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Lst>
  <p:notesMasterIdLst>
    <p:notesMasterId r:id="rId202"/>
  </p:notesMasterIdLst>
  <p:sldIdLst>
    <p:sldId id="766" r:id="rId2"/>
    <p:sldId id="767" r:id="rId3"/>
    <p:sldId id="768" r:id="rId4"/>
    <p:sldId id="769" r:id="rId5"/>
    <p:sldId id="770" r:id="rId6"/>
    <p:sldId id="771" r:id="rId7"/>
    <p:sldId id="772" r:id="rId8"/>
    <p:sldId id="773" r:id="rId9"/>
    <p:sldId id="774" r:id="rId10"/>
    <p:sldId id="775" r:id="rId11"/>
    <p:sldId id="776" r:id="rId12"/>
    <p:sldId id="777" r:id="rId13"/>
    <p:sldId id="778" r:id="rId14"/>
    <p:sldId id="779" r:id="rId15"/>
    <p:sldId id="780" r:id="rId16"/>
    <p:sldId id="781" r:id="rId17"/>
    <p:sldId id="782" r:id="rId18"/>
    <p:sldId id="783" r:id="rId19"/>
    <p:sldId id="784" r:id="rId20"/>
    <p:sldId id="785" r:id="rId21"/>
    <p:sldId id="786" r:id="rId22"/>
    <p:sldId id="787" r:id="rId23"/>
    <p:sldId id="788" r:id="rId24"/>
    <p:sldId id="789" r:id="rId25"/>
    <p:sldId id="790" r:id="rId26"/>
    <p:sldId id="791" r:id="rId27"/>
    <p:sldId id="792" r:id="rId28"/>
    <p:sldId id="793" r:id="rId29"/>
    <p:sldId id="794" r:id="rId30"/>
    <p:sldId id="795" r:id="rId31"/>
    <p:sldId id="796" r:id="rId32"/>
    <p:sldId id="797" r:id="rId33"/>
    <p:sldId id="798" r:id="rId34"/>
    <p:sldId id="799" r:id="rId35"/>
    <p:sldId id="800" r:id="rId36"/>
    <p:sldId id="801" r:id="rId37"/>
    <p:sldId id="802" r:id="rId38"/>
    <p:sldId id="803" r:id="rId39"/>
    <p:sldId id="804" r:id="rId40"/>
    <p:sldId id="805" r:id="rId41"/>
    <p:sldId id="806" r:id="rId42"/>
    <p:sldId id="807" r:id="rId43"/>
    <p:sldId id="808" r:id="rId44"/>
    <p:sldId id="811" r:id="rId45"/>
    <p:sldId id="919" r:id="rId46"/>
    <p:sldId id="813" r:id="rId47"/>
    <p:sldId id="922" r:id="rId48"/>
    <p:sldId id="921" r:id="rId49"/>
    <p:sldId id="920" r:id="rId50"/>
    <p:sldId id="816" r:id="rId51"/>
    <p:sldId id="918" r:id="rId52"/>
    <p:sldId id="817" r:id="rId53"/>
    <p:sldId id="818" r:id="rId54"/>
    <p:sldId id="819" r:id="rId55"/>
    <p:sldId id="820" r:id="rId56"/>
    <p:sldId id="821" r:id="rId57"/>
    <p:sldId id="822" r:id="rId58"/>
    <p:sldId id="823" r:id="rId59"/>
    <p:sldId id="824" r:id="rId60"/>
    <p:sldId id="825" r:id="rId61"/>
    <p:sldId id="826" r:id="rId62"/>
    <p:sldId id="827" r:id="rId63"/>
    <p:sldId id="828" r:id="rId64"/>
    <p:sldId id="829" r:id="rId65"/>
    <p:sldId id="830" r:id="rId66"/>
    <p:sldId id="831" r:id="rId67"/>
    <p:sldId id="832" r:id="rId68"/>
    <p:sldId id="923" r:id="rId69"/>
    <p:sldId id="834" r:id="rId70"/>
    <p:sldId id="835" r:id="rId71"/>
    <p:sldId id="836" r:id="rId72"/>
    <p:sldId id="837" r:id="rId73"/>
    <p:sldId id="838" r:id="rId74"/>
    <p:sldId id="839" r:id="rId75"/>
    <p:sldId id="840" r:id="rId76"/>
    <p:sldId id="841" r:id="rId77"/>
    <p:sldId id="842" r:id="rId78"/>
    <p:sldId id="843" r:id="rId79"/>
    <p:sldId id="844" r:id="rId80"/>
    <p:sldId id="845" r:id="rId81"/>
    <p:sldId id="846" r:id="rId82"/>
    <p:sldId id="847" r:id="rId83"/>
    <p:sldId id="848" r:id="rId84"/>
    <p:sldId id="849" r:id="rId85"/>
    <p:sldId id="850" r:id="rId86"/>
    <p:sldId id="851" r:id="rId87"/>
    <p:sldId id="852" r:id="rId88"/>
    <p:sldId id="853" r:id="rId89"/>
    <p:sldId id="854" r:id="rId90"/>
    <p:sldId id="855" r:id="rId91"/>
    <p:sldId id="856" r:id="rId92"/>
    <p:sldId id="857" r:id="rId93"/>
    <p:sldId id="858" r:id="rId94"/>
    <p:sldId id="859" r:id="rId95"/>
    <p:sldId id="860" r:id="rId96"/>
    <p:sldId id="861" r:id="rId97"/>
    <p:sldId id="862" r:id="rId98"/>
    <p:sldId id="863" r:id="rId99"/>
    <p:sldId id="924" r:id="rId100"/>
    <p:sldId id="864" r:id="rId101"/>
    <p:sldId id="865" r:id="rId102"/>
    <p:sldId id="866" r:id="rId103"/>
    <p:sldId id="867" r:id="rId104"/>
    <p:sldId id="868" r:id="rId105"/>
    <p:sldId id="869" r:id="rId106"/>
    <p:sldId id="870" r:id="rId107"/>
    <p:sldId id="871" r:id="rId108"/>
    <p:sldId id="621" r:id="rId109"/>
    <p:sldId id="622" r:id="rId110"/>
    <p:sldId id="623" r:id="rId111"/>
    <p:sldId id="626" r:id="rId112"/>
    <p:sldId id="627" r:id="rId113"/>
    <p:sldId id="628" r:id="rId114"/>
    <p:sldId id="629" r:id="rId115"/>
    <p:sldId id="630" r:id="rId116"/>
    <p:sldId id="631" r:id="rId117"/>
    <p:sldId id="632" r:id="rId118"/>
    <p:sldId id="633" r:id="rId119"/>
    <p:sldId id="634" r:id="rId120"/>
    <p:sldId id="635" r:id="rId121"/>
    <p:sldId id="636" r:id="rId122"/>
    <p:sldId id="637" r:id="rId123"/>
    <p:sldId id="639" r:id="rId124"/>
    <p:sldId id="640" r:id="rId125"/>
    <p:sldId id="641" r:id="rId126"/>
    <p:sldId id="642" r:id="rId127"/>
    <p:sldId id="643" r:id="rId128"/>
    <p:sldId id="644" r:id="rId129"/>
    <p:sldId id="645" r:id="rId130"/>
    <p:sldId id="646" r:id="rId131"/>
    <p:sldId id="647" r:id="rId132"/>
    <p:sldId id="648" r:id="rId133"/>
    <p:sldId id="649" r:id="rId134"/>
    <p:sldId id="650" r:id="rId135"/>
    <p:sldId id="651" r:id="rId136"/>
    <p:sldId id="652" r:id="rId137"/>
    <p:sldId id="653" r:id="rId138"/>
    <p:sldId id="654" r:id="rId139"/>
    <p:sldId id="655" r:id="rId140"/>
    <p:sldId id="656" r:id="rId141"/>
    <p:sldId id="657" r:id="rId142"/>
    <p:sldId id="658" r:id="rId143"/>
    <p:sldId id="659" r:id="rId144"/>
    <p:sldId id="660" r:id="rId145"/>
    <p:sldId id="661" r:id="rId146"/>
    <p:sldId id="662" r:id="rId147"/>
    <p:sldId id="663" r:id="rId148"/>
    <p:sldId id="664" r:id="rId149"/>
    <p:sldId id="665" r:id="rId150"/>
    <p:sldId id="667" r:id="rId151"/>
    <p:sldId id="668" r:id="rId152"/>
    <p:sldId id="669" r:id="rId153"/>
    <p:sldId id="670" r:id="rId154"/>
    <p:sldId id="764" r:id="rId155"/>
    <p:sldId id="872" r:id="rId156"/>
    <p:sldId id="873" r:id="rId157"/>
    <p:sldId id="874" r:id="rId158"/>
    <p:sldId id="875" r:id="rId159"/>
    <p:sldId id="876" r:id="rId160"/>
    <p:sldId id="877" r:id="rId161"/>
    <p:sldId id="917" r:id="rId162"/>
    <p:sldId id="878" r:id="rId163"/>
    <p:sldId id="879" r:id="rId164"/>
    <p:sldId id="880" r:id="rId165"/>
    <p:sldId id="881" r:id="rId166"/>
    <p:sldId id="882" r:id="rId167"/>
    <p:sldId id="883" r:id="rId168"/>
    <p:sldId id="884" r:id="rId169"/>
    <p:sldId id="885" r:id="rId170"/>
    <p:sldId id="886" r:id="rId171"/>
    <p:sldId id="887" r:id="rId172"/>
    <p:sldId id="888" r:id="rId173"/>
    <p:sldId id="889" r:id="rId174"/>
    <p:sldId id="890" r:id="rId175"/>
    <p:sldId id="891" r:id="rId176"/>
    <p:sldId id="892" r:id="rId177"/>
    <p:sldId id="893" r:id="rId178"/>
    <p:sldId id="894" r:id="rId179"/>
    <p:sldId id="895" r:id="rId180"/>
    <p:sldId id="896" r:id="rId181"/>
    <p:sldId id="897" r:id="rId182"/>
    <p:sldId id="898" r:id="rId183"/>
    <p:sldId id="899" r:id="rId184"/>
    <p:sldId id="900" r:id="rId185"/>
    <p:sldId id="901" r:id="rId186"/>
    <p:sldId id="902" r:id="rId187"/>
    <p:sldId id="903" r:id="rId188"/>
    <p:sldId id="904" r:id="rId189"/>
    <p:sldId id="905" r:id="rId190"/>
    <p:sldId id="906" r:id="rId191"/>
    <p:sldId id="907" r:id="rId192"/>
    <p:sldId id="908" r:id="rId193"/>
    <p:sldId id="909" r:id="rId194"/>
    <p:sldId id="910" r:id="rId195"/>
    <p:sldId id="911" r:id="rId196"/>
    <p:sldId id="916" r:id="rId197"/>
    <p:sldId id="912" r:id="rId198"/>
    <p:sldId id="913" r:id="rId199"/>
    <p:sldId id="914" r:id="rId200"/>
    <p:sldId id="925" r:id="rId201"/>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rsten Hallam" initials="KH" lastIdx="2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67" autoAdjust="0"/>
    <p:restoredTop sz="91839" autoAdjust="0"/>
  </p:normalViewPr>
  <p:slideViewPr>
    <p:cSldViewPr>
      <p:cViewPr>
        <p:scale>
          <a:sx n="70" d="100"/>
          <a:sy n="70" d="100"/>
        </p:scale>
        <p:origin x="-516" y="-72"/>
      </p:cViewPr>
      <p:guideLst>
        <p:guide orient="horz" pos="2160"/>
        <p:guide pos="2880"/>
      </p:guideLst>
    </p:cSldViewPr>
  </p:slideViewPr>
  <p:outlineViewPr>
    <p:cViewPr>
      <p:scale>
        <a:sx n="33" d="100"/>
        <a:sy n="33" d="100"/>
      </p:scale>
      <p:origin x="48" y="2063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theme" Target="theme/theme1.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notesMaster" Target="notesMasters/notesMaster1.xml"/><Relationship Id="rId207"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Owner\Desktop\New%20Microsoft%20Office%20Excel%20Workshe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barChart>
        <c:barDir val="col"/>
        <c:grouping val="clustered"/>
        <c:varyColors val="0"/>
        <c:ser>
          <c:idx val="0"/>
          <c:order val="0"/>
          <c:invertIfNegative val="0"/>
          <c:dLbls>
            <c:dLbl>
              <c:idx val="4"/>
              <c:tx>
                <c:rich>
                  <a:bodyPr/>
                  <a:lstStyle/>
                  <a:p>
                    <a:r>
                      <a:rPr lang="en-US" dirty="0" smtClean="0">
                        <a:solidFill>
                          <a:schemeClr val="tx1"/>
                        </a:solidFill>
                      </a:rPr>
                      <a:t>9</a:t>
                    </a:r>
                    <a:r>
                      <a:rPr lang="en-US" dirty="0" smtClean="0"/>
                      <a:t>39.06</a:t>
                    </a:r>
                    <a:endParaRPr lang="en-US" dirty="0"/>
                  </a:p>
                </c:rich>
              </c:tx>
              <c:showLegendKey val="0"/>
              <c:showVal val="1"/>
              <c:showCatName val="0"/>
              <c:showSerName val="0"/>
              <c:showPercent val="0"/>
              <c:showBubbleSize val="0"/>
            </c:dLbl>
            <c:txPr>
              <a:bodyPr/>
              <a:lstStyle/>
              <a:p>
                <a:pPr>
                  <a:defRPr sz="1400">
                    <a:solidFill>
                      <a:schemeClr val="tx1"/>
                    </a:solidFill>
                  </a:defRPr>
                </a:pPr>
                <a:endParaRPr lang="en-US"/>
              </a:p>
            </c:txPr>
            <c:showLegendKey val="0"/>
            <c:showVal val="1"/>
            <c:showCatName val="0"/>
            <c:showSerName val="0"/>
            <c:showPercent val="0"/>
            <c:showBubbleSize val="0"/>
            <c:showLeaderLines val="0"/>
          </c:dLbls>
          <c:cat>
            <c:strRef>
              <c:f>Sheet1!$G$1:$K$1</c:f>
              <c:strCache>
                <c:ptCount val="5"/>
                <c:pt idx="0">
                  <c:v>2008</c:v>
                </c:pt>
                <c:pt idx="1">
                  <c:v>2009</c:v>
                </c:pt>
                <c:pt idx="2">
                  <c:v>2010</c:v>
                </c:pt>
                <c:pt idx="3">
                  <c:v>2011</c:v>
                </c:pt>
                <c:pt idx="4">
                  <c:v>Current</c:v>
                </c:pt>
              </c:strCache>
            </c:strRef>
          </c:cat>
          <c:val>
            <c:numRef>
              <c:f>Sheet1!$G$2:$K$2</c:f>
              <c:numCache>
                <c:formatCode>General</c:formatCode>
                <c:ptCount val="5"/>
                <c:pt idx="0">
                  <c:v>888.32999999999936</c:v>
                </c:pt>
                <c:pt idx="1">
                  <c:v>889.80999999999938</c:v>
                </c:pt>
                <c:pt idx="2">
                  <c:v>915.97</c:v>
                </c:pt>
                <c:pt idx="3">
                  <c:v>932.37</c:v>
                </c:pt>
                <c:pt idx="4">
                  <c:v>937.41</c:v>
                </c:pt>
              </c:numCache>
            </c:numRef>
          </c:val>
        </c:ser>
        <c:dLbls>
          <c:showLegendKey val="0"/>
          <c:showVal val="0"/>
          <c:showCatName val="0"/>
          <c:showSerName val="0"/>
          <c:showPercent val="0"/>
          <c:showBubbleSize val="0"/>
        </c:dLbls>
        <c:gapWidth val="150"/>
        <c:axId val="183396608"/>
        <c:axId val="183726080"/>
      </c:barChart>
      <c:catAx>
        <c:axId val="183396608"/>
        <c:scaling>
          <c:orientation val="minMax"/>
        </c:scaling>
        <c:delete val="0"/>
        <c:axPos val="b"/>
        <c:majorTickMark val="out"/>
        <c:minorTickMark val="none"/>
        <c:tickLblPos val="nextTo"/>
        <c:txPr>
          <a:bodyPr/>
          <a:lstStyle/>
          <a:p>
            <a:pPr>
              <a:defRPr sz="1400">
                <a:solidFill>
                  <a:schemeClr val="tx1"/>
                </a:solidFill>
              </a:defRPr>
            </a:pPr>
            <a:endParaRPr lang="en-US"/>
          </a:p>
        </c:txPr>
        <c:crossAx val="183726080"/>
        <c:crosses val="autoZero"/>
        <c:auto val="1"/>
        <c:lblAlgn val="ctr"/>
        <c:lblOffset val="100"/>
        <c:noMultiLvlLbl val="0"/>
      </c:catAx>
      <c:valAx>
        <c:axId val="183726080"/>
        <c:scaling>
          <c:orientation val="minMax"/>
        </c:scaling>
        <c:delete val="0"/>
        <c:axPos val="l"/>
        <c:majorGridlines/>
        <c:numFmt formatCode="General" sourceLinked="1"/>
        <c:majorTickMark val="out"/>
        <c:minorTickMark val="none"/>
        <c:tickLblPos val="nextTo"/>
        <c:txPr>
          <a:bodyPr/>
          <a:lstStyle/>
          <a:p>
            <a:pPr>
              <a:defRPr sz="1400">
                <a:solidFill>
                  <a:schemeClr val="tx1"/>
                </a:solidFill>
              </a:defRPr>
            </a:pPr>
            <a:endParaRPr lang="en-US"/>
          </a:p>
        </c:txPr>
        <c:crossAx val="18339660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Earnings </a:t>
            </a:r>
            <a:r>
              <a:rPr lang="en-US" dirty="0" smtClean="0"/>
              <a:t>( in M</a:t>
            </a:r>
            <a:r>
              <a:rPr lang="en-US" dirty="0"/>
              <a:t>)</a:t>
            </a:r>
          </a:p>
        </c:rich>
      </c:tx>
      <c:overlay val="0"/>
    </c:title>
    <c:autoTitleDeleted val="0"/>
    <c:plotArea>
      <c:layout>
        <c:manualLayout>
          <c:layoutTarget val="inner"/>
          <c:xMode val="edge"/>
          <c:yMode val="edge"/>
          <c:x val="0.16191493920402819"/>
          <c:y val="0.10789111588324195"/>
          <c:w val="0.73981074056919405"/>
          <c:h val="0.80882455077730653"/>
        </c:manualLayout>
      </c:layout>
      <c:lineChart>
        <c:grouping val="standard"/>
        <c:varyColors val="0"/>
        <c:ser>
          <c:idx val="0"/>
          <c:order val="0"/>
          <c:tx>
            <c:strRef>
              <c:f>Sheet1!$A$2</c:f>
              <c:strCache>
                <c:ptCount val="1"/>
                <c:pt idx="0">
                  <c:v>Earnings (M)</c:v>
                </c:pt>
              </c:strCache>
            </c:strRef>
          </c:tx>
          <c:marker>
            <c:symbol val="none"/>
          </c:marker>
          <c:cat>
            <c:numRef>
              <c:f>Sheet1!$B$1:$I$1</c:f>
              <c:numCache>
                <c:formatCode>General</c:formatCode>
                <c:ptCount val="8"/>
                <c:pt idx="0">
                  <c:v>2005</c:v>
                </c:pt>
                <c:pt idx="1">
                  <c:v>2006</c:v>
                </c:pt>
                <c:pt idx="2">
                  <c:v>2007</c:v>
                </c:pt>
                <c:pt idx="3">
                  <c:v>2008</c:v>
                </c:pt>
                <c:pt idx="4">
                  <c:v>2009</c:v>
                </c:pt>
                <c:pt idx="5">
                  <c:v>2010</c:v>
                </c:pt>
                <c:pt idx="6">
                  <c:v>2011</c:v>
                </c:pt>
                <c:pt idx="7">
                  <c:v>2012</c:v>
                </c:pt>
              </c:numCache>
            </c:numRef>
          </c:cat>
          <c:val>
            <c:numRef>
              <c:f>Sheet1!$B$2:$I$2</c:f>
              <c:numCache>
                <c:formatCode>#,##0.00</c:formatCode>
                <c:ptCount val="8"/>
                <c:pt idx="0">
                  <c:v>1335</c:v>
                </c:pt>
                <c:pt idx="1">
                  <c:v>1989</c:v>
                </c:pt>
                <c:pt idx="2">
                  <c:v>3496</c:v>
                </c:pt>
                <c:pt idx="3">
                  <c:v>4834</c:v>
                </c:pt>
                <c:pt idx="4">
                  <c:v>8235</c:v>
                </c:pt>
                <c:pt idx="5">
                  <c:v>14013</c:v>
                </c:pt>
                <c:pt idx="6">
                  <c:v>25922</c:v>
                </c:pt>
                <c:pt idx="7">
                  <c:v>41733</c:v>
                </c:pt>
              </c:numCache>
            </c:numRef>
          </c:val>
          <c:smooth val="0"/>
        </c:ser>
        <c:dLbls>
          <c:showLegendKey val="0"/>
          <c:showVal val="0"/>
          <c:showCatName val="0"/>
          <c:showSerName val="0"/>
          <c:showPercent val="0"/>
          <c:showBubbleSize val="0"/>
        </c:dLbls>
        <c:marker val="1"/>
        <c:smooth val="0"/>
        <c:axId val="183755904"/>
        <c:axId val="183757440"/>
      </c:lineChart>
      <c:catAx>
        <c:axId val="183755904"/>
        <c:scaling>
          <c:orientation val="minMax"/>
        </c:scaling>
        <c:delete val="0"/>
        <c:axPos val="b"/>
        <c:numFmt formatCode="General" sourceLinked="1"/>
        <c:majorTickMark val="none"/>
        <c:minorTickMark val="none"/>
        <c:tickLblPos val="nextTo"/>
        <c:crossAx val="183757440"/>
        <c:crosses val="autoZero"/>
        <c:auto val="1"/>
        <c:lblAlgn val="ctr"/>
        <c:lblOffset val="100"/>
        <c:noMultiLvlLbl val="0"/>
      </c:catAx>
      <c:valAx>
        <c:axId val="183757440"/>
        <c:scaling>
          <c:orientation val="minMax"/>
        </c:scaling>
        <c:delete val="0"/>
        <c:axPos val="l"/>
        <c:majorGridlines/>
        <c:numFmt formatCode="#,##0.00" sourceLinked="1"/>
        <c:majorTickMark val="none"/>
        <c:minorTickMark val="none"/>
        <c:tickLblPos val="nextTo"/>
        <c:crossAx val="183755904"/>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7BA4CDE5-3AC5-4A2B-BF79-09400D907919}" type="datetimeFigureOut">
              <a:rPr lang="zh-CN" altLang="en-US"/>
              <a:pPr>
                <a:defRPr/>
              </a:pPr>
              <a:t>2013-3-15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D45CBB12-7050-4612-8883-CAF90C00C5E7}" type="slidenum">
              <a:rPr lang="zh-CN" altLang="en-US"/>
              <a:pPr>
                <a:defRPr/>
              </a:pPr>
              <a:t>‹#›</a:t>
            </a:fld>
            <a:endParaRPr lang="zh-CN" altLang="en-US"/>
          </a:p>
        </p:txBody>
      </p:sp>
    </p:spTree>
    <p:extLst>
      <p:ext uri="{BB962C8B-B14F-4D97-AF65-F5344CB8AC3E}">
        <p14:creationId xmlns:p14="http://schemas.microsoft.com/office/powerpoint/2010/main" val="372743003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1218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B0BE93-81D8-46D0-82E1-A2F4CC3C0B1C}" type="slidenum">
              <a:rPr lang="en-CA">
                <a:ea typeface="宋体" pitchFamily="2" charset="-122"/>
              </a:rPr>
              <a:pPr fontAlgn="base">
                <a:spcBef>
                  <a:spcPct val="0"/>
                </a:spcBef>
                <a:spcAft>
                  <a:spcPct val="0"/>
                </a:spcAft>
              </a:pPr>
              <a:t>15</a:t>
            </a:fld>
            <a:endParaRPr lang="en-CA">
              <a:ea typeface="宋体"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buFontTx/>
              <a:buNone/>
            </a:pPr>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p:spPr>
      </p:sp>
      <p:sp>
        <p:nvSpPr>
          <p:cNvPr id="1259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Char char="-"/>
            </a:pPr>
            <a:endParaRPr lang="en-US" smtClean="0">
              <a:ea typeface="宋体" pitchFamily="2" charset="-122"/>
            </a:endParaRPr>
          </a:p>
        </p:txBody>
      </p:sp>
      <p:sp>
        <p:nvSpPr>
          <p:cNvPr id="1259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00BD6C-4716-417E-8326-6FCE554AE0A6}" type="slidenum">
              <a:rPr lang="en-US">
                <a:solidFill>
                  <a:srgbClr val="000000"/>
                </a:solidFill>
                <a:ea typeface="宋体" pitchFamily="2" charset="-122"/>
              </a:rPr>
              <a:pPr fontAlgn="base">
                <a:spcBef>
                  <a:spcPct val="0"/>
                </a:spcBef>
                <a:spcAft>
                  <a:spcPct val="0"/>
                </a:spcAft>
              </a:pPr>
              <a:t>17</a:t>
            </a:fld>
            <a:endParaRPr lang="en-US">
              <a:solidFill>
                <a:srgbClr val="000000"/>
              </a:solidFill>
              <a:ea typeface="宋体"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20</a:t>
            </a:fld>
            <a:endParaRPr lang="en-CA"/>
          </a:p>
        </p:txBody>
      </p:sp>
    </p:spTree>
    <p:extLst>
      <p:ext uri="{BB962C8B-B14F-4D97-AF65-F5344CB8AC3E}">
        <p14:creationId xmlns:p14="http://schemas.microsoft.com/office/powerpoint/2010/main" val="2717420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22</a:t>
            </a:fld>
            <a:endParaRPr lang="en-CA"/>
          </a:p>
        </p:txBody>
      </p:sp>
    </p:spTree>
    <p:extLst>
      <p:ext uri="{BB962C8B-B14F-4D97-AF65-F5344CB8AC3E}">
        <p14:creationId xmlns:p14="http://schemas.microsoft.com/office/powerpoint/2010/main" val="2944215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26</a:t>
            </a:fld>
            <a:endParaRPr lang="en-CA"/>
          </a:p>
        </p:txBody>
      </p:sp>
    </p:spTree>
    <p:extLst>
      <p:ext uri="{BB962C8B-B14F-4D97-AF65-F5344CB8AC3E}">
        <p14:creationId xmlns:p14="http://schemas.microsoft.com/office/powerpoint/2010/main" val="384834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dirty="0" smtClean="0">
                <a:ea typeface="宋体" pitchFamily="2" charset="-122"/>
              </a:rPr>
              <a:t>http://</a:t>
            </a:r>
            <a:r>
              <a:rPr lang="en-CA" dirty="0" err="1" smtClean="0">
                <a:ea typeface="宋体" pitchFamily="2" charset="-122"/>
              </a:rPr>
              <a:t>www.gforgames.com</a:t>
            </a:r>
            <a:r>
              <a:rPr lang="en-CA" dirty="0" smtClean="0">
                <a:ea typeface="宋体" pitchFamily="2" charset="-122"/>
              </a:rPr>
              <a:t>/gadgets/iphone-5-vs-samsung-galaxy-s3-vs-htc-one-x-navigates-faster-25926/</a:t>
            </a:r>
          </a:p>
          <a:p>
            <a:pPr>
              <a:spcBef>
                <a:spcPct val="0"/>
              </a:spcBef>
            </a:pPr>
            <a:r>
              <a:rPr lang="en-CA" dirty="0" smtClean="0">
                <a:ea typeface="宋体" pitchFamily="2" charset="-122"/>
              </a:rPr>
              <a:t>http://</a:t>
            </a:r>
            <a:r>
              <a:rPr lang="en-CA" dirty="0" err="1" smtClean="0">
                <a:ea typeface="宋体" pitchFamily="2" charset="-122"/>
              </a:rPr>
              <a:t>retrocell.ca</a:t>
            </a:r>
            <a:r>
              <a:rPr lang="en-CA" dirty="0" smtClean="0">
                <a:ea typeface="宋体" pitchFamily="2" charset="-122"/>
              </a:rPr>
              <a:t>/</a:t>
            </a:r>
            <a:r>
              <a:rPr lang="en-CA" dirty="0" err="1" smtClean="0">
                <a:ea typeface="宋体" pitchFamily="2" charset="-122"/>
              </a:rPr>
              <a:t>index.php?main_page</a:t>
            </a:r>
            <a:r>
              <a:rPr lang="en-CA" dirty="0" smtClean="0">
                <a:ea typeface="宋体" pitchFamily="2" charset="-122"/>
              </a:rPr>
              <a:t>=</a:t>
            </a:r>
            <a:r>
              <a:rPr lang="en-CA" dirty="0" err="1" smtClean="0">
                <a:ea typeface="宋体" pitchFamily="2" charset="-122"/>
              </a:rPr>
              <a:t>index&amp;manufacturers_id</a:t>
            </a:r>
            <a:r>
              <a:rPr lang="en-CA" dirty="0" smtClean="0">
                <a:ea typeface="宋体" pitchFamily="2" charset="-122"/>
              </a:rPr>
              <a:t>=1</a:t>
            </a:r>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BD3C46-A1A9-4B24-A20B-23B02DC97AB2}" type="slidenum">
              <a:rPr lang="en-CA">
                <a:ea typeface="宋体" pitchFamily="2" charset="-122"/>
              </a:rPr>
              <a:pPr fontAlgn="base">
                <a:spcBef>
                  <a:spcPct val="0"/>
                </a:spcBef>
                <a:spcAft>
                  <a:spcPct val="0"/>
                </a:spcAft>
              </a:pPr>
              <a:t>28</a:t>
            </a:fld>
            <a:endParaRPr lang="en-CA">
              <a:ea typeface="宋体"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29</a:t>
            </a:fld>
            <a:endParaRPr lang="zh-CN" altLang="en-US"/>
          </a:p>
        </p:txBody>
      </p:sp>
    </p:spTree>
    <p:extLst>
      <p:ext uri="{BB962C8B-B14F-4D97-AF65-F5344CB8AC3E}">
        <p14:creationId xmlns:p14="http://schemas.microsoft.com/office/powerpoint/2010/main" val="291740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dirty="0" smtClean="0">
              <a:ea typeface="宋体" pitchFamily="2" charset="-122"/>
            </a:endParaRPr>
          </a:p>
        </p:txBody>
      </p:sp>
      <p:sp>
        <p:nvSpPr>
          <p:cNvPr id="71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FF107F-4169-4769-B7CA-D76951050860}" type="slidenum">
              <a:rPr lang="en-CA">
                <a:ea typeface="宋体" pitchFamily="2" charset="-122"/>
              </a:rPr>
              <a:pPr fontAlgn="base">
                <a:spcBef>
                  <a:spcPct val="0"/>
                </a:spcBef>
                <a:spcAft>
                  <a:spcPct val="0"/>
                </a:spcAft>
              </a:pPr>
              <a:t>30</a:t>
            </a:fld>
            <a:endParaRPr lang="en-CA">
              <a:ea typeface="宋体"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B5B60C-C1C2-4D3A-8EBF-EBDC1A970820}" type="slidenum">
              <a:rPr lang="en-CA">
                <a:ea typeface="宋体" pitchFamily="2" charset="-122"/>
              </a:rPr>
              <a:pPr fontAlgn="base">
                <a:spcBef>
                  <a:spcPct val="0"/>
                </a:spcBef>
                <a:spcAft>
                  <a:spcPct val="0"/>
                </a:spcAft>
              </a:pPr>
              <a:t>35</a:t>
            </a:fld>
            <a:endParaRPr lang="en-CA">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B5B60C-C1C2-4D3A-8EBF-EBDC1A970820}" type="slidenum">
              <a:rPr lang="en-CA">
                <a:ea typeface="宋体" pitchFamily="2" charset="-122"/>
              </a:rPr>
              <a:pPr fontAlgn="base">
                <a:spcBef>
                  <a:spcPct val="0"/>
                </a:spcBef>
                <a:spcAft>
                  <a:spcPct val="0"/>
                </a:spcAft>
              </a:pPr>
              <a:t>36</a:t>
            </a:fld>
            <a:endParaRPr lang="en-CA">
              <a:ea typeface="宋体"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37</a:t>
            </a:fld>
            <a:endParaRPr lang="zh-CN" altLang="en-US"/>
          </a:p>
        </p:txBody>
      </p:sp>
    </p:spTree>
    <p:extLst>
      <p:ext uri="{BB962C8B-B14F-4D97-AF65-F5344CB8AC3E}">
        <p14:creationId xmlns:p14="http://schemas.microsoft.com/office/powerpoint/2010/main" val="2280222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3977C65-20FC-4EAC-860B-8EDB6E7B4F59}" type="slidenum">
              <a:rPr lang="en-US" smtClean="0"/>
              <a:pPr/>
              <a:t>38</a:t>
            </a:fld>
            <a:endParaRPr lang="en-US"/>
          </a:p>
        </p:txBody>
      </p:sp>
    </p:spTree>
    <p:extLst>
      <p:ext uri="{BB962C8B-B14F-4D97-AF65-F5344CB8AC3E}">
        <p14:creationId xmlns:p14="http://schemas.microsoft.com/office/powerpoint/2010/main" val="2012048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ea typeface="宋体" pitchFamily="2" charset="-122"/>
            </a:endParaRPr>
          </a:p>
        </p:txBody>
      </p:sp>
      <p:sp>
        <p:nvSpPr>
          <p:cNvPr id="98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8ADB31-F804-4FFD-87B4-D7961F1A9728}" type="slidenum">
              <a:rPr lang="en-US">
                <a:solidFill>
                  <a:srgbClr val="000000"/>
                </a:solidFill>
                <a:ea typeface="宋体" pitchFamily="2" charset="-122"/>
              </a:rPr>
              <a:pPr fontAlgn="base">
                <a:spcBef>
                  <a:spcPct val="0"/>
                </a:spcBef>
                <a:spcAft>
                  <a:spcPct val="0"/>
                </a:spcAft>
              </a:pPr>
              <a:t>39</a:t>
            </a:fld>
            <a:endParaRPr lang="en-US">
              <a:solidFill>
                <a:srgbClr val="000000"/>
              </a:solidFill>
              <a:ea typeface="宋体"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http://www.nasdaq.com/symbol/aapl/revenue-eps#.UQPSe78018E</a:t>
            </a:r>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904213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56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latin typeface="+mn-lt"/>
                <a:ea typeface="+mn-ea"/>
                <a:cs typeface="+mn-cs"/>
              </a:rPr>
              <a:t>Apple has announced that music fans have purchased and downloaded more than 25 billion songs from the iTunes Store (</a:t>
            </a:r>
            <a:r>
              <a:rPr lang="en-US" sz="1200" b="0" i="0" kern="1200" dirty="0" smtClean="0">
                <a:solidFill>
                  <a:schemeClr val="tx1"/>
                </a:solidFill>
                <a:latin typeface="+mn-lt"/>
                <a:ea typeface="+mn-ea"/>
                <a:cs typeface="+mn-cs"/>
              </a:rPr>
              <a:t>February 6, 2013. </a:t>
            </a:r>
            <a:r>
              <a:rPr lang="en-US" sz="1200" kern="1200" baseline="0" dirty="0" smtClean="0">
                <a:solidFill>
                  <a:schemeClr val="tx1"/>
                </a:solidFill>
                <a:latin typeface="+mn-lt"/>
                <a:ea typeface="+mn-ea"/>
                <a:cs typeface="+mn-cs"/>
              </a:rPr>
              <a:t>Apple.com).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latin typeface="+mn-lt"/>
                <a:ea typeface="+mn-ea"/>
                <a:cs typeface="+mn-cs"/>
              </a:rPr>
              <a:t>Apple announced that iTunes U has reached a new milestone — over one billion content downloads. iTunes U features the world’s largest online catalog of free educational content from top schools and prominent libraries, museums, and organizations (February 28, 2013. Apple.com).</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57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59</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60</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http://www.postsateventide.com/2013/02/apples-revenue-by-region-theres-more-to.html</a:t>
            </a:r>
            <a:endParaRPr lang="en-US"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64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幻灯片图像占位符 1"/>
          <p:cNvSpPr>
            <a:spLocks noGrp="1" noRot="1" noChangeAspect="1"/>
          </p:cNvSpPr>
          <p:nvPr>
            <p:ph type="sldImg"/>
          </p:nvPr>
        </p:nvSpPr>
        <p:spPr bwMode="auto">
          <a:noFill/>
          <a:ln>
            <a:solidFill>
              <a:srgbClr val="000000"/>
            </a:solidFill>
            <a:miter lim="800000"/>
            <a:headEnd/>
            <a:tailEnd/>
          </a:ln>
        </p:spPr>
      </p:sp>
      <p:sp>
        <p:nvSpPr>
          <p:cNvPr id="16179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smtClean="0"/>
              <a:t>http://www.iclarified.com/25378/apples-quarterly-revenue-by-product-category-chart</a:t>
            </a:r>
          </a:p>
          <a:p>
            <a:pPr>
              <a:spcBef>
                <a:spcPct val="0"/>
              </a:spcBef>
            </a:pPr>
            <a:r>
              <a:rPr lang="en-US" altLang="zh-CN" dirty="0" smtClean="0"/>
              <a:t>In 2007, iPod was the main revenue source for Apple company. Now, iPhone and iPad are the main revenue source of Apple Inc.</a:t>
            </a:r>
          </a:p>
          <a:p>
            <a:pPr>
              <a:spcBef>
                <a:spcPct val="0"/>
              </a:spcBef>
            </a:pPr>
            <a:endParaRPr lang="zh-CN" altLang="en-US" dirty="0" smtClean="0"/>
          </a:p>
        </p:txBody>
      </p:sp>
      <p:sp>
        <p:nvSpPr>
          <p:cNvPr id="16179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681FDF-AF6E-4F26-8F31-1B66B2C37B77}" type="slidenum">
              <a:rPr lang="zh-CN" altLang="en-US">
                <a:solidFill>
                  <a:prstClr val="black"/>
                </a:solidFill>
              </a:rPr>
              <a:pPr fontAlgn="base">
                <a:spcBef>
                  <a:spcPct val="0"/>
                </a:spcBef>
                <a:spcAft>
                  <a:spcPct val="0"/>
                </a:spcAft>
              </a:pPr>
              <a:t>65</a:t>
            </a:fld>
            <a:endParaRPr lang="en-US" altLang="zh-CN">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ipod.about.com</a:t>
            </a:r>
            <a:r>
              <a:rPr lang="en-US" dirty="0" smtClean="0"/>
              <a:t>/od/</a:t>
            </a:r>
            <a:r>
              <a:rPr lang="en-US" dirty="0" err="1" smtClean="0"/>
              <a:t>decidingwhichipodtobuy</a:t>
            </a:r>
            <a:r>
              <a:rPr lang="en-US" dirty="0" smtClean="0"/>
              <a:t>/a/</a:t>
            </a:r>
            <a:r>
              <a:rPr lang="en-US" dirty="0" err="1" smtClean="0"/>
              <a:t>iphone_chart.htm</a:t>
            </a:r>
            <a:endParaRPr lang="en-US" dirty="0"/>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4221137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25F142-D071-4B9A-B966-1638C2B41B6B}" type="slidenum">
              <a:rPr lang="en-US" smtClean="0"/>
              <a:pPr/>
              <a:t>68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http://</a:t>
            </a:r>
            <a:r>
              <a:rPr lang="en-US" sz="1200" dirty="0" err="1" smtClean="0">
                <a:solidFill>
                  <a:srgbClr val="FFFFFF"/>
                </a:solidFill>
              </a:rPr>
              <a:t>www.theglobeandmail.com</a:t>
            </a:r>
            <a:r>
              <a:rPr lang="en-US" sz="1200" dirty="0" smtClean="0">
                <a:solidFill>
                  <a:srgbClr val="FFFFFF"/>
                </a:solidFill>
              </a:rPr>
              <a:t>/technology/tech-news/apple-</a:t>
            </a:r>
            <a:r>
              <a:rPr lang="en-US" sz="1200" dirty="0" err="1" smtClean="0">
                <a:solidFill>
                  <a:srgbClr val="FFFFFF"/>
                </a:solidFill>
              </a:rPr>
              <a:t>ceo</a:t>
            </a:r>
            <a:r>
              <a:rPr lang="en-US" sz="1200" dirty="0" smtClean="0">
                <a:solidFill>
                  <a:srgbClr val="FFFFFF"/>
                </a:solidFill>
              </a:rPr>
              <a:t>-extremely-sorry-about-maps-failure/article4574167/</a:t>
            </a:r>
          </a:p>
          <a:p>
            <a:endParaRPr lang="en-US" dirty="0"/>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4058343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in short term</a:t>
            </a:r>
          </a:p>
          <a:p>
            <a:r>
              <a:rPr lang="en-US" dirty="0" smtClean="0"/>
              <a:t>After</a:t>
            </a:r>
            <a:r>
              <a:rPr lang="en-US" baseline="0" dirty="0" smtClean="0"/>
              <a:t> this drop </a:t>
            </a:r>
            <a:r>
              <a:rPr lang="en-US" baseline="0" smtClean="0"/>
              <a:t>the pr</a:t>
            </a:r>
            <a:endParaRPr lang="en-US" dirty="0"/>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870854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www.digitaljournal.com</a:t>
            </a:r>
            <a:r>
              <a:rPr lang="en-US" dirty="0" smtClean="0"/>
              <a:t>/article/335696</a:t>
            </a:r>
            <a:endParaRPr lang="en-US" dirty="0"/>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870854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www.eweek.com</a:t>
            </a:r>
            <a:r>
              <a:rPr lang="en-US" dirty="0" smtClean="0"/>
              <a:t>/mobile/</a:t>
            </a:r>
            <a:r>
              <a:rPr lang="en-US" dirty="0" err="1" smtClean="0"/>
              <a:t>ipad</a:t>
            </a:r>
            <a:r>
              <a:rPr lang="en-US" dirty="0" smtClean="0"/>
              <a:t>-mini-black-version-sells-out/</a:t>
            </a:r>
            <a:endParaRPr lang="en-US" dirty="0"/>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870854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http://www.nasdaq.com/article/judge-reduces-apples-patent-award-in-samsung-case-20130301-00974#.UTPzhW_U_oQ</a:t>
            </a:r>
            <a:endParaRPr lang="en-US"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73</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http://business.time.com/2013/01/24/apple-shares-plunge-10-on-slowing-growth-new-product-jitters/</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chemeClr val="bg1"/>
                </a:solidFill>
              </a:rPr>
              <a:t>Apple sold 47.8 million </a:t>
            </a:r>
            <a:r>
              <a:rPr lang="en-US" sz="1200" dirty="0" err="1" smtClean="0">
                <a:solidFill>
                  <a:schemeClr val="bg1"/>
                </a:solidFill>
              </a:rPr>
              <a:t>iPhones</a:t>
            </a:r>
            <a:r>
              <a:rPr lang="en-US" sz="1200" dirty="0" smtClean="0">
                <a:solidFill>
                  <a:schemeClr val="bg1"/>
                </a:solidFill>
              </a:rPr>
              <a:t> and 22.9 million </a:t>
            </a:r>
            <a:r>
              <a:rPr lang="en-US" sz="1200" dirty="0" err="1" smtClean="0">
                <a:solidFill>
                  <a:schemeClr val="bg1"/>
                </a:solidFill>
              </a:rPr>
              <a:t>iPads</a:t>
            </a:r>
            <a:r>
              <a:rPr lang="en-US" sz="1200" dirty="0" smtClean="0">
                <a:solidFill>
                  <a:schemeClr val="bg1"/>
                </a:solidFill>
              </a:rPr>
              <a:t> during the holiday quarter, but both of those figures were about one million short of analyst expectations. The company generated profit of $13.1 billion, but that was flat compared to the year ago period — the company’s lowest rate of profit growth in a decade — in part because of higher production costs associated with new products. Revenue came in at $54.5 billion, an 18% increase over one year ago, but less than the $55 billion that analysts had been expecting.</a:t>
            </a:r>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76</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幻灯片图像占位符 1"/>
          <p:cNvSpPr>
            <a:spLocks noGrp="1" noRot="1" noChangeAspect="1"/>
          </p:cNvSpPr>
          <p:nvPr>
            <p:ph type="sldImg"/>
          </p:nvPr>
        </p:nvSpPr>
        <p:spPr bwMode="auto">
          <a:noFill/>
          <a:ln>
            <a:solidFill>
              <a:srgbClr val="000000"/>
            </a:solidFill>
            <a:miter lim="800000"/>
            <a:headEnd/>
            <a:tailEnd/>
          </a:ln>
        </p:spPr>
      </p:sp>
      <p:sp>
        <p:nvSpPr>
          <p:cNvPr id="166914" name="备注占位符 2"/>
          <p:cNvSpPr>
            <a:spLocks noGrp="1"/>
          </p:cNvSpPr>
          <p:nvPr>
            <p:ph type="body" idx="1"/>
          </p:nvPr>
        </p:nvSpPr>
        <p:spPr bwMode="auto">
          <a:noFill/>
        </p:spPr>
        <p:txBody>
          <a:bodyPr wrap="square" numCol="1" anchor="t" anchorCtr="0" compatLnSpc="1">
            <a:prstTxWarp prst="textNoShape">
              <a:avLst/>
            </a:prstTxWarp>
          </a:bodyPr>
          <a:lstStyle/>
          <a:p>
            <a:r>
              <a:rPr lang="en-US" dirty="0" smtClean="0">
                <a:solidFill>
                  <a:srgbClr val="FFFFFF"/>
                </a:solidFill>
              </a:rPr>
              <a:t>http://investing.businessweek.com/research/stocks/earnings/earnings.asp?ticker=AAPL</a:t>
            </a:r>
            <a:endParaRPr lang="en-US" dirty="0">
              <a:solidFill>
                <a:srgbClr val="FFFFFF"/>
              </a:solidFill>
            </a:endParaRPr>
          </a:p>
        </p:txBody>
      </p:sp>
      <p:sp>
        <p:nvSpPr>
          <p:cNvPr id="16691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B6786F-C344-412E-8E48-D4731FBBEDF4}" type="slidenum">
              <a:rPr lang="zh-CN" altLang="en-US">
                <a:solidFill>
                  <a:prstClr val="black"/>
                </a:solidFill>
              </a:rPr>
              <a:pPr fontAlgn="base">
                <a:spcBef>
                  <a:spcPct val="0"/>
                </a:spcBef>
                <a:spcAft>
                  <a:spcPct val="0"/>
                </a:spcAft>
              </a:pPr>
              <a:t>77</a:t>
            </a:fld>
            <a:endParaRPr lang="en-US" altLang="zh-CN">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ea typeface="宋体" pitchFamily="2" charset="-122"/>
            </a:endParaRPr>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77E8DF-CE50-4B6D-B0F7-990DEA8D5DC5}" type="slidenum">
              <a:rPr lang="en-US">
                <a:solidFill>
                  <a:srgbClr val="000000"/>
                </a:solidFill>
                <a:ea typeface="宋体" pitchFamily="2" charset="-122"/>
              </a:rPr>
              <a:pPr fontAlgn="base">
                <a:spcBef>
                  <a:spcPct val="0"/>
                </a:spcBef>
                <a:spcAft>
                  <a:spcPct val="0"/>
                </a:spcAft>
              </a:pPr>
              <a:t>7</a:t>
            </a:fld>
            <a:endParaRPr lang="en-US">
              <a:solidFill>
                <a:srgbClr val="000000"/>
              </a:solidFill>
              <a:ea typeface="宋体" pitchFamily="2"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幻灯片图像占位符 1"/>
          <p:cNvSpPr>
            <a:spLocks noGrp="1" noRot="1" noChangeAspect="1"/>
          </p:cNvSpPr>
          <p:nvPr>
            <p:ph type="sldImg"/>
          </p:nvPr>
        </p:nvSpPr>
        <p:spPr bwMode="auto">
          <a:noFill/>
          <a:ln>
            <a:solidFill>
              <a:srgbClr val="000000"/>
            </a:solidFill>
            <a:miter lim="800000"/>
            <a:headEnd/>
            <a:tailEnd/>
          </a:ln>
        </p:spPr>
      </p:sp>
      <p:sp>
        <p:nvSpPr>
          <p:cNvPr id="166914" name="备注占位符 2"/>
          <p:cNvSpPr>
            <a:spLocks noGrp="1"/>
          </p:cNvSpPr>
          <p:nvPr>
            <p:ph type="body" idx="1"/>
          </p:nvPr>
        </p:nvSpPr>
        <p:spPr bwMode="auto">
          <a:noFill/>
        </p:spPr>
        <p:txBody>
          <a:bodyPr wrap="square" numCol="1" anchor="t" anchorCtr="0" compatLnSpc="1">
            <a:prstTxWarp prst="textNoShape">
              <a:avLst/>
            </a:prstTxWarp>
          </a:bodyPr>
          <a:lstStyle/>
          <a:p>
            <a:r>
              <a:rPr lang="en-US" dirty="0" smtClean="0">
                <a:solidFill>
                  <a:srgbClr val="FFFFFF"/>
                </a:solidFill>
              </a:rPr>
              <a:t>http://investing.businessweek.com/research/stocks/earnings/earnings.asp?ticker=AAPL</a:t>
            </a:r>
            <a:endParaRPr lang="en-US" dirty="0">
              <a:solidFill>
                <a:srgbClr val="FFFFFF"/>
              </a:solidFill>
            </a:endParaRPr>
          </a:p>
        </p:txBody>
      </p:sp>
      <p:sp>
        <p:nvSpPr>
          <p:cNvPr id="16691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B6786F-C344-412E-8E48-D4731FBBEDF4}" type="slidenum">
              <a:rPr lang="zh-CN" altLang="en-US">
                <a:solidFill>
                  <a:prstClr val="black"/>
                </a:solidFill>
              </a:rPr>
              <a:pPr fontAlgn="base">
                <a:spcBef>
                  <a:spcPct val="0"/>
                </a:spcBef>
                <a:spcAft>
                  <a:spcPct val="0"/>
                </a:spcAft>
              </a:pPr>
              <a:t>78</a:t>
            </a:fld>
            <a:endParaRPr lang="en-US" altLang="zh-CN">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www.businessinsider.com</a:t>
            </a:r>
            <a:r>
              <a:rPr lang="en-US" dirty="0" smtClean="0"/>
              <a:t>/apple-cash-balance-2013-2012-6</a:t>
            </a:r>
            <a:endParaRPr lang="en-US" dirty="0"/>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495462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smtClean="0">
                <a:solidFill>
                  <a:schemeClr val="bg1"/>
                </a:solidFill>
                <a:latin typeface="Times New Roman" pitchFamily="18" charset="0"/>
                <a:cs typeface="Times New Roman" pitchFamily="18" charset="0"/>
              </a:rPr>
              <a:t>http://www.apple.com/ca/pr/library/2012/03/19Apple-Announces-Plans-to-Initiate-Dividend-and-Share-Repurchase-Program.html</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dirty="0" smtClean="0">
              <a:solidFill>
                <a:schemeClr val="bg1"/>
              </a:solidFill>
              <a:latin typeface="Times New Roman" pitchFamily="18" charset="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smtClean="0">
                <a:solidFill>
                  <a:schemeClr val="bg1"/>
                </a:solidFill>
                <a:latin typeface="Times New Roman" pitchFamily="18" charset="0"/>
                <a:cs typeface="Times New Roman" pitchFamily="18" charset="0"/>
              </a:rPr>
              <a:t>New: http://www.bloomberg.com/news/2013-02-08/apple-with-137-billion-in-cash-considers-preferred-stock-tech.html</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smtClean="0">
                <a:solidFill>
                  <a:schemeClr val="bg1"/>
                </a:solidFill>
                <a:latin typeface="Times New Roman" pitchFamily="18" charset="0"/>
                <a:cs typeface="Times New Roman" pitchFamily="18" charset="0"/>
              </a:rPr>
              <a:t>http://news.yahoo.com/apple-shareholder-drops-lawsuit-preferred-stock-180027147--finance.html</a:t>
            </a:r>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440838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smtClean="0">
                <a:solidFill>
                  <a:schemeClr val="bg1"/>
                </a:solidFill>
                <a:latin typeface="Times New Roman" pitchFamily="18" charset="0"/>
                <a:cs typeface="Times New Roman" pitchFamily="18" charset="0"/>
              </a:rPr>
              <a:t>http://www.nasdaq.com/symbol/aapl/interactive-chart#.UTQMHG_U_oS</a:t>
            </a:r>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1440838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Last year, when Cook was named CEO, he was given 1 million restricted stock units. In four years, he'll own half of those shares. In August 2021, if he's still CEO of Apple, he'll receive the other 500,000. Apple shares are currently at $512. If they stay there and Cook is CEO for the next ten years, then he's in line to $512 million, or ~$51 million a year.</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85</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86</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http://finance.yahoo.com/blogs/daily-ticker/ignore-apple-quarter-analyst-says-stock-still-buy-151729869.html</a:t>
            </a:r>
          </a:p>
          <a:p>
            <a:r>
              <a:rPr lang="en-US" dirty="0" smtClean="0"/>
              <a:t>http://www.stockhouse.com/columnists/2012/dec/21/apple-(nasdaq--aapl)--will-it-rebound-in-2013-</a:t>
            </a:r>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31461437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http://</a:t>
            </a:r>
            <a:r>
              <a:rPr lang="en-US" dirty="0" err="1" smtClean="0">
                <a:solidFill>
                  <a:schemeClr val="bg1"/>
                </a:solidFill>
              </a:rPr>
              <a:t>money.cnn.com</a:t>
            </a:r>
            <a:r>
              <a:rPr lang="en-US" dirty="0" smtClean="0">
                <a:solidFill>
                  <a:schemeClr val="bg1"/>
                </a:solidFill>
              </a:rPr>
              <a:t>/quote/</a:t>
            </a:r>
            <a:r>
              <a:rPr lang="en-US" dirty="0" err="1" smtClean="0">
                <a:solidFill>
                  <a:schemeClr val="bg1"/>
                </a:solidFill>
              </a:rPr>
              <a:t>quote.html?symb</a:t>
            </a:r>
            <a:r>
              <a:rPr lang="en-US" dirty="0" smtClean="0">
                <a:solidFill>
                  <a:schemeClr val="bg1"/>
                </a:solidFill>
              </a:rPr>
              <a:t>=AAPL</a:t>
            </a:r>
          </a:p>
          <a:p>
            <a:r>
              <a:rPr lang="en-US" dirty="0" smtClean="0"/>
              <a:t>http://www.nasdaq.com/symbol/aapl/analyst-research#.UTQX0G_U_oQ</a:t>
            </a:r>
          </a:p>
          <a:p>
            <a:r>
              <a:rPr lang="en-US" sz="1200" b="0" i="0" kern="1200" dirty="0" smtClean="0">
                <a:solidFill>
                  <a:schemeClr val="tx1"/>
                </a:solidFill>
                <a:latin typeface="+mn-lt"/>
                <a:ea typeface="+mn-ea"/>
                <a:cs typeface="+mn-cs"/>
              </a:rPr>
              <a:t>Price targets are calculated by estimating future earnings per share and then applying a price-to-earnings multiple, known as the P/E ratio.</a:t>
            </a:r>
            <a:endParaRPr lang="en-US" dirty="0"/>
          </a:p>
        </p:txBody>
      </p:sp>
      <p:sp>
        <p:nvSpPr>
          <p:cNvPr id="4" name="Slide Number Placeholder 3"/>
          <p:cNvSpPr>
            <a:spLocks noGrp="1"/>
          </p:cNvSpPr>
          <p:nvPr>
            <p:ph type="sldNum" sz="quarter" idx="10"/>
          </p:nvPr>
        </p:nvSpPr>
        <p:spPr/>
        <p:txBody>
          <a:bodyPr/>
          <a:lstStyle/>
          <a:p>
            <a:fld id="{EDBD0809-6B59-E74B-B0CA-58D72E5C0930}"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18301656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http://www.nasdaq.com/symbol/aapl/recommendations#.UTQd-W_U_oQ</a:t>
            </a:r>
            <a:endParaRPr lang="en-US"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105</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http://www.marketwatch.com/investing/stock/AAPL/analystestimates</a:t>
            </a:r>
            <a:endParaRPr lang="en-US"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106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pPr>
                <a:defRPr/>
              </a:pPr>
              <a:t>107</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CA" dirty="0" smtClean="0"/>
              <a:t>Introduce</a:t>
            </a:r>
            <a:r>
              <a:rPr lang="en-CA" baseline="0" dirty="0" smtClean="0"/>
              <a:t> Common Share Structure:</a:t>
            </a:r>
          </a:p>
          <a:p>
            <a:pPr>
              <a:buFontTx/>
              <a:buChar char="-"/>
            </a:pPr>
            <a:r>
              <a:rPr lang="en-CA" baseline="0" dirty="0" smtClean="0"/>
              <a:t>Dual-class Share Structure, basically wanting to maintain control but still acquire funds from public</a:t>
            </a:r>
          </a:p>
          <a:p>
            <a:pPr>
              <a:buFontTx/>
              <a:buNone/>
            </a:pPr>
            <a:r>
              <a:rPr lang="en-CA" baseline="0" dirty="0" smtClean="0"/>
              <a:t>- Class A, Class B (executive exclusive)</a:t>
            </a:r>
          </a:p>
        </p:txBody>
      </p:sp>
      <p:sp>
        <p:nvSpPr>
          <p:cNvPr id="4" name="灯片编号占位符 3"/>
          <p:cNvSpPr>
            <a:spLocks noGrp="1"/>
          </p:cNvSpPr>
          <p:nvPr>
            <p:ph type="sldNum" sz="quarter" idx="10"/>
          </p:nvPr>
        </p:nvSpPr>
        <p:spPr/>
        <p:txBody>
          <a:bodyPr/>
          <a:lstStyle/>
          <a:p>
            <a:fld id="{1EE21BC4-1F12-4941-8E8D-D6DBC16BF0AC}" type="slidenum">
              <a:rPr lang="en-CA" smtClean="0">
                <a:solidFill>
                  <a:prstClr val="black"/>
                </a:solidFill>
              </a:rPr>
              <a:pPr/>
              <a:t>111</a:t>
            </a:fld>
            <a:endParaRPr lang="en-CA">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61122"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marL="79375">
              <a:spcBef>
                <a:spcPct val="0"/>
              </a:spcBef>
            </a:pPr>
            <a:r>
              <a:rPr lang="en-US" altLang="zh-CN" sz="1600" smtClean="0">
                <a:solidFill>
                  <a:srgbClr val="000000"/>
                </a:solidFill>
                <a:latin typeface="Lucida Grande" charset="0"/>
                <a:sym typeface="Lucida Grande" charset="0"/>
              </a:rPr>
              <a:t>-RIM 950 was what started the Blackberry trend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64194"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z="1800" dirty="0" smtClean="0">
              <a:latin typeface="Lucida Grande" charset="0"/>
              <a:sym typeface="Lucida Grande"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6829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marL="79375">
              <a:spcBef>
                <a:spcPct val="0"/>
              </a:spcBef>
              <a:buClr>
                <a:srgbClr val="000000"/>
              </a:buClr>
              <a:buFont typeface="Geeza Pro" charset="0"/>
              <a:buChar char="-"/>
            </a:pPr>
            <a:endParaRPr lang="en-US" altLang="zh-CN" sz="1600" dirty="0" smtClean="0">
              <a:solidFill>
                <a:srgbClr val="000000"/>
              </a:solidFill>
              <a:latin typeface="Lucida Grande" charset="0"/>
              <a:sym typeface="Lucida Grande"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solidFill>
                  <a:prstClr val="black"/>
                </a:solidFill>
              </a:rPr>
              <a:pPr>
                <a:defRPr/>
              </a:pPr>
              <a:t>168</a:t>
            </a:fld>
            <a:endParaRPr lang="zh-CN" alt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1" dirty="0" smtClean="0"/>
              <a:t>BB Balance</a:t>
            </a:r>
            <a:r>
              <a:rPr lang="en-CA" dirty="0" smtClean="0"/>
              <a:t>:</a:t>
            </a:r>
            <a:r>
              <a:rPr lang="en-CA" baseline="0" dirty="0" smtClean="0"/>
              <a:t> </a:t>
            </a:r>
            <a:r>
              <a:rPr lang="en-CA" dirty="0" smtClean="0"/>
              <a:t>Apps and data that are sent by your organization to BlackBerry devices it manages are restricted from being accessed by personal apps. This helps ensure work information is kept separate and secure. So users’ personal apps can’t access work information, and work information can’t be copied and pasted into personal apps or email messages.</a:t>
            </a:r>
          </a:p>
          <a:p>
            <a:endParaRPr lang="en-CA" dirty="0" smtClean="0"/>
          </a:p>
          <a:p>
            <a:r>
              <a:rPr lang="en-CA" b="1" dirty="0" smtClean="0"/>
              <a:t>Liquid Graphic</a:t>
            </a:r>
            <a:r>
              <a:rPr lang="en-CA" b="0" dirty="0" smtClean="0"/>
              <a:t>:</a:t>
            </a:r>
            <a:r>
              <a:rPr lang="en-CA" dirty="0" smtClean="0"/>
              <a:t> graphics processing technology that makes the BlackBerry experience faster and more responsive. delivers instant response times, smoother rendering and fluid animations.</a:t>
            </a:r>
            <a:endParaRPr lang="en-CA" b="1" dirty="0"/>
          </a:p>
        </p:txBody>
      </p:sp>
      <p:sp>
        <p:nvSpPr>
          <p:cNvPr id="4" name="Slide Number Placeholder 3"/>
          <p:cNvSpPr>
            <a:spLocks noGrp="1"/>
          </p:cNvSpPr>
          <p:nvPr>
            <p:ph type="sldNum" sz="quarter" idx="10"/>
          </p:nvPr>
        </p:nvSpPr>
        <p:spPr/>
        <p:txBody>
          <a:bodyPr/>
          <a:lstStyle/>
          <a:p>
            <a:pPr>
              <a:defRPr/>
            </a:pPr>
            <a:fld id="{D45CBB12-7050-4612-8883-CAF90C00C5E7}" type="slidenum">
              <a:rPr lang="zh-CN" altLang="en-US" smtClean="0">
                <a:solidFill>
                  <a:prstClr val="black"/>
                </a:solidFill>
              </a:rPr>
              <a:pPr>
                <a:defRPr/>
              </a:pPr>
              <a:t>169</a:t>
            </a:fld>
            <a:endParaRPr lang="zh-CN" alt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71362"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marL="79375">
              <a:spcBef>
                <a:spcPct val="0"/>
              </a:spcBef>
            </a:pPr>
            <a:r>
              <a:rPr lang="en-US" altLang="zh-CN" sz="1600" dirty="0" smtClean="0">
                <a:solidFill>
                  <a:srgbClr val="000000"/>
                </a:solidFill>
                <a:latin typeface="Lucida Grande" charset="0"/>
                <a:sym typeface="Lucida Grande" charset="0"/>
              </a:rPr>
              <a:t>- Rim runs all data from </a:t>
            </a:r>
            <a:r>
              <a:rPr lang="en-US" altLang="zh-CN" sz="1600" dirty="0" err="1" smtClean="0">
                <a:solidFill>
                  <a:srgbClr val="000000"/>
                </a:solidFill>
                <a:latin typeface="Lucida Grande" charset="0"/>
                <a:sym typeface="Lucida Grande" charset="0"/>
              </a:rPr>
              <a:t>blackberrys</a:t>
            </a:r>
            <a:r>
              <a:rPr lang="en-US" altLang="zh-CN" sz="1600" dirty="0" smtClean="0">
                <a:solidFill>
                  <a:srgbClr val="000000"/>
                </a:solidFill>
                <a:latin typeface="Lucida Grande" charset="0"/>
                <a:sym typeface="Lucida Grande" charset="0"/>
              </a:rPr>
              <a:t> through its closed, global network. This provides corporate users and personal users security unless traditional email. </a:t>
            </a:r>
          </a:p>
          <a:p>
            <a:pPr marL="79375">
              <a:spcBef>
                <a:spcPct val="0"/>
              </a:spcBef>
            </a:pPr>
            <a:r>
              <a:rPr lang="en-US" altLang="zh-CN" sz="1600" dirty="0" smtClean="0">
                <a:solidFill>
                  <a:srgbClr val="000000"/>
                </a:solidFill>
                <a:latin typeface="Lucida Grande" charset="0"/>
                <a:sym typeface="Lucida Grande" charset="0"/>
              </a:rPr>
              <a:t>- Apple launch an new app called </a:t>
            </a:r>
            <a:r>
              <a:rPr lang="en-US" altLang="zh-CN" sz="1600" dirty="0" err="1" smtClean="0">
                <a:solidFill>
                  <a:srgbClr val="000000"/>
                </a:solidFill>
                <a:latin typeface="Lucida Grande" charset="0"/>
                <a:sym typeface="Lucida Grande" charset="0"/>
              </a:rPr>
              <a:t>iMessage</a:t>
            </a:r>
            <a:r>
              <a:rPr lang="en-US" altLang="zh-CN" sz="1600" dirty="0" smtClean="0">
                <a:solidFill>
                  <a:srgbClr val="000000"/>
                </a:solidFill>
                <a:latin typeface="Lucida Grande" charset="0"/>
                <a:sym typeface="Lucida Grande" charset="0"/>
              </a:rPr>
              <a:t> which is very similar to BBM</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79554"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z="1800" smtClean="0">
                <a:latin typeface="Lucida Grande" charset="0"/>
                <a:sym typeface="Lucida Grande" charset="0"/>
              </a:rPr>
              <a:t>Active acquisitions to complement its technology. However, none of these companies have resulted in amazing result after integration with BlackBerry. Except…QNX that yet to be launched in the PlayBook</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82626"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z="1800" smtClean="0">
                <a:latin typeface="Lucida Grande" charset="0"/>
                <a:sym typeface="Lucida Grande" charset="0"/>
              </a:rPr>
              <a:t>Very passionate about physics and quantum computing. Very focus on research centric.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fontAlgn="auto">
              <a:spcBef>
                <a:spcPts val="0"/>
              </a:spcBef>
              <a:spcAft>
                <a:spcPts val="0"/>
              </a:spcAft>
              <a:defRPr/>
            </a:pPr>
            <a:endParaRPr lang="en-US" dirty="0" smtClean="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B718F6-C90C-4061-B882-91460945DE17}" type="slidenum">
              <a:rPr lang="en-US">
                <a:solidFill>
                  <a:srgbClr val="000000"/>
                </a:solidFill>
                <a:ea typeface="宋体" pitchFamily="2" charset="-122"/>
              </a:rPr>
              <a:pPr fontAlgn="base">
                <a:spcBef>
                  <a:spcPct val="0"/>
                </a:spcBef>
                <a:spcAft>
                  <a:spcPct val="0"/>
                </a:spcAft>
              </a:pPr>
              <a:t>9</a:t>
            </a:fld>
            <a:endParaRPr lang="en-US">
              <a:solidFill>
                <a:srgbClr val="000000"/>
              </a:solidFill>
              <a:ea typeface="宋体" pitchFamily="2" charset="-122"/>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84674"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z="1800" smtClean="0">
                <a:latin typeface="Lucida Grande" charset="0"/>
                <a:sym typeface="Lucida Grande" charset="0"/>
              </a:rPr>
              <a:t>Is not a great figure in the business world. He is in the NHL….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宋体" pitchFamily="2" charset="-122"/>
            </a:endParaRPr>
          </a:p>
        </p:txBody>
      </p:sp>
      <p:sp>
        <p:nvSpPr>
          <p:cNvPr id="1157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D8B386-3A1C-497A-8BCE-138B707D1C9E}" type="slidenum">
              <a:rPr lang="en-US">
                <a:solidFill>
                  <a:srgbClr val="000000"/>
                </a:solidFill>
                <a:ea typeface="宋体" pitchFamily="2" charset="-122"/>
              </a:rPr>
              <a:pPr fontAlgn="base">
                <a:spcBef>
                  <a:spcPct val="0"/>
                </a:spcBef>
                <a:spcAft>
                  <a:spcPct val="0"/>
                </a:spcAft>
              </a:pPr>
              <a:t>12</a:t>
            </a:fld>
            <a:endParaRPr lang="en-US">
              <a:solidFill>
                <a:srgbClr val="000000"/>
              </a:solidFill>
              <a:ea typeface="宋体"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1177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92019C-4C14-4226-A3A5-5C4EC2CC310B}" type="slidenum">
              <a:rPr lang="en-CA">
                <a:ea typeface="宋体" pitchFamily="2" charset="-122"/>
              </a:rPr>
              <a:pPr fontAlgn="base">
                <a:spcBef>
                  <a:spcPct val="0"/>
                </a:spcBef>
                <a:spcAft>
                  <a:spcPct val="0"/>
                </a:spcAft>
              </a:pPr>
              <a:t>13</a:t>
            </a:fld>
            <a:endParaRPr lang="en-CA">
              <a:ea typeface="宋体"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p:spPr>
      </p:sp>
      <p:sp>
        <p:nvSpPr>
          <p:cNvPr id="1198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dirty="0" smtClean="0">
              <a:ea typeface="宋体" pitchFamily="2" charset="-122"/>
            </a:endParaRPr>
          </a:p>
        </p:txBody>
      </p:sp>
      <p:sp>
        <p:nvSpPr>
          <p:cNvPr id="1198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BB886A-E0C2-40E0-9A6F-8AC66F9B7ED0}" type="slidenum">
              <a:rPr lang="en-CA">
                <a:ea typeface="宋体" pitchFamily="2" charset="-122"/>
              </a:rPr>
              <a:pPr fontAlgn="base">
                <a:spcBef>
                  <a:spcPct val="0"/>
                </a:spcBef>
                <a:spcAft>
                  <a:spcPct val="0"/>
                </a:spcAft>
              </a:pPr>
              <a:t>14</a:t>
            </a:fld>
            <a:endParaRPr lang="en-CA">
              <a:ea typeface="宋体"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B5FF8D-263A-DB4F-9CD0-5659B2BF2004}" type="datetimeFigureOut">
              <a:rPr lang="en-US" smtClean="0">
                <a:solidFill>
                  <a:prstClr val="black">
                    <a:tint val="75000"/>
                  </a:prstClr>
                </a:solidFill>
              </a:rPr>
              <a:pPr/>
              <a:t>3/15/2013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B5FF8D-263A-DB4F-9CD0-5659B2BF2004}" type="datetimeFigureOut">
              <a:rPr lang="en-US" smtClean="0">
                <a:solidFill>
                  <a:prstClr val="black">
                    <a:tint val="75000"/>
                  </a:prstClr>
                </a:solidFill>
              </a:rPr>
              <a:pPr/>
              <a:t>3/15/2013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B5FF8D-263A-DB4F-9CD0-5659B2BF2004}" type="datetimeFigureOut">
              <a:rPr lang="en-US" smtClean="0">
                <a:solidFill>
                  <a:prstClr val="black">
                    <a:tint val="75000"/>
                  </a:prstClr>
                </a:solidFill>
              </a:rPr>
              <a:pPr/>
              <a:t>3/15/2013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B5FF8D-263A-DB4F-9CD0-5659B2BF2004}" type="datetimeFigureOut">
              <a:rPr lang="en-US" smtClean="0">
                <a:solidFill>
                  <a:prstClr val="black">
                    <a:tint val="75000"/>
                  </a:prstClr>
                </a:solidFill>
              </a:rPr>
              <a:pPr/>
              <a:t>3/15/2013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B5FF8D-263A-DB4F-9CD0-5659B2BF2004}" type="datetimeFigureOut">
              <a:rPr lang="en-US" smtClean="0">
                <a:solidFill>
                  <a:prstClr val="black">
                    <a:tint val="75000"/>
                  </a:prstClr>
                </a:solidFill>
              </a:rPr>
              <a:pPr/>
              <a:t>3/15/2013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B5FF8D-263A-DB4F-9CD0-5659B2BF2004}" type="datetimeFigureOut">
              <a:rPr lang="en-US" smtClean="0">
                <a:solidFill>
                  <a:prstClr val="black">
                    <a:tint val="75000"/>
                  </a:prstClr>
                </a:solidFill>
              </a:rPr>
              <a:pPr/>
              <a:t>3/15/2013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B5FF8D-263A-DB4F-9CD0-5659B2BF2004}" type="datetimeFigureOut">
              <a:rPr lang="en-US" smtClean="0">
                <a:solidFill>
                  <a:prstClr val="black">
                    <a:tint val="75000"/>
                  </a:prstClr>
                </a:solidFill>
              </a:rPr>
              <a:pPr/>
              <a:t>3/15/2013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B5FF8D-263A-DB4F-9CD0-5659B2BF2004}" type="datetimeFigureOut">
              <a:rPr lang="en-US" smtClean="0">
                <a:solidFill>
                  <a:prstClr val="black">
                    <a:tint val="75000"/>
                  </a:prstClr>
                </a:solidFill>
              </a:rPr>
              <a:pPr/>
              <a:t>3/15/2013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B5FF8D-263A-DB4F-9CD0-5659B2BF2004}" type="datetimeFigureOut">
              <a:rPr lang="en-US" smtClean="0">
                <a:solidFill>
                  <a:prstClr val="black">
                    <a:tint val="75000"/>
                  </a:prstClr>
                </a:solidFill>
              </a:rPr>
              <a:pPr/>
              <a:t>3/15/2013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B5FF8D-263A-DB4F-9CD0-5659B2BF2004}" type="datetimeFigureOut">
              <a:rPr lang="en-US" smtClean="0">
                <a:solidFill>
                  <a:prstClr val="black">
                    <a:tint val="75000"/>
                  </a:prstClr>
                </a:solidFill>
              </a:rPr>
              <a:pPr/>
              <a:t>3/15/2013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B5FF8D-263A-DB4F-9CD0-5659B2BF2004}" type="datetimeFigureOut">
              <a:rPr lang="en-US" smtClean="0">
                <a:solidFill>
                  <a:prstClr val="black">
                    <a:tint val="75000"/>
                  </a:prstClr>
                </a:solidFill>
              </a:rPr>
              <a:pPr/>
              <a:t>3/15/2013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524DC4-2ED6-F441-BE45-FA525E7648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FB5FF8D-263A-DB4F-9CD0-5659B2BF2004}" type="datetimeFigureOut">
              <a:rPr lang="en-US" smtClean="0">
                <a:solidFill>
                  <a:prstClr val="black">
                    <a:tint val="75000"/>
                  </a:prstClr>
                </a:solidFill>
                <a:latin typeface="Calibri"/>
                <a:ea typeface="+mn-ea"/>
              </a:rPr>
              <a:pPr defTabSz="457200" fontAlgn="auto">
                <a:spcBef>
                  <a:spcPts val="0"/>
                </a:spcBef>
                <a:spcAft>
                  <a:spcPts val="0"/>
                </a:spcAft>
              </a:pPr>
              <a:t>3/15/2013</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35524DC4-2ED6-F441-BE45-FA525E76480A}" type="slidenum">
              <a:rPr lang="en-US" smtClean="0">
                <a:solidFill>
                  <a:prstClr val="black">
                    <a:tint val="75000"/>
                  </a:prstClr>
                </a:solidFill>
                <a:latin typeface="Calibri"/>
                <a:ea typeface="+mn-ea"/>
              </a:rPr>
              <a:pPr defTabSz="457200" fontAlgn="auto">
                <a:spcBef>
                  <a:spcPts val="0"/>
                </a:spcBef>
                <a:spcAft>
                  <a:spcPts val="0"/>
                </a:spcAft>
              </a:pPr>
              <a:t>‹#›</a:t>
            </a:fld>
            <a:endParaRPr lang="en-US">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10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0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hyperlink" Target="http://web.archive.org/web/19990125084553/alpha.google.com/"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www.google.com/glass/start/how-it-feels/" TargetMode="External"/><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6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59632" y="1916832"/>
            <a:ext cx="6480048" cy="1752600"/>
          </a:xfrm>
        </p:spPr>
        <p:txBody>
          <a:bodyPr>
            <a:normAutofit fontScale="85000" lnSpcReduction="20000"/>
          </a:bodyPr>
          <a:lstStyle/>
          <a:p>
            <a:r>
              <a:rPr lang="en-US" dirty="0" smtClean="0">
                <a:solidFill>
                  <a:schemeClr val="tx1"/>
                </a:solidFill>
              </a:rPr>
              <a:t>Jae Wook Lee</a:t>
            </a:r>
          </a:p>
          <a:p>
            <a:r>
              <a:rPr lang="en-US" dirty="0" smtClean="0">
                <a:solidFill>
                  <a:schemeClr val="tx1"/>
                </a:solidFill>
              </a:rPr>
              <a:t>Andy Su</a:t>
            </a:r>
          </a:p>
          <a:p>
            <a:r>
              <a:rPr lang="en-US" dirty="0" smtClean="0">
                <a:solidFill>
                  <a:schemeClr val="tx1"/>
                </a:solidFill>
              </a:rPr>
              <a:t>Forrest Zhou</a:t>
            </a:r>
          </a:p>
          <a:p>
            <a:r>
              <a:rPr lang="en-US" dirty="0" smtClean="0">
                <a:solidFill>
                  <a:schemeClr val="tx1"/>
                </a:solidFill>
              </a:rPr>
              <a:t>Kirsten </a:t>
            </a:r>
            <a:r>
              <a:rPr lang="en-US" dirty="0" err="1" smtClean="0">
                <a:solidFill>
                  <a:schemeClr val="tx1"/>
                </a:solidFill>
              </a:rPr>
              <a:t>Hallam</a:t>
            </a:r>
            <a:endParaRPr lang="en-US" dirty="0">
              <a:solidFill>
                <a:schemeClr val="tx1"/>
              </a:solidFill>
            </a:endParaRPr>
          </a:p>
        </p:txBody>
      </p:sp>
      <p:pic>
        <p:nvPicPr>
          <p:cNvPr id="4" name="Picture 3"/>
          <p:cNvPicPr>
            <a:picLocks noChangeAspect="1"/>
          </p:cNvPicPr>
          <p:nvPr/>
        </p:nvPicPr>
        <p:blipFill>
          <a:blip r:embed="rId2" cstate="print">
            <a:clrChange>
              <a:clrFrom>
                <a:srgbClr val="FFFFFF"/>
              </a:clrFrom>
              <a:clrTo>
                <a:srgbClr val="FFFFFF">
                  <a:alpha val="0"/>
                </a:srgbClr>
              </a:clrTo>
            </a:clrChange>
          </a:blip>
          <a:stretch>
            <a:fillRect/>
          </a:stretch>
        </p:blipFill>
        <p:spPr>
          <a:xfrm>
            <a:off x="2267744" y="4077072"/>
            <a:ext cx="2955472" cy="2086216"/>
          </a:xfrm>
          <a:prstGeom prst="rect">
            <a:avLst/>
          </a:prstGeom>
        </p:spPr>
      </p:pic>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0" y="3789040"/>
            <a:ext cx="2278175" cy="2754469"/>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blip>
          <a:stretch>
            <a:fillRect/>
          </a:stretch>
        </p:blipFill>
        <p:spPr>
          <a:xfrm>
            <a:off x="5234055" y="4509120"/>
            <a:ext cx="3909945" cy="1700826"/>
          </a:xfrm>
          <a:prstGeom prst="rect">
            <a:avLst/>
          </a:prstGeom>
        </p:spPr>
      </p:pic>
      <p:sp>
        <p:nvSpPr>
          <p:cNvPr id="7" name="Rectangle 6"/>
          <p:cNvSpPr/>
          <p:nvPr/>
        </p:nvSpPr>
        <p:spPr>
          <a:xfrm>
            <a:off x="434534" y="404664"/>
            <a:ext cx="8709466" cy="1200329"/>
          </a:xfrm>
          <a:prstGeom prst="rect">
            <a:avLst/>
          </a:prstGeom>
          <a:noFill/>
          <a:effectLst>
            <a:glow rad="203200">
              <a:schemeClr val="tx2">
                <a:lumMod val="60000"/>
                <a:lumOff val="40000"/>
                <a:alpha val="38000"/>
              </a:schemeClr>
            </a:glow>
            <a:outerShdw blurRad="50800" dist="38100" dir="2700000" algn="tl" rotWithShape="0">
              <a:srgbClr val="000000">
                <a:alpha val="43000"/>
              </a:srgbClr>
            </a:outerShdw>
            <a:softEdge rad="431800"/>
          </a:effectLst>
        </p:spPr>
        <p:txBody>
          <a:bodyPr wrap="square" lIns="91440" tIns="45720" rIns="91440" bIns="45720">
            <a:spAutoFit/>
            <a:scene3d>
              <a:camera prst="orthographicFront"/>
              <a:lightRig rig="soft" dir="t">
                <a:rot lat="0" lon="0" rev="10800000"/>
              </a:lightRig>
            </a:scene3d>
            <a:sp3d extrusionH="57150">
              <a:bevelT w="27940" h="12700" prst="relaxedInset"/>
              <a:contourClr>
                <a:srgbClr val="DDDDDD"/>
              </a:contourClr>
            </a:sp3d>
          </a:bodyPr>
          <a:lstStyle/>
          <a:p>
            <a:pPr algn="ctr" defTabSz="457200" latinLnBrk="0"/>
            <a:r>
              <a:rPr lang="en-CA" sz="7200" b="1" u="sng" spc="150" dirty="0">
                <a:ln w="11430"/>
                <a:solidFill>
                  <a:prstClr val="black"/>
                </a:solidFill>
                <a:effectLst>
                  <a:outerShdw blurRad="25400" algn="tl" rotWithShape="0">
                    <a:srgbClr val="000000">
                      <a:alpha val="43000"/>
                    </a:srgbClr>
                  </a:outerShdw>
                </a:effectLst>
                <a:latin typeface="Cambria" pitchFamily="18" charset="0"/>
              </a:rPr>
              <a:t>GLOBAL GADGETS</a:t>
            </a:r>
          </a:p>
        </p:txBody>
      </p:sp>
    </p:spTree>
    <p:extLst>
      <p:ext uri="{BB962C8B-B14F-4D97-AF65-F5344CB8AC3E}">
        <p14:creationId xmlns:p14="http://schemas.microsoft.com/office/powerpoint/2010/main" val="32114980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a Tablet?</a:t>
            </a:r>
            <a:endParaRPr lang="en-CA" dirty="0"/>
          </a:p>
        </p:txBody>
      </p:sp>
      <p:sp>
        <p:nvSpPr>
          <p:cNvPr id="3" name="Content Placeholder 2"/>
          <p:cNvSpPr>
            <a:spLocks noGrp="1"/>
          </p:cNvSpPr>
          <p:nvPr>
            <p:ph idx="1"/>
          </p:nvPr>
        </p:nvSpPr>
        <p:spPr/>
        <p:txBody>
          <a:bodyPr/>
          <a:lstStyle/>
          <a:p>
            <a:r>
              <a:rPr lang="en-CA" dirty="0" smtClean="0"/>
              <a:t>Larger than a smartphone</a:t>
            </a:r>
          </a:p>
          <a:p>
            <a:r>
              <a:rPr lang="en-CA" dirty="0" smtClean="0"/>
              <a:t>Touchscreen used as primary method of input</a:t>
            </a:r>
          </a:p>
          <a:p>
            <a:r>
              <a:rPr lang="en-CA" dirty="0" smtClean="0"/>
              <a:t>Some typical functions are: </a:t>
            </a:r>
          </a:p>
          <a:p>
            <a:pPr lvl="1"/>
            <a:r>
              <a:rPr lang="en-CA" dirty="0" smtClean="0"/>
              <a:t>Mobile Browsing</a:t>
            </a:r>
          </a:p>
          <a:p>
            <a:pPr lvl="1"/>
            <a:r>
              <a:rPr lang="en-CA" dirty="0" smtClean="0"/>
              <a:t>Portable Media Player	</a:t>
            </a:r>
          </a:p>
          <a:p>
            <a:pPr lvl="1"/>
            <a:r>
              <a:rPr lang="en-CA" dirty="0" smtClean="0"/>
              <a:t>Camera</a:t>
            </a:r>
          </a:p>
          <a:p>
            <a:pPr lvl="1"/>
            <a:r>
              <a:rPr lang="en-CA" dirty="0" smtClean="0"/>
              <a:t>Downloadable Apps</a:t>
            </a:r>
          </a:p>
          <a:p>
            <a:pPr marL="585788" lvl="1" indent="0">
              <a:buNone/>
            </a:pPr>
            <a:endParaRPr lang="en-CA"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3440" y="4149080"/>
            <a:ext cx="4507750" cy="270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881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685800" y="-142900"/>
            <a:ext cx="7772400" cy="1125538"/>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b="0" i="0" u="none" strike="noStrike" kern="1200" cap="none" spc="0" normalizeH="0" baseline="0" noProof="0" dirty="0" smtClean="0">
                <a:ln>
                  <a:noFill/>
                </a:ln>
                <a:effectLst/>
                <a:uLnTx/>
                <a:uFillTx/>
                <a:latin typeface="+mj-lt"/>
                <a:ea typeface="+mj-ea"/>
                <a:cs typeface="Times New Roman" pitchFamily="18" charset="0"/>
              </a:rPr>
              <a:t>Quarterly Income Statement</a:t>
            </a:r>
            <a:endParaRPr kumimoji="0" lang="zh-CN" altLang="en-US" sz="2800" b="0" i="0" u="none" strike="noStrike" kern="1200" cap="none" spc="0" normalizeH="0" baseline="0" noProof="0" dirty="0" smtClean="0">
              <a:ln>
                <a:noFill/>
              </a:ln>
              <a:effectLst/>
              <a:uLnTx/>
              <a:uFillTx/>
              <a:latin typeface="+mj-lt"/>
              <a:ea typeface="+mj-ea"/>
              <a:cs typeface="Times New Roman" pitchFamily="18" charset="0"/>
            </a:endParaRPr>
          </a:p>
        </p:txBody>
      </p:sp>
      <p:pic>
        <p:nvPicPr>
          <p:cNvPr id="9219" name="Picture 3"/>
          <p:cNvPicPr>
            <a:picLocks noChangeAspect="1" noChangeArrowheads="1"/>
          </p:cNvPicPr>
          <p:nvPr/>
        </p:nvPicPr>
        <p:blipFill>
          <a:blip r:embed="rId2" cstate="print"/>
          <a:srcRect/>
          <a:stretch>
            <a:fillRect/>
          </a:stretch>
        </p:blipFill>
        <p:spPr bwMode="auto">
          <a:xfrm>
            <a:off x="128588" y="1095375"/>
            <a:ext cx="8886825" cy="4667250"/>
          </a:xfrm>
          <a:prstGeom prst="rect">
            <a:avLst/>
          </a:prstGeom>
          <a:noFill/>
          <a:ln w="9525">
            <a:noFill/>
            <a:miter lim="800000"/>
            <a:headEnd/>
            <a:tailEnd/>
          </a:ln>
          <a:effectLst/>
        </p:spPr>
      </p:pic>
      <p:sp>
        <p:nvSpPr>
          <p:cNvPr id="7" name="Rectangle 6"/>
          <p:cNvSpPr/>
          <p:nvPr/>
        </p:nvSpPr>
        <p:spPr>
          <a:xfrm>
            <a:off x="0" y="1500174"/>
            <a:ext cx="9144000" cy="214314"/>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8" name="Rectangle 7"/>
          <p:cNvSpPr/>
          <p:nvPr/>
        </p:nvSpPr>
        <p:spPr>
          <a:xfrm>
            <a:off x="0" y="3071810"/>
            <a:ext cx="9144000" cy="214314"/>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9" name="Rectangle 8"/>
          <p:cNvSpPr/>
          <p:nvPr/>
        </p:nvSpPr>
        <p:spPr>
          <a:xfrm>
            <a:off x="0" y="3950200"/>
            <a:ext cx="9144000" cy="193180"/>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0" name="Rectangle 9"/>
          <p:cNvSpPr/>
          <p:nvPr/>
        </p:nvSpPr>
        <p:spPr>
          <a:xfrm>
            <a:off x="0" y="4450266"/>
            <a:ext cx="9144000" cy="193180"/>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ctrTitle"/>
          </p:nvPr>
        </p:nvSpPr>
        <p:spPr>
          <a:xfrm>
            <a:off x="685800" y="-389836"/>
            <a:ext cx="7772400" cy="1125538"/>
          </a:xfrm>
        </p:spPr>
        <p:txBody>
          <a:bodyPr>
            <a:normAutofit/>
          </a:bodyPr>
          <a:lstStyle/>
          <a:p>
            <a:r>
              <a:rPr lang="en-US" altLang="zh-CN" sz="2800" dirty="0" smtClean="0">
                <a:cs typeface="Times New Roman" pitchFamily="18" charset="0"/>
              </a:rPr>
              <a:t>Annual Cash Flow Statement</a:t>
            </a:r>
            <a:endParaRPr lang="zh-CN" altLang="en-US" sz="2800" dirty="0" smtClean="0">
              <a:cs typeface="Times New Roman" pitchFamily="18" charset="0"/>
            </a:endParaRPr>
          </a:p>
        </p:txBody>
      </p:sp>
      <p:pic>
        <p:nvPicPr>
          <p:cNvPr id="4" name="Picture 3"/>
          <p:cNvPicPr>
            <a:picLocks noChangeAspect="1"/>
          </p:cNvPicPr>
          <p:nvPr/>
        </p:nvPicPr>
        <p:blipFill>
          <a:blip r:embed="rId2" cstate="print"/>
          <a:stretch>
            <a:fillRect/>
          </a:stretch>
        </p:blipFill>
        <p:spPr>
          <a:xfrm>
            <a:off x="284237" y="405747"/>
            <a:ext cx="8593093" cy="6452253"/>
          </a:xfrm>
          <a:prstGeom prst="rect">
            <a:avLst/>
          </a:prstGeom>
        </p:spPr>
      </p:pic>
      <p:sp>
        <p:nvSpPr>
          <p:cNvPr id="12" name="Rectangle 11"/>
          <p:cNvSpPr/>
          <p:nvPr/>
        </p:nvSpPr>
        <p:spPr>
          <a:xfrm>
            <a:off x="284236" y="5803941"/>
            <a:ext cx="8593093" cy="201404"/>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3" name="Rectangle 12"/>
          <p:cNvSpPr/>
          <p:nvPr/>
        </p:nvSpPr>
        <p:spPr>
          <a:xfrm>
            <a:off x="317367" y="3416014"/>
            <a:ext cx="8593093" cy="201404"/>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4" name="Rectangle 13"/>
          <p:cNvSpPr/>
          <p:nvPr/>
        </p:nvSpPr>
        <p:spPr>
          <a:xfrm>
            <a:off x="284237" y="2258068"/>
            <a:ext cx="8593093" cy="353804"/>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81931071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928662" y="428604"/>
            <a:ext cx="7475994" cy="6215573"/>
            <a:chOff x="928662" y="428604"/>
            <a:chExt cx="7475994" cy="6215573"/>
          </a:xfrm>
        </p:grpSpPr>
        <p:pic>
          <p:nvPicPr>
            <p:cNvPr id="10242" name="Picture 2"/>
            <p:cNvPicPr>
              <a:picLocks noChangeAspect="1" noChangeArrowheads="1"/>
            </p:cNvPicPr>
            <p:nvPr/>
          </p:nvPicPr>
          <p:blipFill>
            <a:blip r:embed="rId2" cstate="print"/>
            <a:srcRect/>
            <a:stretch>
              <a:fillRect/>
            </a:stretch>
          </p:blipFill>
          <p:spPr bwMode="auto">
            <a:xfrm>
              <a:off x="928662" y="428604"/>
              <a:ext cx="7429552" cy="6215573"/>
            </a:xfrm>
            <a:prstGeom prst="rect">
              <a:avLst/>
            </a:prstGeom>
            <a:noFill/>
            <a:ln w="9525">
              <a:noFill/>
              <a:miter lim="800000"/>
              <a:headEnd/>
              <a:tailEnd/>
            </a:ln>
            <a:effectLst/>
          </p:spPr>
        </p:pic>
        <p:grpSp>
          <p:nvGrpSpPr>
            <p:cNvPr id="3" name="Group 8"/>
            <p:cNvGrpSpPr/>
            <p:nvPr/>
          </p:nvGrpSpPr>
          <p:grpSpPr>
            <a:xfrm>
              <a:off x="928662" y="2112152"/>
              <a:ext cx="7475994" cy="2103133"/>
              <a:chOff x="928662" y="2112152"/>
              <a:chExt cx="7475994" cy="2103133"/>
            </a:xfrm>
          </p:grpSpPr>
          <p:sp>
            <p:nvSpPr>
              <p:cNvPr id="5" name="Rectangle 4"/>
              <p:cNvSpPr/>
              <p:nvPr/>
            </p:nvSpPr>
            <p:spPr>
              <a:xfrm>
                <a:off x="928662" y="3072277"/>
                <a:ext cx="7475994" cy="174307"/>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6" name="Rectangle 5"/>
              <p:cNvSpPr/>
              <p:nvPr/>
            </p:nvSpPr>
            <p:spPr>
              <a:xfrm>
                <a:off x="928662" y="2112152"/>
                <a:ext cx="7475994" cy="174307"/>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7" name="Rectangle 6"/>
              <p:cNvSpPr/>
              <p:nvPr/>
            </p:nvSpPr>
            <p:spPr>
              <a:xfrm>
                <a:off x="928662" y="4040978"/>
                <a:ext cx="7475994" cy="174307"/>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grpSp>
      <p:sp>
        <p:nvSpPr>
          <p:cNvPr id="8" name="标题 1"/>
          <p:cNvSpPr txBox="1">
            <a:spLocks/>
          </p:cNvSpPr>
          <p:nvPr/>
        </p:nvSpPr>
        <p:spPr>
          <a:xfrm>
            <a:off x="685800" y="-389836"/>
            <a:ext cx="7772400" cy="11255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2800" dirty="0" smtClean="0">
                <a:cs typeface="Times New Roman" pitchFamily="18" charset="0"/>
              </a:rPr>
              <a:t>Quarterly Cash Flow Statement</a:t>
            </a:r>
            <a:endParaRPr lang="zh-CN" altLang="en-US" sz="2800" dirty="0" smtClean="0">
              <a:cs typeface="Times New Roman" pitchFamily="18"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标题 1"/>
          <p:cNvSpPr>
            <a:spLocks noGrp="1"/>
          </p:cNvSpPr>
          <p:nvPr>
            <p:ph type="ctrTitle"/>
          </p:nvPr>
        </p:nvSpPr>
        <p:spPr>
          <a:xfrm>
            <a:off x="685800" y="0"/>
            <a:ext cx="7772400" cy="1268413"/>
          </a:xfrm>
        </p:spPr>
        <p:txBody>
          <a:bodyPr/>
          <a:lstStyle/>
          <a:p>
            <a:r>
              <a:rPr lang="en-US" altLang="zh-CN" dirty="0" smtClean="0">
                <a:cs typeface="Times New Roman" pitchFamily="18" charset="0"/>
              </a:rPr>
              <a:t>Expectations</a:t>
            </a:r>
            <a:endParaRPr lang="zh-CN" altLang="en-US" dirty="0" smtClean="0">
              <a:cs typeface="Times New Roman" pitchFamily="18" charset="0"/>
            </a:endParaRPr>
          </a:p>
        </p:txBody>
      </p:sp>
      <p:sp>
        <p:nvSpPr>
          <p:cNvPr id="191491" name="副标题 2"/>
          <p:cNvSpPr>
            <a:spLocks noGrp="1"/>
          </p:cNvSpPr>
          <p:nvPr>
            <p:ph type="subTitle" idx="1"/>
          </p:nvPr>
        </p:nvSpPr>
        <p:spPr>
          <a:xfrm>
            <a:off x="468312" y="1341438"/>
            <a:ext cx="8218487" cy="4905198"/>
          </a:xfrm>
        </p:spPr>
        <p:txBody>
          <a:bodyPr>
            <a:normAutofit/>
          </a:bodyPr>
          <a:lstStyle/>
          <a:p>
            <a:pPr marL="457200" indent="-457200" algn="l">
              <a:buFont typeface="Arial"/>
              <a:buChar char="•"/>
            </a:pPr>
            <a:r>
              <a:rPr lang="en-US" sz="2800" dirty="0" smtClean="0">
                <a:solidFill>
                  <a:schemeClr val="tx1"/>
                </a:solidFill>
              </a:rPr>
              <a:t>Yahoo! Finance: “There </a:t>
            </a:r>
            <a:r>
              <a:rPr lang="en-US" sz="2800" dirty="0">
                <a:solidFill>
                  <a:schemeClr val="tx1"/>
                </a:solidFill>
              </a:rPr>
              <a:t>are still hundreds of millions of potential new customers for the products Apple has already launched. China Mobile, for example, has yet to strike a deal to sell the iPhone to its hundreds of millions of subscribers, and when it does, Apple will have access to a huge new market</a:t>
            </a:r>
            <a:r>
              <a:rPr lang="en-US" sz="2800" dirty="0" smtClean="0">
                <a:solidFill>
                  <a:schemeClr val="tx1"/>
                </a:solidFill>
              </a:rPr>
              <a:t>.”</a:t>
            </a:r>
          </a:p>
          <a:p>
            <a:pPr marL="457200" indent="-457200" algn="l"/>
            <a:endParaRPr lang="en-US" altLang="zh-CN" sz="2800" dirty="0">
              <a:solidFill>
                <a:schemeClr val="tx1"/>
              </a:solidFill>
              <a:latin typeface="+mj-lt"/>
              <a:cs typeface="Times New Roman" pitchFamily="18" charset="0"/>
            </a:endParaRPr>
          </a:p>
          <a:p>
            <a:pPr marL="457200" indent="-457200" algn="l">
              <a:buFont typeface="Arial"/>
              <a:buChar char="•"/>
            </a:pPr>
            <a:r>
              <a:rPr lang="en-US" sz="2800" dirty="0" smtClean="0">
                <a:solidFill>
                  <a:schemeClr val="tx1"/>
                </a:solidFill>
              </a:rPr>
              <a:t>Stockhouse: “Chart is scary, but the fundamentals are good.”</a:t>
            </a:r>
          </a:p>
          <a:p>
            <a:pPr marL="457200" indent="-457200" algn="l">
              <a:buFont typeface="Arial"/>
              <a:buChar char="•"/>
            </a:pPr>
            <a:endParaRPr lang="en-US" altLang="zh-CN" sz="2000" dirty="0" smtClean="0">
              <a:solidFill>
                <a:schemeClr val="tx1"/>
              </a:solidFill>
              <a:latin typeface="+mj-lt"/>
              <a:cs typeface="Times New Roman" pitchFamily="18" charset="0"/>
            </a:endParaRPr>
          </a:p>
          <a:p>
            <a:pPr marL="457200" indent="-457200" algn="l">
              <a:buFont typeface="Arial"/>
              <a:buChar char="•"/>
            </a:pPr>
            <a:endParaRPr lang="zh-CN" altLang="en-US" sz="2000" dirty="0" smtClean="0">
              <a:solidFill>
                <a:schemeClr val="tx1"/>
              </a:solidFill>
              <a:latin typeface="+mj-lt"/>
              <a:cs typeface="Times New Roman" pitchFamily="18" charset="0"/>
            </a:endParaRPr>
          </a:p>
        </p:txBody>
      </p:sp>
      <p:sp>
        <p:nvSpPr>
          <p:cNvPr id="5" name="Title 1"/>
          <p:cNvSpPr txBox="1">
            <a:spLocks/>
          </p:cNvSpPr>
          <p:nvPr/>
        </p:nvSpPr>
        <p:spPr>
          <a:xfrm>
            <a:off x="457200" y="274638"/>
            <a:ext cx="8229600" cy="1143000"/>
          </a:xfrm>
          <a:prstGeom prst="rect">
            <a:avLst/>
          </a:prstGeom>
        </p:spPr>
        <p:txBody>
          <a:bodyPr anchor="ctr">
            <a:normAutofit/>
          </a:bodyPr>
          <a:lstStyle/>
          <a:p>
            <a:pPr algn="ctr" defTabSz="457200" fontAlgn="auto">
              <a:spcBef>
                <a:spcPts val="0"/>
              </a:spcBef>
              <a:spcAft>
                <a:spcPts val="0"/>
              </a:spcAft>
              <a:defRPr/>
            </a:pPr>
            <a:endParaRPr lang="en-US" sz="4400" dirty="0">
              <a:solidFill>
                <a:prstClr val="white"/>
              </a:solidFill>
              <a:latin typeface="Times New Roman" pitchFamily="18" charset="0"/>
              <a:ea typeface="+mn-ea"/>
              <a:cs typeface="Times New Roman" pitchFamily="18" charset="0"/>
            </a:endParaRPr>
          </a:p>
        </p:txBody>
      </p:sp>
      <p:sp>
        <p:nvSpPr>
          <p:cNvPr id="6" name="Content Placeholder 2"/>
          <p:cNvSpPr txBox="1">
            <a:spLocks/>
          </p:cNvSpPr>
          <p:nvPr/>
        </p:nvSpPr>
        <p:spPr>
          <a:xfrm>
            <a:off x="457200" y="1600200"/>
            <a:ext cx="8229600" cy="4525963"/>
          </a:xfrm>
          <a:prstGeom prst="rect">
            <a:avLst/>
          </a:prstGeom>
        </p:spPr>
        <p:txBody>
          <a:bodyPr>
            <a:normAutofit/>
          </a:bodyPr>
          <a:lstStyle/>
          <a:p>
            <a:pPr algn="ctr" defTabSz="457200" fontAlgn="auto">
              <a:spcBef>
                <a:spcPct val="20000"/>
              </a:spcBef>
              <a:spcAft>
                <a:spcPts val="0"/>
              </a:spcAft>
              <a:buFont typeface="Arial" pitchFamily="34" charset="0"/>
              <a:buNone/>
              <a:defRPr/>
            </a:pPr>
            <a:endParaRPr lang="en-US" sz="3200" dirty="0">
              <a:solidFill>
                <a:prstClr val="black">
                  <a:tint val="75000"/>
                </a:prstClr>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553694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标题 1"/>
          <p:cNvSpPr>
            <a:spLocks noGrp="1"/>
          </p:cNvSpPr>
          <p:nvPr>
            <p:ph type="ctrTitle"/>
          </p:nvPr>
        </p:nvSpPr>
        <p:spPr>
          <a:xfrm>
            <a:off x="0" y="0"/>
            <a:ext cx="9144000" cy="1557338"/>
          </a:xfrm>
        </p:spPr>
        <p:txBody>
          <a:bodyPr/>
          <a:lstStyle/>
          <a:p>
            <a:r>
              <a:rPr lang="en-US" altLang="zh-CN" dirty="0" smtClean="0">
                <a:cs typeface="Times New Roman" pitchFamily="18" charset="0"/>
              </a:rPr>
              <a:t>Stock Forecast</a:t>
            </a:r>
            <a:endParaRPr lang="zh-CN" altLang="en-US" dirty="0" smtClean="0"/>
          </a:p>
        </p:txBody>
      </p:sp>
      <p:pic>
        <p:nvPicPr>
          <p:cNvPr id="10242" name="Picture 2"/>
          <p:cNvPicPr>
            <a:picLocks noChangeAspect="1" noChangeArrowheads="1"/>
          </p:cNvPicPr>
          <p:nvPr/>
        </p:nvPicPr>
        <p:blipFill>
          <a:blip r:embed="rId3" cstate="print"/>
          <a:srcRect/>
          <a:stretch>
            <a:fillRect/>
          </a:stretch>
        </p:blipFill>
        <p:spPr bwMode="auto">
          <a:xfrm>
            <a:off x="500034" y="1357298"/>
            <a:ext cx="5410200" cy="2819400"/>
          </a:xfrm>
          <a:prstGeom prst="rect">
            <a:avLst/>
          </a:prstGeom>
          <a:noFill/>
          <a:ln w="9525">
            <a:noFill/>
            <a:miter lim="800000"/>
            <a:headEnd/>
            <a:tailEnd/>
          </a:ln>
          <a:effectLst/>
        </p:spPr>
      </p:pic>
      <p:sp>
        <p:nvSpPr>
          <p:cNvPr id="5" name="TextBox 4"/>
          <p:cNvSpPr txBox="1"/>
          <p:nvPr/>
        </p:nvSpPr>
        <p:spPr>
          <a:xfrm>
            <a:off x="500034" y="4286256"/>
            <a:ext cx="1500198" cy="369332"/>
          </a:xfrm>
          <a:prstGeom prst="rect">
            <a:avLst/>
          </a:prstGeom>
          <a:noFill/>
        </p:spPr>
        <p:txBody>
          <a:bodyPr wrap="square" rtlCol="0">
            <a:spAutoFit/>
          </a:bodyPr>
          <a:lstStyle/>
          <a:p>
            <a:r>
              <a:rPr lang="en-US" dirty="0" err="1" smtClean="0"/>
              <a:t>CNNMoney</a:t>
            </a:r>
            <a:endParaRPr lang="en-US" dirty="0"/>
          </a:p>
        </p:txBody>
      </p:sp>
      <p:pic>
        <p:nvPicPr>
          <p:cNvPr id="10243" name="Picture 3"/>
          <p:cNvPicPr>
            <a:picLocks noChangeAspect="1" noChangeArrowheads="1"/>
          </p:cNvPicPr>
          <p:nvPr/>
        </p:nvPicPr>
        <p:blipFill>
          <a:blip r:embed="rId4" cstate="print"/>
          <a:srcRect/>
          <a:stretch>
            <a:fillRect/>
          </a:stretch>
        </p:blipFill>
        <p:spPr bwMode="auto">
          <a:xfrm>
            <a:off x="4429124" y="4379951"/>
            <a:ext cx="3929090" cy="1763681"/>
          </a:xfrm>
          <a:prstGeom prst="rect">
            <a:avLst/>
          </a:prstGeom>
          <a:noFill/>
          <a:ln w="9525">
            <a:noFill/>
            <a:miter lim="800000"/>
            <a:headEnd/>
            <a:tailEnd/>
          </a:ln>
          <a:effectLst/>
        </p:spPr>
      </p:pic>
      <p:sp>
        <p:nvSpPr>
          <p:cNvPr id="7" name="TextBox 6"/>
          <p:cNvSpPr txBox="1"/>
          <p:nvPr/>
        </p:nvSpPr>
        <p:spPr>
          <a:xfrm>
            <a:off x="6572264" y="6286520"/>
            <a:ext cx="1500198" cy="369332"/>
          </a:xfrm>
          <a:prstGeom prst="rect">
            <a:avLst/>
          </a:prstGeom>
          <a:noFill/>
        </p:spPr>
        <p:txBody>
          <a:bodyPr wrap="square" rtlCol="0">
            <a:spAutoFit/>
          </a:bodyPr>
          <a:lstStyle/>
          <a:p>
            <a:r>
              <a:rPr lang="en-US" dirty="0" smtClean="0">
                <a:solidFill>
                  <a:schemeClr val="bg1"/>
                </a:solidFill>
              </a:rPr>
              <a:t>Nasdaq.com</a:t>
            </a:r>
            <a:endParaRPr lang="en-US" dirty="0">
              <a:solidFill>
                <a:schemeClr val="bg1"/>
              </a:solidFill>
            </a:endParaRPr>
          </a:p>
        </p:txBody>
      </p:sp>
    </p:spTree>
    <p:extLst>
      <p:ext uri="{BB962C8B-B14F-4D97-AF65-F5344CB8AC3E}">
        <p14:creationId xmlns:p14="http://schemas.microsoft.com/office/powerpoint/2010/main" val="180041652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571472" y="714356"/>
            <a:ext cx="6581775" cy="3781425"/>
          </a:xfrm>
          <a:prstGeom prst="rect">
            <a:avLst/>
          </a:prstGeom>
          <a:noFill/>
          <a:ln w="9525">
            <a:noFill/>
            <a:miter lim="800000"/>
            <a:headEnd/>
            <a:tailEnd/>
          </a:ln>
          <a:effectLst/>
        </p:spPr>
      </p:pic>
      <p:pic>
        <p:nvPicPr>
          <p:cNvPr id="11267" name="Picture 3"/>
          <p:cNvPicPr>
            <a:picLocks noChangeAspect="1" noChangeArrowheads="1"/>
          </p:cNvPicPr>
          <p:nvPr/>
        </p:nvPicPr>
        <p:blipFill>
          <a:blip r:embed="rId4" cstate="print"/>
          <a:srcRect/>
          <a:stretch>
            <a:fillRect/>
          </a:stretch>
        </p:blipFill>
        <p:spPr bwMode="auto">
          <a:xfrm>
            <a:off x="4429124" y="3071810"/>
            <a:ext cx="4302480" cy="3357586"/>
          </a:xfrm>
          <a:prstGeom prst="rect">
            <a:avLst/>
          </a:prstGeom>
          <a:noFill/>
          <a:ln w="9525">
            <a:noFill/>
            <a:miter lim="800000"/>
            <a:headEnd/>
            <a:tailEnd/>
          </a:ln>
          <a:effectLst/>
        </p:spPr>
      </p:pic>
      <p:sp>
        <p:nvSpPr>
          <p:cNvPr id="6" name="TextBox 5"/>
          <p:cNvSpPr txBox="1"/>
          <p:nvPr/>
        </p:nvSpPr>
        <p:spPr>
          <a:xfrm>
            <a:off x="571472" y="4643446"/>
            <a:ext cx="1500198" cy="369332"/>
          </a:xfrm>
          <a:prstGeom prst="rect">
            <a:avLst/>
          </a:prstGeom>
          <a:noFill/>
        </p:spPr>
        <p:txBody>
          <a:bodyPr wrap="square" rtlCol="0">
            <a:spAutoFit/>
          </a:bodyPr>
          <a:lstStyle/>
          <a:p>
            <a:r>
              <a:rPr lang="en-US" dirty="0" smtClean="0"/>
              <a:t>Nasdaq.com</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071538" y="1357298"/>
            <a:ext cx="6219825" cy="2476500"/>
          </a:xfrm>
          <a:prstGeom prst="rect">
            <a:avLst/>
          </a:prstGeom>
          <a:noFill/>
          <a:ln w="9525">
            <a:noFill/>
            <a:miter lim="800000"/>
            <a:headEnd/>
            <a:tailEnd/>
          </a:ln>
          <a:effectLst/>
        </p:spPr>
      </p:pic>
      <p:sp>
        <p:nvSpPr>
          <p:cNvPr id="5" name="TextBox 4"/>
          <p:cNvSpPr txBox="1"/>
          <p:nvPr/>
        </p:nvSpPr>
        <p:spPr>
          <a:xfrm>
            <a:off x="1071538" y="4000504"/>
            <a:ext cx="1714512" cy="369332"/>
          </a:xfrm>
          <a:prstGeom prst="rect">
            <a:avLst/>
          </a:prstGeom>
          <a:noFill/>
        </p:spPr>
        <p:txBody>
          <a:bodyPr wrap="square" rtlCol="0">
            <a:spAutoFit/>
          </a:bodyPr>
          <a:lstStyle/>
          <a:p>
            <a:r>
              <a:rPr lang="en-US" dirty="0" err="1" smtClean="0"/>
              <a:t>MarketWatch</a:t>
            </a: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chor="ctr">
            <a:normAutofit/>
          </a:bodyPr>
          <a:lstStyle/>
          <a:p>
            <a:pPr algn="ctr" defTabSz="457200" fontAlgn="auto">
              <a:spcBef>
                <a:spcPts val="0"/>
              </a:spcBef>
              <a:spcAft>
                <a:spcPts val="0"/>
              </a:spcAft>
              <a:defRPr/>
            </a:pPr>
            <a:r>
              <a:rPr lang="en-US" sz="4400" dirty="0" smtClean="0">
                <a:latin typeface="Calibri"/>
                <a:ea typeface="+mn-ea"/>
                <a:cs typeface="Times New Roman" pitchFamily="18" charset="0"/>
              </a:rPr>
              <a:t>Recommendation</a:t>
            </a:r>
            <a:endParaRPr lang="en-US" sz="4400" dirty="0">
              <a:latin typeface="Calibri"/>
              <a:ea typeface="+mn-ea"/>
              <a:cs typeface="Times New Roman" pitchFamily="18" charset="0"/>
            </a:endParaRPr>
          </a:p>
        </p:txBody>
      </p:sp>
      <p:sp>
        <p:nvSpPr>
          <p:cNvPr id="6" name="Content Placeholder 2"/>
          <p:cNvSpPr txBox="1">
            <a:spLocks/>
          </p:cNvSpPr>
          <p:nvPr/>
        </p:nvSpPr>
        <p:spPr>
          <a:xfrm>
            <a:off x="468313" y="1628775"/>
            <a:ext cx="8229600" cy="4525963"/>
          </a:xfrm>
          <a:prstGeom prst="rect">
            <a:avLst/>
          </a:prstGeom>
        </p:spPr>
        <p:txBody>
          <a:bodyPr>
            <a:normAutofit/>
          </a:bodyPr>
          <a:lstStyle/>
          <a:p>
            <a:pPr algn="ctr" defTabSz="457200" fontAlgn="auto">
              <a:spcBef>
                <a:spcPct val="20000"/>
              </a:spcBef>
              <a:spcAft>
                <a:spcPts val="0"/>
              </a:spcAft>
              <a:buFont typeface="Arial" pitchFamily="34" charset="0"/>
              <a:buNone/>
              <a:defRPr/>
            </a:pPr>
            <a:r>
              <a:rPr lang="en-US" sz="23900" b="1" dirty="0" smtClean="0">
                <a:latin typeface="Calibri"/>
                <a:ea typeface="+mn-ea"/>
                <a:cs typeface="Times New Roman" pitchFamily="18" charset="0"/>
              </a:rPr>
              <a:t>HOLD</a:t>
            </a:r>
            <a:endParaRPr lang="en-US" sz="23900" b="1" dirty="0">
              <a:latin typeface="Calibri"/>
              <a:ea typeface="+mn-ea"/>
              <a:cs typeface="Times New Roman" pitchFamily="18" charset="0"/>
            </a:endParaRPr>
          </a:p>
        </p:txBody>
      </p:sp>
    </p:spTree>
    <p:extLst>
      <p:ext uri="{BB962C8B-B14F-4D97-AF65-F5344CB8AC3E}">
        <p14:creationId xmlns:p14="http://schemas.microsoft.com/office/powerpoint/2010/main" val="423294492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upload.wikimedia.org/wikipedia/commons/3/30/Google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5353" y="2702456"/>
            <a:ext cx="4655047" cy="1595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048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5680"/>
            <a:ext cx="6408712" cy="908720"/>
          </a:xfrm>
        </p:spPr>
        <p:txBody>
          <a:bodyPr/>
          <a:lstStyle/>
          <a:p>
            <a:r>
              <a:rPr lang="en-US" b="1" dirty="0" smtClean="0">
                <a:solidFill>
                  <a:schemeClr val="tx2">
                    <a:lumMod val="60000"/>
                    <a:lumOff val="40000"/>
                  </a:schemeClr>
                </a:solidFill>
                <a:effectLst>
                  <a:outerShdw blurRad="38100" dist="38100" dir="2700000" algn="tl">
                    <a:srgbClr val="000000">
                      <a:alpha val="43137"/>
                    </a:srgbClr>
                  </a:outerShdw>
                </a:effectLst>
              </a:rPr>
              <a:t>Financial Snapshot</a:t>
            </a:r>
            <a:endParaRPr lang="en-US" b="1" dirty="0">
              <a:solidFill>
                <a:schemeClr val="tx2">
                  <a:lumMod val="60000"/>
                  <a:lumOff val="40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729613"/>
            <a:ext cx="7725916" cy="61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6865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179439"/>
          </a:xfrm>
        </p:spPr>
        <p:txBody>
          <a:bodyPr/>
          <a:lstStyle/>
          <a:p>
            <a:pPr fontAlgn="auto">
              <a:spcAft>
                <a:spcPts val="0"/>
              </a:spcAft>
              <a:defRPr/>
            </a:pPr>
            <a:r>
              <a:rPr lang="en-CA" dirty="0" smtClean="0"/>
              <a:t>Industry Structure</a:t>
            </a:r>
            <a:endParaRPr lang="en-CA" dirty="0"/>
          </a:p>
        </p:txBody>
      </p:sp>
      <p:sp>
        <p:nvSpPr>
          <p:cNvPr id="113666" name="Content Placeholder 2"/>
          <p:cNvSpPr>
            <a:spLocks noGrp="1"/>
          </p:cNvSpPr>
          <p:nvPr>
            <p:ph type="subTitle" idx="1"/>
          </p:nvPr>
        </p:nvSpPr>
        <p:spPr>
          <a:xfrm>
            <a:off x="1371600" y="3933825"/>
            <a:ext cx="6400800" cy="2238375"/>
          </a:xfrm>
        </p:spPr>
        <p:txBody>
          <a:bodyPr/>
          <a:lstStyle/>
          <a:p>
            <a:endParaRPr lang="en-CA" dirty="0" smtClean="0">
              <a:ea typeface="宋体" pitchFamily="2" charset="-122"/>
            </a:endParaRPr>
          </a:p>
        </p:txBody>
      </p:sp>
    </p:spTree>
    <p:extLst>
      <p:ext uri="{BB962C8B-B14F-4D97-AF65-F5344CB8AC3E}">
        <p14:creationId xmlns:p14="http://schemas.microsoft.com/office/powerpoint/2010/main" val="2438286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Google Revenue Source</a:t>
            </a:r>
            <a:endParaRPr lang="zh-CN" altLang="en-US"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30" y="2348880"/>
            <a:ext cx="8966766" cy="227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65506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p:cNvSpPr>
          <p:nvPr>
            <p:ph type="title" idx="4294967295"/>
          </p:nvPr>
        </p:nvSpPr>
        <p:spPr>
          <a:xfrm>
            <a:off x="914400" y="333375"/>
            <a:ext cx="8229600" cy="1143000"/>
          </a:xfrm>
        </p:spPr>
        <p:txBody>
          <a:bodyPr/>
          <a:lstStyle/>
          <a:p>
            <a:r>
              <a:rPr lang="en-CA" dirty="0" smtClean="0">
                <a:ea typeface="隶书"/>
              </a:rPr>
              <a:t>Common Share Structure</a:t>
            </a:r>
          </a:p>
        </p:txBody>
      </p:sp>
      <p:sp>
        <p:nvSpPr>
          <p:cNvPr id="328707" name="Rectangle 3"/>
          <p:cNvSpPr>
            <a:spLocks noGrp="1"/>
          </p:cNvSpPr>
          <p:nvPr>
            <p:ph idx="4294967295"/>
          </p:nvPr>
        </p:nvSpPr>
        <p:spPr>
          <a:xfrm>
            <a:off x="914400" y="1989138"/>
            <a:ext cx="8229600" cy="4319587"/>
          </a:xfrm>
        </p:spPr>
        <p:txBody>
          <a:bodyPr>
            <a:normAutofit/>
          </a:bodyPr>
          <a:lstStyle/>
          <a:p>
            <a:r>
              <a:rPr lang="en-US" sz="2800" dirty="0">
                <a:latin typeface="+mj-lt"/>
                <a:cs typeface="Times New Roman" pitchFamily="18" charset="0"/>
              </a:rPr>
              <a:t>Common Shares Outstanding: </a:t>
            </a:r>
            <a:r>
              <a:rPr lang="en-CA" sz="2800" dirty="0" smtClean="0">
                <a:latin typeface="+mj-lt"/>
              </a:rPr>
              <a:t>328.59 Million (Dec-31, 2012)</a:t>
            </a:r>
            <a:endParaRPr lang="en-CA" dirty="0" smtClean="0">
              <a:latin typeface="+mj-lt"/>
              <a:ea typeface="宋体" pitchFamily="2" charset="-122"/>
            </a:endParaRPr>
          </a:p>
          <a:p>
            <a:r>
              <a:rPr lang="en-CA" sz="2800" dirty="0" smtClean="0">
                <a:latin typeface="+mj-lt"/>
                <a:ea typeface="宋体" pitchFamily="2" charset="-122"/>
              </a:rPr>
              <a:t>Class A</a:t>
            </a:r>
          </a:p>
          <a:p>
            <a:pPr lvl="1">
              <a:buFont typeface="Wingdings 2" pitchFamily="18" charset="2"/>
              <a:buNone/>
            </a:pPr>
            <a:r>
              <a:rPr lang="en-CA" sz="2600" dirty="0" smtClean="0">
                <a:latin typeface="+mj-lt"/>
                <a:ea typeface="宋体" pitchFamily="2" charset="-122"/>
              </a:rPr>
              <a:t>- </a:t>
            </a:r>
            <a:r>
              <a:rPr lang="en-CA" sz="2400" dirty="0" smtClean="0">
                <a:latin typeface="+mj-lt"/>
                <a:ea typeface="宋体" pitchFamily="2" charset="-122"/>
              </a:rPr>
              <a:t>1 vote per share</a:t>
            </a:r>
          </a:p>
          <a:p>
            <a:pPr lvl="1">
              <a:buFont typeface="Wingdings 2" pitchFamily="18" charset="2"/>
              <a:buNone/>
            </a:pPr>
            <a:r>
              <a:rPr lang="en-CA" sz="2400" dirty="0" smtClean="0">
                <a:latin typeface="+mj-lt"/>
                <a:ea typeface="宋体" pitchFamily="2" charset="-122"/>
              </a:rPr>
              <a:t>- Dec 2012: 267.4 million shares outstanding</a:t>
            </a:r>
          </a:p>
          <a:p>
            <a:r>
              <a:rPr lang="en-CA" sz="2800" dirty="0" smtClean="0">
                <a:latin typeface="+mj-lt"/>
                <a:ea typeface="宋体" pitchFamily="2" charset="-122"/>
              </a:rPr>
              <a:t>Class B</a:t>
            </a:r>
          </a:p>
          <a:p>
            <a:pPr lvl="1">
              <a:buFont typeface="Wingdings 2" pitchFamily="18" charset="2"/>
              <a:buNone/>
            </a:pPr>
            <a:r>
              <a:rPr lang="en-CA" sz="2400" dirty="0" smtClean="0">
                <a:latin typeface="+mj-lt"/>
                <a:ea typeface="宋体" pitchFamily="2" charset="-122"/>
              </a:rPr>
              <a:t>- 10 votes per share</a:t>
            </a:r>
          </a:p>
          <a:p>
            <a:pPr lvl="1">
              <a:buFont typeface="Wingdings 2" pitchFamily="18" charset="2"/>
              <a:buNone/>
            </a:pPr>
            <a:r>
              <a:rPr lang="en-CA" sz="2400" dirty="0" smtClean="0">
                <a:latin typeface="+mj-lt"/>
                <a:ea typeface="宋体" pitchFamily="2" charset="-122"/>
              </a:rPr>
              <a:t>- Only available to Google insiders and executives</a:t>
            </a:r>
          </a:p>
          <a:p>
            <a:pPr lvl="1">
              <a:buFont typeface="Wingdings 2" pitchFamily="18" charset="2"/>
              <a:buNone/>
            </a:pPr>
            <a:r>
              <a:rPr lang="en-CA" sz="2400" dirty="0" smtClean="0">
                <a:latin typeface="+mj-lt"/>
                <a:ea typeface="宋体" pitchFamily="2" charset="-122"/>
              </a:rPr>
              <a:t>- Dec 2012: 62.4 million shares outstanding</a:t>
            </a:r>
          </a:p>
        </p:txBody>
      </p:sp>
    </p:spTree>
    <p:extLst>
      <p:ext uri="{BB962C8B-B14F-4D97-AF65-F5344CB8AC3E}">
        <p14:creationId xmlns:p14="http://schemas.microsoft.com/office/powerpoint/2010/main" val="222560125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Year Chart</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1700808"/>
            <a:ext cx="9014129" cy="4144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353928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Year Chart</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412776"/>
            <a:ext cx="9096187"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878714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 Chart</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340768"/>
            <a:ext cx="8870300"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270355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50 Day </a:t>
            </a:r>
            <a:r>
              <a:rPr lang="en-US" dirty="0" err="1" smtClean="0"/>
              <a:t>vs</a:t>
            </a:r>
            <a:r>
              <a:rPr lang="en-US" dirty="0" smtClean="0"/>
              <a:t> 200 Day MA</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844824"/>
            <a:ext cx="9098961"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702459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VS. </a:t>
            </a:r>
            <a:r>
              <a:rPr lang="en-US" dirty="0" err="1" smtClean="0"/>
              <a:t>Nasdaq</a:t>
            </a:r>
            <a:endParaRPr lang="en-US" dirty="0"/>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5" y="1484784"/>
            <a:ext cx="9176717" cy="458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96796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p:cNvSpPr>
          <p:nvPr>
            <p:ph type="title"/>
          </p:nvPr>
        </p:nvSpPr>
        <p:spPr>
          <a:xfrm>
            <a:off x="457200" y="440039"/>
            <a:ext cx="8229600" cy="1079500"/>
          </a:xfrm>
        </p:spPr>
        <p:txBody>
          <a:bodyPr>
            <a:normAutofit/>
          </a:bodyPr>
          <a:lstStyle/>
          <a:p>
            <a:r>
              <a:rPr lang="en-CA" dirty="0" smtClean="0">
                <a:ea typeface="隶书"/>
              </a:rPr>
              <a:t>History and Milestones</a:t>
            </a:r>
          </a:p>
        </p:txBody>
      </p:sp>
      <p:sp>
        <p:nvSpPr>
          <p:cNvPr id="206850" name="Rectangle 3"/>
          <p:cNvSpPr>
            <a:spLocks noGrp="1"/>
          </p:cNvSpPr>
          <p:nvPr>
            <p:ph idx="1"/>
          </p:nvPr>
        </p:nvSpPr>
        <p:spPr>
          <a:xfrm>
            <a:off x="457200" y="1628775"/>
            <a:ext cx="8229600" cy="4895850"/>
          </a:xfrm>
        </p:spPr>
        <p:txBody>
          <a:bodyPr>
            <a:normAutofit fontScale="92500" lnSpcReduction="20000"/>
          </a:bodyPr>
          <a:lstStyle/>
          <a:p>
            <a:pPr>
              <a:lnSpc>
                <a:spcPct val="80000"/>
              </a:lnSpc>
              <a:buFont typeface="Wingdings 2" pitchFamily="18" charset="2"/>
              <a:buNone/>
            </a:pPr>
            <a:r>
              <a:rPr lang="en-US" sz="2700" dirty="0" smtClean="0">
                <a:solidFill>
                  <a:srgbClr val="FF6600"/>
                </a:solidFill>
                <a:latin typeface="Calibri" pitchFamily="34" charset="0"/>
                <a:ea typeface="宋体" pitchFamily="2" charset="-122"/>
              </a:rPr>
              <a:t>1996</a:t>
            </a:r>
          </a:p>
          <a:p>
            <a:pPr lvl="2">
              <a:lnSpc>
                <a:spcPct val="80000"/>
              </a:lnSpc>
              <a:buFont typeface="Wingdings" pitchFamily="2" charset="2"/>
              <a:buChar char="§"/>
            </a:pPr>
            <a:r>
              <a:rPr lang="en-US" sz="1800" dirty="0" smtClean="0">
                <a:latin typeface="Calibri" pitchFamily="34" charset="0"/>
                <a:ea typeface="宋体" pitchFamily="2" charset="-122"/>
              </a:rPr>
              <a:t>Larry Page and Sergey </a:t>
            </a:r>
            <a:r>
              <a:rPr lang="en-US" sz="1800" dirty="0" err="1" smtClean="0">
                <a:latin typeface="Calibri" pitchFamily="34" charset="0"/>
                <a:ea typeface="宋体" pitchFamily="2" charset="-122"/>
              </a:rPr>
              <a:t>Brin</a:t>
            </a:r>
            <a:r>
              <a:rPr lang="en-US" sz="1800" dirty="0" smtClean="0">
                <a:latin typeface="Calibri" pitchFamily="34" charset="0"/>
                <a:ea typeface="宋体" pitchFamily="2" charset="-122"/>
              </a:rPr>
              <a:t> create a search engine as a research project </a:t>
            </a:r>
          </a:p>
          <a:p>
            <a:pPr lvl="2">
              <a:lnSpc>
                <a:spcPct val="80000"/>
              </a:lnSpc>
              <a:buFont typeface="Wingdings" pitchFamily="2" charset="2"/>
              <a:buChar char="§"/>
            </a:pPr>
            <a:r>
              <a:rPr lang="en-US" sz="1800" dirty="0" smtClean="0">
                <a:latin typeface="Calibri" pitchFamily="34" charset="0"/>
                <a:ea typeface="宋体" pitchFamily="2" charset="-122"/>
              </a:rPr>
              <a:t>Featured a very efficient algorithm dubbed “PageRank”</a:t>
            </a:r>
          </a:p>
          <a:p>
            <a:pPr lvl="2">
              <a:lnSpc>
                <a:spcPct val="80000"/>
              </a:lnSpc>
              <a:buFont typeface="Wingdings" pitchFamily="2" charset="2"/>
              <a:buChar char="§"/>
            </a:pPr>
            <a:r>
              <a:rPr lang="en-US" altLang="zh-CN" sz="1800" dirty="0" err="1" smtClean="0"/>
              <a:t>BackRub</a:t>
            </a:r>
            <a:r>
              <a:rPr lang="en-US" altLang="zh-CN" sz="1800" dirty="0" smtClean="0"/>
              <a:t> </a:t>
            </a:r>
            <a:r>
              <a:rPr lang="en-US" altLang="zh-CN" sz="1800" dirty="0"/>
              <a:t>operates on Stanford servers for more than a year—eventually taking up too much bandwidth to suit the university.</a:t>
            </a:r>
            <a:endParaRPr lang="en-US" sz="1800" i="1" dirty="0" smtClean="0">
              <a:latin typeface="Calibri" pitchFamily="34" charset="0"/>
              <a:ea typeface="宋体" pitchFamily="2" charset="-122"/>
            </a:endParaRPr>
          </a:p>
          <a:p>
            <a:pPr>
              <a:lnSpc>
                <a:spcPct val="80000"/>
              </a:lnSpc>
              <a:buFont typeface="Wingdings 2" pitchFamily="18" charset="2"/>
              <a:buNone/>
            </a:pPr>
            <a:r>
              <a:rPr lang="en-US" altLang="zh-CN" sz="2700" dirty="0" smtClean="0">
                <a:solidFill>
                  <a:srgbClr val="FF6600"/>
                </a:solidFill>
                <a:latin typeface="Calibri" pitchFamily="34" charset="0"/>
                <a:ea typeface="宋体" pitchFamily="2" charset="-122"/>
              </a:rPr>
              <a:t>1997</a:t>
            </a:r>
          </a:p>
          <a:p>
            <a:pPr lvl="2">
              <a:lnSpc>
                <a:spcPct val="80000"/>
              </a:lnSpc>
              <a:buFont typeface="Wingdings" pitchFamily="2" charset="2"/>
              <a:buChar char="§"/>
            </a:pPr>
            <a:r>
              <a:rPr lang="en-US" altLang="zh-CN" sz="2000" dirty="0"/>
              <a:t>Larry and Sergey decide that the </a:t>
            </a:r>
            <a:r>
              <a:rPr lang="en-US" altLang="zh-CN" sz="2000" dirty="0" err="1"/>
              <a:t>BackRub</a:t>
            </a:r>
            <a:r>
              <a:rPr lang="en-US" altLang="zh-CN" sz="2000" dirty="0"/>
              <a:t> search engine needs a new name. After some brainstorming, they go </a:t>
            </a:r>
            <a:r>
              <a:rPr lang="en-US" altLang="zh-CN" sz="2000" dirty="0" smtClean="0"/>
              <a:t>with </a:t>
            </a:r>
            <a:r>
              <a:rPr lang="en-US" altLang="zh-CN" sz="2000" dirty="0" smtClean="0">
                <a:hlinkClick r:id="rId2"/>
              </a:rPr>
              <a:t>Google</a:t>
            </a:r>
            <a:r>
              <a:rPr lang="en-US" altLang="zh-CN" sz="2000" dirty="0" smtClean="0"/>
              <a:t>—a </a:t>
            </a:r>
            <a:r>
              <a:rPr lang="en-US" altLang="zh-CN" sz="2000" dirty="0"/>
              <a:t>play on the word “googol,” a mathematical term for the number represented by the numeral 1 followed by 100 zeros. The use of the term reflects their mission to organize a seemingly infinite amount of information on the </a:t>
            </a:r>
            <a:r>
              <a:rPr lang="en-US" altLang="zh-CN" sz="2000" dirty="0" smtClean="0"/>
              <a:t>web.</a:t>
            </a:r>
          </a:p>
          <a:p>
            <a:pPr marL="914400" lvl="2" indent="0">
              <a:lnSpc>
                <a:spcPct val="80000"/>
              </a:lnSpc>
              <a:buNone/>
            </a:pPr>
            <a:endParaRPr lang="en-US" altLang="zh-CN" sz="2000" dirty="0" smtClean="0">
              <a:solidFill>
                <a:srgbClr val="FF6600"/>
              </a:solidFill>
              <a:latin typeface="Calibri" pitchFamily="34" charset="0"/>
              <a:ea typeface="宋体" pitchFamily="2" charset="-122"/>
            </a:endParaRPr>
          </a:p>
          <a:p>
            <a:pPr marL="114300" indent="0">
              <a:lnSpc>
                <a:spcPct val="80000"/>
              </a:lnSpc>
              <a:buNone/>
            </a:pPr>
            <a:r>
              <a:rPr lang="en-US" altLang="zh-CN" sz="3500" dirty="0" smtClean="0">
                <a:solidFill>
                  <a:srgbClr val="FF6600"/>
                </a:solidFill>
                <a:latin typeface="Calibri" pitchFamily="34" charset="0"/>
                <a:ea typeface="宋体" pitchFamily="2" charset="-122"/>
              </a:rPr>
              <a:t>1998</a:t>
            </a:r>
          </a:p>
          <a:p>
            <a:pPr lvl="2">
              <a:lnSpc>
                <a:spcPct val="80000"/>
              </a:lnSpc>
              <a:buFont typeface="Wingdings" pitchFamily="2" charset="2"/>
              <a:buChar char="§"/>
            </a:pPr>
            <a:r>
              <a:rPr lang="en-US" altLang="zh-CN" sz="1900" dirty="0" smtClean="0">
                <a:latin typeface="Calibri" pitchFamily="34" charset="0"/>
                <a:ea typeface="宋体" pitchFamily="2" charset="-122"/>
              </a:rPr>
              <a:t>Incorporated in Menlo Park, California with the help of co-founder Andy </a:t>
            </a:r>
            <a:r>
              <a:rPr lang="en-US" altLang="zh-CN" sz="1900" dirty="0" err="1" smtClean="0">
                <a:latin typeface="Calibri" pitchFamily="34" charset="0"/>
                <a:ea typeface="宋体" pitchFamily="2" charset="-122"/>
              </a:rPr>
              <a:t>Bechtolsheim</a:t>
            </a:r>
            <a:endParaRPr lang="en-US" altLang="zh-CN" sz="1200" dirty="0" smtClean="0">
              <a:latin typeface="Calibri" pitchFamily="34" charset="0"/>
              <a:ea typeface="宋体" pitchFamily="2" charset="-122"/>
            </a:endParaRPr>
          </a:p>
          <a:p>
            <a:pPr>
              <a:lnSpc>
                <a:spcPct val="80000"/>
              </a:lnSpc>
              <a:buFont typeface="Wingdings 2" pitchFamily="18" charset="2"/>
              <a:buNone/>
            </a:pPr>
            <a:r>
              <a:rPr lang="en-US" sz="2700" dirty="0" smtClean="0">
                <a:solidFill>
                  <a:srgbClr val="FF6600"/>
                </a:solidFill>
                <a:latin typeface="Calibri" pitchFamily="34" charset="0"/>
                <a:ea typeface="宋体" pitchFamily="2" charset="-122"/>
              </a:rPr>
              <a:t>1999</a:t>
            </a:r>
          </a:p>
          <a:p>
            <a:pPr lvl="2">
              <a:lnSpc>
                <a:spcPct val="80000"/>
              </a:lnSpc>
              <a:buFont typeface="Wingdings" pitchFamily="2" charset="2"/>
              <a:buChar char="§"/>
            </a:pPr>
            <a:r>
              <a:rPr lang="en-CA" sz="1900" dirty="0" smtClean="0">
                <a:latin typeface="Calibri" pitchFamily="34" charset="0"/>
                <a:ea typeface="宋体" pitchFamily="2" charset="-122"/>
              </a:rPr>
              <a:t>Obtained $25 million funding from venture capital firms </a:t>
            </a:r>
            <a:r>
              <a:rPr lang="en-CA" sz="1900" dirty="0" err="1" smtClean="0">
                <a:latin typeface="Calibri" pitchFamily="34" charset="0"/>
                <a:ea typeface="宋体" pitchFamily="2" charset="-122"/>
              </a:rPr>
              <a:t>Kleiner</a:t>
            </a:r>
            <a:r>
              <a:rPr lang="en-CA" sz="1900" dirty="0" smtClean="0">
                <a:latin typeface="Calibri" pitchFamily="34" charset="0"/>
                <a:ea typeface="宋体" pitchFamily="2" charset="-122"/>
              </a:rPr>
              <a:t> Perkins </a:t>
            </a:r>
            <a:r>
              <a:rPr lang="en-CA" sz="1900" dirty="0" err="1" smtClean="0">
                <a:latin typeface="Calibri" pitchFamily="34" charset="0"/>
                <a:ea typeface="宋体" pitchFamily="2" charset="-122"/>
              </a:rPr>
              <a:t>Caufield</a:t>
            </a:r>
            <a:r>
              <a:rPr lang="en-CA" sz="1900" dirty="0" smtClean="0">
                <a:latin typeface="Calibri" pitchFamily="34" charset="0"/>
                <a:ea typeface="宋体" pitchFamily="2" charset="-122"/>
              </a:rPr>
              <a:t> &amp; Byers, and Sequoia Capital. Officially launched as a site.</a:t>
            </a:r>
            <a:endParaRPr lang="en-US" sz="1200" dirty="0" smtClean="0">
              <a:latin typeface="Calibri" pitchFamily="34" charset="0"/>
              <a:ea typeface="宋体" pitchFamily="2" charset="-122"/>
            </a:endParaRPr>
          </a:p>
          <a:p>
            <a:pPr>
              <a:lnSpc>
                <a:spcPct val="80000"/>
              </a:lnSpc>
              <a:buFont typeface="Wingdings 2" pitchFamily="18" charset="2"/>
              <a:buNone/>
            </a:pPr>
            <a:r>
              <a:rPr lang="en-US" sz="2700" dirty="0" smtClean="0">
                <a:solidFill>
                  <a:srgbClr val="FF6600"/>
                </a:solidFill>
                <a:latin typeface="Calibri" pitchFamily="34" charset="0"/>
                <a:ea typeface="宋体" pitchFamily="2" charset="-122"/>
              </a:rPr>
              <a:t>2000</a:t>
            </a:r>
          </a:p>
          <a:p>
            <a:pPr lvl="2">
              <a:lnSpc>
                <a:spcPct val="80000"/>
              </a:lnSpc>
              <a:buFont typeface="Wingdings" pitchFamily="2" charset="2"/>
              <a:buChar char="§"/>
            </a:pPr>
            <a:r>
              <a:rPr lang="en-US" sz="1900" dirty="0" smtClean="0">
                <a:latin typeface="Calibri" pitchFamily="34" charset="0"/>
                <a:ea typeface="宋体" pitchFamily="2" charset="-122"/>
              </a:rPr>
              <a:t>Began selling advertisements- paid web links associated with search keywords</a:t>
            </a:r>
          </a:p>
          <a:p>
            <a:pPr>
              <a:lnSpc>
                <a:spcPct val="80000"/>
              </a:lnSpc>
              <a:buFont typeface="Wingdings 2" pitchFamily="18" charset="2"/>
              <a:buNone/>
            </a:pPr>
            <a:endParaRPr lang="en-US" sz="1500" dirty="0" smtClean="0">
              <a:latin typeface="Calibri" pitchFamily="34" charset="0"/>
              <a:ea typeface="宋体" pitchFamily="2" charset="-122"/>
            </a:endParaRPr>
          </a:p>
          <a:p>
            <a:pPr>
              <a:lnSpc>
                <a:spcPct val="90000"/>
              </a:lnSpc>
            </a:pPr>
            <a:endParaRPr lang="en-CA" sz="2000" dirty="0" smtClean="0">
              <a:latin typeface="Calibri" pitchFamily="34" charset="0"/>
              <a:ea typeface="宋体" pitchFamily="2" charset="-122"/>
            </a:endParaRPr>
          </a:p>
        </p:txBody>
      </p:sp>
    </p:spTree>
    <p:extLst>
      <p:ext uri="{BB962C8B-B14F-4D97-AF65-F5344CB8AC3E}">
        <p14:creationId xmlns:p14="http://schemas.microsoft.com/office/powerpoint/2010/main" val="380513910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In Depth</a:t>
            </a:r>
            <a:endParaRPr lang="en-US" dirty="0"/>
          </a:p>
        </p:txBody>
      </p:sp>
      <p:sp>
        <p:nvSpPr>
          <p:cNvPr id="3" name="Content Placeholder 2"/>
          <p:cNvSpPr>
            <a:spLocks noGrp="1"/>
          </p:cNvSpPr>
          <p:nvPr>
            <p:ph idx="1"/>
          </p:nvPr>
        </p:nvSpPr>
        <p:spPr/>
        <p:txBody>
          <a:bodyPr>
            <a:normAutofit lnSpcReduction="10000"/>
          </a:bodyPr>
          <a:lstStyle/>
          <a:p>
            <a:pPr>
              <a:lnSpc>
                <a:spcPct val="80000"/>
              </a:lnSpc>
              <a:buClr>
                <a:schemeClr val="accent1"/>
              </a:buClr>
              <a:buSzPct val="85000"/>
              <a:buFont typeface="Wingdings 2" pitchFamily="18" charset="2"/>
              <a:buNone/>
            </a:pPr>
            <a:r>
              <a:rPr lang="en-US" sz="2400" dirty="0">
                <a:solidFill>
                  <a:srgbClr val="FF6600"/>
                </a:solidFill>
                <a:latin typeface="Calibri" pitchFamily="34" charset="0"/>
                <a:ea typeface="宋体" pitchFamily="2" charset="-122"/>
              </a:rPr>
              <a:t>2001</a:t>
            </a:r>
          </a:p>
          <a:p>
            <a:pPr>
              <a:lnSpc>
                <a:spcPct val="80000"/>
              </a:lnSpc>
              <a:buSzPct val="76000"/>
              <a:buFont typeface="Wingdings" pitchFamily="2" charset="2"/>
              <a:buChar char="§"/>
            </a:pPr>
            <a:r>
              <a:rPr lang="en-US" dirty="0">
                <a:latin typeface="Calibri" pitchFamily="34" charset="0"/>
                <a:ea typeface="宋体" pitchFamily="2" charset="-122"/>
              </a:rPr>
              <a:t>Eric Schmidt becomes CEO and Chairman of the Board</a:t>
            </a:r>
          </a:p>
          <a:p>
            <a:pPr>
              <a:lnSpc>
                <a:spcPct val="80000"/>
              </a:lnSpc>
              <a:buSzPct val="76000"/>
              <a:buFont typeface="Wingdings" pitchFamily="2" charset="2"/>
              <a:buChar char="§"/>
            </a:pPr>
            <a:r>
              <a:rPr lang="en-US" dirty="0">
                <a:latin typeface="Calibri" pitchFamily="34" charset="0"/>
                <a:ea typeface="宋体" pitchFamily="2" charset="-122"/>
              </a:rPr>
              <a:t>“PageRank” granted a patent</a:t>
            </a:r>
          </a:p>
          <a:p>
            <a:pPr>
              <a:lnSpc>
                <a:spcPct val="80000"/>
              </a:lnSpc>
              <a:buFont typeface="Wingdings 2" pitchFamily="18" charset="2"/>
              <a:buNone/>
            </a:pPr>
            <a:r>
              <a:rPr lang="en-US" sz="2800" dirty="0">
                <a:solidFill>
                  <a:srgbClr val="FF6600"/>
                </a:solidFill>
                <a:latin typeface="Calibri" pitchFamily="34" charset="0"/>
                <a:ea typeface="宋体" pitchFamily="2" charset="-122"/>
              </a:rPr>
              <a:t>2003</a:t>
            </a:r>
          </a:p>
          <a:p>
            <a:pPr>
              <a:lnSpc>
                <a:spcPct val="80000"/>
              </a:lnSpc>
              <a:buFont typeface="Wingdings" pitchFamily="2" charset="2"/>
              <a:buChar char="§"/>
            </a:pPr>
            <a:r>
              <a:rPr lang="en-US" dirty="0">
                <a:latin typeface="Calibri" pitchFamily="34" charset="0"/>
                <a:ea typeface="宋体" pitchFamily="2" charset="-122"/>
              </a:rPr>
              <a:t>Re-incorporated in Delaware</a:t>
            </a:r>
          </a:p>
          <a:p>
            <a:pPr>
              <a:lnSpc>
                <a:spcPct val="80000"/>
              </a:lnSpc>
              <a:buFont typeface="Wingdings 2" pitchFamily="18" charset="2"/>
              <a:buNone/>
            </a:pPr>
            <a:r>
              <a:rPr lang="en-US" sz="2800" dirty="0">
                <a:solidFill>
                  <a:srgbClr val="FF6600"/>
                </a:solidFill>
                <a:latin typeface="Calibri" pitchFamily="34" charset="0"/>
                <a:ea typeface="宋体" pitchFamily="2" charset="-122"/>
              </a:rPr>
              <a:t>2004  </a:t>
            </a:r>
          </a:p>
          <a:p>
            <a:pPr>
              <a:lnSpc>
                <a:spcPct val="80000"/>
              </a:lnSpc>
              <a:buFont typeface="Wingdings" pitchFamily="2" charset="2"/>
              <a:buChar char="§"/>
            </a:pPr>
            <a:r>
              <a:rPr lang="en-US" dirty="0">
                <a:latin typeface="Calibri" pitchFamily="34" charset="0"/>
                <a:ea typeface="宋体" pitchFamily="2" charset="-122"/>
              </a:rPr>
              <a:t>Initial Public Offering that raised $1.67 </a:t>
            </a:r>
            <a:r>
              <a:rPr lang="en-US" dirty="0" smtClean="0">
                <a:latin typeface="Calibri" pitchFamily="34" charset="0"/>
                <a:ea typeface="宋体" pitchFamily="2" charset="-122"/>
              </a:rPr>
              <a:t>billion </a:t>
            </a:r>
            <a:endParaRPr lang="en-US" dirty="0">
              <a:latin typeface="Calibri" pitchFamily="34" charset="0"/>
              <a:ea typeface="宋体" pitchFamily="2" charset="-122"/>
            </a:endParaRPr>
          </a:p>
          <a:p>
            <a:pPr>
              <a:lnSpc>
                <a:spcPct val="80000"/>
              </a:lnSpc>
              <a:buFont typeface="Wingdings" pitchFamily="2" charset="2"/>
              <a:buChar char="§"/>
            </a:pPr>
            <a:r>
              <a:rPr lang="en-US" dirty="0">
                <a:latin typeface="Calibri" pitchFamily="34" charset="0"/>
                <a:ea typeface="宋体" pitchFamily="2" charset="-122"/>
              </a:rPr>
              <a:t>19,605,052 shares </a:t>
            </a:r>
            <a:r>
              <a:rPr lang="en-US" dirty="0" smtClean="0">
                <a:latin typeface="Calibri" pitchFamily="34" charset="0"/>
                <a:ea typeface="宋体" pitchFamily="2" charset="-122"/>
              </a:rPr>
              <a:t>sold @ $85</a:t>
            </a:r>
          </a:p>
          <a:p>
            <a:pPr>
              <a:lnSpc>
                <a:spcPct val="80000"/>
              </a:lnSpc>
              <a:buFont typeface="Wingdings" pitchFamily="2" charset="2"/>
              <a:buChar char="§"/>
            </a:pPr>
            <a:r>
              <a:rPr lang="en-US" dirty="0" smtClean="0">
                <a:latin typeface="Calibri" pitchFamily="34" charset="0"/>
                <a:ea typeface="宋体" pitchFamily="2" charset="-122"/>
              </a:rPr>
              <a:t>Conducted </a:t>
            </a:r>
            <a:r>
              <a:rPr lang="en-US" dirty="0">
                <a:latin typeface="Calibri" pitchFamily="34" charset="0"/>
                <a:ea typeface="宋体" pitchFamily="2" charset="-122"/>
              </a:rPr>
              <a:t>via Dutch auction</a:t>
            </a:r>
            <a:endParaRPr lang="en-CA" dirty="0">
              <a:latin typeface="Calibri" pitchFamily="34" charset="0"/>
              <a:ea typeface="宋体" pitchFamily="2" charset="-122"/>
            </a:endParaRPr>
          </a:p>
          <a:p>
            <a:endParaRPr lang="en-US" dirty="0"/>
          </a:p>
        </p:txBody>
      </p:sp>
    </p:spTree>
    <p:extLst>
      <p:ext uri="{BB962C8B-B14F-4D97-AF65-F5344CB8AC3E}">
        <p14:creationId xmlns:p14="http://schemas.microsoft.com/office/powerpoint/2010/main" val="22719561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and Milestones</a:t>
            </a:r>
            <a:endParaRPr lang="en-US" dirty="0"/>
          </a:p>
        </p:txBody>
      </p:sp>
      <p:sp>
        <p:nvSpPr>
          <p:cNvPr id="4" name="Rectangle 3"/>
          <p:cNvSpPr>
            <a:spLocks noGrp="1"/>
          </p:cNvSpPr>
          <p:nvPr>
            <p:ph idx="1"/>
          </p:nvPr>
        </p:nvSpPr>
        <p:spPr/>
        <p:txBody>
          <a:bodyPr>
            <a:noAutofit/>
          </a:bodyPr>
          <a:lstStyle/>
          <a:p>
            <a:pPr>
              <a:lnSpc>
                <a:spcPct val="80000"/>
              </a:lnSpc>
              <a:spcBef>
                <a:spcPts val="0"/>
              </a:spcBef>
              <a:spcAft>
                <a:spcPts val="600"/>
              </a:spcAft>
              <a:buNone/>
            </a:pPr>
            <a:r>
              <a:rPr lang="en-CA" sz="2300" b="1" dirty="0">
                <a:solidFill>
                  <a:srgbClr val="E8950E"/>
                </a:solidFill>
                <a:latin typeface="Calibri"/>
                <a:ea typeface="宋体" pitchFamily="2" charset="-122"/>
                <a:cs typeface="Calibri"/>
              </a:rPr>
              <a:t>Oct 2007 </a:t>
            </a:r>
            <a:endParaRPr lang="en-CA" sz="2300" b="1" dirty="0">
              <a:solidFill>
                <a:srgbClr val="E8950E"/>
              </a:solidFill>
              <a:latin typeface="Calibri"/>
              <a:ea typeface="宋体" pitchFamily="2" charset="-122"/>
              <a:cs typeface="Calibri"/>
              <a:sym typeface="Wingdings" pitchFamily="2" charset="2"/>
            </a:endParaRPr>
          </a:p>
          <a:p>
            <a:pPr>
              <a:lnSpc>
                <a:spcPct val="80000"/>
              </a:lnSpc>
              <a:spcBef>
                <a:spcPts val="0"/>
              </a:spcBef>
              <a:spcAft>
                <a:spcPts val="600"/>
              </a:spcAft>
              <a:buFont typeface="Wingdings" pitchFamily="2" charset="2"/>
              <a:buChar char="§"/>
            </a:pPr>
            <a:r>
              <a:rPr lang="en-CA" sz="2300" dirty="0">
                <a:latin typeface="Calibri"/>
                <a:ea typeface="宋体" pitchFamily="2" charset="-122"/>
                <a:cs typeface="Calibri"/>
              </a:rPr>
              <a:t>Share price hits $700 for the first time</a:t>
            </a:r>
          </a:p>
          <a:p>
            <a:pPr>
              <a:lnSpc>
                <a:spcPct val="80000"/>
              </a:lnSpc>
              <a:spcBef>
                <a:spcPts val="0"/>
              </a:spcBef>
              <a:spcAft>
                <a:spcPts val="600"/>
              </a:spcAft>
              <a:buNone/>
            </a:pPr>
            <a:r>
              <a:rPr lang="en-CA" sz="2300" b="1" dirty="0">
                <a:solidFill>
                  <a:srgbClr val="E8950E"/>
                </a:solidFill>
                <a:latin typeface="Calibri"/>
                <a:ea typeface="宋体" pitchFamily="2" charset="-122"/>
                <a:cs typeface="Calibri"/>
              </a:rPr>
              <a:t>July 2011</a:t>
            </a:r>
          </a:p>
          <a:p>
            <a:pPr>
              <a:lnSpc>
                <a:spcPct val="80000"/>
              </a:lnSpc>
              <a:spcBef>
                <a:spcPts val="0"/>
              </a:spcBef>
              <a:spcAft>
                <a:spcPts val="600"/>
              </a:spcAft>
              <a:buFont typeface="Wingdings" pitchFamily="2" charset="2"/>
              <a:buChar char="§"/>
            </a:pPr>
            <a:r>
              <a:rPr lang="en-CA" sz="2300" dirty="0">
                <a:latin typeface="Calibri"/>
                <a:ea typeface="宋体" pitchFamily="2" charset="-122"/>
                <a:cs typeface="Calibri"/>
              </a:rPr>
              <a:t>Google+ reaches 25 million users </a:t>
            </a:r>
            <a:r>
              <a:rPr lang="en-CA" sz="2300" dirty="0">
                <a:latin typeface="Calibri"/>
                <a:ea typeface="宋体" pitchFamily="2" charset="-122"/>
                <a:cs typeface="Calibri"/>
                <a:sym typeface="Wingdings" pitchFamily="2" charset="2"/>
              </a:rPr>
              <a:t>o</a:t>
            </a:r>
            <a:r>
              <a:rPr lang="en-CA" sz="2300" dirty="0">
                <a:latin typeface="Calibri"/>
                <a:ea typeface="宋体" pitchFamily="2" charset="-122"/>
                <a:cs typeface="Calibri"/>
              </a:rPr>
              <a:t>nly 4 weeks after its launch in June 2011</a:t>
            </a:r>
          </a:p>
          <a:p>
            <a:pPr>
              <a:lnSpc>
                <a:spcPct val="80000"/>
              </a:lnSpc>
              <a:spcBef>
                <a:spcPts val="0"/>
              </a:spcBef>
              <a:spcAft>
                <a:spcPts val="600"/>
              </a:spcAft>
              <a:buNone/>
            </a:pPr>
            <a:r>
              <a:rPr lang="en-CA" sz="2300" b="1" dirty="0">
                <a:solidFill>
                  <a:srgbClr val="E8950E"/>
                </a:solidFill>
                <a:latin typeface="Calibri"/>
                <a:ea typeface="宋体" pitchFamily="2" charset="-122"/>
                <a:cs typeface="Calibri"/>
              </a:rPr>
              <a:t>May 2011</a:t>
            </a:r>
            <a:endParaRPr lang="en-CA" sz="2300" b="1" dirty="0">
              <a:solidFill>
                <a:srgbClr val="E8950E"/>
              </a:solidFill>
              <a:latin typeface="Calibri"/>
              <a:ea typeface="宋体" pitchFamily="2" charset="-122"/>
              <a:cs typeface="Calibri"/>
              <a:sym typeface="Wingdings" pitchFamily="2" charset="2"/>
            </a:endParaRPr>
          </a:p>
          <a:p>
            <a:pPr>
              <a:lnSpc>
                <a:spcPct val="80000"/>
              </a:lnSpc>
              <a:spcBef>
                <a:spcPts val="0"/>
              </a:spcBef>
              <a:spcAft>
                <a:spcPts val="600"/>
              </a:spcAft>
              <a:buFont typeface="Wingdings" pitchFamily="2" charset="2"/>
              <a:buChar char="§"/>
            </a:pPr>
            <a:r>
              <a:rPr lang="en-CA" sz="2300" dirty="0">
                <a:latin typeface="Calibri"/>
                <a:ea typeface="宋体" pitchFamily="2" charset="-122"/>
                <a:cs typeface="Calibri"/>
              </a:rPr>
              <a:t>unique visitors of Google surpassed 1 billion mark for the first time</a:t>
            </a:r>
          </a:p>
          <a:p>
            <a:pPr>
              <a:lnSpc>
                <a:spcPct val="80000"/>
              </a:lnSpc>
              <a:spcBef>
                <a:spcPts val="0"/>
              </a:spcBef>
              <a:spcAft>
                <a:spcPts val="600"/>
              </a:spcAft>
              <a:buNone/>
            </a:pPr>
            <a:r>
              <a:rPr lang="en-CA" sz="2300" b="1" dirty="0">
                <a:solidFill>
                  <a:srgbClr val="E8950E"/>
                </a:solidFill>
                <a:latin typeface="Calibri"/>
                <a:ea typeface="宋体" pitchFamily="2" charset="-122"/>
                <a:cs typeface="Calibri"/>
              </a:rPr>
              <a:t>Oct 2012 </a:t>
            </a:r>
          </a:p>
          <a:p>
            <a:pPr>
              <a:lnSpc>
                <a:spcPct val="80000"/>
              </a:lnSpc>
              <a:spcBef>
                <a:spcPts val="0"/>
              </a:spcBef>
              <a:spcAft>
                <a:spcPts val="600"/>
              </a:spcAft>
              <a:buFont typeface="Wingdings" pitchFamily="2" charset="2"/>
              <a:buChar char="§"/>
            </a:pPr>
            <a:r>
              <a:rPr lang="en-CA" sz="2300" dirty="0">
                <a:latin typeface="Calibri"/>
                <a:ea typeface="宋体" pitchFamily="2" charset="-122"/>
                <a:cs typeface="Calibri"/>
              </a:rPr>
              <a:t>Google is the dominant search engine globally- 88.8% market share</a:t>
            </a:r>
          </a:p>
          <a:p>
            <a:pPr>
              <a:lnSpc>
                <a:spcPct val="80000"/>
              </a:lnSpc>
              <a:spcBef>
                <a:spcPts val="0"/>
              </a:spcBef>
              <a:spcAft>
                <a:spcPts val="600"/>
              </a:spcAft>
              <a:buNone/>
            </a:pPr>
            <a:r>
              <a:rPr lang="en-CA" sz="2300" dirty="0">
                <a:latin typeface="Calibri"/>
                <a:ea typeface="宋体" pitchFamily="2" charset="-122"/>
                <a:cs typeface="Calibri"/>
              </a:rPr>
              <a:t>Currently the most visited site in the world</a:t>
            </a:r>
          </a:p>
          <a:p>
            <a:pPr>
              <a:lnSpc>
                <a:spcPct val="80000"/>
              </a:lnSpc>
              <a:spcBef>
                <a:spcPts val="0"/>
              </a:spcBef>
              <a:spcAft>
                <a:spcPts val="600"/>
              </a:spcAft>
              <a:buNone/>
            </a:pPr>
            <a:endParaRPr lang="en-CA" sz="2300" dirty="0" smtClean="0">
              <a:latin typeface="+mj-lt"/>
              <a:ea typeface="宋体" pitchFamily="2" charset="-122"/>
            </a:endParaRPr>
          </a:p>
        </p:txBody>
      </p:sp>
    </p:spTree>
    <p:extLst>
      <p:ext uri="{BB962C8B-B14F-4D97-AF65-F5344CB8AC3E}">
        <p14:creationId xmlns:p14="http://schemas.microsoft.com/office/powerpoint/2010/main" val="40336677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lstStyle/>
          <a:p>
            <a:pPr fontAlgn="auto">
              <a:spcAft>
                <a:spcPts val="0"/>
              </a:spcAft>
              <a:defRPr/>
            </a:pPr>
            <a:r>
              <a:rPr lang="en-US" dirty="0" smtClean="0"/>
              <a:t>Digital Revolution</a:t>
            </a:r>
            <a:endParaRPr lang="en-US" dirty="0"/>
          </a:p>
        </p:txBody>
      </p:sp>
      <p:sp>
        <p:nvSpPr>
          <p:cNvPr id="3" name="Content Placeholder 2"/>
          <p:cNvSpPr>
            <a:spLocks noGrp="1"/>
          </p:cNvSpPr>
          <p:nvPr>
            <p:ph idx="1"/>
          </p:nvPr>
        </p:nvSpPr>
        <p:spPr/>
        <p:txBody>
          <a:bodyPr>
            <a:normAutofit fontScale="62500" lnSpcReduction="20000"/>
          </a:bodyPr>
          <a:lstStyle/>
          <a:p>
            <a:pPr marL="0" indent="0" fontAlgn="auto">
              <a:spcAft>
                <a:spcPts val="0"/>
              </a:spcAft>
              <a:buClr>
                <a:schemeClr val="tx1">
                  <a:shade val="95000"/>
                </a:schemeClr>
              </a:buClr>
              <a:buFont typeface="Wingdings 2"/>
              <a:buNone/>
              <a:defRPr/>
            </a:pPr>
            <a:r>
              <a:rPr lang="en-US" sz="2900" b="1" dirty="0" smtClean="0"/>
              <a:t>1990:</a:t>
            </a:r>
          </a:p>
          <a:p>
            <a:pPr marL="0" indent="0" fontAlgn="auto">
              <a:spcAft>
                <a:spcPts val="0"/>
              </a:spcAft>
              <a:buClr>
                <a:schemeClr val="tx1">
                  <a:shade val="95000"/>
                </a:schemeClr>
              </a:buClr>
              <a:buFont typeface="Wingdings 2"/>
              <a:buNone/>
              <a:defRPr/>
            </a:pPr>
            <a:r>
              <a:rPr lang="en-US" sz="2900" b="1" dirty="0" smtClean="0"/>
              <a:t>Cell phone users: 12.4 million (0.25% of world population)</a:t>
            </a:r>
          </a:p>
          <a:p>
            <a:pPr marL="0" indent="0" fontAlgn="auto">
              <a:spcAft>
                <a:spcPts val="0"/>
              </a:spcAft>
              <a:buClr>
                <a:schemeClr val="tx1">
                  <a:shade val="95000"/>
                </a:schemeClr>
              </a:buClr>
              <a:buFont typeface="Wingdings 2"/>
              <a:buNone/>
              <a:defRPr/>
            </a:pPr>
            <a:r>
              <a:rPr lang="en-US" sz="2900" b="1" dirty="0" smtClean="0"/>
              <a:t>Internet users: 2.8 million (0.05% of world population)</a:t>
            </a:r>
          </a:p>
          <a:p>
            <a:pPr marL="0" indent="0" fontAlgn="auto">
              <a:spcAft>
                <a:spcPts val="0"/>
              </a:spcAft>
              <a:buClr>
                <a:schemeClr val="tx1">
                  <a:shade val="95000"/>
                </a:schemeClr>
              </a:buClr>
              <a:buFont typeface="Wingdings 2"/>
              <a:buNone/>
              <a:defRPr/>
            </a:pPr>
            <a:endParaRPr lang="en-US" sz="2900" b="1" dirty="0" smtClean="0"/>
          </a:p>
          <a:p>
            <a:pPr marL="0" indent="0" fontAlgn="auto">
              <a:spcAft>
                <a:spcPts val="0"/>
              </a:spcAft>
              <a:buClr>
                <a:schemeClr val="tx1">
                  <a:shade val="95000"/>
                </a:schemeClr>
              </a:buClr>
              <a:buFont typeface="Wingdings 2"/>
              <a:buNone/>
              <a:defRPr/>
            </a:pPr>
            <a:r>
              <a:rPr lang="en-US" sz="2900" b="1" dirty="0" smtClean="0"/>
              <a:t>2002:</a:t>
            </a:r>
          </a:p>
          <a:p>
            <a:pPr marL="0" indent="0" fontAlgn="auto">
              <a:spcAft>
                <a:spcPts val="0"/>
              </a:spcAft>
              <a:buClr>
                <a:schemeClr val="tx1">
                  <a:shade val="95000"/>
                </a:schemeClr>
              </a:buClr>
              <a:buFont typeface="Wingdings 2"/>
              <a:buNone/>
              <a:defRPr/>
            </a:pPr>
            <a:r>
              <a:rPr lang="en-US" sz="2900" b="1" dirty="0" smtClean="0"/>
              <a:t>Cell phone users: 1.174 billion (19% of world population)</a:t>
            </a:r>
          </a:p>
          <a:p>
            <a:pPr marL="0" indent="0" fontAlgn="auto">
              <a:spcAft>
                <a:spcPts val="0"/>
              </a:spcAft>
              <a:buClr>
                <a:schemeClr val="tx1">
                  <a:shade val="95000"/>
                </a:schemeClr>
              </a:buClr>
              <a:buFont typeface="Wingdings 2"/>
              <a:buNone/>
              <a:defRPr/>
            </a:pPr>
            <a:r>
              <a:rPr lang="en-US" sz="2900" b="1" dirty="0" smtClean="0"/>
              <a:t>Internet users: 631 million (11% of world population)</a:t>
            </a:r>
          </a:p>
          <a:p>
            <a:pPr marL="0" indent="0" fontAlgn="auto">
              <a:spcAft>
                <a:spcPts val="0"/>
              </a:spcAft>
              <a:buClr>
                <a:schemeClr val="tx1">
                  <a:shade val="95000"/>
                </a:schemeClr>
              </a:buClr>
              <a:buFont typeface="Wingdings 2"/>
              <a:buNone/>
              <a:defRPr/>
            </a:pPr>
            <a:endParaRPr lang="en-US" sz="2900" b="1" dirty="0" smtClean="0"/>
          </a:p>
          <a:p>
            <a:pPr marL="0" indent="0" fontAlgn="auto">
              <a:spcAft>
                <a:spcPts val="0"/>
              </a:spcAft>
              <a:buClr>
                <a:schemeClr val="tx1">
                  <a:shade val="95000"/>
                </a:schemeClr>
              </a:buClr>
              <a:buFont typeface="Wingdings 2"/>
              <a:buNone/>
              <a:defRPr/>
            </a:pPr>
            <a:r>
              <a:rPr lang="en-US" sz="2900" b="1" dirty="0" smtClean="0"/>
              <a:t>2010:</a:t>
            </a:r>
          </a:p>
          <a:p>
            <a:pPr marL="0" indent="0" fontAlgn="auto">
              <a:spcAft>
                <a:spcPts val="0"/>
              </a:spcAft>
              <a:buClr>
                <a:schemeClr val="tx1">
                  <a:shade val="95000"/>
                </a:schemeClr>
              </a:buClr>
              <a:buFont typeface="Wingdings 2"/>
              <a:buNone/>
              <a:defRPr/>
            </a:pPr>
            <a:r>
              <a:rPr lang="en-US" sz="2900" b="1" dirty="0" smtClean="0"/>
              <a:t>Cell phone users: 5.4 billion (76% of world population)</a:t>
            </a:r>
          </a:p>
          <a:p>
            <a:pPr marL="0" indent="0" fontAlgn="auto">
              <a:spcAft>
                <a:spcPts val="0"/>
              </a:spcAft>
              <a:buClr>
                <a:schemeClr val="tx1">
                  <a:shade val="95000"/>
                </a:schemeClr>
              </a:buClr>
              <a:buFont typeface="Wingdings 2"/>
              <a:buNone/>
              <a:defRPr/>
            </a:pPr>
            <a:r>
              <a:rPr lang="en-US" sz="2900" b="1" dirty="0" smtClean="0"/>
              <a:t>Internet users: 1 billion (14% of world population)</a:t>
            </a:r>
          </a:p>
          <a:p>
            <a:pPr marL="0" indent="0" fontAlgn="auto">
              <a:spcAft>
                <a:spcPts val="0"/>
              </a:spcAft>
              <a:buClr>
                <a:schemeClr val="tx1">
                  <a:shade val="95000"/>
                </a:schemeClr>
              </a:buClr>
              <a:buFont typeface="Wingdings 2"/>
              <a:buNone/>
              <a:defRPr/>
            </a:pPr>
            <a:endParaRPr lang="en-US" sz="2900" b="1" dirty="0" smtClean="0"/>
          </a:p>
          <a:p>
            <a:pPr marL="0" indent="0" fontAlgn="auto">
              <a:spcAft>
                <a:spcPts val="0"/>
              </a:spcAft>
              <a:buClr>
                <a:schemeClr val="tx1">
                  <a:shade val="95000"/>
                </a:schemeClr>
              </a:buClr>
              <a:buFont typeface="Wingdings 2"/>
              <a:buNone/>
              <a:defRPr/>
            </a:pPr>
            <a:r>
              <a:rPr lang="en-US" sz="2900" b="1" dirty="0" smtClean="0"/>
              <a:t>2011:</a:t>
            </a:r>
          </a:p>
          <a:p>
            <a:pPr marL="0" indent="0" fontAlgn="auto">
              <a:spcAft>
                <a:spcPts val="0"/>
              </a:spcAft>
              <a:buClr>
                <a:schemeClr val="tx1">
                  <a:shade val="95000"/>
                </a:schemeClr>
              </a:buClr>
              <a:buFont typeface="Wingdings 2"/>
              <a:buNone/>
              <a:defRPr/>
            </a:pPr>
            <a:r>
              <a:rPr lang="en-US" sz="2900" b="1" dirty="0" smtClean="0"/>
              <a:t>Cell phone users: 6 billion (87% of world population)</a:t>
            </a:r>
          </a:p>
          <a:p>
            <a:pPr marL="0" indent="0" fontAlgn="auto">
              <a:spcAft>
                <a:spcPts val="0"/>
              </a:spcAft>
              <a:buClr>
                <a:schemeClr val="tx1">
                  <a:shade val="95000"/>
                </a:schemeClr>
              </a:buClr>
              <a:buFont typeface="Wingdings 2"/>
              <a:buNone/>
              <a:defRPr/>
            </a:pPr>
            <a:r>
              <a:rPr lang="en-US" sz="2900" b="1" dirty="0" smtClean="0"/>
              <a:t>Internet users: 2 billion (30% of world population)</a:t>
            </a:r>
          </a:p>
          <a:p>
            <a:pPr marL="0" indent="0" fontAlgn="auto">
              <a:spcAft>
                <a:spcPts val="0"/>
              </a:spcAft>
              <a:buClr>
                <a:schemeClr val="tx1">
                  <a:shade val="95000"/>
                </a:schemeClr>
              </a:buClr>
              <a:buFont typeface="Wingdings 2"/>
              <a:buNone/>
              <a:defRPr/>
            </a:pPr>
            <a:endParaRPr lang="en-US" dirty="0" smtClean="0"/>
          </a:p>
          <a:p>
            <a:pPr marL="0" indent="0" fontAlgn="auto">
              <a:spcAft>
                <a:spcPts val="0"/>
              </a:spcAft>
              <a:buClr>
                <a:schemeClr val="tx1">
                  <a:shade val="95000"/>
                </a:schemeClr>
              </a:buClr>
              <a:buFont typeface="Wingdings 2"/>
              <a:buNone/>
              <a:defRPr/>
            </a:pPr>
            <a:endParaRPr lang="en-US" dirty="0" smtClean="0"/>
          </a:p>
        </p:txBody>
      </p:sp>
    </p:spTree>
    <p:extLst>
      <p:ext uri="{BB962C8B-B14F-4D97-AF65-F5344CB8AC3E}">
        <p14:creationId xmlns:p14="http://schemas.microsoft.com/office/powerpoint/2010/main" val="26421888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9392"/>
            <a:ext cx="8229600" cy="1143000"/>
          </a:xfrm>
        </p:spPr>
        <p:txBody>
          <a:bodyPr/>
          <a:lstStyle/>
          <a:p>
            <a:r>
              <a:rPr lang="en-US" dirty="0" smtClean="0"/>
              <a:t>Key Acquisitions</a:t>
            </a:r>
            <a:endParaRPr lang="en-US" dirty="0"/>
          </a:p>
        </p:txBody>
      </p:sp>
      <p:sp>
        <p:nvSpPr>
          <p:cNvPr id="3" name="Content Placeholder 2"/>
          <p:cNvSpPr>
            <a:spLocks noGrp="1"/>
          </p:cNvSpPr>
          <p:nvPr>
            <p:ph idx="1"/>
          </p:nvPr>
        </p:nvSpPr>
        <p:spPr>
          <a:xfrm>
            <a:off x="683568" y="836712"/>
            <a:ext cx="7770813" cy="4257022"/>
          </a:xfrm>
        </p:spPr>
        <p:txBody>
          <a:bodyPr>
            <a:noAutofit/>
          </a:bodyPr>
          <a:lstStyle/>
          <a:p>
            <a:pPr>
              <a:spcBef>
                <a:spcPts val="0"/>
              </a:spcBef>
              <a:spcAft>
                <a:spcPts val="600"/>
              </a:spcAft>
            </a:pPr>
            <a:r>
              <a:rPr lang="en-CA" b="1" dirty="0">
                <a:solidFill>
                  <a:srgbClr val="E8950E"/>
                </a:solidFill>
                <a:latin typeface="Calibri"/>
                <a:ea typeface="宋体" pitchFamily="2" charset="-122"/>
                <a:cs typeface="Calibri"/>
              </a:rPr>
              <a:t>Apr 2003:</a:t>
            </a:r>
            <a:r>
              <a:rPr lang="en-CA" dirty="0">
                <a:latin typeface="Calibri"/>
                <a:ea typeface="宋体" pitchFamily="2" charset="-122"/>
                <a:cs typeface="Calibri"/>
              </a:rPr>
              <a:t> </a:t>
            </a:r>
            <a:r>
              <a:rPr lang="en-CA" dirty="0">
                <a:solidFill>
                  <a:schemeClr val="accent5"/>
                </a:solidFill>
                <a:latin typeface="Calibri"/>
                <a:ea typeface="宋体" pitchFamily="2" charset="-122"/>
                <a:cs typeface="Calibri"/>
              </a:rPr>
              <a:t>Applied Semantics</a:t>
            </a:r>
            <a:r>
              <a:rPr lang="en-CA" dirty="0">
                <a:latin typeface="Calibri"/>
                <a:ea typeface="宋体" pitchFamily="2" charset="-122"/>
                <a:cs typeface="Calibri"/>
              </a:rPr>
              <a:t> </a:t>
            </a:r>
          </a:p>
          <a:p>
            <a:pPr lvl="1">
              <a:spcBef>
                <a:spcPts val="0"/>
              </a:spcBef>
              <a:spcAft>
                <a:spcPts val="600"/>
              </a:spcAft>
            </a:pPr>
            <a:r>
              <a:rPr lang="en-CA" sz="1800" dirty="0" smtClean="0">
                <a:latin typeface="Calibri"/>
                <a:ea typeface="宋体" pitchFamily="2" charset="-122"/>
                <a:cs typeface="Calibri"/>
              </a:rPr>
              <a:t>Lead </a:t>
            </a:r>
            <a:r>
              <a:rPr lang="en-CA" sz="1800" dirty="0">
                <a:latin typeface="Calibri"/>
                <a:ea typeface="宋体" pitchFamily="2" charset="-122"/>
                <a:cs typeface="Calibri"/>
              </a:rPr>
              <a:t>to the launch of Google AdSense</a:t>
            </a:r>
          </a:p>
          <a:p>
            <a:pPr>
              <a:spcBef>
                <a:spcPts val="0"/>
              </a:spcBef>
              <a:spcAft>
                <a:spcPts val="600"/>
              </a:spcAft>
            </a:pPr>
            <a:r>
              <a:rPr lang="en-CA" b="1" dirty="0">
                <a:solidFill>
                  <a:srgbClr val="E8950E"/>
                </a:solidFill>
                <a:latin typeface="Calibri"/>
                <a:ea typeface="宋体" pitchFamily="2" charset="-122"/>
                <a:cs typeface="Calibri"/>
              </a:rPr>
              <a:t>Jul 2004:</a:t>
            </a:r>
            <a:r>
              <a:rPr lang="en-CA" dirty="0">
                <a:latin typeface="Calibri"/>
                <a:ea typeface="宋体" pitchFamily="2" charset="-122"/>
                <a:cs typeface="Calibri"/>
              </a:rPr>
              <a:t> </a:t>
            </a:r>
            <a:r>
              <a:rPr lang="en-CA" dirty="0">
                <a:solidFill>
                  <a:srgbClr val="55992B"/>
                </a:solidFill>
                <a:latin typeface="Calibri"/>
                <a:ea typeface="宋体" pitchFamily="2" charset="-122"/>
                <a:cs typeface="Calibri"/>
              </a:rPr>
              <a:t>Picasa Inc. </a:t>
            </a:r>
          </a:p>
          <a:p>
            <a:pPr lvl="1">
              <a:spcBef>
                <a:spcPts val="0"/>
              </a:spcBef>
              <a:spcAft>
                <a:spcPts val="600"/>
              </a:spcAft>
            </a:pPr>
            <a:r>
              <a:rPr lang="en-CA" sz="1800" dirty="0" smtClean="0">
                <a:latin typeface="Calibri"/>
                <a:ea typeface="宋体" pitchFamily="2" charset="-122"/>
                <a:cs typeface="Calibri"/>
              </a:rPr>
              <a:t>Digital </a:t>
            </a:r>
            <a:r>
              <a:rPr lang="en-CA" sz="1800" dirty="0">
                <a:latin typeface="Calibri"/>
                <a:ea typeface="宋体" pitchFamily="2" charset="-122"/>
                <a:cs typeface="Calibri"/>
              </a:rPr>
              <a:t>photo management</a:t>
            </a:r>
          </a:p>
          <a:p>
            <a:pPr>
              <a:spcBef>
                <a:spcPts val="0"/>
              </a:spcBef>
              <a:spcAft>
                <a:spcPts val="600"/>
              </a:spcAft>
            </a:pPr>
            <a:r>
              <a:rPr lang="en-CA" b="1" dirty="0">
                <a:solidFill>
                  <a:srgbClr val="E8950E"/>
                </a:solidFill>
                <a:latin typeface="Calibri"/>
                <a:ea typeface="宋体" pitchFamily="2" charset="-122"/>
                <a:cs typeface="Calibri"/>
              </a:rPr>
              <a:t>Oct 2004:</a:t>
            </a:r>
            <a:r>
              <a:rPr lang="en-CA" dirty="0">
                <a:latin typeface="Calibri"/>
                <a:ea typeface="宋体" pitchFamily="2" charset="-122"/>
                <a:cs typeface="Calibri"/>
              </a:rPr>
              <a:t> </a:t>
            </a:r>
            <a:r>
              <a:rPr lang="en-CA" dirty="0">
                <a:solidFill>
                  <a:srgbClr val="55992B"/>
                </a:solidFill>
                <a:latin typeface="Calibri"/>
                <a:ea typeface="宋体" pitchFamily="2" charset="-122"/>
                <a:cs typeface="Calibri"/>
              </a:rPr>
              <a:t>Keyhole </a:t>
            </a:r>
            <a:r>
              <a:rPr lang="en-CA" dirty="0" smtClean="0">
                <a:solidFill>
                  <a:srgbClr val="55992B"/>
                </a:solidFill>
                <a:latin typeface="Calibri"/>
                <a:ea typeface="宋体" pitchFamily="2" charset="-122"/>
                <a:cs typeface="Calibri"/>
              </a:rPr>
              <a:t>Corp.</a:t>
            </a:r>
          </a:p>
          <a:p>
            <a:pPr lvl="1">
              <a:spcBef>
                <a:spcPts val="0"/>
              </a:spcBef>
              <a:spcAft>
                <a:spcPts val="600"/>
              </a:spcAft>
            </a:pPr>
            <a:r>
              <a:rPr lang="en-CA" sz="1800" dirty="0" smtClean="0">
                <a:latin typeface="Calibri"/>
                <a:ea typeface="宋体" pitchFamily="2" charset="-122"/>
                <a:cs typeface="Calibri"/>
              </a:rPr>
              <a:t>Leads </a:t>
            </a:r>
            <a:r>
              <a:rPr lang="en-CA" sz="1800" dirty="0">
                <a:latin typeface="Calibri"/>
                <a:ea typeface="宋体" pitchFamily="2" charset="-122"/>
                <a:cs typeface="Calibri"/>
              </a:rPr>
              <a:t>to launch of Google Maps and Google Earth.</a:t>
            </a:r>
          </a:p>
          <a:p>
            <a:pPr>
              <a:spcBef>
                <a:spcPts val="0"/>
              </a:spcBef>
              <a:spcAft>
                <a:spcPts val="600"/>
              </a:spcAft>
            </a:pPr>
            <a:r>
              <a:rPr lang="en-CA" b="1" dirty="0">
                <a:solidFill>
                  <a:srgbClr val="E8950E"/>
                </a:solidFill>
                <a:latin typeface="Calibri"/>
                <a:ea typeface="宋体" pitchFamily="2" charset="-122"/>
                <a:cs typeface="Calibri"/>
              </a:rPr>
              <a:t>Aug 2005:</a:t>
            </a:r>
            <a:r>
              <a:rPr lang="en-CA" dirty="0">
                <a:latin typeface="Calibri"/>
                <a:ea typeface="宋体" pitchFamily="2" charset="-122"/>
                <a:cs typeface="Calibri"/>
              </a:rPr>
              <a:t> </a:t>
            </a:r>
            <a:r>
              <a:rPr lang="en-CA" dirty="0">
                <a:solidFill>
                  <a:srgbClr val="55992B"/>
                </a:solidFill>
                <a:latin typeface="Calibri"/>
                <a:ea typeface="宋体" pitchFamily="2" charset="-122"/>
                <a:cs typeface="Calibri"/>
              </a:rPr>
              <a:t>Android</a:t>
            </a:r>
          </a:p>
          <a:p>
            <a:pPr>
              <a:spcBef>
                <a:spcPts val="0"/>
              </a:spcBef>
              <a:spcAft>
                <a:spcPts val="600"/>
              </a:spcAft>
            </a:pPr>
            <a:r>
              <a:rPr lang="en-CA" b="1" dirty="0">
                <a:solidFill>
                  <a:srgbClr val="E8950E"/>
                </a:solidFill>
                <a:latin typeface="Calibri"/>
                <a:ea typeface="宋体" pitchFamily="2" charset="-122"/>
                <a:cs typeface="Calibri"/>
              </a:rPr>
              <a:t>Oct 2006:</a:t>
            </a:r>
            <a:r>
              <a:rPr lang="en-CA" dirty="0">
                <a:latin typeface="Calibri"/>
                <a:ea typeface="宋体" pitchFamily="2" charset="-122"/>
                <a:cs typeface="Calibri"/>
              </a:rPr>
              <a:t> </a:t>
            </a:r>
            <a:r>
              <a:rPr lang="en-CA" dirty="0" err="1" smtClean="0">
                <a:solidFill>
                  <a:srgbClr val="55992B"/>
                </a:solidFill>
                <a:latin typeface="Calibri"/>
                <a:ea typeface="宋体" pitchFamily="2" charset="-122"/>
                <a:cs typeface="Calibri"/>
              </a:rPr>
              <a:t>Youtube</a:t>
            </a:r>
            <a:r>
              <a:rPr lang="en-CA" dirty="0" smtClean="0">
                <a:solidFill>
                  <a:srgbClr val="55992B"/>
                </a:solidFill>
                <a:latin typeface="Calibri"/>
                <a:ea typeface="宋体" pitchFamily="2" charset="-122"/>
                <a:cs typeface="Calibri"/>
              </a:rPr>
              <a:t> (1.65 Billion)</a:t>
            </a:r>
          </a:p>
          <a:p>
            <a:pPr>
              <a:spcBef>
                <a:spcPts val="0"/>
              </a:spcBef>
              <a:spcAft>
                <a:spcPts val="600"/>
              </a:spcAft>
            </a:pPr>
            <a:r>
              <a:rPr lang="en-CA" altLang="zh-CN" b="1" dirty="0" smtClean="0">
                <a:solidFill>
                  <a:srgbClr val="E8950E"/>
                </a:solidFill>
                <a:ea typeface="宋体" pitchFamily="2" charset="-122"/>
                <a:cs typeface="Calibri"/>
              </a:rPr>
              <a:t>April 2007:</a:t>
            </a:r>
            <a:r>
              <a:rPr lang="en-CA" altLang="zh-CN" dirty="0" smtClean="0">
                <a:ea typeface="宋体" pitchFamily="2" charset="-122"/>
                <a:cs typeface="Calibri"/>
              </a:rPr>
              <a:t> </a:t>
            </a:r>
            <a:r>
              <a:rPr lang="en-CA" altLang="zh-CN" dirty="0" smtClean="0">
                <a:solidFill>
                  <a:srgbClr val="55992B"/>
                </a:solidFill>
                <a:ea typeface="宋体" pitchFamily="2" charset="-122"/>
                <a:cs typeface="Calibri"/>
              </a:rPr>
              <a:t>Double clicks (3.1 Billion)</a:t>
            </a:r>
            <a:endParaRPr lang="en-CA" dirty="0">
              <a:solidFill>
                <a:srgbClr val="55992B"/>
              </a:solidFill>
              <a:latin typeface="Calibri"/>
              <a:ea typeface="宋体" pitchFamily="2" charset="-122"/>
              <a:cs typeface="Calibri"/>
            </a:endParaRPr>
          </a:p>
          <a:p>
            <a:pPr>
              <a:spcBef>
                <a:spcPts val="0"/>
              </a:spcBef>
              <a:spcAft>
                <a:spcPts val="600"/>
              </a:spcAft>
            </a:pPr>
            <a:r>
              <a:rPr lang="en-CA" b="1" dirty="0" smtClean="0">
                <a:solidFill>
                  <a:srgbClr val="E8950E"/>
                </a:solidFill>
                <a:latin typeface="Calibri"/>
                <a:ea typeface="宋体" pitchFamily="2" charset="-122"/>
                <a:cs typeface="Calibri"/>
              </a:rPr>
              <a:t>Mar 2008:</a:t>
            </a:r>
            <a:r>
              <a:rPr lang="en-CA" dirty="0" smtClean="0">
                <a:latin typeface="Calibri"/>
                <a:ea typeface="宋体" pitchFamily="2" charset="-122"/>
                <a:cs typeface="Calibri"/>
              </a:rPr>
              <a:t> </a:t>
            </a:r>
            <a:r>
              <a:rPr lang="en-CA" dirty="0" err="1" smtClean="0">
                <a:latin typeface="Calibri"/>
                <a:ea typeface="宋体" pitchFamily="2" charset="-122"/>
                <a:cs typeface="Calibri"/>
              </a:rPr>
              <a:t>AdMob</a:t>
            </a:r>
            <a:r>
              <a:rPr lang="en-CA" dirty="0" smtClean="0">
                <a:latin typeface="Calibri"/>
                <a:ea typeface="宋体" pitchFamily="2" charset="-122"/>
                <a:cs typeface="Calibri"/>
              </a:rPr>
              <a:t> (</a:t>
            </a:r>
            <a:r>
              <a:rPr lang="en-CA" dirty="0" smtClean="0">
                <a:solidFill>
                  <a:srgbClr val="55992B"/>
                </a:solidFill>
                <a:latin typeface="Calibri"/>
                <a:ea typeface="宋体" pitchFamily="2" charset="-122"/>
                <a:cs typeface="Calibri"/>
              </a:rPr>
              <a:t> 750 Million)  </a:t>
            </a:r>
          </a:p>
          <a:p>
            <a:pPr lvl="1">
              <a:spcBef>
                <a:spcPts val="0"/>
              </a:spcBef>
              <a:spcAft>
                <a:spcPts val="600"/>
              </a:spcAft>
            </a:pPr>
            <a:r>
              <a:rPr lang="en-CA" sz="1800" dirty="0" smtClean="0">
                <a:latin typeface="Calibri"/>
                <a:ea typeface="宋体" pitchFamily="2" charset="-122"/>
                <a:cs typeface="Calibri"/>
              </a:rPr>
              <a:t>Enhances the company’s advertising revenue.</a:t>
            </a:r>
          </a:p>
          <a:p>
            <a:pPr>
              <a:spcBef>
                <a:spcPts val="0"/>
              </a:spcBef>
              <a:spcAft>
                <a:spcPts val="600"/>
              </a:spcAft>
            </a:pPr>
            <a:r>
              <a:rPr lang="en-CA" b="1" dirty="0" smtClean="0">
                <a:solidFill>
                  <a:srgbClr val="E8950E"/>
                </a:solidFill>
                <a:latin typeface="Calibri"/>
                <a:ea typeface="宋体" pitchFamily="2" charset="-122"/>
                <a:cs typeface="Calibri"/>
              </a:rPr>
              <a:t>Aug </a:t>
            </a:r>
            <a:r>
              <a:rPr lang="en-CA" b="1" dirty="0">
                <a:solidFill>
                  <a:srgbClr val="E8950E"/>
                </a:solidFill>
                <a:latin typeface="Calibri"/>
                <a:ea typeface="宋体" pitchFamily="2" charset="-122"/>
                <a:cs typeface="Calibri"/>
              </a:rPr>
              <a:t>2011:</a:t>
            </a:r>
            <a:r>
              <a:rPr lang="en-CA" dirty="0">
                <a:latin typeface="Calibri"/>
                <a:ea typeface="宋体" pitchFamily="2" charset="-122"/>
                <a:cs typeface="Calibri"/>
              </a:rPr>
              <a:t> </a:t>
            </a:r>
            <a:r>
              <a:rPr lang="en-CA" dirty="0">
                <a:solidFill>
                  <a:srgbClr val="55992B"/>
                </a:solidFill>
                <a:latin typeface="Calibri"/>
                <a:ea typeface="宋体" pitchFamily="2" charset="-122"/>
                <a:cs typeface="Calibri"/>
              </a:rPr>
              <a:t>Motorola </a:t>
            </a:r>
            <a:r>
              <a:rPr lang="en-CA" dirty="0" smtClean="0">
                <a:solidFill>
                  <a:srgbClr val="55992B"/>
                </a:solidFill>
                <a:latin typeface="Calibri"/>
                <a:ea typeface="宋体" pitchFamily="2" charset="-122"/>
                <a:cs typeface="Calibri"/>
              </a:rPr>
              <a:t>(12.5 Billion)</a:t>
            </a:r>
            <a:endParaRPr lang="en-CA" dirty="0">
              <a:solidFill>
                <a:srgbClr val="55992B"/>
              </a:solidFill>
              <a:latin typeface="Calibri"/>
              <a:ea typeface="宋体" pitchFamily="2" charset="-122"/>
              <a:cs typeface="Calibri"/>
            </a:endParaRPr>
          </a:p>
        </p:txBody>
      </p:sp>
    </p:spTree>
    <p:extLst>
      <p:ext uri="{BB962C8B-B14F-4D97-AF65-F5344CB8AC3E}">
        <p14:creationId xmlns:p14="http://schemas.microsoft.com/office/powerpoint/2010/main" val="63506742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8720"/>
          </a:xfrm>
        </p:spPr>
        <p:txBody>
          <a:bodyPr/>
          <a:lstStyle/>
          <a:p>
            <a:r>
              <a:rPr lang="en-US" dirty="0" smtClean="0"/>
              <a:t>Major Acquisitions in 2012</a:t>
            </a:r>
            <a:endParaRPr lang="en-US" dirty="0"/>
          </a:p>
        </p:txBody>
      </p:sp>
      <p:sp>
        <p:nvSpPr>
          <p:cNvPr id="3" name="Content Placeholder 2"/>
          <p:cNvSpPr>
            <a:spLocks noGrp="1"/>
          </p:cNvSpPr>
          <p:nvPr>
            <p:ph idx="1"/>
          </p:nvPr>
        </p:nvSpPr>
        <p:spPr>
          <a:xfrm>
            <a:off x="395536" y="1268760"/>
            <a:ext cx="8229600" cy="4525963"/>
          </a:xfrm>
        </p:spPr>
        <p:txBody>
          <a:bodyPr>
            <a:normAutofit/>
          </a:bodyPr>
          <a:lstStyle/>
          <a:p>
            <a:r>
              <a:rPr lang="en-US" b="1" dirty="0" err="1" smtClean="0"/>
              <a:t>Meebo</a:t>
            </a:r>
            <a:r>
              <a:rPr lang="en-US" b="1" dirty="0" smtClean="0"/>
              <a:t>: </a:t>
            </a:r>
            <a:r>
              <a:rPr lang="en-US" dirty="0" smtClean="0"/>
              <a:t>web-based instant messaging service </a:t>
            </a:r>
            <a:r>
              <a:rPr lang="en-US" dirty="0"/>
              <a:t>a</a:t>
            </a:r>
            <a:r>
              <a:rPr lang="en-US" dirty="0" smtClean="0"/>
              <a:t>cquired for $100M</a:t>
            </a:r>
          </a:p>
          <a:p>
            <a:r>
              <a:rPr lang="en-US" b="1" dirty="0" smtClean="0"/>
              <a:t>Sparrow: </a:t>
            </a:r>
            <a:r>
              <a:rPr lang="en-US" dirty="0" smtClean="0"/>
              <a:t>Email client for </a:t>
            </a:r>
            <a:r>
              <a:rPr lang="en-US" dirty="0" err="1" smtClean="0"/>
              <a:t>iOS</a:t>
            </a:r>
            <a:r>
              <a:rPr lang="en-US" dirty="0" smtClean="0"/>
              <a:t> and OSX devices, acquired for $25M</a:t>
            </a:r>
          </a:p>
          <a:p>
            <a:r>
              <a:rPr lang="en-US" b="1" dirty="0" smtClean="0"/>
              <a:t>Wildfire: </a:t>
            </a:r>
            <a:r>
              <a:rPr lang="en-US" dirty="0" smtClean="0"/>
              <a:t>social marketing software developer, acquired for $450M</a:t>
            </a:r>
          </a:p>
          <a:p>
            <a:r>
              <a:rPr lang="en-US" altLang="zh-CN" b="1" dirty="0" err="1" smtClean="0"/>
              <a:t>Quickoffice</a:t>
            </a:r>
            <a:r>
              <a:rPr lang="en-US" altLang="zh-CN" b="1" dirty="0" smtClean="0"/>
              <a:t>: </a:t>
            </a:r>
            <a:r>
              <a:rPr lang="en-US" altLang="zh-CN" dirty="0" smtClean="0"/>
              <a:t>Productivity suite for Google docs, and smart devices.</a:t>
            </a:r>
            <a:endParaRPr lang="en-US" dirty="0" smtClean="0"/>
          </a:p>
          <a:p>
            <a:endParaRPr lang="en-US" dirty="0"/>
          </a:p>
        </p:txBody>
      </p:sp>
      <p:pic>
        <p:nvPicPr>
          <p:cNvPr id="4" name="Picture 3"/>
          <p:cNvPicPr>
            <a:picLocks noChangeAspect="1"/>
          </p:cNvPicPr>
          <p:nvPr/>
        </p:nvPicPr>
        <p:blipFill>
          <a:blip r:embed="rId2" cstate="print"/>
          <a:stretch>
            <a:fillRect/>
          </a:stretch>
        </p:blipFill>
        <p:spPr>
          <a:xfrm>
            <a:off x="6372200" y="5431638"/>
            <a:ext cx="2527001" cy="1415121"/>
          </a:xfrm>
          <a:prstGeom prst="rect">
            <a:avLst/>
          </a:prstGeom>
        </p:spPr>
      </p:pic>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6261664"/>
            <a:ext cx="1884700" cy="43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1453" y="5055198"/>
            <a:ext cx="1584176" cy="170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6220" y="5951548"/>
            <a:ext cx="2219756" cy="71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19332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229600" cy="850106"/>
          </a:xfrm>
        </p:spPr>
        <p:txBody>
          <a:bodyPr/>
          <a:lstStyle/>
          <a:p>
            <a:r>
              <a:rPr lang="en-US" dirty="0" smtClean="0"/>
              <a:t>Products and Services</a:t>
            </a:r>
            <a:endParaRPr lang="en-US" dirty="0"/>
          </a:p>
        </p:txBody>
      </p:sp>
      <p:sp>
        <p:nvSpPr>
          <p:cNvPr id="3" name="Content Placeholder 2"/>
          <p:cNvSpPr>
            <a:spLocks noGrp="1"/>
          </p:cNvSpPr>
          <p:nvPr>
            <p:ph idx="1"/>
          </p:nvPr>
        </p:nvSpPr>
        <p:spPr>
          <a:xfrm>
            <a:off x="467544" y="836712"/>
            <a:ext cx="8229600" cy="4525963"/>
          </a:xfrm>
        </p:spPr>
        <p:txBody>
          <a:bodyPr numCol="3">
            <a:noAutofit/>
          </a:bodyPr>
          <a:lstStyle/>
          <a:p>
            <a:pPr>
              <a:spcBef>
                <a:spcPts val="0"/>
              </a:spcBef>
              <a:spcAft>
                <a:spcPts val="600"/>
              </a:spcAft>
            </a:pPr>
            <a:r>
              <a:rPr lang="en-CA" dirty="0" smtClean="0">
                <a:ea typeface="宋体" pitchFamily="2" charset="-122"/>
              </a:rPr>
              <a:t>Flight Explorer </a:t>
            </a:r>
            <a:endParaRPr lang="en-CA" dirty="0">
              <a:ea typeface="宋体" pitchFamily="2" charset="-122"/>
            </a:endParaRPr>
          </a:p>
          <a:p>
            <a:pPr>
              <a:spcBef>
                <a:spcPts val="0"/>
              </a:spcBef>
              <a:spcAft>
                <a:spcPts val="600"/>
              </a:spcAft>
            </a:pPr>
            <a:r>
              <a:rPr lang="en-CA" dirty="0">
                <a:ea typeface="宋体" pitchFamily="2" charset="-122"/>
              </a:rPr>
              <a:t>Google+</a:t>
            </a:r>
          </a:p>
          <a:p>
            <a:pPr>
              <a:spcBef>
                <a:spcPts val="0"/>
              </a:spcBef>
              <a:spcAft>
                <a:spcPts val="600"/>
              </a:spcAft>
            </a:pPr>
            <a:r>
              <a:rPr lang="en-CA" dirty="0" smtClean="0">
                <a:ea typeface="宋体" pitchFamily="2" charset="-122"/>
              </a:rPr>
              <a:t>Search</a:t>
            </a:r>
            <a:endParaRPr lang="en-CA" dirty="0">
              <a:ea typeface="宋体" pitchFamily="2" charset="-122"/>
            </a:endParaRPr>
          </a:p>
          <a:p>
            <a:pPr>
              <a:spcBef>
                <a:spcPts val="0"/>
              </a:spcBef>
              <a:spcAft>
                <a:spcPts val="600"/>
              </a:spcAft>
            </a:pPr>
            <a:r>
              <a:rPr lang="en-CA" dirty="0">
                <a:ea typeface="宋体" pitchFamily="2" charset="-122"/>
              </a:rPr>
              <a:t>Google Image</a:t>
            </a:r>
          </a:p>
          <a:p>
            <a:pPr>
              <a:spcBef>
                <a:spcPts val="0"/>
              </a:spcBef>
              <a:spcAft>
                <a:spcPts val="600"/>
              </a:spcAft>
            </a:pPr>
            <a:r>
              <a:rPr lang="en-CA" dirty="0">
                <a:ea typeface="宋体" pitchFamily="2" charset="-122"/>
              </a:rPr>
              <a:t>Google Ads</a:t>
            </a:r>
          </a:p>
          <a:p>
            <a:pPr>
              <a:spcBef>
                <a:spcPts val="0"/>
              </a:spcBef>
              <a:spcAft>
                <a:spcPts val="600"/>
              </a:spcAft>
            </a:pPr>
            <a:r>
              <a:rPr lang="en-CA" dirty="0">
                <a:ea typeface="宋体" pitchFamily="2" charset="-122"/>
              </a:rPr>
              <a:t>Google Docs</a:t>
            </a:r>
          </a:p>
          <a:p>
            <a:pPr>
              <a:spcBef>
                <a:spcPts val="0"/>
              </a:spcBef>
              <a:spcAft>
                <a:spcPts val="600"/>
              </a:spcAft>
            </a:pPr>
            <a:r>
              <a:rPr lang="en-CA" dirty="0">
                <a:ea typeface="宋体" pitchFamily="2" charset="-122"/>
              </a:rPr>
              <a:t>Google Finance</a:t>
            </a:r>
          </a:p>
          <a:p>
            <a:pPr>
              <a:spcBef>
                <a:spcPts val="0"/>
              </a:spcBef>
              <a:spcAft>
                <a:spcPts val="600"/>
              </a:spcAft>
            </a:pPr>
            <a:r>
              <a:rPr lang="en-CA" dirty="0">
                <a:ea typeface="宋体" pitchFamily="2" charset="-122"/>
              </a:rPr>
              <a:t>Google </a:t>
            </a:r>
            <a:r>
              <a:rPr lang="en-CA" dirty="0" smtClean="0">
                <a:ea typeface="宋体" pitchFamily="2" charset="-122"/>
              </a:rPr>
              <a:t>Photos</a:t>
            </a:r>
          </a:p>
          <a:p>
            <a:pPr>
              <a:spcBef>
                <a:spcPts val="0"/>
              </a:spcBef>
              <a:spcAft>
                <a:spcPts val="600"/>
              </a:spcAft>
            </a:pPr>
            <a:r>
              <a:rPr lang="en-CA" dirty="0" smtClean="0">
                <a:ea typeface="宋体" pitchFamily="2" charset="-122"/>
              </a:rPr>
              <a:t>Google </a:t>
            </a:r>
            <a:r>
              <a:rPr lang="en-CA" dirty="0">
                <a:ea typeface="宋体" pitchFamily="2" charset="-122"/>
              </a:rPr>
              <a:t>Calendar</a:t>
            </a:r>
          </a:p>
          <a:p>
            <a:pPr>
              <a:spcBef>
                <a:spcPts val="0"/>
              </a:spcBef>
              <a:spcAft>
                <a:spcPts val="600"/>
              </a:spcAft>
            </a:pPr>
            <a:r>
              <a:rPr lang="en-CA" dirty="0">
                <a:ea typeface="宋体" pitchFamily="2" charset="-122"/>
              </a:rPr>
              <a:t>Google Scholar</a:t>
            </a:r>
          </a:p>
          <a:p>
            <a:pPr>
              <a:spcBef>
                <a:spcPts val="0"/>
              </a:spcBef>
              <a:spcAft>
                <a:spcPts val="600"/>
              </a:spcAft>
            </a:pPr>
            <a:r>
              <a:rPr lang="en-CA" dirty="0">
                <a:ea typeface="宋体" pitchFamily="2" charset="-122"/>
              </a:rPr>
              <a:t>Google Books</a:t>
            </a:r>
          </a:p>
          <a:p>
            <a:pPr>
              <a:spcBef>
                <a:spcPts val="0"/>
              </a:spcBef>
              <a:spcAft>
                <a:spcPts val="600"/>
              </a:spcAft>
            </a:pPr>
            <a:r>
              <a:rPr lang="en-CA" dirty="0" smtClean="0">
                <a:ea typeface="宋体" pitchFamily="2" charset="-122"/>
              </a:rPr>
              <a:t>Chrome</a:t>
            </a:r>
            <a:endParaRPr lang="en-CA" dirty="0">
              <a:ea typeface="宋体" pitchFamily="2" charset="-122"/>
            </a:endParaRPr>
          </a:p>
          <a:p>
            <a:pPr>
              <a:spcBef>
                <a:spcPts val="0"/>
              </a:spcBef>
              <a:spcAft>
                <a:spcPts val="600"/>
              </a:spcAft>
            </a:pPr>
            <a:r>
              <a:rPr lang="en-CA" dirty="0" smtClean="0">
                <a:ea typeface="宋体" pitchFamily="2" charset="-122"/>
              </a:rPr>
              <a:t>Chrome </a:t>
            </a:r>
            <a:r>
              <a:rPr lang="en-CA" dirty="0">
                <a:ea typeface="宋体" pitchFamily="2" charset="-122"/>
              </a:rPr>
              <a:t>OS</a:t>
            </a:r>
          </a:p>
          <a:p>
            <a:pPr>
              <a:spcBef>
                <a:spcPts val="0"/>
              </a:spcBef>
              <a:spcAft>
                <a:spcPts val="600"/>
              </a:spcAft>
            </a:pPr>
            <a:r>
              <a:rPr lang="en-CA" dirty="0">
                <a:ea typeface="宋体" pitchFamily="2" charset="-122"/>
              </a:rPr>
              <a:t>Gmail</a:t>
            </a:r>
          </a:p>
          <a:p>
            <a:pPr>
              <a:lnSpc>
                <a:spcPct val="90000"/>
              </a:lnSpc>
              <a:spcBef>
                <a:spcPts val="0"/>
              </a:spcBef>
              <a:spcAft>
                <a:spcPts val="600"/>
              </a:spcAft>
            </a:pPr>
            <a:r>
              <a:rPr lang="en-CA" dirty="0">
                <a:ea typeface="宋体" pitchFamily="2" charset="-122"/>
              </a:rPr>
              <a:t>Google Wallet</a:t>
            </a:r>
          </a:p>
          <a:p>
            <a:pPr>
              <a:lnSpc>
                <a:spcPct val="90000"/>
              </a:lnSpc>
              <a:spcBef>
                <a:spcPts val="0"/>
              </a:spcBef>
              <a:spcAft>
                <a:spcPts val="600"/>
              </a:spcAft>
            </a:pPr>
            <a:r>
              <a:rPr lang="en-CA" dirty="0">
                <a:ea typeface="宋体" pitchFamily="2" charset="-122"/>
              </a:rPr>
              <a:t>Google </a:t>
            </a:r>
            <a:r>
              <a:rPr lang="en-CA" dirty="0" smtClean="0">
                <a:ea typeface="宋体" pitchFamily="2" charset="-122"/>
              </a:rPr>
              <a:t>TV</a:t>
            </a:r>
          </a:p>
          <a:p>
            <a:pPr>
              <a:lnSpc>
                <a:spcPct val="90000"/>
              </a:lnSpc>
              <a:spcBef>
                <a:spcPts val="0"/>
              </a:spcBef>
              <a:spcAft>
                <a:spcPts val="600"/>
              </a:spcAft>
            </a:pPr>
            <a:r>
              <a:rPr lang="en-CA" dirty="0" smtClean="0">
                <a:ea typeface="宋体" pitchFamily="2" charset="-122"/>
              </a:rPr>
              <a:t>Translate</a:t>
            </a:r>
            <a:endParaRPr lang="en-CA" dirty="0">
              <a:ea typeface="宋体" pitchFamily="2" charset="-122"/>
            </a:endParaRPr>
          </a:p>
          <a:p>
            <a:pPr>
              <a:lnSpc>
                <a:spcPct val="90000"/>
              </a:lnSpc>
              <a:spcBef>
                <a:spcPts val="0"/>
              </a:spcBef>
              <a:spcAft>
                <a:spcPts val="600"/>
              </a:spcAft>
            </a:pPr>
            <a:r>
              <a:rPr lang="en-CA" dirty="0">
                <a:ea typeface="宋体" pitchFamily="2" charset="-122"/>
              </a:rPr>
              <a:t>Google Ventures</a:t>
            </a:r>
          </a:p>
          <a:p>
            <a:pPr>
              <a:lnSpc>
                <a:spcPct val="90000"/>
              </a:lnSpc>
              <a:spcBef>
                <a:spcPts val="0"/>
              </a:spcBef>
              <a:spcAft>
                <a:spcPts val="600"/>
              </a:spcAft>
            </a:pPr>
            <a:r>
              <a:rPr lang="en-CA" dirty="0" smtClean="0">
                <a:ea typeface="宋体" pitchFamily="2" charset="-122"/>
              </a:rPr>
              <a:t>Patent </a:t>
            </a:r>
            <a:r>
              <a:rPr lang="en-CA" dirty="0">
                <a:ea typeface="宋体" pitchFamily="2" charset="-122"/>
              </a:rPr>
              <a:t>Search</a:t>
            </a:r>
          </a:p>
          <a:p>
            <a:pPr>
              <a:lnSpc>
                <a:spcPct val="90000"/>
              </a:lnSpc>
              <a:spcBef>
                <a:spcPts val="0"/>
              </a:spcBef>
              <a:spcAft>
                <a:spcPts val="600"/>
              </a:spcAft>
            </a:pPr>
            <a:r>
              <a:rPr lang="en-CA" dirty="0">
                <a:ea typeface="宋体" pitchFamily="2" charset="-122"/>
              </a:rPr>
              <a:t>Google Maps</a:t>
            </a:r>
          </a:p>
          <a:p>
            <a:pPr>
              <a:lnSpc>
                <a:spcPct val="90000"/>
              </a:lnSpc>
              <a:spcBef>
                <a:spcPts val="0"/>
              </a:spcBef>
              <a:spcAft>
                <a:spcPts val="600"/>
              </a:spcAft>
            </a:pPr>
            <a:r>
              <a:rPr lang="en-CA" dirty="0">
                <a:ea typeface="宋体" pitchFamily="2" charset="-122"/>
              </a:rPr>
              <a:t>Google Earth</a:t>
            </a:r>
          </a:p>
          <a:p>
            <a:pPr>
              <a:lnSpc>
                <a:spcPct val="90000"/>
              </a:lnSpc>
              <a:spcBef>
                <a:spcPts val="0"/>
              </a:spcBef>
              <a:spcAft>
                <a:spcPts val="600"/>
              </a:spcAft>
            </a:pPr>
            <a:r>
              <a:rPr lang="en-CA" dirty="0">
                <a:ea typeface="宋体" pitchFamily="2" charset="-122"/>
              </a:rPr>
              <a:t>Android mobile OS</a:t>
            </a:r>
          </a:p>
          <a:p>
            <a:pPr>
              <a:lnSpc>
                <a:spcPct val="90000"/>
              </a:lnSpc>
              <a:spcBef>
                <a:spcPts val="0"/>
              </a:spcBef>
              <a:spcAft>
                <a:spcPts val="600"/>
              </a:spcAft>
            </a:pPr>
            <a:r>
              <a:rPr lang="en-CA" dirty="0">
                <a:ea typeface="宋体" pitchFamily="2" charset="-122"/>
              </a:rPr>
              <a:t>Google Play</a:t>
            </a:r>
          </a:p>
          <a:p>
            <a:pPr>
              <a:lnSpc>
                <a:spcPct val="90000"/>
              </a:lnSpc>
              <a:spcBef>
                <a:spcPts val="0"/>
              </a:spcBef>
              <a:spcAft>
                <a:spcPts val="600"/>
              </a:spcAft>
            </a:pPr>
            <a:r>
              <a:rPr lang="en-CA" dirty="0">
                <a:ea typeface="宋体" pitchFamily="2" charset="-122"/>
              </a:rPr>
              <a:t>Google Blog Search</a:t>
            </a:r>
          </a:p>
          <a:p>
            <a:pPr>
              <a:lnSpc>
                <a:spcPct val="90000"/>
              </a:lnSpc>
              <a:spcBef>
                <a:spcPts val="0"/>
              </a:spcBef>
              <a:spcAft>
                <a:spcPts val="600"/>
              </a:spcAft>
            </a:pPr>
            <a:r>
              <a:rPr lang="en-CA" dirty="0">
                <a:ea typeface="宋体" pitchFamily="2" charset="-122"/>
              </a:rPr>
              <a:t>Blogger</a:t>
            </a:r>
          </a:p>
          <a:p>
            <a:pPr>
              <a:lnSpc>
                <a:spcPct val="90000"/>
              </a:lnSpc>
              <a:spcBef>
                <a:spcPts val="0"/>
              </a:spcBef>
              <a:spcAft>
                <a:spcPts val="600"/>
              </a:spcAft>
            </a:pPr>
            <a:r>
              <a:rPr lang="en-CA" dirty="0">
                <a:ea typeface="宋体" pitchFamily="2" charset="-122"/>
              </a:rPr>
              <a:t>YouTube</a:t>
            </a:r>
          </a:p>
        </p:txBody>
      </p:sp>
    </p:spTree>
    <p:extLst>
      <p:ext uri="{BB962C8B-B14F-4D97-AF65-F5344CB8AC3E}">
        <p14:creationId xmlns:p14="http://schemas.microsoft.com/office/powerpoint/2010/main" val="128533031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 Sources: </a:t>
            </a:r>
            <a:r>
              <a:rPr lang="en-US" dirty="0" err="1" smtClean="0"/>
              <a:t>AdWords</a:t>
            </a:r>
            <a:endParaRPr lang="en-US" dirty="0"/>
          </a:p>
        </p:txBody>
      </p:sp>
      <p:sp>
        <p:nvSpPr>
          <p:cNvPr id="3" name="Content Placeholder 2"/>
          <p:cNvSpPr>
            <a:spLocks noGrp="1"/>
          </p:cNvSpPr>
          <p:nvPr>
            <p:ph idx="1"/>
          </p:nvPr>
        </p:nvSpPr>
        <p:spPr/>
        <p:txBody>
          <a:bodyPr>
            <a:normAutofit fontScale="92500"/>
          </a:bodyPr>
          <a:lstStyle/>
          <a:p>
            <a:r>
              <a:rPr lang="en-US" dirty="0" smtClean="0"/>
              <a:t>Advertisers create ads to show alongside Google search results</a:t>
            </a:r>
          </a:p>
          <a:p>
            <a:pPr lvl="1"/>
            <a:r>
              <a:rPr lang="en-US" dirty="0" smtClean="0"/>
              <a:t>Consists of 1 headline, 25 characters</a:t>
            </a:r>
          </a:p>
          <a:p>
            <a:pPr lvl="1"/>
            <a:r>
              <a:rPr lang="en-US" dirty="0" smtClean="0"/>
              <a:t>2 text lines, 35 characters each</a:t>
            </a:r>
          </a:p>
          <a:p>
            <a:pPr lvl="1"/>
            <a:endParaRPr lang="en-US" dirty="0" smtClean="0"/>
          </a:p>
          <a:p>
            <a:r>
              <a:rPr lang="en-US" dirty="0" smtClean="0"/>
              <a:t>Advertisers may bid on certain specific keywords to have their ads displayed alongside</a:t>
            </a:r>
          </a:p>
          <a:p>
            <a:pPr lvl="1"/>
            <a:r>
              <a:rPr lang="en-US" dirty="0" smtClean="0"/>
              <a:t>Cost-per-impression (CPM)</a:t>
            </a:r>
          </a:p>
          <a:p>
            <a:pPr lvl="1"/>
            <a:r>
              <a:rPr lang="en-US" dirty="0" smtClean="0"/>
              <a:t>Cost-per-click (CPC)</a:t>
            </a:r>
            <a:endParaRPr lang="en-US" dirty="0"/>
          </a:p>
        </p:txBody>
      </p:sp>
    </p:spTree>
    <p:extLst>
      <p:ext uri="{BB962C8B-B14F-4D97-AF65-F5344CB8AC3E}">
        <p14:creationId xmlns:p14="http://schemas.microsoft.com/office/powerpoint/2010/main" val="180845775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764"/>
            <a:ext cx="6657975" cy="649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259632" y="1844824"/>
            <a:ext cx="4176464" cy="30243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箭头连接符 4"/>
          <p:cNvCxnSpPr/>
          <p:nvPr/>
        </p:nvCxnSpPr>
        <p:spPr>
          <a:xfrm flipH="1">
            <a:off x="5580112" y="2636912"/>
            <a:ext cx="1257375" cy="4320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76256" y="2348880"/>
            <a:ext cx="2088232" cy="369332"/>
          </a:xfrm>
          <a:prstGeom prst="rect">
            <a:avLst/>
          </a:prstGeom>
          <a:noFill/>
        </p:spPr>
        <p:txBody>
          <a:bodyPr wrap="square" rtlCol="0">
            <a:spAutoFit/>
          </a:bodyPr>
          <a:lstStyle/>
          <a:p>
            <a:r>
              <a:rPr lang="en-US" altLang="zh-CN" b="1" dirty="0" smtClean="0"/>
              <a:t>Sponsored links</a:t>
            </a:r>
            <a:endParaRPr lang="zh-CN" altLang="en-US" b="1" dirty="0"/>
          </a:p>
        </p:txBody>
      </p:sp>
    </p:spTree>
    <p:extLst>
      <p:ext uri="{BB962C8B-B14F-4D97-AF65-F5344CB8AC3E}">
        <p14:creationId xmlns:p14="http://schemas.microsoft.com/office/powerpoint/2010/main" val="289483852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3567" y="-99392"/>
            <a:ext cx="7770813" cy="1075729"/>
          </a:xfrm>
        </p:spPr>
        <p:txBody>
          <a:bodyPr>
            <a:normAutofit/>
          </a:bodyPr>
          <a:lstStyle/>
          <a:p>
            <a:r>
              <a:rPr lang="en-US" dirty="0" smtClean="0"/>
              <a:t>Ad Sources: Google Maps Ads</a:t>
            </a:r>
            <a:endParaRPr lang="en-US"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337" y="988438"/>
            <a:ext cx="8604283" cy="583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07503" y="1628800"/>
            <a:ext cx="3456385" cy="2376264"/>
          </a:xfrm>
          <a:prstGeom prst="ellipse">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endParaRPr lang="en-US" dirty="0">
              <a:solidFill>
                <a:prstClr val="black"/>
              </a:solidFill>
            </a:endParaRPr>
          </a:p>
        </p:txBody>
      </p:sp>
    </p:spTree>
    <p:extLst>
      <p:ext uri="{BB962C8B-B14F-4D97-AF65-F5344CB8AC3E}">
        <p14:creationId xmlns:p14="http://schemas.microsoft.com/office/powerpoint/2010/main" val="404938266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 Sources: AdSense</a:t>
            </a:r>
            <a:endParaRPr lang="en-US" dirty="0"/>
          </a:p>
        </p:txBody>
      </p:sp>
      <p:sp>
        <p:nvSpPr>
          <p:cNvPr id="3" name="Content Placeholder 2"/>
          <p:cNvSpPr>
            <a:spLocks noGrp="1"/>
          </p:cNvSpPr>
          <p:nvPr>
            <p:ph idx="1"/>
          </p:nvPr>
        </p:nvSpPr>
        <p:spPr/>
        <p:txBody>
          <a:bodyPr>
            <a:normAutofit lnSpcReduction="10000"/>
          </a:bodyPr>
          <a:lstStyle/>
          <a:p>
            <a:r>
              <a:rPr lang="en-US" dirty="0" smtClean="0"/>
              <a:t>Helps websites/publishers earn revenue by “showing relevant and engaging ads alongside your online content” – Google</a:t>
            </a:r>
          </a:p>
          <a:p>
            <a:pPr lvl="1"/>
            <a:r>
              <a:rPr lang="en-US" dirty="0" smtClean="0"/>
              <a:t>Displays ads on your site</a:t>
            </a:r>
          </a:p>
          <a:p>
            <a:pPr lvl="1"/>
            <a:r>
              <a:rPr lang="en-US" dirty="0" smtClean="0"/>
              <a:t>Earn money from valid clicks</a:t>
            </a:r>
          </a:p>
          <a:p>
            <a:pPr lvl="1"/>
            <a:endParaRPr lang="en-US" dirty="0"/>
          </a:p>
          <a:p>
            <a:r>
              <a:rPr lang="en-US" dirty="0" smtClean="0"/>
              <a:t>Google shares the profits with the publishers</a:t>
            </a:r>
          </a:p>
          <a:p>
            <a:pPr lvl="1"/>
            <a:r>
              <a:rPr lang="en-US" dirty="0" smtClean="0"/>
              <a:t>Per click</a:t>
            </a:r>
          </a:p>
          <a:p>
            <a:pPr lvl="1"/>
            <a:r>
              <a:rPr lang="en-US" dirty="0" smtClean="0"/>
              <a:t>Per impression</a:t>
            </a:r>
            <a:endParaRPr lang="en-US"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5085184"/>
            <a:ext cx="4001025" cy="1612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586509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040" y="188640"/>
            <a:ext cx="8229600" cy="940966"/>
          </a:xfrm>
        </p:spPr>
        <p:txBody>
          <a:bodyPr>
            <a:normAutofit/>
          </a:bodyPr>
          <a:lstStyle/>
          <a:p>
            <a:r>
              <a:rPr lang="en-US" dirty="0" smtClean="0"/>
              <a:t>Ad Sources: Google Network Ads</a:t>
            </a:r>
            <a:endParaRPr lang="en-US" dirty="0"/>
          </a:p>
        </p:txBody>
      </p:sp>
      <p:sp>
        <p:nvSpPr>
          <p:cNvPr id="3" name="内容占位符 2"/>
          <p:cNvSpPr>
            <a:spLocks noGrp="1"/>
          </p:cNvSpPr>
          <p:nvPr>
            <p:ph idx="1"/>
          </p:nvPr>
        </p:nvSpPr>
        <p:spPr/>
        <p:txBody>
          <a:bodyPr/>
          <a:lstStyle/>
          <a:p>
            <a:endParaRPr lang="zh-CN" altLang="en-US"/>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96752"/>
            <a:ext cx="8464624" cy="551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31657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a:t>
            </a:r>
            <a:endParaRPr lang="en-US" dirty="0"/>
          </a:p>
        </p:txBody>
      </p:sp>
      <p:sp>
        <p:nvSpPr>
          <p:cNvPr id="3" name="Content Placeholder 2"/>
          <p:cNvSpPr>
            <a:spLocks noGrp="1"/>
          </p:cNvSpPr>
          <p:nvPr>
            <p:ph idx="1"/>
          </p:nvPr>
        </p:nvSpPr>
        <p:spPr/>
        <p:txBody>
          <a:bodyPr/>
          <a:lstStyle/>
          <a:p>
            <a:r>
              <a:rPr lang="en-US" dirty="0" smtClean="0"/>
              <a:t>A new social network to compete against Facebook and Twitter</a:t>
            </a:r>
          </a:p>
          <a:p>
            <a:r>
              <a:rPr lang="en-US" dirty="0" smtClean="0"/>
              <a:t>Features include:</a:t>
            </a:r>
          </a:p>
          <a:p>
            <a:pPr lvl="2"/>
            <a:r>
              <a:rPr lang="en-US" dirty="0" smtClean="0"/>
              <a:t>Video Hangouts</a:t>
            </a:r>
          </a:p>
          <a:p>
            <a:pPr lvl="2"/>
            <a:r>
              <a:rPr lang="en-US" dirty="0" smtClean="0"/>
              <a:t>Circles: organize the people that you want to follow</a:t>
            </a:r>
          </a:p>
          <a:p>
            <a:pPr lvl="2"/>
            <a:r>
              <a:rPr lang="en-US" dirty="0" smtClean="0"/>
              <a:t>Sandbar Notifications</a:t>
            </a:r>
          </a:p>
          <a:p>
            <a:pPr lvl="2"/>
            <a:r>
              <a:rPr lang="en-US" dirty="0" smtClean="0"/>
              <a:t>Currently over 90 million users worldwide</a:t>
            </a:r>
          </a:p>
        </p:txBody>
      </p:sp>
    </p:spTree>
    <p:extLst>
      <p:ext uri="{BB962C8B-B14F-4D97-AF65-F5344CB8AC3E}">
        <p14:creationId xmlns:p14="http://schemas.microsoft.com/office/powerpoint/2010/main" val="377842900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Fiber</a:t>
            </a:r>
            <a:endParaRPr lang="en-US" dirty="0"/>
          </a:p>
        </p:txBody>
      </p:sp>
      <p:sp>
        <p:nvSpPr>
          <p:cNvPr id="8" name="Content Placeholder 2"/>
          <p:cNvSpPr>
            <a:spLocks noGrp="1"/>
          </p:cNvSpPr>
          <p:nvPr>
            <p:ph idx="1"/>
          </p:nvPr>
        </p:nvSpPr>
        <p:spPr>
          <a:xfrm>
            <a:off x="179512" y="1236067"/>
            <a:ext cx="7770813" cy="4257022"/>
          </a:xfrm>
        </p:spPr>
        <p:txBody>
          <a:bodyPr/>
          <a:lstStyle/>
          <a:p>
            <a:r>
              <a:rPr lang="en-US" dirty="0" smtClean="0"/>
              <a:t>Experimental broadband internet network using fiber optics</a:t>
            </a:r>
          </a:p>
          <a:p>
            <a:endParaRPr lang="en-US" dirty="0"/>
          </a:p>
          <a:p>
            <a:endParaRPr lang="en-US" dirty="0" smtClean="0"/>
          </a:p>
          <a:p>
            <a:endParaRPr lang="en-US" dirty="0" smtClean="0"/>
          </a:p>
          <a:p>
            <a:r>
              <a:rPr lang="en-US" dirty="0" smtClean="0"/>
              <a:t>Released in March for residence at Kansas city</a:t>
            </a:r>
          </a:p>
          <a:p>
            <a:pPr marL="0" indent="0">
              <a:buNone/>
            </a:pPr>
            <a:endParaRPr lang="en-US" dirty="0"/>
          </a:p>
        </p:txBody>
      </p:sp>
      <p:sp>
        <p:nvSpPr>
          <p:cNvPr id="4" name="TextBox 3"/>
          <p:cNvSpPr txBox="1"/>
          <p:nvPr/>
        </p:nvSpPr>
        <p:spPr>
          <a:xfrm>
            <a:off x="8684837" y="1051401"/>
            <a:ext cx="184666" cy="369332"/>
          </a:xfrm>
          <a:prstGeom prst="rect">
            <a:avLst/>
          </a:prstGeom>
          <a:noFill/>
        </p:spPr>
        <p:txBody>
          <a:bodyPr wrap="none" rtlCol="0">
            <a:spAutoFit/>
          </a:bodyPr>
          <a:lstStyle/>
          <a:p>
            <a:pPr defTabSz="457200"/>
            <a:endParaRPr lang="en-US" dirty="0">
              <a:solidFill>
                <a:prstClr val="white"/>
              </a:solidFill>
            </a:endParaRP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6137" y="327501"/>
            <a:ext cx="10287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5" y="5137514"/>
            <a:ext cx="2530746" cy="1720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214306"/>
            <a:ext cx="8978023" cy="182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1260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pPr fontAlgn="auto">
              <a:spcAft>
                <a:spcPts val="0"/>
              </a:spcAft>
              <a:defRPr/>
            </a:pPr>
            <a:r>
              <a:rPr lang="en-US" dirty="0" smtClean="0"/>
              <a:t>Digital Music</a:t>
            </a:r>
            <a:endParaRPr lang="en-US" dirty="0"/>
          </a:p>
        </p:txBody>
      </p:sp>
      <p:sp>
        <p:nvSpPr>
          <p:cNvPr id="116738" name="Content Placeholder 2"/>
          <p:cNvSpPr>
            <a:spLocks noGrp="1"/>
          </p:cNvSpPr>
          <p:nvPr>
            <p:ph idx="1"/>
          </p:nvPr>
        </p:nvSpPr>
        <p:spPr/>
        <p:txBody>
          <a:bodyPr/>
          <a:lstStyle/>
          <a:p>
            <a:r>
              <a:rPr lang="en-US" smtClean="0">
                <a:ea typeface="宋体" pitchFamily="2" charset="-122"/>
              </a:rPr>
              <a:t>Broadly spread in mobile devices</a:t>
            </a:r>
          </a:p>
          <a:p>
            <a:r>
              <a:rPr lang="en-US" smtClean="0">
                <a:ea typeface="宋体" pitchFamily="2" charset="-122"/>
              </a:rPr>
              <a:t>iTunes Store provides revenue stream for digital content:</a:t>
            </a:r>
          </a:p>
          <a:p>
            <a:pPr lvl="1"/>
            <a:r>
              <a:rPr lang="en-US" smtClean="0">
                <a:ea typeface="宋体" pitchFamily="2" charset="-122"/>
              </a:rPr>
              <a:t>Music</a:t>
            </a:r>
          </a:p>
          <a:p>
            <a:pPr lvl="1"/>
            <a:r>
              <a:rPr lang="en-US" smtClean="0">
                <a:ea typeface="宋体" pitchFamily="2" charset="-122"/>
              </a:rPr>
              <a:t>Podcasts</a:t>
            </a:r>
          </a:p>
          <a:p>
            <a:pPr lvl="1"/>
            <a:r>
              <a:rPr lang="en-US" smtClean="0">
                <a:ea typeface="宋体" pitchFamily="2" charset="-122"/>
              </a:rPr>
              <a:t>Books</a:t>
            </a:r>
          </a:p>
          <a:p>
            <a:pPr lvl="1"/>
            <a:r>
              <a:rPr lang="en-US" smtClean="0">
                <a:ea typeface="宋体" pitchFamily="2" charset="-122"/>
              </a:rPr>
              <a:t>Apps</a:t>
            </a:r>
          </a:p>
        </p:txBody>
      </p:sp>
      <p:pic>
        <p:nvPicPr>
          <p:cNvPr id="116739" name="Picture 2" descr="http://t3.gstatic.com/images?q=tbn:ANd9GcQGi47Uq-AqkkWyIQXd8dCNQRbuERybvYhFtkZIem5XdHVzxWM&amp;t=1&amp;usg=__ZLQ_Iwljz6t2Vls5huMmZTa-cm4="/>
          <p:cNvPicPr>
            <a:picLocks noChangeAspect="1" noChangeArrowheads="1"/>
          </p:cNvPicPr>
          <p:nvPr/>
        </p:nvPicPr>
        <p:blipFill>
          <a:blip r:embed="rId3" cstate="print"/>
          <a:srcRect/>
          <a:stretch>
            <a:fillRect/>
          </a:stretch>
        </p:blipFill>
        <p:spPr bwMode="auto">
          <a:xfrm>
            <a:off x="4181475" y="3214688"/>
            <a:ext cx="2462213" cy="2462212"/>
          </a:xfrm>
          <a:prstGeom prst="rect">
            <a:avLst/>
          </a:prstGeom>
          <a:noFill/>
          <a:ln w="9525">
            <a:noFill/>
            <a:miter lim="800000"/>
            <a:headEnd/>
            <a:tailEnd/>
          </a:ln>
        </p:spPr>
      </p:pic>
    </p:spTree>
    <p:extLst>
      <p:ext uri="{BB962C8B-B14F-4D97-AF65-F5344CB8AC3E}">
        <p14:creationId xmlns:p14="http://schemas.microsoft.com/office/powerpoint/2010/main" val="160445693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YouTube</a:t>
            </a:r>
            <a:endParaRPr lang="en-US" dirty="0"/>
          </a:p>
        </p:txBody>
      </p:sp>
      <p:sp>
        <p:nvSpPr>
          <p:cNvPr id="3" name="Content Placeholder 2"/>
          <p:cNvSpPr>
            <a:spLocks noGrp="1"/>
          </p:cNvSpPr>
          <p:nvPr>
            <p:ph idx="1"/>
          </p:nvPr>
        </p:nvSpPr>
        <p:spPr/>
        <p:txBody>
          <a:bodyPr/>
          <a:lstStyle/>
          <a:p>
            <a:r>
              <a:rPr lang="en-US" dirty="0" smtClean="0"/>
              <a:t>Biggest video site in the world</a:t>
            </a:r>
          </a:p>
          <a:p>
            <a:r>
              <a:rPr lang="en-US" dirty="0" smtClean="0"/>
              <a:t>Purchased by Google in November 2006 for US$1.65 billion</a:t>
            </a:r>
          </a:p>
          <a:p>
            <a:r>
              <a:rPr lang="en-CA" sz="2400" dirty="0">
                <a:ea typeface="宋体" pitchFamily="2" charset="-122"/>
              </a:rPr>
              <a:t>Google has established partnerships with content companies to aid in monetizing video in the mobile space</a:t>
            </a:r>
          </a:p>
          <a:p>
            <a:endParaRPr lang="en-US" dirty="0" smtClean="0"/>
          </a:p>
          <a:p>
            <a:endParaRPr lang="en-US" dirty="0" smtClean="0"/>
          </a:p>
          <a:p>
            <a:endParaRPr lang="en-US" dirty="0"/>
          </a:p>
        </p:txBody>
      </p:sp>
      <p:pic>
        <p:nvPicPr>
          <p:cNvPr id="5" name="Picture 4"/>
          <p:cNvPicPr>
            <a:picLocks noChangeAspect="1" noChangeArrowheads="1"/>
          </p:cNvPicPr>
          <p:nvPr/>
        </p:nvPicPr>
        <p:blipFill>
          <a:blip r:embed="rId2" cstate="print"/>
          <a:srcRect/>
          <a:stretch>
            <a:fillRect/>
          </a:stretch>
        </p:blipFill>
        <p:spPr bwMode="auto">
          <a:xfrm>
            <a:off x="3019425" y="4908276"/>
            <a:ext cx="3105150" cy="1847850"/>
          </a:xfrm>
          <a:prstGeom prst="rect">
            <a:avLst/>
          </a:prstGeom>
          <a:noFill/>
          <a:ln w="9525">
            <a:noFill/>
            <a:miter lim="800000"/>
            <a:headEnd/>
            <a:tailEnd/>
          </a:ln>
        </p:spPr>
      </p:pic>
    </p:spTree>
    <p:extLst>
      <p:ext uri="{BB962C8B-B14F-4D97-AF65-F5344CB8AC3E}">
        <p14:creationId xmlns:p14="http://schemas.microsoft.com/office/powerpoint/2010/main" val="318316381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Android Mobile OS</a:t>
            </a:r>
            <a:endParaRPr lang="en-US" dirty="0"/>
          </a:p>
        </p:txBody>
      </p:sp>
      <p:sp>
        <p:nvSpPr>
          <p:cNvPr id="7" name="Content Placeholder 2"/>
          <p:cNvSpPr>
            <a:spLocks noGrp="1"/>
          </p:cNvSpPr>
          <p:nvPr>
            <p:ph idx="1"/>
          </p:nvPr>
        </p:nvSpPr>
        <p:spPr>
          <a:xfrm>
            <a:off x="467544" y="1772816"/>
            <a:ext cx="5527409" cy="4630427"/>
          </a:xfrm>
        </p:spPr>
        <p:txBody>
          <a:bodyPr>
            <a:normAutofit fontScale="85000" lnSpcReduction="20000"/>
          </a:bodyPr>
          <a:lstStyle/>
          <a:p>
            <a:r>
              <a:rPr lang="en-US" sz="2900" dirty="0" smtClean="0"/>
              <a:t>Open source </a:t>
            </a:r>
            <a:r>
              <a:rPr lang="en-US" altLang="zh-CN" sz="2900" dirty="0" smtClean="0"/>
              <a:t>based off of Linux</a:t>
            </a:r>
          </a:p>
          <a:p>
            <a:r>
              <a:rPr lang="en-US" sz="2900" dirty="0" smtClean="0"/>
              <a:t>OS is Growing selection of third-party applications</a:t>
            </a:r>
          </a:p>
          <a:p>
            <a:pPr lvl="1"/>
            <a:r>
              <a:rPr lang="en-US" sz="2900" dirty="0" smtClean="0"/>
              <a:t>Downloaded through the Google Play Store</a:t>
            </a:r>
          </a:p>
          <a:p>
            <a:r>
              <a:rPr lang="en-CA" sz="2600" dirty="0" smtClean="0"/>
              <a:t>Half a billion </a:t>
            </a:r>
            <a:r>
              <a:rPr lang="en-CA" sz="2600" dirty="0"/>
              <a:t>Android </a:t>
            </a:r>
            <a:r>
              <a:rPr lang="en-CA" sz="2600" dirty="0" smtClean="0"/>
              <a:t>devices sold by Dec </a:t>
            </a:r>
            <a:r>
              <a:rPr lang="en-CA" sz="2600" dirty="0"/>
              <a:t>2012 </a:t>
            </a:r>
          </a:p>
          <a:p>
            <a:pPr lvl="1"/>
            <a:r>
              <a:rPr lang="en-CA" sz="2600" dirty="0"/>
              <a:t>more than double the number shipped at the same time last year.</a:t>
            </a:r>
          </a:p>
          <a:p>
            <a:r>
              <a:rPr lang="en-CA" sz="2600" dirty="0">
                <a:ea typeface="宋体" pitchFamily="2" charset="-122"/>
              </a:rPr>
              <a:t>U.S. Market shares reached 52.2% in July 2012</a:t>
            </a:r>
          </a:p>
          <a:p>
            <a:r>
              <a:rPr lang="en-CA" sz="2600" dirty="0">
                <a:ea typeface="宋体" pitchFamily="2" charset="-122"/>
              </a:rPr>
              <a:t>Android App store reached 25 billion downloaded at the end of September 2012</a:t>
            </a:r>
            <a:endParaRPr lang="en-US" sz="2600" dirty="0"/>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1844824"/>
            <a:ext cx="297320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16771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Android OS and the Manufacturers</a:t>
            </a:r>
            <a:endParaRPr lang="en-US" dirty="0"/>
          </a:p>
        </p:txBody>
      </p:sp>
      <p:sp>
        <p:nvSpPr>
          <p:cNvPr id="3" name="Content Placeholder 2"/>
          <p:cNvSpPr>
            <a:spLocks noGrp="1"/>
          </p:cNvSpPr>
          <p:nvPr>
            <p:ph idx="1"/>
          </p:nvPr>
        </p:nvSpPr>
        <p:spPr/>
        <p:txBody>
          <a:bodyPr>
            <a:normAutofit/>
          </a:bodyPr>
          <a:lstStyle/>
          <a:p>
            <a:pPr fontAlgn="auto">
              <a:spcAft>
                <a:spcPts val="0"/>
              </a:spcAft>
              <a:buClr>
                <a:schemeClr val="accent3"/>
              </a:buClr>
              <a:buFont typeface="Wingdings" charset="2"/>
              <a:buChar char="v"/>
              <a:defRPr/>
            </a:pPr>
            <a:r>
              <a:rPr lang="en-CA" sz="2600" dirty="0"/>
              <a:t>Continued partnerships with manufacturers such as Samsung, HTC, and Sony</a:t>
            </a:r>
          </a:p>
          <a:p>
            <a:pPr fontAlgn="auto">
              <a:spcAft>
                <a:spcPts val="0"/>
              </a:spcAft>
              <a:buClr>
                <a:schemeClr val="accent3"/>
              </a:buClr>
              <a:buFont typeface="Wingdings" charset="2"/>
              <a:buChar char="v"/>
              <a:defRPr/>
            </a:pPr>
            <a:r>
              <a:rPr lang="en-CA" sz="2600" dirty="0"/>
              <a:t>Joint venture with Samsung: Galaxy </a:t>
            </a:r>
            <a:r>
              <a:rPr lang="en-CA" sz="2600" dirty="0" smtClean="0"/>
              <a:t>Nexus</a:t>
            </a:r>
          </a:p>
          <a:p>
            <a:pPr fontAlgn="auto">
              <a:spcAft>
                <a:spcPts val="0"/>
              </a:spcAft>
              <a:buClr>
                <a:schemeClr val="accent3"/>
              </a:buClr>
              <a:buFont typeface="Wingdings" charset="2"/>
              <a:buChar char="v"/>
              <a:defRPr/>
            </a:pPr>
            <a:r>
              <a:rPr lang="en-CA" sz="2600" dirty="0" smtClean="0"/>
              <a:t>Recent partnership with LG: Nexus 4, Asus: Nexus 7, Samsung: Nexus 10</a:t>
            </a:r>
            <a:endParaRPr lang="en-CA" sz="2600" dirty="0"/>
          </a:p>
          <a:p>
            <a:pPr fontAlgn="auto">
              <a:spcAft>
                <a:spcPts val="0"/>
              </a:spcAft>
              <a:buClr>
                <a:schemeClr val="accent3"/>
              </a:buClr>
              <a:buFont typeface="Wingdings" charset="2"/>
              <a:buChar char="v"/>
              <a:defRPr/>
            </a:pPr>
            <a:r>
              <a:rPr lang="en-CA" sz="2600" dirty="0"/>
              <a:t>Acquisition of Motorola Mobility</a:t>
            </a:r>
          </a:p>
          <a:p>
            <a:pPr marL="736092" lvl="1" indent="-342900" fontAlgn="auto">
              <a:spcAft>
                <a:spcPts val="0"/>
              </a:spcAft>
              <a:buFont typeface="Wingdings" charset="2"/>
              <a:buChar char="v"/>
              <a:defRPr/>
            </a:pPr>
            <a:r>
              <a:rPr lang="en-CA" sz="2300" dirty="0" smtClean="0"/>
              <a:t>Retains </a:t>
            </a:r>
            <a:r>
              <a:rPr lang="en-CA" sz="2300" dirty="0"/>
              <a:t>independence  as a subsidiary</a:t>
            </a:r>
          </a:p>
          <a:p>
            <a:pPr marL="736092" lvl="1" indent="-342900" fontAlgn="auto">
              <a:spcAft>
                <a:spcPts val="0"/>
              </a:spcAft>
              <a:buFont typeface="Wingdings" charset="2"/>
              <a:buChar char="v"/>
              <a:defRPr/>
            </a:pPr>
            <a:r>
              <a:rPr lang="en-CA" sz="2300" dirty="0" smtClean="0"/>
              <a:t>Establishes </a:t>
            </a:r>
            <a:r>
              <a:rPr lang="en-CA" sz="2300" dirty="0"/>
              <a:t>Google as a smartphone manufacturer</a:t>
            </a:r>
          </a:p>
          <a:p>
            <a:pPr marL="736092" lvl="1" indent="-342900" fontAlgn="auto">
              <a:spcAft>
                <a:spcPts val="0"/>
              </a:spcAft>
              <a:buFont typeface="Wingdings" charset="2"/>
              <a:buChar char="v"/>
              <a:defRPr/>
            </a:pPr>
            <a:r>
              <a:rPr lang="en-CA" sz="2300" dirty="0" smtClean="0"/>
              <a:t>Portfolio </a:t>
            </a:r>
            <a:r>
              <a:rPr lang="en-CA" sz="2300" dirty="0"/>
              <a:t>of patents loosens up some of the legal burden</a:t>
            </a:r>
          </a:p>
          <a:p>
            <a:endParaRPr lang="en-US" dirty="0"/>
          </a:p>
        </p:txBody>
      </p:sp>
    </p:spTree>
    <p:extLst>
      <p:ext uri="{BB962C8B-B14F-4D97-AF65-F5344CB8AC3E}">
        <p14:creationId xmlns:p14="http://schemas.microsoft.com/office/powerpoint/2010/main" val="152672813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34" y="28803"/>
            <a:ext cx="9227938" cy="6972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48627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274320" indent="-274320" fontAlgn="auto">
              <a:spcBef>
                <a:spcPts val="0"/>
              </a:spcBef>
              <a:spcAft>
                <a:spcPts val="1200"/>
              </a:spcAft>
              <a:buClr>
                <a:schemeClr val="accent3"/>
              </a:buClr>
              <a:buFont typeface="Wingdings 2"/>
              <a:buChar char=""/>
              <a:defRPr/>
            </a:pPr>
            <a:r>
              <a:rPr lang="en-CA" sz="2400" dirty="0"/>
              <a:t>Combines </a:t>
            </a:r>
            <a:r>
              <a:rPr lang="en-CA" sz="2400" dirty="0" smtClean="0"/>
              <a:t>BOOKS, MAGAZINES, MOVIES, ANDROID APPS, and DEVICES </a:t>
            </a:r>
          </a:p>
          <a:p>
            <a:pPr lvl="1">
              <a:spcBef>
                <a:spcPts val="0"/>
              </a:spcBef>
              <a:spcAft>
                <a:spcPts val="1200"/>
              </a:spcAft>
              <a:buClr>
                <a:schemeClr val="accent3"/>
              </a:buClr>
              <a:buFont typeface="Arial"/>
              <a:buChar char="•"/>
              <a:defRPr/>
            </a:pPr>
            <a:r>
              <a:rPr lang="en-CA" dirty="0" smtClean="0"/>
              <a:t>similar to iTunes store and Amazon in offerings</a:t>
            </a:r>
            <a:endParaRPr lang="en-CA" dirty="0"/>
          </a:p>
          <a:p>
            <a:pPr marL="274320" indent="-274320" fontAlgn="auto">
              <a:spcBef>
                <a:spcPts val="0"/>
              </a:spcBef>
              <a:spcAft>
                <a:spcPts val="1200"/>
              </a:spcAft>
              <a:buClr>
                <a:schemeClr val="accent3"/>
              </a:buClr>
              <a:buFont typeface="Wingdings 2"/>
              <a:buChar char=""/>
              <a:defRPr/>
            </a:pPr>
            <a:r>
              <a:rPr lang="en-CA" sz="2400" dirty="0"/>
              <a:t>Removal of Android brand means opportunities to roll it out on non-Android devices in the future</a:t>
            </a:r>
          </a:p>
          <a:p>
            <a:pPr marL="0" indent="0">
              <a:buNone/>
            </a:pPr>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332656"/>
            <a:ext cx="3049751"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733645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Google Chrome and Chrome OS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Chrome Web Browser</a:t>
            </a:r>
          </a:p>
          <a:p>
            <a:pPr lvl="1"/>
            <a:r>
              <a:rPr lang="en-US" dirty="0" smtClean="0"/>
              <a:t>Free to use, integrates with other Google and third-party applications</a:t>
            </a:r>
          </a:p>
          <a:p>
            <a:pPr lvl="1"/>
            <a:r>
              <a:rPr lang="en-US" dirty="0" smtClean="0"/>
              <a:t>Has 34% worldwide usage share (</a:t>
            </a:r>
            <a:r>
              <a:rPr lang="en-US" dirty="0" err="1" smtClean="0"/>
              <a:t>StatCounter</a:t>
            </a:r>
            <a:r>
              <a:rPr lang="en-US" dirty="0" smtClean="0"/>
              <a:t>, Sept 2012)</a:t>
            </a:r>
          </a:p>
          <a:p>
            <a:pPr lvl="1"/>
            <a:r>
              <a:rPr lang="en-US" dirty="0" smtClean="0"/>
              <a:t>Offered for desktop and mobile operating systems</a:t>
            </a:r>
          </a:p>
          <a:p>
            <a:pPr lvl="2"/>
            <a:r>
              <a:rPr lang="en-US" dirty="0" err="1" smtClean="0"/>
              <a:t>iOS</a:t>
            </a:r>
            <a:r>
              <a:rPr lang="en-US" dirty="0" smtClean="0"/>
              <a:t>, Windows, etc.</a:t>
            </a:r>
          </a:p>
          <a:p>
            <a:r>
              <a:rPr lang="en-US" dirty="0" smtClean="0"/>
              <a:t>Chrome OS (Chrome Book)</a:t>
            </a:r>
          </a:p>
          <a:p>
            <a:pPr marL="640080" lvl="1" indent="-246888" fontAlgn="auto">
              <a:spcAft>
                <a:spcPts val="0"/>
              </a:spcAft>
              <a:buFont typeface="Wingdings 2"/>
              <a:buChar char=""/>
              <a:defRPr/>
            </a:pPr>
            <a:r>
              <a:rPr lang="en-CA" sz="1600" dirty="0"/>
              <a:t>Open Source (based on Linux)</a:t>
            </a:r>
          </a:p>
          <a:p>
            <a:pPr marL="640080" lvl="1" indent="-246888" fontAlgn="auto">
              <a:spcAft>
                <a:spcPts val="0"/>
              </a:spcAft>
              <a:buFont typeface="Wingdings 2"/>
              <a:buChar char=""/>
              <a:defRPr/>
            </a:pPr>
            <a:r>
              <a:rPr lang="en-CA" sz="1600" dirty="0"/>
              <a:t>Works primarily for web applications</a:t>
            </a:r>
          </a:p>
          <a:p>
            <a:pPr marL="640080" lvl="1" indent="-246888" fontAlgn="auto">
              <a:spcAft>
                <a:spcPts val="0"/>
              </a:spcAft>
              <a:buFont typeface="Wingdings 2"/>
              <a:buChar char=""/>
              <a:defRPr/>
            </a:pPr>
            <a:r>
              <a:rPr lang="en-CA" sz="1600" dirty="0"/>
              <a:t>Found in </a:t>
            </a:r>
            <a:r>
              <a:rPr lang="en-CA" sz="1600" dirty="0" err="1"/>
              <a:t>Chromebooks</a:t>
            </a:r>
            <a:r>
              <a:rPr lang="en-CA" sz="1600" dirty="0"/>
              <a:t> built by Samsung and Acer</a:t>
            </a:r>
          </a:p>
          <a:p>
            <a:pPr marL="640080" lvl="1" indent="-246888" fontAlgn="auto">
              <a:spcAft>
                <a:spcPts val="0"/>
              </a:spcAft>
              <a:buFont typeface="Wingdings 2"/>
              <a:buChar char=""/>
              <a:defRPr/>
            </a:pPr>
            <a:r>
              <a:rPr lang="en-CA" sz="1600" dirty="0"/>
              <a:t>Hybrid between cloud client and traditional laptop</a:t>
            </a:r>
          </a:p>
          <a:p>
            <a:pPr lvl="1"/>
            <a:endParaRPr lang="en-US" dirty="0" smtClean="0"/>
          </a:p>
          <a:p>
            <a:endParaRPr lang="en-US" dirty="0" smtClean="0"/>
          </a:p>
          <a:p>
            <a:pPr lvl="1"/>
            <a:endParaRPr lang="en-US" dirty="0" smtClean="0"/>
          </a:p>
          <a:p>
            <a:pPr lvl="1"/>
            <a:endParaRPr lang="en-US" dirty="0" smtClean="0"/>
          </a:p>
          <a:p>
            <a:pPr marL="349250" lvl="1" indent="0">
              <a:buNone/>
            </a:pP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6440195" y="4442721"/>
            <a:ext cx="2703805" cy="1944216"/>
          </a:xfrm>
          <a:prstGeom prst="rect">
            <a:avLst/>
          </a:prstGeom>
          <a:noFill/>
          <a:ln w="9525">
            <a:noFill/>
            <a:miter lim="800000"/>
            <a:headEnd/>
            <a:tailEnd/>
          </a:ln>
        </p:spPr>
      </p:pic>
    </p:spTree>
    <p:extLst>
      <p:ext uri="{BB962C8B-B14F-4D97-AF65-F5344CB8AC3E}">
        <p14:creationId xmlns:p14="http://schemas.microsoft.com/office/powerpoint/2010/main" val="129443891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Google Glass</a:t>
            </a:r>
            <a:endParaRPr lang="zh-CN"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760"/>
            <a:ext cx="9145016" cy="4967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19672" y="6340678"/>
            <a:ext cx="5256584" cy="369332"/>
          </a:xfrm>
          <a:prstGeom prst="rect">
            <a:avLst/>
          </a:prstGeom>
          <a:noFill/>
        </p:spPr>
        <p:txBody>
          <a:bodyPr wrap="square" rtlCol="0">
            <a:spAutoFit/>
          </a:bodyPr>
          <a:lstStyle/>
          <a:p>
            <a:r>
              <a:rPr lang="en-US" altLang="zh-CN" dirty="0">
                <a:hlinkClick r:id="rId3"/>
              </a:rPr>
              <a:t>http://www.google.com/glass/start/how-it-feels/</a:t>
            </a:r>
            <a:endParaRPr lang="zh-CN" altLang="en-US" dirty="0"/>
          </a:p>
        </p:txBody>
      </p:sp>
    </p:spTree>
    <p:extLst>
      <p:ext uri="{BB962C8B-B14F-4D97-AF65-F5344CB8AC3E}">
        <p14:creationId xmlns:p14="http://schemas.microsoft.com/office/powerpoint/2010/main" val="373933692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Strategy</a:t>
            </a:r>
            <a:endParaRPr lang="en-US" dirty="0"/>
          </a:p>
        </p:txBody>
      </p:sp>
      <p:sp>
        <p:nvSpPr>
          <p:cNvPr id="3" name="Content Placeholder 2"/>
          <p:cNvSpPr>
            <a:spLocks noGrp="1"/>
          </p:cNvSpPr>
          <p:nvPr>
            <p:ph idx="1"/>
          </p:nvPr>
        </p:nvSpPr>
        <p:spPr/>
        <p:txBody>
          <a:bodyPr/>
          <a:lstStyle/>
          <a:p>
            <a:r>
              <a:rPr lang="en-CA" sz="3000" dirty="0">
                <a:latin typeface="Calibri" pitchFamily="34" charset="0"/>
                <a:ea typeface="宋体" pitchFamily="2" charset="-122"/>
              </a:rPr>
              <a:t>Revenue = Amount of time on the Web</a:t>
            </a:r>
          </a:p>
          <a:p>
            <a:r>
              <a:rPr lang="en-CA" sz="3000" dirty="0">
                <a:latin typeface="Calibri" pitchFamily="34" charset="0"/>
                <a:ea typeface="宋体" pitchFamily="2" charset="-122"/>
              </a:rPr>
              <a:t>Mission Statement:</a:t>
            </a:r>
          </a:p>
          <a:p>
            <a:pPr lvl="1"/>
            <a:r>
              <a:rPr lang="en-CA" sz="3000" dirty="0">
                <a:latin typeface="Calibri" pitchFamily="34" charset="0"/>
                <a:ea typeface="宋体" pitchFamily="2" charset="-122"/>
              </a:rPr>
              <a:t>“To organize the world’s information and make it universally accessible and useful”</a:t>
            </a:r>
          </a:p>
          <a:p>
            <a:pPr lvl="1"/>
            <a:r>
              <a:rPr lang="en-CA" sz="3000" dirty="0">
                <a:latin typeface="Calibri" pitchFamily="34" charset="0"/>
                <a:ea typeface="宋体" pitchFamily="2" charset="-122"/>
              </a:rPr>
              <a:t>Slogan (mantra)</a:t>
            </a:r>
          </a:p>
          <a:p>
            <a:pPr lvl="2"/>
            <a:r>
              <a:rPr lang="en-CA" sz="2700" dirty="0">
                <a:latin typeface="Calibri" pitchFamily="34" charset="0"/>
                <a:ea typeface="宋体" pitchFamily="2" charset="-122"/>
              </a:rPr>
              <a:t> “Don’t be evil”</a:t>
            </a:r>
          </a:p>
          <a:p>
            <a:pPr marL="0" indent="0">
              <a:buNone/>
            </a:pPr>
            <a:endParaRPr lang="en-US" dirty="0"/>
          </a:p>
        </p:txBody>
      </p:sp>
    </p:spTree>
    <p:extLst>
      <p:ext uri="{BB962C8B-B14F-4D97-AF65-F5344CB8AC3E}">
        <p14:creationId xmlns:p14="http://schemas.microsoft.com/office/powerpoint/2010/main" val="181473800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in 2013</a:t>
            </a:r>
            <a:endParaRPr lang="en-US" dirty="0"/>
          </a:p>
        </p:txBody>
      </p:sp>
      <p:sp>
        <p:nvSpPr>
          <p:cNvPr id="3" name="Content Placeholder 2"/>
          <p:cNvSpPr>
            <a:spLocks noGrp="1"/>
          </p:cNvSpPr>
          <p:nvPr>
            <p:ph idx="1"/>
          </p:nvPr>
        </p:nvSpPr>
        <p:spPr/>
        <p:txBody>
          <a:bodyPr>
            <a:normAutofit fontScale="92500" lnSpcReduction="20000"/>
          </a:bodyPr>
          <a:lstStyle/>
          <a:p>
            <a:pPr lvl="1"/>
            <a:r>
              <a:rPr lang="en-US" altLang="zh-CN" dirty="0"/>
              <a:t>Google </a:t>
            </a:r>
            <a:r>
              <a:rPr lang="en-US" altLang="zh-CN" dirty="0" smtClean="0"/>
              <a:t>in </a:t>
            </a:r>
            <a:r>
              <a:rPr lang="en-US" altLang="zh-CN" dirty="0"/>
              <a:t>the Hardware </a:t>
            </a:r>
            <a:r>
              <a:rPr lang="en-US" altLang="zh-CN" dirty="0" smtClean="0"/>
              <a:t>Industry (Google Glass, Autopilot car, Chrome Devices)</a:t>
            </a:r>
            <a:endParaRPr lang="en-CA" dirty="0" smtClean="0">
              <a:latin typeface="Calibri" pitchFamily="34" charset="0"/>
              <a:ea typeface="宋体" pitchFamily="2" charset="-122"/>
            </a:endParaRPr>
          </a:p>
          <a:p>
            <a:pPr lvl="1"/>
            <a:r>
              <a:rPr lang="en-CA" dirty="0" smtClean="0">
                <a:latin typeface="Calibri" pitchFamily="34" charset="0"/>
                <a:ea typeface="宋体" pitchFamily="2" charset="-122"/>
              </a:rPr>
              <a:t>Continued </a:t>
            </a:r>
            <a:r>
              <a:rPr lang="en-CA" dirty="0">
                <a:latin typeface="Calibri" pitchFamily="34" charset="0"/>
                <a:ea typeface="宋体" pitchFamily="2" charset="-122"/>
              </a:rPr>
              <a:t>partnerships with other manufacturers</a:t>
            </a:r>
          </a:p>
          <a:p>
            <a:pPr lvl="1"/>
            <a:r>
              <a:rPr lang="en-CA" dirty="0">
                <a:latin typeface="Calibri" pitchFamily="34" charset="0"/>
                <a:ea typeface="宋体" pitchFamily="2" charset="-122"/>
              </a:rPr>
              <a:t>Growth of different types of content in the Play Store </a:t>
            </a:r>
          </a:p>
          <a:p>
            <a:pPr lvl="1"/>
            <a:r>
              <a:rPr lang="en-CA" dirty="0" smtClean="0">
                <a:latin typeface="Calibri" pitchFamily="34" charset="0"/>
                <a:ea typeface="宋体" pitchFamily="2" charset="-122"/>
              </a:rPr>
              <a:t>Afforded </a:t>
            </a:r>
            <a:r>
              <a:rPr lang="en-CA" dirty="0">
                <a:latin typeface="Calibri" pitchFamily="34" charset="0"/>
                <a:ea typeface="宋体" pitchFamily="2" charset="-122"/>
              </a:rPr>
              <a:t>smartphones initiative throughout the </a:t>
            </a:r>
            <a:r>
              <a:rPr lang="en-CA" dirty="0" smtClean="0">
                <a:latin typeface="Calibri" pitchFamily="34" charset="0"/>
                <a:ea typeface="宋体" pitchFamily="2" charset="-122"/>
              </a:rPr>
              <a:t>world</a:t>
            </a:r>
          </a:p>
          <a:p>
            <a:pPr lvl="2"/>
            <a:r>
              <a:rPr lang="en-US" dirty="0" smtClean="0">
                <a:latin typeface="Calibri" pitchFamily="34" charset="0"/>
                <a:ea typeface="宋体" pitchFamily="2" charset="-122"/>
              </a:rPr>
              <a:t>M</a:t>
            </a:r>
            <a:r>
              <a:rPr lang="en-CA" dirty="0" err="1" smtClean="0">
                <a:latin typeface="Calibri" pitchFamily="34" charset="0"/>
                <a:ea typeface="宋体" pitchFamily="2" charset="-122"/>
              </a:rPr>
              <a:t>arket</a:t>
            </a:r>
            <a:r>
              <a:rPr lang="en-CA" dirty="0" smtClean="0">
                <a:latin typeface="Calibri" pitchFamily="34" charset="0"/>
                <a:ea typeface="宋体" pitchFamily="2" charset="-122"/>
              </a:rPr>
              <a:t> penetration purposes</a:t>
            </a:r>
          </a:p>
          <a:p>
            <a:pPr lvl="2"/>
            <a:r>
              <a:rPr lang="en-CA" dirty="0" smtClean="0">
                <a:latin typeface="Calibri" pitchFamily="34" charset="0"/>
                <a:ea typeface="宋体" pitchFamily="2" charset="-122"/>
              </a:rPr>
              <a:t>E.g. Google Nexus 4</a:t>
            </a:r>
            <a:endParaRPr lang="en-CA" dirty="0">
              <a:latin typeface="Calibri" pitchFamily="34" charset="0"/>
              <a:ea typeface="宋体" pitchFamily="2" charset="-122"/>
            </a:endParaRPr>
          </a:p>
          <a:p>
            <a:pPr lvl="1"/>
            <a:r>
              <a:rPr lang="en-CA" dirty="0">
                <a:latin typeface="Calibri" pitchFamily="34" charset="0"/>
                <a:ea typeface="宋体" pitchFamily="2" charset="-122"/>
              </a:rPr>
              <a:t>Increasing LTE Compatibility as high speed upgrade to 4G networks</a:t>
            </a:r>
          </a:p>
          <a:p>
            <a:pPr lvl="1"/>
            <a:r>
              <a:rPr lang="en-CA" dirty="0" smtClean="0">
                <a:latin typeface="Calibri" pitchFamily="34" charset="0"/>
                <a:ea typeface="宋体" pitchFamily="2" charset="-122"/>
              </a:rPr>
              <a:t>Implementation of Google Wallet (NFC) </a:t>
            </a:r>
          </a:p>
          <a:p>
            <a:pPr lvl="2"/>
            <a:r>
              <a:rPr lang="en-CA" dirty="0">
                <a:latin typeface="Calibri" pitchFamily="34" charset="0"/>
                <a:ea typeface="宋体" pitchFamily="2" charset="-122"/>
              </a:rPr>
              <a:t>M</a:t>
            </a:r>
            <a:r>
              <a:rPr lang="en-CA" dirty="0" smtClean="0">
                <a:latin typeface="Calibri" pitchFamily="34" charset="0"/>
                <a:ea typeface="宋体" pitchFamily="2" charset="-122"/>
              </a:rPr>
              <a:t>obile </a:t>
            </a:r>
            <a:r>
              <a:rPr lang="en-CA" dirty="0">
                <a:latin typeface="Calibri" pitchFamily="34" charset="0"/>
                <a:ea typeface="宋体" pitchFamily="2" charset="-122"/>
              </a:rPr>
              <a:t>electronic money as a means of payment based on near field communications technology</a:t>
            </a:r>
          </a:p>
          <a:p>
            <a:pPr marL="0" indent="0">
              <a:buNone/>
            </a:pPr>
            <a:endParaRPr lang="en-US" dirty="0"/>
          </a:p>
        </p:txBody>
      </p:sp>
    </p:spTree>
    <p:extLst>
      <p:ext uri="{BB962C8B-B14F-4D97-AF65-F5344CB8AC3E}">
        <p14:creationId xmlns:p14="http://schemas.microsoft.com/office/powerpoint/2010/main" val="202839080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Issues</a:t>
            </a:r>
            <a:endParaRPr lang="en-US" dirty="0"/>
          </a:p>
        </p:txBody>
      </p:sp>
      <p:sp>
        <p:nvSpPr>
          <p:cNvPr id="3" name="Content Placeholder 2"/>
          <p:cNvSpPr>
            <a:spLocks noGrp="1"/>
          </p:cNvSpPr>
          <p:nvPr>
            <p:ph idx="1"/>
          </p:nvPr>
        </p:nvSpPr>
        <p:spPr>
          <a:xfrm>
            <a:off x="457200" y="1600200"/>
            <a:ext cx="8579296" cy="4525963"/>
          </a:xfrm>
        </p:spPr>
        <p:txBody>
          <a:bodyPr>
            <a:normAutofit/>
          </a:bodyPr>
          <a:lstStyle/>
          <a:p>
            <a:r>
              <a:rPr lang="en-CA" dirty="0" smtClean="0">
                <a:latin typeface="Calibri" pitchFamily="34" charset="0"/>
                <a:ea typeface="宋体" pitchFamily="2" charset="-122"/>
              </a:rPr>
              <a:t>Microsoft</a:t>
            </a:r>
            <a:endParaRPr lang="en-CA" dirty="0">
              <a:latin typeface="Calibri" pitchFamily="34" charset="0"/>
              <a:ea typeface="宋体" pitchFamily="2" charset="-122"/>
            </a:endParaRPr>
          </a:p>
          <a:p>
            <a:pPr lvl="1">
              <a:buFont typeface="Wingdings 2" pitchFamily="18" charset="2"/>
              <a:buNone/>
            </a:pPr>
            <a:r>
              <a:rPr lang="en-CA" dirty="0">
                <a:latin typeface="Calibri" pitchFamily="34" charset="0"/>
                <a:ea typeface="宋体" pitchFamily="2" charset="-122"/>
              </a:rPr>
              <a:t>-EU lawsuit regarding a Motorola patent for web video </a:t>
            </a:r>
          </a:p>
          <a:p>
            <a:r>
              <a:rPr lang="en-CA" dirty="0">
                <a:latin typeface="Calibri" pitchFamily="34" charset="0"/>
                <a:ea typeface="宋体" pitchFamily="2" charset="-122"/>
              </a:rPr>
              <a:t>Apple</a:t>
            </a:r>
          </a:p>
          <a:p>
            <a:pPr lvl="1">
              <a:buFont typeface="Wingdings 2" pitchFamily="18" charset="2"/>
              <a:buNone/>
            </a:pPr>
            <a:r>
              <a:rPr lang="en-CA" dirty="0">
                <a:latin typeface="Calibri" pitchFamily="34" charset="0"/>
                <a:ea typeface="宋体" pitchFamily="2" charset="-122"/>
              </a:rPr>
              <a:t>- Disputes over patents with Android device makers Samsung, </a:t>
            </a:r>
            <a:r>
              <a:rPr lang="en-CA" dirty="0" smtClean="0">
                <a:latin typeface="Calibri" pitchFamily="34" charset="0"/>
                <a:ea typeface="宋体" pitchFamily="2" charset="-122"/>
              </a:rPr>
              <a:t>HTC (Settled), </a:t>
            </a:r>
            <a:r>
              <a:rPr lang="en-CA" dirty="0">
                <a:latin typeface="Calibri" pitchFamily="34" charset="0"/>
                <a:ea typeface="宋体" pitchFamily="2" charset="-122"/>
              </a:rPr>
              <a:t>and Motorola</a:t>
            </a:r>
          </a:p>
          <a:p>
            <a:r>
              <a:rPr lang="en-CA" dirty="0">
                <a:latin typeface="Calibri" pitchFamily="34" charset="0"/>
                <a:ea typeface="宋体" pitchFamily="2" charset="-122"/>
              </a:rPr>
              <a:t>Privacy concerns</a:t>
            </a:r>
          </a:p>
          <a:p>
            <a:pPr lvl="1">
              <a:buFont typeface="Wingdings 2" pitchFamily="18" charset="2"/>
              <a:buNone/>
            </a:pPr>
            <a:r>
              <a:rPr lang="en-CA" dirty="0">
                <a:latin typeface="Calibri" pitchFamily="34" charset="0"/>
                <a:ea typeface="宋体" pitchFamily="2" charset="-122"/>
              </a:rPr>
              <a:t>- Lawsuits from users i.e., </a:t>
            </a:r>
            <a:r>
              <a:rPr lang="en-CA" dirty="0" smtClean="0">
                <a:latin typeface="Calibri" pitchFamily="34" charset="0"/>
                <a:ea typeface="宋体" pitchFamily="2" charset="-122"/>
              </a:rPr>
              <a:t>Google Glass, Google </a:t>
            </a:r>
            <a:r>
              <a:rPr lang="en-CA" dirty="0">
                <a:latin typeface="Calibri" pitchFamily="34" charset="0"/>
                <a:ea typeface="宋体" pitchFamily="2" charset="-122"/>
              </a:rPr>
              <a:t>Street View</a:t>
            </a:r>
          </a:p>
          <a:p>
            <a:endParaRPr lang="en-US" dirty="0"/>
          </a:p>
        </p:txBody>
      </p:sp>
    </p:spTree>
    <p:extLst>
      <p:ext uri="{BB962C8B-B14F-4D97-AF65-F5344CB8AC3E}">
        <p14:creationId xmlns:p14="http://schemas.microsoft.com/office/powerpoint/2010/main" val="30130327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922114"/>
          </a:xfrm>
        </p:spPr>
        <p:txBody>
          <a:bodyPr>
            <a:noAutofit/>
          </a:bodyPr>
          <a:lstStyle/>
          <a:p>
            <a:pPr fontAlgn="auto">
              <a:spcAft>
                <a:spcPts val="0"/>
              </a:spcAft>
              <a:defRPr/>
            </a:pPr>
            <a:r>
              <a:rPr lang="en-US" altLang="zh-CN" dirty="0" smtClean="0"/>
              <a:t/>
            </a:r>
            <a:br>
              <a:rPr lang="en-US" altLang="zh-CN" dirty="0" smtClean="0"/>
            </a:br>
            <a:r>
              <a:rPr lang="en-US" altLang="zh-CN" dirty="0" smtClean="0"/>
              <a:t>Social Media</a:t>
            </a:r>
            <a:endParaRPr lang="zh-CN" altLang="en-US" dirty="0"/>
          </a:p>
        </p:txBody>
      </p:sp>
      <p:sp>
        <p:nvSpPr>
          <p:cNvPr id="118786" name="内容占位符 13"/>
          <p:cNvSpPr>
            <a:spLocks noGrp="1"/>
          </p:cNvSpPr>
          <p:nvPr>
            <p:ph sz="half" idx="1"/>
          </p:nvPr>
        </p:nvSpPr>
        <p:spPr/>
        <p:txBody>
          <a:bodyPr/>
          <a:lstStyle/>
          <a:p>
            <a:r>
              <a:rPr lang="en-US" altLang="zh-CN" smtClean="0"/>
              <a:t>Facebook, Twitter, YouTube, Myspace, etc</a:t>
            </a:r>
            <a:endParaRPr lang="zh-CN" altLang="en-US" smtClean="0"/>
          </a:p>
        </p:txBody>
      </p:sp>
      <p:pic>
        <p:nvPicPr>
          <p:cNvPr id="118787" name="Picture 9"/>
          <p:cNvPicPr>
            <a:picLocks noChangeAspect="1" noChangeArrowheads="1"/>
          </p:cNvPicPr>
          <p:nvPr/>
        </p:nvPicPr>
        <p:blipFill>
          <a:blip r:embed="rId3" cstate="print"/>
          <a:srcRect/>
          <a:stretch>
            <a:fillRect/>
          </a:stretch>
        </p:blipFill>
        <p:spPr bwMode="auto">
          <a:xfrm>
            <a:off x="6516216" y="1773238"/>
            <a:ext cx="1894359" cy="2743200"/>
          </a:xfrm>
          <a:prstGeom prst="rect">
            <a:avLst/>
          </a:prstGeom>
          <a:noFill/>
          <a:ln w="9525">
            <a:noFill/>
            <a:miter lim="800000"/>
            <a:headEnd/>
            <a:tailEnd/>
          </a:ln>
        </p:spPr>
      </p:pic>
      <p:pic>
        <p:nvPicPr>
          <p:cNvPr id="118788" name="Picture 2" descr="social network growth [BIG] Social Networking Hits The Saturation Point"/>
          <p:cNvPicPr>
            <a:picLocks noChangeAspect="1" noChangeArrowheads="1"/>
          </p:cNvPicPr>
          <p:nvPr/>
        </p:nvPicPr>
        <p:blipFill>
          <a:blip r:embed="rId4" cstate="print"/>
          <a:srcRect/>
          <a:stretch>
            <a:fillRect/>
          </a:stretch>
        </p:blipFill>
        <p:spPr bwMode="auto">
          <a:xfrm>
            <a:off x="684213" y="2924175"/>
            <a:ext cx="5543971" cy="3668713"/>
          </a:xfrm>
          <a:prstGeom prst="rect">
            <a:avLst/>
          </a:prstGeom>
          <a:noFill/>
          <a:ln w="9525">
            <a:noFill/>
            <a:miter lim="800000"/>
            <a:headEnd/>
            <a:tailEnd/>
          </a:ln>
        </p:spPr>
      </p:pic>
    </p:spTree>
    <p:extLst>
      <p:ext uri="{BB962C8B-B14F-4D97-AF65-F5344CB8AC3E}">
        <p14:creationId xmlns:p14="http://schemas.microsoft.com/office/powerpoint/2010/main" val="416679048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Outlook	</a:t>
            </a:r>
            <a:endParaRPr lang="en-US" dirty="0"/>
          </a:p>
        </p:txBody>
      </p:sp>
      <p:sp>
        <p:nvSpPr>
          <p:cNvPr id="3" name="Content Placeholder 2"/>
          <p:cNvSpPr>
            <a:spLocks noGrp="1"/>
          </p:cNvSpPr>
          <p:nvPr>
            <p:ph idx="1"/>
          </p:nvPr>
        </p:nvSpPr>
        <p:spPr>
          <a:xfrm>
            <a:off x="467544" y="1196752"/>
            <a:ext cx="8229600" cy="4525963"/>
          </a:xfrm>
        </p:spPr>
        <p:txBody>
          <a:bodyPr/>
          <a:lstStyle/>
          <a:p>
            <a:r>
              <a:rPr lang="en-US" dirty="0" smtClean="0"/>
              <a:t>Connect more people online through Google Applications and services to create greater advertising opportunities</a:t>
            </a:r>
          </a:p>
          <a:p>
            <a:r>
              <a:rPr lang="en-US" dirty="0" smtClean="0"/>
              <a:t>Continuing legal concerns/battles </a:t>
            </a:r>
          </a:p>
          <a:p>
            <a:r>
              <a:rPr lang="en-US" dirty="0" smtClean="0"/>
              <a:t>Privacy Issues</a:t>
            </a:r>
          </a:p>
          <a:p>
            <a:r>
              <a:rPr lang="en-CA" sz="2400" dirty="0">
                <a:ea typeface="宋体" pitchFamily="2" charset="-122"/>
                <a:cs typeface="Calibri" pitchFamily="34" charset="0"/>
              </a:rPr>
              <a:t>Increased competition with multiple companies, including Apple, Facebook, and Microsoft (Bing)</a:t>
            </a:r>
          </a:p>
          <a:p>
            <a:endParaRPr lang="en-US" dirty="0"/>
          </a:p>
        </p:txBody>
      </p:sp>
      <p:pic>
        <p:nvPicPr>
          <p:cNvPr id="4" name="Picture 3"/>
          <p:cNvPicPr>
            <a:picLocks noChangeAspect="1"/>
          </p:cNvPicPr>
          <p:nvPr/>
        </p:nvPicPr>
        <p:blipFill>
          <a:blip r:embed="rId2" cstate="print"/>
          <a:stretch>
            <a:fillRect/>
          </a:stretch>
        </p:blipFill>
        <p:spPr>
          <a:xfrm>
            <a:off x="2912534" y="4930775"/>
            <a:ext cx="2971800" cy="1733550"/>
          </a:xfrm>
          <a:prstGeom prst="rect">
            <a:avLst/>
          </a:prstGeom>
        </p:spPr>
      </p:pic>
    </p:spTree>
    <p:extLst>
      <p:ext uri="{BB962C8B-B14F-4D97-AF65-F5344CB8AC3E}">
        <p14:creationId xmlns:p14="http://schemas.microsoft.com/office/powerpoint/2010/main" val="404296441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4" name="Content Placeholder 3"/>
          <p:cNvSpPr>
            <a:spLocks noGrp="1"/>
          </p:cNvSpPr>
          <p:nvPr>
            <p:ph sz="half" idx="1"/>
          </p:nvPr>
        </p:nvSpPr>
        <p:spPr>
          <a:xfrm>
            <a:off x="234243" y="1760538"/>
            <a:ext cx="4972757" cy="4365625"/>
          </a:xfrm>
        </p:spPr>
        <p:txBody>
          <a:bodyPr>
            <a:normAutofit fontScale="92500" lnSpcReduction="10000"/>
          </a:bodyPr>
          <a:lstStyle/>
          <a:p>
            <a:pPr marL="0" indent="0">
              <a:buNone/>
            </a:pPr>
            <a:r>
              <a:rPr lang="en-US" sz="2600" b="1" dirty="0" smtClean="0">
                <a:solidFill>
                  <a:srgbClr val="FF8600"/>
                </a:solidFill>
              </a:rPr>
              <a:t>CEO: Larry Page</a:t>
            </a:r>
          </a:p>
          <a:p>
            <a:pPr>
              <a:buFont typeface="Arial"/>
              <a:buChar char="•"/>
            </a:pPr>
            <a:r>
              <a:rPr lang="en-US" sz="2400" dirty="0" smtClean="0"/>
              <a:t>Co-Founder in 1998</a:t>
            </a:r>
          </a:p>
          <a:p>
            <a:pPr>
              <a:buFont typeface="Arial"/>
              <a:buChar char="•"/>
            </a:pPr>
            <a:r>
              <a:rPr lang="en-US" sz="2400" dirty="0" smtClean="0"/>
              <a:t>CEO since April 2011</a:t>
            </a:r>
          </a:p>
          <a:p>
            <a:pPr lvl="1">
              <a:buFont typeface="Arial"/>
              <a:buChar char="•"/>
            </a:pPr>
            <a:r>
              <a:rPr lang="en-US" dirty="0" smtClean="0"/>
              <a:t>Was President of Products from 2001-2011</a:t>
            </a:r>
          </a:p>
          <a:p>
            <a:pPr>
              <a:buFont typeface="Arial"/>
              <a:buChar char="•"/>
            </a:pPr>
            <a:r>
              <a:rPr lang="en-US" dirty="0" smtClean="0"/>
              <a:t>Bachelor of Engineering from Michigan</a:t>
            </a:r>
          </a:p>
          <a:p>
            <a:pPr>
              <a:buFont typeface="Arial"/>
              <a:buChar char="•"/>
            </a:pPr>
            <a:r>
              <a:rPr lang="en-US" dirty="0" smtClean="0"/>
              <a:t>Master of Computer Science at Stanford</a:t>
            </a:r>
          </a:p>
          <a:p>
            <a:pPr>
              <a:buFont typeface="Arial"/>
              <a:buChar char="•"/>
            </a:pPr>
            <a:r>
              <a:rPr lang="en-US" dirty="0" smtClean="0"/>
              <a:t>PhD (dropout) in Computer Science at Stanford</a:t>
            </a:r>
            <a:endParaRPr lang="en-US" dirty="0"/>
          </a:p>
        </p:txBody>
      </p:sp>
      <p:pic>
        <p:nvPicPr>
          <p:cNvPr id="6" name="Content Placeholder 5"/>
          <p:cNvPicPr>
            <a:picLocks noGrp="1" noChangeAspect="1"/>
          </p:cNvPicPr>
          <p:nvPr>
            <p:ph sz="half" idx="2"/>
          </p:nvPr>
        </p:nvPicPr>
        <p:blipFill>
          <a:blip r:embed="rId2" cstate="print"/>
          <a:stretch>
            <a:fillRect/>
          </a:stretch>
        </p:blipFill>
        <p:spPr>
          <a:xfrm>
            <a:off x="5524500" y="2305844"/>
            <a:ext cx="2286000" cy="3114675"/>
          </a:xfrm>
        </p:spPr>
      </p:pic>
    </p:spTree>
    <p:extLst>
      <p:ext uri="{BB962C8B-B14F-4D97-AF65-F5344CB8AC3E}">
        <p14:creationId xmlns:p14="http://schemas.microsoft.com/office/powerpoint/2010/main" val="21701361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4" name="Content Placeholder 3"/>
          <p:cNvSpPr>
            <a:spLocks noGrp="1"/>
          </p:cNvSpPr>
          <p:nvPr>
            <p:ph sz="half" idx="1"/>
          </p:nvPr>
        </p:nvSpPr>
        <p:spPr>
          <a:xfrm>
            <a:off x="234243" y="1760538"/>
            <a:ext cx="4972757" cy="4365625"/>
          </a:xfrm>
        </p:spPr>
        <p:txBody>
          <a:bodyPr>
            <a:normAutofit/>
          </a:bodyPr>
          <a:lstStyle/>
          <a:p>
            <a:pPr marL="0" indent="0">
              <a:buNone/>
            </a:pPr>
            <a:r>
              <a:rPr lang="en-US" sz="2600" b="1" dirty="0" smtClean="0">
                <a:solidFill>
                  <a:srgbClr val="FF8600"/>
                </a:solidFill>
              </a:rPr>
              <a:t>Co-Founder: Sergey </a:t>
            </a:r>
            <a:r>
              <a:rPr lang="en-US" sz="2600" b="1" dirty="0" err="1" smtClean="0">
                <a:solidFill>
                  <a:srgbClr val="FF8600"/>
                </a:solidFill>
              </a:rPr>
              <a:t>Brin</a:t>
            </a:r>
            <a:endParaRPr lang="en-US" sz="2600" b="1" dirty="0" smtClean="0">
              <a:solidFill>
                <a:srgbClr val="FF8600"/>
              </a:solidFill>
            </a:endParaRPr>
          </a:p>
          <a:p>
            <a:pPr>
              <a:buFont typeface="Arial"/>
              <a:buChar char="•"/>
            </a:pPr>
            <a:r>
              <a:rPr lang="en-US" sz="2400" dirty="0" smtClean="0"/>
              <a:t>Co-Founder in 1998</a:t>
            </a:r>
          </a:p>
          <a:p>
            <a:pPr>
              <a:buFont typeface="Arial"/>
              <a:buChar char="•"/>
            </a:pPr>
            <a:r>
              <a:rPr lang="en-US" sz="2400" dirty="0" smtClean="0"/>
              <a:t>Served as President of Technology from 2001-2011</a:t>
            </a:r>
          </a:p>
          <a:p>
            <a:pPr>
              <a:buFont typeface="Arial"/>
              <a:buChar char="•"/>
            </a:pPr>
            <a:r>
              <a:rPr lang="en-US" sz="2400" dirty="0" smtClean="0"/>
              <a:t>B.Sc. in Math and Computer Science</a:t>
            </a:r>
          </a:p>
          <a:p>
            <a:pPr>
              <a:buFont typeface="Arial"/>
              <a:buChar char="•"/>
            </a:pPr>
            <a:r>
              <a:rPr lang="en-US" sz="2400" dirty="0" smtClean="0"/>
              <a:t>Master of Computer Science from Stanford</a:t>
            </a:r>
          </a:p>
          <a:p>
            <a:pPr>
              <a:buFont typeface="Arial"/>
              <a:buChar char="•"/>
            </a:pPr>
            <a:r>
              <a:rPr lang="en-US" sz="2400" dirty="0" smtClean="0"/>
              <a:t>PhD (dropout) in Computer Science from Stanford</a:t>
            </a:r>
          </a:p>
        </p:txBody>
      </p:sp>
      <p:pic>
        <p:nvPicPr>
          <p:cNvPr id="5" name="Content Placeholder 4"/>
          <p:cNvPicPr>
            <a:picLocks noGrp="1" noChangeAspect="1"/>
          </p:cNvPicPr>
          <p:nvPr>
            <p:ph sz="half" idx="2"/>
          </p:nvPr>
        </p:nvPicPr>
        <p:blipFill>
          <a:blip r:embed="rId2" cstate="print"/>
          <a:stretch>
            <a:fillRect/>
          </a:stretch>
        </p:blipFill>
        <p:spPr>
          <a:xfrm>
            <a:off x="5781675" y="2520156"/>
            <a:ext cx="1771650" cy="2686050"/>
          </a:xfrm>
        </p:spPr>
      </p:pic>
    </p:spTree>
    <p:extLst>
      <p:ext uri="{BB962C8B-B14F-4D97-AF65-F5344CB8AC3E}">
        <p14:creationId xmlns:p14="http://schemas.microsoft.com/office/powerpoint/2010/main" val="328463288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4" name="Content Placeholder 3"/>
          <p:cNvSpPr>
            <a:spLocks noGrp="1"/>
          </p:cNvSpPr>
          <p:nvPr>
            <p:ph sz="half" idx="1"/>
          </p:nvPr>
        </p:nvSpPr>
        <p:spPr>
          <a:xfrm>
            <a:off x="234243" y="1760538"/>
            <a:ext cx="4972757" cy="4365625"/>
          </a:xfrm>
        </p:spPr>
        <p:txBody>
          <a:bodyPr>
            <a:normAutofit fontScale="77500" lnSpcReduction="20000"/>
          </a:bodyPr>
          <a:lstStyle/>
          <a:p>
            <a:pPr marL="0" indent="0">
              <a:buNone/>
            </a:pPr>
            <a:r>
              <a:rPr lang="en-US" sz="2600" b="1" dirty="0" smtClean="0">
                <a:solidFill>
                  <a:srgbClr val="FF8600"/>
                </a:solidFill>
              </a:rPr>
              <a:t>Executive Chairman: Eric Schmidt</a:t>
            </a:r>
          </a:p>
          <a:p>
            <a:pPr marL="1028700" lvl="1" indent="-571500" fontAlgn="auto">
              <a:lnSpc>
                <a:spcPct val="140000"/>
              </a:lnSpc>
              <a:spcAft>
                <a:spcPts val="0"/>
              </a:spcAft>
              <a:buFont typeface="Wingdings" charset="2"/>
              <a:buChar char="§"/>
              <a:defRPr/>
            </a:pPr>
            <a:r>
              <a:rPr lang="en-US" sz="2600" dirty="0">
                <a:cs typeface="Franklin Gothic Book"/>
              </a:rPr>
              <a:t>Former CEO</a:t>
            </a:r>
          </a:p>
          <a:p>
            <a:pPr marL="1028700" lvl="1" indent="-571500" fontAlgn="auto">
              <a:lnSpc>
                <a:spcPct val="140000"/>
              </a:lnSpc>
              <a:spcAft>
                <a:spcPts val="0"/>
              </a:spcAft>
              <a:buFont typeface="Wingdings" charset="2"/>
              <a:buChar char="§"/>
              <a:defRPr/>
            </a:pPr>
            <a:r>
              <a:rPr lang="en-US" sz="2600" dirty="0">
                <a:cs typeface="Franklin Gothic Book"/>
              </a:rPr>
              <a:t>Former CEO of Novell &amp; CTO of Sun Microsystems</a:t>
            </a:r>
          </a:p>
          <a:p>
            <a:pPr marL="1028700" lvl="1" indent="-571500" fontAlgn="auto">
              <a:lnSpc>
                <a:spcPct val="140000"/>
              </a:lnSpc>
              <a:spcAft>
                <a:spcPts val="0"/>
              </a:spcAft>
              <a:buFont typeface="Wingdings" charset="2"/>
              <a:buChar char="§"/>
              <a:defRPr/>
            </a:pPr>
            <a:r>
              <a:rPr lang="en-US" sz="2600" dirty="0">
                <a:cs typeface="Franklin Gothic Book"/>
              </a:rPr>
              <a:t>Bachelor of Engineering degree from Princeton</a:t>
            </a:r>
          </a:p>
          <a:p>
            <a:pPr marL="1028700" lvl="1" indent="-571500" fontAlgn="auto">
              <a:lnSpc>
                <a:spcPct val="140000"/>
              </a:lnSpc>
              <a:spcAft>
                <a:spcPts val="0"/>
              </a:spcAft>
              <a:buFont typeface="Wingdings" charset="2"/>
              <a:buChar char="§"/>
              <a:defRPr/>
            </a:pPr>
            <a:r>
              <a:rPr lang="en-US" sz="2600" dirty="0">
                <a:cs typeface="Franklin Gothic Book"/>
              </a:rPr>
              <a:t>Master’s and PhD in Comp. Sci. from UC Berkley</a:t>
            </a:r>
          </a:p>
          <a:p>
            <a:pPr marL="1028700" lvl="1" indent="-571500" fontAlgn="auto">
              <a:lnSpc>
                <a:spcPct val="140000"/>
              </a:lnSpc>
              <a:spcAft>
                <a:spcPts val="0"/>
              </a:spcAft>
              <a:buFont typeface="Wingdings" charset="2"/>
              <a:buChar char="§"/>
              <a:defRPr/>
            </a:pPr>
            <a:r>
              <a:rPr lang="en-US" sz="2600" dirty="0">
                <a:cs typeface="Franklin Gothic Book"/>
              </a:rPr>
              <a:t>Member of President Obama’s council of Science and Technology</a:t>
            </a:r>
          </a:p>
          <a:p>
            <a:pPr marL="0" indent="0">
              <a:buNone/>
            </a:pPr>
            <a:endParaRPr lang="en-US" sz="2600" b="1" dirty="0" smtClean="0">
              <a:solidFill>
                <a:srgbClr val="FF8600"/>
              </a:solidFill>
            </a:endParaRPr>
          </a:p>
        </p:txBody>
      </p:sp>
      <p:pic>
        <p:nvPicPr>
          <p:cNvPr id="3" name="Picture 2"/>
          <p:cNvPicPr>
            <a:picLocks noChangeAspect="1"/>
          </p:cNvPicPr>
          <p:nvPr/>
        </p:nvPicPr>
        <p:blipFill>
          <a:blip r:embed="rId2" cstate="print"/>
          <a:stretch>
            <a:fillRect/>
          </a:stretch>
        </p:blipFill>
        <p:spPr>
          <a:xfrm>
            <a:off x="5626100" y="1760538"/>
            <a:ext cx="2831898" cy="4264906"/>
          </a:xfrm>
          <a:prstGeom prst="rect">
            <a:avLst/>
          </a:prstGeom>
        </p:spPr>
      </p:pic>
    </p:spTree>
    <p:extLst>
      <p:ext uri="{BB962C8B-B14F-4D97-AF65-F5344CB8AC3E}">
        <p14:creationId xmlns:p14="http://schemas.microsoft.com/office/powerpoint/2010/main" val="293429322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Five Year Diversification Plan</a:t>
            </a:r>
            <a:endParaRPr lang="en-US" dirty="0"/>
          </a:p>
        </p:txBody>
      </p:sp>
      <p:sp>
        <p:nvSpPr>
          <p:cNvPr id="3" name="Content Placeholder 2"/>
          <p:cNvSpPr>
            <a:spLocks noGrp="1"/>
          </p:cNvSpPr>
          <p:nvPr>
            <p:ph idx="1"/>
          </p:nvPr>
        </p:nvSpPr>
        <p:spPr/>
        <p:txBody>
          <a:bodyPr/>
          <a:lstStyle/>
          <a:p>
            <a:pPr marL="274320" indent="-274320" fontAlgn="auto">
              <a:spcAft>
                <a:spcPts val="0"/>
              </a:spcAft>
              <a:buClr>
                <a:schemeClr val="accent3"/>
              </a:buClr>
              <a:buFont typeface="Arial" pitchFamily="34" charset="0"/>
              <a:buChar char="•"/>
              <a:defRPr/>
            </a:pPr>
            <a:r>
              <a:rPr lang="en-CA" sz="2400" dirty="0"/>
              <a:t>Larry, Sergey, and Eric currently hold 92% of the company’s Class B common stock</a:t>
            </a:r>
          </a:p>
          <a:p>
            <a:pPr marL="274320" indent="-274320" fontAlgn="auto">
              <a:spcAft>
                <a:spcPts val="0"/>
              </a:spcAft>
              <a:buClr>
                <a:schemeClr val="accent3"/>
              </a:buClr>
              <a:buFont typeface="Arial" pitchFamily="34" charset="0"/>
              <a:buChar char="•"/>
              <a:defRPr/>
            </a:pPr>
            <a:r>
              <a:rPr lang="en-CA" sz="2400" dirty="0"/>
              <a:t>Hold 66% of the voting power in company decisions</a:t>
            </a:r>
          </a:p>
          <a:p>
            <a:pPr marL="0" indent="0" fontAlgn="auto">
              <a:spcAft>
                <a:spcPts val="0"/>
              </a:spcAft>
              <a:buClr>
                <a:schemeClr val="accent3"/>
              </a:buClr>
              <a:buNone/>
              <a:defRPr/>
            </a:pPr>
            <a:endParaRPr lang="en-CA" sz="2400" b="1" dirty="0"/>
          </a:p>
          <a:p>
            <a:pPr marL="274320" indent="-274320" fontAlgn="auto">
              <a:spcAft>
                <a:spcPts val="0"/>
              </a:spcAft>
              <a:buClr>
                <a:schemeClr val="accent3"/>
              </a:buClr>
              <a:buFont typeface="Arial" pitchFamily="34" charset="0"/>
              <a:buChar char="•"/>
              <a:defRPr/>
            </a:pPr>
            <a:r>
              <a:rPr lang="en-CA" sz="2400" b="1" dirty="0"/>
              <a:t>Since 2010, Larry and Sergey will each sell $5.5 billion shares of common stock until 2015</a:t>
            </a:r>
          </a:p>
          <a:p>
            <a:pPr marL="274320" indent="-274320" fontAlgn="auto">
              <a:spcAft>
                <a:spcPts val="0"/>
              </a:spcAft>
              <a:buClr>
                <a:schemeClr val="accent3"/>
              </a:buClr>
              <a:buFont typeface="Arial" pitchFamily="34" charset="0"/>
              <a:buChar char="•"/>
              <a:defRPr/>
            </a:pPr>
            <a:r>
              <a:rPr lang="en-CA" sz="2400" dirty="0"/>
              <a:t>Will retain 48% of the voting power </a:t>
            </a:r>
            <a:r>
              <a:rPr lang="en-CA" sz="2400" dirty="0" smtClean="0"/>
              <a:t>after the sell-out</a:t>
            </a:r>
            <a:endParaRPr lang="en-CA" sz="2400" dirty="0"/>
          </a:p>
          <a:p>
            <a:endParaRPr lang="en-US" dirty="0"/>
          </a:p>
        </p:txBody>
      </p:sp>
    </p:spTree>
    <p:extLst>
      <p:ext uri="{BB962C8B-B14F-4D97-AF65-F5344CB8AC3E}">
        <p14:creationId xmlns:p14="http://schemas.microsoft.com/office/powerpoint/2010/main" val="313355085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4" name="Content Placeholder 3"/>
          <p:cNvSpPr>
            <a:spLocks noGrp="1"/>
          </p:cNvSpPr>
          <p:nvPr>
            <p:ph sz="half" idx="1"/>
          </p:nvPr>
        </p:nvSpPr>
        <p:spPr>
          <a:xfrm>
            <a:off x="234243" y="1760538"/>
            <a:ext cx="4972757" cy="4365625"/>
          </a:xfrm>
        </p:spPr>
        <p:txBody>
          <a:bodyPr>
            <a:normAutofit fontScale="92500"/>
          </a:bodyPr>
          <a:lstStyle/>
          <a:p>
            <a:pPr marL="107950" lvl="1" indent="0">
              <a:buFont typeface="Courier New" pitchFamily="49" charset="0"/>
              <a:buNone/>
            </a:pPr>
            <a:r>
              <a:rPr lang="en-US" sz="2800" b="1" dirty="0">
                <a:solidFill>
                  <a:schemeClr val="accent4"/>
                </a:solidFill>
                <a:ea typeface="宋体" pitchFamily="2" charset="-122"/>
              </a:rPr>
              <a:t>Senior VP and Chief Business </a:t>
            </a:r>
            <a:r>
              <a:rPr lang="en-US" sz="2800" b="1" dirty="0" smtClean="0">
                <a:solidFill>
                  <a:schemeClr val="accent4"/>
                </a:solidFill>
                <a:ea typeface="宋体" pitchFamily="2" charset="-122"/>
              </a:rPr>
              <a:t>Officer: </a:t>
            </a:r>
            <a:r>
              <a:rPr lang="en-US" sz="2800" b="1" dirty="0" err="1" smtClean="0">
                <a:solidFill>
                  <a:schemeClr val="accent4"/>
                </a:solidFill>
                <a:ea typeface="宋体" pitchFamily="2" charset="-122"/>
              </a:rPr>
              <a:t>Nikesh</a:t>
            </a:r>
            <a:r>
              <a:rPr lang="en-US" sz="2800" b="1" dirty="0" smtClean="0">
                <a:solidFill>
                  <a:schemeClr val="accent4"/>
                </a:solidFill>
                <a:ea typeface="宋体" pitchFamily="2" charset="-122"/>
              </a:rPr>
              <a:t> </a:t>
            </a:r>
            <a:r>
              <a:rPr lang="en-US" sz="2800" b="1" dirty="0" err="1">
                <a:solidFill>
                  <a:schemeClr val="accent4"/>
                </a:solidFill>
                <a:ea typeface="宋体" pitchFamily="2" charset="-122"/>
              </a:rPr>
              <a:t>Arora</a:t>
            </a:r>
            <a:endParaRPr lang="en-US" sz="2800" b="1" dirty="0">
              <a:solidFill>
                <a:schemeClr val="accent4"/>
              </a:solidFill>
              <a:ea typeface="宋体" pitchFamily="2" charset="-122"/>
            </a:endParaRPr>
          </a:p>
          <a:p>
            <a:pPr marL="107950" lvl="1" indent="0">
              <a:lnSpc>
                <a:spcPct val="130000"/>
              </a:lnSpc>
              <a:buFont typeface="Wingdings" pitchFamily="2" charset="2"/>
              <a:buChar char="§"/>
            </a:pPr>
            <a:r>
              <a:rPr lang="en-US" sz="2200" dirty="0">
                <a:ea typeface="宋体" pitchFamily="2" charset="-122"/>
              </a:rPr>
              <a:t>Joined Google in 2004</a:t>
            </a:r>
          </a:p>
          <a:p>
            <a:pPr marL="107950" lvl="1" indent="0">
              <a:lnSpc>
                <a:spcPct val="130000"/>
              </a:lnSpc>
              <a:buFont typeface="Wingdings" pitchFamily="2" charset="2"/>
              <a:buChar char="§"/>
            </a:pPr>
            <a:r>
              <a:rPr lang="en-US" sz="2200" dirty="0">
                <a:ea typeface="宋体" pitchFamily="2" charset="-122"/>
              </a:rPr>
              <a:t>Responsible for creating and expanding strategic partnerships</a:t>
            </a:r>
          </a:p>
          <a:p>
            <a:pPr marL="107950" lvl="1" indent="0">
              <a:lnSpc>
                <a:spcPct val="130000"/>
              </a:lnSpc>
              <a:buFont typeface="Wingdings" pitchFamily="2" charset="2"/>
              <a:buChar char="§"/>
            </a:pPr>
            <a:r>
              <a:rPr lang="en-US" sz="2200" dirty="0">
                <a:ea typeface="宋体" pitchFamily="2" charset="-122"/>
              </a:rPr>
              <a:t>Former Chief Marketing Officer at T-Mobile</a:t>
            </a:r>
          </a:p>
          <a:p>
            <a:pPr marL="107950" lvl="1" indent="0">
              <a:lnSpc>
                <a:spcPct val="130000"/>
              </a:lnSpc>
              <a:buFont typeface="Wingdings" pitchFamily="2" charset="2"/>
              <a:buChar char="§"/>
            </a:pPr>
            <a:r>
              <a:rPr lang="en-US" sz="2200" dirty="0">
                <a:ea typeface="宋体" pitchFamily="2" charset="-122"/>
              </a:rPr>
              <a:t>Masters degree from Boston College</a:t>
            </a:r>
          </a:p>
          <a:p>
            <a:pPr marL="107950" lvl="1" indent="0">
              <a:lnSpc>
                <a:spcPct val="130000"/>
              </a:lnSpc>
              <a:buFont typeface="Wingdings" pitchFamily="2" charset="2"/>
              <a:buChar char="§"/>
            </a:pPr>
            <a:r>
              <a:rPr lang="en-US" sz="2200" dirty="0">
                <a:ea typeface="宋体" pitchFamily="2" charset="-122"/>
              </a:rPr>
              <a:t>MBA from Northeastern University</a:t>
            </a:r>
          </a:p>
          <a:p>
            <a:pPr marL="107950" lvl="1" indent="0">
              <a:lnSpc>
                <a:spcPct val="130000"/>
              </a:lnSpc>
              <a:buFont typeface="Wingdings" pitchFamily="2" charset="2"/>
              <a:buChar char="§"/>
            </a:pPr>
            <a:r>
              <a:rPr lang="en-US" sz="2200" dirty="0">
                <a:ea typeface="宋体" pitchFamily="2" charset="-122"/>
              </a:rPr>
              <a:t>CFA Designation</a:t>
            </a:r>
          </a:p>
        </p:txBody>
      </p:sp>
      <p:pic>
        <p:nvPicPr>
          <p:cNvPr id="6" name="Content Placeholder 5"/>
          <p:cNvPicPr>
            <a:picLocks noGrp="1" noChangeAspect="1"/>
          </p:cNvPicPr>
          <p:nvPr>
            <p:ph sz="half" idx="2"/>
          </p:nvPr>
        </p:nvPicPr>
        <p:blipFill>
          <a:blip r:embed="rId2" cstate="print"/>
          <a:stretch>
            <a:fillRect/>
          </a:stretch>
        </p:blipFill>
        <p:spPr>
          <a:xfrm>
            <a:off x="5657850" y="2339181"/>
            <a:ext cx="2019300" cy="3048000"/>
          </a:xfrm>
        </p:spPr>
      </p:pic>
    </p:spTree>
    <p:extLst>
      <p:ext uri="{BB962C8B-B14F-4D97-AF65-F5344CB8AC3E}">
        <p14:creationId xmlns:p14="http://schemas.microsoft.com/office/powerpoint/2010/main" val="336807365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4" name="Content Placeholder 3"/>
          <p:cNvSpPr>
            <a:spLocks noGrp="1"/>
          </p:cNvSpPr>
          <p:nvPr>
            <p:ph sz="half" idx="1"/>
          </p:nvPr>
        </p:nvSpPr>
        <p:spPr>
          <a:xfrm>
            <a:off x="234243" y="1760538"/>
            <a:ext cx="4972757" cy="4365625"/>
          </a:xfrm>
        </p:spPr>
        <p:txBody>
          <a:bodyPr>
            <a:normAutofit fontScale="92500"/>
          </a:bodyPr>
          <a:lstStyle/>
          <a:p>
            <a:pPr marL="107950" lvl="1" indent="0">
              <a:lnSpc>
                <a:spcPct val="130000"/>
              </a:lnSpc>
              <a:buNone/>
            </a:pPr>
            <a:r>
              <a:rPr lang="en-US" sz="2600" b="1" dirty="0">
                <a:solidFill>
                  <a:srgbClr val="E8950E"/>
                </a:solidFill>
                <a:ea typeface="宋体" pitchFamily="2" charset="-122"/>
              </a:rPr>
              <a:t>Senior Vice President, Corporate Development and Chief Legal </a:t>
            </a:r>
            <a:r>
              <a:rPr lang="en-US" sz="2600" b="1" dirty="0" smtClean="0">
                <a:solidFill>
                  <a:srgbClr val="E8950E"/>
                </a:solidFill>
                <a:ea typeface="宋体" pitchFamily="2" charset="-122"/>
              </a:rPr>
              <a:t>Officer: David Drummond</a:t>
            </a:r>
          </a:p>
          <a:p>
            <a:pPr marL="565150" lvl="1" indent="-457200">
              <a:lnSpc>
                <a:spcPct val="130000"/>
              </a:lnSpc>
              <a:buFont typeface="Arial"/>
              <a:buChar char="•"/>
            </a:pPr>
            <a:r>
              <a:rPr lang="en-US" sz="2200" dirty="0" smtClean="0">
                <a:ea typeface="宋体" pitchFamily="2" charset="-122"/>
              </a:rPr>
              <a:t>Responsible for company’s business development (Investments and M&amp;A)</a:t>
            </a:r>
          </a:p>
          <a:p>
            <a:pPr marL="565150" lvl="1" indent="-457200">
              <a:lnSpc>
                <a:spcPct val="130000"/>
              </a:lnSpc>
              <a:buFont typeface="Arial"/>
              <a:buChar char="•"/>
            </a:pPr>
            <a:r>
              <a:rPr lang="en-US" sz="2200" dirty="0" smtClean="0">
                <a:ea typeface="宋体" pitchFamily="2" charset="-122"/>
              </a:rPr>
              <a:t>Previous experience at a leading law firm in US</a:t>
            </a:r>
          </a:p>
          <a:p>
            <a:pPr marL="565150" lvl="1" indent="-457200">
              <a:lnSpc>
                <a:spcPct val="130000"/>
              </a:lnSpc>
              <a:buFont typeface="Arial"/>
              <a:buChar char="•"/>
            </a:pPr>
            <a:r>
              <a:rPr lang="en-US" sz="2200" dirty="0" smtClean="0">
                <a:ea typeface="宋体" pitchFamily="2" charset="-122"/>
              </a:rPr>
              <a:t>Bachelors of Arts – Major in History</a:t>
            </a:r>
          </a:p>
          <a:p>
            <a:pPr marL="565150" lvl="1" indent="-457200">
              <a:lnSpc>
                <a:spcPct val="130000"/>
              </a:lnSpc>
              <a:buFont typeface="Arial"/>
              <a:buChar char="•"/>
            </a:pPr>
            <a:r>
              <a:rPr lang="en-US" sz="2200" dirty="0" smtClean="0">
                <a:ea typeface="宋体" pitchFamily="2" charset="-122"/>
              </a:rPr>
              <a:t>JD in Law from Stanford University</a:t>
            </a:r>
          </a:p>
        </p:txBody>
      </p:sp>
      <p:pic>
        <p:nvPicPr>
          <p:cNvPr id="5" name="Content Placeholder 4"/>
          <p:cNvPicPr>
            <a:picLocks noGrp="1" noChangeAspect="1"/>
          </p:cNvPicPr>
          <p:nvPr>
            <p:ph sz="half" idx="2"/>
          </p:nvPr>
        </p:nvPicPr>
        <p:blipFill>
          <a:blip r:embed="rId2" cstate="print"/>
          <a:stretch>
            <a:fillRect/>
          </a:stretch>
        </p:blipFill>
        <p:spPr>
          <a:xfrm>
            <a:off x="5772150" y="2491581"/>
            <a:ext cx="1790700" cy="2743200"/>
          </a:xfrm>
        </p:spPr>
      </p:pic>
    </p:spTree>
    <p:extLst>
      <p:ext uri="{BB962C8B-B14F-4D97-AF65-F5344CB8AC3E}">
        <p14:creationId xmlns:p14="http://schemas.microsoft.com/office/powerpoint/2010/main" val="403444419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4" name="Content Placeholder 3"/>
          <p:cNvSpPr>
            <a:spLocks noGrp="1"/>
          </p:cNvSpPr>
          <p:nvPr>
            <p:ph sz="half" idx="1"/>
          </p:nvPr>
        </p:nvSpPr>
        <p:spPr>
          <a:xfrm>
            <a:off x="234243" y="1760538"/>
            <a:ext cx="4972757" cy="4365625"/>
          </a:xfrm>
        </p:spPr>
        <p:txBody>
          <a:bodyPr>
            <a:normAutofit fontScale="77500" lnSpcReduction="20000"/>
          </a:bodyPr>
          <a:lstStyle/>
          <a:p>
            <a:pPr marL="107950" lvl="1" indent="0" fontAlgn="auto">
              <a:lnSpc>
                <a:spcPct val="110000"/>
              </a:lnSpc>
              <a:spcAft>
                <a:spcPts val="0"/>
              </a:spcAft>
              <a:buFont typeface="Courier New" pitchFamily="49" charset="0"/>
              <a:buNone/>
              <a:defRPr/>
            </a:pPr>
            <a:r>
              <a:rPr lang="en-US" sz="3200" b="1" dirty="0">
                <a:solidFill>
                  <a:schemeClr val="accent4"/>
                </a:solidFill>
              </a:rPr>
              <a:t>Senior VP and Chief Financial </a:t>
            </a:r>
            <a:r>
              <a:rPr lang="en-US" sz="3200" b="1" dirty="0" smtClean="0">
                <a:solidFill>
                  <a:schemeClr val="accent4"/>
                </a:solidFill>
              </a:rPr>
              <a:t>Officer: Patrick </a:t>
            </a:r>
            <a:r>
              <a:rPr lang="en-US" sz="3200" b="1" dirty="0" err="1">
                <a:solidFill>
                  <a:schemeClr val="accent4"/>
                </a:solidFill>
              </a:rPr>
              <a:t>Pichette</a:t>
            </a:r>
            <a:endParaRPr lang="en-US" sz="3200" b="1" dirty="0">
              <a:solidFill>
                <a:schemeClr val="accent4"/>
              </a:solidFill>
            </a:endParaRPr>
          </a:p>
          <a:p>
            <a:pPr marL="107950" lvl="1" indent="0" fontAlgn="auto">
              <a:lnSpc>
                <a:spcPct val="140000"/>
              </a:lnSpc>
              <a:spcAft>
                <a:spcPts val="0"/>
              </a:spcAft>
              <a:buFont typeface="Wingdings" pitchFamily="2" charset="2"/>
              <a:buChar char="§"/>
              <a:defRPr/>
            </a:pPr>
            <a:r>
              <a:rPr lang="en-US" sz="2400" dirty="0"/>
              <a:t>Joined Google in 2008</a:t>
            </a:r>
          </a:p>
          <a:p>
            <a:pPr marL="107950" lvl="1" indent="0" fontAlgn="auto">
              <a:lnSpc>
                <a:spcPct val="140000"/>
              </a:lnSpc>
              <a:spcAft>
                <a:spcPts val="0"/>
              </a:spcAft>
              <a:buFont typeface="Wingdings" pitchFamily="2" charset="2"/>
              <a:buChar char="§"/>
              <a:defRPr/>
            </a:pPr>
            <a:r>
              <a:rPr lang="en-US" sz="2400" dirty="0"/>
              <a:t>Worked at McKinsey and at Bell Canada (2001-2008)</a:t>
            </a:r>
          </a:p>
          <a:p>
            <a:pPr marL="107950" lvl="1" indent="0" fontAlgn="auto">
              <a:lnSpc>
                <a:spcPct val="140000"/>
              </a:lnSpc>
              <a:spcAft>
                <a:spcPts val="0"/>
              </a:spcAft>
              <a:buFont typeface="Wingdings" pitchFamily="2" charset="2"/>
              <a:buChar char="§"/>
              <a:defRPr/>
            </a:pPr>
            <a:r>
              <a:rPr lang="en-US" sz="2400" dirty="0"/>
              <a:t>An expert in the telecommunications industry</a:t>
            </a:r>
          </a:p>
          <a:p>
            <a:pPr marL="107950" lvl="1" indent="0" fontAlgn="auto">
              <a:lnSpc>
                <a:spcPct val="140000"/>
              </a:lnSpc>
              <a:spcAft>
                <a:spcPts val="0"/>
              </a:spcAft>
              <a:buFont typeface="Wingdings" pitchFamily="2" charset="2"/>
              <a:buChar char="§"/>
              <a:defRPr/>
            </a:pPr>
            <a:r>
              <a:rPr lang="en-US" sz="2400" dirty="0">
                <a:cs typeface="Calibri" pitchFamily="34" charset="0"/>
              </a:rPr>
              <a:t>BBA </a:t>
            </a:r>
            <a:r>
              <a:rPr lang="en-US" sz="2400" dirty="0" err="1">
                <a:cs typeface="Calibri" pitchFamily="34" charset="0"/>
              </a:rPr>
              <a:t>Université</a:t>
            </a:r>
            <a:r>
              <a:rPr lang="en-US" sz="2400" dirty="0">
                <a:cs typeface="Calibri" pitchFamily="34" charset="0"/>
              </a:rPr>
              <a:t> du Québec </a:t>
            </a:r>
            <a:r>
              <a:rPr lang="en-US" sz="2400" dirty="0" err="1"/>
              <a:t>à</a:t>
            </a:r>
            <a:r>
              <a:rPr lang="en-US" sz="2400" dirty="0">
                <a:cs typeface="Calibri" pitchFamily="34" charset="0"/>
              </a:rPr>
              <a:t> Montréal (1987)</a:t>
            </a:r>
          </a:p>
          <a:p>
            <a:pPr marL="107950" lvl="1" indent="0" fontAlgn="auto">
              <a:lnSpc>
                <a:spcPct val="140000"/>
              </a:lnSpc>
              <a:spcAft>
                <a:spcPts val="0"/>
              </a:spcAft>
              <a:buFont typeface="Wingdings" pitchFamily="2" charset="2"/>
              <a:buChar char="§"/>
              <a:defRPr/>
            </a:pPr>
            <a:r>
              <a:rPr lang="en-US" sz="2400" dirty="0">
                <a:cs typeface="Calibri" pitchFamily="34" charset="0"/>
              </a:rPr>
              <a:t>MA in </a:t>
            </a:r>
            <a:r>
              <a:rPr lang="en-US" sz="2400" dirty="0" err="1">
                <a:cs typeface="Calibri" pitchFamily="34" charset="0"/>
              </a:rPr>
              <a:t>Philosphy</a:t>
            </a:r>
            <a:r>
              <a:rPr lang="en-US" sz="2400" dirty="0">
                <a:cs typeface="Calibri" pitchFamily="34" charset="0"/>
              </a:rPr>
              <a:t>, Politics, and Economics from Oxford</a:t>
            </a:r>
            <a:endParaRPr lang="en-US" sz="2400" dirty="0"/>
          </a:p>
          <a:p>
            <a:pPr marL="107950" lvl="1" indent="0" fontAlgn="auto">
              <a:lnSpc>
                <a:spcPct val="140000"/>
              </a:lnSpc>
              <a:spcAft>
                <a:spcPts val="0"/>
              </a:spcAft>
              <a:buFont typeface="Wingdings" pitchFamily="2" charset="2"/>
              <a:buChar char="§"/>
              <a:defRPr/>
            </a:pPr>
            <a:r>
              <a:rPr lang="en-US" sz="2400" dirty="0"/>
              <a:t>Rhodes Scholar</a:t>
            </a:r>
          </a:p>
        </p:txBody>
      </p:sp>
      <p:pic>
        <p:nvPicPr>
          <p:cNvPr id="5" name="Content Placeholder 4"/>
          <p:cNvPicPr>
            <a:picLocks noGrp="1" noChangeAspect="1"/>
          </p:cNvPicPr>
          <p:nvPr>
            <p:ph sz="half" idx="2"/>
          </p:nvPr>
        </p:nvPicPr>
        <p:blipFill>
          <a:blip r:embed="rId2" cstate="print"/>
          <a:stretch>
            <a:fillRect/>
          </a:stretch>
        </p:blipFill>
        <p:spPr>
          <a:xfrm>
            <a:off x="5619750" y="2453481"/>
            <a:ext cx="2095500" cy="2819400"/>
          </a:xfrm>
        </p:spPr>
      </p:pic>
    </p:spTree>
    <p:extLst>
      <p:ext uri="{BB962C8B-B14F-4D97-AF65-F5344CB8AC3E}">
        <p14:creationId xmlns:p14="http://schemas.microsoft.com/office/powerpoint/2010/main" val="240141673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116632"/>
            <a:ext cx="8229600" cy="792088"/>
          </a:xfrm>
        </p:spPr>
        <p:txBody>
          <a:bodyPr>
            <a:normAutofit/>
          </a:bodyPr>
          <a:lstStyle/>
          <a:p>
            <a:r>
              <a:rPr lang="en-CA" sz="4400" dirty="0" smtClean="0"/>
              <a:t>Balance Sheet (2012 </a:t>
            </a:r>
            <a:r>
              <a:rPr lang="en-CA" altLang="zh-CN" dirty="0" smtClean="0"/>
              <a:t>10K</a:t>
            </a:r>
            <a:r>
              <a:rPr lang="en-CA" sz="4400" dirty="0" smtClean="0"/>
              <a:t>)</a:t>
            </a:r>
            <a:endParaRPr lang="en-CA" sz="4400"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1137319"/>
            <a:ext cx="9044791" cy="542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46722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149" y="980728"/>
            <a:ext cx="8393323"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标题 1"/>
          <p:cNvSpPr txBox="1">
            <a:spLocks/>
          </p:cNvSpPr>
          <p:nvPr/>
        </p:nvSpPr>
        <p:spPr>
          <a:xfrm>
            <a:off x="251520" y="116632"/>
            <a:ext cx="8229600"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dirty="0" smtClean="0"/>
              <a:t>Balance Sheet (2012 </a:t>
            </a:r>
            <a:r>
              <a:rPr lang="en-CA" altLang="zh-CN" dirty="0" smtClean="0"/>
              <a:t>10K</a:t>
            </a:r>
            <a:r>
              <a:rPr lang="en-CA" dirty="0" smtClean="0"/>
              <a:t>)</a:t>
            </a:r>
            <a:endParaRPr lang="en-CA" dirty="0"/>
          </a:p>
        </p:txBody>
      </p:sp>
    </p:spTree>
    <p:extLst>
      <p:ext uri="{BB962C8B-B14F-4D97-AF65-F5344CB8AC3E}">
        <p14:creationId xmlns:p14="http://schemas.microsoft.com/office/powerpoint/2010/main" val="25300010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72816"/>
            <a:ext cx="493204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a:xfrm>
            <a:off x="457200" y="0"/>
            <a:ext cx="8229600" cy="1124744"/>
          </a:xfrm>
        </p:spPr>
        <p:txBody>
          <a:bodyPr>
            <a:noAutofit/>
          </a:bodyPr>
          <a:lstStyle/>
          <a:p>
            <a:pPr fontAlgn="auto">
              <a:spcAft>
                <a:spcPts val="0"/>
              </a:spcAft>
              <a:defRPr/>
            </a:pPr>
            <a:r>
              <a:rPr lang="en-US" altLang="zh-CN" dirty="0" smtClean="0"/>
              <a:t>Social Media Goes Mobile </a:t>
            </a:r>
            <a:endParaRPr lang="zh-CN" altLang="en-US" dirty="0" smtClean="0"/>
          </a:p>
        </p:txBody>
      </p:sp>
      <p:sp>
        <p:nvSpPr>
          <p:cNvPr id="3" name="内容占位符 2"/>
          <p:cNvSpPr>
            <a:spLocks noGrp="1"/>
          </p:cNvSpPr>
          <p:nvPr>
            <p:ph sz="half" idx="1"/>
          </p:nvPr>
        </p:nvSpPr>
        <p:spPr>
          <a:xfrm>
            <a:off x="4648200" y="1527175"/>
            <a:ext cx="3956050" cy="4598988"/>
          </a:xfrm>
        </p:spPr>
        <p:txBody>
          <a:bodyPr>
            <a:normAutofit/>
          </a:bodyPr>
          <a:lstStyle/>
          <a:p>
            <a:pPr marL="548640" indent="-411480" fontAlgn="auto">
              <a:spcAft>
                <a:spcPts val="0"/>
              </a:spcAft>
              <a:buClr>
                <a:schemeClr val="tx1">
                  <a:shade val="95000"/>
                </a:schemeClr>
              </a:buClr>
              <a:buFont typeface="Wingdings 2"/>
              <a:buChar char=""/>
              <a:defRPr/>
            </a:pPr>
            <a:r>
              <a:rPr lang="en-US" altLang="zh-CN" sz="2400" dirty="0" smtClean="0"/>
              <a:t>Social media will focus more on mobile devices in the next five years, including smartphones and tablet PCs.</a:t>
            </a:r>
          </a:p>
          <a:p>
            <a:pPr marL="548640" indent="-411480" fontAlgn="auto">
              <a:spcAft>
                <a:spcPts val="0"/>
              </a:spcAft>
              <a:buClr>
                <a:schemeClr val="tx1">
                  <a:shade val="95000"/>
                </a:schemeClr>
              </a:buClr>
              <a:buFont typeface="Wingdings 2"/>
              <a:buChar char=""/>
              <a:defRPr/>
            </a:pPr>
            <a:r>
              <a:rPr lang="en-CA" sz="2400" dirty="0" smtClean="0"/>
              <a:t>Over 600 million active users of Facebook currently access Facebook through their mobile devices. </a:t>
            </a:r>
            <a:endParaRPr lang="zh-CN" altLang="en-US" dirty="0" smtClean="0"/>
          </a:p>
        </p:txBody>
      </p:sp>
    </p:spTree>
    <p:extLst>
      <p:ext uri="{BB962C8B-B14F-4D97-AF65-F5344CB8AC3E}">
        <p14:creationId xmlns:p14="http://schemas.microsoft.com/office/powerpoint/2010/main" val="97636678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0"/>
            <a:ext cx="71704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262144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77" y="476672"/>
            <a:ext cx="9069539" cy="6105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21272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260648"/>
            <a:ext cx="8229600" cy="778098"/>
          </a:xfrm>
        </p:spPr>
        <p:txBody>
          <a:bodyPr>
            <a:normAutofit fontScale="90000"/>
          </a:bodyPr>
          <a:lstStyle/>
          <a:p>
            <a:r>
              <a:rPr lang="en-CA" dirty="0" smtClean="0"/>
              <a:t>Cash-Flow  (2012 10K)</a:t>
            </a:r>
            <a:br>
              <a:rPr lang="en-CA" dirty="0" smtClean="0"/>
            </a:br>
            <a:endParaRPr lang="en-CA"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764704"/>
            <a:ext cx="8827187"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72554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229600" cy="692696"/>
          </a:xfrm>
        </p:spPr>
        <p:txBody>
          <a:bodyPr>
            <a:normAutofit fontScale="90000"/>
          </a:bodyPr>
          <a:lstStyle/>
          <a:p>
            <a:r>
              <a:rPr lang="en-CA" altLang="zh-CN" dirty="0" smtClean="0"/>
              <a:t>Cash-Flow  (2012 10K) Continues</a:t>
            </a:r>
            <a:br>
              <a:rPr lang="en-CA" altLang="zh-CN" dirty="0" smtClean="0"/>
            </a:br>
            <a:endParaRPr lang="en-US" dirty="0"/>
          </a:p>
        </p:txBody>
      </p:sp>
      <p:pic>
        <p:nvPicPr>
          <p:cNvPr id="2355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03" y="1146917"/>
            <a:ext cx="9087797" cy="570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4561" y="794990"/>
            <a:ext cx="2642259" cy="5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975316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a:t>
            </a:r>
            <a:endParaRPr lang="en-US" dirty="0"/>
          </a:p>
        </p:txBody>
      </p:sp>
      <p:sp>
        <p:nvSpPr>
          <p:cNvPr id="2" name="Content Placeholder 1"/>
          <p:cNvSpPr>
            <a:spLocks noGrp="1"/>
          </p:cNvSpPr>
          <p:nvPr>
            <p:ph idx="1"/>
          </p:nvPr>
        </p:nvSpPr>
        <p:spPr/>
        <p:txBody>
          <a:bodyPr>
            <a:normAutofit/>
          </a:bodyPr>
          <a:lstStyle/>
          <a:p>
            <a:pPr algn="ctr">
              <a:buNone/>
            </a:pPr>
            <a:r>
              <a:rPr lang="en-US" sz="23900" b="1" dirty="0" smtClean="0"/>
              <a:t>BUY</a:t>
            </a:r>
            <a:endParaRPr lang="en-US" sz="23900" b="1"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Line 1"/>
          <p:cNvSpPr>
            <a:spLocks noChangeShapeType="1"/>
          </p:cNvSpPr>
          <p:nvPr/>
        </p:nvSpPr>
        <p:spPr bwMode="auto">
          <a:xfrm>
            <a:off x="455613" y="3340100"/>
            <a:ext cx="8232775" cy="0"/>
          </a:xfrm>
          <a:prstGeom prst="line">
            <a:avLst/>
          </a:prstGeom>
          <a:noFill/>
          <a:ln w="12700">
            <a:solidFill>
              <a:srgbClr val="9A9A9A"/>
            </a:solidFill>
            <a:miter lim="800000"/>
            <a:headEnd/>
            <a:tailEnd/>
          </a:ln>
        </p:spPr>
        <p:txBody>
          <a:bodyPr lIns="0" tIns="0" rIns="0" bIns="0"/>
          <a:lstStyle/>
          <a:p>
            <a:endParaRPr lang="en-US">
              <a:solidFill>
                <a:prstClr val="white"/>
              </a:solidFill>
            </a:endParaRPr>
          </a:p>
        </p:txBody>
      </p:sp>
      <p:sp>
        <p:nvSpPr>
          <p:cNvPr id="252930" name="Rectangle 2"/>
          <p:cNvSpPr>
            <a:spLocks noGrp="1" noChangeArrowheads="1"/>
          </p:cNvSpPr>
          <p:nvPr>
            <p:ph type="title"/>
          </p:nvPr>
        </p:nvSpPr>
        <p:spPr>
          <a:xfrm>
            <a:off x="133350" y="946150"/>
            <a:ext cx="9520238" cy="2401888"/>
          </a:xfrm>
        </p:spPr>
        <p:txBody>
          <a:bodyPr tIns="32146"/>
          <a:lstStyle/>
          <a:p>
            <a:r>
              <a:rPr lang="en-US" altLang="zh-CN" sz="6000" dirty="0" smtClean="0"/>
              <a:t>Research in Motion, Ltd.</a:t>
            </a:r>
          </a:p>
        </p:txBody>
      </p:sp>
      <p:sp>
        <p:nvSpPr>
          <p:cNvPr id="252931" name="Rectangle 4"/>
          <p:cNvSpPr>
            <a:spLocks noGrp="1" noChangeArrowheads="1"/>
          </p:cNvSpPr>
          <p:nvPr>
            <p:ph idx="1"/>
          </p:nvPr>
        </p:nvSpPr>
        <p:spPr>
          <a:xfrm>
            <a:off x="-258763" y="3654425"/>
            <a:ext cx="5464176" cy="1054100"/>
          </a:xfrm>
        </p:spPr>
        <p:txBody>
          <a:bodyPr lIns="26788" tIns="26788" rIns="26788" bIns="26788"/>
          <a:lstStyle/>
          <a:p>
            <a:r>
              <a:rPr lang="en-US" altLang="zh-CN" sz="2100" b="1" dirty="0" smtClean="0">
                <a:solidFill>
                  <a:srgbClr val="878787"/>
                </a:solidFill>
                <a:latin typeface="Lucida Grande" charset="0"/>
                <a:sym typeface="Lucida Grande" charset="0"/>
              </a:rPr>
              <a:t>1984 – 2013 | Waterloo Ontario </a:t>
            </a:r>
          </a:p>
        </p:txBody>
      </p:sp>
      <p:pic>
        <p:nvPicPr>
          <p:cNvPr id="54274" name="Picture 2" descr="http://openmarkets.in/wp-content/uploads/2012/02/bblogo.jpg"/>
          <p:cNvPicPr>
            <a:picLocks noChangeAspect="1" noChangeArrowheads="1"/>
          </p:cNvPicPr>
          <p:nvPr/>
        </p:nvPicPr>
        <p:blipFill>
          <a:blip r:embed="rId2" cstate="print"/>
          <a:srcRect/>
          <a:stretch>
            <a:fillRect/>
          </a:stretch>
        </p:blipFill>
        <p:spPr bwMode="auto">
          <a:xfrm>
            <a:off x="5436096" y="3429000"/>
            <a:ext cx="3152775" cy="3152775"/>
          </a:xfrm>
          <a:prstGeom prst="rect">
            <a:avLst/>
          </a:prstGeom>
          <a:noFill/>
        </p:spPr>
      </p:pic>
    </p:spTree>
    <p:extLst>
      <p:ext uri="{BB962C8B-B14F-4D97-AF65-F5344CB8AC3E}">
        <p14:creationId xmlns:p14="http://schemas.microsoft.com/office/powerpoint/2010/main" val="2877337308"/>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p:cNvSpPr>
          <p:nvPr/>
        </p:nvSpPr>
        <p:spPr bwMode="auto">
          <a:xfrm>
            <a:off x="723900" y="0"/>
            <a:ext cx="7170738" cy="884238"/>
          </a:xfrm>
          <a:prstGeom prst="rect">
            <a:avLst/>
          </a:prstGeom>
          <a:noFill/>
          <a:ln w="12700">
            <a:noFill/>
            <a:miter lim="800000"/>
            <a:headEnd/>
            <a:tailEnd/>
          </a:ln>
        </p:spPr>
        <p:txBody>
          <a:bodyPr lIns="0" tIns="0" rIns="0" bIns="0" anchor="ctr"/>
          <a:lstStyle/>
          <a:p>
            <a:r>
              <a:rPr lang="en-US" altLang="zh-CN" sz="5100" dirty="0"/>
              <a:t>Financial Snapshot</a:t>
            </a:r>
          </a:p>
        </p:txBody>
      </p:sp>
      <p:pic>
        <p:nvPicPr>
          <p:cNvPr id="1026" name="Picture 2"/>
          <p:cNvPicPr>
            <a:picLocks noChangeAspect="1" noChangeArrowheads="1"/>
          </p:cNvPicPr>
          <p:nvPr/>
        </p:nvPicPr>
        <p:blipFill>
          <a:blip r:embed="rId2" cstate="print"/>
          <a:srcRect/>
          <a:stretch>
            <a:fillRect/>
          </a:stretch>
        </p:blipFill>
        <p:spPr bwMode="auto">
          <a:xfrm>
            <a:off x="1259632" y="960153"/>
            <a:ext cx="6980435" cy="5897847"/>
          </a:xfrm>
          <a:prstGeom prst="rect">
            <a:avLst/>
          </a:prstGeom>
          <a:noFill/>
          <a:ln w="9525">
            <a:noFill/>
            <a:miter lim="800000"/>
            <a:headEnd/>
            <a:tailEnd/>
          </a:ln>
        </p:spPr>
      </p:pic>
    </p:spTree>
    <p:extLst>
      <p:ext uri="{BB962C8B-B14F-4D97-AF65-F5344CB8AC3E}">
        <p14:creationId xmlns:p14="http://schemas.microsoft.com/office/powerpoint/2010/main" val="2826200596"/>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1"/>
          <p:cNvSpPr>
            <a:spLocks noGrp="1" noChangeArrowheads="1"/>
          </p:cNvSpPr>
          <p:nvPr>
            <p:ph type="title"/>
          </p:nvPr>
        </p:nvSpPr>
        <p:spPr>
          <a:xfrm>
            <a:off x="893763" y="142875"/>
            <a:ext cx="7358062" cy="884238"/>
          </a:xfrm>
        </p:spPr>
        <p:txBody>
          <a:bodyPr tIns="32146"/>
          <a:lstStyle/>
          <a:p>
            <a:r>
              <a:rPr lang="en-US" altLang="zh-CN" smtClean="0"/>
              <a:t>Common Shares</a:t>
            </a:r>
          </a:p>
        </p:txBody>
      </p:sp>
      <p:sp>
        <p:nvSpPr>
          <p:cNvPr id="65538" name="Rectangle 2"/>
          <p:cNvSpPr>
            <a:spLocks noGrp="1" noChangeArrowheads="1"/>
          </p:cNvSpPr>
          <p:nvPr>
            <p:ph idx="1"/>
          </p:nvPr>
        </p:nvSpPr>
        <p:spPr>
          <a:xfrm>
            <a:off x="874713" y="3367088"/>
            <a:ext cx="7385050" cy="3241675"/>
          </a:xfrm>
        </p:spPr>
        <p:txBody>
          <a:bodyPr lIns="64291" tIns="32146" rIns="64291" bIns="32146">
            <a:normAutofit fontScale="92500" lnSpcReduction="20000"/>
          </a:bodyPr>
          <a:lstStyle/>
          <a:p>
            <a:pPr marL="627288" indent="-384048" fontAlgn="auto">
              <a:spcAft>
                <a:spcPts val="0"/>
              </a:spcAft>
              <a:buFont typeface="Wingdings 2"/>
              <a:buBlip>
                <a:blip r:embed="rId2"/>
              </a:buBlip>
              <a:defRPr/>
            </a:pPr>
            <a:r>
              <a:rPr lang="en-US" altLang="zh-CN" dirty="0"/>
              <a:t>RIM announced 3-for-1 stock split in 2007</a:t>
            </a:r>
          </a:p>
          <a:p>
            <a:pPr marL="627288" indent="-384048" fontAlgn="auto">
              <a:spcAft>
                <a:spcPts val="0"/>
              </a:spcAft>
              <a:buFont typeface="Wingdings 2"/>
              <a:buBlip>
                <a:blip r:embed="rId2"/>
              </a:buBlip>
              <a:defRPr/>
            </a:pPr>
            <a:r>
              <a:rPr lang="en-US" altLang="zh-CN" dirty="0"/>
              <a:t>On December </a:t>
            </a:r>
            <a:r>
              <a:rPr lang="en-US" altLang="zh-CN" dirty="0" smtClean="0"/>
              <a:t>14, 2012, </a:t>
            </a:r>
            <a:r>
              <a:rPr lang="en-US" altLang="zh-CN" dirty="0"/>
              <a:t>there were 524 million voting common shares, options to purchase </a:t>
            </a:r>
            <a:r>
              <a:rPr lang="en-US" altLang="zh-CN" dirty="0" smtClean="0"/>
              <a:t>7.6 </a:t>
            </a:r>
            <a:r>
              <a:rPr lang="en-US" altLang="zh-CN" dirty="0"/>
              <a:t>million voting common shares, </a:t>
            </a:r>
            <a:r>
              <a:rPr lang="en-US" altLang="zh-CN" dirty="0" smtClean="0"/>
              <a:t>15.5 </a:t>
            </a:r>
            <a:r>
              <a:rPr lang="en-US" altLang="zh-CN" dirty="0"/>
              <a:t>million restricted share units and </a:t>
            </a:r>
            <a:r>
              <a:rPr lang="en-US" altLang="zh-CN" dirty="0" smtClean="0"/>
              <a:t>300,000 </a:t>
            </a:r>
            <a:r>
              <a:rPr lang="en-US" altLang="zh-CN" dirty="0"/>
              <a:t>deferred share units </a:t>
            </a:r>
            <a:r>
              <a:rPr lang="en-US" altLang="zh-CN" dirty="0" smtClean="0"/>
              <a:t>outstanding</a:t>
            </a:r>
          </a:p>
          <a:p>
            <a:pPr marL="1027338" lvl="1" indent="-384048">
              <a:buFont typeface="Wingdings 2"/>
              <a:buBlip>
                <a:blip r:embed="rId2"/>
              </a:buBlip>
              <a:defRPr/>
            </a:pPr>
            <a:r>
              <a:rPr lang="en-US" altLang="zh-CN" dirty="0" smtClean="0"/>
              <a:t>Substantial increase from previous periods</a:t>
            </a:r>
            <a:endParaRPr lang="en-US" altLang="zh-CN" dirty="0"/>
          </a:p>
        </p:txBody>
      </p:sp>
      <p:graphicFrame>
        <p:nvGraphicFramePr>
          <p:cNvPr id="5" name="Table 4"/>
          <p:cNvGraphicFramePr>
            <a:graphicFrameLocks noGrp="1"/>
          </p:cNvGraphicFramePr>
          <p:nvPr/>
        </p:nvGraphicFramePr>
        <p:xfrm>
          <a:off x="1547664" y="1196752"/>
          <a:ext cx="6120680" cy="1512168"/>
        </p:xfrm>
        <a:graphic>
          <a:graphicData uri="http://schemas.openxmlformats.org/drawingml/2006/table">
            <a:tbl>
              <a:tblPr firstRow="1" bandRow="1">
                <a:tableStyleId>{5C22544A-7EE6-4342-B048-85BDC9FD1C3A}</a:tableStyleId>
              </a:tblPr>
              <a:tblGrid>
                <a:gridCol w="765085"/>
                <a:gridCol w="765085"/>
                <a:gridCol w="765085"/>
                <a:gridCol w="765085"/>
                <a:gridCol w="765085"/>
                <a:gridCol w="765085"/>
                <a:gridCol w="765085"/>
                <a:gridCol w="765085"/>
              </a:tblGrid>
              <a:tr h="750870">
                <a:tc>
                  <a:txBody>
                    <a:bodyPr/>
                    <a:lstStyle/>
                    <a:p>
                      <a:r>
                        <a:rPr lang="en-CA" dirty="0" smtClean="0"/>
                        <a:t>2013</a:t>
                      </a:r>
                      <a:endParaRPr lang="en-CA" dirty="0"/>
                    </a:p>
                  </a:txBody>
                  <a:tcPr/>
                </a:tc>
                <a:tc>
                  <a:txBody>
                    <a:bodyPr/>
                    <a:lstStyle/>
                    <a:p>
                      <a:r>
                        <a:rPr lang="en-CA" dirty="0" smtClean="0"/>
                        <a:t>2012</a:t>
                      </a:r>
                      <a:endParaRPr lang="en-CA" dirty="0"/>
                    </a:p>
                  </a:txBody>
                  <a:tcPr/>
                </a:tc>
                <a:tc>
                  <a:txBody>
                    <a:bodyPr/>
                    <a:lstStyle/>
                    <a:p>
                      <a:r>
                        <a:rPr lang="en-CA" dirty="0" smtClean="0"/>
                        <a:t>2011</a:t>
                      </a:r>
                      <a:endParaRPr lang="en-CA" dirty="0"/>
                    </a:p>
                  </a:txBody>
                  <a:tcPr/>
                </a:tc>
                <a:tc>
                  <a:txBody>
                    <a:bodyPr/>
                    <a:lstStyle/>
                    <a:p>
                      <a:r>
                        <a:rPr lang="en-CA" dirty="0" smtClean="0"/>
                        <a:t>2010</a:t>
                      </a:r>
                      <a:endParaRPr lang="en-CA" dirty="0"/>
                    </a:p>
                  </a:txBody>
                  <a:tcPr/>
                </a:tc>
                <a:tc>
                  <a:txBody>
                    <a:bodyPr/>
                    <a:lstStyle/>
                    <a:p>
                      <a:r>
                        <a:rPr lang="en-CA" dirty="0" smtClean="0"/>
                        <a:t>2009</a:t>
                      </a:r>
                      <a:endParaRPr lang="en-CA" dirty="0"/>
                    </a:p>
                  </a:txBody>
                  <a:tcPr/>
                </a:tc>
                <a:tc>
                  <a:txBody>
                    <a:bodyPr/>
                    <a:lstStyle/>
                    <a:p>
                      <a:r>
                        <a:rPr lang="en-CA" dirty="0" smtClean="0"/>
                        <a:t>2008</a:t>
                      </a:r>
                      <a:endParaRPr lang="en-CA" dirty="0"/>
                    </a:p>
                  </a:txBody>
                  <a:tcPr/>
                </a:tc>
                <a:tc>
                  <a:txBody>
                    <a:bodyPr/>
                    <a:lstStyle/>
                    <a:p>
                      <a:r>
                        <a:rPr lang="en-CA" dirty="0" smtClean="0"/>
                        <a:t>2007</a:t>
                      </a:r>
                      <a:endParaRPr lang="en-CA" dirty="0"/>
                    </a:p>
                  </a:txBody>
                  <a:tcPr/>
                </a:tc>
                <a:tc>
                  <a:txBody>
                    <a:bodyPr/>
                    <a:lstStyle/>
                    <a:p>
                      <a:r>
                        <a:rPr lang="en-CA" dirty="0" smtClean="0"/>
                        <a:t>2006</a:t>
                      </a:r>
                      <a:endParaRPr lang="en-CA" dirty="0"/>
                    </a:p>
                  </a:txBody>
                  <a:tcPr/>
                </a:tc>
              </a:tr>
              <a:tr h="761298">
                <a:tc>
                  <a:txBody>
                    <a:bodyPr/>
                    <a:lstStyle/>
                    <a:p>
                      <a:r>
                        <a:rPr lang="en-CA" dirty="0" smtClean="0"/>
                        <a:t>524M</a:t>
                      </a:r>
                      <a:endParaRPr lang="en-CA" dirty="0"/>
                    </a:p>
                  </a:txBody>
                  <a:tcPr/>
                </a:tc>
                <a:tc>
                  <a:txBody>
                    <a:bodyPr/>
                    <a:lstStyle/>
                    <a:p>
                      <a:r>
                        <a:rPr lang="en-CA" dirty="0" smtClean="0"/>
                        <a:t>524M</a:t>
                      </a:r>
                      <a:endParaRPr lang="en-CA" dirty="0"/>
                    </a:p>
                  </a:txBody>
                  <a:tcPr/>
                </a:tc>
                <a:tc>
                  <a:txBody>
                    <a:bodyPr/>
                    <a:lstStyle/>
                    <a:p>
                      <a:r>
                        <a:rPr lang="en-CA" dirty="0" smtClean="0"/>
                        <a:t>524M</a:t>
                      </a:r>
                      <a:endParaRPr lang="en-CA" dirty="0"/>
                    </a:p>
                  </a:txBody>
                  <a:tcPr/>
                </a:tc>
                <a:tc>
                  <a:txBody>
                    <a:bodyPr/>
                    <a:lstStyle/>
                    <a:p>
                      <a:r>
                        <a:rPr lang="en-CA" dirty="0" smtClean="0"/>
                        <a:t>557M</a:t>
                      </a:r>
                      <a:endParaRPr lang="en-CA" dirty="0"/>
                    </a:p>
                  </a:txBody>
                  <a:tcPr/>
                </a:tc>
                <a:tc>
                  <a:txBody>
                    <a:bodyPr/>
                    <a:lstStyle/>
                    <a:p>
                      <a:r>
                        <a:rPr lang="en-CA" dirty="0" smtClean="0"/>
                        <a:t>566M</a:t>
                      </a:r>
                      <a:endParaRPr lang="en-CA" dirty="0"/>
                    </a:p>
                  </a:txBody>
                  <a:tcPr/>
                </a:tc>
                <a:tc>
                  <a:txBody>
                    <a:bodyPr/>
                    <a:lstStyle/>
                    <a:p>
                      <a:r>
                        <a:rPr lang="en-CA" dirty="0" smtClean="0"/>
                        <a:t>562M</a:t>
                      </a:r>
                      <a:endParaRPr lang="en-CA" dirty="0"/>
                    </a:p>
                  </a:txBody>
                  <a:tcPr/>
                </a:tc>
                <a:tc>
                  <a:txBody>
                    <a:bodyPr/>
                    <a:lstStyle/>
                    <a:p>
                      <a:r>
                        <a:rPr lang="en-CA" dirty="0" smtClean="0"/>
                        <a:t>189M</a:t>
                      </a:r>
                      <a:endParaRPr lang="en-CA" dirty="0"/>
                    </a:p>
                  </a:txBody>
                  <a:tcPr/>
                </a:tc>
                <a:tc>
                  <a:txBody>
                    <a:bodyPr/>
                    <a:lstStyle/>
                    <a:p>
                      <a:r>
                        <a:rPr lang="en-CA" dirty="0" smtClean="0"/>
                        <a:t>188M</a:t>
                      </a:r>
                      <a:endParaRPr lang="en-CA" dirty="0"/>
                    </a:p>
                  </a:txBody>
                  <a:tcPr/>
                </a:tc>
              </a:tr>
            </a:tbl>
          </a:graphicData>
        </a:graphic>
      </p:graphicFrame>
    </p:spTree>
    <p:extLst>
      <p:ext uri="{BB962C8B-B14F-4D97-AF65-F5344CB8AC3E}">
        <p14:creationId xmlns:p14="http://schemas.microsoft.com/office/powerpoint/2010/main" val="1281350652"/>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p:cNvSpPr>
          <p:nvPr/>
        </p:nvSpPr>
        <p:spPr bwMode="auto">
          <a:xfrm>
            <a:off x="17463" y="44450"/>
            <a:ext cx="9099550" cy="1714500"/>
          </a:xfrm>
          <a:prstGeom prst="rect">
            <a:avLst/>
          </a:prstGeom>
          <a:noFill/>
          <a:ln w="12700">
            <a:noFill/>
            <a:miter lim="800000"/>
            <a:headEnd/>
            <a:tailEnd/>
          </a:ln>
        </p:spPr>
        <p:txBody>
          <a:bodyPr lIns="0" tIns="0" rIns="0" bIns="0" anchor="ctr"/>
          <a:lstStyle/>
          <a:p>
            <a:pPr algn="ctr"/>
            <a:r>
              <a:rPr lang="en-US" altLang="zh-CN" sz="4800" dirty="0"/>
              <a:t>Stock Performance - 1 year</a:t>
            </a:r>
          </a:p>
        </p:txBody>
      </p:sp>
      <p:pic>
        <p:nvPicPr>
          <p:cNvPr id="2050" name="Picture 2"/>
          <p:cNvPicPr>
            <a:picLocks noChangeAspect="1" noChangeArrowheads="1"/>
          </p:cNvPicPr>
          <p:nvPr/>
        </p:nvPicPr>
        <p:blipFill>
          <a:blip r:embed="rId2" cstate="print"/>
          <a:srcRect/>
          <a:stretch>
            <a:fillRect/>
          </a:stretch>
        </p:blipFill>
        <p:spPr bwMode="auto">
          <a:xfrm>
            <a:off x="1115616" y="1367421"/>
            <a:ext cx="6984776" cy="5490579"/>
          </a:xfrm>
          <a:prstGeom prst="rect">
            <a:avLst/>
          </a:prstGeom>
          <a:noFill/>
          <a:ln w="9525">
            <a:noFill/>
            <a:miter lim="800000"/>
            <a:headEnd/>
            <a:tailEnd/>
          </a:ln>
        </p:spPr>
      </p:pic>
    </p:spTree>
    <p:extLst>
      <p:ext uri="{BB962C8B-B14F-4D97-AF65-F5344CB8AC3E}">
        <p14:creationId xmlns:p14="http://schemas.microsoft.com/office/powerpoint/2010/main" val="1947738122"/>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3"/>
          <p:cNvSpPr>
            <a:spLocks/>
          </p:cNvSpPr>
          <p:nvPr/>
        </p:nvSpPr>
        <p:spPr bwMode="auto">
          <a:xfrm>
            <a:off x="17463" y="53975"/>
            <a:ext cx="9099550" cy="1501775"/>
          </a:xfrm>
          <a:prstGeom prst="rect">
            <a:avLst/>
          </a:prstGeom>
          <a:noFill/>
          <a:ln w="12700">
            <a:noFill/>
            <a:miter lim="800000"/>
            <a:headEnd/>
            <a:tailEnd/>
          </a:ln>
        </p:spPr>
        <p:txBody>
          <a:bodyPr lIns="0" tIns="0" rIns="0" bIns="0" anchor="ctr"/>
          <a:lstStyle/>
          <a:p>
            <a:pPr algn="ctr"/>
            <a:r>
              <a:rPr lang="en-US" altLang="zh-CN" sz="4400" dirty="0"/>
              <a:t>Stock Performance - 5 year</a:t>
            </a:r>
          </a:p>
        </p:txBody>
      </p:sp>
      <p:pic>
        <p:nvPicPr>
          <p:cNvPr id="3074" name="Picture 2"/>
          <p:cNvPicPr>
            <a:picLocks noChangeAspect="1" noChangeArrowheads="1"/>
          </p:cNvPicPr>
          <p:nvPr/>
        </p:nvPicPr>
        <p:blipFill>
          <a:blip r:embed="rId2" cstate="print"/>
          <a:srcRect/>
          <a:stretch>
            <a:fillRect/>
          </a:stretch>
        </p:blipFill>
        <p:spPr bwMode="auto">
          <a:xfrm>
            <a:off x="899592" y="1196752"/>
            <a:ext cx="6984776" cy="5424725"/>
          </a:xfrm>
          <a:prstGeom prst="rect">
            <a:avLst/>
          </a:prstGeom>
          <a:noFill/>
          <a:ln w="9525">
            <a:noFill/>
            <a:miter lim="800000"/>
            <a:headEnd/>
            <a:tailEnd/>
          </a:ln>
        </p:spPr>
      </p:pic>
    </p:spTree>
    <p:extLst>
      <p:ext uri="{BB962C8B-B14F-4D97-AF65-F5344CB8AC3E}">
        <p14:creationId xmlns:p14="http://schemas.microsoft.com/office/powerpoint/2010/main" val="122726838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5940151" y="3594444"/>
            <a:ext cx="3263555" cy="3263555"/>
          </a:xfrm>
          <a:prstGeom prst="rect">
            <a:avLst/>
          </a:prstGeom>
        </p:spPr>
      </p:pic>
      <p:sp>
        <p:nvSpPr>
          <p:cNvPr id="2" name="Title 1"/>
          <p:cNvSpPr>
            <a:spLocks noGrp="1"/>
          </p:cNvSpPr>
          <p:nvPr>
            <p:ph type="title"/>
          </p:nvPr>
        </p:nvSpPr>
        <p:spPr>
          <a:xfrm>
            <a:off x="457200" y="0"/>
            <a:ext cx="8229600" cy="1124744"/>
          </a:xfrm>
        </p:spPr>
        <p:txBody>
          <a:bodyPr>
            <a:normAutofit/>
          </a:bodyPr>
          <a:lstStyle/>
          <a:p>
            <a:r>
              <a:rPr lang="en-US" dirty="0" smtClean="0"/>
              <a:t>Advertising</a:t>
            </a:r>
            <a:endParaRPr lang="en-US" dirty="0"/>
          </a:p>
        </p:txBody>
      </p:sp>
      <p:sp>
        <p:nvSpPr>
          <p:cNvPr id="3" name="Content Placeholder 2"/>
          <p:cNvSpPr>
            <a:spLocks noGrp="1"/>
          </p:cNvSpPr>
          <p:nvPr>
            <p:ph idx="1"/>
          </p:nvPr>
        </p:nvSpPr>
        <p:spPr>
          <a:xfrm>
            <a:off x="0" y="1268760"/>
            <a:ext cx="8229600" cy="4788282"/>
          </a:xfrm>
        </p:spPr>
        <p:txBody>
          <a:bodyPr/>
          <a:lstStyle/>
          <a:p>
            <a:r>
              <a:rPr lang="en-US" dirty="0" smtClean="0"/>
              <a:t>Google; Sponsored links</a:t>
            </a:r>
          </a:p>
          <a:p>
            <a:r>
              <a:rPr lang="en-US" dirty="0" smtClean="0"/>
              <a:t>Smartphone advertising in applications</a:t>
            </a:r>
          </a:p>
          <a:p>
            <a:r>
              <a:rPr lang="en-US" dirty="0" smtClean="0"/>
              <a:t>Application advertising</a:t>
            </a:r>
          </a:p>
          <a:p>
            <a:pPr lvl="1"/>
            <a:r>
              <a:rPr lang="en-US" dirty="0" smtClean="0"/>
              <a:t>Build an application under the company name</a:t>
            </a:r>
          </a:p>
          <a:p>
            <a:r>
              <a:rPr lang="en-US" dirty="0" smtClean="0"/>
              <a:t>Social media advertising</a:t>
            </a:r>
          </a:p>
          <a:p>
            <a:pPr lvl="1"/>
            <a:r>
              <a:rPr lang="en-US" dirty="0" smtClean="0"/>
              <a:t>Facebook, twitter, </a:t>
            </a:r>
            <a:r>
              <a:rPr lang="en-US" dirty="0" err="1" smtClean="0"/>
              <a:t>myspace</a:t>
            </a:r>
            <a:endParaRPr lang="en-US" dirty="0"/>
          </a:p>
          <a:p>
            <a:pPr marL="457200" lvl="1" indent="0">
              <a:buNone/>
            </a:pPr>
            <a:endParaRPr lang="en-US" dirty="0" smtClean="0"/>
          </a:p>
        </p:txBody>
      </p:sp>
    </p:spTree>
    <p:extLst>
      <p:ext uri="{BB962C8B-B14F-4D97-AF65-F5344CB8AC3E}">
        <p14:creationId xmlns:p14="http://schemas.microsoft.com/office/powerpoint/2010/main" val="279581766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17463" y="44450"/>
            <a:ext cx="9099550" cy="1460500"/>
          </a:xfrm>
        </p:spPr>
        <p:txBody>
          <a:bodyPr tIns="32146"/>
          <a:lstStyle/>
          <a:p>
            <a:pPr algn="ctr"/>
            <a:r>
              <a:rPr lang="en-US" altLang="zh-CN" smtClean="0"/>
              <a:t>Stock Performance - 10 year</a:t>
            </a:r>
          </a:p>
        </p:txBody>
      </p:sp>
      <p:pic>
        <p:nvPicPr>
          <p:cNvPr id="4098" name="Picture 2"/>
          <p:cNvPicPr>
            <a:picLocks noChangeAspect="1" noChangeArrowheads="1"/>
          </p:cNvPicPr>
          <p:nvPr/>
        </p:nvPicPr>
        <p:blipFill>
          <a:blip r:embed="rId2" cstate="print"/>
          <a:srcRect/>
          <a:stretch>
            <a:fillRect/>
          </a:stretch>
        </p:blipFill>
        <p:spPr bwMode="auto">
          <a:xfrm>
            <a:off x="1043608" y="1124744"/>
            <a:ext cx="7132356" cy="5589240"/>
          </a:xfrm>
          <a:prstGeom prst="rect">
            <a:avLst/>
          </a:prstGeom>
          <a:noFill/>
          <a:ln w="9525">
            <a:noFill/>
            <a:miter lim="800000"/>
            <a:headEnd/>
            <a:tailEnd/>
          </a:ln>
        </p:spPr>
      </p:pic>
    </p:spTree>
    <p:extLst>
      <p:ext uri="{BB962C8B-B14F-4D97-AF65-F5344CB8AC3E}">
        <p14:creationId xmlns:p14="http://schemas.microsoft.com/office/powerpoint/2010/main" val="2386959801"/>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50 </a:t>
            </a:r>
            <a:r>
              <a:rPr lang="en-US" dirty="0" err="1" smtClean="0"/>
              <a:t>vs</a:t>
            </a:r>
            <a:r>
              <a:rPr lang="en-US" dirty="0" smtClean="0"/>
              <a:t> 200 Day MA</a:t>
            </a:r>
            <a:endParaRPr lang="en-US" dirty="0"/>
          </a:p>
        </p:txBody>
      </p:sp>
      <p:pic>
        <p:nvPicPr>
          <p:cNvPr id="13316" name="Picture 4"/>
          <p:cNvPicPr>
            <a:picLocks noGrp="1" noChangeAspect="1" noChangeArrowheads="1"/>
          </p:cNvPicPr>
          <p:nvPr>
            <p:ph idx="1"/>
          </p:nvPr>
        </p:nvPicPr>
        <p:blipFill>
          <a:blip r:embed="rId2" cstate="print"/>
          <a:srcRect/>
          <a:stretch>
            <a:fillRect/>
          </a:stretch>
        </p:blipFill>
        <p:spPr bwMode="auto">
          <a:xfrm>
            <a:off x="1043608" y="1108134"/>
            <a:ext cx="7363862" cy="5749865"/>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Line 1"/>
          <p:cNvSpPr>
            <a:spLocks noChangeShapeType="1"/>
          </p:cNvSpPr>
          <p:nvPr/>
        </p:nvSpPr>
        <p:spPr bwMode="auto">
          <a:xfrm>
            <a:off x="455613" y="1384300"/>
            <a:ext cx="8232775" cy="1588"/>
          </a:xfrm>
          <a:prstGeom prst="line">
            <a:avLst/>
          </a:prstGeom>
          <a:noFill/>
          <a:ln w="12700">
            <a:solidFill>
              <a:srgbClr val="9A9A9A"/>
            </a:solidFill>
            <a:miter lim="800000"/>
            <a:headEnd/>
            <a:tailEnd/>
          </a:ln>
        </p:spPr>
        <p:txBody>
          <a:bodyPr lIns="0" tIns="0" rIns="0" bIns="0"/>
          <a:lstStyle/>
          <a:p>
            <a:endParaRPr lang="en-US">
              <a:solidFill>
                <a:prstClr val="white"/>
              </a:solidFill>
            </a:endParaRPr>
          </a:p>
        </p:txBody>
      </p:sp>
      <p:sp>
        <p:nvSpPr>
          <p:cNvPr id="259074" name="Rectangle 2"/>
          <p:cNvSpPr>
            <a:spLocks noGrp="1" noChangeArrowheads="1"/>
          </p:cNvSpPr>
          <p:nvPr>
            <p:ph type="title"/>
          </p:nvPr>
        </p:nvSpPr>
        <p:spPr>
          <a:xfrm>
            <a:off x="893763" y="2303463"/>
            <a:ext cx="7358062" cy="1785937"/>
          </a:xfrm>
        </p:spPr>
        <p:txBody>
          <a:bodyPr tIns="32146"/>
          <a:lstStyle/>
          <a:p>
            <a:r>
              <a:rPr lang="en-US" altLang="zh-CN" sz="6000" smtClean="0"/>
              <a:t>Company Profile</a:t>
            </a:r>
          </a:p>
        </p:txBody>
      </p:sp>
      <p:sp>
        <p:nvSpPr>
          <p:cNvPr id="259075" name="Rectangle 3"/>
          <p:cNvSpPr>
            <a:spLocks/>
          </p:cNvSpPr>
          <p:nvPr/>
        </p:nvSpPr>
        <p:spPr bwMode="auto">
          <a:xfrm>
            <a:off x="1946275" y="1066800"/>
            <a:ext cx="4848225" cy="322263"/>
          </a:xfrm>
          <a:prstGeom prst="rect">
            <a:avLst/>
          </a:prstGeom>
          <a:noFill/>
          <a:ln w="12700">
            <a:noFill/>
            <a:miter lim="800000"/>
            <a:headEnd/>
            <a:tailEnd/>
          </a:ln>
        </p:spPr>
        <p:txBody>
          <a:bodyPr lIns="0" tIns="0" rIns="0" bIns="0" anchor="ctr"/>
          <a:lstStyle/>
          <a:p>
            <a:pPr>
              <a:spcBef>
                <a:spcPts val="338"/>
              </a:spcBef>
            </a:pPr>
            <a:r>
              <a:rPr lang="en-US" altLang="zh-CN" sz="1700">
                <a:solidFill>
                  <a:srgbClr val="878787"/>
                </a:solidFill>
                <a:latin typeface="Lucida Grande" charset="0"/>
                <a:sym typeface="Lucida Grande" charset="0"/>
              </a:rPr>
              <a:t>Research In Motion, Ltd.</a:t>
            </a:r>
          </a:p>
        </p:txBody>
      </p:sp>
    </p:spTree>
    <p:extLst>
      <p:ext uri="{BB962C8B-B14F-4D97-AF65-F5344CB8AC3E}">
        <p14:creationId xmlns:p14="http://schemas.microsoft.com/office/powerpoint/2010/main" val="3988365040"/>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Oval 1"/>
          <p:cNvSpPr>
            <a:spLocks/>
          </p:cNvSpPr>
          <p:nvPr/>
        </p:nvSpPr>
        <p:spPr bwMode="auto">
          <a:xfrm>
            <a:off x="8458200"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260098" name="Oval 2"/>
          <p:cNvSpPr>
            <a:spLocks/>
          </p:cNvSpPr>
          <p:nvPr/>
        </p:nvSpPr>
        <p:spPr bwMode="auto">
          <a:xfrm>
            <a:off x="568325"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19459" name="Rectangle 3"/>
          <p:cNvSpPr>
            <a:spLocks noGrp="1" noChangeArrowheads="1"/>
          </p:cNvSpPr>
          <p:nvPr>
            <p:ph type="title"/>
          </p:nvPr>
        </p:nvSpPr>
        <p:spPr>
          <a:xfrm>
            <a:off x="420688" y="188913"/>
            <a:ext cx="8232775" cy="1050925"/>
          </a:xfrm>
        </p:spPr>
        <p:txBody>
          <a:bodyPr tIns="32146">
            <a:normAutofit/>
          </a:bodyPr>
          <a:lstStyle/>
          <a:p>
            <a:pPr fontAlgn="auto">
              <a:lnSpc>
                <a:spcPts val="4078"/>
              </a:lnSpc>
              <a:spcAft>
                <a:spcPts val="0"/>
              </a:spcAft>
              <a:defRPr/>
            </a:pPr>
            <a:r>
              <a:rPr lang="en-US" altLang="zh-CN" dirty="0">
                <a:effectLst>
                  <a:outerShdw blurRad="38100" dist="38100" dir="2700000" algn="tl">
                    <a:srgbClr val="000000"/>
                  </a:outerShdw>
                </a:effectLst>
              </a:rPr>
              <a:t>Company </a:t>
            </a:r>
            <a:r>
              <a:rPr lang="en-US" altLang="zh-CN" dirty="0" smtClean="0">
                <a:effectLst>
                  <a:outerShdw blurRad="38100" dist="38100" dir="2700000" algn="tl">
                    <a:srgbClr val="000000"/>
                  </a:outerShdw>
                </a:effectLst>
              </a:rPr>
              <a:t>Milestones </a:t>
            </a:r>
            <a:endParaRPr lang="en-US" altLang="zh-CN" dirty="0">
              <a:effectLst>
                <a:outerShdw blurRad="38100" dist="38100" dir="2700000" algn="tl">
                  <a:srgbClr val="000000"/>
                </a:outerShdw>
              </a:effectLst>
            </a:endParaRPr>
          </a:p>
        </p:txBody>
      </p:sp>
      <p:sp>
        <p:nvSpPr>
          <p:cNvPr id="260100" name="Rectangle 4"/>
          <p:cNvSpPr>
            <a:spLocks noGrp="1" noChangeArrowheads="1"/>
          </p:cNvSpPr>
          <p:nvPr>
            <p:ph idx="1"/>
          </p:nvPr>
        </p:nvSpPr>
        <p:spPr>
          <a:xfrm>
            <a:off x="88900" y="1301750"/>
            <a:ext cx="8956675" cy="5307013"/>
          </a:xfrm>
        </p:spPr>
        <p:txBody>
          <a:bodyPr lIns="64291" tIns="32146" rIns="64291" bIns="32146"/>
          <a:lstStyle/>
          <a:p>
            <a:pPr marL="212725" indent="69850">
              <a:buClr>
                <a:srgbClr val="7F7F7F"/>
              </a:buClr>
              <a:buFont typeface="Arial" charset="0"/>
              <a:buChar char="•"/>
            </a:pPr>
            <a:r>
              <a:rPr lang="en-US" altLang="zh-CN" sz="2400" b="1" dirty="0" smtClean="0">
                <a:latin typeface="Lucida Grande" charset="0"/>
                <a:sym typeface="Lucida Grande" charset="0"/>
              </a:rPr>
              <a:t>1984</a:t>
            </a:r>
            <a:r>
              <a:rPr lang="en-US" altLang="zh-CN" sz="2400" dirty="0" smtClean="0"/>
              <a:t>: RIM was founded in Ontario by two engineering student: Mike </a:t>
            </a:r>
            <a:r>
              <a:rPr lang="en-US" altLang="zh-CN" sz="2400" dirty="0" err="1" smtClean="0"/>
              <a:t>Lazaridis</a:t>
            </a:r>
            <a:r>
              <a:rPr lang="en-US" altLang="zh-CN" sz="2400" dirty="0" smtClean="0"/>
              <a:t> and Douglas </a:t>
            </a:r>
            <a:r>
              <a:rPr lang="en-US" altLang="zh-CN" sz="2400" dirty="0" err="1" smtClean="0"/>
              <a:t>Fregin</a:t>
            </a:r>
            <a:endParaRPr lang="en-US" altLang="zh-CN" sz="2400" dirty="0" smtClean="0"/>
          </a:p>
          <a:p>
            <a:pPr marL="212725" indent="69850">
              <a:buClr>
                <a:srgbClr val="7F7F7F"/>
              </a:buClr>
              <a:buFont typeface="Arial" charset="0"/>
              <a:buChar char="•"/>
            </a:pPr>
            <a:r>
              <a:rPr lang="en-US" altLang="zh-CN" sz="2400" b="1" dirty="0" smtClean="0">
                <a:latin typeface="Lucida Grande" charset="0"/>
                <a:sym typeface="Lucida Grande" charset="0"/>
              </a:rPr>
              <a:t>1988: </a:t>
            </a:r>
            <a:r>
              <a:rPr lang="en-US" altLang="zh-CN" sz="2400" dirty="0" smtClean="0"/>
              <a:t>Began to work on wireless data-only applications</a:t>
            </a:r>
          </a:p>
          <a:p>
            <a:pPr marL="212725" indent="69850">
              <a:buClr>
                <a:srgbClr val="7F7F7F"/>
              </a:buClr>
              <a:buFont typeface="Arial" charset="0"/>
              <a:buChar char="•"/>
            </a:pPr>
            <a:r>
              <a:rPr lang="en-US" altLang="zh-CN" sz="2400" b="1" dirty="0" smtClean="0">
                <a:latin typeface="Lucida Grande" charset="0"/>
                <a:sym typeface="Lucida Grande" charset="0"/>
              </a:rPr>
              <a:t>1996</a:t>
            </a:r>
            <a:r>
              <a:rPr lang="en-US" altLang="zh-CN" sz="2400" dirty="0" smtClean="0"/>
              <a:t>: Introduced first two-way messaging pager and PCMIA plug-in card for computer-enabled wireless email</a:t>
            </a:r>
          </a:p>
          <a:p>
            <a:pPr marL="212725" indent="69850">
              <a:buClr>
                <a:srgbClr val="7F7F7F"/>
              </a:buClr>
              <a:buFont typeface="Arial" charset="0"/>
              <a:buChar char="•"/>
            </a:pPr>
            <a:r>
              <a:rPr lang="en-US" altLang="zh-CN" sz="2400" b="1" dirty="0" smtClean="0">
                <a:latin typeface="Lucida Grande" charset="0"/>
                <a:sym typeface="Lucida Grande" charset="0"/>
              </a:rPr>
              <a:t>1997</a:t>
            </a:r>
            <a:r>
              <a:rPr lang="en-US" altLang="zh-CN" sz="2400" dirty="0" smtClean="0"/>
              <a:t>: Rim was listed on the TSE </a:t>
            </a:r>
          </a:p>
          <a:p>
            <a:pPr marL="212725" indent="69850">
              <a:buClr>
                <a:srgbClr val="7F7F7F"/>
              </a:buClr>
              <a:buFont typeface="Arial" charset="0"/>
              <a:buChar char="•"/>
            </a:pPr>
            <a:r>
              <a:rPr lang="en-US" altLang="zh-CN" sz="2400" b="1" dirty="0" smtClean="0">
                <a:latin typeface="Lucida Grande" charset="0"/>
                <a:sym typeface="Lucida Grande" charset="0"/>
              </a:rPr>
              <a:t>1998</a:t>
            </a:r>
            <a:r>
              <a:rPr lang="en-US" altLang="zh-CN" sz="2400" dirty="0" smtClean="0"/>
              <a:t>: Launched its first BlackBerry - RIM 950</a:t>
            </a:r>
          </a:p>
          <a:p>
            <a:pPr marL="212725" indent="69850">
              <a:buClr>
                <a:srgbClr val="7F7F7F"/>
              </a:buClr>
              <a:buFont typeface="Arial" charset="0"/>
              <a:buChar char="•"/>
            </a:pPr>
            <a:r>
              <a:rPr lang="en-US" altLang="zh-CN" sz="2400" b="1" dirty="0" smtClean="0">
                <a:latin typeface="Lucida Grande" charset="0"/>
                <a:sym typeface="Lucida Grande" charset="0"/>
              </a:rPr>
              <a:t>1999</a:t>
            </a:r>
            <a:r>
              <a:rPr lang="en-US" altLang="zh-CN" sz="2400" dirty="0" smtClean="0"/>
              <a:t>: RIM was listed on the </a:t>
            </a:r>
            <a:r>
              <a:rPr lang="en-US" altLang="zh-CN" sz="2400" dirty="0" err="1" smtClean="0"/>
              <a:t>Nasdaq</a:t>
            </a:r>
            <a:r>
              <a:rPr lang="en-US" altLang="zh-CN" sz="2400" dirty="0" smtClean="0"/>
              <a:t> (RIMM)</a:t>
            </a:r>
          </a:p>
          <a:p>
            <a:pPr marL="212725" indent="69850">
              <a:buClr>
                <a:srgbClr val="7F7F7F"/>
              </a:buClr>
              <a:buFont typeface="Arial" charset="0"/>
              <a:buChar char="•"/>
            </a:pPr>
            <a:r>
              <a:rPr lang="en-US" altLang="zh-CN" sz="2400" b="1" dirty="0" smtClean="0">
                <a:latin typeface="Lucida Grande" charset="0"/>
                <a:sym typeface="Lucida Grande" charset="0"/>
              </a:rPr>
              <a:t>2002: </a:t>
            </a:r>
            <a:r>
              <a:rPr lang="en-US" altLang="zh-CN" sz="2400" dirty="0" smtClean="0"/>
              <a:t>Launched its first true Blackberry device</a:t>
            </a:r>
          </a:p>
          <a:p>
            <a:pPr marL="212725" indent="69850">
              <a:buClr>
                <a:srgbClr val="7F7F7F"/>
              </a:buClr>
              <a:buFont typeface="Arial" charset="0"/>
              <a:buChar char="•"/>
            </a:pPr>
            <a:r>
              <a:rPr lang="en-US" altLang="zh-CN" sz="2400" b="1" dirty="0" smtClean="0">
                <a:latin typeface="Lucida Grande" charset="0"/>
                <a:sym typeface="Lucida Grande" charset="0"/>
              </a:rPr>
              <a:t>2008</a:t>
            </a:r>
            <a:r>
              <a:rPr lang="en-US" altLang="zh-CN" sz="2400" dirty="0" smtClean="0"/>
              <a:t>: Reach 14 million subscribers</a:t>
            </a:r>
          </a:p>
          <a:p>
            <a:pPr marL="212725" indent="69850">
              <a:buClr>
                <a:srgbClr val="7F7F7F"/>
              </a:buClr>
              <a:buFont typeface="Arial" charset="0"/>
              <a:buChar char="•"/>
            </a:pPr>
            <a:r>
              <a:rPr lang="en-US" altLang="zh-CN" sz="2400" b="1" dirty="0" smtClean="0">
                <a:latin typeface="Lucida Grande"/>
                <a:sym typeface="Lucida Grande" charset="0"/>
              </a:rPr>
              <a:t>2011</a:t>
            </a:r>
            <a:r>
              <a:rPr lang="en-US" altLang="zh-CN" sz="2400" dirty="0" smtClean="0">
                <a:latin typeface="Lucida Grande"/>
                <a:sym typeface="Lucida Grande" charset="0"/>
              </a:rPr>
              <a:t>:</a:t>
            </a:r>
            <a:r>
              <a:rPr lang="en-US" altLang="zh-CN" sz="2400" dirty="0" smtClean="0">
                <a:latin typeface="Lucida Grande"/>
              </a:rPr>
              <a:t> Released BlackBerry Playbook</a:t>
            </a:r>
          </a:p>
          <a:p>
            <a:pPr marL="212725" indent="69850">
              <a:buClr>
                <a:srgbClr val="7F7F7F"/>
              </a:buClr>
              <a:buFont typeface="Arial" charset="0"/>
              <a:buChar char="•"/>
            </a:pPr>
            <a:r>
              <a:rPr lang="en-US" altLang="zh-CN" sz="2400" b="1" dirty="0" smtClean="0">
                <a:latin typeface="Lucida Grande"/>
              </a:rPr>
              <a:t>2013: </a:t>
            </a:r>
            <a:r>
              <a:rPr lang="en-US" altLang="zh-CN" sz="2400" dirty="0" smtClean="0">
                <a:latin typeface="Lucida Grande"/>
              </a:rPr>
              <a:t>Released BlackBerry Z10 (and Q10 coming in April)</a:t>
            </a:r>
            <a:endParaRPr lang="en-US" altLang="zh-CN" sz="2400" b="1" dirty="0" smtClean="0">
              <a:latin typeface="Lucida Grande"/>
            </a:endParaRPr>
          </a:p>
          <a:p>
            <a:pPr marL="212725" indent="69850">
              <a:buClr>
                <a:srgbClr val="7F7F7F"/>
              </a:buClr>
              <a:buFont typeface="Arial" charset="0"/>
              <a:buChar char="•"/>
            </a:pPr>
            <a:endParaRPr lang="en-US" altLang="zh-CN" sz="2400" dirty="0" smtClean="0"/>
          </a:p>
        </p:txBody>
      </p:sp>
    </p:spTree>
    <p:extLst>
      <p:ext uri="{BB962C8B-B14F-4D97-AF65-F5344CB8AC3E}">
        <p14:creationId xmlns:p14="http://schemas.microsoft.com/office/powerpoint/2010/main" val="1538213258"/>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10"/>
          <p:cNvSpPr>
            <a:spLocks noGrp="1" noChangeArrowheads="1"/>
          </p:cNvSpPr>
          <p:nvPr>
            <p:ph type="title"/>
          </p:nvPr>
        </p:nvSpPr>
        <p:spPr>
          <a:xfrm>
            <a:off x="611560" y="260648"/>
            <a:ext cx="3612331" cy="813927"/>
          </a:xfrm>
        </p:spPr>
        <p:txBody>
          <a:bodyPr lIns="26788" tIns="26788" rIns="26788" bIns="26788"/>
          <a:lstStyle/>
          <a:p>
            <a:r>
              <a:rPr lang="en-US" altLang="zh-CN" dirty="0" smtClean="0">
                <a:sym typeface="Lucida Grande" charset="0"/>
              </a:rPr>
              <a:t>Acquisitions</a:t>
            </a:r>
          </a:p>
        </p:txBody>
      </p:sp>
      <p:sp>
        <p:nvSpPr>
          <p:cNvPr id="2" name="TextBox 1"/>
          <p:cNvSpPr txBox="1"/>
          <p:nvPr/>
        </p:nvSpPr>
        <p:spPr>
          <a:xfrm>
            <a:off x="356481" y="1412776"/>
            <a:ext cx="8391983" cy="4616648"/>
          </a:xfrm>
          <a:prstGeom prst="rect">
            <a:avLst/>
          </a:prstGeom>
          <a:noFill/>
        </p:spPr>
        <p:txBody>
          <a:bodyPr wrap="square" rtlCol="0">
            <a:spAutoFit/>
          </a:bodyPr>
          <a:lstStyle/>
          <a:p>
            <a:pPr marL="285750" indent="-285750">
              <a:buFont typeface="Arial" pitchFamily="34" charset="0"/>
              <a:buChar char="•"/>
            </a:pPr>
            <a:r>
              <a:rPr lang="en-US" altLang="zh-CN" dirty="0">
                <a:latin typeface="Lucida Grande" charset="0"/>
                <a:ea typeface="宋体" charset="-122"/>
                <a:sym typeface="Lucida Grande" charset="0"/>
              </a:rPr>
              <a:t>June 2009 – Acquired Dash Navigation (primarily used in BlackBerry Traffic</a:t>
            </a:r>
            <a:r>
              <a:rPr lang="en-US" altLang="zh-CN" dirty="0" smtClean="0">
                <a:latin typeface="Lucida Grande" charset="0"/>
                <a:ea typeface="宋体" charset="-122"/>
                <a:sym typeface="Lucida Grande" charset="0"/>
              </a:rPr>
              <a:t>)</a:t>
            </a:r>
          </a:p>
          <a:p>
            <a:pPr marL="285750" indent="-285750">
              <a:buFont typeface="Arial" pitchFamily="34" charset="0"/>
              <a:buChar char="•"/>
            </a:pPr>
            <a:endParaRPr lang="en-US" altLang="zh-CN" dirty="0">
              <a:latin typeface="Lucida Grande" charset="0"/>
              <a:ea typeface="宋体" charset="-122"/>
              <a:sym typeface="Lucida Grande" charset="0"/>
            </a:endParaRPr>
          </a:p>
          <a:p>
            <a:pPr marL="285750" indent="-285750">
              <a:buFont typeface="Arial" pitchFamily="34" charset="0"/>
              <a:buChar char="•"/>
            </a:pPr>
            <a:r>
              <a:rPr lang="en-US" altLang="zh-CN" dirty="0" smtClean="0">
                <a:latin typeface="Lucida Grande" charset="0"/>
                <a:ea typeface="宋体" charset="-122"/>
                <a:sym typeface="Lucida Grande" charset="0"/>
              </a:rPr>
              <a:t>August </a:t>
            </a:r>
            <a:r>
              <a:rPr lang="en-US" altLang="zh-CN" dirty="0">
                <a:latin typeface="Lucida Grande" charset="0"/>
                <a:ea typeface="宋体" charset="-122"/>
                <a:sym typeface="Lucida Grande" charset="0"/>
              </a:rPr>
              <a:t>2009 – Acquired Torch Mobile </a:t>
            </a:r>
            <a:r>
              <a:rPr lang="en-US" altLang="zh-CN" dirty="0" smtClean="0">
                <a:latin typeface="Lucida Grande" charset="0"/>
                <a:ea typeface="宋体" charset="-122"/>
                <a:sym typeface="Lucida Grande" charset="0"/>
              </a:rPr>
              <a:t>(</a:t>
            </a:r>
            <a:r>
              <a:rPr lang="en-US" altLang="zh-CN" dirty="0" err="1" smtClean="0">
                <a:latin typeface="Lucida Grande" charset="0"/>
                <a:ea typeface="宋体" charset="-122"/>
                <a:sym typeface="Lucida Grande" charset="0"/>
              </a:rPr>
              <a:t>Webkit</a:t>
            </a:r>
            <a:r>
              <a:rPr lang="en-US" altLang="zh-CN" dirty="0" smtClean="0">
                <a:latin typeface="Lucida Grande" charset="0"/>
                <a:ea typeface="宋体" charset="-122"/>
                <a:sym typeface="Lucida Grande" charset="0"/>
              </a:rPr>
              <a:t>-browser </a:t>
            </a:r>
            <a:r>
              <a:rPr lang="en-US" altLang="zh-CN" dirty="0">
                <a:latin typeface="Lucida Grande" charset="0"/>
                <a:ea typeface="宋体" charset="-122"/>
                <a:sym typeface="Lucida Grande" charset="0"/>
              </a:rPr>
              <a:t>technology)</a:t>
            </a:r>
          </a:p>
          <a:p>
            <a:pPr marL="285750" indent="-285750">
              <a:buFont typeface="Arial" pitchFamily="34" charset="0"/>
              <a:buChar char="•"/>
            </a:pPr>
            <a:endParaRPr lang="en-US" altLang="zh-CN" dirty="0" smtClean="0">
              <a:latin typeface="Lucida Grande" charset="0"/>
              <a:ea typeface="宋体" charset="-122"/>
              <a:sym typeface="Lucida Grande" charset="0"/>
            </a:endParaRPr>
          </a:p>
          <a:p>
            <a:pPr marL="285750" indent="-285750">
              <a:buFont typeface="Arial" pitchFamily="34" charset="0"/>
              <a:buChar char="•"/>
            </a:pPr>
            <a:r>
              <a:rPr lang="en-US" altLang="zh-CN" dirty="0" smtClean="0">
                <a:latin typeface="Lucida Grande" charset="0"/>
                <a:ea typeface="宋体" charset="-122"/>
                <a:sym typeface="Lucida Grande" charset="0"/>
              </a:rPr>
              <a:t>March </a:t>
            </a:r>
            <a:r>
              <a:rPr lang="en-US" altLang="zh-CN" dirty="0">
                <a:latin typeface="Lucida Grande" charset="0"/>
                <a:ea typeface="宋体" charset="-122"/>
                <a:sym typeface="Lucida Grande" charset="0"/>
              </a:rPr>
              <a:t>2010 – Acquired </a:t>
            </a:r>
            <a:r>
              <a:rPr lang="en-US" altLang="zh-CN" dirty="0" err="1">
                <a:latin typeface="Lucida Grande" charset="0"/>
                <a:ea typeface="宋体" charset="-122"/>
                <a:sym typeface="Lucida Grande" charset="0"/>
              </a:rPr>
              <a:t>Viigo</a:t>
            </a:r>
            <a:r>
              <a:rPr lang="en-US" altLang="zh-CN" dirty="0">
                <a:latin typeface="Lucida Grande" charset="0"/>
                <a:ea typeface="宋体" charset="-122"/>
                <a:sym typeface="Lucida Grande" charset="0"/>
              </a:rPr>
              <a:t> (BlackBerry applications developer</a:t>
            </a:r>
            <a:r>
              <a:rPr lang="en-US" altLang="zh-CN" sz="2400" dirty="0">
                <a:latin typeface="Lucida Grande" charset="0"/>
                <a:ea typeface="宋体" charset="-122"/>
                <a:sym typeface="Lucida Grande" charset="0"/>
              </a:rPr>
              <a:t>)</a:t>
            </a:r>
          </a:p>
          <a:p>
            <a:pPr marL="285750" indent="-285750">
              <a:buFont typeface="Arial" pitchFamily="34" charset="0"/>
              <a:buChar char="•"/>
            </a:pPr>
            <a:endParaRPr lang="en-US" altLang="zh-CN" dirty="0" smtClean="0">
              <a:latin typeface="Lucida Grande" charset="0"/>
              <a:ea typeface="宋体" charset="-122"/>
              <a:sym typeface="Lucida Grande" charset="0"/>
            </a:endParaRPr>
          </a:p>
          <a:p>
            <a:pPr marL="285750" indent="-285750">
              <a:buFont typeface="Arial" pitchFamily="34" charset="0"/>
              <a:buChar char="•"/>
            </a:pPr>
            <a:r>
              <a:rPr lang="en-US" altLang="zh-CN" dirty="0" smtClean="0">
                <a:latin typeface="Lucida Grande" charset="0"/>
                <a:ea typeface="宋体" charset="-122"/>
                <a:sym typeface="Lucida Grande" charset="0"/>
              </a:rPr>
              <a:t>April </a:t>
            </a:r>
            <a:r>
              <a:rPr lang="en-US" altLang="zh-CN" dirty="0">
                <a:latin typeface="Lucida Grande" charset="0"/>
                <a:ea typeface="宋体" charset="-122"/>
                <a:sym typeface="Lucida Grande" charset="0"/>
              </a:rPr>
              <a:t>2010 </a:t>
            </a:r>
            <a:r>
              <a:rPr lang="en-US" altLang="zh-CN" dirty="0" smtClean="0">
                <a:latin typeface="Lucida Grande" charset="0"/>
                <a:ea typeface="宋体" charset="-122"/>
                <a:sym typeface="Lucida Grande" charset="0"/>
              </a:rPr>
              <a:t>– QNX </a:t>
            </a:r>
            <a:r>
              <a:rPr lang="en-US" altLang="zh-CN" dirty="0">
                <a:latin typeface="Lucida Grande" charset="0"/>
                <a:ea typeface="宋体" charset="-122"/>
                <a:sym typeface="Lucida Grande" charset="0"/>
              </a:rPr>
              <a:t>Software Systems (integrate smart-phone and in-vehicle infotainment systems</a:t>
            </a:r>
            <a:r>
              <a:rPr lang="en-US" altLang="zh-CN" dirty="0" smtClean="0">
                <a:latin typeface="Lucida Grande" charset="0"/>
                <a:ea typeface="宋体" charset="-122"/>
                <a:sym typeface="Lucida Grande" charset="0"/>
              </a:rPr>
              <a:t>)</a:t>
            </a:r>
          </a:p>
          <a:p>
            <a:pPr marL="285750" indent="-285750">
              <a:buFont typeface="Arial" pitchFamily="34" charset="0"/>
              <a:buChar char="•"/>
            </a:pPr>
            <a:endParaRPr lang="en-US" altLang="zh-CN" dirty="0">
              <a:latin typeface="Lucida Grande" charset="0"/>
              <a:ea typeface="宋体" charset="-122"/>
              <a:sym typeface="Lucida Grande" charset="0"/>
            </a:endParaRPr>
          </a:p>
          <a:p>
            <a:pPr marL="285750" indent="-285750">
              <a:buFont typeface="Arial" pitchFamily="34" charset="0"/>
              <a:buChar char="•"/>
            </a:pPr>
            <a:r>
              <a:rPr lang="en-US" altLang="zh-CN" dirty="0" smtClean="0">
                <a:latin typeface="Lucida Grande" charset="0"/>
                <a:ea typeface="宋体" charset="-122"/>
                <a:sym typeface="Lucida Grande" charset="0"/>
              </a:rPr>
              <a:t>March 25, 2011 – </a:t>
            </a:r>
            <a:r>
              <a:rPr lang="en-US" altLang="zh-CN" dirty="0" err="1" smtClean="0">
                <a:latin typeface="Lucida Grande" charset="0"/>
                <a:ea typeface="宋体" charset="-122"/>
                <a:sym typeface="Lucida Grande" charset="0"/>
              </a:rPr>
              <a:t>tinyHippos</a:t>
            </a:r>
            <a:r>
              <a:rPr lang="en-US" altLang="zh-CN" dirty="0" smtClean="0">
                <a:latin typeface="Lucida Grande" charset="0"/>
                <a:ea typeface="宋体" charset="-122"/>
                <a:sym typeface="Lucida Grande" charset="0"/>
              </a:rPr>
              <a:t> (Mobile Web development)</a:t>
            </a:r>
            <a:endParaRPr lang="en-US" altLang="zh-CN" dirty="0">
              <a:latin typeface="Lucida Grande" charset="0"/>
              <a:ea typeface="宋体" charset="-122"/>
              <a:sym typeface="Lucida Grande" charset="0"/>
            </a:endParaRPr>
          </a:p>
          <a:p>
            <a:pPr marL="285750" indent="-285750">
              <a:buFont typeface="Arial" pitchFamily="34" charset="0"/>
              <a:buChar char="•"/>
            </a:pPr>
            <a:endParaRPr lang="en-US" altLang="zh-CN" dirty="0" smtClean="0">
              <a:latin typeface="Lucida Grande" charset="0"/>
              <a:ea typeface="宋体" charset="-122"/>
              <a:sym typeface="Lucida Grande" charset="0"/>
            </a:endParaRPr>
          </a:p>
          <a:p>
            <a:pPr marL="285750" indent="-285750">
              <a:buFont typeface="Arial" pitchFamily="34" charset="0"/>
              <a:buChar char="•"/>
            </a:pPr>
            <a:r>
              <a:rPr lang="en-US" altLang="zh-CN" dirty="0" smtClean="0">
                <a:latin typeface="Lucida Grande" charset="0"/>
                <a:ea typeface="宋体" charset="-122"/>
                <a:sym typeface="Lucida Grande" charset="0"/>
              </a:rPr>
              <a:t>Oct 2011 – </a:t>
            </a:r>
            <a:r>
              <a:rPr lang="en-US" altLang="zh-CN" dirty="0" err="1" smtClean="0">
                <a:latin typeface="Lucida Grande" charset="0"/>
                <a:ea typeface="宋体" charset="-122"/>
                <a:sym typeface="Lucida Grande" charset="0"/>
              </a:rPr>
              <a:t>NewBay</a:t>
            </a:r>
            <a:r>
              <a:rPr lang="en-US" altLang="zh-CN" dirty="0" smtClean="0">
                <a:latin typeface="Lucida Grande" charset="0"/>
                <a:ea typeface="宋体" charset="-122"/>
                <a:sym typeface="Lucida Grande" charset="0"/>
              </a:rPr>
              <a:t> (Cloud-based content provider)</a:t>
            </a:r>
          </a:p>
          <a:p>
            <a:pPr marL="285750" indent="-285750">
              <a:buFont typeface="Arial" pitchFamily="34" charset="0"/>
              <a:buChar char="•"/>
            </a:pPr>
            <a:endParaRPr lang="en-US" altLang="zh-CN" dirty="0" smtClean="0">
              <a:latin typeface="Lucida Grande" charset="0"/>
              <a:ea typeface="宋体" charset="-122"/>
              <a:sym typeface="Lucida Grande" charset="0"/>
            </a:endParaRPr>
          </a:p>
          <a:p>
            <a:pPr marL="285750" indent="-285750">
              <a:buFont typeface="Arial" pitchFamily="34" charset="0"/>
              <a:buChar char="•"/>
            </a:pPr>
            <a:r>
              <a:rPr lang="en-US" altLang="zh-CN" dirty="0" smtClean="0">
                <a:latin typeface="Lucida Grande" charset="0"/>
                <a:ea typeface="宋体" charset="-122"/>
                <a:sym typeface="Lucida Grande" charset="0"/>
              </a:rPr>
              <a:t>March 8, 2012 – </a:t>
            </a:r>
            <a:r>
              <a:rPr lang="en-US" altLang="zh-CN" dirty="0" err="1" smtClean="0">
                <a:latin typeface="Lucida Grande" charset="0"/>
                <a:ea typeface="宋体" charset="-122"/>
                <a:sym typeface="Lucida Grande" charset="0"/>
              </a:rPr>
              <a:t>Paratek</a:t>
            </a:r>
            <a:r>
              <a:rPr lang="en-US" altLang="zh-CN" dirty="0" smtClean="0">
                <a:latin typeface="Lucida Grande" charset="0"/>
                <a:ea typeface="宋体" charset="-122"/>
                <a:sym typeface="Lucida Grande" charset="0"/>
              </a:rPr>
              <a:t> (RF multi-band handsets, incorporated into Blackberry products)</a:t>
            </a:r>
            <a:endParaRPr lang="en-US" altLang="zh-CN" dirty="0">
              <a:latin typeface="Lucida Grande" charset="0"/>
              <a:ea typeface="宋体" charset="-122"/>
              <a:sym typeface="Lucida Grande" charset="0"/>
            </a:endParaRPr>
          </a:p>
          <a:p>
            <a:endParaRPr lang="en-US" dirty="0"/>
          </a:p>
        </p:txBody>
      </p:sp>
    </p:spTree>
    <p:extLst>
      <p:ext uri="{BB962C8B-B14F-4D97-AF65-F5344CB8AC3E}">
        <p14:creationId xmlns:p14="http://schemas.microsoft.com/office/powerpoint/2010/main" val="4075544835"/>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1"/>
          <p:cNvSpPr>
            <a:spLocks noGrp="1" noChangeArrowheads="1"/>
          </p:cNvSpPr>
          <p:nvPr>
            <p:ph type="title"/>
          </p:nvPr>
        </p:nvSpPr>
        <p:spPr>
          <a:xfrm>
            <a:off x="893763" y="142875"/>
            <a:ext cx="7358062" cy="963613"/>
          </a:xfrm>
        </p:spPr>
        <p:txBody>
          <a:bodyPr tIns="32146"/>
          <a:lstStyle/>
          <a:p>
            <a:r>
              <a:rPr lang="en-US" altLang="zh-CN" dirty="0" smtClean="0"/>
              <a:t>Recent Development</a:t>
            </a:r>
          </a:p>
        </p:txBody>
      </p:sp>
      <p:sp>
        <p:nvSpPr>
          <p:cNvPr id="265218" name="Rectangle 2"/>
          <p:cNvSpPr>
            <a:spLocks noGrp="1" noChangeArrowheads="1"/>
          </p:cNvSpPr>
          <p:nvPr>
            <p:ph idx="1"/>
          </p:nvPr>
        </p:nvSpPr>
        <p:spPr>
          <a:xfrm>
            <a:off x="0" y="1341439"/>
            <a:ext cx="8964488" cy="5111898"/>
          </a:xfrm>
        </p:spPr>
        <p:txBody>
          <a:bodyPr lIns="64291" tIns="32146" rIns="64291" bIns="32146"/>
          <a:lstStyle/>
          <a:p>
            <a:pPr marL="627063">
              <a:buFont typeface="Wingdings 2" pitchFamily="18" charset="2"/>
              <a:buBlip>
                <a:blip r:embed="rId2"/>
              </a:buBlip>
            </a:pPr>
            <a:r>
              <a:rPr lang="en-US" altLang="zh-CN" sz="2800" dirty="0" smtClean="0">
                <a:latin typeface="+mj-lt"/>
              </a:rPr>
              <a:t>BlackBerry global expansion continues</a:t>
            </a:r>
          </a:p>
          <a:p>
            <a:pPr marL="627063">
              <a:buFont typeface="Wingdings 2" pitchFamily="18" charset="2"/>
              <a:buBlip>
                <a:blip r:embed="rId2"/>
              </a:buBlip>
            </a:pPr>
            <a:r>
              <a:rPr lang="en-US" altLang="zh-CN" sz="2800" dirty="0" smtClean="0">
                <a:latin typeface="+mj-lt"/>
              </a:rPr>
              <a:t>BlackBerry 7 Smartphones introduced</a:t>
            </a:r>
          </a:p>
          <a:p>
            <a:pPr marL="627063">
              <a:buFont typeface="Wingdings 2" pitchFamily="18" charset="2"/>
              <a:buBlip>
                <a:blip r:embed="rId2"/>
              </a:buBlip>
            </a:pPr>
            <a:r>
              <a:rPr lang="en-US" altLang="zh-CN" sz="2800" dirty="0" smtClean="0">
                <a:latin typeface="+mj-lt"/>
              </a:rPr>
              <a:t>RIM searches for more carrier billing and operator billing on BlackBerry App World</a:t>
            </a:r>
          </a:p>
          <a:p>
            <a:pPr marL="627063">
              <a:buFont typeface="Wingdings 2" pitchFamily="18" charset="2"/>
              <a:buBlip>
                <a:blip r:embed="rId2"/>
              </a:buBlip>
            </a:pPr>
            <a:r>
              <a:rPr lang="en-US" altLang="zh-CN" sz="2800" dirty="0" smtClean="0">
                <a:latin typeface="+mj-lt"/>
              </a:rPr>
              <a:t>On Jan 22, 2012, RIM named Thorsten </a:t>
            </a:r>
            <a:r>
              <a:rPr lang="en-US" altLang="zh-CN" sz="2800" dirty="0" err="1" smtClean="0">
                <a:latin typeface="+mj-lt"/>
              </a:rPr>
              <a:t>Heins</a:t>
            </a:r>
            <a:r>
              <a:rPr lang="en-US" altLang="zh-CN" sz="2800" dirty="0" smtClean="0">
                <a:latin typeface="+mj-lt"/>
              </a:rPr>
              <a:t> President and CEO</a:t>
            </a:r>
          </a:p>
          <a:p>
            <a:pPr marL="627063">
              <a:buFont typeface="Wingdings 2" pitchFamily="18" charset="2"/>
              <a:buBlip>
                <a:blip r:embed="rId2"/>
              </a:buBlip>
            </a:pPr>
            <a:r>
              <a:rPr lang="en-US" altLang="zh-CN" sz="2800" dirty="0" smtClean="0">
                <a:latin typeface="+mj-lt"/>
              </a:rPr>
              <a:t>On Feb 21, 2012, BlackBerry </a:t>
            </a:r>
            <a:r>
              <a:rPr lang="en-US" altLang="zh-CN" sz="2800" dirty="0" err="1" smtClean="0">
                <a:latin typeface="+mj-lt"/>
              </a:rPr>
              <a:t>PlayBook</a:t>
            </a:r>
            <a:r>
              <a:rPr lang="en-US" altLang="zh-CN" sz="2800" dirty="0" smtClean="0">
                <a:latin typeface="+mj-lt"/>
              </a:rPr>
              <a:t> OS 2.0 was introduced</a:t>
            </a:r>
          </a:p>
          <a:p>
            <a:pPr marL="627063">
              <a:buFont typeface="Wingdings 2" pitchFamily="18" charset="2"/>
              <a:buBlip>
                <a:blip r:embed="rId2"/>
              </a:buBlip>
            </a:pPr>
            <a:r>
              <a:rPr lang="en-US" altLang="zh-CN" sz="2800" dirty="0" smtClean="0">
                <a:latin typeface="+mj-lt"/>
              </a:rPr>
              <a:t>BlackBerry Z10 Released (and Q10 coming in April)</a:t>
            </a:r>
          </a:p>
          <a:p>
            <a:pPr marL="627063">
              <a:buFont typeface="Wingdings 2" pitchFamily="18" charset="2"/>
              <a:buBlip>
                <a:blip r:embed="rId2"/>
              </a:buBlip>
            </a:pPr>
            <a:r>
              <a:rPr lang="en-US" altLang="zh-CN" sz="2800" dirty="0" smtClean="0">
                <a:latin typeface="+mj-lt"/>
              </a:rPr>
              <a:t>Announced pending name change to BlackBerry</a:t>
            </a:r>
          </a:p>
        </p:txBody>
      </p:sp>
    </p:spTree>
    <p:extLst>
      <p:ext uri="{BB962C8B-B14F-4D97-AF65-F5344CB8AC3E}">
        <p14:creationId xmlns:p14="http://schemas.microsoft.com/office/powerpoint/2010/main" val="3330829711"/>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1"/>
          <p:cNvSpPr>
            <a:spLocks noGrp="1" noChangeArrowheads="1"/>
          </p:cNvSpPr>
          <p:nvPr>
            <p:ph type="title"/>
          </p:nvPr>
        </p:nvSpPr>
        <p:spPr>
          <a:xfrm>
            <a:off x="901700" y="142875"/>
            <a:ext cx="7358063" cy="1785938"/>
          </a:xfrm>
        </p:spPr>
        <p:txBody>
          <a:bodyPr tIns="32146"/>
          <a:lstStyle/>
          <a:p>
            <a:r>
              <a:rPr lang="en-US" altLang="zh-CN" smtClean="0">
                <a:latin typeface="Chalkboard Bold" charset="0"/>
                <a:sym typeface="Chalkboard Bold" charset="0"/>
              </a:rPr>
              <a:t>Products</a:t>
            </a:r>
          </a:p>
        </p:txBody>
      </p:sp>
      <p:pic>
        <p:nvPicPr>
          <p:cNvPr id="266242" name="Picture 2"/>
          <p:cNvPicPr>
            <a:picLocks noChangeAspect="1" noChangeArrowheads="1"/>
          </p:cNvPicPr>
          <p:nvPr/>
        </p:nvPicPr>
        <p:blipFill>
          <a:blip r:embed="rId2" cstate="print"/>
          <a:srcRect/>
          <a:stretch>
            <a:fillRect/>
          </a:stretch>
        </p:blipFill>
        <p:spPr bwMode="auto">
          <a:xfrm>
            <a:off x="49213" y="1703388"/>
            <a:ext cx="9045575" cy="4608512"/>
          </a:xfrm>
          <a:prstGeom prst="rect">
            <a:avLst/>
          </a:prstGeom>
          <a:noFill/>
          <a:ln w="12700">
            <a:noFill/>
            <a:miter lim="800000"/>
            <a:headEnd/>
            <a:tailEnd/>
          </a:ln>
        </p:spPr>
      </p:pic>
    </p:spTree>
    <p:extLst>
      <p:ext uri="{BB962C8B-B14F-4D97-AF65-F5344CB8AC3E}">
        <p14:creationId xmlns:p14="http://schemas.microsoft.com/office/powerpoint/2010/main" val="3010545561"/>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Oval 1"/>
          <p:cNvSpPr>
            <a:spLocks/>
          </p:cNvSpPr>
          <p:nvPr/>
        </p:nvSpPr>
        <p:spPr bwMode="auto">
          <a:xfrm>
            <a:off x="8458200"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267266" name="Oval 2"/>
          <p:cNvSpPr>
            <a:spLocks/>
          </p:cNvSpPr>
          <p:nvPr/>
        </p:nvSpPr>
        <p:spPr bwMode="auto">
          <a:xfrm>
            <a:off x="568325"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27651" name="Rectangle 3"/>
          <p:cNvSpPr>
            <a:spLocks noGrp="1" noChangeArrowheads="1"/>
          </p:cNvSpPr>
          <p:nvPr>
            <p:ph type="title"/>
          </p:nvPr>
        </p:nvSpPr>
        <p:spPr>
          <a:xfrm>
            <a:off x="539552" y="260648"/>
            <a:ext cx="8232775" cy="1295401"/>
          </a:xfrm>
        </p:spPr>
        <p:txBody>
          <a:bodyPr tIns="32146">
            <a:normAutofit/>
          </a:bodyPr>
          <a:lstStyle/>
          <a:p>
            <a:pPr fontAlgn="auto">
              <a:lnSpc>
                <a:spcPts val="4078"/>
              </a:lnSpc>
              <a:spcAft>
                <a:spcPts val="0"/>
              </a:spcAft>
              <a:defRPr/>
            </a:pPr>
            <a:r>
              <a:rPr lang="en-US" altLang="zh-CN" dirty="0">
                <a:effectLst>
                  <a:outerShdw blurRad="38100" dist="38100" dir="2700000" algn="tl">
                    <a:srgbClr val="000000"/>
                  </a:outerShdw>
                </a:effectLst>
              </a:rPr>
              <a:t>Product History</a:t>
            </a:r>
          </a:p>
        </p:txBody>
      </p:sp>
      <p:sp>
        <p:nvSpPr>
          <p:cNvPr id="267273" name="Rectangle 9"/>
          <p:cNvSpPr>
            <a:spLocks/>
          </p:cNvSpPr>
          <p:nvPr/>
        </p:nvSpPr>
        <p:spPr bwMode="auto">
          <a:xfrm>
            <a:off x="898525" y="1474788"/>
            <a:ext cx="1276350" cy="303212"/>
          </a:xfrm>
          <a:prstGeom prst="rect">
            <a:avLst/>
          </a:prstGeom>
          <a:noFill/>
          <a:ln w="12700" cap="rnd">
            <a:noFill/>
            <a:round/>
            <a:headEnd/>
            <a:tailEnd/>
          </a:ln>
        </p:spPr>
        <p:txBody>
          <a:bodyPr lIns="26788" tIns="26788" rIns="26788" bIns="26788" anchor="ctr"/>
          <a:lstStyle/>
          <a:p>
            <a:r>
              <a:rPr lang="en-US" altLang="zh-CN" sz="1700" dirty="0">
                <a:solidFill>
                  <a:prstClr val="white"/>
                </a:solidFill>
                <a:latin typeface="Lucida Grande" charset="0"/>
                <a:sym typeface="Lucida Grande" charset="0"/>
              </a:rPr>
              <a:t>RIM </a:t>
            </a:r>
            <a:r>
              <a:rPr lang="en-US" altLang="zh-CN" sz="1700" dirty="0" smtClean="0">
                <a:solidFill>
                  <a:prstClr val="white"/>
                </a:solidFill>
                <a:latin typeface="Lucida Grande" charset="0"/>
                <a:sym typeface="Lucida Grande" charset="0"/>
              </a:rPr>
              <a:t>950</a:t>
            </a:r>
            <a:endParaRPr lang="en-US" altLang="zh-CN" sz="1700" dirty="0">
              <a:solidFill>
                <a:prstClr val="white"/>
              </a:solidFill>
              <a:latin typeface="Lucida Grande" charset="0"/>
              <a:sym typeface="Lucida Grande" charset="0"/>
            </a:endParaRPr>
          </a:p>
        </p:txBody>
      </p:sp>
      <p:sp>
        <p:nvSpPr>
          <p:cNvPr id="267274" name="Rectangle 10"/>
          <p:cNvSpPr>
            <a:spLocks/>
          </p:cNvSpPr>
          <p:nvPr/>
        </p:nvSpPr>
        <p:spPr bwMode="auto">
          <a:xfrm>
            <a:off x="3130550" y="1443038"/>
            <a:ext cx="1758950" cy="303212"/>
          </a:xfrm>
          <a:prstGeom prst="rect">
            <a:avLst/>
          </a:prstGeom>
          <a:noFill/>
          <a:ln w="12700" cap="rnd">
            <a:noFill/>
            <a:round/>
            <a:headEnd/>
            <a:tailEnd/>
          </a:ln>
        </p:spPr>
        <p:txBody>
          <a:bodyPr lIns="26788" tIns="26788" rIns="26788" bIns="26788" anchor="ctr"/>
          <a:lstStyle/>
          <a:p>
            <a:r>
              <a:rPr lang="en-US" altLang="zh-CN" sz="1700" dirty="0" smtClean="0">
                <a:solidFill>
                  <a:prstClr val="white"/>
                </a:solidFill>
                <a:latin typeface="Lucida Grande" charset="0"/>
                <a:sym typeface="Lucida Grande" charset="0"/>
              </a:rPr>
              <a:t>BlackBerry 5000</a:t>
            </a:r>
            <a:endParaRPr lang="en-US" altLang="zh-CN" sz="1700" dirty="0">
              <a:solidFill>
                <a:prstClr val="white"/>
              </a:solidFill>
              <a:latin typeface="Lucida Grande" charset="0"/>
              <a:sym typeface="Lucida Grande" charset="0"/>
            </a:endParaRPr>
          </a:p>
        </p:txBody>
      </p:sp>
      <p:sp>
        <p:nvSpPr>
          <p:cNvPr id="267275" name="Rectangle 11"/>
          <p:cNvSpPr>
            <a:spLocks/>
          </p:cNvSpPr>
          <p:nvPr/>
        </p:nvSpPr>
        <p:spPr bwMode="auto">
          <a:xfrm>
            <a:off x="5092700" y="1474788"/>
            <a:ext cx="1758950" cy="303212"/>
          </a:xfrm>
          <a:prstGeom prst="rect">
            <a:avLst/>
          </a:prstGeom>
          <a:noFill/>
          <a:ln w="12700" cap="rnd">
            <a:noFill/>
            <a:round/>
            <a:headEnd/>
            <a:tailEnd/>
          </a:ln>
        </p:spPr>
        <p:txBody>
          <a:bodyPr lIns="26788" tIns="26788" rIns="26788" bIns="26788" anchor="ctr"/>
          <a:lstStyle/>
          <a:p>
            <a:r>
              <a:rPr lang="en-US" altLang="zh-CN" sz="1700" dirty="0" smtClean="0">
                <a:solidFill>
                  <a:prstClr val="white"/>
                </a:solidFill>
                <a:latin typeface="Lucida Grande" charset="0"/>
                <a:sym typeface="Lucida Grande" charset="0"/>
              </a:rPr>
              <a:t>BlackBerry 6000</a:t>
            </a:r>
            <a:endParaRPr lang="en-US" altLang="zh-CN" sz="1700" dirty="0">
              <a:solidFill>
                <a:prstClr val="white"/>
              </a:solidFill>
              <a:latin typeface="Lucida Grande" charset="0"/>
              <a:sym typeface="Lucida Grande" charset="0"/>
            </a:endParaRPr>
          </a:p>
        </p:txBody>
      </p:sp>
      <p:sp>
        <p:nvSpPr>
          <p:cNvPr id="267276" name="Rectangle 12"/>
          <p:cNvSpPr>
            <a:spLocks/>
          </p:cNvSpPr>
          <p:nvPr/>
        </p:nvSpPr>
        <p:spPr bwMode="auto">
          <a:xfrm>
            <a:off x="7156450" y="1446213"/>
            <a:ext cx="1760538" cy="304800"/>
          </a:xfrm>
          <a:prstGeom prst="rect">
            <a:avLst/>
          </a:prstGeom>
          <a:noFill/>
          <a:ln w="12700" cap="rnd">
            <a:noFill/>
            <a:round/>
            <a:headEnd/>
            <a:tailEnd/>
          </a:ln>
        </p:spPr>
        <p:txBody>
          <a:bodyPr lIns="26788" tIns="26788" rIns="26788" bIns="26788" anchor="ctr"/>
          <a:lstStyle/>
          <a:p>
            <a:r>
              <a:rPr lang="en-US" altLang="zh-CN" sz="1700" dirty="0" smtClean="0">
                <a:solidFill>
                  <a:prstClr val="white"/>
                </a:solidFill>
                <a:latin typeface="Lucida Grande" charset="0"/>
                <a:sym typeface="Lucida Grande" charset="0"/>
              </a:rPr>
              <a:t>BlackBerry 9000 </a:t>
            </a:r>
            <a:endParaRPr lang="en-US" altLang="zh-CN" sz="1700" dirty="0">
              <a:solidFill>
                <a:prstClr val="white"/>
              </a:solidFill>
              <a:latin typeface="Lucida Grande" charset="0"/>
              <a:sym typeface="Lucida Grande" charset="0"/>
            </a:endParaRPr>
          </a:p>
        </p:txBody>
      </p:sp>
      <p:pic>
        <p:nvPicPr>
          <p:cNvPr id="113666" name="Picture 2" descr="http://www.torontolife.com/daily/wp-content/uploads/2012/02/BlackberryEvolution.jpg"/>
          <p:cNvPicPr>
            <a:picLocks noChangeAspect="1" noChangeArrowheads="1"/>
          </p:cNvPicPr>
          <p:nvPr/>
        </p:nvPicPr>
        <p:blipFill>
          <a:blip r:embed="rId3" cstate="print"/>
          <a:srcRect/>
          <a:stretch>
            <a:fillRect/>
          </a:stretch>
        </p:blipFill>
        <p:spPr bwMode="auto">
          <a:xfrm>
            <a:off x="467544" y="1340768"/>
            <a:ext cx="8149125" cy="4162593"/>
          </a:xfrm>
          <a:prstGeom prst="rect">
            <a:avLst/>
          </a:prstGeom>
          <a:noFill/>
        </p:spPr>
      </p:pic>
    </p:spTree>
    <p:extLst>
      <p:ext uri="{BB962C8B-B14F-4D97-AF65-F5344CB8AC3E}">
        <p14:creationId xmlns:p14="http://schemas.microsoft.com/office/powerpoint/2010/main" val="1529430991"/>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
          <p:cNvSpPr>
            <a:spLocks noGrp="1" noChangeArrowheads="1"/>
          </p:cNvSpPr>
          <p:nvPr>
            <p:ph type="title"/>
          </p:nvPr>
        </p:nvSpPr>
        <p:spPr>
          <a:xfrm>
            <a:off x="455613" y="-231775"/>
            <a:ext cx="8232775" cy="1293813"/>
          </a:xfrm>
        </p:spPr>
        <p:txBody>
          <a:bodyPr lIns="26788" tIns="26788" rIns="26788" bIns="26788"/>
          <a:lstStyle/>
          <a:p>
            <a:r>
              <a:rPr lang="en-US" altLang="zh-CN" dirty="0" smtClean="0">
                <a:latin typeface="Chalkboard Bold" charset="0"/>
                <a:sym typeface="Chalkboard Bold" charset="0"/>
              </a:rPr>
              <a:t>Mobile Phones</a:t>
            </a:r>
          </a:p>
        </p:txBody>
      </p:sp>
      <p:pic>
        <p:nvPicPr>
          <p:cNvPr id="269314" name="Picture 2"/>
          <p:cNvPicPr>
            <a:picLocks noChangeAspect="1" noChangeArrowheads="1"/>
          </p:cNvPicPr>
          <p:nvPr/>
        </p:nvPicPr>
        <p:blipFill>
          <a:blip r:embed="rId3" cstate="print"/>
          <a:srcRect/>
          <a:stretch>
            <a:fillRect/>
          </a:stretch>
        </p:blipFill>
        <p:spPr bwMode="auto">
          <a:xfrm>
            <a:off x="3851920" y="764704"/>
            <a:ext cx="2089150" cy="2717800"/>
          </a:xfrm>
          <a:prstGeom prst="rect">
            <a:avLst/>
          </a:prstGeom>
          <a:noFill/>
          <a:ln w="12700">
            <a:noFill/>
            <a:miter lim="800000"/>
            <a:headEnd/>
            <a:tailEnd/>
          </a:ln>
        </p:spPr>
      </p:pic>
      <p:pic>
        <p:nvPicPr>
          <p:cNvPr id="269315" name="Picture 3"/>
          <p:cNvPicPr>
            <a:picLocks noChangeAspect="1" noChangeArrowheads="1"/>
          </p:cNvPicPr>
          <p:nvPr/>
        </p:nvPicPr>
        <p:blipFill>
          <a:blip r:embed="rId4" cstate="print"/>
          <a:srcRect/>
          <a:stretch>
            <a:fillRect/>
          </a:stretch>
        </p:blipFill>
        <p:spPr bwMode="auto">
          <a:xfrm>
            <a:off x="6660232" y="620688"/>
            <a:ext cx="2135187" cy="2736850"/>
          </a:xfrm>
          <a:prstGeom prst="rect">
            <a:avLst/>
          </a:prstGeom>
          <a:noFill/>
          <a:ln w="12700">
            <a:noFill/>
            <a:miter lim="800000"/>
            <a:headEnd/>
            <a:tailEnd/>
          </a:ln>
        </p:spPr>
      </p:pic>
      <p:pic>
        <p:nvPicPr>
          <p:cNvPr id="269316" name="Picture 4"/>
          <p:cNvPicPr>
            <a:picLocks noChangeAspect="1" noChangeArrowheads="1"/>
          </p:cNvPicPr>
          <p:nvPr/>
        </p:nvPicPr>
        <p:blipFill>
          <a:blip r:embed="rId5" cstate="print"/>
          <a:srcRect/>
          <a:stretch>
            <a:fillRect/>
          </a:stretch>
        </p:blipFill>
        <p:spPr bwMode="auto">
          <a:xfrm>
            <a:off x="3635896" y="4027487"/>
            <a:ext cx="2349500" cy="2830513"/>
          </a:xfrm>
          <a:prstGeom prst="rect">
            <a:avLst/>
          </a:prstGeom>
          <a:noFill/>
          <a:ln w="12700">
            <a:noFill/>
            <a:miter lim="800000"/>
            <a:headEnd/>
            <a:tailEnd/>
          </a:ln>
        </p:spPr>
      </p:pic>
      <p:pic>
        <p:nvPicPr>
          <p:cNvPr id="269317" name="Picture 5"/>
          <p:cNvPicPr>
            <a:picLocks noChangeAspect="1" noChangeArrowheads="1"/>
          </p:cNvPicPr>
          <p:nvPr/>
        </p:nvPicPr>
        <p:blipFill>
          <a:blip r:embed="rId6" cstate="print"/>
          <a:srcRect/>
          <a:stretch>
            <a:fillRect/>
          </a:stretch>
        </p:blipFill>
        <p:spPr bwMode="auto">
          <a:xfrm>
            <a:off x="6516216" y="4065588"/>
            <a:ext cx="2195512" cy="2792412"/>
          </a:xfrm>
          <a:prstGeom prst="rect">
            <a:avLst/>
          </a:prstGeom>
          <a:noFill/>
          <a:ln w="12700">
            <a:noFill/>
            <a:miter lim="800000"/>
            <a:headEnd/>
            <a:tailEnd/>
          </a:ln>
        </p:spPr>
      </p:pic>
      <p:pic>
        <p:nvPicPr>
          <p:cNvPr id="269318" name="Picture 6"/>
          <p:cNvPicPr>
            <a:picLocks noChangeAspect="1" noChangeArrowheads="1"/>
          </p:cNvPicPr>
          <p:nvPr/>
        </p:nvPicPr>
        <p:blipFill>
          <a:blip r:embed="rId7" cstate="print"/>
          <a:srcRect/>
          <a:stretch>
            <a:fillRect/>
          </a:stretch>
        </p:blipFill>
        <p:spPr bwMode="auto">
          <a:xfrm>
            <a:off x="539552" y="4054475"/>
            <a:ext cx="2349500" cy="2803525"/>
          </a:xfrm>
          <a:prstGeom prst="rect">
            <a:avLst/>
          </a:prstGeom>
          <a:noFill/>
          <a:ln w="12700">
            <a:noFill/>
            <a:miter lim="800000"/>
            <a:headEnd/>
            <a:tailEnd/>
          </a:ln>
        </p:spPr>
      </p:pic>
      <p:pic>
        <p:nvPicPr>
          <p:cNvPr id="269319" name="Picture 7"/>
          <p:cNvPicPr>
            <a:picLocks noChangeAspect="1" noChangeArrowheads="1"/>
          </p:cNvPicPr>
          <p:nvPr/>
        </p:nvPicPr>
        <p:blipFill>
          <a:blip r:embed="rId8" cstate="print"/>
          <a:srcRect/>
          <a:stretch>
            <a:fillRect/>
          </a:stretch>
        </p:blipFill>
        <p:spPr bwMode="auto">
          <a:xfrm>
            <a:off x="539552" y="836712"/>
            <a:ext cx="2232025" cy="2733675"/>
          </a:xfrm>
          <a:prstGeom prst="rect">
            <a:avLst/>
          </a:prstGeom>
          <a:noFill/>
          <a:ln w="12700">
            <a:noFill/>
            <a:miter lim="800000"/>
            <a:headEnd/>
            <a:tailEnd/>
          </a:ln>
        </p:spPr>
      </p:pic>
    </p:spTree>
    <p:extLst>
      <p:ext uri="{BB962C8B-B14F-4D97-AF65-F5344CB8AC3E}">
        <p14:creationId xmlns:p14="http://schemas.microsoft.com/office/powerpoint/2010/main" val="3739153997"/>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p:cNvSpPr>
          <p:nvPr>
            <p:ph type="title"/>
          </p:nvPr>
        </p:nvSpPr>
        <p:spPr>
          <a:ln/>
        </p:spPr>
        <p:txBody>
          <a:bodyPr rIns="35717"/>
          <a:lstStyle/>
          <a:p>
            <a:r>
              <a:rPr lang="en-US" dirty="0" smtClean="0">
                <a:ea typeface="宋体" pitchFamily="2" charset="-122"/>
              </a:rPr>
              <a:t>BlackBerry 7 OS</a:t>
            </a:r>
          </a:p>
        </p:txBody>
      </p:sp>
      <p:sp>
        <p:nvSpPr>
          <p:cNvPr id="322563" name="Rectangle 3"/>
          <p:cNvSpPr>
            <a:spLocks noGrp="1"/>
          </p:cNvSpPr>
          <p:nvPr>
            <p:ph idx="1"/>
          </p:nvPr>
        </p:nvSpPr>
        <p:spPr>
          <a:xfrm>
            <a:off x="323528" y="1412776"/>
            <a:ext cx="8153400" cy="4261594"/>
          </a:xfrm>
          <a:ln/>
        </p:spPr>
        <p:txBody>
          <a:bodyPr rIns="35717" anchor="ctr"/>
          <a:lstStyle/>
          <a:p>
            <a:pPr marL="892175" indent="-434975">
              <a:buSzPct val="66000"/>
              <a:buFont typeface="Wingdings 2" pitchFamily="18" charset="2"/>
              <a:buBlip>
                <a:blip r:embed="rId3"/>
              </a:buBlip>
            </a:pPr>
            <a:r>
              <a:rPr lang="en-US" sz="3200" dirty="0" smtClean="0">
                <a:ea typeface="黑体" pitchFamily="49" charset="-122"/>
              </a:rPr>
              <a:t>BlackBerry Balance</a:t>
            </a:r>
          </a:p>
          <a:p>
            <a:pPr marL="892175" indent="-434975">
              <a:buSzPct val="66000"/>
              <a:buBlip>
                <a:blip r:embed="rId3"/>
              </a:buBlip>
            </a:pPr>
            <a:r>
              <a:rPr lang="en-US" sz="3200" dirty="0" smtClean="0">
                <a:ea typeface="黑体" pitchFamily="49" charset="-122"/>
              </a:rPr>
              <a:t>Liquid Graphic</a:t>
            </a:r>
            <a:r>
              <a:rPr lang="en-CA" sz="3200" dirty="0" smtClean="0"/>
              <a:t>s™</a:t>
            </a:r>
            <a:r>
              <a:rPr lang="en-CA" sz="3200" b="1" dirty="0" smtClean="0"/>
              <a:t> </a:t>
            </a:r>
            <a:r>
              <a:rPr lang="en-US" sz="3200" dirty="0" smtClean="0">
                <a:ea typeface="黑体" pitchFamily="49" charset="-122"/>
              </a:rPr>
              <a:t>technology</a:t>
            </a:r>
          </a:p>
          <a:p>
            <a:pPr marL="892175" indent="-434975">
              <a:buSzPct val="66000"/>
              <a:buBlip>
                <a:blip r:embed="rId3"/>
              </a:buBlip>
            </a:pPr>
            <a:r>
              <a:rPr lang="en-CA" sz="3200" dirty="0" smtClean="0"/>
              <a:t>Near Field Communication and BlackBerry Tag</a:t>
            </a:r>
            <a:endParaRPr lang="en-US" sz="3200" dirty="0" smtClean="0">
              <a:ea typeface="黑体" pitchFamily="49" charset="-122"/>
            </a:endParaRPr>
          </a:p>
          <a:p>
            <a:pPr marL="892175" indent="-434975">
              <a:buSzPct val="66000"/>
              <a:buFont typeface="Wingdings 2" pitchFamily="18" charset="2"/>
              <a:buBlip>
                <a:blip r:embed="rId3"/>
              </a:buBlip>
            </a:pPr>
            <a:r>
              <a:rPr lang="en-US" sz="3200" dirty="0" smtClean="0">
                <a:ea typeface="黑体" pitchFamily="49" charset="-122"/>
              </a:rPr>
              <a:t>HD 720p video recording</a:t>
            </a:r>
          </a:p>
          <a:p>
            <a:pPr marL="892175" indent="-434975">
              <a:buSzPct val="66000"/>
              <a:buFont typeface="Wingdings 2" pitchFamily="18" charset="2"/>
              <a:buBlip>
                <a:blip r:embed="rId3"/>
              </a:buBlip>
            </a:pPr>
            <a:r>
              <a:rPr lang="en-US" sz="3200" dirty="0" smtClean="0">
                <a:ea typeface="黑体" pitchFamily="49" charset="-122"/>
              </a:rPr>
              <a:t>Mobile Hotspot</a:t>
            </a:r>
          </a:p>
          <a:p>
            <a:pPr marL="892175" indent="-434975">
              <a:buSzPct val="66000"/>
              <a:buFont typeface="Wingdings 2" pitchFamily="18" charset="2"/>
              <a:buBlip>
                <a:blip r:embed="rId3"/>
              </a:buBlip>
            </a:pPr>
            <a:r>
              <a:rPr lang="en-US" sz="3200" dirty="0" smtClean="0">
                <a:ea typeface="黑体" pitchFamily="49" charset="-122"/>
              </a:rPr>
              <a:t>Wi-Fi calling</a:t>
            </a:r>
          </a:p>
        </p:txBody>
      </p:sp>
    </p:spTree>
    <p:extLst>
      <p:ext uri="{BB962C8B-B14F-4D97-AF65-F5344CB8AC3E}">
        <p14:creationId xmlns:p14="http://schemas.microsoft.com/office/powerpoint/2010/main" val="385712891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54290" cy="922114"/>
          </a:xfrm>
        </p:spPr>
        <p:txBody>
          <a:bodyPr/>
          <a:lstStyle/>
          <a:p>
            <a:pPr algn="l" fontAlgn="auto">
              <a:spcAft>
                <a:spcPts val="0"/>
              </a:spcAft>
              <a:defRPr/>
            </a:pPr>
            <a:r>
              <a:rPr lang="en-US" dirty="0" smtClean="0"/>
              <a:t>  Trends in Usage</a:t>
            </a:r>
            <a:endParaRPr lang="en-US" dirty="0" smtClean="0">
              <a:solidFill>
                <a:schemeClr val="tx1"/>
              </a:solidFill>
            </a:endParaRPr>
          </a:p>
        </p:txBody>
      </p:sp>
      <p:sp>
        <p:nvSpPr>
          <p:cNvPr id="3" name="Content Placeholder 2"/>
          <p:cNvSpPr>
            <a:spLocks noGrp="1"/>
          </p:cNvSpPr>
          <p:nvPr>
            <p:ph idx="1"/>
          </p:nvPr>
        </p:nvSpPr>
        <p:spPr>
          <a:xfrm>
            <a:off x="457200" y="1417638"/>
            <a:ext cx="8355013" cy="4525962"/>
          </a:xfrm>
        </p:spPr>
        <p:txBody>
          <a:bodyPr>
            <a:normAutofit fontScale="92500"/>
          </a:bodyPr>
          <a:lstStyle/>
          <a:p>
            <a:pPr marL="594360" indent="-457200" fontAlgn="auto">
              <a:spcAft>
                <a:spcPts val="0"/>
              </a:spcAft>
              <a:buClr>
                <a:schemeClr val="tx1">
                  <a:shade val="95000"/>
                </a:schemeClr>
              </a:buClr>
              <a:defRPr/>
            </a:pPr>
            <a:r>
              <a:rPr lang="en-US" dirty="0" smtClean="0"/>
              <a:t>Growth of mobile phone and </a:t>
            </a:r>
          </a:p>
          <a:p>
            <a:pPr marL="0" indent="0" fontAlgn="auto">
              <a:spcAft>
                <a:spcPts val="0"/>
              </a:spcAft>
              <a:buClr>
                <a:schemeClr val="tx1">
                  <a:shade val="95000"/>
                </a:schemeClr>
              </a:buClr>
              <a:buFont typeface="Wingdings 2"/>
              <a:buNone/>
              <a:defRPr/>
            </a:pPr>
            <a:r>
              <a:rPr lang="en-US" dirty="0" smtClean="0"/>
              <a:t>    Smartphone usage in developing countries</a:t>
            </a:r>
          </a:p>
          <a:p>
            <a:pPr marL="777875" lvl="1" indent="-457200" fontAlgn="auto">
              <a:spcAft>
                <a:spcPts val="0"/>
              </a:spcAft>
              <a:buClr>
                <a:schemeClr val="tx1">
                  <a:shade val="95000"/>
                </a:schemeClr>
              </a:buClr>
              <a:defRPr/>
            </a:pPr>
            <a:r>
              <a:rPr lang="en-US" dirty="0" smtClean="0"/>
              <a:t>Mobile Payments:</a:t>
            </a:r>
            <a:r>
              <a:rPr lang="en-US" baseline="0" dirty="0" smtClean="0"/>
              <a:t> Becoming increasingly popular in both developed and developing countries</a:t>
            </a:r>
            <a:endParaRPr lang="en-US" sz="450" dirty="0" smtClean="0"/>
          </a:p>
          <a:p>
            <a:pPr marL="548640" indent="-411480" fontAlgn="auto">
              <a:spcAft>
                <a:spcPts val="0"/>
              </a:spcAft>
              <a:buClr>
                <a:schemeClr val="tx1">
                  <a:shade val="95000"/>
                </a:schemeClr>
              </a:buClr>
              <a:buFont typeface="Wingdings 2"/>
              <a:buChar char=""/>
              <a:defRPr/>
            </a:pPr>
            <a:r>
              <a:rPr lang="en-US" dirty="0" smtClean="0"/>
              <a:t>The Smartphone was originally for the business user, but now targets wider range of consumers</a:t>
            </a:r>
          </a:p>
          <a:p>
            <a:pPr marL="548640" indent="-411480" fontAlgn="auto">
              <a:spcAft>
                <a:spcPts val="0"/>
              </a:spcAft>
              <a:buClr>
                <a:schemeClr val="tx1">
                  <a:shade val="95000"/>
                </a:schemeClr>
              </a:buClr>
              <a:buFont typeface="Wingdings 2"/>
              <a:buChar char=""/>
              <a:defRPr/>
            </a:pPr>
            <a:r>
              <a:rPr lang="en-CA" dirty="0" smtClean="0"/>
              <a:t>Movement towards internet-based computing solutions </a:t>
            </a:r>
          </a:p>
          <a:p>
            <a:pPr marL="869315" lvl="1" indent="-411480" fontAlgn="auto">
              <a:spcAft>
                <a:spcPts val="0"/>
              </a:spcAft>
              <a:buClr>
                <a:schemeClr val="tx1">
                  <a:shade val="95000"/>
                </a:schemeClr>
              </a:buClr>
              <a:buFont typeface="Wingdings 2"/>
              <a:buChar char=""/>
              <a:defRPr/>
            </a:pPr>
            <a:r>
              <a:rPr lang="en-CA" dirty="0" smtClean="0"/>
              <a:t>Cloud Computing</a:t>
            </a:r>
          </a:p>
        </p:txBody>
      </p:sp>
    </p:spTree>
    <p:extLst>
      <p:ext uri="{BB962C8B-B14F-4D97-AF65-F5344CB8AC3E}">
        <p14:creationId xmlns:p14="http://schemas.microsoft.com/office/powerpoint/2010/main" val="422595920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1"/>
          <p:cNvSpPr>
            <a:spLocks noGrp="1" noChangeArrowheads="1"/>
          </p:cNvSpPr>
          <p:nvPr>
            <p:ph type="title"/>
          </p:nvPr>
        </p:nvSpPr>
        <p:spPr>
          <a:xfrm>
            <a:off x="384175" y="0"/>
            <a:ext cx="8367713" cy="1143000"/>
          </a:xfrm>
        </p:spPr>
        <p:txBody>
          <a:bodyPr tIns="32146"/>
          <a:lstStyle/>
          <a:p>
            <a:r>
              <a:rPr lang="en-US" altLang="zh-CN" dirty="0" smtClean="0"/>
              <a:t>BlackBerry </a:t>
            </a:r>
            <a:r>
              <a:rPr lang="en-US" altLang="zh-CN" dirty="0" err="1" smtClean="0"/>
              <a:t>PlayBook</a:t>
            </a:r>
            <a:endParaRPr lang="en-US" altLang="zh-CN" dirty="0" smtClean="0"/>
          </a:p>
        </p:txBody>
      </p:sp>
      <p:sp>
        <p:nvSpPr>
          <p:cNvPr id="275458" name="Rectangle 2"/>
          <p:cNvSpPr>
            <a:spLocks noGrp="1" noChangeArrowheads="1"/>
          </p:cNvSpPr>
          <p:nvPr>
            <p:ph idx="1"/>
          </p:nvPr>
        </p:nvSpPr>
        <p:spPr>
          <a:xfrm>
            <a:off x="142875" y="1223963"/>
            <a:ext cx="8858250" cy="5491162"/>
          </a:xfrm>
        </p:spPr>
        <p:txBody>
          <a:bodyPr lIns="64291" tIns="32146" rIns="64291" bIns="32146"/>
          <a:lstStyle/>
          <a:p>
            <a:pPr marL="627063">
              <a:buFont typeface="Wingdings 2" pitchFamily="18" charset="2"/>
              <a:buBlip>
                <a:blip r:embed="rId2"/>
              </a:buBlip>
            </a:pPr>
            <a:r>
              <a:rPr lang="en-US" altLang="zh-CN" sz="2800" dirty="0" smtClean="0"/>
              <a:t>Build-in Messages with a unified inbox</a:t>
            </a:r>
          </a:p>
          <a:p>
            <a:pPr marL="627063">
              <a:buFont typeface="Wingdings 2" pitchFamily="18" charset="2"/>
              <a:buBlip>
                <a:blip r:embed="rId2"/>
              </a:buBlip>
            </a:pPr>
            <a:r>
              <a:rPr lang="en-US" altLang="zh-CN" sz="2800" dirty="0" smtClean="0"/>
              <a:t>Can edit MS Word, Excel and PowerPoint files and attachments with Documents To Go</a:t>
            </a:r>
          </a:p>
          <a:p>
            <a:pPr marL="627063">
              <a:buFont typeface="Wingdings 2" pitchFamily="18" charset="2"/>
              <a:buBlip>
                <a:blip r:embed="rId2"/>
              </a:buBlip>
            </a:pPr>
            <a:r>
              <a:rPr lang="en-US" altLang="zh-CN" sz="2800" dirty="0" smtClean="0"/>
              <a:t>BlackBerry App World</a:t>
            </a:r>
          </a:p>
          <a:p>
            <a:pPr marL="627063">
              <a:buFont typeface="Wingdings 2" pitchFamily="18" charset="2"/>
              <a:buBlip>
                <a:blip r:embed="rId2"/>
              </a:buBlip>
            </a:pPr>
            <a:r>
              <a:rPr lang="en-US" altLang="zh-CN" sz="2800" dirty="0" smtClean="0"/>
              <a:t>BlackBerry Balance</a:t>
            </a:r>
          </a:p>
          <a:p>
            <a:pPr marL="627063">
              <a:buFont typeface="Wingdings 2" pitchFamily="18" charset="2"/>
              <a:buBlip>
                <a:blip r:embed="rId2"/>
              </a:buBlip>
            </a:pPr>
            <a:r>
              <a:rPr lang="en-US" altLang="zh-CN" sz="2800" dirty="0" smtClean="0"/>
              <a:t>BlackBerry Bridge</a:t>
            </a:r>
          </a:p>
        </p:txBody>
      </p:sp>
      <p:pic>
        <p:nvPicPr>
          <p:cNvPr id="4" name="Picture 2"/>
          <p:cNvPicPr>
            <a:picLocks noChangeAspect="1" noChangeArrowheads="1"/>
          </p:cNvPicPr>
          <p:nvPr/>
        </p:nvPicPr>
        <p:blipFill>
          <a:blip r:embed="rId3" cstate="print"/>
          <a:srcRect/>
          <a:stretch>
            <a:fillRect/>
          </a:stretch>
        </p:blipFill>
        <p:spPr bwMode="auto">
          <a:xfrm>
            <a:off x="4283968" y="3917216"/>
            <a:ext cx="4701825" cy="2752143"/>
          </a:xfrm>
          <a:prstGeom prst="rect">
            <a:avLst/>
          </a:prstGeom>
          <a:noFill/>
          <a:ln w="9525">
            <a:noFill/>
            <a:miter lim="800000"/>
            <a:headEnd/>
            <a:tailEnd/>
          </a:ln>
        </p:spPr>
      </p:pic>
    </p:spTree>
    <p:extLst>
      <p:ext uri="{BB962C8B-B14F-4D97-AF65-F5344CB8AC3E}">
        <p14:creationId xmlns:p14="http://schemas.microsoft.com/office/powerpoint/2010/main" val="1589453637"/>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BlackBerry 10</a:t>
            </a:r>
            <a:endParaRPr lang="en-CA" dirty="0"/>
          </a:p>
        </p:txBody>
      </p:sp>
      <p:sp>
        <p:nvSpPr>
          <p:cNvPr id="3" name="Content Placeholder 2"/>
          <p:cNvSpPr>
            <a:spLocks noGrp="1"/>
          </p:cNvSpPr>
          <p:nvPr>
            <p:ph idx="1"/>
          </p:nvPr>
        </p:nvSpPr>
        <p:spPr/>
        <p:txBody>
          <a:bodyPr/>
          <a:lstStyle/>
          <a:p>
            <a:r>
              <a:rPr lang="en-CA" sz="2400" dirty="0" smtClean="0"/>
              <a:t>Recently released the BB10 operating system</a:t>
            </a:r>
          </a:p>
          <a:p>
            <a:r>
              <a:rPr lang="en-CA" sz="2400" dirty="0" smtClean="0"/>
              <a:t>Implementation of a whole new user interface:</a:t>
            </a:r>
          </a:p>
          <a:p>
            <a:pPr lvl="1"/>
            <a:r>
              <a:rPr lang="en-CA" sz="2400" dirty="0" smtClean="0"/>
              <a:t>Hub</a:t>
            </a:r>
          </a:p>
          <a:p>
            <a:pPr lvl="1"/>
            <a:r>
              <a:rPr lang="en-CA" sz="2400" dirty="0" smtClean="0"/>
              <a:t>Personal and Work modes</a:t>
            </a:r>
          </a:p>
          <a:p>
            <a:pPr lvl="1"/>
            <a:r>
              <a:rPr lang="en-CA" sz="2400" dirty="0" smtClean="0"/>
              <a:t>New app world</a:t>
            </a:r>
          </a:p>
          <a:p>
            <a:pPr lvl="1"/>
            <a:r>
              <a:rPr lang="en-CA" sz="2400" dirty="0" smtClean="0"/>
              <a:t>Touch screen keyboard</a:t>
            </a:r>
          </a:p>
          <a:p>
            <a:pPr lvl="1"/>
            <a:r>
              <a:rPr lang="en-CA" sz="2400" dirty="0" smtClean="0"/>
              <a:t>Camera</a:t>
            </a:r>
            <a:endParaRPr lang="en-CA" sz="2400" dirty="0"/>
          </a:p>
        </p:txBody>
      </p:sp>
    </p:spTree>
    <p:extLst>
      <p:ext uri="{BB962C8B-B14F-4D97-AF65-F5344CB8AC3E}">
        <p14:creationId xmlns:p14="http://schemas.microsoft.com/office/powerpoint/2010/main" val="240929029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Blackberry Z10 Reviews</a:t>
            </a:r>
            <a:endParaRPr lang="en-US" dirty="0"/>
          </a:p>
        </p:txBody>
      </p:sp>
      <p:pic>
        <p:nvPicPr>
          <p:cNvPr id="4" name="Picture 2" descr="http://www.91mobiles.com/articles/wp-content/uploads/2012/12/bb10_thumb.jpg"/>
          <p:cNvPicPr>
            <a:picLocks noGrp="1" noChangeAspect="1" noChangeArrowheads="1"/>
          </p:cNvPicPr>
          <p:nvPr>
            <p:ph idx="1"/>
          </p:nvPr>
        </p:nvPicPr>
        <p:blipFill>
          <a:blip r:embed="rId2" cstate="print"/>
          <a:stretch>
            <a:fillRect/>
          </a:stretch>
        </p:blipFill>
        <p:spPr bwMode="auto">
          <a:xfrm>
            <a:off x="5220072" y="1340768"/>
            <a:ext cx="3451235" cy="4525962"/>
          </a:xfrm>
          <a:prstGeom prst="rect">
            <a:avLst/>
          </a:prstGeom>
          <a:noFill/>
        </p:spPr>
      </p:pic>
      <p:sp>
        <p:nvSpPr>
          <p:cNvPr id="5" name="TextBox 4"/>
          <p:cNvSpPr txBox="1"/>
          <p:nvPr/>
        </p:nvSpPr>
        <p:spPr>
          <a:xfrm>
            <a:off x="323528" y="1556792"/>
            <a:ext cx="4752528" cy="4062651"/>
          </a:xfrm>
          <a:prstGeom prst="rect">
            <a:avLst/>
          </a:prstGeom>
          <a:noFill/>
        </p:spPr>
        <p:txBody>
          <a:bodyPr wrap="square" rtlCol="0">
            <a:spAutoFit/>
          </a:bodyPr>
          <a:lstStyle/>
          <a:p>
            <a:r>
              <a:rPr lang="en-US" sz="2400" b="1" dirty="0" smtClean="0"/>
              <a:t>Positives</a:t>
            </a:r>
          </a:p>
          <a:p>
            <a:pPr>
              <a:buFont typeface="Arial" pitchFamily="34" charset="0"/>
              <a:buChar char="•"/>
            </a:pPr>
            <a:r>
              <a:rPr lang="en-US" sz="2400" dirty="0" smtClean="0"/>
              <a:t>Constant  smooth performance</a:t>
            </a:r>
          </a:p>
          <a:p>
            <a:pPr>
              <a:buFont typeface="Arial" pitchFamily="34" charset="0"/>
              <a:buChar char="•"/>
            </a:pPr>
            <a:r>
              <a:rPr lang="en-US" sz="2400" dirty="0" smtClean="0"/>
              <a:t>A great messaging phone</a:t>
            </a:r>
          </a:p>
          <a:p>
            <a:pPr>
              <a:buFont typeface="Arial" pitchFamily="34" charset="0"/>
              <a:buChar char="•"/>
            </a:pPr>
            <a:r>
              <a:rPr lang="en-US" sz="2400" dirty="0" smtClean="0"/>
              <a:t>Lots of built-in accessories</a:t>
            </a:r>
          </a:p>
          <a:p>
            <a:pPr>
              <a:buFont typeface="Arial" pitchFamily="34" charset="0"/>
              <a:buChar char="•"/>
            </a:pPr>
            <a:endParaRPr lang="en-US" sz="2400" dirty="0" smtClean="0"/>
          </a:p>
          <a:p>
            <a:r>
              <a:rPr lang="en-US" sz="2400" b="1" dirty="0" smtClean="0"/>
              <a:t>Negatives</a:t>
            </a:r>
          </a:p>
          <a:p>
            <a:pPr>
              <a:buFont typeface="Arial" pitchFamily="34" charset="0"/>
              <a:buChar char="•"/>
            </a:pPr>
            <a:r>
              <a:rPr lang="en-US" sz="2400" dirty="0" smtClean="0"/>
              <a:t>Minimalistic design</a:t>
            </a:r>
          </a:p>
          <a:p>
            <a:pPr>
              <a:buFont typeface="Arial" pitchFamily="34" charset="0"/>
              <a:buChar char="•"/>
            </a:pPr>
            <a:r>
              <a:rPr lang="en-US" sz="2400" dirty="0" smtClean="0"/>
              <a:t>Really short battery life</a:t>
            </a:r>
          </a:p>
          <a:p>
            <a:pPr>
              <a:buFont typeface="Arial" pitchFamily="34" charset="0"/>
              <a:buChar char="•"/>
            </a:pPr>
            <a:r>
              <a:rPr lang="en-US" sz="2400" dirty="0" smtClean="0"/>
              <a:t>Difficult to reduce smudging on screen</a:t>
            </a:r>
          </a:p>
          <a:p>
            <a:pPr>
              <a:buFont typeface="Arial" pitchFamily="34" charset="0"/>
              <a:buChar char="•"/>
            </a:pPr>
            <a:endParaRPr lang="en-US"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455613" y="0"/>
            <a:ext cx="8232775" cy="1166813"/>
          </a:xfrm>
        </p:spPr>
        <p:txBody>
          <a:bodyPr tIns="32146">
            <a:normAutofit/>
          </a:bodyPr>
          <a:lstStyle/>
          <a:p>
            <a:pPr fontAlgn="auto">
              <a:lnSpc>
                <a:spcPts val="4078"/>
              </a:lnSpc>
              <a:spcAft>
                <a:spcPts val="0"/>
              </a:spcAft>
              <a:defRPr/>
            </a:pPr>
            <a:r>
              <a:rPr lang="en-US" altLang="zh-CN" dirty="0"/>
              <a:t>Competitive </a:t>
            </a:r>
            <a:r>
              <a:rPr lang="en-US" altLang="zh-CN" dirty="0">
                <a:effectLst>
                  <a:outerShdw blurRad="38100" dist="38100" dir="2700000" algn="tl">
                    <a:srgbClr val="000000"/>
                  </a:outerShdw>
                </a:effectLst>
              </a:rPr>
              <a:t>Advantage</a:t>
            </a:r>
          </a:p>
        </p:txBody>
      </p:sp>
      <p:sp>
        <p:nvSpPr>
          <p:cNvPr id="270340" name="Rectangle 4"/>
          <p:cNvSpPr>
            <a:spLocks noGrp="1" noChangeArrowheads="1"/>
          </p:cNvSpPr>
          <p:nvPr>
            <p:ph idx="1"/>
          </p:nvPr>
        </p:nvSpPr>
        <p:spPr>
          <a:xfrm>
            <a:off x="107504" y="1052737"/>
            <a:ext cx="8856984" cy="5184576"/>
          </a:xfrm>
        </p:spPr>
        <p:txBody>
          <a:bodyPr lIns="64291" tIns="32146" rIns="64291" bIns="32146"/>
          <a:lstStyle/>
          <a:p>
            <a:pPr marL="311150" indent="-25400">
              <a:lnSpc>
                <a:spcPct val="90000"/>
              </a:lnSpc>
            </a:pPr>
            <a:endParaRPr lang="en-US" altLang="zh-CN" dirty="0" smtClean="0"/>
          </a:p>
          <a:p>
            <a:pPr marL="311150" indent="-25400">
              <a:lnSpc>
                <a:spcPct val="90000"/>
              </a:lnSpc>
            </a:pPr>
            <a:r>
              <a:rPr lang="en-US" altLang="zh-CN" dirty="0" smtClean="0"/>
              <a:t>Its proprietary email system is popular with many corporations and government agencies</a:t>
            </a:r>
          </a:p>
          <a:p>
            <a:pPr marL="311150" indent="-25400">
              <a:lnSpc>
                <a:spcPct val="90000"/>
              </a:lnSpc>
            </a:pPr>
            <a:endParaRPr lang="en-US" altLang="zh-CN" dirty="0" smtClean="0"/>
          </a:p>
          <a:p>
            <a:pPr marL="311150" indent="-25400">
              <a:lnSpc>
                <a:spcPct val="90000"/>
              </a:lnSpc>
            </a:pPr>
            <a:r>
              <a:rPr lang="en-US" altLang="zh-CN" dirty="0" smtClean="0"/>
              <a:t>Communication security</a:t>
            </a:r>
          </a:p>
          <a:p>
            <a:pPr marL="311150" indent="-25400">
              <a:lnSpc>
                <a:spcPct val="90000"/>
              </a:lnSpc>
            </a:pPr>
            <a:endParaRPr lang="en-US" altLang="zh-CN" dirty="0" smtClean="0"/>
          </a:p>
          <a:p>
            <a:pPr marL="311150" indent="-25400">
              <a:lnSpc>
                <a:spcPct val="90000"/>
              </a:lnSpc>
            </a:pPr>
            <a:r>
              <a:rPr lang="en-US" altLang="zh-CN" dirty="0" smtClean="0"/>
              <a:t>Its patent portfolio</a:t>
            </a:r>
          </a:p>
        </p:txBody>
      </p:sp>
    </p:spTree>
    <p:extLst>
      <p:ext uri="{BB962C8B-B14F-4D97-AF65-F5344CB8AC3E}">
        <p14:creationId xmlns:p14="http://schemas.microsoft.com/office/powerpoint/2010/main" val="1201311111"/>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3"/>
          <p:cNvSpPr>
            <a:spLocks noGrp="1"/>
          </p:cNvSpPr>
          <p:nvPr>
            <p:ph type="title"/>
          </p:nvPr>
        </p:nvSpPr>
        <p:spPr>
          <a:xfrm>
            <a:off x="179512" y="260648"/>
            <a:ext cx="8688387" cy="1293812"/>
          </a:xfrm>
          <a:ln/>
        </p:spPr>
        <p:txBody>
          <a:bodyPr rIns="35717" anchor="b"/>
          <a:lstStyle/>
          <a:p>
            <a:r>
              <a:rPr lang="en-US" sz="3800" dirty="0" smtClean="0">
                <a:ea typeface="宋体" pitchFamily="2" charset="-122"/>
              </a:rPr>
              <a:t>Why BlackBerry is Losing its Competitive Advantage?</a:t>
            </a:r>
          </a:p>
        </p:txBody>
      </p:sp>
      <p:sp>
        <p:nvSpPr>
          <p:cNvPr id="321538" name="Rectangle 2"/>
          <p:cNvSpPr>
            <a:spLocks noGrp="1"/>
          </p:cNvSpPr>
          <p:nvPr>
            <p:ph idx="1"/>
          </p:nvPr>
        </p:nvSpPr>
        <p:spPr>
          <a:xfrm>
            <a:off x="395536" y="1844824"/>
            <a:ext cx="8116888" cy="4518025"/>
          </a:xfrm>
          <a:ln/>
        </p:spPr>
        <p:txBody>
          <a:bodyPr rIns="0"/>
          <a:lstStyle/>
          <a:p>
            <a:pPr>
              <a:buSzPct val="77000"/>
              <a:buFont typeface="Wingdings 2" pitchFamily="18" charset="2"/>
              <a:buBlip>
                <a:blip r:embed="rId2"/>
              </a:buBlip>
            </a:pPr>
            <a:r>
              <a:rPr lang="en-US" sz="2600" dirty="0" smtClean="0">
                <a:ea typeface="黑体" pitchFamily="49" charset="-122"/>
              </a:rPr>
              <a:t>Losing customer loyalty</a:t>
            </a:r>
          </a:p>
          <a:p>
            <a:pPr>
              <a:spcBef>
                <a:spcPts val="1500"/>
              </a:spcBef>
              <a:buSzPct val="77000"/>
              <a:buFont typeface="Wingdings 2" pitchFamily="18" charset="2"/>
              <a:buBlip>
                <a:blip r:embed="rId2"/>
              </a:buBlip>
            </a:pPr>
            <a:r>
              <a:rPr lang="en-US" sz="2600" dirty="0" smtClean="0">
                <a:ea typeface="黑体" pitchFamily="49" charset="-122"/>
              </a:rPr>
              <a:t>Service outages - millions of BlackBerry users were without service for 3 days in October 2011 due to critical network failure</a:t>
            </a:r>
          </a:p>
          <a:p>
            <a:pPr>
              <a:spcBef>
                <a:spcPts val="1500"/>
              </a:spcBef>
              <a:buSzPct val="77000"/>
              <a:buFont typeface="Wingdings 2" pitchFamily="18" charset="2"/>
              <a:buBlip>
                <a:blip r:embed="rId2"/>
              </a:buBlip>
            </a:pPr>
            <a:r>
              <a:rPr lang="en-US" sz="2600" dirty="0" smtClean="0">
                <a:ea typeface="黑体" pitchFamily="49" charset="-122"/>
              </a:rPr>
              <a:t>Faltering tech support</a:t>
            </a:r>
          </a:p>
          <a:p>
            <a:pPr>
              <a:spcBef>
                <a:spcPts val="1500"/>
              </a:spcBef>
              <a:buSzPct val="77000"/>
              <a:buFont typeface="Wingdings 2" pitchFamily="18" charset="2"/>
              <a:buBlip>
                <a:blip r:embed="rId2"/>
              </a:buBlip>
            </a:pPr>
            <a:r>
              <a:rPr lang="en-US" sz="2600" dirty="0" smtClean="0">
                <a:ea typeface="黑体" pitchFamily="49" charset="-122"/>
              </a:rPr>
              <a:t>No longer #1 in security</a:t>
            </a:r>
          </a:p>
          <a:p>
            <a:pPr>
              <a:spcBef>
                <a:spcPts val="1500"/>
              </a:spcBef>
              <a:buSzPct val="77000"/>
              <a:buFont typeface="Wingdings 2" pitchFamily="18" charset="2"/>
              <a:buBlip>
                <a:blip r:embed="rId2"/>
              </a:buBlip>
            </a:pPr>
            <a:r>
              <a:rPr lang="en-US" sz="2600" dirty="0" smtClean="0">
                <a:ea typeface="黑体" pitchFamily="49" charset="-122"/>
              </a:rPr>
              <a:t>Apps from other providers are more appealing</a:t>
            </a:r>
          </a:p>
          <a:p>
            <a:pPr>
              <a:spcBef>
                <a:spcPts val="1500"/>
              </a:spcBef>
              <a:buSzPct val="77000"/>
              <a:buFont typeface="Wingdings 2" pitchFamily="18" charset="2"/>
              <a:buBlip>
                <a:blip r:embed="rId2"/>
              </a:buBlip>
            </a:pPr>
            <a:r>
              <a:rPr lang="en-US" sz="2600" dirty="0" smtClean="0">
                <a:ea typeface="黑体" pitchFamily="49" charset="-122"/>
              </a:rPr>
              <a:t>Failed attempt to sell tablet PCS</a:t>
            </a:r>
          </a:p>
        </p:txBody>
      </p:sp>
    </p:spTree>
    <p:extLst>
      <p:ext uri="{BB962C8B-B14F-4D97-AF65-F5344CB8AC3E}">
        <p14:creationId xmlns:p14="http://schemas.microsoft.com/office/powerpoint/2010/main" val="3081927587"/>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p:cNvSpPr>
          <p:nvPr>
            <p:ph type="title"/>
          </p:nvPr>
        </p:nvSpPr>
        <p:spPr>
          <a:xfrm>
            <a:off x="179512" y="332656"/>
            <a:ext cx="8750300" cy="732060"/>
          </a:xfrm>
          <a:ln/>
        </p:spPr>
        <p:txBody>
          <a:bodyPr lIns="26788" tIns="26788" rIns="26788" bIns="26788" anchor="b"/>
          <a:lstStyle/>
          <a:p>
            <a:r>
              <a:rPr lang="en-US" sz="4300" dirty="0" smtClean="0">
                <a:ea typeface="宋体" pitchFamily="2" charset="-122"/>
              </a:rPr>
              <a:t>BlackBerry App World</a:t>
            </a:r>
          </a:p>
        </p:txBody>
      </p:sp>
      <p:sp>
        <p:nvSpPr>
          <p:cNvPr id="323587" name="Rectangle 3"/>
          <p:cNvSpPr>
            <a:spLocks noGrp="1"/>
          </p:cNvSpPr>
          <p:nvPr>
            <p:ph idx="1"/>
          </p:nvPr>
        </p:nvSpPr>
        <p:spPr>
          <a:xfrm>
            <a:off x="251520" y="2204864"/>
            <a:ext cx="8232775" cy="3608388"/>
          </a:xfrm>
          <a:ln/>
        </p:spPr>
        <p:txBody>
          <a:bodyPr lIns="26788" tIns="26788" rIns="26788" bIns="26788"/>
          <a:lstStyle/>
          <a:p>
            <a:pPr marL="304800" indent="-268288">
              <a:buClr>
                <a:srgbClr val="7F7F7F"/>
              </a:buClr>
            </a:pPr>
            <a:r>
              <a:rPr lang="en-US" dirty="0" smtClean="0">
                <a:ea typeface="黑体" pitchFamily="49" charset="-122"/>
              </a:rPr>
              <a:t>Over</a:t>
            </a:r>
            <a:r>
              <a:rPr lang="en-US" sz="2700" dirty="0" smtClean="0">
                <a:ea typeface="黑体" pitchFamily="49" charset="-122"/>
              </a:rPr>
              <a:t> 100,000 total apps</a:t>
            </a:r>
          </a:p>
          <a:p>
            <a:pPr marL="304800" indent="-268288">
              <a:buClr>
                <a:srgbClr val="7F7F7F"/>
              </a:buClr>
            </a:pPr>
            <a:r>
              <a:rPr lang="en-US" sz="2700" dirty="0" smtClean="0">
                <a:ea typeface="黑体" pitchFamily="49" charset="-122"/>
              </a:rPr>
              <a:t>Over 6 million daily downloads from BB App World.</a:t>
            </a:r>
          </a:p>
          <a:p>
            <a:pPr marL="304800" indent="-268288">
              <a:buClr>
                <a:srgbClr val="7F7F7F"/>
              </a:buClr>
            </a:pPr>
            <a:r>
              <a:rPr lang="en-US" sz="2700" dirty="0" smtClean="0">
                <a:ea typeface="黑体" pitchFamily="49" charset="-122"/>
              </a:rPr>
              <a:t>Second most profitable app store</a:t>
            </a:r>
          </a:p>
          <a:p>
            <a:pPr marL="304800" indent="-268288">
              <a:buClr>
                <a:srgbClr val="7F7F7F"/>
              </a:buClr>
            </a:pPr>
            <a:r>
              <a:rPr lang="en-US" sz="2700" dirty="0" smtClean="0">
                <a:ea typeface="黑体" pitchFamily="49" charset="-122"/>
              </a:rPr>
              <a:t>Generate more profit than Android apps</a:t>
            </a:r>
          </a:p>
          <a:p>
            <a:pPr marL="304800" indent="-268288">
              <a:spcBef>
                <a:spcPts val="800"/>
              </a:spcBef>
              <a:buClr>
                <a:srgbClr val="7F7F7F"/>
              </a:buClr>
            </a:pPr>
            <a:r>
              <a:rPr lang="en-US" sz="2700" dirty="0" smtClean="0">
                <a:ea typeface="黑体" pitchFamily="49" charset="-122"/>
              </a:rPr>
              <a:t>Give developers 80% of the purchase price</a:t>
            </a:r>
          </a:p>
          <a:p>
            <a:pPr marL="304800" indent="-268288">
              <a:spcBef>
                <a:spcPts val="800"/>
              </a:spcBef>
              <a:buClr>
                <a:srgbClr val="7F7F7F"/>
              </a:buClr>
            </a:pPr>
            <a:r>
              <a:rPr lang="en-US" sz="2700" dirty="0" smtClean="0">
                <a:ea typeface="黑体" pitchFamily="49" charset="-122"/>
              </a:rPr>
              <a:t>Available to customers in over 100 markets globally, with more to follow</a:t>
            </a:r>
          </a:p>
        </p:txBody>
      </p:sp>
    </p:spTree>
    <p:extLst>
      <p:ext uri="{BB962C8B-B14F-4D97-AF65-F5344CB8AC3E}">
        <p14:creationId xmlns:p14="http://schemas.microsoft.com/office/powerpoint/2010/main" val="3811601645"/>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p:cNvSpPr>
          <p:nvPr>
            <p:ph type="title"/>
          </p:nvPr>
        </p:nvSpPr>
        <p:spPr>
          <a:xfrm>
            <a:off x="251520" y="476672"/>
            <a:ext cx="8688387" cy="781075"/>
          </a:xfrm>
          <a:ln/>
        </p:spPr>
        <p:txBody>
          <a:bodyPr rIns="35717" anchor="b"/>
          <a:lstStyle/>
          <a:p>
            <a:r>
              <a:rPr lang="en-US" dirty="0" smtClean="0">
                <a:ea typeface="宋体" pitchFamily="2" charset="-122"/>
              </a:rPr>
              <a:t>BlackBerry Sales</a:t>
            </a:r>
          </a:p>
        </p:txBody>
      </p:sp>
      <p:pic>
        <p:nvPicPr>
          <p:cNvPr id="3074" name="Picture 2"/>
          <p:cNvPicPr>
            <a:picLocks noChangeAspect="1" noChangeArrowheads="1"/>
          </p:cNvPicPr>
          <p:nvPr/>
        </p:nvPicPr>
        <p:blipFill>
          <a:blip r:embed="rId2" cstate="print"/>
          <a:srcRect/>
          <a:stretch>
            <a:fillRect/>
          </a:stretch>
        </p:blipFill>
        <p:spPr bwMode="auto">
          <a:xfrm>
            <a:off x="827584" y="1340768"/>
            <a:ext cx="7295394" cy="5195416"/>
          </a:xfrm>
          <a:prstGeom prst="rect">
            <a:avLst/>
          </a:prstGeom>
          <a:noFill/>
          <a:ln w="9525">
            <a:noFill/>
            <a:miter lim="800000"/>
            <a:headEnd/>
            <a:tailEnd/>
          </a:ln>
        </p:spPr>
      </p:pic>
    </p:spTree>
    <p:extLst>
      <p:ext uri="{BB962C8B-B14F-4D97-AF65-F5344CB8AC3E}">
        <p14:creationId xmlns:p14="http://schemas.microsoft.com/office/powerpoint/2010/main" val="1545971082"/>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1"/>
          <p:cNvSpPr>
            <a:spLocks noGrp="1" noChangeArrowheads="1"/>
          </p:cNvSpPr>
          <p:nvPr>
            <p:ph type="title"/>
          </p:nvPr>
        </p:nvSpPr>
        <p:spPr>
          <a:xfrm>
            <a:off x="827088" y="0"/>
            <a:ext cx="7358062" cy="938213"/>
          </a:xfrm>
        </p:spPr>
        <p:txBody>
          <a:bodyPr tIns="32146"/>
          <a:lstStyle/>
          <a:p>
            <a:r>
              <a:rPr lang="en-US" altLang="zh-CN" sz="4800" smtClean="0"/>
              <a:t>Patents</a:t>
            </a:r>
          </a:p>
        </p:txBody>
      </p:sp>
      <p:sp>
        <p:nvSpPr>
          <p:cNvPr id="277506" name="Rectangle 2"/>
          <p:cNvSpPr>
            <a:spLocks noGrp="1" noChangeArrowheads="1"/>
          </p:cNvSpPr>
          <p:nvPr>
            <p:ph idx="1"/>
          </p:nvPr>
        </p:nvSpPr>
        <p:spPr>
          <a:xfrm>
            <a:off x="0" y="1196975"/>
            <a:ext cx="9144000" cy="6875463"/>
          </a:xfrm>
        </p:spPr>
        <p:txBody>
          <a:bodyPr lIns="64291" tIns="32146" rIns="64291" bIns="32146"/>
          <a:lstStyle/>
          <a:p>
            <a:pPr marL="627063">
              <a:buFont typeface="Wingdings 2" pitchFamily="18" charset="2"/>
              <a:buBlip>
                <a:blip r:embed="rId2"/>
              </a:buBlip>
            </a:pPr>
            <a:r>
              <a:rPr lang="en-US" altLang="zh-CN" dirty="0" smtClean="0"/>
              <a:t>RIM has about 3000+ patents registered under “Research In Motion” on the United States Patents and Trademark Office.</a:t>
            </a:r>
          </a:p>
          <a:p>
            <a:pPr marL="627063">
              <a:buFont typeface="Wingdings 2" pitchFamily="18" charset="2"/>
              <a:buBlip>
                <a:blip r:embed="rId2"/>
              </a:buBlip>
            </a:pPr>
            <a:r>
              <a:rPr lang="en-US" altLang="zh-CN" dirty="0" smtClean="0"/>
              <a:t>Acquired an additional 6000 patents and patent applications from Nortel on June 30, 2011</a:t>
            </a:r>
          </a:p>
          <a:p>
            <a:pPr marL="627063">
              <a:buFont typeface="Wingdings 2" pitchFamily="18" charset="2"/>
              <a:buBlip>
                <a:blip r:embed="rId2"/>
              </a:buBlip>
            </a:pPr>
            <a:r>
              <a:rPr lang="en-US" altLang="zh-CN" dirty="0" smtClean="0"/>
              <a:t>RIM has focused its patents research on the following technology fields:</a:t>
            </a:r>
          </a:p>
          <a:p>
            <a:pPr marL="1011238" lvl="1">
              <a:buFont typeface="Wingdings 2" pitchFamily="18" charset="2"/>
              <a:buNone/>
            </a:pPr>
            <a:r>
              <a:rPr lang="en-US" altLang="zh-CN" sz="2100" dirty="0" smtClean="0"/>
              <a:t>- Electric communication technique – transmission and telephonic communication</a:t>
            </a:r>
          </a:p>
          <a:p>
            <a:pPr marL="1011238" lvl="1">
              <a:buFont typeface="Wingdings 2" pitchFamily="18" charset="2"/>
              <a:buNone/>
            </a:pPr>
            <a:r>
              <a:rPr lang="en-US" altLang="zh-CN" sz="2100" dirty="0" smtClean="0"/>
              <a:t>- Arrangements or circuits for control of indicating devices using static means</a:t>
            </a:r>
          </a:p>
          <a:p>
            <a:pPr marL="1011238" lvl="1">
              <a:buFont typeface="Wingdings 2" pitchFamily="18" charset="2"/>
              <a:buNone/>
            </a:pPr>
            <a:r>
              <a:rPr lang="en-US" altLang="zh-CN" sz="2100" dirty="0" smtClean="0"/>
              <a:t>- Electric digital data processing</a:t>
            </a:r>
          </a:p>
        </p:txBody>
      </p:sp>
    </p:spTree>
    <p:extLst>
      <p:ext uri="{BB962C8B-B14F-4D97-AF65-F5344CB8AC3E}">
        <p14:creationId xmlns:p14="http://schemas.microsoft.com/office/powerpoint/2010/main" val="1183437909"/>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
          <p:cNvSpPr>
            <a:spLocks noGrp="1" noChangeArrowheads="1"/>
          </p:cNvSpPr>
          <p:nvPr>
            <p:ph type="title"/>
          </p:nvPr>
        </p:nvSpPr>
        <p:spPr>
          <a:xfrm>
            <a:off x="455613" y="-214313"/>
            <a:ext cx="8232775" cy="1196976"/>
          </a:xfrm>
        </p:spPr>
        <p:txBody>
          <a:bodyPr lIns="26788" tIns="26788" rIns="26788" bIns="26788" anchor="b"/>
          <a:lstStyle/>
          <a:p>
            <a:r>
              <a:rPr lang="en-US" altLang="zh-CN" smtClean="0"/>
              <a:t>Litigation</a:t>
            </a:r>
          </a:p>
        </p:txBody>
      </p:sp>
      <p:sp>
        <p:nvSpPr>
          <p:cNvPr id="278530" name="Rectangle 2"/>
          <p:cNvSpPr>
            <a:spLocks noGrp="1" noChangeArrowheads="1"/>
          </p:cNvSpPr>
          <p:nvPr>
            <p:ph idx="1"/>
          </p:nvPr>
        </p:nvSpPr>
        <p:spPr>
          <a:xfrm>
            <a:off x="26987" y="980728"/>
            <a:ext cx="9117013" cy="5589588"/>
          </a:xfrm>
        </p:spPr>
        <p:txBody>
          <a:bodyPr lIns="26788" tIns="26788" rIns="26788" bIns="26788">
            <a:normAutofit/>
          </a:bodyPr>
          <a:lstStyle/>
          <a:p>
            <a:pPr marL="382588" indent="-320675">
              <a:lnSpc>
                <a:spcPct val="90000"/>
              </a:lnSpc>
              <a:buClr>
                <a:srgbClr val="7F7F7F"/>
              </a:buClr>
              <a:buFont typeface="Wingdings" pitchFamily="2" charset="2"/>
              <a:buChar char="§"/>
            </a:pPr>
            <a:r>
              <a:rPr lang="en-US" altLang="zh-CN" sz="2400" dirty="0" smtClean="0"/>
              <a:t>Currently, Rim is involved in over 30 litigations in which some as a plaintiff and some as a defendant. These litigation may severely impact Rim’s profitability.</a:t>
            </a:r>
          </a:p>
          <a:p>
            <a:pPr marL="382588" indent="-320675">
              <a:lnSpc>
                <a:spcPct val="90000"/>
              </a:lnSpc>
              <a:spcBef>
                <a:spcPts val="563"/>
              </a:spcBef>
              <a:buClr>
                <a:srgbClr val="7F7F7F"/>
              </a:buClr>
              <a:buFont typeface="Wingdings" pitchFamily="2" charset="2"/>
              <a:buChar char="§"/>
            </a:pPr>
            <a:r>
              <a:rPr lang="en-US" altLang="zh-CN" sz="2400" dirty="0" smtClean="0"/>
              <a:t>Rim entered a new license patent agreement with Nokia in settlement of all litigation between the companies and Nokia dropping actions in the USA, Canada, UK, and Germany on December 21, 2012</a:t>
            </a:r>
          </a:p>
          <a:p>
            <a:pPr marL="382588" indent="-320675">
              <a:lnSpc>
                <a:spcPct val="90000"/>
              </a:lnSpc>
              <a:spcBef>
                <a:spcPts val="563"/>
              </a:spcBef>
              <a:buClr>
                <a:srgbClr val="7F7F7F"/>
              </a:buClr>
              <a:buFont typeface="Wingdings" pitchFamily="2" charset="2"/>
              <a:buChar char="§"/>
            </a:pPr>
            <a:r>
              <a:rPr lang="en-US" altLang="zh-CN" sz="2400" dirty="0" smtClean="0"/>
              <a:t>RIM’s most prominent lawsuit is by NTP over delivery of e-mail in wireless system. RIM settled the lawsuit; it recorded $612.5 million as Litigation entry in Annual Report 2006. Currently involved in litigation concerning synthetic voice technologies.</a:t>
            </a:r>
          </a:p>
          <a:p>
            <a:pPr marL="382588" indent="-320675">
              <a:lnSpc>
                <a:spcPct val="90000"/>
              </a:lnSpc>
              <a:spcBef>
                <a:spcPts val="563"/>
              </a:spcBef>
              <a:buClr>
                <a:srgbClr val="7F7F7F"/>
              </a:buClr>
              <a:buFont typeface="Wingdings" pitchFamily="2" charset="2"/>
              <a:buChar char="§"/>
            </a:pPr>
            <a:r>
              <a:rPr lang="en-US" altLang="zh-CN" sz="2400" dirty="0" smtClean="0"/>
              <a:t>In June 2010, RIM and Motorola announced settlement through cross-licenses of various patent rights.</a:t>
            </a:r>
          </a:p>
          <a:p>
            <a:pPr marL="382588" indent="-320675">
              <a:lnSpc>
                <a:spcPct val="90000"/>
              </a:lnSpc>
              <a:spcBef>
                <a:spcPts val="563"/>
              </a:spcBef>
              <a:buClr>
                <a:srgbClr val="7F7F7F"/>
              </a:buClr>
              <a:buFont typeface="Wingdings" pitchFamily="2" charset="2"/>
              <a:buChar char="§"/>
            </a:pPr>
            <a:r>
              <a:rPr lang="en-US" altLang="zh-CN" sz="2400" dirty="0" smtClean="0"/>
              <a:t>RIM settled patent dispute with </a:t>
            </a:r>
            <a:r>
              <a:rPr lang="en-US" altLang="zh-CN" sz="2400" dirty="0" err="1" smtClean="0"/>
              <a:t>Visto</a:t>
            </a:r>
            <a:r>
              <a:rPr lang="en-US" altLang="zh-CN" sz="2400" dirty="0" smtClean="0"/>
              <a:t> Corp., agreed to pay $268m  to receive perpetual, fully-paid license on all </a:t>
            </a:r>
            <a:r>
              <a:rPr lang="en-US" altLang="zh-CN" sz="2400" dirty="0" err="1" smtClean="0"/>
              <a:t>Visto</a:t>
            </a:r>
            <a:r>
              <a:rPr lang="en-US" altLang="zh-CN" sz="2400" dirty="0" smtClean="0"/>
              <a:t> patents, $164m of full amount was expensed, the rest was recorded as intangible assets .</a:t>
            </a:r>
          </a:p>
        </p:txBody>
      </p:sp>
    </p:spTree>
    <p:extLst>
      <p:ext uri="{BB962C8B-B14F-4D97-AF65-F5344CB8AC3E}">
        <p14:creationId xmlns:p14="http://schemas.microsoft.com/office/powerpoint/2010/main" val="378077955"/>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156253" y="188640"/>
            <a:ext cx="8771723" cy="792088"/>
          </a:xfrm>
        </p:spPr>
        <p:txBody>
          <a:bodyPr tIns="32146"/>
          <a:lstStyle/>
          <a:p>
            <a:r>
              <a:rPr lang="en-US" altLang="zh-CN" dirty="0" smtClean="0"/>
              <a:t> Revenue in Different </a:t>
            </a:r>
            <a:r>
              <a:rPr lang="en-US" altLang="zh-CN" dirty="0"/>
              <a:t>C</a:t>
            </a:r>
            <a:r>
              <a:rPr lang="en-US" altLang="zh-CN" dirty="0" smtClean="0"/>
              <a:t>ountries</a:t>
            </a:r>
          </a:p>
        </p:txBody>
      </p:sp>
      <p:pic>
        <p:nvPicPr>
          <p:cNvPr id="12290" name="Picture 2"/>
          <p:cNvPicPr>
            <a:picLocks noChangeAspect="1" noChangeArrowheads="1"/>
          </p:cNvPicPr>
          <p:nvPr/>
        </p:nvPicPr>
        <p:blipFill>
          <a:blip r:embed="rId2" cstate="print"/>
          <a:srcRect/>
          <a:stretch>
            <a:fillRect/>
          </a:stretch>
        </p:blipFill>
        <p:spPr bwMode="auto">
          <a:xfrm>
            <a:off x="1" y="1728788"/>
            <a:ext cx="9144000" cy="3400425"/>
          </a:xfrm>
          <a:prstGeom prst="rect">
            <a:avLst/>
          </a:prstGeom>
          <a:noFill/>
          <a:ln w="9525">
            <a:noFill/>
            <a:miter lim="800000"/>
            <a:headEnd/>
            <a:tailEnd/>
          </a:ln>
        </p:spPr>
      </p:pic>
    </p:spTree>
    <p:extLst>
      <p:ext uri="{BB962C8B-B14F-4D97-AF65-F5344CB8AC3E}">
        <p14:creationId xmlns:p14="http://schemas.microsoft.com/office/powerpoint/2010/main" val="407765058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71400"/>
            <a:ext cx="8229600" cy="1124744"/>
          </a:xfrm>
        </p:spPr>
        <p:txBody>
          <a:bodyPr>
            <a:normAutofit/>
          </a:bodyPr>
          <a:lstStyle/>
          <a:p>
            <a:r>
              <a:rPr lang="en-US" altLang="zh-CN" dirty="0" smtClean="0"/>
              <a:t>Trends in Usage</a:t>
            </a:r>
            <a:endParaRPr lang="zh-CN" altLang="en-US" dirty="0"/>
          </a:p>
        </p:txBody>
      </p:sp>
      <p:pic>
        <p:nvPicPr>
          <p:cNvPr id="36866" name="Picture 2"/>
          <p:cNvPicPr>
            <a:picLocks noGrp="1" noChangeAspect="1" noChangeArrowheads="1"/>
          </p:cNvPicPr>
          <p:nvPr>
            <p:ph idx="1"/>
          </p:nvPr>
        </p:nvPicPr>
        <p:blipFill>
          <a:blip r:embed="rId2" cstate="print"/>
          <a:stretch>
            <a:fillRect/>
          </a:stretch>
        </p:blipFill>
        <p:spPr bwMode="auto">
          <a:xfrm>
            <a:off x="467544" y="692696"/>
            <a:ext cx="8311001" cy="6165304"/>
          </a:xfrm>
          <a:prstGeom prst="rect">
            <a:avLst/>
          </a:prstGeom>
          <a:noFill/>
          <a:ln w="9525">
            <a:noFill/>
            <a:miter lim="800000"/>
            <a:headEnd/>
            <a:tailEnd/>
          </a:ln>
        </p:spPr>
      </p:pic>
    </p:spTree>
    <p:extLst>
      <p:ext uri="{BB962C8B-B14F-4D97-AF65-F5344CB8AC3E}">
        <p14:creationId xmlns:p14="http://schemas.microsoft.com/office/powerpoint/2010/main" val="22263192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1"/>
          <p:cNvSpPr>
            <a:spLocks noGrp="1" noChangeArrowheads="1"/>
          </p:cNvSpPr>
          <p:nvPr>
            <p:ph type="title"/>
          </p:nvPr>
        </p:nvSpPr>
        <p:spPr>
          <a:xfrm>
            <a:off x="893763" y="142875"/>
            <a:ext cx="7358062" cy="785813"/>
          </a:xfrm>
        </p:spPr>
        <p:txBody>
          <a:bodyPr tIns="32146"/>
          <a:lstStyle/>
          <a:p>
            <a:r>
              <a:rPr lang="en-US" altLang="zh-CN" sz="3600" dirty="0" smtClean="0"/>
              <a:t>Revenue and Sales</a:t>
            </a:r>
          </a:p>
        </p:txBody>
      </p:sp>
      <p:sp>
        <p:nvSpPr>
          <p:cNvPr id="3" name="TextBox 2"/>
          <p:cNvSpPr txBox="1"/>
          <p:nvPr/>
        </p:nvSpPr>
        <p:spPr>
          <a:xfrm>
            <a:off x="952759" y="3356992"/>
            <a:ext cx="3500638" cy="646331"/>
          </a:xfrm>
          <a:prstGeom prst="rect">
            <a:avLst/>
          </a:prstGeom>
          <a:noFill/>
        </p:spPr>
        <p:txBody>
          <a:bodyPr wrap="none" rtlCol="0">
            <a:spAutoFit/>
          </a:bodyPr>
          <a:lstStyle/>
          <a:p>
            <a:r>
              <a:rPr lang="en-US" sz="3600" dirty="0" smtClean="0">
                <a:latin typeface="Franklin Gothic Book"/>
              </a:rPr>
              <a:t>Intangible Assets</a:t>
            </a:r>
            <a:endParaRPr lang="en-US" sz="3600" dirty="0">
              <a:latin typeface="Franklin Gothic Book"/>
            </a:endParaRPr>
          </a:p>
        </p:txBody>
      </p:sp>
      <p:pic>
        <p:nvPicPr>
          <p:cNvPr id="5123" name="Picture 3"/>
          <p:cNvPicPr>
            <a:picLocks noChangeAspect="1" noChangeArrowheads="1"/>
          </p:cNvPicPr>
          <p:nvPr/>
        </p:nvPicPr>
        <p:blipFill>
          <a:blip r:embed="rId2" cstate="print"/>
          <a:srcRect/>
          <a:stretch>
            <a:fillRect/>
          </a:stretch>
        </p:blipFill>
        <p:spPr bwMode="auto">
          <a:xfrm>
            <a:off x="215896" y="3933056"/>
            <a:ext cx="8928104" cy="2924944"/>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a:stretch>
            <a:fillRect/>
          </a:stretch>
        </p:blipFill>
        <p:spPr bwMode="auto">
          <a:xfrm>
            <a:off x="0" y="836712"/>
            <a:ext cx="9144000" cy="1857375"/>
          </a:xfrm>
          <a:prstGeom prst="rect">
            <a:avLst/>
          </a:prstGeom>
          <a:noFill/>
          <a:ln w="9525">
            <a:noFill/>
            <a:miter lim="800000"/>
            <a:headEnd/>
            <a:tailEnd/>
          </a:ln>
        </p:spPr>
      </p:pic>
    </p:spTree>
    <p:extLst>
      <p:ext uri="{BB962C8B-B14F-4D97-AF65-F5344CB8AC3E}">
        <p14:creationId xmlns:p14="http://schemas.microsoft.com/office/powerpoint/2010/main" val="3011614582"/>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1"/>
          <p:cNvSpPr>
            <a:spLocks noGrp="1" noChangeArrowheads="1"/>
          </p:cNvSpPr>
          <p:nvPr>
            <p:ph type="title"/>
          </p:nvPr>
        </p:nvSpPr>
        <p:spPr>
          <a:xfrm>
            <a:off x="611560" y="188640"/>
            <a:ext cx="5508104" cy="878234"/>
          </a:xfrm>
        </p:spPr>
        <p:txBody>
          <a:bodyPr tIns="32146">
            <a:normAutofit/>
          </a:bodyPr>
          <a:lstStyle/>
          <a:p>
            <a:r>
              <a:rPr lang="en-US" altLang="zh-CN" dirty="0" smtClean="0"/>
              <a:t>Business Acquisitions</a:t>
            </a:r>
          </a:p>
        </p:txBody>
      </p:sp>
      <p:pic>
        <p:nvPicPr>
          <p:cNvPr id="11266" name="Picture 2"/>
          <p:cNvPicPr>
            <a:picLocks noChangeAspect="1" noChangeArrowheads="1"/>
          </p:cNvPicPr>
          <p:nvPr/>
        </p:nvPicPr>
        <p:blipFill>
          <a:blip r:embed="rId2" cstate="print"/>
          <a:srcRect/>
          <a:stretch>
            <a:fillRect/>
          </a:stretch>
        </p:blipFill>
        <p:spPr bwMode="auto">
          <a:xfrm>
            <a:off x="395535" y="1052736"/>
            <a:ext cx="8600799" cy="5544616"/>
          </a:xfrm>
          <a:prstGeom prst="rect">
            <a:avLst/>
          </a:prstGeom>
          <a:noFill/>
          <a:ln w="9525">
            <a:noFill/>
            <a:miter lim="800000"/>
            <a:headEnd/>
            <a:tailEnd/>
          </a:ln>
        </p:spPr>
      </p:pic>
    </p:spTree>
    <p:extLst>
      <p:ext uri="{BB962C8B-B14F-4D97-AF65-F5344CB8AC3E}">
        <p14:creationId xmlns:p14="http://schemas.microsoft.com/office/powerpoint/2010/main" val="3632641181"/>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Line 1"/>
          <p:cNvSpPr>
            <a:spLocks noChangeShapeType="1"/>
          </p:cNvSpPr>
          <p:nvPr/>
        </p:nvSpPr>
        <p:spPr bwMode="auto">
          <a:xfrm>
            <a:off x="455613" y="1384300"/>
            <a:ext cx="8232775" cy="1588"/>
          </a:xfrm>
          <a:prstGeom prst="line">
            <a:avLst/>
          </a:prstGeom>
          <a:noFill/>
          <a:ln w="12700">
            <a:solidFill>
              <a:srgbClr val="9A9A9A"/>
            </a:solidFill>
            <a:miter lim="800000"/>
            <a:headEnd/>
            <a:tailEnd/>
          </a:ln>
        </p:spPr>
        <p:txBody>
          <a:bodyPr lIns="0" tIns="0" rIns="0" bIns="0"/>
          <a:lstStyle/>
          <a:p>
            <a:endParaRPr lang="en-US">
              <a:solidFill>
                <a:prstClr val="white"/>
              </a:solidFill>
            </a:endParaRPr>
          </a:p>
        </p:txBody>
      </p:sp>
      <p:sp>
        <p:nvSpPr>
          <p:cNvPr id="280578" name="Rectangle 2"/>
          <p:cNvSpPr>
            <a:spLocks noGrp="1" noChangeArrowheads="1"/>
          </p:cNvSpPr>
          <p:nvPr>
            <p:ph type="title"/>
          </p:nvPr>
        </p:nvSpPr>
        <p:spPr>
          <a:xfrm>
            <a:off x="893763" y="2303463"/>
            <a:ext cx="7358062" cy="1785937"/>
          </a:xfrm>
        </p:spPr>
        <p:txBody>
          <a:bodyPr tIns="32146"/>
          <a:lstStyle/>
          <a:p>
            <a:r>
              <a:rPr lang="en-US" altLang="zh-CN" sz="6000" smtClean="0"/>
              <a:t>Management Team</a:t>
            </a:r>
          </a:p>
        </p:txBody>
      </p:sp>
      <p:sp>
        <p:nvSpPr>
          <p:cNvPr id="280579" name="Rectangle 3"/>
          <p:cNvSpPr>
            <a:spLocks/>
          </p:cNvSpPr>
          <p:nvPr/>
        </p:nvSpPr>
        <p:spPr bwMode="auto">
          <a:xfrm>
            <a:off x="1946275" y="1066800"/>
            <a:ext cx="4848225" cy="322263"/>
          </a:xfrm>
          <a:prstGeom prst="rect">
            <a:avLst/>
          </a:prstGeom>
          <a:noFill/>
          <a:ln w="12700">
            <a:noFill/>
            <a:miter lim="800000"/>
            <a:headEnd/>
            <a:tailEnd/>
          </a:ln>
        </p:spPr>
        <p:txBody>
          <a:bodyPr lIns="0" tIns="0" rIns="0" bIns="0" anchor="ctr"/>
          <a:lstStyle/>
          <a:p>
            <a:pPr>
              <a:spcBef>
                <a:spcPts val="338"/>
              </a:spcBef>
            </a:pPr>
            <a:r>
              <a:rPr lang="en-US" altLang="zh-CN" sz="1700">
                <a:solidFill>
                  <a:srgbClr val="878787"/>
                </a:solidFill>
                <a:latin typeface="Lucida Grande" charset="0"/>
                <a:sym typeface="Lucida Grande" charset="0"/>
              </a:rPr>
              <a:t>Research In Motion, Ltd.</a:t>
            </a:r>
          </a:p>
        </p:txBody>
      </p:sp>
    </p:spTree>
    <p:extLst>
      <p:ext uri="{BB962C8B-B14F-4D97-AF65-F5344CB8AC3E}">
        <p14:creationId xmlns:p14="http://schemas.microsoft.com/office/powerpoint/2010/main" val="582728155"/>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
          <p:cNvSpPr>
            <a:spLocks noGrp="1" noChangeArrowheads="1"/>
          </p:cNvSpPr>
          <p:nvPr>
            <p:ph type="title"/>
          </p:nvPr>
        </p:nvSpPr>
        <p:spPr>
          <a:xfrm>
            <a:off x="539552" y="-315416"/>
            <a:ext cx="8232775" cy="1295400"/>
          </a:xfrm>
        </p:spPr>
        <p:txBody>
          <a:bodyPr lIns="26788" tIns="26788" rIns="26788" bIns="26788"/>
          <a:lstStyle/>
          <a:p>
            <a:r>
              <a:rPr lang="en-US" altLang="zh-CN" smtClean="0">
                <a:latin typeface="Chalkboard Bold" charset="0"/>
                <a:sym typeface="Chalkboard Bold" charset="0"/>
              </a:rPr>
              <a:t>Mike Lazaridis</a:t>
            </a:r>
          </a:p>
        </p:txBody>
      </p:sp>
      <p:sp>
        <p:nvSpPr>
          <p:cNvPr id="281602" name="Rectangle 2"/>
          <p:cNvSpPr>
            <a:spLocks noGrp="1" noChangeArrowheads="1"/>
          </p:cNvSpPr>
          <p:nvPr>
            <p:ph idx="1"/>
          </p:nvPr>
        </p:nvSpPr>
        <p:spPr>
          <a:xfrm>
            <a:off x="683568" y="692696"/>
            <a:ext cx="4340225" cy="5545138"/>
          </a:xfrm>
        </p:spPr>
        <p:txBody>
          <a:bodyPr lIns="26788" tIns="26788" rIns="26788" bIns="26788"/>
          <a:lstStyle/>
          <a:p>
            <a:pPr marL="261938" indent="-239713">
              <a:buClr>
                <a:srgbClr val="000000"/>
              </a:buClr>
              <a:buSzPct val="94000"/>
              <a:buFont typeface="Wingdings" pitchFamily="2" charset="2"/>
              <a:buChar char="§"/>
            </a:pPr>
            <a:r>
              <a:rPr lang="en-US" altLang="zh-CN" sz="2100" dirty="0" smtClean="0"/>
              <a:t>Founder, Former President, and Former Co-CEO</a:t>
            </a:r>
          </a:p>
          <a:p>
            <a:pPr marL="261938" indent="-239713">
              <a:spcBef>
                <a:spcPts val="700"/>
              </a:spcBef>
              <a:buClr>
                <a:srgbClr val="000000"/>
              </a:buClr>
              <a:buSzPct val="94000"/>
              <a:buFont typeface="Wingdings" pitchFamily="2" charset="2"/>
              <a:buChar char="§"/>
            </a:pPr>
            <a:r>
              <a:rPr lang="en-US" altLang="zh-CN" sz="2100" dirty="0" smtClean="0"/>
              <a:t>Age 20: $600,000 GM contract to build a computer network control display</a:t>
            </a:r>
          </a:p>
          <a:p>
            <a:pPr marL="261938" indent="-239713">
              <a:spcBef>
                <a:spcPts val="700"/>
              </a:spcBef>
              <a:buClr>
                <a:srgbClr val="000000"/>
              </a:buClr>
              <a:buSzPct val="94000"/>
              <a:buFont typeface="Wingdings" pitchFamily="2" charset="2"/>
              <a:buChar char="§"/>
            </a:pPr>
            <a:r>
              <a:rPr lang="en-US" altLang="zh-CN" sz="2100" dirty="0" smtClean="0"/>
              <a:t>Founded the Perimeter Institute of Theoretical Physics and the Institute for Quantum Computing</a:t>
            </a:r>
          </a:p>
          <a:p>
            <a:pPr marL="261938" indent="-239713">
              <a:spcBef>
                <a:spcPts val="700"/>
              </a:spcBef>
              <a:buClr>
                <a:srgbClr val="000000"/>
              </a:buClr>
              <a:buSzPct val="94000"/>
              <a:buFont typeface="Wingdings" pitchFamily="2" charset="2"/>
              <a:buChar char="§"/>
            </a:pPr>
            <a:r>
              <a:rPr lang="en-US" altLang="zh-CN" sz="2100" dirty="0" smtClean="0"/>
              <a:t>Owner of 50 patents including wireless range, industrial display systems, and </a:t>
            </a:r>
            <a:r>
              <a:rPr lang="en-US" altLang="zh-CN" sz="2100" dirty="0" err="1" smtClean="0"/>
              <a:t>DigiSync</a:t>
            </a:r>
            <a:endParaRPr lang="en-US" altLang="zh-CN" sz="2100" dirty="0" smtClean="0"/>
          </a:p>
          <a:p>
            <a:pPr marL="261938" indent="-239713">
              <a:spcBef>
                <a:spcPts val="700"/>
              </a:spcBef>
              <a:buClr>
                <a:srgbClr val="000000"/>
              </a:buClr>
              <a:buSzPct val="94000"/>
              <a:buFont typeface="Wingdings" pitchFamily="2" charset="2"/>
              <a:buChar char="§"/>
            </a:pPr>
            <a:r>
              <a:rPr lang="en-US" altLang="zh-CN" sz="2100" dirty="0" smtClean="0"/>
              <a:t>1994 Emmy Award and 1999 Academy Award for </a:t>
            </a:r>
            <a:r>
              <a:rPr lang="en-US" altLang="zh-CN" sz="2100" dirty="0" err="1" smtClean="0"/>
              <a:t>DigiSync</a:t>
            </a:r>
            <a:r>
              <a:rPr lang="en-US" altLang="zh-CN" sz="2100" dirty="0" smtClean="0"/>
              <a:t> technology in film editing</a:t>
            </a:r>
          </a:p>
        </p:txBody>
      </p:sp>
      <p:pic>
        <p:nvPicPr>
          <p:cNvPr id="281603" name="Picture 3"/>
          <p:cNvPicPr>
            <a:picLocks noChangeAspect="1" noChangeArrowheads="1"/>
          </p:cNvPicPr>
          <p:nvPr/>
        </p:nvPicPr>
        <p:blipFill>
          <a:blip r:embed="rId3" cstate="print"/>
          <a:srcRect/>
          <a:stretch>
            <a:fillRect/>
          </a:stretch>
        </p:blipFill>
        <p:spPr bwMode="auto">
          <a:xfrm>
            <a:off x="5565775" y="1439863"/>
            <a:ext cx="3306763" cy="4813300"/>
          </a:xfrm>
          <a:prstGeom prst="rect">
            <a:avLst/>
          </a:prstGeom>
          <a:noFill/>
          <a:ln w="9525">
            <a:noFill/>
            <a:miter lim="800000"/>
            <a:headEnd/>
            <a:tailEnd/>
          </a:ln>
        </p:spPr>
      </p:pic>
    </p:spTree>
    <p:extLst>
      <p:ext uri="{BB962C8B-B14F-4D97-AF65-F5344CB8AC3E}">
        <p14:creationId xmlns:p14="http://schemas.microsoft.com/office/powerpoint/2010/main" val="3737418995"/>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1"/>
          <p:cNvSpPr>
            <a:spLocks noGrp="1" noChangeArrowheads="1"/>
          </p:cNvSpPr>
          <p:nvPr>
            <p:ph type="title"/>
          </p:nvPr>
        </p:nvSpPr>
        <p:spPr>
          <a:xfrm>
            <a:off x="455613" y="-152400"/>
            <a:ext cx="8232775" cy="1295400"/>
          </a:xfrm>
        </p:spPr>
        <p:txBody>
          <a:bodyPr lIns="26788" tIns="26788" rIns="26788" bIns="26788"/>
          <a:lstStyle/>
          <a:p>
            <a:r>
              <a:rPr lang="en-US" altLang="zh-CN" smtClean="0">
                <a:latin typeface="Chalkboard Bold" charset="0"/>
                <a:sym typeface="Chalkboard Bold" charset="0"/>
              </a:rPr>
              <a:t>Jim Balsillie</a:t>
            </a:r>
          </a:p>
        </p:txBody>
      </p:sp>
      <p:sp>
        <p:nvSpPr>
          <p:cNvPr id="283650" name="Rectangle 2"/>
          <p:cNvSpPr>
            <a:spLocks noGrp="1" noChangeArrowheads="1"/>
          </p:cNvSpPr>
          <p:nvPr>
            <p:ph idx="1"/>
          </p:nvPr>
        </p:nvSpPr>
        <p:spPr>
          <a:xfrm>
            <a:off x="467544" y="764704"/>
            <a:ext cx="4660900" cy="5795963"/>
          </a:xfrm>
        </p:spPr>
        <p:txBody>
          <a:bodyPr lIns="26788" tIns="26788" rIns="26788" bIns="26788"/>
          <a:lstStyle/>
          <a:p>
            <a:pPr marL="261938" indent="-239713">
              <a:buClr>
                <a:srgbClr val="000000"/>
              </a:buClr>
              <a:buSzPct val="94000"/>
              <a:buFont typeface="Wingdings" pitchFamily="2" charset="2"/>
              <a:buChar char="§"/>
            </a:pPr>
            <a:r>
              <a:rPr lang="en-US" altLang="zh-CN" sz="2100" smtClean="0"/>
              <a:t>Former Co-CEO</a:t>
            </a:r>
          </a:p>
          <a:p>
            <a:pPr marL="261938" indent="-239713">
              <a:spcBef>
                <a:spcPts val="700"/>
              </a:spcBef>
              <a:buClr>
                <a:srgbClr val="000000"/>
              </a:buClr>
              <a:buSzPct val="94000"/>
              <a:buFont typeface="Wingdings" pitchFamily="2" charset="2"/>
              <a:buChar char="§"/>
            </a:pPr>
            <a:r>
              <a:rPr lang="en-US" altLang="zh-CN" sz="2100" smtClean="0"/>
              <a:t>Recruited in 1992</a:t>
            </a:r>
            <a:endParaRPr lang="en-US" altLang="zh-CN" sz="2000" smtClean="0"/>
          </a:p>
          <a:p>
            <a:pPr marL="261938" indent="-239713">
              <a:spcBef>
                <a:spcPts val="700"/>
              </a:spcBef>
              <a:buClr>
                <a:srgbClr val="000000"/>
              </a:buClr>
              <a:buSzPct val="94000"/>
              <a:buFont typeface="Wingdings" pitchFamily="2" charset="2"/>
              <a:buChar char="§"/>
            </a:pPr>
            <a:r>
              <a:rPr lang="en-US" altLang="zh-CN" sz="2100" smtClean="0"/>
              <a:t>MBA from Harvard School of Business</a:t>
            </a:r>
            <a:endParaRPr lang="en-US" altLang="zh-CN" sz="2000" smtClean="0"/>
          </a:p>
          <a:p>
            <a:pPr marL="261938" indent="-239713">
              <a:spcBef>
                <a:spcPts val="700"/>
              </a:spcBef>
              <a:buClr>
                <a:srgbClr val="000000"/>
              </a:buClr>
              <a:buSzPct val="94000"/>
              <a:buFont typeface="Wingdings" pitchFamily="2" charset="2"/>
              <a:buChar char="§"/>
            </a:pPr>
            <a:r>
              <a:rPr lang="en-US" altLang="zh-CN" sz="2100" smtClean="0"/>
              <a:t>Chartered Accountant</a:t>
            </a:r>
            <a:endParaRPr lang="en-US" altLang="zh-CN" sz="2000" smtClean="0"/>
          </a:p>
          <a:p>
            <a:pPr marL="261938" indent="-239713">
              <a:spcBef>
                <a:spcPts val="700"/>
              </a:spcBef>
              <a:buClr>
                <a:srgbClr val="000000"/>
              </a:buClr>
              <a:buSzPct val="94000"/>
              <a:buFont typeface="Wingdings" pitchFamily="2" charset="2"/>
              <a:buChar char="§"/>
            </a:pPr>
            <a:r>
              <a:rPr lang="en-US" altLang="zh-CN" sz="2100" smtClean="0"/>
              <a:t>Former EVP and CFO of Sutherland-Schultz, an industrial service provider</a:t>
            </a:r>
            <a:endParaRPr lang="en-US" altLang="zh-CN" sz="2000" smtClean="0"/>
          </a:p>
          <a:p>
            <a:pPr marL="261938" indent="-239713">
              <a:spcBef>
                <a:spcPts val="700"/>
              </a:spcBef>
              <a:buClr>
                <a:srgbClr val="000000"/>
              </a:buClr>
              <a:buSzPct val="94000"/>
              <a:buFont typeface="Wingdings" pitchFamily="2" charset="2"/>
              <a:buChar char="§"/>
            </a:pPr>
            <a:r>
              <a:rPr lang="en-US" altLang="zh-CN" sz="2100" smtClean="0"/>
              <a:t>Great passion for hockey</a:t>
            </a:r>
            <a:endParaRPr lang="en-US" altLang="zh-CN" sz="2000" smtClean="0"/>
          </a:p>
          <a:p>
            <a:pPr marL="261938" indent="-239713">
              <a:spcBef>
                <a:spcPts val="700"/>
              </a:spcBef>
              <a:buClr>
                <a:srgbClr val="000000"/>
              </a:buClr>
              <a:buSzPct val="94000"/>
              <a:buFont typeface="Wingdings" pitchFamily="2" charset="2"/>
              <a:buChar char="§"/>
            </a:pPr>
            <a:r>
              <a:rPr lang="en-US" altLang="zh-CN" sz="2100" smtClean="0"/>
              <a:t>Stepped down as a Chairman in 2007 as a settlement with Ontario Security Commission regarding $250 million improper accounting due to options backdating </a:t>
            </a:r>
          </a:p>
        </p:txBody>
      </p:sp>
      <p:pic>
        <p:nvPicPr>
          <p:cNvPr id="283651" name="Picture 3"/>
          <p:cNvPicPr>
            <a:picLocks noChangeAspect="1" noChangeArrowheads="1"/>
          </p:cNvPicPr>
          <p:nvPr/>
        </p:nvPicPr>
        <p:blipFill>
          <a:blip r:embed="rId3" cstate="print"/>
          <a:srcRect/>
          <a:stretch>
            <a:fillRect/>
          </a:stretch>
        </p:blipFill>
        <p:spPr bwMode="auto">
          <a:xfrm>
            <a:off x="5437188" y="1268760"/>
            <a:ext cx="3706812" cy="5222875"/>
          </a:xfrm>
          <a:prstGeom prst="rect">
            <a:avLst/>
          </a:prstGeom>
          <a:noFill/>
          <a:ln w="9525">
            <a:noFill/>
            <a:miter lim="800000"/>
            <a:headEnd/>
            <a:tailEnd/>
          </a:ln>
        </p:spPr>
      </p:pic>
    </p:spTree>
    <p:extLst>
      <p:ext uri="{BB962C8B-B14F-4D97-AF65-F5344CB8AC3E}">
        <p14:creationId xmlns:p14="http://schemas.microsoft.com/office/powerpoint/2010/main" val="4264360466"/>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Oval 2"/>
          <p:cNvSpPr>
            <a:spLocks/>
          </p:cNvSpPr>
          <p:nvPr/>
        </p:nvSpPr>
        <p:spPr bwMode="auto">
          <a:xfrm>
            <a:off x="8458200"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285698" name="Oval 3"/>
          <p:cNvSpPr>
            <a:spLocks/>
          </p:cNvSpPr>
          <p:nvPr/>
        </p:nvSpPr>
        <p:spPr bwMode="auto">
          <a:xfrm>
            <a:off x="568325"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285699" name="Rectangle 4"/>
          <p:cNvSpPr>
            <a:spLocks/>
          </p:cNvSpPr>
          <p:nvPr/>
        </p:nvSpPr>
        <p:spPr bwMode="auto">
          <a:xfrm>
            <a:off x="395536" y="548680"/>
            <a:ext cx="5106987" cy="5776913"/>
          </a:xfrm>
          <a:prstGeom prst="rect">
            <a:avLst/>
          </a:prstGeom>
          <a:noFill/>
          <a:ln w="12700" cap="rnd">
            <a:noFill/>
            <a:round/>
            <a:headEnd/>
            <a:tailEnd/>
          </a:ln>
        </p:spPr>
        <p:txBody>
          <a:bodyPr lIns="26788" tIns="26788" rIns="26788" bIns="26788" anchor="ctr"/>
          <a:lstStyle/>
          <a:p>
            <a:pPr marL="160338" indent="-160338">
              <a:spcBef>
                <a:spcPts val="575"/>
              </a:spcBef>
              <a:buClr>
                <a:srgbClr val="7F7F7F"/>
              </a:buClr>
              <a:buSzPct val="100000"/>
              <a:buFont typeface="Arial" charset="0"/>
              <a:buChar char="•"/>
            </a:pPr>
            <a:r>
              <a:rPr lang="en-US" altLang="zh-CN" sz="2100" dirty="0"/>
              <a:t>Thorsten </a:t>
            </a:r>
            <a:r>
              <a:rPr lang="en-US" altLang="zh-CN" sz="2100" dirty="0" err="1"/>
              <a:t>Heins</a:t>
            </a:r>
            <a:endParaRPr lang="en-US" altLang="zh-CN" sz="2100" dirty="0"/>
          </a:p>
          <a:p>
            <a:pPr marL="160338" indent="-160338">
              <a:spcBef>
                <a:spcPts val="575"/>
              </a:spcBef>
              <a:buClr>
                <a:srgbClr val="7F7F7F"/>
              </a:buClr>
              <a:buSzPct val="100000"/>
              <a:buFont typeface="Arial" charset="0"/>
              <a:buChar char="•"/>
            </a:pPr>
            <a:r>
              <a:rPr lang="en-US" altLang="zh-CN" sz="2100" dirty="0" smtClean="0"/>
              <a:t>Previously as COO, Product Engineering</a:t>
            </a:r>
          </a:p>
          <a:p>
            <a:pPr marL="160338" indent="-160338">
              <a:spcBef>
                <a:spcPts val="575"/>
              </a:spcBef>
              <a:buClr>
                <a:srgbClr val="7F7F7F"/>
              </a:buClr>
              <a:buSzPct val="100000"/>
              <a:buFont typeface="Arial" charset="0"/>
              <a:buChar char="•"/>
            </a:pPr>
            <a:r>
              <a:rPr lang="en-US" altLang="zh-CN" sz="2100" dirty="0" smtClean="0"/>
              <a:t>President </a:t>
            </a:r>
            <a:r>
              <a:rPr lang="en-US" altLang="zh-CN" sz="2100" dirty="0"/>
              <a:t>and CEO in January 2012</a:t>
            </a:r>
          </a:p>
          <a:p>
            <a:pPr marL="160338" indent="-160338">
              <a:spcBef>
                <a:spcPts val="575"/>
              </a:spcBef>
              <a:buClr>
                <a:srgbClr val="7F7F7F"/>
              </a:buClr>
              <a:buSzPct val="100000"/>
              <a:buFont typeface="Arial" charset="0"/>
              <a:buChar char="•"/>
            </a:pPr>
            <a:r>
              <a:rPr lang="en-US" altLang="zh-CN" sz="2100" dirty="0" smtClean="0"/>
              <a:t>Joined </a:t>
            </a:r>
            <a:r>
              <a:rPr lang="en-US" altLang="zh-CN" sz="2100" dirty="0"/>
              <a:t>RIM in 2007</a:t>
            </a:r>
          </a:p>
          <a:p>
            <a:pPr marL="160338" indent="-160338">
              <a:spcBef>
                <a:spcPts val="575"/>
              </a:spcBef>
              <a:buClr>
                <a:srgbClr val="7F7F7F"/>
              </a:buClr>
              <a:buSzPct val="100000"/>
              <a:buFont typeface="Arial" charset="0"/>
              <a:buChar char="•"/>
            </a:pPr>
            <a:r>
              <a:rPr lang="en-US" altLang="zh-CN" sz="2100" dirty="0"/>
              <a:t>Held several positions in wireless arena - CTO of Siemens’ Communications Division and several general management positions in hardware and software business</a:t>
            </a:r>
          </a:p>
          <a:p>
            <a:pPr marL="160338" indent="-160338">
              <a:spcBef>
                <a:spcPts val="575"/>
              </a:spcBef>
              <a:buClr>
                <a:srgbClr val="7F7F7F"/>
              </a:buClr>
              <a:buSzPct val="100000"/>
              <a:buFont typeface="Arial" charset="0"/>
              <a:buChar char="•"/>
            </a:pPr>
            <a:r>
              <a:rPr lang="en-US" altLang="zh-CN" sz="2100" dirty="0"/>
              <a:t>master's degree in Science and Physics from the University of Hannover in Germany.</a:t>
            </a:r>
          </a:p>
          <a:p>
            <a:pPr marL="160338" indent="-160338">
              <a:spcBef>
                <a:spcPts val="575"/>
              </a:spcBef>
              <a:buClr>
                <a:srgbClr val="7F7F7F"/>
              </a:buClr>
              <a:buSzPct val="100000"/>
              <a:buFont typeface="Arial" charset="0"/>
              <a:buChar char="•"/>
            </a:pPr>
            <a:r>
              <a:rPr lang="en-US" altLang="zh-CN" sz="2100" dirty="0"/>
              <a:t>serves as a member of the Board of Directors for the Canadian German Chamber of Industry and Commerce </a:t>
            </a:r>
            <a:r>
              <a:rPr lang="en-US" altLang="zh-CN" sz="2100" dirty="0">
                <a:solidFill>
                  <a:prstClr val="white"/>
                </a:solidFill>
              </a:rPr>
              <a:t>Inc.</a:t>
            </a:r>
          </a:p>
        </p:txBody>
      </p:sp>
      <p:sp>
        <p:nvSpPr>
          <p:cNvPr id="46085" name="Rectangle 5"/>
          <p:cNvSpPr>
            <a:spLocks noGrp="1" noChangeArrowheads="1"/>
          </p:cNvSpPr>
          <p:nvPr>
            <p:ph type="title"/>
          </p:nvPr>
        </p:nvSpPr>
        <p:spPr>
          <a:xfrm>
            <a:off x="539552" y="-315416"/>
            <a:ext cx="8232775" cy="1276350"/>
          </a:xfrm>
        </p:spPr>
        <p:txBody>
          <a:bodyPr tIns="32146">
            <a:normAutofit/>
          </a:bodyPr>
          <a:lstStyle/>
          <a:p>
            <a:pPr fontAlgn="auto">
              <a:lnSpc>
                <a:spcPts val="4078"/>
              </a:lnSpc>
              <a:spcAft>
                <a:spcPts val="0"/>
              </a:spcAft>
              <a:defRPr/>
            </a:pPr>
            <a:r>
              <a:rPr lang="en-US" altLang="zh-CN" dirty="0">
                <a:effectLst>
                  <a:outerShdw blurRad="38100" dist="38100" dir="2700000" algn="tl">
                    <a:srgbClr val="000000"/>
                  </a:outerShdw>
                </a:effectLst>
              </a:rPr>
              <a:t>President and CEO</a:t>
            </a:r>
          </a:p>
        </p:txBody>
      </p:sp>
      <p:pic>
        <p:nvPicPr>
          <p:cNvPr id="6146" name="Picture 2"/>
          <p:cNvPicPr>
            <a:picLocks noChangeAspect="1" noChangeArrowheads="1"/>
          </p:cNvPicPr>
          <p:nvPr/>
        </p:nvPicPr>
        <p:blipFill>
          <a:blip r:embed="rId2" cstate="print"/>
          <a:srcRect/>
          <a:stretch>
            <a:fillRect/>
          </a:stretch>
        </p:blipFill>
        <p:spPr bwMode="auto">
          <a:xfrm>
            <a:off x="5613202" y="1412776"/>
            <a:ext cx="3530798" cy="4608512"/>
          </a:xfrm>
          <a:prstGeom prst="rect">
            <a:avLst/>
          </a:prstGeom>
          <a:noFill/>
          <a:ln w="9525">
            <a:noFill/>
            <a:miter lim="800000"/>
            <a:headEnd/>
            <a:tailEnd/>
          </a:ln>
        </p:spPr>
      </p:pic>
    </p:spTree>
    <p:extLst>
      <p:ext uri="{BB962C8B-B14F-4D97-AF65-F5344CB8AC3E}">
        <p14:creationId xmlns:p14="http://schemas.microsoft.com/office/powerpoint/2010/main" val="2147475443"/>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1"/>
          <p:cNvSpPr>
            <a:spLocks noGrp="1" noChangeArrowheads="1"/>
          </p:cNvSpPr>
          <p:nvPr>
            <p:ph type="title"/>
          </p:nvPr>
        </p:nvSpPr>
        <p:spPr>
          <a:xfrm>
            <a:off x="893763" y="142875"/>
            <a:ext cx="7358062" cy="893763"/>
          </a:xfrm>
        </p:spPr>
        <p:txBody>
          <a:bodyPr tIns="32146"/>
          <a:lstStyle/>
          <a:p>
            <a:r>
              <a:rPr lang="en-US" altLang="zh-CN" smtClean="0"/>
              <a:t>Executive Team</a:t>
            </a:r>
          </a:p>
        </p:txBody>
      </p:sp>
      <p:sp>
        <p:nvSpPr>
          <p:cNvPr id="287746" name="Rectangle 2"/>
          <p:cNvSpPr>
            <a:spLocks noGrp="1" noChangeArrowheads="1"/>
          </p:cNvSpPr>
          <p:nvPr>
            <p:ph idx="1"/>
          </p:nvPr>
        </p:nvSpPr>
        <p:spPr>
          <a:xfrm>
            <a:off x="0" y="692696"/>
            <a:ext cx="5902325" cy="5626100"/>
          </a:xfrm>
        </p:spPr>
        <p:txBody>
          <a:bodyPr lIns="64291" tIns="32146" rIns="64291" bIns="32146"/>
          <a:lstStyle/>
          <a:p>
            <a:pPr marL="606425">
              <a:buFont typeface="Wingdings 2" pitchFamily="18" charset="2"/>
              <a:buBlip>
                <a:blip r:embed="rId2"/>
              </a:buBlip>
            </a:pPr>
            <a:r>
              <a:rPr lang="en-US" altLang="zh-CN" sz="2400" smtClean="0"/>
              <a:t>Overseas BlackBerry Operations and Corporate IT</a:t>
            </a:r>
          </a:p>
          <a:p>
            <a:pPr marL="606425">
              <a:buFont typeface="Wingdings 2" pitchFamily="18" charset="2"/>
              <a:buBlip>
                <a:blip r:embed="rId2"/>
              </a:buBlip>
            </a:pPr>
            <a:r>
              <a:rPr lang="en-US" altLang="zh-CN" sz="2400" smtClean="0"/>
              <a:t>Held senior leadership positions within AT&amp;T Labs and Global Network Services</a:t>
            </a:r>
          </a:p>
          <a:p>
            <a:pPr marL="606425">
              <a:buFont typeface="Wingdings 2" pitchFamily="18" charset="2"/>
              <a:buBlip>
                <a:blip r:embed="rId2"/>
              </a:buBlip>
            </a:pPr>
            <a:r>
              <a:rPr lang="en-US" altLang="zh-CN" sz="2400" smtClean="0"/>
              <a:t>Master’s degree in Management of Technology from Georgia Institute of Technology</a:t>
            </a:r>
          </a:p>
          <a:p>
            <a:pPr marL="606425">
              <a:buFont typeface="Wingdings 2" pitchFamily="18" charset="2"/>
              <a:buBlip>
                <a:blip r:embed="rId2"/>
              </a:buBlip>
            </a:pPr>
            <a:r>
              <a:rPr lang="en-US" altLang="zh-CN" sz="2400" smtClean="0"/>
              <a:t>Bachelor’s degree in engineering from Central Missouri State University</a:t>
            </a:r>
          </a:p>
          <a:p>
            <a:pPr marL="606425">
              <a:buFont typeface="Wingdings 2" pitchFamily="18" charset="2"/>
              <a:buBlip>
                <a:blip r:embed="rId2"/>
              </a:buBlip>
            </a:pPr>
            <a:r>
              <a:rPr lang="en-US" altLang="zh-CN" sz="2400" smtClean="0"/>
              <a:t>Associate in business degree from Maryland University - European Division</a:t>
            </a:r>
          </a:p>
        </p:txBody>
      </p:sp>
      <p:pic>
        <p:nvPicPr>
          <p:cNvPr id="287747" name="Picture 3"/>
          <p:cNvPicPr>
            <a:picLocks noChangeAspect="1" noChangeArrowheads="1"/>
          </p:cNvPicPr>
          <p:nvPr/>
        </p:nvPicPr>
        <p:blipFill>
          <a:blip r:embed="rId3" cstate="print"/>
          <a:srcRect/>
          <a:stretch>
            <a:fillRect/>
          </a:stretch>
        </p:blipFill>
        <p:spPr bwMode="auto">
          <a:xfrm>
            <a:off x="5891213" y="1423988"/>
            <a:ext cx="3146425" cy="4010025"/>
          </a:xfrm>
          <a:prstGeom prst="rect">
            <a:avLst/>
          </a:prstGeom>
          <a:noFill/>
          <a:ln w="12700">
            <a:noFill/>
            <a:miter lim="800000"/>
            <a:headEnd/>
            <a:tailEnd/>
          </a:ln>
        </p:spPr>
      </p:pic>
      <p:sp>
        <p:nvSpPr>
          <p:cNvPr id="287748" name="Rectangle 4"/>
          <p:cNvSpPr>
            <a:spLocks/>
          </p:cNvSpPr>
          <p:nvPr/>
        </p:nvSpPr>
        <p:spPr bwMode="auto">
          <a:xfrm>
            <a:off x="6116638" y="5824538"/>
            <a:ext cx="2759075" cy="857250"/>
          </a:xfrm>
          <a:prstGeom prst="rect">
            <a:avLst/>
          </a:prstGeom>
          <a:noFill/>
          <a:ln w="12700" cap="rnd">
            <a:noFill/>
            <a:round/>
            <a:headEnd/>
            <a:tailEnd/>
          </a:ln>
        </p:spPr>
        <p:txBody>
          <a:bodyPr lIns="26788" tIns="26788" rIns="26788" bIns="26788"/>
          <a:lstStyle/>
          <a:p>
            <a:r>
              <a:rPr lang="en-US" altLang="zh-CN" sz="2400" dirty="0"/>
              <a:t>CIO</a:t>
            </a:r>
          </a:p>
          <a:p>
            <a:r>
              <a:rPr lang="en-US" altLang="zh-CN" sz="2400" dirty="0"/>
              <a:t>Robin </a:t>
            </a:r>
            <a:r>
              <a:rPr lang="en-US" altLang="zh-CN" sz="2400" dirty="0" err="1"/>
              <a:t>Bienfait</a:t>
            </a:r>
            <a:endParaRPr lang="en-US" altLang="zh-CN" sz="2400" dirty="0"/>
          </a:p>
        </p:txBody>
      </p:sp>
    </p:spTree>
    <p:extLst>
      <p:ext uri="{BB962C8B-B14F-4D97-AF65-F5344CB8AC3E}">
        <p14:creationId xmlns:p14="http://schemas.microsoft.com/office/powerpoint/2010/main" val="3184848792"/>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rrowheads="1"/>
          </p:cNvPicPr>
          <p:nvPr/>
        </p:nvPicPr>
        <p:blipFill>
          <a:blip r:embed="rId2" cstate="print"/>
          <a:srcRect/>
          <a:stretch>
            <a:fillRect/>
          </a:stretch>
        </p:blipFill>
        <p:spPr bwMode="auto">
          <a:xfrm>
            <a:off x="6232525" y="1412776"/>
            <a:ext cx="2911475" cy="4054475"/>
          </a:xfrm>
          <a:prstGeom prst="rect">
            <a:avLst/>
          </a:prstGeom>
          <a:noFill/>
          <a:ln w="12700" cap="flat">
            <a:noFill/>
            <a:miter lim="800000"/>
            <a:headEnd/>
            <a:tailEnd/>
          </a:ln>
          <a:effectLst>
            <a:outerShdw dist="38099" dir="5400000" algn="ctr" rotWithShape="0">
              <a:schemeClr val="bg2">
                <a:alpha val="75000"/>
              </a:schemeClr>
            </a:outerShdw>
          </a:effectLst>
        </p:spPr>
      </p:pic>
      <p:sp>
        <p:nvSpPr>
          <p:cNvPr id="288770" name="Rectangle 2"/>
          <p:cNvSpPr>
            <a:spLocks noGrp="1" noChangeArrowheads="1"/>
          </p:cNvSpPr>
          <p:nvPr>
            <p:ph type="title"/>
          </p:nvPr>
        </p:nvSpPr>
        <p:spPr>
          <a:xfrm>
            <a:off x="893763" y="0"/>
            <a:ext cx="7358062" cy="901700"/>
          </a:xfrm>
        </p:spPr>
        <p:txBody>
          <a:bodyPr tIns="32146"/>
          <a:lstStyle/>
          <a:p>
            <a:r>
              <a:rPr lang="en-US" altLang="zh-CN" smtClean="0"/>
              <a:t>Executive Team</a:t>
            </a:r>
          </a:p>
        </p:txBody>
      </p:sp>
      <p:sp>
        <p:nvSpPr>
          <p:cNvPr id="288771" name="Rectangle 3"/>
          <p:cNvSpPr>
            <a:spLocks noGrp="1" noChangeArrowheads="1"/>
          </p:cNvSpPr>
          <p:nvPr>
            <p:ph idx="1"/>
          </p:nvPr>
        </p:nvSpPr>
        <p:spPr>
          <a:xfrm>
            <a:off x="539552" y="764704"/>
            <a:ext cx="5670550" cy="5749925"/>
          </a:xfrm>
        </p:spPr>
        <p:txBody>
          <a:bodyPr lIns="64291" tIns="32146" rIns="64291" bIns="32146"/>
          <a:lstStyle/>
          <a:p>
            <a:pPr marL="606425">
              <a:buFont typeface="Wingdings 2" pitchFamily="18" charset="2"/>
              <a:buBlip>
                <a:blip r:embed="rId3"/>
              </a:buBlip>
            </a:pPr>
            <a:r>
              <a:rPr lang="en-US" altLang="zh-CN" sz="2800" dirty="0" smtClean="0"/>
              <a:t>Overseas all financial reporting and compliance activities</a:t>
            </a:r>
          </a:p>
          <a:p>
            <a:pPr marL="606425">
              <a:buFont typeface="Wingdings 2" pitchFamily="18" charset="2"/>
              <a:buBlip>
                <a:blip r:embed="rId3"/>
              </a:buBlip>
            </a:pPr>
            <a:r>
              <a:rPr lang="en-US" altLang="zh-CN" sz="2800" dirty="0" smtClean="0"/>
              <a:t>Joined RIM in 2005</a:t>
            </a:r>
          </a:p>
          <a:p>
            <a:pPr marL="606425">
              <a:buFont typeface="Wingdings 2" pitchFamily="18" charset="2"/>
              <a:buBlip>
                <a:blip r:embed="rId3"/>
              </a:buBlip>
            </a:pPr>
            <a:r>
              <a:rPr lang="en-US" altLang="zh-CN" sz="2800" dirty="0" smtClean="0"/>
              <a:t>Worked for Molson Inc. and Ernst &amp; Young LLP</a:t>
            </a:r>
          </a:p>
          <a:p>
            <a:pPr marL="606425">
              <a:buFont typeface="Wingdings 2" pitchFamily="18" charset="2"/>
              <a:buBlip>
                <a:blip r:embed="rId3"/>
              </a:buBlip>
            </a:pPr>
            <a:r>
              <a:rPr lang="en-US" altLang="zh-CN" sz="2800" dirty="0" smtClean="0"/>
              <a:t>Chartered Accountant’s designation in 1989</a:t>
            </a:r>
          </a:p>
          <a:p>
            <a:pPr marL="606425">
              <a:buFont typeface="Wingdings 2" pitchFamily="18" charset="2"/>
              <a:buBlip>
                <a:blip r:embed="rId3"/>
              </a:buBlip>
            </a:pPr>
            <a:r>
              <a:rPr lang="en-US" altLang="zh-CN" sz="2800" dirty="0" smtClean="0"/>
              <a:t>Honors Bachelor of Commerce degree from McMaster University</a:t>
            </a:r>
          </a:p>
        </p:txBody>
      </p:sp>
      <p:sp>
        <p:nvSpPr>
          <p:cNvPr id="288772" name="Rectangle 4"/>
          <p:cNvSpPr>
            <a:spLocks/>
          </p:cNvSpPr>
          <p:nvPr/>
        </p:nvSpPr>
        <p:spPr bwMode="auto">
          <a:xfrm>
            <a:off x="5951538" y="5678488"/>
            <a:ext cx="2928937" cy="857250"/>
          </a:xfrm>
          <a:prstGeom prst="rect">
            <a:avLst/>
          </a:prstGeom>
          <a:noFill/>
          <a:ln w="12700" cap="rnd">
            <a:noFill/>
            <a:round/>
            <a:headEnd/>
            <a:tailEnd/>
          </a:ln>
        </p:spPr>
        <p:txBody>
          <a:bodyPr lIns="26788" tIns="26788" rIns="26788" bIns="26788"/>
          <a:lstStyle/>
          <a:p>
            <a:r>
              <a:rPr lang="en-US" altLang="zh-CN" sz="2400" dirty="0"/>
              <a:t>CFO</a:t>
            </a:r>
          </a:p>
          <a:p>
            <a:r>
              <a:rPr lang="en-US" altLang="zh-CN" sz="2400" dirty="0"/>
              <a:t>Brain </a:t>
            </a:r>
            <a:r>
              <a:rPr lang="en-US" altLang="zh-CN" sz="2400" dirty="0" err="1"/>
              <a:t>Bilduka</a:t>
            </a:r>
            <a:endParaRPr lang="en-US" altLang="zh-CN" sz="2400" dirty="0"/>
          </a:p>
        </p:txBody>
      </p:sp>
    </p:spTree>
    <p:extLst>
      <p:ext uri="{BB962C8B-B14F-4D97-AF65-F5344CB8AC3E}">
        <p14:creationId xmlns:p14="http://schemas.microsoft.com/office/powerpoint/2010/main" val="1033359923"/>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893763" y="0"/>
            <a:ext cx="7358062" cy="893763"/>
          </a:xfrm>
        </p:spPr>
        <p:txBody>
          <a:bodyPr tIns="32146"/>
          <a:lstStyle/>
          <a:p>
            <a:r>
              <a:rPr lang="en-US" altLang="zh-CN" dirty="0" smtClean="0"/>
              <a:t>Executive Team</a:t>
            </a:r>
          </a:p>
        </p:txBody>
      </p:sp>
      <p:sp>
        <p:nvSpPr>
          <p:cNvPr id="289795" name="Rectangle 3"/>
          <p:cNvSpPr>
            <a:spLocks noGrp="1" noChangeArrowheads="1"/>
          </p:cNvSpPr>
          <p:nvPr>
            <p:ph idx="1"/>
          </p:nvPr>
        </p:nvSpPr>
        <p:spPr>
          <a:xfrm>
            <a:off x="0" y="1196975"/>
            <a:ext cx="5946775" cy="5821363"/>
          </a:xfrm>
        </p:spPr>
        <p:txBody>
          <a:bodyPr lIns="64291" tIns="32146" rIns="64291" bIns="32146"/>
          <a:lstStyle/>
          <a:p>
            <a:pPr marL="606425">
              <a:buFont typeface="Wingdings 2" pitchFamily="18" charset="2"/>
              <a:buBlip>
                <a:blip r:embed="rId2"/>
              </a:buBlip>
            </a:pPr>
            <a:r>
              <a:rPr lang="en-US" altLang="zh-CN" sz="2400" dirty="0" smtClean="0"/>
              <a:t>Responsible for all aspects of product manufacturing and logistics at RIM</a:t>
            </a:r>
          </a:p>
          <a:p>
            <a:pPr marL="606425">
              <a:buFont typeface="Wingdings 2" pitchFamily="18" charset="2"/>
              <a:buBlip>
                <a:blip r:embed="rId2"/>
              </a:buBlip>
            </a:pPr>
            <a:r>
              <a:rPr lang="en-US" altLang="zh-CN" sz="2400" dirty="0" smtClean="0"/>
              <a:t>Held several senior management roles at Sony Ericsson prior to joining RIM</a:t>
            </a:r>
          </a:p>
          <a:p>
            <a:pPr marL="606425">
              <a:buFont typeface="Wingdings 2" pitchFamily="18" charset="2"/>
              <a:buBlip>
                <a:blip r:embed="rId2"/>
              </a:buBlip>
            </a:pPr>
            <a:r>
              <a:rPr lang="en-US" altLang="zh-CN" sz="2400" dirty="0" smtClean="0"/>
              <a:t>Masters Degree in Science from Royal Institute of Technology in Sweden</a:t>
            </a:r>
          </a:p>
          <a:p>
            <a:pPr marL="606425">
              <a:buFont typeface="Wingdings 2" pitchFamily="18" charset="2"/>
              <a:buBlip>
                <a:blip r:embed="rId2"/>
              </a:buBlip>
            </a:pPr>
            <a:r>
              <a:rPr lang="en-US" altLang="zh-CN" sz="2400" dirty="0" smtClean="0"/>
              <a:t>Completed the Ericsson Executive MBA program at Columbia University of New York</a:t>
            </a:r>
          </a:p>
        </p:txBody>
      </p:sp>
      <p:sp>
        <p:nvSpPr>
          <p:cNvPr id="289796" name="Rectangle 4"/>
          <p:cNvSpPr>
            <a:spLocks/>
          </p:cNvSpPr>
          <p:nvPr/>
        </p:nvSpPr>
        <p:spPr bwMode="auto">
          <a:xfrm>
            <a:off x="6829425" y="5416671"/>
            <a:ext cx="1705980" cy="828432"/>
          </a:xfrm>
          <a:prstGeom prst="rect">
            <a:avLst/>
          </a:prstGeom>
          <a:noFill/>
          <a:ln w="12700">
            <a:noFill/>
            <a:miter lim="800000"/>
            <a:headEnd/>
            <a:tailEnd/>
          </a:ln>
        </p:spPr>
        <p:txBody>
          <a:bodyPr wrap="none" lIns="0" tIns="0" rIns="0" bIns="0" anchor="ctr">
            <a:spAutoFit/>
          </a:bodyPr>
          <a:lstStyle/>
          <a:p>
            <a:pPr>
              <a:spcBef>
                <a:spcPts val="700"/>
              </a:spcBef>
            </a:pPr>
            <a:r>
              <a:rPr lang="en-US" altLang="zh-CN" sz="2400" dirty="0">
                <a:latin typeface="Chalkboard Bold" charset="0"/>
                <a:sym typeface="Chalkboard Bold" charset="0"/>
              </a:rPr>
              <a:t>COO</a:t>
            </a:r>
          </a:p>
          <a:p>
            <a:pPr>
              <a:spcBef>
                <a:spcPts val="700"/>
              </a:spcBef>
            </a:pPr>
            <a:r>
              <a:rPr lang="en-US" altLang="zh-CN" sz="2400" dirty="0" err="1" smtClean="0">
                <a:latin typeface="Chalkboard Bold" charset="0"/>
                <a:sym typeface="Chalkboard Bold" charset="0"/>
              </a:rPr>
              <a:t>Kristian</a:t>
            </a:r>
            <a:r>
              <a:rPr lang="en-US" altLang="zh-CN" sz="2400" dirty="0" smtClean="0">
                <a:latin typeface="Chalkboard Bold" charset="0"/>
                <a:sym typeface="Chalkboard Bold" charset="0"/>
              </a:rPr>
              <a:t> Tear</a:t>
            </a:r>
            <a:endParaRPr lang="en-US" altLang="zh-CN" sz="2400" dirty="0">
              <a:latin typeface="Chalkboard Bold" charset="0"/>
              <a:sym typeface="Chalkboard Bold" charset="0"/>
            </a:endParaRPr>
          </a:p>
        </p:txBody>
      </p:sp>
      <p:pic>
        <p:nvPicPr>
          <p:cNvPr id="4098" name="Picture 2"/>
          <p:cNvPicPr>
            <a:picLocks noChangeAspect="1" noChangeArrowheads="1"/>
          </p:cNvPicPr>
          <p:nvPr/>
        </p:nvPicPr>
        <p:blipFill>
          <a:blip r:embed="rId3" cstate="print"/>
          <a:srcRect/>
          <a:stretch>
            <a:fillRect/>
          </a:stretch>
        </p:blipFill>
        <p:spPr bwMode="auto">
          <a:xfrm>
            <a:off x="6156176" y="1484784"/>
            <a:ext cx="2760556" cy="3528392"/>
          </a:xfrm>
          <a:prstGeom prst="rect">
            <a:avLst/>
          </a:prstGeom>
          <a:noFill/>
          <a:ln w="9525">
            <a:noFill/>
            <a:miter lim="800000"/>
            <a:headEnd/>
            <a:tailEnd/>
          </a:ln>
        </p:spPr>
      </p:pic>
    </p:spTree>
    <p:extLst>
      <p:ext uri="{BB962C8B-B14F-4D97-AF65-F5344CB8AC3E}">
        <p14:creationId xmlns:p14="http://schemas.microsoft.com/office/powerpoint/2010/main" val="114608376"/>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tIns="32146"/>
          <a:lstStyle/>
          <a:p>
            <a:r>
              <a:rPr lang="en-US" altLang="zh-CN" dirty="0" smtClean="0"/>
              <a:t>Executive Team</a:t>
            </a:r>
          </a:p>
        </p:txBody>
      </p:sp>
      <p:sp>
        <p:nvSpPr>
          <p:cNvPr id="3" name="Content Placeholder 2"/>
          <p:cNvSpPr>
            <a:spLocks noGrp="1"/>
          </p:cNvSpPr>
          <p:nvPr>
            <p:ph idx="1"/>
          </p:nvPr>
        </p:nvSpPr>
        <p:spPr>
          <a:xfrm>
            <a:off x="457200" y="1600201"/>
            <a:ext cx="5770984" cy="4493096"/>
          </a:xfrm>
        </p:spPr>
        <p:txBody>
          <a:bodyPr/>
          <a:lstStyle/>
          <a:p>
            <a:r>
              <a:rPr lang="en-CA" sz="2400" dirty="0" smtClean="0"/>
              <a:t>Leads all RIM’s global marketing functions</a:t>
            </a:r>
          </a:p>
          <a:p>
            <a:r>
              <a:rPr lang="en-CA" sz="2400" dirty="0" smtClean="0"/>
              <a:t>Worked for Vodafone and Orange</a:t>
            </a:r>
          </a:p>
          <a:p>
            <a:r>
              <a:rPr lang="en-CA" sz="2400" dirty="0" smtClean="0"/>
              <a:t>Previously was Vice President for Strategy, Marketing and Sales for </a:t>
            </a:r>
            <a:r>
              <a:rPr lang="en-CA" sz="2400" dirty="0" err="1" smtClean="0"/>
              <a:t>LightSquared</a:t>
            </a:r>
            <a:endParaRPr lang="en-CA" sz="2400" dirty="0" smtClean="0"/>
          </a:p>
          <a:p>
            <a:r>
              <a:rPr lang="en-CA" sz="2400" dirty="0" smtClean="0"/>
              <a:t>diplomas from the </a:t>
            </a:r>
            <a:r>
              <a:rPr lang="en-CA" sz="2400" dirty="0" err="1" smtClean="0"/>
              <a:t>École</a:t>
            </a:r>
            <a:r>
              <a:rPr lang="en-CA" sz="2400" dirty="0" smtClean="0"/>
              <a:t> </a:t>
            </a:r>
            <a:r>
              <a:rPr lang="en-CA" sz="2400" dirty="0" err="1" smtClean="0"/>
              <a:t>Polytechnique</a:t>
            </a:r>
            <a:r>
              <a:rPr lang="en-CA" sz="2400" dirty="0" smtClean="0"/>
              <a:t> and from the </a:t>
            </a:r>
            <a:r>
              <a:rPr lang="en-CA" sz="2400" dirty="0" err="1" smtClean="0"/>
              <a:t>École</a:t>
            </a:r>
            <a:r>
              <a:rPr lang="en-CA" sz="2400" dirty="0" smtClean="0"/>
              <a:t> </a:t>
            </a:r>
            <a:r>
              <a:rPr lang="en-CA" sz="2400" dirty="0" err="1" smtClean="0"/>
              <a:t>Nationale</a:t>
            </a:r>
            <a:r>
              <a:rPr lang="en-CA" sz="2400" dirty="0" smtClean="0"/>
              <a:t> des </a:t>
            </a:r>
            <a:r>
              <a:rPr lang="en-CA" sz="2400" dirty="0" err="1" smtClean="0"/>
              <a:t>Ponts</a:t>
            </a:r>
            <a:r>
              <a:rPr lang="en-CA" sz="2400" dirty="0" smtClean="0"/>
              <a:t> et </a:t>
            </a:r>
            <a:r>
              <a:rPr lang="en-CA" sz="2400" dirty="0" err="1" smtClean="0"/>
              <a:t>Chaussées</a:t>
            </a:r>
            <a:r>
              <a:rPr lang="en-CA" sz="2400" dirty="0" smtClean="0"/>
              <a:t>, where he studied mathematics, physics and economics</a:t>
            </a:r>
            <a:endParaRPr lang="en-CA" sz="2400" dirty="0"/>
          </a:p>
        </p:txBody>
      </p:sp>
      <p:pic>
        <p:nvPicPr>
          <p:cNvPr id="5122" name="Picture 2"/>
          <p:cNvPicPr>
            <a:picLocks noChangeAspect="1" noChangeArrowheads="1"/>
          </p:cNvPicPr>
          <p:nvPr/>
        </p:nvPicPr>
        <p:blipFill>
          <a:blip r:embed="rId2" cstate="print"/>
          <a:srcRect/>
          <a:stretch>
            <a:fillRect/>
          </a:stretch>
        </p:blipFill>
        <p:spPr bwMode="auto">
          <a:xfrm>
            <a:off x="6300192" y="1844824"/>
            <a:ext cx="2520280" cy="3315268"/>
          </a:xfrm>
          <a:prstGeom prst="rect">
            <a:avLst/>
          </a:prstGeom>
          <a:noFill/>
          <a:ln w="9525">
            <a:noFill/>
            <a:miter lim="800000"/>
            <a:headEnd/>
            <a:tailEnd/>
          </a:ln>
        </p:spPr>
      </p:pic>
      <p:sp>
        <p:nvSpPr>
          <p:cNvPr id="6" name="TextBox 5"/>
          <p:cNvSpPr txBox="1"/>
          <p:nvPr/>
        </p:nvSpPr>
        <p:spPr>
          <a:xfrm>
            <a:off x="6732240" y="5373216"/>
            <a:ext cx="2188420" cy="830997"/>
          </a:xfrm>
          <a:prstGeom prst="rect">
            <a:avLst/>
          </a:prstGeom>
          <a:noFill/>
        </p:spPr>
        <p:txBody>
          <a:bodyPr wrap="none" rtlCol="0">
            <a:spAutoFit/>
          </a:bodyPr>
          <a:lstStyle/>
          <a:p>
            <a:r>
              <a:rPr lang="en-CA" sz="2400" dirty="0" smtClean="0"/>
              <a:t>CMO</a:t>
            </a:r>
          </a:p>
          <a:p>
            <a:r>
              <a:rPr lang="en-CA" sz="2400" dirty="0" smtClean="0"/>
              <a:t>Frank </a:t>
            </a:r>
            <a:r>
              <a:rPr lang="en-CA" sz="2400" dirty="0" err="1" smtClean="0"/>
              <a:t>Boulben</a:t>
            </a:r>
            <a:endParaRPr lang="en-CA" sz="2400" dirty="0"/>
          </a:p>
        </p:txBody>
      </p:sp>
    </p:spTree>
    <p:extLst>
      <p:ext uri="{BB962C8B-B14F-4D97-AF65-F5344CB8AC3E}">
        <p14:creationId xmlns:p14="http://schemas.microsoft.com/office/powerpoint/2010/main" val="21110370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Sales Growth</a:t>
            </a:r>
            <a:endParaRPr lang="ko-KR" altLang="en-US" dirty="0"/>
          </a:p>
        </p:txBody>
      </p:sp>
      <p:sp>
        <p:nvSpPr>
          <p:cNvPr id="3" name="내용 개체 틀 2"/>
          <p:cNvSpPr>
            <a:spLocks noGrp="1"/>
          </p:cNvSpPr>
          <p:nvPr>
            <p:ph idx="1"/>
          </p:nvPr>
        </p:nvSpPr>
        <p:spPr/>
        <p:txBody>
          <a:bodyPr/>
          <a:lstStyle/>
          <a:p>
            <a:pPr marL="0" indent="0">
              <a:buNone/>
            </a:pPr>
            <a:endParaRPr lang="en-US" altLang="ko-KR" dirty="0"/>
          </a:p>
          <a:p>
            <a:r>
              <a:rPr lang="en-US" altLang="ko-KR" dirty="0" smtClean="0"/>
              <a:t>Research </a:t>
            </a:r>
            <a:r>
              <a:rPr lang="en-US" altLang="ko-KR" dirty="0"/>
              <a:t>by Consumer Electronics Association in 2012:</a:t>
            </a:r>
          </a:p>
          <a:p>
            <a:pPr lvl="1"/>
            <a:r>
              <a:rPr lang="en-US" altLang="ko-KR" dirty="0"/>
              <a:t>Global spending on technology device is $1.038 trillion</a:t>
            </a:r>
          </a:p>
          <a:p>
            <a:pPr lvl="1"/>
            <a:r>
              <a:rPr lang="en-US" altLang="ko-KR" dirty="0"/>
              <a:t>Annual smartphone sales growth is 22%</a:t>
            </a:r>
          </a:p>
          <a:p>
            <a:pPr lvl="1"/>
            <a:r>
              <a:rPr lang="en-US" altLang="ko-KR" dirty="0"/>
              <a:t>Annual tablet sales growth is 59%</a:t>
            </a:r>
          </a:p>
          <a:p>
            <a:endParaRPr lang="ko-KR" altLang="en-US" dirty="0"/>
          </a:p>
        </p:txBody>
      </p:sp>
    </p:spTree>
    <p:extLst>
      <p:ext uri="{BB962C8B-B14F-4D97-AF65-F5344CB8AC3E}">
        <p14:creationId xmlns:p14="http://schemas.microsoft.com/office/powerpoint/2010/main" val="19731699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tIns="32146"/>
          <a:lstStyle/>
          <a:p>
            <a:r>
              <a:rPr lang="en-US" altLang="zh-CN" dirty="0" smtClean="0"/>
              <a:t>Executive Team</a:t>
            </a:r>
          </a:p>
        </p:txBody>
      </p:sp>
      <p:sp>
        <p:nvSpPr>
          <p:cNvPr id="3" name="Content Placeholder 2"/>
          <p:cNvSpPr>
            <a:spLocks noGrp="1"/>
          </p:cNvSpPr>
          <p:nvPr>
            <p:ph idx="1"/>
          </p:nvPr>
        </p:nvSpPr>
        <p:spPr>
          <a:xfrm>
            <a:off x="457200" y="1600200"/>
            <a:ext cx="5338936" cy="4565104"/>
          </a:xfrm>
        </p:spPr>
        <p:txBody>
          <a:bodyPr/>
          <a:lstStyle/>
          <a:p>
            <a:r>
              <a:rPr lang="en-CA" sz="2400" dirty="0" smtClean="0"/>
              <a:t>Previously worked at Verizon Wireless and GTE Corporation</a:t>
            </a:r>
          </a:p>
          <a:p>
            <a:r>
              <a:rPr lang="en-CA" sz="2400" dirty="0" smtClean="0"/>
              <a:t>Worked almost 10 years with the United States Department of Justice as a federal prosecutor</a:t>
            </a:r>
          </a:p>
          <a:p>
            <a:r>
              <a:rPr lang="en-CA" sz="2400" dirty="0" smtClean="0"/>
              <a:t>Bachelor’s Degree in Political Science at UCLA with a </a:t>
            </a:r>
            <a:r>
              <a:rPr lang="en-CA" sz="2400" dirty="0" err="1" smtClean="0"/>
              <a:t>juris</a:t>
            </a:r>
            <a:r>
              <a:rPr lang="en-CA" sz="2400" dirty="0" smtClean="0"/>
              <a:t> doctorate</a:t>
            </a:r>
          </a:p>
          <a:p>
            <a:r>
              <a:rPr lang="en-CA" sz="2400" dirty="0" smtClean="0"/>
              <a:t>Law Review Editor and Member of the Moot Court Board</a:t>
            </a:r>
          </a:p>
        </p:txBody>
      </p:sp>
      <p:pic>
        <p:nvPicPr>
          <p:cNvPr id="7170" name="Picture 2"/>
          <p:cNvPicPr>
            <a:picLocks noChangeAspect="1" noChangeArrowheads="1"/>
          </p:cNvPicPr>
          <p:nvPr/>
        </p:nvPicPr>
        <p:blipFill>
          <a:blip r:embed="rId2" cstate="print"/>
          <a:srcRect/>
          <a:stretch>
            <a:fillRect/>
          </a:stretch>
        </p:blipFill>
        <p:spPr bwMode="auto">
          <a:xfrm>
            <a:off x="6084168" y="1340768"/>
            <a:ext cx="2734042" cy="3528392"/>
          </a:xfrm>
          <a:prstGeom prst="rect">
            <a:avLst/>
          </a:prstGeom>
          <a:noFill/>
          <a:ln w="9525">
            <a:noFill/>
            <a:miter lim="800000"/>
            <a:headEnd/>
            <a:tailEnd/>
          </a:ln>
        </p:spPr>
      </p:pic>
      <p:sp>
        <p:nvSpPr>
          <p:cNvPr id="6" name="TextBox 5"/>
          <p:cNvSpPr txBox="1"/>
          <p:nvPr/>
        </p:nvSpPr>
        <p:spPr>
          <a:xfrm>
            <a:off x="6084168" y="5373216"/>
            <a:ext cx="2581156" cy="830997"/>
          </a:xfrm>
          <a:prstGeom prst="rect">
            <a:avLst/>
          </a:prstGeom>
          <a:noFill/>
        </p:spPr>
        <p:txBody>
          <a:bodyPr wrap="none" rtlCol="0">
            <a:spAutoFit/>
          </a:bodyPr>
          <a:lstStyle/>
          <a:p>
            <a:r>
              <a:rPr lang="en-CA" sz="2400" dirty="0" smtClean="0"/>
              <a:t>CLO</a:t>
            </a:r>
          </a:p>
          <a:p>
            <a:r>
              <a:rPr lang="en-CA" sz="2400" dirty="0" smtClean="0"/>
              <a:t>Steve </a:t>
            </a:r>
            <a:r>
              <a:rPr lang="en-CA" sz="2400" dirty="0" err="1" smtClean="0"/>
              <a:t>Zipperstein</a:t>
            </a:r>
            <a:endParaRPr lang="en-CA" sz="2400" dirty="0"/>
          </a:p>
        </p:txBody>
      </p:sp>
    </p:spTree>
    <p:extLst>
      <p:ext uri="{BB962C8B-B14F-4D97-AF65-F5344CB8AC3E}">
        <p14:creationId xmlns:p14="http://schemas.microsoft.com/office/powerpoint/2010/main" val="98877783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Executive Team</a:t>
            </a:r>
            <a:endParaRPr lang="en-CA" dirty="0"/>
          </a:p>
        </p:txBody>
      </p:sp>
      <p:sp>
        <p:nvSpPr>
          <p:cNvPr id="3" name="Content Placeholder 2"/>
          <p:cNvSpPr>
            <a:spLocks noGrp="1"/>
          </p:cNvSpPr>
          <p:nvPr>
            <p:ph idx="1"/>
          </p:nvPr>
        </p:nvSpPr>
        <p:spPr>
          <a:xfrm>
            <a:off x="457200" y="1600200"/>
            <a:ext cx="6131024" cy="4565103"/>
          </a:xfrm>
        </p:spPr>
        <p:txBody>
          <a:bodyPr/>
          <a:lstStyle/>
          <a:p>
            <a:r>
              <a:rPr lang="en-CA" sz="2400" dirty="0" smtClean="0"/>
              <a:t>Founder, chairman, and CEO of Fairfax Financial Holdings Ltd.</a:t>
            </a:r>
          </a:p>
          <a:p>
            <a:r>
              <a:rPr lang="en-CA" sz="2400" dirty="0" smtClean="0"/>
              <a:t>Join the RIM board of directors in January 2012</a:t>
            </a:r>
          </a:p>
          <a:p>
            <a:r>
              <a:rPr lang="en-CA" sz="2400" dirty="0" smtClean="0"/>
              <a:t>His company has recently doubled its stake in RIM, currently holding $359 million</a:t>
            </a:r>
          </a:p>
          <a:p>
            <a:r>
              <a:rPr lang="en-CA" sz="2400" dirty="0" smtClean="0"/>
              <a:t>Received MBA from the Richard Ivey School of Business</a:t>
            </a:r>
            <a:endParaRPr lang="en-CA" sz="2400" dirty="0"/>
          </a:p>
        </p:txBody>
      </p:sp>
      <p:pic>
        <p:nvPicPr>
          <p:cNvPr id="1026" name="Picture 2" descr="C:\Users\Carson\Desktop\prem-watsa3.png"/>
          <p:cNvPicPr>
            <a:picLocks noChangeAspect="1" noChangeArrowheads="1"/>
          </p:cNvPicPr>
          <p:nvPr/>
        </p:nvPicPr>
        <p:blipFill>
          <a:blip r:embed="rId2" cstate="print"/>
          <a:srcRect/>
          <a:stretch>
            <a:fillRect/>
          </a:stretch>
        </p:blipFill>
        <p:spPr bwMode="auto">
          <a:xfrm>
            <a:off x="6504240" y="1772816"/>
            <a:ext cx="2639760" cy="3528392"/>
          </a:xfrm>
          <a:prstGeom prst="rect">
            <a:avLst/>
          </a:prstGeom>
          <a:noFill/>
        </p:spPr>
      </p:pic>
      <p:sp>
        <p:nvSpPr>
          <p:cNvPr id="5" name="TextBox 4"/>
          <p:cNvSpPr txBox="1"/>
          <p:nvPr/>
        </p:nvSpPr>
        <p:spPr>
          <a:xfrm>
            <a:off x="6660232" y="5661248"/>
            <a:ext cx="1866024" cy="461665"/>
          </a:xfrm>
          <a:prstGeom prst="rect">
            <a:avLst/>
          </a:prstGeom>
          <a:noFill/>
        </p:spPr>
        <p:txBody>
          <a:bodyPr wrap="none" rtlCol="0">
            <a:spAutoFit/>
          </a:bodyPr>
          <a:lstStyle/>
          <a:p>
            <a:r>
              <a:rPr lang="en-CA" sz="2400" dirty="0" err="1" smtClean="0"/>
              <a:t>Prem</a:t>
            </a:r>
            <a:r>
              <a:rPr lang="en-CA" sz="2400" dirty="0" smtClean="0"/>
              <a:t> </a:t>
            </a:r>
            <a:r>
              <a:rPr lang="en-CA" sz="2400" dirty="0" err="1" smtClean="0"/>
              <a:t>Watsa</a:t>
            </a:r>
            <a:endParaRPr lang="en-CA" sz="2400" dirty="0"/>
          </a:p>
        </p:txBody>
      </p:sp>
    </p:spTree>
    <p:extLst>
      <p:ext uri="{BB962C8B-B14F-4D97-AF65-F5344CB8AC3E}">
        <p14:creationId xmlns:p14="http://schemas.microsoft.com/office/powerpoint/2010/main" val="109111571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Executive Team</a:t>
            </a:r>
            <a:endParaRPr lang="en-CA" dirty="0"/>
          </a:p>
        </p:txBody>
      </p:sp>
      <p:sp>
        <p:nvSpPr>
          <p:cNvPr id="3" name="Content Placeholder 2"/>
          <p:cNvSpPr>
            <a:spLocks noGrp="1"/>
          </p:cNvSpPr>
          <p:nvPr>
            <p:ph idx="1"/>
          </p:nvPr>
        </p:nvSpPr>
        <p:spPr>
          <a:xfrm>
            <a:off x="457200" y="1600200"/>
            <a:ext cx="5915000" cy="4525963"/>
          </a:xfrm>
        </p:spPr>
        <p:txBody>
          <a:bodyPr/>
          <a:lstStyle/>
          <a:p>
            <a:r>
              <a:rPr lang="en-CA" sz="2400" dirty="0" smtClean="0"/>
              <a:t>Independent Chairman of the Board at RIM</a:t>
            </a:r>
          </a:p>
          <a:p>
            <a:r>
              <a:rPr lang="en-CA" sz="2400" dirty="0" smtClean="0"/>
              <a:t>Named one of Fortune’s 50 most powerful women in business three times</a:t>
            </a:r>
          </a:p>
          <a:p>
            <a:r>
              <a:rPr lang="en-CA" sz="2400" dirty="0" smtClean="0"/>
              <a:t>Was the president and CEO of the TSX</a:t>
            </a:r>
          </a:p>
          <a:p>
            <a:r>
              <a:rPr lang="en-CA" sz="2400" dirty="0" smtClean="0"/>
              <a:t>Obtained her Business degree from Richard Ivey School of Business</a:t>
            </a:r>
            <a:endParaRPr lang="en-CA" sz="2400" dirty="0"/>
          </a:p>
        </p:txBody>
      </p:sp>
      <p:pic>
        <p:nvPicPr>
          <p:cNvPr id="2050" name="Picture 2" descr="C:\Users\Carson\Desktop\Barb.jpg"/>
          <p:cNvPicPr>
            <a:picLocks noChangeAspect="1" noChangeArrowheads="1"/>
          </p:cNvPicPr>
          <p:nvPr/>
        </p:nvPicPr>
        <p:blipFill>
          <a:blip r:embed="rId2" cstate="print"/>
          <a:srcRect/>
          <a:stretch>
            <a:fillRect/>
          </a:stretch>
        </p:blipFill>
        <p:spPr bwMode="auto">
          <a:xfrm>
            <a:off x="6516688" y="1785938"/>
            <a:ext cx="2375792" cy="3461503"/>
          </a:xfrm>
          <a:prstGeom prst="rect">
            <a:avLst/>
          </a:prstGeom>
          <a:noFill/>
        </p:spPr>
      </p:pic>
      <p:sp>
        <p:nvSpPr>
          <p:cNvPr id="5" name="TextBox 4"/>
          <p:cNvSpPr txBox="1"/>
          <p:nvPr/>
        </p:nvSpPr>
        <p:spPr>
          <a:xfrm>
            <a:off x="6372200" y="5373216"/>
            <a:ext cx="2545890" cy="461665"/>
          </a:xfrm>
          <a:prstGeom prst="rect">
            <a:avLst/>
          </a:prstGeom>
          <a:noFill/>
        </p:spPr>
        <p:txBody>
          <a:bodyPr wrap="none" rtlCol="0">
            <a:spAutoFit/>
          </a:bodyPr>
          <a:lstStyle/>
          <a:p>
            <a:r>
              <a:rPr lang="en-CA" sz="2400" dirty="0" smtClean="0"/>
              <a:t>Barbara </a:t>
            </a:r>
            <a:r>
              <a:rPr lang="en-CA" sz="2400" dirty="0" err="1" smtClean="0"/>
              <a:t>Stymiest</a:t>
            </a:r>
            <a:endParaRPr lang="en-CA" sz="2400" dirty="0"/>
          </a:p>
        </p:txBody>
      </p:sp>
    </p:spTree>
    <p:extLst>
      <p:ext uri="{BB962C8B-B14F-4D97-AF65-F5344CB8AC3E}">
        <p14:creationId xmlns:p14="http://schemas.microsoft.com/office/powerpoint/2010/main" val="143081691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Line 1"/>
          <p:cNvSpPr>
            <a:spLocks noChangeShapeType="1"/>
          </p:cNvSpPr>
          <p:nvPr/>
        </p:nvSpPr>
        <p:spPr bwMode="auto">
          <a:xfrm>
            <a:off x="455613" y="1384300"/>
            <a:ext cx="8232775" cy="1588"/>
          </a:xfrm>
          <a:prstGeom prst="line">
            <a:avLst/>
          </a:prstGeom>
          <a:noFill/>
          <a:ln w="12700">
            <a:solidFill>
              <a:srgbClr val="9A9A9A"/>
            </a:solidFill>
            <a:miter lim="800000"/>
            <a:headEnd/>
            <a:tailEnd/>
          </a:ln>
        </p:spPr>
        <p:txBody>
          <a:bodyPr lIns="0" tIns="0" rIns="0" bIns="0"/>
          <a:lstStyle/>
          <a:p>
            <a:endParaRPr lang="en-US">
              <a:solidFill>
                <a:prstClr val="white"/>
              </a:solidFill>
            </a:endParaRPr>
          </a:p>
        </p:txBody>
      </p:sp>
      <p:sp>
        <p:nvSpPr>
          <p:cNvPr id="290818" name="Rectangle 2"/>
          <p:cNvSpPr>
            <a:spLocks noGrp="1" noChangeArrowheads="1"/>
          </p:cNvSpPr>
          <p:nvPr>
            <p:ph type="title"/>
          </p:nvPr>
        </p:nvSpPr>
        <p:spPr>
          <a:xfrm>
            <a:off x="893763" y="2303463"/>
            <a:ext cx="7358062" cy="1785937"/>
          </a:xfrm>
        </p:spPr>
        <p:txBody>
          <a:bodyPr tIns="32146"/>
          <a:lstStyle/>
          <a:p>
            <a:r>
              <a:rPr lang="en-US" altLang="zh-CN" sz="6000" smtClean="0"/>
              <a:t>Financials</a:t>
            </a:r>
          </a:p>
        </p:txBody>
      </p:sp>
      <p:sp>
        <p:nvSpPr>
          <p:cNvPr id="290819" name="Rectangle 3"/>
          <p:cNvSpPr>
            <a:spLocks/>
          </p:cNvSpPr>
          <p:nvPr/>
        </p:nvSpPr>
        <p:spPr bwMode="auto">
          <a:xfrm>
            <a:off x="1946275" y="1066800"/>
            <a:ext cx="4848225" cy="322263"/>
          </a:xfrm>
          <a:prstGeom prst="rect">
            <a:avLst/>
          </a:prstGeom>
          <a:noFill/>
          <a:ln w="12700">
            <a:noFill/>
            <a:miter lim="800000"/>
            <a:headEnd/>
            <a:tailEnd/>
          </a:ln>
        </p:spPr>
        <p:txBody>
          <a:bodyPr lIns="0" tIns="0" rIns="0" bIns="0" anchor="ctr"/>
          <a:lstStyle/>
          <a:p>
            <a:pPr>
              <a:spcBef>
                <a:spcPts val="338"/>
              </a:spcBef>
            </a:pPr>
            <a:r>
              <a:rPr lang="en-US" altLang="zh-CN" sz="1700">
                <a:solidFill>
                  <a:srgbClr val="878787"/>
                </a:solidFill>
                <a:latin typeface="Lucida Grande" charset="0"/>
                <a:sym typeface="Lucida Grande" charset="0"/>
              </a:rPr>
              <a:t>Research In Motion, Ltd.</a:t>
            </a:r>
          </a:p>
        </p:txBody>
      </p:sp>
    </p:spTree>
    <p:extLst>
      <p:ext uri="{BB962C8B-B14F-4D97-AF65-F5344CB8AC3E}">
        <p14:creationId xmlns:p14="http://schemas.microsoft.com/office/powerpoint/2010/main" val="3159158775"/>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3322712" cy="490066"/>
          </a:xfrm>
        </p:spPr>
        <p:txBody>
          <a:bodyPr>
            <a:normAutofit/>
          </a:bodyPr>
          <a:lstStyle/>
          <a:p>
            <a:r>
              <a:rPr lang="en-US" sz="2400" dirty="0" smtClean="0"/>
              <a:t>Quarterly Balance Sheet</a:t>
            </a:r>
            <a:endParaRPr lang="en-US" sz="2400" dirty="0"/>
          </a:p>
        </p:txBody>
      </p:sp>
      <p:pic>
        <p:nvPicPr>
          <p:cNvPr id="9218" name="Picture 2"/>
          <p:cNvPicPr>
            <a:picLocks noChangeAspect="1" noChangeArrowheads="1"/>
          </p:cNvPicPr>
          <p:nvPr/>
        </p:nvPicPr>
        <p:blipFill>
          <a:blip r:embed="rId2" cstate="print"/>
          <a:srcRect/>
          <a:stretch>
            <a:fillRect/>
          </a:stretch>
        </p:blipFill>
        <p:spPr bwMode="auto">
          <a:xfrm>
            <a:off x="1547664" y="654351"/>
            <a:ext cx="6192688" cy="6203649"/>
          </a:xfrm>
          <a:prstGeom prst="rect">
            <a:avLst/>
          </a:prstGeom>
          <a:noFill/>
          <a:ln w="9525">
            <a:noFill/>
            <a:miter lim="800000"/>
            <a:headEnd/>
            <a:tailEnd/>
          </a:ln>
        </p:spPr>
      </p:pic>
    </p:spTree>
    <p:extLst>
      <p:ext uri="{BB962C8B-B14F-4D97-AF65-F5344CB8AC3E}">
        <p14:creationId xmlns:p14="http://schemas.microsoft.com/office/powerpoint/2010/main" val="276970322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p:cNvSpPr>
          <p:nvPr/>
        </p:nvSpPr>
        <p:spPr bwMode="auto">
          <a:xfrm>
            <a:off x="683568" y="260648"/>
            <a:ext cx="5760640" cy="720080"/>
          </a:xfrm>
          <a:prstGeom prst="rect">
            <a:avLst/>
          </a:prstGeom>
          <a:noFill/>
          <a:ln w="12700" cap="rnd">
            <a:noFill/>
            <a:round/>
            <a:headEnd/>
            <a:tailEnd/>
          </a:ln>
        </p:spPr>
        <p:txBody>
          <a:bodyPr lIns="26788" tIns="26788" rIns="26788" bIns="26788" anchor="ctr"/>
          <a:lstStyle/>
          <a:p>
            <a:r>
              <a:rPr lang="en-US" altLang="zh-CN" sz="2400" dirty="0" smtClean="0">
                <a:latin typeface="Chalkboard Bold" charset="0"/>
                <a:sym typeface="Chalkboard Bold" charset="0"/>
              </a:rPr>
              <a:t>Consolidated Annual Balance </a:t>
            </a:r>
            <a:r>
              <a:rPr lang="en-US" altLang="zh-CN" sz="2400" dirty="0">
                <a:latin typeface="Chalkboard Bold" charset="0"/>
                <a:sym typeface="Chalkboard Bold" charset="0"/>
              </a:rPr>
              <a:t>Sheet</a:t>
            </a:r>
          </a:p>
        </p:txBody>
      </p:sp>
      <p:pic>
        <p:nvPicPr>
          <p:cNvPr id="6147" name="Picture 3"/>
          <p:cNvPicPr>
            <a:picLocks noChangeAspect="1" noChangeArrowheads="1"/>
          </p:cNvPicPr>
          <p:nvPr/>
        </p:nvPicPr>
        <p:blipFill>
          <a:blip r:embed="rId2" cstate="print"/>
          <a:srcRect/>
          <a:stretch>
            <a:fillRect/>
          </a:stretch>
        </p:blipFill>
        <p:spPr bwMode="auto">
          <a:xfrm>
            <a:off x="1" y="1000309"/>
            <a:ext cx="9143999" cy="4728753"/>
          </a:xfrm>
          <a:prstGeom prst="rect">
            <a:avLst/>
          </a:prstGeom>
          <a:noFill/>
          <a:ln w="9525">
            <a:noFill/>
            <a:miter lim="800000"/>
            <a:headEnd/>
            <a:tailEnd/>
          </a:ln>
        </p:spPr>
      </p:pic>
    </p:spTree>
    <p:extLst>
      <p:ext uri="{BB962C8B-B14F-4D97-AF65-F5344CB8AC3E}">
        <p14:creationId xmlns:p14="http://schemas.microsoft.com/office/powerpoint/2010/main" val="2810369493"/>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bwMode="auto">
          <a:prstGeom prst="rect">
            <a:avLst/>
          </a:prstGeom>
          <a:noFill/>
          <a:ln w="12700" cap="rnd">
            <a:noFill/>
            <a:round/>
            <a:headEnd/>
            <a:tailEnd/>
          </a:ln>
        </p:spPr>
        <p:txBody>
          <a:bodyPr lIns="26788" tIns="26788" rIns="26788" bIns="26788" anchor="ctr"/>
          <a:lstStyle/>
          <a:p>
            <a:r>
              <a:rPr lang="en-US" altLang="zh-CN" sz="2400" dirty="0" smtClean="0">
                <a:latin typeface="Chalkboard Bold" charset="0"/>
                <a:sym typeface="Chalkboard Bold" charset="0"/>
              </a:rPr>
              <a:t>Consolidated Annual Balance Sheet (Cont’d.)</a:t>
            </a:r>
            <a:endParaRPr lang="en-US" altLang="zh-CN" sz="2400" dirty="0">
              <a:latin typeface="Chalkboard Bold" charset="0"/>
              <a:sym typeface="Chalkboard Bold" charset="0"/>
            </a:endParaRPr>
          </a:p>
        </p:txBody>
      </p:sp>
      <p:pic>
        <p:nvPicPr>
          <p:cNvPr id="7170" name="Picture 2"/>
          <p:cNvPicPr>
            <a:picLocks noChangeAspect="1" noChangeArrowheads="1"/>
          </p:cNvPicPr>
          <p:nvPr/>
        </p:nvPicPr>
        <p:blipFill>
          <a:blip r:embed="rId2" cstate="print"/>
          <a:srcRect/>
          <a:stretch>
            <a:fillRect/>
          </a:stretch>
        </p:blipFill>
        <p:spPr bwMode="auto">
          <a:xfrm>
            <a:off x="0" y="1268760"/>
            <a:ext cx="9143999" cy="4889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Oval 1"/>
          <p:cNvSpPr>
            <a:spLocks/>
          </p:cNvSpPr>
          <p:nvPr/>
        </p:nvSpPr>
        <p:spPr bwMode="auto">
          <a:xfrm>
            <a:off x="8458200"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294914" name="Oval 2"/>
          <p:cNvSpPr>
            <a:spLocks/>
          </p:cNvSpPr>
          <p:nvPr/>
        </p:nvSpPr>
        <p:spPr bwMode="auto">
          <a:xfrm>
            <a:off x="568325" y="6499225"/>
            <a:ext cx="84138" cy="84138"/>
          </a:xfrm>
          <a:prstGeom prst="ellipse">
            <a:avLst/>
          </a:prstGeom>
          <a:solidFill>
            <a:schemeClr val="accent1"/>
          </a:solidFill>
          <a:ln w="12700">
            <a:noFill/>
            <a:round/>
            <a:headEnd/>
            <a:tailEnd/>
          </a:ln>
        </p:spPr>
        <p:txBody>
          <a:bodyPr lIns="0" tIns="0" rIns="0" bIns="0"/>
          <a:lstStyle/>
          <a:p>
            <a:endParaRPr lang="zh-CN" altLang="en-US">
              <a:solidFill>
                <a:prstClr val="white"/>
              </a:solidFill>
              <a:ea typeface="黑体" pitchFamily="49" charset="-122"/>
            </a:endParaRPr>
          </a:p>
        </p:txBody>
      </p:sp>
      <p:sp>
        <p:nvSpPr>
          <p:cNvPr id="294916" name="Rectangle 4"/>
          <p:cNvSpPr>
            <a:spLocks/>
          </p:cNvSpPr>
          <p:nvPr/>
        </p:nvSpPr>
        <p:spPr bwMode="auto">
          <a:xfrm>
            <a:off x="658232" y="160693"/>
            <a:ext cx="3888432" cy="648072"/>
          </a:xfrm>
          <a:prstGeom prst="rect">
            <a:avLst/>
          </a:prstGeom>
          <a:noFill/>
          <a:ln w="12700" cap="rnd">
            <a:noFill/>
            <a:round/>
            <a:headEnd/>
            <a:tailEnd/>
          </a:ln>
        </p:spPr>
        <p:txBody>
          <a:bodyPr lIns="26788" tIns="26788" rIns="26788" bIns="26788" anchor="ctr"/>
          <a:lstStyle/>
          <a:p>
            <a:r>
              <a:rPr lang="en-US" altLang="zh-CN" sz="2400" dirty="0">
                <a:latin typeface="Chalkboard Bold" charset="0"/>
                <a:sym typeface="Chalkboard Bold" charset="0"/>
              </a:rPr>
              <a:t>Annual Income Statement</a:t>
            </a:r>
          </a:p>
        </p:txBody>
      </p:sp>
      <p:pic>
        <p:nvPicPr>
          <p:cNvPr id="8194" name="Picture 2"/>
          <p:cNvPicPr>
            <a:picLocks noChangeAspect="1" noChangeArrowheads="1"/>
          </p:cNvPicPr>
          <p:nvPr/>
        </p:nvPicPr>
        <p:blipFill>
          <a:blip r:embed="rId2" cstate="print"/>
          <a:srcRect/>
          <a:stretch>
            <a:fillRect/>
          </a:stretch>
        </p:blipFill>
        <p:spPr bwMode="auto">
          <a:xfrm>
            <a:off x="611560" y="764704"/>
            <a:ext cx="8034409" cy="6093296"/>
          </a:xfrm>
          <a:prstGeom prst="rect">
            <a:avLst/>
          </a:prstGeom>
          <a:noFill/>
          <a:ln w="9525">
            <a:noFill/>
            <a:miter lim="800000"/>
            <a:headEnd/>
            <a:tailEnd/>
          </a:ln>
        </p:spPr>
      </p:pic>
    </p:spTree>
    <p:extLst>
      <p:ext uri="{BB962C8B-B14F-4D97-AF65-F5344CB8AC3E}">
        <p14:creationId xmlns:p14="http://schemas.microsoft.com/office/powerpoint/2010/main" val="2623556891"/>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p:cNvSpPr>
          <p:nvPr/>
        </p:nvSpPr>
        <p:spPr bwMode="auto">
          <a:xfrm>
            <a:off x="395536" y="332656"/>
            <a:ext cx="7416824" cy="576064"/>
          </a:xfrm>
          <a:prstGeom prst="rect">
            <a:avLst/>
          </a:prstGeom>
          <a:noFill/>
          <a:ln w="12700" cap="rnd">
            <a:noFill/>
            <a:round/>
            <a:headEnd/>
            <a:tailEnd/>
          </a:ln>
        </p:spPr>
        <p:txBody>
          <a:bodyPr lIns="26788" tIns="26788" rIns="26788" bIns="26788" anchor="ctr"/>
          <a:lstStyle/>
          <a:p>
            <a:r>
              <a:rPr lang="en-US" altLang="zh-CN" sz="2400" dirty="0" smtClean="0">
                <a:latin typeface="Chalkboard Bold" charset="0"/>
                <a:sym typeface="Chalkboard Bold" charset="0"/>
              </a:rPr>
              <a:t>Quarterly Income </a:t>
            </a:r>
            <a:r>
              <a:rPr lang="en-US" altLang="zh-CN" sz="2400" dirty="0">
                <a:latin typeface="Chalkboard Bold" charset="0"/>
                <a:sym typeface="Chalkboard Bold" charset="0"/>
              </a:rPr>
              <a:t>Statement</a:t>
            </a:r>
          </a:p>
        </p:txBody>
      </p:sp>
      <p:pic>
        <p:nvPicPr>
          <p:cNvPr id="10242" name="Picture 2"/>
          <p:cNvPicPr>
            <a:picLocks noChangeAspect="1" noChangeArrowheads="1"/>
          </p:cNvPicPr>
          <p:nvPr/>
        </p:nvPicPr>
        <p:blipFill>
          <a:blip r:embed="rId2" cstate="print"/>
          <a:srcRect/>
          <a:stretch>
            <a:fillRect/>
          </a:stretch>
        </p:blipFill>
        <p:spPr bwMode="auto">
          <a:xfrm>
            <a:off x="323528" y="908720"/>
            <a:ext cx="8447582" cy="5760640"/>
          </a:xfrm>
          <a:prstGeom prst="rect">
            <a:avLst/>
          </a:prstGeom>
          <a:noFill/>
          <a:ln w="9525">
            <a:noFill/>
            <a:miter lim="800000"/>
            <a:headEnd/>
            <a:tailEnd/>
          </a:ln>
        </p:spPr>
      </p:pic>
    </p:spTree>
    <p:extLst>
      <p:ext uri="{BB962C8B-B14F-4D97-AF65-F5344CB8AC3E}">
        <p14:creationId xmlns:p14="http://schemas.microsoft.com/office/powerpoint/2010/main" val="1203869842"/>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4" name="Rectangle 4"/>
          <p:cNvSpPr>
            <a:spLocks/>
          </p:cNvSpPr>
          <p:nvPr/>
        </p:nvSpPr>
        <p:spPr bwMode="auto">
          <a:xfrm>
            <a:off x="899592" y="-46"/>
            <a:ext cx="4392488" cy="648072"/>
          </a:xfrm>
          <a:prstGeom prst="rect">
            <a:avLst/>
          </a:prstGeom>
          <a:noFill/>
          <a:ln w="12700" cap="rnd">
            <a:noFill/>
            <a:round/>
            <a:headEnd/>
            <a:tailEnd/>
          </a:ln>
        </p:spPr>
        <p:txBody>
          <a:bodyPr lIns="26788" tIns="26788" rIns="26788" bIns="26788" anchor="ctr"/>
          <a:lstStyle/>
          <a:p>
            <a:r>
              <a:rPr lang="en-US" altLang="zh-CN" sz="2400" dirty="0">
                <a:latin typeface="Chalkboard Bold" charset="0"/>
                <a:sym typeface="Chalkboard Bold" charset="0"/>
              </a:rPr>
              <a:t>Annual Cash Flow Statement</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695325"/>
            <a:ext cx="6715125" cy="61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85946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latin typeface="Cambria" pitchFamily="18" charset="0"/>
              </a:rPr>
              <a:t>Agenda</a:t>
            </a:r>
            <a:endParaRPr lang="en-US" sz="6600" b="1" dirty="0">
              <a:latin typeface="Cambria" pitchFamily="18" charset="0"/>
            </a:endParaRPr>
          </a:p>
        </p:txBody>
      </p:sp>
      <p:sp>
        <p:nvSpPr>
          <p:cNvPr id="3" name="Content Placeholder 2"/>
          <p:cNvSpPr>
            <a:spLocks noGrp="1"/>
          </p:cNvSpPr>
          <p:nvPr>
            <p:ph idx="1"/>
          </p:nvPr>
        </p:nvSpPr>
        <p:spPr/>
        <p:txBody>
          <a:bodyPr/>
          <a:lstStyle/>
          <a:p>
            <a:r>
              <a:rPr lang="en-US" dirty="0" smtClean="0">
                <a:latin typeface="Cambria" pitchFamily="18" charset="0"/>
              </a:rPr>
              <a:t>Industry Overview</a:t>
            </a:r>
          </a:p>
          <a:p>
            <a:r>
              <a:rPr lang="en-US" dirty="0" smtClean="0">
                <a:latin typeface="Cambria" pitchFamily="18" charset="0"/>
              </a:rPr>
              <a:t>Apple</a:t>
            </a:r>
          </a:p>
          <a:p>
            <a:r>
              <a:rPr lang="en-US" dirty="0" smtClean="0">
                <a:latin typeface="Cambria" pitchFamily="18" charset="0"/>
              </a:rPr>
              <a:t>Google</a:t>
            </a:r>
          </a:p>
          <a:p>
            <a:r>
              <a:rPr lang="en-US" dirty="0" smtClean="0">
                <a:latin typeface="Cambria" pitchFamily="18" charset="0"/>
              </a:rPr>
              <a:t>RIM</a:t>
            </a:r>
          </a:p>
          <a:p>
            <a:pPr>
              <a:buNone/>
            </a:pPr>
            <a:endParaRPr lang="en-US" dirty="0"/>
          </a:p>
        </p:txBody>
      </p:sp>
    </p:spTree>
    <p:extLst>
      <p:ext uri="{BB962C8B-B14F-4D97-AF65-F5344CB8AC3E}">
        <p14:creationId xmlns:p14="http://schemas.microsoft.com/office/powerpoint/2010/main" val="38141273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98" t="21999" r="42361" b="10308"/>
          <a:stretch/>
        </p:blipFill>
        <p:spPr bwMode="auto">
          <a:xfrm>
            <a:off x="323528" y="297929"/>
            <a:ext cx="8568952" cy="629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775751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a:t>
            </a:r>
            <a:endParaRPr lang="en-US" dirty="0"/>
          </a:p>
        </p:txBody>
      </p:sp>
      <p:sp>
        <p:nvSpPr>
          <p:cNvPr id="3" name="Content Placeholder 2"/>
          <p:cNvSpPr>
            <a:spLocks noGrp="1"/>
          </p:cNvSpPr>
          <p:nvPr>
            <p:ph idx="1"/>
          </p:nvPr>
        </p:nvSpPr>
        <p:spPr/>
        <p:txBody>
          <a:bodyPr>
            <a:normAutofit/>
          </a:bodyPr>
          <a:lstStyle/>
          <a:p>
            <a:pPr algn="ctr">
              <a:buNone/>
            </a:pPr>
            <a:r>
              <a:rPr lang="en-US" sz="23900" b="1" dirty="0" smtClean="0"/>
              <a:t>HOLD</a:t>
            </a:r>
            <a:endParaRPr lang="en-US" sz="239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endParaRPr lang="ko-KR" altLang="en-US"/>
          </a:p>
        </p:txBody>
      </p:sp>
      <p:sp>
        <p:nvSpPr>
          <p:cNvPr id="2" name="내용 개체 틀 1"/>
          <p:cNvSpPr>
            <a:spLocks noGrp="1"/>
          </p:cNvSpPr>
          <p:nvPr>
            <p:ph idx="1"/>
          </p:nvPr>
        </p:nvSpPr>
        <p:spPr/>
        <p:txBody>
          <a:bodyPr/>
          <a:lstStyle/>
          <a:p>
            <a:endParaRPr lang="ko-KR" altLang="en-US" dirty="0"/>
          </a:p>
        </p:txBody>
      </p:sp>
      <p:pic>
        <p:nvPicPr>
          <p:cNvPr id="1026" name="Picture 2" descr="C:\Users\user\Pictures\India_intern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925"/>
            <a:ext cx="9147264" cy="666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657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994122"/>
          </a:xfrm>
        </p:spPr>
        <p:txBody>
          <a:bodyPr>
            <a:noAutofit/>
          </a:bodyPr>
          <a:lstStyle/>
          <a:p>
            <a:r>
              <a:rPr lang="en-US" altLang="zh-CN" dirty="0" smtClean="0"/>
              <a:t/>
            </a:r>
            <a:br>
              <a:rPr lang="en-US" altLang="zh-CN" dirty="0" smtClean="0"/>
            </a:br>
            <a:r>
              <a:rPr lang="en-US" altLang="zh-CN" dirty="0"/>
              <a:t>Battle on </a:t>
            </a:r>
            <a:r>
              <a:rPr lang="en-US" altLang="zh-CN" dirty="0" smtClean="0"/>
              <a:t>Apps</a:t>
            </a:r>
            <a:endParaRPr lang="zh-CN" altLang="en-US" dirty="0"/>
          </a:p>
        </p:txBody>
      </p:sp>
      <p:sp>
        <p:nvSpPr>
          <p:cNvPr id="3" name="内容占位符 2"/>
          <p:cNvSpPr>
            <a:spLocks noGrp="1"/>
          </p:cNvSpPr>
          <p:nvPr>
            <p:ph idx="1"/>
          </p:nvPr>
        </p:nvSpPr>
        <p:spPr/>
        <p:txBody>
          <a:bodyPr/>
          <a:lstStyle/>
          <a:p>
            <a:endParaRPr lang="en-US" altLang="zh-CN" b="1" dirty="0" smtClean="0"/>
          </a:p>
          <a:p>
            <a:r>
              <a:rPr lang="en-US" altLang="zh-CN" b="1" dirty="0" smtClean="0"/>
              <a:t>Increased market growth</a:t>
            </a:r>
          </a:p>
          <a:p>
            <a:pPr>
              <a:buNone/>
            </a:pPr>
            <a:endParaRPr lang="en-US" altLang="zh-CN" b="1" dirty="0" smtClean="0"/>
          </a:p>
          <a:p>
            <a:r>
              <a:rPr lang="en-US" altLang="zh-CN" b="1" dirty="0" smtClean="0"/>
              <a:t>Apple’s competitors increased their market share </a:t>
            </a:r>
          </a:p>
        </p:txBody>
      </p:sp>
    </p:spTree>
    <p:extLst>
      <p:ext uri="{BB962C8B-B14F-4D97-AF65-F5344CB8AC3E}">
        <p14:creationId xmlns:p14="http://schemas.microsoft.com/office/powerpoint/2010/main" val="27283776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43408"/>
            <a:ext cx="8229600" cy="1143000"/>
          </a:xfrm>
        </p:spPr>
        <p:txBody>
          <a:bodyPr>
            <a:normAutofit/>
          </a:bodyPr>
          <a:lstStyle/>
          <a:p>
            <a:r>
              <a:rPr lang="en-US" altLang="zh-CN" dirty="0" smtClean="0"/>
              <a:t>Application Store Comparison</a:t>
            </a:r>
            <a:endParaRPr lang="zh-CN" altLang="en-US" dirty="0"/>
          </a:p>
        </p:txBody>
      </p:sp>
      <p:pic>
        <p:nvPicPr>
          <p:cNvPr id="9" name="Picture 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971600" y="680752"/>
            <a:ext cx="7344816" cy="6177248"/>
          </a:xfrm>
          <a:prstGeom prst="rect">
            <a:avLst/>
          </a:prstGeom>
          <a:noFill/>
          <a:ln w="9525">
            <a:noFill/>
            <a:miter lim="800000"/>
            <a:headEnd/>
            <a:tailEnd/>
          </a:ln>
        </p:spPr>
      </p:pic>
    </p:spTree>
    <p:extLst>
      <p:ext uri="{BB962C8B-B14F-4D97-AF65-F5344CB8AC3E}">
        <p14:creationId xmlns:p14="http://schemas.microsoft.com/office/powerpoint/2010/main" val="3017246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67544" y="0"/>
            <a:ext cx="8229600" cy="1143000"/>
          </a:xfrm>
        </p:spPr>
        <p:txBody>
          <a:bodyPr>
            <a:normAutofit fontScale="90000"/>
          </a:bodyPr>
          <a:lstStyle/>
          <a:p>
            <a:r>
              <a:rPr lang="en-US" altLang="zh-CN" dirty="0"/>
              <a:t>Application Store </a:t>
            </a:r>
            <a:r>
              <a:rPr lang="en-US" altLang="zh-CN" dirty="0" smtClean="0"/>
              <a:t>Comparison(Cont.)</a:t>
            </a:r>
            <a:endParaRPr lang="ko-KR" altLang="en-US" dirty="0"/>
          </a:p>
        </p:txBody>
      </p:sp>
      <p:pic>
        <p:nvPicPr>
          <p:cNvPr id="5" name="Picture 3"/>
          <p:cNvPicPr>
            <a:picLocks noGrp="1" noChangeAspect="1" noChangeArrowheads="1"/>
          </p:cNvPicPr>
          <p:nvPr>
            <p:ph sz="half" idx="1"/>
          </p:nvPr>
        </p:nvPicPr>
        <p:blipFill>
          <a:blip r:embed="rId2" cstate="print"/>
          <a:stretch>
            <a:fillRect/>
          </a:stretch>
        </p:blipFill>
        <p:spPr bwMode="auto">
          <a:xfrm>
            <a:off x="467544" y="836712"/>
            <a:ext cx="8132649" cy="6021288"/>
          </a:xfrm>
          <a:prstGeom prst="rect">
            <a:avLst/>
          </a:prstGeom>
          <a:noFill/>
          <a:ln w="9525">
            <a:noFill/>
            <a:miter lim="800000"/>
            <a:headEnd/>
            <a:tailEnd/>
          </a:ln>
        </p:spPr>
      </p:pic>
    </p:spTree>
    <p:extLst>
      <p:ext uri="{BB962C8B-B14F-4D97-AF65-F5344CB8AC3E}">
        <p14:creationId xmlns:p14="http://schemas.microsoft.com/office/powerpoint/2010/main" val="22605545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768"/>
          </a:xfrm>
        </p:spPr>
        <p:txBody>
          <a:bodyPr/>
          <a:lstStyle/>
          <a:p>
            <a:pPr fontAlgn="auto">
              <a:spcAft>
                <a:spcPts val="0"/>
              </a:spcAft>
              <a:defRPr/>
            </a:pPr>
            <a:r>
              <a:rPr lang="en-CA" dirty="0" smtClean="0"/>
              <a:t>Legal environment </a:t>
            </a:r>
            <a:endParaRPr lang="en-CA" dirty="0"/>
          </a:p>
        </p:txBody>
      </p:sp>
      <p:sp>
        <p:nvSpPr>
          <p:cNvPr id="137218" name="Content Placeholder 2"/>
          <p:cNvSpPr>
            <a:spLocks noGrp="1"/>
          </p:cNvSpPr>
          <p:nvPr>
            <p:ph sz="half" idx="1"/>
          </p:nvPr>
        </p:nvSpPr>
        <p:spPr>
          <a:xfrm>
            <a:off x="457200" y="1600200"/>
            <a:ext cx="8435975" cy="4525963"/>
          </a:xfrm>
        </p:spPr>
        <p:txBody>
          <a:bodyPr/>
          <a:lstStyle/>
          <a:p>
            <a:r>
              <a:rPr lang="en-CA" dirty="0" smtClean="0">
                <a:ea typeface="宋体" pitchFamily="2" charset="-122"/>
              </a:rPr>
              <a:t>Constant battle between companies for patents</a:t>
            </a:r>
          </a:p>
          <a:p>
            <a:r>
              <a:rPr lang="en-CA" dirty="0" smtClean="0">
                <a:ea typeface="宋体" pitchFamily="2" charset="-122"/>
              </a:rPr>
              <a:t>Patents crucial for success</a:t>
            </a:r>
          </a:p>
          <a:p>
            <a:r>
              <a:rPr lang="en-CA" dirty="0" smtClean="0">
                <a:ea typeface="宋体" pitchFamily="2" charset="-122"/>
              </a:rPr>
              <a:t>Recent large lawsuits between Apple and Samsung</a:t>
            </a:r>
          </a:p>
        </p:txBody>
      </p:sp>
      <p:pic>
        <p:nvPicPr>
          <p:cNvPr id="137219" name="Picture 2" descr="C:\Program Files\Microsoft Office\MEDIA\CAGCAT10\j0300840.wmf"/>
          <p:cNvPicPr>
            <a:picLocks noChangeAspect="1" noChangeArrowheads="1"/>
          </p:cNvPicPr>
          <p:nvPr/>
        </p:nvPicPr>
        <p:blipFill>
          <a:blip r:embed="rId2" cstate="print"/>
          <a:srcRect/>
          <a:stretch>
            <a:fillRect/>
          </a:stretch>
        </p:blipFill>
        <p:spPr bwMode="auto">
          <a:xfrm>
            <a:off x="6588224" y="4428331"/>
            <a:ext cx="1814513" cy="1528763"/>
          </a:xfrm>
          <a:prstGeom prst="rect">
            <a:avLst/>
          </a:prstGeom>
          <a:noFill/>
          <a:ln w="9525">
            <a:noFill/>
            <a:miter lim="800000"/>
            <a:headEnd/>
            <a:tailEnd/>
          </a:ln>
        </p:spPr>
      </p:pic>
    </p:spTree>
    <p:extLst>
      <p:ext uri="{BB962C8B-B14F-4D97-AF65-F5344CB8AC3E}">
        <p14:creationId xmlns:p14="http://schemas.microsoft.com/office/powerpoint/2010/main" val="11480892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CA" dirty="0" smtClean="0"/>
              <a:t>Intangible Assets</a:t>
            </a:r>
            <a:br>
              <a:rPr lang="en-CA" dirty="0" smtClean="0"/>
            </a:br>
            <a:r>
              <a:rPr lang="en-CA" dirty="0" smtClean="0"/>
              <a:t>Cash</a:t>
            </a:r>
            <a:endParaRPr lang="en-CA" dirty="0"/>
          </a:p>
        </p:txBody>
      </p:sp>
      <p:sp>
        <p:nvSpPr>
          <p:cNvPr id="6" name="Content Placeholder 5"/>
          <p:cNvSpPr>
            <a:spLocks noGrp="1"/>
          </p:cNvSpPr>
          <p:nvPr>
            <p:ph idx="1"/>
          </p:nvPr>
        </p:nvSpPr>
        <p:spPr/>
        <p:txBody>
          <a:bodyPr/>
          <a:lstStyle/>
          <a:p>
            <a:r>
              <a:rPr lang="en-CA" dirty="0" smtClean="0"/>
              <a:t>Important components of financial statements to consider</a:t>
            </a:r>
          </a:p>
          <a:p>
            <a:r>
              <a:rPr lang="en-CA" dirty="0" smtClean="0"/>
              <a:t>Intangible assets include goodwill, intellectual property, representation on balance sheet should be examined</a:t>
            </a:r>
          </a:p>
          <a:p>
            <a:r>
              <a:rPr lang="en-CA" dirty="0" smtClean="0"/>
              <a:t>A large amount of cash is common - representation of current and future performance of the company</a:t>
            </a:r>
            <a:endParaRPr lang="en-CA" dirty="0"/>
          </a:p>
        </p:txBody>
      </p:sp>
    </p:spTree>
    <p:extLst>
      <p:ext uri="{BB962C8B-B14F-4D97-AF65-F5344CB8AC3E}">
        <p14:creationId xmlns:p14="http://schemas.microsoft.com/office/powerpoint/2010/main" val="28525250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0"/>
            <a:ext cx="7772400" cy="2459359"/>
          </a:xfrm>
        </p:spPr>
        <p:txBody>
          <a:bodyPr/>
          <a:lstStyle/>
          <a:p>
            <a:pPr fontAlgn="auto">
              <a:spcAft>
                <a:spcPts val="0"/>
              </a:spcAft>
              <a:defRPr/>
            </a:pPr>
            <a:r>
              <a:rPr lang="en-CA" dirty="0" smtClean="0"/>
              <a:t>Products</a:t>
            </a:r>
            <a:endParaRPr lang="en-CA" dirty="0"/>
          </a:p>
        </p:txBody>
      </p:sp>
      <p:sp>
        <p:nvSpPr>
          <p:cNvPr id="66562" name="Content Placeholder 2"/>
          <p:cNvSpPr>
            <a:spLocks noGrp="1"/>
          </p:cNvSpPr>
          <p:nvPr>
            <p:ph type="subTitle" idx="1"/>
          </p:nvPr>
        </p:nvSpPr>
        <p:spPr>
          <a:xfrm>
            <a:off x="1331640" y="2780928"/>
            <a:ext cx="6400800" cy="2527300"/>
          </a:xfrm>
        </p:spPr>
        <p:txBody>
          <a:bodyPr/>
          <a:lstStyle/>
          <a:p>
            <a:r>
              <a:rPr lang="en-CA" dirty="0" err="1" smtClean="0">
                <a:solidFill>
                  <a:schemeClr val="tx1"/>
                </a:solidFill>
                <a:ea typeface="宋体" pitchFamily="2" charset="-122"/>
              </a:rPr>
              <a:t>Smartphones</a:t>
            </a:r>
            <a:endParaRPr lang="en-CA" dirty="0" smtClean="0">
              <a:solidFill>
                <a:schemeClr val="tx1"/>
              </a:solidFill>
              <a:ea typeface="宋体" pitchFamily="2" charset="-122"/>
            </a:endParaRPr>
          </a:p>
          <a:p>
            <a:r>
              <a:rPr lang="en-CA" dirty="0" smtClean="0">
                <a:solidFill>
                  <a:schemeClr val="tx1"/>
                </a:solidFill>
                <a:ea typeface="宋体" pitchFamily="2" charset="-122"/>
              </a:rPr>
              <a:t>Smartphone Operating Systems</a:t>
            </a:r>
          </a:p>
          <a:p>
            <a:r>
              <a:rPr lang="en-CA" dirty="0" smtClean="0">
                <a:solidFill>
                  <a:schemeClr val="tx1"/>
                </a:solidFill>
                <a:ea typeface="宋体" pitchFamily="2" charset="-122"/>
              </a:rPr>
              <a:t>Tablet PCs</a:t>
            </a:r>
          </a:p>
          <a:p>
            <a:r>
              <a:rPr lang="en-CA" dirty="0" smtClean="0">
                <a:solidFill>
                  <a:schemeClr val="tx1"/>
                </a:solidFill>
                <a:ea typeface="宋体" pitchFamily="2" charset="-122"/>
              </a:rPr>
              <a:t>Apps</a:t>
            </a:r>
          </a:p>
          <a:p>
            <a:endParaRPr lang="en-CA" dirty="0" smtClean="0">
              <a:ea typeface="宋体" pitchFamily="2" charset="-122"/>
            </a:endParaRPr>
          </a:p>
          <a:p>
            <a:endParaRPr lang="en-CA" dirty="0" smtClean="0">
              <a:ea typeface="宋体" pitchFamily="2" charset="-122"/>
            </a:endParaRPr>
          </a:p>
        </p:txBody>
      </p:sp>
    </p:spTree>
    <p:extLst>
      <p:ext uri="{BB962C8B-B14F-4D97-AF65-F5344CB8AC3E}">
        <p14:creationId xmlns:p14="http://schemas.microsoft.com/office/powerpoint/2010/main" val="18502972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phone-5-vs-sgs3-vs-one-x.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484784"/>
            <a:ext cx="6350000" cy="4279900"/>
          </a:xfrm>
          <a:prstGeom prst="rect">
            <a:avLst/>
          </a:prstGeom>
        </p:spPr>
      </p:pic>
      <p:sp>
        <p:nvSpPr>
          <p:cNvPr id="6" name="Title 5"/>
          <p:cNvSpPr>
            <a:spLocks noGrp="1"/>
          </p:cNvSpPr>
          <p:nvPr>
            <p:ph type="title"/>
          </p:nvPr>
        </p:nvSpPr>
        <p:spPr/>
        <p:txBody>
          <a:bodyPr/>
          <a:lstStyle/>
          <a:p>
            <a:r>
              <a:rPr lang="en-US" dirty="0" smtClean="0"/>
              <a:t>Smartphones</a:t>
            </a:r>
            <a:endParaRPr lang="en-US" dirty="0"/>
          </a:p>
        </p:txBody>
      </p:sp>
    </p:spTree>
    <p:extLst>
      <p:ext uri="{BB962C8B-B14F-4D97-AF65-F5344CB8AC3E}">
        <p14:creationId xmlns:p14="http://schemas.microsoft.com/office/powerpoint/2010/main" val="1270370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GB"/>
          </a:p>
        </p:txBody>
      </p:sp>
      <p:pic>
        <p:nvPicPr>
          <p:cNvPr id="5" name="Content Placeholder 4" descr="Untitled.p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p:spPr>
      </p:pic>
    </p:spTree>
    <p:extLst>
      <p:ext uri="{BB962C8B-B14F-4D97-AF65-F5344CB8AC3E}">
        <p14:creationId xmlns:p14="http://schemas.microsoft.com/office/powerpoint/2010/main" val="30890870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55576" y="3140968"/>
            <a:ext cx="7772400" cy="1829761"/>
          </a:xfrm>
        </p:spPr>
        <p:txBody>
          <a:bodyPr>
            <a:normAutofit fontScale="90000"/>
          </a:bodyPr>
          <a:lstStyle/>
          <a:p>
            <a:pPr marL="285750" lvl="0" indent="-285750">
              <a:spcBef>
                <a:spcPts val="0"/>
              </a:spcBef>
            </a:pPr>
            <a:r>
              <a:rPr lang="en-US" b="1" dirty="0" smtClean="0"/>
              <a:t>Industry</a:t>
            </a:r>
            <a:r>
              <a:rPr lang="en-US" dirty="0" smtClean="0"/>
              <a:t> </a:t>
            </a:r>
            <a:r>
              <a:rPr lang="en-US" b="1" dirty="0" smtClean="0"/>
              <a:t>Overview</a:t>
            </a:r>
            <a:br>
              <a:rPr lang="en-US" b="1" dirty="0" smtClean="0"/>
            </a:br>
            <a:r>
              <a:rPr lang="en-CA" altLang="ko-KR" sz="3100" b="0" cap="none" dirty="0">
                <a:ln>
                  <a:noFill/>
                </a:ln>
                <a:solidFill>
                  <a:schemeClr val="tx1"/>
                </a:solidFill>
                <a:effectLst/>
                <a:latin typeface="Calibri"/>
                <a:ea typeface="+mn-ea"/>
                <a:cs typeface="+mn-cs"/>
              </a:rPr>
              <a:t>Industry History</a:t>
            </a:r>
            <a:br>
              <a:rPr lang="en-CA" altLang="ko-KR" sz="3100" b="0" cap="none" dirty="0">
                <a:ln>
                  <a:noFill/>
                </a:ln>
                <a:solidFill>
                  <a:schemeClr val="tx1"/>
                </a:solidFill>
                <a:effectLst/>
                <a:latin typeface="Calibri"/>
                <a:ea typeface="+mn-ea"/>
                <a:cs typeface="+mn-cs"/>
              </a:rPr>
            </a:br>
            <a:r>
              <a:rPr lang="en-CA" altLang="ko-KR" sz="3100" b="0" cap="none" dirty="0">
                <a:ln>
                  <a:noFill/>
                </a:ln>
                <a:solidFill>
                  <a:schemeClr val="tx1"/>
                </a:solidFill>
                <a:effectLst/>
                <a:latin typeface="Calibri"/>
                <a:ea typeface="+mn-ea"/>
                <a:cs typeface="+mn-cs"/>
              </a:rPr>
              <a:t/>
            </a:r>
            <a:br>
              <a:rPr lang="en-CA" altLang="ko-KR" sz="3100" b="0" cap="none" dirty="0">
                <a:ln>
                  <a:noFill/>
                </a:ln>
                <a:solidFill>
                  <a:schemeClr val="tx1"/>
                </a:solidFill>
                <a:effectLst/>
                <a:latin typeface="Calibri"/>
                <a:ea typeface="+mn-ea"/>
                <a:cs typeface="+mn-cs"/>
              </a:rPr>
            </a:br>
            <a:r>
              <a:rPr lang="en-CA" altLang="ko-KR" sz="3100" b="0" cap="none" dirty="0" smtClean="0">
                <a:ln>
                  <a:noFill/>
                </a:ln>
                <a:solidFill>
                  <a:schemeClr val="tx1"/>
                </a:solidFill>
                <a:effectLst/>
                <a:latin typeface="Calibri"/>
                <a:ea typeface="+mn-ea"/>
                <a:cs typeface="+mn-cs"/>
              </a:rPr>
              <a:t>Industry Structure</a:t>
            </a:r>
            <a:r>
              <a:rPr lang="en-CA" altLang="ko-KR" sz="3100" b="0" cap="none" dirty="0">
                <a:ln>
                  <a:noFill/>
                </a:ln>
                <a:solidFill>
                  <a:schemeClr val="tx1"/>
                </a:solidFill>
                <a:effectLst/>
                <a:latin typeface="Calibri"/>
                <a:ea typeface="+mn-ea"/>
                <a:cs typeface="+mn-cs"/>
              </a:rPr>
              <a:t/>
            </a:r>
            <a:br>
              <a:rPr lang="en-CA" altLang="ko-KR" sz="3100" b="0" cap="none" dirty="0">
                <a:ln>
                  <a:noFill/>
                </a:ln>
                <a:solidFill>
                  <a:schemeClr val="tx1"/>
                </a:solidFill>
                <a:effectLst/>
                <a:latin typeface="Calibri"/>
                <a:ea typeface="+mn-ea"/>
                <a:cs typeface="+mn-cs"/>
              </a:rPr>
            </a:br>
            <a:r>
              <a:rPr lang="en-CA" altLang="ko-KR" sz="3100" b="0" cap="none" dirty="0">
                <a:ln>
                  <a:noFill/>
                </a:ln>
                <a:solidFill>
                  <a:schemeClr val="tx1"/>
                </a:solidFill>
                <a:effectLst/>
                <a:latin typeface="Calibri"/>
                <a:ea typeface="+mn-ea"/>
                <a:cs typeface="+mn-cs"/>
              </a:rPr>
              <a:t/>
            </a:r>
            <a:br>
              <a:rPr lang="en-CA" altLang="ko-KR" sz="3100" b="0" cap="none" dirty="0">
                <a:ln>
                  <a:noFill/>
                </a:ln>
                <a:solidFill>
                  <a:schemeClr val="tx1"/>
                </a:solidFill>
                <a:effectLst/>
                <a:latin typeface="Calibri"/>
                <a:ea typeface="+mn-ea"/>
                <a:cs typeface="+mn-cs"/>
              </a:rPr>
            </a:br>
            <a:r>
              <a:rPr lang="en-CA" altLang="ko-KR" sz="3100" b="0" cap="none" dirty="0" smtClean="0">
                <a:ln>
                  <a:noFill/>
                </a:ln>
                <a:solidFill>
                  <a:schemeClr val="tx1"/>
                </a:solidFill>
                <a:effectLst/>
                <a:latin typeface="Calibri"/>
                <a:ea typeface="+mn-ea"/>
                <a:cs typeface="+mn-cs"/>
              </a:rPr>
              <a:t>Products</a:t>
            </a:r>
            <a:r>
              <a:rPr lang="en-CA" altLang="ko-KR" sz="2400" b="0" cap="none" dirty="0">
                <a:ln>
                  <a:noFill/>
                </a:ln>
                <a:solidFill>
                  <a:prstClr val="black"/>
                </a:solidFill>
                <a:effectLst/>
                <a:latin typeface="Calibri"/>
                <a:ea typeface="+mn-ea"/>
                <a:cs typeface="+mn-cs"/>
              </a:rPr>
              <a:t/>
            </a:r>
            <a:br>
              <a:rPr lang="en-CA" altLang="ko-KR" sz="2400" b="0" cap="none" dirty="0">
                <a:ln>
                  <a:noFill/>
                </a:ln>
                <a:solidFill>
                  <a:prstClr val="black"/>
                </a:solidFill>
                <a:effectLst/>
                <a:latin typeface="Calibri"/>
                <a:ea typeface="+mn-ea"/>
                <a:cs typeface="+mn-cs"/>
              </a:rPr>
            </a:br>
            <a:r>
              <a:rPr lang="en-US" b="1" dirty="0" smtClean="0"/>
              <a:t/>
            </a:r>
            <a:br>
              <a:rPr lang="en-US" b="1" dirty="0" smtClean="0"/>
            </a:br>
            <a:endParaRPr lang="en-US" b="1" dirty="0"/>
          </a:p>
        </p:txBody>
      </p:sp>
    </p:spTree>
    <p:extLst>
      <p:ext uri="{BB962C8B-B14F-4D97-AF65-F5344CB8AC3E}">
        <p14:creationId xmlns:p14="http://schemas.microsoft.com/office/powerpoint/2010/main" val="26841963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CA" dirty="0"/>
          </a:p>
        </p:txBody>
      </p:sp>
      <p:pic>
        <p:nvPicPr>
          <p:cNvPr id="3" name="Content Placeholder 2"/>
          <p:cNvPicPr>
            <a:picLocks noGrp="1" noChangeAspect="1"/>
          </p:cNvPicPr>
          <p:nvPr>
            <p:ph idx="1"/>
          </p:nvPr>
        </p:nvPicPr>
        <p:blipFill rotWithShape="1">
          <a:blip r:embed="rId3" cstate="print"/>
          <a:srcRect l="1"/>
          <a:stretch/>
        </p:blipFill>
        <p:spPr>
          <a:xfrm>
            <a:off x="0" y="0"/>
            <a:ext cx="9144000" cy="6858000"/>
          </a:xfrm>
        </p:spPr>
      </p:pic>
    </p:spTree>
    <p:extLst>
      <p:ext uri="{BB962C8B-B14F-4D97-AF65-F5344CB8AC3E}">
        <p14:creationId xmlns:p14="http://schemas.microsoft.com/office/powerpoint/2010/main" val="18183524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Smart Phone Operating System</a:t>
            </a:r>
            <a:endParaRPr lang="ko-KR" altLang="en-US" dirty="0"/>
          </a:p>
        </p:txBody>
      </p:sp>
      <p:pic>
        <p:nvPicPr>
          <p:cNvPr id="4" name="Picture 2"/>
          <p:cNvPicPr>
            <a:picLocks noGrp="1" noChangeAspect="1" noChangeArrowheads="1"/>
          </p:cNvPicPr>
          <p:nvPr>
            <p:ph idx="1"/>
          </p:nvPr>
        </p:nvPicPr>
        <p:blipFill>
          <a:blip r:embed="rId2" cstate="print"/>
          <a:stretch>
            <a:fillRect/>
          </a:stretch>
        </p:blipFill>
        <p:spPr bwMode="auto">
          <a:xfrm>
            <a:off x="457200" y="2547302"/>
            <a:ext cx="8229600" cy="2631758"/>
          </a:xfrm>
          <a:prstGeom prst="rect">
            <a:avLst/>
          </a:prstGeom>
          <a:noFill/>
          <a:ln w="9525">
            <a:noFill/>
            <a:miter lim="800000"/>
            <a:headEnd/>
            <a:tailEnd/>
          </a:ln>
        </p:spPr>
      </p:pic>
    </p:spTree>
    <p:extLst>
      <p:ext uri="{BB962C8B-B14F-4D97-AF65-F5344CB8AC3E}">
        <p14:creationId xmlns:p14="http://schemas.microsoft.com/office/powerpoint/2010/main" val="13277564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a:t>Apple, Inc. – iPhone OS</a:t>
            </a:r>
            <a:br>
              <a:rPr lang="en-US" altLang="ko-KR" dirty="0"/>
            </a:br>
            <a:endParaRPr lang="ko-KR" altLang="en-US" dirty="0"/>
          </a:p>
        </p:txBody>
      </p:sp>
      <p:sp>
        <p:nvSpPr>
          <p:cNvPr id="3" name="내용 개체 틀 2"/>
          <p:cNvSpPr>
            <a:spLocks noGrp="1"/>
          </p:cNvSpPr>
          <p:nvPr>
            <p:ph idx="1"/>
          </p:nvPr>
        </p:nvSpPr>
        <p:spPr/>
        <p:txBody>
          <a:bodyPr/>
          <a:lstStyle/>
          <a:p>
            <a:pPr marL="914400" lvl="1" indent="-457200"/>
            <a:r>
              <a:rPr lang="en-US" altLang="ko-KR" sz="3200" dirty="0" smtClean="0"/>
              <a:t>Originally </a:t>
            </a:r>
            <a:r>
              <a:rPr lang="en-US" altLang="ko-KR" sz="3200" dirty="0"/>
              <a:t>released in 2007</a:t>
            </a:r>
          </a:p>
          <a:p>
            <a:pPr marL="914400" lvl="1" indent="-457200"/>
            <a:r>
              <a:rPr lang="en-US" altLang="ko-KR" sz="3200" dirty="0"/>
              <a:t>Mobile version of Mac OSX</a:t>
            </a:r>
          </a:p>
          <a:p>
            <a:pPr marL="914400" lvl="1" indent="-457200"/>
            <a:r>
              <a:rPr lang="en-US" altLang="ko-KR" sz="3200" dirty="0">
                <a:ea typeface="宋体" pitchFamily="2" charset="-122"/>
              </a:rPr>
              <a:t>Multi-</a:t>
            </a:r>
            <a:r>
              <a:rPr lang="en-US" altLang="ko-KR" sz="3200" dirty="0" err="1">
                <a:ea typeface="宋体" pitchFamily="2" charset="-122"/>
              </a:rPr>
              <a:t>Touch</a:t>
            </a:r>
            <a:r>
              <a:rPr lang="en-US" altLang="ko-KR" sz="3200" baseline="30000" dirty="0" err="1">
                <a:ea typeface="宋体" pitchFamily="2" charset="-122"/>
              </a:rPr>
              <a:t>TM</a:t>
            </a:r>
            <a:r>
              <a:rPr lang="en-US" altLang="ko-KR" sz="3200" baseline="30000" dirty="0">
                <a:ea typeface="宋体" pitchFamily="2" charset="-122"/>
              </a:rPr>
              <a:t> </a:t>
            </a:r>
            <a:r>
              <a:rPr lang="en-US" altLang="ko-KR" sz="3200" dirty="0">
                <a:ea typeface="宋体" pitchFamily="2" charset="-122"/>
              </a:rPr>
              <a:t>user interface</a:t>
            </a:r>
          </a:p>
          <a:p>
            <a:pPr marL="136525" indent="0">
              <a:buNone/>
            </a:pPr>
            <a:endParaRPr lang="ko-KR" altLang="en-US" dirty="0"/>
          </a:p>
        </p:txBody>
      </p:sp>
      <p:pic>
        <p:nvPicPr>
          <p:cNvPr id="4" name="Picture 8" descr="File:Apple logo black.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0100" y="3947311"/>
            <a:ext cx="1729927" cy="2072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0326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a:t>Google Android OS</a:t>
            </a:r>
            <a:br>
              <a:rPr lang="en-US" altLang="ko-KR" dirty="0"/>
            </a:br>
            <a:endParaRPr lang="ko-KR" altLang="en-US" dirty="0"/>
          </a:p>
        </p:txBody>
      </p:sp>
      <p:sp>
        <p:nvSpPr>
          <p:cNvPr id="3" name="내용 개체 틀 2"/>
          <p:cNvSpPr>
            <a:spLocks noGrp="1"/>
          </p:cNvSpPr>
          <p:nvPr>
            <p:ph idx="1"/>
          </p:nvPr>
        </p:nvSpPr>
        <p:spPr/>
        <p:txBody>
          <a:bodyPr/>
          <a:lstStyle/>
          <a:p>
            <a:pPr marL="914400" lvl="1" indent="-457200"/>
            <a:r>
              <a:rPr lang="en-US" altLang="ko-KR" sz="3200" dirty="0" smtClean="0">
                <a:ea typeface="宋体" pitchFamily="2" charset="-122"/>
              </a:rPr>
              <a:t>Based </a:t>
            </a:r>
            <a:r>
              <a:rPr lang="en-US" altLang="ko-KR" sz="3200" dirty="0">
                <a:ea typeface="宋体" pitchFamily="2" charset="-122"/>
              </a:rPr>
              <a:t>on Linux Kernel</a:t>
            </a:r>
          </a:p>
          <a:p>
            <a:pPr marL="914400" lvl="1" indent="-457200"/>
            <a:r>
              <a:rPr lang="en-US" altLang="ko-KR" sz="3200" dirty="0">
                <a:ea typeface="宋体" pitchFamily="2" charset="-122"/>
              </a:rPr>
              <a:t>Created by Android Corporation, acquired by Google in July 2005</a:t>
            </a:r>
          </a:p>
          <a:p>
            <a:pPr marL="914400" lvl="1" indent="-457200"/>
            <a:r>
              <a:rPr lang="en-US" altLang="ko-KR" sz="3200" dirty="0">
                <a:ea typeface="宋体" pitchFamily="2" charset="-122"/>
              </a:rPr>
              <a:t>Multi-touch and media features</a:t>
            </a:r>
          </a:p>
          <a:p>
            <a:endParaRPr lang="ko-KR" altLang="en-US" dirty="0"/>
          </a:p>
        </p:txBody>
      </p:sp>
      <p:pic>
        <p:nvPicPr>
          <p:cNvPr id="4" name="Picture 7"/>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3275856" y="3429000"/>
            <a:ext cx="4426506" cy="3319463"/>
          </a:xfrm>
          <a:prstGeom prst="rect">
            <a:avLst/>
          </a:prstGeom>
          <a:noFill/>
          <a:ln w="9525">
            <a:noFill/>
            <a:miter lim="800000"/>
            <a:headEnd/>
            <a:tailEnd/>
          </a:ln>
        </p:spPr>
      </p:pic>
    </p:spTree>
    <p:extLst>
      <p:ext uri="{BB962C8B-B14F-4D97-AF65-F5344CB8AC3E}">
        <p14:creationId xmlns:p14="http://schemas.microsoft.com/office/powerpoint/2010/main" val="20113738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a:t>RIM – Blackberry </a:t>
            </a:r>
            <a:br>
              <a:rPr lang="en-US" altLang="ko-KR" dirty="0"/>
            </a:br>
            <a:endParaRPr lang="ko-KR" altLang="en-US" dirty="0"/>
          </a:p>
        </p:txBody>
      </p:sp>
      <p:sp>
        <p:nvSpPr>
          <p:cNvPr id="3" name="내용 개체 틀 2"/>
          <p:cNvSpPr>
            <a:spLocks noGrp="1"/>
          </p:cNvSpPr>
          <p:nvPr>
            <p:ph idx="1"/>
          </p:nvPr>
        </p:nvSpPr>
        <p:spPr/>
        <p:txBody>
          <a:bodyPr/>
          <a:lstStyle/>
          <a:p>
            <a:pPr marL="914400" lvl="1" indent="-457200"/>
            <a:r>
              <a:rPr lang="en-US" altLang="ko-KR" sz="3200" dirty="0" smtClean="0">
                <a:ea typeface="宋体" pitchFamily="2" charset="-122"/>
              </a:rPr>
              <a:t>Popular </a:t>
            </a:r>
            <a:r>
              <a:rPr lang="en-US" altLang="ko-KR" sz="3200" dirty="0">
                <a:ea typeface="宋体" pitchFamily="2" charset="-122"/>
              </a:rPr>
              <a:t>among business professionals</a:t>
            </a:r>
          </a:p>
          <a:p>
            <a:pPr marL="914400" lvl="1" indent="-457200"/>
            <a:r>
              <a:rPr lang="en-US" altLang="ko-KR" sz="3200" dirty="0">
                <a:ea typeface="宋体" pitchFamily="2" charset="-122"/>
              </a:rPr>
              <a:t>Unique push-email feature</a:t>
            </a:r>
          </a:p>
          <a:p>
            <a:pPr marL="914400" lvl="1" indent="-457200"/>
            <a:r>
              <a:rPr lang="en-US" altLang="ko-KR" sz="3200" dirty="0">
                <a:ea typeface="宋体" pitchFamily="2" charset="-122"/>
              </a:rPr>
              <a:t>Traditionally secured network</a:t>
            </a:r>
          </a:p>
          <a:p>
            <a:pPr marL="914400" lvl="1" indent="-457200"/>
            <a:r>
              <a:rPr lang="en-US" altLang="ko-KR" sz="3200" dirty="0">
                <a:ea typeface="宋体" pitchFamily="2" charset="-122"/>
              </a:rPr>
              <a:t>Third party applications</a:t>
            </a:r>
          </a:p>
          <a:p>
            <a:endParaRPr lang="ko-KR" altLang="en-US" dirty="0"/>
          </a:p>
        </p:txBody>
      </p:sp>
      <p:pic>
        <p:nvPicPr>
          <p:cNvPr id="4" name="Picture 10"/>
          <p:cNvPicPr>
            <a:picLocks noChangeAspect="1"/>
          </p:cNvPicPr>
          <p:nvPr/>
        </p:nvPicPr>
        <p:blipFill>
          <a:blip r:embed="rId2" cstate="print"/>
          <a:srcRect/>
          <a:stretch>
            <a:fillRect/>
          </a:stretch>
        </p:blipFill>
        <p:spPr bwMode="auto">
          <a:xfrm>
            <a:off x="4945404" y="4437112"/>
            <a:ext cx="2304256" cy="1944216"/>
          </a:xfrm>
          <a:prstGeom prst="rect">
            <a:avLst/>
          </a:prstGeom>
          <a:noFill/>
          <a:ln w="9525">
            <a:noFill/>
            <a:miter lim="800000"/>
            <a:headEnd/>
            <a:tailEnd/>
          </a:ln>
        </p:spPr>
      </p:pic>
    </p:spTree>
    <p:extLst>
      <p:ext uri="{BB962C8B-B14F-4D97-AF65-F5344CB8AC3E}">
        <p14:creationId xmlns:p14="http://schemas.microsoft.com/office/powerpoint/2010/main" val="3754785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552435494"/>
              </p:ext>
            </p:extLst>
          </p:nvPr>
        </p:nvGraphicFramePr>
        <p:xfrm>
          <a:off x="395537" y="2492897"/>
          <a:ext cx="8208912" cy="3816423"/>
        </p:xfrm>
        <a:graphic>
          <a:graphicData uri="http://schemas.openxmlformats.org/drawingml/2006/table">
            <a:tbl>
              <a:tblPr firstRow="1" bandRow="1">
                <a:tableStyleId>{1E171933-4619-4E11-9A3F-F7608DF75F80}</a:tableStyleId>
              </a:tblPr>
              <a:tblGrid>
                <a:gridCol w="2736304"/>
                <a:gridCol w="2736304"/>
                <a:gridCol w="2736304"/>
              </a:tblGrid>
              <a:tr h="891111">
                <a:tc>
                  <a:txBody>
                    <a:bodyPr/>
                    <a:lstStyle/>
                    <a:p>
                      <a:r>
                        <a:rPr lang="en-US" dirty="0" smtClean="0"/>
                        <a:t>Android</a:t>
                      </a:r>
                      <a:endParaRPr lang="en-US" dirty="0"/>
                    </a:p>
                  </a:txBody>
                  <a:tcPr/>
                </a:tc>
                <a:tc>
                  <a:txBody>
                    <a:bodyPr/>
                    <a:lstStyle/>
                    <a:p>
                      <a:r>
                        <a:rPr lang="en-US" dirty="0" smtClean="0"/>
                        <a:t>Apple</a:t>
                      </a:r>
                      <a:endParaRPr lang="en-US" dirty="0"/>
                    </a:p>
                  </a:txBody>
                  <a:tcPr/>
                </a:tc>
                <a:tc>
                  <a:txBody>
                    <a:bodyPr/>
                    <a:lstStyle/>
                    <a:p>
                      <a:r>
                        <a:rPr lang="en-US" dirty="0" smtClean="0"/>
                        <a:t>Blackberry</a:t>
                      </a:r>
                      <a:endParaRPr lang="en-US" dirty="0"/>
                    </a:p>
                  </a:txBody>
                  <a:tcPr/>
                </a:tc>
              </a:tr>
              <a:tr h="891111">
                <a:tc>
                  <a:txBody>
                    <a:bodyPr/>
                    <a:lstStyle/>
                    <a:p>
                      <a:r>
                        <a:rPr lang="en-US" dirty="0" smtClean="0"/>
                        <a:t>Multi-tasking Functions</a:t>
                      </a:r>
                      <a:endParaRPr lang="en-US" dirty="0"/>
                    </a:p>
                  </a:txBody>
                  <a:tcPr/>
                </a:tc>
                <a:tc>
                  <a:txBody>
                    <a:bodyPr/>
                    <a:lstStyle/>
                    <a:p>
                      <a:r>
                        <a:rPr lang="en-US" dirty="0" smtClean="0"/>
                        <a:t>User Friendly</a:t>
                      </a:r>
                      <a:endParaRPr lang="en-US" dirty="0"/>
                    </a:p>
                  </a:txBody>
                  <a:tcPr/>
                </a:tc>
                <a:tc>
                  <a:txBody>
                    <a:bodyPr/>
                    <a:lstStyle/>
                    <a:p>
                      <a:r>
                        <a:rPr lang="en-US" dirty="0" smtClean="0"/>
                        <a:t>Security</a:t>
                      </a:r>
                      <a:endParaRPr lang="en-US" dirty="0"/>
                    </a:p>
                  </a:txBody>
                  <a:tcPr/>
                </a:tc>
              </a:tr>
              <a:tr h="746214">
                <a:tc>
                  <a:txBody>
                    <a:bodyPr/>
                    <a:lstStyle/>
                    <a:p>
                      <a:r>
                        <a:rPr lang="en-US" dirty="0" smtClean="0"/>
                        <a:t>Notification System</a:t>
                      </a:r>
                      <a:endParaRPr lang="en-US" dirty="0"/>
                    </a:p>
                  </a:txBody>
                  <a:tcPr/>
                </a:tc>
                <a:tc>
                  <a:txBody>
                    <a:bodyPr/>
                    <a:lstStyle/>
                    <a:p>
                      <a:r>
                        <a:rPr lang="en-US" dirty="0" smtClean="0"/>
                        <a:t>Desktop Syncing</a:t>
                      </a:r>
                      <a:endParaRPr lang="en-US" dirty="0"/>
                    </a:p>
                  </a:txBody>
                  <a:tcPr/>
                </a:tc>
                <a:tc>
                  <a:txBody>
                    <a:bodyPr/>
                    <a:lstStyle/>
                    <a:p>
                      <a:r>
                        <a:rPr lang="en-US" dirty="0" smtClean="0"/>
                        <a:t>QWERTY Keyboard</a:t>
                      </a:r>
                      <a:endParaRPr lang="en-US" dirty="0"/>
                    </a:p>
                  </a:txBody>
                  <a:tcPr/>
                </a:tc>
              </a:tr>
              <a:tr h="1287987">
                <a:tc>
                  <a:txBody>
                    <a:bodyPr/>
                    <a:lstStyle/>
                    <a:p>
                      <a:r>
                        <a:rPr lang="en-US" dirty="0" smtClean="0"/>
                        <a:t>Open-Platform</a:t>
                      </a:r>
                      <a:r>
                        <a:rPr lang="en-US" baseline="0" dirty="0" smtClean="0"/>
                        <a:t> for Development</a:t>
                      </a:r>
                      <a:endParaRPr lang="en-US" dirty="0"/>
                    </a:p>
                  </a:txBody>
                  <a:tcPr/>
                </a:tc>
                <a:tc>
                  <a:txBody>
                    <a:bodyPr/>
                    <a:lstStyle/>
                    <a:p>
                      <a:r>
                        <a:rPr lang="en-US" dirty="0" smtClean="0"/>
                        <a:t>Large</a:t>
                      </a:r>
                      <a:r>
                        <a:rPr lang="en-US" baseline="0" dirty="0" smtClean="0"/>
                        <a:t> App Store</a:t>
                      </a:r>
                      <a:endParaRPr lang="en-US" dirty="0"/>
                    </a:p>
                  </a:txBody>
                  <a:tcPr/>
                </a:tc>
                <a:tc>
                  <a:txBody>
                    <a:bodyPr/>
                    <a:lstStyle/>
                    <a:p>
                      <a:endParaRPr lang="en-US" dirty="0"/>
                    </a:p>
                  </a:txBody>
                  <a:tcPr/>
                </a:tc>
              </a:tr>
            </a:tbl>
          </a:graphicData>
        </a:graphic>
      </p:graphicFrame>
      <p:sp>
        <p:nvSpPr>
          <p:cNvPr id="7" name="TextBox 6"/>
          <p:cNvSpPr txBox="1"/>
          <p:nvPr/>
        </p:nvSpPr>
        <p:spPr>
          <a:xfrm>
            <a:off x="3563888" y="1772816"/>
            <a:ext cx="1152128" cy="523220"/>
          </a:xfrm>
          <a:prstGeom prst="rect">
            <a:avLst/>
          </a:prstGeom>
          <a:noFill/>
        </p:spPr>
        <p:txBody>
          <a:bodyPr wrap="square" rtlCol="0">
            <a:spAutoFit/>
          </a:bodyPr>
          <a:lstStyle/>
          <a:p>
            <a:r>
              <a:rPr lang="en-US" sz="2800" dirty="0" smtClean="0"/>
              <a:t>Pros</a:t>
            </a:r>
            <a:endParaRPr lang="en-US" sz="2800" dirty="0"/>
          </a:p>
        </p:txBody>
      </p:sp>
      <p:pic>
        <p:nvPicPr>
          <p:cNvPr id="4" name="Picture 2"/>
          <p:cNvPicPr>
            <a:picLocks noChangeAspect="1" noChangeArrowheads="1"/>
          </p:cNvPicPr>
          <p:nvPr/>
        </p:nvPicPr>
        <p:blipFill>
          <a:blip r:embed="rId3" cstate="print"/>
          <a:srcRect/>
          <a:stretch>
            <a:fillRect/>
          </a:stretch>
        </p:blipFill>
        <p:spPr bwMode="auto">
          <a:xfrm>
            <a:off x="457200" y="1"/>
            <a:ext cx="8229600" cy="1484784"/>
          </a:xfrm>
          <a:prstGeom prst="rect">
            <a:avLst/>
          </a:prstGeom>
          <a:noFill/>
          <a:ln w="9525">
            <a:noFill/>
            <a:miter lim="800000"/>
            <a:headEnd/>
            <a:tailEnd/>
          </a:ln>
        </p:spPr>
      </p:pic>
    </p:spTree>
    <p:extLst>
      <p:ext uri="{BB962C8B-B14F-4D97-AF65-F5344CB8AC3E}">
        <p14:creationId xmlns:p14="http://schemas.microsoft.com/office/powerpoint/2010/main" val="26605564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3" cstate="print"/>
          <a:srcRect/>
          <a:stretch>
            <a:fillRect/>
          </a:stretch>
        </p:blipFill>
        <p:spPr bwMode="auto">
          <a:xfrm>
            <a:off x="395536" y="0"/>
            <a:ext cx="8136904" cy="1584326"/>
          </a:xfrm>
          <a:prstGeom prst="rect">
            <a:avLst/>
          </a:prstGeom>
          <a:noFill/>
          <a:ln w="9525">
            <a:noFill/>
            <a:miter lim="800000"/>
            <a:headEnd/>
            <a:tailEnd/>
          </a:ln>
        </p:spPr>
      </p:pic>
      <p:graphicFrame>
        <p:nvGraphicFramePr>
          <p:cNvPr id="5" name="Content Placeholder 4"/>
          <p:cNvGraphicFramePr>
            <a:graphicFrameLocks noGrp="1"/>
          </p:cNvGraphicFramePr>
          <p:nvPr>
            <p:ph idx="1"/>
            <p:extLst>
              <p:ext uri="{D42A27DB-BD31-4B8C-83A1-F6EECF244321}">
                <p14:modId xmlns:p14="http://schemas.microsoft.com/office/powerpoint/2010/main" val="1664536766"/>
              </p:ext>
            </p:extLst>
          </p:nvPr>
        </p:nvGraphicFramePr>
        <p:xfrm>
          <a:off x="395536" y="2492896"/>
          <a:ext cx="8208912" cy="3744416"/>
        </p:xfrm>
        <a:graphic>
          <a:graphicData uri="http://schemas.openxmlformats.org/drawingml/2006/table">
            <a:tbl>
              <a:tblPr firstRow="1" bandRow="1">
                <a:tableStyleId>{1E171933-4619-4E11-9A3F-F7608DF75F80}</a:tableStyleId>
              </a:tblPr>
              <a:tblGrid>
                <a:gridCol w="2736304"/>
                <a:gridCol w="2736304"/>
                <a:gridCol w="2736304"/>
              </a:tblGrid>
              <a:tr h="874298">
                <a:tc>
                  <a:txBody>
                    <a:bodyPr/>
                    <a:lstStyle/>
                    <a:p>
                      <a:r>
                        <a:rPr lang="en-US" dirty="0" smtClean="0"/>
                        <a:t>Android</a:t>
                      </a:r>
                      <a:endParaRPr lang="en-US" dirty="0"/>
                    </a:p>
                  </a:txBody>
                  <a:tcPr/>
                </a:tc>
                <a:tc>
                  <a:txBody>
                    <a:bodyPr/>
                    <a:lstStyle/>
                    <a:p>
                      <a:r>
                        <a:rPr lang="en-US" dirty="0" smtClean="0"/>
                        <a:t>Apple</a:t>
                      </a:r>
                      <a:endParaRPr lang="en-US" dirty="0"/>
                    </a:p>
                  </a:txBody>
                  <a:tcPr/>
                </a:tc>
                <a:tc>
                  <a:txBody>
                    <a:bodyPr/>
                    <a:lstStyle/>
                    <a:p>
                      <a:r>
                        <a:rPr lang="en-US" dirty="0" smtClean="0"/>
                        <a:t>Blackberry</a:t>
                      </a:r>
                      <a:endParaRPr lang="en-US" dirty="0"/>
                    </a:p>
                  </a:txBody>
                  <a:tcPr/>
                </a:tc>
              </a:tr>
              <a:tr h="874298">
                <a:tc>
                  <a:txBody>
                    <a:bodyPr/>
                    <a:lstStyle/>
                    <a:p>
                      <a:r>
                        <a:rPr lang="en-US" dirty="0" smtClean="0"/>
                        <a:t>Poor Battery Life</a:t>
                      </a:r>
                      <a:endParaRPr lang="en-US" dirty="0"/>
                    </a:p>
                  </a:txBody>
                  <a:tcPr/>
                </a:tc>
                <a:tc>
                  <a:txBody>
                    <a:bodyPr/>
                    <a:lstStyle/>
                    <a:p>
                      <a:r>
                        <a:rPr lang="en-US" dirty="0" smtClean="0"/>
                        <a:t>Non-Customizable</a:t>
                      </a:r>
                      <a:endParaRPr lang="en-US" dirty="0"/>
                    </a:p>
                  </a:txBody>
                  <a:tcPr/>
                </a:tc>
                <a:tc>
                  <a:txBody>
                    <a:bodyPr/>
                    <a:lstStyle/>
                    <a:p>
                      <a:r>
                        <a:rPr lang="en-US" dirty="0" smtClean="0"/>
                        <a:t>Lack of Apps</a:t>
                      </a:r>
                      <a:endParaRPr lang="en-US" dirty="0"/>
                    </a:p>
                  </a:txBody>
                  <a:tcPr/>
                </a:tc>
              </a:tr>
              <a:tr h="732135">
                <a:tc>
                  <a:txBody>
                    <a:bodyPr/>
                    <a:lstStyle/>
                    <a:p>
                      <a:r>
                        <a:rPr lang="en-US" dirty="0" smtClean="0"/>
                        <a:t>OS Variations</a:t>
                      </a:r>
                      <a:endParaRPr lang="en-US" dirty="0"/>
                    </a:p>
                  </a:txBody>
                  <a:tcPr/>
                </a:tc>
                <a:tc>
                  <a:txBody>
                    <a:bodyPr/>
                    <a:lstStyle/>
                    <a:p>
                      <a:r>
                        <a:rPr lang="en-US" dirty="0" smtClean="0"/>
                        <a:t>Maps Application</a:t>
                      </a:r>
                      <a:endParaRPr lang="en-US" dirty="0"/>
                    </a:p>
                  </a:txBody>
                  <a:tcPr/>
                </a:tc>
                <a:tc>
                  <a:txBody>
                    <a:bodyPr/>
                    <a:lstStyle/>
                    <a:p>
                      <a:r>
                        <a:rPr lang="en-US" dirty="0" smtClean="0"/>
                        <a:t>Outdated</a:t>
                      </a:r>
                      <a:r>
                        <a:rPr lang="en-US" baseline="0" dirty="0" smtClean="0"/>
                        <a:t> OS</a:t>
                      </a:r>
                      <a:endParaRPr lang="en-US" dirty="0"/>
                    </a:p>
                  </a:txBody>
                  <a:tcPr/>
                </a:tc>
              </a:tr>
              <a:tr h="1263685">
                <a:tc>
                  <a:txBody>
                    <a:bodyPr/>
                    <a:lstStyle/>
                    <a:p>
                      <a:r>
                        <a:rPr lang="en-US" dirty="0" smtClean="0"/>
                        <a:t>Lack of Quality Control</a:t>
                      </a:r>
                      <a:r>
                        <a:rPr lang="en-US" baseline="0" dirty="0" smtClean="0"/>
                        <a:t> for Apps</a:t>
                      </a:r>
                      <a:endParaRPr lang="en-US" dirty="0"/>
                    </a:p>
                  </a:txBody>
                  <a:tcPr/>
                </a:tc>
                <a:tc>
                  <a:txBody>
                    <a:bodyPr/>
                    <a:lstStyle/>
                    <a:p>
                      <a:r>
                        <a:rPr lang="en-US" dirty="0" smtClean="0"/>
                        <a:t>No</a:t>
                      </a:r>
                      <a:r>
                        <a:rPr lang="en-US" baseline="0" dirty="0" smtClean="0"/>
                        <a:t> Flash Capabilities</a:t>
                      </a:r>
                      <a:endParaRPr lang="en-US" dirty="0"/>
                    </a:p>
                  </a:txBody>
                  <a:tcPr/>
                </a:tc>
                <a:tc>
                  <a:txBody>
                    <a:bodyPr/>
                    <a:lstStyle/>
                    <a:p>
                      <a:r>
                        <a:rPr lang="en-US" dirty="0" smtClean="0"/>
                        <a:t>Small Screens</a:t>
                      </a:r>
                      <a:endParaRPr lang="en-US" dirty="0"/>
                    </a:p>
                  </a:txBody>
                  <a:tcPr/>
                </a:tc>
              </a:tr>
            </a:tbl>
          </a:graphicData>
        </a:graphic>
      </p:graphicFrame>
      <p:sp>
        <p:nvSpPr>
          <p:cNvPr id="7" name="TextBox 6"/>
          <p:cNvSpPr txBox="1"/>
          <p:nvPr/>
        </p:nvSpPr>
        <p:spPr>
          <a:xfrm>
            <a:off x="3563888" y="1772816"/>
            <a:ext cx="1152128" cy="523220"/>
          </a:xfrm>
          <a:prstGeom prst="rect">
            <a:avLst/>
          </a:prstGeom>
          <a:noFill/>
        </p:spPr>
        <p:txBody>
          <a:bodyPr wrap="square" rtlCol="0">
            <a:spAutoFit/>
          </a:bodyPr>
          <a:lstStyle/>
          <a:p>
            <a:r>
              <a:rPr lang="en-US" sz="2800" dirty="0" smtClean="0"/>
              <a:t>Cons</a:t>
            </a:r>
            <a:endParaRPr lang="en-US" sz="2800" dirty="0"/>
          </a:p>
        </p:txBody>
      </p:sp>
    </p:spTree>
    <p:extLst>
      <p:ext uri="{BB962C8B-B14F-4D97-AF65-F5344CB8AC3E}">
        <p14:creationId xmlns:p14="http://schemas.microsoft.com/office/powerpoint/2010/main" val="4247718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CA"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5418"/>
            <a:ext cx="9144000" cy="6832582"/>
          </a:xfrm>
        </p:spPr>
      </p:pic>
    </p:spTree>
    <p:extLst>
      <p:ext uri="{BB962C8B-B14F-4D97-AF65-F5344CB8AC3E}">
        <p14:creationId xmlns:p14="http://schemas.microsoft.com/office/powerpoint/2010/main" val="29293433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71600"/>
            <a:ext cx="1752600" cy="467407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CA" sz="2000" b="1" dirty="0" smtClean="0">
                <a:solidFill>
                  <a:schemeClr val="tx1"/>
                </a:solidFill>
              </a:rPr>
              <a:t>Industry Growth</a:t>
            </a:r>
            <a:endParaRPr lang="en-CA" sz="2000" b="1" dirty="0">
              <a:solidFill>
                <a:schemeClr val="tx1"/>
              </a:solidFill>
            </a:endParaRPr>
          </a:p>
        </p:txBody>
      </p:sp>
      <p:sp>
        <p:nvSpPr>
          <p:cNvPr id="4" name="Title 3"/>
          <p:cNvSpPr>
            <a:spLocks noGrp="1"/>
          </p:cNvSpPr>
          <p:nvPr>
            <p:ph type="title"/>
          </p:nvPr>
        </p:nvSpPr>
        <p:spPr>
          <a:xfrm>
            <a:off x="228600" y="503238"/>
            <a:ext cx="5715000" cy="868362"/>
          </a:xfrm>
          <a:solidFill>
            <a:schemeClr val="accent5">
              <a:lumMod val="75000"/>
            </a:schemeClr>
          </a:solidFill>
          <a:ln>
            <a:solidFill>
              <a:schemeClr val="bg1"/>
            </a:solidFill>
          </a:ln>
        </p:spPr>
        <p:txBody>
          <a:bodyPr anchor="b"/>
          <a:lstStyle/>
          <a:p>
            <a:pPr algn="l"/>
            <a:r>
              <a:rPr lang="en-US" dirty="0" smtClean="0">
                <a:solidFill>
                  <a:schemeClr val="bg1"/>
                </a:solidFill>
                <a:ea typeface="Adobe Gothic Std B" pitchFamily="34" charset="-128"/>
              </a:rPr>
              <a:t>Products</a:t>
            </a:r>
            <a:endParaRPr lang="en-US" dirty="0">
              <a:solidFill>
                <a:schemeClr val="bg1"/>
              </a:solidFill>
              <a:ea typeface="Adobe Gothic Std B" pitchFamily="34" charset="-128"/>
            </a:endParaRPr>
          </a:p>
        </p:txBody>
      </p:sp>
      <p:sp>
        <p:nvSpPr>
          <p:cNvPr id="6" name="Content Placeholder 5"/>
          <p:cNvSpPr>
            <a:spLocks noGrp="1"/>
          </p:cNvSpPr>
          <p:nvPr>
            <p:ph idx="1"/>
          </p:nvPr>
        </p:nvSpPr>
        <p:spPr/>
        <p:txBody>
          <a:bodyPr/>
          <a:lstStyle/>
          <a:p>
            <a:endParaRPr lang="en-US"/>
          </a:p>
        </p:txBody>
      </p:sp>
      <p:sp>
        <p:nvSpPr>
          <p:cNvPr id="2" name="Rectangle 1"/>
          <p:cNvSpPr/>
          <p:nvPr/>
        </p:nvSpPr>
        <p:spPr>
          <a:xfrm>
            <a:off x="228600" y="6172200"/>
            <a:ext cx="1752600" cy="5334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Overview</a:t>
            </a:r>
            <a:endParaRPr lang="en-CA" dirty="0"/>
          </a:p>
        </p:txBody>
      </p:sp>
      <p:sp>
        <p:nvSpPr>
          <p:cNvPr id="7" name="Rectangle 6"/>
          <p:cNvSpPr/>
          <p:nvPr/>
        </p:nvSpPr>
        <p:spPr>
          <a:xfrm>
            <a:off x="19812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Apple</a:t>
            </a:r>
            <a:endParaRPr lang="en-CA" dirty="0"/>
          </a:p>
        </p:txBody>
      </p:sp>
      <p:sp>
        <p:nvSpPr>
          <p:cNvPr id="8" name="Rectangle 7"/>
          <p:cNvSpPr/>
          <p:nvPr/>
        </p:nvSpPr>
        <p:spPr>
          <a:xfrm>
            <a:off x="37338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Google</a:t>
            </a:r>
            <a:endParaRPr lang="en-CA" dirty="0"/>
          </a:p>
        </p:txBody>
      </p:sp>
      <p:sp>
        <p:nvSpPr>
          <p:cNvPr id="9" name="Rectangle 8"/>
          <p:cNvSpPr/>
          <p:nvPr/>
        </p:nvSpPr>
        <p:spPr>
          <a:xfrm>
            <a:off x="5486400" y="6248400"/>
            <a:ext cx="1752600" cy="457200"/>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RIM</a:t>
            </a:r>
            <a:endParaRPr lang="en-CA" dirty="0"/>
          </a:p>
        </p:txBody>
      </p:sp>
      <p:pic>
        <p:nvPicPr>
          <p:cNvPr id="583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0765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4" descr="http://talknerdy2me.org/wp-content/uploads/2011/12/tablets1.jpg"/>
          <p:cNvPicPr>
            <a:picLocks noChangeAspect="1" noChangeArrowheads="1"/>
          </p:cNvPicPr>
          <p:nvPr/>
        </p:nvPicPr>
        <p:blipFill>
          <a:blip r:embed="rId3" cstate="print">
            <a:lum bright="2000" contrast="-42000"/>
          </a:blip>
          <a:srcRect/>
          <a:stretch>
            <a:fillRect/>
          </a:stretch>
        </p:blipFill>
        <p:spPr bwMode="auto">
          <a:xfrm>
            <a:off x="5616575" y="0"/>
            <a:ext cx="3527425" cy="2205038"/>
          </a:xfrm>
          <a:prstGeom prst="rect">
            <a:avLst/>
          </a:prstGeom>
          <a:noFill/>
          <a:ln w="9525">
            <a:noFill/>
            <a:miter lim="800000"/>
            <a:headEnd/>
            <a:tailEnd/>
          </a:ln>
        </p:spPr>
      </p:pic>
      <p:sp>
        <p:nvSpPr>
          <p:cNvPr id="2" name="Title 1"/>
          <p:cNvSpPr>
            <a:spLocks noGrp="1"/>
          </p:cNvSpPr>
          <p:nvPr>
            <p:ph type="title"/>
          </p:nvPr>
        </p:nvSpPr>
        <p:spPr>
          <a:xfrm>
            <a:off x="323528" y="692696"/>
            <a:ext cx="7461662" cy="1143000"/>
          </a:xfrm>
        </p:spPr>
        <p:txBody>
          <a:bodyPr/>
          <a:lstStyle/>
          <a:p>
            <a:pPr algn="l" fontAlgn="auto">
              <a:spcAft>
                <a:spcPts val="0"/>
              </a:spcAft>
              <a:defRPr/>
            </a:pPr>
            <a:r>
              <a:rPr lang="en-US" sz="4800" dirty="0" smtClean="0"/>
              <a:t>Tablet PC:</a:t>
            </a:r>
          </a:p>
        </p:txBody>
      </p:sp>
      <p:sp>
        <p:nvSpPr>
          <p:cNvPr id="3" name="Content Placeholder 2"/>
          <p:cNvSpPr>
            <a:spLocks noGrp="1"/>
          </p:cNvSpPr>
          <p:nvPr>
            <p:ph idx="1"/>
          </p:nvPr>
        </p:nvSpPr>
        <p:spPr>
          <a:xfrm>
            <a:off x="-468560" y="2257478"/>
            <a:ext cx="8101013" cy="4581525"/>
          </a:xfrm>
        </p:spPr>
        <p:txBody>
          <a:bodyPr>
            <a:normAutofit lnSpcReduction="10000"/>
          </a:bodyPr>
          <a:lstStyle/>
          <a:p>
            <a:pPr marL="868680" lvl="1" indent="-283464" fontAlgn="auto">
              <a:spcAft>
                <a:spcPts val="0"/>
              </a:spcAft>
              <a:buFont typeface="Wingdings 2"/>
              <a:buNone/>
              <a:defRPr/>
            </a:pPr>
            <a:r>
              <a:rPr lang="en-US" sz="2800" b="1" dirty="0" smtClean="0">
                <a:solidFill>
                  <a:srgbClr val="000000"/>
                </a:solidFill>
              </a:rPr>
              <a:t>Combines the Smartphone, laptop and PDA</a:t>
            </a:r>
          </a:p>
          <a:p>
            <a:pPr marL="1133856" lvl="2" fontAlgn="auto">
              <a:spcAft>
                <a:spcPts val="0"/>
              </a:spcAft>
              <a:buFont typeface="Wingdings" pitchFamily="2" charset="2"/>
              <a:buChar char="v"/>
              <a:defRPr/>
            </a:pPr>
            <a:r>
              <a:rPr lang="en-US" sz="2400" dirty="0" smtClean="0">
                <a:solidFill>
                  <a:srgbClr val="000000"/>
                </a:solidFill>
              </a:rPr>
              <a:t>Apple iPad 1 , 2, 3(New </a:t>
            </a:r>
            <a:r>
              <a:rPr lang="en-US" sz="2400" dirty="0" err="1" smtClean="0">
                <a:solidFill>
                  <a:srgbClr val="000000"/>
                </a:solidFill>
              </a:rPr>
              <a:t>Ipad</a:t>
            </a:r>
            <a:r>
              <a:rPr lang="en-US" sz="2400" dirty="0" smtClean="0">
                <a:solidFill>
                  <a:srgbClr val="000000"/>
                </a:solidFill>
              </a:rPr>
              <a:t>), 4 &amp; Mini</a:t>
            </a:r>
          </a:p>
          <a:p>
            <a:pPr marL="1133856" lvl="2" fontAlgn="auto">
              <a:spcAft>
                <a:spcPts val="0"/>
              </a:spcAft>
              <a:buFont typeface="Wingdings" pitchFamily="2" charset="2"/>
              <a:buChar char="v"/>
              <a:defRPr/>
            </a:pPr>
            <a:r>
              <a:rPr lang="en-US" sz="2400" dirty="0" smtClean="0">
                <a:solidFill>
                  <a:srgbClr val="000000"/>
                </a:solidFill>
              </a:rPr>
              <a:t>Blackberry Playbook</a:t>
            </a:r>
          </a:p>
          <a:p>
            <a:pPr marL="1133856" lvl="2" fontAlgn="auto">
              <a:spcAft>
                <a:spcPts val="0"/>
              </a:spcAft>
              <a:buFont typeface="Wingdings" pitchFamily="2" charset="2"/>
              <a:buChar char="v"/>
              <a:defRPr/>
            </a:pPr>
            <a:r>
              <a:rPr lang="en-US" sz="2400" dirty="0" smtClean="0">
                <a:solidFill>
                  <a:srgbClr val="000000"/>
                </a:solidFill>
              </a:rPr>
              <a:t>Samsung Galaxy Tab 1 &amp; 2, Note 1 &amp; 2</a:t>
            </a:r>
          </a:p>
          <a:p>
            <a:pPr marL="1133856" lvl="2" fontAlgn="auto">
              <a:spcAft>
                <a:spcPts val="0"/>
              </a:spcAft>
              <a:buFont typeface="Wingdings" pitchFamily="2" charset="2"/>
              <a:buChar char="v"/>
              <a:defRPr/>
            </a:pPr>
            <a:r>
              <a:rPr lang="en-US" sz="2400" dirty="0" smtClean="0">
                <a:solidFill>
                  <a:srgbClr val="000000"/>
                </a:solidFill>
              </a:rPr>
              <a:t>Motorola Xoom</a:t>
            </a:r>
          </a:p>
          <a:p>
            <a:pPr marL="1133856" lvl="2" fontAlgn="auto">
              <a:spcAft>
                <a:spcPts val="0"/>
              </a:spcAft>
              <a:buFont typeface="Wingdings" pitchFamily="2" charset="2"/>
              <a:buChar char="v"/>
              <a:defRPr/>
            </a:pPr>
            <a:r>
              <a:rPr lang="en-US" sz="2400" dirty="0" smtClean="0">
                <a:solidFill>
                  <a:srgbClr val="000000"/>
                </a:solidFill>
              </a:rPr>
              <a:t>Hp TouchPad</a:t>
            </a:r>
          </a:p>
          <a:p>
            <a:pPr marL="1133856" lvl="2" fontAlgn="auto">
              <a:spcAft>
                <a:spcPts val="0"/>
              </a:spcAft>
              <a:buFont typeface="Wingdings" pitchFamily="2" charset="2"/>
              <a:buChar char="v"/>
              <a:defRPr/>
            </a:pPr>
            <a:r>
              <a:rPr lang="en-US" sz="2400" dirty="0" smtClean="0">
                <a:solidFill>
                  <a:srgbClr val="000000"/>
                </a:solidFill>
              </a:rPr>
              <a:t>LG </a:t>
            </a:r>
            <a:r>
              <a:rPr lang="en-US" sz="2400" dirty="0" err="1" smtClean="0">
                <a:solidFill>
                  <a:srgbClr val="000000"/>
                </a:solidFill>
              </a:rPr>
              <a:t>Optimus</a:t>
            </a:r>
            <a:r>
              <a:rPr lang="en-US" sz="2400" dirty="0" smtClean="0">
                <a:solidFill>
                  <a:srgbClr val="000000"/>
                </a:solidFill>
              </a:rPr>
              <a:t> G, Pad</a:t>
            </a:r>
          </a:p>
          <a:p>
            <a:pPr marL="1133856" lvl="2" fontAlgn="auto">
              <a:spcAft>
                <a:spcPts val="0"/>
              </a:spcAft>
              <a:buFont typeface="Wingdings" pitchFamily="2" charset="2"/>
              <a:buChar char="v"/>
              <a:defRPr/>
            </a:pPr>
            <a:r>
              <a:rPr lang="en-US" sz="2400" dirty="0" smtClean="0">
                <a:solidFill>
                  <a:srgbClr val="000000"/>
                </a:solidFill>
              </a:rPr>
              <a:t>HTC </a:t>
            </a:r>
            <a:r>
              <a:rPr lang="en-US" dirty="0" smtClean="0">
                <a:solidFill>
                  <a:srgbClr val="000000"/>
                </a:solidFill>
              </a:rPr>
              <a:t>One Series</a:t>
            </a:r>
            <a:endParaRPr lang="en-US" sz="2400" dirty="0" smtClean="0">
              <a:solidFill>
                <a:srgbClr val="000000"/>
              </a:solidFill>
            </a:endParaRPr>
          </a:p>
          <a:p>
            <a:pPr marL="1133856" lvl="2" fontAlgn="auto">
              <a:spcAft>
                <a:spcPts val="0"/>
              </a:spcAft>
              <a:buFont typeface="Wingdings" pitchFamily="2" charset="2"/>
              <a:buChar char="v"/>
              <a:defRPr/>
            </a:pPr>
            <a:r>
              <a:rPr lang="en-US" sz="2400" dirty="0" smtClean="0">
                <a:solidFill>
                  <a:srgbClr val="000000"/>
                </a:solidFill>
              </a:rPr>
              <a:t>Asus transformer pad infinity</a:t>
            </a:r>
          </a:p>
          <a:p>
            <a:pPr marL="1133856" lvl="2" fontAlgn="auto">
              <a:spcAft>
                <a:spcPts val="0"/>
              </a:spcAft>
              <a:buFont typeface="Wingdings" pitchFamily="2" charset="2"/>
              <a:buChar char="v"/>
              <a:defRPr/>
            </a:pPr>
            <a:r>
              <a:rPr lang="en-US" sz="2400" dirty="0" smtClean="0">
                <a:solidFill>
                  <a:srgbClr val="000000"/>
                </a:solidFill>
              </a:rPr>
              <a:t>Amazon Kindle Fire</a:t>
            </a:r>
          </a:p>
          <a:p>
            <a:pPr marL="1133856" lvl="2" fontAlgn="auto">
              <a:spcAft>
                <a:spcPts val="0"/>
              </a:spcAft>
              <a:buFont typeface="Wingdings" pitchFamily="2" charset="2"/>
              <a:buChar char="v"/>
              <a:defRPr/>
            </a:pPr>
            <a:r>
              <a:rPr lang="en-US" sz="2400" dirty="0" smtClean="0">
                <a:solidFill>
                  <a:srgbClr val="000000"/>
                </a:solidFill>
              </a:rPr>
              <a:t>Nexus 7, 10</a:t>
            </a:r>
          </a:p>
          <a:p>
            <a:pPr marL="1133856" lvl="2" fontAlgn="auto">
              <a:spcAft>
                <a:spcPts val="0"/>
              </a:spcAft>
              <a:buFont typeface="Wingdings" pitchFamily="2" charset="2"/>
              <a:buChar char="v"/>
              <a:defRPr/>
            </a:pPr>
            <a:endParaRPr lang="en-US" sz="2400" dirty="0" smtClean="0">
              <a:solidFill>
                <a:schemeClr val="tx1">
                  <a:lumMod val="95000"/>
                </a:schemeClr>
              </a:solidFill>
            </a:endParaRPr>
          </a:p>
          <a:p>
            <a:pPr marL="868680" lvl="1" indent="-283464" fontAlgn="auto">
              <a:spcAft>
                <a:spcPts val="0"/>
              </a:spcAft>
              <a:buFont typeface="Wingdings 2"/>
              <a:buNone/>
              <a:defRPr/>
            </a:pPr>
            <a:endParaRPr lang="en-US" dirty="0" smtClean="0"/>
          </a:p>
          <a:p>
            <a:pPr marL="548640" indent="-411480" fontAlgn="auto">
              <a:spcAft>
                <a:spcPts val="0"/>
              </a:spcAft>
              <a:buClr>
                <a:schemeClr val="tx1">
                  <a:shade val="95000"/>
                </a:schemeClr>
              </a:buClr>
              <a:buFont typeface="Wingdings 2"/>
              <a:buNone/>
              <a:defRPr/>
            </a:pPr>
            <a:endParaRPr lang="en-US" dirty="0"/>
          </a:p>
        </p:txBody>
      </p:sp>
    </p:spTree>
    <p:extLst>
      <p:ext uri="{BB962C8B-B14F-4D97-AF65-F5344CB8AC3E}">
        <p14:creationId xmlns:p14="http://schemas.microsoft.com/office/powerpoint/2010/main" val="38587374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2099319"/>
          </a:xfrm>
        </p:spPr>
        <p:txBody>
          <a:bodyPr/>
          <a:lstStyle/>
          <a:p>
            <a:pPr fontAlgn="auto">
              <a:spcAft>
                <a:spcPts val="0"/>
              </a:spcAft>
              <a:defRPr/>
            </a:pPr>
            <a:r>
              <a:rPr lang="en-CA" dirty="0" smtClean="0"/>
              <a:t>Industry History</a:t>
            </a:r>
            <a:endParaRPr lang="en-CA" dirty="0"/>
          </a:p>
        </p:txBody>
      </p:sp>
      <p:sp>
        <p:nvSpPr>
          <p:cNvPr id="55298" name="Subtitle 3"/>
          <p:cNvSpPr>
            <a:spLocks noGrp="1"/>
          </p:cNvSpPr>
          <p:nvPr>
            <p:ph type="subTitle" idx="1"/>
          </p:nvPr>
        </p:nvSpPr>
        <p:spPr>
          <a:xfrm>
            <a:off x="1907704" y="2852936"/>
            <a:ext cx="6400800" cy="2598737"/>
          </a:xfrm>
        </p:spPr>
        <p:txBody>
          <a:bodyPr/>
          <a:lstStyle/>
          <a:p>
            <a:r>
              <a:rPr lang="en-CA" dirty="0" smtClean="0">
                <a:solidFill>
                  <a:schemeClr val="tx1"/>
                </a:solidFill>
                <a:ea typeface="宋体" pitchFamily="2" charset="-122"/>
              </a:rPr>
              <a:t>The Computer</a:t>
            </a:r>
          </a:p>
          <a:p>
            <a:r>
              <a:rPr lang="en-CA" dirty="0" smtClean="0">
                <a:solidFill>
                  <a:schemeClr val="tx1"/>
                </a:solidFill>
                <a:ea typeface="宋体" pitchFamily="2" charset="-122"/>
              </a:rPr>
              <a:t>The Internet</a:t>
            </a:r>
          </a:p>
          <a:p>
            <a:r>
              <a:rPr lang="en-CA" dirty="0" smtClean="0">
                <a:solidFill>
                  <a:schemeClr val="tx1"/>
                </a:solidFill>
                <a:ea typeface="宋体" pitchFamily="2" charset="-122"/>
              </a:rPr>
              <a:t>Mobile Phones</a:t>
            </a:r>
          </a:p>
          <a:p>
            <a:r>
              <a:rPr lang="en-CA" dirty="0" smtClean="0">
                <a:solidFill>
                  <a:schemeClr val="tx1"/>
                </a:solidFill>
                <a:ea typeface="宋体" pitchFamily="2" charset="-122"/>
              </a:rPr>
              <a:t>Smartphones</a:t>
            </a:r>
          </a:p>
        </p:txBody>
      </p:sp>
    </p:spTree>
    <p:extLst>
      <p:ext uri="{BB962C8B-B14F-4D97-AF65-F5344CB8AC3E}">
        <p14:creationId xmlns:p14="http://schemas.microsoft.com/office/powerpoint/2010/main" val="37799260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Major Function of Tablet PC</a:t>
            </a:r>
            <a:endParaRPr lang="ko-KR" altLang="en-US" dirty="0"/>
          </a:p>
        </p:txBody>
      </p:sp>
      <p:sp>
        <p:nvSpPr>
          <p:cNvPr id="3" name="내용 개체 틀 2"/>
          <p:cNvSpPr>
            <a:spLocks noGrp="1"/>
          </p:cNvSpPr>
          <p:nvPr>
            <p:ph idx="1"/>
          </p:nvPr>
        </p:nvSpPr>
        <p:spPr/>
        <p:txBody>
          <a:bodyPr/>
          <a:lstStyle/>
          <a:p>
            <a:pPr lvl="1"/>
            <a:r>
              <a:rPr lang="en-US" altLang="zh-CN" sz="2800" dirty="0"/>
              <a:t>Wireless mobile browser</a:t>
            </a:r>
          </a:p>
          <a:p>
            <a:pPr lvl="1"/>
            <a:r>
              <a:rPr lang="en-US" altLang="zh-CN" sz="2800" dirty="0"/>
              <a:t>E-mail and social media devices </a:t>
            </a:r>
          </a:p>
          <a:p>
            <a:pPr lvl="1"/>
            <a:r>
              <a:rPr lang="en-US" altLang="zh-CN" sz="2800" dirty="0"/>
              <a:t>Potential cell phone functions </a:t>
            </a:r>
          </a:p>
          <a:p>
            <a:pPr lvl="1"/>
            <a:r>
              <a:rPr lang="en-US" altLang="zh-CN" sz="2800" dirty="0"/>
              <a:t>GPS satellite navigation</a:t>
            </a:r>
          </a:p>
          <a:p>
            <a:pPr lvl="1"/>
            <a:r>
              <a:rPr lang="en-US" altLang="zh-CN" sz="2800" dirty="0"/>
              <a:t>Stills and video camera functions</a:t>
            </a:r>
          </a:p>
          <a:p>
            <a:pPr lvl="1"/>
            <a:r>
              <a:rPr lang="en-US" altLang="zh-CN" sz="2800" dirty="0"/>
              <a:t>E-book reading </a:t>
            </a:r>
          </a:p>
          <a:p>
            <a:pPr lvl="1"/>
            <a:r>
              <a:rPr lang="en-US" altLang="zh-CN" sz="2800" dirty="0"/>
              <a:t>Downloadable apps (games, education, utilities)</a:t>
            </a:r>
          </a:p>
          <a:p>
            <a:pPr lvl="1"/>
            <a:r>
              <a:rPr lang="en-US" altLang="zh-CN" sz="2800" dirty="0"/>
              <a:t>Portable media player function</a:t>
            </a:r>
          </a:p>
          <a:p>
            <a:endParaRPr lang="ko-KR" altLang="en-US" dirty="0"/>
          </a:p>
        </p:txBody>
      </p:sp>
    </p:spTree>
    <p:extLst>
      <p:ext uri="{BB962C8B-B14F-4D97-AF65-F5344CB8AC3E}">
        <p14:creationId xmlns:p14="http://schemas.microsoft.com/office/powerpoint/2010/main" val="1144913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Apps</a:t>
            </a:r>
            <a:endParaRPr lang="ko-KR" altLang="en-US" dirty="0"/>
          </a:p>
        </p:txBody>
      </p:sp>
      <p:pic>
        <p:nvPicPr>
          <p:cNvPr id="4" name="内容占位符 3" descr="iPhone-iPad-Apps-For-Law-Students.jpg"/>
          <p:cNvPicPr>
            <a:picLocks noGrp="1" noChangeAspect="1"/>
          </p:cNvPicPr>
          <p:nvPr>
            <p:ph idx="1"/>
          </p:nvPr>
        </p:nvPicPr>
        <p:blipFill>
          <a:blip r:embed="rId2" cstate="print"/>
          <a:stretch>
            <a:fillRect/>
          </a:stretch>
        </p:blipFill>
        <p:spPr>
          <a:xfrm>
            <a:off x="539552" y="1340768"/>
            <a:ext cx="8208912" cy="3312368"/>
          </a:xfrm>
          <a:prstGeom prst="rect">
            <a:avLst/>
          </a:prstGeom>
        </p:spPr>
      </p:pic>
      <p:sp>
        <p:nvSpPr>
          <p:cNvPr id="5" name="직사각형 4"/>
          <p:cNvSpPr/>
          <p:nvPr/>
        </p:nvSpPr>
        <p:spPr>
          <a:xfrm>
            <a:off x="539552" y="4869160"/>
            <a:ext cx="8228680" cy="1815882"/>
          </a:xfrm>
          <a:prstGeom prst="rect">
            <a:avLst/>
          </a:prstGeom>
        </p:spPr>
        <p:txBody>
          <a:bodyPr wrap="square">
            <a:spAutoFit/>
          </a:bodyPr>
          <a:lstStyle/>
          <a:p>
            <a:r>
              <a:rPr lang="en-US" altLang="ko-KR" sz="2800" b="1" dirty="0"/>
              <a:t>Apps </a:t>
            </a:r>
            <a:r>
              <a:rPr lang="en-US" altLang="ko-KR" sz="2800" dirty="0"/>
              <a:t>is an abbreviation for application. An app is a piece of software. It can run on the Internet, on your computer, or on your phone or other electronic device.</a:t>
            </a:r>
            <a:endParaRPr lang="zh-CN" altLang="en-US" sz="2800" dirty="0"/>
          </a:p>
        </p:txBody>
      </p:sp>
    </p:spTree>
    <p:extLst>
      <p:ext uri="{BB962C8B-B14F-4D97-AF65-F5344CB8AC3E}">
        <p14:creationId xmlns:p14="http://schemas.microsoft.com/office/powerpoint/2010/main" val="28413656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prices.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9413486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02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439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标题 1"/>
          <p:cNvSpPr>
            <a:spLocks noGrp="1"/>
          </p:cNvSpPr>
          <p:nvPr>
            <p:ph type="ctrTitle"/>
          </p:nvPr>
        </p:nvSpPr>
        <p:spPr>
          <a:xfrm>
            <a:off x="611560" y="1412776"/>
            <a:ext cx="7772400" cy="2159000"/>
          </a:xfrm>
        </p:spPr>
        <p:txBody>
          <a:bodyPr>
            <a:normAutofit/>
          </a:bodyPr>
          <a:lstStyle/>
          <a:p>
            <a:r>
              <a:rPr lang="en-US" altLang="zh-CN" sz="5400" dirty="0" smtClean="0">
                <a:cs typeface="Myriad Pro"/>
              </a:rPr>
              <a:t>Apple Inc.</a:t>
            </a:r>
            <a:endParaRPr lang="zh-CN" altLang="en-US" sz="5400" dirty="0" smtClean="0">
              <a:cs typeface="Myriad Pro"/>
            </a:endParaRPr>
          </a:p>
        </p:txBody>
      </p:sp>
    </p:spTree>
    <p:extLst>
      <p:ext uri="{BB962C8B-B14F-4D97-AF65-F5344CB8AC3E}">
        <p14:creationId xmlns:p14="http://schemas.microsoft.com/office/powerpoint/2010/main" val="34388687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95400" y="958922"/>
            <a:ext cx="6867525" cy="5440095"/>
          </a:xfrm>
          <a:prstGeom prst="rect">
            <a:avLst/>
          </a:prstGeom>
          <a:noFill/>
          <a:ln w="9525">
            <a:noFill/>
            <a:miter lim="800000"/>
            <a:headEnd/>
            <a:tailEnd/>
          </a:ln>
          <a:effectLst/>
        </p:spPr>
      </p:pic>
      <p:sp>
        <p:nvSpPr>
          <p:cNvPr id="5" name="标题 1"/>
          <p:cNvSpPr>
            <a:spLocks noGrp="1"/>
          </p:cNvSpPr>
          <p:nvPr>
            <p:ph type="ctrTitle"/>
          </p:nvPr>
        </p:nvSpPr>
        <p:spPr>
          <a:xfrm>
            <a:off x="829766" y="0"/>
            <a:ext cx="7486650" cy="981075"/>
          </a:xfrm>
        </p:spPr>
        <p:txBody>
          <a:bodyPr/>
          <a:lstStyle/>
          <a:p>
            <a:r>
              <a:rPr lang="en-US" altLang="zh-CN" sz="5400" dirty="0" smtClean="0">
                <a:cs typeface="Times New Roman" pitchFamily="18" charset="0"/>
              </a:rPr>
              <a:t>Financial Snapshot</a:t>
            </a:r>
            <a:endParaRPr lang="zh-CN" altLang="en-US" sz="5400" dirty="0" smtClean="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chor="ctr">
            <a:normAutofit/>
          </a:bodyPr>
          <a:lstStyle/>
          <a:p>
            <a:pPr algn="ctr" defTabSz="457200" fontAlgn="auto">
              <a:spcBef>
                <a:spcPts val="0"/>
              </a:spcBef>
              <a:spcAft>
                <a:spcPts val="0"/>
              </a:spcAft>
              <a:defRPr/>
            </a:pPr>
            <a:endParaRPr lang="en-US" sz="4400" dirty="0">
              <a:solidFill>
                <a:prstClr val="white"/>
              </a:solidFill>
              <a:latin typeface="Times New Roman" pitchFamily="18" charset="0"/>
              <a:ea typeface="+mn-ea"/>
              <a:cs typeface="Times New Roman" pitchFamily="18" charset="0"/>
            </a:endParaRPr>
          </a:p>
        </p:txBody>
      </p:sp>
      <p:sp>
        <p:nvSpPr>
          <p:cNvPr id="6" name="Content Placeholder 2"/>
          <p:cNvSpPr txBox="1">
            <a:spLocks/>
          </p:cNvSpPr>
          <p:nvPr/>
        </p:nvSpPr>
        <p:spPr>
          <a:xfrm>
            <a:off x="457200" y="1600200"/>
            <a:ext cx="8229600" cy="4525963"/>
          </a:xfrm>
          <a:prstGeom prst="rect">
            <a:avLst/>
          </a:prstGeom>
        </p:spPr>
        <p:txBody>
          <a:bodyPr>
            <a:normAutofit/>
          </a:bodyPr>
          <a:lstStyle/>
          <a:p>
            <a:pPr algn="ctr" defTabSz="457200" fontAlgn="auto">
              <a:spcBef>
                <a:spcPct val="20000"/>
              </a:spcBef>
              <a:spcAft>
                <a:spcPts val="0"/>
              </a:spcAft>
              <a:buFont typeface="Arial" pitchFamily="34" charset="0"/>
              <a:buNone/>
              <a:defRPr/>
            </a:pPr>
            <a:endParaRPr lang="en-US" sz="3200" dirty="0">
              <a:solidFill>
                <a:prstClr val="black">
                  <a:tint val="75000"/>
                </a:prstClr>
              </a:solidFill>
              <a:latin typeface="Times New Roman" pitchFamily="18" charset="0"/>
              <a:ea typeface="+mn-ea"/>
              <a:cs typeface="Times New Roman" pitchFamily="18" charset="0"/>
            </a:endParaRPr>
          </a:p>
        </p:txBody>
      </p:sp>
      <p:sp>
        <p:nvSpPr>
          <p:cNvPr id="7" name="Title 1"/>
          <p:cNvSpPr txBox="1">
            <a:spLocks/>
          </p:cNvSpPr>
          <p:nvPr/>
        </p:nvSpPr>
        <p:spPr>
          <a:xfrm>
            <a:off x="457200" y="0"/>
            <a:ext cx="8229600" cy="1268413"/>
          </a:xfrm>
          <a:prstGeom prst="rect">
            <a:avLst/>
          </a:prstGeom>
        </p:spPr>
        <p:txBody>
          <a:bodyPr anchor="ctr">
            <a:normAutofit/>
          </a:bodyPr>
          <a:lstStyle/>
          <a:p>
            <a:pPr algn="ctr" defTabSz="457200" fontAlgn="auto">
              <a:spcBef>
                <a:spcPts val="0"/>
              </a:spcBef>
              <a:spcAft>
                <a:spcPts val="0"/>
              </a:spcAft>
              <a:defRPr/>
            </a:pPr>
            <a:r>
              <a:rPr lang="en-US" sz="5400" dirty="0">
                <a:latin typeface="Calibri"/>
                <a:ea typeface="+mn-ea"/>
                <a:cs typeface="Times New Roman" pitchFamily="18" charset="0"/>
              </a:rPr>
              <a:t>Common Share </a:t>
            </a:r>
            <a:r>
              <a:rPr lang="en-US" sz="5400" dirty="0" smtClean="0">
                <a:latin typeface="Calibri"/>
                <a:ea typeface="+mn-ea"/>
                <a:cs typeface="Times New Roman" pitchFamily="18" charset="0"/>
              </a:rPr>
              <a:t>Structure</a:t>
            </a:r>
            <a:endParaRPr lang="en-US" sz="5400" dirty="0">
              <a:latin typeface="Calibri"/>
              <a:ea typeface="+mn-ea"/>
              <a:cs typeface="Times New Roman" pitchFamily="18" charset="0"/>
            </a:endParaRPr>
          </a:p>
        </p:txBody>
      </p:sp>
      <p:graphicFrame>
        <p:nvGraphicFramePr>
          <p:cNvPr id="8" name="Table 5"/>
          <p:cNvGraphicFramePr>
            <a:graphicFrameLocks noGrp="1"/>
          </p:cNvGraphicFramePr>
          <p:nvPr>
            <p:extLst>
              <p:ext uri="{D42A27DB-BD31-4B8C-83A1-F6EECF244321}">
                <p14:modId xmlns:p14="http://schemas.microsoft.com/office/powerpoint/2010/main" val="1132268329"/>
              </p:ext>
            </p:extLst>
          </p:nvPr>
        </p:nvGraphicFramePr>
        <p:xfrm>
          <a:off x="457200" y="1209902"/>
          <a:ext cx="8229600" cy="1726243"/>
        </p:xfrm>
        <a:graphic>
          <a:graphicData uri="http://schemas.openxmlformats.org/drawingml/2006/table">
            <a:tbl>
              <a:tblPr firstRow="1" bandRow="1">
                <a:tableStyleId>{073A0DAA-6AF3-43AB-8588-CEC1D06C72B9}</a:tableStyleId>
              </a:tblPr>
              <a:tblGrid>
                <a:gridCol w="1371600"/>
                <a:gridCol w="1371600"/>
                <a:gridCol w="1371600"/>
                <a:gridCol w="1371600"/>
                <a:gridCol w="1371600"/>
                <a:gridCol w="1371600"/>
              </a:tblGrid>
              <a:tr h="462958">
                <a:tc>
                  <a:txBody>
                    <a:bodyPr/>
                    <a:lstStyle/>
                    <a:p>
                      <a:endParaRPr lang="en-US" dirty="0">
                        <a:latin typeface="Times New Roman" pitchFamily="18" charset="0"/>
                        <a:cs typeface="Times New Roman" pitchFamily="18" charset="0"/>
                      </a:endParaRPr>
                    </a:p>
                  </a:txBody>
                  <a:tcPr/>
                </a:tc>
                <a:tc>
                  <a:txBody>
                    <a:bodyPr/>
                    <a:lstStyle/>
                    <a:p>
                      <a:pPr algn="ctr"/>
                      <a:r>
                        <a:rPr lang="en-US" dirty="0" smtClean="0">
                          <a:latin typeface="+mn-lt"/>
                          <a:cs typeface="Times New Roman" pitchFamily="18" charset="0"/>
                        </a:rPr>
                        <a:t>Current</a:t>
                      </a:r>
                      <a:endParaRPr lang="en-US" dirty="0">
                        <a:latin typeface="+mn-lt"/>
                        <a:cs typeface="Times New Roman" pitchFamily="18" charset="0"/>
                      </a:endParaRPr>
                    </a:p>
                  </a:txBody>
                  <a:tcPr/>
                </a:tc>
                <a:tc>
                  <a:txBody>
                    <a:bodyPr/>
                    <a:lstStyle/>
                    <a:p>
                      <a:pPr algn="ctr"/>
                      <a:r>
                        <a:rPr lang="en-US" dirty="0" smtClean="0">
                          <a:latin typeface="+mn-lt"/>
                        </a:rPr>
                        <a:t>2011</a:t>
                      </a:r>
                      <a:endParaRPr lang="en-US" dirty="0">
                        <a:latin typeface="+mn-lt"/>
                        <a:cs typeface="Times New Roman" pitchFamily="18" charset="0"/>
                      </a:endParaRPr>
                    </a:p>
                  </a:txBody>
                  <a:tcPr/>
                </a:tc>
                <a:tc>
                  <a:txBody>
                    <a:bodyPr/>
                    <a:lstStyle/>
                    <a:p>
                      <a:pPr algn="ctr"/>
                      <a:r>
                        <a:rPr lang="en-US" dirty="0" smtClean="0">
                          <a:latin typeface="+mn-lt"/>
                        </a:rPr>
                        <a:t>2010</a:t>
                      </a:r>
                      <a:endParaRPr lang="en-US" dirty="0">
                        <a:latin typeface="+mn-lt"/>
                        <a:cs typeface="Times New Roman" pitchFamily="18" charset="0"/>
                      </a:endParaRPr>
                    </a:p>
                  </a:txBody>
                  <a:tcPr anchor="ctr"/>
                </a:tc>
                <a:tc>
                  <a:txBody>
                    <a:bodyPr/>
                    <a:lstStyle/>
                    <a:p>
                      <a:pPr algn="ctr"/>
                      <a:r>
                        <a:rPr lang="en-US" dirty="0" smtClean="0">
                          <a:latin typeface="+mn-lt"/>
                        </a:rPr>
                        <a:t>2009</a:t>
                      </a:r>
                      <a:endParaRPr lang="en-US" dirty="0">
                        <a:latin typeface="+mn-lt"/>
                        <a:cs typeface="Times New Roman" pitchFamily="18" charset="0"/>
                      </a:endParaRPr>
                    </a:p>
                  </a:txBody>
                  <a:tcPr anchor="ctr"/>
                </a:tc>
                <a:tc>
                  <a:txBody>
                    <a:bodyPr/>
                    <a:lstStyle/>
                    <a:p>
                      <a:pPr algn="ctr"/>
                      <a:r>
                        <a:rPr lang="en-US" dirty="0" smtClean="0">
                          <a:latin typeface="+mn-lt"/>
                        </a:rPr>
                        <a:t>2008</a:t>
                      </a:r>
                      <a:endParaRPr lang="en-US" dirty="0">
                        <a:latin typeface="+mn-lt"/>
                        <a:cs typeface="Times New Roman" pitchFamily="18" charset="0"/>
                      </a:endParaRPr>
                    </a:p>
                  </a:txBody>
                  <a:tcPr anchor="ctr"/>
                </a:tc>
              </a:tr>
              <a:tr h="1263285">
                <a:tc>
                  <a:txBody>
                    <a:bodyPr/>
                    <a:lstStyle/>
                    <a:p>
                      <a:pPr algn="ctr"/>
                      <a:r>
                        <a:rPr lang="en-US" dirty="0" smtClean="0"/>
                        <a:t>Shares Outstanding</a:t>
                      </a:r>
                    </a:p>
                    <a:p>
                      <a:pPr algn="ctr"/>
                      <a:r>
                        <a:rPr lang="en-US" dirty="0" smtClean="0"/>
                        <a:t>(Millions)</a:t>
                      </a:r>
                      <a:endParaRPr lang="en-US" dirty="0">
                        <a:latin typeface="Times New Roman" pitchFamily="18" charset="0"/>
                        <a:cs typeface="Times New Roman" pitchFamily="18" charset="0"/>
                      </a:endParaRPr>
                    </a:p>
                  </a:txBody>
                  <a:tcPr anchor="ctr"/>
                </a:tc>
                <a:tc>
                  <a:txBody>
                    <a:bodyPr/>
                    <a:lstStyle/>
                    <a:p>
                      <a:pPr algn="ctr"/>
                      <a:r>
                        <a:rPr lang="en-US" dirty="0" smtClean="0">
                          <a:latin typeface="+mn-lt"/>
                          <a:cs typeface="Times New Roman" pitchFamily="18" charset="0"/>
                        </a:rPr>
                        <a:t>939.06</a:t>
                      </a:r>
                      <a:endParaRPr lang="en-US" dirty="0">
                        <a:latin typeface="+mn-lt"/>
                        <a:cs typeface="Times New Roman" pitchFamily="18" charset="0"/>
                      </a:endParaRPr>
                    </a:p>
                  </a:txBody>
                  <a:tcPr anchor="ctr"/>
                </a:tc>
                <a:tc>
                  <a:txBody>
                    <a:bodyPr/>
                    <a:lstStyle/>
                    <a:p>
                      <a:pPr algn="ctr"/>
                      <a:r>
                        <a:rPr lang="en-US" altLang="zh-CN" sz="1800" dirty="0" smtClean="0">
                          <a:latin typeface="+mn-lt"/>
                        </a:rPr>
                        <a:t>932.37</a:t>
                      </a:r>
                      <a:endParaRPr lang="en-US" dirty="0">
                        <a:latin typeface="+mn-lt"/>
                        <a:cs typeface="Times New Roman" pitchFamily="18" charset="0"/>
                      </a:endParaRPr>
                    </a:p>
                  </a:txBody>
                  <a:tcPr anchor="ctr"/>
                </a:tc>
                <a:tc>
                  <a:txBody>
                    <a:bodyPr/>
                    <a:lstStyle/>
                    <a:p>
                      <a:pPr algn="ctr"/>
                      <a:r>
                        <a:rPr lang="en-US" dirty="0" smtClean="0">
                          <a:latin typeface="+mn-lt"/>
                        </a:rPr>
                        <a:t>915.97</a:t>
                      </a:r>
                      <a:endParaRPr lang="en-US" dirty="0">
                        <a:latin typeface="+mn-lt"/>
                        <a:cs typeface="Times New Roman" pitchFamily="18" charset="0"/>
                      </a:endParaRPr>
                    </a:p>
                  </a:txBody>
                  <a:tcPr anchor="ctr"/>
                </a:tc>
                <a:tc>
                  <a:txBody>
                    <a:bodyPr/>
                    <a:lstStyle/>
                    <a:p>
                      <a:pPr algn="ctr"/>
                      <a:r>
                        <a:rPr lang="en-US" dirty="0" smtClean="0">
                          <a:latin typeface="+mn-lt"/>
                        </a:rPr>
                        <a:t>889.81</a:t>
                      </a:r>
                      <a:endParaRPr lang="en-US" dirty="0">
                        <a:latin typeface="+mn-lt"/>
                        <a:cs typeface="Times New Roman" pitchFamily="18" charset="0"/>
                      </a:endParaRPr>
                    </a:p>
                  </a:txBody>
                  <a:tcPr anchor="ctr"/>
                </a:tc>
                <a:tc>
                  <a:txBody>
                    <a:bodyPr/>
                    <a:lstStyle/>
                    <a:p>
                      <a:pPr algn="ctr"/>
                      <a:r>
                        <a:rPr lang="en-US" dirty="0" smtClean="0">
                          <a:latin typeface="+mn-lt"/>
                        </a:rPr>
                        <a:t>888.33</a:t>
                      </a:r>
                      <a:endParaRPr lang="en-US" dirty="0">
                        <a:latin typeface="+mn-lt"/>
                        <a:cs typeface="Times New Roman" pitchFamily="18" charset="0"/>
                      </a:endParaRPr>
                    </a:p>
                  </a:txBody>
                  <a:tcPr anchor="ctr"/>
                </a:tc>
              </a:tr>
            </a:tbl>
          </a:graphicData>
        </a:graphic>
      </p:graphicFrame>
      <p:sp>
        <p:nvSpPr>
          <p:cNvPr id="142362" name="TextBox 8"/>
          <p:cNvSpPr txBox="1">
            <a:spLocks noChangeArrowheads="1"/>
          </p:cNvSpPr>
          <p:nvPr/>
        </p:nvSpPr>
        <p:spPr bwMode="auto">
          <a:xfrm>
            <a:off x="755650" y="3068638"/>
            <a:ext cx="7081838" cy="923330"/>
          </a:xfrm>
          <a:prstGeom prst="rect">
            <a:avLst/>
          </a:prstGeom>
          <a:noFill/>
          <a:ln w="9525">
            <a:noFill/>
            <a:miter lim="800000"/>
            <a:headEnd/>
            <a:tailEnd/>
          </a:ln>
        </p:spPr>
        <p:txBody>
          <a:bodyPr>
            <a:spAutoFit/>
          </a:bodyPr>
          <a:lstStyle/>
          <a:p>
            <a:pPr defTabSz="457200" fontAlgn="auto">
              <a:spcBef>
                <a:spcPts val="0"/>
              </a:spcBef>
              <a:spcAft>
                <a:spcPts val="0"/>
              </a:spcAft>
            </a:pPr>
            <a:r>
              <a:rPr lang="en-US" dirty="0">
                <a:latin typeface="Calibri"/>
                <a:ea typeface="+mn-ea"/>
              </a:rPr>
              <a:t>Common stock, no par value; 1,800,000 shares authorized; </a:t>
            </a:r>
            <a:r>
              <a:rPr lang="en-US" dirty="0" smtClean="0">
                <a:latin typeface="Calibri"/>
                <a:ea typeface="+mn-ea"/>
              </a:rPr>
              <a:t>939,208 </a:t>
            </a:r>
            <a:r>
              <a:rPr lang="en-US" dirty="0">
                <a:latin typeface="Calibri"/>
                <a:ea typeface="+mn-ea"/>
              </a:rPr>
              <a:t>and </a:t>
            </a:r>
            <a:r>
              <a:rPr lang="en-US" dirty="0" smtClean="0">
                <a:latin typeface="Calibri"/>
                <a:ea typeface="+mn-ea"/>
              </a:rPr>
              <a:t>929,277 </a:t>
            </a:r>
            <a:r>
              <a:rPr lang="en-US" dirty="0">
                <a:latin typeface="Calibri"/>
                <a:ea typeface="+mn-ea"/>
              </a:rPr>
              <a:t>shares issued and outstanding, </a:t>
            </a:r>
            <a:r>
              <a:rPr lang="en-US" dirty="0" smtClean="0">
                <a:latin typeface="Calibri"/>
                <a:ea typeface="+mn-ea"/>
              </a:rPr>
              <a:t>respectively</a:t>
            </a:r>
          </a:p>
          <a:p>
            <a:pPr defTabSz="457200" fontAlgn="auto">
              <a:spcBef>
                <a:spcPts val="0"/>
              </a:spcBef>
              <a:spcAft>
                <a:spcPts val="0"/>
              </a:spcAft>
            </a:pPr>
            <a:r>
              <a:rPr lang="en-US" dirty="0" smtClean="0">
                <a:latin typeface="Calibri"/>
                <a:ea typeface="+mn-ea"/>
              </a:rPr>
              <a:t>(Source: Apple Inc. 10-K)</a:t>
            </a:r>
            <a:endParaRPr lang="en-US" dirty="0">
              <a:latin typeface="Calibri"/>
              <a:ea typeface="+mn-ea"/>
            </a:endParaRPr>
          </a:p>
        </p:txBody>
      </p:sp>
      <p:graphicFrame>
        <p:nvGraphicFramePr>
          <p:cNvPr id="20" name="Chart 19"/>
          <p:cNvGraphicFramePr>
            <a:graphicFrameLocks/>
          </p:cNvGraphicFramePr>
          <p:nvPr>
            <p:extLst>
              <p:ext uri="{D42A27DB-BD31-4B8C-83A1-F6EECF244321}">
                <p14:modId xmlns:p14="http://schemas.microsoft.com/office/powerpoint/2010/main" val="672356396"/>
              </p:ext>
            </p:extLst>
          </p:nvPr>
        </p:nvGraphicFramePr>
        <p:xfrm>
          <a:off x="755650" y="3842153"/>
          <a:ext cx="793115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408287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685800" y="0"/>
            <a:ext cx="7772400" cy="112553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5400" b="0" i="0" u="none" strike="noStrike" kern="1200" cap="none" spc="0" normalizeH="0" baseline="0" noProof="0" dirty="0" smtClean="0">
                <a:ln>
                  <a:noFill/>
                </a:ln>
                <a:effectLst/>
                <a:uLnTx/>
                <a:uFillTx/>
                <a:latin typeface="+mj-lt"/>
                <a:ea typeface="+mj-ea"/>
                <a:cs typeface="Times New Roman" pitchFamily="18" charset="0"/>
              </a:rPr>
              <a:t>1 Year Stock Performance</a:t>
            </a:r>
            <a:endParaRPr kumimoji="0" lang="zh-CN" altLang="en-US" sz="5400" b="0" i="0" u="none" strike="noStrike" kern="1200" cap="none" spc="0" normalizeH="0" baseline="0" noProof="0" dirty="0" smtClean="0">
              <a:ln>
                <a:noFill/>
              </a:ln>
              <a:effectLst/>
              <a:uLnTx/>
              <a:uFillTx/>
              <a:latin typeface="+mj-lt"/>
              <a:ea typeface="+mj-ea"/>
              <a:cs typeface="Times New Roman" pitchFamily="18" charset="0"/>
            </a:endParaRPr>
          </a:p>
        </p:txBody>
      </p:sp>
      <p:pic>
        <p:nvPicPr>
          <p:cNvPr id="4098" name="Picture 2"/>
          <p:cNvPicPr>
            <a:picLocks noChangeAspect="1" noChangeArrowheads="1"/>
          </p:cNvPicPr>
          <p:nvPr/>
        </p:nvPicPr>
        <p:blipFill>
          <a:blip r:embed="rId2" cstate="print"/>
          <a:srcRect/>
          <a:stretch>
            <a:fillRect/>
          </a:stretch>
        </p:blipFill>
        <p:spPr bwMode="auto">
          <a:xfrm>
            <a:off x="576263" y="976313"/>
            <a:ext cx="7991475" cy="4905375"/>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685800" y="0"/>
            <a:ext cx="7772400" cy="112553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5400" b="0" i="0" u="none" strike="noStrike" kern="1200" cap="none" spc="0" normalizeH="0" baseline="0" noProof="0" dirty="0" smtClean="0">
                <a:ln>
                  <a:noFill/>
                </a:ln>
                <a:effectLst/>
                <a:uLnTx/>
                <a:uFillTx/>
                <a:latin typeface="+mj-lt"/>
                <a:ea typeface="+mj-ea"/>
                <a:cs typeface="Times New Roman" pitchFamily="18" charset="0"/>
              </a:rPr>
              <a:t>5 Year Stock Performance</a:t>
            </a:r>
            <a:endParaRPr kumimoji="0" lang="zh-CN" altLang="en-US" sz="5400" b="0" i="0" u="none" strike="noStrike" kern="1200" cap="none" spc="0" normalizeH="0" baseline="0" noProof="0" dirty="0" smtClean="0">
              <a:ln>
                <a:noFill/>
              </a:ln>
              <a:effectLst/>
              <a:uLnTx/>
              <a:uFillTx/>
              <a:latin typeface="+mj-lt"/>
              <a:ea typeface="+mj-ea"/>
              <a:cs typeface="Times New Roman"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461963" y="971550"/>
            <a:ext cx="8220075" cy="49149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71488" y="966788"/>
            <a:ext cx="8201025" cy="4924425"/>
          </a:xfrm>
          <a:prstGeom prst="rect">
            <a:avLst/>
          </a:prstGeom>
          <a:noFill/>
          <a:ln w="9525">
            <a:noFill/>
            <a:miter lim="800000"/>
            <a:headEnd/>
            <a:tailEnd/>
          </a:ln>
          <a:effectLst/>
        </p:spPr>
      </p:pic>
      <p:sp>
        <p:nvSpPr>
          <p:cNvPr id="5" name="标题 1"/>
          <p:cNvSpPr txBox="1">
            <a:spLocks/>
          </p:cNvSpPr>
          <p:nvPr/>
        </p:nvSpPr>
        <p:spPr>
          <a:xfrm>
            <a:off x="685800" y="0"/>
            <a:ext cx="7772400" cy="112553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5400" b="0" i="0" u="none" strike="noStrike" kern="1200" cap="none" spc="0" normalizeH="0" baseline="0" noProof="0" dirty="0" smtClean="0">
                <a:ln>
                  <a:noFill/>
                </a:ln>
                <a:effectLst/>
                <a:uLnTx/>
                <a:uFillTx/>
                <a:latin typeface="+mj-lt"/>
                <a:ea typeface="+mj-ea"/>
                <a:cs typeface="Times New Roman" pitchFamily="18" charset="0"/>
              </a:rPr>
              <a:t>10 Year Stock Performance</a:t>
            </a:r>
            <a:endParaRPr kumimoji="0" lang="zh-CN" altLang="en-US" sz="5400" b="0" i="0" u="none" strike="noStrike" kern="1200" cap="none" spc="0" normalizeH="0" baseline="0" noProof="0" dirty="0" smtClean="0">
              <a:ln>
                <a:noFill/>
              </a:ln>
              <a:effectLst/>
              <a:uLnTx/>
              <a:uFillTx/>
              <a:latin typeface="+mj-lt"/>
              <a:ea typeface="+mj-ea"/>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Computer</a:t>
            </a:r>
            <a:endParaRPr lang="en-US" dirty="0"/>
          </a:p>
        </p:txBody>
      </p:sp>
      <p:sp>
        <p:nvSpPr>
          <p:cNvPr id="3" name="Content Placeholder 2"/>
          <p:cNvSpPr>
            <a:spLocks noGrp="1"/>
          </p:cNvSpPr>
          <p:nvPr>
            <p:ph idx="1"/>
          </p:nvPr>
        </p:nvSpPr>
        <p:spPr/>
        <p:txBody>
          <a:bodyPr>
            <a:normAutofit/>
          </a:bodyPr>
          <a:lstStyle/>
          <a:p>
            <a:pPr marL="0" indent="0">
              <a:buNone/>
            </a:pPr>
            <a:endParaRPr lang="en-US" b="1" dirty="0" smtClean="0"/>
          </a:p>
          <a:p>
            <a:pPr marL="0" indent="0">
              <a:buNone/>
            </a:pPr>
            <a:r>
              <a:rPr lang="en-US" b="1" dirty="0" smtClean="0"/>
              <a:t>1936</a:t>
            </a:r>
            <a:r>
              <a:rPr lang="en-US" dirty="0" smtClean="0"/>
              <a:t>: first freely programmable computer</a:t>
            </a:r>
          </a:p>
          <a:p>
            <a:pPr marL="0" indent="0">
              <a:buNone/>
            </a:pPr>
            <a:r>
              <a:rPr lang="en-US" b="1" dirty="0" smtClean="0"/>
              <a:t>1951</a:t>
            </a:r>
            <a:r>
              <a:rPr lang="en-US" dirty="0" smtClean="0"/>
              <a:t>: first commercial computer released</a:t>
            </a:r>
          </a:p>
          <a:p>
            <a:pPr marL="0" indent="0">
              <a:buNone/>
            </a:pPr>
            <a:r>
              <a:rPr lang="en-US" b="1" dirty="0" smtClean="0"/>
              <a:t>1974</a:t>
            </a:r>
            <a:r>
              <a:rPr lang="en-US" dirty="0" smtClean="0"/>
              <a:t>: first consumer computers (IBM)</a:t>
            </a:r>
          </a:p>
          <a:p>
            <a:pPr marL="0" indent="0">
              <a:buNone/>
            </a:pPr>
            <a:r>
              <a:rPr lang="en-US" b="1" dirty="0" smtClean="0"/>
              <a:t>1976</a:t>
            </a:r>
            <a:r>
              <a:rPr lang="en-US" dirty="0" smtClean="0"/>
              <a:t>: Apple I,II</a:t>
            </a:r>
          </a:p>
          <a:p>
            <a:pPr marL="0" indent="0">
              <a:buNone/>
            </a:pPr>
            <a:r>
              <a:rPr lang="en-US" b="1" dirty="0" smtClean="0"/>
              <a:t>1984</a:t>
            </a:r>
            <a:r>
              <a:rPr lang="en-US" dirty="0" smtClean="0"/>
              <a:t>: Apple Macintosh</a:t>
            </a:r>
          </a:p>
          <a:p>
            <a:pPr marL="0" indent="0">
              <a:buNone/>
            </a:pPr>
            <a:r>
              <a:rPr lang="en-US" b="1" dirty="0" smtClean="0"/>
              <a:t>1985</a:t>
            </a:r>
            <a:r>
              <a:rPr lang="en-US" dirty="0" smtClean="0"/>
              <a:t>: Microsoft Windows</a:t>
            </a:r>
          </a:p>
          <a:p>
            <a:endParaRPr lang="en-US" dirty="0" smtClean="0"/>
          </a:p>
          <a:p>
            <a:endParaRPr lang="en-US" dirty="0" smtClean="0"/>
          </a:p>
          <a:p>
            <a:pPr>
              <a:buNone/>
            </a:pPr>
            <a:endParaRPr lang="en-US" dirty="0"/>
          </a:p>
        </p:txBody>
      </p:sp>
      <p:pic>
        <p:nvPicPr>
          <p:cNvPr id="4" name="Picture 3"/>
          <p:cNvPicPr>
            <a:picLocks noChangeAspect="1"/>
          </p:cNvPicPr>
          <p:nvPr/>
        </p:nvPicPr>
        <p:blipFill>
          <a:blip r:embed="rId3" cstate="print">
            <a:clrChange>
              <a:clrFrom>
                <a:srgbClr val="FFFFFF"/>
              </a:clrFrom>
              <a:clrTo>
                <a:srgbClr val="FFFFFF">
                  <a:alpha val="0"/>
                </a:srgbClr>
              </a:clrTo>
            </a:clrChange>
          </a:blip>
          <a:stretch>
            <a:fillRect/>
          </a:stretch>
        </p:blipFill>
        <p:spPr>
          <a:xfrm>
            <a:off x="6300192" y="4149080"/>
            <a:ext cx="2585060" cy="2550745"/>
          </a:xfrm>
          <a:prstGeom prst="rect">
            <a:avLst/>
          </a:prstGeom>
        </p:spPr>
      </p:pic>
    </p:spTree>
    <p:extLst>
      <p:ext uri="{BB962C8B-B14F-4D97-AF65-F5344CB8AC3E}">
        <p14:creationId xmlns:p14="http://schemas.microsoft.com/office/powerpoint/2010/main" val="24118766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标题 1"/>
          <p:cNvSpPr>
            <a:spLocks noGrp="1"/>
          </p:cNvSpPr>
          <p:nvPr>
            <p:ph type="ctrTitle"/>
          </p:nvPr>
        </p:nvSpPr>
        <p:spPr>
          <a:xfrm>
            <a:off x="685800" y="142877"/>
            <a:ext cx="7815290" cy="1428735"/>
          </a:xfrm>
        </p:spPr>
        <p:txBody>
          <a:bodyPr>
            <a:normAutofit fontScale="90000"/>
          </a:bodyPr>
          <a:lstStyle/>
          <a:p>
            <a:r>
              <a:rPr lang="en-US" altLang="zh-CN" sz="5400" dirty="0" smtClean="0">
                <a:cs typeface="Times New Roman" pitchFamily="18" charset="0"/>
              </a:rPr>
              <a:t>Apple’s Current Valuation</a:t>
            </a:r>
            <a:r>
              <a:rPr lang="en-US" altLang="zh-CN" dirty="0" smtClean="0">
                <a:cs typeface="Times New Roman" pitchFamily="18" charset="0"/>
              </a:rPr>
              <a:t/>
            </a:r>
            <a:br>
              <a:rPr lang="en-US" altLang="zh-CN" dirty="0" smtClean="0">
                <a:cs typeface="Times New Roman" pitchFamily="18" charset="0"/>
              </a:rPr>
            </a:br>
            <a:endParaRPr lang="zh-CN" altLang="en-US" dirty="0" smtClean="0">
              <a:cs typeface="Times New Roman" pitchFamily="18" charset="0"/>
            </a:endParaRPr>
          </a:p>
        </p:txBody>
      </p:sp>
      <p:sp>
        <p:nvSpPr>
          <p:cNvPr id="5" name="Title 1"/>
          <p:cNvSpPr txBox="1">
            <a:spLocks/>
          </p:cNvSpPr>
          <p:nvPr/>
        </p:nvSpPr>
        <p:spPr>
          <a:xfrm>
            <a:off x="457200" y="274638"/>
            <a:ext cx="8229600" cy="1143000"/>
          </a:xfrm>
          <a:prstGeom prst="rect">
            <a:avLst/>
          </a:prstGeom>
        </p:spPr>
        <p:txBody>
          <a:bodyPr anchor="ctr">
            <a:normAutofit/>
          </a:bodyPr>
          <a:lstStyle/>
          <a:p>
            <a:pPr algn="ctr" defTabSz="457200" fontAlgn="auto">
              <a:spcBef>
                <a:spcPts val="0"/>
              </a:spcBef>
              <a:spcAft>
                <a:spcPts val="0"/>
              </a:spcAft>
              <a:defRPr/>
            </a:pPr>
            <a:endParaRPr lang="en-US" sz="4400" dirty="0">
              <a:solidFill>
                <a:prstClr val="white"/>
              </a:solidFill>
              <a:latin typeface="Times New Roman" pitchFamily="18" charset="0"/>
              <a:ea typeface="+mn-ea"/>
              <a:cs typeface="Times New Roman" pitchFamily="18" charset="0"/>
            </a:endParaRPr>
          </a:p>
        </p:txBody>
      </p:sp>
      <p:sp>
        <p:nvSpPr>
          <p:cNvPr id="6" name="Content Placeholder 2"/>
          <p:cNvSpPr txBox="1">
            <a:spLocks/>
          </p:cNvSpPr>
          <p:nvPr/>
        </p:nvSpPr>
        <p:spPr>
          <a:xfrm>
            <a:off x="457200" y="1600200"/>
            <a:ext cx="8229600" cy="4525963"/>
          </a:xfrm>
          <a:prstGeom prst="rect">
            <a:avLst/>
          </a:prstGeom>
        </p:spPr>
        <p:txBody>
          <a:bodyPr>
            <a:normAutofit/>
          </a:bodyPr>
          <a:lstStyle/>
          <a:p>
            <a:pPr algn="ctr" defTabSz="457200" fontAlgn="auto">
              <a:spcBef>
                <a:spcPct val="20000"/>
              </a:spcBef>
              <a:spcAft>
                <a:spcPts val="0"/>
              </a:spcAft>
              <a:buFont typeface="Arial" pitchFamily="34" charset="0"/>
              <a:buNone/>
              <a:defRPr/>
            </a:pPr>
            <a:endParaRPr lang="en-US" sz="3200" dirty="0">
              <a:solidFill>
                <a:prstClr val="black">
                  <a:tint val="75000"/>
                </a:prstClr>
              </a:solidFill>
              <a:latin typeface="Times New Roman" pitchFamily="18" charset="0"/>
              <a:ea typeface="+mn-ea"/>
              <a:cs typeface="Times New Roman" pitchFamily="18" charset="0"/>
            </a:endParaRPr>
          </a:p>
        </p:txBody>
      </p:sp>
      <p:pic>
        <p:nvPicPr>
          <p:cNvPr id="4099" name="Picture 3"/>
          <p:cNvPicPr>
            <a:picLocks noChangeAspect="1" noChangeArrowheads="1"/>
          </p:cNvPicPr>
          <p:nvPr/>
        </p:nvPicPr>
        <p:blipFill>
          <a:blip r:embed="rId3" cstate="print"/>
          <a:srcRect/>
          <a:stretch>
            <a:fillRect/>
          </a:stretch>
        </p:blipFill>
        <p:spPr bwMode="auto">
          <a:xfrm>
            <a:off x="500034" y="1071546"/>
            <a:ext cx="8124825" cy="5219700"/>
          </a:xfrm>
          <a:prstGeom prst="rect">
            <a:avLst/>
          </a:prstGeom>
          <a:noFill/>
          <a:ln w="9525">
            <a:noFill/>
            <a:miter lim="800000"/>
            <a:headEnd/>
            <a:tailEnd/>
          </a:ln>
          <a:effectLst/>
        </p:spPr>
      </p:pic>
      <p:sp>
        <p:nvSpPr>
          <p:cNvPr id="8" name="TextBox 5"/>
          <p:cNvSpPr txBox="1">
            <a:spLocks noChangeArrowheads="1"/>
          </p:cNvSpPr>
          <p:nvPr/>
        </p:nvSpPr>
        <p:spPr bwMode="auto">
          <a:xfrm>
            <a:off x="0" y="6534150"/>
            <a:ext cx="4500562" cy="646331"/>
          </a:xfrm>
          <a:prstGeom prst="rect">
            <a:avLst/>
          </a:prstGeom>
          <a:noFill/>
          <a:ln w="9525">
            <a:noFill/>
            <a:miter lim="800000"/>
            <a:headEnd/>
            <a:tailEnd/>
          </a:ln>
        </p:spPr>
        <p:txBody>
          <a:bodyPr wrap="square">
            <a:spAutoFit/>
          </a:bodyPr>
          <a:lstStyle/>
          <a:p>
            <a:pPr defTabSz="457200" fontAlgn="auto">
              <a:spcBef>
                <a:spcPts val="0"/>
              </a:spcBef>
              <a:spcAft>
                <a:spcPts val="0"/>
              </a:spcAft>
            </a:pPr>
            <a:r>
              <a:rPr lang="en-US" dirty="0">
                <a:solidFill>
                  <a:prstClr val="white"/>
                </a:solidFill>
                <a:latin typeface="Calibri"/>
                <a:ea typeface="+mn-ea"/>
              </a:rPr>
              <a:t>Source: </a:t>
            </a:r>
            <a:r>
              <a:rPr lang="en-US" dirty="0" smtClean="0">
                <a:solidFill>
                  <a:prstClr val="white"/>
                </a:solidFill>
                <a:latin typeface="Calibri"/>
                <a:ea typeface="+mn-ea"/>
              </a:rPr>
              <a:t>Nasdaq.com</a:t>
            </a:r>
            <a:endParaRPr lang="en-US" dirty="0">
              <a:solidFill>
                <a:prstClr val="white"/>
              </a:solidFill>
              <a:latin typeface="Calibri"/>
              <a:ea typeface="+mn-ea"/>
            </a:endParaRPr>
          </a:p>
          <a:p>
            <a:pPr defTabSz="457200" fontAlgn="auto">
              <a:spcBef>
                <a:spcPts val="0"/>
              </a:spcBef>
              <a:spcAft>
                <a:spcPts val="0"/>
              </a:spcAft>
            </a:pPr>
            <a:endParaRPr lang="en-US" dirty="0">
              <a:solidFill>
                <a:srgbClr val="000000"/>
              </a:solidFill>
              <a:latin typeface="Calibri"/>
              <a:ea typeface="+mn-ea"/>
            </a:endParaRPr>
          </a:p>
        </p:txBody>
      </p:sp>
    </p:spTree>
    <p:extLst>
      <p:ext uri="{BB962C8B-B14F-4D97-AF65-F5344CB8AC3E}">
        <p14:creationId xmlns:p14="http://schemas.microsoft.com/office/powerpoint/2010/main" val="13011675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50 </a:t>
            </a:r>
            <a:r>
              <a:rPr lang="en-US" dirty="0" err="1" smtClean="0"/>
              <a:t>vs</a:t>
            </a:r>
            <a:r>
              <a:rPr lang="en-US" dirty="0" smtClean="0"/>
              <a:t> 200 Day MA</a:t>
            </a:r>
            <a:endParaRPr lang="en-US"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1187624" y="1268760"/>
            <a:ext cx="7139095" cy="558924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668636" y="44409"/>
            <a:ext cx="7772400" cy="2159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5400" dirty="0" smtClean="0">
                <a:cs typeface="Myriad Pro"/>
              </a:rPr>
              <a:t>Company Overview</a:t>
            </a:r>
            <a:endParaRPr lang="zh-CN" altLang="en-US" sz="5400" dirty="0" smtClean="0">
              <a:cs typeface="Myriad Pro"/>
            </a:endParaRPr>
          </a:p>
        </p:txBody>
      </p:sp>
    </p:spTree>
    <p:extLst>
      <p:ext uri="{BB962C8B-B14F-4D97-AF65-F5344CB8AC3E}">
        <p14:creationId xmlns:p14="http://schemas.microsoft.com/office/powerpoint/2010/main" val="38732447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标题 1"/>
          <p:cNvSpPr>
            <a:spLocks noGrp="1"/>
          </p:cNvSpPr>
          <p:nvPr>
            <p:ph type="ctrTitle"/>
          </p:nvPr>
        </p:nvSpPr>
        <p:spPr>
          <a:xfrm>
            <a:off x="685800" y="0"/>
            <a:ext cx="7772400" cy="1125538"/>
          </a:xfrm>
        </p:spPr>
        <p:txBody>
          <a:bodyPr/>
          <a:lstStyle/>
          <a:p>
            <a:r>
              <a:rPr lang="en-US" altLang="zh-CN" sz="5400" dirty="0" smtClean="0">
                <a:cs typeface="Times New Roman" pitchFamily="18" charset="0"/>
              </a:rPr>
              <a:t>Company Profile</a:t>
            </a:r>
            <a:endParaRPr lang="zh-CN" altLang="en-US" sz="5400" dirty="0" smtClean="0">
              <a:cs typeface="Times New Roman" pitchFamily="18" charset="0"/>
            </a:endParaRPr>
          </a:p>
        </p:txBody>
      </p:sp>
      <p:sp>
        <p:nvSpPr>
          <p:cNvPr id="3" name="副标题 2"/>
          <p:cNvSpPr>
            <a:spLocks noGrp="1"/>
          </p:cNvSpPr>
          <p:nvPr>
            <p:ph type="subTitle" idx="1"/>
          </p:nvPr>
        </p:nvSpPr>
        <p:spPr>
          <a:xfrm>
            <a:off x="468313" y="1268413"/>
            <a:ext cx="8207375" cy="5040312"/>
          </a:xfrm>
          <a:noFill/>
          <a:ln>
            <a:noFill/>
          </a:ln>
        </p:spPr>
        <p:txBody>
          <a:bodyPr rtlCol="0">
            <a:normAutofit/>
          </a:bodyPr>
          <a:lstStyle/>
          <a:p>
            <a:pPr marL="457200" indent="-457200" algn="l" fontAlgn="auto">
              <a:spcAft>
                <a:spcPts val="0"/>
              </a:spcAft>
              <a:buFont typeface="Arial"/>
              <a:buChar char="•"/>
              <a:defRPr/>
            </a:pPr>
            <a:r>
              <a:rPr lang="en-US" altLang="zh-CN" sz="2800" dirty="0" smtClean="0">
                <a:solidFill>
                  <a:schemeClr val="tx1"/>
                </a:solidFill>
                <a:cs typeface="Times New Roman" pitchFamily="18" charset="0"/>
              </a:rPr>
              <a:t>Apple Inc. (formerly Apple Computer, Inc.) founded by Steve Jobs, Steve Wozniak and Ronald Wayne (1976)</a:t>
            </a:r>
          </a:p>
          <a:p>
            <a:pPr marL="457200" indent="-457200" algn="l" fontAlgn="auto">
              <a:spcAft>
                <a:spcPts val="0"/>
              </a:spcAft>
              <a:buFont typeface="Arial"/>
              <a:buChar char="•"/>
              <a:defRPr/>
            </a:pPr>
            <a:r>
              <a:rPr lang="en-US" altLang="zh-CN" sz="2800" dirty="0">
                <a:solidFill>
                  <a:schemeClr val="tx1"/>
                </a:solidFill>
                <a:cs typeface="Times New Roman" pitchFamily="18" charset="0"/>
              </a:rPr>
              <a:t>D</a:t>
            </a:r>
            <a:r>
              <a:rPr lang="en-US" altLang="zh-CN" sz="2800" dirty="0" smtClean="0">
                <a:solidFill>
                  <a:schemeClr val="tx1"/>
                </a:solidFill>
                <a:cs typeface="Times New Roman" pitchFamily="18" charset="0"/>
              </a:rPr>
              <a:t>esign, manufacture, and market personal computers and related personal computing and mobile communication devices</a:t>
            </a:r>
          </a:p>
          <a:p>
            <a:pPr marL="457200" indent="-457200" algn="l" fontAlgn="auto">
              <a:spcAft>
                <a:spcPts val="0"/>
              </a:spcAft>
              <a:buFont typeface="Arial"/>
              <a:buChar char="•"/>
              <a:defRPr/>
            </a:pPr>
            <a:r>
              <a:rPr lang="en-US" altLang="zh-CN" sz="2800" dirty="0">
                <a:solidFill>
                  <a:schemeClr val="tx1"/>
                </a:solidFill>
                <a:cs typeface="Times New Roman" pitchFamily="18" charset="0"/>
              </a:rPr>
              <a:t>S</a:t>
            </a:r>
            <a:r>
              <a:rPr lang="en-US" altLang="zh-CN" sz="2800" dirty="0" smtClean="0">
                <a:solidFill>
                  <a:schemeClr val="tx1"/>
                </a:solidFill>
                <a:cs typeface="Times New Roman" pitchFamily="18" charset="0"/>
              </a:rPr>
              <a:t>ell its products worldwide through its online stores, its retail stores, its direct sales force, third-party wholesalers, and resellers</a:t>
            </a:r>
            <a:endParaRPr lang="zh-CN" altLang="zh-CN" sz="2800" dirty="0" smtClean="0">
              <a:solidFill>
                <a:schemeClr val="tx1"/>
              </a:solidFill>
              <a:cs typeface="Times New Roman" pitchFamily="18" charset="0"/>
            </a:endParaRPr>
          </a:p>
          <a:p>
            <a:pPr marL="457200" indent="-457200" algn="l" fontAlgn="auto">
              <a:spcAft>
                <a:spcPts val="0"/>
              </a:spcAft>
              <a:buFont typeface="Arial"/>
              <a:buChar char="•"/>
              <a:defRPr/>
            </a:pPr>
            <a:r>
              <a:rPr lang="en-US" altLang="zh-CN" sz="2800" dirty="0" smtClean="0">
                <a:solidFill>
                  <a:schemeClr val="tx1"/>
                </a:solidFill>
                <a:cs typeface="Times New Roman" pitchFamily="18" charset="0"/>
              </a:rPr>
              <a:t>Headquartered in Cupertino, California</a:t>
            </a:r>
          </a:p>
          <a:p>
            <a:pPr marL="457200" indent="-457200" fontAlgn="auto">
              <a:spcAft>
                <a:spcPts val="0"/>
              </a:spcAft>
              <a:buFont typeface="Arial"/>
              <a:buChar char="•"/>
              <a:defRPr/>
            </a:pPr>
            <a:endParaRPr lang="zh-CN" altLang="en-US" sz="2800" dirty="0">
              <a:solidFill>
                <a:schemeClr val="tx1"/>
              </a:solidFill>
            </a:endParaRPr>
          </a:p>
        </p:txBody>
      </p:sp>
    </p:spTree>
    <p:extLst>
      <p:ext uri="{BB962C8B-B14F-4D97-AF65-F5344CB8AC3E}">
        <p14:creationId xmlns:p14="http://schemas.microsoft.com/office/powerpoint/2010/main" val="2218120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标题 1"/>
          <p:cNvSpPr>
            <a:spLocks noGrp="1"/>
          </p:cNvSpPr>
          <p:nvPr>
            <p:ph type="ctrTitle"/>
          </p:nvPr>
        </p:nvSpPr>
        <p:spPr>
          <a:xfrm>
            <a:off x="685800" y="0"/>
            <a:ext cx="7772400" cy="1557338"/>
          </a:xfrm>
        </p:spPr>
        <p:txBody>
          <a:bodyPr>
            <a:normAutofit/>
          </a:bodyPr>
          <a:lstStyle/>
          <a:p>
            <a:r>
              <a:rPr lang="en-US" altLang="zh-CN" sz="5400" dirty="0" smtClean="0">
                <a:cs typeface="Times New Roman" pitchFamily="18" charset="0"/>
              </a:rPr>
              <a:t>Mission Statement</a:t>
            </a:r>
            <a:endParaRPr lang="zh-CN" altLang="en-US" sz="5400" dirty="0" smtClean="0">
              <a:cs typeface="Times New Roman" pitchFamily="18" charset="0"/>
            </a:endParaRPr>
          </a:p>
        </p:txBody>
      </p:sp>
      <p:sp>
        <p:nvSpPr>
          <p:cNvPr id="2" name="Subtitle 1"/>
          <p:cNvSpPr>
            <a:spLocks noGrp="1"/>
          </p:cNvSpPr>
          <p:nvPr>
            <p:ph type="subTitle" idx="1"/>
          </p:nvPr>
        </p:nvSpPr>
        <p:spPr>
          <a:xfrm>
            <a:off x="1371600" y="1831915"/>
            <a:ext cx="6400800" cy="4081462"/>
          </a:xfrm>
        </p:spPr>
        <p:txBody>
          <a:bodyPr>
            <a:normAutofit fontScale="92500" lnSpcReduction="20000"/>
          </a:bodyPr>
          <a:lstStyle/>
          <a:p>
            <a:r>
              <a:rPr lang="en-US" dirty="0">
                <a:solidFill>
                  <a:schemeClr val="tx1"/>
                </a:solidFill>
              </a:rPr>
              <a:t>Apple designs Macs, the best personal computers in the world, along with OS X, </a:t>
            </a:r>
            <a:r>
              <a:rPr lang="en-US" dirty="0" err="1">
                <a:solidFill>
                  <a:schemeClr val="tx1"/>
                </a:solidFill>
              </a:rPr>
              <a:t>iLife</a:t>
            </a:r>
            <a:r>
              <a:rPr lang="en-US" dirty="0">
                <a:solidFill>
                  <a:schemeClr val="tx1"/>
                </a:solidFill>
              </a:rPr>
              <a:t>, iWork and professional software. Apple leads the digital music revolution with its iPods and iTunes online store. Apple has reinvented the mobile phone with its revolutionary iPhone and App Store, and is defining the future of mobile media and computing devices with iPad</a:t>
            </a: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35641645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标题 1"/>
          <p:cNvSpPr>
            <a:spLocks noGrp="1"/>
          </p:cNvSpPr>
          <p:nvPr>
            <p:ph type="ctrTitle"/>
          </p:nvPr>
        </p:nvSpPr>
        <p:spPr>
          <a:xfrm>
            <a:off x="685800" y="0"/>
            <a:ext cx="7772400" cy="1341438"/>
          </a:xfrm>
        </p:spPr>
        <p:txBody>
          <a:bodyPr/>
          <a:lstStyle/>
          <a:p>
            <a:r>
              <a:rPr lang="en-US" altLang="zh-CN" sz="5400" dirty="0" smtClean="0">
                <a:cs typeface="Times New Roman" pitchFamily="18" charset="0"/>
              </a:rPr>
              <a:t>Products and Services</a:t>
            </a:r>
            <a:endParaRPr lang="zh-CN" altLang="en-US" sz="5400" dirty="0" smtClean="0">
              <a:cs typeface="Times New Roman" pitchFamily="18" charset="0"/>
            </a:endParaRPr>
          </a:p>
        </p:txBody>
      </p:sp>
      <p:sp>
        <p:nvSpPr>
          <p:cNvPr id="3" name="副标题 2"/>
          <p:cNvSpPr>
            <a:spLocks noGrp="1"/>
          </p:cNvSpPr>
          <p:nvPr>
            <p:ph type="subTitle" idx="1"/>
          </p:nvPr>
        </p:nvSpPr>
        <p:spPr>
          <a:xfrm>
            <a:off x="971550" y="1412875"/>
            <a:ext cx="7777163" cy="4679950"/>
          </a:xfrm>
        </p:spPr>
        <p:txBody>
          <a:bodyPr rtlCol="0">
            <a:normAutofit fontScale="92500" lnSpcReduction="10000"/>
          </a:bodyPr>
          <a:lstStyle/>
          <a:p>
            <a:pPr marL="571500" indent="-571500" algn="l" fontAlgn="auto">
              <a:spcAft>
                <a:spcPts val="0"/>
              </a:spcAft>
              <a:buFont typeface="Arial"/>
              <a:buChar char="•"/>
              <a:defRPr/>
            </a:pPr>
            <a:r>
              <a:rPr lang="en-US" altLang="zh-CN" sz="3800" dirty="0" err="1">
                <a:solidFill>
                  <a:schemeClr val="tx1"/>
                </a:solidFill>
                <a:cs typeface="Times New Roman" pitchFamily="18" charset="0"/>
              </a:rPr>
              <a:t>iPhone</a:t>
            </a:r>
            <a:endParaRPr lang="zh-CN" altLang="zh-CN" sz="3800" dirty="0">
              <a:solidFill>
                <a:schemeClr val="tx1"/>
              </a:solidFill>
              <a:cs typeface="Times New Roman" pitchFamily="18" charset="0"/>
            </a:endParaRPr>
          </a:p>
          <a:p>
            <a:pPr marL="571500" indent="-571500" algn="l" fontAlgn="auto">
              <a:spcAft>
                <a:spcPts val="0"/>
              </a:spcAft>
              <a:buFont typeface="Arial"/>
              <a:buChar char="•"/>
              <a:defRPr/>
            </a:pPr>
            <a:r>
              <a:rPr lang="en-US" altLang="zh-CN" sz="3800" dirty="0">
                <a:solidFill>
                  <a:schemeClr val="tx1"/>
                </a:solidFill>
                <a:cs typeface="Times New Roman" pitchFamily="18" charset="0"/>
              </a:rPr>
              <a:t>iPad</a:t>
            </a:r>
            <a:endParaRPr lang="zh-CN" altLang="zh-CN" sz="3800" dirty="0">
              <a:solidFill>
                <a:schemeClr val="tx1"/>
              </a:solidFill>
              <a:cs typeface="Times New Roman" pitchFamily="18" charset="0"/>
            </a:endParaRPr>
          </a:p>
          <a:p>
            <a:pPr marL="571500" indent="-571500" algn="l" fontAlgn="auto">
              <a:spcAft>
                <a:spcPts val="0"/>
              </a:spcAft>
              <a:buFont typeface="Arial"/>
              <a:buChar char="•"/>
              <a:defRPr/>
            </a:pPr>
            <a:r>
              <a:rPr lang="en-US" altLang="zh-CN" sz="3800" dirty="0">
                <a:solidFill>
                  <a:schemeClr val="tx1"/>
                </a:solidFill>
                <a:cs typeface="Times New Roman" pitchFamily="18" charset="0"/>
              </a:rPr>
              <a:t>Mac</a:t>
            </a:r>
            <a:endParaRPr lang="zh-CN" altLang="zh-CN" sz="3800" dirty="0">
              <a:solidFill>
                <a:schemeClr val="tx1"/>
              </a:solidFill>
              <a:cs typeface="Times New Roman" pitchFamily="18" charset="0"/>
            </a:endParaRPr>
          </a:p>
          <a:p>
            <a:pPr marL="571500" indent="-571500" algn="l" fontAlgn="auto">
              <a:spcAft>
                <a:spcPts val="0"/>
              </a:spcAft>
              <a:buFont typeface="Arial"/>
              <a:buChar char="•"/>
              <a:defRPr/>
            </a:pPr>
            <a:r>
              <a:rPr lang="en-US" altLang="zh-CN" sz="3800" dirty="0" smtClean="0">
                <a:solidFill>
                  <a:schemeClr val="tx1"/>
                </a:solidFill>
                <a:cs typeface="Times New Roman" pitchFamily="18" charset="0"/>
              </a:rPr>
              <a:t>iPod/iTunes</a:t>
            </a:r>
            <a:endParaRPr lang="zh-CN" altLang="zh-CN" sz="3800" dirty="0">
              <a:solidFill>
                <a:schemeClr val="tx1"/>
              </a:solidFill>
              <a:cs typeface="Times New Roman" pitchFamily="18" charset="0"/>
            </a:endParaRPr>
          </a:p>
          <a:p>
            <a:pPr marL="571500" indent="-571500" algn="l" fontAlgn="auto">
              <a:spcAft>
                <a:spcPts val="0"/>
              </a:spcAft>
              <a:buFont typeface="Arial"/>
              <a:buChar char="•"/>
              <a:defRPr/>
            </a:pPr>
            <a:r>
              <a:rPr lang="en-US" altLang="zh-CN" sz="3800" dirty="0">
                <a:solidFill>
                  <a:schemeClr val="tx1"/>
                </a:solidFill>
                <a:cs typeface="Times New Roman" pitchFamily="18" charset="0"/>
              </a:rPr>
              <a:t>Apple TV</a:t>
            </a:r>
            <a:endParaRPr lang="zh-CN" altLang="zh-CN" sz="3800" dirty="0">
              <a:solidFill>
                <a:schemeClr val="tx1"/>
              </a:solidFill>
              <a:cs typeface="Times New Roman" pitchFamily="18" charset="0"/>
            </a:endParaRPr>
          </a:p>
          <a:p>
            <a:pPr marL="571500" indent="-571500" algn="l" fontAlgn="auto">
              <a:spcAft>
                <a:spcPts val="0"/>
              </a:spcAft>
              <a:buFont typeface="Arial"/>
              <a:buChar char="•"/>
              <a:defRPr/>
            </a:pPr>
            <a:r>
              <a:rPr lang="en-US" altLang="zh-CN" sz="3800" dirty="0" err="1" smtClean="0">
                <a:solidFill>
                  <a:schemeClr val="tx1"/>
                </a:solidFill>
                <a:cs typeface="Times New Roman" pitchFamily="18" charset="0"/>
              </a:rPr>
              <a:t>iOS</a:t>
            </a:r>
            <a:r>
              <a:rPr lang="en-US" altLang="zh-CN" sz="3800" dirty="0" smtClean="0">
                <a:solidFill>
                  <a:schemeClr val="tx1"/>
                </a:solidFill>
                <a:cs typeface="Times New Roman" pitchFamily="18" charset="0"/>
              </a:rPr>
              <a:t> </a:t>
            </a:r>
            <a:r>
              <a:rPr lang="en-US" altLang="zh-CN" sz="3800" dirty="0">
                <a:solidFill>
                  <a:schemeClr val="tx1"/>
                </a:solidFill>
                <a:cs typeface="Times New Roman" pitchFamily="18" charset="0"/>
              </a:rPr>
              <a:t>and Mac OS X operating systems</a:t>
            </a:r>
            <a:endParaRPr lang="zh-CN" altLang="zh-CN" sz="3800" dirty="0">
              <a:solidFill>
                <a:schemeClr val="tx1"/>
              </a:solidFill>
              <a:cs typeface="Times New Roman" pitchFamily="18" charset="0"/>
            </a:endParaRPr>
          </a:p>
          <a:p>
            <a:pPr marL="571500" indent="-571500" algn="l" fontAlgn="auto">
              <a:spcAft>
                <a:spcPts val="0"/>
              </a:spcAft>
              <a:buFont typeface="Arial"/>
              <a:buChar char="•"/>
              <a:defRPr/>
            </a:pPr>
            <a:r>
              <a:rPr lang="en-US" altLang="zh-CN" sz="3800" dirty="0" err="1">
                <a:solidFill>
                  <a:schemeClr val="tx1"/>
                </a:solidFill>
                <a:cs typeface="Times New Roman" pitchFamily="18" charset="0"/>
              </a:rPr>
              <a:t>iCloud</a:t>
            </a:r>
            <a:endParaRPr lang="zh-CN" altLang="zh-CN" sz="3800" dirty="0">
              <a:solidFill>
                <a:schemeClr val="tx1"/>
              </a:solidFill>
              <a:cs typeface="Times New Roman" pitchFamily="18" charset="0"/>
            </a:endParaRPr>
          </a:p>
          <a:p>
            <a:pPr marL="571500" indent="-571500" algn="l" fontAlgn="auto">
              <a:spcAft>
                <a:spcPts val="0"/>
              </a:spcAft>
              <a:buFont typeface="Arial"/>
              <a:buChar char="•"/>
              <a:defRPr/>
            </a:pPr>
            <a:r>
              <a:rPr lang="en-US" altLang="zh-CN" sz="3800" dirty="0" smtClean="0">
                <a:solidFill>
                  <a:schemeClr val="tx1"/>
                </a:solidFill>
                <a:cs typeface="Times New Roman" pitchFamily="18" charset="0"/>
              </a:rPr>
              <a:t>Accessories, software, and warranties</a:t>
            </a:r>
            <a:endParaRPr lang="zh-CN" altLang="zh-CN" sz="3800" dirty="0">
              <a:solidFill>
                <a:schemeClr val="tx1"/>
              </a:solidFill>
              <a:cs typeface="Times New Roman" pitchFamily="18" charset="0"/>
            </a:endParaRPr>
          </a:p>
        </p:txBody>
      </p:sp>
    </p:spTree>
    <p:extLst>
      <p:ext uri="{BB962C8B-B14F-4D97-AF65-F5344CB8AC3E}">
        <p14:creationId xmlns:p14="http://schemas.microsoft.com/office/powerpoint/2010/main" val="3034986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标题 1"/>
          <p:cNvSpPr>
            <a:spLocks noGrp="1"/>
          </p:cNvSpPr>
          <p:nvPr>
            <p:ph type="ctrTitle"/>
          </p:nvPr>
        </p:nvSpPr>
        <p:spPr>
          <a:xfrm>
            <a:off x="685800" y="0"/>
            <a:ext cx="7772400" cy="1557338"/>
          </a:xfrm>
        </p:spPr>
        <p:txBody>
          <a:bodyPr>
            <a:normAutofit/>
          </a:bodyPr>
          <a:lstStyle/>
          <a:p>
            <a:r>
              <a:rPr lang="en-CA" altLang="zh-CN" sz="5400" dirty="0" smtClean="0"/>
              <a:t>iTunes Revenue</a:t>
            </a:r>
            <a:endParaRPr lang="zh-CN" altLang="en-US" sz="5400" dirty="0" smtClean="0"/>
          </a:p>
        </p:txBody>
      </p:sp>
      <p:sp>
        <p:nvSpPr>
          <p:cNvPr id="151557" name="Content Placeholder 2"/>
          <p:cNvSpPr txBox="1">
            <a:spLocks/>
          </p:cNvSpPr>
          <p:nvPr/>
        </p:nvSpPr>
        <p:spPr bwMode="auto">
          <a:xfrm>
            <a:off x="250825" y="1214422"/>
            <a:ext cx="6425883" cy="5500726"/>
          </a:xfrm>
          <a:prstGeom prst="rect">
            <a:avLst/>
          </a:prstGeom>
          <a:noFill/>
          <a:ln w="9525">
            <a:noFill/>
            <a:miter lim="800000"/>
            <a:headEnd/>
            <a:tailEnd/>
          </a:ln>
        </p:spPr>
        <p:txBody>
          <a:bodyPr/>
          <a:lstStyle/>
          <a:p>
            <a:pPr marL="342900" indent="-342900" defTabSz="457200" fontAlgn="auto">
              <a:spcBef>
                <a:spcPct val="20000"/>
              </a:spcBef>
              <a:spcAft>
                <a:spcPts val="0"/>
              </a:spcAft>
              <a:buFont typeface="Arial"/>
              <a:buChar char="•"/>
            </a:pPr>
            <a:r>
              <a:rPr lang="en-US" sz="2400" dirty="0">
                <a:latin typeface="Calibri"/>
                <a:ea typeface="+mn-ea"/>
                <a:cs typeface="Times New Roman" pitchFamily="18" charset="0"/>
              </a:rPr>
              <a:t>Sales of third-party digital content such as</a:t>
            </a:r>
            <a:r>
              <a:rPr lang="en-US" sz="2400" dirty="0" smtClean="0">
                <a:latin typeface="Calibri"/>
                <a:ea typeface="+mn-ea"/>
                <a:cs typeface="Times New Roman" pitchFamily="18" charset="0"/>
              </a:rPr>
              <a:t>:</a:t>
            </a:r>
          </a:p>
          <a:p>
            <a:pPr marL="1257300" lvl="2" indent="-342900" defTabSz="457200" fontAlgn="auto">
              <a:spcBef>
                <a:spcPct val="20000"/>
              </a:spcBef>
              <a:spcAft>
                <a:spcPts val="0"/>
              </a:spcAft>
              <a:buFont typeface="Arial"/>
              <a:buChar char="•"/>
            </a:pPr>
            <a:r>
              <a:rPr lang="en-US" sz="2400" dirty="0" smtClean="0">
                <a:latin typeface="Calibri"/>
                <a:ea typeface="+mn-ea"/>
                <a:cs typeface="Times New Roman" pitchFamily="18" charset="0"/>
              </a:rPr>
              <a:t>Digital music</a:t>
            </a:r>
          </a:p>
          <a:p>
            <a:pPr marL="1257300" lvl="2" indent="-342900" defTabSz="457200" fontAlgn="auto">
              <a:spcBef>
                <a:spcPct val="20000"/>
              </a:spcBef>
              <a:spcAft>
                <a:spcPts val="0"/>
              </a:spcAft>
              <a:buFont typeface="Arial"/>
              <a:buChar char="•"/>
            </a:pPr>
            <a:r>
              <a:rPr lang="en-US" sz="2400" dirty="0" smtClean="0">
                <a:latin typeface="Calibri"/>
                <a:ea typeface="+mn-ea"/>
                <a:cs typeface="Times New Roman" pitchFamily="18" charset="0"/>
              </a:rPr>
              <a:t>Podcasts</a:t>
            </a:r>
          </a:p>
          <a:p>
            <a:pPr marL="1257300" lvl="2" indent="-342900" defTabSz="457200" fontAlgn="auto">
              <a:spcBef>
                <a:spcPct val="20000"/>
              </a:spcBef>
              <a:spcAft>
                <a:spcPts val="0"/>
              </a:spcAft>
              <a:buFont typeface="Arial"/>
              <a:buChar char="•"/>
            </a:pPr>
            <a:r>
              <a:rPr lang="en-US" sz="2400" dirty="0" smtClean="0">
                <a:latin typeface="Calibri"/>
                <a:ea typeface="+mn-ea"/>
                <a:cs typeface="Times New Roman" pitchFamily="18" charset="0"/>
              </a:rPr>
              <a:t>Movies and TV shows</a:t>
            </a:r>
          </a:p>
          <a:p>
            <a:pPr marL="1257300" lvl="2" indent="-342900" defTabSz="457200" fontAlgn="auto">
              <a:spcBef>
                <a:spcPct val="20000"/>
              </a:spcBef>
              <a:spcAft>
                <a:spcPts val="0"/>
              </a:spcAft>
              <a:buFont typeface="Arial"/>
              <a:buChar char="•"/>
            </a:pPr>
            <a:r>
              <a:rPr lang="en-US" sz="2400" dirty="0" smtClean="0">
                <a:latin typeface="Calibri"/>
                <a:ea typeface="+mn-ea"/>
                <a:cs typeface="Times New Roman" pitchFamily="18" charset="0"/>
              </a:rPr>
              <a:t>Audio books</a:t>
            </a:r>
          </a:p>
          <a:p>
            <a:pPr lvl="2" defTabSz="457200" fontAlgn="auto">
              <a:spcBef>
                <a:spcPct val="20000"/>
              </a:spcBef>
              <a:spcAft>
                <a:spcPts val="0"/>
              </a:spcAft>
            </a:pPr>
            <a:endParaRPr lang="en-US" sz="2400" dirty="0" smtClean="0">
              <a:latin typeface="Calibri"/>
              <a:ea typeface="+mn-ea"/>
              <a:cs typeface="Times New Roman" pitchFamily="18" charset="0"/>
            </a:endParaRPr>
          </a:p>
          <a:p>
            <a:pPr marL="342900" indent="-342900" defTabSz="457200" fontAlgn="auto">
              <a:spcBef>
                <a:spcPts val="0"/>
              </a:spcBef>
              <a:spcAft>
                <a:spcPts val="0"/>
              </a:spcAft>
              <a:buFont typeface="Arial"/>
              <a:buChar char="•"/>
            </a:pPr>
            <a:r>
              <a:rPr lang="en-US" sz="2400" dirty="0" smtClean="0">
                <a:latin typeface="Calibri"/>
                <a:ea typeface="+mn-ea"/>
                <a:cs typeface="Times New Roman" pitchFamily="18" charset="0"/>
              </a:rPr>
              <a:t>Manage </a:t>
            </a:r>
            <a:r>
              <a:rPr lang="en-US" sz="2400" dirty="0">
                <a:latin typeface="Calibri"/>
                <a:ea typeface="+mn-ea"/>
                <a:cs typeface="Times New Roman" pitchFamily="18" charset="0"/>
              </a:rPr>
              <a:t>contents on iPod, iPhone, iPod Touch and </a:t>
            </a:r>
            <a:r>
              <a:rPr lang="en-US" sz="2400" dirty="0" smtClean="0">
                <a:latin typeface="Calibri"/>
                <a:ea typeface="+mn-ea"/>
                <a:cs typeface="Times New Roman" pitchFamily="18" charset="0"/>
              </a:rPr>
              <a:t>iPad</a:t>
            </a:r>
          </a:p>
          <a:p>
            <a:pPr marL="342900" indent="-342900" defTabSz="457200" fontAlgn="auto">
              <a:spcBef>
                <a:spcPts val="0"/>
              </a:spcBef>
              <a:spcAft>
                <a:spcPts val="0"/>
              </a:spcAft>
            </a:pPr>
            <a:endParaRPr lang="en-US" sz="2400" dirty="0" smtClean="0">
              <a:latin typeface="Calibri"/>
              <a:ea typeface="+mn-ea"/>
              <a:cs typeface="Times New Roman" pitchFamily="18" charset="0"/>
            </a:endParaRPr>
          </a:p>
          <a:p>
            <a:pPr marL="342900" indent="-342900" defTabSz="457200" fontAlgn="auto">
              <a:spcBef>
                <a:spcPts val="0"/>
              </a:spcBef>
              <a:spcAft>
                <a:spcPts val="0"/>
              </a:spcAft>
              <a:buFont typeface="Arial"/>
              <a:buChar char="•"/>
            </a:pPr>
            <a:r>
              <a:rPr lang="en-US" sz="2400" dirty="0" smtClean="0"/>
              <a:t>iTunes Store generated total net sales of $7.5 billion for 2012 compared to net sales of $5.4 billion during 2011. (10-K)</a:t>
            </a:r>
          </a:p>
          <a:p>
            <a:pPr marL="342900" indent="-342900" defTabSz="457200" fontAlgn="auto">
              <a:spcBef>
                <a:spcPts val="0"/>
              </a:spcBef>
              <a:spcAft>
                <a:spcPts val="0"/>
              </a:spcAft>
              <a:buFont typeface="Arial"/>
              <a:buChar char="•"/>
            </a:pPr>
            <a:endParaRPr lang="en-US" sz="2400" dirty="0">
              <a:latin typeface="Calibri"/>
              <a:ea typeface="+mn-ea"/>
              <a:cs typeface="Times New Roman" pitchFamily="18" charset="0"/>
            </a:endParaRPr>
          </a:p>
        </p:txBody>
      </p:sp>
      <p:pic>
        <p:nvPicPr>
          <p:cNvPr id="2" name="Picture 1"/>
          <p:cNvPicPr>
            <a:picLocks noChangeAspect="1"/>
          </p:cNvPicPr>
          <p:nvPr/>
        </p:nvPicPr>
        <p:blipFill>
          <a:blip r:embed="rId3" cstate="print"/>
          <a:stretch>
            <a:fillRect/>
          </a:stretch>
        </p:blipFill>
        <p:spPr>
          <a:xfrm>
            <a:off x="6262662" y="1716109"/>
            <a:ext cx="1989572" cy="1989572"/>
          </a:xfrm>
          <a:prstGeom prst="rect">
            <a:avLst/>
          </a:prstGeom>
        </p:spPr>
      </p:pic>
    </p:spTree>
    <p:extLst>
      <p:ext uri="{BB962C8B-B14F-4D97-AF65-F5344CB8AC3E}">
        <p14:creationId xmlns:p14="http://schemas.microsoft.com/office/powerpoint/2010/main" val="807981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标题 1"/>
          <p:cNvSpPr>
            <a:spLocks noGrp="1"/>
          </p:cNvSpPr>
          <p:nvPr>
            <p:ph type="ctrTitle"/>
          </p:nvPr>
        </p:nvSpPr>
        <p:spPr>
          <a:xfrm>
            <a:off x="685800" y="0"/>
            <a:ext cx="7772400" cy="1557338"/>
          </a:xfrm>
        </p:spPr>
        <p:txBody>
          <a:bodyPr>
            <a:normAutofit/>
          </a:bodyPr>
          <a:lstStyle/>
          <a:p>
            <a:r>
              <a:rPr lang="en-US" altLang="zh-CN" sz="5400" dirty="0" smtClean="0">
                <a:cs typeface="Times New Roman" pitchFamily="18" charset="0"/>
              </a:rPr>
              <a:t>The App Store</a:t>
            </a:r>
            <a:endParaRPr lang="zh-CN" altLang="en-US" sz="5400" dirty="0" smtClean="0">
              <a:cs typeface="Times New Roman" pitchFamily="18" charset="0"/>
            </a:endParaRPr>
          </a:p>
        </p:txBody>
      </p:sp>
      <p:sp>
        <p:nvSpPr>
          <p:cNvPr id="152579" name="副标题 2"/>
          <p:cNvSpPr>
            <a:spLocks noGrp="1"/>
          </p:cNvSpPr>
          <p:nvPr>
            <p:ph type="subTitle" idx="1"/>
          </p:nvPr>
        </p:nvSpPr>
        <p:spPr>
          <a:xfrm>
            <a:off x="323850" y="1236263"/>
            <a:ext cx="7867743" cy="2138494"/>
          </a:xfrm>
        </p:spPr>
        <p:txBody>
          <a:bodyPr>
            <a:normAutofit/>
          </a:bodyPr>
          <a:lstStyle/>
          <a:p>
            <a:pPr marL="457200" indent="-457200" algn="l">
              <a:buFont typeface="Arial"/>
              <a:buChar char="•"/>
            </a:pPr>
            <a:r>
              <a:rPr lang="en-US" altLang="zh-CN" sz="2400" dirty="0" smtClean="0">
                <a:solidFill>
                  <a:schemeClr val="tx1"/>
                </a:solidFill>
                <a:cs typeface="Times New Roman" pitchFamily="18" charset="0"/>
              </a:rPr>
              <a:t>Allows users to browse and download applications from the iTunes Store directly on their computer or mobile device</a:t>
            </a:r>
          </a:p>
          <a:p>
            <a:pPr marL="457200" indent="-457200" algn="l">
              <a:buFont typeface="Arial"/>
              <a:buChar char="•"/>
            </a:pPr>
            <a:r>
              <a:rPr lang="en-US" altLang="zh-CN" sz="2400" dirty="0" smtClean="0">
                <a:solidFill>
                  <a:schemeClr val="tx1"/>
                </a:solidFill>
                <a:cs typeface="Times New Roman" pitchFamily="18" charset="0"/>
              </a:rPr>
              <a:t>30% of revenue from the store goes to Apple and 70% go to the producer of the app.</a:t>
            </a:r>
          </a:p>
        </p:txBody>
      </p:sp>
      <p:sp>
        <p:nvSpPr>
          <p:cNvPr id="5" name="Title 1"/>
          <p:cNvSpPr txBox="1">
            <a:spLocks/>
          </p:cNvSpPr>
          <p:nvPr/>
        </p:nvSpPr>
        <p:spPr>
          <a:xfrm>
            <a:off x="457200" y="274638"/>
            <a:ext cx="8229600" cy="1143000"/>
          </a:xfrm>
          <a:prstGeom prst="rect">
            <a:avLst/>
          </a:prstGeom>
        </p:spPr>
        <p:txBody>
          <a:bodyPr anchor="ctr">
            <a:normAutofit/>
          </a:bodyPr>
          <a:lstStyle/>
          <a:p>
            <a:pPr algn="ctr" defTabSz="457200" fontAlgn="auto">
              <a:spcBef>
                <a:spcPts val="0"/>
              </a:spcBef>
              <a:spcAft>
                <a:spcPts val="0"/>
              </a:spcAft>
              <a:defRPr/>
            </a:pPr>
            <a:endParaRPr lang="en-US" sz="4400" dirty="0">
              <a:solidFill>
                <a:prstClr val="white"/>
              </a:solidFill>
              <a:latin typeface="Times New Roman" pitchFamily="18" charset="0"/>
              <a:ea typeface="+mn-ea"/>
              <a:cs typeface="Times New Roman" pitchFamily="18" charset="0"/>
            </a:endParaRPr>
          </a:p>
        </p:txBody>
      </p:sp>
      <p:sp>
        <p:nvSpPr>
          <p:cNvPr id="6" name="Content Placeholder 2"/>
          <p:cNvSpPr txBox="1">
            <a:spLocks/>
          </p:cNvSpPr>
          <p:nvPr/>
        </p:nvSpPr>
        <p:spPr>
          <a:xfrm>
            <a:off x="457200" y="1600200"/>
            <a:ext cx="8229600" cy="4525963"/>
          </a:xfrm>
          <a:prstGeom prst="rect">
            <a:avLst/>
          </a:prstGeom>
        </p:spPr>
        <p:txBody>
          <a:bodyPr>
            <a:normAutofit/>
          </a:bodyPr>
          <a:lstStyle/>
          <a:p>
            <a:pPr algn="ctr" defTabSz="457200" fontAlgn="auto">
              <a:spcBef>
                <a:spcPct val="20000"/>
              </a:spcBef>
              <a:spcAft>
                <a:spcPts val="0"/>
              </a:spcAft>
              <a:buFont typeface="Arial" pitchFamily="34" charset="0"/>
              <a:buNone/>
              <a:defRPr/>
            </a:pPr>
            <a:endParaRPr lang="en-US" sz="3200" dirty="0">
              <a:solidFill>
                <a:prstClr val="black">
                  <a:tint val="75000"/>
                </a:prstClr>
              </a:solidFill>
              <a:latin typeface="Times New Roman" pitchFamily="18" charset="0"/>
              <a:ea typeface="+mn-ea"/>
              <a:cs typeface="Times New Roman" pitchFamily="18" charset="0"/>
            </a:endParaRPr>
          </a:p>
        </p:txBody>
      </p:sp>
      <p:pic>
        <p:nvPicPr>
          <p:cNvPr id="2" name="Picture 1"/>
          <p:cNvPicPr>
            <a:picLocks noChangeAspect="1"/>
          </p:cNvPicPr>
          <p:nvPr/>
        </p:nvPicPr>
        <p:blipFill>
          <a:blip r:embed="rId3" cstate="print"/>
          <a:stretch>
            <a:fillRect/>
          </a:stretch>
        </p:blipFill>
        <p:spPr>
          <a:xfrm>
            <a:off x="1802196" y="3374757"/>
            <a:ext cx="5546450" cy="3189966"/>
          </a:xfrm>
          <a:prstGeom prst="rect">
            <a:avLst/>
          </a:prstGeom>
        </p:spPr>
      </p:pic>
    </p:spTree>
    <p:extLst>
      <p:ext uri="{BB962C8B-B14F-4D97-AF65-F5344CB8AC3E}">
        <p14:creationId xmlns:p14="http://schemas.microsoft.com/office/powerpoint/2010/main" val="6543211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标题 1"/>
          <p:cNvSpPr>
            <a:spLocks noGrp="1"/>
          </p:cNvSpPr>
          <p:nvPr>
            <p:ph type="ctrTitle"/>
          </p:nvPr>
        </p:nvSpPr>
        <p:spPr>
          <a:xfrm>
            <a:off x="685800" y="0"/>
            <a:ext cx="7772400" cy="1557338"/>
          </a:xfrm>
        </p:spPr>
        <p:txBody>
          <a:bodyPr/>
          <a:lstStyle/>
          <a:p>
            <a:r>
              <a:rPr lang="en-US" altLang="zh-CN" sz="5400" dirty="0" err="1" smtClean="0">
                <a:cs typeface="Times New Roman" pitchFamily="18" charset="0"/>
              </a:rPr>
              <a:t>iBookstore</a:t>
            </a:r>
            <a:endParaRPr lang="zh-CN" altLang="en-US" sz="5400" dirty="0" smtClean="0">
              <a:cs typeface="Times New Roman" pitchFamily="18" charset="0"/>
            </a:endParaRPr>
          </a:p>
        </p:txBody>
      </p:sp>
      <p:sp>
        <p:nvSpPr>
          <p:cNvPr id="3" name="副标题 2"/>
          <p:cNvSpPr>
            <a:spLocks noGrp="1"/>
          </p:cNvSpPr>
          <p:nvPr>
            <p:ph type="subTitle" idx="1"/>
          </p:nvPr>
        </p:nvSpPr>
        <p:spPr>
          <a:xfrm>
            <a:off x="539750" y="1412875"/>
            <a:ext cx="7848600" cy="4679950"/>
          </a:xfrm>
          <a:noFill/>
        </p:spPr>
        <p:txBody>
          <a:bodyPr rtlCol="0">
            <a:normAutofit/>
          </a:bodyPr>
          <a:lstStyle/>
          <a:p>
            <a:pPr marL="457200" indent="-457200" algn="l" fontAlgn="auto">
              <a:spcAft>
                <a:spcPts val="0"/>
              </a:spcAft>
              <a:buFont typeface="Arial"/>
              <a:buChar char="•"/>
              <a:defRPr/>
            </a:pPr>
            <a:r>
              <a:rPr lang="en-US" altLang="zh-CN" dirty="0" smtClean="0">
                <a:solidFill>
                  <a:schemeClr val="tx1"/>
                </a:solidFill>
                <a:cs typeface="Times New Roman" pitchFamily="18" charset="0"/>
              </a:rPr>
              <a:t>An e-book application </a:t>
            </a:r>
          </a:p>
          <a:p>
            <a:pPr marL="457200" indent="-457200" algn="l" fontAlgn="auto">
              <a:spcAft>
                <a:spcPts val="0"/>
              </a:spcAft>
              <a:buFont typeface="Arial"/>
              <a:buChar char="•"/>
              <a:defRPr/>
            </a:pPr>
            <a:r>
              <a:rPr lang="en-US" altLang="zh-CN" dirty="0" smtClean="0">
                <a:solidFill>
                  <a:schemeClr val="tx1"/>
                </a:solidFill>
                <a:cs typeface="Times New Roman" pitchFamily="18" charset="0"/>
              </a:rPr>
              <a:t>Allows users to download and read books directly onto their mobile devices</a:t>
            </a:r>
          </a:p>
          <a:p>
            <a:pPr marL="457200" indent="-457200" algn="l" fontAlgn="auto">
              <a:spcAft>
                <a:spcPts val="0"/>
              </a:spcAft>
              <a:buFont typeface="Arial"/>
              <a:buChar char="•"/>
              <a:defRPr/>
            </a:pPr>
            <a:r>
              <a:rPr lang="en-US" altLang="zh-CN" dirty="0" smtClean="0">
                <a:solidFill>
                  <a:schemeClr val="tx1"/>
                </a:solidFill>
                <a:cs typeface="Times New Roman" pitchFamily="18" charset="0"/>
              </a:rPr>
              <a:t>A new app, </a:t>
            </a:r>
            <a:r>
              <a:rPr lang="en-US" altLang="zh-CN" dirty="0" err="1" smtClean="0">
                <a:solidFill>
                  <a:schemeClr val="tx1"/>
                </a:solidFill>
                <a:cs typeface="Times New Roman" pitchFamily="18" charset="0"/>
              </a:rPr>
              <a:t>iBooks</a:t>
            </a:r>
            <a:r>
              <a:rPr lang="en-US" altLang="zh-CN" dirty="0" smtClean="0">
                <a:solidFill>
                  <a:schemeClr val="tx1"/>
                </a:solidFill>
                <a:cs typeface="Times New Roman" pitchFamily="18" charset="0"/>
              </a:rPr>
              <a:t> Author, was announced for the App Store, allowing anyone to create interactive textbooks for reading in </a:t>
            </a:r>
            <a:r>
              <a:rPr lang="en-US" altLang="zh-CN" dirty="0" err="1" smtClean="0">
                <a:solidFill>
                  <a:schemeClr val="tx1"/>
                </a:solidFill>
                <a:cs typeface="Times New Roman" pitchFamily="18" charset="0"/>
              </a:rPr>
              <a:t>iBooks</a:t>
            </a:r>
            <a:r>
              <a:rPr lang="en-US" altLang="zh-CN" dirty="0" smtClean="0">
                <a:solidFill>
                  <a:schemeClr val="tx1"/>
                </a:solidFill>
                <a:cs typeface="Times New Roman" pitchFamily="18" charset="0"/>
              </a:rPr>
              <a:t>; and the </a:t>
            </a:r>
            <a:r>
              <a:rPr lang="en-US" altLang="zh-CN" dirty="0" err="1" smtClean="0">
                <a:solidFill>
                  <a:schemeClr val="tx1"/>
                </a:solidFill>
                <a:cs typeface="Times New Roman" pitchFamily="18" charset="0"/>
              </a:rPr>
              <a:t>iBookstore</a:t>
            </a:r>
            <a:r>
              <a:rPr lang="en-US" altLang="zh-CN" dirty="0" smtClean="0">
                <a:solidFill>
                  <a:schemeClr val="tx1"/>
                </a:solidFill>
                <a:cs typeface="Times New Roman" pitchFamily="18" charset="0"/>
              </a:rPr>
              <a:t> was expanded with a textbook category</a:t>
            </a:r>
            <a:endParaRPr lang="zh-CN" altLang="en-US" dirty="0">
              <a:solidFill>
                <a:schemeClr val="tx1"/>
              </a:solidFill>
              <a:cs typeface="Times New Roman" pitchFamily="18" charset="0"/>
            </a:endParaRPr>
          </a:p>
        </p:txBody>
      </p:sp>
      <p:sp>
        <p:nvSpPr>
          <p:cNvPr id="5" name="Title 1"/>
          <p:cNvSpPr txBox="1">
            <a:spLocks/>
          </p:cNvSpPr>
          <p:nvPr/>
        </p:nvSpPr>
        <p:spPr>
          <a:xfrm>
            <a:off x="457200" y="274638"/>
            <a:ext cx="8229600" cy="1143000"/>
          </a:xfrm>
          <a:prstGeom prst="rect">
            <a:avLst/>
          </a:prstGeom>
        </p:spPr>
        <p:txBody>
          <a:bodyPr anchor="ctr">
            <a:normAutofit/>
          </a:bodyPr>
          <a:lstStyle/>
          <a:p>
            <a:pPr algn="ctr" defTabSz="457200" fontAlgn="auto">
              <a:spcBef>
                <a:spcPts val="0"/>
              </a:spcBef>
              <a:spcAft>
                <a:spcPts val="0"/>
              </a:spcAft>
              <a:defRPr/>
            </a:pPr>
            <a:endParaRPr lang="en-US" sz="4400" dirty="0">
              <a:solidFill>
                <a:prstClr val="white"/>
              </a:solidFill>
              <a:latin typeface="Times New Roman" pitchFamily="18" charset="0"/>
              <a:ea typeface="+mn-ea"/>
              <a:cs typeface="Times New Roman" pitchFamily="18" charset="0"/>
            </a:endParaRPr>
          </a:p>
        </p:txBody>
      </p:sp>
      <p:sp>
        <p:nvSpPr>
          <p:cNvPr id="6" name="Content Placeholder 2"/>
          <p:cNvSpPr txBox="1">
            <a:spLocks/>
          </p:cNvSpPr>
          <p:nvPr/>
        </p:nvSpPr>
        <p:spPr>
          <a:xfrm>
            <a:off x="457200" y="1600200"/>
            <a:ext cx="8229600" cy="4525963"/>
          </a:xfrm>
          <a:prstGeom prst="rect">
            <a:avLst/>
          </a:prstGeom>
        </p:spPr>
        <p:txBody>
          <a:bodyPr>
            <a:normAutofit/>
          </a:bodyPr>
          <a:lstStyle/>
          <a:p>
            <a:pPr algn="ctr" defTabSz="457200" fontAlgn="auto">
              <a:spcBef>
                <a:spcPct val="20000"/>
              </a:spcBef>
              <a:spcAft>
                <a:spcPts val="0"/>
              </a:spcAft>
              <a:buFont typeface="Arial" pitchFamily="34" charset="0"/>
              <a:buNone/>
              <a:defRPr/>
            </a:pPr>
            <a:endParaRPr lang="en-US" sz="3200" dirty="0">
              <a:solidFill>
                <a:prstClr val="black">
                  <a:tint val="75000"/>
                </a:prstClr>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458359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标题 1"/>
          <p:cNvSpPr>
            <a:spLocks noGrp="1"/>
          </p:cNvSpPr>
          <p:nvPr>
            <p:ph type="ctrTitle"/>
          </p:nvPr>
        </p:nvSpPr>
        <p:spPr>
          <a:xfrm>
            <a:off x="685800" y="0"/>
            <a:ext cx="7772400" cy="1052513"/>
          </a:xfrm>
        </p:spPr>
        <p:txBody>
          <a:bodyPr/>
          <a:lstStyle/>
          <a:p>
            <a:r>
              <a:rPr lang="en-US" altLang="zh-CN" sz="5400" dirty="0" smtClean="0">
                <a:cs typeface="Times New Roman" pitchFamily="18" charset="0"/>
              </a:rPr>
              <a:t>Milestones</a:t>
            </a:r>
            <a:endParaRPr lang="zh-CN" altLang="en-US" sz="5400" dirty="0" smtClean="0">
              <a:cs typeface="Times New Roman" pitchFamily="18" charset="0"/>
            </a:endParaRPr>
          </a:p>
        </p:txBody>
      </p:sp>
      <p:pic>
        <p:nvPicPr>
          <p:cNvPr id="4" name="Picture 3"/>
          <p:cNvPicPr>
            <a:picLocks noChangeAspect="1"/>
          </p:cNvPicPr>
          <p:nvPr/>
        </p:nvPicPr>
        <p:blipFill>
          <a:blip r:embed="rId3" cstate="print"/>
          <a:stretch>
            <a:fillRect/>
          </a:stretch>
        </p:blipFill>
        <p:spPr>
          <a:xfrm>
            <a:off x="136559" y="1052512"/>
            <a:ext cx="8921608" cy="5537345"/>
          </a:xfrm>
          <a:prstGeom prst="rect">
            <a:avLst/>
          </a:prstGeom>
        </p:spPr>
      </p:pic>
    </p:spTree>
    <p:extLst>
      <p:ext uri="{BB962C8B-B14F-4D97-AF65-F5344CB8AC3E}">
        <p14:creationId xmlns:p14="http://schemas.microsoft.com/office/powerpoint/2010/main" val="41883816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clrChange>
              <a:clrFrom>
                <a:srgbClr val="FFFFFF"/>
              </a:clrFrom>
              <a:clrTo>
                <a:srgbClr val="FFFFFF">
                  <a:alpha val="0"/>
                </a:srgbClr>
              </a:clrTo>
            </a:clrChange>
          </a:blip>
          <a:stretch>
            <a:fillRect/>
          </a:stretch>
        </p:blipFill>
        <p:spPr>
          <a:xfrm>
            <a:off x="5820965" y="0"/>
            <a:ext cx="3344843" cy="3531243"/>
          </a:xfrm>
          <a:prstGeom prst="rect">
            <a:avLst/>
          </a:prstGeom>
        </p:spPr>
      </p:pic>
      <p:sp>
        <p:nvSpPr>
          <p:cNvPr id="2" name="Title 1"/>
          <p:cNvSpPr>
            <a:spLocks noGrp="1"/>
          </p:cNvSpPr>
          <p:nvPr>
            <p:ph type="title"/>
          </p:nvPr>
        </p:nvSpPr>
        <p:spPr>
          <a:xfrm>
            <a:off x="179512" y="0"/>
            <a:ext cx="8229600" cy="1196752"/>
          </a:xfrm>
        </p:spPr>
        <p:txBody>
          <a:bodyPr>
            <a:normAutofit/>
          </a:bodyPr>
          <a:lstStyle/>
          <a:p>
            <a:r>
              <a:rPr lang="en-US" dirty="0" smtClean="0"/>
              <a:t>The Internet</a:t>
            </a:r>
            <a:endParaRPr lang="en-US" dirty="0"/>
          </a:p>
        </p:txBody>
      </p:sp>
      <p:sp>
        <p:nvSpPr>
          <p:cNvPr id="3" name="Content Placeholder 2"/>
          <p:cNvSpPr>
            <a:spLocks noGrp="1"/>
          </p:cNvSpPr>
          <p:nvPr>
            <p:ph idx="1"/>
          </p:nvPr>
        </p:nvSpPr>
        <p:spPr>
          <a:xfrm>
            <a:off x="457200" y="1600200"/>
            <a:ext cx="7843652" cy="4525963"/>
          </a:xfrm>
        </p:spPr>
        <p:txBody>
          <a:bodyPr>
            <a:normAutofit fontScale="92500" lnSpcReduction="20000"/>
          </a:bodyPr>
          <a:lstStyle/>
          <a:p>
            <a:pPr marL="0" indent="0">
              <a:buNone/>
            </a:pPr>
            <a:endParaRPr lang="en-US" b="1" dirty="0" smtClean="0"/>
          </a:p>
          <a:p>
            <a:pPr marL="0" indent="0">
              <a:buNone/>
            </a:pPr>
            <a:endParaRPr lang="en-US" b="1" dirty="0"/>
          </a:p>
          <a:p>
            <a:pPr marL="0" indent="0">
              <a:buNone/>
            </a:pPr>
            <a:r>
              <a:rPr lang="en-US" b="1" dirty="0" smtClean="0"/>
              <a:t>1969</a:t>
            </a:r>
            <a:r>
              <a:rPr lang="en-US" dirty="0" smtClean="0"/>
              <a:t>: the original internet</a:t>
            </a:r>
          </a:p>
          <a:p>
            <a:pPr marL="0" indent="0">
              <a:buNone/>
            </a:pPr>
            <a:r>
              <a:rPr lang="en-US" b="1" dirty="0" smtClean="0"/>
              <a:t>1971</a:t>
            </a:r>
            <a:r>
              <a:rPr lang="en-US" dirty="0" smtClean="0"/>
              <a:t>: first email sent</a:t>
            </a:r>
          </a:p>
          <a:p>
            <a:pPr marL="0" indent="0">
              <a:buNone/>
            </a:pPr>
            <a:r>
              <a:rPr lang="en-US" b="1" dirty="0" smtClean="0"/>
              <a:t>1990</a:t>
            </a:r>
            <a:r>
              <a:rPr lang="en-US" dirty="0" smtClean="0"/>
              <a:t>: Archie, the first search engine</a:t>
            </a:r>
          </a:p>
          <a:p>
            <a:pPr marL="0" indent="0">
              <a:buNone/>
            </a:pPr>
            <a:r>
              <a:rPr lang="en-US" b="1" dirty="0" smtClean="0"/>
              <a:t>1991</a:t>
            </a:r>
            <a:r>
              <a:rPr lang="en-US" dirty="0" smtClean="0"/>
              <a:t>: Internet available for commercial use</a:t>
            </a:r>
          </a:p>
          <a:p>
            <a:pPr marL="0" indent="0">
              <a:buNone/>
            </a:pPr>
            <a:r>
              <a:rPr lang="en-US" b="1" dirty="0" smtClean="0"/>
              <a:t>1996</a:t>
            </a:r>
            <a:r>
              <a:rPr lang="en-US" dirty="0" smtClean="0"/>
              <a:t>: more email than post mail in the USA</a:t>
            </a:r>
          </a:p>
          <a:p>
            <a:pPr marL="0" indent="0">
              <a:buNone/>
            </a:pPr>
            <a:r>
              <a:rPr lang="en-US" dirty="0"/>
              <a:t> </a:t>
            </a:r>
            <a:r>
              <a:rPr lang="en-US" dirty="0" smtClean="0"/>
              <a:t>        : </a:t>
            </a:r>
            <a:r>
              <a:rPr lang="en-US" dirty="0" err="1" smtClean="0"/>
              <a:t>BackRub</a:t>
            </a:r>
            <a:r>
              <a:rPr lang="en-US" dirty="0" smtClean="0"/>
              <a:t> search engine (Stanford)</a:t>
            </a:r>
          </a:p>
          <a:p>
            <a:pPr marL="0" indent="0">
              <a:buNone/>
            </a:pPr>
            <a:r>
              <a:rPr lang="en-US" b="1" dirty="0" smtClean="0"/>
              <a:t>1997</a:t>
            </a:r>
            <a:r>
              <a:rPr lang="en-US" dirty="0" smtClean="0"/>
              <a:t>: Google (googol)</a:t>
            </a:r>
          </a:p>
          <a:p>
            <a:endParaRPr lang="en-US" dirty="0" smtClean="0"/>
          </a:p>
          <a:p>
            <a:endParaRPr lang="en-US" dirty="0"/>
          </a:p>
        </p:txBody>
      </p:sp>
    </p:spTree>
    <p:extLst>
      <p:ext uri="{BB962C8B-B14F-4D97-AF65-F5344CB8AC3E}">
        <p14:creationId xmlns:p14="http://schemas.microsoft.com/office/powerpoint/2010/main" val="42005895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print"/>
          <a:srcRect/>
          <a:stretch>
            <a:fillRect/>
          </a:stretch>
        </p:blipFill>
        <p:spPr bwMode="auto">
          <a:xfrm>
            <a:off x="377644" y="1785926"/>
            <a:ext cx="8337760" cy="4643470"/>
          </a:xfrm>
          <a:prstGeom prst="rect">
            <a:avLst/>
          </a:prstGeom>
          <a:noFill/>
          <a:ln w="9525">
            <a:noFill/>
            <a:miter lim="800000"/>
            <a:headEnd/>
            <a:tailEnd/>
          </a:ln>
          <a:effectLst/>
        </p:spPr>
      </p:pic>
      <p:sp>
        <p:nvSpPr>
          <p:cNvPr id="7" name="TextBox 6"/>
          <p:cNvSpPr txBox="1"/>
          <p:nvPr/>
        </p:nvSpPr>
        <p:spPr>
          <a:xfrm>
            <a:off x="827553" y="3213407"/>
            <a:ext cx="892516" cy="830997"/>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Calibri"/>
                <a:ea typeface="+mn-ea"/>
              </a:rPr>
              <a:t>Aug 2011</a:t>
            </a:r>
          </a:p>
          <a:p>
            <a:pPr defTabSz="457200" fontAlgn="auto">
              <a:spcBef>
                <a:spcPts val="0"/>
              </a:spcBef>
              <a:spcAft>
                <a:spcPts val="0"/>
              </a:spcAft>
            </a:pPr>
            <a:r>
              <a:rPr lang="en-US" sz="1200" dirty="0" smtClean="0">
                <a:solidFill>
                  <a:prstClr val="black"/>
                </a:solidFill>
                <a:latin typeface="Calibri"/>
                <a:ea typeface="+mn-ea"/>
              </a:rPr>
              <a:t>Tim Cook becomes CEO</a:t>
            </a:r>
            <a:endParaRPr lang="en-US" sz="1200" dirty="0">
              <a:solidFill>
                <a:prstClr val="black"/>
              </a:solidFill>
              <a:latin typeface="Calibri"/>
              <a:ea typeface="+mn-ea"/>
            </a:endParaRPr>
          </a:p>
        </p:txBody>
      </p:sp>
      <p:cxnSp>
        <p:nvCxnSpPr>
          <p:cNvPr id="8" name="Straight Connector 7"/>
          <p:cNvCxnSpPr/>
          <p:nvPr/>
        </p:nvCxnSpPr>
        <p:spPr>
          <a:xfrm>
            <a:off x="1197742" y="4044404"/>
            <a:ext cx="0" cy="407628"/>
          </a:xfrm>
          <a:prstGeom prst="line">
            <a:avLst/>
          </a:prstGeom>
          <a:ln w="2540" cmpd="sng">
            <a:solidFill>
              <a:schemeClr val="tx1"/>
            </a:solidFill>
            <a:tailEnd type="oval" w="sm" len="sm"/>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4" cstate="print"/>
          <a:stretch>
            <a:fillRect/>
          </a:stretch>
        </p:blipFill>
        <p:spPr>
          <a:xfrm>
            <a:off x="928662" y="2643182"/>
            <a:ext cx="538159" cy="614904"/>
          </a:xfrm>
          <a:prstGeom prst="rect">
            <a:avLst/>
          </a:prstGeom>
        </p:spPr>
      </p:pic>
      <p:sp>
        <p:nvSpPr>
          <p:cNvPr id="10" name="TextBox 9"/>
          <p:cNvSpPr txBox="1"/>
          <p:nvPr/>
        </p:nvSpPr>
        <p:spPr>
          <a:xfrm>
            <a:off x="1571604" y="3185585"/>
            <a:ext cx="892516" cy="646331"/>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Calibri"/>
                <a:ea typeface="+mn-ea"/>
              </a:rPr>
              <a:t>Oct 2011</a:t>
            </a:r>
          </a:p>
          <a:p>
            <a:pPr defTabSz="457200" fontAlgn="auto">
              <a:spcBef>
                <a:spcPts val="0"/>
              </a:spcBef>
              <a:spcAft>
                <a:spcPts val="0"/>
              </a:spcAft>
            </a:pPr>
            <a:r>
              <a:rPr lang="en-US" sz="1200" dirty="0" smtClean="0">
                <a:solidFill>
                  <a:prstClr val="black"/>
                </a:solidFill>
                <a:latin typeface="Calibri"/>
                <a:ea typeface="+mn-ea"/>
              </a:rPr>
              <a:t>Steve Jobs dies</a:t>
            </a:r>
            <a:endParaRPr lang="en-US" sz="1200" dirty="0">
              <a:solidFill>
                <a:prstClr val="black"/>
              </a:solidFill>
              <a:latin typeface="Calibri"/>
              <a:ea typeface="+mn-ea"/>
            </a:endParaRPr>
          </a:p>
        </p:txBody>
      </p:sp>
      <p:cxnSp>
        <p:nvCxnSpPr>
          <p:cNvPr id="11" name="Straight Connector 10"/>
          <p:cNvCxnSpPr/>
          <p:nvPr/>
        </p:nvCxnSpPr>
        <p:spPr>
          <a:xfrm>
            <a:off x="1972503" y="3828189"/>
            <a:ext cx="0" cy="815257"/>
          </a:xfrm>
          <a:prstGeom prst="line">
            <a:avLst/>
          </a:prstGeom>
          <a:ln w="2540" cmpd="sng">
            <a:solidFill>
              <a:schemeClr val="tx1"/>
            </a:solidFill>
            <a:tailEnd type="oval" w="sm" len="sm"/>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5" cstate="print"/>
          <a:stretch>
            <a:fillRect/>
          </a:stretch>
        </p:blipFill>
        <p:spPr>
          <a:xfrm>
            <a:off x="1735150" y="2570681"/>
            <a:ext cx="474706" cy="614904"/>
          </a:xfrm>
          <a:prstGeom prst="rect">
            <a:avLst/>
          </a:prstGeom>
        </p:spPr>
      </p:pic>
      <p:sp>
        <p:nvSpPr>
          <p:cNvPr id="13" name="TextBox 12"/>
          <p:cNvSpPr txBox="1"/>
          <p:nvPr/>
        </p:nvSpPr>
        <p:spPr>
          <a:xfrm>
            <a:off x="2357422" y="2581230"/>
            <a:ext cx="1397460" cy="1015663"/>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Calibri"/>
                <a:ea typeface="+mn-ea"/>
              </a:rPr>
              <a:t>Jan 2012</a:t>
            </a:r>
          </a:p>
          <a:p>
            <a:pPr defTabSz="457200" fontAlgn="auto">
              <a:spcBef>
                <a:spcPts val="0"/>
              </a:spcBef>
              <a:spcAft>
                <a:spcPts val="0"/>
              </a:spcAft>
            </a:pPr>
            <a:r>
              <a:rPr lang="en-US" sz="1200" dirty="0" smtClean="0">
                <a:solidFill>
                  <a:prstClr val="black"/>
                </a:solidFill>
                <a:latin typeface="Calibri"/>
                <a:ea typeface="+mn-ea"/>
              </a:rPr>
              <a:t>Announced best quarterly results for a tech company ever</a:t>
            </a:r>
            <a:endParaRPr lang="en-US" sz="1200" dirty="0">
              <a:solidFill>
                <a:prstClr val="black"/>
              </a:solidFill>
              <a:latin typeface="Calibri"/>
              <a:ea typeface="+mn-ea"/>
            </a:endParaRPr>
          </a:p>
        </p:txBody>
      </p:sp>
      <p:cxnSp>
        <p:nvCxnSpPr>
          <p:cNvPr id="14" name="Straight Connector 13"/>
          <p:cNvCxnSpPr/>
          <p:nvPr/>
        </p:nvCxnSpPr>
        <p:spPr>
          <a:xfrm>
            <a:off x="3039189" y="3613875"/>
            <a:ext cx="0" cy="815257"/>
          </a:xfrm>
          <a:prstGeom prst="line">
            <a:avLst/>
          </a:prstGeom>
          <a:ln w="2540" cmpd="sng">
            <a:solidFill>
              <a:schemeClr val="tx1"/>
            </a:solidFill>
            <a:tailEnd type="oval" w="sm" len="sm"/>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6" cstate="print"/>
          <a:stretch>
            <a:fillRect/>
          </a:stretch>
        </p:blipFill>
        <p:spPr>
          <a:xfrm>
            <a:off x="2421571" y="2291583"/>
            <a:ext cx="793213" cy="317285"/>
          </a:xfrm>
          <a:prstGeom prst="rect">
            <a:avLst/>
          </a:prstGeom>
        </p:spPr>
      </p:pic>
      <p:sp>
        <p:nvSpPr>
          <p:cNvPr id="16" name="TextBox 15"/>
          <p:cNvSpPr txBox="1"/>
          <p:nvPr/>
        </p:nvSpPr>
        <p:spPr>
          <a:xfrm>
            <a:off x="3428992" y="4616977"/>
            <a:ext cx="1169866" cy="646331"/>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Calibri"/>
                <a:ea typeface="+mn-ea"/>
              </a:rPr>
              <a:t>Mar 2012</a:t>
            </a:r>
          </a:p>
          <a:p>
            <a:pPr defTabSz="457200" fontAlgn="auto">
              <a:spcBef>
                <a:spcPts val="0"/>
              </a:spcBef>
              <a:spcAft>
                <a:spcPts val="0"/>
              </a:spcAft>
            </a:pPr>
            <a:r>
              <a:rPr lang="en-US" sz="1200" dirty="0" smtClean="0">
                <a:solidFill>
                  <a:prstClr val="black"/>
                </a:solidFill>
                <a:latin typeface="Calibri"/>
                <a:ea typeface="+mn-ea"/>
              </a:rPr>
              <a:t>3</a:t>
            </a:r>
            <a:r>
              <a:rPr lang="en-US" sz="1200" baseline="30000" dirty="0" smtClean="0">
                <a:solidFill>
                  <a:prstClr val="black"/>
                </a:solidFill>
                <a:latin typeface="Calibri"/>
                <a:ea typeface="+mn-ea"/>
              </a:rPr>
              <a:t>rd</a:t>
            </a:r>
            <a:r>
              <a:rPr lang="en-US" sz="1200" dirty="0" smtClean="0">
                <a:solidFill>
                  <a:prstClr val="black"/>
                </a:solidFill>
                <a:latin typeface="Calibri"/>
                <a:ea typeface="+mn-ea"/>
              </a:rPr>
              <a:t> generation iPad released</a:t>
            </a:r>
            <a:endParaRPr lang="en-US" sz="1200" dirty="0">
              <a:solidFill>
                <a:prstClr val="black"/>
              </a:solidFill>
              <a:latin typeface="Calibri"/>
              <a:ea typeface="+mn-ea"/>
            </a:endParaRPr>
          </a:p>
        </p:txBody>
      </p:sp>
      <p:cxnSp>
        <p:nvCxnSpPr>
          <p:cNvPr id="17" name="Straight Connector 16"/>
          <p:cNvCxnSpPr/>
          <p:nvPr/>
        </p:nvCxnSpPr>
        <p:spPr>
          <a:xfrm>
            <a:off x="3810521" y="3324907"/>
            <a:ext cx="0" cy="646331"/>
          </a:xfrm>
          <a:prstGeom prst="line">
            <a:avLst/>
          </a:prstGeom>
          <a:ln w="2540" cmpd="sng">
            <a:solidFill>
              <a:schemeClr val="tx1"/>
            </a:solidFill>
            <a:headEnd type="oval" w="sm" len="sm"/>
            <a:tailEnd type="none" w="sm" len="sm"/>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7" cstate="print"/>
          <a:stretch>
            <a:fillRect/>
          </a:stretch>
        </p:blipFill>
        <p:spPr>
          <a:xfrm>
            <a:off x="3600958" y="4071942"/>
            <a:ext cx="419125" cy="545035"/>
          </a:xfrm>
          <a:prstGeom prst="rect">
            <a:avLst/>
          </a:prstGeom>
        </p:spPr>
      </p:pic>
      <p:sp>
        <p:nvSpPr>
          <p:cNvPr id="19" name="TextBox 18"/>
          <p:cNvSpPr txBox="1"/>
          <p:nvPr/>
        </p:nvSpPr>
        <p:spPr>
          <a:xfrm>
            <a:off x="5786446" y="2846123"/>
            <a:ext cx="892516" cy="646331"/>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Calibri"/>
                <a:ea typeface="+mn-ea"/>
              </a:rPr>
              <a:t>Sep 2012</a:t>
            </a:r>
          </a:p>
          <a:p>
            <a:pPr defTabSz="457200" fontAlgn="auto">
              <a:spcBef>
                <a:spcPts val="0"/>
              </a:spcBef>
              <a:spcAft>
                <a:spcPts val="0"/>
              </a:spcAft>
            </a:pPr>
            <a:r>
              <a:rPr lang="en-US" sz="1200" dirty="0" smtClean="0">
                <a:solidFill>
                  <a:prstClr val="black"/>
                </a:solidFill>
                <a:latin typeface="Calibri"/>
                <a:ea typeface="+mn-ea"/>
              </a:rPr>
              <a:t>iPhone 5 released</a:t>
            </a:r>
            <a:endParaRPr lang="en-US" sz="1200" dirty="0">
              <a:solidFill>
                <a:prstClr val="black"/>
              </a:solidFill>
              <a:latin typeface="Calibri"/>
              <a:ea typeface="+mn-ea"/>
            </a:endParaRPr>
          </a:p>
        </p:txBody>
      </p:sp>
      <p:cxnSp>
        <p:nvCxnSpPr>
          <p:cNvPr id="20" name="Straight Connector 19"/>
          <p:cNvCxnSpPr/>
          <p:nvPr/>
        </p:nvCxnSpPr>
        <p:spPr>
          <a:xfrm flipV="1">
            <a:off x="6103846" y="2285992"/>
            <a:ext cx="1" cy="539552"/>
          </a:xfrm>
          <a:prstGeom prst="line">
            <a:avLst/>
          </a:prstGeom>
          <a:ln w="2540">
            <a:solidFill>
              <a:schemeClr val="tx1"/>
            </a:solidFill>
            <a:headEnd type="none" w="sm" len="sm"/>
            <a:tailEnd type="oval" w="sm" len="sm"/>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8" cstate="print"/>
          <a:stretch>
            <a:fillRect/>
          </a:stretch>
        </p:blipFill>
        <p:spPr>
          <a:xfrm>
            <a:off x="5880718" y="3472258"/>
            <a:ext cx="446258" cy="589398"/>
          </a:xfrm>
          <a:prstGeom prst="rect">
            <a:avLst/>
          </a:prstGeom>
        </p:spPr>
      </p:pic>
      <p:cxnSp>
        <p:nvCxnSpPr>
          <p:cNvPr id="22" name="Straight Connector 21"/>
          <p:cNvCxnSpPr/>
          <p:nvPr/>
        </p:nvCxnSpPr>
        <p:spPr>
          <a:xfrm rot="5400000">
            <a:off x="6322231" y="3536157"/>
            <a:ext cx="1071570" cy="1588"/>
          </a:xfrm>
          <a:prstGeom prst="line">
            <a:avLst/>
          </a:prstGeom>
          <a:ln w="2540" cmpd="sng">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9" cstate="print"/>
          <a:stretch>
            <a:fillRect/>
          </a:stretch>
        </p:blipFill>
        <p:spPr>
          <a:xfrm>
            <a:off x="6475123" y="4929198"/>
            <a:ext cx="311455" cy="462511"/>
          </a:xfrm>
          <a:prstGeom prst="rect">
            <a:avLst/>
          </a:prstGeom>
        </p:spPr>
      </p:pic>
      <p:sp>
        <p:nvSpPr>
          <p:cNvPr id="25" name="标题 1"/>
          <p:cNvSpPr txBox="1">
            <a:spLocks/>
          </p:cNvSpPr>
          <p:nvPr/>
        </p:nvSpPr>
        <p:spPr>
          <a:xfrm>
            <a:off x="685800" y="0"/>
            <a:ext cx="7772400" cy="10525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5400" dirty="0" smtClean="0">
                <a:cs typeface="Times New Roman" pitchFamily="18" charset="0"/>
              </a:rPr>
              <a:t>Recent Milestones</a:t>
            </a:r>
            <a:endParaRPr lang="zh-CN" altLang="en-US" sz="5400" dirty="0" smtClean="0">
              <a:cs typeface="Times New Roman" pitchFamily="18" charset="0"/>
            </a:endParaRPr>
          </a:p>
        </p:txBody>
      </p:sp>
      <p:sp>
        <p:nvSpPr>
          <p:cNvPr id="32" name="TextBox 31"/>
          <p:cNvSpPr txBox="1"/>
          <p:nvPr/>
        </p:nvSpPr>
        <p:spPr>
          <a:xfrm>
            <a:off x="6357950" y="4071942"/>
            <a:ext cx="1169866" cy="830997"/>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Calibri"/>
                <a:ea typeface="+mn-ea"/>
              </a:rPr>
              <a:t>Nov 2012</a:t>
            </a:r>
          </a:p>
          <a:p>
            <a:pPr defTabSz="457200" fontAlgn="auto">
              <a:spcBef>
                <a:spcPts val="0"/>
              </a:spcBef>
              <a:spcAft>
                <a:spcPts val="0"/>
              </a:spcAft>
            </a:pPr>
            <a:r>
              <a:rPr lang="en-US" sz="1200" dirty="0" smtClean="0">
                <a:solidFill>
                  <a:prstClr val="black"/>
                </a:solidFill>
                <a:latin typeface="Calibri"/>
                <a:ea typeface="+mn-ea"/>
              </a:rPr>
              <a:t>iPad mini and 4</a:t>
            </a:r>
            <a:r>
              <a:rPr lang="en-US" sz="1200" baseline="30000" dirty="0" smtClean="0">
                <a:solidFill>
                  <a:prstClr val="black"/>
                </a:solidFill>
                <a:latin typeface="Calibri"/>
                <a:ea typeface="+mn-ea"/>
              </a:rPr>
              <a:t>th</a:t>
            </a:r>
            <a:r>
              <a:rPr lang="en-US" sz="1200" dirty="0" smtClean="0">
                <a:solidFill>
                  <a:prstClr val="black"/>
                </a:solidFill>
                <a:latin typeface="Calibri"/>
                <a:ea typeface="+mn-ea"/>
              </a:rPr>
              <a:t> generation iPad released</a:t>
            </a:r>
            <a:endParaRPr lang="en-US" sz="1200" dirty="0">
              <a:solidFill>
                <a:prstClr val="black"/>
              </a:solidFill>
              <a:latin typeface="Calibri"/>
              <a:ea typeface="+mn-ea"/>
            </a:endParaRPr>
          </a:p>
        </p:txBody>
      </p:sp>
      <p:pic>
        <p:nvPicPr>
          <p:cNvPr id="34" name="Picture 33"/>
          <p:cNvPicPr>
            <a:picLocks noChangeAspect="1"/>
          </p:cNvPicPr>
          <p:nvPr/>
        </p:nvPicPr>
        <p:blipFill>
          <a:blip r:embed="rId7" cstate="print"/>
          <a:stretch>
            <a:fillRect/>
          </a:stretch>
        </p:blipFill>
        <p:spPr>
          <a:xfrm>
            <a:off x="6867519" y="4884229"/>
            <a:ext cx="419125" cy="545035"/>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chor="ctr">
            <a:normAutofit/>
          </a:bodyPr>
          <a:lstStyle/>
          <a:p>
            <a:pPr algn="ctr" defTabSz="457200" fontAlgn="auto">
              <a:spcBef>
                <a:spcPts val="0"/>
              </a:spcBef>
              <a:spcAft>
                <a:spcPts val="0"/>
              </a:spcAft>
              <a:defRPr/>
            </a:pPr>
            <a:r>
              <a:rPr lang="en-US" sz="5400" dirty="0">
                <a:latin typeface="Calibri"/>
                <a:ea typeface="+mn-ea"/>
                <a:cs typeface="Times New Roman" pitchFamily="18" charset="0"/>
              </a:rPr>
              <a:t>Key Company Trends </a:t>
            </a:r>
          </a:p>
        </p:txBody>
      </p:sp>
      <p:sp>
        <p:nvSpPr>
          <p:cNvPr id="155653" name="Content Placeholder 2"/>
          <p:cNvSpPr txBox="1">
            <a:spLocks/>
          </p:cNvSpPr>
          <p:nvPr/>
        </p:nvSpPr>
        <p:spPr bwMode="auto">
          <a:xfrm>
            <a:off x="457200" y="1916113"/>
            <a:ext cx="8229600" cy="4210050"/>
          </a:xfrm>
          <a:prstGeom prst="rect">
            <a:avLst/>
          </a:prstGeom>
          <a:noFill/>
          <a:ln w="9525">
            <a:noFill/>
            <a:miter lim="800000"/>
            <a:headEnd/>
            <a:tailEnd/>
          </a:ln>
        </p:spPr>
        <p:txBody>
          <a:bodyPr/>
          <a:lstStyle/>
          <a:p>
            <a:pPr marL="514350" indent="-514350" defTabSz="457200" fontAlgn="auto">
              <a:spcBef>
                <a:spcPct val="20000"/>
              </a:spcBef>
              <a:spcAft>
                <a:spcPts val="0"/>
              </a:spcAft>
              <a:buFont typeface="Calibri" pitchFamily="34" charset="0"/>
              <a:buAutoNum type="arabicPeriod"/>
            </a:pPr>
            <a:r>
              <a:rPr lang="en-US" sz="3600" dirty="0">
                <a:latin typeface="Calibri"/>
                <a:ea typeface="+mn-ea"/>
                <a:cs typeface="Times New Roman" pitchFamily="18" charset="0"/>
              </a:rPr>
              <a:t>Global Growth</a:t>
            </a:r>
          </a:p>
          <a:p>
            <a:pPr marL="514350" indent="-514350" defTabSz="457200" fontAlgn="auto">
              <a:spcBef>
                <a:spcPct val="20000"/>
              </a:spcBef>
              <a:spcAft>
                <a:spcPts val="0"/>
              </a:spcAft>
              <a:buFont typeface="Calibri" pitchFamily="34" charset="0"/>
              <a:buAutoNum type="arabicPeriod"/>
            </a:pPr>
            <a:r>
              <a:rPr lang="en-US" sz="3600" dirty="0">
                <a:latin typeface="Calibri"/>
                <a:ea typeface="+mn-ea"/>
                <a:cs typeface="Times New Roman" pitchFamily="18" charset="0"/>
              </a:rPr>
              <a:t>Key Product </a:t>
            </a:r>
            <a:r>
              <a:rPr lang="en-US" sz="3600" dirty="0" smtClean="0">
                <a:latin typeface="Calibri"/>
                <a:ea typeface="+mn-ea"/>
                <a:cs typeface="Times New Roman" pitchFamily="18" charset="0"/>
              </a:rPr>
              <a:t>Growth</a:t>
            </a:r>
            <a:endParaRPr lang="en-US" sz="3600" dirty="0">
              <a:latin typeface="Calibri"/>
              <a:ea typeface="+mn-ea"/>
              <a:cs typeface="Times New Roman" pitchFamily="18" charset="0"/>
            </a:endParaRPr>
          </a:p>
          <a:p>
            <a:pPr marL="514350" indent="-514350" defTabSz="457200" fontAlgn="auto">
              <a:spcBef>
                <a:spcPct val="20000"/>
              </a:spcBef>
              <a:spcAft>
                <a:spcPts val="0"/>
              </a:spcAft>
              <a:buFont typeface="Calibri" pitchFamily="34" charset="0"/>
              <a:buAutoNum type="arabicPeriod"/>
            </a:pPr>
            <a:r>
              <a:rPr lang="en-US" sz="3600" dirty="0" smtClean="0">
                <a:latin typeface="Calibri"/>
                <a:ea typeface="+mn-ea"/>
                <a:cs typeface="Times New Roman" pitchFamily="18" charset="0"/>
              </a:rPr>
              <a:t>Litigation</a:t>
            </a:r>
            <a:endParaRPr lang="en-US" sz="3600" dirty="0">
              <a:latin typeface="Calibri"/>
              <a:ea typeface="+mn-ea"/>
              <a:cs typeface="Times New Roman" pitchFamily="18" charset="0"/>
            </a:endParaRPr>
          </a:p>
        </p:txBody>
      </p:sp>
    </p:spTree>
    <p:extLst>
      <p:ext uri="{BB962C8B-B14F-4D97-AF65-F5344CB8AC3E}">
        <p14:creationId xmlns:p14="http://schemas.microsoft.com/office/powerpoint/2010/main" val="40239186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标题 1"/>
          <p:cNvSpPr>
            <a:spLocks noGrp="1"/>
          </p:cNvSpPr>
          <p:nvPr>
            <p:ph type="ctrTitle"/>
          </p:nvPr>
        </p:nvSpPr>
        <p:spPr>
          <a:xfrm>
            <a:off x="0" y="0"/>
            <a:ext cx="9144000" cy="1196975"/>
          </a:xfrm>
        </p:spPr>
        <p:txBody>
          <a:bodyPr>
            <a:noAutofit/>
          </a:bodyPr>
          <a:lstStyle/>
          <a:p>
            <a:r>
              <a:rPr lang="en-US" altLang="zh-CN" sz="4000" dirty="0" smtClean="0">
                <a:cs typeface="Times New Roman" pitchFamily="18" charset="0"/>
              </a:rPr>
              <a:t>Key Product and Regional Growth (Quarterly)</a:t>
            </a:r>
            <a:endParaRPr lang="zh-CN" altLang="en-US" sz="4000" dirty="0" smtClean="0"/>
          </a:p>
        </p:txBody>
      </p:sp>
      <p:sp>
        <p:nvSpPr>
          <p:cNvPr id="3" name="TextBox 2"/>
          <p:cNvSpPr txBox="1"/>
          <p:nvPr/>
        </p:nvSpPr>
        <p:spPr>
          <a:xfrm>
            <a:off x="377603" y="6211669"/>
            <a:ext cx="3148426" cy="646331"/>
          </a:xfrm>
          <a:prstGeom prst="rect">
            <a:avLst/>
          </a:prstGeom>
          <a:noFill/>
        </p:spPr>
        <p:txBody>
          <a:bodyPr wrap="none" rtlCol="0">
            <a:spAutoFit/>
          </a:bodyPr>
          <a:lstStyle/>
          <a:p>
            <a:pPr defTabSz="457200" fontAlgn="auto">
              <a:spcBef>
                <a:spcPts val="0"/>
              </a:spcBef>
              <a:spcAft>
                <a:spcPts val="0"/>
              </a:spcAft>
            </a:pPr>
            <a:r>
              <a:rPr lang="en-US" dirty="0" smtClean="0">
                <a:latin typeface="Calibri"/>
                <a:ea typeface="+mn-ea"/>
              </a:rPr>
              <a:t>(in millions) Source: Apple 10-Q</a:t>
            </a:r>
          </a:p>
          <a:p>
            <a:pPr defTabSz="457200" fontAlgn="auto">
              <a:spcBef>
                <a:spcPts val="0"/>
              </a:spcBef>
              <a:spcAft>
                <a:spcPts val="0"/>
              </a:spcAft>
            </a:pPr>
            <a:endParaRPr lang="en-US" dirty="0">
              <a:solidFill>
                <a:prstClr val="white"/>
              </a:solidFill>
              <a:latin typeface="Calibri"/>
              <a:ea typeface="+mn-ea"/>
            </a:endParaRPr>
          </a:p>
        </p:txBody>
      </p:sp>
      <p:pic>
        <p:nvPicPr>
          <p:cNvPr id="16386" name="Picture 2"/>
          <p:cNvPicPr>
            <a:picLocks noChangeAspect="1" noChangeArrowheads="1"/>
          </p:cNvPicPr>
          <p:nvPr/>
        </p:nvPicPr>
        <p:blipFill>
          <a:blip r:embed="rId2" cstate="print"/>
          <a:srcRect/>
          <a:stretch>
            <a:fillRect/>
          </a:stretch>
        </p:blipFill>
        <p:spPr bwMode="auto">
          <a:xfrm>
            <a:off x="59052" y="1485906"/>
            <a:ext cx="9013542" cy="4514862"/>
          </a:xfrm>
          <a:prstGeom prst="rect">
            <a:avLst/>
          </a:prstGeom>
          <a:noFill/>
          <a:ln w="9525">
            <a:noFill/>
            <a:miter lim="800000"/>
            <a:headEnd/>
            <a:tailEnd/>
          </a:ln>
          <a:effectLst/>
        </p:spPr>
      </p:pic>
    </p:spTree>
    <p:extLst>
      <p:ext uri="{BB962C8B-B14F-4D97-AF65-F5344CB8AC3E}">
        <p14:creationId xmlns:p14="http://schemas.microsoft.com/office/powerpoint/2010/main" val="11654994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7603" y="6507157"/>
            <a:ext cx="3109520" cy="646331"/>
          </a:xfrm>
          <a:prstGeom prst="rect">
            <a:avLst/>
          </a:prstGeom>
          <a:noFill/>
        </p:spPr>
        <p:txBody>
          <a:bodyPr wrap="none" rtlCol="0">
            <a:spAutoFit/>
          </a:bodyPr>
          <a:lstStyle/>
          <a:p>
            <a:pPr defTabSz="457200" fontAlgn="auto">
              <a:spcBef>
                <a:spcPts val="0"/>
              </a:spcBef>
              <a:spcAft>
                <a:spcPts val="0"/>
              </a:spcAft>
            </a:pPr>
            <a:r>
              <a:rPr lang="en-US" dirty="0" smtClean="0">
                <a:latin typeface="Calibri"/>
                <a:ea typeface="+mn-ea"/>
              </a:rPr>
              <a:t>(in millions) Source: Apple 10-K</a:t>
            </a:r>
          </a:p>
          <a:p>
            <a:pPr defTabSz="457200" fontAlgn="auto">
              <a:spcBef>
                <a:spcPts val="0"/>
              </a:spcBef>
              <a:spcAft>
                <a:spcPts val="0"/>
              </a:spcAft>
            </a:pPr>
            <a:endParaRPr lang="en-US" dirty="0">
              <a:solidFill>
                <a:prstClr val="white"/>
              </a:solidFill>
              <a:latin typeface="Calibri"/>
              <a:ea typeface="+mn-ea"/>
            </a:endParaRPr>
          </a:p>
        </p:txBody>
      </p:sp>
      <p:sp>
        <p:nvSpPr>
          <p:cNvPr id="8" name="标题 1"/>
          <p:cNvSpPr txBox="1">
            <a:spLocks/>
          </p:cNvSpPr>
          <p:nvPr/>
        </p:nvSpPr>
        <p:spPr>
          <a:xfrm>
            <a:off x="0" y="0"/>
            <a:ext cx="9144000" cy="11969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dirty="0" smtClean="0">
                <a:cs typeface="Times New Roman" pitchFamily="18" charset="0"/>
              </a:rPr>
              <a:t>Key Product and Regional Growth (Annually)</a:t>
            </a:r>
            <a:endParaRPr lang="zh-CN" altLang="en-US" sz="4000" dirty="0" smtClean="0"/>
          </a:p>
        </p:txBody>
      </p:sp>
      <p:pic>
        <p:nvPicPr>
          <p:cNvPr id="15362" name="Picture 2"/>
          <p:cNvPicPr>
            <a:picLocks noChangeAspect="1" noChangeArrowheads="1"/>
          </p:cNvPicPr>
          <p:nvPr/>
        </p:nvPicPr>
        <p:blipFill>
          <a:blip r:embed="rId2" cstate="print"/>
          <a:srcRect/>
          <a:stretch>
            <a:fillRect/>
          </a:stretch>
        </p:blipFill>
        <p:spPr bwMode="auto">
          <a:xfrm>
            <a:off x="1500166" y="1214422"/>
            <a:ext cx="6215106" cy="5190638"/>
          </a:xfrm>
          <a:prstGeom prst="rect">
            <a:avLst/>
          </a:prstGeom>
          <a:noFill/>
          <a:ln w="9525">
            <a:noFill/>
            <a:miter lim="800000"/>
            <a:headEnd/>
            <a:tailEnd/>
          </a:ln>
          <a:effectLst/>
        </p:spPr>
      </p:pic>
    </p:spTree>
    <p:extLst>
      <p:ext uri="{BB962C8B-B14F-4D97-AF65-F5344CB8AC3E}">
        <p14:creationId xmlns:p14="http://schemas.microsoft.com/office/powerpoint/2010/main" val="17928621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标题 1"/>
          <p:cNvSpPr>
            <a:spLocks noGrp="1"/>
          </p:cNvSpPr>
          <p:nvPr>
            <p:ph type="ctrTitle"/>
          </p:nvPr>
        </p:nvSpPr>
        <p:spPr>
          <a:xfrm>
            <a:off x="0" y="0"/>
            <a:ext cx="9144000" cy="1557338"/>
          </a:xfrm>
        </p:spPr>
        <p:txBody>
          <a:bodyPr>
            <a:normAutofit/>
          </a:bodyPr>
          <a:lstStyle/>
          <a:p>
            <a:r>
              <a:rPr lang="en-US" sz="5400" dirty="0" smtClean="0"/>
              <a:t>Global Revenue </a:t>
            </a:r>
            <a:r>
              <a:rPr lang="en-US" sz="5400" dirty="0"/>
              <a:t>C</a:t>
            </a:r>
            <a:r>
              <a:rPr lang="en-US" sz="5400" dirty="0" smtClean="0"/>
              <a:t>omposition</a:t>
            </a:r>
            <a:endParaRPr lang="zh-CN" altLang="en-US" sz="5400" dirty="0" smtClean="0">
              <a:latin typeface="Times New Roman" pitchFamily="18" charset="0"/>
              <a:cs typeface="Times New Roman" pitchFamily="18" charset="0"/>
            </a:endParaRPr>
          </a:p>
        </p:txBody>
      </p:sp>
      <p:sp>
        <p:nvSpPr>
          <p:cNvPr id="4" name="TextBox 3"/>
          <p:cNvSpPr txBox="1"/>
          <p:nvPr/>
        </p:nvSpPr>
        <p:spPr>
          <a:xfrm>
            <a:off x="500034" y="5845750"/>
            <a:ext cx="2898166" cy="369332"/>
          </a:xfrm>
          <a:prstGeom prst="rect">
            <a:avLst/>
          </a:prstGeom>
          <a:noFill/>
        </p:spPr>
        <p:txBody>
          <a:bodyPr wrap="none" rtlCol="0">
            <a:spAutoFit/>
          </a:bodyPr>
          <a:lstStyle/>
          <a:p>
            <a:pPr defTabSz="457200" fontAlgn="auto">
              <a:spcBef>
                <a:spcPts val="0"/>
              </a:spcBef>
              <a:spcAft>
                <a:spcPts val="0"/>
              </a:spcAft>
            </a:pPr>
            <a:r>
              <a:rPr lang="en-US" dirty="0" smtClean="0">
                <a:latin typeface="Calibri"/>
                <a:ea typeface="+mn-ea"/>
              </a:rPr>
              <a:t>Source: postsateventide.com</a:t>
            </a:r>
            <a:endParaRPr lang="en-US" dirty="0">
              <a:latin typeface="Calibri"/>
              <a:ea typeface="+mn-ea"/>
            </a:endParaRPr>
          </a:p>
        </p:txBody>
      </p:sp>
      <p:pic>
        <p:nvPicPr>
          <p:cNvPr id="6146" name="Picture 2"/>
          <p:cNvPicPr>
            <a:picLocks noChangeAspect="1" noChangeArrowheads="1"/>
          </p:cNvPicPr>
          <p:nvPr/>
        </p:nvPicPr>
        <p:blipFill>
          <a:blip r:embed="rId3" cstate="print"/>
          <a:srcRect/>
          <a:stretch>
            <a:fillRect/>
          </a:stretch>
        </p:blipFill>
        <p:spPr bwMode="auto">
          <a:xfrm>
            <a:off x="500034" y="1357298"/>
            <a:ext cx="3871047" cy="3643338"/>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3571868" y="4357694"/>
            <a:ext cx="5329243" cy="1971932"/>
          </a:xfrm>
          <a:prstGeom prst="rect">
            <a:avLst/>
          </a:prstGeom>
          <a:noFill/>
          <a:ln w="9525">
            <a:noFill/>
            <a:miter lim="800000"/>
            <a:headEnd/>
            <a:tailEnd/>
          </a:ln>
          <a:effectLst/>
        </p:spPr>
      </p:pic>
    </p:spTree>
    <p:extLst>
      <p:ext uri="{BB962C8B-B14F-4D97-AF65-F5344CB8AC3E}">
        <p14:creationId xmlns:p14="http://schemas.microsoft.com/office/powerpoint/2010/main" val="5912383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标题 1"/>
          <p:cNvSpPr>
            <a:spLocks noGrp="1"/>
          </p:cNvSpPr>
          <p:nvPr>
            <p:ph type="ctrTitle"/>
          </p:nvPr>
        </p:nvSpPr>
        <p:spPr>
          <a:xfrm>
            <a:off x="0" y="0"/>
            <a:ext cx="9144000" cy="1557338"/>
          </a:xfrm>
        </p:spPr>
        <p:txBody>
          <a:bodyPr>
            <a:noAutofit/>
          </a:bodyPr>
          <a:lstStyle/>
          <a:p>
            <a:r>
              <a:rPr lang="en-US" altLang="zh-CN" sz="4800" dirty="0" smtClean="0">
                <a:cs typeface="Times New Roman" pitchFamily="18" charset="0"/>
              </a:rPr>
              <a:t>Revenue Distribution 2007-2012</a:t>
            </a:r>
            <a:endParaRPr lang="zh-CN" altLang="en-US" sz="4800" dirty="0" smtClean="0">
              <a:cs typeface="Times New Roman" pitchFamily="18" charset="0"/>
            </a:endParaRPr>
          </a:p>
        </p:txBody>
      </p:sp>
      <p:sp>
        <p:nvSpPr>
          <p:cNvPr id="3" name="TextBox 2"/>
          <p:cNvSpPr txBox="1"/>
          <p:nvPr/>
        </p:nvSpPr>
        <p:spPr>
          <a:xfrm>
            <a:off x="1062235" y="6452569"/>
            <a:ext cx="2749471" cy="369332"/>
          </a:xfrm>
          <a:prstGeom prst="rect">
            <a:avLst/>
          </a:prstGeom>
          <a:noFill/>
        </p:spPr>
        <p:txBody>
          <a:bodyPr wrap="none" rtlCol="0">
            <a:spAutoFit/>
          </a:bodyPr>
          <a:lstStyle/>
          <a:p>
            <a:pPr defTabSz="457200" fontAlgn="auto">
              <a:spcBef>
                <a:spcPts val="0"/>
              </a:spcBef>
              <a:spcAft>
                <a:spcPts val="0"/>
              </a:spcAft>
            </a:pPr>
            <a:r>
              <a:rPr lang="en-US" dirty="0" smtClean="0">
                <a:latin typeface="Calibri"/>
                <a:ea typeface="+mn-ea"/>
              </a:rPr>
              <a:t>Source: Silicon Alley Insider</a:t>
            </a:r>
            <a:endParaRPr lang="en-US" dirty="0">
              <a:latin typeface="Calibri"/>
              <a:ea typeface="+mn-ea"/>
            </a:endParaRPr>
          </a:p>
        </p:txBody>
      </p:sp>
      <p:pic>
        <p:nvPicPr>
          <p:cNvPr id="7171" name="Picture 3"/>
          <p:cNvPicPr>
            <a:picLocks noChangeAspect="1" noChangeArrowheads="1"/>
          </p:cNvPicPr>
          <p:nvPr/>
        </p:nvPicPr>
        <p:blipFill>
          <a:blip r:embed="rId3" cstate="print"/>
          <a:srcRect/>
          <a:stretch>
            <a:fillRect/>
          </a:stretch>
        </p:blipFill>
        <p:spPr bwMode="auto">
          <a:xfrm>
            <a:off x="1071538" y="1123971"/>
            <a:ext cx="7038975" cy="5305425"/>
          </a:xfrm>
          <a:prstGeom prst="rect">
            <a:avLst/>
          </a:prstGeom>
          <a:noFill/>
          <a:ln w="9525">
            <a:noFill/>
            <a:miter lim="800000"/>
            <a:headEnd/>
            <a:tailEnd/>
          </a:ln>
          <a:effectLst/>
        </p:spPr>
      </p:pic>
    </p:spTree>
    <p:extLst>
      <p:ext uri="{BB962C8B-B14F-4D97-AF65-F5344CB8AC3E}">
        <p14:creationId xmlns:p14="http://schemas.microsoft.com/office/powerpoint/2010/main" val="12667060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a:spLocks noGrp="1"/>
          </p:cNvSpPr>
          <p:nvPr>
            <p:ph type="ctrTitle"/>
          </p:nvPr>
        </p:nvSpPr>
        <p:spPr>
          <a:xfrm>
            <a:off x="0" y="-120128"/>
            <a:ext cx="9144000" cy="836572"/>
          </a:xfrm>
        </p:spPr>
        <p:txBody>
          <a:bodyPr/>
          <a:lstStyle/>
          <a:p>
            <a:r>
              <a:rPr lang="en-US" altLang="zh-CN" dirty="0" smtClean="0">
                <a:cs typeface="Times New Roman" pitchFamily="18" charset="0"/>
              </a:rPr>
              <a:t>Stagnant Product Growth</a:t>
            </a:r>
            <a:endParaRPr lang="zh-CN" altLang="en-US" dirty="0" smtClean="0"/>
          </a:p>
        </p:txBody>
      </p:sp>
      <p:graphicFrame>
        <p:nvGraphicFramePr>
          <p:cNvPr id="7" name="Table 6"/>
          <p:cNvGraphicFramePr>
            <a:graphicFrameLocks noGrp="1"/>
          </p:cNvGraphicFramePr>
          <p:nvPr>
            <p:extLst>
              <p:ext uri="{D42A27DB-BD31-4B8C-83A1-F6EECF244321}">
                <p14:modId xmlns:p14="http://schemas.microsoft.com/office/powerpoint/2010/main" val="628766453"/>
              </p:ext>
            </p:extLst>
          </p:nvPr>
        </p:nvGraphicFramePr>
        <p:xfrm>
          <a:off x="411931" y="763606"/>
          <a:ext cx="8410249" cy="5897880"/>
        </p:xfrm>
        <a:graphic>
          <a:graphicData uri="http://schemas.openxmlformats.org/drawingml/2006/table">
            <a:tbl>
              <a:tblPr firstRow="1" bandRow="1">
                <a:tableStyleId>{5C22544A-7EE6-4342-B048-85BDC9FD1C3A}</a:tableStyleId>
              </a:tblPr>
              <a:tblGrid>
                <a:gridCol w="1424593"/>
                <a:gridCol w="1201464"/>
                <a:gridCol w="1184301"/>
                <a:gridCol w="1167136"/>
                <a:gridCol w="1167137"/>
                <a:gridCol w="978335"/>
                <a:gridCol w="1287283"/>
              </a:tblGrid>
              <a:tr h="370840">
                <a:tc>
                  <a:txBody>
                    <a:bodyPr/>
                    <a:lstStyle/>
                    <a:p>
                      <a:pPr>
                        <a:spcAft>
                          <a:spcPts val="0"/>
                        </a:spcAft>
                      </a:pPr>
                      <a:r>
                        <a:rPr lang="en-US" sz="1200" dirty="0">
                          <a:solidFill>
                            <a:srgbClr val="000000"/>
                          </a:solidFill>
                          <a:effectLst/>
                          <a:latin typeface="Verdana"/>
                          <a:ea typeface="ＭＳ 明朝"/>
                          <a:cs typeface="Verdana"/>
                        </a:rPr>
                        <a:t> </a:t>
                      </a:r>
                      <a:endParaRPr lang="en-US" sz="1200" dirty="0">
                        <a:solidFill>
                          <a:srgbClr val="000000"/>
                        </a:solidFill>
                        <a:effectLst/>
                        <a:latin typeface="Cambria"/>
                        <a:ea typeface="ＭＳ 明朝"/>
                        <a:cs typeface="Times New Roman"/>
                      </a:endParaRPr>
                    </a:p>
                  </a:txBody>
                  <a:tcPr marL="68580" marR="68580" marT="0" marB="0"/>
                </a:tc>
                <a:tc>
                  <a:txBody>
                    <a:bodyPr/>
                    <a:lstStyle/>
                    <a:p>
                      <a:pPr>
                        <a:spcAft>
                          <a:spcPts val="0"/>
                        </a:spcAft>
                      </a:pPr>
                      <a:r>
                        <a:rPr lang="en-US" sz="1200" b="1" dirty="0">
                          <a:solidFill>
                            <a:srgbClr val="000000"/>
                          </a:solidFill>
                          <a:effectLst/>
                          <a:latin typeface="Verdana"/>
                          <a:ea typeface="ＭＳ 明朝"/>
                          <a:cs typeface="Verdana"/>
                        </a:rPr>
                        <a:t>iPhone 5</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16GB/32GB/</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64GB</a:t>
                      </a:r>
                      <a:endParaRPr lang="en-US" sz="1200" dirty="0">
                        <a:solidFill>
                          <a:srgbClr val="000000"/>
                        </a:solidFill>
                        <a:effectLst/>
                        <a:latin typeface="Cambria"/>
                        <a:ea typeface="ＭＳ 明朝"/>
                        <a:cs typeface="Times New Roman"/>
                      </a:endParaRPr>
                    </a:p>
                  </a:txBody>
                  <a:tcPr marL="68580" marR="68580" marT="0" marB="0"/>
                </a:tc>
                <a:tc>
                  <a:txBody>
                    <a:bodyPr/>
                    <a:lstStyle/>
                    <a:p>
                      <a:pPr>
                        <a:spcAft>
                          <a:spcPts val="0"/>
                        </a:spcAft>
                      </a:pPr>
                      <a:r>
                        <a:rPr lang="en-US" sz="1200" b="1" dirty="0">
                          <a:solidFill>
                            <a:srgbClr val="000000"/>
                          </a:solidFill>
                          <a:effectLst/>
                          <a:latin typeface="Verdana"/>
                          <a:ea typeface="ＭＳ 明朝"/>
                          <a:cs typeface="Verdana"/>
                        </a:rPr>
                        <a:t>iPhone 4S</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16GB/ </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32GB/</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64GB</a:t>
                      </a:r>
                      <a:endParaRPr lang="en-US" sz="1200" dirty="0">
                        <a:solidFill>
                          <a:srgbClr val="000000"/>
                        </a:solidFill>
                        <a:effectLst/>
                        <a:latin typeface="Cambria"/>
                        <a:ea typeface="ＭＳ 明朝"/>
                        <a:cs typeface="Times New Roman"/>
                      </a:endParaRPr>
                    </a:p>
                  </a:txBody>
                  <a:tcPr marL="68580" marR="68580" marT="0" marB="0"/>
                </a:tc>
                <a:tc>
                  <a:txBody>
                    <a:bodyPr/>
                    <a:lstStyle/>
                    <a:p>
                      <a:pPr>
                        <a:spcAft>
                          <a:spcPts val="0"/>
                        </a:spcAft>
                      </a:pPr>
                      <a:r>
                        <a:rPr lang="en-US" sz="1200" b="1" dirty="0">
                          <a:solidFill>
                            <a:srgbClr val="000000"/>
                          </a:solidFill>
                          <a:effectLst/>
                          <a:latin typeface="Verdana"/>
                          <a:ea typeface="ＭＳ 明朝"/>
                          <a:cs typeface="Verdana"/>
                        </a:rPr>
                        <a:t>iPhone 4</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16GB/ </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32GB</a:t>
                      </a:r>
                      <a:endParaRPr lang="en-US" sz="1200" dirty="0">
                        <a:solidFill>
                          <a:srgbClr val="000000"/>
                        </a:solidFill>
                        <a:effectLst/>
                        <a:latin typeface="Cambria"/>
                        <a:ea typeface="ＭＳ 明朝"/>
                        <a:cs typeface="Times New Roman"/>
                      </a:endParaRPr>
                    </a:p>
                  </a:txBody>
                  <a:tcPr marL="68580" marR="68580" marT="0" marB="0"/>
                </a:tc>
                <a:tc>
                  <a:txBody>
                    <a:bodyPr/>
                    <a:lstStyle/>
                    <a:p>
                      <a:pPr>
                        <a:spcAft>
                          <a:spcPts val="0"/>
                        </a:spcAft>
                      </a:pPr>
                      <a:r>
                        <a:rPr lang="en-US" sz="1200" b="1" dirty="0">
                          <a:solidFill>
                            <a:srgbClr val="000000"/>
                          </a:solidFill>
                          <a:effectLst/>
                          <a:latin typeface="Verdana"/>
                          <a:ea typeface="ＭＳ 明朝"/>
                          <a:cs typeface="Verdana"/>
                        </a:rPr>
                        <a:t>iPhone 3GS</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16GB/ </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32GB</a:t>
                      </a:r>
                      <a:endParaRPr lang="en-US" sz="1200" dirty="0">
                        <a:solidFill>
                          <a:srgbClr val="000000"/>
                        </a:solidFill>
                        <a:effectLst/>
                        <a:latin typeface="Cambria"/>
                        <a:ea typeface="ＭＳ 明朝"/>
                        <a:cs typeface="Times New Roman"/>
                      </a:endParaRPr>
                    </a:p>
                  </a:txBody>
                  <a:tcPr marL="68580" marR="68580" marT="0" marB="0"/>
                </a:tc>
                <a:tc>
                  <a:txBody>
                    <a:bodyPr/>
                    <a:lstStyle/>
                    <a:p>
                      <a:pPr>
                        <a:spcAft>
                          <a:spcPts val="0"/>
                        </a:spcAft>
                      </a:pPr>
                      <a:r>
                        <a:rPr lang="en-US" sz="1200" b="1" dirty="0">
                          <a:solidFill>
                            <a:srgbClr val="000000"/>
                          </a:solidFill>
                          <a:effectLst/>
                          <a:latin typeface="Verdana"/>
                          <a:ea typeface="ＭＳ 明朝"/>
                          <a:cs typeface="Verdana"/>
                        </a:rPr>
                        <a:t>iPhone 3G</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8GB/ </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16GB</a:t>
                      </a:r>
                      <a:endParaRPr lang="en-US" sz="1200" dirty="0">
                        <a:solidFill>
                          <a:srgbClr val="000000"/>
                        </a:solidFill>
                        <a:effectLst/>
                        <a:latin typeface="Cambria"/>
                        <a:ea typeface="ＭＳ 明朝"/>
                        <a:cs typeface="Times New Roman"/>
                      </a:endParaRPr>
                    </a:p>
                  </a:txBody>
                  <a:tcPr marL="68580" marR="68580" marT="0" marB="0"/>
                </a:tc>
                <a:tc>
                  <a:txBody>
                    <a:bodyPr/>
                    <a:lstStyle/>
                    <a:p>
                      <a:pPr>
                        <a:spcAft>
                          <a:spcPts val="0"/>
                        </a:spcAft>
                      </a:pPr>
                      <a:r>
                        <a:rPr lang="en-US" sz="1200" b="1" dirty="0">
                          <a:solidFill>
                            <a:srgbClr val="000000"/>
                          </a:solidFill>
                          <a:effectLst/>
                          <a:latin typeface="Verdana"/>
                          <a:ea typeface="ＭＳ 明朝"/>
                          <a:cs typeface="Verdana"/>
                        </a:rPr>
                        <a:t>iPhone</a:t>
                      </a:r>
                      <a:endParaRPr lang="en-US" sz="1200" dirty="0">
                        <a:solidFill>
                          <a:srgbClr val="000000"/>
                        </a:solidFill>
                        <a:effectLst/>
                        <a:latin typeface="Cambria"/>
                        <a:ea typeface="ＭＳ 明朝"/>
                        <a:cs typeface="Times New Roman"/>
                      </a:endParaRPr>
                    </a:p>
                    <a:p>
                      <a:pPr>
                        <a:spcAft>
                          <a:spcPts val="0"/>
                        </a:spcAft>
                      </a:pPr>
                      <a:r>
                        <a:rPr lang="en-US" sz="1200" b="1" dirty="0">
                          <a:solidFill>
                            <a:srgbClr val="000000"/>
                          </a:solidFill>
                          <a:effectLst/>
                          <a:latin typeface="Verdana"/>
                          <a:ea typeface="ＭＳ 明朝"/>
                          <a:cs typeface="Verdana"/>
                        </a:rPr>
                        <a:t>4GB/8GB</a:t>
                      </a:r>
                      <a:endParaRPr lang="en-US" sz="1200" dirty="0">
                        <a:solidFill>
                          <a:srgbClr val="000000"/>
                        </a:solidFill>
                        <a:effectLst/>
                        <a:latin typeface="Cambria"/>
                        <a:ea typeface="ＭＳ 明朝"/>
                        <a:cs typeface="Times New Roman"/>
                      </a:endParaRPr>
                    </a:p>
                  </a:txBody>
                  <a:tcPr marL="68580" marR="68580" marT="0" marB="0"/>
                </a:tc>
              </a:tr>
              <a:tr h="370840">
                <a:tc>
                  <a:txBody>
                    <a:bodyPr/>
                    <a:lstStyle/>
                    <a:p>
                      <a:pPr>
                        <a:spcAft>
                          <a:spcPts val="0"/>
                        </a:spcAft>
                      </a:pPr>
                      <a:r>
                        <a:rPr lang="en-US" sz="1200" b="1" dirty="0">
                          <a:solidFill>
                            <a:srgbClr val="262626"/>
                          </a:solidFill>
                          <a:effectLst/>
                          <a:latin typeface="Verdana"/>
                          <a:ea typeface="ＭＳ 明朝"/>
                          <a:cs typeface="Verdana"/>
                        </a:rPr>
                        <a:t>Screen </a:t>
                      </a:r>
                      <a:r>
                        <a:rPr lang="en-US" sz="1200" b="1" dirty="0" smtClean="0">
                          <a:solidFill>
                            <a:srgbClr val="262626"/>
                          </a:solidFill>
                          <a:effectLst/>
                          <a:latin typeface="Verdana"/>
                          <a:ea typeface="ＭＳ 明朝"/>
                          <a:cs typeface="Verdana"/>
                        </a:rPr>
                        <a:t>Size</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3.5</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3.5</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3.5</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3.5</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3.5</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Resolution</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1136x640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960x640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960x640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480x320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480x320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dirty="0">
                          <a:solidFill>
                            <a:srgbClr val="262626"/>
                          </a:solidFill>
                          <a:effectLst/>
                          <a:latin typeface="Verdana"/>
                          <a:ea typeface="ＭＳ 明朝"/>
                          <a:cs typeface="Verdana"/>
                        </a:rPr>
                        <a:t>480x320</a:t>
                      </a:r>
                      <a:endParaRPr lang="en-US" sz="1200" dirty="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Processor</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dirty="0">
                          <a:solidFill>
                            <a:srgbClr val="262626"/>
                          </a:solidFill>
                          <a:effectLst/>
                          <a:latin typeface="Verdana"/>
                          <a:ea typeface="ＭＳ 明朝"/>
                          <a:cs typeface="Verdana"/>
                        </a:rPr>
                        <a:t>Apple A6</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Apple A5</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1 Ghz Apple A4</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dirty="0">
                          <a:solidFill>
                            <a:srgbClr val="262626"/>
                          </a:solidFill>
                          <a:effectLst/>
                          <a:latin typeface="Verdana"/>
                          <a:ea typeface="ＭＳ 明朝"/>
                          <a:cs typeface="Verdana"/>
                        </a:rPr>
                        <a:t>600 </a:t>
                      </a:r>
                      <a:r>
                        <a:rPr lang="en-US" sz="1200" dirty="0" err="1">
                          <a:solidFill>
                            <a:srgbClr val="262626"/>
                          </a:solidFill>
                          <a:effectLst/>
                          <a:latin typeface="Verdana"/>
                          <a:ea typeface="ＭＳ 明朝"/>
                          <a:cs typeface="Verdana"/>
                        </a:rPr>
                        <a:t>Mhz</a:t>
                      </a:r>
                      <a:r>
                        <a:rPr lang="en-US" sz="1200" dirty="0">
                          <a:solidFill>
                            <a:srgbClr val="262626"/>
                          </a:solidFill>
                          <a:effectLst/>
                          <a:latin typeface="Verdana"/>
                          <a:ea typeface="ＭＳ 明朝"/>
                          <a:cs typeface="Verdana"/>
                        </a:rPr>
                        <a:t> Samsung </a:t>
                      </a:r>
                      <a:endParaRPr lang="en-US" sz="1200" dirty="0">
                        <a:effectLst/>
                        <a:latin typeface="Cambria"/>
                        <a:ea typeface="ＭＳ 明朝"/>
                        <a:cs typeface="Times New Roman"/>
                      </a:endParaRPr>
                    </a:p>
                    <a:p>
                      <a:pPr>
                        <a:spcAft>
                          <a:spcPts val="0"/>
                        </a:spcAft>
                      </a:pPr>
                      <a:r>
                        <a:rPr lang="en-US" sz="1200" dirty="0">
                          <a:solidFill>
                            <a:srgbClr val="262626"/>
                          </a:solidFill>
                          <a:effectLst/>
                          <a:latin typeface="Verdana"/>
                          <a:ea typeface="ＭＳ 明朝"/>
                          <a:cs typeface="Verdana"/>
                        </a:rPr>
                        <a:t>ARM </a:t>
                      </a:r>
                      <a:r>
                        <a:rPr lang="en-US" sz="1200" dirty="0" smtClean="0">
                          <a:solidFill>
                            <a:srgbClr val="262626"/>
                          </a:solidFill>
                          <a:effectLst/>
                          <a:latin typeface="Verdana"/>
                          <a:ea typeface="ＭＳ 明朝"/>
                          <a:cs typeface="Verdana"/>
                        </a:rPr>
                        <a:t>Cortex</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412 Mhz </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Samsung ARM</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412 Mhz </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Samsung ARM</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dirty="0" smtClean="0">
                          <a:solidFill>
                            <a:srgbClr val="262626"/>
                          </a:solidFill>
                          <a:effectLst/>
                          <a:latin typeface="Verdana"/>
                          <a:ea typeface="ＭＳ 明朝"/>
                          <a:cs typeface="Verdana"/>
                        </a:rPr>
                        <a:t>Max</a:t>
                      </a:r>
                      <a:r>
                        <a:rPr lang="en-US" sz="1200" b="1" baseline="0" dirty="0" smtClean="0">
                          <a:solidFill>
                            <a:srgbClr val="262626"/>
                          </a:solidFill>
                          <a:effectLst/>
                          <a:latin typeface="Verdana"/>
                          <a:ea typeface="ＭＳ 明朝"/>
                          <a:cs typeface="Verdana"/>
                        </a:rPr>
                        <a:t> Connectivity</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dirty="0" smtClean="0">
                          <a:solidFill>
                            <a:srgbClr val="262626"/>
                          </a:solidFill>
                          <a:effectLst/>
                          <a:latin typeface="Verdana"/>
                          <a:ea typeface="ＭＳ 明朝"/>
                          <a:cs typeface="Verdana"/>
                        </a:rPr>
                        <a:t>4G LTE</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dirty="0" smtClean="0">
                          <a:solidFill>
                            <a:srgbClr val="262626"/>
                          </a:solidFill>
                          <a:effectLst/>
                          <a:latin typeface="Verdana"/>
                          <a:ea typeface="ＭＳ 明朝"/>
                          <a:cs typeface="Verdana"/>
                        </a:rPr>
                        <a:t>3G</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dirty="0" smtClean="0">
                          <a:solidFill>
                            <a:srgbClr val="262626"/>
                          </a:solidFill>
                          <a:effectLst/>
                          <a:latin typeface="Verdana"/>
                          <a:ea typeface="ＭＳ 明朝"/>
                          <a:cs typeface="Verdana"/>
                        </a:rPr>
                        <a:t>3G</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dirty="0" smtClean="0">
                          <a:solidFill>
                            <a:srgbClr val="262626"/>
                          </a:solidFill>
                          <a:effectLst/>
                          <a:latin typeface="Verdana"/>
                          <a:ea typeface="ＭＳ 明朝"/>
                          <a:cs typeface="Verdana"/>
                        </a:rPr>
                        <a:t>3G</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dirty="0" smtClean="0">
                          <a:solidFill>
                            <a:srgbClr val="262626"/>
                          </a:solidFill>
                          <a:effectLst/>
                          <a:latin typeface="Verdana"/>
                          <a:ea typeface="ＭＳ 明朝"/>
                          <a:cs typeface="Verdana"/>
                        </a:rPr>
                        <a:t>3G</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dirty="0" smtClean="0">
                          <a:solidFill>
                            <a:srgbClr val="262626"/>
                          </a:solidFill>
                          <a:effectLst/>
                          <a:latin typeface="Verdana"/>
                          <a:ea typeface="ＭＳ 明朝"/>
                          <a:cs typeface="Verdana"/>
                        </a:rPr>
                        <a:t>EDGE</a:t>
                      </a:r>
                      <a:endParaRPr lang="en-US" sz="1200" dirty="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Max. OS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iOS 6</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iOS 6</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iOS 6</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iOS 5</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iOS 4, limited</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iOS 3</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Camera</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dirty="0">
                          <a:solidFill>
                            <a:srgbClr val="262626"/>
                          </a:solidFill>
                          <a:effectLst/>
                          <a:latin typeface="Verdana"/>
                          <a:ea typeface="ＭＳ 明朝"/>
                          <a:cs typeface="Verdana"/>
                        </a:rPr>
                        <a:t>2 cameras: </a:t>
                      </a:r>
                      <a:endParaRPr lang="en-US" sz="1200" dirty="0">
                        <a:effectLst/>
                        <a:latin typeface="Cambria"/>
                        <a:ea typeface="ＭＳ 明朝"/>
                        <a:cs typeface="Times New Roman"/>
                      </a:endParaRPr>
                    </a:p>
                    <a:p>
                      <a:pPr>
                        <a:spcAft>
                          <a:spcPts val="0"/>
                        </a:spcAft>
                      </a:pPr>
                      <a:r>
                        <a:rPr lang="en-US" sz="1200" dirty="0">
                          <a:solidFill>
                            <a:srgbClr val="262626"/>
                          </a:solidFill>
                          <a:effectLst/>
                          <a:latin typeface="Verdana"/>
                          <a:ea typeface="ＭＳ 明朝"/>
                          <a:cs typeface="Verdana"/>
                        </a:rPr>
                        <a:t>8 Megapixel</a:t>
                      </a:r>
                      <a:endParaRPr lang="en-US" sz="1200" dirty="0">
                        <a:effectLst/>
                        <a:latin typeface="Cambria"/>
                        <a:ea typeface="ＭＳ 明朝"/>
                        <a:cs typeface="Times New Roman"/>
                      </a:endParaRPr>
                    </a:p>
                    <a:p>
                      <a:pPr>
                        <a:spcAft>
                          <a:spcPts val="0"/>
                        </a:spcAft>
                      </a:pPr>
                      <a:r>
                        <a:rPr lang="en-US" sz="1200" dirty="0">
                          <a:solidFill>
                            <a:srgbClr val="262626"/>
                          </a:solidFill>
                          <a:effectLst/>
                          <a:latin typeface="Verdana"/>
                          <a:ea typeface="ＭＳ 明朝"/>
                          <a:cs typeface="Verdana"/>
                        </a:rPr>
                        <a:t>&amp; 720p HD</a:t>
                      </a:r>
                      <a:endParaRPr lang="en-US" sz="1200" dirty="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2 cameras: </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8 Megapixel</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&amp; VGA</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2 cameras: </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5 Megapixel</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&amp; VGA</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3 Megapixel</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2 Megapixel</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2 Megapixel</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Records</a:t>
                      </a:r>
                      <a:endParaRPr lang="en-US" sz="1200">
                        <a:effectLst/>
                        <a:latin typeface="Cambria"/>
                        <a:ea typeface="ＭＳ 明朝"/>
                        <a:cs typeface="Times New Roman"/>
                      </a:endParaRPr>
                    </a:p>
                    <a:p>
                      <a:pPr>
                        <a:spcAft>
                          <a:spcPts val="0"/>
                        </a:spcAft>
                      </a:pPr>
                      <a:r>
                        <a:rPr lang="en-US" sz="1200" b="1">
                          <a:solidFill>
                            <a:srgbClr val="262626"/>
                          </a:solidFill>
                          <a:effectLst/>
                          <a:latin typeface="Verdana"/>
                          <a:ea typeface="ＭＳ 明朝"/>
                          <a:cs typeface="Verdana"/>
                        </a:rPr>
                        <a:t>Video?</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1080p HD</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at 30 fps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1080p HD</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at 30 fps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720p HD</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at 30 fps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VGA</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at 30 fps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FaceTime</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Yes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Yes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Yes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dirty="0">
                          <a:solidFill>
                            <a:srgbClr val="000000"/>
                          </a:solidFill>
                          <a:effectLst/>
                          <a:latin typeface="Verdana"/>
                          <a:ea typeface="ＭＳ 明朝"/>
                          <a:cs typeface="Verdana"/>
                        </a:rPr>
                        <a:t>Siri</a:t>
                      </a:r>
                      <a:endParaRPr lang="en-US" sz="1200" dirty="0">
                        <a:solidFill>
                          <a:srgbClr val="000000"/>
                        </a:solidFill>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Yes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Yes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No</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Weight </a:t>
                      </a:r>
                      <a:endParaRPr lang="en-US" sz="1200">
                        <a:effectLst/>
                        <a:latin typeface="Cambria"/>
                        <a:ea typeface="ＭＳ 明朝"/>
                        <a:cs typeface="Times New Roman"/>
                      </a:endParaRPr>
                    </a:p>
                    <a:p>
                      <a:pPr>
                        <a:spcAft>
                          <a:spcPts val="0"/>
                        </a:spcAft>
                      </a:pPr>
                      <a:r>
                        <a:rPr lang="en-US" sz="1200" b="1">
                          <a:solidFill>
                            <a:srgbClr val="262626"/>
                          </a:solidFill>
                          <a:effectLst/>
                          <a:latin typeface="Verdana"/>
                          <a:ea typeface="ＭＳ 明朝"/>
                          <a:cs typeface="Verdana"/>
                        </a:rPr>
                        <a:t>(ounces)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3.95</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4.9</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4.8</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4.8</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4.7</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4.8</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Size**</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4.87 x 2.31</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x .30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4.5 x 2.31</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x .37</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4.51 x 2.31</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x .37</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4.5 x 2.4</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x .48</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4.5 x 2.4</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x .48</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4.5 x 2.4</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x .46</a:t>
                      </a:r>
                      <a:endParaRPr lang="en-US" sz="1200">
                        <a:effectLst/>
                        <a:latin typeface="Cambria"/>
                        <a:ea typeface="ＭＳ 明朝"/>
                        <a:cs typeface="Times New Roman"/>
                      </a:endParaRPr>
                    </a:p>
                  </a:txBody>
                  <a:tcPr marL="68580" marR="68580" marT="0" marB="0"/>
                </a:tc>
              </a:tr>
              <a:tr h="370840">
                <a:tc>
                  <a:txBody>
                    <a:bodyPr/>
                    <a:lstStyle/>
                    <a:p>
                      <a:pPr>
                        <a:spcAft>
                          <a:spcPts val="0"/>
                        </a:spcAft>
                      </a:pPr>
                      <a:r>
                        <a:rPr lang="en-US" sz="1200" b="1">
                          <a:solidFill>
                            <a:srgbClr val="262626"/>
                          </a:solidFill>
                          <a:effectLst/>
                          <a:latin typeface="Verdana"/>
                          <a:ea typeface="ＭＳ 明朝"/>
                          <a:cs typeface="Verdana"/>
                        </a:rPr>
                        <a:t>Battery Life</a:t>
                      </a:r>
                      <a:endParaRPr lang="en-US" sz="1200">
                        <a:effectLst/>
                        <a:latin typeface="Cambria"/>
                        <a:ea typeface="ＭＳ 明朝"/>
                        <a:cs typeface="Times New Roman"/>
                      </a:endParaRPr>
                    </a:p>
                    <a:p>
                      <a:pPr>
                        <a:spcAft>
                          <a:spcPts val="0"/>
                        </a:spcAft>
                      </a:pPr>
                      <a:r>
                        <a:rPr lang="en-US" sz="1200" b="1">
                          <a:solidFill>
                            <a:srgbClr val="262626"/>
                          </a:solidFill>
                          <a:effectLst/>
                          <a:latin typeface="Verdana"/>
                          <a:ea typeface="ＭＳ 明朝"/>
                          <a:cs typeface="Verdana"/>
                        </a:rPr>
                        <a:t>(in hours)</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Talk: 8</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Video: 10</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Web: 10</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Audio: 40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Talk: 8</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Video: 10</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Web: 9</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Audio: 40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Talk: 7</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Video: 10</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Web: 10</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Audio: 40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Talk: 5</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Video: 10</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Web: 9</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Audio: 30</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a:solidFill>
                            <a:srgbClr val="262626"/>
                          </a:solidFill>
                          <a:effectLst/>
                          <a:latin typeface="Verdana"/>
                          <a:ea typeface="ＭＳ 明朝"/>
                          <a:cs typeface="Verdana"/>
                        </a:rPr>
                        <a:t>Talk: 5</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Video: 7</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Web: 5</a:t>
                      </a:r>
                      <a:endParaRPr lang="en-US" sz="1200">
                        <a:effectLst/>
                        <a:latin typeface="Cambria"/>
                        <a:ea typeface="ＭＳ 明朝"/>
                        <a:cs typeface="Times New Roman"/>
                      </a:endParaRPr>
                    </a:p>
                    <a:p>
                      <a:pPr>
                        <a:spcAft>
                          <a:spcPts val="0"/>
                        </a:spcAft>
                      </a:pPr>
                      <a:r>
                        <a:rPr lang="en-US" sz="1200">
                          <a:solidFill>
                            <a:srgbClr val="262626"/>
                          </a:solidFill>
                          <a:effectLst/>
                          <a:latin typeface="Verdana"/>
                          <a:ea typeface="ＭＳ 明朝"/>
                          <a:cs typeface="Verdana"/>
                        </a:rPr>
                        <a:t>Audio: 24</a:t>
                      </a:r>
                      <a:endParaRPr lang="en-US" sz="1200">
                        <a:effectLst/>
                        <a:latin typeface="Cambria"/>
                        <a:ea typeface="ＭＳ 明朝"/>
                        <a:cs typeface="Times New Roman"/>
                      </a:endParaRPr>
                    </a:p>
                  </a:txBody>
                  <a:tcPr marL="68580" marR="68580" marT="0" marB="0"/>
                </a:tc>
                <a:tc>
                  <a:txBody>
                    <a:bodyPr/>
                    <a:lstStyle/>
                    <a:p>
                      <a:pPr>
                        <a:spcAft>
                          <a:spcPts val="0"/>
                        </a:spcAft>
                      </a:pPr>
                      <a:r>
                        <a:rPr lang="en-US" sz="1200" dirty="0">
                          <a:solidFill>
                            <a:srgbClr val="262626"/>
                          </a:solidFill>
                          <a:effectLst/>
                          <a:latin typeface="Verdana"/>
                          <a:ea typeface="ＭＳ 明朝"/>
                          <a:cs typeface="Verdana"/>
                        </a:rPr>
                        <a:t>Talk: 8</a:t>
                      </a:r>
                      <a:endParaRPr lang="en-US" sz="1200" dirty="0">
                        <a:effectLst/>
                        <a:latin typeface="Cambria"/>
                        <a:ea typeface="ＭＳ 明朝"/>
                        <a:cs typeface="Times New Roman"/>
                      </a:endParaRPr>
                    </a:p>
                    <a:p>
                      <a:pPr>
                        <a:spcAft>
                          <a:spcPts val="0"/>
                        </a:spcAft>
                      </a:pPr>
                      <a:r>
                        <a:rPr lang="en-US" sz="1200" dirty="0">
                          <a:solidFill>
                            <a:srgbClr val="262626"/>
                          </a:solidFill>
                          <a:effectLst/>
                          <a:latin typeface="Verdana"/>
                          <a:ea typeface="ＭＳ 明朝"/>
                          <a:cs typeface="Verdana"/>
                        </a:rPr>
                        <a:t>Video: 7</a:t>
                      </a:r>
                      <a:endParaRPr lang="en-US" sz="1200" dirty="0">
                        <a:effectLst/>
                        <a:latin typeface="Cambria"/>
                        <a:ea typeface="ＭＳ 明朝"/>
                        <a:cs typeface="Times New Roman"/>
                      </a:endParaRPr>
                    </a:p>
                    <a:p>
                      <a:pPr>
                        <a:spcAft>
                          <a:spcPts val="0"/>
                        </a:spcAft>
                      </a:pPr>
                      <a:r>
                        <a:rPr lang="en-US" sz="1200" dirty="0">
                          <a:solidFill>
                            <a:srgbClr val="262626"/>
                          </a:solidFill>
                          <a:effectLst/>
                          <a:latin typeface="Verdana"/>
                          <a:ea typeface="ＭＳ 明朝"/>
                          <a:cs typeface="Verdana"/>
                        </a:rPr>
                        <a:t>Web: 6 </a:t>
                      </a:r>
                      <a:endParaRPr lang="en-US" sz="1200" dirty="0">
                        <a:effectLst/>
                        <a:latin typeface="Cambria"/>
                        <a:ea typeface="ＭＳ 明朝"/>
                        <a:cs typeface="Times New Roman"/>
                      </a:endParaRPr>
                    </a:p>
                    <a:p>
                      <a:pPr>
                        <a:spcAft>
                          <a:spcPts val="0"/>
                        </a:spcAft>
                      </a:pPr>
                      <a:r>
                        <a:rPr lang="en-US" sz="1200" dirty="0">
                          <a:solidFill>
                            <a:srgbClr val="262626"/>
                          </a:solidFill>
                          <a:effectLst/>
                          <a:latin typeface="Verdana"/>
                          <a:ea typeface="ＭＳ 明朝"/>
                          <a:cs typeface="Verdana"/>
                        </a:rPr>
                        <a:t>Audio: 24</a:t>
                      </a:r>
                      <a:endParaRPr lang="en-US" sz="1200" dirty="0">
                        <a:effectLst/>
                        <a:latin typeface="Cambria"/>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24247160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Losing Competitive Edge?</a:t>
            </a:r>
            <a:endParaRPr lang="en-US" dirty="0"/>
          </a:p>
        </p:txBody>
      </p:sp>
      <p:pic>
        <p:nvPicPr>
          <p:cNvPr id="4" name="Picture 3"/>
          <p:cNvPicPr>
            <a:picLocks noChangeAspect="1"/>
          </p:cNvPicPr>
          <p:nvPr/>
        </p:nvPicPr>
        <p:blipFill>
          <a:blip r:embed="rId2" cstate="print"/>
          <a:stretch>
            <a:fillRect/>
          </a:stretch>
        </p:blipFill>
        <p:spPr>
          <a:xfrm>
            <a:off x="3377568" y="1417638"/>
            <a:ext cx="2494981" cy="4822266"/>
          </a:xfrm>
          <a:prstGeom prst="rect">
            <a:avLst/>
          </a:prstGeom>
        </p:spPr>
      </p:pic>
    </p:spTree>
    <p:extLst>
      <p:ext uri="{BB962C8B-B14F-4D97-AF65-F5344CB8AC3E}">
        <p14:creationId xmlns:p14="http://schemas.microsoft.com/office/powerpoint/2010/main" val="25838053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772371" y="228334"/>
            <a:ext cx="7597365" cy="6262693"/>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457200" y="3733800"/>
            <a:ext cx="2957530" cy="27498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cs typeface="Times New Roman" pitchFamily="18" charset="0"/>
              </a:rPr>
              <a:t>iOS</a:t>
            </a:r>
            <a:r>
              <a:rPr lang="en-US" altLang="zh-CN" dirty="0">
                <a:cs typeface="Times New Roman" pitchFamily="18" charset="0"/>
              </a:rPr>
              <a:t> 6 Maps </a:t>
            </a:r>
            <a:r>
              <a:rPr lang="en-US" altLang="zh-CN" dirty="0" smtClean="0">
                <a:cs typeface="Times New Roman" pitchFamily="18" charset="0"/>
              </a:rPr>
              <a:t>Upgrade</a:t>
            </a:r>
            <a:endParaRPr lang="en-US" dirty="0"/>
          </a:p>
        </p:txBody>
      </p:sp>
      <p:sp>
        <p:nvSpPr>
          <p:cNvPr id="3" name="Content Placeholder 2"/>
          <p:cNvSpPr>
            <a:spLocks noGrp="1"/>
          </p:cNvSpPr>
          <p:nvPr>
            <p:ph idx="1"/>
          </p:nvPr>
        </p:nvSpPr>
        <p:spPr>
          <a:xfrm>
            <a:off x="457200" y="1600200"/>
            <a:ext cx="8229600" cy="4972072"/>
          </a:xfrm>
        </p:spPr>
        <p:txBody>
          <a:bodyPr>
            <a:normAutofit/>
          </a:bodyPr>
          <a:lstStyle/>
          <a:p>
            <a:r>
              <a:rPr lang="en-US" dirty="0" smtClean="0"/>
              <a:t>The Globe and Mail reported on September 28, 2012 that “</a:t>
            </a:r>
            <a:r>
              <a:rPr lang="en-US" dirty="0"/>
              <a:t>Apple CEO Tim Cook says the company is “extremely sorry” for the frustration its Maps application has </a:t>
            </a:r>
            <a:r>
              <a:rPr lang="en-US" dirty="0" smtClean="0"/>
              <a:t>caused” and that that </a:t>
            </a:r>
            <a:r>
              <a:rPr lang="en-US" dirty="0"/>
              <a:t>Apple “fell </a:t>
            </a:r>
            <a:r>
              <a:rPr lang="en-US" dirty="0" smtClean="0"/>
              <a:t>short”</a:t>
            </a:r>
          </a:p>
          <a:p>
            <a:r>
              <a:rPr lang="en-US" dirty="0" smtClean="0"/>
              <a:t>Users complained that “the </a:t>
            </a:r>
            <a:r>
              <a:rPr lang="en-US" dirty="0"/>
              <a:t>new map software offers fewer details, lacks public transit directions and misplaces landmarks, among other </a:t>
            </a:r>
            <a:r>
              <a:rPr lang="en-US" dirty="0" smtClean="0"/>
              <a:t>problems”</a:t>
            </a:r>
          </a:p>
        </p:txBody>
      </p:sp>
    </p:spTree>
    <p:extLst>
      <p:ext uri="{BB962C8B-B14F-4D97-AF65-F5344CB8AC3E}">
        <p14:creationId xmlns:p14="http://schemas.microsoft.com/office/powerpoint/2010/main" val="615564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pPr fontAlgn="auto">
              <a:spcAft>
                <a:spcPts val="0"/>
              </a:spcAft>
              <a:defRPr/>
            </a:pPr>
            <a:r>
              <a:rPr lang="en-US" b="1" dirty="0" smtClean="0">
                <a:latin typeface="Cambria" pitchFamily="18" charset="0"/>
              </a:rPr>
              <a:t>Mobile Phones</a:t>
            </a:r>
            <a:endParaRPr lang="en-US" b="1" dirty="0">
              <a:latin typeface="Cambria" pitchFamily="18" charset="0"/>
            </a:endParaRPr>
          </a:p>
        </p:txBody>
      </p:sp>
      <p:sp>
        <p:nvSpPr>
          <p:cNvPr id="60418" name="Content Placeholder 2"/>
          <p:cNvSpPr>
            <a:spLocks noGrp="1"/>
          </p:cNvSpPr>
          <p:nvPr>
            <p:ph idx="1"/>
          </p:nvPr>
        </p:nvSpPr>
        <p:spPr>
          <a:xfrm>
            <a:off x="0" y="1052513"/>
            <a:ext cx="6011863" cy="5805487"/>
          </a:xfrm>
        </p:spPr>
        <p:txBody>
          <a:bodyPr>
            <a:normAutofit/>
          </a:bodyPr>
          <a:lstStyle/>
          <a:p>
            <a:pPr marL="708025" indent="-571500">
              <a:spcAft>
                <a:spcPts val="600"/>
              </a:spcAft>
              <a:buFont typeface="Lucida Sans" pitchFamily="34" charset="0"/>
              <a:buAutoNum type="romanUcPeriod"/>
            </a:pPr>
            <a:r>
              <a:rPr lang="en-US" sz="2500" i="1" u="sng" dirty="0" smtClean="0">
                <a:ea typeface="宋体" pitchFamily="2" charset="-122"/>
              </a:rPr>
              <a:t>1973:</a:t>
            </a:r>
            <a:r>
              <a:rPr lang="en-US" sz="2500" dirty="0" smtClean="0">
                <a:ea typeface="宋体" pitchFamily="2" charset="-122"/>
              </a:rPr>
              <a:t> Motorola cell phone created</a:t>
            </a:r>
          </a:p>
          <a:p>
            <a:pPr marL="708025" indent="-571500">
              <a:spcAft>
                <a:spcPts val="600"/>
              </a:spcAft>
              <a:buFont typeface="Lucida Sans" pitchFamily="34" charset="0"/>
              <a:buAutoNum type="romanUcPeriod"/>
            </a:pPr>
            <a:r>
              <a:rPr lang="en-US" sz="2500" i="1" u="sng" dirty="0" smtClean="0">
                <a:ea typeface="宋体" pitchFamily="2" charset="-122"/>
              </a:rPr>
              <a:t>April 3, 1973: </a:t>
            </a:r>
            <a:r>
              <a:rPr lang="en-US" sz="2500" dirty="0" smtClean="0">
                <a:ea typeface="宋体" pitchFamily="2" charset="-122"/>
              </a:rPr>
              <a:t>first cell phone call made by Martin Cooper</a:t>
            </a:r>
          </a:p>
          <a:p>
            <a:pPr marL="708025" indent="-571500">
              <a:spcAft>
                <a:spcPts val="600"/>
              </a:spcAft>
              <a:buFont typeface="Lucida Sans" pitchFamily="34" charset="0"/>
              <a:buAutoNum type="romanUcPeriod"/>
            </a:pPr>
            <a:r>
              <a:rPr lang="en-US" sz="2500" i="1" u="sng" dirty="0" smtClean="0">
                <a:ea typeface="宋体" pitchFamily="2" charset="-122"/>
              </a:rPr>
              <a:t>1983: </a:t>
            </a:r>
            <a:r>
              <a:rPr lang="en-US" sz="2500" dirty="0" smtClean="0">
                <a:ea typeface="宋体" pitchFamily="2" charset="-122"/>
              </a:rPr>
              <a:t>first cell phone available to consumers</a:t>
            </a:r>
          </a:p>
          <a:p>
            <a:pPr marL="708025" indent="-571500">
              <a:spcAft>
                <a:spcPts val="600"/>
              </a:spcAft>
              <a:buFont typeface="Lucida Sans" pitchFamily="34" charset="0"/>
              <a:buAutoNum type="romanUcPeriod"/>
            </a:pPr>
            <a:r>
              <a:rPr lang="en-US" sz="2500" i="1" u="sng" dirty="0" smtClean="0">
                <a:ea typeface="宋体" pitchFamily="2" charset="-122"/>
              </a:rPr>
              <a:t>1994: </a:t>
            </a:r>
            <a:r>
              <a:rPr lang="en-US" sz="2500" dirty="0" smtClean="0">
                <a:ea typeface="宋体" pitchFamily="2" charset="-122"/>
              </a:rPr>
              <a:t>First smartphone</a:t>
            </a:r>
          </a:p>
          <a:p>
            <a:pPr marL="708025" indent="-571500">
              <a:spcAft>
                <a:spcPts val="600"/>
              </a:spcAft>
              <a:buFont typeface="Lucida Sans" pitchFamily="34" charset="0"/>
              <a:buAutoNum type="romanUcPeriod"/>
            </a:pPr>
            <a:r>
              <a:rPr lang="en-US" sz="2500" i="1" u="sng" dirty="0" smtClean="0">
                <a:ea typeface="宋体" pitchFamily="2" charset="-122"/>
              </a:rPr>
              <a:t>2001: </a:t>
            </a:r>
            <a:r>
              <a:rPr lang="en-US" sz="2500" dirty="0" smtClean="0">
                <a:ea typeface="宋体" pitchFamily="2" charset="-122"/>
              </a:rPr>
              <a:t>First Commercial 3g Network</a:t>
            </a:r>
          </a:p>
          <a:p>
            <a:pPr marL="708025" indent="-571500">
              <a:spcAft>
                <a:spcPts val="600"/>
              </a:spcAft>
              <a:buFont typeface="Lucida Sans" pitchFamily="34" charset="0"/>
              <a:buAutoNum type="romanUcPeriod"/>
            </a:pPr>
            <a:r>
              <a:rPr lang="en-US" sz="2500" i="1" u="sng" dirty="0" smtClean="0">
                <a:ea typeface="宋体" pitchFamily="2" charset="-122"/>
              </a:rPr>
              <a:t>2007: </a:t>
            </a:r>
            <a:r>
              <a:rPr lang="en-US" sz="2500" dirty="0" smtClean="0">
                <a:ea typeface="宋体" pitchFamily="2" charset="-122"/>
              </a:rPr>
              <a:t>First </a:t>
            </a:r>
            <a:r>
              <a:rPr lang="en-US" sz="2500" dirty="0" err="1" smtClean="0">
                <a:ea typeface="宋体" pitchFamily="2" charset="-122"/>
              </a:rPr>
              <a:t>Iphone</a:t>
            </a:r>
            <a:r>
              <a:rPr lang="en-US" sz="2500" dirty="0" smtClean="0">
                <a:ea typeface="宋体" pitchFamily="2" charset="-122"/>
              </a:rPr>
              <a:t> Released</a:t>
            </a:r>
          </a:p>
          <a:p>
            <a:pPr marL="708025" indent="-571500">
              <a:spcAft>
                <a:spcPts val="600"/>
              </a:spcAft>
              <a:buFont typeface="Lucida Sans" pitchFamily="34" charset="0"/>
              <a:buAutoNum type="romanUcPeriod"/>
            </a:pPr>
            <a:r>
              <a:rPr lang="en-US" sz="2500" i="1" u="sng" dirty="0" smtClean="0">
                <a:ea typeface="宋体" pitchFamily="2" charset="-122"/>
              </a:rPr>
              <a:t>2008: </a:t>
            </a:r>
            <a:r>
              <a:rPr lang="en-US" sz="2500" dirty="0" smtClean="0">
                <a:ea typeface="宋体" pitchFamily="2" charset="-122"/>
              </a:rPr>
              <a:t>First Android phone released</a:t>
            </a:r>
          </a:p>
          <a:p>
            <a:pPr marL="708025" indent="-571500">
              <a:spcAft>
                <a:spcPts val="600"/>
              </a:spcAft>
              <a:buFont typeface="Lucida Sans" pitchFamily="34" charset="0"/>
              <a:buAutoNum type="romanUcPeriod"/>
            </a:pPr>
            <a:r>
              <a:rPr lang="en-US" sz="2500" i="1" u="sng" dirty="0" smtClean="0">
                <a:ea typeface="宋体" pitchFamily="2" charset="-122"/>
              </a:rPr>
              <a:t>2010:</a:t>
            </a:r>
            <a:r>
              <a:rPr lang="en-US" sz="2500" dirty="0" smtClean="0">
                <a:ea typeface="宋体" pitchFamily="2" charset="-122"/>
              </a:rPr>
              <a:t> First LTE Network</a:t>
            </a:r>
          </a:p>
          <a:p>
            <a:pPr marL="708025" indent="-571500">
              <a:spcAft>
                <a:spcPts val="600"/>
              </a:spcAft>
              <a:buFont typeface="Lucida Sans" pitchFamily="34" charset="0"/>
              <a:buAutoNum type="romanUcPeriod"/>
            </a:pPr>
            <a:endParaRPr lang="en-US" sz="1800" dirty="0" smtClean="0">
              <a:solidFill>
                <a:schemeClr val="bg1"/>
              </a:solidFill>
              <a:ea typeface="宋体" pitchFamily="2" charset="-122"/>
            </a:endParaRPr>
          </a:p>
        </p:txBody>
      </p:sp>
      <p:pic>
        <p:nvPicPr>
          <p:cNvPr id="1026" name="Picture 2" descr="http://upload.wikimedia.org/wikipedia/commons/thumb/1/1f/2007Computex_e21Forum-MartinCooper.jpg/200px-2007Computex_e21Forum-MartinCoop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1268760"/>
            <a:ext cx="2592288"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5576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stretch>
            <a:fillRect/>
          </a:stretch>
        </p:blipFill>
        <p:spPr>
          <a:xfrm>
            <a:off x="504200" y="1734653"/>
            <a:ext cx="8121414" cy="4446361"/>
          </a:xfrm>
          <a:prstGeom prst="rect">
            <a:avLst/>
          </a:prstGeom>
        </p:spPr>
      </p:pic>
      <p:sp>
        <p:nvSpPr>
          <p:cNvPr id="11" name="标题 1"/>
          <p:cNvSpPr>
            <a:spLocks noGrp="1"/>
          </p:cNvSpPr>
          <p:nvPr>
            <p:ph type="ctrTitle"/>
          </p:nvPr>
        </p:nvSpPr>
        <p:spPr>
          <a:xfrm>
            <a:off x="0" y="0"/>
            <a:ext cx="9144000" cy="1557338"/>
          </a:xfrm>
        </p:spPr>
        <p:txBody>
          <a:bodyPr/>
          <a:lstStyle/>
          <a:p>
            <a:r>
              <a:rPr lang="en-US" altLang="zh-CN" dirty="0" smtClean="0">
                <a:cs typeface="Times New Roman" pitchFamily="18" charset="0"/>
              </a:rPr>
              <a:t>Stock Price Drop Following</a:t>
            </a:r>
            <a:br>
              <a:rPr lang="en-US" altLang="zh-CN" dirty="0" smtClean="0">
                <a:cs typeface="Times New Roman" pitchFamily="18" charset="0"/>
              </a:rPr>
            </a:br>
            <a:r>
              <a:rPr lang="en-US" altLang="zh-CN" dirty="0" smtClean="0">
                <a:cs typeface="Times New Roman" pitchFamily="18" charset="0"/>
              </a:rPr>
              <a:t>iPhone 5 and </a:t>
            </a:r>
            <a:r>
              <a:rPr lang="en-US" altLang="zh-CN" dirty="0" err="1" smtClean="0">
                <a:cs typeface="Times New Roman" pitchFamily="18" charset="0"/>
              </a:rPr>
              <a:t>iOS</a:t>
            </a:r>
            <a:r>
              <a:rPr lang="en-US" altLang="zh-CN" dirty="0" smtClean="0">
                <a:cs typeface="Times New Roman" pitchFamily="18" charset="0"/>
              </a:rPr>
              <a:t> 6 Release</a:t>
            </a:r>
            <a:endParaRPr lang="zh-CN" altLang="en-US" dirty="0" smtClean="0"/>
          </a:p>
        </p:txBody>
      </p:sp>
      <p:sp>
        <p:nvSpPr>
          <p:cNvPr id="12" name="TextBox 11"/>
          <p:cNvSpPr txBox="1"/>
          <p:nvPr/>
        </p:nvSpPr>
        <p:spPr>
          <a:xfrm>
            <a:off x="3003003" y="3795283"/>
            <a:ext cx="858845" cy="584776"/>
          </a:xfrm>
          <a:prstGeom prst="rect">
            <a:avLst/>
          </a:prstGeom>
          <a:noFill/>
        </p:spPr>
        <p:txBody>
          <a:bodyPr wrap="square" rtlCol="0">
            <a:spAutoFit/>
          </a:bodyPr>
          <a:lstStyle/>
          <a:p>
            <a:pPr defTabSz="457200" fontAlgn="auto">
              <a:spcBef>
                <a:spcPts val="0"/>
              </a:spcBef>
              <a:spcAft>
                <a:spcPts val="0"/>
              </a:spcAft>
            </a:pPr>
            <a:r>
              <a:rPr lang="en-US" sz="1600" b="1" dirty="0" smtClean="0">
                <a:solidFill>
                  <a:prstClr val="black"/>
                </a:solidFill>
                <a:latin typeface="Calibri"/>
                <a:ea typeface="+mn-ea"/>
              </a:rPr>
              <a:t>Sept 21</a:t>
            </a:r>
          </a:p>
          <a:p>
            <a:pPr defTabSz="457200" fontAlgn="auto">
              <a:spcBef>
                <a:spcPts val="0"/>
              </a:spcBef>
              <a:spcAft>
                <a:spcPts val="0"/>
              </a:spcAft>
            </a:pPr>
            <a:r>
              <a:rPr lang="en-US" sz="1600" b="1" dirty="0" smtClean="0">
                <a:solidFill>
                  <a:prstClr val="black"/>
                </a:solidFill>
                <a:latin typeface="Calibri"/>
                <a:ea typeface="+mn-ea"/>
              </a:rPr>
              <a:t>$700.09</a:t>
            </a:r>
          </a:p>
        </p:txBody>
      </p:sp>
      <p:cxnSp>
        <p:nvCxnSpPr>
          <p:cNvPr id="13" name="Straight Connector 12"/>
          <p:cNvCxnSpPr/>
          <p:nvPr/>
        </p:nvCxnSpPr>
        <p:spPr>
          <a:xfrm>
            <a:off x="3449918" y="2439557"/>
            <a:ext cx="17164" cy="1355726"/>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445088" y="3007256"/>
            <a:ext cx="858845" cy="584776"/>
          </a:xfrm>
          <a:prstGeom prst="rect">
            <a:avLst/>
          </a:prstGeom>
          <a:noFill/>
        </p:spPr>
        <p:txBody>
          <a:bodyPr wrap="square" rtlCol="0">
            <a:spAutoFit/>
          </a:bodyPr>
          <a:lstStyle/>
          <a:p>
            <a:pPr defTabSz="457200" fontAlgn="auto">
              <a:spcBef>
                <a:spcPts val="0"/>
              </a:spcBef>
              <a:spcAft>
                <a:spcPts val="0"/>
              </a:spcAft>
            </a:pPr>
            <a:r>
              <a:rPr lang="en-US" sz="1600" b="1" dirty="0" smtClean="0">
                <a:solidFill>
                  <a:prstClr val="black"/>
                </a:solidFill>
                <a:latin typeface="Calibri"/>
                <a:ea typeface="+mn-ea"/>
              </a:rPr>
              <a:t>Sept 26</a:t>
            </a:r>
          </a:p>
          <a:p>
            <a:pPr defTabSz="457200" fontAlgn="auto">
              <a:spcBef>
                <a:spcPts val="0"/>
              </a:spcBef>
              <a:spcAft>
                <a:spcPts val="0"/>
              </a:spcAft>
            </a:pPr>
            <a:r>
              <a:rPr lang="en-US" sz="1600" b="1" dirty="0" smtClean="0">
                <a:solidFill>
                  <a:prstClr val="black"/>
                </a:solidFill>
                <a:latin typeface="Calibri"/>
                <a:ea typeface="+mn-ea"/>
              </a:rPr>
              <a:t>$665.18</a:t>
            </a:r>
          </a:p>
        </p:txBody>
      </p:sp>
      <p:pic>
        <p:nvPicPr>
          <p:cNvPr id="20" name="Picture 19"/>
          <p:cNvPicPr>
            <a:picLocks noChangeAspect="1"/>
          </p:cNvPicPr>
          <p:nvPr/>
        </p:nvPicPr>
        <p:blipFill>
          <a:blip r:embed="rId4" cstate="print"/>
          <a:stretch>
            <a:fillRect/>
          </a:stretch>
        </p:blipFill>
        <p:spPr>
          <a:xfrm>
            <a:off x="3226789" y="4380059"/>
            <a:ext cx="446258" cy="589398"/>
          </a:xfrm>
          <a:prstGeom prst="rect">
            <a:avLst/>
          </a:prstGeom>
        </p:spPr>
      </p:pic>
      <p:cxnSp>
        <p:nvCxnSpPr>
          <p:cNvPr id="23" name="Straight Connector 22"/>
          <p:cNvCxnSpPr/>
          <p:nvPr/>
        </p:nvCxnSpPr>
        <p:spPr>
          <a:xfrm flipV="1">
            <a:off x="4874511" y="3592032"/>
            <a:ext cx="0" cy="1272603"/>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5" cstate="print"/>
          <a:stretch>
            <a:fillRect/>
          </a:stretch>
        </p:blipFill>
        <p:spPr>
          <a:xfrm>
            <a:off x="3003003" y="4969457"/>
            <a:ext cx="786742" cy="288882"/>
          </a:xfrm>
          <a:prstGeom prst="rect">
            <a:avLst/>
          </a:prstGeom>
        </p:spPr>
      </p:pic>
      <p:sp>
        <p:nvSpPr>
          <p:cNvPr id="27" name="TextBox 26"/>
          <p:cNvSpPr txBox="1"/>
          <p:nvPr/>
        </p:nvSpPr>
        <p:spPr>
          <a:xfrm>
            <a:off x="639195" y="6319387"/>
            <a:ext cx="5757781" cy="646331"/>
          </a:xfrm>
          <a:prstGeom prst="rect">
            <a:avLst/>
          </a:prstGeom>
          <a:noFill/>
        </p:spPr>
        <p:txBody>
          <a:bodyPr wrap="none" rtlCol="0">
            <a:spAutoFit/>
          </a:bodyPr>
          <a:lstStyle/>
          <a:p>
            <a:pPr defTabSz="457200" fontAlgn="auto">
              <a:spcBef>
                <a:spcPts val="0"/>
              </a:spcBef>
              <a:spcAft>
                <a:spcPts val="0"/>
              </a:spcAft>
            </a:pPr>
            <a:r>
              <a:rPr lang="en-US" dirty="0" smtClean="0">
                <a:latin typeface="Calibri"/>
                <a:ea typeface="+mn-ea"/>
              </a:rPr>
              <a:t>*</a:t>
            </a:r>
            <a:r>
              <a:rPr lang="en-US" dirty="0" err="1">
                <a:latin typeface="Calibri"/>
                <a:ea typeface="+mn-ea"/>
              </a:rPr>
              <a:t>iOS</a:t>
            </a:r>
            <a:r>
              <a:rPr lang="en-US" dirty="0">
                <a:latin typeface="Calibri"/>
                <a:ea typeface="+mn-ea"/>
              </a:rPr>
              <a:t> 6 released for iPhone 4 and 4S on September 19, 2012</a:t>
            </a:r>
          </a:p>
          <a:p>
            <a:pPr defTabSz="457200" fontAlgn="auto">
              <a:spcBef>
                <a:spcPts val="0"/>
              </a:spcBef>
              <a:spcAft>
                <a:spcPts val="0"/>
              </a:spcAft>
            </a:pPr>
            <a:endParaRPr lang="en-US" dirty="0">
              <a:solidFill>
                <a:prstClr val="black"/>
              </a:solidFill>
              <a:latin typeface="Calibri"/>
              <a:ea typeface="+mn-ea"/>
            </a:endParaRPr>
          </a:p>
        </p:txBody>
      </p:sp>
    </p:spTree>
    <p:extLst>
      <p:ext uri="{BB962C8B-B14F-4D97-AF65-F5344CB8AC3E}">
        <p14:creationId xmlns:p14="http://schemas.microsoft.com/office/powerpoint/2010/main" val="6181088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ctrTitle"/>
          </p:nvPr>
        </p:nvSpPr>
        <p:spPr>
          <a:xfrm>
            <a:off x="0" y="0"/>
            <a:ext cx="9144000" cy="1557338"/>
          </a:xfrm>
        </p:spPr>
        <p:txBody>
          <a:bodyPr/>
          <a:lstStyle/>
          <a:p>
            <a:r>
              <a:rPr lang="en-US" altLang="zh-CN" dirty="0" smtClean="0">
                <a:cs typeface="Times New Roman" pitchFamily="18" charset="0"/>
              </a:rPr>
              <a:t>iPad mini</a:t>
            </a:r>
            <a:endParaRPr lang="zh-CN" altLang="en-US" dirty="0" smtClean="0"/>
          </a:p>
        </p:txBody>
      </p:sp>
      <p:sp>
        <p:nvSpPr>
          <p:cNvPr id="14" name="Content Placeholder 2"/>
          <p:cNvSpPr txBox="1">
            <a:spLocks/>
          </p:cNvSpPr>
          <p:nvPr/>
        </p:nvSpPr>
        <p:spPr>
          <a:xfrm>
            <a:off x="457200" y="1600200"/>
            <a:ext cx="8229600" cy="4525963"/>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fontAlgn="auto">
              <a:spcAft>
                <a:spcPts val="0"/>
              </a:spcAft>
              <a:buFont typeface="Arial"/>
              <a:buChar char="•"/>
            </a:pPr>
            <a:r>
              <a:rPr lang="en-US" dirty="0" smtClean="0">
                <a:solidFill>
                  <a:schemeClr val="tx1"/>
                </a:solidFill>
              </a:rPr>
              <a:t>Apple has lost market share due to </a:t>
            </a:r>
            <a:r>
              <a:rPr lang="en-US" dirty="0" err="1" smtClean="0">
                <a:solidFill>
                  <a:schemeClr val="tx1"/>
                </a:solidFill>
              </a:rPr>
              <a:t>iPad’s</a:t>
            </a:r>
            <a:r>
              <a:rPr lang="en-US" dirty="0" smtClean="0">
                <a:solidFill>
                  <a:schemeClr val="tx1"/>
                </a:solidFill>
              </a:rPr>
              <a:t> high price</a:t>
            </a:r>
          </a:p>
          <a:p>
            <a:pPr marL="457200" indent="-457200" algn="l" fontAlgn="auto">
              <a:spcAft>
                <a:spcPts val="0"/>
              </a:spcAft>
              <a:buFont typeface="Arial"/>
              <a:buChar char="•"/>
            </a:pPr>
            <a:r>
              <a:rPr lang="en-US" dirty="0" smtClean="0">
                <a:solidFill>
                  <a:schemeClr val="tx1"/>
                </a:solidFill>
              </a:rPr>
              <a:t>CNET</a:t>
            </a:r>
            <a:r>
              <a:rPr lang="en-US" dirty="0">
                <a:solidFill>
                  <a:schemeClr val="tx1"/>
                </a:solidFill>
              </a:rPr>
              <a:t>: “The </a:t>
            </a:r>
            <a:r>
              <a:rPr lang="en-US" dirty="0" smtClean="0">
                <a:solidFill>
                  <a:schemeClr val="tx1"/>
                </a:solidFill>
              </a:rPr>
              <a:t>spike of Samsung Galaxy tablet sales </a:t>
            </a:r>
            <a:r>
              <a:rPr lang="en-US" dirty="0">
                <a:solidFill>
                  <a:schemeClr val="tx1"/>
                </a:solidFill>
              </a:rPr>
              <a:t>after the </a:t>
            </a:r>
            <a:r>
              <a:rPr lang="en-US" dirty="0" smtClean="0">
                <a:solidFill>
                  <a:schemeClr val="tx1"/>
                </a:solidFill>
              </a:rPr>
              <a:t>iPad mini launch </a:t>
            </a:r>
            <a:r>
              <a:rPr lang="en-US" dirty="0">
                <a:solidFill>
                  <a:schemeClr val="tx1"/>
                </a:solidFill>
              </a:rPr>
              <a:t>suggests that consumers hung around to see what Apple had to show off, weren't impressed, and went with a Galaxy instead.”</a:t>
            </a:r>
          </a:p>
          <a:p>
            <a:pPr marL="457200" indent="-457200" algn="l" fontAlgn="auto">
              <a:spcAft>
                <a:spcPts val="0"/>
              </a:spcAft>
              <a:buFont typeface="Arial"/>
              <a:buChar char="•"/>
            </a:pPr>
            <a:r>
              <a:rPr lang="en-US" dirty="0">
                <a:solidFill>
                  <a:schemeClr val="tx1"/>
                </a:solidFill>
              </a:rPr>
              <a:t>Digital Journal: “Amazon's Kindle Fire sales also took a leap upon the release of the iPad </a:t>
            </a:r>
            <a:r>
              <a:rPr lang="en-US" dirty="0" smtClean="0">
                <a:solidFill>
                  <a:schemeClr val="tx1"/>
                </a:solidFill>
              </a:rPr>
              <a:t>Mini… Based </a:t>
            </a:r>
            <a:r>
              <a:rPr lang="en-US" dirty="0">
                <a:solidFill>
                  <a:schemeClr val="tx1"/>
                </a:solidFill>
              </a:rPr>
              <a:t>on the current releases, it appears Apple has run out of ideas for what to produce next with each generation of iPhones and </a:t>
            </a:r>
            <a:r>
              <a:rPr lang="en-US" dirty="0" err="1">
                <a:solidFill>
                  <a:schemeClr val="tx1"/>
                </a:solidFill>
              </a:rPr>
              <a:t>iPads</a:t>
            </a:r>
            <a:r>
              <a:rPr lang="en-US" dirty="0">
                <a:solidFill>
                  <a:schemeClr val="tx1"/>
                </a:solidFill>
              </a:rPr>
              <a:t> bug prone and expensive.”</a:t>
            </a:r>
          </a:p>
        </p:txBody>
      </p:sp>
    </p:spTree>
    <p:extLst>
      <p:ext uri="{BB962C8B-B14F-4D97-AF65-F5344CB8AC3E}">
        <p14:creationId xmlns:p14="http://schemas.microsoft.com/office/powerpoint/2010/main" val="41881119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ctrTitle"/>
          </p:nvPr>
        </p:nvSpPr>
        <p:spPr>
          <a:xfrm>
            <a:off x="0" y="0"/>
            <a:ext cx="9144000" cy="1557338"/>
          </a:xfrm>
        </p:spPr>
        <p:txBody>
          <a:bodyPr/>
          <a:lstStyle/>
          <a:p>
            <a:r>
              <a:rPr lang="en-US" altLang="zh-CN" dirty="0" smtClean="0">
                <a:cs typeface="Times New Roman" pitchFamily="18" charset="0"/>
              </a:rPr>
              <a:t>iPad mini</a:t>
            </a:r>
            <a:endParaRPr lang="zh-CN" altLang="en-US" dirty="0" smtClean="0"/>
          </a:p>
        </p:txBody>
      </p:sp>
      <p:sp>
        <p:nvSpPr>
          <p:cNvPr id="14" name="Content Placeholder 2"/>
          <p:cNvSpPr txBox="1">
            <a:spLocks/>
          </p:cNvSpPr>
          <p:nvPr/>
        </p:nvSpPr>
        <p:spPr>
          <a:xfrm>
            <a:off x="457200" y="1399661"/>
            <a:ext cx="8229600" cy="452596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fontAlgn="auto">
              <a:spcAft>
                <a:spcPts val="0"/>
              </a:spcAft>
              <a:buFont typeface="Arial"/>
              <a:buChar char="•"/>
            </a:pPr>
            <a:r>
              <a:rPr lang="en-US" sz="2400" dirty="0" err="1" smtClean="0">
                <a:solidFill>
                  <a:schemeClr val="tx1"/>
                </a:solidFill>
              </a:rPr>
              <a:t>eWeek</a:t>
            </a:r>
            <a:r>
              <a:rPr lang="en-US" sz="2400" dirty="0">
                <a:solidFill>
                  <a:schemeClr val="tx1"/>
                </a:solidFill>
              </a:rPr>
              <a:t>: </a:t>
            </a:r>
            <a:r>
              <a:rPr lang="en-US" sz="2400" dirty="0" smtClean="0">
                <a:solidFill>
                  <a:schemeClr val="tx1"/>
                </a:solidFill>
              </a:rPr>
              <a:t>“</a:t>
            </a:r>
            <a:r>
              <a:rPr lang="en-US" sz="2400" dirty="0">
                <a:solidFill>
                  <a:schemeClr val="tx1"/>
                </a:solidFill>
              </a:rPr>
              <a:t>T</a:t>
            </a:r>
            <a:r>
              <a:rPr lang="en-US" sz="2400" dirty="0" smtClean="0">
                <a:solidFill>
                  <a:schemeClr val="tx1"/>
                </a:solidFill>
              </a:rPr>
              <a:t>he </a:t>
            </a:r>
            <a:r>
              <a:rPr lang="en-US" sz="2400" dirty="0">
                <a:solidFill>
                  <a:schemeClr val="tx1"/>
                </a:solidFill>
              </a:rPr>
              <a:t>sell-out of </a:t>
            </a:r>
            <a:r>
              <a:rPr lang="en-US" sz="2400" dirty="0" smtClean="0">
                <a:solidFill>
                  <a:schemeClr val="tx1"/>
                </a:solidFill>
              </a:rPr>
              <a:t>both </a:t>
            </a:r>
            <a:r>
              <a:rPr lang="en-US" sz="2400" dirty="0">
                <a:solidFill>
                  <a:schemeClr val="tx1"/>
                </a:solidFill>
              </a:rPr>
              <a:t>editions suggests that despite a higher-than-expected $329 starting price, consumers really want to get their hands on an iPad mini.”</a:t>
            </a:r>
          </a:p>
          <a:p>
            <a:pPr marL="457200" indent="-457200" algn="l" fontAlgn="auto">
              <a:spcAft>
                <a:spcPts val="0"/>
              </a:spcAft>
              <a:buFont typeface="Arial"/>
              <a:buChar char="•"/>
            </a:pPr>
            <a:r>
              <a:rPr lang="en-US" sz="2400" dirty="0" smtClean="0">
                <a:solidFill>
                  <a:schemeClr val="tx1"/>
                </a:solidFill>
              </a:rPr>
              <a:t>“</a:t>
            </a:r>
            <a:r>
              <a:rPr lang="en-US" sz="2400" dirty="0">
                <a:solidFill>
                  <a:schemeClr val="tx1"/>
                </a:solidFill>
              </a:rPr>
              <a:t>A</a:t>
            </a:r>
            <a:r>
              <a:rPr lang="en-US" sz="2400" dirty="0" smtClean="0">
                <a:solidFill>
                  <a:schemeClr val="tx1"/>
                </a:solidFill>
              </a:rPr>
              <a:t> </a:t>
            </a:r>
            <a:r>
              <a:rPr lang="en-US" sz="2400" dirty="0">
                <a:solidFill>
                  <a:schemeClr val="tx1"/>
                </a:solidFill>
              </a:rPr>
              <a:t>recent IHS report said the iPad Mini could help the 7-inch tablet market double in size in 2012 and 2013, if Apple could provide enough iPad mini tablets to meet market demand.”</a:t>
            </a:r>
          </a:p>
          <a:p>
            <a:pPr marL="457200" indent="-457200" algn="l" fontAlgn="auto">
              <a:spcAft>
                <a:spcPts val="0"/>
              </a:spcAft>
              <a:buFont typeface="Arial"/>
              <a:buChar char="•"/>
            </a:pPr>
            <a:r>
              <a:rPr lang="en-US" sz="2400" dirty="0" smtClean="0">
                <a:solidFill>
                  <a:schemeClr val="tx1"/>
                </a:solidFill>
              </a:rPr>
              <a:t>“With </a:t>
            </a:r>
            <a:r>
              <a:rPr lang="en-US" sz="2400" dirty="0">
                <a:solidFill>
                  <a:schemeClr val="tx1"/>
                </a:solidFill>
              </a:rPr>
              <a:t>its foot now firmly planted in the 7-inch tablet space, and the full-size iPad still commanding nearly 70 percent of the worldwide tablet market, Apple’s position is undoubtedly robust…and we believe the iPad mini significantly expands Apple’s tablet addressable market internationally and should lead to strong sales throughout </a:t>
            </a:r>
            <a:r>
              <a:rPr lang="en-US" sz="2400" dirty="0" smtClean="0">
                <a:solidFill>
                  <a:schemeClr val="tx1"/>
                </a:solidFill>
              </a:rPr>
              <a:t>the holiday season and F2013 </a:t>
            </a:r>
            <a:r>
              <a:rPr lang="en-US" sz="2400" dirty="0">
                <a:solidFill>
                  <a:schemeClr val="tx1"/>
                </a:solidFill>
              </a:rPr>
              <a:t>as international distribution increases”</a:t>
            </a:r>
          </a:p>
        </p:txBody>
      </p:sp>
    </p:spTree>
    <p:extLst>
      <p:ext uri="{BB962C8B-B14F-4D97-AF65-F5344CB8AC3E}">
        <p14:creationId xmlns:p14="http://schemas.microsoft.com/office/powerpoint/2010/main" val="3455922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3600" dirty="0">
                <a:cs typeface="Times New Roman" pitchFamily="18" charset="0"/>
              </a:rPr>
              <a:t>Apple Inc. v. Samsung Electronics Co., Ltd</a:t>
            </a:r>
            <a:r>
              <a:rPr lang="en-US" altLang="zh-CN" sz="3600" dirty="0" smtClean="0">
                <a:cs typeface="Times New Roman" pitchFamily="18" charset="0"/>
              </a:rPr>
              <a:t>.</a:t>
            </a:r>
            <a:endParaRPr lang="en-US" sz="3600" dirty="0"/>
          </a:p>
        </p:txBody>
      </p:sp>
      <p:sp>
        <p:nvSpPr>
          <p:cNvPr id="3" name="Content Placeholder 2"/>
          <p:cNvSpPr>
            <a:spLocks noGrp="1"/>
          </p:cNvSpPr>
          <p:nvPr>
            <p:ph idx="1"/>
          </p:nvPr>
        </p:nvSpPr>
        <p:spPr>
          <a:xfrm>
            <a:off x="457200" y="1600200"/>
            <a:ext cx="8229600" cy="4972072"/>
          </a:xfrm>
        </p:spPr>
        <p:txBody>
          <a:bodyPr>
            <a:noAutofit/>
          </a:bodyPr>
          <a:lstStyle/>
          <a:p>
            <a:r>
              <a:rPr lang="en-US" sz="2000" dirty="0" smtClean="0"/>
              <a:t>Apple filed on April 15, 2011</a:t>
            </a:r>
          </a:p>
          <a:p>
            <a:r>
              <a:rPr lang="en-US" sz="2000" dirty="0" smtClean="0"/>
              <a:t>Claimed Samsung infringed Apple’s intellectual property on its phones and tablets</a:t>
            </a:r>
          </a:p>
          <a:p>
            <a:r>
              <a:rPr lang="en-US" sz="2000" dirty="0"/>
              <a:t>Samsung counter-sued one week later</a:t>
            </a:r>
          </a:p>
          <a:p>
            <a:r>
              <a:rPr lang="en-US" sz="2000" dirty="0"/>
              <a:t>By July </a:t>
            </a:r>
            <a:r>
              <a:rPr lang="en-US" sz="2000" dirty="0" smtClean="0"/>
              <a:t>2012, they were engaged in 50 </a:t>
            </a:r>
            <a:r>
              <a:rPr lang="en-US" sz="2000" dirty="0"/>
              <a:t>lawsuits around the </a:t>
            </a:r>
            <a:r>
              <a:rPr lang="en-US" sz="2000" dirty="0" smtClean="0"/>
              <a:t>globe</a:t>
            </a:r>
          </a:p>
          <a:p>
            <a:r>
              <a:rPr lang="en-US" sz="2000" dirty="0" smtClean="0"/>
              <a:t>Both companies attempting to ban rival’s products that infringe certain patents</a:t>
            </a:r>
          </a:p>
          <a:p>
            <a:r>
              <a:rPr lang="en-US" sz="2000" dirty="0" smtClean="0"/>
              <a:t>On August 24, 2012, Apple was awarded $</a:t>
            </a:r>
            <a:r>
              <a:rPr lang="en-US" sz="2000" dirty="0"/>
              <a:t>1.049 billion in </a:t>
            </a:r>
            <a:r>
              <a:rPr lang="en-US" sz="2000" dirty="0" smtClean="0"/>
              <a:t>damages in U.S. case; Samsung’s counter suit dismissed</a:t>
            </a:r>
          </a:p>
          <a:p>
            <a:r>
              <a:rPr lang="en-US" sz="2000" dirty="0" smtClean="0"/>
              <a:t>“U.S. District Judge Lucy </a:t>
            </a:r>
            <a:r>
              <a:rPr lang="en-US" sz="2000" dirty="0" err="1" smtClean="0"/>
              <a:t>Koh</a:t>
            </a:r>
            <a:r>
              <a:rPr lang="en-US" sz="2000" dirty="0" smtClean="0"/>
              <a:t> overturned a jury's damage award for about half of the devices at issue in the case. The ruling slashes the amount Samsung is obligated to pay Apple by about $450.5 million, or nearly 43%, to $598.9 million.”(Mar 1, Dow Jones Business News)</a:t>
            </a:r>
            <a:br>
              <a:rPr lang="en-US" sz="2000" dirty="0" smtClean="0"/>
            </a:br>
            <a:r>
              <a:rPr lang="en-US" sz="2000" dirty="0" smtClean="0"/>
              <a:t/>
            </a:r>
            <a:br>
              <a:rPr lang="en-US" sz="2000" dirty="0" smtClean="0"/>
            </a:br>
            <a:endParaRPr lang="en-US" sz="2000" dirty="0"/>
          </a:p>
        </p:txBody>
      </p:sp>
    </p:spTree>
    <p:extLst>
      <p:ext uri="{BB962C8B-B14F-4D97-AF65-F5344CB8AC3E}">
        <p14:creationId xmlns:p14="http://schemas.microsoft.com/office/powerpoint/2010/main" val="37965548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cs typeface="Times New Roman" pitchFamily="18" charset="0"/>
              </a:rPr>
              <a:t>Effect on Apple’s stock</a:t>
            </a:r>
            <a:endParaRPr lang="en-US" dirty="0"/>
          </a:p>
        </p:txBody>
      </p:sp>
      <p:pic>
        <p:nvPicPr>
          <p:cNvPr id="12" name="Picture 11"/>
          <p:cNvPicPr>
            <a:picLocks noChangeAspect="1"/>
          </p:cNvPicPr>
          <p:nvPr/>
        </p:nvPicPr>
        <p:blipFill>
          <a:blip r:embed="rId2" cstate="print"/>
          <a:stretch>
            <a:fillRect/>
          </a:stretch>
        </p:blipFill>
        <p:spPr>
          <a:xfrm>
            <a:off x="326113" y="1636857"/>
            <a:ext cx="8580458" cy="4438168"/>
          </a:xfrm>
          <a:prstGeom prst="rect">
            <a:avLst/>
          </a:prstGeom>
        </p:spPr>
      </p:pic>
      <p:sp>
        <p:nvSpPr>
          <p:cNvPr id="8" name="TextBox 7"/>
          <p:cNvSpPr txBox="1"/>
          <p:nvPr/>
        </p:nvSpPr>
        <p:spPr>
          <a:xfrm>
            <a:off x="4531236" y="3876722"/>
            <a:ext cx="1270119" cy="584776"/>
          </a:xfrm>
          <a:prstGeom prst="rect">
            <a:avLst/>
          </a:prstGeom>
          <a:noFill/>
        </p:spPr>
        <p:txBody>
          <a:bodyPr wrap="square" rtlCol="0">
            <a:spAutoFit/>
          </a:bodyPr>
          <a:lstStyle/>
          <a:p>
            <a:pPr defTabSz="457200" fontAlgn="auto">
              <a:spcBef>
                <a:spcPts val="0"/>
              </a:spcBef>
              <a:spcAft>
                <a:spcPts val="0"/>
              </a:spcAft>
            </a:pPr>
            <a:r>
              <a:rPr lang="en-US" sz="1600" b="1" dirty="0" smtClean="0">
                <a:solidFill>
                  <a:prstClr val="black"/>
                </a:solidFill>
                <a:latin typeface="Calibri"/>
                <a:ea typeface="+mn-ea"/>
              </a:rPr>
              <a:t>Damages awarded</a:t>
            </a:r>
            <a:endParaRPr lang="en-US" sz="1600" dirty="0">
              <a:solidFill>
                <a:prstClr val="black"/>
              </a:solidFill>
              <a:latin typeface="Calibri"/>
              <a:ea typeface="+mn-ea"/>
            </a:endParaRPr>
          </a:p>
        </p:txBody>
      </p:sp>
      <p:cxnSp>
        <p:nvCxnSpPr>
          <p:cNvPr id="16" name="Straight Connector 15"/>
          <p:cNvCxnSpPr/>
          <p:nvPr/>
        </p:nvCxnSpPr>
        <p:spPr>
          <a:xfrm>
            <a:off x="4977494" y="3174801"/>
            <a:ext cx="0" cy="70192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67563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标题 1"/>
          <p:cNvSpPr>
            <a:spLocks noGrp="1"/>
          </p:cNvSpPr>
          <p:nvPr>
            <p:ph type="ctrTitle"/>
          </p:nvPr>
        </p:nvSpPr>
        <p:spPr>
          <a:xfrm>
            <a:off x="685800" y="333375"/>
            <a:ext cx="7772400" cy="1223963"/>
          </a:xfrm>
        </p:spPr>
        <p:txBody>
          <a:bodyPr/>
          <a:lstStyle/>
          <a:p>
            <a:r>
              <a:rPr lang="en-US" altLang="zh-CN" sz="5400" dirty="0" smtClean="0">
                <a:cs typeface="Times New Roman" pitchFamily="18" charset="0"/>
              </a:rPr>
              <a:t>Key Issues</a:t>
            </a:r>
            <a:endParaRPr lang="zh-CN" altLang="en-US" sz="5400" dirty="0" smtClean="0">
              <a:cs typeface="Times New Roman" pitchFamily="18" charset="0"/>
            </a:endParaRPr>
          </a:p>
        </p:txBody>
      </p:sp>
      <p:sp>
        <p:nvSpPr>
          <p:cNvPr id="3" name="副标题 2"/>
          <p:cNvSpPr>
            <a:spLocks noGrp="1"/>
          </p:cNvSpPr>
          <p:nvPr>
            <p:ph type="subTitle" idx="1"/>
          </p:nvPr>
        </p:nvSpPr>
        <p:spPr>
          <a:xfrm>
            <a:off x="393700" y="2202267"/>
            <a:ext cx="8064500" cy="2190973"/>
          </a:xfrm>
        </p:spPr>
        <p:txBody>
          <a:bodyPr rtlCol="0">
            <a:normAutofit fontScale="92500" lnSpcReduction="10000"/>
          </a:bodyPr>
          <a:lstStyle/>
          <a:p>
            <a:pPr marL="742950" indent="-742950" fontAlgn="auto">
              <a:spcAft>
                <a:spcPts val="0"/>
              </a:spcAft>
              <a:defRPr/>
            </a:pPr>
            <a:r>
              <a:rPr lang="en-CA" altLang="zh-CN" sz="4400" dirty="0" smtClean="0">
                <a:ln>
                  <a:solidFill>
                    <a:schemeClr val="tx1"/>
                  </a:solidFill>
                </a:ln>
                <a:solidFill>
                  <a:schemeClr val="bg1"/>
                </a:solidFill>
                <a:latin typeface="+mj-lt"/>
                <a:cs typeface="Times New Roman" pitchFamily="18" charset="0"/>
              </a:rPr>
              <a:t>1. Future growth</a:t>
            </a:r>
          </a:p>
          <a:p>
            <a:pPr fontAlgn="auto">
              <a:spcAft>
                <a:spcPts val="0"/>
              </a:spcAft>
              <a:defRPr/>
            </a:pPr>
            <a:endParaRPr lang="en-CA" altLang="zh-CN" sz="4400" dirty="0">
              <a:ln>
                <a:solidFill>
                  <a:schemeClr val="tx1"/>
                </a:solidFill>
              </a:ln>
              <a:solidFill>
                <a:schemeClr val="bg1"/>
              </a:solidFill>
              <a:latin typeface="+mj-lt"/>
              <a:cs typeface="Times New Roman" pitchFamily="18" charset="0"/>
            </a:endParaRPr>
          </a:p>
          <a:p>
            <a:pPr marL="742950" indent="-742950" fontAlgn="auto">
              <a:spcAft>
                <a:spcPts val="0"/>
              </a:spcAft>
              <a:defRPr/>
            </a:pPr>
            <a:r>
              <a:rPr lang="en-CA" altLang="zh-CN" sz="4400" dirty="0" smtClean="0">
                <a:ln>
                  <a:solidFill>
                    <a:schemeClr val="tx1"/>
                  </a:solidFill>
                </a:ln>
                <a:solidFill>
                  <a:schemeClr val="bg1"/>
                </a:solidFill>
                <a:latin typeface="+mj-lt"/>
                <a:cs typeface="Times New Roman" pitchFamily="18" charset="0"/>
              </a:rPr>
              <a:t>2. Cash and dividend decisions</a:t>
            </a:r>
            <a:endParaRPr lang="zh-CN" altLang="zh-CN" sz="4400" dirty="0">
              <a:ln>
                <a:solidFill>
                  <a:schemeClr val="tx1"/>
                </a:solidFill>
              </a:ln>
              <a:solidFill>
                <a:schemeClr val="bg1"/>
              </a:solidFill>
              <a:latin typeface="+mj-lt"/>
              <a:cs typeface="Times New Roman" pitchFamily="18" charset="0"/>
            </a:endParaRPr>
          </a:p>
          <a:p>
            <a:pPr fontAlgn="auto">
              <a:spcAft>
                <a:spcPts val="0"/>
              </a:spcAft>
              <a:buFont typeface="Arial" pitchFamily="34" charset="0"/>
              <a:buNone/>
              <a:defRPr/>
            </a:pPr>
            <a:endParaRPr lang="zh-CN" altLang="en-US" dirty="0">
              <a:latin typeface="+mj-lt"/>
            </a:endParaRPr>
          </a:p>
        </p:txBody>
      </p:sp>
    </p:spTree>
    <p:extLst>
      <p:ext uri="{BB962C8B-B14F-4D97-AF65-F5344CB8AC3E}">
        <p14:creationId xmlns:p14="http://schemas.microsoft.com/office/powerpoint/2010/main" val="16286935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Growth</a:t>
            </a:r>
            <a:endParaRPr lang="en-US" dirty="0"/>
          </a:p>
        </p:txBody>
      </p:sp>
      <p:sp>
        <p:nvSpPr>
          <p:cNvPr id="3" name="Content Placeholder 2"/>
          <p:cNvSpPr>
            <a:spLocks noGrp="1"/>
          </p:cNvSpPr>
          <p:nvPr>
            <p:ph idx="1"/>
          </p:nvPr>
        </p:nvSpPr>
        <p:spPr>
          <a:xfrm>
            <a:off x="457200" y="1285860"/>
            <a:ext cx="8229600" cy="4525963"/>
          </a:xfrm>
        </p:spPr>
        <p:txBody>
          <a:bodyPr>
            <a:normAutofit/>
          </a:bodyPr>
          <a:lstStyle/>
          <a:p>
            <a:r>
              <a:rPr lang="en-US" sz="1800" dirty="0" smtClean="0"/>
              <a:t>“Apple’s slowing growth rate has taken a major bite out of the company’s stock price, which has declined by nearly 30% since its peak in September — and that’s before Wednesday’s 10% after-hours free fall.”</a:t>
            </a:r>
          </a:p>
          <a:p>
            <a:endParaRPr lang="en-US" sz="1800" dirty="0" smtClean="0"/>
          </a:p>
          <a:p>
            <a:r>
              <a:rPr lang="en-US" sz="1800" dirty="0" smtClean="0"/>
              <a:t>“For the third consecutive quarter, Apple, the world’s largest technology company, fell short of analyst estimates, sending the company’s stock down a whopping 10% in after-hours trading, wiping out nearly $50 billion in shareholder value.”</a:t>
            </a:r>
          </a:p>
        </p:txBody>
      </p:sp>
      <p:grpSp>
        <p:nvGrpSpPr>
          <p:cNvPr id="4" name="Group 11"/>
          <p:cNvGrpSpPr/>
          <p:nvPr/>
        </p:nvGrpSpPr>
        <p:grpSpPr>
          <a:xfrm>
            <a:off x="1142976" y="3643314"/>
            <a:ext cx="6643734" cy="3009838"/>
            <a:chOff x="1142976" y="3643314"/>
            <a:chExt cx="6643734" cy="3009838"/>
          </a:xfrm>
        </p:grpSpPr>
        <p:pic>
          <p:nvPicPr>
            <p:cNvPr id="9218" name="Picture 2"/>
            <p:cNvPicPr>
              <a:picLocks noChangeAspect="1" noChangeArrowheads="1"/>
            </p:cNvPicPr>
            <p:nvPr/>
          </p:nvPicPr>
          <p:blipFill>
            <a:blip r:embed="rId3" cstate="print"/>
            <a:srcRect/>
            <a:stretch>
              <a:fillRect/>
            </a:stretch>
          </p:blipFill>
          <p:spPr bwMode="auto">
            <a:xfrm>
              <a:off x="1142976" y="3643314"/>
              <a:ext cx="6643734" cy="3009838"/>
            </a:xfrm>
            <a:prstGeom prst="rect">
              <a:avLst/>
            </a:prstGeom>
            <a:noFill/>
            <a:ln w="9525">
              <a:noFill/>
              <a:miter lim="800000"/>
              <a:headEnd/>
              <a:tailEnd/>
            </a:ln>
            <a:effectLst/>
          </p:spPr>
        </p:pic>
        <p:sp>
          <p:nvSpPr>
            <p:cNvPr id="5" name="TextBox 4"/>
            <p:cNvSpPr txBox="1"/>
            <p:nvPr/>
          </p:nvSpPr>
          <p:spPr>
            <a:xfrm>
              <a:off x="3428992" y="4357694"/>
              <a:ext cx="1270119"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Calibri"/>
                  <a:ea typeface="+mn-ea"/>
                </a:rPr>
                <a:t>Jan 23, $514.00</a:t>
              </a:r>
              <a:endParaRPr lang="en-US" sz="1200" dirty="0">
                <a:solidFill>
                  <a:prstClr val="black"/>
                </a:solidFill>
                <a:latin typeface="Calibri"/>
                <a:ea typeface="+mn-ea"/>
              </a:endParaRPr>
            </a:p>
          </p:txBody>
        </p:sp>
        <p:cxnSp>
          <p:nvCxnSpPr>
            <p:cNvPr id="6" name="Straight Connector 5"/>
            <p:cNvCxnSpPr/>
            <p:nvPr/>
          </p:nvCxnSpPr>
          <p:spPr>
            <a:xfrm>
              <a:off x="4286248" y="4643446"/>
              <a:ext cx="428628" cy="41616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072066" y="6072206"/>
              <a:ext cx="1270119"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Calibri"/>
                  <a:ea typeface="+mn-ea"/>
                </a:rPr>
                <a:t>Jan 24, $450.50</a:t>
              </a:r>
              <a:endParaRPr lang="en-US" sz="1200" dirty="0">
                <a:solidFill>
                  <a:prstClr val="black"/>
                </a:solidFill>
                <a:latin typeface="Calibri"/>
                <a:ea typeface="+mn-ea"/>
              </a:endParaRPr>
            </a:p>
          </p:txBody>
        </p:sp>
        <p:cxnSp>
          <p:nvCxnSpPr>
            <p:cNvPr id="8" name="Straight Connector 7"/>
            <p:cNvCxnSpPr/>
            <p:nvPr/>
          </p:nvCxnSpPr>
          <p:spPr>
            <a:xfrm rot="10800000">
              <a:off x="4857753" y="6000768"/>
              <a:ext cx="285752" cy="13850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标题 1"/>
          <p:cNvSpPr>
            <a:spLocks noGrp="1"/>
          </p:cNvSpPr>
          <p:nvPr>
            <p:ph type="ctrTitle"/>
          </p:nvPr>
        </p:nvSpPr>
        <p:spPr>
          <a:xfrm>
            <a:off x="809914" y="0"/>
            <a:ext cx="7544551" cy="1162633"/>
          </a:xfrm>
        </p:spPr>
        <p:txBody>
          <a:bodyPr/>
          <a:lstStyle/>
          <a:p>
            <a:r>
              <a:rPr lang="en-US" altLang="zh-CN" dirty="0" smtClean="0">
                <a:cs typeface="Times New Roman" pitchFamily="18" charset="0"/>
              </a:rPr>
              <a:t>Earnings Forecast</a:t>
            </a:r>
            <a:endParaRPr lang="zh-CN" altLang="en-US" dirty="0" smtClean="0"/>
          </a:p>
        </p:txBody>
      </p:sp>
      <p:pic>
        <p:nvPicPr>
          <p:cNvPr id="6" name="Picture 2"/>
          <p:cNvPicPr>
            <a:picLocks noChangeAspect="1" noChangeArrowheads="1"/>
          </p:cNvPicPr>
          <p:nvPr/>
        </p:nvPicPr>
        <p:blipFill>
          <a:blip r:embed="rId3" cstate="print"/>
          <a:srcRect/>
          <a:stretch>
            <a:fillRect/>
          </a:stretch>
        </p:blipFill>
        <p:spPr bwMode="auto">
          <a:xfrm>
            <a:off x="571472" y="1071546"/>
            <a:ext cx="8207302" cy="5357850"/>
          </a:xfrm>
          <a:prstGeom prst="rect">
            <a:avLst/>
          </a:prstGeom>
          <a:noFill/>
          <a:ln w="9525">
            <a:noFill/>
            <a:miter lim="800000"/>
            <a:headEnd/>
            <a:tailEnd/>
          </a:ln>
          <a:effectLst/>
        </p:spPr>
      </p:pic>
    </p:spTree>
    <p:extLst>
      <p:ext uri="{BB962C8B-B14F-4D97-AF65-F5344CB8AC3E}">
        <p14:creationId xmlns:p14="http://schemas.microsoft.com/office/powerpoint/2010/main" val="13418744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标题 1"/>
          <p:cNvSpPr>
            <a:spLocks noGrp="1"/>
          </p:cNvSpPr>
          <p:nvPr>
            <p:ph type="ctrTitle"/>
          </p:nvPr>
        </p:nvSpPr>
        <p:spPr>
          <a:xfrm>
            <a:off x="809914" y="0"/>
            <a:ext cx="7544551" cy="1162633"/>
          </a:xfrm>
        </p:spPr>
        <p:txBody>
          <a:bodyPr/>
          <a:lstStyle/>
          <a:p>
            <a:r>
              <a:rPr lang="en-US" altLang="zh-CN" dirty="0" smtClean="0">
                <a:cs typeface="Times New Roman" pitchFamily="18" charset="0"/>
              </a:rPr>
              <a:t>Earnings Forecast</a:t>
            </a:r>
            <a:endParaRPr lang="zh-CN" altLang="en-US" dirty="0" smtClean="0"/>
          </a:p>
        </p:txBody>
      </p:sp>
      <p:pic>
        <p:nvPicPr>
          <p:cNvPr id="12291" name="Picture 3"/>
          <p:cNvPicPr>
            <a:picLocks noChangeAspect="1" noChangeArrowheads="1"/>
          </p:cNvPicPr>
          <p:nvPr/>
        </p:nvPicPr>
        <p:blipFill>
          <a:blip r:embed="rId3" cstate="print"/>
          <a:srcRect/>
          <a:stretch>
            <a:fillRect/>
          </a:stretch>
        </p:blipFill>
        <p:spPr bwMode="auto">
          <a:xfrm>
            <a:off x="571472" y="1071546"/>
            <a:ext cx="8266817" cy="5286412"/>
          </a:xfrm>
          <a:prstGeom prst="rect">
            <a:avLst/>
          </a:prstGeom>
          <a:noFill/>
          <a:ln w="9525">
            <a:noFill/>
            <a:miter lim="800000"/>
            <a:headEnd/>
            <a:tailEnd/>
          </a:ln>
          <a:effectLst/>
        </p:spPr>
      </p:pic>
    </p:spTree>
    <p:extLst>
      <p:ext uri="{BB962C8B-B14F-4D97-AF65-F5344CB8AC3E}">
        <p14:creationId xmlns:p14="http://schemas.microsoft.com/office/powerpoint/2010/main" val="41018647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42876" y="1835173"/>
            <a:ext cx="8786842" cy="4022701"/>
          </a:xfrm>
          <a:prstGeom prst="rect">
            <a:avLst/>
          </a:prstGeom>
          <a:noFill/>
          <a:ln w="9525">
            <a:noFill/>
            <a:miter lim="800000"/>
            <a:headEnd/>
            <a:tailEnd/>
          </a:ln>
          <a:effectLst/>
        </p:spPr>
      </p:pic>
      <p:sp>
        <p:nvSpPr>
          <p:cNvPr id="5" name="Rectangle 4"/>
          <p:cNvSpPr/>
          <p:nvPr/>
        </p:nvSpPr>
        <p:spPr>
          <a:xfrm>
            <a:off x="214282" y="3000372"/>
            <a:ext cx="7715304" cy="357190"/>
          </a:xfrm>
          <a:prstGeom prst="rect">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6" name="Rectangle 5"/>
          <p:cNvSpPr/>
          <p:nvPr/>
        </p:nvSpPr>
        <p:spPr>
          <a:xfrm>
            <a:off x="214282" y="4572008"/>
            <a:ext cx="7716004" cy="214314"/>
          </a:xfrm>
          <a:prstGeom prst="rect">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7" name="标题 1"/>
          <p:cNvSpPr txBox="1">
            <a:spLocks/>
          </p:cNvSpPr>
          <p:nvPr/>
        </p:nvSpPr>
        <p:spPr>
          <a:xfrm>
            <a:off x="685800" y="-308900"/>
            <a:ext cx="7772400" cy="1557338"/>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5400" b="0" i="0" u="none" strike="noStrike" kern="1200" cap="none" spc="0" normalizeH="0" baseline="0" noProof="0" dirty="0" smtClean="0">
                <a:ln>
                  <a:noFill/>
                </a:ln>
                <a:effectLst/>
                <a:uLnTx/>
                <a:uFillTx/>
                <a:latin typeface="+mj-lt"/>
                <a:ea typeface="+mj-ea"/>
                <a:cs typeface="Times New Roman" pitchFamily="18" charset="0"/>
              </a:rPr>
              <a:t>Cash</a:t>
            </a:r>
            <a:endParaRPr kumimoji="0" lang="zh-CN" altLang="en-US" sz="5400" b="0" i="0" u="none" strike="noStrike" kern="1200" cap="none" spc="0" normalizeH="0" baseline="0" noProof="0" dirty="0" smtClean="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81354"/>
          </a:xfrm>
        </p:spPr>
        <p:txBody>
          <a:bodyPr>
            <a:normAutofit/>
          </a:bodyPr>
          <a:lstStyle/>
          <a:p>
            <a:r>
              <a:rPr lang="en-US" dirty="0" smtClean="0"/>
              <a:t>Smartphones</a:t>
            </a:r>
            <a:endParaRPr lang="en-US" dirty="0"/>
          </a:p>
        </p:txBody>
      </p:sp>
      <p:sp>
        <p:nvSpPr>
          <p:cNvPr id="3" name="Content Placeholder 2"/>
          <p:cNvSpPr>
            <a:spLocks noGrp="1"/>
          </p:cNvSpPr>
          <p:nvPr>
            <p:ph idx="1"/>
          </p:nvPr>
        </p:nvSpPr>
        <p:spPr>
          <a:xfrm>
            <a:off x="467544" y="1124744"/>
            <a:ext cx="8229600" cy="4525963"/>
          </a:xfrm>
        </p:spPr>
        <p:txBody>
          <a:bodyPr>
            <a:normAutofit lnSpcReduction="10000"/>
          </a:bodyPr>
          <a:lstStyle/>
          <a:p>
            <a:pPr marL="0" indent="0">
              <a:buNone/>
            </a:pPr>
            <a:endParaRPr lang="en-US" b="1" dirty="0" smtClean="0"/>
          </a:p>
          <a:p>
            <a:pPr marL="0" indent="0">
              <a:buNone/>
            </a:pPr>
            <a:r>
              <a:rPr lang="en-US" b="1" dirty="0" smtClean="0"/>
              <a:t>1992</a:t>
            </a:r>
            <a:r>
              <a:rPr lang="en-US" dirty="0" smtClean="0"/>
              <a:t>: Simon</a:t>
            </a:r>
          </a:p>
          <a:p>
            <a:pPr marL="457200" lvl="1" indent="0">
              <a:buNone/>
            </a:pPr>
            <a:r>
              <a:rPr lang="en-US" sz="1800" dirty="0" smtClean="0"/>
              <a:t>Created by IBM</a:t>
            </a:r>
          </a:p>
          <a:p>
            <a:pPr marL="457200" lvl="1" indent="0">
              <a:buNone/>
            </a:pPr>
            <a:r>
              <a:rPr lang="en-US" sz="1800" dirty="0" smtClean="0"/>
              <a:t>Touch screen, fax, email, predictive keyboard</a:t>
            </a:r>
          </a:p>
          <a:p>
            <a:pPr marL="0" indent="0">
              <a:buNone/>
            </a:pPr>
            <a:r>
              <a:rPr lang="en-US" b="1" dirty="0" smtClean="0"/>
              <a:t>1996</a:t>
            </a:r>
            <a:r>
              <a:rPr lang="en-US" dirty="0" smtClean="0"/>
              <a:t>: Nokia 9000</a:t>
            </a:r>
          </a:p>
          <a:p>
            <a:pPr marL="0" indent="0">
              <a:buNone/>
            </a:pPr>
            <a:r>
              <a:rPr lang="en-US" b="1" dirty="0" smtClean="0"/>
              <a:t>2002</a:t>
            </a:r>
            <a:r>
              <a:rPr lang="en-US" dirty="0" smtClean="0"/>
              <a:t>: Handspring Treo 180 (Palm OS)</a:t>
            </a:r>
          </a:p>
          <a:p>
            <a:pPr marL="0" indent="0">
              <a:buNone/>
            </a:pPr>
            <a:r>
              <a:rPr lang="en-US" b="1" dirty="0" smtClean="0"/>
              <a:t>2002</a:t>
            </a:r>
            <a:r>
              <a:rPr lang="en-US" dirty="0" smtClean="0"/>
              <a:t>: Blackberry</a:t>
            </a:r>
          </a:p>
          <a:p>
            <a:pPr marL="0" indent="0">
              <a:buNone/>
            </a:pPr>
            <a:r>
              <a:rPr lang="en-US" b="1" dirty="0" smtClean="0"/>
              <a:t>2007</a:t>
            </a:r>
            <a:r>
              <a:rPr lang="en-US" dirty="0" smtClean="0"/>
              <a:t>: iPhone</a:t>
            </a:r>
          </a:p>
          <a:p>
            <a:pPr marL="0" indent="0">
              <a:buNone/>
            </a:pPr>
            <a:r>
              <a:rPr lang="en-US" b="1" dirty="0" smtClean="0"/>
              <a:t>2008</a:t>
            </a:r>
            <a:r>
              <a:rPr lang="en-US" dirty="0" smtClean="0"/>
              <a:t>: First Android OS phones</a:t>
            </a:r>
          </a:p>
          <a:p>
            <a:endParaRPr lang="en-US" dirty="0" smtClean="0"/>
          </a:p>
          <a:p>
            <a:endParaRPr lang="en-US" dirty="0"/>
          </a:p>
        </p:txBody>
      </p:sp>
      <p:pic>
        <p:nvPicPr>
          <p:cNvPr id="5" name="Picture 4"/>
          <p:cNvPicPr>
            <a:picLocks noChangeAspect="1"/>
          </p:cNvPicPr>
          <p:nvPr/>
        </p:nvPicPr>
        <p:blipFill>
          <a:blip r:embed="rId3" cstate="print"/>
          <a:stretch>
            <a:fillRect/>
          </a:stretch>
        </p:blipFill>
        <p:spPr>
          <a:xfrm>
            <a:off x="5844142" y="4365104"/>
            <a:ext cx="2603034" cy="1952274"/>
          </a:xfrm>
          <a:prstGeom prst="rect">
            <a:avLst/>
          </a:prstGeom>
        </p:spPr>
      </p:pic>
      <p:pic>
        <p:nvPicPr>
          <p:cNvPr id="7" name="Picture 6"/>
          <p:cNvPicPr>
            <a:picLocks noChangeAspect="1"/>
          </p:cNvPicPr>
          <p:nvPr/>
        </p:nvPicPr>
        <p:blipFill>
          <a:blip r:embed="rId4" cstate="print"/>
          <a:stretch>
            <a:fillRect/>
          </a:stretch>
        </p:blipFill>
        <p:spPr>
          <a:xfrm>
            <a:off x="6084168" y="1052736"/>
            <a:ext cx="2520280" cy="2222005"/>
          </a:xfrm>
          <a:prstGeom prst="rect">
            <a:avLst/>
          </a:prstGeom>
        </p:spPr>
      </p:pic>
    </p:spTree>
    <p:extLst>
      <p:ext uri="{BB962C8B-B14F-4D97-AF65-F5344CB8AC3E}">
        <p14:creationId xmlns:p14="http://schemas.microsoft.com/office/powerpoint/2010/main" val="19220617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571472" y="500042"/>
            <a:ext cx="8215370" cy="5930622"/>
          </a:xfrm>
          <a:prstGeom prst="rect">
            <a:avLst/>
          </a:prstGeom>
        </p:spPr>
      </p:pic>
      <p:pic>
        <p:nvPicPr>
          <p:cNvPr id="11266" name="Picture 2"/>
          <p:cNvPicPr>
            <a:picLocks noChangeAspect="1" noChangeArrowheads="1"/>
          </p:cNvPicPr>
          <p:nvPr/>
        </p:nvPicPr>
        <p:blipFill>
          <a:blip r:embed="rId4" cstate="print"/>
          <a:srcRect/>
          <a:stretch>
            <a:fillRect/>
          </a:stretch>
        </p:blipFill>
        <p:spPr bwMode="auto">
          <a:xfrm>
            <a:off x="857224" y="1071546"/>
            <a:ext cx="2786082" cy="4120860"/>
          </a:xfrm>
          <a:prstGeom prst="rect">
            <a:avLst/>
          </a:prstGeom>
          <a:noFill/>
          <a:ln w="9525">
            <a:noFill/>
            <a:miter lim="800000"/>
            <a:headEnd/>
            <a:tailEnd/>
          </a:ln>
          <a:effectLst/>
        </p:spPr>
      </p:pic>
      <p:sp>
        <p:nvSpPr>
          <p:cNvPr id="4" name="TextBox 3"/>
          <p:cNvSpPr txBox="1"/>
          <p:nvPr/>
        </p:nvSpPr>
        <p:spPr>
          <a:xfrm>
            <a:off x="6215074" y="6429396"/>
            <a:ext cx="2857520" cy="369332"/>
          </a:xfrm>
          <a:prstGeom prst="rect">
            <a:avLst/>
          </a:prstGeom>
          <a:noFill/>
        </p:spPr>
        <p:txBody>
          <a:bodyPr wrap="square" rtlCol="0">
            <a:spAutoFit/>
          </a:bodyPr>
          <a:lstStyle/>
          <a:p>
            <a:r>
              <a:rPr lang="en-US" dirty="0" smtClean="0"/>
              <a:t>Source: </a:t>
            </a:r>
            <a:r>
              <a:rPr lang="en-US" dirty="0" err="1" smtClean="0"/>
              <a:t>businessinsider</a:t>
            </a:r>
            <a:endParaRPr lang="en-US" dirty="0"/>
          </a:p>
        </p:txBody>
      </p:sp>
    </p:spTree>
    <p:extLst>
      <p:ext uri="{BB962C8B-B14F-4D97-AF65-F5344CB8AC3E}">
        <p14:creationId xmlns:p14="http://schemas.microsoft.com/office/powerpoint/2010/main" val="5771644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ctrTitle"/>
          </p:nvPr>
        </p:nvSpPr>
        <p:spPr>
          <a:xfrm>
            <a:off x="685800" y="0"/>
            <a:ext cx="7772400" cy="1557338"/>
          </a:xfrm>
        </p:spPr>
        <p:txBody>
          <a:bodyPr/>
          <a:lstStyle/>
          <a:p>
            <a:r>
              <a:rPr lang="en-US" altLang="zh-CN" sz="5400" dirty="0" smtClean="0">
                <a:cs typeface="Times New Roman" pitchFamily="18" charset="0"/>
              </a:rPr>
              <a:t>Dividends</a:t>
            </a:r>
            <a:endParaRPr lang="zh-CN" altLang="en-US" sz="5400" dirty="0" smtClean="0"/>
          </a:p>
        </p:txBody>
      </p:sp>
      <p:sp>
        <p:nvSpPr>
          <p:cNvPr id="7" name="Content Placeholder 2"/>
          <p:cNvSpPr txBox="1">
            <a:spLocks/>
          </p:cNvSpPr>
          <p:nvPr/>
        </p:nvSpPr>
        <p:spPr>
          <a:xfrm>
            <a:off x="457200" y="1600201"/>
            <a:ext cx="8229600" cy="397194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fontAlgn="auto">
              <a:spcAft>
                <a:spcPts val="0"/>
              </a:spcAft>
              <a:buFont typeface="Arial"/>
              <a:buChar char="•"/>
            </a:pPr>
            <a:r>
              <a:rPr lang="en-US" sz="2400" dirty="0" smtClean="0">
                <a:solidFill>
                  <a:schemeClr val="tx1"/>
                </a:solidFill>
              </a:rPr>
              <a:t>An </a:t>
            </a:r>
            <a:r>
              <a:rPr lang="en-US" sz="2400" dirty="0">
                <a:solidFill>
                  <a:schemeClr val="tx1"/>
                </a:solidFill>
              </a:rPr>
              <a:t>attempt to neutralize the impact of dilution from future employee equity grants and employee stock purchase programs</a:t>
            </a:r>
          </a:p>
          <a:p>
            <a:pPr marL="457200" indent="-457200" algn="l" fontAlgn="auto">
              <a:spcAft>
                <a:spcPts val="0"/>
              </a:spcAft>
              <a:buFont typeface="Arial"/>
              <a:buChar char="•"/>
            </a:pPr>
            <a:r>
              <a:rPr lang="en-US" sz="2400" dirty="0">
                <a:solidFill>
                  <a:schemeClr val="tx1"/>
                </a:solidFill>
              </a:rPr>
              <a:t>Predict using approximately $45 billion of domestic cash in the first three years of the </a:t>
            </a:r>
            <a:r>
              <a:rPr lang="en-US" sz="2400" dirty="0" smtClean="0">
                <a:solidFill>
                  <a:schemeClr val="tx1"/>
                </a:solidFill>
              </a:rPr>
              <a:t>programs</a:t>
            </a:r>
          </a:p>
          <a:p>
            <a:pPr marL="457200" indent="-457200" algn="l" fontAlgn="auto">
              <a:spcAft>
                <a:spcPts val="0"/>
              </a:spcAft>
              <a:buFont typeface="Arial"/>
              <a:buChar char="•"/>
            </a:pPr>
            <a:r>
              <a:rPr lang="en-US" sz="2400" dirty="0" smtClean="0">
                <a:solidFill>
                  <a:schemeClr val="tx1"/>
                </a:solidFill>
              </a:rPr>
              <a:t>Dividends ($2.65) paid on Aug 8 and Nov 7, 2012; Feb 7, 2013.</a:t>
            </a:r>
            <a:endParaRPr lang="en-US" dirty="0" smtClean="0">
              <a:solidFill>
                <a:schemeClr val="tx1"/>
              </a:solidFill>
            </a:endParaRPr>
          </a:p>
          <a:p>
            <a:pPr marL="457200" indent="-457200" algn="l" fontAlgn="auto">
              <a:spcAft>
                <a:spcPts val="0"/>
              </a:spcAft>
              <a:buFont typeface="Arial"/>
              <a:buChar char="•"/>
            </a:pPr>
            <a:r>
              <a:rPr lang="en-US" sz="2400" dirty="0" smtClean="0">
                <a:solidFill>
                  <a:schemeClr val="tx1"/>
                </a:solidFill>
              </a:rPr>
              <a:t>Apple announced a $10 billion share repurchase plan starting in fiscal 2013</a:t>
            </a:r>
          </a:p>
          <a:p>
            <a:pPr marL="457200" indent="-457200" algn="l" fontAlgn="auto">
              <a:spcAft>
                <a:spcPts val="0"/>
              </a:spcAft>
              <a:buFont typeface="Arial"/>
              <a:buChar char="•"/>
            </a:pPr>
            <a:endParaRPr lang="en-US" dirty="0" smtClean="0">
              <a:solidFill>
                <a:schemeClr val="tx1"/>
              </a:solidFill>
            </a:endParaRPr>
          </a:p>
        </p:txBody>
      </p:sp>
    </p:spTree>
    <p:extLst>
      <p:ext uri="{BB962C8B-B14F-4D97-AF65-F5344CB8AC3E}">
        <p14:creationId xmlns:p14="http://schemas.microsoft.com/office/powerpoint/2010/main" val="7586272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spect="1" noChangeArrowheads="1"/>
          </p:cNvPicPr>
          <p:nvPr/>
        </p:nvPicPr>
        <p:blipFill>
          <a:blip r:embed="rId3" cstate="print"/>
          <a:srcRect/>
          <a:stretch>
            <a:fillRect/>
          </a:stretch>
        </p:blipFill>
        <p:spPr bwMode="auto">
          <a:xfrm>
            <a:off x="142844" y="2214554"/>
            <a:ext cx="8825362" cy="4000528"/>
          </a:xfrm>
          <a:prstGeom prst="rect">
            <a:avLst/>
          </a:prstGeom>
          <a:noFill/>
          <a:ln w="9525">
            <a:noFill/>
            <a:miter lim="800000"/>
            <a:headEnd/>
            <a:tailEnd/>
          </a:ln>
          <a:effectLst/>
        </p:spPr>
      </p:pic>
      <p:sp>
        <p:nvSpPr>
          <p:cNvPr id="5" name="标题 1"/>
          <p:cNvSpPr>
            <a:spLocks noGrp="1"/>
          </p:cNvSpPr>
          <p:nvPr>
            <p:ph type="ctrTitle"/>
          </p:nvPr>
        </p:nvSpPr>
        <p:spPr>
          <a:xfrm>
            <a:off x="685800" y="-213732"/>
            <a:ext cx="7772400" cy="1557338"/>
          </a:xfrm>
        </p:spPr>
        <p:txBody>
          <a:bodyPr/>
          <a:lstStyle/>
          <a:p>
            <a:r>
              <a:rPr lang="en-US" altLang="zh-CN" sz="5400" dirty="0" smtClean="0">
                <a:cs typeface="Times New Roman" pitchFamily="18" charset="0"/>
              </a:rPr>
              <a:t>Effect on Share Price</a:t>
            </a:r>
            <a:endParaRPr lang="zh-CN" altLang="en-US" sz="5400" dirty="0" smtClean="0"/>
          </a:p>
        </p:txBody>
      </p:sp>
      <p:sp>
        <p:nvSpPr>
          <p:cNvPr id="13" name="TextBox 12"/>
          <p:cNvSpPr txBox="1"/>
          <p:nvPr/>
        </p:nvSpPr>
        <p:spPr>
          <a:xfrm>
            <a:off x="5572132" y="4357694"/>
            <a:ext cx="1214446" cy="461665"/>
          </a:xfrm>
          <a:prstGeom prst="rect">
            <a:avLst/>
          </a:prstGeom>
          <a:noFill/>
        </p:spPr>
        <p:txBody>
          <a:bodyPr wrap="square" rtlCol="0">
            <a:spAutoFit/>
          </a:bodyPr>
          <a:lstStyle/>
          <a:p>
            <a:r>
              <a:rPr lang="en-US" sz="1200" dirty="0" smtClean="0"/>
              <a:t>Nov 7 2012 amount: $2.65</a:t>
            </a:r>
            <a:endParaRPr lang="en-US" sz="1200" dirty="0"/>
          </a:p>
        </p:txBody>
      </p:sp>
      <p:sp>
        <p:nvSpPr>
          <p:cNvPr id="14" name="TextBox 13"/>
          <p:cNvSpPr txBox="1"/>
          <p:nvPr/>
        </p:nvSpPr>
        <p:spPr>
          <a:xfrm>
            <a:off x="7786710" y="4786322"/>
            <a:ext cx="1214446" cy="461665"/>
          </a:xfrm>
          <a:prstGeom prst="rect">
            <a:avLst/>
          </a:prstGeom>
          <a:noFill/>
        </p:spPr>
        <p:txBody>
          <a:bodyPr wrap="square" rtlCol="0">
            <a:spAutoFit/>
          </a:bodyPr>
          <a:lstStyle/>
          <a:p>
            <a:r>
              <a:rPr lang="en-US" sz="1200" dirty="0" smtClean="0"/>
              <a:t>Feb 7 2013 amount: $2.65</a:t>
            </a:r>
            <a:endParaRPr lang="en-US" sz="1200" dirty="0"/>
          </a:p>
        </p:txBody>
      </p:sp>
      <p:sp>
        <p:nvSpPr>
          <p:cNvPr id="15" name="TextBox 14"/>
          <p:cNvSpPr txBox="1"/>
          <p:nvPr/>
        </p:nvSpPr>
        <p:spPr>
          <a:xfrm>
            <a:off x="3500430" y="3571876"/>
            <a:ext cx="1214446" cy="461665"/>
          </a:xfrm>
          <a:prstGeom prst="rect">
            <a:avLst/>
          </a:prstGeom>
          <a:noFill/>
        </p:spPr>
        <p:txBody>
          <a:bodyPr wrap="square" rtlCol="0">
            <a:spAutoFit/>
          </a:bodyPr>
          <a:lstStyle/>
          <a:p>
            <a:r>
              <a:rPr lang="en-US" sz="1200" dirty="0" smtClean="0"/>
              <a:t>Aug 8 2012 amount: $2.65</a:t>
            </a:r>
            <a:endParaRPr lang="en-US" sz="1200" dirty="0"/>
          </a:p>
        </p:txBody>
      </p:sp>
    </p:spTree>
    <p:extLst>
      <p:ext uri="{BB962C8B-B14F-4D97-AF65-F5344CB8AC3E}">
        <p14:creationId xmlns:p14="http://schemas.microsoft.com/office/powerpoint/2010/main" val="31542228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ctrTitle"/>
          </p:nvPr>
        </p:nvSpPr>
        <p:spPr>
          <a:xfrm>
            <a:off x="668636" y="44409"/>
            <a:ext cx="7772400" cy="2159000"/>
          </a:xfrm>
        </p:spPr>
        <p:txBody>
          <a:bodyPr>
            <a:normAutofit/>
          </a:bodyPr>
          <a:lstStyle/>
          <a:p>
            <a:r>
              <a:rPr lang="en-US" altLang="zh-CN" sz="5400" dirty="0" smtClean="0">
                <a:cs typeface="Myriad Pro"/>
              </a:rPr>
              <a:t>Management</a:t>
            </a:r>
            <a:endParaRPr lang="zh-CN" altLang="en-US" sz="5400" dirty="0" smtClean="0">
              <a:cs typeface="Myriad Pro"/>
            </a:endParaRPr>
          </a:p>
        </p:txBody>
      </p:sp>
    </p:spTree>
    <p:extLst>
      <p:ext uri="{BB962C8B-B14F-4D97-AF65-F5344CB8AC3E}">
        <p14:creationId xmlns:p14="http://schemas.microsoft.com/office/powerpoint/2010/main" val="84584211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标题 1"/>
          <p:cNvSpPr>
            <a:spLocks noGrp="1"/>
          </p:cNvSpPr>
          <p:nvPr>
            <p:ph type="ctrTitle"/>
          </p:nvPr>
        </p:nvSpPr>
        <p:spPr>
          <a:xfrm>
            <a:off x="1699213" y="0"/>
            <a:ext cx="5728409" cy="908050"/>
          </a:xfrm>
        </p:spPr>
        <p:txBody>
          <a:bodyPr>
            <a:normAutofit/>
          </a:bodyPr>
          <a:lstStyle/>
          <a:p>
            <a:pPr algn="r"/>
            <a:r>
              <a:rPr lang="en-US" altLang="zh-CN" dirty="0" smtClean="0">
                <a:cs typeface="Times New Roman" pitchFamily="18" charset="0"/>
              </a:rPr>
              <a:t>Steve Jobs (1955-2011)</a:t>
            </a:r>
            <a:endParaRPr lang="zh-CN" altLang="en-US" dirty="0" smtClean="0">
              <a:cs typeface="Times New Roman" pitchFamily="18" charset="0"/>
            </a:endParaRPr>
          </a:p>
        </p:txBody>
      </p:sp>
      <p:sp>
        <p:nvSpPr>
          <p:cNvPr id="3" name="副标题 2"/>
          <p:cNvSpPr>
            <a:spLocks noGrp="1"/>
          </p:cNvSpPr>
          <p:nvPr>
            <p:ph type="subTitle" idx="1"/>
          </p:nvPr>
        </p:nvSpPr>
        <p:spPr>
          <a:xfrm>
            <a:off x="617896" y="908051"/>
            <a:ext cx="8045519" cy="2249590"/>
          </a:xfrm>
        </p:spPr>
        <p:txBody>
          <a:bodyPr rtlCol="0">
            <a:normAutofit fontScale="92500" lnSpcReduction="10000"/>
          </a:bodyPr>
          <a:lstStyle/>
          <a:p>
            <a:pPr marL="457200" indent="-457200" algn="l" fontAlgn="auto">
              <a:spcAft>
                <a:spcPts val="0"/>
              </a:spcAft>
              <a:buFont typeface="Arial"/>
              <a:buChar char="•"/>
              <a:defRPr/>
            </a:pPr>
            <a:r>
              <a:rPr lang="en-US" altLang="zh-CN" sz="2800" b="1" dirty="0" smtClean="0">
                <a:solidFill>
                  <a:schemeClr val="tx1"/>
                </a:solidFill>
                <a:cs typeface="Times New Roman" pitchFamily="18" charset="0"/>
              </a:rPr>
              <a:t>Previous CEO and Co-founder of Apple Inc.</a:t>
            </a:r>
          </a:p>
          <a:p>
            <a:pPr marL="457200" indent="-457200" algn="l" fontAlgn="auto">
              <a:spcAft>
                <a:spcPts val="0"/>
              </a:spcAft>
              <a:buFont typeface="Arial"/>
              <a:buChar char="•"/>
              <a:defRPr/>
            </a:pPr>
            <a:r>
              <a:rPr lang="en-US" altLang="zh-CN" sz="2800" dirty="0" smtClean="0">
                <a:solidFill>
                  <a:schemeClr val="tx1"/>
                </a:solidFill>
                <a:cs typeface="Times New Roman" pitchFamily="18" charset="0"/>
              </a:rPr>
              <a:t>Business icon and inventor </a:t>
            </a:r>
          </a:p>
          <a:p>
            <a:pPr marL="457200" indent="-457200" algn="l" fontAlgn="auto">
              <a:spcAft>
                <a:spcPts val="0"/>
              </a:spcAft>
              <a:buFont typeface="Arial"/>
              <a:buChar char="•"/>
              <a:defRPr/>
            </a:pPr>
            <a:r>
              <a:rPr lang="en-US" altLang="zh-CN" sz="2800" dirty="0" smtClean="0">
                <a:solidFill>
                  <a:schemeClr val="tx1"/>
                </a:solidFill>
                <a:cs typeface="Times New Roman" pitchFamily="18" charset="0"/>
              </a:rPr>
              <a:t>Born in Silicon Valley</a:t>
            </a:r>
          </a:p>
          <a:p>
            <a:pPr marL="457200" indent="-457200" algn="l" fontAlgn="auto">
              <a:spcAft>
                <a:spcPts val="0"/>
              </a:spcAft>
              <a:buFont typeface="Arial"/>
              <a:buChar char="•"/>
              <a:defRPr/>
            </a:pPr>
            <a:r>
              <a:rPr lang="en-US" altLang="zh-CN" sz="2800" dirty="0" smtClean="0">
                <a:solidFill>
                  <a:schemeClr val="tx1"/>
                </a:solidFill>
                <a:cs typeface="Times New Roman" pitchFamily="18" charset="0"/>
              </a:rPr>
              <a:t>Had a volatile past with Apple but helped the company significantly once returning in 1997</a:t>
            </a:r>
          </a:p>
        </p:txBody>
      </p:sp>
      <p:sp>
        <p:nvSpPr>
          <p:cNvPr id="4" name="TextBox 3"/>
          <p:cNvSpPr txBox="1"/>
          <p:nvPr/>
        </p:nvSpPr>
        <p:spPr>
          <a:xfrm>
            <a:off x="4282768" y="3366907"/>
            <a:ext cx="4380648" cy="2492990"/>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2600" dirty="0" smtClean="0">
                <a:latin typeface="Calibri"/>
                <a:ea typeface="+mn-ea"/>
              </a:rPr>
              <a:t>Diagnosed with pancreatic cancer in 2003</a:t>
            </a:r>
          </a:p>
          <a:p>
            <a:pPr marL="285750" indent="-285750" defTabSz="457200" fontAlgn="auto">
              <a:spcBef>
                <a:spcPts val="0"/>
              </a:spcBef>
              <a:spcAft>
                <a:spcPts val="0"/>
              </a:spcAft>
              <a:buFont typeface="Arial"/>
              <a:buChar char="•"/>
            </a:pPr>
            <a:r>
              <a:rPr lang="en-US" sz="2600" dirty="0" smtClean="0">
                <a:latin typeface="Calibri"/>
                <a:ea typeface="+mn-ea"/>
              </a:rPr>
              <a:t>Resigned as CEO on August 24, 2011</a:t>
            </a:r>
          </a:p>
          <a:p>
            <a:pPr marL="285750" indent="-285750" defTabSz="457200" fontAlgn="auto">
              <a:spcBef>
                <a:spcPts val="0"/>
              </a:spcBef>
              <a:spcAft>
                <a:spcPts val="0"/>
              </a:spcAft>
              <a:buFont typeface="Arial"/>
              <a:buChar char="•"/>
            </a:pPr>
            <a:r>
              <a:rPr lang="en-US" sz="2600" dirty="0" smtClean="0">
                <a:latin typeface="Calibri"/>
                <a:ea typeface="+mn-ea"/>
              </a:rPr>
              <a:t>Passed away on October 5, 2011</a:t>
            </a:r>
          </a:p>
        </p:txBody>
      </p:sp>
      <p:pic>
        <p:nvPicPr>
          <p:cNvPr id="7" name="Picture 6"/>
          <p:cNvPicPr>
            <a:picLocks noChangeAspect="1"/>
          </p:cNvPicPr>
          <p:nvPr/>
        </p:nvPicPr>
        <p:blipFill>
          <a:blip r:embed="rId2" cstate="print"/>
          <a:stretch>
            <a:fillRect/>
          </a:stretch>
        </p:blipFill>
        <p:spPr>
          <a:xfrm>
            <a:off x="1" y="3093410"/>
            <a:ext cx="4282767" cy="3764590"/>
          </a:xfrm>
          <a:prstGeom prst="rect">
            <a:avLst/>
          </a:prstGeom>
        </p:spPr>
      </p:pic>
    </p:spTree>
    <p:extLst>
      <p:ext uri="{BB962C8B-B14F-4D97-AF65-F5344CB8AC3E}">
        <p14:creationId xmlns:p14="http://schemas.microsoft.com/office/powerpoint/2010/main" val="23302997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0" name="图片 5" descr="tim cook.png"/>
          <p:cNvPicPr>
            <a:picLocks noChangeAspect="1"/>
          </p:cNvPicPr>
          <p:nvPr/>
        </p:nvPicPr>
        <p:blipFill>
          <a:blip r:embed="rId3" cstate="print"/>
          <a:srcRect/>
          <a:stretch>
            <a:fillRect/>
          </a:stretch>
        </p:blipFill>
        <p:spPr bwMode="auto">
          <a:xfrm>
            <a:off x="5681209" y="2817813"/>
            <a:ext cx="3462791" cy="4040187"/>
          </a:xfrm>
          <a:prstGeom prst="rect">
            <a:avLst/>
          </a:prstGeom>
          <a:noFill/>
          <a:ln w="9525">
            <a:noFill/>
            <a:miter lim="800000"/>
            <a:headEnd/>
            <a:tailEnd/>
          </a:ln>
        </p:spPr>
      </p:pic>
      <p:sp>
        <p:nvSpPr>
          <p:cNvPr id="178178" name="标题 1"/>
          <p:cNvSpPr>
            <a:spLocks noGrp="1"/>
          </p:cNvSpPr>
          <p:nvPr>
            <p:ph type="ctrTitle"/>
          </p:nvPr>
        </p:nvSpPr>
        <p:spPr>
          <a:xfrm>
            <a:off x="685800" y="0"/>
            <a:ext cx="7772400" cy="1125538"/>
          </a:xfrm>
        </p:spPr>
        <p:txBody>
          <a:bodyPr/>
          <a:lstStyle/>
          <a:p>
            <a:r>
              <a:rPr lang="en-US" altLang="zh-CN" sz="5400" dirty="0" smtClean="0">
                <a:cs typeface="Times New Roman" pitchFamily="18" charset="0"/>
              </a:rPr>
              <a:t>CEO: Tim Cook</a:t>
            </a:r>
            <a:endParaRPr lang="zh-CN" altLang="en-US" sz="5400" dirty="0" smtClean="0">
              <a:cs typeface="Times New Roman" pitchFamily="18" charset="0"/>
            </a:endParaRPr>
          </a:p>
        </p:txBody>
      </p:sp>
      <p:sp>
        <p:nvSpPr>
          <p:cNvPr id="178179" name="副标题 2"/>
          <p:cNvSpPr>
            <a:spLocks noGrp="1"/>
          </p:cNvSpPr>
          <p:nvPr>
            <p:ph type="subTitle" idx="1"/>
          </p:nvPr>
        </p:nvSpPr>
        <p:spPr>
          <a:xfrm>
            <a:off x="0" y="1341438"/>
            <a:ext cx="7772400" cy="5516562"/>
          </a:xfrm>
        </p:spPr>
        <p:txBody>
          <a:bodyPr>
            <a:normAutofit/>
          </a:bodyPr>
          <a:lstStyle/>
          <a:p>
            <a:pPr marL="457200" indent="-457200" algn="l">
              <a:buFont typeface="Arial"/>
              <a:buChar char="•"/>
            </a:pPr>
            <a:r>
              <a:rPr lang="en-US" altLang="zh-CN" sz="2600" dirty="0" smtClean="0">
                <a:solidFill>
                  <a:schemeClr val="tx1"/>
                </a:solidFill>
                <a:cs typeface="Times New Roman" pitchFamily="18" charset="0"/>
              </a:rPr>
              <a:t>Named the CEO of Apple on Aug 12, 2011</a:t>
            </a:r>
          </a:p>
          <a:p>
            <a:pPr marL="457200" indent="-457200" algn="l">
              <a:buFont typeface="Arial"/>
              <a:buChar char="•"/>
            </a:pPr>
            <a:r>
              <a:rPr lang="en-US" altLang="zh-CN" sz="2600" dirty="0" smtClean="0">
                <a:solidFill>
                  <a:schemeClr val="tx1"/>
                </a:solidFill>
                <a:cs typeface="Times New Roman" pitchFamily="18" charset="0"/>
              </a:rPr>
              <a:t>Previous Chief Operating Officer</a:t>
            </a:r>
          </a:p>
          <a:p>
            <a:pPr marL="457200" indent="-457200" algn="l">
              <a:buFont typeface="Arial"/>
              <a:buChar char="•"/>
            </a:pPr>
            <a:r>
              <a:rPr lang="en-US" altLang="zh-CN" sz="2600" dirty="0" smtClean="0">
                <a:solidFill>
                  <a:schemeClr val="tx1"/>
                </a:solidFill>
                <a:cs typeface="Times New Roman" pitchFamily="18" charset="0"/>
              </a:rPr>
              <a:t>B.S. Degree in industrial engineering from </a:t>
            </a:r>
          </a:p>
          <a:p>
            <a:pPr algn="l"/>
            <a:r>
              <a:rPr lang="en-US" altLang="zh-CN" sz="2600" dirty="0" smtClean="0">
                <a:solidFill>
                  <a:schemeClr val="tx1"/>
                </a:solidFill>
                <a:cs typeface="Times New Roman" pitchFamily="18" charset="0"/>
              </a:rPr>
              <a:t>	Auburn University in 1982</a:t>
            </a:r>
          </a:p>
          <a:p>
            <a:pPr marL="457200" indent="-457200" algn="l">
              <a:buFont typeface="Arial"/>
              <a:buChar char="•"/>
            </a:pPr>
            <a:r>
              <a:rPr lang="en-US" altLang="zh-CN" sz="2600" dirty="0" smtClean="0">
                <a:solidFill>
                  <a:schemeClr val="tx1"/>
                </a:solidFill>
                <a:cs typeface="Times New Roman" pitchFamily="18" charset="0"/>
              </a:rPr>
              <a:t>MBA from Duke University's Fuqua School </a:t>
            </a:r>
          </a:p>
          <a:p>
            <a:pPr algn="l"/>
            <a:r>
              <a:rPr lang="en-US" altLang="zh-CN" sz="2600" dirty="0" smtClean="0">
                <a:solidFill>
                  <a:schemeClr val="tx1"/>
                </a:solidFill>
                <a:cs typeface="Times New Roman" pitchFamily="18" charset="0"/>
              </a:rPr>
              <a:t>	of  Business in 1988</a:t>
            </a:r>
          </a:p>
          <a:p>
            <a:pPr marL="457200" indent="-457200" algn="l">
              <a:buFont typeface="Arial"/>
              <a:buChar char="•"/>
            </a:pPr>
            <a:r>
              <a:rPr lang="en-US" altLang="zh-CN" sz="2600" dirty="0" smtClean="0">
                <a:solidFill>
                  <a:schemeClr val="tx1"/>
                </a:solidFill>
                <a:cs typeface="Times New Roman" pitchFamily="18" charset="0"/>
              </a:rPr>
              <a:t>Earned $1.36M in base salary and $2.8M in </a:t>
            </a:r>
          </a:p>
          <a:p>
            <a:pPr marL="457200" indent="-457200" algn="l"/>
            <a:r>
              <a:rPr lang="en-US" altLang="zh-CN" sz="2600" dirty="0" smtClean="0">
                <a:solidFill>
                  <a:schemeClr val="tx1"/>
                </a:solidFill>
                <a:cs typeface="Times New Roman" pitchFamily="18" charset="0"/>
              </a:rPr>
              <a:t>	incentive plan compensation (cash bonus)</a:t>
            </a:r>
            <a:endParaRPr lang="en-US" altLang="zh-CN" sz="2600" dirty="0">
              <a:solidFill>
                <a:schemeClr val="tx1"/>
              </a:solidFill>
              <a:cs typeface="Times New Roman" pitchFamily="18" charset="0"/>
            </a:endParaRPr>
          </a:p>
          <a:p>
            <a:pPr marL="457200" indent="-457200" algn="l">
              <a:buFont typeface="Arial"/>
              <a:buChar char="•"/>
            </a:pPr>
            <a:r>
              <a:rPr lang="en-US" altLang="zh-CN" sz="2600" dirty="0" smtClean="0">
                <a:solidFill>
                  <a:schemeClr val="tx1"/>
                </a:solidFill>
                <a:cs typeface="Times New Roman" pitchFamily="18" charset="0"/>
              </a:rPr>
              <a:t>Has led the releases of the iPhone 5 and</a:t>
            </a:r>
          </a:p>
          <a:p>
            <a:pPr algn="l"/>
            <a:r>
              <a:rPr lang="en-US" altLang="zh-CN" sz="2600" dirty="0">
                <a:solidFill>
                  <a:schemeClr val="tx1"/>
                </a:solidFill>
                <a:cs typeface="Times New Roman" pitchFamily="18" charset="0"/>
              </a:rPr>
              <a:t>	</a:t>
            </a:r>
            <a:r>
              <a:rPr lang="en-US" altLang="zh-CN" sz="2600" dirty="0" smtClean="0">
                <a:solidFill>
                  <a:schemeClr val="tx1"/>
                </a:solidFill>
                <a:cs typeface="Times New Roman" pitchFamily="18" charset="0"/>
              </a:rPr>
              <a:t>iPad mini to mixed reviews</a:t>
            </a:r>
            <a:endParaRPr lang="zh-CN" altLang="en-US" sz="2400" dirty="0" smtClean="0">
              <a:solidFill>
                <a:schemeClr val="tx1"/>
              </a:solidFill>
              <a:cs typeface="Times New Roman" pitchFamily="18" charset="0"/>
            </a:endParaRPr>
          </a:p>
        </p:txBody>
      </p:sp>
    </p:spTree>
    <p:extLst>
      <p:ext uri="{BB962C8B-B14F-4D97-AF65-F5344CB8AC3E}">
        <p14:creationId xmlns:p14="http://schemas.microsoft.com/office/powerpoint/2010/main" val="9267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标题 1"/>
          <p:cNvSpPr>
            <a:spLocks noGrp="1"/>
          </p:cNvSpPr>
          <p:nvPr>
            <p:ph type="ctrTitle"/>
          </p:nvPr>
        </p:nvSpPr>
        <p:spPr>
          <a:xfrm>
            <a:off x="685800" y="0"/>
            <a:ext cx="7772400" cy="1125538"/>
          </a:xfrm>
        </p:spPr>
        <p:txBody>
          <a:bodyPr/>
          <a:lstStyle/>
          <a:p>
            <a:r>
              <a:rPr lang="en-US" altLang="zh-CN" dirty="0" smtClean="0">
                <a:cs typeface="Times New Roman" pitchFamily="18" charset="0"/>
              </a:rPr>
              <a:t>Eddy Cue</a:t>
            </a:r>
            <a:endParaRPr lang="zh-CN" altLang="en-US" dirty="0" smtClean="0">
              <a:cs typeface="Times New Roman" pitchFamily="18" charset="0"/>
            </a:endParaRPr>
          </a:p>
        </p:txBody>
      </p:sp>
      <p:sp>
        <p:nvSpPr>
          <p:cNvPr id="179203" name="副标题 2"/>
          <p:cNvSpPr>
            <a:spLocks noGrp="1"/>
          </p:cNvSpPr>
          <p:nvPr>
            <p:ph type="subTitle" idx="1"/>
          </p:nvPr>
        </p:nvSpPr>
        <p:spPr>
          <a:xfrm>
            <a:off x="0" y="1196975"/>
            <a:ext cx="6934235" cy="5437508"/>
          </a:xfrm>
        </p:spPr>
        <p:txBody>
          <a:bodyPr>
            <a:normAutofit/>
          </a:bodyPr>
          <a:lstStyle/>
          <a:p>
            <a:pPr marL="457200" indent="-457200" algn="l">
              <a:buFont typeface="Arial"/>
              <a:buChar char="•"/>
            </a:pPr>
            <a:r>
              <a:rPr lang="en-US" altLang="zh-CN" sz="2800" dirty="0" smtClean="0">
                <a:solidFill>
                  <a:schemeClr val="tx1"/>
                </a:solidFill>
                <a:cs typeface="Times New Roman" pitchFamily="18" charset="0"/>
              </a:rPr>
              <a:t>Senior Vice President, </a:t>
            </a:r>
            <a:r>
              <a:rPr lang="en-US" altLang="zh-CN" sz="2800" dirty="0">
                <a:solidFill>
                  <a:schemeClr val="tx1"/>
                </a:solidFill>
                <a:cs typeface="Times New Roman" pitchFamily="18" charset="0"/>
              </a:rPr>
              <a:t>I</a:t>
            </a:r>
            <a:r>
              <a:rPr lang="en-US" altLang="zh-CN" sz="2800" dirty="0" smtClean="0">
                <a:solidFill>
                  <a:schemeClr val="tx1"/>
                </a:solidFill>
                <a:cs typeface="Times New Roman" pitchFamily="18" charset="0"/>
              </a:rPr>
              <a:t>nternet, Software and </a:t>
            </a:r>
            <a:r>
              <a:rPr lang="en-US" altLang="zh-CN" sz="2800" dirty="0">
                <a:solidFill>
                  <a:schemeClr val="tx1"/>
                </a:solidFill>
                <a:cs typeface="Times New Roman" pitchFamily="18" charset="0"/>
              </a:rPr>
              <a:t>Services</a:t>
            </a:r>
          </a:p>
          <a:p>
            <a:pPr marL="457200" indent="-457200" algn="l">
              <a:buFont typeface="Arial"/>
              <a:buChar char="•"/>
            </a:pPr>
            <a:r>
              <a:rPr lang="en-US" sz="2800" dirty="0">
                <a:solidFill>
                  <a:schemeClr val="tx1"/>
                </a:solidFill>
                <a:cs typeface="Times New Roman" pitchFamily="18" charset="0"/>
              </a:rPr>
              <a:t>Oversees Apple's content stores including the </a:t>
            </a:r>
            <a:r>
              <a:rPr lang="en-US" sz="2800" dirty="0" smtClean="0">
                <a:solidFill>
                  <a:schemeClr val="tx1"/>
                </a:solidFill>
                <a:cs typeface="Times New Roman" pitchFamily="18" charset="0"/>
              </a:rPr>
              <a:t>iTunes Store, the revolutionary App Store and the </a:t>
            </a:r>
            <a:r>
              <a:rPr lang="en-US" sz="2800" dirty="0" err="1" smtClean="0">
                <a:solidFill>
                  <a:schemeClr val="tx1"/>
                </a:solidFill>
                <a:cs typeface="Times New Roman" pitchFamily="18" charset="0"/>
              </a:rPr>
              <a:t>iBookstore</a:t>
            </a:r>
            <a:r>
              <a:rPr lang="en-US" sz="2800" dirty="0" smtClean="0">
                <a:solidFill>
                  <a:schemeClr val="tx1"/>
                </a:solidFill>
                <a:cs typeface="Times New Roman" pitchFamily="18" charset="0"/>
              </a:rPr>
              <a:t>, as well as </a:t>
            </a:r>
            <a:r>
              <a:rPr lang="en-US" sz="2800" dirty="0" err="1" smtClean="0">
                <a:solidFill>
                  <a:schemeClr val="tx1"/>
                </a:solidFill>
                <a:cs typeface="Times New Roman" pitchFamily="18" charset="0"/>
              </a:rPr>
              <a:t>Siri</a:t>
            </a:r>
            <a:r>
              <a:rPr lang="en-US" sz="2800" dirty="0" smtClean="0">
                <a:solidFill>
                  <a:schemeClr val="tx1"/>
                </a:solidFill>
                <a:cs typeface="Times New Roman" pitchFamily="18" charset="0"/>
              </a:rPr>
              <a:t>, Maps, </a:t>
            </a:r>
            <a:r>
              <a:rPr lang="en-US" sz="2800" dirty="0" err="1" smtClean="0">
                <a:solidFill>
                  <a:schemeClr val="tx1"/>
                </a:solidFill>
                <a:cs typeface="Times New Roman" pitchFamily="18" charset="0"/>
              </a:rPr>
              <a:t>iAd</a:t>
            </a:r>
            <a:r>
              <a:rPr lang="en-US" sz="2800" dirty="0" smtClean="0">
                <a:solidFill>
                  <a:schemeClr val="tx1"/>
                </a:solidFill>
                <a:cs typeface="Times New Roman" pitchFamily="18" charset="0"/>
              </a:rPr>
              <a:t> and Apple's innovative </a:t>
            </a:r>
            <a:r>
              <a:rPr lang="en-US" sz="2800" dirty="0" err="1" smtClean="0">
                <a:solidFill>
                  <a:schemeClr val="tx1"/>
                </a:solidFill>
                <a:cs typeface="Times New Roman" pitchFamily="18" charset="0"/>
              </a:rPr>
              <a:t>iCloud</a:t>
            </a:r>
            <a:r>
              <a:rPr lang="en-US" sz="2800" dirty="0" smtClean="0">
                <a:solidFill>
                  <a:schemeClr val="tx1"/>
                </a:solidFill>
                <a:cs typeface="Times New Roman" pitchFamily="18" charset="0"/>
              </a:rPr>
              <a:t> services.</a:t>
            </a:r>
            <a:endParaRPr lang="en-US" sz="2800" dirty="0">
              <a:solidFill>
                <a:schemeClr val="tx1"/>
              </a:solidFill>
              <a:cs typeface="Times New Roman" pitchFamily="18" charset="0"/>
            </a:endParaRPr>
          </a:p>
          <a:p>
            <a:pPr marL="457200" indent="-457200" algn="l">
              <a:buFont typeface="Arial"/>
              <a:buChar char="•"/>
            </a:pPr>
            <a:r>
              <a:rPr lang="en-US" altLang="zh-CN" sz="2800" dirty="0" smtClean="0">
                <a:solidFill>
                  <a:schemeClr val="tx1"/>
                </a:solidFill>
                <a:cs typeface="Times New Roman" pitchFamily="18" charset="0"/>
              </a:rPr>
              <a:t>With Apple for 24 years</a:t>
            </a:r>
          </a:p>
          <a:p>
            <a:pPr marL="457200" indent="-457200" algn="l">
              <a:buFont typeface="Arial"/>
              <a:buChar char="•"/>
            </a:pPr>
            <a:r>
              <a:rPr lang="en-US" altLang="zh-CN" sz="2800" dirty="0" smtClean="0">
                <a:solidFill>
                  <a:schemeClr val="tx1"/>
                </a:solidFill>
                <a:cs typeface="Times New Roman" pitchFamily="18" charset="0"/>
              </a:rPr>
              <a:t>Earned a Bachelor Degree in Computer Science and Economics from Duke University</a:t>
            </a:r>
          </a:p>
        </p:txBody>
      </p:sp>
      <p:pic>
        <p:nvPicPr>
          <p:cNvPr id="179204" name="图片 4" descr="Eddy Cue.png"/>
          <p:cNvPicPr>
            <a:picLocks noChangeAspect="1"/>
          </p:cNvPicPr>
          <p:nvPr/>
        </p:nvPicPr>
        <p:blipFill>
          <a:blip r:embed="rId3" cstate="print"/>
          <a:srcRect/>
          <a:stretch>
            <a:fillRect/>
          </a:stretch>
        </p:blipFill>
        <p:spPr bwMode="auto">
          <a:xfrm>
            <a:off x="5435600" y="2420938"/>
            <a:ext cx="3708400" cy="4437062"/>
          </a:xfrm>
          <a:prstGeom prst="rect">
            <a:avLst/>
          </a:prstGeom>
          <a:noFill/>
          <a:ln w="9525">
            <a:noFill/>
            <a:miter lim="800000"/>
            <a:headEnd/>
            <a:tailEnd/>
          </a:ln>
        </p:spPr>
      </p:pic>
    </p:spTree>
    <p:extLst>
      <p:ext uri="{BB962C8B-B14F-4D97-AF65-F5344CB8AC3E}">
        <p14:creationId xmlns:p14="http://schemas.microsoft.com/office/powerpoint/2010/main" val="410230549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标题 1"/>
          <p:cNvSpPr>
            <a:spLocks noGrp="1"/>
          </p:cNvSpPr>
          <p:nvPr>
            <p:ph type="ctrTitle"/>
          </p:nvPr>
        </p:nvSpPr>
        <p:spPr>
          <a:xfrm>
            <a:off x="685800" y="0"/>
            <a:ext cx="7772400" cy="1196975"/>
          </a:xfrm>
        </p:spPr>
        <p:txBody>
          <a:bodyPr/>
          <a:lstStyle/>
          <a:p>
            <a:r>
              <a:rPr lang="en-US" altLang="zh-CN" dirty="0" smtClean="0">
                <a:cs typeface="Times New Roman" pitchFamily="18" charset="0"/>
              </a:rPr>
              <a:t>Craig </a:t>
            </a:r>
            <a:r>
              <a:rPr lang="en-US" altLang="zh-CN" dirty="0" err="1" smtClean="0">
                <a:cs typeface="Times New Roman" pitchFamily="18" charset="0"/>
              </a:rPr>
              <a:t>Federighi</a:t>
            </a:r>
            <a:endParaRPr lang="en-US" altLang="zh-CN" dirty="0" smtClean="0">
              <a:cs typeface="Times New Roman" pitchFamily="18" charset="0"/>
            </a:endParaRPr>
          </a:p>
        </p:txBody>
      </p:sp>
      <p:sp>
        <p:nvSpPr>
          <p:cNvPr id="181251" name="副标题 2"/>
          <p:cNvSpPr>
            <a:spLocks noGrp="1"/>
          </p:cNvSpPr>
          <p:nvPr>
            <p:ph type="subTitle" idx="1"/>
          </p:nvPr>
        </p:nvSpPr>
        <p:spPr>
          <a:xfrm>
            <a:off x="0" y="1341438"/>
            <a:ext cx="7772400" cy="5183187"/>
          </a:xfrm>
        </p:spPr>
        <p:txBody>
          <a:bodyPr>
            <a:normAutofit lnSpcReduction="10000"/>
          </a:bodyPr>
          <a:lstStyle/>
          <a:p>
            <a:pPr marL="457200" indent="-457200" algn="l">
              <a:buFont typeface="Arial"/>
              <a:buChar char="•"/>
            </a:pPr>
            <a:r>
              <a:rPr lang="en-US" altLang="zh-CN" sz="2800" dirty="0" smtClean="0">
                <a:solidFill>
                  <a:schemeClr val="tx1"/>
                </a:solidFill>
                <a:cs typeface="Times New Roman" pitchFamily="18" charset="0"/>
              </a:rPr>
              <a:t>Senior Vice President, Software Engineering</a:t>
            </a:r>
          </a:p>
          <a:p>
            <a:pPr marL="457200" indent="-457200" algn="l">
              <a:buFont typeface="Arial"/>
              <a:buChar char="•"/>
            </a:pPr>
            <a:r>
              <a:rPr lang="en-US" altLang="zh-CN" sz="2800" dirty="0" smtClean="0">
                <a:solidFill>
                  <a:schemeClr val="tx1"/>
                </a:solidFill>
                <a:cs typeface="Times New Roman" pitchFamily="18" charset="0"/>
              </a:rPr>
              <a:t>Returned to Apple in 2009 to lead Mac OS X engineering; Previously worked for NeXT and </a:t>
            </a:r>
            <a:r>
              <a:rPr lang="en-US" altLang="zh-CN" sz="2800" dirty="0" err="1" smtClean="0">
                <a:solidFill>
                  <a:schemeClr val="tx1"/>
                </a:solidFill>
                <a:cs typeface="Times New Roman" pitchFamily="18" charset="0"/>
              </a:rPr>
              <a:t>Ariba</a:t>
            </a:r>
            <a:endParaRPr lang="en-US" altLang="zh-CN" sz="2800" dirty="0" smtClean="0">
              <a:solidFill>
                <a:schemeClr val="tx1"/>
              </a:solidFill>
              <a:cs typeface="Times New Roman" pitchFamily="18" charset="0"/>
            </a:endParaRPr>
          </a:p>
          <a:p>
            <a:pPr marL="457200" indent="-457200" algn="l">
              <a:buFont typeface="Arial"/>
              <a:buChar char="•"/>
            </a:pPr>
            <a:r>
              <a:rPr lang="en-US" altLang="zh-CN" sz="2800" dirty="0" smtClean="0">
                <a:solidFill>
                  <a:schemeClr val="tx1"/>
                </a:solidFill>
                <a:cs typeface="Times New Roman" pitchFamily="18" charset="0"/>
              </a:rPr>
              <a:t>Oversees the development of </a:t>
            </a:r>
            <a:r>
              <a:rPr lang="en-US" altLang="zh-CN" sz="2800" dirty="0" err="1" smtClean="0">
                <a:solidFill>
                  <a:schemeClr val="tx1"/>
                </a:solidFill>
                <a:cs typeface="Times New Roman" pitchFamily="18" charset="0"/>
              </a:rPr>
              <a:t>iOS</a:t>
            </a:r>
            <a:r>
              <a:rPr lang="en-US" altLang="zh-CN" sz="2800" dirty="0" smtClean="0">
                <a:solidFill>
                  <a:schemeClr val="tx1"/>
                </a:solidFill>
                <a:cs typeface="Times New Roman" pitchFamily="18" charset="0"/>
              </a:rPr>
              <a:t>, </a:t>
            </a:r>
          </a:p>
          <a:p>
            <a:pPr marL="457200" indent="-457200" algn="l"/>
            <a:r>
              <a:rPr lang="en-US" altLang="zh-CN" sz="2800" dirty="0" smtClean="0">
                <a:solidFill>
                  <a:schemeClr val="tx1"/>
                </a:solidFill>
                <a:cs typeface="Times New Roman" pitchFamily="18" charset="0"/>
              </a:rPr>
              <a:t>	Mac OS X and Apple's common</a:t>
            </a:r>
          </a:p>
          <a:p>
            <a:pPr marL="457200" indent="-457200" algn="l"/>
            <a:r>
              <a:rPr lang="en-US" altLang="zh-CN" sz="2800" dirty="0" smtClean="0">
                <a:solidFill>
                  <a:schemeClr val="tx1"/>
                </a:solidFill>
                <a:cs typeface="Times New Roman" pitchFamily="18" charset="0"/>
              </a:rPr>
              <a:t>	operating system engineering teams</a:t>
            </a:r>
            <a:endParaRPr lang="en-US" altLang="zh-CN" sz="2800" dirty="0" smtClean="0">
              <a:solidFill>
                <a:schemeClr val="tx1"/>
              </a:solidFill>
              <a:latin typeface="Times New Roman" pitchFamily="18" charset="0"/>
              <a:cs typeface="Times New Roman" pitchFamily="18" charset="0"/>
            </a:endParaRPr>
          </a:p>
          <a:p>
            <a:pPr marL="457200" indent="-457200" algn="l">
              <a:buFont typeface="Arial"/>
              <a:buChar char="•"/>
            </a:pPr>
            <a:r>
              <a:rPr lang="en-US" altLang="zh-CN" sz="2800" dirty="0" smtClean="0">
                <a:solidFill>
                  <a:schemeClr val="tx1"/>
                </a:solidFill>
                <a:cs typeface="Times New Roman" pitchFamily="18" charset="0"/>
              </a:rPr>
              <a:t>Master of Science degree in Computer</a:t>
            </a:r>
          </a:p>
          <a:p>
            <a:pPr marL="457200" indent="-457200" algn="l"/>
            <a:r>
              <a:rPr lang="en-US" altLang="zh-CN" sz="2800" dirty="0" smtClean="0">
                <a:solidFill>
                  <a:schemeClr val="tx1"/>
                </a:solidFill>
                <a:cs typeface="Times New Roman" pitchFamily="18" charset="0"/>
              </a:rPr>
              <a:t>	Science; </a:t>
            </a:r>
            <a:r>
              <a:rPr lang="en-US" altLang="zh-CN" sz="2800" dirty="0" err="1" smtClean="0">
                <a:solidFill>
                  <a:schemeClr val="tx1"/>
                </a:solidFill>
                <a:cs typeface="Times New Roman" pitchFamily="18" charset="0"/>
              </a:rPr>
              <a:t>B.Sc</a:t>
            </a:r>
            <a:r>
              <a:rPr lang="en-US" altLang="zh-CN" sz="2800" dirty="0" smtClean="0">
                <a:solidFill>
                  <a:schemeClr val="tx1"/>
                </a:solidFill>
                <a:cs typeface="Times New Roman" pitchFamily="18" charset="0"/>
              </a:rPr>
              <a:t> in Electrical Engineering and Computer Science from the University of California</a:t>
            </a:r>
            <a:endParaRPr lang="en-US" altLang="zh-CN" sz="2800" dirty="0">
              <a:solidFill>
                <a:schemeClr val="tx1"/>
              </a:solidFill>
              <a:cs typeface="Times New Roman" pitchFamily="18" charset="0"/>
            </a:endParaRPr>
          </a:p>
        </p:txBody>
      </p:sp>
      <p:pic>
        <p:nvPicPr>
          <p:cNvPr id="1026" name="Picture 2" descr="C:\Users\Owner\Desktop\federighi_hero20120727.png"/>
          <p:cNvPicPr>
            <a:picLocks noChangeAspect="1" noChangeArrowheads="1"/>
          </p:cNvPicPr>
          <p:nvPr/>
        </p:nvPicPr>
        <p:blipFill>
          <a:blip r:embed="rId2" cstate="print"/>
          <a:srcRect/>
          <a:stretch>
            <a:fillRect/>
          </a:stretch>
        </p:blipFill>
        <p:spPr bwMode="auto">
          <a:xfrm>
            <a:off x="5572132" y="2776753"/>
            <a:ext cx="3571868" cy="4081248"/>
          </a:xfrm>
          <a:prstGeom prst="rect">
            <a:avLst/>
          </a:prstGeom>
          <a:noFill/>
        </p:spPr>
      </p:pic>
    </p:spTree>
    <p:extLst>
      <p:ext uri="{BB962C8B-B14F-4D97-AF65-F5344CB8AC3E}">
        <p14:creationId xmlns:p14="http://schemas.microsoft.com/office/powerpoint/2010/main" val="9276662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685800" y="0"/>
            <a:ext cx="7772400" cy="119697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4400" b="0" i="0" u="none" strike="noStrike" kern="1200" cap="none" spc="0" normalizeH="0" baseline="0" noProof="0" dirty="0" smtClean="0">
                <a:ln>
                  <a:noFill/>
                </a:ln>
                <a:effectLst/>
                <a:uLnTx/>
                <a:uFillTx/>
                <a:latin typeface="+mj-lt"/>
                <a:ea typeface="+mj-ea"/>
                <a:cs typeface="Times New Roman" pitchFamily="18" charset="0"/>
              </a:rPr>
              <a:t>Jonathan </a:t>
            </a:r>
            <a:r>
              <a:rPr kumimoji="0" lang="en-US" altLang="zh-CN" sz="4400" b="0" i="0" u="none" strike="noStrike" kern="1200" cap="none" spc="0" normalizeH="0" baseline="0" noProof="0" dirty="0" err="1" smtClean="0">
                <a:ln>
                  <a:noFill/>
                </a:ln>
                <a:effectLst/>
                <a:uLnTx/>
                <a:uFillTx/>
                <a:latin typeface="+mj-lt"/>
                <a:ea typeface="+mj-ea"/>
                <a:cs typeface="Times New Roman" pitchFamily="18" charset="0"/>
              </a:rPr>
              <a:t>Ive</a:t>
            </a:r>
            <a:endParaRPr kumimoji="0" lang="zh-CN" altLang="en-US" sz="4400" b="0" i="0" u="none" strike="noStrike" kern="1200" cap="none" spc="0" normalizeH="0" baseline="0" noProof="0" dirty="0" smtClean="0">
              <a:ln>
                <a:noFill/>
              </a:ln>
              <a:effectLst/>
              <a:uLnTx/>
              <a:uFillTx/>
              <a:latin typeface="+mj-lt"/>
              <a:ea typeface="+mj-ea"/>
              <a:cs typeface="Times New Roman" pitchFamily="18" charset="0"/>
            </a:endParaRPr>
          </a:p>
        </p:txBody>
      </p:sp>
      <p:sp>
        <p:nvSpPr>
          <p:cNvPr id="5" name="副标题 2"/>
          <p:cNvSpPr txBox="1">
            <a:spLocks/>
          </p:cNvSpPr>
          <p:nvPr/>
        </p:nvSpPr>
        <p:spPr>
          <a:xfrm>
            <a:off x="0" y="1341438"/>
            <a:ext cx="7772400" cy="5183187"/>
          </a:xfrm>
          <a:prstGeom prst="rect">
            <a:avLst/>
          </a:prstGeom>
        </p:spPr>
        <p:txBody>
          <a:bodyPr vert="horz" lIns="91440" tIns="45720" rIns="91440" bIns="45720" rtlCol="0">
            <a:normAutofit fontScale="92500" lnSpcReduction="10000"/>
          </a:bodyPr>
          <a:lstStyle/>
          <a:p>
            <a:pPr marL="457200" marR="0" lvl="0" indent="-45720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800" b="0" i="0" u="none" strike="noStrike" kern="1200" cap="none" spc="0" normalizeH="0" baseline="0" noProof="0" dirty="0" smtClean="0">
                <a:ln>
                  <a:noFill/>
                </a:ln>
                <a:effectLst/>
                <a:uLnTx/>
                <a:uFillTx/>
                <a:latin typeface="+mn-lt"/>
                <a:ea typeface="+mn-ea"/>
                <a:cs typeface="Times New Roman" pitchFamily="18" charset="0"/>
              </a:rPr>
              <a:t>Senior Vice President, Industrial Design</a:t>
            </a:r>
          </a:p>
          <a:p>
            <a:pPr marL="457200" marR="0" lvl="0" indent="-45720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800" b="0" i="0" u="none" strike="noStrike" kern="1200" cap="none" spc="0" normalizeH="0" baseline="0" noProof="0" dirty="0" smtClean="0">
                <a:ln>
                  <a:noFill/>
                </a:ln>
                <a:effectLst/>
                <a:uLnTx/>
                <a:uFillTx/>
                <a:latin typeface="+mn-lt"/>
                <a:ea typeface="+mn-ea"/>
                <a:cs typeface="Times New Roman" pitchFamily="18" charset="0"/>
              </a:rPr>
              <a:t>Design team leader since 1996</a:t>
            </a:r>
          </a:p>
          <a:p>
            <a:pPr marL="457200" marR="0" lvl="0" indent="-45720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800" b="0" i="0" u="none" strike="noStrike" kern="1200" cap="none" spc="0" normalizeH="0" baseline="0" noProof="0" dirty="0" smtClean="0">
                <a:ln>
                  <a:noFill/>
                </a:ln>
                <a:effectLst/>
                <a:uLnTx/>
                <a:uFillTx/>
                <a:latin typeface="+mn-lt"/>
                <a:ea typeface="+mn-ea"/>
                <a:cs typeface="Times New Roman" pitchFamily="18" charset="0"/>
              </a:rPr>
              <a:t>Lead designer of many products such as </a:t>
            </a:r>
            <a:r>
              <a:rPr kumimoji="0" lang="en-US" sz="2800" b="0" i="0" u="none" strike="noStrike" kern="1200" cap="none" spc="0" normalizeH="0" baseline="0" noProof="0" dirty="0" smtClean="0">
                <a:ln>
                  <a:noFill/>
                </a:ln>
                <a:effectLst/>
                <a:uLnTx/>
                <a:uFillTx/>
                <a:latin typeface="+mn-lt"/>
                <a:ea typeface="+mn-ea"/>
                <a:cs typeface="Times New Roman" pitchFamily="18" charset="0"/>
              </a:rPr>
              <a:t>the </a:t>
            </a:r>
            <a:r>
              <a:rPr kumimoji="0" lang="en-US" sz="2800" b="0" i="0" u="none" strike="noStrike" kern="1200" cap="none" spc="0" normalizeH="0" baseline="0" noProof="0" dirty="0" err="1" smtClean="0">
                <a:ln>
                  <a:noFill/>
                </a:ln>
                <a:effectLst/>
                <a:uLnTx/>
                <a:uFillTx/>
                <a:latin typeface="+mn-lt"/>
                <a:ea typeface="+mn-ea"/>
                <a:cs typeface="Times New Roman" pitchFamily="18" charset="0"/>
              </a:rPr>
              <a:t>MacBook</a:t>
            </a:r>
            <a:r>
              <a:rPr kumimoji="0" lang="en-US" sz="2800" b="0" i="0" u="none" strike="noStrike" kern="1200" cap="none" spc="0" normalizeH="0" baseline="0" noProof="0" dirty="0" smtClean="0">
                <a:ln>
                  <a:noFill/>
                </a:ln>
                <a:effectLst/>
                <a:uLnTx/>
                <a:uFillTx/>
                <a:latin typeface="+mn-lt"/>
                <a:ea typeface="+mn-ea"/>
                <a:cs typeface="Times New Roman" pitchFamily="18" charset="0"/>
              </a:rPr>
              <a:t> Pro, iMac, </a:t>
            </a:r>
            <a:r>
              <a:rPr kumimoji="0" lang="en-US" sz="2800" b="0" i="0" u="none" strike="noStrike" kern="1200" cap="none" spc="0" normalizeH="0" baseline="0" noProof="0" dirty="0" err="1" smtClean="0">
                <a:ln>
                  <a:noFill/>
                </a:ln>
                <a:effectLst/>
                <a:uLnTx/>
                <a:uFillTx/>
                <a:latin typeface="+mn-lt"/>
                <a:ea typeface="+mn-ea"/>
                <a:cs typeface="Times New Roman" pitchFamily="18" charset="0"/>
              </a:rPr>
              <a:t>MacBook</a:t>
            </a:r>
            <a:r>
              <a:rPr kumimoji="0" lang="en-US" sz="2800" b="0" i="0" u="none" strike="noStrike" kern="1200" cap="none" spc="0" normalizeH="0" baseline="0" noProof="0" dirty="0" smtClean="0">
                <a:ln>
                  <a:noFill/>
                </a:ln>
                <a:effectLst/>
                <a:uLnTx/>
                <a:uFillTx/>
                <a:latin typeface="+mn-lt"/>
                <a:ea typeface="+mn-ea"/>
                <a:cs typeface="Times New Roman" pitchFamily="18" charset="0"/>
              </a:rPr>
              <a:t> Air, iPod,</a:t>
            </a:r>
            <a:r>
              <a:rPr kumimoji="0" lang="en-US" sz="2800" b="0" i="0" u="none" strike="noStrike" kern="1200" cap="none" spc="0" normalizeH="0" noProof="0" dirty="0" smtClean="0">
                <a:ln>
                  <a:noFill/>
                </a:ln>
                <a:effectLst/>
                <a:uLnTx/>
                <a:uFillTx/>
                <a:latin typeface="+mn-lt"/>
                <a:ea typeface="+mn-ea"/>
                <a:cs typeface="Times New Roman" pitchFamily="18" charset="0"/>
              </a:rPr>
              <a:t> </a:t>
            </a:r>
            <a:r>
              <a:rPr kumimoji="0" lang="en-US" altLang="zh-CN" sz="2800" b="0" i="0" u="none" strike="noStrike" kern="1200" cap="none" spc="0" normalizeH="0" baseline="0" noProof="0" dirty="0" err="1" smtClean="0">
                <a:ln>
                  <a:noFill/>
                </a:ln>
                <a:effectLst/>
                <a:uLnTx/>
                <a:uFillTx/>
                <a:latin typeface="+mn-lt"/>
                <a:ea typeface="+mn-ea"/>
                <a:cs typeface="Times New Roman" pitchFamily="18" charset="0"/>
              </a:rPr>
              <a:t>iPhone</a:t>
            </a:r>
            <a:r>
              <a:rPr kumimoji="0" lang="en-US" altLang="zh-CN" sz="2800" b="0" i="0" u="none" strike="noStrike" kern="1200" cap="none" spc="0" normalizeH="0" baseline="0" noProof="0" dirty="0" smtClean="0">
                <a:ln>
                  <a:noFill/>
                </a:ln>
                <a:effectLst/>
                <a:uLnTx/>
                <a:uFillTx/>
                <a:latin typeface="+mn-lt"/>
                <a:ea typeface="+mn-ea"/>
                <a:cs typeface="Times New Roman" pitchFamily="18" charset="0"/>
              </a:rPr>
              <a:t> and iPad</a:t>
            </a:r>
          </a:p>
          <a:p>
            <a:pPr marL="457200" marR="0" lvl="0" indent="-45720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800" b="0" i="0" u="none" strike="noStrike" kern="1200" cap="none" spc="0" normalizeH="0" baseline="0" noProof="0" dirty="0" smtClean="0">
                <a:ln>
                  <a:noFill/>
                </a:ln>
                <a:effectLst/>
                <a:uLnTx/>
                <a:uFillTx/>
                <a:latin typeface="+mn-lt"/>
                <a:ea typeface="+mn-ea"/>
                <a:cs typeface="Times New Roman" pitchFamily="18" charset="0"/>
              </a:rPr>
              <a:t>Numerous design awards</a:t>
            </a:r>
          </a:p>
          <a:p>
            <a:pPr marL="457200" marR="0" lvl="0" indent="-45720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800" b="0" i="0" u="none" strike="noStrike" kern="1200" cap="none" spc="0" normalizeH="0" baseline="0" noProof="0" dirty="0" smtClean="0">
                <a:ln>
                  <a:noFill/>
                </a:ln>
                <a:effectLst/>
                <a:uLnTx/>
                <a:uFillTx/>
                <a:latin typeface="+mn-lt"/>
                <a:ea typeface="+mn-ea"/>
                <a:cs typeface="Times New Roman" pitchFamily="18" charset="0"/>
              </a:rPr>
              <a:t>2003 Designer of the Year by the Design </a:t>
            </a:r>
          </a:p>
          <a:p>
            <a:pPr marL="457200" marR="0" lvl="0" indent="-457200" algn="l" defTabSz="457200" rtl="0" eaLnBrk="1" fontAlgn="auto" latinLnBrk="0" hangingPunct="1">
              <a:lnSpc>
                <a:spcPct val="100000"/>
              </a:lnSpc>
              <a:spcBef>
                <a:spcPct val="20000"/>
              </a:spcBef>
              <a:spcAft>
                <a:spcPts val="0"/>
              </a:spcAft>
              <a:buClrTx/>
              <a:buSzTx/>
              <a:tabLst/>
              <a:defRPr/>
            </a:pPr>
            <a:r>
              <a:rPr lang="en-US" altLang="zh-CN" sz="2800" dirty="0" smtClean="0">
                <a:latin typeface="+mn-lt"/>
                <a:ea typeface="+mn-ea"/>
                <a:cs typeface="Times New Roman" pitchFamily="18" charset="0"/>
              </a:rPr>
              <a:t>	</a:t>
            </a:r>
            <a:r>
              <a:rPr kumimoji="0" lang="en-US" altLang="zh-CN" sz="2800" b="0" i="0" u="none" strike="noStrike" kern="1200" cap="none" spc="0" normalizeH="0" baseline="0" noProof="0" dirty="0" smtClean="0">
                <a:ln>
                  <a:noFill/>
                </a:ln>
                <a:effectLst/>
                <a:uLnTx/>
                <a:uFillTx/>
                <a:latin typeface="+mn-lt"/>
                <a:ea typeface="+mn-ea"/>
                <a:cs typeface="Times New Roman" pitchFamily="18" charset="0"/>
              </a:rPr>
              <a:t>Museum London</a:t>
            </a:r>
          </a:p>
          <a:p>
            <a:pPr marL="457200" indent="-457200" defTabSz="457200" fontAlgn="auto">
              <a:spcBef>
                <a:spcPct val="20000"/>
              </a:spcBef>
              <a:spcAft>
                <a:spcPts val="0"/>
              </a:spcAft>
              <a:buFont typeface="Arial"/>
              <a:buChar char="•"/>
            </a:pPr>
            <a:r>
              <a:rPr lang="en-US" altLang="zh-CN" sz="2800" dirty="0" smtClean="0">
                <a:latin typeface="+mn-lt"/>
                <a:ea typeface="+mn-ea"/>
                <a:cs typeface="Times New Roman" pitchFamily="18" charset="0"/>
              </a:rPr>
              <a:t>Awarded the title Royal Designer for Industry by </a:t>
            </a:r>
          </a:p>
          <a:p>
            <a:pPr marL="457200" indent="-457200" defTabSz="457200" fontAlgn="auto">
              <a:spcBef>
                <a:spcPct val="20000"/>
              </a:spcBef>
              <a:spcAft>
                <a:spcPts val="0"/>
              </a:spcAft>
            </a:pPr>
            <a:r>
              <a:rPr lang="en-US" altLang="zh-CN" sz="2800" dirty="0" smtClean="0">
                <a:latin typeface="+mn-lt"/>
                <a:ea typeface="+mn-ea"/>
                <a:cs typeface="Times New Roman" pitchFamily="18" charset="0"/>
              </a:rPr>
              <a:t>	The Royal Society of Arts</a:t>
            </a:r>
            <a:endParaRPr kumimoji="0" lang="en-US" altLang="zh-CN" sz="2800" b="0" i="0" u="none" strike="noStrike" kern="1200" cap="none" spc="0" normalizeH="0" baseline="0" noProof="0" dirty="0" smtClean="0">
              <a:ln>
                <a:noFill/>
              </a:ln>
              <a:effectLst/>
              <a:uLnTx/>
              <a:uFillTx/>
              <a:latin typeface="+mn-lt"/>
              <a:ea typeface="+mn-ea"/>
              <a:cs typeface="Times New Roman" pitchFamily="18" charset="0"/>
            </a:endParaRPr>
          </a:p>
          <a:p>
            <a:pPr marL="457200" marR="0" lvl="0" indent="-45720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800" b="0" i="0" u="none" strike="noStrike" kern="1200" cap="none" spc="0" normalizeH="0" baseline="0" noProof="0" dirty="0" smtClean="0">
                <a:ln>
                  <a:noFill/>
                </a:ln>
                <a:effectLst/>
                <a:uLnTx/>
                <a:uFillTx/>
                <a:latin typeface="+mn-lt"/>
                <a:ea typeface="+mn-ea"/>
                <a:cs typeface="Times New Roman" pitchFamily="18" charset="0"/>
              </a:rPr>
              <a:t>B.A and an honorary doctorate from </a:t>
            </a:r>
          </a:p>
          <a:p>
            <a:pPr marL="457200" marR="0" lvl="0" indent="-457200" algn="l" defTabSz="457200" rtl="0" eaLnBrk="1" fontAlgn="auto" latinLnBrk="0" hangingPunct="1">
              <a:lnSpc>
                <a:spcPct val="100000"/>
              </a:lnSpc>
              <a:spcBef>
                <a:spcPct val="20000"/>
              </a:spcBef>
              <a:spcAft>
                <a:spcPts val="0"/>
              </a:spcAft>
              <a:buClrTx/>
              <a:buSzTx/>
              <a:tabLst/>
              <a:defRPr/>
            </a:pPr>
            <a:r>
              <a:rPr kumimoji="0" lang="en-US" altLang="zh-CN" sz="2800" b="0" i="0" u="none" strike="noStrike" kern="1200" cap="none" spc="0" normalizeH="0" baseline="0" noProof="0" dirty="0" smtClean="0">
                <a:ln>
                  <a:noFill/>
                </a:ln>
                <a:effectLst/>
                <a:uLnTx/>
                <a:uFillTx/>
                <a:latin typeface="+mn-lt"/>
                <a:ea typeface="+mn-ea"/>
                <a:cs typeface="Times New Roman" pitchFamily="18" charset="0"/>
              </a:rPr>
              <a:t>	Newcastle Polytechnic</a:t>
            </a:r>
          </a:p>
          <a:p>
            <a:pPr marL="342900" marR="0" lvl="0" indent="-342900" algn="l" defTabSz="457200" rtl="0" eaLnBrk="1" fontAlgn="auto" latinLnBrk="0" hangingPunct="1">
              <a:lnSpc>
                <a:spcPct val="100000"/>
              </a:lnSpc>
              <a:spcBef>
                <a:spcPct val="20000"/>
              </a:spcBef>
              <a:spcAft>
                <a:spcPts val="0"/>
              </a:spcAft>
              <a:buClrTx/>
              <a:buSzTx/>
              <a:buFont typeface="Wingdings" pitchFamily="2" charset="2"/>
              <a:buChar char="Ø"/>
              <a:tabLst/>
              <a:defRPr/>
            </a:pPr>
            <a:endParaRPr kumimoji="0" lang="zh-CN" altLang="en-US" sz="2800" b="0" i="0" u="none" strike="noStrike" kern="1200" cap="none" spc="0" normalizeH="0" baseline="0" noProof="0" dirty="0" smtClean="0">
              <a:ln>
                <a:noFill/>
              </a:ln>
              <a:effectLst/>
              <a:uLnTx/>
              <a:uFillTx/>
              <a:latin typeface="Times New Roman" pitchFamily="18" charset="0"/>
              <a:ea typeface="+mn-ea"/>
              <a:cs typeface="Times New Roman" pitchFamily="18" charset="0"/>
            </a:endParaRPr>
          </a:p>
        </p:txBody>
      </p:sp>
      <p:pic>
        <p:nvPicPr>
          <p:cNvPr id="6" name="图片 4" descr="Jonathan Ive.png"/>
          <p:cNvPicPr>
            <a:picLocks noChangeAspect="1"/>
          </p:cNvPicPr>
          <p:nvPr/>
        </p:nvPicPr>
        <p:blipFill>
          <a:blip r:embed="rId2" cstate="print"/>
          <a:srcRect/>
          <a:stretch>
            <a:fillRect/>
          </a:stretch>
        </p:blipFill>
        <p:spPr bwMode="auto">
          <a:xfrm>
            <a:off x="5364163" y="2852738"/>
            <a:ext cx="3779837" cy="4005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标题 1"/>
          <p:cNvSpPr>
            <a:spLocks noGrp="1"/>
          </p:cNvSpPr>
          <p:nvPr>
            <p:ph type="ctrTitle"/>
          </p:nvPr>
        </p:nvSpPr>
        <p:spPr>
          <a:xfrm>
            <a:off x="685800" y="0"/>
            <a:ext cx="7772400" cy="1341438"/>
          </a:xfrm>
        </p:spPr>
        <p:txBody>
          <a:bodyPr/>
          <a:lstStyle/>
          <a:p>
            <a:r>
              <a:rPr lang="en-US" altLang="zh-CN" dirty="0" smtClean="0">
                <a:cs typeface="Times New Roman" pitchFamily="18" charset="0"/>
              </a:rPr>
              <a:t>Bob Mansfield</a:t>
            </a:r>
            <a:endParaRPr lang="zh-CN" altLang="en-US" dirty="0" smtClean="0">
              <a:cs typeface="Times New Roman" pitchFamily="18" charset="0"/>
            </a:endParaRPr>
          </a:p>
        </p:txBody>
      </p:sp>
      <p:sp>
        <p:nvSpPr>
          <p:cNvPr id="182275" name="副标题 2"/>
          <p:cNvSpPr>
            <a:spLocks noGrp="1"/>
          </p:cNvSpPr>
          <p:nvPr>
            <p:ph type="subTitle" idx="1"/>
          </p:nvPr>
        </p:nvSpPr>
        <p:spPr>
          <a:xfrm>
            <a:off x="0" y="1341438"/>
            <a:ext cx="7772400" cy="4967287"/>
          </a:xfrm>
        </p:spPr>
        <p:txBody>
          <a:bodyPr/>
          <a:lstStyle/>
          <a:p>
            <a:pPr marL="457200" indent="-457200" algn="l">
              <a:buFont typeface="Arial"/>
              <a:buChar char="•"/>
            </a:pPr>
            <a:r>
              <a:rPr lang="en-US" altLang="zh-CN" sz="2800" dirty="0" smtClean="0">
                <a:solidFill>
                  <a:schemeClr val="tx1"/>
                </a:solidFill>
                <a:cs typeface="Times New Roman" pitchFamily="18" charset="0"/>
              </a:rPr>
              <a:t>Senior Vice </a:t>
            </a:r>
            <a:r>
              <a:rPr lang="en-US" altLang="zh-CN" sz="2800" dirty="0">
                <a:solidFill>
                  <a:schemeClr val="tx1"/>
                </a:solidFill>
                <a:cs typeface="Times New Roman" pitchFamily="18" charset="0"/>
              </a:rPr>
              <a:t>P</a:t>
            </a:r>
            <a:r>
              <a:rPr lang="en-US" altLang="zh-CN" sz="2800" dirty="0" smtClean="0">
                <a:solidFill>
                  <a:schemeClr val="tx1"/>
                </a:solidFill>
                <a:cs typeface="Times New Roman" pitchFamily="18" charset="0"/>
              </a:rPr>
              <a:t>resident, Technologies</a:t>
            </a:r>
          </a:p>
          <a:p>
            <a:pPr marL="457200" indent="-457200" algn="l">
              <a:buFont typeface="Arial"/>
              <a:buChar char="•"/>
            </a:pPr>
            <a:r>
              <a:rPr lang="en-US" altLang="zh-CN" sz="2800" dirty="0" smtClean="0">
                <a:solidFill>
                  <a:schemeClr val="tx1"/>
                </a:solidFill>
                <a:cs typeface="Times New Roman" pitchFamily="18" charset="0"/>
              </a:rPr>
              <a:t>Joined Apple in 1999</a:t>
            </a:r>
          </a:p>
          <a:p>
            <a:pPr marL="457200" indent="-457200" algn="l">
              <a:buFont typeface="Arial"/>
              <a:buChar char="•"/>
            </a:pPr>
            <a:r>
              <a:rPr lang="en-US" altLang="zh-CN" sz="2800" dirty="0" smtClean="0">
                <a:solidFill>
                  <a:schemeClr val="tx1"/>
                </a:solidFill>
                <a:cs typeface="Times New Roman" pitchFamily="18" charset="0"/>
              </a:rPr>
              <a:t>Has delivered dozens of breakthrough Mac products, including the MacBook Air and the all-in-one iMac line</a:t>
            </a:r>
          </a:p>
          <a:p>
            <a:pPr marL="457200" indent="-457200" algn="l">
              <a:buFont typeface="Arial"/>
              <a:buChar char="•"/>
            </a:pPr>
            <a:r>
              <a:rPr lang="en-US" altLang="zh-CN" sz="2800" dirty="0" smtClean="0">
                <a:solidFill>
                  <a:schemeClr val="tx1"/>
                </a:solidFill>
                <a:cs typeface="Times New Roman" pitchFamily="18" charset="0"/>
              </a:rPr>
              <a:t>A BSEE degree from The University of Texas</a:t>
            </a:r>
          </a:p>
          <a:p>
            <a:pPr algn="l"/>
            <a:r>
              <a:rPr lang="en-US" altLang="zh-CN" sz="2800" dirty="0">
                <a:solidFill>
                  <a:schemeClr val="tx1"/>
                </a:solidFill>
                <a:cs typeface="Times New Roman" pitchFamily="18" charset="0"/>
              </a:rPr>
              <a:t> </a:t>
            </a:r>
            <a:r>
              <a:rPr lang="en-US" altLang="zh-CN" sz="2800" dirty="0" smtClean="0">
                <a:solidFill>
                  <a:schemeClr val="tx1"/>
                </a:solidFill>
                <a:cs typeface="Times New Roman" pitchFamily="18" charset="0"/>
              </a:rPr>
              <a:t>     in 1982</a:t>
            </a:r>
          </a:p>
          <a:p>
            <a:pPr algn="l">
              <a:buFont typeface="Wingdings" pitchFamily="2" charset="2"/>
              <a:buChar char="Ø"/>
            </a:pPr>
            <a:endParaRPr lang="zh-CN" altLang="en-US" dirty="0" smtClean="0">
              <a:solidFill>
                <a:schemeClr val="tx1"/>
              </a:solidFill>
              <a:latin typeface="Times New Roman" pitchFamily="18" charset="0"/>
              <a:cs typeface="Times New Roman" pitchFamily="18" charset="0"/>
            </a:endParaRPr>
          </a:p>
        </p:txBody>
      </p:sp>
      <p:pic>
        <p:nvPicPr>
          <p:cNvPr id="182276" name="图片 4" descr="bob mansfield.png"/>
          <p:cNvPicPr>
            <a:picLocks noChangeAspect="1"/>
          </p:cNvPicPr>
          <p:nvPr/>
        </p:nvPicPr>
        <p:blipFill>
          <a:blip r:embed="rId2" cstate="print"/>
          <a:srcRect/>
          <a:stretch>
            <a:fillRect/>
          </a:stretch>
        </p:blipFill>
        <p:spPr bwMode="auto">
          <a:xfrm>
            <a:off x="5900738" y="3152775"/>
            <a:ext cx="3243262" cy="3705225"/>
          </a:xfrm>
          <a:prstGeom prst="rect">
            <a:avLst/>
          </a:prstGeom>
          <a:noFill/>
          <a:ln w="9525">
            <a:noFill/>
            <a:miter lim="800000"/>
            <a:headEnd/>
            <a:tailEnd/>
          </a:ln>
        </p:spPr>
      </p:pic>
    </p:spTree>
    <p:extLst>
      <p:ext uri="{BB962C8B-B14F-4D97-AF65-F5344CB8AC3E}">
        <p14:creationId xmlns:p14="http://schemas.microsoft.com/office/powerpoint/2010/main" val="258095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latin typeface="Cambria" pitchFamily="18" charset="0"/>
              </a:rPr>
              <a:t>What is a Smartphone?</a:t>
            </a:r>
            <a:endParaRPr lang="en-US" dirty="0"/>
          </a:p>
        </p:txBody>
      </p:sp>
      <p:sp>
        <p:nvSpPr>
          <p:cNvPr id="64514" name="Content Placeholder 6"/>
          <p:cNvSpPr>
            <a:spLocks noGrp="1"/>
          </p:cNvSpPr>
          <p:nvPr>
            <p:ph idx="1"/>
          </p:nvPr>
        </p:nvSpPr>
        <p:spPr>
          <a:xfrm>
            <a:off x="395288" y="1600200"/>
            <a:ext cx="8291512" cy="4708525"/>
          </a:xfrm>
        </p:spPr>
        <p:txBody>
          <a:bodyPr/>
          <a:lstStyle/>
          <a:p>
            <a:pPr lvl="1"/>
            <a:r>
              <a:rPr lang="en-US" dirty="0" smtClean="0">
                <a:ea typeface="宋体" pitchFamily="2" charset="-122"/>
              </a:rPr>
              <a:t>All in one device that can be used as a cell phone and has computing, PDA functions</a:t>
            </a:r>
          </a:p>
          <a:p>
            <a:pPr lvl="1"/>
            <a:r>
              <a:rPr lang="en-US" dirty="0" smtClean="0">
                <a:ea typeface="宋体" pitchFamily="2" charset="-122"/>
              </a:rPr>
              <a:t>Variety of applications available </a:t>
            </a:r>
          </a:p>
          <a:p>
            <a:pPr lvl="1"/>
            <a:r>
              <a:rPr lang="en-US" dirty="0" smtClean="0">
                <a:ea typeface="宋体" pitchFamily="2" charset="-122"/>
              </a:rPr>
              <a:t>High Speed Data Access</a:t>
            </a:r>
          </a:p>
          <a:p>
            <a:pPr lvl="1"/>
            <a:r>
              <a:rPr lang="en-US" dirty="0" smtClean="0">
                <a:ea typeface="宋体" pitchFamily="2" charset="-122"/>
              </a:rPr>
              <a:t>Multimedia</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3573016"/>
            <a:ext cx="4860032"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4599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wner\Desktop\oppenheimer_hero20110204.png"/>
          <p:cNvPicPr>
            <a:picLocks noChangeAspect="1" noChangeArrowheads="1"/>
          </p:cNvPicPr>
          <p:nvPr/>
        </p:nvPicPr>
        <p:blipFill>
          <a:blip r:embed="rId2" cstate="print"/>
          <a:srcRect/>
          <a:stretch>
            <a:fillRect/>
          </a:stretch>
        </p:blipFill>
        <p:spPr bwMode="auto">
          <a:xfrm>
            <a:off x="5500694" y="2695128"/>
            <a:ext cx="3643305" cy="4162872"/>
          </a:xfrm>
          <a:prstGeom prst="rect">
            <a:avLst/>
          </a:prstGeom>
          <a:noFill/>
        </p:spPr>
      </p:pic>
      <p:sp>
        <p:nvSpPr>
          <p:cNvPr id="183298" name="标题 1"/>
          <p:cNvSpPr>
            <a:spLocks noGrp="1"/>
          </p:cNvSpPr>
          <p:nvPr>
            <p:ph type="ctrTitle"/>
          </p:nvPr>
        </p:nvSpPr>
        <p:spPr>
          <a:xfrm>
            <a:off x="685800" y="0"/>
            <a:ext cx="7772400" cy="1268413"/>
          </a:xfrm>
        </p:spPr>
        <p:txBody>
          <a:bodyPr/>
          <a:lstStyle/>
          <a:p>
            <a:r>
              <a:rPr lang="en-US" altLang="zh-CN" dirty="0" smtClean="0">
                <a:cs typeface="Times New Roman" pitchFamily="18" charset="0"/>
              </a:rPr>
              <a:t>Peter Oppenheimer</a:t>
            </a:r>
            <a:endParaRPr lang="zh-CN" altLang="en-US" dirty="0" smtClean="0">
              <a:cs typeface="Times New Roman" pitchFamily="18" charset="0"/>
            </a:endParaRPr>
          </a:p>
        </p:txBody>
      </p:sp>
      <p:sp>
        <p:nvSpPr>
          <p:cNvPr id="183299" name="副标题 2"/>
          <p:cNvSpPr>
            <a:spLocks noGrp="1"/>
          </p:cNvSpPr>
          <p:nvPr>
            <p:ph type="subTitle" idx="1"/>
          </p:nvPr>
        </p:nvSpPr>
        <p:spPr>
          <a:xfrm>
            <a:off x="-32" y="1357298"/>
            <a:ext cx="8208962" cy="4608512"/>
          </a:xfrm>
        </p:spPr>
        <p:txBody>
          <a:bodyPr/>
          <a:lstStyle/>
          <a:p>
            <a:pPr marL="457200" indent="-457200" algn="l">
              <a:buFont typeface="Arial"/>
              <a:buChar char="•"/>
            </a:pPr>
            <a:r>
              <a:rPr lang="en-US" altLang="zh-CN" sz="2800" dirty="0" smtClean="0">
                <a:solidFill>
                  <a:schemeClr val="tx1"/>
                </a:solidFill>
                <a:cs typeface="Times New Roman" pitchFamily="18" charset="0"/>
              </a:rPr>
              <a:t>Senior Vice President, CFO</a:t>
            </a:r>
          </a:p>
          <a:p>
            <a:pPr marL="457200" indent="-457200" algn="l">
              <a:buFont typeface="Arial"/>
              <a:buChar char="•"/>
            </a:pPr>
            <a:r>
              <a:rPr lang="en-US" altLang="zh-CN" sz="2800" dirty="0" smtClean="0">
                <a:solidFill>
                  <a:schemeClr val="tx1"/>
                </a:solidFill>
                <a:cs typeface="Times New Roman" pitchFamily="18" charset="0"/>
              </a:rPr>
              <a:t>Oversees the controller, treasury, investor relations, tax, information systems, internal audit and facilities functions</a:t>
            </a:r>
          </a:p>
          <a:p>
            <a:pPr marL="457200" indent="-457200" algn="l">
              <a:buFont typeface="Arial"/>
              <a:buChar char="•"/>
            </a:pPr>
            <a:r>
              <a:rPr lang="en-US" altLang="zh-CN" sz="2800" dirty="0" smtClean="0">
                <a:solidFill>
                  <a:schemeClr val="tx1"/>
                </a:solidFill>
                <a:cs typeface="Times New Roman" pitchFamily="18" charset="0"/>
              </a:rPr>
              <a:t>With Apple since 1996</a:t>
            </a:r>
          </a:p>
          <a:p>
            <a:pPr marL="457200" indent="-457200" algn="l">
              <a:buFont typeface="Arial"/>
              <a:buChar char="•"/>
            </a:pPr>
            <a:r>
              <a:rPr lang="en-US" altLang="zh-CN" sz="2800" dirty="0" smtClean="0">
                <a:solidFill>
                  <a:schemeClr val="tx1"/>
                </a:solidFill>
                <a:cs typeface="Times New Roman" pitchFamily="18" charset="0"/>
              </a:rPr>
              <a:t>Bachelors degree from California Polytechnic University, San Luis Obispo; M.B.A. from the University of Santa Clara (both with honors)</a:t>
            </a:r>
            <a:endParaRPr lang="zh-CN" altLang="en-US" sz="2800" dirty="0" smtClean="0">
              <a:solidFill>
                <a:schemeClr val="tx1"/>
              </a:solidFill>
              <a:cs typeface="Times New Roman" pitchFamily="18" charset="0"/>
            </a:endParaRPr>
          </a:p>
        </p:txBody>
      </p:sp>
    </p:spTree>
    <p:extLst>
      <p:ext uri="{BB962C8B-B14F-4D97-AF65-F5344CB8AC3E}">
        <p14:creationId xmlns:p14="http://schemas.microsoft.com/office/powerpoint/2010/main" val="5705425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Owner\Desktop\riccio_hero2.png"/>
          <p:cNvPicPr>
            <a:picLocks noChangeAspect="1" noChangeArrowheads="1"/>
          </p:cNvPicPr>
          <p:nvPr/>
        </p:nvPicPr>
        <p:blipFill>
          <a:blip r:embed="rId2" cstate="print"/>
          <a:srcRect/>
          <a:stretch>
            <a:fillRect/>
          </a:stretch>
        </p:blipFill>
        <p:spPr bwMode="auto">
          <a:xfrm>
            <a:off x="5517754" y="2714620"/>
            <a:ext cx="3626245" cy="4143380"/>
          </a:xfrm>
          <a:prstGeom prst="rect">
            <a:avLst/>
          </a:prstGeom>
          <a:noFill/>
        </p:spPr>
      </p:pic>
      <p:sp>
        <p:nvSpPr>
          <p:cNvPr id="183298" name="标题 1"/>
          <p:cNvSpPr>
            <a:spLocks noGrp="1"/>
          </p:cNvSpPr>
          <p:nvPr>
            <p:ph type="ctrTitle"/>
          </p:nvPr>
        </p:nvSpPr>
        <p:spPr>
          <a:xfrm>
            <a:off x="685800" y="0"/>
            <a:ext cx="7772400" cy="1268413"/>
          </a:xfrm>
        </p:spPr>
        <p:txBody>
          <a:bodyPr/>
          <a:lstStyle/>
          <a:p>
            <a:r>
              <a:rPr lang="en-US" altLang="zh-CN" dirty="0" smtClean="0">
                <a:cs typeface="Times New Roman" pitchFamily="18" charset="0"/>
              </a:rPr>
              <a:t>Dan </a:t>
            </a:r>
            <a:r>
              <a:rPr lang="en-US" altLang="zh-CN" dirty="0" err="1" smtClean="0">
                <a:cs typeface="Times New Roman" pitchFamily="18" charset="0"/>
              </a:rPr>
              <a:t>Riccio</a:t>
            </a:r>
            <a:endParaRPr lang="zh-CN" altLang="en-US" dirty="0" smtClean="0">
              <a:cs typeface="Times New Roman" pitchFamily="18" charset="0"/>
            </a:endParaRPr>
          </a:p>
        </p:txBody>
      </p:sp>
      <p:sp>
        <p:nvSpPr>
          <p:cNvPr id="183299" name="副标题 2"/>
          <p:cNvSpPr>
            <a:spLocks noGrp="1"/>
          </p:cNvSpPr>
          <p:nvPr>
            <p:ph type="subTitle" idx="1"/>
          </p:nvPr>
        </p:nvSpPr>
        <p:spPr>
          <a:xfrm>
            <a:off x="-32" y="1357298"/>
            <a:ext cx="8208962" cy="5143536"/>
          </a:xfrm>
        </p:spPr>
        <p:txBody>
          <a:bodyPr>
            <a:normAutofit/>
          </a:bodyPr>
          <a:lstStyle/>
          <a:p>
            <a:pPr marL="457200" indent="-457200" algn="l">
              <a:buFont typeface="Arial"/>
              <a:buChar char="•"/>
            </a:pPr>
            <a:r>
              <a:rPr lang="en-US" altLang="zh-CN" sz="2800" dirty="0" smtClean="0">
                <a:solidFill>
                  <a:schemeClr val="tx1"/>
                </a:solidFill>
                <a:cs typeface="Times New Roman" pitchFamily="18" charset="0"/>
              </a:rPr>
              <a:t>Senior Vice President, Hardware Engineering</a:t>
            </a:r>
          </a:p>
          <a:p>
            <a:pPr marL="457200" indent="-457200" algn="l">
              <a:buFont typeface="Arial"/>
              <a:buChar char="•"/>
            </a:pPr>
            <a:r>
              <a:rPr lang="en-US" altLang="zh-CN" sz="2800" dirty="0" smtClean="0">
                <a:solidFill>
                  <a:schemeClr val="tx1"/>
                </a:solidFill>
                <a:cs typeface="Times New Roman" pitchFamily="18" charset="0"/>
              </a:rPr>
              <a:t>leads the Mac, </a:t>
            </a:r>
            <a:r>
              <a:rPr lang="en-US" altLang="zh-CN" sz="2800" dirty="0" err="1" smtClean="0">
                <a:solidFill>
                  <a:schemeClr val="tx1"/>
                </a:solidFill>
                <a:cs typeface="Times New Roman" pitchFamily="18" charset="0"/>
              </a:rPr>
              <a:t>iPhone</a:t>
            </a:r>
            <a:r>
              <a:rPr lang="en-US" altLang="zh-CN" sz="2800" dirty="0" smtClean="0">
                <a:solidFill>
                  <a:schemeClr val="tx1"/>
                </a:solidFill>
                <a:cs typeface="Times New Roman" pitchFamily="18" charset="0"/>
              </a:rPr>
              <a:t>, iPad and iPod engineering teams which have delivered dozens of breakthrough products</a:t>
            </a:r>
          </a:p>
          <a:p>
            <a:pPr marL="457200" indent="-457200" algn="l">
              <a:buFont typeface="Arial"/>
              <a:buChar char="•"/>
            </a:pPr>
            <a:r>
              <a:rPr lang="en-US" altLang="zh-CN" sz="2800" dirty="0" smtClean="0">
                <a:solidFill>
                  <a:schemeClr val="tx1"/>
                </a:solidFill>
                <a:cs typeface="Times New Roman" pitchFamily="18" charset="0"/>
              </a:rPr>
              <a:t>With Apple since 1998</a:t>
            </a:r>
          </a:p>
          <a:p>
            <a:pPr marL="457200" indent="-457200" algn="l">
              <a:buFont typeface="Arial"/>
              <a:buChar char="•"/>
            </a:pPr>
            <a:r>
              <a:rPr lang="en-US" altLang="zh-CN" sz="2800" dirty="0" smtClean="0">
                <a:solidFill>
                  <a:schemeClr val="tx1"/>
                </a:solidFill>
                <a:cs typeface="Times New Roman" pitchFamily="18" charset="0"/>
              </a:rPr>
              <a:t>Bachelor degree in Mechanical </a:t>
            </a:r>
          </a:p>
          <a:p>
            <a:pPr marL="457200" indent="-457200" algn="l"/>
            <a:r>
              <a:rPr lang="en-US" altLang="zh-CN" sz="2800" dirty="0" smtClean="0">
                <a:solidFill>
                  <a:schemeClr val="tx1"/>
                </a:solidFill>
                <a:cs typeface="Times New Roman" pitchFamily="18" charset="0"/>
              </a:rPr>
              <a:t>	Engineering from the University of </a:t>
            </a:r>
          </a:p>
          <a:p>
            <a:pPr marL="457200" indent="-457200" algn="l"/>
            <a:r>
              <a:rPr lang="en-US" altLang="zh-CN" sz="2800" dirty="0" smtClean="0">
                <a:solidFill>
                  <a:schemeClr val="tx1"/>
                </a:solidFill>
                <a:cs typeface="Times New Roman" pitchFamily="18" charset="0"/>
              </a:rPr>
              <a:t>	Massachusetts Amherst</a:t>
            </a:r>
          </a:p>
        </p:txBody>
      </p:sp>
    </p:spTree>
    <p:extLst>
      <p:ext uri="{BB962C8B-B14F-4D97-AF65-F5344CB8AC3E}">
        <p14:creationId xmlns:p14="http://schemas.microsoft.com/office/powerpoint/2010/main" val="57054250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标题 1"/>
          <p:cNvSpPr>
            <a:spLocks noGrp="1"/>
          </p:cNvSpPr>
          <p:nvPr>
            <p:ph type="ctrTitle"/>
          </p:nvPr>
        </p:nvSpPr>
        <p:spPr>
          <a:xfrm>
            <a:off x="685800" y="0"/>
            <a:ext cx="7772400" cy="1268413"/>
          </a:xfrm>
        </p:spPr>
        <p:txBody>
          <a:bodyPr/>
          <a:lstStyle/>
          <a:p>
            <a:r>
              <a:rPr lang="en-US" altLang="zh-CN" dirty="0" smtClean="0">
                <a:cs typeface="Times New Roman" pitchFamily="18" charset="0"/>
              </a:rPr>
              <a:t>Philip Schiller</a:t>
            </a:r>
            <a:endParaRPr lang="zh-CN" altLang="en-US" dirty="0" smtClean="0">
              <a:cs typeface="Times New Roman" pitchFamily="18" charset="0"/>
            </a:endParaRPr>
          </a:p>
        </p:txBody>
      </p:sp>
      <p:sp>
        <p:nvSpPr>
          <p:cNvPr id="183299" name="副标题 2"/>
          <p:cNvSpPr>
            <a:spLocks noGrp="1"/>
          </p:cNvSpPr>
          <p:nvPr>
            <p:ph type="subTitle" idx="1"/>
          </p:nvPr>
        </p:nvSpPr>
        <p:spPr>
          <a:xfrm>
            <a:off x="-32" y="1320818"/>
            <a:ext cx="8208962" cy="4608512"/>
          </a:xfrm>
        </p:spPr>
        <p:txBody>
          <a:bodyPr/>
          <a:lstStyle/>
          <a:p>
            <a:pPr marL="457200" indent="-457200" algn="l">
              <a:buFont typeface="Arial"/>
              <a:buChar char="•"/>
            </a:pPr>
            <a:r>
              <a:rPr lang="en-US" altLang="zh-CN" sz="2800" dirty="0" smtClean="0">
                <a:solidFill>
                  <a:schemeClr val="tx1"/>
                </a:solidFill>
                <a:cs typeface="Times New Roman" pitchFamily="18" charset="0"/>
              </a:rPr>
              <a:t>Senior Vice President, Worldwide Marketing</a:t>
            </a:r>
          </a:p>
          <a:p>
            <a:pPr marL="457200" indent="-457200" algn="l">
              <a:buFont typeface="Arial"/>
              <a:buChar char="•"/>
            </a:pPr>
            <a:r>
              <a:rPr lang="en-US" altLang="zh-CN" sz="2800" dirty="0" smtClean="0">
                <a:solidFill>
                  <a:schemeClr val="tx1"/>
                </a:solidFill>
                <a:cs typeface="Times New Roman" pitchFamily="18" charset="0"/>
              </a:rPr>
              <a:t>Responsible for product marketing, developer relations, and business marketing</a:t>
            </a:r>
          </a:p>
          <a:p>
            <a:pPr marL="457200" indent="-457200" algn="l">
              <a:buFont typeface="Arial"/>
              <a:buChar char="•"/>
            </a:pPr>
            <a:r>
              <a:rPr lang="en-US" altLang="zh-CN" sz="2800" dirty="0" smtClean="0">
                <a:solidFill>
                  <a:schemeClr val="tx1"/>
                </a:solidFill>
                <a:cs typeface="Times New Roman" pitchFamily="18" charset="0"/>
              </a:rPr>
              <a:t>With Apple since 1997</a:t>
            </a:r>
          </a:p>
          <a:p>
            <a:pPr marL="457200" indent="-457200" algn="l">
              <a:buFont typeface="Arial"/>
              <a:buChar char="•"/>
            </a:pPr>
            <a:r>
              <a:rPr lang="en-US" altLang="zh-CN" sz="2800" dirty="0" smtClean="0">
                <a:solidFill>
                  <a:schemeClr val="tx1"/>
                </a:solidFill>
                <a:cs typeface="Times New Roman" pitchFamily="18" charset="0"/>
              </a:rPr>
              <a:t>Over 24 years marketing experience</a:t>
            </a:r>
          </a:p>
          <a:p>
            <a:pPr marL="457200" indent="-457200" algn="l">
              <a:buFont typeface="Arial"/>
              <a:buChar char="•"/>
            </a:pPr>
            <a:r>
              <a:rPr lang="en-US" altLang="zh-CN" sz="2800" dirty="0" err="1" smtClean="0">
                <a:solidFill>
                  <a:schemeClr val="tx1"/>
                </a:solidFill>
                <a:cs typeface="Times New Roman" pitchFamily="18" charset="0"/>
              </a:rPr>
              <a:t>B.Sc</a:t>
            </a:r>
            <a:r>
              <a:rPr lang="en-US" altLang="zh-CN" sz="2800" dirty="0" smtClean="0">
                <a:solidFill>
                  <a:schemeClr val="tx1"/>
                </a:solidFill>
                <a:cs typeface="Times New Roman" pitchFamily="18" charset="0"/>
              </a:rPr>
              <a:t> in Biology from Boston College </a:t>
            </a:r>
          </a:p>
          <a:p>
            <a:pPr marL="457200" indent="-457200" algn="l">
              <a:buFont typeface="Arial"/>
              <a:buChar char="•"/>
            </a:pPr>
            <a:endParaRPr lang="zh-CN" altLang="en-US" sz="2800" dirty="0" smtClean="0">
              <a:solidFill>
                <a:schemeClr val="tx1"/>
              </a:solidFill>
              <a:cs typeface="Times New Roman" pitchFamily="18" charset="0"/>
            </a:endParaRPr>
          </a:p>
        </p:txBody>
      </p:sp>
      <p:pic>
        <p:nvPicPr>
          <p:cNvPr id="183300" name="图片 4" descr="philip w. schiller.png"/>
          <p:cNvPicPr>
            <a:picLocks noChangeAspect="1"/>
          </p:cNvPicPr>
          <p:nvPr/>
        </p:nvPicPr>
        <p:blipFill>
          <a:blip r:embed="rId2" cstate="print"/>
          <a:srcRect/>
          <a:stretch>
            <a:fillRect/>
          </a:stretch>
        </p:blipFill>
        <p:spPr bwMode="auto">
          <a:xfrm>
            <a:off x="5575300" y="2781300"/>
            <a:ext cx="3568700" cy="4076700"/>
          </a:xfrm>
          <a:prstGeom prst="rect">
            <a:avLst/>
          </a:prstGeom>
          <a:noFill/>
          <a:ln w="9525">
            <a:noFill/>
            <a:miter lim="800000"/>
            <a:headEnd/>
            <a:tailEnd/>
          </a:ln>
        </p:spPr>
      </p:pic>
    </p:spTree>
    <p:extLst>
      <p:ext uri="{BB962C8B-B14F-4D97-AF65-F5344CB8AC3E}">
        <p14:creationId xmlns:p14="http://schemas.microsoft.com/office/powerpoint/2010/main" val="57054250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wner\Desktop\sewell_hero20110204.png"/>
          <p:cNvPicPr>
            <a:picLocks noChangeAspect="1" noChangeArrowheads="1"/>
          </p:cNvPicPr>
          <p:nvPr/>
        </p:nvPicPr>
        <p:blipFill>
          <a:blip r:embed="rId2" cstate="print"/>
          <a:srcRect/>
          <a:stretch>
            <a:fillRect/>
          </a:stretch>
        </p:blipFill>
        <p:spPr bwMode="auto">
          <a:xfrm>
            <a:off x="5455210" y="2643182"/>
            <a:ext cx="3688789" cy="4214842"/>
          </a:xfrm>
          <a:prstGeom prst="rect">
            <a:avLst/>
          </a:prstGeom>
          <a:noFill/>
        </p:spPr>
      </p:pic>
      <p:sp>
        <p:nvSpPr>
          <p:cNvPr id="183298" name="标题 1"/>
          <p:cNvSpPr>
            <a:spLocks noGrp="1"/>
          </p:cNvSpPr>
          <p:nvPr>
            <p:ph type="ctrTitle"/>
          </p:nvPr>
        </p:nvSpPr>
        <p:spPr>
          <a:xfrm>
            <a:off x="685800" y="0"/>
            <a:ext cx="7772400" cy="1268413"/>
          </a:xfrm>
        </p:spPr>
        <p:txBody>
          <a:bodyPr/>
          <a:lstStyle/>
          <a:p>
            <a:r>
              <a:rPr lang="en-US" altLang="zh-CN" dirty="0" smtClean="0">
                <a:cs typeface="Times New Roman" pitchFamily="18" charset="0"/>
              </a:rPr>
              <a:t>Bruce Sewell</a:t>
            </a:r>
            <a:endParaRPr lang="zh-CN" altLang="en-US" dirty="0" smtClean="0">
              <a:cs typeface="Times New Roman" pitchFamily="18" charset="0"/>
            </a:endParaRPr>
          </a:p>
        </p:txBody>
      </p:sp>
      <p:sp>
        <p:nvSpPr>
          <p:cNvPr id="183299" name="副标题 2"/>
          <p:cNvSpPr>
            <a:spLocks noGrp="1"/>
          </p:cNvSpPr>
          <p:nvPr>
            <p:ph type="subTitle" idx="1"/>
          </p:nvPr>
        </p:nvSpPr>
        <p:spPr>
          <a:xfrm>
            <a:off x="-32" y="1320818"/>
            <a:ext cx="8208962" cy="4608512"/>
          </a:xfrm>
        </p:spPr>
        <p:txBody>
          <a:bodyPr>
            <a:normAutofit/>
          </a:bodyPr>
          <a:lstStyle/>
          <a:p>
            <a:pPr marL="457200" indent="-457200" algn="l">
              <a:buFont typeface="Arial"/>
              <a:buChar char="•"/>
            </a:pPr>
            <a:r>
              <a:rPr lang="en-US" altLang="zh-CN" sz="2800" dirty="0" smtClean="0">
                <a:solidFill>
                  <a:schemeClr val="tx1"/>
                </a:solidFill>
                <a:cs typeface="Times New Roman" pitchFamily="18" charset="0"/>
              </a:rPr>
              <a:t>Senior vice president of Legal and Government Affairs; General Counsel</a:t>
            </a:r>
          </a:p>
          <a:p>
            <a:pPr marL="457200" indent="-457200" algn="l">
              <a:buFont typeface="Arial"/>
              <a:buChar char="•"/>
            </a:pPr>
            <a:r>
              <a:rPr lang="en-US" altLang="zh-CN" sz="2800" dirty="0" smtClean="0">
                <a:solidFill>
                  <a:schemeClr val="tx1"/>
                </a:solidFill>
                <a:cs typeface="Times New Roman" pitchFamily="18" charset="0"/>
              </a:rPr>
              <a:t>Oversees all legal matters</a:t>
            </a:r>
          </a:p>
          <a:p>
            <a:pPr marL="457200" indent="-457200" algn="l">
              <a:buFont typeface="Arial"/>
              <a:buChar char="•"/>
            </a:pPr>
            <a:r>
              <a:rPr lang="en-US" altLang="zh-CN" sz="2800" dirty="0" smtClean="0">
                <a:solidFill>
                  <a:schemeClr val="tx1"/>
                </a:solidFill>
                <a:cs typeface="Times New Roman" pitchFamily="18" charset="0"/>
              </a:rPr>
              <a:t>Joined Apple from Intel Corporation in </a:t>
            </a:r>
          </a:p>
          <a:p>
            <a:pPr marL="457200" indent="-457200" algn="l"/>
            <a:r>
              <a:rPr lang="en-US" altLang="zh-CN" sz="2800" dirty="0" smtClean="0">
                <a:solidFill>
                  <a:schemeClr val="tx1"/>
                </a:solidFill>
                <a:cs typeface="Times New Roman" pitchFamily="18" charset="0"/>
              </a:rPr>
              <a:t>	September 2009</a:t>
            </a:r>
          </a:p>
          <a:p>
            <a:pPr marL="457200" indent="-457200" algn="l">
              <a:buFont typeface="Arial"/>
              <a:buChar char="•"/>
            </a:pPr>
            <a:r>
              <a:rPr lang="en-US" altLang="zh-CN" sz="2800" dirty="0" smtClean="0">
                <a:solidFill>
                  <a:schemeClr val="tx1"/>
                </a:solidFill>
                <a:cs typeface="Times New Roman" pitchFamily="18" charset="0"/>
              </a:rPr>
              <a:t>J.D. from George Washington University;</a:t>
            </a:r>
          </a:p>
          <a:p>
            <a:pPr marL="457200" indent="-457200" algn="l"/>
            <a:r>
              <a:rPr lang="en-US" altLang="zh-CN" sz="2800" dirty="0" smtClean="0">
                <a:solidFill>
                  <a:schemeClr val="tx1"/>
                </a:solidFill>
                <a:cs typeface="Times New Roman" pitchFamily="18" charset="0"/>
              </a:rPr>
              <a:t>	Bachelor of Science degree from the </a:t>
            </a:r>
          </a:p>
          <a:p>
            <a:pPr marL="457200" indent="-457200" algn="l"/>
            <a:r>
              <a:rPr lang="en-US" altLang="zh-CN" sz="2800" dirty="0" smtClean="0">
                <a:solidFill>
                  <a:schemeClr val="tx1"/>
                </a:solidFill>
                <a:cs typeface="Times New Roman" pitchFamily="18" charset="0"/>
              </a:rPr>
              <a:t>	University of Lancaster</a:t>
            </a:r>
            <a:endParaRPr lang="zh-CN" altLang="en-US" sz="2800" dirty="0" smtClean="0">
              <a:solidFill>
                <a:schemeClr val="tx1"/>
              </a:solidFill>
              <a:cs typeface="Times New Roman" pitchFamily="18" charset="0"/>
            </a:endParaRPr>
          </a:p>
        </p:txBody>
      </p:sp>
    </p:spTree>
    <p:extLst>
      <p:ext uri="{BB962C8B-B14F-4D97-AF65-F5344CB8AC3E}">
        <p14:creationId xmlns:p14="http://schemas.microsoft.com/office/powerpoint/2010/main" val="5705425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Owner\Desktop\williams_hero20110204.png"/>
          <p:cNvPicPr>
            <a:picLocks noChangeAspect="1" noChangeArrowheads="1"/>
          </p:cNvPicPr>
          <p:nvPr/>
        </p:nvPicPr>
        <p:blipFill>
          <a:blip r:embed="rId2" cstate="print"/>
          <a:srcRect/>
          <a:stretch>
            <a:fillRect/>
          </a:stretch>
        </p:blipFill>
        <p:spPr bwMode="auto">
          <a:xfrm>
            <a:off x="5572132" y="2776753"/>
            <a:ext cx="3571868" cy="4081247"/>
          </a:xfrm>
          <a:prstGeom prst="rect">
            <a:avLst/>
          </a:prstGeom>
          <a:noFill/>
        </p:spPr>
      </p:pic>
      <p:sp>
        <p:nvSpPr>
          <p:cNvPr id="183298" name="标题 1"/>
          <p:cNvSpPr>
            <a:spLocks noGrp="1"/>
          </p:cNvSpPr>
          <p:nvPr>
            <p:ph type="ctrTitle"/>
          </p:nvPr>
        </p:nvSpPr>
        <p:spPr>
          <a:xfrm>
            <a:off x="685800" y="0"/>
            <a:ext cx="7772400" cy="1268413"/>
          </a:xfrm>
        </p:spPr>
        <p:txBody>
          <a:bodyPr/>
          <a:lstStyle/>
          <a:p>
            <a:r>
              <a:rPr lang="en-US" altLang="zh-CN" dirty="0" smtClean="0">
                <a:cs typeface="Times New Roman" pitchFamily="18" charset="0"/>
              </a:rPr>
              <a:t>Jeff Williams</a:t>
            </a:r>
            <a:endParaRPr lang="zh-CN" altLang="en-US" dirty="0" smtClean="0">
              <a:cs typeface="Times New Roman" pitchFamily="18" charset="0"/>
            </a:endParaRPr>
          </a:p>
        </p:txBody>
      </p:sp>
      <p:sp>
        <p:nvSpPr>
          <p:cNvPr id="183299" name="副标题 2"/>
          <p:cNvSpPr>
            <a:spLocks noGrp="1"/>
          </p:cNvSpPr>
          <p:nvPr>
            <p:ph type="subTitle" idx="1"/>
          </p:nvPr>
        </p:nvSpPr>
        <p:spPr>
          <a:xfrm>
            <a:off x="-32" y="1320818"/>
            <a:ext cx="8208962" cy="4608512"/>
          </a:xfrm>
        </p:spPr>
        <p:txBody>
          <a:bodyPr/>
          <a:lstStyle/>
          <a:p>
            <a:pPr marL="457200" indent="-457200" algn="l">
              <a:buFont typeface="Arial"/>
              <a:buChar char="•"/>
            </a:pPr>
            <a:r>
              <a:rPr lang="en-US" altLang="zh-CN" sz="2800" dirty="0" smtClean="0">
                <a:solidFill>
                  <a:schemeClr val="tx1"/>
                </a:solidFill>
                <a:cs typeface="Times New Roman" pitchFamily="18" charset="0"/>
              </a:rPr>
              <a:t>Senior Vice President, Operations</a:t>
            </a:r>
          </a:p>
          <a:p>
            <a:pPr marL="457200" indent="-457200" algn="l">
              <a:buFont typeface="Arial"/>
              <a:buChar char="•"/>
            </a:pPr>
            <a:r>
              <a:rPr lang="en-US" altLang="zh-CN" sz="2800" dirty="0" smtClean="0">
                <a:solidFill>
                  <a:schemeClr val="tx1"/>
                </a:solidFill>
                <a:cs typeface="Times New Roman" pitchFamily="18" charset="0"/>
              </a:rPr>
              <a:t>Responsible for end-to-end supply chain management and led worldwide operations for iPod and </a:t>
            </a:r>
            <a:r>
              <a:rPr lang="en-US" altLang="zh-CN" sz="2800" dirty="0" err="1" smtClean="0">
                <a:solidFill>
                  <a:schemeClr val="tx1"/>
                </a:solidFill>
                <a:cs typeface="Times New Roman" pitchFamily="18" charset="0"/>
              </a:rPr>
              <a:t>iPhone</a:t>
            </a:r>
            <a:endParaRPr lang="en-US" altLang="zh-CN" sz="2800" dirty="0" smtClean="0">
              <a:solidFill>
                <a:schemeClr val="tx1"/>
              </a:solidFill>
              <a:cs typeface="Times New Roman" pitchFamily="18" charset="0"/>
            </a:endParaRPr>
          </a:p>
          <a:p>
            <a:pPr marL="457200" indent="-457200" algn="l">
              <a:buFont typeface="Arial"/>
              <a:buChar char="•"/>
            </a:pPr>
            <a:r>
              <a:rPr lang="en-US" altLang="zh-CN" sz="2800" dirty="0" smtClean="0">
                <a:solidFill>
                  <a:schemeClr val="tx1"/>
                </a:solidFill>
                <a:cs typeface="Times New Roman" pitchFamily="18" charset="0"/>
              </a:rPr>
              <a:t>With Apple since 1998</a:t>
            </a:r>
          </a:p>
          <a:p>
            <a:pPr marL="457200" indent="-457200" algn="l">
              <a:buFont typeface="Arial"/>
              <a:buChar char="•"/>
            </a:pPr>
            <a:r>
              <a:rPr lang="en-US" altLang="zh-CN" sz="2800" dirty="0" smtClean="0">
                <a:solidFill>
                  <a:schemeClr val="tx1"/>
                </a:solidFill>
                <a:cs typeface="Times New Roman" pitchFamily="18" charset="0"/>
              </a:rPr>
              <a:t>Bachelor degree in Mechanical </a:t>
            </a:r>
          </a:p>
          <a:p>
            <a:pPr marL="457200" indent="-457200" algn="l"/>
            <a:r>
              <a:rPr lang="en-US" altLang="zh-CN" sz="2800" dirty="0" smtClean="0">
                <a:solidFill>
                  <a:schemeClr val="tx1"/>
                </a:solidFill>
                <a:cs typeface="Times New Roman" pitchFamily="18" charset="0"/>
              </a:rPr>
              <a:t>	Engineering from North Carolina </a:t>
            </a:r>
          </a:p>
          <a:p>
            <a:pPr marL="457200" indent="-457200" algn="l"/>
            <a:r>
              <a:rPr lang="en-US" altLang="zh-CN" sz="2800" dirty="0" smtClean="0">
                <a:solidFill>
                  <a:schemeClr val="tx1"/>
                </a:solidFill>
                <a:cs typeface="Times New Roman" pitchFamily="18" charset="0"/>
              </a:rPr>
              <a:t>	State University; MBA from Duke University</a:t>
            </a:r>
            <a:endParaRPr lang="zh-CN" altLang="en-US" sz="2800" dirty="0" smtClean="0">
              <a:solidFill>
                <a:schemeClr val="tx1"/>
              </a:solidFill>
              <a:cs typeface="Times New Roman" pitchFamily="18" charset="0"/>
            </a:endParaRPr>
          </a:p>
        </p:txBody>
      </p:sp>
    </p:spTree>
    <p:extLst>
      <p:ext uri="{BB962C8B-B14F-4D97-AF65-F5344CB8AC3E}">
        <p14:creationId xmlns:p14="http://schemas.microsoft.com/office/powerpoint/2010/main" val="57054250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668636" y="44409"/>
            <a:ext cx="7772400" cy="2159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5400" dirty="0" smtClean="0">
                <a:cs typeface="Myriad Pro"/>
              </a:rPr>
              <a:t>Financial Analysis</a:t>
            </a:r>
            <a:endParaRPr lang="zh-CN" altLang="en-US" sz="5400" dirty="0" smtClean="0">
              <a:cs typeface="Myriad Pro"/>
            </a:endParaRPr>
          </a:p>
        </p:txBody>
      </p:sp>
    </p:spTree>
    <p:extLst>
      <p:ext uri="{BB962C8B-B14F-4D97-AF65-F5344CB8AC3E}">
        <p14:creationId xmlns:p14="http://schemas.microsoft.com/office/powerpoint/2010/main" val="333216739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ctrTitle"/>
          </p:nvPr>
        </p:nvSpPr>
        <p:spPr>
          <a:xfrm>
            <a:off x="685800" y="-389836"/>
            <a:ext cx="7772400" cy="1125538"/>
          </a:xfrm>
        </p:spPr>
        <p:txBody>
          <a:bodyPr>
            <a:normAutofit/>
          </a:bodyPr>
          <a:lstStyle/>
          <a:p>
            <a:r>
              <a:rPr lang="en-US" altLang="zh-CN" sz="2800" dirty="0" smtClean="0">
                <a:cs typeface="Times New Roman" pitchFamily="18" charset="0"/>
              </a:rPr>
              <a:t>Annual Balance Sheet</a:t>
            </a:r>
            <a:endParaRPr lang="zh-CN" altLang="en-US" sz="2800" dirty="0" smtClean="0">
              <a:cs typeface="Times New Roman" pitchFamily="18" charset="0"/>
            </a:endParaRPr>
          </a:p>
        </p:txBody>
      </p:sp>
      <p:pic>
        <p:nvPicPr>
          <p:cNvPr id="5" name="Picture 4"/>
          <p:cNvPicPr>
            <a:picLocks noChangeAspect="1"/>
          </p:cNvPicPr>
          <p:nvPr/>
        </p:nvPicPr>
        <p:blipFill>
          <a:blip r:embed="rId2" cstate="print"/>
          <a:stretch>
            <a:fillRect/>
          </a:stretch>
        </p:blipFill>
        <p:spPr>
          <a:xfrm>
            <a:off x="421204" y="476311"/>
            <a:ext cx="8168562" cy="6381689"/>
          </a:xfrm>
          <a:prstGeom prst="rect">
            <a:avLst/>
          </a:prstGeom>
        </p:spPr>
      </p:pic>
      <p:sp>
        <p:nvSpPr>
          <p:cNvPr id="8" name="Rectangle 7"/>
          <p:cNvSpPr/>
          <p:nvPr/>
        </p:nvSpPr>
        <p:spPr>
          <a:xfrm>
            <a:off x="347465" y="3278892"/>
            <a:ext cx="8242301" cy="193680"/>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9" name="Rectangle 8"/>
          <p:cNvSpPr/>
          <p:nvPr/>
        </p:nvSpPr>
        <p:spPr>
          <a:xfrm>
            <a:off x="421204" y="1437193"/>
            <a:ext cx="8242301" cy="300808"/>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0" name="Rectangle 9"/>
          <p:cNvSpPr/>
          <p:nvPr/>
        </p:nvSpPr>
        <p:spPr>
          <a:xfrm>
            <a:off x="421204" y="6039726"/>
            <a:ext cx="8242301" cy="160257"/>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1" name="Rectangle 10"/>
          <p:cNvSpPr/>
          <p:nvPr/>
        </p:nvSpPr>
        <p:spPr>
          <a:xfrm>
            <a:off x="352794" y="2476737"/>
            <a:ext cx="8242301" cy="330801"/>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2" name="Rectangle 11"/>
          <p:cNvSpPr/>
          <p:nvPr/>
        </p:nvSpPr>
        <p:spPr>
          <a:xfrm>
            <a:off x="347465" y="3986203"/>
            <a:ext cx="8242301" cy="160257"/>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77895817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857224" y="401924"/>
            <a:ext cx="7572428" cy="6386384"/>
          </a:xfrm>
          <a:prstGeom prst="rect">
            <a:avLst/>
          </a:prstGeom>
          <a:noFill/>
          <a:ln w="9525">
            <a:noFill/>
            <a:miter lim="800000"/>
            <a:headEnd/>
            <a:tailEnd/>
          </a:ln>
          <a:effectLst/>
        </p:spPr>
      </p:pic>
      <p:sp>
        <p:nvSpPr>
          <p:cNvPr id="5" name="标题 1"/>
          <p:cNvSpPr txBox="1">
            <a:spLocks/>
          </p:cNvSpPr>
          <p:nvPr/>
        </p:nvSpPr>
        <p:spPr>
          <a:xfrm>
            <a:off x="685800" y="-357214"/>
            <a:ext cx="7772400" cy="1125538"/>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dirty="0" smtClean="0">
                <a:ln>
                  <a:noFill/>
                </a:ln>
                <a:effectLst/>
                <a:uLnTx/>
                <a:uFillTx/>
                <a:latin typeface="+mj-lt"/>
                <a:ea typeface="+mj-ea"/>
                <a:cs typeface="Times New Roman" pitchFamily="18" charset="0"/>
              </a:rPr>
              <a:t>Quarterly Balance Sheet</a:t>
            </a:r>
            <a:endParaRPr kumimoji="0" lang="zh-CN" altLang="en-US" sz="2400" b="0" i="0" u="none" strike="noStrike" kern="1200" cap="none" spc="0" normalizeH="0" baseline="0" noProof="0" dirty="0" smtClean="0">
              <a:ln>
                <a:noFill/>
              </a:ln>
              <a:effectLst/>
              <a:uLnTx/>
              <a:uFillTx/>
              <a:latin typeface="+mj-lt"/>
              <a:ea typeface="+mj-ea"/>
              <a:cs typeface="Times New Roman" pitchFamily="18" charset="0"/>
            </a:endParaRPr>
          </a:p>
        </p:txBody>
      </p:sp>
      <p:sp>
        <p:nvSpPr>
          <p:cNvPr id="6" name="Rectangle 5"/>
          <p:cNvSpPr/>
          <p:nvPr/>
        </p:nvSpPr>
        <p:spPr>
          <a:xfrm>
            <a:off x="357158" y="2378064"/>
            <a:ext cx="8242301" cy="193680"/>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7" name="Rectangle 6"/>
          <p:cNvSpPr/>
          <p:nvPr/>
        </p:nvSpPr>
        <p:spPr>
          <a:xfrm>
            <a:off x="352794" y="5949964"/>
            <a:ext cx="8242301" cy="193680"/>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685800" y="-339744"/>
            <a:ext cx="7772400" cy="11255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2800" dirty="0" smtClean="0">
                <a:cs typeface="Times New Roman" pitchFamily="18" charset="0"/>
              </a:rPr>
              <a:t>Annual Income Statement</a:t>
            </a:r>
            <a:endParaRPr lang="zh-CN" altLang="en-US" sz="2800" dirty="0" smtClean="0">
              <a:cs typeface="Times New Roman" pitchFamily="18" charset="0"/>
            </a:endParaRPr>
          </a:p>
        </p:txBody>
      </p:sp>
      <p:pic>
        <p:nvPicPr>
          <p:cNvPr id="10" name="Picture 9"/>
          <p:cNvPicPr>
            <a:picLocks noChangeAspect="1"/>
          </p:cNvPicPr>
          <p:nvPr/>
        </p:nvPicPr>
        <p:blipFill>
          <a:blip r:embed="rId2" cstate="print"/>
          <a:stretch>
            <a:fillRect/>
          </a:stretch>
        </p:blipFill>
        <p:spPr>
          <a:xfrm>
            <a:off x="987826" y="557160"/>
            <a:ext cx="7030265" cy="6300840"/>
          </a:xfrm>
          <a:prstGeom prst="rect">
            <a:avLst/>
          </a:prstGeom>
        </p:spPr>
      </p:pic>
      <p:sp>
        <p:nvSpPr>
          <p:cNvPr id="6" name="Rectangle 5"/>
          <p:cNvSpPr/>
          <p:nvPr/>
        </p:nvSpPr>
        <p:spPr>
          <a:xfrm>
            <a:off x="987826" y="1146675"/>
            <a:ext cx="7030265" cy="264618"/>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5" name="Rectangle 14"/>
          <p:cNvSpPr/>
          <p:nvPr/>
        </p:nvSpPr>
        <p:spPr>
          <a:xfrm>
            <a:off x="987826" y="4403919"/>
            <a:ext cx="7030265" cy="264618"/>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6" name="Rectangle 15"/>
          <p:cNvSpPr/>
          <p:nvPr/>
        </p:nvSpPr>
        <p:spPr>
          <a:xfrm>
            <a:off x="987826" y="5103195"/>
            <a:ext cx="7030265" cy="264618"/>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9394629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762000" y="990600"/>
          <a:ext cx="7620000" cy="5029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4249</TotalTime>
  <Words>6279</Words>
  <Application>Microsoft Office PowerPoint</Application>
  <PresentationFormat>On-screen Show (4:3)</PresentationFormat>
  <Paragraphs>1160</Paragraphs>
  <Slides>200</Slides>
  <Notes>60</Notes>
  <HiddenSlides>0</HiddenSlides>
  <MMClips>0</MMClips>
  <ScaleCrop>false</ScaleCrop>
  <HeadingPairs>
    <vt:vector size="4" baseType="variant">
      <vt:variant>
        <vt:lpstr>Theme</vt:lpstr>
      </vt:variant>
      <vt:variant>
        <vt:i4>1</vt:i4>
      </vt:variant>
      <vt:variant>
        <vt:lpstr>Slide Titles</vt:lpstr>
      </vt:variant>
      <vt:variant>
        <vt:i4>200</vt:i4>
      </vt:variant>
    </vt:vector>
  </HeadingPairs>
  <TitlesOfParts>
    <vt:vector size="201" baseType="lpstr">
      <vt:lpstr>Office Theme</vt:lpstr>
      <vt:lpstr>PowerPoint Presentation</vt:lpstr>
      <vt:lpstr>Agenda</vt:lpstr>
      <vt:lpstr>Industry Overview Industry History  Industry Structure  Products  </vt:lpstr>
      <vt:lpstr>Industry History</vt:lpstr>
      <vt:lpstr>The Computer</vt:lpstr>
      <vt:lpstr>The Internet</vt:lpstr>
      <vt:lpstr>Mobile Phones</vt:lpstr>
      <vt:lpstr>Smartphones</vt:lpstr>
      <vt:lpstr>What is a Smartphone?</vt:lpstr>
      <vt:lpstr>What is a Tablet?</vt:lpstr>
      <vt:lpstr>Industry Structure</vt:lpstr>
      <vt:lpstr>Digital Revolution</vt:lpstr>
      <vt:lpstr>Digital Music</vt:lpstr>
      <vt:lpstr> Social Media</vt:lpstr>
      <vt:lpstr>Social Media Goes Mobile </vt:lpstr>
      <vt:lpstr>Advertising</vt:lpstr>
      <vt:lpstr>  Trends in Usage</vt:lpstr>
      <vt:lpstr>Trends in Usage</vt:lpstr>
      <vt:lpstr>Sales Growth</vt:lpstr>
      <vt:lpstr>PowerPoint Presentation</vt:lpstr>
      <vt:lpstr>PowerPoint Presentation</vt:lpstr>
      <vt:lpstr> Battle on Apps</vt:lpstr>
      <vt:lpstr>Application Store Comparison</vt:lpstr>
      <vt:lpstr>Application Store Comparison(Cont.)</vt:lpstr>
      <vt:lpstr>Legal environment </vt:lpstr>
      <vt:lpstr>Intangible Assets Cash</vt:lpstr>
      <vt:lpstr>Products</vt:lpstr>
      <vt:lpstr>Smartphones</vt:lpstr>
      <vt:lpstr>PowerPoint Presentation</vt:lpstr>
      <vt:lpstr>PowerPoint Presentation</vt:lpstr>
      <vt:lpstr>Smart Phone Operating System</vt:lpstr>
      <vt:lpstr>Apple, Inc. – iPhone OS </vt:lpstr>
      <vt:lpstr>Google Android OS </vt:lpstr>
      <vt:lpstr>RIM – Blackberry  </vt:lpstr>
      <vt:lpstr>PowerPoint Presentation</vt:lpstr>
      <vt:lpstr>PowerPoint Presentation</vt:lpstr>
      <vt:lpstr>PowerPoint Presentation</vt:lpstr>
      <vt:lpstr>Products</vt:lpstr>
      <vt:lpstr>Tablet PC:</vt:lpstr>
      <vt:lpstr>Major Function of Tablet PC</vt:lpstr>
      <vt:lpstr>Apps</vt:lpstr>
      <vt:lpstr>PowerPoint Presentation</vt:lpstr>
      <vt:lpstr>PowerPoint Presentation</vt:lpstr>
      <vt:lpstr>Apple Inc.</vt:lpstr>
      <vt:lpstr>Financial Snapshot</vt:lpstr>
      <vt:lpstr>PowerPoint Presentation</vt:lpstr>
      <vt:lpstr>PowerPoint Presentation</vt:lpstr>
      <vt:lpstr>PowerPoint Presentation</vt:lpstr>
      <vt:lpstr>PowerPoint Presentation</vt:lpstr>
      <vt:lpstr>Apple’s Current Valuation </vt:lpstr>
      <vt:lpstr>50 vs 200 Day MA</vt:lpstr>
      <vt:lpstr>PowerPoint Presentation</vt:lpstr>
      <vt:lpstr>Company Profile</vt:lpstr>
      <vt:lpstr>Mission Statement</vt:lpstr>
      <vt:lpstr>Products and Services</vt:lpstr>
      <vt:lpstr>iTunes Revenue</vt:lpstr>
      <vt:lpstr>The App Store</vt:lpstr>
      <vt:lpstr>iBookstore</vt:lpstr>
      <vt:lpstr>Milestones</vt:lpstr>
      <vt:lpstr>PowerPoint Presentation</vt:lpstr>
      <vt:lpstr>PowerPoint Presentation</vt:lpstr>
      <vt:lpstr>Key Product and Regional Growth (Quarterly)</vt:lpstr>
      <vt:lpstr>PowerPoint Presentation</vt:lpstr>
      <vt:lpstr>Global Revenue Composition</vt:lpstr>
      <vt:lpstr>Revenue Distribution 2007-2012</vt:lpstr>
      <vt:lpstr>Stagnant Product Growth</vt:lpstr>
      <vt:lpstr>Losing Competitive Edge?</vt:lpstr>
      <vt:lpstr>PowerPoint Presentation</vt:lpstr>
      <vt:lpstr>iOS 6 Maps Upgrade</vt:lpstr>
      <vt:lpstr>Stock Price Drop Following iPhone 5 and iOS 6 Release</vt:lpstr>
      <vt:lpstr>iPad mini</vt:lpstr>
      <vt:lpstr>iPad mini</vt:lpstr>
      <vt:lpstr>Apple Inc. v. Samsung Electronics Co., Ltd.</vt:lpstr>
      <vt:lpstr>Effect on Apple’s stock</vt:lpstr>
      <vt:lpstr>Key Issues</vt:lpstr>
      <vt:lpstr>Company Growth</vt:lpstr>
      <vt:lpstr>Earnings Forecast</vt:lpstr>
      <vt:lpstr>Earnings Forecast</vt:lpstr>
      <vt:lpstr>PowerPoint Presentation</vt:lpstr>
      <vt:lpstr>PowerPoint Presentation</vt:lpstr>
      <vt:lpstr>Dividends</vt:lpstr>
      <vt:lpstr>Effect on Share Price</vt:lpstr>
      <vt:lpstr>Management</vt:lpstr>
      <vt:lpstr>Steve Jobs (1955-2011)</vt:lpstr>
      <vt:lpstr>CEO: Tim Cook</vt:lpstr>
      <vt:lpstr>Eddy Cue</vt:lpstr>
      <vt:lpstr>Craig Federighi</vt:lpstr>
      <vt:lpstr>PowerPoint Presentation</vt:lpstr>
      <vt:lpstr>Bob Mansfield</vt:lpstr>
      <vt:lpstr>Peter Oppenheimer</vt:lpstr>
      <vt:lpstr>Dan Riccio</vt:lpstr>
      <vt:lpstr>Philip Schiller</vt:lpstr>
      <vt:lpstr>Bruce Sewell</vt:lpstr>
      <vt:lpstr>Jeff Williams</vt:lpstr>
      <vt:lpstr>PowerPoint Presentation</vt:lpstr>
      <vt:lpstr>Annual Balance Sheet</vt:lpstr>
      <vt:lpstr>PowerPoint Presentation</vt:lpstr>
      <vt:lpstr>PowerPoint Presentation</vt:lpstr>
      <vt:lpstr>PowerPoint Presentation</vt:lpstr>
      <vt:lpstr>PowerPoint Presentation</vt:lpstr>
      <vt:lpstr>Annual Cash Flow Statement</vt:lpstr>
      <vt:lpstr>PowerPoint Presentation</vt:lpstr>
      <vt:lpstr>Expectations</vt:lpstr>
      <vt:lpstr>Stock Forecast</vt:lpstr>
      <vt:lpstr>PowerPoint Presentation</vt:lpstr>
      <vt:lpstr>PowerPoint Presentation</vt:lpstr>
      <vt:lpstr>PowerPoint Presentation</vt:lpstr>
      <vt:lpstr>PowerPoint Presentation</vt:lpstr>
      <vt:lpstr>Financial Snapshot</vt:lpstr>
      <vt:lpstr>Google Revenue Source</vt:lpstr>
      <vt:lpstr>Common Share Structure</vt:lpstr>
      <vt:lpstr>1 Year Chart</vt:lpstr>
      <vt:lpstr>5 Year Chart</vt:lpstr>
      <vt:lpstr>Max Chart</vt:lpstr>
      <vt:lpstr>50 Day vs 200 Day MA</vt:lpstr>
      <vt:lpstr>Google VS. Nasdaq</vt:lpstr>
      <vt:lpstr>History and Milestones</vt:lpstr>
      <vt:lpstr>History In Depth</vt:lpstr>
      <vt:lpstr>History and Milestones</vt:lpstr>
      <vt:lpstr>Key Acquisitions</vt:lpstr>
      <vt:lpstr>Major Acquisitions in 2012</vt:lpstr>
      <vt:lpstr>Products and Services</vt:lpstr>
      <vt:lpstr>Ad Sources: AdWords</vt:lpstr>
      <vt:lpstr>PowerPoint Presentation</vt:lpstr>
      <vt:lpstr>Ad Sources: Google Maps Ads</vt:lpstr>
      <vt:lpstr>Ad Sources: AdSense</vt:lpstr>
      <vt:lpstr>Ad Sources: Google Network Ads</vt:lpstr>
      <vt:lpstr>Google+</vt:lpstr>
      <vt:lpstr>Google Fiber</vt:lpstr>
      <vt:lpstr>YouTube</vt:lpstr>
      <vt:lpstr>Android Mobile OS</vt:lpstr>
      <vt:lpstr>Android OS and the Manufacturers</vt:lpstr>
      <vt:lpstr>PowerPoint Presentation</vt:lpstr>
      <vt:lpstr>PowerPoint Presentation</vt:lpstr>
      <vt:lpstr>Google Chrome and Chrome OS</vt:lpstr>
      <vt:lpstr>Google Glass</vt:lpstr>
      <vt:lpstr>Strategy</vt:lpstr>
      <vt:lpstr>Strategy in 2013</vt:lpstr>
      <vt:lpstr>Legal Issues</vt:lpstr>
      <vt:lpstr>Future Outlook </vt:lpstr>
      <vt:lpstr>Management</vt:lpstr>
      <vt:lpstr>Management</vt:lpstr>
      <vt:lpstr>Management</vt:lpstr>
      <vt:lpstr>Five Year Diversification Plan</vt:lpstr>
      <vt:lpstr>Management</vt:lpstr>
      <vt:lpstr>Management</vt:lpstr>
      <vt:lpstr>Management</vt:lpstr>
      <vt:lpstr>Balance Sheet (2012 10K)</vt:lpstr>
      <vt:lpstr>PowerPoint Presentation</vt:lpstr>
      <vt:lpstr>PowerPoint Presentation</vt:lpstr>
      <vt:lpstr>PowerPoint Presentation</vt:lpstr>
      <vt:lpstr>Cash-Flow  (2012 10K) </vt:lpstr>
      <vt:lpstr>Cash-Flow  (2012 10K) Continues </vt:lpstr>
      <vt:lpstr>Recommendation</vt:lpstr>
      <vt:lpstr>Research in Motion, Ltd.</vt:lpstr>
      <vt:lpstr>PowerPoint Presentation</vt:lpstr>
      <vt:lpstr>Common Shares</vt:lpstr>
      <vt:lpstr>PowerPoint Presentation</vt:lpstr>
      <vt:lpstr>PowerPoint Presentation</vt:lpstr>
      <vt:lpstr>Stock Performance - 10 year</vt:lpstr>
      <vt:lpstr>50 vs 200 Day MA</vt:lpstr>
      <vt:lpstr>Company Profile</vt:lpstr>
      <vt:lpstr>Company Milestones </vt:lpstr>
      <vt:lpstr>Acquisitions</vt:lpstr>
      <vt:lpstr>Recent Development</vt:lpstr>
      <vt:lpstr>Products</vt:lpstr>
      <vt:lpstr>Product History</vt:lpstr>
      <vt:lpstr>Mobile Phones</vt:lpstr>
      <vt:lpstr>BlackBerry 7 OS</vt:lpstr>
      <vt:lpstr>BlackBerry PlayBook</vt:lpstr>
      <vt:lpstr>BlackBerry 10</vt:lpstr>
      <vt:lpstr>Blackberry Z10 Reviews</vt:lpstr>
      <vt:lpstr>Competitive Advantage</vt:lpstr>
      <vt:lpstr>Why BlackBerry is Losing its Competitive Advantage?</vt:lpstr>
      <vt:lpstr>BlackBerry App World</vt:lpstr>
      <vt:lpstr>BlackBerry Sales</vt:lpstr>
      <vt:lpstr>Patents</vt:lpstr>
      <vt:lpstr>Litigation</vt:lpstr>
      <vt:lpstr> Revenue in Different Countries</vt:lpstr>
      <vt:lpstr>Revenue and Sales</vt:lpstr>
      <vt:lpstr>Business Acquisitions</vt:lpstr>
      <vt:lpstr>Management Team</vt:lpstr>
      <vt:lpstr>Mike Lazaridis</vt:lpstr>
      <vt:lpstr>Jim Balsillie</vt:lpstr>
      <vt:lpstr>President and CEO</vt:lpstr>
      <vt:lpstr>Executive Team</vt:lpstr>
      <vt:lpstr>Executive Team</vt:lpstr>
      <vt:lpstr>Executive Team</vt:lpstr>
      <vt:lpstr>Executive Team</vt:lpstr>
      <vt:lpstr>Executive Team</vt:lpstr>
      <vt:lpstr>Executive Team</vt:lpstr>
      <vt:lpstr>Executive Team</vt:lpstr>
      <vt:lpstr>Financials</vt:lpstr>
      <vt:lpstr>Quarterly Balance Sheet</vt:lpstr>
      <vt:lpstr>PowerPoint Presentation</vt:lpstr>
      <vt:lpstr>Consolidated Annual Balance Sheet (Cont’d.)</vt:lpstr>
      <vt:lpstr>PowerPoint Presentation</vt:lpstr>
      <vt:lpstr>PowerPoint Presentation</vt:lpstr>
      <vt:lpstr>PowerPoint Presentation</vt:lpstr>
      <vt:lpstr>Recommendation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Apple Inc.</dc:title>
  <dc:creator>Forrest Zhou</dc:creator>
  <cp:lastModifiedBy>gp</cp:lastModifiedBy>
  <cp:revision>455</cp:revision>
  <dcterms:created xsi:type="dcterms:W3CDTF">2012-03-14T16:41:46Z</dcterms:created>
  <dcterms:modified xsi:type="dcterms:W3CDTF">2013-03-15T20:50:02Z</dcterms:modified>
</cp:coreProperties>
</file>