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183.xml" ContentType="application/vnd.openxmlformats-officedocument.presentationml.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5"/>
  </p:notesMasterIdLst>
  <p:sldIdLst>
    <p:sldId id="256" r:id="rId2"/>
    <p:sldId id="258" r:id="rId3"/>
    <p:sldId id="267" r:id="rId4"/>
    <p:sldId id="257" r:id="rId5"/>
    <p:sldId id="259" r:id="rId6"/>
    <p:sldId id="265" r:id="rId7"/>
    <p:sldId id="266" r:id="rId8"/>
    <p:sldId id="268" r:id="rId9"/>
    <p:sldId id="269" r:id="rId10"/>
    <p:sldId id="270" r:id="rId11"/>
    <p:sldId id="287" r:id="rId12"/>
    <p:sldId id="271" r:id="rId13"/>
    <p:sldId id="272" r:id="rId14"/>
    <p:sldId id="282" r:id="rId15"/>
    <p:sldId id="279" r:id="rId16"/>
    <p:sldId id="273" r:id="rId17"/>
    <p:sldId id="274" r:id="rId18"/>
    <p:sldId id="278" r:id="rId19"/>
    <p:sldId id="275" r:id="rId20"/>
    <p:sldId id="283" r:id="rId21"/>
    <p:sldId id="276" r:id="rId22"/>
    <p:sldId id="289" r:id="rId23"/>
    <p:sldId id="277" r:id="rId24"/>
    <p:sldId id="288" r:id="rId25"/>
    <p:sldId id="280" r:id="rId26"/>
    <p:sldId id="281" r:id="rId27"/>
    <p:sldId id="260" r:id="rId28"/>
    <p:sldId id="285" r:id="rId29"/>
    <p:sldId id="292" r:id="rId30"/>
    <p:sldId id="286" r:id="rId31"/>
    <p:sldId id="290" r:id="rId32"/>
    <p:sldId id="441" r:id="rId33"/>
    <p:sldId id="442" r:id="rId34"/>
    <p:sldId id="443" r:id="rId35"/>
    <p:sldId id="444" r:id="rId36"/>
    <p:sldId id="445" r:id="rId37"/>
    <p:sldId id="446" r:id="rId38"/>
    <p:sldId id="447" r:id="rId39"/>
    <p:sldId id="448" r:id="rId40"/>
    <p:sldId id="449" r:id="rId41"/>
    <p:sldId id="450" r:id="rId42"/>
    <p:sldId id="451" r:id="rId43"/>
    <p:sldId id="452" r:id="rId44"/>
    <p:sldId id="453" r:id="rId45"/>
    <p:sldId id="454" r:id="rId46"/>
    <p:sldId id="455" r:id="rId47"/>
    <p:sldId id="456" r:id="rId48"/>
    <p:sldId id="457" r:id="rId49"/>
    <p:sldId id="458" r:id="rId50"/>
    <p:sldId id="459" r:id="rId51"/>
    <p:sldId id="460" r:id="rId52"/>
    <p:sldId id="461" r:id="rId53"/>
    <p:sldId id="462" r:id="rId54"/>
    <p:sldId id="463" r:id="rId55"/>
    <p:sldId id="464" r:id="rId56"/>
    <p:sldId id="465" r:id="rId57"/>
    <p:sldId id="466" r:id="rId58"/>
    <p:sldId id="467" r:id="rId59"/>
    <p:sldId id="468" r:id="rId60"/>
    <p:sldId id="469" r:id="rId61"/>
    <p:sldId id="470" r:id="rId62"/>
    <p:sldId id="471" r:id="rId63"/>
    <p:sldId id="472" r:id="rId64"/>
    <p:sldId id="473" r:id="rId65"/>
    <p:sldId id="474" r:id="rId66"/>
    <p:sldId id="475" r:id="rId67"/>
    <p:sldId id="476" r:id="rId68"/>
    <p:sldId id="477" r:id="rId69"/>
    <p:sldId id="478" r:id="rId70"/>
    <p:sldId id="479" r:id="rId71"/>
    <p:sldId id="480" r:id="rId72"/>
    <p:sldId id="481" r:id="rId73"/>
    <p:sldId id="482" r:id="rId74"/>
    <p:sldId id="483" r:id="rId75"/>
    <p:sldId id="484" r:id="rId76"/>
    <p:sldId id="485" r:id="rId77"/>
    <p:sldId id="486" r:id="rId78"/>
    <p:sldId id="487" r:id="rId79"/>
    <p:sldId id="488" r:id="rId80"/>
    <p:sldId id="489" r:id="rId81"/>
    <p:sldId id="490" r:id="rId82"/>
    <p:sldId id="491" r:id="rId83"/>
    <p:sldId id="492" r:id="rId84"/>
    <p:sldId id="493" r:id="rId85"/>
    <p:sldId id="494" r:id="rId86"/>
    <p:sldId id="495" r:id="rId87"/>
    <p:sldId id="496" r:id="rId88"/>
    <p:sldId id="497" r:id="rId89"/>
    <p:sldId id="498" r:id="rId90"/>
    <p:sldId id="499" r:id="rId91"/>
    <p:sldId id="556" r:id="rId92"/>
    <p:sldId id="500" r:id="rId93"/>
    <p:sldId id="501" r:id="rId94"/>
    <p:sldId id="502" r:id="rId95"/>
    <p:sldId id="503" r:id="rId96"/>
    <p:sldId id="504" r:id="rId97"/>
    <p:sldId id="505" r:id="rId98"/>
    <p:sldId id="506" r:id="rId99"/>
    <p:sldId id="507" r:id="rId100"/>
    <p:sldId id="508" r:id="rId101"/>
    <p:sldId id="509" r:id="rId102"/>
    <p:sldId id="510" r:id="rId103"/>
    <p:sldId id="511" r:id="rId104"/>
    <p:sldId id="512" r:id="rId105"/>
    <p:sldId id="513" r:id="rId106"/>
    <p:sldId id="514" r:id="rId107"/>
    <p:sldId id="515" r:id="rId108"/>
    <p:sldId id="516" r:id="rId109"/>
    <p:sldId id="517" r:id="rId110"/>
    <p:sldId id="518" r:id="rId111"/>
    <p:sldId id="519" r:id="rId112"/>
    <p:sldId id="520" r:id="rId113"/>
    <p:sldId id="521" r:id="rId114"/>
    <p:sldId id="522" r:id="rId115"/>
    <p:sldId id="523" r:id="rId116"/>
    <p:sldId id="524" r:id="rId117"/>
    <p:sldId id="525" r:id="rId118"/>
    <p:sldId id="526" r:id="rId119"/>
    <p:sldId id="527" r:id="rId120"/>
    <p:sldId id="528" r:id="rId121"/>
    <p:sldId id="529" r:id="rId122"/>
    <p:sldId id="530" r:id="rId123"/>
    <p:sldId id="531" r:id="rId124"/>
    <p:sldId id="532" r:id="rId125"/>
    <p:sldId id="533" r:id="rId126"/>
    <p:sldId id="534" r:id="rId127"/>
    <p:sldId id="535" r:id="rId128"/>
    <p:sldId id="536" r:id="rId129"/>
    <p:sldId id="537" r:id="rId130"/>
    <p:sldId id="538" r:id="rId131"/>
    <p:sldId id="539" r:id="rId132"/>
    <p:sldId id="540" r:id="rId133"/>
    <p:sldId id="541" r:id="rId134"/>
    <p:sldId id="542" r:id="rId135"/>
    <p:sldId id="543" r:id="rId136"/>
    <p:sldId id="544" r:id="rId137"/>
    <p:sldId id="545" r:id="rId138"/>
    <p:sldId id="546" r:id="rId139"/>
    <p:sldId id="547" r:id="rId140"/>
    <p:sldId id="548" r:id="rId141"/>
    <p:sldId id="549" r:id="rId142"/>
    <p:sldId id="550" r:id="rId143"/>
    <p:sldId id="551" r:id="rId144"/>
    <p:sldId id="552" r:id="rId145"/>
    <p:sldId id="553" r:id="rId146"/>
    <p:sldId id="554" r:id="rId147"/>
    <p:sldId id="555" r:id="rId148"/>
    <p:sldId id="557" r:id="rId149"/>
    <p:sldId id="558" r:id="rId150"/>
    <p:sldId id="559" r:id="rId151"/>
    <p:sldId id="560" r:id="rId152"/>
    <p:sldId id="561" r:id="rId153"/>
    <p:sldId id="562" r:id="rId154"/>
    <p:sldId id="563" r:id="rId155"/>
    <p:sldId id="564" r:id="rId156"/>
    <p:sldId id="565" r:id="rId157"/>
    <p:sldId id="566" r:id="rId158"/>
    <p:sldId id="567" r:id="rId159"/>
    <p:sldId id="568" r:id="rId160"/>
    <p:sldId id="569" r:id="rId161"/>
    <p:sldId id="570" r:id="rId162"/>
    <p:sldId id="571" r:id="rId163"/>
    <p:sldId id="572" r:id="rId164"/>
    <p:sldId id="573" r:id="rId165"/>
    <p:sldId id="574" r:id="rId166"/>
    <p:sldId id="575" r:id="rId167"/>
    <p:sldId id="576" r:id="rId168"/>
    <p:sldId id="577" r:id="rId169"/>
    <p:sldId id="578" r:id="rId170"/>
    <p:sldId id="579" r:id="rId171"/>
    <p:sldId id="580" r:id="rId172"/>
    <p:sldId id="581" r:id="rId173"/>
    <p:sldId id="582" r:id="rId174"/>
    <p:sldId id="583" r:id="rId175"/>
    <p:sldId id="584" r:id="rId176"/>
    <p:sldId id="585" r:id="rId177"/>
    <p:sldId id="586" r:id="rId178"/>
    <p:sldId id="587" r:id="rId179"/>
    <p:sldId id="588" r:id="rId180"/>
    <p:sldId id="589" r:id="rId181"/>
    <p:sldId id="590" r:id="rId182"/>
    <p:sldId id="591" r:id="rId183"/>
    <p:sldId id="592" r:id="rId184"/>
  </p:sldIdLst>
  <p:sldSz cx="9144000" cy="6858000" type="screen4x3"/>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08" y="-7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CA" dirty="0" smtClean="0"/>
              <a:t>Annual</a:t>
            </a:r>
            <a:r>
              <a:rPr lang="en-CA" baseline="0" dirty="0" smtClean="0"/>
              <a:t> Web Sales in Google Play (Millions)</a:t>
            </a:r>
            <a:endParaRPr lang="en-CA" dirty="0"/>
          </a:p>
        </c:rich>
      </c:tx>
      <c:spPr>
        <a:noFill/>
        <a:ln>
          <a:noFill/>
        </a:ln>
        <a:effectLst/>
      </c:spPr>
    </c:title>
    <c:plotArea>
      <c:layout/>
      <c:barChart>
        <c:barDir val="col"/>
        <c:grouping val="clustered"/>
        <c:ser>
          <c:idx val="0"/>
          <c:order val="0"/>
          <c:tx>
            <c:strRef>
              <c:f>Sheet1!$B$1</c:f>
              <c:strCache>
                <c:ptCount val="1"/>
                <c:pt idx="0">
                  <c:v>Series 1</c:v>
                </c:pt>
              </c:strCache>
            </c:strRef>
          </c:tx>
          <c:spPr>
            <a:solidFill>
              <a:schemeClr val="accent1"/>
            </a:solidFill>
            <a:ln>
              <a:noFill/>
            </a:ln>
            <a:effectLst/>
          </c:spPr>
          <c:cat>
            <c:numRef>
              <c:f>Sheet1!$A$2:$A$6</c:f>
              <c:numCache>
                <c:formatCode>General</c:formatCode>
                <c:ptCount val="5"/>
                <c:pt idx="0">
                  <c:v>2010</c:v>
                </c:pt>
                <c:pt idx="1">
                  <c:v>2011</c:v>
                </c:pt>
                <c:pt idx="2">
                  <c:v>2012</c:v>
                </c:pt>
                <c:pt idx="3">
                  <c:v>2013</c:v>
                </c:pt>
                <c:pt idx="4">
                  <c:v>2014</c:v>
                </c:pt>
              </c:numCache>
            </c:numRef>
          </c:cat>
          <c:val>
            <c:numRef>
              <c:f>Sheet1!$B$2:$B$6</c:f>
              <c:numCache>
                <c:formatCode>General</c:formatCode>
                <c:ptCount val="5"/>
                <c:pt idx="0">
                  <c:v>50</c:v>
                </c:pt>
                <c:pt idx="1">
                  <c:v>300</c:v>
                </c:pt>
                <c:pt idx="2">
                  <c:v>600</c:v>
                </c:pt>
                <c:pt idx="3">
                  <c:v>1570</c:v>
                </c:pt>
                <c:pt idx="4">
                  <c:v>1648.5</c:v>
                </c:pt>
              </c:numCache>
            </c:numRef>
          </c:val>
        </c:ser>
        <c:ser>
          <c:idx val="1"/>
          <c:order val="1"/>
          <c:tx>
            <c:strRef>
              <c:f>Sheet1!$C$1</c:f>
              <c:strCache>
                <c:ptCount val="1"/>
                <c:pt idx="0">
                  <c:v>Column2</c:v>
                </c:pt>
              </c:strCache>
            </c:strRef>
          </c:tx>
          <c:spPr>
            <a:solidFill>
              <a:schemeClr val="accent2"/>
            </a:solidFill>
            <a:ln>
              <a:noFill/>
            </a:ln>
            <a:effectLst/>
          </c:spPr>
          <c:cat>
            <c:numRef>
              <c:f>Sheet1!$A$2:$A$6</c:f>
              <c:numCache>
                <c:formatCode>General</c:formatCode>
                <c:ptCount val="5"/>
                <c:pt idx="0">
                  <c:v>2010</c:v>
                </c:pt>
                <c:pt idx="1">
                  <c:v>2011</c:v>
                </c:pt>
                <c:pt idx="2">
                  <c:v>2012</c:v>
                </c:pt>
                <c:pt idx="3">
                  <c:v>2013</c:v>
                </c:pt>
                <c:pt idx="4">
                  <c:v>2014</c:v>
                </c:pt>
              </c:numCache>
            </c:numRef>
          </c:cat>
          <c:val>
            <c:numRef>
              <c:f>Sheet1!$C$2:$C$6</c:f>
              <c:numCache>
                <c:formatCode>General</c:formatCode>
                <c:ptCount val="5"/>
              </c:numCache>
            </c:numRef>
          </c:val>
        </c:ser>
        <c:ser>
          <c:idx val="2"/>
          <c:order val="2"/>
          <c:tx>
            <c:strRef>
              <c:f>Sheet1!$D$1</c:f>
              <c:strCache>
                <c:ptCount val="1"/>
                <c:pt idx="0">
                  <c:v>Column1</c:v>
                </c:pt>
              </c:strCache>
            </c:strRef>
          </c:tx>
          <c:spPr>
            <a:solidFill>
              <a:schemeClr val="accent3"/>
            </a:solidFill>
            <a:ln>
              <a:noFill/>
            </a:ln>
            <a:effectLst/>
          </c:spPr>
          <c:cat>
            <c:numRef>
              <c:f>Sheet1!$A$2:$A$6</c:f>
              <c:numCache>
                <c:formatCode>General</c:formatCode>
                <c:ptCount val="5"/>
                <c:pt idx="0">
                  <c:v>2010</c:v>
                </c:pt>
                <c:pt idx="1">
                  <c:v>2011</c:v>
                </c:pt>
                <c:pt idx="2">
                  <c:v>2012</c:v>
                </c:pt>
                <c:pt idx="3">
                  <c:v>2013</c:v>
                </c:pt>
                <c:pt idx="4">
                  <c:v>2014</c:v>
                </c:pt>
              </c:numCache>
            </c:numRef>
          </c:cat>
          <c:val>
            <c:numRef>
              <c:f>Sheet1!$D$2:$D$6</c:f>
              <c:numCache>
                <c:formatCode>General</c:formatCode>
                <c:ptCount val="5"/>
              </c:numCache>
            </c:numRef>
          </c:val>
        </c:ser>
        <c:dLbls/>
        <c:gapWidth val="219"/>
        <c:overlap val="-27"/>
        <c:axId val="89703168"/>
        <c:axId val="89704704"/>
      </c:barChart>
      <c:catAx>
        <c:axId val="8970316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704704"/>
        <c:crosses val="autoZero"/>
        <c:auto val="1"/>
        <c:lblAlgn val="ctr"/>
        <c:lblOffset val="100"/>
      </c:catAx>
      <c:valAx>
        <c:axId val="89704704"/>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703168"/>
        <c:crosses val="autoZero"/>
        <c:crossBetween val="between"/>
      </c:valAx>
      <c:spPr>
        <a:noFill/>
        <a:ln>
          <a:noFill/>
        </a:ln>
        <a:effectLst/>
      </c:spPr>
    </c:plotArea>
    <c:plotVisOnly val="1"/>
    <c:dispBlanksAs val="gap"/>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plotArea>
      <c:layout/>
      <c:barChart>
        <c:barDir val="col"/>
        <c:grouping val="clustered"/>
        <c:ser>
          <c:idx val="0"/>
          <c:order val="0"/>
          <c:tx>
            <c:strRef>
              <c:f>Sheet1!$B$1</c:f>
              <c:strCache>
                <c:ptCount val="1"/>
                <c:pt idx="0">
                  <c:v>Shares Outstanding (In Million)</c:v>
                </c:pt>
              </c:strCache>
            </c:strRef>
          </c:tx>
          <c:spPr>
            <a:solidFill>
              <a:schemeClr val="accent1"/>
            </a:solidFill>
            <a:ln>
              <a:noFill/>
            </a:ln>
            <a:effectLst/>
          </c:spPr>
          <c:cat>
            <c:numRef>
              <c:f>Sheet1!$A$2:$A$6</c:f>
              <c:numCache>
                <c:formatCode>mmm\-yy</c:formatCode>
                <c:ptCount val="5"/>
                <c:pt idx="0">
                  <c:v>41791</c:v>
                </c:pt>
                <c:pt idx="1">
                  <c:v>41426</c:v>
                </c:pt>
                <c:pt idx="2">
                  <c:v>41061</c:v>
                </c:pt>
                <c:pt idx="3">
                  <c:v>40695</c:v>
                </c:pt>
                <c:pt idx="4">
                  <c:v>40330</c:v>
                </c:pt>
              </c:numCache>
            </c:numRef>
          </c:cat>
          <c:val>
            <c:numRef>
              <c:f>Sheet1!$B$2:$B$6</c:f>
              <c:numCache>
                <c:formatCode>General</c:formatCode>
                <c:ptCount val="5"/>
                <c:pt idx="0">
                  <c:v>8240</c:v>
                </c:pt>
                <c:pt idx="1">
                  <c:v>8330</c:v>
                </c:pt>
                <c:pt idx="2">
                  <c:v>8383</c:v>
                </c:pt>
                <c:pt idx="3">
                  <c:v>8378</c:v>
                </c:pt>
                <c:pt idx="4">
                  <c:v>8654</c:v>
                </c:pt>
              </c:numCache>
            </c:numRef>
          </c:val>
        </c:ser>
        <c:dLbls/>
        <c:gapWidth val="219"/>
        <c:overlap val="-27"/>
        <c:axId val="90473216"/>
        <c:axId val="90474752"/>
      </c:barChart>
      <c:dateAx>
        <c:axId val="90473216"/>
        <c:scaling>
          <c:orientation val="minMax"/>
        </c:scaling>
        <c:axPos val="b"/>
        <c:numFmt formatCode="mmm\-yy"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74752"/>
        <c:crosses val="autoZero"/>
        <c:auto val="1"/>
        <c:lblOffset val="100"/>
        <c:baseTimeUnit val="years"/>
      </c:dateAx>
      <c:valAx>
        <c:axId val="9047475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73216"/>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BE6593-48B0-4E2A-8551-2AE70013ED08}" type="datetimeFigureOut">
              <a:rPr lang="zh-HK" altLang="en-US" smtClean="0"/>
              <a:pPr/>
              <a:t>8/7/2015</a:t>
            </a:fld>
            <a:endParaRPr lang="zh-HK"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HK"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1F7414-7C89-4B7F-B2B4-659704F568ED}" type="slidenum">
              <a:rPr lang="zh-HK" altLang="en-US" smtClean="0"/>
              <a:pPr/>
              <a:t>‹#›</a:t>
            </a:fld>
            <a:endParaRPr lang="zh-HK" altLang="en-US"/>
          </a:p>
        </p:txBody>
      </p:sp>
    </p:spTree>
    <p:extLst>
      <p:ext uri="{BB962C8B-B14F-4D97-AF65-F5344CB8AC3E}">
        <p14:creationId xmlns:p14="http://schemas.microsoft.com/office/powerpoint/2010/main" xmlns="" val="1564745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D70ECDB-652E-40BF-B281-FA885912916F}" type="slidenum">
              <a:rPr lang="en-CA" smtClean="0"/>
              <a:pPr/>
              <a:t>98</a:t>
            </a:fld>
            <a:endParaRPr lang="en-CA"/>
          </a:p>
        </p:txBody>
      </p:sp>
    </p:spTree>
    <p:extLst>
      <p:ext uri="{BB962C8B-B14F-4D97-AF65-F5344CB8AC3E}">
        <p14:creationId xmlns:p14="http://schemas.microsoft.com/office/powerpoint/2010/main" xmlns="" val="2395398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s://www.google.ca/search?q=google+2014+revenue+breakdown&amp;espv=2&amp;biw=1242&amp;bih=606&amp;source=lnms&amp;tbm=isch&amp;sa=X&amp;ei=4aiDVeSvOMzCggTOtILABg&amp;ved=0CAcQ_AUoAg#imgrc=c11ps2YnhmX7rM%253A%3BkewPTvHiD65h7M%3Bhttp%253A%252F%252Fcdn.bgr.com%252F2014%252F02%252Fgoogle-revenue-chart.jpg%3Bhttp%253A%252F%252Fbgr.com%252F2014%252F02%252F06%252Fapple-google-microsoft-revenue-sources%252F%3B620%3B452</a:t>
            </a:r>
            <a:endParaRPr lang="en-CA" dirty="0"/>
          </a:p>
        </p:txBody>
      </p:sp>
      <p:sp>
        <p:nvSpPr>
          <p:cNvPr id="4" name="Slide Number Placeholder 3"/>
          <p:cNvSpPr>
            <a:spLocks noGrp="1"/>
          </p:cNvSpPr>
          <p:nvPr>
            <p:ph type="sldNum" sz="quarter" idx="10"/>
          </p:nvPr>
        </p:nvSpPr>
        <p:spPr/>
        <p:txBody>
          <a:bodyPr/>
          <a:lstStyle/>
          <a:p>
            <a:fld id="{6D70ECDB-652E-40BF-B281-FA885912916F}" type="slidenum">
              <a:rPr lang="en-CA" smtClean="0"/>
              <a:pPr/>
              <a:t>110</a:t>
            </a:fld>
            <a:endParaRPr lang="en-CA"/>
          </a:p>
        </p:txBody>
      </p:sp>
    </p:spTree>
    <p:extLst>
      <p:ext uri="{BB962C8B-B14F-4D97-AF65-F5344CB8AC3E}">
        <p14:creationId xmlns:p14="http://schemas.microsoft.com/office/powerpoint/2010/main" xmlns="" val="308894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D70ECDB-652E-40BF-B281-FA885912916F}" type="slidenum">
              <a:rPr lang="en-CA" smtClean="0"/>
              <a:pPr/>
              <a:t>120</a:t>
            </a:fld>
            <a:endParaRPr lang="en-CA"/>
          </a:p>
        </p:txBody>
      </p:sp>
    </p:spTree>
    <p:extLst>
      <p:ext uri="{BB962C8B-B14F-4D97-AF65-F5344CB8AC3E}">
        <p14:creationId xmlns:p14="http://schemas.microsoft.com/office/powerpoint/2010/main" xmlns="" val="253873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http://windows.microsoft.com/en-ca/windows-8/whats-new</a:t>
            </a:r>
            <a:endParaRPr lang="en-US" dirty="0"/>
          </a:p>
        </p:txBody>
      </p:sp>
      <p:sp>
        <p:nvSpPr>
          <p:cNvPr id="4" name="Slide Number Placeholder 3"/>
          <p:cNvSpPr>
            <a:spLocks noGrp="1"/>
          </p:cNvSpPr>
          <p:nvPr>
            <p:ph type="sldNum" sz="quarter" idx="10"/>
          </p:nvPr>
        </p:nvSpPr>
        <p:spPr/>
        <p:txBody>
          <a:bodyPr/>
          <a:lstStyle/>
          <a:p>
            <a:fld id="{32311D67-3C58-4A4C-9E74-30AE43ECAD44}" type="slidenum">
              <a:rPr lang="en-US" smtClean="0"/>
              <a:pPr/>
              <a:t>165</a:t>
            </a:fld>
            <a:endParaRPr lang="en-US"/>
          </a:p>
        </p:txBody>
      </p:sp>
    </p:spTree>
    <p:extLst>
      <p:ext uri="{BB962C8B-B14F-4D97-AF65-F5344CB8AC3E}">
        <p14:creationId xmlns:p14="http://schemas.microsoft.com/office/powerpoint/2010/main" xmlns="" val="2803701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HK" smtClean="0"/>
              <a:t>Click to edit Master title style</a:t>
            </a:r>
            <a:endParaRPr lang="zh-HK"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smtClean="0"/>
              <a:t>Click to edit Master subtitle style</a:t>
            </a:r>
            <a:endParaRPr lang="zh-HK" alt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C60F3A5-EAB1-47F7-A529-60DB4E2B3CA7}" type="datetimeFigureOut">
              <a:rPr lang="zh-HK" altLang="en-US" smtClean="0"/>
              <a:pPr/>
              <a:t>8/7/2015</a:t>
            </a:fld>
            <a:endParaRPr lang="zh-HK"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zh-HK" altLang="en-US" dirty="0"/>
          </a:p>
        </p:txBody>
      </p:sp>
      <p:sp>
        <p:nvSpPr>
          <p:cNvPr id="6" name="Slide Number Placeholder 5"/>
          <p:cNvSpPr>
            <a:spLocks noGrp="1"/>
          </p:cNvSpPr>
          <p:nvPr>
            <p:ph type="sldNum" sz="quarter" idx="12"/>
          </p:nvPr>
        </p:nvSpPr>
        <p:spPr/>
        <p:txBody>
          <a:bodyPr/>
          <a:lstStyle/>
          <a:p>
            <a:fld id="{D2F5E95E-9E27-4E26-A3DE-0C0EC555DAF0}" type="slidenum">
              <a:rPr lang="zh-HK" altLang="en-US" smtClean="0"/>
              <a:pPr/>
              <a:t>‹#›</a:t>
            </a:fld>
            <a:endParaRPr lang="zh-HK" altLang="en-US"/>
          </a:p>
        </p:txBody>
      </p:sp>
    </p:spTree>
    <p:extLst>
      <p:ext uri="{BB962C8B-B14F-4D97-AF65-F5344CB8AC3E}">
        <p14:creationId xmlns:p14="http://schemas.microsoft.com/office/powerpoint/2010/main" xmlns="" val="39937157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zh-HK" alt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C60F3A5-EAB1-47F7-A529-60DB4E2B3CA7}" type="datetimeFigureOut">
              <a:rPr lang="zh-HK" altLang="en-US" smtClean="0"/>
              <a:pPr/>
              <a:t>8/7/2015</a:t>
            </a:fld>
            <a:endParaRPr lang="zh-HK" alt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zh-HK" altLang="en-US"/>
          </a:p>
        </p:txBody>
      </p:sp>
      <p:sp>
        <p:nvSpPr>
          <p:cNvPr id="5" name="Slide Number Placeholder 4"/>
          <p:cNvSpPr>
            <a:spLocks noGrp="1"/>
          </p:cNvSpPr>
          <p:nvPr>
            <p:ph type="sldNum" sz="quarter" idx="12"/>
          </p:nvPr>
        </p:nvSpPr>
        <p:spPr/>
        <p:txBody>
          <a:bodyPr/>
          <a:lstStyle/>
          <a:p>
            <a:fld id="{D2F5E95E-9E27-4E26-A3DE-0C0EC555DAF0}" type="slidenum">
              <a:rPr lang="zh-HK" altLang="en-US" smtClean="0"/>
              <a:pPr/>
              <a:t>‹#›</a:t>
            </a:fld>
            <a:endParaRPr lang="zh-HK" altLang="en-US"/>
          </a:p>
        </p:txBody>
      </p:sp>
    </p:spTree>
    <p:extLst>
      <p:ext uri="{BB962C8B-B14F-4D97-AF65-F5344CB8AC3E}">
        <p14:creationId xmlns:p14="http://schemas.microsoft.com/office/powerpoint/2010/main" xmlns="" val="3822268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C60F3A5-EAB1-47F7-A529-60DB4E2B3CA7}" type="datetimeFigureOut">
              <a:rPr lang="zh-HK" altLang="en-US" smtClean="0"/>
              <a:pPr/>
              <a:t>8/7/2015</a:t>
            </a:fld>
            <a:endParaRPr lang="zh-HK" alt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zh-HK" altLang="en-US"/>
          </a:p>
        </p:txBody>
      </p:sp>
      <p:sp>
        <p:nvSpPr>
          <p:cNvPr id="4" name="Slide Number Placeholder 3"/>
          <p:cNvSpPr>
            <a:spLocks noGrp="1"/>
          </p:cNvSpPr>
          <p:nvPr>
            <p:ph type="sldNum" sz="quarter" idx="12"/>
          </p:nvPr>
        </p:nvSpPr>
        <p:spPr/>
        <p:txBody>
          <a:bodyPr/>
          <a:lstStyle/>
          <a:p>
            <a:fld id="{D2F5E95E-9E27-4E26-A3DE-0C0EC555DAF0}" type="slidenum">
              <a:rPr lang="zh-HK" altLang="en-US" smtClean="0"/>
              <a:pPr/>
              <a:t>‹#›</a:t>
            </a:fld>
            <a:endParaRPr lang="zh-HK" altLang="en-US"/>
          </a:p>
        </p:txBody>
      </p:sp>
    </p:spTree>
    <p:extLst>
      <p:ext uri="{BB962C8B-B14F-4D97-AF65-F5344CB8AC3E}">
        <p14:creationId xmlns:p14="http://schemas.microsoft.com/office/powerpoint/2010/main" xmlns="" val="2415403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HK" smtClean="0"/>
              <a:t>Click to edit Master title style</a:t>
            </a:r>
            <a:endParaRPr lang="zh-HK"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C60F3A5-EAB1-47F7-A529-60DB4E2B3CA7}" type="datetimeFigureOut">
              <a:rPr lang="zh-HK" altLang="en-US" smtClean="0"/>
              <a:pPr/>
              <a:t>8/7/2015</a:t>
            </a:fld>
            <a:endParaRPr lang="zh-HK"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zh-HK" altLang="en-US"/>
          </a:p>
        </p:txBody>
      </p:sp>
      <p:sp>
        <p:nvSpPr>
          <p:cNvPr id="7" name="Slide Number Placeholder 6"/>
          <p:cNvSpPr>
            <a:spLocks noGrp="1"/>
          </p:cNvSpPr>
          <p:nvPr>
            <p:ph type="sldNum" sz="quarter" idx="12"/>
          </p:nvPr>
        </p:nvSpPr>
        <p:spPr/>
        <p:txBody>
          <a:bodyPr/>
          <a:lstStyle/>
          <a:p>
            <a:fld id="{D2F5E95E-9E27-4E26-A3DE-0C0EC555DAF0}" type="slidenum">
              <a:rPr lang="zh-HK" altLang="en-US" smtClean="0"/>
              <a:pPr/>
              <a:t>‹#›</a:t>
            </a:fld>
            <a:endParaRPr lang="zh-HK" altLang="en-US"/>
          </a:p>
        </p:txBody>
      </p:sp>
    </p:spTree>
    <p:extLst>
      <p:ext uri="{BB962C8B-B14F-4D97-AF65-F5344CB8AC3E}">
        <p14:creationId xmlns:p14="http://schemas.microsoft.com/office/powerpoint/2010/main" xmlns="" val="2686276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HK" smtClean="0"/>
              <a:t>Click to edit Master title style</a:t>
            </a:r>
            <a:endParaRPr lang="zh-HK"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C60F3A5-EAB1-47F7-A529-60DB4E2B3CA7}" type="datetimeFigureOut">
              <a:rPr lang="zh-HK" altLang="en-US" smtClean="0"/>
              <a:pPr/>
              <a:t>8/7/2015</a:t>
            </a:fld>
            <a:endParaRPr lang="zh-HK"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zh-HK" altLang="en-US"/>
          </a:p>
        </p:txBody>
      </p:sp>
      <p:sp>
        <p:nvSpPr>
          <p:cNvPr id="7" name="Slide Number Placeholder 6"/>
          <p:cNvSpPr>
            <a:spLocks noGrp="1"/>
          </p:cNvSpPr>
          <p:nvPr>
            <p:ph type="sldNum" sz="quarter" idx="12"/>
          </p:nvPr>
        </p:nvSpPr>
        <p:spPr/>
        <p:txBody>
          <a:bodyPr/>
          <a:lstStyle/>
          <a:p>
            <a:fld id="{D2F5E95E-9E27-4E26-A3DE-0C0EC555DAF0}" type="slidenum">
              <a:rPr lang="zh-HK" altLang="en-US" smtClean="0"/>
              <a:pPr/>
              <a:t>‹#›</a:t>
            </a:fld>
            <a:endParaRPr lang="zh-HK" altLang="en-US"/>
          </a:p>
        </p:txBody>
      </p:sp>
    </p:spTree>
    <p:extLst>
      <p:ext uri="{BB962C8B-B14F-4D97-AF65-F5344CB8AC3E}">
        <p14:creationId xmlns:p14="http://schemas.microsoft.com/office/powerpoint/2010/main" xmlns="" val="1451487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zh-HK" altLang="en-US"/>
          </a:p>
        </p:txBody>
      </p:sp>
      <p:sp>
        <p:nvSpPr>
          <p:cNvPr id="3" name="Vertical Text Placeholder 2"/>
          <p:cNvSpPr>
            <a:spLocks noGrp="1"/>
          </p:cNvSpPr>
          <p:nvPr>
            <p:ph type="body" orient="vert" idx="1"/>
          </p:nvPr>
        </p:nvSpPr>
        <p:spPr/>
        <p:txBody>
          <a:bodyPr vert="eaVert"/>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C60F3A5-EAB1-47F7-A529-60DB4E2B3CA7}" type="datetimeFigureOut">
              <a:rPr lang="zh-HK" altLang="en-US" smtClean="0"/>
              <a:pPr/>
              <a:t>8/7/2015</a:t>
            </a:fld>
            <a:endParaRPr lang="zh-HK"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p:txBody>
          <a:bodyPr/>
          <a:lstStyle/>
          <a:p>
            <a:fld id="{D2F5E95E-9E27-4E26-A3DE-0C0EC555DAF0}" type="slidenum">
              <a:rPr lang="zh-HK" altLang="en-US" smtClean="0"/>
              <a:pPr/>
              <a:t>‹#›</a:t>
            </a:fld>
            <a:endParaRPr lang="zh-HK" altLang="en-US"/>
          </a:p>
        </p:txBody>
      </p:sp>
    </p:spTree>
    <p:extLst>
      <p:ext uri="{BB962C8B-B14F-4D97-AF65-F5344CB8AC3E}">
        <p14:creationId xmlns:p14="http://schemas.microsoft.com/office/powerpoint/2010/main" xmlns="" val="1848742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HK" smtClean="0"/>
              <a:t>Click to edit Master title style</a:t>
            </a:r>
            <a:endParaRPr lang="zh-HK"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C60F3A5-EAB1-47F7-A529-60DB4E2B3CA7}" type="datetimeFigureOut">
              <a:rPr lang="zh-HK" altLang="en-US" smtClean="0"/>
              <a:pPr/>
              <a:t>8/7/2015</a:t>
            </a:fld>
            <a:endParaRPr lang="zh-HK"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p:txBody>
          <a:bodyPr/>
          <a:lstStyle/>
          <a:p>
            <a:fld id="{D2F5E95E-9E27-4E26-A3DE-0C0EC555DAF0}" type="slidenum">
              <a:rPr lang="zh-HK" altLang="en-US" smtClean="0"/>
              <a:pPr/>
              <a:t>‹#›</a:t>
            </a:fld>
            <a:endParaRPr lang="zh-HK" altLang="en-US"/>
          </a:p>
        </p:txBody>
      </p:sp>
    </p:spTree>
    <p:extLst>
      <p:ext uri="{BB962C8B-B14F-4D97-AF65-F5344CB8AC3E}">
        <p14:creationId xmlns:p14="http://schemas.microsoft.com/office/powerpoint/2010/main" xmlns="" val="1552499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cxnSp>
        <p:nvCxnSpPr>
          <p:cNvPr id="21" name="Straight Connector 20"/>
          <p:cNvCxnSpPr/>
          <p:nvPr userDrawn="1"/>
        </p:nvCxnSpPr>
        <p:spPr>
          <a:xfrm>
            <a:off x="1205880" y="6494740"/>
            <a:ext cx="10044608" cy="0"/>
          </a:xfrm>
          <a:prstGeom prst="line">
            <a:avLst/>
          </a:prstGeom>
        </p:spPr>
        <p:style>
          <a:lnRef idx="2">
            <a:schemeClr val="accent2"/>
          </a:lnRef>
          <a:fillRef idx="0">
            <a:schemeClr val="accent2"/>
          </a:fillRef>
          <a:effectRef idx="1">
            <a:schemeClr val="accent2"/>
          </a:effectRef>
          <a:fontRef idx="minor">
            <a:schemeClr val="tx1"/>
          </a:fontRef>
        </p:style>
      </p:cxnSp>
      <p:sp>
        <p:nvSpPr>
          <p:cNvPr id="2" name="Title 1"/>
          <p:cNvSpPr>
            <a:spLocks noGrp="1"/>
          </p:cNvSpPr>
          <p:nvPr>
            <p:ph type="title"/>
          </p:nvPr>
        </p:nvSpPr>
        <p:spPr>
          <a:xfrm>
            <a:off x="35496" y="116632"/>
            <a:ext cx="8219256" cy="1143000"/>
          </a:xfrm>
        </p:spPr>
        <p:txBody>
          <a:bodyPr>
            <a:normAutofit/>
          </a:bodyPr>
          <a:lstStyle>
            <a:lvl1pPr>
              <a:defRPr sz="4000"/>
            </a:lvl1pPr>
          </a:lstStyle>
          <a:p>
            <a:r>
              <a:rPr lang="en-US" altLang="zh-HK" dirty="0" smtClean="0"/>
              <a:t>Click to edit Master title style</a:t>
            </a:r>
            <a:endParaRPr lang="zh-HK" altLang="en-US" dirty="0"/>
          </a:p>
        </p:txBody>
      </p:sp>
      <p:sp>
        <p:nvSpPr>
          <p:cNvPr id="3" name="Content Placeholder 2"/>
          <p:cNvSpPr>
            <a:spLocks noGrp="1"/>
          </p:cNvSpPr>
          <p:nvPr>
            <p:ph idx="1"/>
          </p:nvPr>
        </p:nvSpPr>
        <p:spPr/>
        <p:txBody>
          <a:bodyPr/>
          <a:lstStyle/>
          <a:p>
            <a:pPr lvl="0"/>
            <a:r>
              <a:rPr lang="en-US" altLang="zh-HK" dirty="0" smtClean="0"/>
              <a:t>Click to edit Master text styles</a:t>
            </a:r>
          </a:p>
          <a:p>
            <a:pPr lvl="1"/>
            <a:r>
              <a:rPr lang="en-US" altLang="zh-HK" dirty="0" smtClean="0"/>
              <a:t>Second level</a:t>
            </a:r>
          </a:p>
          <a:p>
            <a:pPr lvl="2"/>
            <a:r>
              <a:rPr lang="en-US" altLang="zh-HK" dirty="0" smtClean="0"/>
              <a:t>Third level</a:t>
            </a:r>
          </a:p>
          <a:p>
            <a:pPr lvl="3"/>
            <a:r>
              <a:rPr lang="en-US" altLang="zh-HK" dirty="0" smtClean="0"/>
              <a:t>Fourth level</a:t>
            </a:r>
          </a:p>
          <a:p>
            <a:pPr lvl="4"/>
            <a:r>
              <a:rPr lang="en-US" altLang="zh-HK" dirty="0" smtClean="0"/>
              <a:t>Fifth level</a:t>
            </a:r>
            <a:endParaRPr lang="zh-HK" altLang="en-US" dirty="0"/>
          </a:p>
        </p:txBody>
      </p:sp>
      <p:sp>
        <p:nvSpPr>
          <p:cNvPr id="6" name="Slide Number Placeholder 5"/>
          <p:cNvSpPr>
            <a:spLocks noGrp="1"/>
          </p:cNvSpPr>
          <p:nvPr>
            <p:ph type="sldNum" sz="quarter" idx="12"/>
          </p:nvPr>
        </p:nvSpPr>
        <p:spPr/>
        <p:txBody>
          <a:bodyPr/>
          <a:lstStyle/>
          <a:p>
            <a:fld id="{D2F5E95E-9E27-4E26-A3DE-0C0EC555DAF0}" type="slidenum">
              <a:rPr lang="zh-HK" altLang="en-US" smtClean="0"/>
              <a:pPr/>
              <a:t>‹#›</a:t>
            </a:fld>
            <a:endParaRPr lang="zh-HK" altLang="en-US"/>
          </a:p>
        </p:txBody>
      </p:sp>
      <p:cxnSp>
        <p:nvCxnSpPr>
          <p:cNvPr id="9" name="Straight Connector 8"/>
          <p:cNvCxnSpPr/>
          <p:nvPr userDrawn="1"/>
        </p:nvCxnSpPr>
        <p:spPr>
          <a:xfrm>
            <a:off x="-1548680" y="1340768"/>
            <a:ext cx="777686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userDrawn="1"/>
        </p:nvCxnSpPr>
        <p:spPr>
          <a:xfrm>
            <a:off x="-900608" y="1480265"/>
            <a:ext cx="7704856" cy="0"/>
          </a:xfrm>
          <a:prstGeom prst="line">
            <a:avLst/>
          </a:prstGeom>
          <a:ln>
            <a:solidFill>
              <a:schemeClr val="bg1">
                <a:lumMod val="50000"/>
              </a:schemeClr>
            </a:solidFill>
          </a:ln>
        </p:spPr>
        <p:style>
          <a:lnRef idx="3">
            <a:schemeClr val="accent1"/>
          </a:lnRef>
          <a:fillRef idx="0">
            <a:schemeClr val="accent1"/>
          </a:fillRef>
          <a:effectRef idx="2">
            <a:schemeClr val="accent1"/>
          </a:effectRef>
          <a:fontRef idx="minor">
            <a:schemeClr val="tx1"/>
          </a:fontRef>
        </p:style>
      </p:cxnSp>
      <p:graphicFrame>
        <p:nvGraphicFramePr>
          <p:cNvPr id="12" name="Table 11"/>
          <p:cNvGraphicFramePr>
            <a:graphicFrameLocks noGrp="1"/>
          </p:cNvGraphicFramePr>
          <p:nvPr userDrawn="1">
            <p:extLst>
              <p:ext uri="{D42A27DB-BD31-4B8C-83A1-F6EECF244321}">
                <p14:modId xmlns:p14="http://schemas.microsoft.com/office/powerpoint/2010/main" xmlns="" val="2867471570"/>
              </p:ext>
            </p:extLst>
          </p:nvPr>
        </p:nvGraphicFramePr>
        <p:xfrm>
          <a:off x="1205880" y="6309320"/>
          <a:ext cx="7680175" cy="370840"/>
        </p:xfrm>
        <a:graphic>
          <a:graphicData uri="http://schemas.openxmlformats.org/drawingml/2006/table">
            <a:tbl>
              <a:tblPr firstRow="1" bandRow="1">
                <a:tableStyleId>{5DA37D80-6434-44D0-A028-1B22A696006F}</a:tableStyleId>
              </a:tblPr>
              <a:tblGrid>
                <a:gridCol w="1536035"/>
                <a:gridCol w="1536035"/>
                <a:gridCol w="1536035"/>
                <a:gridCol w="1536035"/>
                <a:gridCol w="1536035"/>
              </a:tblGrid>
              <a:tr h="370840">
                <a:tc>
                  <a:txBody>
                    <a:bodyPr/>
                    <a:lstStyle/>
                    <a:p>
                      <a:pPr algn="ctr"/>
                      <a:r>
                        <a:rPr lang="en-US" altLang="zh-HK" dirty="0" smtClean="0">
                          <a:solidFill>
                            <a:schemeClr val="tx1">
                              <a:lumMod val="95000"/>
                              <a:lumOff val="5000"/>
                            </a:schemeClr>
                          </a:solidFill>
                        </a:rPr>
                        <a:t>Introduction</a:t>
                      </a:r>
                      <a:endParaRPr lang="zh-HK" altLang="en-US" dirty="0">
                        <a:solidFill>
                          <a:schemeClr val="tx1">
                            <a:lumMod val="95000"/>
                            <a:lumOff val="5000"/>
                          </a:schemeClr>
                        </a:solidFill>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bg1">
                              <a:lumMod val="50000"/>
                            </a:schemeClr>
                          </a:solidFill>
                        </a:rPr>
                        <a:t>Overview</a:t>
                      </a:r>
                      <a:endParaRPr lang="zh-HK" altLang="en-US" dirty="0">
                        <a:solidFill>
                          <a:schemeClr val="bg1">
                            <a:lumMod val="50000"/>
                          </a:schemeClr>
                        </a:solidFill>
                      </a:endParaRPr>
                    </a:p>
                  </a:txBody>
                  <a:tcPr>
                    <a:lnL w="28575" cap="flat" cmpd="sng" algn="ctr">
                      <a:solidFill>
                        <a:srgbClr val="FF0000"/>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bg1">
                              <a:lumMod val="50000"/>
                            </a:schemeClr>
                          </a:solidFill>
                        </a:rPr>
                        <a:t>Apple</a:t>
                      </a:r>
                      <a:endParaRPr lang="zh-HK" altLang="en-US" dirty="0">
                        <a:solidFill>
                          <a:schemeClr val="bg1">
                            <a:lumMod val="50000"/>
                          </a:schemeClr>
                        </a:solidFill>
                      </a:endParaRPr>
                    </a:p>
                  </a:txBody>
                  <a:tcP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bg1">
                              <a:lumMod val="50000"/>
                            </a:schemeClr>
                          </a:solidFill>
                        </a:rPr>
                        <a:t>Google</a:t>
                      </a:r>
                      <a:endParaRPr lang="zh-HK" altLang="en-US" dirty="0">
                        <a:solidFill>
                          <a:schemeClr val="bg1">
                            <a:lumMod val="50000"/>
                          </a:schemeClr>
                        </a:solidFill>
                      </a:endParaRPr>
                    </a:p>
                  </a:txBody>
                  <a:tcP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bg1">
                              <a:lumMod val="50000"/>
                            </a:schemeClr>
                          </a:solidFill>
                        </a:rPr>
                        <a:t>Microsoft</a:t>
                      </a:r>
                      <a:endParaRPr lang="zh-HK" altLang="en-US" dirty="0">
                        <a:solidFill>
                          <a:schemeClr val="bg1">
                            <a:lumMod val="50000"/>
                          </a:schemeClr>
                        </a:solidFill>
                      </a:endParaRPr>
                    </a:p>
                  </a:txBody>
                  <a:tcP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xmlns="" val="22222693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verview">
    <p:spTree>
      <p:nvGrpSpPr>
        <p:cNvPr id="1" name=""/>
        <p:cNvGrpSpPr/>
        <p:nvPr/>
      </p:nvGrpSpPr>
      <p:grpSpPr>
        <a:xfrm>
          <a:off x="0" y="0"/>
          <a:ext cx="0" cy="0"/>
          <a:chOff x="0" y="0"/>
          <a:chExt cx="0" cy="0"/>
        </a:xfrm>
      </p:grpSpPr>
      <p:cxnSp>
        <p:nvCxnSpPr>
          <p:cNvPr id="21" name="Straight Connector 20"/>
          <p:cNvCxnSpPr/>
          <p:nvPr userDrawn="1"/>
        </p:nvCxnSpPr>
        <p:spPr>
          <a:xfrm>
            <a:off x="1205880" y="6494740"/>
            <a:ext cx="10044608" cy="0"/>
          </a:xfrm>
          <a:prstGeom prst="line">
            <a:avLst/>
          </a:prstGeom>
        </p:spPr>
        <p:style>
          <a:lnRef idx="2">
            <a:schemeClr val="accent2"/>
          </a:lnRef>
          <a:fillRef idx="0">
            <a:schemeClr val="accent2"/>
          </a:fillRef>
          <a:effectRef idx="1">
            <a:schemeClr val="accent2"/>
          </a:effectRef>
          <a:fontRef idx="minor">
            <a:schemeClr val="tx1"/>
          </a:fontRef>
        </p:style>
      </p:cxnSp>
      <p:sp>
        <p:nvSpPr>
          <p:cNvPr id="2" name="Title 1"/>
          <p:cNvSpPr>
            <a:spLocks noGrp="1"/>
          </p:cNvSpPr>
          <p:nvPr>
            <p:ph type="title"/>
          </p:nvPr>
        </p:nvSpPr>
        <p:spPr>
          <a:xfrm>
            <a:off x="35496" y="116632"/>
            <a:ext cx="8219256" cy="1143000"/>
          </a:xfrm>
        </p:spPr>
        <p:txBody>
          <a:bodyPr>
            <a:normAutofit/>
          </a:bodyPr>
          <a:lstStyle>
            <a:lvl1pPr>
              <a:defRPr sz="4000"/>
            </a:lvl1pPr>
          </a:lstStyle>
          <a:p>
            <a:r>
              <a:rPr lang="en-US" altLang="zh-HK" dirty="0" smtClean="0"/>
              <a:t>Click to edit Master title style</a:t>
            </a:r>
            <a:endParaRPr lang="zh-HK" altLang="en-US" dirty="0"/>
          </a:p>
        </p:txBody>
      </p:sp>
      <p:sp>
        <p:nvSpPr>
          <p:cNvPr id="3" name="Content Placeholder 2"/>
          <p:cNvSpPr>
            <a:spLocks noGrp="1"/>
          </p:cNvSpPr>
          <p:nvPr>
            <p:ph idx="1"/>
          </p:nvPr>
        </p:nvSpPr>
        <p:spPr>
          <a:xfrm>
            <a:off x="35496" y="1600200"/>
            <a:ext cx="8712968" cy="4525963"/>
          </a:xfrm>
        </p:spPr>
        <p:txBody>
          <a:bodyPr/>
          <a:lstStyle/>
          <a:p>
            <a:pPr lvl="0"/>
            <a:r>
              <a:rPr lang="en-US" altLang="zh-HK" dirty="0" smtClean="0"/>
              <a:t>Click to edit Master text styles</a:t>
            </a:r>
          </a:p>
          <a:p>
            <a:pPr lvl="1"/>
            <a:r>
              <a:rPr lang="en-US" altLang="zh-HK" dirty="0" smtClean="0"/>
              <a:t>Second level</a:t>
            </a:r>
          </a:p>
          <a:p>
            <a:pPr lvl="2"/>
            <a:r>
              <a:rPr lang="en-US" altLang="zh-HK" dirty="0" smtClean="0"/>
              <a:t>Third level</a:t>
            </a:r>
          </a:p>
          <a:p>
            <a:pPr lvl="3"/>
            <a:r>
              <a:rPr lang="en-US" altLang="zh-HK" dirty="0" smtClean="0"/>
              <a:t>Fourth level</a:t>
            </a:r>
          </a:p>
          <a:p>
            <a:pPr lvl="4"/>
            <a:r>
              <a:rPr lang="en-US" altLang="zh-HK" dirty="0" smtClean="0"/>
              <a:t>Fifth level</a:t>
            </a:r>
            <a:endParaRPr lang="zh-HK" altLang="en-US" dirty="0"/>
          </a:p>
        </p:txBody>
      </p:sp>
      <p:sp>
        <p:nvSpPr>
          <p:cNvPr id="6" name="Slide Number Placeholder 5"/>
          <p:cNvSpPr>
            <a:spLocks noGrp="1"/>
          </p:cNvSpPr>
          <p:nvPr>
            <p:ph type="sldNum" sz="quarter" idx="12"/>
          </p:nvPr>
        </p:nvSpPr>
        <p:spPr/>
        <p:txBody>
          <a:bodyPr/>
          <a:lstStyle/>
          <a:p>
            <a:fld id="{D2F5E95E-9E27-4E26-A3DE-0C0EC555DAF0}" type="slidenum">
              <a:rPr lang="zh-HK" altLang="en-US" smtClean="0"/>
              <a:pPr/>
              <a:t>‹#›</a:t>
            </a:fld>
            <a:endParaRPr lang="zh-HK" altLang="en-US"/>
          </a:p>
        </p:txBody>
      </p:sp>
      <p:cxnSp>
        <p:nvCxnSpPr>
          <p:cNvPr id="9" name="Straight Connector 8"/>
          <p:cNvCxnSpPr/>
          <p:nvPr userDrawn="1"/>
        </p:nvCxnSpPr>
        <p:spPr>
          <a:xfrm>
            <a:off x="-1548680" y="1340768"/>
            <a:ext cx="777686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userDrawn="1"/>
        </p:nvCxnSpPr>
        <p:spPr>
          <a:xfrm>
            <a:off x="-900608" y="1480265"/>
            <a:ext cx="7704856" cy="0"/>
          </a:xfrm>
          <a:prstGeom prst="line">
            <a:avLst/>
          </a:prstGeom>
          <a:ln>
            <a:solidFill>
              <a:schemeClr val="bg1">
                <a:lumMod val="50000"/>
              </a:schemeClr>
            </a:solidFill>
          </a:ln>
        </p:spPr>
        <p:style>
          <a:lnRef idx="3">
            <a:schemeClr val="accent1"/>
          </a:lnRef>
          <a:fillRef idx="0">
            <a:schemeClr val="accent1"/>
          </a:fillRef>
          <a:effectRef idx="2">
            <a:schemeClr val="accent1"/>
          </a:effectRef>
          <a:fontRef idx="minor">
            <a:schemeClr val="tx1"/>
          </a:fontRef>
        </p:style>
      </p:cxnSp>
      <p:graphicFrame>
        <p:nvGraphicFramePr>
          <p:cNvPr id="10" name="Table 9"/>
          <p:cNvGraphicFramePr>
            <a:graphicFrameLocks noGrp="1"/>
          </p:cNvGraphicFramePr>
          <p:nvPr userDrawn="1">
            <p:extLst>
              <p:ext uri="{D42A27DB-BD31-4B8C-83A1-F6EECF244321}">
                <p14:modId xmlns:p14="http://schemas.microsoft.com/office/powerpoint/2010/main" xmlns="" val="2603595973"/>
              </p:ext>
            </p:extLst>
          </p:nvPr>
        </p:nvGraphicFramePr>
        <p:xfrm>
          <a:off x="1205880" y="6309320"/>
          <a:ext cx="7680175" cy="370840"/>
        </p:xfrm>
        <a:graphic>
          <a:graphicData uri="http://schemas.openxmlformats.org/drawingml/2006/table">
            <a:tbl>
              <a:tblPr firstRow="1" bandRow="1">
                <a:tableStyleId>{5DA37D80-6434-44D0-A028-1B22A696006F}</a:tableStyleId>
              </a:tblPr>
              <a:tblGrid>
                <a:gridCol w="1536035"/>
                <a:gridCol w="1536035"/>
                <a:gridCol w="1536035"/>
                <a:gridCol w="1536035"/>
                <a:gridCol w="1536035"/>
              </a:tblGrid>
              <a:tr h="370840">
                <a:tc>
                  <a:txBody>
                    <a:bodyPr/>
                    <a:lstStyle/>
                    <a:p>
                      <a:pPr algn="ctr"/>
                      <a:r>
                        <a:rPr lang="en-US" altLang="zh-HK" dirty="0" smtClean="0">
                          <a:solidFill>
                            <a:schemeClr val="tx1">
                              <a:lumMod val="50000"/>
                              <a:lumOff val="50000"/>
                            </a:schemeClr>
                          </a:solidFill>
                        </a:rPr>
                        <a:t>Introduction</a:t>
                      </a:r>
                      <a:endParaRPr lang="zh-HK" altLang="en-US" dirty="0">
                        <a:solidFill>
                          <a:schemeClr val="tx1">
                            <a:lumMod val="50000"/>
                            <a:lumOff val="50000"/>
                          </a:schemeClr>
                        </a:solidFill>
                      </a:endParaRPr>
                    </a:p>
                  </a:txBody>
                  <a:tcPr>
                    <a:lnL w="28575" cap="flat" cmpd="sng" algn="ctr">
                      <a:solidFill>
                        <a:schemeClr val="tx1">
                          <a:lumMod val="50000"/>
                          <a:lumOff val="50000"/>
                        </a:schemeClr>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tx1">
                              <a:lumMod val="95000"/>
                              <a:lumOff val="5000"/>
                            </a:schemeClr>
                          </a:solidFill>
                        </a:rPr>
                        <a:t>Overview</a:t>
                      </a:r>
                      <a:endParaRPr lang="zh-HK" altLang="en-US" dirty="0">
                        <a:solidFill>
                          <a:schemeClr val="tx1">
                            <a:lumMod val="95000"/>
                            <a:lumOff val="5000"/>
                          </a:schemeClr>
                        </a:solidFill>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bg1">
                              <a:lumMod val="50000"/>
                            </a:schemeClr>
                          </a:solidFill>
                        </a:rPr>
                        <a:t>Apple</a:t>
                      </a:r>
                      <a:endParaRPr lang="zh-HK" altLang="en-US" dirty="0">
                        <a:solidFill>
                          <a:schemeClr val="bg1">
                            <a:lumMod val="50000"/>
                          </a:schemeClr>
                        </a:solidFill>
                      </a:endParaRPr>
                    </a:p>
                  </a:txBody>
                  <a:tcPr>
                    <a:lnL w="28575" cap="flat" cmpd="sng" algn="ctr">
                      <a:solidFill>
                        <a:srgbClr val="FF0000"/>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bg1">
                              <a:lumMod val="50000"/>
                            </a:schemeClr>
                          </a:solidFill>
                        </a:rPr>
                        <a:t>Google</a:t>
                      </a:r>
                      <a:endParaRPr lang="zh-HK" altLang="en-US" dirty="0">
                        <a:solidFill>
                          <a:schemeClr val="bg1">
                            <a:lumMod val="50000"/>
                          </a:schemeClr>
                        </a:solidFill>
                      </a:endParaRPr>
                    </a:p>
                  </a:txBody>
                  <a:tcP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bg1">
                              <a:lumMod val="50000"/>
                            </a:schemeClr>
                          </a:solidFill>
                        </a:rPr>
                        <a:t>Microsoft</a:t>
                      </a:r>
                      <a:endParaRPr lang="zh-HK" altLang="en-US" dirty="0">
                        <a:solidFill>
                          <a:schemeClr val="bg1">
                            <a:lumMod val="50000"/>
                          </a:schemeClr>
                        </a:solidFill>
                      </a:endParaRPr>
                    </a:p>
                  </a:txBody>
                  <a:tcP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xmlns="" val="26392747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pple">
    <p:spTree>
      <p:nvGrpSpPr>
        <p:cNvPr id="1" name=""/>
        <p:cNvGrpSpPr/>
        <p:nvPr/>
      </p:nvGrpSpPr>
      <p:grpSpPr>
        <a:xfrm>
          <a:off x="0" y="0"/>
          <a:ext cx="0" cy="0"/>
          <a:chOff x="0" y="0"/>
          <a:chExt cx="0" cy="0"/>
        </a:xfrm>
      </p:grpSpPr>
      <p:cxnSp>
        <p:nvCxnSpPr>
          <p:cNvPr id="21" name="Straight Connector 20"/>
          <p:cNvCxnSpPr/>
          <p:nvPr userDrawn="1"/>
        </p:nvCxnSpPr>
        <p:spPr>
          <a:xfrm>
            <a:off x="1205880" y="6494740"/>
            <a:ext cx="10044608" cy="0"/>
          </a:xfrm>
          <a:prstGeom prst="line">
            <a:avLst/>
          </a:prstGeom>
        </p:spPr>
        <p:style>
          <a:lnRef idx="2">
            <a:schemeClr val="accent2"/>
          </a:lnRef>
          <a:fillRef idx="0">
            <a:schemeClr val="accent2"/>
          </a:fillRef>
          <a:effectRef idx="1">
            <a:schemeClr val="accent2"/>
          </a:effectRef>
          <a:fontRef idx="minor">
            <a:schemeClr val="tx1"/>
          </a:fontRef>
        </p:style>
      </p:cxnSp>
      <p:sp>
        <p:nvSpPr>
          <p:cNvPr id="2" name="Title 1"/>
          <p:cNvSpPr>
            <a:spLocks noGrp="1"/>
          </p:cNvSpPr>
          <p:nvPr>
            <p:ph type="title"/>
          </p:nvPr>
        </p:nvSpPr>
        <p:spPr>
          <a:xfrm>
            <a:off x="35496" y="116632"/>
            <a:ext cx="8712968" cy="1143000"/>
          </a:xfrm>
        </p:spPr>
        <p:txBody>
          <a:bodyPr>
            <a:normAutofit/>
          </a:bodyPr>
          <a:lstStyle>
            <a:lvl1pPr>
              <a:defRPr sz="4000"/>
            </a:lvl1pPr>
          </a:lstStyle>
          <a:p>
            <a:r>
              <a:rPr lang="en-US" altLang="zh-HK" smtClean="0"/>
              <a:t>Click to edit Master title style</a:t>
            </a:r>
            <a:endParaRPr lang="zh-HK" altLang="en-US"/>
          </a:p>
        </p:txBody>
      </p:sp>
      <p:sp>
        <p:nvSpPr>
          <p:cNvPr id="3" name="Content Placeholder 2"/>
          <p:cNvSpPr>
            <a:spLocks noGrp="1"/>
          </p:cNvSpPr>
          <p:nvPr>
            <p:ph idx="1"/>
          </p:nvPr>
        </p:nvSpPr>
        <p:spPr>
          <a:xfrm>
            <a:off x="35496" y="1600200"/>
            <a:ext cx="8712968" cy="4525963"/>
          </a:xfrm>
        </p:spPr>
        <p:txBody>
          <a:bodyPr/>
          <a:lstStyle/>
          <a:p>
            <a:pPr lvl="0"/>
            <a:r>
              <a:rPr lang="en-US" altLang="zh-HK" dirty="0" smtClean="0"/>
              <a:t>Click to edit Master text styles</a:t>
            </a:r>
          </a:p>
          <a:p>
            <a:pPr lvl="1"/>
            <a:r>
              <a:rPr lang="en-US" altLang="zh-HK" dirty="0" smtClean="0"/>
              <a:t>Second level</a:t>
            </a:r>
          </a:p>
          <a:p>
            <a:pPr lvl="2"/>
            <a:r>
              <a:rPr lang="en-US" altLang="zh-HK" dirty="0" smtClean="0"/>
              <a:t>Third level</a:t>
            </a:r>
          </a:p>
          <a:p>
            <a:pPr lvl="3"/>
            <a:r>
              <a:rPr lang="en-US" altLang="zh-HK" dirty="0" smtClean="0"/>
              <a:t>Fourth level</a:t>
            </a:r>
          </a:p>
          <a:p>
            <a:pPr lvl="4"/>
            <a:r>
              <a:rPr lang="en-US" altLang="zh-HK" dirty="0" smtClean="0"/>
              <a:t>Fifth level</a:t>
            </a:r>
            <a:endParaRPr lang="zh-HK" altLang="en-US" dirty="0"/>
          </a:p>
        </p:txBody>
      </p:sp>
      <p:sp>
        <p:nvSpPr>
          <p:cNvPr id="6" name="Slide Number Placeholder 5"/>
          <p:cNvSpPr>
            <a:spLocks noGrp="1"/>
          </p:cNvSpPr>
          <p:nvPr>
            <p:ph type="sldNum" sz="quarter" idx="12"/>
          </p:nvPr>
        </p:nvSpPr>
        <p:spPr/>
        <p:txBody>
          <a:bodyPr/>
          <a:lstStyle/>
          <a:p>
            <a:fld id="{D2F5E95E-9E27-4E26-A3DE-0C0EC555DAF0}" type="slidenum">
              <a:rPr lang="zh-HK" altLang="en-US" smtClean="0"/>
              <a:pPr/>
              <a:t>‹#›</a:t>
            </a:fld>
            <a:endParaRPr lang="zh-HK" altLang="en-US"/>
          </a:p>
        </p:txBody>
      </p:sp>
      <p:cxnSp>
        <p:nvCxnSpPr>
          <p:cNvPr id="9" name="Straight Connector 8"/>
          <p:cNvCxnSpPr/>
          <p:nvPr userDrawn="1"/>
        </p:nvCxnSpPr>
        <p:spPr>
          <a:xfrm>
            <a:off x="-1548680" y="1340768"/>
            <a:ext cx="777686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userDrawn="1"/>
        </p:nvCxnSpPr>
        <p:spPr>
          <a:xfrm>
            <a:off x="-900608" y="1480265"/>
            <a:ext cx="7704856" cy="0"/>
          </a:xfrm>
          <a:prstGeom prst="line">
            <a:avLst/>
          </a:prstGeom>
          <a:ln>
            <a:solidFill>
              <a:schemeClr val="bg1">
                <a:lumMod val="50000"/>
              </a:schemeClr>
            </a:solidFill>
          </a:ln>
        </p:spPr>
        <p:style>
          <a:lnRef idx="3">
            <a:schemeClr val="accent1"/>
          </a:lnRef>
          <a:fillRef idx="0">
            <a:schemeClr val="accent1"/>
          </a:fillRef>
          <a:effectRef idx="2">
            <a:schemeClr val="accent1"/>
          </a:effectRef>
          <a:fontRef idx="minor">
            <a:schemeClr val="tx1"/>
          </a:fontRef>
        </p:style>
      </p:cxnSp>
      <p:graphicFrame>
        <p:nvGraphicFramePr>
          <p:cNvPr id="10" name="Table 9"/>
          <p:cNvGraphicFramePr>
            <a:graphicFrameLocks noGrp="1"/>
          </p:cNvGraphicFramePr>
          <p:nvPr userDrawn="1">
            <p:extLst>
              <p:ext uri="{D42A27DB-BD31-4B8C-83A1-F6EECF244321}">
                <p14:modId xmlns:p14="http://schemas.microsoft.com/office/powerpoint/2010/main" xmlns="" val="765990623"/>
              </p:ext>
            </p:extLst>
          </p:nvPr>
        </p:nvGraphicFramePr>
        <p:xfrm>
          <a:off x="1205880" y="6309320"/>
          <a:ext cx="7680175" cy="370840"/>
        </p:xfrm>
        <a:graphic>
          <a:graphicData uri="http://schemas.openxmlformats.org/drawingml/2006/table">
            <a:tbl>
              <a:tblPr firstRow="1" bandRow="1">
                <a:tableStyleId>{5DA37D80-6434-44D0-A028-1B22A696006F}</a:tableStyleId>
              </a:tblPr>
              <a:tblGrid>
                <a:gridCol w="1536035"/>
                <a:gridCol w="1536035"/>
                <a:gridCol w="1536035"/>
                <a:gridCol w="1536035"/>
                <a:gridCol w="1536035"/>
              </a:tblGrid>
              <a:tr h="370840">
                <a:tc>
                  <a:txBody>
                    <a:bodyPr/>
                    <a:lstStyle/>
                    <a:p>
                      <a:pPr algn="ctr"/>
                      <a:r>
                        <a:rPr lang="en-US" altLang="zh-HK" dirty="0" smtClean="0">
                          <a:solidFill>
                            <a:schemeClr val="tx1">
                              <a:lumMod val="50000"/>
                              <a:lumOff val="50000"/>
                            </a:schemeClr>
                          </a:solidFill>
                        </a:rPr>
                        <a:t>Introduction</a:t>
                      </a:r>
                      <a:endParaRPr lang="zh-HK" altLang="en-US" dirty="0">
                        <a:solidFill>
                          <a:schemeClr val="tx1">
                            <a:lumMod val="50000"/>
                            <a:lumOff val="50000"/>
                          </a:schemeClr>
                        </a:solidFill>
                      </a:endParaRPr>
                    </a:p>
                  </a:txBody>
                  <a:tcP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tx1">
                              <a:lumMod val="50000"/>
                              <a:lumOff val="50000"/>
                            </a:schemeClr>
                          </a:solidFill>
                        </a:rPr>
                        <a:t>Overview</a:t>
                      </a:r>
                      <a:endParaRPr lang="zh-HK" altLang="en-US" dirty="0">
                        <a:solidFill>
                          <a:schemeClr val="tx1">
                            <a:lumMod val="50000"/>
                            <a:lumOff val="50000"/>
                          </a:schemeClr>
                        </a:solidFill>
                      </a:endParaRPr>
                    </a:p>
                  </a:txBody>
                  <a:tcPr>
                    <a:lnL w="28575" cap="flat" cmpd="sng" algn="ctr">
                      <a:solidFill>
                        <a:schemeClr val="tx1">
                          <a:lumMod val="50000"/>
                          <a:lumOff val="50000"/>
                        </a:schemeClr>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tx1"/>
                          </a:solidFill>
                        </a:rPr>
                        <a:t>Apple</a:t>
                      </a:r>
                      <a:endParaRPr lang="zh-HK" altLang="en-US" dirty="0">
                        <a:solidFill>
                          <a:schemeClr val="tx1"/>
                        </a:solidFill>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bg1">
                              <a:lumMod val="50000"/>
                            </a:schemeClr>
                          </a:solidFill>
                        </a:rPr>
                        <a:t>Google</a:t>
                      </a:r>
                      <a:endParaRPr lang="zh-HK" altLang="en-US" dirty="0">
                        <a:solidFill>
                          <a:schemeClr val="bg1">
                            <a:lumMod val="50000"/>
                          </a:schemeClr>
                        </a:solidFill>
                      </a:endParaRPr>
                    </a:p>
                  </a:txBody>
                  <a:tcPr>
                    <a:lnL w="28575" cap="flat" cmpd="sng" algn="ctr">
                      <a:solidFill>
                        <a:srgbClr val="FF0000"/>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bg1">
                              <a:lumMod val="50000"/>
                            </a:schemeClr>
                          </a:solidFill>
                        </a:rPr>
                        <a:t>Microsoft</a:t>
                      </a:r>
                      <a:endParaRPr lang="zh-HK" altLang="en-US" dirty="0">
                        <a:solidFill>
                          <a:schemeClr val="bg1">
                            <a:lumMod val="50000"/>
                          </a:schemeClr>
                        </a:solidFill>
                      </a:endParaRPr>
                    </a:p>
                  </a:txBody>
                  <a:tcP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2050" name="Picture 2"/>
          <p:cNvPicPr>
            <a:picLocks noChangeAspect="1" noChangeArrowheads="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7883800" y="188640"/>
            <a:ext cx="869785" cy="1008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312766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oogle">
    <p:spTree>
      <p:nvGrpSpPr>
        <p:cNvPr id="1" name=""/>
        <p:cNvGrpSpPr/>
        <p:nvPr/>
      </p:nvGrpSpPr>
      <p:grpSpPr>
        <a:xfrm>
          <a:off x="0" y="0"/>
          <a:ext cx="0" cy="0"/>
          <a:chOff x="0" y="0"/>
          <a:chExt cx="0" cy="0"/>
        </a:xfrm>
      </p:grpSpPr>
      <p:cxnSp>
        <p:nvCxnSpPr>
          <p:cNvPr id="21" name="Straight Connector 20"/>
          <p:cNvCxnSpPr/>
          <p:nvPr userDrawn="1"/>
        </p:nvCxnSpPr>
        <p:spPr>
          <a:xfrm>
            <a:off x="1205880" y="6494740"/>
            <a:ext cx="10044608" cy="0"/>
          </a:xfrm>
          <a:prstGeom prst="line">
            <a:avLst/>
          </a:prstGeom>
        </p:spPr>
        <p:style>
          <a:lnRef idx="2">
            <a:schemeClr val="accent2"/>
          </a:lnRef>
          <a:fillRef idx="0">
            <a:schemeClr val="accent2"/>
          </a:fillRef>
          <a:effectRef idx="1">
            <a:schemeClr val="accent2"/>
          </a:effectRef>
          <a:fontRef idx="minor">
            <a:schemeClr val="tx1"/>
          </a:fontRef>
        </p:style>
      </p:cxnSp>
      <p:sp>
        <p:nvSpPr>
          <p:cNvPr id="2" name="Title 1"/>
          <p:cNvSpPr>
            <a:spLocks noGrp="1"/>
          </p:cNvSpPr>
          <p:nvPr>
            <p:ph type="title"/>
          </p:nvPr>
        </p:nvSpPr>
        <p:spPr>
          <a:xfrm>
            <a:off x="35496" y="116632"/>
            <a:ext cx="8712968" cy="1143000"/>
          </a:xfrm>
        </p:spPr>
        <p:txBody>
          <a:bodyPr/>
          <a:lstStyle>
            <a:lvl1pPr>
              <a:defRPr sz="4000"/>
            </a:lvl1pPr>
          </a:lstStyle>
          <a:p>
            <a:r>
              <a:rPr lang="en-US" altLang="zh-HK" dirty="0" smtClean="0"/>
              <a:t>Click to edit Master title style</a:t>
            </a:r>
            <a:endParaRPr lang="zh-HK" altLang="en-US" dirty="0"/>
          </a:p>
        </p:txBody>
      </p:sp>
      <p:sp>
        <p:nvSpPr>
          <p:cNvPr id="3" name="Content Placeholder 2"/>
          <p:cNvSpPr>
            <a:spLocks noGrp="1"/>
          </p:cNvSpPr>
          <p:nvPr>
            <p:ph idx="1"/>
          </p:nvPr>
        </p:nvSpPr>
        <p:spPr>
          <a:xfrm>
            <a:off x="35496" y="1600200"/>
            <a:ext cx="8712968" cy="4525963"/>
          </a:xfrm>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6" name="Slide Number Placeholder 5"/>
          <p:cNvSpPr>
            <a:spLocks noGrp="1"/>
          </p:cNvSpPr>
          <p:nvPr>
            <p:ph type="sldNum" sz="quarter" idx="12"/>
          </p:nvPr>
        </p:nvSpPr>
        <p:spPr/>
        <p:txBody>
          <a:bodyPr/>
          <a:lstStyle/>
          <a:p>
            <a:fld id="{D2F5E95E-9E27-4E26-A3DE-0C0EC555DAF0}" type="slidenum">
              <a:rPr lang="zh-HK" altLang="en-US" smtClean="0"/>
              <a:pPr/>
              <a:t>‹#›</a:t>
            </a:fld>
            <a:endParaRPr lang="zh-HK" altLang="en-US"/>
          </a:p>
        </p:txBody>
      </p:sp>
      <p:cxnSp>
        <p:nvCxnSpPr>
          <p:cNvPr id="9" name="Straight Connector 8"/>
          <p:cNvCxnSpPr/>
          <p:nvPr userDrawn="1"/>
        </p:nvCxnSpPr>
        <p:spPr>
          <a:xfrm>
            <a:off x="-1548680" y="1340768"/>
            <a:ext cx="777686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userDrawn="1"/>
        </p:nvCxnSpPr>
        <p:spPr>
          <a:xfrm>
            <a:off x="-900608" y="1480265"/>
            <a:ext cx="7704856" cy="0"/>
          </a:xfrm>
          <a:prstGeom prst="line">
            <a:avLst/>
          </a:prstGeom>
          <a:ln>
            <a:solidFill>
              <a:schemeClr val="bg1">
                <a:lumMod val="50000"/>
              </a:schemeClr>
            </a:solidFill>
          </a:ln>
        </p:spPr>
        <p:style>
          <a:lnRef idx="3">
            <a:schemeClr val="accent1"/>
          </a:lnRef>
          <a:fillRef idx="0">
            <a:schemeClr val="accent1"/>
          </a:fillRef>
          <a:effectRef idx="2">
            <a:schemeClr val="accent1"/>
          </a:effectRef>
          <a:fontRef idx="minor">
            <a:schemeClr val="tx1"/>
          </a:fontRef>
        </p:style>
      </p:cxnSp>
      <p:graphicFrame>
        <p:nvGraphicFramePr>
          <p:cNvPr id="10" name="Table 9"/>
          <p:cNvGraphicFramePr>
            <a:graphicFrameLocks noGrp="1"/>
          </p:cNvGraphicFramePr>
          <p:nvPr userDrawn="1">
            <p:extLst>
              <p:ext uri="{D42A27DB-BD31-4B8C-83A1-F6EECF244321}">
                <p14:modId xmlns:p14="http://schemas.microsoft.com/office/powerpoint/2010/main" xmlns="" val="3594783551"/>
              </p:ext>
            </p:extLst>
          </p:nvPr>
        </p:nvGraphicFramePr>
        <p:xfrm>
          <a:off x="1205880" y="6309320"/>
          <a:ext cx="7680175" cy="370840"/>
        </p:xfrm>
        <a:graphic>
          <a:graphicData uri="http://schemas.openxmlformats.org/drawingml/2006/table">
            <a:tbl>
              <a:tblPr firstRow="1" bandRow="1">
                <a:tableStyleId>{5DA37D80-6434-44D0-A028-1B22A696006F}</a:tableStyleId>
              </a:tblPr>
              <a:tblGrid>
                <a:gridCol w="1536035"/>
                <a:gridCol w="1536035"/>
                <a:gridCol w="1536035"/>
                <a:gridCol w="1536035"/>
                <a:gridCol w="1536035"/>
              </a:tblGrid>
              <a:tr h="370840">
                <a:tc>
                  <a:txBody>
                    <a:bodyPr/>
                    <a:lstStyle/>
                    <a:p>
                      <a:pPr algn="ctr"/>
                      <a:r>
                        <a:rPr lang="en-US" altLang="zh-HK" dirty="0" smtClean="0">
                          <a:solidFill>
                            <a:schemeClr val="tx1">
                              <a:lumMod val="50000"/>
                              <a:lumOff val="50000"/>
                            </a:schemeClr>
                          </a:solidFill>
                        </a:rPr>
                        <a:t>Introduction</a:t>
                      </a:r>
                      <a:endParaRPr lang="zh-HK" altLang="en-US" dirty="0">
                        <a:solidFill>
                          <a:schemeClr val="tx1">
                            <a:lumMod val="50000"/>
                            <a:lumOff val="50000"/>
                          </a:schemeClr>
                        </a:solidFill>
                      </a:endParaRPr>
                    </a:p>
                  </a:txBody>
                  <a:tcP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tx1">
                              <a:lumMod val="50000"/>
                              <a:lumOff val="50000"/>
                            </a:schemeClr>
                          </a:solidFill>
                        </a:rPr>
                        <a:t>Overview</a:t>
                      </a:r>
                      <a:endParaRPr lang="zh-HK" altLang="en-US" dirty="0">
                        <a:solidFill>
                          <a:schemeClr val="tx1">
                            <a:lumMod val="50000"/>
                            <a:lumOff val="50000"/>
                          </a:schemeClr>
                        </a:solidFill>
                      </a:endParaRPr>
                    </a:p>
                  </a:txBody>
                  <a:tcP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tx1">
                              <a:lumMod val="50000"/>
                              <a:lumOff val="50000"/>
                            </a:schemeClr>
                          </a:solidFill>
                        </a:rPr>
                        <a:t>Apple</a:t>
                      </a:r>
                      <a:endParaRPr lang="zh-HK" altLang="en-US" dirty="0">
                        <a:solidFill>
                          <a:schemeClr val="tx1">
                            <a:lumMod val="50000"/>
                            <a:lumOff val="50000"/>
                          </a:schemeClr>
                        </a:solidFill>
                      </a:endParaRPr>
                    </a:p>
                  </a:txBody>
                  <a:tcPr>
                    <a:lnL w="28575" cap="flat" cmpd="sng" algn="ctr">
                      <a:solidFill>
                        <a:schemeClr val="tx1">
                          <a:lumMod val="50000"/>
                          <a:lumOff val="50000"/>
                        </a:schemeClr>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tx1"/>
                          </a:solidFill>
                        </a:rPr>
                        <a:t>Google</a:t>
                      </a:r>
                      <a:endParaRPr lang="zh-HK" altLang="en-US" dirty="0">
                        <a:solidFill>
                          <a:schemeClr val="tx1"/>
                        </a:solidFill>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bg1">
                              <a:lumMod val="50000"/>
                            </a:schemeClr>
                          </a:solidFill>
                        </a:rPr>
                        <a:t>Microsoft</a:t>
                      </a:r>
                      <a:endParaRPr lang="zh-HK" altLang="en-US" dirty="0">
                        <a:solidFill>
                          <a:schemeClr val="bg1">
                            <a:lumMod val="50000"/>
                          </a:schemeClr>
                        </a:solidFill>
                      </a:endParaRPr>
                    </a:p>
                  </a:txBody>
                  <a:tcPr>
                    <a:lnL w="28575" cap="flat" cmpd="sng" algn="ctr">
                      <a:solidFill>
                        <a:srgbClr val="FF0000"/>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4099" name="Picture 3"/>
          <p:cNvPicPr>
            <a:picLocks noChangeAspect="1" noChangeArrowheads="1"/>
          </p:cNvPicPr>
          <p:nvPr userDrawn="1"/>
        </p:nvPicPr>
        <p:blipFill>
          <a:blip r:embed="rId2" cstate="email">
            <a:clrChange>
              <a:clrFrom>
                <a:srgbClr val="000000"/>
              </a:clrFrom>
              <a:clrTo>
                <a:srgbClr val="000000">
                  <a:alpha val="0"/>
                </a:srgbClr>
              </a:clrTo>
            </a:clrChange>
            <a:extLst>
              <a:ext uri="{28A0092B-C50C-407E-A947-70E740481C1C}">
                <a14:useLocalDpi xmlns:a14="http://schemas.microsoft.com/office/drawing/2010/main" xmlns=""/>
              </a:ext>
            </a:extLst>
          </a:blip>
          <a:srcRect/>
          <a:stretch>
            <a:fillRect/>
          </a:stretch>
        </p:blipFill>
        <p:spPr bwMode="auto">
          <a:xfrm>
            <a:off x="7236296" y="636623"/>
            <a:ext cx="1763688" cy="593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039850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Microsoft">
    <p:spTree>
      <p:nvGrpSpPr>
        <p:cNvPr id="1" name=""/>
        <p:cNvGrpSpPr/>
        <p:nvPr/>
      </p:nvGrpSpPr>
      <p:grpSpPr>
        <a:xfrm>
          <a:off x="0" y="0"/>
          <a:ext cx="0" cy="0"/>
          <a:chOff x="0" y="0"/>
          <a:chExt cx="0" cy="0"/>
        </a:xfrm>
      </p:grpSpPr>
      <p:cxnSp>
        <p:nvCxnSpPr>
          <p:cNvPr id="21" name="Straight Connector 20"/>
          <p:cNvCxnSpPr/>
          <p:nvPr userDrawn="1"/>
        </p:nvCxnSpPr>
        <p:spPr>
          <a:xfrm>
            <a:off x="1205880" y="6494740"/>
            <a:ext cx="10044608" cy="0"/>
          </a:xfrm>
          <a:prstGeom prst="line">
            <a:avLst/>
          </a:prstGeom>
        </p:spPr>
        <p:style>
          <a:lnRef idx="2">
            <a:schemeClr val="accent2"/>
          </a:lnRef>
          <a:fillRef idx="0">
            <a:schemeClr val="accent2"/>
          </a:fillRef>
          <a:effectRef idx="1">
            <a:schemeClr val="accent2"/>
          </a:effectRef>
          <a:fontRef idx="minor">
            <a:schemeClr val="tx1"/>
          </a:fontRef>
        </p:style>
      </p:cxnSp>
      <p:sp>
        <p:nvSpPr>
          <p:cNvPr id="2" name="Title 1"/>
          <p:cNvSpPr>
            <a:spLocks noGrp="1"/>
          </p:cNvSpPr>
          <p:nvPr>
            <p:ph type="title"/>
          </p:nvPr>
        </p:nvSpPr>
        <p:spPr>
          <a:xfrm>
            <a:off x="35496" y="116632"/>
            <a:ext cx="8712968" cy="1143000"/>
          </a:xfrm>
        </p:spPr>
        <p:txBody>
          <a:bodyPr/>
          <a:lstStyle>
            <a:lvl1pPr>
              <a:defRPr sz="4000"/>
            </a:lvl1pPr>
          </a:lstStyle>
          <a:p>
            <a:r>
              <a:rPr lang="en-US" altLang="zh-HK" dirty="0" smtClean="0"/>
              <a:t>Click to edit Master title style</a:t>
            </a:r>
            <a:endParaRPr lang="zh-HK" altLang="en-US" dirty="0"/>
          </a:p>
        </p:txBody>
      </p:sp>
      <p:sp>
        <p:nvSpPr>
          <p:cNvPr id="3" name="Content Placeholder 2"/>
          <p:cNvSpPr>
            <a:spLocks noGrp="1"/>
          </p:cNvSpPr>
          <p:nvPr>
            <p:ph idx="1"/>
          </p:nvPr>
        </p:nvSpPr>
        <p:spPr>
          <a:xfrm>
            <a:off x="35496" y="1600200"/>
            <a:ext cx="8712968" cy="4525963"/>
          </a:xfrm>
        </p:spPr>
        <p:txBody>
          <a:bodyPr/>
          <a:lstStyle/>
          <a:p>
            <a:pPr lvl="0"/>
            <a:r>
              <a:rPr lang="en-US" altLang="zh-HK" dirty="0" smtClean="0"/>
              <a:t>Click to edit Master text styles</a:t>
            </a:r>
          </a:p>
          <a:p>
            <a:pPr lvl="1"/>
            <a:r>
              <a:rPr lang="en-US" altLang="zh-HK" dirty="0" smtClean="0"/>
              <a:t>Second level</a:t>
            </a:r>
          </a:p>
          <a:p>
            <a:pPr lvl="2"/>
            <a:r>
              <a:rPr lang="en-US" altLang="zh-HK" dirty="0" smtClean="0"/>
              <a:t>Third level</a:t>
            </a:r>
          </a:p>
          <a:p>
            <a:pPr lvl="3"/>
            <a:r>
              <a:rPr lang="en-US" altLang="zh-HK" dirty="0" smtClean="0"/>
              <a:t>Fourth level</a:t>
            </a:r>
          </a:p>
          <a:p>
            <a:pPr lvl="4"/>
            <a:r>
              <a:rPr lang="en-US" altLang="zh-HK" dirty="0" smtClean="0"/>
              <a:t>Fifth level</a:t>
            </a:r>
            <a:endParaRPr lang="zh-HK" altLang="en-US" dirty="0"/>
          </a:p>
        </p:txBody>
      </p:sp>
      <p:sp>
        <p:nvSpPr>
          <p:cNvPr id="6" name="Slide Number Placeholder 5"/>
          <p:cNvSpPr>
            <a:spLocks noGrp="1"/>
          </p:cNvSpPr>
          <p:nvPr>
            <p:ph type="sldNum" sz="quarter" idx="12"/>
          </p:nvPr>
        </p:nvSpPr>
        <p:spPr/>
        <p:txBody>
          <a:bodyPr/>
          <a:lstStyle/>
          <a:p>
            <a:fld id="{D2F5E95E-9E27-4E26-A3DE-0C0EC555DAF0}" type="slidenum">
              <a:rPr lang="zh-HK" altLang="en-US" smtClean="0"/>
              <a:pPr/>
              <a:t>‹#›</a:t>
            </a:fld>
            <a:endParaRPr lang="zh-HK" altLang="en-US"/>
          </a:p>
        </p:txBody>
      </p:sp>
      <p:cxnSp>
        <p:nvCxnSpPr>
          <p:cNvPr id="9" name="Straight Connector 8"/>
          <p:cNvCxnSpPr/>
          <p:nvPr userDrawn="1"/>
        </p:nvCxnSpPr>
        <p:spPr>
          <a:xfrm>
            <a:off x="-1548680" y="1340768"/>
            <a:ext cx="777686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userDrawn="1"/>
        </p:nvCxnSpPr>
        <p:spPr>
          <a:xfrm>
            <a:off x="-900608" y="1480265"/>
            <a:ext cx="7704856" cy="0"/>
          </a:xfrm>
          <a:prstGeom prst="line">
            <a:avLst/>
          </a:prstGeom>
          <a:ln>
            <a:solidFill>
              <a:schemeClr val="bg1">
                <a:lumMod val="50000"/>
              </a:schemeClr>
            </a:solidFill>
          </a:ln>
        </p:spPr>
        <p:style>
          <a:lnRef idx="3">
            <a:schemeClr val="accent1"/>
          </a:lnRef>
          <a:fillRef idx="0">
            <a:schemeClr val="accent1"/>
          </a:fillRef>
          <a:effectRef idx="2">
            <a:schemeClr val="accent1"/>
          </a:effectRef>
          <a:fontRef idx="minor">
            <a:schemeClr val="tx1"/>
          </a:fontRef>
        </p:style>
      </p:cxnSp>
      <p:graphicFrame>
        <p:nvGraphicFramePr>
          <p:cNvPr id="12" name="Table 11"/>
          <p:cNvGraphicFramePr>
            <a:graphicFrameLocks noGrp="1"/>
          </p:cNvGraphicFramePr>
          <p:nvPr userDrawn="1">
            <p:extLst>
              <p:ext uri="{D42A27DB-BD31-4B8C-83A1-F6EECF244321}">
                <p14:modId xmlns:p14="http://schemas.microsoft.com/office/powerpoint/2010/main" xmlns="" val="3048678621"/>
              </p:ext>
            </p:extLst>
          </p:nvPr>
        </p:nvGraphicFramePr>
        <p:xfrm>
          <a:off x="1209241" y="6309320"/>
          <a:ext cx="7680175" cy="370840"/>
        </p:xfrm>
        <a:graphic>
          <a:graphicData uri="http://schemas.openxmlformats.org/drawingml/2006/table">
            <a:tbl>
              <a:tblPr firstRow="1" bandRow="1">
                <a:tableStyleId>{5DA37D80-6434-44D0-A028-1B22A696006F}</a:tableStyleId>
              </a:tblPr>
              <a:tblGrid>
                <a:gridCol w="1536035"/>
                <a:gridCol w="1536035"/>
                <a:gridCol w="1536035"/>
                <a:gridCol w="1536035"/>
                <a:gridCol w="1536035"/>
              </a:tblGrid>
              <a:tr h="370840">
                <a:tc>
                  <a:txBody>
                    <a:bodyPr/>
                    <a:lstStyle/>
                    <a:p>
                      <a:pPr algn="ctr"/>
                      <a:r>
                        <a:rPr lang="en-US" altLang="zh-HK" dirty="0" smtClean="0">
                          <a:solidFill>
                            <a:schemeClr val="tx1">
                              <a:lumMod val="50000"/>
                              <a:lumOff val="50000"/>
                            </a:schemeClr>
                          </a:solidFill>
                        </a:rPr>
                        <a:t>Introduction</a:t>
                      </a:r>
                      <a:endParaRPr lang="zh-HK" altLang="en-US" dirty="0">
                        <a:solidFill>
                          <a:schemeClr val="tx1">
                            <a:lumMod val="50000"/>
                            <a:lumOff val="50000"/>
                          </a:schemeClr>
                        </a:solidFill>
                      </a:endParaRPr>
                    </a:p>
                  </a:txBody>
                  <a:tcP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tx1">
                              <a:lumMod val="50000"/>
                              <a:lumOff val="50000"/>
                            </a:schemeClr>
                          </a:solidFill>
                        </a:rPr>
                        <a:t>Overview</a:t>
                      </a:r>
                      <a:endParaRPr lang="zh-HK" altLang="en-US" dirty="0">
                        <a:solidFill>
                          <a:schemeClr val="tx1">
                            <a:lumMod val="50000"/>
                            <a:lumOff val="50000"/>
                          </a:schemeClr>
                        </a:solidFill>
                      </a:endParaRPr>
                    </a:p>
                  </a:txBody>
                  <a:tcP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tx1">
                              <a:lumMod val="50000"/>
                              <a:lumOff val="50000"/>
                            </a:schemeClr>
                          </a:solidFill>
                        </a:rPr>
                        <a:t>Apple</a:t>
                      </a:r>
                      <a:endParaRPr lang="zh-HK" altLang="en-US" dirty="0">
                        <a:solidFill>
                          <a:schemeClr val="tx1">
                            <a:lumMod val="50000"/>
                            <a:lumOff val="50000"/>
                          </a:schemeClr>
                        </a:solidFill>
                      </a:endParaRPr>
                    </a:p>
                  </a:txBody>
                  <a:tcP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bg1">
                              <a:lumMod val="50000"/>
                            </a:schemeClr>
                          </a:solidFill>
                        </a:rPr>
                        <a:t>Google</a:t>
                      </a:r>
                      <a:endParaRPr lang="zh-HK" altLang="en-US" dirty="0">
                        <a:solidFill>
                          <a:schemeClr val="bg1">
                            <a:lumMod val="50000"/>
                          </a:schemeClr>
                        </a:solidFill>
                      </a:endParaRPr>
                    </a:p>
                  </a:txBody>
                  <a:tcPr>
                    <a:lnL w="28575" cap="flat" cmpd="sng" algn="ctr">
                      <a:solidFill>
                        <a:schemeClr val="tx1">
                          <a:lumMod val="50000"/>
                          <a:lumOff val="50000"/>
                        </a:schemeClr>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HK" dirty="0" smtClean="0">
                          <a:solidFill>
                            <a:schemeClr val="tx1"/>
                          </a:solidFill>
                        </a:rPr>
                        <a:t>Microsoft</a:t>
                      </a:r>
                      <a:endParaRPr lang="zh-HK" altLang="en-US" dirty="0">
                        <a:solidFill>
                          <a:schemeClr val="tx1"/>
                        </a:solidFill>
                      </a:endParaRPr>
                    </a:p>
                  </a:txBody>
                  <a:tcP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3074" name="Picture 2"/>
          <p:cNvPicPr>
            <a:picLocks noChangeAspect="1" noChangeArrowheads="1"/>
          </p:cNvPicPr>
          <p:nvPr userDrawn="1"/>
        </p:nvPicPr>
        <p:blipFill>
          <a:blip r:embed="rId2" cstate="email">
            <a:clrChange>
              <a:clrFrom>
                <a:srgbClr val="000000"/>
              </a:clrFrom>
              <a:clrTo>
                <a:srgbClr val="000000">
                  <a:alpha val="0"/>
                </a:srgbClr>
              </a:clrTo>
            </a:clrChange>
            <a:extLst>
              <a:ext uri="{28A0092B-C50C-407E-A947-70E740481C1C}">
                <a14:useLocalDpi xmlns:a14="http://schemas.microsoft.com/office/drawing/2010/main" xmlns=""/>
              </a:ext>
            </a:extLst>
          </a:blip>
          <a:srcRect/>
          <a:stretch>
            <a:fillRect/>
          </a:stretch>
        </p:blipFill>
        <p:spPr bwMode="auto">
          <a:xfrm>
            <a:off x="7524328" y="260647"/>
            <a:ext cx="1219617" cy="12196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404792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HK" smtClean="0"/>
              <a:t>Click to edit Master title style</a:t>
            </a:r>
            <a:endParaRPr lang="zh-HK"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C60F3A5-EAB1-47F7-A529-60DB4E2B3CA7}" type="datetimeFigureOut">
              <a:rPr lang="zh-HK" altLang="en-US" smtClean="0"/>
              <a:pPr/>
              <a:t>8/7/2015</a:t>
            </a:fld>
            <a:endParaRPr lang="zh-HK"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p:txBody>
          <a:bodyPr/>
          <a:lstStyle/>
          <a:p>
            <a:fld id="{D2F5E95E-9E27-4E26-A3DE-0C0EC555DAF0}" type="slidenum">
              <a:rPr lang="zh-HK" altLang="en-US" smtClean="0"/>
              <a:pPr/>
              <a:t>‹#›</a:t>
            </a:fld>
            <a:endParaRPr lang="zh-HK" altLang="en-US"/>
          </a:p>
        </p:txBody>
      </p:sp>
    </p:spTree>
    <p:extLst>
      <p:ext uri="{BB962C8B-B14F-4D97-AF65-F5344CB8AC3E}">
        <p14:creationId xmlns:p14="http://schemas.microsoft.com/office/powerpoint/2010/main" xmlns="" val="32376743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zh-HK"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C60F3A5-EAB1-47F7-A529-60DB4E2B3CA7}" type="datetimeFigureOut">
              <a:rPr lang="zh-HK" altLang="en-US" smtClean="0"/>
              <a:pPr/>
              <a:t>8/7/2015</a:t>
            </a:fld>
            <a:endParaRPr lang="zh-HK"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zh-HK" altLang="en-US"/>
          </a:p>
        </p:txBody>
      </p:sp>
      <p:sp>
        <p:nvSpPr>
          <p:cNvPr id="7" name="Slide Number Placeholder 6"/>
          <p:cNvSpPr>
            <a:spLocks noGrp="1"/>
          </p:cNvSpPr>
          <p:nvPr>
            <p:ph type="sldNum" sz="quarter" idx="12"/>
          </p:nvPr>
        </p:nvSpPr>
        <p:spPr/>
        <p:txBody>
          <a:bodyPr/>
          <a:lstStyle/>
          <a:p>
            <a:fld id="{D2F5E95E-9E27-4E26-A3DE-0C0EC555DAF0}" type="slidenum">
              <a:rPr lang="zh-HK" altLang="en-US" smtClean="0"/>
              <a:pPr/>
              <a:t>‹#›</a:t>
            </a:fld>
            <a:endParaRPr lang="zh-HK" altLang="en-US"/>
          </a:p>
        </p:txBody>
      </p:sp>
    </p:spTree>
    <p:extLst>
      <p:ext uri="{BB962C8B-B14F-4D97-AF65-F5344CB8AC3E}">
        <p14:creationId xmlns:p14="http://schemas.microsoft.com/office/powerpoint/2010/main" xmlns="" val="213624537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HK" smtClean="0"/>
              <a:t>Click to edit Master title style</a:t>
            </a:r>
            <a:endParaRPr lang="zh-HK"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C60F3A5-EAB1-47F7-A529-60DB4E2B3CA7}" type="datetimeFigureOut">
              <a:rPr lang="zh-HK" altLang="en-US" smtClean="0"/>
              <a:pPr/>
              <a:t>8/7/2015</a:t>
            </a:fld>
            <a:endParaRPr lang="zh-HK" alt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zh-HK" altLang="en-US"/>
          </a:p>
        </p:txBody>
      </p:sp>
      <p:sp>
        <p:nvSpPr>
          <p:cNvPr id="9" name="Slide Number Placeholder 8"/>
          <p:cNvSpPr>
            <a:spLocks noGrp="1"/>
          </p:cNvSpPr>
          <p:nvPr>
            <p:ph type="sldNum" sz="quarter" idx="12"/>
          </p:nvPr>
        </p:nvSpPr>
        <p:spPr/>
        <p:txBody>
          <a:bodyPr/>
          <a:lstStyle/>
          <a:p>
            <a:fld id="{D2F5E95E-9E27-4E26-A3DE-0C0EC555DAF0}" type="slidenum">
              <a:rPr lang="zh-HK" altLang="en-US" smtClean="0"/>
              <a:pPr/>
              <a:t>‹#›</a:t>
            </a:fld>
            <a:endParaRPr lang="zh-HK" altLang="en-US"/>
          </a:p>
        </p:txBody>
      </p:sp>
    </p:spTree>
    <p:extLst>
      <p:ext uri="{BB962C8B-B14F-4D97-AF65-F5344CB8AC3E}">
        <p14:creationId xmlns:p14="http://schemas.microsoft.com/office/powerpoint/2010/main" xmlns="" val="1979644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496" y="274638"/>
            <a:ext cx="8712968" cy="1066130"/>
          </a:xfrm>
          <a:prstGeom prst="rect">
            <a:avLst/>
          </a:prstGeom>
        </p:spPr>
        <p:txBody>
          <a:bodyPr vert="horz" lIns="91440" tIns="45720" rIns="91440" bIns="45720" rtlCol="0" anchor="ctr">
            <a:normAutofit/>
          </a:bodyPr>
          <a:lstStyle/>
          <a:p>
            <a:r>
              <a:rPr lang="en-US" altLang="zh-HK" dirty="0" smtClean="0"/>
              <a:t>Click to edit Master title style</a:t>
            </a:r>
            <a:endParaRPr lang="zh-HK" altLang="en-US" dirty="0"/>
          </a:p>
        </p:txBody>
      </p:sp>
      <p:sp>
        <p:nvSpPr>
          <p:cNvPr id="3" name="Text Placeholder 2"/>
          <p:cNvSpPr>
            <a:spLocks noGrp="1"/>
          </p:cNvSpPr>
          <p:nvPr>
            <p:ph type="body" idx="1"/>
          </p:nvPr>
        </p:nvSpPr>
        <p:spPr>
          <a:xfrm>
            <a:off x="35496" y="1600200"/>
            <a:ext cx="8712968" cy="4525963"/>
          </a:xfrm>
          <a:prstGeom prst="rect">
            <a:avLst/>
          </a:prstGeom>
        </p:spPr>
        <p:txBody>
          <a:bodyPr vert="horz" lIns="91440" tIns="45720" rIns="91440" bIns="45720" rtlCol="0">
            <a:normAutofit/>
          </a:bodyPr>
          <a:lstStyle/>
          <a:p>
            <a:pPr lvl="0"/>
            <a:r>
              <a:rPr lang="en-US" altLang="zh-HK" dirty="0" smtClean="0"/>
              <a:t>Click to edit Master text styles</a:t>
            </a:r>
          </a:p>
          <a:p>
            <a:pPr lvl="1"/>
            <a:r>
              <a:rPr lang="en-US" altLang="zh-HK" dirty="0" smtClean="0"/>
              <a:t>Second level</a:t>
            </a:r>
          </a:p>
          <a:p>
            <a:pPr lvl="2"/>
            <a:r>
              <a:rPr lang="en-US" altLang="zh-HK" dirty="0" smtClean="0"/>
              <a:t>Third level</a:t>
            </a:r>
          </a:p>
          <a:p>
            <a:pPr lvl="3"/>
            <a:r>
              <a:rPr lang="en-US" altLang="zh-HK" dirty="0" smtClean="0"/>
              <a:t>Fourth level</a:t>
            </a:r>
          </a:p>
          <a:p>
            <a:pPr lvl="4"/>
            <a:r>
              <a:rPr lang="en-US" altLang="zh-HK" dirty="0" smtClean="0"/>
              <a:t>Fifth level</a:t>
            </a:r>
            <a:endParaRPr lang="zh-HK" altLang="en-US" dirty="0"/>
          </a:p>
        </p:txBody>
      </p:sp>
      <p:sp>
        <p:nvSpPr>
          <p:cNvPr id="6" name="Slide Number Placeholder 5"/>
          <p:cNvSpPr>
            <a:spLocks noGrp="1"/>
          </p:cNvSpPr>
          <p:nvPr>
            <p:ph type="sldNum" sz="quarter" idx="4"/>
          </p:nvPr>
        </p:nvSpPr>
        <p:spPr>
          <a:xfrm>
            <a:off x="6995283" y="2564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F5E95E-9E27-4E26-A3DE-0C0EC555DAF0}" type="slidenum">
              <a:rPr lang="zh-HK" altLang="en-US" smtClean="0"/>
              <a:pPr/>
              <a:t>‹#›</a:t>
            </a:fld>
            <a:endParaRPr lang="zh-HK" altLang="en-US"/>
          </a:p>
        </p:txBody>
      </p:sp>
      <p:cxnSp>
        <p:nvCxnSpPr>
          <p:cNvPr id="9" name="Straight Connector 8"/>
          <p:cNvCxnSpPr/>
          <p:nvPr userDrawn="1"/>
        </p:nvCxnSpPr>
        <p:spPr>
          <a:xfrm>
            <a:off x="-1548680" y="1340768"/>
            <a:ext cx="777686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userDrawn="1"/>
        </p:nvCxnSpPr>
        <p:spPr>
          <a:xfrm>
            <a:off x="-900608" y="1486717"/>
            <a:ext cx="7704856" cy="0"/>
          </a:xfrm>
          <a:prstGeom prst="line">
            <a:avLst/>
          </a:prstGeom>
          <a:ln>
            <a:solidFill>
              <a:schemeClr val="bg1">
                <a:lumMod val="50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27486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67" r:id="rId4"/>
    <p:sldLayoutId id="2147483668" r:id="rId5"/>
    <p:sldLayoutId id="214748367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iming>
    <p:tnLst>
      <p:par>
        <p:cTn id="1" dur="indefinite" restart="never" nodeType="tmRoot"/>
      </p:par>
    </p:tnLst>
  </p:timing>
  <p:txStyles>
    <p:titleStyle>
      <a:lvl1pPr algn="l" defTabSz="914400" rtl="0" eaLnBrk="1" latinLnBrk="0" hangingPunct="1">
        <a:spcBef>
          <a:spcPct val="0"/>
        </a:spcBef>
        <a:buNone/>
        <a:defRPr sz="44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altLang="zh-HK" dirty="0" smtClean="0"/>
              <a:t>BUS 417 Presentation: </a:t>
            </a:r>
            <a:br>
              <a:rPr lang="en-US" altLang="zh-HK" dirty="0" smtClean="0"/>
            </a:br>
            <a:r>
              <a:rPr lang="en-US" altLang="zh-HK" dirty="0" smtClean="0"/>
              <a:t>Gadgets</a:t>
            </a:r>
            <a:endParaRPr lang="zh-HK" altLang="en-US" dirty="0"/>
          </a:p>
        </p:txBody>
      </p:sp>
      <p:sp>
        <p:nvSpPr>
          <p:cNvPr id="3" name="Subtitle 2"/>
          <p:cNvSpPr>
            <a:spLocks noGrp="1"/>
          </p:cNvSpPr>
          <p:nvPr>
            <p:ph type="subTitle" idx="1"/>
          </p:nvPr>
        </p:nvSpPr>
        <p:spPr/>
        <p:txBody>
          <a:bodyPr/>
          <a:lstStyle/>
          <a:p>
            <a:r>
              <a:rPr lang="en-US" altLang="zh-HK" dirty="0" smtClean="0"/>
              <a:t>Group 1</a:t>
            </a:r>
            <a:endParaRPr lang="zh-HK" altLang="en-US" dirty="0"/>
          </a:p>
        </p:txBody>
      </p:sp>
    </p:spTree>
    <p:extLst>
      <p:ext uri="{BB962C8B-B14F-4D97-AF65-F5344CB8AC3E}">
        <p14:creationId xmlns:p14="http://schemas.microsoft.com/office/powerpoint/2010/main" xmlns="" val="32002369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Smartphones</a:t>
            </a:r>
            <a:endParaRPr lang="en-US" dirty="0"/>
          </a:p>
        </p:txBody>
      </p:sp>
      <p:pic>
        <p:nvPicPr>
          <p:cNvPr id="4" name="Content Placeholder 3" descr="smartphones compared.jpg"/>
          <p:cNvPicPr>
            <a:picLocks noGrp="1" noChangeAspect="1"/>
          </p:cNvPicPr>
          <p:nvPr>
            <p:ph idx="1"/>
          </p:nvPr>
        </p:nvPicPr>
        <p:blipFill>
          <a:blip r:embed="rId2" cstate="email">
            <a:extLst>
              <a:ext uri="{28A0092B-C50C-407E-A947-70E740481C1C}">
                <a14:useLocalDpi xmlns:a14="http://schemas.microsoft.com/office/drawing/2010/main" xmlns=""/>
              </a:ext>
            </a:extLst>
          </a:blip>
          <a:srcRect/>
          <a:stretch>
            <a:fillRect/>
          </a:stretch>
        </p:blipFill>
        <p:spPr>
          <a:xfrm>
            <a:off x="179512" y="1628800"/>
            <a:ext cx="8752527" cy="4349080"/>
          </a:xfrm>
        </p:spPr>
      </p:pic>
    </p:spTree>
    <p:extLst>
      <p:ext uri="{BB962C8B-B14F-4D97-AF65-F5344CB8AC3E}">
        <p14:creationId xmlns:p14="http://schemas.microsoft.com/office/powerpoint/2010/main" xmlns="" val="357510757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Strategy</a:t>
            </a:r>
            <a:endParaRPr lang="en-CA" dirty="0"/>
          </a:p>
        </p:txBody>
      </p:sp>
      <p:sp>
        <p:nvSpPr>
          <p:cNvPr id="3" name="Content Placeholder 2"/>
          <p:cNvSpPr>
            <a:spLocks noGrp="1"/>
          </p:cNvSpPr>
          <p:nvPr>
            <p:ph idx="1"/>
          </p:nvPr>
        </p:nvSpPr>
        <p:spPr/>
        <p:txBody>
          <a:bodyPr>
            <a:normAutofit/>
          </a:bodyPr>
          <a:lstStyle/>
          <a:p>
            <a:r>
              <a:rPr lang="en-CA" dirty="0">
                <a:latin typeface="Calibri" pitchFamily="34" charset="0"/>
                <a:ea typeface="宋体" pitchFamily="2" charset="-122"/>
              </a:rPr>
              <a:t>Revenue = Amount of time on the Web</a:t>
            </a:r>
          </a:p>
          <a:p>
            <a:endParaRPr lang="en-CA" dirty="0" smtClean="0"/>
          </a:p>
          <a:p>
            <a:endParaRPr lang="en-CA" dirty="0"/>
          </a:p>
          <a:p>
            <a:r>
              <a:rPr lang="en-CA" dirty="0" smtClean="0"/>
              <a:t>MISSION: </a:t>
            </a:r>
          </a:p>
          <a:p>
            <a:pPr lvl="1"/>
            <a:r>
              <a:rPr lang="en-CA" dirty="0" smtClean="0"/>
              <a:t>“To </a:t>
            </a:r>
            <a:r>
              <a:rPr lang="en-CA" dirty="0"/>
              <a:t>organize the world’s information and make it universally accessible and useful</a:t>
            </a:r>
            <a:r>
              <a:rPr lang="en-CA" dirty="0" smtClean="0"/>
              <a:t>”</a:t>
            </a:r>
          </a:p>
          <a:p>
            <a:pPr lvl="1"/>
            <a:endParaRPr lang="en-CA" dirty="0"/>
          </a:p>
          <a:p>
            <a:pPr lvl="1"/>
            <a:r>
              <a:rPr lang="en-CA" dirty="0"/>
              <a:t> </a:t>
            </a:r>
            <a:r>
              <a:rPr lang="en-CA" dirty="0" smtClean="0"/>
              <a:t>Unofficial motto: </a:t>
            </a:r>
            <a:r>
              <a:rPr lang="en-CA" dirty="0"/>
              <a:t>“Don’t be evil,”</a:t>
            </a:r>
          </a:p>
          <a:p>
            <a:endParaRPr lang="en-CA" dirty="0"/>
          </a:p>
        </p:txBody>
      </p:sp>
    </p:spTree>
    <p:extLst>
      <p:ext uri="{BB962C8B-B14F-4D97-AF65-F5344CB8AC3E}">
        <p14:creationId xmlns:p14="http://schemas.microsoft.com/office/powerpoint/2010/main" xmlns="" val="14564552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Philosophy</a:t>
            </a:r>
            <a:endParaRPr lang="en-CA" dirty="0"/>
          </a:p>
        </p:txBody>
      </p:sp>
      <p:sp>
        <p:nvSpPr>
          <p:cNvPr id="4" name="Content Placeholder 2"/>
          <p:cNvSpPr txBox="1">
            <a:spLocks noGrp="1"/>
          </p:cNvSpPr>
          <p:nvPr>
            <p:ph idx="1"/>
          </p:nvPr>
        </p:nvSpPr>
        <p:spPr>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2500" dirty="0"/>
              <a:t>Focus on the user and all else will follow.</a:t>
            </a:r>
          </a:p>
          <a:p>
            <a:pPr marL="514350" indent="-514350">
              <a:buFont typeface="+mj-lt"/>
              <a:buAutoNum type="arabicPeriod"/>
            </a:pPr>
            <a:r>
              <a:rPr lang="en-US" sz="2500" dirty="0"/>
              <a:t>It’s best to do one thing really, really well.</a:t>
            </a:r>
          </a:p>
          <a:p>
            <a:pPr marL="514350" indent="-514350">
              <a:buFont typeface="+mj-lt"/>
              <a:buAutoNum type="arabicPeriod"/>
            </a:pPr>
            <a:r>
              <a:rPr lang="en-US" sz="2500" dirty="0"/>
              <a:t>Fast is better than slow.</a:t>
            </a:r>
          </a:p>
          <a:p>
            <a:pPr marL="514350" indent="-514350">
              <a:buFont typeface="+mj-lt"/>
              <a:buAutoNum type="arabicPeriod"/>
            </a:pPr>
            <a:r>
              <a:rPr lang="en-US" sz="2500" dirty="0"/>
              <a:t>Democracy on the web works.</a:t>
            </a:r>
          </a:p>
          <a:p>
            <a:pPr marL="514350" indent="-514350">
              <a:buFont typeface="+mj-lt"/>
              <a:buAutoNum type="arabicPeriod"/>
            </a:pPr>
            <a:r>
              <a:rPr lang="en-US" sz="2500" dirty="0"/>
              <a:t>You don’t need to be at your desk to need an answer.</a:t>
            </a:r>
          </a:p>
          <a:p>
            <a:pPr marL="514350" indent="-514350">
              <a:buFont typeface="+mj-lt"/>
              <a:buAutoNum type="arabicPeriod"/>
            </a:pPr>
            <a:r>
              <a:rPr lang="en-US" sz="2500" dirty="0"/>
              <a:t>You can make money without doing evil.</a:t>
            </a:r>
          </a:p>
          <a:p>
            <a:pPr marL="514350" indent="-514350">
              <a:buFont typeface="+mj-lt"/>
              <a:buAutoNum type="arabicPeriod"/>
            </a:pPr>
            <a:r>
              <a:rPr lang="en-US" sz="2500" dirty="0"/>
              <a:t>There’s always more information out there.</a:t>
            </a:r>
          </a:p>
          <a:p>
            <a:pPr marL="514350" indent="-514350">
              <a:buFont typeface="+mj-lt"/>
              <a:buAutoNum type="arabicPeriod"/>
            </a:pPr>
            <a:r>
              <a:rPr lang="en-US" sz="2500" dirty="0"/>
              <a:t>The need for information crosses all borders.</a:t>
            </a:r>
          </a:p>
          <a:p>
            <a:pPr marL="514350" indent="-514350">
              <a:buFont typeface="+mj-lt"/>
              <a:buAutoNum type="arabicPeriod"/>
            </a:pPr>
            <a:r>
              <a:rPr lang="en-US" sz="2500" dirty="0"/>
              <a:t>You can be serious without a suit.</a:t>
            </a:r>
          </a:p>
          <a:p>
            <a:pPr marL="514350" indent="-514350">
              <a:buFont typeface="+mj-lt"/>
              <a:buAutoNum type="arabicPeriod"/>
            </a:pPr>
            <a:r>
              <a:rPr lang="en-US" sz="2500" dirty="0"/>
              <a:t>Great just isn’t good enough.</a:t>
            </a:r>
          </a:p>
        </p:txBody>
      </p:sp>
    </p:spTree>
    <p:extLst>
      <p:ext uri="{BB962C8B-B14F-4D97-AF65-F5344CB8AC3E}">
        <p14:creationId xmlns:p14="http://schemas.microsoft.com/office/powerpoint/2010/main" xmlns="" val="19908206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History</a:t>
            </a:r>
            <a:endParaRPr lang="en-CA"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CA" sz="2000" b="1" dirty="0" smtClean="0">
                <a:solidFill>
                  <a:srgbClr val="00B050"/>
                </a:solidFill>
              </a:rPr>
              <a:t>1996:</a:t>
            </a:r>
            <a:r>
              <a:rPr lang="en-CA" sz="2000" dirty="0" smtClean="0">
                <a:solidFill>
                  <a:srgbClr val="00B050"/>
                </a:solidFill>
              </a:rPr>
              <a:t> </a:t>
            </a:r>
            <a:r>
              <a:rPr lang="en-CA" sz="2000" dirty="0" smtClean="0"/>
              <a:t>Larry and Sergey create a search engine called </a:t>
            </a:r>
            <a:r>
              <a:rPr lang="en-CA" sz="2000" dirty="0" err="1" smtClean="0"/>
              <a:t>BackRub</a:t>
            </a:r>
            <a:r>
              <a:rPr lang="en-CA" sz="2000" dirty="0" smtClean="0"/>
              <a:t> (Operating on Stanford servers)</a:t>
            </a:r>
          </a:p>
          <a:p>
            <a:pPr>
              <a:buFont typeface="Wingdings" panose="05000000000000000000" pitchFamily="2" charset="2"/>
              <a:buChar char="§"/>
            </a:pPr>
            <a:r>
              <a:rPr lang="en-CA" sz="2000" b="1" dirty="0" smtClean="0">
                <a:solidFill>
                  <a:srgbClr val="00B050"/>
                </a:solidFill>
              </a:rPr>
              <a:t>1997: </a:t>
            </a:r>
            <a:r>
              <a:rPr lang="en-CA" sz="2000" dirty="0" smtClean="0"/>
              <a:t>Google.com is registered as a domain</a:t>
            </a:r>
          </a:p>
          <a:p>
            <a:pPr>
              <a:buFont typeface="Wingdings" panose="05000000000000000000" pitchFamily="2" charset="2"/>
              <a:buChar char="§"/>
            </a:pPr>
            <a:r>
              <a:rPr lang="en-CA" sz="2000" b="1" dirty="0" smtClean="0">
                <a:solidFill>
                  <a:srgbClr val="00B050"/>
                </a:solidFill>
              </a:rPr>
              <a:t>1998: </a:t>
            </a:r>
            <a:r>
              <a:rPr lang="en-CA" sz="2000" dirty="0" smtClean="0"/>
              <a:t>Andy </a:t>
            </a:r>
            <a:r>
              <a:rPr lang="en-CA" sz="2000" dirty="0" err="1" smtClean="0"/>
              <a:t>Bechtolsheim</a:t>
            </a:r>
            <a:r>
              <a:rPr lang="en-CA" sz="2000" dirty="0" smtClean="0"/>
              <a:t> becomes first investor ($100,000), and Google files for incorporation in California</a:t>
            </a:r>
          </a:p>
          <a:p>
            <a:pPr>
              <a:lnSpc>
                <a:spcPct val="80000"/>
              </a:lnSpc>
              <a:buFont typeface="Wingdings" panose="05000000000000000000" pitchFamily="2" charset="2"/>
              <a:buChar char="§"/>
            </a:pPr>
            <a:r>
              <a:rPr lang="en-CA" sz="2000" b="1" dirty="0" smtClean="0">
                <a:solidFill>
                  <a:srgbClr val="00B050"/>
                </a:solidFill>
              </a:rPr>
              <a:t>1999: </a:t>
            </a:r>
            <a:r>
              <a:rPr lang="en-US" sz="2000" dirty="0" err="1">
                <a:ea typeface="宋体" pitchFamily="2" charset="-122"/>
              </a:rPr>
              <a:t>Kleiner</a:t>
            </a:r>
            <a:r>
              <a:rPr lang="en-US" sz="2000" dirty="0">
                <a:ea typeface="宋体" pitchFamily="2" charset="-122"/>
              </a:rPr>
              <a:t> Perkins </a:t>
            </a:r>
            <a:r>
              <a:rPr lang="en-US" sz="2000" dirty="0" err="1">
                <a:ea typeface="宋体" pitchFamily="2" charset="-122"/>
              </a:rPr>
              <a:t>Caufield</a:t>
            </a:r>
            <a:r>
              <a:rPr lang="en-US" sz="2000" dirty="0">
                <a:ea typeface="宋体" pitchFamily="2" charset="-122"/>
              </a:rPr>
              <a:t> &amp; Byers as well as Sequoia Capital provide $25 </a:t>
            </a:r>
            <a:r>
              <a:rPr lang="en-US" sz="2000" dirty="0" smtClean="0">
                <a:ea typeface="宋体" pitchFamily="2" charset="-122"/>
              </a:rPr>
              <a:t>million; Website </a:t>
            </a:r>
            <a:r>
              <a:rPr lang="en-US" sz="2000" dirty="0">
                <a:ea typeface="宋体" pitchFamily="2" charset="-122"/>
              </a:rPr>
              <a:t>officially </a:t>
            </a:r>
            <a:r>
              <a:rPr lang="en-US" sz="2000" dirty="0" smtClean="0">
                <a:ea typeface="宋体" pitchFamily="2" charset="-122"/>
              </a:rPr>
              <a:t>launched</a:t>
            </a:r>
          </a:p>
          <a:p>
            <a:pPr>
              <a:lnSpc>
                <a:spcPct val="80000"/>
              </a:lnSpc>
              <a:buFont typeface="Wingdings" panose="05000000000000000000" pitchFamily="2" charset="2"/>
              <a:buChar char="§"/>
            </a:pPr>
            <a:r>
              <a:rPr lang="en-US" sz="2000" b="1" dirty="0" smtClean="0">
                <a:solidFill>
                  <a:srgbClr val="00B050"/>
                </a:solidFill>
                <a:ea typeface="宋体" pitchFamily="2" charset="-122"/>
              </a:rPr>
              <a:t>2000: </a:t>
            </a:r>
            <a:r>
              <a:rPr lang="en-US" sz="2000" dirty="0" smtClean="0">
                <a:ea typeface="宋体" pitchFamily="2" charset="-122"/>
              </a:rPr>
              <a:t>Google AdWords launched (Paid web links with associated searches)</a:t>
            </a:r>
          </a:p>
          <a:p>
            <a:pPr>
              <a:lnSpc>
                <a:spcPct val="80000"/>
              </a:lnSpc>
              <a:buFont typeface="Wingdings" panose="05000000000000000000" pitchFamily="2" charset="2"/>
              <a:buChar char="§"/>
            </a:pPr>
            <a:r>
              <a:rPr lang="en-US" sz="2000" b="1" dirty="0" smtClean="0">
                <a:solidFill>
                  <a:srgbClr val="00B050"/>
                </a:solidFill>
                <a:ea typeface="宋体" pitchFamily="2" charset="-122"/>
              </a:rPr>
              <a:t>2001:</a:t>
            </a:r>
            <a:r>
              <a:rPr lang="en-US" sz="2000" b="1" dirty="0">
                <a:solidFill>
                  <a:srgbClr val="00B050"/>
                </a:solidFill>
                <a:ea typeface="宋体" pitchFamily="2" charset="-122"/>
              </a:rPr>
              <a:t> </a:t>
            </a:r>
            <a:r>
              <a:rPr lang="en-US" sz="2000" dirty="0" smtClean="0">
                <a:ea typeface="宋体" pitchFamily="2" charset="-122"/>
              </a:rPr>
              <a:t>Eric </a:t>
            </a:r>
            <a:r>
              <a:rPr lang="en-US" sz="2000" dirty="0">
                <a:ea typeface="宋体" pitchFamily="2" charset="-122"/>
              </a:rPr>
              <a:t>Schmidt becomes CEO and Chairman of the Board of </a:t>
            </a:r>
            <a:r>
              <a:rPr lang="en-US" sz="2000" dirty="0" smtClean="0">
                <a:ea typeface="宋体" pitchFamily="2" charset="-122"/>
              </a:rPr>
              <a:t>Directors; “PageRank</a:t>
            </a:r>
            <a:r>
              <a:rPr lang="en-US" sz="2000" dirty="0">
                <a:ea typeface="宋体" pitchFamily="2" charset="-122"/>
              </a:rPr>
              <a:t>” granted a patent</a:t>
            </a:r>
          </a:p>
          <a:p>
            <a:pPr>
              <a:lnSpc>
                <a:spcPct val="80000"/>
              </a:lnSpc>
              <a:buFont typeface="Wingdings" panose="05000000000000000000" pitchFamily="2" charset="2"/>
              <a:buChar char="§"/>
            </a:pPr>
            <a:r>
              <a:rPr lang="en-US" sz="2000" b="1" dirty="0" smtClean="0">
                <a:solidFill>
                  <a:srgbClr val="00B050"/>
                </a:solidFill>
                <a:ea typeface="宋体" pitchFamily="2" charset="-122"/>
              </a:rPr>
              <a:t>2002: </a:t>
            </a:r>
            <a:r>
              <a:rPr lang="en-US" sz="2000" dirty="0" smtClean="0">
                <a:ea typeface="宋体" pitchFamily="2" charset="-122"/>
              </a:rPr>
              <a:t>Google labs, Google Scholar released,.. AdWords becomes cost-per-click</a:t>
            </a:r>
          </a:p>
          <a:p>
            <a:endParaRPr lang="en-CA" b="1" dirty="0"/>
          </a:p>
        </p:txBody>
      </p:sp>
    </p:spTree>
    <p:extLst>
      <p:ext uri="{BB962C8B-B14F-4D97-AF65-F5344CB8AC3E}">
        <p14:creationId xmlns:p14="http://schemas.microsoft.com/office/powerpoint/2010/main" xmlns="" val="34577274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History</a:t>
            </a:r>
            <a:endParaRPr lang="en-CA" dirty="0"/>
          </a:p>
        </p:txBody>
      </p:sp>
      <p:sp>
        <p:nvSpPr>
          <p:cNvPr id="3" name="Content Placeholder 2"/>
          <p:cNvSpPr>
            <a:spLocks noGrp="1"/>
          </p:cNvSpPr>
          <p:nvPr>
            <p:ph idx="1"/>
          </p:nvPr>
        </p:nvSpPr>
        <p:spPr/>
        <p:txBody>
          <a:bodyPr/>
          <a:lstStyle/>
          <a:p>
            <a:pPr marL="342900" lvl="1" indent="-342900">
              <a:lnSpc>
                <a:spcPct val="80000"/>
              </a:lnSpc>
              <a:buFont typeface="Wingdings" panose="05000000000000000000" pitchFamily="2" charset="2"/>
              <a:buChar char="§"/>
            </a:pPr>
            <a:r>
              <a:rPr lang="en-US" sz="2100" b="1" dirty="0">
                <a:solidFill>
                  <a:srgbClr val="00B050"/>
                </a:solidFill>
                <a:ea typeface="宋体" pitchFamily="2" charset="-122"/>
              </a:rPr>
              <a:t>2004: </a:t>
            </a:r>
            <a:r>
              <a:rPr lang="en-US" sz="2100" dirty="0">
                <a:solidFill>
                  <a:schemeClr val="tx1"/>
                </a:solidFill>
                <a:ea typeface="宋体" pitchFamily="2" charset="-122"/>
              </a:rPr>
              <a:t>Google Local released (became Google Maps), Gmail released, IPO raised $1.67 billion for 20 million shares at $85</a:t>
            </a:r>
          </a:p>
          <a:p>
            <a:pPr>
              <a:lnSpc>
                <a:spcPct val="80000"/>
              </a:lnSpc>
              <a:buFont typeface="Wingdings" panose="05000000000000000000" pitchFamily="2" charset="2"/>
              <a:buChar char="§"/>
            </a:pPr>
            <a:r>
              <a:rPr lang="en-US" sz="2100" b="1" dirty="0">
                <a:solidFill>
                  <a:srgbClr val="00B050"/>
                </a:solidFill>
                <a:ea typeface="宋体" pitchFamily="2" charset="-122"/>
              </a:rPr>
              <a:t>2005: </a:t>
            </a:r>
            <a:r>
              <a:rPr lang="en-US" sz="2100" dirty="0">
                <a:solidFill>
                  <a:schemeClr val="tx1"/>
                </a:solidFill>
                <a:ea typeface="宋体" pitchFamily="2" charset="-122"/>
              </a:rPr>
              <a:t>Google Maps, Google Earth launched</a:t>
            </a:r>
          </a:p>
          <a:p>
            <a:pPr>
              <a:lnSpc>
                <a:spcPct val="80000"/>
              </a:lnSpc>
              <a:buFont typeface="Wingdings" panose="05000000000000000000" pitchFamily="2" charset="2"/>
              <a:buChar char="§"/>
            </a:pPr>
            <a:r>
              <a:rPr lang="en-US" sz="2100" b="1" dirty="0">
                <a:solidFill>
                  <a:srgbClr val="00B050"/>
                </a:solidFill>
                <a:ea typeface="宋体" pitchFamily="2" charset="-122"/>
              </a:rPr>
              <a:t>2007: </a:t>
            </a:r>
            <a:r>
              <a:rPr lang="en-US" sz="2100" dirty="0">
                <a:solidFill>
                  <a:schemeClr val="tx1"/>
                </a:solidFill>
                <a:ea typeface="宋体" pitchFamily="2" charset="-122"/>
              </a:rPr>
              <a:t>Share prices hit $700</a:t>
            </a:r>
          </a:p>
          <a:p>
            <a:pPr>
              <a:lnSpc>
                <a:spcPct val="80000"/>
              </a:lnSpc>
              <a:buFont typeface="Wingdings" panose="05000000000000000000" pitchFamily="2" charset="2"/>
              <a:buChar char="§"/>
            </a:pPr>
            <a:r>
              <a:rPr lang="en-US" sz="2100" b="1" dirty="0">
                <a:solidFill>
                  <a:srgbClr val="00B050"/>
                </a:solidFill>
                <a:ea typeface="宋体" pitchFamily="2" charset="-122"/>
              </a:rPr>
              <a:t>2011: </a:t>
            </a:r>
            <a:r>
              <a:rPr lang="en-US" sz="2100" dirty="0">
                <a:solidFill>
                  <a:schemeClr val="tx1"/>
                </a:solidFill>
                <a:ea typeface="宋体" pitchFamily="2" charset="-122"/>
              </a:rPr>
              <a:t>Android exceeds 10billion app downloads, growth rate of 1billion downloads per month, Google Drive launched</a:t>
            </a:r>
          </a:p>
          <a:p>
            <a:pPr>
              <a:lnSpc>
                <a:spcPct val="80000"/>
              </a:lnSpc>
              <a:buFont typeface="Wingdings" panose="05000000000000000000" pitchFamily="2" charset="2"/>
              <a:buChar char="§"/>
            </a:pPr>
            <a:r>
              <a:rPr lang="en-US" sz="2100" b="1" dirty="0">
                <a:solidFill>
                  <a:srgbClr val="00B050"/>
                </a:solidFill>
                <a:ea typeface="宋体" pitchFamily="2" charset="-122"/>
              </a:rPr>
              <a:t>2012: </a:t>
            </a:r>
            <a:r>
              <a:rPr lang="en-US" sz="2100" dirty="0">
                <a:solidFill>
                  <a:schemeClr val="tx1"/>
                </a:solidFill>
                <a:ea typeface="宋体" pitchFamily="2" charset="-122"/>
              </a:rPr>
              <a:t>Google is the dominant search engine globally with 88.8% market share, Most visited website in the world</a:t>
            </a:r>
          </a:p>
          <a:p>
            <a:pPr>
              <a:lnSpc>
                <a:spcPct val="80000"/>
              </a:lnSpc>
              <a:buFont typeface="Wingdings" panose="05000000000000000000" pitchFamily="2" charset="2"/>
              <a:buChar char="§"/>
            </a:pPr>
            <a:r>
              <a:rPr lang="en-US" sz="2100" b="1" dirty="0">
                <a:solidFill>
                  <a:srgbClr val="00B050"/>
                </a:solidFill>
                <a:ea typeface="宋体" pitchFamily="2" charset="-122"/>
              </a:rPr>
              <a:t>2013: </a:t>
            </a:r>
            <a:r>
              <a:rPr lang="en-US" sz="2100" dirty="0">
                <a:solidFill>
                  <a:schemeClr val="tx1"/>
                </a:solidFill>
                <a:ea typeface="宋体" pitchFamily="2" charset="-122"/>
              </a:rPr>
              <a:t>1 billion android devices activated, Calico founded, a company focused on health and well being</a:t>
            </a:r>
          </a:p>
          <a:p>
            <a:pPr>
              <a:lnSpc>
                <a:spcPct val="80000"/>
              </a:lnSpc>
              <a:buFont typeface="Wingdings" panose="05000000000000000000" pitchFamily="2" charset="2"/>
              <a:buChar char="§"/>
            </a:pPr>
            <a:r>
              <a:rPr lang="en-US" sz="2100" b="1" dirty="0">
                <a:solidFill>
                  <a:srgbClr val="00B050"/>
                </a:solidFill>
                <a:ea typeface="宋体" pitchFamily="2" charset="-122"/>
              </a:rPr>
              <a:t>2014</a:t>
            </a:r>
            <a:r>
              <a:rPr lang="en-US" sz="2100" dirty="0">
                <a:solidFill>
                  <a:srgbClr val="00B050"/>
                </a:solidFill>
                <a:ea typeface="宋体" pitchFamily="2" charset="-122"/>
              </a:rPr>
              <a:t>:</a:t>
            </a:r>
            <a:r>
              <a:rPr lang="en-US" sz="2100" dirty="0">
                <a:solidFill>
                  <a:schemeClr val="tx1"/>
                </a:solidFill>
                <a:ea typeface="宋体" pitchFamily="2" charset="-122"/>
              </a:rPr>
              <a:t>Prototypes of self driving cars revealed</a:t>
            </a:r>
            <a:endParaRPr lang="en-US" sz="2000" b="1" dirty="0">
              <a:ea typeface="宋体" pitchFamily="2" charset="-122"/>
            </a:endParaRPr>
          </a:p>
          <a:p>
            <a:endParaRPr lang="en-CA" dirty="0"/>
          </a:p>
        </p:txBody>
      </p:sp>
    </p:spTree>
    <p:extLst>
      <p:ext uri="{BB962C8B-B14F-4D97-AF65-F5344CB8AC3E}">
        <p14:creationId xmlns:p14="http://schemas.microsoft.com/office/powerpoint/2010/main" xmlns="" val="8454881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Key Acquisitions</a:t>
            </a:r>
            <a:endParaRPr lang="en-CA" dirty="0"/>
          </a:p>
        </p:txBody>
      </p:sp>
      <p:sp>
        <p:nvSpPr>
          <p:cNvPr id="3" name="Content Placeholder 2"/>
          <p:cNvSpPr>
            <a:spLocks noGrp="1"/>
          </p:cNvSpPr>
          <p:nvPr>
            <p:ph idx="1"/>
          </p:nvPr>
        </p:nvSpPr>
        <p:spPr/>
        <p:txBody>
          <a:bodyPr>
            <a:normAutofit fontScale="77500" lnSpcReduction="20000"/>
          </a:bodyPr>
          <a:lstStyle/>
          <a:p>
            <a:pPr>
              <a:spcBef>
                <a:spcPts val="0"/>
              </a:spcBef>
              <a:spcAft>
                <a:spcPts val="600"/>
              </a:spcAft>
              <a:buFont typeface="Wingdings" panose="05000000000000000000" pitchFamily="2" charset="2"/>
              <a:buChar char="§"/>
            </a:pPr>
            <a:r>
              <a:rPr lang="en-CA" dirty="0">
                <a:solidFill>
                  <a:schemeClr val="tx2">
                    <a:lumMod val="60000"/>
                    <a:lumOff val="40000"/>
                  </a:schemeClr>
                </a:solidFill>
                <a:ea typeface="宋体" pitchFamily="2" charset="-122"/>
                <a:cs typeface="Calibri"/>
              </a:rPr>
              <a:t>Apr 2003: 	</a:t>
            </a:r>
            <a:r>
              <a:rPr lang="en-CA" dirty="0">
                <a:ea typeface="宋体" pitchFamily="2" charset="-122"/>
                <a:cs typeface="Calibri"/>
              </a:rPr>
              <a:t>Applied Semantics </a:t>
            </a:r>
          </a:p>
          <a:p>
            <a:pPr lvl="1">
              <a:spcBef>
                <a:spcPts val="0"/>
              </a:spcBef>
              <a:spcAft>
                <a:spcPts val="600"/>
              </a:spcAft>
              <a:buFont typeface="Wingdings" panose="05000000000000000000" pitchFamily="2" charset="2"/>
              <a:buChar char="§"/>
            </a:pPr>
            <a:r>
              <a:rPr lang="en-CA" dirty="0">
                <a:ea typeface="宋体" pitchFamily="2" charset="-122"/>
                <a:cs typeface="Calibri"/>
              </a:rPr>
              <a:t>		Lead to the launch of Google AdSense</a:t>
            </a:r>
          </a:p>
          <a:p>
            <a:pPr>
              <a:spcBef>
                <a:spcPts val="0"/>
              </a:spcBef>
              <a:spcAft>
                <a:spcPts val="600"/>
              </a:spcAft>
              <a:buFont typeface="Wingdings" panose="05000000000000000000" pitchFamily="2" charset="2"/>
              <a:buChar char="§"/>
            </a:pPr>
            <a:r>
              <a:rPr lang="en-CA" dirty="0">
                <a:solidFill>
                  <a:schemeClr val="tx2">
                    <a:lumMod val="60000"/>
                    <a:lumOff val="40000"/>
                  </a:schemeClr>
                </a:solidFill>
                <a:ea typeface="宋体" pitchFamily="2" charset="-122"/>
                <a:cs typeface="Calibri"/>
              </a:rPr>
              <a:t>Jul 2004: 	</a:t>
            </a:r>
            <a:r>
              <a:rPr lang="en-CA" dirty="0">
                <a:ea typeface="宋体" pitchFamily="2" charset="-122"/>
                <a:cs typeface="Calibri"/>
              </a:rPr>
              <a:t>Picasa Inc. </a:t>
            </a:r>
          </a:p>
          <a:p>
            <a:pPr lvl="1">
              <a:spcBef>
                <a:spcPts val="0"/>
              </a:spcBef>
              <a:spcAft>
                <a:spcPts val="600"/>
              </a:spcAft>
              <a:buFont typeface="Wingdings" panose="05000000000000000000" pitchFamily="2" charset="2"/>
              <a:buChar char="§"/>
            </a:pPr>
            <a:r>
              <a:rPr lang="en-CA" dirty="0">
                <a:ea typeface="宋体" pitchFamily="2" charset="-122"/>
                <a:cs typeface="Calibri"/>
              </a:rPr>
              <a:t>		Digital photo management</a:t>
            </a:r>
          </a:p>
          <a:p>
            <a:pPr>
              <a:spcBef>
                <a:spcPts val="0"/>
              </a:spcBef>
              <a:spcAft>
                <a:spcPts val="600"/>
              </a:spcAft>
              <a:buFont typeface="Wingdings" panose="05000000000000000000" pitchFamily="2" charset="2"/>
              <a:buChar char="§"/>
            </a:pPr>
            <a:r>
              <a:rPr lang="en-CA" dirty="0">
                <a:solidFill>
                  <a:schemeClr val="tx2">
                    <a:lumMod val="60000"/>
                    <a:lumOff val="40000"/>
                  </a:schemeClr>
                </a:solidFill>
                <a:ea typeface="宋体" pitchFamily="2" charset="-122"/>
                <a:cs typeface="Calibri"/>
              </a:rPr>
              <a:t>Oct 2004: 	</a:t>
            </a:r>
            <a:r>
              <a:rPr lang="en-CA" dirty="0">
                <a:ea typeface="宋体" pitchFamily="2" charset="-122"/>
                <a:cs typeface="Calibri"/>
              </a:rPr>
              <a:t>Keyhole Corp.</a:t>
            </a:r>
          </a:p>
          <a:p>
            <a:pPr lvl="1">
              <a:spcBef>
                <a:spcPts val="0"/>
              </a:spcBef>
              <a:spcAft>
                <a:spcPts val="600"/>
              </a:spcAft>
              <a:buFont typeface="Wingdings" panose="05000000000000000000" pitchFamily="2" charset="2"/>
              <a:buChar char="§"/>
            </a:pPr>
            <a:r>
              <a:rPr lang="en-CA" dirty="0">
                <a:ea typeface="宋体" pitchFamily="2" charset="-122"/>
                <a:cs typeface="Calibri"/>
              </a:rPr>
              <a:t>		Leads to launch of Google Maps and </a:t>
            </a:r>
            <a:r>
              <a:rPr lang="en-CA" dirty="0" smtClean="0">
                <a:ea typeface="宋体" pitchFamily="2" charset="-122"/>
                <a:cs typeface="Calibri"/>
              </a:rPr>
              <a:t>Google Earth</a:t>
            </a:r>
            <a:r>
              <a:rPr lang="en-CA" dirty="0">
                <a:ea typeface="宋体" pitchFamily="2" charset="-122"/>
                <a:cs typeface="Calibri"/>
              </a:rPr>
              <a:t>.</a:t>
            </a:r>
          </a:p>
          <a:p>
            <a:pPr>
              <a:spcBef>
                <a:spcPts val="0"/>
              </a:spcBef>
              <a:spcAft>
                <a:spcPts val="600"/>
              </a:spcAft>
              <a:buFont typeface="Wingdings" panose="05000000000000000000" pitchFamily="2" charset="2"/>
              <a:buChar char="§"/>
            </a:pPr>
            <a:r>
              <a:rPr lang="en-CA" dirty="0">
                <a:solidFill>
                  <a:schemeClr val="tx2">
                    <a:lumMod val="60000"/>
                    <a:lumOff val="40000"/>
                  </a:schemeClr>
                </a:solidFill>
                <a:ea typeface="宋体" pitchFamily="2" charset="-122"/>
                <a:cs typeface="Calibri"/>
              </a:rPr>
              <a:t>Aug 2005: 	</a:t>
            </a:r>
            <a:r>
              <a:rPr lang="en-CA" dirty="0">
                <a:ea typeface="宋体" pitchFamily="2" charset="-122"/>
                <a:cs typeface="Calibri"/>
              </a:rPr>
              <a:t>Android</a:t>
            </a:r>
          </a:p>
          <a:p>
            <a:pPr>
              <a:spcBef>
                <a:spcPts val="0"/>
              </a:spcBef>
              <a:spcAft>
                <a:spcPts val="600"/>
              </a:spcAft>
              <a:buFont typeface="Wingdings" panose="05000000000000000000" pitchFamily="2" charset="2"/>
              <a:buChar char="§"/>
            </a:pPr>
            <a:r>
              <a:rPr lang="en-CA" dirty="0">
                <a:solidFill>
                  <a:schemeClr val="tx2">
                    <a:lumMod val="60000"/>
                    <a:lumOff val="40000"/>
                  </a:schemeClr>
                </a:solidFill>
                <a:ea typeface="宋体" pitchFamily="2" charset="-122"/>
                <a:cs typeface="Calibri"/>
              </a:rPr>
              <a:t>Oct 2006: 	</a:t>
            </a:r>
            <a:r>
              <a:rPr lang="en-CA" dirty="0">
                <a:ea typeface="宋体" pitchFamily="2" charset="-122"/>
                <a:cs typeface="Calibri"/>
              </a:rPr>
              <a:t>YouTube (1.65 Billion)</a:t>
            </a:r>
          </a:p>
          <a:p>
            <a:pPr>
              <a:spcBef>
                <a:spcPts val="0"/>
              </a:spcBef>
              <a:spcAft>
                <a:spcPts val="600"/>
              </a:spcAft>
              <a:buFont typeface="Wingdings" panose="05000000000000000000" pitchFamily="2" charset="2"/>
              <a:buChar char="§"/>
            </a:pPr>
            <a:r>
              <a:rPr lang="en-CA" altLang="zh-CN" dirty="0">
                <a:solidFill>
                  <a:schemeClr val="tx2">
                    <a:lumMod val="60000"/>
                    <a:lumOff val="40000"/>
                  </a:schemeClr>
                </a:solidFill>
                <a:cs typeface="Calibri"/>
              </a:rPr>
              <a:t>April 2007: 	</a:t>
            </a:r>
            <a:r>
              <a:rPr lang="en-CA" altLang="zh-CN" dirty="0">
                <a:cs typeface="Calibri"/>
              </a:rPr>
              <a:t>Double clicks (3.1 Billion)</a:t>
            </a:r>
            <a:endParaRPr lang="en-CA" dirty="0">
              <a:ea typeface="宋体" pitchFamily="2" charset="-122"/>
              <a:cs typeface="Calibri"/>
            </a:endParaRPr>
          </a:p>
          <a:p>
            <a:pPr>
              <a:spcBef>
                <a:spcPts val="0"/>
              </a:spcBef>
              <a:spcAft>
                <a:spcPts val="600"/>
              </a:spcAft>
              <a:buFont typeface="Wingdings" panose="05000000000000000000" pitchFamily="2" charset="2"/>
              <a:buChar char="§"/>
            </a:pPr>
            <a:r>
              <a:rPr lang="en-CA" dirty="0">
                <a:solidFill>
                  <a:schemeClr val="tx2">
                    <a:lumMod val="60000"/>
                    <a:lumOff val="40000"/>
                  </a:schemeClr>
                </a:solidFill>
                <a:ea typeface="宋体" pitchFamily="2" charset="-122"/>
                <a:cs typeface="Calibri"/>
              </a:rPr>
              <a:t>Mar 2008: 	</a:t>
            </a:r>
            <a:r>
              <a:rPr lang="en-CA" dirty="0">
                <a:ea typeface="宋体" pitchFamily="2" charset="-122"/>
                <a:cs typeface="Calibri"/>
              </a:rPr>
              <a:t>Ad Mob (750 Million)  </a:t>
            </a:r>
          </a:p>
          <a:p>
            <a:pPr lvl="1">
              <a:spcBef>
                <a:spcPts val="0"/>
              </a:spcBef>
              <a:spcAft>
                <a:spcPts val="600"/>
              </a:spcAft>
              <a:buFont typeface="Wingdings" panose="05000000000000000000" pitchFamily="2" charset="2"/>
              <a:buChar char="§"/>
            </a:pPr>
            <a:r>
              <a:rPr lang="en-CA" dirty="0">
                <a:ea typeface="宋体" pitchFamily="2" charset="-122"/>
                <a:cs typeface="Calibri"/>
              </a:rPr>
              <a:t>		Enhances the company’s advertising revenue.</a:t>
            </a:r>
          </a:p>
          <a:p>
            <a:pPr>
              <a:spcBef>
                <a:spcPts val="0"/>
              </a:spcBef>
              <a:spcAft>
                <a:spcPts val="600"/>
              </a:spcAft>
              <a:buFont typeface="Wingdings" panose="05000000000000000000" pitchFamily="2" charset="2"/>
              <a:buChar char="§"/>
            </a:pPr>
            <a:r>
              <a:rPr lang="en-CA" dirty="0">
                <a:solidFill>
                  <a:schemeClr val="tx2">
                    <a:lumMod val="60000"/>
                    <a:lumOff val="40000"/>
                  </a:schemeClr>
                </a:solidFill>
                <a:ea typeface="宋体" pitchFamily="2" charset="-122"/>
                <a:cs typeface="Calibri"/>
              </a:rPr>
              <a:t>Aug 2011: 	</a:t>
            </a:r>
            <a:r>
              <a:rPr lang="en-CA" dirty="0">
                <a:ea typeface="宋体" pitchFamily="2" charset="-122"/>
                <a:cs typeface="Calibri"/>
              </a:rPr>
              <a:t>Motorola (12.5 Billion)</a:t>
            </a:r>
          </a:p>
          <a:p>
            <a:endParaRPr lang="en-CA" dirty="0"/>
          </a:p>
        </p:txBody>
      </p:sp>
    </p:spTree>
    <p:extLst>
      <p:ext uri="{BB962C8B-B14F-4D97-AF65-F5344CB8AC3E}">
        <p14:creationId xmlns:p14="http://schemas.microsoft.com/office/powerpoint/2010/main" xmlns="" val="24224568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Key Acquisitions</a:t>
            </a:r>
            <a:endParaRPr lang="en-CA" dirty="0"/>
          </a:p>
        </p:txBody>
      </p:sp>
      <p:sp>
        <p:nvSpPr>
          <p:cNvPr id="3" name="Content Placeholder 2"/>
          <p:cNvSpPr>
            <a:spLocks noGrp="1"/>
          </p:cNvSpPr>
          <p:nvPr>
            <p:ph idx="1"/>
          </p:nvPr>
        </p:nvSpPr>
        <p:spPr/>
        <p:txBody>
          <a:bodyPr>
            <a:normAutofit fontScale="85000" lnSpcReduction="20000"/>
          </a:bodyPr>
          <a:lstStyle/>
          <a:p>
            <a:pPr marL="285750" indent="-285750">
              <a:buFont typeface="Wingdings" panose="05000000000000000000" pitchFamily="2" charset="2"/>
              <a:buChar char="§"/>
            </a:pPr>
            <a:r>
              <a:rPr lang="en-US" dirty="0" smtClean="0">
                <a:solidFill>
                  <a:schemeClr val="tx2">
                    <a:lumMod val="60000"/>
                    <a:lumOff val="40000"/>
                  </a:schemeClr>
                </a:solidFill>
              </a:rPr>
              <a:t>2012:</a:t>
            </a:r>
          </a:p>
          <a:p>
            <a:pPr marL="685800" lvl="1">
              <a:buFont typeface="Wingdings" panose="05000000000000000000" pitchFamily="2" charset="2"/>
              <a:buChar char="§"/>
            </a:pPr>
            <a:r>
              <a:rPr lang="en-US" dirty="0" err="1" smtClean="0">
                <a:solidFill>
                  <a:schemeClr val="tx2">
                    <a:lumMod val="60000"/>
                    <a:lumOff val="40000"/>
                  </a:schemeClr>
                </a:solidFill>
              </a:rPr>
              <a:t>Meebo</a:t>
            </a:r>
            <a:r>
              <a:rPr lang="en-US" dirty="0">
                <a:solidFill>
                  <a:schemeClr val="tx2">
                    <a:lumMod val="60000"/>
                    <a:lumOff val="40000"/>
                  </a:schemeClr>
                </a:solidFill>
              </a:rPr>
              <a:t>: </a:t>
            </a:r>
            <a:r>
              <a:rPr lang="en-US" dirty="0"/>
              <a:t>web-based instant messaging service acquired for $</a:t>
            </a:r>
            <a:r>
              <a:rPr lang="en-US" dirty="0" smtClean="0"/>
              <a:t>100M</a:t>
            </a:r>
            <a:endParaRPr lang="en-US" dirty="0"/>
          </a:p>
          <a:p>
            <a:pPr marL="685800" lvl="1">
              <a:buFont typeface="Wingdings" panose="05000000000000000000" pitchFamily="2" charset="2"/>
              <a:buChar char="§"/>
            </a:pPr>
            <a:r>
              <a:rPr lang="en-US" dirty="0">
                <a:solidFill>
                  <a:schemeClr val="tx2">
                    <a:lumMod val="60000"/>
                    <a:lumOff val="40000"/>
                  </a:schemeClr>
                </a:solidFill>
              </a:rPr>
              <a:t>Sparrow: </a:t>
            </a:r>
            <a:r>
              <a:rPr lang="en-US" dirty="0"/>
              <a:t>Email client for iOS and OSX devices, acquired for $</a:t>
            </a:r>
            <a:r>
              <a:rPr lang="en-US" dirty="0" smtClean="0"/>
              <a:t>25M</a:t>
            </a:r>
            <a:endParaRPr lang="en-US" dirty="0"/>
          </a:p>
          <a:p>
            <a:pPr marL="685800" lvl="1">
              <a:buFont typeface="Wingdings" panose="05000000000000000000" pitchFamily="2" charset="2"/>
              <a:buChar char="§"/>
            </a:pPr>
            <a:r>
              <a:rPr lang="en-US" dirty="0">
                <a:solidFill>
                  <a:schemeClr val="tx2">
                    <a:lumMod val="60000"/>
                    <a:lumOff val="40000"/>
                  </a:schemeClr>
                </a:solidFill>
              </a:rPr>
              <a:t>Wildfire: </a:t>
            </a:r>
            <a:r>
              <a:rPr lang="en-US" dirty="0"/>
              <a:t>social marketing software developer, acquired for $</a:t>
            </a:r>
            <a:r>
              <a:rPr lang="en-US" dirty="0" smtClean="0"/>
              <a:t>450M</a:t>
            </a:r>
            <a:endParaRPr lang="en-US" dirty="0"/>
          </a:p>
          <a:p>
            <a:pPr marL="685800" lvl="1">
              <a:buFont typeface="Wingdings" panose="05000000000000000000" pitchFamily="2" charset="2"/>
              <a:buChar char="§"/>
            </a:pPr>
            <a:r>
              <a:rPr lang="en-US" altLang="zh-CN" dirty="0" err="1" smtClean="0">
                <a:solidFill>
                  <a:schemeClr val="tx2">
                    <a:lumMod val="60000"/>
                    <a:lumOff val="40000"/>
                  </a:schemeClr>
                </a:solidFill>
              </a:rPr>
              <a:t>Quickoffice</a:t>
            </a:r>
            <a:r>
              <a:rPr lang="en-US" altLang="zh-CN" dirty="0" smtClean="0">
                <a:solidFill>
                  <a:schemeClr val="tx2">
                    <a:lumMod val="60000"/>
                    <a:lumOff val="40000"/>
                  </a:schemeClr>
                </a:solidFill>
              </a:rPr>
              <a:t>: </a:t>
            </a:r>
            <a:r>
              <a:rPr lang="en-US" altLang="zh-CN" dirty="0"/>
              <a:t>Productivity suite for Google docs, and smart devices</a:t>
            </a:r>
            <a:r>
              <a:rPr lang="en-US" altLang="zh-CN" dirty="0" smtClean="0"/>
              <a:t>.</a:t>
            </a:r>
          </a:p>
          <a:p>
            <a:pPr marL="285750">
              <a:buFont typeface="Wingdings" panose="05000000000000000000" pitchFamily="2" charset="2"/>
              <a:buChar char="§"/>
            </a:pPr>
            <a:r>
              <a:rPr lang="en-CA" dirty="0" smtClean="0">
                <a:solidFill>
                  <a:schemeClr val="tx2">
                    <a:lumMod val="60000"/>
                    <a:lumOff val="40000"/>
                  </a:schemeClr>
                </a:solidFill>
                <a:ea typeface="宋体" pitchFamily="2" charset="-122"/>
                <a:cs typeface="Calibri"/>
              </a:rPr>
              <a:t>2014 </a:t>
            </a:r>
            <a:r>
              <a:rPr lang="en-US" dirty="0" smtClean="0"/>
              <a:t> </a:t>
            </a:r>
          </a:p>
          <a:p>
            <a:pPr marL="685800" lvl="1">
              <a:buFont typeface="Wingdings" panose="05000000000000000000" pitchFamily="2" charset="2"/>
              <a:buChar char="§"/>
            </a:pPr>
            <a:r>
              <a:rPr lang="en-US" dirty="0" smtClean="0">
                <a:solidFill>
                  <a:schemeClr val="tx2">
                    <a:lumMod val="60000"/>
                    <a:lumOff val="40000"/>
                  </a:schemeClr>
                </a:solidFill>
              </a:rPr>
              <a:t>Nest: </a:t>
            </a:r>
            <a:r>
              <a:rPr lang="en-US" dirty="0" smtClean="0"/>
              <a:t>makes various products for the home such as thermostats and smoke alarms (3.2 Billion)</a:t>
            </a:r>
            <a:endParaRPr lang="en-US" dirty="0"/>
          </a:p>
          <a:p>
            <a:endParaRPr lang="en-CA" dirty="0"/>
          </a:p>
        </p:txBody>
      </p:sp>
    </p:spTree>
    <p:extLst>
      <p:ext uri="{BB962C8B-B14F-4D97-AF65-F5344CB8AC3E}">
        <p14:creationId xmlns:p14="http://schemas.microsoft.com/office/powerpoint/2010/main" xmlns="" val="38682477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Products and Services</a:t>
            </a:r>
            <a:endParaRPr lang="en-CA" dirty="0"/>
          </a:p>
        </p:txBody>
      </p:sp>
      <p:sp>
        <p:nvSpPr>
          <p:cNvPr id="4" name="Content Placeholder 2"/>
          <p:cNvSpPr>
            <a:spLocks noGrp="1"/>
          </p:cNvSpPr>
          <p:nvPr>
            <p:ph idx="1"/>
          </p:nvPr>
        </p:nvSpPr>
        <p:spPr>
          <a:xfrm>
            <a:off x="323528" y="1556792"/>
            <a:ext cx="8549195" cy="4933773"/>
          </a:xfrm>
        </p:spPr>
        <p:txBody>
          <a:bodyPr numCol="3">
            <a:noAutofit/>
          </a:bodyPr>
          <a:lstStyle/>
          <a:p>
            <a:pPr>
              <a:spcBef>
                <a:spcPts val="0"/>
              </a:spcBef>
              <a:spcAft>
                <a:spcPts val="600"/>
              </a:spcAft>
            </a:pPr>
            <a:r>
              <a:rPr lang="en-CA" sz="2400" dirty="0" smtClean="0">
                <a:ea typeface="宋体" pitchFamily="2" charset="-122"/>
              </a:rPr>
              <a:t>Flight Explorer </a:t>
            </a:r>
            <a:endParaRPr lang="en-CA" sz="2400" dirty="0">
              <a:ea typeface="宋体" pitchFamily="2" charset="-122"/>
            </a:endParaRPr>
          </a:p>
          <a:p>
            <a:pPr>
              <a:spcBef>
                <a:spcPts val="0"/>
              </a:spcBef>
              <a:spcAft>
                <a:spcPts val="600"/>
              </a:spcAft>
            </a:pPr>
            <a:r>
              <a:rPr lang="en-CA" sz="2400" dirty="0">
                <a:ea typeface="宋体" pitchFamily="2" charset="-122"/>
              </a:rPr>
              <a:t>Google+</a:t>
            </a:r>
          </a:p>
          <a:p>
            <a:pPr>
              <a:spcBef>
                <a:spcPts val="0"/>
              </a:spcBef>
              <a:spcAft>
                <a:spcPts val="600"/>
              </a:spcAft>
            </a:pPr>
            <a:r>
              <a:rPr lang="en-CA" sz="2400" dirty="0" smtClean="0">
                <a:ea typeface="宋体" pitchFamily="2" charset="-122"/>
              </a:rPr>
              <a:t>Search</a:t>
            </a:r>
            <a:endParaRPr lang="en-CA" sz="2400" dirty="0">
              <a:ea typeface="宋体" pitchFamily="2" charset="-122"/>
            </a:endParaRPr>
          </a:p>
          <a:p>
            <a:pPr>
              <a:spcBef>
                <a:spcPts val="0"/>
              </a:spcBef>
              <a:spcAft>
                <a:spcPts val="600"/>
              </a:spcAft>
            </a:pPr>
            <a:r>
              <a:rPr lang="en-CA" sz="2400" dirty="0">
                <a:ea typeface="宋体" pitchFamily="2" charset="-122"/>
              </a:rPr>
              <a:t>Google Image</a:t>
            </a:r>
          </a:p>
          <a:p>
            <a:pPr>
              <a:spcBef>
                <a:spcPts val="0"/>
              </a:spcBef>
              <a:spcAft>
                <a:spcPts val="600"/>
              </a:spcAft>
            </a:pPr>
            <a:r>
              <a:rPr lang="en-CA" sz="2400" dirty="0">
                <a:ea typeface="宋体" pitchFamily="2" charset="-122"/>
              </a:rPr>
              <a:t>Google Ads</a:t>
            </a:r>
          </a:p>
          <a:p>
            <a:pPr>
              <a:spcBef>
                <a:spcPts val="0"/>
              </a:spcBef>
              <a:spcAft>
                <a:spcPts val="600"/>
              </a:spcAft>
            </a:pPr>
            <a:r>
              <a:rPr lang="en-CA" sz="2400" dirty="0">
                <a:ea typeface="宋体" pitchFamily="2" charset="-122"/>
              </a:rPr>
              <a:t>Google Docs</a:t>
            </a:r>
          </a:p>
          <a:p>
            <a:pPr>
              <a:spcBef>
                <a:spcPts val="0"/>
              </a:spcBef>
              <a:spcAft>
                <a:spcPts val="600"/>
              </a:spcAft>
            </a:pPr>
            <a:r>
              <a:rPr lang="en-CA" sz="2400" dirty="0">
                <a:ea typeface="宋体" pitchFamily="2" charset="-122"/>
              </a:rPr>
              <a:t>Google Finance</a:t>
            </a:r>
          </a:p>
          <a:p>
            <a:pPr>
              <a:spcBef>
                <a:spcPts val="0"/>
              </a:spcBef>
              <a:spcAft>
                <a:spcPts val="600"/>
              </a:spcAft>
            </a:pPr>
            <a:r>
              <a:rPr lang="en-CA" sz="2400" dirty="0">
                <a:ea typeface="宋体" pitchFamily="2" charset="-122"/>
              </a:rPr>
              <a:t>Google </a:t>
            </a:r>
            <a:r>
              <a:rPr lang="en-CA" sz="2400" dirty="0" smtClean="0">
                <a:ea typeface="宋体" pitchFamily="2" charset="-122"/>
              </a:rPr>
              <a:t>Photos</a:t>
            </a:r>
          </a:p>
          <a:p>
            <a:pPr>
              <a:spcBef>
                <a:spcPts val="0"/>
              </a:spcBef>
              <a:spcAft>
                <a:spcPts val="600"/>
              </a:spcAft>
            </a:pPr>
            <a:r>
              <a:rPr lang="en-CA" sz="2400" dirty="0" smtClean="0">
                <a:ea typeface="宋体" pitchFamily="2" charset="-122"/>
              </a:rPr>
              <a:t>Google </a:t>
            </a:r>
            <a:r>
              <a:rPr lang="en-CA" sz="2400" dirty="0">
                <a:ea typeface="宋体" pitchFamily="2" charset="-122"/>
              </a:rPr>
              <a:t>Calendar</a:t>
            </a:r>
          </a:p>
          <a:p>
            <a:pPr>
              <a:spcBef>
                <a:spcPts val="0"/>
              </a:spcBef>
              <a:spcAft>
                <a:spcPts val="600"/>
              </a:spcAft>
            </a:pPr>
            <a:r>
              <a:rPr lang="en-CA" sz="2400" dirty="0">
                <a:ea typeface="宋体" pitchFamily="2" charset="-122"/>
              </a:rPr>
              <a:t>Google Scholar</a:t>
            </a:r>
          </a:p>
          <a:p>
            <a:pPr>
              <a:spcBef>
                <a:spcPts val="0"/>
              </a:spcBef>
              <a:spcAft>
                <a:spcPts val="600"/>
              </a:spcAft>
            </a:pPr>
            <a:r>
              <a:rPr lang="en-CA" sz="2400" dirty="0">
                <a:ea typeface="宋体" pitchFamily="2" charset="-122"/>
              </a:rPr>
              <a:t>Google Books</a:t>
            </a:r>
          </a:p>
          <a:p>
            <a:pPr>
              <a:spcBef>
                <a:spcPts val="0"/>
              </a:spcBef>
              <a:spcAft>
                <a:spcPts val="600"/>
              </a:spcAft>
            </a:pPr>
            <a:r>
              <a:rPr lang="en-CA" sz="2400" dirty="0" smtClean="0">
                <a:ea typeface="宋体" pitchFamily="2" charset="-122"/>
              </a:rPr>
              <a:t>Chrome</a:t>
            </a:r>
            <a:endParaRPr lang="en-CA" sz="2400" dirty="0">
              <a:ea typeface="宋体" pitchFamily="2" charset="-122"/>
            </a:endParaRPr>
          </a:p>
          <a:p>
            <a:pPr>
              <a:spcBef>
                <a:spcPts val="0"/>
              </a:spcBef>
              <a:spcAft>
                <a:spcPts val="600"/>
              </a:spcAft>
            </a:pPr>
            <a:r>
              <a:rPr lang="en-CA" sz="2400" dirty="0" smtClean="0">
                <a:ea typeface="宋体" pitchFamily="2" charset="-122"/>
              </a:rPr>
              <a:t>Chrome </a:t>
            </a:r>
            <a:r>
              <a:rPr lang="en-CA" sz="2400" dirty="0">
                <a:ea typeface="宋体" pitchFamily="2" charset="-122"/>
              </a:rPr>
              <a:t>OS</a:t>
            </a:r>
          </a:p>
          <a:p>
            <a:pPr>
              <a:spcBef>
                <a:spcPts val="0"/>
              </a:spcBef>
              <a:spcAft>
                <a:spcPts val="600"/>
              </a:spcAft>
            </a:pPr>
            <a:r>
              <a:rPr lang="en-CA" sz="2400" dirty="0">
                <a:ea typeface="宋体" pitchFamily="2" charset="-122"/>
              </a:rPr>
              <a:t>Gmail</a:t>
            </a:r>
          </a:p>
          <a:p>
            <a:pPr>
              <a:lnSpc>
                <a:spcPct val="90000"/>
              </a:lnSpc>
              <a:spcBef>
                <a:spcPts val="0"/>
              </a:spcBef>
              <a:spcAft>
                <a:spcPts val="600"/>
              </a:spcAft>
            </a:pPr>
            <a:r>
              <a:rPr lang="en-CA" sz="2400" dirty="0">
                <a:ea typeface="宋体" pitchFamily="2" charset="-122"/>
              </a:rPr>
              <a:t>Google Wallet</a:t>
            </a:r>
          </a:p>
          <a:p>
            <a:pPr>
              <a:lnSpc>
                <a:spcPct val="90000"/>
              </a:lnSpc>
              <a:spcBef>
                <a:spcPts val="0"/>
              </a:spcBef>
              <a:spcAft>
                <a:spcPts val="600"/>
              </a:spcAft>
            </a:pPr>
            <a:r>
              <a:rPr lang="en-CA" sz="2400" dirty="0">
                <a:ea typeface="宋体" pitchFamily="2" charset="-122"/>
              </a:rPr>
              <a:t>Google </a:t>
            </a:r>
            <a:r>
              <a:rPr lang="en-CA" sz="2400" dirty="0" smtClean="0">
                <a:ea typeface="宋体" pitchFamily="2" charset="-122"/>
              </a:rPr>
              <a:t>TV</a:t>
            </a:r>
          </a:p>
          <a:p>
            <a:pPr>
              <a:lnSpc>
                <a:spcPct val="90000"/>
              </a:lnSpc>
              <a:spcBef>
                <a:spcPts val="0"/>
              </a:spcBef>
              <a:spcAft>
                <a:spcPts val="600"/>
              </a:spcAft>
            </a:pPr>
            <a:r>
              <a:rPr lang="en-CA" sz="2400" dirty="0" smtClean="0">
                <a:ea typeface="宋体" pitchFamily="2" charset="-122"/>
              </a:rPr>
              <a:t>Translate</a:t>
            </a:r>
            <a:endParaRPr lang="en-CA" sz="2400" dirty="0">
              <a:ea typeface="宋体" pitchFamily="2" charset="-122"/>
            </a:endParaRPr>
          </a:p>
          <a:p>
            <a:pPr>
              <a:lnSpc>
                <a:spcPct val="90000"/>
              </a:lnSpc>
              <a:spcBef>
                <a:spcPts val="0"/>
              </a:spcBef>
              <a:spcAft>
                <a:spcPts val="600"/>
              </a:spcAft>
            </a:pPr>
            <a:r>
              <a:rPr lang="en-CA" sz="2400" dirty="0">
                <a:ea typeface="宋体" pitchFamily="2" charset="-122"/>
              </a:rPr>
              <a:t>Google Ventures</a:t>
            </a:r>
          </a:p>
          <a:p>
            <a:pPr>
              <a:lnSpc>
                <a:spcPct val="90000"/>
              </a:lnSpc>
              <a:spcBef>
                <a:spcPts val="0"/>
              </a:spcBef>
              <a:spcAft>
                <a:spcPts val="600"/>
              </a:spcAft>
            </a:pPr>
            <a:r>
              <a:rPr lang="en-CA" sz="2400" dirty="0" smtClean="0">
                <a:ea typeface="宋体" pitchFamily="2" charset="-122"/>
              </a:rPr>
              <a:t>Patent </a:t>
            </a:r>
            <a:r>
              <a:rPr lang="en-CA" sz="2400" dirty="0">
                <a:ea typeface="宋体" pitchFamily="2" charset="-122"/>
              </a:rPr>
              <a:t>Search</a:t>
            </a:r>
          </a:p>
          <a:p>
            <a:pPr>
              <a:lnSpc>
                <a:spcPct val="90000"/>
              </a:lnSpc>
              <a:spcBef>
                <a:spcPts val="0"/>
              </a:spcBef>
              <a:spcAft>
                <a:spcPts val="600"/>
              </a:spcAft>
            </a:pPr>
            <a:r>
              <a:rPr lang="en-CA" sz="2400" dirty="0">
                <a:ea typeface="宋体" pitchFamily="2" charset="-122"/>
              </a:rPr>
              <a:t>Google Maps</a:t>
            </a:r>
          </a:p>
          <a:p>
            <a:pPr>
              <a:lnSpc>
                <a:spcPct val="90000"/>
              </a:lnSpc>
              <a:spcBef>
                <a:spcPts val="0"/>
              </a:spcBef>
              <a:spcAft>
                <a:spcPts val="600"/>
              </a:spcAft>
            </a:pPr>
            <a:r>
              <a:rPr lang="en-CA" sz="2400" dirty="0">
                <a:ea typeface="宋体" pitchFamily="2" charset="-122"/>
              </a:rPr>
              <a:t>Google Earth</a:t>
            </a:r>
          </a:p>
          <a:p>
            <a:pPr>
              <a:lnSpc>
                <a:spcPct val="90000"/>
              </a:lnSpc>
              <a:spcBef>
                <a:spcPts val="0"/>
              </a:spcBef>
              <a:spcAft>
                <a:spcPts val="600"/>
              </a:spcAft>
            </a:pPr>
            <a:r>
              <a:rPr lang="en-CA" sz="2400" dirty="0">
                <a:ea typeface="宋体" pitchFamily="2" charset="-122"/>
              </a:rPr>
              <a:t>Android mobile OS</a:t>
            </a:r>
          </a:p>
          <a:p>
            <a:pPr>
              <a:lnSpc>
                <a:spcPct val="90000"/>
              </a:lnSpc>
              <a:spcBef>
                <a:spcPts val="0"/>
              </a:spcBef>
              <a:spcAft>
                <a:spcPts val="600"/>
              </a:spcAft>
            </a:pPr>
            <a:r>
              <a:rPr lang="en-CA" sz="2400" dirty="0">
                <a:ea typeface="宋体" pitchFamily="2" charset="-122"/>
              </a:rPr>
              <a:t>Google Play</a:t>
            </a:r>
          </a:p>
          <a:p>
            <a:pPr>
              <a:lnSpc>
                <a:spcPct val="90000"/>
              </a:lnSpc>
              <a:spcBef>
                <a:spcPts val="0"/>
              </a:spcBef>
              <a:spcAft>
                <a:spcPts val="600"/>
              </a:spcAft>
            </a:pPr>
            <a:r>
              <a:rPr lang="en-CA" sz="2400" dirty="0">
                <a:ea typeface="宋体" pitchFamily="2" charset="-122"/>
              </a:rPr>
              <a:t>Google Blog Search</a:t>
            </a:r>
          </a:p>
          <a:p>
            <a:pPr>
              <a:lnSpc>
                <a:spcPct val="90000"/>
              </a:lnSpc>
              <a:spcBef>
                <a:spcPts val="0"/>
              </a:spcBef>
              <a:spcAft>
                <a:spcPts val="600"/>
              </a:spcAft>
            </a:pPr>
            <a:r>
              <a:rPr lang="en-CA" sz="2400" dirty="0">
                <a:ea typeface="宋体" pitchFamily="2" charset="-122"/>
              </a:rPr>
              <a:t>Blogger</a:t>
            </a:r>
          </a:p>
          <a:p>
            <a:pPr>
              <a:lnSpc>
                <a:spcPct val="90000"/>
              </a:lnSpc>
              <a:spcBef>
                <a:spcPts val="0"/>
              </a:spcBef>
              <a:spcAft>
                <a:spcPts val="600"/>
              </a:spcAft>
            </a:pPr>
            <a:r>
              <a:rPr lang="en-CA" sz="2400" dirty="0">
                <a:ea typeface="宋体" pitchFamily="2" charset="-122"/>
              </a:rPr>
              <a:t>YouTube</a:t>
            </a:r>
          </a:p>
        </p:txBody>
      </p:sp>
    </p:spTree>
    <p:extLst>
      <p:ext uri="{BB962C8B-B14F-4D97-AF65-F5344CB8AC3E}">
        <p14:creationId xmlns:p14="http://schemas.microsoft.com/office/powerpoint/2010/main" xmlns="" val="10061283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Revenue Growth</a:t>
            </a:r>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53137" y="1700808"/>
            <a:ext cx="5877685" cy="4367120"/>
          </a:xfrm>
          <a:prstGeom prst="rect">
            <a:avLst/>
          </a:prstGeom>
        </p:spPr>
      </p:pic>
    </p:spTree>
    <p:extLst>
      <p:ext uri="{BB962C8B-B14F-4D97-AF65-F5344CB8AC3E}">
        <p14:creationId xmlns:p14="http://schemas.microsoft.com/office/powerpoint/2010/main" xmlns="" val="27971172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Revenue by Geography</a:t>
            </a:r>
            <a:endParaRPr lang="en-CA" dirty="0"/>
          </a:p>
        </p:txBody>
      </p:sp>
      <p:sp>
        <p:nvSpPr>
          <p:cNvPr id="3" name="Content Placeholder 2"/>
          <p:cNvSpPr>
            <a:spLocks noGrp="1"/>
          </p:cNvSpPr>
          <p:nvPr>
            <p:ph idx="1"/>
          </p:nvPr>
        </p:nvSpPr>
        <p:spPr/>
        <p:txBody>
          <a:bodyPr/>
          <a:lstStyle/>
          <a:p>
            <a:pPr marL="0" indent="0">
              <a:buNone/>
            </a:pPr>
            <a:r>
              <a:rPr lang="en-CA" dirty="0"/>
              <a:t/>
            </a:r>
            <a:br>
              <a:rPr lang="en-CA" dirty="0"/>
            </a:br>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87947" y="1705484"/>
            <a:ext cx="5808066" cy="4315393"/>
          </a:xfrm>
          <a:prstGeom prst="rect">
            <a:avLst/>
          </a:prstGeom>
        </p:spPr>
      </p:pic>
    </p:spTree>
    <p:extLst>
      <p:ext uri="{BB962C8B-B14F-4D97-AF65-F5344CB8AC3E}">
        <p14:creationId xmlns:p14="http://schemas.microsoft.com/office/powerpoint/2010/main" xmlns="" val="26485673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751074" y="1772816"/>
            <a:ext cx="5281811" cy="4462633"/>
          </a:xfrm>
          <a:prstGeom prst="rect">
            <a:avLst/>
          </a:prstGeom>
        </p:spPr>
      </p:pic>
      <p:sp>
        <p:nvSpPr>
          <p:cNvPr id="2" name="Title 1"/>
          <p:cNvSpPr>
            <a:spLocks noGrp="1"/>
          </p:cNvSpPr>
          <p:nvPr>
            <p:ph type="title"/>
          </p:nvPr>
        </p:nvSpPr>
        <p:spPr/>
        <p:txBody>
          <a:bodyPr/>
          <a:lstStyle/>
          <a:p>
            <a:r>
              <a:rPr lang="en-CA" dirty="0" smtClean="0"/>
              <a:t>Revenue by Source</a:t>
            </a:r>
            <a:endParaRPr lang="en-CA" dirty="0"/>
          </a:p>
        </p:txBody>
      </p:sp>
    </p:spTree>
    <p:extLst>
      <p:ext uri="{BB962C8B-B14F-4D97-AF65-F5344CB8AC3E}">
        <p14:creationId xmlns:p14="http://schemas.microsoft.com/office/powerpoint/2010/main" xmlns="" val="32031817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Operating system Overview</a:t>
            </a:r>
            <a:endParaRPr lang="zh-HK" altLang="en-US" dirty="0"/>
          </a:p>
        </p:txBody>
      </p:sp>
      <p:sp>
        <p:nvSpPr>
          <p:cNvPr id="3" name="Content Placeholder 2"/>
          <p:cNvSpPr>
            <a:spLocks noGrp="1"/>
          </p:cNvSpPr>
          <p:nvPr>
            <p:ph idx="1"/>
          </p:nvPr>
        </p:nvSpPr>
        <p:spPr/>
        <p:txBody>
          <a:bodyPr/>
          <a:lstStyle/>
          <a:p>
            <a:pPr marL="0" indent="0">
              <a:buNone/>
            </a:pPr>
            <a:r>
              <a:rPr lang="en-US" altLang="zh-HK" sz="2400" dirty="0"/>
              <a:t>An operating system (OS) is software that manages computer hardware resources and provides services for computer programs.</a:t>
            </a:r>
          </a:p>
          <a:p>
            <a:endParaRPr lang="zh-HK" altLang="en-US" dirty="0"/>
          </a:p>
        </p:txBody>
      </p:sp>
      <p:grpSp>
        <p:nvGrpSpPr>
          <p:cNvPr id="1027" name="Group 1026"/>
          <p:cNvGrpSpPr/>
          <p:nvPr/>
        </p:nvGrpSpPr>
        <p:grpSpPr>
          <a:xfrm>
            <a:off x="1691680" y="2609029"/>
            <a:ext cx="6097376" cy="3196235"/>
            <a:chOff x="1691680" y="2609029"/>
            <a:chExt cx="6097376" cy="3196235"/>
          </a:xfrm>
        </p:grpSpPr>
        <p:sp>
          <p:nvSpPr>
            <p:cNvPr id="10" name="Freeform 9"/>
            <p:cNvSpPr/>
            <p:nvPr/>
          </p:nvSpPr>
          <p:spPr>
            <a:xfrm>
              <a:off x="1691680" y="2609029"/>
              <a:ext cx="6084676" cy="432000"/>
            </a:xfrm>
            <a:custGeom>
              <a:avLst/>
              <a:gdLst>
                <a:gd name="connsiteX0" fmla="*/ 0 w 3218656"/>
                <a:gd name="connsiteY0" fmla="*/ 80466 h 804664"/>
                <a:gd name="connsiteX1" fmla="*/ 80466 w 3218656"/>
                <a:gd name="connsiteY1" fmla="*/ 0 h 804664"/>
                <a:gd name="connsiteX2" fmla="*/ 3138190 w 3218656"/>
                <a:gd name="connsiteY2" fmla="*/ 0 h 804664"/>
                <a:gd name="connsiteX3" fmla="*/ 3218656 w 3218656"/>
                <a:gd name="connsiteY3" fmla="*/ 80466 h 804664"/>
                <a:gd name="connsiteX4" fmla="*/ 3218656 w 3218656"/>
                <a:gd name="connsiteY4" fmla="*/ 724198 h 804664"/>
                <a:gd name="connsiteX5" fmla="*/ 3138190 w 3218656"/>
                <a:gd name="connsiteY5" fmla="*/ 804664 h 804664"/>
                <a:gd name="connsiteX6" fmla="*/ 80466 w 3218656"/>
                <a:gd name="connsiteY6" fmla="*/ 804664 h 804664"/>
                <a:gd name="connsiteX7" fmla="*/ 0 w 3218656"/>
                <a:gd name="connsiteY7" fmla="*/ 724198 h 804664"/>
                <a:gd name="connsiteX8" fmla="*/ 0 w 3218656"/>
                <a:gd name="connsiteY8" fmla="*/ 80466 h 80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8656" h="804664">
                  <a:moveTo>
                    <a:pt x="0" y="80466"/>
                  </a:moveTo>
                  <a:cubicBezTo>
                    <a:pt x="0" y="36026"/>
                    <a:pt x="36026" y="0"/>
                    <a:pt x="80466" y="0"/>
                  </a:cubicBezTo>
                  <a:lnTo>
                    <a:pt x="3138190" y="0"/>
                  </a:lnTo>
                  <a:cubicBezTo>
                    <a:pt x="3182630" y="0"/>
                    <a:pt x="3218656" y="36026"/>
                    <a:pt x="3218656" y="80466"/>
                  </a:cubicBezTo>
                  <a:lnTo>
                    <a:pt x="3218656" y="724198"/>
                  </a:lnTo>
                  <a:cubicBezTo>
                    <a:pt x="3218656" y="768638"/>
                    <a:pt x="3182630" y="804664"/>
                    <a:pt x="3138190" y="804664"/>
                  </a:cubicBezTo>
                  <a:lnTo>
                    <a:pt x="80466" y="804664"/>
                  </a:lnTo>
                  <a:cubicBezTo>
                    <a:pt x="36026" y="804664"/>
                    <a:pt x="0" y="768638"/>
                    <a:pt x="0" y="724198"/>
                  </a:cubicBezTo>
                  <a:lnTo>
                    <a:pt x="0" y="80466"/>
                  </a:lnTo>
                  <a:close/>
                </a:path>
              </a:pathLst>
            </a:custGeom>
            <a:solidFill>
              <a:schemeClr val="accent2"/>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718" tIns="80718" rIns="80718" bIns="80718" numCol="1" spcCol="1270" anchor="ctr" anchorCtr="0">
              <a:noAutofit/>
            </a:bodyPr>
            <a:lstStyle/>
            <a:p>
              <a:pPr lvl="0" algn="ctr" defTabSz="2000250">
                <a:lnSpc>
                  <a:spcPct val="90000"/>
                </a:lnSpc>
                <a:spcBef>
                  <a:spcPct val="0"/>
                </a:spcBef>
                <a:spcAft>
                  <a:spcPct val="35000"/>
                </a:spcAft>
              </a:pPr>
              <a:r>
                <a:rPr lang="en-US" altLang="zh-HK" kern="1200" dirty="0" smtClean="0">
                  <a:solidFill>
                    <a:schemeClr val="bg1"/>
                  </a:solidFill>
                </a:rPr>
                <a:t>Human Users</a:t>
              </a:r>
              <a:endParaRPr lang="zh-HK" altLang="en-US" kern="1200" dirty="0">
                <a:solidFill>
                  <a:schemeClr val="bg1"/>
                </a:solidFill>
              </a:endParaRPr>
            </a:p>
          </p:txBody>
        </p:sp>
        <p:sp>
          <p:nvSpPr>
            <p:cNvPr id="11" name="Freeform 10"/>
            <p:cNvSpPr/>
            <p:nvPr/>
          </p:nvSpPr>
          <p:spPr>
            <a:xfrm>
              <a:off x="1691680" y="3300088"/>
              <a:ext cx="6084676" cy="432000"/>
            </a:xfrm>
            <a:custGeom>
              <a:avLst/>
              <a:gdLst>
                <a:gd name="connsiteX0" fmla="*/ 0 w 3218656"/>
                <a:gd name="connsiteY0" fmla="*/ 80466 h 804664"/>
                <a:gd name="connsiteX1" fmla="*/ 80466 w 3218656"/>
                <a:gd name="connsiteY1" fmla="*/ 0 h 804664"/>
                <a:gd name="connsiteX2" fmla="*/ 3138190 w 3218656"/>
                <a:gd name="connsiteY2" fmla="*/ 0 h 804664"/>
                <a:gd name="connsiteX3" fmla="*/ 3218656 w 3218656"/>
                <a:gd name="connsiteY3" fmla="*/ 80466 h 804664"/>
                <a:gd name="connsiteX4" fmla="*/ 3218656 w 3218656"/>
                <a:gd name="connsiteY4" fmla="*/ 724198 h 804664"/>
                <a:gd name="connsiteX5" fmla="*/ 3138190 w 3218656"/>
                <a:gd name="connsiteY5" fmla="*/ 804664 h 804664"/>
                <a:gd name="connsiteX6" fmla="*/ 80466 w 3218656"/>
                <a:gd name="connsiteY6" fmla="*/ 804664 h 804664"/>
                <a:gd name="connsiteX7" fmla="*/ 0 w 3218656"/>
                <a:gd name="connsiteY7" fmla="*/ 724198 h 804664"/>
                <a:gd name="connsiteX8" fmla="*/ 0 w 3218656"/>
                <a:gd name="connsiteY8" fmla="*/ 80466 h 80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8656" h="804664">
                  <a:moveTo>
                    <a:pt x="0" y="80466"/>
                  </a:moveTo>
                  <a:cubicBezTo>
                    <a:pt x="0" y="36026"/>
                    <a:pt x="36026" y="0"/>
                    <a:pt x="80466" y="0"/>
                  </a:cubicBezTo>
                  <a:lnTo>
                    <a:pt x="3138190" y="0"/>
                  </a:lnTo>
                  <a:cubicBezTo>
                    <a:pt x="3182630" y="0"/>
                    <a:pt x="3218656" y="36026"/>
                    <a:pt x="3218656" y="80466"/>
                  </a:cubicBezTo>
                  <a:lnTo>
                    <a:pt x="3218656" y="724198"/>
                  </a:lnTo>
                  <a:cubicBezTo>
                    <a:pt x="3218656" y="768638"/>
                    <a:pt x="3182630" y="804664"/>
                    <a:pt x="3138190" y="804664"/>
                  </a:cubicBezTo>
                  <a:lnTo>
                    <a:pt x="80466" y="804664"/>
                  </a:lnTo>
                  <a:cubicBezTo>
                    <a:pt x="36026" y="804664"/>
                    <a:pt x="0" y="768638"/>
                    <a:pt x="0" y="724198"/>
                  </a:cubicBezTo>
                  <a:lnTo>
                    <a:pt x="0" y="80466"/>
                  </a:lnTo>
                  <a:close/>
                </a:path>
              </a:pathLst>
            </a:custGeom>
            <a:solidFill>
              <a:schemeClr val="accent2"/>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718" tIns="80718" rIns="80718" bIns="80718" numCol="1" spcCol="1270" anchor="ctr" anchorCtr="0">
              <a:noAutofit/>
            </a:bodyPr>
            <a:lstStyle/>
            <a:p>
              <a:pPr lvl="0" algn="ctr" defTabSz="2000250">
                <a:lnSpc>
                  <a:spcPct val="90000"/>
                </a:lnSpc>
                <a:spcBef>
                  <a:spcPct val="0"/>
                </a:spcBef>
                <a:spcAft>
                  <a:spcPct val="35000"/>
                </a:spcAft>
              </a:pPr>
              <a:r>
                <a:rPr lang="en-US" altLang="zh-HK" kern="1200" dirty="0" smtClean="0">
                  <a:solidFill>
                    <a:schemeClr val="bg1"/>
                  </a:solidFill>
                </a:rPr>
                <a:t>Application Software</a:t>
              </a:r>
              <a:endParaRPr lang="zh-HK" altLang="en-US" kern="1200" dirty="0">
                <a:solidFill>
                  <a:schemeClr val="bg1"/>
                </a:solidFill>
              </a:endParaRPr>
            </a:p>
          </p:txBody>
        </p:sp>
        <p:sp>
          <p:nvSpPr>
            <p:cNvPr id="12" name="Freeform 11"/>
            <p:cNvSpPr/>
            <p:nvPr/>
          </p:nvSpPr>
          <p:spPr>
            <a:xfrm>
              <a:off x="1691680" y="3991147"/>
              <a:ext cx="6084676" cy="432000"/>
            </a:xfrm>
            <a:custGeom>
              <a:avLst/>
              <a:gdLst>
                <a:gd name="connsiteX0" fmla="*/ 0 w 3218656"/>
                <a:gd name="connsiteY0" fmla="*/ 80466 h 804664"/>
                <a:gd name="connsiteX1" fmla="*/ 80466 w 3218656"/>
                <a:gd name="connsiteY1" fmla="*/ 0 h 804664"/>
                <a:gd name="connsiteX2" fmla="*/ 3138190 w 3218656"/>
                <a:gd name="connsiteY2" fmla="*/ 0 h 804664"/>
                <a:gd name="connsiteX3" fmla="*/ 3218656 w 3218656"/>
                <a:gd name="connsiteY3" fmla="*/ 80466 h 804664"/>
                <a:gd name="connsiteX4" fmla="*/ 3218656 w 3218656"/>
                <a:gd name="connsiteY4" fmla="*/ 724198 h 804664"/>
                <a:gd name="connsiteX5" fmla="*/ 3138190 w 3218656"/>
                <a:gd name="connsiteY5" fmla="*/ 804664 h 804664"/>
                <a:gd name="connsiteX6" fmla="*/ 80466 w 3218656"/>
                <a:gd name="connsiteY6" fmla="*/ 804664 h 804664"/>
                <a:gd name="connsiteX7" fmla="*/ 0 w 3218656"/>
                <a:gd name="connsiteY7" fmla="*/ 724198 h 804664"/>
                <a:gd name="connsiteX8" fmla="*/ 0 w 3218656"/>
                <a:gd name="connsiteY8" fmla="*/ 80466 h 80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8656" h="804664">
                  <a:moveTo>
                    <a:pt x="0" y="80466"/>
                  </a:moveTo>
                  <a:cubicBezTo>
                    <a:pt x="0" y="36026"/>
                    <a:pt x="36026" y="0"/>
                    <a:pt x="80466" y="0"/>
                  </a:cubicBezTo>
                  <a:lnTo>
                    <a:pt x="3138190" y="0"/>
                  </a:lnTo>
                  <a:cubicBezTo>
                    <a:pt x="3182630" y="0"/>
                    <a:pt x="3218656" y="36026"/>
                    <a:pt x="3218656" y="80466"/>
                  </a:cubicBezTo>
                  <a:lnTo>
                    <a:pt x="3218656" y="724198"/>
                  </a:lnTo>
                  <a:cubicBezTo>
                    <a:pt x="3218656" y="768638"/>
                    <a:pt x="3182630" y="804664"/>
                    <a:pt x="3138190" y="804664"/>
                  </a:cubicBezTo>
                  <a:lnTo>
                    <a:pt x="80466" y="804664"/>
                  </a:lnTo>
                  <a:cubicBezTo>
                    <a:pt x="36026" y="804664"/>
                    <a:pt x="0" y="768638"/>
                    <a:pt x="0" y="724198"/>
                  </a:cubicBezTo>
                  <a:lnTo>
                    <a:pt x="0" y="80466"/>
                  </a:lnTo>
                  <a:close/>
                </a:path>
              </a:pathLst>
            </a:custGeom>
            <a:solidFill>
              <a:schemeClr val="bg1">
                <a:lumMod val="5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718" tIns="80718" rIns="80718" bIns="80718" numCol="1" spcCol="1270" anchor="ctr" anchorCtr="0">
              <a:noAutofit/>
            </a:bodyPr>
            <a:lstStyle/>
            <a:p>
              <a:pPr lvl="0" algn="ctr" defTabSz="2000250">
                <a:lnSpc>
                  <a:spcPct val="90000"/>
                </a:lnSpc>
                <a:spcBef>
                  <a:spcPct val="0"/>
                </a:spcBef>
                <a:spcAft>
                  <a:spcPct val="35000"/>
                </a:spcAft>
              </a:pPr>
              <a:r>
                <a:rPr lang="en-US" altLang="zh-HK" kern="1200" dirty="0" smtClean="0">
                  <a:solidFill>
                    <a:schemeClr val="bg1"/>
                  </a:solidFill>
                </a:rPr>
                <a:t>Operating System</a:t>
              </a:r>
              <a:endParaRPr lang="zh-HK" altLang="en-US" kern="1200" dirty="0">
                <a:solidFill>
                  <a:schemeClr val="bg1"/>
                </a:solidFill>
              </a:endParaRPr>
            </a:p>
          </p:txBody>
        </p:sp>
        <p:sp>
          <p:nvSpPr>
            <p:cNvPr id="13" name="Freeform 12"/>
            <p:cNvSpPr/>
            <p:nvPr/>
          </p:nvSpPr>
          <p:spPr>
            <a:xfrm>
              <a:off x="1691680" y="4682206"/>
              <a:ext cx="6084676" cy="432000"/>
            </a:xfrm>
            <a:custGeom>
              <a:avLst/>
              <a:gdLst>
                <a:gd name="connsiteX0" fmla="*/ 0 w 3218656"/>
                <a:gd name="connsiteY0" fmla="*/ 80466 h 804664"/>
                <a:gd name="connsiteX1" fmla="*/ 80466 w 3218656"/>
                <a:gd name="connsiteY1" fmla="*/ 0 h 804664"/>
                <a:gd name="connsiteX2" fmla="*/ 3138190 w 3218656"/>
                <a:gd name="connsiteY2" fmla="*/ 0 h 804664"/>
                <a:gd name="connsiteX3" fmla="*/ 3218656 w 3218656"/>
                <a:gd name="connsiteY3" fmla="*/ 80466 h 804664"/>
                <a:gd name="connsiteX4" fmla="*/ 3218656 w 3218656"/>
                <a:gd name="connsiteY4" fmla="*/ 724198 h 804664"/>
                <a:gd name="connsiteX5" fmla="*/ 3138190 w 3218656"/>
                <a:gd name="connsiteY5" fmla="*/ 804664 h 804664"/>
                <a:gd name="connsiteX6" fmla="*/ 80466 w 3218656"/>
                <a:gd name="connsiteY6" fmla="*/ 804664 h 804664"/>
                <a:gd name="connsiteX7" fmla="*/ 0 w 3218656"/>
                <a:gd name="connsiteY7" fmla="*/ 724198 h 804664"/>
                <a:gd name="connsiteX8" fmla="*/ 0 w 3218656"/>
                <a:gd name="connsiteY8" fmla="*/ 80466 h 80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8656" h="804664">
                  <a:moveTo>
                    <a:pt x="0" y="80466"/>
                  </a:moveTo>
                  <a:cubicBezTo>
                    <a:pt x="0" y="36026"/>
                    <a:pt x="36026" y="0"/>
                    <a:pt x="80466" y="0"/>
                  </a:cubicBezTo>
                  <a:lnTo>
                    <a:pt x="3138190" y="0"/>
                  </a:lnTo>
                  <a:cubicBezTo>
                    <a:pt x="3182630" y="0"/>
                    <a:pt x="3218656" y="36026"/>
                    <a:pt x="3218656" y="80466"/>
                  </a:cubicBezTo>
                  <a:lnTo>
                    <a:pt x="3218656" y="724198"/>
                  </a:lnTo>
                  <a:cubicBezTo>
                    <a:pt x="3218656" y="768638"/>
                    <a:pt x="3182630" y="804664"/>
                    <a:pt x="3138190" y="804664"/>
                  </a:cubicBezTo>
                  <a:lnTo>
                    <a:pt x="80466" y="804664"/>
                  </a:lnTo>
                  <a:cubicBezTo>
                    <a:pt x="36026" y="804664"/>
                    <a:pt x="0" y="768638"/>
                    <a:pt x="0" y="724198"/>
                  </a:cubicBezTo>
                  <a:lnTo>
                    <a:pt x="0" y="80466"/>
                  </a:lnTo>
                  <a:close/>
                </a:path>
              </a:pathLst>
            </a:custGeom>
            <a:solidFill>
              <a:schemeClr val="accent2"/>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718" tIns="80718" rIns="80718" bIns="80718" numCol="1" spcCol="1270" anchor="ctr" anchorCtr="0">
              <a:noAutofit/>
            </a:bodyPr>
            <a:lstStyle/>
            <a:p>
              <a:pPr lvl="0" algn="ctr" defTabSz="2000250">
                <a:lnSpc>
                  <a:spcPct val="90000"/>
                </a:lnSpc>
                <a:spcBef>
                  <a:spcPct val="0"/>
                </a:spcBef>
                <a:spcAft>
                  <a:spcPct val="35000"/>
                </a:spcAft>
              </a:pPr>
              <a:r>
                <a:rPr lang="en-US" altLang="zh-HK" kern="1200" dirty="0" smtClean="0">
                  <a:solidFill>
                    <a:schemeClr val="bg1"/>
                  </a:solidFill>
                </a:rPr>
                <a:t>Other System Software</a:t>
              </a:r>
              <a:endParaRPr lang="zh-HK" altLang="en-US" kern="1200" dirty="0">
                <a:solidFill>
                  <a:schemeClr val="bg1"/>
                </a:solidFill>
              </a:endParaRPr>
            </a:p>
          </p:txBody>
        </p:sp>
        <p:sp>
          <p:nvSpPr>
            <p:cNvPr id="14" name="Freeform 13"/>
            <p:cNvSpPr/>
            <p:nvPr/>
          </p:nvSpPr>
          <p:spPr>
            <a:xfrm>
              <a:off x="1691680" y="5373264"/>
              <a:ext cx="6084676" cy="432000"/>
            </a:xfrm>
            <a:custGeom>
              <a:avLst/>
              <a:gdLst>
                <a:gd name="connsiteX0" fmla="*/ 0 w 3218656"/>
                <a:gd name="connsiteY0" fmla="*/ 80466 h 804664"/>
                <a:gd name="connsiteX1" fmla="*/ 80466 w 3218656"/>
                <a:gd name="connsiteY1" fmla="*/ 0 h 804664"/>
                <a:gd name="connsiteX2" fmla="*/ 3138190 w 3218656"/>
                <a:gd name="connsiteY2" fmla="*/ 0 h 804664"/>
                <a:gd name="connsiteX3" fmla="*/ 3218656 w 3218656"/>
                <a:gd name="connsiteY3" fmla="*/ 80466 h 804664"/>
                <a:gd name="connsiteX4" fmla="*/ 3218656 w 3218656"/>
                <a:gd name="connsiteY4" fmla="*/ 724198 h 804664"/>
                <a:gd name="connsiteX5" fmla="*/ 3138190 w 3218656"/>
                <a:gd name="connsiteY5" fmla="*/ 804664 h 804664"/>
                <a:gd name="connsiteX6" fmla="*/ 80466 w 3218656"/>
                <a:gd name="connsiteY6" fmla="*/ 804664 h 804664"/>
                <a:gd name="connsiteX7" fmla="*/ 0 w 3218656"/>
                <a:gd name="connsiteY7" fmla="*/ 724198 h 804664"/>
                <a:gd name="connsiteX8" fmla="*/ 0 w 3218656"/>
                <a:gd name="connsiteY8" fmla="*/ 80466 h 80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8656" h="804664">
                  <a:moveTo>
                    <a:pt x="0" y="80466"/>
                  </a:moveTo>
                  <a:cubicBezTo>
                    <a:pt x="0" y="36026"/>
                    <a:pt x="36026" y="0"/>
                    <a:pt x="80466" y="0"/>
                  </a:cubicBezTo>
                  <a:lnTo>
                    <a:pt x="3138190" y="0"/>
                  </a:lnTo>
                  <a:cubicBezTo>
                    <a:pt x="3182630" y="0"/>
                    <a:pt x="3218656" y="36026"/>
                    <a:pt x="3218656" y="80466"/>
                  </a:cubicBezTo>
                  <a:lnTo>
                    <a:pt x="3218656" y="724198"/>
                  </a:lnTo>
                  <a:cubicBezTo>
                    <a:pt x="3218656" y="768638"/>
                    <a:pt x="3182630" y="804664"/>
                    <a:pt x="3138190" y="804664"/>
                  </a:cubicBezTo>
                  <a:lnTo>
                    <a:pt x="80466" y="804664"/>
                  </a:lnTo>
                  <a:cubicBezTo>
                    <a:pt x="36026" y="804664"/>
                    <a:pt x="0" y="768638"/>
                    <a:pt x="0" y="724198"/>
                  </a:cubicBezTo>
                  <a:lnTo>
                    <a:pt x="0" y="80466"/>
                  </a:lnTo>
                  <a:close/>
                </a:path>
              </a:pathLst>
            </a:custGeom>
            <a:solidFill>
              <a:schemeClr val="accent2"/>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718" tIns="80718" rIns="80718" bIns="80718" numCol="1" spcCol="1270" anchor="ctr" anchorCtr="0">
              <a:noAutofit/>
            </a:bodyPr>
            <a:lstStyle/>
            <a:p>
              <a:pPr lvl="0" algn="ctr" defTabSz="2000250">
                <a:lnSpc>
                  <a:spcPct val="90000"/>
                </a:lnSpc>
                <a:spcBef>
                  <a:spcPct val="0"/>
                </a:spcBef>
                <a:spcAft>
                  <a:spcPct val="35000"/>
                </a:spcAft>
              </a:pPr>
              <a:r>
                <a:rPr lang="en-US" altLang="zh-HK" kern="1200" dirty="0" smtClean="0">
                  <a:solidFill>
                    <a:schemeClr val="bg1"/>
                  </a:solidFill>
                </a:rPr>
                <a:t>Hardware</a:t>
              </a:r>
              <a:endParaRPr lang="zh-HK" altLang="en-US" kern="1200" dirty="0">
                <a:solidFill>
                  <a:schemeClr val="bg1"/>
                </a:solidFill>
              </a:endParaRPr>
            </a:p>
          </p:txBody>
        </p:sp>
        <p:cxnSp>
          <p:nvCxnSpPr>
            <p:cNvPr id="5" name="Straight Arrow Connector 4"/>
            <p:cNvCxnSpPr/>
            <p:nvPr/>
          </p:nvCxnSpPr>
          <p:spPr>
            <a:xfrm>
              <a:off x="4572000" y="3041029"/>
              <a:ext cx="0" cy="259059"/>
            </a:xfrm>
            <a:prstGeom prst="straightConnector1">
              <a:avLst/>
            </a:prstGeom>
            <a:ln w="28575">
              <a:solidFill>
                <a:schemeClr val="tx1">
                  <a:lumMod val="75000"/>
                  <a:lumOff val="2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572000" y="4423147"/>
              <a:ext cx="0" cy="259059"/>
            </a:xfrm>
            <a:prstGeom prst="straightConnector1">
              <a:avLst/>
            </a:prstGeom>
            <a:ln w="28575">
              <a:solidFill>
                <a:schemeClr val="tx1">
                  <a:lumMod val="75000"/>
                  <a:lumOff val="2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572000" y="5114205"/>
              <a:ext cx="0" cy="259059"/>
            </a:xfrm>
            <a:prstGeom prst="straightConnector1">
              <a:avLst/>
            </a:prstGeom>
            <a:ln w="28575">
              <a:solidFill>
                <a:schemeClr val="tx1">
                  <a:lumMod val="75000"/>
                  <a:lumOff val="2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572000" y="3732088"/>
              <a:ext cx="0" cy="259059"/>
            </a:xfrm>
            <a:prstGeom prst="straightConnector1">
              <a:avLst/>
            </a:prstGeom>
            <a:ln w="28575">
              <a:solidFill>
                <a:schemeClr val="tx1">
                  <a:lumMod val="75000"/>
                  <a:lumOff val="2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Curved Connector 15"/>
            <p:cNvCxnSpPr>
              <a:stCxn id="10" idx="3"/>
              <a:endCxn id="14" idx="4"/>
            </p:cNvCxnSpPr>
            <p:nvPr/>
          </p:nvCxnSpPr>
          <p:spPr>
            <a:xfrm>
              <a:off x="7776356" y="2652229"/>
              <a:ext cx="12700" cy="3109835"/>
            </a:xfrm>
            <a:prstGeom prst="curvedConnector3">
              <a:avLst>
                <a:gd name="adj1" fmla="val 6138457"/>
              </a:avLst>
            </a:prstGeom>
            <a:ln w="28575">
              <a:solidFill>
                <a:schemeClr val="tx1">
                  <a:lumMod val="75000"/>
                  <a:lumOff val="25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18514351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6987" y="4136439"/>
            <a:ext cx="5438775"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80212" y="4093556"/>
            <a:ext cx="5438775"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CA" dirty="0" smtClean="0"/>
              <a:t>Market Share</a:t>
            </a:r>
            <a:endParaRPr lang="en-CA"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9512" y="2197596"/>
            <a:ext cx="5438775" cy="20955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80313" y="2062796"/>
            <a:ext cx="3638575" cy="22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24239" y="1696124"/>
            <a:ext cx="2811347" cy="369332"/>
          </a:xfrm>
          <a:prstGeom prst="rect">
            <a:avLst/>
          </a:prstGeom>
          <a:noFill/>
        </p:spPr>
        <p:txBody>
          <a:bodyPr wrap="none" rtlCol="0">
            <a:spAutoFit/>
          </a:bodyPr>
          <a:lstStyle/>
          <a:p>
            <a:r>
              <a:rPr lang="en-CA" dirty="0" smtClean="0"/>
              <a:t>Search Engine Market Share</a:t>
            </a:r>
            <a:endParaRPr lang="en-CA" dirty="0"/>
          </a:p>
        </p:txBody>
      </p:sp>
      <p:sp>
        <p:nvSpPr>
          <p:cNvPr id="4" name="TextBox 3"/>
          <p:cNvSpPr txBox="1"/>
          <p:nvPr/>
        </p:nvSpPr>
        <p:spPr>
          <a:xfrm>
            <a:off x="5996163" y="1628724"/>
            <a:ext cx="3130537" cy="369332"/>
          </a:xfrm>
          <a:prstGeom prst="rect">
            <a:avLst/>
          </a:prstGeom>
          <a:noFill/>
        </p:spPr>
        <p:txBody>
          <a:bodyPr wrap="none" rtlCol="0">
            <a:spAutoFit/>
          </a:bodyPr>
          <a:lstStyle/>
          <a:p>
            <a:r>
              <a:rPr lang="en-CA" dirty="0" smtClean="0"/>
              <a:t>Mobile/Tablet OS Market Share</a:t>
            </a:r>
            <a:endParaRPr lang="en-CA" dirty="0"/>
          </a:p>
        </p:txBody>
      </p:sp>
      <p:sp>
        <p:nvSpPr>
          <p:cNvPr id="5" name="TextBox 4"/>
          <p:cNvSpPr txBox="1"/>
          <p:nvPr/>
        </p:nvSpPr>
        <p:spPr>
          <a:xfrm>
            <a:off x="1190860" y="4136439"/>
            <a:ext cx="3231077" cy="369332"/>
          </a:xfrm>
          <a:prstGeom prst="rect">
            <a:avLst/>
          </a:prstGeom>
          <a:noFill/>
        </p:spPr>
        <p:txBody>
          <a:bodyPr wrap="none" rtlCol="0">
            <a:spAutoFit/>
          </a:bodyPr>
          <a:lstStyle/>
          <a:p>
            <a:r>
              <a:rPr lang="en-CA" dirty="0" smtClean="0"/>
              <a:t>(Desktop) Browser Market Share</a:t>
            </a:r>
            <a:endParaRPr lang="en-CA" dirty="0"/>
          </a:p>
        </p:txBody>
      </p:sp>
      <p:sp>
        <p:nvSpPr>
          <p:cNvPr id="11" name="TextBox 10"/>
          <p:cNvSpPr txBox="1"/>
          <p:nvPr/>
        </p:nvSpPr>
        <p:spPr>
          <a:xfrm>
            <a:off x="5684060" y="4093556"/>
            <a:ext cx="3123868" cy="369332"/>
          </a:xfrm>
          <a:prstGeom prst="rect">
            <a:avLst/>
          </a:prstGeom>
          <a:noFill/>
        </p:spPr>
        <p:txBody>
          <a:bodyPr wrap="none" rtlCol="0">
            <a:spAutoFit/>
          </a:bodyPr>
          <a:lstStyle/>
          <a:p>
            <a:r>
              <a:rPr lang="en-CA" dirty="0" smtClean="0"/>
              <a:t>(Mobile) Browser Market Share</a:t>
            </a:r>
            <a:endParaRPr lang="en-CA" dirty="0"/>
          </a:p>
        </p:txBody>
      </p:sp>
      <p:sp>
        <p:nvSpPr>
          <p:cNvPr id="6" name="TextBox 5"/>
          <p:cNvSpPr txBox="1"/>
          <p:nvPr/>
        </p:nvSpPr>
        <p:spPr>
          <a:xfrm>
            <a:off x="3563888" y="2564904"/>
            <a:ext cx="583814" cy="369332"/>
          </a:xfrm>
          <a:prstGeom prst="rect">
            <a:avLst/>
          </a:prstGeom>
          <a:noFill/>
        </p:spPr>
        <p:txBody>
          <a:bodyPr wrap="none" rtlCol="0">
            <a:spAutoFit/>
          </a:bodyPr>
          <a:lstStyle/>
          <a:p>
            <a:r>
              <a:rPr lang="en-CA" b="1" dirty="0" smtClean="0"/>
              <a:t>70%</a:t>
            </a:r>
            <a:endParaRPr lang="en-CA" b="1" dirty="0"/>
          </a:p>
        </p:txBody>
      </p:sp>
      <p:sp>
        <p:nvSpPr>
          <p:cNvPr id="7" name="TextBox 6"/>
          <p:cNvSpPr txBox="1"/>
          <p:nvPr/>
        </p:nvSpPr>
        <p:spPr>
          <a:xfrm>
            <a:off x="8138681" y="2380238"/>
            <a:ext cx="583814" cy="369332"/>
          </a:xfrm>
          <a:prstGeom prst="rect">
            <a:avLst/>
          </a:prstGeom>
          <a:noFill/>
        </p:spPr>
        <p:txBody>
          <a:bodyPr wrap="none" rtlCol="0">
            <a:spAutoFit/>
          </a:bodyPr>
          <a:lstStyle/>
          <a:p>
            <a:r>
              <a:rPr lang="en-CA" b="1" dirty="0" smtClean="0"/>
              <a:t>52%</a:t>
            </a:r>
            <a:endParaRPr lang="en-CA" b="1" dirty="0"/>
          </a:p>
        </p:txBody>
      </p:sp>
      <p:sp>
        <p:nvSpPr>
          <p:cNvPr id="8" name="TextBox 7"/>
          <p:cNvSpPr txBox="1"/>
          <p:nvPr/>
        </p:nvSpPr>
        <p:spPr>
          <a:xfrm>
            <a:off x="6084168" y="5782912"/>
            <a:ext cx="583814" cy="369332"/>
          </a:xfrm>
          <a:prstGeom prst="rect">
            <a:avLst/>
          </a:prstGeom>
          <a:noFill/>
        </p:spPr>
        <p:txBody>
          <a:bodyPr wrap="none" rtlCol="0">
            <a:spAutoFit/>
          </a:bodyPr>
          <a:lstStyle/>
          <a:p>
            <a:r>
              <a:rPr lang="en-CA" b="1" dirty="0" smtClean="0"/>
              <a:t>31%</a:t>
            </a:r>
            <a:endParaRPr lang="en-CA" b="1" dirty="0"/>
          </a:p>
        </p:txBody>
      </p:sp>
      <p:sp>
        <p:nvSpPr>
          <p:cNvPr id="9" name="TextBox 8"/>
          <p:cNvSpPr txBox="1"/>
          <p:nvPr/>
        </p:nvSpPr>
        <p:spPr>
          <a:xfrm>
            <a:off x="1547664" y="5806874"/>
            <a:ext cx="583814" cy="369332"/>
          </a:xfrm>
          <a:prstGeom prst="rect">
            <a:avLst/>
          </a:prstGeom>
          <a:noFill/>
        </p:spPr>
        <p:txBody>
          <a:bodyPr wrap="none" rtlCol="0">
            <a:spAutoFit/>
          </a:bodyPr>
          <a:lstStyle/>
          <a:p>
            <a:r>
              <a:rPr lang="en-CA" b="1" dirty="0" smtClean="0"/>
              <a:t>26%</a:t>
            </a:r>
            <a:endParaRPr lang="en-CA" b="1" dirty="0"/>
          </a:p>
        </p:txBody>
      </p:sp>
    </p:spTree>
    <p:extLst>
      <p:ext uri="{BB962C8B-B14F-4D97-AF65-F5344CB8AC3E}">
        <p14:creationId xmlns:p14="http://schemas.microsoft.com/office/powerpoint/2010/main" xmlns="" val="256008986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8712968" cy="1143000"/>
          </a:xfrm>
        </p:spPr>
        <p:txBody>
          <a:bodyPr>
            <a:normAutofit/>
          </a:bodyPr>
          <a:lstStyle/>
          <a:p>
            <a:r>
              <a:rPr lang="en-CA" dirty="0" smtClean="0"/>
              <a:t>Company Overview</a:t>
            </a:r>
            <a:endParaRPr lang="en-CA" dirty="0"/>
          </a:p>
        </p:txBody>
      </p:sp>
      <p:sp>
        <p:nvSpPr>
          <p:cNvPr id="5" name="Rectangle 4"/>
          <p:cNvSpPr/>
          <p:nvPr/>
        </p:nvSpPr>
        <p:spPr>
          <a:xfrm>
            <a:off x="485994" y="5157192"/>
            <a:ext cx="7993529" cy="830997"/>
          </a:xfrm>
          <a:prstGeom prst="rect">
            <a:avLst/>
          </a:prstGeom>
        </p:spPr>
        <p:txBody>
          <a:bodyPr wrap="square">
            <a:spAutoFit/>
          </a:bodyPr>
          <a:lstStyle/>
          <a:p>
            <a:r>
              <a:rPr lang="en-US" sz="2400" baseline="30000" dirty="0"/>
              <a:t>Their business is primarily focused around the following key areas: </a:t>
            </a:r>
            <a:r>
              <a:rPr lang="en-US" sz="2400" b="1" baseline="30000" dirty="0"/>
              <a:t>search and display advertising, the Android operating system platform, consumer content through Google Play, enterprise, commerce and hardware products.</a:t>
            </a:r>
          </a:p>
        </p:txBody>
      </p:sp>
      <p:sp>
        <p:nvSpPr>
          <p:cNvPr id="6" name="Rectangle 5"/>
          <p:cNvSpPr/>
          <p:nvPr/>
        </p:nvSpPr>
        <p:spPr>
          <a:xfrm>
            <a:off x="485994" y="1844824"/>
            <a:ext cx="8262470" cy="3005951"/>
          </a:xfrm>
          <a:prstGeom prst="rect">
            <a:avLst/>
          </a:prstGeom>
        </p:spPr>
        <p:txBody>
          <a:bodyPr wrap="square">
            <a:spAutoFit/>
          </a:bodyPr>
          <a:lstStyle/>
          <a:p>
            <a:endParaRPr lang="en-US" sz="2000" baseline="30000" dirty="0"/>
          </a:p>
          <a:p>
            <a:r>
              <a:rPr lang="en-US" sz="2400" baseline="30000" dirty="0" smtClean="0"/>
              <a:t>Google is a global technology leader </a:t>
            </a:r>
            <a:r>
              <a:rPr lang="en-US" sz="2400" b="1" baseline="30000" dirty="0" smtClean="0"/>
              <a:t>focused on improving the ways people connect with information. </a:t>
            </a:r>
          </a:p>
          <a:p>
            <a:endParaRPr lang="en-US" sz="2400" b="1" baseline="30000" dirty="0"/>
          </a:p>
          <a:p>
            <a:r>
              <a:rPr lang="en-US" sz="2400" b="1" baseline="30000" dirty="0" smtClean="0"/>
              <a:t>Their mission is to organize the world’s information and make it universally accessible and useful. </a:t>
            </a:r>
            <a:r>
              <a:rPr lang="en-US" sz="2400" baseline="30000" dirty="0" smtClean="0"/>
              <a:t>Their innovations in web search and advertising have </a:t>
            </a:r>
            <a:r>
              <a:rPr lang="en-US" sz="2400" baseline="30000" dirty="0"/>
              <a:t>made their website a top internet property and </a:t>
            </a:r>
            <a:r>
              <a:rPr lang="en-US" sz="2400" baseline="30000" dirty="0" smtClean="0"/>
              <a:t>their </a:t>
            </a:r>
            <a:r>
              <a:rPr lang="en-US" sz="2400" baseline="30000" dirty="0"/>
              <a:t>brand one of the most recognized in the world. Google generates revenues primarily by delivering relevant, cost-effective online advertising. Businesses use Google’s AdWords program and AdSense program to promote their products and services with advertising on both Google- owned properties and publishers' sites across the web</a:t>
            </a:r>
            <a:r>
              <a:rPr lang="en-US" sz="2400" baseline="30000" dirty="0" smtClean="0"/>
              <a:t>.</a:t>
            </a:r>
          </a:p>
          <a:p>
            <a:endParaRPr lang="en-US" sz="2400" baseline="30000" dirty="0"/>
          </a:p>
          <a:p>
            <a:endParaRPr lang="en-US" sz="2400" baseline="30000" dirty="0"/>
          </a:p>
        </p:txBody>
      </p:sp>
    </p:spTree>
    <p:extLst>
      <p:ext uri="{BB962C8B-B14F-4D97-AF65-F5344CB8AC3E}">
        <p14:creationId xmlns:p14="http://schemas.microsoft.com/office/powerpoint/2010/main" xmlns="" val="426173025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AdWords</a:t>
            </a:r>
            <a:endParaRPr lang="en-CA" dirty="0"/>
          </a:p>
        </p:txBody>
      </p:sp>
      <p:sp>
        <p:nvSpPr>
          <p:cNvPr id="4" name="Rectangle 3"/>
          <p:cNvSpPr/>
          <p:nvPr/>
        </p:nvSpPr>
        <p:spPr>
          <a:xfrm>
            <a:off x="467544" y="1556792"/>
            <a:ext cx="6640497" cy="5078313"/>
          </a:xfrm>
          <a:prstGeom prst="rect">
            <a:avLst/>
          </a:prstGeom>
        </p:spPr>
        <p:txBody>
          <a:bodyPr wrap="square">
            <a:spAutoFit/>
          </a:bodyPr>
          <a:lstStyle/>
          <a:p>
            <a:pPr marL="342900" indent="-342900">
              <a:buFont typeface="Wingdings" panose="05000000000000000000" pitchFamily="2" charset="2"/>
              <a:buChar char="§"/>
            </a:pPr>
            <a:r>
              <a:rPr lang="en-CA" sz="2000" dirty="0">
                <a:ea typeface="宋体" pitchFamily="2" charset="-122"/>
              </a:rPr>
              <a:t>Advertisers create ads to show alongside Google search </a:t>
            </a:r>
            <a:r>
              <a:rPr lang="en-CA" sz="2000" dirty="0" smtClean="0">
                <a:ea typeface="宋体" pitchFamily="2" charset="-122"/>
              </a:rPr>
              <a:t>results</a:t>
            </a:r>
          </a:p>
          <a:p>
            <a:pPr marL="342900" indent="-342900">
              <a:buFont typeface="Wingdings" panose="05000000000000000000" pitchFamily="2" charset="2"/>
              <a:buChar char="§"/>
            </a:pPr>
            <a:endParaRPr lang="en-CA" sz="2000" dirty="0">
              <a:ea typeface="宋体" pitchFamily="2" charset="-122"/>
            </a:endParaRPr>
          </a:p>
          <a:p>
            <a:pPr marL="342900" indent="-342900">
              <a:buFont typeface="Wingdings" panose="05000000000000000000" pitchFamily="2" charset="2"/>
              <a:buChar char="§"/>
            </a:pPr>
            <a:r>
              <a:rPr lang="en-CA" sz="2000" dirty="0">
                <a:ea typeface="宋体" pitchFamily="2" charset="-122"/>
              </a:rPr>
              <a:t>Advertisers “bid” in an auction to have their ads displayed alongside certain specific keywords</a:t>
            </a:r>
          </a:p>
          <a:p>
            <a:pPr marL="800100" lvl="1" indent="-342900">
              <a:buFont typeface="Wingdings" panose="05000000000000000000" pitchFamily="2" charset="2"/>
              <a:buChar char="§"/>
            </a:pPr>
            <a:r>
              <a:rPr lang="en-CA" sz="2000" dirty="0">
                <a:ea typeface="宋体" pitchFamily="2" charset="-122"/>
              </a:rPr>
              <a:t>Pay per click</a:t>
            </a:r>
          </a:p>
          <a:p>
            <a:pPr marL="800100" lvl="1" indent="-342900">
              <a:buFont typeface="Wingdings" panose="05000000000000000000" pitchFamily="2" charset="2"/>
              <a:buChar char="§"/>
            </a:pPr>
            <a:r>
              <a:rPr lang="en-CA" sz="2000" dirty="0" smtClean="0">
                <a:ea typeface="宋体" pitchFamily="2" charset="-122"/>
              </a:rPr>
              <a:t>Cost-per-thousand</a:t>
            </a:r>
          </a:p>
          <a:p>
            <a:pPr marL="800100" lvl="1" indent="-342900">
              <a:buFont typeface="Wingdings" panose="05000000000000000000" pitchFamily="2" charset="2"/>
              <a:buChar char="§"/>
            </a:pPr>
            <a:endParaRPr lang="en-CA" sz="2000" dirty="0">
              <a:ea typeface="宋体" pitchFamily="2" charset="-122"/>
            </a:endParaRPr>
          </a:p>
          <a:p>
            <a:pPr marL="285750" indent="-285750">
              <a:buFont typeface="Wingdings" panose="05000000000000000000" pitchFamily="2" charset="2"/>
              <a:buChar char="§"/>
            </a:pPr>
            <a:r>
              <a:rPr lang="en-US" dirty="0"/>
              <a:t>Advertisers create ads to show alongside Google search results</a:t>
            </a:r>
          </a:p>
          <a:p>
            <a:pPr marL="742950" lvl="1" indent="-285750">
              <a:buFont typeface="Wingdings" panose="05000000000000000000" pitchFamily="2" charset="2"/>
              <a:buChar char="§"/>
            </a:pPr>
            <a:r>
              <a:rPr lang="en-US" dirty="0"/>
              <a:t>Consists of 1 headline, 25 characters</a:t>
            </a:r>
          </a:p>
          <a:p>
            <a:pPr marL="742950" lvl="1" indent="-285750">
              <a:buFont typeface="Wingdings" panose="05000000000000000000" pitchFamily="2" charset="2"/>
              <a:buChar char="§"/>
            </a:pPr>
            <a:r>
              <a:rPr lang="en-US" dirty="0"/>
              <a:t>2 text lines, 35 characters each</a:t>
            </a:r>
          </a:p>
          <a:p>
            <a:pPr marL="742950" lvl="1"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Advertisers may bid on certain specific keywords to have their ads displayed alongside</a:t>
            </a:r>
          </a:p>
          <a:p>
            <a:pPr marL="742950" lvl="1" indent="-285750">
              <a:buFont typeface="Wingdings" panose="05000000000000000000" pitchFamily="2" charset="2"/>
              <a:buChar char="§"/>
            </a:pPr>
            <a:r>
              <a:rPr lang="en-US" dirty="0"/>
              <a:t>Cost-per-impression (CPM)</a:t>
            </a:r>
          </a:p>
          <a:p>
            <a:pPr marL="742950" lvl="1" indent="-285750">
              <a:buFont typeface="Wingdings" panose="05000000000000000000" pitchFamily="2" charset="2"/>
              <a:buChar char="§"/>
            </a:pPr>
            <a:r>
              <a:rPr lang="en-US" dirty="0"/>
              <a:t>Cost-per-click (CPC)</a:t>
            </a:r>
          </a:p>
          <a:p>
            <a:pPr lvl="1">
              <a:buFont typeface="Wingdings" panose="05000000000000000000" pitchFamily="2" charset="2"/>
              <a:buChar char="§"/>
            </a:pPr>
            <a:endParaRPr lang="en-CA" sz="2000" dirty="0">
              <a:ea typeface="宋体" pitchFamily="2" charset="-122"/>
            </a:endParaRPr>
          </a:p>
        </p:txBody>
      </p:sp>
    </p:spTree>
    <p:extLst>
      <p:ext uri="{BB962C8B-B14F-4D97-AF65-F5344CB8AC3E}">
        <p14:creationId xmlns:p14="http://schemas.microsoft.com/office/powerpoint/2010/main" xmlns="" val="9881604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AdWords</a:t>
            </a:r>
            <a:endParaRPr lang="en-CA"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0852" y="1700808"/>
            <a:ext cx="8202256" cy="4525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860278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Google Maps Ads</a:t>
            </a:r>
            <a:endParaRPr lang="en-CA" dirty="0"/>
          </a:p>
        </p:txBody>
      </p:sp>
      <p:pic>
        <p:nvPicPr>
          <p:cNvPr id="4" name="Picture 2"/>
          <p:cNvPicPr>
            <a:picLocks noChangeAspect="1" noChangeArrowheads="1"/>
          </p:cNvPicPr>
          <p:nvPr/>
        </p:nvPicPr>
        <p:blipFill>
          <a:blip r:embed="rId2" cstate="print"/>
          <a:stretch>
            <a:fillRect/>
          </a:stretch>
        </p:blipFill>
        <p:spPr>
          <a:xfrm>
            <a:off x="856698" y="1628800"/>
            <a:ext cx="7070563" cy="4813780"/>
          </a:xfrm>
          <a:prstGeom prst="rect">
            <a:avLst/>
          </a:prstGeom>
        </p:spPr>
      </p:pic>
    </p:spTree>
    <p:extLst>
      <p:ext uri="{BB962C8B-B14F-4D97-AF65-F5344CB8AC3E}">
        <p14:creationId xmlns:p14="http://schemas.microsoft.com/office/powerpoint/2010/main" xmlns="" val="23559628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Adsense</a:t>
            </a:r>
            <a:endParaRPr lang="en-CA" dirty="0"/>
          </a:p>
        </p:txBody>
      </p:sp>
      <p:sp>
        <p:nvSpPr>
          <p:cNvPr id="3" name="Content Placeholder 2"/>
          <p:cNvSpPr>
            <a:spLocks noGrp="1"/>
          </p:cNvSpPr>
          <p:nvPr>
            <p:ph idx="1"/>
          </p:nvPr>
        </p:nvSpPr>
        <p:spPr/>
        <p:txBody>
          <a:bodyPr/>
          <a:lstStyle/>
          <a:p>
            <a:pPr fontAlgn="auto">
              <a:spcAft>
                <a:spcPts val="0"/>
              </a:spcAft>
              <a:buFont typeface="Wingdings" panose="05000000000000000000" pitchFamily="2" charset="2"/>
              <a:buChar char="§"/>
              <a:defRPr/>
            </a:pPr>
            <a:r>
              <a:rPr lang="en-CA" sz="2400" dirty="0"/>
              <a:t>Google partnerships with publishers within Google Network Members, who sell the ad space of their websites</a:t>
            </a:r>
          </a:p>
          <a:p>
            <a:pPr fontAlgn="auto">
              <a:spcAft>
                <a:spcPts val="0"/>
              </a:spcAft>
              <a:buFont typeface="Wingdings" panose="05000000000000000000" pitchFamily="2" charset="2"/>
              <a:buChar char="§"/>
              <a:defRPr/>
            </a:pPr>
            <a:r>
              <a:rPr lang="en-CA" sz="2400" dirty="0"/>
              <a:t>Ads are shown on publishers’ websites in terms of relevancy to their products</a:t>
            </a:r>
          </a:p>
          <a:p>
            <a:pPr fontAlgn="auto">
              <a:spcAft>
                <a:spcPts val="0"/>
              </a:spcAft>
              <a:buFont typeface="Wingdings" panose="05000000000000000000" pitchFamily="2" charset="2"/>
              <a:buChar char="§"/>
              <a:defRPr/>
            </a:pPr>
            <a:r>
              <a:rPr lang="en-CA" sz="2400" dirty="0"/>
              <a:t>Google shares profits with the website publishers</a:t>
            </a:r>
          </a:p>
          <a:p>
            <a:pPr marL="736092" lvl="1" indent="-342900" fontAlgn="auto">
              <a:spcAft>
                <a:spcPts val="0"/>
              </a:spcAft>
              <a:buFont typeface="Wingdings" panose="05000000000000000000" pitchFamily="2" charset="2"/>
              <a:buChar char="§"/>
              <a:defRPr/>
            </a:pPr>
            <a:r>
              <a:rPr lang="en-CA" dirty="0"/>
              <a:t>Per click</a:t>
            </a:r>
          </a:p>
          <a:p>
            <a:pPr marL="736092" lvl="1" indent="-342900" fontAlgn="auto">
              <a:spcAft>
                <a:spcPts val="0"/>
              </a:spcAft>
              <a:buFont typeface="Wingdings" panose="05000000000000000000" pitchFamily="2" charset="2"/>
              <a:buChar char="§"/>
              <a:defRPr/>
            </a:pPr>
            <a:r>
              <a:rPr lang="en-CA" dirty="0"/>
              <a:t>Per impression</a:t>
            </a:r>
          </a:p>
          <a:p>
            <a:endParaRPr lang="en-CA" dirty="0"/>
          </a:p>
        </p:txBody>
      </p:sp>
    </p:spTree>
    <p:extLst>
      <p:ext uri="{BB962C8B-B14F-4D97-AF65-F5344CB8AC3E}">
        <p14:creationId xmlns:p14="http://schemas.microsoft.com/office/powerpoint/2010/main" xmlns="" val="35896861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Gmail</a:t>
            </a:r>
            <a:endParaRPr lang="en-CA" dirty="0"/>
          </a:p>
        </p:txBody>
      </p:sp>
      <p:sp>
        <p:nvSpPr>
          <p:cNvPr id="4" name="Content Placeholder 2"/>
          <p:cNvSpPr>
            <a:spLocks noGrp="1"/>
          </p:cNvSpPr>
          <p:nvPr/>
        </p:nvSpPr>
        <p:spPr>
          <a:xfrm>
            <a:off x="755576" y="170080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en-CA" sz="3600" dirty="0" smtClean="0">
                <a:solidFill>
                  <a:srgbClr val="00B050"/>
                </a:solidFill>
              </a:rPr>
              <a:t>Features:</a:t>
            </a:r>
          </a:p>
          <a:p>
            <a:pPr marL="0" indent="0">
              <a:buNone/>
            </a:pPr>
            <a:endParaRPr lang="en-CA" dirty="0" smtClean="0"/>
          </a:p>
          <a:p>
            <a:r>
              <a:rPr lang="en-CA" dirty="0" smtClean="0">
                <a:solidFill>
                  <a:schemeClr val="accent4">
                    <a:lumMod val="75000"/>
                  </a:schemeClr>
                </a:solidFill>
              </a:rPr>
              <a:t>first </a:t>
            </a:r>
            <a:r>
              <a:rPr lang="en-CA" dirty="0">
                <a:solidFill>
                  <a:schemeClr val="accent4">
                    <a:lumMod val="75000"/>
                  </a:schemeClr>
                </a:solidFill>
              </a:rPr>
              <a:t>online email service with one </a:t>
            </a:r>
            <a:r>
              <a:rPr lang="en-CA" dirty="0" smtClean="0">
                <a:solidFill>
                  <a:schemeClr val="accent4">
                    <a:lumMod val="75000"/>
                  </a:schemeClr>
                </a:solidFill>
              </a:rPr>
              <a:t>gigabyte of storage</a:t>
            </a:r>
          </a:p>
          <a:p>
            <a:r>
              <a:rPr lang="en-CA" dirty="0" smtClean="0">
                <a:solidFill>
                  <a:schemeClr val="accent4">
                    <a:lumMod val="75000"/>
                  </a:schemeClr>
                </a:solidFill>
              </a:rPr>
              <a:t>first </a:t>
            </a:r>
            <a:r>
              <a:rPr lang="en-CA" dirty="0">
                <a:solidFill>
                  <a:schemeClr val="accent4">
                    <a:lumMod val="75000"/>
                  </a:schemeClr>
                </a:solidFill>
              </a:rPr>
              <a:t>to keep emails from the same conversation together in one thread, similar to an Internet forum</a:t>
            </a:r>
            <a:r>
              <a:rPr lang="en-CA" dirty="0" smtClean="0">
                <a:solidFill>
                  <a:schemeClr val="accent4">
                    <a:lumMod val="75000"/>
                  </a:schemeClr>
                </a:solidFill>
              </a:rPr>
              <a:t>.</a:t>
            </a:r>
          </a:p>
          <a:p>
            <a:r>
              <a:rPr lang="en-CA" dirty="0">
                <a:solidFill>
                  <a:schemeClr val="accent4">
                    <a:lumMod val="75000"/>
                  </a:schemeClr>
                </a:solidFill>
              </a:rPr>
              <a:t>Interactive webpages without </a:t>
            </a:r>
            <a:r>
              <a:rPr lang="en-CA" dirty="0" smtClean="0">
                <a:solidFill>
                  <a:schemeClr val="accent4">
                    <a:lumMod val="75000"/>
                  </a:schemeClr>
                </a:solidFill>
              </a:rPr>
              <a:t>having to refresh </a:t>
            </a:r>
            <a:r>
              <a:rPr lang="en-CA" dirty="0">
                <a:solidFill>
                  <a:schemeClr val="accent4">
                    <a:lumMod val="75000"/>
                  </a:schemeClr>
                </a:solidFill>
              </a:rPr>
              <a:t>browser</a:t>
            </a:r>
          </a:p>
          <a:p>
            <a:endParaRPr lang="en-CA" dirty="0" smtClean="0"/>
          </a:p>
        </p:txBody>
      </p:sp>
    </p:spTree>
    <p:extLst>
      <p:ext uri="{BB962C8B-B14F-4D97-AF65-F5344CB8AC3E}">
        <p14:creationId xmlns:p14="http://schemas.microsoft.com/office/powerpoint/2010/main" xmlns="" val="31461813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Gmail Ads</a:t>
            </a:r>
            <a:endParaRPr lang="en-CA"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064" y="1772816"/>
            <a:ext cx="7783831" cy="4109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659377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Google Finance Ads</a:t>
            </a:r>
            <a:endParaRPr lang="en-CA" dirty="0"/>
          </a:p>
        </p:txBody>
      </p:sp>
      <p:pic>
        <p:nvPicPr>
          <p:cNvPr id="4" name="Picture 3" descr="Screen shot 2011-03-11 at 4.25.56 PM.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666" y="2086635"/>
            <a:ext cx="9054668" cy="2684731"/>
          </a:xfrm>
          <a:prstGeom prst="rect">
            <a:avLst/>
          </a:prstGeom>
        </p:spPr>
      </p:pic>
    </p:spTree>
    <p:extLst>
      <p:ext uri="{BB962C8B-B14F-4D97-AF65-F5344CB8AC3E}">
        <p14:creationId xmlns:p14="http://schemas.microsoft.com/office/powerpoint/2010/main" xmlns="" val="17329680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YouTube</a:t>
            </a:r>
            <a:endParaRPr lang="en-CA"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CA" dirty="0">
                <a:ea typeface="宋体" pitchFamily="2" charset="-122"/>
              </a:rPr>
              <a:t>The biggest video site in the world</a:t>
            </a:r>
          </a:p>
          <a:p>
            <a:pPr>
              <a:buFont typeface="Wingdings" panose="05000000000000000000" pitchFamily="2" charset="2"/>
              <a:buChar char="§"/>
            </a:pPr>
            <a:r>
              <a:rPr lang="en-CA" dirty="0" smtClean="0">
                <a:ea typeface="宋体" pitchFamily="2" charset="-122"/>
              </a:rPr>
              <a:t>Increasing mobile user base</a:t>
            </a:r>
            <a:endParaRPr lang="en-CA" dirty="0">
              <a:ea typeface="宋体" pitchFamily="2" charset="-122"/>
            </a:endParaRPr>
          </a:p>
          <a:p>
            <a:pPr>
              <a:buFont typeface="Wingdings" panose="05000000000000000000" pitchFamily="2" charset="2"/>
              <a:buChar char="§"/>
            </a:pPr>
            <a:r>
              <a:rPr lang="en-CA" dirty="0">
                <a:ea typeface="宋体" pitchFamily="2" charset="-122"/>
              </a:rPr>
              <a:t>Google has established partnerships with content companies to aid in monetizing video in the mobile space</a:t>
            </a:r>
          </a:p>
          <a:p>
            <a:endParaRPr lang="en-CA" dirty="0"/>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43808" y="4149080"/>
            <a:ext cx="3840480"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35699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iOS-vs-Android-vs-Blackberry-vs-WP-Infografik-1024x717.jpg"/>
          <p:cNvPicPr>
            <a:picLocks noGrp="1"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3736" y="-747464"/>
            <a:ext cx="9139469" cy="6861796"/>
          </a:xfrm>
          <a:prstGeom prst="rect">
            <a:avLst/>
          </a:prstGeom>
        </p:spPr>
      </p:pic>
    </p:spTree>
    <p:extLst>
      <p:ext uri="{BB962C8B-B14F-4D97-AF65-F5344CB8AC3E}">
        <p14:creationId xmlns:p14="http://schemas.microsoft.com/office/powerpoint/2010/main" xmlns="" val="223445324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Google Glass</a:t>
            </a:r>
          </a:p>
        </p:txBody>
      </p:sp>
      <p:sp>
        <p:nvSpPr>
          <p:cNvPr id="3" name="Content Placeholder 2"/>
          <p:cNvSpPr>
            <a:spLocks noGrp="1"/>
          </p:cNvSpPr>
          <p:nvPr>
            <p:ph idx="1"/>
          </p:nvPr>
        </p:nvSpPr>
        <p:spPr/>
        <p:txBody>
          <a:bodyPr/>
          <a:lstStyle/>
          <a:p>
            <a:pPr lvl="1">
              <a:buFont typeface="Wingdings" panose="05000000000000000000" pitchFamily="2" charset="2"/>
              <a:buChar char="§"/>
            </a:pPr>
            <a:r>
              <a:rPr lang="en-US" sz="3000" dirty="0"/>
              <a:t>The beginning of wearable technology</a:t>
            </a:r>
          </a:p>
          <a:p>
            <a:pPr lvl="1">
              <a:buFont typeface="Wingdings" panose="05000000000000000000" pitchFamily="2" charset="2"/>
              <a:buChar char="§"/>
            </a:pPr>
            <a:r>
              <a:rPr lang="en-US" sz="3000" dirty="0" smtClean="0"/>
              <a:t>Searches </a:t>
            </a:r>
            <a:r>
              <a:rPr lang="en-US" sz="3000" dirty="0"/>
              <a:t>the web</a:t>
            </a:r>
          </a:p>
          <a:p>
            <a:pPr lvl="1">
              <a:buFont typeface="Wingdings" panose="05000000000000000000" pitchFamily="2" charset="2"/>
              <a:buChar char="§"/>
            </a:pPr>
            <a:r>
              <a:rPr lang="en-US" sz="3000" dirty="0"/>
              <a:t>Records videos</a:t>
            </a:r>
          </a:p>
          <a:p>
            <a:pPr lvl="1">
              <a:buFont typeface="Wingdings" panose="05000000000000000000" pitchFamily="2" charset="2"/>
              <a:buChar char="§"/>
            </a:pPr>
            <a:r>
              <a:rPr lang="en-US" sz="3000" dirty="0"/>
              <a:t>GPS navigation</a:t>
            </a:r>
          </a:p>
          <a:p>
            <a:pPr lvl="1">
              <a:buFont typeface="Wingdings" panose="05000000000000000000" pitchFamily="2" charset="2"/>
              <a:buChar char="§"/>
            </a:pPr>
            <a:r>
              <a:rPr lang="en-US" sz="3000" dirty="0"/>
              <a:t>MP3</a:t>
            </a:r>
          </a:p>
          <a:p>
            <a:endParaRPr lang="en-CA" dirty="0"/>
          </a:p>
        </p:txBody>
      </p:sp>
      <p:pic>
        <p:nvPicPr>
          <p:cNvPr id="1030" name="Picture 6" descr="http://vestapartners.com/wp-content/uploads/2015/04/google-glas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96069" y="3461867"/>
            <a:ext cx="3552395" cy="26642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958583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Google+</a:t>
            </a:r>
            <a:endParaRPr lang="en-CA"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sz="2600" dirty="0"/>
              <a:t>Social Network like Facebook</a:t>
            </a:r>
          </a:p>
          <a:p>
            <a:pPr>
              <a:buFont typeface="Wingdings" panose="05000000000000000000" pitchFamily="2" charset="2"/>
              <a:buChar char="§"/>
            </a:pPr>
            <a:r>
              <a:rPr lang="en-US" sz="2600" dirty="0"/>
              <a:t>Integrated to Google owned platforms such as YouTube</a:t>
            </a:r>
          </a:p>
          <a:p>
            <a:pPr>
              <a:buFont typeface="Wingdings" panose="05000000000000000000" pitchFamily="2" charset="2"/>
              <a:buChar char="§"/>
            </a:pPr>
            <a:r>
              <a:rPr lang="en-US" sz="2600" dirty="0"/>
              <a:t>Google Hangout</a:t>
            </a:r>
          </a:p>
          <a:p>
            <a:pPr>
              <a:buFont typeface="Wingdings" panose="05000000000000000000" pitchFamily="2" charset="2"/>
              <a:buChar char="§"/>
            </a:pPr>
            <a:r>
              <a:rPr lang="en-US" sz="2600" dirty="0"/>
              <a:t>An OS designed for touch screen devices</a:t>
            </a:r>
          </a:p>
          <a:p>
            <a:pPr lvl="1">
              <a:buFont typeface="Wingdings" panose="05000000000000000000" pitchFamily="2" charset="2"/>
              <a:buChar char="§"/>
            </a:pPr>
            <a:r>
              <a:rPr lang="en-US" sz="2600" dirty="0"/>
              <a:t>Nexus, HTC One, Galaxy, </a:t>
            </a:r>
            <a:r>
              <a:rPr lang="en-US" sz="2600" dirty="0" err="1"/>
              <a:t>Xperia</a:t>
            </a:r>
            <a:r>
              <a:rPr lang="en-US" sz="2600" dirty="0"/>
              <a:t> Z</a:t>
            </a:r>
          </a:p>
          <a:p>
            <a:pPr>
              <a:buFont typeface="Wingdings" panose="05000000000000000000" pitchFamily="2" charset="2"/>
              <a:buChar char="§"/>
            </a:pPr>
            <a:r>
              <a:rPr lang="en-US" sz="2600" dirty="0"/>
              <a:t>Opened </a:t>
            </a:r>
            <a:r>
              <a:rPr lang="en-US" sz="2600" dirty="0" smtClean="0"/>
              <a:t>sourced</a:t>
            </a:r>
            <a:endParaRPr lang="en-US" sz="2600" dirty="0"/>
          </a:p>
          <a:p>
            <a:pPr>
              <a:buFont typeface="Wingdings" panose="05000000000000000000" pitchFamily="2" charset="2"/>
              <a:buChar char="§"/>
            </a:pPr>
            <a:r>
              <a:rPr lang="en-US" sz="2600" dirty="0" smtClean="0"/>
              <a:t>300 Million users worldwide</a:t>
            </a:r>
            <a:endParaRPr lang="en-US" sz="2600" dirty="0"/>
          </a:p>
          <a:p>
            <a:endParaRPr lang="en-CA"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94655" y="4198303"/>
            <a:ext cx="1850098" cy="1858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570809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Google Chrome and Chrome OS</a:t>
            </a:r>
            <a:endParaRPr lang="en-CA" dirty="0"/>
          </a:p>
        </p:txBody>
      </p:sp>
      <p:sp>
        <p:nvSpPr>
          <p:cNvPr id="3" name="Content Placeholder 2"/>
          <p:cNvSpPr>
            <a:spLocks noGrp="1"/>
          </p:cNvSpPr>
          <p:nvPr>
            <p:ph idx="1"/>
          </p:nvPr>
        </p:nvSpPr>
        <p:spPr/>
        <p:txBody>
          <a:bodyPr>
            <a:normAutofit fontScale="77500" lnSpcReduction="20000"/>
          </a:bodyPr>
          <a:lstStyle/>
          <a:p>
            <a:pPr marL="0" indent="0">
              <a:buNone/>
            </a:pPr>
            <a:r>
              <a:rPr lang="en-CA" dirty="0">
                <a:solidFill>
                  <a:srgbClr val="0070C0"/>
                </a:solidFill>
              </a:rPr>
              <a:t>Chrome web browser</a:t>
            </a:r>
          </a:p>
          <a:p>
            <a:r>
              <a:rPr lang="en-CA" dirty="0"/>
              <a:t>200 million users</a:t>
            </a:r>
          </a:p>
          <a:p>
            <a:r>
              <a:rPr lang="en-CA" dirty="0"/>
              <a:t>Chrome Web Store </a:t>
            </a:r>
          </a:p>
          <a:p>
            <a:endParaRPr lang="en-CA" dirty="0"/>
          </a:p>
          <a:p>
            <a:pPr marL="0" indent="0">
              <a:buNone/>
            </a:pPr>
            <a:r>
              <a:rPr lang="en-CA" dirty="0">
                <a:solidFill>
                  <a:srgbClr val="0070C0"/>
                </a:solidFill>
              </a:rPr>
              <a:t>Chrome OS</a:t>
            </a:r>
          </a:p>
          <a:p>
            <a:r>
              <a:rPr lang="en-US" dirty="0"/>
              <a:t>Open Source Software(Free)</a:t>
            </a:r>
          </a:p>
          <a:p>
            <a:r>
              <a:rPr lang="en-US" dirty="0"/>
              <a:t>Profits come from:</a:t>
            </a:r>
          </a:p>
          <a:p>
            <a:pPr marL="971550" lvl="1" indent="-514350">
              <a:buFont typeface="Courier New" pitchFamily="49" charset="0"/>
              <a:buChar char="o"/>
            </a:pPr>
            <a:r>
              <a:rPr lang="en-US" dirty="0"/>
              <a:t>Partnership with carriers (Rogers) and mobile phone producers (HTC, Samsung)</a:t>
            </a:r>
          </a:p>
          <a:p>
            <a:pPr marL="971550" lvl="1" indent="-514350">
              <a:buFont typeface="Courier New" pitchFamily="49" charset="0"/>
              <a:buChar char="o"/>
            </a:pPr>
            <a:r>
              <a:rPr lang="en-US" dirty="0"/>
              <a:t>Free Google apps (supported by ads)</a:t>
            </a:r>
          </a:p>
          <a:p>
            <a:pPr marL="971550" lvl="1" indent="-514350">
              <a:buFont typeface="Courier New" pitchFamily="49" charset="0"/>
              <a:buChar char="o"/>
            </a:pPr>
            <a:r>
              <a:rPr lang="en-US" dirty="0" smtClean="0"/>
              <a:t>Google Play (70</a:t>
            </a:r>
            <a:r>
              <a:rPr lang="en-US" dirty="0"/>
              <a:t>% developers; 30% Operation cost to Google and carriers)</a:t>
            </a:r>
          </a:p>
          <a:p>
            <a:endParaRPr lang="en-CA" dirty="0"/>
          </a:p>
        </p:txBody>
      </p:sp>
    </p:spTree>
    <p:extLst>
      <p:ext uri="{BB962C8B-B14F-4D97-AF65-F5344CB8AC3E}">
        <p14:creationId xmlns:p14="http://schemas.microsoft.com/office/powerpoint/2010/main" xmlns="" val="6441097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Chromecast</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Plays HD audio or videos  by directly streaming it on the internet</a:t>
            </a:r>
          </a:p>
          <a:p>
            <a:pPr>
              <a:buFont typeface="Wingdings" panose="05000000000000000000" pitchFamily="2" charset="2"/>
              <a:buChar char="§"/>
            </a:pPr>
            <a:r>
              <a:rPr lang="en-US" dirty="0"/>
              <a:t>Controlled with mobile </a:t>
            </a:r>
            <a:r>
              <a:rPr lang="en-US" dirty="0" smtClean="0"/>
              <a:t>app </a:t>
            </a:r>
            <a:r>
              <a:rPr lang="en-US" dirty="0"/>
              <a:t>or </a:t>
            </a:r>
            <a:r>
              <a:rPr lang="en-US" dirty="0" err="1"/>
              <a:t>webapps</a:t>
            </a:r>
            <a:endParaRPr lang="en-US" dirty="0"/>
          </a:p>
          <a:p>
            <a:pPr>
              <a:buFont typeface="Wingdings" panose="05000000000000000000" pitchFamily="2" charset="2"/>
              <a:buChar char="§"/>
            </a:pPr>
            <a:r>
              <a:rPr lang="en-US" dirty="0"/>
              <a:t>Use Google Chrome</a:t>
            </a:r>
          </a:p>
          <a:p>
            <a:endParaRPr lang="en-CA"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17960" y="3501008"/>
            <a:ext cx="3790259" cy="243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308853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logs-images.forbes.com/thomasbrewster/files/2014/09/Android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29022" y="3284984"/>
            <a:ext cx="2419441" cy="284117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CA" dirty="0" smtClean="0"/>
              <a:t>Android</a:t>
            </a:r>
            <a:endParaRPr lang="en-CA" dirty="0"/>
          </a:p>
        </p:txBody>
      </p:sp>
      <p:sp>
        <p:nvSpPr>
          <p:cNvPr id="3" name="Content Placeholder 2"/>
          <p:cNvSpPr>
            <a:spLocks noGrp="1"/>
          </p:cNvSpPr>
          <p:nvPr>
            <p:ph idx="1"/>
          </p:nvPr>
        </p:nvSpPr>
        <p:spPr/>
        <p:txBody>
          <a:bodyPr/>
          <a:lstStyle/>
          <a:p>
            <a:r>
              <a:rPr lang="en-CA" dirty="0" smtClean="0"/>
              <a:t>1 Billion Android Devices around the world</a:t>
            </a:r>
          </a:p>
          <a:p>
            <a:pPr lvl="1"/>
            <a:r>
              <a:rPr lang="en-CA" dirty="0" smtClean="0"/>
              <a:t>51.8% of global smartphone market share</a:t>
            </a:r>
            <a:endParaRPr lang="en-CA" dirty="0"/>
          </a:p>
          <a:p>
            <a:r>
              <a:rPr lang="en-CA" dirty="0"/>
              <a:t>Over </a:t>
            </a:r>
            <a:r>
              <a:rPr lang="en-CA" dirty="0" smtClean="0"/>
              <a:t>1.5 million </a:t>
            </a:r>
            <a:r>
              <a:rPr lang="en-CA" dirty="0"/>
              <a:t>Android </a:t>
            </a:r>
            <a:r>
              <a:rPr lang="en-CA" dirty="0" smtClean="0"/>
              <a:t>Apps (1.4 in Apple)</a:t>
            </a:r>
            <a:endParaRPr lang="en-CA" dirty="0"/>
          </a:p>
          <a:p>
            <a:r>
              <a:rPr lang="en-CA" dirty="0"/>
              <a:t>Promotes more searching</a:t>
            </a:r>
          </a:p>
          <a:p>
            <a:pPr lvl="1"/>
            <a:r>
              <a:rPr lang="en-CA" dirty="0"/>
              <a:t>Using keyboard</a:t>
            </a:r>
          </a:p>
          <a:p>
            <a:pPr lvl="1"/>
            <a:r>
              <a:rPr lang="en-CA" dirty="0"/>
              <a:t>Voice </a:t>
            </a:r>
          </a:p>
          <a:p>
            <a:pPr lvl="1"/>
            <a:r>
              <a:rPr lang="en-CA" dirty="0"/>
              <a:t>Camera </a:t>
            </a:r>
          </a:p>
        </p:txBody>
      </p:sp>
    </p:spTree>
    <p:extLst>
      <p:ext uri="{BB962C8B-B14F-4D97-AF65-F5344CB8AC3E}">
        <p14:creationId xmlns:p14="http://schemas.microsoft.com/office/powerpoint/2010/main" xmlns="" val="21999016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Google Play</a:t>
            </a:r>
            <a:endParaRPr lang="en-CA"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83981" y="3284984"/>
            <a:ext cx="3660019" cy="259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ontent Placeholder 2"/>
          <p:cNvSpPr txBox="1">
            <a:spLocks/>
          </p:cNvSpPr>
          <p:nvPr/>
        </p:nvSpPr>
        <p:spPr>
          <a:xfrm>
            <a:off x="148986" y="2132856"/>
            <a:ext cx="7165004" cy="2008250"/>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3000" dirty="0"/>
              <a:t>Used to be Android Market</a:t>
            </a:r>
          </a:p>
          <a:p>
            <a:pPr>
              <a:buFont typeface="Wingdings" panose="05000000000000000000" pitchFamily="2" charset="2"/>
              <a:buChar char="§"/>
            </a:pPr>
            <a:r>
              <a:rPr lang="en-US" sz="3000" dirty="0"/>
              <a:t>Digital Distribution of music, books etc. (iOS)</a:t>
            </a:r>
          </a:p>
          <a:p>
            <a:pPr>
              <a:buFont typeface="Wingdings" panose="05000000000000000000" pitchFamily="2" charset="2"/>
              <a:buChar char="§"/>
            </a:pPr>
            <a:r>
              <a:rPr lang="en-US" sz="3000" dirty="0"/>
              <a:t>Apps for Android and </a:t>
            </a:r>
            <a:r>
              <a:rPr lang="en-US" sz="3000" dirty="0" err="1"/>
              <a:t>Chromecast</a:t>
            </a:r>
            <a:endParaRPr lang="en-US" sz="3000" dirty="0"/>
          </a:p>
        </p:txBody>
      </p:sp>
    </p:spTree>
    <p:extLst>
      <p:ext uri="{BB962C8B-B14F-4D97-AF65-F5344CB8AC3E}">
        <p14:creationId xmlns:p14="http://schemas.microsoft.com/office/powerpoint/2010/main" xmlns="" val="32725251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Google Play</a:t>
            </a:r>
            <a:endParaRPr lang="en-CA" dirty="0"/>
          </a:p>
        </p:txBody>
      </p:sp>
      <p:graphicFrame>
        <p:nvGraphicFramePr>
          <p:cNvPr id="4" name="Chart 3"/>
          <p:cNvGraphicFramePr/>
          <p:nvPr>
            <p:extLst>
              <p:ext uri="{D42A27DB-BD31-4B8C-83A1-F6EECF244321}">
                <p14:modId xmlns:p14="http://schemas.microsoft.com/office/powerpoint/2010/main" xmlns="" val="2863542488"/>
              </p:ext>
            </p:extLst>
          </p:nvPr>
        </p:nvGraphicFramePr>
        <p:xfrm>
          <a:off x="1331640" y="1916832"/>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8757644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ttp://9to5google.files.wordpress.com/2013/05/0x60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36096" y="3801437"/>
            <a:ext cx="3476764" cy="231619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CA" dirty="0" smtClean="0"/>
              <a:t>Larry Page</a:t>
            </a:r>
            <a:endParaRPr lang="en-CA"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sz="2000" dirty="0"/>
              <a:t>Chief Executive Officer</a:t>
            </a:r>
          </a:p>
          <a:p>
            <a:pPr lvl="1">
              <a:buFont typeface="Wingdings" panose="05000000000000000000" pitchFamily="2" charset="2"/>
              <a:buChar char="§"/>
            </a:pPr>
            <a:r>
              <a:rPr lang="en-US" sz="1500" dirty="0"/>
              <a:t>Since 04/2011</a:t>
            </a:r>
          </a:p>
          <a:p>
            <a:pPr>
              <a:buFont typeface="Wingdings" panose="05000000000000000000" pitchFamily="2" charset="2"/>
              <a:buChar char="§"/>
            </a:pPr>
            <a:r>
              <a:rPr lang="en-US" sz="2000" dirty="0"/>
              <a:t>President, Products (2001-2011)</a:t>
            </a:r>
          </a:p>
          <a:p>
            <a:pPr>
              <a:buFont typeface="Wingdings" panose="05000000000000000000" pitchFamily="2" charset="2"/>
              <a:buChar char="§"/>
            </a:pPr>
            <a:r>
              <a:rPr lang="en-US" sz="2000" dirty="0"/>
              <a:t>Co-Founder (1998)</a:t>
            </a:r>
          </a:p>
          <a:p>
            <a:pPr>
              <a:buFont typeface="Wingdings" panose="05000000000000000000" pitchFamily="2" charset="2"/>
              <a:buChar char="§"/>
            </a:pPr>
            <a:r>
              <a:rPr lang="en-US" sz="2000" dirty="0"/>
              <a:t>Education:</a:t>
            </a:r>
          </a:p>
          <a:p>
            <a:pPr lvl="1">
              <a:buFont typeface="Wingdings" panose="05000000000000000000" pitchFamily="2" charset="2"/>
              <a:buChar char="§"/>
            </a:pPr>
            <a:r>
              <a:rPr lang="en-US" sz="1500" dirty="0"/>
              <a:t>Michigan University – (B) Engineering</a:t>
            </a:r>
          </a:p>
          <a:p>
            <a:pPr lvl="1">
              <a:buFont typeface="Wingdings" panose="05000000000000000000" pitchFamily="2" charset="2"/>
              <a:buChar char="§"/>
            </a:pPr>
            <a:r>
              <a:rPr lang="en-US" sz="1500" dirty="0"/>
              <a:t>Stanford – (M) Computer Science</a:t>
            </a:r>
          </a:p>
          <a:p>
            <a:pPr lvl="1">
              <a:buFont typeface="Wingdings" panose="05000000000000000000" pitchFamily="2" charset="2"/>
              <a:buChar char="§"/>
            </a:pPr>
            <a:r>
              <a:rPr lang="en-US" sz="1500" dirty="0"/>
              <a:t>Stanford – (PhD) Dropped Out</a:t>
            </a:r>
          </a:p>
          <a:p>
            <a:pPr>
              <a:buFont typeface="Wingdings" panose="05000000000000000000" pitchFamily="2" charset="2"/>
              <a:buChar char="§"/>
            </a:pPr>
            <a:r>
              <a:rPr lang="en-US" sz="2000" dirty="0"/>
              <a:t>Met Sergey at Stanford during the PhD program</a:t>
            </a:r>
          </a:p>
          <a:p>
            <a:endParaRPr lang="en-CA" dirty="0"/>
          </a:p>
        </p:txBody>
      </p:sp>
    </p:spTree>
    <p:extLst>
      <p:ext uri="{BB962C8B-B14F-4D97-AF65-F5344CB8AC3E}">
        <p14:creationId xmlns:p14="http://schemas.microsoft.com/office/powerpoint/2010/main" xmlns="" val="21641968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Sergey </a:t>
            </a:r>
            <a:r>
              <a:rPr lang="en-CA" dirty="0" err="1" smtClean="0"/>
              <a:t>Brin</a:t>
            </a:r>
            <a:endParaRPr lang="en-CA"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sz="2000" dirty="0"/>
              <a:t>President of Technology</a:t>
            </a:r>
          </a:p>
          <a:p>
            <a:pPr lvl="1">
              <a:buFont typeface="Wingdings" panose="05000000000000000000" pitchFamily="2" charset="2"/>
              <a:buChar char="§"/>
            </a:pPr>
            <a:r>
              <a:rPr lang="en-US" sz="1500" dirty="0" smtClean="0"/>
              <a:t>2001 to 2011</a:t>
            </a:r>
            <a:endParaRPr lang="en-US" sz="1500" dirty="0"/>
          </a:p>
          <a:p>
            <a:pPr>
              <a:buFont typeface="Wingdings" panose="05000000000000000000" pitchFamily="2" charset="2"/>
              <a:buChar char="§"/>
            </a:pPr>
            <a:r>
              <a:rPr lang="en-US" sz="2000" dirty="0"/>
              <a:t>Co-Founder (1998)</a:t>
            </a:r>
          </a:p>
          <a:p>
            <a:pPr>
              <a:buFont typeface="Wingdings" panose="05000000000000000000" pitchFamily="2" charset="2"/>
              <a:buChar char="§"/>
            </a:pPr>
            <a:r>
              <a:rPr lang="en-US" sz="2000" dirty="0"/>
              <a:t>Education:</a:t>
            </a:r>
          </a:p>
          <a:p>
            <a:pPr lvl="1">
              <a:buFont typeface="Wingdings" panose="05000000000000000000" pitchFamily="2" charset="2"/>
              <a:buChar char="§"/>
            </a:pPr>
            <a:r>
              <a:rPr lang="en-US" sz="1500" dirty="0"/>
              <a:t>University of Maryland – (B) Mathematics and Computer Sciences</a:t>
            </a:r>
          </a:p>
          <a:p>
            <a:pPr lvl="1">
              <a:buFont typeface="Wingdings" panose="05000000000000000000" pitchFamily="2" charset="2"/>
              <a:buChar char="§"/>
            </a:pPr>
            <a:r>
              <a:rPr lang="en-US" sz="1500" dirty="0"/>
              <a:t>Stanford – (M) Computer Science</a:t>
            </a:r>
          </a:p>
          <a:p>
            <a:pPr lvl="1">
              <a:buFont typeface="Wingdings" panose="05000000000000000000" pitchFamily="2" charset="2"/>
              <a:buChar char="§"/>
            </a:pPr>
            <a:r>
              <a:rPr lang="en-US" sz="1500" dirty="0"/>
              <a:t>Stanford – (PhD) Dropped Out</a:t>
            </a:r>
          </a:p>
          <a:p>
            <a:pPr>
              <a:buFont typeface="Wingdings" panose="05000000000000000000" pitchFamily="2" charset="2"/>
              <a:buChar char="§"/>
            </a:pPr>
            <a:r>
              <a:rPr lang="en-US" sz="2000" dirty="0"/>
              <a:t>Met Larry at Stanford during the PhD program</a:t>
            </a:r>
          </a:p>
          <a:p>
            <a:endParaRPr lang="en-CA" dirty="0"/>
          </a:p>
        </p:txBody>
      </p:sp>
      <p:pic>
        <p:nvPicPr>
          <p:cNvPr id="4" name="Picture 2" descr="http://static.guim.co.uk/sys-images/Media/Pix/pictures/2013/2/28/1362066190350/Google-co-founder-Sergey--00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08384" y="4005064"/>
            <a:ext cx="3229372" cy="19376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7512591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Eric Schmidt</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sz="2000" dirty="0"/>
              <a:t>Executive Chairman, Board of Directors</a:t>
            </a:r>
          </a:p>
          <a:p>
            <a:pPr lvl="1">
              <a:buFont typeface="Wingdings" panose="05000000000000000000" pitchFamily="2" charset="2"/>
              <a:buChar char="§"/>
            </a:pPr>
            <a:r>
              <a:rPr lang="en-US" sz="1500" dirty="0"/>
              <a:t>Since 2011</a:t>
            </a:r>
          </a:p>
          <a:p>
            <a:pPr>
              <a:buFont typeface="Wingdings" panose="05000000000000000000" pitchFamily="2" charset="2"/>
              <a:buChar char="§"/>
            </a:pPr>
            <a:r>
              <a:rPr lang="en-US" sz="2000" dirty="0"/>
              <a:t>Chief Executive Officer (2001-2011)</a:t>
            </a:r>
          </a:p>
          <a:p>
            <a:pPr>
              <a:buFont typeface="Wingdings" panose="05000000000000000000" pitchFamily="2" charset="2"/>
              <a:buChar char="§"/>
            </a:pPr>
            <a:r>
              <a:rPr lang="en-US" sz="2000" dirty="0"/>
              <a:t>CEO, Novell (1997-2001)</a:t>
            </a:r>
          </a:p>
          <a:p>
            <a:pPr>
              <a:buFont typeface="Wingdings" panose="05000000000000000000" pitchFamily="2" charset="2"/>
              <a:buChar char="§"/>
            </a:pPr>
            <a:r>
              <a:rPr lang="en-US" sz="2000" dirty="0"/>
              <a:t>CTO, Sun Microsystems (1983-1997)</a:t>
            </a:r>
          </a:p>
          <a:p>
            <a:pPr>
              <a:buFont typeface="Wingdings" panose="05000000000000000000" pitchFamily="2" charset="2"/>
              <a:buChar char="§"/>
            </a:pPr>
            <a:r>
              <a:rPr lang="en-US" sz="2000" dirty="0"/>
              <a:t>Education:</a:t>
            </a:r>
          </a:p>
          <a:p>
            <a:pPr lvl="1">
              <a:buFont typeface="Wingdings" panose="05000000000000000000" pitchFamily="2" charset="2"/>
              <a:buChar char="§"/>
            </a:pPr>
            <a:r>
              <a:rPr lang="en-US" sz="1500" dirty="0"/>
              <a:t>Princeton– (B) Engineering</a:t>
            </a:r>
          </a:p>
          <a:p>
            <a:pPr lvl="1">
              <a:buFont typeface="Wingdings" panose="05000000000000000000" pitchFamily="2" charset="2"/>
              <a:buChar char="§"/>
            </a:pPr>
            <a:r>
              <a:rPr lang="en-US" sz="1500" dirty="0"/>
              <a:t>University of California – (M) Computer Science</a:t>
            </a:r>
          </a:p>
          <a:p>
            <a:pPr lvl="1">
              <a:buFont typeface="Wingdings" panose="05000000000000000000" pitchFamily="2" charset="2"/>
              <a:buChar char="§"/>
            </a:pPr>
            <a:r>
              <a:rPr lang="en-US" sz="1500" dirty="0"/>
              <a:t>University of California – (PhD) Computer Science</a:t>
            </a:r>
          </a:p>
          <a:p>
            <a:pPr>
              <a:buFont typeface="Wingdings" panose="05000000000000000000" pitchFamily="2" charset="2"/>
              <a:buChar char="§"/>
            </a:pPr>
            <a:r>
              <a:rPr lang="en-US" sz="2000" dirty="0"/>
              <a:t>Member of Obama’s Council of Science and Technology</a:t>
            </a:r>
          </a:p>
        </p:txBody>
      </p:sp>
      <p:pic>
        <p:nvPicPr>
          <p:cNvPr id="4" name="Picture 4" descr="https://encrypted-tbn1.gstatic.com/images?q=tbn:ANd9GcRHXwg6g6RL-sEQtd9hNRcZ9ZAEb_4RvGM8gqIGj41PTDALnf2SHQ"/>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29672" y="1983993"/>
            <a:ext cx="2590800" cy="38932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94562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Smartphones</a:t>
            </a:r>
            <a:endParaRPr lang="en-US" dirty="0"/>
          </a:p>
        </p:txBody>
      </p:sp>
      <p:pic>
        <p:nvPicPr>
          <p:cNvPr id="4" name="Content Placeholder 3" descr="smartphone market share.jpg"/>
          <p:cNvPicPr>
            <a:picLocks noGrp="1" noChangeAspect="1"/>
          </p:cNvPicPr>
          <p:nvPr>
            <p:ph idx="1"/>
          </p:nvPr>
        </p:nvPicPr>
        <p:blipFill>
          <a:blip r:embed="rId2" cstate="email">
            <a:extLst>
              <a:ext uri="{28A0092B-C50C-407E-A947-70E740481C1C}">
                <a14:useLocalDpi xmlns:a14="http://schemas.microsoft.com/office/drawing/2010/main" xmlns=""/>
              </a:ext>
            </a:extLst>
          </a:blip>
          <a:srcRect/>
          <a:stretch>
            <a:fillRect/>
          </a:stretch>
        </p:blipFill>
        <p:spPr>
          <a:xfrm>
            <a:off x="35496" y="1628799"/>
            <a:ext cx="8712968" cy="4464497"/>
          </a:xfrm>
        </p:spPr>
      </p:pic>
    </p:spTree>
    <p:extLst>
      <p:ext uri="{BB962C8B-B14F-4D97-AF65-F5344CB8AC3E}">
        <p14:creationId xmlns:p14="http://schemas.microsoft.com/office/powerpoint/2010/main" xmlns="" val="315540780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Omid </a:t>
            </a:r>
            <a:r>
              <a:rPr lang="en-CA" dirty="0" err="1" smtClean="0"/>
              <a:t>Kordestani</a:t>
            </a:r>
            <a:endParaRPr lang="en-CA"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sz="2000" dirty="0"/>
              <a:t>Senior VP and Chief Business Officer</a:t>
            </a:r>
          </a:p>
          <a:p>
            <a:pPr lvl="1">
              <a:buFont typeface="Wingdings" panose="05000000000000000000" pitchFamily="2" charset="2"/>
              <a:buChar char="§"/>
            </a:pPr>
            <a:r>
              <a:rPr lang="en-US" sz="1500" dirty="0"/>
              <a:t>Since </a:t>
            </a:r>
            <a:r>
              <a:rPr lang="en-US" sz="1500" dirty="0" smtClean="0"/>
              <a:t>2014</a:t>
            </a:r>
          </a:p>
          <a:p>
            <a:pPr>
              <a:buFont typeface="Wingdings" panose="05000000000000000000" pitchFamily="2" charset="2"/>
              <a:buChar char="§"/>
            </a:pPr>
            <a:r>
              <a:rPr lang="en-US" sz="1900" dirty="0" smtClean="0"/>
              <a:t>Special advisor to CEO</a:t>
            </a:r>
          </a:p>
          <a:p>
            <a:pPr lvl="1">
              <a:buFont typeface="Wingdings" panose="05000000000000000000" pitchFamily="2" charset="2"/>
              <a:buChar char="§"/>
            </a:pPr>
            <a:r>
              <a:rPr lang="en-US" sz="1500" dirty="0" smtClean="0"/>
              <a:t>Since 2009</a:t>
            </a:r>
            <a:endParaRPr lang="en-US" sz="1500" dirty="0"/>
          </a:p>
          <a:p>
            <a:pPr>
              <a:buFont typeface="Wingdings" panose="05000000000000000000" pitchFamily="2" charset="2"/>
              <a:buChar char="§"/>
            </a:pPr>
            <a:r>
              <a:rPr lang="en-US" sz="2000" dirty="0" smtClean="0"/>
              <a:t>Education:</a:t>
            </a:r>
          </a:p>
          <a:p>
            <a:pPr lvl="1">
              <a:buFont typeface="Wingdings" panose="05000000000000000000" pitchFamily="2" charset="2"/>
              <a:buChar char="§"/>
            </a:pPr>
            <a:r>
              <a:rPr lang="en-US" sz="1600" dirty="0" smtClean="0"/>
              <a:t>San Jose State University—(B) Electrical Engineering</a:t>
            </a:r>
          </a:p>
          <a:p>
            <a:pPr lvl="1">
              <a:buFont typeface="Wingdings" panose="05000000000000000000" pitchFamily="2" charset="2"/>
              <a:buChar char="§"/>
            </a:pPr>
            <a:r>
              <a:rPr lang="en-US" sz="1600" dirty="0" smtClean="0"/>
              <a:t>Stanford—MBA</a:t>
            </a:r>
            <a:endParaRPr lang="en-US" sz="1600" dirty="0"/>
          </a:p>
          <a:p>
            <a:pPr>
              <a:buFont typeface="Wingdings" panose="05000000000000000000" pitchFamily="2" charset="2"/>
              <a:buChar char="§"/>
            </a:pPr>
            <a:r>
              <a:rPr lang="en-US" sz="2000" dirty="0" smtClean="0"/>
              <a:t>Worked at Netscape, Hewlett-Packard, </a:t>
            </a:r>
          </a:p>
          <a:p>
            <a:pPr marL="0" indent="0">
              <a:buNone/>
            </a:pPr>
            <a:r>
              <a:rPr lang="en-US" sz="2000" dirty="0"/>
              <a:t>	</a:t>
            </a:r>
            <a:r>
              <a:rPr lang="en-US" sz="2000" dirty="0" smtClean="0"/>
              <a:t>Go Corporation before Google</a:t>
            </a:r>
          </a:p>
          <a:p>
            <a:pPr marL="0" indent="0">
              <a:buNone/>
            </a:pPr>
            <a:endParaRPr lang="en-CA" dirty="0"/>
          </a:p>
        </p:txBody>
      </p:sp>
      <p:pic>
        <p:nvPicPr>
          <p:cNvPr id="1026" name="Picture 2" descr="Omid Kordestani"/>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52356" y="3781499"/>
            <a:ext cx="3596108" cy="23446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628757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David C. Drummond</a:t>
            </a:r>
            <a:endParaRPr lang="en-CA"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sz="2000" dirty="0" smtClean="0"/>
              <a:t>Senior VP, Corporate Development and Chief Legal officer</a:t>
            </a:r>
            <a:endParaRPr lang="en-US" sz="2000" dirty="0"/>
          </a:p>
          <a:p>
            <a:pPr lvl="1">
              <a:buFont typeface="Wingdings" panose="05000000000000000000" pitchFamily="2" charset="2"/>
              <a:buChar char="§"/>
            </a:pPr>
            <a:r>
              <a:rPr lang="en-US" sz="1500" dirty="0"/>
              <a:t>Since </a:t>
            </a:r>
            <a:r>
              <a:rPr lang="en-US" sz="1500" dirty="0" smtClean="0"/>
              <a:t>2002</a:t>
            </a:r>
          </a:p>
          <a:p>
            <a:pPr>
              <a:buFont typeface="Wingdings" panose="05000000000000000000" pitchFamily="2" charset="2"/>
              <a:buChar char="§"/>
            </a:pPr>
            <a:r>
              <a:rPr lang="en-US" sz="1900" dirty="0" smtClean="0"/>
              <a:t>Helped Larry Page and Sergey </a:t>
            </a:r>
            <a:r>
              <a:rPr lang="en-US" sz="1900" dirty="0" err="1" smtClean="0"/>
              <a:t>Brin</a:t>
            </a:r>
            <a:r>
              <a:rPr lang="en-US" sz="1900" dirty="0" smtClean="0"/>
              <a:t> incorporate the company, and secure its initial rounds of financing</a:t>
            </a:r>
          </a:p>
          <a:p>
            <a:pPr marL="342900" lvl="1" indent="-342900">
              <a:buFont typeface="Wingdings" panose="05000000000000000000" pitchFamily="2" charset="2"/>
              <a:buChar char="§"/>
            </a:pPr>
            <a:r>
              <a:rPr lang="en-US" altLang="zh-CN" sz="1800" dirty="0"/>
              <a:t>Responsible for company’s business development (Investments and M&amp;A)</a:t>
            </a:r>
          </a:p>
          <a:p>
            <a:pPr>
              <a:buFont typeface="Wingdings" panose="05000000000000000000" pitchFamily="2" charset="2"/>
              <a:buChar char="§"/>
            </a:pPr>
            <a:endParaRPr lang="en-US" sz="1900" dirty="0"/>
          </a:p>
          <a:p>
            <a:pPr>
              <a:buFont typeface="Wingdings" panose="05000000000000000000" pitchFamily="2" charset="2"/>
              <a:buChar char="§"/>
            </a:pPr>
            <a:r>
              <a:rPr lang="en-US" sz="2000" dirty="0" smtClean="0"/>
              <a:t>Education</a:t>
            </a:r>
            <a:r>
              <a:rPr lang="en-US" sz="2000" dirty="0"/>
              <a:t>:</a:t>
            </a:r>
          </a:p>
          <a:p>
            <a:pPr lvl="1">
              <a:buFont typeface="Wingdings" panose="05000000000000000000" pitchFamily="2" charset="2"/>
              <a:buChar char="§"/>
            </a:pPr>
            <a:r>
              <a:rPr lang="en-US" sz="1500" dirty="0" smtClean="0"/>
              <a:t>Santa Clara University– </a:t>
            </a:r>
            <a:r>
              <a:rPr lang="en-US" sz="1500" dirty="0"/>
              <a:t>(B) </a:t>
            </a:r>
            <a:r>
              <a:rPr lang="en-US" sz="1500" dirty="0" smtClean="0"/>
              <a:t>History</a:t>
            </a:r>
          </a:p>
          <a:p>
            <a:pPr lvl="1">
              <a:buFont typeface="Wingdings" panose="05000000000000000000" pitchFamily="2" charset="2"/>
              <a:buChar char="§"/>
            </a:pPr>
            <a:r>
              <a:rPr lang="en-US" sz="1500" dirty="0" smtClean="0"/>
              <a:t>Stanford– (JD) Law</a:t>
            </a:r>
            <a:endParaRPr lang="en-US" sz="1500" dirty="0"/>
          </a:p>
          <a:p>
            <a:pPr lvl="1">
              <a:buFont typeface="Wingdings" panose="05000000000000000000" pitchFamily="2" charset="2"/>
              <a:buChar char="§"/>
            </a:pPr>
            <a:r>
              <a:rPr lang="en-US" sz="1500" dirty="0"/>
              <a:t>University of California – (PhD) Computer Science</a:t>
            </a:r>
          </a:p>
          <a:p>
            <a:pPr>
              <a:buFont typeface="Wingdings" panose="05000000000000000000" pitchFamily="2" charset="2"/>
              <a:buChar char="§"/>
            </a:pPr>
            <a:r>
              <a:rPr lang="en-US" sz="2000" dirty="0"/>
              <a:t>S</a:t>
            </a:r>
            <a:r>
              <a:rPr lang="en-US" sz="2000" dirty="0" smtClean="0"/>
              <a:t>erves on Board of Directors of Uber Technologies</a:t>
            </a:r>
            <a:endParaRPr lang="en-US" sz="2000" dirty="0"/>
          </a:p>
          <a:p>
            <a:endParaRPr lang="en-CA" dirty="0"/>
          </a:p>
        </p:txBody>
      </p:sp>
      <p:pic>
        <p:nvPicPr>
          <p:cNvPr id="3074" name="Picture 2" descr="http://img.timeinc.net/time/2011/time_100_walkup/david_drummon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24289" y="3201987"/>
            <a:ext cx="2924175" cy="2924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8785382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Financial Strategy</a:t>
            </a:r>
            <a:endParaRPr lang="en-CA" dirty="0"/>
          </a:p>
        </p:txBody>
      </p:sp>
      <p:sp>
        <p:nvSpPr>
          <p:cNvPr id="3" name="Content Placeholder 2"/>
          <p:cNvSpPr>
            <a:spLocks noGrp="1"/>
          </p:cNvSpPr>
          <p:nvPr>
            <p:ph idx="1"/>
          </p:nvPr>
        </p:nvSpPr>
        <p:spPr/>
        <p:txBody>
          <a:bodyPr/>
          <a:lstStyle/>
          <a:p>
            <a:pPr marL="514350" indent="-514350">
              <a:buFont typeface="+mj-lt"/>
              <a:buAutoNum type="arabicPeriod"/>
            </a:pPr>
            <a:r>
              <a:rPr lang="en-US" dirty="0"/>
              <a:t>Become the primary interface of the world</a:t>
            </a:r>
          </a:p>
          <a:p>
            <a:pPr marL="514350" indent="-514350">
              <a:buFont typeface="+mj-lt"/>
              <a:buAutoNum type="arabicPeriod"/>
            </a:pPr>
            <a:r>
              <a:rPr lang="en-US" dirty="0"/>
              <a:t>Improve quality and reach of the Internet</a:t>
            </a:r>
          </a:p>
          <a:p>
            <a:pPr marL="514350" indent="-514350">
              <a:buFont typeface="+mj-lt"/>
              <a:buAutoNum type="arabicPeriod"/>
            </a:pPr>
            <a:r>
              <a:rPr lang="en-US" dirty="0"/>
              <a:t>Own the home</a:t>
            </a:r>
          </a:p>
          <a:p>
            <a:pPr marL="514350" indent="-514350">
              <a:buFont typeface="+mj-lt"/>
              <a:buAutoNum type="arabicPeriod"/>
            </a:pPr>
            <a:r>
              <a:rPr lang="en-US" dirty="0"/>
              <a:t>Control more of the purchase cycle</a:t>
            </a:r>
          </a:p>
          <a:p>
            <a:pPr marL="514350" indent="-514350">
              <a:buFont typeface="+mj-lt"/>
              <a:buAutoNum type="arabicPeriod"/>
            </a:pPr>
            <a:r>
              <a:rPr lang="en-US" dirty="0"/>
              <a:t>Extend and improve life and cure diseases</a:t>
            </a:r>
          </a:p>
          <a:p>
            <a:endParaRPr lang="en-CA" dirty="0"/>
          </a:p>
        </p:txBody>
      </p:sp>
    </p:spTree>
    <p:extLst>
      <p:ext uri="{BB962C8B-B14F-4D97-AF65-F5344CB8AC3E}">
        <p14:creationId xmlns:p14="http://schemas.microsoft.com/office/powerpoint/2010/main" xmlns="" val="5116256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Future Outlooks</a:t>
            </a:r>
            <a:endParaRPr lang="en-CA" dirty="0"/>
          </a:p>
        </p:txBody>
      </p:sp>
      <p:sp>
        <p:nvSpPr>
          <p:cNvPr id="3" name="Content Placeholder 2"/>
          <p:cNvSpPr>
            <a:spLocks noGrp="1"/>
          </p:cNvSpPr>
          <p:nvPr>
            <p:ph idx="1"/>
          </p:nvPr>
        </p:nvSpPr>
        <p:spPr/>
        <p:txBody>
          <a:bodyPr/>
          <a:lstStyle/>
          <a:p>
            <a:r>
              <a:rPr lang="en-CA" dirty="0" smtClean="0"/>
              <a:t>Android M (update to Android)</a:t>
            </a:r>
          </a:p>
          <a:p>
            <a:pPr lvl="1"/>
            <a:r>
              <a:rPr lang="en-CA" dirty="0" smtClean="0"/>
              <a:t>Chrome integration, battery life, offline maps in Google for developing world (poor connectivity)</a:t>
            </a:r>
          </a:p>
          <a:p>
            <a:r>
              <a:rPr lang="en-CA" dirty="0" smtClean="0"/>
              <a:t>Improvements to “Smart Home” applications</a:t>
            </a:r>
          </a:p>
          <a:p>
            <a:r>
              <a:rPr lang="en-CA" dirty="0" smtClean="0"/>
              <a:t>Android Pay (similar to Apple Pay)</a:t>
            </a:r>
          </a:p>
          <a:p>
            <a:r>
              <a:rPr lang="en-CA" dirty="0" smtClean="0"/>
              <a:t>Virtual Reality (partner with GoPro)</a:t>
            </a:r>
          </a:p>
          <a:p>
            <a:r>
              <a:rPr lang="en-CA" dirty="0" smtClean="0"/>
              <a:t>Fi Wireless (</a:t>
            </a:r>
            <a:r>
              <a:rPr lang="en-CA" dirty="0" err="1" smtClean="0"/>
              <a:t>Wifi</a:t>
            </a:r>
            <a:r>
              <a:rPr lang="en-CA" dirty="0" smtClean="0"/>
              <a:t> Hotspot service)</a:t>
            </a:r>
          </a:p>
          <a:p>
            <a:r>
              <a:rPr lang="en-CA" dirty="0" smtClean="0"/>
              <a:t>Android Auto (Phone display through Dashboard)</a:t>
            </a:r>
          </a:p>
          <a:p>
            <a:pPr lvl="1"/>
            <a:endParaRPr lang="en-CA" dirty="0"/>
          </a:p>
        </p:txBody>
      </p:sp>
    </p:spTree>
    <p:extLst>
      <p:ext uri="{BB962C8B-B14F-4D97-AF65-F5344CB8AC3E}">
        <p14:creationId xmlns:p14="http://schemas.microsoft.com/office/powerpoint/2010/main" xmlns="" val="25580715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Potential Risks</a:t>
            </a:r>
            <a:endParaRPr lang="en-CA" dirty="0"/>
          </a:p>
        </p:txBody>
      </p:sp>
      <p:sp>
        <p:nvSpPr>
          <p:cNvPr id="3" name="Content Placeholder 2"/>
          <p:cNvSpPr>
            <a:spLocks noGrp="1"/>
          </p:cNvSpPr>
          <p:nvPr>
            <p:ph idx="1"/>
          </p:nvPr>
        </p:nvSpPr>
        <p:spPr/>
        <p:txBody>
          <a:bodyPr/>
          <a:lstStyle/>
          <a:p>
            <a:r>
              <a:rPr lang="en-CA" dirty="0" smtClean="0"/>
              <a:t>Google has a lot of competition, must continually innovate</a:t>
            </a:r>
          </a:p>
          <a:p>
            <a:pPr lvl="1"/>
            <a:r>
              <a:rPr lang="en-CA" dirty="0" smtClean="0"/>
              <a:t>Apple, Microsoft</a:t>
            </a:r>
          </a:p>
          <a:p>
            <a:r>
              <a:rPr lang="en-CA" dirty="0" smtClean="0"/>
              <a:t>New investments are inherently risky</a:t>
            </a:r>
          </a:p>
          <a:p>
            <a:r>
              <a:rPr lang="en-CA" dirty="0" smtClean="0"/>
              <a:t>Most revenue is from advertisements</a:t>
            </a:r>
          </a:p>
          <a:p>
            <a:r>
              <a:rPr lang="en-CA" dirty="0" smtClean="0"/>
              <a:t>Growth can decline over time</a:t>
            </a:r>
          </a:p>
          <a:p>
            <a:endParaRPr lang="en-CA" dirty="0"/>
          </a:p>
        </p:txBody>
      </p:sp>
    </p:spTree>
    <p:extLst>
      <p:ext uri="{BB962C8B-B14F-4D97-AF65-F5344CB8AC3E}">
        <p14:creationId xmlns:p14="http://schemas.microsoft.com/office/powerpoint/2010/main" xmlns="" val="32976632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Balance Sheet (Assets) 10-Q</a:t>
            </a:r>
            <a:endParaRPr lang="en-CA" dirty="0"/>
          </a:p>
        </p:txBody>
      </p:sp>
      <p:pic>
        <p:nvPicPr>
          <p:cNvPr id="4" name="Picture 3"/>
          <p:cNvPicPr>
            <a:picLocks noChangeAspect="1"/>
          </p:cNvPicPr>
          <p:nvPr/>
        </p:nvPicPr>
        <p:blipFill>
          <a:blip r:embed="rId2" cstate="print"/>
          <a:stretch>
            <a:fillRect/>
          </a:stretch>
        </p:blipFill>
        <p:spPr>
          <a:xfrm>
            <a:off x="805817" y="1772816"/>
            <a:ext cx="7172325" cy="4276725"/>
          </a:xfrm>
          <a:prstGeom prst="rect">
            <a:avLst/>
          </a:prstGeom>
        </p:spPr>
      </p:pic>
      <p:sp>
        <p:nvSpPr>
          <p:cNvPr id="5" name="矩形 10"/>
          <p:cNvSpPr/>
          <p:nvPr/>
        </p:nvSpPr>
        <p:spPr>
          <a:xfrm>
            <a:off x="805817" y="2852936"/>
            <a:ext cx="7172326" cy="18739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491150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Balance Sheet (Liabilities) 10-Q</a:t>
            </a:r>
            <a:endParaRPr lang="en-CA" dirty="0"/>
          </a:p>
        </p:txBody>
      </p:sp>
      <p:pic>
        <p:nvPicPr>
          <p:cNvPr id="4" name="Picture 3"/>
          <p:cNvPicPr>
            <a:picLocks noChangeAspect="1"/>
          </p:cNvPicPr>
          <p:nvPr/>
        </p:nvPicPr>
        <p:blipFill>
          <a:blip r:embed="rId2" cstate="print"/>
          <a:stretch>
            <a:fillRect/>
          </a:stretch>
        </p:blipFill>
        <p:spPr>
          <a:xfrm>
            <a:off x="467544" y="1556792"/>
            <a:ext cx="7272808" cy="4552950"/>
          </a:xfrm>
          <a:prstGeom prst="rect">
            <a:avLst/>
          </a:prstGeom>
        </p:spPr>
      </p:pic>
      <p:sp>
        <p:nvSpPr>
          <p:cNvPr id="5" name="矩形 10"/>
          <p:cNvSpPr/>
          <p:nvPr/>
        </p:nvSpPr>
        <p:spPr>
          <a:xfrm>
            <a:off x="467544" y="3284984"/>
            <a:ext cx="7272808" cy="18739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 name="矩形 10"/>
          <p:cNvSpPr/>
          <p:nvPr/>
        </p:nvSpPr>
        <p:spPr>
          <a:xfrm>
            <a:off x="467544" y="5689880"/>
            <a:ext cx="7272808" cy="2594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92286703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Balance Sheets (Assets) 10-K</a:t>
            </a:r>
            <a:endParaRPr lang="en-CA" dirty="0"/>
          </a:p>
        </p:txBody>
      </p:sp>
      <p:pic>
        <p:nvPicPr>
          <p:cNvPr id="4" name="Picture 3"/>
          <p:cNvPicPr>
            <a:picLocks noChangeAspect="1"/>
          </p:cNvPicPr>
          <p:nvPr/>
        </p:nvPicPr>
        <p:blipFill>
          <a:blip r:embed="rId2" cstate="print"/>
          <a:stretch>
            <a:fillRect/>
          </a:stretch>
        </p:blipFill>
        <p:spPr>
          <a:xfrm>
            <a:off x="505526" y="1628800"/>
            <a:ext cx="7772908" cy="4127331"/>
          </a:xfrm>
          <a:prstGeom prst="rect">
            <a:avLst/>
          </a:prstGeom>
        </p:spPr>
      </p:pic>
      <p:sp>
        <p:nvSpPr>
          <p:cNvPr id="5" name="矩形 10"/>
          <p:cNvSpPr/>
          <p:nvPr/>
        </p:nvSpPr>
        <p:spPr>
          <a:xfrm>
            <a:off x="505525" y="2708920"/>
            <a:ext cx="7772909" cy="36004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 name="矩形 10"/>
          <p:cNvSpPr/>
          <p:nvPr/>
        </p:nvSpPr>
        <p:spPr>
          <a:xfrm>
            <a:off x="505525" y="5496731"/>
            <a:ext cx="7772910" cy="2594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62520802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Balance Sheet (Liabilities) 10-K</a:t>
            </a:r>
            <a:endParaRPr lang="en-CA" dirty="0"/>
          </a:p>
        </p:txBody>
      </p:sp>
      <p:pic>
        <p:nvPicPr>
          <p:cNvPr id="4" name="Picture 3"/>
          <p:cNvPicPr>
            <a:picLocks noChangeAspect="1"/>
          </p:cNvPicPr>
          <p:nvPr/>
        </p:nvPicPr>
        <p:blipFill>
          <a:blip r:embed="rId2" cstate="print"/>
          <a:stretch>
            <a:fillRect/>
          </a:stretch>
        </p:blipFill>
        <p:spPr>
          <a:xfrm>
            <a:off x="827584" y="1628800"/>
            <a:ext cx="7560840" cy="4536504"/>
          </a:xfrm>
          <a:prstGeom prst="rect">
            <a:avLst/>
          </a:prstGeom>
        </p:spPr>
      </p:pic>
      <p:sp>
        <p:nvSpPr>
          <p:cNvPr id="5" name="矩形 10"/>
          <p:cNvSpPr/>
          <p:nvPr/>
        </p:nvSpPr>
        <p:spPr>
          <a:xfrm>
            <a:off x="827585" y="5733256"/>
            <a:ext cx="7560840" cy="21602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83868305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Income Statement 10-K</a:t>
            </a:r>
            <a:endParaRPr lang="en-CA" dirty="0"/>
          </a:p>
        </p:txBody>
      </p:sp>
      <p:pic>
        <p:nvPicPr>
          <p:cNvPr id="4" name="Picture 3"/>
          <p:cNvPicPr>
            <a:picLocks noChangeAspect="1"/>
          </p:cNvPicPr>
          <p:nvPr/>
        </p:nvPicPr>
        <p:blipFill>
          <a:blip r:embed="rId2" cstate="print"/>
          <a:stretch>
            <a:fillRect/>
          </a:stretch>
        </p:blipFill>
        <p:spPr>
          <a:xfrm>
            <a:off x="35496" y="1772816"/>
            <a:ext cx="9605708" cy="3960440"/>
          </a:xfrm>
          <a:prstGeom prst="rect">
            <a:avLst/>
          </a:prstGeom>
        </p:spPr>
      </p:pic>
      <p:sp>
        <p:nvSpPr>
          <p:cNvPr id="5" name="矩形 10"/>
          <p:cNvSpPr/>
          <p:nvPr/>
        </p:nvSpPr>
        <p:spPr>
          <a:xfrm>
            <a:off x="611560" y="5229200"/>
            <a:ext cx="8280920" cy="50405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 name="矩形 10"/>
          <p:cNvSpPr/>
          <p:nvPr/>
        </p:nvSpPr>
        <p:spPr>
          <a:xfrm>
            <a:off x="611560" y="3933056"/>
            <a:ext cx="8280920" cy="28803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矩形 10"/>
          <p:cNvSpPr/>
          <p:nvPr/>
        </p:nvSpPr>
        <p:spPr>
          <a:xfrm>
            <a:off x="611560" y="2276872"/>
            <a:ext cx="8280920" cy="28803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5119062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Smartphones Growth</a:t>
            </a:r>
            <a:endParaRPr lang="zh-HK" altLang="en-US" dirty="0"/>
          </a:p>
        </p:txBody>
      </p:sp>
      <p:sp>
        <p:nvSpPr>
          <p:cNvPr id="3" name="Content Placeholder 2"/>
          <p:cNvSpPr>
            <a:spLocks noGrp="1"/>
          </p:cNvSpPr>
          <p:nvPr>
            <p:ph idx="1"/>
          </p:nvPr>
        </p:nvSpPr>
        <p:spPr/>
        <p:txBody>
          <a:bodyPr/>
          <a:lstStyle/>
          <a:p>
            <a:endParaRPr lang="zh-HK" altLang="en-US"/>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82933" y="1628800"/>
            <a:ext cx="6290086" cy="44816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5926094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Income Statement 10-Q</a:t>
            </a:r>
            <a:endParaRPr lang="en-CA" dirty="0"/>
          </a:p>
        </p:txBody>
      </p:sp>
      <p:pic>
        <p:nvPicPr>
          <p:cNvPr id="4" name="Picture 3"/>
          <p:cNvPicPr>
            <a:picLocks noChangeAspect="1"/>
          </p:cNvPicPr>
          <p:nvPr/>
        </p:nvPicPr>
        <p:blipFill>
          <a:blip r:embed="rId2" cstate="print"/>
          <a:stretch>
            <a:fillRect/>
          </a:stretch>
        </p:blipFill>
        <p:spPr>
          <a:xfrm>
            <a:off x="35496" y="1628800"/>
            <a:ext cx="9108504" cy="4680520"/>
          </a:xfrm>
          <a:prstGeom prst="rect">
            <a:avLst/>
          </a:prstGeom>
        </p:spPr>
      </p:pic>
      <p:sp>
        <p:nvSpPr>
          <p:cNvPr id="6" name="矩形 10"/>
          <p:cNvSpPr/>
          <p:nvPr/>
        </p:nvSpPr>
        <p:spPr>
          <a:xfrm>
            <a:off x="35496" y="3645024"/>
            <a:ext cx="9108504" cy="21602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66026210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Cash Flow (Operating) 10-K</a:t>
            </a:r>
            <a:endParaRPr lang="en-CA" dirty="0"/>
          </a:p>
        </p:txBody>
      </p:sp>
      <p:pic>
        <p:nvPicPr>
          <p:cNvPr id="4" name="Picture 3"/>
          <p:cNvPicPr>
            <a:picLocks noChangeAspect="1"/>
          </p:cNvPicPr>
          <p:nvPr/>
        </p:nvPicPr>
        <p:blipFill>
          <a:blip r:embed="rId2" cstate="print"/>
          <a:stretch>
            <a:fillRect/>
          </a:stretch>
        </p:blipFill>
        <p:spPr>
          <a:xfrm>
            <a:off x="35496" y="1628800"/>
            <a:ext cx="8712968" cy="4536504"/>
          </a:xfrm>
          <a:prstGeom prst="rect">
            <a:avLst/>
          </a:prstGeom>
        </p:spPr>
      </p:pic>
      <p:sp>
        <p:nvSpPr>
          <p:cNvPr id="5" name="矩形 10"/>
          <p:cNvSpPr/>
          <p:nvPr/>
        </p:nvSpPr>
        <p:spPr>
          <a:xfrm>
            <a:off x="467544" y="5877272"/>
            <a:ext cx="7848872" cy="28803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 name="矩形 10"/>
          <p:cNvSpPr/>
          <p:nvPr/>
        </p:nvSpPr>
        <p:spPr>
          <a:xfrm>
            <a:off x="467544" y="2204864"/>
            <a:ext cx="7704856" cy="43204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13440260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9327" y="1628800"/>
            <a:ext cx="8993815" cy="4680595"/>
          </a:xfrm>
          <a:prstGeom prst="rect">
            <a:avLst/>
          </a:prstGeom>
        </p:spPr>
      </p:pic>
      <p:sp>
        <p:nvSpPr>
          <p:cNvPr id="2" name="Title 1"/>
          <p:cNvSpPr>
            <a:spLocks noGrp="1"/>
          </p:cNvSpPr>
          <p:nvPr>
            <p:ph type="title"/>
          </p:nvPr>
        </p:nvSpPr>
        <p:spPr>
          <a:xfrm>
            <a:off x="-24788" y="0"/>
            <a:ext cx="8712968" cy="1143000"/>
          </a:xfrm>
        </p:spPr>
        <p:txBody>
          <a:bodyPr/>
          <a:lstStyle/>
          <a:p>
            <a:r>
              <a:rPr lang="en-CA" dirty="0" smtClean="0"/>
              <a:t>Cash Flow (</a:t>
            </a:r>
            <a:r>
              <a:rPr lang="en-CA" dirty="0" err="1" smtClean="0"/>
              <a:t>Investing&amp;Finance</a:t>
            </a:r>
            <a:r>
              <a:rPr lang="en-CA" dirty="0" smtClean="0"/>
              <a:t>) 10-K</a:t>
            </a:r>
            <a:endParaRPr lang="en-CA" dirty="0"/>
          </a:p>
        </p:txBody>
      </p:sp>
      <p:sp>
        <p:nvSpPr>
          <p:cNvPr id="5" name="矩形 10"/>
          <p:cNvSpPr/>
          <p:nvPr/>
        </p:nvSpPr>
        <p:spPr>
          <a:xfrm>
            <a:off x="687865" y="1772816"/>
            <a:ext cx="8280920" cy="43204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 name="矩形 10"/>
          <p:cNvSpPr/>
          <p:nvPr/>
        </p:nvSpPr>
        <p:spPr>
          <a:xfrm>
            <a:off x="683568" y="2719846"/>
            <a:ext cx="8280920" cy="52176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矩形 10"/>
          <p:cNvSpPr/>
          <p:nvPr/>
        </p:nvSpPr>
        <p:spPr>
          <a:xfrm>
            <a:off x="683568" y="4005064"/>
            <a:ext cx="8280920" cy="57606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46761202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Cash Flow (Operating) 10-Q</a:t>
            </a:r>
            <a:endParaRPr lang="en-CA" dirty="0"/>
          </a:p>
        </p:txBody>
      </p:sp>
      <p:pic>
        <p:nvPicPr>
          <p:cNvPr id="4" name="Picture 3"/>
          <p:cNvPicPr>
            <a:picLocks noChangeAspect="1"/>
          </p:cNvPicPr>
          <p:nvPr/>
        </p:nvPicPr>
        <p:blipFill>
          <a:blip r:embed="rId2" cstate="print"/>
          <a:stretch>
            <a:fillRect/>
          </a:stretch>
        </p:blipFill>
        <p:spPr>
          <a:xfrm>
            <a:off x="179512" y="1844824"/>
            <a:ext cx="8891332" cy="3312368"/>
          </a:xfrm>
          <a:prstGeom prst="rect">
            <a:avLst/>
          </a:prstGeom>
        </p:spPr>
      </p:pic>
      <p:sp>
        <p:nvSpPr>
          <p:cNvPr id="5" name="矩形 10"/>
          <p:cNvSpPr/>
          <p:nvPr/>
        </p:nvSpPr>
        <p:spPr>
          <a:xfrm>
            <a:off x="179512" y="4941168"/>
            <a:ext cx="8887746" cy="28803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48128198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171400"/>
            <a:ext cx="8712968" cy="1143000"/>
          </a:xfrm>
        </p:spPr>
        <p:txBody>
          <a:bodyPr/>
          <a:lstStyle/>
          <a:p>
            <a:r>
              <a:rPr lang="en-CA" dirty="0" smtClean="0"/>
              <a:t>Cash Flow (</a:t>
            </a:r>
            <a:r>
              <a:rPr lang="en-CA" dirty="0" err="1" smtClean="0"/>
              <a:t>Investing&amp;Finance</a:t>
            </a:r>
            <a:r>
              <a:rPr lang="en-CA" dirty="0" smtClean="0"/>
              <a:t>) 10-Q</a:t>
            </a:r>
            <a:endParaRPr lang="en-CA" dirty="0"/>
          </a:p>
        </p:txBody>
      </p:sp>
      <p:pic>
        <p:nvPicPr>
          <p:cNvPr id="4" name="Picture 3"/>
          <p:cNvPicPr>
            <a:picLocks noChangeAspect="1"/>
          </p:cNvPicPr>
          <p:nvPr/>
        </p:nvPicPr>
        <p:blipFill>
          <a:blip r:embed="rId2" cstate="print"/>
          <a:stretch>
            <a:fillRect/>
          </a:stretch>
        </p:blipFill>
        <p:spPr>
          <a:xfrm>
            <a:off x="57545" y="2204864"/>
            <a:ext cx="8922851" cy="3312368"/>
          </a:xfrm>
          <a:prstGeom prst="rect">
            <a:avLst/>
          </a:prstGeom>
        </p:spPr>
      </p:pic>
      <p:sp>
        <p:nvSpPr>
          <p:cNvPr id="5" name="矩形 10"/>
          <p:cNvSpPr/>
          <p:nvPr/>
        </p:nvSpPr>
        <p:spPr>
          <a:xfrm>
            <a:off x="57545" y="2492896"/>
            <a:ext cx="8922851" cy="21602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 name="矩形 10"/>
          <p:cNvSpPr/>
          <p:nvPr/>
        </p:nvSpPr>
        <p:spPr>
          <a:xfrm>
            <a:off x="57545" y="3284984"/>
            <a:ext cx="8922851" cy="28803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91015483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Retained Earnings</a:t>
            </a:r>
            <a:endParaRPr lang="en-CA" dirty="0"/>
          </a:p>
        </p:txBody>
      </p:sp>
      <p:pic>
        <p:nvPicPr>
          <p:cNvPr id="4" name="Picture 3"/>
          <p:cNvPicPr>
            <a:picLocks noChangeAspect="1"/>
          </p:cNvPicPr>
          <p:nvPr/>
        </p:nvPicPr>
        <p:blipFill>
          <a:blip r:embed="rId2" cstate="print"/>
          <a:stretch>
            <a:fillRect/>
          </a:stretch>
        </p:blipFill>
        <p:spPr>
          <a:xfrm>
            <a:off x="35496" y="2852936"/>
            <a:ext cx="8894952" cy="2102066"/>
          </a:xfrm>
          <a:prstGeom prst="rect">
            <a:avLst/>
          </a:prstGeom>
        </p:spPr>
      </p:pic>
    </p:spTree>
    <p:extLst>
      <p:ext uri="{BB962C8B-B14F-4D97-AF65-F5344CB8AC3E}">
        <p14:creationId xmlns:p14="http://schemas.microsoft.com/office/powerpoint/2010/main" xmlns="" val="34966778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Stock Forecast</a:t>
            </a:r>
            <a:endParaRPr lang="en-CA" dirty="0"/>
          </a:p>
        </p:txBody>
      </p:sp>
      <p:pic>
        <p:nvPicPr>
          <p:cNvPr id="2050" name="Picture 2" descr="http://markets.money.cnn.com/cgi-bin/upload.dll/file.png?z028a0f0az2c6163703ed6484fac40e6de991dea4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96645" y="2420888"/>
            <a:ext cx="4790670" cy="24482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9216247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Recommendation</a:t>
            </a:r>
            <a:endParaRPr lang="en-CA" dirty="0"/>
          </a:p>
        </p:txBody>
      </p:sp>
      <p:sp>
        <p:nvSpPr>
          <p:cNvPr id="3" name="Content Placeholder 2"/>
          <p:cNvSpPr>
            <a:spLocks noGrp="1"/>
          </p:cNvSpPr>
          <p:nvPr>
            <p:ph idx="1"/>
          </p:nvPr>
        </p:nvSpPr>
        <p:spPr>
          <a:xfrm>
            <a:off x="2483768" y="2996952"/>
            <a:ext cx="8712968" cy="4525963"/>
          </a:xfrm>
        </p:spPr>
        <p:txBody>
          <a:bodyPr>
            <a:normAutofit/>
          </a:bodyPr>
          <a:lstStyle/>
          <a:p>
            <a:pPr marL="0" indent="0">
              <a:buNone/>
            </a:pPr>
            <a:r>
              <a:rPr lang="en-CA" sz="10000" dirty="0" smtClean="0">
                <a:solidFill>
                  <a:srgbClr val="00B050"/>
                </a:solidFill>
              </a:rPr>
              <a:t>BUY</a:t>
            </a:r>
            <a:endParaRPr lang="en-CA" sz="10000" dirty="0">
              <a:solidFill>
                <a:srgbClr val="00B050"/>
              </a:solidFill>
            </a:endParaRPr>
          </a:p>
        </p:txBody>
      </p:sp>
    </p:spTree>
    <p:extLst>
      <p:ext uri="{BB962C8B-B14F-4D97-AF65-F5344CB8AC3E}">
        <p14:creationId xmlns:p14="http://schemas.microsoft.com/office/powerpoint/2010/main" xmlns="" val="364061380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979712" y="2492895"/>
            <a:ext cx="5184576" cy="3481613"/>
          </a:xfrm>
          <a:prstGeom prst="rect">
            <a:avLst/>
          </a:prstGeom>
        </p:spPr>
      </p:pic>
      <p:sp>
        <p:nvSpPr>
          <p:cNvPr id="3" name="Title 2"/>
          <p:cNvSpPr>
            <a:spLocks noGrp="1"/>
          </p:cNvSpPr>
          <p:nvPr>
            <p:ph type="title"/>
          </p:nvPr>
        </p:nvSpPr>
        <p:spPr/>
        <p:txBody>
          <a:bodyPr/>
          <a:lstStyle/>
          <a:p>
            <a:endParaRPr lang="zh-HK" altLang="en-US"/>
          </a:p>
        </p:txBody>
      </p:sp>
      <p:sp>
        <p:nvSpPr>
          <p:cNvPr id="4" name="Content Placeholder 3"/>
          <p:cNvSpPr>
            <a:spLocks noGrp="1"/>
          </p:cNvSpPr>
          <p:nvPr>
            <p:ph idx="1"/>
          </p:nvPr>
        </p:nvSpPr>
        <p:spPr/>
        <p:txBody>
          <a:bodyPr/>
          <a:lstStyle/>
          <a:p>
            <a:endParaRPr lang="zh-HK" altLang="en-US" dirty="0"/>
          </a:p>
        </p:txBody>
      </p:sp>
      <p:sp>
        <p:nvSpPr>
          <p:cNvPr id="5" name="Rectangle 4"/>
          <p:cNvSpPr/>
          <p:nvPr/>
        </p:nvSpPr>
        <p:spPr>
          <a:xfrm>
            <a:off x="7452320" y="188640"/>
            <a:ext cx="1584176"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xmlns="" val="279772363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9018" y="116632"/>
            <a:ext cx="8712968" cy="1143000"/>
          </a:xfrm>
        </p:spPr>
        <p:txBody>
          <a:bodyPr/>
          <a:lstStyle/>
          <a:p>
            <a:r>
              <a:rPr lang="en-CA" dirty="0" smtClean="0"/>
              <a:t>                      Financial </a:t>
            </a:r>
            <a:r>
              <a:rPr lang="en-CA" dirty="0"/>
              <a:t>Snapshot</a:t>
            </a:r>
            <a:endParaRPr lang="zh-HK" altLang="en-US" dirty="0"/>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87624" y="1628800"/>
            <a:ext cx="8046157" cy="4525963"/>
          </a:xfrm>
        </p:spPr>
      </p:pic>
    </p:spTree>
    <p:extLst>
      <p:ext uri="{BB962C8B-B14F-4D97-AF65-F5344CB8AC3E}">
        <p14:creationId xmlns:p14="http://schemas.microsoft.com/office/powerpoint/2010/main" xmlns="" val="15247851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Mobile Operating System Market Share</a:t>
            </a:r>
            <a:endParaRPr lang="en-US" dirty="0"/>
          </a:p>
        </p:txBody>
      </p:sp>
      <p:pic>
        <p:nvPicPr>
          <p:cNvPr id="4" name="Content Placeholder 3" descr="Mobile operating system market share.pdf"/>
          <p:cNvPicPr>
            <a:picLocks noGrp="1" noChangeAspect="1"/>
          </p:cNvPicPr>
          <p:nvPr>
            <p:ph idx="1"/>
          </p:nvPr>
        </p:nvPicPr>
        <p:blipFill>
          <a:blip r:embed="rId2" cstate="email">
            <a:extLst>
              <a:ext uri="{28A0092B-C50C-407E-A947-70E740481C1C}">
                <a14:useLocalDpi xmlns:a14="http://schemas.microsoft.com/office/drawing/2010/main" xmlns=""/>
              </a:ext>
            </a:extLst>
          </a:blip>
          <a:srcRect l="-18050" r="-18050"/>
          <a:stretch>
            <a:fillRect/>
          </a:stretch>
        </p:blipFill>
        <p:spPr/>
      </p:pic>
    </p:spTree>
    <p:extLst>
      <p:ext uri="{BB962C8B-B14F-4D97-AF65-F5344CB8AC3E}">
        <p14:creationId xmlns:p14="http://schemas.microsoft.com/office/powerpoint/2010/main" xmlns="" val="80136408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Financial </a:t>
            </a:r>
            <a:r>
              <a:rPr lang="en-CA" dirty="0"/>
              <a:t>Snapshot</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699792" y="1988840"/>
            <a:ext cx="4368690" cy="3522257"/>
          </a:xfrm>
        </p:spPr>
      </p:pic>
    </p:spTree>
    <p:extLst>
      <p:ext uri="{BB962C8B-B14F-4D97-AF65-F5344CB8AC3E}">
        <p14:creationId xmlns:p14="http://schemas.microsoft.com/office/powerpoint/2010/main" xmlns="" val="65160222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entury Gothic"/>
              </a:rPr>
              <a:t>Common Share </a:t>
            </a:r>
            <a:r>
              <a:rPr lang="en-US" dirty="0" smtClean="0">
                <a:cs typeface="Century Gothic"/>
              </a:rPr>
              <a:t>Structure</a:t>
            </a:r>
            <a:endParaRPr lang="en-US" dirty="0"/>
          </a:p>
        </p:txBody>
      </p:sp>
      <p:graphicFrame>
        <p:nvGraphicFramePr>
          <p:cNvPr id="20" name="Chart 19"/>
          <p:cNvGraphicFramePr/>
          <p:nvPr>
            <p:extLst>
              <p:ext uri="{D42A27DB-BD31-4B8C-83A1-F6EECF244321}">
                <p14:modId xmlns:p14="http://schemas.microsoft.com/office/powerpoint/2010/main" xmlns="" val="1323398103"/>
              </p:ext>
            </p:extLst>
          </p:nvPr>
        </p:nvGraphicFramePr>
        <p:xfrm>
          <a:off x="2267744" y="3098771"/>
          <a:ext cx="4896544" cy="3024336"/>
        </p:xfrm>
        <a:graphic>
          <a:graphicData uri="http://schemas.openxmlformats.org/drawingml/2006/chart">
            <c:chart xmlns:c="http://schemas.openxmlformats.org/drawingml/2006/chart" xmlns:r="http://schemas.openxmlformats.org/officeDocument/2006/relationships" r:id="rId2"/>
          </a:graphicData>
        </a:graphic>
      </p:graphicFrame>
      <p:pic>
        <p:nvPicPr>
          <p:cNvPr id="22" name="Content Placeholder 21"/>
          <p:cNvPicPr>
            <a:picLocks noGrp="1" noChangeAspect="1"/>
          </p:cNvPicPr>
          <p:nvPr>
            <p:ph idx="1"/>
          </p:nvPr>
        </p:nvPicPr>
        <p:blipFill>
          <a:blip r:embed="rId3" cstate="print"/>
          <a:stretch>
            <a:fillRect/>
          </a:stretch>
        </p:blipFill>
        <p:spPr>
          <a:xfrm>
            <a:off x="611560" y="1844824"/>
            <a:ext cx="7858425" cy="1194920"/>
          </a:xfrm>
          <a:prstGeom prst="rect">
            <a:avLst/>
          </a:prstGeom>
        </p:spPr>
      </p:pic>
    </p:spTree>
    <p:extLst>
      <p:ext uri="{BB962C8B-B14F-4D97-AF65-F5344CB8AC3E}">
        <p14:creationId xmlns:p14="http://schemas.microsoft.com/office/powerpoint/2010/main" xmlns="" val="247384449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cs typeface="Century Gothic"/>
              </a:rPr>
              <a:t>One </a:t>
            </a:r>
            <a:r>
              <a:rPr lang="en-US" dirty="0">
                <a:cs typeface="Century Gothic"/>
              </a:rPr>
              <a:t>Year </a:t>
            </a:r>
            <a:r>
              <a:rPr lang="en-US" dirty="0" smtClean="0">
                <a:cs typeface="Century Gothic"/>
              </a:rPr>
              <a:t>Performance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66135" y="1600200"/>
            <a:ext cx="8051367" cy="4525963"/>
          </a:xfrm>
        </p:spPr>
      </p:pic>
    </p:spTree>
    <p:extLst>
      <p:ext uri="{BB962C8B-B14F-4D97-AF65-F5344CB8AC3E}">
        <p14:creationId xmlns:p14="http://schemas.microsoft.com/office/powerpoint/2010/main" xmlns="" val="313632409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cs typeface="Century Gothic"/>
              </a:rPr>
              <a:t>Five </a:t>
            </a:r>
            <a:r>
              <a:rPr lang="en-US" dirty="0">
                <a:cs typeface="Century Gothic"/>
              </a:rPr>
              <a:t>Years </a:t>
            </a:r>
            <a:r>
              <a:rPr lang="en-US" dirty="0" smtClean="0">
                <a:cs typeface="Century Gothic"/>
              </a:rPr>
              <a:t>Performance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827366" y="1600200"/>
            <a:ext cx="7128906" cy="4525963"/>
          </a:xfrm>
        </p:spPr>
      </p:pic>
    </p:spTree>
    <p:extLst>
      <p:ext uri="{BB962C8B-B14F-4D97-AF65-F5344CB8AC3E}">
        <p14:creationId xmlns:p14="http://schemas.microsoft.com/office/powerpoint/2010/main" xmlns="" val="419711791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Century Gothic"/>
              </a:rPr>
              <a:t>Ten </a:t>
            </a:r>
            <a:r>
              <a:rPr lang="en-US" dirty="0">
                <a:cs typeface="Century Gothic"/>
              </a:rPr>
              <a:t>Years Performance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827366" y="1600200"/>
            <a:ext cx="7128906" cy="4525963"/>
          </a:xfrm>
        </p:spPr>
      </p:pic>
    </p:spTree>
    <p:extLst>
      <p:ext uri="{BB962C8B-B14F-4D97-AF65-F5344CB8AC3E}">
        <p14:creationId xmlns:p14="http://schemas.microsoft.com/office/powerpoint/2010/main" xmlns="" val="70700731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cs typeface="Century Gothic"/>
              </a:rPr>
              <a:t>Comparison with Nasdaq and S&amp;P </a:t>
            </a:r>
            <a:r>
              <a:rPr lang="en-US" sz="3200" dirty="0" smtClean="0">
                <a:cs typeface="Century Gothic"/>
              </a:rPr>
              <a:t>(5Y)</a:t>
            </a:r>
            <a:endParaRPr lang="en-US" sz="3200" dirty="0">
              <a:cs typeface="Century Gothic"/>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786579" y="1600200"/>
            <a:ext cx="7210479" cy="4525963"/>
          </a:xfrm>
        </p:spPr>
      </p:pic>
    </p:spTree>
    <p:extLst>
      <p:ext uri="{BB962C8B-B14F-4D97-AF65-F5344CB8AC3E}">
        <p14:creationId xmlns:p14="http://schemas.microsoft.com/office/powerpoint/2010/main" xmlns="" val="19038293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Goals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en-US" dirty="0"/>
              <a:t>At Microsoft, our </a:t>
            </a:r>
            <a:r>
              <a:rPr lang="en-US" dirty="0" smtClean="0"/>
              <a:t>goal </a:t>
            </a:r>
            <a:r>
              <a:rPr lang="en-US" dirty="0"/>
              <a:t>is to enable people and businesses throughout the world to realize their full </a:t>
            </a:r>
            <a:r>
              <a:rPr lang="en-US" dirty="0" smtClean="0"/>
              <a:t>potential</a:t>
            </a:r>
          </a:p>
          <a:p>
            <a:pPr>
              <a:buFont typeface="Wingdings" panose="05000000000000000000" pitchFamily="2" charset="2"/>
              <a:buChar char="ü"/>
            </a:pPr>
            <a:r>
              <a:rPr lang="en-US" dirty="0" smtClean="0"/>
              <a:t>We </a:t>
            </a:r>
            <a:r>
              <a:rPr lang="en-US" dirty="0"/>
              <a:t>deliver on that commitment by striving to create technology that is accessible to everyone—of all ages and abilities. </a:t>
            </a:r>
          </a:p>
        </p:txBody>
      </p:sp>
    </p:spTree>
    <p:extLst>
      <p:ext uri="{BB962C8B-B14F-4D97-AF65-F5344CB8AC3E}">
        <p14:creationId xmlns:p14="http://schemas.microsoft.com/office/powerpoint/2010/main" xmlns="" val="417618726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ea typeface="隶书"/>
              </a:rPr>
              <a:t>              History </a:t>
            </a:r>
            <a:r>
              <a:rPr lang="en-CA" dirty="0">
                <a:ea typeface="隶书"/>
              </a:rPr>
              <a:t>and </a:t>
            </a:r>
            <a:r>
              <a:rPr lang="en-CA" dirty="0" smtClean="0">
                <a:ea typeface="隶书"/>
              </a:rPr>
              <a:t>Milestones</a:t>
            </a:r>
            <a:endParaRPr lang="en-US" dirty="0"/>
          </a:p>
        </p:txBody>
      </p:sp>
      <p:sp>
        <p:nvSpPr>
          <p:cNvPr id="3" name="Content Placeholder 2"/>
          <p:cNvSpPr>
            <a:spLocks noGrp="1"/>
          </p:cNvSpPr>
          <p:nvPr>
            <p:ph idx="1"/>
          </p:nvPr>
        </p:nvSpPr>
        <p:spPr>
          <a:xfrm>
            <a:off x="35496" y="1484784"/>
            <a:ext cx="8352928" cy="4641379"/>
          </a:xfrm>
        </p:spPr>
        <p:txBody>
          <a:bodyPr>
            <a:noAutofit/>
          </a:bodyPr>
          <a:lstStyle/>
          <a:p>
            <a:pPr marL="0" indent="0">
              <a:buNone/>
            </a:pPr>
            <a:r>
              <a:rPr lang="en-US" sz="1600" b="1" dirty="0" smtClean="0">
                <a:solidFill>
                  <a:srgbClr val="FF0000"/>
                </a:solidFill>
              </a:rPr>
              <a:t>1975</a:t>
            </a:r>
            <a:r>
              <a:rPr lang="en-US" sz="1600" dirty="0"/>
              <a:t> </a:t>
            </a:r>
            <a:endParaRPr lang="en-US" sz="1600" dirty="0" smtClean="0"/>
          </a:p>
          <a:p>
            <a:r>
              <a:rPr lang="en-US" sz="1600" dirty="0" smtClean="0"/>
              <a:t>Microsoft founded</a:t>
            </a:r>
          </a:p>
          <a:p>
            <a:pPr marL="0" indent="0">
              <a:buNone/>
            </a:pPr>
            <a:r>
              <a:rPr lang="en-US" sz="1600" b="1" dirty="0" smtClean="0">
                <a:solidFill>
                  <a:srgbClr val="FF0000"/>
                </a:solidFill>
              </a:rPr>
              <a:t>1981</a:t>
            </a:r>
            <a:r>
              <a:rPr lang="en-US" sz="1600" dirty="0"/>
              <a:t> </a:t>
            </a:r>
            <a:endParaRPr lang="en-US" sz="1600" dirty="0" smtClean="0"/>
          </a:p>
          <a:p>
            <a:r>
              <a:rPr lang="en-US" sz="1600" dirty="0" smtClean="0"/>
              <a:t>Microsoft incorporates</a:t>
            </a:r>
          </a:p>
          <a:p>
            <a:r>
              <a:rPr lang="en-US" sz="1600" dirty="0" smtClean="0"/>
              <a:t>IBM </a:t>
            </a:r>
            <a:r>
              <a:rPr lang="en-US" sz="1600" dirty="0"/>
              <a:t>introduces its personal computer </a:t>
            </a:r>
            <a:r>
              <a:rPr lang="en-US" sz="1600" dirty="0" smtClean="0"/>
              <a:t>MS-DOS 1.0</a:t>
            </a:r>
          </a:p>
          <a:p>
            <a:pPr marL="0" indent="0">
              <a:buNone/>
            </a:pPr>
            <a:r>
              <a:rPr lang="en-US" sz="1600" b="1" dirty="0" smtClean="0">
                <a:solidFill>
                  <a:srgbClr val="FF0000"/>
                </a:solidFill>
              </a:rPr>
              <a:t>1986</a:t>
            </a:r>
          </a:p>
          <a:p>
            <a:r>
              <a:rPr lang="en-US" sz="1600" dirty="0" smtClean="0"/>
              <a:t>Microsoft </a:t>
            </a:r>
            <a:r>
              <a:rPr lang="en-US" sz="1600" dirty="0"/>
              <a:t>stock goes </a:t>
            </a:r>
            <a:r>
              <a:rPr lang="en-US" sz="1600" dirty="0" smtClean="0"/>
              <a:t>public</a:t>
            </a:r>
          </a:p>
          <a:p>
            <a:pPr marL="0" indent="0">
              <a:buNone/>
            </a:pPr>
            <a:r>
              <a:rPr lang="en-US" sz="1600" b="1" dirty="0" smtClean="0">
                <a:solidFill>
                  <a:srgbClr val="FF0000"/>
                </a:solidFill>
              </a:rPr>
              <a:t>1990</a:t>
            </a:r>
            <a:r>
              <a:rPr lang="en-US" sz="1600" dirty="0"/>
              <a:t> </a:t>
            </a:r>
            <a:endParaRPr lang="en-US" sz="1600" dirty="0" smtClean="0"/>
          </a:p>
          <a:p>
            <a:r>
              <a:rPr lang="en-US" sz="1600" dirty="0" smtClean="0"/>
              <a:t>launches </a:t>
            </a:r>
            <a:r>
              <a:rPr lang="en-US" sz="1600" dirty="0"/>
              <a:t>Windows </a:t>
            </a:r>
            <a:r>
              <a:rPr lang="en-US" sz="1600" dirty="0" smtClean="0"/>
              <a:t>3.0</a:t>
            </a:r>
          </a:p>
          <a:p>
            <a:pPr marL="0" indent="0">
              <a:buNone/>
            </a:pPr>
            <a:r>
              <a:rPr lang="en-US" sz="1600" b="1" dirty="0" smtClean="0">
                <a:solidFill>
                  <a:srgbClr val="FF0000"/>
                </a:solidFill>
              </a:rPr>
              <a:t>1995</a:t>
            </a:r>
          </a:p>
          <a:p>
            <a:r>
              <a:rPr lang="en-US" sz="1600" dirty="0" smtClean="0"/>
              <a:t>launches Windows 95</a:t>
            </a:r>
          </a:p>
          <a:p>
            <a:pPr marL="0" indent="0">
              <a:buNone/>
            </a:pPr>
            <a:r>
              <a:rPr lang="en-US" sz="1600" b="1" dirty="0" smtClean="0">
                <a:solidFill>
                  <a:srgbClr val="FF0000"/>
                </a:solidFill>
              </a:rPr>
              <a:t>1998</a:t>
            </a:r>
            <a:r>
              <a:rPr lang="en-US" sz="1600" dirty="0" smtClean="0"/>
              <a:t> </a:t>
            </a:r>
          </a:p>
          <a:p>
            <a:r>
              <a:rPr lang="en-US" sz="1600" dirty="0" smtClean="0"/>
              <a:t>launches Windows 98</a:t>
            </a:r>
          </a:p>
          <a:p>
            <a:pPr marL="0" indent="0">
              <a:buNone/>
            </a:pPr>
            <a:r>
              <a:rPr lang="en-US" sz="1600" b="1" dirty="0" smtClean="0">
                <a:solidFill>
                  <a:srgbClr val="FF0000"/>
                </a:solidFill>
              </a:rPr>
              <a:t>2000</a:t>
            </a:r>
            <a:r>
              <a:rPr lang="en-US" sz="1600" dirty="0" smtClean="0"/>
              <a:t> </a:t>
            </a:r>
          </a:p>
          <a:p>
            <a:r>
              <a:rPr lang="en-US" sz="1600" dirty="0" smtClean="0"/>
              <a:t>launches Windows 2000</a:t>
            </a:r>
          </a:p>
          <a:p>
            <a:pPr marL="0" indent="0">
              <a:buNone/>
            </a:pPr>
            <a:r>
              <a:rPr lang="en-US" sz="1400" dirty="0" smtClean="0"/>
              <a:t/>
            </a:r>
            <a:br>
              <a:rPr lang="en-US" sz="1400" dirty="0" smtClean="0"/>
            </a:br>
            <a:endParaRPr lang="en-US" sz="1400" dirty="0"/>
          </a:p>
        </p:txBody>
      </p:sp>
    </p:spTree>
    <p:extLst>
      <p:ext uri="{BB962C8B-B14F-4D97-AF65-F5344CB8AC3E}">
        <p14:creationId xmlns:p14="http://schemas.microsoft.com/office/powerpoint/2010/main" xmlns="" val="336061630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ea typeface="隶书"/>
              </a:rPr>
              <a:t>History and Milestones</a:t>
            </a:r>
            <a:endParaRPr lang="en-US" dirty="0"/>
          </a:p>
        </p:txBody>
      </p:sp>
      <p:sp>
        <p:nvSpPr>
          <p:cNvPr id="3" name="Content Placeholder 2"/>
          <p:cNvSpPr>
            <a:spLocks noGrp="1"/>
          </p:cNvSpPr>
          <p:nvPr>
            <p:ph idx="1"/>
          </p:nvPr>
        </p:nvSpPr>
        <p:spPr>
          <a:xfrm>
            <a:off x="179512" y="1628800"/>
            <a:ext cx="8712968" cy="4525963"/>
          </a:xfrm>
        </p:spPr>
        <p:txBody>
          <a:bodyPr>
            <a:normAutofit fontScale="55000" lnSpcReduction="20000"/>
          </a:bodyPr>
          <a:lstStyle/>
          <a:p>
            <a:pPr marL="0" indent="0">
              <a:buNone/>
            </a:pPr>
            <a:r>
              <a:rPr lang="en-US" b="1" dirty="0">
                <a:solidFill>
                  <a:srgbClr val="FF0000"/>
                </a:solidFill>
              </a:rPr>
              <a:t>2001</a:t>
            </a:r>
            <a:r>
              <a:rPr lang="en-US" dirty="0">
                <a:solidFill>
                  <a:srgbClr val="FF0000"/>
                </a:solidFill>
              </a:rPr>
              <a:t> </a:t>
            </a:r>
          </a:p>
          <a:p>
            <a:r>
              <a:rPr lang="en-US" dirty="0"/>
              <a:t>launches Office XP and Xbox </a:t>
            </a:r>
            <a:endParaRPr lang="en-US" dirty="0" smtClean="0"/>
          </a:p>
          <a:p>
            <a:pPr marL="0" indent="0">
              <a:buNone/>
            </a:pPr>
            <a:r>
              <a:rPr lang="en-US" b="1" dirty="0" smtClean="0">
                <a:solidFill>
                  <a:srgbClr val="FF0000"/>
                </a:solidFill>
              </a:rPr>
              <a:t>2005</a:t>
            </a:r>
            <a:r>
              <a:rPr lang="en-US" dirty="0">
                <a:solidFill>
                  <a:srgbClr val="FF0000"/>
                </a:solidFill>
              </a:rPr>
              <a:t> </a:t>
            </a:r>
            <a:endParaRPr lang="en-US" dirty="0" smtClean="0">
              <a:solidFill>
                <a:srgbClr val="FF0000"/>
              </a:solidFill>
            </a:endParaRPr>
          </a:p>
          <a:p>
            <a:r>
              <a:rPr lang="en-US" dirty="0" smtClean="0"/>
              <a:t>launches </a:t>
            </a:r>
            <a:r>
              <a:rPr lang="en-US" dirty="0"/>
              <a:t>Xbox </a:t>
            </a:r>
            <a:r>
              <a:rPr lang="en-US" dirty="0" smtClean="0"/>
              <a:t>360</a:t>
            </a:r>
          </a:p>
          <a:p>
            <a:pPr marL="0" indent="0">
              <a:buNone/>
            </a:pPr>
            <a:r>
              <a:rPr lang="en-US" b="1" dirty="0" smtClean="0">
                <a:solidFill>
                  <a:srgbClr val="FF0000"/>
                </a:solidFill>
              </a:rPr>
              <a:t>2007</a:t>
            </a:r>
            <a:r>
              <a:rPr lang="en-US" dirty="0"/>
              <a:t> </a:t>
            </a:r>
            <a:endParaRPr lang="en-US" dirty="0" smtClean="0"/>
          </a:p>
          <a:p>
            <a:r>
              <a:rPr lang="en-US" dirty="0" smtClean="0"/>
              <a:t>launches </a:t>
            </a:r>
            <a:r>
              <a:rPr lang="en-US" dirty="0"/>
              <a:t>Windows </a:t>
            </a:r>
            <a:r>
              <a:rPr lang="en-US" dirty="0" smtClean="0"/>
              <a:t>Vista</a:t>
            </a:r>
          </a:p>
          <a:p>
            <a:pPr marL="0" indent="0">
              <a:buNone/>
            </a:pPr>
            <a:r>
              <a:rPr lang="en-US" b="1" dirty="0" smtClean="0">
                <a:solidFill>
                  <a:srgbClr val="FF0000"/>
                </a:solidFill>
              </a:rPr>
              <a:t>2009</a:t>
            </a:r>
            <a:r>
              <a:rPr lang="en-US" dirty="0"/>
              <a:t> </a:t>
            </a:r>
            <a:endParaRPr lang="en-US" dirty="0" smtClean="0"/>
          </a:p>
          <a:p>
            <a:r>
              <a:rPr lang="en-US" dirty="0" smtClean="0"/>
              <a:t>launches </a:t>
            </a:r>
            <a:r>
              <a:rPr lang="en-US" dirty="0"/>
              <a:t>Windows </a:t>
            </a:r>
            <a:r>
              <a:rPr lang="en-US" dirty="0" smtClean="0"/>
              <a:t>7</a:t>
            </a:r>
          </a:p>
          <a:p>
            <a:pPr marL="0" indent="0">
              <a:buNone/>
            </a:pPr>
            <a:r>
              <a:rPr lang="en-US" b="1" dirty="0" smtClean="0">
                <a:solidFill>
                  <a:srgbClr val="FF0000"/>
                </a:solidFill>
              </a:rPr>
              <a:t>2010</a:t>
            </a:r>
          </a:p>
          <a:p>
            <a:r>
              <a:rPr lang="en-US" dirty="0" smtClean="0"/>
              <a:t>launches </a:t>
            </a:r>
            <a:r>
              <a:rPr lang="en-US" dirty="0"/>
              <a:t>general availability of </a:t>
            </a:r>
            <a:r>
              <a:rPr lang="en-US" dirty="0" smtClean="0"/>
              <a:t>Office</a:t>
            </a:r>
          </a:p>
          <a:p>
            <a:r>
              <a:rPr lang="en-US" dirty="0" smtClean="0"/>
              <a:t>launches </a:t>
            </a:r>
            <a:r>
              <a:rPr lang="en-US" dirty="0"/>
              <a:t>Kinect for Xbox </a:t>
            </a:r>
            <a:r>
              <a:rPr lang="en-US" dirty="0" smtClean="0"/>
              <a:t>360</a:t>
            </a:r>
          </a:p>
          <a:p>
            <a:r>
              <a:rPr lang="en-US" dirty="0" smtClean="0"/>
              <a:t>launches </a:t>
            </a:r>
            <a:r>
              <a:rPr lang="en-US" dirty="0"/>
              <a:t>Windows Phone </a:t>
            </a:r>
            <a:r>
              <a:rPr lang="en-US" dirty="0" smtClean="0"/>
              <a:t>7</a:t>
            </a:r>
          </a:p>
          <a:p>
            <a:pPr marL="0" indent="0">
              <a:buNone/>
            </a:pPr>
            <a:r>
              <a:rPr lang="en-US" b="1" dirty="0" smtClean="0">
                <a:solidFill>
                  <a:srgbClr val="FF0000"/>
                </a:solidFill>
              </a:rPr>
              <a:t>2011</a:t>
            </a:r>
          </a:p>
          <a:p>
            <a:r>
              <a:rPr lang="en-US" dirty="0" smtClean="0"/>
              <a:t>launches </a:t>
            </a:r>
            <a:r>
              <a:rPr lang="en-US" dirty="0"/>
              <a:t>Office </a:t>
            </a:r>
            <a:r>
              <a:rPr lang="en-US" dirty="0" smtClean="0"/>
              <a:t>365</a:t>
            </a:r>
          </a:p>
          <a:p>
            <a:r>
              <a:rPr lang="en-US" dirty="0" smtClean="0"/>
              <a:t>Microsoft </a:t>
            </a:r>
            <a:r>
              <a:rPr lang="en-US" dirty="0"/>
              <a:t>closes its acquisition of Skype</a:t>
            </a:r>
            <a:br>
              <a:rPr lang="en-US" dirty="0"/>
            </a:br>
            <a:endParaRPr lang="en-US" dirty="0"/>
          </a:p>
        </p:txBody>
      </p:sp>
    </p:spTree>
    <p:extLst>
      <p:ext uri="{BB962C8B-B14F-4D97-AF65-F5344CB8AC3E}">
        <p14:creationId xmlns:p14="http://schemas.microsoft.com/office/powerpoint/2010/main" xmlns="" val="292606080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ea typeface="隶书"/>
              </a:rPr>
              <a:t>History and Milestones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1" dirty="0" smtClean="0">
                <a:solidFill>
                  <a:srgbClr val="FF0000"/>
                </a:solidFill>
              </a:rPr>
              <a:t>2012</a:t>
            </a:r>
            <a:r>
              <a:rPr lang="en-US" dirty="0"/>
              <a:t> </a:t>
            </a:r>
            <a:endParaRPr lang="en-US" dirty="0" smtClean="0"/>
          </a:p>
          <a:p>
            <a:r>
              <a:rPr lang="en-US" dirty="0" smtClean="0"/>
              <a:t>Microsoft </a:t>
            </a:r>
            <a:r>
              <a:rPr lang="en-US" dirty="0"/>
              <a:t>launches Windows 8 and Microsoft </a:t>
            </a:r>
            <a:r>
              <a:rPr lang="en-US" dirty="0" smtClean="0"/>
              <a:t>Surface</a:t>
            </a:r>
          </a:p>
          <a:p>
            <a:pPr marL="0" indent="0">
              <a:buNone/>
            </a:pPr>
            <a:r>
              <a:rPr lang="en-US" b="1" dirty="0" smtClean="0">
                <a:solidFill>
                  <a:srgbClr val="FF0000"/>
                </a:solidFill>
              </a:rPr>
              <a:t>2013</a:t>
            </a:r>
            <a:r>
              <a:rPr lang="en-US" dirty="0"/>
              <a:t> </a:t>
            </a:r>
            <a:endParaRPr lang="en-US" dirty="0" smtClean="0"/>
          </a:p>
          <a:p>
            <a:r>
              <a:rPr lang="en-US" dirty="0" smtClean="0"/>
              <a:t>launches </a:t>
            </a:r>
            <a:r>
              <a:rPr lang="en-US" dirty="0"/>
              <a:t>Office </a:t>
            </a:r>
            <a:r>
              <a:rPr lang="en-US" dirty="0" smtClean="0"/>
              <a:t>2013, Outlook.com, Windows 8.1</a:t>
            </a:r>
          </a:p>
          <a:p>
            <a:r>
              <a:rPr lang="en-US" dirty="0" smtClean="0"/>
              <a:t>launches </a:t>
            </a:r>
            <a:r>
              <a:rPr lang="en-US" dirty="0"/>
              <a:t>Surface 2 and Surface Pro </a:t>
            </a:r>
            <a:r>
              <a:rPr lang="en-US" dirty="0" smtClean="0"/>
              <a:t>2, and launches </a:t>
            </a:r>
            <a:r>
              <a:rPr lang="en-US" dirty="0"/>
              <a:t>Xbox </a:t>
            </a:r>
            <a:r>
              <a:rPr lang="en-US" dirty="0" smtClean="0"/>
              <a:t>One</a:t>
            </a:r>
          </a:p>
          <a:p>
            <a:r>
              <a:rPr lang="en-US" dirty="0"/>
              <a:t>Microsoft </a:t>
            </a:r>
            <a:r>
              <a:rPr lang="en-US" dirty="0" smtClean="0"/>
              <a:t>announces </a:t>
            </a:r>
            <a:r>
              <a:rPr lang="en-US" dirty="0"/>
              <a:t>decision to acquire </a:t>
            </a:r>
            <a:r>
              <a:rPr lang="en-US" dirty="0" smtClean="0"/>
              <a:t>Nokia</a:t>
            </a:r>
          </a:p>
          <a:p>
            <a:pPr marL="0" indent="0">
              <a:buNone/>
            </a:pPr>
            <a:r>
              <a:rPr lang="en-US" b="1" dirty="0" smtClean="0">
                <a:solidFill>
                  <a:srgbClr val="FF0000"/>
                </a:solidFill>
              </a:rPr>
              <a:t>2014</a:t>
            </a:r>
            <a:endParaRPr lang="en-US" dirty="0" smtClean="0">
              <a:solidFill>
                <a:srgbClr val="FF0000"/>
              </a:solidFill>
            </a:endParaRPr>
          </a:p>
          <a:p>
            <a:r>
              <a:rPr lang="en-US" dirty="0" smtClean="0"/>
              <a:t>Satya </a:t>
            </a:r>
            <a:r>
              <a:rPr lang="en-US" dirty="0"/>
              <a:t>Nadella named chief executive officer for </a:t>
            </a:r>
            <a:r>
              <a:rPr lang="en-US" dirty="0" smtClean="0"/>
              <a:t>Microsoft</a:t>
            </a:r>
          </a:p>
          <a:p>
            <a:r>
              <a:rPr lang="en-US" dirty="0" smtClean="0"/>
              <a:t>Microsoft </a:t>
            </a:r>
            <a:r>
              <a:rPr lang="en-US" dirty="0"/>
              <a:t>launches Office for </a:t>
            </a:r>
            <a:r>
              <a:rPr lang="en-US" dirty="0" smtClean="0"/>
              <a:t>iPad, Surface </a:t>
            </a:r>
            <a:r>
              <a:rPr lang="en-US" dirty="0"/>
              <a:t>Pro </a:t>
            </a:r>
            <a:r>
              <a:rPr lang="en-US" dirty="0" smtClean="0"/>
              <a:t>3</a:t>
            </a:r>
          </a:p>
          <a:p>
            <a:r>
              <a:rPr lang="en-US" dirty="0" smtClean="0"/>
              <a:t>Minecraft </a:t>
            </a:r>
            <a:r>
              <a:rPr lang="en-US" dirty="0"/>
              <a:t>to join Microsoft </a:t>
            </a:r>
            <a:r>
              <a:rPr lang="en-US" dirty="0" smtClean="0"/>
              <a:t>announcement</a:t>
            </a:r>
          </a:p>
          <a:p>
            <a:r>
              <a:rPr lang="en-US" dirty="0" smtClean="0"/>
              <a:t>Microsoft </a:t>
            </a:r>
            <a:r>
              <a:rPr lang="en-US" dirty="0"/>
              <a:t>announces Office apps for Android </a:t>
            </a:r>
            <a:r>
              <a:rPr lang="en-US" dirty="0" smtClean="0"/>
              <a:t>tablets</a:t>
            </a:r>
          </a:p>
          <a:p>
            <a:pPr marL="0" indent="0">
              <a:buNone/>
            </a:pPr>
            <a:r>
              <a:rPr lang="en-US" b="1" dirty="0" smtClean="0">
                <a:solidFill>
                  <a:srgbClr val="FF0000"/>
                </a:solidFill>
              </a:rPr>
              <a:t>2015</a:t>
            </a:r>
            <a:r>
              <a:rPr lang="en-US" dirty="0"/>
              <a:t> </a:t>
            </a:r>
          </a:p>
          <a:p>
            <a:r>
              <a:rPr lang="en-US" dirty="0" smtClean="0"/>
              <a:t>Microsoft </a:t>
            </a:r>
            <a:r>
              <a:rPr lang="en-US" dirty="0"/>
              <a:t>reveals Windows 10</a:t>
            </a:r>
          </a:p>
          <a:p>
            <a:endParaRPr lang="en-US" dirty="0"/>
          </a:p>
        </p:txBody>
      </p:sp>
    </p:spTree>
    <p:extLst>
      <p:ext uri="{BB962C8B-B14F-4D97-AF65-F5344CB8AC3E}">
        <p14:creationId xmlns:p14="http://schemas.microsoft.com/office/powerpoint/2010/main" xmlns="" val="7046261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tablet?</a:t>
            </a:r>
            <a:endParaRPr lang="en-US" dirty="0"/>
          </a:p>
        </p:txBody>
      </p:sp>
      <p:sp>
        <p:nvSpPr>
          <p:cNvPr id="3" name="Content Placeholder 2"/>
          <p:cNvSpPr>
            <a:spLocks noGrp="1"/>
          </p:cNvSpPr>
          <p:nvPr>
            <p:ph idx="1"/>
          </p:nvPr>
        </p:nvSpPr>
        <p:spPr/>
        <p:txBody>
          <a:bodyPr/>
          <a:lstStyle/>
          <a:p>
            <a:pPr marL="285750" indent="-285750">
              <a:lnSpc>
                <a:spcPct val="150000"/>
              </a:lnSpc>
            </a:pPr>
            <a:r>
              <a:rPr lang="en-CA" altLang="zh-CN" sz="2400" dirty="0"/>
              <a:t>Larger than a Smartphone</a:t>
            </a:r>
          </a:p>
          <a:p>
            <a:pPr marL="285750" indent="-285750">
              <a:lnSpc>
                <a:spcPct val="150000"/>
              </a:lnSpc>
            </a:pPr>
            <a:r>
              <a:rPr lang="en-CA" altLang="zh-CN" sz="2400" dirty="0"/>
              <a:t>Touchscreen used as primary method of input</a:t>
            </a:r>
          </a:p>
          <a:p>
            <a:pPr marL="285750" indent="-285750">
              <a:lnSpc>
                <a:spcPct val="150000"/>
              </a:lnSpc>
            </a:pPr>
            <a:r>
              <a:rPr lang="en-CA" altLang="zh-CN" sz="2400" dirty="0"/>
              <a:t>Some typical functions are: </a:t>
            </a:r>
          </a:p>
          <a:p>
            <a:pPr lvl="1">
              <a:lnSpc>
                <a:spcPct val="150000"/>
              </a:lnSpc>
              <a:buFont typeface="Arial" panose="020B0604020202020204" pitchFamily="34" charset="0"/>
              <a:buChar char="•"/>
            </a:pPr>
            <a:r>
              <a:rPr lang="en-CA" altLang="zh-CN" sz="2400" dirty="0"/>
              <a:t>Mobile Browsing</a:t>
            </a:r>
          </a:p>
          <a:p>
            <a:pPr lvl="1">
              <a:lnSpc>
                <a:spcPct val="150000"/>
              </a:lnSpc>
              <a:buFont typeface="Arial" panose="020B0604020202020204" pitchFamily="34" charset="0"/>
              <a:buChar char="•"/>
            </a:pPr>
            <a:r>
              <a:rPr lang="en-CA" altLang="zh-CN" sz="2400" dirty="0"/>
              <a:t>Portable Media Player	</a:t>
            </a:r>
          </a:p>
          <a:p>
            <a:pPr lvl="1">
              <a:lnSpc>
                <a:spcPct val="150000"/>
              </a:lnSpc>
              <a:buFont typeface="Arial" panose="020B0604020202020204" pitchFamily="34" charset="0"/>
              <a:buChar char="•"/>
            </a:pPr>
            <a:r>
              <a:rPr lang="en-CA" altLang="zh-CN" sz="2400" dirty="0"/>
              <a:t>Camera</a:t>
            </a:r>
          </a:p>
          <a:p>
            <a:pPr lvl="1">
              <a:lnSpc>
                <a:spcPct val="150000"/>
              </a:lnSpc>
              <a:buFont typeface="Arial" panose="020B0604020202020204" pitchFamily="34" charset="0"/>
              <a:buChar char="•"/>
            </a:pPr>
            <a:r>
              <a:rPr lang="en-CA" altLang="zh-CN" sz="2400" dirty="0"/>
              <a:t>Downloadable Apps</a:t>
            </a:r>
          </a:p>
          <a:p>
            <a:endParaRPr lang="en-US" dirty="0"/>
          </a:p>
        </p:txBody>
      </p:sp>
      <p:pic>
        <p:nvPicPr>
          <p:cNvPr id="4" name="Picture 3" descr="Tablet_Group_test_206PCA_206_Photoshoot-212.jpg"/>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4211960" y="3573016"/>
            <a:ext cx="4273572" cy="2397935"/>
          </a:xfrm>
          <a:prstGeom prst="rect">
            <a:avLst/>
          </a:prstGeom>
        </p:spPr>
      </p:pic>
    </p:spTree>
    <p:extLst>
      <p:ext uri="{BB962C8B-B14F-4D97-AF65-F5344CB8AC3E}">
        <p14:creationId xmlns:p14="http://schemas.microsoft.com/office/powerpoint/2010/main" xmlns="" val="211155455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entury Gothic"/>
                <a:cs typeface="Century Gothic"/>
              </a:rPr>
              <a:t>Key </a:t>
            </a:r>
            <a:r>
              <a:rPr lang="en-US" dirty="0" smtClean="0">
                <a:latin typeface="Century Gothic"/>
                <a:cs typeface="Century Gothic"/>
              </a:rPr>
              <a:t>Acquisitions</a:t>
            </a:r>
            <a:endParaRPr lang="en-US" dirty="0"/>
          </a:p>
        </p:txBody>
      </p:sp>
      <p:sp>
        <p:nvSpPr>
          <p:cNvPr id="3" name="Content Placeholder 2"/>
          <p:cNvSpPr>
            <a:spLocks noGrp="1"/>
          </p:cNvSpPr>
          <p:nvPr>
            <p:ph idx="1"/>
          </p:nvPr>
        </p:nvSpPr>
        <p:spPr>
          <a:xfrm>
            <a:off x="35496" y="1600200"/>
            <a:ext cx="8928992" cy="4525963"/>
          </a:xfrm>
        </p:spPr>
        <p:txBody>
          <a:bodyPr>
            <a:normAutofit lnSpcReduction="10000"/>
          </a:bodyPr>
          <a:lstStyle/>
          <a:p>
            <a:pPr>
              <a:lnSpc>
                <a:spcPct val="80000"/>
              </a:lnSpc>
              <a:buFont typeface="Wingdings 2" pitchFamily="18" charset="2"/>
              <a:buNone/>
            </a:pPr>
            <a:r>
              <a:rPr lang="en-US" sz="2500" b="1" dirty="0">
                <a:solidFill>
                  <a:srgbClr val="C00000"/>
                </a:solidFill>
                <a:ea typeface="宋体" pitchFamily="2" charset="-122"/>
              </a:rPr>
              <a:t>1987 – Forethought</a:t>
            </a:r>
          </a:p>
          <a:p>
            <a:pPr lvl="1">
              <a:lnSpc>
                <a:spcPct val="80000"/>
              </a:lnSpc>
              <a:buFont typeface="Wingdings" panose="05000000000000000000" pitchFamily="2" charset="2"/>
              <a:buChar char="§"/>
            </a:pPr>
            <a:r>
              <a:rPr lang="en-US" sz="2000" dirty="0" smtClean="0">
                <a:ea typeface="宋体" pitchFamily="2" charset="-122"/>
              </a:rPr>
              <a:t>Forethought was founded in 1983 tat later be know as Microsoft PowerPoint</a:t>
            </a:r>
          </a:p>
          <a:p>
            <a:pPr>
              <a:lnSpc>
                <a:spcPct val="80000"/>
              </a:lnSpc>
              <a:buFont typeface="Wingdings 2" pitchFamily="18" charset="2"/>
              <a:buNone/>
            </a:pPr>
            <a:r>
              <a:rPr lang="en-US" sz="2500" b="1" dirty="0" smtClean="0">
                <a:solidFill>
                  <a:srgbClr val="C00000"/>
                </a:solidFill>
                <a:ea typeface="宋体" pitchFamily="2" charset="-122"/>
              </a:rPr>
              <a:t>1997 – Hotmail</a:t>
            </a:r>
          </a:p>
          <a:p>
            <a:pPr lvl="1">
              <a:lnSpc>
                <a:spcPct val="80000"/>
              </a:lnSpc>
              <a:buFont typeface="Wingdings" panose="05000000000000000000" pitchFamily="2" charset="2"/>
              <a:buChar char="§"/>
            </a:pPr>
            <a:r>
              <a:rPr lang="en-US" sz="2000" dirty="0" smtClean="0">
                <a:ea typeface="宋体" pitchFamily="2" charset="-122"/>
              </a:rPr>
              <a:t>Acquired Hotmail for $500 million</a:t>
            </a:r>
            <a:endParaRPr lang="en-US" sz="2000" dirty="0">
              <a:ea typeface="宋体" pitchFamily="2" charset="-122"/>
            </a:endParaRPr>
          </a:p>
          <a:p>
            <a:pPr>
              <a:lnSpc>
                <a:spcPct val="80000"/>
              </a:lnSpc>
              <a:buFont typeface="Wingdings 2" pitchFamily="18" charset="2"/>
              <a:buNone/>
            </a:pPr>
            <a:r>
              <a:rPr lang="en-US" sz="2500" b="1" dirty="0">
                <a:solidFill>
                  <a:srgbClr val="C00000"/>
                </a:solidFill>
                <a:ea typeface="宋体" pitchFamily="2" charset="-122"/>
              </a:rPr>
              <a:t>2000 – Visio Corporation</a:t>
            </a:r>
          </a:p>
          <a:p>
            <a:pPr lvl="1">
              <a:lnSpc>
                <a:spcPct val="80000"/>
              </a:lnSpc>
              <a:buFont typeface="Wingdings" panose="05000000000000000000" pitchFamily="2" charset="2"/>
              <a:buChar char="§"/>
            </a:pPr>
            <a:r>
              <a:rPr lang="en-US" sz="2000" dirty="0">
                <a:ea typeface="宋体" pitchFamily="2" charset="-122"/>
              </a:rPr>
              <a:t>Acquired </a:t>
            </a:r>
            <a:r>
              <a:rPr lang="en-US" sz="2000" dirty="0" smtClean="0">
                <a:ea typeface="宋体" pitchFamily="2" charset="-122"/>
              </a:rPr>
              <a:t>Visio </a:t>
            </a:r>
            <a:r>
              <a:rPr lang="en-US" sz="2000" dirty="0">
                <a:ea typeface="宋体" pitchFamily="2" charset="-122"/>
              </a:rPr>
              <a:t>for </a:t>
            </a:r>
            <a:r>
              <a:rPr lang="en-US" sz="2000" dirty="0" smtClean="0">
                <a:ea typeface="宋体" pitchFamily="2" charset="-122"/>
              </a:rPr>
              <a:t>$1.375 billion</a:t>
            </a:r>
            <a:endParaRPr lang="en-US" sz="2000" dirty="0">
              <a:ea typeface="宋体" pitchFamily="2" charset="-122"/>
            </a:endParaRPr>
          </a:p>
          <a:p>
            <a:pPr>
              <a:lnSpc>
                <a:spcPct val="80000"/>
              </a:lnSpc>
              <a:buFont typeface="Wingdings 2" pitchFamily="18" charset="2"/>
              <a:buNone/>
            </a:pPr>
            <a:r>
              <a:rPr lang="en-US" sz="2500" b="1" dirty="0" smtClean="0">
                <a:solidFill>
                  <a:srgbClr val="C00000"/>
                </a:solidFill>
                <a:ea typeface="宋体" pitchFamily="2" charset="-122"/>
              </a:rPr>
              <a:t>2002 </a:t>
            </a:r>
            <a:r>
              <a:rPr lang="en-US" sz="2500" b="1" dirty="0">
                <a:solidFill>
                  <a:srgbClr val="C00000"/>
                </a:solidFill>
                <a:ea typeface="宋体" pitchFamily="2" charset="-122"/>
              </a:rPr>
              <a:t>– Navision</a:t>
            </a:r>
          </a:p>
          <a:p>
            <a:pPr lvl="1">
              <a:lnSpc>
                <a:spcPct val="80000"/>
              </a:lnSpc>
              <a:buFont typeface="Wingdings" panose="05000000000000000000" pitchFamily="2" charset="2"/>
              <a:buChar char="§"/>
            </a:pPr>
            <a:r>
              <a:rPr lang="en-US" sz="2000" dirty="0" smtClean="0">
                <a:ea typeface="宋体" pitchFamily="2" charset="-122"/>
              </a:rPr>
              <a:t>Purchased Navision for $1.33 billion; </a:t>
            </a:r>
            <a:r>
              <a:rPr lang="en-US" sz="2000" dirty="0">
                <a:ea typeface="宋体" pitchFamily="2" charset="-122"/>
              </a:rPr>
              <a:t>turned into a new division as Microsoft Business Solutions (now Microsoft Dynamics)</a:t>
            </a:r>
            <a:endParaRPr lang="en-US" sz="2000" i="1" dirty="0">
              <a:ea typeface="宋体" pitchFamily="2" charset="-122"/>
            </a:endParaRPr>
          </a:p>
          <a:p>
            <a:pPr>
              <a:lnSpc>
                <a:spcPct val="80000"/>
              </a:lnSpc>
              <a:buFont typeface="Wingdings 2" pitchFamily="18" charset="2"/>
              <a:buNone/>
            </a:pPr>
            <a:r>
              <a:rPr lang="en-US" sz="2500" b="1" dirty="0">
                <a:solidFill>
                  <a:srgbClr val="C00000"/>
                </a:solidFill>
                <a:ea typeface="宋体" pitchFamily="2" charset="-122"/>
              </a:rPr>
              <a:t>2011 – Skype Technologies</a:t>
            </a:r>
          </a:p>
          <a:p>
            <a:pPr lvl="1">
              <a:lnSpc>
                <a:spcPct val="80000"/>
              </a:lnSpc>
              <a:buFont typeface="Wingdings" panose="05000000000000000000" pitchFamily="2" charset="2"/>
              <a:buChar char="§"/>
            </a:pPr>
            <a:r>
              <a:rPr lang="en-US" sz="2000" dirty="0" smtClean="0">
                <a:ea typeface="宋体" pitchFamily="2" charset="-122"/>
              </a:rPr>
              <a:t>Purchased for $8.5 billion; 32 times larger than its value</a:t>
            </a:r>
          </a:p>
          <a:p>
            <a:pPr>
              <a:lnSpc>
                <a:spcPct val="80000"/>
              </a:lnSpc>
              <a:buFont typeface="Wingdings 2" pitchFamily="18" charset="2"/>
              <a:buNone/>
            </a:pPr>
            <a:r>
              <a:rPr lang="en-US" sz="2500" b="1" dirty="0" smtClean="0">
                <a:solidFill>
                  <a:srgbClr val="C00000"/>
                </a:solidFill>
                <a:ea typeface="宋体" pitchFamily="2" charset="-122"/>
              </a:rPr>
              <a:t>2013 – Nokia (Hardware Division)</a:t>
            </a:r>
          </a:p>
          <a:p>
            <a:pPr lvl="1">
              <a:lnSpc>
                <a:spcPct val="80000"/>
              </a:lnSpc>
              <a:buFont typeface="Wingdings" panose="05000000000000000000" pitchFamily="2" charset="2"/>
              <a:buChar char="§"/>
            </a:pPr>
            <a:r>
              <a:rPr lang="en-US" sz="2000" dirty="0" smtClean="0">
                <a:ea typeface="宋体" pitchFamily="2" charset="-122"/>
              </a:rPr>
              <a:t>Formerly </a:t>
            </a:r>
            <a:r>
              <a:rPr lang="en-US" sz="2000" dirty="0">
                <a:ea typeface="宋体" pitchFamily="2" charset="-122"/>
              </a:rPr>
              <a:t>developed phones for Microsoft; highlights Microsoft’s move into </a:t>
            </a:r>
            <a:r>
              <a:rPr lang="en-US" sz="2000" dirty="0" smtClean="0">
                <a:ea typeface="宋体" pitchFamily="2" charset="-122"/>
              </a:rPr>
              <a:t>hardware</a:t>
            </a:r>
            <a:endParaRPr lang="en-US" sz="2000" dirty="0">
              <a:ea typeface="宋体" pitchFamily="2" charset="-122"/>
            </a:endParaRPr>
          </a:p>
        </p:txBody>
      </p:sp>
    </p:spTree>
    <p:extLst>
      <p:ext uri="{BB962C8B-B14F-4D97-AF65-F5344CB8AC3E}">
        <p14:creationId xmlns:p14="http://schemas.microsoft.com/office/powerpoint/2010/main" xmlns="" val="138760087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entury Gothic"/>
              </a:rPr>
              <a:t>Products and </a:t>
            </a:r>
            <a:r>
              <a:rPr lang="en-US" dirty="0" smtClean="0">
                <a:cs typeface="Century Gothic"/>
              </a:rPr>
              <a:t>Services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Windows</a:t>
            </a:r>
          </a:p>
          <a:p>
            <a:r>
              <a:rPr lang="en-US" dirty="0" smtClean="0"/>
              <a:t>Office</a:t>
            </a:r>
          </a:p>
          <a:p>
            <a:r>
              <a:rPr lang="en-US" dirty="0" smtClean="0"/>
              <a:t>Internet Explorer</a:t>
            </a:r>
          </a:p>
          <a:p>
            <a:r>
              <a:rPr lang="en-US" dirty="0" smtClean="0"/>
              <a:t>Bing and MSN</a:t>
            </a:r>
          </a:p>
          <a:p>
            <a:r>
              <a:rPr lang="en-US" dirty="0" smtClean="0"/>
              <a:t>Xbox and PC Games</a:t>
            </a:r>
          </a:p>
          <a:p>
            <a:r>
              <a:rPr lang="en-US" dirty="0" smtClean="0"/>
              <a:t>Email and Communications</a:t>
            </a:r>
          </a:p>
          <a:p>
            <a:r>
              <a:rPr lang="en-US" dirty="0" smtClean="0"/>
              <a:t>One Drive</a:t>
            </a:r>
          </a:p>
          <a:p>
            <a:r>
              <a:rPr lang="en-US" dirty="0" smtClean="0"/>
              <a:t>Solution Business</a:t>
            </a:r>
          </a:p>
          <a:p>
            <a:r>
              <a:rPr lang="en-US" dirty="0" smtClean="0"/>
              <a:t>Servers</a:t>
            </a:r>
          </a:p>
          <a:p>
            <a:r>
              <a:rPr lang="en-US" dirty="0" smtClean="0"/>
              <a:t>Hardware and Multimedia</a:t>
            </a:r>
            <a:endParaRPr lang="en-US" dirty="0"/>
          </a:p>
        </p:txBody>
      </p:sp>
    </p:spTree>
    <p:extLst>
      <p:ext uri="{BB962C8B-B14F-4D97-AF65-F5344CB8AC3E}">
        <p14:creationId xmlns:p14="http://schemas.microsoft.com/office/powerpoint/2010/main" xmlns="" val="272550913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Revenue by </a:t>
            </a:r>
            <a:r>
              <a:rPr lang="en-CA" dirty="0"/>
              <a:t>Geography</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7504" y="2564904"/>
            <a:ext cx="8713788" cy="2327928"/>
          </a:xfrm>
        </p:spPr>
      </p:pic>
    </p:spTree>
    <p:extLst>
      <p:ext uri="{BB962C8B-B14F-4D97-AF65-F5344CB8AC3E}">
        <p14:creationId xmlns:p14="http://schemas.microsoft.com/office/powerpoint/2010/main" xmlns="" val="356044282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Revenue by </a:t>
            </a:r>
            <a:r>
              <a:rPr lang="en-US" dirty="0" smtClean="0"/>
              <a:t>Product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79712" y="1700808"/>
            <a:ext cx="5191125" cy="3600450"/>
          </a:xfrm>
          <a:prstGeom prst="rect">
            <a:avLst/>
          </a:prstGeom>
        </p:spPr>
      </p:pic>
      <p:sp>
        <p:nvSpPr>
          <p:cNvPr id="8" name="Content Placeholder 7"/>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xmlns="" val="111856902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entury Gothic"/>
              </a:rPr>
              <a:t>Microsoft Operating </a:t>
            </a:r>
            <a:r>
              <a:rPr lang="en-US" dirty="0" smtClean="0">
                <a:cs typeface="Century Gothic"/>
              </a:rPr>
              <a:t>Segments</a:t>
            </a:r>
            <a:endParaRPr lang="en-US" dirty="0"/>
          </a:p>
        </p:txBody>
      </p:sp>
      <p:pic>
        <p:nvPicPr>
          <p:cNvPr id="4" name="Content Placeholder 6"/>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281337" y="1772816"/>
            <a:ext cx="4221286" cy="4146478"/>
          </a:xfrm>
        </p:spPr>
      </p:pic>
    </p:spTree>
    <p:extLst>
      <p:ext uri="{BB962C8B-B14F-4D97-AF65-F5344CB8AC3E}">
        <p14:creationId xmlns:p14="http://schemas.microsoft.com/office/powerpoint/2010/main" xmlns="" val="271643081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Windows</a:t>
            </a:r>
            <a:endParaRPr lang="en-US" dirty="0"/>
          </a:p>
        </p:txBody>
      </p:sp>
      <p:pic>
        <p:nvPicPr>
          <p:cNvPr id="4" name="Content Placeholder 3"/>
          <p:cNvPicPr>
            <a:picLocks noGrp="1" noChangeAspect="1"/>
          </p:cNvPicPr>
          <p:nvPr>
            <p:ph idx="1"/>
          </p:nvPr>
        </p:nvPicPr>
        <p:blipFill>
          <a:blip r:embed="rId3" cstate="print"/>
          <a:stretch>
            <a:fillRect/>
          </a:stretch>
        </p:blipFill>
        <p:spPr>
          <a:xfrm>
            <a:off x="5072741" y="1700808"/>
            <a:ext cx="3691143" cy="1937990"/>
          </a:xfrm>
          <a:prstGeom prst="rect">
            <a:avLst/>
          </a:prstGeom>
        </p:spPr>
      </p:pic>
      <p:sp>
        <p:nvSpPr>
          <p:cNvPr id="5" name="Rectangle 4"/>
          <p:cNvSpPr/>
          <p:nvPr/>
        </p:nvSpPr>
        <p:spPr>
          <a:xfrm>
            <a:off x="179512" y="1844824"/>
            <a:ext cx="4608512" cy="3693319"/>
          </a:xfrm>
          <a:prstGeom prst="rect">
            <a:avLst/>
          </a:prstGeom>
        </p:spPr>
        <p:txBody>
          <a:bodyPr wrap="square">
            <a:spAutoFit/>
          </a:bodyPr>
          <a:lstStyle/>
          <a:p>
            <a:pPr>
              <a:lnSpc>
                <a:spcPct val="150000"/>
              </a:lnSpc>
            </a:pPr>
            <a:r>
              <a:rPr lang="en-US" b="1" dirty="0" smtClean="0"/>
              <a:t>Windows 8.1</a:t>
            </a:r>
            <a:endParaRPr lang="en-US" b="1" dirty="0"/>
          </a:p>
          <a:p>
            <a:pPr marL="285750" indent="-285750">
              <a:lnSpc>
                <a:spcPct val="150000"/>
              </a:lnSpc>
              <a:buFont typeface="Arial" panose="020B0604020202020204" pitchFamily="34" charset="0"/>
              <a:buChar char="•"/>
            </a:pPr>
            <a:r>
              <a:rPr lang="en-US" dirty="0" smtClean="0"/>
              <a:t>Easier </a:t>
            </a:r>
            <a:r>
              <a:rPr lang="en-US" dirty="0"/>
              <a:t>access to </a:t>
            </a:r>
            <a:r>
              <a:rPr lang="en-US" dirty="0" smtClean="0"/>
              <a:t>the apps </a:t>
            </a:r>
            <a:r>
              <a:rPr lang="en-US" dirty="0"/>
              <a:t>and key controls</a:t>
            </a:r>
          </a:p>
          <a:p>
            <a:pPr marL="285750" indent="-285750">
              <a:lnSpc>
                <a:spcPct val="150000"/>
              </a:lnSpc>
              <a:buFont typeface="Arial" panose="020B0604020202020204" pitchFamily="34" charset="0"/>
              <a:buChar char="•"/>
            </a:pPr>
            <a:r>
              <a:rPr lang="en-US" dirty="0" smtClean="0"/>
              <a:t>More </a:t>
            </a:r>
            <a:r>
              <a:rPr lang="en-US" dirty="0"/>
              <a:t>familiar mouse and keyboard options</a:t>
            </a:r>
          </a:p>
          <a:p>
            <a:pPr marL="285750" indent="-285750">
              <a:lnSpc>
                <a:spcPct val="150000"/>
              </a:lnSpc>
              <a:buFont typeface="Arial" panose="020B0604020202020204" pitchFamily="34" charset="0"/>
              <a:buChar char="•"/>
            </a:pPr>
            <a:r>
              <a:rPr lang="en-US" dirty="0" smtClean="0"/>
              <a:t>Simpler </a:t>
            </a:r>
            <a:r>
              <a:rPr lang="en-US" dirty="0"/>
              <a:t>to find new apps</a:t>
            </a:r>
          </a:p>
          <a:p>
            <a:pPr marL="285750" indent="-285750">
              <a:lnSpc>
                <a:spcPct val="150000"/>
              </a:lnSpc>
              <a:buFont typeface="Arial" panose="020B0604020202020204" pitchFamily="34" charset="0"/>
              <a:buChar char="•"/>
            </a:pPr>
            <a:r>
              <a:rPr lang="en-US" dirty="0" smtClean="0"/>
              <a:t>More </a:t>
            </a:r>
            <a:r>
              <a:rPr lang="en-US" dirty="0"/>
              <a:t>PCs and devices to choose </a:t>
            </a:r>
            <a:r>
              <a:rPr lang="en-US" dirty="0" smtClean="0"/>
              <a:t>from</a:t>
            </a:r>
          </a:p>
          <a:p>
            <a:pPr marL="285750" indent="-285750">
              <a:lnSpc>
                <a:spcPct val="150000"/>
              </a:lnSpc>
              <a:buFont typeface="Arial" panose="020B0604020202020204" pitchFamily="34" charset="0"/>
              <a:buChar char="•"/>
            </a:pPr>
            <a:r>
              <a:rPr lang="en-US" dirty="0"/>
              <a:t>Benefits for </a:t>
            </a:r>
            <a:r>
              <a:rPr lang="en-US" dirty="0" smtClean="0"/>
              <a:t>businesses</a:t>
            </a:r>
          </a:p>
          <a:p>
            <a:pPr>
              <a:lnSpc>
                <a:spcPct val="150000"/>
              </a:lnSpc>
            </a:pPr>
            <a:r>
              <a:rPr lang="en-US" b="1" dirty="0" smtClean="0"/>
              <a:t>Windows 10</a:t>
            </a:r>
          </a:p>
          <a:p>
            <a:pPr>
              <a:lnSpc>
                <a:spcPct val="150000"/>
              </a:lnSpc>
            </a:pPr>
            <a:r>
              <a:rPr lang="en-US" dirty="0" smtClean="0"/>
              <a:t>Coming after </a:t>
            </a:r>
            <a:r>
              <a:rPr lang="en-US" dirty="0"/>
              <a:t>July 29, 2015</a:t>
            </a:r>
            <a:endParaRPr lang="en-US" dirty="0" smtClean="0"/>
          </a:p>
          <a:p>
            <a:endParaRPr lang="en-US" b="1" i="0" dirty="0">
              <a:solidFill>
                <a:srgbClr val="505050"/>
              </a:solidFill>
              <a:effectLst/>
              <a:latin typeface="WOL_SB"/>
            </a:endParaRPr>
          </a:p>
        </p:txBody>
      </p:sp>
    </p:spTree>
    <p:extLst>
      <p:ext uri="{BB962C8B-B14F-4D97-AF65-F5344CB8AC3E}">
        <p14:creationId xmlns:p14="http://schemas.microsoft.com/office/powerpoint/2010/main" xmlns="" val="129742765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Microsoft Applications</a:t>
            </a:r>
            <a:endParaRPr lang="en-US" dirty="0"/>
          </a:p>
        </p:txBody>
      </p:sp>
      <p:pic>
        <p:nvPicPr>
          <p:cNvPr id="4" name="Content Placeholder 3"/>
          <p:cNvPicPr>
            <a:picLocks noGrp="1" noChangeAspect="1"/>
          </p:cNvPicPr>
          <p:nvPr>
            <p:ph idx="1"/>
          </p:nvPr>
        </p:nvPicPr>
        <p:blipFill>
          <a:blip r:embed="rId2" cstate="print"/>
          <a:stretch>
            <a:fillRect/>
          </a:stretch>
        </p:blipFill>
        <p:spPr>
          <a:xfrm>
            <a:off x="683568" y="1988840"/>
            <a:ext cx="3152775" cy="2962275"/>
          </a:xfrm>
          <a:prstGeom prst="rect">
            <a:avLst/>
          </a:prstGeom>
        </p:spPr>
      </p:pic>
      <p:pic>
        <p:nvPicPr>
          <p:cNvPr id="6" name="Picture 5"/>
          <p:cNvPicPr>
            <a:picLocks noChangeAspect="1"/>
          </p:cNvPicPr>
          <p:nvPr/>
        </p:nvPicPr>
        <p:blipFill>
          <a:blip r:embed="rId3" cstate="print"/>
          <a:stretch>
            <a:fillRect/>
          </a:stretch>
        </p:blipFill>
        <p:spPr>
          <a:xfrm>
            <a:off x="5220072" y="2420888"/>
            <a:ext cx="3050675" cy="2296840"/>
          </a:xfrm>
          <a:prstGeom prst="rect">
            <a:avLst/>
          </a:prstGeom>
        </p:spPr>
      </p:pic>
    </p:spTree>
    <p:extLst>
      <p:ext uri="{BB962C8B-B14F-4D97-AF65-F5344CB8AC3E}">
        <p14:creationId xmlns:p14="http://schemas.microsoft.com/office/powerpoint/2010/main" xmlns="" val="107142965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Surface</a:t>
            </a:r>
            <a:endParaRPr lang="en-US" dirty="0"/>
          </a:p>
        </p:txBody>
      </p:sp>
      <p:sp>
        <p:nvSpPr>
          <p:cNvPr id="3" name="Content Placeholder 2"/>
          <p:cNvSpPr>
            <a:spLocks noGrp="1"/>
          </p:cNvSpPr>
          <p:nvPr>
            <p:ph idx="1"/>
          </p:nvPr>
        </p:nvSpPr>
        <p:spPr>
          <a:xfrm>
            <a:off x="35496" y="1600200"/>
            <a:ext cx="4968552" cy="4525963"/>
          </a:xfrm>
        </p:spPr>
        <p:txBody>
          <a:bodyPr>
            <a:normAutofit fontScale="92500" lnSpcReduction="10000"/>
          </a:bodyPr>
          <a:lstStyle/>
          <a:p>
            <a:r>
              <a:rPr lang="en-US" altLang="zh-CN" dirty="0" smtClean="0"/>
              <a:t>tablet </a:t>
            </a:r>
            <a:r>
              <a:rPr lang="en-US" altLang="zh-CN" dirty="0"/>
              <a:t>computer created and sold by Microsoft</a:t>
            </a:r>
            <a:r>
              <a:rPr lang="en-US" altLang="zh-CN" dirty="0" smtClean="0"/>
              <a:t>.</a:t>
            </a:r>
          </a:p>
          <a:p>
            <a:r>
              <a:rPr lang="en-US" altLang="zh-CN" dirty="0" smtClean="0"/>
              <a:t>Windows </a:t>
            </a:r>
            <a:r>
              <a:rPr lang="en-US" altLang="zh-CN" dirty="0"/>
              <a:t>8-based tablets was </a:t>
            </a:r>
            <a:r>
              <a:rPr lang="en-US" altLang="zh-CN" dirty="0" smtClean="0"/>
              <a:t>introduced </a:t>
            </a:r>
            <a:r>
              <a:rPr lang="en-US" altLang="zh-CN" dirty="0"/>
              <a:t>on June 18, 2012. </a:t>
            </a:r>
            <a:endParaRPr lang="en-US" altLang="zh-CN" dirty="0" smtClean="0"/>
          </a:p>
          <a:p>
            <a:r>
              <a:rPr lang="en-US" altLang="zh-CN" dirty="0" smtClean="0"/>
              <a:t>The </a:t>
            </a:r>
            <a:r>
              <a:rPr lang="en-US" altLang="zh-CN" dirty="0"/>
              <a:t>most recent models, the Surface Pro 3 and the Surface 3, were released on June 20, 2014, and May 5, 2015, respectively.</a:t>
            </a:r>
            <a:endParaRPr lang="en-CA" altLang="zh-CN" dirty="0"/>
          </a:p>
        </p:txBody>
      </p:sp>
      <p:pic>
        <p:nvPicPr>
          <p:cNvPr id="4" name="Picture 3"/>
          <p:cNvPicPr>
            <a:picLocks noChangeAspect="1"/>
          </p:cNvPicPr>
          <p:nvPr/>
        </p:nvPicPr>
        <p:blipFill>
          <a:blip r:embed="rId2" cstate="print"/>
          <a:stretch>
            <a:fillRect/>
          </a:stretch>
        </p:blipFill>
        <p:spPr>
          <a:xfrm>
            <a:off x="5868144" y="3867729"/>
            <a:ext cx="2790825" cy="1638300"/>
          </a:xfrm>
          <a:prstGeom prst="rect">
            <a:avLst/>
          </a:prstGeom>
        </p:spPr>
      </p:pic>
    </p:spTree>
    <p:extLst>
      <p:ext uri="{BB962C8B-B14F-4D97-AF65-F5344CB8AC3E}">
        <p14:creationId xmlns:p14="http://schemas.microsoft.com/office/powerpoint/2010/main" xmlns="" val="265214971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cs typeface="Century Gothic"/>
              </a:rPr>
              <a:t>XBOX</a:t>
            </a:r>
            <a:endParaRPr lang="en-US" dirty="0"/>
          </a:p>
        </p:txBody>
      </p:sp>
      <p:pic>
        <p:nvPicPr>
          <p:cNvPr id="4" name="Content Placeholder 3"/>
          <p:cNvPicPr>
            <a:picLocks noGrp="1" noChangeAspect="1"/>
          </p:cNvPicPr>
          <p:nvPr>
            <p:ph idx="1"/>
          </p:nvPr>
        </p:nvPicPr>
        <p:blipFill>
          <a:blip r:embed="rId2" cstate="print"/>
          <a:stretch>
            <a:fillRect/>
          </a:stretch>
        </p:blipFill>
        <p:spPr>
          <a:xfrm>
            <a:off x="6372200" y="3789040"/>
            <a:ext cx="2466975" cy="1857375"/>
          </a:xfrm>
          <a:prstGeom prst="rect">
            <a:avLst/>
          </a:prstGeom>
        </p:spPr>
      </p:pic>
      <p:sp>
        <p:nvSpPr>
          <p:cNvPr id="6" name="Rectangle 5"/>
          <p:cNvSpPr/>
          <p:nvPr/>
        </p:nvSpPr>
        <p:spPr>
          <a:xfrm>
            <a:off x="323528" y="1878004"/>
            <a:ext cx="4572000" cy="2585323"/>
          </a:xfrm>
          <a:prstGeom prst="rect">
            <a:avLst/>
          </a:prstGeom>
        </p:spPr>
        <p:txBody>
          <a:bodyPr>
            <a:spAutoFit/>
          </a:bodyPr>
          <a:lstStyle/>
          <a:p>
            <a:r>
              <a:rPr lang="en-US" dirty="0" smtClean="0"/>
              <a:t>XBOX </a:t>
            </a:r>
            <a:r>
              <a:rPr lang="en-US" dirty="0"/>
              <a:t>is a video gaming brand created and owned by </a:t>
            </a:r>
            <a:r>
              <a:rPr lang="en-US" dirty="0" smtClean="0"/>
              <a:t>Microsoft.</a:t>
            </a:r>
          </a:p>
          <a:p>
            <a:endParaRPr lang="en-US" dirty="0" smtClean="0"/>
          </a:p>
          <a:p>
            <a:r>
              <a:rPr lang="en-US" dirty="0" smtClean="0"/>
              <a:t>Xbox </a:t>
            </a:r>
            <a:r>
              <a:rPr lang="en-US" dirty="0"/>
              <a:t>360, was released in 2005 and has sold over 77.2 million consoles worldwide as of April 18, 2013</a:t>
            </a:r>
            <a:r>
              <a:rPr lang="en-US" dirty="0" smtClean="0"/>
              <a:t>.</a:t>
            </a:r>
          </a:p>
          <a:p>
            <a:endParaRPr lang="en-US" dirty="0"/>
          </a:p>
          <a:p>
            <a:r>
              <a:rPr lang="en-US" dirty="0"/>
              <a:t>Xbox One</a:t>
            </a:r>
            <a:r>
              <a:rPr lang="en-US" dirty="0" smtClean="0"/>
              <a:t>, </a:t>
            </a:r>
            <a:r>
              <a:rPr lang="en-US" dirty="0"/>
              <a:t>was revealed </a:t>
            </a:r>
            <a:r>
              <a:rPr lang="en-US" dirty="0" smtClean="0"/>
              <a:t>in </a:t>
            </a:r>
            <a:r>
              <a:rPr lang="en-US" dirty="0"/>
              <a:t>21 markets in </a:t>
            </a:r>
            <a:r>
              <a:rPr lang="en-US" dirty="0" smtClean="0"/>
              <a:t>total </a:t>
            </a:r>
            <a:r>
              <a:rPr lang="en-US" dirty="0"/>
              <a:t>on May 21, </a:t>
            </a:r>
            <a:r>
              <a:rPr lang="en-US" dirty="0" smtClean="0"/>
              <a:t>2013.</a:t>
            </a:r>
            <a:endParaRPr lang="en-US" dirty="0"/>
          </a:p>
        </p:txBody>
      </p:sp>
    </p:spTree>
    <p:extLst>
      <p:ext uri="{BB962C8B-B14F-4D97-AF65-F5344CB8AC3E}">
        <p14:creationId xmlns:p14="http://schemas.microsoft.com/office/powerpoint/2010/main" xmlns="" val="38414667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entury Gothic"/>
              </a:rPr>
              <a:t>Management </a:t>
            </a:r>
            <a:r>
              <a:rPr lang="en-US" dirty="0" smtClean="0">
                <a:cs typeface="Century Gothic"/>
              </a:rPr>
              <a:t>Team</a:t>
            </a:r>
            <a:endParaRPr lang="en-US" dirty="0"/>
          </a:p>
        </p:txBody>
      </p:sp>
      <p:pic>
        <p:nvPicPr>
          <p:cNvPr id="4" name="Content Placeholder 3"/>
          <p:cNvPicPr>
            <a:picLocks noGrp="1" noChangeAspect="1"/>
          </p:cNvPicPr>
          <p:nvPr>
            <p:ph idx="1"/>
          </p:nvPr>
        </p:nvPicPr>
        <p:blipFill>
          <a:blip r:embed="rId2" cstate="print"/>
          <a:stretch>
            <a:fillRect/>
          </a:stretch>
        </p:blipFill>
        <p:spPr>
          <a:xfrm>
            <a:off x="5516173" y="1628800"/>
            <a:ext cx="3232291" cy="4525963"/>
          </a:xfrm>
          <a:prstGeom prst="rect">
            <a:avLst/>
          </a:prstGeom>
        </p:spPr>
      </p:pic>
      <p:sp>
        <p:nvSpPr>
          <p:cNvPr id="5" name="Rectangle 4"/>
          <p:cNvSpPr/>
          <p:nvPr/>
        </p:nvSpPr>
        <p:spPr>
          <a:xfrm>
            <a:off x="323528" y="1916832"/>
            <a:ext cx="4572000" cy="707886"/>
          </a:xfrm>
          <a:prstGeom prst="rect">
            <a:avLst/>
          </a:prstGeom>
        </p:spPr>
        <p:txBody>
          <a:bodyPr>
            <a:spAutoFit/>
          </a:bodyPr>
          <a:lstStyle/>
          <a:p>
            <a:pPr fontAlgn="base"/>
            <a:r>
              <a:rPr lang="en-US" sz="2000" b="1" dirty="0"/>
              <a:t>John W. Thompson</a:t>
            </a:r>
          </a:p>
          <a:p>
            <a:pPr fontAlgn="base"/>
            <a:r>
              <a:rPr lang="en-US" sz="2000" dirty="0">
                <a:solidFill>
                  <a:srgbClr val="FF0000"/>
                </a:solidFill>
              </a:rPr>
              <a:t>Chairman</a:t>
            </a:r>
            <a:endParaRPr lang="en-US" sz="2000" i="0" dirty="0">
              <a:solidFill>
                <a:srgbClr val="FF0000"/>
              </a:solidFill>
              <a:effectLst/>
            </a:endParaRPr>
          </a:p>
        </p:txBody>
      </p:sp>
      <p:sp>
        <p:nvSpPr>
          <p:cNvPr id="6" name="Rectangle 5"/>
          <p:cNvSpPr/>
          <p:nvPr/>
        </p:nvSpPr>
        <p:spPr>
          <a:xfrm>
            <a:off x="323528" y="2691452"/>
            <a:ext cx="4572000" cy="3139321"/>
          </a:xfrm>
          <a:prstGeom prst="rect">
            <a:avLst/>
          </a:prstGeom>
        </p:spPr>
        <p:txBody>
          <a:bodyPr>
            <a:spAutoFit/>
          </a:bodyPr>
          <a:lstStyle/>
          <a:p>
            <a:r>
              <a:rPr lang="en-US" dirty="0" smtClean="0"/>
              <a:t>John </a:t>
            </a:r>
            <a:r>
              <a:rPr lang="en-US" dirty="0"/>
              <a:t>W. Thompson joined the Microsoft Board in February 2012 and became independent chairman of Microsoft Corporation on Feb. 4, 2014</a:t>
            </a:r>
            <a:r>
              <a:rPr lang="en-US" dirty="0" smtClean="0"/>
              <a:t>.</a:t>
            </a:r>
          </a:p>
          <a:p>
            <a:endParaRPr lang="en-US" dirty="0" smtClean="0"/>
          </a:p>
          <a:p>
            <a:pPr lvl="0"/>
            <a:r>
              <a:rPr lang="en-US" altLang="zh-CN" dirty="0">
                <a:solidFill>
                  <a:srgbClr val="00B0F0"/>
                </a:solidFill>
              </a:rPr>
              <a:t>Education</a:t>
            </a:r>
            <a:r>
              <a:rPr lang="en-US" altLang="zh-CN" dirty="0" smtClean="0">
                <a:solidFill>
                  <a:srgbClr val="00B0F0"/>
                </a:solidFill>
              </a:rPr>
              <a:t>:</a:t>
            </a:r>
            <a:endParaRPr lang="en-US" dirty="0" smtClean="0">
              <a:solidFill>
                <a:srgbClr val="00B0F0"/>
              </a:solidFill>
            </a:endParaRPr>
          </a:p>
          <a:p>
            <a:r>
              <a:rPr lang="en-US" dirty="0"/>
              <a:t>Thompson received a bachelor’s degree in Business Administration from Florida A&amp;M, and a master’s degree in Management from the Sloan Fellows program of the MIT Sloan School of Management.</a:t>
            </a:r>
          </a:p>
        </p:txBody>
      </p:sp>
    </p:spTree>
    <p:extLst>
      <p:ext uri="{BB962C8B-B14F-4D97-AF65-F5344CB8AC3E}">
        <p14:creationId xmlns:p14="http://schemas.microsoft.com/office/powerpoint/2010/main" xmlns="" val="25053857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Tablet Comparison</a:t>
            </a:r>
            <a:endParaRPr lang="en-US" dirty="0"/>
          </a:p>
        </p:txBody>
      </p:sp>
      <p:pic>
        <p:nvPicPr>
          <p:cNvPr id="4" name="Content Placeholder 3" descr="Tablet comparison.jpg"/>
          <p:cNvPicPr>
            <a:picLocks noGrp="1" noChangeAspect="1"/>
          </p:cNvPicPr>
          <p:nvPr>
            <p:ph idx="1"/>
          </p:nvPr>
        </p:nvPicPr>
        <p:blipFill>
          <a:blip r:embed="rId2" cstate="email">
            <a:extLst>
              <a:ext uri="{28A0092B-C50C-407E-A947-70E740481C1C}">
                <a14:useLocalDpi xmlns:a14="http://schemas.microsoft.com/office/drawing/2010/main" xmlns=""/>
              </a:ext>
            </a:extLst>
          </a:blip>
          <a:srcRect l="-13660" r="-13660"/>
          <a:stretch>
            <a:fillRect/>
          </a:stretch>
        </p:blipFill>
        <p:spPr>
          <a:xfrm>
            <a:off x="34925" y="1600200"/>
            <a:ext cx="8713788" cy="4525963"/>
          </a:xfrm>
        </p:spPr>
      </p:pic>
    </p:spTree>
    <p:extLst>
      <p:ext uri="{BB962C8B-B14F-4D97-AF65-F5344CB8AC3E}">
        <p14:creationId xmlns:p14="http://schemas.microsoft.com/office/powerpoint/2010/main" xmlns="" val="250455071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entury Gothic"/>
              </a:rPr>
              <a:t>Management Team</a:t>
            </a:r>
            <a:endParaRPr lang="en-US" dirty="0"/>
          </a:p>
        </p:txBody>
      </p:sp>
      <p:pic>
        <p:nvPicPr>
          <p:cNvPr id="2050" name="Picture 2" descr="http://mscorpnews.blob.core.windows.net/ncmedia/2014/09/billg1_print-857x1200.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92080" y="1628800"/>
            <a:ext cx="3232291" cy="452596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323528" y="1700808"/>
            <a:ext cx="4572000" cy="646331"/>
          </a:xfrm>
          <a:prstGeom prst="rect">
            <a:avLst/>
          </a:prstGeom>
        </p:spPr>
        <p:txBody>
          <a:bodyPr>
            <a:spAutoFit/>
          </a:bodyPr>
          <a:lstStyle/>
          <a:p>
            <a:pPr fontAlgn="base"/>
            <a:r>
              <a:rPr lang="en-US" b="1" dirty="0">
                <a:solidFill>
                  <a:srgbClr val="505050"/>
                </a:solidFill>
              </a:rPr>
              <a:t>Bill Gates</a:t>
            </a:r>
          </a:p>
          <a:p>
            <a:pPr fontAlgn="base"/>
            <a:r>
              <a:rPr lang="en-US" dirty="0">
                <a:solidFill>
                  <a:srgbClr val="FF0000"/>
                </a:solidFill>
                <a:latin typeface="+mj-lt"/>
              </a:rPr>
              <a:t>Founder and Technology Advisor</a:t>
            </a:r>
            <a:endParaRPr lang="en-US" b="0" i="0" dirty="0">
              <a:solidFill>
                <a:srgbClr val="FF0000"/>
              </a:solidFill>
              <a:effectLst/>
              <a:latin typeface="+mj-lt"/>
            </a:endParaRPr>
          </a:p>
        </p:txBody>
      </p:sp>
      <p:sp>
        <p:nvSpPr>
          <p:cNvPr id="5" name="Rectangle 4"/>
          <p:cNvSpPr/>
          <p:nvPr/>
        </p:nvSpPr>
        <p:spPr>
          <a:xfrm>
            <a:off x="323528" y="2465149"/>
            <a:ext cx="4572000" cy="3139321"/>
          </a:xfrm>
          <a:prstGeom prst="rect">
            <a:avLst/>
          </a:prstGeom>
        </p:spPr>
        <p:txBody>
          <a:bodyPr>
            <a:spAutoFit/>
          </a:bodyPr>
          <a:lstStyle/>
          <a:p>
            <a:pPr lvl="0"/>
            <a:r>
              <a:rPr lang="en-US" dirty="0"/>
              <a:t>William (Bill) H. Gates is founder, technology advisor and board member of Microsoft </a:t>
            </a:r>
            <a:r>
              <a:rPr lang="en-US" dirty="0" smtClean="0"/>
              <a:t>Corporation.</a:t>
            </a:r>
            <a:r>
              <a:rPr lang="en-US" dirty="0"/>
              <a:t>  He served as chairman of the board until Feb. 4, 2014</a:t>
            </a:r>
            <a:r>
              <a:rPr lang="en-US" dirty="0" smtClean="0"/>
              <a:t>.</a:t>
            </a:r>
          </a:p>
          <a:p>
            <a:pPr lvl="0"/>
            <a:endParaRPr lang="en-US" dirty="0" smtClean="0"/>
          </a:p>
          <a:p>
            <a:pPr lvl="0"/>
            <a:r>
              <a:rPr lang="en-US" altLang="zh-CN" dirty="0" smtClean="0">
                <a:solidFill>
                  <a:srgbClr val="00B0F0"/>
                </a:solidFill>
              </a:rPr>
              <a:t>Education</a:t>
            </a:r>
            <a:r>
              <a:rPr lang="en-US" altLang="zh-CN" dirty="0">
                <a:solidFill>
                  <a:srgbClr val="00B0F0"/>
                </a:solidFill>
              </a:rPr>
              <a:t>:</a:t>
            </a:r>
            <a:endParaRPr lang="en-US" dirty="0">
              <a:solidFill>
                <a:srgbClr val="00B0F0"/>
              </a:solidFill>
            </a:endParaRPr>
          </a:p>
          <a:p>
            <a:r>
              <a:rPr lang="en-US" dirty="0" smtClean="0"/>
              <a:t>In </a:t>
            </a:r>
            <a:r>
              <a:rPr lang="en-US" dirty="0"/>
              <a:t>1973, Gates entered Harvard University as a </a:t>
            </a:r>
            <a:r>
              <a:rPr lang="en-US" dirty="0" smtClean="0"/>
              <a:t>freshman</a:t>
            </a:r>
            <a:r>
              <a:rPr lang="en-US" dirty="0"/>
              <a:t>.</a:t>
            </a:r>
            <a:r>
              <a:rPr lang="en-US" dirty="0" smtClean="0"/>
              <a:t> </a:t>
            </a:r>
            <a:r>
              <a:rPr lang="en-US" dirty="0"/>
              <a:t>In his junior year, Gates left Harvard to devote his energies to Microsoft, a company he had begun in 1975 with his childhood friend Paul Allen. </a:t>
            </a:r>
          </a:p>
        </p:txBody>
      </p:sp>
    </p:spTree>
    <p:extLst>
      <p:ext uri="{BB962C8B-B14F-4D97-AF65-F5344CB8AC3E}">
        <p14:creationId xmlns:p14="http://schemas.microsoft.com/office/powerpoint/2010/main" xmlns="" val="423085349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entury Gothic"/>
              </a:rPr>
              <a:t>Management Team</a:t>
            </a:r>
            <a:endParaRPr lang="en-US" dirty="0"/>
          </a:p>
        </p:txBody>
      </p:sp>
      <p:pic>
        <p:nvPicPr>
          <p:cNvPr id="4" name="Content Placeholder 3"/>
          <p:cNvPicPr>
            <a:picLocks noGrp="1" noChangeAspect="1"/>
          </p:cNvPicPr>
          <p:nvPr>
            <p:ph idx="1"/>
          </p:nvPr>
        </p:nvPicPr>
        <p:blipFill>
          <a:blip r:embed="rId2" cstate="print"/>
          <a:stretch>
            <a:fillRect/>
          </a:stretch>
        </p:blipFill>
        <p:spPr>
          <a:xfrm>
            <a:off x="5516173" y="1556792"/>
            <a:ext cx="3232291" cy="4525963"/>
          </a:xfrm>
          <a:prstGeom prst="rect">
            <a:avLst/>
          </a:prstGeom>
        </p:spPr>
      </p:pic>
      <p:sp>
        <p:nvSpPr>
          <p:cNvPr id="5" name="Rectangle 4"/>
          <p:cNvSpPr/>
          <p:nvPr/>
        </p:nvSpPr>
        <p:spPr>
          <a:xfrm>
            <a:off x="395536" y="2389436"/>
            <a:ext cx="4572000" cy="3693319"/>
          </a:xfrm>
          <a:prstGeom prst="rect">
            <a:avLst/>
          </a:prstGeom>
        </p:spPr>
        <p:txBody>
          <a:bodyPr>
            <a:spAutoFit/>
          </a:bodyPr>
          <a:lstStyle/>
          <a:p>
            <a:pPr lvl="0"/>
            <a:r>
              <a:rPr lang="en-US" dirty="0"/>
              <a:t>Satya Nadella is Chief Executive Officer of Microsoft. Before being named CEO in February 2014, Nadella held leadership roles in both enterprise and consumer businesses across the company</a:t>
            </a:r>
            <a:r>
              <a:rPr lang="en-US" dirty="0" smtClean="0"/>
              <a:t>.</a:t>
            </a:r>
          </a:p>
          <a:p>
            <a:pPr lvl="0"/>
            <a:endParaRPr lang="en-US" altLang="zh-CN" dirty="0"/>
          </a:p>
          <a:p>
            <a:pPr lvl="0"/>
            <a:r>
              <a:rPr lang="en-US" altLang="zh-CN" dirty="0" smtClean="0">
                <a:solidFill>
                  <a:srgbClr val="00B0F0"/>
                </a:solidFill>
              </a:rPr>
              <a:t>Education</a:t>
            </a:r>
            <a:r>
              <a:rPr lang="en-US" altLang="zh-CN" dirty="0">
                <a:solidFill>
                  <a:srgbClr val="00B0F0"/>
                </a:solidFill>
              </a:rPr>
              <a:t>:</a:t>
            </a:r>
            <a:endParaRPr lang="en-US" dirty="0">
              <a:solidFill>
                <a:srgbClr val="00B0F0"/>
              </a:solidFill>
            </a:endParaRPr>
          </a:p>
          <a:p>
            <a:r>
              <a:rPr lang="en-US" dirty="0" smtClean="0"/>
              <a:t>He </a:t>
            </a:r>
            <a:r>
              <a:rPr lang="en-US" dirty="0"/>
              <a:t>earned a bachelor’s degree in electrical engineering from Mangalore University, a master’s degree in computer science from the University of Wisconsin – Milwaukee and a master’s degree in business administration from the University of Chicago. </a:t>
            </a:r>
          </a:p>
        </p:txBody>
      </p:sp>
      <p:sp>
        <p:nvSpPr>
          <p:cNvPr id="6" name="Rectangle 5"/>
          <p:cNvSpPr/>
          <p:nvPr/>
        </p:nvSpPr>
        <p:spPr>
          <a:xfrm>
            <a:off x="323528" y="1628800"/>
            <a:ext cx="4572000" cy="677108"/>
          </a:xfrm>
          <a:prstGeom prst="rect">
            <a:avLst/>
          </a:prstGeom>
        </p:spPr>
        <p:txBody>
          <a:bodyPr>
            <a:spAutoFit/>
          </a:bodyPr>
          <a:lstStyle/>
          <a:p>
            <a:pPr fontAlgn="base"/>
            <a:r>
              <a:rPr lang="en-US" sz="2000" b="1" dirty="0">
                <a:solidFill>
                  <a:srgbClr val="505050"/>
                </a:solidFill>
                <a:latin typeface="+mj-lt"/>
              </a:rPr>
              <a:t>Satya Nadella</a:t>
            </a:r>
          </a:p>
          <a:p>
            <a:pPr fontAlgn="base"/>
            <a:r>
              <a:rPr lang="en-US" dirty="0">
                <a:solidFill>
                  <a:srgbClr val="FF0000"/>
                </a:solidFill>
                <a:latin typeface="+mj-lt"/>
              </a:rPr>
              <a:t>Chief Executive Officer</a:t>
            </a:r>
            <a:endParaRPr lang="en-US" b="0" i="0" dirty="0">
              <a:solidFill>
                <a:srgbClr val="FF0000"/>
              </a:solidFill>
              <a:effectLst/>
              <a:latin typeface="+mj-lt"/>
            </a:endParaRPr>
          </a:p>
        </p:txBody>
      </p:sp>
    </p:spTree>
    <p:extLst>
      <p:ext uri="{BB962C8B-B14F-4D97-AF65-F5344CB8AC3E}">
        <p14:creationId xmlns:p14="http://schemas.microsoft.com/office/powerpoint/2010/main" xmlns="" val="32982411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Century Gothic"/>
              </a:rPr>
              <a:t>Management </a:t>
            </a:r>
            <a:r>
              <a:rPr lang="en-US" dirty="0">
                <a:cs typeface="Century Gothic"/>
              </a:rPr>
              <a:t>Team</a:t>
            </a:r>
            <a:endParaRPr lang="en-US" dirty="0"/>
          </a:p>
        </p:txBody>
      </p:sp>
      <p:pic>
        <p:nvPicPr>
          <p:cNvPr id="4" name="Content Placeholder 3"/>
          <p:cNvPicPr>
            <a:picLocks noGrp="1" noChangeAspect="1"/>
          </p:cNvPicPr>
          <p:nvPr>
            <p:ph idx="1"/>
          </p:nvPr>
        </p:nvPicPr>
        <p:blipFill>
          <a:blip r:embed="rId2" cstate="print"/>
          <a:stretch>
            <a:fillRect/>
          </a:stretch>
        </p:blipFill>
        <p:spPr>
          <a:xfrm>
            <a:off x="5364088" y="1628800"/>
            <a:ext cx="3017308" cy="4525963"/>
          </a:xfrm>
          <a:prstGeom prst="rect">
            <a:avLst/>
          </a:prstGeom>
        </p:spPr>
      </p:pic>
      <p:sp>
        <p:nvSpPr>
          <p:cNvPr id="5" name="Rectangle 4"/>
          <p:cNvSpPr/>
          <p:nvPr/>
        </p:nvSpPr>
        <p:spPr>
          <a:xfrm>
            <a:off x="431540" y="2636912"/>
            <a:ext cx="4824536" cy="3416320"/>
          </a:xfrm>
          <a:prstGeom prst="rect">
            <a:avLst/>
          </a:prstGeom>
        </p:spPr>
        <p:txBody>
          <a:bodyPr wrap="square">
            <a:spAutoFit/>
          </a:bodyPr>
          <a:lstStyle/>
          <a:p>
            <a:r>
              <a:rPr lang="en-US" dirty="0" smtClean="0"/>
              <a:t>As chief marketing officer, Chris Capossela leads Microsoft’s global product marketing, advertising, brand, research and communications functions for businesses and consumers. </a:t>
            </a:r>
          </a:p>
          <a:p>
            <a:r>
              <a:rPr lang="en-US" dirty="0" smtClean="0"/>
              <a:t>He oversaw the creation of new business opportunities with partners to deliver new consumer experiences through Windows, Windows Phone, Office and Xbox.</a:t>
            </a:r>
          </a:p>
          <a:p>
            <a:endParaRPr lang="en-US" dirty="0" smtClean="0"/>
          </a:p>
          <a:p>
            <a:pPr lvl="0"/>
            <a:r>
              <a:rPr lang="en-US" altLang="zh-CN" dirty="0" smtClean="0">
                <a:solidFill>
                  <a:srgbClr val="00B0F0"/>
                </a:solidFill>
              </a:rPr>
              <a:t>Education:</a:t>
            </a:r>
            <a:endParaRPr lang="en-US" dirty="0" smtClean="0">
              <a:solidFill>
                <a:srgbClr val="00B0F0"/>
              </a:solidFill>
            </a:endParaRPr>
          </a:p>
          <a:p>
            <a:r>
              <a:rPr lang="en-US" dirty="0" smtClean="0"/>
              <a:t>Capossela holds a bachelor’s degree in computer science and economics from Harvard University.</a:t>
            </a:r>
            <a:r>
              <a:rPr lang="en-US" dirty="0" smtClean="0">
                <a:solidFill>
                  <a:srgbClr val="505050"/>
                </a:solidFill>
                <a:latin typeface="wf_segoe-ui_normal"/>
              </a:rPr>
              <a:t> </a:t>
            </a:r>
            <a:endParaRPr lang="en-US" dirty="0"/>
          </a:p>
        </p:txBody>
      </p:sp>
      <p:sp>
        <p:nvSpPr>
          <p:cNvPr id="6" name="Rectangle 5"/>
          <p:cNvSpPr/>
          <p:nvPr/>
        </p:nvSpPr>
        <p:spPr>
          <a:xfrm>
            <a:off x="431540" y="1628800"/>
            <a:ext cx="4716524" cy="1015663"/>
          </a:xfrm>
          <a:prstGeom prst="rect">
            <a:avLst/>
          </a:prstGeom>
        </p:spPr>
        <p:txBody>
          <a:bodyPr wrap="square">
            <a:spAutoFit/>
          </a:bodyPr>
          <a:lstStyle/>
          <a:p>
            <a:pPr fontAlgn="base"/>
            <a:r>
              <a:rPr lang="en-US" sz="2000" b="1" dirty="0">
                <a:solidFill>
                  <a:srgbClr val="505050"/>
                </a:solidFill>
                <a:latin typeface="+mj-lt"/>
              </a:rPr>
              <a:t>Chris Capossela</a:t>
            </a:r>
          </a:p>
          <a:p>
            <a:pPr fontAlgn="base"/>
            <a:r>
              <a:rPr lang="en-US" sz="2000" dirty="0">
                <a:solidFill>
                  <a:srgbClr val="FF0000"/>
                </a:solidFill>
                <a:latin typeface="+mj-lt"/>
              </a:rPr>
              <a:t>Executive Vice President and Chief Marketing Officer</a:t>
            </a:r>
            <a:endParaRPr lang="en-US" sz="2000" b="0" i="0" dirty="0">
              <a:solidFill>
                <a:srgbClr val="FF0000"/>
              </a:solidFill>
              <a:effectLst/>
              <a:latin typeface="+mj-lt"/>
            </a:endParaRPr>
          </a:p>
        </p:txBody>
      </p:sp>
    </p:spTree>
    <p:extLst>
      <p:ext uri="{BB962C8B-B14F-4D97-AF65-F5344CB8AC3E}">
        <p14:creationId xmlns:p14="http://schemas.microsoft.com/office/powerpoint/2010/main" xmlns="" val="342619395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Business Strategy</a:t>
            </a:r>
            <a:endParaRPr lang="en-US" dirty="0"/>
          </a:p>
        </p:txBody>
      </p:sp>
      <p:sp>
        <p:nvSpPr>
          <p:cNvPr id="3" name="Content Placeholder 2"/>
          <p:cNvSpPr>
            <a:spLocks noGrp="1"/>
          </p:cNvSpPr>
          <p:nvPr>
            <p:ph idx="1"/>
          </p:nvPr>
        </p:nvSpPr>
        <p:spPr>
          <a:xfrm>
            <a:off x="35496" y="1600201"/>
            <a:ext cx="8712968" cy="3917032"/>
          </a:xfrm>
        </p:spPr>
        <p:txBody>
          <a:bodyPr/>
          <a:lstStyle/>
          <a:p>
            <a:pPr marL="0" indent="0">
              <a:buNone/>
            </a:pPr>
            <a:r>
              <a:rPr lang="en-US" i="1" dirty="0" smtClean="0"/>
              <a:t>“One Microsoft, One Strategy”- Alignment Strategy</a:t>
            </a:r>
          </a:p>
          <a:p>
            <a:endParaRPr lang="en-US" sz="1800" dirty="0" smtClean="0"/>
          </a:p>
          <a:p>
            <a:pPr>
              <a:lnSpc>
                <a:spcPct val="200000"/>
              </a:lnSpc>
            </a:pPr>
            <a:r>
              <a:rPr lang="en-US" sz="2000" dirty="0"/>
              <a:t>PC sales </a:t>
            </a:r>
            <a:r>
              <a:rPr lang="en-US" sz="2000" dirty="0" smtClean="0"/>
              <a:t>falls</a:t>
            </a:r>
            <a:endParaRPr lang="en-US" sz="2000" dirty="0"/>
          </a:p>
          <a:p>
            <a:pPr>
              <a:lnSpc>
                <a:spcPct val="200000"/>
              </a:lnSpc>
            </a:pPr>
            <a:r>
              <a:rPr lang="en-US" sz="2000" dirty="0" smtClean="0"/>
              <a:t>The realignment aims at improving revenues due to declining PC sales.</a:t>
            </a:r>
          </a:p>
          <a:p>
            <a:pPr>
              <a:lnSpc>
                <a:spcPct val="200000"/>
              </a:lnSpc>
            </a:pPr>
            <a:r>
              <a:rPr lang="en-US" sz="2000" dirty="0" smtClean="0"/>
              <a:t>Server and Tools have higher revenue</a:t>
            </a:r>
          </a:p>
          <a:p>
            <a:pPr>
              <a:lnSpc>
                <a:spcPct val="200000"/>
              </a:lnSpc>
            </a:pPr>
            <a:r>
              <a:rPr lang="en-US" sz="2000" dirty="0" smtClean="0"/>
              <a:t>Market shifting</a:t>
            </a:r>
            <a:endParaRPr lang="en-US" sz="2000" dirty="0"/>
          </a:p>
        </p:txBody>
      </p:sp>
    </p:spTree>
    <p:extLst>
      <p:ext uri="{BB962C8B-B14F-4D97-AF65-F5344CB8AC3E}">
        <p14:creationId xmlns:p14="http://schemas.microsoft.com/office/powerpoint/2010/main" xmlns="" val="127924678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cs typeface="Century Gothic"/>
              </a:rPr>
              <a:t>Balance </a:t>
            </a:r>
            <a:r>
              <a:rPr lang="en-US" dirty="0">
                <a:cs typeface="Century Gothic"/>
              </a:rPr>
              <a:t>Sheet </a:t>
            </a:r>
            <a:r>
              <a:rPr lang="en-CA" dirty="0"/>
              <a:t>10-Q </a:t>
            </a:r>
            <a:r>
              <a:rPr lang="en-US" dirty="0" smtClean="0">
                <a:cs typeface="Century Gothic"/>
              </a:rPr>
              <a:t>(</a:t>
            </a:r>
            <a:r>
              <a:rPr lang="en-US" dirty="0">
                <a:cs typeface="Century Gothic"/>
              </a:rPr>
              <a:t>Assets</a:t>
            </a:r>
            <a:r>
              <a:rPr lang="en-US" dirty="0" smtClean="0">
                <a:cs typeface="Century Gothic"/>
              </a:rPr>
              <a:t>)</a:t>
            </a:r>
            <a:endParaRPr lang="en-US" dirty="0"/>
          </a:p>
        </p:txBody>
      </p:sp>
      <p:pic>
        <p:nvPicPr>
          <p:cNvPr id="5" name="Content Placeholder 4"/>
          <p:cNvPicPr>
            <a:picLocks noGrp="1" noChangeAspect="1"/>
          </p:cNvPicPr>
          <p:nvPr>
            <p:ph idx="1"/>
          </p:nvPr>
        </p:nvPicPr>
        <p:blipFill>
          <a:blip r:embed="rId2" cstate="print"/>
          <a:stretch>
            <a:fillRect/>
          </a:stretch>
        </p:blipFill>
        <p:spPr>
          <a:xfrm>
            <a:off x="534194" y="1810544"/>
            <a:ext cx="7715250" cy="4105275"/>
          </a:xfrm>
          <a:prstGeom prst="rect">
            <a:avLst/>
          </a:prstGeom>
        </p:spPr>
      </p:pic>
      <p:sp>
        <p:nvSpPr>
          <p:cNvPr id="6" name="Rectangle 6"/>
          <p:cNvSpPr/>
          <p:nvPr/>
        </p:nvSpPr>
        <p:spPr>
          <a:xfrm>
            <a:off x="611560" y="5661248"/>
            <a:ext cx="7637884" cy="214312"/>
          </a:xfrm>
          <a:prstGeom prst="rect">
            <a:avLst/>
          </a:prstGeom>
          <a:noFill/>
          <a:ln w="12700" cap="sq">
            <a:solidFill>
              <a:srgbClr val="FF0000"/>
            </a:solidFill>
            <a:miter lim="800000"/>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xmlns="" val="357739861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cs typeface="Century Gothic"/>
              </a:rPr>
              <a:t>Balance </a:t>
            </a:r>
            <a:r>
              <a:rPr lang="en-US" sz="3600" dirty="0">
                <a:cs typeface="Century Gothic"/>
              </a:rPr>
              <a:t>Sheet </a:t>
            </a:r>
            <a:r>
              <a:rPr lang="en-CA" sz="3600" dirty="0"/>
              <a:t>10-Q </a:t>
            </a:r>
            <a:r>
              <a:rPr lang="en-US" sz="3600" dirty="0" smtClean="0">
                <a:cs typeface="Century Gothic"/>
              </a:rPr>
              <a:t>(</a:t>
            </a:r>
            <a:r>
              <a:rPr lang="en-US" sz="3600" dirty="0">
                <a:cs typeface="Century Gothic"/>
              </a:rPr>
              <a:t>Liabilities and S/E</a:t>
            </a:r>
            <a:r>
              <a:rPr lang="en-US" sz="3600" dirty="0" smtClean="0">
                <a:cs typeface="Century Gothic"/>
              </a:rPr>
              <a:t>)</a:t>
            </a:r>
            <a:endParaRPr lang="en-US" sz="3600" dirty="0"/>
          </a:p>
        </p:txBody>
      </p:sp>
      <p:pic>
        <p:nvPicPr>
          <p:cNvPr id="4" name="Content Placeholder 3"/>
          <p:cNvPicPr>
            <a:picLocks noGrp="1" noChangeAspect="1"/>
          </p:cNvPicPr>
          <p:nvPr>
            <p:ph idx="1"/>
          </p:nvPr>
        </p:nvPicPr>
        <p:blipFill>
          <a:blip r:embed="rId2" cstate="print"/>
          <a:stretch>
            <a:fillRect/>
          </a:stretch>
        </p:blipFill>
        <p:spPr>
          <a:xfrm>
            <a:off x="757069" y="1600200"/>
            <a:ext cx="7269500" cy="4525963"/>
          </a:xfrm>
          <a:prstGeom prst="rect">
            <a:avLst/>
          </a:prstGeom>
        </p:spPr>
      </p:pic>
    </p:spTree>
    <p:extLst>
      <p:ext uri="{BB962C8B-B14F-4D97-AF65-F5344CB8AC3E}">
        <p14:creationId xmlns:p14="http://schemas.microsoft.com/office/powerpoint/2010/main" xmlns="" val="62702053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entury Gothic"/>
              </a:rPr>
              <a:t>Balance Sheet </a:t>
            </a:r>
            <a:r>
              <a:rPr lang="en-CA" dirty="0" smtClean="0"/>
              <a:t>10-K </a:t>
            </a:r>
            <a:r>
              <a:rPr lang="en-US" dirty="0">
                <a:cs typeface="Century Gothic"/>
              </a:rPr>
              <a:t>(Assets)</a:t>
            </a:r>
            <a:endParaRPr lang="en-US" dirty="0"/>
          </a:p>
        </p:txBody>
      </p:sp>
      <p:graphicFrame>
        <p:nvGraphicFramePr>
          <p:cNvPr id="4" name="Content Placeholder 3"/>
          <p:cNvGraphicFramePr>
            <a:graphicFrameLocks noGrp="1"/>
          </p:cNvGraphicFramePr>
          <p:nvPr>
            <p:ph idx="1"/>
          </p:nvPr>
        </p:nvGraphicFramePr>
        <p:xfrm>
          <a:off x="1873264" y="1600200"/>
          <a:ext cx="5037109" cy="4525963"/>
        </p:xfrm>
        <a:graphic>
          <a:graphicData uri="http://schemas.openxmlformats.org/drawingml/2006/table">
            <a:tbl>
              <a:tblPr/>
              <a:tblGrid>
                <a:gridCol w="165181"/>
                <a:gridCol w="1217982"/>
                <a:gridCol w="1217982"/>
                <a:gridCol w="1217982"/>
                <a:gridCol w="1217982"/>
              </a:tblGrid>
              <a:tr h="268695">
                <a:tc gridSpan="2">
                  <a:txBody>
                    <a:bodyPr/>
                    <a:lstStyle/>
                    <a:p>
                      <a:r>
                        <a:rPr lang="en-US" sz="1000" b="0" i="0">
                          <a:effectLst/>
                          <a:latin typeface="Helvetica Neue"/>
                        </a:rPr>
                        <a:t>Period Ending</a:t>
                      </a:r>
                      <a:endParaRPr lang="en-US" sz="1000">
                        <a:effectLst/>
                      </a:endParaRPr>
                    </a:p>
                  </a:txBody>
                  <a:tcPr marL="11012" marR="11012" marT="55060" marB="5506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a:txBody>
                    <a:bodyPr/>
                    <a:lstStyle/>
                    <a:p>
                      <a:pPr algn="r"/>
                      <a:r>
                        <a:rPr lang="en-US" sz="1000" b="1">
                          <a:effectLst/>
                        </a:rPr>
                        <a:t>Jun 30, 2014</a:t>
                      </a:r>
                      <a:endParaRPr lang="en-US" sz="1000">
                        <a:effectLst/>
                      </a:endParaRPr>
                    </a:p>
                  </a:txBody>
                  <a:tcPr marL="11012" marR="11012" marT="55060" marB="5506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r>
                        <a:rPr lang="en-US" sz="1000" b="1">
                          <a:effectLst/>
                        </a:rPr>
                        <a:t>Jun 30, 2013</a:t>
                      </a:r>
                      <a:endParaRPr lang="en-US" sz="1000">
                        <a:effectLst/>
                      </a:endParaRPr>
                    </a:p>
                  </a:txBody>
                  <a:tcPr marL="11012" marR="11012" marT="55060" marB="5506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a:r>
                        <a:rPr lang="en-US" sz="1000" b="1">
                          <a:effectLst/>
                        </a:rPr>
                        <a:t>Jun 30, 2012</a:t>
                      </a:r>
                      <a:endParaRPr lang="en-US" sz="1000">
                        <a:effectLst/>
                      </a:endParaRPr>
                    </a:p>
                  </a:txBody>
                  <a:tcPr marL="11012" marR="11012" marT="55060" marB="5506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r h="180598">
                <a:tc gridSpan="5">
                  <a:txBody>
                    <a:bodyPr/>
                    <a:lstStyle/>
                    <a:p>
                      <a:endParaRPr lang="en-US" sz="1000">
                        <a:effectLst/>
                      </a:endParaRPr>
                    </a:p>
                  </a:txBody>
                  <a:tcPr marL="11012" marR="11012" marT="11012" marB="11012" anchor="ctr">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0598">
                <a:tc gridSpan="5">
                  <a:txBody>
                    <a:bodyPr/>
                    <a:lstStyle/>
                    <a:p>
                      <a:r>
                        <a:rPr lang="en-US" sz="1000" b="1">
                          <a:effectLst/>
                        </a:rPr>
                        <a:t>Assets</a:t>
                      </a:r>
                      <a:endParaRPr lang="en-US" sz="1000">
                        <a:effectLst/>
                      </a:endParaRPr>
                    </a:p>
                  </a:txBody>
                  <a:tcPr marL="11012" marR="11012" marT="11012" marB="11012" anchor="ctr">
                    <a:lnL>
                      <a:noFill/>
                    </a:lnL>
                    <a:lnR>
                      <a:noFill/>
                    </a:lnR>
                    <a:lnT>
                      <a:noFill/>
                    </a:lnT>
                    <a:lnB>
                      <a:noFill/>
                    </a:lnB>
                    <a:solidFill>
                      <a:srgbClr val="A1A1A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0598">
                <a:tc gridSpan="5">
                  <a:txBody>
                    <a:bodyPr/>
                    <a:lstStyle/>
                    <a:p>
                      <a:r>
                        <a:rPr lang="en-US" sz="1000">
                          <a:effectLst/>
                        </a:rPr>
                        <a:t>Current Assets</a:t>
                      </a:r>
                    </a:p>
                  </a:txBody>
                  <a:tcPr marL="11012" marR="11012" marT="11012" marB="11012" anchor="ctr">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39172">
                <a:tc>
                  <a:txBody>
                    <a:bodyPr/>
                    <a:lstStyle/>
                    <a:p>
                      <a:endParaRPr lang="en-US" sz="1000">
                        <a:effectLst/>
                      </a:endParaRPr>
                    </a:p>
                  </a:txBody>
                  <a:tcPr marL="44048" marR="44048" marT="16518" marB="16518" anchor="ctr">
                    <a:lnL>
                      <a:noFill/>
                    </a:lnL>
                    <a:lnR>
                      <a:noFill/>
                    </a:lnR>
                    <a:lnT>
                      <a:noFill/>
                    </a:lnT>
                    <a:lnB>
                      <a:noFill/>
                    </a:lnB>
                    <a:solidFill>
                      <a:srgbClr val="FFFFFF"/>
                    </a:solidFill>
                  </a:tcPr>
                </a:tc>
                <a:tc>
                  <a:txBody>
                    <a:bodyPr/>
                    <a:lstStyle/>
                    <a:p>
                      <a:r>
                        <a:rPr lang="en-US" sz="1000">
                          <a:effectLst/>
                        </a:rPr>
                        <a:t>Cash And Cash Equivalents</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8,669,000  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3,804,000  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6,938,000  </a:t>
                      </a:r>
                    </a:p>
                  </a:txBody>
                  <a:tcPr marL="11012" marR="11012" marT="11012" marB="11012" anchor="ctr">
                    <a:lnL>
                      <a:noFill/>
                    </a:lnL>
                    <a:lnR>
                      <a:noFill/>
                    </a:lnR>
                    <a:lnT>
                      <a:noFill/>
                    </a:lnT>
                    <a:lnB>
                      <a:noFill/>
                    </a:lnB>
                    <a:solidFill>
                      <a:srgbClr val="FFFFFF"/>
                    </a:solidFill>
                  </a:tcPr>
                </a:tc>
              </a:tr>
              <a:tr h="339172">
                <a:tc>
                  <a:txBody>
                    <a:bodyPr/>
                    <a:lstStyle/>
                    <a:p>
                      <a:endParaRPr lang="en-US" sz="1000">
                        <a:effectLst/>
                      </a:endParaRPr>
                    </a:p>
                  </a:txBody>
                  <a:tcPr marL="44048" marR="44048" marT="16518" marB="16518" anchor="ctr">
                    <a:lnL>
                      <a:noFill/>
                    </a:lnL>
                    <a:lnR>
                      <a:noFill/>
                    </a:lnR>
                    <a:lnT>
                      <a:noFill/>
                    </a:lnT>
                    <a:lnB>
                      <a:noFill/>
                    </a:lnB>
                    <a:solidFill>
                      <a:srgbClr val="FFFFFF"/>
                    </a:solidFill>
                  </a:tcPr>
                </a:tc>
                <a:tc>
                  <a:txBody>
                    <a:bodyPr/>
                    <a:lstStyle/>
                    <a:p>
                      <a:r>
                        <a:rPr lang="en-US" sz="1000">
                          <a:effectLst/>
                        </a:rPr>
                        <a:t>Short Term Investments</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77,040,000  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73,218,000  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56,102,000  </a:t>
                      </a:r>
                    </a:p>
                  </a:txBody>
                  <a:tcPr marL="11012" marR="11012" marT="11012" marB="11012" anchor="ctr">
                    <a:lnL>
                      <a:noFill/>
                    </a:lnL>
                    <a:lnR>
                      <a:noFill/>
                    </a:lnR>
                    <a:lnT>
                      <a:noFill/>
                    </a:lnT>
                    <a:lnB>
                      <a:noFill/>
                    </a:lnB>
                    <a:solidFill>
                      <a:srgbClr val="FFFFFF"/>
                    </a:solidFill>
                  </a:tcPr>
                </a:tc>
              </a:tr>
              <a:tr h="191610">
                <a:tc>
                  <a:txBody>
                    <a:bodyPr/>
                    <a:lstStyle/>
                    <a:p>
                      <a:endParaRPr lang="en-US" sz="1000">
                        <a:effectLst/>
                      </a:endParaRPr>
                    </a:p>
                  </a:txBody>
                  <a:tcPr marL="44048" marR="44048" marT="16518" marB="16518" anchor="ctr">
                    <a:lnL>
                      <a:noFill/>
                    </a:lnL>
                    <a:lnR>
                      <a:noFill/>
                    </a:lnR>
                    <a:lnT>
                      <a:noFill/>
                    </a:lnT>
                    <a:lnB>
                      <a:noFill/>
                    </a:lnB>
                    <a:solidFill>
                      <a:srgbClr val="FFFFFF"/>
                    </a:solidFill>
                  </a:tcPr>
                </a:tc>
                <a:tc>
                  <a:txBody>
                    <a:bodyPr/>
                    <a:lstStyle/>
                    <a:p>
                      <a:r>
                        <a:rPr lang="en-US" sz="1000">
                          <a:effectLst/>
                        </a:rPr>
                        <a:t>Net Receivables</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21,485,000  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19,118,000  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17,815,000  </a:t>
                      </a:r>
                    </a:p>
                  </a:txBody>
                  <a:tcPr marL="11012" marR="11012" marT="11012" marB="11012" anchor="ctr">
                    <a:lnL>
                      <a:noFill/>
                    </a:lnL>
                    <a:lnR>
                      <a:noFill/>
                    </a:lnR>
                    <a:lnT>
                      <a:noFill/>
                    </a:lnT>
                    <a:lnB>
                      <a:noFill/>
                    </a:lnB>
                    <a:solidFill>
                      <a:srgbClr val="FFFFFF"/>
                    </a:solidFill>
                  </a:tcPr>
                </a:tc>
              </a:tr>
              <a:tr h="191610">
                <a:tc>
                  <a:txBody>
                    <a:bodyPr/>
                    <a:lstStyle/>
                    <a:p>
                      <a:endParaRPr lang="en-US" sz="1000">
                        <a:effectLst/>
                      </a:endParaRPr>
                    </a:p>
                  </a:txBody>
                  <a:tcPr marL="44048" marR="44048" marT="16518" marB="16518" anchor="ctr">
                    <a:lnL>
                      <a:noFill/>
                    </a:lnL>
                    <a:lnR>
                      <a:noFill/>
                    </a:lnR>
                    <a:lnT>
                      <a:noFill/>
                    </a:lnT>
                    <a:lnB>
                      <a:noFill/>
                    </a:lnB>
                    <a:solidFill>
                      <a:srgbClr val="FFFFFF"/>
                    </a:solidFill>
                  </a:tcPr>
                </a:tc>
                <a:tc>
                  <a:txBody>
                    <a:bodyPr/>
                    <a:lstStyle/>
                    <a:p>
                      <a:r>
                        <a:rPr lang="en-US" sz="1000">
                          <a:effectLst/>
                        </a:rPr>
                        <a:t>Inventory</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2,660,000  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1,938,000  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1,137,000  </a:t>
                      </a:r>
                    </a:p>
                  </a:txBody>
                  <a:tcPr marL="11012" marR="11012" marT="11012" marB="11012" anchor="ctr">
                    <a:lnL>
                      <a:noFill/>
                    </a:lnL>
                    <a:lnR>
                      <a:noFill/>
                    </a:lnR>
                    <a:lnT>
                      <a:noFill/>
                    </a:lnT>
                    <a:lnB>
                      <a:noFill/>
                    </a:lnB>
                    <a:solidFill>
                      <a:srgbClr val="FFFFFF"/>
                    </a:solidFill>
                  </a:tcPr>
                </a:tc>
              </a:tr>
              <a:tr h="191610">
                <a:tc>
                  <a:txBody>
                    <a:bodyPr/>
                    <a:lstStyle/>
                    <a:p>
                      <a:endParaRPr lang="en-US" sz="1000">
                        <a:effectLst/>
                      </a:endParaRPr>
                    </a:p>
                  </a:txBody>
                  <a:tcPr marL="44048" marR="44048" marT="16518" marB="16518" anchor="ctr">
                    <a:lnL>
                      <a:noFill/>
                    </a:lnL>
                    <a:lnR>
                      <a:noFill/>
                    </a:lnR>
                    <a:lnT>
                      <a:noFill/>
                    </a:lnT>
                    <a:lnB w="28575" cap="flat" cmpd="sng" algn="ctr">
                      <a:solidFill>
                        <a:srgbClr val="333333"/>
                      </a:solidFill>
                      <a:prstDash val="solid"/>
                      <a:round/>
                      <a:headEnd type="none" w="med" len="med"/>
                      <a:tailEnd type="none" w="med" len="med"/>
                    </a:lnB>
                    <a:solidFill>
                      <a:srgbClr val="FFFFFF"/>
                    </a:solidFill>
                  </a:tcPr>
                </a:tc>
                <a:tc>
                  <a:txBody>
                    <a:bodyPr/>
                    <a:lstStyle/>
                    <a:p>
                      <a:r>
                        <a:rPr lang="en-US" sz="1000">
                          <a:effectLst/>
                        </a:rPr>
                        <a:t>Other Current Assets</a:t>
                      </a:r>
                    </a:p>
                  </a:txBody>
                  <a:tcPr marL="11012" marR="11012" marT="11012" marB="11012" anchor="ctr">
                    <a:lnL>
                      <a:noFill/>
                    </a:lnL>
                    <a:lnR>
                      <a:noFill/>
                    </a:lnR>
                    <a:lnT>
                      <a:noFill/>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4,392,000  </a:t>
                      </a:r>
                    </a:p>
                  </a:txBody>
                  <a:tcPr marL="11012" marR="11012" marT="11012" marB="11012" anchor="ctr">
                    <a:lnL>
                      <a:noFill/>
                    </a:lnL>
                    <a:lnR>
                      <a:noFill/>
                    </a:lnR>
                    <a:lnT>
                      <a:noFill/>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3,388,000  </a:t>
                      </a:r>
                    </a:p>
                  </a:txBody>
                  <a:tcPr marL="11012" marR="11012" marT="11012" marB="11012" anchor="ctr">
                    <a:lnL>
                      <a:noFill/>
                    </a:lnL>
                    <a:lnR>
                      <a:noFill/>
                    </a:lnR>
                    <a:lnT>
                      <a:noFill/>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3,092,000  </a:t>
                      </a:r>
                    </a:p>
                  </a:txBody>
                  <a:tcPr marL="11012" marR="11012" marT="11012" marB="11012" anchor="ctr">
                    <a:lnL>
                      <a:noFill/>
                    </a:lnL>
                    <a:lnR>
                      <a:noFill/>
                    </a:lnR>
                    <a:lnT>
                      <a:noFill/>
                    </a:lnT>
                    <a:lnB w="28575" cap="flat" cmpd="sng" algn="ctr">
                      <a:solidFill>
                        <a:srgbClr val="333333"/>
                      </a:solidFill>
                      <a:prstDash val="solid"/>
                      <a:round/>
                      <a:headEnd type="none" w="med" len="med"/>
                      <a:tailEnd type="none" w="med" len="med"/>
                    </a:lnB>
                    <a:solidFill>
                      <a:srgbClr val="FFFFFF"/>
                    </a:solidFill>
                  </a:tcPr>
                </a:tc>
              </a:tr>
              <a:tr h="180598">
                <a:tc gridSpan="5">
                  <a:txBody>
                    <a:bodyPr/>
                    <a:lstStyle/>
                    <a:p>
                      <a:endParaRPr lang="en-US" sz="1000">
                        <a:effectLst/>
                      </a:endParaRPr>
                    </a:p>
                  </a:txBody>
                  <a:tcPr marL="11012" marR="11012" marT="11012" marB="11012" anchor="ctr">
                    <a:lnL>
                      <a:noFill/>
                    </a:lnL>
                    <a:lnR>
                      <a:noFill/>
                    </a:lnR>
                    <a:lnT w="28575" cap="flat" cmpd="sng" algn="ctr">
                      <a:solidFill>
                        <a:srgbClr val="333333"/>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0598">
                <a:tc gridSpan="2">
                  <a:txBody>
                    <a:bodyPr/>
                    <a:lstStyle/>
                    <a:p>
                      <a:r>
                        <a:rPr lang="en-US" sz="1000" b="1">
                          <a:effectLst/>
                        </a:rPr>
                        <a:t>Total Current Assets</a:t>
                      </a:r>
                      <a:endParaRPr lang="en-US" sz="1000">
                        <a:effectLst/>
                      </a:endParaRPr>
                    </a:p>
                  </a:txBody>
                  <a:tcPr marL="11012" marR="11012" marT="11012" marB="11012" anchor="ctr">
                    <a:lnL>
                      <a:noFill/>
                    </a:lnL>
                    <a:lnR>
                      <a:noFill/>
                    </a:lnR>
                    <a:lnT>
                      <a:noFill/>
                    </a:lnT>
                    <a:lnB>
                      <a:noFill/>
                    </a:lnB>
                    <a:solidFill>
                      <a:srgbClr val="FFFFFF"/>
                    </a:solidFill>
                  </a:tcPr>
                </a:tc>
                <a:tc hMerge="1">
                  <a:txBody>
                    <a:bodyPr/>
                    <a:lstStyle/>
                    <a:p>
                      <a:endParaRPr lang="en-US"/>
                    </a:p>
                  </a:txBody>
                  <a:tcPr/>
                </a:tc>
                <a:tc>
                  <a:txBody>
                    <a:bodyPr/>
                    <a:lstStyle/>
                    <a:p>
                      <a:pPr algn="r"/>
                      <a:r>
                        <a:rPr lang="en-US" sz="1000" b="1">
                          <a:effectLst/>
                        </a:rPr>
                        <a:t>114,246,000  </a:t>
                      </a:r>
                      <a:endParaRPr lang="en-US" sz="1000">
                        <a:effectLst/>
                      </a:endParaRPr>
                    </a:p>
                  </a:txBody>
                  <a:tcPr marL="11012" marR="11012" marT="11012" marB="11012" anchor="ctr">
                    <a:lnL>
                      <a:noFill/>
                    </a:lnL>
                    <a:lnR>
                      <a:noFill/>
                    </a:lnR>
                    <a:lnT>
                      <a:noFill/>
                    </a:lnT>
                    <a:lnB>
                      <a:noFill/>
                    </a:lnB>
                    <a:solidFill>
                      <a:srgbClr val="FFFFFF"/>
                    </a:solidFill>
                  </a:tcPr>
                </a:tc>
                <a:tc>
                  <a:txBody>
                    <a:bodyPr/>
                    <a:lstStyle/>
                    <a:p>
                      <a:pPr algn="r"/>
                      <a:r>
                        <a:rPr lang="en-US" sz="1000" b="1">
                          <a:effectLst/>
                        </a:rPr>
                        <a:t>101,466,000  </a:t>
                      </a:r>
                      <a:endParaRPr lang="en-US" sz="1000">
                        <a:effectLst/>
                      </a:endParaRPr>
                    </a:p>
                  </a:txBody>
                  <a:tcPr marL="11012" marR="11012" marT="11012" marB="11012" anchor="ctr">
                    <a:lnL>
                      <a:noFill/>
                    </a:lnL>
                    <a:lnR>
                      <a:noFill/>
                    </a:lnR>
                    <a:lnT>
                      <a:noFill/>
                    </a:lnT>
                    <a:lnB>
                      <a:noFill/>
                    </a:lnB>
                    <a:solidFill>
                      <a:srgbClr val="FFFFFF"/>
                    </a:solidFill>
                  </a:tcPr>
                </a:tc>
                <a:tc>
                  <a:txBody>
                    <a:bodyPr/>
                    <a:lstStyle/>
                    <a:p>
                      <a:pPr algn="r"/>
                      <a:r>
                        <a:rPr lang="en-US" sz="1000" b="1">
                          <a:effectLst/>
                        </a:rPr>
                        <a:t>85,084,000  </a:t>
                      </a:r>
                      <a:endParaRPr lang="en-US" sz="1000">
                        <a:effectLst/>
                      </a:endParaRPr>
                    </a:p>
                  </a:txBody>
                  <a:tcPr marL="11012" marR="11012" marT="11012" marB="11012" anchor="ctr">
                    <a:lnL>
                      <a:noFill/>
                    </a:lnL>
                    <a:lnR>
                      <a:noFill/>
                    </a:lnR>
                    <a:lnT>
                      <a:noFill/>
                    </a:lnT>
                    <a:lnB>
                      <a:noFill/>
                    </a:lnB>
                    <a:solidFill>
                      <a:srgbClr val="FFFFFF"/>
                    </a:solidFill>
                  </a:tcPr>
                </a:tc>
              </a:tr>
              <a:tr h="180598">
                <a:tc gridSpan="2">
                  <a:txBody>
                    <a:bodyPr/>
                    <a:lstStyle/>
                    <a:p>
                      <a:r>
                        <a:rPr lang="en-US" sz="1000">
                          <a:effectLst/>
                        </a:rPr>
                        <a:t>Long Term Investments</a:t>
                      </a:r>
                    </a:p>
                  </a:txBody>
                  <a:tcPr marL="11012" marR="11012" marT="11012" marB="11012" anchor="ctr">
                    <a:lnL>
                      <a:noFill/>
                    </a:lnL>
                    <a:lnR>
                      <a:noFill/>
                    </a:lnR>
                    <a:lnT>
                      <a:noFill/>
                    </a:lnT>
                    <a:lnB>
                      <a:noFill/>
                    </a:lnB>
                    <a:solidFill>
                      <a:srgbClr val="FFFFFF"/>
                    </a:solidFill>
                  </a:tcPr>
                </a:tc>
                <a:tc hMerge="1">
                  <a:txBody>
                    <a:bodyPr/>
                    <a:lstStyle/>
                    <a:p>
                      <a:endParaRPr lang="en-US"/>
                    </a:p>
                  </a:txBody>
                  <a:tcPr/>
                </a:tc>
                <a:tc>
                  <a:txBody>
                    <a:bodyPr/>
                    <a:lstStyle/>
                    <a:p>
                      <a:pPr algn="r"/>
                      <a:r>
                        <a:rPr lang="en-US" sz="1000">
                          <a:effectLst/>
                        </a:rPr>
                        <a:t>14,597,000  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10,844,000  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9,776,000  </a:t>
                      </a:r>
                    </a:p>
                  </a:txBody>
                  <a:tcPr marL="11012" marR="11012" marT="11012" marB="11012" anchor="ctr">
                    <a:lnL>
                      <a:noFill/>
                    </a:lnL>
                    <a:lnR>
                      <a:noFill/>
                    </a:lnR>
                    <a:lnT>
                      <a:noFill/>
                    </a:lnT>
                    <a:lnB>
                      <a:noFill/>
                    </a:lnB>
                    <a:solidFill>
                      <a:srgbClr val="FFFFFF"/>
                    </a:solidFill>
                  </a:tcPr>
                </a:tc>
              </a:tr>
              <a:tr h="339172">
                <a:tc gridSpan="2">
                  <a:txBody>
                    <a:bodyPr/>
                    <a:lstStyle/>
                    <a:p>
                      <a:r>
                        <a:rPr lang="en-US" sz="1000">
                          <a:effectLst/>
                        </a:rPr>
                        <a:t>Property Plant and Equipment</a:t>
                      </a:r>
                    </a:p>
                  </a:txBody>
                  <a:tcPr marL="11012" marR="11012" marT="11012" marB="11012" anchor="ctr">
                    <a:lnL>
                      <a:noFill/>
                    </a:lnL>
                    <a:lnR>
                      <a:noFill/>
                    </a:lnR>
                    <a:lnT>
                      <a:noFill/>
                    </a:lnT>
                    <a:lnB>
                      <a:noFill/>
                    </a:lnB>
                    <a:solidFill>
                      <a:srgbClr val="FFFFFF"/>
                    </a:solidFill>
                  </a:tcPr>
                </a:tc>
                <a:tc hMerge="1">
                  <a:txBody>
                    <a:bodyPr/>
                    <a:lstStyle/>
                    <a:p>
                      <a:endParaRPr lang="en-US"/>
                    </a:p>
                  </a:txBody>
                  <a:tcPr/>
                </a:tc>
                <a:tc>
                  <a:txBody>
                    <a:bodyPr/>
                    <a:lstStyle/>
                    <a:p>
                      <a:pPr algn="r"/>
                      <a:r>
                        <a:rPr lang="en-US" sz="1000">
                          <a:effectLst/>
                        </a:rPr>
                        <a:t>13,011,000  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9,991,000  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8,269,000  </a:t>
                      </a:r>
                    </a:p>
                  </a:txBody>
                  <a:tcPr marL="11012" marR="11012" marT="11012" marB="11012" anchor="ctr">
                    <a:lnL>
                      <a:noFill/>
                    </a:lnL>
                    <a:lnR>
                      <a:noFill/>
                    </a:lnR>
                    <a:lnT>
                      <a:noFill/>
                    </a:lnT>
                    <a:lnB>
                      <a:noFill/>
                    </a:lnB>
                    <a:solidFill>
                      <a:srgbClr val="FFFFFF"/>
                    </a:solidFill>
                  </a:tcPr>
                </a:tc>
              </a:tr>
              <a:tr h="180598">
                <a:tc gridSpan="2">
                  <a:txBody>
                    <a:bodyPr/>
                    <a:lstStyle/>
                    <a:p>
                      <a:r>
                        <a:rPr lang="en-US" sz="1000">
                          <a:effectLst/>
                        </a:rPr>
                        <a:t>Goodwill</a:t>
                      </a:r>
                    </a:p>
                  </a:txBody>
                  <a:tcPr marL="11012" marR="11012" marT="11012" marB="11012" anchor="ctr">
                    <a:lnL>
                      <a:noFill/>
                    </a:lnL>
                    <a:lnR>
                      <a:noFill/>
                    </a:lnR>
                    <a:lnT>
                      <a:noFill/>
                    </a:lnT>
                    <a:lnB>
                      <a:noFill/>
                    </a:lnB>
                    <a:solidFill>
                      <a:srgbClr val="FFFFFF"/>
                    </a:solidFill>
                  </a:tcPr>
                </a:tc>
                <a:tc hMerge="1">
                  <a:txBody>
                    <a:bodyPr/>
                    <a:lstStyle/>
                    <a:p>
                      <a:endParaRPr lang="en-US"/>
                    </a:p>
                  </a:txBody>
                  <a:tcPr/>
                </a:tc>
                <a:tc>
                  <a:txBody>
                    <a:bodyPr/>
                    <a:lstStyle/>
                    <a:p>
                      <a:pPr algn="r"/>
                      <a:r>
                        <a:rPr lang="en-US" sz="1000">
                          <a:effectLst/>
                        </a:rPr>
                        <a:t>20,127,000  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14,655,000  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13,452,000  </a:t>
                      </a:r>
                    </a:p>
                  </a:txBody>
                  <a:tcPr marL="11012" marR="11012" marT="11012" marB="11012" anchor="ctr">
                    <a:lnL>
                      <a:noFill/>
                    </a:lnL>
                    <a:lnR>
                      <a:noFill/>
                    </a:lnR>
                    <a:lnT>
                      <a:noFill/>
                    </a:lnT>
                    <a:lnB>
                      <a:noFill/>
                    </a:lnB>
                    <a:solidFill>
                      <a:srgbClr val="FFFFFF"/>
                    </a:solidFill>
                  </a:tcPr>
                </a:tc>
              </a:tr>
              <a:tr h="180598">
                <a:tc gridSpan="2">
                  <a:txBody>
                    <a:bodyPr/>
                    <a:lstStyle/>
                    <a:p>
                      <a:r>
                        <a:rPr lang="en-US" sz="1000">
                          <a:effectLst/>
                        </a:rPr>
                        <a:t>Intangible Assets</a:t>
                      </a:r>
                    </a:p>
                  </a:txBody>
                  <a:tcPr marL="11012" marR="11012" marT="11012" marB="11012" anchor="ctr">
                    <a:lnL>
                      <a:noFill/>
                    </a:lnL>
                    <a:lnR>
                      <a:noFill/>
                    </a:lnR>
                    <a:lnT>
                      <a:noFill/>
                    </a:lnT>
                    <a:lnB>
                      <a:noFill/>
                    </a:lnB>
                    <a:solidFill>
                      <a:srgbClr val="FFFFFF"/>
                    </a:solidFill>
                  </a:tcPr>
                </a:tc>
                <a:tc hMerge="1">
                  <a:txBody>
                    <a:bodyPr/>
                    <a:lstStyle/>
                    <a:p>
                      <a:endParaRPr lang="en-US"/>
                    </a:p>
                  </a:txBody>
                  <a:tcPr/>
                </a:tc>
                <a:tc>
                  <a:txBody>
                    <a:bodyPr/>
                    <a:lstStyle/>
                    <a:p>
                      <a:pPr algn="r"/>
                      <a:r>
                        <a:rPr lang="en-US" sz="1000">
                          <a:effectLst/>
                        </a:rPr>
                        <a:t>6,981,000  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3,083,000  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3,170,000  </a:t>
                      </a:r>
                    </a:p>
                  </a:txBody>
                  <a:tcPr marL="11012" marR="11012" marT="11012" marB="11012" anchor="ctr">
                    <a:lnL>
                      <a:noFill/>
                    </a:lnL>
                    <a:lnR>
                      <a:noFill/>
                    </a:lnR>
                    <a:lnT>
                      <a:noFill/>
                    </a:lnT>
                    <a:lnB>
                      <a:noFill/>
                    </a:lnB>
                    <a:solidFill>
                      <a:srgbClr val="FFFFFF"/>
                    </a:solidFill>
                  </a:tcPr>
                </a:tc>
              </a:tr>
              <a:tr h="339172">
                <a:tc gridSpan="2">
                  <a:txBody>
                    <a:bodyPr/>
                    <a:lstStyle/>
                    <a:p>
                      <a:r>
                        <a:rPr lang="en-US" sz="1000">
                          <a:effectLst/>
                        </a:rPr>
                        <a:t>Accumulated Amortization</a:t>
                      </a:r>
                    </a:p>
                  </a:txBody>
                  <a:tcPr marL="11012" marR="11012" marT="11012" marB="11012" anchor="ctr">
                    <a:lnL>
                      <a:noFill/>
                    </a:lnL>
                    <a:lnR>
                      <a:noFill/>
                    </a:lnR>
                    <a:lnT>
                      <a:noFill/>
                    </a:lnT>
                    <a:lnB>
                      <a:noFill/>
                    </a:lnB>
                    <a:solidFill>
                      <a:srgbClr val="FFFFFF"/>
                    </a:solidFill>
                  </a:tcPr>
                </a:tc>
                <a:tc hMerge="1">
                  <a:txBody>
                    <a:bodyPr/>
                    <a:lstStyle/>
                    <a:p>
                      <a:endParaRPr lang="en-US"/>
                    </a:p>
                  </a:txBody>
                  <a:tcPr/>
                </a:tc>
                <a:tc>
                  <a:txBody>
                    <a:bodyPr/>
                    <a:lstStyle/>
                    <a:p>
                      <a:pPr algn="r"/>
                      <a:r>
                        <a:rPr lang="en-US" sz="1000">
                          <a:effectLst/>
                        </a:rPr>
                        <a:t>-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  </a:t>
                      </a:r>
                    </a:p>
                  </a:txBody>
                  <a:tcPr marL="11012" marR="11012" marT="11012" marB="11012" anchor="ctr">
                    <a:lnL>
                      <a:noFill/>
                    </a:lnL>
                    <a:lnR>
                      <a:noFill/>
                    </a:lnR>
                    <a:lnT>
                      <a:noFill/>
                    </a:lnT>
                    <a:lnB>
                      <a:noFill/>
                    </a:lnB>
                    <a:solidFill>
                      <a:srgbClr val="FFFFFF"/>
                    </a:solidFill>
                  </a:tcPr>
                </a:tc>
              </a:tr>
              <a:tr h="180598">
                <a:tc gridSpan="2">
                  <a:txBody>
                    <a:bodyPr/>
                    <a:lstStyle/>
                    <a:p>
                      <a:r>
                        <a:rPr lang="en-US" sz="1000">
                          <a:effectLst/>
                        </a:rPr>
                        <a:t>Other Assets</a:t>
                      </a:r>
                    </a:p>
                  </a:txBody>
                  <a:tcPr marL="11012" marR="11012" marT="11012" marB="11012" anchor="ctr">
                    <a:lnL>
                      <a:noFill/>
                    </a:lnL>
                    <a:lnR>
                      <a:noFill/>
                    </a:lnR>
                    <a:lnT>
                      <a:noFill/>
                    </a:lnT>
                    <a:lnB>
                      <a:noFill/>
                    </a:lnB>
                    <a:solidFill>
                      <a:srgbClr val="FFFFFF"/>
                    </a:solidFill>
                  </a:tcPr>
                </a:tc>
                <a:tc hMerge="1">
                  <a:txBody>
                    <a:bodyPr/>
                    <a:lstStyle/>
                    <a:p>
                      <a:endParaRPr lang="en-US"/>
                    </a:p>
                  </a:txBody>
                  <a:tcPr/>
                </a:tc>
                <a:tc>
                  <a:txBody>
                    <a:bodyPr/>
                    <a:lstStyle/>
                    <a:p>
                      <a:pPr algn="r"/>
                      <a:r>
                        <a:rPr lang="en-US" sz="1000">
                          <a:effectLst/>
                        </a:rPr>
                        <a:t>3,422,000  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2,392,000  </a:t>
                      </a:r>
                    </a:p>
                  </a:txBody>
                  <a:tcPr marL="11012" marR="11012" marT="11012" marB="11012" anchor="ctr">
                    <a:lnL>
                      <a:noFill/>
                    </a:lnL>
                    <a:lnR>
                      <a:noFill/>
                    </a:lnR>
                    <a:lnT>
                      <a:noFill/>
                    </a:lnT>
                    <a:lnB>
                      <a:noFill/>
                    </a:lnB>
                    <a:solidFill>
                      <a:srgbClr val="FFFFFF"/>
                    </a:solidFill>
                  </a:tcPr>
                </a:tc>
                <a:tc>
                  <a:txBody>
                    <a:bodyPr/>
                    <a:lstStyle/>
                    <a:p>
                      <a:pPr algn="r"/>
                      <a:r>
                        <a:rPr lang="en-US" sz="1000">
                          <a:effectLst/>
                        </a:rPr>
                        <a:t>1,520,000  </a:t>
                      </a:r>
                    </a:p>
                  </a:txBody>
                  <a:tcPr marL="11012" marR="11012" marT="11012" marB="11012" anchor="ctr">
                    <a:lnL>
                      <a:noFill/>
                    </a:lnL>
                    <a:lnR>
                      <a:noFill/>
                    </a:lnR>
                    <a:lnT>
                      <a:noFill/>
                    </a:lnT>
                    <a:lnB>
                      <a:noFill/>
                    </a:lnB>
                    <a:solidFill>
                      <a:srgbClr val="FFFFFF"/>
                    </a:solidFill>
                  </a:tcPr>
                </a:tc>
              </a:tr>
              <a:tr h="339172">
                <a:tc gridSpan="2">
                  <a:txBody>
                    <a:bodyPr/>
                    <a:lstStyle/>
                    <a:p>
                      <a:r>
                        <a:rPr lang="en-US" sz="1000">
                          <a:effectLst/>
                        </a:rPr>
                        <a:t>Deferred Long Term Asset Charges</a:t>
                      </a:r>
                    </a:p>
                  </a:txBody>
                  <a:tcPr marL="11012" marR="11012" marT="11012" marB="11012" anchor="ctr">
                    <a:lnL>
                      <a:noFill/>
                    </a:lnL>
                    <a:lnR>
                      <a:noFill/>
                    </a:lnR>
                    <a:lnT>
                      <a:noFill/>
                    </a:lnT>
                    <a:lnB w="28575" cap="flat" cmpd="sng" algn="ctr">
                      <a:solidFill>
                        <a:srgbClr val="333333"/>
                      </a:solidFill>
                      <a:prstDash val="solid"/>
                      <a:round/>
                      <a:headEnd type="none" w="med" len="med"/>
                      <a:tailEnd type="none" w="med" len="med"/>
                    </a:lnB>
                    <a:solidFill>
                      <a:srgbClr val="FFFFFF"/>
                    </a:solidFill>
                  </a:tcPr>
                </a:tc>
                <a:tc hMerge="1">
                  <a:txBody>
                    <a:bodyPr/>
                    <a:lstStyle/>
                    <a:p>
                      <a:endParaRPr lang="en-US"/>
                    </a:p>
                  </a:txBody>
                  <a:tcPr/>
                </a:tc>
                <a:tc>
                  <a:txBody>
                    <a:bodyPr/>
                    <a:lstStyle/>
                    <a:p>
                      <a:pPr algn="r"/>
                      <a:r>
                        <a:rPr lang="en-US" sz="1000">
                          <a:effectLst/>
                        </a:rPr>
                        <a:t>-  </a:t>
                      </a:r>
                    </a:p>
                  </a:txBody>
                  <a:tcPr marL="11012" marR="11012" marT="11012" marB="11012" anchor="ctr">
                    <a:lnL>
                      <a:noFill/>
                    </a:lnL>
                    <a:lnR>
                      <a:noFill/>
                    </a:lnR>
                    <a:lnT>
                      <a:noFill/>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  </a:t>
                      </a:r>
                    </a:p>
                  </a:txBody>
                  <a:tcPr marL="11012" marR="11012" marT="11012" marB="11012" anchor="ctr">
                    <a:lnL>
                      <a:noFill/>
                    </a:lnL>
                    <a:lnR>
                      <a:noFill/>
                    </a:lnR>
                    <a:lnT>
                      <a:noFill/>
                    </a:lnT>
                    <a:lnB w="28575" cap="flat" cmpd="sng" algn="ctr">
                      <a:solidFill>
                        <a:srgbClr val="333333"/>
                      </a:solidFill>
                      <a:prstDash val="solid"/>
                      <a:round/>
                      <a:headEnd type="none" w="med" len="med"/>
                      <a:tailEnd type="none" w="med" len="med"/>
                    </a:lnB>
                    <a:solidFill>
                      <a:srgbClr val="FFFFFF"/>
                    </a:solidFill>
                  </a:tcPr>
                </a:tc>
                <a:tc>
                  <a:txBody>
                    <a:bodyPr/>
                    <a:lstStyle/>
                    <a:p>
                      <a:pPr algn="r"/>
                      <a:r>
                        <a:rPr lang="en-US" sz="1000">
                          <a:effectLst/>
                        </a:rPr>
                        <a:t>-  </a:t>
                      </a:r>
                    </a:p>
                  </a:txBody>
                  <a:tcPr marL="11012" marR="11012" marT="11012" marB="11012" anchor="ctr">
                    <a:lnL>
                      <a:noFill/>
                    </a:lnL>
                    <a:lnR>
                      <a:noFill/>
                    </a:lnR>
                    <a:lnT>
                      <a:noFill/>
                    </a:lnT>
                    <a:lnB w="28575" cap="flat" cmpd="sng" algn="ctr">
                      <a:solidFill>
                        <a:srgbClr val="333333"/>
                      </a:solidFill>
                      <a:prstDash val="solid"/>
                      <a:round/>
                      <a:headEnd type="none" w="med" len="med"/>
                      <a:tailEnd type="none" w="med" len="med"/>
                    </a:lnB>
                    <a:solidFill>
                      <a:srgbClr val="FFFFFF"/>
                    </a:solidFill>
                  </a:tcPr>
                </a:tc>
              </a:tr>
              <a:tr h="180598">
                <a:tc gridSpan="5">
                  <a:txBody>
                    <a:bodyPr/>
                    <a:lstStyle/>
                    <a:p>
                      <a:endParaRPr lang="en-US" sz="1000">
                        <a:effectLst/>
                      </a:endParaRPr>
                    </a:p>
                  </a:txBody>
                  <a:tcPr marL="11012" marR="11012" marT="11012" marB="11012" anchor="ctr">
                    <a:lnL>
                      <a:noFill/>
                    </a:lnL>
                    <a:lnR>
                      <a:noFill/>
                    </a:lnR>
                    <a:lnT w="28575" cap="flat" cmpd="sng" algn="ctr">
                      <a:solidFill>
                        <a:srgbClr val="333333"/>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0598">
                <a:tc gridSpan="2">
                  <a:txBody>
                    <a:bodyPr/>
                    <a:lstStyle/>
                    <a:p>
                      <a:r>
                        <a:rPr lang="en-US" sz="1000" b="1">
                          <a:effectLst/>
                        </a:rPr>
                        <a:t>Total Assets</a:t>
                      </a:r>
                      <a:endParaRPr lang="en-US" sz="1000">
                        <a:effectLst/>
                      </a:endParaRPr>
                    </a:p>
                  </a:txBody>
                  <a:tcPr marL="11012" marR="11012" marT="11012" marB="11012" anchor="ctr">
                    <a:lnL>
                      <a:noFill/>
                    </a:lnL>
                    <a:lnR>
                      <a:noFill/>
                    </a:lnR>
                    <a:lnT>
                      <a:noFill/>
                    </a:lnT>
                    <a:lnB>
                      <a:noFill/>
                    </a:lnB>
                    <a:solidFill>
                      <a:srgbClr val="FFFFFF"/>
                    </a:solidFill>
                  </a:tcPr>
                </a:tc>
                <a:tc hMerge="1">
                  <a:txBody>
                    <a:bodyPr/>
                    <a:lstStyle/>
                    <a:p>
                      <a:endParaRPr lang="en-US"/>
                    </a:p>
                  </a:txBody>
                  <a:tcPr/>
                </a:tc>
                <a:tc>
                  <a:txBody>
                    <a:bodyPr/>
                    <a:lstStyle/>
                    <a:p>
                      <a:pPr algn="r"/>
                      <a:r>
                        <a:rPr lang="en-US" sz="1000" b="1">
                          <a:effectLst/>
                        </a:rPr>
                        <a:t>172,384,000  </a:t>
                      </a:r>
                      <a:endParaRPr lang="en-US" sz="1000">
                        <a:effectLst/>
                      </a:endParaRPr>
                    </a:p>
                  </a:txBody>
                  <a:tcPr marL="11012" marR="11012" marT="11012" marB="11012" anchor="ctr">
                    <a:lnL>
                      <a:noFill/>
                    </a:lnL>
                    <a:lnR>
                      <a:noFill/>
                    </a:lnR>
                    <a:lnT>
                      <a:noFill/>
                    </a:lnT>
                    <a:lnB>
                      <a:noFill/>
                    </a:lnB>
                    <a:solidFill>
                      <a:srgbClr val="FFFFFF"/>
                    </a:solidFill>
                  </a:tcPr>
                </a:tc>
                <a:tc>
                  <a:txBody>
                    <a:bodyPr/>
                    <a:lstStyle/>
                    <a:p>
                      <a:pPr algn="r"/>
                      <a:r>
                        <a:rPr lang="en-US" sz="1000" b="1">
                          <a:effectLst/>
                        </a:rPr>
                        <a:t>142,431,000  </a:t>
                      </a:r>
                      <a:endParaRPr lang="en-US" sz="1000">
                        <a:effectLst/>
                      </a:endParaRPr>
                    </a:p>
                  </a:txBody>
                  <a:tcPr marL="11012" marR="11012" marT="11012" marB="11012" anchor="ctr">
                    <a:lnL>
                      <a:noFill/>
                    </a:lnL>
                    <a:lnR>
                      <a:noFill/>
                    </a:lnR>
                    <a:lnT>
                      <a:noFill/>
                    </a:lnT>
                    <a:lnB>
                      <a:noFill/>
                    </a:lnB>
                    <a:solidFill>
                      <a:srgbClr val="FFFFFF"/>
                    </a:solidFill>
                  </a:tcPr>
                </a:tc>
                <a:tc>
                  <a:txBody>
                    <a:bodyPr/>
                    <a:lstStyle/>
                    <a:p>
                      <a:pPr algn="r"/>
                      <a:r>
                        <a:rPr lang="en-US" sz="1000" b="1" dirty="0">
                          <a:effectLst/>
                        </a:rPr>
                        <a:t>121,271,000 </a:t>
                      </a:r>
                      <a:endParaRPr lang="en-US" sz="1000" dirty="0">
                        <a:effectLst/>
                      </a:endParaRPr>
                    </a:p>
                  </a:txBody>
                  <a:tcPr marL="11012" marR="11012" marT="11012" marB="11012" anchor="ctr">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xmlns="" val="37822147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entury Gothic"/>
              </a:rPr>
              <a:t>Balance Sheet </a:t>
            </a:r>
            <a:r>
              <a:rPr lang="en-CA" dirty="0" smtClean="0"/>
              <a:t>10-K </a:t>
            </a:r>
            <a:r>
              <a:rPr lang="en-US" dirty="0">
                <a:cs typeface="Century Gothic"/>
              </a:rPr>
              <a:t>(Liabilities and S/E)</a:t>
            </a:r>
            <a:endParaRPr lang="en-US" dirty="0"/>
          </a:p>
        </p:txBody>
      </p:sp>
      <p:pic>
        <p:nvPicPr>
          <p:cNvPr id="4" name="Content Placeholder 3"/>
          <p:cNvPicPr>
            <a:picLocks noGrp="1" noChangeAspect="1"/>
          </p:cNvPicPr>
          <p:nvPr>
            <p:ph idx="1"/>
          </p:nvPr>
        </p:nvPicPr>
        <p:blipFill>
          <a:blip r:embed="rId2" cstate="print"/>
          <a:stretch>
            <a:fillRect/>
          </a:stretch>
        </p:blipFill>
        <p:spPr>
          <a:xfrm>
            <a:off x="944275" y="1600200"/>
            <a:ext cx="6895088" cy="4525963"/>
          </a:xfrm>
          <a:prstGeom prst="rect">
            <a:avLst/>
          </a:prstGeom>
        </p:spPr>
      </p:pic>
    </p:spTree>
    <p:extLst>
      <p:ext uri="{BB962C8B-B14F-4D97-AF65-F5344CB8AC3E}">
        <p14:creationId xmlns:p14="http://schemas.microsoft.com/office/powerpoint/2010/main" xmlns="" val="242835830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entury Gothic"/>
              </a:rPr>
              <a:t>Income </a:t>
            </a:r>
            <a:r>
              <a:rPr lang="en-US" dirty="0" smtClean="0">
                <a:cs typeface="Century Gothic"/>
              </a:rPr>
              <a:t>Statement </a:t>
            </a:r>
            <a:r>
              <a:rPr lang="en-CA" dirty="0"/>
              <a:t>10-Q</a:t>
            </a:r>
            <a:endParaRPr lang="en-US" dirty="0"/>
          </a:p>
        </p:txBody>
      </p:sp>
      <p:pic>
        <p:nvPicPr>
          <p:cNvPr id="8" name="Content Placeholder 7"/>
          <p:cNvPicPr>
            <a:picLocks noGrp="1" noChangeAspect="1"/>
          </p:cNvPicPr>
          <p:nvPr>
            <p:ph idx="1"/>
          </p:nvPr>
        </p:nvPicPr>
        <p:blipFill>
          <a:blip r:embed="rId2" cstate="print"/>
          <a:stretch>
            <a:fillRect/>
          </a:stretch>
        </p:blipFill>
        <p:spPr>
          <a:xfrm>
            <a:off x="1230008" y="1600200"/>
            <a:ext cx="6323621" cy="4525963"/>
          </a:xfrm>
          <a:prstGeom prst="rect">
            <a:avLst/>
          </a:prstGeom>
        </p:spPr>
      </p:pic>
    </p:spTree>
    <p:extLst>
      <p:ext uri="{BB962C8B-B14F-4D97-AF65-F5344CB8AC3E}">
        <p14:creationId xmlns:p14="http://schemas.microsoft.com/office/powerpoint/2010/main" xmlns="" val="54907339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Income Statement 10-K</a:t>
            </a:r>
            <a:endParaRPr lang="en-US" dirty="0"/>
          </a:p>
        </p:txBody>
      </p:sp>
      <p:pic>
        <p:nvPicPr>
          <p:cNvPr id="4" name="Content Placeholder 4"/>
          <p:cNvPicPr>
            <a:picLocks noGrp="1" noChangeAspect="1"/>
          </p:cNvPicPr>
          <p:nvPr>
            <p:ph idx="1"/>
          </p:nvPr>
        </p:nvPicPr>
        <p:blipFill>
          <a:blip r:embed="rId2" cstate="print"/>
          <a:stretch>
            <a:fillRect/>
          </a:stretch>
        </p:blipFill>
        <p:spPr>
          <a:xfrm>
            <a:off x="1242470" y="1600200"/>
            <a:ext cx="6298697" cy="4525963"/>
          </a:xfrm>
          <a:prstGeom prst="rect">
            <a:avLst/>
          </a:prstGeom>
        </p:spPr>
      </p:pic>
    </p:spTree>
    <p:extLst>
      <p:ext uri="{BB962C8B-B14F-4D97-AF65-F5344CB8AC3E}">
        <p14:creationId xmlns:p14="http://schemas.microsoft.com/office/powerpoint/2010/main" xmlns="" val="1197354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Sized Tablets</a:t>
            </a:r>
            <a:endParaRPr lang="en-US" dirty="0"/>
          </a:p>
        </p:txBody>
      </p:sp>
      <p:pic>
        <p:nvPicPr>
          <p:cNvPr id="4" name="Content Placeholder 3" descr="Full sized tablets compared.jpg"/>
          <p:cNvPicPr>
            <a:picLocks noGrp="1" noChangeAspect="1"/>
          </p:cNvPicPr>
          <p:nvPr>
            <p:ph idx="1"/>
          </p:nvPr>
        </p:nvPicPr>
        <p:blipFill>
          <a:blip r:embed="rId2" cstate="email">
            <a:extLst>
              <a:ext uri="{28A0092B-C50C-407E-A947-70E740481C1C}">
                <a14:useLocalDpi xmlns:a14="http://schemas.microsoft.com/office/drawing/2010/main" xmlns=""/>
              </a:ext>
            </a:extLst>
          </a:blip>
          <a:srcRect/>
          <a:stretch>
            <a:fillRect/>
          </a:stretch>
        </p:blipFill>
        <p:spPr/>
      </p:pic>
    </p:spTree>
    <p:extLst>
      <p:ext uri="{BB962C8B-B14F-4D97-AF65-F5344CB8AC3E}">
        <p14:creationId xmlns:p14="http://schemas.microsoft.com/office/powerpoint/2010/main" xmlns="" val="49845751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Cash Flow 10-K</a:t>
            </a:r>
            <a:endParaRPr lang="en-US" dirty="0"/>
          </a:p>
        </p:txBody>
      </p:sp>
      <p:pic>
        <p:nvPicPr>
          <p:cNvPr id="4" name="Content Placeholder 3"/>
          <p:cNvPicPr>
            <a:picLocks noGrp="1" noChangeAspect="1"/>
          </p:cNvPicPr>
          <p:nvPr>
            <p:ph idx="1"/>
          </p:nvPr>
        </p:nvPicPr>
        <p:blipFill>
          <a:blip r:embed="rId2" cstate="print"/>
          <a:stretch>
            <a:fillRect/>
          </a:stretch>
        </p:blipFill>
        <p:spPr>
          <a:xfrm>
            <a:off x="395536" y="1556792"/>
            <a:ext cx="7704856" cy="4682776"/>
          </a:xfrm>
          <a:prstGeom prst="rect">
            <a:avLst/>
          </a:prstGeom>
        </p:spPr>
      </p:pic>
    </p:spTree>
    <p:extLst>
      <p:ext uri="{BB962C8B-B14F-4D97-AF65-F5344CB8AC3E}">
        <p14:creationId xmlns:p14="http://schemas.microsoft.com/office/powerpoint/2010/main" xmlns="" val="364109133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Cash Flow </a:t>
            </a:r>
            <a:r>
              <a:rPr lang="en-CA" dirty="0" smtClean="0"/>
              <a:t>10-Q</a:t>
            </a:r>
            <a:endParaRPr lang="en-US" dirty="0"/>
          </a:p>
        </p:txBody>
      </p:sp>
      <p:pic>
        <p:nvPicPr>
          <p:cNvPr id="4" name="Content Placeholder 3"/>
          <p:cNvPicPr>
            <a:picLocks noGrp="1" noChangeAspect="1"/>
          </p:cNvPicPr>
          <p:nvPr>
            <p:ph idx="1"/>
          </p:nvPr>
        </p:nvPicPr>
        <p:blipFill>
          <a:blip r:embed="rId2" cstate="print"/>
          <a:stretch>
            <a:fillRect/>
          </a:stretch>
        </p:blipFill>
        <p:spPr>
          <a:xfrm>
            <a:off x="323528" y="1556792"/>
            <a:ext cx="7920880" cy="4798708"/>
          </a:xfrm>
          <a:prstGeom prst="rect">
            <a:avLst/>
          </a:prstGeom>
        </p:spPr>
      </p:pic>
    </p:spTree>
    <p:extLst>
      <p:ext uri="{BB962C8B-B14F-4D97-AF65-F5344CB8AC3E}">
        <p14:creationId xmlns:p14="http://schemas.microsoft.com/office/powerpoint/2010/main" xmlns="" val="35165941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entury Gothic"/>
              </a:rPr>
              <a:t>Stock </a:t>
            </a:r>
            <a:r>
              <a:rPr lang="en-US" dirty="0" smtClean="0">
                <a:cs typeface="Century Gothic"/>
              </a:rPr>
              <a:t>Forecast</a:t>
            </a:r>
            <a:endParaRPr lang="en-US" dirty="0"/>
          </a:p>
        </p:txBody>
      </p:sp>
      <p:pic>
        <p:nvPicPr>
          <p:cNvPr id="4" name="Content Placeholder 3"/>
          <p:cNvPicPr>
            <a:picLocks noGrp="1" noChangeAspect="1"/>
          </p:cNvPicPr>
          <p:nvPr>
            <p:ph idx="1"/>
          </p:nvPr>
        </p:nvPicPr>
        <p:blipFill>
          <a:blip r:embed="rId2" cstate="print"/>
          <a:stretch>
            <a:fillRect/>
          </a:stretch>
        </p:blipFill>
        <p:spPr>
          <a:xfrm>
            <a:off x="1043608" y="1988840"/>
            <a:ext cx="5616623" cy="3332625"/>
          </a:xfrm>
          <a:prstGeom prst="rect">
            <a:avLst/>
          </a:prstGeom>
        </p:spPr>
      </p:pic>
    </p:spTree>
    <p:extLst>
      <p:ext uri="{BB962C8B-B14F-4D97-AF65-F5344CB8AC3E}">
        <p14:creationId xmlns:p14="http://schemas.microsoft.com/office/powerpoint/2010/main" xmlns="" val="331060455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Recommendation</a:t>
            </a:r>
            <a:endParaRPr lang="en-US" dirty="0"/>
          </a:p>
        </p:txBody>
      </p:sp>
      <p:pic>
        <p:nvPicPr>
          <p:cNvPr id="4" name="Content Placeholder 3"/>
          <p:cNvPicPr>
            <a:picLocks noGrp="1" noChangeAspect="1"/>
          </p:cNvPicPr>
          <p:nvPr>
            <p:ph idx="1"/>
          </p:nvPr>
        </p:nvPicPr>
        <p:blipFill>
          <a:blip r:embed="rId2" cstate="print"/>
          <a:stretch>
            <a:fillRect/>
          </a:stretch>
        </p:blipFill>
        <p:spPr>
          <a:xfrm>
            <a:off x="1403648" y="1844823"/>
            <a:ext cx="4896544" cy="3653575"/>
          </a:xfrm>
          <a:prstGeom prst="rect">
            <a:avLst/>
          </a:prstGeom>
        </p:spPr>
      </p:pic>
    </p:spTree>
    <p:extLst>
      <p:ext uri="{BB962C8B-B14F-4D97-AF65-F5344CB8AC3E}">
        <p14:creationId xmlns:p14="http://schemas.microsoft.com/office/powerpoint/2010/main" xmlns="" val="21441691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Tablets Growth</a:t>
            </a:r>
            <a:endParaRPr lang="en-US" dirty="0"/>
          </a:p>
        </p:txBody>
      </p:sp>
      <p:sp>
        <p:nvSpPr>
          <p:cNvPr id="3" name="Content Placeholder 2"/>
          <p:cNvSpPr>
            <a:spLocks noGrp="1"/>
          </p:cNvSpPr>
          <p:nvPr>
            <p:ph idx="1"/>
          </p:nvPr>
        </p:nvSpPr>
        <p:spPr/>
        <p:txBody>
          <a:bodyPr/>
          <a:lstStyle/>
          <a:p>
            <a:endParaRPr lang="en-US"/>
          </a:p>
        </p:txBody>
      </p:sp>
      <p:pic>
        <p:nvPicPr>
          <p:cNvPr id="4" name="Content Placeholder 3" descr="9d0976f6-4844-4d8a-8144-61a158f7928f-460x248.png"/>
          <p:cNvPicPr>
            <a:picLocks noGrp="1" noChangeAspect="1"/>
          </p:cNvPicPr>
          <p:nvPr/>
        </p:nvPicPr>
        <p:blipFill>
          <a:blip r:embed="rId2" cstate="print"/>
          <a:stretch>
            <a:fillRect/>
          </a:stretch>
        </p:blipFill>
        <p:spPr>
          <a:xfrm>
            <a:off x="768823" y="1700808"/>
            <a:ext cx="7566891" cy="4369894"/>
          </a:xfrm>
          <a:prstGeom prst="rect">
            <a:avLst/>
          </a:prstGeom>
        </p:spPr>
      </p:pic>
    </p:spTree>
    <p:extLst>
      <p:ext uri="{BB962C8B-B14F-4D97-AF65-F5344CB8AC3E}">
        <p14:creationId xmlns:p14="http://schemas.microsoft.com/office/powerpoint/2010/main" xmlns="" val="26018096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HK" dirty="0" smtClean="0"/>
              <a:t>Agenda</a:t>
            </a:r>
            <a:endParaRPr lang="zh-HK" altLang="en-US" dirty="0"/>
          </a:p>
        </p:txBody>
      </p:sp>
      <p:sp>
        <p:nvSpPr>
          <p:cNvPr id="6" name="Freeform 5"/>
          <p:cNvSpPr/>
          <p:nvPr/>
        </p:nvSpPr>
        <p:spPr>
          <a:xfrm>
            <a:off x="107504" y="1732334"/>
            <a:ext cx="8892480" cy="670025"/>
          </a:xfrm>
          <a:custGeom>
            <a:avLst/>
            <a:gdLst>
              <a:gd name="connsiteX0" fmla="*/ 0 w 3218656"/>
              <a:gd name="connsiteY0" fmla="*/ 80466 h 804664"/>
              <a:gd name="connsiteX1" fmla="*/ 80466 w 3218656"/>
              <a:gd name="connsiteY1" fmla="*/ 0 h 804664"/>
              <a:gd name="connsiteX2" fmla="*/ 3138190 w 3218656"/>
              <a:gd name="connsiteY2" fmla="*/ 0 h 804664"/>
              <a:gd name="connsiteX3" fmla="*/ 3218656 w 3218656"/>
              <a:gd name="connsiteY3" fmla="*/ 80466 h 804664"/>
              <a:gd name="connsiteX4" fmla="*/ 3218656 w 3218656"/>
              <a:gd name="connsiteY4" fmla="*/ 724198 h 804664"/>
              <a:gd name="connsiteX5" fmla="*/ 3138190 w 3218656"/>
              <a:gd name="connsiteY5" fmla="*/ 804664 h 804664"/>
              <a:gd name="connsiteX6" fmla="*/ 80466 w 3218656"/>
              <a:gd name="connsiteY6" fmla="*/ 804664 h 804664"/>
              <a:gd name="connsiteX7" fmla="*/ 0 w 3218656"/>
              <a:gd name="connsiteY7" fmla="*/ 724198 h 804664"/>
              <a:gd name="connsiteX8" fmla="*/ 0 w 3218656"/>
              <a:gd name="connsiteY8" fmla="*/ 80466 h 80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8656" h="804664">
                <a:moveTo>
                  <a:pt x="0" y="80466"/>
                </a:moveTo>
                <a:cubicBezTo>
                  <a:pt x="0" y="36026"/>
                  <a:pt x="36026" y="0"/>
                  <a:pt x="80466" y="0"/>
                </a:cubicBezTo>
                <a:lnTo>
                  <a:pt x="3138190" y="0"/>
                </a:lnTo>
                <a:cubicBezTo>
                  <a:pt x="3182630" y="0"/>
                  <a:pt x="3218656" y="36026"/>
                  <a:pt x="3218656" y="80466"/>
                </a:cubicBezTo>
                <a:lnTo>
                  <a:pt x="3218656" y="724198"/>
                </a:lnTo>
                <a:cubicBezTo>
                  <a:pt x="3218656" y="768638"/>
                  <a:pt x="3182630" y="804664"/>
                  <a:pt x="3138190" y="804664"/>
                </a:cubicBezTo>
                <a:lnTo>
                  <a:pt x="80466" y="804664"/>
                </a:lnTo>
                <a:cubicBezTo>
                  <a:pt x="36026" y="804664"/>
                  <a:pt x="0" y="768638"/>
                  <a:pt x="0" y="724198"/>
                </a:cubicBezTo>
                <a:lnTo>
                  <a:pt x="0" y="80466"/>
                </a:lnTo>
                <a:close/>
              </a:path>
            </a:pathLst>
          </a:custGeom>
          <a:solidFill>
            <a:schemeClr val="accent2"/>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208" tIns="64208" rIns="64208" bIns="64208" numCol="1" spcCol="1270" anchor="ctr" anchorCtr="0">
            <a:noAutofit/>
          </a:bodyPr>
          <a:lstStyle/>
          <a:p>
            <a:pPr lvl="0" algn="ctr" defTabSz="1422400">
              <a:lnSpc>
                <a:spcPct val="90000"/>
              </a:lnSpc>
              <a:spcBef>
                <a:spcPct val="0"/>
              </a:spcBef>
              <a:spcAft>
                <a:spcPct val="35000"/>
              </a:spcAft>
            </a:pPr>
            <a:r>
              <a:rPr lang="en-US" altLang="zh-HK" sz="2800" kern="1200" dirty="0" smtClean="0">
                <a:solidFill>
                  <a:schemeClr val="bg1"/>
                </a:solidFill>
              </a:rPr>
              <a:t>Industry Overview</a:t>
            </a:r>
            <a:endParaRPr lang="zh-HK" altLang="en-US" sz="2800" kern="1200" dirty="0">
              <a:solidFill>
                <a:schemeClr val="bg1"/>
              </a:solidFill>
            </a:endParaRPr>
          </a:p>
        </p:txBody>
      </p:sp>
      <p:sp>
        <p:nvSpPr>
          <p:cNvPr id="8" name="Freeform 7"/>
          <p:cNvSpPr/>
          <p:nvPr/>
        </p:nvSpPr>
        <p:spPr>
          <a:xfrm>
            <a:off x="107504" y="2818630"/>
            <a:ext cx="8892480" cy="670025"/>
          </a:xfrm>
          <a:custGeom>
            <a:avLst/>
            <a:gdLst>
              <a:gd name="connsiteX0" fmla="*/ 0 w 3218656"/>
              <a:gd name="connsiteY0" fmla="*/ 80466 h 804664"/>
              <a:gd name="connsiteX1" fmla="*/ 80466 w 3218656"/>
              <a:gd name="connsiteY1" fmla="*/ 0 h 804664"/>
              <a:gd name="connsiteX2" fmla="*/ 3138190 w 3218656"/>
              <a:gd name="connsiteY2" fmla="*/ 0 h 804664"/>
              <a:gd name="connsiteX3" fmla="*/ 3218656 w 3218656"/>
              <a:gd name="connsiteY3" fmla="*/ 80466 h 804664"/>
              <a:gd name="connsiteX4" fmla="*/ 3218656 w 3218656"/>
              <a:gd name="connsiteY4" fmla="*/ 724198 h 804664"/>
              <a:gd name="connsiteX5" fmla="*/ 3138190 w 3218656"/>
              <a:gd name="connsiteY5" fmla="*/ 804664 h 804664"/>
              <a:gd name="connsiteX6" fmla="*/ 80466 w 3218656"/>
              <a:gd name="connsiteY6" fmla="*/ 804664 h 804664"/>
              <a:gd name="connsiteX7" fmla="*/ 0 w 3218656"/>
              <a:gd name="connsiteY7" fmla="*/ 724198 h 804664"/>
              <a:gd name="connsiteX8" fmla="*/ 0 w 3218656"/>
              <a:gd name="connsiteY8" fmla="*/ 80466 h 80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8656" h="804664">
                <a:moveTo>
                  <a:pt x="0" y="80466"/>
                </a:moveTo>
                <a:cubicBezTo>
                  <a:pt x="0" y="36026"/>
                  <a:pt x="36026" y="0"/>
                  <a:pt x="80466" y="0"/>
                </a:cubicBezTo>
                <a:lnTo>
                  <a:pt x="3138190" y="0"/>
                </a:lnTo>
                <a:cubicBezTo>
                  <a:pt x="3182630" y="0"/>
                  <a:pt x="3218656" y="36026"/>
                  <a:pt x="3218656" y="80466"/>
                </a:cubicBezTo>
                <a:lnTo>
                  <a:pt x="3218656" y="724198"/>
                </a:lnTo>
                <a:cubicBezTo>
                  <a:pt x="3218656" y="768638"/>
                  <a:pt x="3182630" y="804664"/>
                  <a:pt x="3138190" y="804664"/>
                </a:cubicBezTo>
                <a:lnTo>
                  <a:pt x="80466" y="804664"/>
                </a:lnTo>
                <a:cubicBezTo>
                  <a:pt x="36026" y="804664"/>
                  <a:pt x="0" y="768638"/>
                  <a:pt x="0" y="724198"/>
                </a:cubicBezTo>
                <a:lnTo>
                  <a:pt x="0" y="80466"/>
                </a:lnTo>
                <a:close/>
              </a:path>
            </a:pathLst>
          </a:custGeom>
          <a:solidFill>
            <a:schemeClr val="accent2"/>
          </a:solidFill>
          <a:ln>
            <a:solidFill>
              <a:schemeClr val="bg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718" tIns="80718" rIns="80718" bIns="80718" numCol="1" spcCol="1270" anchor="ctr" anchorCtr="0">
            <a:noAutofit/>
          </a:bodyPr>
          <a:lstStyle/>
          <a:p>
            <a:pPr lvl="0" algn="ctr" defTabSz="2000250">
              <a:lnSpc>
                <a:spcPct val="90000"/>
              </a:lnSpc>
              <a:spcBef>
                <a:spcPct val="0"/>
              </a:spcBef>
              <a:spcAft>
                <a:spcPct val="35000"/>
              </a:spcAft>
            </a:pPr>
            <a:r>
              <a:rPr lang="en-US" altLang="zh-HK" sz="2800" kern="1200" dirty="0" smtClean="0">
                <a:solidFill>
                  <a:schemeClr val="bg1"/>
                </a:solidFill>
              </a:rPr>
              <a:t>Apple</a:t>
            </a:r>
            <a:endParaRPr lang="zh-HK" altLang="en-US" sz="2800" kern="1200" dirty="0">
              <a:solidFill>
                <a:schemeClr val="bg1"/>
              </a:solidFill>
            </a:endParaRPr>
          </a:p>
        </p:txBody>
      </p:sp>
      <p:sp>
        <p:nvSpPr>
          <p:cNvPr id="10" name="Freeform 9"/>
          <p:cNvSpPr/>
          <p:nvPr/>
        </p:nvSpPr>
        <p:spPr>
          <a:xfrm>
            <a:off x="107504" y="3904927"/>
            <a:ext cx="8892480" cy="670025"/>
          </a:xfrm>
          <a:custGeom>
            <a:avLst/>
            <a:gdLst>
              <a:gd name="connsiteX0" fmla="*/ 0 w 3218656"/>
              <a:gd name="connsiteY0" fmla="*/ 80466 h 804664"/>
              <a:gd name="connsiteX1" fmla="*/ 80466 w 3218656"/>
              <a:gd name="connsiteY1" fmla="*/ 0 h 804664"/>
              <a:gd name="connsiteX2" fmla="*/ 3138190 w 3218656"/>
              <a:gd name="connsiteY2" fmla="*/ 0 h 804664"/>
              <a:gd name="connsiteX3" fmla="*/ 3218656 w 3218656"/>
              <a:gd name="connsiteY3" fmla="*/ 80466 h 804664"/>
              <a:gd name="connsiteX4" fmla="*/ 3218656 w 3218656"/>
              <a:gd name="connsiteY4" fmla="*/ 724198 h 804664"/>
              <a:gd name="connsiteX5" fmla="*/ 3138190 w 3218656"/>
              <a:gd name="connsiteY5" fmla="*/ 804664 h 804664"/>
              <a:gd name="connsiteX6" fmla="*/ 80466 w 3218656"/>
              <a:gd name="connsiteY6" fmla="*/ 804664 h 804664"/>
              <a:gd name="connsiteX7" fmla="*/ 0 w 3218656"/>
              <a:gd name="connsiteY7" fmla="*/ 724198 h 804664"/>
              <a:gd name="connsiteX8" fmla="*/ 0 w 3218656"/>
              <a:gd name="connsiteY8" fmla="*/ 80466 h 80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8656" h="804664">
                <a:moveTo>
                  <a:pt x="0" y="80466"/>
                </a:moveTo>
                <a:cubicBezTo>
                  <a:pt x="0" y="36026"/>
                  <a:pt x="36026" y="0"/>
                  <a:pt x="80466" y="0"/>
                </a:cubicBezTo>
                <a:lnTo>
                  <a:pt x="3138190" y="0"/>
                </a:lnTo>
                <a:cubicBezTo>
                  <a:pt x="3182630" y="0"/>
                  <a:pt x="3218656" y="36026"/>
                  <a:pt x="3218656" y="80466"/>
                </a:cubicBezTo>
                <a:lnTo>
                  <a:pt x="3218656" y="724198"/>
                </a:lnTo>
                <a:cubicBezTo>
                  <a:pt x="3218656" y="768638"/>
                  <a:pt x="3182630" y="804664"/>
                  <a:pt x="3138190" y="804664"/>
                </a:cubicBezTo>
                <a:lnTo>
                  <a:pt x="80466" y="804664"/>
                </a:lnTo>
                <a:cubicBezTo>
                  <a:pt x="36026" y="804664"/>
                  <a:pt x="0" y="768638"/>
                  <a:pt x="0" y="724198"/>
                </a:cubicBezTo>
                <a:lnTo>
                  <a:pt x="0" y="80466"/>
                </a:lnTo>
                <a:close/>
              </a:path>
            </a:pathLst>
          </a:custGeom>
          <a:solidFill>
            <a:schemeClr val="accent2"/>
          </a:solidFill>
          <a:ln>
            <a:solidFill>
              <a:schemeClr val="bg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718" tIns="80718" rIns="80718" bIns="80718" numCol="1" spcCol="1270" anchor="ctr" anchorCtr="0">
            <a:noAutofit/>
          </a:bodyPr>
          <a:lstStyle/>
          <a:p>
            <a:pPr lvl="0" algn="ctr" defTabSz="2000250">
              <a:lnSpc>
                <a:spcPct val="90000"/>
              </a:lnSpc>
              <a:spcBef>
                <a:spcPct val="0"/>
              </a:spcBef>
              <a:spcAft>
                <a:spcPct val="35000"/>
              </a:spcAft>
            </a:pPr>
            <a:r>
              <a:rPr lang="en-US" altLang="zh-HK" sz="2800" kern="1200" dirty="0" smtClean="0">
                <a:solidFill>
                  <a:schemeClr val="bg1"/>
                </a:solidFill>
              </a:rPr>
              <a:t>Google</a:t>
            </a:r>
            <a:endParaRPr lang="zh-HK" altLang="en-US" sz="2800" kern="1200" dirty="0">
              <a:solidFill>
                <a:schemeClr val="bg1"/>
              </a:solidFill>
            </a:endParaRPr>
          </a:p>
        </p:txBody>
      </p:sp>
      <p:sp>
        <p:nvSpPr>
          <p:cNvPr id="12" name="Freeform 11"/>
          <p:cNvSpPr/>
          <p:nvPr/>
        </p:nvSpPr>
        <p:spPr>
          <a:xfrm>
            <a:off x="107504" y="4991223"/>
            <a:ext cx="8892480" cy="670025"/>
          </a:xfrm>
          <a:custGeom>
            <a:avLst/>
            <a:gdLst>
              <a:gd name="connsiteX0" fmla="*/ 0 w 3218656"/>
              <a:gd name="connsiteY0" fmla="*/ 80466 h 804664"/>
              <a:gd name="connsiteX1" fmla="*/ 80466 w 3218656"/>
              <a:gd name="connsiteY1" fmla="*/ 0 h 804664"/>
              <a:gd name="connsiteX2" fmla="*/ 3138190 w 3218656"/>
              <a:gd name="connsiteY2" fmla="*/ 0 h 804664"/>
              <a:gd name="connsiteX3" fmla="*/ 3218656 w 3218656"/>
              <a:gd name="connsiteY3" fmla="*/ 80466 h 804664"/>
              <a:gd name="connsiteX4" fmla="*/ 3218656 w 3218656"/>
              <a:gd name="connsiteY4" fmla="*/ 724198 h 804664"/>
              <a:gd name="connsiteX5" fmla="*/ 3138190 w 3218656"/>
              <a:gd name="connsiteY5" fmla="*/ 804664 h 804664"/>
              <a:gd name="connsiteX6" fmla="*/ 80466 w 3218656"/>
              <a:gd name="connsiteY6" fmla="*/ 804664 h 804664"/>
              <a:gd name="connsiteX7" fmla="*/ 0 w 3218656"/>
              <a:gd name="connsiteY7" fmla="*/ 724198 h 804664"/>
              <a:gd name="connsiteX8" fmla="*/ 0 w 3218656"/>
              <a:gd name="connsiteY8" fmla="*/ 80466 h 80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8656" h="804664">
                <a:moveTo>
                  <a:pt x="0" y="80466"/>
                </a:moveTo>
                <a:cubicBezTo>
                  <a:pt x="0" y="36026"/>
                  <a:pt x="36026" y="0"/>
                  <a:pt x="80466" y="0"/>
                </a:cubicBezTo>
                <a:lnTo>
                  <a:pt x="3138190" y="0"/>
                </a:lnTo>
                <a:cubicBezTo>
                  <a:pt x="3182630" y="0"/>
                  <a:pt x="3218656" y="36026"/>
                  <a:pt x="3218656" y="80466"/>
                </a:cubicBezTo>
                <a:lnTo>
                  <a:pt x="3218656" y="724198"/>
                </a:lnTo>
                <a:cubicBezTo>
                  <a:pt x="3218656" y="768638"/>
                  <a:pt x="3182630" y="804664"/>
                  <a:pt x="3138190" y="804664"/>
                </a:cubicBezTo>
                <a:lnTo>
                  <a:pt x="80466" y="804664"/>
                </a:lnTo>
                <a:cubicBezTo>
                  <a:pt x="36026" y="804664"/>
                  <a:pt x="0" y="768638"/>
                  <a:pt x="0" y="724198"/>
                </a:cubicBezTo>
                <a:lnTo>
                  <a:pt x="0" y="80466"/>
                </a:lnTo>
                <a:close/>
              </a:path>
            </a:pathLst>
          </a:custGeom>
          <a:solidFill>
            <a:schemeClr val="accent2"/>
          </a:solidFill>
          <a:ln>
            <a:solidFill>
              <a:schemeClr val="bg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718" tIns="80718" rIns="80718" bIns="80718" numCol="1" spcCol="1270" anchor="ctr" anchorCtr="0">
            <a:noAutofit/>
          </a:bodyPr>
          <a:lstStyle/>
          <a:p>
            <a:pPr lvl="0" algn="ctr" defTabSz="2000250">
              <a:lnSpc>
                <a:spcPct val="90000"/>
              </a:lnSpc>
              <a:spcBef>
                <a:spcPct val="0"/>
              </a:spcBef>
              <a:spcAft>
                <a:spcPct val="35000"/>
              </a:spcAft>
            </a:pPr>
            <a:r>
              <a:rPr lang="en-US" altLang="zh-HK" sz="2800" kern="1200" dirty="0" smtClean="0">
                <a:solidFill>
                  <a:schemeClr val="bg1"/>
                </a:solidFill>
              </a:rPr>
              <a:t>Microsoft</a:t>
            </a:r>
            <a:endParaRPr lang="zh-HK" altLang="en-US" sz="2800" kern="1200" dirty="0">
              <a:solidFill>
                <a:schemeClr val="bg1"/>
              </a:solidFill>
            </a:endParaRPr>
          </a:p>
        </p:txBody>
      </p:sp>
    </p:spTree>
    <p:extLst>
      <p:ext uri="{BB962C8B-B14F-4D97-AF65-F5344CB8AC3E}">
        <p14:creationId xmlns:p14="http://schemas.microsoft.com/office/powerpoint/2010/main" xmlns="" val="33907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Tablet Manufacturer Market Share</a:t>
            </a:r>
            <a:endParaRPr lang="zh-HK" altLang="en-US" dirty="0"/>
          </a:p>
        </p:txBody>
      </p:sp>
      <p:sp>
        <p:nvSpPr>
          <p:cNvPr id="3" name="Content Placeholder 2"/>
          <p:cNvSpPr>
            <a:spLocks noGrp="1"/>
          </p:cNvSpPr>
          <p:nvPr>
            <p:ph idx="1"/>
          </p:nvPr>
        </p:nvSpPr>
        <p:spPr/>
        <p:txBody>
          <a:bodyPr/>
          <a:lstStyle/>
          <a:p>
            <a:endParaRPr lang="zh-HK" altLang="en-US"/>
          </a:p>
        </p:txBody>
      </p:sp>
      <p:pic>
        <p:nvPicPr>
          <p:cNvPr id="2050" name="Picture 2" descr="C:\Users\justin\Desktop\tablet market share.pn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82310" y="1556792"/>
            <a:ext cx="8566153" cy="46220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84492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Watch</a:t>
            </a:r>
            <a:endParaRPr lang="en-US" dirty="0"/>
          </a:p>
        </p:txBody>
      </p:sp>
      <p:sp>
        <p:nvSpPr>
          <p:cNvPr id="3" name="Content Placeholder 2"/>
          <p:cNvSpPr>
            <a:spLocks noGrp="1"/>
          </p:cNvSpPr>
          <p:nvPr>
            <p:ph idx="1"/>
          </p:nvPr>
        </p:nvSpPr>
        <p:spPr/>
        <p:txBody>
          <a:bodyPr/>
          <a:lstStyle/>
          <a:p>
            <a:r>
              <a:rPr lang="en-US" altLang="zh-CN" dirty="0"/>
              <a:t>A computerized wristwatch with functionality that is enhanced beyond timekeeping, and is often comparable to a personal digital assistant device</a:t>
            </a:r>
            <a:endParaRPr lang="zh-CN" altLang="en-US" dirty="0"/>
          </a:p>
          <a:p>
            <a:endParaRPr lang="en-US" dirty="0"/>
          </a:p>
        </p:txBody>
      </p:sp>
      <p:pic>
        <p:nvPicPr>
          <p:cNvPr id="4" name="Picture 3" descr="SungChewLee-Smartwatch.jpg"/>
          <p:cNvPicPr>
            <a:picLocks noChangeAspect="1"/>
          </p:cNvPicPr>
          <p:nvPr/>
        </p:nvPicPr>
        <p:blipFill>
          <a:blip r:embed="rId2" cstate="print"/>
          <a:stretch>
            <a:fillRect/>
          </a:stretch>
        </p:blipFill>
        <p:spPr>
          <a:xfrm>
            <a:off x="4788024" y="3429000"/>
            <a:ext cx="3305692" cy="2488294"/>
          </a:xfrm>
          <a:prstGeom prst="rect">
            <a:avLst/>
          </a:prstGeom>
        </p:spPr>
      </p:pic>
    </p:spTree>
    <p:extLst>
      <p:ext uri="{BB962C8B-B14F-4D97-AF65-F5344CB8AC3E}">
        <p14:creationId xmlns:p14="http://schemas.microsoft.com/office/powerpoint/2010/main" xmlns="" val="29152638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Watch</a:t>
            </a:r>
            <a:endParaRPr lang="en-US"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691680" y="1539963"/>
            <a:ext cx="6120680" cy="45905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693018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Watches</a:t>
            </a:r>
            <a:endParaRPr lang="en-US" dirty="0"/>
          </a:p>
        </p:txBody>
      </p:sp>
      <p:pic>
        <p:nvPicPr>
          <p:cNvPr id="4" name="Content Placeholder 3" descr="Smart watches compared.jpg"/>
          <p:cNvPicPr>
            <a:picLocks noGrp="1" noChangeAspect="1"/>
          </p:cNvPicPr>
          <p:nvPr>
            <p:ph idx="1"/>
          </p:nvPr>
        </p:nvPicPr>
        <p:blipFill rotWithShape="1">
          <a:blip r:embed="rId2" cstate="email">
            <a:extLst>
              <a:ext uri="{28A0092B-C50C-407E-A947-70E740481C1C}">
                <a14:useLocalDpi xmlns:a14="http://schemas.microsoft.com/office/drawing/2010/main" xmlns=""/>
              </a:ext>
            </a:extLst>
          </a:blip>
          <a:srcRect l="-2097" r="-1492"/>
          <a:stretch/>
        </p:blipFill>
        <p:spPr>
          <a:xfrm>
            <a:off x="107504" y="1196752"/>
            <a:ext cx="8713788" cy="4713288"/>
          </a:xfrm>
        </p:spPr>
      </p:pic>
    </p:spTree>
    <p:extLst>
      <p:ext uri="{BB962C8B-B14F-4D97-AF65-F5344CB8AC3E}">
        <p14:creationId xmlns:p14="http://schemas.microsoft.com/office/powerpoint/2010/main" xmlns="" val="26508158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Smart Watch Growth</a:t>
            </a:r>
            <a:endParaRPr lang="zh-HK" altLang="en-US" dirty="0"/>
          </a:p>
        </p:txBody>
      </p:sp>
      <p:sp>
        <p:nvSpPr>
          <p:cNvPr id="3" name="Content Placeholder 2"/>
          <p:cNvSpPr>
            <a:spLocks noGrp="1"/>
          </p:cNvSpPr>
          <p:nvPr>
            <p:ph idx="1"/>
          </p:nvPr>
        </p:nvSpPr>
        <p:spPr/>
        <p:txBody>
          <a:bodyPr/>
          <a:lstStyle/>
          <a:p>
            <a:endParaRPr lang="zh-HK" alt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7664" y="1556792"/>
            <a:ext cx="6408712" cy="4566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21403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Internet</a:t>
            </a:r>
            <a:endParaRPr lang="zh-HK" altLang="en-US" dirty="0"/>
          </a:p>
        </p:txBody>
      </p:sp>
      <p:sp>
        <p:nvSpPr>
          <p:cNvPr id="3" name="Content Placeholder 2"/>
          <p:cNvSpPr>
            <a:spLocks noGrp="1"/>
          </p:cNvSpPr>
          <p:nvPr>
            <p:ph idx="1"/>
          </p:nvPr>
        </p:nvSpPr>
        <p:spPr/>
        <p:txBody>
          <a:bodyPr/>
          <a:lstStyle/>
          <a:p>
            <a:endParaRPr lang="zh-HK" altLang="en-US"/>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2267744" y="0"/>
            <a:ext cx="5004000" cy="6323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200958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Internet Usage</a:t>
            </a:r>
            <a:endParaRPr lang="zh-HK" altLang="en-US" dirty="0"/>
          </a:p>
        </p:txBody>
      </p:sp>
      <p:sp>
        <p:nvSpPr>
          <p:cNvPr id="3" name="Content Placeholder 2"/>
          <p:cNvSpPr>
            <a:spLocks noGrp="1"/>
          </p:cNvSpPr>
          <p:nvPr>
            <p:ph idx="1"/>
          </p:nvPr>
        </p:nvSpPr>
        <p:spPr/>
        <p:txBody>
          <a:bodyPr/>
          <a:lstStyle/>
          <a:p>
            <a:endParaRPr lang="zh-HK" altLang="en-US"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403648" y="1572598"/>
            <a:ext cx="6120680" cy="45905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886345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Internet Usage</a:t>
            </a:r>
            <a:endParaRPr lang="zh-HK" altLang="en-US" dirty="0"/>
          </a:p>
        </p:txBody>
      </p:sp>
      <p:sp>
        <p:nvSpPr>
          <p:cNvPr id="3" name="Content Placeholder 2"/>
          <p:cNvSpPr>
            <a:spLocks noGrp="1"/>
          </p:cNvSpPr>
          <p:nvPr>
            <p:ph idx="1"/>
          </p:nvPr>
        </p:nvSpPr>
        <p:spPr/>
        <p:txBody>
          <a:bodyPr/>
          <a:lstStyle/>
          <a:p>
            <a:endParaRPr lang="zh-HK" altLang="en-US"/>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9631" y="1412776"/>
            <a:ext cx="6528725" cy="48965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101616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Internet Penetration by Region</a:t>
            </a:r>
            <a:endParaRPr lang="zh-HK" altLang="en-US" dirty="0"/>
          </a:p>
        </p:txBody>
      </p:sp>
      <p:sp>
        <p:nvSpPr>
          <p:cNvPr id="3" name="Content Placeholder 2"/>
          <p:cNvSpPr>
            <a:spLocks noGrp="1"/>
          </p:cNvSpPr>
          <p:nvPr>
            <p:ph idx="1"/>
          </p:nvPr>
        </p:nvSpPr>
        <p:spPr/>
        <p:txBody>
          <a:bodyPr/>
          <a:lstStyle/>
          <a:p>
            <a:endParaRPr lang="zh-HK" altLang="en-US" dirty="0"/>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115616" y="1484785"/>
            <a:ext cx="6408712" cy="48065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314919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Application Software</a:t>
            </a:r>
            <a:endParaRPr lang="zh-HK" altLang="en-US" dirty="0"/>
          </a:p>
        </p:txBody>
      </p:sp>
      <p:sp>
        <p:nvSpPr>
          <p:cNvPr id="3" name="Content Placeholder 2"/>
          <p:cNvSpPr>
            <a:spLocks noGrp="1"/>
          </p:cNvSpPr>
          <p:nvPr>
            <p:ph idx="1"/>
          </p:nvPr>
        </p:nvSpPr>
        <p:spPr/>
        <p:txBody>
          <a:bodyPr/>
          <a:lstStyle/>
          <a:p>
            <a:endParaRPr lang="zh-HK" altLang="en-US"/>
          </a:p>
        </p:txBody>
      </p:sp>
    </p:spTree>
    <p:extLst>
      <p:ext uri="{BB962C8B-B14F-4D97-AF65-F5344CB8AC3E}">
        <p14:creationId xmlns:p14="http://schemas.microsoft.com/office/powerpoint/2010/main" xmlns="" val="2801794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Gadgets</a:t>
            </a:r>
            <a:endParaRPr lang="en-US" dirty="0"/>
          </a:p>
        </p:txBody>
      </p:sp>
      <p:sp>
        <p:nvSpPr>
          <p:cNvPr id="3" name="Content Placeholder 2"/>
          <p:cNvSpPr>
            <a:spLocks noGrp="1"/>
          </p:cNvSpPr>
          <p:nvPr>
            <p:ph idx="1"/>
          </p:nvPr>
        </p:nvSpPr>
        <p:spPr/>
        <p:txBody>
          <a:bodyPr/>
          <a:lstStyle/>
          <a:p>
            <a:pPr marL="285750" indent="-285750"/>
            <a:r>
              <a:rPr lang="en-US" altLang="zh-CN" dirty="0">
                <a:latin typeface="Franklin Gothic Book" panose="020B0503020102020204" pitchFamily="34" charset="0"/>
              </a:rPr>
              <a:t>A form of mobile technology that is supported by a variety of services which provide connectivity and improve utility</a:t>
            </a:r>
          </a:p>
          <a:p>
            <a:pPr marL="285750" indent="-285750"/>
            <a:r>
              <a:rPr lang="en-US" altLang="zh-CN" dirty="0">
                <a:latin typeface="Franklin Gothic Book" panose="020B0503020102020204" pitchFamily="34" charset="0"/>
              </a:rPr>
              <a:t>Always increase productivity and convenience</a:t>
            </a:r>
          </a:p>
          <a:p>
            <a:pPr marL="285750" indent="-285750"/>
            <a:r>
              <a:rPr lang="en-US" altLang="zh-CN" dirty="0">
                <a:latin typeface="Franklin Gothic Book" panose="020B0503020102020204" pitchFamily="34" charset="0"/>
              </a:rPr>
              <a:t>Can be used for work or entertainment</a:t>
            </a:r>
          </a:p>
          <a:p>
            <a:pPr marL="285750" indent="-285750"/>
            <a:r>
              <a:rPr lang="en-US" altLang="zh-CN" dirty="0">
                <a:latin typeface="Franklin Gothic Book" panose="020B0503020102020204" pitchFamily="34" charset="0"/>
              </a:rPr>
              <a:t>Profit is derived from physical sales and service fees</a:t>
            </a:r>
          </a:p>
          <a:p>
            <a:endParaRPr lang="en-US" dirty="0"/>
          </a:p>
        </p:txBody>
      </p:sp>
    </p:spTree>
    <p:extLst>
      <p:ext uri="{BB962C8B-B14F-4D97-AF65-F5344CB8AC3E}">
        <p14:creationId xmlns:p14="http://schemas.microsoft.com/office/powerpoint/2010/main" xmlns="" val="33919119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Computer OS market share</a:t>
            </a:r>
            <a:endParaRPr lang="zh-HK" altLang="en-US" dirty="0"/>
          </a:p>
        </p:txBody>
      </p:sp>
      <p:sp>
        <p:nvSpPr>
          <p:cNvPr id="3" name="Content Placeholder 2"/>
          <p:cNvSpPr>
            <a:spLocks noGrp="1"/>
          </p:cNvSpPr>
          <p:nvPr>
            <p:ph idx="1"/>
          </p:nvPr>
        </p:nvSpPr>
        <p:spPr/>
        <p:txBody>
          <a:bodyPr/>
          <a:lstStyle/>
          <a:p>
            <a:endParaRPr lang="zh-HK" altLang="en-US" dirty="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835696" y="1556792"/>
            <a:ext cx="6192688" cy="46445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741398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Legal Regulations</a:t>
            </a:r>
            <a:endParaRPr lang="zh-HK" altLang="en-US" dirty="0"/>
          </a:p>
        </p:txBody>
      </p:sp>
      <p:sp>
        <p:nvSpPr>
          <p:cNvPr id="3" name="Content Placeholder 2"/>
          <p:cNvSpPr>
            <a:spLocks noGrp="1"/>
          </p:cNvSpPr>
          <p:nvPr>
            <p:ph idx="1"/>
          </p:nvPr>
        </p:nvSpPr>
        <p:spPr/>
        <p:txBody>
          <a:bodyPr/>
          <a:lstStyle/>
          <a:p>
            <a:r>
              <a:rPr lang="en-US" altLang="zh-HK" dirty="0" smtClean="0"/>
              <a:t>Net Neutrality in US- </a:t>
            </a:r>
            <a:r>
              <a:rPr lang="en-US" altLang="zh-HK" dirty="0"/>
              <a:t>ban paid prioritization of Internet </a:t>
            </a:r>
            <a:r>
              <a:rPr lang="en-US" altLang="zh-HK" dirty="0" smtClean="0"/>
              <a:t>traffic</a:t>
            </a:r>
          </a:p>
          <a:p>
            <a:r>
              <a:rPr lang="en-US" altLang="zh-HK" dirty="0" smtClean="0"/>
              <a:t>Patent laws and infringements</a:t>
            </a:r>
          </a:p>
          <a:p>
            <a:r>
              <a:rPr lang="en-US" altLang="zh-HK" dirty="0" smtClean="0"/>
              <a:t>Antitrust laws</a:t>
            </a:r>
          </a:p>
          <a:p>
            <a:endParaRPr lang="zh-HK" altLang="en-US" dirty="0"/>
          </a:p>
        </p:txBody>
      </p:sp>
    </p:spTree>
    <p:extLst>
      <p:ext uri="{BB962C8B-B14F-4D97-AF65-F5344CB8AC3E}">
        <p14:creationId xmlns:p14="http://schemas.microsoft.com/office/powerpoint/2010/main" xmlns="" val="27664935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zh-HK" altLang="en-US"/>
          </a:p>
        </p:txBody>
      </p:sp>
      <p:sp>
        <p:nvSpPr>
          <p:cNvPr id="6" name="Content Placeholder 5"/>
          <p:cNvSpPr>
            <a:spLocks noGrp="1"/>
          </p:cNvSpPr>
          <p:nvPr>
            <p:ph idx="1"/>
          </p:nvPr>
        </p:nvSpPr>
        <p:spPr/>
        <p:txBody>
          <a:bodyPr/>
          <a:lstStyle/>
          <a:p>
            <a:endParaRPr lang="zh-HK" alt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3848" y="1988839"/>
            <a:ext cx="3384376" cy="3922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7784124" y="0"/>
            <a:ext cx="1008112"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xmlns="" val="3392190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Snapshot</a:t>
            </a:r>
            <a:endParaRPr lang="en-US" dirty="0"/>
          </a:p>
        </p:txBody>
      </p:sp>
      <p:pic>
        <p:nvPicPr>
          <p:cNvPr id="4" name="Content Placeholder 3" descr="Screen Shot 2015-06-26 at 4.18.19 PM.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2437" r="2437"/>
          <a:stretch>
            <a:fillRect/>
          </a:stretch>
        </p:blipFill>
        <p:spPr>
          <a:xfrm>
            <a:off x="179512" y="1628800"/>
            <a:ext cx="2683555" cy="1368151"/>
          </a:xfrm>
        </p:spPr>
      </p:pic>
      <p:pic>
        <p:nvPicPr>
          <p:cNvPr id="5" name="Picture 4" descr="Screen Shot 2015-06-26 at 4.18.39 PM.pn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2915816" y="1556792"/>
            <a:ext cx="6084168" cy="4536504"/>
          </a:xfrm>
          <a:prstGeom prst="rect">
            <a:avLst/>
          </a:prstGeom>
        </p:spPr>
      </p:pic>
    </p:spTree>
    <p:extLst>
      <p:ext uri="{BB962C8B-B14F-4D97-AF65-F5344CB8AC3E}">
        <p14:creationId xmlns:p14="http://schemas.microsoft.com/office/powerpoint/2010/main" xmlns="" val="12125411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Year Performance</a:t>
            </a:r>
            <a:endParaRPr lang="en-US" dirty="0"/>
          </a:p>
        </p:txBody>
      </p:sp>
      <p:pic>
        <p:nvPicPr>
          <p:cNvPr id="6" name="Content Placeholder 5" descr="Screen Shot 2015-07-03 at 1.02.43 AM.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35496" y="1556792"/>
            <a:ext cx="8712968" cy="4536505"/>
          </a:xfrm>
        </p:spPr>
      </p:pic>
    </p:spTree>
    <p:extLst>
      <p:ext uri="{BB962C8B-B14F-4D97-AF65-F5344CB8AC3E}">
        <p14:creationId xmlns:p14="http://schemas.microsoft.com/office/powerpoint/2010/main" xmlns="" val="35637645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Years Performance</a:t>
            </a:r>
            <a:endParaRPr lang="en-US" dirty="0"/>
          </a:p>
        </p:txBody>
      </p:sp>
      <p:pic>
        <p:nvPicPr>
          <p:cNvPr id="6" name="Content Placeholder 5" descr="Screen Shot 2015-07-03 at 1.03.12 AM.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8239" b="8239"/>
          <a:stretch>
            <a:fillRect/>
          </a:stretch>
        </p:blipFill>
        <p:spPr>
          <a:xfrm>
            <a:off x="179512" y="1556792"/>
            <a:ext cx="8640960" cy="4536504"/>
          </a:xfrm>
        </p:spPr>
      </p:pic>
    </p:spTree>
    <p:extLst>
      <p:ext uri="{BB962C8B-B14F-4D97-AF65-F5344CB8AC3E}">
        <p14:creationId xmlns:p14="http://schemas.microsoft.com/office/powerpoint/2010/main" xmlns="" val="15271130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 Years Performance</a:t>
            </a:r>
            <a:endParaRPr lang="en-US" dirty="0"/>
          </a:p>
        </p:txBody>
      </p:sp>
      <p:pic>
        <p:nvPicPr>
          <p:cNvPr id="4" name="Content Placeholder 3" descr="Screen Shot 2015-07-03 at 1.03.33 AM.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7335" b="7335"/>
          <a:stretch>
            <a:fillRect/>
          </a:stretch>
        </p:blipFill>
        <p:spPr>
          <a:xfrm>
            <a:off x="35496" y="1600201"/>
            <a:ext cx="8640960" cy="4493096"/>
          </a:xfrm>
        </p:spPr>
      </p:pic>
    </p:spTree>
    <p:extLst>
      <p:ext uri="{BB962C8B-B14F-4D97-AF65-F5344CB8AC3E}">
        <p14:creationId xmlns:p14="http://schemas.microsoft.com/office/powerpoint/2010/main" xmlns="" val="4398658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Valuation</a:t>
            </a:r>
            <a:endParaRPr lang="en-US" dirty="0"/>
          </a:p>
        </p:txBody>
      </p:sp>
      <p:pic>
        <p:nvPicPr>
          <p:cNvPr id="4" name="Content Placeholder 3" descr="Screen Shot 2015-07-03 at 10.59.53 AM.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170" b="170"/>
          <a:stretch>
            <a:fillRect/>
          </a:stretch>
        </p:blipFill>
        <p:spPr>
          <a:xfrm>
            <a:off x="395536" y="1700808"/>
            <a:ext cx="8353177" cy="4425355"/>
          </a:xfrm>
        </p:spPr>
      </p:pic>
    </p:spTree>
    <p:extLst>
      <p:ext uri="{BB962C8B-B14F-4D97-AF65-F5344CB8AC3E}">
        <p14:creationId xmlns:p14="http://schemas.microsoft.com/office/powerpoint/2010/main" xmlns="" val="21102368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 Vs. NASDAQ</a:t>
            </a:r>
            <a:endParaRPr lang="en-US" dirty="0"/>
          </a:p>
        </p:txBody>
      </p:sp>
      <p:pic>
        <p:nvPicPr>
          <p:cNvPr id="4" name="Content Placeholder 3" descr="Screen Shot 2015-07-03 at 1.09.35 AM.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3386" r="3386"/>
          <a:stretch>
            <a:fillRect/>
          </a:stretch>
        </p:blipFill>
        <p:spPr>
          <a:xfrm>
            <a:off x="179512" y="1600200"/>
            <a:ext cx="8568952" cy="4525963"/>
          </a:xfrm>
        </p:spPr>
      </p:pic>
    </p:spTree>
    <p:extLst>
      <p:ext uri="{BB962C8B-B14F-4D97-AF65-F5344CB8AC3E}">
        <p14:creationId xmlns:p14="http://schemas.microsoft.com/office/powerpoint/2010/main" xmlns="" val="5245248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 Cash and Investment </a:t>
            </a:r>
            <a:endParaRPr lang="en-US" dirty="0"/>
          </a:p>
        </p:txBody>
      </p:sp>
      <p:pic>
        <p:nvPicPr>
          <p:cNvPr id="6" name="Content Placeholder 5" descr="Screen Shot 2015-07-03 at 11.42.12 AM.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40800" b="-40800"/>
          <a:stretch>
            <a:fillRect/>
          </a:stretch>
        </p:blipFill>
        <p:spPr>
          <a:xfrm>
            <a:off x="539552" y="1600200"/>
            <a:ext cx="7848798" cy="4525963"/>
          </a:xfrm>
        </p:spPr>
      </p:pic>
    </p:spTree>
    <p:extLst>
      <p:ext uri="{BB962C8B-B14F-4D97-AF65-F5344CB8AC3E}">
        <p14:creationId xmlns:p14="http://schemas.microsoft.com/office/powerpoint/2010/main" xmlns="" val="40091330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altLang="zh-HK" dirty="0" smtClean="0"/>
              <a:t>Industry History</a:t>
            </a:r>
            <a:endParaRPr lang="zh-HK" altLang="en-US" dirty="0"/>
          </a:p>
        </p:txBody>
      </p:sp>
      <p:sp>
        <p:nvSpPr>
          <p:cNvPr id="2" name="Content Placeholder 1"/>
          <p:cNvSpPr>
            <a:spLocks noGrp="1"/>
          </p:cNvSpPr>
          <p:nvPr>
            <p:ph idx="1"/>
          </p:nvPr>
        </p:nvSpPr>
        <p:spPr/>
        <p:txBody>
          <a:bodyPr/>
          <a:lstStyle/>
          <a:p>
            <a:r>
              <a:rPr lang="en-US" dirty="0" smtClean="0"/>
              <a:t>The Computer</a:t>
            </a:r>
          </a:p>
          <a:p>
            <a:r>
              <a:rPr lang="en-US" dirty="0" smtClean="0"/>
              <a:t>The Internet</a:t>
            </a:r>
          </a:p>
          <a:p>
            <a:r>
              <a:rPr lang="en-US" dirty="0" smtClean="0"/>
              <a:t>Mobile Phone</a:t>
            </a:r>
            <a:endParaRPr lang="en-US" dirty="0"/>
          </a:p>
        </p:txBody>
      </p:sp>
    </p:spTree>
    <p:extLst>
      <p:ext uri="{BB962C8B-B14F-4D97-AF65-F5344CB8AC3E}">
        <p14:creationId xmlns:p14="http://schemas.microsoft.com/office/powerpoint/2010/main" xmlns="" val="3103178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5-07-03 at 1.53.37 PM.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15542" r="-15542"/>
          <a:stretch>
            <a:fillRect/>
          </a:stretch>
        </p:blipFill>
        <p:spPr>
          <a:xfrm>
            <a:off x="34925" y="1340768"/>
            <a:ext cx="8713788" cy="4785395"/>
          </a:xfrm>
        </p:spPr>
      </p:pic>
    </p:spTree>
    <p:extLst>
      <p:ext uri="{BB962C8B-B14F-4D97-AF65-F5344CB8AC3E}">
        <p14:creationId xmlns:p14="http://schemas.microsoft.com/office/powerpoint/2010/main" xmlns="" val="305630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Company Profile</a:t>
            </a:r>
            <a:endParaRPr lang="en-US" dirty="0"/>
          </a:p>
        </p:txBody>
      </p:sp>
      <p:sp>
        <p:nvSpPr>
          <p:cNvPr id="3" name="Content Placeholder 2"/>
          <p:cNvSpPr>
            <a:spLocks noGrp="1"/>
          </p:cNvSpPr>
          <p:nvPr>
            <p:ph idx="1"/>
          </p:nvPr>
        </p:nvSpPr>
        <p:spPr/>
        <p:txBody>
          <a:bodyPr>
            <a:normAutofit fontScale="85000" lnSpcReduction="10000"/>
          </a:bodyPr>
          <a:lstStyle/>
          <a:p>
            <a:pPr marL="457200" indent="-457200">
              <a:defRPr/>
            </a:pPr>
            <a:r>
              <a:rPr lang="en-US" altLang="zh-CN" dirty="0">
                <a:cs typeface="Times New Roman" pitchFamily="18" charset="0"/>
              </a:rPr>
              <a:t>Apple Inc. (formerly Apple Computer, Inc.) founded by Steve Jobs, Steve Wozniak and Ronald Wayne (1976)</a:t>
            </a:r>
          </a:p>
          <a:p>
            <a:pPr marL="457200" indent="-457200">
              <a:defRPr/>
            </a:pPr>
            <a:r>
              <a:rPr lang="en-US" altLang="zh-CN" dirty="0">
                <a:solidFill>
                  <a:srgbClr val="000000"/>
                </a:solidFill>
              </a:rPr>
              <a:t>It designs, manufactures, and markets mobile communication and media devices, personal computers, and portable digital music players, and sells a variety of related software, services, peripherals, networking solutions, and third-party digital content and applications. </a:t>
            </a:r>
          </a:p>
          <a:p>
            <a:pPr marL="457200" indent="-457200">
              <a:defRPr/>
            </a:pPr>
            <a:r>
              <a:rPr lang="en-US" altLang="zh-CN" dirty="0">
                <a:cs typeface="Times New Roman" pitchFamily="18" charset="0"/>
              </a:rPr>
              <a:t>Products sold worldwide through its online stores, its retail stores, its direct sales force, third-party cellular network carriers, wholesalers, and resellers</a:t>
            </a:r>
            <a:endParaRPr lang="zh-CN" altLang="zh-CN" dirty="0">
              <a:cs typeface="Times New Roman" pitchFamily="18" charset="0"/>
            </a:endParaRPr>
          </a:p>
          <a:p>
            <a:pPr marL="457200" indent="-457200">
              <a:defRPr/>
            </a:pPr>
            <a:r>
              <a:rPr lang="en-US" altLang="zh-CN" dirty="0">
                <a:cs typeface="Times New Roman" pitchFamily="18" charset="0"/>
              </a:rPr>
              <a:t>Headquartered in Cupertino, California</a:t>
            </a:r>
          </a:p>
          <a:p>
            <a:pPr marL="0" indent="0">
              <a:buNone/>
            </a:pPr>
            <a:endParaRPr lang="en-US" dirty="0"/>
          </a:p>
        </p:txBody>
      </p:sp>
    </p:spTree>
    <p:extLst>
      <p:ext uri="{BB962C8B-B14F-4D97-AF65-F5344CB8AC3E}">
        <p14:creationId xmlns:p14="http://schemas.microsoft.com/office/powerpoint/2010/main" xmlns="" val="10149918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Strategy </a:t>
            </a:r>
            <a:endParaRPr lang="en-US" dirty="0"/>
          </a:p>
        </p:txBody>
      </p:sp>
      <p:sp>
        <p:nvSpPr>
          <p:cNvPr id="3" name="Content Placeholder 2"/>
          <p:cNvSpPr>
            <a:spLocks noGrp="1"/>
          </p:cNvSpPr>
          <p:nvPr>
            <p:ph idx="1"/>
          </p:nvPr>
        </p:nvSpPr>
        <p:spPr/>
        <p:txBody>
          <a:bodyPr>
            <a:normAutofit fontScale="85000" lnSpcReduction="10000"/>
          </a:bodyPr>
          <a:lstStyle/>
          <a:p>
            <a:pPr marL="457200" indent="-457200">
              <a:defRPr/>
            </a:pPr>
            <a:r>
              <a:rPr lang="en-US" altLang="zh-CN" dirty="0">
                <a:solidFill>
                  <a:srgbClr val="000000"/>
                </a:solidFill>
              </a:rPr>
              <a:t>The Company is committed to bringing the best user experience to its customers through its innovative hardware, software and services. </a:t>
            </a:r>
          </a:p>
          <a:p>
            <a:pPr marL="457200" indent="-457200">
              <a:defRPr/>
            </a:pPr>
            <a:r>
              <a:rPr lang="en-US" altLang="zh-CN" dirty="0" smtClean="0">
                <a:solidFill>
                  <a:srgbClr val="000000"/>
                </a:solidFill>
              </a:rPr>
              <a:t>The </a:t>
            </a:r>
            <a:r>
              <a:rPr lang="en-US" altLang="zh-CN" dirty="0">
                <a:solidFill>
                  <a:srgbClr val="000000"/>
                </a:solidFill>
              </a:rPr>
              <a:t>Company believes continual investment in research and development, marketing and advertising is critical to the development and sale of innovative products and technologies. </a:t>
            </a:r>
          </a:p>
          <a:p>
            <a:pPr marL="457200" indent="-457200">
              <a:defRPr/>
            </a:pPr>
            <a:r>
              <a:rPr lang="en-US" altLang="zh-CN" dirty="0">
                <a:solidFill>
                  <a:srgbClr val="000000"/>
                </a:solidFill>
              </a:rPr>
              <a:t>Enhancing and expanding its own retail and online stores and its third-party distribution network to effectively reach more customers and provide them with a high-quality sales and post-sales support experience. </a:t>
            </a:r>
          </a:p>
          <a:p>
            <a:pPr marL="0" indent="0">
              <a:buNone/>
            </a:pPr>
            <a:endParaRPr lang="en-US" dirty="0"/>
          </a:p>
        </p:txBody>
      </p:sp>
    </p:spTree>
    <p:extLst>
      <p:ext uri="{BB962C8B-B14F-4D97-AF65-F5344CB8AC3E}">
        <p14:creationId xmlns:p14="http://schemas.microsoft.com/office/powerpoint/2010/main" xmlns="" val="13145052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HK" dirty="0"/>
              <a:t>Mission</a:t>
            </a:r>
            <a:endParaRPr lang="en-US" dirty="0"/>
          </a:p>
        </p:txBody>
      </p:sp>
      <p:sp>
        <p:nvSpPr>
          <p:cNvPr id="3" name="Content Placeholder 2"/>
          <p:cNvSpPr>
            <a:spLocks noGrp="1"/>
          </p:cNvSpPr>
          <p:nvPr>
            <p:ph idx="1"/>
          </p:nvPr>
        </p:nvSpPr>
        <p:spPr/>
        <p:txBody>
          <a:bodyPr/>
          <a:lstStyle/>
          <a:p>
            <a:pPr marL="0" indent="0">
              <a:buNone/>
            </a:pPr>
            <a:r>
              <a:rPr lang="en-CA" dirty="0"/>
              <a:t>Apple designs Macs, the best personal computers in the world, along with OS X, </a:t>
            </a:r>
            <a:r>
              <a:rPr lang="en-CA" dirty="0" err="1"/>
              <a:t>iLife</a:t>
            </a:r>
            <a:r>
              <a:rPr lang="en-CA" dirty="0"/>
              <a:t>, iWork and professional software. Apple leads the digital music revolution with its iPods and iTunes online store. Apple has reinvented the mobile phone with its revolutionary iPhone and App Store, and is defining the future of mobile media and computing devices with </a:t>
            </a:r>
            <a:r>
              <a:rPr lang="en-CA" dirty="0" err="1"/>
              <a:t>iPad</a:t>
            </a:r>
            <a:r>
              <a:rPr lang="en-CA" dirty="0"/>
              <a:t>. </a:t>
            </a:r>
            <a:endParaRPr lang="zh-HK" altLang="en-US" dirty="0"/>
          </a:p>
          <a:p>
            <a:pPr marL="0" indent="0">
              <a:buNone/>
            </a:pPr>
            <a:endParaRPr lang="en-US" dirty="0"/>
          </a:p>
        </p:txBody>
      </p:sp>
    </p:spTree>
    <p:extLst>
      <p:ext uri="{BB962C8B-B14F-4D97-AF65-F5344CB8AC3E}">
        <p14:creationId xmlns:p14="http://schemas.microsoft.com/office/powerpoint/2010/main" xmlns="" val="7092056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Brief </a:t>
            </a:r>
            <a:r>
              <a:rPr lang="en-US" dirty="0"/>
              <a:t>History of Apple</a:t>
            </a:r>
          </a:p>
        </p:txBody>
      </p:sp>
      <p:pic>
        <p:nvPicPr>
          <p:cNvPr id="4" name="Content Placeholder 3" descr="article-2029904-0D90277C00000578-675_634x375.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6093" b="6093"/>
          <a:stretch>
            <a:fillRect/>
          </a:stretch>
        </p:blipFill>
        <p:spPr>
          <a:xfrm>
            <a:off x="35496" y="1628800"/>
            <a:ext cx="8712968" cy="4497363"/>
          </a:xfrm>
        </p:spPr>
      </p:pic>
    </p:spTree>
    <p:extLst>
      <p:ext uri="{BB962C8B-B14F-4D97-AF65-F5344CB8AC3E}">
        <p14:creationId xmlns:p14="http://schemas.microsoft.com/office/powerpoint/2010/main" xmlns="" val="34013855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dirty="0" smtClean="0"/>
              <a:t>roducts</a:t>
            </a:r>
            <a:endParaRPr lang="en-US" dirty="0"/>
          </a:p>
        </p:txBody>
      </p:sp>
      <p:sp>
        <p:nvSpPr>
          <p:cNvPr id="3" name="Content Placeholder 2"/>
          <p:cNvSpPr>
            <a:spLocks noGrp="1"/>
          </p:cNvSpPr>
          <p:nvPr>
            <p:ph idx="1"/>
          </p:nvPr>
        </p:nvSpPr>
        <p:spPr/>
        <p:txBody>
          <a:bodyPr>
            <a:normAutofit lnSpcReduction="10000"/>
          </a:bodyPr>
          <a:lstStyle/>
          <a:p>
            <a:r>
              <a:rPr lang="en-US" dirty="0" smtClean="0"/>
              <a:t>Mac</a:t>
            </a:r>
          </a:p>
          <a:p>
            <a:r>
              <a:rPr lang="en-US" dirty="0" smtClean="0"/>
              <a:t>iPhone</a:t>
            </a:r>
          </a:p>
          <a:p>
            <a:r>
              <a:rPr lang="en-US" dirty="0" smtClean="0"/>
              <a:t>Apple Watch</a:t>
            </a:r>
          </a:p>
          <a:p>
            <a:r>
              <a:rPr lang="en-US" dirty="0" err="1" smtClean="0"/>
              <a:t>iPad</a:t>
            </a:r>
            <a:endParaRPr lang="en-US" dirty="0" smtClean="0"/>
          </a:p>
          <a:p>
            <a:r>
              <a:rPr lang="en-US" dirty="0" smtClean="0"/>
              <a:t>iPod</a:t>
            </a:r>
          </a:p>
          <a:p>
            <a:r>
              <a:rPr lang="en-US" dirty="0" smtClean="0"/>
              <a:t>Apple TV</a:t>
            </a:r>
          </a:p>
          <a:p>
            <a:r>
              <a:rPr lang="en-US" dirty="0" smtClean="0"/>
              <a:t>iTunes</a:t>
            </a:r>
          </a:p>
          <a:p>
            <a:r>
              <a:rPr lang="en-US" dirty="0" err="1" smtClean="0"/>
              <a:t>iCloud</a:t>
            </a:r>
            <a:endParaRPr lang="en-US" dirty="0" smtClean="0"/>
          </a:p>
          <a:p>
            <a:endParaRPr lang="en-US" dirty="0" smtClean="0"/>
          </a:p>
        </p:txBody>
      </p:sp>
    </p:spTree>
    <p:extLst>
      <p:ext uri="{BB962C8B-B14F-4D97-AF65-F5344CB8AC3E}">
        <p14:creationId xmlns:p14="http://schemas.microsoft.com/office/powerpoint/2010/main" xmlns="" val="18983607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 Sale by Segments and Products</a:t>
            </a:r>
            <a:endParaRPr lang="en-US" dirty="0"/>
          </a:p>
        </p:txBody>
      </p:sp>
      <p:pic>
        <p:nvPicPr>
          <p:cNvPr id="4" name="Content Placeholder 3" descr="Screen Shot 2015-07-03 at 1.15.43 PM.png"/>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5694" r="-5962"/>
          <a:stretch/>
        </p:blipFill>
        <p:spPr/>
      </p:pic>
    </p:spTree>
    <p:extLst>
      <p:ext uri="{BB962C8B-B14F-4D97-AF65-F5344CB8AC3E}">
        <p14:creationId xmlns:p14="http://schemas.microsoft.com/office/powerpoint/2010/main" xmlns="" val="2623203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a:t>
            </a:r>
            <a:endParaRPr lang="en-US" dirty="0"/>
          </a:p>
        </p:txBody>
      </p:sp>
      <p:sp>
        <p:nvSpPr>
          <p:cNvPr id="3" name="Content Placeholder 2"/>
          <p:cNvSpPr>
            <a:spLocks noGrp="1"/>
          </p:cNvSpPr>
          <p:nvPr>
            <p:ph idx="1"/>
          </p:nvPr>
        </p:nvSpPr>
        <p:spPr>
          <a:xfrm>
            <a:off x="35496" y="1600200"/>
            <a:ext cx="4248472" cy="4525963"/>
          </a:xfrm>
        </p:spPr>
        <p:txBody>
          <a:bodyPr>
            <a:normAutofit fontScale="92500"/>
          </a:bodyPr>
          <a:lstStyle/>
          <a:p>
            <a:pPr>
              <a:buFont typeface="Wingdings" panose="05000000000000000000" pitchFamily="2" charset="2"/>
              <a:buChar char="§"/>
            </a:pPr>
            <a:r>
              <a:rPr lang="en-CA" altLang="zh-CN" dirty="0"/>
              <a:t>Use OS X operating system</a:t>
            </a:r>
          </a:p>
          <a:p>
            <a:pPr>
              <a:buFont typeface="Wingdings" panose="05000000000000000000" pitchFamily="2" charset="2"/>
              <a:buChar char="§"/>
            </a:pPr>
            <a:r>
              <a:rPr lang="en-CA" altLang="zh-CN" dirty="0"/>
              <a:t>Intel microprocessors</a:t>
            </a:r>
          </a:p>
          <a:p>
            <a:pPr>
              <a:buFont typeface="Wingdings" panose="05000000000000000000" pitchFamily="2" charset="2"/>
              <a:buChar char="§"/>
            </a:pPr>
            <a:r>
              <a:rPr lang="en-CA" altLang="zh-CN" dirty="0"/>
              <a:t>Product line includes iMac, Mac Pro, and Mac </a:t>
            </a:r>
            <a:r>
              <a:rPr lang="en-CA" altLang="zh-CN" dirty="0" smtClean="0"/>
              <a:t>Mini and MacBook. </a:t>
            </a:r>
          </a:p>
          <a:p>
            <a:pPr>
              <a:buFont typeface="Wingdings" panose="05000000000000000000" pitchFamily="2" charset="2"/>
              <a:buChar char="§"/>
            </a:pPr>
            <a:r>
              <a:rPr lang="en-CA" altLang="zh-CN" dirty="0" smtClean="0"/>
              <a:t>Latest products include the iMac 5K and the new Retina </a:t>
            </a:r>
            <a:r>
              <a:rPr lang="en-CA" altLang="zh-CN" dirty="0" err="1" smtClean="0"/>
              <a:t>Macbook</a:t>
            </a:r>
            <a:endParaRPr lang="en-CA" altLang="zh-CN" dirty="0"/>
          </a:p>
          <a:p>
            <a:endParaRPr lang="en-US" dirty="0"/>
          </a:p>
        </p:txBody>
      </p:sp>
      <p:pic>
        <p:nvPicPr>
          <p:cNvPr id="4" name="Picture 3" descr="DSC_4639.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652120" y="1412776"/>
            <a:ext cx="3491880" cy="4824536"/>
          </a:xfrm>
          <a:prstGeom prst="rect">
            <a:avLst/>
          </a:prstGeom>
        </p:spPr>
      </p:pic>
    </p:spTree>
    <p:extLst>
      <p:ext uri="{BB962C8B-B14F-4D97-AF65-F5344CB8AC3E}">
        <p14:creationId xmlns:p14="http://schemas.microsoft.com/office/powerpoint/2010/main" xmlns="" val="26060499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iPhone</a:t>
            </a:r>
            <a:endParaRPr lang="en-US" dirty="0"/>
          </a:p>
        </p:txBody>
      </p:sp>
      <p:sp>
        <p:nvSpPr>
          <p:cNvPr id="3" name="Content Placeholder 2"/>
          <p:cNvSpPr>
            <a:spLocks noGrp="1"/>
          </p:cNvSpPr>
          <p:nvPr>
            <p:ph idx="1"/>
          </p:nvPr>
        </p:nvSpPr>
        <p:spPr>
          <a:xfrm>
            <a:off x="35496" y="1600201"/>
            <a:ext cx="4608512" cy="4349080"/>
          </a:xfrm>
        </p:spPr>
        <p:txBody>
          <a:bodyPr>
            <a:noAutofit/>
          </a:bodyPr>
          <a:lstStyle/>
          <a:p>
            <a:pPr>
              <a:buFont typeface="Wingdings" panose="05000000000000000000" pitchFamily="2" charset="2"/>
              <a:buChar char="§"/>
            </a:pPr>
            <a:r>
              <a:rPr lang="en-US" altLang="zh-CN" sz="2500" dirty="0" smtClean="0"/>
              <a:t>A phone</a:t>
            </a:r>
            <a:r>
              <a:rPr lang="en-US" altLang="zh-CN" sz="2500" dirty="0"/>
              <a:t>, music player, and internet device in one </a:t>
            </a:r>
            <a:r>
              <a:rPr lang="en-CA" altLang="zh-CN" sz="2500" dirty="0"/>
              <a:t>product</a:t>
            </a:r>
          </a:p>
          <a:p>
            <a:pPr>
              <a:buFont typeface="Wingdings" panose="05000000000000000000" pitchFamily="2" charset="2"/>
              <a:buChar char="§"/>
            </a:pPr>
            <a:r>
              <a:rPr lang="en-CA" altLang="zh-CN" sz="2500" dirty="0"/>
              <a:t>Based on Apple’s </a:t>
            </a:r>
            <a:r>
              <a:rPr lang="en-CA" altLang="zh-CN" sz="2500" dirty="0" err="1"/>
              <a:t>iOS</a:t>
            </a:r>
            <a:r>
              <a:rPr lang="en-CA" altLang="zh-CN" sz="2500" dirty="0"/>
              <a:t> Multi-Touch operating system</a:t>
            </a:r>
          </a:p>
          <a:p>
            <a:pPr>
              <a:buFont typeface="Wingdings" panose="05000000000000000000" pitchFamily="2" charset="2"/>
              <a:buChar char="§"/>
            </a:pPr>
            <a:r>
              <a:rPr lang="en-US" altLang="zh-CN" sz="2500" dirty="0"/>
              <a:t>Introduced </a:t>
            </a:r>
            <a:r>
              <a:rPr lang="en-US" altLang="zh-CN" sz="2500" dirty="0" err="1"/>
              <a:t>Siri</a:t>
            </a:r>
            <a:r>
              <a:rPr lang="en-US" altLang="zh-CN" sz="2500" dirty="0"/>
              <a:t>, a voice activated intelligent assistant</a:t>
            </a:r>
            <a:endParaRPr lang="en-CA" altLang="zh-CN" sz="2500" dirty="0"/>
          </a:p>
          <a:p>
            <a:pPr>
              <a:buFont typeface="Wingdings" panose="05000000000000000000" pitchFamily="2" charset="2"/>
              <a:buChar char="§"/>
            </a:pPr>
            <a:r>
              <a:rPr lang="en-CA" sz="2500" dirty="0" smtClean="0"/>
              <a:t>Thin and Light Design</a:t>
            </a:r>
          </a:p>
          <a:p>
            <a:pPr>
              <a:buFont typeface="Wingdings" panose="05000000000000000000" pitchFamily="2" charset="2"/>
              <a:buChar char="§"/>
            </a:pPr>
            <a:r>
              <a:rPr lang="en-CA" sz="2500" dirty="0" smtClean="0"/>
              <a:t>Late versions: iPhone 6 and iPhone 6 plus</a:t>
            </a:r>
            <a:endParaRPr lang="en-US" sz="2500" dirty="0"/>
          </a:p>
        </p:txBody>
      </p:sp>
      <p:pic>
        <p:nvPicPr>
          <p:cNvPr id="4" name="Picture 3" descr="iphone6-plus-box-space-gray-2014.jpe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76056" y="1628800"/>
            <a:ext cx="4067944" cy="4104456"/>
          </a:xfrm>
          <a:prstGeom prst="rect">
            <a:avLst/>
          </a:prstGeom>
        </p:spPr>
      </p:pic>
    </p:spTree>
    <p:extLst>
      <p:ext uri="{BB962C8B-B14F-4D97-AF65-F5344CB8AC3E}">
        <p14:creationId xmlns:p14="http://schemas.microsoft.com/office/powerpoint/2010/main" xmlns="" val="11007463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 Watch</a:t>
            </a:r>
            <a:endParaRPr lang="en-US" dirty="0"/>
          </a:p>
        </p:txBody>
      </p:sp>
      <p:sp>
        <p:nvSpPr>
          <p:cNvPr id="3" name="Content Placeholder 2"/>
          <p:cNvSpPr>
            <a:spLocks noGrp="1"/>
          </p:cNvSpPr>
          <p:nvPr>
            <p:ph idx="1"/>
          </p:nvPr>
        </p:nvSpPr>
        <p:spPr>
          <a:xfrm>
            <a:off x="35496" y="1600200"/>
            <a:ext cx="5112568" cy="4525963"/>
          </a:xfrm>
        </p:spPr>
        <p:txBody>
          <a:bodyPr/>
          <a:lstStyle/>
          <a:p>
            <a:r>
              <a:rPr lang="en-US" dirty="0" smtClean="0"/>
              <a:t>Smart Watch</a:t>
            </a:r>
          </a:p>
          <a:p>
            <a:r>
              <a:rPr lang="en-US" dirty="0" smtClean="0"/>
              <a:t>Released in 2015</a:t>
            </a:r>
          </a:p>
          <a:p>
            <a:r>
              <a:rPr lang="en-US" dirty="0" smtClean="0"/>
              <a:t>Comes in different designs </a:t>
            </a:r>
          </a:p>
          <a:p>
            <a:r>
              <a:rPr lang="en-US" dirty="0" smtClean="0"/>
              <a:t>Revolutionize the way people look at fitness</a:t>
            </a:r>
          </a:p>
          <a:p>
            <a:r>
              <a:rPr lang="en-US" dirty="0" smtClean="0"/>
              <a:t>Watch OS2 comes out in Fall </a:t>
            </a:r>
            <a:endParaRPr lang="en-US" dirty="0"/>
          </a:p>
        </p:txBody>
      </p:sp>
      <p:pic>
        <p:nvPicPr>
          <p:cNvPr id="4" name="Picture 3" descr="HomeScreen_2x.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80112" y="1556792"/>
            <a:ext cx="3240360" cy="4608512"/>
          </a:xfrm>
          <a:prstGeom prst="rect">
            <a:avLst/>
          </a:prstGeom>
        </p:spPr>
      </p:pic>
    </p:spTree>
    <p:extLst>
      <p:ext uri="{BB962C8B-B14F-4D97-AF65-F5344CB8AC3E}">
        <p14:creationId xmlns:p14="http://schemas.microsoft.com/office/powerpoint/2010/main" xmlns="" val="3290027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ltLang="zh-HK" dirty="0" smtClean="0"/>
              <a:t>The Computer</a:t>
            </a:r>
            <a:endParaRPr lang="zh-HK" altLang="en-US" dirty="0"/>
          </a:p>
        </p:txBody>
      </p:sp>
      <p:sp>
        <p:nvSpPr>
          <p:cNvPr id="5" name="Content Placeholder 4"/>
          <p:cNvSpPr>
            <a:spLocks noGrp="1"/>
          </p:cNvSpPr>
          <p:nvPr>
            <p:ph idx="1"/>
          </p:nvPr>
        </p:nvSpPr>
        <p:spPr/>
        <p:txBody>
          <a:bodyPr>
            <a:normAutofit fontScale="92500" lnSpcReduction="10000"/>
          </a:bodyPr>
          <a:lstStyle/>
          <a:p>
            <a:pPr marL="0" indent="0">
              <a:lnSpc>
                <a:spcPct val="150000"/>
              </a:lnSpc>
              <a:buNone/>
            </a:pPr>
            <a:r>
              <a:rPr lang="en-US" altLang="zh-CN" b="1" dirty="0"/>
              <a:t>1936</a:t>
            </a:r>
            <a:r>
              <a:rPr lang="en-US" altLang="zh-CN" dirty="0"/>
              <a:t>: First freely programmable computer</a:t>
            </a:r>
          </a:p>
          <a:p>
            <a:pPr marL="0" indent="0">
              <a:lnSpc>
                <a:spcPct val="150000"/>
              </a:lnSpc>
              <a:buNone/>
            </a:pPr>
            <a:r>
              <a:rPr lang="en-US" altLang="zh-CN" b="1" dirty="0"/>
              <a:t>1951</a:t>
            </a:r>
            <a:r>
              <a:rPr lang="en-US" altLang="zh-CN" dirty="0"/>
              <a:t>: First commercial computer released</a:t>
            </a:r>
          </a:p>
          <a:p>
            <a:pPr marL="0" indent="0">
              <a:lnSpc>
                <a:spcPct val="150000"/>
              </a:lnSpc>
              <a:buNone/>
            </a:pPr>
            <a:r>
              <a:rPr lang="en-US" altLang="zh-CN" b="1" dirty="0"/>
              <a:t>1974</a:t>
            </a:r>
            <a:r>
              <a:rPr lang="en-US" altLang="zh-CN" dirty="0"/>
              <a:t>: First consumer computers (IBM)</a:t>
            </a:r>
          </a:p>
          <a:p>
            <a:pPr marL="0" indent="0">
              <a:lnSpc>
                <a:spcPct val="150000"/>
              </a:lnSpc>
              <a:buNone/>
            </a:pPr>
            <a:r>
              <a:rPr lang="en-US" altLang="zh-CN" b="1" dirty="0"/>
              <a:t>1976</a:t>
            </a:r>
            <a:r>
              <a:rPr lang="en-US" altLang="zh-CN" dirty="0"/>
              <a:t>: Apple I,II</a:t>
            </a:r>
          </a:p>
          <a:p>
            <a:pPr marL="0" indent="0">
              <a:lnSpc>
                <a:spcPct val="150000"/>
              </a:lnSpc>
              <a:buNone/>
            </a:pPr>
            <a:r>
              <a:rPr lang="en-US" altLang="zh-CN" b="1" dirty="0"/>
              <a:t>1984</a:t>
            </a:r>
            <a:r>
              <a:rPr lang="en-US" altLang="zh-CN" dirty="0"/>
              <a:t>: Apple Macintosh</a:t>
            </a:r>
          </a:p>
          <a:p>
            <a:pPr marL="0" indent="0">
              <a:lnSpc>
                <a:spcPct val="150000"/>
              </a:lnSpc>
              <a:buNone/>
            </a:pPr>
            <a:r>
              <a:rPr lang="en-US" altLang="zh-CN" b="1" dirty="0"/>
              <a:t>1985</a:t>
            </a:r>
            <a:r>
              <a:rPr lang="en-US" altLang="zh-CN" dirty="0"/>
              <a:t>: Microsoft Windows</a:t>
            </a:r>
          </a:p>
          <a:p>
            <a:endParaRPr lang="zh-HK" altLang="en-US" dirty="0"/>
          </a:p>
        </p:txBody>
      </p:sp>
      <p:pic>
        <p:nvPicPr>
          <p:cNvPr id="6" name="Picture 5" descr="File:Apple-II.jpg"/>
          <p:cNvPicPr>
            <a:picLocks noChangeAspect="1" noChangeArrowheads="1"/>
          </p:cNvPicPr>
          <p:nvPr/>
        </p:nvPicPr>
        <p:blipFill>
          <a:blip r:embed="rId2" cstate="email">
            <a:duotone>
              <a:prstClr val="black"/>
              <a:srgbClr val="D9C3A5">
                <a:tint val="50000"/>
                <a:satMod val="180000"/>
              </a:srgbClr>
            </a:duotone>
            <a:extLst>
              <a:ext uri="{28A0092B-C50C-407E-A947-70E740481C1C}">
                <a14:useLocalDpi xmlns:a14="http://schemas.microsoft.com/office/drawing/2010/main" xmlns=""/>
              </a:ext>
            </a:extLst>
          </a:blip>
          <a:srcRect/>
          <a:stretch>
            <a:fillRect/>
          </a:stretch>
        </p:blipFill>
        <p:spPr bwMode="auto">
          <a:xfrm>
            <a:off x="4594741" y="3691934"/>
            <a:ext cx="1691680" cy="2255573"/>
          </a:xfrm>
          <a:prstGeom prst="rect">
            <a:avLst/>
          </a:prstGeom>
          <a:ln>
            <a:noFill/>
          </a:ln>
          <a:effectLst>
            <a:softEdge rad="112500"/>
          </a:effectLst>
        </p:spPr>
      </p:pic>
      <p:pic>
        <p:nvPicPr>
          <p:cNvPr id="7" name="Picture 6"/>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6588224" y="3861048"/>
            <a:ext cx="2074863" cy="2047875"/>
          </a:xfrm>
          <a:prstGeom prst="rect">
            <a:avLst/>
          </a:prstGeom>
          <a:noFill/>
          <a:ln w="9525">
            <a:noFill/>
            <a:miter lim="800000"/>
            <a:headEnd/>
            <a:tailEnd/>
          </a:ln>
        </p:spPr>
      </p:pic>
    </p:spTree>
    <p:extLst>
      <p:ext uri="{BB962C8B-B14F-4D97-AF65-F5344CB8AC3E}">
        <p14:creationId xmlns:p14="http://schemas.microsoft.com/office/powerpoint/2010/main" xmlns="" val="7419492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iPad</a:t>
            </a:r>
            <a:endParaRPr lang="en-US" dirty="0"/>
          </a:p>
        </p:txBody>
      </p:sp>
      <p:sp>
        <p:nvSpPr>
          <p:cNvPr id="3" name="Content Placeholder 2"/>
          <p:cNvSpPr>
            <a:spLocks noGrp="1"/>
          </p:cNvSpPr>
          <p:nvPr>
            <p:ph idx="1"/>
          </p:nvPr>
        </p:nvSpPr>
        <p:spPr>
          <a:xfrm>
            <a:off x="35496" y="1600200"/>
            <a:ext cx="5184576" cy="4525963"/>
          </a:xfrm>
        </p:spPr>
        <p:txBody>
          <a:bodyPr>
            <a:normAutofit fontScale="92500" lnSpcReduction="10000"/>
          </a:bodyPr>
          <a:lstStyle/>
          <a:p>
            <a:pPr>
              <a:buFont typeface="Wingdings" panose="05000000000000000000" pitchFamily="2" charset="2"/>
              <a:buChar char="§"/>
            </a:pPr>
            <a:r>
              <a:rPr lang="en-US" altLang="zh-CN" dirty="0"/>
              <a:t>Multi-purpose tablets based on Apple’s </a:t>
            </a:r>
            <a:r>
              <a:rPr lang="en-US" altLang="zh-CN" dirty="0" err="1"/>
              <a:t>iOS</a:t>
            </a:r>
            <a:r>
              <a:rPr lang="en-US" altLang="zh-CN" dirty="0"/>
              <a:t> Multi-Touch </a:t>
            </a:r>
            <a:r>
              <a:rPr lang="en-CA" altLang="zh-CN" dirty="0"/>
              <a:t>operating system</a:t>
            </a:r>
          </a:p>
          <a:p>
            <a:pPr>
              <a:buFont typeface="Wingdings" panose="05000000000000000000" pitchFamily="2" charset="2"/>
              <a:buChar char="§"/>
            </a:pPr>
            <a:r>
              <a:rPr lang="en-US" altLang="zh-CN" dirty="0"/>
              <a:t>Compatible with both Mac and Windows personal computers and Apple’s </a:t>
            </a:r>
            <a:r>
              <a:rPr lang="en-US" altLang="zh-CN" dirty="0" err="1"/>
              <a:t>iCloud</a:t>
            </a:r>
            <a:r>
              <a:rPr lang="en-US" altLang="zh-CN" dirty="0"/>
              <a:t> </a:t>
            </a:r>
            <a:r>
              <a:rPr lang="en-US" altLang="zh-CN" dirty="0" smtClean="0"/>
              <a:t>services</a:t>
            </a:r>
          </a:p>
          <a:p>
            <a:pPr>
              <a:buFont typeface="Wingdings" panose="05000000000000000000" pitchFamily="2" charset="2"/>
              <a:buChar char="§"/>
            </a:pPr>
            <a:r>
              <a:rPr lang="en-US" altLang="zh-CN" dirty="0" err="1" smtClean="0"/>
              <a:t>iPad</a:t>
            </a:r>
            <a:r>
              <a:rPr lang="en-US" altLang="zh-CN" dirty="0" smtClean="0"/>
              <a:t> Mini and </a:t>
            </a:r>
            <a:r>
              <a:rPr lang="en-US" altLang="zh-CN" dirty="0" err="1" smtClean="0"/>
              <a:t>iPad</a:t>
            </a:r>
            <a:r>
              <a:rPr lang="en-US" altLang="zh-CN" dirty="0" smtClean="0"/>
              <a:t> Air</a:t>
            </a:r>
          </a:p>
          <a:p>
            <a:pPr>
              <a:buFont typeface="Wingdings" panose="05000000000000000000" pitchFamily="2" charset="2"/>
              <a:buChar char="§"/>
            </a:pPr>
            <a:r>
              <a:rPr lang="en-US" altLang="zh-CN" dirty="0" smtClean="0"/>
              <a:t>Widely used in education and medical field </a:t>
            </a:r>
          </a:p>
          <a:p>
            <a:pPr>
              <a:buFont typeface="Wingdings" panose="05000000000000000000" pitchFamily="2" charset="2"/>
              <a:buChar char="§"/>
            </a:pPr>
            <a:endParaRPr lang="en-CA" altLang="zh-CN" dirty="0"/>
          </a:p>
        </p:txBody>
      </p:sp>
      <p:pic>
        <p:nvPicPr>
          <p:cNvPr id="4" name="Picture 3" descr="ipad.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34000" y="1556792"/>
            <a:ext cx="3810000" cy="4566391"/>
          </a:xfrm>
          <a:prstGeom prst="rect">
            <a:avLst/>
          </a:prstGeom>
        </p:spPr>
      </p:pic>
    </p:spTree>
    <p:extLst>
      <p:ext uri="{BB962C8B-B14F-4D97-AF65-F5344CB8AC3E}">
        <p14:creationId xmlns:p14="http://schemas.microsoft.com/office/powerpoint/2010/main" xmlns="" val="34548587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iPod</a:t>
            </a:r>
            <a:endParaRPr lang="en-US" dirty="0"/>
          </a:p>
        </p:txBody>
      </p:sp>
      <p:sp>
        <p:nvSpPr>
          <p:cNvPr id="3" name="Content Placeholder 2"/>
          <p:cNvSpPr>
            <a:spLocks noGrp="1"/>
          </p:cNvSpPr>
          <p:nvPr>
            <p:ph idx="1"/>
          </p:nvPr>
        </p:nvSpPr>
        <p:spPr>
          <a:xfrm>
            <a:off x="35496" y="1600200"/>
            <a:ext cx="5184576" cy="4525963"/>
          </a:xfrm>
        </p:spPr>
        <p:txBody>
          <a:bodyPr/>
          <a:lstStyle/>
          <a:p>
            <a:r>
              <a:rPr lang="en-US" dirty="0" smtClean="0"/>
              <a:t>iPod Touch</a:t>
            </a:r>
          </a:p>
          <a:p>
            <a:r>
              <a:rPr lang="en-US" dirty="0" smtClean="0"/>
              <a:t>iPod </a:t>
            </a:r>
            <a:r>
              <a:rPr lang="en-US" dirty="0" err="1" smtClean="0"/>
              <a:t>nano</a:t>
            </a:r>
            <a:endParaRPr lang="en-US" dirty="0" smtClean="0"/>
          </a:p>
          <a:p>
            <a:pPr>
              <a:lnSpc>
                <a:spcPct val="110000"/>
              </a:lnSpc>
              <a:buFont typeface="Wingdings" panose="05000000000000000000" pitchFamily="2" charset="2"/>
              <a:buChar char="§"/>
            </a:pPr>
            <a:r>
              <a:rPr lang="en-US" altLang="zh-CN" dirty="0"/>
              <a:t>Portable digital music and media players</a:t>
            </a:r>
          </a:p>
          <a:p>
            <a:pPr>
              <a:lnSpc>
                <a:spcPct val="110000"/>
              </a:lnSpc>
              <a:buFont typeface="Wingdings" panose="05000000000000000000" pitchFamily="2" charset="2"/>
              <a:buChar char="§"/>
            </a:pPr>
            <a:r>
              <a:rPr lang="en-US" altLang="zh-CN" dirty="0"/>
              <a:t>work with iTunes to purchase and synchronize content</a:t>
            </a:r>
          </a:p>
          <a:p>
            <a:endParaRPr lang="en-US" dirty="0"/>
          </a:p>
        </p:txBody>
      </p:sp>
      <p:pic>
        <p:nvPicPr>
          <p:cNvPr id="4" name="Picture 3" descr="ipodfamily.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60032" y="1916832"/>
            <a:ext cx="3888432" cy="4104456"/>
          </a:xfrm>
          <a:prstGeom prst="rect">
            <a:avLst/>
          </a:prstGeom>
        </p:spPr>
      </p:pic>
    </p:spTree>
    <p:extLst>
      <p:ext uri="{BB962C8B-B14F-4D97-AF65-F5344CB8AC3E}">
        <p14:creationId xmlns:p14="http://schemas.microsoft.com/office/powerpoint/2010/main" xmlns="" val="21197038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 TV</a:t>
            </a:r>
            <a:endParaRPr lang="en-US" dirty="0"/>
          </a:p>
        </p:txBody>
      </p:sp>
      <p:sp>
        <p:nvSpPr>
          <p:cNvPr id="3" name="Content Placeholder 2"/>
          <p:cNvSpPr>
            <a:spLocks noGrp="1"/>
          </p:cNvSpPr>
          <p:nvPr>
            <p:ph idx="1"/>
          </p:nvPr>
        </p:nvSpPr>
        <p:spPr>
          <a:xfrm>
            <a:off x="35496" y="1600200"/>
            <a:ext cx="4824536" cy="4525963"/>
          </a:xfrm>
        </p:spPr>
        <p:txBody>
          <a:bodyPr>
            <a:normAutofit fontScale="92500" lnSpcReduction="10000"/>
          </a:bodyPr>
          <a:lstStyle/>
          <a:p>
            <a:pPr>
              <a:buFont typeface="Wingdings" panose="05000000000000000000" pitchFamily="2" charset="2"/>
              <a:buChar char="§"/>
            </a:pPr>
            <a:r>
              <a:rPr lang="en-US" altLang="zh-CN" dirty="0"/>
              <a:t>Connects to consumers’ high definition TVs and enables them to access iTunes content directly</a:t>
            </a:r>
          </a:p>
          <a:p>
            <a:pPr>
              <a:buFont typeface="Wingdings" panose="05000000000000000000" pitchFamily="2" charset="2"/>
              <a:buChar char="§"/>
            </a:pPr>
            <a:r>
              <a:rPr lang="en-CA" altLang="zh-CN" dirty="0"/>
              <a:t>Content from media services available </a:t>
            </a:r>
          </a:p>
          <a:p>
            <a:pPr>
              <a:buFont typeface="Wingdings" panose="05000000000000000000" pitchFamily="2" charset="2"/>
              <a:buChar char="§"/>
            </a:pPr>
            <a:r>
              <a:rPr lang="en-US" altLang="zh-CN" dirty="0"/>
              <a:t>Allows streaming iTunes content from Macs and Windows personal computers</a:t>
            </a:r>
          </a:p>
          <a:p>
            <a:endParaRPr lang="en-US" dirty="0"/>
          </a:p>
        </p:txBody>
      </p:sp>
      <p:pic>
        <p:nvPicPr>
          <p:cNvPr id="4" name="Picture 3" descr="hero.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3600" y="1768122"/>
            <a:ext cx="3786832" cy="4253166"/>
          </a:xfrm>
          <a:prstGeom prst="rect">
            <a:avLst/>
          </a:prstGeom>
        </p:spPr>
      </p:pic>
    </p:spTree>
    <p:extLst>
      <p:ext uri="{BB962C8B-B14F-4D97-AF65-F5344CB8AC3E}">
        <p14:creationId xmlns:p14="http://schemas.microsoft.com/office/powerpoint/2010/main" xmlns="" val="12097082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iCloud</a:t>
            </a:r>
            <a:endParaRPr lang="en-US" dirty="0"/>
          </a:p>
        </p:txBody>
      </p:sp>
      <p:sp>
        <p:nvSpPr>
          <p:cNvPr id="3" name="Content Placeholder 2"/>
          <p:cNvSpPr>
            <a:spLocks noGrp="1"/>
          </p:cNvSpPr>
          <p:nvPr>
            <p:ph idx="1"/>
          </p:nvPr>
        </p:nvSpPr>
        <p:spPr>
          <a:xfrm>
            <a:off x="35496" y="1600200"/>
            <a:ext cx="5256584" cy="4525963"/>
          </a:xfrm>
        </p:spPr>
        <p:txBody>
          <a:bodyPr>
            <a:normAutofit lnSpcReduction="10000"/>
          </a:bodyPr>
          <a:lstStyle/>
          <a:p>
            <a:pPr>
              <a:buFont typeface="Wingdings" panose="05000000000000000000" pitchFamily="2" charset="2"/>
              <a:buChar char="§"/>
            </a:pPr>
            <a:r>
              <a:rPr lang="en-CA" altLang="zh-CN" dirty="0"/>
              <a:t>Cloud service</a:t>
            </a:r>
          </a:p>
          <a:p>
            <a:pPr>
              <a:buFont typeface="Wingdings" panose="05000000000000000000" pitchFamily="2" charset="2"/>
              <a:buChar char="§"/>
            </a:pPr>
            <a:r>
              <a:rPr lang="en-CA" altLang="zh-CN" dirty="0"/>
              <a:t>Stores music, photos, applications, contacts, calendars, documents and more</a:t>
            </a:r>
          </a:p>
          <a:p>
            <a:pPr>
              <a:buFont typeface="Wingdings" panose="05000000000000000000" pitchFamily="2" charset="2"/>
              <a:buChar char="§"/>
            </a:pPr>
            <a:r>
              <a:rPr lang="en-US" altLang="zh-CN" dirty="0"/>
              <a:t>Users can sign up for free access to </a:t>
            </a:r>
            <a:r>
              <a:rPr lang="en-US" altLang="zh-CN" dirty="0" err="1"/>
              <a:t>iCloud</a:t>
            </a:r>
            <a:r>
              <a:rPr lang="en-US" altLang="zh-CN" dirty="0"/>
              <a:t> using a device running qualifying versions of </a:t>
            </a:r>
            <a:r>
              <a:rPr lang="en-CA" altLang="zh-CN" dirty="0" err="1"/>
              <a:t>iOS</a:t>
            </a:r>
            <a:r>
              <a:rPr lang="en-CA" altLang="zh-CN" dirty="0"/>
              <a:t> or OS X</a:t>
            </a:r>
            <a:endParaRPr lang="zh-CN" altLang="en-US" dirty="0"/>
          </a:p>
          <a:p>
            <a:endParaRPr lang="en-US" dirty="0"/>
          </a:p>
        </p:txBody>
      </p:sp>
      <p:pic>
        <p:nvPicPr>
          <p:cNvPr id="4" name="Picture 3" descr="apple_icloud_icon_wordmark-100412453-primary.idge.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92080" y="1772816"/>
            <a:ext cx="3456384" cy="4320480"/>
          </a:xfrm>
          <a:prstGeom prst="rect">
            <a:avLst/>
          </a:prstGeom>
        </p:spPr>
      </p:pic>
    </p:spTree>
    <p:extLst>
      <p:ext uri="{BB962C8B-B14F-4D97-AF65-F5344CB8AC3E}">
        <p14:creationId xmlns:p14="http://schemas.microsoft.com/office/powerpoint/2010/main" xmlns="" val="18078695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iTunes</a:t>
            </a:r>
            <a:endParaRPr lang="en-US" dirty="0"/>
          </a:p>
        </p:txBody>
      </p:sp>
      <p:sp>
        <p:nvSpPr>
          <p:cNvPr id="3" name="Content Placeholder 2"/>
          <p:cNvSpPr>
            <a:spLocks noGrp="1"/>
          </p:cNvSpPr>
          <p:nvPr>
            <p:ph idx="1"/>
          </p:nvPr>
        </p:nvSpPr>
        <p:spPr>
          <a:xfrm>
            <a:off x="35496" y="1600200"/>
            <a:ext cx="4896544" cy="4525963"/>
          </a:xfrm>
        </p:spPr>
        <p:txBody>
          <a:bodyPr>
            <a:normAutofit fontScale="92500" lnSpcReduction="10000"/>
          </a:bodyPr>
          <a:lstStyle/>
          <a:p>
            <a:pPr>
              <a:buFont typeface="Wingdings" panose="05000000000000000000" pitchFamily="2" charset="2"/>
              <a:buChar char="§"/>
            </a:pPr>
            <a:r>
              <a:rPr lang="en-US" altLang="zh-CN" dirty="0"/>
              <a:t>Available for both Mac and Windows computers</a:t>
            </a:r>
          </a:p>
          <a:p>
            <a:pPr>
              <a:buFont typeface="Wingdings" panose="05000000000000000000" pitchFamily="2" charset="2"/>
              <a:buChar char="§"/>
            </a:pPr>
            <a:r>
              <a:rPr lang="en-US" altLang="zh-CN" dirty="0"/>
              <a:t>Keeps users’ music, movies, and TV shows organized in one place</a:t>
            </a:r>
          </a:p>
          <a:p>
            <a:pPr>
              <a:buFont typeface="Wingdings" panose="05000000000000000000" pitchFamily="2" charset="2"/>
              <a:buChar char="§"/>
            </a:pPr>
            <a:r>
              <a:rPr lang="en-US" altLang="zh-CN" dirty="0"/>
              <a:t>The </a:t>
            </a:r>
            <a:r>
              <a:rPr lang="en-US" altLang="zh-CN" dirty="0" err="1"/>
              <a:t>iBooks</a:t>
            </a:r>
            <a:r>
              <a:rPr lang="en-US" altLang="zh-CN" dirty="0"/>
              <a:t> Store features e-books from major and independent publishers</a:t>
            </a:r>
          </a:p>
          <a:p>
            <a:r>
              <a:rPr lang="en-US" dirty="0" smtClean="0"/>
              <a:t>Passed 25 billion song downloads in 2013</a:t>
            </a:r>
            <a:endParaRPr lang="en-US" dirty="0"/>
          </a:p>
        </p:txBody>
      </p:sp>
      <p:pic>
        <p:nvPicPr>
          <p:cNvPr id="4" name="Picture 3" descr="Screen Shot 2015-07-03 at 11.33.57 AM.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04048" y="1916831"/>
            <a:ext cx="3888432" cy="4035235"/>
          </a:xfrm>
          <a:prstGeom prst="rect">
            <a:avLst/>
          </a:prstGeom>
        </p:spPr>
      </p:pic>
    </p:spTree>
    <p:extLst>
      <p:ext uri="{BB962C8B-B14F-4D97-AF65-F5344CB8AC3E}">
        <p14:creationId xmlns:p14="http://schemas.microsoft.com/office/powerpoint/2010/main" xmlns="" val="17528148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Apple Music</a:t>
            </a:r>
            <a:endParaRPr lang="en-US" dirty="0"/>
          </a:p>
        </p:txBody>
      </p:sp>
      <p:sp>
        <p:nvSpPr>
          <p:cNvPr id="3" name="Content Placeholder 2"/>
          <p:cNvSpPr>
            <a:spLocks noGrp="1"/>
          </p:cNvSpPr>
          <p:nvPr>
            <p:ph idx="1"/>
          </p:nvPr>
        </p:nvSpPr>
        <p:spPr>
          <a:xfrm>
            <a:off x="35496" y="1600200"/>
            <a:ext cx="5328592" cy="4525963"/>
          </a:xfrm>
        </p:spPr>
        <p:txBody>
          <a:bodyPr/>
          <a:lstStyle/>
          <a:p>
            <a:r>
              <a:rPr lang="en-US" dirty="0" smtClean="0"/>
              <a:t>Music streaming service</a:t>
            </a:r>
          </a:p>
          <a:p>
            <a:r>
              <a:rPr lang="en-US" dirty="0" smtClean="0"/>
              <a:t>WWDC 15</a:t>
            </a:r>
          </a:p>
          <a:p>
            <a:r>
              <a:rPr lang="en-US" dirty="0" smtClean="0"/>
              <a:t>June 30</a:t>
            </a:r>
          </a:p>
          <a:p>
            <a:r>
              <a:rPr lang="en-US" dirty="0" smtClean="0"/>
              <a:t>Subscription based, first three months free</a:t>
            </a:r>
          </a:p>
          <a:p>
            <a:r>
              <a:rPr lang="en-US" dirty="0" smtClean="0"/>
              <a:t>$9.99/</a:t>
            </a:r>
            <a:r>
              <a:rPr lang="en-US" dirty="0" err="1" smtClean="0"/>
              <a:t>mo</a:t>
            </a:r>
            <a:r>
              <a:rPr lang="en-US" dirty="0" smtClean="0"/>
              <a:t> or $14.99/</a:t>
            </a:r>
            <a:r>
              <a:rPr lang="en-US" dirty="0" err="1" smtClean="0"/>
              <a:t>mo</a:t>
            </a:r>
            <a:endParaRPr lang="en-US" dirty="0" smtClean="0"/>
          </a:p>
          <a:p>
            <a:r>
              <a:rPr lang="en-US" dirty="0" smtClean="0"/>
              <a:t>Deepen the connection between artist and fans</a:t>
            </a:r>
          </a:p>
          <a:p>
            <a:endParaRPr lang="en-US" dirty="0" smtClean="0"/>
          </a:p>
        </p:txBody>
      </p:sp>
      <p:pic>
        <p:nvPicPr>
          <p:cNvPr id="4" name="Picture 3" descr="apple-beats.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32820" y="2996952"/>
            <a:ext cx="4231668" cy="2232248"/>
          </a:xfrm>
          <a:prstGeom prst="rect">
            <a:avLst/>
          </a:prstGeom>
        </p:spPr>
      </p:pic>
    </p:spTree>
    <p:extLst>
      <p:ext uri="{BB962C8B-B14F-4D97-AF65-F5344CB8AC3E}">
        <p14:creationId xmlns:p14="http://schemas.microsoft.com/office/powerpoint/2010/main" xmlns="" val="13273309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 Pay</a:t>
            </a:r>
            <a:endParaRPr lang="en-US" dirty="0"/>
          </a:p>
        </p:txBody>
      </p:sp>
      <p:pic>
        <p:nvPicPr>
          <p:cNvPr id="4" name="Picture 3" descr="which-stores-accept-apple-pay-always-up-date-list.w654.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88024" y="3212976"/>
            <a:ext cx="3563888" cy="2765908"/>
          </a:xfrm>
          <a:prstGeom prst="rect">
            <a:avLst/>
          </a:prstGeom>
        </p:spPr>
      </p:pic>
      <p:sp>
        <p:nvSpPr>
          <p:cNvPr id="5" name="TextBox 4"/>
          <p:cNvSpPr txBox="1"/>
          <p:nvPr/>
        </p:nvSpPr>
        <p:spPr>
          <a:xfrm>
            <a:off x="179512" y="1844824"/>
            <a:ext cx="4355976" cy="4031873"/>
          </a:xfrm>
          <a:prstGeom prst="rect">
            <a:avLst/>
          </a:prstGeom>
          <a:noFill/>
        </p:spPr>
        <p:txBody>
          <a:bodyPr wrap="square" rtlCol="0">
            <a:spAutoFit/>
          </a:bodyPr>
          <a:lstStyle/>
          <a:p>
            <a:pPr marL="457200" indent="-457200">
              <a:buFont typeface="Arial"/>
              <a:buChar char="•"/>
            </a:pPr>
            <a:r>
              <a:rPr lang="en-US" sz="3200" dirty="0"/>
              <a:t>IPhone 6 and Apple Watch</a:t>
            </a:r>
          </a:p>
          <a:p>
            <a:pPr marL="457200" indent="-457200">
              <a:buFont typeface="Arial"/>
              <a:buChar char="•"/>
            </a:pPr>
            <a:r>
              <a:rPr lang="en-US" sz="3200" dirty="0"/>
              <a:t>October 2014 in the US</a:t>
            </a:r>
          </a:p>
          <a:p>
            <a:pPr marL="457200" indent="-457200">
              <a:buFont typeface="Arial"/>
              <a:buChar char="•"/>
            </a:pPr>
            <a:r>
              <a:rPr lang="en-US" sz="3200" dirty="0"/>
              <a:t>UK launch on July 14</a:t>
            </a:r>
            <a:r>
              <a:rPr lang="en-US" sz="3200" baseline="30000" dirty="0"/>
              <a:t>th</a:t>
            </a:r>
            <a:r>
              <a:rPr lang="en-US" sz="3200" dirty="0"/>
              <a:t> 2015</a:t>
            </a:r>
          </a:p>
          <a:p>
            <a:pPr marL="457200" indent="-457200">
              <a:buFont typeface="Arial"/>
              <a:buChar char="•"/>
            </a:pPr>
            <a:r>
              <a:rPr lang="en-US" sz="3200" dirty="0"/>
              <a:t>Supports all the major </a:t>
            </a:r>
            <a:r>
              <a:rPr lang="en-US" sz="3200" dirty="0" smtClean="0"/>
              <a:t>banks </a:t>
            </a:r>
            <a:endParaRPr lang="en-US" sz="3200" dirty="0"/>
          </a:p>
        </p:txBody>
      </p:sp>
    </p:spTree>
    <p:extLst>
      <p:ext uri="{BB962C8B-B14F-4D97-AF65-F5344CB8AC3E}">
        <p14:creationId xmlns:p14="http://schemas.microsoft.com/office/powerpoint/2010/main" xmlns="" val="559202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a:t>
            </a:r>
            <a:r>
              <a:rPr lang="en-US" dirty="0" err="1" smtClean="0"/>
              <a:t>OS</a:t>
            </a:r>
            <a:r>
              <a:rPr lang="en-US" dirty="0" smtClean="0"/>
              <a:t> </a:t>
            </a:r>
            <a:endParaRPr lang="en-US" dirty="0"/>
          </a:p>
        </p:txBody>
      </p:sp>
      <p:sp>
        <p:nvSpPr>
          <p:cNvPr id="5" name="TextBox 4"/>
          <p:cNvSpPr txBox="1"/>
          <p:nvPr/>
        </p:nvSpPr>
        <p:spPr>
          <a:xfrm>
            <a:off x="1876778" y="5813778"/>
            <a:ext cx="184666" cy="369332"/>
          </a:xfrm>
          <a:prstGeom prst="rect">
            <a:avLst/>
          </a:prstGeom>
          <a:noFill/>
        </p:spPr>
        <p:txBody>
          <a:bodyPr wrap="none" rtlCol="0">
            <a:spAutoFit/>
          </a:bodyPr>
          <a:lstStyle/>
          <a:p>
            <a:endParaRPr lang="en-US" dirty="0"/>
          </a:p>
        </p:txBody>
      </p:sp>
      <p:pic>
        <p:nvPicPr>
          <p:cNvPr id="7" name="Content Placeholder 6" descr="chart-ww-smartphone-os-market-share.png"/>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6658" r="-6016"/>
          <a:stretch/>
        </p:blipFill>
        <p:spPr/>
      </p:pic>
    </p:spTree>
    <p:extLst>
      <p:ext uri="{BB962C8B-B14F-4D97-AF65-F5344CB8AC3E}">
        <p14:creationId xmlns:p14="http://schemas.microsoft.com/office/powerpoint/2010/main" xmlns="" val="4226991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OSX</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CA" altLang="zh-CN" dirty="0"/>
              <a:t>Mac operating system</a:t>
            </a:r>
          </a:p>
          <a:p>
            <a:pPr>
              <a:buFont typeface="Wingdings" panose="05000000000000000000" pitchFamily="2" charset="2"/>
              <a:buChar char="§"/>
            </a:pPr>
            <a:r>
              <a:rPr lang="en-US" altLang="zh-CN" dirty="0"/>
              <a:t>Built on an open-source UNIX-based foundation and provides an intuitive and integrated computer </a:t>
            </a:r>
            <a:r>
              <a:rPr lang="en-US" altLang="zh-CN" dirty="0" smtClean="0"/>
              <a:t>experience</a:t>
            </a:r>
          </a:p>
          <a:p>
            <a:pPr>
              <a:buFont typeface="Wingdings" panose="05000000000000000000" pitchFamily="2" charset="2"/>
              <a:buChar char="§"/>
            </a:pPr>
            <a:r>
              <a:rPr lang="en-US" altLang="zh-CN" dirty="0" smtClean="0"/>
              <a:t>High new OS adoption rate</a:t>
            </a:r>
            <a:endParaRPr lang="en-US" altLang="zh-CN" dirty="0"/>
          </a:p>
          <a:p>
            <a:pPr marL="0" indent="0">
              <a:buNone/>
            </a:pPr>
            <a:endParaRPr lang="en-US" dirty="0"/>
          </a:p>
        </p:txBody>
      </p:sp>
    </p:spTree>
    <p:extLst>
      <p:ext uri="{BB962C8B-B14F-4D97-AF65-F5344CB8AC3E}">
        <p14:creationId xmlns:p14="http://schemas.microsoft.com/office/powerpoint/2010/main" xmlns="" val="2696345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Team</a:t>
            </a:r>
            <a:endParaRPr lang="en-US" dirty="0"/>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xmlns="" val="24373189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Internet</a:t>
            </a:r>
            <a:endParaRPr lang="en-US" dirty="0"/>
          </a:p>
        </p:txBody>
      </p:sp>
      <p:sp>
        <p:nvSpPr>
          <p:cNvPr id="3" name="Content Placeholder 2"/>
          <p:cNvSpPr>
            <a:spLocks noGrp="1"/>
          </p:cNvSpPr>
          <p:nvPr>
            <p:ph idx="1"/>
          </p:nvPr>
        </p:nvSpPr>
        <p:spPr/>
        <p:txBody>
          <a:bodyPr>
            <a:normAutofit fontScale="85000" lnSpcReduction="20000"/>
          </a:bodyPr>
          <a:lstStyle/>
          <a:p>
            <a:pPr marL="0" indent="0">
              <a:lnSpc>
                <a:spcPct val="150000"/>
              </a:lnSpc>
              <a:buNone/>
            </a:pPr>
            <a:r>
              <a:rPr lang="en-US" altLang="zh-CN" b="1" dirty="0"/>
              <a:t>1969</a:t>
            </a:r>
            <a:r>
              <a:rPr lang="en-US" altLang="zh-CN" dirty="0"/>
              <a:t>: The original internet</a:t>
            </a:r>
          </a:p>
          <a:p>
            <a:pPr marL="0" indent="0">
              <a:lnSpc>
                <a:spcPct val="150000"/>
              </a:lnSpc>
              <a:buNone/>
            </a:pPr>
            <a:r>
              <a:rPr lang="en-US" altLang="zh-CN" b="1" dirty="0"/>
              <a:t>1971</a:t>
            </a:r>
            <a:r>
              <a:rPr lang="en-US" altLang="zh-CN" dirty="0"/>
              <a:t>: First email sent</a:t>
            </a:r>
          </a:p>
          <a:p>
            <a:pPr marL="0" indent="0">
              <a:lnSpc>
                <a:spcPct val="150000"/>
              </a:lnSpc>
              <a:buNone/>
            </a:pPr>
            <a:r>
              <a:rPr lang="en-US" altLang="zh-CN" b="1" dirty="0"/>
              <a:t>1990</a:t>
            </a:r>
            <a:r>
              <a:rPr lang="en-US" altLang="zh-CN" dirty="0"/>
              <a:t>: Archie, the first search engine</a:t>
            </a:r>
          </a:p>
          <a:p>
            <a:pPr marL="0" indent="0">
              <a:lnSpc>
                <a:spcPct val="150000"/>
              </a:lnSpc>
              <a:buNone/>
            </a:pPr>
            <a:r>
              <a:rPr lang="en-US" altLang="zh-CN" b="1" dirty="0"/>
              <a:t>1991</a:t>
            </a:r>
            <a:r>
              <a:rPr lang="en-US" altLang="zh-CN" dirty="0"/>
              <a:t>: Internet available for commercial use</a:t>
            </a:r>
          </a:p>
          <a:p>
            <a:pPr marL="0" indent="0">
              <a:lnSpc>
                <a:spcPct val="150000"/>
              </a:lnSpc>
              <a:buNone/>
            </a:pPr>
            <a:r>
              <a:rPr lang="en-US" altLang="zh-CN" b="1" dirty="0"/>
              <a:t>1996</a:t>
            </a:r>
            <a:r>
              <a:rPr lang="en-US" altLang="zh-CN" dirty="0"/>
              <a:t>: More email than post mail in the USA</a:t>
            </a:r>
          </a:p>
          <a:p>
            <a:pPr marL="0" indent="0">
              <a:lnSpc>
                <a:spcPct val="150000"/>
              </a:lnSpc>
              <a:buNone/>
            </a:pPr>
            <a:r>
              <a:rPr lang="en-US" altLang="zh-CN" dirty="0"/>
              <a:t>         : </a:t>
            </a:r>
            <a:r>
              <a:rPr lang="en-US" altLang="zh-CN" dirty="0" err="1"/>
              <a:t>BackRub</a:t>
            </a:r>
            <a:r>
              <a:rPr lang="en-US" altLang="zh-CN" dirty="0"/>
              <a:t> search engine (Stanford)</a:t>
            </a:r>
          </a:p>
          <a:p>
            <a:pPr marL="0" indent="0">
              <a:lnSpc>
                <a:spcPct val="150000"/>
              </a:lnSpc>
              <a:buNone/>
            </a:pPr>
            <a:r>
              <a:rPr lang="en-US" altLang="zh-CN" b="1" dirty="0"/>
              <a:t>1997</a:t>
            </a:r>
            <a:r>
              <a:rPr lang="en-US" altLang="zh-CN" dirty="0"/>
              <a:t>: Google (googol)</a:t>
            </a:r>
          </a:p>
          <a:p>
            <a:endParaRPr lang="en-US" dirty="0"/>
          </a:p>
        </p:txBody>
      </p:sp>
      <p:pic>
        <p:nvPicPr>
          <p:cNvPr id="4" name="图片 2"/>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5508104" y="1796012"/>
            <a:ext cx="1158803" cy="1158803"/>
          </a:xfrm>
          <a:prstGeom prst="rect">
            <a:avLst/>
          </a:prstGeom>
        </p:spPr>
      </p:pic>
      <p:pic>
        <p:nvPicPr>
          <p:cNvPr id="5" name="图片 8"/>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7129331" y="2375414"/>
            <a:ext cx="1182773" cy="1181618"/>
          </a:xfrm>
          <a:prstGeom prst="rect">
            <a:avLst/>
          </a:prstGeom>
        </p:spPr>
      </p:pic>
      <p:pic>
        <p:nvPicPr>
          <p:cNvPr id="6" name="图片 9"/>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7234104" y="4173480"/>
            <a:ext cx="1348441" cy="1292481"/>
          </a:xfrm>
          <a:prstGeom prst="rect">
            <a:avLst/>
          </a:prstGeom>
        </p:spPr>
      </p:pic>
    </p:spTree>
    <p:extLst>
      <p:ext uri="{BB962C8B-B14F-4D97-AF65-F5344CB8AC3E}">
        <p14:creationId xmlns:p14="http://schemas.microsoft.com/office/powerpoint/2010/main" xmlns="" val="8905310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Steve Jobs</a:t>
            </a:r>
            <a:endParaRPr lang="en-US" dirty="0"/>
          </a:p>
        </p:txBody>
      </p:sp>
      <p:sp>
        <p:nvSpPr>
          <p:cNvPr id="3" name="Content Placeholder 2"/>
          <p:cNvSpPr>
            <a:spLocks noGrp="1"/>
          </p:cNvSpPr>
          <p:nvPr>
            <p:ph idx="1"/>
          </p:nvPr>
        </p:nvSpPr>
        <p:spPr>
          <a:xfrm>
            <a:off x="35496" y="1600200"/>
            <a:ext cx="4824536" cy="4525963"/>
          </a:xfrm>
        </p:spPr>
        <p:txBody>
          <a:bodyPr>
            <a:normAutofit/>
          </a:bodyPr>
          <a:lstStyle/>
          <a:p>
            <a:pPr>
              <a:buFont typeface="Wingdings" panose="05000000000000000000" pitchFamily="2" charset="2"/>
              <a:buChar char="§"/>
            </a:pPr>
            <a:r>
              <a:rPr lang="en-US" sz="2000" dirty="0"/>
              <a:t>Co-Founder and former CEO</a:t>
            </a:r>
            <a:endParaRPr lang="en-US" sz="1500" dirty="0"/>
          </a:p>
          <a:p>
            <a:pPr>
              <a:buFont typeface="Wingdings" panose="05000000000000000000" pitchFamily="2" charset="2"/>
              <a:buChar char="§"/>
            </a:pPr>
            <a:r>
              <a:rPr lang="en-US" sz="2000" dirty="0"/>
              <a:t>Education:</a:t>
            </a:r>
          </a:p>
          <a:p>
            <a:pPr lvl="1">
              <a:buFont typeface="Wingdings" panose="05000000000000000000" pitchFamily="2" charset="2"/>
              <a:buChar char="§"/>
            </a:pPr>
            <a:r>
              <a:rPr lang="en-US" sz="1500" dirty="0"/>
              <a:t>Reed College – Dropped Out</a:t>
            </a:r>
          </a:p>
          <a:p>
            <a:pPr>
              <a:buFont typeface="Wingdings" panose="05000000000000000000" pitchFamily="2" charset="2"/>
              <a:buChar char="§"/>
            </a:pPr>
            <a:r>
              <a:rPr lang="en-US" sz="2000" dirty="0"/>
              <a:t>Oversaw development of iMac, iTunes, iPhone, and </a:t>
            </a:r>
            <a:r>
              <a:rPr lang="en-US" sz="2000" dirty="0" err="1"/>
              <a:t>iPad</a:t>
            </a:r>
            <a:r>
              <a:rPr lang="en-US" sz="2000" dirty="0"/>
              <a:t> on the services side as well as Apple’s retail stores</a:t>
            </a:r>
          </a:p>
          <a:p>
            <a:pPr>
              <a:buFont typeface="Wingdings" panose="05000000000000000000" pitchFamily="2" charset="2"/>
              <a:buChar char="§"/>
            </a:pPr>
            <a:r>
              <a:rPr lang="en-US" sz="2000" dirty="0"/>
              <a:t>Demanding perfectionist</a:t>
            </a:r>
          </a:p>
          <a:p>
            <a:pPr>
              <a:buFont typeface="Wingdings" panose="05000000000000000000" pitchFamily="2" charset="2"/>
              <a:buChar char="§"/>
            </a:pPr>
            <a:r>
              <a:rPr lang="en-US" sz="2000" dirty="0"/>
              <a:t>Always aimed to position Apple at the forefront of IT</a:t>
            </a:r>
          </a:p>
          <a:p>
            <a:pPr>
              <a:buFont typeface="Wingdings" panose="05000000000000000000" pitchFamily="2" charset="2"/>
              <a:buChar char="§"/>
            </a:pPr>
            <a:r>
              <a:rPr lang="en-US" sz="2000" dirty="0"/>
              <a:t>Design influenced by modernist </a:t>
            </a:r>
            <a:r>
              <a:rPr lang="en-US" sz="2000" dirty="0" smtClean="0"/>
              <a:t>architectural </a:t>
            </a:r>
            <a:r>
              <a:rPr lang="en-US" sz="2000" dirty="0"/>
              <a:t>styles of Joseph </a:t>
            </a:r>
            <a:r>
              <a:rPr lang="en-US" sz="2000" dirty="0" err="1"/>
              <a:t>Eichler</a:t>
            </a:r>
            <a:r>
              <a:rPr lang="en-US" sz="2000" dirty="0"/>
              <a:t> and industrial designs of Braun’s Dieter </a:t>
            </a:r>
            <a:r>
              <a:rPr lang="en-US" sz="2000" dirty="0" smtClean="0"/>
              <a:t>Rams</a:t>
            </a:r>
          </a:p>
          <a:p>
            <a:pPr>
              <a:buFont typeface="Wingdings" panose="05000000000000000000" pitchFamily="2" charset="2"/>
              <a:buChar char="§"/>
            </a:pPr>
            <a:r>
              <a:rPr lang="en-US" sz="2000" dirty="0" smtClean="0"/>
              <a:t>Passed away in 2011</a:t>
            </a:r>
            <a:endParaRPr lang="en-US" sz="2000" dirty="0"/>
          </a:p>
          <a:p>
            <a:endParaRPr lang="en-US" dirty="0"/>
          </a:p>
        </p:txBody>
      </p:sp>
      <p:pic>
        <p:nvPicPr>
          <p:cNvPr id="4" name="Picture 3" descr="stevejobsbig.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41892" y="1556792"/>
            <a:ext cx="4302108" cy="4680520"/>
          </a:xfrm>
          <a:prstGeom prst="rect">
            <a:avLst/>
          </a:prstGeom>
        </p:spPr>
      </p:pic>
    </p:spTree>
    <p:extLst>
      <p:ext uri="{BB962C8B-B14F-4D97-AF65-F5344CB8AC3E}">
        <p14:creationId xmlns:p14="http://schemas.microsoft.com/office/powerpoint/2010/main" xmlns="" val="12960336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 Cook</a:t>
            </a:r>
            <a:endParaRPr lang="en-US" dirty="0"/>
          </a:p>
        </p:txBody>
      </p:sp>
      <p:pic>
        <p:nvPicPr>
          <p:cNvPr id="3" name="Content Placeholder 2" descr="cook_hero.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7024" b="7024"/>
          <a:stretch>
            <a:fillRect/>
          </a:stretch>
        </p:blipFill>
        <p:spPr>
          <a:xfrm>
            <a:off x="4860032" y="1600200"/>
            <a:ext cx="3888681" cy="4525963"/>
          </a:xfrm>
        </p:spPr>
      </p:pic>
      <p:sp>
        <p:nvSpPr>
          <p:cNvPr id="4" name="Rectangle 3"/>
          <p:cNvSpPr/>
          <p:nvPr/>
        </p:nvSpPr>
        <p:spPr>
          <a:xfrm>
            <a:off x="0" y="1343814"/>
            <a:ext cx="5004048" cy="707886"/>
          </a:xfrm>
          <a:prstGeom prst="rect">
            <a:avLst/>
          </a:prstGeom>
        </p:spPr>
        <p:txBody>
          <a:bodyPr wrap="square">
            <a:spAutoFit/>
          </a:bodyPr>
          <a:lstStyle/>
          <a:p>
            <a:pPr>
              <a:buFont typeface="Wingdings" panose="05000000000000000000" pitchFamily="2" charset="2"/>
              <a:buChar char="§"/>
            </a:pPr>
            <a:endParaRPr lang="en-US" sz="2000" dirty="0"/>
          </a:p>
          <a:p>
            <a:endParaRPr lang="en-US" sz="2000" dirty="0"/>
          </a:p>
        </p:txBody>
      </p:sp>
      <p:sp>
        <p:nvSpPr>
          <p:cNvPr id="5" name="TextBox 4"/>
          <p:cNvSpPr txBox="1"/>
          <p:nvPr/>
        </p:nvSpPr>
        <p:spPr>
          <a:xfrm>
            <a:off x="107504" y="1700808"/>
            <a:ext cx="5184576" cy="4170372"/>
          </a:xfrm>
          <a:prstGeom prst="rect">
            <a:avLst/>
          </a:prstGeom>
          <a:noFill/>
        </p:spPr>
        <p:txBody>
          <a:bodyPr wrap="square" rtlCol="0">
            <a:spAutoFit/>
          </a:bodyPr>
          <a:lstStyle/>
          <a:p>
            <a:pPr>
              <a:buFont typeface="Wingdings" panose="05000000000000000000" pitchFamily="2" charset="2"/>
              <a:buChar char="§"/>
            </a:pPr>
            <a:r>
              <a:rPr lang="en-US" sz="2000" dirty="0"/>
              <a:t>Chief Executive Officer</a:t>
            </a:r>
          </a:p>
          <a:p>
            <a:pPr lvl="1">
              <a:buFont typeface="Wingdings" panose="05000000000000000000" pitchFamily="2" charset="2"/>
              <a:buChar char="§"/>
            </a:pPr>
            <a:r>
              <a:rPr lang="en-US" sz="1500" dirty="0"/>
              <a:t>Since 08/12/2011</a:t>
            </a:r>
          </a:p>
          <a:p>
            <a:pPr>
              <a:buFont typeface="Wingdings" panose="05000000000000000000" pitchFamily="2" charset="2"/>
              <a:buChar char="§"/>
            </a:pPr>
            <a:r>
              <a:rPr lang="en-US" sz="2000" dirty="0"/>
              <a:t>Chief Finance Officer (2005-2011)</a:t>
            </a:r>
          </a:p>
          <a:p>
            <a:pPr>
              <a:buFont typeface="Wingdings" panose="05000000000000000000" pitchFamily="2" charset="2"/>
              <a:buChar char="§"/>
            </a:pPr>
            <a:r>
              <a:rPr lang="en-US" sz="2000" dirty="0"/>
              <a:t>Executive VP, Worldwide Sales and Operations (2002-2005)</a:t>
            </a:r>
          </a:p>
          <a:p>
            <a:pPr>
              <a:buFont typeface="Wingdings" panose="05000000000000000000" pitchFamily="2" charset="2"/>
              <a:buChar char="§"/>
            </a:pPr>
            <a:r>
              <a:rPr lang="en-US" sz="2000" dirty="0"/>
              <a:t>Senior VP, Worldwide Operations, Sales, Service, and Support (2000-2002)</a:t>
            </a:r>
          </a:p>
          <a:p>
            <a:pPr>
              <a:buFont typeface="Wingdings" panose="05000000000000000000" pitchFamily="2" charset="2"/>
              <a:buChar char="§"/>
            </a:pPr>
            <a:r>
              <a:rPr lang="en-US" sz="2000" dirty="0"/>
              <a:t>Senior VP, Worldwide Sales and Operations (1998-200)</a:t>
            </a:r>
          </a:p>
          <a:p>
            <a:pPr>
              <a:buFont typeface="Wingdings" panose="05000000000000000000" pitchFamily="2" charset="2"/>
              <a:buChar char="§"/>
            </a:pPr>
            <a:r>
              <a:rPr lang="en-US" sz="2000" dirty="0"/>
              <a:t>Education:</a:t>
            </a:r>
          </a:p>
          <a:p>
            <a:pPr lvl="1">
              <a:buFont typeface="Wingdings" panose="05000000000000000000" pitchFamily="2" charset="2"/>
              <a:buChar char="§"/>
            </a:pPr>
            <a:r>
              <a:rPr lang="en-US" sz="1500" dirty="0"/>
              <a:t>Auburn University – (B) Industrial Engineering</a:t>
            </a:r>
          </a:p>
          <a:p>
            <a:pPr lvl="1">
              <a:buFont typeface="Wingdings" panose="05000000000000000000" pitchFamily="2" charset="2"/>
              <a:buChar char="§"/>
            </a:pPr>
            <a:r>
              <a:rPr lang="en-US" sz="1500" dirty="0"/>
              <a:t>Duke University - MBA</a:t>
            </a:r>
          </a:p>
          <a:p>
            <a:pPr>
              <a:buFont typeface="Wingdings" panose="05000000000000000000" pitchFamily="2" charset="2"/>
              <a:buChar char="§"/>
            </a:pPr>
            <a:r>
              <a:rPr lang="en-US" sz="2000" dirty="0"/>
              <a:t>Prior to joining Apple, has worked with IE, IBM, and Compaq</a:t>
            </a:r>
          </a:p>
        </p:txBody>
      </p:sp>
    </p:spTree>
    <p:extLst>
      <p:ext uri="{BB962C8B-B14F-4D97-AF65-F5344CB8AC3E}">
        <p14:creationId xmlns:p14="http://schemas.microsoft.com/office/powerpoint/2010/main" xmlns="" val="4075904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sz="4400" dirty="0">
                <a:cs typeface="Times New Roman" pitchFamily="18" charset="0"/>
              </a:rPr>
              <a:t>Angela </a:t>
            </a:r>
            <a:r>
              <a:rPr lang="en-US" altLang="zh-CN" sz="4400" dirty="0" err="1">
                <a:cs typeface="Times New Roman" pitchFamily="18" charset="0"/>
              </a:rPr>
              <a:t>Ahrendts</a:t>
            </a:r>
            <a:r>
              <a:rPr lang="zh-CN" altLang="en-US" dirty="0">
                <a:cs typeface="Times New Roman" pitchFamily="18" charset="0"/>
              </a:rPr>
              <a:t/>
            </a:r>
            <a:br>
              <a:rPr lang="zh-CN" altLang="en-US" dirty="0">
                <a:cs typeface="Times New Roman" pitchFamily="18" charset="0"/>
              </a:rPr>
            </a:br>
            <a:endParaRPr lang="en-US" dirty="0"/>
          </a:p>
        </p:txBody>
      </p:sp>
      <p:pic>
        <p:nvPicPr>
          <p:cNvPr id="6" name="Content Placeholder 5" descr="ahrendts_hero.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6716" b="6716"/>
          <a:stretch>
            <a:fillRect/>
          </a:stretch>
        </p:blipFill>
        <p:spPr>
          <a:xfrm>
            <a:off x="5436096" y="1844824"/>
            <a:ext cx="3312617" cy="4281339"/>
          </a:xfrm>
        </p:spPr>
      </p:pic>
      <p:sp>
        <p:nvSpPr>
          <p:cNvPr id="9" name="TextBox 8"/>
          <p:cNvSpPr txBox="1"/>
          <p:nvPr/>
        </p:nvSpPr>
        <p:spPr>
          <a:xfrm>
            <a:off x="107504" y="1772816"/>
            <a:ext cx="5832648" cy="4314002"/>
          </a:xfrm>
          <a:prstGeom prst="rect">
            <a:avLst/>
          </a:prstGeom>
          <a:noFill/>
        </p:spPr>
        <p:txBody>
          <a:bodyPr wrap="square" rtlCol="0">
            <a:spAutoFit/>
          </a:bodyPr>
          <a:lstStyle/>
          <a:p>
            <a:pPr marL="457200" indent="-457200">
              <a:buFont typeface="Arial"/>
              <a:buChar char="•"/>
              <a:defRPr/>
            </a:pPr>
            <a:r>
              <a:rPr lang="en-US" altLang="zh-CN" sz="2000" dirty="0">
                <a:cs typeface="Times New Roman" pitchFamily="18" charset="0"/>
              </a:rPr>
              <a:t>Senior </a:t>
            </a:r>
            <a:r>
              <a:rPr lang="en-US" altLang="zh-CN" sz="2000" dirty="0" smtClean="0">
                <a:cs typeface="Times New Roman" pitchFamily="18" charset="0"/>
              </a:rPr>
              <a:t>VP, </a:t>
            </a:r>
            <a:r>
              <a:rPr lang="en-US" altLang="zh-CN" sz="2000" dirty="0">
                <a:cs typeface="Times New Roman" pitchFamily="18" charset="0"/>
              </a:rPr>
              <a:t>Retail and Online Stores</a:t>
            </a:r>
          </a:p>
          <a:p>
            <a:pPr marL="457200" indent="-457200">
              <a:buFont typeface="Arial"/>
              <a:buChar char="•"/>
              <a:defRPr/>
            </a:pPr>
            <a:r>
              <a:rPr lang="en-US" altLang="zh-CN" sz="2000" dirty="0">
                <a:cs typeface="Times New Roman" pitchFamily="18" charset="0"/>
              </a:rPr>
              <a:t>Joined Apple from </a:t>
            </a:r>
            <a:r>
              <a:rPr lang="en-US" altLang="zh-CN" sz="2000" dirty="0"/>
              <a:t>Burberry, where she served as CEO and led the company through a period of outstanding global growth. </a:t>
            </a:r>
            <a:endParaRPr lang="en-US" altLang="zh-CN" sz="2000" dirty="0">
              <a:cs typeface="Times New Roman" pitchFamily="18" charset="0"/>
            </a:endParaRPr>
          </a:p>
          <a:p>
            <a:pPr marL="457200" indent="-457200">
              <a:buFont typeface="Arial"/>
              <a:buChar char="•"/>
              <a:defRPr/>
            </a:pPr>
            <a:r>
              <a:rPr lang="en-US" altLang="zh-CN" sz="2000" dirty="0">
                <a:cs typeface="Times New Roman" pitchFamily="18" charset="0"/>
              </a:rPr>
              <a:t>Joined the company on may 1, 2014</a:t>
            </a:r>
          </a:p>
          <a:p>
            <a:pPr marL="457200" indent="-457200">
              <a:buFont typeface="Arial"/>
              <a:buChar char="•"/>
              <a:defRPr/>
            </a:pPr>
            <a:r>
              <a:rPr lang="en-US" altLang="zh-CN" sz="2000" dirty="0">
                <a:cs typeface="Times New Roman" pitchFamily="18" charset="0"/>
              </a:rPr>
              <a:t>Plan for the future of Apple Retail: China emphasis, mobile payments, revamped experience</a:t>
            </a:r>
          </a:p>
          <a:p>
            <a:pPr marL="457200" indent="-457200">
              <a:buFont typeface="Arial"/>
              <a:buChar char="•"/>
              <a:defRPr/>
            </a:pPr>
            <a:r>
              <a:rPr lang="en-US" altLang="zh-CN" sz="2000" dirty="0">
                <a:cs typeface="Times New Roman" pitchFamily="18" charset="0"/>
              </a:rPr>
              <a:t>A member of the UK’s Prime Minister’s Business Advisory Council; named honorary dame commander of the British Empire </a:t>
            </a:r>
          </a:p>
          <a:p>
            <a:pPr marL="457200" indent="-457200">
              <a:lnSpc>
                <a:spcPct val="90000"/>
              </a:lnSpc>
              <a:buFont typeface="Arial"/>
              <a:buChar char="•"/>
              <a:defRPr/>
            </a:pPr>
            <a:r>
              <a:rPr lang="en-US" altLang="zh-CN" sz="2000" dirty="0">
                <a:cs typeface="Times New Roman" pitchFamily="18" charset="0"/>
              </a:rPr>
              <a:t>Marketing and Merchandising degree from </a:t>
            </a:r>
          </a:p>
          <a:p>
            <a:pPr marL="800100" indent="-342900">
              <a:lnSpc>
                <a:spcPct val="90000"/>
              </a:lnSpc>
              <a:buFont typeface="Arial"/>
              <a:buChar char="•"/>
              <a:defRPr/>
            </a:pPr>
            <a:r>
              <a:rPr lang="en-US" altLang="zh-CN" sz="2000" dirty="0">
                <a:cs typeface="Times New Roman" pitchFamily="18" charset="0"/>
              </a:rPr>
              <a:t>Ball state University in Indiana, where she </a:t>
            </a:r>
          </a:p>
          <a:p>
            <a:pPr marL="800100" indent="-342900">
              <a:lnSpc>
                <a:spcPct val="90000"/>
              </a:lnSpc>
              <a:buFont typeface="Arial"/>
              <a:buChar char="•"/>
              <a:defRPr/>
            </a:pPr>
            <a:r>
              <a:rPr lang="en-US" altLang="zh-CN" sz="2000" dirty="0">
                <a:cs typeface="Times New Roman" pitchFamily="18" charset="0"/>
              </a:rPr>
              <a:t>was awarded an honorary doctorate</a:t>
            </a:r>
            <a:endParaRPr lang="zh-CN" altLang="en-US" sz="2000" dirty="0">
              <a:solidFill>
                <a:srgbClr val="FF0000"/>
              </a:solidFill>
              <a:cs typeface="Times New Roman" pitchFamily="18" charset="0"/>
            </a:endParaRPr>
          </a:p>
        </p:txBody>
      </p:sp>
    </p:spTree>
    <p:extLst>
      <p:ext uri="{BB962C8B-B14F-4D97-AF65-F5344CB8AC3E}">
        <p14:creationId xmlns:p14="http://schemas.microsoft.com/office/powerpoint/2010/main" xmlns="" val="21420801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Eddy Cue</a:t>
            </a:r>
            <a:endParaRPr lang="en-US" dirty="0"/>
          </a:p>
        </p:txBody>
      </p:sp>
      <p:pic>
        <p:nvPicPr>
          <p:cNvPr id="4" name="Content Placeholder 3" descr="1501cue_hero.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3650" r="3650"/>
          <a:stretch>
            <a:fillRect/>
          </a:stretch>
        </p:blipFill>
        <p:spPr>
          <a:xfrm>
            <a:off x="4932040" y="1600200"/>
            <a:ext cx="3816673" cy="4525963"/>
          </a:xfrm>
        </p:spPr>
      </p:pic>
      <p:sp>
        <p:nvSpPr>
          <p:cNvPr id="5" name="TextBox 4"/>
          <p:cNvSpPr txBox="1"/>
          <p:nvPr/>
        </p:nvSpPr>
        <p:spPr>
          <a:xfrm>
            <a:off x="251520" y="1700808"/>
            <a:ext cx="4248472" cy="3785652"/>
          </a:xfrm>
          <a:prstGeom prst="rect">
            <a:avLst/>
          </a:prstGeom>
          <a:noFill/>
        </p:spPr>
        <p:txBody>
          <a:bodyPr wrap="square" rtlCol="0">
            <a:spAutoFit/>
          </a:bodyPr>
          <a:lstStyle/>
          <a:p>
            <a:pPr marL="457200" indent="-457200">
              <a:buFont typeface="Arial" charset="0"/>
              <a:buChar char="•"/>
            </a:pPr>
            <a:r>
              <a:rPr lang="en-US" altLang="zh-CN" sz="2000" dirty="0">
                <a:cs typeface="Times New Roman" pitchFamily="18" charset="0"/>
              </a:rPr>
              <a:t>Senior </a:t>
            </a:r>
            <a:r>
              <a:rPr lang="en-US" altLang="zh-CN" sz="2000" dirty="0" smtClean="0">
                <a:cs typeface="Times New Roman" pitchFamily="18" charset="0"/>
              </a:rPr>
              <a:t>VP, </a:t>
            </a:r>
            <a:r>
              <a:rPr lang="en-US" altLang="zh-CN" sz="2000" dirty="0">
                <a:cs typeface="Times New Roman" pitchFamily="18" charset="0"/>
              </a:rPr>
              <a:t>Internet, Software and Services</a:t>
            </a:r>
          </a:p>
          <a:p>
            <a:pPr marL="457200" indent="-457200">
              <a:buFont typeface="Arial" charset="0"/>
              <a:buChar char="•"/>
            </a:pPr>
            <a:r>
              <a:rPr lang="en-US" altLang="zh-CN" sz="2000" dirty="0">
                <a:cs typeface="Times New Roman" pitchFamily="18" charset="0"/>
              </a:rPr>
              <a:t>Oversees Apple's content stores including the iTunes Store, the revolutionary App Store and the </a:t>
            </a:r>
            <a:r>
              <a:rPr lang="en-US" altLang="zh-CN" sz="2000" dirty="0" err="1">
                <a:cs typeface="Times New Roman" pitchFamily="18" charset="0"/>
              </a:rPr>
              <a:t>iBookstore</a:t>
            </a:r>
            <a:r>
              <a:rPr lang="en-US" altLang="zh-CN" sz="2000" dirty="0">
                <a:cs typeface="Times New Roman" pitchFamily="18" charset="0"/>
              </a:rPr>
              <a:t>, as well as </a:t>
            </a:r>
            <a:r>
              <a:rPr lang="en-US" altLang="zh-CN" sz="2000" dirty="0" err="1">
                <a:cs typeface="Times New Roman" pitchFamily="18" charset="0"/>
              </a:rPr>
              <a:t>Siri</a:t>
            </a:r>
            <a:r>
              <a:rPr lang="en-US" altLang="zh-CN" sz="2000" dirty="0">
                <a:cs typeface="Times New Roman" pitchFamily="18" charset="0"/>
              </a:rPr>
              <a:t>, Maps, </a:t>
            </a:r>
            <a:r>
              <a:rPr lang="en-US" altLang="zh-CN" sz="2000" dirty="0" err="1">
                <a:cs typeface="Times New Roman" pitchFamily="18" charset="0"/>
              </a:rPr>
              <a:t>iAd</a:t>
            </a:r>
            <a:r>
              <a:rPr lang="en-US" altLang="zh-CN" sz="2000" dirty="0">
                <a:cs typeface="Times New Roman" pitchFamily="18" charset="0"/>
              </a:rPr>
              <a:t> and Apple's innovative </a:t>
            </a:r>
            <a:r>
              <a:rPr lang="en-US" altLang="zh-CN" sz="2000" dirty="0" err="1">
                <a:cs typeface="Times New Roman" pitchFamily="18" charset="0"/>
              </a:rPr>
              <a:t>iCloud</a:t>
            </a:r>
            <a:r>
              <a:rPr lang="en-US" altLang="zh-CN" sz="2000" dirty="0">
                <a:cs typeface="Times New Roman" pitchFamily="18" charset="0"/>
              </a:rPr>
              <a:t> services.</a:t>
            </a:r>
          </a:p>
          <a:p>
            <a:pPr marL="457200" indent="-457200">
              <a:buFont typeface="Arial" charset="0"/>
              <a:buChar char="•"/>
            </a:pPr>
            <a:r>
              <a:rPr lang="en-US" altLang="zh-CN" sz="2000" dirty="0" smtClean="0">
                <a:cs typeface="Times New Roman" pitchFamily="18" charset="0"/>
              </a:rPr>
              <a:t>26-</a:t>
            </a:r>
            <a:r>
              <a:rPr lang="en-US" altLang="zh-CN" sz="2000" dirty="0">
                <a:cs typeface="Times New Roman" pitchFamily="18" charset="0"/>
              </a:rPr>
              <a:t>year Apple veteran </a:t>
            </a:r>
          </a:p>
          <a:p>
            <a:pPr marL="457200" indent="-457200">
              <a:buFont typeface="Arial" charset="0"/>
              <a:buChar char="•"/>
            </a:pPr>
            <a:r>
              <a:rPr lang="en-US" altLang="zh-CN" sz="2000" dirty="0">
                <a:cs typeface="Times New Roman" pitchFamily="18" charset="0"/>
              </a:rPr>
              <a:t>Earned a Bachelor Degree in Computer Science and Economics from Duke University</a:t>
            </a:r>
          </a:p>
        </p:txBody>
      </p:sp>
    </p:spTree>
    <p:extLst>
      <p:ext uri="{BB962C8B-B14F-4D97-AF65-F5344CB8AC3E}">
        <p14:creationId xmlns:p14="http://schemas.microsoft.com/office/powerpoint/2010/main" xmlns="" val="10023069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Craig </a:t>
            </a:r>
            <a:r>
              <a:rPr lang="en-US" dirty="0" err="1" smtClean="0"/>
              <a:t>Federighi</a:t>
            </a:r>
            <a:r>
              <a:rPr lang="en-US" dirty="0" smtClean="0"/>
              <a:t> </a:t>
            </a:r>
            <a:endParaRPr lang="en-US" dirty="0"/>
          </a:p>
        </p:txBody>
      </p:sp>
      <p:pic>
        <p:nvPicPr>
          <p:cNvPr id="4" name="Content Placeholder 3" descr="federighi_hero20120727.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2581" b="2581"/>
          <a:stretch>
            <a:fillRect/>
          </a:stretch>
        </p:blipFill>
        <p:spPr>
          <a:xfrm>
            <a:off x="4572000" y="1600200"/>
            <a:ext cx="4176713" cy="4525963"/>
          </a:xfrm>
        </p:spPr>
      </p:pic>
      <p:sp>
        <p:nvSpPr>
          <p:cNvPr id="5" name="TextBox 4"/>
          <p:cNvSpPr txBox="1"/>
          <p:nvPr/>
        </p:nvSpPr>
        <p:spPr>
          <a:xfrm>
            <a:off x="539551" y="2088444"/>
            <a:ext cx="4248473" cy="3477875"/>
          </a:xfrm>
          <a:prstGeom prst="rect">
            <a:avLst/>
          </a:prstGeom>
          <a:noFill/>
        </p:spPr>
        <p:txBody>
          <a:bodyPr wrap="square" rtlCol="0">
            <a:spAutoFit/>
          </a:bodyPr>
          <a:lstStyle/>
          <a:p>
            <a:pPr>
              <a:buFont typeface="Wingdings" panose="05000000000000000000" pitchFamily="2" charset="2"/>
              <a:buChar char="§"/>
            </a:pPr>
            <a:r>
              <a:rPr lang="en-US" sz="2000" dirty="0"/>
              <a:t>Senior VP, Software Engineering</a:t>
            </a:r>
          </a:p>
          <a:p>
            <a:pPr lvl="1">
              <a:buFont typeface="Wingdings" panose="05000000000000000000" pitchFamily="2" charset="2"/>
              <a:buChar char="§"/>
            </a:pPr>
            <a:r>
              <a:rPr lang="en-US" sz="2000" dirty="0"/>
              <a:t>Since 08/27/2012</a:t>
            </a:r>
          </a:p>
          <a:p>
            <a:pPr>
              <a:buFont typeface="Wingdings" panose="05000000000000000000" pitchFamily="2" charset="2"/>
              <a:buChar char="§"/>
            </a:pPr>
            <a:r>
              <a:rPr lang="en-US" sz="2000" dirty="0"/>
              <a:t>Joined Apple in 1996 after acquisition of NeXT</a:t>
            </a:r>
          </a:p>
          <a:p>
            <a:pPr>
              <a:buFont typeface="Wingdings" panose="05000000000000000000" pitchFamily="2" charset="2"/>
              <a:buChar char="§"/>
            </a:pPr>
            <a:r>
              <a:rPr lang="en-US" sz="2000" dirty="0"/>
              <a:t>Rejoined Apple in 2009</a:t>
            </a:r>
          </a:p>
          <a:p>
            <a:pPr>
              <a:buFont typeface="Wingdings" panose="05000000000000000000" pitchFamily="2" charset="2"/>
              <a:buChar char="§"/>
            </a:pPr>
            <a:r>
              <a:rPr lang="en-US" sz="2000" dirty="0"/>
              <a:t>Education:</a:t>
            </a:r>
          </a:p>
          <a:p>
            <a:pPr lvl="1">
              <a:buFont typeface="Wingdings" panose="05000000000000000000" pitchFamily="2" charset="2"/>
              <a:buChar char="§"/>
            </a:pPr>
            <a:r>
              <a:rPr lang="en-US" sz="2000" dirty="0"/>
              <a:t>University of California – (B) Computer Science</a:t>
            </a:r>
          </a:p>
          <a:p>
            <a:pPr lvl="1">
              <a:buFont typeface="Wingdings" panose="05000000000000000000" pitchFamily="2" charset="2"/>
              <a:buChar char="§"/>
            </a:pPr>
            <a:r>
              <a:rPr lang="en-US" sz="2000" dirty="0"/>
              <a:t>University of California -  (M) Electrical Engineering and Computer Science</a:t>
            </a:r>
          </a:p>
        </p:txBody>
      </p:sp>
    </p:spTree>
    <p:extLst>
      <p:ext uri="{BB962C8B-B14F-4D97-AF65-F5344CB8AC3E}">
        <p14:creationId xmlns:p14="http://schemas.microsoft.com/office/powerpoint/2010/main" xmlns="" val="38959671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Jonathan </a:t>
            </a:r>
            <a:r>
              <a:rPr lang="en-US" dirty="0" err="1" smtClean="0"/>
              <a:t>Ive</a:t>
            </a:r>
            <a:endParaRPr lang="en-US" dirty="0"/>
          </a:p>
        </p:txBody>
      </p:sp>
      <p:pic>
        <p:nvPicPr>
          <p:cNvPr id="4" name="Content Placeholder 3" descr="ive_hero20110204.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2729" r="2729"/>
          <a:stretch>
            <a:fillRect/>
          </a:stretch>
        </p:blipFill>
        <p:spPr>
          <a:xfrm>
            <a:off x="4788024" y="1600200"/>
            <a:ext cx="3960689" cy="4525963"/>
          </a:xfrm>
        </p:spPr>
      </p:pic>
      <p:sp>
        <p:nvSpPr>
          <p:cNvPr id="6" name="TextBox 5"/>
          <p:cNvSpPr txBox="1"/>
          <p:nvPr/>
        </p:nvSpPr>
        <p:spPr>
          <a:xfrm>
            <a:off x="323528" y="1772816"/>
            <a:ext cx="3312368" cy="4093428"/>
          </a:xfrm>
          <a:prstGeom prst="rect">
            <a:avLst/>
          </a:prstGeom>
          <a:noFill/>
        </p:spPr>
        <p:txBody>
          <a:bodyPr wrap="square" rtlCol="0">
            <a:spAutoFit/>
          </a:bodyPr>
          <a:lstStyle/>
          <a:p>
            <a:pPr>
              <a:buFont typeface="Wingdings" panose="05000000000000000000" pitchFamily="2" charset="2"/>
              <a:buChar char="§"/>
            </a:pPr>
            <a:r>
              <a:rPr lang="en-US" sz="2000" dirty="0"/>
              <a:t>Senior VP, Design</a:t>
            </a:r>
          </a:p>
          <a:p>
            <a:pPr lvl="1">
              <a:buFont typeface="Wingdings" panose="05000000000000000000" pitchFamily="2" charset="2"/>
              <a:buChar char="§"/>
            </a:pPr>
            <a:r>
              <a:rPr lang="en-US" sz="2000" dirty="0"/>
              <a:t>Since 07/2010</a:t>
            </a:r>
          </a:p>
          <a:p>
            <a:pPr>
              <a:buFont typeface="Wingdings" panose="05000000000000000000" pitchFamily="2" charset="2"/>
              <a:buChar char="§"/>
            </a:pPr>
            <a:r>
              <a:rPr lang="en-US" sz="2000" dirty="0"/>
              <a:t>Senior VP, Industrial Design (1997-2010)</a:t>
            </a:r>
          </a:p>
          <a:p>
            <a:pPr>
              <a:buFont typeface="Wingdings" panose="05000000000000000000" pitchFamily="2" charset="2"/>
              <a:buChar char="§"/>
            </a:pPr>
            <a:r>
              <a:rPr lang="en-US" sz="2000" dirty="0"/>
              <a:t>Designed MacBook Pro, iMac, MacBook Air, iPod, iPod Touch, iPhone, </a:t>
            </a:r>
            <a:r>
              <a:rPr lang="en-US" sz="2000" dirty="0" err="1"/>
              <a:t>iPad</a:t>
            </a:r>
            <a:r>
              <a:rPr lang="en-US" sz="2000" dirty="0"/>
              <a:t>, </a:t>
            </a:r>
            <a:r>
              <a:rPr lang="en-US" sz="2000" dirty="0" err="1"/>
              <a:t>iPad</a:t>
            </a:r>
            <a:r>
              <a:rPr lang="en-US" sz="2000" dirty="0"/>
              <a:t> Mini, </a:t>
            </a:r>
            <a:r>
              <a:rPr lang="en-US" sz="2000" dirty="0" smtClean="0"/>
              <a:t>the new </a:t>
            </a:r>
            <a:r>
              <a:rPr lang="en-US" sz="2000" dirty="0" err="1"/>
              <a:t>M</a:t>
            </a:r>
            <a:r>
              <a:rPr lang="en-US" sz="2000" dirty="0" err="1" smtClean="0"/>
              <a:t>acbook</a:t>
            </a:r>
            <a:r>
              <a:rPr lang="en-US" sz="2000" dirty="0" smtClean="0"/>
              <a:t>.</a:t>
            </a:r>
            <a:endParaRPr lang="en-US" sz="2000" dirty="0"/>
          </a:p>
          <a:p>
            <a:pPr>
              <a:buFont typeface="Wingdings" panose="05000000000000000000" pitchFamily="2" charset="2"/>
              <a:buChar char="§"/>
            </a:pPr>
            <a:r>
              <a:rPr lang="en-US" sz="2000" dirty="0"/>
              <a:t>Education:</a:t>
            </a:r>
          </a:p>
          <a:p>
            <a:pPr lvl="1">
              <a:buFont typeface="Wingdings" panose="05000000000000000000" pitchFamily="2" charset="2"/>
              <a:buChar char="§"/>
            </a:pPr>
            <a:r>
              <a:rPr lang="en-US" sz="2000" dirty="0"/>
              <a:t>North Carolina University – (M) Mechanical Engineering</a:t>
            </a:r>
          </a:p>
          <a:p>
            <a:pPr lvl="1">
              <a:buFont typeface="Wingdings" panose="05000000000000000000" pitchFamily="2" charset="2"/>
              <a:buChar char="§"/>
            </a:pPr>
            <a:r>
              <a:rPr lang="en-US" sz="2000" dirty="0"/>
              <a:t>Duke University - MFA</a:t>
            </a:r>
          </a:p>
        </p:txBody>
      </p:sp>
    </p:spTree>
    <p:extLst>
      <p:ext uri="{BB962C8B-B14F-4D97-AF65-F5344CB8AC3E}">
        <p14:creationId xmlns:p14="http://schemas.microsoft.com/office/powerpoint/2010/main" xmlns="" val="31582525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Luca </a:t>
            </a:r>
            <a:r>
              <a:rPr lang="en-US" dirty="0" err="1" smtClean="0"/>
              <a:t>Maestri</a:t>
            </a:r>
            <a:endParaRPr lang="en-US" dirty="0"/>
          </a:p>
        </p:txBody>
      </p:sp>
      <p:pic>
        <p:nvPicPr>
          <p:cNvPr id="4" name="Content Placeholder 3" descr="maestri_hero.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5454" r="5454"/>
          <a:stretch>
            <a:fillRect/>
          </a:stretch>
        </p:blipFill>
        <p:spPr>
          <a:xfrm>
            <a:off x="4644008" y="1600200"/>
            <a:ext cx="4104705" cy="4525963"/>
          </a:xfrm>
        </p:spPr>
      </p:pic>
      <p:sp>
        <p:nvSpPr>
          <p:cNvPr id="5" name="TextBox 4"/>
          <p:cNvSpPr txBox="1"/>
          <p:nvPr/>
        </p:nvSpPr>
        <p:spPr>
          <a:xfrm>
            <a:off x="465667" y="1763889"/>
            <a:ext cx="4250350" cy="3539430"/>
          </a:xfrm>
          <a:prstGeom prst="rect">
            <a:avLst/>
          </a:prstGeom>
          <a:noFill/>
        </p:spPr>
        <p:txBody>
          <a:bodyPr wrap="square" rtlCol="0">
            <a:spAutoFit/>
          </a:bodyPr>
          <a:lstStyle/>
          <a:p>
            <a:pPr marL="457200" indent="-457200" fontAlgn="auto">
              <a:spcBef>
                <a:spcPct val="20000"/>
              </a:spcBef>
              <a:spcAft>
                <a:spcPts val="0"/>
              </a:spcAft>
              <a:buFont typeface="Arial"/>
              <a:buChar char="•"/>
              <a:defRPr/>
            </a:pPr>
            <a:r>
              <a:rPr lang="en-US" altLang="zh-CN" sz="2000" dirty="0">
                <a:cs typeface="Times New Roman" pitchFamily="18" charset="0"/>
              </a:rPr>
              <a:t>Senior </a:t>
            </a:r>
            <a:r>
              <a:rPr lang="en-US" altLang="zh-CN" sz="2000" dirty="0" smtClean="0">
                <a:cs typeface="Times New Roman" pitchFamily="18" charset="0"/>
              </a:rPr>
              <a:t>VP and Chief </a:t>
            </a:r>
            <a:r>
              <a:rPr lang="en-US" altLang="zh-CN" sz="2000" dirty="0">
                <a:cs typeface="Times New Roman" pitchFamily="18" charset="0"/>
              </a:rPr>
              <a:t>Financial Officer</a:t>
            </a:r>
          </a:p>
          <a:p>
            <a:pPr marL="457200" indent="-457200" fontAlgn="auto">
              <a:spcBef>
                <a:spcPct val="20000"/>
              </a:spcBef>
              <a:spcAft>
                <a:spcPts val="0"/>
              </a:spcAft>
              <a:buFont typeface="Arial"/>
              <a:buChar char="•"/>
              <a:defRPr/>
            </a:pPr>
            <a:r>
              <a:rPr lang="en-US" altLang="zh-CN" sz="2000" dirty="0">
                <a:cs typeface="Times New Roman" pitchFamily="18" charset="0"/>
              </a:rPr>
              <a:t> J</a:t>
            </a:r>
            <a:r>
              <a:rPr lang="en-US" altLang="zh-CN" sz="2000" dirty="0"/>
              <a:t>oined Apple in 2013 as vice president of Finance and corporate controller, previously worked as CFO at Xerox, Nokia Siemens Networks and GM </a:t>
            </a:r>
            <a:endParaRPr lang="en-US" altLang="zh-CN" sz="2000" dirty="0">
              <a:cs typeface="Times New Roman" pitchFamily="18" charset="0"/>
            </a:endParaRPr>
          </a:p>
          <a:p>
            <a:pPr marL="457200" indent="-457200" fontAlgn="auto">
              <a:spcBef>
                <a:spcPts val="0"/>
              </a:spcBef>
              <a:spcAft>
                <a:spcPts val="3000"/>
              </a:spcAft>
              <a:buFont typeface="Arial"/>
              <a:buChar char="•"/>
              <a:defRPr/>
            </a:pPr>
            <a:r>
              <a:rPr lang="en-US" altLang="zh-CN" sz="2000" dirty="0">
                <a:cs typeface="Times New Roman" pitchFamily="18" charset="0"/>
              </a:rPr>
              <a:t> Master’s degree in Science of Management from Boston University; B.A in Economics from </a:t>
            </a:r>
            <a:r>
              <a:rPr lang="en-US" altLang="zh-CN" sz="2000" dirty="0" err="1">
                <a:cs typeface="Times New Roman" pitchFamily="18" charset="0"/>
              </a:rPr>
              <a:t>Luiss</a:t>
            </a:r>
            <a:r>
              <a:rPr lang="en-US" altLang="zh-CN" sz="2000" dirty="0">
                <a:cs typeface="Times New Roman" pitchFamily="18" charset="0"/>
              </a:rPr>
              <a:t> University  </a:t>
            </a:r>
          </a:p>
        </p:txBody>
      </p:sp>
    </p:spTree>
    <p:extLst>
      <p:ext uri="{BB962C8B-B14F-4D97-AF65-F5344CB8AC3E}">
        <p14:creationId xmlns:p14="http://schemas.microsoft.com/office/powerpoint/2010/main" xmlns="" val="36107559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 </a:t>
            </a:r>
            <a:r>
              <a:rPr lang="en-US" dirty="0" err="1" smtClean="0"/>
              <a:t>Riccio</a:t>
            </a:r>
            <a:endParaRPr lang="en-US" dirty="0"/>
          </a:p>
        </p:txBody>
      </p:sp>
      <p:pic>
        <p:nvPicPr>
          <p:cNvPr id="6" name="Content Placeholder 5" descr="riccio_hero2.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3" r="3"/>
          <a:stretch>
            <a:fillRect/>
          </a:stretch>
        </p:blipFill>
        <p:spPr>
          <a:xfrm>
            <a:off x="4787900" y="1600200"/>
            <a:ext cx="3960813" cy="4525963"/>
          </a:xfrm>
        </p:spPr>
      </p:pic>
      <p:sp>
        <p:nvSpPr>
          <p:cNvPr id="7" name="TextBox 6"/>
          <p:cNvSpPr txBox="1"/>
          <p:nvPr/>
        </p:nvSpPr>
        <p:spPr>
          <a:xfrm>
            <a:off x="522111" y="1806222"/>
            <a:ext cx="3113785" cy="3785652"/>
          </a:xfrm>
          <a:prstGeom prst="rect">
            <a:avLst/>
          </a:prstGeom>
          <a:noFill/>
        </p:spPr>
        <p:txBody>
          <a:bodyPr wrap="square" rtlCol="0">
            <a:spAutoFit/>
          </a:bodyPr>
          <a:lstStyle/>
          <a:p>
            <a:pPr>
              <a:buFont typeface="Wingdings" panose="05000000000000000000" pitchFamily="2" charset="2"/>
              <a:buChar char="§"/>
            </a:pPr>
            <a:r>
              <a:rPr lang="en-US" sz="2000" dirty="0" smtClean="0"/>
              <a:t>Senior VP, Hardware Engineering</a:t>
            </a:r>
            <a:endParaRPr lang="en-US" sz="2000" dirty="0"/>
          </a:p>
          <a:p>
            <a:pPr lvl="1">
              <a:buFont typeface="Wingdings" panose="05000000000000000000" pitchFamily="2" charset="2"/>
              <a:buChar char="§"/>
            </a:pPr>
            <a:r>
              <a:rPr lang="en-US" sz="2000" dirty="0"/>
              <a:t>Since 06/28/2012</a:t>
            </a:r>
          </a:p>
          <a:p>
            <a:pPr>
              <a:buFont typeface="Wingdings" panose="05000000000000000000" pitchFamily="2" charset="2"/>
              <a:buChar char="§"/>
            </a:pPr>
            <a:r>
              <a:rPr lang="en-US" sz="2000" dirty="0"/>
              <a:t>Joined Apple in 1998</a:t>
            </a:r>
          </a:p>
          <a:p>
            <a:pPr>
              <a:buFont typeface="Wingdings" panose="05000000000000000000" pitchFamily="2" charset="2"/>
              <a:buChar char="§"/>
            </a:pPr>
            <a:r>
              <a:rPr lang="en-US" sz="2000" dirty="0"/>
              <a:t>Education:</a:t>
            </a:r>
          </a:p>
          <a:p>
            <a:pPr lvl="1">
              <a:buFont typeface="Wingdings" panose="05000000000000000000" pitchFamily="2" charset="2"/>
              <a:buChar char="§"/>
            </a:pPr>
            <a:r>
              <a:rPr lang="en-US" sz="2000" dirty="0"/>
              <a:t>University of Massachusetts – (B) Engineering</a:t>
            </a:r>
          </a:p>
          <a:p>
            <a:pPr>
              <a:buFont typeface="Wingdings" panose="05000000000000000000" pitchFamily="2" charset="2"/>
              <a:buChar char="§"/>
            </a:pPr>
            <a:r>
              <a:rPr lang="en-US" sz="2000" dirty="0"/>
              <a:t>Teams responsible for delivering multiple product </a:t>
            </a:r>
            <a:r>
              <a:rPr lang="en-US" sz="2000" dirty="0" smtClean="0"/>
              <a:t>breakthroughs such as Mac, </a:t>
            </a:r>
            <a:r>
              <a:rPr lang="en-US" sz="2000" dirty="0" err="1" smtClean="0"/>
              <a:t>iphone</a:t>
            </a:r>
            <a:r>
              <a:rPr lang="en-US" sz="2000" dirty="0" smtClean="0"/>
              <a:t> and </a:t>
            </a:r>
            <a:r>
              <a:rPr lang="en-US" sz="2000" dirty="0" err="1" smtClean="0"/>
              <a:t>iPad</a:t>
            </a:r>
            <a:r>
              <a:rPr lang="en-US" sz="2000" dirty="0" smtClean="0"/>
              <a:t>.</a:t>
            </a:r>
            <a:endParaRPr lang="en-US" sz="2000" dirty="0"/>
          </a:p>
        </p:txBody>
      </p:sp>
    </p:spTree>
    <p:extLst>
      <p:ext uri="{BB962C8B-B14F-4D97-AF65-F5344CB8AC3E}">
        <p14:creationId xmlns:p14="http://schemas.microsoft.com/office/powerpoint/2010/main" xmlns="" val="18366722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Phillip W. Schiller</a:t>
            </a:r>
            <a:endParaRPr lang="en-US" dirty="0"/>
          </a:p>
        </p:txBody>
      </p:sp>
      <p:pic>
        <p:nvPicPr>
          <p:cNvPr id="4" name="Content Placeholder 3" descr="schiller_hero20110204.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11826" r="11826"/>
          <a:stretch>
            <a:fillRect/>
          </a:stretch>
        </p:blipFill>
        <p:spPr>
          <a:xfrm>
            <a:off x="5148064" y="1600200"/>
            <a:ext cx="3600649" cy="4525963"/>
          </a:xfrm>
        </p:spPr>
      </p:pic>
      <p:sp>
        <p:nvSpPr>
          <p:cNvPr id="5" name="TextBox 4"/>
          <p:cNvSpPr txBox="1"/>
          <p:nvPr/>
        </p:nvSpPr>
        <p:spPr>
          <a:xfrm>
            <a:off x="467544" y="2204864"/>
            <a:ext cx="3528393" cy="2862322"/>
          </a:xfrm>
          <a:prstGeom prst="rect">
            <a:avLst/>
          </a:prstGeom>
          <a:noFill/>
        </p:spPr>
        <p:txBody>
          <a:bodyPr wrap="square" rtlCol="0">
            <a:spAutoFit/>
          </a:bodyPr>
          <a:lstStyle/>
          <a:p>
            <a:pPr>
              <a:buFont typeface="Wingdings" panose="05000000000000000000" pitchFamily="2" charset="2"/>
              <a:buChar char="§"/>
            </a:pPr>
            <a:r>
              <a:rPr lang="en-US" sz="2000" dirty="0"/>
              <a:t>Senior VP, Worldwide Marketing</a:t>
            </a:r>
          </a:p>
          <a:p>
            <a:pPr lvl="1">
              <a:buFont typeface="Wingdings" panose="05000000000000000000" pitchFamily="2" charset="2"/>
              <a:buChar char="§"/>
            </a:pPr>
            <a:r>
              <a:rPr lang="en-US" sz="2000" dirty="0"/>
              <a:t>Since 04/1997</a:t>
            </a:r>
          </a:p>
          <a:p>
            <a:pPr>
              <a:buFont typeface="Wingdings" panose="05000000000000000000" pitchFamily="2" charset="2"/>
              <a:buChar char="§"/>
            </a:pPr>
            <a:r>
              <a:rPr lang="en-US" sz="2000" dirty="0"/>
              <a:t>Rejoined Apple in 1997</a:t>
            </a:r>
          </a:p>
          <a:p>
            <a:pPr>
              <a:buFont typeface="Wingdings" panose="05000000000000000000" pitchFamily="2" charset="2"/>
              <a:buChar char="§"/>
            </a:pPr>
            <a:r>
              <a:rPr lang="en-US" sz="2000" dirty="0"/>
              <a:t>Always involved in marketing roles</a:t>
            </a:r>
          </a:p>
          <a:p>
            <a:pPr>
              <a:buFont typeface="Wingdings" panose="05000000000000000000" pitchFamily="2" charset="2"/>
              <a:buChar char="§"/>
            </a:pPr>
            <a:r>
              <a:rPr lang="en-US" sz="2000" dirty="0"/>
              <a:t>Education:</a:t>
            </a:r>
          </a:p>
          <a:p>
            <a:pPr lvl="1">
              <a:buFont typeface="Wingdings" panose="05000000000000000000" pitchFamily="2" charset="2"/>
              <a:buChar char="§"/>
            </a:pPr>
            <a:r>
              <a:rPr lang="en-US" sz="2000" dirty="0"/>
              <a:t>Boston College – (B) Biology</a:t>
            </a:r>
          </a:p>
        </p:txBody>
      </p:sp>
    </p:spTree>
    <p:extLst>
      <p:ext uri="{BB962C8B-B14F-4D97-AF65-F5344CB8AC3E}">
        <p14:creationId xmlns:p14="http://schemas.microsoft.com/office/powerpoint/2010/main" xmlns="" val="9506600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Bruce Sewell</a:t>
            </a:r>
            <a:endParaRPr lang="en-US" dirty="0"/>
          </a:p>
        </p:txBody>
      </p:sp>
      <p:pic>
        <p:nvPicPr>
          <p:cNvPr id="4" name="Content Placeholder 3" descr="sewell_hero20110204.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883" b="883"/>
          <a:stretch>
            <a:fillRect/>
          </a:stretch>
        </p:blipFill>
        <p:spPr>
          <a:xfrm>
            <a:off x="4716463" y="1600200"/>
            <a:ext cx="4032250" cy="4525963"/>
          </a:xfrm>
        </p:spPr>
      </p:pic>
      <p:sp>
        <p:nvSpPr>
          <p:cNvPr id="5" name="TextBox 4"/>
          <p:cNvSpPr txBox="1"/>
          <p:nvPr/>
        </p:nvSpPr>
        <p:spPr>
          <a:xfrm>
            <a:off x="409222" y="1862667"/>
            <a:ext cx="4450810" cy="2862322"/>
          </a:xfrm>
          <a:prstGeom prst="rect">
            <a:avLst/>
          </a:prstGeom>
          <a:noFill/>
        </p:spPr>
        <p:txBody>
          <a:bodyPr wrap="square" rtlCol="0">
            <a:spAutoFit/>
          </a:bodyPr>
          <a:lstStyle/>
          <a:p>
            <a:pPr marL="457200" indent="-457200">
              <a:buFont typeface="Arial" charset="0"/>
              <a:buChar char="•"/>
            </a:pPr>
            <a:r>
              <a:rPr lang="en-US" altLang="zh-CN" sz="2000" dirty="0">
                <a:cs typeface="Times New Roman" pitchFamily="18" charset="0"/>
              </a:rPr>
              <a:t>Senior </a:t>
            </a:r>
            <a:r>
              <a:rPr lang="en-US" altLang="zh-CN" sz="2000" dirty="0" smtClean="0">
                <a:cs typeface="Times New Roman" pitchFamily="18" charset="0"/>
              </a:rPr>
              <a:t>VP and General </a:t>
            </a:r>
            <a:r>
              <a:rPr lang="en-US" altLang="zh-CN" sz="2000" dirty="0">
                <a:cs typeface="Times New Roman" pitchFamily="18" charset="0"/>
              </a:rPr>
              <a:t>Counsel</a:t>
            </a:r>
          </a:p>
          <a:p>
            <a:pPr marL="457200" indent="-457200">
              <a:buFont typeface="Arial" charset="0"/>
              <a:buChar char="•"/>
            </a:pPr>
            <a:r>
              <a:rPr lang="en-US" altLang="zh-CN" sz="2000" dirty="0">
                <a:cs typeface="Times New Roman" pitchFamily="18" charset="0"/>
              </a:rPr>
              <a:t>Oversees all legal matters</a:t>
            </a:r>
          </a:p>
          <a:p>
            <a:pPr marL="457200" indent="-457200">
              <a:buFont typeface="Arial" charset="0"/>
              <a:buChar char="•"/>
            </a:pPr>
            <a:r>
              <a:rPr lang="en-US" altLang="zh-CN" sz="2000" dirty="0">
                <a:cs typeface="Times New Roman" pitchFamily="18" charset="0"/>
              </a:rPr>
              <a:t>Joined Apple from Intel Corporation in </a:t>
            </a:r>
          </a:p>
          <a:p>
            <a:r>
              <a:rPr lang="en-US" altLang="zh-CN" sz="2000" dirty="0">
                <a:cs typeface="Times New Roman" pitchFamily="18" charset="0"/>
              </a:rPr>
              <a:t>	September 2009</a:t>
            </a:r>
          </a:p>
          <a:p>
            <a:pPr marL="457200" indent="-457200">
              <a:buFont typeface="Arial" charset="0"/>
              <a:buChar char="•"/>
            </a:pPr>
            <a:r>
              <a:rPr lang="en-US" altLang="zh-CN" sz="2000" dirty="0">
                <a:cs typeface="Times New Roman" pitchFamily="18" charset="0"/>
              </a:rPr>
              <a:t>J.D. from George Washington University;</a:t>
            </a:r>
          </a:p>
          <a:p>
            <a:pPr marL="457200" indent="-457200"/>
            <a:r>
              <a:rPr lang="en-US" altLang="zh-CN" sz="2000" dirty="0">
                <a:cs typeface="Times New Roman" pitchFamily="18" charset="0"/>
              </a:rPr>
              <a:t>Bachelor of Science degree from the </a:t>
            </a:r>
          </a:p>
          <a:p>
            <a:r>
              <a:rPr lang="en-US" altLang="zh-CN" sz="2000" dirty="0">
                <a:cs typeface="Times New Roman" pitchFamily="18" charset="0"/>
              </a:rPr>
              <a:t>	University of Lancaster</a:t>
            </a:r>
            <a:endParaRPr lang="zh-CN" altLang="en-US" sz="2000" dirty="0">
              <a:cs typeface="Times New Roman" pitchFamily="18" charset="0"/>
            </a:endParaRPr>
          </a:p>
        </p:txBody>
      </p:sp>
    </p:spTree>
    <p:extLst>
      <p:ext uri="{BB962C8B-B14F-4D97-AF65-F5344CB8AC3E}">
        <p14:creationId xmlns:p14="http://schemas.microsoft.com/office/powerpoint/2010/main" xmlns="" val="4250970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Mobile Phone</a:t>
            </a:r>
            <a:endParaRPr lang="en-US" dirty="0"/>
          </a:p>
        </p:txBody>
      </p:sp>
      <p:sp>
        <p:nvSpPr>
          <p:cNvPr id="3" name="Content Placeholder 2"/>
          <p:cNvSpPr>
            <a:spLocks noGrp="1"/>
          </p:cNvSpPr>
          <p:nvPr>
            <p:ph idx="1"/>
          </p:nvPr>
        </p:nvSpPr>
        <p:spPr/>
        <p:txBody>
          <a:bodyPr>
            <a:normAutofit fontScale="85000" lnSpcReduction="10000"/>
          </a:bodyPr>
          <a:lstStyle/>
          <a:p>
            <a:pPr marL="136525" indent="0">
              <a:spcAft>
                <a:spcPts val="600"/>
              </a:spcAft>
              <a:buNone/>
            </a:pPr>
            <a:r>
              <a:rPr lang="en-US" altLang="zh-CN" b="1" dirty="0">
                <a:ea typeface="宋体" pitchFamily="2" charset="-122"/>
              </a:rPr>
              <a:t>1973</a:t>
            </a:r>
            <a:r>
              <a:rPr lang="en-US" altLang="zh-CN" dirty="0">
                <a:ea typeface="宋体" pitchFamily="2" charset="-122"/>
              </a:rPr>
              <a:t>: Motorola cell phone created</a:t>
            </a:r>
          </a:p>
          <a:p>
            <a:pPr marL="136525" indent="0">
              <a:spcAft>
                <a:spcPts val="600"/>
              </a:spcAft>
              <a:buNone/>
            </a:pPr>
            <a:r>
              <a:rPr lang="en-US" altLang="zh-CN" b="1" dirty="0" smtClean="0">
                <a:ea typeface="宋体" pitchFamily="2" charset="-122"/>
              </a:rPr>
              <a:t>April </a:t>
            </a:r>
            <a:r>
              <a:rPr lang="en-US" altLang="zh-CN" b="1" dirty="0">
                <a:ea typeface="宋体" pitchFamily="2" charset="-122"/>
              </a:rPr>
              <a:t>3, 1973</a:t>
            </a:r>
            <a:r>
              <a:rPr lang="en-US" altLang="zh-CN" dirty="0">
                <a:ea typeface="宋体" pitchFamily="2" charset="-122"/>
              </a:rPr>
              <a:t>: first cell phone call made by Martin Cooper</a:t>
            </a:r>
          </a:p>
          <a:p>
            <a:pPr marL="136525" indent="0">
              <a:spcAft>
                <a:spcPts val="600"/>
              </a:spcAft>
              <a:buNone/>
            </a:pPr>
            <a:r>
              <a:rPr lang="en-US" altLang="zh-CN" b="1" dirty="0">
                <a:ea typeface="宋体" pitchFamily="2" charset="-122"/>
              </a:rPr>
              <a:t>1983</a:t>
            </a:r>
            <a:r>
              <a:rPr lang="en-US" altLang="zh-CN" dirty="0">
                <a:ea typeface="宋体" pitchFamily="2" charset="-122"/>
              </a:rPr>
              <a:t>: first cell phone available to consumers</a:t>
            </a:r>
          </a:p>
          <a:p>
            <a:pPr marL="136525" indent="0">
              <a:spcAft>
                <a:spcPts val="600"/>
              </a:spcAft>
              <a:buNone/>
            </a:pPr>
            <a:r>
              <a:rPr lang="en-US" altLang="zh-CN" b="1" dirty="0">
                <a:ea typeface="宋体" pitchFamily="2" charset="-122"/>
              </a:rPr>
              <a:t>1994:</a:t>
            </a:r>
            <a:r>
              <a:rPr lang="en-US" altLang="zh-CN" dirty="0">
                <a:ea typeface="宋体" pitchFamily="2" charset="-122"/>
              </a:rPr>
              <a:t> First smartphone</a:t>
            </a:r>
          </a:p>
          <a:p>
            <a:pPr marL="136525" indent="0">
              <a:spcAft>
                <a:spcPts val="600"/>
              </a:spcAft>
              <a:buNone/>
            </a:pPr>
            <a:r>
              <a:rPr lang="en-US" altLang="zh-CN" b="1" dirty="0">
                <a:ea typeface="宋体" pitchFamily="2" charset="-122"/>
              </a:rPr>
              <a:t>2001:</a:t>
            </a:r>
            <a:r>
              <a:rPr lang="en-US" altLang="zh-CN" dirty="0">
                <a:ea typeface="宋体" pitchFamily="2" charset="-122"/>
              </a:rPr>
              <a:t> First Commercial 3g Network</a:t>
            </a:r>
          </a:p>
          <a:p>
            <a:pPr marL="136525" indent="0">
              <a:spcAft>
                <a:spcPts val="600"/>
              </a:spcAft>
              <a:buNone/>
            </a:pPr>
            <a:r>
              <a:rPr lang="en-US" altLang="zh-CN" b="1" dirty="0">
                <a:ea typeface="宋体" pitchFamily="2" charset="-122"/>
              </a:rPr>
              <a:t>2007:</a:t>
            </a:r>
            <a:r>
              <a:rPr lang="en-US" altLang="zh-CN" dirty="0">
                <a:ea typeface="宋体" pitchFamily="2" charset="-122"/>
              </a:rPr>
              <a:t> First </a:t>
            </a:r>
            <a:r>
              <a:rPr lang="en-US" altLang="zh-CN" dirty="0" err="1">
                <a:ea typeface="宋体" pitchFamily="2" charset="-122"/>
              </a:rPr>
              <a:t>Iphone</a:t>
            </a:r>
            <a:r>
              <a:rPr lang="en-US" altLang="zh-CN" dirty="0">
                <a:ea typeface="宋体" pitchFamily="2" charset="-122"/>
              </a:rPr>
              <a:t> Released</a:t>
            </a:r>
          </a:p>
          <a:p>
            <a:pPr marL="136525" indent="0">
              <a:spcAft>
                <a:spcPts val="600"/>
              </a:spcAft>
              <a:buNone/>
            </a:pPr>
            <a:r>
              <a:rPr lang="en-US" altLang="zh-CN" b="1" dirty="0">
                <a:ea typeface="宋体" pitchFamily="2" charset="-122"/>
              </a:rPr>
              <a:t>2008:</a:t>
            </a:r>
            <a:r>
              <a:rPr lang="en-US" altLang="zh-CN" dirty="0">
                <a:ea typeface="宋体" pitchFamily="2" charset="-122"/>
              </a:rPr>
              <a:t> First Android phone released</a:t>
            </a:r>
          </a:p>
          <a:p>
            <a:pPr marL="136525" indent="0">
              <a:spcAft>
                <a:spcPts val="600"/>
              </a:spcAft>
              <a:buNone/>
            </a:pPr>
            <a:r>
              <a:rPr lang="en-US" altLang="zh-CN" b="1" dirty="0">
                <a:ea typeface="宋体" pitchFamily="2" charset="-122"/>
              </a:rPr>
              <a:t>2010:</a:t>
            </a:r>
            <a:r>
              <a:rPr lang="en-US" altLang="zh-CN" dirty="0">
                <a:ea typeface="宋体" pitchFamily="2" charset="-122"/>
              </a:rPr>
              <a:t> First LTE Network</a:t>
            </a:r>
          </a:p>
          <a:p>
            <a:endParaRPr lang="en-US" dirty="0"/>
          </a:p>
        </p:txBody>
      </p:sp>
      <p:pic>
        <p:nvPicPr>
          <p:cNvPr id="4" name="Picture 3" descr="http://www.textually.org/textually/archives/2010/04/25/martincooper1_wideweb__470x362,0.jpe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6372200" y="3645024"/>
            <a:ext cx="2383033" cy="2131885"/>
          </a:xfrm>
          <a:prstGeom prst="rect">
            <a:avLst/>
          </a:prstGeom>
          <a:noFill/>
          <a:ln w="9525">
            <a:noFill/>
            <a:miter lim="800000"/>
            <a:headEnd/>
            <a:tailEnd/>
          </a:ln>
        </p:spPr>
      </p:pic>
    </p:spTree>
    <p:extLst>
      <p:ext uri="{BB962C8B-B14F-4D97-AF65-F5344CB8AC3E}">
        <p14:creationId xmlns:p14="http://schemas.microsoft.com/office/powerpoint/2010/main" xmlns="" val="36017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Jeff Williams</a:t>
            </a:r>
            <a:endParaRPr lang="en-US" dirty="0"/>
          </a:p>
        </p:txBody>
      </p:sp>
      <p:pic>
        <p:nvPicPr>
          <p:cNvPr id="5" name="Content Placeholder 4" descr="williams_hero20110204.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1756" b="1756"/>
          <a:stretch>
            <a:fillRect/>
          </a:stretch>
        </p:blipFill>
        <p:spPr>
          <a:xfrm>
            <a:off x="4643438" y="1600200"/>
            <a:ext cx="4105275" cy="4525963"/>
          </a:xfrm>
        </p:spPr>
      </p:pic>
      <p:sp>
        <p:nvSpPr>
          <p:cNvPr id="6" name="TextBox 5"/>
          <p:cNvSpPr txBox="1"/>
          <p:nvPr/>
        </p:nvSpPr>
        <p:spPr>
          <a:xfrm>
            <a:off x="635000" y="1961444"/>
            <a:ext cx="3937000" cy="3247043"/>
          </a:xfrm>
          <a:prstGeom prst="rect">
            <a:avLst/>
          </a:prstGeom>
          <a:noFill/>
        </p:spPr>
        <p:txBody>
          <a:bodyPr wrap="square" rtlCol="0">
            <a:spAutoFit/>
          </a:bodyPr>
          <a:lstStyle/>
          <a:p>
            <a:pPr>
              <a:buFont typeface="Wingdings" panose="05000000000000000000" pitchFamily="2" charset="2"/>
              <a:buChar char="§"/>
            </a:pPr>
            <a:r>
              <a:rPr lang="en-US" sz="2500" dirty="0"/>
              <a:t>Senior VP, Operations</a:t>
            </a:r>
          </a:p>
          <a:p>
            <a:pPr lvl="1">
              <a:buFont typeface="Wingdings" panose="05000000000000000000" pitchFamily="2" charset="2"/>
              <a:buChar char="§"/>
            </a:pPr>
            <a:r>
              <a:rPr lang="en-US" sz="2000" dirty="0"/>
              <a:t>Since 07/2010</a:t>
            </a:r>
          </a:p>
          <a:p>
            <a:pPr>
              <a:buFont typeface="Wingdings" panose="05000000000000000000" pitchFamily="2" charset="2"/>
              <a:buChar char="§"/>
            </a:pPr>
            <a:r>
              <a:rPr lang="en-US" sz="2500" dirty="0"/>
              <a:t>Joined Apple in 1998</a:t>
            </a:r>
          </a:p>
          <a:p>
            <a:pPr>
              <a:buFont typeface="Wingdings" panose="05000000000000000000" pitchFamily="2" charset="2"/>
              <a:buChar char="§"/>
            </a:pPr>
            <a:r>
              <a:rPr lang="en-US" sz="2500" dirty="0"/>
              <a:t>Worked a variety of operational roles</a:t>
            </a:r>
          </a:p>
          <a:p>
            <a:pPr>
              <a:buFont typeface="Wingdings" panose="05000000000000000000" pitchFamily="2" charset="2"/>
              <a:buChar char="§"/>
            </a:pPr>
            <a:r>
              <a:rPr lang="en-US" sz="2500" dirty="0"/>
              <a:t>Education:</a:t>
            </a:r>
          </a:p>
          <a:p>
            <a:pPr lvl="1">
              <a:buFont typeface="Wingdings" panose="05000000000000000000" pitchFamily="2" charset="2"/>
              <a:buChar char="§"/>
            </a:pPr>
            <a:r>
              <a:rPr lang="en-US" sz="2000" dirty="0"/>
              <a:t>North Carolina University – (M) Mechanical Engineering</a:t>
            </a:r>
          </a:p>
          <a:p>
            <a:pPr lvl="1">
              <a:buFont typeface="Wingdings" panose="05000000000000000000" pitchFamily="2" charset="2"/>
              <a:buChar char="§"/>
            </a:pPr>
            <a:r>
              <a:rPr lang="en-US" sz="2000" dirty="0"/>
              <a:t>Duke University - MFA</a:t>
            </a:r>
          </a:p>
        </p:txBody>
      </p:sp>
    </p:spTree>
    <p:extLst>
      <p:ext uri="{BB962C8B-B14F-4D97-AF65-F5344CB8AC3E}">
        <p14:creationId xmlns:p14="http://schemas.microsoft.com/office/powerpoint/2010/main" xmlns="" val="22566698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Strategy</a:t>
            </a:r>
            <a:endParaRPr lang="en-US" dirty="0"/>
          </a:p>
        </p:txBody>
      </p:sp>
      <p:sp>
        <p:nvSpPr>
          <p:cNvPr id="3" name="Content Placeholder 2"/>
          <p:cNvSpPr>
            <a:spLocks noGrp="1"/>
          </p:cNvSpPr>
          <p:nvPr>
            <p:ph idx="1"/>
          </p:nvPr>
        </p:nvSpPr>
        <p:spPr/>
        <p:txBody>
          <a:bodyPr/>
          <a:lstStyle/>
          <a:p>
            <a:r>
              <a:rPr lang="en-US" dirty="0" smtClean="0"/>
              <a:t>Charge premium to create high quality reputation </a:t>
            </a:r>
          </a:p>
          <a:p>
            <a:r>
              <a:rPr lang="en-US" dirty="0" smtClean="0"/>
              <a:t>Invest more on the new services </a:t>
            </a:r>
            <a:endParaRPr lang="en-US" dirty="0"/>
          </a:p>
        </p:txBody>
      </p:sp>
    </p:spTree>
    <p:extLst>
      <p:ext uri="{BB962C8B-B14F-4D97-AF65-F5344CB8AC3E}">
        <p14:creationId xmlns:p14="http://schemas.microsoft.com/office/powerpoint/2010/main" xmlns="" val="11750352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Outlook</a:t>
            </a:r>
            <a:endParaRPr lang="en-US" dirty="0"/>
          </a:p>
        </p:txBody>
      </p:sp>
      <p:sp>
        <p:nvSpPr>
          <p:cNvPr id="3" name="Content Placeholder 2"/>
          <p:cNvSpPr>
            <a:spLocks noGrp="1"/>
          </p:cNvSpPr>
          <p:nvPr>
            <p:ph idx="1"/>
          </p:nvPr>
        </p:nvSpPr>
        <p:spPr/>
        <p:txBody>
          <a:bodyPr/>
          <a:lstStyle/>
          <a:p>
            <a:r>
              <a:rPr lang="en-US" dirty="0" smtClean="0"/>
              <a:t>New iPhone</a:t>
            </a:r>
          </a:p>
          <a:p>
            <a:r>
              <a:rPr lang="en-US" dirty="0" smtClean="0"/>
              <a:t>New </a:t>
            </a:r>
            <a:r>
              <a:rPr lang="en-US" dirty="0" err="1" smtClean="0"/>
              <a:t>iPad</a:t>
            </a:r>
            <a:endParaRPr lang="en-US" dirty="0" smtClean="0"/>
          </a:p>
          <a:p>
            <a:r>
              <a:rPr lang="en-US" dirty="0" smtClean="0"/>
              <a:t>Apple Watch</a:t>
            </a:r>
          </a:p>
          <a:p>
            <a:r>
              <a:rPr lang="en-US" dirty="0" smtClean="0"/>
              <a:t>Higher spec Macs </a:t>
            </a:r>
          </a:p>
          <a:p>
            <a:r>
              <a:rPr lang="en-US" dirty="0" err="1" smtClean="0"/>
              <a:t>iOS</a:t>
            </a:r>
            <a:r>
              <a:rPr lang="en-US" dirty="0" smtClean="0"/>
              <a:t> 9</a:t>
            </a:r>
          </a:p>
          <a:p>
            <a:r>
              <a:rPr lang="en-US" dirty="0" smtClean="0"/>
              <a:t>Apple Music</a:t>
            </a:r>
          </a:p>
          <a:p>
            <a:endParaRPr lang="en-US" dirty="0"/>
          </a:p>
        </p:txBody>
      </p:sp>
    </p:spTree>
    <p:extLst>
      <p:ext uri="{BB962C8B-B14F-4D97-AF65-F5344CB8AC3E}">
        <p14:creationId xmlns:p14="http://schemas.microsoft.com/office/powerpoint/2010/main" xmlns="" val="12387249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Contingencies</a:t>
            </a:r>
            <a:endParaRPr lang="en-US" dirty="0"/>
          </a:p>
        </p:txBody>
      </p:sp>
      <p:sp>
        <p:nvSpPr>
          <p:cNvPr id="3" name="Content Placeholder 2"/>
          <p:cNvSpPr>
            <a:spLocks noGrp="1"/>
          </p:cNvSpPr>
          <p:nvPr>
            <p:ph idx="1"/>
          </p:nvPr>
        </p:nvSpPr>
        <p:spPr/>
        <p:txBody>
          <a:bodyPr/>
          <a:lstStyle/>
          <a:p>
            <a:r>
              <a:rPr lang="en-US" dirty="0" smtClean="0"/>
              <a:t>Many legal proceedings still in process, the effects might not be favorable for Apple</a:t>
            </a:r>
          </a:p>
          <a:p>
            <a:r>
              <a:rPr lang="en-US" dirty="0" smtClean="0"/>
              <a:t>Limited source supply</a:t>
            </a:r>
          </a:p>
          <a:p>
            <a:r>
              <a:rPr lang="en-US" dirty="0" smtClean="0"/>
              <a:t>More competitions from both the phone and tablets fields. </a:t>
            </a:r>
            <a:endParaRPr lang="en-US" dirty="0"/>
          </a:p>
        </p:txBody>
      </p:sp>
    </p:spTree>
    <p:extLst>
      <p:ext uri="{BB962C8B-B14F-4D97-AF65-F5344CB8AC3E}">
        <p14:creationId xmlns:p14="http://schemas.microsoft.com/office/powerpoint/2010/main" xmlns="" val="18722104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Analysis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xmlns="" val="21727688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Balance Sheet (Assets) 10-Q</a:t>
            </a:r>
            <a:endParaRPr lang="en-US" dirty="0"/>
          </a:p>
        </p:txBody>
      </p:sp>
      <p:pic>
        <p:nvPicPr>
          <p:cNvPr id="4" name="Content Placeholder 3" descr="Screen Shot 2015-07-05 at 3.10.01 PM.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15234" r="-15234"/>
          <a:stretch>
            <a:fillRect/>
          </a:stretch>
        </p:blipFill>
        <p:spPr>
          <a:xfrm>
            <a:off x="34925" y="1600200"/>
            <a:ext cx="8713788" cy="4525963"/>
          </a:xfrm>
        </p:spPr>
      </p:pic>
    </p:spTree>
    <p:extLst>
      <p:ext uri="{BB962C8B-B14F-4D97-AF65-F5344CB8AC3E}">
        <p14:creationId xmlns:p14="http://schemas.microsoft.com/office/powerpoint/2010/main" xmlns="" val="27080070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Balance Sheet </a:t>
            </a:r>
            <a:r>
              <a:rPr lang="en-CA" dirty="0" smtClean="0"/>
              <a:t>(Liabilities) </a:t>
            </a:r>
            <a:r>
              <a:rPr lang="en-CA" dirty="0"/>
              <a:t>10-Q</a:t>
            </a:r>
            <a:endParaRPr lang="en-US" dirty="0"/>
          </a:p>
        </p:txBody>
      </p:sp>
      <p:pic>
        <p:nvPicPr>
          <p:cNvPr id="4" name="Content Placeholder 3" descr="Screen Shot 2015-07-03 at 12.49.22 PM.png"/>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6378" r="-4487"/>
          <a:stretch/>
        </p:blipFill>
        <p:spPr>
          <a:xfrm>
            <a:off x="34925" y="1639341"/>
            <a:ext cx="8713788" cy="4525963"/>
          </a:xfrm>
        </p:spPr>
      </p:pic>
    </p:spTree>
    <p:extLst>
      <p:ext uri="{BB962C8B-B14F-4D97-AF65-F5344CB8AC3E}">
        <p14:creationId xmlns:p14="http://schemas.microsoft.com/office/powerpoint/2010/main" xmlns="" val="7758607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Balance Sheet (Assets) 10-K</a:t>
            </a:r>
            <a:endParaRPr lang="en-US" dirty="0"/>
          </a:p>
        </p:txBody>
      </p:sp>
      <p:pic>
        <p:nvPicPr>
          <p:cNvPr id="6" name="Content Placeholder 5" descr="Screen Shot 2015-07-03 at 12.09.40 PM.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4635" r="-4635"/>
          <a:stretch>
            <a:fillRect/>
          </a:stretch>
        </p:blipFill>
        <p:spPr/>
      </p:pic>
    </p:spTree>
    <p:extLst>
      <p:ext uri="{BB962C8B-B14F-4D97-AF65-F5344CB8AC3E}">
        <p14:creationId xmlns:p14="http://schemas.microsoft.com/office/powerpoint/2010/main" xmlns="" val="41332333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Balance Sheet (Liabilities) 10-K</a:t>
            </a:r>
            <a:endParaRPr lang="en-US" dirty="0"/>
          </a:p>
        </p:txBody>
      </p:sp>
      <p:pic>
        <p:nvPicPr>
          <p:cNvPr id="4" name="Content Placeholder 3" descr="Screen Shot 2015-07-03 at 12.12.58 PM.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9684" r="-9684"/>
          <a:stretch>
            <a:fillRect/>
          </a:stretch>
        </p:blipFill>
        <p:spPr>
          <a:xfrm>
            <a:off x="35496" y="1556792"/>
            <a:ext cx="8712968" cy="4525963"/>
          </a:xfrm>
        </p:spPr>
      </p:pic>
    </p:spTree>
    <p:extLst>
      <p:ext uri="{BB962C8B-B14F-4D97-AF65-F5344CB8AC3E}">
        <p14:creationId xmlns:p14="http://schemas.microsoft.com/office/powerpoint/2010/main" xmlns="" val="320327190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Income Statement 10-K</a:t>
            </a:r>
            <a:endParaRPr lang="en-US" dirty="0"/>
          </a:p>
        </p:txBody>
      </p:sp>
      <p:pic>
        <p:nvPicPr>
          <p:cNvPr id="4" name="Content Placeholder 3" descr="Screen Shot 2015-07-03 at 12.40.16 PM.png"/>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5048" r="-4246"/>
          <a:stretch/>
        </p:blipFill>
        <p:spPr>
          <a:xfrm>
            <a:off x="34925" y="1600200"/>
            <a:ext cx="8713788" cy="4525963"/>
          </a:xfrm>
        </p:spPr>
      </p:pic>
    </p:spTree>
    <p:extLst>
      <p:ext uri="{BB962C8B-B14F-4D97-AF65-F5344CB8AC3E}">
        <p14:creationId xmlns:p14="http://schemas.microsoft.com/office/powerpoint/2010/main" xmlns="" val="24508085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Products and Services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xmlns="" val="33680212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Income Statement 10</a:t>
            </a:r>
            <a:r>
              <a:rPr lang="en-CA" dirty="0" smtClean="0"/>
              <a:t>-Q</a:t>
            </a:r>
            <a:endParaRPr lang="en-US" dirty="0"/>
          </a:p>
        </p:txBody>
      </p:sp>
      <p:pic>
        <p:nvPicPr>
          <p:cNvPr id="4" name="Content Placeholder 3" descr="Screen Shot 2015-07-03 at 1.02.07 PM.png"/>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471" t="-4442" r="1099" b="-327"/>
          <a:stretch/>
        </p:blipFill>
        <p:spPr>
          <a:xfrm>
            <a:off x="112889" y="1600200"/>
            <a:ext cx="8932333" cy="4525963"/>
          </a:xfrm>
        </p:spPr>
      </p:pic>
    </p:spTree>
    <p:extLst>
      <p:ext uri="{BB962C8B-B14F-4D97-AF65-F5344CB8AC3E}">
        <p14:creationId xmlns:p14="http://schemas.microsoft.com/office/powerpoint/2010/main" xmlns="" val="141448470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Cash Flow (Operating) 10-K</a:t>
            </a:r>
            <a:endParaRPr lang="en-US" dirty="0"/>
          </a:p>
        </p:txBody>
      </p:sp>
      <p:pic>
        <p:nvPicPr>
          <p:cNvPr id="4" name="Content Placeholder 3" descr="Screen Shot 2015-07-03 at 12.19.04 PM.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1422" r="-1422"/>
          <a:stretch>
            <a:fillRect/>
          </a:stretch>
        </p:blipFill>
        <p:spPr/>
      </p:pic>
    </p:spTree>
    <p:extLst>
      <p:ext uri="{BB962C8B-B14F-4D97-AF65-F5344CB8AC3E}">
        <p14:creationId xmlns:p14="http://schemas.microsoft.com/office/powerpoint/2010/main" xmlns="" val="1865786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Cash Flow (</a:t>
            </a:r>
            <a:r>
              <a:rPr lang="en-CA" dirty="0" smtClean="0"/>
              <a:t>Investing) </a:t>
            </a:r>
            <a:r>
              <a:rPr lang="en-CA" dirty="0"/>
              <a:t>10-K</a:t>
            </a:r>
            <a:endParaRPr lang="en-US" dirty="0"/>
          </a:p>
        </p:txBody>
      </p:sp>
      <p:pic>
        <p:nvPicPr>
          <p:cNvPr id="4" name="Content Placeholder 3" descr="Screen Shot 2015-07-03 at 12.23.26 PM.png"/>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t="-21423" b="-36565"/>
          <a:stretch/>
        </p:blipFill>
        <p:spPr>
          <a:xfrm>
            <a:off x="15564" y="2060848"/>
            <a:ext cx="8712968" cy="3949899"/>
          </a:xfrm>
        </p:spPr>
      </p:pic>
    </p:spTree>
    <p:extLst>
      <p:ext uri="{BB962C8B-B14F-4D97-AF65-F5344CB8AC3E}">
        <p14:creationId xmlns:p14="http://schemas.microsoft.com/office/powerpoint/2010/main" xmlns="" val="408256188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Cash Flow </a:t>
            </a:r>
            <a:r>
              <a:rPr lang="en-CA" dirty="0" smtClean="0"/>
              <a:t>(Financing</a:t>
            </a:r>
            <a:r>
              <a:rPr lang="en-CA" dirty="0"/>
              <a:t>) 10-K</a:t>
            </a:r>
            <a:endParaRPr lang="en-US" dirty="0"/>
          </a:p>
        </p:txBody>
      </p:sp>
      <p:pic>
        <p:nvPicPr>
          <p:cNvPr id="6" name="Content Placeholder 5" descr="Screen Shot 2015-07-03 at 12.26.40 PM.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9795" b="-9795"/>
          <a:stretch>
            <a:fillRect/>
          </a:stretch>
        </p:blipFill>
        <p:spPr/>
      </p:pic>
    </p:spTree>
    <p:extLst>
      <p:ext uri="{BB962C8B-B14F-4D97-AF65-F5344CB8AC3E}">
        <p14:creationId xmlns:p14="http://schemas.microsoft.com/office/powerpoint/2010/main" xmlns="" val="37893371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Cash Flow (Operating) 10-Q</a:t>
            </a:r>
            <a:endParaRPr lang="en-US" dirty="0"/>
          </a:p>
        </p:txBody>
      </p:sp>
      <p:pic>
        <p:nvPicPr>
          <p:cNvPr id="4" name="Content Placeholder 3" descr="Screen Shot 2015-07-03 at 1.08.39 PM.png"/>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4901" r="-1201"/>
          <a:stretch/>
        </p:blipFill>
        <p:spPr>
          <a:xfrm>
            <a:off x="34925" y="1556792"/>
            <a:ext cx="8713788" cy="4525963"/>
          </a:xfrm>
        </p:spPr>
      </p:pic>
    </p:spTree>
    <p:extLst>
      <p:ext uri="{BB962C8B-B14F-4D97-AF65-F5344CB8AC3E}">
        <p14:creationId xmlns:p14="http://schemas.microsoft.com/office/powerpoint/2010/main" xmlns="" val="246751952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Cash Flow (</a:t>
            </a:r>
            <a:r>
              <a:rPr lang="en-CA" dirty="0" smtClean="0"/>
              <a:t>Investing) </a:t>
            </a:r>
            <a:r>
              <a:rPr lang="en-CA" dirty="0"/>
              <a:t>10-Q</a:t>
            </a:r>
            <a:endParaRPr lang="en-US" dirty="0"/>
          </a:p>
        </p:txBody>
      </p:sp>
      <p:pic>
        <p:nvPicPr>
          <p:cNvPr id="4" name="Content Placeholder 3" descr="Screen Shot 2015-07-03 at 1.08.47 PM.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14379" b="-14379"/>
          <a:stretch>
            <a:fillRect/>
          </a:stretch>
        </p:blipFill>
        <p:spPr>
          <a:xfrm>
            <a:off x="34925" y="1600200"/>
            <a:ext cx="8713788" cy="4525963"/>
          </a:xfrm>
        </p:spPr>
      </p:pic>
    </p:spTree>
    <p:extLst>
      <p:ext uri="{BB962C8B-B14F-4D97-AF65-F5344CB8AC3E}">
        <p14:creationId xmlns:p14="http://schemas.microsoft.com/office/powerpoint/2010/main" xmlns="" val="418011874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Cash Flow </a:t>
            </a:r>
            <a:r>
              <a:rPr lang="en-CA" dirty="0" smtClean="0"/>
              <a:t>(Financing</a:t>
            </a:r>
            <a:r>
              <a:rPr lang="en-CA" dirty="0"/>
              <a:t>) 10-Q</a:t>
            </a:r>
            <a:endParaRPr lang="en-US" dirty="0"/>
          </a:p>
        </p:txBody>
      </p:sp>
      <p:pic>
        <p:nvPicPr>
          <p:cNvPr id="4" name="Content Placeholder 3" descr="Screen Shot 2015-07-03 at 1.08.56 PM.png"/>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8647" r="-8741"/>
          <a:stretch/>
        </p:blipFill>
        <p:spPr/>
      </p:pic>
    </p:spTree>
    <p:extLst>
      <p:ext uri="{BB962C8B-B14F-4D97-AF65-F5344CB8AC3E}">
        <p14:creationId xmlns:p14="http://schemas.microsoft.com/office/powerpoint/2010/main" xmlns="" val="362842692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Stock Forecast</a:t>
            </a:r>
            <a:endParaRPr lang="en-US" dirty="0"/>
          </a:p>
        </p:txBody>
      </p:sp>
      <p:pic>
        <p:nvPicPr>
          <p:cNvPr id="4" name="Content Placeholder 3" descr="Screen Shot 2015-07-03 at 11.52.51 AM.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2957" b="2957"/>
          <a:stretch>
            <a:fillRect/>
          </a:stretch>
        </p:blipFill>
        <p:spPr>
          <a:xfrm>
            <a:off x="1331640" y="2060848"/>
            <a:ext cx="5904656" cy="3340968"/>
          </a:xfrm>
        </p:spPr>
      </p:pic>
    </p:spTree>
    <p:extLst>
      <p:ext uri="{BB962C8B-B14F-4D97-AF65-F5344CB8AC3E}">
        <p14:creationId xmlns:p14="http://schemas.microsoft.com/office/powerpoint/2010/main" xmlns="" val="86121580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creen Shot 2015-07-03 at 11.47.03 AM.pn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103" b="103"/>
          <a:stretch>
            <a:fillRect/>
          </a:stretch>
        </p:blipFill>
        <p:spPr>
          <a:xfrm>
            <a:off x="251520" y="1600201"/>
            <a:ext cx="8568952" cy="4493096"/>
          </a:xfrm>
        </p:spPr>
      </p:pic>
    </p:spTree>
    <p:extLst>
      <p:ext uri="{BB962C8B-B14F-4D97-AF65-F5344CB8AC3E}">
        <p14:creationId xmlns:p14="http://schemas.microsoft.com/office/powerpoint/2010/main" xmlns="" val="34280800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a:t>
            </a:r>
            <a:endParaRPr lang="en-US" dirty="0"/>
          </a:p>
        </p:txBody>
      </p:sp>
      <p:sp>
        <p:nvSpPr>
          <p:cNvPr id="3" name="Content Placeholder 2"/>
          <p:cNvSpPr>
            <a:spLocks noGrp="1"/>
          </p:cNvSpPr>
          <p:nvPr>
            <p:ph idx="1"/>
          </p:nvPr>
        </p:nvSpPr>
        <p:spPr/>
        <p:txBody>
          <a:bodyPr>
            <a:normAutofit fontScale="92500"/>
          </a:bodyPr>
          <a:lstStyle/>
          <a:p>
            <a:r>
              <a:rPr lang="en-US" dirty="0" smtClean="0"/>
              <a:t>Higher dividend</a:t>
            </a:r>
          </a:p>
          <a:p>
            <a:r>
              <a:rPr lang="en-US" dirty="0" smtClean="0"/>
              <a:t>Strong management team with original member still on board</a:t>
            </a:r>
          </a:p>
          <a:p>
            <a:r>
              <a:rPr lang="en-US" dirty="0" smtClean="0"/>
              <a:t>Potential products release in Fall</a:t>
            </a:r>
          </a:p>
          <a:p>
            <a:r>
              <a:rPr lang="en-US" dirty="0" smtClean="0"/>
              <a:t>Low inventory storage cost</a:t>
            </a:r>
          </a:p>
          <a:p>
            <a:r>
              <a:rPr lang="en-US" dirty="0" smtClean="0"/>
              <a:t>Has high consistently increasing cash and investment </a:t>
            </a:r>
          </a:p>
          <a:p>
            <a:r>
              <a:rPr lang="en-US" dirty="0" smtClean="0"/>
              <a:t>More exciting projects e.g. </a:t>
            </a:r>
            <a:r>
              <a:rPr lang="en-US" dirty="0" err="1" smtClean="0"/>
              <a:t>iCar</a:t>
            </a:r>
            <a:r>
              <a:rPr lang="en-US" dirty="0" smtClean="0"/>
              <a:t> on the horizon</a:t>
            </a:r>
          </a:p>
          <a:p>
            <a:r>
              <a:rPr lang="en-US" dirty="0" smtClean="0"/>
              <a:t> Potential Apple </a:t>
            </a:r>
            <a:r>
              <a:rPr lang="en-US" dirty="0"/>
              <a:t>M</a:t>
            </a:r>
            <a:r>
              <a:rPr lang="en-US" dirty="0" smtClean="0"/>
              <a:t>usic success</a:t>
            </a:r>
            <a:endParaRPr lang="en-US" dirty="0"/>
          </a:p>
        </p:txBody>
      </p:sp>
    </p:spTree>
    <p:extLst>
      <p:ext uri="{BB962C8B-B14F-4D97-AF65-F5344CB8AC3E}">
        <p14:creationId xmlns:p14="http://schemas.microsoft.com/office/powerpoint/2010/main" xmlns="" val="3201793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Smartphone?</a:t>
            </a:r>
            <a:endParaRPr lang="en-US" dirty="0"/>
          </a:p>
        </p:txBody>
      </p:sp>
      <p:sp>
        <p:nvSpPr>
          <p:cNvPr id="3" name="Content Placeholder 2"/>
          <p:cNvSpPr>
            <a:spLocks noGrp="1"/>
          </p:cNvSpPr>
          <p:nvPr>
            <p:ph idx="1"/>
          </p:nvPr>
        </p:nvSpPr>
        <p:spPr/>
        <p:txBody>
          <a:bodyPr/>
          <a:lstStyle/>
          <a:p>
            <a:pPr lvl="1">
              <a:lnSpc>
                <a:spcPct val="150000"/>
              </a:lnSpc>
              <a:buSzPct val="59000"/>
              <a:buFont typeface="Wingdings" pitchFamily="2" charset="2"/>
              <a:buChar char="l"/>
            </a:pPr>
            <a:r>
              <a:rPr lang="en-US" altLang="zh-CN" sz="2000" dirty="0">
                <a:ea typeface="宋体" pitchFamily="2" charset="-122"/>
              </a:rPr>
              <a:t>All in one device that can be used as a cell phone and has computing, PDA functions</a:t>
            </a:r>
          </a:p>
          <a:p>
            <a:pPr lvl="1">
              <a:lnSpc>
                <a:spcPct val="150000"/>
              </a:lnSpc>
              <a:buSzPct val="59000"/>
              <a:buFont typeface="Wingdings" pitchFamily="2" charset="2"/>
              <a:buChar char="l"/>
            </a:pPr>
            <a:r>
              <a:rPr lang="en-US" altLang="zh-CN" sz="2000" dirty="0">
                <a:ea typeface="宋体" pitchFamily="2" charset="-122"/>
              </a:rPr>
              <a:t>Variety of applications available </a:t>
            </a:r>
          </a:p>
          <a:p>
            <a:pPr lvl="1">
              <a:lnSpc>
                <a:spcPct val="150000"/>
              </a:lnSpc>
              <a:buSzPct val="59000"/>
              <a:buFont typeface="Wingdings" pitchFamily="2" charset="2"/>
              <a:buChar char="l"/>
            </a:pPr>
            <a:r>
              <a:rPr lang="en-US" altLang="zh-CN" sz="2000" dirty="0">
                <a:ea typeface="宋体" pitchFamily="2" charset="-122"/>
              </a:rPr>
              <a:t>High Speed Data Access</a:t>
            </a:r>
          </a:p>
          <a:p>
            <a:pPr lvl="1">
              <a:lnSpc>
                <a:spcPct val="150000"/>
              </a:lnSpc>
              <a:buSzPct val="59000"/>
              <a:buFont typeface="Wingdings" pitchFamily="2" charset="2"/>
              <a:buChar char="l"/>
            </a:pPr>
            <a:r>
              <a:rPr lang="en-US" altLang="zh-CN" sz="2000" dirty="0">
                <a:ea typeface="宋体" pitchFamily="2" charset="-122"/>
              </a:rPr>
              <a:t>Multimedia</a:t>
            </a:r>
          </a:p>
          <a:p>
            <a:endParaRPr lang="en-US" dirty="0"/>
          </a:p>
        </p:txBody>
      </p:sp>
      <p:pic>
        <p:nvPicPr>
          <p:cNvPr id="5" name="Picture 4" descr="download.jpg"/>
          <p:cNvPicPr>
            <a:picLocks noChangeAspect="1"/>
          </p:cNvPicPr>
          <p:nvPr/>
        </p:nvPicPr>
        <p:blipFill>
          <a:blip r:embed="rId2" cstate="print"/>
          <a:stretch>
            <a:fillRect/>
          </a:stretch>
        </p:blipFill>
        <p:spPr>
          <a:xfrm>
            <a:off x="5148064" y="3501008"/>
            <a:ext cx="3528392" cy="2232248"/>
          </a:xfrm>
          <a:prstGeom prst="rect">
            <a:avLst/>
          </a:prstGeom>
        </p:spPr>
      </p:pic>
    </p:spTree>
    <p:extLst>
      <p:ext uri="{BB962C8B-B14F-4D97-AF65-F5344CB8AC3E}">
        <p14:creationId xmlns:p14="http://schemas.microsoft.com/office/powerpoint/2010/main" xmlns="" val="408180282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a:t>
            </a:r>
            <a:endParaRPr lang="en-US" dirty="0"/>
          </a:p>
        </p:txBody>
      </p:sp>
      <p:sp>
        <p:nvSpPr>
          <p:cNvPr id="3" name="Content Placeholder 2"/>
          <p:cNvSpPr>
            <a:spLocks noGrp="1"/>
          </p:cNvSpPr>
          <p:nvPr>
            <p:ph idx="1"/>
          </p:nvPr>
        </p:nvSpPr>
        <p:spPr/>
        <p:txBody>
          <a:bodyPr>
            <a:normAutofit/>
          </a:bodyPr>
          <a:lstStyle/>
          <a:p>
            <a:pPr marL="0" indent="0" algn="ctr">
              <a:buNone/>
            </a:pPr>
            <a:r>
              <a:rPr lang="en-US" sz="20000" dirty="0" smtClean="0"/>
              <a:t>  BUY</a:t>
            </a:r>
            <a:endParaRPr lang="en-US" sz="20000" dirty="0"/>
          </a:p>
        </p:txBody>
      </p:sp>
    </p:spTree>
    <p:extLst>
      <p:ext uri="{BB962C8B-B14F-4D97-AF65-F5344CB8AC3E}">
        <p14:creationId xmlns:p14="http://schemas.microsoft.com/office/powerpoint/2010/main" xmlns="" val="178996621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Content Placeholder 2"/>
          <p:cNvSpPr>
            <a:spLocks noGrp="1"/>
          </p:cNvSpPr>
          <p:nvPr>
            <p:ph idx="1"/>
          </p:nvPr>
        </p:nvSpPr>
        <p:spPr/>
        <p:txBody>
          <a:bodyPr/>
          <a:lstStyle/>
          <a:p>
            <a:endParaRPr lang="zh-HK" altLang="en-US"/>
          </a:p>
        </p:txBody>
      </p:sp>
      <p:pic>
        <p:nvPicPr>
          <p:cNvPr id="1026" name="Picture 2" descr="https://innosphere.files.wordpress.com/2013/01/google-logo-transparent.png?w=78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2132856"/>
            <a:ext cx="7477125" cy="290512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6948264" y="188640"/>
            <a:ext cx="2195736"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xmlns="" val="3996483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ltLang="zh-HK" dirty="0" smtClean="0"/>
              <a:t>Financial Snapshot</a:t>
            </a:r>
            <a:endParaRPr lang="zh-HK" altLang="en-US" dirty="0"/>
          </a:p>
        </p:txBody>
      </p:sp>
      <p:pic>
        <p:nvPicPr>
          <p:cNvPr id="2" name="Picture 1"/>
          <p:cNvPicPr>
            <a:picLocks noChangeAspect="1"/>
          </p:cNvPicPr>
          <p:nvPr/>
        </p:nvPicPr>
        <p:blipFill>
          <a:blip r:embed="rId2" cstate="print"/>
          <a:stretch>
            <a:fillRect/>
          </a:stretch>
        </p:blipFill>
        <p:spPr>
          <a:xfrm>
            <a:off x="1250101" y="1844824"/>
            <a:ext cx="6283758" cy="3887352"/>
          </a:xfrm>
          <a:prstGeom prst="rect">
            <a:avLst/>
          </a:prstGeom>
        </p:spPr>
      </p:pic>
    </p:spTree>
    <p:extLst>
      <p:ext uri="{BB962C8B-B14F-4D97-AF65-F5344CB8AC3E}">
        <p14:creationId xmlns:p14="http://schemas.microsoft.com/office/powerpoint/2010/main" xmlns="" val="8101496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1 Year</a:t>
            </a:r>
            <a:endParaRPr lang="en-CA" dirty="0"/>
          </a:p>
        </p:txBody>
      </p:sp>
      <p:pic>
        <p:nvPicPr>
          <p:cNvPr id="4" name="Picture 3"/>
          <p:cNvPicPr>
            <a:picLocks noChangeAspect="1"/>
          </p:cNvPicPr>
          <p:nvPr/>
        </p:nvPicPr>
        <p:blipFill>
          <a:blip r:embed="rId2" cstate="print"/>
          <a:stretch>
            <a:fillRect/>
          </a:stretch>
        </p:blipFill>
        <p:spPr>
          <a:xfrm>
            <a:off x="1210630" y="1628800"/>
            <a:ext cx="6362700" cy="4257675"/>
          </a:xfrm>
          <a:prstGeom prst="rect">
            <a:avLst/>
          </a:prstGeom>
        </p:spPr>
      </p:pic>
    </p:spTree>
    <p:extLst>
      <p:ext uri="{BB962C8B-B14F-4D97-AF65-F5344CB8AC3E}">
        <p14:creationId xmlns:p14="http://schemas.microsoft.com/office/powerpoint/2010/main" xmlns="" val="223538751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5 Year</a:t>
            </a:r>
            <a:endParaRPr lang="en-CA" dirty="0"/>
          </a:p>
        </p:txBody>
      </p:sp>
      <p:sp>
        <p:nvSpPr>
          <p:cNvPr id="3" name="Content Placeholder 2"/>
          <p:cNvSpPr>
            <a:spLocks noGrp="1"/>
          </p:cNvSpPr>
          <p:nvPr>
            <p:ph idx="1"/>
          </p:nvPr>
        </p:nvSpPr>
        <p:spPr/>
        <p:txBody>
          <a:bodyPr/>
          <a:lstStyle/>
          <a:p>
            <a:endParaRPr lang="en-CA"/>
          </a:p>
        </p:txBody>
      </p:sp>
      <p:pic>
        <p:nvPicPr>
          <p:cNvPr id="5" name="Picture 4"/>
          <p:cNvPicPr>
            <a:picLocks noChangeAspect="1"/>
          </p:cNvPicPr>
          <p:nvPr/>
        </p:nvPicPr>
        <p:blipFill>
          <a:blip r:embed="rId2" cstate="print"/>
          <a:stretch>
            <a:fillRect/>
          </a:stretch>
        </p:blipFill>
        <p:spPr>
          <a:xfrm>
            <a:off x="1229680" y="1777206"/>
            <a:ext cx="6324600" cy="4171950"/>
          </a:xfrm>
          <a:prstGeom prst="rect">
            <a:avLst/>
          </a:prstGeom>
        </p:spPr>
      </p:pic>
    </p:spTree>
    <p:extLst>
      <p:ext uri="{BB962C8B-B14F-4D97-AF65-F5344CB8AC3E}">
        <p14:creationId xmlns:p14="http://schemas.microsoft.com/office/powerpoint/2010/main" xmlns="" val="29623730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10 Year</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cstate="print"/>
          <a:stretch>
            <a:fillRect/>
          </a:stretch>
        </p:blipFill>
        <p:spPr>
          <a:xfrm>
            <a:off x="1205867" y="1743868"/>
            <a:ext cx="6372225" cy="4238625"/>
          </a:xfrm>
          <a:prstGeom prst="rect">
            <a:avLst/>
          </a:prstGeom>
        </p:spPr>
      </p:pic>
    </p:spTree>
    <p:extLst>
      <p:ext uri="{BB962C8B-B14F-4D97-AF65-F5344CB8AC3E}">
        <p14:creationId xmlns:p14="http://schemas.microsoft.com/office/powerpoint/2010/main" xmlns="" val="26184159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Google Vs NASDAQ</a:t>
            </a:r>
            <a:endParaRPr lang="en-CA" dirty="0"/>
          </a:p>
        </p:txBody>
      </p:sp>
      <p:pic>
        <p:nvPicPr>
          <p:cNvPr id="4" name="Picture 3"/>
          <p:cNvPicPr>
            <a:picLocks noChangeAspect="1"/>
          </p:cNvPicPr>
          <p:nvPr/>
        </p:nvPicPr>
        <p:blipFill>
          <a:blip r:embed="rId2" cstate="print"/>
          <a:stretch>
            <a:fillRect/>
          </a:stretch>
        </p:blipFill>
        <p:spPr>
          <a:xfrm>
            <a:off x="56790" y="2134393"/>
            <a:ext cx="9096375" cy="3457575"/>
          </a:xfrm>
          <a:prstGeom prst="rect">
            <a:avLst/>
          </a:prstGeom>
        </p:spPr>
      </p:pic>
    </p:spTree>
    <p:extLst>
      <p:ext uri="{BB962C8B-B14F-4D97-AF65-F5344CB8AC3E}">
        <p14:creationId xmlns:p14="http://schemas.microsoft.com/office/powerpoint/2010/main" xmlns="" val="22566986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Common Share Structure</a:t>
            </a:r>
            <a:endParaRPr lang="en-CA" dirty="0"/>
          </a:p>
        </p:txBody>
      </p:sp>
      <p:graphicFrame>
        <p:nvGraphicFramePr>
          <p:cNvPr id="4" name="Table 3"/>
          <p:cNvGraphicFramePr>
            <a:graphicFrameLocks noGrp="1"/>
          </p:cNvGraphicFramePr>
          <p:nvPr>
            <p:extLst>
              <p:ext uri="{D42A27DB-BD31-4B8C-83A1-F6EECF244321}">
                <p14:modId xmlns:p14="http://schemas.microsoft.com/office/powerpoint/2010/main" xmlns="" val="3816611571"/>
              </p:ext>
            </p:extLst>
          </p:nvPr>
        </p:nvGraphicFramePr>
        <p:xfrm>
          <a:off x="35496" y="1556792"/>
          <a:ext cx="6552726" cy="1645920"/>
        </p:xfrm>
        <a:graphic>
          <a:graphicData uri="http://schemas.openxmlformats.org/drawingml/2006/table">
            <a:tbl>
              <a:tblPr firstRow="1" bandRow="1">
                <a:tableStyleId>{5C22544A-7EE6-4342-B048-85BDC9FD1C3A}</a:tableStyleId>
              </a:tblPr>
              <a:tblGrid>
                <a:gridCol w="1092121"/>
                <a:gridCol w="1092121"/>
                <a:gridCol w="1092121"/>
                <a:gridCol w="1092121"/>
                <a:gridCol w="1092121"/>
                <a:gridCol w="1092121"/>
              </a:tblGrid>
              <a:tr h="307234">
                <a:tc gridSpan="6">
                  <a:txBody>
                    <a:bodyPr/>
                    <a:lstStyle/>
                    <a:p>
                      <a:pPr algn="l"/>
                      <a:r>
                        <a:rPr lang="en-CA" dirty="0" smtClean="0">
                          <a:solidFill>
                            <a:schemeClr val="tx1"/>
                          </a:solidFill>
                        </a:rPr>
                        <a:t>Annual Data (in millions of shares)</a:t>
                      </a:r>
                      <a:endParaRPr lang="en-CA" dirty="0">
                        <a:solidFill>
                          <a:schemeClr val="tx1"/>
                        </a:solidFill>
                      </a:endParaRPr>
                    </a:p>
                  </a:txBody>
                  <a:tcPr>
                    <a:no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dirty="0"/>
                    </a:p>
                  </a:txBody>
                  <a:tcPr/>
                </a:tc>
              </a:tr>
              <a:tr h="307234">
                <a:tc>
                  <a:txBody>
                    <a:bodyPr/>
                    <a:lstStyle/>
                    <a:p>
                      <a:endParaRPr lang="en-CA" dirty="0"/>
                    </a:p>
                  </a:txBody>
                  <a:tcPr>
                    <a:solidFill>
                      <a:srgbClr val="00B050">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Dec-10</a:t>
                      </a:r>
                    </a:p>
                  </a:txBody>
                  <a:tcPr>
                    <a:solidFill>
                      <a:srgbClr val="00B050">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Dec-11</a:t>
                      </a:r>
                    </a:p>
                  </a:txBody>
                  <a:tcPr>
                    <a:solidFill>
                      <a:srgbClr val="00B050">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Dec-12</a:t>
                      </a:r>
                    </a:p>
                  </a:txBody>
                  <a:tcPr>
                    <a:solidFill>
                      <a:srgbClr val="00B050">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Dec-13</a:t>
                      </a:r>
                    </a:p>
                  </a:txBody>
                  <a:tcPr>
                    <a:solidFill>
                      <a:srgbClr val="00B050">
                        <a:alpha val="20000"/>
                      </a:srgbClr>
                    </a:solidFill>
                  </a:tcPr>
                </a:tc>
                <a:tc>
                  <a:txBody>
                    <a:bodyPr/>
                    <a:lstStyle/>
                    <a:p>
                      <a:r>
                        <a:rPr lang="en-CA" dirty="0" smtClean="0"/>
                        <a:t>Dec-14</a:t>
                      </a:r>
                      <a:endParaRPr lang="en-CA" dirty="0"/>
                    </a:p>
                  </a:txBody>
                  <a:tcPr>
                    <a:solidFill>
                      <a:srgbClr val="00B050">
                        <a:alpha val="20000"/>
                      </a:srgbClr>
                    </a:solidFill>
                  </a:tcPr>
                </a:tc>
              </a:tr>
              <a:tr h="537660">
                <a:tc>
                  <a:txBody>
                    <a:bodyPr/>
                    <a:lstStyle/>
                    <a:p>
                      <a:r>
                        <a:rPr lang="en-CA" dirty="0" smtClean="0"/>
                        <a:t>Shares Outstanding</a:t>
                      </a:r>
                      <a:endParaRPr lang="en-CA" dirty="0"/>
                    </a:p>
                  </a:txBody>
                  <a:tcPr>
                    <a:noFill/>
                  </a:tcPr>
                </a:tc>
                <a:tc>
                  <a:txBody>
                    <a:bodyPr/>
                    <a:lstStyle/>
                    <a:p>
                      <a:pPr algn="r"/>
                      <a:r>
                        <a:rPr lang="en-CA" b="1" dirty="0" smtClean="0"/>
                        <a:t>642</a:t>
                      </a:r>
                      <a:endParaRPr lang="en-CA" b="1" dirty="0"/>
                    </a:p>
                  </a:txBody>
                  <a:tcPr anchor="ctr">
                    <a:noFill/>
                  </a:tcPr>
                </a:tc>
                <a:tc>
                  <a:txBody>
                    <a:bodyPr/>
                    <a:lstStyle/>
                    <a:p>
                      <a:pPr algn="r"/>
                      <a:r>
                        <a:rPr lang="en-CA" b="1" dirty="0" smtClean="0"/>
                        <a:t>649</a:t>
                      </a:r>
                      <a:endParaRPr lang="en-CA" b="1" dirty="0"/>
                    </a:p>
                  </a:txBody>
                  <a:tcPr anchor="ctr">
                    <a:noFill/>
                  </a:tcPr>
                </a:tc>
                <a:tc>
                  <a:txBody>
                    <a:bodyPr/>
                    <a:lstStyle/>
                    <a:p>
                      <a:pPr algn="r"/>
                      <a:r>
                        <a:rPr lang="en-CA" b="1" dirty="0" smtClean="0"/>
                        <a:t>659</a:t>
                      </a:r>
                      <a:endParaRPr lang="en-CA" b="1" dirty="0"/>
                    </a:p>
                  </a:txBody>
                  <a:tcPr anchor="ctr">
                    <a:noFill/>
                  </a:tcPr>
                </a:tc>
                <a:tc>
                  <a:txBody>
                    <a:bodyPr/>
                    <a:lstStyle/>
                    <a:p>
                      <a:pPr algn="r"/>
                      <a:r>
                        <a:rPr lang="en-CA" b="1" dirty="0" smtClean="0"/>
                        <a:t>671</a:t>
                      </a:r>
                      <a:endParaRPr lang="en-CA" b="1" dirty="0"/>
                    </a:p>
                  </a:txBody>
                  <a:tcPr anchor="ctr">
                    <a:noFill/>
                  </a:tcPr>
                </a:tc>
                <a:tc>
                  <a:txBody>
                    <a:bodyPr/>
                    <a:lstStyle/>
                    <a:p>
                      <a:pPr algn="r"/>
                      <a:r>
                        <a:rPr lang="en-CA" b="1" dirty="0" smtClean="0"/>
                        <a:t>681</a:t>
                      </a:r>
                      <a:endParaRPr lang="en-CA" b="1" dirty="0"/>
                    </a:p>
                  </a:txBody>
                  <a:tcPr anchor="ct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xmlns="" val="5206968"/>
              </p:ext>
            </p:extLst>
          </p:nvPr>
        </p:nvGraphicFramePr>
        <p:xfrm>
          <a:off x="53035" y="3290168"/>
          <a:ext cx="6535188" cy="1651000"/>
        </p:xfrm>
        <a:graphic>
          <a:graphicData uri="http://schemas.openxmlformats.org/drawingml/2006/table">
            <a:tbl>
              <a:tblPr firstRow="1" bandRow="1">
                <a:tableStyleId>{5C22544A-7EE6-4342-B048-85BDC9FD1C3A}</a:tableStyleId>
              </a:tblPr>
              <a:tblGrid>
                <a:gridCol w="1089198"/>
                <a:gridCol w="1089198"/>
                <a:gridCol w="1089198"/>
                <a:gridCol w="1089198"/>
                <a:gridCol w="1089198"/>
                <a:gridCol w="1089198"/>
              </a:tblGrid>
              <a:tr h="144016">
                <a:tc gridSpan="6">
                  <a:txBody>
                    <a:bodyPr/>
                    <a:lstStyle/>
                    <a:p>
                      <a:pPr algn="l"/>
                      <a:r>
                        <a:rPr lang="en-CA" dirty="0" smtClean="0">
                          <a:solidFill>
                            <a:schemeClr val="tx1"/>
                          </a:solidFill>
                        </a:rPr>
                        <a:t>Quarterly</a:t>
                      </a:r>
                      <a:r>
                        <a:rPr lang="en-CA" baseline="0" dirty="0" smtClean="0">
                          <a:solidFill>
                            <a:schemeClr val="tx1"/>
                          </a:solidFill>
                        </a:rPr>
                        <a:t> </a:t>
                      </a:r>
                      <a:r>
                        <a:rPr lang="en-CA" dirty="0" smtClean="0">
                          <a:solidFill>
                            <a:schemeClr val="tx1"/>
                          </a:solidFill>
                        </a:rPr>
                        <a:t>(in millions of shares)</a:t>
                      </a:r>
                      <a:endParaRPr lang="en-CA" dirty="0">
                        <a:solidFill>
                          <a:schemeClr val="tx1"/>
                        </a:solidFill>
                      </a:endParaRPr>
                    </a:p>
                  </a:txBody>
                  <a:tcPr>
                    <a:no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dirty="0"/>
                    </a:p>
                  </a:txBody>
                  <a:tcPr/>
                </a:tc>
              </a:tr>
              <a:tr h="370840">
                <a:tc>
                  <a:txBody>
                    <a:bodyPr/>
                    <a:lstStyle/>
                    <a:p>
                      <a:endParaRPr lang="en-CA" dirty="0"/>
                    </a:p>
                  </a:txBody>
                  <a:tcPr>
                    <a:solidFill>
                      <a:srgbClr val="00B050">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Mar-14</a:t>
                      </a:r>
                    </a:p>
                  </a:txBody>
                  <a:tcPr>
                    <a:solidFill>
                      <a:srgbClr val="00B050">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Jun-14</a:t>
                      </a:r>
                    </a:p>
                  </a:txBody>
                  <a:tcPr>
                    <a:solidFill>
                      <a:srgbClr val="00B050">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Sep-14</a:t>
                      </a:r>
                    </a:p>
                  </a:txBody>
                  <a:tcPr>
                    <a:solidFill>
                      <a:srgbClr val="00B050">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Dec-14</a:t>
                      </a:r>
                    </a:p>
                  </a:txBody>
                  <a:tcPr>
                    <a:solidFill>
                      <a:srgbClr val="00B050">
                        <a:alpha val="20000"/>
                      </a:srgbClr>
                    </a:solidFill>
                  </a:tcPr>
                </a:tc>
                <a:tc>
                  <a:txBody>
                    <a:bodyPr/>
                    <a:lstStyle/>
                    <a:p>
                      <a:r>
                        <a:rPr lang="en-CA" dirty="0" smtClean="0"/>
                        <a:t>Mar-15</a:t>
                      </a:r>
                      <a:endParaRPr lang="en-CA" dirty="0"/>
                    </a:p>
                  </a:txBody>
                  <a:tcPr>
                    <a:solidFill>
                      <a:srgbClr val="00B050">
                        <a:alpha val="20000"/>
                      </a:srgbClr>
                    </a:solidFill>
                  </a:tcPr>
                </a:tc>
              </a:tr>
              <a:tr h="370840">
                <a:tc>
                  <a:txBody>
                    <a:bodyPr/>
                    <a:lstStyle/>
                    <a:p>
                      <a:r>
                        <a:rPr lang="en-CA" dirty="0" smtClean="0"/>
                        <a:t>Shares Outstanding</a:t>
                      </a:r>
                      <a:endParaRPr lang="en-CA" dirty="0"/>
                    </a:p>
                  </a:txBody>
                  <a:tcPr>
                    <a:noFill/>
                  </a:tcPr>
                </a:tc>
                <a:tc>
                  <a:txBody>
                    <a:bodyPr/>
                    <a:lstStyle/>
                    <a:p>
                      <a:pPr algn="r"/>
                      <a:r>
                        <a:rPr lang="en-CA" b="1" dirty="0" smtClean="0"/>
                        <a:t>675</a:t>
                      </a:r>
                      <a:endParaRPr lang="en-CA" b="1" dirty="0"/>
                    </a:p>
                  </a:txBody>
                  <a:tcPr anchor="ctr">
                    <a:noFill/>
                  </a:tcPr>
                </a:tc>
                <a:tc>
                  <a:txBody>
                    <a:bodyPr/>
                    <a:lstStyle/>
                    <a:p>
                      <a:pPr algn="r"/>
                      <a:r>
                        <a:rPr lang="en-CA" b="1" dirty="0" smtClean="0"/>
                        <a:t>676</a:t>
                      </a:r>
                      <a:endParaRPr lang="en-CA" b="1" dirty="0"/>
                    </a:p>
                  </a:txBody>
                  <a:tcPr anchor="ctr">
                    <a:noFill/>
                  </a:tcPr>
                </a:tc>
                <a:tc>
                  <a:txBody>
                    <a:bodyPr/>
                    <a:lstStyle/>
                    <a:p>
                      <a:pPr algn="r"/>
                      <a:r>
                        <a:rPr lang="en-CA" b="1" dirty="0" smtClean="0"/>
                        <a:t>679</a:t>
                      </a:r>
                      <a:endParaRPr lang="en-CA" b="1" dirty="0"/>
                    </a:p>
                  </a:txBody>
                  <a:tcPr anchor="ctr">
                    <a:noFill/>
                  </a:tcPr>
                </a:tc>
                <a:tc>
                  <a:txBody>
                    <a:bodyPr/>
                    <a:lstStyle/>
                    <a:p>
                      <a:pPr algn="r"/>
                      <a:r>
                        <a:rPr lang="en-CA" b="1" dirty="0" smtClean="0"/>
                        <a:t>681</a:t>
                      </a:r>
                      <a:endParaRPr lang="en-CA" b="1" dirty="0"/>
                    </a:p>
                  </a:txBody>
                  <a:tcPr anchor="ctr">
                    <a:noFill/>
                  </a:tcPr>
                </a:tc>
                <a:tc>
                  <a:txBody>
                    <a:bodyPr/>
                    <a:lstStyle/>
                    <a:p>
                      <a:pPr algn="r"/>
                      <a:r>
                        <a:rPr lang="en-CA" b="1" dirty="0" smtClean="0"/>
                        <a:t>683</a:t>
                      </a:r>
                      <a:endParaRPr lang="en-CA" b="1" dirty="0"/>
                    </a:p>
                  </a:txBody>
                  <a:tcPr anchor="ctr">
                    <a:noFill/>
                  </a:tcPr>
                </a:tc>
              </a:tr>
            </a:tbl>
          </a:graphicData>
        </a:graphic>
      </p:graphicFrame>
      <p:pic>
        <p:nvPicPr>
          <p:cNvPr id="1026" name="Picture 2" descr="http://businesssolutiontopoverty.com/media/larry-pag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88224" y="2600908"/>
            <a:ext cx="2387823" cy="35817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030423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Common Share Structure</a:t>
            </a:r>
            <a:endParaRPr lang="en-CA" dirty="0"/>
          </a:p>
        </p:txBody>
      </p:sp>
      <p:sp>
        <p:nvSpPr>
          <p:cNvPr id="3" name="Content Placeholder 2"/>
          <p:cNvSpPr>
            <a:spLocks noGrp="1"/>
          </p:cNvSpPr>
          <p:nvPr>
            <p:ph idx="1"/>
          </p:nvPr>
        </p:nvSpPr>
        <p:spPr/>
        <p:txBody>
          <a:bodyPr>
            <a:normAutofit fontScale="77500" lnSpcReduction="20000"/>
          </a:bodyPr>
          <a:lstStyle/>
          <a:p>
            <a:r>
              <a:rPr lang="en-CA" dirty="0" smtClean="0"/>
              <a:t>Class A (GOOGL)</a:t>
            </a:r>
          </a:p>
          <a:p>
            <a:pPr lvl="1"/>
            <a:r>
              <a:rPr lang="en-CA" dirty="0" smtClean="0"/>
              <a:t>1 vote per share</a:t>
            </a:r>
          </a:p>
          <a:p>
            <a:pPr lvl="1"/>
            <a:r>
              <a:rPr lang="en-CA" dirty="0" smtClean="0"/>
              <a:t>As of Q1 2015: 340.6 Million shares outstanding</a:t>
            </a:r>
          </a:p>
          <a:p>
            <a:r>
              <a:rPr lang="en-CA" dirty="0" smtClean="0"/>
              <a:t>Class B</a:t>
            </a:r>
          </a:p>
          <a:p>
            <a:pPr lvl="1"/>
            <a:r>
              <a:rPr lang="en-CA" dirty="0" smtClean="0"/>
              <a:t>10 votes per share</a:t>
            </a:r>
          </a:p>
          <a:p>
            <a:pPr lvl="1"/>
            <a:r>
              <a:rPr lang="en-CA" dirty="0" smtClean="0"/>
              <a:t>Only available to Google Insiders and executives</a:t>
            </a:r>
          </a:p>
          <a:p>
            <a:pPr lvl="1"/>
            <a:r>
              <a:rPr lang="en-CA" dirty="0" smtClean="0"/>
              <a:t>As of Q1 2015: 53 Million shares outstanding</a:t>
            </a:r>
          </a:p>
          <a:p>
            <a:r>
              <a:rPr lang="en-CA" dirty="0" smtClean="0"/>
              <a:t>Class C (GOOG)</a:t>
            </a:r>
          </a:p>
          <a:p>
            <a:pPr lvl="1"/>
            <a:r>
              <a:rPr lang="en-CA" dirty="0" smtClean="0"/>
              <a:t>Issued on January 30, 2014</a:t>
            </a:r>
          </a:p>
          <a:p>
            <a:pPr lvl="2"/>
            <a:r>
              <a:rPr lang="en-CA" dirty="0" smtClean="0"/>
              <a:t>Shareholders gained 1 class C share for each class A share they previously held, similar to a stock-split.</a:t>
            </a:r>
          </a:p>
          <a:p>
            <a:pPr lvl="1"/>
            <a:r>
              <a:rPr lang="en-CA" dirty="0" smtClean="0"/>
              <a:t>0 votes: Maintain control of Google’s direction</a:t>
            </a:r>
          </a:p>
          <a:p>
            <a:pPr lvl="1"/>
            <a:r>
              <a:rPr lang="en-CA" dirty="0" smtClean="0"/>
              <a:t>As of Q1 2015: 340.6 Million shares outstanding</a:t>
            </a:r>
          </a:p>
          <a:p>
            <a:pPr lvl="1"/>
            <a:endParaRPr lang="en-CA" dirty="0" smtClean="0"/>
          </a:p>
        </p:txBody>
      </p:sp>
    </p:spTree>
    <p:extLst>
      <p:ext uri="{BB962C8B-B14F-4D97-AF65-F5344CB8AC3E}">
        <p14:creationId xmlns:p14="http://schemas.microsoft.com/office/powerpoint/2010/main" xmlns="" val="4642844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5 Year Diversification Plan</a:t>
            </a:r>
            <a:endParaRPr lang="en-CA" dirty="0"/>
          </a:p>
        </p:txBody>
      </p:sp>
      <p:sp>
        <p:nvSpPr>
          <p:cNvPr id="3" name="Content Placeholder 2"/>
          <p:cNvSpPr>
            <a:spLocks noGrp="1"/>
          </p:cNvSpPr>
          <p:nvPr>
            <p:ph idx="1"/>
          </p:nvPr>
        </p:nvSpPr>
        <p:spPr/>
        <p:txBody>
          <a:bodyPr>
            <a:normAutofit/>
          </a:bodyPr>
          <a:lstStyle/>
          <a:p>
            <a:pPr marL="274320" indent="-274320">
              <a:buClr>
                <a:schemeClr val="accent3"/>
              </a:buClr>
              <a:defRPr/>
            </a:pPr>
            <a:r>
              <a:rPr lang="en-CA" dirty="0"/>
              <a:t>Larry, Sergey, and Eric </a:t>
            </a:r>
            <a:r>
              <a:rPr lang="en-CA" dirty="0" smtClean="0"/>
              <a:t>held 92% of </a:t>
            </a:r>
            <a:r>
              <a:rPr lang="en-CA" dirty="0"/>
              <a:t>the company’s Class B common stock</a:t>
            </a:r>
          </a:p>
          <a:p>
            <a:pPr marL="674370" lvl="1" indent="-274320">
              <a:buClr>
                <a:schemeClr val="accent3"/>
              </a:buClr>
              <a:defRPr/>
            </a:pPr>
            <a:r>
              <a:rPr lang="en-CA" dirty="0" smtClean="0"/>
              <a:t> </a:t>
            </a:r>
            <a:r>
              <a:rPr lang="en-CA" dirty="0"/>
              <a:t>66% of the voting power in company decisions</a:t>
            </a:r>
          </a:p>
          <a:p>
            <a:pPr marL="0" indent="0" fontAlgn="auto">
              <a:spcAft>
                <a:spcPts val="0"/>
              </a:spcAft>
              <a:buClr>
                <a:schemeClr val="accent3"/>
              </a:buClr>
              <a:buNone/>
              <a:defRPr/>
            </a:pPr>
            <a:endParaRPr lang="en-CA" b="1" dirty="0"/>
          </a:p>
          <a:p>
            <a:pPr marL="274320" indent="-274320">
              <a:buClr>
                <a:schemeClr val="accent3"/>
              </a:buClr>
              <a:defRPr/>
            </a:pPr>
            <a:r>
              <a:rPr lang="en-CA" b="1" dirty="0"/>
              <a:t>Since 2010, Larry and Sergey will each sell $5.5 billion shares of common stock until 2015</a:t>
            </a:r>
          </a:p>
          <a:p>
            <a:pPr marL="674370" lvl="1" indent="-274320">
              <a:buClr>
                <a:schemeClr val="accent3"/>
              </a:buClr>
              <a:defRPr/>
            </a:pPr>
            <a:r>
              <a:rPr lang="en-CA" dirty="0"/>
              <a:t>Will retain 48% of the voting power after the sell-out</a:t>
            </a:r>
          </a:p>
          <a:p>
            <a:endParaRPr lang="en-CA" dirty="0"/>
          </a:p>
        </p:txBody>
      </p:sp>
    </p:spTree>
    <p:extLst>
      <p:ext uri="{BB962C8B-B14F-4D97-AF65-F5344CB8AC3E}">
        <p14:creationId xmlns:p14="http://schemas.microsoft.com/office/powerpoint/2010/main" xmlns="" val="31661759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TotalTime>
  <Words>4130</Words>
  <Application>Microsoft Office PowerPoint</Application>
  <PresentationFormat>On-screen Show (4:3)</PresentationFormat>
  <Paragraphs>825</Paragraphs>
  <Slides>183</Slides>
  <Notes>4</Notes>
  <HiddenSlides>0</HiddenSlides>
  <MMClips>0</MMClips>
  <ScaleCrop>false</ScaleCrop>
  <HeadingPairs>
    <vt:vector size="4" baseType="variant">
      <vt:variant>
        <vt:lpstr>Theme</vt:lpstr>
      </vt:variant>
      <vt:variant>
        <vt:i4>1</vt:i4>
      </vt:variant>
      <vt:variant>
        <vt:lpstr>Slide Titles</vt:lpstr>
      </vt:variant>
      <vt:variant>
        <vt:i4>183</vt:i4>
      </vt:variant>
    </vt:vector>
  </HeadingPairs>
  <TitlesOfParts>
    <vt:vector size="184" baseType="lpstr">
      <vt:lpstr>Office Theme</vt:lpstr>
      <vt:lpstr>BUS 417 Presentation:  Gadgets</vt:lpstr>
      <vt:lpstr>Agenda</vt:lpstr>
      <vt:lpstr>Gadgets</vt:lpstr>
      <vt:lpstr>Industry History</vt:lpstr>
      <vt:lpstr>The Computer</vt:lpstr>
      <vt:lpstr>The Internet</vt:lpstr>
      <vt:lpstr>Mobile Phone</vt:lpstr>
      <vt:lpstr>Products and Services</vt:lpstr>
      <vt:lpstr>What is a Smartphone?</vt:lpstr>
      <vt:lpstr>Smartphones</vt:lpstr>
      <vt:lpstr>Operating system Overview</vt:lpstr>
      <vt:lpstr>Slide 12</vt:lpstr>
      <vt:lpstr>Smartphones</vt:lpstr>
      <vt:lpstr>Smartphones Growth</vt:lpstr>
      <vt:lpstr>Mobile Operating System Market Share</vt:lpstr>
      <vt:lpstr>What is a tablet?</vt:lpstr>
      <vt:lpstr>Tablet Comparison</vt:lpstr>
      <vt:lpstr>Full Sized Tablets</vt:lpstr>
      <vt:lpstr>Tablets Growth</vt:lpstr>
      <vt:lpstr>Tablet Manufacturer Market Share</vt:lpstr>
      <vt:lpstr>Smart Watch</vt:lpstr>
      <vt:lpstr>Smart Watch</vt:lpstr>
      <vt:lpstr>Smart Watches</vt:lpstr>
      <vt:lpstr>Smart Watch Growth</vt:lpstr>
      <vt:lpstr>Internet</vt:lpstr>
      <vt:lpstr>Internet Usage</vt:lpstr>
      <vt:lpstr>Internet Usage</vt:lpstr>
      <vt:lpstr>Internet Penetration by Region</vt:lpstr>
      <vt:lpstr>Application Software</vt:lpstr>
      <vt:lpstr>Computer OS market share</vt:lpstr>
      <vt:lpstr>Legal Regulations</vt:lpstr>
      <vt:lpstr>Slide 32</vt:lpstr>
      <vt:lpstr>Financial Snapshot</vt:lpstr>
      <vt:lpstr>One Year Performance</vt:lpstr>
      <vt:lpstr>Five Years Performance</vt:lpstr>
      <vt:lpstr>Ten Years Performance</vt:lpstr>
      <vt:lpstr>Current Valuation</vt:lpstr>
      <vt:lpstr>Apple Vs. NASDAQ</vt:lpstr>
      <vt:lpstr>Apple Cash and Investment </vt:lpstr>
      <vt:lpstr>Slide 40</vt:lpstr>
      <vt:lpstr>Company Profile</vt:lpstr>
      <vt:lpstr>Business Strategy </vt:lpstr>
      <vt:lpstr>Mission</vt:lpstr>
      <vt:lpstr>A Brief History of Apple</vt:lpstr>
      <vt:lpstr>Products</vt:lpstr>
      <vt:lpstr>Net Sale by Segments and Products</vt:lpstr>
      <vt:lpstr>Mac</vt:lpstr>
      <vt:lpstr>iPhone</vt:lpstr>
      <vt:lpstr>Apple Watch</vt:lpstr>
      <vt:lpstr>iPad</vt:lpstr>
      <vt:lpstr>iPod</vt:lpstr>
      <vt:lpstr>Apple TV</vt:lpstr>
      <vt:lpstr>iCloud</vt:lpstr>
      <vt:lpstr>iTunes</vt:lpstr>
      <vt:lpstr>Apple Music</vt:lpstr>
      <vt:lpstr>Apply Pay</vt:lpstr>
      <vt:lpstr>iOS </vt:lpstr>
      <vt:lpstr>OSX</vt:lpstr>
      <vt:lpstr>Management Team</vt:lpstr>
      <vt:lpstr>Steve Jobs</vt:lpstr>
      <vt:lpstr>Tim Cook</vt:lpstr>
      <vt:lpstr>Angela Ahrendts </vt:lpstr>
      <vt:lpstr>Eddy Cue</vt:lpstr>
      <vt:lpstr>Craig Federighi </vt:lpstr>
      <vt:lpstr>Jonathan Ive</vt:lpstr>
      <vt:lpstr>Luca Maestri</vt:lpstr>
      <vt:lpstr>Dan Riccio</vt:lpstr>
      <vt:lpstr>Phillip W. Schiller</vt:lpstr>
      <vt:lpstr>Bruce Sewell</vt:lpstr>
      <vt:lpstr>Jeff Williams</vt:lpstr>
      <vt:lpstr>Financial Strategy</vt:lpstr>
      <vt:lpstr>Future Outlook</vt:lpstr>
      <vt:lpstr>Contingencies</vt:lpstr>
      <vt:lpstr>Financial Analysis</vt:lpstr>
      <vt:lpstr>Balance Sheet (Assets) 10-Q</vt:lpstr>
      <vt:lpstr>Balance Sheet (Liabilities) 10-Q</vt:lpstr>
      <vt:lpstr>Balance Sheet (Assets) 10-K</vt:lpstr>
      <vt:lpstr>Balance Sheet (Liabilities) 10-K</vt:lpstr>
      <vt:lpstr>Income Statement 10-K</vt:lpstr>
      <vt:lpstr>Income Statement 10-Q</vt:lpstr>
      <vt:lpstr>Cash Flow (Operating) 10-K</vt:lpstr>
      <vt:lpstr>Cash Flow (Investing) 10-K</vt:lpstr>
      <vt:lpstr>Cash Flow (Financing) 10-K</vt:lpstr>
      <vt:lpstr>Cash Flow (Operating) 10-Q</vt:lpstr>
      <vt:lpstr>Cash Flow (Investing) 10-Q</vt:lpstr>
      <vt:lpstr>Cash Flow (Financing) 10-Q</vt:lpstr>
      <vt:lpstr>Stock Forecast</vt:lpstr>
      <vt:lpstr>Slide 88</vt:lpstr>
      <vt:lpstr>Recommendation</vt:lpstr>
      <vt:lpstr>Recommendation</vt:lpstr>
      <vt:lpstr>Slide 91</vt:lpstr>
      <vt:lpstr>Financial Snapshot</vt:lpstr>
      <vt:lpstr>1 Year</vt:lpstr>
      <vt:lpstr>5 Year</vt:lpstr>
      <vt:lpstr>10 Year</vt:lpstr>
      <vt:lpstr>Google Vs NASDAQ</vt:lpstr>
      <vt:lpstr>Common Share Structure</vt:lpstr>
      <vt:lpstr>Common Share Structure</vt:lpstr>
      <vt:lpstr>5 Year Diversification Plan</vt:lpstr>
      <vt:lpstr>Strategy</vt:lpstr>
      <vt:lpstr>Philosophy</vt:lpstr>
      <vt:lpstr>History</vt:lpstr>
      <vt:lpstr>History</vt:lpstr>
      <vt:lpstr>Key Acquisitions</vt:lpstr>
      <vt:lpstr>Key Acquisitions</vt:lpstr>
      <vt:lpstr>Products and Services</vt:lpstr>
      <vt:lpstr>Revenue Growth</vt:lpstr>
      <vt:lpstr>Revenue by Geography</vt:lpstr>
      <vt:lpstr>Revenue by Source</vt:lpstr>
      <vt:lpstr>Market Share</vt:lpstr>
      <vt:lpstr>Company Overview</vt:lpstr>
      <vt:lpstr>AdWords</vt:lpstr>
      <vt:lpstr>AdWords</vt:lpstr>
      <vt:lpstr>Google Maps Ads</vt:lpstr>
      <vt:lpstr>Adsense</vt:lpstr>
      <vt:lpstr>Gmail</vt:lpstr>
      <vt:lpstr>Gmail Ads</vt:lpstr>
      <vt:lpstr>Google Finance Ads</vt:lpstr>
      <vt:lpstr>YouTube</vt:lpstr>
      <vt:lpstr>Google Glass</vt:lpstr>
      <vt:lpstr>Google+</vt:lpstr>
      <vt:lpstr>Google Chrome and Chrome OS</vt:lpstr>
      <vt:lpstr>Chromecast</vt:lpstr>
      <vt:lpstr>Android</vt:lpstr>
      <vt:lpstr>Google Play</vt:lpstr>
      <vt:lpstr>Google Play</vt:lpstr>
      <vt:lpstr>Larry Page</vt:lpstr>
      <vt:lpstr>Sergey Brin</vt:lpstr>
      <vt:lpstr>Eric Schmidt</vt:lpstr>
      <vt:lpstr>Omid Kordestani</vt:lpstr>
      <vt:lpstr>David C. Drummond</vt:lpstr>
      <vt:lpstr>Financial Strategy</vt:lpstr>
      <vt:lpstr>Future Outlooks</vt:lpstr>
      <vt:lpstr>Potential Risks</vt:lpstr>
      <vt:lpstr>Balance Sheet (Assets) 10-Q</vt:lpstr>
      <vt:lpstr>Balance Sheet (Liabilities) 10-Q</vt:lpstr>
      <vt:lpstr>Balance Sheets (Assets) 10-K</vt:lpstr>
      <vt:lpstr>Balance Sheet (Liabilities) 10-K</vt:lpstr>
      <vt:lpstr>Income Statement 10-K</vt:lpstr>
      <vt:lpstr>Income Statement 10-Q</vt:lpstr>
      <vt:lpstr>Cash Flow (Operating) 10-K</vt:lpstr>
      <vt:lpstr>Cash Flow (Investing&amp;Finance) 10-K</vt:lpstr>
      <vt:lpstr>Cash Flow (Operating) 10-Q</vt:lpstr>
      <vt:lpstr>Cash Flow (Investing&amp;Finance) 10-Q</vt:lpstr>
      <vt:lpstr>Retained Earnings</vt:lpstr>
      <vt:lpstr>Stock Forecast</vt:lpstr>
      <vt:lpstr>Recommendation</vt:lpstr>
      <vt:lpstr>Slide 148</vt:lpstr>
      <vt:lpstr>                      Financial Snapshot</vt:lpstr>
      <vt:lpstr>Financial Snapshot</vt:lpstr>
      <vt:lpstr>Common Share Structure</vt:lpstr>
      <vt:lpstr>One Year Performance</vt:lpstr>
      <vt:lpstr>Five Years Performance</vt:lpstr>
      <vt:lpstr>Ten Years Performance</vt:lpstr>
      <vt:lpstr>Comparison with Nasdaq and S&amp;P (5Y)</vt:lpstr>
      <vt:lpstr>                                  Goals</vt:lpstr>
      <vt:lpstr>              History and Milestones</vt:lpstr>
      <vt:lpstr>History and Milestones</vt:lpstr>
      <vt:lpstr>History and Milestones</vt:lpstr>
      <vt:lpstr>Key Acquisitions</vt:lpstr>
      <vt:lpstr>Products and Services</vt:lpstr>
      <vt:lpstr>Revenue by Geography</vt:lpstr>
      <vt:lpstr>Revenue by Product</vt:lpstr>
      <vt:lpstr>Microsoft Operating Segments</vt:lpstr>
      <vt:lpstr>Windows</vt:lpstr>
      <vt:lpstr>Microsoft Applications</vt:lpstr>
      <vt:lpstr>Surface</vt:lpstr>
      <vt:lpstr>XBOX</vt:lpstr>
      <vt:lpstr>Management Team</vt:lpstr>
      <vt:lpstr>Management Team</vt:lpstr>
      <vt:lpstr>Management Team</vt:lpstr>
      <vt:lpstr>Management Team</vt:lpstr>
      <vt:lpstr>Business Strategy</vt:lpstr>
      <vt:lpstr>Balance Sheet 10-Q (Assets)</vt:lpstr>
      <vt:lpstr>Balance Sheet 10-Q (Liabilities and S/E)</vt:lpstr>
      <vt:lpstr>Balance Sheet 10-K (Assets)</vt:lpstr>
      <vt:lpstr>Balance Sheet 10-K (Liabilities and S/E)</vt:lpstr>
      <vt:lpstr>Income Statement 10-Q</vt:lpstr>
      <vt:lpstr>Income Statement 10-K</vt:lpstr>
      <vt:lpstr>Cash Flow 10-K</vt:lpstr>
      <vt:lpstr>Cash Flow 10-Q</vt:lpstr>
      <vt:lpstr>Stock Forecast</vt:lpstr>
      <vt:lpstr>Recommendation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dc:creator>
  <cp:lastModifiedBy>gp</cp:lastModifiedBy>
  <cp:revision>69</cp:revision>
  <dcterms:created xsi:type="dcterms:W3CDTF">2015-06-16T01:25:43Z</dcterms:created>
  <dcterms:modified xsi:type="dcterms:W3CDTF">2015-07-08T14:17:10Z</dcterms:modified>
</cp:coreProperties>
</file>