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 id="2147483789" r:id="rId2"/>
    <p:sldMasterId id="2147483806" r:id="rId3"/>
  </p:sldMasterIdLst>
  <p:notesMasterIdLst>
    <p:notesMasterId r:id="rId212"/>
  </p:notesMasterIdLst>
  <p:sldIdLst>
    <p:sldId id="256" r:id="rId4"/>
    <p:sldId id="257" r:id="rId5"/>
    <p:sldId id="258" r:id="rId6"/>
    <p:sldId id="260" r:id="rId7"/>
    <p:sldId id="261" r:id="rId8"/>
    <p:sldId id="262" r:id="rId9"/>
    <p:sldId id="263" r:id="rId10"/>
    <p:sldId id="264" r:id="rId11"/>
    <p:sldId id="265" r:id="rId12"/>
    <p:sldId id="266" r:id="rId13"/>
    <p:sldId id="267" r:id="rId14"/>
    <p:sldId id="312"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310"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56" r:id="rId59"/>
    <p:sldId id="357" r:id="rId60"/>
    <p:sldId id="358" r:id="rId61"/>
    <p:sldId id="359" r:id="rId62"/>
    <p:sldId id="360" r:id="rId63"/>
    <p:sldId id="361" r:id="rId64"/>
    <p:sldId id="362" r:id="rId65"/>
    <p:sldId id="363" r:id="rId66"/>
    <p:sldId id="364" r:id="rId67"/>
    <p:sldId id="365" r:id="rId68"/>
    <p:sldId id="366" r:id="rId69"/>
    <p:sldId id="367" r:id="rId70"/>
    <p:sldId id="368" r:id="rId71"/>
    <p:sldId id="369" r:id="rId72"/>
    <p:sldId id="370" r:id="rId73"/>
    <p:sldId id="371" r:id="rId74"/>
    <p:sldId id="372" r:id="rId75"/>
    <p:sldId id="373" r:id="rId76"/>
    <p:sldId id="374" r:id="rId77"/>
    <p:sldId id="375" r:id="rId78"/>
    <p:sldId id="376" r:id="rId79"/>
    <p:sldId id="377" r:id="rId80"/>
    <p:sldId id="378" r:id="rId81"/>
    <p:sldId id="379" r:id="rId82"/>
    <p:sldId id="380" r:id="rId83"/>
    <p:sldId id="381" r:id="rId84"/>
    <p:sldId id="382" r:id="rId85"/>
    <p:sldId id="383" r:id="rId86"/>
    <p:sldId id="384" r:id="rId87"/>
    <p:sldId id="385" r:id="rId88"/>
    <p:sldId id="386" r:id="rId89"/>
    <p:sldId id="387" r:id="rId90"/>
    <p:sldId id="388" r:id="rId91"/>
    <p:sldId id="389" r:id="rId92"/>
    <p:sldId id="390" r:id="rId93"/>
    <p:sldId id="391" r:id="rId94"/>
    <p:sldId id="392" r:id="rId95"/>
    <p:sldId id="393" r:id="rId96"/>
    <p:sldId id="394" r:id="rId97"/>
    <p:sldId id="395" r:id="rId98"/>
    <p:sldId id="396" r:id="rId99"/>
    <p:sldId id="397" r:id="rId100"/>
    <p:sldId id="398" r:id="rId101"/>
    <p:sldId id="399" r:id="rId102"/>
    <p:sldId id="400" r:id="rId103"/>
    <p:sldId id="401" r:id="rId104"/>
    <p:sldId id="402" r:id="rId105"/>
    <p:sldId id="403" r:id="rId106"/>
    <p:sldId id="404" r:id="rId107"/>
    <p:sldId id="405" r:id="rId108"/>
    <p:sldId id="406" r:id="rId109"/>
    <p:sldId id="407" r:id="rId110"/>
    <p:sldId id="408" r:id="rId111"/>
    <p:sldId id="409" r:id="rId112"/>
    <p:sldId id="410" r:id="rId113"/>
    <p:sldId id="411" r:id="rId114"/>
    <p:sldId id="412" r:id="rId115"/>
    <p:sldId id="413" r:id="rId116"/>
    <p:sldId id="414" r:id="rId117"/>
    <p:sldId id="415" r:id="rId118"/>
    <p:sldId id="416" r:id="rId119"/>
    <p:sldId id="417" r:id="rId120"/>
    <p:sldId id="418" r:id="rId121"/>
    <p:sldId id="419" r:id="rId122"/>
    <p:sldId id="420" r:id="rId123"/>
    <p:sldId id="421" r:id="rId124"/>
    <p:sldId id="422" r:id="rId125"/>
    <p:sldId id="423" r:id="rId126"/>
    <p:sldId id="313" r:id="rId127"/>
    <p:sldId id="314" r:id="rId128"/>
    <p:sldId id="315" r:id="rId129"/>
    <p:sldId id="316" r:id="rId130"/>
    <p:sldId id="317" r:id="rId131"/>
    <p:sldId id="318" r:id="rId132"/>
    <p:sldId id="319" r:id="rId133"/>
    <p:sldId id="320" r:id="rId134"/>
    <p:sldId id="321" r:id="rId135"/>
    <p:sldId id="322" r:id="rId136"/>
    <p:sldId id="323" r:id="rId137"/>
    <p:sldId id="324" r:id="rId138"/>
    <p:sldId id="325" r:id="rId139"/>
    <p:sldId id="326" r:id="rId140"/>
    <p:sldId id="327" r:id="rId141"/>
    <p:sldId id="328" r:id="rId142"/>
    <p:sldId id="329" r:id="rId143"/>
    <p:sldId id="330" r:id="rId144"/>
    <p:sldId id="331" r:id="rId145"/>
    <p:sldId id="332" r:id="rId146"/>
    <p:sldId id="355" r:id="rId147"/>
    <p:sldId id="333" r:id="rId148"/>
    <p:sldId id="334" r:id="rId149"/>
    <p:sldId id="335" r:id="rId150"/>
    <p:sldId id="336" r:id="rId151"/>
    <p:sldId id="337" r:id="rId152"/>
    <p:sldId id="338" r:id="rId153"/>
    <p:sldId id="339" r:id="rId154"/>
    <p:sldId id="342" r:id="rId155"/>
    <p:sldId id="343" r:id="rId156"/>
    <p:sldId id="340" r:id="rId157"/>
    <p:sldId id="341" r:id="rId158"/>
    <p:sldId id="345" r:id="rId159"/>
    <p:sldId id="344" r:id="rId160"/>
    <p:sldId id="348" r:id="rId161"/>
    <p:sldId id="349" r:id="rId162"/>
    <p:sldId id="346" r:id="rId163"/>
    <p:sldId id="347" r:id="rId164"/>
    <p:sldId id="352" r:id="rId165"/>
    <p:sldId id="353" r:id="rId166"/>
    <p:sldId id="350" r:id="rId167"/>
    <p:sldId id="424" r:id="rId168"/>
    <p:sldId id="425" r:id="rId169"/>
    <p:sldId id="426" r:id="rId170"/>
    <p:sldId id="427" r:id="rId171"/>
    <p:sldId id="428" r:id="rId172"/>
    <p:sldId id="429" r:id="rId173"/>
    <p:sldId id="430" r:id="rId174"/>
    <p:sldId id="431" r:id="rId175"/>
    <p:sldId id="432" r:id="rId176"/>
    <p:sldId id="433" r:id="rId177"/>
    <p:sldId id="434" r:id="rId178"/>
    <p:sldId id="435" r:id="rId179"/>
    <p:sldId id="436" r:id="rId180"/>
    <p:sldId id="437" r:id="rId181"/>
    <p:sldId id="438" r:id="rId182"/>
    <p:sldId id="439" r:id="rId183"/>
    <p:sldId id="440" r:id="rId184"/>
    <p:sldId id="441" r:id="rId185"/>
    <p:sldId id="442" r:id="rId186"/>
    <p:sldId id="443" r:id="rId187"/>
    <p:sldId id="444" r:id="rId188"/>
    <p:sldId id="445" r:id="rId189"/>
    <p:sldId id="446" r:id="rId190"/>
    <p:sldId id="447" r:id="rId191"/>
    <p:sldId id="448" r:id="rId192"/>
    <p:sldId id="449" r:id="rId193"/>
    <p:sldId id="450" r:id="rId194"/>
    <p:sldId id="451" r:id="rId195"/>
    <p:sldId id="452" r:id="rId196"/>
    <p:sldId id="453" r:id="rId197"/>
    <p:sldId id="454" r:id="rId198"/>
    <p:sldId id="455" r:id="rId199"/>
    <p:sldId id="456" r:id="rId200"/>
    <p:sldId id="457" r:id="rId201"/>
    <p:sldId id="458" r:id="rId202"/>
    <p:sldId id="459" r:id="rId203"/>
    <p:sldId id="460" r:id="rId204"/>
    <p:sldId id="461" r:id="rId205"/>
    <p:sldId id="462" r:id="rId206"/>
    <p:sldId id="463" r:id="rId207"/>
    <p:sldId id="464" r:id="rId208"/>
    <p:sldId id="465" r:id="rId209"/>
    <p:sldId id="466" r:id="rId210"/>
    <p:sldId id="351" r:id="rId2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dustry" id="{920DCFEE-FDB4-4FBA-A20C-6C5DE0CF477D}">
          <p14:sldIdLst>
            <p14:sldId id="256"/>
            <p14:sldId id="257"/>
            <p14:sldId id="258"/>
            <p14:sldId id="260"/>
            <p14:sldId id="261"/>
            <p14:sldId id="262"/>
            <p14:sldId id="263"/>
            <p14:sldId id="264"/>
            <p14:sldId id="265"/>
            <p14:sldId id="266"/>
            <p14:sldId id="267"/>
            <p14:sldId id="312"/>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310"/>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Lst>
        </p14:section>
        <p14:section name="Apple" id="{EF7B95AC-1724-424E-A3A8-1F0DCE188929}">
          <p14:sldIdLst>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Lst>
        </p14:section>
        <p14:section name="Google" id="{2D29026F-E86A-4230-A8E4-028F9C97A135}">
          <p14:sldIdLst/>
        </p14:section>
        <p14:section name="Microsoft" id="{D1F89056-41EC-4FAD-BB32-36CA1AFC5472}">
          <p14:sldIdLst>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55"/>
            <p14:sldId id="333"/>
            <p14:sldId id="334"/>
            <p14:sldId id="335"/>
            <p14:sldId id="336"/>
            <p14:sldId id="337"/>
            <p14:sldId id="338"/>
            <p14:sldId id="339"/>
            <p14:sldId id="342"/>
            <p14:sldId id="343"/>
            <p14:sldId id="340"/>
            <p14:sldId id="341"/>
            <p14:sldId id="345"/>
            <p14:sldId id="344"/>
            <p14:sldId id="348"/>
            <p14:sldId id="349"/>
            <p14:sldId id="346"/>
            <p14:sldId id="347"/>
            <p14:sldId id="352"/>
            <p14:sldId id="353"/>
            <p14:sldId id="350"/>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351"/>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286" autoAdjust="0"/>
  </p:normalViewPr>
  <p:slideViewPr>
    <p:cSldViewPr snapToGrid="0">
      <p:cViewPr varScale="1">
        <p:scale>
          <a:sx n="63" d="100"/>
          <a:sy n="63" d="100"/>
        </p:scale>
        <p:origin x="-126" y="-1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16" Type="http://schemas.openxmlformats.org/officeDocument/2006/relationships/tableStyles" Target="tableStyles.xml"/><Relationship Id="rId211" Type="http://schemas.openxmlformats.org/officeDocument/2006/relationships/slide" Target="slides/slide208.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01" Type="http://schemas.openxmlformats.org/officeDocument/2006/relationships/slide" Target="slides/slide198.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notesMaster" Target="notesMasters/notesMaster1.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viewProps" Target="viewProp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theme" Target="theme/theme1.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solidFill>
                <a:latin typeface="+mn-lt"/>
                <a:ea typeface="+mn-ea"/>
                <a:cs typeface="+mn-cs"/>
              </a:defRPr>
            </a:pPr>
            <a:r>
              <a:rPr lang="en-US" sz="4800" dirty="0">
                <a:solidFill>
                  <a:schemeClr val="tx1"/>
                </a:solidFill>
                <a:latin typeface="Calibri" panose="020F0502020204030204" pitchFamily="34" charset="0"/>
                <a:cs typeface="Calibri" panose="020F0502020204030204" pitchFamily="34" charset="0"/>
              </a:rPr>
              <a:t>Global Smartphone Market Share Q1 2016</a:t>
            </a:r>
          </a:p>
        </c:rich>
      </c:tx>
      <c:overlay val="0"/>
      <c:spPr>
        <a:noFill/>
        <a:ln>
          <a:noFill/>
        </a:ln>
        <a:effectLst/>
      </c:spPr>
    </c:title>
    <c:autoTitleDeleted val="0"/>
    <c:plotArea>
      <c:layout/>
      <c:pieChart>
        <c:varyColors val="1"/>
        <c:ser>
          <c:idx val="0"/>
          <c:order val="0"/>
          <c:tx>
            <c:strRef>
              <c:f>Sheet1!$B$1</c:f>
              <c:strCache>
                <c:ptCount val="1"/>
                <c:pt idx="0">
                  <c:v>Global Smartphone Market Share Q1 2016</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81F9-4A38-958B-2ECFC76C62C1}"/>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81F9-4A38-958B-2ECFC76C62C1}"/>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81F9-4A38-958B-2ECFC76C62C1}"/>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81F9-4A38-958B-2ECFC76C62C1}"/>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81F9-4A38-958B-2ECFC76C62C1}"/>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81F9-4A38-958B-2ECFC76C62C1}"/>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Samsung</c:v>
                </c:pt>
                <c:pt idx="1">
                  <c:v>Apple</c:v>
                </c:pt>
                <c:pt idx="2">
                  <c:v>Huawei</c:v>
                </c:pt>
                <c:pt idx="3">
                  <c:v>Oppo</c:v>
                </c:pt>
                <c:pt idx="4">
                  <c:v>Xiaomi</c:v>
                </c:pt>
                <c:pt idx="5">
                  <c:v>Others</c:v>
                </c:pt>
              </c:strCache>
            </c:strRef>
          </c:cat>
          <c:val>
            <c:numRef>
              <c:f>Sheet1!$B$2:$B$7</c:f>
              <c:numCache>
                <c:formatCode>General</c:formatCode>
                <c:ptCount val="6"/>
                <c:pt idx="0">
                  <c:v>24.1</c:v>
                </c:pt>
                <c:pt idx="1">
                  <c:v>17.899999999999999</c:v>
                </c:pt>
                <c:pt idx="2">
                  <c:v>5.4</c:v>
                </c:pt>
                <c:pt idx="3">
                  <c:v>2</c:v>
                </c:pt>
                <c:pt idx="4">
                  <c:v>4.4000000000000004</c:v>
                </c:pt>
                <c:pt idx="5">
                  <c:v>46.3</c:v>
                </c:pt>
              </c:numCache>
            </c:numRef>
          </c:val>
          <c:extLst xmlns:c16r2="http://schemas.microsoft.com/office/drawing/2015/06/chart">
            <c:ext xmlns:c16="http://schemas.microsoft.com/office/drawing/2014/chart" uri="{C3380CC4-5D6E-409C-BE32-E72D297353CC}">
              <c16:uniqueId val="{0000000C-81F9-4A38-958B-2ECFC76C62C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07-26T19:31:47.039"/>
    </inkml:context>
    <inkml:brush xml:id="br0">
      <inkml:brushProperty name="width" value="0.05" units="cm"/>
      <inkml:brushProperty name="height" value="0.05" units="cm"/>
      <inkml:brushProperty name="color" value="#ED1C24"/>
    </inkml:brush>
  </inkml:definitions>
  <inkml:trace contextRef="#ctx0" brushRef="#br0">0 2346,'11852'0,"-11852"-2345,-11852 2345,11852 2345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07-26T19:31:47.070"/>
    </inkml:context>
    <inkml:brush xml:id="br0">
      <inkml:brushProperty name="width" value="0.05" units="cm"/>
      <inkml:brushProperty name="height" value="0.05" units="cm"/>
      <inkml:brushProperty name="color" value="#ED1C24"/>
    </inkml:brush>
  </inkml:definitions>
  <inkml:trace contextRef="#ctx0" brushRef="#br0">0 0,'5617'0,"-5617"1503,-5617-1503,5617-1503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3286A-5845-4C78-B0CC-E525687C5D1D}" type="datetimeFigureOut">
              <a:rPr lang="en-US" smtClean="0"/>
              <a:t>7/26/2016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6FAB2-3C8A-44AB-A307-2D6856A7087C}" type="slidenum">
              <a:rPr lang="en-US" smtClean="0"/>
              <a:t>‹#›</a:t>
            </a:fld>
            <a:endParaRPr lang="en-US" dirty="0"/>
          </a:p>
        </p:txBody>
      </p:sp>
    </p:spTree>
    <p:extLst>
      <p:ext uri="{BB962C8B-B14F-4D97-AF65-F5344CB8AC3E}">
        <p14:creationId xmlns:p14="http://schemas.microsoft.com/office/powerpoint/2010/main" val="1224104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v=onepage&amp;q&amp;f=false"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en.wikipedia.org/wiki/Apple_Inc." TargetMode="External"/><Relationship Id="rId7" Type="http://schemas.openxmlformats.org/officeDocument/2006/relationships/hyperlink" Target="https://en.wikipedia.org/wiki/Central_processing_unit" TargetMode="External"/><Relationship Id="rId2" Type="http://schemas.openxmlformats.org/officeDocument/2006/relationships/slide" Target="../slides/slide81.xml"/><Relationship Id="rId1" Type="http://schemas.openxmlformats.org/officeDocument/2006/relationships/notesMaster" Target="../notesMasters/notesMaster1.xml"/><Relationship Id="rId6" Type="http://schemas.openxmlformats.org/officeDocument/2006/relationships/hyperlink" Target="https://en.wikipedia.org/wiki/Mobile_device" TargetMode="External"/><Relationship Id="rId5" Type="http://schemas.openxmlformats.org/officeDocument/2006/relationships/hyperlink" Target="https://en.wikipedia.org/wiki/System_in_package" TargetMode="External"/><Relationship Id="rId4" Type="http://schemas.openxmlformats.org/officeDocument/2006/relationships/hyperlink" Target="https://en.wikipedia.org/wiki/System_on_a_chip"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8" name="Shape 18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6138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69" name="Shape 2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453120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Shape 90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02" name="Shape 9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4174560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Shape 90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10" name="Shape 9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5512917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Shape 9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16" name="Shape 9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 sz="1800" b="0" i="0" u="none" strike="noStrike" cap="none" dirty="0">
                <a:solidFill>
                  <a:srgbClr val="000000"/>
                </a:solidFill>
                <a:latin typeface="Calibri"/>
                <a:ea typeface="Calibri"/>
                <a:cs typeface="Calibri"/>
                <a:sym typeface="Calibri"/>
              </a:rPr>
              <a:t>http://www.economist.com/blogs/graphicdetail/2016/01/daily-chart-20</a:t>
            </a:r>
          </a:p>
        </p:txBody>
      </p:sp>
      <p:sp>
        <p:nvSpPr>
          <p:cNvPr id="917" name="Shape 917"/>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114</a:t>
            </a:fld>
            <a:endParaRPr lang="en"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9161818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Shape 92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dirty="0">
              <a:solidFill>
                <a:schemeClr val="dk1"/>
              </a:solidFill>
              <a:latin typeface="Arial"/>
              <a:ea typeface="Arial"/>
              <a:cs typeface="Arial"/>
              <a:sym typeface="Arial"/>
            </a:endParaRPr>
          </a:p>
        </p:txBody>
      </p:sp>
      <p:sp>
        <p:nvSpPr>
          <p:cNvPr id="924" name="Shape 9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416836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30" name="Shape 9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889445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Shape 93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36" name="Shape 9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53995636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Shape 94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42" name="Shape 9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976203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Shape 9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49" name="Shape 9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 sz="1800" b="0" i="0" u="none" strike="noStrike" cap="none">
                <a:solidFill>
                  <a:srgbClr val="000000"/>
                </a:solidFill>
                <a:latin typeface="Calibri"/>
                <a:ea typeface="Calibri"/>
                <a:cs typeface="Calibri"/>
                <a:sym typeface="Calibri"/>
              </a:rPr>
              <a:t>http://www.marketwatch.com/story/apple-vs-the-fbi-a-complete-guide-2016-02-20</a:t>
            </a:r>
          </a:p>
        </p:txBody>
      </p:sp>
      <p:sp>
        <p:nvSpPr>
          <p:cNvPr id="950" name="Shape 950"/>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119</a:t>
            </a:fld>
            <a:endParaRPr lang="en"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313320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Shape 95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956" name="Shape 9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526945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69" name="Shape 9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829761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75" name="Shape 2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293793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Shape 9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1" name="Shape 9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Calibri"/>
              <a:buNone/>
            </a:pPr>
            <a:r>
              <a:rPr lang="en" sz="1800" b="0" i="0" u="none" strike="noStrike" cap="none">
                <a:solidFill>
                  <a:srgbClr val="000000"/>
                </a:solidFill>
                <a:latin typeface="Calibri"/>
                <a:ea typeface="Calibri"/>
                <a:cs typeface="Calibri"/>
                <a:sym typeface="Calibri"/>
              </a:rPr>
              <a:t>In millions</a:t>
            </a:r>
          </a:p>
          <a:p>
            <a:pPr marL="0" marR="0" lvl="0" indent="0" algn="l" rtl="0">
              <a:spcBef>
                <a:spcPts val="0"/>
              </a:spcBef>
              <a:buClr>
                <a:srgbClr val="000000"/>
              </a:buClr>
              <a:buSzPct val="25000"/>
              <a:buFont typeface="Calibri"/>
              <a:buNone/>
            </a:pPr>
            <a:r>
              <a:rPr lang="en" sz="1800" b="0" i="0" u="none" strike="noStrike" cap="none">
                <a:solidFill>
                  <a:srgbClr val="000000"/>
                </a:solidFill>
                <a:latin typeface="Calibri"/>
                <a:ea typeface="Calibri"/>
                <a:cs typeface="Calibri"/>
                <a:sym typeface="Calibri"/>
              </a:rPr>
              <a:t>Number of shares in thousands</a:t>
            </a:r>
          </a:p>
        </p:txBody>
      </p:sp>
      <p:sp>
        <p:nvSpPr>
          <p:cNvPr id="982" name="Shape 982"/>
          <p:cNvSpPr txBox="1"/>
          <p:nvPr/>
        </p:nvSpPr>
        <p:spPr>
          <a:xfrm>
            <a:off x="3884612" y="8685210"/>
            <a:ext cx="2971799" cy="4572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 sz="1400" kern="0">
                <a:solidFill>
                  <a:srgbClr val="000000"/>
                </a:solidFill>
                <a:ea typeface="Calibri"/>
                <a:cs typeface="Calibri"/>
                <a:sym typeface="Calibri"/>
              </a:rPr>
              <a:pPr algn="r">
                <a:buClr>
                  <a:srgbClr val="000000"/>
                </a:buClr>
                <a:buSzPct val="25000"/>
                <a:buFont typeface="Calibri"/>
                <a:buNone/>
              </a:pPr>
              <a:t>125</a:t>
            </a:fld>
            <a:endParaRPr lang="en" sz="1400" kern="0">
              <a:solidFill>
                <a:srgbClr val="000000"/>
              </a:solidFill>
              <a:ea typeface="Calibri"/>
              <a:cs typeface="Calibri"/>
              <a:sym typeface="Calibri"/>
            </a:endParaRPr>
          </a:p>
        </p:txBody>
      </p:sp>
    </p:spTree>
    <p:extLst>
      <p:ext uri="{BB962C8B-B14F-4D97-AF65-F5344CB8AC3E}">
        <p14:creationId xmlns:p14="http://schemas.microsoft.com/office/powerpoint/2010/main" val="195585694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Shape 98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89" name="Shape 9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95812253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Shape 9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996" name="Shape 9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630774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Shape 100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1002" name="Shape 10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0788992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Shape 100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09" name="Shape 10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35739113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Shape 101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15" name="Shape 10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178876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Shape 102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1021" name="Shape 10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0284653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Shape 10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28" name="Shape 10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 sz="1800" b="0" i="0" u="none" strike="noStrike" cap="none">
                <a:solidFill>
                  <a:srgbClr val="000000"/>
                </a:solidFill>
                <a:latin typeface="Calibri"/>
                <a:ea typeface="Calibri"/>
                <a:cs typeface="Calibri"/>
                <a:sym typeface="Calibri"/>
              </a:rPr>
              <a:t>http://markets.ft.com/research/Markets/Tearsheets/Forecasts?s=AAPL:NSQ</a:t>
            </a:r>
          </a:p>
        </p:txBody>
      </p:sp>
      <p:sp>
        <p:nvSpPr>
          <p:cNvPr id="1029" name="Shape 1029"/>
          <p:cNvSpPr txBox="1"/>
          <p:nvPr/>
        </p:nvSpPr>
        <p:spPr>
          <a:xfrm>
            <a:off x="3884612" y="8685210"/>
            <a:ext cx="2971799" cy="4572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 sz="1400" kern="0">
                <a:solidFill>
                  <a:srgbClr val="000000"/>
                </a:solidFill>
                <a:ea typeface="Calibri"/>
                <a:cs typeface="Calibri"/>
                <a:sym typeface="Calibri"/>
              </a:rPr>
              <a:pPr algn="r">
                <a:buClr>
                  <a:srgbClr val="000000"/>
                </a:buClr>
                <a:buSzPct val="25000"/>
                <a:buFont typeface="Calibri"/>
                <a:buNone/>
              </a:pPr>
              <a:t>132</a:t>
            </a:fld>
            <a:endParaRPr lang="en" sz="1400" kern="0">
              <a:solidFill>
                <a:srgbClr val="000000"/>
              </a:solidFill>
              <a:ea typeface="Calibri"/>
              <a:cs typeface="Calibri"/>
              <a:sym typeface="Calibri"/>
            </a:endParaRPr>
          </a:p>
        </p:txBody>
      </p:sp>
    </p:spTree>
    <p:extLst>
      <p:ext uri="{BB962C8B-B14F-4D97-AF65-F5344CB8AC3E}">
        <p14:creationId xmlns:p14="http://schemas.microsoft.com/office/powerpoint/2010/main" val="377054920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Shape 10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5" name="Shape 10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36" name="Shape 1036"/>
          <p:cNvSpPr txBox="1"/>
          <p:nvPr/>
        </p:nvSpPr>
        <p:spPr>
          <a:xfrm>
            <a:off x="3884612" y="8685210"/>
            <a:ext cx="2971799" cy="4572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 sz="1400" kern="0">
                <a:solidFill>
                  <a:srgbClr val="000000"/>
                </a:solidFill>
                <a:ea typeface="Calibri"/>
                <a:cs typeface="Calibri"/>
                <a:sym typeface="Calibri"/>
              </a:rPr>
              <a:pPr algn="r">
                <a:buClr>
                  <a:srgbClr val="000000"/>
                </a:buClr>
                <a:buSzPct val="25000"/>
                <a:buFont typeface="Calibri"/>
                <a:buNone/>
              </a:pPr>
              <a:t>134</a:t>
            </a:fld>
            <a:endParaRPr lang="en" sz="1400" kern="0">
              <a:solidFill>
                <a:srgbClr val="000000"/>
              </a:solidFill>
              <a:ea typeface="Calibri"/>
              <a:cs typeface="Calibri"/>
              <a:sym typeface="Calibri"/>
            </a:endParaRPr>
          </a:p>
        </p:txBody>
      </p:sp>
    </p:spTree>
    <p:extLst>
      <p:ext uri="{BB962C8B-B14F-4D97-AF65-F5344CB8AC3E}">
        <p14:creationId xmlns:p14="http://schemas.microsoft.com/office/powerpoint/2010/main" val="242803325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Shape 104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42" name="Shape 10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914802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12</a:t>
            </a:fld>
            <a:endParaRPr lang="en-CA"/>
          </a:p>
        </p:txBody>
      </p:sp>
    </p:spTree>
    <p:extLst>
      <p:ext uri="{BB962C8B-B14F-4D97-AF65-F5344CB8AC3E}">
        <p14:creationId xmlns:p14="http://schemas.microsoft.com/office/powerpoint/2010/main" val="24544996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Shape 104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48" name="Shape 10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3389998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Shape 105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54" name="Shape 10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4776331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Shape 105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60" name="Shape 10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832814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Shape 106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66" name="Shape 10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19911272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Shape 107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72" name="Shape 10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89647407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Shape 107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1080" name="Shape 10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1607674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Shape 108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88" name="Shape 10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58282919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Shape 109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96" name="Shape 10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99832192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Shape 110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04" name="Shape 11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7632888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Shape 110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10" name="Shape 11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660872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81" name="Shape 2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2522757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Shape 116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62" name="Shape 11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3192544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Shape 111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16" name="Shape 11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43620252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Shape 116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69" name="Shape 11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25573191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Shape 117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75" name="Shape 11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33277692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Shape 118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dirty="0">
              <a:solidFill>
                <a:schemeClr val="dk1"/>
              </a:solidFill>
              <a:latin typeface="Arial"/>
              <a:ea typeface="Arial"/>
              <a:cs typeface="Arial"/>
              <a:sym typeface="Arial"/>
            </a:endParaRPr>
          </a:p>
        </p:txBody>
      </p:sp>
      <p:sp>
        <p:nvSpPr>
          <p:cNvPr id="1183" name="Shape 11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43802074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Shape 119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93" name="Shape 11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24734551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Shape 120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dirty="0">
              <a:solidFill>
                <a:schemeClr val="dk1"/>
              </a:solidFill>
              <a:latin typeface="Arial"/>
              <a:ea typeface="Arial"/>
              <a:cs typeface="Arial"/>
              <a:sym typeface="Arial"/>
            </a:endParaRPr>
          </a:p>
        </p:txBody>
      </p:sp>
      <p:sp>
        <p:nvSpPr>
          <p:cNvPr id="1201" name="Shape 12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89118659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Shape 12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09" name="Shape 120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 sz="1800" b="0" i="0" u="none" strike="noStrike" cap="none" dirty="0">
                <a:solidFill>
                  <a:srgbClr val="000000"/>
                </a:solidFill>
                <a:latin typeface="Calibri"/>
                <a:ea typeface="Calibri"/>
                <a:cs typeface="Calibri"/>
                <a:sym typeface="Calibri"/>
              </a:rPr>
              <a:t>http://windows.microsoft.com/en-ca/windows-8/whats-new</a:t>
            </a:r>
          </a:p>
        </p:txBody>
      </p:sp>
      <p:sp>
        <p:nvSpPr>
          <p:cNvPr id="1210" name="Shape 1210"/>
          <p:cNvSpPr txBox="1"/>
          <p:nvPr/>
        </p:nvSpPr>
        <p:spPr>
          <a:xfrm>
            <a:off x="3884612" y="8685210"/>
            <a:ext cx="2971799" cy="458785"/>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 sz="1400" kern="0">
                <a:solidFill>
                  <a:srgbClr val="000000"/>
                </a:solidFill>
                <a:ea typeface="Calibri"/>
                <a:cs typeface="Calibri"/>
                <a:sym typeface="Calibri"/>
              </a:rPr>
              <a:pPr algn="r">
                <a:buClr>
                  <a:srgbClr val="000000"/>
                </a:buClr>
                <a:buSzPct val="25000"/>
                <a:buFont typeface="Calibri"/>
                <a:buNone/>
              </a:pPr>
              <a:t>156</a:t>
            </a:fld>
            <a:endParaRPr lang="en" sz="1400" kern="0">
              <a:solidFill>
                <a:srgbClr val="000000"/>
              </a:solidFill>
              <a:ea typeface="Calibri"/>
              <a:cs typeface="Calibri"/>
              <a:sym typeface="Calibri"/>
            </a:endParaRPr>
          </a:p>
        </p:txBody>
      </p:sp>
    </p:spTree>
    <p:extLst>
      <p:ext uri="{BB962C8B-B14F-4D97-AF65-F5344CB8AC3E}">
        <p14:creationId xmlns:p14="http://schemas.microsoft.com/office/powerpoint/2010/main" val="224282840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Shape 1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19" name="Shape 121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774123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Shape 122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dirty="0">
              <a:solidFill>
                <a:schemeClr val="dk1"/>
              </a:solidFill>
              <a:latin typeface="Arial"/>
              <a:ea typeface="Arial"/>
              <a:cs typeface="Arial"/>
              <a:sym typeface="Arial"/>
            </a:endParaRPr>
          </a:p>
        </p:txBody>
      </p:sp>
      <p:sp>
        <p:nvSpPr>
          <p:cNvPr id="1229" name="Shape 12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099023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87" name="Shape 2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6473373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Shape 123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dirty="0">
              <a:solidFill>
                <a:schemeClr val="dk1"/>
              </a:solidFill>
              <a:latin typeface="Arial"/>
              <a:ea typeface="Arial"/>
              <a:cs typeface="Arial"/>
              <a:sym typeface="Arial"/>
            </a:endParaRPr>
          </a:p>
        </p:txBody>
      </p:sp>
      <p:sp>
        <p:nvSpPr>
          <p:cNvPr id="1239" name="Shape 12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77522139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Shape 125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dirty="0">
              <a:solidFill>
                <a:schemeClr val="dk1"/>
              </a:solidFill>
              <a:latin typeface="Arial"/>
              <a:ea typeface="Arial"/>
              <a:cs typeface="Arial"/>
              <a:sym typeface="Arial"/>
            </a:endParaRPr>
          </a:p>
        </p:txBody>
      </p:sp>
      <p:sp>
        <p:nvSpPr>
          <p:cNvPr id="1258" name="Shape 12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124239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93" name="Shape 2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761550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99" name="Shape 2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394040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05" name="Shape 3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898996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11" name="Shape 3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089404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17" name="Shape 3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23421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dirty="0">
              <a:solidFill>
                <a:schemeClr val="dk1"/>
              </a:solidFill>
              <a:latin typeface="Arial"/>
              <a:ea typeface="Arial"/>
              <a:cs typeface="Arial"/>
              <a:sym typeface="Arial"/>
            </a:endParaRPr>
          </a:p>
        </p:txBody>
      </p:sp>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73306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23" name="Shape 3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07036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49" name="Shape 3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626305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55" name="Shape 3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545129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r>
              <a:rPr lang="en-US" sz="1800" b="0" i="0" u="none" strike="noStrike" cap="none" dirty="0">
                <a:solidFill>
                  <a:schemeClr val="dk1"/>
                </a:solidFill>
                <a:latin typeface="Arial"/>
                <a:ea typeface="Arial"/>
                <a:cs typeface="Arial"/>
                <a:sym typeface="Arial"/>
              </a:rPr>
              <a:t>More recently, windows 10 released </a:t>
            </a:r>
            <a:r>
              <a:rPr lang="en-US" sz="1800" b="0" i="0" u="none" strike="noStrike" cap="none">
                <a:solidFill>
                  <a:schemeClr val="dk1"/>
                </a:solidFill>
                <a:latin typeface="Arial"/>
                <a:ea typeface="Arial"/>
                <a:cs typeface="Arial"/>
                <a:sym typeface="Arial"/>
              </a:rPr>
              <a:t>in July 2015 </a:t>
            </a:r>
            <a:endParaRPr sz="1800" b="0" i="0" u="none" strike="noStrike" cap="none">
              <a:solidFill>
                <a:schemeClr val="dk1"/>
              </a:solidFill>
              <a:latin typeface="Arial"/>
              <a:ea typeface="Arial"/>
              <a:cs typeface="Arial"/>
              <a:sym typeface="Arial"/>
            </a:endParaRPr>
          </a:p>
        </p:txBody>
      </p:sp>
      <p:sp>
        <p:nvSpPr>
          <p:cNvPr id="361" name="Shape 3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782055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67" name="Shape 3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528551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73" name="Shape 3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505720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79" name="Shape 3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143768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85" name="Shape 3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103838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94" name="Shape 3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315892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00" name="Shape 4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050645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0" name="Shape 20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None/>
            </a:pPr>
            <a:endParaRPr sz="1100" b="0" i="0" u="none" strike="noStrike" cap="none" dirty="0">
              <a:solidFill>
                <a:schemeClr val="dk1"/>
              </a:solidFill>
              <a:latin typeface="Arial"/>
              <a:ea typeface="Arial"/>
              <a:cs typeface="Arial"/>
              <a:sym typeface="Arial"/>
            </a:endParaRPr>
          </a:p>
        </p:txBody>
      </p:sp>
      <p:sp>
        <p:nvSpPr>
          <p:cNvPr id="201" name="Shape 201"/>
          <p:cNvSpPr txBox="1">
            <a:spLocks noGrp="1"/>
          </p:cNvSpPr>
          <p:nvPr>
            <p:ph type="sldNum" idx="12"/>
          </p:nvPr>
        </p:nvSpPr>
        <p:spPr>
          <a:xfrm>
            <a:off x="3884612" y="8685213"/>
            <a:ext cx="2971799" cy="4587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3</a:t>
            </a:fld>
            <a:endParaRPr lang="en"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42929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06" name="Shape 4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142043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13" name="Shape 4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9456093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20" name="Shape 4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755070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r>
              <a:rPr lang="en-US" sz="1800" b="0" i="0" u="none" strike="noStrike" cap="none" dirty="0">
                <a:solidFill>
                  <a:schemeClr val="dk1"/>
                </a:solidFill>
                <a:latin typeface="Arial"/>
                <a:ea typeface="Arial"/>
                <a:cs typeface="Arial"/>
                <a:sym typeface="Arial"/>
              </a:rPr>
              <a:t>Statistic Reference:</a:t>
            </a:r>
            <a:r>
              <a:rPr lang="en-US" sz="1800" b="0" i="0" u="none" strike="noStrike" cap="none" baseline="0" dirty="0">
                <a:solidFill>
                  <a:schemeClr val="dk1"/>
                </a:solidFill>
                <a:latin typeface="Arial"/>
                <a:ea typeface="Arial"/>
                <a:cs typeface="Arial"/>
                <a:sym typeface="Arial"/>
              </a:rPr>
              <a:t> http://bgr.com/2016/05/23/smartphone-market-share-q1-2016/</a:t>
            </a:r>
          </a:p>
          <a:p>
            <a:pPr marL="0" marR="0" lvl="0" indent="0" algn="l" rtl="0">
              <a:spcBef>
                <a:spcPts val="0"/>
              </a:spcBef>
              <a:buClr>
                <a:schemeClr val="dk1"/>
              </a:buClr>
              <a:buFont typeface="Arial"/>
              <a:buNone/>
            </a:pPr>
            <a:endParaRPr sz="1800" b="0" i="0" u="none" strike="noStrike" cap="none" dirty="0">
              <a:solidFill>
                <a:schemeClr val="dk1"/>
              </a:solidFill>
              <a:latin typeface="Arial"/>
              <a:ea typeface="Arial"/>
              <a:cs typeface="Arial"/>
              <a:sym typeface="Arial"/>
            </a:endParaRPr>
          </a:p>
        </p:txBody>
      </p:sp>
      <p:sp>
        <p:nvSpPr>
          <p:cNvPr id="426" name="Shape 4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547030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32" name="Shape 4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113432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38" name="Shape 4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81502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44" name="Shape 4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106212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50" name="Shape 4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090256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56" name="Shape 4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2363408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62" name="Shape 4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793211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2870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68" name="Shape 4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2024868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74" name="Shape 4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6910517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80" name="Shape 4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1827706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86" name="Shape 4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340019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92" name="Shape 4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2015474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498" name="Shape 4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34503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05" name="Shape 5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4417649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11" name="Shape 5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953691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17" name="Shape 5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491789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23" name="Shape 5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937004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dirty="0">
              <a:solidFill>
                <a:schemeClr val="dk1"/>
              </a:solidFill>
              <a:latin typeface="Arial"/>
              <a:ea typeface="Arial"/>
              <a:cs typeface="Arial"/>
              <a:sym typeface="Arial"/>
            </a:endParaRPr>
          </a:p>
        </p:txBody>
      </p:sp>
      <p:sp>
        <p:nvSpPr>
          <p:cNvPr id="251" name="Shape 2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0395900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29" name="Shape 5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0313003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35" name="Shape 5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0576186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41" name="Shape 5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9683318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47" name="Shape 5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410427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r>
              <a:rPr lang="en-US" sz="1800" b="0" i="0" u="none" strike="noStrike" cap="none" dirty="0">
                <a:solidFill>
                  <a:schemeClr val="dk1"/>
                </a:solidFill>
                <a:latin typeface="Arial"/>
                <a:ea typeface="Arial"/>
                <a:cs typeface="Arial"/>
                <a:sym typeface="Arial"/>
              </a:rPr>
              <a:t>Recent changes:</a:t>
            </a:r>
            <a:r>
              <a:rPr lang="en-US" sz="1800" b="0" i="0" u="none" strike="noStrike" cap="none" baseline="0" dirty="0">
                <a:solidFill>
                  <a:schemeClr val="dk1"/>
                </a:solidFill>
                <a:latin typeface="Arial"/>
                <a:ea typeface="Arial"/>
                <a:cs typeface="Arial"/>
                <a:sym typeface="Arial"/>
              </a:rPr>
              <a:t> IOS 9.1 and 9.3 </a:t>
            </a:r>
            <a:endParaRPr sz="1800" b="0" i="0" u="none" strike="noStrike" cap="none" dirty="0">
              <a:solidFill>
                <a:schemeClr val="dk1"/>
              </a:solidFill>
              <a:latin typeface="Arial"/>
              <a:ea typeface="Arial"/>
              <a:cs typeface="Arial"/>
              <a:sym typeface="Arial"/>
            </a:endParaRPr>
          </a:p>
        </p:txBody>
      </p:sp>
      <p:sp>
        <p:nvSpPr>
          <p:cNvPr id="553" name="Shape 5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80068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60" name="Shape 5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400835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72" name="Shape 5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9726078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78" name="Shape 5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5450518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86" name="Shape 5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1185809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92" name="Shape 5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 sz="1800" b="0" i="0" u="none" strike="noStrike" cap="none">
                <a:solidFill>
                  <a:srgbClr val="000000"/>
                </a:solidFill>
                <a:latin typeface="Calibri"/>
                <a:ea typeface="Calibri"/>
                <a:cs typeface="Calibri"/>
                <a:sym typeface="Calibri"/>
              </a:rPr>
              <a:t>3.28 EPS  3 months ending December 2015 translates to about $75.9 Billion revenue</a:t>
            </a:r>
          </a:p>
        </p:txBody>
      </p:sp>
      <p:sp>
        <p:nvSpPr>
          <p:cNvPr id="593" name="Shape 593"/>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60</a:t>
            </a:fld>
            <a:endParaRPr lang="en"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50837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51" name="Shape 2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9729312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99" name="Shape 5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429011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605" name="Shape 6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8890952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611" name="Shape 6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8899781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617" name="Shape 6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382388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3" name="Shape 6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 sz="1800" b="0" i="0" u="none" strike="noStrike" cap="none">
                <a:solidFill>
                  <a:srgbClr val="000000"/>
                </a:solidFill>
                <a:latin typeface="Calibri"/>
                <a:ea typeface="Calibri"/>
                <a:cs typeface="Calibri"/>
                <a:sym typeface="Calibri"/>
              </a:rPr>
              <a:t>DO: APPLE vs. S&amp;P 500 Index, the S&amp;P Information Tech Index and Dow Jones US Tech Index</a:t>
            </a:r>
          </a:p>
        </p:txBody>
      </p:sp>
      <p:sp>
        <p:nvSpPr>
          <p:cNvPr id="624" name="Shape 624"/>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67</a:t>
            </a:fld>
            <a:endParaRPr lang="en"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472902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629" name="Shape 6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9486658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636" name="Shape 6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861285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Shape 6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42" name="Shape 6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Calibri"/>
              <a:buNone/>
            </a:pPr>
            <a:r>
              <a:rPr lang="en" sz="1800" b="0" i="0" u="none" strike="noStrike" cap="none" dirty="0">
                <a:solidFill>
                  <a:srgbClr val="000000"/>
                </a:solidFill>
                <a:latin typeface="Calibri"/>
                <a:ea typeface="Calibri"/>
                <a:cs typeface="Calibri"/>
                <a:sym typeface="Calibri"/>
              </a:rPr>
              <a:t>http://www.macworld.co.uk/feature/apple/history-of-apple-steve-jobs-what-happened-mac-computer-feb-16-3606104/</a:t>
            </a:r>
          </a:p>
          <a:p>
            <a:pPr marL="0" marR="0" lvl="0" indent="0" algn="l" rtl="0">
              <a:spcBef>
                <a:spcPts val="0"/>
              </a:spcBef>
              <a:spcAft>
                <a:spcPts val="0"/>
              </a:spcAft>
              <a:buClr>
                <a:schemeClr val="dk1"/>
              </a:buClr>
              <a:buFont typeface="Arial"/>
              <a:buNone/>
            </a:pPr>
            <a:endParaRPr sz="1800" b="0" i="0" u="none" strike="noStrike" cap="none" dirty="0">
              <a:solidFill>
                <a:srgbClr val="000000"/>
              </a:solidFill>
              <a:latin typeface="Calibri"/>
              <a:ea typeface="Calibri"/>
              <a:cs typeface="Calibri"/>
              <a:sym typeface="Calibri"/>
            </a:endParaRPr>
          </a:p>
          <a:p>
            <a:pPr marL="0" marR="0" lvl="0" indent="0" algn="l" rtl="0">
              <a:spcBef>
                <a:spcPts val="0"/>
              </a:spcBef>
              <a:buClr>
                <a:srgbClr val="000000"/>
              </a:buClr>
              <a:buSzPct val="25000"/>
              <a:buFont typeface="Calibri"/>
              <a:buNone/>
            </a:pPr>
            <a:r>
              <a:rPr lang="en" sz="1800" b="0" i="0" u="none" strike="noStrike" cap="none" dirty="0">
                <a:solidFill>
                  <a:srgbClr val="000000"/>
                </a:solidFill>
                <a:latin typeface="Calibri"/>
                <a:ea typeface="Calibri"/>
                <a:cs typeface="Calibri"/>
                <a:sym typeface="Calibri"/>
              </a:rPr>
              <a:t>the </a:t>
            </a:r>
            <a:r>
              <a:rPr lang="en" sz="1800" b="0" i="0" u="sng" strike="noStrike" cap="none" dirty="0">
                <a:solidFill>
                  <a:schemeClr val="hlink"/>
                </a:solidFill>
                <a:latin typeface="Arial"/>
                <a:ea typeface="Arial"/>
                <a:cs typeface="Arial"/>
                <a:sym typeface="Arial"/>
                <a:hlinkClick r:id="rId3"/>
              </a:rPr>
              <a:t>Apple II ‘was the first of its type to provide usable colo[u]r graphics... contained expansion slots for which other hardware manufacturers could design devices that could be installed into the computer to perform functions that Apple has never even considered.’</a:t>
            </a:r>
          </a:p>
        </p:txBody>
      </p:sp>
      <p:sp>
        <p:nvSpPr>
          <p:cNvPr id="643" name="Shape 643"/>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70</a:t>
            </a:fld>
            <a:endParaRPr lang="en"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176266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649" name="Shape 6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996602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Shape 65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656" name="Shape 6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91430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51" name="Shape 2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7325942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Shape 6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63" name="Shape 66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 sz="1800" b="0" i="0" u="none" strike="noStrike" cap="none">
                <a:solidFill>
                  <a:srgbClr val="000000"/>
                </a:solidFill>
                <a:latin typeface="Calibri"/>
                <a:ea typeface="Calibri"/>
                <a:cs typeface="Calibri"/>
                <a:sym typeface="Calibri"/>
              </a:rPr>
              <a:t>NEXTstep OS brought Steve Jobs back into Apple and was the precursor for the Mac OS X operating system</a:t>
            </a:r>
          </a:p>
        </p:txBody>
      </p:sp>
      <p:sp>
        <p:nvSpPr>
          <p:cNvPr id="664" name="Shape 664"/>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76</a:t>
            </a:fld>
            <a:endParaRPr lang="en"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679185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676" name="Shape 6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696701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681" name="Shape 6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684554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88" name="Shape 6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Arial"/>
              <a:buNone/>
            </a:pPr>
            <a:r>
              <a:rPr lang="en" sz="1800" b="0" i="0" u="sng" strike="noStrike" cap="none" dirty="0">
                <a:solidFill>
                  <a:schemeClr val="hlink"/>
                </a:solidFill>
                <a:latin typeface="Arial"/>
                <a:ea typeface="Arial"/>
                <a:cs typeface="Arial"/>
                <a:sym typeface="Arial"/>
                <a:hlinkClick r:id="rId3"/>
              </a:rPr>
              <a:t>Next: Computer programming services</a:t>
            </a:r>
          </a:p>
          <a:p>
            <a:pPr marL="0" marR="0" lvl="0" indent="0" algn="l" rtl="0">
              <a:spcBef>
                <a:spcPts val="0"/>
              </a:spcBef>
              <a:spcAft>
                <a:spcPts val="0"/>
              </a:spcAft>
              <a:buClr>
                <a:srgbClr val="000000"/>
              </a:buClr>
              <a:buSzPct val="25000"/>
              <a:buFont typeface="Arial"/>
              <a:buNone/>
            </a:pPr>
            <a:r>
              <a:rPr lang="en" sz="1800" b="0" i="0" u="sng" strike="noStrike" cap="none" dirty="0">
                <a:solidFill>
                  <a:schemeClr val="hlink"/>
                </a:solidFill>
                <a:latin typeface="Arial"/>
                <a:ea typeface="Arial"/>
                <a:cs typeface="Arial"/>
                <a:sym typeface="Arial"/>
                <a:hlinkClick r:id="rId3"/>
              </a:rPr>
              <a:t>Soundjam </a:t>
            </a:r>
          </a:p>
          <a:p>
            <a:pPr marL="0" marR="0" lvl="0" indent="0" algn="l" rtl="0">
              <a:spcBef>
                <a:spcPts val="0"/>
              </a:spcBef>
              <a:spcAft>
                <a:spcPts val="0"/>
              </a:spcAft>
              <a:buClr>
                <a:schemeClr val="dk1"/>
              </a:buClr>
              <a:buFont typeface="Arial"/>
              <a:buNone/>
            </a:pPr>
            <a:endParaRPr sz="1800" b="0" i="0" u="sng" strike="noStrike" cap="none" dirty="0">
              <a:solidFill>
                <a:srgbClr val="000000"/>
              </a:solidFill>
              <a:latin typeface="Calibri"/>
              <a:ea typeface="Calibri"/>
              <a:cs typeface="Calibri"/>
              <a:sym typeface="Calibri"/>
            </a:endParaRPr>
          </a:p>
          <a:p>
            <a:pPr marL="0" marR="0" lvl="0" indent="0" algn="l" rtl="0">
              <a:spcBef>
                <a:spcPts val="0"/>
              </a:spcBef>
              <a:buClr>
                <a:srgbClr val="000000"/>
              </a:buClr>
              <a:buSzPct val="25000"/>
              <a:buFont typeface="Arial"/>
              <a:buNone/>
            </a:pPr>
            <a:r>
              <a:rPr lang="en" sz="1800" b="0" i="0" u="sng" strike="noStrike" cap="none" dirty="0">
                <a:solidFill>
                  <a:schemeClr val="hlink"/>
                </a:solidFill>
                <a:latin typeface="Arial"/>
                <a:ea typeface="Arial"/>
                <a:cs typeface="Arial"/>
                <a:sym typeface="Arial"/>
                <a:hlinkClick r:id="rId3"/>
              </a:rPr>
              <a:t>APPLE SOC: Apple Inc. has developed a range of </a:t>
            </a:r>
            <a:r>
              <a:rPr lang="en" sz="1800" b="0" i="0" u="sng" strike="noStrike" cap="none" dirty="0">
                <a:solidFill>
                  <a:srgbClr val="000000"/>
                </a:solidFill>
                <a:latin typeface="Calibri"/>
                <a:ea typeface="Calibri"/>
                <a:cs typeface="Calibri"/>
                <a:sym typeface="Calibri"/>
              </a:rPr>
              <a:t>APPLE SOC: Apple Inc. has developed a range of </a:t>
            </a:r>
            <a:r>
              <a:rPr lang="en" sz="1800" b="0" i="0" u="sng" strike="noStrike" cap="none" dirty="0">
                <a:solidFill>
                  <a:schemeClr val="hlink"/>
                </a:solidFill>
                <a:latin typeface="Arial"/>
                <a:ea typeface="Arial"/>
                <a:cs typeface="Arial"/>
                <a:sym typeface="Arial"/>
                <a:hlinkClick r:id="rId4"/>
              </a:rPr>
              <a:t>"System on Chip" (SoC) as well as </a:t>
            </a:r>
            <a:r>
              <a:rPr lang="en" sz="1800" b="0" i="0" u="sng" strike="noStrike" cap="none" dirty="0">
                <a:solidFill>
                  <a:srgbClr val="000000"/>
                </a:solidFill>
                <a:latin typeface="Calibri"/>
                <a:ea typeface="Calibri"/>
                <a:cs typeface="Calibri"/>
                <a:sym typeface="Calibri"/>
              </a:rPr>
              <a:t>APPLE SOC: Apple Inc. has developed a range of "System on Chip" (SoC) as well as </a:t>
            </a:r>
            <a:r>
              <a:rPr lang="en" sz="1800" b="0" i="0" u="sng" strike="noStrike" cap="none" dirty="0">
                <a:solidFill>
                  <a:schemeClr val="hlink"/>
                </a:solidFill>
                <a:latin typeface="Arial"/>
                <a:ea typeface="Arial"/>
                <a:cs typeface="Arial"/>
                <a:sym typeface="Arial"/>
                <a:hlinkClick r:id="rId5"/>
              </a:rPr>
              <a:t>"System in Package" (SiP) </a:t>
            </a:r>
            <a:r>
              <a:rPr lang="en" sz="1800" b="1" i="0" u="sng" strike="noStrike" cap="none" dirty="0">
                <a:solidFill>
                  <a:schemeClr val="hlink"/>
                </a:solidFill>
                <a:latin typeface="Arial"/>
                <a:ea typeface="Arial"/>
                <a:cs typeface="Arial"/>
                <a:sym typeface="Arial"/>
                <a:hlinkClick r:id="rId5"/>
              </a:rPr>
              <a:t>mobile application processors</a:t>
            </a:r>
            <a:r>
              <a:rPr lang="en" sz="1800" b="0" i="0" u="sng" strike="noStrike" cap="none" dirty="0">
                <a:solidFill>
                  <a:schemeClr val="hlink"/>
                </a:solidFill>
                <a:latin typeface="Arial"/>
                <a:ea typeface="Arial"/>
                <a:cs typeface="Arial"/>
                <a:sym typeface="Arial"/>
                <a:hlinkClick r:id="rId5"/>
              </a:rPr>
              <a:t> to power their </a:t>
            </a:r>
            <a:r>
              <a:rPr lang="en" sz="1800" b="0" i="0" u="sng" strike="noStrike" cap="none" dirty="0">
                <a:solidFill>
                  <a:srgbClr val="000000"/>
                </a:solidFill>
                <a:latin typeface="Calibri"/>
                <a:ea typeface="Calibri"/>
                <a:cs typeface="Calibri"/>
                <a:sym typeface="Calibri"/>
              </a:rPr>
              <a:t> to power their </a:t>
            </a:r>
            <a:r>
              <a:rPr lang="en" sz="1800" b="0" i="0" u="sng" strike="noStrike" cap="none" dirty="0">
                <a:solidFill>
                  <a:schemeClr val="hlink"/>
                </a:solidFill>
                <a:latin typeface="Arial"/>
                <a:ea typeface="Arial"/>
                <a:cs typeface="Arial"/>
                <a:sym typeface="Arial"/>
                <a:hlinkClick r:id="rId6"/>
              </a:rPr>
              <a:t>mobile consumer devices. In order to meet the stringent power and space constraints common to mobile devices, these chips combine a </a:t>
            </a:r>
            <a:r>
              <a:rPr lang="en" sz="1800" b="0" i="0" u="sng" strike="noStrike" cap="none" dirty="0">
                <a:solidFill>
                  <a:srgbClr val="000000"/>
                </a:solidFill>
                <a:latin typeface="Calibri"/>
                <a:ea typeface="Calibri"/>
                <a:cs typeface="Calibri"/>
                <a:sym typeface="Calibri"/>
              </a:rPr>
              <a:t> to power their mobile consumer devices. In order to meet the stringent power and space constraints common to mobile devices, these chips combine a </a:t>
            </a:r>
            <a:r>
              <a:rPr lang="en" sz="1800" b="0" i="0" u="sng" strike="noStrike" cap="none" dirty="0">
                <a:solidFill>
                  <a:schemeClr val="hlink"/>
                </a:solidFill>
                <a:latin typeface="Arial"/>
                <a:ea typeface="Arial"/>
                <a:cs typeface="Arial"/>
                <a:sym typeface="Arial"/>
                <a:hlinkClick r:id="rId7"/>
              </a:rPr>
              <a:t>central processing unit (CPU) with other components into a single compact physical package.</a:t>
            </a:r>
          </a:p>
        </p:txBody>
      </p:sp>
      <p:sp>
        <p:nvSpPr>
          <p:cNvPr id="689" name="Shape 689"/>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81</a:t>
            </a:fld>
            <a:endParaRPr lang="en"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264424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Shape 6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96" name="Shape 6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 sz="1800" b="0" i="0" u="none" strike="noStrike" cap="none">
                <a:solidFill>
                  <a:srgbClr val="000000"/>
                </a:solidFill>
                <a:latin typeface="Calibri"/>
                <a:ea typeface="Calibri"/>
                <a:cs typeface="Calibri"/>
                <a:sym typeface="Calibri"/>
              </a:rPr>
              <a:t>Beats: Headphones, music streaming (Beats music)</a:t>
            </a:r>
          </a:p>
        </p:txBody>
      </p:sp>
      <p:sp>
        <p:nvSpPr>
          <p:cNvPr id="697" name="Shape 697"/>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82</a:t>
            </a:fld>
            <a:endParaRPr lang="en"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869982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Shape 70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04" name="Shape 7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0724024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Shape 71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11" name="Shape 7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5146991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Shape 71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18" name="Shape 7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6154172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Shape 72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25" name="Shape 7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92959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Shape 73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33" name="Shape 7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45926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57" name="Shape 2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6885752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Shape 73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40" name="Shape 7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9888562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Shape 74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47" name="Shape 7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863512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754" name="Shape 7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752865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Shape 76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61" name="Shape 7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716704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Shape 76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68" name="Shape 7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867123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Shape 77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75" name="Shape 7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7928612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Shape 7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782" name="Shape 7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347012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Shape 78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90" name="Shape 7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0276846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804" name="Shape 8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967276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811" name="Shape 8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30192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63" name="Shape 2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5624076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Shape 81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818" name="Shape 8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464166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Shape 82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825" name="Shape 8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6130759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832" name="Shape 8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111570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Shape 83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839" name="Shape 8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749563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Shape 84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846" name="Shape 8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175532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Shape 86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866" name="Shape 8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8412888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872" name="Shape 8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341302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Shape 8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878" name="Shape 8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1854982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Shape 88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884" name="Shape 8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8227265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896" name="Shape 8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98043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F4756F-8736-4298-BA45-FBBFC99771E3}"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63ED17-FF1A-4B50-AE81-79D62B69D8CB}" type="slidenum">
              <a:rPr lang="en-US" smtClean="0"/>
              <a:t>‹#›</a:t>
            </a:fld>
            <a:endParaRPr lang="en-US" dirty="0"/>
          </a:p>
        </p:txBody>
      </p:sp>
    </p:spTree>
    <p:extLst>
      <p:ext uri="{BB962C8B-B14F-4D97-AF65-F5344CB8AC3E}">
        <p14:creationId xmlns:p14="http://schemas.microsoft.com/office/powerpoint/2010/main" val="262319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3179576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353171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121786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46956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4121902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4065247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3557346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F4756F-8736-4298-BA45-FBBFC99771E3}"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63ED17-FF1A-4B50-AE81-79D62B69D8CB}" type="slidenum">
              <a:rPr lang="en-US" smtClean="0"/>
              <a:t>‹#›</a:t>
            </a:fld>
            <a:endParaRPr lang="en-US" dirty="0"/>
          </a:p>
        </p:txBody>
      </p:sp>
    </p:spTree>
    <p:extLst>
      <p:ext uri="{BB962C8B-B14F-4D97-AF65-F5344CB8AC3E}">
        <p14:creationId xmlns:p14="http://schemas.microsoft.com/office/powerpoint/2010/main" val="694143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F4756F-8736-4298-BA45-FBBFC99771E3}"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63ED17-FF1A-4B50-AE81-79D62B69D8CB}" type="slidenum">
              <a:rPr lang="en-US" smtClean="0"/>
              <a:t>‹#›</a:t>
            </a:fld>
            <a:endParaRPr lang="en-US" dirty="0"/>
          </a:p>
        </p:txBody>
      </p:sp>
    </p:spTree>
    <p:extLst>
      <p:ext uri="{BB962C8B-B14F-4D97-AF65-F5344CB8AC3E}">
        <p14:creationId xmlns:p14="http://schemas.microsoft.com/office/powerpoint/2010/main" val="880514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172928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F4756F-8736-4298-BA45-FBBFC99771E3}"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63ED17-FF1A-4B50-AE81-79D62B69D8CB}" type="slidenum">
              <a:rPr lang="en-US" smtClean="0"/>
              <a:t>‹#›</a:t>
            </a:fld>
            <a:endParaRPr lang="en-US" dirty="0"/>
          </a:p>
        </p:txBody>
      </p:sp>
    </p:spTree>
    <p:extLst>
      <p:ext uri="{BB962C8B-B14F-4D97-AF65-F5344CB8AC3E}">
        <p14:creationId xmlns:p14="http://schemas.microsoft.com/office/powerpoint/2010/main" val="34406637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4756F-8736-4298-BA45-FBBFC99771E3}" type="datetimeFigureOut">
              <a:rPr lang="en-US" smtClean="0"/>
              <a:t>7/26/2016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63ED17-FF1A-4B50-AE81-79D62B69D8CB}" type="slidenum">
              <a:rPr lang="en-US" smtClean="0"/>
              <a:t>‹#›</a:t>
            </a:fld>
            <a:endParaRPr lang="en-US" dirty="0"/>
          </a:p>
        </p:txBody>
      </p:sp>
    </p:spTree>
    <p:extLst>
      <p:ext uri="{BB962C8B-B14F-4D97-AF65-F5344CB8AC3E}">
        <p14:creationId xmlns:p14="http://schemas.microsoft.com/office/powerpoint/2010/main" val="892678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F4756F-8736-4298-BA45-FBBFC99771E3}" type="datetimeFigureOut">
              <a:rPr lang="en-US" smtClean="0"/>
              <a:t>7/26/2016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63ED17-FF1A-4B50-AE81-79D62B69D8CB}" type="slidenum">
              <a:rPr lang="en-US" smtClean="0"/>
              <a:t>‹#›</a:t>
            </a:fld>
            <a:endParaRPr lang="en-US" dirty="0"/>
          </a:p>
        </p:txBody>
      </p:sp>
    </p:spTree>
    <p:extLst>
      <p:ext uri="{BB962C8B-B14F-4D97-AF65-F5344CB8AC3E}">
        <p14:creationId xmlns:p14="http://schemas.microsoft.com/office/powerpoint/2010/main" val="565908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1218237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24988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448814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4242798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182225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70061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7514231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82631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274532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3529939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4003611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3280212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F4756F-8736-4298-BA45-FBBFC99771E3}"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63ED17-FF1A-4B50-AE81-79D62B69D8CB}" type="slidenum">
              <a:rPr lang="en-US" smtClean="0"/>
              <a:t>‹#›</a:t>
            </a:fld>
            <a:endParaRPr lang="en-US" dirty="0"/>
          </a:p>
        </p:txBody>
      </p:sp>
    </p:spTree>
    <p:extLst>
      <p:ext uri="{BB962C8B-B14F-4D97-AF65-F5344CB8AC3E}">
        <p14:creationId xmlns:p14="http://schemas.microsoft.com/office/powerpoint/2010/main" val="64377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F4756F-8736-4298-BA45-FBBFC99771E3}"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63ED17-FF1A-4B50-AE81-79D62B69D8CB}" type="slidenum">
              <a:rPr lang="en-US" smtClean="0"/>
              <a:t>‹#›</a:t>
            </a:fld>
            <a:endParaRPr lang="en-US" dirty="0"/>
          </a:p>
        </p:txBody>
      </p:sp>
    </p:spTree>
    <p:extLst>
      <p:ext uri="{BB962C8B-B14F-4D97-AF65-F5344CB8AC3E}">
        <p14:creationId xmlns:p14="http://schemas.microsoft.com/office/powerpoint/2010/main" val="1357253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2471485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4756F-8736-4298-BA45-FBBFC99771E3}" type="datetimeFigureOut">
              <a:rPr lang="en-US" smtClean="0"/>
              <a:t>7/26/2016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63ED17-FF1A-4B50-AE81-79D62B69D8CB}" type="slidenum">
              <a:rPr lang="en-US" smtClean="0"/>
              <a:t>‹#›</a:t>
            </a:fld>
            <a:endParaRPr lang="en-US" dirty="0"/>
          </a:p>
        </p:txBody>
      </p:sp>
    </p:spTree>
    <p:extLst>
      <p:ext uri="{BB962C8B-B14F-4D97-AF65-F5344CB8AC3E}">
        <p14:creationId xmlns:p14="http://schemas.microsoft.com/office/powerpoint/2010/main" val="32973317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F4756F-8736-4298-BA45-FBBFC99771E3}" type="datetimeFigureOut">
              <a:rPr lang="en-US" smtClean="0"/>
              <a:t>7/26/2016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63ED17-FF1A-4B50-AE81-79D62B69D8CB}" type="slidenum">
              <a:rPr lang="en-US" smtClean="0"/>
              <a:t>‹#›</a:t>
            </a:fld>
            <a:endParaRPr lang="en-US" dirty="0"/>
          </a:p>
        </p:txBody>
      </p:sp>
    </p:spTree>
    <p:extLst>
      <p:ext uri="{BB962C8B-B14F-4D97-AF65-F5344CB8AC3E}">
        <p14:creationId xmlns:p14="http://schemas.microsoft.com/office/powerpoint/2010/main" val="18992143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3624000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1268570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4756F-8736-4298-BA45-FBBFC99771E3}" type="datetimeFigureOut">
              <a:rPr lang="en-US" smtClean="0"/>
              <a:t>7/26/2016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63ED17-FF1A-4B50-AE81-79D62B69D8CB}" type="slidenum">
              <a:rPr lang="en-US" smtClean="0"/>
              <a:t>‹#›</a:t>
            </a:fld>
            <a:endParaRPr lang="en-US" dirty="0"/>
          </a:p>
        </p:txBody>
      </p:sp>
    </p:spTree>
    <p:extLst>
      <p:ext uri="{BB962C8B-B14F-4D97-AF65-F5344CB8AC3E}">
        <p14:creationId xmlns:p14="http://schemas.microsoft.com/office/powerpoint/2010/main" val="23847769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15475326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7264943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30092785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2227274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2200253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046967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34629312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2722059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1812492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F4756F-8736-4298-BA45-FBBFC99771E3}" type="datetimeFigureOut">
              <a:rPr lang="en-US" smtClean="0"/>
              <a:t>7/26/2016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63ED17-FF1A-4B50-AE81-79D62B69D8CB}" type="slidenum">
              <a:rPr lang="en-US" smtClean="0"/>
              <a:t>‹#›</a:t>
            </a:fld>
            <a:endParaRPr lang="en-US" dirty="0"/>
          </a:p>
        </p:txBody>
      </p:sp>
    </p:spTree>
    <p:extLst>
      <p:ext uri="{BB962C8B-B14F-4D97-AF65-F5344CB8AC3E}">
        <p14:creationId xmlns:p14="http://schemas.microsoft.com/office/powerpoint/2010/main" val="228068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3036490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214755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1470768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EEB8EE-511F-4A01-A50B-6677C7D3EC8F}" type="datetimeFigureOut">
              <a:rPr lang="en-US" smtClean="0"/>
              <a:t>7/26/2016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45826F-D353-415E-BA63-29ED5E7D82FE}" type="slidenum">
              <a:rPr lang="en-US" smtClean="0"/>
              <a:t>‹#›</a:t>
            </a:fld>
            <a:endParaRPr lang="en-US" dirty="0"/>
          </a:p>
        </p:txBody>
      </p:sp>
    </p:spTree>
    <p:extLst>
      <p:ext uri="{BB962C8B-B14F-4D97-AF65-F5344CB8AC3E}">
        <p14:creationId xmlns:p14="http://schemas.microsoft.com/office/powerpoint/2010/main" val="1674553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EEB8EE-511F-4A01-A50B-6677C7D3EC8F}" type="datetimeFigureOut">
              <a:rPr lang="en-US" smtClean="0"/>
              <a:t>7/26/2016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F45826F-D353-415E-BA63-29ED5E7D82FE}" type="slidenum">
              <a:rPr lang="en-US" smtClean="0"/>
              <a:t>‹#›</a:t>
            </a:fld>
            <a:endParaRPr lang="en-US" dirty="0"/>
          </a:p>
        </p:txBody>
      </p:sp>
    </p:spTree>
    <p:extLst>
      <p:ext uri="{BB962C8B-B14F-4D97-AF65-F5344CB8AC3E}">
        <p14:creationId xmlns:p14="http://schemas.microsoft.com/office/powerpoint/2010/main" val="80876796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EEB8EE-511F-4A01-A50B-6677C7D3EC8F}" type="datetimeFigureOut">
              <a:rPr lang="en-US" smtClean="0"/>
              <a:t>7/26/2016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F45826F-D353-415E-BA63-29ED5E7D82FE}" type="slidenum">
              <a:rPr lang="en-US" smtClean="0"/>
              <a:t>‹#›</a:t>
            </a:fld>
            <a:endParaRPr lang="en-US" dirty="0"/>
          </a:p>
        </p:txBody>
      </p:sp>
    </p:spTree>
    <p:extLst>
      <p:ext uri="{BB962C8B-B14F-4D97-AF65-F5344CB8AC3E}">
        <p14:creationId xmlns:p14="http://schemas.microsoft.com/office/powerpoint/2010/main" val="187287341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EEB8EE-511F-4A01-A50B-6677C7D3EC8F}" type="datetimeFigureOut">
              <a:rPr lang="en-US" smtClean="0"/>
              <a:t>7/26/2016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F45826F-D353-415E-BA63-29ED5E7D82FE}" type="slidenum">
              <a:rPr lang="en-US" smtClean="0"/>
              <a:t>‹#›</a:t>
            </a:fld>
            <a:endParaRPr lang="en-US" dirty="0"/>
          </a:p>
        </p:txBody>
      </p:sp>
    </p:spTree>
    <p:extLst>
      <p:ext uri="{BB962C8B-B14F-4D97-AF65-F5344CB8AC3E}">
        <p14:creationId xmlns:p14="http://schemas.microsoft.com/office/powerpoint/2010/main" val="123652801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1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2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29.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55.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56.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57.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9.emf"/><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61.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62.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5.xml"/></Relationships>
</file>

<file path=ppt/slides/_rels/slide16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47.png"/><Relationship Id="rId1" Type="http://schemas.openxmlformats.org/officeDocument/2006/relationships/slideLayout" Target="../slideLayouts/slideLayout6.xml"/><Relationship Id="rId4" Type="http://schemas.openxmlformats.org/officeDocument/2006/relationships/image" Target="../media/image148.emf"/></Relationships>
</file>

<file path=ppt/slides/_rels/slide18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48.png"/><Relationship Id="rId1" Type="http://schemas.openxmlformats.org/officeDocument/2006/relationships/slideLayout" Target="../slideLayouts/slideLayout6.xml"/><Relationship Id="rId4" Type="http://schemas.openxmlformats.org/officeDocument/2006/relationships/image" Target="../media/image150.emf"/></Relationships>
</file>

<file path=ppt/slides/_rels/slide18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en.wikipedia.org/wiki/IMac" TargetMode="External"/><Relationship Id="rId7" Type="http://schemas.openxmlformats.org/officeDocument/2006/relationships/hyperlink" Target="https://en.wikipedia.org/wiki/Mac_OS_X"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s://en.wikipedia.org/wiki/IPod" TargetMode="External"/><Relationship Id="rId5" Type="http://schemas.openxmlformats.org/officeDocument/2006/relationships/hyperlink" Target="https://en.wikipedia.org/wiki/PowerBook_G4" TargetMode="External"/><Relationship Id="rId4" Type="http://schemas.openxmlformats.org/officeDocument/2006/relationships/hyperlink" Target="https://en.wikipedia.org/wiki/IBook"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65.emf"/></Relationships>
</file>

<file path=ppt/slides/_rels/slide9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9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ctrTitle"/>
          </p:nvPr>
        </p:nvSpPr>
        <p:spPr>
          <a:xfrm>
            <a:off x="914399" y="1366521"/>
            <a:ext cx="10363200" cy="1779999"/>
          </a:xfrm>
          <a:prstGeom prst="rect">
            <a:avLst/>
          </a:prstGeom>
          <a:noFill/>
          <a:ln>
            <a:noFill/>
          </a:ln>
        </p:spPr>
        <p:txBody>
          <a:bodyPr vert="horz" lIns="121900" tIns="60933" rIns="121900" bIns="60933" rtlCol="0" anchor="b" anchorCtr="0">
            <a:noAutofit/>
          </a:bodyPr>
          <a:lstStyle/>
          <a:p>
            <a:pPr algn="ctr">
              <a:lnSpc>
                <a:spcPct val="100000"/>
              </a:lnSpc>
              <a:spcBef>
                <a:spcPts val="0"/>
              </a:spcBef>
              <a:buClr>
                <a:srgbClr val="FFFFFF"/>
              </a:buClr>
              <a:buSzPct val="25000"/>
            </a:pPr>
            <a:r>
              <a:rPr lang="en" sz="9600" b="1" dirty="0">
                <a:solidFill>
                  <a:schemeClr val="tx1"/>
                </a:solidFill>
                <a:latin typeface="Calibri"/>
                <a:ea typeface="Calibri"/>
                <a:cs typeface="Calibri"/>
                <a:sym typeface="Calibri"/>
              </a:rPr>
              <a:t>Global Gadgets </a:t>
            </a:r>
            <a:br>
              <a:rPr lang="en" sz="9600" b="1" dirty="0">
                <a:solidFill>
                  <a:schemeClr val="tx1"/>
                </a:solidFill>
                <a:latin typeface="Calibri"/>
                <a:ea typeface="Calibri"/>
                <a:cs typeface="Calibri"/>
                <a:sym typeface="Calibri"/>
              </a:rPr>
            </a:br>
            <a:r>
              <a:rPr lang="en" sz="9600" b="1" dirty="0">
                <a:solidFill>
                  <a:schemeClr val="tx1"/>
                </a:solidFill>
                <a:latin typeface="Calibri"/>
                <a:ea typeface="Calibri"/>
                <a:cs typeface="Calibri"/>
                <a:sym typeface="Calibri"/>
              </a:rPr>
              <a:t>AAPL, GOOG, MSFT</a:t>
            </a:r>
          </a:p>
        </p:txBody>
      </p:sp>
      <p:sp>
        <p:nvSpPr>
          <p:cNvPr id="191" name="Shape 191"/>
          <p:cNvSpPr txBox="1">
            <a:spLocks noGrp="1"/>
          </p:cNvSpPr>
          <p:nvPr>
            <p:ph type="subTitle" idx="1"/>
          </p:nvPr>
        </p:nvSpPr>
        <p:spPr>
          <a:xfrm>
            <a:off x="1828800" y="3540760"/>
            <a:ext cx="8534399" cy="2540800"/>
          </a:xfrm>
          <a:prstGeom prst="rect">
            <a:avLst/>
          </a:prstGeom>
          <a:noFill/>
          <a:ln>
            <a:noFill/>
          </a:ln>
        </p:spPr>
        <p:txBody>
          <a:bodyPr vert="horz" lIns="121900" tIns="60933" rIns="121900" bIns="60933" rtlCol="0" anchor="t" anchorCtr="0">
            <a:noAutofit/>
          </a:bodyPr>
          <a:lstStyle/>
          <a:p>
            <a:pPr algn="ctr">
              <a:lnSpc>
                <a:spcPct val="100000"/>
              </a:lnSpc>
              <a:spcBef>
                <a:spcPts val="0"/>
              </a:spcBef>
              <a:buClr>
                <a:schemeClr val="accent1"/>
              </a:buClr>
              <a:buSzPct val="25000"/>
            </a:pPr>
            <a:r>
              <a:rPr lang="en" sz="2667" b="1" dirty="0">
                <a:solidFill>
                  <a:schemeClr val="tx1"/>
                </a:solidFill>
                <a:latin typeface="Galdeano"/>
                <a:ea typeface="Galdeano"/>
                <a:cs typeface="Galdeano"/>
                <a:sym typeface="Galdeano"/>
              </a:rPr>
              <a:t>Arnold Lam</a:t>
            </a:r>
            <a:br>
              <a:rPr lang="en" sz="2667" b="1" dirty="0">
                <a:solidFill>
                  <a:schemeClr val="tx1"/>
                </a:solidFill>
                <a:latin typeface="Galdeano"/>
                <a:ea typeface="Galdeano"/>
                <a:cs typeface="Galdeano"/>
                <a:sym typeface="Galdeano"/>
              </a:rPr>
            </a:br>
            <a:r>
              <a:rPr lang="en" sz="2667" b="1" dirty="0">
                <a:solidFill>
                  <a:schemeClr val="tx1"/>
                </a:solidFill>
                <a:latin typeface="Galdeano"/>
                <a:ea typeface="Galdeano"/>
                <a:cs typeface="Galdeano"/>
                <a:sym typeface="Galdeano"/>
              </a:rPr>
              <a:t>Jason Chow</a:t>
            </a:r>
            <a:br>
              <a:rPr lang="en" sz="2667" b="1" dirty="0">
                <a:solidFill>
                  <a:schemeClr val="tx1"/>
                </a:solidFill>
                <a:latin typeface="Galdeano"/>
                <a:ea typeface="Galdeano"/>
                <a:cs typeface="Galdeano"/>
                <a:sym typeface="Galdeano"/>
              </a:rPr>
            </a:br>
            <a:r>
              <a:rPr lang="en" sz="2667" b="1" dirty="0">
                <a:solidFill>
                  <a:schemeClr val="tx1"/>
                </a:solidFill>
                <a:latin typeface="Galdeano"/>
                <a:ea typeface="Galdeano"/>
                <a:cs typeface="Galdeano"/>
                <a:sym typeface="Galdeano"/>
              </a:rPr>
              <a:t>Jeff Ong</a:t>
            </a:r>
            <a:br>
              <a:rPr lang="en" sz="2667" b="1" dirty="0">
                <a:solidFill>
                  <a:schemeClr val="tx1"/>
                </a:solidFill>
                <a:latin typeface="Galdeano"/>
                <a:ea typeface="Galdeano"/>
                <a:cs typeface="Galdeano"/>
                <a:sym typeface="Galdeano"/>
              </a:rPr>
            </a:br>
            <a:r>
              <a:rPr lang="en" sz="2667" b="1" dirty="0">
                <a:solidFill>
                  <a:schemeClr val="tx1"/>
                </a:solidFill>
                <a:latin typeface="Galdeano"/>
                <a:ea typeface="Galdeano"/>
                <a:cs typeface="Galdeano"/>
                <a:sym typeface="Galdeano"/>
              </a:rPr>
              <a:t>Tony Hsieh</a:t>
            </a:r>
          </a:p>
        </p:txBody>
      </p:sp>
    </p:spTree>
    <p:extLst>
      <p:ext uri="{BB962C8B-B14F-4D97-AF65-F5344CB8AC3E}">
        <p14:creationId xmlns:p14="http://schemas.microsoft.com/office/powerpoint/2010/main" val="3364293832"/>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2" name="Shape 272"/>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Challenges</a:t>
            </a:r>
          </a:p>
        </p:txBody>
      </p:sp>
      <p:sp>
        <p:nvSpPr>
          <p:cNvPr id="271" name="Shape 271"/>
          <p:cNvSpPr txBox="1">
            <a:spLocks noGrp="1"/>
          </p:cNvSpPr>
          <p:nvPr>
            <p:ph idx="1"/>
          </p:nvPr>
        </p:nvSpPr>
        <p:spPr>
          <a:xfrm>
            <a:off x="1157817" y="1789854"/>
            <a:ext cx="9876365" cy="3450167"/>
          </a:xfrm>
          <a:prstGeom prst="rect">
            <a:avLst/>
          </a:prstGeom>
          <a:noFill/>
          <a:ln>
            <a:noFill/>
          </a:ln>
        </p:spPr>
        <p:txBody>
          <a:bodyPr vert="horz" lIns="121900" tIns="60933" rIns="121900" bIns="60933" rtlCol="0" anchor="t" anchorCtr="0">
            <a:noAutofit/>
          </a:bodyPr>
          <a:lstStyle/>
          <a:p>
            <a:pPr marL="364058" indent="-364058">
              <a:lnSpc>
                <a:spcPct val="150000"/>
              </a:lnSpc>
              <a:spcBef>
                <a:spcPts val="0"/>
              </a:spcBef>
              <a:buClr>
                <a:schemeClr val="accent1"/>
              </a:buClr>
              <a:buSzPct val="100000"/>
              <a:buFont typeface="Noto Sans Symbols"/>
              <a:buChar char="➢"/>
            </a:pPr>
            <a:r>
              <a:rPr lang="en" sz="3200" dirty="0">
                <a:solidFill>
                  <a:schemeClr val="dk2"/>
                </a:solidFill>
                <a:latin typeface="Calibri"/>
                <a:ea typeface="Calibri"/>
                <a:cs typeface="Calibri"/>
                <a:sym typeface="Calibri"/>
              </a:rPr>
              <a:t>Slim operating margins</a:t>
            </a:r>
          </a:p>
          <a:p>
            <a:pPr marL="364058" indent="-364058">
              <a:lnSpc>
                <a:spcPct val="150000"/>
              </a:lnSpc>
              <a:spcBef>
                <a:spcPts val="640"/>
              </a:spcBef>
              <a:buClr>
                <a:schemeClr val="accent1"/>
              </a:buClr>
              <a:buSzPct val="100000"/>
              <a:buFont typeface="Noto Sans Symbols"/>
              <a:buChar char="➢"/>
            </a:pPr>
            <a:r>
              <a:rPr lang="en" sz="3200" dirty="0">
                <a:solidFill>
                  <a:schemeClr val="dk2"/>
                </a:solidFill>
                <a:latin typeface="Calibri"/>
                <a:ea typeface="Calibri"/>
                <a:cs typeface="Calibri"/>
                <a:sym typeface="Calibri"/>
              </a:rPr>
              <a:t>High capital expenditure</a:t>
            </a:r>
          </a:p>
          <a:p>
            <a:pPr marL="364058" indent="-364058">
              <a:lnSpc>
                <a:spcPct val="150000"/>
              </a:lnSpc>
              <a:spcBef>
                <a:spcPts val="640"/>
              </a:spcBef>
              <a:buClr>
                <a:schemeClr val="accent1"/>
              </a:buClr>
              <a:buSzPct val="100000"/>
              <a:buFont typeface="Noto Sans Symbols"/>
              <a:buChar char="➢"/>
            </a:pPr>
            <a:r>
              <a:rPr lang="en" sz="3200" dirty="0">
                <a:solidFill>
                  <a:schemeClr val="dk2"/>
                </a:solidFill>
                <a:latin typeface="Calibri"/>
                <a:ea typeface="Calibri"/>
                <a:cs typeface="Calibri"/>
                <a:sym typeface="Calibri"/>
              </a:rPr>
              <a:t>Shortening product lifecycle </a:t>
            </a:r>
          </a:p>
          <a:p>
            <a:pPr marL="364058" indent="-364058">
              <a:lnSpc>
                <a:spcPct val="150000"/>
              </a:lnSpc>
              <a:spcBef>
                <a:spcPts val="640"/>
              </a:spcBef>
              <a:buClr>
                <a:schemeClr val="accent1"/>
              </a:buClr>
              <a:buSzPct val="100000"/>
              <a:buFont typeface="Noto Sans Symbols"/>
              <a:buChar char="➢"/>
            </a:pPr>
            <a:r>
              <a:rPr lang="en" sz="3200" dirty="0">
                <a:solidFill>
                  <a:schemeClr val="dk2"/>
                </a:solidFill>
                <a:latin typeface="Calibri"/>
                <a:ea typeface="Calibri"/>
                <a:cs typeface="Calibri"/>
                <a:sym typeface="Calibri"/>
              </a:rPr>
              <a:t>Managing a global supply chain</a:t>
            </a:r>
          </a:p>
          <a:p>
            <a:pPr marL="364058" indent="-364058">
              <a:lnSpc>
                <a:spcPct val="150000"/>
              </a:lnSpc>
              <a:spcBef>
                <a:spcPts val="640"/>
              </a:spcBef>
              <a:buClr>
                <a:schemeClr val="accent1"/>
              </a:buClr>
              <a:buSzPct val="100000"/>
              <a:buFont typeface="Noto Sans Symbols"/>
              <a:buChar char="➢"/>
            </a:pPr>
            <a:r>
              <a:rPr lang="en" sz="3200" dirty="0">
                <a:solidFill>
                  <a:schemeClr val="dk2"/>
                </a:solidFill>
                <a:latin typeface="Calibri"/>
                <a:ea typeface="Calibri"/>
                <a:cs typeface="Calibri"/>
                <a:sym typeface="Calibri"/>
              </a:rPr>
              <a:t>Volatile Industry that is rapidly changing</a:t>
            </a:r>
          </a:p>
          <a:p>
            <a:pPr marL="364058" indent="-364058">
              <a:lnSpc>
                <a:spcPct val="100000"/>
              </a:lnSpc>
              <a:spcBef>
                <a:spcPts val="640"/>
              </a:spcBef>
              <a:buClr>
                <a:schemeClr val="accent1"/>
              </a:buClr>
              <a:buSzPct val="25000"/>
              <a:buNone/>
            </a:pPr>
            <a:endParaRPr sz="3200"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2630515238"/>
      </p:ext>
    </p:extLst>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1" name="Shape 821"/>
          <p:cNvSpPr txBox="1">
            <a:spLocks noGrp="1"/>
          </p:cNvSpPr>
          <p:nvPr>
            <p:ph type="title"/>
          </p:nvPr>
        </p:nvSpPr>
        <p:spPr>
          <a:prstGeom prst="rect">
            <a:avLst/>
          </a:prstGeom>
          <a:noFill/>
          <a:ln>
            <a:noFill/>
          </a:ln>
        </p:spPr>
        <p:txBody>
          <a:bodyPr vert="horz" lIns="121900" tIns="60933" rIns="121900" bIns="60933" rtlCol="0" anchor="ctr" anchorCtr="0">
            <a:noAutofit/>
          </a:bodyPr>
          <a:lstStyle/>
          <a:p>
            <a:pPr>
              <a:spcBef>
                <a:spcPts val="0"/>
              </a:spcBef>
              <a:buClr>
                <a:schemeClr val="lt1"/>
              </a:buClr>
              <a:buSzPct val="25000"/>
            </a:pPr>
            <a:r>
              <a:rPr lang="en" sz="5867" dirty="0">
                <a:solidFill>
                  <a:schemeClr val="tx1"/>
                </a:solidFill>
                <a:latin typeface="Calibri"/>
                <a:ea typeface="Calibri"/>
                <a:cs typeface="Calibri"/>
                <a:sym typeface="Calibri"/>
              </a:rPr>
              <a:t>iCloud</a:t>
            </a:r>
          </a:p>
        </p:txBody>
      </p:sp>
      <p:pic>
        <p:nvPicPr>
          <p:cNvPr id="820" name="Shape 820"/>
          <p:cNvPicPr preferRelativeResize="0">
            <a:picLocks noGrp="1"/>
          </p:cNvPicPr>
          <p:nvPr>
            <p:ph idx="1"/>
          </p:nvPr>
        </p:nvPicPr>
        <p:blipFill rotWithShape="1">
          <a:blip r:embed="rId3">
            <a:alphaModFix/>
          </a:blip>
          <a:stretch/>
        </p:blipFill>
        <p:spPr>
          <a:xfrm>
            <a:off x="2704306" y="2991644"/>
            <a:ext cx="4543425" cy="2219325"/>
          </a:xfrm>
          <a:prstGeom prst="rect">
            <a:avLst/>
          </a:prstGeom>
          <a:noFill/>
          <a:ln>
            <a:noFill/>
          </a:ln>
        </p:spPr>
      </p:pic>
      <p:sp>
        <p:nvSpPr>
          <p:cNvPr id="822" name="Shape 822"/>
          <p:cNvSpPr txBox="1"/>
          <p:nvPr/>
        </p:nvSpPr>
        <p:spPr>
          <a:xfrm>
            <a:off x="650597" y="1930401"/>
            <a:ext cx="7981947" cy="4525433"/>
          </a:xfrm>
          <a:prstGeom prst="rect">
            <a:avLst/>
          </a:prstGeom>
          <a:noFill/>
          <a:ln>
            <a:noFill/>
          </a:ln>
        </p:spPr>
        <p:txBody>
          <a:bodyPr lIns="121900" tIns="60933" rIns="121900" bIns="60933" anchor="t" anchorCtr="0">
            <a:noAutofit/>
          </a:bodyPr>
          <a:lstStyle/>
          <a:p>
            <a:endParaRPr lang="en-CA" sz="2400" dirty="0"/>
          </a:p>
          <a:p>
            <a:r>
              <a:rPr lang="en-CA" sz="2400" dirty="0"/>
              <a:t>•October 2011: release date</a:t>
            </a:r>
          </a:p>
          <a:p>
            <a:r>
              <a:rPr lang="en-CA" sz="2400" dirty="0"/>
              <a:t>•Stores data such as photos, applications, contacts, calendars, and documents </a:t>
            </a:r>
          </a:p>
          <a:p>
            <a:r>
              <a:rPr lang="en-CA" sz="2400" dirty="0"/>
              <a:t>•5GB of free storage</a:t>
            </a:r>
          </a:p>
          <a:p>
            <a:r>
              <a:rPr lang="en-CA" sz="2400" dirty="0"/>
              <a:t>•Keep data up-to-date</a:t>
            </a:r>
          </a:p>
          <a:p>
            <a:r>
              <a:rPr lang="en-CA" sz="2400" dirty="0"/>
              <a:t>•Wireless backups</a:t>
            </a:r>
          </a:p>
          <a:p>
            <a:pPr marL="609585" indent="-609585">
              <a:buClr>
                <a:schemeClr val="accent1"/>
              </a:buClr>
              <a:buSzPct val="100000"/>
              <a:buFont typeface="Noto Sans Symbols"/>
              <a:buChar char="➢"/>
            </a:pPr>
            <a:endParaRPr lang="en" sz="3600"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1958215525"/>
      </p:ext>
    </p:extLst>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8" name="Shape 828"/>
          <p:cNvSpPr txBox="1">
            <a:spLocks noGrp="1"/>
          </p:cNvSpPr>
          <p:nvPr>
            <p:ph type="title"/>
          </p:nvPr>
        </p:nvSpPr>
        <p:spPr>
          <a:prstGeom prst="rect">
            <a:avLst/>
          </a:prstGeom>
          <a:noFill/>
          <a:ln>
            <a:noFill/>
          </a:ln>
        </p:spPr>
        <p:txBody>
          <a:bodyPr vert="horz" lIns="121900" tIns="60933" rIns="121900" bIns="60933" rtlCol="0" anchor="ctr" anchorCtr="0">
            <a:noAutofit/>
          </a:bodyPr>
          <a:lstStyle/>
          <a:p>
            <a:pPr>
              <a:spcBef>
                <a:spcPts val="0"/>
              </a:spcBef>
              <a:buClr>
                <a:schemeClr val="lt1"/>
              </a:buClr>
              <a:buSzPct val="25000"/>
            </a:pPr>
            <a:r>
              <a:rPr lang="en" sz="5867" dirty="0">
                <a:solidFill>
                  <a:schemeClr val="tx1"/>
                </a:solidFill>
                <a:latin typeface="Calibri"/>
                <a:ea typeface="Calibri"/>
                <a:cs typeface="Calibri"/>
                <a:sym typeface="Calibri"/>
              </a:rPr>
              <a:t>Apple Music</a:t>
            </a:r>
          </a:p>
        </p:txBody>
      </p:sp>
      <p:sp>
        <p:nvSpPr>
          <p:cNvPr id="2" name="Content Placeholder 1"/>
          <p:cNvSpPr>
            <a:spLocks noGrp="1"/>
          </p:cNvSpPr>
          <p:nvPr>
            <p:ph idx="1"/>
          </p:nvPr>
        </p:nvSpPr>
        <p:spPr/>
        <p:txBody>
          <a:bodyPr/>
          <a:lstStyle/>
          <a:p>
            <a:endParaRPr lang="en-CA"/>
          </a:p>
        </p:txBody>
      </p:sp>
      <p:sp>
        <p:nvSpPr>
          <p:cNvPr id="829" name="Shape 829"/>
          <p:cNvSpPr txBox="1"/>
          <p:nvPr/>
        </p:nvSpPr>
        <p:spPr>
          <a:xfrm>
            <a:off x="304800" y="1629165"/>
            <a:ext cx="5966883" cy="4525433"/>
          </a:xfrm>
          <a:prstGeom prst="rect">
            <a:avLst/>
          </a:prstGeom>
          <a:noFill/>
          <a:ln>
            <a:noFill/>
          </a:ln>
        </p:spPr>
        <p:txBody>
          <a:bodyPr lIns="121900" tIns="60933" rIns="121900" bIns="60933" anchor="t" anchorCtr="0">
            <a:noAutofit/>
          </a:bodyPr>
          <a:lstStyle/>
          <a:p>
            <a:pPr marL="609585" indent="-609585">
              <a:buClr>
                <a:schemeClr val="accent1"/>
              </a:buClr>
              <a:buSzPct val="100000"/>
              <a:buFont typeface="Noto Sans Symbols"/>
              <a:buChar char="➢"/>
            </a:pPr>
            <a:r>
              <a:rPr lang="en" sz="3600" dirty="0">
                <a:solidFill>
                  <a:schemeClr val="dk2"/>
                </a:solidFill>
                <a:latin typeface="Calibri"/>
                <a:ea typeface="Calibri"/>
                <a:cs typeface="Calibri"/>
                <a:sym typeface="Calibri"/>
              </a:rPr>
              <a:t>Launched June 30, 2015</a:t>
            </a:r>
          </a:p>
          <a:p>
            <a:pPr marL="609585" indent="-609585">
              <a:spcBef>
                <a:spcPts val="800"/>
              </a:spcBef>
              <a:buClr>
                <a:schemeClr val="accent1"/>
              </a:buClr>
              <a:buSzPct val="100000"/>
              <a:buFont typeface="Noto Sans Symbols"/>
              <a:buChar char="➢"/>
            </a:pPr>
            <a:r>
              <a:rPr lang="en" sz="3600" dirty="0">
                <a:solidFill>
                  <a:schemeClr val="dk2"/>
                </a:solidFill>
                <a:latin typeface="Calibri"/>
                <a:ea typeface="Calibri"/>
                <a:cs typeface="Calibri"/>
                <a:sym typeface="Calibri"/>
              </a:rPr>
              <a:t>On demand music streaming service with 3-month free trial, </a:t>
            </a:r>
            <a:r>
              <a:rPr lang="en-CA" sz="3733" dirty="0"/>
              <a:t>$9.99 per month</a:t>
            </a:r>
            <a:endParaRPr lang="en" sz="3600" dirty="0">
              <a:solidFill>
                <a:schemeClr val="dk2"/>
              </a:solidFill>
              <a:latin typeface="Calibri"/>
              <a:ea typeface="Calibri"/>
              <a:cs typeface="Calibri"/>
              <a:sym typeface="Calibri"/>
            </a:endParaRPr>
          </a:p>
          <a:p>
            <a:pPr marL="609585" indent="-609585">
              <a:spcBef>
                <a:spcPts val="800"/>
              </a:spcBef>
              <a:buClr>
                <a:schemeClr val="accent1"/>
              </a:buClr>
              <a:buSzPct val="100000"/>
              <a:buFont typeface="Noto Sans Symbols"/>
              <a:buChar char="➢"/>
            </a:pPr>
            <a:r>
              <a:rPr lang="en" sz="3600" dirty="0">
                <a:solidFill>
                  <a:schemeClr val="dk2"/>
                </a:solidFill>
                <a:latin typeface="Calibri"/>
                <a:ea typeface="Calibri"/>
                <a:cs typeface="Calibri"/>
                <a:sym typeface="Calibri"/>
              </a:rPr>
              <a:t>In excess of 13 million subscribers as of April 2016, up from 11 million in February 2016</a:t>
            </a:r>
          </a:p>
        </p:txBody>
      </p:sp>
      <p:sp>
        <p:nvSpPr>
          <p:cNvPr id="3" name="AutoShape 2" descr="data:image/png;base64,iVBORw0KGgoAAAANSUhEUgAAARMAAAC3CAMAAAAGjUrGAAABtlBMVEUnJyf///8AAAAjIyMeHh4VFRXp6elqamo9PT2ampr///0bGxsYGBgoKCggICDy8vJxcXGZmZkPDw9+fn4RERH5+fn///mwsLBgYGCKior3+P3f3995eXnqfnK6urqEhIRFRUVwb/vPz88zMzOAY/1NTU2jo6PHx8fvbmw4ODjMzMx5Z/3veWRMTExqcvtWVlbxcGPmf3rkbn7qbHjndHfdeoXjboLaZJqAZvvfZo3dbY7ucmZke/rbhY7ubm3xeWDtfGt9V/ZBxeutk/TSxflDv+tZ3e9Oru1An+1Jtex9avc8z+xJqOxlsO51W/aDbPLc1fzCtPN/Svq+pvZs4PCk6vc1ze88vPCkh/bq4/s8xO7m8/ppvOao0+1RzeZ+z+uUYOnW8PGXaOXR4/YHvO9+lfi0wfdigPqZfPsotvVaZvxyiPdoc/yisfjN0P2tnft4wPTdnKjViJbToLDycUr3lXz2uqv31szrlJXzxMHxZVPfhIifnr3HW7usuM/JVamhvtOMpse9Vbm1kLDqx9Xdfqq/rcHSVaBvwtyeWdmNyd2xVsZztNHhZ4nMpLfbdojhrrq+jKRGtv2/AAAKLElEQVR4nO2djVsTRxrAM7P5cnezIZvsJpuFBBIIRotREdSCIFhRkGqxtiooFuv1yol3FautYv2o7amnlPM/vvnYfBDCJobE3OzO73n8YAl5Mj/e953Z3dkZj4fD4XA4HA6Hw+FwOBwOh/P/hNAsnf7g7cDrUyFUlVA2H2yCfDYkQ/TzstLpdrQKwQeFwL6U6Q9roGm0sP9A3BhQodTp5rQABQb3mc27qFZzoFtWGc8kARYOtEyIpSUn+DrdrL0ghwZbbIRYMSC7oQKje6ggdph5udNtaxKYao8RTEDtdOuaQVAz7VMCgAE73cAmgG1VAkCavUhpZ+JQEqzVlJjRbiVAy7LV+wjBtisBIMNWSWl3MaFEWcoeqetTKAHhWKcb+hHA1p3h2GKwEyhK4dMoAX52Kooab02TRbHeKwaYuaICw61xAsK/PH702O4FOVYqitC7Fw80NsTwL48enh4bO90z9hjsHi4mK8kjpffiBEfHo4eTk4cnT5/u6ek5cuRXGycaK7mjNj+s17GOn3+enPzsM2IEKUFObCiwISXU3IAtTHUgHwhkhAbJEfs4AVFGrs+qDZZY1K3QnmWbjkkaJMUoObJhGyc5Rq5D+hqMDLGo40mFD2ykIko2NuydpBi5YhBqMEi0xw8PP0FMTlYLKQcJ4r7d2xxgo+NptCsO739yuAy2YQkpGSFKTtk6YaQzbnRk/+vh/fv3W0bGMBVGSkGyccoZThKNOZmYmEBSxqrYFiPIyKn1+3b9DiNnPN5AQ0rEieEJQoWXnnLaHCkqcZWTYcREJccmenqOVRtZX39g9y7OcgKGixzbTtkIUeIqJ6PDlZSUjIyMVBpxmZPR0aOU4eGjR0tCMBtlI/c/PHBPPQGbm5ujZS8Yy8hIRZB8+PDhL3c5sbRQtka3Rka2Rra2ykawEuTEBoc5OXlyc7PCy1YJq7T+9w9/+C/XOaF8Tigr2Vq/j3TQWRp+lzk5fvx4hRPLzHpJh+Xk1at/u8uJpQXbOPl5lQ7a5FdudEL488Ef/tpNJk7c0++8LunYfYYXcvLUTXHyGvFnEgDbMHj61HVO/HZCLCfPXJQ7z58/f52sc/fTZU5E5OQ5d7LdyW+NOXnmIifgN0S9OcX+p89ePrN9geOc/J6s5+Tly5cvXBQnvyPq5U6YOLGT5kYnL164ycm7xpy8d5ET8R0iqdu/aOn9+/f/cVE9IU7qxAl3wp006OSNi5yIb9++e1vfyRs3OQFvEXWdvHGVE5E7qeXkdkNObnEnrnby3e3b3zXgZJk7qXIyvbx8hTvZxsqyC53s8j3ylyiCW+5zMrdLnIgEbQUrcZeTS5dqO0HHkis3b52dnl52m5NLtZ2I4tLNG7OzZ5ESy4nd414OczJX20nyxrlZrAQ7+Xb5wvKM252I+vfzWMns1bNnF5ESBHJi8y4ucAK+P38OO7l6FSu5gJmZcUuc6OJXJ3Y4EYE4P38OS6FOLClOjxOR/NGRkjkUJ31VcaLfPD9PlODMmS4GitPjREfjjuRXC2cuXURODlU5EcUvK8JkmgbKjMPjRBeTX5zpn5rqPzE3N9d3qNoJ0M7PzxfLySItKDOOricoQq5fu4yE9J8gSnY6EZcqnVj1ZOaKbjNoY9uJKOpfX0ZCkBGsBDtZq+lkdRU5ubq4+K1VY79xcO7o1y7395ec4DBZO1SVO6TbWV29SkcnVpys2Chh24moL1zunyo5IUrG16pr7E/YySx1Ykm5YqeEbSe6OFVUcpAqqeFER0M2mjp3Fq1u58KS7SUWlp2I+heXi0oOHqRhssMJ4qf5VZw7d+4sWgXFtpqw7uRMWclBS8n4ePU8JVGfpU4WrdxZqXOTnWUnQPyROOnHUWJVk/Hxv+vVUSCCGzRO7kyjOLm1UmeuKCtOaj9fbDmxlPQRJeN/qx6OoTMefeUGVrI4fesbTa+7VA4rToZqOrk2RZXgYtLXRzJn/IcdLabnQ8mlJeuLeqsHMfLMtZCtpURfmKpQQqvJeL0pfvVhZd06qZYTMTl1op/W12I1Gb9Xp4A2wCAj61rssv7Jvy4eLDkhSu7qe3cSZ8RJ7RXrRH2uv6QEj03uavXLRV1YWbVOrb0ItZ788eJcycnavR39cDMkvJ1ubWP4IjU/PjoxXui7+A/M2t17Sb3+inQNwMp6qbsu9oGGG9d/WFj453Vt74WE4oehTre2QeBuTaD3PEXd7irRR8HKckrISavX+d+VLkbKCRqgRD+REo2ZMPF45Dat9V8NO6nj8cRyn8ZJkJFeh+Bt1WqptsQZOdmhyN2fQElYYSlMPCHYjg1VqghIrAxOLGK1FyBoITmmMgejBNvc9wwypwQNUgbaKoWVi0nbkYJt7HxSTCpB6eNt2w4RTO6+QxDgHlfr3gVziKHx6w58oRYt/19BOArZWJh7V1TPvpb2ypluKHkYG5fsQPDBoJGyWR+oYcJmvFtwxEaSCEFWobe3EEhHCPs+DvwjRjQxkFeh6hAhRQTFK8m+5pBlSWHr5IbD4XA4HA6Hw+FwOFLlxSBB4md1Hk8+OlDWIAxEbW/3ekPMzKPYA96uyjsQMGM7QU81QcAFUvD+kqFiaAhZoEXsnISZ2ftvL/gimXCkuJ9fLOc37Tb3E/IJFyjxxOJmvPTMAAznzJpTagRFsf4tHRGcW4zVVKYAhmhTlQIIZsjE8NJFZ0jKBwwlEgI6HvJZ9mSYHxryMXuPqw5wMAM1azK4mvLjL1Hh1bppKQ1puKb6yP6tqZhHjvjxKwUYIXdYzWwHP3gbgWYKpjT6G5fAPpjCD5rIVikVQqBLwlvaBkIhAxUaXy6Mvit4TZDrzQfTGVY2b/5IoD8OE7SHlaIgq5LiUunE61FAWhUEGdVe6gSaWlZVBEFi+WaoHaisxmCYzBuBZgbGclq1E6G3NIGeOJG6QcHZvU9Mi/jUHECDEiEIuiVfBOyIkxhIWTeDiROsrqMfuf2AtIQiIS3juaIxPITb4cRngEyBWCFOZBBhZH/iJkEjV1RLoIkqKwyn1BBKjKxQ5cSjBsLALEDUFSMn6Fi3s1MHFwvFIxsgLyXwPubeABjCTtKVTjwS7PIDI0biBFl0uBMlAQYUj+ABEZjCPY4ygB1J1pkgar/1QIEEB0FQoDXW6bmDTovxxQGYMSFpKrUArS3NhaHSQxYoZNKSVWMZeVa2WVBNRYmAy0gXIAcUnDbFZsM4KSxIWgjlk0GdoEQLOHSwRkF9Lxl5+TQ/nduKMyOEmw29EoxqGi4sWSjJ0AC9QnHMBhJQliTVoWO2WJyO62HKuloUA/EYuXiUC3QNgoJmyJIB4ul0Cj8h6yMjOiFrgoyRNlKaM8NFMuKkciiFQVo4pZSBs0WOawAc6IWpLkXI5/xAM7vxuWF3Cr9KgIapAS1jOPRygWT9rpViIsRoRxuDKoSCR1XI/xH4cMgbozP5ZFg85CZYn8XI4XA4HA6Hw+FwOBwOh8PhcDgcTmv4Hy3nfTGozaquAAAAAElFTkSuQmCC"/>
          <p:cNvSpPr>
            <a:spLocks noChangeAspect="1" noChangeArrowheads="1"/>
          </p:cNvSpPr>
          <p:nvPr/>
        </p:nvSpPr>
        <p:spPr bwMode="auto">
          <a:xfrm>
            <a:off x="207433" y="-1502833"/>
            <a:ext cx="4699000" cy="313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CA" sz="2400"/>
          </a:p>
        </p:txBody>
      </p:sp>
      <p:sp>
        <p:nvSpPr>
          <p:cNvPr id="4" name="AutoShape 4" descr="data:image/png;base64,iVBORw0KGgoAAAANSUhEUgAAARMAAAC3CAMAAAAGjUrGAAABtlBMVEUnJyf///8AAAAjIyMeHh4VFRXp6elqamo9PT2ampr///0bGxsYGBgoKCggICDy8vJxcXGZmZkPDw9+fn4RERH5+fn///mwsLBgYGCKior3+P3f3995eXnqfnK6urqEhIRFRUVwb/vPz88zMzOAY/1NTU2jo6PHx8fvbmw4ODjMzMx5Z/3veWRMTExqcvtWVlbxcGPmf3rkbn7qbHjndHfdeoXjboLaZJqAZvvfZo3dbY7ucmZke/rbhY7ubm3xeWDtfGt9V/ZBxeutk/TSxflDv+tZ3e9Oru1An+1Jtex9avc8z+xJqOxlsO51W/aDbPLc1fzCtPN/Svq+pvZs4PCk6vc1ze88vPCkh/bq4/s8xO7m8/ppvOao0+1RzeZ+z+uUYOnW8PGXaOXR4/YHvO9+lfi0wfdigPqZfPsotvVaZvxyiPdoc/yisfjN0P2tnft4wPTdnKjViJbToLDycUr3lXz2uqv31szrlJXzxMHxZVPfhIifnr3HW7usuM/JVamhvtOMpse9Vbm1kLDqx9Xdfqq/rcHSVaBvwtyeWdmNyd2xVsZztNHhZ4nMpLfbdojhrrq+jKRGtv2/AAAKLElEQVR4nO2djVsTRxrAM7P5cnezIZvsJpuFBBIIRotREdSCIFhRkGqxtiooFuv1yol3FautYv2o7amnlPM/vvnYfBDCJobE3OzO73n8YAl5Mj/e953Z3dkZj4fD4XA4HA6Hw+FwOBwOh/P/hNAsnf7g7cDrUyFUlVA2H2yCfDYkQ/TzstLpdrQKwQeFwL6U6Q9roGm0sP9A3BhQodTp5rQABQb3mc27qFZzoFtWGc8kARYOtEyIpSUn+DrdrL0ghwZbbIRYMSC7oQKje6ggdph5udNtaxKYao8RTEDtdOuaQVAz7VMCgAE73cAmgG1VAkCavUhpZ+JQEqzVlJjRbiVAy7LV+wjBtisBIMNWSWl3MaFEWcoeqetTKAHhWKcb+hHA1p3h2GKwEyhK4dMoAX52Kooab02TRbHeKwaYuaICw61xAsK/PH702O4FOVYqitC7Fw80NsTwL48enh4bO90z9hjsHi4mK8kjpffiBEfHo4eTk4cnT5/u6ek5cuRXGycaK7mjNj+s17GOn3+enPzsM2IEKUFObCiwISXU3IAtTHUgHwhkhAbJEfs4AVFGrs+qDZZY1K3QnmWbjkkaJMUoObJhGyc5Rq5D+hqMDLGo40mFD2ykIko2NuydpBi5YhBqMEi0xw8PP0FMTlYLKQcJ4r7d2xxgo+NptCsO739yuAy2YQkpGSFKTtk6YaQzbnRk/+vh/fv3W0bGMBVGSkGyccoZThKNOZmYmEBSxqrYFiPIyKn1+3b9DiNnPN5AQ0rEieEJQoWXnnLaHCkqcZWTYcREJccmenqOVRtZX39g9y7OcgKGixzbTtkIUeIqJ6PDlZSUjIyMVBpxmZPR0aOU4eGjR0tCMBtlI/c/PHBPPQGbm5ujZS8Yy8hIRZB8+PDhL3c5sbRQtka3Rka2Rra2ykawEuTEBoc5OXlyc7PCy1YJq7T+9w9/+C/XOaF8Tigr2Vq/j3TQWRp+lzk5fvx4hRPLzHpJh+Xk1at/u8uJpQXbOPl5lQ7a5FdudEL488Ef/tpNJk7c0++8LunYfYYXcvLUTXHyGvFnEgDbMHj61HVO/HZCLCfPXJQ7z58/f52sc/fTZU5E5OQ5d7LdyW+NOXnmIifgN0S9OcX+p89ePrN9geOc/J6s5+Tly5cvXBQnvyPq5U6YOLGT5kYnL164ycm7xpy8d5ET8R0iqdu/aOn9+/f/cVE9IU7qxAl3wp006OSNi5yIb9++e1vfyRs3OQFvEXWdvHGVE5E7qeXkdkNObnEnrnby3e3b3zXgZJk7qXIyvbx8hTvZxsqyC53s8j3ylyiCW+5zMrdLnIgEbQUrcZeTS5dqO0HHkis3b52dnl52m5NLtZ2I4tLNG7OzZ5ESy4nd414OczJX20nyxrlZrAQ7+Xb5wvKM252I+vfzWMns1bNnF5ESBHJi8y4ucAK+P38OO7l6FSu5gJmZcUuc6OJXJ3Y4EYE4P38OS6FOLClOjxOR/NGRkjkUJ31VcaLfPD9PlODMmS4GitPjREfjjuRXC2cuXURODlU5EcUvK8JkmgbKjMPjRBeTX5zpn5rqPzE3N9d3qNoJ0M7PzxfLySItKDOOricoQq5fu4yE9J8gSnY6EZcqnVj1ZOaKbjNoY9uJKOpfX0ZCkBGsBDtZq+lkdRU5ubq4+K1VY79xcO7o1y7395ec4DBZO1SVO6TbWV29SkcnVpys2Chh24moL1zunyo5IUrG16pr7E/YySx1Ykm5YqeEbSe6OFVUcpAqqeFER0M2mjp3Fq1u58KS7SUWlp2I+heXi0oOHqRhssMJ4qf5VZw7d+4sWgXFtpqw7uRMWclBS8n4ePU8JVGfpU4WrdxZqXOTnWUnQPyROOnHUWJVk/Hxv+vVUSCCGzRO7kyjOLm1UmeuKCtOaj9fbDmxlPQRJeN/qx6OoTMefeUGVrI4fesbTa+7VA4rToZqOrk2RZXgYtLXRzJn/IcdLabnQ8mlJeuLeqsHMfLMtZCtpURfmKpQQqvJeL0pfvVhZd06qZYTMTl1op/W12I1Gb9Xp4A2wCAj61rssv7Jvy4eLDkhSu7qe3cSZ8RJ7RXrRH2uv6QEj03uavXLRV1YWbVOrb0ItZ788eJcycnavR39cDMkvJ1ubWP4IjU/PjoxXui7+A/M2t17Sb3+inQNwMp6qbsu9oGGG9d/WFj453Vt74WE4oehTre2QeBuTaD3PEXd7irRR8HKckrISavX+d+VLkbKCRqgRD+REo2ZMPF45Dat9V8NO6nj8cRyn8ZJkJFeh+Bt1WqptsQZOdmhyN2fQElYYSlMPCHYjg1VqghIrAxOLGK1FyBoITmmMgejBNvc9wwypwQNUgbaKoWVi0nbkYJt7HxSTCpB6eNt2w4RTO6+QxDgHlfr3gVziKHx6w58oRYt/19BOArZWJh7V1TPvpb2ypluKHkYG5fsQPDBoJGyWR+oYcJmvFtwxEaSCEFWobe3EEhHCPs+DvwjRjQxkFeh6hAhRQTFK8m+5pBlSWHr5IbD4XA4HA6Hw+FwOFLlxSBB4md1Hk8+OlDWIAxEbW/3ekPMzKPYA96uyjsQMGM7QU81QcAFUvD+kqFiaAhZoEXsnISZ2ftvL/gimXCkuJ9fLOc37Tb3E/IJFyjxxOJmvPTMAAznzJpTagRFsf4tHRGcW4zVVKYAhmhTlQIIZsjE8NJFZ0jKBwwlEgI6HvJZ9mSYHxryMXuPqw5wMAM1azK4mvLjL1Hh1bppKQ1puKb6yP6tqZhHjvjxKwUYIXdYzWwHP3gbgWYKpjT6G5fAPpjCD5rIVikVQqBLwlvaBkIhAxUaXy6Mvit4TZDrzQfTGVY2b/5IoD8OE7SHlaIgq5LiUunE61FAWhUEGdVe6gSaWlZVBEFi+WaoHaisxmCYzBuBZgbGclq1E6G3NIGeOJG6QcHZvU9Mi/jUHECDEiEIuiVfBOyIkxhIWTeDiROsrqMfuf2AtIQiIS3juaIxPITb4cRngEyBWCFOZBBhZH/iJkEjV1RLoIkqKwyn1BBKjKxQ5cSjBsLALEDUFSMn6Fi3s1MHFwvFIxsgLyXwPubeABjCTtKVTjwS7PIDI0biBFl0uBMlAQYUj+ABEZjCPY4ygB1J1pkgar/1QIEEB0FQoDXW6bmDTovxxQGYMSFpKrUArS3NhaHSQxYoZNKSVWMZeVa2WVBNRYmAy0gXIAcUnDbFZsM4KSxIWgjlk0GdoEQLOHSwRkF9Lxl5+TQ/nduKMyOEmw29EoxqGi4sWSjJ0AC9QnHMBhJQliTVoWO2WJyO62HKuloUA/EYuXiUC3QNgoJmyJIB4ul0Cj8h6yMjOiFrgoyRNlKaM8NFMuKkciiFQVo4pZSBs0WOawAc6IWpLkXI5/xAM7vxuWF3Cr9KgIapAS1jOPRygWT9rpViIsRoRxuDKoSCR1XI/xH4cMgbozP5ZFg85CZYn8XI4XA4HA6Hw+FwOBwOh8PhcDgcTmv4Hy3nfTGozaquAAAAAElFTkSuQmCC"/>
          <p:cNvSpPr>
            <a:spLocks noChangeAspect="1" noChangeArrowheads="1"/>
          </p:cNvSpPr>
          <p:nvPr/>
        </p:nvSpPr>
        <p:spPr bwMode="auto">
          <a:xfrm>
            <a:off x="7300495" y="-203199"/>
            <a:ext cx="4699000" cy="313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CA" sz="2400"/>
          </a:p>
        </p:txBody>
      </p:sp>
      <p:pic>
        <p:nvPicPr>
          <p:cNvPr id="8198" name="Picture 6" descr="http://media.idownloadblog.com/wp-content/uploads/2016/02/apple-music-android-release-date-ap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3695" y="1"/>
            <a:ext cx="4699000" cy="313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59340"/>
      </p:ext>
    </p:extLst>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5" name="Shape 835"/>
          <p:cNvSpPr txBox="1">
            <a:spLocks noGrp="1"/>
          </p:cNvSpPr>
          <p:nvPr>
            <p:ph type="title"/>
          </p:nvPr>
        </p:nvSpPr>
        <p:spPr>
          <a:xfrm>
            <a:off x="677335" y="620294"/>
            <a:ext cx="8596668" cy="1310105"/>
          </a:xfrm>
          <a:prstGeom prst="rect">
            <a:avLst/>
          </a:prstGeom>
          <a:noFill/>
          <a:ln>
            <a:noFill/>
          </a:ln>
        </p:spPr>
        <p:txBody>
          <a:bodyPr vert="horz" lIns="121900" tIns="60933" rIns="121900" bIns="60933" rtlCol="0" anchor="ctr" anchorCtr="0">
            <a:noAutofit/>
          </a:bodyPr>
          <a:lstStyle/>
          <a:p>
            <a:pPr>
              <a:spcBef>
                <a:spcPts val="0"/>
              </a:spcBef>
              <a:buClr>
                <a:schemeClr val="lt1"/>
              </a:buClr>
              <a:buSzPct val="25000"/>
            </a:pPr>
            <a:r>
              <a:rPr lang="en" sz="5867" dirty="0">
                <a:solidFill>
                  <a:schemeClr val="tx1"/>
                </a:solidFill>
                <a:latin typeface="Calibri"/>
                <a:ea typeface="Calibri"/>
                <a:cs typeface="Calibri"/>
                <a:sym typeface="Calibri"/>
              </a:rPr>
              <a:t>iBooks</a:t>
            </a:r>
          </a:p>
        </p:txBody>
      </p:sp>
      <p:pic>
        <p:nvPicPr>
          <p:cNvPr id="834" name="Shape 834"/>
          <p:cNvPicPr preferRelativeResize="0">
            <a:picLocks noGrp="1"/>
          </p:cNvPicPr>
          <p:nvPr>
            <p:ph idx="1"/>
          </p:nvPr>
        </p:nvPicPr>
        <p:blipFill rotWithShape="1">
          <a:blip r:embed="rId3">
            <a:alphaModFix/>
          </a:blip>
          <a:stretch/>
        </p:blipFill>
        <p:spPr>
          <a:xfrm>
            <a:off x="2918619" y="3063081"/>
            <a:ext cx="4114800" cy="2076450"/>
          </a:xfrm>
          <a:prstGeom prst="rect">
            <a:avLst/>
          </a:prstGeom>
          <a:noFill/>
          <a:ln>
            <a:noFill/>
          </a:ln>
        </p:spPr>
      </p:pic>
      <p:sp>
        <p:nvSpPr>
          <p:cNvPr id="836" name="Shape 836"/>
          <p:cNvSpPr txBox="1"/>
          <p:nvPr/>
        </p:nvSpPr>
        <p:spPr>
          <a:xfrm>
            <a:off x="0" y="1600201"/>
            <a:ext cx="8269816" cy="4525433"/>
          </a:xfrm>
          <a:prstGeom prst="rect">
            <a:avLst/>
          </a:prstGeom>
          <a:noFill/>
          <a:ln>
            <a:noFill/>
          </a:ln>
        </p:spPr>
        <p:txBody>
          <a:bodyPr lIns="121900" tIns="60933" rIns="121900" bIns="60933" anchor="t" anchorCtr="0">
            <a:noAutofit/>
          </a:bodyPr>
          <a:lstStyle/>
          <a:p>
            <a:pPr marL="609585" indent="-609585">
              <a:buClr>
                <a:schemeClr val="accent1"/>
              </a:buClr>
              <a:buSzPct val="100000"/>
              <a:buFont typeface="Noto Sans Symbols"/>
              <a:buChar char="➢"/>
            </a:pPr>
            <a:r>
              <a:rPr lang="en" sz="2667" dirty="0">
                <a:solidFill>
                  <a:schemeClr val="dk2"/>
                </a:solidFill>
                <a:latin typeface="Calibri"/>
                <a:ea typeface="Calibri"/>
                <a:cs typeface="Calibri"/>
                <a:sym typeface="Calibri"/>
              </a:rPr>
              <a:t>E-book app for iOS</a:t>
            </a:r>
          </a:p>
          <a:p>
            <a:pPr marL="609585" indent="-609585">
              <a:spcBef>
                <a:spcPts val="800"/>
              </a:spcBef>
              <a:buClr>
                <a:schemeClr val="accent1"/>
              </a:buClr>
              <a:buSzPct val="100000"/>
              <a:buFont typeface="Noto Sans Symbols"/>
              <a:buChar char="➢"/>
            </a:pPr>
            <a:r>
              <a:rPr lang="en" sz="2667" dirty="0">
                <a:solidFill>
                  <a:schemeClr val="dk2"/>
                </a:solidFill>
                <a:latin typeface="Calibri"/>
                <a:ea typeface="Calibri"/>
                <a:cs typeface="Calibri"/>
                <a:sym typeface="Calibri"/>
              </a:rPr>
              <a:t>Installation of books and text books from the iTunes store</a:t>
            </a:r>
          </a:p>
          <a:p>
            <a:pPr marL="609585" indent="-609585">
              <a:spcBef>
                <a:spcPts val="800"/>
              </a:spcBef>
              <a:buClr>
                <a:schemeClr val="accent1"/>
              </a:buClr>
              <a:buSzPct val="100000"/>
              <a:buFont typeface="Noto Sans Symbols"/>
              <a:buChar char="➢"/>
            </a:pPr>
            <a:r>
              <a:rPr lang="en" sz="2667" dirty="0">
                <a:solidFill>
                  <a:schemeClr val="dk2"/>
                </a:solidFill>
                <a:latin typeface="Calibri"/>
                <a:ea typeface="Calibri"/>
                <a:cs typeface="Calibri"/>
                <a:sym typeface="Calibri"/>
              </a:rPr>
              <a:t>Millions of titles available, in different languages</a:t>
            </a:r>
          </a:p>
          <a:p>
            <a:pPr marL="609585" indent="-609585">
              <a:spcBef>
                <a:spcPts val="800"/>
              </a:spcBef>
              <a:buClr>
                <a:schemeClr val="accent1"/>
              </a:buClr>
              <a:buSzPct val="100000"/>
              <a:buFont typeface="Noto Sans Symbols"/>
              <a:buChar char="➢"/>
            </a:pPr>
            <a:r>
              <a:rPr lang="en" sz="2667" dirty="0">
                <a:solidFill>
                  <a:schemeClr val="dk2"/>
                </a:solidFill>
                <a:latin typeface="Calibri"/>
                <a:ea typeface="Calibri"/>
                <a:cs typeface="Calibri"/>
                <a:sym typeface="Calibri"/>
              </a:rPr>
              <a:t>Reading of content using VoiceOver</a:t>
            </a:r>
          </a:p>
          <a:p>
            <a:pPr>
              <a:buClr>
                <a:srgbClr val="000000"/>
              </a:buClr>
            </a:pPr>
            <a:endParaRPr sz="4267"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1778384341"/>
      </p:ext>
    </p:extLst>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2" name="Shape 842"/>
          <p:cNvSpPr txBox="1">
            <a:spLocks noGrp="1"/>
          </p:cNvSpPr>
          <p:nvPr>
            <p:ph type="title"/>
          </p:nvPr>
        </p:nvSpPr>
        <p:spPr>
          <a:xfrm>
            <a:off x="635171" y="28073"/>
            <a:ext cx="8596668" cy="1320800"/>
          </a:xfrm>
          <a:prstGeom prst="rect">
            <a:avLst/>
          </a:prstGeom>
          <a:noFill/>
          <a:ln>
            <a:noFill/>
          </a:ln>
        </p:spPr>
        <p:txBody>
          <a:bodyPr vert="horz" lIns="121900" tIns="60933" rIns="121900" bIns="60933" rtlCol="0" anchor="ctr" anchorCtr="0">
            <a:noAutofit/>
          </a:bodyPr>
          <a:lstStyle/>
          <a:p>
            <a:pPr>
              <a:spcBef>
                <a:spcPts val="0"/>
              </a:spcBef>
              <a:buClr>
                <a:schemeClr val="lt1"/>
              </a:buClr>
              <a:buSzPct val="25000"/>
            </a:pPr>
            <a:r>
              <a:rPr lang="en" sz="5867" dirty="0">
                <a:solidFill>
                  <a:schemeClr val="tx1"/>
                </a:solidFill>
                <a:latin typeface="Calibri"/>
                <a:ea typeface="Calibri"/>
                <a:cs typeface="Calibri"/>
                <a:sym typeface="Calibri"/>
              </a:rPr>
              <a:t>Apple Retail Store</a:t>
            </a:r>
          </a:p>
        </p:txBody>
      </p:sp>
      <p:pic>
        <p:nvPicPr>
          <p:cNvPr id="841" name="Shape 841"/>
          <p:cNvPicPr preferRelativeResize="0">
            <a:picLocks noGrp="1"/>
          </p:cNvPicPr>
          <p:nvPr>
            <p:ph idx="1"/>
          </p:nvPr>
        </p:nvPicPr>
        <p:blipFill rotWithShape="1">
          <a:blip r:embed="rId3">
            <a:alphaModFix/>
          </a:blip>
          <a:stretch/>
        </p:blipFill>
        <p:spPr>
          <a:xfrm>
            <a:off x="2132806" y="2248694"/>
            <a:ext cx="5686425" cy="3705225"/>
          </a:xfrm>
          <a:prstGeom prst="rect">
            <a:avLst/>
          </a:prstGeom>
          <a:noFill/>
          <a:ln>
            <a:noFill/>
          </a:ln>
        </p:spPr>
      </p:pic>
      <p:sp>
        <p:nvSpPr>
          <p:cNvPr id="843" name="Shape 843"/>
          <p:cNvSpPr txBox="1"/>
          <p:nvPr/>
        </p:nvSpPr>
        <p:spPr>
          <a:xfrm>
            <a:off x="609600" y="1418168"/>
            <a:ext cx="7310965" cy="4525433"/>
          </a:xfrm>
          <a:prstGeom prst="rect">
            <a:avLst/>
          </a:prstGeom>
          <a:noFill/>
          <a:ln>
            <a:noFill/>
          </a:ln>
        </p:spPr>
        <p:txBody>
          <a:bodyPr lIns="121900" tIns="60933" rIns="121900" bIns="60933" anchor="t" anchorCtr="0">
            <a:noAutofit/>
          </a:bodyPr>
          <a:lstStyle/>
          <a:p>
            <a:pPr marL="609585" indent="-609585">
              <a:buClr>
                <a:schemeClr val="accent1"/>
              </a:buClr>
              <a:buSzPct val="100000"/>
              <a:buFont typeface="Noto Sans Symbols"/>
              <a:buChar char="➢"/>
            </a:pPr>
            <a:r>
              <a:rPr lang="en" sz="2667" dirty="0">
                <a:solidFill>
                  <a:schemeClr val="dk2"/>
                </a:solidFill>
                <a:latin typeface="Calibri"/>
                <a:ea typeface="Calibri"/>
                <a:cs typeface="Calibri"/>
                <a:sym typeface="Calibri"/>
              </a:rPr>
              <a:t>Founded in May 2001 by Ron Johnson</a:t>
            </a:r>
          </a:p>
          <a:p>
            <a:pPr marL="609585" indent="-609585">
              <a:spcBef>
                <a:spcPts val="800"/>
              </a:spcBef>
              <a:buClr>
                <a:schemeClr val="accent1"/>
              </a:buClr>
              <a:buSzPct val="100000"/>
              <a:buFont typeface="Noto Sans Symbols"/>
              <a:buChar char="➢"/>
            </a:pPr>
            <a:r>
              <a:rPr lang="en" sz="2667" dirty="0">
                <a:solidFill>
                  <a:schemeClr val="dk2"/>
                </a:solidFill>
                <a:latin typeface="Calibri"/>
                <a:ea typeface="Calibri"/>
                <a:cs typeface="Calibri"/>
                <a:sym typeface="Calibri"/>
              </a:rPr>
              <a:t>Primarily sells computers and consumer electronics</a:t>
            </a:r>
          </a:p>
          <a:p>
            <a:pPr marL="609585" indent="-609585">
              <a:spcBef>
                <a:spcPts val="800"/>
              </a:spcBef>
              <a:buClr>
                <a:schemeClr val="accent1"/>
              </a:buClr>
              <a:buSzPct val="100000"/>
              <a:buFont typeface="Noto Sans Symbols"/>
              <a:buChar char="➢"/>
            </a:pPr>
            <a:r>
              <a:rPr lang="en" sz="2667" dirty="0">
                <a:solidFill>
                  <a:schemeClr val="dk2"/>
                </a:solidFill>
                <a:latin typeface="Calibri"/>
                <a:ea typeface="Calibri"/>
                <a:cs typeface="Calibri"/>
                <a:sym typeface="Calibri"/>
              </a:rPr>
              <a:t>Genius Bar for technical support and repairs</a:t>
            </a:r>
          </a:p>
          <a:p>
            <a:pPr marL="609585" indent="-609585">
              <a:spcBef>
                <a:spcPts val="800"/>
              </a:spcBef>
              <a:buClr>
                <a:schemeClr val="accent1"/>
              </a:buClr>
              <a:buSzPct val="100000"/>
              <a:buFont typeface="Noto Sans Symbols"/>
              <a:buChar char="➢"/>
            </a:pPr>
            <a:r>
              <a:rPr lang="en" sz="2667" dirty="0">
                <a:solidFill>
                  <a:schemeClr val="dk2"/>
                </a:solidFill>
                <a:latin typeface="Calibri"/>
                <a:ea typeface="Calibri"/>
                <a:cs typeface="Calibri"/>
                <a:sym typeface="Calibri"/>
              </a:rPr>
              <a:t>Over 450 Retail locations worldwide</a:t>
            </a:r>
          </a:p>
          <a:p>
            <a:pPr>
              <a:buClr>
                <a:srgbClr val="000000"/>
              </a:buClr>
            </a:pPr>
            <a:endParaRPr sz="4267"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3016371881"/>
      </p:ext>
    </p:extLst>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9" name="Shape 849"/>
          <p:cNvSpPr txBox="1">
            <a:spLocks noGrp="1"/>
          </p:cNvSpPr>
          <p:nvPr>
            <p:ph type="title"/>
          </p:nvPr>
        </p:nvSpPr>
        <p:spPr>
          <a:prstGeom prst="rect">
            <a:avLst/>
          </a:prstGeom>
          <a:noFill/>
          <a:ln>
            <a:noFill/>
          </a:ln>
        </p:spPr>
        <p:txBody>
          <a:bodyPr vert="horz" lIns="121900" tIns="60933" rIns="121900" bIns="60933" rtlCol="0" anchor="ctr" anchorCtr="0">
            <a:noAutofit/>
          </a:bodyPr>
          <a:lstStyle/>
          <a:p>
            <a:pPr algn="ctr">
              <a:spcBef>
                <a:spcPts val="0"/>
              </a:spcBef>
              <a:buClr>
                <a:srgbClr val="FFFFFF"/>
              </a:buClr>
              <a:buSzPct val="25000"/>
            </a:pPr>
            <a:r>
              <a:rPr lang="en" sz="5867" dirty="0">
                <a:solidFill>
                  <a:schemeClr val="tx1"/>
                </a:solidFill>
                <a:latin typeface="Calibri"/>
                <a:ea typeface="Calibri"/>
                <a:cs typeface="Calibri"/>
                <a:sym typeface="Calibri"/>
              </a:rPr>
              <a:t>App Store</a:t>
            </a:r>
          </a:p>
        </p:txBody>
      </p:sp>
      <p:sp>
        <p:nvSpPr>
          <p:cNvPr id="848" name="Shape 848"/>
          <p:cNvSpPr txBox="1">
            <a:spLocks noGrp="1"/>
          </p:cNvSpPr>
          <p:nvPr>
            <p:ph idx="1"/>
          </p:nvPr>
        </p:nvSpPr>
        <p:spPr>
          <a:xfrm>
            <a:off x="1102783" y="2084916"/>
            <a:ext cx="8379883" cy="3937000"/>
          </a:xfrm>
          <a:prstGeom prst="rect">
            <a:avLst/>
          </a:prstGeom>
          <a:noFill/>
          <a:ln>
            <a:noFill/>
          </a:ln>
        </p:spPr>
        <p:txBody>
          <a:bodyPr vert="horz" lIns="121900" tIns="60933" rIns="121900" bIns="60933" rtlCol="0" anchor="t" anchorCtr="0">
            <a:noAutofit/>
          </a:bodyPr>
          <a:lstStyle/>
          <a:p>
            <a:pPr marL="364058" indent="-364058">
              <a:spcBef>
                <a:spcPts val="0"/>
              </a:spcBef>
              <a:buSzPct val="100000"/>
              <a:buFont typeface="Noto Sans Symbols"/>
              <a:buChar char="➢"/>
            </a:pPr>
            <a:r>
              <a:rPr lang="en" sz="3200">
                <a:solidFill>
                  <a:schemeClr val="dk2"/>
                </a:solidFill>
                <a:latin typeface="Calibri"/>
                <a:ea typeface="Calibri"/>
                <a:cs typeface="Calibri"/>
                <a:sym typeface="Calibri"/>
              </a:rPr>
              <a:t>Launched June 2008</a:t>
            </a:r>
          </a:p>
          <a:p>
            <a:pPr marL="364058" indent="-364058">
              <a:spcBef>
                <a:spcPts val="640"/>
              </a:spcBef>
              <a:buSzPct val="100000"/>
              <a:buFont typeface="Noto Sans Symbols"/>
              <a:buChar char="➢"/>
            </a:pPr>
            <a:r>
              <a:rPr lang="en" sz="3200">
                <a:solidFill>
                  <a:schemeClr val="dk2"/>
                </a:solidFill>
                <a:latin typeface="Calibri"/>
                <a:ea typeface="Calibri"/>
                <a:cs typeface="Calibri"/>
                <a:sym typeface="Calibri"/>
              </a:rPr>
              <a:t>Digital platform for mobile apps, available directly for download through iOS devices</a:t>
            </a:r>
          </a:p>
          <a:p>
            <a:pPr marL="364058" indent="-364058">
              <a:spcBef>
                <a:spcPts val="640"/>
              </a:spcBef>
              <a:buSzPct val="100000"/>
              <a:buFont typeface="Noto Sans Symbols"/>
              <a:buChar char="➢"/>
            </a:pPr>
            <a:r>
              <a:rPr lang="en" sz="3200">
                <a:solidFill>
                  <a:schemeClr val="dk2"/>
                </a:solidFill>
                <a:latin typeface="Calibri"/>
                <a:ea typeface="Calibri"/>
                <a:cs typeface="Calibri"/>
                <a:sym typeface="Calibri"/>
              </a:rPr>
              <a:t>Over 1.5 million apps and 100 billion downloads since 2008</a:t>
            </a:r>
          </a:p>
          <a:p>
            <a:pPr marL="364058" indent="-364058">
              <a:spcBef>
                <a:spcPts val="640"/>
              </a:spcBef>
              <a:buSzPct val="100000"/>
              <a:buFont typeface="Noto Sans Symbols"/>
              <a:buChar char="➢"/>
            </a:pPr>
            <a:r>
              <a:rPr lang="en" sz="3200">
                <a:solidFill>
                  <a:schemeClr val="dk2"/>
                </a:solidFill>
                <a:latin typeface="Calibri"/>
                <a:ea typeface="Calibri"/>
                <a:cs typeface="Calibri"/>
                <a:sym typeface="Calibri"/>
              </a:rPr>
              <a:t>At the end of 2013, App Store users spent over $10 billion </a:t>
            </a:r>
          </a:p>
          <a:p>
            <a:pPr marL="364058" indent="-364058">
              <a:spcBef>
                <a:spcPts val="640"/>
              </a:spcBef>
              <a:buSzPct val="25000"/>
              <a:buNone/>
            </a:pPr>
            <a:endParaRPr sz="3200">
              <a:solidFill>
                <a:schemeClr val="dk2"/>
              </a:solidFill>
              <a:latin typeface="Calibri"/>
              <a:ea typeface="Calibri"/>
              <a:cs typeface="Calibri"/>
              <a:sym typeface="Calibri"/>
            </a:endParaRPr>
          </a:p>
        </p:txBody>
      </p:sp>
      <p:pic>
        <p:nvPicPr>
          <p:cNvPr id="850" name="Shape 850"/>
          <p:cNvPicPr preferRelativeResize="0"/>
          <p:nvPr/>
        </p:nvPicPr>
        <p:blipFill rotWithShape="1">
          <a:blip r:embed="rId3">
            <a:alphaModFix/>
          </a:blip>
          <a:srcRect l="10728" t="5228" r="10154"/>
          <a:stretch/>
        </p:blipFill>
        <p:spPr>
          <a:xfrm>
            <a:off x="9461276" y="4203701"/>
            <a:ext cx="2709333" cy="2654299"/>
          </a:xfrm>
          <a:prstGeom prst="rect">
            <a:avLst/>
          </a:prstGeom>
          <a:noFill/>
          <a:ln>
            <a:noFill/>
          </a:ln>
        </p:spPr>
      </p:pic>
    </p:spTree>
    <p:extLst>
      <p:ext uri="{BB962C8B-B14F-4D97-AF65-F5344CB8AC3E}">
        <p14:creationId xmlns:p14="http://schemas.microsoft.com/office/powerpoint/2010/main" val="1346372522"/>
      </p:ext>
    </p:extLst>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solidFill>
                  <a:schemeClr val="tx1"/>
                </a:solidFill>
              </a:rPr>
              <a:t>Apple Pay</a:t>
            </a:r>
          </a:p>
        </p:txBody>
      </p:sp>
      <p:sp>
        <p:nvSpPr>
          <p:cNvPr id="2" name="Text Placeholder 1"/>
          <p:cNvSpPr>
            <a:spLocks noGrp="1"/>
          </p:cNvSpPr>
          <p:nvPr>
            <p:ph idx="1"/>
          </p:nvPr>
        </p:nvSpPr>
        <p:spPr>
          <a:xfrm>
            <a:off x="518029" y="1383774"/>
            <a:ext cx="8596668" cy="3880773"/>
          </a:xfrm>
        </p:spPr>
        <p:txBody>
          <a:bodyPr>
            <a:normAutofit/>
          </a:bodyPr>
          <a:lstStyle/>
          <a:p>
            <a:pPr marL="0" indent="0">
              <a:buNone/>
            </a:pPr>
            <a:endParaRPr lang="en-CA" sz="2400" dirty="0"/>
          </a:p>
          <a:p>
            <a:r>
              <a:rPr lang="en-CA" sz="2400" dirty="0"/>
              <a:t>mobile payment service that offers an easy, secure and private way to pay. </a:t>
            </a:r>
          </a:p>
          <a:p>
            <a:r>
              <a:rPr lang="en-CA" sz="2400" dirty="0"/>
              <a:t>Pay accepts credit and debit cards, reward programs and store-issued credit and debit </a:t>
            </a:r>
          </a:p>
          <a:p>
            <a:r>
              <a:rPr lang="en-CA" sz="2400" dirty="0"/>
              <a:t>Available in US, UK, CAN, AUS, CHINA, SING, SWI, FRA, </a:t>
            </a:r>
          </a:p>
          <a:p>
            <a:endParaRPr lang="en-CA" dirty="0"/>
          </a:p>
        </p:txBody>
      </p:sp>
      <p:sp>
        <p:nvSpPr>
          <p:cNvPr id="4" name="AutoShape 2" descr="data:image/jpeg;base64,/9j/4AAQSkZJRgABAQAAAQABAAD/2wCEAAkGBxIQEBUSEhMTFRUWFxcWGBUYFxUVGBYWGBUWFxYWFxcaHSggIBomGxcYITEiJSktLy4uFx81ODMsNygtLisBCgoKDg0NDg8MDisZFRkrKysrKysrKysrKysrKysrKysrKysrKysrKysrKysrKysrKysrKysrKysrKysrKysrK//AABEIAIwBaAMBIgACEQEDEQH/xAAcAAEBAAMAAwEAAAAAAAAAAAAABgQFBwIDCAH/xABOEAABAwIDBAUDDg0CBgMAAAABAAIDBBEFEiEGMUFRBxNhcYEiMqEUFRYjM0JSVZGUpLHS0wg0YmNydHWCkrKztMEkk0NUoqPR8Bclc//EABQBAQAAAAAAAAAAAAAAAAAAAAD/xAAUEQEAAAAAAAAAAAAAAAAAAAAA/9oADAMBAAIRAxEAPwDtaIiAiIgIiICIiAiIgIiICIiAiIgIiICIiAiIgIiICIiAiIgIiICIiAiIgIiICIiAiIgIiICIiAiIgIiICLExXEY6WF88zsscbczjvPYAOJJsAOJIU7TeutY3reshoI3asjMXqifLwMpc5rGuPwQDbmgrUUv6x4l8a/Q4ftJ6x4l8a/Q4ftIKhFL+seJfGv0OH7SeseJfGv0OH7SCoRS/rHiXxr9Dh+0nrHiXxr9Dh+0gqEUv6x4l8a/Q4ftJ6x4l8a/Q4ftIKhFL+seJfGv0OH7SeseJfGv0OH7SCoRS/rHiXxr9Dh+0nrHiXxr9Dh+0gqEUv6x4l8a/Q4ftJ6x4l8a/Q4ftIKhFLes+KN1bicbiPeyUbMp7CWSA/IsnAMekkmfSVUbYqqNuezSTHNHe3Wwk65bkAtOrSQgoEREBERAREQEWPX10VPGZJpGRsbve9wa0eJUFV9KIneYsKo5q540L7GOFp7XEXPDfl370HRV+PcGi5IA5k2+tc4OD7RVus9bBQsPvIGdY8Dfq697jdo9eTOiCmkN6uqraonU55bNv3an0oLOq2go4vdKqnZ+lLGPrKxPZrhn/AD9H/vxfaWppuirCGC3qQO7XPkcf5lkf/GmEf8lF8r/tIN3S49SS+51NO/8ARljP1FbBrgRcG45jUKLqeinCJBb1IG9rZJGn+Za1/RFBGb0dbW0pG7LJmaD3aH0oOjoubetu0dDrFU0+IMHvJW9XIQOAOmp7Xle6g6U445BDidNNQS7rvBfE7tDwL28CO1B0NF6aSqjmYJIntexwuHNIc0jsI0XuQEREBERAREQEREBERBKdIHlNooj5stfTNcObW55QD2Zo2/IqtSm3nnYd+0YP6U6q0BERARFjV9fFTsMk0jI2De57g0fKUGSi/GuBAI1BFweYO4r9QEREBERAREQEREBS20wy4lhbxo4y1ERPNjqZ7y09mZjT4KpUvtV+PYV+szf2kyCoREQEREBRG1+37aaX1HRxGrrnaCFly2O/GVw3W3kcOJA1WPt3tTO+obhWG61cgvJL72mj4uJ4Osb9lxxIW82K2Op8Lhyx+XK/WWd3nyu3nXg2+4fWblBN4d0dS1kgqcandUyb20zXFsEXG1m2vbssDxzLoFHSRwsEcTGRsboGMaGtHcAveiAiIgIpzbjbCDCYGzTNe8vdkYxlruNrm5OgAA3r37HbUQYpTCogzAZi1zHWzMeLXa6xtuII7Cg9kO1FE+qNG2piNQLgxB3lXGrm8i4WNwDfQ8luF8sdIWFS4RjD3Rkj2wVML+xzsw14kOu093avpLZbGmV9HDVM3SMBI+C4aPb4OBCDarFxHDoamMxzxMlYd7XtDh6ePaskm2pU7Ft3hbnlgrqfMDaxeG6jkTofBBLVnR9U4c51Rgk7ozfM6jlcXwydgLjvtz1/KC3exm3sVc91NMx1LWx6Pp36EkC5MZO8cbb7a6jVVVNWRyi8cjHjm1zXfUVO7c7FRYkwOB6mqj1hqG6OY4agOI1Lb/JwQVKKG6P9rJpXvw/EG5K+DztwE7BulZwvaxNtDe4tqBcoCIiAiIgIiICIiCU2887Dv2jB/SnVWpTbzzsO/aMH9KdVaAiLlfTtthLRQxUtO8sknDnPe02c2IWFmngXEnXk080HSjiMOfq+uiz7smdma/LLe91x/afZqtxXF3SVv+mw+B+VplcGNcxp16sE6ueQTm5HsAXDbr31VbLLbrJHvyizc7nOyjkLnQIPsyhrIZW3hkje0WHkOa8AcBoSskL5s6Ddn56mv9URyvhjp7F7m75LnSHlY2N78Bz1H0mN6DkGz0+MYrPW9XifqdlPUPia3qIn6Bzra2B0A4krOxZ+P4Sw1LqiLEYGC8jDGIpGtG9wyi/jc25L2dC/uuK/rr/5nq62mrY4KKeWUhrGxPuTxu0gN7yTa3ag/dnMair6WKqhvkkbex3tIJDmntDgR4LZLlnRqK2m2djdTQNlmkkc5jHuyAMfJl6w9gtmtcaG6zZqbadrDKJ8Pc4C/UBjtfyQ4tGvj4oOjIpLYzat+K0Ur2NENVGXxPY4FzWTAeSbaEtJ4dhHC69fRjtXJiVNJ6oDW1MEropWtGUDU5Ta57R3tKCxRa3aPFm0VJNUv3RMc63N1vJb4mwWu6PsSqqvD4qiryCSUF4DG5QIz5mhJ1I18Qgo1L7Vfj2FfrM39pMqhS+1X49hX6zN/aTIKhERAU/t3tG3DaCWpNi4DLG0++ldowdwOp7GlUC5rts31djuHUB1jhBq5RwOW+QH+G376Db9GOy7qKmM093VlUetne7zgXatj8L69pPIKzREBEUL0zuq24U99K9zMrmulLSQ7qdc1iNQL5SewFBdLisHTNMzFXQVEUTKUSuhO/rI7OyZ3OvY2IuRbd3L3dA22ck+egqHue5rTJC9xLnZQQHxknU2uCOy/JS/T/gIp8QbUsFm1LLu/wD1ZZrvlbkPfdB17pS2bGI4bLG0Xkj9uiP5TAbj95pcPELj/QJtCafEDTOPtdUMoHAStBLD4jMPELsHRRjBq8JpnuJL2NMTidSTGcoJ722K+fNrIThuNzZNOpqRKzuLmytHyEBB138IPBBNQMqgPKp3gOP5uQ5T8j8nylYP4OeMF8FRSOPubmys/ReMrgOy7Qf3l0XbKlFVhlUzg+neR35M7T8oC4N0CVhjxhrb6SxSMt3APH8iDtXSpXOhwmo6vz5Q2BnAkzPaw27cpctjS7LUjaeOB9NA9rI2s8qNhvlaASbhaPb8dfW4XR/DqTO4c2U7C/XsuQvDpJeZZqGhkkdFTVcsjZ3tOUvDGAsgzcA8kjtsg9z+jzB53F0ULGPbpmp5Xxlp7mOsD3hYeLbKzUFPNPS4pXMEUb5AyZzKhnktJsc7b2NrLLrOjWkGV9FnoZ2CzJoSb25SNJs8HjfU81M7eY1icGHT0tbAHiQCNtdBrFkLxmM0e9hyDuJNgg8trv8AWYbSYvHJFFiFPFHOLPDc7bB0keW9yLXIaeZbxXQdk9oIsRpI6mIjy2jM29zG/wB8w9x/wtHhewWCywsfFTU8rC0WkaS4O033B3ryq+jejFn0YdRTtvkmgJB52ewmz23AuCgskUvshtFJM+SirGhlbT2zhujJoz5s8X5J4jgeW4VCAiIgIiICIiCU2887Dv2jB/SnVWpTbzzsO/aMH9KdVaAuCfhIUjhVUs3vXRPZ4sfmPoePkXe1JdJ2ynrpQOibbrmHrIidPLAN235OFx8iD5PReyeFzHOY8Frmktc0ixa4GxBB3EFeBCDr34P200NPLNSTOawzlro3E2Be24LLniQRZd+bvXyd0bbIvxStZHY9Swh8z+AYD5v6TrWHieC+sI2gWA0AsAOQG4IOGbCYRiM9RiLqKuFK1tXIHtMbZA8lz7Oud1grCPo3mqXsdiuITVjWHMIA0QxE/lgHXwAKxuhj3XFf11/8z101BptpNoKXC6brZyGRtsxjGjVxt5LGN7h3ABS0G1ONVQz0uFxxRnVrqmUhzgdxyDKR3LW9MTuprcLqpml1JFN7bpmDXZmEEjuH/SVY4ht1hsEJmdWQOba4DJGve7saxpJv/wClBGdDbphXYq2drGSdcxz2MN2NeXSZspPBeUp9adpg7zYMSZY8AJwR6c9v91ejoVrnT12KSyMdG+SRkhjcC1zQ50hAIPYQqHpjwR1ThrpY79dSuFRGRv8AJ8+37uv7oQYHSy91ZNR4RGTepkEk1vewRnefEOPewLo0MTWNaxoAa0BrQODQLAfIFzLorkfidXU4xK212spoQfehrGmUg8i47+1y6ggKX2q/HsK/WZv7SZVCl9qvx7Cv1mb+0mQVCIiAua4VrtbVk+9o4w3sBEJPpJXSlzbEz6k2qp5DoyspnQ3/ADjN38rB+8g6SiIgLHxCFskMjHi7XMe1w5gtIPoWQozpb2jOH4ZI5l+sm9oYfgl7XXdfsaHW7bIOD9EEzm41SZeL3NPaHRvBXTvwj2D1FTO4idw8DGb/AFBSX4P+AOmxB1WW+107HWdzleMoA7mlx7NOa2v4RuLh0tNSNOrGumeORf5LB32a4+IQUf4O7ycMlB3Codb/AG4yuZ9OUYbjUxHvmRE9/VNH1ALr3QbhxhweNzhYzPfL+6TlafENuuJ9KdV6qxuqyeV7Y2JvexrY7D94FB9K4ec2HR5uNK2/jCLr5s6HXkY3SW4ueP8AtPX0ni7hS4dKToIqZ4/giI/wvnboQpesxqA/AbI8+DCPrcEHatrKWrhxGnr4KY1bI4ZIXRNe1kjC9wPWNzaHQWstbtBtbQ1dO6nxKjrqdp4vgccjhueyRl7OHNdIRBybZXpKhpZW0dVVx1MJ9wrRcODb2DKppF2uG7P4nmur6OHAgjsIIPoIXMdo6GjOPNGJRM6iSBrKVzmhsLpiT1gkcLe2csx5cbLPdT1OAG8QkqsM99Hq+ejHwmcXw8xvHy3DPrth+pkdUYZMaOYm7owM1NKdPdIdwJtbM21rnRbHZrGaqV7oKykdDNG0OMjDnp5Re1437weOU6hbfDMQiqYmzQSNkjeLte03B/8AB4EHULKQSm3eCyyNjraTSspCXx/no/8AiU7uYcL27eV1udncZirqaOphPkyC9uLXbnMd+UDcHuWyUFN/9PiXWbqGvfZ/waesO5/YyTce0cEF6iIgIiICIiCU2887Dv2jB/SnVWpTbzzsO/aMH9KdVaAiIg09bsvQzTdfLSwPlFvLcwE6biefismvwWmnZ1c0EL2fBcxpA7tNPBZ6IMLCsKgpI+rp4o4mXvlY0NF+Z5lZqIgwcNwinpi8wRMjMjs7y0WzuN/KPbqVnIiD0VtJHNG6OVjZGOFnMcA5pHaCtHQbC4ZBIJY6OBrwbh2XNlPMBxICo0QYdNhUEUsk0cTGyy26x4FnPtuzHiozpO2mIYMMpCH1tV7UGjXqo3ee9/Lyb+FzwV69twQeIty3qc2S2HpMMLnwtc+Z9888pzyOubkX4Du321ug2OzGCsoKSGlj3RtAJtbM46vce0uJK2iIgKX2q/HsK/WZv7SZVCl9qvx7Cv1mb+0mQVCIiAofpbwSSoohUQfjFG8VMdhcnJq8DwGa3EtCuEQafZPH48Ro4qqPc8eU34Dx57D3H0WW4XKMRifs1XOqomOdhlU4dcxuvqaUnR7Rwab6fw8GrqFDWRzxtlie18bwHNe03DgeIQe9YOMYTBWQugqI2yRu3tPMbiCNQRzCzkQYODYRBRwiGnjbHG3UNbzO8knUntK+bsYwGuxXHZYpI3se+YhxLXZYoWmwdfdlDALc/FfT6INFjuIQ4Thr5AA2OniDY28yAGRMHaTYL536K8KdiGMxOf5QY81Mp/ROYX73lq7R0x7NVeI0LI6TynMlD3RZg3rBlcBYnS4JvYn6l49EWwzsKp3vnDfVMxGexzBjG+ZHfdfUkkcSN9kH7034wKbCJWX8qoc2FvcTmf8A9LSPFQ/4OOFXmqaojRrGwtPa853+hrflWk6dNphV4gKeM3jpbs03GUkdZ8lg3wK7L0X7O+t2GRROFpH+2y887wND3NDW+CCsREQRHS9OPUDafJG41U8VMHyDMyEyE+3HkWgaHgbLCpI8TwQBhD8TorABzQBUwC2oy3OdnZe/dxuMWwuGrhdBURtkjeLOafQQd4IOoI1ChsTw6swSJ09JWNkpYxc01Y6+UcGxTb+wNPpQTkm0raCqNbQUldHSPcDWRSQmOAXIHXRC92ya6gCx7F2WGVr2hzSC1wDgRuIIuCPBc0g2gxPHqRzIKOGmp5mFjp6hxfmDgWv6qMAXtzOnyLa9G1a+na7Capw9UUvuZ3CemJ9rkjvvA808rBBcrBxvCYqynkppm3jkaWnmOTh2g2IPMLORBI7BYrL7Zh9Wb1VJZpdqOvgPuU7b77jQ8iNd6rlObSbOvnqKerp3tjqYHWzOvllgcfbYn21ItcjkflVGgIiICIiCU2934eeAxGnueV2TNHpIHiqtavaTBxW0z4C4sJyuZIN8cjHB8bx3OA04i4Wmptq5adoZiNNOyRuhlgifPBLb37DGC5t9+Vw07UFailvZ9Rcqv5nV/dp7PqLlV/M6v7tBUopb2fUXKr+Z1f3aez6i5VfzOr+7QVKKW9n1Fyq/mdX92ns+ouVX8zq/u0FSilvZ9Rcqv5nV/dp7PqLlV/M6v7tBUopb2fUXKr+Z1f3aez6i5VfzOr+7QVKKW9n1Fyq/mdX92ns+ouVX8zq/u0FSilvZ9Rcqv5nV/dp7PqLlV/M6v7tBUqW2qP8Ar8KHH1ROfAUktz6V++zulOjI62R3BraOpBJ73MAHiV+YHQ1NRV+r6tnU5WOjpqe4c6NjyDJJKRp1jrAWHmgdqCpREQEREHqqadkrHRyNa9jwWua4XDgdCCDwXMajBK7AJHTYc11VQOJdJRkkyRc3RHeR3XPMHeupog0Gym2FHibM1PJ5QHlQus2VnY5v+Rcdq36jtqOjqkrX9ezNS1I1FRAcjs3NwGh79D2rSiux/DNJomYnAP8AiR+RPl7Wganwd3oOlooPC+lnDZTkmdJSycWTsLbHtcLj5bKuw/GKaoF4J4ZR+RIx31FBnIlksg5fRdDkLMTNY6Yvh6wzNgLNc5OYBz76tDtd2tgDxv1BLLX4jjlLTC89RBF+nIxvoJug2CKBxLpaw9jurp+urJToGQRuNz+kf8XWC5+0GKaNazC4DxPl1BHdvGh/JOm9BUbXbbUmGNtM/NKfMgj8qV5O4W4C/E+lSdBszW43MyqxYdTTM8qGgBOp4Om8OB1PJo0NJsp0fUeHu60B09QdXVExzyX5t4N7xrzJVYg8Y4w0BrQAAAAALAAaAADcFp9pdmYK8MMmdksZJinjOSWJx4tdy5g6FbpEE3gNHicM2SoqYKmnyutJ1ZiqM2mXMB5BG+57O1UiIgIiICIiAiIgIiIF0uiIF0uiIF0uiIF0uiIF0uiIF0uiIF0uiIF0REBERAREQEREBERBhYnhNPVNy1EMUo5SMa/6wpKv6JMIlN/U7oz+bke0fwkkehXSIOcHokjb7jiOIxD4LZdP8L8PRU478WxL/dP/AJXSEQc3Z0Qwk+21+ISji10oAPoK2OHdE+EQm/qbrD+de94/huG+hW6IMXD8Nhp25YIo4m8mMawegLKREBERAREQEREBERAREQEREBERAREQEREBERAREQEREBERAREQEREBERAREQEREBERAREQEREBERAREQEREBERAREQEREBERB//9k="/>
          <p:cNvSpPr>
            <a:spLocks noChangeAspect="1" noChangeArrowheads="1"/>
          </p:cNvSpPr>
          <p:nvPr/>
        </p:nvSpPr>
        <p:spPr bwMode="auto">
          <a:xfrm>
            <a:off x="1524000" y="-1094874"/>
            <a:ext cx="4699000" cy="1828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CA" sz="2400"/>
          </a:p>
        </p:txBody>
      </p:sp>
      <p:pic>
        <p:nvPicPr>
          <p:cNvPr id="9220" name="Picture 4" descr="https://www.1fsb.com/ContentImageHandler.ashx?ImageId=777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00" y="5124320"/>
            <a:ext cx="4699000" cy="182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4291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9" name="Shape 869"/>
          <p:cNvSpPr txBox="1">
            <a:spLocks noGrp="1"/>
          </p:cNvSpPr>
          <p:nvPr>
            <p:ph type="title"/>
          </p:nvPr>
        </p:nvSpPr>
        <p:spPr>
          <a:xfrm>
            <a:off x="609600" y="599016"/>
            <a:ext cx="10972800" cy="1143000"/>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Net Sales by Product</a:t>
            </a:r>
          </a:p>
        </p:txBody>
      </p:sp>
      <p:pic>
        <p:nvPicPr>
          <p:cNvPr id="868" name="Shape 868"/>
          <p:cNvPicPr preferRelativeResize="0">
            <a:picLocks noGrp="1"/>
          </p:cNvPicPr>
          <p:nvPr>
            <p:ph idx="1"/>
          </p:nvPr>
        </p:nvPicPr>
        <p:blipFill rotWithShape="1">
          <a:blip r:embed="rId3">
            <a:alphaModFix/>
          </a:blip>
          <a:stretch/>
        </p:blipFill>
        <p:spPr>
          <a:xfrm>
            <a:off x="1204119" y="2715419"/>
            <a:ext cx="7543800" cy="2771775"/>
          </a:xfrm>
          <a:prstGeom prst="rect">
            <a:avLst/>
          </a:prstGeom>
          <a:noFill/>
          <a:ln>
            <a:noFill/>
          </a:ln>
        </p:spPr>
      </p:pic>
    </p:spTree>
    <p:extLst>
      <p:ext uri="{BB962C8B-B14F-4D97-AF65-F5344CB8AC3E}">
        <p14:creationId xmlns:p14="http://schemas.microsoft.com/office/powerpoint/2010/main" val="2268174306"/>
      </p:ext>
    </p:extLst>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5" name="Shape 875"/>
          <p:cNvSpPr txBox="1">
            <a:spLocks noGrp="1"/>
          </p:cNvSpPr>
          <p:nvPr>
            <p:ph type="title"/>
          </p:nvPr>
        </p:nvSpPr>
        <p:spPr>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Net Sales by Product</a:t>
            </a:r>
          </a:p>
        </p:txBody>
      </p:sp>
      <p:pic>
        <p:nvPicPr>
          <p:cNvPr id="874" name="Shape 874"/>
          <p:cNvPicPr preferRelativeResize="0">
            <a:picLocks noGrp="1"/>
          </p:cNvPicPr>
          <p:nvPr>
            <p:ph idx="1"/>
          </p:nvPr>
        </p:nvPicPr>
        <p:blipFill rotWithShape="1">
          <a:blip r:embed="rId3">
            <a:alphaModFix/>
          </a:blip>
          <a:stretch/>
        </p:blipFill>
        <p:spPr>
          <a:xfrm>
            <a:off x="2151856" y="2415381"/>
            <a:ext cx="5648325" cy="3371850"/>
          </a:xfrm>
          <a:prstGeom prst="rect">
            <a:avLst/>
          </a:prstGeom>
          <a:noFill/>
          <a:ln>
            <a:noFill/>
          </a:ln>
        </p:spPr>
      </p:pic>
    </p:spTree>
    <p:extLst>
      <p:ext uri="{BB962C8B-B14F-4D97-AF65-F5344CB8AC3E}">
        <p14:creationId xmlns:p14="http://schemas.microsoft.com/office/powerpoint/2010/main" val="3545976653"/>
      </p:ext>
    </p:extLst>
  </p:cSld>
  <p:clrMapOvr>
    <a:masterClrMapping/>
  </p:clrMapOvr>
  <p:transitio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1" name="Shape 881"/>
          <p:cNvSpPr txBox="1">
            <a:spLocks noGrp="1"/>
          </p:cNvSpPr>
          <p:nvPr>
            <p:ph type="title"/>
          </p:nvPr>
        </p:nvSpPr>
        <p:spPr>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Net Sales by Operating </a:t>
            </a:r>
            <a:r>
              <a:rPr lang="en" sz="5867" dirty="0">
                <a:solidFill>
                  <a:schemeClr val="lt1"/>
                </a:solidFill>
                <a:latin typeface="Calibri"/>
                <a:ea typeface="Calibri"/>
                <a:cs typeface="Calibri"/>
                <a:sym typeface="Calibri"/>
              </a:rPr>
              <a:t>Segment</a:t>
            </a:r>
          </a:p>
        </p:txBody>
      </p:sp>
      <p:pic>
        <p:nvPicPr>
          <p:cNvPr id="880" name="Shape 880"/>
          <p:cNvPicPr preferRelativeResize="0">
            <a:picLocks noGrp="1"/>
          </p:cNvPicPr>
          <p:nvPr>
            <p:ph idx="1"/>
          </p:nvPr>
        </p:nvPicPr>
        <p:blipFill rotWithShape="1">
          <a:blip r:embed="rId3">
            <a:alphaModFix/>
          </a:blip>
          <a:stretch/>
        </p:blipFill>
        <p:spPr>
          <a:xfrm>
            <a:off x="1089819" y="3086894"/>
            <a:ext cx="7772400" cy="2028825"/>
          </a:xfrm>
          <a:prstGeom prst="rect">
            <a:avLst/>
          </a:prstGeom>
          <a:noFill/>
          <a:ln>
            <a:noFill/>
          </a:ln>
        </p:spPr>
      </p:pic>
    </p:spTree>
    <p:extLst>
      <p:ext uri="{BB962C8B-B14F-4D97-AF65-F5344CB8AC3E}">
        <p14:creationId xmlns:p14="http://schemas.microsoft.com/office/powerpoint/2010/main" val="1077022784"/>
      </p:ext>
    </p:extLst>
  </p:cSld>
  <p:clrMapOvr>
    <a:masterClrMapping/>
  </p:clrMapOvr>
  <p:transition spd="slow">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7" name="Shape 887"/>
          <p:cNvSpPr txBox="1">
            <a:spLocks noGrp="1"/>
          </p:cNvSpPr>
          <p:nvPr>
            <p:ph type="title"/>
          </p:nvPr>
        </p:nvSpPr>
        <p:spPr>
          <a:xfrm>
            <a:off x="677336" y="609600"/>
            <a:ext cx="10498665" cy="1320800"/>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Net Sales by Operating Segment</a:t>
            </a:r>
          </a:p>
        </p:txBody>
      </p:sp>
      <p:pic>
        <p:nvPicPr>
          <p:cNvPr id="886" name="Shape 886"/>
          <p:cNvPicPr preferRelativeResize="0">
            <a:picLocks noGrp="1"/>
          </p:cNvPicPr>
          <p:nvPr>
            <p:ph idx="1"/>
          </p:nvPr>
        </p:nvPicPr>
        <p:blipFill rotWithShape="1">
          <a:blip r:embed="rId3">
            <a:alphaModFix/>
          </a:blip>
          <a:stretch/>
        </p:blipFill>
        <p:spPr>
          <a:xfrm>
            <a:off x="2599531" y="2515394"/>
            <a:ext cx="4752975" cy="3171825"/>
          </a:xfrm>
          <a:prstGeom prst="rect">
            <a:avLst/>
          </a:prstGeom>
          <a:noFill/>
          <a:ln>
            <a:noFill/>
          </a:ln>
        </p:spPr>
      </p:pic>
    </p:spTree>
    <p:extLst>
      <p:ext uri="{BB962C8B-B14F-4D97-AF65-F5344CB8AC3E}">
        <p14:creationId xmlns:p14="http://schemas.microsoft.com/office/powerpoint/2010/main" val="743480712"/>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8" name="Shape 278"/>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Competition</a:t>
            </a:r>
          </a:p>
        </p:txBody>
      </p:sp>
      <p:sp>
        <p:nvSpPr>
          <p:cNvPr id="277" name="Shape 277"/>
          <p:cNvSpPr txBox="1">
            <a:spLocks noGrp="1"/>
          </p:cNvSpPr>
          <p:nvPr>
            <p:ph idx="1"/>
          </p:nvPr>
        </p:nvSpPr>
        <p:spPr>
          <a:xfrm>
            <a:off x="1156758" y="2218267"/>
            <a:ext cx="9878483" cy="3450167"/>
          </a:xfrm>
          <a:prstGeom prst="rect">
            <a:avLst/>
          </a:prstGeom>
          <a:noFill/>
          <a:ln>
            <a:noFill/>
          </a:ln>
        </p:spPr>
        <p:txBody>
          <a:bodyPr vert="horz" lIns="121900" tIns="60933" rIns="121900" bIns="60933" rtlCol="0" anchor="t" anchorCtr="0">
            <a:noAutofit/>
          </a:bodyPr>
          <a:lstStyle/>
          <a:p>
            <a:pPr marL="364058" indent="-364058">
              <a:lnSpc>
                <a:spcPct val="100000"/>
              </a:lnSpc>
              <a:spcBef>
                <a:spcPts val="0"/>
              </a:spcBef>
              <a:buClr>
                <a:schemeClr val="accent2"/>
              </a:buClr>
              <a:buSzPct val="100000"/>
              <a:buFont typeface="Noto Sans Symbols"/>
              <a:buChar char="➢"/>
            </a:pPr>
            <a:r>
              <a:rPr lang="en" sz="3200" dirty="0">
                <a:solidFill>
                  <a:schemeClr val="dk2"/>
                </a:solidFill>
                <a:latin typeface="Calibri"/>
                <a:ea typeface="Calibri"/>
                <a:cs typeface="Calibri"/>
                <a:sym typeface="Calibri"/>
              </a:rPr>
              <a:t>Market dominated by small number of very large companies</a:t>
            </a:r>
          </a:p>
          <a:p>
            <a:pPr marL="364058" indent="-364058">
              <a:lnSpc>
                <a:spcPct val="100000"/>
              </a:lnSpc>
              <a:spcBef>
                <a:spcPts val="800"/>
              </a:spcBef>
              <a:buClr>
                <a:schemeClr val="accent2"/>
              </a:buClr>
              <a:buSzPct val="100000"/>
              <a:buFont typeface="Noto Sans Symbols"/>
              <a:buChar char="➢"/>
            </a:pPr>
            <a:r>
              <a:rPr lang="en" sz="3200" dirty="0">
                <a:solidFill>
                  <a:schemeClr val="dk2"/>
                </a:solidFill>
                <a:latin typeface="Calibri"/>
                <a:ea typeface="Calibri"/>
                <a:cs typeface="Calibri"/>
                <a:sym typeface="Calibri"/>
              </a:rPr>
              <a:t>Profits are extremely high</a:t>
            </a:r>
          </a:p>
          <a:p>
            <a:pPr marL="364058" indent="-364058">
              <a:lnSpc>
                <a:spcPct val="100000"/>
              </a:lnSpc>
              <a:spcBef>
                <a:spcPts val="800"/>
              </a:spcBef>
              <a:buClr>
                <a:schemeClr val="accent2"/>
              </a:buClr>
              <a:buSzPct val="100000"/>
              <a:buFont typeface="Noto Sans Symbols"/>
              <a:buChar char="➢"/>
            </a:pPr>
            <a:r>
              <a:rPr lang="en" sz="3200" dirty="0">
                <a:solidFill>
                  <a:schemeClr val="dk2"/>
                </a:solidFill>
                <a:latin typeface="Calibri"/>
                <a:ea typeface="Calibri"/>
                <a:cs typeface="Calibri"/>
                <a:sym typeface="Calibri"/>
              </a:rPr>
              <a:t>Rapid change in Market Shares</a:t>
            </a:r>
          </a:p>
        </p:txBody>
      </p:sp>
    </p:spTree>
    <p:extLst>
      <p:ext uri="{BB962C8B-B14F-4D97-AF65-F5344CB8AC3E}">
        <p14:creationId xmlns:p14="http://schemas.microsoft.com/office/powerpoint/2010/main" val="1580631283"/>
      </p:ext>
    </p:extLst>
  </p:cSld>
  <p:clrMapOvr>
    <a:masterClrMapping/>
  </p:clrMapOvr>
  <p:transition spd="slow">
    <p:cu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solidFill>
                  <a:schemeClr val="tx1"/>
                </a:solidFill>
              </a:rPr>
              <a:t>Contingencies</a:t>
            </a:r>
          </a:p>
        </p:txBody>
      </p:sp>
      <p:sp>
        <p:nvSpPr>
          <p:cNvPr id="2" name="Text Placeholder 1"/>
          <p:cNvSpPr>
            <a:spLocks noGrp="1"/>
          </p:cNvSpPr>
          <p:nvPr>
            <p:ph idx="1"/>
          </p:nvPr>
        </p:nvSpPr>
        <p:spPr/>
        <p:txBody>
          <a:bodyPr>
            <a:normAutofit/>
          </a:bodyPr>
          <a:lstStyle/>
          <a:p>
            <a:r>
              <a:rPr lang="en-CA" sz="2400" dirty="0"/>
              <a:t>Possible legal proceeding in the future regarding access to private information </a:t>
            </a:r>
          </a:p>
          <a:p>
            <a:r>
              <a:rPr lang="en-CA" sz="2400" dirty="0"/>
              <a:t>Competition in current and future markets</a:t>
            </a:r>
          </a:p>
        </p:txBody>
      </p:sp>
    </p:spTree>
    <p:extLst>
      <p:ext uri="{BB962C8B-B14F-4D97-AF65-F5344CB8AC3E}">
        <p14:creationId xmlns:p14="http://schemas.microsoft.com/office/powerpoint/2010/main" val="23511508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Shape 898"/>
          <p:cNvSpPr txBox="1">
            <a:spLocks noGrp="1"/>
          </p:cNvSpPr>
          <p:nvPr>
            <p:ph type="title"/>
          </p:nvPr>
        </p:nvSpPr>
        <p:spPr>
          <a:xfrm>
            <a:off x="677336" y="609600"/>
            <a:ext cx="9889065" cy="1320800"/>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Balance Sheet [Assets] 10-Q</a:t>
            </a:r>
          </a:p>
        </p:txBody>
      </p:sp>
      <p:pic>
        <p:nvPicPr>
          <p:cNvPr id="2" name="Picture 1"/>
          <p:cNvPicPr>
            <a:picLocks noChangeAspect="1"/>
          </p:cNvPicPr>
          <p:nvPr/>
        </p:nvPicPr>
        <p:blipFill>
          <a:blip r:embed="rId3"/>
          <a:stretch>
            <a:fillRect/>
          </a:stretch>
        </p:blipFill>
        <p:spPr>
          <a:xfrm>
            <a:off x="-45601" y="1816099"/>
            <a:ext cx="12237601" cy="4864101"/>
          </a:xfrm>
          <a:prstGeom prst="rect">
            <a:avLst/>
          </a:prstGeom>
        </p:spPr>
      </p:pic>
      <p:sp>
        <p:nvSpPr>
          <p:cNvPr id="4" name="Rectangle 3"/>
          <p:cNvSpPr/>
          <p:nvPr/>
        </p:nvSpPr>
        <p:spPr>
          <a:xfrm>
            <a:off x="304800" y="2819400"/>
            <a:ext cx="11887200" cy="203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5" name="Rectangle 4"/>
          <p:cNvSpPr/>
          <p:nvPr/>
        </p:nvSpPr>
        <p:spPr>
          <a:xfrm>
            <a:off x="304800" y="3327400"/>
            <a:ext cx="11887200" cy="5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2057976696"/>
      </p:ext>
    </p:extLst>
  </p:cSld>
  <p:clrMapOvr>
    <a:masterClrMapping/>
  </p:clrMapOvr>
  <p:transition spd="slow">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Shape 904"/>
          <p:cNvSpPr txBox="1">
            <a:spLocks noGrp="1"/>
          </p:cNvSpPr>
          <p:nvPr>
            <p:ph type="title"/>
          </p:nvPr>
        </p:nvSpPr>
        <p:spPr>
          <a:xfrm>
            <a:off x="155072" y="228600"/>
            <a:ext cx="11122528" cy="1320800"/>
          </a:xfrm>
          <a:prstGeom prst="rect">
            <a:avLst/>
          </a:prstGeom>
          <a:noFill/>
          <a:ln>
            <a:noFill/>
          </a:ln>
        </p:spPr>
        <p:txBody>
          <a:bodyPr vert="horz" lIns="121900" tIns="60933" rIns="121900" bIns="60933" rtlCol="0" anchor="ctr" anchorCtr="0">
            <a:noAutofit/>
          </a:bodyPr>
          <a:lstStyle/>
          <a:p>
            <a:pPr>
              <a:spcBef>
                <a:spcPts val="0"/>
              </a:spcBef>
              <a:buClr>
                <a:srgbClr val="FFFFFF"/>
              </a:buClr>
              <a:buSzPct val="25000"/>
            </a:pPr>
            <a:r>
              <a:rPr lang="en" sz="5200" dirty="0">
                <a:solidFill>
                  <a:schemeClr val="tx1"/>
                </a:solidFill>
                <a:latin typeface="Calibri"/>
                <a:ea typeface="Calibri"/>
                <a:cs typeface="Calibri"/>
                <a:sym typeface="Calibri"/>
              </a:rPr>
              <a:t>Balance Sheet [Liabilities and Shareholder’s EQ] 10-Q</a:t>
            </a:r>
          </a:p>
        </p:txBody>
      </p:sp>
      <p:sp>
        <p:nvSpPr>
          <p:cNvPr id="906" name="Shape 906"/>
          <p:cNvSpPr txBox="1"/>
          <p:nvPr/>
        </p:nvSpPr>
        <p:spPr>
          <a:xfrm>
            <a:off x="1" y="1655234"/>
            <a:ext cx="8015815" cy="677333"/>
          </a:xfrm>
          <a:prstGeom prst="rect">
            <a:avLst/>
          </a:prstGeom>
          <a:solidFill>
            <a:schemeClr val="lt1"/>
          </a:solidFill>
          <a:ln>
            <a:noFill/>
          </a:ln>
        </p:spPr>
        <p:txBody>
          <a:bodyPr lIns="121900" tIns="60933" rIns="121900" bIns="60933" anchor="t" anchorCtr="0">
            <a:noAutofit/>
          </a:bodyPr>
          <a:lstStyle/>
          <a:p>
            <a:pPr>
              <a:buClr>
                <a:srgbClr val="000000"/>
              </a:buClr>
            </a:pPr>
            <a:endParaRPr sz="1867">
              <a:solidFill>
                <a:srgbClr val="000000"/>
              </a:solidFill>
              <a:latin typeface="Arial"/>
              <a:ea typeface="Arial"/>
              <a:cs typeface="Arial"/>
              <a:sym typeface="Arial"/>
            </a:endParaRPr>
          </a:p>
        </p:txBody>
      </p:sp>
      <p:pic>
        <p:nvPicPr>
          <p:cNvPr id="907" name="Shape 907"/>
          <p:cNvPicPr preferRelativeResize="0"/>
          <p:nvPr/>
        </p:nvPicPr>
        <p:blipFill rotWithShape="1">
          <a:blip r:embed="rId3">
            <a:alphaModFix/>
          </a:blip>
          <a:srcRect/>
          <a:stretch/>
        </p:blipFill>
        <p:spPr>
          <a:xfrm>
            <a:off x="8015817" y="1655234"/>
            <a:ext cx="3962399" cy="660397"/>
          </a:xfrm>
          <a:prstGeom prst="rect">
            <a:avLst/>
          </a:prstGeom>
          <a:noFill/>
          <a:ln>
            <a:noFill/>
          </a:ln>
        </p:spPr>
      </p:pic>
      <p:pic>
        <p:nvPicPr>
          <p:cNvPr id="2" name="Picture 1"/>
          <p:cNvPicPr>
            <a:picLocks noChangeAspect="1"/>
          </p:cNvPicPr>
          <p:nvPr/>
        </p:nvPicPr>
        <p:blipFill>
          <a:blip r:embed="rId4"/>
          <a:stretch>
            <a:fillRect/>
          </a:stretch>
        </p:blipFill>
        <p:spPr>
          <a:xfrm>
            <a:off x="203199" y="1803400"/>
            <a:ext cx="11821111" cy="4775200"/>
          </a:xfrm>
          <a:prstGeom prst="rect">
            <a:avLst/>
          </a:prstGeom>
        </p:spPr>
      </p:pic>
      <p:pic>
        <p:nvPicPr>
          <p:cNvPr id="3" name="Picture 2"/>
          <p:cNvPicPr>
            <a:picLocks noChangeAspect="1"/>
          </p:cNvPicPr>
          <p:nvPr/>
        </p:nvPicPr>
        <p:blipFill>
          <a:blip r:embed="rId5"/>
          <a:stretch>
            <a:fillRect/>
          </a:stretch>
        </p:blipFill>
        <p:spPr>
          <a:xfrm>
            <a:off x="9550649" y="1239310"/>
            <a:ext cx="2427567" cy="620181"/>
          </a:xfrm>
          <a:prstGeom prst="rect">
            <a:avLst/>
          </a:prstGeom>
        </p:spPr>
      </p:pic>
      <p:sp>
        <p:nvSpPr>
          <p:cNvPr id="4" name="Rectangle 3"/>
          <p:cNvSpPr/>
          <p:nvPr/>
        </p:nvSpPr>
        <p:spPr>
          <a:xfrm>
            <a:off x="203199" y="2006600"/>
            <a:ext cx="11775016" cy="203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3348697954"/>
      </p:ext>
    </p:extLst>
  </p:cSld>
  <p:clrMapOvr>
    <a:masterClrMapping/>
  </p:clrMapOvr>
  <p:transition spd="slow">
    <p:cu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Shape 912"/>
          <p:cNvPicPr preferRelativeResize="0"/>
          <p:nvPr/>
        </p:nvPicPr>
        <p:blipFill rotWithShape="1">
          <a:blip r:embed="rId3">
            <a:alphaModFix/>
          </a:blip>
          <a:srcRect t="9501"/>
          <a:stretch/>
        </p:blipFill>
        <p:spPr>
          <a:xfrm>
            <a:off x="21168" y="1221317"/>
            <a:ext cx="12170833" cy="5636681"/>
          </a:xfrm>
          <a:prstGeom prst="rect">
            <a:avLst/>
          </a:prstGeom>
          <a:noFill/>
          <a:ln>
            <a:noFill/>
          </a:ln>
        </p:spPr>
      </p:pic>
      <p:sp>
        <p:nvSpPr>
          <p:cNvPr id="913" name="Shape 913"/>
          <p:cNvSpPr txBox="1">
            <a:spLocks noGrp="1"/>
          </p:cNvSpPr>
          <p:nvPr>
            <p:ph type="title"/>
          </p:nvPr>
        </p:nvSpPr>
        <p:spPr>
          <a:xfrm>
            <a:off x="620183" y="452968"/>
            <a:ext cx="10972800" cy="1253065"/>
          </a:xfrm>
          <a:prstGeom prst="rect">
            <a:avLst/>
          </a:prstGeom>
          <a:noFill/>
          <a:ln>
            <a:noFill/>
          </a:ln>
        </p:spPr>
        <p:txBody>
          <a:bodyPr vert="horz" lIns="121900" tIns="60933" rIns="121900" bIns="60933" rtlCol="0" anchor="ctr" anchorCtr="0">
            <a:noAutofit/>
          </a:bodyPr>
          <a:lstStyle/>
          <a:p>
            <a:pPr algn="ctr">
              <a:spcBef>
                <a:spcPts val="0"/>
              </a:spcBef>
              <a:buClr>
                <a:srgbClr val="FFFFFF"/>
              </a:buClr>
              <a:buSzPct val="25000"/>
            </a:pPr>
            <a:r>
              <a:rPr lang="en" sz="5200" dirty="0">
                <a:solidFill>
                  <a:schemeClr val="tx1"/>
                </a:solidFill>
                <a:latin typeface="Calibri"/>
                <a:ea typeface="Calibri"/>
                <a:cs typeface="Calibri"/>
                <a:sym typeface="Calibri"/>
              </a:rPr>
              <a:t>Balance Sheet [Assets] 10-K</a:t>
            </a:r>
            <a:r>
              <a:rPr lang="en" sz="5200" dirty="0">
                <a:solidFill>
                  <a:srgbClr val="FFFFFF"/>
                </a:solidFill>
                <a:latin typeface="Calibri"/>
                <a:ea typeface="Calibri"/>
                <a:cs typeface="Calibri"/>
                <a:sym typeface="Calibri"/>
              </a:rPr>
              <a:t/>
            </a:r>
            <a:br>
              <a:rPr lang="en" sz="5200" dirty="0">
                <a:solidFill>
                  <a:srgbClr val="FFFFFF"/>
                </a:solidFill>
                <a:latin typeface="Calibri"/>
                <a:ea typeface="Calibri"/>
                <a:cs typeface="Calibri"/>
                <a:sym typeface="Calibri"/>
              </a:rPr>
            </a:br>
            <a:endParaRPr lang="en" sz="52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525400247"/>
      </p:ext>
    </p:extLst>
  </p:cSld>
  <p:clrMapOvr>
    <a:masterClrMapping/>
  </p:clrMapOvr>
  <p:transition spd="slow">
    <p:cu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Shape 919"/>
          <p:cNvSpPr txBox="1">
            <a:spLocks noGrp="1"/>
          </p:cNvSpPr>
          <p:nvPr>
            <p:ph type="title"/>
          </p:nvPr>
        </p:nvSpPr>
        <p:spPr>
          <a:xfrm>
            <a:off x="609601" y="347133"/>
            <a:ext cx="8596668" cy="1320800"/>
          </a:xfrm>
          <a:prstGeom prst="rect">
            <a:avLst/>
          </a:prstGeom>
          <a:noFill/>
          <a:ln>
            <a:noFill/>
          </a:ln>
        </p:spPr>
        <p:txBody>
          <a:bodyPr vert="horz" lIns="121900" tIns="60933" rIns="121900" bIns="60933" rtlCol="0" anchor="ctr" anchorCtr="0">
            <a:noAutofit/>
          </a:bodyPr>
          <a:lstStyle/>
          <a:p>
            <a:pPr algn="ctr">
              <a:spcBef>
                <a:spcPts val="0"/>
              </a:spcBef>
              <a:buClr>
                <a:srgbClr val="FFFFFF"/>
              </a:buClr>
              <a:buSzPct val="25000"/>
            </a:pPr>
            <a:r>
              <a:rPr lang="en" sz="5200" dirty="0">
                <a:solidFill>
                  <a:schemeClr val="tx1"/>
                </a:solidFill>
                <a:latin typeface="Calibri"/>
                <a:ea typeface="Calibri"/>
                <a:cs typeface="Calibri"/>
                <a:sym typeface="Calibri"/>
              </a:rPr>
              <a:t>Balance Sheet [Liabilities and Shareholder’s EQ] 10-K</a:t>
            </a:r>
          </a:p>
        </p:txBody>
      </p:sp>
      <p:pic>
        <p:nvPicPr>
          <p:cNvPr id="920" name="Shape 920"/>
          <p:cNvPicPr preferRelativeResize="0"/>
          <p:nvPr/>
        </p:nvPicPr>
        <p:blipFill rotWithShape="1">
          <a:blip r:embed="rId3">
            <a:alphaModFix/>
          </a:blip>
          <a:srcRect t="4602"/>
          <a:stretch/>
        </p:blipFill>
        <p:spPr>
          <a:xfrm>
            <a:off x="0" y="2188634"/>
            <a:ext cx="12192000" cy="4669367"/>
          </a:xfrm>
          <a:prstGeom prst="rect">
            <a:avLst/>
          </a:prstGeom>
          <a:noFill/>
          <a:ln>
            <a:noFill/>
          </a:ln>
        </p:spPr>
      </p:pic>
      <p:pic>
        <p:nvPicPr>
          <p:cNvPr id="921" name="Shape 921"/>
          <p:cNvPicPr preferRelativeResize="0"/>
          <p:nvPr/>
        </p:nvPicPr>
        <p:blipFill rotWithShape="1">
          <a:blip r:embed="rId4">
            <a:alphaModFix/>
          </a:blip>
          <a:srcRect t="9501" b="81677"/>
          <a:stretch/>
        </p:blipFill>
        <p:spPr>
          <a:xfrm>
            <a:off x="0" y="1667933"/>
            <a:ext cx="12192000" cy="575731"/>
          </a:xfrm>
          <a:prstGeom prst="rect">
            <a:avLst/>
          </a:prstGeom>
          <a:noFill/>
          <a:ln>
            <a:noFill/>
          </a:ln>
        </p:spPr>
      </p:pic>
    </p:spTree>
    <p:extLst>
      <p:ext uri="{BB962C8B-B14F-4D97-AF65-F5344CB8AC3E}">
        <p14:creationId xmlns:p14="http://schemas.microsoft.com/office/powerpoint/2010/main" val="3056254797"/>
      </p:ext>
    </p:extLst>
  </p:cSld>
  <p:clrMapOvr>
    <a:masterClrMapping/>
  </p:clrMapOvr>
  <p:transition spd="slow">
    <p:cu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Shape 926"/>
          <p:cNvSpPr txBox="1">
            <a:spLocks noGrp="1"/>
          </p:cNvSpPr>
          <p:nvPr>
            <p:ph type="title"/>
          </p:nvPr>
        </p:nvSpPr>
        <p:spPr>
          <a:xfrm>
            <a:off x="560916" y="548217"/>
            <a:ext cx="10972800" cy="1253065"/>
          </a:xfrm>
          <a:prstGeom prst="rect">
            <a:avLst/>
          </a:prstGeom>
          <a:noFill/>
          <a:ln>
            <a:noFill/>
          </a:ln>
        </p:spPr>
        <p:txBody>
          <a:bodyPr vert="horz" lIns="121900" tIns="60933" rIns="121900" bIns="60933" rtlCol="0" anchor="ctr" anchorCtr="0">
            <a:noAutofit/>
          </a:bodyPr>
          <a:lstStyle/>
          <a:p>
            <a:pPr algn="ctr">
              <a:spcBef>
                <a:spcPts val="0"/>
              </a:spcBef>
              <a:buClr>
                <a:srgbClr val="FFFFFF"/>
              </a:buClr>
              <a:buSzPct val="25000"/>
            </a:pPr>
            <a:r>
              <a:rPr lang="en" sz="5200" dirty="0">
                <a:solidFill>
                  <a:schemeClr val="tx1"/>
                </a:solidFill>
                <a:latin typeface="Calibri"/>
                <a:ea typeface="Calibri"/>
                <a:cs typeface="Calibri"/>
                <a:sym typeface="Calibri"/>
              </a:rPr>
              <a:t>Income Statement 10-Q</a:t>
            </a:r>
            <a:r>
              <a:rPr lang="en" sz="5200" dirty="0">
                <a:solidFill>
                  <a:srgbClr val="FFFFFF"/>
                </a:solidFill>
                <a:latin typeface="Calibri"/>
                <a:ea typeface="Calibri"/>
                <a:cs typeface="Calibri"/>
                <a:sym typeface="Calibri"/>
              </a:rPr>
              <a:t/>
            </a:r>
            <a:br>
              <a:rPr lang="en" sz="5200" dirty="0">
                <a:solidFill>
                  <a:srgbClr val="FFFFFF"/>
                </a:solidFill>
                <a:latin typeface="Calibri"/>
                <a:ea typeface="Calibri"/>
                <a:cs typeface="Calibri"/>
                <a:sym typeface="Calibri"/>
              </a:rPr>
            </a:br>
            <a:endParaRPr lang="en" sz="5200" dirty="0">
              <a:solidFill>
                <a:srgbClr val="FFFFFF"/>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08554" y="1193800"/>
            <a:ext cx="11877525" cy="5644840"/>
          </a:xfrm>
          <a:prstGeom prst="rect">
            <a:avLst/>
          </a:prstGeom>
        </p:spPr>
      </p:pic>
      <p:sp>
        <p:nvSpPr>
          <p:cNvPr id="3" name="Rectangle 2"/>
          <p:cNvSpPr/>
          <p:nvPr/>
        </p:nvSpPr>
        <p:spPr>
          <a:xfrm>
            <a:off x="9675" y="1801282"/>
            <a:ext cx="11877525" cy="3069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4" name="Rectangle 3"/>
          <p:cNvSpPr/>
          <p:nvPr/>
        </p:nvSpPr>
        <p:spPr>
          <a:xfrm>
            <a:off x="285296" y="4546600"/>
            <a:ext cx="1152404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1542688097"/>
      </p:ext>
    </p:extLst>
  </p:cSld>
  <p:clrMapOvr>
    <a:masterClrMapping/>
  </p:clrMapOvr>
  <p:transition spd="slow">
    <p:cu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Shape 932"/>
          <p:cNvSpPr txBox="1">
            <a:spLocks noGrp="1"/>
          </p:cNvSpPr>
          <p:nvPr>
            <p:ph type="title"/>
          </p:nvPr>
        </p:nvSpPr>
        <p:spPr>
          <a:xfrm>
            <a:off x="508001" y="113743"/>
            <a:ext cx="8596668" cy="1320800"/>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Income Statement 10-K</a:t>
            </a:r>
          </a:p>
        </p:txBody>
      </p:sp>
      <p:pic>
        <p:nvPicPr>
          <p:cNvPr id="933" name="Shape 933"/>
          <p:cNvPicPr preferRelativeResize="0"/>
          <p:nvPr/>
        </p:nvPicPr>
        <p:blipFill rotWithShape="1">
          <a:blip r:embed="rId3">
            <a:alphaModFix/>
          </a:blip>
          <a:srcRect l="3214" r="3517"/>
          <a:stretch/>
        </p:blipFill>
        <p:spPr>
          <a:xfrm>
            <a:off x="46568" y="1411817"/>
            <a:ext cx="12145433" cy="5446183"/>
          </a:xfrm>
          <a:prstGeom prst="rect">
            <a:avLst/>
          </a:prstGeom>
          <a:noFill/>
          <a:ln>
            <a:noFill/>
          </a:ln>
        </p:spPr>
      </p:pic>
    </p:spTree>
    <p:extLst>
      <p:ext uri="{BB962C8B-B14F-4D97-AF65-F5344CB8AC3E}">
        <p14:creationId xmlns:p14="http://schemas.microsoft.com/office/powerpoint/2010/main" val="2145067363"/>
      </p:ext>
    </p:extLst>
  </p:cSld>
  <p:clrMapOvr>
    <a:masterClrMapping/>
  </p:clrMapOvr>
  <p:transition spd="slow">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Shape 938"/>
          <p:cNvSpPr txBox="1">
            <a:spLocks noGrp="1"/>
          </p:cNvSpPr>
          <p:nvPr>
            <p:ph type="title"/>
          </p:nvPr>
        </p:nvSpPr>
        <p:spPr>
          <a:xfrm>
            <a:off x="609601" y="44116"/>
            <a:ext cx="8596668" cy="1320800"/>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CF Statement [Operating] 10-Q</a:t>
            </a:r>
          </a:p>
        </p:txBody>
      </p:sp>
      <p:pic>
        <p:nvPicPr>
          <p:cNvPr id="3" name="Picture 2"/>
          <p:cNvPicPr>
            <a:picLocks noChangeAspect="1"/>
          </p:cNvPicPr>
          <p:nvPr/>
        </p:nvPicPr>
        <p:blipFill>
          <a:blip r:embed="rId3"/>
          <a:stretch>
            <a:fillRect/>
          </a:stretch>
        </p:blipFill>
        <p:spPr>
          <a:xfrm>
            <a:off x="22747" y="1784349"/>
            <a:ext cx="11722100" cy="5073651"/>
          </a:xfrm>
          <a:prstGeom prst="rect">
            <a:avLst/>
          </a:prstGeom>
        </p:spPr>
      </p:pic>
      <p:sp>
        <p:nvSpPr>
          <p:cNvPr id="7" name="Rectangle 6"/>
          <p:cNvSpPr/>
          <p:nvPr/>
        </p:nvSpPr>
        <p:spPr>
          <a:xfrm>
            <a:off x="0" y="2616200"/>
            <a:ext cx="11480800" cy="203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p:cNvSpPr/>
          <p:nvPr/>
        </p:nvSpPr>
        <p:spPr>
          <a:xfrm>
            <a:off x="203201" y="6375400"/>
            <a:ext cx="11541647" cy="482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1247766430"/>
      </p:ext>
    </p:extLst>
  </p:cSld>
  <p:clrMapOvr>
    <a:masterClrMapping/>
  </p:clrMapOvr>
  <p:transition spd="slow">
    <p:cu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Shape 944"/>
          <p:cNvSpPr txBox="1">
            <a:spLocks noGrp="1"/>
          </p:cNvSpPr>
          <p:nvPr>
            <p:ph type="title"/>
          </p:nvPr>
        </p:nvSpPr>
        <p:spPr>
          <a:xfrm>
            <a:off x="531694" y="339841"/>
            <a:ext cx="8596668" cy="1320800"/>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CF [Investing and Financing] 10-Q</a:t>
            </a:r>
          </a:p>
        </p:txBody>
      </p:sp>
      <p:pic>
        <p:nvPicPr>
          <p:cNvPr id="2" name="Picture 1"/>
          <p:cNvPicPr>
            <a:picLocks noChangeAspect="1"/>
          </p:cNvPicPr>
          <p:nvPr/>
        </p:nvPicPr>
        <p:blipFill>
          <a:blip r:embed="rId3"/>
          <a:stretch>
            <a:fillRect/>
          </a:stretch>
        </p:blipFill>
        <p:spPr>
          <a:xfrm>
            <a:off x="1016001" y="2180770"/>
            <a:ext cx="10053753" cy="4677231"/>
          </a:xfrm>
          <a:prstGeom prst="rect">
            <a:avLst/>
          </a:prstGeom>
        </p:spPr>
      </p:pic>
      <p:pic>
        <p:nvPicPr>
          <p:cNvPr id="3" name="Picture 2"/>
          <p:cNvPicPr>
            <a:picLocks noChangeAspect="1"/>
          </p:cNvPicPr>
          <p:nvPr/>
        </p:nvPicPr>
        <p:blipFill>
          <a:blip r:embed="rId4"/>
          <a:stretch>
            <a:fillRect/>
          </a:stretch>
        </p:blipFill>
        <p:spPr>
          <a:xfrm>
            <a:off x="8644054" y="1616525"/>
            <a:ext cx="2425700" cy="635000"/>
          </a:xfrm>
          <a:prstGeom prst="rect">
            <a:avLst/>
          </a:prstGeom>
        </p:spPr>
      </p:pic>
      <p:sp>
        <p:nvSpPr>
          <p:cNvPr id="4" name="Rectangle 3"/>
          <p:cNvSpPr/>
          <p:nvPr/>
        </p:nvSpPr>
        <p:spPr>
          <a:xfrm>
            <a:off x="1320801" y="3632200"/>
            <a:ext cx="9748953" cy="203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5" name="Rectangle 4"/>
          <p:cNvSpPr/>
          <p:nvPr/>
        </p:nvSpPr>
        <p:spPr>
          <a:xfrm>
            <a:off x="1117601" y="4953000"/>
            <a:ext cx="9952153" cy="263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6" name="Rectangle 5"/>
          <p:cNvSpPr/>
          <p:nvPr/>
        </p:nvSpPr>
        <p:spPr>
          <a:xfrm>
            <a:off x="1320801" y="5286832"/>
            <a:ext cx="9748953" cy="377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4095485747"/>
      </p:ext>
    </p:extLst>
  </p:cSld>
  <p:clrMapOvr>
    <a:masterClrMapping/>
  </p:clrMapOvr>
  <p:transition spd="slow">
    <p:cu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Shape 952"/>
          <p:cNvSpPr txBox="1">
            <a:spLocks noGrp="1"/>
          </p:cNvSpPr>
          <p:nvPr>
            <p:ph type="title"/>
          </p:nvPr>
        </p:nvSpPr>
        <p:spPr>
          <a:xfrm>
            <a:off x="406400" y="177800"/>
            <a:ext cx="9855200" cy="1320800"/>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CF Statement [Operating] 10-K</a:t>
            </a:r>
          </a:p>
        </p:txBody>
      </p:sp>
      <p:pic>
        <p:nvPicPr>
          <p:cNvPr id="953" name="Shape 953"/>
          <p:cNvPicPr preferRelativeResize="0"/>
          <p:nvPr/>
        </p:nvPicPr>
        <p:blipFill rotWithShape="1">
          <a:blip r:embed="rId3">
            <a:alphaModFix/>
          </a:blip>
          <a:srcRect t="3445"/>
          <a:stretch/>
        </p:blipFill>
        <p:spPr>
          <a:xfrm>
            <a:off x="0" y="1316568"/>
            <a:ext cx="12192000" cy="5541433"/>
          </a:xfrm>
          <a:prstGeom prst="rect">
            <a:avLst/>
          </a:prstGeom>
          <a:noFill/>
          <a:ln>
            <a:noFill/>
          </a:ln>
        </p:spPr>
      </p:pic>
    </p:spTree>
    <p:extLst>
      <p:ext uri="{BB962C8B-B14F-4D97-AF65-F5344CB8AC3E}">
        <p14:creationId xmlns:p14="http://schemas.microsoft.com/office/powerpoint/2010/main" val="4058716219"/>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69814" y="443549"/>
            <a:ext cx="8596668" cy="1320800"/>
          </a:xfrm>
        </p:spPr>
        <p:txBody>
          <a:bodyPr>
            <a:normAutofit/>
          </a:bodyPr>
          <a:lstStyle/>
          <a:p>
            <a:r>
              <a:rPr lang="en-CA" sz="5870" dirty="0">
                <a:solidFill>
                  <a:schemeClr val="tx1"/>
                </a:solidFill>
                <a:latin typeface="Calibri" panose="020F0502020204030204" pitchFamily="34" charset="0"/>
                <a:cs typeface="Calibri" panose="020F0502020204030204" pitchFamily="34" charset="0"/>
              </a:rPr>
              <a:t>Intangible Assets and Cash</a:t>
            </a:r>
          </a:p>
        </p:txBody>
      </p:sp>
      <p:sp>
        <p:nvSpPr>
          <p:cNvPr id="6" name="Content Placeholder 5"/>
          <p:cNvSpPr>
            <a:spLocks noGrp="1"/>
          </p:cNvSpPr>
          <p:nvPr>
            <p:ph idx="1"/>
          </p:nvPr>
        </p:nvSpPr>
        <p:spPr>
          <a:xfrm>
            <a:off x="677334" y="1764349"/>
            <a:ext cx="8596668" cy="3880773"/>
          </a:xfrm>
        </p:spPr>
        <p:txBody>
          <a:bodyPr>
            <a:noAutofit/>
          </a:bodyPr>
          <a:lstStyle/>
          <a:p>
            <a:pPr>
              <a:buFont typeface="Wingdings" panose="05000000000000000000" pitchFamily="2" charset="2"/>
              <a:buChar char="Ø"/>
            </a:pPr>
            <a:r>
              <a:rPr lang="en-CA" sz="3200" dirty="0">
                <a:latin typeface="Calibri" panose="020F0502020204030204" pitchFamily="34" charset="0"/>
                <a:cs typeface="Calibri" panose="020F0502020204030204" pitchFamily="34" charset="0"/>
              </a:rPr>
              <a:t>Important components of financial statements to consider</a:t>
            </a:r>
          </a:p>
          <a:p>
            <a:pPr>
              <a:buFont typeface="Wingdings" panose="05000000000000000000" pitchFamily="2" charset="2"/>
              <a:buChar char="Ø"/>
            </a:pPr>
            <a:r>
              <a:rPr lang="en-CA" sz="3200" dirty="0">
                <a:latin typeface="Calibri" panose="020F0502020204030204" pitchFamily="34" charset="0"/>
                <a:cs typeface="Calibri" panose="020F0502020204030204" pitchFamily="34" charset="0"/>
              </a:rPr>
              <a:t>Intangible assets include goodwill, intellectual property, representation on balance sheet should be examined</a:t>
            </a:r>
          </a:p>
          <a:p>
            <a:pPr>
              <a:buFont typeface="Wingdings" panose="05000000000000000000" pitchFamily="2" charset="2"/>
              <a:buChar char="Ø"/>
            </a:pPr>
            <a:r>
              <a:rPr lang="en-CA" sz="3200" dirty="0">
                <a:latin typeface="Calibri" panose="020F0502020204030204" pitchFamily="34" charset="0"/>
                <a:cs typeface="Calibri" panose="020F0502020204030204" pitchFamily="34" charset="0"/>
              </a:rPr>
              <a:t>A large amount of cash is common - representation of current and future performance of the company</a:t>
            </a:r>
          </a:p>
        </p:txBody>
      </p:sp>
    </p:spTree>
    <p:extLst>
      <p:ext uri="{BB962C8B-B14F-4D97-AF65-F5344CB8AC3E}">
        <p14:creationId xmlns:p14="http://schemas.microsoft.com/office/powerpoint/2010/main" val="23234561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Shape 958"/>
          <p:cNvSpPr txBox="1">
            <a:spLocks noGrp="1"/>
          </p:cNvSpPr>
          <p:nvPr>
            <p:ph type="title"/>
          </p:nvPr>
        </p:nvSpPr>
        <p:spPr>
          <a:xfrm>
            <a:off x="812800" y="0"/>
            <a:ext cx="10261600" cy="1320800"/>
          </a:xfrm>
          <a:prstGeom prst="rect">
            <a:avLst/>
          </a:prstGeom>
          <a:noFill/>
          <a:ln>
            <a:noFill/>
          </a:ln>
        </p:spPr>
        <p:txBody>
          <a:bodyPr vert="horz" lIns="121900" tIns="60933" rIns="121900" bIns="60933" rtlCol="0" anchor="ctr" anchorCtr="0">
            <a:noAutofit/>
          </a:bodyPr>
          <a:lstStyle/>
          <a:p>
            <a:pPr algn="ctr">
              <a:spcBef>
                <a:spcPts val="0"/>
              </a:spcBef>
              <a:buClr>
                <a:srgbClr val="FFFFFF"/>
              </a:buClr>
              <a:buSzPct val="25000"/>
            </a:pPr>
            <a:r>
              <a:rPr lang="en" sz="5333" dirty="0">
                <a:solidFill>
                  <a:schemeClr val="tx1"/>
                </a:solidFill>
                <a:latin typeface="Calibri"/>
                <a:ea typeface="Calibri"/>
                <a:cs typeface="Calibri"/>
                <a:sym typeface="Calibri"/>
              </a:rPr>
              <a:t>CF [Investing and Financing] 10-K</a:t>
            </a:r>
          </a:p>
        </p:txBody>
      </p:sp>
      <p:pic>
        <p:nvPicPr>
          <p:cNvPr id="959" name="Shape 959"/>
          <p:cNvPicPr preferRelativeResize="0"/>
          <p:nvPr/>
        </p:nvPicPr>
        <p:blipFill rotWithShape="1">
          <a:blip r:embed="rId3">
            <a:alphaModFix/>
          </a:blip>
          <a:srcRect/>
          <a:stretch/>
        </p:blipFill>
        <p:spPr>
          <a:xfrm>
            <a:off x="31749" y="1473200"/>
            <a:ext cx="12160249" cy="5384797"/>
          </a:xfrm>
          <a:prstGeom prst="rect">
            <a:avLst/>
          </a:prstGeom>
          <a:noFill/>
          <a:ln>
            <a:noFill/>
          </a:ln>
        </p:spPr>
      </p:pic>
      <p:pic>
        <p:nvPicPr>
          <p:cNvPr id="960" name="Shape 960"/>
          <p:cNvPicPr preferRelativeResize="0"/>
          <p:nvPr/>
        </p:nvPicPr>
        <p:blipFill rotWithShape="1">
          <a:blip r:embed="rId4">
            <a:alphaModFix/>
          </a:blip>
          <a:srcRect/>
          <a:stretch/>
        </p:blipFill>
        <p:spPr>
          <a:xfrm>
            <a:off x="7535334" y="1473201"/>
            <a:ext cx="4470399" cy="520697"/>
          </a:xfrm>
          <a:prstGeom prst="rect">
            <a:avLst/>
          </a:prstGeom>
          <a:noFill/>
          <a:ln>
            <a:noFill/>
          </a:ln>
        </p:spPr>
      </p:pic>
      <p:sp>
        <p:nvSpPr>
          <p:cNvPr id="2" name="Rectangle 1"/>
          <p:cNvSpPr/>
          <p:nvPr/>
        </p:nvSpPr>
        <p:spPr>
          <a:xfrm>
            <a:off x="812800" y="4648200"/>
            <a:ext cx="10871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2314977969"/>
      </p:ext>
    </p:extLst>
  </p:cSld>
  <p:clrMapOvr>
    <a:masterClrMapping/>
  </p:clrMapOvr>
  <p:transition spd="slow">
    <p:cu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4" name="Content Placeholder 3"/>
          <p:cNvPicPr>
            <a:picLocks noGrp="1" noChangeAspect="1"/>
          </p:cNvPicPr>
          <p:nvPr>
            <p:ph idx="1"/>
          </p:nvPr>
        </p:nvPicPr>
        <p:blipFill>
          <a:blip r:embed="rId2"/>
          <a:stretch>
            <a:fillRect/>
          </a:stretch>
        </p:blipFill>
        <p:spPr>
          <a:xfrm>
            <a:off x="-32200" y="7352"/>
            <a:ext cx="6788615" cy="3015248"/>
          </a:xfrm>
          <a:prstGeom prst="rect">
            <a:avLst/>
          </a:prstGeom>
        </p:spPr>
      </p:pic>
      <p:pic>
        <p:nvPicPr>
          <p:cNvPr id="7" name="Picture 6"/>
          <p:cNvPicPr>
            <a:picLocks noChangeAspect="1"/>
          </p:cNvPicPr>
          <p:nvPr/>
        </p:nvPicPr>
        <p:blipFill>
          <a:blip r:embed="rId3"/>
          <a:stretch>
            <a:fillRect/>
          </a:stretch>
        </p:blipFill>
        <p:spPr>
          <a:xfrm>
            <a:off x="6756415" y="2304536"/>
            <a:ext cx="5359400" cy="812313"/>
          </a:xfrm>
          <a:prstGeom prst="rect">
            <a:avLst/>
          </a:prstGeom>
        </p:spPr>
      </p:pic>
      <p:pic>
        <p:nvPicPr>
          <p:cNvPr id="9" name="Picture 8"/>
          <p:cNvPicPr>
            <a:picLocks noChangeAspect="1"/>
          </p:cNvPicPr>
          <p:nvPr/>
        </p:nvPicPr>
        <p:blipFill>
          <a:blip r:embed="rId4"/>
          <a:stretch>
            <a:fillRect/>
          </a:stretch>
        </p:blipFill>
        <p:spPr>
          <a:xfrm>
            <a:off x="-29200" y="3097898"/>
            <a:ext cx="12089600" cy="3760103"/>
          </a:xfrm>
          <a:prstGeom prst="rect">
            <a:avLst/>
          </a:prstGeom>
        </p:spPr>
      </p:pic>
    </p:spTree>
    <p:extLst>
      <p:ext uri="{BB962C8B-B14F-4D97-AF65-F5344CB8AC3E}">
        <p14:creationId xmlns:p14="http://schemas.microsoft.com/office/powerpoint/2010/main" val="23131943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4" name="Picture 3"/>
          <p:cNvPicPr>
            <a:picLocks noChangeAspect="1"/>
          </p:cNvPicPr>
          <p:nvPr/>
        </p:nvPicPr>
        <p:blipFill>
          <a:blip r:embed="rId2"/>
          <a:stretch>
            <a:fillRect/>
          </a:stretch>
        </p:blipFill>
        <p:spPr>
          <a:xfrm>
            <a:off x="0" y="915781"/>
            <a:ext cx="8491621" cy="5942219"/>
          </a:xfrm>
          <a:prstGeom prst="rect">
            <a:avLst/>
          </a:prstGeom>
        </p:spPr>
      </p:pic>
    </p:spTree>
    <p:extLst>
      <p:ext uri="{BB962C8B-B14F-4D97-AF65-F5344CB8AC3E}">
        <p14:creationId xmlns:p14="http://schemas.microsoft.com/office/powerpoint/2010/main" val="39158952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2" name="Shape 972"/>
          <p:cNvSpPr txBox="1">
            <a:spLocks noGrp="1"/>
          </p:cNvSpPr>
          <p:nvPr>
            <p:ph type="title"/>
          </p:nvPr>
        </p:nvSpPr>
        <p:spPr>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a:solidFill>
                  <a:schemeClr val="lt1"/>
                </a:solidFill>
                <a:latin typeface="Calibri"/>
                <a:ea typeface="Calibri"/>
                <a:cs typeface="Calibri"/>
                <a:sym typeface="Calibri"/>
              </a:rPr>
              <a:t>Recommendation</a:t>
            </a:r>
          </a:p>
        </p:txBody>
      </p:sp>
      <p:sp>
        <p:nvSpPr>
          <p:cNvPr id="971" name="Shape 971"/>
          <p:cNvSpPr txBox="1">
            <a:spLocks noGrp="1"/>
          </p:cNvSpPr>
          <p:nvPr>
            <p:ph idx="1"/>
          </p:nvPr>
        </p:nvSpPr>
        <p:spPr>
          <a:xfrm>
            <a:off x="2946400" y="1905001"/>
            <a:ext cx="6502400" cy="3450167"/>
          </a:xfrm>
          <a:prstGeom prst="rect">
            <a:avLst/>
          </a:prstGeom>
          <a:noFill/>
          <a:ln>
            <a:noFill/>
          </a:ln>
        </p:spPr>
        <p:txBody>
          <a:bodyPr vert="horz" lIns="121900" tIns="60933" rIns="121900" bIns="60933" rtlCol="0" anchor="t" anchorCtr="0">
            <a:noAutofit/>
          </a:bodyPr>
          <a:lstStyle/>
          <a:p>
            <a:pPr marL="0" indent="0" algn="ctr">
              <a:spcBef>
                <a:spcPts val="0"/>
              </a:spcBef>
              <a:buSzPct val="25000"/>
              <a:buNone/>
            </a:pPr>
            <a:r>
              <a:rPr lang="en" sz="20000" b="1" dirty="0">
                <a:solidFill>
                  <a:srgbClr val="54D718"/>
                </a:solidFill>
                <a:latin typeface="Calibri"/>
                <a:ea typeface="Calibri"/>
                <a:cs typeface="Calibri"/>
                <a:sym typeface="Calibri"/>
              </a:rPr>
              <a:t>HOLD</a:t>
            </a:r>
          </a:p>
        </p:txBody>
      </p:sp>
      <p:pic>
        <p:nvPicPr>
          <p:cNvPr id="973" name="Shape 973"/>
          <p:cNvPicPr preferRelativeResize="0"/>
          <p:nvPr/>
        </p:nvPicPr>
        <p:blipFill rotWithShape="1">
          <a:blip r:embed="rId3">
            <a:alphaModFix/>
          </a:blip>
          <a:srcRect l="30800" t="28913" r="29900" b="26688"/>
          <a:stretch/>
        </p:blipFill>
        <p:spPr>
          <a:xfrm>
            <a:off x="5080000" y="4878362"/>
            <a:ext cx="1306744" cy="1476321"/>
          </a:xfrm>
          <a:prstGeom prst="rect">
            <a:avLst/>
          </a:prstGeom>
          <a:noFill/>
          <a:ln>
            <a:noFill/>
          </a:ln>
        </p:spPr>
      </p:pic>
    </p:spTree>
    <p:extLst>
      <p:ext uri="{BB962C8B-B14F-4D97-AF65-F5344CB8AC3E}">
        <p14:creationId xmlns:p14="http://schemas.microsoft.com/office/powerpoint/2010/main" val="2228007416"/>
      </p:ext>
    </p:extLst>
  </p:cSld>
  <p:clrMapOvr>
    <a:masterClrMapping/>
  </p:clrMapOvr>
  <p:transition spd="slow">
    <p:cu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3428" y="2967335"/>
            <a:ext cx="428514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MICROSOFT </a:t>
            </a:r>
          </a:p>
        </p:txBody>
      </p:sp>
    </p:spTree>
    <p:extLst>
      <p:ext uri="{BB962C8B-B14F-4D97-AF65-F5344CB8AC3E}">
        <p14:creationId xmlns:p14="http://schemas.microsoft.com/office/powerpoint/2010/main" val="8912080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Shape 984"/>
          <p:cNvSpPr txBox="1">
            <a:spLocks noGrp="1"/>
          </p:cNvSpPr>
          <p:nvPr>
            <p:ph type="title"/>
          </p:nvPr>
        </p:nvSpPr>
        <p:spPr>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Financial Snapshot</a:t>
            </a:r>
          </a:p>
        </p:txBody>
      </p:sp>
      <p:pic>
        <p:nvPicPr>
          <p:cNvPr id="3" name="Content Placeholder 2"/>
          <p:cNvPicPr>
            <a:picLocks noGrp="1" noChangeAspect="1"/>
          </p:cNvPicPr>
          <p:nvPr>
            <p:ph idx="1"/>
          </p:nvPr>
        </p:nvPicPr>
        <p:blipFill>
          <a:blip r:embed="rId3"/>
          <a:stretch>
            <a:fillRect/>
          </a:stretch>
        </p:blipFill>
        <p:spPr>
          <a:xfrm>
            <a:off x="874896" y="1630454"/>
            <a:ext cx="10797661" cy="4294858"/>
          </a:xfrm>
          <a:prstGeom prst="rect">
            <a:avLst/>
          </a:prstGeom>
        </p:spPr>
      </p:pic>
    </p:spTree>
    <p:extLst>
      <p:ext uri="{BB962C8B-B14F-4D97-AF65-F5344CB8AC3E}">
        <p14:creationId xmlns:p14="http://schemas.microsoft.com/office/powerpoint/2010/main" val="3085602549"/>
      </p:ext>
    </p:extLst>
  </p:cSld>
  <p:clrMapOvr>
    <a:masterClrMapping/>
  </p:clrMapOvr>
  <p:transition spd="slow">
    <p:cu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2" name="Shape 992"/>
          <p:cNvSpPr txBox="1">
            <a:spLocks noGrp="1"/>
          </p:cNvSpPr>
          <p:nvPr>
            <p:ph type="title"/>
          </p:nvPr>
        </p:nvSpPr>
        <p:spPr>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Share Holders Equity</a:t>
            </a:r>
          </a:p>
        </p:txBody>
      </p:sp>
      <p:pic>
        <p:nvPicPr>
          <p:cNvPr id="3" name="Content Placeholder 2"/>
          <p:cNvPicPr>
            <a:picLocks noGrp="1" noChangeAspect="1"/>
          </p:cNvPicPr>
          <p:nvPr>
            <p:ph idx="1"/>
          </p:nvPr>
        </p:nvPicPr>
        <p:blipFill>
          <a:blip r:embed="rId3"/>
          <a:stretch>
            <a:fillRect/>
          </a:stretch>
        </p:blipFill>
        <p:spPr>
          <a:xfrm>
            <a:off x="1798906" y="2726706"/>
            <a:ext cx="6354226" cy="2749200"/>
          </a:xfrm>
          <a:prstGeom prst="rect">
            <a:avLst/>
          </a:prstGeom>
        </p:spPr>
      </p:pic>
    </p:spTree>
    <p:extLst>
      <p:ext uri="{BB962C8B-B14F-4D97-AF65-F5344CB8AC3E}">
        <p14:creationId xmlns:p14="http://schemas.microsoft.com/office/powerpoint/2010/main" val="216448970"/>
      </p:ext>
    </p:extLst>
  </p:cSld>
  <p:clrMapOvr>
    <a:masterClrMapping/>
  </p:clrMapOvr>
  <p:transition spd="slow">
    <p:cu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9" name="Shape 999"/>
          <p:cNvSpPr txBox="1">
            <a:spLocks noGrp="1"/>
          </p:cNvSpPr>
          <p:nvPr>
            <p:ph type="title"/>
          </p:nvPr>
        </p:nvSpPr>
        <p:spPr>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Common Stock</a:t>
            </a:r>
          </a:p>
        </p:txBody>
      </p:sp>
      <p:pic>
        <p:nvPicPr>
          <p:cNvPr id="4" name="Content Placeholder 3"/>
          <p:cNvPicPr>
            <a:picLocks noGrp="1" noChangeAspect="1"/>
          </p:cNvPicPr>
          <p:nvPr>
            <p:ph idx="1"/>
          </p:nvPr>
        </p:nvPicPr>
        <p:blipFill>
          <a:blip r:embed="rId3"/>
          <a:stretch>
            <a:fillRect/>
          </a:stretch>
        </p:blipFill>
        <p:spPr>
          <a:xfrm>
            <a:off x="874896" y="1611968"/>
            <a:ext cx="10798671" cy="2905168"/>
          </a:xfrm>
          <a:prstGeom prst="rect">
            <a:avLst/>
          </a:prstGeom>
        </p:spPr>
      </p:pic>
    </p:spTree>
    <p:extLst>
      <p:ext uri="{BB962C8B-B14F-4D97-AF65-F5344CB8AC3E}">
        <p14:creationId xmlns:p14="http://schemas.microsoft.com/office/powerpoint/2010/main" val="3007068269"/>
      </p:ext>
    </p:extLst>
  </p:cSld>
  <p:clrMapOvr>
    <a:masterClrMapping/>
  </p:clrMapOvr>
  <p:transition spd="slow">
    <p:cu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5" name="Shape 1005"/>
          <p:cNvSpPr txBox="1">
            <a:spLocks noGrp="1"/>
          </p:cNvSpPr>
          <p:nvPr>
            <p:ph type="title"/>
          </p:nvPr>
        </p:nvSpPr>
        <p:spPr>
          <a:prstGeom prst="rect">
            <a:avLst/>
          </a:prstGeom>
          <a:noFill/>
          <a:ln>
            <a:noFill/>
          </a:ln>
        </p:spPr>
        <p:txBody>
          <a:bodyPr lIns="121900" tIns="60933" rIns="121900" bIns="60933" anchor="ctr" anchorCtr="0">
            <a:noAutofit/>
          </a:bodyPr>
          <a:lstStyle/>
          <a:p>
            <a:pPr>
              <a:buSzPct val="25000"/>
            </a:pPr>
            <a:r>
              <a:rPr lang="en"/>
              <a:t>Share Repurchase Program</a:t>
            </a:r>
          </a:p>
        </p:txBody>
      </p:sp>
      <p:pic>
        <p:nvPicPr>
          <p:cNvPr id="2" name="Content Placeholder 1"/>
          <p:cNvPicPr>
            <a:picLocks noGrp="1" noChangeAspect="1"/>
          </p:cNvPicPr>
          <p:nvPr>
            <p:ph idx="1"/>
          </p:nvPr>
        </p:nvPicPr>
        <p:blipFill>
          <a:blip r:embed="rId3"/>
          <a:stretch>
            <a:fillRect/>
          </a:stretch>
        </p:blipFill>
        <p:spPr>
          <a:xfrm>
            <a:off x="859463" y="1546897"/>
            <a:ext cx="8824913" cy="1384445"/>
          </a:xfrm>
          <a:prstGeom prst="rect">
            <a:avLst/>
          </a:prstGeom>
        </p:spPr>
      </p:pic>
      <p:pic>
        <p:nvPicPr>
          <p:cNvPr id="3" name="Picture 2"/>
          <p:cNvPicPr>
            <a:picLocks noChangeAspect="1"/>
          </p:cNvPicPr>
          <p:nvPr/>
        </p:nvPicPr>
        <p:blipFill>
          <a:blip r:embed="rId4"/>
          <a:stretch>
            <a:fillRect/>
          </a:stretch>
        </p:blipFill>
        <p:spPr>
          <a:xfrm>
            <a:off x="859463" y="2947427"/>
            <a:ext cx="8824913" cy="2653912"/>
          </a:xfrm>
          <a:prstGeom prst="rect">
            <a:avLst/>
          </a:prstGeom>
        </p:spPr>
      </p:pic>
    </p:spTree>
    <p:extLst>
      <p:ext uri="{BB962C8B-B14F-4D97-AF65-F5344CB8AC3E}">
        <p14:creationId xmlns:p14="http://schemas.microsoft.com/office/powerpoint/2010/main" val="2337171577"/>
      </p:ext>
    </p:extLst>
  </p:cSld>
  <p:clrMapOvr>
    <a:masterClrMapping/>
  </p:clrMapOvr>
  <p:transition spd="slow">
    <p:cu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Shape 1011"/>
          <p:cNvSpPr txBox="1">
            <a:spLocks noGrp="1"/>
          </p:cNvSpPr>
          <p:nvPr>
            <p:ph type="title"/>
          </p:nvPr>
        </p:nvSpPr>
        <p:spPr>
          <a:xfrm>
            <a:off x="280351" y="-86778"/>
            <a:ext cx="9404723" cy="1400530"/>
          </a:xfrm>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1</a:t>
            </a:r>
            <a:r>
              <a:rPr lang="en" dirty="0">
                <a:solidFill>
                  <a:schemeClr val="lt1"/>
                </a:solidFill>
              </a:rPr>
              <a:t> </a:t>
            </a:r>
            <a:r>
              <a:rPr lang="en" dirty="0">
                <a:solidFill>
                  <a:schemeClr val="tx1"/>
                </a:solidFill>
              </a:rPr>
              <a:t>Year</a:t>
            </a:r>
          </a:p>
        </p:txBody>
      </p:sp>
      <p:pic>
        <p:nvPicPr>
          <p:cNvPr id="3" name="Picture 2"/>
          <p:cNvPicPr>
            <a:picLocks noChangeAspect="1"/>
          </p:cNvPicPr>
          <p:nvPr/>
        </p:nvPicPr>
        <p:blipFill>
          <a:blip r:embed="rId3"/>
          <a:stretch>
            <a:fillRect/>
          </a:stretch>
        </p:blipFill>
        <p:spPr>
          <a:xfrm>
            <a:off x="670790" y="1150696"/>
            <a:ext cx="9596967" cy="5103800"/>
          </a:xfrm>
          <a:prstGeom prst="rect">
            <a:avLst/>
          </a:prstGeom>
        </p:spPr>
      </p:pic>
    </p:spTree>
    <p:extLst>
      <p:ext uri="{BB962C8B-B14F-4D97-AF65-F5344CB8AC3E}">
        <p14:creationId xmlns:p14="http://schemas.microsoft.com/office/powerpoint/2010/main" val="2014220492"/>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Global Digital Snapshot</a:t>
            </a:r>
          </a:p>
        </p:txBody>
      </p:sp>
      <p:pic>
        <p:nvPicPr>
          <p:cNvPr id="284" name="Shape 284"/>
          <p:cNvPicPr preferRelativeResize="0">
            <a:picLocks noGrp="1"/>
          </p:cNvPicPr>
          <p:nvPr>
            <p:ph idx="1"/>
          </p:nvPr>
        </p:nvPicPr>
        <p:blipFill rotWithShape="1">
          <a:blip r:embed="rId3">
            <a:alphaModFix/>
          </a:blip>
          <a:stretch/>
        </p:blipFill>
        <p:spPr>
          <a:xfrm>
            <a:off x="0" y="0"/>
            <a:ext cx="12192000" cy="6858000"/>
          </a:xfrm>
          <a:prstGeom prst="rect">
            <a:avLst/>
          </a:prstGeom>
          <a:noFill/>
          <a:ln>
            <a:noFill/>
          </a:ln>
        </p:spPr>
      </p:pic>
    </p:spTree>
    <p:extLst>
      <p:ext uri="{BB962C8B-B14F-4D97-AF65-F5344CB8AC3E}">
        <p14:creationId xmlns:p14="http://schemas.microsoft.com/office/powerpoint/2010/main" val="372574445"/>
      </p:ext>
    </p:extLst>
  </p:cSld>
  <p:clrMapOvr>
    <a:masterClrMapping/>
  </p:clrMapOvr>
  <p:transition spd="slow">
    <p:cu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Shape 1017"/>
          <p:cNvSpPr txBox="1">
            <a:spLocks noGrp="1"/>
          </p:cNvSpPr>
          <p:nvPr>
            <p:ph type="title"/>
          </p:nvPr>
        </p:nvSpPr>
        <p:spPr>
          <a:xfrm>
            <a:off x="298639" y="150966"/>
            <a:ext cx="9404723" cy="1400530"/>
          </a:xfrm>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5 Year</a:t>
            </a:r>
          </a:p>
        </p:txBody>
      </p:sp>
      <p:pic>
        <p:nvPicPr>
          <p:cNvPr id="2" name="Picture 1"/>
          <p:cNvPicPr>
            <a:picLocks noChangeAspect="1"/>
          </p:cNvPicPr>
          <p:nvPr/>
        </p:nvPicPr>
        <p:blipFill>
          <a:blip r:embed="rId3"/>
          <a:stretch>
            <a:fillRect/>
          </a:stretch>
        </p:blipFill>
        <p:spPr>
          <a:xfrm>
            <a:off x="453364" y="1273099"/>
            <a:ext cx="9647767" cy="5091125"/>
          </a:xfrm>
          <a:prstGeom prst="rect">
            <a:avLst/>
          </a:prstGeom>
        </p:spPr>
      </p:pic>
    </p:spTree>
    <p:extLst>
      <p:ext uri="{BB962C8B-B14F-4D97-AF65-F5344CB8AC3E}">
        <p14:creationId xmlns:p14="http://schemas.microsoft.com/office/powerpoint/2010/main" val="3952584064"/>
      </p:ext>
    </p:extLst>
  </p:cSld>
  <p:clrMapOvr>
    <a:masterClrMapping/>
  </p:clrMapOvr>
  <p:transition spd="slow">
    <p:cu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4" name="Shape 1024"/>
          <p:cNvSpPr txBox="1">
            <a:spLocks noGrp="1"/>
          </p:cNvSpPr>
          <p:nvPr>
            <p:ph type="title"/>
          </p:nvPr>
        </p:nvSpPr>
        <p:spPr>
          <a:xfrm>
            <a:off x="225487" y="-86778"/>
            <a:ext cx="9404723" cy="1400530"/>
          </a:xfrm>
          <a:prstGeom prst="rect">
            <a:avLst/>
          </a:prstGeom>
          <a:noFill/>
          <a:ln>
            <a:noFill/>
          </a:ln>
        </p:spPr>
        <p:txBody>
          <a:bodyPr lIns="121900" tIns="60933" rIns="121900" bIns="60933" anchor="ctr" anchorCtr="0">
            <a:noAutofit/>
          </a:bodyPr>
          <a:lstStyle/>
          <a:p>
            <a:pPr>
              <a:buSzPct val="25000"/>
            </a:pPr>
            <a:r>
              <a:rPr lang="en" dirty="0"/>
              <a:t>10 Year</a:t>
            </a:r>
          </a:p>
        </p:txBody>
      </p:sp>
      <p:pic>
        <p:nvPicPr>
          <p:cNvPr id="2" name="Content Placeholder 1"/>
          <p:cNvPicPr>
            <a:picLocks noGrp="1" noChangeAspect="1"/>
          </p:cNvPicPr>
          <p:nvPr>
            <p:ph idx="1"/>
          </p:nvPr>
        </p:nvPicPr>
        <p:blipFill>
          <a:blip r:embed="rId3"/>
          <a:stretch>
            <a:fillRect/>
          </a:stretch>
        </p:blipFill>
        <p:spPr>
          <a:xfrm>
            <a:off x="417511" y="1046798"/>
            <a:ext cx="9705030" cy="5152834"/>
          </a:xfrm>
          <a:prstGeom prst="rect">
            <a:avLst/>
          </a:prstGeom>
        </p:spPr>
      </p:pic>
    </p:spTree>
    <p:extLst>
      <p:ext uri="{BB962C8B-B14F-4D97-AF65-F5344CB8AC3E}">
        <p14:creationId xmlns:p14="http://schemas.microsoft.com/office/powerpoint/2010/main" val="1314616744"/>
      </p:ext>
    </p:extLst>
  </p:cSld>
  <p:clrMapOvr>
    <a:masterClrMapping/>
  </p:clrMapOvr>
  <p:transition spd="slow">
    <p:cu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Shape 1031"/>
          <p:cNvSpPr txBox="1">
            <a:spLocks noGrp="1"/>
          </p:cNvSpPr>
          <p:nvPr>
            <p:ph type="title"/>
          </p:nvPr>
        </p:nvSpPr>
        <p:spPr>
          <a:xfrm>
            <a:off x="170623" y="-114210"/>
            <a:ext cx="9404723" cy="1400530"/>
          </a:xfrm>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MSFT Vs NASDAQ</a:t>
            </a:r>
          </a:p>
        </p:txBody>
      </p:sp>
      <p:pic>
        <p:nvPicPr>
          <p:cNvPr id="2" name="Picture 1"/>
          <p:cNvPicPr>
            <a:picLocks noChangeAspect="1"/>
          </p:cNvPicPr>
          <p:nvPr/>
        </p:nvPicPr>
        <p:blipFill>
          <a:blip r:embed="rId3"/>
          <a:stretch>
            <a:fillRect/>
          </a:stretch>
        </p:blipFill>
        <p:spPr>
          <a:xfrm>
            <a:off x="515674" y="958834"/>
            <a:ext cx="8714620" cy="4636127"/>
          </a:xfrm>
          <a:prstGeom prst="rect">
            <a:avLst/>
          </a:prstGeom>
        </p:spPr>
      </p:pic>
    </p:spTree>
    <p:extLst>
      <p:ext uri="{BB962C8B-B14F-4D97-AF65-F5344CB8AC3E}">
        <p14:creationId xmlns:p14="http://schemas.microsoft.com/office/powerpoint/2010/main" val="2431453409"/>
      </p:ext>
    </p:extLst>
  </p:cSld>
  <p:clrMapOvr>
    <a:masterClrMapping/>
  </p:clrMapOvr>
  <p:transition spd="slow">
    <p:cu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142" y="116114"/>
            <a:ext cx="9573623" cy="714103"/>
          </a:xfrm>
        </p:spPr>
        <p:txBody>
          <a:bodyPr/>
          <a:lstStyle/>
          <a:p>
            <a:r>
              <a:rPr lang="en-CA" dirty="0"/>
              <a:t>200 MA vs 50 MA</a:t>
            </a:r>
          </a:p>
        </p:txBody>
      </p:sp>
      <p:pic>
        <p:nvPicPr>
          <p:cNvPr id="4" name="Content Placeholder 3"/>
          <p:cNvPicPr>
            <a:picLocks noGrp="1" noChangeAspect="1"/>
          </p:cNvPicPr>
          <p:nvPr>
            <p:ph idx="1"/>
          </p:nvPr>
        </p:nvPicPr>
        <p:blipFill>
          <a:blip r:embed="rId2"/>
          <a:stretch>
            <a:fillRect/>
          </a:stretch>
        </p:blipFill>
        <p:spPr>
          <a:xfrm>
            <a:off x="399142" y="912250"/>
            <a:ext cx="9633204" cy="5232338"/>
          </a:xfrm>
          <a:prstGeom prst="rect">
            <a:avLst/>
          </a:prstGeom>
        </p:spPr>
      </p:pic>
    </p:spTree>
    <p:extLst>
      <p:ext uri="{BB962C8B-B14F-4D97-AF65-F5344CB8AC3E}">
        <p14:creationId xmlns:p14="http://schemas.microsoft.com/office/powerpoint/2010/main" val="20183840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9" name="Shape 1039"/>
          <p:cNvSpPr txBox="1">
            <a:spLocks noGrp="1"/>
          </p:cNvSpPr>
          <p:nvPr>
            <p:ph type="title"/>
          </p:nvPr>
        </p:nvSpPr>
        <p:spPr>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Mission and Strategy </a:t>
            </a:r>
          </a:p>
        </p:txBody>
      </p:sp>
      <p:sp>
        <p:nvSpPr>
          <p:cNvPr id="1038" name="Shape 1038"/>
          <p:cNvSpPr txBox="1">
            <a:spLocks noGrp="1"/>
          </p:cNvSpPr>
          <p:nvPr>
            <p:ph idx="1"/>
          </p:nvPr>
        </p:nvSpPr>
        <p:spPr>
          <a:xfrm>
            <a:off x="511629" y="2231571"/>
            <a:ext cx="10515600" cy="4351867"/>
          </a:xfrm>
          <a:prstGeom prst="rect">
            <a:avLst/>
          </a:prstGeom>
          <a:noFill/>
          <a:ln>
            <a:noFill/>
          </a:ln>
        </p:spPr>
        <p:txBody>
          <a:bodyPr lIns="121900" tIns="45700" rIns="121900" bIns="45700" anchor="t" anchorCtr="0">
            <a:noAutofit/>
          </a:bodyPr>
          <a:lstStyle/>
          <a:p>
            <a:pPr fontAlgn="base"/>
            <a:r>
              <a:rPr lang="en-CA" sz="3600" b="1" dirty="0"/>
              <a:t>Mission</a:t>
            </a:r>
            <a:r>
              <a:rPr lang="en-CA" sz="3600" dirty="0"/>
              <a:t/>
            </a:r>
            <a:br>
              <a:rPr lang="en-CA" sz="3600" dirty="0"/>
            </a:br>
            <a:r>
              <a:rPr lang="en-CA" sz="3600" dirty="0"/>
              <a:t>Empower every person and every organization on the planet to achieve more</a:t>
            </a:r>
          </a:p>
          <a:p>
            <a:pPr fontAlgn="base"/>
            <a:r>
              <a:rPr lang="en-CA" sz="3600" b="1" dirty="0"/>
              <a:t>Strategy</a:t>
            </a:r>
            <a:r>
              <a:rPr lang="en-CA" sz="3600" dirty="0"/>
              <a:t/>
            </a:r>
            <a:br>
              <a:rPr lang="en-CA" sz="3600" dirty="0"/>
            </a:br>
            <a:r>
              <a:rPr lang="en-CA" sz="3600" dirty="0"/>
              <a:t>Build best-in-class platforms and productivity services for a mobile-first, cloud-first world</a:t>
            </a:r>
          </a:p>
        </p:txBody>
      </p:sp>
    </p:spTree>
    <p:extLst>
      <p:ext uri="{BB962C8B-B14F-4D97-AF65-F5344CB8AC3E}">
        <p14:creationId xmlns:p14="http://schemas.microsoft.com/office/powerpoint/2010/main" val="2289488610"/>
      </p:ext>
    </p:extLst>
  </p:cSld>
  <p:clrMapOvr>
    <a:masterClrMapping/>
  </p:clrMapOvr>
  <p:transition spd="slow">
    <p:cu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5" name="Shape 1045"/>
          <p:cNvSpPr txBox="1">
            <a:spLocks noGrp="1"/>
          </p:cNvSpPr>
          <p:nvPr>
            <p:ph type="title"/>
          </p:nvPr>
        </p:nvSpPr>
        <p:spPr>
          <a:xfrm>
            <a:off x="132080" y="83403"/>
            <a:ext cx="10058400" cy="1450757"/>
          </a:xfrm>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History and Milestones</a:t>
            </a:r>
          </a:p>
        </p:txBody>
      </p:sp>
      <p:sp>
        <p:nvSpPr>
          <p:cNvPr id="1044" name="Shape 1044"/>
          <p:cNvSpPr txBox="1">
            <a:spLocks noGrp="1"/>
          </p:cNvSpPr>
          <p:nvPr>
            <p:ph idx="1"/>
          </p:nvPr>
        </p:nvSpPr>
        <p:spPr>
          <a:xfrm>
            <a:off x="330260" y="1534160"/>
            <a:ext cx="9003005" cy="2983892"/>
          </a:xfrm>
          <a:prstGeom prst="rect">
            <a:avLst/>
          </a:prstGeom>
          <a:noFill/>
          <a:ln>
            <a:noFill/>
          </a:ln>
        </p:spPr>
        <p:txBody>
          <a:bodyPr lIns="121900" tIns="45700" rIns="121900" bIns="45700" anchor="t" anchorCtr="0">
            <a:noAutofit/>
          </a:bodyPr>
          <a:lstStyle/>
          <a:p>
            <a:pPr marL="0" indent="0">
              <a:lnSpc>
                <a:spcPct val="70000"/>
              </a:lnSpc>
              <a:spcBef>
                <a:spcPts val="0"/>
              </a:spcBef>
              <a:buSzPct val="25000"/>
              <a:buNone/>
            </a:pPr>
            <a:r>
              <a:rPr lang="en" sz="2400" b="1" dirty="0">
                <a:latin typeface="Calibri"/>
                <a:ea typeface="Calibri"/>
                <a:cs typeface="Calibri"/>
                <a:sym typeface="Calibri"/>
              </a:rPr>
              <a:t>1975 </a:t>
            </a:r>
          </a:p>
          <a:p>
            <a:pPr marL="0" indent="0">
              <a:lnSpc>
                <a:spcPct val="70000"/>
              </a:lnSpc>
              <a:spcBef>
                <a:spcPts val="480"/>
              </a:spcBef>
              <a:buFont typeface="Noto Sans Symbols"/>
              <a:buChar char="❑"/>
            </a:pPr>
            <a:r>
              <a:rPr lang="en" sz="2400" dirty="0">
                <a:latin typeface="Calibri"/>
                <a:ea typeface="Calibri"/>
                <a:cs typeface="Calibri"/>
                <a:sym typeface="Calibri"/>
              </a:rPr>
              <a:t>Microsoft founded</a:t>
            </a:r>
          </a:p>
          <a:p>
            <a:pPr marL="0" indent="0">
              <a:lnSpc>
                <a:spcPct val="70000"/>
              </a:lnSpc>
              <a:spcBef>
                <a:spcPts val="587"/>
              </a:spcBef>
              <a:buSzPct val="25000"/>
              <a:buNone/>
            </a:pPr>
            <a:r>
              <a:rPr lang="en" sz="2400" b="1" dirty="0">
                <a:latin typeface="Calibri"/>
                <a:ea typeface="Calibri"/>
                <a:cs typeface="Calibri"/>
                <a:sym typeface="Calibri"/>
              </a:rPr>
              <a:t>1981</a:t>
            </a:r>
            <a:r>
              <a:rPr lang="en" sz="2400" dirty="0">
                <a:latin typeface="Calibri"/>
                <a:ea typeface="Calibri"/>
                <a:cs typeface="Calibri"/>
                <a:sym typeface="Calibri"/>
              </a:rPr>
              <a:t> </a:t>
            </a:r>
          </a:p>
          <a:p>
            <a:pPr marL="0" indent="0">
              <a:lnSpc>
                <a:spcPct val="70000"/>
              </a:lnSpc>
              <a:spcBef>
                <a:spcPts val="480"/>
              </a:spcBef>
              <a:buFont typeface="Noto Sans Symbols"/>
              <a:buChar char="❑"/>
            </a:pPr>
            <a:r>
              <a:rPr lang="en" sz="2400" dirty="0">
                <a:latin typeface="Calibri"/>
                <a:ea typeface="Calibri"/>
                <a:cs typeface="Calibri"/>
                <a:sym typeface="Calibri"/>
              </a:rPr>
              <a:t>Microsoft incorporates</a:t>
            </a:r>
          </a:p>
          <a:p>
            <a:pPr marL="0" indent="0">
              <a:lnSpc>
                <a:spcPct val="70000"/>
              </a:lnSpc>
              <a:spcBef>
                <a:spcPts val="480"/>
              </a:spcBef>
              <a:buFont typeface="Noto Sans Symbols"/>
              <a:buChar char="❑"/>
            </a:pPr>
            <a:r>
              <a:rPr lang="en" sz="2400" dirty="0">
                <a:latin typeface="Calibri"/>
                <a:ea typeface="Calibri"/>
                <a:cs typeface="Calibri"/>
                <a:sym typeface="Calibri"/>
              </a:rPr>
              <a:t>IBM introduces its personal computer MS-DOS 1.0</a:t>
            </a:r>
          </a:p>
          <a:p>
            <a:pPr marL="0" indent="0">
              <a:lnSpc>
                <a:spcPct val="70000"/>
              </a:lnSpc>
              <a:spcBef>
                <a:spcPts val="587"/>
              </a:spcBef>
              <a:buSzPct val="25000"/>
              <a:buNone/>
            </a:pPr>
            <a:r>
              <a:rPr lang="en" sz="2400" b="1" dirty="0">
                <a:latin typeface="Calibri"/>
                <a:ea typeface="Calibri"/>
                <a:cs typeface="Calibri"/>
                <a:sym typeface="Calibri"/>
              </a:rPr>
              <a:t>1986</a:t>
            </a:r>
          </a:p>
          <a:p>
            <a:pPr marL="0" indent="0">
              <a:lnSpc>
                <a:spcPct val="70000"/>
              </a:lnSpc>
              <a:spcBef>
                <a:spcPts val="480"/>
              </a:spcBef>
              <a:buFont typeface="Noto Sans Symbols"/>
              <a:buChar char="❑"/>
            </a:pPr>
            <a:r>
              <a:rPr lang="en" sz="2400" dirty="0">
                <a:latin typeface="Calibri"/>
                <a:ea typeface="Calibri"/>
                <a:cs typeface="Calibri"/>
                <a:sym typeface="Calibri"/>
              </a:rPr>
              <a:t>Microsoft stock goes public</a:t>
            </a:r>
          </a:p>
          <a:p>
            <a:pPr marL="0" indent="0">
              <a:lnSpc>
                <a:spcPct val="70000"/>
              </a:lnSpc>
              <a:spcBef>
                <a:spcPts val="587"/>
              </a:spcBef>
              <a:buSzPct val="25000"/>
              <a:buNone/>
            </a:pPr>
            <a:r>
              <a:rPr lang="en" sz="2400" b="1" dirty="0">
                <a:latin typeface="Calibri"/>
                <a:ea typeface="Calibri"/>
                <a:cs typeface="Calibri"/>
                <a:sym typeface="Calibri"/>
              </a:rPr>
              <a:t>1990 </a:t>
            </a:r>
          </a:p>
          <a:p>
            <a:pPr marL="0" indent="0">
              <a:lnSpc>
                <a:spcPct val="70000"/>
              </a:lnSpc>
              <a:spcBef>
                <a:spcPts val="480"/>
              </a:spcBef>
              <a:buFont typeface="Noto Sans Symbols"/>
              <a:buChar char="❑"/>
            </a:pPr>
            <a:r>
              <a:rPr lang="en" sz="2400" dirty="0">
                <a:latin typeface="Calibri"/>
                <a:ea typeface="Calibri"/>
                <a:cs typeface="Calibri"/>
                <a:sym typeface="Calibri"/>
              </a:rPr>
              <a:t>launches Windows 3.0</a:t>
            </a:r>
          </a:p>
          <a:p>
            <a:pPr marL="0" indent="0">
              <a:lnSpc>
                <a:spcPct val="70000"/>
              </a:lnSpc>
              <a:spcBef>
                <a:spcPts val="587"/>
              </a:spcBef>
              <a:buSzPct val="25000"/>
              <a:buNone/>
            </a:pPr>
            <a:r>
              <a:rPr lang="en" sz="2400" b="1" dirty="0">
                <a:latin typeface="Calibri"/>
                <a:ea typeface="Calibri"/>
                <a:cs typeface="Calibri"/>
                <a:sym typeface="Calibri"/>
              </a:rPr>
              <a:t>1995</a:t>
            </a:r>
          </a:p>
          <a:p>
            <a:pPr marL="0" indent="0">
              <a:lnSpc>
                <a:spcPct val="70000"/>
              </a:lnSpc>
              <a:spcBef>
                <a:spcPts val="480"/>
              </a:spcBef>
              <a:buFont typeface="Noto Sans Symbols"/>
              <a:buChar char="❑"/>
            </a:pPr>
            <a:r>
              <a:rPr lang="en" sz="2400" dirty="0">
                <a:latin typeface="Calibri"/>
                <a:ea typeface="Calibri"/>
                <a:cs typeface="Calibri"/>
                <a:sym typeface="Calibri"/>
              </a:rPr>
              <a:t>launches Windows 95</a:t>
            </a:r>
          </a:p>
          <a:p>
            <a:pPr marL="0" indent="0">
              <a:lnSpc>
                <a:spcPct val="70000"/>
              </a:lnSpc>
              <a:spcBef>
                <a:spcPts val="587"/>
              </a:spcBef>
              <a:buSzPct val="25000"/>
              <a:buNone/>
            </a:pPr>
            <a:r>
              <a:rPr lang="en" sz="2400" b="1" dirty="0">
                <a:latin typeface="Calibri"/>
                <a:ea typeface="Calibri"/>
                <a:cs typeface="Calibri"/>
                <a:sym typeface="Calibri"/>
              </a:rPr>
              <a:t>1998 </a:t>
            </a:r>
          </a:p>
          <a:p>
            <a:pPr marL="0" indent="0">
              <a:lnSpc>
                <a:spcPct val="70000"/>
              </a:lnSpc>
              <a:spcBef>
                <a:spcPts val="480"/>
              </a:spcBef>
              <a:buFont typeface="Noto Sans Symbols"/>
              <a:buChar char="❑"/>
            </a:pPr>
            <a:r>
              <a:rPr lang="en" sz="2400" dirty="0">
                <a:latin typeface="Calibri"/>
                <a:ea typeface="Calibri"/>
                <a:cs typeface="Calibri"/>
                <a:sym typeface="Calibri"/>
              </a:rPr>
              <a:t>launches Windows 98</a:t>
            </a:r>
          </a:p>
          <a:p>
            <a:pPr marL="0" indent="0">
              <a:lnSpc>
                <a:spcPct val="70000"/>
              </a:lnSpc>
              <a:spcBef>
                <a:spcPts val="587"/>
              </a:spcBef>
              <a:buSzPct val="25000"/>
              <a:buNone/>
            </a:pPr>
            <a:r>
              <a:rPr lang="en" sz="2400" b="1" dirty="0">
                <a:latin typeface="Calibri"/>
                <a:ea typeface="Calibri"/>
                <a:cs typeface="Calibri"/>
                <a:sym typeface="Calibri"/>
              </a:rPr>
              <a:t>2000 </a:t>
            </a:r>
          </a:p>
          <a:p>
            <a:pPr marL="0" indent="0">
              <a:lnSpc>
                <a:spcPct val="70000"/>
              </a:lnSpc>
              <a:spcBef>
                <a:spcPts val="480"/>
              </a:spcBef>
              <a:buFont typeface="Noto Sans Symbols"/>
              <a:buChar char="❑"/>
            </a:pPr>
            <a:r>
              <a:rPr lang="en" sz="2400" dirty="0">
                <a:latin typeface="Calibri"/>
                <a:ea typeface="Calibri"/>
                <a:cs typeface="Calibri"/>
                <a:sym typeface="Calibri"/>
              </a:rPr>
              <a:t>launches Windows 2000</a:t>
            </a:r>
          </a:p>
          <a:p>
            <a:pPr marL="0" indent="0">
              <a:lnSpc>
                <a:spcPct val="70000"/>
              </a:lnSpc>
              <a:spcBef>
                <a:spcPts val="320"/>
              </a:spcBef>
              <a:buSzPct val="25000"/>
              <a:buNone/>
            </a:pPr>
            <a:r>
              <a:rPr lang="en" sz="1600" dirty="0">
                <a:latin typeface="Calibri"/>
                <a:ea typeface="Calibri"/>
                <a:cs typeface="Calibri"/>
                <a:sym typeface="Calibri"/>
              </a:rPr>
              <a:t/>
            </a:r>
            <a:br>
              <a:rPr lang="en" sz="1600" dirty="0">
                <a:latin typeface="Calibri"/>
                <a:ea typeface="Calibri"/>
                <a:cs typeface="Calibri"/>
                <a:sym typeface="Calibri"/>
              </a:rPr>
            </a:br>
            <a:endParaRPr lang="en" sz="1600" dirty="0">
              <a:latin typeface="Calibri"/>
              <a:ea typeface="Calibri"/>
              <a:cs typeface="Calibri"/>
              <a:sym typeface="Calibri"/>
            </a:endParaRPr>
          </a:p>
        </p:txBody>
      </p:sp>
    </p:spTree>
    <p:extLst>
      <p:ext uri="{BB962C8B-B14F-4D97-AF65-F5344CB8AC3E}">
        <p14:creationId xmlns:p14="http://schemas.microsoft.com/office/powerpoint/2010/main" val="3745441057"/>
      </p:ext>
    </p:extLst>
  </p:cSld>
  <p:clrMapOvr>
    <a:masterClrMapping/>
  </p:clrMapOvr>
  <p:transition spd="slow">
    <p:cu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1" name="Shape 1051"/>
          <p:cNvSpPr txBox="1">
            <a:spLocks noGrp="1"/>
          </p:cNvSpPr>
          <p:nvPr>
            <p:ph type="title"/>
          </p:nvPr>
        </p:nvSpPr>
        <p:spPr>
          <a:xfrm>
            <a:off x="117566" y="-337511"/>
            <a:ext cx="10058400" cy="1450757"/>
          </a:xfrm>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History and Milestones</a:t>
            </a:r>
          </a:p>
        </p:txBody>
      </p:sp>
      <p:sp>
        <p:nvSpPr>
          <p:cNvPr id="1050" name="Shape 1050"/>
          <p:cNvSpPr txBox="1">
            <a:spLocks noGrp="1"/>
          </p:cNvSpPr>
          <p:nvPr>
            <p:ph idx="1"/>
          </p:nvPr>
        </p:nvSpPr>
        <p:spPr>
          <a:xfrm>
            <a:off x="209933" y="1024636"/>
            <a:ext cx="10515600" cy="4351867"/>
          </a:xfrm>
          <a:prstGeom prst="rect">
            <a:avLst/>
          </a:prstGeom>
          <a:noFill/>
          <a:ln>
            <a:noFill/>
          </a:ln>
        </p:spPr>
        <p:txBody>
          <a:bodyPr lIns="121900" tIns="45700" rIns="121900" bIns="45700" anchor="t" anchorCtr="0">
            <a:noAutofit/>
          </a:bodyPr>
          <a:lstStyle/>
          <a:p>
            <a:pPr marL="0" indent="0">
              <a:lnSpc>
                <a:spcPct val="70000"/>
              </a:lnSpc>
              <a:spcBef>
                <a:spcPts val="0"/>
              </a:spcBef>
              <a:buSzPct val="25000"/>
              <a:buNone/>
            </a:pPr>
            <a:r>
              <a:rPr lang="en" sz="2400" b="1" dirty="0">
                <a:latin typeface="Calibri"/>
                <a:ea typeface="Calibri"/>
                <a:cs typeface="Calibri"/>
                <a:sym typeface="Calibri"/>
              </a:rPr>
              <a:t>2001 </a:t>
            </a:r>
          </a:p>
          <a:p>
            <a:pPr marL="0" indent="0">
              <a:lnSpc>
                <a:spcPct val="70000"/>
              </a:lnSpc>
              <a:spcBef>
                <a:spcPts val="480"/>
              </a:spcBef>
              <a:buFont typeface="Noto Sans Symbols"/>
              <a:buChar char="❑"/>
            </a:pPr>
            <a:r>
              <a:rPr lang="en" sz="2400" dirty="0">
                <a:latin typeface="Calibri"/>
                <a:ea typeface="Calibri"/>
                <a:cs typeface="Calibri"/>
                <a:sym typeface="Calibri"/>
              </a:rPr>
              <a:t>launches Office XP and Xbox </a:t>
            </a:r>
          </a:p>
          <a:p>
            <a:pPr marL="0" indent="0">
              <a:lnSpc>
                <a:spcPct val="70000"/>
              </a:lnSpc>
              <a:spcBef>
                <a:spcPts val="587"/>
              </a:spcBef>
              <a:buSzPct val="25000"/>
              <a:buNone/>
            </a:pPr>
            <a:r>
              <a:rPr lang="en" sz="2400" b="1" dirty="0">
                <a:latin typeface="Calibri"/>
                <a:ea typeface="Calibri"/>
                <a:cs typeface="Calibri"/>
                <a:sym typeface="Calibri"/>
              </a:rPr>
              <a:t>2005 </a:t>
            </a:r>
          </a:p>
          <a:p>
            <a:pPr marL="0" indent="0">
              <a:lnSpc>
                <a:spcPct val="70000"/>
              </a:lnSpc>
              <a:spcBef>
                <a:spcPts val="480"/>
              </a:spcBef>
              <a:buFont typeface="Noto Sans Symbols"/>
              <a:buChar char="❑"/>
            </a:pPr>
            <a:r>
              <a:rPr lang="en" sz="2400" dirty="0">
                <a:latin typeface="Calibri"/>
                <a:ea typeface="Calibri"/>
                <a:cs typeface="Calibri"/>
                <a:sym typeface="Calibri"/>
              </a:rPr>
              <a:t>launches Xbox 360</a:t>
            </a:r>
          </a:p>
          <a:p>
            <a:pPr marL="0" indent="0">
              <a:lnSpc>
                <a:spcPct val="70000"/>
              </a:lnSpc>
              <a:spcBef>
                <a:spcPts val="587"/>
              </a:spcBef>
              <a:buSzPct val="25000"/>
              <a:buNone/>
            </a:pPr>
            <a:r>
              <a:rPr lang="en" sz="2400" b="1" dirty="0">
                <a:latin typeface="Calibri"/>
                <a:ea typeface="Calibri"/>
                <a:cs typeface="Calibri"/>
                <a:sym typeface="Calibri"/>
              </a:rPr>
              <a:t>2007</a:t>
            </a:r>
            <a:r>
              <a:rPr lang="en" sz="2400" dirty="0">
                <a:latin typeface="Calibri"/>
                <a:ea typeface="Calibri"/>
                <a:cs typeface="Calibri"/>
                <a:sym typeface="Calibri"/>
              </a:rPr>
              <a:t> </a:t>
            </a:r>
          </a:p>
          <a:p>
            <a:pPr marL="0" indent="0">
              <a:lnSpc>
                <a:spcPct val="70000"/>
              </a:lnSpc>
              <a:spcBef>
                <a:spcPts val="480"/>
              </a:spcBef>
              <a:buFont typeface="Noto Sans Symbols"/>
              <a:buChar char="❑"/>
            </a:pPr>
            <a:r>
              <a:rPr lang="en" sz="2400" dirty="0">
                <a:latin typeface="Calibri"/>
                <a:ea typeface="Calibri"/>
                <a:cs typeface="Calibri"/>
                <a:sym typeface="Calibri"/>
              </a:rPr>
              <a:t>launches Windows Vista</a:t>
            </a:r>
          </a:p>
          <a:p>
            <a:pPr marL="0" indent="0">
              <a:lnSpc>
                <a:spcPct val="70000"/>
              </a:lnSpc>
              <a:spcBef>
                <a:spcPts val="587"/>
              </a:spcBef>
              <a:buSzPct val="25000"/>
              <a:buNone/>
            </a:pPr>
            <a:r>
              <a:rPr lang="en" sz="2400" b="1" dirty="0">
                <a:latin typeface="Calibri"/>
                <a:ea typeface="Calibri"/>
                <a:cs typeface="Calibri"/>
                <a:sym typeface="Calibri"/>
              </a:rPr>
              <a:t>2009 </a:t>
            </a:r>
          </a:p>
          <a:p>
            <a:pPr marL="0" indent="0">
              <a:lnSpc>
                <a:spcPct val="70000"/>
              </a:lnSpc>
              <a:spcBef>
                <a:spcPts val="480"/>
              </a:spcBef>
              <a:buFont typeface="Noto Sans Symbols"/>
              <a:buChar char="❑"/>
            </a:pPr>
            <a:r>
              <a:rPr lang="en" sz="2400" dirty="0">
                <a:latin typeface="Calibri"/>
                <a:ea typeface="Calibri"/>
                <a:cs typeface="Calibri"/>
                <a:sym typeface="Calibri"/>
              </a:rPr>
              <a:t>launches Windows 7</a:t>
            </a:r>
          </a:p>
          <a:p>
            <a:pPr marL="0" indent="0">
              <a:lnSpc>
                <a:spcPct val="70000"/>
              </a:lnSpc>
              <a:spcBef>
                <a:spcPts val="587"/>
              </a:spcBef>
              <a:buSzPct val="25000"/>
              <a:buNone/>
            </a:pPr>
            <a:r>
              <a:rPr lang="en" sz="2400" b="1" dirty="0">
                <a:latin typeface="Calibri"/>
                <a:ea typeface="Calibri"/>
                <a:cs typeface="Calibri"/>
                <a:sym typeface="Calibri"/>
              </a:rPr>
              <a:t>2010</a:t>
            </a:r>
          </a:p>
          <a:p>
            <a:pPr marL="0" indent="0">
              <a:lnSpc>
                <a:spcPct val="70000"/>
              </a:lnSpc>
              <a:spcBef>
                <a:spcPts val="480"/>
              </a:spcBef>
              <a:buFont typeface="Noto Sans Symbols"/>
              <a:buChar char="❑"/>
            </a:pPr>
            <a:r>
              <a:rPr lang="en" sz="2400" dirty="0">
                <a:latin typeface="Calibri"/>
                <a:ea typeface="Calibri"/>
                <a:cs typeface="Calibri"/>
                <a:sym typeface="Calibri"/>
              </a:rPr>
              <a:t>launches general availability of Office</a:t>
            </a:r>
          </a:p>
          <a:p>
            <a:pPr marL="0" indent="0">
              <a:lnSpc>
                <a:spcPct val="70000"/>
              </a:lnSpc>
              <a:spcBef>
                <a:spcPts val="480"/>
              </a:spcBef>
              <a:buFont typeface="Noto Sans Symbols"/>
              <a:buChar char="❑"/>
            </a:pPr>
            <a:r>
              <a:rPr lang="en" sz="2400" dirty="0">
                <a:latin typeface="Calibri"/>
                <a:ea typeface="Calibri"/>
                <a:cs typeface="Calibri"/>
                <a:sym typeface="Calibri"/>
              </a:rPr>
              <a:t>launches Kinect for Xbox 360</a:t>
            </a:r>
          </a:p>
          <a:p>
            <a:pPr marL="0" indent="0">
              <a:lnSpc>
                <a:spcPct val="70000"/>
              </a:lnSpc>
              <a:spcBef>
                <a:spcPts val="480"/>
              </a:spcBef>
              <a:buFont typeface="Noto Sans Symbols"/>
              <a:buChar char="❑"/>
            </a:pPr>
            <a:r>
              <a:rPr lang="en" sz="2400" dirty="0">
                <a:latin typeface="Calibri"/>
                <a:ea typeface="Calibri"/>
                <a:cs typeface="Calibri"/>
                <a:sym typeface="Calibri"/>
              </a:rPr>
              <a:t>launches Windows Phone 7</a:t>
            </a:r>
          </a:p>
          <a:p>
            <a:pPr marL="0" indent="0">
              <a:lnSpc>
                <a:spcPct val="70000"/>
              </a:lnSpc>
              <a:spcBef>
                <a:spcPts val="587"/>
              </a:spcBef>
              <a:buSzPct val="25000"/>
              <a:buNone/>
            </a:pPr>
            <a:r>
              <a:rPr lang="en" sz="2400" b="1" dirty="0">
                <a:latin typeface="Calibri"/>
                <a:ea typeface="Calibri"/>
                <a:cs typeface="Calibri"/>
                <a:sym typeface="Calibri"/>
              </a:rPr>
              <a:t>2011</a:t>
            </a:r>
          </a:p>
          <a:p>
            <a:pPr marL="0" indent="0">
              <a:lnSpc>
                <a:spcPct val="70000"/>
              </a:lnSpc>
              <a:spcBef>
                <a:spcPts val="480"/>
              </a:spcBef>
              <a:buFont typeface="Noto Sans Symbols"/>
              <a:buChar char="❑"/>
            </a:pPr>
            <a:r>
              <a:rPr lang="en" sz="2400" dirty="0">
                <a:latin typeface="Calibri"/>
                <a:ea typeface="Calibri"/>
                <a:cs typeface="Calibri"/>
                <a:sym typeface="Calibri"/>
              </a:rPr>
              <a:t>launches Office 365</a:t>
            </a:r>
          </a:p>
          <a:p>
            <a:pPr marL="0" indent="0">
              <a:lnSpc>
                <a:spcPct val="70000"/>
              </a:lnSpc>
              <a:spcBef>
                <a:spcPts val="480"/>
              </a:spcBef>
              <a:buFont typeface="Noto Sans Symbols"/>
              <a:buChar char="❑"/>
            </a:pPr>
            <a:r>
              <a:rPr lang="en" sz="2400" dirty="0">
                <a:latin typeface="Calibri"/>
                <a:ea typeface="Calibri"/>
                <a:cs typeface="Calibri"/>
                <a:sym typeface="Calibri"/>
              </a:rPr>
              <a:t>Microsoft closes its acquisition of Skype</a:t>
            </a:r>
            <a:br>
              <a:rPr lang="en" sz="2400" dirty="0">
                <a:latin typeface="Calibri"/>
                <a:ea typeface="Calibri"/>
                <a:cs typeface="Calibri"/>
                <a:sym typeface="Calibri"/>
              </a:rPr>
            </a:br>
            <a:endParaRPr lang="en" sz="2400" dirty="0">
              <a:latin typeface="Calibri"/>
              <a:ea typeface="Calibri"/>
              <a:cs typeface="Calibri"/>
              <a:sym typeface="Calibri"/>
            </a:endParaRPr>
          </a:p>
        </p:txBody>
      </p:sp>
    </p:spTree>
    <p:extLst>
      <p:ext uri="{BB962C8B-B14F-4D97-AF65-F5344CB8AC3E}">
        <p14:creationId xmlns:p14="http://schemas.microsoft.com/office/powerpoint/2010/main" val="277570817"/>
      </p:ext>
    </p:extLst>
  </p:cSld>
  <p:clrMapOvr>
    <a:masterClrMapping/>
  </p:clrMapOvr>
  <p:transition spd="slow">
    <p:cu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7" name="Shape 1057"/>
          <p:cNvSpPr txBox="1">
            <a:spLocks noGrp="1"/>
          </p:cNvSpPr>
          <p:nvPr>
            <p:ph type="title"/>
          </p:nvPr>
        </p:nvSpPr>
        <p:spPr>
          <a:xfrm>
            <a:off x="198032" y="291497"/>
            <a:ext cx="8761413" cy="706964"/>
          </a:xfrm>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History and Milestones</a:t>
            </a:r>
          </a:p>
        </p:txBody>
      </p:sp>
      <p:sp>
        <p:nvSpPr>
          <p:cNvPr id="1056" name="Shape 1056"/>
          <p:cNvSpPr txBox="1">
            <a:spLocks noGrp="1"/>
          </p:cNvSpPr>
          <p:nvPr>
            <p:ph idx="1"/>
          </p:nvPr>
        </p:nvSpPr>
        <p:spPr>
          <a:xfrm>
            <a:off x="198032" y="1462918"/>
            <a:ext cx="10515600" cy="4351867"/>
          </a:xfrm>
          <a:prstGeom prst="rect">
            <a:avLst/>
          </a:prstGeom>
          <a:noFill/>
          <a:ln>
            <a:noFill/>
          </a:ln>
        </p:spPr>
        <p:txBody>
          <a:bodyPr lIns="121900" tIns="45700" rIns="121900" bIns="45700" anchor="t" anchorCtr="0">
            <a:noAutofit/>
          </a:bodyPr>
          <a:lstStyle/>
          <a:p>
            <a:pPr marL="0" indent="0">
              <a:lnSpc>
                <a:spcPct val="70000"/>
              </a:lnSpc>
              <a:spcBef>
                <a:spcPts val="0"/>
              </a:spcBef>
              <a:buSzPct val="25000"/>
              <a:buNone/>
            </a:pPr>
            <a:r>
              <a:rPr lang="en" sz="2933" b="1" dirty="0">
                <a:latin typeface="Calibri"/>
                <a:ea typeface="Calibri"/>
                <a:cs typeface="Calibri"/>
                <a:sym typeface="Calibri"/>
              </a:rPr>
              <a:t>2012 </a:t>
            </a:r>
          </a:p>
          <a:p>
            <a:pPr marL="0" indent="0">
              <a:lnSpc>
                <a:spcPct val="70000"/>
              </a:lnSpc>
              <a:spcBef>
                <a:spcPts val="480"/>
              </a:spcBef>
              <a:buFont typeface="Noto Sans Symbols"/>
              <a:buChar char="❑"/>
            </a:pPr>
            <a:r>
              <a:rPr lang="en" sz="2400" dirty="0">
                <a:latin typeface="Calibri"/>
                <a:ea typeface="Calibri"/>
                <a:cs typeface="Calibri"/>
                <a:sym typeface="Calibri"/>
              </a:rPr>
              <a:t>Microsoft launches Windows 8 and Microsoft Surface</a:t>
            </a:r>
          </a:p>
          <a:p>
            <a:pPr marL="0" indent="0">
              <a:lnSpc>
                <a:spcPct val="70000"/>
              </a:lnSpc>
              <a:spcBef>
                <a:spcPts val="587"/>
              </a:spcBef>
              <a:buSzPct val="25000"/>
              <a:buNone/>
            </a:pPr>
            <a:r>
              <a:rPr lang="en" sz="2933" b="1" dirty="0">
                <a:latin typeface="Calibri"/>
                <a:ea typeface="Calibri"/>
                <a:cs typeface="Calibri"/>
                <a:sym typeface="Calibri"/>
              </a:rPr>
              <a:t>2013 </a:t>
            </a:r>
          </a:p>
          <a:p>
            <a:pPr marL="0" indent="0">
              <a:lnSpc>
                <a:spcPct val="70000"/>
              </a:lnSpc>
              <a:spcBef>
                <a:spcPts val="480"/>
              </a:spcBef>
              <a:buFont typeface="Noto Sans Symbols"/>
              <a:buChar char="❑"/>
            </a:pPr>
            <a:r>
              <a:rPr lang="en" sz="2400" dirty="0">
                <a:latin typeface="Calibri"/>
                <a:ea typeface="Calibri"/>
                <a:cs typeface="Calibri"/>
                <a:sym typeface="Calibri"/>
              </a:rPr>
              <a:t>launches Office 2013, Outlook.com, Windows 8.1</a:t>
            </a:r>
          </a:p>
          <a:p>
            <a:pPr marL="0" indent="0">
              <a:lnSpc>
                <a:spcPct val="70000"/>
              </a:lnSpc>
              <a:spcBef>
                <a:spcPts val="480"/>
              </a:spcBef>
              <a:buFont typeface="Noto Sans Symbols"/>
              <a:buChar char="❑"/>
            </a:pPr>
            <a:r>
              <a:rPr lang="en" sz="2400" dirty="0">
                <a:latin typeface="Calibri"/>
                <a:ea typeface="Calibri"/>
                <a:cs typeface="Calibri"/>
                <a:sym typeface="Calibri"/>
              </a:rPr>
              <a:t>launches Surface 2 and Surface Pro 2, and launches Xbox One</a:t>
            </a:r>
          </a:p>
          <a:p>
            <a:pPr marL="0" indent="0">
              <a:lnSpc>
                <a:spcPct val="70000"/>
              </a:lnSpc>
              <a:spcBef>
                <a:spcPts val="480"/>
              </a:spcBef>
              <a:buFont typeface="Noto Sans Symbols"/>
              <a:buChar char="❑"/>
            </a:pPr>
            <a:r>
              <a:rPr lang="en" sz="2400" dirty="0">
                <a:latin typeface="Calibri"/>
                <a:ea typeface="Calibri"/>
                <a:cs typeface="Calibri"/>
                <a:sym typeface="Calibri"/>
              </a:rPr>
              <a:t>Microsoft announces decision to acquire Nokia</a:t>
            </a:r>
          </a:p>
          <a:p>
            <a:pPr marL="0" indent="0">
              <a:lnSpc>
                <a:spcPct val="70000"/>
              </a:lnSpc>
              <a:spcBef>
                <a:spcPts val="587"/>
              </a:spcBef>
              <a:buSzPct val="25000"/>
              <a:buNone/>
            </a:pPr>
            <a:r>
              <a:rPr lang="en" sz="2933" b="1" dirty="0">
                <a:latin typeface="Calibri"/>
                <a:ea typeface="Calibri"/>
                <a:cs typeface="Calibri"/>
                <a:sym typeface="Calibri"/>
              </a:rPr>
              <a:t>2014</a:t>
            </a:r>
          </a:p>
          <a:p>
            <a:pPr marL="0" indent="0">
              <a:lnSpc>
                <a:spcPct val="70000"/>
              </a:lnSpc>
              <a:spcBef>
                <a:spcPts val="480"/>
              </a:spcBef>
              <a:buFont typeface="Noto Sans Symbols"/>
              <a:buChar char="❑"/>
            </a:pPr>
            <a:r>
              <a:rPr lang="en" sz="2400" dirty="0">
                <a:latin typeface="Calibri"/>
                <a:ea typeface="Calibri"/>
                <a:cs typeface="Calibri"/>
                <a:sym typeface="Calibri"/>
              </a:rPr>
              <a:t>Satya Nadella named chief executive officer for Microsoft</a:t>
            </a:r>
          </a:p>
          <a:p>
            <a:pPr marL="0" indent="0">
              <a:lnSpc>
                <a:spcPct val="70000"/>
              </a:lnSpc>
              <a:spcBef>
                <a:spcPts val="480"/>
              </a:spcBef>
              <a:buFont typeface="Noto Sans Symbols"/>
              <a:buChar char="❑"/>
            </a:pPr>
            <a:r>
              <a:rPr lang="en" sz="2400" dirty="0">
                <a:latin typeface="Calibri"/>
                <a:ea typeface="Calibri"/>
                <a:cs typeface="Calibri"/>
                <a:sym typeface="Calibri"/>
              </a:rPr>
              <a:t>Microsoft launches Office for iPad, Surface Pro 3</a:t>
            </a:r>
          </a:p>
          <a:p>
            <a:pPr marL="0" indent="0">
              <a:lnSpc>
                <a:spcPct val="70000"/>
              </a:lnSpc>
              <a:spcBef>
                <a:spcPts val="480"/>
              </a:spcBef>
              <a:buFont typeface="Noto Sans Symbols"/>
              <a:buChar char="❑"/>
            </a:pPr>
            <a:r>
              <a:rPr lang="en" sz="2400" dirty="0">
                <a:latin typeface="Calibri"/>
                <a:ea typeface="Calibri"/>
                <a:cs typeface="Calibri"/>
                <a:sym typeface="Calibri"/>
              </a:rPr>
              <a:t>Minecraft to join Microsoft announcement</a:t>
            </a:r>
          </a:p>
          <a:p>
            <a:pPr marL="0" indent="0">
              <a:lnSpc>
                <a:spcPct val="70000"/>
              </a:lnSpc>
              <a:spcBef>
                <a:spcPts val="480"/>
              </a:spcBef>
              <a:buFont typeface="Noto Sans Symbols"/>
              <a:buChar char="❑"/>
            </a:pPr>
            <a:r>
              <a:rPr lang="en" sz="2400" dirty="0">
                <a:latin typeface="Calibri"/>
                <a:ea typeface="Calibri"/>
                <a:cs typeface="Calibri"/>
                <a:sym typeface="Calibri"/>
              </a:rPr>
              <a:t>Microsoft announces Office apps for Android tablets</a:t>
            </a:r>
          </a:p>
          <a:p>
            <a:pPr marL="0" indent="0">
              <a:lnSpc>
                <a:spcPct val="70000"/>
              </a:lnSpc>
              <a:spcBef>
                <a:spcPts val="587"/>
              </a:spcBef>
              <a:buSzPct val="25000"/>
              <a:buNone/>
            </a:pPr>
            <a:r>
              <a:rPr lang="en" sz="2933" b="1" dirty="0">
                <a:latin typeface="Calibri"/>
                <a:ea typeface="Calibri"/>
                <a:cs typeface="Calibri"/>
                <a:sym typeface="Calibri"/>
              </a:rPr>
              <a:t>2015</a:t>
            </a:r>
            <a:r>
              <a:rPr lang="en" sz="2933" dirty="0">
                <a:latin typeface="Calibri"/>
                <a:ea typeface="Calibri"/>
                <a:cs typeface="Calibri"/>
                <a:sym typeface="Calibri"/>
              </a:rPr>
              <a:t> </a:t>
            </a:r>
          </a:p>
          <a:p>
            <a:pPr marL="0" indent="0">
              <a:lnSpc>
                <a:spcPct val="70000"/>
              </a:lnSpc>
              <a:spcBef>
                <a:spcPts val="480"/>
              </a:spcBef>
              <a:buFont typeface="Noto Sans Symbols"/>
              <a:buChar char="❑"/>
            </a:pPr>
            <a:r>
              <a:rPr lang="en" sz="2400" dirty="0">
                <a:latin typeface="Calibri"/>
                <a:ea typeface="Calibri"/>
                <a:cs typeface="Calibri"/>
                <a:sym typeface="Calibri"/>
              </a:rPr>
              <a:t>Microsoft reveals Windows 10</a:t>
            </a:r>
          </a:p>
          <a:p>
            <a:pPr indent="-364058">
              <a:spcBef>
                <a:spcPts val="480"/>
              </a:spcBef>
              <a:buSzPct val="25000"/>
              <a:buNone/>
            </a:pPr>
            <a:endParaRPr sz="2400" dirty="0">
              <a:latin typeface="Calibri"/>
              <a:ea typeface="Calibri"/>
              <a:cs typeface="Calibri"/>
              <a:sym typeface="Calibri"/>
            </a:endParaRPr>
          </a:p>
        </p:txBody>
      </p:sp>
    </p:spTree>
    <p:extLst>
      <p:ext uri="{BB962C8B-B14F-4D97-AF65-F5344CB8AC3E}">
        <p14:creationId xmlns:p14="http://schemas.microsoft.com/office/powerpoint/2010/main" val="3964204587"/>
      </p:ext>
    </p:extLst>
  </p:cSld>
  <p:clrMapOvr>
    <a:masterClrMapping/>
  </p:clrMapOvr>
  <p:transition spd="slow">
    <p:cu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3" name="Shape 1063"/>
          <p:cNvSpPr txBox="1">
            <a:spLocks noGrp="1"/>
          </p:cNvSpPr>
          <p:nvPr>
            <p:ph type="title"/>
          </p:nvPr>
        </p:nvSpPr>
        <p:spPr>
          <a:xfrm>
            <a:off x="218783" y="139096"/>
            <a:ext cx="8761413" cy="706964"/>
          </a:xfrm>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Key Acquisitions</a:t>
            </a:r>
          </a:p>
        </p:txBody>
      </p:sp>
      <p:sp>
        <p:nvSpPr>
          <p:cNvPr id="1062" name="Shape 1062"/>
          <p:cNvSpPr txBox="1">
            <a:spLocks noGrp="1"/>
          </p:cNvSpPr>
          <p:nvPr>
            <p:ph idx="1"/>
          </p:nvPr>
        </p:nvSpPr>
        <p:spPr>
          <a:xfrm>
            <a:off x="218783" y="1117721"/>
            <a:ext cx="10515600" cy="4351867"/>
          </a:xfrm>
          <a:prstGeom prst="rect">
            <a:avLst/>
          </a:prstGeom>
          <a:noFill/>
          <a:ln>
            <a:noFill/>
          </a:ln>
        </p:spPr>
        <p:txBody>
          <a:bodyPr lIns="121900" tIns="45700" rIns="121900" bIns="45700" anchor="t" anchorCtr="0">
            <a:noAutofit/>
          </a:bodyPr>
          <a:lstStyle/>
          <a:p>
            <a:pPr marL="126997" indent="-8466">
              <a:lnSpc>
                <a:spcPct val="70000"/>
              </a:lnSpc>
              <a:spcBef>
                <a:spcPts val="0"/>
              </a:spcBef>
              <a:buSzPct val="25000"/>
              <a:buNone/>
            </a:pPr>
            <a:r>
              <a:rPr lang="en" sz="2400" dirty="0">
                <a:latin typeface="Calibri"/>
                <a:ea typeface="Calibri"/>
                <a:cs typeface="Calibri"/>
                <a:sym typeface="Calibri"/>
              </a:rPr>
              <a:t>1987 – Forethought</a:t>
            </a:r>
          </a:p>
          <a:p>
            <a:pPr marL="920726" lvl="1" indent="-395806">
              <a:lnSpc>
                <a:spcPct val="70000"/>
              </a:lnSpc>
              <a:spcBef>
                <a:spcPts val="400"/>
              </a:spcBef>
              <a:buFont typeface="Noto Sans Symbols"/>
              <a:buChar char="❑"/>
            </a:pPr>
            <a:r>
              <a:rPr lang="en" sz="2400" dirty="0">
                <a:latin typeface="Calibri"/>
                <a:ea typeface="Calibri"/>
                <a:cs typeface="Calibri"/>
                <a:sym typeface="Calibri"/>
              </a:rPr>
              <a:t>Forethought was founded in 1983 tat later be know as Microsoft PowerPoint</a:t>
            </a:r>
          </a:p>
          <a:p>
            <a:pPr marL="126997" indent="-8466">
              <a:lnSpc>
                <a:spcPct val="70000"/>
              </a:lnSpc>
              <a:spcBef>
                <a:spcPts val="533"/>
              </a:spcBef>
              <a:buSzPct val="25000"/>
              <a:buNone/>
            </a:pPr>
            <a:r>
              <a:rPr lang="en" sz="2400" dirty="0">
                <a:latin typeface="Calibri"/>
                <a:ea typeface="Calibri"/>
                <a:cs typeface="Calibri"/>
                <a:sym typeface="Calibri"/>
              </a:rPr>
              <a:t>1997 – Hotmail</a:t>
            </a:r>
          </a:p>
          <a:p>
            <a:pPr marL="920726" lvl="1" indent="-395806">
              <a:lnSpc>
                <a:spcPct val="70000"/>
              </a:lnSpc>
              <a:spcBef>
                <a:spcPts val="400"/>
              </a:spcBef>
              <a:buFont typeface="Noto Sans Symbols"/>
              <a:buChar char="❑"/>
            </a:pPr>
            <a:r>
              <a:rPr lang="en" sz="2400" dirty="0">
                <a:latin typeface="Calibri"/>
                <a:ea typeface="Calibri"/>
                <a:cs typeface="Calibri"/>
                <a:sym typeface="Calibri"/>
              </a:rPr>
              <a:t>Acquired Hotmail for $500 million</a:t>
            </a:r>
          </a:p>
          <a:p>
            <a:pPr marL="126997" indent="-8466">
              <a:lnSpc>
                <a:spcPct val="70000"/>
              </a:lnSpc>
              <a:spcBef>
                <a:spcPts val="533"/>
              </a:spcBef>
              <a:buSzPct val="25000"/>
              <a:buNone/>
            </a:pPr>
            <a:r>
              <a:rPr lang="en" sz="2400" dirty="0">
                <a:latin typeface="Calibri"/>
                <a:ea typeface="Calibri"/>
                <a:cs typeface="Calibri"/>
                <a:sym typeface="Calibri"/>
              </a:rPr>
              <a:t>2000 – Visio Corporation</a:t>
            </a:r>
          </a:p>
          <a:p>
            <a:pPr marL="920726" lvl="1" indent="-395806">
              <a:lnSpc>
                <a:spcPct val="70000"/>
              </a:lnSpc>
              <a:spcBef>
                <a:spcPts val="400"/>
              </a:spcBef>
              <a:buFont typeface="Noto Sans Symbols"/>
              <a:buChar char="❑"/>
            </a:pPr>
            <a:r>
              <a:rPr lang="en" sz="2400" dirty="0">
                <a:latin typeface="Calibri"/>
                <a:ea typeface="Calibri"/>
                <a:cs typeface="Calibri"/>
                <a:sym typeface="Calibri"/>
              </a:rPr>
              <a:t>Acquired Visio for $1.375 billion</a:t>
            </a:r>
          </a:p>
          <a:p>
            <a:pPr marL="126997" indent="-8466">
              <a:lnSpc>
                <a:spcPct val="70000"/>
              </a:lnSpc>
              <a:spcBef>
                <a:spcPts val="533"/>
              </a:spcBef>
              <a:buSzPct val="25000"/>
              <a:buNone/>
            </a:pPr>
            <a:r>
              <a:rPr lang="en" sz="2400" dirty="0">
                <a:latin typeface="Calibri"/>
                <a:ea typeface="Calibri"/>
                <a:cs typeface="Calibri"/>
                <a:sym typeface="Calibri"/>
              </a:rPr>
              <a:t>2002 – Navision</a:t>
            </a:r>
          </a:p>
          <a:p>
            <a:pPr marL="920726" lvl="1" indent="-395806">
              <a:lnSpc>
                <a:spcPct val="70000"/>
              </a:lnSpc>
              <a:spcBef>
                <a:spcPts val="400"/>
              </a:spcBef>
              <a:buFont typeface="Noto Sans Symbols"/>
              <a:buChar char="❑"/>
            </a:pPr>
            <a:r>
              <a:rPr lang="en" sz="2400" dirty="0">
                <a:latin typeface="Calibri"/>
                <a:ea typeface="Calibri"/>
                <a:cs typeface="Calibri"/>
                <a:sym typeface="Calibri"/>
              </a:rPr>
              <a:t>Purchased Navision for $1.33 billion; turned into a new division as Microsoft Business Solutions (now Microsoft Dynamics)</a:t>
            </a:r>
          </a:p>
          <a:p>
            <a:pPr marL="126997" indent="-8466">
              <a:lnSpc>
                <a:spcPct val="70000"/>
              </a:lnSpc>
              <a:spcBef>
                <a:spcPts val="533"/>
              </a:spcBef>
              <a:buSzPct val="25000"/>
              <a:buNone/>
            </a:pPr>
            <a:r>
              <a:rPr lang="en" sz="2400" dirty="0">
                <a:latin typeface="Calibri"/>
                <a:ea typeface="Calibri"/>
                <a:cs typeface="Calibri"/>
                <a:sym typeface="Calibri"/>
              </a:rPr>
              <a:t>2011 – Skype Technologies</a:t>
            </a:r>
          </a:p>
          <a:p>
            <a:pPr marL="920726" lvl="1" indent="-395806">
              <a:lnSpc>
                <a:spcPct val="70000"/>
              </a:lnSpc>
              <a:spcBef>
                <a:spcPts val="400"/>
              </a:spcBef>
              <a:buFont typeface="Noto Sans Symbols"/>
              <a:buChar char="❑"/>
            </a:pPr>
            <a:r>
              <a:rPr lang="en" sz="2400" dirty="0">
                <a:latin typeface="Calibri"/>
                <a:ea typeface="Calibri"/>
                <a:cs typeface="Calibri"/>
                <a:sym typeface="Calibri"/>
              </a:rPr>
              <a:t>Purchased for $8.5 billion; 32 times larger than its value</a:t>
            </a:r>
          </a:p>
          <a:p>
            <a:pPr marL="126997" indent="-8466">
              <a:lnSpc>
                <a:spcPct val="70000"/>
              </a:lnSpc>
              <a:spcBef>
                <a:spcPts val="533"/>
              </a:spcBef>
              <a:buSzPct val="25000"/>
              <a:buNone/>
            </a:pPr>
            <a:r>
              <a:rPr lang="en" sz="2400" dirty="0">
                <a:latin typeface="Calibri"/>
                <a:ea typeface="Calibri"/>
                <a:cs typeface="Calibri"/>
                <a:sym typeface="Calibri"/>
              </a:rPr>
              <a:t>2013 – Nokia (Hardware Division)</a:t>
            </a:r>
          </a:p>
          <a:p>
            <a:pPr marL="920726" lvl="1" indent="-395806">
              <a:lnSpc>
                <a:spcPct val="70000"/>
              </a:lnSpc>
              <a:spcBef>
                <a:spcPts val="400"/>
              </a:spcBef>
              <a:buFont typeface="Noto Sans Symbols"/>
              <a:buChar char="❑"/>
            </a:pPr>
            <a:r>
              <a:rPr lang="en" sz="2400" dirty="0">
                <a:latin typeface="Calibri"/>
                <a:ea typeface="Calibri"/>
                <a:cs typeface="Calibri"/>
                <a:sym typeface="Calibri"/>
              </a:rPr>
              <a:t>Formerly developed phones for Microsoft; highlights Microsoft’s move into hardware</a:t>
            </a:r>
          </a:p>
        </p:txBody>
      </p:sp>
    </p:spTree>
    <p:extLst>
      <p:ext uri="{BB962C8B-B14F-4D97-AF65-F5344CB8AC3E}">
        <p14:creationId xmlns:p14="http://schemas.microsoft.com/office/powerpoint/2010/main" val="2326587592"/>
      </p:ext>
    </p:extLst>
  </p:cSld>
  <p:clrMapOvr>
    <a:masterClrMapping/>
  </p:clrMapOvr>
  <p:transition spd="slow">
    <p:cu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Shape 1068"/>
          <p:cNvSpPr txBox="1">
            <a:spLocks noGrp="1"/>
          </p:cNvSpPr>
          <p:nvPr>
            <p:ph type="title"/>
          </p:nvPr>
        </p:nvSpPr>
        <p:spPr>
          <a:xfrm>
            <a:off x="108066" y="-92938"/>
            <a:ext cx="9404723" cy="1400530"/>
          </a:xfrm>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Other A</a:t>
            </a:r>
            <a:r>
              <a:rPr lang="en-CA" dirty="0">
                <a:solidFill>
                  <a:schemeClr val="tx1"/>
                </a:solidFill>
              </a:rPr>
              <a:t>c</a:t>
            </a:r>
            <a:r>
              <a:rPr lang="en" dirty="0">
                <a:solidFill>
                  <a:schemeClr val="tx1"/>
                </a:solidFill>
              </a:rPr>
              <a:t>quisition 2015-2016 </a:t>
            </a:r>
          </a:p>
        </p:txBody>
      </p:sp>
      <p:graphicFrame>
        <p:nvGraphicFramePr>
          <p:cNvPr id="1069" name="Shape 1069"/>
          <p:cNvGraphicFramePr/>
          <p:nvPr>
            <p:extLst/>
          </p:nvPr>
        </p:nvGraphicFramePr>
        <p:xfrm>
          <a:off x="924009" y="1095828"/>
          <a:ext cx="7772835" cy="4841851"/>
        </p:xfrm>
        <a:graphic>
          <a:graphicData uri="http://schemas.openxmlformats.org/drawingml/2006/table">
            <a:tbl>
              <a:tblPr>
                <a:noFill/>
              </a:tblPr>
              <a:tblGrid>
                <a:gridCol w="3643941">
                  <a:extLst>
                    <a:ext uri="{9D8B030D-6E8A-4147-A177-3AD203B41FA5}">
                      <a16:colId xmlns:a16="http://schemas.microsoft.com/office/drawing/2014/main" xmlns="" val="20000"/>
                    </a:ext>
                  </a:extLst>
                </a:gridCol>
                <a:gridCol w="4128894">
                  <a:extLst>
                    <a:ext uri="{9D8B030D-6E8A-4147-A177-3AD203B41FA5}">
                      <a16:colId xmlns:a16="http://schemas.microsoft.com/office/drawing/2014/main" xmlns="" val="20001"/>
                    </a:ext>
                  </a:extLst>
                </a:gridCol>
              </a:tblGrid>
              <a:tr h="1051729">
                <a:tc>
                  <a:txBody>
                    <a:bodyPr/>
                    <a:lstStyle/>
                    <a:p>
                      <a:pPr marL="0" marR="0" lvl="0" indent="0" algn="l" rtl="0">
                        <a:lnSpc>
                          <a:spcPct val="100000"/>
                        </a:lnSpc>
                        <a:spcBef>
                          <a:spcPts val="0"/>
                        </a:spcBef>
                        <a:spcAft>
                          <a:spcPts val="0"/>
                        </a:spcAft>
                        <a:buClr>
                          <a:srgbClr val="FFFFFF"/>
                        </a:buClr>
                        <a:buSzPct val="25000"/>
                        <a:buFont typeface="Calibri"/>
                        <a:buNone/>
                      </a:pPr>
                      <a:r>
                        <a:rPr lang="en" sz="1900" b="1" i="0" u="none" strike="noStrike" cap="none" dirty="0">
                          <a:solidFill>
                            <a:srgbClr val="FFFFFF"/>
                          </a:solidFill>
                          <a:latin typeface="Calibri"/>
                          <a:ea typeface="Calibri"/>
                          <a:cs typeface="Calibri"/>
                          <a:sym typeface="Calibri"/>
                        </a:rPr>
                        <a:t> Company</a:t>
                      </a:r>
                    </a:p>
                  </a:txBody>
                  <a:tcPr marL="82767" marR="82767"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bg2"/>
                    </a:solidFill>
                  </a:tcPr>
                </a:tc>
                <a:tc>
                  <a:txBody>
                    <a:bodyPr/>
                    <a:lstStyle/>
                    <a:p>
                      <a:pPr marL="0" marR="0" lvl="0" indent="0" algn="l" rtl="0">
                        <a:lnSpc>
                          <a:spcPct val="100000"/>
                        </a:lnSpc>
                        <a:spcBef>
                          <a:spcPts val="0"/>
                        </a:spcBef>
                        <a:spcAft>
                          <a:spcPts val="0"/>
                        </a:spcAft>
                        <a:buClr>
                          <a:srgbClr val="FFFFFF"/>
                        </a:buClr>
                        <a:buSzPct val="25000"/>
                        <a:buFont typeface="Calibri"/>
                        <a:buNone/>
                      </a:pPr>
                      <a:r>
                        <a:rPr lang="en" sz="1900" b="1" i="0" u="none" strike="noStrike" cap="none" dirty="0">
                          <a:solidFill>
                            <a:srgbClr val="FFFFFF"/>
                          </a:solidFill>
                          <a:latin typeface="Calibri"/>
                          <a:ea typeface="Calibri"/>
                          <a:cs typeface="Calibri"/>
                          <a:sym typeface="Calibri"/>
                        </a:rPr>
                        <a:t>Industry</a:t>
                      </a:r>
                    </a:p>
                  </a:txBody>
                  <a:tcPr marL="82767" marR="82767"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bg2"/>
                    </a:solidFill>
                  </a:tcPr>
                </a:tc>
                <a:extLst>
                  <a:ext uri="{0D108BD9-81ED-4DB2-BD59-A6C34878D82A}">
                    <a16:rowId xmlns:a16="http://schemas.microsoft.com/office/drawing/2014/main" xmlns="" val="10000"/>
                  </a:ext>
                </a:extLst>
              </a:tr>
              <a:tr h="744015">
                <a:tc>
                  <a:txBody>
                    <a:bodyPr/>
                    <a:lstStyle/>
                    <a:p>
                      <a:pPr marL="0" marR="0" lvl="0" indent="0" algn="l" rtl="0">
                        <a:lnSpc>
                          <a:spcPct val="100000"/>
                        </a:lnSpc>
                        <a:spcBef>
                          <a:spcPts val="0"/>
                        </a:spcBef>
                        <a:spcAft>
                          <a:spcPts val="0"/>
                        </a:spcAft>
                        <a:buClr>
                          <a:srgbClr val="000000"/>
                        </a:buClr>
                        <a:buSzPct val="25000"/>
                        <a:buFont typeface="Calibri"/>
                        <a:buNone/>
                      </a:pPr>
                      <a:r>
                        <a:rPr lang="en" sz="1900" b="0" i="0" u="none" strike="noStrike" cap="none" dirty="0">
                          <a:solidFill>
                            <a:srgbClr val="000000"/>
                          </a:solidFill>
                          <a:latin typeface="Calibri"/>
                          <a:ea typeface="Calibri"/>
                          <a:cs typeface="Calibri"/>
                          <a:sym typeface="Calibri"/>
                        </a:rPr>
                        <a:t>Xamarin</a:t>
                      </a:r>
                    </a:p>
                  </a:txBody>
                  <a:tcPr marL="82767" marR="82767"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4">
                        <a:lumMod val="60000"/>
                        <a:lumOff val="40000"/>
                      </a:schemeClr>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900" b="0" i="0" u="none" strike="noStrike" cap="none" dirty="0">
                          <a:solidFill>
                            <a:srgbClr val="000000"/>
                          </a:solidFill>
                          <a:latin typeface="Calibri"/>
                          <a:ea typeface="Calibri"/>
                          <a:cs typeface="Calibri"/>
                          <a:sym typeface="Calibri"/>
                        </a:rPr>
                        <a:t>Software- Mobile  Application</a:t>
                      </a:r>
                    </a:p>
                  </a:txBody>
                  <a:tcPr marL="82767" marR="82767"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0001"/>
                  </a:ext>
                </a:extLst>
              </a:tr>
              <a:tr h="642753">
                <a:tc>
                  <a:txBody>
                    <a:bodyPr/>
                    <a:lstStyle/>
                    <a:p>
                      <a:pPr marL="0" marR="0" lvl="0" indent="0" algn="l" rtl="0">
                        <a:lnSpc>
                          <a:spcPct val="100000"/>
                        </a:lnSpc>
                        <a:spcBef>
                          <a:spcPts val="0"/>
                        </a:spcBef>
                        <a:spcAft>
                          <a:spcPts val="0"/>
                        </a:spcAft>
                        <a:buClr>
                          <a:srgbClr val="000000"/>
                        </a:buClr>
                        <a:buSzPct val="25000"/>
                        <a:buFont typeface="Calibri"/>
                        <a:buNone/>
                      </a:pPr>
                      <a:r>
                        <a:rPr lang="en" sz="1900" b="0" i="0" u="none" strike="noStrike" cap="none" dirty="0">
                          <a:solidFill>
                            <a:srgbClr val="000000"/>
                          </a:solidFill>
                          <a:latin typeface="Calibri"/>
                          <a:ea typeface="Calibri"/>
                          <a:cs typeface="Calibri"/>
                          <a:sym typeface="Calibri"/>
                        </a:rPr>
                        <a:t>SwiftKey</a:t>
                      </a:r>
                    </a:p>
                  </a:txBody>
                  <a:tcPr marL="82767" marR="82767"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4">
                        <a:lumMod val="60000"/>
                        <a:lumOff val="40000"/>
                      </a:schemeClr>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900" b="0" i="0" u="none" strike="noStrike" cap="none" dirty="0">
                          <a:solidFill>
                            <a:srgbClr val="000000"/>
                          </a:solidFill>
                          <a:latin typeface="Calibri"/>
                          <a:ea typeface="Calibri"/>
                          <a:cs typeface="Calibri"/>
                          <a:sym typeface="Calibri"/>
                        </a:rPr>
                        <a:t>Mobile Productivity</a:t>
                      </a:r>
                    </a:p>
                  </a:txBody>
                  <a:tcPr marL="82767" marR="82767"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0002"/>
                  </a:ext>
                </a:extLst>
              </a:tr>
              <a:tr h="640418">
                <a:tc>
                  <a:txBody>
                    <a:bodyPr/>
                    <a:lstStyle/>
                    <a:p>
                      <a:pPr marL="0" marR="0" lvl="0" indent="0" algn="l" rtl="0">
                        <a:lnSpc>
                          <a:spcPct val="100000"/>
                        </a:lnSpc>
                        <a:spcBef>
                          <a:spcPts val="0"/>
                        </a:spcBef>
                        <a:spcAft>
                          <a:spcPts val="0"/>
                        </a:spcAft>
                        <a:buClr>
                          <a:srgbClr val="000000"/>
                        </a:buClr>
                        <a:buSzPct val="25000"/>
                        <a:buFont typeface="Calibri"/>
                        <a:buNone/>
                      </a:pPr>
                      <a:r>
                        <a:rPr lang="en" sz="1900" b="0" i="0" u="none" strike="noStrike" cap="none" dirty="0">
                          <a:solidFill>
                            <a:srgbClr val="000000"/>
                          </a:solidFill>
                          <a:latin typeface="Calibri"/>
                          <a:ea typeface="Calibri"/>
                          <a:cs typeface="Calibri"/>
                          <a:sym typeface="Calibri"/>
                        </a:rPr>
                        <a:t>Metanautix</a:t>
                      </a:r>
                    </a:p>
                  </a:txBody>
                  <a:tcPr marL="82767" marR="82767"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4">
                        <a:lumMod val="60000"/>
                        <a:lumOff val="40000"/>
                      </a:schemeClr>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900" b="0" i="0" u="none" strike="noStrike" cap="none" dirty="0">
                          <a:solidFill>
                            <a:srgbClr val="000000"/>
                          </a:solidFill>
                          <a:latin typeface="Calibri"/>
                          <a:ea typeface="Calibri"/>
                          <a:cs typeface="Calibri"/>
                          <a:sym typeface="Calibri"/>
                        </a:rPr>
                        <a:t>Data Analytics</a:t>
                      </a:r>
                    </a:p>
                  </a:txBody>
                  <a:tcPr marL="82767" marR="82767"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0003"/>
                  </a:ext>
                </a:extLst>
              </a:tr>
              <a:tr h="525268">
                <a:tc>
                  <a:txBody>
                    <a:bodyPr/>
                    <a:lstStyle/>
                    <a:p>
                      <a:pPr marL="0" marR="0" lvl="0" indent="0" algn="l" rtl="0">
                        <a:lnSpc>
                          <a:spcPct val="100000"/>
                        </a:lnSpc>
                        <a:spcBef>
                          <a:spcPts val="0"/>
                        </a:spcBef>
                        <a:spcAft>
                          <a:spcPts val="0"/>
                        </a:spcAft>
                        <a:buClr>
                          <a:srgbClr val="000000"/>
                        </a:buClr>
                        <a:buSzPct val="25000"/>
                        <a:buFont typeface="Calibri"/>
                        <a:buNone/>
                      </a:pPr>
                      <a:r>
                        <a:rPr lang="en" sz="1900" b="0" i="0" u="none" strike="noStrike" cap="none">
                          <a:solidFill>
                            <a:srgbClr val="000000"/>
                          </a:solidFill>
                          <a:latin typeface="Calibri"/>
                          <a:ea typeface="Calibri"/>
                          <a:cs typeface="Calibri"/>
                          <a:sym typeface="Calibri"/>
                        </a:rPr>
                        <a:t>Secure Islands</a:t>
                      </a:r>
                    </a:p>
                  </a:txBody>
                  <a:tcPr marL="82767" marR="82767"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4">
                        <a:lumMod val="60000"/>
                        <a:lumOff val="40000"/>
                      </a:schemeClr>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900" b="0" i="0" u="none" strike="noStrike" cap="none" dirty="0">
                          <a:solidFill>
                            <a:srgbClr val="000000"/>
                          </a:solidFill>
                          <a:latin typeface="Calibri"/>
                          <a:ea typeface="Calibri"/>
                          <a:cs typeface="Calibri"/>
                          <a:sym typeface="Calibri"/>
                        </a:rPr>
                        <a:t>Data Protection Technology</a:t>
                      </a:r>
                    </a:p>
                  </a:txBody>
                  <a:tcPr marL="82767" marR="82767"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0004"/>
                  </a:ext>
                </a:extLst>
              </a:tr>
              <a:tr h="613478">
                <a:tc>
                  <a:txBody>
                    <a:bodyPr/>
                    <a:lstStyle/>
                    <a:p>
                      <a:pPr marL="0" marR="0" lvl="0" indent="0" algn="l" rtl="0">
                        <a:lnSpc>
                          <a:spcPct val="100000"/>
                        </a:lnSpc>
                        <a:spcBef>
                          <a:spcPts val="0"/>
                        </a:spcBef>
                        <a:spcAft>
                          <a:spcPts val="0"/>
                        </a:spcAft>
                        <a:buClr>
                          <a:srgbClr val="000000"/>
                        </a:buClr>
                        <a:buSzPct val="25000"/>
                        <a:buFont typeface="Calibri"/>
                        <a:buNone/>
                      </a:pPr>
                      <a:r>
                        <a:rPr lang="en" sz="1900" b="0" i="0" u="none" strike="noStrike" cap="none" dirty="0">
                          <a:solidFill>
                            <a:srgbClr val="000000"/>
                          </a:solidFill>
                          <a:latin typeface="Calibri"/>
                          <a:ea typeface="Calibri"/>
                          <a:cs typeface="Calibri"/>
                          <a:sym typeface="Calibri"/>
                        </a:rPr>
                        <a:t>Mobile Data Labs</a:t>
                      </a:r>
                    </a:p>
                  </a:txBody>
                  <a:tcPr marL="82767" marR="82767"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lgn="ctr">
                      <a:solidFill>
                        <a:schemeClr val="lt1"/>
                      </a:solidFill>
                      <a:prstDash val="solid"/>
                      <a:round/>
                      <a:headEnd type="none" w="med" len="med"/>
                      <a:tailEnd type="none" w="med" len="med"/>
                    </a:lnB>
                    <a:solidFill>
                      <a:schemeClr val="accent4">
                        <a:lumMod val="60000"/>
                        <a:lumOff val="40000"/>
                      </a:schemeClr>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900" b="0" i="0" u="none" strike="noStrike" cap="none" dirty="0">
                          <a:solidFill>
                            <a:srgbClr val="000000"/>
                          </a:solidFill>
                          <a:latin typeface="Calibri"/>
                          <a:ea typeface="Calibri"/>
                          <a:cs typeface="Calibri"/>
                          <a:sym typeface="Calibri"/>
                        </a:rPr>
                        <a:t>Mobile</a:t>
                      </a:r>
                    </a:p>
                  </a:txBody>
                  <a:tcPr marL="82767" marR="82767"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lgn="ctr">
                      <a:solidFill>
                        <a:schemeClr val="lt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0005"/>
                  </a:ext>
                </a:extLst>
              </a:tr>
              <a:tr h="624190">
                <a:tc>
                  <a:txBody>
                    <a:bodyPr/>
                    <a:lstStyle/>
                    <a:p>
                      <a:pPr marL="0" marR="0" lvl="0" indent="0" algn="l" rtl="0">
                        <a:lnSpc>
                          <a:spcPct val="100000"/>
                        </a:lnSpc>
                        <a:spcBef>
                          <a:spcPts val="0"/>
                        </a:spcBef>
                        <a:spcAft>
                          <a:spcPts val="0"/>
                        </a:spcAft>
                        <a:buClr>
                          <a:srgbClr val="000000"/>
                        </a:buClr>
                        <a:buSzPct val="25000"/>
                        <a:buFont typeface="Calibri"/>
                        <a:buNone/>
                      </a:pPr>
                      <a:r>
                        <a:rPr lang="en" sz="1900" b="0" i="0" u="none" strike="noStrike" cap="none" dirty="0">
                          <a:solidFill>
                            <a:srgbClr val="000000"/>
                          </a:solidFill>
                          <a:latin typeface="Calibri"/>
                          <a:ea typeface="Calibri"/>
                          <a:cs typeface="Calibri"/>
                          <a:sym typeface="Calibri"/>
                        </a:rPr>
                        <a:t>Linkedin</a:t>
                      </a:r>
                      <a:r>
                        <a:rPr lang="en" sz="1900" b="0" i="0" u="none" strike="noStrike" cap="none" baseline="0" dirty="0">
                          <a:solidFill>
                            <a:srgbClr val="000000"/>
                          </a:solidFill>
                          <a:latin typeface="Calibri"/>
                          <a:ea typeface="Calibri"/>
                          <a:cs typeface="Calibri"/>
                          <a:sym typeface="Calibri"/>
                        </a:rPr>
                        <a:t> </a:t>
                      </a:r>
                      <a:endParaRPr lang="en" sz="1900" b="0" i="0" u="none" strike="noStrike" cap="none" dirty="0">
                        <a:solidFill>
                          <a:srgbClr val="000000"/>
                        </a:solidFill>
                        <a:latin typeface="Calibri"/>
                        <a:ea typeface="Calibri"/>
                        <a:cs typeface="Calibri"/>
                        <a:sym typeface="Calibri"/>
                      </a:endParaRPr>
                    </a:p>
                  </a:txBody>
                  <a:tcPr marL="82767" marR="82767" marT="45733" marB="45733">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lgn="ctr">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4">
                        <a:lumMod val="60000"/>
                        <a:lumOff val="40000"/>
                      </a:schemeClr>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900" b="0" i="0" u="none" strike="noStrike" cap="none" dirty="0">
                          <a:solidFill>
                            <a:srgbClr val="000000"/>
                          </a:solidFill>
                          <a:latin typeface="Calibri"/>
                          <a:ea typeface="Calibri"/>
                          <a:cs typeface="Calibri"/>
                          <a:sym typeface="Calibri"/>
                        </a:rPr>
                        <a:t>Professional Networking </a:t>
                      </a:r>
                    </a:p>
                  </a:txBody>
                  <a:tcPr marL="82767" marR="82767" marT="45733" marB="45733">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lgn="ctr">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37542957"/>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Annual Growth</a:t>
            </a:r>
          </a:p>
        </p:txBody>
      </p:sp>
      <p:pic>
        <p:nvPicPr>
          <p:cNvPr id="290" name="Shape 290"/>
          <p:cNvPicPr preferRelativeResize="0">
            <a:picLocks noGrp="1"/>
          </p:cNvPicPr>
          <p:nvPr>
            <p:ph idx="1"/>
          </p:nvPr>
        </p:nvPicPr>
        <p:blipFill rotWithShape="1">
          <a:blip r:embed="rId3">
            <a:alphaModFix/>
          </a:blip>
          <a:stretch/>
        </p:blipFill>
        <p:spPr>
          <a:xfrm>
            <a:off x="0" y="0"/>
            <a:ext cx="12192000" cy="6858000"/>
          </a:xfrm>
          <a:prstGeom prst="rect">
            <a:avLst/>
          </a:prstGeom>
          <a:noFill/>
          <a:ln>
            <a:noFill/>
          </a:ln>
        </p:spPr>
      </p:pic>
    </p:spTree>
    <p:extLst>
      <p:ext uri="{BB962C8B-B14F-4D97-AF65-F5344CB8AC3E}">
        <p14:creationId xmlns:p14="http://schemas.microsoft.com/office/powerpoint/2010/main" val="4031009401"/>
      </p:ext>
    </p:extLst>
  </p:cSld>
  <p:clrMapOvr>
    <a:masterClrMapping/>
  </p:clrMapOvr>
  <p:transition spd="slow">
    <p:cut/>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5" name="Shape 1075"/>
          <p:cNvSpPr txBox="1">
            <a:spLocks noGrp="1"/>
          </p:cNvSpPr>
          <p:nvPr>
            <p:ph type="title"/>
          </p:nvPr>
        </p:nvSpPr>
        <p:spPr>
          <a:prstGeom prst="rect">
            <a:avLst/>
          </a:prstGeom>
          <a:noFill/>
          <a:ln>
            <a:noFill/>
          </a:ln>
        </p:spPr>
        <p:txBody>
          <a:bodyPr lIns="121900" tIns="45700" rIns="121900" bIns="45700" anchor="ctr" anchorCtr="0">
            <a:noAutofit/>
          </a:bodyPr>
          <a:lstStyle/>
          <a:p>
            <a:pPr>
              <a:buClr>
                <a:schemeClr val="lt1"/>
              </a:buClr>
              <a:buSzPct val="25000"/>
            </a:pPr>
            <a:r>
              <a:rPr lang="en" b="1" dirty="0">
                <a:solidFill>
                  <a:schemeClr val="tx1"/>
                </a:solidFill>
              </a:rPr>
              <a:t>Management Team</a:t>
            </a:r>
          </a:p>
        </p:txBody>
      </p:sp>
      <p:pic>
        <p:nvPicPr>
          <p:cNvPr id="1074" name="Shape 1074"/>
          <p:cNvPicPr preferRelativeResize="0">
            <a:picLocks noGrp="1"/>
          </p:cNvPicPr>
          <p:nvPr>
            <p:ph idx="1"/>
          </p:nvPr>
        </p:nvPicPr>
        <p:blipFill rotWithShape="1">
          <a:blip r:embed="rId3">
            <a:alphaModFix/>
          </a:blip>
          <a:stretch/>
        </p:blipFill>
        <p:spPr>
          <a:xfrm>
            <a:off x="3590023" y="2160588"/>
            <a:ext cx="2771992" cy="3881437"/>
          </a:xfrm>
          <a:prstGeom prst="rect">
            <a:avLst/>
          </a:prstGeom>
          <a:noFill/>
          <a:ln>
            <a:noFill/>
          </a:ln>
        </p:spPr>
      </p:pic>
      <p:sp>
        <p:nvSpPr>
          <p:cNvPr id="1076" name="Shape 1076"/>
          <p:cNvSpPr txBox="1"/>
          <p:nvPr/>
        </p:nvSpPr>
        <p:spPr>
          <a:xfrm>
            <a:off x="334433" y="1853248"/>
            <a:ext cx="4572000" cy="706964"/>
          </a:xfrm>
          <a:prstGeom prst="rect">
            <a:avLst/>
          </a:prstGeom>
          <a:noFill/>
          <a:ln>
            <a:noFill/>
          </a:ln>
        </p:spPr>
        <p:txBody>
          <a:bodyPr lIns="91433" tIns="45700" rIns="91433" bIns="45700" anchor="t" anchorCtr="0">
            <a:noAutofit/>
          </a:bodyPr>
          <a:lstStyle/>
          <a:p>
            <a:pPr>
              <a:buClr>
                <a:srgbClr val="073E87"/>
              </a:buClr>
              <a:buSzPct val="25000"/>
              <a:buFont typeface="Calibri"/>
              <a:buNone/>
            </a:pPr>
            <a:r>
              <a:rPr lang="en" sz="2667" b="1" kern="0" dirty="0">
                <a:solidFill>
                  <a:schemeClr val="tx2"/>
                </a:solidFill>
                <a:latin typeface="Calibri"/>
                <a:ea typeface="Calibri"/>
                <a:cs typeface="Calibri"/>
                <a:sym typeface="Calibri"/>
              </a:rPr>
              <a:t>John W. Thompson</a:t>
            </a:r>
          </a:p>
          <a:p>
            <a:pPr>
              <a:buClr>
                <a:srgbClr val="073E87"/>
              </a:buClr>
              <a:buSzPct val="25000"/>
              <a:buFont typeface="Calibri"/>
              <a:buNone/>
            </a:pPr>
            <a:r>
              <a:rPr lang="en" sz="2667" i="1" kern="0" dirty="0">
                <a:latin typeface="Calibri"/>
                <a:ea typeface="Calibri"/>
                <a:cs typeface="Calibri"/>
                <a:sym typeface="Calibri"/>
              </a:rPr>
              <a:t>Chairman</a:t>
            </a:r>
          </a:p>
        </p:txBody>
      </p:sp>
      <p:sp>
        <p:nvSpPr>
          <p:cNvPr id="1077" name="Shape 1077"/>
          <p:cNvSpPr txBox="1"/>
          <p:nvPr/>
        </p:nvSpPr>
        <p:spPr>
          <a:xfrm>
            <a:off x="334433" y="2701626"/>
            <a:ext cx="6722531" cy="3139015"/>
          </a:xfrm>
          <a:prstGeom prst="rect">
            <a:avLst/>
          </a:prstGeom>
          <a:noFill/>
          <a:ln>
            <a:noFill/>
          </a:ln>
        </p:spPr>
        <p:txBody>
          <a:bodyPr lIns="91433" tIns="45700" rIns="91433" bIns="45700" anchor="t" anchorCtr="0">
            <a:noAutofit/>
          </a:bodyPr>
          <a:lstStyle/>
          <a:p>
            <a:pPr>
              <a:buClr>
                <a:srgbClr val="073E87"/>
              </a:buClr>
              <a:buSzPct val="25000"/>
              <a:buFont typeface="Calibri"/>
              <a:buNone/>
            </a:pPr>
            <a:r>
              <a:rPr lang="en" sz="2400" kern="0" dirty="0">
                <a:latin typeface="Calibri"/>
                <a:ea typeface="Calibri"/>
                <a:cs typeface="Calibri"/>
                <a:sym typeface="Calibri"/>
              </a:rPr>
              <a:t>John W. Thompson joined the Microsoft Board in February 2012 and became independent chairman of Microsoft Corporation on Feb. 4, 2014.</a:t>
            </a:r>
          </a:p>
          <a:p>
            <a:pPr>
              <a:buClr>
                <a:srgbClr val="000000"/>
              </a:buClr>
              <a:buFont typeface="Arial"/>
              <a:buNone/>
            </a:pPr>
            <a:endParaRPr sz="2400" kern="0" dirty="0">
              <a:latin typeface="Calibri"/>
              <a:ea typeface="Calibri"/>
              <a:cs typeface="Calibri"/>
              <a:sym typeface="Calibri"/>
            </a:endParaRPr>
          </a:p>
          <a:p>
            <a:pPr>
              <a:buClr>
                <a:srgbClr val="073E87"/>
              </a:buClr>
              <a:buSzPct val="25000"/>
              <a:buFont typeface="Calibri"/>
              <a:buNone/>
            </a:pPr>
            <a:r>
              <a:rPr lang="en" sz="2933" kern="0" dirty="0">
                <a:latin typeface="Calibri"/>
                <a:ea typeface="Calibri"/>
                <a:cs typeface="Calibri"/>
                <a:sym typeface="Calibri"/>
              </a:rPr>
              <a:t>Education:</a:t>
            </a:r>
          </a:p>
          <a:p>
            <a:pPr>
              <a:buClr>
                <a:srgbClr val="073E87"/>
              </a:buClr>
              <a:buSzPct val="25000"/>
              <a:buFont typeface="Calibri"/>
              <a:buNone/>
            </a:pPr>
            <a:r>
              <a:rPr lang="en" sz="2400" kern="0" dirty="0">
                <a:latin typeface="Calibri"/>
                <a:ea typeface="Calibri"/>
                <a:cs typeface="Calibri"/>
                <a:sym typeface="Calibri"/>
              </a:rPr>
              <a:t>Thompson received a bachelor’s degree in Business Administration from Florida A&amp;M, and a master’s degree in Management from the Sloan Fellows program of the MIT Sloan School of Management</a:t>
            </a:r>
            <a:r>
              <a:rPr lang="en" sz="2400" kern="0" dirty="0">
                <a:solidFill>
                  <a:srgbClr val="073E87"/>
                </a:solidFill>
                <a:latin typeface="Calibri"/>
                <a:ea typeface="Calibri"/>
                <a:cs typeface="Calibri"/>
                <a:sym typeface="Calibri"/>
              </a:rPr>
              <a:t>.</a:t>
            </a:r>
          </a:p>
        </p:txBody>
      </p:sp>
    </p:spTree>
    <p:extLst>
      <p:ext uri="{BB962C8B-B14F-4D97-AF65-F5344CB8AC3E}">
        <p14:creationId xmlns:p14="http://schemas.microsoft.com/office/powerpoint/2010/main" val="3934667414"/>
      </p:ext>
    </p:extLst>
  </p:cSld>
  <p:clrMapOvr>
    <a:masterClrMapping/>
  </p:clrMapOvr>
  <p:transition spd="slow">
    <p:cu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3" name="Shape 1083"/>
          <p:cNvSpPr txBox="1">
            <a:spLocks noGrp="1"/>
          </p:cNvSpPr>
          <p:nvPr>
            <p:ph type="title"/>
          </p:nvPr>
        </p:nvSpPr>
        <p:spPr>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Management Team </a:t>
            </a:r>
          </a:p>
        </p:txBody>
      </p:sp>
      <p:pic>
        <p:nvPicPr>
          <p:cNvPr id="1082" name="Shape 1082"/>
          <p:cNvPicPr preferRelativeResize="0">
            <a:picLocks noGrp="1"/>
          </p:cNvPicPr>
          <p:nvPr>
            <p:ph idx="1"/>
          </p:nvPr>
        </p:nvPicPr>
        <p:blipFill rotWithShape="1">
          <a:blip r:embed="rId3">
            <a:alphaModFix/>
          </a:blip>
          <a:stretch/>
        </p:blipFill>
        <p:spPr>
          <a:xfrm>
            <a:off x="8559090" y="2132466"/>
            <a:ext cx="2770338" cy="3881437"/>
          </a:xfrm>
          <a:prstGeom prst="rect">
            <a:avLst/>
          </a:prstGeom>
          <a:noFill/>
          <a:ln>
            <a:noFill/>
          </a:ln>
        </p:spPr>
      </p:pic>
      <p:sp>
        <p:nvSpPr>
          <p:cNvPr id="1084" name="Shape 1084"/>
          <p:cNvSpPr txBox="1"/>
          <p:nvPr/>
        </p:nvSpPr>
        <p:spPr>
          <a:xfrm>
            <a:off x="133516" y="1486883"/>
            <a:ext cx="5568947" cy="645583"/>
          </a:xfrm>
          <a:prstGeom prst="rect">
            <a:avLst/>
          </a:prstGeom>
          <a:noFill/>
          <a:ln>
            <a:noFill/>
          </a:ln>
        </p:spPr>
        <p:txBody>
          <a:bodyPr lIns="91433" tIns="45700" rIns="91433" bIns="45700" anchor="t" anchorCtr="0">
            <a:noAutofit/>
          </a:bodyPr>
          <a:lstStyle/>
          <a:p>
            <a:pPr>
              <a:buClr>
                <a:srgbClr val="073E87"/>
              </a:buClr>
              <a:buSzPct val="25000"/>
              <a:buFont typeface="Calibri"/>
              <a:buNone/>
            </a:pPr>
            <a:r>
              <a:rPr lang="en" sz="2933" b="1" kern="0" dirty="0">
                <a:solidFill>
                  <a:schemeClr val="tx2"/>
                </a:solidFill>
                <a:latin typeface="Calibri"/>
                <a:ea typeface="Calibri"/>
                <a:cs typeface="Calibri"/>
                <a:sym typeface="Calibri"/>
              </a:rPr>
              <a:t>Bill Gates</a:t>
            </a:r>
          </a:p>
          <a:p>
            <a:pPr>
              <a:buClr>
                <a:srgbClr val="073E87"/>
              </a:buClr>
              <a:buSzPct val="25000"/>
              <a:buFont typeface="Calibri"/>
              <a:buNone/>
            </a:pPr>
            <a:r>
              <a:rPr lang="en" sz="2933" i="1" kern="0" dirty="0">
                <a:latin typeface="Calibri"/>
                <a:ea typeface="Calibri"/>
                <a:cs typeface="Calibri"/>
                <a:sym typeface="Calibri"/>
              </a:rPr>
              <a:t>Founder and Technology Advisor</a:t>
            </a:r>
          </a:p>
        </p:txBody>
      </p:sp>
      <p:sp>
        <p:nvSpPr>
          <p:cNvPr id="1085" name="Shape 1085"/>
          <p:cNvSpPr txBox="1"/>
          <p:nvPr/>
        </p:nvSpPr>
        <p:spPr>
          <a:xfrm>
            <a:off x="230036" y="2660839"/>
            <a:ext cx="7342716" cy="3139015"/>
          </a:xfrm>
          <a:prstGeom prst="rect">
            <a:avLst/>
          </a:prstGeom>
          <a:noFill/>
          <a:ln>
            <a:noFill/>
          </a:ln>
        </p:spPr>
        <p:txBody>
          <a:bodyPr lIns="91433" tIns="45700" rIns="91433" bIns="45700" anchor="t" anchorCtr="0">
            <a:noAutofit/>
          </a:bodyPr>
          <a:lstStyle/>
          <a:p>
            <a:pPr>
              <a:buClr>
                <a:srgbClr val="073E87"/>
              </a:buClr>
              <a:buSzPct val="25000"/>
              <a:buFont typeface="Calibri"/>
              <a:buNone/>
            </a:pPr>
            <a:r>
              <a:rPr lang="en" sz="2400" kern="0" dirty="0">
                <a:latin typeface="Calibri"/>
                <a:ea typeface="Calibri"/>
                <a:cs typeface="Calibri"/>
                <a:sym typeface="Calibri"/>
              </a:rPr>
              <a:t>William (Bill) H. Gates is founder, technology advisor and board member of Microsoft Corporation.  He served as chairman of the board until Feb. 4, 2014.</a:t>
            </a:r>
          </a:p>
          <a:p>
            <a:pPr>
              <a:buClr>
                <a:srgbClr val="000000"/>
              </a:buClr>
              <a:buFont typeface="Arial"/>
              <a:buNone/>
            </a:pPr>
            <a:endParaRPr sz="2400" kern="0" dirty="0">
              <a:latin typeface="Calibri"/>
              <a:ea typeface="Calibri"/>
              <a:cs typeface="Calibri"/>
              <a:sym typeface="Calibri"/>
            </a:endParaRPr>
          </a:p>
          <a:p>
            <a:pPr>
              <a:buClr>
                <a:srgbClr val="073E87"/>
              </a:buClr>
              <a:buSzPct val="25000"/>
              <a:buFont typeface="Calibri"/>
              <a:buNone/>
            </a:pPr>
            <a:r>
              <a:rPr lang="en" sz="2933" kern="0" dirty="0">
                <a:latin typeface="Calibri"/>
                <a:ea typeface="Calibri"/>
                <a:cs typeface="Calibri"/>
                <a:sym typeface="Calibri"/>
              </a:rPr>
              <a:t>Education:</a:t>
            </a:r>
          </a:p>
          <a:p>
            <a:pPr>
              <a:buClr>
                <a:srgbClr val="073E87"/>
              </a:buClr>
              <a:buSzPct val="25000"/>
              <a:buFont typeface="Calibri"/>
              <a:buNone/>
            </a:pPr>
            <a:r>
              <a:rPr lang="en" sz="2400" kern="0" dirty="0">
                <a:latin typeface="Calibri"/>
                <a:ea typeface="Calibri"/>
                <a:cs typeface="Calibri"/>
                <a:sym typeface="Calibri"/>
              </a:rPr>
              <a:t>In 1973, Gates entered Harvard University as a freshman. In his junior year, Gates left Harvard to devote his energies to Microsoft, a company he had begun in 1975 with his childhood friend Paul Allen. </a:t>
            </a:r>
          </a:p>
        </p:txBody>
      </p:sp>
    </p:spTree>
    <p:extLst>
      <p:ext uri="{BB962C8B-B14F-4D97-AF65-F5344CB8AC3E}">
        <p14:creationId xmlns:p14="http://schemas.microsoft.com/office/powerpoint/2010/main" val="44849532"/>
      </p:ext>
    </p:extLst>
  </p:cSld>
  <p:clrMapOvr>
    <a:masterClrMapping/>
  </p:clrMapOvr>
  <p:transition spd="slow">
    <p:cu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1" name="Shape 1091"/>
          <p:cNvSpPr txBox="1">
            <a:spLocks noGrp="1"/>
          </p:cNvSpPr>
          <p:nvPr>
            <p:ph type="title"/>
          </p:nvPr>
        </p:nvSpPr>
        <p:spPr>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Management Team</a:t>
            </a:r>
          </a:p>
        </p:txBody>
      </p:sp>
      <p:pic>
        <p:nvPicPr>
          <p:cNvPr id="1090" name="Shape 1090"/>
          <p:cNvPicPr preferRelativeResize="0">
            <a:picLocks noGrp="1"/>
          </p:cNvPicPr>
          <p:nvPr>
            <p:ph idx="1"/>
          </p:nvPr>
        </p:nvPicPr>
        <p:blipFill rotWithShape="1">
          <a:blip r:embed="rId3">
            <a:alphaModFix/>
          </a:blip>
          <a:stretch/>
        </p:blipFill>
        <p:spPr>
          <a:xfrm>
            <a:off x="3590023" y="2160588"/>
            <a:ext cx="2771992" cy="3881437"/>
          </a:xfrm>
          <a:prstGeom prst="rect">
            <a:avLst/>
          </a:prstGeom>
          <a:noFill/>
          <a:ln>
            <a:noFill/>
          </a:ln>
        </p:spPr>
      </p:pic>
      <p:sp>
        <p:nvSpPr>
          <p:cNvPr id="1092" name="Shape 1092"/>
          <p:cNvSpPr txBox="1"/>
          <p:nvPr/>
        </p:nvSpPr>
        <p:spPr>
          <a:xfrm>
            <a:off x="269507" y="2569331"/>
            <a:ext cx="7200900" cy="3693583"/>
          </a:xfrm>
          <a:prstGeom prst="rect">
            <a:avLst/>
          </a:prstGeom>
          <a:noFill/>
          <a:ln>
            <a:noFill/>
          </a:ln>
        </p:spPr>
        <p:txBody>
          <a:bodyPr lIns="91433" tIns="45700" rIns="91433" bIns="45700" anchor="t" anchorCtr="0">
            <a:noAutofit/>
          </a:bodyPr>
          <a:lstStyle/>
          <a:p>
            <a:pPr>
              <a:buClr>
                <a:srgbClr val="073E87"/>
              </a:buClr>
              <a:buSzPct val="25000"/>
              <a:buFont typeface="Calibri"/>
              <a:buNone/>
            </a:pPr>
            <a:r>
              <a:rPr lang="en" sz="2400" kern="0" dirty="0">
                <a:latin typeface="Calibri"/>
                <a:ea typeface="Calibri"/>
                <a:cs typeface="Calibri"/>
                <a:sym typeface="Calibri"/>
              </a:rPr>
              <a:t>Satya Nadella is Chief Executive Officer of Microsoft. Before being named CEO in February 2014, Nadella held leadership roles in both enterprise and consumer businesses across the company.</a:t>
            </a:r>
            <a:endParaRPr sz="2400" kern="0" dirty="0">
              <a:latin typeface="Calibri"/>
              <a:ea typeface="Calibri"/>
              <a:cs typeface="Calibri"/>
              <a:sym typeface="Calibri"/>
            </a:endParaRPr>
          </a:p>
          <a:p>
            <a:pPr>
              <a:buClr>
                <a:srgbClr val="073E87"/>
              </a:buClr>
              <a:buSzPct val="25000"/>
              <a:buFont typeface="Calibri"/>
              <a:buNone/>
            </a:pPr>
            <a:r>
              <a:rPr lang="en" sz="2933" kern="0" dirty="0">
                <a:latin typeface="Calibri"/>
                <a:ea typeface="Calibri"/>
                <a:cs typeface="Calibri"/>
                <a:sym typeface="Calibri"/>
              </a:rPr>
              <a:t>Education:</a:t>
            </a:r>
          </a:p>
          <a:p>
            <a:pPr>
              <a:buClr>
                <a:srgbClr val="073E87"/>
              </a:buClr>
              <a:buSzPct val="25000"/>
              <a:buFont typeface="Calibri"/>
              <a:buNone/>
            </a:pPr>
            <a:r>
              <a:rPr lang="en" sz="2400" kern="0" dirty="0">
                <a:latin typeface="Calibri"/>
                <a:ea typeface="Calibri"/>
                <a:cs typeface="Calibri"/>
                <a:sym typeface="Calibri"/>
              </a:rPr>
              <a:t>He earned a bachelor’s degree in electrical engineering from Mangalore University, a master’s degree in computer science from the University of Wisconsin – Milwaukee and a master’s degree in business administration from the University of Chicago. </a:t>
            </a:r>
          </a:p>
        </p:txBody>
      </p:sp>
      <p:sp>
        <p:nvSpPr>
          <p:cNvPr id="1093" name="Shape 1093"/>
          <p:cNvSpPr txBox="1"/>
          <p:nvPr/>
        </p:nvSpPr>
        <p:spPr>
          <a:xfrm>
            <a:off x="269507" y="1647500"/>
            <a:ext cx="4572000" cy="675216"/>
          </a:xfrm>
          <a:prstGeom prst="rect">
            <a:avLst/>
          </a:prstGeom>
          <a:noFill/>
          <a:ln>
            <a:noFill/>
          </a:ln>
        </p:spPr>
        <p:txBody>
          <a:bodyPr lIns="91433" tIns="45700" rIns="91433" bIns="45700" anchor="t" anchorCtr="0">
            <a:noAutofit/>
          </a:bodyPr>
          <a:lstStyle/>
          <a:p>
            <a:pPr>
              <a:buClr>
                <a:srgbClr val="073E87"/>
              </a:buClr>
              <a:buSzPct val="25000"/>
              <a:buFont typeface="Calibri"/>
              <a:buNone/>
            </a:pPr>
            <a:r>
              <a:rPr lang="en" sz="2933" b="1" kern="0" dirty="0">
                <a:latin typeface="Calibri"/>
                <a:ea typeface="Calibri"/>
                <a:cs typeface="Calibri"/>
                <a:sym typeface="Calibri"/>
              </a:rPr>
              <a:t>Satya Nadella</a:t>
            </a:r>
          </a:p>
          <a:p>
            <a:pPr>
              <a:buClr>
                <a:srgbClr val="073E87"/>
              </a:buClr>
              <a:buSzPct val="25000"/>
              <a:buFont typeface="Calibri"/>
              <a:buNone/>
            </a:pPr>
            <a:r>
              <a:rPr lang="en" sz="2933" i="1" kern="0" dirty="0">
                <a:latin typeface="Calibri"/>
                <a:ea typeface="Calibri"/>
                <a:cs typeface="Calibri"/>
                <a:sym typeface="Calibri"/>
              </a:rPr>
              <a:t>Chief Executive Officer</a:t>
            </a:r>
          </a:p>
        </p:txBody>
      </p:sp>
    </p:spTree>
    <p:extLst>
      <p:ext uri="{BB962C8B-B14F-4D97-AF65-F5344CB8AC3E}">
        <p14:creationId xmlns:p14="http://schemas.microsoft.com/office/powerpoint/2010/main" val="721184271"/>
      </p:ext>
    </p:extLst>
  </p:cSld>
  <p:clrMapOvr>
    <a:masterClrMapping/>
  </p:clrMapOvr>
  <p:transition spd="slow">
    <p:cu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9" name="Shape 1099"/>
          <p:cNvSpPr txBox="1">
            <a:spLocks noGrp="1"/>
          </p:cNvSpPr>
          <p:nvPr>
            <p:ph type="title"/>
          </p:nvPr>
        </p:nvSpPr>
        <p:spPr>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Management Team</a:t>
            </a:r>
          </a:p>
        </p:txBody>
      </p:sp>
      <p:pic>
        <p:nvPicPr>
          <p:cNvPr id="1098" name="Shape 1098"/>
          <p:cNvPicPr preferRelativeResize="0">
            <a:picLocks noGrp="1"/>
          </p:cNvPicPr>
          <p:nvPr>
            <p:ph idx="1"/>
          </p:nvPr>
        </p:nvPicPr>
        <p:blipFill rotWithShape="1">
          <a:blip r:embed="rId3">
            <a:alphaModFix/>
          </a:blip>
          <a:stretch/>
        </p:blipFill>
        <p:spPr>
          <a:xfrm>
            <a:off x="8437087" y="2108102"/>
            <a:ext cx="2587624" cy="3881437"/>
          </a:xfrm>
          <a:prstGeom prst="rect">
            <a:avLst/>
          </a:prstGeom>
          <a:noFill/>
          <a:ln>
            <a:noFill/>
          </a:ln>
        </p:spPr>
      </p:pic>
      <p:sp>
        <p:nvSpPr>
          <p:cNvPr id="1100" name="Shape 1100"/>
          <p:cNvSpPr txBox="1"/>
          <p:nvPr/>
        </p:nvSpPr>
        <p:spPr>
          <a:xfrm>
            <a:off x="196547" y="2981756"/>
            <a:ext cx="7874000" cy="3007783"/>
          </a:xfrm>
          <a:prstGeom prst="rect">
            <a:avLst/>
          </a:prstGeom>
          <a:noFill/>
          <a:ln>
            <a:noFill/>
          </a:ln>
        </p:spPr>
        <p:txBody>
          <a:bodyPr lIns="91433" tIns="45700" rIns="91433" bIns="45700" anchor="t" anchorCtr="0">
            <a:noAutofit/>
          </a:bodyPr>
          <a:lstStyle/>
          <a:p>
            <a:pPr>
              <a:buClr>
                <a:srgbClr val="073E87"/>
              </a:buClr>
              <a:buSzPct val="25000"/>
              <a:buFont typeface="Calibri"/>
              <a:buNone/>
            </a:pPr>
            <a:r>
              <a:rPr lang="en" sz="2400" kern="0" dirty="0">
                <a:latin typeface="Calibri"/>
                <a:ea typeface="Calibri"/>
                <a:cs typeface="Calibri"/>
                <a:sym typeface="Calibri"/>
              </a:rPr>
              <a:t>As chief marketing officer, Chris Capossela leads Microsoft’s global product marketing, advertising, brand, research and communications functions for businesses and consumers. </a:t>
            </a:r>
          </a:p>
          <a:p>
            <a:pPr>
              <a:buClr>
                <a:srgbClr val="073E87"/>
              </a:buClr>
              <a:buSzPct val="25000"/>
              <a:buFont typeface="Calibri"/>
              <a:buNone/>
            </a:pPr>
            <a:r>
              <a:rPr lang="en" sz="2400" kern="0" dirty="0">
                <a:latin typeface="Calibri"/>
                <a:ea typeface="Calibri"/>
                <a:cs typeface="Calibri"/>
                <a:sym typeface="Calibri"/>
              </a:rPr>
              <a:t>He oversaw the creation of new business opportunities with partners to deliver new consumer experiences through Windows, Windows Phone, Office and Xbox.</a:t>
            </a:r>
            <a:endParaRPr sz="2933" kern="0" dirty="0">
              <a:latin typeface="Calibri"/>
              <a:ea typeface="Calibri"/>
              <a:cs typeface="Calibri"/>
              <a:sym typeface="Calibri"/>
            </a:endParaRPr>
          </a:p>
          <a:p>
            <a:pPr>
              <a:buClr>
                <a:srgbClr val="073E87"/>
              </a:buClr>
              <a:buSzPct val="25000"/>
              <a:buFont typeface="Calibri"/>
              <a:buNone/>
            </a:pPr>
            <a:r>
              <a:rPr lang="en" sz="2933" kern="0" dirty="0">
                <a:latin typeface="Calibri"/>
                <a:ea typeface="Calibri"/>
                <a:cs typeface="Calibri"/>
                <a:sym typeface="Calibri"/>
              </a:rPr>
              <a:t>Education:</a:t>
            </a:r>
          </a:p>
          <a:p>
            <a:pPr>
              <a:buClr>
                <a:srgbClr val="073E87"/>
              </a:buClr>
              <a:buSzPct val="25000"/>
              <a:buFont typeface="Calibri"/>
              <a:buNone/>
            </a:pPr>
            <a:r>
              <a:rPr lang="en" sz="2400" kern="0" dirty="0">
                <a:latin typeface="Calibri"/>
                <a:ea typeface="Calibri"/>
                <a:cs typeface="Calibri"/>
                <a:sym typeface="Calibri"/>
              </a:rPr>
              <a:t>Capossela holds a bachelor’s degree in computer science and economics from Harvard University.</a:t>
            </a:r>
            <a:r>
              <a:rPr lang="en" sz="2400" kern="0" dirty="0">
                <a:latin typeface="Quattrocento Sans"/>
                <a:ea typeface="Quattrocento Sans"/>
                <a:cs typeface="Quattrocento Sans"/>
                <a:sym typeface="Quattrocento Sans"/>
              </a:rPr>
              <a:t> </a:t>
            </a:r>
          </a:p>
        </p:txBody>
      </p:sp>
      <p:sp>
        <p:nvSpPr>
          <p:cNvPr id="1101" name="Shape 1101"/>
          <p:cNvSpPr txBox="1"/>
          <p:nvPr/>
        </p:nvSpPr>
        <p:spPr>
          <a:xfrm>
            <a:off x="196547" y="1581226"/>
            <a:ext cx="6337299" cy="1013880"/>
          </a:xfrm>
          <a:prstGeom prst="rect">
            <a:avLst/>
          </a:prstGeom>
          <a:noFill/>
          <a:ln>
            <a:noFill/>
          </a:ln>
        </p:spPr>
        <p:txBody>
          <a:bodyPr lIns="91433" tIns="45700" rIns="91433" bIns="45700" anchor="t" anchorCtr="0">
            <a:noAutofit/>
          </a:bodyPr>
          <a:lstStyle/>
          <a:p>
            <a:pPr>
              <a:buClr>
                <a:srgbClr val="073E87"/>
              </a:buClr>
              <a:buSzPct val="25000"/>
              <a:buFont typeface="Calibri"/>
              <a:buNone/>
            </a:pPr>
            <a:r>
              <a:rPr lang="en" sz="2933" b="1" kern="0" dirty="0">
                <a:solidFill>
                  <a:schemeClr val="tx2"/>
                </a:solidFill>
                <a:latin typeface="Calibri"/>
                <a:ea typeface="Calibri"/>
                <a:cs typeface="Calibri"/>
                <a:sym typeface="Calibri"/>
              </a:rPr>
              <a:t>Chris Capossela</a:t>
            </a:r>
          </a:p>
          <a:p>
            <a:pPr>
              <a:buClr>
                <a:srgbClr val="073E87"/>
              </a:buClr>
              <a:buSzPct val="25000"/>
              <a:buFont typeface="Calibri"/>
              <a:buNone/>
            </a:pPr>
            <a:r>
              <a:rPr lang="en" sz="2933" i="1" kern="0" dirty="0">
                <a:latin typeface="Calibri"/>
                <a:ea typeface="Calibri"/>
                <a:cs typeface="Calibri"/>
                <a:sym typeface="Calibri"/>
              </a:rPr>
              <a:t>Executive Vice President and Chief Marketing Officer</a:t>
            </a:r>
          </a:p>
        </p:txBody>
      </p:sp>
    </p:spTree>
    <p:extLst>
      <p:ext uri="{BB962C8B-B14F-4D97-AF65-F5344CB8AC3E}">
        <p14:creationId xmlns:p14="http://schemas.microsoft.com/office/powerpoint/2010/main" val="3631568380"/>
      </p:ext>
    </p:extLst>
  </p:cSld>
  <p:clrMapOvr>
    <a:masterClrMapping/>
  </p:clrMapOvr>
  <p:transition spd="slow">
    <p:cu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Revenue by geography </a:t>
            </a:r>
          </a:p>
        </p:txBody>
      </p:sp>
      <p:pic>
        <p:nvPicPr>
          <p:cNvPr id="4" name="Shape 1124"/>
          <p:cNvPicPr preferRelativeResize="0">
            <a:picLocks noGrp="1"/>
          </p:cNvPicPr>
          <p:nvPr>
            <p:ph idx="1"/>
          </p:nvPr>
        </p:nvPicPr>
        <p:blipFill rotWithShape="1">
          <a:blip r:embed="rId2">
            <a:alphaModFix/>
          </a:blip>
          <a:srcRect/>
          <a:stretch/>
        </p:blipFill>
        <p:spPr>
          <a:xfrm>
            <a:off x="891436" y="2295990"/>
            <a:ext cx="9017192" cy="2362720"/>
          </a:xfrm>
          <a:prstGeom prst="rect">
            <a:avLst/>
          </a:prstGeom>
          <a:noFill/>
          <a:ln>
            <a:noFill/>
          </a:ln>
        </p:spPr>
      </p:pic>
    </p:spTree>
    <p:extLst>
      <p:ext uri="{BB962C8B-B14F-4D97-AF65-F5344CB8AC3E}">
        <p14:creationId xmlns:p14="http://schemas.microsoft.com/office/powerpoint/2010/main" val="390789878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7" name="Shape 1107"/>
          <p:cNvSpPr txBox="1">
            <a:spLocks noGrp="1"/>
          </p:cNvSpPr>
          <p:nvPr>
            <p:ph type="title"/>
          </p:nvPr>
        </p:nvSpPr>
        <p:spPr>
          <a:xfrm>
            <a:off x="197011" y="131840"/>
            <a:ext cx="8761413" cy="706964"/>
          </a:xfrm>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Operating Segments </a:t>
            </a:r>
          </a:p>
        </p:txBody>
      </p:sp>
      <p:pic>
        <p:nvPicPr>
          <p:cNvPr id="4" name="Picture 3"/>
          <p:cNvPicPr>
            <a:picLocks noChangeAspect="1"/>
          </p:cNvPicPr>
          <p:nvPr/>
        </p:nvPicPr>
        <p:blipFill>
          <a:blip r:embed="rId3"/>
          <a:stretch>
            <a:fillRect/>
          </a:stretch>
        </p:blipFill>
        <p:spPr>
          <a:xfrm>
            <a:off x="1323823" y="838804"/>
            <a:ext cx="8466063" cy="5504801"/>
          </a:xfrm>
          <a:prstGeom prst="rect">
            <a:avLst/>
          </a:prstGeom>
          <a:effectLst>
            <a:softEdge rad="63500"/>
          </a:effectLst>
        </p:spPr>
      </p:pic>
    </p:spTree>
    <p:extLst>
      <p:ext uri="{BB962C8B-B14F-4D97-AF65-F5344CB8AC3E}">
        <p14:creationId xmlns:p14="http://schemas.microsoft.com/office/powerpoint/2010/main" val="1115104179"/>
      </p:ext>
    </p:extLst>
  </p:cSld>
  <p:clrMapOvr>
    <a:masterClrMapping/>
  </p:clrMapOvr>
  <p:transition spd="slow">
    <p:cu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3" name="Shape 1113"/>
          <p:cNvSpPr txBox="1">
            <a:spLocks noGrp="1"/>
          </p:cNvSpPr>
          <p:nvPr>
            <p:ph type="title"/>
          </p:nvPr>
        </p:nvSpPr>
        <p:spPr>
          <a:xfrm>
            <a:off x="58282" y="-92702"/>
            <a:ext cx="9571946" cy="1107568"/>
          </a:xfrm>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Personal Computing </a:t>
            </a:r>
          </a:p>
        </p:txBody>
      </p:sp>
      <p:pic>
        <p:nvPicPr>
          <p:cNvPr id="6" name="Content Placeholder 5"/>
          <p:cNvPicPr>
            <a:picLocks noGrp="1" noChangeAspect="1"/>
          </p:cNvPicPr>
          <p:nvPr>
            <p:ph idx="1"/>
          </p:nvPr>
        </p:nvPicPr>
        <p:blipFill>
          <a:blip r:embed="rId3"/>
          <a:stretch>
            <a:fillRect/>
          </a:stretch>
        </p:blipFill>
        <p:spPr>
          <a:xfrm>
            <a:off x="233364" y="869722"/>
            <a:ext cx="8395380" cy="5341961"/>
          </a:xfrm>
          <a:prstGeom prst="rect">
            <a:avLst/>
          </a:prstGeom>
          <a:effectLst>
            <a:softEdge rad="63500"/>
          </a:effectLst>
        </p:spPr>
      </p:pic>
    </p:spTree>
    <p:extLst>
      <p:ext uri="{BB962C8B-B14F-4D97-AF65-F5344CB8AC3E}">
        <p14:creationId xmlns:p14="http://schemas.microsoft.com/office/powerpoint/2010/main" val="1898696914"/>
      </p:ext>
    </p:extLst>
  </p:cSld>
  <p:clrMapOvr>
    <a:masterClrMapping/>
  </p:clrMapOvr>
  <p:transition spd="slow">
    <p:cu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623" y="0"/>
            <a:ext cx="9265920" cy="910046"/>
          </a:xfrm>
        </p:spPr>
        <p:txBody>
          <a:bodyPr/>
          <a:lstStyle/>
          <a:p>
            <a:r>
              <a:rPr lang="en-CA" dirty="0"/>
              <a:t>Personal Computing </a:t>
            </a:r>
          </a:p>
        </p:txBody>
      </p:sp>
      <p:sp>
        <p:nvSpPr>
          <p:cNvPr id="3" name="Content Placeholder 2"/>
          <p:cNvSpPr>
            <a:spLocks noGrp="1"/>
          </p:cNvSpPr>
          <p:nvPr>
            <p:ph idx="1"/>
          </p:nvPr>
        </p:nvSpPr>
        <p:spPr>
          <a:xfrm>
            <a:off x="551544" y="1182914"/>
            <a:ext cx="9498310" cy="5065485"/>
          </a:xfrm>
        </p:spPr>
        <p:txBody>
          <a:bodyPr>
            <a:normAutofit fontScale="92500" lnSpcReduction="10000"/>
          </a:bodyPr>
          <a:lstStyle/>
          <a:p>
            <a:pPr marL="0" indent="0">
              <a:buNone/>
            </a:pPr>
            <a:r>
              <a:rPr lang="en-CA" dirty="0">
                <a:latin typeface="Calibri" panose="020F0502020204030204" pitchFamily="34" charset="0"/>
              </a:rPr>
              <a:t>Devices </a:t>
            </a:r>
          </a:p>
          <a:p>
            <a:pPr>
              <a:buFont typeface="Wingdings" panose="05000000000000000000" pitchFamily="2" charset="2"/>
              <a:buChar char="q"/>
            </a:pPr>
            <a:r>
              <a:rPr lang="en-CA" i="1" dirty="0">
                <a:latin typeface="Calibri" panose="020F0502020204030204" pitchFamily="34" charset="0"/>
              </a:rPr>
              <a:t>Phone</a:t>
            </a:r>
            <a:endParaRPr lang="en-CA" dirty="0">
              <a:latin typeface="Calibri" panose="020F0502020204030204" pitchFamily="34" charset="0"/>
            </a:endParaRPr>
          </a:p>
          <a:p>
            <a:pPr lvl="1">
              <a:buFont typeface="Wingdings" panose="05000000000000000000" pitchFamily="2" charset="2"/>
              <a:buChar char="q"/>
            </a:pPr>
            <a:r>
              <a:rPr lang="en-CA" dirty="0">
                <a:latin typeface="Calibri" panose="020F0502020204030204" pitchFamily="34" charset="0"/>
              </a:rPr>
              <a:t>The principal products provided by the Phone Hardware segment are Lumia phones and other non-Lumia phones, which were begun manufacturing and selling with the acquisition of NDS on April 25, 2014. Other Lumia phones run Windows and are designed to enable people and organizations to connect to people and content that matter most, using integrated Microsoft services such as Outlook, OneDrive, Skype and Office</a:t>
            </a:r>
          </a:p>
          <a:p>
            <a:pPr>
              <a:buFont typeface="Wingdings" panose="05000000000000000000" pitchFamily="2" charset="2"/>
              <a:buChar char="q"/>
            </a:pPr>
            <a:r>
              <a:rPr lang="en-CA" i="1" dirty="0">
                <a:latin typeface="Calibri" panose="020F0502020204030204" pitchFamily="34" charset="0"/>
              </a:rPr>
              <a:t>Surface</a:t>
            </a:r>
            <a:endParaRPr lang="en-CA" dirty="0">
              <a:latin typeface="Calibri" panose="020F0502020204030204" pitchFamily="34" charset="0"/>
            </a:endParaRPr>
          </a:p>
          <a:p>
            <a:pPr lvl="1">
              <a:buFont typeface="Wingdings" panose="05000000000000000000" pitchFamily="2" charset="2"/>
              <a:buChar char="q"/>
            </a:pPr>
            <a:r>
              <a:rPr lang="en-CA" dirty="0">
                <a:latin typeface="Calibri" panose="020F0502020204030204" pitchFamily="34" charset="0"/>
              </a:rPr>
              <a:t>Surface is designed to help organizations, students, and consumers to be more productive. The latest Surface devices, the Surface Pro 4 and Surface Book, were released in October 2015</a:t>
            </a:r>
          </a:p>
          <a:p>
            <a:pPr>
              <a:buFont typeface="Wingdings" panose="05000000000000000000" pitchFamily="2" charset="2"/>
              <a:buChar char="q"/>
            </a:pPr>
            <a:r>
              <a:rPr lang="en-CA" i="1" dirty="0">
                <a:latin typeface="Calibri" panose="020F0502020204030204" pitchFamily="34" charset="0"/>
              </a:rPr>
              <a:t>Microsoft HoloLens</a:t>
            </a:r>
            <a:endParaRPr lang="en-CA" dirty="0">
              <a:latin typeface="Calibri" panose="020F0502020204030204" pitchFamily="34" charset="0"/>
            </a:endParaRPr>
          </a:p>
          <a:p>
            <a:pPr lvl="1">
              <a:buFont typeface="Wingdings" panose="05000000000000000000" pitchFamily="2" charset="2"/>
              <a:buChar char="q"/>
            </a:pPr>
            <a:r>
              <a:rPr lang="en-CA" dirty="0">
                <a:latin typeface="Calibri" panose="020F0502020204030204" pitchFamily="34" charset="0"/>
              </a:rPr>
              <a:t>Microsoft HoloLens is the first fully untethered holographic computer running Windows 10. It is completely untethered–no wires, phones, or connection to a PC needed. </a:t>
            </a:r>
            <a:r>
              <a:rPr lang="en-CA" dirty="0" err="1">
                <a:latin typeface="Calibri" panose="020F0502020204030204" pitchFamily="34" charset="0"/>
              </a:rPr>
              <a:t>MicrosoftHoloLens</a:t>
            </a:r>
            <a:r>
              <a:rPr lang="en-CA" dirty="0">
                <a:latin typeface="Calibri" panose="020F0502020204030204" pitchFamily="34" charset="0"/>
              </a:rPr>
              <a:t> allows you to place holograms in your physical environment and provides a new way to see </a:t>
            </a:r>
            <a:r>
              <a:rPr lang="en-CA" dirty="0" err="1">
                <a:latin typeface="Calibri" panose="020F0502020204030204" pitchFamily="34" charset="0"/>
              </a:rPr>
              <a:t>yourworld</a:t>
            </a:r>
            <a:r>
              <a:rPr lang="en-CA" dirty="0">
                <a:latin typeface="Calibri" panose="020F0502020204030204" pitchFamily="34" charset="0"/>
              </a:rPr>
              <a:t>.</a:t>
            </a:r>
          </a:p>
          <a:p>
            <a:pPr>
              <a:buFont typeface="Wingdings" panose="05000000000000000000" pitchFamily="2" charset="2"/>
              <a:buChar char="q"/>
            </a:pPr>
            <a:r>
              <a:rPr lang="en-CA" i="1" dirty="0">
                <a:latin typeface="Calibri" panose="020F0502020204030204" pitchFamily="34" charset="0"/>
              </a:rPr>
              <a:t>Microsoft Band </a:t>
            </a:r>
            <a:endParaRPr lang="en-CA" dirty="0">
              <a:latin typeface="Calibri" panose="020F0502020204030204" pitchFamily="34" charset="0"/>
            </a:endParaRPr>
          </a:p>
          <a:p>
            <a:pPr lvl="1">
              <a:buFont typeface="Wingdings" panose="05000000000000000000" pitchFamily="2" charset="2"/>
              <a:buChar char="q"/>
            </a:pPr>
            <a:r>
              <a:rPr lang="en-CA" i="1" dirty="0">
                <a:latin typeface="Calibri" panose="020F0502020204030204" pitchFamily="34" charset="0"/>
              </a:rPr>
              <a:t>A product helps you reach your health and fitness goals by tracking your heart rate, </a:t>
            </a:r>
            <a:r>
              <a:rPr lang="en-CA" dirty="0">
                <a:latin typeface="Calibri" panose="020F0502020204030204" pitchFamily="34" charset="0"/>
              </a:rPr>
              <a:t>exercise, calorie burn and sleep quality, and be productive with email, text and calendar alerts on your wrist.</a:t>
            </a:r>
          </a:p>
          <a:p>
            <a:pPr>
              <a:buFont typeface="Wingdings" panose="05000000000000000000" pitchFamily="2" charset="2"/>
              <a:buChar char="q"/>
            </a:pPr>
            <a:r>
              <a:rPr lang="en-CA" i="1" dirty="0">
                <a:latin typeface="Calibri" panose="020F0502020204030204" pitchFamily="34" charset="0"/>
              </a:rPr>
              <a:t>Microsoft PC Accessories</a:t>
            </a:r>
            <a:endParaRPr lang="en-CA" dirty="0">
              <a:latin typeface="Calibri" panose="020F0502020204030204" pitchFamily="34" charset="0"/>
            </a:endParaRPr>
          </a:p>
        </p:txBody>
      </p:sp>
    </p:spTree>
    <p:extLst>
      <p:ext uri="{BB962C8B-B14F-4D97-AF65-F5344CB8AC3E}">
        <p14:creationId xmlns:p14="http://schemas.microsoft.com/office/powerpoint/2010/main" val="362864979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5" name="Shape 1165"/>
          <p:cNvSpPr txBox="1">
            <a:spLocks noGrp="1"/>
          </p:cNvSpPr>
          <p:nvPr>
            <p:ph type="title"/>
          </p:nvPr>
        </p:nvSpPr>
        <p:spPr>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P</a:t>
            </a:r>
            <a:r>
              <a:rPr lang="en-CA" dirty="0">
                <a:solidFill>
                  <a:schemeClr val="tx1"/>
                </a:solidFill>
              </a:rPr>
              <a:t>e</a:t>
            </a:r>
            <a:r>
              <a:rPr lang="en" dirty="0">
                <a:solidFill>
                  <a:schemeClr val="tx1"/>
                </a:solidFill>
              </a:rPr>
              <a:t>rsonal  Computing </a:t>
            </a:r>
          </a:p>
        </p:txBody>
      </p:sp>
      <p:sp>
        <p:nvSpPr>
          <p:cNvPr id="1166" name="Shape 1166"/>
          <p:cNvSpPr txBox="1"/>
          <p:nvPr/>
        </p:nvSpPr>
        <p:spPr>
          <a:xfrm>
            <a:off x="484112" y="1853248"/>
            <a:ext cx="6527800" cy="2863849"/>
          </a:xfrm>
          <a:prstGeom prst="rect">
            <a:avLst/>
          </a:prstGeom>
          <a:noFill/>
          <a:ln>
            <a:noFill/>
          </a:ln>
        </p:spPr>
        <p:txBody>
          <a:bodyPr lIns="91433" tIns="45700" rIns="91433" bIns="45700" anchor="t" anchorCtr="0">
            <a:noAutofit/>
          </a:bodyPr>
          <a:lstStyle/>
          <a:p>
            <a:pPr>
              <a:buClr>
                <a:srgbClr val="31B6FD"/>
              </a:buClr>
              <a:buSzPct val="100000"/>
            </a:pPr>
            <a:r>
              <a:rPr lang="en" sz="3200" kern="0" dirty="0">
                <a:solidFill>
                  <a:schemeClr val="tx2"/>
                </a:solidFill>
                <a:latin typeface="Calibri" panose="020F0502020204030204" pitchFamily="34" charset="0"/>
                <a:ea typeface="Calibri"/>
                <a:cs typeface="Calibri"/>
                <a:sym typeface="Calibri"/>
              </a:rPr>
              <a:t>Gaming </a:t>
            </a:r>
          </a:p>
          <a:p>
            <a:pPr marL="914400" lvl="1" indent="-457200">
              <a:buClr>
                <a:srgbClr val="31B6FD"/>
              </a:buClr>
              <a:buSzPct val="100000"/>
              <a:buFont typeface="Wingdings" panose="05000000000000000000" pitchFamily="2" charset="2"/>
              <a:buChar char="q"/>
            </a:pPr>
            <a:r>
              <a:rPr lang="en" sz="3200" kern="0" dirty="0">
                <a:solidFill>
                  <a:schemeClr val="tx2"/>
                </a:solidFill>
                <a:latin typeface="Calibri" panose="020F0502020204030204" pitchFamily="34" charset="0"/>
                <a:ea typeface="Calibri"/>
                <a:cs typeface="Calibri"/>
                <a:sym typeface="Calibri"/>
              </a:rPr>
              <a:t>Xbox </a:t>
            </a:r>
          </a:p>
          <a:p>
            <a:pPr marL="914400" lvl="1" indent="-457200">
              <a:buClr>
                <a:srgbClr val="31B6FD"/>
              </a:buClr>
              <a:buSzPct val="100000"/>
              <a:buFont typeface="Wingdings" panose="05000000000000000000" pitchFamily="2" charset="2"/>
              <a:buChar char="q"/>
            </a:pPr>
            <a:r>
              <a:rPr lang="en" sz="3200" kern="0" dirty="0">
                <a:solidFill>
                  <a:schemeClr val="tx2"/>
                </a:solidFill>
                <a:latin typeface="Calibri" panose="020F0502020204030204" pitchFamily="34" charset="0"/>
                <a:ea typeface="Calibri"/>
                <a:cs typeface="Calibri"/>
                <a:sym typeface="Calibri"/>
              </a:rPr>
              <a:t>is a video gaming brand created and owned by Microsoft.</a:t>
            </a:r>
          </a:p>
          <a:p>
            <a:pPr marL="914400" lvl="1" indent="-457200">
              <a:buClr>
                <a:srgbClr val="31B6FD"/>
              </a:buClr>
              <a:buSzPct val="100000"/>
              <a:buFont typeface="Wingdings" panose="05000000000000000000" pitchFamily="2" charset="2"/>
              <a:buChar char="q"/>
            </a:pPr>
            <a:r>
              <a:rPr lang="en" sz="3200" kern="0" dirty="0">
                <a:solidFill>
                  <a:schemeClr val="tx2"/>
                </a:solidFill>
                <a:latin typeface="Calibri" panose="020F0502020204030204" pitchFamily="34" charset="0"/>
                <a:ea typeface="Calibri"/>
                <a:cs typeface="Calibri"/>
                <a:sym typeface="Calibri"/>
              </a:rPr>
              <a:t>Gaming Console </a:t>
            </a:r>
          </a:p>
          <a:p>
            <a:pPr marL="914400" lvl="1" indent="-457200">
              <a:buClr>
                <a:srgbClr val="31B6FD"/>
              </a:buClr>
              <a:buSzPct val="100000"/>
              <a:buFont typeface="Wingdings" panose="05000000000000000000" pitchFamily="2" charset="2"/>
              <a:buChar char="q"/>
            </a:pPr>
            <a:r>
              <a:rPr lang="en-CA" sz="3200" i="1" dirty="0">
                <a:solidFill>
                  <a:schemeClr val="tx2"/>
                </a:solidFill>
                <a:latin typeface="Calibri" panose="020F0502020204030204" pitchFamily="34" charset="0"/>
              </a:rPr>
              <a:t>Xbox Live, Comprising Transactions, Subscriptions, and Advertising</a:t>
            </a:r>
            <a:endParaRPr lang="en" sz="3200" kern="0" dirty="0">
              <a:solidFill>
                <a:schemeClr val="tx2"/>
              </a:solidFill>
              <a:latin typeface="Calibri" panose="020F0502020204030204" pitchFamily="34" charset="0"/>
              <a:ea typeface="Calibri"/>
              <a:cs typeface="Calibri"/>
              <a:sym typeface="Calibri"/>
            </a:endParaRPr>
          </a:p>
          <a:p>
            <a:pPr>
              <a:buClr>
                <a:srgbClr val="31B6FD"/>
              </a:buClr>
              <a:buSzPct val="100000"/>
            </a:pPr>
            <a:endParaRPr lang="en" sz="3200" kern="0" dirty="0">
              <a:solidFill>
                <a:schemeClr val="tx2"/>
              </a:solidFill>
              <a:latin typeface="Calibri" panose="020F0502020204030204" pitchFamily="34" charset="0"/>
              <a:ea typeface="Calibri"/>
              <a:cs typeface="Calibri"/>
              <a:sym typeface="Calibri"/>
            </a:endParaRPr>
          </a:p>
        </p:txBody>
      </p:sp>
    </p:spTree>
    <p:extLst>
      <p:ext uri="{BB962C8B-B14F-4D97-AF65-F5344CB8AC3E}">
        <p14:creationId xmlns:p14="http://schemas.microsoft.com/office/powerpoint/2010/main" val="1626988652"/>
      </p:ext>
    </p:extLst>
  </p:cSld>
  <p:clrMapOvr>
    <a:masterClrMapping/>
  </p:clrMapOvr>
  <p:transition spd="slow">
    <p:cut/>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166" y="217715"/>
            <a:ext cx="8801463" cy="714103"/>
          </a:xfrm>
        </p:spPr>
        <p:txBody>
          <a:bodyPr/>
          <a:lstStyle/>
          <a:p>
            <a:r>
              <a:rPr lang="en-CA" dirty="0"/>
              <a:t>Personal Computing </a:t>
            </a:r>
          </a:p>
        </p:txBody>
      </p:sp>
      <p:pic>
        <p:nvPicPr>
          <p:cNvPr id="4" name="Content Placeholder 3"/>
          <p:cNvPicPr>
            <a:picLocks noGrp="1" noChangeAspect="1"/>
          </p:cNvPicPr>
          <p:nvPr>
            <p:ph idx="1"/>
          </p:nvPr>
        </p:nvPicPr>
        <p:blipFill>
          <a:blip r:embed="rId2"/>
          <a:stretch>
            <a:fillRect/>
          </a:stretch>
        </p:blipFill>
        <p:spPr>
          <a:xfrm>
            <a:off x="980621" y="1067820"/>
            <a:ext cx="8990693" cy="4917313"/>
          </a:xfrm>
          <a:prstGeom prst="rect">
            <a:avLst/>
          </a:prstGeom>
        </p:spPr>
      </p:pic>
    </p:spTree>
    <p:extLst>
      <p:ext uri="{BB962C8B-B14F-4D97-AF65-F5344CB8AC3E}">
        <p14:creationId xmlns:p14="http://schemas.microsoft.com/office/powerpoint/2010/main" val="2381451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6" name="Shape 296"/>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Main Aspects of the Industry</a:t>
            </a:r>
          </a:p>
        </p:txBody>
      </p:sp>
      <p:sp>
        <p:nvSpPr>
          <p:cNvPr id="295" name="Shape 295"/>
          <p:cNvSpPr txBox="1">
            <a:spLocks noGrp="1"/>
          </p:cNvSpPr>
          <p:nvPr>
            <p:ph idx="1"/>
          </p:nvPr>
        </p:nvSpPr>
        <p:spPr>
          <a:xfrm>
            <a:off x="1156758" y="2126827"/>
            <a:ext cx="9878483" cy="3450167"/>
          </a:xfrm>
          <a:prstGeom prst="rect">
            <a:avLst/>
          </a:prstGeom>
          <a:noFill/>
          <a:ln>
            <a:noFill/>
          </a:ln>
        </p:spPr>
        <p:txBody>
          <a:bodyPr vert="horz" lIns="121900" tIns="60933" rIns="121900" bIns="60933" rtlCol="0" anchor="t" anchorCtr="0">
            <a:noAutofit/>
          </a:bodyPr>
          <a:lstStyle/>
          <a:p>
            <a:pPr marL="364058" indent="-364058">
              <a:lnSpc>
                <a:spcPct val="70000"/>
              </a:lnSpc>
              <a:spcBef>
                <a:spcPts val="0"/>
              </a:spcBef>
              <a:buClr>
                <a:schemeClr val="accent1"/>
              </a:buClr>
              <a:buSzPct val="100000"/>
              <a:buFont typeface="Noto Sans Symbols"/>
              <a:buChar char="➢"/>
            </a:pPr>
            <a:r>
              <a:rPr lang="en" sz="2933" dirty="0">
                <a:solidFill>
                  <a:schemeClr val="dk2"/>
                </a:solidFill>
                <a:latin typeface="Calibri"/>
                <a:ea typeface="Calibri"/>
                <a:cs typeface="Calibri"/>
                <a:sym typeface="Calibri"/>
              </a:rPr>
              <a:t>Internet</a:t>
            </a:r>
          </a:p>
          <a:p>
            <a:pPr marL="364058" indent="-364058">
              <a:lnSpc>
                <a:spcPct val="70000"/>
              </a:lnSpc>
              <a:spcBef>
                <a:spcPts val="800"/>
              </a:spcBef>
              <a:buClr>
                <a:schemeClr val="accent1"/>
              </a:buClr>
              <a:buSzPct val="100000"/>
              <a:buFont typeface="Noto Sans Symbols"/>
              <a:buChar char="➢"/>
            </a:pPr>
            <a:r>
              <a:rPr lang="en" sz="2933" dirty="0">
                <a:solidFill>
                  <a:schemeClr val="dk2"/>
                </a:solidFill>
                <a:latin typeface="Calibri"/>
                <a:ea typeface="Calibri"/>
                <a:cs typeface="Calibri"/>
                <a:sym typeface="Calibri"/>
              </a:rPr>
              <a:t>Computers</a:t>
            </a:r>
          </a:p>
          <a:p>
            <a:pPr marL="364058" indent="-364058">
              <a:lnSpc>
                <a:spcPct val="70000"/>
              </a:lnSpc>
              <a:spcBef>
                <a:spcPts val="800"/>
              </a:spcBef>
              <a:buClr>
                <a:schemeClr val="accent1"/>
              </a:buClr>
              <a:buSzPct val="100000"/>
              <a:buFont typeface="Noto Sans Symbols"/>
              <a:buChar char="➢"/>
            </a:pPr>
            <a:r>
              <a:rPr lang="en" sz="2933" dirty="0">
                <a:solidFill>
                  <a:schemeClr val="dk2"/>
                </a:solidFill>
                <a:latin typeface="Calibri"/>
                <a:ea typeface="Calibri"/>
                <a:cs typeface="Calibri"/>
                <a:sym typeface="Calibri"/>
              </a:rPr>
              <a:t>Smartphones</a:t>
            </a:r>
          </a:p>
          <a:p>
            <a:pPr marL="364058" indent="-364058">
              <a:lnSpc>
                <a:spcPct val="70000"/>
              </a:lnSpc>
              <a:spcBef>
                <a:spcPts val="800"/>
              </a:spcBef>
              <a:buClr>
                <a:schemeClr val="accent1"/>
              </a:buClr>
              <a:buSzPct val="100000"/>
              <a:buFont typeface="Noto Sans Symbols"/>
              <a:buChar char="➢"/>
            </a:pPr>
            <a:r>
              <a:rPr lang="en" sz="2933" dirty="0">
                <a:solidFill>
                  <a:schemeClr val="dk2"/>
                </a:solidFill>
                <a:latin typeface="Calibri"/>
                <a:ea typeface="Calibri"/>
                <a:cs typeface="Calibri"/>
                <a:sym typeface="Calibri"/>
              </a:rPr>
              <a:t>Tablets</a:t>
            </a:r>
          </a:p>
          <a:p>
            <a:pPr marL="364058" indent="-364058">
              <a:lnSpc>
                <a:spcPct val="70000"/>
              </a:lnSpc>
              <a:spcBef>
                <a:spcPts val="800"/>
              </a:spcBef>
              <a:buClr>
                <a:schemeClr val="accent1"/>
              </a:buClr>
              <a:buSzPct val="100000"/>
              <a:buFont typeface="Noto Sans Symbols"/>
              <a:buChar char="➢"/>
            </a:pPr>
            <a:r>
              <a:rPr lang="en" sz="2933" dirty="0">
                <a:solidFill>
                  <a:schemeClr val="dk2"/>
                </a:solidFill>
                <a:latin typeface="Calibri"/>
                <a:ea typeface="Calibri"/>
                <a:cs typeface="Calibri"/>
                <a:sym typeface="Calibri"/>
              </a:rPr>
              <a:t>Smart watches</a:t>
            </a:r>
          </a:p>
          <a:p>
            <a:pPr marL="364058" indent="-364058">
              <a:lnSpc>
                <a:spcPct val="70000"/>
              </a:lnSpc>
              <a:spcBef>
                <a:spcPts val="800"/>
              </a:spcBef>
              <a:buClr>
                <a:schemeClr val="accent1"/>
              </a:buClr>
              <a:buSzPct val="100000"/>
              <a:buFont typeface="Noto Sans Symbols"/>
              <a:buChar char="➢"/>
            </a:pPr>
            <a:r>
              <a:rPr lang="en" sz="2933" dirty="0">
                <a:solidFill>
                  <a:schemeClr val="dk2"/>
                </a:solidFill>
                <a:latin typeface="Calibri"/>
                <a:ea typeface="Calibri"/>
                <a:cs typeface="Calibri"/>
                <a:sym typeface="Calibri"/>
              </a:rPr>
              <a:t>Operating Systems</a:t>
            </a:r>
          </a:p>
          <a:p>
            <a:pPr marL="364058" indent="-364058">
              <a:lnSpc>
                <a:spcPct val="70000"/>
              </a:lnSpc>
              <a:spcBef>
                <a:spcPts val="800"/>
              </a:spcBef>
              <a:buClr>
                <a:schemeClr val="accent1"/>
              </a:buClr>
              <a:buSzPct val="100000"/>
              <a:buFont typeface="Noto Sans Symbols"/>
              <a:buChar char="➢"/>
            </a:pPr>
            <a:r>
              <a:rPr lang="en" sz="2933" dirty="0">
                <a:solidFill>
                  <a:schemeClr val="dk2"/>
                </a:solidFill>
                <a:latin typeface="Calibri"/>
                <a:ea typeface="Calibri"/>
                <a:cs typeface="Calibri"/>
                <a:sym typeface="Calibri"/>
              </a:rPr>
              <a:t>Cloud Computing</a:t>
            </a:r>
          </a:p>
          <a:p>
            <a:pPr marL="364058" indent="-364058">
              <a:lnSpc>
                <a:spcPct val="70000"/>
              </a:lnSpc>
              <a:spcBef>
                <a:spcPts val="800"/>
              </a:spcBef>
              <a:buClr>
                <a:schemeClr val="accent1"/>
              </a:buClr>
              <a:buSzPct val="100000"/>
              <a:buFont typeface="Noto Sans Symbols"/>
              <a:buChar char="➢"/>
            </a:pPr>
            <a:r>
              <a:rPr lang="en" sz="2933" dirty="0">
                <a:solidFill>
                  <a:schemeClr val="dk2"/>
                </a:solidFill>
                <a:latin typeface="Calibri"/>
                <a:ea typeface="Calibri"/>
                <a:cs typeface="Calibri"/>
                <a:sym typeface="Calibri"/>
              </a:rPr>
              <a:t>App Store</a:t>
            </a:r>
          </a:p>
        </p:txBody>
      </p:sp>
    </p:spTree>
    <p:extLst>
      <p:ext uri="{BB962C8B-B14F-4D97-AF65-F5344CB8AC3E}">
        <p14:creationId xmlns:p14="http://schemas.microsoft.com/office/powerpoint/2010/main" val="725228372"/>
      </p:ext>
    </p:extLst>
  </p:cSld>
  <p:clrMapOvr>
    <a:masterClrMapping/>
  </p:clrMapOvr>
  <p:transition spd="slow">
    <p:cut/>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9" name="Shape 1119"/>
          <p:cNvSpPr txBox="1">
            <a:spLocks noGrp="1"/>
          </p:cNvSpPr>
          <p:nvPr>
            <p:ph type="title"/>
          </p:nvPr>
        </p:nvSpPr>
        <p:spPr>
          <a:xfrm>
            <a:off x="138111" y="60832"/>
            <a:ext cx="9404723" cy="1400530"/>
          </a:xfrm>
          <a:prstGeom prst="rect">
            <a:avLst/>
          </a:prstGeom>
          <a:noFill/>
          <a:ln>
            <a:noFill/>
          </a:ln>
        </p:spPr>
        <p:txBody>
          <a:bodyPr lIns="121900" tIns="60933" rIns="121900" bIns="60933" anchor="ctr" anchorCtr="0">
            <a:noAutofit/>
          </a:bodyPr>
          <a:lstStyle/>
          <a:p>
            <a:pPr>
              <a:buClr>
                <a:schemeClr val="lt1"/>
              </a:buClr>
              <a:buSzPct val="25000"/>
            </a:pPr>
            <a:r>
              <a:rPr lang="en" dirty="0">
                <a:solidFill>
                  <a:schemeClr val="tx1"/>
                </a:solidFill>
              </a:rPr>
              <a:t>Personal Computing </a:t>
            </a:r>
          </a:p>
        </p:txBody>
      </p:sp>
      <p:sp>
        <p:nvSpPr>
          <p:cNvPr id="1118" name="Shape 1118"/>
          <p:cNvSpPr txBox="1">
            <a:spLocks noGrp="1"/>
          </p:cNvSpPr>
          <p:nvPr>
            <p:ph idx="1"/>
          </p:nvPr>
        </p:nvSpPr>
        <p:spPr>
          <a:xfrm>
            <a:off x="362858" y="1172030"/>
            <a:ext cx="10515600" cy="3433233"/>
          </a:xfrm>
          <a:prstGeom prst="rect">
            <a:avLst/>
          </a:prstGeom>
          <a:noFill/>
          <a:ln>
            <a:noFill/>
          </a:ln>
        </p:spPr>
        <p:txBody>
          <a:bodyPr lIns="121900" tIns="60933" rIns="121900" bIns="60933" anchor="t" anchorCtr="0">
            <a:noAutofit/>
          </a:bodyPr>
          <a:lstStyle/>
          <a:p>
            <a:pPr marL="304792" indent="0">
              <a:spcBef>
                <a:spcPts val="0"/>
              </a:spcBef>
              <a:buNone/>
            </a:pPr>
            <a:r>
              <a:rPr lang="en-CA" sz="1400" dirty="0">
                <a:latin typeface="Calibri" panose="020F0502020204030204" pitchFamily="34" charset="0"/>
              </a:rPr>
              <a:t>Search Advertising </a:t>
            </a:r>
          </a:p>
          <a:p>
            <a:pPr>
              <a:buFont typeface="Wingdings" panose="05000000000000000000" pitchFamily="2" charset="2"/>
              <a:buChar char="q"/>
            </a:pPr>
            <a:r>
              <a:rPr lang="en-CA" sz="1400" dirty="0">
                <a:latin typeface="Calibri" panose="020F0502020204030204" pitchFamily="34" charset="0"/>
              </a:rPr>
              <a:t>Search and display advertising includes Bing, Bing Ads, MSN. Microsoft has a partnership with Yahoo! in which Microsoft provides algorithmic and paid search platform for Yahoo! websites worldwide. In June 2015, Microsoft entered into agreements with AOL outsource our display sales efforts.</a:t>
            </a:r>
          </a:p>
          <a:p>
            <a:pPr>
              <a:buFont typeface="Wingdings" panose="05000000000000000000" pitchFamily="2" charset="2"/>
              <a:buChar char="q"/>
            </a:pPr>
            <a:endParaRPr lang="en" sz="1400" dirty="0">
              <a:latin typeface="Calibri" panose="020F0502020204030204" pitchFamily="34" charset="0"/>
              <a:ea typeface="Calibri"/>
              <a:cs typeface="Calibri"/>
              <a:sym typeface="Calibri"/>
            </a:endParaRPr>
          </a:p>
        </p:txBody>
      </p:sp>
      <p:pic>
        <p:nvPicPr>
          <p:cNvPr id="2" name="Picture 1"/>
          <p:cNvPicPr>
            <a:picLocks noChangeAspect="1"/>
          </p:cNvPicPr>
          <p:nvPr/>
        </p:nvPicPr>
        <p:blipFill>
          <a:blip r:embed="rId3"/>
          <a:stretch>
            <a:fillRect/>
          </a:stretch>
        </p:blipFill>
        <p:spPr>
          <a:xfrm>
            <a:off x="138111" y="2780451"/>
            <a:ext cx="3280791" cy="2623480"/>
          </a:xfrm>
          <a:prstGeom prst="rect">
            <a:avLst/>
          </a:prstGeom>
        </p:spPr>
      </p:pic>
      <p:pic>
        <p:nvPicPr>
          <p:cNvPr id="3" name="Picture 2"/>
          <p:cNvPicPr>
            <a:picLocks noChangeAspect="1"/>
          </p:cNvPicPr>
          <p:nvPr/>
        </p:nvPicPr>
        <p:blipFill>
          <a:blip r:embed="rId4"/>
          <a:stretch>
            <a:fillRect/>
          </a:stretch>
        </p:blipFill>
        <p:spPr>
          <a:xfrm>
            <a:off x="7654425" y="2780452"/>
            <a:ext cx="4253603" cy="2623480"/>
          </a:xfrm>
          <a:prstGeom prst="rect">
            <a:avLst/>
          </a:prstGeom>
        </p:spPr>
      </p:pic>
      <p:pic>
        <p:nvPicPr>
          <p:cNvPr id="4" name="Picture 3"/>
          <p:cNvPicPr>
            <a:picLocks noChangeAspect="1"/>
          </p:cNvPicPr>
          <p:nvPr/>
        </p:nvPicPr>
        <p:blipFill>
          <a:blip r:embed="rId5"/>
          <a:stretch>
            <a:fillRect/>
          </a:stretch>
        </p:blipFill>
        <p:spPr>
          <a:xfrm>
            <a:off x="3367905" y="2780451"/>
            <a:ext cx="4344578" cy="2623480"/>
          </a:xfrm>
          <a:prstGeom prst="rect">
            <a:avLst/>
          </a:prstGeom>
        </p:spPr>
      </p:pic>
    </p:spTree>
    <p:extLst>
      <p:ext uri="{BB962C8B-B14F-4D97-AF65-F5344CB8AC3E}">
        <p14:creationId xmlns:p14="http://schemas.microsoft.com/office/powerpoint/2010/main" val="1689024065"/>
      </p:ext>
    </p:extLst>
  </p:cSld>
  <p:clrMapOvr>
    <a:masterClrMapping/>
  </p:clrMapOvr>
  <p:transition spd="slow">
    <p:cut/>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2" name="Shape 1172"/>
          <p:cNvSpPr txBox="1">
            <a:spLocks noGrp="1"/>
          </p:cNvSpPr>
          <p:nvPr>
            <p:ph type="title"/>
          </p:nvPr>
        </p:nvSpPr>
        <p:spPr>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Strategy</a:t>
            </a:r>
          </a:p>
        </p:txBody>
      </p:sp>
      <p:sp>
        <p:nvSpPr>
          <p:cNvPr id="1171" name="Shape 1171"/>
          <p:cNvSpPr txBox="1">
            <a:spLocks noGrp="1"/>
          </p:cNvSpPr>
          <p:nvPr>
            <p:ph idx="1"/>
          </p:nvPr>
        </p:nvSpPr>
        <p:spPr>
          <a:xfrm>
            <a:off x="812800" y="2921000"/>
            <a:ext cx="10515600" cy="2620432"/>
          </a:xfrm>
          <a:prstGeom prst="rect">
            <a:avLst/>
          </a:prstGeom>
          <a:noFill/>
          <a:ln>
            <a:noFill/>
          </a:ln>
        </p:spPr>
        <p:txBody>
          <a:bodyPr lIns="121900" tIns="45700" rIns="121900" bIns="45700" anchor="t" anchorCtr="0">
            <a:noAutofit/>
          </a:bodyPr>
          <a:lstStyle/>
          <a:p>
            <a:pPr>
              <a:buFont typeface="Wingdings" panose="05000000000000000000" pitchFamily="2" charset="2"/>
              <a:buChar char="q"/>
            </a:pPr>
            <a:r>
              <a:rPr lang="en-CA" sz="3600" dirty="0"/>
              <a:t>Reinvent productivity and business processes</a:t>
            </a:r>
          </a:p>
          <a:p>
            <a:pPr>
              <a:buFont typeface="Wingdings" panose="05000000000000000000" pitchFamily="2" charset="2"/>
              <a:buChar char="q"/>
            </a:pPr>
            <a:r>
              <a:rPr lang="en-CA" sz="3600" dirty="0"/>
              <a:t>Build the intelligent cloud platform</a:t>
            </a:r>
          </a:p>
          <a:p>
            <a:pPr>
              <a:buFont typeface="Wingdings" panose="05000000000000000000" pitchFamily="2" charset="2"/>
              <a:buChar char="q"/>
            </a:pPr>
            <a:r>
              <a:rPr lang="en-CA" sz="3600" dirty="0"/>
              <a:t>Create more personal computing</a:t>
            </a:r>
          </a:p>
        </p:txBody>
      </p:sp>
    </p:spTree>
    <p:extLst>
      <p:ext uri="{BB962C8B-B14F-4D97-AF65-F5344CB8AC3E}">
        <p14:creationId xmlns:p14="http://schemas.microsoft.com/office/powerpoint/2010/main" val="3072276870"/>
      </p:ext>
    </p:extLst>
  </p:cSld>
  <p:clrMapOvr>
    <a:masterClrMapping/>
  </p:clrMapOvr>
  <p:transition spd="slow">
    <p:cut/>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8" name="Shape 1178"/>
          <p:cNvSpPr txBox="1">
            <a:spLocks noGrp="1"/>
          </p:cNvSpPr>
          <p:nvPr>
            <p:ph type="title"/>
          </p:nvPr>
        </p:nvSpPr>
        <p:spPr>
          <a:xfrm>
            <a:off x="0" y="-141642"/>
            <a:ext cx="9404723" cy="1400530"/>
          </a:xfrm>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Balance Sheet Q3 (Assets)</a:t>
            </a:r>
          </a:p>
        </p:txBody>
      </p:sp>
      <p:pic>
        <p:nvPicPr>
          <p:cNvPr id="4" name="Picture 3"/>
          <p:cNvPicPr>
            <a:picLocks noChangeAspect="1"/>
          </p:cNvPicPr>
          <p:nvPr/>
        </p:nvPicPr>
        <p:blipFill>
          <a:blip r:embed="rId3">
            <a:duotone>
              <a:prstClr val="black"/>
              <a:schemeClr val="tx2">
                <a:tint val="45000"/>
                <a:satMod val="400000"/>
              </a:schemeClr>
            </a:duotone>
          </a:blip>
          <a:stretch>
            <a:fillRect/>
          </a:stretch>
        </p:blipFill>
        <p:spPr>
          <a:xfrm>
            <a:off x="2489236" y="1048576"/>
            <a:ext cx="6382144" cy="5498528"/>
          </a:xfrm>
          <a:prstGeom prst="rect">
            <a:avLst/>
          </a:prstGeom>
          <a:solidFill>
            <a:schemeClr val="bg1"/>
          </a:solidFill>
        </p:spPr>
      </p:pic>
      <p:sp>
        <p:nvSpPr>
          <p:cNvPr id="2" name="Rectangle 1"/>
          <p:cNvSpPr/>
          <p:nvPr/>
        </p:nvSpPr>
        <p:spPr>
          <a:xfrm>
            <a:off x="2489236" y="6258910"/>
            <a:ext cx="6497109" cy="2881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32770335"/>
      </p:ext>
    </p:extLst>
  </p:cSld>
  <p:clrMapOvr>
    <a:masterClrMapping/>
  </p:clrMapOvr>
  <p:transition spd="slow">
    <p:cut/>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6" name="Shape 1186"/>
          <p:cNvSpPr txBox="1">
            <a:spLocks noGrp="1"/>
          </p:cNvSpPr>
          <p:nvPr>
            <p:ph type="title"/>
          </p:nvPr>
        </p:nvSpPr>
        <p:spPr>
          <a:xfrm>
            <a:off x="-1" y="425269"/>
            <a:ext cx="10863943" cy="800704"/>
          </a:xfrm>
          <a:prstGeom prst="rect">
            <a:avLst/>
          </a:prstGeom>
          <a:noFill/>
          <a:ln>
            <a:noFill/>
          </a:ln>
        </p:spPr>
        <p:txBody>
          <a:bodyPr lIns="121900" tIns="45700" rIns="121900" bIns="45700" anchor="ctr" anchorCtr="0">
            <a:noAutofit/>
          </a:bodyPr>
          <a:lstStyle/>
          <a:p>
            <a:pPr>
              <a:buClr>
                <a:schemeClr val="lt1"/>
              </a:buClr>
              <a:buSzPct val="25000"/>
            </a:pPr>
            <a:r>
              <a:rPr lang="en" sz="5333" dirty="0">
                <a:solidFill>
                  <a:schemeClr val="tx1"/>
                </a:solidFill>
              </a:rPr>
              <a:t>Balance Sheet Q3 (Liabilities and S/E)</a:t>
            </a:r>
          </a:p>
        </p:txBody>
      </p:sp>
      <p:pic>
        <p:nvPicPr>
          <p:cNvPr id="3" name="Content Placeholder 2"/>
          <p:cNvPicPr>
            <a:picLocks noGrp="1" noChangeAspect="1"/>
          </p:cNvPicPr>
          <p:nvPr>
            <p:ph idx="1"/>
          </p:nvPr>
        </p:nvPicPr>
        <p:blipFill>
          <a:blip r:embed="rId3"/>
          <a:stretch>
            <a:fillRect/>
          </a:stretch>
        </p:blipFill>
        <p:spPr>
          <a:xfrm>
            <a:off x="2824682" y="751075"/>
            <a:ext cx="5551079" cy="5831027"/>
          </a:xfrm>
          <a:prstGeom prst="rect">
            <a:avLst/>
          </a:prstGeom>
          <a:solidFill>
            <a:schemeClr val="bg1"/>
          </a:solidFill>
        </p:spPr>
      </p:pic>
      <p:sp>
        <p:nvSpPr>
          <p:cNvPr id="4" name="Rectangle 3"/>
          <p:cNvSpPr/>
          <p:nvPr/>
        </p:nvSpPr>
        <p:spPr>
          <a:xfrm>
            <a:off x="2512884" y="4532586"/>
            <a:ext cx="6497109" cy="2881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50082890"/>
      </p:ext>
    </p:extLst>
  </p:cSld>
  <p:clrMapOvr>
    <a:masterClrMapping/>
  </p:clrMapOvr>
  <p:transition spd="slow">
    <p:cu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6" name="Shape 1196"/>
          <p:cNvSpPr txBox="1">
            <a:spLocks noGrp="1"/>
          </p:cNvSpPr>
          <p:nvPr>
            <p:ph type="title"/>
          </p:nvPr>
        </p:nvSpPr>
        <p:spPr>
          <a:xfrm>
            <a:off x="188911" y="-95922"/>
            <a:ext cx="9404723" cy="1400530"/>
          </a:xfrm>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Balance Sheet Annual (Assets)</a:t>
            </a:r>
          </a:p>
        </p:txBody>
      </p:sp>
      <p:pic>
        <p:nvPicPr>
          <p:cNvPr id="4" name="Picture 3"/>
          <p:cNvPicPr>
            <a:picLocks noChangeAspect="1"/>
          </p:cNvPicPr>
          <p:nvPr/>
        </p:nvPicPr>
        <p:blipFill>
          <a:blip r:embed="rId3"/>
          <a:stretch>
            <a:fillRect/>
          </a:stretch>
        </p:blipFill>
        <p:spPr>
          <a:xfrm>
            <a:off x="1589422" y="1148506"/>
            <a:ext cx="8825594" cy="5480016"/>
          </a:xfrm>
          <a:prstGeom prst="rect">
            <a:avLst/>
          </a:prstGeom>
        </p:spPr>
      </p:pic>
      <p:pic>
        <p:nvPicPr>
          <p:cNvPr id="2" name="Picture 1"/>
          <p:cNvPicPr>
            <a:picLocks noChangeAspect="1"/>
          </p:cNvPicPr>
          <p:nvPr/>
        </p:nvPicPr>
        <p:blipFill>
          <a:blip r:embed="rId4"/>
          <a:stretch>
            <a:fillRect/>
          </a:stretch>
        </p:blipFill>
        <p:spPr>
          <a:xfrm>
            <a:off x="1804764" y="6323696"/>
            <a:ext cx="8545298" cy="399686"/>
          </a:xfrm>
          <a:prstGeom prst="rect">
            <a:avLst/>
          </a:prstGeom>
        </p:spPr>
      </p:pic>
    </p:spTree>
    <p:extLst>
      <p:ext uri="{BB962C8B-B14F-4D97-AF65-F5344CB8AC3E}">
        <p14:creationId xmlns:p14="http://schemas.microsoft.com/office/powerpoint/2010/main" val="71177439"/>
      </p:ext>
    </p:extLst>
  </p:cSld>
  <p:clrMapOvr>
    <a:masterClrMapping/>
  </p:clrMapOvr>
  <p:transition spd="slow">
    <p:cu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4" name="Shape 1204"/>
          <p:cNvSpPr txBox="1">
            <a:spLocks noGrp="1"/>
          </p:cNvSpPr>
          <p:nvPr>
            <p:ph type="title"/>
          </p:nvPr>
        </p:nvSpPr>
        <p:spPr>
          <a:xfrm>
            <a:off x="211909" y="170488"/>
            <a:ext cx="10705712" cy="1082871"/>
          </a:xfrm>
          <a:prstGeom prst="rect">
            <a:avLst/>
          </a:prstGeom>
          <a:noFill/>
          <a:ln>
            <a:noFill/>
          </a:ln>
        </p:spPr>
        <p:txBody>
          <a:bodyPr lIns="121900" tIns="45700" rIns="121900" bIns="45700" anchor="ctr" anchorCtr="0">
            <a:noAutofit/>
          </a:bodyPr>
          <a:lstStyle/>
          <a:p>
            <a:pPr>
              <a:buClr>
                <a:schemeClr val="lt1"/>
              </a:buClr>
              <a:buSzPct val="25000"/>
            </a:pPr>
            <a:r>
              <a:rPr lang="en" sz="5333" dirty="0">
                <a:solidFill>
                  <a:schemeClr val="tx1"/>
                </a:solidFill>
              </a:rPr>
              <a:t>Balance Sheet Annual (Liabilities and S/E)</a:t>
            </a:r>
          </a:p>
        </p:txBody>
      </p:sp>
      <p:pic>
        <p:nvPicPr>
          <p:cNvPr id="4" name="Content Placeholder 3"/>
          <p:cNvPicPr>
            <a:picLocks noGrp="1" noChangeAspect="1"/>
          </p:cNvPicPr>
          <p:nvPr>
            <p:ph idx="1"/>
          </p:nvPr>
        </p:nvPicPr>
        <p:blipFill>
          <a:blip r:embed="rId3"/>
          <a:stretch>
            <a:fillRect/>
          </a:stretch>
        </p:blipFill>
        <p:spPr>
          <a:xfrm>
            <a:off x="3128566" y="1025071"/>
            <a:ext cx="7800506" cy="5596446"/>
          </a:xfrm>
          <a:prstGeom prst="rect">
            <a:avLst/>
          </a:prstGeom>
        </p:spPr>
      </p:pic>
      <p:pic>
        <p:nvPicPr>
          <p:cNvPr id="2" name="Picture 1"/>
          <p:cNvPicPr>
            <a:picLocks noChangeAspect="1"/>
          </p:cNvPicPr>
          <p:nvPr/>
        </p:nvPicPr>
        <p:blipFill>
          <a:blip r:embed="rId4"/>
          <a:stretch>
            <a:fillRect/>
          </a:stretch>
        </p:blipFill>
        <p:spPr>
          <a:xfrm>
            <a:off x="3491673" y="4514181"/>
            <a:ext cx="7252527" cy="339220"/>
          </a:xfrm>
          <a:prstGeom prst="rect">
            <a:avLst/>
          </a:prstGeom>
        </p:spPr>
      </p:pic>
    </p:spTree>
    <p:extLst>
      <p:ext uri="{BB962C8B-B14F-4D97-AF65-F5344CB8AC3E}">
        <p14:creationId xmlns:p14="http://schemas.microsoft.com/office/powerpoint/2010/main" val="887683508"/>
      </p:ext>
    </p:extLst>
  </p:cSld>
  <p:clrMapOvr>
    <a:masterClrMapping/>
  </p:clrMapOvr>
  <p:transition spd="slow">
    <p:cu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3" name="Shape 1213"/>
          <p:cNvSpPr txBox="1">
            <a:spLocks noGrp="1"/>
          </p:cNvSpPr>
          <p:nvPr>
            <p:ph type="title"/>
          </p:nvPr>
        </p:nvSpPr>
        <p:spPr>
          <a:xfrm>
            <a:off x="101826" y="-193168"/>
            <a:ext cx="9404723" cy="1400530"/>
          </a:xfrm>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Income Statement Q3</a:t>
            </a:r>
          </a:p>
        </p:txBody>
      </p:sp>
      <p:pic>
        <p:nvPicPr>
          <p:cNvPr id="3" name="Content Placeholder 2"/>
          <p:cNvPicPr>
            <a:picLocks noGrp="1" noChangeAspect="1"/>
          </p:cNvPicPr>
          <p:nvPr>
            <p:ph idx="1"/>
          </p:nvPr>
        </p:nvPicPr>
        <p:blipFill>
          <a:blip r:embed="rId3">
            <a:clrChange>
              <a:clrFrom>
                <a:srgbClr val="000000"/>
              </a:clrFrom>
              <a:clrTo>
                <a:srgbClr val="000000">
                  <a:alpha val="0"/>
                </a:srgbClr>
              </a:clrTo>
            </a:clrChange>
          </a:blip>
          <a:stretch>
            <a:fillRect/>
          </a:stretch>
        </p:blipFill>
        <p:spPr>
          <a:xfrm>
            <a:off x="2980560" y="919421"/>
            <a:ext cx="5732765" cy="5815630"/>
          </a:xfrm>
          <a:prstGeom prst="rect">
            <a:avLst/>
          </a:prstGeom>
          <a:solidFill>
            <a:schemeClr val="bg1"/>
          </a:solidFill>
        </p:spPr>
      </p:pic>
      <p:pic>
        <p:nvPicPr>
          <p:cNvPr id="2" name="Picture 1"/>
          <p:cNvPicPr>
            <a:picLocks noChangeAspect="1"/>
          </p:cNvPicPr>
          <p:nvPr/>
        </p:nvPicPr>
        <p:blipFill>
          <a:blip r:embed="rId4"/>
          <a:stretch>
            <a:fillRect/>
          </a:stretch>
        </p:blipFill>
        <p:spPr>
          <a:xfrm>
            <a:off x="2766460" y="4348642"/>
            <a:ext cx="6517189" cy="304826"/>
          </a:xfrm>
          <a:prstGeom prst="rect">
            <a:avLst/>
          </a:prstGeom>
        </p:spPr>
      </p:pic>
    </p:spTree>
    <p:extLst>
      <p:ext uri="{BB962C8B-B14F-4D97-AF65-F5344CB8AC3E}">
        <p14:creationId xmlns:p14="http://schemas.microsoft.com/office/powerpoint/2010/main" val="1712327279"/>
      </p:ext>
    </p:extLst>
  </p:cSld>
  <p:clrMapOvr>
    <a:masterClrMapping/>
  </p:clrMapOvr>
  <p:transition spd="slow">
    <p:cu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2" name="Shape 1222"/>
          <p:cNvSpPr txBox="1">
            <a:spLocks noGrp="1"/>
          </p:cNvSpPr>
          <p:nvPr>
            <p:ph type="title"/>
          </p:nvPr>
        </p:nvSpPr>
        <p:spPr>
          <a:xfrm>
            <a:off x="307783" y="-132498"/>
            <a:ext cx="9404723" cy="1400530"/>
          </a:xfrm>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Income Statement Annual</a:t>
            </a:r>
          </a:p>
        </p:txBody>
      </p:sp>
      <p:pic>
        <p:nvPicPr>
          <p:cNvPr id="3" name="Content Placeholder 2"/>
          <p:cNvPicPr>
            <a:picLocks noGrp="1" noChangeAspect="1"/>
          </p:cNvPicPr>
          <p:nvPr>
            <p:ph idx="1"/>
          </p:nvPr>
        </p:nvPicPr>
        <p:blipFill>
          <a:blip r:embed="rId3"/>
          <a:stretch>
            <a:fillRect/>
          </a:stretch>
        </p:blipFill>
        <p:spPr>
          <a:xfrm>
            <a:off x="1970884" y="1058308"/>
            <a:ext cx="7644301" cy="5571091"/>
          </a:xfrm>
          <a:prstGeom prst="rect">
            <a:avLst/>
          </a:prstGeom>
        </p:spPr>
      </p:pic>
      <p:pic>
        <p:nvPicPr>
          <p:cNvPr id="2" name="Picture 1"/>
          <p:cNvPicPr>
            <a:picLocks noChangeAspect="1"/>
          </p:cNvPicPr>
          <p:nvPr/>
        </p:nvPicPr>
        <p:blipFill>
          <a:blip r:embed="rId4"/>
          <a:stretch>
            <a:fillRect/>
          </a:stretch>
        </p:blipFill>
        <p:spPr>
          <a:xfrm>
            <a:off x="2104309" y="4474765"/>
            <a:ext cx="7157932" cy="334795"/>
          </a:xfrm>
          <a:prstGeom prst="rect">
            <a:avLst/>
          </a:prstGeom>
        </p:spPr>
      </p:pic>
    </p:spTree>
    <p:extLst>
      <p:ext uri="{BB962C8B-B14F-4D97-AF65-F5344CB8AC3E}">
        <p14:creationId xmlns:p14="http://schemas.microsoft.com/office/powerpoint/2010/main" val="568974064"/>
      </p:ext>
    </p:extLst>
  </p:cSld>
  <p:clrMapOvr>
    <a:masterClrMapping/>
  </p:clrMapOvr>
  <p:transition spd="slow">
    <p:cu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406743" cy="782102"/>
          </a:xfrm>
        </p:spPr>
        <p:txBody>
          <a:bodyPr/>
          <a:lstStyle/>
          <a:p>
            <a:r>
              <a:rPr lang="en-CA" dirty="0"/>
              <a:t>Cash Flow Q3 (Operations)</a:t>
            </a:r>
          </a:p>
        </p:txBody>
      </p:sp>
      <p:pic>
        <p:nvPicPr>
          <p:cNvPr id="5" name="Content Placeholder 4"/>
          <p:cNvPicPr>
            <a:picLocks noGrp="1" noChangeAspect="1"/>
          </p:cNvPicPr>
          <p:nvPr>
            <p:ph idx="1"/>
          </p:nvPr>
        </p:nvPicPr>
        <p:blipFill>
          <a:blip r:embed="rId2"/>
          <a:stretch>
            <a:fillRect/>
          </a:stretch>
        </p:blipFill>
        <p:spPr>
          <a:xfrm>
            <a:off x="3042606" y="782102"/>
            <a:ext cx="5068122" cy="5935318"/>
          </a:xfrm>
          <a:prstGeom prst="rect">
            <a:avLst/>
          </a:prstGeom>
          <a:solidFill>
            <a:schemeClr val="bg1"/>
          </a:solidFill>
        </p:spPr>
      </p:pic>
      <p:pic>
        <p:nvPicPr>
          <p:cNvPr id="3" name="Picture 2"/>
          <p:cNvPicPr>
            <a:picLocks noChangeAspect="1"/>
          </p:cNvPicPr>
          <p:nvPr/>
        </p:nvPicPr>
        <p:blipFill>
          <a:blip r:embed="rId3"/>
          <a:stretch>
            <a:fillRect/>
          </a:stretch>
        </p:blipFill>
        <p:spPr>
          <a:xfrm>
            <a:off x="2593040" y="6495392"/>
            <a:ext cx="6517189" cy="222027"/>
          </a:xfrm>
          <a:prstGeom prst="rect">
            <a:avLst/>
          </a:prstGeom>
        </p:spPr>
      </p:pic>
    </p:spTree>
    <p:extLst>
      <p:ext uri="{BB962C8B-B14F-4D97-AF65-F5344CB8AC3E}">
        <p14:creationId xmlns:p14="http://schemas.microsoft.com/office/powerpoint/2010/main" val="244783474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80914" cy="700265"/>
          </a:xfrm>
        </p:spPr>
        <p:txBody>
          <a:bodyPr>
            <a:normAutofit/>
          </a:bodyPr>
          <a:lstStyle/>
          <a:p>
            <a:r>
              <a:rPr lang="en-CA" dirty="0"/>
              <a:t>Cash Flow Q3 (Financing and Investing )</a:t>
            </a:r>
          </a:p>
        </p:txBody>
      </p:sp>
      <p:pic>
        <p:nvPicPr>
          <p:cNvPr id="4" name="Content Placeholder 3"/>
          <p:cNvPicPr>
            <a:picLocks noGrp="1" noChangeAspect="1"/>
          </p:cNvPicPr>
          <p:nvPr>
            <p:ph idx="1"/>
          </p:nvPr>
        </p:nvPicPr>
        <p:blipFill>
          <a:blip r:embed="rId2"/>
          <a:stretch>
            <a:fillRect/>
          </a:stretch>
        </p:blipFill>
        <p:spPr>
          <a:xfrm>
            <a:off x="2825728" y="700265"/>
            <a:ext cx="4910096" cy="5948749"/>
          </a:xfrm>
          <a:prstGeom prst="rect">
            <a:avLst/>
          </a:prstGeom>
          <a:solidFill>
            <a:schemeClr val="bg1"/>
          </a:solidFill>
        </p:spPr>
      </p:pic>
      <p:pic>
        <p:nvPicPr>
          <p:cNvPr id="3" name="Picture 2"/>
          <p:cNvPicPr>
            <a:picLocks noChangeAspect="1"/>
          </p:cNvPicPr>
          <p:nvPr/>
        </p:nvPicPr>
        <p:blipFill>
          <a:blip r:embed="rId3"/>
          <a:stretch>
            <a:fillRect/>
          </a:stretch>
        </p:blipFill>
        <p:spPr>
          <a:xfrm>
            <a:off x="2514212" y="2622318"/>
            <a:ext cx="6517189" cy="304826"/>
          </a:xfrm>
          <a:prstGeom prst="rect">
            <a:avLst/>
          </a:prstGeom>
        </p:spPr>
      </p:pic>
      <p:pic>
        <p:nvPicPr>
          <p:cNvPr id="5" name="Picture 4"/>
          <p:cNvPicPr>
            <a:picLocks noChangeAspect="1"/>
          </p:cNvPicPr>
          <p:nvPr/>
        </p:nvPicPr>
        <p:blipFill>
          <a:blip r:embed="rId3"/>
          <a:stretch>
            <a:fillRect/>
          </a:stretch>
        </p:blipFill>
        <p:spPr>
          <a:xfrm>
            <a:off x="2419619" y="4782194"/>
            <a:ext cx="6517189" cy="304826"/>
          </a:xfrm>
          <a:prstGeom prst="rect">
            <a:avLst/>
          </a:prstGeom>
        </p:spPr>
      </p:pic>
      <p:pic>
        <p:nvPicPr>
          <p:cNvPr id="6" name="Picture 5"/>
          <p:cNvPicPr>
            <a:picLocks noChangeAspect="1"/>
          </p:cNvPicPr>
          <p:nvPr/>
        </p:nvPicPr>
        <p:blipFill>
          <a:blip r:embed="rId3"/>
          <a:stretch>
            <a:fillRect/>
          </a:stretch>
        </p:blipFill>
        <p:spPr>
          <a:xfrm>
            <a:off x="2419619" y="6251028"/>
            <a:ext cx="6611782" cy="397986"/>
          </a:xfrm>
          <a:prstGeom prst="rect">
            <a:avLst/>
          </a:prstGeom>
        </p:spPr>
      </p:pic>
    </p:spTree>
    <p:extLst>
      <p:ext uri="{BB962C8B-B14F-4D97-AF65-F5344CB8AC3E}">
        <p14:creationId xmlns:p14="http://schemas.microsoft.com/office/powerpoint/2010/main" val="1077274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Shape 302"/>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The Internet</a:t>
            </a:r>
          </a:p>
        </p:txBody>
      </p:sp>
      <p:sp>
        <p:nvSpPr>
          <p:cNvPr id="301" name="Shape 301"/>
          <p:cNvSpPr txBox="1">
            <a:spLocks noGrp="1"/>
          </p:cNvSpPr>
          <p:nvPr>
            <p:ph idx="1"/>
          </p:nvPr>
        </p:nvSpPr>
        <p:spPr>
          <a:xfrm>
            <a:off x="1162049" y="2675467"/>
            <a:ext cx="9878483" cy="3450167"/>
          </a:xfrm>
          <a:prstGeom prst="rect">
            <a:avLst/>
          </a:prstGeom>
          <a:noFill/>
          <a:ln>
            <a:noFill/>
          </a:ln>
        </p:spPr>
        <p:txBody>
          <a:bodyPr vert="horz" lIns="121900" tIns="60933" rIns="121900" bIns="60933" rtlCol="0" anchor="t" anchorCtr="0">
            <a:noAutofit/>
          </a:bodyPr>
          <a:lstStyle/>
          <a:p>
            <a:pPr marL="364058" indent="-364058">
              <a:lnSpc>
                <a:spcPct val="100000"/>
              </a:lnSpc>
              <a:spcBef>
                <a:spcPts val="0"/>
              </a:spcBef>
              <a:buClr>
                <a:schemeClr val="accent1"/>
              </a:buClr>
              <a:buSzPct val="100000"/>
              <a:buFont typeface="Noto Sans Symbols"/>
              <a:buChar char="➢"/>
            </a:pPr>
            <a:r>
              <a:rPr lang="en" sz="3200" dirty="0">
                <a:solidFill>
                  <a:schemeClr val="dk2"/>
                </a:solidFill>
                <a:latin typeface="Calibri"/>
                <a:ea typeface="Calibri"/>
                <a:cs typeface="Calibri"/>
                <a:sym typeface="Calibri"/>
              </a:rPr>
              <a:t>Massive network of networks, which connects billions of people online through which communication and other various activities may occur</a:t>
            </a:r>
          </a:p>
        </p:txBody>
      </p:sp>
    </p:spTree>
    <p:extLst>
      <p:ext uri="{BB962C8B-B14F-4D97-AF65-F5344CB8AC3E}">
        <p14:creationId xmlns:p14="http://schemas.microsoft.com/office/powerpoint/2010/main" val="3456517424"/>
      </p:ext>
    </p:extLst>
  </p:cSld>
  <p:clrMapOvr>
    <a:masterClrMapping/>
  </p:clrMapOvr>
  <p:transition spd="slow">
    <p:cut/>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2" name="Shape 1232"/>
          <p:cNvSpPr txBox="1">
            <a:spLocks noGrp="1"/>
          </p:cNvSpPr>
          <p:nvPr>
            <p:ph type="title"/>
          </p:nvPr>
        </p:nvSpPr>
        <p:spPr>
          <a:xfrm>
            <a:off x="152335" y="-114210"/>
            <a:ext cx="9404723" cy="1400530"/>
          </a:xfrm>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Cash Flow Annual (operations) </a:t>
            </a:r>
          </a:p>
        </p:txBody>
      </p:sp>
      <p:pic>
        <p:nvPicPr>
          <p:cNvPr id="3" name="Content Placeholder 2"/>
          <p:cNvPicPr>
            <a:picLocks noGrp="1" noChangeAspect="1"/>
          </p:cNvPicPr>
          <p:nvPr>
            <p:ph idx="1"/>
          </p:nvPr>
        </p:nvPicPr>
        <p:blipFill>
          <a:blip r:embed="rId3"/>
          <a:stretch>
            <a:fillRect/>
          </a:stretch>
        </p:blipFill>
        <p:spPr>
          <a:xfrm>
            <a:off x="1985980" y="949163"/>
            <a:ext cx="7450628" cy="5691516"/>
          </a:xfrm>
          <a:prstGeom prst="rect">
            <a:avLst/>
          </a:prstGeom>
        </p:spPr>
      </p:pic>
      <p:pic>
        <p:nvPicPr>
          <p:cNvPr id="2" name="Picture 1"/>
          <p:cNvPicPr>
            <a:picLocks noChangeAspect="1"/>
          </p:cNvPicPr>
          <p:nvPr/>
        </p:nvPicPr>
        <p:blipFill>
          <a:blip r:embed="rId4"/>
          <a:stretch>
            <a:fillRect/>
          </a:stretch>
        </p:blipFill>
        <p:spPr>
          <a:xfrm>
            <a:off x="1718053" y="6272034"/>
            <a:ext cx="7718555" cy="361017"/>
          </a:xfrm>
          <a:prstGeom prst="rect">
            <a:avLst/>
          </a:prstGeom>
        </p:spPr>
      </p:pic>
    </p:spTree>
    <p:extLst>
      <p:ext uri="{BB962C8B-B14F-4D97-AF65-F5344CB8AC3E}">
        <p14:creationId xmlns:p14="http://schemas.microsoft.com/office/powerpoint/2010/main" val="465678819"/>
      </p:ext>
    </p:extLst>
  </p:cSld>
  <p:clrMapOvr>
    <a:masterClrMapping/>
  </p:clrMapOvr>
  <p:transition spd="slow">
    <p:cu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2" name="Shape 1242"/>
          <p:cNvSpPr txBox="1">
            <a:spLocks noGrp="1"/>
          </p:cNvSpPr>
          <p:nvPr>
            <p:ph type="title"/>
          </p:nvPr>
        </p:nvSpPr>
        <p:spPr>
          <a:xfrm>
            <a:off x="271207" y="150966"/>
            <a:ext cx="11361993" cy="1400530"/>
          </a:xfrm>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Cash Flow Annual (Financing and Investing) </a:t>
            </a:r>
          </a:p>
        </p:txBody>
      </p:sp>
      <p:pic>
        <p:nvPicPr>
          <p:cNvPr id="3" name="Content Placeholder 2"/>
          <p:cNvPicPr>
            <a:picLocks noGrp="1" noChangeAspect="1"/>
          </p:cNvPicPr>
          <p:nvPr>
            <p:ph idx="1"/>
          </p:nvPr>
        </p:nvPicPr>
        <p:blipFill>
          <a:blip r:embed="rId3"/>
          <a:stretch>
            <a:fillRect/>
          </a:stretch>
        </p:blipFill>
        <p:spPr>
          <a:xfrm>
            <a:off x="2086785" y="1427491"/>
            <a:ext cx="6957105" cy="5343799"/>
          </a:xfrm>
          <a:prstGeom prst="rect">
            <a:avLst/>
          </a:prstGeom>
        </p:spPr>
      </p:pic>
      <p:pic>
        <p:nvPicPr>
          <p:cNvPr id="2" name="Picture 1"/>
          <p:cNvPicPr>
            <a:picLocks noChangeAspect="1"/>
          </p:cNvPicPr>
          <p:nvPr/>
        </p:nvPicPr>
        <p:blipFill>
          <a:blip r:embed="rId4"/>
          <a:stretch>
            <a:fillRect/>
          </a:stretch>
        </p:blipFill>
        <p:spPr>
          <a:xfrm>
            <a:off x="1899357" y="6366627"/>
            <a:ext cx="6976629" cy="326315"/>
          </a:xfrm>
          <a:prstGeom prst="rect">
            <a:avLst/>
          </a:prstGeom>
        </p:spPr>
      </p:pic>
      <p:pic>
        <p:nvPicPr>
          <p:cNvPr id="4" name="Picture 3"/>
          <p:cNvPicPr>
            <a:picLocks noChangeAspect="1"/>
          </p:cNvPicPr>
          <p:nvPr/>
        </p:nvPicPr>
        <p:blipFill>
          <a:blip r:embed="rId4"/>
          <a:stretch>
            <a:fillRect/>
          </a:stretch>
        </p:blipFill>
        <p:spPr>
          <a:xfrm>
            <a:off x="2001833" y="3501822"/>
            <a:ext cx="6874153" cy="321522"/>
          </a:xfrm>
          <a:prstGeom prst="rect">
            <a:avLst/>
          </a:prstGeom>
        </p:spPr>
      </p:pic>
      <p:pic>
        <p:nvPicPr>
          <p:cNvPr id="5" name="Picture 4"/>
          <p:cNvPicPr>
            <a:picLocks noChangeAspect="1"/>
          </p:cNvPicPr>
          <p:nvPr/>
        </p:nvPicPr>
        <p:blipFill>
          <a:blip r:embed="rId4"/>
          <a:stretch>
            <a:fillRect/>
          </a:stretch>
        </p:blipFill>
        <p:spPr>
          <a:xfrm>
            <a:off x="1899357" y="5423538"/>
            <a:ext cx="6976629" cy="326315"/>
          </a:xfrm>
          <a:prstGeom prst="rect">
            <a:avLst/>
          </a:prstGeom>
        </p:spPr>
      </p:pic>
    </p:spTree>
    <p:extLst>
      <p:ext uri="{BB962C8B-B14F-4D97-AF65-F5344CB8AC3E}">
        <p14:creationId xmlns:p14="http://schemas.microsoft.com/office/powerpoint/2010/main" val="24366207"/>
      </p:ext>
    </p:extLst>
  </p:cSld>
  <p:clrMapOvr>
    <a:masterClrMapping/>
  </p:clrMapOvr>
  <p:transition spd="slow">
    <p:cu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Discounted Free Cash Flow Model </a:t>
            </a:r>
            <a:br>
              <a:rPr lang="en-CA" dirty="0"/>
            </a:br>
            <a:endParaRPr lang="en-CA" dirty="0"/>
          </a:p>
        </p:txBody>
      </p:sp>
      <p:pic>
        <p:nvPicPr>
          <p:cNvPr id="4" name="Content Placeholder 3"/>
          <p:cNvPicPr>
            <a:picLocks noGrp="1" noChangeAspect="1"/>
          </p:cNvPicPr>
          <p:nvPr>
            <p:ph idx="1"/>
          </p:nvPr>
        </p:nvPicPr>
        <p:blipFill>
          <a:blip r:embed="rId2"/>
          <a:stretch>
            <a:fillRect/>
          </a:stretch>
        </p:blipFill>
        <p:spPr>
          <a:xfrm>
            <a:off x="935749" y="2253426"/>
            <a:ext cx="8080539" cy="3695761"/>
          </a:xfrm>
          <a:prstGeom prst="rect">
            <a:avLst/>
          </a:prstGeom>
        </p:spPr>
      </p:pic>
    </p:spTree>
    <p:extLst>
      <p:ext uri="{BB962C8B-B14F-4D97-AF65-F5344CB8AC3E}">
        <p14:creationId xmlns:p14="http://schemas.microsoft.com/office/powerpoint/2010/main" val="65909195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Dividend Discount Model </a:t>
            </a:r>
          </a:p>
        </p:txBody>
      </p:sp>
      <p:pic>
        <p:nvPicPr>
          <p:cNvPr id="4" name="Content Placeholder 3"/>
          <p:cNvPicPr>
            <a:picLocks noGrp="1" noChangeAspect="1"/>
          </p:cNvPicPr>
          <p:nvPr>
            <p:ph idx="1"/>
          </p:nvPr>
        </p:nvPicPr>
        <p:blipFill>
          <a:blip r:embed="rId2"/>
          <a:stretch>
            <a:fillRect/>
          </a:stretch>
        </p:blipFill>
        <p:spPr>
          <a:xfrm>
            <a:off x="677333" y="1415753"/>
            <a:ext cx="9919641" cy="4196771"/>
          </a:xfrm>
          <a:prstGeom prst="rect">
            <a:avLst/>
          </a:prstGeom>
        </p:spPr>
      </p:pic>
    </p:spTree>
    <p:extLst>
      <p:ext uri="{BB962C8B-B14F-4D97-AF65-F5344CB8AC3E}">
        <p14:creationId xmlns:p14="http://schemas.microsoft.com/office/powerpoint/2010/main" val="131362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1" name="Shape 1261"/>
          <p:cNvSpPr txBox="1">
            <a:spLocks noGrp="1"/>
          </p:cNvSpPr>
          <p:nvPr>
            <p:ph type="title"/>
          </p:nvPr>
        </p:nvSpPr>
        <p:spPr>
          <a:xfrm>
            <a:off x="0" y="0"/>
            <a:ext cx="9100581" cy="984469"/>
          </a:xfrm>
          <a:prstGeom prst="rect">
            <a:avLst/>
          </a:prstGeom>
          <a:noFill/>
          <a:ln>
            <a:noFill/>
          </a:ln>
        </p:spPr>
        <p:txBody>
          <a:bodyPr lIns="121900" tIns="45700" rIns="121900" bIns="45700" anchor="ctr" anchorCtr="0">
            <a:noAutofit/>
          </a:bodyPr>
          <a:lstStyle/>
          <a:p>
            <a:pPr>
              <a:buClr>
                <a:schemeClr val="lt1"/>
              </a:buClr>
              <a:buSzPct val="25000"/>
            </a:pPr>
            <a:r>
              <a:rPr lang="en" dirty="0">
                <a:solidFill>
                  <a:schemeClr val="tx1"/>
                </a:solidFill>
              </a:rPr>
              <a:t>Recommendation</a:t>
            </a:r>
          </a:p>
        </p:txBody>
      </p:sp>
      <p:sp>
        <p:nvSpPr>
          <p:cNvPr id="2" name="Content Placeholder 1"/>
          <p:cNvSpPr>
            <a:spLocks noGrp="1"/>
          </p:cNvSpPr>
          <p:nvPr>
            <p:ph idx="1"/>
          </p:nvPr>
        </p:nvSpPr>
        <p:spPr>
          <a:xfrm>
            <a:off x="149190" y="891465"/>
            <a:ext cx="9924976" cy="5556632"/>
          </a:xfrm>
        </p:spPr>
        <p:txBody>
          <a:bodyPr>
            <a:normAutofit fontScale="92500" lnSpcReduction="20000"/>
          </a:bodyPr>
          <a:lstStyle/>
          <a:p>
            <a:pPr marL="0" indent="0">
              <a:buNone/>
            </a:pPr>
            <a:r>
              <a:rPr lang="en-CA" sz="9600" dirty="0"/>
              <a:t>Buy</a:t>
            </a:r>
          </a:p>
          <a:p>
            <a:pPr>
              <a:buFont typeface="Wingdings" panose="05000000000000000000" pitchFamily="2" charset="2"/>
              <a:buChar char="q"/>
            </a:pPr>
            <a:r>
              <a:rPr lang="en-CA" sz="1700" dirty="0"/>
              <a:t>Technical Analysis indicative up an uptrend </a:t>
            </a:r>
          </a:p>
          <a:p>
            <a:pPr lvl="1">
              <a:buFont typeface="Wingdings" panose="05000000000000000000" pitchFamily="2" charset="2"/>
              <a:buChar char="q"/>
            </a:pPr>
            <a:r>
              <a:rPr lang="en-CA" sz="1700" dirty="0"/>
              <a:t>Broke above the 5 year resistance </a:t>
            </a:r>
          </a:p>
          <a:p>
            <a:pPr lvl="1">
              <a:buFont typeface="Wingdings" panose="05000000000000000000" pitchFamily="2" charset="2"/>
              <a:buChar char="q"/>
            </a:pPr>
            <a:r>
              <a:rPr lang="en-CA" sz="1700" dirty="0"/>
              <a:t>50 MA recently broke above the 200 MA </a:t>
            </a:r>
          </a:p>
          <a:p>
            <a:pPr lvl="1">
              <a:buFont typeface="Wingdings" panose="05000000000000000000" pitchFamily="2" charset="2"/>
              <a:buChar char="q"/>
            </a:pPr>
            <a:r>
              <a:rPr lang="en-CA" sz="1700" dirty="0"/>
              <a:t>Outperforming Nasdaq </a:t>
            </a:r>
          </a:p>
          <a:p>
            <a:pPr>
              <a:buFont typeface="Wingdings" panose="05000000000000000000" pitchFamily="2" charset="2"/>
              <a:buChar char="q"/>
            </a:pPr>
            <a:r>
              <a:rPr lang="en-CA" sz="1700" dirty="0"/>
              <a:t>Strong Management Team </a:t>
            </a:r>
          </a:p>
          <a:p>
            <a:pPr>
              <a:buFont typeface="Wingdings" panose="05000000000000000000" pitchFamily="2" charset="2"/>
              <a:buChar char="q"/>
            </a:pPr>
            <a:r>
              <a:rPr lang="en-CA" sz="1700" dirty="0"/>
              <a:t>Upward pressure from share repurchasing program </a:t>
            </a:r>
          </a:p>
          <a:p>
            <a:pPr>
              <a:buFont typeface="Wingdings" panose="05000000000000000000" pitchFamily="2" charset="2"/>
              <a:buChar char="q"/>
            </a:pPr>
            <a:r>
              <a:rPr lang="en-CA" sz="1700" dirty="0"/>
              <a:t>Increasing sales in other segments </a:t>
            </a:r>
          </a:p>
          <a:p>
            <a:pPr>
              <a:buFont typeface="Wingdings" panose="05000000000000000000" pitchFamily="2" charset="2"/>
              <a:buChar char="q"/>
            </a:pPr>
            <a:r>
              <a:rPr lang="en-CA" sz="1700" dirty="0"/>
              <a:t>Investment Activities consistently increased but Financing remains flat </a:t>
            </a:r>
          </a:p>
          <a:p>
            <a:pPr>
              <a:buFont typeface="Wingdings" panose="05000000000000000000" pitchFamily="2" charset="2"/>
              <a:buChar char="q"/>
            </a:pPr>
            <a:r>
              <a:rPr lang="en-CA" sz="1700" dirty="0"/>
              <a:t>Increasing price to book ratio </a:t>
            </a:r>
          </a:p>
          <a:p>
            <a:pPr lvl="1">
              <a:buFont typeface="Wingdings" panose="05000000000000000000" pitchFamily="2" charset="2"/>
              <a:buChar char="q"/>
            </a:pPr>
            <a:r>
              <a:rPr lang="en-CA" sz="1700" dirty="0"/>
              <a:t>Market expecting stronger profits </a:t>
            </a:r>
          </a:p>
          <a:p>
            <a:pPr lvl="1">
              <a:buFont typeface="Wingdings" panose="05000000000000000000" pitchFamily="2" charset="2"/>
              <a:buChar char="q"/>
            </a:pPr>
            <a:r>
              <a:rPr lang="en-CA" sz="1700" dirty="0"/>
              <a:t>Investors believes the assets are undervalued </a:t>
            </a:r>
          </a:p>
          <a:p>
            <a:pPr>
              <a:buFont typeface="Wingdings" panose="05000000000000000000" pitchFamily="2" charset="2"/>
              <a:buChar char="q"/>
            </a:pPr>
            <a:r>
              <a:rPr lang="en-CA" sz="1700" dirty="0"/>
              <a:t>Positive Economic Profit </a:t>
            </a:r>
          </a:p>
          <a:p>
            <a:pPr>
              <a:buFont typeface="Wingdings" panose="05000000000000000000" pitchFamily="2" charset="2"/>
              <a:buChar char="q"/>
            </a:pPr>
            <a:r>
              <a:rPr lang="en-CA" sz="1700" dirty="0"/>
              <a:t>Intrinsic Value of stock price is below market price </a:t>
            </a:r>
          </a:p>
        </p:txBody>
      </p:sp>
    </p:spTree>
    <p:extLst>
      <p:ext uri="{BB962C8B-B14F-4D97-AF65-F5344CB8AC3E}">
        <p14:creationId xmlns:p14="http://schemas.microsoft.com/office/powerpoint/2010/main" val="761854251"/>
      </p:ext>
    </p:extLst>
  </p:cSld>
  <p:clrMapOvr>
    <a:masterClrMapping/>
  </p:clrMapOvr>
  <p:transition spd="slow">
    <p:cu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4975" y="962025"/>
            <a:ext cx="7543800" cy="4857750"/>
          </a:xfrm>
          <a:prstGeom prst="rect">
            <a:avLst/>
          </a:prstGeom>
        </p:spPr>
      </p:pic>
    </p:spTree>
    <p:extLst>
      <p:ext uri="{BB962C8B-B14F-4D97-AF65-F5344CB8AC3E}">
        <p14:creationId xmlns:p14="http://schemas.microsoft.com/office/powerpoint/2010/main" val="147611224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28567" y="640081"/>
            <a:ext cx="6716204" cy="5574452"/>
          </a:xfrm>
          <a:prstGeom prst="rect">
            <a:avLst/>
          </a:prstGeom>
        </p:spPr>
      </p:pic>
      <p:sp>
        <p:nvSpPr>
          <p:cNvPr id="2" name="Title 1"/>
          <p:cNvSpPr>
            <a:spLocks noGrp="1"/>
          </p:cNvSpPr>
          <p:nvPr>
            <p:ph type="title"/>
          </p:nvPr>
        </p:nvSpPr>
        <p:spPr>
          <a:xfrm>
            <a:off x="8444204" y="640081"/>
            <a:ext cx="3141664" cy="5574451"/>
          </a:xfrm>
        </p:spPr>
        <p:txBody>
          <a:bodyPr vert="horz" lIns="91440" tIns="45720" rIns="91440" bIns="45720" rtlCol="0" anchor="ctr">
            <a:normAutofit/>
          </a:bodyPr>
          <a:lstStyle/>
          <a:p>
            <a:r>
              <a:rPr lang="en-US" dirty="0"/>
              <a:t>Financial Snapshot</a:t>
            </a:r>
            <a:br>
              <a:rPr lang="en-US" dirty="0"/>
            </a:br>
            <a:endParaRPr lang="en-US" dirty="0"/>
          </a:p>
        </p:txBody>
      </p:sp>
    </p:spTree>
    <p:extLst>
      <p:ext uri="{BB962C8B-B14F-4D97-AF65-F5344CB8AC3E}">
        <p14:creationId xmlns:p14="http://schemas.microsoft.com/office/powerpoint/2010/main" val="342523625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year Performance</a:t>
            </a:r>
            <a:br>
              <a:rPr lang="en-US" dirty="0"/>
            </a:br>
            <a:endParaRPr lang="en-US" dirty="0"/>
          </a:p>
        </p:txBody>
      </p:sp>
      <p:pic>
        <p:nvPicPr>
          <p:cNvPr id="5" name="Picture 4"/>
          <p:cNvPicPr>
            <a:picLocks noChangeAspect="1"/>
          </p:cNvPicPr>
          <p:nvPr/>
        </p:nvPicPr>
        <p:blipFill>
          <a:blip r:embed="rId2"/>
          <a:stretch>
            <a:fillRect/>
          </a:stretch>
        </p:blipFill>
        <p:spPr>
          <a:xfrm>
            <a:off x="2544773" y="1573368"/>
            <a:ext cx="7381854" cy="4357531"/>
          </a:xfrm>
          <a:prstGeom prst="rect">
            <a:avLst/>
          </a:prstGeom>
        </p:spPr>
      </p:pic>
    </p:spTree>
    <p:extLst>
      <p:ext uri="{BB962C8B-B14F-4D97-AF65-F5344CB8AC3E}">
        <p14:creationId xmlns:p14="http://schemas.microsoft.com/office/powerpoint/2010/main" val="229885258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3467" y="1312397"/>
            <a:ext cx="7486405" cy="4229820"/>
          </a:xfrm>
          <a:prstGeom prst="rect">
            <a:avLst/>
          </a:prstGeom>
        </p:spPr>
      </p:pic>
      <p:sp>
        <p:nvSpPr>
          <p:cNvPr id="2" name="Title 1"/>
          <p:cNvSpPr>
            <a:spLocks noGrp="1"/>
          </p:cNvSpPr>
          <p:nvPr>
            <p:ph type="title"/>
          </p:nvPr>
        </p:nvSpPr>
        <p:spPr>
          <a:xfrm>
            <a:off x="8129872" y="843968"/>
            <a:ext cx="3141664" cy="5574451"/>
          </a:xfrm>
        </p:spPr>
        <p:txBody>
          <a:bodyPr>
            <a:normAutofit/>
          </a:bodyPr>
          <a:lstStyle/>
          <a:p>
            <a:r>
              <a:rPr lang="en-US" dirty="0"/>
              <a:t> </a:t>
            </a:r>
            <a:br>
              <a:rPr lang="en-US" dirty="0"/>
            </a:br>
            <a:r>
              <a:rPr lang="en-US" dirty="0"/>
              <a:t>5 year Performance</a:t>
            </a:r>
            <a:br>
              <a:rPr lang="en-US" dirty="0"/>
            </a:br>
            <a:endParaRPr lang="en-US" dirty="0"/>
          </a:p>
        </p:txBody>
      </p:sp>
    </p:spTree>
    <p:extLst>
      <p:ext uri="{BB962C8B-B14F-4D97-AF65-F5344CB8AC3E}">
        <p14:creationId xmlns:p14="http://schemas.microsoft.com/office/powerpoint/2010/main" val="254434877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3467" y="1200100"/>
            <a:ext cx="7486405" cy="4454413"/>
          </a:xfrm>
          <a:prstGeom prst="rect">
            <a:avLst/>
          </a:prstGeom>
        </p:spPr>
      </p:pic>
      <p:sp>
        <p:nvSpPr>
          <p:cNvPr id="2" name="Title 1"/>
          <p:cNvSpPr>
            <a:spLocks noGrp="1"/>
          </p:cNvSpPr>
          <p:nvPr>
            <p:ph type="title"/>
          </p:nvPr>
        </p:nvSpPr>
        <p:spPr>
          <a:xfrm>
            <a:off x="8252675" y="1200100"/>
            <a:ext cx="3141664" cy="5574451"/>
          </a:xfrm>
        </p:spPr>
        <p:txBody>
          <a:bodyPr>
            <a:normAutofit/>
          </a:bodyPr>
          <a:lstStyle/>
          <a:p>
            <a:r>
              <a:rPr lang="en-US" dirty="0"/>
              <a:t>10 year Performance</a:t>
            </a:r>
            <a:br>
              <a:rPr lang="en-US" dirty="0"/>
            </a:br>
            <a:endParaRPr lang="en-US" dirty="0"/>
          </a:p>
        </p:txBody>
      </p:sp>
    </p:spTree>
    <p:extLst>
      <p:ext uri="{BB962C8B-B14F-4D97-AF65-F5344CB8AC3E}">
        <p14:creationId xmlns:p14="http://schemas.microsoft.com/office/powerpoint/2010/main" val="2001699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8" name="Shape 308"/>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Internet History</a:t>
            </a:r>
          </a:p>
        </p:txBody>
      </p:sp>
      <p:sp>
        <p:nvSpPr>
          <p:cNvPr id="307" name="Shape 307"/>
          <p:cNvSpPr txBox="1">
            <a:spLocks noGrp="1"/>
          </p:cNvSpPr>
          <p:nvPr>
            <p:ph idx="1"/>
          </p:nvPr>
        </p:nvSpPr>
        <p:spPr>
          <a:xfrm>
            <a:off x="1156758" y="1974427"/>
            <a:ext cx="9878483" cy="3450167"/>
          </a:xfrm>
          <a:prstGeom prst="rect">
            <a:avLst/>
          </a:prstGeom>
          <a:noFill/>
          <a:ln>
            <a:noFill/>
          </a:ln>
        </p:spPr>
        <p:txBody>
          <a:bodyPr vert="horz" lIns="121900" tIns="60933" rIns="121900" bIns="60933" rtlCol="0" anchor="t" anchorCtr="0">
            <a:noAutofit/>
          </a:bodyPr>
          <a:lstStyle/>
          <a:p>
            <a:pPr marL="516454" indent="-516454">
              <a:lnSpc>
                <a:spcPct val="110000"/>
              </a:lnSpc>
              <a:spcBef>
                <a:spcPts val="0"/>
              </a:spcBef>
              <a:buClr>
                <a:schemeClr val="accent1"/>
              </a:buClr>
              <a:buSzPct val="100000"/>
              <a:buFont typeface="Noto Sans Symbols"/>
              <a:buChar char="➢"/>
            </a:pPr>
            <a:r>
              <a:rPr lang="en" sz="2267" b="1" dirty="0">
                <a:solidFill>
                  <a:schemeClr val="dk2"/>
                </a:solidFill>
                <a:latin typeface="Calibri"/>
                <a:ea typeface="Calibri"/>
                <a:cs typeface="Calibri"/>
                <a:sym typeface="Calibri"/>
              </a:rPr>
              <a:t>1969</a:t>
            </a:r>
            <a:r>
              <a:rPr lang="en" sz="2267" dirty="0">
                <a:solidFill>
                  <a:schemeClr val="dk2"/>
                </a:solidFill>
                <a:latin typeface="Calibri"/>
                <a:ea typeface="Calibri"/>
                <a:cs typeface="Calibri"/>
                <a:sym typeface="Calibri"/>
              </a:rPr>
              <a:t>: The original internet</a:t>
            </a:r>
          </a:p>
          <a:p>
            <a:pPr marL="516454" indent="-516454">
              <a:lnSpc>
                <a:spcPct val="110000"/>
              </a:lnSpc>
              <a:spcBef>
                <a:spcPts val="667"/>
              </a:spcBef>
              <a:buClr>
                <a:schemeClr val="accent1"/>
              </a:buClr>
              <a:buSzPct val="100000"/>
              <a:buFont typeface="Noto Sans Symbols"/>
              <a:buChar char="➢"/>
            </a:pPr>
            <a:r>
              <a:rPr lang="en" sz="2267" b="1" dirty="0">
                <a:solidFill>
                  <a:schemeClr val="dk2"/>
                </a:solidFill>
                <a:latin typeface="Calibri"/>
                <a:ea typeface="Calibri"/>
                <a:cs typeface="Calibri"/>
                <a:sym typeface="Calibri"/>
              </a:rPr>
              <a:t>1971</a:t>
            </a:r>
            <a:r>
              <a:rPr lang="en" sz="2267" dirty="0">
                <a:solidFill>
                  <a:schemeClr val="dk2"/>
                </a:solidFill>
                <a:latin typeface="Calibri"/>
                <a:ea typeface="Calibri"/>
                <a:cs typeface="Calibri"/>
                <a:sym typeface="Calibri"/>
              </a:rPr>
              <a:t>: First email sent</a:t>
            </a:r>
          </a:p>
          <a:p>
            <a:pPr marL="516454" indent="-516454">
              <a:lnSpc>
                <a:spcPct val="110000"/>
              </a:lnSpc>
              <a:spcBef>
                <a:spcPts val="667"/>
              </a:spcBef>
              <a:buClr>
                <a:schemeClr val="accent1"/>
              </a:buClr>
              <a:buSzPct val="100000"/>
              <a:buFont typeface="Noto Sans Symbols"/>
              <a:buChar char="➢"/>
            </a:pPr>
            <a:r>
              <a:rPr lang="en" sz="2267" b="1" dirty="0">
                <a:solidFill>
                  <a:schemeClr val="dk2"/>
                </a:solidFill>
                <a:latin typeface="Calibri"/>
                <a:ea typeface="Calibri"/>
                <a:cs typeface="Calibri"/>
                <a:sym typeface="Calibri"/>
              </a:rPr>
              <a:t>1990</a:t>
            </a:r>
            <a:r>
              <a:rPr lang="en" sz="2267" dirty="0">
                <a:solidFill>
                  <a:schemeClr val="dk2"/>
                </a:solidFill>
                <a:latin typeface="Calibri"/>
                <a:ea typeface="Calibri"/>
                <a:cs typeface="Calibri"/>
                <a:sym typeface="Calibri"/>
              </a:rPr>
              <a:t>: Archie, the first search engine</a:t>
            </a:r>
          </a:p>
          <a:p>
            <a:pPr marL="516454" indent="-516454">
              <a:lnSpc>
                <a:spcPct val="110000"/>
              </a:lnSpc>
              <a:spcBef>
                <a:spcPts val="667"/>
              </a:spcBef>
              <a:buClr>
                <a:schemeClr val="accent1"/>
              </a:buClr>
              <a:buSzPct val="100000"/>
              <a:buFont typeface="Noto Sans Symbols"/>
              <a:buChar char="➢"/>
            </a:pPr>
            <a:r>
              <a:rPr lang="en" sz="2267" b="1" dirty="0">
                <a:solidFill>
                  <a:schemeClr val="dk2"/>
                </a:solidFill>
                <a:latin typeface="Calibri"/>
                <a:ea typeface="Calibri"/>
                <a:cs typeface="Calibri"/>
                <a:sym typeface="Calibri"/>
              </a:rPr>
              <a:t>1991</a:t>
            </a:r>
            <a:r>
              <a:rPr lang="en" sz="2267" dirty="0">
                <a:solidFill>
                  <a:schemeClr val="dk2"/>
                </a:solidFill>
                <a:latin typeface="Calibri"/>
                <a:ea typeface="Calibri"/>
                <a:cs typeface="Calibri"/>
                <a:sym typeface="Calibri"/>
              </a:rPr>
              <a:t>: Internet available for commercial use</a:t>
            </a:r>
          </a:p>
          <a:p>
            <a:pPr marL="516454" indent="-516454">
              <a:lnSpc>
                <a:spcPct val="110000"/>
              </a:lnSpc>
              <a:spcBef>
                <a:spcPts val="667"/>
              </a:spcBef>
              <a:buClr>
                <a:schemeClr val="accent1"/>
              </a:buClr>
              <a:buSzPct val="100000"/>
              <a:buFont typeface="Noto Sans Symbols"/>
              <a:buChar char="➢"/>
            </a:pPr>
            <a:r>
              <a:rPr lang="en" sz="2267" b="1" dirty="0">
                <a:solidFill>
                  <a:schemeClr val="dk2"/>
                </a:solidFill>
                <a:latin typeface="Calibri"/>
                <a:ea typeface="Calibri"/>
                <a:cs typeface="Calibri"/>
                <a:sym typeface="Calibri"/>
              </a:rPr>
              <a:t>1996</a:t>
            </a:r>
            <a:r>
              <a:rPr lang="en" sz="2267" dirty="0">
                <a:solidFill>
                  <a:schemeClr val="dk2"/>
                </a:solidFill>
                <a:latin typeface="Calibri"/>
                <a:ea typeface="Calibri"/>
                <a:cs typeface="Calibri"/>
                <a:sym typeface="Calibri"/>
              </a:rPr>
              <a:t>: More email than post mail in the USA</a:t>
            </a:r>
          </a:p>
          <a:p>
            <a:pPr marL="516454" indent="-516454">
              <a:lnSpc>
                <a:spcPct val="110000"/>
              </a:lnSpc>
              <a:spcBef>
                <a:spcPts val="667"/>
              </a:spcBef>
              <a:buClr>
                <a:schemeClr val="accent1"/>
              </a:buClr>
              <a:buSzPct val="100000"/>
              <a:buFont typeface="Noto Sans Symbols"/>
              <a:buChar char="➢"/>
            </a:pPr>
            <a:r>
              <a:rPr lang="en" sz="2267" b="1" dirty="0">
                <a:solidFill>
                  <a:schemeClr val="dk2"/>
                </a:solidFill>
                <a:latin typeface="Calibri"/>
                <a:ea typeface="Calibri"/>
                <a:cs typeface="Calibri"/>
                <a:sym typeface="Calibri"/>
              </a:rPr>
              <a:t>1996</a:t>
            </a:r>
            <a:r>
              <a:rPr lang="en" sz="2267" dirty="0">
                <a:solidFill>
                  <a:schemeClr val="dk2"/>
                </a:solidFill>
                <a:latin typeface="Calibri"/>
                <a:ea typeface="Calibri"/>
                <a:cs typeface="Calibri"/>
                <a:sym typeface="Calibri"/>
              </a:rPr>
              <a:t>: BackRub search engine (Stanford)</a:t>
            </a:r>
          </a:p>
          <a:p>
            <a:pPr marL="516454" indent="-516454">
              <a:lnSpc>
                <a:spcPct val="110000"/>
              </a:lnSpc>
              <a:spcBef>
                <a:spcPts val="667"/>
              </a:spcBef>
              <a:buClr>
                <a:schemeClr val="accent1"/>
              </a:buClr>
              <a:buSzPct val="100000"/>
              <a:buFont typeface="Noto Sans Symbols"/>
              <a:buChar char="➢"/>
            </a:pPr>
            <a:r>
              <a:rPr lang="en" sz="2267" b="1" dirty="0">
                <a:solidFill>
                  <a:schemeClr val="dk2"/>
                </a:solidFill>
                <a:latin typeface="Calibri"/>
                <a:ea typeface="Calibri"/>
                <a:cs typeface="Calibri"/>
                <a:sym typeface="Calibri"/>
              </a:rPr>
              <a:t>1997</a:t>
            </a:r>
            <a:r>
              <a:rPr lang="en" sz="2267" dirty="0">
                <a:solidFill>
                  <a:schemeClr val="dk2"/>
                </a:solidFill>
                <a:latin typeface="Calibri"/>
                <a:ea typeface="Calibri"/>
                <a:cs typeface="Calibri"/>
                <a:sym typeface="Calibri"/>
              </a:rPr>
              <a:t>: Google (googol)</a:t>
            </a:r>
          </a:p>
          <a:p>
            <a:pPr marL="364058" indent="-364058">
              <a:lnSpc>
                <a:spcPct val="100000"/>
              </a:lnSpc>
              <a:spcBef>
                <a:spcPts val="453"/>
              </a:spcBef>
              <a:buClr>
                <a:schemeClr val="accent1"/>
              </a:buClr>
              <a:buSzPct val="25000"/>
              <a:buNone/>
            </a:pPr>
            <a:endParaRPr sz="2267"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1129433419"/>
      </p:ext>
    </p:extLst>
  </p:cSld>
  <p:clrMapOvr>
    <a:masterClrMapping/>
  </p:clrMapOvr>
  <p:transition spd="slow">
    <p:cut/>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85167" y="1115875"/>
            <a:ext cx="7486405" cy="4622857"/>
          </a:xfrm>
          <a:prstGeom prst="rect">
            <a:avLst/>
          </a:prstGeom>
        </p:spPr>
      </p:pic>
      <p:sp>
        <p:nvSpPr>
          <p:cNvPr id="2" name="Title 1"/>
          <p:cNvSpPr>
            <a:spLocks noGrp="1"/>
          </p:cNvSpPr>
          <p:nvPr>
            <p:ph type="title"/>
          </p:nvPr>
        </p:nvSpPr>
        <p:spPr>
          <a:xfrm>
            <a:off x="722604" y="640079"/>
            <a:ext cx="3141664" cy="5574451"/>
          </a:xfrm>
        </p:spPr>
        <p:txBody>
          <a:bodyPr>
            <a:normAutofit/>
          </a:bodyPr>
          <a:lstStyle/>
          <a:p>
            <a:r>
              <a:rPr lang="en-US" dirty="0"/>
              <a:t>Google vs. Nasdaq vs. S&amp;P 500 -YTD</a:t>
            </a:r>
            <a:br>
              <a:rPr lang="en-US" dirty="0"/>
            </a:br>
            <a:endParaRPr lang="en-US" dirty="0"/>
          </a:p>
        </p:txBody>
      </p:sp>
    </p:spTree>
    <p:extLst>
      <p:ext uri="{BB962C8B-B14F-4D97-AF65-F5344CB8AC3E}">
        <p14:creationId xmlns:p14="http://schemas.microsoft.com/office/powerpoint/2010/main" val="13006484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781" y="911228"/>
            <a:ext cx="2628900" cy="2547257"/>
          </a:xfrm>
          <a:noFill/>
        </p:spPr>
        <p:txBody>
          <a:bodyPr anchor="ctr">
            <a:normAutofit/>
          </a:bodyPr>
          <a:lstStyle/>
          <a:p>
            <a:pPr algn="ctr">
              <a:lnSpc>
                <a:spcPct val="80000"/>
              </a:lnSpc>
            </a:pPr>
            <a:r>
              <a:rPr lang="en-US" sz="3600" dirty="0">
                <a:solidFill>
                  <a:schemeClr val="bg1"/>
                </a:solidFill>
              </a:rPr>
              <a:t>Google vs. NASDAQ vs. S&amp;P 500 - 5 Years</a:t>
            </a:r>
            <a:br>
              <a:rPr lang="en-US" sz="3600" dirty="0">
                <a:solidFill>
                  <a:schemeClr val="bg1"/>
                </a:solidFill>
              </a:rPr>
            </a:br>
            <a:endParaRPr lang="en-US" sz="3600" dirty="0">
              <a:solidFill>
                <a:schemeClr val="bg1"/>
              </a:solidFill>
            </a:endParaRPr>
          </a:p>
        </p:txBody>
      </p:sp>
      <p:sp>
        <p:nvSpPr>
          <p:cNvPr id="5" name="Title 1"/>
          <p:cNvSpPr txBox="1">
            <a:spLocks/>
          </p:cNvSpPr>
          <p:nvPr/>
        </p:nvSpPr>
        <p:spPr>
          <a:xfrm>
            <a:off x="470585" y="970482"/>
            <a:ext cx="3285869" cy="2485955"/>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80000"/>
              </a:lnSpc>
            </a:pPr>
            <a:r>
              <a:rPr lang="en-US" dirty="0"/>
              <a:t>Google vs. Nasdaq vs. S&amp;P 500 -5 years</a:t>
            </a:r>
            <a:r>
              <a:rPr lang="en-US" dirty="0">
                <a:solidFill>
                  <a:schemeClr val="tx1"/>
                </a:solidFill>
              </a:rPr>
              <a:t/>
            </a:r>
            <a:br>
              <a:rPr lang="en-US" dirty="0">
                <a:solidFill>
                  <a:schemeClr val="tx1"/>
                </a:solidFill>
              </a:rPr>
            </a:br>
            <a:endParaRPr lang="en-US" dirty="0">
              <a:solidFill>
                <a:schemeClr val="tx1"/>
              </a:solidFill>
            </a:endParaRPr>
          </a:p>
        </p:txBody>
      </p:sp>
      <p:pic>
        <p:nvPicPr>
          <p:cNvPr id="7" name="Picture 6"/>
          <p:cNvPicPr>
            <a:picLocks noChangeAspect="1"/>
          </p:cNvPicPr>
          <p:nvPr/>
        </p:nvPicPr>
        <p:blipFill>
          <a:blip r:embed="rId2"/>
          <a:stretch>
            <a:fillRect/>
          </a:stretch>
        </p:blipFill>
        <p:spPr>
          <a:xfrm>
            <a:off x="4005650" y="1580001"/>
            <a:ext cx="6780700" cy="4288795"/>
          </a:xfrm>
          <a:prstGeom prst="rect">
            <a:avLst/>
          </a:prstGeom>
        </p:spPr>
      </p:pic>
    </p:spTree>
    <p:extLst>
      <p:ext uri="{BB962C8B-B14F-4D97-AF65-F5344CB8AC3E}">
        <p14:creationId xmlns:p14="http://schemas.microsoft.com/office/powerpoint/2010/main" val="203572716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Share Structure</a:t>
            </a:r>
            <a:br>
              <a:rPr lang="en-US" dirty="0"/>
            </a:br>
            <a:endParaRPr lang="en-US" dirty="0"/>
          </a:p>
        </p:txBody>
      </p:sp>
      <p:graphicFrame>
        <p:nvGraphicFramePr>
          <p:cNvPr id="4" name="Table 3"/>
          <p:cNvGraphicFramePr>
            <a:graphicFrameLocks noGrp="1"/>
          </p:cNvGraphicFramePr>
          <p:nvPr/>
        </p:nvGraphicFramePr>
        <p:xfrm>
          <a:off x="497491" y="1620621"/>
          <a:ext cx="7428581" cy="538480"/>
        </p:xfrm>
        <a:graphic>
          <a:graphicData uri="http://schemas.openxmlformats.org/drawingml/2006/table">
            <a:tbl>
              <a:tblPr/>
              <a:tblGrid>
                <a:gridCol w="627278">
                  <a:extLst>
                    <a:ext uri="{9D8B030D-6E8A-4147-A177-3AD203B41FA5}">
                      <a16:colId xmlns:a16="http://schemas.microsoft.com/office/drawing/2014/main" xmlns="" val="2606664352"/>
                    </a:ext>
                  </a:extLst>
                </a:gridCol>
                <a:gridCol w="627278">
                  <a:extLst>
                    <a:ext uri="{9D8B030D-6E8A-4147-A177-3AD203B41FA5}">
                      <a16:colId xmlns:a16="http://schemas.microsoft.com/office/drawing/2014/main" xmlns="" val="1491802858"/>
                    </a:ext>
                  </a:extLst>
                </a:gridCol>
                <a:gridCol w="627278">
                  <a:extLst>
                    <a:ext uri="{9D8B030D-6E8A-4147-A177-3AD203B41FA5}">
                      <a16:colId xmlns:a16="http://schemas.microsoft.com/office/drawing/2014/main" xmlns="" val="2189910183"/>
                    </a:ext>
                  </a:extLst>
                </a:gridCol>
                <a:gridCol w="627278">
                  <a:extLst>
                    <a:ext uri="{9D8B030D-6E8A-4147-A177-3AD203B41FA5}">
                      <a16:colId xmlns:a16="http://schemas.microsoft.com/office/drawing/2014/main" xmlns="" val="2327376025"/>
                    </a:ext>
                  </a:extLst>
                </a:gridCol>
                <a:gridCol w="627278">
                  <a:extLst>
                    <a:ext uri="{9D8B030D-6E8A-4147-A177-3AD203B41FA5}">
                      <a16:colId xmlns:a16="http://schemas.microsoft.com/office/drawing/2014/main" xmlns="" val="4259370906"/>
                    </a:ext>
                  </a:extLst>
                </a:gridCol>
                <a:gridCol w="627278">
                  <a:extLst>
                    <a:ext uri="{9D8B030D-6E8A-4147-A177-3AD203B41FA5}">
                      <a16:colId xmlns:a16="http://schemas.microsoft.com/office/drawing/2014/main" xmlns="" val="2305956321"/>
                    </a:ext>
                  </a:extLst>
                </a:gridCol>
                <a:gridCol w="627278">
                  <a:extLst>
                    <a:ext uri="{9D8B030D-6E8A-4147-A177-3AD203B41FA5}">
                      <a16:colId xmlns:a16="http://schemas.microsoft.com/office/drawing/2014/main" xmlns="" val="789152804"/>
                    </a:ext>
                  </a:extLst>
                </a:gridCol>
                <a:gridCol w="627278">
                  <a:extLst>
                    <a:ext uri="{9D8B030D-6E8A-4147-A177-3AD203B41FA5}">
                      <a16:colId xmlns:a16="http://schemas.microsoft.com/office/drawing/2014/main" xmlns="" val="3203583186"/>
                    </a:ext>
                  </a:extLst>
                </a:gridCol>
                <a:gridCol w="627278">
                  <a:extLst>
                    <a:ext uri="{9D8B030D-6E8A-4147-A177-3AD203B41FA5}">
                      <a16:colId xmlns:a16="http://schemas.microsoft.com/office/drawing/2014/main" xmlns="" val="1710187870"/>
                    </a:ext>
                  </a:extLst>
                </a:gridCol>
                <a:gridCol w="627278">
                  <a:extLst>
                    <a:ext uri="{9D8B030D-6E8A-4147-A177-3AD203B41FA5}">
                      <a16:colId xmlns:a16="http://schemas.microsoft.com/office/drawing/2014/main" xmlns="" val="405763478"/>
                    </a:ext>
                  </a:extLst>
                </a:gridCol>
                <a:gridCol w="627278">
                  <a:extLst>
                    <a:ext uri="{9D8B030D-6E8A-4147-A177-3AD203B41FA5}">
                      <a16:colId xmlns:a16="http://schemas.microsoft.com/office/drawing/2014/main" xmlns="" val="940649074"/>
                    </a:ext>
                  </a:extLst>
                </a:gridCol>
                <a:gridCol w="528523">
                  <a:extLst>
                    <a:ext uri="{9D8B030D-6E8A-4147-A177-3AD203B41FA5}">
                      <a16:colId xmlns:a16="http://schemas.microsoft.com/office/drawing/2014/main" xmlns="" val="2981258884"/>
                    </a:ext>
                  </a:extLst>
                </a:gridCol>
              </a:tblGrid>
              <a:tr h="0">
                <a:tc>
                  <a:txBody>
                    <a:bodyPr/>
                    <a:lstStyle/>
                    <a:p>
                      <a:pPr marL="0" marR="0" fontAlgn="t">
                        <a:spcBef>
                          <a:spcPts val="0"/>
                        </a:spcBef>
                        <a:spcAft>
                          <a:spcPts val="0"/>
                        </a:spcAft>
                      </a:pPr>
                      <a:r>
                        <a:rPr lang="en-US" sz="1100">
                          <a:effectLst/>
                          <a:latin typeface="Calibri" panose="020F0502020204030204" pitchFamily="34" charset="0"/>
                        </a:rPr>
                        <a:t>FY 2004</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FY 2005</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FY 2006</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FY 2007</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FY 2008</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FY 2009</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FY 2010</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FY 2011</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FY 2012</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FY 2013</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FY 2014</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FY2015</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3410884418"/>
                  </a:ext>
                </a:extLst>
              </a:tr>
              <a:tr h="0">
                <a:tc>
                  <a:txBody>
                    <a:bodyPr/>
                    <a:lstStyle/>
                    <a:p>
                      <a:pPr marL="0" marR="0" fontAlgn="t">
                        <a:spcBef>
                          <a:spcPts val="0"/>
                        </a:spcBef>
                        <a:spcAft>
                          <a:spcPts val="0"/>
                        </a:spcAft>
                      </a:pPr>
                      <a:r>
                        <a:rPr lang="en-US" sz="1100">
                          <a:effectLst/>
                          <a:latin typeface="Calibri" panose="020F0502020204030204" pitchFamily="34" charset="0"/>
                        </a:rPr>
                        <a:t>533.8</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586.1</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618.0</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625.8</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630.2</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635.5</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642.6</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649.8</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660.0</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671.7</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680.2</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dirty="0">
                          <a:effectLst/>
                          <a:latin typeface="Calibri" panose="020F0502020204030204" pitchFamily="34" charset="0"/>
                        </a:rPr>
                        <a:t>687.3</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2083138017"/>
                  </a:ext>
                </a:extLst>
              </a:tr>
            </a:tbl>
          </a:graphicData>
        </a:graphic>
      </p:graphicFrame>
      <p:sp>
        <p:nvSpPr>
          <p:cNvPr id="5" name="Rectangle 1"/>
          <p:cNvSpPr>
            <a:spLocks noChangeArrowheads="1"/>
          </p:cNvSpPr>
          <p:nvPr/>
        </p:nvSpPr>
        <p:spPr bwMode="auto">
          <a:xfrm>
            <a:off x="497490" y="1351576"/>
            <a:ext cx="1219154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Annual Data (in millions of shares)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2"/>
          <a:stretch>
            <a:fillRect/>
          </a:stretch>
        </p:blipFill>
        <p:spPr>
          <a:xfrm>
            <a:off x="1379602" y="2199445"/>
            <a:ext cx="7520760" cy="4389120"/>
          </a:xfrm>
          <a:prstGeom prst="rect">
            <a:avLst/>
          </a:prstGeom>
        </p:spPr>
      </p:pic>
    </p:spTree>
    <p:extLst>
      <p:ext uri="{BB962C8B-B14F-4D97-AF65-F5344CB8AC3E}">
        <p14:creationId xmlns:p14="http://schemas.microsoft.com/office/powerpoint/2010/main" val="183256159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302" y="344135"/>
            <a:ext cx="8596668" cy="1320800"/>
          </a:xfrm>
        </p:spPr>
        <p:txBody>
          <a:bodyPr/>
          <a:lstStyle/>
          <a:p>
            <a:r>
              <a:rPr lang="en-US" dirty="0"/>
              <a:t>Common Share Structure (cont.)</a:t>
            </a:r>
          </a:p>
        </p:txBody>
      </p:sp>
      <p:sp>
        <p:nvSpPr>
          <p:cNvPr id="3" name="Rectangle 2"/>
          <p:cNvSpPr/>
          <p:nvPr/>
        </p:nvSpPr>
        <p:spPr>
          <a:xfrm>
            <a:off x="838200" y="1295603"/>
            <a:ext cx="8285018" cy="369332"/>
          </a:xfrm>
          <a:prstGeom prst="rect">
            <a:avLst/>
          </a:prstGeom>
        </p:spPr>
        <p:txBody>
          <a:bodyPr wrap="square">
            <a:spAutoFit/>
          </a:bodyPr>
          <a:lstStyle/>
          <a:p>
            <a:pPr marL="342900" fontAlgn="ctr"/>
            <a:r>
              <a:rPr lang="en-US" dirty="0">
                <a:effectLst/>
                <a:latin typeface="Calibri" panose="020F0502020204030204" pitchFamily="34" charset="0"/>
              </a:rPr>
              <a:t> </a:t>
            </a:r>
          </a:p>
        </p:txBody>
      </p:sp>
      <p:sp>
        <p:nvSpPr>
          <p:cNvPr id="5" name="Rectangle 4"/>
          <p:cNvSpPr/>
          <p:nvPr/>
        </p:nvSpPr>
        <p:spPr>
          <a:xfrm>
            <a:off x="838200" y="1174098"/>
            <a:ext cx="8721813" cy="6406882"/>
          </a:xfrm>
          <a:prstGeom prst="rect">
            <a:avLst/>
          </a:prstGeom>
        </p:spPr>
        <p:txBody>
          <a:bodyPr wrap="square">
            <a:spAutoFit/>
          </a:bodyPr>
          <a:lstStyle/>
          <a:p>
            <a:pPr marL="342900" lvl="0" indent="-342900" defTabSz="457200" fontAlgn="ctr">
              <a:spcBef>
                <a:spcPts val="1000"/>
              </a:spcBef>
              <a:buClr>
                <a:srgbClr val="90C226"/>
              </a:buClr>
              <a:buSzPct val="80000"/>
              <a:buFont typeface="Wingdings 3" charset="2"/>
              <a:buChar char=""/>
            </a:pPr>
            <a:r>
              <a:rPr lang="en-US" sz="1200" dirty="0">
                <a:solidFill>
                  <a:prstClr val="black">
                    <a:lumMod val="75000"/>
                    <a:lumOff val="25000"/>
                  </a:prstClr>
                </a:solidFill>
                <a:latin typeface="Calibri" panose="020F0502020204030204" pitchFamily="34" charset="0"/>
              </a:rPr>
              <a:t>Common Shares Outstanding: 686,792 (Balance as of March 31, 2016)</a:t>
            </a:r>
          </a:p>
          <a:p>
            <a:pPr marL="342900" lvl="0" indent="-342900" defTabSz="457200" fontAlgn="ctr">
              <a:spcBef>
                <a:spcPts val="1000"/>
              </a:spcBef>
              <a:buClr>
                <a:srgbClr val="90C226"/>
              </a:buClr>
              <a:buSzPct val="80000"/>
              <a:buFont typeface="Wingdings 3" charset="2"/>
              <a:buChar char=""/>
            </a:pPr>
            <a:r>
              <a:rPr lang="en-US" sz="1200" dirty="0">
                <a:solidFill>
                  <a:prstClr val="black">
                    <a:lumMod val="75000"/>
                    <a:lumOff val="25000"/>
                  </a:prstClr>
                </a:solidFill>
                <a:latin typeface="Calibri" panose="020F0502020204030204" pitchFamily="34" charset="0"/>
              </a:rPr>
              <a:t> Class A (GOOGL)</a:t>
            </a:r>
          </a:p>
          <a:p>
            <a:pPr marL="742950" lvl="1" indent="-285750" defTabSz="457200" fontAlgn="ctr">
              <a:spcBef>
                <a:spcPts val="1000"/>
              </a:spcBef>
              <a:buClr>
                <a:srgbClr val="90C226"/>
              </a:buClr>
              <a:buSzPct val="80000"/>
              <a:buFont typeface="Wingdings 3" charset="2"/>
              <a:buChar char=""/>
            </a:pPr>
            <a:r>
              <a:rPr lang="en-US" sz="1200" dirty="0">
                <a:solidFill>
                  <a:prstClr val="black">
                    <a:lumMod val="75000"/>
                    <a:lumOff val="25000"/>
                  </a:prstClr>
                </a:solidFill>
                <a:latin typeface="Calibri" panose="020F0502020204030204" pitchFamily="34" charset="0"/>
              </a:rPr>
              <a:t>Listed on the NASDAQ Global Select Market since August 19, 2004</a:t>
            </a:r>
          </a:p>
          <a:p>
            <a:pPr marL="742950" lvl="1" indent="-285750" defTabSz="457200" fontAlgn="ctr">
              <a:spcBef>
                <a:spcPts val="1000"/>
              </a:spcBef>
              <a:buClr>
                <a:srgbClr val="90C226"/>
              </a:buClr>
              <a:buSzPct val="80000"/>
              <a:buFont typeface="Wingdings 3" charset="2"/>
              <a:buChar char=""/>
            </a:pPr>
            <a:r>
              <a:rPr lang="en-US" sz="1200" dirty="0">
                <a:solidFill>
                  <a:prstClr val="black">
                    <a:lumMod val="75000"/>
                    <a:lumOff val="25000"/>
                  </a:prstClr>
                </a:solidFill>
                <a:latin typeface="Calibri" panose="020F0502020204030204" pitchFamily="34" charset="0"/>
              </a:rPr>
              <a:t>1 vote per share</a:t>
            </a:r>
          </a:p>
          <a:p>
            <a:pPr marL="742950" lvl="1" indent="-285750" defTabSz="457200" fontAlgn="ctr">
              <a:spcBef>
                <a:spcPts val="1000"/>
              </a:spcBef>
              <a:buClr>
                <a:srgbClr val="90C226"/>
              </a:buClr>
              <a:buSzPct val="80000"/>
              <a:buFont typeface="Wingdings 3" charset="2"/>
              <a:buChar char=""/>
            </a:pPr>
            <a:r>
              <a:rPr lang="en-US" sz="1200" dirty="0">
                <a:solidFill>
                  <a:prstClr val="black">
                    <a:lumMod val="75000"/>
                    <a:lumOff val="25000"/>
                  </a:prstClr>
                </a:solidFill>
                <a:latin typeface="Calibri" panose="020F0502020204030204" pitchFamily="34" charset="0"/>
              </a:rPr>
              <a:t>2016 Q1: 293,573 million shares outstanding</a:t>
            </a:r>
          </a:p>
          <a:p>
            <a:pPr marL="742950" lvl="1" indent="-285750" defTabSz="457200" fontAlgn="ctr">
              <a:spcBef>
                <a:spcPts val="1000"/>
              </a:spcBef>
              <a:buClr>
                <a:srgbClr val="90C226"/>
              </a:buClr>
              <a:buSzPct val="80000"/>
              <a:buFont typeface="Wingdings 3" charset="2"/>
              <a:buChar char=""/>
            </a:pPr>
            <a:r>
              <a:rPr lang="en-US" sz="1200" dirty="0">
                <a:solidFill>
                  <a:prstClr val="black">
                    <a:lumMod val="75000"/>
                    <a:lumOff val="25000"/>
                  </a:prstClr>
                </a:solidFill>
                <a:latin typeface="Calibri" panose="020F0502020204030204" pitchFamily="34" charset="0"/>
              </a:rPr>
              <a:t>2015 Q4: 292,297</a:t>
            </a:r>
          </a:p>
          <a:p>
            <a:pPr marL="342900" lvl="0" indent="-342900" defTabSz="457200" fontAlgn="ctr">
              <a:spcBef>
                <a:spcPts val="1000"/>
              </a:spcBef>
              <a:buClr>
                <a:srgbClr val="90C226"/>
              </a:buClr>
              <a:buSzPct val="80000"/>
              <a:buFont typeface="Wingdings 3" charset="2"/>
              <a:buChar char=""/>
            </a:pPr>
            <a:r>
              <a:rPr lang="en-US" sz="1200" dirty="0">
                <a:solidFill>
                  <a:prstClr val="black">
                    <a:lumMod val="75000"/>
                    <a:lumOff val="25000"/>
                  </a:prstClr>
                </a:solidFill>
                <a:latin typeface="Calibri" panose="020F0502020204030204" pitchFamily="34" charset="0"/>
              </a:rPr>
              <a:t> Class B</a:t>
            </a:r>
          </a:p>
          <a:p>
            <a:pPr marL="742950" lvl="1" indent="-285750" defTabSz="457200" fontAlgn="ctr">
              <a:spcBef>
                <a:spcPts val="1000"/>
              </a:spcBef>
              <a:buClr>
                <a:srgbClr val="90C226"/>
              </a:buClr>
              <a:buSzPct val="80000"/>
              <a:buFont typeface="Wingdings 3" charset="2"/>
              <a:buChar char=""/>
            </a:pPr>
            <a:r>
              <a:rPr lang="en-US" sz="1200" dirty="0">
                <a:solidFill>
                  <a:prstClr val="black">
                    <a:lumMod val="75000"/>
                    <a:lumOff val="25000"/>
                  </a:prstClr>
                </a:solidFill>
                <a:latin typeface="Calibri" panose="020F0502020204030204" pitchFamily="34" charset="0"/>
              </a:rPr>
              <a:t>10 votes per share</a:t>
            </a:r>
          </a:p>
          <a:p>
            <a:pPr marL="742950" lvl="1" indent="-285750" defTabSz="457200" fontAlgn="ctr">
              <a:spcBef>
                <a:spcPts val="1000"/>
              </a:spcBef>
              <a:buClr>
                <a:srgbClr val="90C226"/>
              </a:buClr>
              <a:buSzPct val="80000"/>
              <a:buFont typeface="Wingdings 3" charset="2"/>
              <a:buChar char=""/>
            </a:pPr>
            <a:r>
              <a:rPr lang="en-US" sz="1200" dirty="0">
                <a:solidFill>
                  <a:prstClr val="black">
                    <a:lumMod val="75000"/>
                    <a:lumOff val="25000"/>
                  </a:prstClr>
                </a:solidFill>
                <a:latin typeface="Calibri" panose="020F0502020204030204" pitchFamily="34" charset="0"/>
              </a:rPr>
              <a:t>Only available to Google insiders and executives</a:t>
            </a:r>
          </a:p>
          <a:p>
            <a:pPr marL="742950" lvl="1" indent="-285750" defTabSz="457200" fontAlgn="ctr">
              <a:spcBef>
                <a:spcPts val="1000"/>
              </a:spcBef>
              <a:buClr>
                <a:srgbClr val="90C226"/>
              </a:buClr>
              <a:buSzPct val="80000"/>
              <a:buFont typeface="Wingdings 3" charset="2"/>
              <a:buChar char=""/>
            </a:pPr>
            <a:r>
              <a:rPr lang="en-US" sz="1200" dirty="0">
                <a:solidFill>
                  <a:prstClr val="black">
                    <a:lumMod val="75000"/>
                    <a:lumOff val="25000"/>
                  </a:prstClr>
                </a:solidFill>
                <a:latin typeface="Calibri" panose="020F0502020204030204" pitchFamily="34" charset="0"/>
              </a:rPr>
              <a:t>As of December 2015, Larry, Sergey, and Eric owned approximately 92.5% of outstanding Class B common stocks, which represents approximately 58.5% of the voting power of our outstanding capital stock</a:t>
            </a:r>
          </a:p>
          <a:p>
            <a:pPr marL="742950" lvl="1" indent="-285750" defTabSz="457200" fontAlgn="ctr">
              <a:spcBef>
                <a:spcPts val="1000"/>
              </a:spcBef>
              <a:buClr>
                <a:srgbClr val="90C226"/>
              </a:buClr>
              <a:buSzPct val="80000"/>
              <a:buFont typeface="Wingdings 3" charset="2"/>
              <a:buChar char=""/>
            </a:pPr>
            <a:r>
              <a:rPr lang="en-US" sz="1200" dirty="0">
                <a:solidFill>
                  <a:prstClr val="black">
                    <a:lumMod val="75000"/>
                    <a:lumOff val="25000"/>
                  </a:prstClr>
                </a:solidFill>
                <a:latin typeface="Calibri" panose="020F0502020204030204" pitchFamily="34" charset="0"/>
              </a:rPr>
              <a:t>2016 Q1: 49,536</a:t>
            </a:r>
          </a:p>
          <a:p>
            <a:pPr marL="742950" lvl="1" indent="-285750" defTabSz="457200" fontAlgn="ctr">
              <a:spcBef>
                <a:spcPts val="1000"/>
              </a:spcBef>
              <a:buClr>
                <a:srgbClr val="90C226"/>
              </a:buClr>
              <a:buSzPct val="80000"/>
              <a:buFont typeface="Wingdings 3" charset="2"/>
              <a:buChar char=""/>
            </a:pPr>
            <a:r>
              <a:rPr lang="en-US" sz="1200" dirty="0">
                <a:solidFill>
                  <a:prstClr val="black">
                    <a:lumMod val="75000"/>
                    <a:lumOff val="25000"/>
                  </a:prstClr>
                </a:solidFill>
                <a:latin typeface="Calibri" panose="020F0502020204030204" pitchFamily="34" charset="0"/>
              </a:rPr>
              <a:t>2016 Q4: 50,295</a:t>
            </a:r>
          </a:p>
          <a:p>
            <a:pPr marL="342900" lvl="0" indent="-342900" defTabSz="457200" fontAlgn="ctr">
              <a:spcBef>
                <a:spcPts val="1000"/>
              </a:spcBef>
              <a:buClr>
                <a:srgbClr val="90C226"/>
              </a:buClr>
              <a:buSzPct val="80000"/>
              <a:buFont typeface="Wingdings 3" charset="2"/>
              <a:buChar char=""/>
            </a:pPr>
            <a:r>
              <a:rPr lang="en-US" sz="1200" dirty="0">
                <a:solidFill>
                  <a:prstClr val="black">
                    <a:lumMod val="75000"/>
                    <a:lumOff val="25000"/>
                  </a:prstClr>
                </a:solidFill>
                <a:latin typeface="Calibri" panose="020F0502020204030204" pitchFamily="34" charset="0"/>
              </a:rPr>
              <a:t> Class C (GOOG)</a:t>
            </a:r>
          </a:p>
          <a:p>
            <a:pPr marL="742950" lvl="1" indent="-285750" defTabSz="457200" fontAlgn="ctr">
              <a:spcBef>
                <a:spcPts val="1000"/>
              </a:spcBef>
              <a:buClr>
                <a:srgbClr val="90C226"/>
              </a:buClr>
              <a:buSzPct val="80000"/>
              <a:buFont typeface="Wingdings 3" charset="2"/>
              <a:buChar char=""/>
            </a:pPr>
            <a:r>
              <a:rPr lang="en-US" sz="1200" dirty="0">
                <a:solidFill>
                  <a:prstClr val="black">
                    <a:lumMod val="75000"/>
                    <a:lumOff val="25000"/>
                  </a:prstClr>
                </a:solidFill>
                <a:latin typeface="Calibri" panose="020F0502020204030204" pitchFamily="34" charset="0"/>
              </a:rPr>
              <a:t>Listed on the NASDAQ Global Select Market since April 3, 2014</a:t>
            </a:r>
          </a:p>
          <a:p>
            <a:pPr marL="742950" lvl="1" indent="-285750" defTabSz="457200" fontAlgn="ctr">
              <a:spcBef>
                <a:spcPts val="1000"/>
              </a:spcBef>
              <a:buClr>
                <a:srgbClr val="90C226"/>
              </a:buClr>
              <a:buSzPct val="80000"/>
              <a:buFont typeface="Wingdings 3" charset="2"/>
              <a:buChar char=""/>
            </a:pPr>
            <a:r>
              <a:rPr lang="en-US" sz="1200" dirty="0">
                <a:solidFill>
                  <a:prstClr val="black">
                    <a:lumMod val="75000"/>
                    <a:lumOff val="25000"/>
                  </a:prstClr>
                </a:solidFill>
                <a:latin typeface="Calibri" panose="020F0502020204030204" pitchFamily="34" charset="0"/>
              </a:rPr>
              <a:t>No voting rights: maintain control of Google's direction</a:t>
            </a:r>
          </a:p>
          <a:p>
            <a:pPr marL="742950" lvl="1" indent="-285750" defTabSz="457200" fontAlgn="ctr">
              <a:spcBef>
                <a:spcPts val="1000"/>
              </a:spcBef>
              <a:buClr>
                <a:srgbClr val="90C226"/>
              </a:buClr>
              <a:buSzPct val="80000"/>
              <a:buFont typeface="Wingdings 3" charset="2"/>
              <a:buChar char=""/>
            </a:pPr>
            <a:r>
              <a:rPr lang="en-US" sz="1200" dirty="0">
                <a:solidFill>
                  <a:prstClr val="black">
                    <a:lumMod val="75000"/>
                    <a:lumOff val="25000"/>
                  </a:prstClr>
                </a:solidFill>
                <a:latin typeface="Calibri" panose="020F0502020204030204" pitchFamily="34" charset="0"/>
              </a:rPr>
              <a:t>2016 Q1: 343,683</a:t>
            </a:r>
          </a:p>
          <a:p>
            <a:pPr marL="742950" lvl="1" indent="-285750" defTabSz="457200" fontAlgn="ctr">
              <a:spcBef>
                <a:spcPts val="1000"/>
              </a:spcBef>
              <a:buClr>
                <a:srgbClr val="90C226"/>
              </a:buClr>
              <a:buSzPct val="80000"/>
              <a:buFont typeface="Wingdings 3" charset="2"/>
              <a:buChar char=""/>
            </a:pPr>
            <a:endParaRPr lang="en-US" sz="1200" dirty="0">
              <a:solidFill>
                <a:prstClr val="black">
                  <a:lumMod val="75000"/>
                  <a:lumOff val="25000"/>
                </a:prstClr>
              </a:solidFill>
              <a:latin typeface="Calibri" panose="020F0502020204030204" pitchFamily="34" charset="0"/>
            </a:endParaRPr>
          </a:p>
          <a:p>
            <a:pPr marL="742950" lvl="1" indent="-285750" defTabSz="457200" fontAlgn="ctr">
              <a:spcBef>
                <a:spcPts val="1000"/>
              </a:spcBef>
              <a:buClr>
                <a:srgbClr val="90C226"/>
              </a:buClr>
              <a:buSzPct val="80000"/>
              <a:buFont typeface="Wingdings 3" charset="2"/>
              <a:buChar char=""/>
            </a:pPr>
            <a:r>
              <a:rPr lang="en-US" sz="1200" dirty="0">
                <a:solidFill>
                  <a:prstClr val="black">
                    <a:lumMod val="75000"/>
                    <a:lumOff val="25000"/>
                  </a:prstClr>
                </a:solidFill>
                <a:latin typeface="Calibri" panose="020F0502020204030204" pitchFamily="34" charset="0"/>
              </a:rPr>
              <a:t>2015 Q4: 344,756</a:t>
            </a:r>
          </a:p>
          <a:p>
            <a:pPr lvl="1" defTabSz="457200" fontAlgn="ctr">
              <a:spcBef>
                <a:spcPts val="1000"/>
              </a:spcBef>
              <a:buClr>
                <a:srgbClr val="90C226"/>
              </a:buClr>
              <a:buSzPct val="80000"/>
            </a:pPr>
            <a:endParaRPr lang="en-US" sz="1200" dirty="0">
              <a:solidFill>
                <a:prstClr val="black">
                  <a:lumMod val="75000"/>
                  <a:lumOff val="25000"/>
                </a:prstClr>
              </a:solidFill>
              <a:latin typeface="Calibri" panose="020F0502020204030204" pitchFamily="34" charset="0"/>
            </a:endParaRPr>
          </a:p>
          <a:p>
            <a:pPr marL="742950" lvl="1" indent="-285750" defTabSz="457200" fontAlgn="ctr">
              <a:spcBef>
                <a:spcPts val="1000"/>
              </a:spcBef>
              <a:buClr>
                <a:srgbClr val="90C226"/>
              </a:buClr>
              <a:buSzPct val="80000"/>
              <a:buFont typeface="Wingdings 3" charset="2"/>
              <a:buChar char=""/>
            </a:pPr>
            <a:endParaRPr lang="en-US" sz="1200" dirty="0">
              <a:solidFill>
                <a:prstClr val="black">
                  <a:lumMod val="75000"/>
                  <a:lumOff val="25000"/>
                </a:prstClr>
              </a:solidFill>
              <a:latin typeface="Calibri" panose="020F0502020204030204" pitchFamily="34" charset="0"/>
            </a:endParaRPr>
          </a:p>
        </p:txBody>
      </p:sp>
    </p:spTree>
    <p:extLst>
      <p:ext uri="{BB962C8B-B14F-4D97-AF65-F5344CB8AC3E}">
        <p14:creationId xmlns:p14="http://schemas.microsoft.com/office/powerpoint/2010/main" val="136204853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442" y="486032"/>
            <a:ext cx="8596668" cy="1320800"/>
          </a:xfrm>
        </p:spPr>
        <p:txBody>
          <a:bodyPr/>
          <a:lstStyle/>
          <a:p>
            <a:r>
              <a:rPr lang="en-US" dirty="0"/>
              <a:t>History</a:t>
            </a:r>
            <a:br>
              <a:rPr lang="en-US" dirty="0"/>
            </a:br>
            <a:endParaRPr lang="en-US" dirty="0"/>
          </a:p>
        </p:txBody>
      </p:sp>
      <p:sp>
        <p:nvSpPr>
          <p:cNvPr id="6" name="Rectangle 5"/>
          <p:cNvSpPr/>
          <p:nvPr/>
        </p:nvSpPr>
        <p:spPr>
          <a:xfrm>
            <a:off x="386543" y="1027906"/>
            <a:ext cx="11101647" cy="369332"/>
          </a:xfrm>
          <a:prstGeom prst="rect">
            <a:avLst/>
          </a:prstGeom>
        </p:spPr>
        <p:txBody>
          <a:bodyPr wrap="square">
            <a:spAutoFit/>
          </a:bodyPr>
          <a:lstStyle/>
          <a:p>
            <a:pPr marL="285750" indent="-285750">
              <a:buFont typeface="Courier New" panose="02070309020205020404" pitchFamily="49" charset="0"/>
              <a:buChar char="o"/>
            </a:pPr>
            <a:endParaRPr lang="en-US" dirty="0">
              <a:latin typeface="Calibri" panose="020F0502020204030204" pitchFamily="34" charset="0"/>
            </a:endParaRPr>
          </a:p>
        </p:txBody>
      </p:sp>
      <p:sp>
        <p:nvSpPr>
          <p:cNvPr id="5" name="Rectangle 4"/>
          <p:cNvSpPr/>
          <p:nvPr/>
        </p:nvSpPr>
        <p:spPr>
          <a:xfrm>
            <a:off x="518983" y="1442285"/>
            <a:ext cx="8940114" cy="3970318"/>
          </a:xfrm>
          <a:prstGeom prst="rect">
            <a:avLst/>
          </a:prstGeom>
        </p:spPr>
        <p:txBody>
          <a:bodyPr wrap="square">
            <a:spAutoFit/>
          </a:bodyPr>
          <a:lstStyle/>
          <a:p>
            <a:r>
              <a:rPr lang="en-US" sz="1400" dirty="0">
                <a:latin typeface="Calibri" panose="020F0502020204030204" pitchFamily="34" charset="0"/>
              </a:rPr>
              <a:t>1996: Larry and Sergey create a search engine called </a:t>
            </a:r>
            <a:r>
              <a:rPr lang="en-US" sz="1400" dirty="0" err="1">
                <a:latin typeface="Calibri" panose="020F0502020204030204" pitchFamily="34" charset="0"/>
              </a:rPr>
              <a:t>BackRub</a:t>
            </a:r>
            <a:r>
              <a:rPr lang="en-US" sz="1400" dirty="0">
                <a:latin typeface="Calibri" panose="020F0502020204030204" pitchFamily="34" charset="0"/>
              </a:rPr>
              <a:t> (Operating on Stanford servers). It featured an efficient   </a:t>
            </a:r>
          </a:p>
          <a:p>
            <a:r>
              <a:rPr lang="en-US" sz="1400" dirty="0">
                <a:latin typeface="Calibri" panose="020F0502020204030204" pitchFamily="34" charset="0"/>
              </a:rPr>
              <a:t>algorithm named “PageRank”</a:t>
            </a:r>
          </a:p>
          <a:p>
            <a:r>
              <a:rPr lang="en-US" sz="1400" dirty="0">
                <a:latin typeface="Calibri" panose="020F0502020204030204" pitchFamily="34" charset="0"/>
              </a:rPr>
              <a:t>1997: Google.com is registered as a domain</a:t>
            </a:r>
          </a:p>
          <a:p>
            <a:r>
              <a:rPr lang="en-US" sz="1400" dirty="0">
                <a:latin typeface="Calibri" panose="020F0502020204030204" pitchFamily="34" charset="0"/>
              </a:rPr>
              <a:t>1998: Andy </a:t>
            </a:r>
            <a:r>
              <a:rPr lang="en-US" sz="1400" dirty="0" err="1">
                <a:latin typeface="Calibri" panose="020F0502020204030204" pitchFamily="34" charset="0"/>
              </a:rPr>
              <a:t>Bechtolsheim</a:t>
            </a:r>
            <a:r>
              <a:rPr lang="en-US" sz="1400" dirty="0">
                <a:latin typeface="Calibri" panose="020F0502020204030204" pitchFamily="34" charset="0"/>
              </a:rPr>
              <a:t> becomes first investor ($100,000), and Google files for incorporation in California</a:t>
            </a:r>
          </a:p>
          <a:p>
            <a:r>
              <a:rPr lang="en-US" sz="1400" dirty="0">
                <a:latin typeface="Calibri" panose="020F0502020204030204" pitchFamily="34" charset="0"/>
              </a:rPr>
              <a:t>1999: Venture capital firms </a:t>
            </a:r>
            <a:r>
              <a:rPr lang="en-US" sz="1400" dirty="0" err="1">
                <a:latin typeface="Calibri" panose="020F0502020204030204" pitchFamily="34" charset="0"/>
              </a:rPr>
              <a:t>Kleiner</a:t>
            </a:r>
            <a:r>
              <a:rPr lang="en-US" sz="1400" dirty="0">
                <a:latin typeface="Calibri" panose="020F0502020204030204" pitchFamily="34" charset="0"/>
              </a:rPr>
              <a:t> Perkins </a:t>
            </a:r>
            <a:r>
              <a:rPr lang="en-US" sz="1400" dirty="0" err="1">
                <a:latin typeface="Calibri" panose="020F0502020204030204" pitchFamily="34" charset="0"/>
              </a:rPr>
              <a:t>Caufield</a:t>
            </a:r>
            <a:r>
              <a:rPr lang="en-US" sz="1400" dirty="0">
                <a:latin typeface="Calibri" panose="020F0502020204030204" pitchFamily="34" charset="0"/>
              </a:rPr>
              <a:t> &amp; Byers and Sequoia Capital provide $25 million; Website officially launched</a:t>
            </a:r>
          </a:p>
          <a:p>
            <a:r>
              <a:rPr lang="en-US" sz="1400" dirty="0">
                <a:latin typeface="Calibri" panose="020F0502020204030204" pitchFamily="34" charset="0"/>
              </a:rPr>
              <a:t>2000: Google AdWords launched (Paid web links with associated searches)</a:t>
            </a:r>
          </a:p>
          <a:p>
            <a:r>
              <a:rPr lang="en-US" sz="1400" dirty="0">
                <a:latin typeface="Calibri" panose="020F0502020204030204" pitchFamily="34" charset="0"/>
              </a:rPr>
              <a:t>2001: Eric Schmidt becomes CEO and Chairman of the Board of Directors; “PageRank” granted a patent</a:t>
            </a:r>
          </a:p>
          <a:p>
            <a:r>
              <a:rPr lang="en-US" sz="1400" dirty="0">
                <a:latin typeface="Calibri" panose="020F0502020204030204" pitchFamily="34" charset="0"/>
              </a:rPr>
              <a:t>2002: Google labs, Google Scholar released,.. AdWords becomes cost-per-click</a:t>
            </a:r>
          </a:p>
          <a:p>
            <a:r>
              <a:rPr lang="en-US" sz="1400" dirty="0">
                <a:latin typeface="Calibri" panose="020F0502020204030204" pitchFamily="34" charset="0"/>
              </a:rPr>
              <a:t>2003: Re-incorporated in Delaware</a:t>
            </a:r>
          </a:p>
          <a:p>
            <a:r>
              <a:rPr lang="en-US" sz="1400" dirty="0">
                <a:latin typeface="Calibri" panose="020F0502020204030204" pitchFamily="34" charset="0"/>
              </a:rPr>
              <a:t>2004: Google Local released (became Google Maps), Gmail released, IPO raised $1.67 billion for 20 million shares at $85</a:t>
            </a:r>
          </a:p>
          <a:p>
            <a:r>
              <a:rPr lang="en-US" sz="1400" dirty="0">
                <a:latin typeface="Calibri" panose="020F0502020204030204" pitchFamily="34" charset="0"/>
              </a:rPr>
              <a:t>2005: Google Maps, Google Earth launched</a:t>
            </a:r>
          </a:p>
          <a:p>
            <a:r>
              <a:rPr lang="en-US" sz="1400" dirty="0">
                <a:latin typeface="Calibri" panose="020F0502020204030204" pitchFamily="34" charset="0"/>
              </a:rPr>
              <a:t>2007: Share prices hit $700</a:t>
            </a:r>
          </a:p>
          <a:p>
            <a:r>
              <a:rPr lang="en-US" sz="1400" dirty="0">
                <a:latin typeface="Calibri" panose="020F0502020204030204" pitchFamily="34" charset="0"/>
              </a:rPr>
              <a:t>2011: Android exceeds 10 billion app downloads, growth rate of 1 billion downloads per month, Google Drive launched</a:t>
            </a:r>
          </a:p>
          <a:p>
            <a:r>
              <a:rPr lang="en-US" sz="1400" dirty="0">
                <a:latin typeface="Calibri" panose="020F0502020204030204" pitchFamily="34" charset="0"/>
              </a:rPr>
              <a:t>2012: Google is the dominant search engine globally with 88.8% market share, Most visited website in the world</a:t>
            </a:r>
          </a:p>
          <a:p>
            <a:r>
              <a:rPr lang="en-US" sz="1400" dirty="0">
                <a:latin typeface="Calibri" panose="020F0502020204030204" pitchFamily="34" charset="0"/>
              </a:rPr>
              <a:t>2013: 1 billion android devices activated, Calico founded, a company focused on health and well being</a:t>
            </a:r>
          </a:p>
          <a:p>
            <a:r>
              <a:rPr lang="en-US" sz="1400" dirty="0">
                <a:latin typeface="Calibri" panose="020F0502020204030204" pitchFamily="34" charset="0"/>
              </a:rPr>
              <a:t>2014: Prototypes of self-driving cars revealed</a:t>
            </a:r>
          </a:p>
          <a:p>
            <a:r>
              <a:rPr lang="en-US" sz="1400" dirty="0">
                <a:latin typeface="Calibri" panose="020F0502020204030204" pitchFamily="34" charset="0"/>
              </a:rPr>
              <a:t>2015: In October, Alphabet Inc. was founded as the parent company of Google and several other companies</a:t>
            </a:r>
          </a:p>
        </p:txBody>
      </p:sp>
    </p:spTree>
    <p:extLst>
      <p:ext uri="{BB962C8B-B14F-4D97-AF65-F5344CB8AC3E}">
        <p14:creationId xmlns:p14="http://schemas.microsoft.com/office/powerpoint/2010/main" val="267593546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rPr>
              <a:t>Key Acquisitions</a:t>
            </a:r>
            <a:br>
              <a:rPr lang="en-US" dirty="0">
                <a:latin typeface="Calibri" panose="020F0502020204030204" pitchFamily="34" charset="0"/>
              </a:rPr>
            </a:br>
            <a:endParaRPr lang="en-US" dirty="0"/>
          </a:p>
        </p:txBody>
      </p:sp>
      <p:sp>
        <p:nvSpPr>
          <p:cNvPr id="3" name="Rectangle 2"/>
          <p:cNvSpPr/>
          <p:nvPr/>
        </p:nvSpPr>
        <p:spPr>
          <a:xfrm>
            <a:off x="776416" y="1607817"/>
            <a:ext cx="10411691" cy="923330"/>
          </a:xfrm>
          <a:prstGeom prst="rect">
            <a:avLst/>
          </a:prstGeom>
        </p:spPr>
        <p:txBody>
          <a:bodyPr wrap="square">
            <a:spAutoFit/>
          </a:bodyPr>
          <a:lstStyle/>
          <a:p>
            <a:pPr marL="342900" fontAlgn="ctr"/>
            <a:endParaRPr lang="en-US" dirty="0">
              <a:latin typeface="Calibri" panose="020F0502020204030204" pitchFamily="34" charset="0"/>
            </a:endParaRPr>
          </a:p>
          <a:p>
            <a:r>
              <a:rPr lang="en-US" dirty="0">
                <a:latin typeface="Calibri" panose="020F0502020204030204" pitchFamily="34" charset="0"/>
              </a:rPr>
              <a:t> </a:t>
            </a:r>
          </a:p>
          <a:p>
            <a:r>
              <a:rPr lang="en-US" dirty="0">
                <a:latin typeface="Calibri" panose="020F0502020204030204" pitchFamily="34" charset="0"/>
              </a:rPr>
              <a:t> </a:t>
            </a:r>
          </a:p>
        </p:txBody>
      </p:sp>
      <p:pic>
        <p:nvPicPr>
          <p:cNvPr id="7170" name="Picture 2" descr="http://i1280.photobucket.com/albums/a487/am_izea/thumb-Dropcam-logo-horz-rev_zps6b23716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880" y="5020413"/>
            <a:ext cx="285750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marketingland.com/wp-content/ml-loads/2015/06/doubleclick-new-logo-1920-800x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544" y="2456249"/>
            <a:ext cx="4064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10281" y="1420717"/>
            <a:ext cx="6096000" cy="5103961"/>
          </a:xfrm>
          <a:prstGeom prst="rect">
            <a:avLst/>
          </a:prstGeom>
        </p:spPr>
        <p:txBody>
          <a:bodyPr>
            <a:spAutoFit/>
          </a:bodyPr>
          <a:lstStyle/>
          <a:p>
            <a:pPr marL="342900" lvl="0" indent="-342900" defTabSz="457200" fontAlgn="ctr">
              <a:spcBef>
                <a:spcPts val="1000"/>
              </a:spcBef>
              <a:buClr>
                <a:srgbClr val="90C226"/>
              </a:buClr>
              <a:buSzPct val="80000"/>
              <a:buFont typeface="Wingdings 3" charset="2"/>
              <a:buChar char=""/>
            </a:pPr>
            <a:r>
              <a:rPr lang="en-US" dirty="0">
                <a:solidFill>
                  <a:prstClr val="black">
                    <a:lumMod val="75000"/>
                    <a:lumOff val="25000"/>
                  </a:prstClr>
                </a:solidFill>
                <a:latin typeface="Calibri" panose="020F0502020204030204" pitchFamily="34" charset="0"/>
              </a:rPr>
              <a:t>April 2003: Applied Semantics (AdSense and AdWords) - 102m</a:t>
            </a:r>
          </a:p>
          <a:p>
            <a:pPr marL="342900" lvl="0" indent="-342900" defTabSz="457200" fontAlgn="ctr">
              <a:spcBef>
                <a:spcPts val="1000"/>
              </a:spcBef>
              <a:buClr>
                <a:srgbClr val="90C226"/>
              </a:buClr>
              <a:buSzPct val="80000"/>
              <a:buFont typeface="Wingdings 3" charset="2"/>
              <a:buChar char=""/>
            </a:pPr>
            <a:r>
              <a:rPr lang="en-US" dirty="0">
                <a:solidFill>
                  <a:prstClr val="black">
                    <a:lumMod val="75000"/>
                    <a:lumOff val="25000"/>
                  </a:prstClr>
                </a:solidFill>
                <a:latin typeface="Calibri" panose="020F0502020204030204" pitchFamily="34" charset="0"/>
              </a:rPr>
              <a:t> October 2004: Keyhole Corp. (Google Maps/ Google Earth) </a:t>
            </a:r>
          </a:p>
          <a:p>
            <a:pPr marL="342900" lvl="0" indent="-342900" defTabSz="457200" fontAlgn="ctr">
              <a:spcBef>
                <a:spcPts val="1000"/>
              </a:spcBef>
              <a:buClr>
                <a:srgbClr val="90C226"/>
              </a:buClr>
              <a:buSzPct val="80000"/>
              <a:buFont typeface="Wingdings 3" charset="2"/>
              <a:buChar char=""/>
            </a:pPr>
            <a:r>
              <a:rPr lang="en-US" dirty="0">
                <a:solidFill>
                  <a:prstClr val="black">
                    <a:lumMod val="75000"/>
                    <a:lumOff val="25000"/>
                  </a:prstClr>
                </a:solidFill>
                <a:latin typeface="Calibri" panose="020F0502020204030204" pitchFamily="34" charset="0"/>
              </a:rPr>
              <a:t> August 2005: Android</a:t>
            </a:r>
          </a:p>
          <a:p>
            <a:pPr marL="342900" lvl="0" indent="-342900" defTabSz="457200" fontAlgn="ctr">
              <a:spcBef>
                <a:spcPts val="1000"/>
              </a:spcBef>
              <a:buClr>
                <a:srgbClr val="90C226"/>
              </a:buClr>
              <a:buSzPct val="80000"/>
              <a:buFont typeface="Wingdings 3" charset="2"/>
              <a:buChar char=""/>
            </a:pPr>
            <a:r>
              <a:rPr lang="en-US" dirty="0">
                <a:solidFill>
                  <a:prstClr val="black">
                    <a:lumMod val="75000"/>
                    <a:lumOff val="25000"/>
                  </a:prstClr>
                </a:solidFill>
                <a:latin typeface="Calibri" panose="020F0502020204030204" pitchFamily="34" charset="0"/>
              </a:rPr>
              <a:t> October 2006: Youtube - 1.65B</a:t>
            </a:r>
          </a:p>
          <a:p>
            <a:pPr marL="342900" lvl="0" indent="-342900" defTabSz="457200" fontAlgn="ctr">
              <a:spcBef>
                <a:spcPts val="1000"/>
              </a:spcBef>
              <a:buClr>
                <a:srgbClr val="90C226"/>
              </a:buClr>
              <a:buSzPct val="80000"/>
              <a:buFont typeface="Wingdings 3" charset="2"/>
              <a:buChar char=""/>
            </a:pPr>
            <a:r>
              <a:rPr lang="en-US" dirty="0">
                <a:solidFill>
                  <a:prstClr val="black">
                    <a:lumMod val="75000"/>
                    <a:lumOff val="25000"/>
                  </a:prstClr>
                </a:solidFill>
                <a:latin typeface="Calibri" panose="020F0502020204030204" pitchFamily="34" charset="0"/>
              </a:rPr>
              <a:t> April 2007: Double Click - 3.1B</a:t>
            </a:r>
          </a:p>
          <a:p>
            <a:pPr marL="342900" lvl="0" indent="-342900" defTabSz="457200" fontAlgn="ctr">
              <a:spcBef>
                <a:spcPts val="1000"/>
              </a:spcBef>
              <a:buClr>
                <a:srgbClr val="90C226"/>
              </a:buClr>
              <a:buSzPct val="80000"/>
              <a:buFont typeface="Wingdings 3" charset="2"/>
              <a:buChar char=""/>
            </a:pPr>
            <a:r>
              <a:rPr lang="en-US" dirty="0">
                <a:solidFill>
                  <a:prstClr val="black">
                    <a:lumMod val="75000"/>
                    <a:lumOff val="25000"/>
                  </a:prstClr>
                </a:solidFill>
                <a:latin typeface="Calibri" panose="020F0502020204030204" pitchFamily="34" charset="0"/>
              </a:rPr>
              <a:t> March 2008: Ad Mob - 750m</a:t>
            </a:r>
          </a:p>
          <a:p>
            <a:pPr marL="342900" lvl="0" indent="-342900" defTabSz="457200" fontAlgn="ctr">
              <a:spcBef>
                <a:spcPts val="1000"/>
              </a:spcBef>
              <a:buClr>
                <a:srgbClr val="90C226"/>
              </a:buClr>
              <a:buSzPct val="80000"/>
              <a:buFont typeface="Wingdings 3" charset="2"/>
              <a:buChar char=""/>
            </a:pPr>
            <a:r>
              <a:rPr lang="en-US" dirty="0">
                <a:solidFill>
                  <a:prstClr val="black">
                    <a:lumMod val="75000"/>
                    <a:lumOff val="25000"/>
                  </a:prstClr>
                </a:solidFill>
                <a:latin typeface="Calibri" panose="020F0502020204030204" pitchFamily="34" charset="0"/>
              </a:rPr>
              <a:t> August 2011: Motorola 12.5B</a:t>
            </a:r>
          </a:p>
          <a:p>
            <a:pPr marL="342900" lvl="0" indent="-342900" defTabSz="457200" fontAlgn="ctr">
              <a:spcBef>
                <a:spcPts val="1000"/>
              </a:spcBef>
              <a:buClr>
                <a:srgbClr val="90C226"/>
              </a:buClr>
              <a:buSzPct val="80000"/>
              <a:buFont typeface="Wingdings 3" charset="2"/>
              <a:buChar char=""/>
            </a:pPr>
            <a:r>
              <a:rPr lang="en-US" dirty="0">
                <a:solidFill>
                  <a:prstClr val="black">
                    <a:lumMod val="75000"/>
                    <a:lumOff val="25000"/>
                  </a:prstClr>
                </a:solidFill>
                <a:latin typeface="Calibri" panose="020F0502020204030204" pitchFamily="34" charset="0"/>
              </a:rPr>
              <a:t> February 2014: Nest 3.2B</a:t>
            </a:r>
          </a:p>
          <a:p>
            <a:pPr marL="342900" lvl="0" indent="-342900" defTabSz="457200" fontAlgn="ctr">
              <a:spcBef>
                <a:spcPts val="1000"/>
              </a:spcBef>
              <a:buClr>
                <a:srgbClr val="90C226"/>
              </a:buClr>
              <a:buSzPct val="80000"/>
              <a:buFont typeface="Wingdings 3" charset="2"/>
              <a:buChar char=""/>
            </a:pPr>
            <a:r>
              <a:rPr lang="en-US" dirty="0">
                <a:solidFill>
                  <a:prstClr val="black">
                    <a:lumMod val="75000"/>
                    <a:lumOff val="25000"/>
                  </a:prstClr>
                </a:solidFill>
                <a:latin typeface="Calibri" panose="020F0502020204030204" pitchFamily="34" charset="0"/>
              </a:rPr>
              <a:t> June 2014: Skybox - 478m</a:t>
            </a:r>
          </a:p>
          <a:p>
            <a:pPr marL="342900" lvl="0" indent="-342900" defTabSz="457200" fontAlgn="ctr">
              <a:spcBef>
                <a:spcPts val="1000"/>
              </a:spcBef>
              <a:buClr>
                <a:srgbClr val="90C226"/>
              </a:buClr>
              <a:buSzPct val="80000"/>
              <a:buFont typeface="Wingdings 3" charset="2"/>
              <a:buChar char=""/>
            </a:pPr>
            <a:r>
              <a:rPr lang="en-US" dirty="0">
                <a:solidFill>
                  <a:prstClr val="black">
                    <a:lumMod val="75000"/>
                    <a:lumOff val="25000"/>
                  </a:prstClr>
                </a:solidFill>
                <a:latin typeface="Calibri" panose="020F0502020204030204" pitchFamily="34" charset="0"/>
              </a:rPr>
              <a:t> July 2014: </a:t>
            </a:r>
            <a:r>
              <a:rPr lang="en-US" dirty="0" err="1">
                <a:solidFill>
                  <a:prstClr val="black">
                    <a:lumMod val="75000"/>
                    <a:lumOff val="25000"/>
                  </a:prstClr>
                </a:solidFill>
                <a:latin typeface="Calibri" panose="020F0502020204030204" pitchFamily="34" charset="0"/>
              </a:rPr>
              <a:t>dropcam</a:t>
            </a:r>
            <a:r>
              <a:rPr lang="en-US" dirty="0">
                <a:solidFill>
                  <a:prstClr val="black">
                    <a:lumMod val="75000"/>
                    <a:lumOff val="25000"/>
                  </a:prstClr>
                </a:solidFill>
                <a:latin typeface="Calibri" panose="020F0502020204030204" pitchFamily="34" charset="0"/>
              </a:rPr>
              <a:t> - 517m</a:t>
            </a:r>
          </a:p>
          <a:p>
            <a:pPr marL="342900" lvl="0" indent="-342900" defTabSz="457200" fontAlgn="ctr">
              <a:spcBef>
                <a:spcPts val="1000"/>
              </a:spcBef>
              <a:buClr>
                <a:srgbClr val="90C226"/>
              </a:buClr>
              <a:buSzPct val="80000"/>
              <a:buFont typeface="Wingdings 3" charset="2"/>
              <a:buChar char=""/>
            </a:pPr>
            <a:endParaRPr lang="en-US" dirty="0">
              <a:solidFill>
                <a:prstClr val="black">
                  <a:lumMod val="75000"/>
                  <a:lumOff val="25000"/>
                </a:prstClr>
              </a:solidFill>
              <a:latin typeface="Calibri" panose="020F0502020204030204" pitchFamily="34" charset="0"/>
            </a:endParaRPr>
          </a:p>
          <a:p>
            <a:pPr marL="342900" lvl="0" indent="-342900" defTabSz="457200" fontAlgn="ctr">
              <a:spcBef>
                <a:spcPts val="1000"/>
              </a:spcBef>
              <a:buClr>
                <a:srgbClr val="90C226"/>
              </a:buClr>
              <a:buSzPct val="80000"/>
              <a:buFont typeface="Wingdings 3" charset="2"/>
              <a:buChar char=""/>
            </a:pPr>
            <a:r>
              <a:rPr lang="en-US" dirty="0">
                <a:solidFill>
                  <a:prstClr val="black">
                    <a:lumMod val="75000"/>
                    <a:lumOff val="25000"/>
                  </a:prstClr>
                </a:solidFill>
                <a:latin typeface="Calibri" panose="020F0502020204030204" pitchFamily="34" charset="0"/>
              </a:rPr>
              <a:t> 195 purchases since 2001</a:t>
            </a:r>
          </a:p>
        </p:txBody>
      </p:sp>
    </p:spTree>
    <p:extLst>
      <p:ext uri="{BB962C8B-B14F-4D97-AF65-F5344CB8AC3E}">
        <p14:creationId xmlns:p14="http://schemas.microsoft.com/office/powerpoint/2010/main" val="282115237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84887"/>
            <a:ext cx="8596668" cy="1320800"/>
          </a:xfrm>
        </p:spPr>
        <p:txBody>
          <a:bodyPr/>
          <a:lstStyle/>
          <a:p>
            <a:r>
              <a:rPr lang="en-US" dirty="0"/>
              <a:t>Products and Services</a:t>
            </a:r>
          </a:p>
        </p:txBody>
      </p:sp>
      <p:sp>
        <p:nvSpPr>
          <p:cNvPr id="6" name="Rectangle 5"/>
          <p:cNvSpPr/>
          <p:nvPr/>
        </p:nvSpPr>
        <p:spPr>
          <a:xfrm>
            <a:off x="1347573" y="1245287"/>
            <a:ext cx="2557162" cy="6473567"/>
          </a:xfrm>
          <a:prstGeom prst="rect">
            <a:avLst/>
          </a:prstGeom>
        </p:spPr>
        <p:txBody>
          <a:bodyPr wrap="square">
            <a:spAutoFit/>
          </a:bodyPr>
          <a:lstStyle/>
          <a:p>
            <a:pPr marL="342900" lvl="0" indent="-342900" defTabSz="457200" fontAlgn="ctr">
              <a:spcBef>
                <a:spcPts val="1000"/>
              </a:spcBef>
              <a:buClr>
                <a:srgbClr val="90C226"/>
              </a:buClr>
              <a:buSzPct val="80000"/>
              <a:buFont typeface="Arial" panose="020B0604020202020204" pitchFamily="34" charset="0"/>
              <a:buChar char="•"/>
            </a:pPr>
            <a:r>
              <a:rPr lang="en-US" sz="2000" dirty="0">
                <a:solidFill>
                  <a:prstClr val="black">
                    <a:lumMod val="75000"/>
                    <a:lumOff val="25000"/>
                  </a:prstClr>
                </a:solidFill>
                <a:latin typeface="Calibri" panose="020F0502020204030204" pitchFamily="34" charset="0"/>
              </a:rPr>
              <a:t>Flight Explorer</a:t>
            </a:r>
          </a:p>
          <a:p>
            <a:pPr marL="342900" lvl="0" indent="-342900" defTabSz="457200" fontAlgn="ctr">
              <a:spcBef>
                <a:spcPts val="1000"/>
              </a:spcBef>
              <a:buClr>
                <a:srgbClr val="90C226"/>
              </a:buClr>
              <a:buSzPct val="80000"/>
              <a:buFont typeface="Arial" panose="020B0604020202020204" pitchFamily="34" charset="0"/>
              <a:buChar char="•"/>
            </a:pPr>
            <a:r>
              <a:rPr lang="en-US" sz="2000" dirty="0">
                <a:solidFill>
                  <a:prstClr val="black">
                    <a:lumMod val="75000"/>
                    <a:lumOff val="25000"/>
                  </a:prstClr>
                </a:solidFill>
                <a:latin typeface="Calibri" panose="020F0502020204030204" pitchFamily="34" charset="0"/>
              </a:rPr>
              <a:t> Google+</a:t>
            </a:r>
          </a:p>
          <a:p>
            <a:pPr marL="342900" lvl="0" indent="-342900" defTabSz="457200" fontAlgn="ctr">
              <a:spcBef>
                <a:spcPts val="1000"/>
              </a:spcBef>
              <a:buClr>
                <a:srgbClr val="90C226"/>
              </a:buClr>
              <a:buSzPct val="80000"/>
              <a:buFont typeface="Arial" panose="020B0604020202020204" pitchFamily="34" charset="0"/>
              <a:buChar char="•"/>
            </a:pPr>
            <a:r>
              <a:rPr lang="en-US" sz="2000" dirty="0">
                <a:solidFill>
                  <a:prstClr val="black">
                    <a:lumMod val="75000"/>
                    <a:lumOff val="25000"/>
                  </a:prstClr>
                </a:solidFill>
                <a:latin typeface="Calibri" panose="020F0502020204030204" pitchFamily="34" charset="0"/>
              </a:rPr>
              <a:t> Search</a:t>
            </a:r>
          </a:p>
          <a:p>
            <a:pPr marL="342900" lvl="0" indent="-342900" defTabSz="457200" fontAlgn="ctr">
              <a:spcBef>
                <a:spcPts val="1000"/>
              </a:spcBef>
              <a:buClr>
                <a:srgbClr val="90C226"/>
              </a:buClr>
              <a:buSzPct val="80000"/>
              <a:buFont typeface="Arial" panose="020B0604020202020204" pitchFamily="34" charset="0"/>
              <a:buChar char="•"/>
            </a:pPr>
            <a:r>
              <a:rPr lang="en-US" sz="2000" dirty="0">
                <a:solidFill>
                  <a:prstClr val="black">
                    <a:lumMod val="75000"/>
                    <a:lumOff val="25000"/>
                  </a:prstClr>
                </a:solidFill>
                <a:latin typeface="Calibri" panose="020F0502020204030204" pitchFamily="34" charset="0"/>
              </a:rPr>
              <a:t> Google Image</a:t>
            </a:r>
          </a:p>
          <a:p>
            <a:pPr marL="342900" lvl="0" indent="-342900" defTabSz="457200" fontAlgn="ctr">
              <a:spcBef>
                <a:spcPts val="1000"/>
              </a:spcBef>
              <a:buClr>
                <a:srgbClr val="90C226"/>
              </a:buClr>
              <a:buSzPct val="80000"/>
              <a:buFont typeface="Arial" panose="020B0604020202020204" pitchFamily="34" charset="0"/>
              <a:buChar char="•"/>
            </a:pPr>
            <a:r>
              <a:rPr lang="en-US" sz="2000" dirty="0">
                <a:solidFill>
                  <a:prstClr val="black">
                    <a:lumMod val="75000"/>
                    <a:lumOff val="25000"/>
                  </a:prstClr>
                </a:solidFill>
                <a:latin typeface="Calibri" panose="020F0502020204030204" pitchFamily="34" charset="0"/>
              </a:rPr>
              <a:t> Google Ads</a:t>
            </a:r>
          </a:p>
          <a:p>
            <a:pPr marL="342900" lvl="0" indent="-342900" defTabSz="457200" fontAlgn="ctr">
              <a:spcBef>
                <a:spcPts val="1000"/>
              </a:spcBef>
              <a:buClr>
                <a:srgbClr val="90C226"/>
              </a:buClr>
              <a:buSzPct val="80000"/>
              <a:buFont typeface="Arial" panose="020B0604020202020204" pitchFamily="34" charset="0"/>
              <a:buChar char="•"/>
            </a:pPr>
            <a:r>
              <a:rPr lang="en-US" sz="2000" dirty="0">
                <a:solidFill>
                  <a:prstClr val="black">
                    <a:lumMod val="75000"/>
                    <a:lumOff val="25000"/>
                  </a:prstClr>
                </a:solidFill>
                <a:latin typeface="Calibri" panose="020F0502020204030204" pitchFamily="34" charset="0"/>
              </a:rPr>
              <a:t> Google Docs</a:t>
            </a:r>
          </a:p>
          <a:p>
            <a:pPr marL="342900" lvl="0" indent="-342900" defTabSz="457200" fontAlgn="ctr">
              <a:spcBef>
                <a:spcPts val="1000"/>
              </a:spcBef>
              <a:buClr>
                <a:srgbClr val="90C226"/>
              </a:buClr>
              <a:buSzPct val="80000"/>
              <a:buFont typeface="Arial" panose="020B0604020202020204" pitchFamily="34" charset="0"/>
              <a:buChar char="•"/>
            </a:pPr>
            <a:r>
              <a:rPr lang="en-US" sz="2000" dirty="0">
                <a:solidFill>
                  <a:prstClr val="black">
                    <a:lumMod val="75000"/>
                    <a:lumOff val="25000"/>
                  </a:prstClr>
                </a:solidFill>
                <a:latin typeface="Calibri" panose="020F0502020204030204" pitchFamily="34" charset="0"/>
              </a:rPr>
              <a:t> Google Finance</a:t>
            </a:r>
          </a:p>
          <a:p>
            <a:pPr marL="342900" lvl="0" indent="-342900" defTabSz="457200" fontAlgn="ctr">
              <a:spcBef>
                <a:spcPts val="1000"/>
              </a:spcBef>
              <a:buClr>
                <a:srgbClr val="90C226"/>
              </a:buClr>
              <a:buSzPct val="80000"/>
              <a:buFont typeface="Arial" panose="020B0604020202020204" pitchFamily="34" charset="0"/>
              <a:buChar char="•"/>
            </a:pPr>
            <a:r>
              <a:rPr lang="en-US" sz="2000" dirty="0">
                <a:solidFill>
                  <a:prstClr val="black">
                    <a:lumMod val="75000"/>
                    <a:lumOff val="25000"/>
                  </a:prstClr>
                </a:solidFill>
                <a:latin typeface="Calibri" panose="020F0502020204030204" pitchFamily="34" charset="0"/>
              </a:rPr>
              <a:t> Google Photos</a:t>
            </a:r>
          </a:p>
          <a:p>
            <a:pPr marL="342900" lvl="0" indent="-342900" defTabSz="457200" fontAlgn="ctr">
              <a:spcBef>
                <a:spcPts val="1000"/>
              </a:spcBef>
              <a:buClr>
                <a:srgbClr val="90C226"/>
              </a:buClr>
              <a:buSzPct val="80000"/>
              <a:buFont typeface="Arial" panose="020B0604020202020204" pitchFamily="34" charset="0"/>
              <a:buChar char="•"/>
            </a:pPr>
            <a:r>
              <a:rPr lang="en-US" sz="2000" dirty="0">
                <a:solidFill>
                  <a:prstClr val="black">
                    <a:lumMod val="75000"/>
                    <a:lumOff val="25000"/>
                  </a:prstClr>
                </a:solidFill>
                <a:latin typeface="Calibri" panose="020F0502020204030204" pitchFamily="34" charset="0"/>
              </a:rPr>
              <a:t> </a:t>
            </a:r>
            <a:r>
              <a:rPr lang="en-US" sz="2000" dirty="0">
                <a:latin typeface="Calibri" panose="020F0502020204030204" pitchFamily="34" charset="0"/>
              </a:rPr>
              <a:t>Patent Search</a:t>
            </a:r>
          </a:p>
          <a:p>
            <a:pPr marL="342900" lvl="0" indent="-342900" defTabSz="457200" fontAlgn="ctr">
              <a:spcBef>
                <a:spcPts val="1000"/>
              </a:spcBef>
              <a:buClr>
                <a:srgbClr val="90C226"/>
              </a:buClr>
              <a:buSzPct val="80000"/>
              <a:buFont typeface="Arial" panose="020B0604020202020204" pitchFamily="34" charset="0"/>
              <a:buChar char="•"/>
            </a:pPr>
            <a:r>
              <a:rPr lang="en-US" sz="2000" dirty="0">
                <a:latin typeface="Calibri" panose="020F0502020204030204" pitchFamily="34" charset="0"/>
              </a:rPr>
              <a:t> Google Maps</a:t>
            </a:r>
          </a:p>
          <a:p>
            <a:pPr marL="342900" lvl="0" indent="-342900" defTabSz="457200" fontAlgn="ctr">
              <a:spcBef>
                <a:spcPts val="1000"/>
              </a:spcBef>
              <a:buClr>
                <a:srgbClr val="90C226"/>
              </a:buClr>
              <a:buSzPct val="80000"/>
              <a:buFont typeface="Arial" panose="020B0604020202020204" pitchFamily="34" charset="0"/>
              <a:buChar char="•"/>
            </a:pPr>
            <a:r>
              <a:rPr lang="en-US" sz="2000" dirty="0">
                <a:latin typeface="Calibri" panose="020F0502020204030204" pitchFamily="34" charset="0"/>
              </a:rPr>
              <a:t> Google Earth</a:t>
            </a:r>
          </a:p>
          <a:p>
            <a:pPr marL="342900" indent="-342900" defTabSz="457200" fontAlgn="ctr">
              <a:spcBef>
                <a:spcPts val="1000"/>
              </a:spcBef>
              <a:buClr>
                <a:srgbClr val="90C226"/>
              </a:buClr>
              <a:buSzPct val="80000"/>
              <a:buFont typeface="Arial" panose="020B0604020202020204" pitchFamily="34" charset="0"/>
              <a:buChar char="•"/>
            </a:pPr>
            <a:r>
              <a:rPr lang="en-US" sz="2000" dirty="0">
                <a:latin typeface="Calibri" panose="020F0502020204030204" pitchFamily="34" charset="0"/>
              </a:rPr>
              <a:t>Google Play</a:t>
            </a:r>
          </a:p>
          <a:p>
            <a:pPr marL="342900" lvl="0" indent="-342900" defTabSz="457200" fontAlgn="ctr">
              <a:spcBef>
                <a:spcPts val="1000"/>
              </a:spcBef>
              <a:buClr>
                <a:srgbClr val="90C226"/>
              </a:buClr>
              <a:buSzPct val="80000"/>
              <a:buFont typeface="Arial" panose="020B0604020202020204" pitchFamily="34" charset="0"/>
              <a:buChar char="•"/>
            </a:pPr>
            <a:endParaRPr lang="en-US" sz="2000" dirty="0">
              <a:latin typeface="Calibri" panose="020F0502020204030204" pitchFamily="34" charset="0"/>
            </a:endParaRPr>
          </a:p>
          <a:p>
            <a:pPr marL="342900" lvl="0" indent="-342900" defTabSz="457200" fontAlgn="ctr">
              <a:spcBef>
                <a:spcPts val="1000"/>
              </a:spcBef>
              <a:buClr>
                <a:srgbClr val="90C226"/>
              </a:buClr>
              <a:buSzPct val="80000"/>
              <a:buFont typeface="Arial" panose="020B0604020202020204" pitchFamily="34" charset="0"/>
              <a:buChar char="•"/>
            </a:pPr>
            <a:endParaRPr lang="en-US" sz="2000" dirty="0">
              <a:solidFill>
                <a:prstClr val="black">
                  <a:lumMod val="75000"/>
                  <a:lumOff val="25000"/>
                </a:prstClr>
              </a:solidFill>
              <a:latin typeface="Calibri" panose="020F0502020204030204" pitchFamily="34" charset="0"/>
            </a:endParaRPr>
          </a:p>
          <a:p>
            <a:pPr marL="342900" lvl="0" indent="-342900" defTabSz="457200" fontAlgn="ctr">
              <a:spcBef>
                <a:spcPts val="1000"/>
              </a:spcBef>
              <a:buClr>
                <a:srgbClr val="90C226"/>
              </a:buClr>
              <a:buSzPct val="80000"/>
              <a:buFont typeface="Arial" panose="020B0604020202020204" pitchFamily="34" charset="0"/>
              <a:buChar char="•"/>
            </a:pPr>
            <a:endParaRPr lang="en-US" sz="2000" dirty="0">
              <a:solidFill>
                <a:prstClr val="black">
                  <a:lumMod val="75000"/>
                  <a:lumOff val="25000"/>
                </a:prstClr>
              </a:solidFill>
              <a:latin typeface="Calibri" panose="020F0502020204030204" pitchFamily="34" charset="0"/>
            </a:endParaRPr>
          </a:p>
        </p:txBody>
      </p:sp>
      <p:sp>
        <p:nvSpPr>
          <p:cNvPr id="8" name="Rectangle 7"/>
          <p:cNvSpPr/>
          <p:nvPr/>
        </p:nvSpPr>
        <p:spPr>
          <a:xfrm>
            <a:off x="4085968" y="1245287"/>
            <a:ext cx="6096000" cy="5637441"/>
          </a:xfrm>
          <a:prstGeom prst="rect">
            <a:avLst/>
          </a:prstGeom>
        </p:spPr>
        <p:txBody>
          <a:bodyPr>
            <a:spAutoFit/>
          </a:bodyPr>
          <a:lstStyle/>
          <a:p>
            <a:pPr marL="342900" lvl="0" indent="-342900" defTabSz="457200" fontAlgn="ctr">
              <a:spcBef>
                <a:spcPts val="1000"/>
              </a:spcBef>
              <a:buClr>
                <a:srgbClr val="90C226"/>
              </a:buClr>
              <a:buSzPct val="80000"/>
              <a:buFont typeface="Arial" panose="020B0604020202020204" pitchFamily="34" charset="0"/>
              <a:buChar char="•"/>
            </a:pPr>
            <a:r>
              <a:rPr lang="en-US" dirty="0">
                <a:solidFill>
                  <a:prstClr val="black">
                    <a:lumMod val="75000"/>
                    <a:lumOff val="25000"/>
                  </a:prstClr>
                </a:solidFill>
                <a:latin typeface="Calibri" panose="020F0502020204030204" pitchFamily="34" charset="0"/>
              </a:rPr>
              <a:t>Google Calendar</a:t>
            </a:r>
          </a:p>
          <a:p>
            <a:pPr marL="342900" lvl="0" indent="-342900" defTabSz="457200" fontAlgn="ctr">
              <a:spcBef>
                <a:spcPts val="1000"/>
              </a:spcBef>
              <a:buClr>
                <a:srgbClr val="90C226"/>
              </a:buClr>
              <a:buSzPct val="80000"/>
              <a:buFont typeface="Arial" panose="020B0604020202020204" pitchFamily="34" charset="0"/>
              <a:buChar char="•"/>
            </a:pPr>
            <a:r>
              <a:rPr lang="en-US" dirty="0">
                <a:solidFill>
                  <a:prstClr val="black">
                    <a:lumMod val="75000"/>
                    <a:lumOff val="25000"/>
                  </a:prstClr>
                </a:solidFill>
                <a:latin typeface="Calibri" panose="020F0502020204030204" pitchFamily="34" charset="0"/>
              </a:rPr>
              <a:t> Google Scholar</a:t>
            </a:r>
          </a:p>
          <a:p>
            <a:pPr marL="342900" lvl="0" indent="-342900" defTabSz="457200" fontAlgn="ctr">
              <a:spcBef>
                <a:spcPts val="1000"/>
              </a:spcBef>
              <a:buClr>
                <a:srgbClr val="90C226"/>
              </a:buClr>
              <a:buSzPct val="80000"/>
              <a:buFont typeface="Arial" panose="020B0604020202020204" pitchFamily="34" charset="0"/>
              <a:buChar char="•"/>
            </a:pPr>
            <a:r>
              <a:rPr lang="en-US" dirty="0">
                <a:solidFill>
                  <a:prstClr val="black">
                    <a:lumMod val="75000"/>
                    <a:lumOff val="25000"/>
                  </a:prstClr>
                </a:solidFill>
                <a:latin typeface="Calibri" panose="020F0502020204030204" pitchFamily="34" charset="0"/>
              </a:rPr>
              <a:t> Google Books</a:t>
            </a:r>
          </a:p>
          <a:p>
            <a:pPr marL="342900" lvl="0" indent="-342900" defTabSz="457200" fontAlgn="ctr">
              <a:spcBef>
                <a:spcPts val="1000"/>
              </a:spcBef>
              <a:buClr>
                <a:srgbClr val="90C226"/>
              </a:buClr>
              <a:buSzPct val="80000"/>
              <a:buFont typeface="Arial" panose="020B0604020202020204" pitchFamily="34" charset="0"/>
              <a:buChar char="•"/>
            </a:pPr>
            <a:r>
              <a:rPr lang="en-US" dirty="0">
                <a:solidFill>
                  <a:prstClr val="black">
                    <a:lumMod val="75000"/>
                    <a:lumOff val="25000"/>
                  </a:prstClr>
                </a:solidFill>
                <a:latin typeface="Calibri" panose="020F0502020204030204" pitchFamily="34" charset="0"/>
              </a:rPr>
              <a:t> Chrome</a:t>
            </a:r>
          </a:p>
          <a:p>
            <a:pPr marL="342900" lvl="0" indent="-342900" defTabSz="457200" fontAlgn="ctr">
              <a:spcBef>
                <a:spcPts val="1000"/>
              </a:spcBef>
              <a:buClr>
                <a:srgbClr val="90C226"/>
              </a:buClr>
              <a:buSzPct val="80000"/>
              <a:buFont typeface="Arial" panose="020B0604020202020204" pitchFamily="34" charset="0"/>
              <a:buChar char="•"/>
            </a:pPr>
            <a:r>
              <a:rPr lang="en-US" dirty="0">
                <a:solidFill>
                  <a:prstClr val="black">
                    <a:lumMod val="75000"/>
                    <a:lumOff val="25000"/>
                  </a:prstClr>
                </a:solidFill>
                <a:latin typeface="Calibri" panose="020F0502020204030204" pitchFamily="34" charset="0"/>
              </a:rPr>
              <a:t> Chrome OS</a:t>
            </a:r>
          </a:p>
          <a:p>
            <a:pPr marL="342900" lvl="0" indent="-342900" defTabSz="457200" fontAlgn="ctr">
              <a:spcBef>
                <a:spcPts val="1000"/>
              </a:spcBef>
              <a:buClr>
                <a:srgbClr val="90C226"/>
              </a:buClr>
              <a:buSzPct val="80000"/>
              <a:buFont typeface="Arial" panose="020B0604020202020204" pitchFamily="34" charset="0"/>
              <a:buChar char="•"/>
            </a:pPr>
            <a:r>
              <a:rPr lang="en-US" dirty="0">
                <a:latin typeface="Calibri" panose="020F0502020204030204" pitchFamily="34" charset="0"/>
              </a:rPr>
              <a:t> Gmail</a:t>
            </a:r>
          </a:p>
          <a:p>
            <a:pPr marL="342900" lvl="0" indent="-342900" defTabSz="457200" fontAlgn="ctr">
              <a:spcBef>
                <a:spcPts val="1000"/>
              </a:spcBef>
              <a:buClr>
                <a:srgbClr val="90C226"/>
              </a:buClr>
              <a:buSzPct val="80000"/>
              <a:buFont typeface="Arial" panose="020B0604020202020204" pitchFamily="34" charset="0"/>
              <a:buChar char="•"/>
            </a:pPr>
            <a:r>
              <a:rPr lang="en-US" dirty="0">
                <a:latin typeface="Calibri" panose="020F0502020204030204" pitchFamily="34" charset="0"/>
              </a:rPr>
              <a:t> Google Wallet</a:t>
            </a:r>
          </a:p>
          <a:p>
            <a:pPr marL="342900" lvl="0" indent="-342900" defTabSz="457200" fontAlgn="ctr">
              <a:spcBef>
                <a:spcPts val="1000"/>
              </a:spcBef>
              <a:buClr>
                <a:srgbClr val="90C226"/>
              </a:buClr>
              <a:buSzPct val="80000"/>
              <a:buFont typeface="Arial" panose="020B0604020202020204" pitchFamily="34" charset="0"/>
              <a:buChar char="•"/>
            </a:pPr>
            <a:r>
              <a:rPr lang="en-US" dirty="0">
                <a:latin typeface="Calibri" panose="020F0502020204030204" pitchFamily="34" charset="0"/>
              </a:rPr>
              <a:t> Google TV</a:t>
            </a:r>
          </a:p>
          <a:p>
            <a:pPr marL="342900" lvl="0" indent="-342900" defTabSz="457200" fontAlgn="ctr">
              <a:spcBef>
                <a:spcPts val="1000"/>
              </a:spcBef>
              <a:buClr>
                <a:srgbClr val="90C226"/>
              </a:buClr>
              <a:buSzPct val="80000"/>
              <a:buFont typeface="Arial" panose="020B0604020202020204" pitchFamily="34" charset="0"/>
              <a:buChar char="•"/>
            </a:pPr>
            <a:r>
              <a:rPr lang="en-US" dirty="0">
                <a:latin typeface="Calibri" panose="020F0502020204030204" pitchFamily="34" charset="0"/>
              </a:rPr>
              <a:t> Translate</a:t>
            </a:r>
          </a:p>
          <a:p>
            <a:pPr marL="342900" lvl="0" indent="-342900" defTabSz="457200" fontAlgn="ctr">
              <a:spcBef>
                <a:spcPts val="1000"/>
              </a:spcBef>
              <a:buClr>
                <a:srgbClr val="90C226"/>
              </a:buClr>
              <a:buSzPct val="80000"/>
              <a:buFont typeface="Arial" panose="020B0604020202020204" pitchFamily="34" charset="0"/>
              <a:buChar char="•"/>
            </a:pPr>
            <a:r>
              <a:rPr lang="en-US" dirty="0">
                <a:latin typeface="Calibri" panose="020F0502020204030204" pitchFamily="34" charset="0"/>
              </a:rPr>
              <a:t> Google Ventures</a:t>
            </a:r>
          </a:p>
          <a:p>
            <a:pPr marL="342900" lvl="0" indent="-342900" defTabSz="457200" fontAlgn="ctr">
              <a:spcBef>
                <a:spcPts val="1000"/>
              </a:spcBef>
              <a:buClr>
                <a:srgbClr val="90C226"/>
              </a:buClr>
              <a:buSzPct val="80000"/>
              <a:buFont typeface="Arial" panose="020B0604020202020204" pitchFamily="34" charset="0"/>
              <a:buChar char="•"/>
            </a:pPr>
            <a:r>
              <a:rPr lang="en-US" dirty="0">
                <a:latin typeface="Calibri" panose="020F0502020204030204" pitchFamily="34" charset="0"/>
              </a:rPr>
              <a:t>Android mobile OS</a:t>
            </a:r>
          </a:p>
          <a:p>
            <a:pPr marL="342900" lvl="0" indent="-342900" defTabSz="457200" fontAlgn="ctr">
              <a:spcBef>
                <a:spcPts val="1000"/>
              </a:spcBef>
              <a:buClr>
                <a:srgbClr val="90C226"/>
              </a:buClr>
              <a:buSzPct val="80000"/>
              <a:buFont typeface="Arial" panose="020B0604020202020204" pitchFamily="34" charset="0"/>
              <a:buChar char="•"/>
            </a:pPr>
            <a:r>
              <a:rPr lang="en-US" dirty="0">
                <a:latin typeface="Calibri" panose="020F0502020204030204" pitchFamily="34" charset="0"/>
              </a:rPr>
              <a:t>Google Blog Search</a:t>
            </a:r>
          </a:p>
          <a:p>
            <a:pPr marL="342900" lvl="0" indent="-342900" defTabSz="457200" fontAlgn="ctr">
              <a:spcBef>
                <a:spcPts val="1000"/>
              </a:spcBef>
              <a:buClr>
                <a:srgbClr val="90C226"/>
              </a:buClr>
              <a:buSzPct val="80000"/>
              <a:buFont typeface="Arial" panose="020B0604020202020204" pitchFamily="34" charset="0"/>
              <a:buChar char="•"/>
            </a:pPr>
            <a:r>
              <a:rPr lang="en-US" dirty="0">
                <a:latin typeface="Calibri" panose="020F0502020204030204" pitchFamily="34" charset="0"/>
              </a:rPr>
              <a:t> Blogger</a:t>
            </a:r>
          </a:p>
          <a:p>
            <a:pPr marL="342900" lvl="0" indent="-342900" defTabSz="457200" fontAlgn="ctr">
              <a:spcBef>
                <a:spcPts val="1000"/>
              </a:spcBef>
              <a:buClr>
                <a:srgbClr val="90C226"/>
              </a:buClr>
              <a:buSzPct val="80000"/>
              <a:buFont typeface="Arial" panose="020B0604020202020204" pitchFamily="34" charset="0"/>
              <a:buChar char="•"/>
            </a:pPr>
            <a:r>
              <a:rPr lang="en-US" dirty="0">
                <a:latin typeface="Calibri" panose="020F0502020204030204" pitchFamily="34" charset="0"/>
              </a:rPr>
              <a:t> YouTube</a:t>
            </a:r>
            <a:endParaRPr lang="en-US" dirty="0"/>
          </a:p>
        </p:txBody>
      </p:sp>
    </p:spTree>
    <p:extLst>
      <p:ext uri="{BB962C8B-B14F-4D97-AF65-F5344CB8AC3E}">
        <p14:creationId xmlns:p14="http://schemas.microsoft.com/office/powerpoint/2010/main" val="79235538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Revenue by Geography</a:t>
            </a:r>
            <a:br>
              <a:rPr lang="en-US" dirty="0"/>
            </a:br>
            <a:endParaRPr lang="en-US" dirty="0"/>
          </a:p>
        </p:txBody>
      </p:sp>
      <p:pic>
        <p:nvPicPr>
          <p:cNvPr id="4" name="Picture 3"/>
          <p:cNvPicPr>
            <a:picLocks noChangeAspect="1"/>
          </p:cNvPicPr>
          <p:nvPr/>
        </p:nvPicPr>
        <p:blipFill>
          <a:blip r:embed="rId2"/>
          <a:stretch>
            <a:fillRect/>
          </a:stretch>
        </p:blipFill>
        <p:spPr>
          <a:xfrm>
            <a:off x="891378" y="1455909"/>
            <a:ext cx="8382624" cy="5027120"/>
          </a:xfrm>
          <a:prstGeom prst="rect">
            <a:avLst/>
          </a:prstGeom>
        </p:spPr>
      </p:pic>
    </p:spTree>
    <p:extLst>
      <p:ext uri="{BB962C8B-B14F-4D97-AF65-F5344CB8AC3E}">
        <p14:creationId xmlns:p14="http://schemas.microsoft.com/office/powerpoint/2010/main" val="174048228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Revenue Breakdown</a:t>
            </a:r>
            <a:br>
              <a:rPr lang="en-US" dirty="0"/>
            </a:br>
            <a:endParaRPr lang="en-US" dirty="0"/>
          </a:p>
        </p:txBody>
      </p:sp>
      <p:pic>
        <p:nvPicPr>
          <p:cNvPr id="3" name="Picture 2"/>
          <p:cNvPicPr>
            <a:picLocks noChangeAspect="1"/>
          </p:cNvPicPr>
          <p:nvPr/>
        </p:nvPicPr>
        <p:blipFill>
          <a:blip r:embed="rId2"/>
          <a:stretch>
            <a:fillRect/>
          </a:stretch>
        </p:blipFill>
        <p:spPr>
          <a:xfrm>
            <a:off x="244161" y="1930400"/>
            <a:ext cx="11294040" cy="3332186"/>
          </a:xfrm>
          <a:prstGeom prst="rect">
            <a:avLst/>
          </a:prstGeom>
        </p:spPr>
      </p:pic>
    </p:spTree>
    <p:extLst>
      <p:ext uri="{BB962C8B-B14F-4D97-AF65-F5344CB8AC3E}">
        <p14:creationId xmlns:p14="http://schemas.microsoft.com/office/powerpoint/2010/main" val="176355893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Company Overview and Business Strategy</a:t>
            </a:r>
            <a:br>
              <a:rPr lang="en-US" dirty="0"/>
            </a:br>
            <a:endParaRPr lang="en-US" dirty="0"/>
          </a:p>
        </p:txBody>
      </p:sp>
      <p:sp>
        <p:nvSpPr>
          <p:cNvPr id="3" name="Vertical Text Placeholder 2"/>
          <p:cNvSpPr>
            <a:spLocks noGrp="1"/>
          </p:cNvSpPr>
          <p:nvPr>
            <p:ph type="body" orient="vert" idx="1"/>
          </p:nvPr>
        </p:nvSpPr>
        <p:spPr>
          <a:xfrm rot="16200000">
            <a:off x="3864992" y="-1938911"/>
            <a:ext cx="4506913" cy="11766110"/>
          </a:xfrm>
        </p:spPr>
        <p:txBody>
          <a:bodyPr>
            <a:normAutofit/>
          </a:bodyPr>
          <a:lstStyle/>
          <a:p>
            <a:pPr fontAlgn="ctr"/>
            <a:r>
              <a:rPr lang="en-US" sz="2400" dirty="0"/>
              <a:t>Focuses on improving the way people connect with information</a:t>
            </a:r>
          </a:p>
          <a:p>
            <a:pPr fontAlgn="ctr"/>
            <a:r>
              <a:rPr lang="en-US" sz="2400" dirty="0"/>
              <a:t>Their mission is to organize the world's information and make it universally accessible and useful</a:t>
            </a:r>
          </a:p>
          <a:p>
            <a:pPr lvl="1" fontAlgn="ctr"/>
            <a:r>
              <a:rPr lang="en-US" dirty="0"/>
              <a:t>Innovation in web search and advertising have made their website a top internet property and their brand one of the most recognized in the world.</a:t>
            </a:r>
          </a:p>
          <a:p>
            <a:pPr lvl="1" fontAlgn="ctr"/>
            <a:r>
              <a:rPr lang="en-US" dirty="0"/>
              <a:t>Google generates revenue primarily by delivering relevant, cost-effective online advertising</a:t>
            </a:r>
          </a:p>
          <a:p>
            <a:pPr lvl="1" fontAlgn="ctr"/>
            <a:r>
              <a:rPr lang="en-US" dirty="0"/>
              <a:t>Google's AdWords program and AdSense program to promote their products and services with advertising</a:t>
            </a:r>
          </a:p>
          <a:p>
            <a:pPr fontAlgn="ctr"/>
            <a:r>
              <a:rPr lang="en-US" sz="2400" dirty="0"/>
              <a:t>Their business is primarily focused around the following key areas: search and display advertising, the Android operating system platform, consumer content through Google Play, enterprise, commerce and hardware products.</a:t>
            </a:r>
          </a:p>
          <a:p>
            <a:pPr fontAlgn="ctr"/>
            <a:endParaRPr lang="en-US" sz="2400" dirty="0"/>
          </a:p>
          <a:p>
            <a:endParaRPr lang="en-US" dirty="0"/>
          </a:p>
        </p:txBody>
      </p:sp>
    </p:spTree>
    <p:extLst>
      <p:ext uri="{BB962C8B-B14F-4D97-AF65-F5344CB8AC3E}">
        <p14:creationId xmlns:p14="http://schemas.microsoft.com/office/powerpoint/2010/main" val="1218933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dirty="0">
                <a:solidFill>
                  <a:srgbClr val="000000"/>
                </a:solidFill>
                <a:latin typeface="Calibri"/>
                <a:ea typeface="Calibri"/>
                <a:cs typeface="Calibri"/>
                <a:sym typeface="Calibri"/>
              </a:rPr>
              <a:t>Internet Use: Regional Overview</a:t>
            </a:r>
          </a:p>
        </p:txBody>
      </p:sp>
      <p:pic>
        <p:nvPicPr>
          <p:cNvPr id="314" name="Shape 314"/>
          <p:cNvPicPr preferRelativeResize="0">
            <a:picLocks noGrp="1"/>
          </p:cNvPicPr>
          <p:nvPr>
            <p:ph idx="1"/>
          </p:nvPr>
        </p:nvPicPr>
        <p:blipFill rotWithShape="1">
          <a:blip r:embed="rId3">
            <a:alphaModFix/>
          </a:blip>
          <a:stretch/>
        </p:blipFill>
        <p:spPr>
          <a:xfrm>
            <a:off x="0" y="0"/>
            <a:ext cx="12192000" cy="6858000"/>
          </a:xfrm>
          <a:prstGeom prst="rect">
            <a:avLst/>
          </a:prstGeom>
          <a:noFill/>
          <a:ln>
            <a:noFill/>
          </a:ln>
        </p:spPr>
      </p:pic>
    </p:spTree>
    <p:extLst>
      <p:ext uri="{BB962C8B-B14F-4D97-AF65-F5344CB8AC3E}">
        <p14:creationId xmlns:p14="http://schemas.microsoft.com/office/powerpoint/2010/main" val="4211507831"/>
      </p:ext>
    </p:extLst>
  </p:cSld>
  <p:clrMapOvr>
    <a:masterClrMapping/>
  </p:clrMapOvr>
  <p:transition spd="slow">
    <p:cut/>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AdWords</a:t>
            </a:r>
          </a:p>
        </p:txBody>
      </p:sp>
      <p:sp>
        <p:nvSpPr>
          <p:cNvPr id="6" name="Rectangle 5"/>
          <p:cNvSpPr/>
          <p:nvPr/>
        </p:nvSpPr>
        <p:spPr>
          <a:xfrm>
            <a:off x="1040027" y="1510631"/>
            <a:ext cx="6096000" cy="4539704"/>
          </a:xfrm>
          <a:prstGeom prst="rect">
            <a:avLst/>
          </a:prstGeom>
        </p:spPr>
        <p:txBody>
          <a:bodyPr>
            <a:spAutoFit/>
          </a:bodyPr>
          <a:lstStyle/>
          <a:p>
            <a:pPr marL="342900" lvl="0" indent="-342900" defTabSz="457200" fontAlgn="ctr">
              <a:spcBef>
                <a:spcPts val="1000"/>
              </a:spcBef>
              <a:buClr>
                <a:srgbClr val="90C226"/>
              </a:buClr>
              <a:buSzPct val="80000"/>
              <a:buFont typeface="Wingdings 3" charset="2"/>
              <a:buChar char=""/>
            </a:pPr>
            <a:r>
              <a:rPr lang="en-US" sz="2400" dirty="0">
                <a:solidFill>
                  <a:prstClr val="black">
                    <a:lumMod val="75000"/>
                    <a:lumOff val="25000"/>
                  </a:prstClr>
                </a:solidFill>
                <a:latin typeface="Calibri" panose="020F0502020204030204" pitchFamily="34" charset="0"/>
              </a:rPr>
              <a:t>Advertisers create ads to show alongside Google search results</a:t>
            </a:r>
          </a:p>
          <a:p>
            <a:pPr marL="800100" lvl="1" indent="-285750" defTabSz="457200" fontAlgn="ctr">
              <a:spcBef>
                <a:spcPts val="1000"/>
              </a:spcBef>
              <a:buClr>
                <a:srgbClr val="90C226"/>
              </a:buClr>
              <a:buSzPct val="80000"/>
              <a:buFont typeface="Wingdings 3" charset="2"/>
              <a:buChar char=""/>
            </a:pPr>
            <a:r>
              <a:rPr lang="en-US" sz="2400" dirty="0">
                <a:solidFill>
                  <a:prstClr val="black">
                    <a:lumMod val="75000"/>
                    <a:lumOff val="25000"/>
                  </a:prstClr>
                </a:solidFill>
                <a:latin typeface="Calibri" panose="020F0502020204030204" pitchFamily="34" charset="0"/>
              </a:rPr>
              <a:t>Consists of 1 headline, 25 characters</a:t>
            </a:r>
          </a:p>
          <a:p>
            <a:pPr marL="800100" lvl="1" indent="-285750" defTabSz="457200" fontAlgn="ctr">
              <a:spcBef>
                <a:spcPts val="1000"/>
              </a:spcBef>
              <a:buClr>
                <a:srgbClr val="90C226"/>
              </a:buClr>
              <a:buSzPct val="80000"/>
              <a:buFont typeface="Wingdings 3" charset="2"/>
              <a:buChar char=""/>
            </a:pPr>
            <a:r>
              <a:rPr lang="en-US" sz="2400" dirty="0">
                <a:solidFill>
                  <a:prstClr val="black">
                    <a:lumMod val="75000"/>
                    <a:lumOff val="25000"/>
                  </a:prstClr>
                </a:solidFill>
                <a:latin typeface="Calibri" panose="020F0502020204030204" pitchFamily="34" charset="0"/>
              </a:rPr>
              <a:t>2 text lines, 35 characters each</a:t>
            </a:r>
          </a:p>
          <a:p>
            <a:pPr marL="800100" lvl="1" indent="-285750" defTabSz="457200" fontAlgn="ctr">
              <a:spcBef>
                <a:spcPts val="1000"/>
              </a:spcBef>
              <a:buClr>
                <a:srgbClr val="90C226"/>
              </a:buClr>
              <a:buSzPct val="80000"/>
              <a:buFont typeface="Wingdings 3" charset="2"/>
              <a:buChar char=""/>
            </a:pPr>
            <a:endParaRPr lang="en-US" sz="2400" dirty="0">
              <a:solidFill>
                <a:prstClr val="black">
                  <a:lumMod val="75000"/>
                  <a:lumOff val="25000"/>
                </a:prstClr>
              </a:solidFill>
              <a:latin typeface="Calibri" panose="020F0502020204030204" pitchFamily="34" charset="0"/>
            </a:endParaRPr>
          </a:p>
          <a:p>
            <a:pPr marL="342900" lvl="0" indent="-342900" defTabSz="457200">
              <a:buClr>
                <a:srgbClr val="90C226"/>
              </a:buClr>
              <a:buSzPct val="80000"/>
              <a:buFont typeface="Wingdings 3" charset="2"/>
              <a:buChar char=""/>
            </a:pPr>
            <a:r>
              <a:rPr lang="en-US" sz="2400" dirty="0">
                <a:solidFill>
                  <a:prstClr val="black">
                    <a:lumMod val="75000"/>
                    <a:lumOff val="25000"/>
                  </a:prstClr>
                </a:solidFill>
                <a:latin typeface="Calibri" panose="020F0502020204030204" pitchFamily="34" charset="0"/>
              </a:rPr>
              <a:t>Advertisers may bid on certain specific keywords to have their ads displayed alongside</a:t>
            </a:r>
          </a:p>
          <a:p>
            <a:pPr marL="342900" lvl="0" indent="-342900" defTabSz="457200">
              <a:buClr>
                <a:srgbClr val="90C226"/>
              </a:buClr>
              <a:buSzPct val="80000"/>
              <a:buFont typeface="Wingdings 3" charset="2"/>
              <a:buChar char=""/>
            </a:pPr>
            <a:r>
              <a:rPr lang="en-US" sz="2400" dirty="0">
                <a:solidFill>
                  <a:prstClr val="black">
                    <a:lumMod val="75000"/>
                    <a:lumOff val="25000"/>
                  </a:prstClr>
                </a:solidFill>
                <a:latin typeface="Calibri" panose="020F0502020204030204" pitchFamily="34" charset="0"/>
              </a:rPr>
              <a:t>Cost-per-impression (CPM)</a:t>
            </a:r>
          </a:p>
          <a:p>
            <a:pPr marL="342900" lvl="0" indent="-342900" defTabSz="457200">
              <a:buClr>
                <a:srgbClr val="90C226"/>
              </a:buClr>
              <a:buSzPct val="80000"/>
              <a:buFont typeface="Wingdings 3" charset="2"/>
              <a:buChar char=""/>
            </a:pPr>
            <a:r>
              <a:rPr lang="en-US" sz="2400" dirty="0">
                <a:solidFill>
                  <a:prstClr val="black">
                    <a:lumMod val="75000"/>
                    <a:lumOff val="25000"/>
                  </a:prstClr>
                </a:solidFill>
                <a:latin typeface="Calibri" panose="020F0502020204030204" pitchFamily="34" charset="0"/>
              </a:rPr>
              <a:t>Cost-per-click (CPC)</a:t>
            </a:r>
          </a:p>
          <a:p>
            <a:pPr marL="342900" lvl="0" indent="-342900" defTabSz="457200">
              <a:buClr>
                <a:srgbClr val="90C226"/>
              </a:buClr>
              <a:buSzPct val="80000"/>
              <a:buFont typeface="Wingdings 3" charset="2"/>
              <a:buChar char=""/>
            </a:pPr>
            <a:endParaRPr lang="en-US" sz="2400" dirty="0">
              <a:solidFill>
                <a:prstClr val="black">
                  <a:lumMod val="75000"/>
                  <a:lumOff val="25000"/>
                </a:prstClr>
              </a:solidFill>
              <a:latin typeface="Calibri" panose="020F0502020204030204" pitchFamily="34" charset="0"/>
            </a:endParaRPr>
          </a:p>
        </p:txBody>
      </p:sp>
    </p:spTree>
    <p:extLst>
      <p:ext uri="{BB962C8B-B14F-4D97-AF65-F5344CB8AC3E}">
        <p14:creationId xmlns:p14="http://schemas.microsoft.com/office/powerpoint/2010/main" val="422791764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AdWords</a:t>
            </a:r>
          </a:p>
        </p:txBody>
      </p:sp>
      <p:pic>
        <p:nvPicPr>
          <p:cNvPr id="3" name="Picture 2"/>
          <p:cNvPicPr>
            <a:picLocks noChangeAspect="1"/>
          </p:cNvPicPr>
          <p:nvPr/>
        </p:nvPicPr>
        <p:blipFill>
          <a:blip r:embed="rId2"/>
          <a:stretch>
            <a:fillRect/>
          </a:stretch>
        </p:blipFill>
        <p:spPr>
          <a:xfrm>
            <a:off x="2893536" y="1260766"/>
            <a:ext cx="6404928" cy="5090757"/>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flipV="1">
              <a:off x="3448050" y="2114549"/>
              <a:ext cx="4267200" cy="844550"/>
            </p14:xfrm>
          </p:contentPart>
        </mc:Choice>
        <mc:Fallback xmlns="">
          <p:pic>
            <p:nvPicPr>
              <p:cNvPr id="4" name="Ink 3"/>
              <p:cNvPicPr/>
              <p:nvPr/>
            </p:nvPicPr>
            <p:blipFill>
              <a:blip r:embed="rId4"/>
              <a:stretch>
                <a:fillRect/>
              </a:stretch>
            </p:blipFill>
            <p:spPr>
              <a:xfrm flipV="1">
                <a:off x="3439050" y="2105549"/>
                <a:ext cx="4285201" cy="862550"/>
              </a:xfrm>
              <a:prstGeom prst="rect">
                <a:avLst/>
              </a:prstGeom>
            </p:spPr>
          </p:pic>
        </mc:Fallback>
      </mc:AlternateContent>
    </p:spTree>
    <p:extLst>
      <p:ext uri="{BB962C8B-B14F-4D97-AF65-F5344CB8AC3E}">
        <p14:creationId xmlns:p14="http://schemas.microsoft.com/office/powerpoint/2010/main" val="352171335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Ads on Google Maps</a:t>
            </a:r>
          </a:p>
        </p:txBody>
      </p:sp>
      <p:pic>
        <p:nvPicPr>
          <p:cNvPr id="3" name="Picture 2"/>
          <p:cNvPicPr>
            <a:picLocks noChangeAspect="1"/>
          </p:cNvPicPr>
          <p:nvPr/>
        </p:nvPicPr>
        <p:blipFill>
          <a:blip r:embed="rId2"/>
          <a:stretch>
            <a:fillRect/>
          </a:stretch>
        </p:blipFill>
        <p:spPr>
          <a:xfrm>
            <a:off x="2693368" y="1690688"/>
            <a:ext cx="6957663" cy="381033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2860675" y="2508416"/>
              <a:ext cx="2022475" cy="541337"/>
            </p14:xfrm>
          </p:contentPart>
        </mc:Choice>
        <mc:Fallback xmlns="">
          <p:pic>
            <p:nvPicPr>
              <p:cNvPr id="5" name="Ink 4"/>
              <p:cNvPicPr/>
              <p:nvPr/>
            </p:nvPicPr>
            <p:blipFill>
              <a:blip r:embed="rId4"/>
              <a:stretch>
                <a:fillRect/>
              </a:stretch>
            </p:blipFill>
            <p:spPr>
              <a:xfrm>
                <a:off x="2851675" y="2499418"/>
                <a:ext cx="2040475" cy="559334"/>
              </a:xfrm>
              <a:prstGeom prst="rect">
                <a:avLst/>
              </a:prstGeom>
            </p:spPr>
          </p:pic>
        </mc:Fallback>
      </mc:AlternateContent>
    </p:spTree>
    <p:extLst>
      <p:ext uri="{BB962C8B-B14F-4D97-AF65-F5344CB8AC3E}">
        <p14:creationId xmlns:p14="http://schemas.microsoft.com/office/powerpoint/2010/main" val="182112945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Adsense</a:t>
            </a:r>
            <a:endParaRPr lang="en-US" dirty="0"/>
          </a:p>
        </p:txBody>
      </p:sp>
      <p:pic>
        <p:nvPicPr>
          <p:cNvPr id="8194" name="Picture 2" descr="http://harbun.me/wp-content/uploads/2015/11/Google-Adsense-Logo-How-does-Google-Adsense-Wo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424" y="4009493"/>
            <a:ext cx="4302125" cy="28485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7334" y="1556953"/>
            <a:ext cx="6929965" cy="3416320"/>
          </a:xfrm>
          <a:prstGeom prst="rect">
            <a:avLst/>
          </a:prstGeom>
        </p:spPr>
        <p:txBody>
          <a:bodyPr wrap="square">
            <a:spAutoFit/>
          </a:bodyPr>
          <a:lstStyle/>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 Google partnerships with publishers within Google Network Members, who sell the ad space of their websites</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 Ads are shown on publishers’ websites in terms of relevancy to their products</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 Google shares profits with the website publishers</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Per click</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Per impression</a:t>
            </a:r>
          </a:p>
          <a:p>
            <a:pPr marL="342900" lvl="0" indent="-342900" defTabSz="457200">
              <a:buClr>
                <a:srgbClr val="90C226"/>
              </a:buClr>
              <a:buSzPct val="80000"/>
              <a:buFont typeface="Wingdings 3" charset="2"/>
              <a:buChar char=""/>
            </a:pPr>
            <a:endParaRPr lang="en-CA" sz="2400" dirty="0">
              <a:solidFill>
                <a:prstClr val="black">
                  <a:lumMod val="75000"/>
                  <a:lumOff val="25000"/>
                </a:prstClr>
              </a:solidFill>
              <a:latin typeface="Calibri" panose="020F0502020204030204" pitchFamily="34" charset="0"/>
            </a:endParaRPr>
          </a:p>
        </p:txBody>
      </p:sp>
    </p:spTree>
    <p:extLst>
      <p:ext uri="{BB962C8B-B14F-4D97-AF65-F5344CB8AC3E}">
        <p14:creationId xmlns:p14="http://schemas.microsoft.com/office/powerpoint/2010/main" val="421518442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Youtube</a:t>
            </a:r>
          </a:p>
        </p:txBody>
      </p:sp>
      <p:pic>
        <p:nvPicPr>
          <p:cNvPr id="4" name="Picture 3"/>
          <p:cNvPicPr>
            <a:picLocks noChangeAspect="1"/>
          </p:cNvPicPr>
          <p:nvPr/>
        </p:nvPicPr>
        <p:blipFill>
          <a:blip r:embed="rId2"/>
          <a:stretch>
            <a:fillRect/>
          </a:stretch>
        </p:blipFill>
        <p:spPr>
          <a:xfrm>
            <a:off x="6366284" y="3898313"/>
            <a:ext cx="3022807" cy="3280496"/>
          </a:xfrm>
          <a:prstGeom prst="rect">
            <a:avLst/>
          </a:prstGeom>
        </p:spPr>
      </p:pic>
      <p:sp>
        <p:nvSpPr>
          <p:cNvPr id="5" name="Rectangle 4"/>
          <p:cNvSpPr/>
          <p:nvPr/>
        </p:nvSpPr>
        <p:spPr>
          <a:xfrm>
            <a:off x="848498" y="1930400"/>
            <a:ext cx="6096000" cy="3046988"/>
          </a:xfrm>
          <a:prstGeom prst="rect">
            <a:avLst/>
          </a:prstGeom>
        </p:spPr>
        <p:txBody>
          <a:bodyPr>
            <a:spAutoFit/>
          </a:bodyPr>
          <a:lstStyle/>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 The biggest video site in the world</a:t>
            </a:r>
          </a:p>
          <a:p>
            <a:pPr marL="342900" lvl="0" indent="-342900" defTabSz="457200">
              <a:buClr>
                <a:srgbClr val="90C226"/>
              </a:buClr>
              <a:buSzPct val="80000"/>
              <a:buFont typeface="Wingdings 3" charset="2"/>
              <a:buChar char=""/>
            </a:pPr>
            <a:endParaRPr lang="en-CA" sz="2400" dirty="0">
              <a:solidFill>
                <a:prstClr val="black">
                  <a:lumMod val="75000"/>
                  <a:lumOff val="25000"/>
                </a:prstClr>
              </a:solidFill>
              <a:latin typeface="Calibri" panose="020F0502020204030204" pitchFamily="34" charset="0"/>
            </a:endParaRP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 Increasing mobile user base</a:t>
            </a:r>
          </a:p>
          <a:p>
            <a:pPr marL="342900" lvl="0" indent="-342900" defTabSz="457200">
              <a:buClr>
                <a:srgbClr val="90C226"/>
              </a:buClr>
              <a:buSzPct val="80000"/>
              <a:buFont typeface="Wingdings 3" charset="2"/>
              <a:buChar char=""/>
            </a:pPr>
            <a:endParaRPr lang="en-CA" sz="2400" dirty="0">
              <a:solidFill>
                <a:prstClr val="black">
                  <a:lumMod val="75000"/>
                  <a:lumOff val="25000"/>
                </a:prstClr>
              </a:solidFill>
              <a:latin typeface="Calibri" panose="020F0502020204030204" pitchFamily="34" charset="0"/>
            </a:endParaRP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 Google has established partnerships with content companies to aid in monetizing video in the mobile space</a:t>
            </a:r>
          </a:p>
          <a:p>
            <a:pPr marL="342900" lvl="0" indent="-342900" defTabSz="457200">
              <a:buClr>
                <a:srgbClr val="90C226"/>
              </a:buClr>
              <a:buSzPct val="80000"/>
              <a:buFont typeface="Wingdings 3" charset="2"/>
              <a:buChar char=""/>
            </a:pPr>
            <a:endParaRPr lang="en-CA" sz="2400" dirty="0">
              <a:solidFill>
                <a:prstClr val="black">
                  <a:lumMod val="75000"/>
                  <a:lumOff val="25000"/>
                </a:prstClr>
              </a:solidFill>
              <a:latin typeface="Calibri" panose="020F0502020204030204" pitchFamily="34" charset="0"/>
            </a:endParaRPr>
          </a:p>
        </p:txBody>
      </p:sp>
    </p:spTree>
    <p:extLst>
      <p:ext uri="{BB962C8B-B14F-4D97-AF65-F5344CB8AC3E}">
        <p14:creationId xmlns:p14="http://schemas.microsoft.com/office/powerpoint/2010/main" val="334300149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a:t>
            </a:r>
          </a:p>
        </p:txBody>
      </p:sp>
      <p:pic>
        <p:nvPicPr>
          <p:cNvPr id="4" name="Picture 3"/>
          <p:cNvPicPr>
            <a:picLocks noChangeAspect="1"/>
          </p:cNvPicPr>
          <p:nvPr/>
        </p:nvPicPr>
        <p:blipFill>
          <a:blip r:embed="rId2"/>
          <a:stretch>
            <a:fillRect/>
          </a:stretch>
        </p:blipFill>
        <p:spPr>
          <a:xfrm>
            <a:off x="9144000" y="2640003"/>
            <a:ext cx="1746698" cy="3793260"/>
          </a:xfrm>
          <a:prstGeom prst="rect">
            <a:avLst/>
          </a:prstGeom>
        </p:spPr>
      </p:pic>
      <p:sp>
        <p:nvSpPr>
          <p:cNvPr id="5" name="Rectangle 4"/>
          <p:cNvSpPr/>
          <p:nvPr/>
        </p:nvSpPr>
        <p:spPr>
          <a:xfrm>
            <a:off x="1097464" y="2178560"/>
            <a:ext cx="6440158" cy="3416320"/>
          </a:xfrm>
          <a:prstGeom prst="rect">
            <a:avLst/>
          </a:prstGeom>
        </p:spPr>
        <p:txBody>
          <a:bodyPr wrap="square">
            <a:spAutoFit/>
          </a:bodyPr>
          <a:lstStyle/>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Social Network like Facebook</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Integrated to Google owned platforms such as YouTube</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Google Hangout</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An OS designed for touch screen devices</a:t>
            </a:r>
          </a:p>
          <a:p>
            <a:pPr marL="800100" lvl="1"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Nexus, HTC One, Galaxy, </a:t>
            </a:r>
            <a:r>
              <a:rPr lang="en-CA" sz="2400" dirty="0" err="1">
                <a:solidFill>
                  <a:prstClr val="black">
                    <a:lumMod val="75000"/>
                    <a:lumOff val="25000"/>
                  </a:prstClr>
                </a:solidFill>
                <a:latin typeface="Calibri" panose="020F0502020204030204" pitchFamily="34" charset="0"/>
              </a:rPr>
              <a:t>Xperia</a:t>
            </a:r>
            <a:r>
              <a:rPr lang="en-CA" sz="2400" dirty="0">
                <a:solidFill>
                  <a:prstClr val="black">
                    <a:lumMod val="75000"/>
                    <a:lumOff val="25000"/>
                  </a:prstClr>
                </a:solidFill>
                <a:latin typeface="Calibri" panose="020F0502020204030204" pitchFamily="34" charset="0"/>
              </a:rPr>
              <a:t> Z</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Opened sourced</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300 Million users worldwide</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 </a:t>
            </a:r>
          </a:p>
        </p:txBody>
      </p:sp>
    </p:spTree>
    <p:extLst>
      <p:ext uri="{BB962C8B-B14F-4D97-AF65-F5344CB8AC3E}">
        <p14:creationId xmlns:p14="http://schemas.microsoft.com/office/powerpoint/2010/main" val="360943641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60173"/>
            <a:ext cx="8596668" cy="1320800"/>
          </a:xfrm>
        </p:spPr>
        <p:txBody>
          <a:bodyPr/>
          <a:lstStyle/>
          <a:p>
            <a:r>
              <a:rPr lang="en-US" dirty="0"/>
              <a:t>Management Team</a:t>
            </a:r>
          </a:p>
        </p:txBody>
      </p:sp>
      <p:sp>
        <p:nvSpPr>
          <p:cNvPr id="4" name="Rectangle 3"/>
          <p:cNvSpPr/>
          <p:nvPr/>
        </p:nvSpPr>
        <p:spPr>
          <a:xfrm>
            <a:off x="838200" y="1690688"/>
            <a:ext cx="6096000" cy="4893647"/>
          </a:xfrm>
          <a:prstGeom prst="rect">
            <a:avLst/>
          </a:prstGeom>
        </p:spPr>
        <p:txBody>
          <a:bodyPr>
            <a:spAutoFit/>
          </a:bodyPr>
          <a:lstStyle/>
          <a:p>
            <a:r>
              <a:rPr lang="en-US" sz="2400" dirty="0">
                <a:effectLst/>
                <a:latin typeface="Calibri" panose="020F0502020204030204" pitchFamily="34" charset="0"/>
              </a:rPr>
              <a:t>Larry Page</a:t>
            </a:r>
          </a:p>
          <a:p>
            <a:endParaRPr lang="en-US" sz="2400" dirty="0">
              <a:latin typeface="Calibri" panose="020F0502020204030204" pitchFamily="34" charset="0"/>
            </a:endParaRP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CEO of Alphabet Inc.</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CEO of Google (2011-2015) President</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Products (2001-2011) Co-Founder (1998) </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Education: </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Michigan University – (B) Engineering</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Stanford – (M) Computer Science </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Stanford – (PhD) Dropped Out Met Sergey at Stanford during the PhD program</a:t>
            </a:r>
          </a:p>
          <a:p>
            <a:pPr marL="342900" lvl="0" indent="-342900" defTabSz="457200">
              <a:buClr>
                <a:srgbClr val="90C226"/>
              </a:buClr>
              <a:buSzPct val="80000"/>
              <a:buFont typeface="Wingdings 3" charset="2"/>
              <a:buChar char=""/>
            </a:pPr>
            <a:endParaRPr lang="en-CA" sz="2400" dirty="0">
              <a:solidFill>
                <a:prstClr val="black">
                  <a:lumMod val="75000"/>
                  <a:lumOff val="25000"/>
                </a:prstClr>
              </a:solidFill>
              <a:latin typeface="Calibri" panose="020F0502020204030204" pitchFamily="34" charset="0"/>
            </a:endParaRPr>
          </a:p>
          <a:p>
            <a:endParaRPr lang="en-US" sz="2400" dirty="0">
              <a:effectLst/>
              <a:latin typeface="Calibri" panose="020F0502020204030204" pitchFamily="34" charset="0"/>
            </a:endParaRPr>
          </a:p>
          <a:p>
            <a:r>
              <a:rPr lang="en-US" sz="2400" dirty="0">
                <a:effectLst/>
                <a:latin typeface="Calibri" panose="020F0502020204030204" pitchFamily="34" charset="0"/>
              </a:rPr>
              <a:t> </a:t>
            </a:r>
          </a:p>
        </p:txBody>
      </p:sp>
      <p:pic>
        <p:nvPicPr>
          <p:cNvPr id="5" name="Picture 4"/>
          <p:cNvPicPr>
            <a:picLocks noChangeAspect="1"/>
          </p:cNvPicPr>
          <p:nvPr/>
        </p:nvPicPr>
        <p:blipFill>
          <a:blip r:embed="rId2"/>
          <a:stretch>
            <a:fillRect/>
          </a:stretch>
        </p:blipFill>
        <p:spPr>
          <a:xfrm>
            <a:off x="7372206" y="2668905"/>
            <a:ext cx="3981594" cy="2198550"/>
          </a:xfrm>
          <a:prstGeom prst="rect">
            <a:avLst/>
          </a:prstGeom>
        </p:spPr>
      </p:pic>
    </p:spTree>
    <p:extLst>
      <p:ext uri="{BB962C8B-B14F-4D97-AF65-F5344CB8AC3E}">
        <p14:creationId xmlns:p14="http://schemas.microsoft.com/office/powerpoint/2010/main" val="224060240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155" y="566351"/>
            <a:ext cx="8596668" cy="1320800"/>
          </a:xfrm>
        </p:spPr>
        <p:txBody>
          <a:bodyPr/>
          <a:lstStyle/>
          <a:p>
            <a:r>
              <a:rPr lang="en-US" dirty="0"/>
              <a:t>Management Team</a:t>
            </a:r>
          </a:p>
        </p:txBody>
      </p:sp>
      <p:sp>
        <p:nvSpPr>
          <p:cNvPr id="3" name="Rectangle 2"/>
          <p:cNvSpPr/>
          <p:nvPr/>
        </p:nvSpPr>
        <p:spPr>
          <a:xfrm>
            <a:off x="486032" y="1587285"/>
            <a:ext cx="4887961" cy="5632311"/>
          </a:xfrm>
          <a:prstGeom prst="rect">
            <a:avLst/>
          </a:prstGeom>
        </p:spPr>
        <p:txBody>
          <a:bodyPr wrap="square">
            <a:spAutoFit/>
          </a:bodyPr>
          <a:lstStyle/>
          <a:p>
            <a:pPr marL="342900" fontAlgn="ctr"/>
            <a:r>
              <a:rPr lang="en-US" sz="2400" dirty="0" err="1">
                <a:latin typeface="Calibri" panose="020F0502020204030204" pitchFamily="34" charset="0"/>
              </a:rPr>
              <a:t>Sundar</a:t>
            </a:r>
            <a:r>
              <a:rPr lang="en-US" sz="2400" dirty="0">
                <a:latin typeface="Calibri" panose="020F0502020204030204" pitchFamily="34" charset="0"/>
              </a:rPr>
              <a:t> </a:t>
            </a:r>
            <a:r>
              <a:rPr lang="en-US" sz="2400" dirty="0" err="1">
                <a:latin typeface="Calibri" panose="020F0502020204030204" pitchFamily="34" charset="0"/>
              </a:rPr>
              <a:t>Pichai</a:t>
            </a:r>
            <a:endParaRPr lang="en-US" sz="2400" dirty="0">
              <a:latin typeface="Calibri" panose="020F0502020204030204" pitchFamily="34" charset="0"/>
            </a:endParaRPr>
          </a:p>
          <a:p>
            <a:pPr marL="342900" fontAlgn="ctr"/>
            <a:endParaRPr lang="en-US" sz="2400" dirty="0">
              <a:latin typeface="Calibri" panose="020F0502020204030204" pitchFamily="34" charset="0"/>
            </a:endParaRP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CEO of Google (August 2015)</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Born in Chennai, Tamil Nadu, India </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Joined Google in 2004 </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Wharton School of the University of Pennsylvania </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Stanford University </a:t>
            </a:r>
          </a:p>
          <a:p>
            <a:pPr marL="342900" lvl="0" indent="-342900" defTabSz="457200">
              <a:buClr>
                <a:srgbClr val="90C226"/>
              </a:buClr>
              <a:buSzPct val="80000"/>
              <a:buFont typeface="Wingdings 3" charset="2"/>
              <a:buChar char=""/>
            </a:pPr>
            <a:r>
              <a:rPr lang="en-CA" sz="2400" dirty="0">
                <a:solidFill>
                  <a:prstClr val="black">
                    <a:lumMod val="75000"/>
                    <a:lumOff val="25000"/>
                  </a:prstClr>
                </a:solidFill>
                <a:latin typeface="Calibri" panose="020F0502020204030204" pitchFamily="34" charset="0"/>
              </a:rPr>
              <a:t>Indian Institute of Technology Kharagpur</a:t>
            </a:r>
          </a:p>
          <a:p>
            <a:pPr marL="342900" lvl="0" indent="-342900" defTabSz="457200">
              <a:buClr>
                <a:srgbClr val="90C226"/>
              </a:buClr>
              <a:buSzPct val="80000"/>
              <a:buFont typeface="Wingdings 3" charset="2"/>
              <a:buChar char=""/>
            </a:pPr>
            <a:endParaRPr lang="en-CA" sz="2400" dirty="0">
              <a:solidFill>
                <a:prstClr val="black">
                  <a:lumMod val="75000"/>
                  <a:lumOff val="25000"/>
                </a:prstClr>
              </a:solidFill>
              <a:latin typeface="Calibri" panose="020F0502020204030204" pitchFamily="34" charset="0"/>
            </a:endParaRPr>
          </a:p>
          <a:p>
            <a:pPr marL="342900" lvl="0" indent="-342900" defTabSz="457200">
              <a:buClr>
                <a:srgbClr val="90C226"/>
              </a:buClr>
              <a:buSzPct val="80000"/>
              <a:buFont typeface="Wingdings 3" charset="2"/>
              <a:buChar char=""/>
            </a:pPr>
            <a:endParaRPr lang="en-CA" sz="2400" dirty="0">
              <a:solidFill>
                <a:prstClr val="black">
                  <a:lumMod val="75000"/>
                  <a:lumOff val="25000"/>
                </a:prstClr>
              </a:solidFill>
              <a:latin typeface="Calibri" panose="020F0502020204030204" pitchFamily="34" charset="0"/>
            </a:endParaRPr>
          </a:p>
          <a:p>
            <a:pPr marL="342900" fontAlgn="ctr"/>
            <a:endParaRPr lang="en-US" sz="2400" dirty="0">
              <a:latin typeface="Calibri" panose="020F0502020204030204" pitchFamily="34" charset="0"/>
            </a:endParaRPr>
          </a:p>
          <a:p>
            <a:pPr marL="342900" fontAlgn="ctr"/>
            <a:endParaRPr lang="en-US" sz="2400" dirty="0">
              <a:latin typeface="Calibri" panose="020F0502020204030204" pitchFamily="34" charset="0"/>
            </a:endParaRPr>
          </a:p>
          <a:p>
            <a:pPr marL="342900" fontAlgn="ctr"/>
            <a:endParaRPr lang="en-US" sz="2400" dirty="0">
              <a:latin typeface="Calibri" panose="020F0502020204030204" pitchFamily="34" charset="0"/>
            </a:endParaRPr>
          </a:p>
        </p:txBody>
      </p:sp>
      <p:pic>
        <p:nvPicPr>
          <p:cNvPr id="4" name="Picture 3"/>
          <p:cNvPicPr>
            <a:picLocks noChangeAspect="1"/>
          </p:cNvPicPr>
          <p:nvPr/>
        </p:nvPicPr>
        <p:blipFill>
          <a:blip r:embed="rId2"/>
          <a:stretch>
            <a:fillRect/>
          </a:stretch>
        </p:blipFill>
        <p:spPr>
          <a:xfrm>
            <a:off x="5726160" y="1774242"/>
            <a:ext cx="6195597" cy="3810330"/>
          </a:xfrm>
          <a:prstGeom prst="rect">
            <a:avLst/>
          </a:prstGeom>
        </p:spPr>
      </p:pic>
    </p:spTree>
    <p:extLst>
      <p:ext uri="{BB962C8B-B14F-4D97-AF65-F5344CB8AC3E}">
        <p14:creationId xmlns:p14="http://schemas.microsoft.com/office/powerpoint/2010/main" val="44167993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Team</a:t>
            </a:r>
          </a:p>
        </p:txBody>
      </p:sp>
      <p:sp>
        <p:nvSpPr>
          <p:cNvPr id="3" name="Rectangle 2"/>
          <p:cNvSpPr/>
          <p:nvPr/>
        </p:nvSpPr>
        <p:spPr>
          <a:xfrm>
            <a:off x="6888480" y="1414253"/>
            <a:ext cx="4465320" cy="4524315"/>
          </a:xfrm>
          <a:prstGeom prst="rect">
            <a:avLst/>
          </a:prstGeom>
        </p:spPr>
        <p:txBody>
          <a:bodyPr wrap="square">
            <a:spAutoFit/>
          </a:bodyPr>
          <a:lstStyle/>
          <a:p>
            <a:r>
              <a:rPr lang="en-US" sz="2400" dirty="0">
                <a:latin typeface="Calibri" panose="020F0502020204030204" pitchFamily="34" charset="0"/>
              </a:rPr>
              <a:t>Eric Schmidt</a:t>
            </a:r>
          </a:p>
          <a:p>
            <a:pPr marL="342900" lvl="0" indent="-342900" defTabSz="457200">
              <a:buClr>
                <a:srgbClr val="90C226"/>
              </a:buClr>
              <a:buSzPct val="80000"/>
              <a:buFont typeface="Wingdings 3" charset="2"/>
              <a:buChar char=""/>
            </a:pPr>
            <a:r>
              <a:rPr lang="en-US" sz="2400" dirty="0">
                <a:latin typeface="Calibri" panose="020F0502020204030204" pitchFamily="34" charset="0"/>
              </a:rPr>
              <a:t>Former CEO of Google (2001-2011)</a:t>
            </a:r>
          </a:p>
          <a:p>
            <a:pPr marL="342900" lvl="0" indent="-342900" defTabSz="457200">
              <a:buClr>
                <a:srgbClr val="90C226"/>
              </a:buClr>
              <a:buSzPct val="80000"/>
              <a:buFont typeface="Wingdings 3" charset="2"/>
              <a:buChar char=""/>
            </a:pPr>
            <a:r>
              <a:rPr lang="en-US" sz="2400" dirty="0">
                <a:latin typeface="Calibri" panose="020F0502020204030204" pitchFamily="34" charset="0"/>
              </a:rPr>
              <a:t>Former CEO of Novell &amp; CTO of Sun Microsystems‘</a:t>
            </a:r>
          </a:p>
          <a:p>
            <a:pPr marL="342900" lvl="0" indent="-342900" defTabSz="457200">
              <a:buClr>
                <a:srgbClr val="90C226"/>
              </a:buClr>
              <a:buSzPct val="80000"/>
              <a:buFont typeface="Wingdings 3" charset="2"/>
              <a:buChar char=""/>
            </a:pPr>
            <a:r>
              <a:rPr lang="en-US" sz="2400" dirty="0">
                <a:latin typeface="Calibri" panose="020F0502020204030204" pitchFamily="34" charset="0"/>
              </a:rPr>
              <a:t>Bachelor of engineering degree from Princeton</a:t>
            </a:r>
          </a:p>
          <a:p>
            <a:pPr marL="342900" lvl="0" indent="-342900" defTabSz="457200">
              <a:buClr>
                <a:srgbClr val="90C226"/>
              </a:buClr>
              <a:buSzPct val="80000"/>
              <a:buFont typeface="Wingdings 3" charset="2"/>
              <a:buChar char=""/>
            </a:pPr>
            <a:r>
              <a:rPr lang="en-US" sz="2400" dirty="0">
                <a:latin typeface="Calibri" panose="020F0502020204030204" pitchFamily="34" charset="0"/>
              </a:rPr>
              <a:t>Master's and PhD in Computer science from UC Berkley</a:t>
            </a:r>
          </a:p>
          <a:p>
            <a:pPr marL="342900" lvl="0" indent="-342900" defTabSz="457200">
              <a:buClr>
                <a:srgbClr val="90C226"/>
              </a:buClr>
              <a:buSzPct val="80000"/>
              <a:buFont typeface="Wingdings 3" charset="2"/>
              <a:buChar char=""/>
            </a:pPr>
            <a:r>
              <a:rPr lang="en-US" sz="2400" dirty="0">
                <a:latin typeface="Calibri" panose="020F0502020204030204" pitchFamily="34" charset="0"/>
              </a:rPr>
              <a:t>Member of Obama’s Council of Science and Technology</a:t>
            </a:r>
          </a:p>
          <a:p>
            <a:endParaRPr lang="en-US" sz="2400" dirty="0">
              <a:latin typeface="Calibri" panose="020F0502020204030204" pitchFamily="34" charset="0"/>
            </a:endParaRPr>
          </a:p>
        </p:txBody>
      </p:sp>
      <p:pic>
        <p:nvPicPr>
          <p:cNvPr id="4" name="Picture 3"/>
          <p:cNvPicPr>
            <a:picLocks noChangeAspect="1"/>
          </p:cNvPicPr>
          <p:nvPr/>
        </p:nvPicPr>
        <p:blipFill>
          <a:blip r:embed="rId2"/>
          <a:stretch>
            <a:fillRect/>
          </a:stretch>
        </p:blipFill>
        <p:spPr>
          <a:xfrm>
            <a:off x="838200" y="2319826"/>
            <a:ext cx="4941563" cy="3082503"/>
          </a:xfrm>
          <a:prstGeom prst="rect">
            <a:avLst/>
          </a:prstGeom>
        </p:spPr>
      </p:pic>
    </p:spTree>
    <p:extLst>
      <p:ext uri="{BB962C8B-B14F-4D97-AF65-F5344CB8AC3E}">
        <p14:creationId xmlns:p14="http://schemas.microsoft.com/office/powerpoint/2010/main" val="381096349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Team</a:t>
            </a:r>
          </a:p>
        </p:txBody>
      </p:sp>
      <p:sp>
        <p:nvSpPr>
          <p:cNvPr id="3" name="Rectangle 2"/>
          <p:cNvSpPr/>
          <p:nvPr/>
        </p:nvSpPr>
        <p:spPr>
          <a:xfrm>
            <a:off x="288737" y="1523872"/>
            <a:ext cx="6096000" cy="4524315"/>
          </a:xfrm>
          <a:prstGeom prst="rect">
            <a:avLst/>
          </a:prstGeom>
        </p:spPr>
        <p:txBody>
          <a:bodyPr>
            <a:spAutoFit/>
          </a:bodyPr>
          <a:lstStyle/>
          <a:p>
            <a:pPr marL="342900" fontAlgn="ctr"/>
            <a:r>
              <a:rPr lang="en-US" sz="2400" dirty="0">
                <a:effectLst/>
                <a:latin typeface="Calibri" panose="020F0502020204030204" pitchFamily="34" charset="0"/>
              </a:rPr>
              <a:t>David Drummond</a:t>
            </a:r>
          </a:p>
          <a:p>
            <a:pPr marL="342900" lvl="0" indent="-342900" defTabSz="457200">
              <a:buClr>
                <a:srgbClr val="90C226"/>
              </a:buClr>
              <a:buSzPct val="80000"/>
              <a:buFont typeface="Wingdings 3" charset="2"/>
              <a:buChar char=""/>
            </a:pPr>
            <a:r>
              <a:rPr lang="en-US" sz="2400" dirty="0">
                <a:effectLst/>
                <a:latin typeface="Calibri" panose="020F0502020204030204" pitchFamily="34" charset="0"/>
              </a:rPr>
              <a:t>Corporate Development and Chief Legal Officer, Senior Vice President</a:t>
            </a:r>
          </a:p>
          <a:p>
            <a:pPr marL="342900" lvl="0" indent="-342900" defTabSz="457200">
              <a:buClr>
                <a:srgbClr val="90C226"/>
              </a:buClr>
              <a:buSzPct val="80000"/>
              <a:buFont typeface="Wingdings 3" charset="2"/>
              <a:buChar char=""/>
            </a:pPr>
            <a:r>
              <a:rPr lang="en-US" sz="2400" dirty="0">
                <a:latin typeface="Calibri" panose="020F0502020204030204" pitchFamily="34" charset="0"/>
              </a:rPr>
              <a:t>Education </a:t>
            </a:r>
          </a:p>
          <a:p>
            <a:pPr marL="742950" lvl="1" indent="-285750" fontAlgn="ctr">
              <a:buFont typeface="Courier New" panose="02070309020205020404" pitchFamily="49" charset="0"/>
              <a:buChar char="o"/>
            </a:pPr>
            <a:r>
              <a:rPr lang="en-US" sz="2400" dirty="0">
                <a:latin typeface="Calibri" panose="020F0502020204030204" pitchFamily="34" charset="0"/>
              </a:rPr>
              <a:t>Bachelor in History from Santa Clara University </a:t>
            </a:r>
          </a:p>
          <a:p>
            <a:pPr marL="742950" lvl="1" indent="-285750" fontAlgn="ctr">
              <a:buFont typeface="Courier New" panose="02070309020205020404" pitchFamily="49" charset="0"/>
              <a:buChar char="o"/>
            </a:pPr>
            <a:r>
              <a:rPr lang="en-US" sz="2400" dirty="0">
                <a:latin typeface="Calibri" panose="020F0502020204030204" pitchFamily="34" charset="0"/>
              </a:rPr>
              <a:t>(JD) Law Stanford</a:t>
            </a:r>
          </a:p>
          <a:p>
            <a:pPr marL="742950" lvl="1" indent="-285750" fontAlgn="ctr">
              <a:buFont typeface="Courier New" panose="02070309020205020404" pitchFamily="49" charset="0"/>
              <a:buChar char="o"/>
            </a:pPr>
            <a:r>
              <a:rPr lang="en-US" sz="2400" dirty="0">
                <a:latin typeface="Calibri" panose="020F0502020204030204" pitchFamily="34" charset="0"/>
              </a:rPr>
              <a:t>PhD Computer Science University of California</a:t>
            </a:r>
          </a:p>
          <a:p>
            <a:pPr marL="342900" indent="-342900" defTabSz="457200">
              <a:buClr>
                <a:srgbClr val="90C226"/>
              </a:buClr>
              <a:buSzPct val="80000"/>
              <a:buFont typeface="Wingdings 3" charset="2"/>
              <a:buChar char=""/>
            </a:pPr>
            <a:r>
              <a:rPr lang="en-US" sz="2400" dirty="0">
                <a:latin typeface="Calibri" panose="020F0502020204030204" pitchFamily="34" charset="0"/>
              </a:rPr>
              <a:t>Serves on Board of Directors of Uber Technologies</a:t>
            </a:r>
            <a:endParaRPr lang="en-US" sz="2400" dirty="0">
              <a:effectLst/>
              <a:latin typeface="Calibri" panose="020F0502020204030204" pitchFamily="34" charset="0"/>
            </a:endParaRPr>
          </a:p>
          <a:p>
            <a:pPr lvl="1" fontAlgn="ctr"/>
            <a:endParaRPr lang="en-US" sz="2400" dirty="0">
              <a:effectLst/>
              <a:latin typeface="Calibri" panose="020F0502020204030204" pitchFamily="34" charset="0"/>
            </a:endParaRPr>
          </a:p>
        </p:txBody>
      </p:sp>
      <p:pic>
        <p:nvPicPr>
          <p:cNvPr id="4" name="Picture 3"/>
          <p:cNvPicPr>
            <a:picLocks noChangeAspect="1"/>
          </p:cNvPicPr>
          <p:nvPr/>
        </p:nvPicPr>
        <p:blipFill>
          <a:blip r:embed="rId2"/>
          <a:stretch>
            <a:fillRect/>
          </a:stretch>
        </p:blipFill>
        <p:spPr>
          <a:xfrm>
            <a:off x="6675120" y="2143482"/>
            <a:ext cx="4801016" cy="2743438"/>
          </a:xfrm>
          <a:prstGeom prst="rect">
            <a:avLst/>
          </a:prstGeom>
        </p:spPr>
      </p:pic>
    </p:spTree>
    <p:extLst>
      <p:ext uri="{BB962C8B-B14F-4D97-AF65-F5344CB8AC3E}">
        <p14:creationId xmlns:p14="http://schemas.microsoft.com/office/powerpoint/2010/main" val="3992179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Share of Web Traffic by Device</a:t>
            </a:r>
          </a:p>
        </p:txBody>
      </p:sp>
      <p:pic>
        <p:nvPicPr>
          <p:cNvPr id="320" name="Shape 320"/>
          <p:cNvPicPr preferRelativeResize="0">
            <a:picLocks noGrp="1"/>
          </p:cNvPicPr>
          <p:nvPr>
            <p:ph idx="1"/>
          </p:nvPr>
        </p:nvPicPr>
        <p:blipFill rotWithShape="1">
          <a:blip r:embed="rId3">
            <a:alphaModFix/>
          </a:blip>
          <a:stretch/>
        </p:blipFill>
        <p:spPr>
          <a:xfrm>
            <a:off x="0" y="0"/>
            <a:ext cx="12192000" cy="6858000"/>
          </a:xfrm>
          <a:prstGeom prst="rect">
            <a:avLst/>
          </a:prstGeom>
          <a:noFill/>
          <a:ln>
            <a:noFill/>
          </a:ln>
        </p:spPr>
      </p:pic>
    </p:spTree>
    <p:extLst>
      <p:ext uri="{BB962C8B-B14F-4D97-AF65-F5344CB8AC3E}">
        <p14:creationId xmlns:p14="http://schemas.microsoft.com/office/powerpoint/2010/main" val="3991977332"/>
      </p:ext>
    </p:extLst>
  </p:cSld>
  <p:clrMapOvr>
    <a:masterClrMapping/>
  </p:clrMapOvr>
  <p:transition spd="slow">
    <p:cut/>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Team</a:t>
            </a:r>
          </a:p>
        </p:txBody>
      </p:sp>
      <p:pic>
        <p:nvPicPr>
          <p:cNvPr id="3" name="Picture 2"/>
          <p:cNvPicPr>
            <a:picLocks noChangeAspect="1"/>
          </p:cNvPicPr>
          <p:nvPr/>
        </p:nvPicPr>
        <p:blipFill>
          <a:blip r:embed="rId2"/>
          <a:stretch>
            <a:fillRect/>
          </a:stretch>
        </p:blipFill>
        <p:spPr>
          <a:xfrm>
            <a:off x="838200" y="2270147"/>
            <a:ext cx="4423793" cy="3543607"/>
          </a:xfrm>
          <a:prstGeom prst="rect">
            <a:avLst/>
          </a:prstGeom>
        </p:spPr>
      </p:pic>
      <p:sp>
        <p:nvSpPr>
          <p:cNvPr id="5" name="Rectangle 4"/>
          <p:cNvSpPr/>
          <p:nvPr/>
        </p:nvSpPr>
        <p:spPr>
          <a:xfrm>
            <a:off x="5261993" y="948690"/>
            <a:ext cx="6096000" cy="4431983"/>
          </a:xfrm>
          <a:prstGeom prst="rect">
            <a:avLst/>
          </a:prstGeom>
        </p:spPr>
        <p:txBody>
          <a:bodyPr>
            <a:spAutoFit/>
          </a:bodyPr>
          <a:lstStyle/>
          <a:p>
            <a:pPr marL="1714500" marR="0">
              <a:spcBef>
                <a:spcPts val="0"/>
              </a:spcBef>
              <a:spcAft>
                <a:spcPts val="0"/>
              </a:spcAft>
            </a:pPr>
            <a:r>
              <a:rPr lang="en-US" sz="2400" dirty="0">
                <a:latin typeface="Calibri" panose="020F0502020204030204" pitchFamily="34" charset="0"/>
              </a:rPr>
              <a:t>Sergey </a:t>
            </a:r>
            <a:r>
              <a:rPr lang="en-US" sz="2400" dirty="0" err="1">
                <a:latin typeface="Calibri" panose="020F0502020204030204" pitchFamily="34" charset="0"/>
              </a:rPr>
              <a:t>Brin</a:t>
            </a:r>
            <a:endParaRPr lang="en-US" sz="2400" dirty="0">
              <a:latin typeface="Calibri" panose="020F0502020204030204" pitchFamily="34" charset="0"/>
            </a:endParaRPr>
          </a:p>
          <a:p>
            <a:pPr marL="342900" lvl="0" indent="-342900" defTabSz="457200">
              <a:buClr>
                <a:srgbClr val="90C226"/>
              </a:buClr>
              <a:buSzPct val="80000"/>
              <a:buFont typeface="Wingdings 3" charset="2"/>
              <a:buChar char=""/>
            </a:pPr>
            <a:r>
              <a:rPr lang="en-US" sz="2400" dirty="0">
                <a:latin typeface="Calibri" panose="020F0502020204030204" pitchFamily="34" charset="0"/>
              </a:rPr>
              <a:t>President of Alphabet </a:t>
            </a:r>
            <a:r>
              <a:rPr lang="en-US" sz="2400" dirty="0" err="1">
                <a:latin typeface="Calibri" panose="020F0502020204030204" pitchFamily="34" charset="0"/>
              </a:rPr>
              <a:t>Inc</a:t>
            </a:r>
            <a:r>
              <a:rPr lang="en-US" sz="2400" dirty="0">
                <a:latin typeface="Calibri" panose="020F0502020204030204" pitchFamily="34" charset="0"/>
              </a:rPr>
              <a:t> </a:t>
            </a:r>
          </a:p>
          <a:p>
            <a:pPr marL="342900" lvl="0" indent="-342900" defTabSz="457200">
              <a:buClr>
                <a:srgbClr val="90C226"/>
              </a:buClr>
              <a:buSzPct val="80000"/>
              <a:buFont typeface="Wingdings 3" charset="2"/>
              <a:buChar char=""/>
            </a:pPr>
            <a:r>
              <a:rPr lang="en-US" sz="2400" dirty="0">
                <a:latin typeface="Calibri" panose="020F0502020204030204" pitchFamily="34" charset="0"/>
              </a:rPr>
              <a:t>President of Technology at Google 2001 to 2011 </a:t>
            </a:r>
          </a:p>
          <a:p>
            <a:pPr marL="342900" lvl="0" indent="-342900" defTabSz="457200">
              <a:buClr>
                <a:srgbClr val="90C226"/>
              </a:buClr>
              <a:buSzPct val="80000"/>
              <a:buFont typeface="Wingdings 3" charset="2"/>
              <a:buChar char=""/>
            </a:pPr>
            <a:r>
              <a:rPr lang="en-US" sz="2400" dirty="0">
                <a:latin typeface="Calibri" panose="020F0502020204030204" pitchFamily="34" charset="0"/>
              </a:rPr>
              <a:t>Co-Founder (1998) </a:t>
            </a:r>
          </a:p>
          <a:p>
            <a:pPr marL="342900" lvl="0" indent="-342900" defTabSz="457200">
              <a:buClr>
                <a:srgbClr val="90C226"/>
              </a:buClr>
              <a:buSzPct val="80000"/>
              <a:buFont typeface="Wingdings 3" charset="2"/>
              <a:buChar char=""/>
            </a:pPr>
            <a:r>
              <a:rPr lang="en-US" sz="2400" dirty="0">
                <a:latin typeface="Calibri" panose="020F0502020204030204" pitchFamily="34" charset="0"/>
              </a:rPr>
              <a:t>Education: </a:t>
            </a:r>
          </a:p>
          <a:p>
            <a:pPr marL="800100" lvl="1" indent="-342900" defTabSz="457200">
              <a:buClr>
                <a:srgbClr val="90C226"/>
              </a:buClr>
              <a:buSzPct val="80000"/>
              <a:buFont typeface="Wingdings 3" charset="2"/>
              <a:buChar char=""/>
            </a:pPr>
            <a:r>
              <a:rPr lang="en-US" sz="2400" dirty="0">
                <a:latin typeface="Calibri" panose="020F0502020204030204" pitchFamily="34" charset="0"/>
              </a:rPr>
              <a:t>B.Sc.  Mathematics and Computer Sciences University of Maryland</a:t>
            </a:r>
          </a:p>
          <a:p>
            <a:pPr marL="800100" lvl="1" indent="-342900" defTabSz="457200">
              <a:buClr>
                <a:srgbClr val="90C226"/>
              </a:buClr>
              <a:buSzPct val="80000"/>
              <a:buFont typeface="Wingdings 3" charset="2"/>
              <a:buChar char=""/>
            </a:pPr>
            <a:r>
              <a:rPr lang="en-US" sz="2400" dirty="0">
                <a:latin typeface="Calibri" panose="020F0502020204030204" pitchFamily="34" charset="0"/>
              </a:rPr>
              <a:t>Masters of Computer Science Stanford</a:t>
            </a:r>
          </a:p>
          <a:p>
            <a:pPr marL="800100" lvl="1" indent="-342900" defTabSz="457200">
              <a:buClr>
                <a:srgbClr val="90C226"/>
              </a:buClr>
              <a:buSzPct val="80000"/>
              <a:buFont typeface="Wingdings 3" charset="2"/>
              <a:buChar char=""/>
            </a:pPr>
            <a:r>
              <a:rPr lang="en-US" sz="2400" dirty="0">
                <a:latin typeface="Calibri" panose="020F0502020204030204" pitchFamily="34" charset="0"/>
              </a:rPr>
              <a:t>(PhD) Dropped Out Met Larry at Stanford during the PhD program</a:t>
            </a:r>
          </a:p>
          <a:p>
            <a:r>
              <a:rPr lang="en-US" dirty="0">
                <a:latin typeface="Calibri" panose="020F0502020204030204" pitchFamily="34" charset="0"/>
              </a:rPr>
              <a:t> </a:t>
            </a:r>
          </a:p>
        </p:txBody>
      </p:sp>
    </p:spTree>
    <p:extLst>
      <p:ext uri="{BB962C8B-B14F-4D97-AF65-F5344CB8AC3E}">
        <p14:creationId xmlns:p14="http://schemas.microsoft.com/office/powerpoint/2010/main" val="191817985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Factors</a:t>
            </a:r>
          </a:p>
        </p:txBody>
      </p:sp>
      <p:sp>
        <p:nvSpPr>
          <p:cNvPr id="3" name="Rectangle 2"/>
          <p:cNvSpPr/>
          <p:nvPr/>
        </p:nvSpPr>
        <p:spPr>
          <a:xfrm>
            <a:off x="838200" y="1690688"/>
            <a:ext cx="9540240" cy="4247317"/>
          </a:xfrm>
          <a:prstGeom prst="rect">
            <a:avLst/>
          </a:prstGeom>
        </p:spPr>
        <p:txBody>
          <a:bodyPr wrap="square">
            <a:spAutoFit/>
          </a:bodyPr>
          <a:lstStyle/>
          <a:p>
            <a:pPr marL="342900" fontAlgn="ctr">
              <a:buFont typeface="Arial" panose="020B0604020202020204" pitchFamily="34" charset="0"/>
              <a:buChar char="•"/>
            </a:pPr>
            <a:r>
              <a:rPr lang="en-US" dirty="0">
                <a:effectLst/>
                <a:latin typeface="Calibri" panose="020F0502020204030204" pitchFamily="34" charset="0"/>
              </a:rPr>
              <a:t> Intense Competition</a:t>
            </a:r>
          </a:p>
          <a:p>
            <a:pPr marL="742950" lvl="1" indent="-285750" fontAlgn="ctr">
              <a:buFont typeface="Courier New" panose="02070309020205020404" pitchFamily="49" charset="0"/>
              <a:buChar char="o"/>
            </a:pPr>
            <a:r>
              <a:rPr lang="en-US" dirty="0">
                <a:effectLst/>
                <a:latin typeface="Calibri" panose="020F0502020204030204" pitchFamily="34" charset="0"/>
              </a:rPr>
              <a:t>If Google does not continue to innovate and provide products and services that are useful to users, they may not remain competitive, and their revenues and operating results could be adversely affected.</a:t>
            </a:r>
          </a:p>
          <a:p>
            <a:pPr marL="742950" lvl="1" indent="-285750" fontAlgn="ctr">
              <a:buFont typeface="Courier New" panose="02070309020205020404" pitchFamily="49" charset="0"/>
              <a:buChar char="o"/>
            </a:pPr>
            <a:endParaRPr lang="en-US" dirty="0">
              <a:effectLst/>
              <a:latin typeface="Calibri" panose="020F0502020204030204" pitchFamily="34" charset="0"/>
            </a:endParaRPr>
          </a:p>
          <a:p>
            <a:pPr marL="342900" fontAlgn="ctr">
              <a:buFont typeface="Arial" panose="020B0604020202020204" pitchFamily="34" charset="0"/>
              <a:buChar char="•"/>
            </a:pPr>
            <a:r>
              <a:rPr lang="en-US" dirty="0">
                <a:effectLst/>
                <a:latin typeface="Calibri" panose="020F0502020204030204" pitchFamily="34" charset="0"/>
              </a:rPr>
              <a:t> Ongoing investment in new businesses and new products, services and technologies is inherently risky, and could disrupt our ongoing businesses</a:t>
            </a:r>
          </a:p>
          <a:p>
            <a:pPr marL="342900" fontAlgn="ctr">
              <a:buFont typeface="Arial" panose="020B0604020202020204" pitchFamily="34" charset="0"/>
              <a:buChar char="•"/>
            </a:pPr>
            <a:endParaRPr lang="en-US" dirty="0">
              <a:effectLst/>
              <a:latin typeface="Calibri" panose="020F0502020204030204" pitchFamily="34" charset="0"/>
            </a:endParaRPr>
          </a:p>
          <a:p>
            <a:pPr marL="342900" fontAlgn="ctr">
              <a:buFont typeface="Arial" panose="020B0604020202020204" pitchFamily="34" charset="0"/>
              <a:buChar char="•"/>
            </a:pPr>
            <a:r>
              <a:rPr lang="en-US" dirty="0">
                <a:effectLst/>
                <a:latin typeface="Calibri" panose="020F0502020204030204" pitchFamily="34" charset="0"/>
              </a:rPr>
              <a:t> More people are using devices other than desktop computers to access the Internet and accessing new devices to make search queries. If manufacturers and users do not widely adopt versions of our search technology, products, or operating systems developed for these devices, our business could be adversely affected. </a:t>
            </a:r>
          </a:p>
          <a:p>
            <a:pPr marL="342900" fontAlgn="ctr">
              <a:buFont typeface="Arial" panose="020B0604020202020204" pitchFamily="34" charset="0"/>
              <a:buChar char="•"/>
            </a:pPr>
            <a:endParaRPr lang="en-US" dirty="0">
              <a:effectLst/>
              <a:latin typeface="Calibri" panose="020F0502020204030204" pitchFamily="34" charset="0"/>
            </a:endParaRPr>
          </a:p>
          <a:p>
            <a:pPr marL="342900" fontAlgn="ctr">
              <a:buFont typeface="Arial" panose="020B0604020202020204" pitchFamily="34" charset="0"/>
              <a:buChar char="•"/>
            </a:pPr>
            <a:r>
              <a:rPr lang="en-US" dirty="0">
                <a:effectLst/>
                <a:latin typeface="Calibri" panose="020F0502020204030204" pitchFamily="34" charset="0"/>
              </a:rPr>
              <a:t> Google generate a significant portion of their revenues from advertising, and a reduction in spending by or loss of advertisers could seriously harm their business.</a:t>
            </a:r>
          </a:p>
        </p:txBody>
      </p:sp>
    </p:spTree>
    <p:extLst>
      <p:ext uri="{BB962C8B-B14F-4D97-AF65-F5344CB8AC3E}">
        <p14:creationId xmlns:p14="http://schemas.microsoft.com/office/powerpoint/2010/main" val="227401652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1431719" y="1834381"/>
            <a:ext cx="7306689" cy="4300339"/>
          </a:xfrm>
          <a:prstGeom prst="rect">
            <a:avLst/>
          </a:prstGeom>
        </p:spPr>
      </p:pic>
      <p:sp>
        <p:nvSpPr>
          <p:cNvPr id="2" name="Title 1"/>
          <p:cNvSpPr>
            <a:spLocks noGrp="1"/>
          </p:cNvSpPr>
          <p:nvPr>
            <p:ph type="title"/>
          </p:nvPr>
        </p:nvSpPr>
        <p:spPr>
          <a:xfrm>
            <a:off x="193075" y="193076"/>
            <a:ext cx="4415996" cy="4962524"/>
          </a:xfrm>
        </p:spPr>
        <p:txBody>
          <a:bodyPr>
            <a:normAutofit/>
          </a:bodyPr>
          <a:lstStyle/>
          <a:p>
            <a:pPr algn="ctr"/>
            <a:r>
              <a:rPr lang="en-US" sz="4800" dirty="0"/>
              <a:t>2016 Q1 Consolidated Balance Sheet</a:t>
            </a:r>
            <a:r>
              <a:rPr lang="en-US" sz="4800" dirty="0">
                <a:solidFill>
                  <a:schemeClr val="bg1"/>
                </a:solidFill>
              </a:rPr>
              <a:t/>
            </a:r>
            <a:br>
              <a:rPr lang="en-US" sz="4800" dirty="0">
                <a:solidFill>
                  <a:schemeClr val="bg1"/>
                </a:solidFill>
              </a:rPr>
            </a:br>
            <a:endParaRPr lang="en-US" sz="4800" dirty="0">
              <a:solidFill>
                <a:schemeClr val="bg1"/>
              </a:solidFill>
            </a:endParaRPr>
          </a:p>
        </p:txBody>
      </p:sp>
    </p:spTree>
    <p:extLst>
      <p:ext uri="{BB962C8B-B14F-4D97-AF65-F5344CB8AC3E}">
        <p14:creationId xmlns:p14="http://schemas.microsoft.com/office/powerpoint/2010/main" val="6049738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pic>
        <p:nvPicPr>
          <p:cNvPr id="4098" name="Picture 2" descr="Machine generated alternative text:&#10;Liabilities and Stockholders' Equity &#10;Current liabilities: &#10;Accounts payable &#10;Short-term debt &#10;Accrued compensation and benefits &#10;Accrued expenses and other current liabilities &#10;Accrued revenue share &#10;Securities lending payable &#10;Deferred revenue &#10;Income taxes payable, net &#10;Total current liabilities &#10;Long-term debt &#10;Deferred revenue, non-current &#10;Income taxes payable, non-current &#10;Deferred income taxes &#10;Other long-term liabilities &#10;Total liabilities &#10;Commitments and contingencies (Note 9) &#10;1 ,931 &#10;3,225 &#10;3,539 &#10;4,768 &#10;2,329 &#10;2,428 &#10;788 &#10;302 &#10;19,310 &#10;1 ,995 &#10;151 &#10;3,663 &#10;189 &#10;1 ,822 &#10;27,130 &#10;1 ,667 &#10;3,221 &#10;2,618 &#10;4,517 &#10;2,227 &#10;2,171 &#10;933 &#10;330 &#10;17,684 &#10;1 ,987 &#10;131 &#10;3,812 &#10;599 &#10;1 ,965 &#10;26,178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43024"/>
            <a:ext cx="11430000" cy="551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79130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58240" y="2516353"/>
            <a:ext cx="9875520" cy="2987345"/>
          </a:xfrm>
          <a:prstGeom prst="rect">
            <a:avLst/>
          </a:prstGeom>
          <a:effectLst/>
        </p:spPr>
      </p:pic>
      <p:sp>
        <p:nvSpPr>
          <p:cNvPr id="2" name="Title 1"/>
          <p:cNvSpPr>
            <a:spLocks noGrp="1"/>
          </p:cNvSpPr>
          <p:nvPr>
            <p:ph type="title"/>
          </p:nvPr>
        </p:nvSpPr>
        <p:spPr/>
        <p:txBody>
          <a:bodyPr>
            <a:normAutofit/>
          </a:bodyPr>
          <a:lstStyle/>
          <a:p>
            <a:r>
              <a:rPr lang="en-US" dirty="0"/>
              <a:t>Cont. (2)</a:t>
            </a:r>
          </a:p>
        </p:txBody>
      </p:sp>
    </p:spTree>
    <p:extLst>
      <p:ext uri="{BB962C8B-B14F-4D97-AF65-F5344CB8AC3E}">
        <p14:creationId xmlns:p14="http://schemas.microsoft.com/office/powerpoint/2010/main" val="341558015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1586"/>
          <p:cNvPicPr preferRelativeResize="0"/>
          <p:nvPr/>
        </p:nvPicPr>
        <p:blipFill rotWithShape="1">
          <a:blip r:embed="rId2">
            <a:extLst/>
          </a:blip>
          <a:srcRect t="11448" r="1" b="1516"/>
          <a:stretch/>
        </p:blipFill>
        <p:spPr>
          <a:xfrm>
            <a:off x="828675" y="1825626"/>
            <a:ext cx="10525125" cy="4351338"/>
          </a:xfrm>
          <a:prstGeom prst="rect">
            <a:avLst/>
          </a:prstGeom>
          <a:noFill/>
        </p:spPr>
      </p:pic>
      <p:sp>
        <p:nvSpPr>
          <p:cNvPr id="2" name="Title 1"/>
          <p:cNvSpPr>
            <a:spLocks noGrp="1"/>
          </p:cNvSpPr>
          <p:nvPr>
            <p:ph type="title"/>
          </p:nvPr>
        </p:nvSpPr>
        <p:spPr/>
        <p:txBody>
          <a:bodyPr>
            <a:normAutofit/>
          </a:bodyPr>
          <a:lstStyle/>
          <a:p>
            <a:r>
              <a:rPr lang="en-US" dirty="0"/>
              <a:t>2015</a:t>
            </a:r>
          </a:p>
        </p:txBody>
      </p:sp>
    </p:spTree>
    <p:extLst>
      <p:ext uri="{BB962C8B-B14F-4D97-AF65-F5344CB8AC3E}">
        <p14:creationId xmlns:p14="http://schemas.microsoft.com/office/powerpoint/2010/main" val="17701733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 b="4411"/>
          <a:stretch/>
        </p:blipFill>
        <p:spPr>
          <a:xfrm>
            <a:off x="828675" y="1825626"/>
            <a:ext cx="10525125" cy="4351338"/>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US" dirty="0"/>
              <a:t>2015  Cont.</a:t>
            </a:r>
            <a:br>
              <a:rPr lang="en-US" dirty="0"/>
            </a:br>
            <a:endParaRPr lang="en-US" dirty="0"/>
          </a:p>
        </p:txBody>
      </p:sp>
    </p:spTree>
    <p:extLst>
      <p:ext uri="{BB962C8B-B14F-4D97-AF65-F5344CB8AC3E}">
        <p14:creationId xmlns:p14="http://schemas.microsoft.com/office/powerpoint/2010/main" val="312295020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43467" y="1506609"/>
            <a:ext cx="10905066" cy="3026158"/>
          </a:xfrm>
          <a:prstGeom prst="rect">
            <a:avLst/>
          </a:prstGeom>
        </p:spPr>
      </p:pic>
      <p:sp>
        <p:nvSpPr>
          <p:cNvPr id="2" name="Title 1"/>
          <p:cNvSpPr>
            <a:spLocks noGrp="1"/>
          </p:cNvSpPr>
          <p:nvPr>
            <p:ph type="title"/>
          </p:nvPr>
        </p:nvSpPr>
        <p:spPr>
          <a:xfrm>
            <a:off x="838200" y="5534025"/>
            <a:ext cx="10515600" cy="822326"/>
          </a:xfrm>
        </p:spPr>
        <p:txBody>
          <a:bodyPr>
            <a:normAutofit/>
          </a:bodyPr>
          <a:lstStyle/>
          <a:p>
            <a:pPr algn="ctr"/>
            <a:r>
              <a:rPr lang="en-US" dirty="0"/>
              <a:t>Balance Sheet Summary</a:t>
            </a:r>
          </a:p>
        </p:txBody>
      </p:sp>
    </p:spTree>
    <p:extLst>
      <p:ext uri="{BB962C8B-B14F-4D97-AF65-F5344CB8AC3E}">
        <p14:creationId xmlns:p14="http://schemas.microsoft.com/office/powerpoint/2010/main" val="65986129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378" y="1290062"/>
            <a:ext cx="7535309" cy="4924471"/>
          </a:xfrm>
          <a:prstGeom prst="rect">
            <a:avLst/>
          </a:prstGeom>
        </p:spPr>
      </p:pic>
      <p:sp>
        <p:nvSpPr>
          <p:cNvPr id="2" name="Title 1"/>
          <p:cNvSpPr>
            <a:spLocks noGrp="1"/>
          </p:cNvSpPr>
          <p:nvPr>
            <p:ph type="title"/>
          </p:nvPr>
        </p:nvSpPr>
        <p:spPr>
          <a:xfrm>
            <a:off x="8153399" y="640081"/>
            <a:ext cx="3395133" cy="5574452"/>
          </a:xfrm>
        </p:spPr>
        <p:txBody>
          <a:bodyPr>
            <a:normAutofit/>
          </a:bodyPr>
          <a:lstStyle/>
          <a:p>
            <a:r>
              <a:rPr lang="en-US">
                <a:solidFill>
                  <a:srgbClr val="FFFFFF"/>
                </a:solidFill>
              </a:rPr>
              <a:t>2016 Q1 Consolidated Statements of Income</a:t>
            </a:r>
            <a:br>
              <a:rPr lang="en-US">
                <a:solidFill>
                  <a:srgbClr val="FFFFFF"/>
                </a:solidFill>
              </a:rPr>
            </a:br>
            <a:endParaRPr lang="en-US">
              <a:solidFill>
                <a:srgbClr val="FFFFFF"/>
              </a:solidFill>
            </a:endParaRPr>
          </a:p>
        </p:txBody>
      </p:sp>
    </p:spTree>
    <p:extLst>
      <p:ext uri="{BB962C8B-B14F-4D97-AF65-F5344CB8AC3E}">
        <p14:creationId xmlns:p14="http://schemas.microsoft.com/office/powerpoint/2010/main" val="426145567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4626" r="1" b="8241"/>
          <a:stretch/>
        </p:blipFill>
        <p:spPr>
          <a:xfrm>
            <a:off x="1158240" y="2149222"/>
            <a:ext cx="9875520" cy="3721608"/>
          </a:xfrm>
          <a:prstGeom prst="rect">
            <a:avLst/>
          </a:prstGeom>
          <a:effectLst/>
        </p:spPr>
      </p:pic>
      <p:sp>
        <p:nvSpPr>
          <p:cNvPr id="2" name="Title 1"/>
          <p:cNvSpPr>
            <a:spLocks noGrp="1"/>
          </p:cNvSpPr>
          <p:nvPr>
            <p:ph type="title"/>
          </p:nvPr>
        </p:nvSpPr>
        <p:spPr/>
        <p:txBody>
          <a:bodyPr>
            <a:normAutofit/>
          </a:bodyPr>
          <a:lstStyle/>
          <a:p>
            <a:r>
              <a:rPr lang="en-US" dirty="0"/>
              <a:t>2015</a:t>
            </a:r>
          </a:p>
        </p:txBody>
      </p:sp>
    </p:spTree>
    <p:extLst>
      <p:ext uri="{BB962C8B-B14F-4D97-AF65-F5344CB8AC3E}">
        <p14:creationId xmlns:p14="http://schemas.microsoft.com/office/powerpoint/2010/main" val="2678182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Shape 197"/>
          <p:cNvSpPr txBox="1">
            <a:spLocks noGrp="1"/>
          </p:cNvSpPr>
          <p:nvPr>
            <p:ph type="title"/>
          </p:nvPr>
        </p:nvSpPr>
        <p:spPr>
          <a:xfrm>
            <a:off x="609599" y="629922"/>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cap="none" dirty="0">
                <a:solidFill>
                  <a:schemeClr val="tx1"/>
                </a:solidFill>
                <a:latin typeface="Calibri"/>
                <a:ea typeface="Calibri"/>
                <a:cs typeface="Calibri"/>
                <a:sym typeface="Calibri"/>
              </a:rPr>
              <a:t>Global Gadgets</a:t>
            </a:r>
          </a:p>
        </p:txBody>
      </p:sp>
      <p:sp>
        <p:nvSpPr>
          <p:cNvPr id="196" name="Shape 196"/>
          <p:cNvSpPr txBox="1">
            <a:spLocks noGrp="1"/>
          </p:cNvSpPr>
          <p:nvPr>
            <p:ph idx="1"/>
          </p:nvPr>
        </p:nvSpPr>
        <p:spPr>
          <a:xfrm>
            <a:off x="1156757" y="2584027"/>
            <a:ext cx="9878483" cy="3450167"/>
          </a:xfrm>
          <a:prstGeom prst="rect">
            <a:avLst/>
          </a:prstGeom>
          <a:noFill/>
          <a:ln>
            <a:noFill/>
          </a:ln>
        </p:spPr>
        <p:txBody>
          <a:bodyPr vert="horz" lIns="121900" tIns="60933" rIns="121900" bIns="60933" rtlCol="0" anchor="t" anchorCtr="0">
            <a:noAutofit/>
          </a:bodyPr>
          <a:lstStyle/>
          <a:p>
            <a:pPr marL="364058" indent="-364058">
              <a:lnSpc>
                <a:spcPct val="100000"/>
              </a:lnSpc>
              <a:spcBef>
                <a:spcPts val="0"/>
              </a:spcBef>
              <a:buClr>
                <a:schemeClr val="accent1"/>
              </a:buClr>
              <a:buSzPct val="100000"/>
              <a:buFont typeface="Noto Sans Symbols"/>
              <a:buChar char="➢"/>
            </a:pPr>
            <a:r>
              <a:rPr lang="en" sz="3200" dirty="0">
                <a:solidFill>
                  <a:schemeClr val="tx2"/>
                </a:solidFill>
                <a:latin typeface="Calibri"/>
                <a:ea typeface="Calibri"/>
                <a:cs typeface="Calibri"/>
                <a:sym typeface="Calibri"/>
              </a:rPr>
              <a:t>Industry Overview</a:t>
            </a:r>
          </a:p>
          <a:p>
            <a:pPr marL="364058" indent="-364058">
              <a:lnSpc>
                <a:spcPct val="100000"/>
              </a:lnSpc>
              <a:spcBef>
                <a:spcPts val="800"/>
              </a:spcBef>
              <a:buClr>
                <a:schemeClr val="accent1"/>
              </a:buClr>
              <a:buSzPct val="100000"/>
              <a:buFont typeface="Noto Sans Symbols"/>
              <a:buChar char="➢"/>
            </a:pPr>
            <a:r>
              <a:rPr lang="en" sz="3200" dirty="0">
                <a:solidFill>
                  <a:schemeClr val="tx2"/>
                </a:solidFill>
                <a:latin typeface="Calibri"/>
                <a:ea typeface="Calibri"/>
                <a:cs typeface="Calibri"/>
                <a:sym typeface="Calibri"/>
              </a:rPr>
              <a:t>Apple</a:t>
            </a:r>
          </a:p>
          <a:p>
            <a:pPr marL="364058" indent="-364058">
              <a:lnSpc>
                <a:spcPct val="100000"/>
              </a:lnSpc>
              <a:spcBef>
                <a:spcPts val="800"/>
              </a:spcBef>
              <a:buClr>
                <a:schemeClr val="accent1"/>
              </a:buClr>
              <a:buSzPct val="100000"/>
              <a:buFont typeface="Noto Sans Symbols"/>
              <a:buChar char="➢"/>
            </a:pPr>
            <a:r>
              <a:rPr lang="en" sz="3200" dirty="0">
                <a:solidFill>
                  <a:schemeClr val="tx2"/>
                </a:solidFill>
                <a:latin typeface="Calibri"/>
                <a:ea typeface="Calibri"/>
                <a:cs typeface="Calibri"/>
                <a:sym typeface="Calibri"/>
              </a:rPr>
              <a:t>Google</a:t>
            </a:r>
          </a:p>
          <a:p>
            <a:pPr marL="364058" indent="-364058">
              <a:lnSpc>
                <a:spcPct val="100000"/>
              </a:lnSpc>
              <a:spcBef>
                <a:spcPts val="800"/>
              </a:spcBef>
              <a:buClr>
                <a:schemeClr val="accent1"/>
              </a:buClr>
              <a:buSzPct val="100000"/>
              <a:buFont typeface="Noto Sans Symbols"/>
              <a:buChar char="➢"/>
            </a:pPr>
            <a:r>
              <a:rPr lang="en" sz="3200" dirty="0">
                <a:solidFill>
                  <a:schemeClr val="tx2"/>
                </a:solidFill>
                <a:latin typeface="Calibri"/>
                <a:ea typeface="Calibri"/>
                <a:cs typeface="Calibri"/>
                <a:sym typeface="Calibri"/>
              </a:rPr>
              <a:t>Microsoft</a:t>
            </a:r>
          </a:p>
          <a:p>
            <a:pPr marL="364058" indent="-364058">
              <a:lnSpc>
                <a:spcPct val="100000"/>
              </a:lnSpc>
              <a:spcBef>
                <a:spcPts val="800"/>
              </a:spcBef>
              <a:buClr>
                <a:schemeClr val="accent1"/>
              </a:buClr>
              <a:buSzPct val="100000"/>
              <a:buFont typeface="Noto Sans Symbols"/>
              <a:buChar char="➢"/>
            </a:pPr>
            <a:r>
              <a:rPr lang="en" sz="3200" dirty="0">
                <a:solidFill>
                  <a:schemeClr val="tx2"/>
                </a:solidFill>
                <a:latin typeface="Calibri"/>
                <a:ea typeface="Calibri"/>
                <a:cs typeface="Calibri"/>
                <a:sym typeface="Calibri"/>
              </a:rPr>
              <a:t>Conclusion</a:t>
            </a:r>
          </a:p>
        </p:txBody>
      </p:sp>
    </p:spTree>
    <p:extLst>
      <p:ext uri="{BB962C8B-B14F-4D97-AF65-F5344CB8AC3E}">
        <p14:creationId xmlns:p14="http://schemas.microsoft.com/office/powerpoint/2010/main" val="4020261230"/>
      </p:ext>
    </p:extLst>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Mobile Connections by Device</a:t>
            </a:r>
          </a:p>
        </p:txBody>
      </p:sp>
      <p:pic>
        <p:nvPicPr>
          <p:cNvPr id="326" name="Shape 326"/>
          <p:cNvPicPr preferRelativeResize="0">
            <a:picLocks noGrp="1"/>
          </p:cNvPicPr>
          <p:nvPr>
            <p:ph idx="1"/>
          </p:nvPr>
        </p:nvPicPr>
        <p:blipFill rotWithShape="1">
          <a:blip r:embed="rId3">
            <a:alphaModFix/>
          </a:blip>
          <a:stretch/>
        </p:blipFill>
        <p:spPr>
          <a:xfrm>
            <a:off x="0" y="0"/>
            <a:ext cx="12192000" cy="6858000"/>
          </a:xfrm>
          <a:prstGeom prst="rect">
            <a:avLst/>
          </a:prstGeom>
          <a:noFill/>
          <a:ln>
            <a:noFill/>
          </a:ln>
        </p:spPr>
      </p:pic>
    </p:spTree>
    <p:extLst>
      <p:ext uri="{BB962C8B-B14F-4D97-AF65-F5344CB8AC3E}">
        <p14:creationId xmlns:p14="http://schemas.microsoft.com/office/powerpoint/2010/main" val="2258343783"/>
      </p:ext>
    </p:extLst>
  </p:cSld>
  <p:clrMapOvr>
    <a:masterClrMapping/>
  </p:clrMapOvr>
  <p:transition spd="slow">
    <p:cu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1684" y="1783207"/>
            <a:ext cx="9628632" cy="2720086"/>
          </a:xfrm>
          <a:prstGeom prst="rect">
            <a:avLst/>
          </a:prstGeom>
          <a:effectLst/>
        </p:spPr>
      </p:pic>
      <p:sp>
        <p:nvSpPr>
          <p:cNvPr id="2" name="Title 1"/>
          <p:cNvSpPr>
            <a:spLocks noGrp="1"/>
          </p:cNvSpPr>
          <p:nvPr>
            <p:ph type="title"/>
          </p:nvPr>
        </p:nvSpPr>
        <p:spPr>
          <a:xfrm>
            <a:off x="960120" y="5419725"/>
            <a:ext cx="10271760" cy="936626"/>
          </a:xfrm>
        </p:spPr>
        <p:txBody>
          <a:bodyPr>
            <a:normAutofit fontScale="90000"/>
          </a:bodyPr>
          <a:lstStyle/>
          <a:p>
            <a:pPr algn="ctr"/>
            <a:r>
              <a:rPr lang="en-US" sz="4000" dirty="0"/>
              <a:t>Consolidated Statement of Income Summary</a:t>
            </a:r>
          </a:p>
        </p:txBody>
      </p:sp>
    </p:spTree>
    <p:extLst>
      <p:ext uri="{BB962C8B-B14F-4D97-AF65-F5344CB8AC3E}">
        <p14:creationId xmlns:p14="http://schemas.microsoft.com/office/powerpoint/2010/main" val="87788497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chine generated alternative text:&#10;Three Months Ended &#10;March 31, &#10;2015 &#10;Operating activities &#10;Net income &#10;Adjustments: &#10;Depreciation and impairment of property and equipment &#10;Amoltization and impairment of intangible assets &#10;Stock-based compensation expense &#10;Deferred income taxes &#10;Loss on marketable and non-marketable investments, net &#10;Other &#10;Changes in assets and liabilities, net of effects of acquisitions: &#10;Accounts receivable &#10;Income taxes, net &#10;Prepaid revenue share, expenses and other assets &#10;Accounts payable &#10;Accrued expenses and other liabilities &#10;Accrued revenue share &#10;Deferred revenue &#10;Net cash provided by operating activities &#10;(unaudited) &#10;3,515 $ &#10;938 &#10;239 &#10;203 &#10;71 &#10;16 &#10;61 &#10;698 &#10;827 &#10;43 &#10;(24) &#10;(601) &#10;(205) &#10;(59) &#10;6,722 &#10;2016 &#10;4,207 &#10;1,155 &#10;216 &#10;,494 &#10;414 &#10;280 &#10;64 &#10;818 &#10;271 &#10;185 &#10;(269) &#10;(1 ,064) &#10;(131) &#10;18 &#10;7,658 "/>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00092" y="1211981"/>
            <a:ext cx="8344112" cy="50770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444204" y="640081"/>
            <a:ext cx="3141664" cy="5574451"/>
          </a:xfrm>
        </p:spPr>
        <p:txBody>
          <a:bodyPr>
            <a:normAutofit/>
          </a:bodyPr>
          <a:lstStyle/>
          <a:p>
            <a:r>
              <a:rPr lang="en-US" dirty="0"/>
              <a:t>2016 Q1 Consolidated Statements of Cash Flows</a:t>
            </a:r>
            <a:br>
              <a:rPr lang="en-US" dirty="0"/>
            </a:br>
            <a:endParaRPr lang="en-US" dirty="0"/>
          </a:p>
        </p:txBody>
      </p:sp>
    </p:spTree>
    <p:extLst>
      <p:ext uri="{BB962C8B-B14F-4D97-AF65-F5344CB8AC3E}">
        <p14:creationId xmlns:p14="http://schemas.microsoft.com/office/powerpoint/2010/main" val="299701643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8954" y="2080646"/>
            <a:ext cx="8278323" cy="4368925"/>
          </a:xfrm>
          <a:prstGeom prst="rect">
            <a:avLst/>
          </a:prstGeom>
        </p:spPr>
      </p:pic>
      <p:sp>
        <p:nvSpPr>
          <p:cNvPr id="2" name="Title 1"/>
          <p:cNvSpPr>
            <a:spLocks noGrp="1"/>
          </p:cNvSpPr>
          <p:nvPr>
            <p:ph type="title"/>
          </p:nvPr>
        </p:nvSpPr>
        <p:spPr>
          <a:xfrm>
            <a:off x="898954" y="218785"/>
            <a:ext cx="2628900" cy="2547257"/>
          </a:xfrm>
          <a:noFill/>
        </p:spPr>
        <p:txBody>
          <a:bodyPr anchor="ctr">
            <a:normAutofit/>
          </a:bodyPr>
          <a:lstStyle/>
          <a:p>
            <a:pPr algn="ctr"/>
            <a:r>
              <a:rPr lang="en-US" sz="3600" dirty="0"/>
              <a:t>Cont.</a:t>
            </a:r>
          </a:p>
        </p:txBody>
      </p:sp>
    </p:spTree>
    <p:extLst>
      <p:ext uri="{BB962C8B-B14F-4D97-AF65-F5344CB8AC3E}">
        <p14:creationId xmlns:p14="http://schemas.microsoft.com/office/powerpoint/2010/main" val="327106126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855" r="1" b="1"/>
          <a:stretch/>
        </p:blipFill>
        <p:spPr>
          <a:xfrm>
            <a:off x="828675" y="1825626"/>
            <a:ext cx="10525125" cy="4351338"/>
          </a:xfrm>
          <a:prstGeom prst="rect">
            <a:avLst/>
          </a:prstGeom>
        </p:spPr>
      </p:pic>
      <p:sp>
        <p:nvSpPr>
          <p:cNvPr id="2" name="Title 1"/>
          <p:cNvSpPr>
            <a:spLocks noGrp="1"/>
          </p:cNvSpPr>
          <p:nvPr>
            <p:ph type="title"/>
          </p:nvPr>
        </p:nvSpPr>
        <p:spPr/>
        <p:txBody>
          <a:bodyPr>
            <a:normAutofit/>
          </a:bodyPr>
          <a:lstStyle/>
          <a:p>
            <a:r>
              <a:rPr lang="en-US" dirty="0"/>
              <a:t>2015</a:t>
            </a:r>
          </a:p>
        </p:txBody>
      </p:sp>
    </p:spTree>
    <p:extLst>
      <p:ext uri="{BB962C8B-B14F-4D97-AF65-F5344CB8AC3E}">
        <p14:creationId xmlns:p14="http://schemas.microsoft.com/office/powerpoint/2010/main" val="2907516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1" b="8636"/>
          <a:stretch/>
        </p:blipFill>
        <p:spPr>
          <a:xfrm>
            <a:off x="828675" y="1825626"/>
            <a:ext cx="10525125" cy="4351338"/>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US" dirty="0"/>
              <a:t>Cont.</a:t>
            </a:r>
          </a:p>
        </p:txBody>
      </p:sp>
    </p:spTree>
    <p:extLst>
      <p:ext uri="{BB962C8B-B14F-4D97-AF65-F5344CB8AC3E}">
        <p14:creationId xmlns:p14="http://schemas.microsoft.com/office/powerpoint/2010/main" val="199015637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1684" y="1819314"/>
            <a:ext cx="9628632" cy="2647871"/>
          </a:xfrm>
          <a:prstGeom prst="rect">
            <a:avLst/>
          </a:prstGeom>
          <a:effectLst/>
        </p:spPr>
      </p:pic>
      <p:sp>
        <p:nvSpPr>
          <p:cNvPr id="2" name="Title 1"/>
          <p:cNvSpPr>
            <a:spLocks noGrp="1"/>
          </p:cNvSpPr>
          <p:nvPr>
            <p:ph type="title"/>
          </p:nvPr>
        </p:nvSpPr>
        <p:spPr>
          <a:xfrm>
            <a:off x="960120" y="5419725"/>
            <a:ext cx="10271760" cy="936626"/>
          </a:xfrm>
        </p:spPr>
        <p:txBody>
          <a:bodyPr>
            <a:normAutofit/>
          </a:bodyPr>
          <a:lstStyle/>
          <a:p>
            <a:pPr algn="ctr"/>
            <a:r>
              <a:rPr lang="en-US" sz="4000" dirty="0"/>
              <a:t>Cash Flow Summary</a:t>
            </a:r>
          </a:p>
        </p:txBody>
      </p:sp>
    </p:spTree>
    <p:extLst>
      <p:ext uri="{BB962C8B-B14F-4D97-AF65-F5344CB8AC3E}">
        <p14:creationId xmlns:p14="http://schemas.microsoft.com/office/powerpoint/2010/main" val="297169578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Valuation Methods</a:t>
            </a:r>
            <a:br>
              <a:rPr lang="en-US" dirty="0"/>
            </a:br>
            <a:endParaRPr lang="en-US" dirty="0"/>
          </a:p>
        </p:txBody>
      </p:sp>
      <mc:AlternateContent xmlns:mc="http://schemas.openxmlformats.org/markup-compatibility/2006" xmlns:a14="http://schemas.microsoft.com/office/drawing/2010/main">
        <mc:Choice Requires="a14">
          <p:sp>
            <p:nvSpPr>
              <p:cNvPr id="6" name="Rectangle 5"/>
              <p:cNvSpPr/>
              <p:nvPr/>
            </p:nvSpPr>
            <p:spPr>
              <a:xfrm>
                <a:off x="1573465" y="1219436"/>
                <a:ext cx="9891546" cy="6221896"/>
              </a:xfrm>
              <a:prstGeom prst="rect">
                <a:avLst/>
              </a:prstGeom>
            </p:spPr>
            <p:txBody>
              <a:bodyPr wrap="square">
                <a:spAutoFit/>
              </a:bodyPr>
              <a:lstStyle/>
              <a:p>
                <a:r>
                  <a:rPr lang="en-US" dirty="0">
                    <a:latin typeface="Calibri" panose="020F0502020204030204" pitchFamily="34" charset="0"/>
                  </a:rPr>
                  <a:t>FCFE Model</a:t>
                </a:r>
              </a:p>
              <a:p>
                <a:endParaRPr lang="en-US" dirty="0"/>
              </a:p>
              <a:p>
                <a:pPr/>
                <a14:m>
                  <m:oMathPara xmlns:m="http://schemas.openxmlformats.org/officeDocument/2006/math">
                    <m:oMathParaPr>
                      <m:jc m:val="left"/>
                    </m:oMathParaPr>
                    <m:oMath xmlns:m="http://schemas.openxmlformats.org/officeDocument/2006/math">
                      <m:r>
                        <a:rPr lang="x-none">
                          <a:latin typeface="Cambria Math"/>
                        </a:rPr>
                        <m:t>𝐶𝑜𝑠𝑡</m:t>
                      </m:r>
                      <m:r>
                        <a:rPr lang="x-none" i="1">
                          <a:latin typeface="Cambria Math"/>
                        </a:rPr>
                        <m:t> </m:t>
                      </m:r>
                      <m:r>
                        <a:rPr lang="x-none">
                          <a:latin typeface="Cambria Math"/>
                        </a:rPr>
                        <m:t>𝑜𝑓</m:t>
                      </m:r>
                      <m:r>
                        <a:rPr lang="x-none" i="1">
                          <a:latin typeface="Cambria Math"/>
                        </a:rPr>
                        <m:t> </m:t>
                      </m:r>
                      <m:r>
                        <a:rPr lang="x-none">
                          <a:latin typeface="Cambria Math"/>
                        </a:rPr>
                        <m:t>𝑒𝑞𝑢𝑖𝑡𝑦</m:t>
                      </m:r>
                      <m:r>
                        <a:rPr lang="x-none">
                          <a:latin typeface="Cambria Math"/>
                        </a:rPr>
                        <m:t>=</m:t>
                      </m:r>
                      <m:r>
                        <a:rPr lang="x-none">
                          <a:latin typeface="Cambria Math"/>
                        </a:rPr>
                        <m:t>0</m:t>
                      </m:r>
                      <m:r>
                        <a:rPr lang="x-none">
                          <a:latin typeface="Cambria Math"/>
                        </a:rPr>
                        <m:t>.</m:t>
                      </m:r>
                      <m:r>
                        <a:rPr lang="x-none">
                          <a:latin typeface="Cambria Math"/>
                        </a:rPr>
                        <m:t>0225</m:t>
                      </m:r>
                      <m:r>
                        <a:rPr lang="x-none">
                          <a:latin typeface="Cambria Math"/>
                        </a:rPr>
                        <m:t>+</m:t>
                      </m:r>
                      <m:r>
                        <a:rPr lang="x-none">
                          <a:latin typeface="Cambria Math"/>
                        </a:rPr>
                        <m:t>1</m:t>
                      </m:r>
                      <m:r>
                        <a:rPr lang="x-none">
                          <a:latin typeface="Cambria Math"/>
                        </a:rPr>
                        <m:t>.</m:t>
                      </m:r>
                      <m:r>
                        <a:rPr lang="x-none">
                          <a:latin typeface="Cambria Math"/>
                        </a:rPr>
                        <m:t>02</m:t>
                      </m:r>
                      <m:r>
                        <a:rPr lang="x-none">
                          <a:latin typeface="Cambria Math"/>
                        </a:rPr>
                        <m:t>×</m:t>
                      </m:r>
                      <m:r>
                        <a:rPr lang="x-none">
                          <a:latin typeface="Cambria Math"/>
                        </a:rPr>
                        <m:t>0</m:t>
                      </m:r>
                      <m:r>
                        <a:rPr lang="x-none">
                          <a:latin typeface="Cambria Math"/>
                        </a:rPr>
                        <m:t>.</m:t>
                      </m:r>
                      <m:r>
                        <a:rPr lang="x-none">
                          <a:latin typeface="Cambria Math"/>
                        </a:rPr>
                        <m:t>055</m:t>
                      </m:r>
                      <m:r>
                        <a:rPr lang="x-none">
                          <a:latin typeface="Cambria Math"/>
                        </a:rPr>
                        <m:t>=</m:t>
                      </m:r>
                      <m:r>
                        <a:rPr lang="x-none">
                          <a:latin typeface="Cambria Math"/>
                        </a:rPr>
                        <m:t>0</m:t>
                      </m:r>
                      <m:r>
                        <a:rPr lang="x-none">
                          <a:latin typeface="Cambria Math"/>
                        </a:rPr>
                        <m:t>.</m:t>
                      </m:r>
                      <m:r>
                        <a:rPr lang="x-none">
                          <a:latin typeface="Cambria Math"/>
                        </a:rPr>
                        <m:t>0573375</m:t>
                      </m:r>
                      <m:r>
                        <a:rPr lang="x-none" i="1">
                          <a:latin typeface="Cambria Math"/>
                        </a:rPr>
                        <m:t> </m:t>
                      </m:r>
                      <m:r>
                        <a:rPr lang="en-US" b="0" i="1" smtClean="0">
                          <a:latin typeface="Cambria Math" panose="02040503050406030204" pitchFamily="18" charset="0"/>
                        </a:rPr>
                        <m:t>(</m:t>
                      </m:r>
                      <m:r>
                        <a:rPr lang="en-US" b="0" i="1" smtClean="0">
                          <a:latin typeface="Cambria Math" panose="02040503050406030204" pitchFamily="18" charset="0"/>
                        </a:rPr>
                        <m:t>30</m:t>
                      </m:r>
                      <m:r>
                        <a:rPr lang="en-US" b="0" i="1" smtClean="0">
                          <a:latin typeface="Cambria Math" panose="02040503050406030204" pitchFamily="18" charset="0"/>
                        </a:rPr>
                        <m:t>𝑦𝑟</m:t>
                      </m:r>
                      <m:r>
                        <a:rPr lang="en-US" b="0" i="1" smtClean="0">
                          <a:latin typeface="Cambria Math" panose="02040503050406030204" pitchFamily="18" charset="0"/>
                        </a:rPr>
                        <m:t>)</m:t>
                      </m:r>
                    </m:oMath>
                  </m:oMathPara>
                </a14:m>
                <a:endParaRPr lang="x-none" dirty="0"/>
              </a:p>
              <a:p>
                <a:pPr/>
                <a14:m>
                  <m:oMathPara xmlns:m="http://schemas.openxmlformats.org/officeDocument/2006/math">
                    <m:oMathParaPr>
                      <m:jc m:val="left"/>
                    </m:oMathParaPr>
                    <m:oMath xmlns:m="http://schemas.openxmlformats.org/officeDocument/2006/math">
                      <m:r>
                        <a:rPr lang="x-none">
                          <a:latin typeface="Cambria Math"/>
                        </a:rPr>
                        <m:t>𝐶𝑜𝑠𝑡</m:t>
                      </m:r>
                      <m:r>
                        <a:rPr lang="x-none" i="1">
                          <a:latin typeface="Cambria Math"/>
                        </a:rPr>
                        <m:t> </m:t>
                      </m:r>
                      <m:r>
                        <a:rPr lang="x-none">
                          <a:latin typeface="Cambria Math"/>
                        </a:rPr>
                        <m:t>𝑜𝑓</m:t>
                      </m:r>
                      <m:r>
                        <a:rPr lang="x-none" i="1">
                          <a:latin typeface="Cambria Math"/>
                        </a:rPr>
                        <m:t> </m:t>
                      </m:r>
                      <m:r>
                        <a:rPr lang="x-none">
                          <a:latin typeface="Cambria Math"/>
                        </a:rPr>
                        <m:t>𝑒𝑞𝑢𝑖𝑡𝑦</m:t>
                      </m:r>
                      <m:r>
                        <a:rPr lang="x-none">
                          <a:latin typeface="Cambria Math"/>
                        </a:rPr>
                        <m:t>=</m:t>
                      </m:r>
                      <m:r>
                        <a:rPr lang="x-none">
                          <a:latin typeface="Cambria Math"/>
                        </a:rPr>
                        <m:t>0</m:t>
                      </m:r>
                      <m:r>
                        <a:rPr lang="x-none">
                          <a:latin typeface="Cambria Math"/>
                        </a:rPr>
                        <m:t>.</m:t>
                      </m:r>
                      <m:r>
                        <a:rPr lang="x-none">
                          <a:latin typeface="Cambria Math"/>
                        </a:rPr>
                        <m:t>0158</m:t>
                      </m:r>
                      <m:r>
                        <a:rPr lang="x-none">
                          <a:latin typeface="Cambria Math"/>
                        </a:rPr>
                        <m:t>+</m:t>
                      </m:r>
                      <m:r>
                        <a:rPr lang="x-none">
                          <a:latin typeface="Cambria Math"/>
                        </a:rPr>
                        <m:t>1</m:t>
                      </m:r>
                      <m:r>
                        <a:rPr lang="x-none">
                          <a:latin typeface="Cambria Math"/>
                        </a:rPr>
                        <m:t>.</m:t>
                      </m:r>
                      <m:r>
                        <a:rPr lang="x-none">
                          <a:latin typeface="Cambria Math"/>
                        </a:rPr>
                        <m:t>02</m:t>
                      </m:r>
                      <m:r>
                        <a:rPr lang="x-none" i="1">
                          <a:latin typeface="Cambria Math"/>
                        </a:rPr>
                        <m:t> </m:t>
                      </m:r>
                      <m:r>
                        <a:rPr lang="x-none">
                          <a:latin typeface="Cambria Math"/>
                        </a:rPr>
                        <m:t>×</m:t>
                      </m:r>
                      <m:r>
                        <a:rPr lang="x-none">
                          <a:latin typeface="Cambria Math"/>
                        </a:rPr>
                        <m:t>0</m:t>
                      </m:r>
                      <m:r>
                        <a:rPr lang="x-none">
                          <a:latin typeface="Cambria Math"/>
                        </a:rPr>
                        <m:t>.</m:t>
                      </m:r>
                      <m:r>
                        <a:rPr lang="x-none">
                          <a:latin typeface="Cambria Math"/>
                        </a:rPr>
                        <m:t>055</m:t>
                      </m:r>
                      <m:r>
                        <a:rPr lang="x-none">
                          <a:latin typeface="Cambria Math"/>
                        </a:rPr>
                        <m:t>=</m:t>
                      </m:r>
                      <m:r>
                        <a:rPr lang="x-none">
                          <a:latin typeface="Cambria Math"/>
                        </a:rPr>
                        <m:t>0</m:t>
                      </m:r>
                      <m:r>
                        <a:rPr lang="x-none">
                          <a:latin typeface="Cambria Math"/>
                        </a:rPr>
                        <m:t>.</m:t>
                      </m:r>
                      <m:r>
                        <a:rPr lang="x-none">
                          <a:latin typeface="Cambria Math"/>
                        </a:rPr>
                        <m:t>0724</m:t>
                      </m:r>
                      <m:r>
                        <a:rPr lang="en-US" b="0" i="1" smtClean="0">
                          <a:latin typeface="Cambria Math" panose="02040503050406030204" pitchFamily="18" charset="0"/>
                        </a:rPr>
                        <m:t> (</m:t>
                      </m:r>
                      <m:r>
                        <a:rPr lang="en-US" b="0" i="1" smtClean="0">
                          <a:latin typeface="Cambria Math" panose="02040503050406030204" pitchFamily="18" charset="0"/>
                        </a:rPr>
                        <m:t>10</m:t>
                      </m:r>
                      <m:r>
                        <a:rPr lang="en-US" b="0" i="1" smtClean="0">
                          <a:latin typeface="Cambria Math" panose="02040503050406030204" pitchFamily="18" charset="0"/>
                        </a:rPr>
                        <m:t>𝑦𝑟</m:t>
                      </m:r>
                      <m:r>
                        <a:rPr lang="en-US" b="0" i="1" smtClean="0">
                          <a:latin typeface="Cambria Math" panose="02040503050406030204" pitchFamily="18" charset="0"/>
                        </a:rPr>
                        <m:t>) </m:t>
                      </m:r>
                    </m:oMath>
                  </m:oMathPara>
                </a14:m>
                <a:endParaRPr lang="x-none" dirty="0"/>
              </a:p>
              <a:p>
                <a:r>
                  <a:rPr lang="en-US" dirty="0"/>
                  <a:t> </a:t>
                </a:r>
              </a:p>
              <a:p>
                <a:r>
                  <a:rPr lang="x-none" i="1" dirty="0"/>
                  <a:t>EPS = 23.74</a:t>
                </a:r>
                <a:endParaRPr lang="x-none" dirty="0"/>
              </a:p>
              <a:p>
                <a:r>
                  <a:rPr lang="x-none" i="1" dirty="0"/>
                  <a:t>CAPX per share = 14.44</a:t>
                </a:r>
                <a:endParaRPr lang="x-none" dirty="0"/>
              </a:p>
              <a:p>
                <a:r>
                  <a:rPr lang="x-none" i="1" dirty="0"/>
                  <a:t>Depreciation per share = 6.01841</a:t>
                </a:r>
                <a:endParaRPr lang="x-none" dirty="0"/>
              </a:p>
              <a:p>
                <a:r>
                  <a:rPr lang="x-none" i="1" dirty="0"/>
                  <a:t>Debt raio = 0.0376</a:t>
                </a:r>
                <a:endParaRPr lang="x-none" dirty="0"/>
              </a:p>
              <a:p>
                <a:pPr/>
                <a14:m>
                  <m:oMathPara xmlns:m="http://schemas.openxmlformats.org/officeDocument/2006/math">
                    <m:oMathParaPr>
                      <m:jc m:val="left"/>
                    </m:oMathParaPr>
                    <m:oMath xmlns:m="http://schemas.openxmlformats.org/officeDocument/2006/math">
                      <m:r>
                        <a:rPr lang="x-none">
                          <a:latin typeface="Cambria Math"/>
                        </a:rPr>
                        <m:t>∆</m:t>
                      </m:r>
                      <m:r>
                        <a:rPr lang="x-none" i="1">
                          <a:latin typeface="Cambria Math"/>
                        </a:rPr>
                        <m:t> </m:t>
                      </m:r>
                      <m:r>
                        <a:rPr lang="x-none">
                          <a:latin typeface="Cambria Math"/>
                        </a:rPr>
                        <m:t>𝑖𝑛</m:t>
                      </m:r>
                      <m:r>
                        <a:rPr lang="x-none" i="1">
                          <a:latin typeface="Cambria Math"/>
                        </a:rPr>
                        <m:t> </m:t>
                      </m:r>
                      <m:r>
                        <a:rPr lang="x-none">
                          <a:latin typeface="Cambria Math"/>
                        </a:rPr>
                        <m:t>𝑊𝑜𝑟𝑘𝑖𝑛𝑔</m:t>
                      </m:r>
                      <m:r>
                        <a:rPr lang="x-none" i="1">
                          <a:latin typeface="Cambria Math"/>
                        </a:rPr>
                        <m:t> </m:t>
                      </m:r>
                      <m:r>
                        <a:rPr lang="x-none">
                          <a:latin typeface="Cambria Math"/>
                        </a:rPr>
                        <m:t>𝐶𝑎𝑝𝑖𝑡𝑎𝑙</m:t>
                      </m:r>
                      <m:r>
                        <a:rPr lang="x-none" i="1">
                          <a:latin typeface="Cambria Math"/>
                        </a:rPr>
                        <m:t> </m:t>
                      </m:r>
                      <m:r>
                        <a:rPr lang="x-none">
                          <a:latin typeface="Cambria Math"/>
                        </a:rPr>
                        <m:t>𝑝𝑒𝑟</m:t>
                      </m:r>
                      <m:r>
                        <a:rPr lang="x-none" i="1">
                          <a:latin typeface="Cambria Math"/>
                        </a:rPr>
                        <m:t> </m:t>
                      </m:r>
                      <m:r>
                        <a:rPr lang="x-none">
                          <a:latin typeface="Cambria Math"/>
                        </a:rPr>
                        <m:t>𝑠</m:t>
                      </m:r>
                      <m:r>
                        <a:rPr lang="x-none" i="1">
                          <a:latin typeface="Cambria Math"/>
                        </a:rPr>
                        <m:t>h</m:t>
                      </m:r>
                      <m:r>
                        <a:rPr lang="x-none">
                          <a:latin typeface="Cambria Math"/>
                        </a:rPr>
                        <m:t>𝑎𝑟𝑒</m:t>
                      </m:r>
                      <m:r>
                        <a:rPr lang="x-none">
                          <a:latin typeface="Cambria Math"/>
                        </a:rPr>
                        <m:t>=</m:t>
                      </m:r>
                      <m:r>
                        <a:rPr lang="x-none">
                          <a:latin typeface="Cambria Math"/>
                        </a:rPr>
                        <m:t>13</m:t>
                      </m:r>
                    </m:oMath>
                  </m:oMathPara>
                </a14:m>
                <a:endParaRPr lang="x-none" dirty="0"/>
              </a:p>
              <a:p>
                <a:r>
                  <a:rPr lang="en-US" dirty="0"/>
                  <a:t>FCFE = 3.1246672</a:t>
                </a:r>
              </a:p>
              <a:p>
                <a:r>
                  <a:rPr lang="en-US" dirty="0"/>
                  <a:t> </a:t>
                </a:r>
              </a:p>
              <a:p>
                <a:r>
                  <a:rPr lang="en-US" dirty="0"/>
                  <a:t>Recall GOOGL is at $758.82</a:t>
                </a:r>
              </a:p>
              <a:p>
                <a:pPr/>
                <a14:m>
                  <m:oMathPara xmlns:m="http://schemas.openxmlformats.org/officeDocument/2006/math">
                    <m:oMathParaPr>
                      <m:jc m:val="centerGroup"/>
                    </m:oMathParaPr>
                    <m:oMath xmlns:m="http://schemas.openxmlformats.org/officeDocument/2006/math">
                      <m:r>
                        <a:rPr lang="x-none">
                          <a:latin typeface="Cambria Math"/>
                        </a:rPr>
                        <m:t>$</m:t>
                      </m:r>
                      <m:r>
                        <a:rPr lang="x-none">
                          <a:latin typeface="Cambria Math"/>
                        </a:rPr>
                        <m:t>758</m:t>
                      </m:r>
                      <m:r>
                        <a:rPr lang="x-none">
                          <a:latin typeface="Cambria Math"/>
                        </a:rPr>
                        <m:t>.</m:t>
                      </m:r>
                      <m:r>
                        <a:rPr lang="x-none">
                          <a:latin typeface="Cambria Math"/>
                        </a:rPr>
                        <m:t>82</m:t>
                      </m:r>
                      <m:r>
                        <a:rPr lang="x-none">
                          <a:latin typeface="Cambria Math"/>
                        </a:rPr>
                        <m:t>=</m:t>
                      </m:r>
                      <m:f>
                        <m:fPr>
                          <m:ctrlPr>
                            <a:rPr lang="x-none" i="1">
                              <a:latin typeface="Cambria Math"/>
                            </a:rPr>
                          </m:ctrlPr>
                        </m:fPr>
                        <m:num>
                          <m:r>
                            <a:rPr lang="x-none">
                              <a:latin typeface="Cambria Math"/>
                            </a:rPr>
                            <m:t>3</m:t>
                          </m:r>
                          <m:r>
                            <a:rPr lang="x-none">
                              <a:latin typeface="Cambria Math"/>
                            </a:rPr>
                            <m:t>.</m:t>
                          </m:r>
                          <m:r>
                            <a:rPr lang="x-none">
                              <a:latin typeface="Cambria Math"/>
                            </a:rPr>
                            <m:t>125</m:t>
                          </m:r>
                          <m:r>
                            <a:rPr lang="x-none" i="1">
                              <a:latin typeface="Cambria Math"/>
                            </a:rPr>
                            <m:t> </m:t>
                          </m:r>
                          <m:r>
                            <a:rPr lang="x-none">
                              <a:latin typeface="Cambria Math"/>
                            </a:rPr>
                            <m:t>×(</m:t>
                          </m:r>
                          <m:r>
                            <a:rPr lang="x-none">
                              <a:latin typeface="Cambria Math"/>
                            </a:rPr>
                            <m:t>1</m:t>
                          </m:r>
                          <m:r>
                            <a:rPr lang="x-none">
                              <a:latin typeface="Cambria Math"/>
                            </a:rPr>
                            <m:t>+</m:t>
                          </m:r>
                          <m:r>
                            <a:rPr lang="x-none">
                              <a:latin typeface="Cambria Math"/>
                            </a:rPr>
                            <m:t>𝑥</m:t>
                          </m:r>
                          <m:r>
                            <a:rPr lang="x-none">
                              <a:latin typeface="Cambria Math"/>
                            </a:rPr>
                            <m:t>)</m:t>
                          </m:r>
                        </m:num>
                        <m:den>
                          <m:d>
                            <m:dPr>
                              <m:ctrlPr>
                                <a:rPr lang="x-none" i="1">
                                  <a:latin typeface="Cambria Math"/>
                                </a:rPr>
                              </m:ctrlPr>
                            </m:dPr>
                            <m:e>
                              <m:r>
                                <a:rPr lang="x-none">
                                  <a:latin typeface="Cambria Math"/>
                                </a:rPr>
                                <m:t>0</m:t>
                              </m:r>
                              <m:r>
                                <a:rPr lang="x-none">
                                  <a:latin typeface="Cambria Math"/>
                                </a:rPr>
                                <m:t>.</m:t>
                              </m:r>
                              <m:r>
                                <a:rPr lang="x-none">
                                  <a:latin typeface="Cambria Math"/>
                                </a:rPr>
                                <m:t>0573375</m:t>
                              </m:r>
                              <m:r>
                                <a:rPr lang="x-none">
                                  <a:latin typeface="Cambria Math"/>
                                </a:rPr>
                                <m:t>−</m:t>
                              </m:r>
                              <m:r>
                                <a:rPr lang="x-none">
                                  <a:latin typeface="Cambria Math"/>
                                </a:rPr>
                                <m:t>𝑥</m:t>
                              </m:r>
                            </m:e>
                          </m:d>
                        </m:den>
                      </m:f>
                    </m:oMath>
                  </m:oMathPara>
                </a14:m>
                <a:endParaRPr lang="x-none" dirty="0"/>
              </a:p>
              <a:p>
                <a:pPr/>
                <a14:m>
                  <m:oMathPara xmlns:m="http://schemas.openxmlformats.org/officeDocument/2006/math">
                    <m:oMathParaPr>
                      <m:jc m:val="centerGroup"/>
                    </m:oMathParaPr>
                    <m:oMath xmlns:m="http://schemas.openxmlformats.org/officeDocument/2006/math">
                      <m:r>
                        <a:rPr lang="x-none">
                          <a:latin typeface="Cambria Math"/>
                        </a:rPr>
                        <m:t>𝑥</m:t>
                      </m:r>
                      <m:r>
                        <a:rPr lang="x-none">
                          <a:latin typeface="Cambria Math"/>
                        </a:rPr>
                        <m:t>=</m:t>
                      </m:r>
                      <m:r>
                        <a:rPr lang="x-none">
                          <a:latin typeface="Cambria Math"/>
                        </a:rPr>
                        <m:t>0</m:t>
                      </m:r>
                      <m:r>
                        <a:rPr lang="x-none">
                          <a:latin typeface="Cambria Math"/>
                        </a:rPr>
                        <m:t>.</m:t>
                      </m:r>
                      <m:r>
                        <a:rPr lang="x-none">
                          <a:latin typeface="Cambria Math"/>
                        </a:rPr>
                        <m:t>053001</m:t>
                      </m:r>
                    </m:oMath>
                  </m:oMathPara>
                </a14:m>
                <a:endParaRPr lang="x-none" dirty="0"/>
              </a:p>
              <a:p>
                <a:r>
                  <a:rPr lang="en-US" dirty="0"/>
                  <a:t> </a:t>
                </a:r>
              </a:p>
              <a:p>
                <a:pPr/>
                <a14:m>
                  <m:oMathPara xmlns:m="http://schemas.openxmlformats.org/officeDocument/2006/math">
                    <m:oMathParaPr>
                      <m:jc m:val="centerGroup"/>
                    </m:oMathParaPr>
                    <m:oMath xmlns:m="http://schemas.openxmlformats.org/officeDocument/2006/math">
                      <m:r>
                        <a:rPr lang="x-none">
                          <a:latin typeface="Cambria Math"/>
                        </a:rPr>
                        <m:t>758</m:t>
                      </m:r>
                      <m:r>
                        <a:rPr lang="x-none">
                          <a:latin typeface="Cambria Math"/>
                        </a:rPr>
                        <m:t>.</m:t>
                      </m:r>
                      <m:r>
                        <a:rPr lang="x-none">
                          <a:latin typeface="Cambria Math"/>
                        </a:rPr>
                        <m:t>82</m:t>
                      </m:r>
                      <m:r>
                        <a:rPr lang="x-none">
                          <a:latin typeface="Cambria Math"/>
                        </a:rPr>
                        <m:t>=</m:t>
                      </m:r>
                      <m:f>
                        <m:fPr>
                          <m:ctrlPr>
                            <a:rPr lang="x-none" i="1">
                              <a:latin typeface="Cambria Math"/>
                            </a:rPr>
                          </m:ctrlPr>
                        </m:fPr>
                        <m:num>
                          <m:r>
                            <a:rPr lang="x-none">
                              <a:latin typeface="Cambria Math"/>
                            </a:rPr>
                            <m:t>3</m:t>
                          </m:r>
                          <m:r>
                            <a:rPr lang="x-none">
                              <a:latin typeface="Cambria Math"/>
                            </a:rPr>
                            <m:t>.</m:t>
                          </m:r>
                          <m:r>
                            <a:rPr lang="x-none">
                              <a:latin typeface="Cambria Math"/>
                            </a:rPr>
                            <m:t>125</m:t>
                          </m:r>
                          <m:r>
                            <a:rPr lang="x-none" i="1">
                              <a:latin typeface="Cambria Math"/>
                            </a:rPr>
                            <m:t> </m:t>
                          </m:r>
                          <m:r>
                            <a:rPr lang="x-none">
                              <a:latin typeface="Cambria Math"/>
                            </a:rPr>
                            <m:t>×</m:t>
                          </m:r>
                          <m:d>
                            <m:dPr>
                              <m:ctrlPr>
                                <a:rPr lang="x-none" i="1">
                                  <a:latin typeface="Cambria Math"/>
                                </a:rPr>
                              </m:ctrlPr>
                            </m:dPr>
                            <m:e>
                              <m:r>
                                <a:rPr lang="x-none">
                                  <a:latin typeface="Cambria Math"/>
                                </a:rPr>
                                <m:t>1</m:t>
                              </m:r>
                              <m:r>
                                <a:rPr lang="x-none">
                                  <a:latin typeface="Cambria Math"/>
                                </a:rPr>
                                <m:t>+</m:t>
                              </m:r>
                              <m:r>
                                <a:rPr lang="x-none">
                                  <a:latin typeface="Cambria Math"/>
                                </a:rPr>
                                <m:t>𝑥</m:t>
                              </m:r>
                            </m:e>
                          </m:d>
                        </m:num>
                        <m:den>
                          <m:d>
                            <m:dPr>
                              <m:ctrlPr>
                                <a:rPr lang="x-none" i="1">
                                  <a:latin typeface="Cambria Math"/>
                                </a:rPr>
                              </m:ctrlPr>
                            </m:dPr>
                            <m:e>
                              <m:r>
                                <a:rPr lang="x-none">
                                  <a:latin typeface="Cambria Math"/>
                                </a:rPr>
                                <m:t>0</m:t>
                              </m:r>
                              <m:r>
                                <a:rPr lang="x-none">
                                  <a:latin typeface="Cambria Math"/>
                                </a:rPr>
                                <m:t>.</m:t>
                              </m:r>
                              <m:r>
                                <a:rPr lang="x-none">
                                  <a:latin typeface="Cambria Math"/>
                                </a:rPr>
                                <m:t>0724</m:t>
                              </m:r>
                              <m:r>
                                <a:rPr lang="x-none">
                                  <a:latin typeface="Cambria Math"/>
                                </a:rPr>
                                <m:t>−</m:t>
                              </m:r>
                              <m:r>
                                <a:rPr lang="x-none">
                                  <a:latin typeface="Cambria Math"/>
                                </a:rPr>
                                <m:t>𝑥</m:t>
                              </m:r>
                            </m:e>
                          </m:d>
                        </m:den>
                      </m:f>
                      <m:r>
                        <a:rPr lang="x-none" i="1">
                          <a:latin typeface="Cambria Math"/>
                        </a:rPr>
                        <m:t> </m:t>
                      </m:r>
                    </m:oMath>
                  </m:oMathPara>
                </a14:m>
                <a:endParaRPr lang="x-none" dirty="0"/>
              </a:p>
              <a:p>
                <a:pPr/>
                <a14:m>
                  <m:oMathPara xmlns:m="http://schemas.openxmlformats.org/officeDocument/2006/math">
                    <m:oMathParaPr>
                      <m:jc m:val="centerGroup"/>
                    </m:oMathParaPr>
                    <m:oMath xmlns:m="http://schemas.openxmlformats.org/officeDocument/2006/math">
                      <m:r>
                        <a:rPr lang="x-none">
                          <a:latin typeface="Cambria Math"/>
                        </a:rPr>
                        <m:t>𝑥</m:t>
                      </m:r>
                      <m:r>
                        <a:rPr lang="x-none">
                          <a:latin typeface="Cambria Math"/>
                        </a:rPr>
                        <m:t>=</m:t>
                      </m:r>
                      <m:r>
                        <a:rPr lang="x-none">
                          <a:latin typeface="Cambria Math"/>
                        </a:rPr>
                        <m:t>0</m:t>
                      </m:r>
                      <m:r>
                        <a:rPr lang="x-none">
                          <a:latin typeface="Cambria Math"/>
                        </a:rPr>
                        <m:t>.</m:t>
                      </m:r>
                      <m:r>
                        <a:rPr lang="x-none">
                          <a:latin typeface="Cambria Math"/>
                        </a:rPr>
                        <m:t>06799518</m:t>
                      </m:r>
                    </m:oMath>
                  </m:oMathPara>
                </a14:m>
                <a:endParaRPr lang="x-none" dirty="0"/>
              </a:p>
              <a:p>
                <a:r>
                  <a:rPr lang="en-US" dirty="0"/>
                  <a:t> </a:t>
                </a:r>
              </a:p>
              <a:p>
                <a:endParaRPr lang="en-US" dirty="0">
                  <a:latin typeface="Calibri" panose="020F050202020403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573465" y="1219436"/>
                <a:ext cx="9891546" cy="6221896"/>
              </a:xfrm>
              <a:prstGeom prst="rect">
                <a:avLst/>
              </a:prstGeom>
              <a:blipFill>
                <a:blip r:embed="rId2"/>
                <a:stretch>
                  <a:fillRect l="-493" t="-490"/>
                </a:stretch>
              </a:blipFill>
            </p:spPr>
            <p:txBody>
              <a:bodyPr/>
              <a:lstStyle/>
              <a:p>
                <a:r>
                  <a:rPr lang="en-US">
                    <a:noFill/>
                  </a:rPr>
                  <a:t> </a:t>
                </a:r>
              </a:p>
            </p:txBody>
          </p:sp>
        </mc:Fallback>
      </mc:AlternateContent>
    </p:spTree>
    <p:extLst>
      <p:ext uri="{BB962C8B-B14F-4D97-AF65-F5344CB8AC3E}">
        <p14:creationId xmlns:p14="http://schemas.microsoft.com/office/powerpoint/2010/main" val="12763567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a:t>
            </a:r>
          </a:p>
        </p:txBody>
      </p:sp>
      <p:pic>
        <p:nvPicPr>
          <p:cNvPr id="3" name="Picture 2"/>
          <p:cNvPicPr>
            <a:picLocks noChangeAspect="1"/>
          </p:cNvPicPr>
          <p:nvPr/>
        </p:nvPicPr>
        <p:blipFill>
          <a:blip r:embed="rId2"/>
          <a:stretch>
            <a:fillRect/>
          </a:stretch>
        </p:blipFill>
        <p:spPr>
          <a:xfrm>
            <a:off x="2998201" y="2226178"/>
            <a:ext cx="6195597" cy="3040643"/>
          </a:xfrm>
          <a:prstGeom prst="rect">
            <a:avLst/>
          </a:prstGeom>
        </p:spPr>
      </p:pic>
    </p:spTree>
    <p:extLst>
      <p:ext uri="{BB962C8B-B14F-4D97-AF65-F5344CB8AC3E}">
        <p14:creationId xmlns:p14="http://schemas.microsoft.com/office/powerpoint/2010/main" val="53394828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414" y="2529840"/>
            <a:ext cx="8596668" cy="1320800"/>
          </a:xfrm>
        </p:spPr>
        <p:txBody>
          <a:bodyPr>
            <a:noAutofit/>
          </a:bodyPr>
          <a:lstStyle/>
          <a:p>
            <a:pPr algn="ctr"/>
            <a:r>
              <a:rPr lang="en-CA" sz="6000" dirty="0"/>
              <a:t>Questions and Answers Session </a:t>
            </a:r>
          </a:p>
        </p:txBody>
      </p:sp>
    </p:spTree>
    <p:extLst>
      <p:ext uri="{BB962C8B-B14F-4D97-AF65-F5344CB8AC3E}">
        <p14:creationId xmlns:p14="http://schemas.microsoft.com/office/powerpoint/2010/main" val="2351617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Shape 352"/>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Computers</a:t>
            </a:r>
          </a:p>
        </p:txBody>
      </p:sp>
      <p:sp>
        <p:nvSpPr>
          <p:cNvPr id="351" name="Shape 351"/>
          <p:cNvSpPr txBox="1">
            <a:spLocks noGrp="1"/>
          </p:cNvSpPr>
          <p:nvPr>
            <p:ph idx="1"/>
          </p:nvPr>
        </p:nvSpPr>
        <p:spPr>
          <a:xfrm>
            <a:off x="1156758" y="2766907"/>
            <a:ext cx="9878483" cy="3450167"/>
          </a:xfrm>
          <a:prstGeom prst="rect">
            <a:avLst/>
          </a:prstGeom>
          <a:noFill/>
          <a:ln>
            <a:noFill/>
          </a:ln>
        </p:spPr>
        <p:txBody>
          <a:bodyPr vert="horz" lIns="121900" tIns="60933" rIns="121900" bIns="60933" rtlCol="0" anchor="t" anchorCtr="0">
            <a:noAutofit/>
          </a:bodyPr>
          <a:lstStyle/>
          <a:p>
            <a:pPr marL="364058" indent="-364058">
              <a:lnSpc>
                <a:spcPct val="100000"/>
              </a:lnSpc>
              <a:spcBef>
                <a:spcPts val="0"/>
              </a:spcBef>
              <a:buClr>
                <a:schemeClr val="accent1"/>
              </a:buClr>
              <a:buSzPct val="100000"/>
              <a:buFont typeface="Noto Sans Symbols"/>
              <a:buChar char="➢"/>
            </a:pPr>
            <a:r>
              <a:rPr lang="en" sz="3200" dirty="0">
                <a:solidFill>
                  <a:schemeClr val="dk2"/>
                </a:solidFill>
                <a:latin typeface="Calibri"/>
                <a:ea typeface="Calibri"/>
                <a:cs typeface="Calibri"/>
                <a:sym typeface="Calibri"/>
              </a:rPr>
              <a:t>A device which can do a multitude of tasks ranging from processing and storing data to, doing set tasks based on the software it is operating on. </a:t>
            </a:r>
          </a:p>
        </p:txBody>
      </p:sp>
    </p:spTree>
    <p:extLst>
      <p:ext uri="{BB962C8B-B14F-4D97-AF65-F5344CB8AC3E}">
        <p14:creationId xmlns:p14="http://schemas.microsoft.com/office/powerpoint/2010/main" val="1449577780"/>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8" name="Shape 358"/>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Computer History</a:t>
            </a:r>
          </a:p>
        </p:txBody>
      </p:sp>
      <p:sp>
        <p:nvSpPr>
          <p:cNvPr id="357" name="Shape 357"/>
          <p:cNvSpPr txBox="1">
            <a:spLocks noGrp="1"/>
          </p:cNvSpPr>
          <p:nvPr>
            <p:ph idx="1"/>
          </p:nvPr>
        </p:nvSpPr>
        <p:spPr>
          <a:xfrm>
            <a:off x="1156758" y="2065867"/>
            <a:ext cx="9878483" cy="3450167"/>
          </a:xfrm>
          <a:prstGeom prst="rect">
            <a:avLst/>
          </a:prstGeom>
          <a:noFill/>
          <a:ln>
            <a:noFill/>
          </a:ln>
        </p:spPr>
        <p:txBody>
          <a:bodyPr vert="horz" lIns="121900" tIns="60933" rIns="121900" bIns="60933" rtlCol="0" anchor="t" anchorCtr="0">
            <a:noAutofit/>
          </a:bodyPr>
          <a:lstStyle/>
          <a:p>
            <a:pPr marL="516454" indent="-516454">
              <a:lnSpc>
                <a:spcPct val="120000"/>
              </a:lnSpc>
              <a:spcBef>
                <a:spcPts val="0"/>
              </a:spcBef>
              <a:buClr>
                <a:schemeClr val="accent1"/>
              </a:buClr>
              <a:buSzPct val="100000"/>
              <a:buFont typeface="Noto Sans Symbols"/>
              <a:buChar char="➢"/>
            </a:pPr>
            <a:r>
              <a:rPr lang="en" sz="2533" b="1" dirty="0">
                <a:solidFill>
                  <a:schemeClr val="dk2"/>
                </a:solidFill>
                <a:latin typeface="Questrial"/>
                <a:ea typeface="Questrial"/>
                <a:cs typeface="Questrial"/>
                <a:sym typeface="Questrial"/>
              </a:rPr>
              <a:t>1936</a:t>
            </a:r>
            <a:r>
              <a:rPr lang="en" sz="2533" dirty="0">
                <a:solidFill>
                  <a:schemeClr val="dk2"/>
                </a:solidFill>
                <a:latin typeface="Questrial"/>
                <a:ea typeface="Questrial"/>
                <a:cs typeface="Questrial"/>
                <a:sym typeface="Questrial"/>
              </a:rPr>
              <a:t>: First freely programmable computer</a:t>
            </a:r>
          </a:p>
          <a:p>
            <a:pPr marL="516454" indent="-516454">
              <a:lnSpc>
                <a:spcPct val="120000"/>
              </a:lnSpc>
              <a:spcBef>
                <a:spcPts val="800"/>
              </a:spcBef>
              <a:buClr>
                <a:schemeClr val="accent1"/>
              </a:buClr>
              <a:buSzPct val="100000"/>
              <a:buFont typeface="Noto Sans Symbols"/>
              <a:buChar char="➢"/>
            </a:pPr>
            <a:r>
              <a:rPr lang="en" sz="2533" b="1" dirty="0">
                <a:solidFill>
                  <a:schemeClr val="dk2"/>
                </a:solidFill>
                <a:latin typeface="Questrial"/>
                <a:ea typeface="Questrial"/>
                <a:cs typeface="Questrial"/>
                <a:sym typeface="Questrial"/>
              </a:rPr>
              <a:t>1951</a:t>
            </a:r>
            <a:r>
              <a:rPr lang="en" sz="2533" dirty="0">
                <a:solidFill>
                  <a:schemeClr val="dk2"/>
                </a:solidFill>
                <a:latin typeface="Questrial"/>
                <a:ea typeface="Questrial"/>
                <a:cs typeface="Questrial"/>
                <a:sym typeface="Questrial"/>
              </a:rPr>
              <a:t>: First commercial computer released</a:t>
            </a:r>
          </a:p>
          <a:p>
            <a:pPr marL="516454" indent="-516454">
              <a:lnSpc>
                <a:spcPct val="120000"/>
              </a:lnSpc>
              <a:spcBef>
                <a:spcPts val="800"/>
              </a:spcBef>
              <a:buClr>
                <a:schemeClr val="accent1"/>
              </a:buClr>
              <a:buSzPct val="100000"/>
              <a:buFont typeface="Noto Sans Symbols"/>
              <a:buChar char="➢"/>
            </a:pPr>
            <a:r>
              <a:rPr lang="en" sz="2533" b="1" dirty="0">
                <a:solidFill>
                  <a:schemeClr val="dk2"/>
                </a:solidFill>
                <a:latin typeface="Questrial"/>
                <a:ea typeface="Questrial"/>
                <a:cs typeface="Questrial"/>
                <a:sym typeface="Questrial"/>
              </a:rPr>
              <a:t>1974</a:t>
            </a:r>
            <a:r>
              <a:rPr lang="en" sz="2533" dirty="0">
                <a:solidFill>
                  <a:schemeClr val="dk2"/>
                </a:solidFill>
                <a:latin typeface="Questrial"/>
                <a:ea typeface="Questrial"/>
                <a:cs typeface="Questrial"/>
                <a:sym typeface="Questrial"/>
              </a:rPr>
              <a:t>: First consumer computers (IBM)</a:t>
            </a:r>
          </a:p>
          <a:p>
            <a:pPr marL="516454" indent="-516454">
              <a:lnSpc>
                <a:spcPct val="120000"/>
              </a:lnSpc>
              <a:spcBef>
                <a:spcPts val="800"/>
              </a:spcBef>
              <a:buClr>
                <a:schemeClr val="accent1"/>
              </a:buClr>
              <a:buSzPct val="100000"/>
              <a:buFont typeface="Noto Sans Symbols"/>
              <a:buChar char="➢"/>
            </a:pPr>
            <a:r>
              <a:rPr lang="en" sz="2533" b="1" dirty="0">
                <a:solidFill>
                  <a:schemeClr val="dk2"/>
                </a:solidFill>
                <a:latin typeface="Questrial"/>
                <a:ea typeface="Questrial"/>
                <a:cs typeface="Questrial"/>
                <a:sym typeface="Questrial"/>
              </a:rPr>
              <a:t>1976</a:t>
            </a:r>
            <a:r>
              <a:rPr lang="en" sz="2533" dirty="0">
                <a:solidFill>
                  <a:schemeClr val="dk2"/>
                </a:solidFill>
                <a:latin typeface="Questrial"/>
                <a:ea typeface="Questrial"/>
                <a:cs typeface="Questrial"/>
                <a:sym typeface="Questrial"/>
              </a:rPr>
              <a:t>: Apple I,II</a:t>
            </a:r>
          </a:p>
          <a:p>
            <a:pPr marL="516454" indent="-516454">
              <a:lnSpc>
                <a:spcPct val="120000"/>
              </a:lnSpc>
              <a:spcBef>
                <a:spcPts val="800"/>
              </a:spcBef>
              <a:buClr>
                <a:schemeClr val="accent1"/>
              </a:buClr>
              <a:buSzPct val="100000"/>
              <a:buFont typeface="Noto Sans Symbols"/>
              <a:buChar char="➢"/>
            </a:pPr>
            <a:r>
              <a:rPr lang="en" sz="2533" b="1" dirty="0">
                <a:solidFill>
                  <a:schemeClr val="dk2"/>
                </a:solidFill>
                <a:latin typeface="Questrial"/>
                <a:ea typeface="Questrial"/>
                <a:cs typeface="Questrial"/>
                <a:sym typeface="Questrial"/>
              </a:rPr>
              <a:t>1984</a:t>
            </a:r>
            <a:r>
              <a:rPr lang="en" sz="2533" dirty="0">
                <a:solidFill>
                  <a:schemeClr val="dk2"/>
                </a:solidFill>
                <a:latin typeface="Questrial"/>
                <a:ea typeface="Questrial"/>
                <a:cs typeface="Questrial"/>
                <a:sym typeface="Questrial"/>
              </a:rPr>
              <a:t>: Apple Macintosh</a:t>
            </a:r>
          </a:p>
          <a:p>
            <a:pPr marL="516454" indent="-516454">
              <a:lnSpc>
                <a:spcPct val="120000"/>
              </a:lnSpc>
              <a:spcBef>
                <a:spcPts val="800"/>
              </a:spcBef>
              <a:buClr>
                <a:schemeClr val="accent1"/>
              </a:buClr>
              <a:buSzPct val="100000"/>
              <a:buFont typeface="Noto Sans Symbols"/>
              <a:buChar char="➢"/>
            </a:pPr>
            <a:r>
              <a:rPr lang="en" sz="2533" b="1" dirty="0">
                <a:solidFill>
                  <a:schemeClr val="dk2"/>
                </a:solidFill>
                <a:latin typeface="Questrial"/>
                <a:ea typeface="Questrial"/>
                <a:cs typeface="Questrial"/>
                <a:sym typeface="Questrial"/>
              </a:rPr>
              <a:t>1985</a:t>
            </a:r>
            <a:r>
              <a:rPr lang="en" sz="2533" dirty="0">
                <a:solidFill>
                  <a:schemeClr val="dk2"/>
                </a:solidFill>
                <a:latin typeface="Questrial"/>
                <a:ea typeface="Questrial"/>
                <a:cs typeface="Questrial"/>
                <a:sym typeface="Questrial"/>
              </a:rPr>
              <a:t>: Microsoft Windows</a:t>
            </a:r>
          </a:p>
          <a:p>
            <a:pPr marL="364058" indent="-364058">
              <a:lnSpc>
                <a:spcPct val="100000"/>
              </a:lnSpc>
              <a:spcBef>
                <a:spcPts val="507"/>
              </a:spcBef>
              <a:buClr>
                <a:schemeClr val="accent1"/>
              </a:buClr>
              <a:buSzPct val="25000"/>
              <a:buNone/>
            </a:pPr>
            <a:endParaRPr sz="2533" dirty="0">
              <a:solidFill>
                <a:schemeClr val="dk2"/>
              </a:solidFill>
              <a:latin typeface="Questrial"/>
              <a:ea typeface="Questrial"/>
              <a:cs typeface="Questrial"/>
              <a:sym typeface="Questrial"/>
            </a:endParaRPr>
          </a:p>
        </p:txBody>
      </p:sp>
    </p:spTree>
    <p:extLst>
      <p:ext uri="{BB962C8B-B14F-4D97-AF65-F5344CB8AC3E}">
        <p14:creationId xmlns:p14="http://schemas.microsoft.com/office/powerpoint/2010/main" val="2198761617"/>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4" name="Shape 364"/>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Computer Timeline</a:t>
            </a:r>
          </a:p>
        </p:txBody>
      </p:sp>
      <p:pic>
        <p:nvPicPr>
          <p:cNvPr id="363" name="Shape 363"/>
          <p:cNvPicPr preferRelativeResize="0">
            <a:picLocks noGrp="1"/>
          </p:cNvPicPr>
          <p:nvPr>
            <p:ph idx="1"/>
          </p:nvPr>
        </p:nvPicPr>
        <p:blipFill rotWithShape="1">
          <a:blip r:embed="rId3">
            <a:alphaModFix/>
          </a:blip>
          <a:stretch/>
        </p:blipFill>
        <p:spPr>
          <a:xfrm>
            <a:off x="1086986" y="2160588"/>
            <a:ext cx="7778065" cy="3881437"/>
          </a:xfrm>
          <a:prstGeom prst="rect">
            <a:avLst/>
          </a:prstGeom>
          <a:noFill/>
          <a:ln>
            <a:no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6880" y="0"/>
            <a:ext cx="2865120" cy="1981198"/>
          </a:xfrm>
          <a:prstGeom prst="rect">
            <a:avLst/>
          </a:prstGeom>
        </p:spPr>
      </p:pic>
    </p:spTree>
    <p:extLst>
      <p:ext uri="{BB962C8B-B14F-4D97-AF65-F5344CB8AC3E}">
        <p14:creationId xmlns:p14="http://schemas.microsoft.com/office/powerpoint/2010/main" val="1424966844"/>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70" name="Shape 370"/>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Smartphones</a:t>
            </a:r>
          </a:p>
        </p:txBody>
      </p:sp>
      <p:sp>
        <p:nvSpPr>
          <p:cNvPr id="369" name="Shape 369"/>
          <p:cNvSpPr txBox="1">
            <a:spLocks noGrp="1"/>
          </p:cNvSpPr>
          <p:nvPr>
            <p:ph idx="1"/>
          </p:nvPr>
        </p:nvSpPr>
        <p:spPr>
          <a:xfrm>
            <a:off x="1156758" y="2004907"/>
            <a:ext cx="9878483" cy="3450167"/>
          </a:xfrm>
          <a:prstGeom prst="rect">
            <a:avLst/>
          </a:prstGeom>
          <a:noFill/>
          <a:ln>
            <a:noFill/>
          </a:ln>
        </p:spPr>
        <p:txBody>
          <a:bodyPr vert="horz" lIns="121900" tIns="60933" rIns="121900" bIns="60933" rtlCol="0" anchor="t" anchorCtr="0">
            <a:noAutofit/>
          </a:bodyPr>
          <a:lstStyle/>
          <a:p>
            <a:pPr marL="364058" indent="-364058">
              <a:lnSpc>
                <a:spcPct val="110000"/>
              </a:lnSpc>
              <a:spcBef>
                <a:spcPts val="0"/>
              </a:spcBef>
              <a:buClr>
                <a:schemeClr val="accent1"/>
              </a:buClr>
              <a:buSzPct val="100000"/>
              <a:buFont typeface="Noto Sans Symbols"/>
              <a:buChar char="➢"/>
            </a:pPr>
            <a:r>
              <a:rPr lang="en" sz="2933" dirty="0">
                <a:solidFill>
                  <a:schemeClr val="dk2"/>
                </a:solidFill>
                <a:latin typeface="Calibri"/>
                <a:ea typeface="Calibri"/>
                <a:cs typeface="Calibri"/>
                <a:sym typeface="Calibri"/>
              </a:rPr>
              <a:t>What is a Smartphone?</a:t>
            </a:r>
          </a:p>
          <a:p>
            <a:pPr marL="844528" lvl="1" indent="-472004">
              <a:lnSpc>
                <a:spcPct val="110000"/>
              </a:lnSpc>
              <a:spcBef>
                <a:spcPts val="667"/>
              </a:spcBef>
              <a:buClr>
                <a:schemeClr val="accent1"/>
              </a:buClr>
              <a:buSzPct val="59000"/>
              <a:buFont typeface="Noto Sans Symbols"/>
              <a:buChar char="❑"/>
            </a:pPr>
            <a:r>
              <a:rPr lang="en" sz="2667" dirty="0">
                <a:solidFill>
                  <a:schemeClr val="dk2"/>
                </a:solidFill>
                <a:latin typeface="Calibri"/>
                <a:ea typeface="Calibri"/>
                <a:cs typeface="Calibri"/>
                <a:sym typeface="Calibri"/>
              </a:rPr>
              <a:t>All in one device that can be used as a cell phone and has computing, PDA functions</a:t>
            </a:r>
          </a:p>
          <a:p>
            <a:pPr marL="844528" lvl="1" indent="-472004">
              <a:lnSpc>
                <a:spcPct val="110000"/>
              </a:lnSpc>
              <a:spcBef>
                <a:spcPts val="667"/>
              </a:spcBef>
              <a:buClr>
                <a:schemeClr val="accent1"/>
              </a:buClr>
              <a:buSzPct val="59000"/>
              <a:buFont typeface="Noto Sans Symbols"/>
              <a:buChar char="❑"/>
            </a:pPr>
            <a:r>
              <a:rPr lang="en" sz="2667" dirty="0">
                <a:solidFill>
                  <a:schemeClr val="dk2"/>
                </a:solidFill>
                <a:latin typeface="Calibri"/>
                <a:ea typeface="Calibri"/>
                <a:cs typeface="Calibri"/>
                <a:sym typeface="Calibri"/>
              </a:rPr>
              <a:t>Variety of applications available </a:t>
            </a:r>
          </a:p>
          <a:p>
            <a:pPr marL="844528" lvl="1" indent="-472004">
              <a:lnSpc>
                <a:spcPct val="110000"/>
              </a:lnSpc>
              <a:spcBef>
                <a:spcPts val="667"/>
              </a:spcBef>
              <a:buClr>
                <a:schemeClr val="accent1"/>
              </a:buClr>
              <a:buSzPct val="59000"/>
              <a:buFont typeface="Noto Sans Symbols"/>
              <a:buChar char="❑"/>
            </a:pPr>
            <a:r>
              <a:rPr lang="en" sz="2667" dirty="0">
                <a:solidFill>
                  <a:schemeClr val="dk2"/>
                </a:solidFill>
                <a:latin typeface="Calibri"/>
                <a:ea typeface="Calibri"/>
                <a:cs typeface="Calibri"/>
                <a:sym typeface="Calibri"/>
              </a:rPr>
              <a:t>High Speed Data Access</a:t>
            </a:r>
          </a:p>
          <a:p>
            <a:pPr marL="844528" lvl="1" indent="-472004">
              <a:lnSpc>
                <a:spcPct val="110000"/>
              </a:lnSpc>
              <a:spcBef>
                <a:spcPts val="667"/>
              </a:spcBef>
              <a:buClr>
                <a:schemeClr val="accent1"/>
              </a:buClr>
              <a:buSzPct val="59000"/>
              <a:buFont typeface="Noto Sans Symbols"/>
              <a:buChar char="❑"/>
            </a:pPr>
            <a:r>
              <a:rPr lang="en" sz="2667" dirty="0">
                <a:solidFill>
                  <a:schemeClr val="dk2"/>
                </a:solidFill>
                <a:latin typeface="Calibri"/>
                <a:ea typeface="Calibri"/>
                <a:cs typeface="Calibri"/>
                <a:sym typeface="Calibri"/>
              </a:rPr>
              <a:t>Multimedia</a:t>
            </a:r>
          </a:p>
          <a:p>
            <a:pPr marL="364058" indent="-364058">
              <a:lnSpc>
                <a:spcPct val="100000"/>
              </a:lnSpc>
              <a:spcBef>
                <a:spcPts val="533"/>
              </a:spcBef>
              <a:buClr>
                <a:schemeClr val="accent1"/>
              </a:buClr>
              <a:buSzPct val="25000"/>
              <a:buNone/>
            </a:pPr>
            <a:endParaRPr sz="2667"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13065466"/>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Shape 376"/>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Mobile Phone History</a:t>
            </a:r>
          </a:p>
        </p:txBody>
      </p:sp>
      <p:sp>
        <p:nvSpPr>
          <p:cNvPr id="375" name="Shape 375"/>
          <p:cNvSpPr txBox="1">
            <a:spLocks noGrp="1"/>
          </p:cNvSpPr>
          <p:nvPr>
            <p:ph idx="1"/>
          </p:nvPr>
        </p:nvSpPr>
        <p:spPr>
          <a:xfrm>
            <a:off x="1102783" y="1604434"/>
            <a:ext cx="9878483" cy="3450167"/>
          </a:xfrm>
          <a:prstGeom prst="rect">
            <a:avLst/>
          </a:prstGeom>
          <a:noFill/>
          <a:ln>
            <a:noFill/>
          </a:ln>
        </p:spPr>
        <p:txBody>
          <a:bodyPr vert="horz" lIns="121900" tIns="60933" rIns="121900" bIns="60933" rtlCol="0" anchor="t" anchorCtr="0">
            <a:noAutofit/>
          </a:bodyPr>
          <a:lstStyle/>
          <a:p>
            <a:pPr marL="182029" indent="-12700">
              <a:lnSpc>
                <a:spcPct val="80000"/>
              </a:lnSpc>
              <a:spcBef>
                <a:spcPts val="0"/>
              </a:spcBef>
              <a:buClr>
                <a:schemeClr val="accent1"/>
              </a:buClr>
              <a:buSzPct val="25000"/>
              <a:buNone/>
            </a:pPr>
            <a:r>
              <a:rPr lang="en" sz="2933" b="1" dirty="0">
                <a:solidFill>
                  <a:schemeClr val="dk2"/>
                </a:solidFill>
                <a:latin typeface="Calibri"/>
                <a:ea typeface="Calibri"/>
                <a:cs typeface="Calibri"/>
                <a:sym typeface="Calibri"/>
              </a:rPr>
              <a:t>1973</a:t>
            </a:r>
            <a:r>
              <a:rPr lang="en" sz="2933" dirty="0">
                <a:solidFill>
                  <a:schemeClr val="dk2"/>
                </a:solidFill>
                <a:latin typeface="Calibri"/>
                <a:ea typeface="Calibri"/>
                <a:cs typeface="Calibri"/>
                <a:sym typeface="Calibri"/>
              </a:rPr>
              <a:t>: Motorola cell phone created</a:t>
            </a:r>
          </a:p>
          <a:p>
            <a:pPr marL="182029" indent="-12700">
              <a:lnSpc>
                <a:spcPct val="80000"/>
              </a:lnSpc>
              <a:spcBef>
                <a:spcPts val="1333"/>
              </a:spcBef>
              <a:buClr>
                <a:schemeClr val="accent1"/>
              </a:buClr>
              <a:buSzPct val="25000"/>
              <a:buNone/>
            </a:pPr>
            <a:r>
              <a:rPr lang="en" sz="2933" b="1" dirty="0">
                <a:solidFill>
                  <a:schemeClr val="dk2"/>
                </a:solidFill>
                <a:latin typeface="Calibri"/>
                <a:ea typeface="Calibri"/>
                <a:cs typeface="Calibri"/>
                <a:sym typeface="Calibri"/>
              </a:rPr>
              <a:t>April 3, 1973</a:t>
            </a:r>
            <a:r>
              <a:rPr lang="en" sz="2933" dirty="0">
                <a:solidFill>
                  <a:schemeClr val="dk2"/>
                </a:solidFill>
                <a:latin typeface="Calibri"/>
                <a:ea typeface="Calibri"/>
                <a:cs typeface="Calibri"/>
                <a:sym typeface="Calibri"/>
              </a:rPr>
              <a:t>: first cell phone call made by Martin Cooper</a:t>
            </a:r>
          </a:p>
          <a:p>
            <a:pPr marL="182029" indent="-12700">
              <a:lnSpc>
                <a:spcPct val="80000"/>
              </a:lnSpc>
              <a:spcBef>
                <a:spcPts val="1333"/>
              </a:spcBef>
              <a:buClr>
                <a:schemeClr val="accent1"/>
              </a:buClr>
              <a:buSzPct val="25000"/>
              <a:buNone/>
            </a:pPr>
            <a:r>
              <a:rPr lang="en" sz="2933" b="1" dirty="0">
                <a:solidFill>
                  <a:schemeClr val="dk2"/>
                </a:solidFill>
                <a:latin typeface="Calibri"/>
                <a:ea typeface="Calibri"/>
                <a:cs typeface="Calibri"/>
                <a:sym typeface="Calibri"/>
              </a:rPr>
              <a:t>1983</a:t>
            </a:r>
            <a:r>
              <a:rPr lang="en" sz="2933" dirty="0">
                <a:solidFill>
                  <a:schemeClr val="dk2"/>
                </a:solidFill>
                <a:latin typeface="Calibri"/>
                <a:ea typeface="Calibri"/>
                <a:cs typeface="Calibri"/>
                <a:sym typeface="Calibri"/>
              </a:rPr>
              <a:t>: first cell phone available to consumers</a:t>
            </a:r>
          </a:p>
          <a:p>
            <a:pPr marL="182029" indent="-12700">
              <a:lnSpc>
                <a:spcPct val="80000"/>
              </a:lnSpc>
              <a:spcBef>
                <a:spcPts val="1333"/>
              </a:spcBef>
              <a:buClr>
                <a:schemeClr val="accent1"/>
              </a:buClr>
              <a:buSzPct val="25000"/>
              <a:buNone/>
            </a:pPr>
            <a:r>
              <a:rPr lang="en" sz="2933" b="1" dirty="0">
                <a:solidFill>
                  <a:schemeClr val="dk2"/>
                </a:solidFill>
                <a:latin typeface="Calibri"/>
                <a:ea typeface="Calibri"/>
                <a:cs typeface="Calibri"/>
                <a:sym typeface="Calibri"/>
              </a:rPr>
              <a:t>1994:</a:t>
            </a:r>
            <a:r>
              <a:rPr lang="en" sz="2933" dirty="0">
                <a:solidFill>
                  <a:schemeClr val="dk2"/>
                </a:solidFill>
                <a:latin typeface="Calibri"/>
                <a:ea typeface="Calibri"/>
                <a:cs typeface="Calibri"/>
                <a:sym typeface="Calibri"/>
              </a:rPr>
              <a:t> First smartphone</a:t>
            </a:r>
          </a:p>
          <a:p>
            <a:pPr marL="182029" indent="-12700">
              <a:lnSpc>
                <a:spcPct val="80000"/>
              </a:lnSpc>
              <a:spcBef>
                <a:spcPts val="1333"/>
              </a:spcBef>
              <a:buClr>
                <a:schemeClr val="accent1"/>
              </a:buClr>
              <a:buSzPct val="25000"/>
              <a:buNone/>
            </a:pPr>
            <a:r>
              <a:rPr lang="en" sz="2933" b="1" dirty="0">
                <a:solidFill>
                  <a:schemeClr val="dk2"/>
                </a:solidFill>
                <a:latin typeface="Calibri"/>
                <a:ea typeface="Calibri"/>
                <a:cs typeface="Calibri"/>
                <a:sym typeface="Calibri"/>
              </a:rPr>
              <a:t>1999: </a:t>
            </a:r>
            <a:r>
              <a:rPr lang="en" sz="2933" dirty="0">
                <a:solidFill>
                  <a:schemeClr val="dk2"/>
                </a:solidFill>
                <a:latin typeface="Calibri"/>
                <a:ea typeface="Calibri"/>
                <a:cs typeface="Calibri"/>
                <a:sym typeface="Calibri"/>
              </a:rPr>
              <a:t>First mobile watch phone</a:t>
            </a:r>
          </a:p>
          <a:p>
            <a:pPr marL="182029" indent="-12700">
              <a:lnSpc>
                <a:spcPct val="80000"/>
              </a:lnSpc>
              <a:spcBef>
                <a:spcPts val="1333"/>
              </a:spcBef>
              <a:buClr>
                <a:schemeClr val="accent1"/>
              </a:buClr>
              <a:buSzPct val="25000"/>
              <a:buNone/>
            </a:pPr>
            <a:r>
              <a:rPr lang="en" sz="2933" b="1" dirty="0">
                <a:solidFill>
                  <a:schemeClr val="dk2"/>
                </a:solidFill>
                <a:latin typeface="Calibri"/>
                <a:ea typeface="Calibri"/>
                <a:cs typeface="Calibri"/>
                <a:sym typeface="Calibri"/>
              </a:rPr>
              <a:t>2001:</a:t>
            </a:r>
            <a:r>
              <a:rPr lang="en" sz="2933" dirty="0">
                <a:solidFill>
                  <a:schemeClr val="dk2"/>
                </a:solidFill>
                <a:latin typeface="Calibri"/>
                <a:ea typeface="Calibri"/>
                <a:cs typeface="Calibri"/>
                <a:sym typeface="Calibri"/>
              </a:rPr>
              <a:t> First Commercial 3g Network</a:t>
            </a:r>
          </a:p>
          <a:p>
            <a:pPr marL="182029" indent="-12700">
              <a:lnSpc>
                <a:spcPct val="80000"/>
              </a:lnSpc>
              <a:spcBef>
                <a:spcPts val="1333"/>
              </a:spcBef>
              <a:buClr>
                <a:schemeClr val="accent1"/>
              </a:buClr>
              <a:buSzPct val="25000"/>
              <a:buNone/>
            </a:pPr>
            <a:r>
              <a:rPr lang="en" sz="2933" b="1" dirty="0">
                <a:solidFill>
                  <a:schemeClr val="dk2"/>
                </a:solidFill>
                <a:latin typeface="Calibri"/>
                <a:ea typeface="Calibri"/>
                <a:cs typeface="Calibri"/>
                <a:sym typeface="Calibri"/>
              </a:rPr>
              <a:t>2007:</a:t>
            </a:r>
            <a:r>
              <a:rPr lang="en" sz="2933" dirty="0">
                <a:solidFill>
                  <a:schemeClr val="dk2"/>
                </a:solidFill>
                <a:latin typeface="Calibri"/>
                <a:ea typeface="Calibri"/>
                <a:cs typeface="Calibri"/>
                <a:sym typeface="Calibri"/>
              </a:rPr>
              <a:t> First Iphone Released</a:t>
            </a:r>
          </a:p>
          <a:p>
            <a:pPr marL="182029" indent="-12700">
              <a:lnSpc>
                <a:spcPct val="80000"/>
              </a:lnSpc>
              <a:spcBef>
                <a:spcPts val="1333"/>
              </a:spcBef>
              <a:buClr>
                <a:schemeClr val="accent1"/>
              </a:buClr>
              <a:buSzPct val="25000"/>
              <a:buNone/>
            </a:pPr>
            <a:r>
              <a:rPr lang="en" sz="2933" b="1" dirty="0">
                <a:solidFill>
                  <a:schemeClr val="dk2"/>
                </a:solidFill>
                <a:latin typeface="Calibri"/>
                <a:ea typeface="Calibri"/>
                <a:cs typeface="Calibri"/>
                <a:sym typeface="Calibri"/>
              </a:rPr>
              <a:t>2008:</a:t>
            </a:r>
            <a:r>
              <a:rPr lang="en" sz="2933" dirty="0">
                <a:solidFill>
                  <a:schemeClr val="dk2"/>
                </a:solidFill>
                <a:latin typeface="Calibri"/>
                <a:ea typeface="Calibri"/>
                <a:cs typeface="Calibri"/>
                <a:sym typeface="Calibri"/>
              </a:rPr>
              <a:t> First Android phone released</a:t>
            </a:r>
          </a:p>
          <a:p>
            <a:pPr marL="182029" indent="-12700">
              <a:lnSpc>
                <a:spcPct val="80000"/>
              </a:lnSpc>
              <a:spcBef>
                <a:spcPts val="1333"/>
              </a:spcBef>
              <a:buClr>
                <a:schemeClr val="accent1"/>
              </a:buClr>
              <a:buSzPct val="25000"/>
              <a:buNone/>
            </a:pPr>
            <a:r>
              <a:rPr lang="en" sz="2933" b="1" dirty="0">
                <a:solidFill>
                  <a:schemeClr val="dk2"/>
                </a:solidFill>
                <a:latin typeface="Calibri"/>
                <a:ea typeface="Calibri"/>
                <a:cs typeface="Calibri"/>
                <a:sym typeface="Calibri"/>
              </a:rPr>
              <a:t>2010:</a:t>
            </a:r>
            <a:r>
              <a:rPr lang="en" sz="2933" dirty="0">
                <a:solidFill>
                  <a:schemeClr val="dk2"/>
                </a:solidFill>
                <a:latin typeface="Calibri"/>
                <a:ea typeface="Calibri"/>
                <a:cs typeface="Calibri"/>
                <a:sym typeface="Calibri"/>
              </a:rPr>
              <a:t> First LTE Network</a:t>
            </a:r>
          </a:p>
          <a:p>
            <a:pPr marL="182029" indent="-12700">
              <a:lnSpc>
                <a:spcPct val="80000"/>
              </a:lnSpc>
              <a:spcBef>
                <a:spcPts val="1333"/>
              </a:spcBef>
              <a:buClr>
                <a:schemeClr val="accent1"/>
              </a:buClr>
              <a:buSzPct val="25000"/>
              <a:buNone/>
            </a:pPr>
            <a:r>
              <a:rPr lang="en" sz="2933" b="1" dirty="0">
                <a:solidFill>
                  <a:schemeClr val="dk2"/>
                </a:solidFill>
                <a:latin typeface="Calibri"/>
                <a:ea typeface="Calibri"/>
                <a:cs typeface="Calibri"/>
                <a:sym typeface="Calibri"/>
              </a:rPr>
              <a:t>2013: </a:t>
            </a:r>
            <a:r>
              <a:rPr lang="en" sz="2933" dirty="0">
                <a:solidFill>
                  <a:schemeClr val="dk2"/>
                </a:solidFill>
                <a:latin typeface="Calibri"/>
                <a:ea typeface="Calibri"/>
                <a:cs typeface="Calibri"/>
                <a:sym typeface="Calibri"/>
              </a:rPr>
              <a:t>First smart watch </a:t>
            </a:r>
          </a:p>
          <a:p>
            <a:pPr marL="364058" indent="-364058">
              <a:lnSpc>
                <a:spcPct val="100000"/>
              </a:lnSpc>
              <a:spcBef>
                <a:spcPts val="587"/>
              </a:spcBef>
              <a:buClr>
                <a:schemeClr val="accent1"/>
              </a:buClr>
              <a:buSzPct val="25000"/>
              <a:buNone/>
            </a:pPr>
            <a:endParaRPr sz="2933" dirty="0">
              <a:solidFill>
                <a:schemeClr val="dk2"/>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986" y="3916680"/>
            <a:ext cx="5229013" cy="2941320"/>
          </a:xfrm>
          <a:prstGeom prst="rect">
            <a:avLst/>
          </a:prstGeom>
        </p:spPr>
      </p:pic>
    </p:spTree>
    <p:extLst>
      <p:ext uri="{BB962C8B-B14F-4D97-AF65-F5344CB8AC3E}">
        <p14:creationId xmlns:p14="http://schemas.microsoft.com/office/powerpoint/2010/main" val="3537788705"/>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2" name="Shape 382"/>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4G/LTE Networks</a:t>
            </a:r>
          </a:p>
        </p:txBody>
      </p:sp>
      <p:sp>
        <p:nvSpPr>
          <p:cNvPr id="381" name="Shape 381"/>
          <p:cNvSpPr txBox="1">
            <a:spLocks noGrp="1"/>
          </p:cNvSpPr>
          <p:nvPr>
            <p:ph idx="1"/>
          </p:nvPr>
        </p:nvSpPr>
        <p:spPr>
          <a:xfrm>
            <a:off x="1156758" y="2096347"/>
            <a:ext cx="9878483" cy="3450167"/>
          </a:xfrm>
          <a:prstGeom prst="rect">
            <a:avLst/>
          </a:prstGeom>
          <a:noFill/>
          <a:ln>
            <a:noFill/>
          </a:ln>
        </p:spPr>
        <p:txBody>
          <a:bodyPr vert="horz" lIns="121900" tIns="60933" rIns="121900" bIns="60933" rtlCol="0" anchor="t" anchorCtr="0">
            <a:noAutofit/>
          </a:bodyPr>
          <a:lstStyle/>
          <a:p>
            <a:pPr marL="364058" indent="-364058">
              <a:lnSpc>
                <a:spcPct val="100000"/>
              </a:lnSpc>
              <a:spcBef>
                <a:spcPts val="0"/>
              </a:spcBef>
              <a:buClr>
                <a:schemeClr val="accent1"/>
              </a:buClr>
              <a:buSzPct val="100000"/>
              <a:buFont typeface="Noto Sans Symbols"/>
              <a:buChar char="➢"/>
            </a:pPr>
            <a:r>
              <a:rPr lang="en" sz="3200" dirty="0">
                <a:solidFill>
                  <a:schemeClr val="dk2"/>
                </a:solidFill>
                <a:latin typeface="Calibri"/>
                <a:ea typeface="Calibri"/>
                <a:cs typeface="Calibri"/>
                <a:sym typeface="Calibri"/>
              </a:rPr>
              <a:t>Speeds of 1Gbs when stationary</a:t>
            </a:r>
          </a:p>
          <a:p>
            <a:pPr marL="364058" indent="-364058">
              <a:lnSpc>
                <a:spcPct val="100000"/>
              </a:lnSpc>
              <a:spcBef>
                <a:spcPts val="800"/>
              </a:spcBef>
              <a:buClr>
                <a:schemeClr val="accent1"/>
              </a:buClr>
              <a:buSzPct val="100000"/>
              <a:buFont typeface="Noto Sans Symbols"/>
              <a:buChar char="➢"/>
            </a:pPr>
            <a:r>
              <a:rPr lang="en" sz="3200" dirty="0">
                <a:solidFill>
                  <a:schemeClr val="dk2"/>
                </a:solidFill>
                <a:latin typeface="Calibri"/>
                <a:ea typeface="Calibri"/>
                <a:cs typeface="Calibri"/>
                <a:sym typeface="Calibri"/>
              </a:rPr>
              <a:t>100Mbps when mobile</a:t>
            </a:r>
          </a:p>
          <a:p>
            <a:pPr marL="364058" indent="-364058">
              <a:lnSpc>
                <a:spcPct val="100000"/>
              </a:lnSpc>
              <a:spcBef>
                <a:spcPts val="800"/>
              </a:spcBef>
              <a:buClr>
                <a:schemeClr val="accent1"/>
              </a:buClr>
              <a:buSzPct val="100000"/>
              <a:buFont typeface="Noto Sans Symbols"/>
              <a:buChar char="➢"/>
            </a:pPr>
            <a:r>
              <a:rPr lang="en" sz="3200" dirty="0">
                <a:solidFill>
                  <a:schemeClr val="dk2"/>
                </a:solidFill>
                <a:latin typeface="Calibri"/>
                <a:ea typeface="Calibri"/>
                <a:cs typeface="Calibri"/>
                <a:sym typeface="Calibri"/>
              </a:rPr>
              <a:t>However this standard is so high that no commercialized standard actually meets them hence why we have LTE networks</a:t>
            </a:r>
          </a:p>
          <a:p>
            <a:pPr marL="844528" lvl="1" indent="-472004">
              <a:lnSpc>
                <a:spcPct val="100000"/>
              </a:lnSpc>
              <a:spcBef>
                <a:spcPts val="667"/>
              </a:spcBef>
              <a:buClr>
                <a:schemeClr val="accent1"/>
              </a:buClr>
              <a:buSzPct val="100000"/>
              <a:buFont typeface="Wingdings" panose="05000000000000000000" pitchFamily="2" charset="2"/>
              <a:buChar char="Ø"/>
            </a:pPr>
            <a:r>
              <a:rPr lang="en" sz="2933" dirty="0">
                <a:solidFill>
                  <a:schemeClr val="dk2"/>
                </a:solidFill>
                <a:latin typeface="Calibri"/>
                <a:ea typeface="Calibri"/>
                <a:cs typeface="Calibri"/>
                <a:sym typeface="Calibri"/>
              </a:rPr>
              <a:t>LTE is part of this generation</a:t>
            </a:r>
          </a:p>
          <a:p>
            <a:pPr marL="844528" lvl="1" indent="-472004">
              <a:lnSpc>
                <a:spcPct val="100000"/>
              </a:lnSpc>
              <a:spcBef>
                <a:spcPts val="667"/>
              </a:spcBef>
              <a:buClr>
                <a:schemeClr val="accent1"/>
              </a:buClr>
              <a:buSzPct val="100000"/>
              <a:buFont typeface="Wingdings" panose="05000000000000000000" pitchFamily="2" charset="2"/>
              <a:buChar char="Ø"/>
            </a:pPr>
            <a:endParaRPr lang="en" sz="2933"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1354332073"/>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4800" dirty="0">
                <a:solidFill>
                  <a:schemeClr val="tx1"/>
                </a:solidFill>
                <a:latin typeface="Calibri"/>
                <a:ea typeface="Calibri"/>
                <a:cs typeface="Calibri"/>
                <a:sym typeface="Calibri"/>
              </a:rPr>
              <a:t>Broadband vs Regular Phone Connection</a:t>
            </a:r>
          </a:p>
        </p:txBody>
      </p:sp>
      <p:sp>
        <p:nvSpPr>
          <p:cNvPr id="388" name="Shape 388"/>
          <p:cNvSpPr txBox="1">
            <a:spLocks noGrp="1"/>
          </p:cNvSpPr>
          <p:nvPr>
            <p:ph type="body" idx="1"/>
          </p:nvPr>
        </p:nvSpPr>
        <p:spPr>
          <a:xfrm>
            <a:off x="1001184" y="1978025"/>
            <a:ext cx="5094816" cy="639233"/>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accent1"/>
              </a:buClr>
              <a:buSzPct val="25000"/>
            </a:pPr>
            <a:r>
              <a:rPr lang="en" sz="3200" b="0" dirty="0">
                <a:solidFill>
                  <a:schemeClr val="dk2"/>
                </a:solidFill>
                <a:latin typeface="Calibri"/>
                <a:ea typeface="Calibri"/>
                <a:cs typeface="Calibri"/>
                <a:sym typeface="Calibri"/>
              </a:rPr>
              <a:t>Broadband</a:t>
            </a:r>
          </a:p>
        </p:txBody>
      </p:sp>
      <p:sp>
        <p:nvSpPr>
          <p:cNvPr id="390" name="Shape 390"/>
          <p:cNvSpPr txBox="1">
            <a:spLocks noGrp="1"/>
          </p:cNvSpPr>
          <p:nvPr>
            <p:ph sz="half" idx="2"/>
          </p:nvPr>
        </p:nvSpPr>
        <p:spPr>
          <a:xfrm>
            <a:off x="709084" y="3019214"/>
            <a:ext cx="5386916" cy="3951816"/>
          </a:xfrm>
          <a:prstGeom prst="rect">
            <a:avLst/>
          </a:prstGeom>
          <a:noFill/>
          <a:ln>
            <a:noFill/>
          </a:ln>
        </p:spPr>
        <p:txBody>
          <a:bodyPr vert="horz" lIns="121900" tIns="60933" rIns="121900" bIns="60933" rtlCol="0" anchor="t" anchorCtr="0">
            <a:noAutofit/>
          </a:bodyPr>
          <a:lstStyle/>
          <a:p>
            <a:pPr marL="457189" indent="-457189" algn="ctr">
              <a:lnSpc>
                <a:spcPct val="100000"/>
              </a:lnSpc>
              <a:spcBef>
                <a:spcPts val="0"/>
              </a:spcBef>
              <a:buClr>
                <a:schemeClr val="accent1"/>
              </a:buClr>
              <a:buSzPct val="100000"/>
              <a:buFont typeface="Noto Sans Symbols"/>
              <a:buChar char="➢"/>
            </a:pPr>
            <a:r>
              <a:rPr lang="en" sz="3200" b="0" dirty="0">
                <a:solidFill>
                  <a:schemeClr val="dk2"/>
                </a:solidFill>
                <a:latin typeface="Calibri"/>
                <a:ea typeface="Calibri"/>
                <a:cs typeface="Calibri"/>
                <a:sym typeface="Calibri"/>
              </a:rPr>
              <a:t>Wireless internet access</a:t>
            </a:r>
          </a:p>
          <a:p>
            <a:pPr marL="1066784" lvl="1" indent="-457200">
              <a:lnSpc>
                <a:spcPct val="100000"/>
              </a:lnSpc>
              <a:spcBef>
                <a:spcPts val="533"/>
              </a:spcBef>
              <a:buClr>
                <a:schemeClr val="accent1"/>
              </a:buClr>
              <a:buSzPct val="100000"/>
              <a:buFont typeface="Wingdings" panose="05000000000000000000" pitchFamily="2" charset="2"/>
              <a:buChar char="Ø"/>
            </a:pPr>
            <a:r>
              <a:rPr lang="en" sz="2667" b="0" dirty="0">
                <a:solidFill>
                  <a:schemeClr val="dk2"/>
                </a:solidFill>
                <a:latin typeface="Calibri"/>
                <a:ea typeface="Calibri"/>
                <a:cs typeface="Calibri"/>
                <a:sym typeface="Calibri"/>
              </a:rPr>
              <a:t>Nearly all 2G and 3G phones are broadband	</a:t>
            </a:r>
          </a:p>
        </p:txBody>
      </p:sp>
      <p:sp>
        <p:nvSpPr>
          <p:cNvPr id="389" name="Shape 389"/>
          <p:cNvSpPr txBox="1">
            <a:spLocks noGrp="1"/>
          </p:cNvSpPr>
          <p:nvPr>
            <p:ph type="body" sz="quarter" idx="3"/>
          </p:nvPr>
        </p:nvSpPr>
        <p:spPr>
          <a:xfrm>
            <a:off x="6191250" y="1978025"/>
            <a:ext cx="5389031" cy="639233"/>
          </a:xfrm>
          <a:prstGeom prst="rect">
            <a:avLst/>
          </a:prstGeom>
          <a:noFill/>
          <a:ln>
            <a:noFill/>
          </a:ln>
        </p:spPr>
        <p:txBody>
          <a:bodyPr vert="horz" lIns="121900" tIns="60933" rIns="121900" bIns="60933" rtlCol="0" anchor="t" anchorCtr="0">
            <a:noAutofit/>
          </a:bodyPr>
          <a:lstStyle/>
          <a:p>
            <a:pPr marL="364058" indent="-364058">
              <a:lnSpc>
                <a:spcPct val="100000"/>
              </a:lnSpc>
              <a:spcBef>
                <a:spcPts val="0"/>
              </a:spcBef>
              <a:buClr>
                <a:schemeClr val="accent1"/>
              </a:buClr>
              <a:buSzPct val="25000"/>
            </a:pPr>
            <a:r>
              <a:rPr lang="en" sz="3200" b="0" dirty="0">
                <a:solidFill>
                  <a:schemeClr val="dk2"/>
                </a:solidFill>
                <a:latin typeface="Calibri"/>
                <a:ea typeface="Calibri"/>
                <a:cs typeface="Calibri"/>
                <a:sym typeface="Calibri"/>
              </a:rPr>
              <a:t>Regular internet connection</a:t>
            </a:r>
          </a:p>
        </p:txBody>
      </p:sp>
      <p:sp>
        <p:nvSpPr>
          <p:cNvPr id="391" name="Shape 391"/>
          <p:cNvSpPr txBox="1">
            <a:spLocks noGrp="1"/>
          </p:cNvSpPr>
          <p:nvPr>
            <p:ph sz="quarter" idx="4"/>
          </p:nvPr>
        </p:nvSpPr>
        <p:spPr>
          <a:xfrm>
            <a:off x="6191249" y="3019214"/>
            <a:ext cx="5389031" cy="3951816"/>
          </a:xfrm>
          <a:prstGeom prst="rect">
            <a:avLst/>
          </a:prstGeom>
          <a:noFill/>
          <a:ln>
            <a:noFill/>
          </a:ln>
        </p:spPr>
        <p:txBody>
          <a:bodyPr vert="horz" lIns="121900" tIns="60933" rIns="121900" bIns="60933" rtlCol="0" anchor="t" anchorCtr="0">
            <a:noAutofit/>
          </a:bodyPr>
          <a:lstStyle/>
          <a:p>
            <a:pPr marL="364058" indent="-364058">
              <a:lnSpc>
                <a:spcPct val="100000"/>
              </a:lnSpc>
              <a:spcBef>
                <a:spcPts val="0"/>
              </a:spcBef>
              <a:buClr>
                <a:schemeClr val="accent1"/>
              </a:buClr>
              <a:buSzPct val="100000"/>
              <a:buFont typeface="Noto Sans Symbols"/>
              <a:buChar char="➢"/>
            </a:pPr>
            <a:r>
              <a:rPr lang="en" sz="3200" dirty="0">
                <a:solidFill>
                  <a:schemeClr val="dk2"/>
                </a:solidFill>
                <a:latin typeface="Calibri"/>
                <a:ea typeface="Calibri"/>
                <a:cs typeface="Calibri"/>
                <a:sym typeface="Calibri"/>
              </a:rPr>
              <a:t>Wired internet access</a:t>
            </a:r>
          </a:p>
          <a:p>
            <a:pPr marL="768330" lvl="1" indent="-395806">
              <a:lnSpc>
                <a:spcPct val="100000"/>
              </a:lnSpc>
              <a:spcBef>
                <a:spcPts val="480"/>
              </a:spcBef>
              <a:buClr>
                <a:schemeClr val="accent1"/>
              </a:buClr>
              <a:buSzPct val="100000"/>
              <a:buFont typeface="Wingdings" panose="05000000000000000000" pitchFamily="2" charset="2"/>
              <a:buChar char="Ø"/>
            </a:pPr>
            <a:r>
              <a:rPr lang="en" sz="2670" dirty="0">
                <a:solidFill>
                  <a:schemeClr val="dk2"/>
                </a:solidFill>
                <a:latin typeface="Calibri"/>
                <a:ea typeface="Calibri"/>
                <a:cs typeface="Calibri"/>
                <a:sym typeface="Calibri"/>
              </a:rPr>
              <a:t>More common in underdeveloped countries</a:t>
            </a:r>
          </a:p>
        </p:txBody>
      </p:sp>
    </p:spTree>
    <p:extLst>
      <p:ext uri="{BB962C8B-B14F-4D97-AF65-F5344CB8AC3E}">
        <p14:creationId xmlns:p14="http://schemas.microsoft.com/office/powerpoint/2010/main" val="3291386934"/>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Mobile Regional Overview</a:t>
            </a:r>
          </a:p>
        </p:txBody>
      </p:sp>
      <p:pic>
        <p:nvPicPr>
          <p:cNvPr id="397" name="Shape 397"/>
          <p:cNvPicPr preferRelativeResize="0">
            <a:picLocks noGrp="1"/>
          </p:cNvPicPr>
          <p:nvPr>
            <p:ph idx="1"/>
          </p:nvPr>
        </p:nvPicPr>
        <p:blipFill rotWithShape="1">
          <a:blip r:embed="rId3">
            <a:alphaModFix/>
          </a:blip>
          <a:stretch/>
        </p:blipFill>
        <p:spPr>
          <a:xfrm>
            <a:off x="0" y="0"/>
            <a:ext cx="12192000" cy="6858000"/>
          </a:xfrm>
          <a:prstGeom prst="rect">
            <a:avLst/>
          </a:prstGeom>
          <a:noFill/>
          <a:ln>
            <a:noFill/>
          </a:ln>
        </p:spPr>
      </p:pic>
    </p:spTree>
    <p:extLst>
      <p:ext uri="{BB962C8B-B14F-4D97-AF65-F5344CB8AC3E}">
        <p14:creationId xmlns:p14="http://schemas.microsoft.com/office/powerpoint/2010/main" val="1590305753"/>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Mobile Broadband by Region</a:t>
            </a:r>
          </a:p>
        </p:txBody>
      </p:sp>
      <p:pic>
        <p:nvPicPr>
          <p:cNvPr id="403" name="Shape 403"/>
          <p:cNvPicPr preferRelativeResize="0">
            <a:picLocks noGrp="1"/>
          </p:cNvPicPr>
          <p:nvPr>
            <p:ph idx="1"/>
          </p:nvPr>
        </p:nvPicPr>
        <p:blipFill rotWithShape="1">
          <a:blip r:embed="rId3">
            <a:alphaModFix/>
          </a:blip>
          <a:stretch/>
        </p:blipFill>
        <p:spPr>
          <a:xfrm>
            <a:off x="0" y="0"/>
            <a:ext cx="12192000" cy="6858000"/>
          </a:xfrm>
          <a:prstGeom prst="rect">
            <a:avLst/>
          </a:prstGeom>
          <a:noFill/>
          <a:ln>
            <a:noFill/>
          </a:ln>
        </p:spPr>
      </p:pic>
    </p:spTree>
    <p:extLst>
      <p:ext uri="{BB962C8B-B14F-4D97-AF65-F5344CB8AC3E}">
        <p14:creationId xmlns:p14="http://schemas.microsoft.com/office/powerpoint/2010/main" val="4092241439"/>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609600" y="338668"/>
            <a:ext cx="10972800" cy="1253065"/>
          </a:xfrm>
          <a:prstGeom prst="rect">
            <a:avLst/>
          </a:prstGeom>
          <a:noFill/>
          <a:ln>
            <a:noFill/>
          </a:ln>
        </p:spPr>
        <p:txBody>
          <a:bodyPr vert="horz" lIns="121900" tIns="121900" rIns="121900" bIns="121900" rtlCol="0" anchor="ctr" anchorCtr="0">
            <a:noAutofit/>
          </a:bodyPr>
          <a:lstStyle/>
          <a:p>
            <a:pPr algn="ctr">
              <a:lnSpc>
                <a:spcPct val="100000"/>
              </a:lnSpc>
              <a:spcBef>
                <a:spcPts val="0"/>
              </a:spcBef>
              <a:buClr>
                <a:srgbClr val="FFFFFF"/>
              </a:buClr>
              <a:buSzPct val="25000"/>
            </a:pPr>
            <a:r>
              <a:rPr lang="en" sz="5867" cap="none" dirty="0">
                <a:solidFill>
                  <a:schemeClr val="tx1"/>
                </a:solidFill>
                <a:latin typeface="Calibri"/>
                <a:ea typeface="Calibri"/>
                <a:cs typeface="Calibri"/>
                <a:sym typeface="Calibri"/>
              </a:rPr>
              <a:t>What are Gadgets?</a:t>
            </a:r>
          </a:p>
        </p:txBody>
      </p:sp>
      <p:sp>
        <p:nvSpPr>
          <p:cNvPr id="204" name="Shape 204"/>
          <p:cNvSpPr txBox="1">
            <a:spLocks noGrp="1"/>
          </p:cNvSpPr>
          <p:nvPr>
            <p:ph idx="1"/>
          </p:nvPr>
        </p:nvSpPr>
        <p:spPr>
          <a:xfrm>
            <a:off x="818712" y="1765088"/>
            <a:ext cx="10554575" cy="4317849"/>
          </a:xfrm>
          <a:prstGeom prst="rect">
            <a:avLst/>
          </a:prstGeom>
          <a:noFill/>
          <a:ln>
            <a:noFill/>
          </a:ln>
        </p:spPr>
        <p:txBody>
          <a:bodyPr vert="horz" lIns="121900" tIns="121900" rIns="121900" bIns="121900" rtlCol="0" anchor="t" anchorCtr="0">
            <a:noAutofit/>
          </a:bodyPr>
          <a:lstStyle/>
          <a:p>
            <a:pPr marL="364058" indent="-160861">
              <a:lnSpc>
                <a:spcPct val="80000"/>
              </a:lnSpc>
              <a:spcBef>
                <a:spcPts val="0"/>
              </a:spcBef>
              <a:buClr>
                <a:schemeClr val="accent1"/>
              </a:buClr>
              <a:buSzPct val="97941"/>
              <a:buNone/>
            </a:pPr>
            <a:endParaRPr sz="2220" dirty="0">
              <a:solidFill>
                <a:schemeClr val="dk2"/>
              </a:solidFill>
              <a:latin typeface="Galdeano"/>
              <a:ea typeface="Galdeano"/>
              <a:cs typeface="Galdeano"/>
              <a:sym typeface="Galdeano"/>
            </a:endParaRPr>
          </a:p>
          <a:p>
            <a:pPr marL="546097" indent="-342900">
              <a:lnSpc>
                <a:spcPct val="80000"/>
              </a:lnSpc>
              <a:spcBef>
                <a:spcPts val="640"/>
              </a:spcBef>
              <a:buClr>
                <a:schemeClr val="accent1"/>
              </a:buClr>
              <a:buSzPct val="97941"/>
              <a:buFont typeface="Wingdings" panose="05000000000000000000" pitchFamily="2" charset="2"/>
              <a:buChar char="Ø"/>
            </a:pPr>
            <a:r>
              <a:rPr lang="en" sz="2220" dirty="0">
                <a:solidFill>
                  <a:schemeClr val="tx2"/>
                </a:solidFill>
                <a:latin typeface="Galdeano"/>
                <a:ea typeface="Galdeano"/>
                <a:cs typeface="Galdeano"/>
                <a:sym typeface="Galdeano"/>
              </a:rPr>
              <a:t>Gadgets are small technological objects such as devices and tools that have particular functions</a:t>
            </a:r>
          </a:p>
          <a:p>
            <a:pPr marL="546097" indent="-342900">
              <a:lnSpc>
                <a:spcPct val="80000"/>
              </a:lnSpc>
              <a:spcBef>
                <a:spcPts val="640"/>
              </a:spcBef>
              <a:buClr>
                <a:schemeClr val="accent1"/>
              </a:buClr>
              <a:buSzPct val="97941"/>
              <a:buFont typeface="Wingdings" panose="05000000000000000000" pitchFamily="2" charset="2"/>
              <a:buChar char="Ø"/>
            </a:pPr>
            <a:endParaRPr sz="2220" dirty="0">
              <a:solidFill>
                <a:schemeClr val="tx2"/>
              </a:solidFill>
              <a:latin typeface="Galdeano"/>
              <a:ea typeface="Galdeano"/>
              <a:cs typeface="Galdeano"/>
              <a:sym typeface="Galdeano"/>
            </a:endParaRPr>
          </a:p>
          <a:p>
            <a:pPr marL="546097" indent="-342900">
              <a:lnSpc>
                <a:spcPct val="80000"/>
              </a:lnSpc>
              <a:spcBef>
                <a:spcPts val="640"/>
              </a:spcBef>
              <a:buClr>
                <a:schemeClr val="accent1"/>
              </a:buClr>
              <a:buSzPct val="97941"/>
              <a:buFont typeface="Wingdings" panose="05000000000000000000" pitchFamily="2" charset="2"/>
              <a:buChar char="Ø"/>
            </a:pPr>
            <a:r>
              <a:rPr lang="en" sz="2220" dirty="0">
                <a:solidFill>
                  <a:schemeClr val="tx2"/>
                </a:solidFill>
                <a:latin typeface="Galdeano"/>
                <a:ea typeface="Galdeano"/>
                <a:cs typeface="Galdeano"/>
                <a:sym typeface="Galdeano"/>
              </a:rPr>
              <a:t>Increase of productivity and convenience in daily life</a:t>
            </a:r>
          </a:p>
          <a:p>
            <a:pPr marL="546097" indent="-342900">
              <a:lnSpc>
                <a:spcPct val="80000"/>
              </a:lnSpc>
              <a:spcBef>
                <a:spcPts val="640"/>
              </a:spcBef>
              <a:buClr>
                <a:schemeClr val="accent1"/>
              </a:buClr>
              <a:buSzPct val="97941"/>
              <a:buFont typeface="Wingdings" panose="05000000000000000000" pitchFamily="2" charset="2"/>
              <a:buChar char="Ø"/>
            </a:pPr>
            <a:endParaRPr sz="2220" dirty="0">
              <a:solidFill>
                <a:schemeClr val="tx2"/>
              </a:solidFill>
              <a:latin typeface="Galdeano"/>
              <a:ea typeface="Galdeano"/>
              <a:cs typeface="Galdeano"/>
              <a:sym typeface="Galdeano"/>
            </a:endParaRPr>
          </a:p>
          <a:p>
            <a:pPr marL="546097" indent="-342900">
              <a:lnSpc>
                <a:spcPct val="80000"/>
              </a:lnSpc>
              <a:spcBef>
                <a:spcPts val="640"/>
              </a:spcBef>
              <a:buClr>
                <a:schemeClr val="accent1"/>
              </a:buClr>
              <a:buSzPct val="97941"/>
              <a:buFont typeface="Wingdings" panose="05000000000000000000" pitchFamily="2" charset="2"/>
              <a:buChar char="Ø"/>
            </a:pPr>
            <a:r>
              <a:rPr lang="en" sz="2220" dirty="0">
                <a:solidFill>
                  <a:schemeClr val="tx2"/>
                </a:solidFill>
                <a:latin typeface="Galdeano"/>
                <a:ea typeface="Galdeano"/>
                <a:cs typeface="Galdeano"/>
                <a:sym typeface="Galdeano"/>
              </a:rPr>
              <a:t>“Smart”: multi-purpose, multi-tasking</a:t>
            </a:r>
          </a:p>
          <a:p>
            <a:pPr marL="546097" indent="-342900">
              <a:lnSpc>
                <a:spcPct val="80000"/>
              </a:lnSpc>
              <a:spcBef>
                <a:spcPts val="640"/>
              </a:spcBef>
              <a:buClr>
                <a:schemeClr val="accent1"/>
              </a:buClr>
              <a:buSzPct val="97941"/>
              <a:buFont typeface="Wingdings" panose="05000000000000000000" pitchFamily="2" charset="2"/>
              <a:buChar char="Ø"/>
            </a:pPr>
            <a:endParaRPr sz="2220" dirty="0">
              <a:solidFill>
                <a:schemeClr val="tx2"/>
              </a:solidFill>
              <a:latin typeface="Galdeano"/>
              <a:ea typeface="Galdeano"/>
              <a:cs typeface="Galdeano"/>
              <a:sym typeface="Galdeano"/>
            </a:endParaRPr>
          </a:p>
          <a:p>
            <a:pPr marL="546097" indent="-342900">
              <a:lnSpc>
                <a:spcPct val="80000"/>
              </a:lnSpc>
              <a:spcBef>
                <a:spcPts val="640"/>
              </a:spcBef>
              <a:buClr>
                <a:schemeClr val="accent1"/>
              </a:buClr>
              <a:buSzPct val="97941"/>
              <a:buFont typeface="Wingdings" panose="05000000000000000000" pitchFamily="2" charset="2"/>
              <a:buChar char="Ø"/>
            </a:pPr>
            <a:r>
              <a:rPr lang="en" sz="2220" dirty="0">
                <a:solidFill>
                  <a:schemeClr val="tx2"/>
                </a:solidFill>
                <a:latin typeface="Galdeano"/>
                <a:ea typeface="Galdeano"/>
                <a:cs typeface="Galdeano"/>
                <a:sym typeface="Galdeano"/>
              </a:rPr>
              <a:t>For work, entertainment, or sense of style</a:t>
            </a:r>
          </a:p>
          <a:p>
            <a:pPr>
              <a:lnSpc>
                <a:spcPct val="80000"/>
              </a:lnSpc>
              <a:spcBef>
                <a:spcPts val="640"/>
              </a:spcBef>
              <a:buClr>
                <a:schemeClr val="accent1"/>
              </a:buClr>
              <a:buSzPct val="25000"/>
              <a:buFont typeface="Wingdings" panose="05000000000000000000" pitchFamily="2" charset="2"/>
              <a:buChar char="Ø"/>
            </a:pPr>
            <a:endParaRPr sz="2220" dirty="0">
              <a:solidFill>
                <a:schemeClr val="tx2"/>
              </a:solidFill>
              <a:latin typeface="Galdeano"/>
              <a:ea typeface="Galdeano"/>
              <a:cs typeface="Galdeano"/>
              <a:sym typeface="Galdeano"/>
            </a:endParaRPr>
          </a:p>
          <a:p>
            <a:pPr marL="546097" indent="-342900">
              <a:lnSpc>
                <a:spcPct val="80000"/>
              </a:lnSpc>
              <a:spcBef>
                <a:spcPts val="640"/>
              </a:spcBef>
              <a:buClr>
                <a:schemeClr val="accent1"/>
              </a:buClr>
              <a:buSzPct val="97941"/>
              <a:buFont typeface="Wingdings" panose="05000000000000000000" pitchFamily="2" charset="2"/>
              <a:buChar char="Ø"/>
            </a:pPr>
            <a:r>
              <a:rPr lang="en" sz="2220" dirty="0">
                <a:solidFill>
                  <a:schemeClr val="tx2"/>
                </a:solidFill>
                <a:latin typeface="Galdeano"/>
                <a:ea typeface="Galdeano"/>
                <a:cs typeface="Galdeano"/>
                <a:sym typeface="Galdeano"/>
              </a:rPr>
              <a:t>Benefits that gadgets provide are through hardware, software, and service</a:t>
            </a:r>
          </a:p>
          <a:p>
            <a:pPr marL="546097" indent="-342900">
              <a:lnSpc>
                <a:spcPct val="80000"/>
              </a:lnSpc>
              <a:spcBef>
                <a:spcPts val="640"/>
              </a:spcBef>
              <a:buClr>
                <a:schemeClr val="accent1"/>
              </a:buClr>
              <a:buSzPct val="97941"/>
              <a:buFont typeface="Wingdings" panose="05000000000000000000" pitchFamily="2" charset="2"/>
              <a:buChar char="Ø"/>
            </a:pPr>
            <a:endParaRPr lang="en" sz="2220" dirty="0">
              <a:solidFill>
                <a:schemeClr val="tx2"/>
              </a:solidFill>
              <a:latin typeface="Galdeano"/>
              <a:ea typeface="Galdeano"/>
              <a:cs typeface="Galdeano"/>
              <a:sym typeface="Galdeano"/>
            </a:endParaRPr>
          </a:p>
        </p:txBody>
      </p:sp>
    </p:spTree>
    <p:extLst>
      <p:ext uri="{BB962C8B-B14F-4D97-AF65-F5344CB8AC3E}">
        <p14:creationId xmlns:p14="http://schemas.microsoft.com/office/powerpoint/2010/main" val="3647489514"/>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Broadband vs Normal Connections</a:t>
            </a:r>
          </a:p>
        </p:txBody>
      </p:sp>
      <p:pic>
        <p:nvPicPr>
          <p:cNvPr id="409" name="Shape 409"/>
          <p:cNvPicPr preferRelativeResize="0">
            <a:picLocks noGrp="1"/>
          </p:cNvPicPr>
          <p:nvPr>
            <p:ph sz="half" idx="1"/>
          </p:nvPr>
        </p:nvPicPr>
        <p:blipFill rotWithShape="1">
          <a:blip r:embed="rId3">
            <a:alphaModFix/>
          </a:blip>
          <a:srcRect/>
          <a:stretch/>
        </p:blipFill>
        <p:spPr>
          <a:xfrm>
            <a:off x="-243840" y="-2"/>
            <a:ext cx="6507480" cy="6857999"/>
          </a:xfrm>
          <a:prstGeom prst="rect">
            <a:avLst/>
          </a:prstGeom>
          <a:noFill/>
          <a:ln>
            <a:noFill/>
          </a:ln>
        </p:spPr>
      </p:pic>
      <p:pic>
        <p:nvPicPr>
          <p:cNvPr id="410" name="Shape 410"/>
          <p:cNvPicPr preferRelativeResize="0">
            <a:picLocks noGrp="1"/>
          </p:cNvPicPr>
          <p:nvPr>
            <p:ph sz="half" idx="2"/>
          </p:nvPr>
        </p:nvPicPr>
        <p:blipFill rotWithShape="1">
          <a:blip r:embed="rId4">
            <a:alphaModFix/>
          </a:blip>
          <a:stretch/>
        </p:blipFill>
        <p:spPr>
          <a:xfrm>
            <a:off x="5852160" y="-1"/>
            <a:ext cx="6583680" cy="6857999"/>
          </a:xfrm>
          <a:prstGeom prst="rect">
            <a:avLst/>
          </a:prstGeom>
          <a:noFill/>
          <a:ln>
            <a:noFill/>
          </a:ln>
        </p:spPr>
      </p:pic>
    </p:spTree>
    <p:extLst>
      <p:ext uri="{BB962C8B-B14F-4D97-AF65-F5344CB8AC3E}">
        <p14:creationId xmlns:p14="http://schemas.microsoft.com/office/powerpoint/2010/main" val="3445455589"/>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6" name="Shape 416"/>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Mobile Share of Web Traffic</a:t>
            </a:r>
          </a:p>
        </p:txBody>
      </p:sp>
      <p:sp>
        <p:nvSpPr>
          <p:cNvPr id="415" name="Shape 415"/>
          <p:cNvSpPr txBox="1">
            <a:spLocks noGrp="1"/>
          </p:cNvSpPr>
          <p:nvPr>
            <p:ph idx="1"/>
          </p:nvPr>
        </p:nvSpPr>
        <p:spPr>
          <a:xfrm>
            <a:off x="609600" y="1915583"/>
            <a:ext cx="10972800" cy="4210048"/>
          </a:xfrm>
          <a:prstGeom prst="rect">
            <a:avLst/>
          </a:prstGeom>
          <a:noFill/>
          <a:ln>
            <a:noFill/>
          </a:ln>
        </p:spPr>
        <p:txBody>
          <a:bodyPr vert="horz" lIns="121900" tIns="60933" rIns="121900" bIns="60933" rtlCol="0" anchor="t" anchorCtr="0">
            <a:noAutofit/>
          </a:bodyPr>
          <a:lstStyle/>
          <a:p>
            <a:pPr marL="364058" indent="-364058">
              <a:lnSpc>
                <a:spcPct val="100000"/>
              </a:lnSpc>
              <a:spcBef>
                <a:spcPts val="0"/>
              </a:spcBef>
              <a:buClr>
                <a:schemeClr val="accent1"/>
              </a:buClr>
              <a:buSzPct val="25000"/>
              <a:buNone/>
            </a:pPr>
            <a:endParaRPr sz="3200">
              <a:solidFill>
                <a:schemeClr val="dk2"/>
              </a:solidFill>
              <a:latin typeface="Galdeano"/>
              <a:ea typeface="Galdeano"/>
              <a:cs typeface="Galdeano"/>
              <a:sym typeface="Galdeano"/>
            </a:endParaRPr>
          </a:p>
        </p:txBody>
      </p:sp>
      <p:pic>
        <p:nvPicPr>
          <p:cNvPr id="417" name="Shape 417"/>
          <p:cNvPicPr preferRelativeResize="0"/>
          <p:nvPr/>
        </p:nvPicPr>
        <p:blipFill rotWithShape="1">
          <a:blip r:embed="rId3">
            <a:alphaModFix/>
          </a:blip>
          <a:srcRect/>
          <a:stretch/>
        </p:blipFill>
        <p:spPr>
          <a:xfrm>
            <a:off x="-16933" y="1"/>
            <a:ext cx="12192000" cy="6857999"/>
          </a:xfrm>
          <a:prstGeom prst="rect">
            <a:avLst/>
          </a:prstGeom>
          <a:noFill/>
          <a:ln>
            <a:noFill/>
          </a:ln>
        </p:spPr>
      </p:pic>
    </p:spTree>
    <p:extLst>
      <p:ext uri="{BB962C8B-B14F-4D97-AF65-F5344CB8AC3E}">
        <p14:creationId xmlns:p14="http://schemas.microsoft.com/office/powerpoint/2010/main" val="3175066065"/>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333">
                <a:solidFill>
                  <a:srgbClr val="000000"/>
                </a:solidFill>
                <a:latin typeface="Calibri"/>
                <a:ea typeface="Calibri"/>
                <a:cs typeface="Calibri"/>
                <a:sym typeface="Calibri"/>
              </a:rPr>
              <a:t>Current Smartphones on the Market</a:t>
            </a:r>
          </a:p>
        </p:txBody>
      </p:sp>
      <p:pic>
        <p:nvPicPr>
          <p:cNvPr id="423" name="Shape 423"/>
          <p:cNvPicPr preferRelativeResize="0">
            <a:picLocks noGrp="1"/>
          </p:cNvPicPr>
          <p:nvPr>
            <p:ph idx="1"/>
          </p:nvPr>
        </p:nvPicPr>
        <p:blipFill rotWithShape="1">
          <a:blip r:embed="rId3">
            <a:alphaModFix/>
          </a:blip>
          <a:stretch/>
        </p:blipFill>
        <p:spPr>
          <a:xfrm>
            <a:off x="0" y="0"/>
            <a:ext cx="12192000" cy="6858000"/>
          </a:xfrm>
          <a:prstGeom prst="rect">
            <a:avLst/>
          </a:prstGeom>
          <a:noFill/>
          <a:ln>
            <a:noFill/>
          </a:ln>
        </p:spPr>
      </p:pic>
    </p:spTree>
    <p:extLst>
      <p:ext uri="{BB962C8B-B14F-4D97-AF65-F5344CB8AC3E}">
        <p14:creationId xmlns:p14="http://schemas.microsoft.com/office/powerpoint/2010/main" val="1589562647"/>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3906803964"/>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55039902"/>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997440" cy="7138112"/>
          </a:xfrm>
        </p:spPr>
      </p:pic>
    </p:spTree>
    <p:extLst>
      <p:ext uri="{BB962C8B-B14F-4D97-AF65-F5344CB8AC3E}">
        <p14:creationId xmlns:p14="http://schemas.microsoft.com/office/powerpoint/2010/main" val="1636446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5" name="Shape 435"/>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Tablets</a:t>
            </a:r>
          </a:p>
        </p:txBody>
      </p:sp>
      <p:sp>
        <p:nvSpPr>
          <p:cNvPr id="434" name="Shape 434"/>
          <p:cNvSpPr txBox="1">
            <a:spLocks noGrp="1"/>
          </p:cNvSpPr>
          <p:nvPr>
            <p:ph idx="1"/>
          </p:nvPr>
        </p:nvSpPr>
        <p:spPr>
          <a:xfrm>
            <a:off x="1162049" y="1892301"/>
            <a:ext cx="9878483" cy="4233332"/>
          </a:xfrm>
          <a:prstGeom prst="rect">
            <a:avLst/>
          </a:prstGeom>
          <a:noFill/>
          <a:ln>
            <a:noFill/>
          </a:ln>
        </p:spPr>
        <p:txBody>
          <a:bodyPr vert="horz" lIns="121900" tIns="60933" rIns="121900" bIns="60933" rtlCol="0" anchor="t" anchorCtr="0">
            <a:noAutofit/>
          </a:bodyPr>
          <a:lstStyle/>
          <a:p>
            <a:pPr marL="364058" indent="-364058">
              <a:lnSpc>
                <a:spcPct val="110000"/>
              </a:lnSpc>
              <a:spcBef>
                <a:spcPts val="0"/>
              </a:spcBef>
              <a:buClr>
                <a:schemeClr val="accent1"/>
              </a:buClr>
              <a:buSzPct val="100000"/>
              <a:buFont typeface="Noto Sans Symbols"/>
              <a:buChar char="➢"/>
            </a:pPr>
            <a:r>
              <a:rPr lang="en" sz="2933">
                <a:solidFill>
                  <a:schemeClr val="dk2"/>
                </a:solidFill>
                <a:latin typeface="Calibri"/>
                <a:ea typeface="Calibri"/>
                <a:cs typeface="Calibri"/>
                <a:sym typeface="Calibri"/>
              </a:rPr>
              <a:t>What is a Tablet?</a:t>
            </a:r>
          </a:p>
          <a:p>
            <a:pPr marL="982109" lvl="1" indent="-457189">
              <a:lnSpc>
                <a:spcPct val="110000"/>
              </a:lnSpc>
              <a:spcBef>
                <a:spcPts val="533"/>
              </a:spcBef>
              <a:buClr>
                <a:schemeClr val="accent1"/>
              </a:buClr>
              <a:buSzPct val="100000"/>
              <a:buFont typeface="Noto Sans Symbols"/>
              <a:buChar char="❑"/>
            </a:pPr>
            <a:r>
              <a:rPr lang="en" sz="2533">
                <a:solidFill>
                  <a:schemeClr val="dk2"/>
                </a:solidFill>
                <a:latin typeface="Calibri"/>
                <a:ea typeface="Calibri"/>
                <a:cs typeface="Calibri"/>
                <a:sym typeface="Calibri"/>
              </a:rPr>
              <a:t>Larger than a Smartphone</a:t>
            </a:r>
          </a:p>
          <a:p>
            <a:pPr marL="982109" lvl="1" indent="-457189">
              <a:lnSpc>
                <a:spcPct val="110000"/>
              </a:lnSpc>
              <a:spcBef>
                <a:spcPts val="533"/>
              </a:spcBef>
              <a:buClr>
                <a:schemeClr val="accent1"/>
              </a:buClr>
              <a:buSzPct val="100000"/>
              <a:buFont typeface="Noto Sans Symbols"/>
              <a:buChar char="❑"/>
            </a:pPr>
            <a:r>
              <a:rPr lang="en" sz="2533">
                <a:solidFill>
                  <a:schemeClr val="dk2"/>
                </a:solidFill>
                <a:latin typeface="Calibri"/>
                <a:ea typeface="Calibri"/>
                <a:cs typeface="Calibri"/>
                <a:sym typeface="Calibri"/>
              </a:rPr>
              <a:t>Touchscreen used as primary method of input</a:t>
            </a:r>
          </a:p>
          <a:p>
            <a:pPr marL="982109" lvl="1" indent="-457189">
              <a:lnSpc>
                <a:spcPct val="110000"/>
              </a:lnSpc>
              <a:spcBef>
                <a:spcPts val="533"/>
              </a:spcBef>
              <a:buClr>
                <a:schemeClr val="accent1"/>
              </a:buClr>
              <a:buSzPct val="100000"/>
              <a:buFont typeface="Noto Sans Symbols"/>
              <a:buChar char="❑"/>
            </a:pPr>
            <a:r>
              <a:rPr lang="en" sz="2533">
                <a:solidFill>
                  <a:schemeClr val="dk2"/>
                </a:solidFill>
                <a:latin typeface="Calibri"/>
                <a:ea typeface="Calibri"/>
                <a:cs typeface="Calibri"/>
                <a:sym typeface="Calibri"/>
              </a:rPr>
              <a:t>Some typical functions are: </a:t>
            </a:r>
          </a:p>
          <a:p>
            <a:pPr marL="982109" lvl="1" indent="-457189">
              <a:lnSpc>
                <a:spcPct val="110000"/>
              </a:lnSpc>
              <a:spcBef>
                <a:spcPts val="533"/>
              </a:spcBef>
              <a:buClr>
                <a:schemeClr val="accent1"/>
              </a:buClr>
              <a:buSzPct val="100000"/>
              <a:buFont typeface="Noto Sans Symbols"/>
              <a:buChar char="❑"/>
            </a:pPr>
            <a:r>
              <a:rPr lang="en" sz="2533">
                <a:solidFill>
                  <a:schemeClr val="dk2"/>
                </a:solidFill>
                <a:latin typeface="Calibri"/>
                <a:ea typeface="Calibri"/>
                <a:cs typeface="Calibri"/>
                <a:sym typeface="Calibri"/>
              </a:rPr>
              <a:t>Mobile Browsing</a:t>
            </a:r>
          </a:p>
          <a:p>
            <a:pPr marL="982109" lvl="1" indent="-457189">
              <a:lnSpc>
                <a:spcPct val="110000"/>
              </a:lnSpc>
              <a:spcBef>
                <a:spcPts val="533"/>
              </a:spcBef>
              <a:buClr>
                <a:schemeClr val="accent1"/>
              </a:buClr>
              <a:buSzPct val="100000"/>
              <a:buFont typeface="Noto Sans Symbols"/>
              <a:buChar char="❑"/>
            </a:pPr>
            <a:r>
              <a:rPr lang="en" sz="2533">
                <a:solidFill>
                  <a:schemeClr val="dk2"/>
                </a:solidFill>
                <a:latin typeface="Calibri"/>
                <a:ea typeface="Calibri"/>
                <a:cs typeface="Calibri"/>
                <a:sym typeface="Calibri"/>
              </a:rPr>
              <a:t>Portable Media Player	</a:t>
            </a:r>
          </a:p>
          <a:p>
            <a:pPr marL="982109" lvl="1" indent="-457189">
              <a:lnSpc>
                <a:spcPct val="110000"/>
              </a:lnSpc>
              <a:spcBef>
                <a:spcPts val="533"/>
              </a:spcBef>
              <a:buClr>
                <a:schemeClr val="accent1"/>
              </a:buClr>
              <a:buSzPct val="100000"/>
              <a:buFont typeface="Noto Sans Symbols"/>
              <a:buChar char="❑"/>
            </a:pPr>
            <a:r>
              <a:rPr lang="en" sz="2533">
                <a:solidFill>
                  <a:schemeClr val="dk2"/>
                </a:solidFill>
                <a:latin typeface="Calibri"/>
                <a:ea typeface="Calibri"/>
                <a:cs typeface="Calibri"/>
                <a:sym typeface="Calibri"/>
              </a:rPr>
              <a:t>Camera</a:t>
            </a:r>
          </a:p>
          <a:p>
            <a:pPr marL="982109" lvl="1" indent="-457189">
              <a:lnSpc>
                <a:spcPct val="110000"/>
              </a:lnSpc>
              <a:spcBef>
                <a:spcPts val="533"/>
              </a:spcBef>
              <a:buClr>
                <a:schemeClr val="accent1"/>
              </a:buClr>
              <a:buSzPct val="100000"/>
              <a:buFont typeface="Noto Sans Symbols"/>
              <a:buChar char="❑"/>
            </a:pPr>
            <a:r>
              <a:rPr lang="en" sz="2533">
                <a:solidFill>
                  <a:schemeClr val="dk2"/>
                </a:solidFill>
                <a:latin typeface="Calibri"/>
                <a:ea typeface="Calibri"/>
                <a:cs typeface="Calibri"/>
                <a:sym typeface="Calibri"/>
              </a:rPr>
              <a:t>Downloadable Apps</a:t>
            </a:r>
          </a:p>
          <a:p>
            <a:pPr marL="364058" indent="-364058">
              <a:lnSpc>
                <a:spcPct val="100000"/>
              </a:lnSpc>
              <a:spcBef>
                <a:spcPts val="507"/>
              </a:spcBef>
              <a:buClr>
                <a:schemeClr val="accent1"/>
              </a:buClr>
              <a:buSzPct val="25000"/>
              <a:buNone/>
            </a:pPr>
            <a:endParaRPr sz="2533">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373152789"/>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1" name="Shape 441"/>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Tablet History</a:t>
            </a:r>
          </a:p>
        </p:txBody>
      </p:sp>
      <p:sp>
        <p:nvSpPr>
          <p:cNvPr id="440" name="Shape 440"/>
          <p:cNvSpPr txBox="1">
            <a:spLocks noGrp="1"/>
          </p:cNvSpPr>
          <p:nvPr>
            <p:ph idx="1"/>
          </p:nvPr>
        </p:nvSpPr>
        <p:spPr>
          <a:xfrm>
            <a:off x="239180" y="1892300"/>
            <a:ext cx="10657416" cy="4512733"/>
          </a:xfrm>
          <a:prstGeom prst="rect">
            <a:avLst/>
          </a:prstGeom>
          <a:noFill/>
          <a:ln>
            <a:noFill/>
          </a:ln>
        </p:spPr>
        <p:txBody>
          <a:bodyPr vert="horz" lIns="121900" tIns="60933" rIns="121900" bIns="60933" rtlCol="0" anchor="t" anchorCtr="0">
            <a:noAutofit/>
          </a:bodyPr>
          <a:lstStyle/>
          <a:p>
            <a:pPr marL="364058" indent="-364058">
              <a:lnSpc>
                <a:spcPct val="100000"/>
              </a:lnSpc>
              <a:spcBef>
                <a:spcPts val="0"/>
              </a:spcBef>
              <a:buClr>
                <a:schemeClr val="accent1"/>
              </a:buClr>
              <a:buSzPct val="25000"/>
              <a:buNone/>
            </a:pPr>
            <a:r>
              <a:rPr lang="en" sz="2933" b="1">
                <a:solidFill>
                  <a:schemeClr val="dk2"/>
                </a:solidFill>
                <a:latin typeface="Calibri"/>
                <a:ea typeface="Calibri"/>
                <a:cs typeface="Calibri"/>
                <a:sym typeface="Calibri"/>
              </a:rPr>
              <a:t>1971: </a:t>
            </a:r>
            <a:r>
              <a:rPr lang="en" sz="2933">
                <a:solidFill>
                  <a:schemeClr val="dk2"/>
                </a:solidFill>
                <a:latin typeface="Calibri"/>
                <a:ea typeface="Calibri"/>
                <a:cs typeface="Calibri"/>
                <a:sym typeface="Calibri"/>
              </a:rPr>
              <a:t>Allan Kay describges a tablet computer at Xerox PARC</a:t>
            </a:r>
          </a:p>
          <a:p>
            <a:pPr marL="364058" indent="-364058">
              <a:lnSpc>
                <a:spcPct val="100000"/>
              </a:lnSpc>
              <a:spcBef>
                <a:spcPts val="1333"/>
              </a:spcBef>
              <a:buClr>
                <a:schemeClr val="accent1"/>
              </a:buClr>
              <a:buSzPct val="25000"/>
              <a:buNone/>
            </a:pPr>
            <a:r>
              <a:rPr lang="en" sz="2933" b="1">
                <a:solidFill>
                  <a:schemeClr val="dk2"/>
                </a:solidFill>
                <a:latin typeface="Calibri"/>
                <a:ea typeface="Calibri"/>
                <a:cs typeface="Calibri"/>
                <a:sym typeface="Calibri"/>
              </a:rPr>
              <a:t>1983: </a:t>
            </a:r>
            <a:r>
              <a:rPr lang="en" sz="2933">
                <a:solidFill>
                  <a:schemeClr val="dk2"/>
                </a:solidFill>
                <a:latin typeface="Calibri"/>
                <a:ea typeface="Calibri"/>
                <a:cs typeface="Calibri"/>
                <a:sym typeface="Calibri"/>
              </a:rPr>
              <a:t>Apple and AT&amp;T work on a tablet prototype</a:t>
            </a:r>
          </a:p>
          <a:p>
            <a:pPr marL="364058" indent="-364058">
              <a:lnSpc>
                <a:spcPct val="100000"/>
              </a:lnSpc>
              <a:spcBef>
                <a:spcPts val="1333"/>
              </a:spcBef>
              <a:buClr>
                <a:schemeClr val="accent1"/>
              </a:buClr>
              <a:buSzPct val="25000"/>
              <a:buNone/>
            </a:pPr>
            <a:r>
              <a:rPr lang="en" sz="2933" b="1">
                <a:solidFill>
                  <a:schemeClr val="dk2"/>
                </a:solidFill>
                <a:latin typeface="Calibri"/>
                <a:ea typeface="Calibri"/>
                <a:cs typeface="Calibri"/>
                <a:sym typeface="Calibri"/>
              </a:rPr>
              <a:t>1991: </a:t>
            </a:r>
            <a:r>
              <a:rPr lang="en" sz="2933">
                <a:solidFill>
                  <a:schemeClr val="dk2"/>
                </a:solidFill>
                <a:latin typeface="Calibri"/>
                <a:ea typeface="Calibri"/>
                <a:cs typeface="Calibri"/>
                <a:sym typeface="Calibri"/>
              </a:rPr>
              <a:t>IBM markets a tablet computer but fails</a:t>
            </a:r>
          </a:p>
          <a:p>
            <a:pPr marL="364058" indent="-364058">
              <a:lnSpc>
                <a:spcPct val="100000"/>
              </a:lnSpc>
              <a:spcBef>
                <a:spcPts val="1333"/>
              </a:spcBef>
              <a:buClr>
                <a:schemeClr val="accent1"/>
              </a:buClr>
              <a:buSzPct val="25000"/>
              <a:buNone/>
            </a:pPr>
            <a:r>
              <a:rPr lang="en" sz="2933" b="1">
                <a:solidFill>
                  <a:schemeClr val="dk2"/>
                </a:solidFill>
                <a:latin typeface="Calibri"/>
                <a:ea typeface="Calibri"/>
                <a:cs typeface="Calibri"/>
                <a:sym typeface="Calibri"/>
              </a:rPr>
              <a:t>1993: </a:t>
            </a:r>
            <a:r>
              <a:rPr lang="en" sz="2933">
                <a:solidFill>
                  <a:schemeClr val="dk2"/>
                </a:solidFill>
                <a:latin typeface="Calibri"/>
                <a:ea typeface="Calibri"/>
                <a:cs typeface="Calibri"/>
                <a:sym typeface="Calibri"/>
              </a:rPr>
              <a:t>Apple Newton launched, also fails</a:t>
            </a:r>
          </a:p>
          <a:p>
            <a:pPr marL="364058" indent="-364058">
              <a:lnSpc>
                <a:spcPct val="100000"/>
              </a:lnSpc>
              <a:spcBef>
                <a:spcPts val="1333"/>
              </a:spcBef>
              <a:buClr>
                <a:schemeClr val="accent1"/>
              </a:buClr>
              <a:buSzPct val="25000"/>
              <a:buNone/>
            </a:pPr>
            <a:r>
              <a:rPr lang="en" sz="2933" b="1">
                <a:solidFill>
                  <a:schemeClr val="dk2"/>
                </a:solidFill>
                <a:latin typeface="Calibri"/>
                <a:ea typeface="Calibri"/>
                <a:cs typeface="Calibri"/>
                <a:sym typeface="Calibri"/>
              </a:rPr>
              <a:t>1996: </a:t>
            </a:r>
            <a:r>
              <a:rPr lang="en" sz="2933">
                <a:solidFill>
                  <a:schemeClr val="dk2"/>
                </a:solidFill>
                <a:latin typeface="Calibri"/>
                <a:ea typeface="Calibri"/>
                <a:cs typeface="Calibri"/>
                <a:sym typeface="Calibri"/>
              </a:rPr>
              <a:t>NewsPad debuts; considered one of the first serious prototypes</a:t>
            </a:r>
          </a:p>
          <a:p>
            <a:pPr marL="364058" indent="-364058">
              <a:lnSpc>
                <a:spcPct val="100000"/>
              </a:lnSpc>
              <a:spcBef>
                <a:spcPts val="1333"/>
              </a:spcBef>
              <a:buClr>
                <a:schemeClr val="accent1"/>
              </a:buClr>
              <a:buSzPct val="25000"/>
              <a:buNone/>
            </a:pPr>
            <a:r>
              <a:rPr lang="en" sz="2933" b="1">
                <a:solidFill>
                  <a:schemeClr val="dk2"/>
                </a:solidFill>
                <a:latin typeface="Calibri"/>
                <a:ea typeface="Calibri"/>
                <a:cs typeface="Calibri"/>
                <a:sym typeface="Calibri"/>
              </a:rPr>
              <a:t>2009: </a:t>
            </a:r>
            <a:r>
              <a:rPr lang="en" sz="2933">
                <a:solidFill>
                  <a:schemeClr val="dk2"/>
                </a:solidFill>
                <a:latin typeface="Calibri"/>
                <a:ea typeface="Calibri"/>
                <a:cs typeface="Calibri"/>
                <a:sym typeface="Calibri"/>
              </a:rPr>
              <a:t>Various computer manufacturers release tablets to market</a:t>
            </a:r>
          </a:p>
          <a:p>
            <a:pPr marL="364058" indent="-364058">
              <a:lnSpc>
                <a:spcPct val="100000"/>
              </a:lnSpc>
              <a:spcBef>
                <a:spcPts val="1333"/>
              </a:spcBef>
              <a:buClr>
                <a:schemeClr val="accent1"/>
              </a:buClr>
              <a:buSzPct val="25000"/>
              <a:buNone/>
            </a:pPr>
            <a:r>
              <a:rPr lang="en" sz="2933" b="1">
                <a:solidFill>
                  <a:schemeClr val="dk2"/>
                </a:solidFill>
                <a:latin typeface="Calibri"/>
                <a:ea typeface="Calibri"/>
                <a:cs typeface="Calibri"/>
                <a:sym typeface="Calibri"/>
              </a:rPr>
              <a:t>2010: </a:t>
            </a:r>
            <a:r>
              <a:rPr lang="en" sz="2933">
                <a:solidFill>
                  <a:schemeClr val="dk2"/>
                </a:solidFill>
                <a:latin typeface="Calibri"/>
                <a:ea typeface="Calibri"/>
                <a:cs typeface="Calibri"/>
                <a:sym typeface="Calibri"/>
              </a:rPr>
              <a:t>Apple iPad launched</a:t>
            </a:r>
          </a:p>
        </p:txBody>
      </p:sp>
    </p:spTree>
    <p:extLst>
      <p:ext uri="{BB962C8B-B14F-4D97-AF65-F5344CB8AC3E}">
        <p14:creationId xmlns:p14="http://schemas.microsoft.com/office/powerpoint/2010/main" val="3830268344"/>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FFFFFF"/>
              </a:buClr>
              <a:buSzPct val="25000"/>
            </a:pPr>
            <a:endParaRPr sz="5867" dirty="0">
              <a:solidFill>
                <a:srgbClr val="FFFFFF"/>
              </a:solidFill>
              <a:latin typeface="Calibri"/>
              <a:ea typeface="Calibri"/>
              <a:cs typeface="Calibri"/>
              <a:sym typeface="Calibri"/>
            </a:endParaRPr>
          </a:p>
        </p:txBody>
      </p:sp>
      <p:pic>
        <p:nvPicPr>
          <p:cNvPr id="447" name="Shape 447"/>
          <p:cNvPicPr preferRelativeResize="0">
            <a:picLocks noGrp="1"/>
          </p:cNvPicPr>
          <p:nvPr>
            <p:ph idx="1"/>
          </p:nvPr>
        </p:nvPicPr>
        <p:blipFill rotWithShape="1">
          <a:blip r:embed="rId3">
            <a:alphaModFix/>
          </a:blip>
          <a:stretch/>
        </p:blipFill>
        <p:spPr>
          <a:xfrm>
            <a:off x="0" y="0"/>
            <a:ext cx="12192000" cy="6858000"/>
          </a:xfrm>
          <a:prstGeom prst="rect">
            <a:avLst/>
          </a:prstGeom>
          <a:noFill/>
          <a:ln>
            <a:noFill/>
          </a:ln>
        </p:spPr>
      </p:pic>
    </p:spTree>
    <p:extLst>
      <p:ext uri="{BB962C8B-B14F-4D97-AF65-F5344CB8AC3E}">
        <p14:creationId xmlns:p14="http://schemas.microsoft.com/office/powerpoint/2010/main" val="3088555991"/>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Shape 452"/>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Current Tablets on the Market</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280775" cy="6858000"/>
          </a:xfrm>
        </p:spPr>
      </p:pic>
    </p:spTree>
    <p:extLst>
      <p:ext uri="{BB962C8B-B14F-4D97-AF65-F5344CB8AC3E}">
        <p14:creationId xmlns:p14="http://schemas.microsoft.com/office/powerpoint/2010/main" val="2829433745"/>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Tablet Shipments Market Share</a:t>
            </a:r>
          </a:p>
        </p:txBody>
      </p:sp>
      <p:pic>
        <p:nvPicPr>
          <p:cNvPr id="459" name="Shape 459"/>
          <p:cNvPicPr preferRelativeResize="0">
            <a:picLocks noGrp="1"/>
          </p:cNvPicPr>
          <p:nvPr>
            <p:ph idx="1"/>
          </p:nvPr>
        </p:nvPicPr>
        <p:blipFill rotWithShape="1">
          <a:blip r:embed="rId3">
            <a:alphaModFix/>
          </a:blip>
          <a:stretch/>
        </p:blipFill>
        <p:spPr>
          <a:xfrm>
            <a:off x="0" y="0"/>
            <a:ext cx="12192000" cy="6858000"/>
          </a:xfrm>
          <a:prstGeom prst="rect">
            <a:avLst/>
          </a:prstGeom>
          <a:noFill/>
          <a:ln>
            <a:noFill/>
          </a:ln>
        </p:spPr>
      </p:pic>
    </p:spTree>
    <p:extLst>
      <p:ext uri="{BB962C8B-B14F-4D97-AF65-F5344CB8AC3E}">
        <p14:creationId xmlns:p14="http://schemas.microsoft.com/office/powerpoint/2010/main" val="3790650346"/>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609600" y="338668"/>
            <a:ext cx="10972800" cy="1253065"/>
          </a:xfrm>
          <a:prstGeom prst="rect">
            <a:avLst/>
          </a:prstGeom>
          <a:noFill/>
          <a:ln>
            <a:noFill/>
          </a:ln>
        </p:spPr>
        <p:txBody>
          <a:bodyPr vert="horz" lIns="121900" tIns="121900" rIns="121900" bIns="121900" rtlCol="0" anchor="ctr" anchorCtr="0">
            <a:noAutofit/>
          </a:bodyPr>
          <a:lstStyle/>
          <a:p>
            <a:pPr algn="ctr">
              <a:lnSpc>
                <a:spcPct val="100000"/>
              </a:lnSpc>
              <a:spcBef>
                <a:spcPts val="0"/>
              </a:spcBef>
              <a:buClr>
                <a:srgbClr val="FFFFFF"/>
              </a:buClr>
              <a:buSzPct val="25000"/>
            </a:pPr>
            <a:r>
              <a:rPr lang="en" sz="5867" dirty="0">
                <a:solidFill>
                  <a:schemeClr val="tx1"/>
                </a:solidFill>
                <a:latin typeface="Calibri"/>
                <a:ea typeface="Calibri"/>
                <a:cs typeface="Calibri"/>
                <a:sym typeface="Calibri"/>
              </a:rPr>
              <a:t>Gadget as a Product</a:t>
            </a:r>
          </a:p>
        </p:txBody>
      </p:sp>
      <p:grpSp>
        <p:nvGrpSpPr>
          <p:cNvPr id="216" name="Shape 216"/>
          <p:cNvGrpSpPr/>
          <p:nvPr/>
        </p:nvGrpSpPr>
        <p:grpSpPr>
          <a:xfrm>
            <a:off x="4314182" y="2675468"/>
            <a:ext cx="3574217" cy="3450160"/>
            <a:chOff x="2364098" y="1"/>
            <a:chExt cx="2680663" cy="2587620"/>
          </a:xfrm>
        </p:grpSpPr>
        <p:sp>
          <p:nvSpPr>
            <p:cNvPr id="217" name="Shape 217"/>
            <p:cNvSpPr/>
            <p:nvPr/>
          </p:nvSpPr>
          <p:spPr>
            <a:xfrm>
              <a:off x="2453630" y="1"/>
              <a:ext cx="2591131" cy="2509992"/>
            </a:xfrm>
            <a:prstGeom prst="pie">
              <a:avLst>
                <a:gd name="adj1" fmla="val 16200000"/>
                <a:gd name="adj2" fmla="val 1800000"/>
              </a:avLst>
            </a:prstGeom>
            <a:solidFill>
              <a:srgbClr val="30B6FB"/>
            </a:solidFill>
            <a:ln w="25400" cap="flat" cmpd="sng">
              <a:solidFill>
                <a:schemeClr val="lt1"/>
              </a:solidFill>
              <a:prstDash val="solid"/>
              <a:round/>
              <a:headEnd type="none" w="med" len="med"/>
              <a:tailEnd type="none" w="med" len="med"/>
            </a:ln>
          </p:spPr>
          <p:txBody>
            <a:bodyPr lIns="121900" tIns="121900" rIns="121900" bIns="121900" anchor="ctr" anchorCtr="0">
              <a:noAutofit/>
            </a:bodyPr>
            <a:lstStyle/>
            <a:p>
              <a:endParaRPr sz="2400" dirty="0"/>
            </a:p>
          </p:txBody>
        </p:sp>
        <p:sp>
          <p:nvSpPr>
            <p:cNvPr id="218" name="Shape 218"/>
            <p:cNvSpPr txBox="1"/>
            <p:nvPr/>
          </p:nvSpPr>
          <p:spPr>
            <a:xfrm>
              <a:off x="3819219" y="531881"/>
              <a:ext cx="925404" cy="747021"/>
            </a:xfrm>
            <a:prstGeom prst="rect">
              <a:avLst/>
            </a:prstGeom>
            <a:noFill/>
            <a:ln>
              <a:noFill/>
            </a:ln>
          </p:spPr>
          <p:txBody>
            <a:bodyPr lIns="27067" tIns="27067" rIns="27067" bIns="27067" anchor="ctr" anchorCtr="0">
              <a:noAutofit/>
            </a:bodyPr>
            <a:lstStyle/>
            <a:p>
              <a:pPr algn="ctr">
                <a:lnSpc>
                  <a:spcPct val="90000"/>
                </a:lnSpc>
                <a:buClr>
                  <a:schemeClr val="lt1"/>
                </a:buClr>
                <a:buSzPct val="25000"/>
              </a:pPr>
              <a:r>
                <a:rPr lang="en" sz="2133">
                  <a:solidFill>
                    <a:schemeClr val="lt1"/>
                  </a:solidFill>
                  <a:latin typeface="Arial"/>
                  <a:ea typeface="Arial"/>
                  <a:cs typeface="Arial"/>
                  <a:sym typeface="Arial"/>
                </a:rPr>
                <a:t>Software</a:t>
              </a:r>
            </a:p>
          </p:txBody>
        </p:sp>
        <p:sp>
          <p:nvSpPr>
            <p:cNvPr id="219" name="Shape 219"/>
            <p:cNvSpPr/>
            <p:nvPr/>
          </p:nvSpPr>
          <p:spPr>
            <a:xfrm>
              <a:off x="2408864" y="77629"/>
              <a:ext cx="2591131" cy="2509992"/>
            </a:xfrm>
            <a:prstGeom prst="pie">
              <a:avLst>
                <a:gd name="adj1" fmla="val 1800000"/>
                <a:gd name="adj2" fmla="val 9000000"/>
              </a:avLst>
            </a:prstGeom>
            <a:solidFill>
              <a:srgbClr val="30B6FB"/>
            </a:solidFill>
            <a:ln w="25400" cap="flat" cmpd="sng">
              <a:solidFill>
                <a:schemeClr val="lt1"/>
              </a:solidFill>
              <a:prstDash val="solid"/>
              <a:round/>
              <a:headEnd type="none" w="med" len="med"/>
              <a:tailEnd type="none" w="med" len="med"/>
            </a:ln>
          </p:spPr>
          <p:txBody>
            <a:bodyPr lIns="121900" tIns="121900" rIns="121900" bIns="121900" anchor="ctr" anchorCtr="0">
              <a:noAutofit/>
            </a:bodyPr>
            <a:lstStyle/>
            <a:p>
              <a:endParaRPr sz="2400" dirty="0"/>
            </a:p>
          </p:txBody>
        </p:sp>
        <p:sp>
          <p:nvSpPr>
            <p:cNvPr id="220" name="Shape 220"/>
            <p:cNvSpPr txBox="1"/>
            <p:nvPr/>
          </p:nvSpPr>
          <p:spPr>
            <a:xfrm>
              <a:off x="3025800" y="1706136"/>
              <a:ext cx="1388106" cy="657378"/>
            </a:xfrm>
            <a:prstGeom prst="rect">
              <a:avLst/>
            </a:prstGeom>
            <a:noFill/>
            <a:ln>
              <a:noFill/>
            </a:ln>
          </p:spPr>
          <p:txBody>
            <a:bodyPr lIns="27067" tIns="27067" rIns="27067" bIns="27067" anchor="ctr" anchorCtr="0">
              <a:noAutofit/>
            </a:bodyPr>
            <a:lstStyle/>
            <a:p>
              <a:pPr algn="ctr">
                <a:lnSpc>
                  <a:spcPct val="90000"/>
                </a:lnSpc>
                <a:buClr>
                  <a:schemeClr val="lt1"/>
                </a:buClr>
                <a:buSzPct val="25000"/>
              </a:pPr>
              <a:r>
                <a:rPr lang="en" sz="2133">
                  <a:solidFill>
                    <a:schemeClr val="lt1"/>
                  </a:solidFill>
                  <a:latin typeface="Arial"/>
                  <a:ea typeface="Arial"/>
                  <a:cs typeface="Arial"/>
                  <a:sym typeface="Arial"/>
                </a:rPr>
                <a:t>Service</a:t>
              </a:r>
            </a:p>
          </p:txBody>
        </p:sp>
        <p:sp>
          <p:nvSpPr>
            <p:cNvPr id="221" name="Shape 221"/>
            <p:cNvSpPr/>
            <p:nvPr/>
          </p:nvSpPr>
          <p:spPr>
            <a:xfrm>
              <a:off x="2364098" y="1"/>
              <a:ext cx="2591131" cy="2509992"/>
            </a:xfrm>
            <a:prstGeom prst="pie">
              <a:avLst>
                <a:gd name="adj1" fmla="val 9000000"/>
                <a:gd name="adj2" fmla="val 16200000"/>
              </a:avLst>
            </a:prstGeom>
            <a:solidFill>
              <a:srgbClr val="30B6FB"/>
            </a:solidFill>
            <a:ln w="25400" cap="flat" cmpd="sng">
              <a:solidFill>
                <a:schemeClr val="lt1"/>
              </a:solidFill>
              <a:prstDash val="solid"/>
              <a:round/>
              <a:headEnd type="none" w="med" len="med"/>
              <a:tailEnd type="none" w="med" len="med"/>
            </a:ln>
          </p:spPr>
          <p:txBody>
            <a:bodyPr lIns="121900" tIns="121900" rIns="121900" bIns="121900" anchor="ctr" anchorCtr="0">
              <a:noAutofit/>
            </a:bodyPr>
            <a:lstStyle/>
            <a:p>
              <a:endParaRPr sz="2400" dirty="0"/>
            </a:p>
          </p:txBody>
        </p:sp>
        <p:sp>
          <p:nvSpPr>
            <p:cNvPr id="222" name="Shape 222"/>
            <p:cNvSpPr txBox="1"/>
            <p:nvPr/>
          </p:nvSpPr>
          <p:spPr>
            <a:xfrm>
              <a:off x="2664238" y="531881"/>
              <a:ext cx="925404" cy="747021"/>
            </a:xfrm>
            <a:prstGeom prst="rect">
              <a:avLst/>
            </a:prstGeom>
            <a:noFill/>
            <a:ln>
              <a:noFill/>
            </a:ln>
          </p:spPr>
          <p:txBody>
            <a:bodyPr lIns="25400" tIns="25400" rIns="25400" bIns="25400" anchor="ctr" anchorCtr="0">
              <a:noAutofit/>
            </a:bodyPr>
            <a:lstStyle/>
            <a:p>
              <a:pPr algn="ctr">
                <a:lnSpc>
                  <a:spcPct val="90000"/>
                </a:lnSpc>
                <a:buClr>
                  <a:schemeClr val="lt1"/>
                </a:buClr>
                <a:buSzPct val="25000"/>
              </a:pPr>
              <a:r>
                <a:rPr lang="en" sz="2000">
                  <a:solidFill>
                    <a:schemeClr val="lt1"/>
                  </a:solidFill>
                  <a:latin typeface="Arial"/>
                  <a:ea typeface="Arial"/>
                  <a:cs typeface="Arial"/>
                  <a:sym typeface="Arial"/>
                </a:rPr>
                <a:t>Hardware</a:t>
              </a:r>
            </a:p>
          </p:txBody>
        </p:sp>
        <p:sp>
          <p:nvSpPr>
            <p:cNvPr id="223" name="Shape 223"/>
            <p:cNvSpPr/>
            <p:nvPr/>
          </p:nvSpPr>
          <p:spPr>
            <a:xfrm>
              <a:off x="2524558" y="30852"/>
              <a:ext cx="2442717" cy="2442717"/>
            </a:xfrm>
            <a:custGeom>
              <a:avLst/>
              <a:gdLst/>
              <a:ahLst/>
              <a:cxnLst/>
              <a:rect l="0" t="0" r="0" b="0"/>
              <a:pathLst>
                <a:path w="120000" h="120000" extrusionOk="0">
                  <a:moveTo>
                    <a:pt x="59990" y="4067"/>
                  </a:moveTo>
                  <a:lnTo>
                    <a:pt x="59990" y="4067"/>
                  </a:lnTo>
                  <a:cubicBezTo>
                    <a:pt x="79078" y="4064"/>
                    <a:pt x="96849" y="13794"/>
                    <a:pt x="107128" y="29877"/>
                  </a:cubicBezTo>
                  <a:cubicBezTo>
                    <a:pt x="117407" y="45960"/>
                    <a:pt x="118776" y="66174"/>
                    <a:pt x="110758" y="83496"/>
                  </a:cubicBezTo>
                  <a:lnTo>
                    <a:pt x="114269" y="85523"/>
                  </a:lnTo>
                  <a:lnTo>
                    <a:pt x="105796" y="86440"/>
                  </a:lnTo>
                  <a:lnTo>
                    <a:pt x="101939" y="78405"/>
                  </a:lnTo>
                  <a:lnTo>
                    <a:pt x="105449" y="80431"/>
                  </a:lnTo>
                  <a:cubicBezTo>
                    <a:pt x="112381" y="65010"/>
                    <a:pt x="111021" y="47127"/>
                    <a:pt x="101837" y="32931"/>
                  </a:cubicBezTo>
                  <a:cubicBezTo>
                    <a:pt x="92653" y="18736"/>
                    <a:pt x="76898" y="10166"/>
                    <a:pt x="59991" y="10169"/>
                  </a:cubicBezTo>
                  <a:close/>
                </a:path>
              </a:pathLst>
            </a:custGeom>
            <a:solidFill>
              <a:srgbClr val="AAD7FE"/>
            </a:solidFill>
            <a:ln>
              <a:noFill/>
            </a:ln>
          </p:spPr>
          <p:txBody>
            <a:bodyPr lIns="121900" tIns="121900" rIns="121900" bIns="121900" anchor="ctr" anchorCtr="0">
              <a:noAutofit/>
            </a:bodyPr>
            <a:lstStyle/>
            <a:p>
              <a:endParaRPr sz="2400" dirty="0"/>
            </a:p>
          </p:txBody>
        </p:sp>
        <p:sp>
          <p:nvSpPr>
            <p:cNvPr id="224" name="Shape 224"/>
            <p:cNvSpPr/>
            <p:nvPr/>
          </p:nvSpPr>
          <p:spPr>
            <a:xfrm>
              <a:off x="2479614" y="108343"/>
              <a:ext cx="2442717" cy="2442717"/>
            </a:xfrm>
            <a:custGeom>
              <a:avLst/>
              <a:gdLst/>
              <a:ahLst/>
              <a:cxnLst/>
              <a:rect l="0" t="0" r="0" b="0"/>
              <a:pathLst>
                <a:path w="120000" h="120000" extrusionOk="0">
                  <a:moveTo>
                    <a:pt x="108434" y="87973"/>
                  </a:moveTo>
                  <a:cubicBezTo>
                    <a:pt x="98891" y="104498"/>
                    <a:pt x="81581" y="115016"/>
                    <a:pt x="62517" y="115875"/>
                  </a:cubicBezTo>
                  <a:cubicBezTo>
                    <a:pt x="43454" y="116734"/>
                    <a:pt x="25268" y="107815"/>
                    <a:pt x="14277" y="92216"/>
                  </a:cubicBezTo>
                  <a:lnTo>
                    <a:pt x="10766" y="94243"/>
                  </a:lnTo>
                  <a:lnTo>
                    <a:pt x="14207" y="86447"/>
                  </a:lnTo>
                  <a:lnTo>
                    <a:pt x="23094" y="87123"/>
                  </a:lnTo>
                  <a:lnTo>
                    <a:pt x="19585" y="89150"/>
                  </a:lnTo>
                  <a:cubicBezTo>
                    <a:pt x="29473" y="102859"/>
                    <a:pt x="45637" y="110621"/>
                    <a:pt x="62518" y="109766"/>
                  </a:cubicBezTo>
                  <a:cubicBezTo>
                    <a:pt x="79399" y="108912"/>
                    <a:pt x="94697" y="99558"/>
                    <a:pt x="103150" y="84921"/>
                  </a:cubicBezTo>
                  <a:close/>
                </a:path>
              </a:pathLst>
            </a:custGeom>
            <a:solidFill>
              <a:srgbClr val="AAD7FE"/>
            </a:solidFill>
            <a:ln>
              <a:noFill/>
            </a:ln>
          </p:spPr>
          <p:txBody>
            <a:bodyPr lIns="121900" tIns="121900" rIns="121900" bIns="121900" anchor="ctr" anchorCtr="0">
              <a:noAutofit/>
            </a:bodyPr>
            <a:lstStyle/>
            <a:p>
              <a:endParaRPr sz="2400" dirty="0"/>
            </a:p>
          </p:txBody>
        </p:sp>
        <p:sp>
          <p:nvSpPr>
            <p:cNvPr id="225" name="Shape 225"/>
            <p:cNvSpPr/>
            <p:nvPr/>
          </p:nvSpPr>
          <p:spPr>
            <a:xfrm>
              <a:off x="2434668" y="30852"/>
              <a:ext cx="2442717" cy="2442717"/>
            </a:xfrm>
            <a:custGeom>
              <a:avLst/>
              <a:gdLst/>
              <a:ahLst/>
              <a:cxnLst/>
              <a:rect l="0" t="0" r="0" b="0"/>
              <a:pathLst>
                <a:path w="120000" h="120000" extrusionOk="0">
                  <a:moveTo>
                    <a:pt x="11560" y="87966"/>
                  </a:moveTo>
                  <a:lnTo>
                    <a:pt x="11560" y="87966"/>
                  </a:lnTo>
                  <a:cubicBezTo>
                    <a:pt x="2017" y="71436"/>
                    <a:pt x="1562" y="51180"/>
                    <a:pt x="10353" y="34238"/>
                  </a:cubicBezTo>
                  <a:cubicBezTo>
                    <a:pt x="19144" y="17296"/>
                    <a:pt x="35968" y="6006"/>
                    <a:pt x="54978" y="4293"/>
                  </a:cubicBezTo>
                  <a:lnTo>
                    <a:pt x="54979" y="238"/>
                  </a:lnTo>
                  <a:lnTo>
                    <a:pt x="60008" y="7118"/>
                  </a:lnTo>
                  <a:lnTo>
                    <a:pt x="54976" y="14475"/>
                  </a:lnTo>
                  <a:lnTo>
                    <a:pt x="54977" y="10423"/>
                  </a:lnTo>
                  <a:lnTo>
                    <a:pt x="54977" y="10423"/>
                  </a:lnTo>
                  <a:cubicBezTo>
                    <a:pt x="38156" y="12127"/>
                    <a:pt x="23347" y="22244"/>
                    <a:pt x="15643" y="37293"/>
                  </a:cubicBezTo>
                  <a:cubicBezTo>
                    <a:pt x="7939" y="52343"/>
                    <a:pt x="8391" y="70273"/>
                    <a:pt x="16845" y="84915"/>
                  </a:cubicBezTo>
                  <a:close/>
                </a:path>
              </a:pathLst>
            </a:custGeom>
            <a:solidFill>
              <a:srgbClr val="AAD7FE"/>
            </a:solidFill>
            <a:ln>
              <a:noFill/>
            </a:ln>
          </p:spPr>
          <p:txBody>
            <a:bodyPr lIns="121900" tIns="121900" rIns="121900" bIns="121900" anchor="ctr" anchorCtr="0">
              <a:noAutofit/>
            </a:bodyPr>
            <a:lstStyle/>
            <a:p>
              <a:endParaRPr sz="2400" dirty="0"/>
            </a:p>
          </p:txBody>
        </p:sp>
      </p:grpSp>
      <p:sp>
        <p:nvSpPr>
          <p:cNvPr id="226" name="Shape 226"/>
          <p:cNvSpPr/>
          <p:nvPr/>
        </p:nvSpPr>
        <p:spPr>
          <a:xfrm>
            <a:off x="418530" y="1961426"/>
            <a:ext cx="7870209" cy="714041"/>
          </a:xfrm>
          <a:prstGeom prst="rect">
            <a:avLst/>
          </a:prstGeom>
          <a:noFill/>
          <a:ln>
            <a:noFill/>
          </a:ln>
        </p:spPr>
        <p:txBody>
          <a:bodyPr lIns="121900" tIns="60933" rIns="121900" bIns="60933" anchor="t" anchorCtr="0">
            <a:noAutofit/>
          </a:bodyPr>
          <a:lstStyle/>
          <a:p>
            <a:pPr>
              <a:lnSpc>
                <a:spcPct val="80000"/>
              </a:lnSpc>
              <a:buClr>
                <a:srgbClr val="31B6FD"/>
              </a:buClr>
              <a:buSzPct val="25000"/>
            </a:pPr>
            <a:r>
              <a:rPr lang="en" sz="2400" dirty="0">
                <a:solidFill>
                  <a:schemeClr val="tx2"/>
                </a:solidFill>
                <a:latin typeface="Calibri"/>
                <a:ea typeface="Calibri"/>
                <a:cs typeface="Calibri"/>
                <a:sym typeface="Calibri"/>
              </a:rPr>
              <a:t>Profit relies on gadget sales and service, with the support of software, including OS and apps</a:t>
            </a:r>
          </a:p>
        </p:txBody>
      </p:sp>
      <p:pic>
        <p:nvPicPr>
          <p:cNvPr id="227" name="Shape 227"/>
          <p:cNvPicPr preferRelativeResize="0"/>
          <p:nvPr/>
        </p:nvPicPr>
        <p:blipFill rotWithShape="1">
          <a:blip r:embed="rId3">
            <a:alphaModFix/>
          </a:blip>
          <a:srcRect/>
          <a:stretch/>
        </p:blipFill>
        <p:spPr>
          <a:xfrm>
            <a:off x="3037720" y="6146379"/>
            <a:ext cx="2158731" cy="459039"/>
          </a:xfrm>
          <a:prstGeom prst="rect">
            <a:avLst/>
          </a:prstGeom>
          <a:noFill/>
          <a:ln>
            <a:noFill/>
          </a:ln>
        </p:spPr>
      </p:pic>
      <p:pic>
        <p:nvPicPr>
          <p:cNvPr id="229" name="Shape 229"/>
          <p:cNvPicPr preferRelativeResize="0"/>
          <p:nvPr/>
        </p:nvPicPr>
        <p:blipFill rotWithShape="1">
          <a:blip r:embed="rId4">
            <a:alphaModFix/>
          </a:blip>
          <a:srcRect/>
          <a:stretch/>
        </p:blipFill>
        <p:spPr>
          <a:xfrm>
            <a:off x="7771329" y="3066938"/>
            <a:ext cx="1619047" cy="428023"/>
          </a:xfrm>
          <a:prstGeom prst="rect">
            <a:avLst/>
          </a:prstGeom>
          <a:noFill/>
          <a:ln>
            <a:noFill/>
          </a:ln>
        </p:spPr>
      </p:pic>
    </p:spTree>
    <p:extLst>
      <p:ext uri="{BB962C8B-B14F-4D97-AF65-F5344CB8AC3E}">
        <p14:creationId xmlns:p14="http://schemas.microsoft.com/office/powerpoint/2010/main" val="3065654152"/>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Market Share by Vendor</a:t>
            </a:r>
          </a:p>
        </p:txBody>
      </p:sp>
      <p:pic>
        <p:nvPicPr>
          <p:cNvPr id="465" name="Shape 465"/>
          <p:cNvPicPr preferRelativeResize="0">
            <a:picLocks noGrp="1"/>
          </p:cNvPicPr>
          <p:nvPr>
            <p:ph idx="1"/>
          </p:nvPr>
        </p:nvPicPr>
        <p:blipFill rotWithShape="1">
          <a:blip r:embed="rId3">
            <a:alphaModFix/>
          </a:blip>
          <a:stretch/>
        </p:blipFill>
        <p:spPr>
          <a:xfrm>
            <a:off x="0" y="0"/>
            <a:ext cx="12192000" cy="6858000"/>
          </a:xfrm>
          <a:prstGeom prst="rect">
            <a:avLst/>
          </a:prstGeom>
          <a:noFill/>
          <a:ln>
            <a:noFill/>
          </a:ln>
        </p:spPr>
      </p:pic>
    </p:spTree>
    <p:extLst>
      <p:ext uri="{BB962C8B-B14F-4D97-AF65-F5344CB8AC3E}">
        <p14:creationId xmlns:p14="http://schemas.microsoft.com/office/powerpoint/2010/main" val="2508493279"/>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1" name="Shape 471"/>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Smart</a:t>
            </a:r>
            <a:r>
              <a:rPr lang="en" sz="5867" dirty="0">
                <a:solidFill>
                  <a:schemeClr val="lt1"/>
                </a:solidFill>
                <a:latin typeface="Calibri"/>
                <a:ea typeface="Calibri"/>
                <a:cs typeface="Calibri"/>
                <a:sym typeface="Calibri"/>
              </a:rPr>
              <a:t> </a:t>
            </a:r>
            <a:r>
              <a:rPr lang="en" sz="5867" dirty="0">
                <a:solidFill>
                  <a:schemeClr val="tx1"/>
                </a:solidFill>
                <a:latin typeface="Calibri"/>
                <a:ea typeface="Calibri"/>
                <a:cs typeface="Calibri"/>
                <a:sym typeface="Calibri"/>
              </a:rPr>
              <a:t>Watch</a:t>
            </a:r>
          </a:p>
        </p:txBody>
      </p:sp>
      <p:sp>
        <p:nvSpPr>
          <p:cNvPr id="470" name="Shape 470"/>
          <p:cNvSpPr txBox="1">
            <a:spLocks noGrp="1"/>
          </p:cNvSpPr>
          <p:nvPr>
            <p:ph idx="1"/>
          </p:nvPr>
        </p:nvSpPr>
        <p:spPr>
          <a:xfrm>
            <a:off x="1162049" y="2675467"/>
            <a:ext cx="9878483" cy="3450167"/>
          </a:xfrm>
          <a:prstGeom prst="rect">
            <a:avLst/>
          </a:prstGeom>
          <a:noFill/>
          <a:ln>
            <a:noFill/>
          </a:ln>
        </p:spPr>
        <p:txBody>
          <a:bodyPr vert="horz" lIns="121900" tIns="60933" rIns="121900" bIns="60933" rtlCol="0" anchor="t" anchorCtr="0">
            <a:noAutofit/>
          </a:bodyPr>
          <a:lstStyle/>
          <a:p>
            <a:pPr marL="364058" indent="-364058">
              <a:lnSpc>
                <a:spcPct val="100000"/>
              </a:lnSpc>
              <a:spcBef>
                <a:spcPts val="0"/>
              </a:spcBef>
              <a:buClr>
                <a:schemeClr val="accent1"/>
              </a:buClr>
              <a:buSzPct val="100000"/>
              <a:buFont typeface="Noto Sans Symbols"/>
              <a:buChar char="➢"/>
            </a:pPr>
            <a:r>
              <a:rPr lang="en" sz="3200">
                <a:solidFill>
                  <a:schemeClr val="dk2"/>
                </a:solidFill>
                <a:latin typeface="Calibri"/>
                <a:ea typeface="Calibri"/>
                <a:cs typeface="Calibri"/>
                <a:sym typeface="Calibri"/>
              </a:rPr>
              <a:t>What is a Smart watch?</a:t>
            </a:r>
          </a:p>
          <a:p>
            <a:pPr marL="844528" lvl="1" indent="-472004">
              <a:lnSpc>
                <a:spcPct val="100000"/>
              </a:lnSpc>
              <a:spcBef>
                <a:spcPts val="667"/>
              </a:spcBef>
              <a:buClr>
                <a:schemeClr val="accent1"/>
              </a:buClr>
              <a:buSzPct val="100000"/>
              <a:buFont typeface="Noto Sans Symbols"/>
              <a:buChar char="❑"/>
            </a:pPr>
            <a:r>
              <a:rPr lang="en" sz="2933">
                <a:solidFill>
                  <a:schemeClr val="dk2"/>
                </a:solidFill>
                <a:latin typeface="Calibri"/>
                <a:ea typeface="Calibri"/>
                <a:cs typeface="Calibri"/>
                <a:sym typeface="Calibri"/>
              </a:rPr>
              <a:t>A computerized wristwatch with functionality that is enhanced beyond timekeeping, and is often comparable to a personal digital assistant device</a:t>
            </a:r>
          </a:p>
          <a:p>
            <a:pPr marL="364058" indent="-364058">
              <a:lnSpc>
                <a:spcPct val="100000"/>
              </a:lnSpc>
              <a:spcBef>
                <a:spcPts val="587"/>
              </a:spcBef>
              <a:buClr>
                <a:schemeClr val="accent1"/>
              </a:buClr>
              <a:buSzPct val="25000"/>
              <a:buNone/>
            </a:pPr>
            <a:endParaRPr sz="2933">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1931735257"/>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FFFFFF"/>
              </a:buClr>
              <a:buSzPct val="25000"/>
            </a:pPr>
            <a:endParaRPr sz="5867" dirty="0">
              <a:solidFill>
                <a:srgbClr val="FFFFFF"/>
              </a:solidFill>
              <a:latin typeface="Calibri"/>
              <a:ea typeface="Calibri"/>
              <a:cs typeface="Calibri"/>
              <a:sym typeface="Calibri"/>
            </a:endParaRPr>
          </a:p>
        </p:txBody>
      </p:sp>
      <p:pic>
        <p:nvPicPr>
          <p:cNvPr id="477" name="Shape 477"/>
          <p:cNvPicPr preferRelativeResize="0">
            <a:picLocks noGrp="1"/>
          </p:cNvPicPr>
          <p:nvPr>
            <p:ph idx="1"/>
          </p:nvPr>
        </p:nvPicPr>
        <p:blipFill rotWithShape="1">
          <a:blip r:embed="rId3">
            <a:alphaModFix/>
          </a:blip>
          <a:stretch/>
        </p:blipFill>
        <p:spPr>
          <a:xfrm>
            <a:off x="0" y="0"/>
            <a:ext cx="12192000" cy="6858000"/>
          </a:xfrm>
          <a:prstGeom prst="rect">
            <a:avLst/>
          </a:prstGeom>
          <a:noFill/>
          <a:ln>
            <a:noFill/>
          </a:ln>
        </p:spPr>
      </p:pic>
    </p:spTree>
    <p:extLst>
      <p:ext uri="{BB962C8B-B14F-4D97-AF65-F5344CB8AC3E}">
        <p14:creationId xmlns:p14="http://schemas.microsoft.com/office/powerpoint/2010/main" val="4216983028"/>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333">
                <a:solidFill>
                  <a:srgbClr val="000000"/>
                </a:solidFill>
                <a:latin typeface="Calibri"/>
                <a:ea typeface="Calibri"/>
                <a:cs typeface="Calibri"/>
                <a:sym typeface="Calibri"/>
              </a:rPr>
              <a:t>Current Smartwatches on the Market</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01309"/>
            <a:ext cx="12192000" cy="6959309"/>
          </a:xfrm>
        </p:spPr>
      </p:pic>
    </p:spTree>
    <p:extLst>
      <p:ext uri="{BB962C8B-B14F-4D97-AF65-F5344CB8AC3E}">
        <p14:creationId xmlns:p14="http://schemas.microsoft.com/office/powerpoint/2010/main" val="2784178669"/>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9" name="Shape 489"/>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Operating System (OS)</a:t>
            </a:r>
          </a:p>
        </p:txBody>
      </p:sp>
      <p:sp>
        <p:nvSpPr>
          <p:cNvPr id="488" name="Shape 488"/>
          <p:cNvSpPr txBox="1">
            <a:spLocks noGrp="1"/>
          </p:cNvSpPr>
          <p:nvPr>
            <p:ph idx="1"/>
          </p:nvPr>
        </p:nvSpPr>
        <p:spPr>
          <a:xfrm>
            <a:off x="1162049" y="2675467"/>
            <a:ext cx="9878483" cy="3450167"/>
          </a:xfrm>
          <a:prstGeom prst="rect">
            <a:avLst/>
          </a:prstGeom>
          <a:noFill/>
          <a:ln>
            <a:noFill/>
          </a:ln>
        </p:spPr>
        <p:txBody>
          <a:bodyPr vert="horz" lIns="121900" tIns="60933" rIns="121900" bIns="60933" rtlCol="0" anchor="t" anchorCtr="0">
            <a:noAutofit/>
          </a:bodyPr>
          <a:lstStyle/>
          <a:p>
            <a:pPr marL="364058" indent="-364058">
              <a:lnSpc>
                <a:spcPct val="100000"/>
              </a:lnSpc>
              <a:spcBef>
                <a:spcPts val="0"/>
              </a:spcBef>
              <a:buClr>
                <a:schemeClr val="accent1"/>
              </a:buClr>
              <a:buSzPct val="100000"/>
              <a:buFont typeface="Noto Sans Symbols"/>
              <a:buChar char="➢"/>
            </a:pPr>
            <a:r>
              <a:rPr lang="en" sz="3200">
                <a:solidFill>
                  <a:schemeClr val="dk2"/>
                </a:solidFill>
                <a:latin typeface="Calibri"/>
                <a:ea typeface="Calibri"/>
                <a:cs typeface="Calibri"/>
                <a:sym typeface="Calibri"/>
              </a:rPr>
              <a:t>What is an Operating System?</a:t>
            </a:r>
          </a:p>
          <a:p>
            <a:pPr marL="844528" lvl="1" indent="-472004">
              <a:lnSpc>
                <a:spcPct val="100000"/>
              </a:lnSpc>
              <a:spcBef>
                <a:spcPts val="667"/>
              </a:spcBef>
              <a:buClr>
                <a:schemeClr val="accent1"/>
              </a:buClr>
              <a:buSzPct val="100000"/>
              <a:buFont typeface="Noto Sans Symbols"/>
              <a:buChar char="❑"/>
            </a:pPr>
            <a:r>
              <a:rPr lang="en" sz="2933">
                <a:solidFill>
                  <a:schemeClr val="dk2"/>
                </a:solidFill>
                <a:latin typeface="Calibri"/>
                <a:ea typeface="Calibri"/>
                <a:cs typeface="Calibri"/>
                <a:sym typeface="Calibri"/>
              </a:rPr>
              <a:t>An operating system (OS) is software that manages computer hardware resources and provides services for computer programs.</a:t>
            </a:r>
          </a:p>
          <a:p>
            <a:pPr marL="364058" indent="-364058">
              <a:lnSpc>
                <a:spcPct val="100000"/>
              </a:lnSpc>
              <a:spcBef>
                <a:spcPts val="587"/>
              </a:spcBef>
              <a:buClr>
                <a:schemeClr val="accent1"/>
              </a:buClr>
              <a:buSzPct val="25000"/>
              <a:buNone/>
            </a:pPr>
            <a:endParaRPr sz="2933">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2477102928"/>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5" name="Shape 495"/>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Global Mobile Operating System Share</a:t>
            </a:r>
          </a:p>
        </p:txBody>
      </p:sp>
      <p:pic>
        <p:nvPicPr>
          <p:cNvPr id="494" name="Shape 494"/>
          <p:cNvPicPr preferRelativeResize="0">
            <a:picLocks noGrp="1"/>
          </p:cNvPicPr>
          <p:nvPr>
            <p:ph idx="1"/>
          </p:nvPr>
        </p:nvPicPr>
        <p:blipFill rotWithShape="1">
          <a:blip r:embed="rId3">
            <a:alphaModFix/>
          </a:blip>
          <a:stretch/>
        </p:blipFill>
        <p:spPr>
          <a:xfrm>
            <a:off x="1005840" y="1794350"/>
            <a:ext cx="7879080" cy="4896009"/>
          </a:xfrm>
          <a:prstGeom prst="rect">
            <a:avLst/>
          </a:prstGeom>
          <a:noFill/>
          <a:ln>
            <a:noFill/>
          </a:ln>
        </p:spPr>
      </p:pic>
    </p:spTree>
    <p:extLst>
      <p:ext uri="{BB962C8B-B14F-4D97-AF65-F5344CB8AC3E}">
        <p14:creationId xmlns:p14="http://schemas.microsoft.com/office/powerpoint/2010/main" val="4236840494"/>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1" name="Shape 501"/>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Platforms Share of Mobile Web</a:t>
            </a:r>
          </a:p>
        </p:txBody>
      </p:sp>
      <p:sp>
        <p:nvSpPr>
          <p:cNvPr id="500" name="Shape 500"/>
          <p:cNvSpPr txBox="1">
            <a:spLocks noGrp="1"/>
          </p:cNvSpPr>
          <p:nvPr>
            <p:ph idx="1"/>
          </p:nvPr>
        </p:nvSpPr>
        <p:spPr>
          <a:xfrm>
            <a:off x="1162049" y="2675467"/>
            <a:ext cx="9878483" cy="3450167"/>
          </a:xfrm>
          <a:prstGeom prst="rect">
            <a:avLst/>
          </a:prstGeom>
          <a:noFill/>
          <a:ln>
            <a:noFill/>
          </a:ln>
        </p:spPr>
        <p:txBody>
          <a:bodyPr vert="horz" lIns="121900" tIns="60933" rIns="121900" bIns="60933" rtlCol="0" anchor="t" anchorCtr="0">
            <a:noAutofit/>
          </a:bodyPr>
          <a:lstStyle/>
          <a:p>
            <a:pPr marL="364058" indent="-364058">
              <a:lnSpc>
                <a:spcPct val="100000"/>
              </a:lnSpc>
              <a:spcBef>
                <a:spcPts val="0"/>
              </a:spcBef>
              <a:buClr>
                <a:schemeClr val="accent1"/>
              </a:buClr>
              <a:buSzPct val="25000"/>
              <a:buNone/>
            </a:pPr>
            <a:endParaRPr sz="3200">
              <a:solidFill>
                <a:schemeClr val="dk2"/>
              </a:solidFill>
              <a:latin typeface="Galdeano"/>
              <a:ea typeface="Galdeano"/>
              <a:cs typeface="Galdeano"/>
              <a:sym typeface="Galdeano"/>
            </a:endParaRPr>
          </a:p>
        </p:txBody>
      </p:sp>
      <p:pic>
        <p:nvPicPr>
          <p:cNvPr id="502" name="Shape 502"/>
          <p:cNvPicPr preferRelativeResize="0"/>
          <p:nvPr/>
        </p:nvPicPr>
        <p:blipFill rotWithShape="1">
          <a:blip r:embed="rId3">
            <a:alphaModFix/>
          </a:blip>
          <a:srcRect/>
          <a:stretch/>
        </p:blipFill>
        <p:spPr>
          <a:xfrm>
            <a:off x="-2114" y="1"/>
            <a:ext cx="12194115" cy="6857999"/>
          </a:xfrm>
          <a:prstGeom prst="rect">
            <a:avLst/>
          </a:prstGeom>
          <a:noFill/>
          <a:ln>
            <a:noFill/>
          </a:ln>
        </p:spPr>
      </p:pic>
    </p:spTree>
    <p:extLst>
      <p:ext uri="{BB962C8B-B14F-4D97-AF65-F5344CB8AC3E}">
        <p14:creationId xmlns:p14="http://schemas.microsoft.com/office/powerpoint/2010/main" val="4122376404"/>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8" name="Shape 508"/>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Cloud Computing</a:t>
            </a:r>
          </a:p>
        </p:txBody>
      </p:sp>
      <p:sp>
        <p:nvSpPr>
          <p:cNvPr id="507" name="Shape 507"/>
          <p:cNvSpPr txBox="1">
            <a:spLocks noGrp="1"/>
          </p:cNvSpPr>
          <p:nvPr>
            <p:ph idx="1"/>
          </p:nvPr>
        </p:nvSpPr>
        <p:spPr>
          <a:xfrm>
            <a:off x="1162049" y="2675467"/>
            <a:ext cx="9878483" cy="3450167"/>
          </a:xfrm>
          <a:prstGeom prst="rect">
            <a:avLst/>
          </a:prstGeom>
          <a:noFill/>
          <a:ln>
            <a:noFill/>
          </a:ln>
        </p:spPr>
        <p:txBody>
          <a:bodyPr vert="horz" lIns="121900" tIns="60933" rIns="121900" bIns="60933" rtlCol="0" anchor="t" anchorCtr="0">
            <a:noAutofit/>
          </a:bodyPr>
          <a:lstStyle/>
          <a:p>
            <a:pPr marL="364058" indent="-364058">
              <a:lnSpc>
                <a:spcPct val="100000"/>
              </a:lnSpc>
              <a:spcBef>
                <a:spcPts val="0"/>
              </a:spcBef>
              <a:buClr>
                <a:schemeClr val="accent1"/>
              </a:buClr>
              <a:buSzPct val="100000"/>
              <a:buFont typeface="Noto Sans Symbols"/>
              <a:buChar char="➢"/>
            </a:pPr>
            <a:r>
              <a:rPr lang="en" sz="3200">
                <a:solidFill>
                  <a:schemeClr val="dk2"/>
                </a:solidFill>
                <a:latin typeface="Calibri"/>
                <a:ea typeface="Calibri"/>
                <a:cs typeface="Calibri"/>
                <a:sym typeface="Calibri"/>
              </a:rPr>
              <a:t>A model of network computing where a program or application runs on a connected server or servers rather than on a local computing device.</a:t>
            </a:r>
          </a:p>
          <a:p>
            <a:pPr marL="364058" indent="-364058">
              <a:lnSpc>
                <a:spcPct val="100000"/>
              </a:lnSpc>
              <a:spcBef>
                <a:spcPts val="640"/>
              </a:spcBef>
              <a:buClr>
                <a:schemeClr val="accent1"/>
              </a:buClr>
              <a:buSzPct val="25000"/>
              <a:buNone/>
            </a:pPr>
            <a:endParaRPr sz="320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4033055320"/>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4" name="Shape 514"/>
          <p:cNvSpPr txBox="1">
            <a:spLocks noGrp="1"/>
          </p:cNvSpPr>
          <p:nvPr>
            <p:ph type="title"/>
          </p:nvPr>
        </p:nvSpPr>
        <p:spPr>
          <a:xfrm>
            <a:off x="556260" y="0"/>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Cloud Computing</a:t>
            </a:r>
          </a:p>
        </p:txBody>
      </p:sp>
      <p:pic>
        <p:nvPicPr>
          <p:cNvPr id="513" name="Shape 513"/>
          <p:cNvPicPr preferRelativeResize="0">
            <a:picLocks noGrp="1"/>
          </p:cNvPicPr>
          <p:nvPr>
            <p:ph idx="1"/>
          </p:nvPr>
        </p:nvPicPr>
        <p:blipFill rotWithShape="1">
          <a:blip r:embed="rId3">
            <a:alphaModFix/>
          </a:blip>
          <a:stretch/>
        </p:blipFill>
        <p:spPr>
          <a:xfrm>
            <a:off x="0" y="1185228"/>
            <a:ext cx="12085320" cy="5474652"/>
          </a:xfrm>
          <a:prstGeom prst="rect">
            <a:avLst/>
          </a:prstGeom>
          <a:noFill/>
          <a:ln>
            <a:noFill/>
          </a:ln>
        </p:spPr>
      </p:pic>
    </p:spTree>
    <p:extLst>
      <p:ext uri="{BB962C8B-B14F-4D97-AF65-F5344CB8AC3E}">
        <p14:creationId xmlns:p14="http://schemas.microsoft.com/office/powerpoint/2010/main" val="2828287294"/>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dirty="0">
                <a:solidFill>
                  <a:srgbClr val="000000"/>
                </a:solidFill>
                <a:latin typeface="Calibri"/>
                <a:ea typeface="Calibri"/>
                <a:cs typeface="Calibri"/>
                <a:sym typeface="Calibri"/>
              </a:rPr>
              <a:t>Cloud Computing Timeline</a:t>
            </a:r>
          </a:p>
        </p:txBody>
      </p:sp>
      <p:pic>
        <p:nvPicPr>
          <p:cNvPr id="520" name="Shape 520"/>
          <p:cNvPicPr preferRelativeResize="0">
            <a:picLocks noGrp="1"/>
          </p:cNvPicPr>
          <p:nvPr>
            <p:ph idx="1"/>
          </p:nvPr>
        </p:nvPicPr>
        <p:blipFill rotWithShape="1">
          <a:blip r:embed="rId3">
            <a:alphaModFix/>
          </a:blip>
          <a:srcRect t="5893" b="6384"/>
          <a:stretch/>
        </p:blipFill>
        <p:spPr>
          <a:xfrm>
            <a:off x="0" y="-106680"/>
            <a:ext cx="12192000" cy="6964681"/>
          </a:xfrm>
          <a:prstGeom prst="rect">
            <a:avLst/>
          </a:prstGeom>
          <a:noFill/>
          <a:ln>
            <a:noFill/>
          </a:ln>
        </p:spPr>
      </p:pic>
    </p:spTree>
    <p:extLst>
      <p:ext uri="{BB962C8B-B14F-4D97-AF65-F5344CB8AC3E}">
        <p14:creationId xmlns:p14="http://schemas.microsoft.com/office/powerpoint/2010/main" val="2044407212"/>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4" name="Shape 254"/>
          <p:cNvSpPr txBox="1">
            <a:spLocks noGrp="1"/>
          </p:cNvSpPr>
          <p:nvPr>
            <p:ph type="title"/>
          </p:nvPr>
        </p:nvSpPr>
        <p:spPr>
          <a:xfrm>
            <a:off x="701016" y="4910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333" dirty="0">
                <a:solidFill>
                  <a:schemeClr val="tx1"/>
                </a:solidFill>
                <a:latin typeface="Calibri"/>
                <a:ea typeface="Calibri"/>
                <a:cs typeface="Calibri"/>
                <a:sym typeface="Calibri"/>
              </a:rPr>
              <a:t>Gadgets: Hardware</a:t>
            </a:r>
          </a:p>
        </p:txBody>
      </p:sp>
      <p:sp>
        <p:nvSpPr>
          <p:cNvPr id="5" name="Shape 236"/>
          <p:cNvSpPr txBox="1">
            <a:spLocks/>
          </p:cNvSpPr>
          <p:nvPr/>
        </p:nvSpPr>
        <p:spPr>
          <a:xfrm>
            <a:off x="906168" y="1978023"/>
            <a:ext cx="5189857" cy="576261"/>
          </a:xfrm>
          <a:prstGeom prst="rect">
            <a:avLst/>
          </a:prstGeom>
          <a:noFill/>
          <a:ln>
            <a:noFill/>
          </a:ln>
        </p:spPr>
        <p:txBody>
          <a:bodyPr lIns="121900" tIns="121900" rIns="121900" bIns="121900" anchor="b" anchorCtr="0">
            <a:noAutofit/>
          </a:bodyPr>
          <a:lstStyle>
            <a:defPPr marR="0" lvl="0" algn="l" rtl="0">
              <a:lnSpc>
                <a:spcPct val="100000"/>
              </a:lnSpc>
              <a:spcBef>
                <a:spcPts val="0"/>
              </a:spcBef>
              <a:spcAft>
                <a:spcPts val="0"/>
              </a:spcAft>
            </a:defPPr>
            <a:lvl1pPr marL="273050" marR="0" lvl="0" indent="31750" algn="l" rtl="0">
              <a:lnSpc>
                <a:spcPct val="100000"/>
              </a:lnSpc>
              <a:spcBef>
                <a:spcPts val="480"/>
              </a:spcBef>
              <a:spcAft>
                <a:spcPts val="0"/>
              </a:spcAft>
              <a:buClr>
                <a:schemeClr val="accent1"/>
              </a:buClr>
              <a:buSzPct val="100000"/>
              <a:buFont typeface="Noto Sans Symbols"/>
              <a:buChar char="∗"/>
              <a:defRPr sz="2400" b="0" i="0" u="none" strike="noStrike" cap="none">
                <a:solidFill>
                  <a:schemeClr val="dk2"/>
                </a:solidFill>
                <a:latin typeface="Galdeano"/>
                <a:ea typeface="Galdeano"/>
                <a:cs typeface="Galdeano"/>
                <a:sym typeface="Galdeano"/>
              </a:defRPr>
            </a:lvl1pPr>
            <a:lvl2pPr marL="576263" marR="0" lvl="1" indent="-4762" algn="l" rtl="0">
              <a:lnSpc>
                <a:spcPct val="100000"/>
              </a:lnSpc>
              <a:spcBef>
                <a:spcPts val="440"/>
              </a:spcBef>
              <a:spcAft>
                <a:spcPts val="0"/>
              </a:spcAft>
              <a:buClr>
                <a:schemeClr val="accent1"/>
              </a:buClr>
              <a:buSzPct val="100000"/>
              <a:buFont typeface="Noto Sans Symbols"/>
              <a:buChar char="∗"/>
              <a:defRPr sz="2200" b="0" i="0" u="none" strike="noStrike" cap="none">
                <a:solidFill>
                  <a:schemeClr val="dk2"/>
                </a:solidFill>
                <a:latin typeface="Galdeano"/>
                <a:ea typeface="Galdeano"/>
                <a:cs typeface="Galdeano"/>
                <a:sym typeface="Galdeano"/>
              </a:defRPr>
            </a:lvl2pPr>
            <a:lvl3pPr marL="855663" marR="0" lvl="2" indent="20637" algn="l" rtl="0">
              <a:lnSpc>
                <a:spcPct val="100000"/>
              </a:lnSpc>
              <a:spcBef>
                <a:spcPts val="400"/>
              </a:spcBef>
              <a:spcAft>
                <a:spcPts val="0"/>
              </a:spcAft>
              <a:buClr>
                <a:schemeClr val="accent1"/>
              </a:buClr>
              <a:buSzPct val="100000"/>
              <a:buFont typeface="Noto Sans Symbols"/>
              <a:buChar char="∗"/>
              <a:defRPr sz="2000" b="0" i="0" u="none" strike="noStrike" cap="none">
                <a:solidFill>
                  <a:schemeClr val="dk2"/>
                </a:solidFill>
                <a:latin typeface="Galdeano"/>
                <a:ea typeface="Galdeano"/>
                <a:cs typeface="Galdeano"/>
                <a:sym typeface="Galdeano"/>
              </a:defRPr>
            </a:lvl3pPr>
            <a:lvl4pPr marL="1143000" marR="0" lvl="3" indent="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2"/>
                </a:solidFill>
                <a:latin typeface="Galdeano"/>
                <a:ea typeface="Galdeano"/>
                <a:cs typeface="Galdeano"/>
                <a:sym typeface="Galdeano"/>
              </a:defRPr>
            </a:lvl4pPr>
            <a:lvl5pPr marL="1462088" marR="0" lvl="4" indent="-26987" algn="l" rtl="0">
              <a:lnSpc>
                <a:spcPct val="100000"/>
              </a:lnSpc>
              <a:spcBef>
                <a:spcPts val="320"/>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5pPr>
            <a:lvl6pPr marL="1783079" marR="0" lvl="5" indent="-55878"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6pPr>
            <a:lvl7pPr marL="2103120" marR="0" lvl="6" indent="-5842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7pPr>
            <a:lvl8pPr marL="2423160" marR="0" lvl="7" indent="-6096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8pPr>
            <a:lvl9pPr marL="2743200" marR="0" lvl="8" indent="-5080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9pPr>
          </a:lstStyle>
          <a:p>
            <a:pPr marL="0" indent="0" algn="ctr">
              <a:spcBef>
                <a:spcPts val="0"/>
              </a:spcBef>
              <a:buSzPct val="25000"/>
              <a:buNone/>
            </a:pPr>
            <a:r>
              <a:rPr lang="en" sz="2800" u="sng" dirty="0">
                <a:solidFill>
                  <a:schemeClr val="tx2"/>
                </a:solidFill>
              </a:rPr>
              <a:t>Normal Consumer Electronics</a:t>
            </a:r>
          </a:p>
        </p:txBody>
      </p:sp>
      <p:sp>
        <p:nvSpPr>
          <p:cNvPr id="6" name="Shape 237"/>
          <p:cNvSpPr txBox="1">
            <a:spLocks/>
          </p:cNvSpPr>
          <p:nvPr/>
        </p:nvSpPr>
        <p:spPr>
          <a:xfrm>
            <a:off x="906169" y="2554288"/>
            <a:ext cx="5189856" cy="3109913"/>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64058" indent="-160861">
              <a:lnSpc>
                <a:spcPct val="80000"/>
              </a:lnSpc>
              <a:buClr>
                <a:schemeClr val="accent1"/>
              </a:buClr>
              <a:buSzPct val="102000"/>
              <a:buFont typeface="Noto Sans Symbols"/>
              <a:buChar char="∗"/>
            </a:pPr>
            <a:r>
              <a:rPr lang="en" sz="2720" dirty="0">
                <a:solidFill>
                  <a:schemeClr val="tx2"/>
                </a:solidFill>
                <a:latin typeface="Galdeano"/>
                <a:ea typeface="Galdeano"/>
                <a:cs typeface="Galdeano"/>
                <a:sym typeface="Galdeano"/>
              </a:rPr>
              <a:t>Devices that have proven to be useful and have substantially embedded into daily life</a:t>
            </a:r>
          </a:p>
          <a:p>
            <a:pPr marL="768331" lvl="1" indent="-192611">
              <a:lnSpc>
                <a:spcPct val="80000"/>
              </a:lnSpc>
              <a:spcBef>
                <a:spcPts val="587"/>
              </a:spcBef>
              <a:buClr>
                <a:schemeClr val="accent1"/>
              </a:buClr>
              <a:buSzPct val="98421"/>
              <a:buFont typeface="Noto Sans Symbols"/>
              <a:buChar char="∗"/>
            </a:pPr>
            <a:r>
              <a:rPr lang="en" sz="2493" dirty="0">
                <a:solidFill>
                  <a:schemeClr val="tx2"/>
                </a:solidFill>
                <a:latin typeface="Galdeano"/>
                <a:ea typeface="Galdeano"/>
                <a:cs typeface="Galdeano"/>
                <a:sym typeface="Galdeano"/>
              </a:rPr>
              <a:t>PCs</a:t>
            </a:r>
          </a:p>
          <a:p>
            <a:pPr marL="768331" lvl="1" indent="-192611">
              <a:lnSpc>
                <a:spcPct val="80000"/>
              </a:lnSpc>
              <a:spcBef>
                <a:spcPts val="587"/>
              </a:spcBef>
              <a:buClr>
                <a:schemeClr val="accent1"/>
              </a:buClr>
              <a:buSzPct val="98421"/>
              <a:buFont typeface="Noto Sans Symbols"/>
              <a:buChar char="∗"/>
            </a:pPr>
            <a:r>
              <a:rPr lang="en" sz="2493" dirty="0">
                <a:solidFill>
                  <a:schemeClr val="tx2"/>
                </a:solidFill>
                <a:latin typeface="Galdeano"/>
                <a:ea typeface="Galdeano"/>
                <a:cs typeface="Galdeano"/>
                <a:sym typeface="Galdeano"/>
              </a:rPr>
              <a:t>Smart phones</a:t>
            </a:r>
          </a:p>
          <a:p>
            <a:pPr marL="768331" lvl="1" indent="-192611">
              <a:lnSpc>
                <a:spcPct val="80000"/>
              </a:lnSpc>
              <a:spcBef>
                <a:spcPts val="587"/>
              </a:spcBef>
              <a:buClr>
                <a:schemeClr val="accent1"/>
              </a:buClr>
              <a:buSzPct val="98421"/>
              <a:buFont typeface="Noto Sans Symbols"/>
              <a:buChar char="∗"/>
            </a:pPr>
            <a:r>
              <a:rPr lang="en" sz="2493" dirty="0">
                <a:solidFill>
                  <a:schemeClr val="tx2"/>
                </a:solidFill>
                <a:latin typeface="Galdeano"/>
                <a:ea typeface="Galdeano"/>
                <a:cs typeface="Galdeano"/>
                <a:sym typeface="Galdeano"/>
              </a:rPr>
              <a:t>Tablets</a:t>
            </a:r>
          </a:p>
          <a:p>
            <a:pPr marL="768331" lvl="1" indent="-192611">
              <a:lnSpc>
                <a:spcPct val="80000"/>
              </a:lnSpc>
              <a:spcBef>
                <a:spcPts val="587"/>
              </a:spcBef>
              <a:buClr>
                <a:schemeClr val="accent1"/>
              </a:buClr>
              <a:buSzPct val="98421"/>
              <a:buFont typeface="Noto Sans Symbols"/>
              <a:buChar char="∗"/>
            </a:pPr>
            <a:r>
              <a:rPr lang="en" sz="2493" dirty="0">
                <a:solidFill>
                  <a:schemeClr val="tx2"/>
                </a:solidFill>
                <a:latin typeface="Galdeano"/>
                <a:ea typeface="Galdeano"/>
                <a:cs typeface="Galdeano"/>
                <a:sym typeface="Galdeano"/>
              </a:rPr>
              <a:t>GPS’s</a:t>
            </a:r>
          </a:p>
          <a:p>
            <a:pPr marL="768331" lvl="1" indent="-192611">
              <a:lnSpc>
                <a:spcPct val="80000"/>
              </a:lnSpc>
              <a:spcBef>
                <a:spcPts val="587"/>
              </a:spcBef>
              <a:buClr>
                <a:schemeClr val="accent1"/>
              </a:buClr>
              <a:buSzPct val="98421"/>
              <a:buFont typeface="Noto Sans Symbols"/>
              <a:buChar char="∗"/>
            </a:pPr>
            <a:r>
              <a:rPr lang="en" sz="2493" dirty="0">
                <a:solidFill>
                  <a:schemeClr val="tx2"/>
                </a:solidFill>
                <a:latin typeface="Galdeano"/>
                <a:ea typeface="Galdeano"/>
                <a:cs typeface="Galdeano"/>
                <a:sym typeface="Galdeano"/>
              </a:rPr>
              <a:t>E-book readers</a:t>
            </a:r>
          </a:p>
        </p:txBody>
      </p:sp>
      <p:sp>
        <p:nvSpPr>
          <p:cNvPr id="7" name="Shape 238"/>
          <p:cNvSpPr txBox="1">
            <a:spLocks/>
          </p:cNvSpPr>
          <p:nvPr/>
        </p:nvSpPr>
        <p:spPr>
          <a:xfrm>
            <a:off x="6278856" y="1978023"/>
            <a:ext cx="5194581" cy="576261"/>
          </a:xfrm>
          <a:prstGeom prst="rect">
            <a:avLst/>
          </a:prstGeom>
          <a:noFill/>
          <a:ln>
            <a:noFill/>
          </a:ln>
        </p:spPr>
        <p:txBody>
          <a:bodyPr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buClr>
                <a:schemeClr val="accent1"/>
              </a:buClr>
              <a:buSzPct val="25000"/>
              <a:buFont typeface="Noto Sans Symbols"/>
              <a:buNone/>
            </a:pPr>
            <a:r>
              <a:rPr lang="en" sz="2800" u="sng" dirty="0">
                <a:solidFill>
                  <a:schemeClr val="tx2"/>
                </a:solidFill>
                <a:latin typeface="Galdeano"/>
                <a:ea typeface="Galdeano"/>
                <a:cs typeface="Galdeano"/>
                <a:sym typeface="Galdeano"/>
              </a:rPr>
              <a:t>Novelty</a:t>
            </a:r>
          </a:p>
        </p:txBody>
      </p:sp>
      <p:sp>
        <p:nvSpPr>
          <p:cNvPr id="8" name="Shape 239"/>
          <p:cNvSpPr txBox="1">
            <a:spLocks/>
          </p:cNvSpPr>
          <p:nvPr/>
        </p:nvSpPr>
        <p:spPr>
          <a:xfrm>
            <a:off x="6278856" y="2554288"/>
            <a:ext cx="5194581" cy="3109913"/>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64058" indent="-160861">
              <a:lnSpc>
                <a:spcPct val="80000"/>
              </a:lnSpc>
              <a:buClr>
                <a:schemeClr val="accent1"/>
              </a:buClr>
              <a:buSzPct val="102000"/>
              <a:buFont typeface="Noto Sans Symbols"/>
              <a:buChar char="∗"/>
            </a:pPr>
            <a:r>
              <a:rPr lang="en-US" sz="2720" dirty="0">
                <a:solidFill>
                  <a:schemeClr val="tx2"/>
                </a:solidFill>
                <a:latin typeface="Galdeano"/>
                <a:ea typeface="Galdeano"/>
                <a:cs typeface="Galdeano"/>
                <a:sym typeface="Galdeano"/>
              </a:rPr>
              <a:t>Tools with features that change or will change the way users conduct daily activities</a:t>
            </a:r>
          </a:p>
          <a:p>
            <a:pPr marL="768331" lvl="1" indent="-192611">
              <a:lnSpc>
                <a:spcPct val="80000"/>
              </a:lnSpc>
              <a:spcBef>
                <a:spcPts val="587"/>
              </a:spcBef>
              <a:buClr>
                <a:schemeClr val="accent1"/>
              </a:buClr>
              <a:buSzPct val="98421"/>
              <a:buFont typeface="Noto Sans Symbols"/>
              <a:buChar char="∗"/>
            </a:pPr>
            <a:r>
              <a:rPr lang="en-US" sz="2493" dirty="0">
                <a:solidFill>
                  <a:schemeClr val="tx2"/>
                </a:solidFill>
                <a:latin typeface="Galdeano"/>
                <a:ea typeface="Galdeano"/>
                <a:cs typeface="Galdeano"/>
                <a:sym typeface="Galdeano"/>
              </a:rPr>
              <a:t>Smart watch</a:t>
            </a:r>
          </a:p>
          <a:p>
            <a:pPr marL="768331" lvl="1" indent="-192611">
              <a:lnSpc>
                <a:spcPct val="80000"/>
              </a:lnSpc>
              <a:spcBef>
                <a:spcPts val="587"/>
              </a:spcBef>
              <a:buClr>
                <a:schemeClr val="accent1"/>
              </a:buClr>
              <a:buSzPct val="98421"/>
              <a:buFont typeface="Noto Sans Symbols"/>
              <a:buChar char="∗"/>
            </a:pPr>
            <a:r>
              <a:rPr lang="en-US" sz="2493" dirty="0">
                <a:solidFill>
                  <a:schemeClr val="tx2"/>
                </a:solidFill>
                <a:latin typeface="Galdeano"/>
                <a:ea typeface="Galdeano"/>
                <a:cs typeface="Galdeano"/>
                <a:sym typeface="Galdeano"/>
              </a:rPr>
              <a:t>Smart wristbands</a:t>
            </a:r>
          </a:p>
          <a:p>
            <a:pPr marL="768331" lvl="1" indent="-192611">
              <a:lnSpc>
                <a:spcPct val="80000"/>
              </a:lnSpc>
              <a:spcBef>
                <a:spcPts val="587"/>
              </a:spcBef>
              <a:buClr>
                <a:schemeClr val="accent1"/>
              </a:buClr>
              <a:buSzPct val="98421"/>
              <a:buFont typeface="Noto Sans Symbols"/>
              <a:buChar char="∗"/>
            </a:pPr>
            <a:r>
              <a:rPr lang="en-US" sz="2493" dirty="0">
                <a:solidFill>
                  <a:schemeClr val="tx2"/>
                </a:solidFill>
                <a:latin typeface="Galdeano"/>
                <a:ea typeface="Galdeano"/>
                <a:cs typeface="Galdeano"/>
                <a:sym typeface="Galdeano"/>
              </a:rPr>
              <a:t>Google glasses</a:t>
            </a:r>
          </a:p>
          <a:p>
            <a:pPr marL="768331" lvl="1" indent="-192611">
              <a:lnSpc>
                <a:spcPct val="80000"/>
              </a:lnSpc>
              <a:spcBef>
                <a:spcPts val="587"/>
              </a:spcBef>
              <a:buClr>
                <a:schemeClr val="accent1"/>
              </a:buClr>
              <a:buSzPct val="98421"/>
              <a:buFont typeface="Noto Sans Symbols"/>
              <a:buChar char="∗"/>
            </a:pPr>
            <a:r>
              <a:rPr lang="en-US" sz="2493" dirty="0">
                <a:solidFill>
                  <a:schemeClr val="tx2"/>
                </a:solidFill>
                <a:latin typeface="Galdeano"/>
                <a:ea typeface="Galdeano"/>
                <a:cs typeface="Galdeano"/>
                <a:sym typeface="Galdeano"/>
              </a:rPr>
              <a:t>Portable camcorders</a:t>
            </a:r>
          </a:p>
          <a:p>
            <a:pPr marL="768331" lvl="1" indent="-192611">
              <a:lnSpc>
                <a:spcPct val="80000"/>
              </a:lnSpc>
              <a:spcBef>
                <a:spcPts val="587"/>
              </a:spcBef>
              <a:buClr>
                <a:schemeClr val="accent1"/>
              </a:buClr>
              <a:buSzPct val="98421"/>
              <a:buFont typeface="Noto Sans Symbols"/>
              <a:buChar char="∗"/>
            </a:pPr>
            <a:r>
              <a:rPr lang="en-US" sz="2493" dirty="0">
                <a:solidFill>
                  <a:schemeClr val="tx2"/>
                </a:solidFill>
                <a:latin typeface="Galdeano"/>
                <a:ea typeface="Galdeano"/>
                <a:cs typeface="Galdeano"/>
                <a:sym typeface="Galdeano"/>
              </a:rPr>
              <a:t>Others</a:t>
            </a:r>
          </a:p>
          <a:p>
            <a:pPr marL="364058" indent="-160861">
              <a:lnSpc>
                <a:spcPct val="80000"/>
              </a:lnSpc>
              <a:spcBef>
                <a:spcPts val="640"/>
              </a:spcBef>
              <a:buClr>
                <a:schemeClr val="accent1"/>
              </a:buClr>
              <a:buSzPct val="102000"/>
            </a:pPr>
            <a:endParaRPr lang="en-US" sz="2720" dirty="0">
              <a:solidFill>
                <a:schemeClr val="dk2"/>
              </a:solidFill>
              <a:latin typeface="Galdeano"/>
              <a:ea typeface="Galdeano"/>
              <a:cs typeface="Galdeano"/>
              <a:sym typeface="Galdeano"/>
            </a:endParaRPr>
          </a:p>
        </p:txBody>
      </p:sp>
    </p:spTree>
    <p:extLst>
      <p:ext uri="{BB962C8B-B14F-4D97-AF65-F5344CB8AC3E}">
        <p14:creationId xmlns:p14="http://schemas.microsoft.com/office/powerpoint/2010/main" val="1411842888"/>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FFFFFF"/>
              </a:buClr>
              <a:buSzPct val="25000"/>
            </a:pPr>
            <a:endParaRPr sz="5867" dirty="0">
              <a:solidFill>
                <a:srgbClr val="FFFFFF"/>
              </a:solidFill>
              <a:latin typeface="Calibri"/>
              <a:ea typeface="Calibri"/>
              <a:cs typeface="Calibri"/>
              <a:sym typeface="Calibri"/>
            </a:endParaRPr>
          </a:p>
        </p:txBody>
      </p:sp>
      <p:pic>
        <p:nvPicPr>
          <p:cNvPr id="526" name="Shape 526"/>
          <p:cNvPicPr preferRelativeResize="0">
            <a:picLocks noGrp="1"/>
          </p:cNvPicPr>
          <p:nvPr>
            <p:ph idx="1"/>
          </p:nvPr>
        </p:nvPicPr>
        <p:blipFill rotWithShape="1">
          <a:blip r:embed="rId3">
            <a:alphaModFix/>
          </a:blip>
          <a:stretch/>
        </p:blipFill>
        <p:spPr>
          <a:xfrm>
            <a:off x="0" y="0"/>
            <a:ext cx="12192000" cy="6858000"/>
          </a:xfrm>
          <a:prstGeom prst="rect">
            <a:avLst/>
          </a:prstGeom>
          <a:noFill/>
          <a:ln>
            <a:noFill/>
          </a:ln>
        </p:spPr>
      </p:pic>
    </p:spTree>
    <p:extLst>
      <p:ext uri="{BB962C8B-B14F-4D97-AF65-F5344CB8AC3E}">
        <p14:creationId xmlns:p14="http://schemas.microsoft.com/office/powerpoint/2010/main" val="4245055629"/>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2" name="Shape 532"/>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App Store</a:t>
            </a:r>
          </a:p>
        </p:txBody>
      </p:sp>
      <p:sp>
        <p:nvSpPr>
          <p:cNvPr id="531" name="Shape 531"/>
          <p:cNvSpPr txBox="1">
            <a:spLocks noGrp="1"/>
          </p:cNvSpPr>
          <p:nvPr>
            <p:ph idx="1"/>
          </p:nvPr>
        </p:nvSpPr>
        <p:spPr>
          <a:xfrm>
            <a:off x="1162049" y="2675467"/>
            <a:ext cx="9878483" cy="3450167"/>
          </a:xfrm>
          <a:prstGeom prst="rect">
            <a:avLst/>
          </a:prstGeom>
          <a:noFill/>
          <a:ln>
            <a:noFill/>
          </a:ln>
        </p:spPr>
        <p:txBody>
          <a:bodyPr vert="horz" lIns="121900" tIns="60933" rIns="121900" bIns="60933" rtlCol="0" anchor="t" anchorCtr="0">
            <a:noAutofit/>
          </a:bodyPr>
          <a:lstStyle/>
          <a:p>
            <a:pPr marL="364058" indent="-364058">
              <a:lnSpc>
                <a:spcPct val="100000"/>
              </a:lnSpc>
              <a:spcBef>
                <a:spcPts val="0"/>
              </a:spcBef>
              <a:buClr>
                <a:schemeClr val="accent1"/>
              </a:buClr>
              <a:buSzPct val="100000"/>
              <a:buFont typeface="Noto Sans Symbols"/>
              <a:buChar char="➢"/>
            </a:pPr>
            <a:r>
              <a:rPr lang="en" sz="3200">
                <a:solidFill>
                  <a:schemeClr val="dk2"/>
                </a:solidFill>
                <a:latin typeface="Calibri"/>
                <a:ea typeface="Calibri"/>
                <a:cs typeface="Calibri"/>
                <a:sym typeface="Calibri"/>
              </a:rPr>
              <a:t>A place where applications can be downloaded directly to a device to supplement the experience of the device, for recreational use, etc. Some apps are free some have to be bought</a:t>
            </a:r>
          </a:p>
        </p:txBody>
      </p:sp>
    </p:spTree>
    <p:extLst>
      <p:ext uri="{BB962C8B-B14F-4D97-AF65-F5344CB8AC3E}">
        <p14:creationId xmlns:p14="http://schemas.microsoft.com/office/powerpoint/2010/main" val="1464813529"/>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Shape 537"/>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FFFFFF"/>
              </a:buClr>
              <a:buSzPct val="25000"/>
            </a:pPr>
            <a:endParaRPr sz="5867" dirty="0">
              <a:solidFill>
                <a:srgbClr val="FFFFFF"/>
              </a:solidFill>
              <a:latin typeface="Calibri"/>
              <a:ea typeface="Calibri"/>
              <a:cs typeface="Calibri"/>
              <a:sym typeface="Calibri"/>
            </a:endParaRPr>
          </a:p>
        </p:txBody>
      </p:sp>
      <p:pic>
        <p:nvPicPr>
          <p:cNvPr id="538" name="Shape 538"/>
          <p:cNvPicPr preferRelativeResize="0">
            <a:picLocks noGrp="1"/>
          </p:cNvPicPr>
          <p:nvPr>
            <p:ph idx="1"/>
          </p:nvPr>
        </p:nvPicPr>
        <p:blipFill rotWithShape="1">
          <a:blip r:embed="rId3">
            <a:alphaModFix/>
          </a:blip>
          <a:stretch/>
        </p:blipFill>
        <p:spPr>
          <a:xfrm>
            <a:off x="0" y="-22755"/>
            <a:ext cx="12192000" cy="6880755"/>
          </a:xfrm>
          <a:prstGeom prst="rect">
            <a:avLst/>
          </a:prstGeom>
          <a:noFill/>
          <a:ln>
            <a:noFill/>
          </a:ln>
        </p:spPr>
      </p:pic>
    </p:spTree>
    <p:extLst>
      <p:ext uri="{BB962C8B-B14F-4D97-AF65-F5344CB8AC3E}">
        <p14:creationId xmlns:p14="http://schemas.microsoft.com/office/powerpoint/2010/main" val="2356541792"/>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FFFFFF"/>
              </a:buClr>
              <a:buSzPct val="25000"/>
            </a:pPr>
            <a:endParaRPr sz="5867">
              <a:solidFill>
                <a:srgbClr val="FFFFFF"/>
              </a:solidFill>
              <a:latin typeface="Calibri"/>
              <a:ea typeface="Calibri"/>
              <a:cs typeface="Calibri"/>
              <a:sym typeface="Calibri"/>
            </a:endParaRPr>
          </a:p>
        </p:txBody>
      </p:sp>
      <p:pic>
        <p:nvPicPr>
          <p:cNvPr id="3" name="Content Placeholder 2"/>
          <p:cNvPicPr>
            <a:picLocks noGrp="1" noChangeAspect="1"/>
          </p:cNvPicPr>
          <p:nvPr>
            <p:ph idx="1"/>
          </p:nvPr>
        </p:nvPicPr>
        <p:blipFill rotWithShape="1">
          <a:blip r:embed="rId3">
            <a:extLst>
              <a:ext uri="{28A0092B-C50C-407E-A947-70E740481C1C}">
                <a14:useLocalDpi xmlns:a14="http://schemas.microsoft.com/office/drawing/2010/main" val="0"/>
              </a:ext>
            </a:extLst>
          </a:blip>
          <a:srcRect l="5648" t="9076" r="4651" b="8570"/>
          <a:stretch/>
        </p:blipFill>
        <p:spPr>
          <a:xfrm>
            <a:off x="0" y="0"/>
            <a:ext cx="12192000" cy="6876627"/>
          </a:xfrm>
        </p:spPr>
      </p:pic>
    </p:spTree>
    <p:extLst>
      <p:ext uri="{BB962C8B-B14F-4D97-AF65-F5344CB8AC3E}">
        <p14:creationId xmlns:p14="http://schemas.microsoft.com/office/powerpoint/2010/main" val="2874419476"/>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FFFFFF"/>
              </a:buClr>
              <a:buSzPct val="25000"/>
            </a:pPr>
            <a:r>
              <a:rPr lang="en" sz="5867" dirty="0">
                <a:solidFill>
                  <a:schemeClr val="tx1"/>
                </a:solidFill>
                <a:latin typeface="Calibri"/>
                <a:ea typeface="Calibri"/>
                <a:cs typeface="Calibri"/>
                <a:sym typeface="Calibri"/>
              </a:rPr>
              <a:t>Android Versions</a:t>
            </a:r>
          </a:p>
        </p:txBody>
      </p:sp>
      <p:pic>
        <p:nvPicPr>
          <p:cNvPr id="550" name="Shape 550"/>
          <p:cNvPicPr preferRelativeResize="0"/>
          <p:nvPr/>
        </p:nvPicPr>
        <p:blipFill rotWithShape="1">
          <a:blip r:embed="rId3">
            <a:alphaModFix/>
          </a:blip>
          <a:srcRect/>
          <a:stretch/>
        </p:blipFill>
        <p:spPr>
          <a:xfrm>
            <a:off x="0" y="1418167"/>
            <a:ext cx="12192000" cy="5439832"/>
          </a:xfrm>
          <a:prstGeom prst="rect">
            <a:avLst/>
          </a:prstGeom>
          <a:noFill/>
          <a:ln>
            <a:noFill/>
          </a:ln>
        </p:spPr>
      </p:pic>
    </p:spTree>
    <p:extLst>
      <p:ext uri="{BB962C8B-B14F-4D97-AF65-F5344CB8AC3E}">
        <p14:creationId xmlns:p14="http://schemas.microsoft.com/office/powerpoint/2010/main" val="1516694826"/>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6" name="Shape 556"/>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spcBef>
                <a:spcPts val="0"/>
              </a:spcBef>
              <a:buClr>
                <a:srgbClr val="FFFFFF"/>
              </a:buClr>
              <a:buSzPct val="25000"/>
            </a:pPr>
            <a:r>
              <a:rPr lang="en" sz="5867">
                <a:solidFill>
                  <a:srgbClr val="FFFFFF"/>
                </a:solidFill>
                <a:latin typeface="Calibri"/>
                <a:ea typeface="Calibri"/>
                <a:cs typeface="Calibri"/>
                <a:sym typeface="Calibri"/>
              </a:rPr>
              <a:t>IOS Support Matrix</a:t>
            </a:r>
          </a:p>
        </p:txBody>
      </p:sp>
      <p:sp>
        <p:nvSpPr>
          <p:cNvPr id="555" name="Shape 555"/>
          <p:cNvSpPr txBox="1">
            <a:spLocks noGrp="1"/>
          </p:cNvSpPr>
          <p:nvPr>
            <p:ph idx="1"/>
          </p:nvPr>
        </p:nvSpPr>
        <p:spPr>
          <a:xfrm>
            <a:off x="1162049" y="2675467"/>
            <a:ext cx="9878483" cy="3450167"/>
          </a:xfrm>
          <a:prstGeom prst="rect">
            <a:avLst/>
          </a:prstGeom>
          <a:noFill/>
          <a:ln>
            <a:noFill/>
          </a:ln>
        </p:spPr>
        <p:txBody>
          <a:bodyPr vert="horz" lIns="121900" tIns="60933" rIns="121900" bIns="60933" rtlCol="0" anchor="t" anchorCtr="0">
            <a:noAutofit/>
          </a:bodyPr>
          <a:lstStyle/>
          <a:p>
            <a:pPr marL="364058" indent="-364058">
              <a:spcBef>
                <a:spcPts val="0"/>
              </a:spcBef>
              <a:buSzPct val="25000"/>
              <a:buNone/>
            </a:pPr>
            <a:endParaRPr sz="3200">
              <a:solidFill>
                <a:schemeClr val="dk2"/>
              </a:solidFill>
              <a:latin typeface="Galdeano"/>
              <a:ea typeface="Galdeano"/>
              <a:cs typeface="Galdeano"/>
              <a:sym typeface="Galdeano"/>
            </a:endParaRPr>
          </a:p>
        </p:txBody>
      </p:sp>
      <p:pic>
        <p:nvPicPr>
          <p:cNvPr id="557" name="Shape 557"/>
          <p:cNvPicPr preferRelativeResize="0"/>
          <p:nvPr/>
        </p:nvPicPr>
        <p:blipFill rotWithShape="1">
          <a:blip r:embed="rId3">
            <a:alphaModFix/>
          </a:blip>
          <a:srcRect/>
          <a:stretch/>
        </p:blipFill>
        <p:spPr>
          <a:xfrm>
            <a:off x="0" y="0"/>
            <a:ext cx="12192000" cy="6857999"/>
          </a:xfrm>
          <a:prstGeom prst="rect">
            <a:avLst/>
          </a:prstGeom>
          <a:noFill/>
          <a:ln>
            <a:noFill/>
          </a:ln>
        </p:spPr>
      </p:pic>
    </p:spTree>
    <p:extLst>
      <p:ext uri="{BB962C8B-B14F-4D97-AF65-F5344CB8AC3E}">
        <p14:creationId xmlns:p14="http://schemas.microsoft.com/office/powerpoint/2010/main" val="723305080"/>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Shape 562"/>
          <p:cNvPicPr preferRelativeResize="0"/>
          <p:nvPr/>
        </p:nvPicPr>
        <p:blipFill rotWithShape="1">
          <a:blip r:embed="rId3">
            <a:alphaModFix/>
          </a:blip>
          <a:srcRect/>
          <a:stretch/>
        </p:blipFill>
        <p:spPr>
          <a:xfrm>
            <a:off x="1" y="15240"/>
            <a:ext cx="12192001" cy="6842760"/>
          </a:xfrm>
          <a:prstGeom prst="rect">
            <a:avLst/>
          </a:prstGeom>
          <a:noFill/>
          <a:ln>
            <a:noFill/>
          </a:ln>
        </p:spPr>
      </p:pic>
    </p:spTree>
    <p:extLst>
      <p:ext uri="{BB962C8B-B14F-4D97-AF65-F5344CB8AC3E}">
        <p14:creationId xmlns:p14="http://schemas.microsoft.com/office/powerpoint/2010/main" val="3954410614"/>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Shape 574"/>
          <p:cNvSpPr txBox="1">
            <a:spLocks noGrp="1"/>
          </p:cNvSpPr>
          <p:nvPr>
            <p:ph type="title"/>
          </p:nvPr>
        </p:nvSpPr>
        <p:spPr>
          <a:xfrm>
            <a:off x="1016001" y="0"/>
            <a:ext cx="8596668" cy="1320800"/>
          </a:xfrm>
          <a:prstGeom prst="rect">
            <a:avLst/>
          </a:prstGeom>
          <a:noFill/>
          <a:ln>
            <a:noFill/>
          </a:ln>
        </p:spPr>
        <p:txBody>
          <a:bodyPr vert="horz" lIns="121900" tIns="60933" rIns="121900" bIns="60933" rtlCol="0" anchor="ctr" anchorCtr="0">
            <a:noAutofit/>
          </a:bodyPr>
          <a:lstStyle/>
          <a:p>
            <a:pPr algn="ctr">
              <a:spcBef>
                <a:spcPts val="0"/>
              </a:spcBef>
              <a:buClr>
                <a:srgbClr val="000000"/>
              </a:buClr>
              <a:buSzPct val="25000"/>
            </a:pPr>
            <a:r>
              <a:rPr lang="en" sz="5867" dirty="0">
                <a:solidFill>
                  <a:srgbClr val="000000"/>
                </a:solidFill>
                <a:latin typeface="Calibri"/>
                <a:ea typeface="Calibri"/>
                <a:cs typeface="Calibri"/>
                <a:sym typeface="Calibri"/>
              </a:rPr>
              <a:t>Financial Snapshot</a:t>
            </a:r>
          </a:p>
        </p:txBody>
      </p:sp>
      <p:sp>
        <p:nvSpPr>
          <p:cNvPr id="2" name="Text Placeholder 1"/>
          <p:cNvSpPr>
            <a:spLocks noGrp="1"/>
          </p:cNvSpPr>
          <p:nvPr>
            <p:ph idx="1"/>
          </p:nvPr>
        </p:nvSpPr>
        <p:spPr/>
        <p:txBody>
          <a:bodyPr/>
          <a:lstStyle/>
          <a:p>
            <a:endParaRPr lang="en-CA"/>
          </a:p>
        </p:txBody>
      </p:sp>
      <p:pic>
        <p:nvPicPr>
          <p:cNvPr id="3" name="Picture 2"/>
          <p:cNvPicPr>
            <a:picLocks noChangeAspect="1"/>
          </p:cNvPicPr>
          <p:nvPr/>
        </p:nvPicPr>
        <p:blipFill>
          <a:blip r:embed="rId3"/>
          <a:stretch>
            <a:fillRect/>
          </a:stretch>
        </p:blipFill>
        <p:spPr>
          <a:xfrm>
            <a:off x="101600" y="1295400"/>
            <a:ext cx="11684000" cy="5384800"/>
          </a:xfrm>
          <a:prstGeom prst="rect">
            <a:avLst/>
          </a:prstGeom>
        </p:spPr>
      </p:pic>
    </p:spTree>
    <p:extLst>
      <p:ext uri="{BB962C8B-B14F-4D97-AF65-F5344CB8AC3E}">
        <p14:creationId xmlns:p14="http://schemas.microsoft.com/office/powerpoint/2010/main" val="3696607220"/>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1" name="Shape 581"/>
          <p:cNvSpPr txBox="1">
            <a:spLocks noGrp="1"/>
          </p:cNvSpPr>
          <p:nvPr>
            <p:ph type="title"/>
          </p:nvPr>
        </p:nvSpPr>
        <p:spPr>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Share Structure </a:t>
            </a:r>
          </a:p>
        </p:txBody>
      </p:sp>
      <p:sp>
        <p:nvSpPr>
          <p:cNvPr id="580" name="Shape 580"/>
          <p:cNvSpPr txBox="1">
            <a:spLocks noGrp="1"/>
          </p:cNvSpPr>
          <p:nvPr>
            <p:ph idx="1"/>
          </p:nvPr>
        </p:nvSpPr>
        <p:spPr>
          <a:prstGeom prst="rect">
            <a:avLst/>
          </a:prstGeom>
          <a:noFill/>
          <a:ln>
            <a:noFill/>
          </a:ln>
        </p:spPr>
        <p:txBody>
          <a:bodyPr vert="horz" lIns="121900" tIns="60933" rIns="121900" bIns="60933" rtlCol="0" anchor="t" anchorCtr="0">
            <a:noAutofit/>
          </a:bodyPr>
          <a:lstStyle/>
          <a:p>
            <a:pPr marL="364058" indent="-364058">
              <a:spcBef>
                <a:spcPts val="0"/>
              </a:spcBef>
              <a:buSzPct val="25000"/>
              <a:buNone/>
            </a:pPr>
            <a:endParaRPr sz="3200">
              <a:solidFill>
                <a:srgbClr val="000000"/>
              </a:solidFill>
              <a:latin typeface="Calibri"/>
              <a:ea typeface="Calibri"/>
              <a:cs typeface="Calibri"/>
              <a:sym typeface="Calibri"/>
            </a:endParaRPr>
          </a:p>
          <a:p>
            <a:pPr marL="364058" indent="-364058">
              <a:spcBef>
                <a:spcPts val="800"/>
              </a:spcBef>
              <a:buSzPct val="25000"/>
              <a:buNone/>
            </a:pPr>
            <a:endParaRPr sz="3200">
              <a:solidFill>
                <a:srgbClr val="000000"/>
              </a:solidFill>
              <a:latin typeface="Calibri"/>
              <a:ea typeface="Calibri"/>
              <a:cs typeface="Calibri"/>
              <a:sym typeface="Calibri"/>
            </a:endParaRPr>
          </a:p>
          <a:p>
            <a:pPr marL="364058" indent="-364058">
              <a:spcBef>
                <a:spcPts val="640"/>
              </a:spcBef>
              <a:buSzPct val="25000"/>
              <a:buNone/>
            </a:pPr>
            <a:endParaRPr sz="3200">
              <a:solidFill>
                <a:srgbClr val="000000"/>
              </a:solidFill>
              <a:latin typeface="Calibri"/>
              <a:ea typeface="Calibri"/>
              <a:cs typeface="Calibri"/>
              <a:sym typeface="Calibri"/>
            </a:endParaRPr>
          </a:p>
        </p:txBody>
      </p:sp>
      <p:graphicFrame>
        <p:nvGraphicFramePr>
          <p:cNvPr id="582" name="Shape 582"/>
          <p:cNvGraphicFramePr/>
          <p:nvPr>
            <p:extLst/>
          </p:nvPr>
        </p:nvGraphicFramePr>
        <p:xfrm>
          <a:off x="2159000" y="2565400"/>
          <a:ext cx="8544933" cy="1143078"/>
        </p:xfrm>
        <a:graphic>
          <a:graphicData uri="http://schemas.openxmlformats.org/drawingml/2006/table">
            <a:tbl>
              <a:tblPr>
                <a:noFill/>
              </a:tblPr>
              <a:tblGrid>
                <a:gridCol w="2135700">
                  <a:extLst>
                    <a:ext uri="{9D8B030D-6E8A-4147-A177-3AD203B41FA5}">
                      <a16:colId xmlns:a16="http://schemas.microsoft.com/office/drawing/2014/main" xmlns="" val="20000"/>
                    </a:ext>
                  </a:extLst>
                </a:gridCol>
                <a:gridCol w="2137833">
                  <a:extLst>
                    <a:ext uri="{9D8B030D-6E8A-4147-A177-3AD203B41FA5}">
                      <a16:colId xmlns:a16="http://schemas.microsoft.com/office/drawing/2014/main" xmlns="" val="20001"/>
                    </a:ext>
                  </a:extLst>
                </a:gridCol>
                <a:gridCol w="2135700">
                  <a:extLst>
                    <a:ext uri="{9D8B030D-6E8A-4147-A177-3AD203B41FA5}">
                      <a16:colId xmlns:a16="http://schemas.microsoft.com/office/drawing/2014/main" xmlns="" val="20002"/>
                    </a:ext>
                  </a:extLst>
                </a:gridCol>
                <a:gridCol w="2135700">
                  <a:extLst>
                    <a:ext uri="{9D8B030D-6E8A-4147-A177-3AD203B41FA5}">
                      <a16:colId xmlns:a16="http://schemas.microsoft.com/office/drawing/2014/main" xmlns="" val="20003"/>
                    </a:ext>
                  </a:extLst>
                </a:gridCol>
              </a:tblGrid>
              <a:tr h="381000">
                <a:tc gridSpan="4">
                  <a:txBody>
                    <a:bodyPr/>
                    <a:lstStyle/>
                    <a:p>
                      <a:pPr marL="0" marR="0" lvl="0" indent="0" algn="l" rtl="0">
                        <a:lnSpc>
                          <a:spcPct val="100000"/>
                        </a:lnSpc>
                        <a:spcBef>
                          <a:spcPts val="0"/>
                        </a:spcBef>
                        <a:spcAft>
                          <a:spcPts val="0"/>
                        </a:spcAft>
                        <a:buClr>
                          <a:srgbClr val="FFFFFF"/>
                        </a:buClr>
                        <a:buSzPct val="25000"/>
                        <a:buFont typeface="Calibri"/>
                        <a:buNone/>
                      </a:pPr>
                      <a:r>
                        <a:rPr lang="en" sz="1900" b="1" i="0" u="none" strike="noStrike" cap="none">
                          <a:solidFill>
                            <a:srgbClr val="FFFFFF"/>
                          </a:solidFill>
                          <a:latin typeface="Calibri"/>
                          <a:ea typeface="Calibri"/>
                          <a:cs typeface="Calibri"/>
                          <a:sym typeface="Calibri"/>
                        </a:rPr>
                        <a:t>Weighted Average Shares Outstanding (in Millions) </a:t>
                      </a:r>
                    </a:p>
                  </a:txBody>
                  <a:tcPr marL="121900" marR="121900"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381000">
                <a:tc>
                  <a:txBody>
                    <a:bodyPr/>
                    <a:lstStyle/>
                    <a:p>
                      <a:pPr marL="0" marR="0" lvl="0" indent="0" algn="ctr" rtl="0">
                        <a:lnSpc>
                          <a:spcPct val="100000"/>
                        </a:lnSpc>
                        <a:spcBef>
                          <a:spcPts val="0"/>
                        </a:spcBef>
                        <a:spcAft>
                          <a:spcPts val="0"/>
                        </a:spcAft>
                        <a:buClr>
                          <a:srgbClr val="000000"/>
                        </a:buClr>
                        <a:buSzPct val="25000"/>
                        <a:buFont typeface="Calibri"/>
                        <a:buNone/>
                      </a:pPr>
                      <a:r>
                        <a:rPr lang="en" sz="1900" b="0" i="0" u="none" strike="noStrike" cap="none">
                          <a:solidFill>
                            <a:srgbClr val="000000"/>
                          </a:solidFill>
                          <a:latin typeface="Calibri"/>
                          <a:ea typeface="Calibri"/>
                          <a:cs typeface="Calibri"/>
                          <a:sym typeface="Calibri"/>
                        </a:rPr>
                        <a:t>2013</a:t>
                      </a:r>
                    </a:p>
                  </a:txBody>
                  <a:tcPr marL="121900" marR="121900"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900" b="0" i="0" u="none" strike="noStrike" cap="none">
                          <a:solidFill>
                            <a:srgbClr val="000000"/>
                          </a:solidFill>
                          <a:latin typeface="Calibri"/>
                          <a:ea typeface="Calibri"/>
                          <a:cs typeface="Calibri"/>
                          <a:sym typeface="Calibri"/>
                        </a:rPr>
                        <a:t>2014</a:t>
                      </a:r>
                    </a:p>
                  </a:txBody>
                  <a:tcPr marL="121900" marR="121900"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900" b="0" i="0" u="none" strike="noStrike" cap="none">
                          <a:solidFill>
                            <a:srgbClr val="000000"/>
                          </a:solidFill>
                          <a:latin typeface="Calibri"/>
                          <a:ea typeface="Calibri"/>
                          <a:cs typeface="Calibri"/>
                          <a:sym typeface="Calibri"/>
                        </a:rPr>
                        <a:t>2015</a:t>
                      </a:r>
                    </a:p>
                  </a:txBody>
                  <a:tcPr marL="121900" marR="121900"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900" b="0" i="0" u="none" strike="noStrike" cap="none" dirty="0">
                          <a:solidFill>
                            <a:srgbClr val="000000"/>
                          </a:solidFill>
                          <a:latin typeface="Calibri"/>
                          <a:ea typeface="Calibri"/>
                          <a:cs typeface="Calibri"/>
                          <a:sym typeface="Calibri"/>
                        </a:rPr>
                        <a:t>Mar</a:t>
                      </a:r>
                      <a:r>
                        <a:rPr lang="en" sz="1900" b="0" i="0" u="none" strike="noStrike" cap="none" baseline="0" dirty="0">
                          <a:solidFill>
                            <a:srgbClr val="000000"/>
                          </a:solidFill>
                          <a:latin typeface="Calibri"/>
                          <a:ea typeface="Calibri"/>
                          <a:cs typeface="Calibri"/>
                          <a:sym typeface="Calibri"/>
                        </a:rPr>
                        <a:t> 26</a:t>
                      </a:r>
                      <a:r>
                        <a:rPr lang="en" sz="1900" b="0" i="0" u="none" strike="noStrike" cap="none" dirty="0">
                          <a:solidFill>
                            <a:srgbClr val="000000"/>
                          </a:solidFill>
                          <a:latin typeface="Calibri"/>
                          <a:ea typeface="Calibri"/>
                          <a:cs typeface="Calibri"/>
                          <a:sym typeface="Calibri"/>
                        </a:rPr>
                        <a:t> 2016 </a:t>
                      </a:r>
                    </a:p>
                  </a:txBody>
                  <a:tcPr marL="121900" marR="121900"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extLst>
                  <a:ext uri="{0D108BD9-81ED-4DB2-BD59-A6C34878D82A}">
                    <a16:rowId xmlns:a16="http://schemas.microsoft.com/office/drawing/2014/main" xmlns="" val="10001"/>
                  </a:ext>
                </a:extLst>
              </a:tr>
              <a:tr h="381000">
                <a:tc>
                  <a:txBody>
                    <a:bodyPr/>
                    <a:lstStyle/>
                    <a:p>
                      <a:pPr marL="0" marR="0" lvl="0" indent="0" algn="ctr" rtl="0">
                        <a:lnSpc>
                          <a:spcPct val="100000"/>
                        </a:lnSpc>
                        <a:spcBef>
                          <a:spcPts val="0"/>
                        </a:spcBef>
                        <a:spcAft>
                          <a:spcPts val="0"/>
                        </a:spcAft>
                        <a:buClr>
                          <a:srgbClr val="000000"/>
                        </a:buClr>
                        <a:buSzPct val="25000"/>
                        <a:buFont typeface="Calibri"/>
                        <a:buNone/>
                      </a:pPr>
                      <a:r>
                        <a:rPr lang="en" sz="1900" b="0" i="0" u="none" strike="noStrike" cap="none">
                          <a:solidFill>
                            <a:srgbClr val="000000"/>
                          </a:solidFill>
                          <a:latin typeface="Calibri"/>
                          <a:ea typeface="Calibri"/>
                          <a:cs typeface="Calibri"/>
                          <a:sym typeface="Calibri"/>
                        </a:rPr>
                        <a:t>6.477</a:t>
                      </a:r>
                    </a:p>
                  </a:txBody>
                  <a:tcPr marL="121900" marR="121900"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900" b="0" i="0" u="none" strike="noStrike" cap="none" dirty="0">
                          <a:solidFill>
                            <a:srgbClr val="000000"/>
                          </a:solidFill>
                          <a:latin typeface="Calibri"/>
                          <a:ea typeface="Calibri"/>
                          <a:cs typeface="Calibri"/>
                          <a:sym typeface="Calibri"/>
                        </a:rPr>
                        <a:t>6.085</a:t>
                      </a:r>
                    </a:p>
                  </a:txBody>
                  <a:tcPr marL="121900" marR="121900"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900" b="0" i="0" u="none" strike="noStrike" cap="none">
                          <a:solidFill>
                            <a:srgbClr val="000000"/>
                          </a:solidFill>
                          <a:latin typeface="Calibri"/>
                          <a:ea typeface="Calibri"/>
                          <a:cs typeface="Calibri"/>
                          <a:sym typeface="Calibri"/>
                        </a:rPr>
                        <a:t>5.753</a:t>
                      </a:r>
                    </a:p>
                  </a:txBody>
                  <a:tcPr marL="121900" marR="121900"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900" b="0" i="0" u="none" strike="noStrike" cap="none" dirty="0">
                          <a:solidFill>
                            <a:srgbClr val="000000"/>
                          </a:solidFill>
                          <a:latin typeface="Calibri"/>
                          <a:ea typeface="Calibri"/>
                          <a:cs typeface="Calibri"/>
                          <a:sym typeface="Calibri"/>
                        </a:rPr>
                        <a:t>5.537</a:t>
                      </a:r>
                    </a:p>
                  </a:txBody>
                  <a:tcPr marL="121900" marR="121900"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extLst>
                  <a:ext uri="{0D108BD9-81ED-4DB2-BD59-A6C34878D82A}">
                    <a16:rowId xmlns:a16="http://schemas.microsoft.com/office/drawing/2014/main" xmlns="" val="10002"/>
                  </a:ext>
                </a:extLst>
              </a:tr>
            </a:tbl>
          </a:graphicData>
        </a:graphic>
      </p:graphicFrame>
      <p:graphicFrame>
        <p:nvGraphicFramePr>
          <p:cNvPr id="583" name="Shape 583"/>
          <p:cNvGraphicFramePr/>
          <p:nvPr>
            <p:extLst/>
          </p:nvPr>
        </p:nvGraphicFramePr>
        <p:xfrm>
          <a:off x="2159000" y="4292600"/>
          <a:ext cx="8544933" cy="1143078"/>
        </p:xfrm>
        <a:graphic>
          <a:graphicData uri="http://schemas.openxmlformats.org/drawingml/2006/table">
            <a:tbl>
              <a:tblPr>
                <a:noFill/>
              </a:tblPr>
              <a:tblGrid>
                <a:gridCol w="2135700">
                  <a:extLst>
                    <a:ext uri="{9D8B030D-6E8A-4147-A177-3AD203B41FA5}">
                      <a16:colId xmlns:a16="http://schemas.microsoft.com/office/drawing/2014/main" xmlns="" val="20000"/>
                    </a:ext>
                  </a:extLst>
                </a:gridCol>
                <a:gridCol w="2137833">
                  <a:extLst>
                    <a:ext uri="{9D8B030D-6E8A-4147-A177-3AD203B41FA5}">
                      <a16:colId xmlns:a16="http://schemas.microsoft.com/office/drawing/2014/main" xmlns="" val="20001"/>
                    </a:ext>
                  </a:extLst>
                </a:gridCol>
                <a:gridCol w="2135700">
                  <a:extLst>
                    <a:ext uri="{9D8B030D-6E8A-4147-A177-3AD203B41FA5}">
                      <a16:colId xmlns:a16="http://schemas.microsoft.com/office/drawing/2014/main" xmlns="" val="20002"/>
                    </a:ext>
                  </a:extLst>
                </a:gridCol>
                <a:gridCol w="2135700">
                  <a:extLst>
                    <a:ext uri="{9D8B030D-6E8A-4147-A177-3AD203B41FA5}">
                      <a16:colId xmlns:a16="http://schemas.microsoft.com/office/drawing/2014/main" xmlns="" val="20003"/>
                    </a:ext>
                  </a:extLst>
                </a:gridCol>
              </a:tblGrid>
              <a:tr h="381000">
                <a:tc gridSpan="4">
                  <a:txBody>
                    <a:bodyPr/>
                    <a:lstStyle/>
                    <a:p>
                      <a:pPr marL="0" marR="0" lvl="0" indent="0" algn="l" rtl="0">
                        <a:lnSpc>
                          <a:spcPct val="100000"/>
                        </a:lnSpc>
                        <a:spcBef>
                          <a:spcPts val="0"/>
                        </a:spcBef>
                        <a:spcAft>
                          <a:spcPts val="0"/>
                        </a:spcAft>
                        <a:buClr>
                          <a:srgbClr val="FFFFFF"/>
                        </a:buClr>
                        <a:buSzPct val="25000"/>
                        <a:buFont typeface="Calibri"/>
                        <a:buNone/>
                      </a:pPr>
                      <a:r>
                        <a:rPr lang="en" sz="1900" b="1" i="0" u="none" strike="noStrike" cap="none">
                          <a:solidFill>
                            <a:srgbClr val="FFFFFF"/>
                          </a:solidFill>
                          <a:latin typeface="Calibri"/>
                          <a:ea typeface="Calibri"/>
                          <a:cs typeface="Calibri"/>
                          <a:sym typeface="Calibri"/>
                        </a:rPr>
                        <a:t>Annual Diluted Earnings Per Share</a:t>
                      </a:r>
                    </a:p>
                  </a:txBody>
                  <a:tcPr marL="121900" marR="121900"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381000">
                <a:tc>
                  <a:txBody>
                    <a:bodyPr/>
                    <a:lstStyle/>
                    <a:p>
                      <a:pPr marL="0" marR="0" lvl="0" indent="0" algn="ctr" rtl="0">
                        <a:lnSpc>
                          <a:spcPct val="100000"/>
                        </a:lnSpc>
                        <a:spcBef>
                          <a:spcPts val="0"/>
                        </a:spcBef>
                        <a:spcAft>
                          <a:spcPts val="0"/>
                        </a:spcAft>
                        <a:buClr>
                          <a:srgbClr val="000000"/>
                        </a:buClr>
                        <a:buSzPct val="25000"/>
                        <a:buFont typeface="Calibri"/>
                        <a:buNone/>
                      </a:pPr>
                      <a:r>
                        <a:rPr lang="en" sz="1900" b="0" i="0" u="none" strike="noStrike" cap="none">
                          <a:solidFill>
                            <a:srgbClr val="000000"/>
                          </a:solidFill>
                          <a:latin typeface="Calibri"/>
                          <a:ea typeface="Calibri"/>
                          <a:cs typeface="Calibri"/>
                          <a:sym typeface="Calibri"/>
                        </a:rPr>
                        <a:t>2013</a:t>
                      </a:r>
                    </a:p>
                  </a:txBody>
                  <a:tcPr marL="121900" marR="121900"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900" b="0" i="0" u="none" strike="noStrike" cap="none">
                          <a:solidFill>
                            <a:srgbClr val="000000"/>
                          </a:solidFill>
                          <a:latin typeface="Calibri"/>
                          <a:ea typeface="Calibri"/>
                          <a:cs typeface="Calibri"/>
                          <a:sym typeface="Calibri"/>
                        </a:rPr>
                        <a:t>2014</a:t>
                      </a:r>
                    </a:p>
                  </a:txBody>
                  <a:tcPr marL="121900" marR="121900"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900" b="0" i="0" u="none" strike="noStrike" cap="none">
                          <a:solidFill>
                            <a:srgbClr val="000000"/>
                          </a:solidFill>
                          <a:latin typeface="Calibri"/>
                          <a:ea typeface="Calibri"/>
                          <a:cs typeface="Calibri"/>
                          <a:sym typeface="Calibri"/>
                        </a:rPr>
                        <a:t>2015</a:t>
                      </a:r>
                    </a:p>
                  </a:txBody>
                  <a:tcPr marL="121900" marR="121900"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900" b="0" i="0" u="none" strike="noStrike" cap="none" dirty="0">
                          <a:solidFill>
                            <a:srgbClr val="000000"/>
                          </a:solidFill>
                          <a:latin typeface="Calibri"/>
                          <a:ea typeface="Calibri"/>
                          <a:cs typeface="Calibri"/>
                          <a:sym typeface="Calibri"/>
                        </a:rPr>
                        <a:t>Last Quarterly </a:t>
                      </a:r>
                    </a:p>
                  </a:txBody>
                  <a:tcPr marL="121900" marR="121900"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extLst>
                  <a:ext uri="{0D108BD9-81ED-4DB2-BD59-A6C34878D82A}">
                    <a16:rowId xmlns:a16="http://schemas.microsoft.com/office/drawing/2014/main" xmlns="" val="10001"/>
                  </a:ext>
                </a:extLst>
              </a:tr>
              <a:tr h="381000">
                <a:tc>
                  <a:txBody>
                    <a:bodyPr/>
                    <a:lstStyle/>
                    <a:p>
                      <a:pPr marL="0" marR="0" lvl="0" indent="0" algn="ctr" rtl="0">
                        <a:lnSpc>
                          <a:spcPct val="100000"/>
                        </a:lnSpc>
                        <a:spcBef>
                          <a:spcPts val="0"/>
                        </a:spcBef>
                        <a:spcAft>
                          <a:spcPts val="0"/>
                        </a:spcAft>
                        <a:buClr>
                          <a:srgbClr val="000000"/>
                        </a:buClr>
                        <a:buSzPct val="25000"/>
                        <a:buFont typeface="Calibri"/>
                        <a:buNone/>
                      </a:pPr>
                      <a:r>
                        <a:rPr lang="en" sz="1900" b="0" i="0" u="none" strike="noStrike" cap="none">
                          <a:solidFill>
                            <a:srgbClr val="000000"/>
                          </a:solidFill>
                          <a:latin typeface="Calibri"/>
                          <a:ea typeface="Calibri"/>
                          <a:cs typeface="Calibri"/>
                          <a:sym typeface="Calibri"/>
                        </a:rPr>
                        <a:t>5.68</a:t>
                      </a:r>
                    </a:p>
                  </a:txBody>
                  <a:tcPr marL="121900" marR="121900"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900" b="0" i="0" u="none" strike="noStrike" cap="none">
                          <a:solidFill>
                            <a:srgbClr val="000000"/>
                          </a:solidFill>
                          <a:latin typeface="Calibri"/>
                          <a:ea typeface="Calibri"/>
                          <a:cs typeface="Calibri"/>
                          <a:sym typeface="Calibri"/>
                        </a:rPr>
                        <a:t>6.45</a:t>
                      </a:r>
                    </a:p>
                  </a:txBody>
                  <a:tcPr marL="121900" marR="121900"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900" b="0" i="0" u="none" strike="noStrike" cap="none">
                          <a:solidFill>
                            <a:srgbClr val="000000"/>
                          </a:solidFill>
                          <a:latin typeface="Calibri"/>
                          <a:ea typeface="Calibri"/>
                          <a:cs typeface="Calibri"/>
                          <a:sym typeface="Calibri"/>
                        </a:rPr>
                        <a:t>9.22</a:t>
                      </a:r>
                    </a:p>
                  </a:txBody>
                  <a:tcPr marL="121900" marR="121900"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900" b="0" i="0" u="none" strike="noStrike" cap="none" dirty="0">
                          <a:solidFill>
                            <a:srgbClr val="000000"/>
                          </a:solidFill>
                          <a:latin typeface="Calibri"/>
                          <a:ea typeface="Calibri"/>
                          <a:cs typeface="Calibri"/>
                          <a:sym typeface="Calibri"/>
                        </a:rPr>
                        <a:t>5.19</a:t>
                      </a:r>
                    </a:p>
                  </a:txBody>
                  <a:tcPr marL="121900" marR="121900" marT="45733" marB="45733">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9738732"/>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9" name="Shape 589"/>
          <p:cNvSpPr txBox="1">
            <a:spLocks noGrp="1"/>
          </p:cNvSpPr>
          <p:nvPr>
            <p:ph type="title"/>
          </p:nvPr>
        </p:nvSpPr>
        <p:spPr>
          <a:xfrm>
            <a:off x="683401" y="253833"/>
            <a:ext cx="8596668" cy="1320800"/>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1 Year</a:t>
            </a:r>
          </a:p>
        </p:txBody>
      </p:sp>
      <p:sp>
        <p:nvSpPr>
          <p:cNvPr id="2" name="Text Placeholder 1"/>
          <p:cNvSpPr>
            <a:spLocks noGrp="1"/>
          </p:cNvSpPr>
          <p:nvPr>
            <p:ph idx="1"/>
          </p:nvPr>
        </p:nvSpPr>
        <p:spPr/>
        <p:txBody>
          <a:bodyPr/>
          <a:lstStyle/>
          <a:p>
            <a:endParaRPr lang="en-CA"/>
          </a:p>
        </p:txBody>
      </p:sp>
      <p:pic>
        <p:nvPicPr>
          <p:cNvPr id="3" name="Picture 2"/>
          <p:cNvPicPr>
            <a:picLocks noChangeAspect="1"/>
          </p:cNvPicPr>
          <p:nvPr/>
        </p:nvPicPr>
        <p:blipFill>
          <a:blip r:embed="rId3"/>
          <a:stretch>
            <a:fillRect/>
          </a:stretch>
        </p:blipFill>
        <p:spPr>
          <a:xfrm>
            <a:off x="1422399" y="1498600"/>
            <a:ext cx="9652000" cy="5148811"/>
          </a:xfrm>
          <a:prstGeom prst="rect">
            <a:avLst/>
          </a:prstGeom>
        </p:spPr>
      </p:pic>
    </p:spTree>
    <p:extLst>
      <p:ext uri="{BB962C8B-B14F-4D97-AF65-F5344CB8AC3E}">
        <p14:creationId xmlns:p14="http://schemas.microsoft.com/office/powerpoint/2010/main" val="1618404299"/>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4" name="Shape 254"/>
          <p:cNvSpPr txBox="1">
            <a:spLocks noGrp="1"/>
          </p:cNvSpPr>
          <p:nvPr>
            <p:ph type="title"/>
          </p:nvPr>
        </p:nvSpPr>
        <p:spPr>
          <a:xfrm>
            <a:off x="814728" y="247228"/>
            <a:ext cx="10972800" cy="1253065"/>
          </a:xfrm>
          <a:prstGeom prst="rect">
            <a:avLst/>
          </a:prstGeom>
          <a:noFill/>
          <a:ln>
            <a:noFill/>
          </a:ln>
        </p:spPr>
        <p:txBody>
          <a:bodyPr vert="horz" lIns="121900" tIns="60933" rIns="121900" bIns="60933" rtlCol="0" anchor="ctr" anchorCtr="0">
            <a:noAutofit/>
          </a:bodyPr>
          <a:lstStyle/>
          <a:p>
            <a:pPr lvl="0">
              <a:buClr>
                <a:schemeClr val="lt1"/>
              </a:buClr>
              <a:buSzPct val="25000"/>
            </a:pPr>
            <a:r>
              <a:rPr lang="en" sz="5333" dirty="0">
                <a:solidFill>
                  <a:schemeClr val="tx1"/>
                </a:solidFill>
              </a:rPr>
              <a:t>Gadgets: Software &amp; Service</a:t>
            </a:r>
            <a:endParaRPr lang="en" sz="5333" dirty="0">
              <a:solidFill>
                <a:schemeClr val="tx1"/>
              </a:solidFill>
              <a:latin typeface="Calibri"/>
              <a:ea typeface="Calibri"/>
              <a:cs typeface="Calibri"/>
              <a:sym typeface="Calibri"/>
            </a:endParaRPr>
          </a:p>
        </p:txBody>
      </p:sp>
      <p:sp>
        <p:nvSpPr>
          <p:cNvPr id="5" name="Shape 245"/>
          <p:cNvSpPr txBox="1">
            <a:spLocks noGrp="1"/>
          </p:cNvSpPr>
          <p:nvPr>
            <p:ph idx="1"/>
          </p:nvPr>
        </p:nvSpPr>
        <p:spPr>
          <a:xfrm>
            <a:off x="814728" y="2018663"/>
            <a:ext cx="5189857" cy="576261"/>
          </a:xfrm>
          <a:prstGeom prst="rect">
            <a:avLst/>
          </a:prstGeom>
          <a:noFill/>
          <a:ln>
            <a:noFill/>
          </a:ln>
        </p:spPr>
        <p:txBody>
          <a:bodyPr vert="horz" lIns="121900" tIns="121900" rIns="121900" bIns="121900" rtlCol="0" anchor="b" anchorCtr="0">
            <a:noAutofit/>
          </a:bodyPr>
          <a:lstStyle/>
          <a:p>
            <a:pPr marL="0" indent="0" algn="ctr">
              <a:lnSpc>
                <a:spcPct val="100000"/>
              </a:lnSpc>
              <a:spcBef>
                <a:spcPts val="0"/>
              </a:spcBef>
              <a:buClr>
                <a:schemeClr val="accent1"/>
              </a:buClr>
              <a:buSzPct val="25000"/>
              <a:buNone/>
            </a:pPr>
            <a:r>
              <a:rPr lang="en" sz="2800" u="sng" dirty="0">
                <a:solidFill>
                  <a:schemeClr val="dk2"/>
                </a:solidFill>
                <a:latin typeface="Galdeano"/>
                <a:ea typeface="Galdeano"/>
                <a:cs typeface="Galdeano"/>
                <a:sym typeface="Galdeano"/>
              </a:rPr>
              <a:t>Software &amp; Apps</a:t>
            </a:r>
          </a:p>
        </p:txBody>
      </p:sp>
      <p:sp>
        <p:nvSpPr>
          <p:cNvPr id="6" name="Shape 246"/>
          <p:cNvSpPr txBox="1">
            <a:spLocks/>
          </p:cNvSpPr>
          <p:nvPr/>
        </p:nvSpPr>
        <p:spPr>
          <a:xfrm>
            <a:off x="814729" y="2594928"/>
            <a:ext cx="5189856" cy="3109913"/>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546095" indent="-342900">
              <a:lnSpc>
                <a:spcPct val="80000"/>
              </a:lnSpc>
              <a:buClr>
                <a:schemeClr val="accent1"/>
              </a:buClr>
              <a:buSzPct val="98764"/>
              <a:buFont typeface="Wingdings" panose="05000000000000000000" pitchFamily="2" charset="2"/>
              <a:buChar char="Ø"/>
            </a:pPr>
            <a:r>
              <a:rPr lang="en-US" sz="2239" dirty="0">
                <a:solidFill>
                  <a:schemeClr val="dk2"/>
                </a:solidFill>
                <a:latin typeface="Galdeano"/>
                <a:ea typeface="Galdeano"/>
                <a:cs typeface="Galdeano"/>
                <a:sym typeface="Galdeano"/>
              </a:rPr>
              <a:t>Operation System</a:t>
            </a:r>
          </a:p>
          <a:p>
            <a:pPr marL="546095" indent="-342900">
              <a:lnSpc>
                <a:spcPct val="80000"/>
              </a:lnSpc>
              <a:spcBef>
                <a:spcPts val="640"/>
              </a:spcBef>
              <a:buClr>
                <a:schemeClr val="accent1"/>
              </a:buClr>
              <a:buSzPct val="98764"/>
              <a:buFont typeface="Wingdings" panose="05000000000000000000" pitchFamily="2" charset="2"/>
              <a:buChar char="Ø"/>
            </a:pPr>
            <a:r>
              <a:rPr lang="en-US" sz="2239" dirty="0">
                <a:solidFill>
                  <a:schemeClr val="dk2"/>
                </a:solidFill>
                <a:latin typeface="Galdeano"/>
                <a:ea typeface="Galdeano"/>
                <a:cs typeface="Galdeano"/>
                <a:sym typeface="Galdeano"/>
              </a:rPr>
              <a:t>App Stores</a:t>
            </a:r>
          </a:p>
          <a:p>
            <a:pPr marL="918620" lvl="1" indent="-342900">
              <a:lnSpc>
                <a:spcPct val="80000"/>
              </a:lnSpc>
              <a:spcBef>
                <a:spcPts val="587"/>
              </a:spcBef>
              <a:buClr>
                <a:schemeClr val="accent1"/>
              </a:buClr>
              <a:buSzPct val="102666"/>
              <a:buFont typeface="Wingdings" panose="05000000000000000000" pitchFamily="2" charset="2"/>
              <a:buChar char="Ø"/>
            </a:pPr>
            <a:r>
              <a:rPr lang="en-US" sz="2053" dirty="0">
                <a:solidFill>
                  <a:schemeClr val="dk2"/>
                </a:solidFill>
                <a:latin typeface="Galdeano"/>
                <a:ea typeface="Galdeano"/>
                <a:cs typeface="Galdeano"/>
                <a:sym typeface="Galdeano"/>
              </a:rPr>
              <a:t>Apple’s App Store, Google Play</a:t>
            </a:r>
          </a:p>
          <a:p>
            <a:pPr marL="546095" indent="-342900">
              <a:lnSpc>
                <a:spcPct val="80000"/>
              </a:lnSpc>
              <a:spcBef>
                <a:spcPts val="640"/>
              </a:spcBef>
              <a:buClr>
                <a:schemeClr val="accent1"/>
              </a:buClr>
              <a:buSzPct val="98764"/>
              <a:buFont typeface="Wingdings" panose="05000000000000000000" pitchFamily="2" charset="2"/>
              <a:buChar char="Ø"/>
            </a:pPr>
            <a:r>
              <a:rPr lang="en-US" sz="2239" dirty="0">
                <a:solidFill>
                  <a:schemeClr val="dk2"/>
                </a:solidFill>
                <a:latin typeface="Galdeano"/>
                <a:ea typeface="Galdeano"/>
                <a:cs typeface="Galdeano"/>
                <a:sym typeface="Galdeano"/>
              </a:rPr>
              <a:t>Third-party contents</a:t>
            </a:r>
          </a:p>
          <a:p>
            <a:pPr marL="918620" lvl="1" indent="-342900">
              <a:lnSpc>
                <a:spcPct val="80000"/>
              </a:lnSpc>
              <a:spcBef>
                <a:spcPts val="587"/>
              </a:spcBef>
              <a:buClr>
                <a:schemeClr val="accent1"/>
              </a:buClr>
              <a:buSzPct val="102666"/>
              <a:buFont typeface="Wingdings" panose="05000000000000000000" pitchFamily="2" charset="2"/>
              <a:buChar char="Ø"/>
            </a:pPr>
            <a:r>
              <a:rPr lang="en-US" sz="2053" dirty="0">
                <a:solidFill>
                  <a:schemeClr val="dk2"/>
                </a:solidFill>
                <a:latin typeface="Galdeano"/>
                <a:ea typeface="Galdeano"/>
                <a:cs typeface="Galdeano"/>
                <a:sym typeface="Galdeano"/>
              </a:rPr>
              <a:t>Apps</a:t>
            </a:r>
          </a:p>
          <a:p>
            <a:pPr marL="546095" indent="-342900">
              <a:lnSpc>
                <a:spcPct val="80000"/>
              </a:lnSpc>
              <a:spcBef>
                <a:spcPts val="640"/>
              </a:spcBef>
              <a:buClr>
                <a:schemeClr val="accent1"/>
              </a:buClr>
              <a:buSzPct val="98764"/>
              <a:buFont typeface="Wingdings" panose="05000000000000000000" pitchFamily="2" charset="2"/>
              <a:buChar char="Ø"/>
            </a:pPr>
            <a:r>
              <a:rPr lang="en-US" sz="2239" dirty="0">
                <a:solidFill>
                  <a:schemeClr val="dk2"/>
                </a:solidFill>
                <a:latin typeface="Galdeano"/>
                <a:ea typeface="Galdeano"/>
                <a:cs typeface="Galdeano"/>
                <a:sym typeface="Galdeano"/>
              </a:rPr>
              <a:t>Online payment</a:t>
            </a:r>
          </a:p>
          <a:p>
            <a:pPr marL="918620" lvl="1" indent="-342900">
              <a:lnSpc>
                <a:spcPct val="80000"/>
              </a:lnSpc>
              <a:spcBef>
                <a:spcPts val="587"/>
              </a:spcBef>
              <a:buClr>
                <a:schemeClr val="accent1"/>
              </a:buClr>
              <a:buSzPct val="102666"/>
              <a:buFont typeface="Wingdings" panose="05000000000000000000" pitchFamily="2" charset="2"/>
              <a:buChar char="Ø"/>
            </a:pPr>
            <a:r>
              <a:rPr lang="en-US" sz="2053" dirty="0">
                <a:solidFill>
                  <a:schemeClr val="dk2"/>
                </a:solidFill>
                <a:latin typeface="Galdeano"/>
                <a:ea typeface="Galdeano"/>
                <a:cs typeface="Galdeano"/>
                <a:sym typeface="Galdeano"/>
              </a:rPr>
              <a:t>PayPal, </a:t>
            </a:r>
            <a:r>
              <a:rPr lang="en-US" sz="2053" dirty="0" err="1">
                <a:solidFill>
                  <a:schemeClr val="dk2"/>
                </a:solidFill>
                <a:latin typeface="Galdeano"/>
                <a:ea typeface="Galdeano"/>
                <a:cs typeface="Galdeano"/>
                <a:sym typeface="Galdeano"/>
              </a:rPr>
              <a:t>Alipay</a:t>
            </a:r>
            <a:endParaRPr lang="en-US" sz="2053" dirty="0">
              <a:solidFill>
                <a:schemeClr val="dk2"/>
              </a:solidFill>
              <a:latin typeface="Galdeano"/>
              <a:ea typeface="Galdeano"/>
              <a:cs typeface="Galdeano"/>
              <a:sym typeface="Galdeano"/>
            </a:endParaRPr>
          </a:p>
          <a:p>
            <a:pPr marL="546095" indent="-342900">
              <a:lnSpc>
                <a:spcPct val="80000"/>
              </a:lnSpc>
              <a:spcBef>
                <a:spcPts val="640"/>
              </a:spcBef>
              <a:buClr>
                <a:schemeClr val="accent1"/>
              </a:buClr>
              <a:buSzPct val="98764"/>
              <a:buFont typeface="Wingdings" panose="05000000000000000000" pitchFamily="2" charset="2"/>
              <a:buChar char="Ø"/>
            </a:pPr>
            <a:r>
              <a:rPr lang="en-US" sz="2239" dirty="0">
                <a:solidFill>
                  <a:schemeClr val="dk2"/>
                </a:solidFill>
                <a:latin typeface="Galdeano"/>
                <a:ea typeface="Galdeano"/>
                <a:cs typeface="Galdeano"/>
                <a:sym typeface="Galdeano"/>
              </a:rPr>
              <a:t>E-commerce</a:t>
            </a:r>
          </a:p>
          <a:p>
            <a:pPr marL="918620" lvl="1" indent="-342900">
              <a:lnSpc>
                <a:spcPct val="80000"/>
              </a:lnSpc>
              <a:spcBef>
                <a:spcPts val="587"/>
              </a:spcBef>
              <a:buClr>
                <a:schemeClr val="accent1"/>
              </a:buClr>
              <a:buSzPct val="102666"/>
              <a:buFont typeface="Wingdings" panose="05000000000000000000" pitchFamily="2" charset="2"/>
              <a:buChar char="Ø"/>
            </a:pPr>
            <a:endParaRPr lang="en-US" sz="2053" dirty="0">
              <a:solidFill>
                <a:schemeClr val="dk2"/>
              </a:solidFill>
              <a:latin typeface="Galdeano"/>
              <a:ea typeface="Galdeano"/>
              <a:cs typeface="Galdeano"/>
              <a:sym typeface="Galdeano"/>
            </a:endParaRPr>
          </a:p>
          <a:p>
            <a:pPr marL="546095" indent="-342900">
              <a:lnSpc>
                <a:spcPct val="80000"/>
              </a:lnSpc>
              <a:spcBef>
                <a:spcPts val="640"/>
              </a:spcBef>
              <a:buClr>
                <a:schemeClr val="accent1"/>
              </a:buClr>
              <a:buSzPct val="98823"/>
              <a:buFont typeface="Wingdings" panose="05000000000000000000" pitchFamily="2" charset="2"/>
              <a:buChar char="Ø"/>
            </a:pPr>
            <a:endParaRPr lang="en-US" sz="2239" dirty="0">
              <a:solidFill>
                <a:schemeClr val="dk2"/>
              </a:solidFill>
              <a:latin typeface="Galdeano"/>
              <a:ea typeface="Galdeano"/>
              <a:cs typeface="Galdeano"/>
              <a:sym typeface="Galdeano"/>
            </a:endParaRPr>
          </a:p>
        </p:txBody>
      </p:sp>
      <p:sp>
        <p:nvSpPr>
          <p:cNvPr id="7" name="Shape 247"/>
          <p:cNvSpPr txBox="1">
            <a:spLocks/>
          </p:cNvSpPr>
          <p:nvPr/>
        </p:nvSpPr>
        <p:spPr>
          <a:xfrm>
            <a:off x="6187416" y="2018663"/>
            <a:ext cx="5194581" cy="576261"/>
          </a:xfrm>
          <a:prstGeom prst="rect">
            <a:avLst/>
          </a:prstGeom>
          <a:noFill/>
          <a:ln>
            <a:noFill/>
          </a:ln>
        </p:spPr>
        <p:txBody>
          <a:bodyPr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buClr>
                <a:schemeClr val="accent1"/>
              </a:buClr>
              <a:buSzPct val="25000"/>
              <a:buFont typeface="Noto Sans Symbols"/>
              <a:buNone/>
            </a:pPr>
            <a:r>
              <a:rPr lang="en" sz="2800" u="sng" dirty="0">
                <a:solidFill>
                  <a:schemeClr val="dk2"/>
                </a:solidFill>
                <a:latin typeface="Galdeano"/>
                <a:ea typeface="Galdeano"/>
                <a:cs typeface="Galdeano"/>
                <a:sym typeface="Galdeano"/>
              </a:rPr>
              <a:t>Service</a:t>
            </a:r>
          </a:p>
        </p:txBody>
      </p:sp>
      <p:sp>
        <p:nvSpPr>
          <p:cNvPr id="8" name="Shape 248"/>
          <p:cNvSpPr txBox="1">
            <a:spLocks/>
          </p:cNvSpPr>
          <p:nvPr/>
        </p:nvSpPr>
        <p:spPr>
          <a:xfrm>
            <a:off x="6187416" y="2747328"/>
            <a:ext cx="5194581" cy="3109913"/>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660395" indent="-457200">
              <a:lnSpc>
                <a:spcPct val="80000"/>
              </a:lnSpc>
              <a:buClr>
                <a:schemeClr val="accent1"/>
              </a:buClr>
              <a:buSzPct val="100909"/>
              <a:buFont typeface="Wingdings" panose="05000000000000000000" pitchFamily="2" charset="2"/>
              <a:buChar char="Ø"/>
            </a:pPr>
            <a:r>
              <a:rPr lang="en-US" sz="2400" dirty="0">
                <a:solidFill>
                  <a:schemeClr val="dk2"/>
                </a:solidFill>
                <a:latin typeface="Galdeano"/>
                <a:ea typeface="Galdeano"/>
                <a:cs typeface="Galdeano"/>
                <a:sym typeface="Galdeano"/>
              </a:rPr>
              <a:t>Advertising</a:t>
            </a:r>
          </a:p>
          <a:p>
            <a:pPr marL="660395" indent="-457200">
              <a:lnSpc>
                <a:spcPct val="80000"/>
              </a:lnSpc>
              <a:spcBef>
                <a:spcPts val="640"/>
              </a:spcBef>
              <a:buClr>
                <a:schemeClr val="accent1"/>
              </a:buClr>
              <a:buSzPct val="100909"/>
              <a:buFont typeface="Wingdings" panose="05000000000000000000" pitchFamily="2" charset="2"/>
              <a:buChar char="Ø"/>
            </a:pPr>
            <a:r>
              <a:rPr lang="en-US" sz="2400" dirty="0">
                <a:solidFill>
                  <a:schemeClr val="dk2"/>
                </a:solidFill>
                <a:latin typeface="Galdeano"/>
                <a:ea typeface="Galdeano"/>
                <a:cs typeface="Galdeano"/>
                <a:sym typeface="Galdeano"/>
              </a:rPr>
              <a:t>Telecommunication service</a:t>
            </a:r>
          </a:p>
          <a:p>
            <a:pPr marL="660395" indent="-457200">
              <a:lnSpc>
                <a:spcPct val="80000"/>
              </a:lnSpc>
              <a:spcBef>
                <a:spcPts val="640"/>
              </a:spcBef>
              <a:buClr>
                <a:schemeClr val="accent1"/>
              </a:buClr>
              <a:buSzPct val="100909"/>
              <a:buFont typeface="Wingdings" panose="05000000000000000000" pitchFamily="2" charset="2"/>
              <a:buChar char="Ø"/>
            </a:pPr>
            <a:r>
              <a:rPr lang="en-US" sz="2400" dirty="0">
                <a:solidFill>
                  <a:schemeClr val="dk2"/>
                </a:solidFill>
                <a:latin typeface="Galdeano"/>
                <a:ea typeface="Galdeano"/>
                <a:cs typeface="Galdeano"/>
                <a:sym typeface="Galdeano"/>
              </a:rPr>
              <a:t>Open source/Closed Environment</a:t>
            </a:r>
          </a:p>
          <a:p>
            <a:pPr marL="660395" indent="-457200">
              <a:lnSpc>
                <a:spcPct val="80000"/>
              </a:lnSpc>
              <a:spcBef>
                <a:spcPts val="640"/>
              </a:spcBef>
              <a:buClr>
                <a:schemeClr val="accent1"/>
              </a:buClr>
              <a:buSzPct val="100909"/>
              <a:buFont typeface="Wingdings" panose="05000000000000000000" pitchFamily="2" charset="2"/>
              <a:buChar char="Ø"/>
            </a:pPr>
            <a:r>
              <a:rPr lang="en-US" sz="2400" dirty="0">
                <a:solidFill>
                  <a:schemeClr val="dk2"/>
                </a:solidFill>
                <a:latin typeface="Galdeano"/>
                <a:ea typeface="Galdeano"/>
                <a:cs typeface="Galdeano"/>
                <a:sym typeface="Galdeano"/>
              </a:rPr>
              <a:t>Internet </a:t>
            </a:r>
          </a:p>
          <a:p>
            <a:pPr marL="660395" indent="-457200">
              <a:lnSpc>
                <a:spcPct val="80000"/>
              </a:lnSpc>
              <a:spcBef>
                <a:spcPts val="640"/>
              </a:spcBef>
              <a:buClr>
                <a:schemeClr val="accent1"/>
              </a:buClr>
              <a:buSzPct val="100909"/>
              <a:buFont typeface="Wingdings" panose="05000000000000000000" pitchFamily="2" charset="2"/>
              <a:buChar char="Ø"/>
            </a:pPr>
            <a:r>
              <a:rPr lang="en-US" sz="2400" dirty="0">
                <a:solidFill>
                  <a:schemeClr val="dk2"/>
                </a:solidFill>
                <a:latin typeface="Galdeano"/>
                <a:ea typeface="Galdeano"/>
                <a:cs typeface="Galdeano"/>
                <a:sym typeface="Galdeano"/>
              </a:rPr>
              <a:t>Wireless connection/Mobile networking</a:t>
            </a:r>
          </a:p>
          <a:p>
            <a:pPr marL="364058" indent="-160863">
              <a:lnSpc>
                <a:spcPct val="80000"/>
              </a:lnSpc>
              <a:spcBef>
                <a:spcPts val="640"/>
              </a:spcBef>
              <a:buClr>
                <a:schemeClr val="accent1"/>
              </a:buClr>
              <a:buSzPct val="100909"/>
            </a:pPr>
            <a:endParaRPr lang="en-US" sz="2960" dirty="0">
              <a:solidFill>
                <a:schemeClr val="dk2"/>
              </a:solidFill>
              <a:latin typeface="Galdeano"/>
              <a:ea typeface="Galdeano"/>
              <a:cs typeface="Galdeano"/>
              <a:sym typeface="Galdeano"/>
            </a:endParaRPr>
          </a:p>
        </p:txBody>
      </p:sp>
    </p:spTree>
    <p:extLst>
      <p:ext uri="{BB962C8B-B14F-4D97-AF65-F5344CB8AC3E}">
        <p14:creationId xmlns:p14="http://schemas.microsoft.com/office/powerpoint/2010/main" val="2344517227"/>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6" name="Shape 596"/>
          <p:cNvSpPr txBox="1">
            <a:spLocks noGrp="1"/>
          </p:cNvSpPr>
          <p:nvPr>
            <p:ph type="title"/>
          </p:nvPr>
        </p:nvSpPr>
        <p:spPr>
          <a:xfrm>
            <a:off x="650039" y="76201"/>
            <a:ext cx="8596668" cy="1320800"/>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5 Year</a:t>
            </a:r>
          </a:p>
        </p:txBody>
      </p:sp>
      <p:sp>
        <p:nvSpPr>
          <p:cNvPr id="2" name="Text Placeholder 1"/>
          <p:cNvSpPr>
            <a:spLocks noGrp="1"/>
          </p:cNvSpPr>
          <p:nvPr>
            <p:ph idx="1"/>
          </p:nvPr>
        </p:nvSpPr>
        <p:spPr/>
        <p:txBody>
          <a:bodyPr/>
          <a:lstStyle/>
          <a:p>
            <a:endParaRPr lang="en-CA"/>
          </a:p>
        </p:txBody>
      </p:sp>
      <p:pic>
        <p:nvPicPr>
          <p:cNvPr id="3" name="Picture 2"/>
          <p:cNvPicPr>
            <a:picLocks noChangeAspect="1"/>
          </p:cNvPicPr>
          <p:nvPr/>
        </p:nvPicPr>
        <p:blipFill>
          <a:blip r:embed="rId3"/>
          <a:stretch>
            <a:fillRect/>
          </a:stretch>
        </p:blipFill>
        <p:spPr>
          <a:xfrm>
            <a:off x="812801" y="1397001"/>
            <a:ext cx="10307636" cy="5461000"/>
          </a:xfrm>
          <a:prstGeom prst="rect">
            <a:avLst/>
          </a:prstGeom>
        </p:spPr>
      </p:pic>
    </p:spTree>
    <p:extLst>
      <p:ext uri="{BB962C8B-B14F-4D97-AF65-F5344CB8AC3E}">
        <p14:creationId xmlns:p14="http://schemas.microsoft.com/office/powerpoint/2010/main" val="2996514809"/>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2" name="Shape 602"/>
          <p:cNvSpPr txBox="1">
            <a:spLocks noGrp="1"/>
          </p:cNvSpPr>
          <p:nvPr>
            <p:ph type="title"/>
          </p:nvPr>
        </p:nvSpPr>
        <p:spPr>
          <a:xfrm>
            <a:off x="1016001" y="57149"/>
            <a:ext cx="8596668" cy="1320800"/>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10 Year</a:t>
            </a:r>
          </a:p>
        </p:txBody>
      </p:sp>
      <p:sp>
        <p:nvSpPr>
          <p:cNvPr id="2" name="Text Placeholder 1"/>
          <p:cNvSpPr>
            <a:spLocks noGrp="1"/>
          </p:cNvSpPr>
          <p:nvPr>
            <p:ph idx="1"/>
          </p:nvPr>
        </p:nvSpPr>
        <p:spPr/>
        <p:txBody>
          <a:bodyPr/>
          <a:lstStyle/>
          <a:p>
            <a:endParaRPr lang="en-CA"/>
          </a:p>
        </p:txBody>
      </p:sp>
      <p:pic>
        <p:nvPicPr>
          <p:cNvPr id="3" name="Picture 2"/>
          <p:cNvPicPr>
            <a:picLocks noChangeAspect="1"/>
          </p:cNvPicPr>
          <p:nvPr/>
        </p:nvPicPr>
        <p:blipFill>
          <a:blip r:embed="rId3"/>
          <a:stretch>
            <a:fillRect/>
          </a:stretch>
        </p:blipFill>
        <p:spPr>
          <a:xfrm>
            <a:off x="106947" y="1377949"/>
            <a:ext cx="11678653" cy="5567680"/>
          </a:xfrm>
          <a:prstGeom prst="rect">
            <a:avLst/>
          </a:prstGeom>
        </p:spPr>
      </p:pic>
    </p:spTree>
    <p:extLst>
      <p:ext uri="{BB962C8B-B14F-4D97-AF65-F5344CB8AC3E}">
        <p14:creationId xmlns:p14="http://schemas.microsoft.com/office/powerpoint/2010/main" val="2020699070"/>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8" name="Shape 608"/>
          <p:cNvSpPr txBox="1">
            <a:spLocks noGrp="1"/>
          </p:cNvSpPr>
          <p:nvPr>
            <p:ph type="title"/>
          </p:nvPr>
        </p:nvSpPr>
        <p:spPr>
          <a:xfrm>
            <a:off x="677335" y="381000"/>
            <a:ext cx="8596668" cy="1320800"/>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APPL v. NASDAQ</a:t>
            </a:r>
          </a:p>
        </p:txBody>
      </p:sp>
      <p:sp>
        <p:nvSpPr>
          <p:cNvPr id="2" name="Text Placeholder 1"/>
          <p:cNvSpPr>
            <a:spLocks noGrp="1"/>
          </p:cNvSpPr>
          <p:nvPr>
            <p:ph idx="1"/>
          </p:nvPr>
        </p:nvSpPr>
        <p:spPr/>
        <p:txBody>
          <a:bodyPr/>
          <a:lstStyle/>
          <a:p>
            <a:endParaRPr lang="en-CA"/>
          </a:p>
        </p:txBody>
      </p:sp>
      <p:pic>
        <p:nvPicPr>
          <p:cNvPr id="3" name="Picture 2"/>
          <p:cNvPicPr>
            <a:picLocks noChangeAspect="1"/>
          </p:cNvPicPr>
          <p:nvPr/>
        </p:nvPicPr>
        <p:blipFill>
          <a:blip r:embed="rId3"/>
          <a:stretch>
            <a:fillRect/>
          </a:stretch>
        </p:blipFill>
        <p:spPr>
          <a:xfrm>
            <a:off x="406400" y="1559828"/>
            <a:ext cx="11176000" cy="5226355"/>
          </a:xfrm>
          <a:prstGeom prst="rect">
            <a:avLst/>
          </a:prstGeom>
        </p:spPr>
      </p:pic>
    </p:spTree>
    <p:extLst>
      <p:ext uri="{BB962C8B-B14F-4D97-AF65-F5344CB8AC3E}">
        <p14:creationId xmlns:p14="http://schemas.microsoft.com/office/powerpoint/2010/main" val="1684965511"/>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4" name="Shape 614"/>
          <p:cNvSpPr txBox="1">
            <a:spLocks noGrp="1"/>
          </p:cNvSpPr>
          <p:nvPr>
            <p:ph type="title"/>
          </p:nvPr>
        </p:nvSpPr>
        <p:spPr>
          <a:xfrm>
            <a:off x="677335" y="125104"/>
            <a:ext cx="8596668" cy="1320800"/>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APPL v. MSFT &amp; GOOGL</a:t>
            </a:r>
          </a:p>
        </p:txBody>
      </p:sp>
      <p:sp>
        <p:nvSpPr>
          <p:cNvPr id="2" name="Text Placeholder 1"/>
          <p:cNvSpPr>
            <a:spLocks noGrp="1"/>
          </p:cNvSpPr>
          <p:nvPr>
            <p:ph idx="1"/>
          </p:nvPr>
        </p:nvSpPr>
        <p:spPr/>
        <p:txBody>
          <a:bodyPr/>
          <a:lstStyle/>
          <a:p>
            <a:endParaRPr lang="en-CA"/>
          </a:p>
        </p:txBody>
      </p:sp>
      <p:pic>
        <p:nvPicPr>
          <p:cNvPr id="3" name="Picture 2"/>
          <p:cNvPicPr>
            <a:picLocks noChangeAspect="1"/>
          </p:cNvPicPr>
          <p:nvPr/>
        </p:nvPicPr>
        <p:blipFill>
          <a:blip r:embed="rId3"/>
          <a:stretch>
            <a:fillRect/>
          </a:stretch>
        </p:blipFill>
        <p:spPr>
          <a:xfrm>
            <a:off x="0" y="1397000"/>
            <a:ext cx="12090400" cy="5461000"/>
          </a:xfrm>
          <a:prstGeom prst="rect">
            <a:avLst/>
          </a:prstGeom>
        </p:spPr>
      </p:pic>
    </p:spTree>
    <p:extLst>
      <p:ext uri="{BB962C8B-B14F-4D97-AF65-F5344CB8AC3E}">
        <p14:creationId xmlns:p14="http://schemas.microsoft.com/office/powerpoint/2010/main" val="3855919663"/>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20" name="Shape 620"/>
          <p:cNvSpPr txBox="1">
            <a:spLocks noGrp="1"/>
          </p:cNvSpPr>
          <p:nvPr>
            <p:ph type="title"/>
          </p:nvPr>
        </p:nvSpPr>
        <p:spPr>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Apple’s Mission</a:t>
            </a:r>
          </a:p>
        </p:txBody>
      </p:sp>
      <p:sp>
        <p:nvSpPr>
          <p:cNvPr id="619" name="Shape 619"/>
          <p:cNvSpPr txBox="1">
            <a:spLocks noGrp="1"/>
          </p:cNvSpPr>
          <p:nvPr>
            <p:ph idx="1"/>
          </p:nvPr>
        </p:nvSpPr>
        <p:spPr>
          <a:prstGeom prst="rect">
            <a:avLst/>
          </a:prstGeom>
          <a:noFill/>
          <a:ln>
            <a:noFill/>
          </a:ln>
        </p:spPr>
        <p:txBody>
          <a:bodyPr vert="horz" lIns="121900" tIns="60933" rIns="121900" bIns="60933" rtlCol="0" anchor="t" anchorCtr="0">
            <a:noAutofit/>
          </a:bodyPr>
          <a:lstStyle/>
          <a:p>
            <a:pPr marL="0" indent="0">
              <a:lnSpc>
                <a:spcPct val="90000"/>
              </a:lnSpc>
              <a:spcBef>
                <a:spcPts val="0"/>
              </a:spcBef>
              <a:buSzPct val="25000"/>
              <a:buNone/>
            </a:pPr>
            <a:r>
              <a:rPr lang="en" sz="3200">
                <a:solidFill>
                  <a:srgbClr val="000000"/>
                </a:solidFill>
                <a:latin typeface="Calibri"/>
                <a:ea typeface="Calibri"/>
                <a:cs typeface="Calibri"/>
                <a:sym typeface="Calibri"/>
              </a:rPr>
              <a:t>“</a:t>
            </a:r>
            <a:r>
              <a:rPr lang="en" sz="3200" i="1">
                <a:solidFill>
                  <a:srgbClr val="000000"/>
                </a:solidFill>
                <a:latin typeface="Calibri"/>
                <a:ea typeface="Calibri"/>
                <a:cs typeface="Calibri"/>
                <a:sym typeface="Calibri"/>
              </a:rPr>
              <a:t>Apple designs Macs, the best personal computers in the world, along with OS X, iLife, iWork and professional software. Apple leads the digital music revolution with its iPods and iTunes online store. Apple has reinvented the mobile phone with its revolutionary iPhone and App store, and is defining the future of mobile media and computing devices with iPad</a:t>
            </a:r>
            <a:r>
              <a:rPr lang="en" sz="320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1805266473"/>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Company Profile</a:t>
            </a:r>
            <a:br>
              <a:rPr lang="en-CA" dirty="0"/>
            </a:br>
            <a:endParaRPr lang="en-CA" dirty="0"/>
          </a:p>
        </p:txBody>
      </p:sp>
      <p:sp>
        <p:nvSpPr>
          <p:cNvPr id="2" name="Text Placeholder 1"/>
          <p:cNvSpPr>
            <a:spLocks noGrp="1"/>
          </p:cNvSpPr>
          <p:nvPr>
            <p:ph idx="1"/>
          </p:nvPr>
        </p:nvSpPr>
        <p:spPr/>
        <p:txBody>
          <a:bodyPr>
            <a:normAutofit/>
          </a:bodyPr>
          <a:lstStyle/>
          <a:p>
            <a:r>
              <a:rPr lang="en-CA" dirty="0"/>
              <a:t>•HQ: Cupertino, California</a:t>
            </a:r>
          </a:p>
          <a:p>
            <a:r>
              <a:rPr lang="en-CA" dirty="0"/>
              <a:t>•The Company designs, manufactures and markets mobile communication and media devices, personal computers and portable digital music players, and sells a variety of related software, services, accessories, networking solutions and third-party digital content and applications </a:t>
            </a:r>
          </a:p>
          <a:p>
            <a:r>
              <a:rPr lang="en-CA" dirty="0"/>
              <a:t>•115,000 permanent full-time employees</a:t>
            </a:r>
          </a:p>
          <a:p>
            <a:r>
              <a:rPr lang="en-CA" dirty="0"/>
              <a:t>•463 retail stores worldwide</a:t>
            </a:r>
          </a:p>
          <a:p>
            <a:r>
              <a:rPr lang="en-CA" dirty="0"/>
              <a:t>•Most products are designed in the US but manufactured abroad</a:t>
            </a:r>
          </a:p>
          <a:p>
            <a:r>
              <a:rPr lang="en-CA" dirty="0"/>
              <a:t>•Brand loyalty: 90% as of March 2014</a:t>
            </a:r>
          </a:p>
          <a:p>
            <a:endParaRPr lang="en-CA" dirty="0"/>
          </a:p>
        </p:txBody>
      </p:sp>
    </p:spTree>
    <p:extLst>
      <p:ext uri="{BB962C8B-B14F-4D97-AF65-F5344CB8AC3E}">
        <p14:creationId xmlns:p14="http://schemas.microsoft.com/office/powerpoint/2010/main" val="8206471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Strategy</a:t>
            </a:r>
          </a:p>
        </p:txBody>
      </p:sp>
      <p:sp>
        <p:nvSpPr>
          <p:cNvPr id="2" name="Text Placeholder 1"/>
          <p:cNvSpPr>
            <a:spLocks noGrp="1"/>
          </p:cNvSpPr>
          <p:nvPr>
            <p:ph idx="1"/>
          </p:nvPr>
        </p:nvSpPr>
        <p:spPr/>
        <p:txBody>
          <a:bodyPr>
            <a:normAutofit lnSpcReduction="10000"/>
          </a:bodyPr>
          <a:lstStyle/>
          <a:p>
            <a:r>
              <a:rPr lang="en-CA" dirty="0"/>
              <a:t>“The Company believes ongoing investment in research and development (“R&amp;D”), marketing and advertising is critical to the development and sale of innovative products and technologies”</a:t>
            </a:r>
          </a:p>
          <a:p>
            <a:r>
              <a:rPr lang="en-CA" dirty="0"/>
              <a:t>•Bring the best user experience to its customers through its innovative hardware, software and services </a:t>
            </a:r>
          </a:p>
          <a:p>
            <a:r>
              <a:rPr lang="en-CA" dirty="0"/>
              <a:t>•Expand its platform for the discovery and delivery of digital content and applications through its internet services</a:t>
            </a:r>
          </a:p>
          <a:p>
            <a:r>
              <a:rPr lang="en-CA" dirty="0"/>
              <a:t>•Build and expand retail and online stores and its third-party distribution network to effectively reach more customers and provide them with a high-quality sales and post-sales support experience </a:t>
            </a:r>
          </a:p>
          <a:p>
            <a:r>
              <a:rPr lang="en-CA" dirty="0"/>
              <a:t>•Support a community for the development of third-party software and hardware products and digital content that complement the Company’s offerings </a:t>
            </a:r>
          </a:p>
          <a:p>
            <a:endParaRPr lang="en-CA" dirty="0"/>
          </a:p>
        </p:txBody>
      </p:sp>
    </p:spTree>
    <p:extLst>
      <p:ext uri="{BB962C8B-B14F-4D97-AF65-F5344CB8AC3E}">
        <p14:creationId xmlns:p14="http://schemas.microsoft.com/office/powerpoint/2010/main" val="2778203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a:spLocks noGrp="1"/>
          </p:cNvSpPr>
          <p:nvPr>
            <p:ph type="title"/>
          </p:nvPr>
        </p:nvSpPr>
        <p:spPr>
          <a:xfrm>
            <a:off x="609600" y="2438400"/>
            <a:ext cx="10972800" cy="1663699"/>
          </a:xfrm>
          <a:prstGeom prst="rect">
            <a:avLst/>
          </a:prstGeom>
          <a:noFill/>
          <a:ln>
            <a:noFill/>
          </a:ln>
        </p:spPr>
        <p:txBody>
          <a:bodyPr vert="horz" lIns="121900" tIns="60933" rIns="121900" bIns="60933" rtlCol="0" anchor="ctr" anchorCtr="0">
            <a:noAutofit/>
          </a:bodyPr>
          <a:lstStyle/>
          <a:p>
            <a:pPr algn="ctr">
              <a:spcBef>
                <a:spcPts val="0"/>
              </a:spcBef>
              <a:buClr>
                <a:srgbClr val="000000"/>
              </a:buClr>
              <a:buSzPct val="25000"/>
            </a:pPr>
            <a:r>
              <a:rPr lang="en" sz="5867">
                <a:solidFill>
                  <a:srgbClr val="000000"/>
                </a:solidFill>
                <a:latin typeface="Calibri"/>
                <a:ea typeface="Calibri"/>
                <a:cs typeface="Calibri"/>
                <a:sym typeface="Calibri"/>
              </a:rPr>
              <a:t>History of Apple</a:t>
            </a:r>
          </a:p>
        </p:txBody>
      </p:sp>
    </p:spTree>
    <p:extLst>
      <p:ext uri="{BB962C8B-B14F-4D97-AF65-F5344CB8AC3E}">
        <p14:creationId xmlns:p14="http://schemas.microsoft.com/office/powerpoint/2010/main" val="901691574"/>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2" name="Shape 632"/>
          <p:cNvSpPr txBox="1">
            <a:spLocks noGrp="1"/>
          </p:cNvSpPr>
          <p:nvPr>
            <p:ph type="title"/>
          </p:nvPr>
        </p:nvSpPr>
        <p:spPr>
          <a:xfrm>
            <a:off x="358275" y="17380"/>
            <a:ext cx="8596668" cy="1320800"/>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Early Years</a:t>
            </a:r>
          </a:p>
        </p:txBody>
      </p:sp>
      <p:sp>
        <p:nvSpPr>
          <p:cNvPr id="631" name="Shape 631"/>
          <p:cNvSpPr txBox="1">
            <a:spLocks noGrp="1"/>
          </p:cNvSpPr>
          <p:nvPr>
            <p:ph idx="1"/>
          </p:nvPr>
        </p:nvSpPr>
        <p:spPr>
          <a:xfrm>
            <a:off x="352927" y="1498600"/>
            <a:ext cx="5994400" cy="3647016"/>
          </a:xfrm>
          <a:prstGeom prst="rect">
            <a:avLst/>
          </a:prstGeom>
          <a:noFill/>
          <a:ln>
            <a:noFill/>
          </a:ln>
        </p:spPr>
        <p:txBody>
          <a:bodyPr vert="horz" lIns="121900" tIns="60933" rIns="121900" bIns="60933" rtlCol="0" anchor="t" anchorCtr="0">
            <a:noAutofit/>
          </a:bodyPr>
          <a:lstStyle/>
          <a:p>
            <a:pPr marL="516454" indent="-516454">
              <a:lnSpc>
                <a:spcPct val="80000"/>
              </a:lnSpc>
              <a:spcBef>
                <a:spcPts val="0"/>
              </a:spcBef>
              <a:buSzPct val="100000"/>
              <a:buFont typeface="Noto Sans Symbols"/>
              <a:buChar char="➢"/>
            </a:pPr>
            <a:r>
              <a:rPr lang="en" sz="2667" dirty="0">
                <a:solidFill>
                  <a:schemeClr val="dk2"/>
                </a:solidFill>
                <a:latin typeface="Calibri"/>
                <a:ea typeface="Calibri"/>
                <a:cs typeface="Calibri"/>
                <a:sym typeface="Calibri"/>
              </a:rPr>
              <a:t>1976: Founded in Cupertino, California by Steve Jobs, Ronald Wayne and Steve Wozniak</a:t>
            </a:r>
          </a:p>
          <a:p>
            <a:pPr marL="516454" indent="-516454">
              <a:lnSpc>
                <a:spcPct val="80000"/>
              </a:lnSpc>
              <a:spcBef>
                <a:spcPts val="800"/>
              </a:spcBef>
              <a:buSzPct val="100000"/>
              <a:buFont typeface="Noto Sans Symbols"/>
              <a:buChar char="➢"/>
            </a:pPr>
            <a:r>
              <a:rPr lang="en" sz="2667" dirty="0">
                <a:solidFill>
                  <a:schemeClr val="dk2"/>
                </a:solidFill>
                <a:latin typeface="Calibri"/>
                <a:ea typeface="Calibri"/>
                <a:cs typeface="Calibri"/>
                <a:sym typeface="Calibri"/>
              </a:rPr>
              <a:t>Apple I </a:t>
            </a:r>
            <a:r>
              <a:rPr lang="en" sz="2667" dirty="0">
                <a:latin typeface="Calibri"/>
                <a:ea typeface="Calibri"/>
                <a:cs typeface="Calibri"/>
                <a:sym typeface="Calibri"/>
              </a:rPr>
              <a:t>sells for $666.66</a:t>
            </a:r>
            <a:r>
              <a:rPr lang="en" sz="2667" dirty="0">
                <a:solidFill>
                  <a:schemeClr val="dk2"/>
                </a:solidFill>
                <a:latin typeface="Calibri"/>
                <a:ea typeface="Calibri"/>
                <a:cs typeface="Calibri"/>
                <a:sym typeface="Calibri"/>
              </a:rPr>
              <a:t> (200 units)</a:t>
            </a:r>
          </a:p>
          <a:p>
            <a:pPr marL="516454" indent="-516454">
              <a:lnSpc>
                <a:spcPct val="80000"/>
              </a:lnSpc>
              <a:spcBef>
                <a:spcPts val="800"/>
              </a:spcBef>
              <a:buSzPct val="100000"/>
              <a:buFont typeface="Noto Sans Symbols"/>
              <a:buChar char="➢"/>
            </a:pPr>
            <a:endParaRPr lang="en" sz="2667" dirty="0">
              <a:solidFill>
                <a:schemeClr val="dk2"/>
              </a:solidFill>
              <a:latin typeface="Calibri"/>
              <a:ea typeface="Calibri"/>
              <a:cs typeface="Calibri"/>
              <a:sym typeface="Calibri"/>
            </a:endParaRPr>
          </a:p>
          <a:p>
            <a:pPr marL="516454" indent="-516454">
              <a:lnSpc>
                <a:spcPct val="80000"/>
              </a:lnSpc>
              <a:spcBef>
                <a:spcPts val="800"/>
              </a:spcBef>
              <a:buSzPct val="100000"/>
              <a:buFont typeface="Noto Sans Symbols"/>
              <a:buChar char="➢"/>
            </a:pPr>
            <a:endParaRPr lang="en" sz="2667" dirty="0">
              <a:solidFill>
                <a:schemeClr val="dk2"/>
              </a:solidFill>
              <a:latin typeface="Calibri"/>
              <a:ea typeface="Calibri"/>
              <a:cs typeface="Calibri"/>
              <a:sym typeface="Calibri"/>
            </a:endParaRPr>
          </a:p>
          <a:p>
            <a:pPr marL="516454" indent="-516454">
              <a:lnSpc>
                <a:spcPct val="80000"/>
              </a:lnSpc>
              <a:spcBef>
                <a:spcPts val="800"/>
              </a:spcBef>
              <a:buSzPct val="100000"/>
              <a:buFont typeface="Noto Sans Symbols"/>
              <a:buChar char="➢"/>
            </a:pPr>
            <a:endParaRPr lang="en" sz="2667" dirty="0">
              <a:solidFill>
                <a:schemeClr val="dk2"/>
              </a:solidFill>
              <a:latin typeface="Calibri"/>
              <a:ea typeface="Calibri"/>
              <a:cs typeface="Calibri"/>
              <a:sym typeface="Calibri"/>
            </a:endParaRPr>
          </a:p>
          <a:p>
            <a:pPr marL="516454" indent="-516454">
              <a:lnSpc>
                <a:spcPct val="80000"/>
              </a:lnSpc>
              <a:spcBef>
                <a:spcPts val="800"/>
              </a:spcBef>
              <a:buSzPct val="100000"/>
              <a:buFont typeface="Noto Sans Symbols"/>
              <a:buChar char="➢"/>
            </a:pPr>
            <a:r>
              <a:rPr lang="en" sz="2667" dirty="0">
                <a:solidFill>
                  <a:schemeClr val="dk2"/>
                </a:solidFill>
                <a:latin typeface="Calibri"/>
                <a:ea typeface="Calibri"/>
                <a:cs typeface="Calibri"/>
                <a:sym typeface="Calibri"/>
              </a:rPr>
              <a:t>1977</a:t>
            </a:r>
          </a:p>
          <a:p>
            <a:pPr marL="996924" lvl="1" indent="-624400">
              <a:lnSpc>
                <a:spcPct val="80000"/>
              </a:lnSpc>
              <a:spcBef>
                <a:spcPts val="667"/>
              </a:spcBef>
              <a:buSzPct val="100000"/>
              <a:buFont typeface="Noto Sans Symbols"/>
              <a:buChar char="❑"/>
            </a:pPr>
            <a:r>
              <a:rPr lang="en" sz="2400" dirty="0">
                <a:solidFill>
                  <a:schemeClr val="dk2"/>
                </a:solidFill>
                <a:latin typeface="Calibri"/>
                <a:ea typeface="Calibri"/>
                <a:cs typeface="Calibri"/>
                <a:sym typeface="Calibri"/>
              </a:rPr>
              <a:t>Apple II released at $1300</a:t>
            </a:r>
          </a:p>
          <a:p>
            <a:pPr marL="996924" lvl="1" indent="-624400">
              <a:lnSpc>
                <a:spcPct val="80000"/>
              </a:lnSpc>
              <a:spcBef>
                <a:spcPts val="667"/>
              </a:spcBef>
              <a:buSzPct val="100000"/>
              <a:buFont typeface="Noto Sans Symbols"/>
              <a:buChar char="❑"/>
            </a:pPr>
            <a:r>
              <a:rPr lang="en" sz="2400" dirty="0">
                <a:solidFill>
                  <a:schemeClr val="dk2"/>
                </a:solidFill>
                <a:latin typeface="Calibri"/>
                <a:ea typeface="Calibri"/>
                <a:cs typeface="Calibri"/>
                <a:sym typeface="Calibri"/>
              </a:rPr>
              <a:t>Apple incorporates in California</a:t>
            </a:r>
          </a:p>
          <a:p>
            <a:pPr marL="516454" indent="-516454">
              <a:lnSpc>
                <a:spcPct val="80000"/>
              </a:lnSpc>
              <a:spcBef>
                <a:spcPts val="800"/>
              </a:spcBef>
              <a:buSzPct val="100000"/>
              <a:buFont typeface="Noto Sans Symbols"/>
              <a:buChar char="➢"/>
            </a:pPr>
            <a:r>
              <a:rPr lang="en" sz="2667" dirty="0">
                <a:solidFill>
                  <a:schemeClr val="dk2"/>
                </a:solidFill>
                <a:latin typeface="Calibri"/>
                <a:ea typeface="Calibri"/>
                <a:cs typeface="Calibri"/>
                <a:sym typeface="Calibri"/>
              </a:rPr>
              <a:t>1979: First app unveiled: VisiCalc</a:t>
            </a:r>
          </a:p>
        </p:txBody>
      </p:sp>
      <p:pic>
        <p:nvPicPr>
          <p:cNvPr id="633" name="Shape 633"/>
          <p:cNvPicPr preferRelativeResize="0"/>
          <p:nvPr/>
        </p:nvPicPr>
        <p:blipFill rotWithShape="1">
          <a:blip r:embed="rId3">
            <a:alphaModFix/>
          </a:blip>
          <a:srcRect/>
          <a:stretch/>
        </p:blipFill>
        <p:spPr>
          <a:xfrm>
            <a:off x="7126480" y="381001"/>
            <a:ext cx="4500032" cy="2514599"/>
          </a:xfrm>
          <a:prstGeom prst="rect">
            <a:avLst/>
          </a:prstGeom>
          <a:noFill/>
          <a:ln>
            <a:noFill/>
          </a:ln>
        </p:spPr>
      </p:pic>
      <p:pic>
        <p:nvPicPr>
          <p:cNvPr id="2050" name="Picture 2" descr="http://img.whenintime.com/tli/PACO/HISTORIA_DE_LA_INFORM_ef_bf_bdTICA/5d5d6d60-b54c-4537-9b81-9fe72214cf64/appleiipd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3792" y="3322109"/>
            <a:ext cx="4005408" cy="3155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310607"/>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9" name="Shape 639"/>
          <p:cNvSpPr txBox="1">
            <a:spLocks noGrp="1"/>
          </p:cNvSpPr>
          <p:nvPr>
            <p:ph type="title"/>
          </p:nvPr>
        </p:nvSpPr>
        <p:spPr>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The ’80s</a:t>
            </a:r>
          </a:p>
        </p:txBody>
      </p:sp>
      <p:sp>
        <p:nvSpPr>
          <p:cNvPr id="638" name="Shape 638"/>
          <p:cNvSpPr txBox="1">
            <a:spLocks noGrp="1"/>
          </p:cNvSpPr>
          <p:nvPr>
            <p:ph idx="1"/>
          </p:nvPr>
        </p:nvSpPr>
        <p:spPr>
          <a:xfrm>
            <a:off x="431801" y="1892300"/>
            <a:ext cx="6578600" cy="4044949"/>
          </a:xfrm>
          <a:prstGeom prst="rect">
            <a:avLst/>
          </a:prstGeom>
          <a:noFill/>
          <a:ln>
            <a:noFill/>
          </a:ln>
        </p:spPr>
        <p:txBody>
          <a:bodyPr vert="horz" lIns="121900" tIns="60933" rIns="121900" bIns="60933" rtlCol="0" anchor="t" anchorCtr="0">
            <a:noAutofit/>
          </a:bodyPr>
          <a:lstStyle/>
          <a:p>
            <a:pPr marL="516454" indent="-516454">
              <a:lnSpc>
                <a:spcPct val="90000"/>
              </a:lnSpc>
              <a:spcBef>
                <a:spcPts val="0"/>
              </a:spcBef>
              <a:buSzPct val="99000"/>
              <a:buFont typeface="Noto Sans Symbols"/>
              <a:buChar char="➢"/>
            </a:pPr>
            <a:r>
              <a:rPr lang="en" sz="2667" dirty="0">
                <a:solidFill>
                  <a:schemeClr val="dk2"/>
                </a:solidFill>
                <a:latin typeface="Calibri"/>
                <a:ea typeface="Calibri"/>
                <a:cs typeface="Calibri"/>
                <a:sym typeface="Calibri"/>
              </a:rPr>
              <a:t>1980:</a:t>
            </a:r>
          </a:p>
          <a:p>
            <a:pPr marL="996924" lvl="1" indent="-624400">
              <a:lnSpc>
                <a:spcPct val="90000"/>
              </a:lnSpc>
              <a:spcBef>
                <a:spcPts val="667"/>
              </a:spcBef>
              <a:buSzPct val="100000"/>
              <a:buFont typeface="Noto Sans Symbols"/>
              <a:buChar char="❑"/>
            </a:pPr>
            <a:r>
              <a:rPr lang="en" sz="2400" dirty="0">
                <a:solidFill>
                  <a:schemeClr val="dk2"/>
                </a:solidFill>
                <a:latin typeface="Calibri"/>
                <a:ea typeface="Calibri"/>
                <a:cs typeface="Calibri"/>
                <a:sym typeface="Calibri"/>
              </a:rPr>
              <a:t> IPO launched at $22, selling 4.2 million shares</a:t>
            </a:r>
          </a:p>
          <a:p>
            <a:pPr marL="996924" lvl="1" indent="-624400">
              <a:lnSpc>
                <a:spcPct val="90000"/>
              </a:lnSpc>
              <a:spcBef>
                <a:spcPts val="667"/>
              </a:spcBef>
              <a:buSzPct val="100000"/>
              <a:buFont typeface="Noto Sans Symbols"/>
              <a:buChar char="❑"/>
            </a:pPr>
            <a:r>
              <a:rPr lang="en" sz="2400" dirty="0">
                <a:solidFill>
                  <a:schemeClr val="dk2"/>
                </a:solidFill>
                <a:latin typeface="Calibri"/>
                <a:ea typeface="Calibri"/>
                <a:cs typeface="Calibri"/>
                <a:sym typeface="Calibri"/>
              </a:rPr>
              <a:t>Apple III released</a:t>
            </a:r>
          </a:p>
          <a:p>
            <a:pPr marL="516454" indent="-516454">
              <a:lnSpc>
                <a:spcPct val="90000"/>
              </a:lnSpc>
              <a:spcBef>
                <a:spcPts val="667"/>
              </a:spcBef>
              <a:buSzPct val="99000"/>
              <a:buFont typeface="Noto Sans Symbols"/>
              <a:buChar char="➢"/>
            </a:pPr>
            <a:r>
              <a:rPr lang="en" sz="2667" dirty="0">
                <a:solidFill>
                  <a:schemeClr val="dk2"/>
                </a:solidFill>
                <a:latin typeface="Calibri"/>
                <a:ea typeface="Calibri"/>
                <a:cs typeface="Calibri"/>
                <a:sym typeface="Calibri"/>
              </a:rPr>
              <a:t>1983: LISA released for 9,995</a:t>
            </a:r>
          </a:p>
          <a:p>
            <a:pPr marL="516454" indent="-516454">
              <a:lnSpc>
                <a:spcPct val="90000"/>
              </a:lnSpc>
              <a:spcBef>
                <a:spcPts val="667"/>
              </a:spcBef>
              <a:buSzPct val="99000"/>
              <a:buFont typeface="Noto Sans Symbols"/>
              <a:buChar char="➢"/>
            </a:pPr>
            <a:r>
              <a:rPr lang="en-CA" sz="2667" b="1" dirty="0"/>
              <a:t>1984</a:t>
            </a:r>
            <a:r>
              <a:rPr lang="en-CA" sz="2667" dirty="0"/>
              <a:t> :</a:t>
            </a:r>
            <a:r>
              <a:rPr lang="en" sz="2667" dirty="0">
                <a:solidFill>
                  <a:schemeClr val="dk2"/>
                </a:solidFill>
                <a:latin typeface="Calibri"/>
                <a:sym typeface="Calibri"/>
              </a:rPr>
              <a:t> </a:t>
            </a:r>
            <a:r>
              <a:rPr lang="en" sz="2667" dirty="0">
                <a:solidFill>
                  <a:schemeClr val="dk2"/>
                </a:solidFill>
                <a:latin typeface="Calibri"/>
                <a:ea typeface="Calibri"/>
                <a:cs typeface="Calibri"/>
                <a:sym typeface="Calibri"/>
              </a:rPr>
              <a:t>Macintosh 1 launched for $2,495</a:t>
            </a:r>
          </a:p>
          <a:p>
            <a:pPr marL="516454" indent="-516454">
              <a:lnSpc>
                <a:spcPct val="90000"/>
              </a:lnSpc>
              <a:spcBef>
                <a:spcPts val="667"/>
              </a:spcBef>
              <a:buSzPct val="99000"/>
              <a:buFont typeface="Noto Sans Symbols"/>
              <a:buChar char="➢"/>
            </a:pPr>
            <a:r>
              <a:rPr lang="en" sz="2667" dirty="0">
                <a:solidFill>
                  <a:schemeClr val="dk2"/>
                </a:solidFill>
                <a:latin typeface="Calibri"/>
                <a:ea typeface="Calibri"/>
                <a:cs typeface="Calibri"/>
                <a:sym typeface="Calibri"/>
              </a:rPr>
              <a:t>1985: Jobs leaves Apple and </a:t>
            </a:r>
            <a:r>
              <a:rPr lang="en" sz="2667" dirty="0">
                <a:latin typeface="Calibri"/>
                <a:ea typeface="Calibri"/>
                <a:cs typeface="Calibri"/>
                <a:sym typeface="Calibri"/>
              </a:rPr>
              <a:t>starts</a:t>
            </a:r>
            <a:r>
              <a:rPr lang="en" sz="2667" dirty="0">
                <a:solidFill>
                  <a:schemeClr val="dk2"/>
                </a:solidFill>
                <a:latin typeface="Calibri"/>
                <a:ea typeface="Calibri"/>
                <a:cs typeface="Calibri"/>
                <a:sym typeface="Calibri"/>
              </a:rPr>
              <a:t> NeXT</a:t>
            </a:r>
          </a:p>
        </p:txBody>
      </p:sp>
      <p:pic>
        <p:nvPicPr>
          <p:cNvPr id="3074" name="Picture 2" descr="http://2.bp.blogspot.com/-Dlfp0Cy8o4A/VGnuQT0wdbI/AAAAAAAAVyg/y71g5Jw1Sao/s1600/12-fracasos-appl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624" y="130830"/>
            <a:ext cx="4302376" cy="292531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xMSEBAQEhMVFRUQEBAQEBUPERUWEBUQFRYWFxUVFRUYHSggGBolGxUWITEhJSkrLi4uFx8zODctNygtLisBCgoKDg0OGxAQGy0lHiUrLS0vLS0tLS0tLS0tLSstKzcrKy0tLi0tLS0tLS0tLS0wLS0rLS0tKy0tLS0rLS0tLf/AABEIAMcA/gMBIgACEQEDEQH/xAAbAAEAAQUBAAAAAAAAAAAAAAAABgECAwUHBP/EAE0QAAEDAgEFBxAHBgUFAAAAAAEAAgMEERIFBiEx0RMiQVFTkZMUFRYyUlRhcXJzgZKhorHSByMkNEKywSU1VYKU4jNiwuHwF2N00/H/xAAZAQEBAQEBAQAAAAAAAAAAAAAAAQIDBAX/xAAiEQEAAgIBBAMBAQAAAAAAAAAAARECEgMhMUFRBBNhoUL/2gAMAwEAAhEDEQA/AO4oiICIiAiIgItRUZbAlfE1oJjsHEnhIBtbxEI3LB7gc/8AsptC026LVjKh7kc6r1zPcjnTaEbNFreuR7kc6DKR7kc6XBTZIteMonuRzqvXA8Q50uB70WvOUT3PtVpyke5HOlwNki1vXI9yOdOuZ7kc6XA2SLWdcz3I51Q5VPcjnTaBtEWnflwNLcTQASATfVc2utwkTYIiKgiIgIiICIiAiIgIiICIiAiIg5tliZzMoVeE2uYz6cDQsfV0vdn2bFdl77/VeNn5Grw1JNhY2vfV6Fwnu29nXCXuz7Niu64y92fZsUMr86oIXFkk4xNNiG3cQeI4QbFePs5p+CR58mN/6hOo6AMpS8ofZsVTlGXlD7NigDc9Iz2omP8AIB8SFeM7CdUU59MQ+MiVkidHKU3KH2bE65zco72bFBxnJIdUE3pfD86r2QTchJ0kXzK1kdE265zco72bFXrlNyh9mxQU5yyDXDN6Hw/Osbs77a4px0R+D0rJeieOynNyh9mxWddJuUPs2KBOz3jGvdh/ID8HK3s4p+GR48cbv0ClSJ91zm5Q8w2K05Tm7s+zYoXRZ0QyuDW1AuTYB12kniGIBSGllJLgTfCBfxn/AOKdR7Z6yR7omucSDNHe9tQN9i6yuQjt4/OM+K68unGkiIi6MiIiAiIgIiICIiAiIgIiICIiDm2XR9vqvGz8jVpc45SylmkBsWRyOB4iGEj4Ld5a+/VXjZ+ULRZ4D9n1Z/7Mn5SFw8tINkDNegkhp5JZJ3OezHUYA4YXOF2hgEZB8JJ4FtKbNPJwBxGYONtzGKTC4aMV7xXHovrXr+jwkUwtp3sOg4rdo46hrPDp4it7VDdaqjjeHBpfM0aLYmARkEG2u97jWNC98YxTyTnN92up81cn4GYd1LtOMF7wzwYTuVz6Vs6TNijsbiQaDhtI4i/Be7BoUs7HYHEvcHEuNycWs+gLK3N6Afhd6yukJvPtGos2qWx0Pvow/WG1r6bnDxK4ZtU3CH20apDe3D+FSYZEh4j6yysyZGBYYrEgnfcI1fFNITfL2h82bNLi1SYL6TjOK3iw2vsWGfNXJnD1T6D/AGqbHJkZBGmxBB08B9C8rs3Kc62u9ZNI9G+XtAKrNHJHHV85+RaqbNDJHdVft/8AWumT5rU1u1d661s2a9PxO9dNI9LvPtyrOXNnJsdNK+CWoErG4mCUEsdYi4O8HBfTdSjM6QvpWPcblzIrk6yQ3SV4PpIyayCO0d7PhlJxOvpBbtXuzGH2CA8bfhoXm+RERT0cMzMS3g7aPzjPiuurkY7Znlt+K64ufG6SIiLoyIiICIiAiIgIiICIiAiIgIiIOcZZ++1XlM/KFos8f3bWeZf8At9lf77VeU38oWkzxH7MrvMu/Rcf9NIJkDq007RTMDmCGJ7riO+7NsWjfkHVc6OJTx1hX0dtZmqHOB1g4YwCfCQ2/Mo/9H7vsh16WRajo0N4efwaxpW1opsVbSAOY4NmqRaMEYTZlw7Sbu8K+hEPFMulwnQtfnDlkUsQfgMj5JI4II2mxkmkNmtvwDWSeAAr1wuXNfpHzvZ1VSU9M/HLBLIXuibum5yPY6IBrAd/K0PcQ3gIC3LEdU9zaywaqFz3R7m+OaaCRodjZjidhJa+wxN8NhwraucACToA0knVZRXNTLVE2heYXPjiog5s4qWls7HAYnOlHC4kk3Gs3XiytndFVZMyk6nMjXw0riRNGWPwSNOB7QdbXC9ioU2OQ88m1NQ2LcZGRzMlfSTPIwztiIDyG6267i/AF56HPoS1EUYp3innqJKWCqMjcD5mA3G59sGktIB/3tpA77WGRdrknIj7kWIbUTRjCOK+Bt9C8+bUYeM3qVtjuFPJlOe3BiDhHfwl8h8dlLaiHTpStfOtHlDP2jje5hMjmRyblNNHC91LFJoGF8o0XuQNF9azZPzgp6p8rKd+6bjhD3sadyueBsmpx8StwzUoX9LH+G3zE/xYr8xv3fTeSfzFWfSv/ht8xUf6FdmJ+7qbyX/ncvL8nw9XB2lvhrb5TfiutLkvCPGF1pceN2kREXRkREQEREBERAREQEREBERAREQc6yr98qvLb8Fp87x+y67zLv0W4yr98qvLb8FqM7f3ZXeYk+AXHy0jWYDSaXR3MXHp3ni8fP4Ft4XO6tpMTi766pAxRlmHQzei4GK3dKO5lGXqYCKESjDDiJlay290DSDcHSt3TCUVtIZY8F5JnMvKx+gtbvRgaMIFh6y+lHZ4J7yl2WMlSVJYwVMkMNnCZkADZJNVhuutjbXBAGm60+bubsUOVZ3x05jipKSCGmOA4HPkxule157d/wCEnXpUpjKzB61qztNU5rlpjjHlqmdT1LqirrA6Ex073RSRM3MwDdAMIYMJvc8JVkdTVSsyg2WjqHVmUGilMYiMdJT07GlrDu7rtIGNzrjWdHhXTsatL1NF3c8yBUz0VNLRvybVz1ErpBLI3C+mnLhhaTUfhZhsLEaAvPmvHVZMimp30M89TKGsjmhcH0xjDQI2OkJ+qawk6LcfgXSS9Wucmhv+OcRSTda2ZIZRzMncOppnPhPUrWl31k+69q64uRbST6Lzaks3FCyIxshwNYcLRG8FoN2Bp4NRuBpXtc5YHlWMaScrc/8ApVP1bfMVH+hX5h/u+m8l/wCdyxfSqfq2+Yn+LFmzF/d9N5L/AM7l4/leHq+P2lv+LxhdZXJl1lceN3kREXRkREQEREBERAREQEREBERAREQc7yn98qvLHwWpzpH7Orv/ABpzzMJW3ykPtdT5YWGsyc6opqmBuuWGaNt9WJzCBf0lcfLSDfR9IG0cjybYGQHS8NbpBGkue0c5C9+UsoFz6aaNzLxdVOxOc2RgDGMe6+5SSfhB0Xv4FzygzoqKEPpXRBrm2jlZK0Xuy9g5rmnjXoOe73lt4Y96JBZuBrSJGhr8QazTcCy98cmNPHPFlfZL5PpBkERmjfHM1sjInCGCXEHPa9zSRJhuLMdq8CrT/SLO+wwAXIG+itr/AJ1GsjZ4OpsXU9PHFjtjwW02va92+E869r8/p3CxYLYQ3WNQ1fgVjljzJPFPiP6kBz6qN03O0d+PBvdV9eNZaDPGpmLw3chuYucbCARe2izjdQ+fO2R4ILNBdi0PGu1u4VW54SgBoZoDcI3zdXqeBPtx9p9WXpOjl+r3N0l4LNIad66+kgaBfwqtDluslNmupxocd+HAaDbjULlz7mdcFg0lpO+H4TcfhWHs2l5Ma3Hth+Ikn8HhT7cfafVl6TmqyxWMbic+m7UO0Yr2PjXkjy9VuAOKAXcW74EabXUQmz5ncLFg7UN1t1D+Ra6szrkeCHNFib2xRjTa2vc7+1Ptx9rHDl6bbO7Kck0b91LSWRytbuY0WuAf0UlzJbbJ9L5BPO5y5tX5wy1DGwBuIkbnGGkOdviNADWAuJsAuuZFyW+npKWKRuF7IWYweBxFyPGCbLy/Iyiap6OHGcbt6iusBcncNC6w3UPEufG6yqiIujIiIgIiICIiAiIgIiICIiAiIg59Xj7VU+cXpoawx3s0G/Hdeeu+9VPnNqq0Lj5aeuesD9L4o3eU0H4rxy09O7tqSmPlQRn4tWQBVwoPA7JFEddBR/0sXyqw5Eof4fSf08exbLCqFqXI1vWSh7wpegbsVvWSh/h9L0Ldi2RarS1Lka7rLQ/w+k6BmxOtFF/D6T+nj+Ve8tVpalyPIMnUY1ZPo/6WL5VnY2Bva0dMPJgYPgFcWq0tUuVemHKIYbshiaf8rAD7FiyhXGUAFrRY3uL3WGyoWpY8sjdBXU49Q8QXMpBoK6bF2o8QW+NJXIiLoyIiICIiAiIgIiICIiAiIgIiIOf1x+1VPnD8SqsKx15+01PnXfEqm6AayuEtvU0q5YIpAdRv4llBRFVQqt1QoKFWy70XdYDjcbDnKqVZlKCGohME8QkjdhxNL3tvhII0tIOsBBiNSzu2eu3arTUs7tnrt2rUnMjJfeLOnqPnVpzIyX3izp6j51agbY1DO7Z67dqPnZa4e0nhAeFpjmTkvvFvTz/OvHl76NqKeFjaXcqWQPDnOeZZLswuBZYuPCQb+BKj2rfmrb4PXaraapEjcTQbXI0kawSDq8SgP/SA9/U/RSKaZAyJ1HSRU+6xybnulzGCAS55cLX1WBspONeR7HrpcPat8Q+C5mSumQdq3yR8FvjSV6Ii6MiIiAiIgIiICIiAiIgIiICIiDnNe77VU+dd8StZltsxY3cLYsW+DuFtvHx2XrrH/aqvz7wPQ4qrXrzzU9JdImptbkcSCNu6gB+BocAbi4Lv0stkHLxtkWUSJ08JL0XQlYhIm6Ki8lUusZerS8KDISrSVYZFjL0sZSVjKsMioXqWLirHIXqwuRVCV06m7Rnkt+C5XO7QbcC6lSH6uPyG/ALpxs5MyIi6siIiAiIgIiICIiAiIgIsFdLhY48OoeMqLSS3JPGeFZyypYhKa2qbFG+V5s2Npc7xBafJudkE8rImHfOvw6tH/B6VE8567AyNuIgvffemxwtF+I8JbwKPtyiWnE2RwI4Q1gPPhWd2tW5rqyF08zmSA45ZCOMkkk+268/V0Wkbo0Ea78/6qPzyuM7Jo3nE4bnI1zxhto3w3lrnxLHWVYl0tkdukDy4b5oBcCBgdhbawssStJKzKMONzN0bibbEOK/H6NKz9Wxi2/FjqPB/zQo3PWiRogke5rpGNdeNzbtF7lzbMvrBCupcqOjibuz9AcIwA5pxaLAG7b3IvwqFJK+sjAJxgga8Om3/ACyuNTHa4e08OjXbxKM0EzocbBITGGl+Jz2mTUC6+JmoWPFqVIqo7qJoZCRMd+HPbhaBaxYMJGnTxoUksdXG7VI3Xax13vbUsUGUIn6pAPGCPiFHquqxv3Rkjt1pyW4cbQxzsWkOs21xc61krqoSBsMkjg5wY8FjmggC44G3w30ehBvOr4sRZuguOMEDU069WpwKtmromlrTIN9exAJGggHT/MOdaY5SduP1z7YiY7NczW4G2kt16L+hW0lU+JrmboTExuIOc5peQN8S67eDTxJQ3U1bE0X3Rp8m5tzIayLCXbq3QCbacVgLnRrUfo6gtfjhkOCZxc/G5pw68IZvSLWKtnqryOlikO6MtE4FzdzuCQ7QG2xauZKEibVxabyNBGsHWrTWRXLTI0EW16tIvs51o66qEjo2vkdjaDKyzmgcWmzASMQ9itqa0uhwzyHfWZ9W9gIcTdtiWa9CUN+6pjADjIMBOHFYkX08A08Cl7M+KNrGgP7UADj0Cy5nT1z27wyfViwYAW4sP+a7DwaFbRuETcLJpLXJ04TpPDctPgGrgWsZomHdIJg9jXtNw9oc08YIuFkXNs3a4yREFxcWEC5NzhI0XsBwh3AtvDMWuDgdR4FrdnVMkWKmkxMB8GnxrKujIiIgIiICIiAiIg1OXprNA9PpOgfqo9iWfLOV2GZ7LkYHFpuNZGjRbg2rw9cI+P3TsXLKblqGlzjyY+eRhDrBjCAC0nSTcm9/FzLQ1eSZoMDxdxL7bxhdYWJuRp0cHpU664R8funYgyhHx+6dixTVueZQ6ofDK0MeHWDmlsBDrgjVZvFdeuOoqLC7H+H6jh9VToV8XH7p2K4ZQi4/dOxUtzrLDJ5Ym2bIHMljO9hIOAkhw0N1aQvc2qn7h3Qf2qcjKEXGPVOxXCvi4x6p2KUWg4q5uTd0H9qqKqbkz0H9qnIyhFx+6didXxcY9U7E1/TZB+q5uTd0H9qr1XNybugPyqc9cIuMeqdir1yi4x6h2Jr+myCGsm5N3QH5UNZNybugPyqd9cYuMeqdidcIuMeqdia/psgXVc/cP6D+1WmrqO4f0B+VT7rhFx+6ditOUIuP3TsU1/TZzehjqI3S72Qhzy5t4SbNOkNF26hdewT1HCx9uEbh/ap0a+Lj907FTrhFx+6di0W5pk2OpiYWYZTZztLoSb6bX0t1WsvfS5GkqC57iYzvb44iL6xcauIKdHKEXH7p2K05Rj4/dOxQtpcgZIfTucTIHNc2xAaRpuLG9/HzrdXVOuUfH7pVpylHx+6US0myBPdluL9P9rLbKDwVcMpED8RbK5jbNu0h2IYSCLEabLeR5AdHphqZm21Ne/dGcztPtXXGejMthLW2NgNRtpWvkynODbDB6ZXA82FeatnMTXPcb21kD8RNrgeNag5bZ3T/AGqTktJD1xqeTh6V/wAi9NJXvP8AiNaNP4HFwtx6QFEjlxndv9qt6+M7p3tU3KdABVVGs3cvte5sOkk3wm3ECbHmUlXSJtkREVHNsvUDxUzm0oDpC4ENJaQdOgkFauePAAXue0E2BeGtBPECWrq757G1vavJXxCZhje0Fru2DhcEelYnBbct3ZnLe8zYm7M5X3mbFNewui72h6Nqr2GUXesPRN2KaFoWJWcr7zNiuErOVPrM2KZ9htF3rD0TdidhtF3rD0TdiaFocJWcsfWZsVRK3lTzs+VS/sMoe9YOibsVewyh71g6FuxNC0Rxt5Y88fyquNvKnnj+VS3sMoe9IOhbsVewyh70g6FuxNC0RxN5Y88fyqmJvLH1o/lUv7DKHvSDoW7FUZnUXesHRN2JoWiGNvLHnj+VN0byx9aP5VMOw+i71g6FuxOxCi71h6JuxNC0O3RvLH1o9ioZWcsfWZsUz7EaLvaHom7FXsSo+9oeibsTQtCTMzlvfZsVDUR8t77Nim/YnR97Q9E3Yq9ilJ3vF0TdiaFoIamPlvfZsVhqo+XHSMU+7FaTveLo27E7FaTveLo27E0Lc/NZFy46Ri9FIzdQXRF8gBsTFvwDxEtBsVNxmpSd7xdG1bmjaI2hjQA0agNFgmhaEZDyZIZ4jgls2RjiXtcAACDpNguirE2bwLKtYxRaJ50MLYnt7bEQW219sNChLg7uTzt2rqdVTNeC1wBB4CFpZM06NxuaeI/yBZnCy0DId3J527VSzu5PO3ap0czqHvWHowqjNCi72i6MKfWto9mkHdVRb09sb6tVjxFdMWuyXSMhAZGxrW8TWgfBbFbxioSZERFpGBzdJVMCIoGFMCIgYEwIiBgTAiIGBVwIiBgTAiIGBMCIgYEwIiBgTCiIGFMKIgYUwoiCrW6QsyIqMT2rHgREFMCYERQZI26VmRFR/9k="/>
          <p:cNvSpPr>
            <a:spLocks noChangeAspect="1" noChangeArrowheads="1"/>
          </p:cNvSpPr>
          <p:nvPr/>
        </p:nvSpPr>
        <p:spPr bwMode="auto">
          <a:xfrm>
            <a:off x="207434" y="-2387599"/>
            <a:ext cx="6362700" cy="4991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CA" sz="2400"/>
          </a:p>
        </p:txBody>
      </p:sp>
      <p:pic>
        <p:nvPicPr>
          <p:cNvPr id="3078" name="Picture 6" descr="http://sourcedigit.com/wp-content/uploads/2014/01/Original-Macintosh-1984-Features-and-Specificati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5935" y="3412822"/>
            <a:ext cx="3862108" cy="3029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438881"/>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4" name="Shape 254"/>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333" dirty="0">
                <a:solidFill>
                  <a:schemeClr val="tx1"/>
                </a:solidFill>
                <a:latin typeface="Calibri"/>
                <a:ea typeface="Calibri"/>
                <a:cs typeface="Calibri"/>
                <a:sym typeface="Calibri"/>
              </a:rPr>
              <a:t>Gadget Industry Overview: Structure</a:t>
            </a:r>
          </a:p>
        </p:txBody>
      </p:sp>
      <p:sp>
        <p:nvSpPr>
          <p:cNvPr id="253" name="Shape 253"/>
          <p:cNvSpPr txBox="1">
            <a:spLocks noGrp="1"/>
          </p:cNvSpPr>
          <p:nvPr>
            <p:ph idx="1"/>
          </p:nvPr>
        </p:nvSpPr>
        <p:spPr>
          <a:xfrm>
            <a:off x="814918" y="1753447"/>
            <a:ext cx="10562164" cy="3452283"/>
          </a:xfrm>
          <a:prstGeom prst="rect">
            <a:avLst/>
          </a:prstGeom>
          <a:noFill/>
          <a:ln>
            <a:noFill/>
          </a:ln>
        </p:spPr>
        <p:txBody>
          <a:bodyPr vert="horz" lIns="121900" tIns="60933" rIns="121900" bIns="60933" rtlCol="0" anchor="t" anchorCtr="0">
            <a:noAutofit/>
          </a:bodyPr>
          <a:lstStyle/>
          <a:p>
            <a:pPr marL="364058" indent="-364058">
              <a:lnSpc>
                <a:spcPct val="120000"/>
              </a:lnSpc>
              <a:spcBef>
                <a:spcPts val="0"/>
              </a:spcBef>
              <a:buClr>
                <a:schemeClr val="accent1"/>
              </a:buClr>
              <a:buSzPct val="100000"/>
              <a:buFont typeface="Noto Sans Symbols"/>
              <a:buChar char="➢"/>
            </a:pPr>
            <a:r>
              <a:rPr lang="en" sz="2400" dirty="0">
                <a:solidFill>
                  <a:schemeClr val="dk2"/>
                </a:solidFill>
                <a:latin typeface="Calibri"/>
                <a:ea typeface="Calibri"/>
                <a:cs typeface="Calibri"/>
                <a:sym typeface="Calibri"/>
              </a:rPr>
              <a:t>The industry employs a host of engineers, designers, marketers, salespeople, customer service reps, and finance personnel to continually improve familiar products as well as come up with the next big must-have gadget. </a:t>
            </a:r>
          </a:p>
          <a:p>
            <a:pPr marL="364058" indent="-364058">
              <a:lnSpc>
                <a:spcPct val="120000"/>
              </a:lnSpc>
              <a:spcBef>
                <a:spcPts val="667"/>
              </a:spcBef>
              <a:buClr>
                <a:schemeClr val="accent1"/>
              </a:buClr>
              <a:buSzPct val="100000"/>
              <a:buFont typeface="Noto Sans Symbols"/>
              <a:buChar char="➢"/>
            </a:pPr>
            <a:r>
              <a:rPr lang="en" sz="2400" dirty="0">
                <a:solidFill>
                  <a:schemeClr val="dk2"/>
                </a:solidFill>
                <a:latin typeface="Calibri"/>
                <a:ea typeface="Calibri"/>
                <a:cs typeface="Calibri"/>
                <a:sym typeface="Calibri"/>
              </a:rPr>
              <a:t>Much of the actual manufacturing of the products is done in low labor-cost locations</a:t>
            </a:r>
          </a:p>
          <a:p>
            <a:pPr marL="364058" indent="-364058">
              <a:lnSpc>
                <a:spcPct val="120000"/>
              </a:lnSpc>
              <a:spcBef>
                <a:spcPts val="667"/>
              </a:spcBef>
              <a:buClr>
                <a:schemeClr val="accent1"/>
              </a:buClr>
              <a:buSzPct val="100000"/>
              <a:buFont typeface="Noto Sans Symbols"/>
              <a:buChar char="➢"/>
            </a:pPr>
            <a:r>
              <a:rPr lang="en" sz="2400" dirty="0">
                <a:solidFill>
                  <a:schemeClr val="dk2"/>
                </a:solidFill>
                <a:latin typeface="Calibri"/>
                <a:ea typeface="Calibri"/>
                <a:cs typeface="Calibri"/>
                <a:sym typeface="Calibri"/>
              </a:rPr>
              <a:t>Involves multi-players in industry’s value chain, such as supplies for parts and materials, tech integration and developing, manufacturing, marketing, etc.</a:t>
            </a:r>
          </a:p>
          <a:p>
            <a:pPr marL="364058" indent="-364058">
              <a:lnSpc>
                <a:spcPct val="120000"/>
              </a:lnSpc>
              <a:spcBef>
                <a:spcPts val="667"/>
              </a:spcBef>
              <a:buClr>
                <a:schemeClr val="accent1"/>
              </a:buClr>
              <a:buSzPct val="100000"/>
              <a:buFont typeface="Noto Sans Symbols"/>
              <a:buChar char="➢"/>
            </a:pPr>
            <a:r>
              <a:rPr lang="en" sz="2400" dirty="0">
                <a:solidFill>
                  <a:schemeClr val="dk2"/>
                </a:solidFill>
                <a:latin typeface="Calibri"/>
                <a:ea typeface="Calibri"/>
                <a:cs typeface="Calibri"/>
                <a:sym typeface="Calibri"/>
              </a:rPr>
              <a:t>Blurring of traditional categorization: telecommunications, computer hardware, and consumer electronics</a:t>
            </a:r>
          </a:p>
        </p:txBody>
      </p:sp>
    </p:spTree>
    <p:extLst>
      <p:ext uri="{BB962C8B-B14F-4D97-AF65-F5344CB8AC3E}">
        <p14:creationId xmlns:p14="http://schemas.microsoft.com/office/powerpoint/2010/main" val="1456062920"/>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6" name="Shape 646"/>
          <p:cNvSpPr txBox="1">
            <a:spLocks noGrp="1"/>
          </p:cNvSpPr>
          <p:nvPr>
            <p:ph type="title"/>
          </p:nvPr>
        </p:nvSpPr>
        <p:spPr>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The ‘90s</a:t>
            </a:r>
          </a:p>
        </p:txBody>
      </p:sp>
      <p:sp>
        <p:nvSpPr>
          <p:cNvPr id="645" name="Shape 645"/>
          <p:cNvSpPr txBox="1">
            <a:spLocks noGrp="1"/>
          </p:cNvSpPr>
          <p:nvPr>
            <p:ph idx="1"/>
          </p:nvPr>
        </p:nvSpPr>
        <p:spPr>
          <a:xfrm>
            <a:off x="203200" y="1092201"/>
            <a:ext cx="6284384" cy="4525433"/>
          </a:xfrm>
          <a:prstGeom prst="rect">
            <a:avLst/>
          </a:prstGeom>
          <a:noFill/>
          <a:ln>
            <a:noFill/>
          </a:ln>
        </p:spPr>
        <p:txBody>
          <a:bodyPr vert="horz" lIns="121900" tIns="60933" rIns="121900" bIns="60933" rtlCol="0" anchor="t" anchorCtr="0">
            <a:noAutofit/>
          </a:bodyPr>
          <a:lstStyle/>
          <a:p>
            <a:pPr marL="516454" indent="-516454">
              <a:lnSpc>
                <a:spcPct val="90000"/>
              </a:lnSpc>
              <a:spcBef>
                <a:spcPts val="0"/>
              </a:spcBef>
              <a:buSzPct val="101000"/>
              <a:buFont typeface="Noto Sans Symbols"/>
              <a:buChar char="➢"/>
            </a:pPr>
            <a:endParaRPr lang="en" sz="3733" dirty="0">
              <a:solidFill>
                <a:schemeClr val="dk2"/>
              </a:solidFill>
              <a:latin typeface="Calibri"/>
              <a:ea typeface="Calibri"/>
              <a:cs typeface="Calibri"/>
              <a:sym typeface="Calibri"/>
            </a:endParaRPr>
          </a:p>
          <a:p>
            <a:pPr marL="516454" indent="-516454">
              <a:lnSpc>
                <a:spcPct val="90000"/>
              </a:lnSpc>
              <a:spcBef>
                <a:spcPts val="0"/>
              </a:spcBef>
              <a:buSzPct val="101000"/>
              <a:buFont typeface="Noto Sans Symbols"/>
              <a:buChar char="➢"/>
            </a:pPr>
            <a:r>
              <a:rPr lang="en" sz="2400" dirty="0">
                <a:solidFill>
                  <a:schemeClr val="dk2"/>
                </a:solidFill>
                <a:latin typeface="Calibri"/>
                <a:ea typeface="Calibri"/>
                <a:cs typeface="Calibri"/>
                <a:sym typeface="Calibri"/>
              </a:rPr>
              <a:t>1993: The Newton released (early PDA model)</a:t>
            </a:r>
          </a:p>
          <a:p>
            <a:pPr marL="516454" indent="-516454">
              <a:lnSpc>
                <a:spcPct val="90000"/>
              </a:lnSpc>
              <a:spcBef>
                <a:spcPts val="0"/>
              </a:spcBef>
              <a:buSzPct val="101000"/>
              <a:buFont typeface="Noto Sans Symbols"/>
              <a:buChar char="➢"/>
            </a:pPr>
            <a:r>
              <a:rPr lang="en-CA" sz="2400" b="1" dirty="0"/>
              <a:t>1994</a:t>
            </a:r>
            <a:r>
              <a:rPr lang="en-CA" sz="2400" dirty="0"/>
              <a:t> - Apple releases its first PowerPC-based desktop computers and notebooks. </a:t>
            </a:r>
            <a:endParaRPr lang="en" sz="2400" dirty="0">
              <a:solidFill>
                <a:schemeClr val="dk2"/>
              </a:solidFill>
              <a:latin typeface="Calibri"/>
              <a:ea typeface="Calibri"/>
              <a:cs typeface="Calibri"/>
              <a:sym typeface="Calibri"/>
            </a:endParaRPr>
          </a:p>
          <a:p>
            <a:pPr marL="516454" indent="-516454">
              <a:lnSpc>
                <a:spcPct val="90000"/>
              </a:lnSpc>
              <a:spcBef>
                <a:spcPts val="667"/>
              </a:spcBef>
              <a:buSzPct val="101000"/>
              <a:buFont typeface="Noto Sans Symbols"/>
              <a:buChar char="➢"/>
            </a:pPr>
            <a:r>
              <a:rPr lang="en" sz="2400" dirty="0">
                <a:solidFill>
                  <a:schemeClr val="dk2"/>
                </a:solidFill>
                <a:latin typeface="Calibri"/>
                <a:ea typeface="Calibri"/>
                <a:cs typeface="Calibri"/>
                <a:sym typeface="Calibri"/>
              </a:rPr>
              <a:t>1997: </a:t>
            </a:r>
          </a:p>
          <a:p>
            <a:pPr marL="516454" indent="-516454">
              <a:lnSpc>
                <a:spcPct val="90000"/>
              </a:lnSpc>
              <a:spcBef>
                <a:spcPts val="667"/>
              </a:spcBef>
              <a:buSzPct val="101000"/>
              <a:buFont typeface="Noto Sans Symbols"/>
              <a:buChar char="➢"/>
            </a:pPr>
            <a:r>
              <a:rPr lang="en" sz="2400" dirty="0">
                <a:solidFill>
                  <a:schemeClr val="dk2"/>
                </a:solidFill>
                <a:latin typeface="Calibri"/>
                <a:ea typeface="Calibri"/>
                <a:cs typeface="Calibri"/>
                <a:sym typeface="Calibri"/>
              </a:rPr>
              <a:t>Apple acquires NeXT and its OS, NeXTstep</a:t>
            </a:r>
          </a:p>
          <a:p>
            <a:pPr marL="516454" indent="-516454">
              <a:lnSpc>
                <a:spcPct val="90000"/>
              </a:lnSpc>
              <a:spcBef>
                <a:spcPts val="667"/>
              </a:spcBef>
              <a:buSzPct val="101000"/>
              <a:buFont typeface="Noto Sans Symbols"/>
              <a:buChar char="➢"/>
            </a:pPr>
            <a:r>
              <a:rPr lang="en-CA" sz="2400" dirty="0"/>
              <a:t>Steve Jobs back to the company he co-founded as an advisor. </a:t>
            </a:r>
          </a:p>
          <a:p>
            <a:pPr marL="516454" indent="-516454">
              <a:lnSpc>
                <a:spcPct val="90000"/>
              </a:lnSpc>
              <a:spcBef>
                <a:spcPts val="667"/>
              </a:spcBef>
              <a:buSzPct val="101000"/>
              <a:buFont typeface="Noto Sans Symbols"/>
              <a:buChar char="➢"/>
            </a:pPr>
            <a:r>
              <a:rPr lang="en-CA" sz="2400" dirty="0"/>
              <a:t>Apple is in financial trouble, with its stock reaching a 12-year low</a:t>
            </a:r>
          </a:p>
          <a:p>
            <a:pPr marL="516454" indent="-516454">
              <a:lnSpc>
                <a:spcPct val="90000"/>
              </a:lnSpc>
              <a:spcBef>
                <a:spcPts val="667"/>
              </a:spcBef>
              <a:buSzPct val="101000"/>
              <a:buFont typeface="Noto Sans Symbols"/>
              <a:buChar char="➢"/>
            </a:pPr>
            <a:r>
              <a:rPr lang="en-CA" sz="2400" dirty="0"/>
              <a:t>Steve Jobs appointed interim CEO </a:t>
            </a:r>
          </a:p>
          <a:p>
            <a:pPr marL="516454" indent="-516454">
              <a:lnSpc>
                <a:spcPct val="90000"/>
              </a:lnSpc>
              <a:spcBef>
                <a:spcPts val="667"/>
              </a:spcBef>
              <a:buSzPct val="101000"/>
              <a:buFont typeface="Noto Sans Symbols"/>
              <a:buChar char="➢"/>
            </a:pPr>
            <a:r>
              <a:rPr lang="en-CA" sz="2400" dirty="0"/>
              <a:t>Apple Online Store Launched</a:t>
            </a:r>
            <a:endParaRPr lang="en" sz="2400" dirty="0">
              <a:solidFill>
                <a:schemeClr val="dk2"/>
              </a:solidFill>
              <a:latin typeface="Calibri"/>
              <a:ea typeface="Calibri"/>
              <a:cs typeface="Calibri"/>
              <a:sym typeface="Calibri"/>
            </a:endParaRPr>
          </a:p>
          <a:p>
            <a:pPr marL="516454" indent="-516454">
              <a:lnSpc>
                <a:spcPct val="90000"/>
              </a:lnSpc>
              <a:spcBef>
                <a:spcPts val="667"/>
              </a:spcBef>
              <a:buSzPct val="25000"/>
              <a:buNone/>
            </a:pPr>
            <a:endParaRPr sz="3200" dirty="0">
              <a:solidFill>
                <a:schemeClr val="dk2"/>
              </a:solidFill>
              <a:latin typeface="Calibri"/>
              <a:ea typeface="Calibri"/>
              <a:cs typeface="Calibri"/>
              <a:sym typeface="Calibri"/>
            </a:endParaRPr>
          </a:p>
          <a:p>
            <a:pPr marL="364058" indent="-364058">
              <a:spcBef>
                <a:spcPts val="720"/>
              </a:spcBef>
              <a:buSzPct val="25000"/>
              <a:buNone/>
            </a:pPr>
            <a:endParaRPr sz="3600" dirty="0">
              <a:solidFill>
                <a:schemeClr val="dk2"/>
              </a:solidFill>
              <a:latin typeface="Calibri"/>
              <a:ea typeface="Calibri"/>
              <a:cs typeface="Calibri"/>
              <a:sym typeface="Calibri"/>
            </a:endParaRPr>
          </a:p>
        </p:txBody>
      </p:sp>
      <p:pic>
        <p:nvPicPr>
          <p:cNvPr id="4098" name="Picture 2" descr="http://cdn2.macworld.co.uk/cmsdata/features/24596/26-01-25-PowerMac-6100-5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2820" y="3354916"/>
            <a:ext cx="4510635" cy="30099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cdn2.macworld.co.uk/cmsdata/features/24596/26-01-25-Newton2000_angle-5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7418" y="256116"/>
            <a:ext cx="2856037" cy="309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34348"/>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 sz="5867" dirty="0">
                <a:solidFill>
                  <a:prstClr val="black"/>
                </a:solidFill>
                <a:latin typeface="Calibri"/>
                <a:ea typeface="Calibri"/>
                <a:cs typeface="Calibri"/>
                <a:sym typeface="Calibri"/>
              </a:rPr>
              <a:t>The ‘90s</a:t>
            </a:r>
            <a:endParaRPr lang="en-CA" dirty="0"/>
          </a:p>
        </p:txBody>
      </p:sp>
      <p:sp>
        <p:nvSpPr>
          <p:cNvPr id="3" name="Content Placeholder 2"/>
          <p:cNvSpPr>
            <a:spLocks noGrp="1"/>
          </p:cNvSpPr>
          <p:nvPr>
            <p:ph idx="1"/>
          </p:nvPr>
        </p:nvSpPr>
        <p:spPr>
          <a:xfrm>
            <a:off x="677336" y="2160590"/>
            <a:ext cx="3488265" cy="3880773"/>
          </a:xfrm>
        </p:spPr>
        <p:txBody>
          <a:bodyPr/>
          <a:lstStyle/>
          <a:p>
            <a:pPr marL="516454" indent="-516454">
              <a:lnSpc>
                <a:spcPct val="90000"/>
              </a:lnSpc>
              <a:spcBef>
                <a:spcPts val="667"/>
              </a:spcBef>
              <a:buSzPct val="101000"/>
              <a:buFont typeface="Noto Sans Symbols"/>
              <a:buChar char="➢"/>
            </a:pPr>
            <a:r>
              <a:rPr lang="en" sz="2667" dirty="0">
                <a:solidFill>
                  <a:schemeClr val="dk2"/>
                </a:solidFill>
                <a:latin typeface="Calibri"/>
                <a:ea typeface="Calibri"/>
                <a:cs typeface="Calibri"/>
                <a:sym typeface="Calibri"/>
              </a:rPr>
              <a:t>1998: iMac launched</a:t>
            </a:r>
          </a:p>
          <a:p>
            <a:pPr marL="516454" indent="-516454">
              <a:lnSpc>
                <a:spcPct val="90000"/>
              </a:lnSpc>
              <a:spcBef>
                <a:spcPts val="667"/>
              </a:spcBef>
              <a:buSzPct val="101000"/>
              <a:buFont typeface="Noto Sans Symbols"/>
              <a:buChar char="➢"/>
            </a:pPr>
            <a:endParaRPr lang="en" sz="2667" dirty="0">
              <a:solidFill>
                <a:schemeClr val="dk2"/>
              </a:solidFill>
              <a:latin typeface="Calibri"/>
              <a:ea typeface="Calibri"/>
              <a:cs typeface="Calibri"/>
              <a:sym typeface="Calibri"/>
            </a:endParaRPr>
          </a:p>
          <a:p>
            <a:pPr marL="516454" indent="-516454">
              <a:lnSpc>
                <a:spcPct val="90000"/>
              </a:lnSpc>
              <a:spcBef>
                <a:spcPts val="667"/>
              </a:spcBef>
              <a:buSzPct val="101000"/>
              <a:buFont typeface="Noto Sans Symbols"/>
              <a:buChar char="➢"/>
            </a:pPr>
            <a:endParaRPr lang="en" sz="2667" dirty="0">
              <a:solidFill>
                <a:schemeClr val="dk2"/>
              </a:solidFill>
              <a:latin typeface="Calibri"/>
              <a:ea typeface="Calibri"/>
              <a:cs typeface="Calibri"/>
              <a:sym typeface="Calibri"/>
            </a:endParaRPr>
          </a:p>
          <a:p>
            <a:pPr marL="516454" indent="-516454">
              <a:lnSpc>
                <a:spcPct val="90000"/>
              </a:lnSpc>
              <a:spcBef>
                <a:spcPts val="667"/>
              </a:spcBef>
              <a:buSzPct val="101000"/>
              <a:buFont typeface="Noto Sans Symbols"/>
              <a:buChar char="➢"/>
            </a:pPr>
            <a:r>
              <a:rPr lang="en" sz="2667" dirty="0">
                <a:solidFill>
                  <a:schemeClr val="dk2"/>
                </a:solidFill>
                <a:latin typeface="Calibri"/>
                <a:ea typeface="Calibri"/>
                <a:cs typeface="Calibri"/>
                <a:sym typeface="Calibri"/>
              </a:rPr>
              <a:t>1999: iBook launched</a:t>
            </a:r>
          </a:p>
          <a:p>
            <a:pPr marL="0" indent="0">
              <a:buNone/>
            </a:pPr>
            <a:endParaRPr lang="en-CA" dirty="0"/>
          </a:p>
        </p:txBody>
      </p:sp>
      <p:pic>
        <p:nvPicPr>
          <p:cNvPr id="5124" name="Picture 4" descr="https://encrypted-tbn0.gstatic.com/images?q=tbn:ANd9GcQ0l2LmsGDm9IwnuglC9JDJnFaqLyagty_qJORR-yVQGUHwY-y3D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0927" y="476250"/>
            <a:ext cx="2908300" cy="29083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maz.entrepreneursmingle.com/wp-content/uploads/2014/03/ibook_clamsh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8611" y="3124201"/>
            <a:ext cx="3785268" cy="3541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4938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Shape 651"/>
          <p:cNvSpPr txBox="1">
            <a:spLocks noGrp="1"/>
          </p:cNvSpPr>
          <p:nvPr>
            <p:ph type="title"/>
          </p:nvPr>
        </p:nvSpPr>
        <p:spPr>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lt1"/>
                </a:solidFill>
                <a:latin typeface="Calibri"/>
                <a:ea typeface="Calibri"/>
                <a:cs typeface="Calibri"/>
                <a:sym typeface="Calibri"/>
              </a:rPr>
              <a:t>2000s</a:t>
            </a:r>
          </a:p>
        </p:txBody>
      </p:sp>
      <p:sp>
        <p:nvSpPr>
          <p:cNvPr id="652" name="Shape 652"/>
          <p:cNvSpPr txBox="1">
            <a:spLocks noGrp="1"/>
          </p:cNvSpPr>
          <p:nvPr>
            <p:ph sz="half" idx="1"/>
          </p:nvPr>
        </p:nvSpPr>
        <p:spPr>
          <a:xfrm>
            <a:off x="901700" y="2679701"/>
            <a:ext cx="5096933" cy="4178297"/>
          </a:xfrm>
          <a:prstGeom prst="rect">
            <a:avLst/>
          </a:prstGeom>
          <a:noFill/>
          <a:ln>
            <a:noFill/>
          </a:ln>
        </p:spPr>
        <p:txBody>
          <a:bodyPr vert="horz" lIns="121900" tIns="60933" rIns="121900" bIns="60933" rtlCol="0" anchor="t" anchorCtr="0">
            <a:noAutofit/>
          </a:bodyPr>
          <a:lstStyle/>
          <a:p>
            <a:pPr marL="516454" indent="-516454">
              <a:lnSpc>
                <a:spcPct val="70000"/>
              </a:lnSpc>
              <a:spcBef>
                <a:spcPts val="0"/>
              </a:spcBef>
              <a:buSzPct val="102000"/>
              <a:buFont typeface="Noto Sans Symbols"/>
              <a:buChar char="➢"/>
            </a:pPr>
            <a:r>
              <a:rPr lang="en" sz="2933" dirty="0">
                <a:solidFill>
                  <a:schemeClr val="dk2"/>
                </a:solidFill>
                <a:latin typeface="Calibri"/>
                <a:ea typeface="Calibri"/>
                <a:cs typeface="Calibri"/>
                <a:sym typeface="Calibri"/>
              </a:rPr>
              <a:t>2001</a:t>
            </a:r>
          </a:p>
          <a:p>
            <a:pPr marL="996924" lvl="1" indent="-624400">
              <a:lnSpc>
                <a:spcPct val="70000"/>
              </a:lnSpc>
              <a:spcBef>
                <a:spcPts val="400"/>
              </a:spcBef>
              <a:buSzPct val="98000"/>
              <a:buFont typeface="Noto Sans Symbols"/>
              <a:buChar char="➢"/>
            </a:pPr>
            <a:r>
              <a:rPr lang="en" sz="2533" dirty="0">
                <a:solidFill>
                  <a:schemeClr val="dk2"/>
                </a:solidFill>
                <a:latin typeface="Calibri"/>
                <a:ea typeface="Calibri"/>
                <a:cs typeface="Calibri"/>
                <a:sym typeface="Calibri"/>
              </a:rPr>
              <a:t>Mac OS X </a:t>
            </a:r>
          </a:p>
          <a:p>
            <a:pPr marL="996924" lvl="1" indent="-624400">
              <a:lnSpc>
                <a:spcPct val="70000"/>
              </a:lnSpc>
              <a:spcBef>
                <a:spcPts val="400"/>
              </a:spcBef>
              <a:buSzPct val="98000"/>
              <a:buFont typeface="Noto Sans Symbols"/>
              <a:buChar char="➢"/>
            </a:pPr>
            <a:r>
              <a:rPr lang="en" sz="2533" dirty="0">
                <a:solidFill>
                  <a:schemeClr val="dk2"/>
                </a:solidFill>
                <a:latin typeface="Calibri"/>
                <a:ea typeface="Calibri"/>
                <a:cs typeface="Calibri"/>
                <a:sym typeface="Calibri"/>
              </a:rPr>
              <a:t>Opening of Apple retail stores </a:t>
            </a:r>
          </a:p>
          <a:p>
            <a:pPr marL="996924" lvl="1" indent="-624400">
              <a:lnSpc>
                <a:spcPct val="70000"/>
              </a:lnSpc>
              <a:spcBef>
                <a:spcPts val="400"/>
              </a:spcBef>
              <a:buSzPct val="98000"/>
              <a:buFont typeface="Noto Sans Symbols"/>
              <a:buChar char="➢"/>
            </a:pPr>
            <a:r>
              <a:rPr lang="en" sz="2533" dirty="0">
                <a:solidFill>
                  <a:schemeClr val="dk2"/>
                </a:solidFill>
                <a:latin typeface="Calibri"/>
                <a:ea typeface="Calibri"/>
                <a:cs typeface="Calibri"/>
                <a:sym typeface="Calibri"/>
              </a:rPr>
              <a:t>First iPod </a:t>
            </a:r>
          </a:p>
          <a:p>
            <a:pPr marL="516454" indent="-516454">
              <a:lnSpc>
                <a:spcPct val="70000"/>
              </a:lnSpc>
              <a:spcBef>
                <a:spcPts val="533"/>
              </a:spcBef>
              <a:buSzPct val="102000"/>
              <a:buFont typeface="Noto Sans Symbols"/>
              <a:buChar char="➢"/>
            </a:pPr>
            <a:r>
              <a:rPr lang="en" sz="2933" dirty="0">
                <a:solidFill>
                  <a:schemeClr val="dk2"/>
                </a:solidFill>
                <a:latin typeface="Calibri"/>
                <a:ea typeface="Calibri"/>
                <a:cs typeface="Calibri"/>
                <a:sym typeface="Calibri"/>
              </a:rPr>
              <a:t>2002: iMac G4 </a:t>
            </a:r>
          </a:p>
          <a:p>
            <a:pPr marL="516454" indent="-516454">
              <a:lnSpc>
                <a:spcPct val="70000"/>
              </a:lnSpc>
              <a:spcBef>
                <a:spcPts val="533"/>
              </a:spcBef>
              <a:buSzPct val="102000"/>
              <a:buFont typeface="Noto Sans Symbols"/>
              <a:buChar char="➢"/>
            </a:pPr>
            <a:r>
              <a:rPr lang="en" sz="2933" dirty="0">
                <a:solidFill>
                  <a:schemeClr val="dk2"/>
                </a:solidFill>
                <a:latin typeface="Calibri"/>
                <a:ea typeface="Calibri"/>
                <a:cs typeface="Calibri"/>
                <a:sym typeface="Calibri"/>
              </a:rPr>
              <a:t>2003: iTunes music store</a:t>
            </a:r>
          </a:p>
          <a:p>
            <a:pPr marL="516454" indent="-516454">
              <a:lnSpc>
                <a:spcPct val="70000"/>
              </a:lnSpc>
              <a:spcBef>
                <a:spcPts val="533"/>
              </a:spcBef>
              <a:buSzPct val="102000"/>
              <a:buFont typeface="Noto Sans Symbols"/>
              <a:buChar char="➢"/>
            </a:pPr>
            <a:r>
              <a:rPr lang="en" sz="2933" dirty="0">
                <a:solidFill>
                  <a:schemeClr val="dk2"/>
                </a:solidFill>
                <a:latin typeface="Calibri"/>
                <a:ea typeface="Calibri"/>
                <a:cs typeface="Calibri"/>
                <a:sym typeface="Calibri"/>
              </a:rPr>
              <a:t>2004</a:t>
            </a:r>
          </a:p>
          <a:p>
            <a:pPr marL="996924" lvl="1" indent="-624400">
              <a:lnSpc>
                <a:spcPct val="70000"/>
              </a:lnSpc>
              <a:spcBef>
                <a:spcPts val="400"/>
              </a:spcBef>
              <a:buSzPct val="98000"/>
              <a:buFont typeface="Noto Sans Symbols"/>
              <a:buChar char="➢"/>
            </a:pPr>
            <a:r>
              <a:rPr lang="en" sz="2533" dirty="0">
                <a:solidFill>
                  <a:schemeClr val="dk2"/>
                </a:solidFill>
                <a:latin typeface="Calibri"/>
                <a:ea typeface="Calibri"/>
                <a:cs typeface="Calibri"/>
                <a:sym typeface="Calibri"/>
              </a:rPr>
              <a:t>iMac G5</a:t>
            </a:r>
          </a:p>
          <a:p>
            <a:pPr marL="996924" lvl="1" indent="-624400">
              <a:lnSpc>
                <a:spcPct val="70000"/>
              </a:lnSpc>
              <a:spcBef>
                <a:spcPts val="400"/>
              </a:spcBef>
              <a:buSzPct val="98000"/>
              <a:buFont typeface="Noto Sans Symbols"/>
              <a:buChar char="➢"/>
            </a:pPr>
            <a:r>
              <a:rPr lang="en" sz="2533" dirty="0">
                <a:solidFill>
                  <a:schemeClr val="dk2"/>
                </a:solidFill>
                <a:latin typeface="Calibri"/>
                <a:ea typeface="Calibri"/>
                <a:cs typeface="Calibri"/>
                <a:sym typeface="Calibri"/>
              </a:rPr>
              <a:t>iPod mini </a:t>
            </a:r>
          </a:p>
          <a:p>
            <a:pPr marL="364058" indent="-364058">
              <a:spcBef>
                <a:spcPts val="507"/>
              </a:spcBef>
              <a:buSzPct val="25000"/>
              <a:buNone/>
            </a:pPr>
            <a:endParaRPr sz="2533" dirty="0">
              <a:solidFill>
                <a:schemeClr val="dk2"/>
              </a:solidFill>
              <a:latin typeface="Calibri"/>
              <a:ea typeface="Calibri"/>
              <a:cs typeface="Calibri"/>
              <a:sym typeface="Calibri"/>
            </a:endParaRPr>
          </a:p>
        </p:txBody>
      </p:sp>
      <p:sp>
        <p:nvSpPr>
          <p:cNvPr id="3" name="AutoShape 6" descr="data:image/jpeg;base64,/9j/4AAQSkZJRgABAQAAAQABAAD/2wCEAAkGBxAQEhISEhAQEBAVEBAQEBUSEhAVFRUPFRUXGBUSFRYYHSggGBolHRUVITEhJSkrLi4uFx8zODMsNygtLisBCgoKDg0OFxAQGislHR0tKy0uKy0tLS0tLSstLi0tNS0tKystLS0tKy0tNysrLSsrLSstLSstLS4tLTctNzc3K//AABEIAM8A8wMBIgACEQEDEQH/xAAbAAEAAgMBAQAAAAAAAAAAAAAAAwUBAgQGB//EAEYQAAIBAgEIBgcECAUEAwAAAAABAgMRBAUSITFBUWFxIoGRobHBExQVMkJScgaC0fBTYpOissLh8QcWI5LTQ4Oj0jNUY//EABoBAQEBAQEBAQAAAAAAAAAAAAABAgMEBQb/xAAnEQEAAgEEAgIBBAMAAAAAAAAAAQIRAxITUTFBBCFhFDOhsQUVIv/aAAwDAQACEQMRAD8A+4gGAMgrfX8+TjD3Vre98OBKr732sDtByXe99rMqT3sDqBzqb3+BnPe/uAnBDnvh2D0j4ATAh9K9wVXh3gTAh9NwMqsuIEoI/TIKrHeBIDRVI70Zz1vQGwMIyAAAAAAAAAAAAAAAAAI6yvGS/Va7iQwB5nJUulbhYsMfF5qtJx6Vrpta4y3NbbFdhFm1LbpNdjLTG+5fdKD6s5X8zSOH0dW8n6admtC02i9629t9ZInV/SaM6/3fl/qTZozTeIYzKBSr3T9Lo+JWjp07HbRoJaVaql0pZz4KKXZmm6iZsTbBuk9Yn+Yxfmh6zP8AMI/8gsZSG2DMsLFVNqj/ALWv5mZ9an8sevPX8rM2GaNsG6WvrUvkj21f+MwsW/kX+5+cUSWCRNq7pRPGv9HJ8VOj5yRiWOS1wls1SpS18pE9gkNpucrynTWtVFou+g3o07uTM0soU5yzU5Xd7XhNXsr62rak+wnrwbi7JNtNK7tr2nG6coRpOaWdGrCN1tU7w/nXYSYNy3wcta3PR1nScGCl0nxj4HeZbAAAAAAAAAAAAAAAAAAB5qus2vP679unzLPGK9Of0Sa5pXRX5Vjas+Ki/LyLSms6Nt68SogWnxFiuw2OShBNq6hFPmlZkntCO9HXbLjujt3WM2K95TgtqIpZZpraXZbpJ1Kx7WtjKRT+36S+If5io/Mi8d+k5adrmwsU/wDmGj8yNll6l8yHFfo5adraxlIrI5Zpv4iWOVIPaiTS3SxqVn27rGUjjePjYhlliC1kilpa31hZo5spL/Sm/lj6Rc4POX8JBTyvSltOlV4TTjrUk4vk1Yk1mFi9ZbUHacetd39izRQ4KpenSltzabfOyv33L45y6QAAigAAAAAAAAAAAAAAAKLLsenB7427H/U7cI+iiDL8dEHxku1f0JMnu8Cj5hlvLroYivScfcrVErPY25LuaOL/ADGnrUu0m+32TpvH15RjdS9FPWv0cU++JQezKvyPu/E+9o1pbTrP4fmvkX1a6tojuVz7Zg9skayxsJaqjKn2ZV+SRrLA1FrjJfdZ2ilfTzzq6ntZTcnqlfrOedOpul1XOWNKS+NLm2jqozqrVWgucv6GvHhzn/ry0zKn6/ZInoYSu9Wcu0np42oteIorqb8ESe1ba8Q39FO3iZm1vUNRp0jzM/w6sJkzE7Z2LzCYSUfeqrraPKzy1HfWlzlGK7iCWWt1OP3pSkcbad7eXppradPH9voEcRSjrqR7TEsbRe1PqbPnzytX2JR5QI3lPEfpJLsXgYj4n5dJ/wAh+H0aNaGyP7pv61bao82kfMKmLqy11Jv7zIHJvW2zX6P8s/7CfUPtGSZ51FWedaVWN009VSVtXCx6OlK6T3pPuPnv+GlfOw1SHyV5W+mUIPxUj3uBleEetdjPja1Nl5r1L72hqcmnW3cOgAHJ2AAAAAAAAAAAAAAAAV2XY3p33Ti/LzIcly6LOvK0b0p8FfsaZwZJesDz32twMZ4jOap6aFP3lpbUqnlYpPZsPkp9Sl5Muv8AET0kXh5wdtFaEuOmDj/MeShi622aPq/Hi06cTl8j5W2NWcws45Oj8qXJ1F5nRTwK32++/Mpniq3zmvrNfen1M7bbdvPupHpb18j056819fmjin9maT1O3KT80c8MVX39xNDE1t77Cxvr4szPFbzVpL7Lw4v/ALi/9SKX2ftqoxl9VZ+R1etV/mfYY9YrP4n2Iu/U7Zmmn6hz+xKy1UsNDmnN/vGksm1F72IpwW6KjHwsdixFXf3GPSz/AFetFi9knTp+VXUwmHXvYhzfBpnJWVBe7p7X5F60pa40+xEU8FTlrjFclY6Rqff3lxtozPjDzspLYjXO4FzWyKn7s7czlnkapvTOsate3n4Lx6en/wAMMR08RT3wpVFzTlF/xRPpeTpaGt0vE+XfYeCo4qKzGnOnUptt7bKa/gPpuT30pLgn+e0+H8392Z7fpPgfs1jp3gA8j3AAAAAAAAAAAAAAAAIsXG8JrfGS7ikyS9PUX7PO5N0TtubXiWBD9scIqtOjwr9zp1PNRPNxyKj2mXI3pN67VKT/APJFPubKex6dHUmK4h5NfSra2ZUvsq23uNHk17+4vrIyorcdeWXDhqoFk57zdZPe9l5mrcHZJttJJNtuySSV7tjlleGqk9Rf5RlZOe/uLpzgnZzpp3StnK92m0ubSfYbUZQmnmyi7O0lpunq1MzOvjysaEKWOTOPcSRyWtp24fKVGclHOcZNXSnCcW+k4rWtrTtwOunKLdtMXaT6Ufl1rXfZ4b0TnmfbX6eI8wq1kmJt7JhuO/FYmnTcYuV25RjotaOcpWk3u6OvZdGnrtH9NS/aQ/EnNPa8FenKskw3GfZUNx0+u0tk4vlp8DdYhbI1Hyo1n4RHLPZwx046eBhTnColZxqQfU3mvukz1GFdprimvPyKDESlKMkqVdtxdv8AQrLpW0a477F5B9KL1dJd/wDc46lptP276VdsYWoAOTsAAAAAAAAAAAAAAAAwzz3u1pr9dvvueiKDHK1eXHNfciwjux2H9LTnC9s6LSdr2ex226bFasj1f01L9jP/AJC4g9C5I3LFpjwk1ifKmWRZ7a66qVvGbN/Yn/71VyjR84MtgN09myvSsWRY7a1Z/sF4UzMsh0mrSlVkmrNOdk09jSSLMyTdJthWUsg4eNrRqaM23+tX+FWj8WxG9PI2Hjqp/v1X4yLAE8tOF5Iw710KT5wT47QslYb/AOvQ/ZU/wIcflRU5ZtpXWa3a2nRfNLGDuk96T7S+kyjhh4LVCEeUYrwRvq1aDYwyKw2977WaM3Zo0UaSRDV1d5PIiqBJWcWZIcLK8I8kuwmIoAAAAAAAAAAAAAAAAykywrVYvfFdzZdsqMtx0wf1LwLCS6aD0LkSIgwj6KJyK2BhC4GTY1AGwMJi4Ffj8mKrJSzs12s9F77jrw9LMjGN27K12SGLlymGTUOa3kcq0d5Fbs1Zo6649hjPb1Rl2FGzIpkihN/C0b08M372hcwkpMA+jybXmdJpSpqKsjcigAAAAAAAAAAAAAAABw5UoOUU18Lv1bTuAFThp2VidV0duYty7EZSA5FK+xkWLxcaMXOp0IJpNu9rt2S0FiVP2koZ9KMXq9LC/el3tAcFT7V4Vap35Qqv+U56n2wo/DCrLlBLxkjk9QpR1hU6C3FTKSf2vb92hUfNwXhc0ofaetOcI+gUYucYtubbSbSb91Gyq0VqSOzB1aTfuvsA9EsMt77TFTDKzSum00nrs9jNaOLjZXZPGpF6mmRUOGhGUU3FXtp+pa12kypxWxdiIppxblFXT96K13+ZfgSUqsZK8XdeD3PcwN7AyAAAAAAAAAAAAAAAAAAAAAAAAAAAAHLlOjGdOUJK8ZKzs7Pg09jT034HUayVwPnWM9LQfTvWh86VppfrLVLmbUHGorxaa4PVzWw9ni8ApbEU1LIcYVPSRVnqdrWa4rUVnCrVHideGhp0aeRc0qDXwr/bEljCVr30dXkUctJvdIkc3u7zr9FBa33mV6NO34BXLHETWpvvZ04Wm6l5ThmyvZNNqTjZaXZ776OBsqit7pv6aWxWXUgNpRqR92Slwn5SXmmTUamcr2s9q0azhxNWehqSttTa08uJpTxGdaz2akn+VrJhVm5pa2l1o1daO8rZxUk1aTXUrPgaZ2atNnG+2XiMJlZPExV+BmliIy1HDF31WfJae/WYd97XJxt1paUBamDhjipJak+ed42JVWm/k7ZfgRXRKaWtpcyJ4qPF8oyKvE430c25qOna3o5JvwJ6GUIy1LssB1vGQWu6+7IlpVoy92Se+z1c9xxzqRetPrOTEUqSd7uE/haunfgwLsHNk+pKVOLn72m/K+hnSAAAAAAAAAOaOMg72d7NxezSnZnSeWp1XTqVWrW9LUunqTzn0vAC/li9K0een83NfWZXtbZdaO0ghPO1N6NdrLXzDdntf3kvD86S4TKT0s2nfjpI3N2XSV77NIceCfU79rDezTv+FeBQvp1yejTZdlzC26H2pdxmXHqvcxKyWlxXF5vmEarUklHZvfcbXd9b1bFbuZFPFU1rqLqbl4EFTKVJabt9SS/eGB1bHp/et3GXHVq7G+6RVzy/SWhW5Z1+6JB7cnL3aUrfRKPfJlxJmF4nbh2JeYqU09Lunv0/2POyyrXeu0ec4LwuyFYucn/8ivp91Tk++yGEy9K401plLtkiH01GzTUWnsak9fEo8LGon7k5/VCMV3k3qFWf/ShHnOVl91aBhcu2GLoU72lNptNKclovsi3psZrZUcHppyeq2hy74nPRyNUW2Efpp6e2/kdUciX96c5daXgkx9J9uOeV6rfRp216Wox0827kdDFV6k4rOja/StU6XVZJFvDIdN64qX1dL+K53YfJ8YakktyGYXEtlh86Kvpdle5yVMi03pzIp70rPtRaxjY2M5XChnkbdKovvN/xXNaeREpZzq1f3FfhoVz0BiwyYQYVNK2w6ACKAAAAAAAA1keeynhpKUpRS0609Kb2vgejI6lJMDx9DGOD4r4Hr5xe3kWMMrLNTs3rvdqNnuZ1Y/I8ZrUit9nVYrNTzld2cru17fgahls8tXvZJ/Spz8EQ1Mp1nqjLm1CG3iyWOS6r1zfUkl33JYZBT95ylzb/ALF+kxKuqY2r8U4x5zb7oq3ecjqSf/VcuFOld35ts9NRyHTXwRvyXidkMmxWxDMLh45UJy+CtL6p5q7FYnp5LqvVTpx+rOk+89jHCxRuqMdxNxteWpZGq7ajj9MYxOmnkBfE5S5t+R6NRW4zYbl2qajkSmvgXYn4nZTyfFbEjuBMmEEcNFG6pLcSAitVFGwAAAAAAAAAAAAAAAAAAAAAAANcxbjYAaqKM2MgAAAAAAAAAAAAAAAAAAAAAAAAAAAAAA//2Q=="/>
          <p:cNvSpPr>
            <a:spLocks noGrp="1" noChangeAspect="1" noChangeArrowheads="1"/>
          </p:cNvSpPr>
          <p:nvPr>
            <p:ph sz="half" idx="2"/>
          </p:nvPr>
        </p:nvSpPr>
        <p:spPr bwMode="auto">
          <a:xfrm>
            <a:off x="13757553" y="8061441"/>
            <a:ext cx="3383213" cy="22873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rtlCol="0" anchor="t" anchorCtr="0" compatLnSpc="1">
            <a:prstTxWarp prst="textNoShape">
              <a:avLst/>
            </a:prstTxWarp>
            <a:normAutofit/>
          </a:bodyPr>
          <a:lstStyle/>
          <a:p>
            <a:endParaRPr lang="en-CA"/>
          </a:p>
        </p:txBody>
      </p:sp>
      <p:pic>
        <p:nvPicPr>
          <p:cNvPr id="6146" name="Picture 2" descr="http://vignette2.wikia.nocookie.net/unanything/images/e/e9/IMac_G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9913" y="213782"/>
            <a:ext cx="3314655" cy="27559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xAQEhISEhAQEBAVEBAQEBUSEhAVFRUPFRUXGBUSFRYYHSggGBolHRUVITEhJSkrLi4uFx8zODMsNygtLisBCgoKDg0OFxAQGislHR0tKy0uKy0tLS0tLSstLi0tNS0tKystLS0tKy0tNysrLSsrLSstLSstLS4tLTctNzc3K//AABEIAM8A8wMBIgACEQEDEQH/xAAbAAEAAgMBAQAAAAAAAAAAAAAAAwUBAgQGB//EAEYQAAIBAgEIBgcECAUEAwAAAAABAgMRBAUSITFBUWFxIoGRobHBExQVMkJScgaC0fBTYpOissLh8QcWI5LTQ4Oj0jNUY//EABoBAQEBAQEBAQAAAAAAAAAAAAABAgMEBQb/xAAnEQEAAgEEAgIBBAMAAAAAAAAAAQIRAxITUTFBBCFhFDOhsQUVIv/aAAwDAQACEQMRAD8A+4gGAMgrfX8+TjD3Vre98OBKr732sDtByXe99rMqT3sDqBzqb3+BnPe/uAnBDnvh2D0j4ATAh9K9wVXh3gTAh9NwMqsuIEoI/TIKrHeBIDRVI70Zz1vQGwMIyAAAAAAAAAAAAAAAAAI6yvGS/Va7iQwB5nJUulbhYsMfF5qtJx6Vrpta4y3NbbFdhFm1LbpNdjLTG+5fdKD6s5X8zSOH0dW8n6admtC02i9629t9ZInV/SaM6/3fl/qTZozTeIYzKBSr3T9Lo+JWjp07HbRoJaVaql0pZz4KKXZmm6iZsTbBuk9Yn+Yxfmh6zP8AMI/8gsZSG2DMsLFVNqj/ALWv5mZ9an8sevPX8rM2GaNsG6WvrUvkj21f+MwsW/kX+5+cUSWCRNq7pRPGv9HJ8VOj5yRiWOS1wls1SpS18pE9gkNpucrynTWtVFou+g3o07uTM0soU5yzU5Xd7XhNXsr62rak+wnrwbi7JNtNK7tr2nG6coRpOaWdGrCN1tU7w/nXYSYNy3wcta3PR1nScGCl0nxj4HeZbAAAAAAAAAAAAAAAAAAB5qus2vP679unzLPGK9Of0Sa5pXRX5Vjas+Ki/LyLSms6Nt68SogWnxFiuw2OShBNq6hFPmlZkntCO9HXbLjujt3WM2K95TgtqIpZZpraXZbpJ1Kx7WtjKRT+36S+If5io/Mi8d+k5adrmwsU/wDmGj8yNll6l8yHFfo5adraxlIrI5Zpv4iWOVIPaiTS3SxqVn27rGUjjePjYhlliC1kilpa31hZo5spL/Sm/lj6Rc4POX8JBTyvSltOlV4TTjrUk4vk1Yk1mFi9ZbUHacetd39izRQ4KpenSltzabfOyv33L45y6QAAigAAAAAAAAAAAAAAAKLLsenB7427H/U7cI+iiDL8dEHxku1f0JMnu8Cj5hlvLroYivScfcrVErPY25LuaOL/ADGnrUu0m+32TpvH15RjdS9FPWv0cU++JQezKvyPu/E+9o1pbTrP4fmvkX1a6tojuVz7Zg9skayxsJaqjKn2ZV+SRrLA1FrjJfdZ2ilfTzzq6ntZTcnqlfrOedOpul1XOWNKS+NLm2jqozqrVWgucv6GvHhzn/ry0zKn6/ZInoYSu9Wcu0np42oteIorqb8ESe1ba8Q39FO3iZm1vUNRp0jzM/w6sJkzE7Z2LzCYSUfeqrraPKzy1HfWlzlGK7iCWWt1OP3pSkcbad7eXppradPH9voEcRSjrqR7TEsbRe1PqbPnzytX2JR5QI3lPEfpJLsXgYj4n5dJ/wAh+H0aNaGyP7pv61bao82kfMKmLqy11Jv7zIHJvW2zX6P8s/7CfUPtGSZ51FWedaVWN009VSVtXCx6OlK6T3pPuPnv+GlfOw1SHyV5W+mUIPxUj3uBleEetdjPja1Nl5r1L72hqcmnW3cOgAHJ2AAAAAAAAAAAAAAAAV2XY3p33Ti/LzIcly6LOvK0b0p8FfsaZwZJesDz32twMZ4jOap6aFP3lpbUqnlYpPZsPkp9Sl5Muv8AET0kXh5wdtFaEuOmDj/MeShi622aPq/Hi06cTl8j5W2NWcws45Oj8qXJ1F5nRTwK32++/Mpniq3zmvrNfen1M7bbdvPupHpb18j056819fmjin9maT1O3KT80c8MVX39xNDE1t77Cxvr4szPFbzVpL7Lw4v/ALi/9SKX2ftqoxl9VZ+R1etV/mfYY9YrP4n2Iu/U7Zmmn6hz+xKy1UsNDmnN/vGksm1F72IpwW6KjHwsdixFXf3GPSz/AFetFi9knTp+VXUwmHXvYhzfBpnJWVBe7p7X5F60pa40+xEU8FTlrjFclY6Rqff3lxtozPjDzspLYjXO4FzWyKn7s7czlnkapvTOsate3n4Lx6en/wAMMR08RT3wpVFzTlF/xRPpeTpaGt0vE+XfYeCo4qKzGnOnUptt7bKa/gPpuT30pLgn+e0+H8392Z7fpPgfs1jp3gA8j3AAAAAAAAAAAAAAAAIsXG8JrfGS7ikyS9PUX7PO5N0TtubXiWBD9scIqtOjwr9zp1PNRPNxyKj2mXI3pN67VKT/APJFPubKex6dHUmK4h5NfSra2ZUvsq23uNHk17+4vrIyorcdeWXDhqoFk57zdZPe9l5mrcHZJttJJNtuySSV7tjlleGqk9Rf5RlZOe/uLpzgnZzpp3StnK92m0ubSfYbUZQmnmyi7O0lpunq1MzOvjysaEKWOTOPcSRyWtp24fKVGclHOcZNXSnCcW+k4rWtrTtwOunKLdtMXaT6Ufl1rXfZ4b0TnmfbX6eI8wq1kmJt7JhuO/FYmnTcYuV25RjotaOcpWk3u6OvZdGnrtH9NS/aQ/EnNPa8FenKskw3GfZUNx0+u0tk4vlp8DdYhbI1Hyo1n4RHLPZwx046eBhTnColZxqQfU3mvukz1GFdprimvPyKDESlKMkqVdtxdv8AQrLpW0a477F5B9KL1dJd/wDc46lptP276VdsYWoAOTsAAAAAAAAAAAAAAAAwzz3u1pr9dvvueiKDHK1eXHNfciwjux2H9LTnC9s6LSdr2ex226bFasj1f01L9jP/AJC4g9C5I3LFpjwk1ifKmWRZ7a66qVvGbN/Yn/71VyjR84MtgN09myvSsWRY7a1Z/sF4UzMsh0mrSlVkmrNOdk09jSSLMyTdJthWUsg4eNrRqaM23+tX+FWj8WxG9PI2Hjqp/v1X4yLAE8tOF5Iw710KT5wT47QslYb/AOvQ/ZU/wIcflRU5ZtpXWa3a2nRfNLGDuk96T7S+kyjhh4LVCEeUYrwRvq1aDYwyKw2977WaM3Zo0UaSRDV1d5PIiqBJWcWZIcLK8I8kuwmIoAAAAAAAAAAAAAAAAykywrVYvfFdzZdsqMtx0wf1LwLCS6aD0LkSIgwj6KJyK2BhC4GTY1AGwMJi4Ffj8mKrJSzs12s9F77jrw9LMjGN27K12SGLlymGTUOa3kcq0d5Fbs1Zo6649hjPb1Rl2FGzIpkihN/C0b08M372hcwkpMA+jybXmdJpSpqKsjcigAAAAAAAAAAAAAAABw5UoOUU18Lv1bTuAFThp2VidV0duYty7EZSA5FK+xkWLxcaMXOp0IJpNu9rt2S0FiVP2koZ9KMXq9LC/el3tAcFT7V4Vap35Qqv+U56n2wo/DCrLlBLxkjk9QpR1hU6C3FTKSf2vb92hUfNwXhc0ofaetOcI+gUYucYtubbSbSb91Gyq0VqSOzB1aTfuvsA9EsMt77TFTDKzSum00nrs9jNaOLjZXZPGpF6mmRUOGhGUU3FXtp+pa12kypxWxdiIppxblFXT96K13+ZfgSUqsZK8XdeD3PcwN7AyAAAAAAAAAAAAAAAAAAAAAAAAAAAAHLlOjGdOUJK8ZKzs7Pg09jT034HUayVwPnWM9LQfTvWh86VppfrLVLmbUHGorxaa4PVzWw9ni8ApbEU1LIcYVPSRVnqdrWa4rUVnCrVHideGhp0aeRc0qDXwr/bEljCVr30dXkUctJvdIkc3u7zr9FBa33mV6NO34BXLHETWpvvZ04Wm6l5ThmyvZNNqTjZaXZ776OBsqit7pv6aWxWXUgNpRqR92Slwn5SXmmTUamcr2s9q0azhxNWehqSttTa08uJpTxGdaz2akn+VrJhVm5pa2l1o1daO8rZxUk1aTXUrPgaZ2atNnG+2XiMJlZPExV+BmliIy1HDF31WfJae/WYd97XJxt1paUBamDhjipJak+ed42JVWm/k7ZfgRXRKaWtpcyJ4qPF8oyKvE430c25qOna3o5JvwJ6GUIy1LssB1vGQWu6+7IlpVoy92Se+z1c9xxzqRetPrOTEUqSd7uE/haunfgwLsHNk+pKVOLn72m/K+hnSAAAAAAAAAOaOMg72d7NxezSnZnSeWp1XTqVWrW9LUunqTzn0vAC/li9K0een83NfWZXtbZdaO0ghPO1N6NdrLXzDdntf3kvD86S4TKT0s2nfjpI3N2XSV77NIceCfU79rDezTv+FeBQvp1yejTZdlzC26H2pdxmXHqvcxKyWlxXF5vmEarUklHZvfcbXd9b1bFbuZFPFU1rqLqbl4EFTKVJabt9SS/eGB1bHp/et3GXHVq7G+6RVzy/SWhW5Z1+6JB7cnL3aUrfRKPfJlxJmF4nbh2JeYqU09Lunv0/2POyyrXeu0ec4LwuyFYucn/8ivp91Tk++yGEy9K401plLtkiH01GzTUWnsak9fEo8LGon7k5/VCMV3k3qFWf/ShHnOVl91aBhcu2GLoU72lNptNKclovsi3psZrZUcHppyeq2hy74nPRyNUW2Efpp6e2/kdUciX96c5daXgkx9J9uOeV6rfRp216Wox0827kdDFV6k4rOja/StU6XVZJFvDIdN64qX1dL+K53YfJ8YakktyGYXEtlh86Kvpdle5yVMi03pzIp70rPtRaxjY2M5XChnkbdKovvN/xXNaeREpZzq1f3FfhoVz0BiwyYQYVNK2w6ACKAAAAAAAA1keeynhpKUpRS0609Kb2vgejI6lJMDx9DGOD4r4Hr5xe3kWMMrLNTs3rvdqNnuZ1Y/I8ZrUit9nVYrNTzld2cru17fgahls8tXvZJ/Spz8EQ1Mp1nqjLm1CG3iyWOS6r1zfUkl33JYZBT95ylzb/ALF+kxKuqY2r8U4x5zb7oq3ecjqSf/VcuFOld35ts9NRyHTXwRvyXidkMmxWxDMLh45UJy+CtL6p5q7FYnp5LqvVTpx+rOk+89jHCxRuqMdxNxteWpZGq7ajj9MYxOmnkBfE5S5t+R6NRW4zYbl2qajkSmvgXYn4nZTyfFbEjuBMmEEcNFG6pLcSAitVFGwAAAAAAAAAAAAAAAAAAAAAAANcxbjYAaqKM2MgAAAAAAAAAAAAAAAAAAAAAAAAAAAAAA//2Q=="/>
          <p:cNvSpPr>
            <a:spLocks noChangeAspect="1" noChangeArrowheads="1"/>
          </p:cNvSpPr>
          <p:nvPr/>
        </p:nvSpPr>
        <p:spPr bwMode="auto">
          <a:xfrm>
            <a:off x="207434" y="-2387599"/>
            <a:ext cx="5854700" cy="4991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CA" sz="2400"/>
          </a:p>
        </p:txBody>
      </p:sp>
      <p:pic>
        <p:nvPicPr>
          <p:cNvPr id="6152" name="Picture 8" descr="http://images.macworld.com/images/legacy/images/content/imacedd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3545034"/>
            <a:ext cx="3886200" cy="331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162238"/>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 sz="5867" kern="0" dirty="0">
                <a:solidFill>
                  <a:schemeClr val="tx1"/>
                </a:solidFill>
                <a:latin typeface="Calibri"/>
                <a:ea typeface="Calibri"/>
                <a:cs typeface="Calibri"/>
                <a:sym typeface="Calibri"/>
              </a:rPr>
              <a:t>2000s</a:t>
            </a:r>
            <a:endParaRPr lang="en-CA" dirty="0">
              <a:solidFill>
                <a:schemeClr val="tx1"/>
              </a:solidFill>
            </a:endParaRPr>
          </a:p>
        </p:txBody>
      </p:sp>
      <p:sp>
        <p:nvSpPr>
          <p:cNvPr id="3" name="Content Placeholder 2"/>
          <p:cNvSpPr>
            <a:spLocks noGrp="1"/>
          </p:cNvSpPr>
          <p:nvPr>
            <p:ph idx="1"/>
          </p:nvPr>
        </p:nvSpPr>
        <p:spPr/>
        <p:txBody>
          <a:bodyPr>
            <a:normAutofit/>
          </a:bodyPr>
          <a:lstStyle/>
          <a:p>
            <a:pPr marL="516454" indent="-516454">
              <a:lnSpc>
                <a:spcPct val="80000"/>
              </a:lnSpc>
              <a:spcBef>
                <a:spcPts val="0"/>
              </a:spcBef>
              <a:buSzPct val="102000"/>
              <a:buFont typeface="Noto Sans Symbols"/>
              <a:buChar char="➢"/>
            </a:pPr>
            <a:r>
              <a:rPr lang="en-CA" sz="2667" dirty="0">
                <a:latin typeface="Calibri" panose="020F0502020204030204" pitchFamily="34" charset="0"/>
              </a:rPr>
              <a:t>2005:</a:t>
            </a:r>
          </a:p>
          <a:p>
            <a:pPr marL="516454" indent="-516454">
              <a:lnSpc>
                <a:spcPct val="80000"/>
              </a:lnSpc>
              <a:spcBef>
                <a:spcPts val="0"/>
              </a:spcBef>
              <a:buSzPct val="102000"/>
              <a:buFont typeface="Noto Sans Symbols"/>
              <a:buChar char="➢"/>
            </a:pPr>
            <a:r>
              <a:rPr lang="en-CA" sz="2667" dirty="0">
                <a:latin typeface="Calibri" panose="020F0502020204030204" pitchFamily="34" charset="0"/>
              </a:rPr>
              <a:t> iPod shuffle </a:t>
            </a:r>
            <a:br>
              <a:rPr lang="en-CA" sz="2667" dirty="0">
                <a:latin typeface="Calibri" panose="020F0502020204030204" pitchFamily="34" charset="0"/>
              </a:rPr>
            </a:br>
            <a:r>
              <a:rPr lang="en-CA" sz="2667" dirty="0">
                <a:latin typeface="Calibri" panose="020F0502020204030204" pitchFamily="34" charset="0"/>
              </a:rPr>
              <a:t> iPod </a:t>
            </a:r>
            <a:r>
              <a:rPr lang="en-CA" sz="2667" dirty="0" err="1">
                <a:latin typeface="Calibri" panose="020F0502020204030204" pitchFamily="34" charset="0"/>
              </a:rPr>
              <a:t>nano</a:t>
            </a:r>
            <a:endParaRPr lang="en" sz="2667" dirty="0">
              <a:solidFill>
                <a:schemeClr val="dk2"/>
              </a:solidFill>
              <a:latin typeface="Calibri" panose="020F0502020204030204" pitchFamily="34" charset="0"/>
              <a:ea typeface="Calibri"/>
              <a:cs typeface="Calibri"/>
              <a:sym typeface="Calibri"/>
            </a:endParaRPr>
          </a:p>
          <a:p>
            <a:pPr marL="516454" indent="-516454">
              <a:lnSpc>
                <a:spcPct val="80000"/>
              </a:lnSpc>
              <a:spcBef>
                <a:spcPts val="0"/>
              </a:spcBef>
              <a:buSzPct val="102000"/>
              <a:buFont typeface="Noto Sans Symbols"/>
              <a:buChar char="➢"/>
            </a:pPr>
            <a:endParaRPr lang="en" sz="2667" dirty="0">
              <a:solidFill>
                <a:schemeClr val="dk2"/>
              </a:solidFill>
              <a:latin typeface="Calibri" panose="020F0502020204030204" pitchFamily="34" charset="0"/>
              <a:ea typeface="Calibri"/>
              <a:cs typeface="Calibri"/>
              <a:sym typeface="Calibri"/>
            </a:endParaRPr>
          </a:p>
          <a:p>
            <a:pPr marL="0" indent="0">
              <a:lnSpc>
                <a:spcPct val="80000"/>
              </a:lnSpc>
              <a:spcBef>
                <a:spcPts val="0"/>
              </a:spcBef>
              <a:buSzPct val="102000"/>
              <a:buNone/>
            </a:pPr>
            <a:r>
              <a:rPr lang="en" sz="2667" dirty="0">
                <a:solidFill>
                  <a:schemeClr val="dk2"/>
                </a:solidFill>
                <a:latin typeface="Calibri" panose="020F0502020204030204" pitchFamily="34" charset="0"/>
                <a:ea typeface="Calibri"/>
                <a:cs typeface="Calibri"/>
                <a:sym typeface="Calibri"/>
              </a:rPr>
              <a:t>2006: MacBook Pro </a:t>
            </a:r>
          </a:p>
          <a:p>
            <a:pPr marL="0" indent="0">
              <a:lnSpc>
                <a:spcPct val="80000"/>
              </a:lnSpc>
              <a:spcBef>
                <a:spcPts val="0"/>
              </a:spcBef>
              <a:buSzPct val="102000"/>
              <a:buNone/>
            </a:pPr>
            <a:r>
              <a:rPr lang="en" sz="2667" dirty="0">
                <a:solidFill>
                  <a:schemeClr val="dk2"/>
                </a:solidFill>
                <a:latin typeface="Calibri" panose="020F0502020204030204" pitchFamily="34" charset="0"/>
                <a:ea typeface="Calibri"/>
                <a:cs typeface="Calibri"/>
                <a:sym typeface="Calibri"/>
              </a:rPr>
              <a:t>2007</a:t>
            </a:r>
          </a:p>
          <a:p>
            <a:pPr marL="996924" lvl="1" indent="-624400">
              <a:lnSpc>
                <a:spcPct val="80000"/>
              </a:lnSpc>
              <a:spcBef>
                <a:spcPts val="400"/>
              </a:spcBef>
              <a:buSzPct val="98000"/>
              <a:buFont typeface="Noto Sans Symbols"/>
              <a:buChar char="❑"/>
            </a:pPr>
            <a:r>
              <a:rPr lang="en" sz="2667" dirty="0">
                <a:solidFill>
                  <a:schemeClr val="dk2"/>
                </a:solidFill>
                <a:latin typeface="Calibri" panose="020F0502020204030204" pitchFamily="34" charset="0"/>
                <a:ea typeface="Calibri"/>
                <a:cs typeface="Calibri"/>
                <a:sym typeface="Calibri"/>
              </a:rPr>
              <a:t>iPhone and iPhone 3G</a:t>
            </a:r>
          </a:p>
          <a:p>
            <a:pPr marL="996924" lvl="1" indent="-624400">
              <a:lnSpc>
                <a:spcPct val="80000"/>
              </a:lnSpc>
              <a:spcBef>
                <a:spcPts val="400"/>
              </a:spcBef>
              <a:buSzPct val="98000"/>
              <a:buFont typeface="Noto Sans Symbols"/>
              <a:buChar char="❑"/>
            </a:pPr>
            <a:r>
              <a:rPr lang="en" sz="2667" dirty="0">
                <a:solidFill>
                  <a:schemeClr val="dk2"/>
                </a:solidFill>
                <a:latin typeface="Calibri" panose="020F0502020204030204" pitchFamily="34" charset="0"/>
                <a:ea typeface="Calibri"/>
                <a:cs typeface="Calibri"/>
                <a:sym typeface="Calibri"/>
              </a:rPr>
              <a:t>iPod Touch </a:t>
            </a:r>
          </a:p>
          <a:p>
            <a:pPr marL="996924" lvl="1" indent="-624400">
              <a:lnSpc>
                <a:spcPct val="80000"/>
              </a:lnSpc>
              <a:spcBef>
                <a:spcPts val="400"/>
              </a:spcBef>
              <a:buSzPct val="98000"/>
              <a:buFont typeface="Noto Sans Symbols"/>
              <a:buChar char="❑"/>
            </a:pPr>
            <a:r>
              <a:rPr lang="en" sz="2667" dirty="0">
                <a:solidFill>
                  <a:schemeClr val="dk2"/>
                </a:solidFill>
                <a:latin typeface="Calibri" panose="020F0502020204030204" pitchFamily="34" charset="0"/>
                <a:ea typeface="Calibri"/>
                <a:cs typeface="Calibri"/>
                <a:sym typeface="Calibri"/>
              </a:rPr>
              <a:t>Apple TV</a:t>
            </a:r>
          </a:p>
          <a:p>
            <a:pPr marL="516454" indent="-516454">
              <a:lnSpc>
                <a:spcPct val="80000"/>
              </a:lnSpc>
              <a:spcBef>
                <a:spcPts val="533"/>
              </a:spcBef>
              <a:buSzPct val="102000"/>
              <a:buFont typeface="Noto Sans Symbols"/>
              <a:buChar char="➢"/>
            </a:pPr>
            <a:r>
              <a:rPr lang="en" sz="2667" dirty="0">
                <a:solidFill>
                  <a:schemeClr val="dk2"/>
                </a:solidFill>
                <a:latin typeface="Calibri" panose="020F0502020204030204" pitchFamily="34" charset="0"/>
                <a:ea typeface="Calibri"/>
                <a:cs typeface="Calibri"/>
                <a:sym typeface="Calibri"/>
              </a:rPr>
              <a:t>2008: MacBook Air</a:t>
            </a:r>
            <a:endParaRPr lang="en-CA" sz="2667" dirty="0">
              <a:latin typeface="Calibri" panose="020F0502020204030204" pitchFamily="34" charset="0"/>
            </a:endParaRPr>
          </a:p>
        </p:txBody>
      </p:sp>
    </p:spTree>
    <p:extLst>
      <p:ext uri="{BB962C8B-B14F-4D97-AF65-F5344CB8AC3E}">
        <p14:creationId xmlns:p14="http://schemas.microsoft.com/office/powerpoint/2010/main" val="12612726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Shape 658"/>
          <p:cNvSpPr txBox="1">
            <a:spLocks noGrp="1"/>
          </p:cNvSpPr>
          <p:nvPr>
            <p:ph type="title"/>
          </p:nvPr>
        </p:nvSpPr>
        <p:spPr>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2010s</a:t>
            </a:r>
          </a:p>
        </p:txBody>
      </p:sp>
      <p:sp>
        <p:nvSpPr>
          <p:cNvPr id="659" name="Shape 659"/>
          <p:cNvSpPr txBox="1">
            <a:spLocks noGrp="1"/>
          </p:cNvSpPr>
          <p:nvPr>
            <p:ph sz="half" idx="1"/>
          </p:nvPr>
        </p:nvSpPr>
        <p:spPr>
          <a:xfrm>
            <a:off x="213894" y="2108200"/>
            <a:ext cx="11087101" cy="3820581"/>
          </a:xfrm>
          <a:prstGeom prst="rect">
            <a:avLst/>
          </a:prstGeom>
          <a:noFill/>
          <a:ln>
            <a:noFill/>
          </a:ln>
        </p:spPr>
        <p:txBody>
          <a:bodyPr vert="horz" lIns="121900" tIns="60933" rIns="121900" bIns="60933" rtlCol="0" anchor="t" anchorCtr="0">
            <a:noAutofit/>
          </a:bodyPr>
          <a:lstStyle/>
          <a:p>
            <a:pPr marL="364058" indent="-364058">
              <a:lnSpc>
                <a:spcPct val="70000"/>
              </a:lnSpc>
              <a:spcBef>
                <a:spcPts val="0"/>
              </a:spcBef>
              <a:buSzPct val="99000"/>
              <a:buFont typeface="Noto Sans Symbols"/>
              <a:buChar char="➢"/>
            </a:pPr>
            <a:r>
              <a:rPr lang="en" sz="2933" dirty="0">
                <a:solidFill>
                  <a:schemeClr val="dk2"/>
                </a:solidFill>
                <a:latin typeface="Calibri"/>
                <a:ea typeface="Calibri"/>
                <a:cs typeface="Calibri"/>
                <a:sym typeface="Calibri"/>
              </a:rPr>
              <a:t>2010: </a:t>
            </a:r>
          </a:p>
          <a:p>
            <a:pPr marL="844528" lvl="1" indent="-472004">
              <a:lnSpc>
                <a:spcPct val="70000"/>
              </a:lnSpc>
              <a:spcBef>
                <a:spcPts val="533"/>
              </a:spcBef>
              <a:buSzPct val="98999"/>
              <a:buFont typeface="Noto Sans Symbols"/>
              <a:buChar char="❑"/>
            </a:pPr>
            <a:r>
              <a:rPr lang="en" sz="2533" dirty="0">
                <a:solidFill>
                  <a:schemeClr val="dk2"/>
                </a:solidFill>
                <a:latin typeface="Calibri"/>
                <a:ea typeface="Calibri"/>
                <a:cs typeface="Calibri"/>
                <a:sym typeface="Calibri"/>
              </a:rPr>
              <a:t>iPad </a:t>
            </a:r>
          </a:p>
          <a:p>
            <a:pPr marL="844528" lvl="1" indent="-472004">
              <a:lnSpc>
                <a:spcPct val="70000"/>
              </a:lnSpc>
              <a:spcBef>
                <a:spcPts val="533"/>
              </a:spcBef>
              <a:buSzPct val="98999"/>
              <a:buFont typeface="Noto Sans Symbols"/>
              <a:buChar char="❑"/>
            </a:pPr>
            <a:r>
              <a:rPr lang="en" sz="2533" dirty="0">
                <a:solidFill>
                  <a:schemeClr val="dk2"/>
                </a:solidFill>
                <a:latin typeface="Calibri"/>
                <a:ea typeface="Calibri"/>
                <a:cs typeface="Calibri"/>
                <a:sym typeface="Calibri"/>
              </a:rPr>
              <a:t>iPhone 4 </a:t>
            </a:r>
          </a:p>
          <a:p>
            <a:pPr marL="364058" indent="-364058">
              <a:lnSpc>
                <a:spcPct val="70000"/>
              </a:lnSpc>
              <a:spcBef>
                <a:spcPts val="667"/>
              </a:spcBef>
              <a:buSzPct val="99000"/>
              <a:buFont typeface="Noto Sans Symbols"/>
              <a:buChar char="➢"/>
            </a:pPr>
            <a:r>
              <a:rPr lang="en" sz="2933" dirty="0">
                <a:solidFill>
                  <a:schemeClr val="dk2"/>
                </a:solidFill>
                <a:latin typeface="Calibri"/>
                <a:ea typeface="Calibri"/>
                <a:cs typeface="Calibri"/>
                <a:sym typeface="Calibri"/>
              </a:rPr>
              <a:t>2011</a:t>
            </a:r>
          </a:p>
          <a:p>
            <a:pPr marL="844528" lvl="1" indent="-472004">
              <a:lnSpc>
                <a:spcPct val="70000"/>
              </a:lnSpc>
              <a:spcBef>
                <a:spcPts val="533"/>
              </a:spcBef>
              <a:buSzPct val="98999"/>
              <a:buFont typeface="Noto Sans Symbols"/>
              <a:buChar char="❑"/>
            </a:pPr>
            <a:r>
              <a:rPr lang="en" sz="2533" dirty="0">
                <a:solidFill>
                  <a:schemeClr val="dk2"/>
                </a:solidFill>
                <a:latin typeface="Calibri"/>
                <a:ea typeface="Calibri"/>
                <a:cs typeface="Calibri"/>
                <a:sym typeface="Calibri"/>
              </a:rPr>
              <a:t>iCloud announced</a:t>
            </a:r>
          </a:p>
          <a:p>
            <a:pPr marL="844528" lvl="1" indent="-472004">
              <a:lnSpc>
                <a:spcPct val="70000"/>
              </a:lnSpc>
              <a:spcBef>
                <a:spcPts val="533"/>
              </a:spcBef>
              <a:buSzPct val="98999"/>
              <a:buFont typeface="Noto Sans Symbols"/>
              <a:buChar char="❑"/>
            </a:pPr>
            <a:r>
              <a:rPr lang="en" sz="2533" dirty="0">
                <a:solidFill>
                  <a:schemeClr val="dk2"/>
                </a:solidFill>
                <a:latin typeface="Calibri"/>
                <a:ea typeface="Calibri"/>
                <a:cs typeface="Calibri"/>
                <a:sym typeface="Calibri"/>
              </a:rPr>
              <a:t>Steve Jobs resigns as CEO, replaced by Tim Cook</a:t>
            </a:r>
          </a:p>
          <a:p>
            <a:pPr marL="844528" lvl="1" indent="-472004">
              <a:lnSpc>
                <a:spcPct val="70000"/>
              </a:lnSpc>
              <a:spcBef>
                <a:spcPts val="533"/>
              </a:spcBef>
              <a:buSzPct val="98999"/>
              <a:buFont typeface="Noto Sans Symbols"/>
              <a:buChar char="❑"/>
            </a:pPr>
            <a:r>
              <a:rPr lang="en-CA" sz="2400" dirty="0"/>
              <a:t>becomes the world's most valuable publicly traded company on august 9 </a:t>
            </a:r>
          </a:p>
          <a:p>
            <a:pPr marL="844528" lvl="1" indent="-472004">
              <a:lnSpc>
                <a:spcPct val="70000"/>
              </a:lnSpc>
              <a:spcBef>
                <a:spcPts val="533"/>
              </a:spcBef>
              <a:buSzPct val="98999"/>
              <a:buFont typeface="Noto Sans Symbols"/>
              <a:buChar char="❑"/>
            </a:pPr>
            <a:r>
              <a:rPr lang="en" sz="2533" dirty="0">
                <a:solidFill>
                  <a:schemeClr val="dk2"/>
                </a:solidFill>
                <a:latin typeface="Calibri"/>
                <a:ea typeface="Calibri"/>
                <a:cs typeface="Calibri"/>
                <a:sym typeface="Calibri"/>
              </a:rPr>
              <a:t>iPhone 4S </a:t>
            </a:r>
          </a:p>
          <a:p>
            <a:pPr marL="844528" lvl="1" indent="-472004">
              <a:lnSpc>
                <a:spcPct val="70000"/>
              </a:lnSpc>
              <a:spcBef>
                <a:spcPts val="533"/>
              </a:spcBef>
              <a:buSzPct val="98999"/>
              <a:buFont typeface="Noto Sans Symbols"/>
              <a:buChar char="❑"/>
            </a:pPr>
            <a:r>
              <a:rPr lang="en-CA" sz="2667" dirty="0"/>
              <a:t>Steve Jobs passes away </a:t>
            </a:r>
            <a:endParaRPr lang="en-CA" sz="2667" dirty="0">
              <a:latin typeface="Calibri"/>
              <a:sym typeface="Calibri"/>
            </a:endParaRPr>
          </a:p>
          <a:p>
            <a:pPr marL="372524" lvl="1" indent="0">
              <a:lnSpc>
                <a:spcPct val="70000"/>
              </a:lnSpc>
              <a:spcBef>
                <a:spcPts val="533"/>
              </a:spcBef>
              <a:buSzPct val="98999"/>
              <a:buNone/>
            </a:pPr>
            <a:r>
              <a:rPr lang="en" sz="2933" dirty="0">
                <a:solidFill>
                  <a:schemeClr val="dk2"/>
                </a:solidFill>
                <a:latin typeface="Calibri"/>
                <a:ea typeface="Calibri"/>
                <a:cs typeface="Calibri"/>
                <a:sym typeface="Calibri"/>
              </a:rPr>
              <a:t>2012</a:t>
            </a:r>
            <a:endParaRPr lang="en" dirty="0">
              <a:latin typeface="Calibri"/>
              <a:ea typeface="Calibri"/>
              <a:cs typeface="Calibri"/>
              <a:sym typeface="Calibri"/>
            </a:endParaRPr>
          </a:p>
          <a:p>
            <a:pPr marL="372524" lvl="1" indent="0">
              <a:lnSpc>
                <a:spcPct val="70000"/>
              </a:lnSpc>
              <a:spcBef>
                <a:spcPts val="533"/>
              </a:spcBef>
              <a:buSzPct val="98999"/>
              <a:buNone/>
            </a:pPr>
            <a:r>
              <a:rPr lang="en" dirty="0">
                <a:latin typeface="Calibri"/>
                <a:ea typeface="Calibri"/>
                <a:cs typeface="Calibri"/>
                <a:sym typeface="Calibri"/>
              </a:rPr>
              <a:t>-</a:t>
            </a:r>
            <a:r>
              <a:rPr lang="en" sz="2933" dirty="0">
                <a:solidFill>
                  <a:schemeClr val="dk2"/>
                </a:solidFill>
                <a:latin typeface="Calibri"/>
                <a:ea typeface="Calibri"/>
                <a:cs typeface="Calibri"/>
                <a:sym typeface="Calibri"/>
              </a:rPr>
              <a:t> iPhone 5 and iPad Mini released</a:t>
            </a:r>
          </a:p>
          <a:p>
            <a:pPr marL="0" indent="0">
              <a:lnSpc>
                <a:spcPct val="70000"/>
              </a:lnSpc>
              <a:spcBef>
                <a:spcPts val="667"/>
              </a:spcBef>
              <a:buSzPct val="99000"/>
              <a:buNone/>
            </a:pPr>
            <a:r>
              <a:rPr lang="en-CA" sz="2667" dirty="0"/>
              <a:t>     - Apple Maps launches</a:t>
            </a:r>
            <a:endParaRPr sz="2933" dirty="0">
              <a:solidFill>
                <a:schemeClr val="dk2"/>
              </a:solidFill>
              <a:latin typeface="Calibri"/>
              <a:ea typeface="Calibri"/>
              <a:cs typeface="Calibri"/>
              <a:sym typeface="Calibri"/>
            </a:endParaRPr>
          </a:p>
        </p:txBody>
      </p:sp>
      <p:sp>
        <p:nvSpPr>
          <p:cNvPr id="660" name="Shape 660"/>
          <p:cNvSpPr txBox="1">
            <a:spLocks noGrp="1"/>
          </p:cNvSpPr>
          <p:nvPr>
            <p:ph sz="half" idx="2"/>
          </p:nvPr>
        </p:nvSpPr>
        <p:spPr>
          <a:prstGeom prst="rect">
            <a:avLst/>
          </a:prstGeom>
          <a:noFill/>
          <a:ln>
            <a:noFill/>
          </a:ln>
        </p:spPr>
        <p:txBody>
          <a:bodyPr vert="horz" lIns="121900" tIns="60933" rIns="121900" bIns="60933" rtlCol="0" anchor="t" anchorCtr="0">
            <a:noAutofit/>
          </a:bodyPr>
          <a:lstStyle/>
          <a:p>
            <a:pPr marL="364058" indent="-364058">
              <a:lnSpc>
                <a:spcPct val="70000"/>
              </a:lnSpc>
              <a:spcBef>
                <a:spcPts val="0"/>
              </a:spcBef>
              <a:buSzPct val="99000"/>
              <a:buFont typeface="Noto Sans Symbols"/>
              <a:buChar char="➢"/>
            </a:pPr>
            <a:endParaRPr sz="2533" b="1"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4232767646"/>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Text Placeholder 2"/>
          <p:cNvSpPr>
            <a:spLocks noGrp="1"/>
          </p:cNvSpPr>
          <p:nvPr>
            <p:ph sz="half" idx="1"/>
          </p:nvPr>
        </p:nvSpPr>
        <p:spPr/>
        <p:txBody>
          <a:bodyPr/>
          <a:lstStyle/>
          <a:p>
            <a:endParaRPr lang="en-CA"/>
          </a:p>
        </p:txBody>
      </p:sp>
      <p:sp>
        <p:nvSpPr>
          <p:cNvPr id="4" name="Text Placeholder 3"/>
          <p:cNvSpPr>
            <a:spLocks noGrp="1"/>
          </p:cNvSpPr>
          <p:nvPr>
            <p:ph sz="half" idx="2"/>
          </p:nvPr>
        </p:nvSpPr>
        <p:spPr/>
        <p:txBody>
          <a:bodyPr/>
          <a:lstStyle/>
          <a:p>
            <a:endParaRPr lang="en-CA"/>
          </a:p>
        </p:txBody>
      </p:sp>
      <p:sp>
        <p:nvSpPr>
          <p:cNvPr id="5" name="Rectangle 4"/>
          <p:cNvSpPr/>
          <p:nvPr/>
        </p:nvSpPr>
        <p:spPr>
          <a:xfrm>
            <a:off x="97535" y="1905000"/>
            <a:ext cx="6096000" cy="4265270"/>
          </a:xfrm>
          <a:prstGeom prst="rect">
            <a:avLst/>
          </a:prstGeom>
        </p:spPr>
        <p:txBody>
          <a:bodyPr>
            <a:spAutoFit/>
          </a:bodyPr>
          <a:lstStyle/>
          <a:p>
            <a:pPr marL="364058" indent="-364058">
              <a:spcAft>
                <a:spcPts val="800"/>
              </a:spcAft>
              <a:buClr>
                <a:schemeClr val="accent1"/>
              </a:buClr>
              <a:buSzPct val="99000"/>
              <a:buFont typeface="Noto Sans Symbols"/>
              <a:buChar char="➢"/>
            </a:pPr>
            <a:r>
              <a:rPr lang="en-CA" sz="2400" dirty="0">
                <a:solidFill>
                  <a:schemeClr val="dk2"/>
                </a:solidFill>
                <a:latin typeface="Calibri"/>
                <a:ea typeface="Calibri"/>
                <a:cs typeface="Calibri"/>
                <a:sym typeface="Calibri"/>
              </a:rPr>
              <a:t>2013: iPhone 5S/5C launched</a:t>
            </a:r>
          </a:p>
          <a:p>
            <a:pPr marL="364058" indent="-364058">
              <a:spcBef>
                <a:spcPts val="667"/>
              </a:spcBef>
              <a:spcAft>
                <a:spcPts val="800"/>
              </a:spcAft>
              <a:buClr>
                <a:schemeClr val="accent1"/>
              </a:buClr>
              <a:buSzPct val="99000"/>
              <a:buFont typeface="Noto Sans Symbols"/>
              <a:buChar char="➢"/>
            </a:pPr>
            <a:r>
              <a:rPr lang="en-CA" sz="2400" dirty="0">
                <a:solidFill>
                  <a:schemeClr val="dk2"/>
                </a:solidFill>
                <a:latin typeface="Calibri"/>
                <a:ea typeface="Calibri"/>
                <a:cs typeface="Calibri"/>
                <a:sym typeface="Calibri"/>
              </a:rPr>
              <a:t>2014: </a:t>
            </a:r>
            <a:r>
              <a:rPr lang="en-CA" sz="2400" dirty="0"/>
              <a:t>Apple Pay launched</a:t>
            </a:r>
          </a:p>
          <a:p>
            <a:pPr marL="364058" indent="-364058">
              <a:spcBef>
                <a:spcPts val="667"/>
              </a:spcBef>
              <a:spcAft>
                <a:spcPts val="800"/>
              </a:spcAft>
              <a:buClr>
                <a:schemeClr val="accent1"/>
              </a:buClr>
              <a:buSzPct val="99000"/>
              <a:buFont typeface="Noto Sans Symbols"/>
              <a:buChar char="➢"/>
            </a:pPr>
            <a:r>
              <a:rPr lang="en-CA" sz="2400" dirty="0">
                <a:solidFill>
                  <a:schemeClr val="dk2"/>
                </a:solidFill>
                <a:latin typeface="Calibri"/>
                <a:ea typeface="Calibri"/>
                <a:cs typeface="Calibri"/>
                <a:sym typeface="Calibri"/>
              </a:rPr>
              <a:t>2015:</a:t>
            </a:r>
          </a:p>
          <a:p>
            <a:pPr marL="844528" lvl="1" indent="-472004">
              <a:spcBef>
                <a:spcPts val="533"/>
              </a:spcBef>
              <a:spcAft>
                <a:spcPts val="800"/>
              </a:spcAft>
              <a:buClr>
                <a:schemeClr val="accent1"/>
              </a:buClr>
              <a:buSzPct val="98999"/>
              <a:buFont typeface="Noto Sans Symbols"/>
              <a:buChar char="❑"/>
            </a:pPr>
            <a:r>
              <a:rPr lang="en-CA" sz="2400" dirty="0">
                <a:solidFill>
                  <a:schemeClr val="dk2"/>
                </a:solidFill>
                <a:latin typeface="Calibri"/>
                <a:ea typeface="Calibri"/>
                <a:cs typeface="Calibri"/>
                <a:sym typeface="Calibri"/>
              </a:rPr>
              <a:t>iPhone 6S and 6S Plus released</a:t>
            </a:r>
          </a:p>
          <a:p>
            <a:pPr marL="844528" lvl="1" indent="-472004">
              <a:spcBef>
                <a:spcPts val="533"/>
              </a:spcBef>
              <a:spcAft>
                <a:spcPts val="800"/>
              </a:spcAft>
              <a:buClr>
                <a:schemeClr val="accent1"/>
              </a:buClr>
              <a:buSzPct val="98999"/>
              <a:buFont typeface="Noto Sans Symbols"/>
              <a:buChar char="❑"/>
            </a:pPr>
            <a:r>
              <a:rPr lang="en-CA" sz="2400" dirty="0">
                <a:solidFill>
                  <a:schemeClr val="dk2"/>
                </a:solidFill>
                <a:latin typeface="Calibri"/>
                <a:ea typeface="Calibri"/>
                <a:cs typeface="Calibri"/>
                <a:sym typeface="Calibri"/>
              </a:rPr>
              <a:t>iPad Pro</a:t>
            </a:r>
          </a:p>
          <a:p>
            <a:pPr marL="844528" lvl="1" indent="-472004">
              <a:spcBef>
                <a:spcPts val="533"/>
              </a:spcBef>
              <a:spcAft>
                <a:spcPts val="800"/>
              </a:spcAft>
              <a:buSzPct val="98999"/>
              <a:buFont typeface="Noto Sans Symbols"/>
              <a:buChar char="❑"/>
            </a:pPr>
            <a:r>
              <a:rPr lang="en-CA" sz="2400" dirty="0">
                <a:latin typeface="Calibri"/>
                <a:ea typeface="Calibri"/>
                <a:cs typeface="Calibri"/>
                <a:sym typeface="Calibri"/>
              </a:rPr>
              <a:t>Apple Watch</a:t>
            </a:r>
          </a:p>
          <a:p>
            <a:pPr marL="844528" lvl="1" indent="-472004">
              <a:spcBef>
                <a:spcPts val="533"/>
              </a:spcBef>
              <a:spcAft>
                <a:spcPts val="800"/>
              </a:spcAft>
              <a:buSzPct val="98999"/>
              <a:buFont typeface="Noto Sans Symbols"/>
              <a:buChar char="❑"/>
            </a:pPr>
            <a:r>
              <a:rPr lang="en-CA" sz="2400" dirty="0"/>
              <a:t>Apple Music launched</a:t>
            </a:r>
          </a:p>
          <a:p>
            <a:pPr marL="372524" lvl="1">
              <a:spcBef>
                <a:spcPts val="533"/>
              </a:spcBef>
              <a:spcAft>
                <a:spcPts val="800"/>
              </a:spcAft>
              <a:buSzPct val="98999"/>
            </a:pPr>
            <a:r>
              <a:rPr lang="en-CA" sz="2400" dirty="0"/>
              <a:t>2016: iPhone SE</a:t>
            </a:r>
            <a:endParaRPr lang="en-CA" sz="2400"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34241997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7" name="Shape 667"/>
          <p:cNvSpPr txBox="1">
            <a:spLocks noGrp="1"/>
          </p:cNvSpPr>
          <p:nvPr>
            <p:ph type="title"/>
          </p:nvPr>
        </p:nvSpPr>
        <p:spPr>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Key Acquisitions</a:t>
            </a:r>
          </a:p>
        </p:txBody>
      </p:sp>
      <p:sp>
        <p:nvSpPr>
          <p:cNvPr id="666" name="Shape 666"/>
          <p:cNvSpPr txBox="1">
            <a:spLocks noGrp="1"/>
          </p:cNvSpPr>
          <p:nvPr>
            <p:ph idx="1"/>
          </p:nvPr>
        </p:nvSpPr>
        <p:spPr>
          <a:xfrm>
            <a:off x="334434" y="1701801"/>
            <a:ext cx="11664949" cy="3450167"/>
          </a:xfrm>
          <a:prstGeom prst="rect">
            <a:avLst/>
          </a:prstGeom>
          <a:noFill/>
          <a:ln>
            <a:noFill/>
          </a:ln>
        </p:spPr>
        <p:txBody>
          <a:bodyPr vert="horz" lIns="121900" tIns="60933" rIns="121900" bIns="60933" rtlCol="0" anchor="t" anchorCtr="0">
            <a:noAutofit/>
          </a:bodyPr>
          <a:lstStyle/>
          <a:p>
            <a:pPr marL="364058" indent="-364058">
              <a:lnSpc>
                <a:spcPct val="80000"/>
              </a:lnSpc>
              <a:spcBef>
                <a:spcPts val="0"/>
              </a:spcBef>
              <a:buSzPct val="102000"/>
              <a:buFont typeface="Noto Sans Symbols"/>
              <a:buChar char="➢"/>
            </a:pPr>
            <a:r>
              <a:rPr lang="en" sz="2667" dirty="0">
                <a:solidFill>
                  <a:schemeClr val="dk2"/>
                </a:solidFill>
                <a:latin typeface="Calibri"/>
                <a:ea typeface="Calibri"/>
                <a:cs typeface="Calibri"/>
                <a:sym typeface="Calibri"/>
              </a:rPr>
              <a:t>1997: NeXT (computer programming services)</a:t>
            </a:r>
          </a:p>
          <a:p>
            <a:pPr marL="844528" lvl="1" indent="-472004">
              <a:lnSpc>
                <a:spcPct val="80000"/>
              </a:lnSpc>
              <a:spcBef>
                <a:spcPts val="400"/>
              </a:spcBef>
              <a:buSzPct val="98000"/>
              <a:buFont typeface="Noto Sans Symbols"/>
              <a:buChar char="❑"/>
            </a:pPr>
            <a:r>
              <a:rPr lang="en" sz="2400" dirty="0">
                <a:solidFill>
                  <a:schemeClr val="dk2"/>
                </a:solidFill>
                <a:latin typeface="Calibri"/>
                <a:ea typeface="Calibri"/>
                <a:cs typeface="Calibri"/>
                <a:sym typeface="Calibri"/>
              </a:rPr>
              <a:t>Derived Products: OS X and iOS</a:t>
            </a:r>
          </a:p>
          <a:p>
            <a:pPr marL="844528" lvl="1" indent="-472004">
              <a:lnSpc>
                <a:spcPct val="80000"/>
              </a:lnSpc>
              <a:spcBef>
                <a:spcPts val="400"/>
              </a:spcBef>
              <a:buSzPct val="98000"/>
              <a:buFont typeface="Noto Sans Symbols"/>
              <a:buChar char="❑"/>
            </a:pPr>
            <a:r>
              <a:rPr lang="en" sz="2400" dirty="0">
                <a:solidFill>
                  <a:schemeClr val="dk2"/>
                </a:solidFill>
                <a:latin typeface="Calibri"/>
                <a:ea typeface="Calibri"/>
                <a:cs typeface="Calibri"/>
                <a:sym typeface="Calibri"/>
              </a:rPr>
              <a:t>$404 million</a:t>
            </a:r>
          </a:p>
          <a:p>
            <a:pPr marL="364058" indent="-364058">
              <a:lnSpc>
                <a:spcPct val="80000"/>
              </a:lnSpc>
              <a:spcBef>
                <a:spcPts val="533"/>
              </a:spcBef>
              <a:buSzPct val="102000"/>
              <a:buFont typeface="Noto Sans Symbols"/>
              <a:buChar char="➢"/>
            </a:pPr>
            <a:r>
              <a:rPr lang="en" sz="2667" dirty="0">
                <a:solidFill>
                  <a:schemeClr val="dk2"/>
                </a:solidFill>
                <a:latin typeface="Calibri"/>
                <a:ea typeface="Calibri"/>
                <a:cs typeface="Calibri"/>
                <a:sym typeface="Calibri"/>
              </a:rPr>
              <a:t>2000: SoundJam MP (Software)</a:t>
            </a:r>
          </a:p>
          <a:p>
            <a:pPr marL="844528" lvl="1" indent="-472004">
              <a:lnSpc>
                <a:spcPct val="80000"/>
              </a:lnSpc>
              <a:spcBef>
                <a:spcPts val="400"/>
              </a:spcBef>
              <a:buSzPct val="98000"/>
              <a:buFont typeface="Noto Sans Symbols"/>
              <a:buChar char="❑"/>
            </a:pPr>
            <a:r>
              <a:rPr lang="en" sz="2400" dirty="0">
                <a:solidFill>
                  <a:schemeClr val="dk2"/>
                </a:solidFill>
                <a:latin typeface="Calibri"/>
                <a:ea typeface="Calibri"/>
                <a:cs typeface="Calibri"/>
                <a:sym typeface="Calibri"/>
              </a:rPr>
              <a:t>Derived Products: iTunes</a:t>
            </a:r>
          </a:p>
          <a:p>
            <a:pPr marL="372524" lvl="1" indent="0">
              <a:lnSpc>
                <a:spcPct val="80000"/>
              </a:lnSpc>
              <a:spcBef>
                <a:spcPts val="400"/>
              </a:spcBef>
              <a:buSzPct val="98000"/>
              <a:buNone/>
            </a:pPr>
            <a:r>
              <a:rPr lang="en-CA" sz="2400" dirty="0"/>
              <a:t>2005: </a:t>
            </a:r>
            <a:r>
              <a:rPr lang="en-CA" sz="2400" dirty="0" err="1"/>
              <a:t>Fingerworks</a:t>
            </a:r>
            <a:endParaRPr lang="en-CA" sz="2400" dirty="0"/>
          </a:p>
          <a:p>
            <a:pPr marL="372524" lvl="1" indent="0">
              <a:lnSpc>
                <a:spcPct val="80000"/>
              </a:lnSpc>
              <a:spcBef>
                <a:spcPts val="400"/>
              </a:spcBef>
              <a:buSzPct val="98000"/>
              <a:buNone/>
            </a:pPr>
            <a:r>
              <a:rPr lang="en-CA" sz="2400" dirty="0" err="1"/>
              <a:t>Derivied</a:t>
            </a:r>
            <a:r>
              <a:rPr lang="en-CA" sz="2400" dirty="0"/>
              <a:t> Product: Multi-touchscreen </a:t>
            </a:r>
          </a:p>
          <a:p>
            <a:pPr marL="372524" lvl="1" indent="0">
              <a:lnSpc>
                <a:spcPct val="80000"/>
              </a:lnSpc>
              <a:spcBef>
                <a:spcPts val="400"/>
              </a:spcBef>
              <a:buSzPct val="98000"/>
              <a:buNone/>
            </a:pPr>
            <a:endParaRPr lang="en" sz="2400" dirty="0">
              <a:solidFill>
                <a:schemeClr val="dk2"/>
              </a:solidFill>
              <a:latin typeface="Calibri"/>
              <a:ea typeface="Calibri"/>
              <a:cs typeface="Calibri"/>
              <a:sym typeface="Calibri"/>
            </a:endParaRPr>
          </a:p>
          <a:p>
            <a:pPr marL="364058" indent="-364058">
              <a:lnSpc>
                <a:spcPct val="80000"/>
              </a:lnSpc>
              <a:spcBef>
                <a:spcPts val="533"/>
              </a:spcBef>
              <a:buSzPct val="102000"/>
              <a:buFont typeface="Noto Sans Symbols"/>
              <a:buChar char="➢"/>
            </a:pPr>
            <a:r>
              <a:rPr lang="en" sz="2667" dirty="0">
                <a:solidFill>
                  <a:schemeClr val="dk2"/>
                </a:solidFill>
                <a:latin typeface="Calibri"/>
                <a:ea typeface="Calibri"/>
                <a:cs typeface="Calibri"/>
                <a:sym typeface="Calibri"/>
              </a:rPr>
              <a:t>2008: P.A. Semi (semiconductors)</a:t>
            </a:r>
          </a:p>
          <a:p>
            <a:pPr marL="844528" lvl="1" indent="-472004">
              <a:lnSpc>
                <a:spcPct val="80000"/>
              </a:lnSpc>
              <a:spcBef>
                <a:spcPts val="400"/>
              </a:spcBef>
              <a:buSzPct val="98000"/>
              <a:buFont typeface="Noto Sans Symbols"/>
              <a:buChar char="❑"/>
            </a:pPr>
            <a:r>
              <a:rPr lang="en" sz="2400" dirty="0">
                <a:solidFill>
                  <a:schemeClr val="dk2"/>
                </a:solidFill>
                <a:latin typeface="Calibri"/>
                <a:ea typeface="Calibri"/>
                <a:cs typeface="Calibri"/>
                <a:sym typeface="Calibri"/>
              </a:rPr>
              <a:t>Derived Products: Apple A4 and A5 chips</a:t>
            </a:r>
          </a:p>
          <a:p>
            <a:pPr marL="844528" lvl="1" indent="-472004">
              <a:lnSpc>
                <a:spcPct val="80000"/>
              </a:lnSpc>
              <a:spcBef>
                <a:spcPts val="400"/>
              </a:spcBef>
              <a:buSzPct val="98000"/>
              <a:buFont typeface="Noto Sans Symbols"/>
              <a:buChar char="❑"/>
            </a:pPr>
            <a:r>
              <a:rPr lang="en" sz="2400" dirty="0">
                <a:solidFill>
                  <a:schemeClr val="dk2"/>
                </a:solidFill>
                <a:latin typeface="Calibri"/>
                <a:ea typeface="Calibri"/>
                <a:cs typeface="Calibri"/>
                <a:sym typeface="Calibri"/>
              </a:rPr>
              <a:t>$278 million</a:t>
            </a:r>
          </a:p>
          <a:p>
            <a:pPr marL="364058" indent="-364058">
              <a:lnSpc>
                <a:spcPct val="80000"/>
              </a:lnSpc>
              <a:spcBef>
                <a:spcPts val="533"/>
              </a:spcBef>
              <a:buSzPct val="102000"/>
              <a:buFont typeface="Noto Sans Symbols"/>
              <a:buChar char="➢"/>
            </a:pPr>
            <a:r>
              <a:rPr lang="en" sz="2667" dirty="0">
                <a:solidFill>
                  <a:schemeClr val="dk2"/>
                </a:solidFill>
                <a:latin typeface="Calibri"/>
                <a:ea typeface="Calibri"/>
                <a:cs typeface="Calibri"/>
                <a:sym typeface="Calibri"/>
              </a:rPr>
              <a:t>2009: Lala.com (music streaming)</a:t>
            </a:r>
          </a:p>
          <a:p>
            <a:pPr marL="844528" lvl="1" indent="-472004">
              <a:lnSpc>
                <a:spcPct val="80000"/>
              </a:lnSpc>
              <a:spcBef>
                <a:spcPts val="400"/>
              </a:spcBef>
              <a:buSzPct val="98000"/>
              <a:buFont typeface="Noto Sans Symbols"/>
              <a:buChar char="❑"/>
            </a:pPr>
            <a:r>
              <a:rPr lang="en" sz="2400" dirty="0">
                <a:solidFill>
                  <a:schemeClr val="dk2"/>
                </a:solidFill>
                <a:latin typeface="Calibri"/>
                <a:ea typeface="Calibri"/>
                <a:cs typeface="Calibri"/>
                <a:sym typeface="Calibri"/>
              </a:rPr>
              <a:t>Derived Products: iCloud, iTunes Match</a:t>
            </a:r>
          </a:p>
          <a:p>
            <a:pPr marL="844528" lvl="1" indent="-472004">
              <a:lnSpc>
                <a:spcPct val="80000"/>
              </a:lnSpc>
              <a:spcBef>
                <a:spcPts val="400"/>
              </a:spcBef>
              <a:buSzPct val="98000"/>
              <a:buFont typeface="Noto Sans Symbols"/>
              <a:buChar char="❑"/>
            </a:pPr>
            <a:r>
              <a:rPr lang="en" sz="2400" dirty="0">
                <a:solidFill>
                  <a:schemeClr val="dk2"/>
                </a:solidFill>
                <a:latin typeface="Calibri"/>
                <a:ea typeface="Calibri"/>
                <a:cs typeface="Calibri"/>
                <a:sym typeface="Calibri"/>
              </a:rPr>
              <a:t>$</a:t>
            </a:r>
            <a:r>
              <a:rPr lang="en" sz="2400" dirty="0">
                <a:latin typeface="Calibri"/>
                <a:ea typeface="Calibri"/>
                <a:cs typeface="Calibri"/>
                <a:sym typeface="Calibri"/>
              </a:rPr>
              <a:t>80</a:t>
            </a:r>
            <a:r>
              <a:rPr lang="en" sz="2400" dirty="0">
                <a:solidFill>
                  <a:schemeClr val="dk2"/>
                </a:solidFill>
                <a:latin typeface="Calibri"/>
                <a:ea typeface="Calibri"/>
                <a:cs typeface="Calibri"/>
                <a:sym typeface="Calibri"/>
              </a:rPr>
              <a:t> million</a:t>
            </a:r>
          </a:p>
          <a:p>
            <a:pPr marL="364058" indent="-364058">
              <a:spcBef>
                <a:spcPts val="507"/>
              </a:spcBef>
              <a:buSzPct val="25000"/>
              <a:buNone/>
            </a:pPr>
            <a:endParaRPr sz="2533"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675742782"/>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solidFill>
                  <a:schemeClr val="tx1"/>
                </a:solidFill>
                <a:latin typeface="Calibri"/>
                <a:ea typeface="Calibri"/>
                <a:cs typeface="Calibri"/>
                <a:sym typeface="Calibri"/>
              </a:rPr>
              <a:t>Key Acquisitions</a:t>
            </a:r>
            <a:r>
              <a:rPr lang="en-CA" dirty="0"/>
              <a:t/>
            </a:r>
            <a:br>
              <a:rPr lang="en-CA" dirty="0"/>
            </a:br>
            <a:endParaRPr lang="en-CA" dirty="0"/>
          </a:p>
        </p:txBody>
      </p:sp>
      <p:sp>
        <p:nvSpPr>
          <p:cNvPr id="3" name="Content Placeholder 2"/>
          <p:cNvSpPr>
            <a:spLocks noGrp="1"/>
          </p:cNvSpPr>
          <p:nvPr>
            <p:ph idx="1"/>
          </p:nvPr>
        </p:nvSpPr>
        <p:spPr/>
        <p:txBody>
          <a:bodyPr/>
          <a:lstStyle/>
          <a:p>
            <a:pPr marL="364058" indent="-364058">
              <a:lnSpc>
                <a:spcPct val="80000"/>
              </a:lnSpc>
              <a:spcBef>
                <a:spcPts val="533"/>
              </a:spcBef>
              <a:buSzPct val="102000"/>
              <a:buFont typeface="Noto Sans Symbols"/>
              <a:buChar char="➢"/>
            </a:pPr>
            <a:r>
              <a:rPr lang="en" sz="2667" dirty="0">
                <a:solidFill>
                  <a:schemeClr val="dk2"/>
                </a:solidFill>
                <a:latin typeface="Calibri"/>
                <a:ea typeface="Calibri"/>
                <a:cs typeface="Calibri"/>
                <a:sym typeface="Calibri"/>
              </a:rPr>
              <a:t>2010: Siri (Voice control software)</a:t>
            </a:r>
          </a:p>
          <a:p>
            <a:pPr marL="844528" lvl="1" indent="-472004">
              <a:lnSpc>
                <a:spcPct val="80000"/>
              </a:lnSpc>
              <a:spcBef>
                <a:spcPts val="400"/>
              </a:spcBef>
              <a:buSzPct val="98000"/>
              <a:buFont typeface="Noto Sans Symbols"/>
              <a:buChar char="❑"/>
            </a:pPr>
            <a:r>
              <a:rPr lang="en" sz="2400" dirty="0">
                <a:solidFill>
                  <a:schemeClr val="dk2"/>
                </a:solidFill>
                <a:latin typeface="Calibri"/>
                <a:ea typeface="Calibri"/>
                <a:cs typeface="Calibri"/>
                <a:sym typeface="Calibri"/>
              </a:rPr>
              <a:t>Derived Products: Siri</a:t>
            </a:r>
          </a:p>
          <a:p>
            <a:pPr marL="844528" lvl="1" indent="-472004">
              <a:lnSpc>
                <a:spcPct val="80000"/>
              </a:lnSpc>
              <a:spcBef>
                <a:spcPts val="400"/>
              </a:spcBef>
              <a:buSzPct val="98000"/>
              <a:buFont typeface="Noto Sans Symbols"/>
              <a:buChar char="❑"/>
            </a:pPr>
            <a:r>
              <a:rPr lang="en" sz="2400" dirty="0">
                <a:latin typeface="Calibri"/>
                <a:ea typeface="Calibri"/>
                <a:cs typeface="Calibri"/>
                <a:sym typeface="Calibri"/>
              </a:rPr>
              <a:t>$200 million</a:t>
            </a:r>
            <a:endParaRPr lang="en" sz="2400" dirty="0">
              <a:solidFill>
                <a:schemeClr val="dk2"/>
              </a:solidFill>
              <a:latin typeface="Calibri"/>
              <a:ea typeface="Calibri"/>
              <a:cs typeface="Calibri"/>
              <a:sym typeface="Calibri"/>
            </a:endParaRPr>
          </a:p>
          <a:p>
            <a:pPr marL="364058" indent="-364058">
              <a:lnSpc>
                <a:spcPct val="80000"/>
              </a:lnSpc>
              <a:spcBef>
                <a:spcPts val="0"/>
              </a:spcBef>
              <a:buSzPct val="102000"/>
              <a:buFont typeface="Noto Sans Symbols"/>
              <a:buChar char="➢"/>
            </a:pPr>
            <a:endParaRPr lang="en" sz="2800" dirty="0">
              <a:solidFill>
                <a:schemeClr val="dk2"/>
              </a:solidFill>
              <a:latin typeface="Calibri"/>
              <a:ea typeface="Calibri"/>
              <a:cs typeface="Calibri"/>
              <a:sym typeface="Calibri"/>
            </a:endParaRPr>
          </a:p>
          <a:p>
            <a:pPr marL="364058" indent="-364058">
              <a:lnSpc>
                <a:spcPct val="80000"/>
              </a:lnSpc>
              <a:spcBef>
                <a:spcPts val="0"/>
              </a:spcBef>
              <a:buSzPct val="102000"/>
              <a:buFont typeface="Noto Sans Symbols"/>
              <a:buChar char="➢"/>
            </a:pPr>
            <a:r>
              <a:rPr lang="en" sz="2800" dirty="0">
                <a:solidFill>
                  <a:schemeClr val="dk2"/>
                </a:solidFill>
                <a:latin typeface="Calibri"/>
                <a:ea typeface="Calibri"/>
                <a:cs typeface="Calibri"/>
                <a:sym typeface="Calibri"/>
              </a:rPr>
              <a:t>February 23, 2012: Chomp (App search engine)</a:t>
            </a:r>
          </a:p>
          <a:p>
            <a:pPr marL="844528" lvl="1" indent="-472004">
              <a:lnSpc>
                <a:spcPct val="80000"/>
              </a:lnSpc>
              <a:spcBef>
                <a:spcPts val="400"/>
              </a:spcBef>
              <a:buSzPct val="98000"/>
              <a:buFont typeface="Noto Sans Symbols"/>
              <a:buChar char="❑"/>
            </a:pPr>
            <a:r>
              <a:rPr lang="en" sz="2133" dirty="0">
                <a:solidFill>
                  <a:schemeClr val="dk2"/>
                </a:solidFill>
                <a:latin typeface="Calibri"/>
                <a:ea typeface="Calibri"/>
                <a:cs typeface="Calibri"/>
                <a:sym typeface="Calibri"/>
              </a:rPr>
              <a:t>Derived Products: App store</a:t>
            </a:r>
          </a:p>
          <a:p>
            <a:pPr marL="844528" lvl="1" indent="-472004">
              <a:lnSpc>
                <a:spcPct val="80000"/>
              </a:lnSpc>
              <a:spcBef>
                <a:spcPts val="400"/>
              </a:spcBef>
              <a:buSzPct val="98000"/>
              <a:buFont typeface="Noto Sans Symbols"/>
              <a:buChar char="❑"/>
            </a:pPr>
            <a:r>
              <a:rPr lang="en" sz="2133" dirty="0">
                <a:solidFill>
                  <a:schemeClr val="dk2"/>
                </a:solidFill>
                <a:latin typeface="Calibri"/>
                <a:ea typeface="Calibri"/>
                <a:cs typeface="Calibri"/>
                <a:sym typeface="Calibri"/>
              </a:rPr>
              <a:t>$50 million</a:t>
            </a:r>
          </a:p>
          <a:p>
            <a:pPr marL="364058" indent="-364058">
              <a:lnSpc>
                <a:spcPct val="80000"/>
              </a:lnSpc>
              <a:spcBef>
                <a:spcPts val="533"/>
              </a:spcBef>
              <a:buSzPct val="102000"/>
              <a:buFont typeface="Noto Sans Symbols"/>
              <a:buChar char="➢"/>
            </a:pPr>
            <a:r>
              <a:rPr lang="en" sz="2800" dirty="0">
                <a:solidFill>
                  <a:schemeClr val="dk2"/>
                </a:solidFill>
                <a:latin typeface="Calibri"/>
                <a:ea typeface="Calibri"/>
                <a:cs typeface="Calibri"/>
                <a:sym typeface="Calibri"/>
              </a:rPr>
              <a:t>July 27</a:t>
            </a:r>
            <a:r>
              <a:rPr lang="en" sz="2800" baseline="30000" dirty="0">
                <a:solidFill>
                  <a:schemeClr val="dk2"/>
                </a:solidFill>
                <a:latin typeface="Calibri"/>
                <a:ea typeface="Calibri"/>
                <a:cs typeface="Calibri"/>
                <a:sym typeface="Calibri"/>
              </a:rPr>
              <a:t>,</a:t>
            </a:r>
            <a:r>
              <a:rPr lang="en" sz="2800" dirty="0">
                <a:solidFill>
                  <a:schemeClr val="dk2"/>
                </a:solidFill>
                <a:latin typeface="Calibri"/>
                <a:ea typeface="Calibri"/>
                <a:cs typeface="Calibri"/>
                <a:sym typeface="Calibri"/>
              </a:rPr>
              <a:t> 2012: AuthenTec (PC and mobile security)</a:t>
            </a:r>
          </a:p>
          <a:p>
            <a:pPr marL="844528" lvl="1" indent="-472004">
              <a:lnSpc>
                <a:spcPct val="80000"/>
              </a:lnSpc>
              <a:spcBef>
                <a:spcPts val="400"/>
              </a:spcBef>
              <a:buSzPct val="99000"/>
              <a:buFont typeface="Noto Sans Symbols"/>
              <a:buChar char="❑"/>
            </a:pPr>
            <a:r>
              <a:rPr lang="en" sz="2133" dirty="0">
                <a:solidFill>
                  <a:schemeClr val="dk2"/>
                </a:solidFill>
                <a:latin typeface="Calibri"/>
                <a:ea typeface="Calibri"/>
                <a:cs typeface="Calibri"/>
                <a:sym typeface="Calibri"/>
              </a:rPr>
              <a:t>Derived Products: Touch ID</a:t>
            </a:r>
          </a:p>
          <a:p>
            <a:pPr marL="844528" lvl="1" indent="-472004">
              <a:lnSpc>
                <a:spcPct val="80000"/>
              </a:lnSpc>
              <a:spcBef>
                <a:spcPts val="400"/>
              </a:spcBef>
              <a:buSzPct val="99000"/>
              <a:buFont typeface="Noto Sans Symbols"/>
              <a:buChar char="❑"/>
            </a:pPr>
            <a:r>
              <a:rPr lang="en" sz="2133" dirty="0">
                <a:solidFill>
                  <a:schemeClr val="dk2"/>
                </a:solidFill>
                <a:latin typeface="Calibri"/>
                <a:ea typeface="Calibri"/>
                <a:cs typeface="Calibri"/>
                <a:sym typeface="Calibri"/>
              </a:rPr>
              <a:t>$356 million</a:t>
            </a:r>
          </a:p>
          <a:p>
            <a:endParaRPr lang="en-CA" dirty="0"/>
          </a:p>
        </p:txBody>
      </p:sp>
    </p:spTree>
    <p:extLst>
      <p:ext uri="{BB962C8B-B14F-4D97-AF65-F5344CB8AC3E}">
        <p14:creationId xmlns:p14="http://schemas.microsoft.com/office/powerpoint/2010/main" val="13881218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sz="3733" dirty="0">
                <a:solidFill>
                  <a:schemeClr val="tx1"/>
                </a:solidFill>
                <a:latin typeface="Calibri"/>
                <a:ea typeface="Calibri"/>
                <a:cs typeface="Calibri"/>
                <a:sym typeface="Calibri"/>
              </a:rPr>
              <a:t>Key Acquisitions</a:t>
            </a:r>
            <a:endParaRPr lang="en-CA" dirty="0"/>
          </a:p>
        </p:txBody>
      </p:sp>
      <p:sp>
        <p:nvSpPr>
          <p:cNvPr id="3" name="Content Placeholder 2"/>
          <p:cNvSpPr>
            <a:spLocks noGrp="1"/>
          </p:cNvSpPr>
          <p:nvPr>
            <p:ph idx="1"/>
          </p:nvPr>
        </p:nvSpPr>
        <p:spPr/>
        <p:txBody>
          <a:bodyPr/>
          <a:lstStyle/>
          <a:p>
            <a:pPr marL="364058" indent="-364058">
              <a:lnSpc>
                <a:spcPct val="80000"/>
              </a:lnSpc>
              <a:spcBef>
                <a:spcPts val="533"/>
              </a:spcBef>
              <a:buSzPct val="102000"/>
              <a:buFont typeface="Noto Sans Symbols"/>
              <a:buChar char="➢"/>
            </a:pPr>
            <a:r>
              <a:rPr lang="en" sz="2800" dirty="0">
                <a:solidFill>
                  <a:schemeClr val="dk2"/>
                </a:solidFill>
                <a:latin typeface="Calibri"/>
                <a:ea typeface="Calibri"/>
                <a:cs typeface="Calibri"/>
                <a:sym typeface="Calibri"/>
              </a:rPr>
              <a:t>2014: Beats Electronics</a:t>
            </a:r>
          </a:p>
          <a:p>
            <a:pPr marL="844528" lvl="1" indent="-472004">
              <a:lnSpc>
                <a:spcPct val="80000"/>
              </a:lnSpc>
              <a:spcBef>
                <a:spcPts val="400"/>
              </a:spcBef>
              <a:buSzPct val="98000"/>
              <a:buFont typeface="Noto Sans Symbols"/>
              <a:buChar char="❑"/>
            </a:pPr>
            <a:r>
              <a:rPr lang="en" sz="2133" dirty="0">
                <a:solidFill>
                  <a:schemeClr val="dk2"/>
                </a:solidFill>
                <a:latin typeface="Calibri"/>
                <a:ea typeface="Calibri"/>
                <a:cs typeface="Calibri"/>
                <a:sym typeface="Calibri"/>
              </a:rPr>
              <a:t>Derived Products: iPhone, iTunes</a:t>
            </a:r>
          </a:p>
          <a:p>
            <a:pPr marL="844528" lvl="1" indent="-472004">
              <a:lnSpc>
                <a:spcPct val="80000"/>
              </a:lnSpc>
              <a:spcBef>
                <a:spcPts val="400"/>
              </a:spcBef>
              <a:buSzPct val="98000"/>
              <a:buFont typeface="Noto Sans Symbols"/>
              <a:buChar char="❑"/>
            </a:pPr>
            <a:r>
              <a:rPr lang="en" sz="2133" dirty="0">
                <a:solidFill>
                  <a:schemeClr val="dk2"/>
                </a:solidFill>
                <a:latin typeface="Calibri"/>
                <a:ea typeface="Calibri"/>
                <a:cs typeface="Calibri"/>
                <a:sym typeface="Calibri"/>
              </a:rPr>
              <a:t>$3 billion</a:t>
            </a:r>
          </a:p>
          <a:p>
            <a:pPr marL="364058" indent="-364058">
              <a:lnSpc>
                <a:spcPct val="80000"/>
              </a:lnSpc>
              <a:spcBef>
                <a:spcPts val="533"/>
              </a:spcBef>
              <a:buSzPct val="102000"/>
              <a:buFont typeface="Noto Sans Symbols"/>
              <a:buChar char="➢"/>
            </a:pPr>
            <a:r>
              <a:rPr lang="en" sz="2800" dirty="0">
                <a:solidFill>
                  <a:schemeClr val="dk2"/>
                </a:solidFill>
                <a:latin typeface="Calibri"/>
                <a:ea typeface="Calibri"/>
                <a:cs typeface="Calibri"/>
                <a:sym typeface="Calibri"/>
              </a:rPr>
              <a:t>2015: IinX (camera)</a:t>
            </a:r>
          </a:p>
          <a:p>
            <a:pPr marL="844528" lvl="1" indent="-472004">
              <a:lnSpc>
                <a:spcPct val="80000"/>
              </a:lnSpc>
              <a:spcBef>
                <a:spcPts val="400"/>
              </a:spcBef>
              <a:buSzPct val="98000"/>
              <a:buFont typeface="Noto Sans Symbols"/>
              <a:buChar char="❑"/>
            </a:pPr>
            <a:r>
              <a:rPr lang="en" sz="2133" dirty="0">
                <a:solidFill>
                  <a:schemeClr val="dk2"/>
                </a:solidFill>
                <a:latin typeface="Calibri"/>
                <a:ea typeface="Calibri"/>
                <a:cs typeface="Calibri"/>
                <a:sym typeface="Calibri"/>
              </a:rPr>
              <a:t>Derived Products: iPod, iPhone, iPad</a:t>
            </a:r>
          </a:p>
          <a:p>
            <a:pPr marL="844528" lvl="1" indent="-472004">
              <a:lnSpc>
                <a:spcPct val="80000"/>
              </a:lnSpc>
              <a:spcBef>
                <a:spcPts val="400"/>
              </a:spcBef>
              <a:buSzPct val="98000"/>
              <a:buFont typeface="Noto Sans Symbols"/>
              <a:buChar char="❑"/>
            </a:pPr>
            <a:r>
              <a:rPr lang="en" sz="2133" dirty="0">
                <a:solidFill>
                  <a:schemeClr val="dk2"/>
                </a:solidFill>
                <a:latin typeface="Calibri"/>
                <a:ea typeface="Calibri"/>
                <a:cs typeface="Calibri"/>
                <a:sym typeface="Calibri"/>
              </a:rPr>
              <a:t>$20 million</a:t>
            </a:r>
          </a:p>
          <a:p>
            <a:pPr marL="364058" indent="-364058">
              <a:lnSpc>
                <a:spcPct val="80000"/>
              </a:lnSpc>
              <a:spcBef>
                <a:spcPts val="533"/>
              </a:spcBef>
              <a:buSzPct val="102000"/>
              <a:buFont typeface="Noto Sans Symbols"/>
              <a:buChar char="➢"/>
            </a:pPr>
            <a:r>
              <a:rPr lang="en" sz="2800" dirty="0">
                <a:solidFill>
                  <a:schemeClr val="dk2"/>
                </a:solidFill>
                <a:latin typeface="Calibri"/>
                <a:ea typeface="Calibri"/>
                <a:cs typeface="Calibri"/>
                <a:sym typeface="Calibri"/>
              </a:rPr>
              <a:t>2016:</a:t>
            </a:r>
          </a:p>
          <a:p>
            <a:pPr marL="364058" indent="-364058">
              <a:lnSpc>
                <a:spcPct val="80000"/>
              </a:lnSpc>
              <a:spcBef>
                <a:spcPts val="533"/>
              </a:spcBef>
              <a:buSzPct val="102000"/>
              <a:buFont typeface="Noto Sans Symbols"/>
              <a:buChar char="➢"/>
            </a:pPr>
            <a:r>
              <a:rPr lang="en" sz="2800" dirty="0">
                <a:solidFill>
                  <a:schemeClr val="dk2"/>
                </a:solidFill>
                <a:latin typeface="Calibri"/>
                <a:ea typeface="Calibri"/>
                <a:cs typeface="Calibri"/>
                <a:sym typeface="Calibri"/>
              </a:rPr>
              <a:t> Flyby Media (Augmented reality software)</a:t>
            </a:r>
          </a:p>
          <a:p>
            <a:pPr marL="844528" lvl="1" indent="-472004">
              <a:lnSpc>
                <a:spcPct val="80000"/>
              </a:lnSpc>
              <a:spcBef>
                <a:spcPts val="400"/>
              </a:spcBef>
              <a:buSzPct val="98000"/>
              <a:buFont typeface="Noto Sans Symbols"/>
              <a:buChar char="❑"/>
            </a:pPr>
            <a:r>
              <a:rPr lang="en" sz="2133" dirty="0">
                <a:solidFill>
                  <a:schemeClr val="dk2"/>
                </a:solidFill>
                <a:latin typeface="Calibri"/>
                <a:ea typeface="Calibri"/>
                <a:cs typeface="Calibri"/>
                <a:sym typeface="Calibri"/>
              </a:rPr>
              <a:t>iPhone, iPod, iPad</a:t>
            </a:r>
          </a:p>
          <a:p>
            <a:pPr marL="372524" lvl="1" indent="0">
              <a:lnSpc>
                <a:spcPct val="80000"/>
              </a:lnSpc>
              <a:spcBef>
                <a:spcPts val="400"/>
              </a:spcBef>
              <a:buSzPct val="98000"/>
              <a:buNone/>
            </a:pPr>
            <a:r>
              <a:rPr lang="en" sz="2133" dirty="0">
                <a:solidFill>
                  <a:schemeClr val="dk2"/>
                </a:solidFill>
                <a:latin typeface="Calibri"/>
                <a:ea typeface="Calibri"/>
                <a:cs typeface="Calibri"/>
                <a:sym typeface="Calibri"/>
              </a:rPr>
              <a:t>Shares in Didi Chuxing </a:t>
            </a:r>
          </a:p>
          <a:p>
            <a:pPr marL="372524" lvl="1" indent="0">
              <a:lnSpc>
                <a:spcPct val="80000"/>
              </a:lnSpc>
              <a:spcBef>
                <a:spcPts val="400"/>
              </a:spcBef>
              <a:buSzPct val="98000"/>
              <a:buNone/>
            </a:pPr>
            <a:r>
              <a:rPr lang="en-CA" sz="2133" dirty="0"/>
              <a:t>		$1,000,000,000</a:t>
            </a:r>
            <a:endParaRPr lang="en" sz="2133" dirty="0">
              <a:solidFill>
                <a:schemeClr val="dk2"/>
              </a:solidFill>
              <a:latin typeface="Calibri"/>
              <a:ea typeface="Calibri"/>
              <a:cs typeface="Calibri"/>
              <a:sym typeface="Calibri"/>
            </a:endParaRPr>
          </a:p>
          <a:p>
            <a:endParaRPr lang="en-CA" dirty="0"/>
          </a:p>
        </p:txBody>
      </p:sp>
    </p:spTree>
    <p:extLst>
      <p:ext uri="{BB962C8B-B14F-4D97-AF65-F5344CB8AC3E}">
        <p14:creationId xmlns:p14="http://schemas.microsoft.com/office/powerpoint/2010/main" val="23472017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Shape 678"/>
          <p:cNvSpPr txBox="1">
            <a:spLocks noGrp="1"/>
          </p:cNvSpPr>
          <p:nvPr>
            <p:ph type="title"/>
          </p:nvPr>
        </p:nvSpPr>
        <p:spPr>
          <a:xfrm>
            <a:off x="624416" y="3045880"/>
            <a:ext cx="10972800" cy="1143000"/>
          </a:xfrm>
          <a:prstGeom prst="rect">
            <a:avLst/>
          </a:prstGeom>
          <a:noFill/>
          <a:ln>
            <a:noFill/>
          </a:ln>
        </p:spPr>
        <p:txBody>
          <a:bodyPr vert="horz" lIns="121900" tIns="60933" rIns="121900" bIns="60933" rtlCol="0" anchor="ctr" anchorCtr="0">
            <a:noAutofit/>
          </a:bodyPr>
          <a:lstStyle/>
          <a:p>
            <a:pPr algn="ctr">
              <a:spcBef>
                <a:spcPts val="0"/>
              </a:spcBef>
              <a:buClr>
                <a:srgbClr val="000000"/>
              </a:buClr>
              <a:buSzPct val="25000"/>
            </a:pPr>
            <a:r>
              <a:rPr lang="en" sz="5867">
                <a:solidFill>
                  <a:srgbClr val="000000"/>
                </a:solidFill>
                <a:latin typeface="Calibri"/>
                <a:ea typeface="Calibri"/>
                <a:cs typeface="Calibri"/>
                <a:sym typeface="Calibri"/>
              </a:rPr>
              <a:t>APPLE MANAGEMENT TEAM</a:t>
            </a:r>
          </a:p>
        </p:txBody>
      </p:sp>
    </p:spTree>
    <p:extLst>
      <p:ext uri="{BB962C8B-B14F-4D97-AF65-F5344CB8AC3E}">
        <p14:creationId xmlns:p14="http://schemas.microsoft.com/office/powerpoint/2010/main" val="4142941268"/>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60" name="Shape 260"/>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Gadget Industry Overview: Trend</a:t>
            </a:r>
          </a:p>
        </p:txBody>
      </p:sp>
      <p:sp>
        <p:nvSpPr>
          <p:cNvPr id="259" name="Shape 259"/>
          <p:cNvSpPr txBox="1">
            <a:spLocks noGrp="1"/>
          </p:cNvSpPr>
          <p:nvPr>
            <p:ph idx="1"/>
          </p:nvPr>
        </p:nvSpPr>
        <p:spPr>
          <a:xfrm>
            <a:off x="767292" y="1875367"/>
            <a:ext cx="10657416" cy="3922181"/>
          </a:xfrm>
          <a:prstGeom prst="rect">
            <a:avLst/>
          </a:prstGeom>
          <a:noFill/>
          <a:ln>
            <a:noFill/>
          </a:ln>
        </p:spPr>
        <p:txBody>
          <a:bodyPr vert="horz" lIns="121900" tIns="60933" rIns="121900" bIns="60933" rtlCol="0" anchor="t" anchorCtr="0">
            <a:noAutofit/>
          </a:bodyPr>
          <a:lstStyle/>
          <a:p>
            <a:pPr>
              <a:lnSpc>
                <a:spcPct val="100000"/>
              </a:lnSpc>
              <a:spcBef>
                <a:spcPts val="0"/>
              </a:spcBef>
              <a:buClr>
                <a:schemeClr val="accent1"/>
              </a:buClr>
              <a:buSzPct val="100000"/>
              <a:buFont typeface="Wingdings" panose="05000000000000000000" pitchFamily="2" charset="2"/>
              <a:buChar char="Ø"/>
            </a:pPr>
            <a:r>
              <a:rPr lang="en" sz="2533" dirty="0">
                <a:solidFill>
                  <a:schemeClr val="dk2"/>
                </a:solidFill>
                <a:latin typeface="Calibri"/>
                <a:ea typeface="Calibri"/>
                <a:cs typeface="Calibri"/>
                <a:sym typeface="Calibri"/>
              </a:rPr>
              <a:t>Convergence</a:t>
            </a:r>
          </a:p>
          <a:p>
            <a:pPr marL="996924" lvl="1" indent="-624400">
              <a:lnSpc>
                <a:spcPct val="100000"/>
              </a:lnSpc>
              <a:spcBef>
                <a:spcPts val="667"/>
              </a:spcBef>
              <a:buClr>
                <a:schemeClr val="accent1"/>
              </a:buClr>
              <a:buSzPct val="100000"/>
              <a:buFont typeface="Wingdings" panose="05000000000000000000" pitchFamily="2" charset="2"/>
              <a:buChar char="Ø"/>
            </a:pPr>
            <a:r>
              <a:rPr lang="en" sz="2133" dirty="0">
                <a:solidFill>
                  <a:schemeClr val="dk2"/>
                </a:solidFill>
                <a:latin typeface="Calibri"/>
                <a:ea typeface="Calibri"/>
                <a:cs typeface="Calibri"/>
                <a:sym typeface="Calibri"/>
              </a:rPr>
              <a:t>players in the consumer electronics, computer hardware, and telecom sectors are increasingly finding themselves competing head-to-head</a:t>
            </a:r>
          </a:p>
          <a:p>
            <a:pPr marL="996924" lvl="1" indent="-624400">
              <a:lnSpc>
                <a:spcPct val="100000"/>
              </a:lnSpc>
              <a:spcBef>
                <a:spcPts val="667"/>
              </a:spcBef>
              <a:buClr>
                <a:schemeClr val="accent1"/>
              </a:buClr>
              <a:buSzPct val="100000"/>
              <a:buFont typeface="Wingdings" panose="05000000000000000000" pitchFamily="2" charset="2"/>
              <a:buChar char="Ø"/>
            </a:pPr>
            <a:r>
              <a:rPr lang="en" sz="2133" dirty="0">
                <a:solidFill>
                  <a:schemeClr val="dk2"/>
                </a:solidFill>
                <a:latin typeface="Calibri"/>
                <a:ea typeface="Calibri"/>
                <a:cs typeface="Calibri"/>
                <a:sym typeface="Calibri"/>
              </a:rPr>
              <a:t>Turmoil, in the form of mergers and acquisitions and fluctuations in profitability, is likely to result in each of these industries as time passes.</a:t>
            </a:r>
          </a:p>
          <a:p>
            <a:pPr>
              <a:lnSpc>
                <a:spcPct val="100000"/>
              </a:lnSpc>
              <a:spcBef>
                <a:spcPts val="800"/>
              </a:spcBef>
              <a:buClr>
                <a:schemeClr val="accent1"/>
              </a:buClr>
              <a:buSzPct val="100000"/>
              <a:buFont typeface="Wingdings" panose="05000000000000000000" pitchFamily="2" charset="2"/>
              <a:buChar char="Ø"/>
            </a:pPr>
            <a:r>
              <a:rPr lang="en" sz="2533" dirty="0">
                <a:solidFill>
                  <a:schemeClr val="dk2"/>
                </a:solidFill>
                <a:latin typeface="Calibri"/>
                <a:ea typeface="Calibri"/>
                <a:cs typeface="Calibri"/>
                <a:sym typeface="Calibri"/>
              </a:rPr>
              <a:t>Falling price</a:t>
            </a:r>
          </a:p>
          <a:p>
            <a:pPr marL="996924" lvl="1" indent="-624400">
              <a:lnSpc>
                <a:spcPct val="100000"/>
              </a:lnSpc>
              <a:spcBef>
                <a:spcPts val="667"/>
              </a:spcBef>
              <a:buClr>
                <a:schemeClr val="accent1"/>
              </a:buClr>
              <a:buSzPct val="100000"/>
              <a:buFont typeface="Wingdings" panose="05000000000000000000" pitchFamily="2" charset="2"/>
              <a:buChar char="Ø"/>
            </a:pPr>
            <a:r>
              <a:rPr lang="en" sz="2133" dirty="0">
                <a:solidFill>
                  <a:schemeClr val="dk2"/>
                </a:solidFill>
                <a:latin typeface="Calibri"/>
                <a:ea typeface="Calibri"/>
                <a:cs typeface="Calibri"/>
                <a:sym typeface="Calibri"/>
              </a:rPr>
              <a:t>Technology improves all the time</a:t>
            </a:r>
          </a:p>
          <a:p>
            <a:pPr marL="996924" lvl="1" indent="-624400">
              <a:lnSpc>
                <a:spcPct val="100000"/>
              </a:lnSpc>
              <a:spcBef>
                <a:spcPts val="667"/>
              </a:spcBef>
              <a:buClr>
                <a:schemeClr val="accent1"/>
              </a:buClr>
              <a:buSzPct val="100000"/>
              <a:buFont typeface="Wingdings" panose="05000000000000000000" pitchFamily="2" charset="2"/>
              <a:buChar char="Ø"/>
            </a:pPr>
            <a:r>
              <a:rPr lang="en" sz="2133" dirty="0">
                <a:solidFill>
                  <a:schemeClr val="dk2"/>
                </a:solidFill>
                <a:latin typeface="Calibri"/>
                <a:ea typeface="Calibri"/>
                <a:cs typeface="Calibri"/>
                <a:sym typeface="Calibri"/>
              </a:rPr>
              <a:t>Products go by fast</a:t>
            </a:r>
          </a:p>
          <a:p>
            <a:pPr marL="996924" lvl="1" indent="-624400">
              <a:lnSpc>
                <a:spcPct val="100000"/>
              </a:lnSpc>
              <a:spcBef>
                <a:spcPts val="667"/>
              </a:spcBef>
              <a:buClr>
                <a:schemeClr val="accent1"/>
              </a:buClr>
              <a:buSzPct val="100000"/>
              <a:buFont typeface="Wingdings" panose="05000000000000000000" pitchFamily="2" charset="2"/>
              <a:buChar char="Ø"/>
            </a:pPr>
            <a:r>
              <a:rPr lang="en" sz="2133" dirty="0">
                <a:solidFill>
                  <a:schemeClr val="dk2"/>
                </a:solidFill>
                <a:latin typeface="Calibri"/>
                <a:ea typeface="Calibri"/>
                <a:cs typeface="Calibri"/>
                <a:sym typeface="Calibri"/>
              </a:rPr>
              <a:t>Only cutting-edge products cost more for developers and consumers</a:t>
            </a:r>
          </a:p>
          <a:p>
            <a:pPr marL="364058" indent="-364058">
              <a:lnSpc>
                <a:spcPct val="100000"/>
              </a:lnSpc>
              <a:spcBef>
                <a:spcPts val="427"/>
              </a:spcBef>
              <a:buClr>
                <a:schemeClr val="accent1"/>
              </a:buClr>
              <a:buSzPct val="25000"/>
              <a:buNone/>
            </a:pPr>
            <a:endParaRPr sz="2133"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2267055919"/>
      </p:ext>
    </p:extLst>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4" name="Shape 684"/>
          <p:cNvSpPr txBox="1">
            <a:spLocks noGrp="1"/>
          </p:cNvSpPr>
          <p:nvPr>
            <p:ph type="title"/>
          </p:nvPr>
        </p:nvSpPr>
        <p:spPr>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Steve Jobs</a:t>
            </a:r>
          </a:p>
        </p:txBody>
      </p:sp>
      <p:pic>
        <p:nvPicPr>
          <p:cNvPr id="683" name="Shape 683"/>
          <p:cNvPicPr preferRelativeResize="0">
            <a:picLocks noGrp="1"/>
          </p:cNvPicPr>
          <p:nvPr>
            <p:ph idx="1"/>
          </p:nvPr>
        </p:nvPicPr>
        <p:blipFill rotWithShape="1">
          <a:blip r:embed="rId3">
            <a:alphaModFix/>
          </a:blip>
          <a:stretch/>
        </p:blipFill>
        <p:spPr>
          <a:xfrm>
            <a:off x="3228912" y="2160588"/>
            <a:ext cx="3494214" cy="3881437"/>
          </a:xfrm>
          <a:prstGeom prst="rect">
            <a:avLst/>
          </a:prstGeom>
          <a:noFill/>
          <a:ln>
            <a:noFill/>
          </a:ln>
        </p:spPr>
      </p:pic>
      <p:sp>
        <p:nvSpPr>
          <p:cNvPr id="685" name="Shape 685"/>
          <p:cNvSpPr txBox="1"/>
          <p:nvPr/>
        </p:nvSpPr>
        <p:spPr>
          <a:xfrm>
            <a:off x="377146" y="409701"/>
            <a:ext cx="8589433" cy="6270499"/>
          </a:xfrm>
          <a:prstGeom prst="rect">
            <a:avLst/>
          </a:prstGeom>
          <a:noFill/>
          <a:ln>
            <a:noFill/>
          </a:ln>
        </p:spPr>
        <p:txBody>
          <a:bodyPr lIns="121900" tIns="60933" rIns="121900" bIns="60933" anchor="t" anchorCtr="0">
            <a:noAutofit/>
          </a:bodyPr>
          <a:lstStyle/>
          <a:p>
            <a:pPr marL="457189" indent="-457189">
              <a:buClr>
                <a:schemeClr val="accent1"/>
              </a:buClr>
              <a:buSzPct val="100000"/>
              <a:buFont typeface="Noto Sans Symbols"/>
              <a:buChar char="➢"/>
            </a:pPr>
            <a:endParaRPr lang="en" sz="2667" dirty="0">
              <a:solidFill>
                <a:schemeClr val="dk2"/>
              </a:solidFill>
              <a:latin typeface="Calibri"/>
              <a:ea typeface="Calibri"/>
              <a:cs typeface="Calibri"/>
              <a:sym typeface="Calibri"/>
            </a:endParaRPr>
          </a:p>
          <a:p>
            <a:pPr marL="457189" indent="-457189">
              <a:buClr>
                <a:schemeClr val="accent1"/>
              </a:buClr>
              <a:buSzPct val="100000"/>
              <a:buFont typeface="Noto Sans Symbols"/>
              <a:buChar char="➢"/>
            </a:pPr>
            <a:endParaRPr lang="en" sz="2667" dirty="0">
              <a:solidFill>
                <a:schemeClr val="dk2"/>
              </a:solidFill>
              <a:latin typeface="Calibri"/>
              <a:ea typeface="Calibri"/>
              <a:cs typeface="Calibri"/>
              <a:sym typeface="Calibri"/>
            </a:endParaRPr>
          </a:p>
          <a:p>
            <a:pPr marL="457189" indent="-457189">
              <a:buClr>
                <a:schemeClr val="accent1"/>
              </a:buClr>
              <a:buSzPct val="100000"/>
              <a:buFont typeface="Noto Sans Symbols"/>
              <a:buChar char="➢"/>
            </a:pPr>
            <a:endParaRPr lang="en" sz="2667" dirty="0">
              <a:solidFill>
                <a:schemeClr val="dk2"/>
              </a:solidFill>
              <a:latin typeface="Calibri"/>
              <a:ea typeface="Calibri"/>
              <a:cs typeface="Calibri"/>
              <a:sym typeface="Calibri"/>
            </a:endParaRPr>
          </a:p>
          <a:p>
            <a:pPr marL="457189" indent="-457189">
              <a:buClr>
                <a:schemeClr val="accent1"/>
              </a:buClr>
              <a:buSzPct val="100000"/>
              <a:buFont typeface="Noto Sans Symbols"/>
              <a:buChar char="➢"/>
            </a:pPr>
            <a:r>
              <a:rPr lang="en" sz="2667" dirty="0">
                <a:solidFill>
                  <a:schemeClr val="dk2"/>
                </a:solidFill>
                <a:latin typeface="Calibri"/>
                <a:ea typeface="Calibri"/>
                <a:cs typeface="Calibri"/>
                <a:sym typeface="Calibri"/>
              </a:rPr>
              <a:t>Co-Founder and former CEO</a:t>
            </a:r>
          </a:p>
          <a:p>
            <a:pPr marL="457189" indent="-457189">
              <a:spcBef>
                <a:spcPts val="533"/>
              </a:spcBef>
              <a:buClr>
                <a:schemeClr val="accent1"/>
              </a:buClr>
              <a:buSzPct val="100000"/>
              <a:buFont typeface="Noto Sans Symbols"/>
              <a:buChar char="➢"/>
            </a:pPr>
            <a:r>
              <a:rPr lang="en" sz="2667" dirty="0">
                <a:solidFill>
                  <a:schemeClr val="dk2"/>
                </a:solidFill>
                <a:latin typeface="Calibri"/>
                <a:ea typeface="Calibri"/>
                <a:cs typeface="Calibri"/>
                <a:sym typeface="Calibri"/>
              </a:rPr>
              <a:t>Education:</a:t>
            </a:r>
          </a:p>
          <a:p>
            <a:pPr marL="990575" lvl="1" indent="-380990">
              <a:spcBef>
                <a:spcPts val="400"/>
              </a:spcBef>
              <a:buClr>
                <a:schemeClr val="accent1"/>
              </a:buClr>
              <a:buSzPct val="100000"/>
              <a:buFont typeface="Noto Sans Symbols"/>
              <a:buChar char="❑"/>
            </a:pPr>
            <a:r>
              <a:rPr lang="en" sz="2000" dirty="0">
                <a:solidFill>
                  <a:schemeClr val="dk2"/>
                </a:solidFill>
                <a:latin typeface="Calibri"/>
                <a:ea typeface="Calibri"/>
                <a:cs typeface="Calibri"/>
                <a:sym typeface="Calibri"/>
              </a:rPr>
              <a:t>Reed College – Dropped Out</a:t>
            </a:r>
          </a:p>
          <a:p>
            <a:endParaRPr lang="en-CA" sz="2400" dirty="0"/>
          </a:p>
          <a:p>
            <a:r>
              <a:rPr lang="en-CA" sz="2400" dirty="0"/>
              <a:t>-Left in 1985, came back in 1997	</a:t>
            </a:r>
          </a:p>
          <a:p>
            <a:r>
              <a:rPr lang="en-CA" sz="2400" dirty="0"/>
              <a:t>	NeXT: computer company</a:t>
            </a:r>
          </a:p>
          <a:p>
            <a:r>
              <a:rPr lang="en-CA" sz="2400" dirty="0"/>
              <a:t>	Pixar: computer animation film studio</a:t>
            </a:r>
            <a:endParaRPr lang="en" sz="2667" dirty="0">
              <a:solidFill>
                <a:schemeClr val="dk2"/>
              </a:solidFill>
              <a:latin typeface="Calibri"/>
              <a:ea typeface="Calibri"/>
              <a:cs typeface="Calibri"/>
              <a:sym typeface="Calibri"/>
            </a:endParaRPr>
          </a:p>
          <a:p>
            <a:pPr marL="457189" indent="-457189">
              <a:spcBef>
                <a:spcPts val="533"/>
              </a:spcBef>
              <a:buClr>
                <a:schemeClr val="accent1"/>
              </a:buClr>
              <a:buSzPct val="100000"/>
              <a:buFont typeface="Noto Sans Symbols"/>
              <a:buChar char="➢"/>
            </a:pPr>
            <a:r>
              <a:rPr lang="en" sz="2667" dirty="0">
                <a:solidFill>
                  <a:schemeClr val="dk2"/>
                </a:solidFill>
                <a:latin typeface="Calibri"/>
                <a:ea typeface="Calibri"/>
                <a:cs typeface="Calibri"/>
                <a:sym typeface="Calibri"/>
              </a:rPr>
              <a:t>Oversaw development of iMac, iTunes, iPhone, and iPad on the services side as well as Apple’s retail stores</a:t>
            </a:r>
          </a:p>
          <a:p>
            <a:pPr marL="457189" indent="-457189">
              <a:spcBef>
                <a:spcPts val="533"/>
              </a:spcBef>
              <a:buClr>
                <a:schemeClr val="accent1"/>
              </a:buClr>
              <a:buSzPct val="100000"/>
              <a:buFont typeface="Noto Sans Symbols"/>
              <a:buChar char="➢"/>
            </a:pPr>
            <a:r>
              <a:rPr lang="en" sz="2667" dirty="0">
                <a:solidFill>
                  <a:schemeClr val="dk2"/>
                </a:solidFill>
                <a:latin typeface="Calibri"/>
                <a:ea typeface="Calibri"/>
                <a:cs typeface="Calibri"/>
                <a:sym typeface="Calibri"/>
              </a:rPr>
              <a:t>Demanding perfectionist				</a:t>
            </a:r>
            <a:r>
              <a:rPr lang="en-CA" sz="2667" dirty="0"/>
              <a:t>belief in premium design and craftsmanship </a:t>
            </a:r>
          </a:p>
          <a:p>
            <a:pPr marL="457189" indent="-457189">
              <a:spcBef>
                <a:spcPts val="533"/>
              </a:spcBef>
              <a:buClr>
                <a:schemeClr val="accent1"/>
              </a:buClr>
              <a:buSzPct val="100000"/>
              <a:buFont typeface="Noto Sans Symbols"/>
              <a:buChar char="➢"/>
            </a:pPr>
            <a:r>
              <a:rPr lang="en" sz="2667" dirty="0">
                <a:solidFill>
                  <a:schemeClr val="dk2"/>
                </a:solidFill>
                <a:latin typeface="Calibri"/>
                <a:ea typeface="Calibri"/>
                <a:cs typeface="Calibri"/>
                <a:sym typeface="Calibri"/>
              </a:rPr>
              <a:t>Passed away in 2011</a:t>
            </a:r>
          </a:p>
          <a:p>
            <a:pPr>
              <a:buClr>
                <a:srgbClr val="000000"/>
              </a:buClr>
            </a:pPr>
            <a:endParaRPr sz="2667"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378162268"/>
      </p:ext>
    </p:extLst>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2" name="Shape 692"/>
          <p:cNvSpPr txBox="1">
            <a:spLocks noGrp="1"/>
          </p:cNvSpPr>
          <p:nvPr>
            <p:ph type="title"/>
          </p:nvPr>
        </p:nvSpPr>
        <p:spPr>
          <a:xfrm>
            <a:off x="624416" y="165100"/>
            <a:ext cx="10972800" cy="1143000"/>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Tim Cook</a:t>
            </a:r>
          </a:p>
        </p:txBody>
      </p:sp>
      <p:sp>
        <p:nvSpPr>
          <p:cNvPr id="691" name="Shape 691"/>
          <p:cNvSpPr txBox="1">
            <a:spLocks noGrp="1"/>
          </p:cNvSpPr>
          <p:nvPr>
            <p:ph idx="1"/>
          </p:nvPr>
        </p:nvSpPr>
        <p:spPr>
          <a:xfrm>
            <a:off x="101600" y="1092201"/>
            <a:ext cx="8839200" cy="4677833"/>
          </a:xfrm>
          <a:prstGeom prst="rect">
            <a:avLst/>
          </a:prstGeom>
          <a:noFill/>
          <a:ln>
            <a:noFill/>
          </a:ln>
        </p:spPr>
        <p:txBody>
          <a:bodyPr vert="horz" lIns="121900" tIns="60933" rIns="121900" bIns="60933" rtlCol="0" anchor="t" anchorCtr="0">
            <a:noAutofit/>
          </a:bodyPr>
          <a:lstStyle/>
          <a:p>
            <a:pPr marL="364058" indent="-364058">
              <a:lnSpc>
                <a:spcPct val="90000"/>
              </a:lnSpc>
              <a:spcBef>
                <a:spcPts val="0"/>
              </a:spcBef>
              <a:buSzPct val="100000"/>
              <a:buFont typeface="Noto Sans Symbols"/>
              <a:buChar char="➢"/>
            </a:pPr>
            <a:r>
              <a:rPr lang="en" sz="2667" dirty="0">
                <a:solidFill>
                  <a:schemeClr val="dk2"/>
                </a:solidFill>
                <a:latin typeface="Calibri"/>
                <a:ea typeface="Calibri"/>
                <a:cs typeface="Calibri"/>
                <a:sym typeface="Calibri"/>
              </a:rPr>
              <a:t>Chief Executive Officer</a:t>
            </a:r>
          </a:p>
          <a:p>
            <a:pPr marL="768330" lvl="1" indent="-395806">
              <a:lnSpc>
                <a:spcPct val="90000"/>
              </a:lnSpc>
              <a:spcBef>
                <a:spcPts val="400"/>
              </a:spcBef>
              <a:buSzPct val="100000"/>
              <a:buFont typeface="Noto Sans Symbols"/>
              <a:buChar char="❑"/>
            </a:pPr>
            <a:r>
              <a:rPr lang="en" sz="2133" dirty="0">
                <a:solidFill>
                  <a:schemeClr val="dk2"/>
                </a:solidFill>
                <a:latin typeface="Calibri"/>
                <a:ea typeface="Calibri"/>
                <a:cs typeface="Calibri"/>
                <a:sym typeface="Calibri"/>
              </a:rPr>
              <a:t>Since 08/12/2011</a:t>
            </a:r>
          </a:p>
          <a:p>
            <a:pPr marL="364058" indent="-364058">
              <a:lnSpc>
                <a:spcPct val="90000"/>
              </a:lnSpc>
              <a:spcBef>
                <a:spcPts val="533"/>
              </a:spcBef>
              <a:buSzPct val="100000"/>
              <a:buFont typeface="Noto Sans Symbols"/>
              <a:buChar char="➢"/>
            </a:pPr>
            <a:r>
              <a:rPr lang="en" sz="2667" dirty="0">
                <a:solidFill>
                  <a:schemeClr val="dk2"/>
                </a:solidFill>
                <a:latin typeface="Calibri"/>
                <a:ea typeface="Calibri"/>
                <a:cs typeface="Calibri"/>
                <a:sym typeface="Calibri"/>
              </a:rPr>
              <a:t>Chief Finance Officer (2005-2011)</a:t>
            </a:r>
          </a:p>
          <a:p>
            <a:pPr marL="364058" indent="-364058">
              <a:lnSpc>
                <a:spcPct val="90000"/>
              </a:lnSpc>
              <a:spcBef>
                <a:spcPts val="533"/>
              </a:spcBef>
              <a:buSzPct val="100000"/>
              <a:buFont typeface="Noto Sans Symbols"/>
              <a:buChar char="➢"/>
            </a:pPr>
            <a:r>
              <a:rPr lang="en" sz="2667" dirty="0">
                <a:solidFill>
                  <a:schemeClr val="dk2"/>
                </a:solidFill>
                <a:latin typeface="Calibri"/>
                <a:ea typeface="Calibri"/>
                <a:cs typeface="Calibri"/>
                <a:sym typeface="Calibri"/>
              </a:rPr>
              <a:t>Executive VP, Worldwide Sales and Operations (2002-2005)</a:t>
            </a:r>
          </a:p>
          <a:p>
            <a:pPr marL="364058" indent="-364058">
              <a:lnSpc>
                <a:spcPct val="90000"/>
              </a:lnSpc>
              <a:spcBef>
                <a:spcPts val="533"/>
              </a:spcBef>
              <a:buSzPct val="100000"/>
              <a:buFont typeface="Noto Sans Symbols"/>
              <a:buChar char="➢"/>
            </a:pPr>
            <a:r>
              <a:rPr lang="en" sz="2667" dirty="0">
                <a:solidFill>
                  <a:schemeClr val="dk2"/>
                </a:solidFill>
                <a:latin typeface="Calibri"/>
                <a:ea typeface="Calibri"/>
                <a:cs typeface="Calibri"/>
                <a:sym typeface="Calibri"/>
              </a:rPr>
              <a:t>Senior VP, Worldwide Operations, Sales, Service, and Support (2000-2002)</a:t>
            </a:r>
          </a:p>
          <a:p>
            <a:pPr marL="364058" indent="-364058">
              <a:lnSpc>
                <a:spcPct val="90000"/>
              </a:lnSpc>
              <a:spcBef>
                <a:spcPts val="533"/>
              </a:spcBef>
              <a:buSzPct val="100000"/>
              <a:buFont typeface="Noto Sans Symbols"/>
              <a:buChar char="➢"/>
            </a:pPr>
            <a:r>
              <a:rPr lang="en" sz="2667" dirty="0">
                <a:solidFill>
                  <a:schemeClr val="dk2"/>
                </a:solidFill>
                <a:latin typeface="Calibri"/>
                <a:ea typeface="Calibri"/>
                <a:cs typeface="Calibri"/>
                <a:sym typeface="Calibri"/>
              </a:rPr>
              <a:t>Senior VP, Worldwide Sales and Operations (1998-2000)</a:t>
            </a:r>
          </a:p>
          <a:p>
            <a:pPr marL="364058" indent="-364058">
              <a:lnSpc>
                <a:spcPct val="90000"/>
              </a:lnSpc>
              <a:spcBef>
                <a:spcPts val="533"/>
              </a:spcBef>
              <a:buSzPct val="100000"/>
              <a:buFont typeface="Noto Sans Symbols"/>
              <a:buChar char="➢"/>
            </a:pPr>
            <a:r>
              <a:rPr lang="en" sz="2667" dirty="0">
                <a:solidFill>
                  <a:schemeClr val="dk2"/>
                </a:solidFill>
                <a:latin typeface="Calibri"/>
                <a:ea typeface="Calibri"/>
                <a:cs typeface="Calibri"/>
                <a:sym typeface="Calibri"/>
              </a:rPr>
              <a:t>Education:</a:t>
            </a:r>
          </a:p>
          <a:p>
            <a:pPr marL="768330" lvl="1" indent="-395806">
              <a:lnSpc>
                <a:spcPct val="90000"/>
              </a:lnSpc>
              <a:spcBef>
                <a:spcPts val="400"/>
              </a:spcBef>
              <a:buSzPct val="100000"/>
              <a:buFont typeface="Noto Sans Symbols"/>
              <a:buChar char="❑"/>
            </a:pPr>
            <a:r>
              <a:rPr lang="en" sz="2133" dirty="0">
                <a:solidFill>
                  <a:schemeClr val="dk2"/>
                </a:solidFill>
                <a:latin typeface="Calibri"/>
                <a:ea typeface="Calibri"/>
                <a:cs typeface="Calibri"/>
                <a:sym typeface="Calibri"/>
              </a:rPr>
              <a:t>Auburn University – (B) Industrial Engineering</a:t>
            </a:r>
          </a:p>
          <a:p>
            <a:pPr marL="768330" lvl="1" indent="-395806">
              <a:lnSpc>
                <a:spcPct val="90000"/>
              </a:lnSpc>
              <a:spcBef>
                <a:spcPts val="400"/>
              </a:spcBef>
              <a:buSzPct val="100000"/>
              <a:buFont typeface="Noto Sans Symbols"/>
              <a:buChar char="❑"/>
            </a:pPr>
            <a:r>
              <a:rPr lang="en" sz="2133" dirty="0">
                <a:solidFill>
                  <a:schemeClr val="dk2"/>
                </a:solidFill>
                <a:latin typeface="Calibri"/>
                <a:ea typeface="Calibri"/>
                <a:cs typeface="Calibri"/>
                <a:sym typeface="Calibri"/>
              </a:rPr>
              <a:t>Duke University – MBA</a:t>
            </a:r>
          </a:p>
          <a:p>
            <a:pPr marL="768330" lvl="1" indent="-395806">
              <a:lnSpc>
                <a:spcPct val="90000"/>
              </a:lnSpc>
              <a:spcBef>
                <a:spcPts val="400"/>
              </a:spcBef>
              <a:buSzPct val="100000"/>
              <a:buFont typeface="Noto Sans Symbols"/>
              <a:buChar char="❑"/>
            </a:pPr>
            <a:endParaRPr lang="en" dirty="0">
              <a:solidFill>
                <a:schemeClr val="dk2"/>
              </a:solidFill>
              <a:latin typeface="Calibri"/>
              <a:ea typeface="Calibri"/>
              <a:cs typeface="Calibri"/>
              <a:sym typeface="Calibri"/>
            </a:endParaRPr>
          </a:p>
        </p:txBody>
      </p:sp>
      <p:pic>
        <p:nvPicPr>
          <p:cNvPr id="693" name="Shape 693"/>
          <p:cNvPicPr preferRelativeResize="0"/>
          <p:nvPr/>
        </p:nvPicPr>
        <p:blipFill rotWithShape="1">
          <a:blip r:embed="rId3">
            <a:alphaModFix/>
          </a:blip>
          <a:srcRect/>
          <a:stretch/>
        </p:blipFill>
        <p:spPr>
          <a:xfrm>
            <a:off x="7037916" y="2347381"/>
            <a:ext cx="5154083" cy="4510615"/>
          </a:xfrm>
          <a:prstGeom prst="rect">
            <a:avLst/>
          </a:prstGeom>
          <a:noFill/>
          <a:ln>
            <a:noFill/>
          </a:ln>
        </p:spPr>
      </p:pic>
    </p:spTree>
    <p:extLst>
      <p:ext uri="{BB962C8B-B14F-4D97-AF65-F5344CB8AC3E}">
        <p14:creationId xmlns:p14="http://schemas.microsoft.com/office/powerpoint/2010/main" val="3928617591"/>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Shape 699"/>
          <p:cNvPicPr preferRelativeResize="0"/>
          <p:nvPr/>
        </p:nvPicPr>
        <p:blipFill rotWithShape="1">
          <a:blip r:embed="rId3">
            <a:alphaModFix/>
          </a:blip>
          <a:srcRect/>
          <a:stretch/>
        </p:blipFill>
        <p:spPr>
          <a:xfrm>
            <a:off x="9072034" y="3141133"/>
            <a:ext cx="3119967" cy="3680883"/>
          </a:xfrm>
          <a:prstGeom prst="rect">
            <a:avLst/>
          </a:prstGeom>
          <a:noFill/>
          <a:ln>
            <a:noFill/>
          </a:ln>
        </p:spPr>
      </p:pic>
      <p:sp>
        <p:nvSpPr>
          <p:cNvPr id="701" name="Shape 701"/>
          <p:cNvSpPr txBox="1">
            <a:spLocks noGrp="1"/>
          </p:cNvSpPr>
          <p:nvPr>
            <p:ph type="title"/>
          </p:nvPr>
        </p:nvSpPr>
        <p:spPr>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Angela Ahrendts </a:t>
            </a:r>
          </a:p>
        </p:txBody>
      </p:sp>
      <p:sp>
        <p:nvSpPr>
          <p:cNvPr id="700" name="Shape 700"/>
          <p:cNvSpPr txBox="1">
            <a:spLocks noGrp="1"/>
          </p:cNvSpPr>
          <p:nvPr>
            <p:ph idx="1"/>
          </p:nvPr>
        </p:nvSpPr>
        <p:spPr>
          <a:xfrm>
            <a:off x="334434" y="1642534"/>
            <a:ext cx="9313333" cy="5179481"/>
          </a:xfrm>
          <a:prstGeom prst="rect">
            <a:avLst/>
          </a:prstGeom>
          <a:noFill/>
          <a:ln>
            <a:noFill/>
          </a:ln>
        </p:spPr>
        <p:txBody>
          <a:bodyPr vert="horz" lIns="121900" tIns="60933" rIns="121900" bIns="60933" rtlCol="0" anchor="t" anchorCtr="0">
            <a:noAutofit/>
          </a:bodyPr>
          <a:lstStyle/>
          <a:p>
            <a:pPr marL="364058" indent="-364058">
              <a:lnSpc>
                <a:spcPct val="90000"/>
              </a:lnSpc>
              <a:spcBef>
                <a:spcPts val="533"/>
              </a:spcBef>
              <a:buSzPct val="100000"/>
              <a:buFont typeface="Noto Sans Symbols"/>
              <a:buChar char="➢"/>
            </a:pPr>
            <a:r>
              <a:rPr lang="en" sz="2667" dirty="0">
                <a:solidFill>
                  <a:schemeClr val="dk2"/>
                </a:solidFill>
                <a:latin typeface="Calibri"/>
                <a:ea typeface="Calibri"/>
                <a:cs typeface="Calibri"/>
                <a:sym typeface="Calibri"/>
              </a:rPr>
              <a:t>Senior VP, Retail and Online Stores</a:t>
            </a:r>
          </a:p>
          <a:p>
            <a:pPr marL="0" indent="0">
              <a:spcBef>
                <a:spcPts val="533"/>
              </a:spcBef>
              <a:buSzPct val="100000"/>
              <a:buNone/>
            </a:pPr>
            <a:r>
              <a:rPr lang="en" sz="2667" dirty="0">
                <a:solidFill>
                  <a:schemeClr val="dk2"/>
                </a:solidFill>
                <a:latin typeface="Calibri"/>
                <a:ea typeface="Calibri"/>
                <a:cs typeface="Calibri"/>
                <a:sym typeface="Calibri"/>
              </a:rPr>
              <a:t>Joined Apple in 2014</a:t>
            </a:r>
          </a:p>
          <a:p>
            <a:pPr marL="0" indent="0">
              <a:spcBef>
                <a:spcPts val="533"/>
              </a:spcBef>
              <a:buSzPct val="100000"/>
              <a:buNone/>
            </a:pPr>
            <a:r>
              <a:rPr lang="en" sz="2667" dirty="0">
                <a:solidFill>
                  <a:schemeClr val="dk2"/>
                </a:solidFill>
                <a:latin typeface="Calibri"/>
                <a:ea typeface="Calibri"/>
                <a:cs typeface="Calibri"/>
                <a:sym typeface="Calibri"/>
              </a:rPr>
              <a:t>Formerly, Burberry, CEO </a:t>
            </a:r>
          </a:p>
          <a:p>
            <a:pPr marL="364058" indent="-364058">
              <a:spcBef>
                <a:spcPts val="533"/>
              </a:spcBef>
              <a:buSzPct val="100000"/>
              <a:buFont typeface="Noto Sans Symbols"/>
              <a:buChar char="➢"/>
            </a:pPr>
            <a:r>
              <a:rPr lang="en" sz="2667" dirty="0">
                <a:solidFill>
                  <a:schemeClr val="dk2"/>
                </a:solidFill>
                <a:latin typeface="Calibri"/>
                <a:ea typeface="Calibri"/>
                <a:cs typeface="Calibri"/>
                <a:sym typeface="Calibri"/>
              </a:rPr>
              <a:t>Plan for the future of Apple Retail: China emphasis, mobile payments, revamped experience</a:t>
            </a:r>
          </a:p>
          <a:p>
            <a:pPr marL="0" indent="0">
              <a:spcBef>
                <a:spcPts val="533"/>
              </a:spcBef>
              <a:buSzPct val="100000"/>
              <a:buNone/>
            </a:pPr>
            <a:r>
              <a:rPr lang="en" sz="2667" dirty="0">
                <a:solidFill>
                  <a:schemeClr val="dk2"/>
                </a:solidFill>
                <a:latin typeface="Calibri"/>
                <a:ea typeface="Calibri"/>
                <a:cs typeface="Calibri"/>
                <a:sym typeface="Calibri"/>
              </a:rPr>
              <a:t>. </a:t>
            </a:r>
          </a:p>
          <a:p>
            <a:pPr marL="364058" indent="-364058">
              <a:spcBef>
                <a:spcPts val="533"/>
              </a:spcBef>
              <a:buSzPct val="100000"/>
              <a:buFont typeface="Noto Sans Symbols"/>
              <a:buChar char="➢"/>
            </a:pPr>
            <a:r>
              <a:rPr lang="en" sz="2667" dirty="0">
                <a:solidFill>
                  <a:schemeClr val="dk2"/>
                </a:solidFill>
                <a:latin typeface="Calibri"/>
                <a:ea typeface="Calibri"/>
                <a:cs typeface="Calibri"/>
                <a:sym typeface="Calibri"/>
              </a:rPr>
              <a:t>A member of the UK’s Prime Minister’s Business Advisory Council; named honorary dame commander of the British Empire </a:t>
            </a:r>
          </a:p>
          <a:p>
            <a:pPr marL="364058" indent="-364058">
              <a:lnSpc>
                <a:spcPct val="90000"/>
              </a:lnSpc>
              <a:spcBef>
                <a:spcPts val="533"/>
              </a:spcBef>
              <a:buSzPct val="100000"/>
              <a:buFont typeface="Noto Sans Symbols"/>
              <a:buChar char="➢"/>
            </a:pPr>
            <a:r>
              <a:rPr lang="en" sz="2667" dirty="0">
                <a:solidFill>
                  <a:schemeClr val="dk2"/>
                </a:solidFill>
                <a:latin typeface="Calibri"/>
                <a:ea typeface="Calibri"/>
                <a:cs typeface="Calibri"/>
                <a:sym typeface="Calibri"/>
              </a:rPr>
              <a:t>Marketing and Merchandising degree from Ball state University in Indiana, where she was awarded an honorary doctorate</a:t>
            </a:r>
          </a:p>
          <a:p>
            <a:pPr marL="364058" indent="-364058">
              <a:lnSpc>
                <a:spcPct val="90000"/>
              </a:lnSpc>
              <a:spcBef>
                <a:spcPts val="533"/>
              </a:spcBef>
              <a:buSzPct val="100000"/>
              <a:buFont typeface="Noto Sans Symbols"/>
              <a:buChar char="➢"/>
            </a:pPr>
            <a:endParaRPr lang="en" sz="2667"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2436526780"/>
      </p:ext>
    </p:extLst>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7" name="Shape 707"/>
          <p:cNvSpPr txBox="1">
            <a:spLocks noGrp="1"/>
          </p:cNvSpPr>
          <p:nvPr>
            <p:ph type="title"/>
          </p:nvPr>
        </p:nvSpPr>
        <p:spPr>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Eddy Cue</a:t>
            </a:r>
          </a:p>
        </p:txBody>
      </p:sp>
      <p:sp>
        <p:nvSpPr>
          <p:cNvPr id="706" name="Shape 706"/>
          <p:cNvSpPr txBox="1">
            <a:spLocks noGrp="1"/>
          </p:cNvSpPr>
          <p:nvPr>
            <p:ph idx="1"/>
          </p:nvPr>
        </p:nvSpPr>
        <p:spPr>
          <a:xfrm>
            <a:off x="624416" y="1701800"/>
            <a:ext cx="7884581" cy="3661832"/>
          </a:xfrm>
          <a:prstGeom prst="rect">
            <a:avLst/>
          </a:prstGeom>
          <a:noFill/>
          <a:ln>
            <a:noFill/>
          </a:ln>
        </p:spPr>
        <p:txBody>
          <a:bodyPr vert="horz" lIns="121900" tIns="60933" rIns="121900" bIns="60933" rtlCol="0" anchor="t" anchorCtr="0">
            <a:noAutofit/>
          </a:bodyPr>
          <a:lstStyle/>
          <a:p>
            <a:pPr marL="364058" indent="-364058">
              <a:spcBef>
                <a:spcPts val="0"/>
              </a:spcBef>
              <a:buSzPct val="100000"/>
              <a:buFont typeface="Noto Sans Symbols"/>
              <a:buChar char="➢"/>
            </a:pPr>
            <a:r>
              <a:rPr lang="en" sz="3200" dirty="0">
                <a:solidFill>
                  <a:schemeClr val="dk2"/>
                </a:solidFill>
                <a:latin typeface="Calibri"/>
                <a:ea typeface="Calibri"/>
                <a:cs typeface="Calibri"/>
                <a:sym typeface="Calibri"/>
              </a:rPr>
              <a:t>Senior VP, Internet, Software and Services</a:t>
            </a:r>
            <a:endParaRPr lang="en-CA" dirty="0"/>
          </a:p>
          <a:p>
            <a:r>
              <a:rPr lang="en-CA" dirty="0"/>
              <a:t>•Joined Apple in 1989</a:t>
            </a:r>
            <a:endParaRPr lang="en" sz="3200" dirty="0">
              <a:solidFill>
                <a:schemeClr val="dk2"/>
              </a:solidFill>
              <a:latin typeface="Calibri"/>
              <a:ea typeface="Calibri"/>
              <a:cs typeface="Calibri"/>
              <a:sym typeface="Calibri"/>
            </a:endParaRPr>
          </a:p>
          <a:p>
            <a:pPr marL="364058" indent="-364058">
              <a:spcBef>
                <a:spcPts val="533"/>
              </a:spcBef>
              <a:buSzPct val="100000"/>
              <a:buFont typeface="Noto Sans Symbols"/>
              <a:buChar char="➢"/>
            </a:pPr>
            <a:r>
              <a:rPr lang="en" sz="3200" dirty="0">
                <a:solidFill>
                  <a:schemeClr val="dk2"/>
                </a:solidFill>
                <a:latin typeface="Calibri"/>
                <a:ea typeface="Calibri"/>
                <a:cs typeface="Calibri"/>
                <a:sym typeface="Calibri"/>
              </a:rPr>
              <a:t>Oversees Apple's content stores including the iTunes Store, the revolutionary App Store and the iBookstore, as well as Siri, Maps, iAd and Apple's innovative iCloud services.</a:t>
            </a:r>
          </a:p>
          <a:p>
            <a:pPr marL="0" indent="0">
              <a:spcBef>
                <a:spcPts val="533"/>
              </a:spcBef>
              <a:buSzPct val="100000"/>
              <a:buNone/>
            </a:pPr>
            <a:r>
              <a:rPr lang="en" sz="3200" dirty="0">
                <a:solidFill>
                  <a:schemeClr val="dk2"/>
                </a:solidFill>
                <a:latin typeface="Calibri"/>
                <a:ea typeface="Calibri"/>
                <a:cs typeface="Calibri"/>
                <a:sym typeface="Calibri"/>
              </a:rPr>
              <a:t>Earned a Bachelor Degree in Computer Science and Economics from Duke University</a:t>
            </a:r>
          </a:p>
        </p:txBody>
      </p:sp>
      <p:pic>
        <p:nvPicPr>
          <p:cNvPr id="708" name="Shape 708"/>
          <p:cNvPicPr preferRelativeResize="0"/>
          <p:nvPr/>
        </p:nvPicPr>
        <p:blipFill rotWithShape="1">
          <a:blip r:embed="rId3">
            <a:alphaModFix/>
          </a:blip>
          <a:srcRect/>
          <a:stretch/>
        </p:blipFill>
        <p:spPr>
          <a:xfrm>
            <a:off x="7152216" y="2550580"/>
            <a:ext cx="5039781" cy="4307413"/>
          </a:xfrm>
          <a:prstGeom prst="rect">
            <a:avLst/>
          </a:prstGeom>
          <a:noFill/>
          <a:ln>
            <a:noFill/>
          </a:ln>
        </p:spPr>
      </p:pic>
    </p:spTree>
    <p:extLst>
      <p:ext uri="{BB962C8B-B14F-4D97-AF65-F5344CB8AC3E}">
        <p14:creationId xmlns:p14="http://schemas.microsoft.com/office/powerpoint/2010/main" val="1544419909"/>
      </p:ext>
    </p:extLst>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4" name="Shape 714"/>
          <p:cNvSpPr txBox="1">
            <a:spLocks noGrp="1"/>
          </p:cNvSpPr>
          <p:nvPr>
            <p:ph type="title"/>
          </p:nvPr>
        </p:nvSpPr>
        <p:spPr>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Craig Federighi</a:t>
            </a:r>
          </a:p>
        </p:txBody>
      </p:sp>
      <p:sp>
        <p:nvSpPr>
          <p:cNvPr id="713" name="Shape 713"/>
          <p:cNvSpPr txBox="1">
            <a:spLocks noGrp="1"/>
          </p:cNvSpPr>
          <p:nvPr>
            <p:ph idx="1"/>
          </p:nvPr>
        </p:nvSpPr>
        <p:spPr>
          <a:xfrm>
            <a:off x="609601" y="2078567"/>
            <a:ext cx="7886700" cy="3750733"/>
          </a:xfrm>
          <a:prstGeom prst="rect">
            <a:avLst/>
          </a:prstGeom>
          <a:noFill/>
          <a:ln>
            <a:noFill/>
          </a:ln>
        </p:spPr>
        <p:txBody>
          <a:bodyPr vert="horz" lIns="121900" tIns="60933" rIns="121900" bIns="60933" rtlCol="0" anchor="t" anchorCtr="0">
            <a:noAutofit/>
          </a:bodyPr>
          <a:lstStyle/>
          <a:p>
            <a:endParaRPr lang="en-CA" sz="2400" dirty="0"/>
          </a:p>
          <a:p>
            <a:r>
              <a:rPr lang="en-CA" sz="2400" dirty="0"/>
              <a:t>Senior VP of Software Engineering</a:t>
            </a:r>
          </a:p>
          <a:p>
            <a:r>
              <a:rPr lang="en-CA" sz="2400" dirty="0"/>
              <a:t>A former NeXT employee</a:t>
            </a:r>
          </a:p>
          <a:p>
            <a:r>
              <a:rPr lang="en-CA" sz="2400" dirty="0"/>
              <a:t>Joined Apple in 2009</a:t>
            </a:r>
          </a:p>
          <a:p>
            <a:r>
              <a:rPr lang="en-CA" sz="2400" dirty="0"/>
              <a:t>Oversees the development of iOS, OS X and Apple's common operating system engineering teams</a:t>
            </a:r>
          </a:p>
          <a:p>
            <a:r>
              <a:rPr lang="en-CA" sz="2400" dirty="0"/>
              <a:t>Education: University of California</a:t>
            </a:r>
          </a:p>
          <a:p>
            <a:pPr lvl="1"/>
            <a:r>
              <a:rPr lang="en-CA" sz="2200" dirty="0"/>
              <a:t>Computer Science (B)</a:t>
            </a:r>
          </a:p>
          <a:p>
            <a:pPr lvl="1"/>
            <a:r>
              <a:rPr lang="en-CA" sz="2200" dirty="0"/>
              <a:t>Electrical Engineering and Computer Science (M)</a:t>
            </a:r>
          </a:p>
        </p:txBody>
      </p:sp>
      <p:pic>
        <p:nvPicPr>
          <p:cNvPr id="715" name="Shape 715"/>
          <p:cNvPicPr preferRelativeResize="0"/>
          <p:nvPr/>
        </p:nvPicPr>
        <p:blipFill rotWithShape="1">
          <a:blip r:embed="rId3">
            <a:alphaModFix/>
          </a:blip>
          <a:srcRect/>
          <a:stretch/>
        </p:blipFill>
        <p:spPr>
          <a:xfrm>
            <a:off x="7391400" y="2628901"/>
            <a:ext cx="4800600" cy="4229100"/>
          </a:xfrm>
          <a:prstGeom prst="rect">
            <a:avLst/>
          </a:prstGeom>
          <a:noFill/>
          <a:ln>
            <a:noFill/>
          </a:ln>
        </p:spPr>
      </p:pic>
    </p:spTree>
    <p:extLst>
      <p:ext uri="{BB962C8B-B14F-4D97-AF65-F5344CB8AC3E}">
        <p14:creationId xmlns:p14="http://schemas.microsoft.com/office/powerpoint/2010/main" val="1145649575"/>
      </p:ext>
    </p:extLst>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1" name="Shape 721"/>
          <p:cNvSpPr txBox="1">
            <a:spLocks noGrp="1"/>
          </p:cNvSpPr>
          <p:nvPr>
            <p:ph type="title"/>
          </p:nvPr>
        </p:nvSpPr>
        <p:spPr>
          <a:xfrm>
            <a:off x="609601" y="-16269"/>
            <a:ext cx="8596668" cy="1320800"/>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Jonathan Ive</a:t>
            </a:r>
          </a:p>
        </p:txBody>
      </p:sp>
      <p:sp>
        <p:nvSpPr>
          <p:cNvPr id="720" name="Shape 720"/>
          <p:cNvSpPr txBox="1">
            <a:spLocks noGrp="1"/>
          </p:cNvSpPr>
          <p:nvPr>
            <p:ph idx="1"/>
          </p:nvPr>
        </p:nvSpPr>
        <p:spPr>
          <a:xfrm>
            <a:off x="203200" y="1094805"/>
            <a:ext cx="8737600" cy="6398196"/>
          </a:xfrm>
          <a:prstGeom prst="rect">
            <a:avLst/>
          </a:prstGeom>
          <a:noFill/>
          <a:ln>
            <a:noFill/>
          </a:ln>
        </p:spPr>
        <p:txBody>
          <a:bodyPr vert="horz" lIns="121900" tIns="60933" rIns="121900" bIns="60933" rtlCol="0" anchor="t" anchorCtr="0">
            <a:noAutofit/>
          </a:bodyPr>
          <a:lstStyle/>
          <a:p>
            <a:pPr marL="364058" indent="-364058">
              <a:spcBef>
                <a:spcPts val="0"/>
              </a:spcBef>
              <a:buSzPct val="100000"/>
              <a:buFont typeface="Noto Sans Symbols"/>
              <a:buChar char="➢"/>
            </a:pPr>
            <a:r>
              <a:rPr lang="en" sz="2400" dirty="0">
                <a:solidFill>
                  <a:schemeClr val="dk2"/>
                </a:solidFill>
                <a:latin typeface="Calibri"/>
                <a:ea typeface="Calibri"/>
                <a:cs typeface="Calibri"/>
                <a:sym typeface="Calibri"/>
              </a:rPr>
              <a:t>Senior VP, Design</a:t>
            </a:r>
          </a:p>
          <a:p>
            <a:pPr marL="844528" lvl="1" indent="-472004">
              <a:spcBef>
                <a:spcPts val="533"/>
              </a:spcBef>
              <a:buSzPct val="100000"/>
              <a:buFont typeface="Noto Sans Symbols"/>
              <a:buChar char="❑"/>
            </a:pPr>
            <a:r>
              <a:rPr lang="en" sz="2400" dirty="0">
                <a:solidFill>
                  <a:schemeClr val="dk2"/>
                </a:solidFill>
                <a:latin typeface="Calibri"/>
                <a:ea typeface="Calibri"/>
                <a:cs typeface="Calibri"/>
                <a:sym typeface="Calibri"/>
              </a:rPr>
              <a:t>Since 07/2010</a:t>
            </a:r>
          </a:p>
          <a:p>
            <a:pPr marL="364058" indent="-364058">
              <a:spcBef>
                <a:spcPts val="533"/>
              </a:spcBef>
              <a:buSzPct val="100000"/>
              <a:buFont typeface="Noto Sans Symbols"/>
              <a:buChar char="➢"/>
            </a:pPr>
            <a:r>
              <a:rPr lang="en" sz="2400" dirty="0">
                <a:solidFill>
                  <a:schemeClr val="dk2"/>
                </a:solidFill>
                <a:latin typeface="Calibri"/>
                <a:ea typeface="Calibri"/>
                <a:cs typeface="Calibri"/>
                <a:sym typeface="Calibri"/>
              </a:rPr>
              <a:t>Senior VP, Industrial Design (1997-2010)</a:t>
            </a:r>
            <a:endParaRPr lang="en-CA" sz="2400" dirty="0"/>
          </a:p>
          <a:p>
            <a:r>
              <a:rPr lang="en-CA" sz="2400" dirty="0"/>
              <a:t>Oversees the designs of Apple hardware, user interface, packaging, major architectural projects such as Apple Campus 2 and Apple's retail stores, as well as new ideas and future initiatives</a:t>
            </a:r>
          </a:p>
          <a:p>
            <a:r>
              <a:rPr lang="en-CA" sz="2400" dirty="0"/>
              <a:t>Notable honors and awards:</a:t>
            </a:r>
          </a:p>
          <a:p>
            <a:r>
              <a:rPr lang="en-CA" sz="2400" dirty="0"/>
              <a:t>2007: National Design Award (US)</a:t>
            </a:r>
          </a:p>
          <a:p>
            <a:r>
              <a:rPr lang="en-CA" sz="2400" dirty="0"/>
              <a:t>2012: Knight Commander of the British Empire</a:t>
            </a:r>
          </a:p>
          <a:p>
            <a:r>
              <a:rPr lang="en-CA" sz="2400" dirty="0"/>
              <a:t>Education: Newcastle Polytechnic</a:t>
            </a:r>
          </a:p>
          <a:p>
            <a:r>
              <a:rPr lang="en-CA" sz="2400" dirty="0"/>
              <a:t>	Bachelor of Arts degree</a:t>
            </a:r>
          </a:p>
          <a:p>
            <a:endParaRPr lang="en-CA" dirty="0"/>
          </a:p>
        </p:txBody>
      </p:sp>
      <p:pic>
        <p:nvPicPr>
          <p:cNvPr id="722" name="Shape 722"/>
          <p:cNvPicPr preferRelativeResize="0"/>
          <p:nvPr/>
        </p:nvPicPr>
        <p:blipFill rotWithShape="1">
          <a:blip r:embed="rId3">
            <a:alphaModFix/>
          </a:blip>
          <a:srcRect/>
          <a:stretch/>
        </p:blipFill>
        <p:spPr>
          <a:xfrm>
            <a:off x="6830484" y="2440513"/>
            <a:ext cx="5361513" cy="4417483"/>
          </a:xfrm>
          <a:prstGeom prst="rect">
            <a:avLst/>
          </a:prstGeom>
          <a:noFill/>
          <a:ln>
            <a:noFill/>
          </a:ln>
        </p:spPr>
      </p:pic>
    </p:spTree>
    <p:extLst>
      <p:ext uri="{BB962C8B-B14F-4D97-AF65-F5344CB8AC3E}">
        <p14:creationId xmlns:p14="http://schemas.microsoft.com/office/powerpoint/2010/main" val="2061668298"/>
      </p:ext>
    </p:extLst>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8" name="Shape 728"/>
          <p:cNvSpPr txBox="1">
            <a:spLocks noGrp="1"/>
          </p:cNvSpPr>
          <p:nvPr>
            <p:ph type="title"/>
          </p:nvPr>
        </p:nvSpPr>
        <p:spPr>
          <a:xfrm>
            <a:off x="686433" y="-8720"/>
            <a:ext cx="8596668" cy="1320800"/>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Dan Riccio</a:t>
            </a:r>
          </a:p>
        </p:txBody>
      </p:sp>
      <p:sp>
        <p:nvSpPr>
          <p:cNvPr id="727" name="Shape 727"/>
          <p:cNvSpPr txBox="1">
            <a:spLocks noGrp="1"/>
          </p:cNvSpPr>
          <p:nvPr>
            <p:ph idx="1"/>
          </p:nvPr>
        </p:nvSpPr>
        <p:spPr>
          <a:xfrm>
            <a:off x="406400" y="1312080"/>
            <a:ext cx="7310965" cy="4093632"/>
          </a:xfrm>
          <a:prstGeom prst="rect">
            <a:avLst/>
          </a:prstGeom>
          <a:noFill/>
          <a:ln>
            <a:noFill/>
          </a:ln>
        </p:spPr>
        <p:txBody>
          <a:bodyPr vert="horz" lIns="121900" tIns="60933" rIns="121900" bIns="60933" rtlCol="0" anchor="t" anchorCtr="0">
            <a:noAutofit/>
          </a:bodyPr>
          <a:lstStyle/>
          <a:p>
            <a:pPr marL="364058" indent="-364058">
              <a:spcBef>
                <a:spcPts val="0"/>
              </a:spcBef>
              <a:buSzPct val="100000"/>
              <a:buFont typeface="Noto Sans Symbols"/>
              <a:buChar char="➢"/>
            </a:pPr>
            <a:r>
              <a:rPr lang="en" sz="2400" dirty="0">
                <a:solidFill>
                  <a:schemeClr val="dk2"/>
                </a:solidFill>
                <a:latin typeface="Calibri"/>
                <a:ea typeface="Calibri"/>
                <a:cs typeface="Calibri"/>
                <a:sym typeface="Calibri"/>
              </a:rPr>
              <a:t>Senior VP, Hardware Engineering</a:t>
            </a:r>
          </a:p>
          <a:p>
            <a:pPr marL="844528" lvl="1" indent="-472004">
              <a:spcBef>
                <a:spcPts val="533"/>
              </a:spcBef>
              <a:buSzPct val="100000"/>
              <a:buFont typeface="Noto Sans Symbols"/>
              <a:buChar char="❑"/>
            </a:pPr>
            <a:r>
              <a:rPr lang="en" sz="2400" dirty="0">
                <a:solidFill>
                  <a:schemeClr val="dk2"/>
                </a:solidFill>
                <a:latin typeface="Calibri"/>
                <a:ea typeface="Calibri"/>
                <a:cs typeface="Calibri"/>
                <a:sym typeface="Calibri"/>
              </a:rPr>
              <a:t>Since 06/28/2012</a:t>
            </a:r>
          </a:p>
          <a:p>
            <a:pPr marL="364058" indent="-364058">
              <a:spcBef>
                <a:spcPts val="533"/>
              </a:spcBef>
              <a:buSzPct val="100000"/>
              <a:buFont typeface="Noto Sans Symbols"/>
              <a:buChar char="➢"/>
            </a:pPr>
            <a:r>
              <a:rPr lang="en" sz="2400" dirty="0">
                <a:solidFill>
                  <a:schemeClr val="dk2"/>
                </a:solidFill>
                <a:latin typeface="Calibri"/>
                <a:ea typeface="Calibri"/>
                <a:cs typeface="Calibri"/>
                <a:sym typeface="Calibri"/>
              </a:rPr>
              <a:t>Joined Apple in 1998</a:t>
            </a:r>
          </a:p>
          <a:p>
            <a:pPr marL="372524" lvl="1" indent="0">
              <a:spcBef>
                <a:spcPts val="533"/>
              </a:spcBef>
              <a:buNone/>
            </a:pPr>
            <a:r>
              <a:rPr lang="en-CA" sz="2400" dirty="0">
                <a:latin typeface="Calibri"/>
                <a:ea typeface="Calibri"/>
                <a:cs typeface="Calibri"/>
                <a:sym typeface="Calibri"/>
              </a:rPr>
              <a:t>Leads the Mac, iPhone, iPad and iPod engineering teams</a:t>
            </a:r>
          </a:p>
          <a:p>
            <a:pPr marL="372524" lvl="1" indent="0">
              <a:spcBef>
                <a:spcPts val="533"/>
              </a:spcBef>
              <a:buNone/>
            </a:pPr>
            <a:r>
              <a:rPr lang="en-CA" sz="2400" dirty="0">
                <a:latin typeface="Calibri"/>
                <a:ea typeface="Calibri"/>
                <a:cs typeface="Calibri"/>
                <a:sym typeface="Calibri"/>
              </a:rPr>
              <a:t>•Prior to Apple:</a:t>
            </a:r>
          </a:p>
          <a:p>
            <a:pPr marL="372524" lvl="1" indent="0">
              <a:spcBef>
                <a:spcPts val="533"/>
              </a:spcBef>
              <a:buNone/>
            </a:pPr>
            <a:r>
              <a:rPr lang="en-CA" sz="2400" dirty="0">
                <a:latin typeface="Calibri"/>
                <a:ea typeface="Calibri"/>
                <a:cs typeface="Calibri"/>
                <a:sym typeface="Calibri"/>
              </a:rPr>
              <a:t>•Compaq: Senior Manager of Mechanical Engineering</a:t>
            </a:r>
            <a:endParaRPr lang="en" sz="2400" dirty="0">
              <a:solidFill>
                <a:schemeClr val="dk2"/>
              </a:solidFill>
              <a:latin typeface="Calibri"/>
              <a:ea typeface="Calibri"/>
              <a:cs typeface="Calibri"/>
              <a:sym typeface="Calibri"/>
            </a:endParaRPr>
          </a:p>
          <a:p>
            <a:pPr marL="364058" indent="-364058">
              <a:spcBef>
                <a:spcPts val="533"/>
              </a:spcBef>
              <a:buSzPct val="100000"/>
              <a:buFont typeface="Noto Sans Symbols"/>
              <a:buChar char="➢"/>
            </a:pPr>
            <a:r>
              <a:rPr lang="en" sz="2400" dirty="0">
                <a:solidFill>
                  <a:schemeClr val="dk2"/>
                </a:solidFill>
                <a:latin typeface="Calibri"/>
                <a:ea typeface="Calibri"/>
                <a:cs typeface="Calibri"/>
                <a:sym typeface="Calibri"/>
              </a:rPr>
              <a:t>Education:</a:t>
            </a:r>
          </a:p>
          <a:p>
            <a:pPr marL="844528" lvl="1" indent="-472004">
              <a:spcBef>
                <a:spcPts val="533"/>
              </a:spcBef>
              <a:buSzPct val="100000"/>
              <a:buFont typeface="Noto Sans Symbols"/>
              <a:buChar char="❑"/>
            </a:pPr>
            <a:r>
              <a:rPr lang="en" sz="2400" dirty="0">
                <a:solidFill>
                  <a:schemeClr val="dk2"/>
                </a:solidFill>
                <a:latin typeface="Calibri"/>
                <a:ea typeface="Calibri"/>
                <a:cs typeface="Calibri"/>
                <a:sym typeface="Calibri"/>
              </a:rPr>
              <a:t>University of Massachusetts – (B) Engineering</a:t>
            </a:r>
          </a:p>
        </p:txBody>
      </p:sp>
      <p:pic>
        <p:nvPicPr>
          <p:cNvPr id="729" name="Shape 729"/>
          <p:cNvPicPr preferRelativeResize="0"/>
          <p:nvPr/>
        </p:nvPicPr>
        <p:blipFill rotWithShape="1">
          <a:blip r:embed="rId3">
            <a:alphaModFix/>
          </a:blip>
          <a:srcRect/>
          <a:stretch/>
        </p:blipFill>
        <p:spPr>
          <a:xfrm>
            <a:off x="6773333" y="2330447"/>
            <a:ext cx="5418667" cy="4527547"/>
          </a:xfrm>
          <a:prstGeom prst="rect">
            <a:avLst/>
          </a:prstGeom>
          <a:noFill/>
          <a:ln>
            <a:noFill/>
          </a:ln>
        </p:spPr>
      </p:pic>
      <p:sp>
        <p:nvSpPr>
          <p:cNvPr id="730" name="Shape 730"/>
          <p:cNvSpPr txBox="1"/>
          <p:nvPr/>
        </p:nvSpPr>
        <p:spPr>
          <a:xfrm>
            <a:off x="4222747" y="3431113"/>
            <a:ext cx="245532" cy="368299"/>
          </a:xfrm>
          <a:prstGeom prst="rect">
            <a:avLst/>
          </a:prstGeom>
          <a:noFill/>
          <a:ln>
            <a:noFill/>
          </a:ln>
        </p:spPr>
        <p:txBody>
          <a:bodyPr lIns="121900" tIns="60933" rIns="121900" bIns="60933" anchor="t" anchorCtr="0">
            <a:noAutofit/>
          </a:bodyPr>
          <a:lstStyle/>
          <a:p>
            <a:pPr>
              <a:buClr>
                <a:srgbClr val="000000"/>
              </a:buClr>
            </a:pPr>
            <a:endParaRPr sz="1867">
              <a:solidFill>
                <a:srgbClr val="000000"/>
              </a:solidFill>
              <a:latin typeface="Arial"/>
              <a:ea typeface="Arial"/>
              <a:cs typeface="Arial"/>
              <a:sym typeface="Arial"/>
            </a:endParaRPr>
          </a:p>
        </p:txBody>
      </p:sp>
    </p:spTree>
    <p:extLst>
      <p:ext uri="{BB962C8B-B14F-4D97-AF65-F5344CB8AC3E}">
        <p14:creationId xmlns:p14="http://schemas.microsoft.com/office/powerpoint/2010/main" val="1640563568"/>
      </p:ext>
    </p:extLst>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6" name="Shape 736"/>
          <p:cNvSpPr txBox="1">
            <a:spLocks noGrp="1"/>
          </p:cNvSpPr>
          <p:nvPr>
            <p:ph type="title"/>
          </p:nvPr>
        </p:nvSpPr>
        <p:spPr>
          <a:xfrm>
            <a:off x="645978" y="0"/>
            <a:ext cx="8596668" cy="1320800"/>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Philip W. Schiller</a:t>
            </a:r>
          </a:p>
        </p:txBody>
      </p:sp>
      <p:sp>
        <p:nvSpPr>
          <p:cNvPr id="735" name="Shape 735"/>
          <p:cNvSpPr txBox="1">
            <a:spLocks noGrp="1"/>
          </p:cNvSpPr>
          <p:nvPr>
            <p:ph idx="1"/>
          </p:nvPr>
        </p:nvSpPr>
        <p:spPr>
          <a:xfrm>
            <a:off x="203200" y="1974133"/>
            <a:ext cx="7416800" cy="4873628"/>
          </a:xfrm>
          <a:prstGeom prst="rect">
            <a:avLst/>
          </a:prstGeom>
          <a:noFill/>
          <a:ln>
            <a:noFill/>
          </a:ln>
        </p:spPr>
        <p:txBody>
          <a:bodyPr vert="horz" lIns="121900" tIns="60933" rIns="121900" bIns="60933" rtlCol="0" anchor="t" anchorCtr="0">
            <a:noAutofit/>
          </a:bodyPr>
          <a:lstStyle/>
          <a:p>
            <a:pPr marL="364058" indent="-364058">
              <a:lnSpc>
                <a:spcPct val="80000"/>
              </a:lnSpc>
              <a:spcBef>
                <a:spcPts val="0"/>
              </a:spcBef>
              <a:buSzPct val="100000"/>
              <a:buFont typeface="Noto Sans Symbols"/>
              <a:buChar char="➢"/>
            </a:pPr>
            <a:r>
              <a:rPr lang="en" sz="2400" dirty="0">
                <a:solidFill>
                  <a:schemeClr val="dk2"/>
                </a:solidFill>
                <a:latin typeface="Calibri"/>
                <a:ea typeface="Calibri"/>
                <a:cs typeface="Calibri"/>
                <a:sym typeface="Calibri"/>
              </a:rPr>
              <a:t>Senior VP, Worldwide Marketing</a:t>
            </a:r>
          </a:p>
          <a:p>
            <a:pPr marL="844528" lvl="1" indent="-472004">
              <a:lnSpc>
                <a:spcPct val="80000"/>
              </a:lnSpc>
              <a:spcBef>
                <a:spcPts val="533"/>
              </a:spcBef>
              <a:buSzPct val="100000"/>
              <a:buFont typeface="Noto Sans Symbols"/>
              <a:buChar char="❑"/>
            </a:pPr>
            <a:r>
              <a:rPr lang="en" sz="2400" dirty="0">
                <a:solidFill>
                  <a:schemeClr val="dk2"/>
                </a:solidFill>
                <a:latin typeface="Calibri"/>
                <a:ea typeface="Calibri"/>
                <a:cs typeface="Calibri"/>
                <a:sym typeface="Calibri"/>
              </a:rPr>
              <a:t>Since 04/1997</a:t>
            </a:r>
          </a:p>
          <a:p>
            <a:r>
              <a:rPr lang="en-CA" sz="2400" dirty="0"/>
              <a:t>At Apple, Schiller worked in the formation and marketing of </a:t>
            </a:r>
            <a:r>
              <a:rPr lang="en-CA" sz="2400" dirty="0">
                <a:hlinkClick r:id="rId3" tooltip="IMac"/>
              </a:rPr>
              <a:t>iMac</a:t>
            </a:r>
            <a:r>
              <a:rPr lang="en-CA" sz="2400" dirty="0"/>
              <a:t>, </a:t>
            </a:r>
            <a:r>
              <a:rPr lang="en-CA" sz="2400" dirty="0">
                <a:hlinkClick r:id="rId4" tooltip="IBook"/>
              </a:rPr>
              <a:t>iBook</a:t>
            </a:r>
            <a:r>
              <a:rPr lang="en-CA" sz="2400" dirty="0"/>
              <a:t>, </a:t>
            </a:r>
            <a:r>
              <a:rPr lang="en-CA" sz="2400" dirty="0">
                <a:hlinkClick r:id="rId5" tooltip="PowerBook G4"/>
              </a:rPr>
              <a:t>PowerBook G4</a:t>
            </a:r>
            <a:r>
              <a:rPr lang="en-CA" sz="2400" dirty="0"/>
              <a:t>, </a:t>
            </a:r>
            <a:r>
              <a:rPr lang="en-CA" sz="2400" dirty="0">
                <a:hlinkClick r:id="rId6" tooltip="IPod"/>
              </a:rPr>
              <a:t>iPod</a:t>
            </a:r>
            <a:r>
              <a:rPr lang="en-CA" sz="2400" dirty="0"/>
              <a:t>, </a:t>
            </a:r>
            <a:r>
              <a:rPr lang="en-CA" sz="2400" dirty="0">
                <a:hlinkClick r:id="rId7" tooltip="Mac OS X"/>
              </a:rPr>
              <a:t>Mac OS X</a:t>
            </a:r>
            <a:r>
              <a:rPr lang="en-CA" sz="2400" dirty="0"/>
              <a:t>, and subsequent products. Schiller is credited with coming up with the idea for the original iPod's click wheel interface.</a:t>
            </a:r>
          </a:p>
          <a:p>
            <a:pPr marL="364058" indent="-364058">
              <a:lnSpc>
                <a:spcPct val="80000"/>
              </a:lnSpc>
              <a:spcBef>
                <a:spcPts val="533"/>
              </a:spcBef>
              <a:buSzPct val="100000"/>
              <a:buFont typeface="Noto Sans Symbols"/>
              <a:buChar char="➢"/>
            </a:pPr>
            <a:endParaRPr lang="en" sz="2400" dirty="0">
              <a:solidFill>
                <a:schemeClr val="dk2"/>
              </a:solidFill>
              <a:latin typeface="Calibri"/>
              <a:ea typeface="Calibri"/>
              <a:cs typeface="Calibri"/>
              <a:sym typeface="Calibri"/>
            </a:endParaRPr>
          </a:p>
          <a:p>
            <a:pPr marL="364058" indent="-364058">
              <a:lnSpc>
                <a:spcPct val="80000"/>
              </a:lnSpc>
              <a:spcBef>
                <a:spcPts val="533"/>
              </a:spcBef>
              <a:buSzPct val="100000"/>
              <a:buFont typeface="Noto Sans Symbols"/>
              <a:buChar char="➢"/>
            </a:pPr>
            <a:r>
              <a:rPr lang="en" sz="2400" dirty="0">
                <a:solidFill>
                  <a:schemeClr val="dk2"/>
                </a:solidFill>
                <a:latin typeface="Calibri"/>
                <a:ea typeface="Calibri"/>
                <a:cs typeface="Calibri"/>
                <a:sym typeface="Calibri"/>
              </a:rPr>
              <a:t>Education:</a:t>
            </a:r>
          </a:p>
          <a:p>
            <a:pPr marL="844528" lvl="1" indent="-472004">
              <a:lnSpc>
                <a:spcPct val="80000"/>
              </a:lnSpc>
              <a:spcBef>
                <a:spcPts val="533"/>
              </a:spcBef>
              <a:buSzPct val="100000"/>
              <a:buFont typeface="Noto Sans Symbols"/>
              <a:buChar char="❑"/>
            </a:pPr>
            <a:r>
              <a:rPr lang="en" sz="2400" dirty="0">
                <a:solidFill>
                  <a:schemeClr val="dk2"/>
                </a:solidFill>
                <a:latin typeface="Calibri"/>
                <a:ea typeface="Calibri"/>
                <a:cs typeface="Calibri"/>
                <a:sym typeface="Calibri"/>
              </a:rPr>
              <a:t>Boston College – (B) Biology</a:t>
            </a:r>
          </a:p>
        </p:txBody>
      </p:sp>
      <p:pic>
        <p:nvPicPr>
          <p:cNvPr id="737" name="Shape 737"/>
          <p:cNvPicPr preferRelativeResize="0"/>
          <p:nvPr/>
        </p:nvPicPr>
        <p:blipFill rotWithShape="1">
          <a:blip r:embed="rId8">
            <a:alphaModFix/>
          </a:blip>
          <a:srcRect/>
          <a:stretch/>
        </p:blipFill>
        <p:spPr>
          <a:xfrm>
            <a:off x="6383867" y="2817281"/>
            <a:ext cx="5772149" cy="4040716"/>
          </a:xfrm>
          <a:prstGeom prst="rect">
            <a:avLst/>
          </a:prstGeom>
          <a:noFill/>
          <a:ln>
            <a:noFill/>
          </a:ln>
        </p:spPr>
      </p:pic>
    </p:spTree>
    <p:extLst>
      <p:ext uri="{BB962C8B-B14F-4D97-AF65-F5344CB8AC3E}">
        <p14:creationId xmlns:p14="http://schemas.microsoft.com/office/powerpoint/2010/main" val="3963463693"/>
      </p:ext>
    </p:extLst>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3" name="Shape 743"/>
          <p:cNvSpPr txBox="1">
            <a:spLocks noGrp="1"/>
          </p:cNvSpPr>
          <p:nvPr>
            <p:ph type="title"/>
          </p:nvPr>
        </p:nvSpPr>
        <p:spPr>
          <a:xfrm>
            <a:off x="609601" y="0"/>
            <a:ext cx="8596668" cy="1320800"/>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Jeff Williams</a:t>
            </a:r>
          </a:p>
        </p:txBody>
      </p:sp>
      <p:sp>
        <p:nvSpPr>
          <p:cNvPr id="742" name="Shape 742"/>
          <p:cNvSpPr txBox="1">
            <a:spLocks noGrp="1"/>
          </p:cNvSpPr>
          <p:nvPr>
            <p:ph idx="1"/>
          </p:nvPr>
        </p:nvSpPr>
        <p:spPr>
          <a:xfrm>
            <a:off x="184153" y="1320801"/>
            <a:ext cx="7008280" cy="3907367"/>
          </a:xfrm>
          <a:prstGeom prst="rect">
            <a:avLst/>
          </a:prstGeom>
          <a:noFill/>
          <a:ln>
            <a:noFill/>
          </a:ln>
        </p:spPr>
        <p:txBody>
          <a:bodyPr vert="horz" lIns="121900" tIns="60933" rIns="121900" bIns="60933" rtlCol="0" anchor="t" anchorCtr="0">
            <a:noAutofit/>
          </a:bodyPr>
          <a:lstStyle/>
          <a:p>
            <a:pPr marL="364058" indent="-364058">
              <a:spcBef>
                <a:spcPts val="0"/>
              </a:spcBef>
              <a:buSzPct val="100000"/>
              <a:buFont typeface="Noto Sans Symbols"/>
              <a:buChar char="➢"/>
            </a:pPr>
            <a:r>
              <a:rPr lang="en" sz="2400" dirty="0">
                <a:solidFill>
                  <a:schemeClr val="dk2"/>
                </a:solidFill>
                <a:latin typeface="Calibri"/>
                <a:ea typeface="Calibri"/>
                <a:cs typeface="Calibri"/>
                <a:sym typeface="Calibri"/>
              </a:rPr>
              <a:t>Senior VP, Operations</a:t>
            </a:r>
          </a:p>
          <a:p>
            <a:pPr marL="844528" lvl="1" indent="-472004">
              <a:spcBef>
                <a:spcPts val="0"/>
              </a:spcBef>
              <a:buSzPct val="100000"/>
              <a:buFont typeface="Noto Sans Symbols"/>
              <a:buChar char="❑"/>
            </a:pPr>
            <a:r>
              <a:rPr lang="en" sz="2400" dirty="0">
                <a:solidFill>
                  <a:schemeClr val="dk2"/>
                </a:solidFill>
                <a:latin typeface="Calibri"/>
                <a:ea typeface="Calibri"/>
                <a:cs typeface="Calibri"/>
                <a:sym typeface="Calibri"/>
              </a:rPr>
              <a:t>Since 07/2010</a:t>
            </a:r>
          </a:p>
          <a:p>
            <a:pPr marL="364058" indent="-364058">
              <a:spcBef>
                <a:spcPts val="0"/>
              </a:spcBef>
              <a:buSzPct val="100000"/>
              <a:buFont typeface="Noto Sans Symbols"/>
              <a:buChar char="➢"/>
            </a:pPr>
            <a:r>
              <a:rPr lang="en" sz="2400" dirty="0">
                <a:solidFill>
                  <a:schemeClr val="dk2"/>
                </a:solidFill>
                <a:latin typeface="Calibri"/>
                <a:ea typeface="Calibri"/>
                <a:cs typeface="Calibri"/>
                <a:sym typeface="Calibri"/>
              </a:rPr>
              <a:t>Joined Apple in 1998</a:t>
            </a:r>
          </a:p>
          <a:p>
            <a:pPr>
              <a:spcBef>
                <a:spcPts val="0"/>
              </a:spcBef>
            </a:pPr>
            <a:endParaRPr lang="en-CA" sz="2400" dirty="0"/>
          </a:p>
          <a:p>
            <a:pPr>
              <a:spcBef>
                <a:spcPts val="0"/>
              </a:spcBef>
            </a:pPr>
            <a:r>
              <a:rPr lang="en-CA" sz="2400" dirty="0"/>
              <a:t>Oversees Apple’s supply chain, service and support, and the social responsibility initiatives which protect more than one million workers worldwide</a:t>
            </a:r>
          </a:p>
          <a:p>
            <a:pPr>
              <a:spcBef>
                <a:spcPts val="0"/>
              </a:spcBef>
            </a:pPr>
            <a:endParaRPr lang="en-CA" sz="2400" dirty="0"/>
          </a:p>
          <a:p>
            <a:pPr>
              <a:spcBef>
                <a:spcPts val="0"/>
              </a:spcBef>
            </a:pPr>
            <a:r>
              <a:rPr lang="en-CA" sz="2400" dirty="0"/>
              <a:t>2013: leads the Apple Watch project</a:t>
            </a:r>
          </a:p>
          <a:p>
            <a:pPr marL="364058" indent="-364058">
              <a:spcBef>
                <a:spcPts val="0"/>
              </a:spcBef>
              <a:buSzPct val="100000"/>
              <a:buFont typeface="Noto Sans Symbols"/>
              <a:buChar char="➢"/>
            </a:pPr>
            <a:endParaRPr lang="en" sz="2400" dirty="0">
              <a:solidFill>
                <a:schemeClr val="dk2"/>
              </a:solidFill>
              <a:latin typeface="Calibri"/>
              <a:ea typeface="Calibri"/>
              <a:cs typeface="Calibri"/>
              <a:sym typeface="Calibri"/>
            </a:endParaRPr>
          </a:p>
          <a:p>
            <a:pPr marL="364058" indent="-364058">
              <a:spcBef>
                <a:spcPts val="0"/>
              </a:spcBef>
              <a:buSzPct val="100000"/>
              <a:buFont typeface="Noto Sans Symbols"/>
              <a:buChar char="➢"/>
            </a:pPr>
            <a:r>
              <a:rPr lang="en" sz="2400" dirty="0">
                <a:solidFill>
                  <a:schemeClr val="dk2"/>
                </a:solidFill>
                <a:latin typeface="Calibri"/>
                <a:ea typeface="Calibri"/>
                <a:cs typeface="Calibri"/>
                <a:sym typeface="Calibri"/>
              </a:rPr>
              <a:t>Education:</a:t>
            </a:r>
          </a:p>
          <a:p>
            <a:pPr marL="844528" lvl="1" indent="-472004">
              <a:spcBef>
                <a:spcPts val="0"/>
              </a:spcBef>
              <a:buSzPct val="100000"/>
              <a:buFont typeface="Noto Sans Symbols"/>
              <a:buChar char="❑"/>
            </a:pPr>
            <a:r>
              <a:rPr lang="en" sz="2400" dirty="0">
                <a:solidFill>
                  <a:schemeClr val="dk2"/>
                </a:solidFill>
                <a:latin typeface="Calibri"/>
                <a:ea typeface="Calibri"/>
                <a:cs typeface="Calibri"/>
                <a:sym typeface="Calibri"/>
              </a:rPr>
              <a:t>North Carolina University – (M) Mechanical Engineering</a:t>
            </a:r>
          </a:p>
          <a:p>
            <a:pPr marL="844528" lvl="1" indent="-472004">
              <a:spcBef>
                <a:spcPts val="0"/>
              </a:spcBef>
              <a:buSzPct val="100000"/>
              <a:buFont typeface="Noto Sans Symbols"/>
              <a:buChar char="❑"/>
            </a:pPr>
            <a:r>
              <a:rPr lang="en" sz="2400" dirty="0">
                <a:solidFill>
                  <a:schemeClr val="dk2"/>
                </a:solidFill>
                <a:latin typeface="Calibri"/>
                <a:ea typeface="Calibri"/>
                <a:cs typeface="Calibri"/>
                <a:sym typeface="Calibri"/>
              </a:rPr>
              <a:t>Duke University - MFA</a:t>
            </a:r>
          </a:p>
        </p:txBody>
      </p:sp>
      <p:pic>
        <p:nvPicPr>
          <p:cNvPr id="744" name="Shape 744"/>
          <p:cNvPicPr preferRelativeResize="0"/>
          <p:nvPr/>
        </p:nvPicPr>
        <p:blipFill rotWithShape="1">
          <a:blip r:embed="rId3">
            <a:alphaModFix/>
          </a:blip>
          <a:srcRect/>
          <a:stretch/>
        </p:blipFill>
        <p:spPr>
          <a:xfrm>
            <a:off x="7192434" y="2571747"/>
            <a:ext cx="4999564" cy="4286248"/>
          </a:xfrm>
          <a:prstGeom prst="rect">
            <a:avLst/>
          </a:prstGeom>
          <a:noFill/>
          <a:ln>
            <a:noFill/>
          </a:ln>
        </p:spPr>
      </p:pic>
    </p:spTree>
    <p:extLst>
      <p:ext uri="{BB962C8B-B14F-4D97-AF65-F5344CB8AC3E}">
        <p14:creationId xmlns:p14="http://schemas.microsoft.com/office/powerpoint/2010/main" val="781554391"/>
      </p:ext>
    </p:extLst>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50" name="Shape 750"/>
          <p:cNvSpPr txBox="1">
            <a:spLocks noGrp="1"/>
          </p:cNvSpPr>
          <p:nvPr>
            <p:ph type="title"/>
          </p:nvPr>
        </p:nvSpPr>
        <p:spPr>
          <a:xfrm>
            <a:off x="711201" y="1"/>
            <a:ext cx="8596668" cy="1238913"/>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Luca Maestri</a:t>
            </a:r>
          </a:p>
        </p:txBody>
      </p:sp>
      <p:sp>
        <p:nvSpPr>
          <p:cNvPr id="749" name="Shape 749"/>
          <p:cNvSpPr txBox="1">
            <a:spLocks noGrp="1"/>
          </p:cNvSpPr>
          <p:nvPr>
            <p:ph idx="1"/>
          </p:nvPr>
        </p:nvSpPr>
        <p:spPr>
          <a:xfrm>
            <a:off x="406400" y="1498601"/>
            <a:ext cx="7694083" cy="4525433"/>
          </a:xfrm>
          <a:prstGeom prst="rect">
            <a:avLst/>
          </a:prstGeom>
          <a:noFill/>
          <a:ln>
            <a:noFill/>
          </a:ln>
        </p:spPr>
        <p:txBody>
          <a:bodyPr vert="horz" lIns="121900" tIns="60933" rIns="121900" bIns="60933" rtlCol="0" anchor="t" anchorCtr="0">
            <a:noAutofit/>
          </a:bodyPr>
          <a:lstStyle/>
          <a:p>
            <a:pPr marL="364058" indent="-364058">
              <a:spcBef>
                <a:spcPts val="0"/>
              </a:spcBef>
              <a:buSzPct val="100000"/>
              <a:buFont typeface="Noto Sans Symbols"/>
              <a:buChar char="➢"/>
            </a:pPr>
            <a:r>
              <a:rPr lang="en" sz="2400" dirty="0">
                <a:solidFill>
                  <a:schemeClr val="dk2"/>
                </a:solidFill>
                <a:latin typeface="Calibri"/>
                <a:ea typeface="Calibri"/>
                <a:cs typeface="Calibri"/>
                <a:sym typeface="Calibri"/>
              </a:rPr>
              <a:t>Senior VP and Chief Financial Officer</a:t>
            </a:r>
          </a:p>
          <a:p>
            <a:r>
              <a:rPr lang="en" sz="2400" dirty="0">
                <a:solidFill>
                  <a:schemeClr val="dk2"/>
                </a:solidFill>
                <a:latin typeface="Calibri"/>
                <a:ea typeface="Calibri"/>
                <a:cs typeface="Calibri"/>
                <a:sym typeface="Calibri"/>
              </a:rPr>
              <a:t> Joined Apple in 2013 as vice president of Finance and corporate controller, </a:t>
            </a:r>
            <a:endParaRPr lang="en-CA" sz="2400" dirty="0"/>
          </a:p>
          <a:p>
            <a:r>
              <a:rPr lang="en-CA" sz="2400" dirty="0"/>
              <a:t>Oversees the accounting, business support, financial planning and analysis, treasury, M&amp;A, investor relations, internal audit and tax functions at Apple</a:t>
            </a:r>
          </a:p>
          <a:p>
            <a:r>
              <a:rPr lang="en-CA" sz="2400" dirty="0"/>
              <a:t>•Prior to Apple:</a:t>
            </a:r>
          </a:p>
          <a:p>
            <a:pPr lvl="1"/>
            <a:r>
              <a:rPr lang="en-CA" sz="2200" dirty="0"/>
              <a:t>CFO at Xerox, Nokia Siemens Networks, and GM</a:t>
            </a:r>
          </a:p>
          <a:p>
            <a:r>
              <a:rPr lang="en-CA" sz="2400" dirty="0"/>
              <a:t>•Education: </a:t>
            </a:r>
          </a:p>
          <a:p>
            <a:pPr lvl="1"/>
            <a:r>
              <a:rPr lang="en-CA" sz="2200" dirty="0" err="1"/>
              <a:t>Luiss</a:t>
            </a:r>
            <a:r>
              <a:rPr lang="en-CA" sz="2200" dirty="0"/>
              <a:t> University in Rome: Economics (B)</a:t>
            </a:r>
          </a:p>
          <a:p>
            <a:pPr lvl="1"/>
            <a:r>
              <a:rPr lang="en-CA" sz="2200" dirty="0"/>
              <a:t>Boston University: Management (M)</a:t>
            </a:r>
          </a:p>
        </p:txBody>
      </p:sp>
      <p:pic>
        <p:nvPicPr>
          <p:cNvPr id="751" name="Shape 751"/>
          <p:cNvPicPr preferRelativeResize="0"/>
          <p:nvPr/>
        </p:nvPicPr>
        <p:blipFill rotWithShape="1">
          <a:blip r:embed="rId3">
            <a:alphaModFix/>
          </a:blip>
          <a:srcRect l="5453" r="5453"/>
          <a:stretch/>
        </p:blipFill>
        <p:spPr>
          <a:xfrm>
            <a:off x="7552267" y="2434168"/>
            <a:ext cx="4639731" cy="4423833"/>
          </a:xfrm>
          <a:prstGeom prst="rect">
            <a:avLst/>
          </a:prstGeom>
          <a:noFill/>
          <a:ln>
            <a:noFill/>
          </a:ln>
        </p:spPr>
      </p:pic>
    </p:spTree>
    <p:extLst>
      <p:ext uri="{BB962C8B-B14F-4D97-AF65-F5344CB8AC3E}">
        <p14:creationId xmlns:p14="http://schemas.microsoft.com/office/powerpoint/2010/main" val="461048713"/>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6" name="Shape 266"/>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chemeClr val="lt1"/>
              </a:buClr>
              <a:buSzPct val="25000"/>
            </a:pPr>
            <a:r>
              <a:rPr lang="en" sz="5867" dirty="0">
                <a:solidFill>
                  <a:schemeClr val="tx1"/>
                </a:solidFill>
                <a:latin typeface="Calibri"/>
                <a:ea typeface="Calibri"/>
                <a:cs typeface="Calibri"/>
                <a:sym typeface="Calibri"/>
              </a:rPr>
              <a:t>Today’s Gadget Industry</a:t>
            </a:r>
          </a:p>
        </p:txBody>
      </p:sp>
      <p:sp>
        <p:nvSpPr>
          <p:cNvPr id="265" name="Shape 265"/>
          <p:cNvSpPr txBox="1">
            <a:spLocks noGrp="1"/>
          </p:cNvSpPr>
          <p:nvPr>
            <p:ph idx="1"/>
          </p:nvPr>
        </p:nvSpPr>
        <p:spPr>
          <a:xfrm>
            <a:off x="1156758" y="2004907"/>
            <a:ext cx="9878483" cy="3450167"/>
          </a:xfrm>
          <a:prstGeom prst="rect">
            <a:avLst/>
          </a:prstGeom>
          <a:noFill/>
          <a:ln>
            <a:noFill/>
          </a:ln>
        </p:spPr>
        <p:txBody>
          <a:bodyPr vert="horz" lIns="121900" tIns="60933" rIns="121900" bIns="60933" rtlCol="0" anchor="t" anchorCtr="0">
            <a:noAutofit/>
          </a:bodyPr>
          <a:lstStyle/>
          <a:p>
            <a:pPr marL="364058" indent="-364058">
              <a:spcBef>
                <a:spcPts val="0"/>
              </a:spcBef>
              <a:buClr>
                <a:schemeClr val="accent2"/>
              </a:buClr>
              <a:buSzPct val="100000"/>
              <a:buFont typeface="Noto Sans Symbols"/>
              <a:buChar char="➢"/>
            </a:pPr>
            <a:r>
              <a:rPr lang="en" sz="3200" dirty="0">
                <a:solidFill>
                  <a:schemeClr val="dk2"/>
                </a:solidFill>
                <a:latin typeface="Calibri"/>
                <a:ea typeface="Calibri"/>
                <a:cs typeface="Calibri"/>
                <a:sym typeface="Calibri"/>
              </a:rPr>
              <a:t>Part of the consumer electronics industry.</a:t>
            </a:r>
          </a:p>
          <a:p>
            <a:pPr marL="364058" indent="-364058">
              <a:spcBef>
                <a:spcPts val="800"/>
              </a:spcBef>
              <a:buClr>
                <a:schemeClr val="accent2"/>
              </a:buClr>
              <a:buSzPct val="100000"/>
              <a:buFont typeface="Noto Sans Symbols"/>
              <a:buChar char="➢"/>
            </a:pPr>
            <a:r>
              <a:rPr lang="en" sz="3200" dirty="0">
                <a:solidFill>
                  <a:schemeClr val="dk2"/>
                </a:solidFill>
                <a:latin typeface="Calibri"/>
                <a:ea typeface="Calibri"/>
                <a:cs typeface="Calibri"/>
                <a:sym typeface="Calibri"/>
              </a:rPr>
              <a:t>Has seen exciting new developments in recent years and at a rapid pace. </a:t>
            </a:r>
          </a:p>
          <a:p>
            <a:pPr marL="364058" indent="-364058">
              <a:spcBef>
                <a:spcPts val="800"/>
              </a:spcBef>
              <a:buClr>
                <a:schemeClr val="accent2"/>
              </a:buClr>
              <a:buSzPct val="100000"/>
              <a:buFont typeface="Noto Sans Symbols"/>
              <a:buChar char="➢"/>
            </a:pPr>
            <a:r>
              <a:rPr lang="en" sz="3200" dirty="0">
                <a:solidFill>
                  <a:schemeClr val="dk2"/>
                </a:solidFill>
                <a:latin typeface="Calibri"/>
                <a:ea typeface="Calibri"/>
                <a:cs typeface="Calibri"/>
                <a:sym typeface="Calibri"/>
              </a:rPr>
              <a:t>It is continually growing and evolving</a:t>
            </a:r>
          </a:p>
          <a:p>
            <a:pPr marL="364058" indent="-364058">
              <a:spcBef>
                <a:spcPts val="800"/>
              </a:spcBef>
              <a:buClr>
                <a:schemeClr val="accent2"/>
              </a:buClr>
              <a:buSzPct val="100000"/>
              <a:buFont typeface="Noto Sans Symbols"/>
              <a:buChar char="➢"/>
            </a:pPr>
            <a:r>
              <a:rPr lang="en" sz="3200" dirty="0">
                <a:solidFill>
                  <a:schemeClr val="dk2"/>
                </a:solidFill>
                <a:latin typeface="Calibri"/>
                <a:ea typeface="Calibri"/>
                <a:cs typeface="Calibri"/>
                <a:sym typeface="Calibri"/>
              </a:rPr>
              <a:t>Anticipating $606 billion of revenue globally</a:t>
            </a:r>
          </a:p>
        </p:txBody>
      </p:sp>
    </p:spTree>
    <p:extLst>
      <p:ext uri="{BB962C8B-B14F-4D97-AF65-F5344CB8AC3E}">
        <p14:creationId xmlns:p14="http://schemas.microsoft.com/office/powerpoint/2010/main" val="1035827673"/>
      </p:ext>
    </p:extLst>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596668" cy="1320800"/>
          </a:xfrm>
        </p:spPr>
        <p:txBody>
          <a:bodyPr/>
          <a:lstStyle/>
          <a:p>
            <a:pPr algn="ctr"/>
            <a:r>
              <a:rPr lang="en-CA" dirty="0">
                <a:solidFill>
                  <a:schemeClr val="tx1"/>
                </a:solidFill>
              </a:rPr>
              <a:t/>
            </a:r>
            <a:br>
              <a:rPr lang="en-CA" dirty="0">
                <a:solidFill>
                  <a:schemeClr val="tx1"/>
                </a:solidFill>
              </a:rPr>
            </a:br>
            <a:r>
              <a:rPr lang="en-CA" sz="4267" dirty="0">
                <a:solidFill>
                  <a:schemeClr val="tx1"/>
                </a:solidFill>
              </a:rPr>
              <a:t>Bruce Sewell</a:t>
            </a:r>
            <a:endParaRPr lang="en-CA" dirty="0">
              <a:solidFill>
                <a:schemeClr val="tx1"/>
              </a:solidFill>
            </a:endParaRPr>
          </a:p>
        </p:txBody>
      </p:sp>
      <p:sp>
        <p:nvSpPr>
          <p:cNvPr id="2" name="Text Placeholder 1"/>
          <p:cNvSpPr>
            <a:spLocks noGrp="1"/>
          </p:cNvSpPr>
          <p:nvPr>
            <p:ph idx="1"/>
          </p:nvPr>
        </p:nvSpPr>
        <p:spPr>
          <a:xfrm>
            <a:off x="304801" y="1803400"/>
            <a:ext cx="8596668" cy="3880773"/>
          </a:xfrm>
        </p:spPr>
        <p:txBody>
          <a:bodyPr>
            <a:normAutofit fontScale="25000" lnSpcReduction="20000"/>
          </a:bodyPr>
          <a:lstStyle/>
          <a:p>
            <a:pPr marL="0" indent="0">
              <a:buNone/>
            </a:pPr>
            <a:r>
              <a:rPr lang="en-CA" sz="9600" dirty="0"/>
              <a:t>•</a:t>
            </a:r>
            <a:r>
              <a:rPr lang="en-CA" sz="10666" dirty="0"/>
              <a:t>Senior VP and General Counsel</a:t>
            </a:r>
          </a:p>
          <a:p>
            <a:r>
              <a:rPr lang="en-CA" sz="10666" dirty="0"/>
              <a:t>•Joined Apple in 2009</a:t>
            </a:r>
          </a:p>
          <a:p>
            <a:r>
              <a:rPr lang="en-CA" sz="10666" dirty="0"/>
              <a:t>•Oversees legal matters:</a:t>
            </a:r>
          </a:p>
          <a:p>
            <a:r>
              <a:rPr lang="en-CA" sz="10666" dirty="0"/>
              <a:t>•Prior to Apple</a:t>
            </a:r>
          </a:p>
          <a:p>
            <a:pPr lvl="1"/>
            <a:r>
              <a:rPr lang="en-CA" sz="10666" dirty="0"/>
              <a:t>Intel: VP and deputy general counsel</a:t>
            </a:r>
          </a:p>
          <a:p>
            <a:pPr marL="0" indent="0">
              <a:buNone/>
            </a:pPr>
            <a:endParaRPr lang="en-CA" sz="10666" dirty="0"/>
          </a:p>
          <a:p>
            <a:r>
              <a:rPr lang="en-CA" sz="10666" dirty="0"/>
              <a:t>Education:</a:t>
            </a:r>
          </a:p>
          <a:p>
            <a:r>
              <a:rPr lang="en-CA" sz="10666" dirty="0"/>
              <a:t>•University of Lancaster: Science (B)</a:t>
            </a:r>
          </a:p>
          <a:p>
            <a:r>
              <a:rPr lang="en-CA" sz="10666" dirty="0"/>
              <a:t>•George Washington University: JD</a:t>
            </a:r>
          </a:p>
          <a:p>
            <a:endParaRPr lang="en-CA" dirty="0"/>
          </a:p>
        </p:txBody>
      </p:sp>
      <p:pic>
        <p:nvPicPr>
          <p:cNvPr id="4" name="Picture 3"/>
          <p:cNvPicPr>
            <a:picLocks noChangeAspect="1"/>
          </p:cNvPicPr>
          <p:nvPr/>
        </p:nvPicPr>
        <p:blipFill>
          <a:blip r:embed="rId2"/>
          <a:stretch>
            <a:fillRect/>
          </a:stretch>
        </p:blipFill>
        <p:spPr>
          <a:xfrm>
            <a:off x="9157005" y="3423561"/>
            <a:ext cx="3034995" cy="3454531"/>
          </a:xfrm>
          <a:prstGeom prst="rect">
            <a:avLst/>
          </a:prstGeom>
        </p:spPr>
      </p:pic>
    </p:spTree>
    <p:extLst>
      <p:ext uri="{BB962C8B-B14F-4D97-AF65-F5344CB8AC3E}">
        <p14:creationId xmlns:p14="http://schemas.microsoft.com/office/powerpoint/2010/main" val="6933939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CA" dirty="0" err="1">
                <a:solidFill>
                  <a:schemeClr val="tx1"/>
                </a:solidFill>
              </a:rPr>
              <a:t>Johny</a:t>
            </a:r>
            <a:r>
              <a:rPr lang="en-CA" dirty="0">
                <a:solidFill>
                  <a:schemeClr val="tx1"/>
                </a:solidFill>
              </a:rPr>
              <a:t> Srouji</a:t>
            </a:r>
            <a:r>
              <a:rPr lang="en-CA" dirty="0"/>
              <a:t/>
            </a:r>
            <a:br>
              <a:rPr lang="en-CA" dirty="0"/>
            </a:br>
            <a:endParaRPr lang="en-CA" dirty="0"/>
          </a:p>
        </p:txBody>
      </p:sp>
      <p:sp>
        <p:nvSpPr>
          <p:cNvPr id="2" name="Text Placeholder 1"/>
          <p:cNvSpPr>
            <a:spLocks noGrp="1"/>
          </p:cNvSpPr>
          <p:nvPr>
            <p:ph idx="1"/>
          </p:nvPr>
        </p:nvSpPr>
        <p:spPr>
          <a:xfrm>
            <a:off x="406401" y="1158283"/>
            <a:ext cx="8596668" cy="3880773"/>
          </a:xfrm>
        </p:spPr>
        <p:txBody>
          <a:bodyPr>
            <a:noAutofit/>
          </a:bodyPr>
          <a:lstStyle/>
          <a:p>
            <a:pPr marL="0" indent="0">
              <a:buNone/>
            </a:pPr>
            <a:endParaRPr lang="en-CA" sz="2400" dirty="0"/>
          </a:p>
          <a:p>
            <a:r>
              <a:rPr lang="en-CA" sz="2400" dirty="0"/>
              <a:t>Senior VP of Hardware Technologies</a:t>
            </a:r>
          </a:p>
          <a:p>
            <a:r>
              <a:rPr lang="en-CA" sz="2400" dirty="0"/>
              <a:t>Joined Apple in 2008</a:t>
            </a:r>
          </a:p>
          <a:p>
            <a:r>
              <a:rPr lang="en-CA" sz="2400" dirty="0"/>
              <a:t>Oversees Apple’s custom silicon and </a:t>
            </a:r>
            <a:r>
              <a:rPr lang="en-CA" sz="2400" dirty="0" err="1"/>
              <a:t>hardwaretechnologies</a:t>
            </a:r>
            <a:r>
              <a:rPr lang="en-CA" sz="2400" dirty="0"/>
              <a:t>:</a:t>
            </a:r>
          </a:p>
          <a:p>
            <a:r>
              <a:rPr lang="en-CA" sz="2400" dirty="0"/>
              <a:t>Prior to Apple:</a:t>
            </a:r>
          </a:p>
          <a:p>
            <a:pPr lvl="1"/>
            <a:r>
              <a:rPr lang="en-CA" sz="2200" dirty="0"/>
              <a:t>Intel and IBM: processor development and design</a:t>
            </a:r>
          </a:p>
          <a:p>
            <a:r>
              <a:rPr lang="en-CA" sz="2400" dirty="0"/>
              <a:t>Education:</a:t>
            </a:r>
          </a:p>
          <a:p>
            <a:pPr lvl="1"/>
            <a:r>
              <a:rPr lang="en-CA" sz="2200" dirty="0" err="1"/>
              <a:t>Technion</a:t>
            </a:r>
            <a:r>
              <a:rPr lang="en-CA" sz="2200" dirty="0"/>
              <a:t>, Israel’s Institute of Technology: Computer Science (B and M)</a:t>
            </a:r>
          </a:p>
          <a:p>
            <a:endParaRPr lang="en-CA" sz="2400" dirty="0"/>
          </a:p>
          <a:p>
            <a:pPr marL="0" indent="0">
              <a:buNone/>
            </a:pPr>
            <a:endParaRPr lang="en-CA" sz="2400" dirty="0"/>
          </a:p>
        </p:txBody>
      </p:sp>
      <p:grpSp>
        <p:nvGrpSpPr>
          <p:cNvPr id="5" name="Group 4"/>
          <p:cNvGrpSpPr>
            <a:grpSpLocks noChangeAspect="1"/>
          </p:cNvGrpSpPr>
          <p:nvPr/>
        </p:nvGrpSpPr>
        <p:grpSpPr bwMode="auto">
          <a:xfrm>
            <a:off x="5994401" y="177801"/>
            <a:ext cx="6242052" cy="6680201"/>
            <a:chOff x="2832" y="84"/>
            <a:chExt cx="2949" cy="3156"/>
          </a:xfrm>
          <a:effectLst>
            <a:outerShdw blurRad="50800" dist="50800" dir="5400000" algn="ctr" rotWithShape="0">
              <a:schemeClr val="bg1"/>
            </a:outerShdw>
          </a:effectLst>
        </p:grpSpPr>
        <p:sp>
          <p:nvSpPr>
            <p:cNvPr id="6" name="AutoShape 3"/>
            <p:cNvSpPr>
              <a:spLocks noChangeAspect="1" noChangeArrowheads="1" noTextEdit="1"/>
            </p:cNvSpPr>
            <p:nvPr/>
          </p:nvSpPr>
          <p:spPr bwMode="auto">
            <a:xfrm>
              <a:off x="2832" y="84"/>
              <a:ext cx="1755"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CA" sz="2400"/>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 y="1649"/>
              <a:ext cx="1572" cy="1591"/>
            </a:xfrm>
            <a:prstGeom prst="rect">
              <a:avLst/>
            </a:prstGeom>
            <a:solidFill>
              <a:srgbClr val="FFFFFF">
                <a:alpha val="86000"/>
              </a:srgbClr>
            </a:solid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495542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Shape 756"/>
          <p:cNvSpPr txBox="1">
            <a:spLocks noGrp="1"/>
          </p:cNvSpPr>
          <p:nvPr>
            <p:ph type="title"/>
          </p:nvPr>
        </p:nvSpPr>
        <p:spPr>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a:solidFill>
                  <a:schemeClr val="lt1"/>
                </a:solidFill>
                <a:latin typeface="Calibri"/>
                <a:ea typeface="Calibri"/>
                <a:cs typeface="Calibri"/>
                <a:sym typeface="Calibri"/>
              </a:rPr>
              <a:t>Apple Inc. Products</a:t>
            </a:r>
          </a:p>
        </p:txBody>
      </p:sp>
      <p:sp>
        <p:nvSpPr>
          <p:cNvPr id="757" name="Shape 757"/>
          <p:cNvSpPr txBox="1">
            <a:spLocks noGrp="1"/>
          </p:cNvSpPr>
          <p:nvPr>
            <p:ph sz="half" idx="1"/>
          </p:nvPr>
        </p:nvSpPr>
        <p:spPr>
          <a:xfrm>
            <a:off x="901700" y="2679701"/>
            <a:ext cx="5096933" cy="3630081"/>
          </a:xfrm>
          <a:prstGeom prst="rect">
            <a:avLst/>
          </a:prstGeom>
          <a:noFill/>
          <a:ln>
            <a:noFill/>
          </a:ln>
        </p:spPr>
        <p:txBody>
          <a:bodyPr vert="horz" lIns="121900" tIns="60933" rIns="121900" bIns="60933" rtlCol="0" anchor="t" anchorCtr="0">
            <a:noAutofit/>
          </a:bodyPr>
          <a:lstStyle/>
          <a:p>
            <a:pPr marL="364058" indent="-364058">
              <a:lnSpc>
                <a:spcPct val="70000"/>
              </a:lnSpc>
              <a:spcBef>
                <a:spcPts val="0"/>
              </a:spcBef>
              <a:buSzPct val="100000"/>
              <a:buFont typeface="Noto Sans Symbols"/>
              <a:buChar char="➢"/>
            </a:pPr>
            <a:r>
              <a:rPr lang="en" sz="3200">
                <a:solidFill>
                  <a:schemeClr val="dk2"/>
                </a:solidFill>
                <a:latin typeface="Calibri"/>
                <a:ea typeface="Calibri"/>
                <a:cs typeface="Calibri"/>
                <a:sym typeface="Calibri"/>
              </a:rPr>
              <a:t>iPod</a:t>
            </a:r>
          </a:p>
          <a:p>
            <a:pPr marL="364058" indent="-364058">
              <a:lnSpc>
                <a:spcPct val="70000"/>
              </a:lnSpc>
              <a:spcBef>
                <a:spcPts val="800"/>
              </a:spcBef>
              <a:buSzPct val="100000"/>
              <a:buFont typeface="Noto Sans Symbols"/>
              <a:buChar char="➢"/>
            </a:pPr>
            <a:r>
              <a:rPr lang="en" sz="3200">
                <a:solidFill>
                  <a:schemeClr val="dk2"/>
                </a:solidFill>
                <a:latin typeface="Calibri"/>
                <a:ea typeface="Calibri"/>
                <a:cs typeface="Calibri"/>
                <a:sym typeface="Calibri"/>
              </a:rPr>
              <a:t>iPhone</a:t>
            </a:r>
          </a:p>
          <a:p>
            <a:pPr marL="364058" indent="-364058">
              <a:lnSpc>
                <a:spcPct val="70000"/>
              </a:lnSpc>
              <a:spcBef>
                <a:spcPts val="800"/>
              </a:spcBef>
              <a:buSzPct val="100000"/>
              <a:buFont typeface="Noto Sans Symbols"/>
              <a:buChar char="➢"/>
            </a:pPr>
            <a:r>
              <a:rPr lang="en" sz="3200">
                <a:solidFill>
                  <a:schemeClr val="dk2"/>
                </a:solidFill>
                <a:latin typeface="Calibri"/>
                <a:ea typeface="Calibri"/>
                <a:cs typeface="Calibri"/>
                <a:sym typeface="Calibri"/>
              </a:rPr>
              <a:t>iPad</a:t>
            </a:r>
          </a:p>
          <a:p>
            <a:pPr marL="364058" indent="-364058">
              <a:lnSpc>
                <a:spcPct val="70000"/>
              </a:lnSpc>
              <a:spcBef>
                <a:spcPts val="800"/>
              </a:spcBef>
              <a:buSzPct val="100000"/>
              <a:buFont typeface="Noto Sans Symbols"/>
              <a:buChar char="➢"/>
            </a:pPr>
            <a:r>
              <a:rPr lang="en" sz="3200">
                <a:solidFill>
                  <a:schemeClr val="dk2"/>
                </a:solidFill>
                <a:latin typeface="Calibri"/>
                <a:ea typeface="Calibri"/>
                <a:cs typeface="Calibri"/>
                <a:sym typeface="Calibri"/>
              </a:rPr>
              <a:t>Apple Watch</a:t>
            </a:r>
          </a:p>
          <a:p>
            <a:pPr marL="364058" indent="-364058">
              <a:lnSpc>
                <a:spcPct val="70000"/>
              </a:lnSpc>
              <a:spcBef>
                <a:spcPts val="800"/>
              </a:spcBef>
              <a:buSzPct val="100000"/>
              <a:buFont typeface="Noto Sans Symbols"/>
              <a:buChar char="➢"/>
            </a:pPr>
            <a:r>
              <a:rPr lang="en" sz="3200">
                <a:solidFill>
                  <a:schemeClr val="dk2"/>
                </a:solidFill>
                <a:latin typeface="Calibri"/>
                <a:ea typeface="Calibri"/>
                <a:cs typeface="Calibri"/>
                <a:sym typeface="Calibri"/>
              </a:rPr>
              <a:t>iMac</a:t>
            </a:r>
          </a:p>
          <a:p>
            <a:pPr marL="364058" indent="-364058">
              <a:lnSpc>
                <a:spcPct val="70000"/>
              </a:lnSpc>
              <a:spcBef>
                <a:spcPts val="800"/>
              </a:spcBef>
              <a:buSzPct val="100000"/>
              <a:buFont typeface="Noto Sans Symbols"/>
              <a:buChar char="➢"/>
            </a:pPr>
            <a:r>
              <a:rPr lang="en" sz="3200">
                <a:solidFill>
                  <a:schemeClr val="dk2"/>
                </a:solidFill>
                <a:latin typeface="Calibri"/>
                <a:ea typeface="Calibri"/>
                <a:cs typeface="Calibri"/>
                <a:sym typeface="Calibri"/>
              </a:rPr>
              <a:t>MacBook</a:t>
            </a:r>
          </a:p>
          <a:p>
            <a:pPr marL="1066773" lvl="1" indent="-457189">
              <a:lnSpc>
                <a:spcPct val="70000"/>
              </a:lnSpc>
              <a:spcBef>
                <a:spcPts val="800"/>
              </a:spcBef>
              <a:buSzPct val="100000"/>
              <a:buFont typeface="Noto Sans Symbols"/>
              <a:buChar char="❑"/>
            </a:pPr>
            <a:r>
              <a:rPr lang="en" sz="2400" i="1">
                <a:solidFill>
                  <a:schemeClr val="dk2"/>
                </a:solidFill>
                <a:latin typeface="Calibri"/>
                <a:ea typeface="Calibri"/>
                <a:cs typeface="Calibri"/>
                <a:sym typeface="Calibri"/>
              </a:rPr>
              <a:t>MacBook Pro</a:t>
            </a:r>
          </a:p>
          <a:p>
            <a:pPr marL="1066773" lvl="1" indent="-457189">
              <a:lnSpc>
                <a:spcPct val="70000"/>
              </a:lnSpc>
              <a:spcBef>
                <a:spcPts val="800"/>
              </a:spcBef>
              <a:buSzPct val="100000"/>
              <a:buFont typeface="Noto Sans Symbols"/>
              <a:buChar char="❑"/>
            </a:pPr>
            <a:r>
              <a:rPr lang="en" sz="2400" i="1">
                <a:solidFill>
                  <a:schemeClr val="dk2"/>
                </a:solidFill>
                <a:latin typeface="Calibri"/>
                <a:ea typeface="Calibri"/>
                <a:cs typeface="Calibri"/>
                <a:sym typeface="Calibri"/>
              </a:rPr>
              <a:t>MacBook Air</a:t>
            </a:r>
          </a:p>
          <a:p>
            <a:pPr marL="364058" indent="-364058">
              <a:spcBef>
                <a:spcPts val="480"/>
              </a:spcBef>
              <a:buSzPct val="25000"/>
              <a:buNone/>
            </a:pPr>
            <a:endParaRPr sz="2400" i="1">
              <a:solidFill>
                <a:schemeClr val="dk2"/>
              </a:solidFill>
              <a:latin typeface="Calibri"/>
              <a:ea typeface="Calibri"/>
              <a:cs typeface="Calibri"/>
              <a:sym typeface="Calibri"/>
            </a:endParaRPr>
          </a:p>
        </p:txBody>
      </p:sp>
      <p:sp>
        <p:nvSpPr>
          <p:cNvPr id="758" name="Shape 758"/>
          <p:cNvSpPr txBox="1">
            <a:spLocks noGrp="1"/>
          </p:cNvSpPr>
          <p:nvPr>
            <p:ph sz="half" idx="2"/>
          </p:nvPr>
        </p:nvSpPr>
        <p:spPr>
          <a:prstGeom prst="rect">
            <a:avLst/>
          </a:prstGeom>
          <a:noFill/>
          <a:ln>
            <a:noFill/>
          </a:ln>
        </p:spPr>
        <p:txBody>
          <a:bodyPr vert="horz" lIns="121900" tIns="60933" rIns="121900" bIns="60933" rtlCol="0" anchor="t" anchorCtr="0">
            <a:noAutofit/>
          </a:bodyPr>
          <a:lstStyle/>
          <a:p>
            <a:pPr marL="364058" indent="-364058">
              <a:lnSpc>
                <a:spcPct val="80000"/>
              </a:lnSpc>
              <a:spcBef>
                <a:spcPts val="0"/>
              </a:spcBef>
              <a:buSzPct val="100000"/>
              <a:buFont typeface="Noto Sans Symbols"/>
              <a:buChar char="➢"/>
            </a:pPr>
            <a:r>
              <a:rPr lang="en" sz="3200">
                <a:solidFill>
                  <a:schemeClr val="dk2"/>
                </a:solidFill>
                <a:latin typeface="Calibri"/>
                <a:ea typeface="Calibri"/>
                <a:cs typeface="Calibri"/>
                <a:sym typeface="Calibri"/>
              </a:rPr>
              <a:t>Apple TV</a:t>
            </a:r>
          </a:p>
          <a:p>
            <a:pPr marL="364058" indent="-364058">
              <a:lnSpc>
                <a:spcPct val="80000"/>
              </a:lnSpc>
              <a:spcBef>
                <a:spcPts val="800"/>
              </a:spcBef>
              <a:buSzPct val="100000"/>
              <a:buFont typeface="Noto Sans Symbols"/>
              <a:buChar char="➢"/>
            </a:pPr>
            <a:r>
              <a:rPr lang="en" sz="3200">
                <a:solidFill>
                  <a:schemeClr val="dk2"/>
                </a:solidFill>
                <a:latin typeface="Calibri"/>
                <a:ea typeface="Calibri"/>
                <a:cs typeface="Calibri"/>
                <a:sym typeface="Calibri"/>
              </a:rPr>
              <a:t>iTunes</a:t>
            </a:r>
          </a:p>
          <a:p>
            <a:pPr marL="364058" indent="-364058">
              <a:lnSpc>
                <a:spcPct val="80000"/>
              </a:lnSpc>
              <a:spcBef>
                <a:spcPts val="800"/>
              </a:spcBef>
              <a:buSzPct val="100000"/>
              <a:buFont typeface="Noto Sans Symbols"/>
              <a:buChar char="➢"/>
            </a:pPr>
            <a:r>
              <a:rPr lang="en" sz="3200">
                <a:solidFill>
                  <a:schemeClr val="dk2"/>
                </a:solidFill>
                <a:latin typeface="Calibri"/>
                <a:ea typeface="Calibri"/>
                <a:cs typeface="Calibri"/>
                <a:sym typeface="Calibri"/>
              </a:rPr>
              <a:t>iCloud</a:t>
            </a:r>
          </a:p>
          <a:p>
            <a:pPr marL="364058" indent="-364058">
              <a:lnSpc>
                <a:spcPct val="80000"/>
              </a:lnSpc>
              <a:spcBef>
                <a:spcPts val="800"/>
              </a:spcBef>
              <a:buSzPct val="100000"/>
              <a:buFont typeface="Noto Sans Symbols"/>
              <a:buChar char="➢"/>
            </a:pPr>
            <a:r>
              <a:rPr lang="en" sz="3200">
                <a:solidFill>
                  <a:schemeClr val="dk2"/>
                </a:solidFill>
                <a:latin typeface="Calibri"/>
                <a:ea typeface="Calibri"/>
                <a:cs typeface="Calibri"/>
                <a:sym typeface="Calibri"/>
              </a:rPr>
              <a:t>Apple Music</a:t>
            </a:r>
          </a:p>
          <a:p>
            <a:pPr marL="364058" indent="-364058">
              <a:lnSpc>
                <a:spcPct val="80000"/>
              </a:lnSpc>
              <a:spcBef>
                <a:spcPts val="800"/>
              </a:spcBef>
              <a:buSzPct val="100000"/>
              <a:buFont typeface="Noto Sans Symbols"/>
              <a:buChar char="➢"/>
            </a:pPr>
            <a:r>
              <a:rPr lang="en" sz="3200">
                <a:solidFill>
                  <a:schemeClr val="dk2"/>
                </a:solidFill>
                <a:latin typeface="Calibri"/>
                <a:ea typeface="Calibri"/>
                <a:cs typeface="Calibri"/>
                <a:sym typeface="Calibri"/>
              </a:rPr>
              <a:t>Productivity App</a:t>
            </a:r>
          </a:p>
          <a:p>
            <a:pPr marL="364058" indent="-364058">
              <a:lnSpc>
                <a:spcPct val="80000"/>
              </a:lnSpc>
              <a:spcBef>
                <a:spcPts val="800"/>
              </a:spcBef>
              <a:buSzPct val="100000"/>
              <a:buFont typeface="Noto Sans Symbols"/>
              <a:buChar char="➢"/>
            </a:pPr>
            <a:r>
              <a:rPr lang="en" sz="3200">
                <a:solidFill>
                  <a:schemeClr val="dk2"/>
                </a:solidFill>
                <a:latin typeface="Calibri"/>
                <a:ea typeface="Calibri"/>
                <a:cs typeface="Calibri"/>
                <a:sym typeface="Calibri"/>
              </a:rPr>
              <a:t>iBooks</a:t>
            </a:r>
          </a:p>
          <a:p>
            <a:pPr marL="364058" indent="-364058">
              <a:spcBef>
                <a:spcPts val="640"/>
              </a:spcBef>
              <a:buSzPct val="25000"/>
              <a:buNone/>
            </a:pPr>
            <a:endParaRPr sz="320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350930479"/>
      </p:ext>
    </p:extLst>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4" name="Shape 764"/>
          <p:cNvSpPr txBox="1">
            <a:spLocks noGrp="1"/>
          </p:cNvSpPr>
          <p:nvPr>
            <p:ph type="title"/>
          </p:nvPr>
        </p:nvSpPr>
        <p:spPr>
          <a:xfrm>
            <a:off x="668393" y="0"/>
            <a:ext cx="8596668" cy="1320800"/>
          </a:xfrm>
          <a:prstGeom prst="rect">
            <a:avLst/>
          </a:prstGeom>
          <a:noFill/>
          <a:ln>
            <a:noFill/>
          </a:ln>
        </p:spPr>
        <p:txBody>
          <a:bodyPr vert="horz" lIns="121900" tIns="60933" rIns="121900" bIns="60933" rtlCol="0" anchor="ctr" anchorCtr="0">
            <a:noAutofit/>
          </a:bodyPr>
          <a:lstStyle/>
          <a:p>
            <a:pPr>
              <a:spcBef>
                <a:spcPts val="0"/>
              </a:spcBef>
              <a:buClr>
                <a:schemeClr val="lt1"/>
              </a:buClr>
              <a:buSzPct val="25000"/>
            </a:pPr>
            <a:r>
              <a:rPr lang="en" sz="5867" dirty="0">
                <a:solidFill>
                  <a:schemeClr val="tx1"/>
                </a:solidFill>
                <a:latin typeface="Calibri"/>
                <a:ea typeface="Calibri"/>
                <a:cs typeface="Calibri"/>
                <a:sym typeface="Calibri"/>
              </a:rPr>
              <a:t>iPod</a:t>
            </a:r>
          </a:p>
        </p:txBody>
      </p:sp>
      <p:sp>
        <p:nvSpPr>
          <p:cNvPr id="763" name="Shape 763"/>
          <p:cNvSpPr txBox="1">
            <a:spLocks noGrp="1"/>
          </p:cNvSpPr>
          <p:nvPr>
            <p:ph idx="1"/>
          </p:nvPr>
        </p:nvSpPr>
        <p:spPr>
          <a:xfrm>
            <a:off x="624416" y="1701801"/>
            <a:ext cx="10972800" cy="4525433"/>
          </a:xfrm>
          <a:prstGeom prst="rect">
            <a:avLst/>
          </a:prstGeom>
          <a:noFill/>
          <a:ln>
            <a:noFill/>
          </a:ln>
        </p:spPr>
        <p:txBody>
          <a:bodyPr vert="horz" lIns="121900" tIns="60933" rIns="121900" bIns="60933" rtlCol="0" anchor="t" anchorCtr="0">
            <a:noAutofit/>
          </a:bodyPr>
          <a:lstStyle/>
          <a:p>
            <a:endParaRPr lang="en-CA" dirty="0"/>
          </a:p>
          <a:p>
            <a:r>
              <a:rPr lang="en-CA" sz="2400" dirty="0"/>
              <a:t>October 2001: 1st release</a:t>
            </a:r>
          </a:p>
          <a:p>
            <a:r>
              <a:rPr lang="en-CA" sz="2400" dirty="0"/>
              <a:t>Latest: iPod Touch 6</a:t>
            </a:r>
            <a:r>
              <a:rPr lang="en-CA" sz="2400" baseline="30000" dirty="0"/>
              <a:t>th</a:t>
            </a:r>
            <a:r>
              <a:rPr lang="en-CA" sz="2400" dirty="0"/>
              <a:t> gen</a:t>
            </a:r>
          </a:p>
          <a:p>
            <a:r>
              <a:rPr lang="en-CA" sz="2400" dirty="0"/>
              <a:t>Portable digital music and media players</a:t>
            </a:r>
          </a:p>
          <a:p>
            <a:r>
              <a:rPr lang="en-CA" sz="2400" dirty="0"/>
              <a:t>Lines:</a:t>
            </a:r>
          </a:p>
          <a:p>
            <a:pPr lvl="1"/>
            <a:r>
              <a:rPr lang="en-CA" sz="2400" dirty="0"/>
              <a:t>Classic</a:t>
            </a:r>
          </a:p>
          <a:p>
            <a:pPr lvl="1"/>
            <a:r>
              <a:rPr lang="en-CA" sz="2400" dirty="0"/>
              <a:t>Nano</a:t>
            </a:r>
          </a:p>
          <a:p>
            <a:pPr lvl="1"/>
            <a:r>
              <a:rPr lang="en-CA" sz="2400" dirty="0"/>
              <a:t>Mini</a:t>
            </a:r>
          </a:p>
          <a:p>
            <a:pPr lvl="1"/>
            <a:r>
              <a:rPr lang="en-CA" sz="2400" dirty="0"/>
              <a:t>Shuffle</a:t>
            </a:r>
          </a:p>
          <a:p>
            <a:pPr lvl="1"/>
            <a:r>
              <a:rPr lang="en-CA" sz="2400" dirty="0"/>
              <a:t>Touch</a:t>
            </a:r>
          </a:p>
          <a:p>
            <a:pPr marL="364058" indent="-364058">
              <a:spcBef>
                <a:spcPts val="0"/>
              </a:spcBef>
              <a:buSzPct val="100000"/>
              <a:buFont typeface="Noto Sans Symbols"/>
              <a:buChar char="➢"/>
            </a:pPr>
            <a:endParaRPr lang="en" sz="2933" dirty="0">
              <a:solidFill>
                <a:schemeClr val="dk2"/>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5283200" y="2721669"/>
            <a:ext cx="6929120" cy="4136332"/>
          </a:xfrm>
          <a:prstGeom prst="rect">
            <a:avLst/>
          </a:prstGeom>
        </p:spPr>
      </p:pic>
      <p:sp>
        <p:nvSpPr>
          <p:cNvPr id="4" name="TextBox 3"/>
          <p:cNvSpPr txBox="1"/>
          <p:nvPr/>
        </p:nvSpPr>
        <p:spPr>
          <a:xfrm>
            <a:off x="7049522" y="2721669"/>
            <a:ext cx="4855247" cy="830997"/>
          </a:xfrm>
          <a:prstGeom prst="rect">
            <a:avLst/>
          </a:prstGeom>
          <a:noFill/>
        </p:spPr>
        <p:txBody>
          <a:bodyPr wrap="square" rtlCol="0">
            <a:spAutoFit/>
          </a:bodyPr>
          <a:lstStyle/>
          <a:p>
            <a:r>
              <a:rPr lang="en-CA" sz="2400" b="1" dirty="0"/>
              <a:t>Global Apple iPod sales Q1 2006 –Q4 2014 (in million units)</a:t>
            </a:r>
            <a:endParaRPr lang="en-CA" sz="2400" dirty="0"/>
          </a:p>
        </p:txBody>
      </p:sp>
    </p:spTree>
    <p:extLst>
      <p:ext uri="{BB962C8B-B14F-4D97-AF65-F5344CB8AC3E}">
        <p14:creationId xmlns:p14="http://schemas.microsoft.com/office/powerpoint/2010/main" val="3735866259"/>
      </p:ext>
    </p:extLst>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1" name="Shape 771"/>
          <p:cNvSpPr txBox="1">
            <a:spLocks noGrp="1"/>
          </p:cNvSpPr>
          <p:nvPr>
            <p:ph type="title"/>
          </p:nvPr>
        </p:nvSpPr>
        <p:spPr>
          <a:xfrm>
            <a:off x="661293" y="0"/>
            <a:ext cx="8596668" cy="1320800"/>
          </a:xfrm>
          <a:prstGeom prst="rect">
            <a:avLst/>
          </a:prstGeom>
          <a:noFill/>
          <a:ln>
            <a:noFill/>
          </a:ln>
        </p:spPr>
        <p:txBody>
          <a:bodyPr vert="horz" lIns="121900" tIns="60933" rIns="121900" bIns="60933" rtlCol="0" anchor="ctr" anchorCtr="0">
            <a:noAutofit/>
          </a:bodyPr>
          <a:lstStyle/>
          <a:p>
            <a:pPr>
              <a:spcBef>
                <a:spcPts val="0"/>
              </a:spcBef>
              <a:buClr>
                <a:schemeClr val="lt1"/>
              </a:buClr>
              <a:buSzPct val="25000"/>
            </a:pPr>
            <a:r>
              <a:rPr lang="en" sz="5867" dirty="0">
                <a:solidFill>
                  <a:schemeClr val="tx1"/>
                </a:solidFill>
                <a:latin typeface="Calibri"/>
                <a:ea typeface="Calibri"/>
                <a:cs typeface="Calibri"/>
                <a:sym typeface="Calibri"/>
              </a:rPr>
              <a:t>iPhone</a:t>
            </a:r>
          </a:p>
        </p:txBody>
      </p:sp>
      <p:sp>
        <p:nvSpPr>
          <p:cNvPr id="770" name="Shape 770"/>
          <p:cNvSpPr txBox="1">
            <a:spLocks noGrp="1"/>
          </p:cNvSpPr>
          <p:nvPr>
            <p:ph idx="1"/>
          </p:nvPr>
        </p:nvSpPr>
        <p:spPr>
          <a:xfrm>
            <a:off x="-101599" y="879014"/>
            <a:ext cx="7112000" cy="3880773"/>
          </a:xfrm>
          <a:prstGeom prst="rect">
            <a:avLst/>
          </a:prstGeom>
          <a:noFill/>
          <a:ln>
            <a:noFill/>
          </a:ln>
        </p:spPr>
        <p:txBody>
          <a:bodyPr vert="horz" lIns="121900" tIns="60933" rIns="121900" bIns="60933" rtlCol="0" anchor="t" anchorCtr="0">
            <a:noAutofit/>
          </a:bodyPr>
          <a:lstStyle/>
          <a:p>
            <a:endParaRPr lang="en-CA" sz="2667" dirty="0"/>
          </a:p>
          <a:p>
            <a:r>
              <a:rPr lang="en-CA" sz="2667" dirty="0"/>
              <a:t>2007: iPhone 1</a:t>
            </a:r>
          </a:p>
          <a:p>
            <a:r>
              <a:rPr lang="en-CA" sz="2667" dirty="0"/>
              <a:t>2015: iPhone 6s and 6s Plus</a:t>
            </a:r>
          </a:p>
          <a:p>
            <a:pPr marL="0" indent="0">
              <a:buNone/>
            </a:pPr>
            <a:r>
              <a:rPr lang="en-CA" sz="2667" dirty="0"/>
              <a:t>	</a:t>
            </a:r>
            <a:r>
              <a:rPr lang="en-CA" sz="2400" dirty="0"/>
              <a:t>13M iPhones sold three days after launch</a:t>
            </a:r>
          </a:p>
          <a:p>
            <a:endParaRPr lang="en-CA" sz="2400" dirty="0"/>
          </a:p>
          <a:p>
            <a:endParaRPr lang="en-CA" sz="2400" dirty="0"/>
          </a:p>
          <a:p>
            <a:r>
              <a:rPr lang="en-CA" sz="2400" dirty="0"/>
              <a:t>•Provide synchronization across other Apple’s devices</a:t>
            </a:r>
          </a:p>
          <a:p>
            <a:r>
              <a:rPr lang="en-CA" sz="2400" dirty="0"/>
              <a:t>•Siri: voice-controlled assistant</a:t>
            </a:r>
          </a:p>
          <a:p>
            <a:r>
              <a:rPr lang="en-CA" sz="2400" dirty="0"/>
              <a:t>•Retina HD display</a:t>
            </a:r>
          </a:p>
          <a:p>
            <a:endParaRPr lang="en-CA" sz="2667" dirty="0"/>
          </a:p>
          <a:p>
            <a:pPr marL="364058" indent="-364058">
              <a:spcBef>
                <a:spcPts val="0"/>
              </a:spcBef>
              <a:buSzPct val="100000"/>
              <a:buFont typeface="Noto Sans Symbols"/>
              <a:buChar char="➢"/>
            </a:pPr>
            <a:endParaRPr lang="en" sz="2933" dirty="0">
              <a:solidFill>
                <a:schemeClr val="dk2"/>
              </a:solidFill>
              <a:latin typeface="Calibri"/>
              <a:ea typeface="Calibri"/>
              <a:cs typeface="Calibri"/>
              <a:sym typeface="Calibri"/>
            </a:endParaRPr>
          </a:p>
        </p:txBody>
      </p:sp>
      <p:pic>
        <p:nvPicPr>
          <p:cNvPr id="772" name="Shape 772"/>
          <p:cNvPicPr preferRelativeResize="0"/>
          <p:nvPr/>
        </p:nvPicPr>
        <p:blipFill rotWithShape="1">
          <a:blip r:embed="rId3">
            <a:alphaModFix/>
          </a:blip>
          <a:srcRect/>
          <a:stretch/>
        </p:blipFill>
        <p:spPr>
          <a:xfrm>
            <a:off x="7924800" y="2514599"/>
            <a:ext cx="4267200" cy="4350084"/>
          </a:xfrm>
          <a:prstGeom prst="rect">
            <a:avLst/>
          </a:prstGeom>
          <a:noFill/>
          <a:ln>
            <a:noFill/>
          </a:ln>
        </p:spPr>
      </p:pic>
    </p:spTree>
    <p:extLst>
      <p:ext uri="{BB962C8B-B14F-4D97-AF65-F5344CB8AC3E}">
        <p14:creationId xmlns:p14="http://schemas.microsoft.com/office/powerpoint/2010/main" val="1363969677"/>
      </p:ext>
    </p:extLst>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8" name="Shape 778"/>
          <p:cNvSpPr txBox="1">
            <a:spLocks noGrp="1"/>
          </p:cNvSpPr>
          <p:nvPr>
            <p:ph type="title"/>
          </p:nvPr>
        </p:nvSpPr>
        <p:spPr>
          <a:xfrm>
            <a:off x="677334" y="14651"/>
            <a:ext cx="8596668" cy="1320800"/>
          </a:xfrm>
          <a:prstGeom prst="rect">
            <a:avLst/>
          </a:prstGeom>
          <a:noFill/>
          <a:ln>
            <a:noFill/>
          </a:ln>
        </p:spPr>
        <p:txBody>
          <a:bodyPr vert="horz" lIns="121900" tIns="60933" rIns="121900" bIns="60933" rtlCol="0" anchor="ctr" anchorCtr="0">
            <a:noAutofit/>
          </a:bodyPr>
          <a:lstStyle/>
          <a:p>
            <a:pPr>
              <a:spcBef>
                <a:spcPts val="0"/>
              </a:spcBef>
              <a:buClr>
                <a:schemeClr val="lt1"/>
              </a:buClr>
              <a:buSzPct val="25000"/>
            </a:pPr>
            <a:r>
              <a:rPr lang="en" sz="5867" dirty="0">
                <a:solidFill>
                  <a:schemeClr val="tx1"/>
                </a:solidFill>
                <a:latin typeface="Calibri"/>
                <a:ea typeface="Calibri"/>
                <a:cs typeface="Calibri"/>
                <a:sym typeface="Calibri"/>
              </a:rPr>
              <a:t>iPad</a:t>
            </a:r>
          </a:p>
        </p:txBody>
      </p:sp>
      <p:sp>
        <p:nvSpPr>
          <p:cNvPr id="777" name="Shape 777"/>
          <p:cNvSpPr txBox="1">
            <a:spLocks noGrp="1"/>
          </p:cNvSpPr>
          <p:nvPr>
            <p:ph idx="1"/>
          </p:nvPr>
        </p:nvSpPr>
        <p:spPr>
          <a:xfrm>
            <a:off x="677336" y="2160590"/>
            <a:ext cx="5215465" cy="3880773"/>
          </a:xfrm>
          <a:prstGeom prst="rect">
            <a:avLst/>
          </a:prstGeom>
          <a:noFill/>
          <a:ln>
            <a:noFill/>
          </a:ln>
        </p:spPr>
        <p:txBody>
          <a:bodyPr vert="horz" lIns="121900" tIns="60933" rIns="121900" bIns="60933" rtlCol="0" anchor="t" anchorCtr="0">
            <a:noAutofit/>
          </a:bodyPr>
          <a:lstStyle/>
          <a:p>
            <a:endParaRPr lang="en-CA" dirty="0"/>
          </a:p>
          <a:p>
            <a:r>
              <a:rPr lang="en-CA" sz="2400" dirty="0"/>
              <a:t>April 2010: 1stiPad</a:t>
            </a:r>
          </a:p>
          <a:p>
            <a:r>
              <a:rPr lang="en-CA" sz="2400" dirty="0"/>
              <a:t>•Multi-purpose tablets based on Apple’s iOS Multi-Touch operating system</a:t>
            </a:r>
          </a:p>
          <a:p>
            <a:r>
              <a:rPr lang="en-CA" sz="2400" dirty="0"/>
              <a:t>•Lines: </a:t>
            </a:r>
          </a:p>
          <a:p>
            <a:r>
              <a:rPr lang="en-CA" sz="2400" dirty="0"/>
              <a:t>•iPad Air (9.4”)</a:t>
            </a:r>
          </a:p>
          <a:p>
            <a:r>
              <a:rPr lang="en-CA" sz="2400" dirty="0"/>
              <a:t>•iPad mini (8”)</a:t>
            </a:r>
          </a:p>
          <a:p>
            <a:r>
              <a:rPr lang="en-CA" sz="2400" dirty="0"/>
              <a:t>•iPad Pro (12.9”)</a:t>
            </a:r>
          </a:p>
        </p:txBody>
      </p:sp>
      <p:pic>
        <p:nvPicPr>
          <p:cNvPr id="779" name="Shape 779"/>
          <p:cNvPicPr preferRelativeResize="0"/>
          <p:nvPr/>
        </p:nvPicPr>
        <p:blipFill rotWithShape="1">
          <a:blip r:embed="rId3">
            <a:alphaModFix/>
          </a:blip>
          <a:srcRect/>
          <a:stretch/>
        </p:blipFill>
        <p:spPr>
          <a:xfrm>
            <a:off x="13552840" y="4708234"/>
            <a:ext cx="6502396" cy="3699932"/>
          </a:xfrm>
          <a:prstGeom prst="rect">
            <a:avLst/>
          </a:prstGeom>
          <a:noFill/>
          <a:ln>
            <a:noFill/>
          </a:ln>
        </p:spPr>
      </p:pic>
      <p:pic>
        <p:nvPicPr>
          <p:cNvPr id="2" name="Picture 1"/>
          <p:cNvPicPr>
            <a:picLocks noChangeAspect="1"/>
          </p:cNvPicPr>
          <p:nvPr/>
        </p:nvPicPr>
        <p:blipFill>
          <a:blip r:embed="rId4"/>
          <a:stretch>
            <a:fillRect/>
          </a:stretch>
        </p:blipFill>
        <p:spPr>
          <a:xfrm>
            <a:off x="5809144" y="3753795"/>
            <a:ext cx="6430425" cy="3130215"/>
          </a:xfrm>
          <a:prstGeom prst="rect">
            <a:avLst/>
          </a:prstGeom>
        </p:spPr>
      </p:pic>
      <p:pic>
        <p:nvPicPr>
          <p:cNvPr id="4" name="Picture 3"/>
          <p:cNvPicPr>
            <a:picLocks noChangeAspect="1"/>
          </p:cNvPicPr>
          <p:nvPr/>
        </p:nvPicPr>
        <p:blipFill>
          <a:blip r:embed="rId5"/>
          <a:stretch>
            <a:fillRect/>
          </a:stretch>
        </p:blipFill>
        <p:spPr>
          <a:xfrm>
            <a:off x="9862878" y="460733"/>
            <a:ext cx="2417569" cy="3293063"/>
          </a:xfrm>
          <a:prstGeom prst="rect">
            <a:avLst/>
          </a:prstGeom>
        </p:spPr>
      </p:pic>
    </p:spTree>
    <p:extLst>
      <p:ext uri="{BB962C8B-B14F-4D97-AF65-F5344CB8AC3E}">
        <p14:creationId xmlns:p14="http://schemas.microsoft.com/office/powerpoint/2010/main" val="3562634361"/>
      </p:ext>
    </p:extLst>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Shape 784"/>
          <p:cNvSpPr txBox="1">
            <a:spLocks noGrp="1"/>
          </p:cNvSpPr>
          <p:nvPr>
            <p:ph type="title"/>
          </p:nvPr>
        </p:nvSpPr>
        <p:spPr>
          <a:xfrm>
            <a:off x="779498" y="0"/>
            <a:ext cx="8596668" cy="1320800"/>
          </a:xfrm>
          <a:prstGeom prst="rect">
            <a:avLst/>
          </a:prstGeom>
          <a:noFill/>
          <a:ln>
            <a:noFill/>
          </a:ln>
        </p:spPr>
        <p:txBody>
          <a:bodyPr vert="horz" lIns="121900" tIns="60933" rIns="121900" bIns="60933" rtlCol="0" anchor="ctr" anchorCtr="0">
            <a:noAutofit/>
          </a:bodyPr>
          <a:lstStyle/>
          <a:p>
            <a:pPr>
              <a:spcBef>
                <a:spcPts val="0"/>
              </a:spcBef>
              <a:buClr>
                <a:srgbClr val="FFFFFF"/>
              </a:buClr>
              <a:buSzPct val="25000"/>
            </a:pPr>
            <a:r>
              <a:rPr lang="en" sz="5867" dirty="0">
                <a:solidFill>
                  <a:schemeClr val="tx1"/>
                </a:solidFill>
                <a:latin typeface="Calibri"/>
                <a:ea typeface="Calibri"/>
                <a:cs typeface="Calibri"/>
                <a:sym typeface="Calibri"/>
              </a:rPr>
              <a:t>Apple Watch</a:t>
            </a:r>
          </a:p>
        </p:txBody>
      </p:sp>
      <p:sp>
        <p:nvSpPr>
          <p:cNvPr id="787" name="Shape 787"/>
          <p:cNvSpPr txBox="1">
            <a:spLocks noGrp="1"/>
          </p:cNvSpPr>
          <p:nvPr>
            <p:ph idx="1"/>
          </p:nvPr>
        </p:nvSpPr>
        <p:spPr>
          <a:xfrm>
            <a:off x="-58259" y="928157"/>
            <a:ext cx="6865460" cy="5929844"/>
          </a:xfrm>
          <a:prstGeom prst="rect">
            <a:avLst/>
          </a:prstGeom>
          <a:noFill/>
          <a:ln>
            <a:noFill/>
          </a:ln>
        </p:spPr>
        <p:txBody>
          <a:bodyPr vert="horz" lIns="121900" tIns="60933" rIns="121900" bIns="60933" rtlCol="0" anchor="t" anchorCtr="0">
            <a:noAutofit/>
          </a:bodyPr>
          <a:lstStyle/>
          <a:p>
            <a:pPr>
              <a:spcBef>
                <a:spcPts val="0"/>
              </a:spcBef>
            </a:pPr>
            <a:endParaRPr lang="en-CA" sz="2400" dirty="0"/>
          </a:p>
          <a:p>
            <a:pPr>
              <a:spcBef>
                <a:spcPts val="0"/>
              </a:spcBef>
              <a:spcAft>
                <a:spcPts val="800"/>
              </a:spcAft>
            </a:pPr>
            <a:r>
              <a:rPr lang="en-CA" sz="2400" dirty="0"/>
              <a:t>April 2015: 1strelease</a:t>
            </a:r>
          </a:p>
          <a:p>
            <a:pPr>
              <a:spcBef>
                <a:spcPts val="0"/>
              </a:spcBef>
              <a:spcAft>
                <a:spcPts val="800"/>
              </a:spcAft>
            </a:pPr>
            <a:r>
              <a:rPr lang="en-CA" sz="2400" dirty="0"/>
              <a:t>•Price: CA$399 –22,000 !!!</a:t>
            </a:r>
          </a:p>
          <a:p>
            <a:pPr>
              <a:spcBef>
                <a:spcPts val="0"/>
              </a:spcBef>
              <a:spcAft>
                <a:spcPts val="800"/>
              </a:spcAft>
            </a:pPr>
            <a:r>
              <a:rPr lang="en-CA" sz="2400" dirty="0"/>
              <a:t>•Incorporates fitness tracking and health-oriented capabilities with integration with iOS and other Apple products and services</a:t>
            </a:r>
          </a:p>
          <a:p>
            <a:pPr>
              <a:spcBef>
                <a:spcPts val="0"/>
              </a:spcBef>
              <a:spcAft>
                <a:spcPts val="800"/>
              </a:spcAft>
            </a:pPr>
            <a:r>
              <a:rPr lang="en-CA" sz="2400" dirty="0"/>
              <a:t>•Need an iPhone nearby to pair to </a:t>
            </a:r>
          </a:p>
          <a:p>
            <a:pPr>
              <a:spcBef>
                <a:spcPts val="0"/>
              </a:spcBef>
              <a:spcAft>
                <a:spcPts val="800"/>
              </a:spcAft>
            </a:pPr>
            <a:r>
              <a:rPr lang="en-CA" sz="2400" dirty="0"/>
              <a:t>•iPhone 5 and up </a:t>
            </a:r>
          </a:p>
          <a:p>
            <a:pPr marL="457189" indent="-457189">
              <a:lnSpc>
                <a:spcPct val="90000"/>
              </a:lnSpc>
              <a:spcBef>
                <a:spcPts val="800"/>
              </a:spcBef>
              <a:buSzPct val="25000"/>
              <a:buNone/>
            </a:pPr>
            <a:endParaRPr sz="4000" dirty="0">
              <a:solidFill>
                <a:schemeClr val="dk2"/>
              </a:solidFill>
              <a:latin typeface="Calibri"/>
              <a:ea typeface="Calibri"/>
              <a:cs typeface="Calibri"/>
              <a:sym typeface="Calibri"/>
            </a:endParaRPr>
          </a:p>
          <a:p>
            <a:pPr marL="364058" indent="-364058">
              <a:spcBef>
                <a:spcPts val="800"/>
              </a:spcBef>
              <a:buSzPct val="25000"/>
              <a:buNone/>
            </a:pPr>
            <a:endParaRPr sz="4000" dirty="0">
              <a:solidFill>
                <a:schemeClr val="dk2"/>
              </a:solidFill>
              <a:latin typeface="Calibri"/>
              <a:ea typeface="Calibri"/>
              <a:cs typeface="Calibri"/>
              <a:sym typeface="Calibri"/>
            </a:endParaRPr>
          </a:p>
        </p:txBody>
      </p:sp>
      <p:sp>
        <p:nvSpPr>
          <p:cNvPr id="785" name="Shape 785"/>
          <p:cNvSpPr txBox="1"/>
          <p:nvPr/>
        </p:nvSpPr>
        <p:spPr>
          <a:xfrm>
            <a:off x="5939367" y="3223680"/>
            <a:ext cx="313264" cy="410632"/>
          </a:xfrm>
          <a:prstGeom prst="rect">
            <a:avLst/>
          </a:prstGeom>
          <a:noFill/>
          <a:ln>
            <a:noFill/>
          </a:ln>
        </p:spPr>
        <p:txBody>
          <a:bodyPr lIns="121900" tIns="60933" rIns="121900" bIns="60933" anchor="t" anchorCtr="0">
            <a:noAutofit/>
          </a:bodyPr>
          <a:lstStyle/>
          <a:p>
            <a:pPr>
              <a:buClr>
                <a:srgbClr val="000000"/>
              </a:buClr>
              <a:buSzPct val="25000"/>
            </a:pPr>
            <a:r>
              <a:rPr lang="en" sz="1867">
                <a:solidFill>
                  <a:srgbClr val="000000"/>
                </a:solidFill>
                <a:latin typeface="Arial"/>
                <a:ea typeface="Arial"/>
                <a:cs typeface="Arial"/>
                <a:sym typeface="Arial"/>
              </a:rPr>
              <a:t> </a:t>
            </a:r>
          </a:p>
        </p:txBody>
      </p:sp>
      <p:pic>
        <p:nvPicPr>
          <p:cNvPr id="786" name="Shape 786"/>
          <p:cNvPicPr preferRelativeResize="0"/>
          <p:nvPr/>
        </p:nvPicPr>
        <p:blipFill rotWithShape="1">
          <a:blip r:embed="rId3">
            <a:alphaModFix/>
          </a:blip>
          <a:srcRect/>
          <a:stretch/>
        </p:blipFill>
        <p:spPr>
          <a:xfrm>
            <a:off x="6522899" y="4004733"/>
            <a:ext cx="5706533" cy="2853267"/>
          </a:xfrm>
          <a:prstGeom prst="rect">
            <a:avLst/>
          </a:prstGeom>
          <a:noFill/>
          <a:ln>
            <a:noFill/>
          </a:ln>
        </p:spPr>
      </p:pic>
    </p:spTree>
    <p:extLst>
      <p:ext uri="{BB962C8B-B14F-4D97-AF65-F5344CB8AC3E}">
        <p14:creationId xmlns:p14="http://schemas.microsoft.com/office/powerpoint/2010/main" val="3190442358"/>
      </p:ext>
    </p:extLst>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3" name="Shape 793"/>
          <p:cNvSpPr txBox="1">
            <a:spLocks noGrp="1"/>
          </p:cNvSpPr>
          <p:nvPr>
            <p:ph type="title"/>
          </p:nvPr>
        </p:nvSpPr>
        <p:spPr>
          <a:xfrm>
            <a:off x="609601" y="12673"/>
            <a:ext cx="8596668" cy="1320800"/>
          </a:xfrm>
          <a:prstGeom prst="rect">
            <a:avLst/>
          </a:prstGeom>
          <a:noFill/>
          <a:ln>
            <a:noFill/>
          </a:ln>
        </p:spPr>
        <p:txBody>
          <a:bodyPr vert="horz" lIns="121900" tIns="60933" rIns="121900" bIns="60933" rtlCol="0" anchor="ctr" anchorCtr="0">
            <a:noAutofit/>
          </a:bodyPr>
          <a:lstStyle/>
          <a:p>
            <a:pPr>
              <a:spcBef>
                <a:spcPts val="0"/>
              </a:spcBef>
              <a:buClr>
                <a:schemeClr val="lt1"/>
              </a:buClr>
              <a:buSzPct val="25000"/>
            </a:pPr>
            <a:r>
              <a:rPr lang="en" sz="5867" dirty="0">
                <a:solidFill>
                  <a:schemeClr val="tx1"/>
                </a:solidFill>
                <a:latin typeface="Calibri"/>
                <a:ea typeface="Calibri"/>
                <a:cs typeface="Calibri"/>
                <a:sym typeface="Calibri"/>
              </a:rPr>
              <a:t>iMac</a:t>
            </a:r>
          </a:p>
        </p:txBody>
      </p:sp>
      <p:sp>
        <p:nvSpPr>
          <p:cNvPr id="3" name="Text Placeholder 2"/>
          <p:cNvSpPr>
            <a:spLocks noGrp="1"/>
          </p:cNvSpPr>
          <p:nvPr>
            <p:ph idx="1"/>
          </p:nvPr>
        </p:nvSpPr>
        <p:spPr/>
        <p:txBody>
          <a:bodyPr/>
          <a:lstStyle/>
          <a:p>
            <a:endParaRPr lang="en-CA"/>
          </a:p>
        </p:txBody>
      </p:sp>
      <p:sp>
        <p:nvSpPr>
          <p:cNvPr id="794" name="Shape 794"/>
          <p:cNvSpPr txBox="1"/>
          <p:nvPr/>
        </p:nvSpPr>
        <p:spPr>
          <a:xfrm>
            <a:off x="609600" y="1600201"/>
            <a:ext cx="10972800" cy="4525433"/>
          </a:xfrm>
          <a:prstGeom prst="rect">
            <a:avLst/>
          </a:prstGeom>
          <a:noFill/>
          <a:ln>
            <a:noFill/>
          </a:ln>
        </p:spPr>
        <p:txBody>
          <a:bodyPr lIns="121900" tIns="60933" rIns="121900" bIns="60933" anchor="t" anchorCtr="0">
            <a:noAutofit/>
          </a:bodyPr>
          <a:lstStyle/>
          <a:p>
            <a:endParaRPr lang="en-CA" sz="2400" dirty="0"/>
          </a:p>
          <a:p>
            <a:r>
              <a:rPr lang="en-CA" sz="2400" dirty="0"/>
              <a:t>Apple’s line of desktop and portable personal computers </a:t>
            </a:r>
          </a:p>
          <a:p>
            <a:r>
              <a:rPr lang="en-CA" sz="2400" dirty="0"/>
              <a:t>Desktops: iMac. Mac Mini, Mac Pro</a:t>
            </a:r>
          </a:p>
          <a:p>
            <a:r>
              <a:rPr lang="en-CA" sz="2400" dirty="0"/>
              <a:t>Portables: MacBook, MacBook Air, MacBook Pro</a:t>
            </a:r>
          </a:p>
          <a:p>
            <a:r>
              <a:rPr lang="fi-FI" sz="2400" dirty="0"/>
              <a:t>Runs on Mac OS X</a:t>
            </a:r>
          </a:p>
          <a:p>
            <a:r>
              <a:rPr lang="en-CA" sz="2400" dirty="0"/>
              <a:t>Intel processors</a:t>
            </a:r>
          </a:p>
          <a:p>
            <a:r>
              <a:rPr lang="en" sz="2400" dirty="0">
                <a:solidFill>
                  <a:schemeClr val="dk2"/>
                </a:solidFill>
                <a:latin typeface="Calibri"/>
                <a:ea typeface="Calibri"/>
                <a:cs typeface="Calibri"/>
                <a:sym typeface="Calibri"/>
              </a:rPr>
              <a:t>iMac 21.5 - 27 inch</a:t>
            </a:r>
          </a:p>
          <a:p>
            <a:pPr>
              <a:buClr>
                <a:srgbClr val="000000"/>
              </a:buClr>
            </a:pPr>
            <a:endParaRPr sz="4267" dirty="0">
              <a:solidFill>
                <a:schemeClr val="dk2"/>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5544800" y="3327400"/>
            <a:ext cx="6343007" cy="3875523"/>
          </a:xfrm>
          <a:prstGeom prst="rect">
            <a:avLst/>
          </a:prstGeom>
        </p:spPr>
      </p:pic>
      <p:pic>
        <p:nvPicPr>
          <p:cNvPr id="4" name="Picture 3"/>
          <p:cNvPicPr>
            <a:picLocks noChangeAspect="1"/>
          </p:cNvPicPr>
          <p:nvPr/>
        </p:nvPicPr>
        <p:blipFill>
          <a:blip r:embed="rId4"/>
          <a:stretch>
            <a:fillRect/>
          </a:stretch>
        </p:blipFill>
        <p:spPr>
          <a:xfrm>
            <a:off x="6441542" y="-21137"/>
            <a:ext cx="5800391" cy="3729175"/>
          </a:xfrm>
          <a:prstGeom prst="rect">
            <a:avLst/>
          </a:prstGeom>
        </p:spPr>
      </p:pic>
    </p:spTree>
    <p:extLst>
      <p:ext uri="{BB962C8B-B14F-4D97-AF65-F5344CB8AC3E}">
        <p14:creationId xmlns:p14="http://schemas.microsoft.com/office/powerpoint/2010/main" val="2406138076"/>
      </p:ext>
    </p:extLst>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7" name="Shape 807"/>
          <p:cNvSpPr txBox="1">
            <a:spLocks noGrp="1"/>
          </p:cNvSpPr>
          <p:nvPr>
            <p:ph type="title"/>
          </p:nvPr>
        </p:nvSpPr>
        <p:spPr>
          <a:xfrm>
            <a:off x="431800" y="452967"/>
            <a:ext cx="11186581" cy="1269999"/>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Apple TV</a:t>
            </a:r>
          </a:p>
        </p:txBody>
      </p:sp>
      <p:pic>
        <p:nvPicPr>
          <p:cNvPr id="806" name="Shape 806"/>
          <p:cNvPicPr preferRelativeResize="0">
            <a:picLocks noGrp="1"/>
          </p:cNvPicPr>
          <p:nvPr>
            <p:ph idx="1"/>
          </p:nvPr>
        </p:nvPicPr>
        <p:blipFill rotWithShape="1">
          <a:blip r:embed="rId3">
            <a:alphaModFix/>
          </a:blip>
          <a:stretch/>
        </p:blipFill>
        <p:spPr>
          <a:xfrm>
            <a:off x="1364752" y="2160588"/>
            <a:ext cx="7222534" cy="3881437"/>
          </a:xfrm>
          <a:prstGeom prst="rect">
            <a:avLst/>
          </a:prstGeom>
          <a:noFill/>
          <a:ln>
            <a:noFill/>
          </a:ln>
        </p:spPr>
      </p:pic>
      <p:sp>
        <p:nvSpPr>
          <p:cNvPr id="808" name="Shape 808"/>
          <p:cNvSpPr txBox="1"/>
          <p:nvPr/>
        </p:nvSpPr>
        <p:spPr>
          <a:xfrm>
            <a:off x="1" y="1037168"/>
            <a:ext cx="7023097" cy="4525433"/>
          </a:xfrm>
          <a:prstGeom prst="rect">
            <a:avLst/>
          </a:prstGeom>
          <a:noFill/>
          <a:ln>
            <a:noFill/>
          </a:ln>
        </p:spPr>
        <p:txBody>
          <a:bodyPr lIns="121900" tIns="60933" rIns="121900" bIns="60933" anchor="t" anchorCtr="0">
            <a:noAutofit/>
          </a:bodyPr>
          <a:lstStyle/>
          <a:p>
            <a:endParaRPr lang="en-CA" sz="2400" dirty="0"/>
          </a:p>
          <a:p>
            <a:r>
              <a:rPr lang="en-CA" sz="2400" dirty="0"/>
              <a:t>•January 2007: 1strelease</a:t>
            </a:r>
          </a:p>
          <a:p>
            <a:r>
              <a:rPr lang="en-CA" sz="2400" dirty="0"/>
              <a:t>•2015: 4thgen</a:t>
            </a:r>
          </a:p>
          <a:p>
            <a:r>
              <a:rPr lang="en-CA" sz="2400" dirty="0"/>
              <a:t>•</a:t>
            </a:r>
            <a:r>
              <a:rPr lang="en-CA" sz="2400" dirty="0" err="1"/>
              <a:t>tvOS</a:t>
            </a:r>
            <a:r>
              <a:rPr lang="en-CA" sz="2400" dirty="0"/>
              <a:t>: enables App Store</a:t>
            </a:r>
          </a:p>
          <a:p>
            <a:r>
              <a:rPr lang="en-CA" sz="2400" dirty="0"/>
              <a:t>•Connects to HD TVs </a:t>
            </a:r>
          </a:p>
          <a:p>
            <a:r>
              <a:rPr lang="en-CA" sz="2400" dirty="0"/>
              <a:t>•Streams digital contents from iTunes Store:</a:t>
            </a:r>
          </a:p>
          <a:p>
            <a:r>
              <a:rPr lang="en-CA" sz="2400" dirty="0"/>
              <a:t>•Photos, videos, music</a:t>
            </a:r>
          </a:p>
          <a:p>
            <a:r>
              <a:rPr lang="en-CA" sz="2400" dirty="0"/>
              <a:t>•Movies</a:t>
            </a:r>
          </a:p>
        </p:txBody>
      </p:sp>
    </p:spTree>
    <p:extLst>
      <p:ext uri="{BB962C8B-B14F-4D97-AF65-F5344CB8AC3E}">
        <p14:creationId xmlns:p14="http://schemas.microsoft.com/office/powerpoint/2010/main" val="1296636658"/>
      </p:ext>
    </p:extLst>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4" name="Shape 814"/>
          <p:cNvSpPr txBox="1">
            <a:spLocks noGrp="1"/>
          </p:cNvSpPr>
          <p:nvPr>
            <p:ph type="title"/>
          </p:nvPr>
        </p:nvSpPr>
        <p:spPr>
          <a:xfrm>
            <a:off x="575733" y="452967"/>
            <a:ext cx="10972800" cy="1143000"/>
          </a:xfrm>
          <a:prstGeom prst="rect">
            <a:avLst/>
          </a:prstGeom>
          <a:noFill/>
          <a:ln>
            <a:noFill/>
          </a:ln>
        </p:spPr>
        <p:txBody>
          <a:bodyPr vert="horz" lIns="121900" tIns="60933" rIns="121900" bIns="60933" rtlCol="0" anchor="ctr" anchorCtr="0">
            <a:noAutofit/>
          </a:bodyPr>
          <a:lstStyle/>
          <a:p>
            <a:pPr algn="ctr">
              <a:spcBef>
                <a:spcPts val="0"/>
              </a:spcBef>
              <a:buClr>
                <a:schemeClr val="lt1"/>
              </a:buClr>
              <a:buSzPct val="25000"/>
            </a:pPr>
            <a:r>
              <a:rPr lang="en" sz="5867" dirty="0">
                <a:solidFill>
                  <a:schemeClr val="tx1"/>
                </a:solidFill>
                <a:latin typeface="Calibri"/>
                <a:ea typeface="Calibri"/>
                <a:cs typeface="Calibri"/>
                <a:sym typeface="Calibri"/>
              </a:rPr>
              <a:t>iTunes</a:t>
            </a:r>
          </a:p>
        </p:txBody>
      </p:sp>
      <p:sp>
        <p:nvSpPr>
          <p:cNvPr id="2" name="Text Placeholder 1"/>
          <p:cNvSpPr>
            <a:spLocks noGrp="1"/>
          </p:cNvSpPr>
          <p:nvPr>
            <p:ph idx="1"/>
          </p:nvPr>
        </p:nvSpPr>
        <p:spPr/>
        <p:txBody>
          <a:bodyPr/>
          <a:lstStyle/>
          <a:p>
            <a:endParaRPr lang="en-CA" dirty="0"/>
          </a:p>
        </p:txBody>
      </p:sp>
      <p:sp>
        <p:nvSpPr>
          <p:cNvPr id="815" name="Shape 815"/>
          <p:cNvSpPr txBox="1"/>
          <p:nvPr/>
        </p:nvSpPr>
        <p:spPr>
          <a:xfrm>
            <a:off x="-508000" y="1294490"/>
            <a:ext cx="7216928" cy="4525433"/>
          </a:xfrm>
          <a:prstGeom prst="rect">
            <a:avLst/>
          </a:prstGeom>
          <a:noFill/>
          <a:ln>
            <a:noFill/>
          </a:ln>
        </p:spPr>
        <p:txBody>
          <a:bodyPr lIns="121900" tIns="60933" rIns="121900" bIns="60933" anchor="t" anchorCtr="0">
            <a:noAutofit/>
          </a:bodyPr>
          <a:lstStyle/>
          <a:p>
            <a:pPr marL="609585" indent="-609585">
              <a:buClr>
                <a:schemeClr val="accent1"/>
              </a:buClr>
              <a:buSzPct val="100000"/>
              <a:buFont typeface="Noto Sans Symbols"/>
              <a:buChar char="➢"/>
            </a:pPr>
            <a:r>
              <a:rPr lang="en" sz="3467" dirty="0">
                <a:solidFill>
                  <a:schemeClr val="dk2"/>
                </a:solidFill>
                <a:latin typeface="Calibri"/>
                <a:ea typeface="Calibri"/>
                <a:cs typeface="Calibri"/>
                <a:sym typeface="Calibri"/>
              </a:rPr>
              <a:t>Released 2001</a:t>
            </a:r>
          </a:p>
          <a:p>
            <a:pPr marL="609585" indent="-609585">
              <a:spcBef>
                <a:spcPts val="800"/>
              </a:spcBef>
              <a:buClr>
                <a:schemeClr val="accent1"/>
              </a:buClr>
              <a:buSzPct val="100000"/>
              <a:buFont typeface="Noto Sans Symbols"/>
              <a:buChar char="➢"/>
            </a:pPr>
            <a:r>
              <a:rPr lang="en" sz="3467" dirty="0">
                <a:solidFill>
                  <a:schemeClr val="dk2"/>
                </a:solidFill>
                <a:latin typeface="Calibri"/>
                <a:ea typeface="Calibri"/>
                <a:cs typeface="Calibri"/>
                <a:sym typeface="Calibri"/>
              </a:rPr>
              <a:t>Store allows for digital purchase of various entertainment media</a:t>
            </a:r>
          </a:p>
          <a:p>
            <a:pPr marL="609585" indent="-609585">
              <a:spcBef>
                <a:spcPts val="800"/>
              </a:spcBef>
              <a:buClr>
                <a:schemeClr val="accent1"/>
              </a:buClr>
              <a:buSzPct val="100000"/>
              <a:buFont typeface="Noto Sans Symbols"/>
              <a:buChar char="➢"/>
            </a:pPr>
            <a:r>
              <a:rPr lang="en" sz="3467" dirty="0">
                <a:solidFill>
                  <a:schemeClr val="dk2"/>
                </a:solidFill>
                <a:latin typeface="Calibri"/>
                <a:ea typeface="Calibri"/>
                <a:cs typeface="Calibri"/>
                <a:sym typeface="Calibri"/>
              </a:rPr>
              <a:t>iTunes U for downloading free material from top universities, museums, and other institutions</a:t>
            </a:r>
          </a:p>
          <a:p>
            <a:pPr marL="609585" indent="-609585">
              <a:spcBef>
                <a:spcPts val="800"/>
              </a:spcBef>
              <a:buClr>
                <a:schemeClr val="accent1"/>
              </a:buClr>
              <a:buSzPct val="100000"/>
              <a:buFont typeface="Noto Sans Symbols"/>
              <a:buChar char="➢"/>
            </a:pPr>
            <a:r>
              <a:rPr lang="en" sz="3467" dirty="0">
                <a:solidFill>
                  <a:schemeClr val="dk2"/>
                </a:solidFill>
                <a:latin typeface="Calibri"/>
                <a:ea typeface="Calibri"/>
                <a:cs typeface="Calibri"/>
                <a:sym typeface="Calibri"/>
              </a:rPr>
              <a:t>Media player and library to play and download digital audio and video including radio (iTunes Radio)</a:t>
            </a:r>
          </a:p>
          <a:p>
            <a:pPr>
              <a:buClr>
                <a:srgbClr val="000000"/>
              </a:buClr>
            </a:pPr>
            <a:endParaRPr sz="3467" dirty="0">
              <a:solidFill>
                <a:schemeClr val="dk2"/>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6874696" y="3711055"/>
            <a:ext cx="5317304" cy="3191061"/>
          </a:xfrm>
          <a:prstGeom prst="rect">
            <a:avLst/>
          </a:prstGeom>
        </p:spPr>
      </p:pic>
    </p:spTree>
    <p:extLst>
      <p:ext uri="{BB962C8B-B14F-4D97-AF65-F5344CB8AC3E}">
        <p14:creationId xmlns:p14="http://schemas.microsoft.com/office/powerpoint/2010/main" val="3791586627"/>
      </p:ext>
    </p:extLst>
  </p:cSld>
  <p:clrMapOvr>
    <a:masterClrMapping/>
  </p:clrMapOvr>
  <p:transition spd="slow">
    <p:cut/>
  </p:transition>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3.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885</TotalTime>
  <Words>5664</Words>
  <Application>Microsoft Office PowerPoint</Application>
  <PresentationFormat>Custom</PresentationFormat>
  <Paragraphs>1038</Paragraphs>
  <Slides>208</Slides>
  <Notes>141</Notes>
  <HiddenSlides>0</HiddenSlides>
  <MMClips>0</MMClips>
  <ScaleCrop>false</ScaleCrop>
  <HeadingPairs>
    <vt:vector size="4" baseType="variant">
      <vt:variant>
        <vt:lpstr>Theme</vt:lpstr>
      </vt:variant>
      <vt:variant>
        <vt:i4>3</vt:i4>
      </vt:variant>
      <vt:variant>
        <vt:lpstr>Slide Titles</vt:lpstr>
      </vt:variant>
      <vt:variant>
        <vt:i4>208</vt:i4>
      </vt:variant>
    </vt:vector>
  </HeadingPairs>
  <TitlesOfParts>
    <vt:vector size="211" baseType="lpstr">
      <vt:lpstr>Facet</vt:lpstr>
      <vt:lpstr>1_Facet</vt:lpstr>
      <vt:lpstr>2_Facet</vt:lpstr>
      <vt:lpstr>Global Gadgets  AAPL, GOOG, MSFT</vt:lpstr>
      <vt:lpstr>Global Gadgets</vt:lpstr>
      <vt:lpstr>What are Gadgets?</vt:lpstr>
      <vt:lpstr>Gadget as a Product</vt:lpstr>
      <vt:lpstr>Gadgets: Hardware</vt:lpstr>
      <vt:lpstr>Gadgets: Software &amp; Service</vt:lpstr>
      <vt:lpstr>Gadget Industry Overview: Structure</vt:lpstr>
      <vt:lpstr>Gadget Industry Overview: Trend</vt:lpstr>
      <vt:lpstr>Today’s Gadget Industry</vt:lpstr>
      <vt:lpstr>Challenges</vt:lpstr>
      <vt:lpstr>Competition</vt:lpstr>
      <vt:lpstr>Intangible Assets and Cash</vt:lpstr>
      <vt:lpstr>Global Digital Snapshot</vt:lpstr>
      <vt:lpstr>Annual Growth</vt:lpstr>
      <vt:lpstr>Main Aspects of the Industry</vt:lpstr>
      <vt:lpstr>The Internet</vt:lpstr>
      <vt:lpstr>Internet History</vt:lpstr>
      <vt:lpstr>Internet Use: Regional Overview</vt:lpstr>
      <vt:lpstr>Share of Web Traffic by Device</vt:lpstr>
      <vt:lpstr>Mobile Connections by Device</vt:lpstr>
      <vt:lpstr>Computers</vt:lpstr>
      <vt:lpstr>Computer History</vt:lpstr>
      <vt:lpstr>Computer Timeline</vt:lpstr>
      <vt:lpstr>Smartphones</vt:lpstr>
      <vt:lpstr>Mobile Phone History</vt:lpstr>
      <vt:lpstr>4G/LTE Networks</vt:lpstr>
      <vt:lpstr>Broadband vs Regular Phone Connection</vt:lpstr>
      <vt:lpstr>Mobile Regional Overview</vt:lpstr>
      <vt:lpstr>Mobile Broadband by Region</vt:lpstr>
      <vt:lpstr>Broadband vs Normal Connections</vt:lpstr>
      <vt:lpstr>Mobile Share of Web Traffic</vt:lpstr>
      <vt:lpstr>Current Smartphones on the Market</vt:lpstr>
      <vt:lpstr>PowerPoint Presentation</vt:lpstr>
      <vt:lpstr>PowerPoint Presentation</vt:lpstr>
      <vt:lpstr>Tablets</vt:lpstr>
      <vt:lpstr>Tablet History</vt:lpstr>
      <vt:lpstr>PowerPoint Presentation</vt:lpstr>
      <vt:lpstr>Current Tablets on the Market</vt:lpstr>
      <vt:lpstr>Tablet Shipments Market Share</vt:lpstr>
      <vt:lpstr>Market Share by Vendor</vt:lpstr>
      <vt:lpstr>Smart Watch</vt:lpstr>
      <vt:lpstr>PowerPoint Presentation</vt:lpstr>
      <vt:lpstr>Current Smartwatches on the Market</vt:lpstr>
      <vt:lpstr>Operating System (OS)</vt:lpstr>
      <vt:lpstr>Global Mobile Operating System Share</vt:lpstr>
      <vt:lpstr>Platforms Share of Mobile Web</vt:lpstr>
      <vt:lpstr>Cloud Computing</vt:lpstr>
      <vt:lpstr>Cloud Computing</vt:lpstr>
      <vt:lpstr>Cloud Computing Timeline</vt:lpstr>
      <vt:lpstr>PowerPoint Presentation</vt:lpstr>
      <vt:lpstr>App Store</vt:lpstr>
      <vt:lpstr>PowerPoint Presentation</vt:lpstr>
      <vt:lpstr>PowerPoint Presentation</vt:lpstr>
      <vt:lpstr>Android Versions</vt:lpstr>
      <vt:lpstr>IOS Support Matrix</vt:lpstr>
      <vt:lpstr>PowerPoint Presentation</vt:lpstr>
      <vt:lpstr>Financial Snapshot</vt:lpstr>
      <vt:lpstr>Share Structure </vt:lpstr>
      <vt:lpstr>1 Year</vt:lpstr>
      <vt:lpstr>5 Year</vt:lpstr>
      <vt:lpstr>10 Year</vt:lpstr>
      <vt:lpstr>APPL v. NASDAQ</vt:lpstr>
      <vt:lpstr>APPL v. MSFT &amp; GOOGL</vt:lpstr>
      <vt:lpstr>Apple’s Mission</vt:lpstr>
      <vt:lpstr>Company Profile </vt:lpstr>
      <vt:lpstr>Strategy</vt:lpstr>
      <vt:lpstr>History of Apple</vt:lpstr>
      <vt:lpstr>Early Years</vt:lpstr>
      <vt:lpstr>The ’80s</vt:lpstr>
      <vt:lpstr>The ‘90s</vt:lpstr>
      <vt:lpstr>The ‘90s</vt:lpstr>
      <vt:lpstr>2000s</vt:lpstr>
      <vt:lpstr>2000s</vt:lpstr>
      <vt:lpstr>2010s</vt:lpstr>
      <vt:lpstr>PowerPoint Presentation</vt:lpstr>
      <vt:lpstr>Key Acquisitions</vt:lpstr>
      <vt:lpstr>Key Acquisitions </vt:lpstr>
      <vt:lpstr>Key Acquisitions</vt:lpstr>
      <vt:lpstr>APPLE MANAGEMENT TEAM</vt:lpstr>
      <vt:lpstr>Steve Jobs</vt:lpstr>
      <vt:lpstr>Tim Cook</vt:lpstr>
      <vt:lpstr>Angela Ahrendts </vt:lpstr>
      <vt:lpstr>Eddy Cue</vt:lpstr>
      <vt:lpstr>Craig Federighi</vt:lpstr>
      <vt:lpstr>Jonathan Ive</vt:lpstr>
      <vt:lpstr>Dan Riccio</vt:lpstr>
      <vt:lpstr>Philip W. Schiller</vt:lpstr>
      <vt:lpstr>Jeff Williams</vt:lpstr>
      <vt:lpstr>Luca Maestri</vt:lpstr>
      <vt:lpstr> Bruce Sewell</vt:lpstr>
      <vt:lpstr>Johny Srouji </vt:lpstr>
      <vt:lpstr>Apple Inc. Products</vt:lpstr>
      <vt:lpstr>iPod</vt:lpstr>
      <vt:lpstr>iPhone</vt:lpstr>
      <vt:lpstr>iPad</vt:lpstr>
      <vt:lpstr>Apple Watch</vt:lpstr>
      <vt:lpstr>iMac</vt:lpstr>
      <vt:lpstr>Apple TV</vt:lpstr>
      <vt:lpstr>iTunes</vt:lpstr>
      <vt:lpstr>iCloud</vt:lpstr>
      <vt:lpstr>Apple Music</vt:lpstr>
      <vt:lpstr>iBooks</vt:lpstr>
      <vt:lpstr>Apple Retail Store</vt:lpstr>
      <vt:lpstr>App Store</vt:lpstr>
      <vt:lpstr>Apple Pay</vt:lpstr>
      <vt:lpstr>Net Sales by Product</vt:lpstr>
      <vt:lpstr>Net Sales by Product</vt:lpstr>
      <vt:lpstr>Net Sales by Operating Segment</vt:lpstr>
      <vt:lpstr>Net Sales by Operating Segment</vt:lpstr>
      <vt:lpstr>Contingencies</vt:lpstr>
      <vt:lpstr>Balance Sheet [Assets] 10-Q</vt:lpstr>
      <vt:lpstr>Balance Sheet [Liabilities and Shareholder’s EQ] 10-Q</vt:lpstr>
      <vt:lpstr>Balance Sheet [Assets] 10-K </vt:lpstr>
      <vt:lpstr>Balance Sheet [Liabilities and Shareholder’s EQ] 10-K</vt:lpstr>
      <vt:lpstr>Income Statement 10-Q </vt:lpstr>
      <vt:lpstr>Income Statement 10-K</vt:lpstr>
      <vt:lpstr>CF Statement [Operating] 10-Q</vt:lpstr>
      <vt:lpstr>CF [Investing and Financing] 10-Q</vt:lpstr>
      <vt:lpstr>CF Statement [Operating] 10-K</vt:lpstr>
      <vt:lpstr>CF [Investing and Financing] 10-K</vt:lpstr>
      <vt:lpstr>PowerPoint Presentation</vt:lpstr>
      <vt:lpstr>PowerPoint Presentation</vt:lpstr>
      <vt:lpstr>Recommendation</vt:lpstr>
      <vt:lpstr>PowerPoint Presentation</vt:lpstr>
      <vt:lpstr>Financial Snapshot</vt:lpstr>
      <vt:lpstr>Share Holders Equity</vt:lpstr>
      <vt:lpstr>Common Stock</vt:lpstr>
      <vt:lpstr>Share Repurchase Program</vt:lpstr>
      <vt:lpstr>1 Year</vt:lpstr>
      <vt:lpstr>5 Year</vt:lpstr>
      <vt:lpstr>10 Year</vt:lpstr>
      <vt:lpstr>MSFT Vs NASDAQ</vt:lpstr>
      <vt:lpstr>200 MA vs 50 MA</vt:lpstr>
      <vt:lpstr>Mission and Strategy </vt:lpstr>
      <vt:lpstr>History and Milestones</vt:lpstr>
      <vt:lpstr>History and Milestones</vt:lpstr>
      <vt:lpstr>History and Milestones</vt:lpstr>
      <vt:lpstr>Key Acquisitions</vt:lpstr>
      <vt:lpstr>Other Acquisition 2015-2016 </vt:lpstr>
      <vt:lpstr>Management Team</vt:lpstr>
      <vt:lpstr>Management Team </vt:lpstr>
      <vt:lpstr>Management Team</vt:lpstr>
      <vt:lpstr>Management Team</vt:lpstr>
      <vt:lpstr>Revenue by geography </vt:lpstr>
      <vt:lpstr>Operating Segments </vt:lpstr>
      <vt:lpstr>Personal Computing </vt:lpstr>
      <vt:lpstr>Personal Computing </vt:lpstr>
      <vt:lpstr>Personal  Computing </vt:lpstr>
      <vt:lpstr>Personal Computing </vt:lpstr>
      <vt:lpstr>Personal Computing </vt:lpstr>
      <vt:lpstr>Strategy</vt:lpstr>
      <vt:lpstr>Balance Sheet Q3 (Assets)</vt:lpstr>
      <vt:lpstr>Balance Sheet Q3 (Liabilities and S/E)</vt:lpstr>
      <vt:lpstr>Balance Sheet Annual (Assets)</vt:lpstr>
      <vt:lpstr>Balance Sheet Annual (Liabilities and S/E)</vt:lpstr>
      <vt:lpstr>Income Statement Q3</vt:lpstr>
      <vt:lpstr>Income Statement Annual</vt:lpstr>
      <vt:lpstr>Cash Flow Q3 (Operations)</vt:lpstr>
      <vt:lpstr>Cash Flow Q3 (Financing and Investing )</vt:lpstr>
      <vt:lpstr>Cash Flow Annual (operations) </vt:lpstr>
      <vt:lpstr>Cash Flow Annual (Financing and Investing) </vt:lpstr>
      <vt:lpstr>Discounted Free Cash Flow Model  </vt:lpstr>
      <vt:lpstr>Dividend Discount Model </vt:lpstr>
      <vt:lpstr>Recommendation</vt:lpstr>
      <vt:lpstr>PowerPoint Presentation</vt:lpstr>
      <vt:lpstr>Financial Snapshot </vt:lpstr>
      <vt:lpstr>1 year Performance </vt:lpstr>
      <vt:lpstr>  5 year Performance </vt:lpstr>
      <vt:lpstr>10 year Performance </vt:lpstr>
      <vt:lpstr>Google vs. Nasdaq vs. S&amp;P 500 -YTD </vt:lpstr>
      <vt:lpstr>Google vs. NASDAQ vs. S&amp;P 500 - 5 Years </vt:lpstr>
      <vt:lpstr>Common Share Structure </vt:lpstr>
      <vt:lpstr>Common Share Structure (cont.)</vt:lpstr>
      <vt:lpstr>History </vt:lpstr>
      <vt:lpstr>Key Acquisitions </vt:lpstr>
      <vt:lpstr>Products and Services</vt:lpstr>
      <vt:lpstr>Revenue by Geography </vt:lpstr>
      <vt:lpstr>Revenue Breakdown </vt:lpstr>
      <vt:lpstr>Company Overview and Business Strategy </vt:lpstr>
      <vt:lpstr>AdWords</vt:lpstr>
      <vt:lpstr>AdWords</vt:lpstr>
      <vt:lpstr>Ads on Google Maps</vt:lpstr>
      <vt:lpstr>Adsense</vt:lpstr>
      <vt:lpstr>Youtube</vt:lpstr>
      <vt:lpstr>Google+</vt:lpstr>
      <vt:lpstr>Management Team</vt:lpstr>
      <vt:lpstr>Management Team</vt:lpstr>
      <vt:lpstr>Management Team</vt:lpstr>
      <vt:lpstr>Management Team</vt:lpstr>
      <vt:lpstr>Management Team</vt:lpstr>
      <vt:lpstr>Risk Factors</vt:lpstr>
      <vt:lpstr>2016 Q1 Consolidated Balance Sheet </vt:lpstr>
      <vt:lpstr>Cont.</vt:lpstr>
      <vt:lpstr>Cont. (2)</vt:lpstr>
      <vt:lpstr>2015</vt:lpstr>
      <vt:lpstr>2015  Cont. </vt:lpstr>
      <vt:lpstr>Balance Sheet Summary</vt:lpstr>
      <vt:lpstr>2016 Q1 Consolidated Statements of Income </vt:lpstr>
      <vt:lpstr>2015</vt:lpstr>
      <vt:lpstr>Consolidated Statement of Income Summary</vt:lpstr>
      <vt:lpstr>2016 Q1 Consolidated Statements of Cash Flows </vt:lpstr>
      <vt:lpstr>Cont.</vt:lpstr>
      <vt:lpstr>2015</vt:lpstr>
      <vt:lpstr>Cont.</vt:lpstr>
      <vt:lpstr>Cash Flow Summary</vt:lpstr>
      <vt:lpstr>Valuation Methods </vt:lpstr>
      <vt:lpstr>Recommendation</vt:lpstr>
      <vt:lpstr>Questions and Answers Session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Gadgets  AAPL, GOOG, MSFT</dc:title>
  <dc:creator>English</dc:creator>
  <cp:lastModifiedBy>gp</cp:lastModifiedBy>
  <cp:revision>42</cp:revision>
  <dcterms:created xsi:type="dcterms:W3CDTF">2016-07-20T23:54:23Z</dcterms:created>
  <dcterms:modified xsi:type="dcterms:W3CDTF">2016-07-26T19:32:09Z</dcterms:modified>
</cp:coreProperties>
</file>