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Default Extension="emf" ContentType="image/x-emf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charts/chart10.xml" ContentType="application/vnd.openxmlformats-officedocument.drawingml.char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diagrams/quickStyle8.xml" ContentType="application/vnd.openxmlformats-officedocument.drawingml.diagramStyl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diagrams/data9.xml" ContentType="application/vnd.openxmlformats-officedocument.drawingml.diagramData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51.xml" ContentType="application/vnd.openxmlformats-officedocument.presentationml.notesSlide+xml"/>
  <Override PartName="/ppt/slides/slide157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diagrams/drawing2.xml" ContentType="application/vnd.ms-office.drawingml.diagramDrawing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diagrams/drawing9.xml" ContentType="application/vnd.ms-office.drawingml.diagramDrawing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diagrams/quickStyle9.xml" ContentType="application/vnd.openxmlformats-officedocument.drawingml.diagramStyl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drawings/drawing1.xml" ContentType="application/vnd.openxmlformats-officedocument.drawingml.chartshapes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diagrams/colors7.xml" ContentType="application/vnd.openxmlformats-officedocument.drawingml.diagramColors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diagrams/quickStyle6.xml" ContentType="application/vnd.openxmlformats-officedocument.drawingml.diagramStyl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20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8" r:id="rId12"/>
    <p:sldId id="266" r:id="rId13"/>
    <p:sldId id="267" r:id="rId14"/>
    <p:sldId id="268" r:id="rId15"/>
    <p:sldId id="326" r:id="rId16"/>
    <p:sldId id="269" r:id="rId17"/>
    <p:sldId id="270" r:id="rId18"/>
    <p:sldId id="271" r:id="rId19"/>
    <p:sldId id="316" r:id="rId20"/>
    <p:sldId id="307" r:id="rId21"/>
    <p:sldId id="320" r:id="rId22"/>
    <p:sldId id="284" r:id="rId23"/>
    <p:sldId id="319" r:id="rId24"/>
    <p:sldId id="285" r:id="rId25"/>
    <p:sldId id="286" r:id="rId26"/>
    <p:sldId id="294" r:id="rId27"/>
    <p:sldId id="322" r:id="rId28"/>
    <p:sldId id="305" r:id="rId29"/>
    <p:sldId id="306" r:id="rId30"/>
    <p:sldId id="308" r:id="rId31"/>
    <p:sldId id="309" r:id="rId32"/>
    <p:sldId id="312" r:id="rId33"/>
    <p:sldId id="313" r:id="rId34"/>
    <p:sldId id="314" r:id="rId35"/>
    <p:sldId id="315" r:id="rId36"/>
    <p:sldId id="321" r:id="rId37"/>
    <p:sldId id="317" r:id="rId38"/>
    <p:sldId id="292" r:id="rId39"/>
    <p:sldId id="273" r:id="rId40"/>
    <p:sldId id="272" r:id="rId41"/>
    <p:sldId id="274" r:id="rId42"/>
    <p:sldId id="275" r:id="rId43"/>
    <p:sldId id="310" r:id="rId44"/>
    <p:sldId id="300" r:id="rId45"/>
    <p:sldId id="301" r:id="rId46"/>
    <p:sldId id="287" r:id="rId47"/>
    <p:sldId id="282" r:id="rId48"/>
    <p:sldId id="293" r:id="rId49"/>
    <p:sldId id="288" r:id="rId50"/>
    <p:sldId id="299" r:id="rId51"/>
    <p:sldId id="283" r:id="rId52"/>
    <p:sldId id="302" r:id="rId53"/>
    <p:sldId id="296" r:id="rId54"/>
    <p:sldId id="276" r:id="rId55"/>
    <p:sldId id="277" r:id="rId56"/>
    <p:sldId id="278" r:id="rId57"/>
    <p:sldId id="279" r:id="rId58"/>
    <p:sldId id="280" r:id="rId59"/>
    <p:sldId id="281" r:id="rId60"/>
    <p:sldId id="323" r:id="rId61"/>
    <p:sldId id="324" r:id="rId62"/>
    <p:sldId id="325" r:id="rId63"/>
    <p:sldId id="289" r:id="rId64"/>
    <p:sldId id="290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5" r:id="rId104"/>
    <p:sldId id="366" r:id="rId105"/>
    <p:sldId id="367" r:id="rId106"/>
    <p:sldId id="368" r:id="rId107"/>
    <p:sldId id="369" r:id="rId108"/>
    <p:sldId id="370" r:id="rId109"/>
    <p:sldId id="371" r:id="rId110"/>
    <p:sldId id="372" r:id="rId111"/>
    <p:sldId id="373" r:id="rId112"/>
    <p:sldId id="374" r:id="rId113"/>
    <p:sldId id="375" r:id="rId114"/>
    <p:sldId id="376" r:id="rId115"/>
    <p:sldId id="377" r:id="rId116"/>
    <p:sldId id="378" r:id="rId117"/>
    <p:sldId id="379" r:id="rId118"/>
    <p:sldId id="380" r:id="rId119"/>
    <p:sldId id="381" r:id="rId120"/>
    <p:sldId id="382" r:id="rId121"/>
    <p:sldId id="383" r:id="rId122"/>
    <p:sldId id="384" r:id="rId123"/>
    <p:sldId id="385" r:id="rId124"/>
    <p:sldId id="386" r:id="rId125"/>
    <p:sldId id="387" r:id="rId126"/>
    <p:sldId id="388" r:id="rId127"/>
    <p:sldId id="389" r:id="rId128"/>
    <p:sldId id="390" r:id="rId129"/>
    <p:sldId id="391" r:id="rId130"/>
    <p:sldId id="392" r:id="rId131"/>
    <p:sldId id="393" r:id="rId132"/>
    <p:sldId id="394" r:id="rId133"/>
    <p:sldId id="395" r:id="rId134"/>
    <p:sldId id="396" r:id="rId135"/>
    <p:sldId id="397" r:id="rId136"/>
    <p:sldId id="398" r:id="rId137"/>
    <p:sldId id="399" r:id="rId138"/>
    <p:sldId id="400" r:id="rId139"/>
    <p:sldId id="401" r:id="rId140"/>
    <p:sldId id="402" r:id="rId141"/>
    <p:sldId id="403" r:id="rId142"/>
    <p:sldId id="404" r:id="rId143"/>
    <p:sldId id="405" r:id="rId144"/>
    <p:sldId id="406" r:id="rId145"/>
    <p:sldId id="407" r:id="rId146"/>
    <p:sldId id="408" r:id="rId147"/>
    <p:sldId id="409" r:id="rId148"/>
    <p:sldId id="410" r:id="rId149"/>
    <p:sldId id="411" r:id="rId150"/>
    <p:sldId id="412" r:id="rId151"/>
    <p:sldId id="413" r:id="rId152"/>
    <p:sldId id="414" r:id="rId153"/>
    <p:sldId id="415" r:id="rId154"/>
    <p:sldId id="416" r:id="rId155"/>
    <p:sldId id="417" r:id="rId156"/>
    <p:sldId id="418" r:id="rId157"/>
    <p:sldId id="419" r:id="rId158"/>
    <p:sldId id="420" r:id="rId159"/>
    <p:sldId id="421" r:id="rId160"/>
    <p:sldId id="422" r:id="rId161"/>
    <p:sldId id="423" r:id="rId162"/>
    <p:sldId id="424" r:id="rId163"/>
    <p:sldId id="425" r:id="rId164"/>
    <p:sldId id="426" r:id="rId165"/>
    <p:sldId id="427" r:id="rId166"/>
    <p:sldId id="428" r:id="rId167"/>
    <p:sldId id="429" r:id="rId168"/>
    <p:sldId id="430" r:id="rId169"/>
    <p:sldId id="431" r:id="rId170"/>
    <p:sldId id="432" r:id="rId171"/>
    <p:sldId id="433" r:id="rId172"/>
    <p:sldId id="434" r:id="rId173"/>
    <p:sldId id="435" r:id="rId174"/>
    <p:sldId id="436" r:id="rId175"/>
    <p:sldId id="437" r:id="rId176"/>
    <p:sldId id="438" r:id="rId177"/>
    <p:sldId id="439" r:id="rId178"/>
    <p:sldId id="440" r:id="rId179"/>
    <p:sldId id="441" r:id="rId180"/>
    <p:sldId id="442" r:id="rId181"/>
    <p:sldId id="443" r:id="rId182"/>
    <p:sldId id="444" r:id="rId183"/>
    <p:sldId id="445" r:id="rId184"/>
    <p:sldId id="446" r:id="rId185"/>
    <p:sldId id="447" r:id="rId186"/>
    <p:sldId id="448" r:id="rId187"/>
    <p:sldId id="449" r:id="rId188"/>
    <p:sldId id="450" r:id="rId189"/>
    <p:sldId id="451" r:id="rId190"/>
    <p:sldId id="452" r:id="rId191"/>
    <p:sldId id="453" r:id="rId192"/>
    <p:sldId id="454" r:id="rId193"/>
    <p:sldId id="455" r:id="rId194"/>
    <p:sldId id="456" r:id="rId195"/>
    <p:sldId id="457" r:id="rId196"/>
    <p:sldId id="458" r:id="rId197"/>
    <p:sldId id="459" r:id="rId198"/>
    <p:sldId id="460" r:id="rId199"/>
    <p:sldId id="461" r:id="rId200"/>
    <p:sldId id="462" r:id="rId2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6" autoAdjust="0"/>
    <p:restoredTop sz="86449" autoAdjust="0"/>
  </p:normalViewPr>
  <p:slideViewPr>
    <p:cSldViewPr>
      <p:cViewPr varScale="1">
        <p:scale>
          <a:sx n="94" d="100"/>
          <a:sy n="94" d="100"/>
        </p:scale>
        <p:origin x="-36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tableStyles" Target="tableStyles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Chart%20in%20Microsoft%20Office%20PowerPoint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ris\Desktop\Bus%20417\group%20presentation\operating%20highlights%2020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JI\Desktop\southwest%20info%20from%20mintglobe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JI\Desktop\southwest%20info%20from%20mintglobe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JI\Desktop\southwest%20info%20from%20mintglobe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JI\Desktop\southwest%20info%20from%20mintglobe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JI\Desktop\southwest%20info%20from%20mintglobe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JI\Desktop\southwest%20info%20from%20mintglobe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JI\Desktop\southwest%20info%20from%20mintglobel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JI\Desktop\southwest%20info%20from%20mintglob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% Fuel Cost</c:v>
                </c:pt>
              </c:strCache>
            </c:strRef>
          </c:tx>
          <c:cat>
            <c:strRef>
              <c:f>Sheet1!$A$2:$A$22</c:f>
              <c:strCach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3Q10</c:v>
                </c:pt>
              </c:strCache>
            </c:strRef>
          </c:cat>
          <c:val>
            <c:numRef>
              <c:f>Sheet1!$B$2:$B$22</c:f>
              <c:numCache>
                <c:formatCode>0.0%</c:formatCode>
                <c:ptCount val="21"/>
                <c:pt idx="0">
                  <c:v>0.17048092421599828</c:v>
                </c:pt>
                <c:pt idx="1">
                  <c:v>0.14269328289261177</c:v>
                </c:pt>
                <c:pt idx="2">
                  <c:v>0.1301469820085194</c:v>
                </c:pt>
                <c:pt idx="3">
                  <c:v>0.12220611951868647</c:v>
                </c:pt>
                <c:pt idx="4">
                  <c:v>0.11301397971561401</c:v>
                </c:pt>
                <c:pt idx="5">
                  <c:v>0.11410070808144387</c:v>
                </c:pt>
                <c:pt idx="6">
                  <c:v>0.12991995810966317</c:v>
                </c:pt>
                <c:pt idx="7">
                  <c:v>0.12456641703854072</c:v>
                </c:pt>
                <c:pt idx="8">
                  <c:v>9.9424506342824265E-2</c:v>
                </c:pt>
                <c:pt idx="9">
                  <c:v>0.10110806395117508</c:v>
                </c:pt>
                <c:pt idx="10">
                  <c:v>0.14154489605168591</c:v>
                </c:pt>
                <c:pt idx="11">
                  <c:v>0.12829558969675559</c:v>
                </c:pt>
                <c:pt idx="12">
                  <c:v>0.11683769771764606</c:v>
                </c:pt>
                <c:pt idx="13">
                  <c:v>0.13388433387297274</c:v>
                </c:pt>
                <c:pt idx="14">
                  <c:v>0.16994476804633074</c:v>
                </c:pt>
                <c:pt idx="15">
                  <c:v>0.22494247090292482</c:v>
                </c:pt>
                <c:pt idx="16">
                  <c:v>0.25045745177681589</c:v>
                </c:pt>
                <c:pt idx="17">
                  <c:v>0.25752725253568676</c:v>
                </c:pt>
                <c:pt idx="18">
                  <c:v>0.31545209784898187</c:v>
                </c:pt>
                <c:pt idx="19">
                  <c:v>0.22379352097079339</c:v>
                </c:pt>
                <c:pt idx="20">
                  <c:v>0.25364594955306674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% Labour Cost</c:v>
                </c:pt>
              </c:strCache>
            </c:strRef>
          </c:tx>
          <c:cat>
            <c:strRef>
              <c:f>Sheet1!$A$2:$A$22</c:f>
              <c:strCach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3Q10</c:v>
                </c:pt>
              </c:strCache>
            </c:strRef>
          </c:cat>
          <c:val>
            <c:numRef>
              <c:f>Sheet1!$C$2:$C$22</c:f>
              <c:numCache>
                <c:formatCode>0.0%</c:formatCode>
                <c:ptCount val="21"/>
                <c:pt idx="0">
                  <c:v>0.31554633189842302</c:v>
                </c:pt>
                <c:pt idx="1">
                  <c:v>0.32474149540758551</c:v>
                </c:pt>
                <c:pt idx="2">
                  <c:v>0.32930279918984873</c:v>
                </c:pt>
                <c:pt idx="3">
                  <c:v>0.33301755012171697</c:v>
                </c:pt>
                <c:pt idx="4">
                  <c:v>0.34048525273865909</c:v>
                </c:pt>
                <c:pt idx="5">
                  <c:v>0.34431301870068642</c:v>
                </c:pt>
                <c:pt idx="6">
                  <c:v>0.33360280996065228</c:v>
                </c:pt>
                <c:pt idx="7">
                  <c:v>0.33776665231801112</c:v>
                </c:pt>
                <c:pt idx="8">
                  <c:v>0.35067833237546592</c:v>
                </c:pt>
                <c:pt idx="9">
                  <c:v>0.35188523806402211</c:v>
                </c:pt>
                <c:pt idx="10">
                  <c:v>0.34625527164998399</c:v>
                </c:pt>
                <c:pt idx="11">
                  <c:v>0.3541899550915743</c:v>
                </c:pt>
                <c:pt idx="12">
                  <c:v>0.38010492092675358</c:v>
                </c:pt>
                <c:pt idx="13">
                  <c:v>0.35571174449317972</c:v>
                </c:pt>
                <c:pt idx="14">
                  <c:v>0.30740069172689444</c:v>
                </c:pt>
                <c:pt idx="15">
                  <c:v>0.2574801392311053</c:v>
                </c:pt>
                <c:pt idx="16">
                  <c:v>0.24091814897875599</c:v>
                </c:pt>
                <c:pt idx="17">
                  <c:v>0.23600151628845867</c:v>
                </c:pt>
                <c:pt idx="18">
                  <c:v>0.20263283371781798</c:v>
                </c:pt>
                <c:pt idx="19">
                  <c:v>0.25324283524643326</c:v>
                </c:pt>
                <c:pt idx="20">
                  <c:v>0.24711964910678361</c:v>
                </c:pt>
              </c:numCache>
            </c:numRef>
          </c:val>
        </c:ser>
        <c:axId val="109820928"/>
        <c:axId val="112002560"/>
      </c:barChart>
      <c:catAx>
        <c:axId val="109820928"/>
        <c:scaling>
          <c:orientation val="minMax"/>
        </c:scaling>
        <c:axPos val="b"/>
        <c:tickLblPos val="nextTo"/>
        <c:crossAx val="112002560"/>
        <c:crosses val="autoZero"/>
        <c:auto val="1"/>
        <c:lblAlgn val="ctr"/>
        <c:lblOffset val="100"/>
      </c:catAx>
      <c:valAx>
        <c:axId val="112002560"/>
        <c:scaling>
          <c:orientation val="minMax"/>
        </c:scaling>
        <c:axPos val="l"/>
        <c:majorGridlines/>
        <c:numFmt formatCode="0.0%" sourceLinked="1"/>
        <c:tickLblPos val="nextTo"/>
        <c:crossAx val="109820928"/>
        <c:crosses val="autoZero"/>
        <c:crossBetween val="between"/>
      </c:valAx>
    </c:plotArea>
    <c:legend>
      <c:legendPos val="r"/>
    </c:legend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Shareholders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Pt>
            <c:idx val="1"/>
            <c:spPr>
              <a:solidFill>
                <a:srgbClr val="00B0F0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Lbls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Percent val="1"/>
            <c:showLeaderLines val="1"/>
          </c:dLbls>
          <c:cat>
            <c:strRef>
              <c:f>[1]Sheet1!$A$13:$A$15</c:f>
              <c:strCache>
                <c:ptCount val="3"/>
                <c:pt idx="0">
                  <c:v>Others</c:v>
                </c:pt>
                <c:pt idx="1">
                  <c:v>Swire Pacific</c:v>
                </c:pt>
                <c:pt idx="2">
                  <c:v>Air China</c:v>
                </c:pt>
              </c:strCache>
            </c:strRef>
          </c:cat>
          <c:val>
            <c:numRef>
              <c:f>[1]Sheet1!$B$13:$B$15</c:f>
              <c:numCache>
                <c:formatCode>General</c:formatCode>
                <c:ptCount val="3"/>
                <c:pt idx="0">
                  <c:v>0.30000000000000032</c:v>
                </c:pt>
                <c:pt idx="1">
                  <c:v>0.40826583930973837</c:v>
                </c:pt>
                <c:pt idx="2">
                  <c:v>0.29173416069026181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egendEntry>
        <c:idx val="0"/>
        <c:txPr>
          <a:bodyPr/>
          <a:lstStyle/>
          <a:p>
            <a:pPr>
              <a:defRPr sz="18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800"/>
            </a:pPr>
            <a:endParaRPr lang="en-US"/>
          </a:p>
        </c:txPr>
      </c:legendEntry>
      <c:layout>
        <c:manualLayout>
          <c:xMode val="edge"/>
          <c:yMode val="edge"/>
          <c:x val="7.634136355433889E-2"/>
          <c:y val="9.1828849082128225E-2"/>
          <c:w val="0.76353769794656512"/>
          <c:h val="0.18733171804440041"/>
        </c:manualLayout>
      </c:layout>
    </c:legend>
    <c:plotVisOnly val="1"/>
  </c:chart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altLang="en-US" dirty="0"/>
              <a:t>Operating Expenses 2010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v>Operating Expenses</c:v>
          </c:tx>
          <c:explosion val="25"/>
          <c:dLbls>
            <c:dLbl>
              <c:idx val="4"/>
              <c:layout>
                <c:manualLayout>
                  <c:x val="-1.0258092738407699E-2"/>
                  <c:y val="0.35596181409348687"/>
                </c:manualLayout>
              </c:layout>
              <c:showCatName val="1"/>
              <c:showPercent val="1"/>
            </c:dLbl>
            <c:dLbl>
              <c:idx val="5"/>
              <c:layout>
                <c:manualLayout>
                  <c:x val="-9.2629921259842735E-2"/>
                  <c:y val="0.27426185322328089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1600">
                    <a:latin typeface="Calibri" pitchFamily="34" charset="0"/>
                  </a:defRPr>
                </a:pPr>
                <a:endParaRPr lang="en-US"/>
              </a:p>
            </c:txPr>
            <c:showCatName val="1"/>
            <c:showPercent val="1"/>
            <c:showLeaderLines val="1"/>
          </c:dLbls>
          <c:cat>
            <c:strRef>
              <c:f>Sheet3!$B$12:$F$20</c:f>
              <c:strCache>
                <c:ptCount val="9"/>
                <c:pt idx="0">
                  <c:v>Staff</c:v>
                </c:pt>
                <c:pt idx="1">
                  <c:v>Inflight service and passenger expenses</c:v>
                </c:pt>
                <c:pt idx="2">
                  <c:v>Landing, parking and route expenses</c:v>
                </c:pt>
                <c:pt idx="3">
                  <c:v>Fuel</c:v>
                </c:pt>
                <c:pt idx="4">
                  <c:v>Aircraft maintenance</c:v>
                </c:pt>
                <c:pt idx="5">
                  <c:v>Aircraft depreciation and operating leases</c:v>
                </c:pt>
                <c:pt idx="6">
                  <c:v>Other depreciation, amortisation and operating leases</c:v>
                </c:pt>
                <c:pt idx="7">
                  <c:v>Commissions</c:v>
                </c:pt>
                <c:pt idx="8">
                  <c:v>Others</c:v>
                </c:pt>
              </c:strCache>
            </c:strRef>
          </c:cat>
          <c:val>
            <c:numRef>
              <c:f>Sheet3!$G$12:$G$20</c:f>
              <c:numCache>
                <c:formatCode>General</c:formatCode>
                <c:ptCount val="9"/>
                <c:pt idx="0">
                  <c:v>0.17649832422168699</c:v>
                </c:pt>
                <c:pt idx="1">
                  <c:v>4.2155700832154551E-2</c:v>
                </c:pt>
                <c:pt idx="2">
                  <c:v>0.14401498642810753</c:v>
                </c:pt>
                <c:pt idx="3">
                  <c:v>0.3603369397611858</c:v>
                </c:pt>
                <c:pt idx="4">
                  <c:v>9.0122465624243725E-2</c:v>
                </c:pt>
                <c:pt idx="5">
                  <c:v>0.10561863618406785</c:v>
                </c:pt>
                <c:pt idx="6">
                  <c:v>1.4107122376419317E-2</c:v>
                </c:pt>
                <c:pt idx="7">
                  <c:v>9.3792611283149228E-3</c:v>
                </c:pt>
                <c:pt idx="8">
                  <c:v>5.7766563443820196E-2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autoTitleDeleted val="1"/>
    <c:plotArea>
      <c:layout/>
      <c:barChart>
        <c:barDir val="col"/>
        <c:grouping val="clustered"/>
        <c:ser>
          <c:idx val="0"/>
          <c:order val="0"/>
          <c:cat>
            <c:numRef>
              <c:f>'NI annual'!$B$3:$B$13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'NI annual'!$C$3:$C$13</c:f>
              <c:numCache>
                <c:formatCode>_-"$"* #,##0_-;\-"$"* #,##0_-;_-"$"* "-"??_-;_-@_-</c:formatCode>
                <c:ptCount val="11"/>
                <c:pt idx="0">
                  <c:v>555</c:v>
                </c:pt>
                <c:pt idx="1">
                  <c:v>451</c:v>
                </c:pt>
                <c:pt idx="2">
                  <c:v>188</c:v>
                </c:pt>
                <c:pt idx="3">
                  <c:v>372</c:v>
                </c:pt>
                <c:pt idx="4">
                  <c:v>215</c:v>
                </c:pt>
                <c:pt idx="5">
                  <c:v>494</c:v>
                </c:pt>
                <c:pt idx="6">
                  <c:v>499</c:v>
                </c:pt>
                <c:pt idx="7">
                  <c:v>645</c:v>
                </c:pt>
                <c:pt idx="8">
                  <c:v>178</c:v>
                </c:pt>
                <c:pt idx="9">
                  <c:v>99</c:v>
                </c:pt>
                <c:pt idx="10">
                  <c:v>459</c:v>
                </c:pt>
              </c:numCache>
            </c:numRef>
          </c:val>
        </c:ser>
        <c:dLbls>
          <c:showVal val="1"/>
        </c:dLbls>
        <c:gapWidth val="75"/>
        <c:axId val="147070336"/>
        <c:axId val="148124416"/>
      </c:barChart>
      <c:catAx>
        <c:axId val="147070336"/>
        <c:scaling>
          <c:orientation val="minMax"/>
        </c:scaling>
        <c:axPos val="b"/>
        <c:numFmt formatCode="General" sourceLinked="1"/>
        <c:majorTickMark val="none"/>
        <c:tickLblPos val="nextTo"/>
        <c:crossAx val="148124416"/>
        <c:crosses val="autoZero"/>
        <c:auto val="1"/>
        <c:lblAlgn val="ctr"/>
        <c:lblOffset val="100"/>
      </c:catAx>
      <c:valAx>
        <c:axId val="14812441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USD in Millions</a:t>
                </a:r>
              </a:p>
            </c:rich>
          </c:tx>
        </c:title>
        <c:numFmt formatCode="_-&quot;$&quot;* #,##0_-;\-&quot;$&quot;* #,##0_-;_-&quot;$&quot;* &quot;-&quot;??_-;_-@_-" sourceLinked="1"/>
        <c:majorTickMark val="none"/>
        <c:tickLblPos val="nextTo"/>
        <c:crossAx val="14707033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autoTitleDeleted val="1"/>
    <c:plotArea>
      <c:layout/>
      <c:barChart>
        <c:barDir val="col"/>
        <c:grouping val="clustered"/>
        <c:ser>
          <c:idx val="0"/>
          <c:order val="0"/>
          <c:cat>
            <c:numRef>
              <c:f>'Revenue An'!$B$3:$B$13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'Revenue An'!$C$3:$C$13</c:f>
              <c:numCache>
                <c:formatCode>_-"$"* #,##0_-;\-"$"* #,##0_-;_-"$"* "-"??_-;_-@_-</c:formatCode>
                <c:ptCount val="11"/>
                <c:pt idx="0">
                  <c:v>5650</c:v>
                </c:pt>
                <c:pt idx="1">
                  <c:v>5555</c:v>
                </c:pt>
                <c:pt idx="2">
                  <c:v>5522</c:v>
                </c:pt>
                <c:pt idx="3">
                  <c:v>5937</c:v>
                </c:pt>
                <c:pt idx="4">
                  <c:v>6530</c:v>
                </c:pt>
                <c:pt idx="5">
                  <c:v>7584</c:v>
                </c:pt>
                <c:pt idx="6">
                  <c:v>9086</c:v>
                </c:pt>
                <c:pt idx="7">
                  <c:v>9861</c:v>
                </c:pt>
                <c:pt idx="8">
                  <c:v>11023</c:v>
                </c:pt>
                <c:pt idx="9">
                  <c:v>10350</c:v>
                </c:pt>
                <c:pt idx="10">
                  <c:v>12104</c:v>
                </c:pt>
              </c:numCache>
            </c:numRef>
          </c:val>
        </c:ser>
        <c:dLbls>
          <c:showVal val="1"/>
        </c:dLbls>
        <c:gapWidth val="75"/>
        <c:axId val="148273024"/>
        <c:axId val="148295680"/>
      </c:barChart>
      <c:catAx>
        <c:axId val="148273024"/>
        <c:scaling>
          <c:orientation val="minMax"/>
        </c:scaling>
        <c:axPos val="b"/>
        <c:numFmt formatCode="General" sourceLinked="1"/>
        <c:majorTickMark val="none"/>
        <c:tickLblPos val="nextTo"/>
        <c:crossAx val="148295680"/>
        <c:crosses val="autoZero"/>
        <c:auto val="1"/>
        <c:lblAlgn val="ctr"/>
        <c:lblOffset val="100"/>
      </c:catAx>
      <c:valAx>
        <c:axId val="14829568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USD in Millions</a:t>
                </a:r>
              </a:p>
            </c:rich>
          </c:tx>
        </c:title>
        <c:numFmt formatCode="_-&quot;$&quot;* #,##0_-;\-&quot;$&quot;* #,##0_-;_-&quot;$&quot;* &quot;-&quot;??_-;_-@_-" sourceLinked="1"/>
        <c:majorTickMark val="none"/>
        <c:tickLblPos val="nextTo"/>
        <c:crossAx val="1482730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RPM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cat>
            <c:numRef>
              <c:f>'RPM etc'!$B$3:$B$13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'RPM etc'!$C$3:$C$13</c:f>
              <c:numCache>
                <c:formatCode>General</c:formatCode>
                <c:ptCount val="11"/>
                <c:pt idx="0">
                  <c:v>42215</c:v>
                </c:pt>
                <c:pt idx="1">
                  <c:v>44493</c:v>
                </c:pt>
                <c:pt idx="2">
                  <c:v>45391</c:v>
                </c:pt>
                <c:pt idx="3">
                  <c:v>47943</c:v>
                </c:pt>
                <c:pt idx="4">
                  <c:v>53148</c:v>
                </c:pt>
                <c:pt idx="5">
                  <c:v>60223</c:v>
                </c:pt>
                <c:pt idx="6">
                  <c:v>67691</c:v>
                </c:pt>
                <c:pt idx="7">
                  <c:v>72318</c:v>
                </c:pt>
                <c:pt idx="8">
                  <c:v>73491</c:v>
                </c:pt>
                <c:pt idx="9">
                  <c:v>74456</c:v>
                </c:pt>
                <c:pt idx="10">
                  <c:v>78046</c:v>
                </c:pt>
              </c:numCache>
            </c:numRef>
          </c:val>
        </c:ser>
        <c:axId val="148853120"/>
        <c:axId val="148854656"/>
      </c:barChart>
      <c:catAx>
        <c:axId val="14885312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148854656"/>
        <c:crosses val="autoZero"/>
        <c:auto val="1"/>
        <c:lblAlgn val="ctr"/>
        <c:lblOffset val="100"/>
      </c:catAx>
      <c:valAx>
        <c:axId val="148854656"/>
        <c:scaling>
          <c:orientation val="minMax"/>
        </c:scaling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USD/Mile</a:t>
                </a:r>
                <a:r>
                  <a:rPr lang="en-US" baseline="0"/>
                  <a:t> in Millions</a:t>
                </a:r>
                <a:endParaRPr lang="en-US"/>
              </a:p>
            </c:rich>
          </c:tx>
        </c:title>
        <c:numFmt formatCode="General" sourceLinked="1"/>
        <c:majorTickMark val="none"/>
        <c:tickLblPos val="nextTo"/>
        <c:crossAx val="148853120"/>
        <c:crosses val="autoZero"/>
        <c:crossBetween val="between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ASM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'RPM etc'!$D$3:$D$13</c:f>
              <c:strCache>
                <c:ptCount val="1"/>
                <c:pt idx="0">
                  <c:v>59909 65295 68886 71790 76861 85172 92663 99635 103271 98001 98437</c:v>
                </c:pt>
              </c:strCache>
            </c:strRef>
          </c:tx>
          <c:cat>
            <c:numRef>
              <c:f>'RPM etc'!$B$3:$B$13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'RPM etc'!$D$3:$D$13</c:f>
              <c:numCache>
                <c:formatCode>General</c:formatCode>
                <c:ptCount val="11"/>
                <c:pt idx="0">
                  <c:v>59909</c:v>
                </c:pt>
                <c:pt idx="1">
                  <c:v>65295</c:v>
                </c:pt>
                <c:pt idx="2">
                  <c:v>68886</c:v>
                </c:pt>
                <c:pt idx="3">
                  <c:v>71790</c:v>
                </c:pt>
                <c:pt idx="4">
                  <c:v>76861</c:v>
                </c:pt>
                <c:pt idx="5">
                  <c:v>85172</c:v>
                </c:pt>
                <c:pt idx="6">
                  <c:v>92663</c:v>
                </c:pt>
                <c:pt idx="7">
                  <c:v>99635</c:v>
                </c:pt>
                <c:pt idx="8">
                  <c:v>103271</c:v>
                </c:pt>
                <c:pt idx="9">
                  <c:v>98001</c:v>
                </c:pt>
                <c:pt idx="10">
                  <c:v>98437</c:v>
                </c:pt>
              </c:numCache>
            </c:numRef>
          </c:val>
        </c:ser>
        <c:axId val="148897152"/>
        <c:axId val="152325504"/>
      </c:barChart>
      <c:catAx>
        <c:axId val="14889715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152325504"/>
        <c:crosses val="autoZero"/>
        <c:auto val="1"/>
        <c:lblAlgn val="ctr"/>
        <c:lblOffset val="100"/>
      </c:catAx>
      <c:valAx>
        <c:axId val="152325504"/>
        <c:scaling>
          <c:orientation val="minMax"/>
        </c:scaling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Seats/Mile</a:t>
                </a:r>
                <a:r>
                  <a:rPr lang="en-US" baseline="0"/>
                  <a:t> in Millions</a:t>
                </a:r>
                <a:endParaRPr lang="en-US"/>
              </a:p>
            </c:rich>
          </c:tx>
        </c:title>
        <c:numFmt formatCode="General" sourceLinked="1"/>
        <c:majorTickMark val="none"/>
        <c:tickLblPos val="nextTo"/>
        <c:crossAx val="148897152"/>
        <c:crosses val="autoZero"/>
        <c:crossBetween val="between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Load</a:t>
            </a:r>
            <a:r>
              <a:rPr lang="en-US" baseline="0"/>
              <a:t> Factor</a:t>
            </a:r>
            <a:endParaRPr lang="en-US"/>
          </a:p>
        </c:rich>
      </c:tx>
    </c:title>
    <c:plotArea>
      <c:layout/>
      <c:barChart>
        <c:barDir val="col"/>
        <c:grouping val="clustered"/>
        <c:ser>
          <c:idx val="0"/>
          <c:order val="0"/>
          <c:cat>
            <c:numRef>
              <c:f>'RPM etc'!$B$3:$B$13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'RPM etc'!$E$3:$E$13</c:f>
              <c:numCache>
                <c:formatCode>0.0%</c:formatCode>
                <c:ptCount val="11"/>
                <c:pt idx="0">
                  <c:v>0.70500000000000063</c:v>
                </c:pt>
                <c:pt idx="1">
                  <c:v>0.68100000000000005</c:v>
                </c:pt>
                <c:pt idx="2">
                  <c:v>0.65900000000000281</c:v>
                </c:pt>
                <c:pt idx="3">
                  <c:v>0.66800000000000281</c:v>
                </c:pt>
                <c:pt idx="4">
                  <c:v>0.69499999999999995</c:v>
                </c:pt>
                <c:pt idx="5">
                  <c:v>0.70700000000000063</c:v>
                </c:pt>
                <c:pt idx="6">
                  <c:v>0.73100000000000065</c:v>
                </c:pt>
                <c:pt idx="7">
                  <c:v>0.72600000000000064</c:v>
                </c:pt>
                <c:pt idx="8">
                  <c:v>0.71200000000000063</c:v>
                </c:pt>
                <c:pt idx="9">
                  <c:v>0.76000000000000234</c:v>
                </c:pt>
                <c:pt idx="10">
                  <c:v>0.79300000000000004</c:v>
                </c:pt>
              </c:numCache>
            </c:numRef>
          </c:val>
        </c:ser>
        <c:axId val="152521728"/>
        <c:axId val="152566016"/>
      </c:barChart>
      <c:catAx>
        <c:axId val="15252172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152566016"/>
        <c:crosses val="autoZero"/>
        <c:auto val="1"/>
        <c:lblAlgn val="ctr"/>
        <c:lblOffset val="100"/>
      </c:catAx>
      <c:valAx>
        <c:axId val="152566016"/>
        <c:scaling>
          <c:orientation val="minMax"/>
        </c:scaling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0.0%" sourceLinked="1"/>
        <c:majorTickMark val="none"/>
        <c:tickLblPos val="nextTo"/>
        <c:crossAx val="152521728"/>
        <c:crosses val="autoZero"/>
        <c:crossBetween val="between"/>
      </c:valAx>
    </c:plotArea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title>
      <c:tx>
        <c:rich>
          <a:bodyPr/>
          <a:lstStyle/>
          <a:p>
            <a:pPr>
              <a:defRPr/>
            </a:pPr>
            <a:r>
              <a:rPr lang="en-US"/>
              <a:t>Average Fuel Cost Per Gallon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cat>
            <c:numRef>
              <c:f>'RPM etc'!$B$3:$B$13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'RPM etc'!$F$3:$F$13</c:f>
              <c:numCache>
                <c:formatCode>General</c:formatCode>
                <c:ptCount val="11"/>
                <c:pt idx="0">
                  <c:v>0.79</c:v>
                </c:pt>
                <c:pt idx="1">
                  <c:v>0.71000000000000063</c:v>
                </c:pt>
                <c:pt idx="2">
                  <c:v>0.68</c:v>
                </c:pt>
                <c:pt idx="3">
                  <c:v>0.72000000000000064</c:v>
                </c:pt>
                <c:pt idx="4">
                  <c:v>0.82000000000000062</c:v>
                </c:pt>
                <c:pt idx="5">
                  <c:v>1.1299999999999959</c:v>
                </c:pt>
                <c:pt idx="6">
                  <c:v>1.6400000000000001</c:v>
                </c:pt>
                <c:pt idx="7">
                  <c:v>1.8</c:v>
                </c:pt>
                <c:pt idx="8">
                  <c:v>2.44</c:v>
                </c:pt>
                <c:pt idx="9">
                  <c:v>2.12</c:v>
                </c:pt>
                <c:pt idx="10">
                  <c:v>2.5099999999999998</c:v>
                </c:pt>
              </c:numCache>
            </c:numRef>
          </c:val>
        </c:ser>
        <c:axId val="153241088"/>
        <c:axId val="153281280"/>
      </c:barChart>
      <c:catAx>
        <c:axId val="15324108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153281280"/>
        <c:crosses val="autoZero"/>
        <c:auto val="1"/>
        <c:lblAlgn val="ctr"/>
        <c:lblOffset val="100"/>
      </c:catAx>
      <c:valAx>
        <c:axId val="15328128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532410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'NI annual'!$E$2</c:f>
              <c:strCache>
                <c:ptCount val="1"/>
                <c:pt idx="0">
                  <c:v>Operating Revenue</c:v>
                </c:pt>
              </c:strCache>
            </c:strRef>
          </c:tx>
          <c:cat>
            <c:numRef>
              <c:f>'NI annual'!$B$6:$B$13</c:f>
              <c:numCache>
                <c:formatCode>General</c:formatCode>
                <c:ptCount val="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</c:numCache>
            </c:numRef>
          </c:cat>
          <c:val>
            <c:numRef>
              <c:f>'NI annual'!$E$6:$E$13</c:f>
              <c:numCache>
                <c:formatCode>_-"$"* #,##0_-;\-"$"* #,##0_-;_-"$"* "-"??_-;_-@_-</c:formatCode>
                <c:ptCount val="8"/>
                <c:pt idx="0">
                  <c:v>5937</c:v>
                </c:pt>
                <c:pt idx="1">
                  <c:v>6530</c:v>
                </c:pt>
                <c:pt idx="2">
                  <c:v>7584</c:v>
                </c:pt>
                <c:pt idx="3">
                  <c:v>9086</c:v>
                </c:pt>
                <c:pt idx="4">
                  <c:v>9861</c:v>
                </c:pt>
                <c:pt idx="5">
                  <c:v>11023</c:v>
                </c:pt>
                <c:pt idx="6">
                  <c:v>10350</c:v>
                </c:pt>
                <c:pt idx="7">
                  <c:v>12104</c:v>
                </c:pt>
              </c:numCache>
            </c:numRef>
          </c:val>
        </c:ser>
        <c:ser>
          <c:idx val="1"/>
          <c:order val="1"/>
          <c:tx>
            <c:strRef>
              <c:f>'NI annual'!$F$2</c:f>
              <c:strCache>
                <c:ptCount val="1"/>
                <c:pt idx="0">
                  <c:v>Total Operating Expense</c:v>
                </c:pt>
              </c:strCache>
            </c:strRef>
          </c:tx>
          <c:cat>
            <c:numRef>
              <c:f>'NI annual'!$B$6:$B$13</c:f>
              <c:numCache>
                <c:formatCode>General</c:formatCode>
                <c:ptCount val="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</c:numCache>
            </c:numRef>
          </c:cat>
          <c:val>
            <c:numRef>
              <c:f>'NI annual'!$F$6:$F$13</c:f>
              <c:numCache>
                <c:formatCode>_-"$"* #,##0_-;\-"$"* #,##0_-;_-"$"* "-"??_-;_-@_-</c:formatCode>
                <c:ptCount val="8"/>
                <c:pt idx="0">
                  <c:v>5558</c:v>
                </c:pt>
                <c:pt idx="1">
                  <c:v>6126</c:v>
                </c:pt>
                <c:pt idx="2">
                  <c:v>6859</c:v>
                </c:pt>
                <c:pt idx="3">
                  <c:v>8152</c:v>
                </c:pt>
                <c:pt idx="4">
                  <c:v>9070</c:v>
                </c:pt>
                <c:pt idx="5">
                  <c:v>10574</c:v>
                </c:pt>
                <c:pt idx="6">
                  <c:v>10088</c:v>
                </c:pt>
                <c:pt idx="7">
                  <c:v>11116</c:v>
                </c:pt>
              </c:numCache>
            </c:numRef>
          </c:val>
        </c:ser>
        <c:axId val="153349504"/>
        <c:axId val="153389696"/>
      </c:barChart>
      <c:catAx>
        <c:axId val="153349504"/>
        <c:scaling>
          <c:orientation val="minMax"/>
        </c:scaling>
        <c:axPos val="b"/>
        <c:numFmt formatCode="General" sourceLinked="1"/>
        <c:tickLblPos val="nextTo"/>
        <c:crossAx val="153389696"/>
        <c:crosses val="autoZero"/>
        <c:auto val="1"/>
        <c:lblAlgn val="ctr"/>
        <c:lblOffset val="100"/>
      </c:catAx>
      <c:valAx>
        <c:axId val="15338969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USD</a:t>
                </a:r>
                <a:r>
                  <a:rPr lang="en-US" baseline="0"/>
                  <a:t> in Millions</a:t>
                </a:r>
                <a:endParaRPr lang="en-US"/>
              </a:p>
            </c:rich>
          </c:tx>
        </c:title>
        <c:numFmt formatCode="_-&quot;$&quot;* #,##0_-;\-&quot;$&quot;* #,##0_-;_-&quot;$&quot;* &quot;-&quot;??_-;_-@_-" sourceLinked="1"/>
        <c:tickLblPos val="nextTo"/>
        <c:crossAx val="153349504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'NI annual'!$C$2</c:f>
              <c:strCache>
                <c:ptCount val="1"/>
                <c:pt idx="0">
                  <c:v>Net Income</c:v>
                </c:pt>
              </c:strCache>
            </c:strRef>
          </c:tx>
          <c:cat>
            <c:numRef>
              <c:f>'NI annual'!$B$6:$B$13</c:f>
              <c:numCache>
                <c:formatCode>General</c:formatCode>
                <c:ptCount val="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</c:numCache>
            </c:numRef>
          </c:cat>
          <c:val>
            <c:numRef>
              <c:f>'NI annual'!$C$6:$C$13</c:f>
              <c:numCache>
                <c:formatCode>_-"$"* #,##0_-;\-"$"* #,##0_-;_-"$"* "-"??_-;_-@_-</c:formatCode>
                <c:ptCount val="8"/>
                <c:pt idx="0">
                  <c:v>372</c:v>
                </c:pt>
                <c:pt idx="1">
                  <c:v>215</c:v>
                </c:pt>
                <c:pt idx="2">
                  <c:v>494</c:v>
                </c:pt>
                <c:pt idx="3">
                  <c:v>499</c:v>
                </c:pt>
                <c:pt idx="4">
                  <c:v>645</c:v>
                </c:pt>
                <c:pt idx="5">
                  <c:v>178</c:v>
                </c:pt>
                <c:pt idx="6">
                  <c:v>99</c:v>
                </c:pt>
                <c:pt idx="7">
                  <c:v>459</c:v>
                </c:pt>
              </c:numCache>
            </c:numRef>
          </c:val>
        </c:ser>
        <c:ser>
          <c:idx val="1"/>
          <c:order val="1"/>
          <c:tx>
            <c:strRef>
              <c:f>'NI annual'!$D$2</c:f>
              <c:strCache>
                <c:ptCount val="1"/>
                <c:pt idx="0">
                  <c:v>Operating Income</c:v>
                </c:pt>
              </c:strCache>
            </c:strRef>
          </c:tx>
          <c:cat>
            <c:numRef>
              <c:f>'NI annual'!$B$6:$B$13</c:f>
              <c:numCache>
                <c:formatCode>General</c:formatCode>
                <c:ptCount val="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</c:numCache>
            </c:numRef>
          </c:cat>
          <c:val>
            <c:numRef>
              <c:f>'NI annual'!$D$6:$D$13</c:f>
              <c:numCache>
                <c:formatCode>_-"$"* #,##0_-;\-"$"* #,##0_-;_-"$"* "-"??_-;_-@_-</c:formatCode>
                <c:ptCount val="8"/>
                <c:pt idx="0">
                  <c:v>379</c:v>
                </c:pt>
                <c:pt idx="1">
                  <c:v>404</c:v>
                </c:pt>
                <c:pt idx="2">
                  <c:v>725</c:v>
                </c:pt>
                <c:pt idx="3">
                  <c:v>934</c:v>
                </c:pt>
                <c:pt idx="4">
                  <c:v>791</c:v>
                </c:pt>
                <c:pt idx="5">
                  <c:v>449</c:v>
                </c:pt>
                <c:pt idx="6">
                  <c:v>262</c:v>
                </c:pt>
                <c:pt idx="7">
                  <c:v>988</c:v>
                </c:pt>
              </c:numCache>
            </c:numRef>
          </c:val>
        </c:ser>
        <c:axId val="153468288"/>
        <c:axId val="154534272"/>
      </c:barChart>
      <c:catAx>
        <c:axId val="153468288"/>
        <c:scaling>
          <c:orientation val="minMax"/>
        </c:scaling>
        <c:axPos val="b"/>
        <c:numFmt formatCode="General" sourceLinked="1"/>
        <c:tickLblPos val="nextTo"/>
        <c:crossAx val="154534272"/>
        <c:crosses val="autoZero"/>
        <c:auto val="1"/>
        <c:lblAlgn val="ctr"/>
        <c:lblOffset val="100"/>
      </c:catAx>
      <c:valAx>
        <c:axId val="15453427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USD in Millions</a:t>
                </a:r>
              </a:p>
            </c:rich>
          </c:tx>
        </c:title>
        <c:numFmt formatCode="_-&quot;$&quot;* #,##0_-;\-&quot;$&quot;* #,##0_-;_-&quot;$&quot;* &quot;-&quot;??_-;_-@_-" sourceLinked="1"/>
        <c:tickLblPos val="nextTo"/>
        <c:crossAx val="153468288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image" Target="../media/image170.png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F23D60-7D7C-48A9-BDBB-0D59582CFFFC}" type="doc">
      <dgm:prSet loTypeId="urn:microsoft.com/office/officeart/2005/8/layout/chevron1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CA"/>
        </a:p>
      </dgm:t>
    </dgm:pt>
    <dgm:pt modelId="{E44CBE06-F725-44B1-BDB8-5DF4D60C37A6}">
      <dgm:prSet phldrT="[Text]"/>
      <dgm:spPr/>
      <dgm:t>
        <a:bodyPr/>
        <a:lstStyle/>
        <a:p>
          <a:r>
            <a:rPr lang="en-CA" dirty="0" smtClean="0">
              <a:latin typeface="Calibri" pitchFamily="34" charset="0"/>
              <a:cs typeface="Calibri" pitchFamily="34" charset="0"/>
            </a:rPr>
            <a:t>1909</a:t>
          </a:r>
          <a:endParaRPr lang="en-CA" dirty="0">
            <a:latin typeface="Calibri" pitchFamily="34" charset="0"/>
            <a:cs typeface="Calibri" pitchFamily="34" charset="0"/>
          </a:endParaRPr>
        </a:p>
      </dgm:t>
    </dgm:pt>
    <dgm:pt modelId="{89BCC815-E001-498F-9BC9-9DC91C7F5E1E}" type="parTrans" cxnId="{44C8918E-2C01-42D8-A2DA-41BB982D737E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04F73E55-A5FD-49D1-92C4-34621D00915F}" type="sibTrans" cxnId="{44C8918E-2C01-42D8-A2DA-41BB982D737E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E62B9689-8907-4885-AE97-A7FE9AA0281A}">
      <dgm:prSet phldrT="[Text]"/>
      <dgm:spPr/>
      <dgm:t>
        <a:bodyPr/>
        <a:lstStyle/>
        <a:p>
          <a:r>
            <a:rPr lang="en-CA" dirty="0" smtClean="0">
              <a:latin typeface="Calibri" pitchFamily="34" charset="0"/>
              <a:cs typeface="Calibri" pitchFamily="34" charset="0"/>
            </a:rPr>
            <a:t>First Zeppelin (Deutsche </a:t>
          </a:r>
          <a:r>
            <a:rPr lang="en-CA" dirty="0" err="1" smtClean="0">
              <a:latin typeface="Calibri" pitchFamily="34" charset="0"/>
              <a:cs typeface="Calibri" pitchFamily="34" charset="0"/>
            </a:rPr>
            <a:t>Luftschiffahrts-Aktiengesellschaft</a:t>
          </a:r>
          <a:r>
            <a:rPr lang="en-CA" dirty="0" smtClean="0">
              <a:latin typeface="Calibri" pitchFamily="34" charset="0"/>
              <a:cs typeface="Calibri" pitchFamily="34" charset="0"/>
            </a:rPr>
            <a:t>, DELAG)</a:t>
          </a:r>
          <a:endParaRPr lang="en-CA" dirty="0">
            <a:latin typeface="Calibri" pitchFamily="34" charset="0"/>
            <a:cs typeface="Calibri" pitchFamily="34" charset="0"/>
          </a:endParaRPr>
        </a:p>
      </dgm:t>
    </dgm:pt>
    <dgm:pt modelId="{B80B75DD-6F05-46C5-AF37-B29EA17E46A7}" type="parTrans" cxnId="{D77A61B6-6BC4-45F7-805D-D0B3ACE229BB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2D8A6510-C383-4DBE-81FB-46B2B84FB7AA}" type="sibTrans" cxnId="{D77A61B6-6BC4-45F7-805D-D0B3ACE229BB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794C26DD-F93F-4872-B6A2-62C6EC87259C}">
      <dgm:prSet phldrT="[Text]"/>
      <dgm:spPr/>
      <dgm:t>
        <a:bodyPr/>
        <a:lstStyle/>
        <a:p>
          <a:r>
            <a:rPr lang="en-CA" dirty="0" smtClean="0">
              <a:latin typeface="Calibri" pitchFamily="34" charset="0"/>
              <a:cs typeface="Calibri" pitchFamily="34" charset="0"/>
            </a:rPr>
            <a:t>1910</a:t>
          </a:r>
          <a:endParaRPr lang="en-CA" dirty="0">
            <a:latin typeface="Calibri" pitchFamily="34" charset="0"/>
            <a:cs typeface="Calibri" pitchFamily="34" charset="0"/>
          </a:endParaRPr>
        </a:p>
      </dgm:t>
    </dgm:pt>
    <dgm:pt modelId="{369F3B33-6A23-4764-B94B-63BBC94335C1}" type="parTrans" cxnId="{AABF1C53-5A8F-4B25-ABD4-3B07C9A95C85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9FFE737A-525A-4BD8-B139-0C728C6CF931}" type="sibTrans" cxnId="{AABF1C53-5A8F-4B25-ABD4-3B07C9A95C85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E8A1BD4B-B0FA-4075-A07C-036CAFF8146D}">
      <dgm:prSet phldrT="[Text]"/>
      <dgm:spPr/>
      <dgm:t>
        <a:bodyPr/>
        <a:lstStyle/>
        <a:p>
          <a:r>
            <a:rPr lang="en-CA" dirty="0" smtClean="0">
              <a:latin typeface="Calibri" pitchFamily="34" charset="0"/>
              <a:cs typeface="Calibri" pitchFamily="34" charset="0"/>
            </a:rPr>
            <a:t>First jet-propelled aircraft (Coanda1910)</a:t>
          </a:r>
          <a:endParaRPr lang="en-CA" dirty="0">
            <a:latin typeface="Calibri" pitchFamily="34" charset="0"/>
            <a:cs typeface="Calibri" pitchFamily="34" charset="0"/>
          </a:endParaRPr>
        </a:p>
      </dgm:t>
    </dgm:pt>
    <dgm:pt modelId="{6A15DD07-8F6C-4D8F-B284-5A40D2AEEE7A}" type="parTrans" cxnId="{645466FC-E70D-4EDE-A243-DBF935F06CA4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22596251-43BA-4DB4-AE24-6F77E54AB643}" type="sibTrans" cxnId="{645466FC-E70D-4EDE-A243-DBF935F06CA4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6A29B13C-BCE9-4E72-AF05-DEFF724B3A49}">
      <dgm:prSet phldrT="[Text]"/>
      <dgm:spPr/>
      <dgm:t>
        <a:bodyPr/>
        <a:lstStyle/>
        <a:p>
          <a:r>
            <a:rPr lang="en-CA" dirty="0" smtClean="0">
              <a:latin typeface="Calibri" pitchFamily="34" charset="0"/>
              <a:cs typeface="Calibri" pitchFamily="34" charset="0"/>
            </a:rPr>
            <a:t>1919</a:t>
          </a:r>
          <a:endParaRPr lang="en-CA" dirty="0">
            <a:latin typeface="Calibri" pitchFamily="34" charset="0"/>
            <a:cs typeface="Calibri" pitchFamily="34" charset="0"/>
          </a:endParaRPr>
        </a:p>
      </dgm:t>
    </dgm:pt>
    <dgm:pt modelId="{1539802E-C430-44D0-9738-5D4B1D1BEDC5}" type="parTrans" cxnId="{A289FBF9-76C6-4F58-801F-88D54DB17F07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7B596452-7AE9-4A11-A1AE-365EAC5B3303}" type="sibTrans" cxnId="{A289FBF9-76C6-4F58-801F-88D54DB17F07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3C39032A-D760-443D-9031-898C2A33F213}">
      <dgm:prSet phldrT="[Text]"/>
      <dgm:spPr/>
      <dgm:t>
        <a:bodyPr/>
        <a:lstStyle/>
        <a:p>
          <a:r>
            <a:rPr lang="en-CA" dirty="0" smtClean="0">
              <a:latin typeface="Calibri" pitchFamily="34" charset="0"/>
              <a:cs typeface="Calibri" pitchFamily="34" charset="0"/>
            </a:rPr>
            <a:t>First non-stop transatlantic flight (</a:t>
          </a:r>
          <a:r>
            <a:rPr lang="en-CA" dirty="0" err="1" smtClean="0">
              <a:latin typeface="Calibri" pitchFamily="34" charset="0"/>
              <a:cs typeface="Calibri" pitchFamily="34" charset="0"/>
            </a:rPr>
            <a:t>Alcock</a:t>
          </a:r>
          <a:r>
            <a:rPr lang="en-CA" dirty="0" smtClean="0">
              <a:latin typeface="Calibri" pitchFamily="34" charset="0"/>
              <a:cs typeface="Calibri" pitchFamily="34" charset="0"/>
            </a:rPr>
            <a:t> and Brown)</a:t>
          </a:r>
          <a:endParaRPr lang="en-CA" dirty="0">
            <a:latin typeface="Calibri" pitchFamily="34" charset="0"/>
            <a:cs typeface="Calibri" pitchFamily="34" charset="0"/>
          </a:endParaRPr>
        </a:p>
      </dgm:t>
    </dgm:pt>
    <dgm:pt modelId="{CDC46A2D-4537-473C-9FE1-023531EE5592}" type="parTrans" cxnId="{5AE38814-B03A-4990-95D9-51B139FE0376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6041C8A4-0D23-466D-95EF-64406DBFCC8A}" type="sibTrans" cxnId="{5AE38814-B03A-4990-95D9-51B139FE0376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82253045-3533-4391-9036-D577366A30F1}">
      <dgm:prSet phldrT="[Text]"/>
      <dgm:spPr/>
      <dgm:t>
        <a:bodyPr/>
        <a:lstStyle/>
        <a:p>
          <a:r>
            <a:rPr lang="en-CA" dirty="0" smtClean="0">
              <a:latin typeface="Calibri" pitchFamily="34" charset="0"/>
              <a:cs typeface="Calibri" pitchFamily="34" charset="0"/>
            </a:rPr>
            <a:t>1925</a:t>
          </a:r>
          <a:endParaRPr lang="en-CA" dirty="0">
            <a:latin typeface="Calibri" pitchFamily="34" charset="0"/>
            <a:cs typeface="Calibri" pitchFamily="34" charset="0"/>
          </a:endParaRPr>
        </a:p>
      </dgm:t>
    </dgm:pt>
    <dgm:pt modelId="{A6CC85EB-98F0-4FD1-92FF-2655F661EBE6}" type="parTrans" cxnId="{44B9C39A-F576-4DA1-8C5D-C60B9C31B7D9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CE55B0FA-C36C-4FC7-9621-82F5FBD7F547}" type="sibTrans" cxnId="{44B9C39A-F576-4DA1-8C5D-C60B9C31B7D9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1E72DC09-456D-49F3-9414-82ED545367EA}">
      <dgm:prSet phldrT="[Text]"/>
      <dgm:spPr/>
      <dgm:t>
        <a:bodyPr/>
        <a:lstStyle/>
        <a:p>
          <a:r>
            <a:rPr lang="en-CA" dirty="0" smtClean="0">
              <a:latin typeface="Calibri" pitchFamily="34" charset="0"/>
              <a:cs typeface="Calibri" pitchFamily="34" charset="0"/>
            </a:rPr>
            <a:t>Airmail Act– transferring operations to private companies</a:t>
          </a:r>
          <a:endParaRPr lang="en-CA" dirty="0">
            <a:latin typeface="Calibri" pitchFamily="34" charset="0"/>
            <a:cs typeface="Calibri" pitchFamily="34" charset="0"/>
          </a:endParaRPr>
        </a:p>
      </dgm:t>
    </dgm:pt>
    <dgm:pt modelId="{6F8F71AB-ED05-4160-A6B0-D0534093560F}" type="parTrans" cxnId="{3AF6E50F-F3CA-47AD-9851-3035A97752C6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5064D09E-B5C3-4E65-8861-CCDC103DCD70}" type="sibTrans" cxnId="{3AF6E50F-F3CA-47AD-9851-3035A97752C6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C436F182-4549-46C5-B95E-823EAB017CB2}">
      <dgm:prSet phldrT="[Text]"/>
      <dgm:spPr/>
      <dgm:t>
        <a:bodyPr/>
        <a:lstStyle/>
        <a:p>
          <a:r>
            <a:rPr lang="en-CA" dirty="0" smtClean="0">
              <a:latin typeface="Calibri" pitchFamily="34" charset="0"/>
              <a:cs typeface="Calibri" pitchFamily="34" charset="0"/>
            </a:rPr>
            <a:t>1926</a:t>
          </a:r>
        </a:p>
      </dgm:t>
    </dgm:pt>
    <dgm:pt modelId="{CBB82D34-FCF6-45D8-9263-DB2C33A9D9C0}" type="parTrans" cxnId="{4C00EB83-7735-4AC4-BEA7-B2DF0603E0D5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826C11EE-01AB-411E-8C29-42A1068443B2}" type="sibTrans" cxnId="{4C00EB83-7735-4AC4-BEA7-B2DF0603E0D5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AE949B83-DD0A-40CF-BFD3-25AFF66005EF}">
      <dgm:prSet phldrT="[Text]"/>
      <dgm:spPr/>
      <dgm:t>
        <a:bodyPr/>
        <a:lstStyle/>
        <a:p>
          <a:r>
            <a:rPr lang="en-CA" dirty="0" smtClean="0">
              <a:latin typeface="Calibri" pitchFamily="34" charset="0"/>
              <a:cs typeface="Calibri" pitchFamily="34" charset="0"/>
            </a:rPr>
            <a:t>Air Commerce Act—safer flying routes needed</a:t>
          </a:r>
        </a:p>
      </dgm:t>
    </dgm:pt>
    <dgm:pt modelId="{F1771E27-4413-4E3A-ABA3-148F27649293}" type="parTrans" cxnId="{FFF9351F-03B2-41F0-9B14-DDAD946155CC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766CEC24-4189-4C40-9C59-FCF145CE4511}" type="sibTrans" cxnId="{FFF9351F-03B2-41F0-9B14-DDAD946155CC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D8F32F49-2327-4461-9988-7BC153DB1032}" type="pres">
      <dgm:prSet presAssocID="{D6F23D60-7D7C-48A9-BDBB-0D59582CFFF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DDC4C71-D0DD-4424-8D62-2144C94E972E}" type="pres">
      <dgm:prSet presAssocID="{E44CBE06-F725-44B1-BDB8-5DF4D60C37A6}" presName="composite" presStyleCnt="0"/>
      <dgm:spPr/>
    </dgm:pt>
    <dgm:pt modelId="{99886579-BBDC-472D-98CE-2D89B2516A47}" type="pres">
      <dgm:prSet presAssocID="{E44CBE06-F725-44B1-BDB8-5DF4D60C37A6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07358E-CB74-4AB1-880A-2A40B647B5AF}" type="pres">
      <dgm:prSet presAssocID="{E44CBE06-F725-44B1-BDB8-5DF4D60C37A6}" presName="desTx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2B1B50-ED9F-48C0-A02C-72CACB66CA7C}" type="pres">
      <dgm:prSet presAssocID="{04F73E55-A5FD-49D1-92C4-34621D00915F}" presName="space" presStyleCnt="0"/>
      <dgm:spPr/>
    </dgm:pt>
    <dgm:pt modelId="{FCC10F58-4733-433B-9C8D-692705CD5AC5}" type="pres">
      <dgm:prSet presAssocID="{794C26DD-F93F-4872-B6A2-62C6EC87259C}" presName="composite" presStyleCnt="0"/>
      <dgm:spPr/>
    </dgm:pt>
    <dgm:pt modelId="{2C3772D7-3067-409C-ACAB-7A81F74A328B}" type="pres">
      <dgm:prSet presAssocID="{794C26DD-F93F-4872-B6A2-62C6EC87259C}" presName="par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AE775A-1B31-4270-9B5A-6CF297FE02CC}" type="pres">
      <dgm:prSet presAssocID="{794C26DD-F93F-4872-B6A2-62C6EC87259C}" presName="desTx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B31DD2-AD91-4B8C-836D-96F9BF371DD7}" type="pres">
      <dgm:prSet presAssocID="{9FFE737A-525A-4BD8-B139-0C728C6CF931}" presName="space" presStyleCnt="0"/>
      <dgm:spPr/>
    </dgm:pt>
    <dgm:pt modelId="{9EB08B07-53EA-4616-BA87-81FEF6A9676D}" type="pres">
      <dgm:prSet presAssocID="{6A29B13C-BCE9-4E72-AF05-DEFF724B3A49}" presName="composite" presStyleCnt="0"/>
      <dgm:spPr/>
    </dgm:pt>
    <dgm:pt modelId="{1C1DE274-62F3-41FC-A987-E2DE0F4BA2E3}" type="pres">
      <dgm:prSet presAssocID="{6A29B13C-BCE9-4E72-AF05-DEFF724B3A49}" presName="par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2679C9-9088-4CD3-BCAD-DD22415884A9}" type="pres">
      <dgm:prSet presAssocID="{6A29B13C-BCE9-4E72-AF05-DEFF724B3A49}" presName="desTx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A966D0-1B23-475F-8F13-C10C8153FAC0}" type="pres">
      <dgm:prSet presAssocID="{7B596452-7AE9-4A11-A1AE-365EAC5B3303}" presName="space" presStyleCnt="0"/>
      <dgm:spPr/>
    </dgm:pt>
    <dgm:pt modelId="{257D28E8-BF1D-4A0D-9F22-9602E4804411}" type="pres">
      <dgm:prSet presAssocID="{82253045-3533-4391-9036-D577366A30F1}" presName="composite" presStyleCnt="0"/>
      <dgm:spPr/>
    </dgm:pt>
    <dgm:pt modelId="{D252E9FF-E68C-49F7-8CCA-F7DE7F36B04C}" type="pres">
      <dgm:prSet presAssocID="{82253045-3533-4391-9036-D577366A30F1}" presName="par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CBDEDB-0522-46D1-AD6D-CCFFAAD17536}" type="pres">
      <dgm:prSet presAssocID="{82253045-3533-4391-9036-D577366A30F1}" presName="desTx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F50294-0DC0-442A-A881-370998E1CB93}" type="pres">
      <dgm:prSet presAssocID="{CE55B0FA-C36C-4FC7-9621-82F5FBD7F547}" presName="space" presStyleCnt="0"/>
      <dgm:spPr/>
    </dgm:pt>
    <dgm:pt modelId="{102E4FDC-807C-4A36-8C38-B27B7AF7ED3E}" type="pres">
      <dgm:prSet presAssocID="{C436F182-4549-46C5-B95E-823EAB017CB2}" presName="composite" presStyleCnt="0"/>
      <dgm:spPr/>
    </dgm:pt>
    <dgm:pt modelId="{1EA170B2-054C-48AA-8B15-9DA85517CF1F}" type="pres">
      <dgm:prSet presAssocID="{C436F182-4549-46C5-B95E-823EAB017CB2}" presName="par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4B6DF1-5076-4B9E-BB3A-33368473BAF6}" type="pres">
      <dgm:prSet presAssocID="{C436F182-4549-46C5-B95E-823EAB017CB2}" presName="desTx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29C5EFF-996B-4CD8-8C3F-E0902F2BB0A4}" type="presOf" srcId="{D6F23D60-7D7C-48A9-BDBB-0D59582CFFFC}" destId="{D8F32F49-2327-4461-9988-7BC153DB1032}" srcOrd="0" destOrd="0" presId="urn:microsoft.com/office/officeart/2005/8/layout/chevron1"/>
    <dgm:cxn modelId="{B548710C-5A5F-4F46-9DE8-C980FA63DCDC}" type="presOf" srcId="{E44CBE06-F725-44B1-BDB8-5DF4D60C37A6}" destId="{99886579-BBDC-472D-98CE-2D89B2516A47}" srcOrd="0" destOrd="0" presId="urn:microsoft.com/office/officeart/2005/8/layout/chevron1"/>
    <dgm:cxn modelId="{3AF6E50F-F3CA-47AD-9851-3035A97752C6}" srcId="{82253045-3533-4391-9036-D577366A30F1}" destId="{1E72DC09-456D-49F3-9414-82ED545367EA}" srcOrd="0" destOrd="0" parTransId="{6F8F71AB-ED05-4160-A6B0-D0534093560F}" sibTransId="{5064D09E-B5C3-4E65-8861-CCDC103DCD70}"/>
    <dgm:cxn modelId="{5D59D84D-4721-40B4-BDAC-0FC857A2FA08}" type="presOf" srcId="{3C39032A-D760-443D-9031-898C2A33F213}" destId="{362679C9-9088-4CD3-BCAD-DD22415884A9}" srcOrd="0" destOrd="0" presId="urn:microsoft.com/office/officeart/2005/8/layout/chevron1"/>
    <dgm:cxn modelId="{A289FBF9-76C6-4F58-801F-88D54DB17F07}" srcId="{D6F23D60-7D7C-48A9-BDBB-0D59582CFFFC}" destId="{6A29B13C-BCE9-4E72-AF05-DEFF724B3A49}" srcOrd="2" destOrd="0" parTransId="{1539802E-C430-44D0-9738-5D4B1D1BEDC5}" sibTransId="{7B596452-7AE9-4A11-A1AE-365EAC5B3303}"/>
    <dgm:cxn modelId="{3F0CFCB7-E89E-4F9C-9CF8-31301941B51E}" type="presOf" srcId="{E62B9689-8907-4885-AE97-A7FE9AA0281A}" destId="{8007358E-CB74-4AB1-880A-2A40B647B5AF}" srcOrd="0" destOrd="0" presId="urn:microsoft.com/office/officeart/2005/8/layout/chevron1"/>
    <dgm:cxn modelId="{44B9C39A-F576-4DA1-8C5D-C60B9C31B7D9}" srcId="{D6F23D60-7D7C-48A9-BDBB-0D59582CFFFC}" destId="{82253045-3533-4391-9036-D577366A30F1}" srcOrd="3" destOrd="0" parTransId="{A6CC85EB-98F0-4FD1-92FF-2655F661EBE6}" sibTransId="{CE55B0FA-C36C-4FC7-9621-82F5FBD7F547}"/>
    <dgm:cxn modelId="{E2BE3491-E44E-4F5C-BA72-32F3365A05B6}" type="presOf" srcId="{AE949B83-DD0A-40CF-BFD3-25AFF66005EF}" destId="{1E4B6DF1-5076-4B9E-BB3A-33368473BAF6}" srcOrd="0" destOrd="0" presId="urn:microsoft.com/office/officeart/2005/8/layout/chevron1"/>
    <dgm:cxn modelId="{4FCC330B-FFAA-420C-AB4C-59D9D45E3AA9}" type="presOf" srcId="{794C26DD-F93F-4872-B6A2-62C6EC87259C}" destId="{2C3772D7-3067-409C-ACAB-7A81F74A328B}" srcOrd="0" destOrd="0" presId="urn:microsoft.com/office/officeart/2005/8/layout/chevron1"/>
    <dgm:cxn modelId="{ACE2A03D-401F-46E9-9425-8AC59B336F19}" type="presOf" srcId="{E8A1BD4B-B0FA-4075-A07C-036CAFF8146D}" destId="{F0AE775A-1B31-4270-9B5A-6CF297FE02CC}" srcOrd="0" destOrd="0" presId="urn:microsoft.com/office/officeart/2005/8/layout/chevron1"/>
    <dgm:cxn modelId="{D77A61B6-6BC4-45F7-805D-D0B3ACE229BB}" srcId="{E44CBE06-F725-44B1-BDB8-5DF4D60C37A6}" destId="{E62B9689-8907-4885-AE97-A7FE9AA0281A}" srcOrd="0" destOrd="0" parTransId="{B80B75DD-6F05-46C5-AF37-B29EA17E46A7}" sibTransId="{2D8A6510-C383-4DBE-81FB-46B2B84FB7AA}"/>
    <dgm:cxn modelId="{AABF1C53-5A8F-4B25-ABD4-3B07C9A95C85}" srcId="{D6F23D60-7D7C-48A9-BDBB-0D59582CFFFC}" destId="{794C26DD-F93F-4872-B6A2-62C6EC87259C}" srcOrd="1" destOrd="0" parTransId="{369F3B33-6A23-4764-B94B-63BBC94335C1}" sibTransId="{9FFE737A-525A-4BD8-B139-0C728C6CF931}"/>
    <dgm:cxn modelId="{645466FC-E70D-4EDE-A243-DBF935F06CA4}" srcId="{794C26DD-F93F-4872-B6A2-62C6EC87259C}" destId="{E8A1BD4B-B0FA-4075-A07C-036CAFF8146D}" srcOrd="0" destOrd="0" parTransId="{6A15DD07-8F6C-4D8F-B284-5A40D2AEEE7A}" sibTransId="{22596251-43BA-4DB4-AE24-6F77E54AB643}"/>
    <dgm:cxn modelId="{75C38E7E-5221-42F0-997E-80045B2B1468}" type="presOf" srcId="{82253045-3533-4391-9036-D577366A30F1}" destId="{D252E9FF-E68C-49F7-8CCA-F7DE7F36B04C}" srcOrd="0" destOrd="0" presId="urn:microsoft.com/office/officeart/2005/8/layout/chevron1"/>
    <dgm:cxn modelId="{5AE38814-B03A-4990-95D9-51B139FE0376}" srcId="{6A29B13C-BCE9-4E72-AF05-DEFF724B3A49}" destId="{3C39032A-D760-443D-9031-898C2A33F213}" srcOrd="0" destOrd="0" parTransId="{CDC46A2D-4537-473C-9FE1-023531EE5592}" sibTransId="{6041C8A4-0D23-466D-95EF-64406DBFCC8A}"/>
    <dgm:cxn modelId="{44C8918E-2C01-42D8-A2DA-41BB982D737E}" srcId="{D6F23D60-7D7C-48A9-BDBB-0D59582CFFFC}" destId="{E44CBE06-F725-44B1-BDB8-5DF4D60C37A6}" srcOrd="0" destOrd="0" parTransId="{89BCC815-E001-498F-9BC9-9DC91C7F5E1E}" sibTransId="{04F73E55-A5FD-49D1-92C4-34621D00915F}"/>
    <dgm:cxn modelId="{631CC559-EEAE-47C5-98F7-3FC35DE8BDCA}" type="presOf" srcId="{6A29B13C-BCE9-4E72-AF05-DEFF724B3A49}" destId="{1C1DE274-62F3-41FC-A987-E2DE0F4BA2E3}" srcOrd="0" destOrd="0" presId="urn:microsoft.com/office/officeart/2005/8/layout/chevron1"/>
    <dgm:cxn modelId="{FFF9351F-03B2-41F0-9B14-DDAD946155CC}" srcId="{C436F182-4549-46C5-B95E-823EAB017CB2}" destId="{AE949B83-DD0A-40CF-BFD3-25AFF66005EF}" srcOrd="0" destOrd="0" parTransId="{F1771E27-4413-4E3A-ABA3-148F27649293}" sibTransId="{766CEC24-4189-4C40-9C59-FCF145CE4511}"/>
    <dgm:cxn modelId="{FEA2F2E8-72F1-4908-ABF4-D79C9A4F1363}" type="presOf" srcId="{C436F182-4549-46C5-B95E-823EAB017CB2}" destId="{1EA170B2-054C-48AA-8B15-9DA85517CF1F}" srcOrd="0" destOrd="0" presId="urn:microsoft.com/office/officeart/2005/8/layout/chevron1"/>
    <dgm:cxn modelId="{93492F36-4D91-4B31-B4ED-CCA02C81647D}" type="presOf" srcId="{1E72DC09-456D-49F3-9414-82ED545367EA}" destId="{78CBDEDB-0522-46D1-AD6D-CCFFAAD17536}" srcOrd="0" destOrd="0" presId="urn:microsoft.com/office/officeart/2005/8/layout/chevron1"/>
    <dgm:cxn modelId="{4C00EB83-7735-4AC4-BEA7-B2DF0603E0D5}" srcId="{D6F23D60-7D7C-48A9-BDBB-0D59582CFFFC}" destId="{C436F182-4549-46C5-B95E-823EAB017CB2}" srcOrd="4" destOrd="0" parTransId="{CBB82D34-FCF6-45D8-9263-DB2C33A9D9C0}" sibTransId="{826C11EE-01AB-411E-8C29-42A1068443B2}"/>
    <dgm:cxn modelId="{799F7737-8326-47B1-9FA3-1290092FE941}" type="presParOf" srcId="{D8F32F49-2327-4461-9988-7BC153DB1032}" destId="{9DDC4C71-D0DD-4424-8D62-2144C94E972E}" srcOrd="0" destOrd="0" presId="urn:microsoft.com/office/officeart/2005/8/layout/chevron1"/>
    <dgm:cxn modelId="{43083232-DCA6-49B5-AA07-F255E6F47EDB}" type="presParOf" srcId="{9DDC4C71-D0DD-4424-8D62-2144C94E972E}" destId="{99886579-BBDC-472D-98CE-2D89B2516A47}" srcOrd="0" destOrd="0" presId="urn:microsoft.com/office/officeart/2005/8/layout/chevron1"/>
    <dgm:cxn modelId="{9FBAEF16-FD9E-4BCF-93D8-E4C96364193C}" type="presParOf" srcId="{9DDC4C71-D0DD-4424-8D62-2144C94E972E}" destId="{8007358E-CB74-4AB1-880A-2A40B647B5AF}" srcOrd="1" destOrd="0" presId="urn:microsoft.com/office/officeart/2005/8/layout/chevron1"/>
    <dgm:cxn modelId="{EB82C2E0-93ED-428D-B1C3-3B3B44EBAD86}" type="presParOf" srcId="{D8F32F49-2327-4461-9988-7BC153DB1032}" destId="{A42B1B50-ED9F-48C0-A02C-72CACB66CA7C}" srcOrd="1" destOrd="0" presId="urn:microsoft.com/office/officeart/2005/8/layout/chevron1"/>
    <dgm:cxn modelId="{A5A7EC98-2502-4B60-B3D6-3397D7CF40E0}" type="presParOf" srcId="{D8F32F49-2327-4461-9988-7BC153DB1032}" destId="{FCC10F58-4733-433B-9C8D-692705CD5AC5}" srcOrd="2" destOrd="0" presId="urn:microsoft.com/office/officeart/2005/8/layout/chevron1"/>
    <dgm:cxn modelId="{6487E16D-0EB3-49F8-8381-71AA12A1E637}" type="presParOf" srcId="{FCC10F58-4733-433B-9C8D-692705CD5AC5}" destId="{2C3772D7-3067-409C-ACAB-7A81F74A328B}" srcOrd="0" destOrd="0" presId="urn:microsoft.com/office/officeart/2005/8/layout/chevron1"/>
    <dgm:cxn modelId="{451ACD14-6807-4505-8423-319E1102993A}" type="presParOf" srcId="{FCC10F58-4733-433B-9C8D-692705CD5AC5}" destId="{F0AE775A-1B31-4270-9B5A-6CF297FE02CC}" srcOrd="1" destOrd="0" presId="urn:microsoft.com/office/officeart/2005/8/layout/chevron1"/>
    <dgm:cxn modelId="{65F769F5-35C0-4AC6-A611-A9B9EF85137B}" type="presParOf" srcId="{D8F32F49-2327-4461-9988-7BC153DB1032}" destId="{C2B31DD2-AD91-4B8C-836D-96F9BF371DD7}" srcOrd="3" destOrd="0" presId="urn:microsoft.com/office/officeart/2005/8/layout/chevron1"/>
    <dgm:cxn modelId="{23774963-F3CF-4202-AF69-A217F1FB9AA1}" type="presParOf" srcId="{D8F32F49-2327-4461-9988-7BC153DB1032}" destId="{9EB08B07-53EA-4616-BA87-81FEF6A9676D}" srcOrd="4" destOrd="0" presId="urn:microsoft.com/office/officeart/2005/8/layout/chevron1"/>
    <dgm:cxn modelId="{BAA41FB9-BC52-4BC6-A504-6DD7AFA6BCF7}" type="presParOf" srcId="{9EB08B07-53EA-4616-BA87-81FEF6A9676D}" destId="{1C1DE274-62F3-41FC-A987-E2DE0F4BA2E3}" srcOrd="0" destOrd="0" presId="urn:microsoft.com/office/officeart/2005/8/layout/chevron1"/>
    <dgm:cxn modelId="{2996E710-0851-434B-842A-EEB7B916724B}" type="presParOf" srcId="{9EB08B07-53EA-4616-BA87-81FEF6A9676D}" destId="{362679C9-9088-4CD3-BCAD-DD22415884A9}" srcOrd="1" destOrd="0" presId="urn:microsoft.com/office/officeart/2005/8/layout/chevron1"/>
    <dgm:cxn modelId="{6C273520-9DF3-475D-AF75-0951B7F1B832}" type="presParOf" srcId="{D8F32F49-2327-4461-9988-7BC153DB1032}" destId="{22A966D0-1B23-475F-8F13-C10C8153FAC0}" srcOrd="5" destOrd="0" presId="urn:microsoft.com/office/officeart/2005/8/layout/chevron1"/>
    <dgm:cxn modelId="{07CCFF0F-62C7-4D02-9F12-C238E57EF881}" type="presParOf" srcId="{D8F32F49-2327-4461-9988-7BC153DB1032}" destId="{257D28E8-BF1D-4A0D-9F22-9602E4804411}" srcOrd="6" destOrd="0" presId="urn:microsoft.com/office/officeart/2005/8/layout/chevron1"/>
    <dgm:cxn modelId="{526BD352-1D56-43BA-B19F-4E5143421C81}" type="presParOf" srcId="{257D28E8-BF1D-4A0D-9F22-9602E4804411}" destId="{D252E9FF-E68C-49F7-8CCA-F7DE7F36B04C}" srcOrd="0" destOrd="0" presId="urn:microsoft.com/office/officeart/2005/8/layout/chevron1"/>
    <dgm:cxn modelId="{6D8077FD-98E2-453E-8794-3020B3114E8E}" type="presParOf" srcId="{257D28E8-BF1D-4A0D-9F22-9602E4804411}" destId="{78CBDEDB-0522-46D1-AD6D-CCFFAAD17536}" srcOrd="1" destOrd="0" presId="urn:microsoft.com/office/officeart/2005/8/layout/chevron1"/>
    <dgm:cxn modelId="{9AEAC732-DD91-47B0-AC6C-E665BBC22075}" type="presParOf" srcId="{D8F32F49-2327-4461-9988-7BC153DB1032}" destId="{22F50294-0DC0-442A-A881-370998E1CB93}" srcOrd="7" destOrd="0" presId="urn:microsoft.com/office/officeart/2005/8/layout/chevron1"/>
    <dgm:cxn modelId="{0A3A10FC-C6E7-4B75-9DEA-F54A33F7D564}" type="presParOf" srcId="{D8F32F49-2327-4461-9988-7BC153DB1032}" destId="{102E4FDC-807C-4A36-8C38-B27B7AF7ED3E}" srcOrd="8" destOrd="0" presId="urn:microsoft.com/office/officeart/2005/8/layout/chevron1"/>
    <dgm:cxn modelId="{14DFDDB4-DF23-4104-A2BB-04ED8F748678}" type="presParOf" srcId="{102E4FDC-807C-4A36-8C38-B27B7AF7ED3E}" destId="{1EA170B2-054C-48AA-8B15-9DA85517CF1F}" srcOrd="0" destOrd="0" presId="urn:microsoft.com/office/officeart/2005/8/layout/chevron1"/>
    <dgm:cxn modelId="{2F519CE2-CBF2-4B05-BD39-9A5A79CBE979}" type="presParOf" srcId="{102E4FDC-807C-4A36-8C38-B27B7AF7ED3E}" destId="{1E4B6DF1-5076-4B9E-BB3A-33368473BAF6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9AF8C1-539B-4973-AB2A-13AB80307FA3}" type="doc">
      <dgm:prSet loTypeId="urn:microsoft.com/office/officeart/2005/8/layout/chevron1" loCatId="process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CA"/>
        </a:p>
      </dgm:t>
    </dgm:pt>
    <dgm:pt modelId="{41E176FE-C65A-4DD2-B3EB-37E8FF3D26BD}">
      <dgm:prSet phldrT="[Text]" custT="1"/>
      <dgm:spPr/>
      <dgm:t>
        <a:bodyPr/>
        <a:lstStyle/>
        <a:p>
          <a:r>
            <a:rPr lang="en-CA" sz="1600" dirty="0" smtClean="0">
              <a:latin typeface="Calibri" pitchFamily="34" charset="0"/>
              <a:cs typeface="Calibri" pitchFamily="34" charset="0"/>
            </a:rPr>
            <a:t>1934</a:t>
          </a:r>
          <a:endParaRPr lang="en-CA" sz="1600" dirty="0">
            <a:latin typeface="Calibri" pitchFamily="34" charset="0"/>
            <a:cs typeface="Calibri" pitchFamily="34" charset="0"/>
          </a:endParaRPr>
        </a:p>
      </dgm:t>
    </dgm:pt>
    <dgm:pt modelId="{875FD46E-C678-4345-B34F-63337C0DC36D}" type="parTrans" cxnId="{0A4F8C4F-33EB-48CD-8C53-B739E10B4F7F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1C963339-7DA0-47DE-8552-9A5CF05C019B}" type="sibTrans" cxnId="{0A4F8C4F-33EB-48CD-8C53-B739E10B4F7F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2967CFDD-2808-4276-BCD8-E48985397E53}">
      <dgm:prSet phldrT="[Text]" custT="1"/>
      <dgm:spPr/>
      <dgm:t>
        <a:bodyPr/>
        <a:lstStyle/>
        <a:p>
          <a:r>
            <a:rPr lang="en-CA" sz="1400" dirty="0" smtClean="0">
              <a:latin typeface="Calibri" pitchFamily="34" charset="0"/>
              <a:cs typeface="Calibri" pitchFamily="34" charset="0"/>
            </a:rPr>
            <a:t>Federal Aviation Administration was formed due to another Airmail Act – Bureau of Air Commerce</a:t>
          </a:r>
          <a:endParaRPr lang="en-CA" sz="1400" dirty="0">
            <a:latin typeface="Calibri" pitchFamily="34" charset="0"/>
            <a:cs typeface="Calibri" pitchFamily="34" charset="0"/>
          </a:endParaRPr>
        </a:p>
      </dgm:t>
    </dgm:pt>
    <dgm:pt modelId="{67FD8BC2-5912-469C-8D55-AE46023265E2}" type="parTrans" cxnId="{7E76F9CC-9383-4805-91A4-18450CD97131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5EAEDBA2-6C6E-43C7-BF3A-197EE867466A}" type="sibTrans" cxnId="{7E76F9CC-9383-4805-91A4-18450CD97131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DEF868C8-7DB6-4141-A7B3-0876357B7AA0}">
      <dgm:prSet phldrT="[Text]" custT="1"/>
      <dgm:spPr/>
      <dgm:t>
        <a:bodyPr/>
        <a:lstStyle/>
        <a:p>
          <a:r>
            <a:rPr lang="en-CA" sz="1600" dirty="0" smtClean="0">
              <a:latin typeface="Calibri" pitchFamily="34" charset="0"/>
              <a:cs typeface="Calibri" pitchFamily="34" charset="0"/>
            </a:rPr>
            <a:t>1940</a:t>
          </a:r>
          <a:endParaRPr lang="en-CA" sz="1600" dirty="0">
            <a:latin typeface="Calibri" pitchFamily="34" charset="0"/>
            <a:cs typeface="Calibri" pitchFamily="34" charset="0"/>
          </a:endParaRPr>
        </a:p>
      </dgm:t>
    </dgm:pt>
    <dgm:pt modelId="{36A07326-E4A8-4932-A4B7-AD0ACD66103B}" type="parTrans" cxnId="{E3CDBC06-0A18-4E6E-94A2-43D5A248CEDE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A19639A7-E978-4C25-B514-B93A12C7CC30}" type="sibTrans" cxnId="{E3CDBC06-0A18-4E6E-94A2-43D5A248CEDE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0B18C969-F50A-4382-BDB5-F31784589D93}">
      <dgm:prSet phldrT="[Text]" custT="1"/>
      <dgm:spPr/>
      <dgm:t>
        <a:bodyPr/>
        <a:lstStyle/>
        <a:p>
          <a:r>
            <a:rPr lang="en-CA" sz="1400" dirty="0" smtClean="0">
              <a:latin typeface="Calibri" pitchFamily="34" charset="0"/>
              <a:cs typeface="Calibri" pitchFamily="34" charset="0"/>
            </a:rPr>
            <a:t>Civil Aeronautics Administration (CAA)</a:t>
          </a:r>
          <a:endParaRPr lang="en-CA" sz="1400" dirty="0">
            <a:latin typeface="Calibri" pitchFamily="34" charset="0"/>
            <a:cs typeface="Calibri" pitchFamily="34" charset="0"/>
          </a:endParaRPr>
        </a:p>
      </dgm:t>
    </dgm:pt>
    <dgm:pt modelId="{94FC7044-2BD2-42B3-A1E4-EC1EBA7F7ADA}" type="parTrans" cxnId="{F718FAE9-3DB9-403F-972A-3FD08E8692E5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CEE876A9-F5EC-45EC-BF32-7AF3F9574FFB}" type="sibTrans" cxnId="{F718FAE9-3DB9-403F-972A-3FD08E8692E5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B6E10502-F32D-42E1-A3A4-74658AF1F149}">
      <dgm:prSet phldrT="[Text]" custT="1"/>
      <dgm:spPr/>
      <dgm:t>
        <a:bodyPr/>
        <a:lstStyle/>
        <a:p>
          <a:r>
            <a:rPr lang="en-CA" sz="1400" dirty="0" smtClean="0">
              <a:latin typeface="Calibri" pitchFamily="34" charset="0"/>
              <a:cs typeface="Calibri" pitchFamily="34" charset="0"/>
            </a:rPr>
            <a:t>Civil Aeronautics Board (CAB)</a:t>
          </a:r>
          <a:endParaRPr lang="en-CA" sz="1400" dirty="0">
            <a:latin typeface="Calibri" pitchFamily="34" charset="0"/>
            <a:cs typeface="Calibri" pitchFamily="34" charset="0"/>
          </a:endParaRPr>
        </a:p>
      </dgm:t>
    </dgm:pt>
    <dgm:pt modelId="{7C5A0976-24BF-4ED6-9C67-8B28D18A9BCD}" type="parTrans" cxnId="{212ED1D0-AB2C-4C48-935D-1492D9F8390A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18ADF699-FEB7-4EA8-A6F8-EE22EA05B0B1}" type="sibTrans" cxnId="{212ED1D0-AB2C-4C48-935D-1492D9F8390A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1507AECB-4A5B-4AF4-B1DA-9B75436FE8AB}">
      <dgm:prSet phldrT="[Text]" custT="1"/>
      <dgm:spPr/>
      <dgm:t>
        <a:bodyPr/>
        <a:lstStyle/>
        <a:p>
          <a:r>
            <a:rPr lang="en-CA" sz="1400" dirty="0" smtClean="0">
              <a:latin typeface="Calibri" pitchFamily="34" charset="0"/>
              <a:cs typeface="Calibri" pitchFamily="34" charset="0"/>
            </a:rPr>
            <a:t>Air traffic control</a:t>
          </a:r>
          <a:endParaRPr lang="en-CA" sz="1400" dirty="0">
            <a:latin typeface="Calibri" pitchFamily="34" charset="0"/>
            <a:cs typeface="Calibri" pitchFamily="34" charset="0"/>
          </a:endParaRPr>
        </a:p>
      </dgm:t>
    </dgm:pt>
    <dgm:pt modelId="{46A78241-F55C-4244-BEFA-8C529CE08958}" type="parTrans" cxnId="{C7778F78-EBA4-41EA-8A5C-25AE9166C5C0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CE28CB96-C409-4B66-BF70-A6D290AABC96}" type="sibTrans" cxnId="{C7778F78-EBA4-41EA-8A5C-25AE9166C5C0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4151ACC3-2EBA-4191-9E65-AD8C5DE53C52}">
      <dgm:prSet phldrT="[Text]" custT="1"/>
      <dgm:spPr/>
      <dgm:t>
        <a:bodyPr/>
        <a:lstStyle/>
        <a:p>
          <a:r>
            <a:rPr lang="en-CA" sz="1400" dirty="0" smtClean="0">
              <a:latin typeface="Calibri" pitchFamily="34" charset="0"/>
              <a:cs typeface="Calibri" pitchFamily="34" charset="0"/>
            </a:rPr>
            <a:t>Adequate air service</a:t>
          </a:r>
          <a:endParaRPr lang="en-CA" sz="1400" dirty="0">
            <a:latin typeface="Calibri" pitchFamily="34" charset="0"/>
            <a:cs typeface="Calibri" pitchFamily="34" charset="0"/>
          </a:endParaRPr>
        </a:p>
      </dgm:t>
    </dgm:pt>
    <dgm:pt modelId="{0A13E2A8-68DB-4760-B659-6E1E1B5F7E75}" type="parTrans" cxnId="{33EA64AD-F585-4EDA-BC60-4B4BF9D0B22C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40BC3C03-6E9D-45CC-B038-10EA6F592500}" type="sibTrans" cxnId="{33EA64AD-F585-4EDA-BC60-4B4BF9D0B22C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038AF249-0A77-4456-9F06-38F2C51C50F6}">
      <dgm:prSet phldrT="[Text]" custT="1"/>
      <dgm:spPr/>
      <dgm:t>
        <a:bodyPr/>
        <a:lstStyle/>
        <a:p>
          <a:r>
            <a:rPr lang="en-CA" sz="1400" dirty="0" smtClean="0">
              <a:latin typeface="Calibri" pitchFamily="34" charset="0"/>
              <a:cs typeface="Calibri" pitchFamily="34" charset="0"/>
            </a:rPr>
            <a:t>Regulate fees/schedules</a:t>
          </a:r>
          <a:endParaRPr lang="en-CA" sz="1400" dirty="0">
            <a:latin typeface="Calibri" pitchFamily="34" charset="0"/>
            <a:cs typeface="Calibri" pitchFamily="34" charset="0"/>
          </a:endParaRPr>
        </a:p>
      </dgm:t>
    </dgm:pt>
    <dgm:pt modelId="{D9DC6A19-C98F-4B98-95EE-8A177E21B2BE}" type="parTrans" cxnId="{BA502169-6EF9-4B52-BC15-09B9B07BDF11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4C1D2311-6E4A-4368-9DA8-F2176E2523C7}" type="sibTrans" cxnId="{BA502169-6EF9-4B52-BC15-09B9B07BDF11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C8BC373A-D74A-4053-831B-872F97508994}">
      <dgm:prSet phldrT="[Text]" custT="1"/>
      <dgm:spPr/>
      <dgm:t>
        <a:bodyPr/>
        <a:lstStyle/>
        <a:p>
          <a:r>
            <a:rPr lang="en-CA" sz="1600" dirty="0" smtClean="0">
              <a:latin typeface="Calibri" pitchFamily="34" charset="0"/>
              <a:cs typeface="Calibri" pitchFamily="34" charset="0"/>
            </a:rPr>
            <a:t>1949</a:t>
          </a:r>
          <a:endParaRPr lang="en-CA" sz="1600" dirty="0">
            <a:latin typeface="Calibri" pitchFamily="34" charset="0"/>
            <a:cs typeface="Calibri" pitchFamily="34" charset="0"/>
          </a:endParaRPr>
        </a:p>
      </dgm:t>
    </dgm:pt>
    <dgm:pt modelId="{3D4D529F-39BB-4782-A936-1C7F89A3571F}" type="parTrans" cxnId="{A7597F18-D8B3-4DB2-86C0-CDB88C840CBF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E934E8CC-378D-4629-BBE7-5D8D9B94DB25}" type="sibTrans" cxnId="{A7597F18-D8B3-4DB2-86C0-CDB88C840CBF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AA88FACD-038A-42C8-84E4-6C81310F292B}">
      <dgm:prSet phldrT="[Text]" custT="1"/>
      <dgm:spPr/>
      <dgm:t>
        <a:bodyPr/>
        <a:lstStyle/>
        <a:p>
          <a:r>
            <a:rPr lang="en-CA" sz="1400" dirty="0" smtClean="0">
              <a:latin typeface="Calibri" pitchFamily="34" charset="0"/>
              <a:cs typeface="Calibri" pitchFamily="34" charset="0"/>
            </a:rPr>
            <a:t>First commercial aircraft (de Havilland DH 106)</a:t>
          </a:r>
          <a:endParaRPr lang="en-CA" sz="1400" dirty="0">
            <a:latin typeface="Calibri" pitchFamily="34" charset="0"/>
            <a:cs typeface="Calibri" pitchFamily="34" charset="0"/>
          </a:endParaRPr>
        </a:p>
      </dgm:t>
    </dgm:pt>
    <dgm:pt modelId="{0FB55648-4A6E-4038-A399-961D464C33C7}" type="parTrans" cxnId="{40ADB7F5-C4DA-407D-8330-09CBDA995E01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EA953F50-B2F5-451B-BAA2-4CED6DE5EB4B}" type="sibTrans" cxnId="{40ADB7F5-C4DA-407D-8330-09CBDA995E01}">
      <dgm:prSet/>
      <dgm:spPr/>
      <dgm:t>
        <a:bodyPr/>
        <a:lstStyle/>
        <a:p>
          <a:endParaRPr lang="en-CA">
            <a:latin typeface="Calibri" pitchFamily="34" charset="0"/>
            <a:cs typeface="Calibri" pitchFamily="34" charset="0"/>
          </a:endParaRPr>
        </a:p>
      </dgm:t>
    </dgm:pt>
    <dgm:pt modelId="{43502D3E-94CA-4E32-9842-FF2ADA22A1B2}">
      <dgm:prSet phldrT="[Text]" custT="1"/>
      <dgm:spPr/>
      <dgm:t>
        <a:bodyPr/>
        <a:lstStyle/>
        <a:p>
          <a:r>
            <a:rPr lang="en-CA" sz="1600" dirty="0" smtClean="0">
              <a:latin typeface="Calibri" pitchFamily="34" charset="0"/>
              <a:cs typeface="Calibri" pitchFamily="34" charset="0"/>
            </a:rPr>
            <a:t>1957</a:t>
          </a:r>
          <a:endParaRPr lang="en-CA" sz="1600" dirty="0">
            <a:latin typeface="Calibri" pitchFamily="34" charset="0"/>
            <a:cs typeface="Calibri" pitchFamily="34" charset="0"/>
          </a:endParaRPr>
        </a:p>
      </dgm:t>
    </dgm:pt>
    <dgm:pt modelId="{38775F03-7D1C-440B-96DC-7D6FBAD10794}" type="parTrans" cxnId="{6D5C4BED-97F7-455F-9D3E-A3D0F33390E2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16A1B839-F46A-441B-9C37-9A34E089CCBA}" type="sibTrans" cxnId="{6D5C4BED-97F7-455F-9D3E-A3D0F33390E2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D0665298-6D81-4410-8300-9A5A1B10498B}">
      <dgm:prSet phldrT="[Text]" custT="1"/>
      <dgm:spPr/>
      <dgm:t>
        <a:bodyPr/>
        <a:lstStyle/>
        <a:p>
          <a:r>
            <a:rPr lang="en-CA" sz="1400" dirty="0" smtClean="0">
              <a:latin typeface="Calibri" pitchFamily="34" charset="0"/>
              <a:cs typeface="Calibri" pitchFamily="34" charset="0"/>
            </a:rPr>
            <a:t>Boeing 707 was created</a:t>
          </a:r>
          <a:endParaRPr lang="en-CA" sz="1400" dirty="0">
            <a:latin typeface="Calibri" pitchFamily="34" charset="0"/>
            <a:cs typeface="Calibri" pitchFamily="34" charset="0"/>
          </a:endParaRPr>
        </a:p>
      </dgm:t>
    </dgm:pt>
    <dgm:pt modelId="{24F23C35-1038-4085-8CCB-BA5302B25855}" type="parTrans" cxnId="{75F84F68-EC2F-43C5-80C4-839735F279FE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F2F4C967-F224-4A99-A0B3-DA67A1E319E0}" type="sibTrans" cxnId="{75F84F68-EC2F-43C5-80C4-839735F279FE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A4CFEBA2-8639-462B-9C9C-3535E800853F}">
      <dgm:prSet phldrT="[Text]" custT="1"/>
      <dgm:spPr/>
      <dgm:t>
        <a:bodyPr/>
        <a:lstStyle/>
        <a:p>
          <a:r>
            <a:rPr lang="en-CA" sz="1600" dirty="0" smtClean="0">
              <a:latin typeface="Calibri" pitchFamily="34" charset="0"/>
              <a:cs typeface="Calibri" pitchFamily="34" charset="0"/>
            </a:rPr>
            <a:t>1938</a:t>
          </a:r>
          <a:endParaRPr lang="en-CA" sz="1600" dirty="0">
            <a:latin typeface="Calibri" pitchFamily="34" charset="0"/>
            <a:cs typeface="Calibri" pitchFamily="34" charset="0"/>
          </a:endParaRPr>
        </a:p>
      </dgm:t>
    </dgm:pt>
    <dgm:pt modelId="{A6AD8527-2E26-47B3-9042-CB5BC0F7B9A9}" type="parTrans" cxnId="{732C9366-2E3C-409D-9AF0-BA39574E2276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CE99A6CF-1FF3-4C53-B339-9D301287D127}" type="sibTrans" cxnId="{732C9366-2E3C-409D-9AF0-BA39574E2276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BD1156A0-DC07-4808-BAF1-E9604DAED5F1}">
      <dgm:prSet phldrT="[Text]" custT="1"/>
      <dgm:spPr/>
      <dgm:t>
        <a:bodyPr/>
        <a:lstStyle/>
        <a:p>
          <a:r>
            <a:rPr lang="en-CA" sz="1400" dirty="0" smtClean="0">
              <a:latin typeface="Calibri" pitchFamily="34" charset="0"/>
              <a:cs typeface="Calibri" pitchFamily="34" charset="0"/>
            </a:rPr>
            <a:t>Civil Aeronautics Act: delegating federal responsibilities to Civil Aeronautics Authority</a:t>
          </a:r>
          <a:endParaRPr lang="en-CA" sz="1400" dirty="0">
            <a:latin typeface="Calibri" pitchFamily="34" charset="0"/>
            <a:cs typeface="Calibri" pitchFamily="34" charset="0"/>
          </a:endParaRPr>
        </a:p>
      </dgm:t>
    </dgm:pt>
    <dgm:pt modelId="{1DBC8805-7FE3-4B31-8CC2-CC81942C8AFD}" type="parTrans" cxnId="{8EB1B1EE-67AB-4D44-8C78-0E122FEB94FD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C79679D6-0637-4A1B-964D-986B5BB6B1B7}" type="sibTrans" cxnId="{8EB1B1EE-67AB-4D44-8C78-0E122FEB94FD}">
      <dgm:prSet/>
      <dgm:spPr/>
      <dgm:t>
        <a:bodyPr/>
        <a:lstStyle/>
        <a:p>
          <a:endParaRPr lang="zh-TW" altLang="en-US">
            <a:latin typeface="Calibri" pitchFamily="34" charset="0"/>
            <a:cs typeface="Calibri" pitchFamily="34" charset="0"/>
          </a:endParaRPr>
        </a:p>
      </dgm:t>
    </dgm:pt>
    <dgm:pt modelId="{8EEE3BC6-5876-4A88-B286-19B517FA1471}" type="pres">
      <dgm:prSet presAssocID="{4F9AF8C1-539B-4973-AB2A-13AB80307FA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238EB3F-C810-4453-BBF3-5FD51C049386}" type="pres">
      <dgm:prSet presAssocID="{41E176FE-C65A-4DD2-B3EB-37E8FF3D26BD}" presName="composite" presStyleCnt="0"/>
      <dgm:spPr/>
    </dgm:pt>
    <dgm:pt modelId="{D68249C0-B3CD-4EC4-8E58-A98C672428DF}" type="pres">
      <dgm:prSet presAssocID="{41E176FE-C65A-4DD2-B3EB-37E8FF3D26BD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CDE7AE-590A-4FFB-BD61-72C7C87E75C2}" type="pres">
      <dgm:prSet presAssocID="{41E176FE-C65A-4DD2-B3EB-37E8FF3D26BD}" presName="desTx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9FEB8B-81A9-4364-8780-732BACD0598A}" type="pres">
      <dgm:prSet presAssocID="{1C963339-7DA0-47DE-8552-9A5CF05C019B}" presName="space" presStyleCnt="0"/>
      <dgm:spPr/>
    </dgm:pt>
    <dgm:pt modelId="{2FC74FA9-F4FD-47EB-A307-A10640722B34}" type="pres">
      <dgm:prSet presAssocID="{A4CFEBA2-8639-462B-9C9C-3535E800853F}" presName="composite" presStyleCnt="0"/>
      <dgm:spPr/>
    </dgm:pt>
    <dgm:pt modelId="{8A3092F2-B1EA-4F57-A4C5-FC0158896DB3}" type="pres">
      <dgm:prSet presAssocID="{A4CFEBA2-8639-462B-9C9C-3535E800853F}" presName="par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3A92A8-1C7D-44F2-9FA9-8B7746FA366D}" type="pres">
      <dgm:prSet presAssocID="{A4CFEBA2-8639-462B-9C9C-3535E800853F}" presName="desTx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1D62A40-E842-4631-B8A0-2259AD1B6950}" type="pres">
      <dgm:prSet presAssocID="{CE99A6CF-1FF3-4C53-B339-9D301287D127}" presName="space" presStyleCnt="0"/>
      <dgm:spPr/>
    </dgm:pt>
    <dgm:pt modelId="{20D2F99E-F465-4595-BD5E-B4F1FF09A50D}" type="pres">
      <dgm:prSet presAssocID="{DEF868C8-7DB6-4141-A7B3-0876357B7AA0}" presName="composite" presStyleCnt="0"/>
      <dgm:spPr/>
    </dgm:pt>
    <dgm:pt modelId="{7BB8DC63-32B8-42D8-A5E7-3E537CF0DCBE}" type="pres">
      <dgm:prSet presAssocID="{DEF868C8-7DB6-4141-A7B3-0876357B7AA0}" presName="par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F32887-DB50-4197-8F63-33EE7055E33E}" type="pres">
      <dgm:prSet presAssocID="{DEF868C8-7DB6-4141-A7B3-0876357B7AA0}" presName="desTx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4A5DF1-C0D3-4E88-8159-CEF73D192E9F}" type="pres">
      <dgm:prSet presAssocID="{A19639A7-E978-4C25-B514-B93A12C7CC30}" presName="space" presStyleCnt="0"/>
      <dgm:spPr/>
    </dgm:pt>
    <dgm:pt modelId="{29403E87-F593-4B2A-9DB6-EC9E5047ECFA}" type="pres">
      <dgm:prSet presAssocID="{C8BC373A-D74A-4053-831B-872F97508994}" presName="composite" presStyleCnt="0"/>
      <dgm:spPr/>
    </dgm:pt>
    <dgm:pt modelId="{54156F1D-1DDE-4216-A5B6-29F895E89278}" type="pres">
      <dgm:prSet presAssocID="{C8BC373A-D74A-4053-831B-872F97508994}" presName="par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8386AC-0CD7-48B4-9051-34F7C8311A69}" type="pres">
      <dgm:prSet presAssocID="{C8BC373A-D74A-4053-831B-872F97508994}" presName="desTx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C80685-9886-4822-A92B-6585FC428573}" type="pres">
      <dgm:prSet presAssocID="{E934E8CC-378D-4629-BBE7-5D8D9B94DB25}" presName="space" presStyleCnt="0"/>
      <dgm:spPr/>
    </dgm:pt>
    <dgm:pt modelId="{1B258AC3-88C7-4284-BBAE-C967F817220E}" type="pres">
      <dgm:prSet presAssocID="{43502D3E-94CA-4E32-9842-FF2ADA22A1B2}" presName="composite" presStyleCnt="0"/>
      <dgm:spPr/>
    </dgm:pt>
    <dgm:pt modelId="{AEED1101-E864-4FF6-8A6F-5C9702B41C1F}" type="pres">
      <dgm:prSet presAssocID="{43502D3E-94CA-4E32-9842-FF2ADA22A1B2}" presName="par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6F60CE-5D9E-435A-9334-466BE110D23C}" type="pres">
      <dgm:prSet presAssocID="{43502D3E-94CA-4E32-9842-FF2ADA22A1B2}" presName="desTx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D5C4BED-97F7-455F-9D3E-A3D0F33390E2}" srcId="{4F9AF8C1-539B-4973-AB2A-13AB80307FA3}" destId="{43502D3E-94CA-4E32-9842-FF2ADA22A1B2}" srcOrd="4" destOrd="0" parTransId="{38775F03-7D1C-440B-96DC-7D6FBAD10794}" sibTransId="{16A1B839-F46A-441B-9C37-9A34E089CCBA}"/>
    <dgm:cxn modelId="{36F485DC-840E-4340-BBA0-20AF60995741}" type="presOf" srcId="{4F9AF8C1-539B-4973-AB2A-13AB80307FA3}" destId="{8EEE3BC6-5876-4A88-B286-19B517FA1471}" srcOrd="0" destOrd="0" presId="urn:microsoft.com/office/officeart/2005/8/layout/chevron1"/>
    <dgm:cxn modelId="{85BD7023-E2F3-4D92-86E0-B70D37E4CE1F}" type="presOf" srcId="{B6E10502-F32D-42E1-A3A4-74658AF1F149}" destId="{A8F32887-DB50-4197-8F63-33EE7055E33E}" srcOrd="0" destOrd="2" presId="urn:microsoft.com/office/officeart/2005/8/layout/chevron1"/>
    <dgm:cxn modelId="{8EB1B1EE-67AB-4D44-8C78-0E122FEB94FD}" srcId="{A4CFEBA2-8639-462B-9C9C-3535E800853F}" destId="{BD1156A0-DC07-4808-BAF1-E9604DAED5F1}" srcOrd="0" destOrd="0" parTransId="{1DBC8805-7FE3-4B31-8CC2-CC81942C8AFD}" sibTransId="{C79679D6-0637-4A1B-964D-986B5BB6B1B7}"/>
    <dgm:cxn modelId="{212ED1D0-AB2C-4C48-935D-1492D9F8390A}" srcId="{DEF868C8-7DB6-4141-A7B3-0876357B7AA0}" destId="{B6E10502-F32D-42E1-A3A4-74658AF1F149}" srcOrd="1" destOrd="0" parTransId="{7C5A0976-24BF-4ED6-9C67-8B28D18A9BCD}" sibTransId="{18ADF699-FEB7-4EA8-A6F8-EE22EA05B0B1}"/>
    <dgm:cxn modelId="{CB7CC34E-146D-4669-8538-4D7AF3420D5A}" type="presOf" srcId="{DEF868C8-7DB6-4141-A7B3-0876357B7AA0}" destId="{7BB8DC63-32B8-42D8-A5E7-3E537CF0DCBE}" srcOrd="0" destOrd="0" presId="urn:microsoft.com/office/officeart/2005/8/layout/chevron1"/>
    <dgm:cxn modelId="{33EA64AD-F585-4EDA-BC60-4B4BF9D0B22C}" srcId="{B6E10502-F32D-42E1-A3A4-74658AF1F149}" destId="{4151ACC3-2EBA-4191-9E65-AD8C5DE53C52}" srcOrd="0" destOrd="0" parTransId="{0A13E2A8-68DB-4760-B659-6E1E1B5F7E75}" sibTransId="{40BC3C03-6E9D-45CC-B038-10EA6F592500}"/>
    <dgm:cxn modelId="{6D81408F-92B0-496B-B7E0-466F80B8CE92}" type="presOf" srcId="{A4CFEBA2-8639-462B-9C9C-3535E800853F}" destId="{8A3092F2-B1EA-4F57-A4C5-FC0158896DB3}" srcOrd="0" destOrd="0" presId="urn:microsoft.com/office/officeart/2005/8/layout/chevron1"/>
    <dgm:cxn modelId="{20DB8D86-9160-4CD3-A781-DB6AEFB90AB5}" type="presOf" srcId="{038AF249-0A77-4456-9F06-38F2C51C50F6}" destId="{A8F32887-DB50-4197-8F63-33EE7055E33E}" srcOrd="0" destOrd="4" presId="urn:microsoft.com/office/officeart/2005/8/layout/chevron1"/>
    <dgm:cxn modelId="{5E2F7112-CB5E-4B3F-A4BA-642CA6B2277C}" type="presOf" srcId="{BD1156A0-DC07-4808-BAF1-E9604DAED5F1}" destId="{963A92A8-1C7D-44F2-9FA9-8B7746FA366D}" srcOrd="0" destOrd="0" presId="urn:microsoft.com/office/officeart/2005/8/layout/chevron1"/>
    <dgm:cxn modelId="{BA502169-6EF9-4B52-BC15-09B9B07BDF11}" srcId="{B6E10502-F32D-42E1-A3A4-74658AF1F149}" destId="{038AF249-0A77-4456-9F06-38F2C51C50F6}" srcOrd="1" destOrd="0" parTransId="{D9DC6A19-C98F-4B98-95EE-8A177E21B2BE}" sibTransId="{4C1D2311-6E4A-4368-9DA8-F2176E2523C7}"/>
    <dgm:cxn modelId="{75F84F68-EC2F-43C5-80C4-839735F279FE}" srcId="{43502D3E-94CA-4E32-9842-FF2ADA22A1B2}" destId="{D0665298-6D81-4410-8300-9A5A1B10498B}" srcOrd="0" destOrd="0" parTransId="{24F23C35-1038-4085-8CCB-BA5302B25855}" sibTransId="{F2F4C967-F224-4A99-A0B3-DA67A1E319E0}"/>
    <dgm:cxn modelId="{630B028E-F5A7-47CF-93E8-E84633821766}" type="presOf" srcId="{AA88FACD-038A-42C8-84E4-6C81310F292B}" destId="{9F8386AC-0CD7-48B4-9051-34F7C8311A69}" srcOrd="0" destOrd="0" presId="urn:microsoft.com/office/officeart/2005/8/layout/chevron1"/>
    <dgm:cxn modelId="{EA4D80D1-1FBE-4073-8BFE-8B1F1428B6B1}" type="presOf" srcId="{4151ACC3-2EBA-4191-9E65-AD8C5DE53C52}" destId="{A8F32887-DB50-4197-8F63-33EE7055E33E}" srcOrd="0" destOrd="3" presId="urn:microsoft.com/office/officeart/2005/8/layout/chevron1"/>
    <dgm:cxn modelId="{40ADB7F5-C4DA-407D-8330-09CBDA995E01}" srcId="{C8BC373A-D74A-4053-831B-872F97508994}" destId="{AA88FACD-038A-42C8-84E4-6C81310F292B}" srcOrd="0" destOrd="0" parTransId="{0FB55648-4A6E-4038-A399-961D464C33C7}" sibTransId="{EA953F50-B2F5-451B-BAA2-4CED6DE5EB4B}"/>
    <dgm:cxn modelId="{732C9366-2E3C-409D-9AF0-BA39574E2276}" srcId="{4F9AF8C1-539B-4973-AB2A-13AB80307FA3}" destId="{A4CFEBA2-8639-462B-9C9C-3535E800853F}" srcOrd="1" destOrd="0" parTransId="{A6AD8527-2E26-47B3-9042-CB5BC0F7B9A9}" sibTransId="{CE99A6CF-1FF3-4C53-B339-9D301287D127}"/>
    <dgm:cxn modelId="{44E80DA4-1DE6-43C1-9488-E5FCEE0DA303}" type="presOf" srcId="{43502D3E-94CA-4E32-9842-FF2ADA22A1B2}" destId="{AEED1101-E864-4FF6-8A6F-5C9702B41C1F}" srcOrd="0" destOrd="0" presId="urn:microsoft.com/office/officeart/2005/8/layout/chevron1"/>
    <dgm:cxn modelId="{F718FAE9-3DB9-403F-972A-3FD08E8692E5}" srcId="{DEF868C8-7DB6-4141-A7B3-0876357B7AA0}" destId="{0B18C969-F50A-4382-BDB5-F31784589D93}" srcOrd="0" destOrd="0" parTransId="{94FC7044-2BD2-42B3-A1E4-EC1EBA7F7ADA}" sibTransId="{CEE876A9-F5EC-45EC-BF32-7AF3F9574FFB}"/>
    <dgm:cxn modelId="{E3CDBC06-0A18-4E6E-94A2-43D5A248CEDE}" srcId="{4F9AF8C1-539B-4973-AB2A-13AB80307FA3}" destId="{DEF868C8-7DB6-4141-A7B3-0876357B7AA0}" srcOrd="2" destOrd="0" parTransId="{36A07326-E4A8-4932-A4B7-AD0ACD66103B}" sibTransId="{A19639A7-E978-4C25-B514-B93A12C7CC30}"/>
    <dgm:cxn modelId="{0A4F8C4F-33EB-48CD-8C53-B739E10B4F7F}" srcId="{4F9AF8C1-539B-4973-AB2A-13AB80307FA3}" destId="{41E176FE-C65A-4DD2-B3EB-37E8FF3D26BD}" srcOrd="0" destOrd="0" parTransId="{875FD46E-C678-4345-B34F-63337C0DC36D}" sibTransId="{1C963339-7DA0-47DE-8552-9A5CF05C019B}"/>
    <dgm:cxn modelId="{A3C47729-3CDF-46A0-8019-5ECC2EC351F7}" type="presOf" srcId="{1507AECB-4A5B-4AF4-B1DA-9B75436FE8AB}" destId="{A8F32887-DB50-4197-8F63-33EE7055E33E}" srcOrd="0" destOrd="1" presId="urn:microsoft.com/office/officeart/2005/8/layout/chevron1"/>
    <dgm:cxn modelId="{7E76F9CC-9383-4805-91A4-18450CD97131}" srcId="{41E176FE-C65A-4DD2-B3EB-37E8FF3D26BD}" destId="{2967CFDD-2808-4276-BCD8-E48985397E53}" srcOrd="0" destOrd="0" parTransId="{67FD8BC2-5912-469C-8D55-AE46023265E2}" sibTransId="{5EAEDBA2-6C6E-43C7-BF3A-197EE867466A}"/>
    <dgm:cxn modelId="{C7778F78-EBA4-41EA-8A5C-25AE9166C5C0}" srcId="{0B18C969-F50A-4382-BDB5-F31784589D93}" destId="{1507AECB-4A5B-4AF4-B1DA-9B75436FE8AB}" srcOrd="0" destOrd="0" parTransId="{46A78241-F55C-4244-BEFA-8C529CE08958}" sibTransId="{CE28CB96-C409-4B66-BF70-A6D290AABC96}"/>
    <dgm:cxn modelId="{5628F924-16CA-424F-A83F-CF7BBDEF6FDA}" type="presOf" srcId="{0B18C969-F50A-4382-BDB5-F31784589D93}" destId="{A8F32887-DB50-4197-8F63-33EE7055E33E}" srcOrd="0" destOrd="0" presId="urn:microsoft.com/office/officeart/2005/8/layout/chevron1"/>
    <dgm:cxn modelId="{A7597F18-D8B3-4DB2-86C0-CDB88C840CBF}" srcId="{4F9AF8C1-539B-4973-AB2A-13AB80307FA3}" destId="{C8BC373A-D74A-4053-831B-872F97508994}" srcOrd="3" destOrd="0" parTransId="{3D4D529F-39BB-4782-A936-1C7F89A3571F}" sibTransId="{E934E8CC-378D-4629-BBE7-5D8D9B94DB25}"/>
    <dgm:cxn modelId="{043A2DC7-5E95-468D-AA8E-DA0EB93E0C98}" type="presOf" srcId="{2967CFDD-2808-4276-BCD8-E48985397E53}" destId="{46CDE7AE-590A-4FFB-BD61-72C7C87E75C2}" srcOrd="0" destOrd="0" presId="urn:microsoft.com/office/officeart/2005/8/layout/chevron1"/>
    <dgm:cxn modelId="{AFCD66EA-62A4-429C-9D72-4EF000BCD34F}" type="presOf" srcId="{D0665298-6D81-4410-8300-9A5A1B10498B}" destId="{BD6F60CE-5D9E-435A-9334-466BE110D23C}" srcOrd="0" destOrd="0" presId="urn:microsoft.com/office/officeart/2005/8/layout/chevron1"/>
    <dgm:cxn modelId="{58049C1F-E7D1-4451-9AE0-86EE953A5E86}" type="presOf" srcId="{C8BC373A-D74A-4053-831B-872F97508994}" destId="{54156F1D-1DDE-4216-A5B6-29F895E89278}" srcOrd="0" destOrd="0" presId="urn:microsoft.com/office/officeart/2005/8/layout/chevron1"/>
    <dgm:cxn modelId="{1A7AD62C-DB09-44C9-8392-0E6EF0674A0D}" type="presOf" srcId="{41E176FE-C65A-4DD2-B3EB-37E8FF3D26BD}" destId="{D68249C0-B3CD-4EC4-8E58-A98C672428DF}" srcOrd="0" destOrd="0" presId="urn:microsoft.com/office/officeart/2005/8/layout/chevron1"/>
    <dgm:cxn modelId="{812D97EF-D4D9-4A17-8D97-C09FCAD0A2EA}" type="presParOf" srcId="{8EEE3BC6-5876-4A88-B286-19B517FA1471}" destId="{2238EB3F-C810-4453-BBF3-5FD51C049386}" srcOrd="0" destOrd="0" presId="urn:microsoft.com/office/officeart/2005/8/layout/chevron1"/>
    <dgm:cxn modelId="{291AEF75-7B64-4261-9A15-79488307F738}" type="presParOf" srcId="{2238EB3F-C810-4453-BBF3-5FD51C049386}" destId="{D68249C0-B3CD-4EC4-8E58-A98C672428DF}" srcOrd="0" destOrd="0" presId="urn:microsoft.com/office/officeart/2005/8/layout/chevron1"/>
    <dgm:cxn modelId="{9EE4120F-8527-4B21-9478-7535E08EEACC}" type="presParOf" srcId="{2238EB3F-C810-4453-BBF3-5FD51C049386}" destId="{46CDE7AE-590A-4FFB-BD61-72C7C87E75C2}" srcOrd="1" destOrd="0" presId="urn:microsoft.com/office/officeart/2005/8/layout/chevron1"/>
    <dgm:cxn modelId="{9E53BFFC-4C8D-459B-9C1B-F8D4AD19751E}" type="presParOf" srcId="{8EEE3BC6-5876-4A88-B286-19B517FA1471}" destId="{DA9FEB8B-81A9-4364-8780-732BACD0598A}" srcOrd="1" destOrd="0" presId="urn:microsoft.com/office/officeart/2005/8/layout/chevron1"/>
    <dgm:cxn modelId="{60E1D08B-267C-4802-90A5-AABBA29F10F6}" type="presParOf" srcId="{8EEE3BC6-5876-4A88-B286-19B517FA1471}" destId="{2FC74FA9-F4FD-47EB-A307-A10640722B34}" srcOrd="2" destOrd="0" presId="urn:microsoft.com/office/officeart/2005/8/layout/chevron1"/>
    <dgm:cxn modelId="{412D84B7-534F-4C62-87FC-C09F44DA18F2}" type="presParOf" srcId="{2FC74FA9-F4FD-47EB-A307-A10640722B34}" destId="{8A3092F2-B1EA-4F57-A4C5-FC0158896DB3}" srcOrd="0" destOrd="0" presId="urn:microsoft.com/office/officeart/2005/8/layout/chevron1"/>
    <dgm:cxn modelId="{E1A2FE29-3C0A-4280-9A86-A74C060A61F7}" type="presParOf" srcId="{2FC74FA9-F4FD-47EB-A307-A10640722B34}" destId="{963A92A8-1C7D-44F2-9FA9-8B7746FA366D}" srcOrd="1" destOrd="0" presId="urn:microsoft.com/office/officeart/2005/8/layout/chevron1"/>
    <dgm:cxn modelId="{400ACA3B-08D0-4B37-9CCA-FE3FB6755186}" type="presParOf" srcId="{8EEE3BC6-5876-4A88-B286-19B517FA1471}" destId="{A1D62A40-E842-4631-B8A0-2259AD1B6950}" srcOrd="3" destOrd="0" presId="urn:microsoft.com/office/officeart/2005/8/layout/chevron1"/>
    <dgm:cxn modelId="{2B0C2966-B6DC-4621-B1C6-2DD11726E293}" type="presParOf" srcId="{8EEE3BC6-5876-4A88-B286-19B517FA1471}" destId="{20D2F99E-F465-4595-BD5E-B4F1FF09A50D}" srcOrd="4" destOrd="0" presId="urn:microsoft.com/office/officeart/2005/8/layout/chevron1"/>
    <dgm:cxn modelId="{E87441AC-2454-4F93-A834-92BFC7D29284}" type="presParOf" srcId="{20D2F99E-F465-4595-BD5E-B4F1FF09A50D}" destId="{7BB8DC63-32B8-42D8-A5E7-3E537CF0DCBE}" srcOrd="0" destOrd="0" presId="urn:microsoft.com/office/officeart/2005/8/layout/chevron1"/>
    <dgm:cxn modelId="{D596304E-B285-43C0-907A-75334177FD17}" type="presParOf" srcId="{20D2F99E-F465-4595-BD5E-B4F1FF09A50D}" destId="{A8F32887-DB50-4197-8F63-33EE7055E33E}" srcOrd="1" destOrd="0" presId="urn:microsoft.com/office/officeart/2005/8/layout/chevron1"/>
    <dgm:cxn modelId="{2DE3245B-BB19-44DD-BCF8-0CC121CB60E2}" type="presParOf" srcId="{8EEE3BC6-5876-4A88-B286-19B517FA1471}" destId="{B54A5DF1-C0D3-4E88-8159-CEF73D192E9F}" srcOrd="5" destOrd="0" presId="urn:microsoft.com/office/officeart/2005/8/layout/chevron1"/>
    <dgm:cxn modelId="{81011C80-4264-4A0B-834A-7068356E1E7D}" type="presParOf" srcId="{8EEE3BC6-5876-4A88-B286-19B517FA1471}" destId="{29403E87-F593-4B2A-9DB6-EC9E5047ECFA}" srcOrd="6" destOrd="0" presId="urn:microsoft.com/office/officeart/2005/8/layout/chevron1"/>
    <dgm:cxn modelId="{EC7D9913-2545-41B1-B3BE-07020F01C50F}" type="presParOf" srcId="{29403E87-F593-4B2A-9DB6-EC9E5047ECFA}" destId="{54156F1D-1DDE-4216-A5B6-29F895E89278}" srcOrd="0" destOrd="0" presId="urn:microsoft.com/office/officeart/2005/8/layout/chevron1"/>
    <dgm:cxn modelId="{B1A694F4-F10D-41C3-B2E5-9BB4AF3B14AE}" type="presParOf" srcId="{29403E87-F593-4B2A-9DB6-EC9E5047ECFA}" destId="{9F8386AC-0CD7-48B4-9051-34F7C8311A69}" srcOrd="1" destOrd="0" presId="urn:microsoft.com/office/officeart/2005/8/layout/chevron1"/>
    <dgm:cxn modelId="{A7282C39-5E64-48F4-A58B-F0F036E279A8}" type="presParOf" srcId="{8EEE3BC6-5876-4A88-B286-19B517FA1471}" destId="{AFC80685-9886-4822-A92B-6585FC428573}" srcOrd="7" destOrd="0" presId="urn:microsoft.com/office/officeart/2005/8/layout/chevron1"/>
    <dgm:cxn modelId="{69C2D9D2-4E84-4057-94D6-059127E5AE88}" type="presParOf" srcId="{8EEE3BC6-5876-4A88-B286-19B517FA1471}" destId="{1B258AC3-88C7-4284-BBAE-C967F817220E}" srcOrd="8" destOrd="0" presId="urn:microsoft.com/office/officeart/2005/8/layout/chevron1"/>
    <dgm:cxn modelId="{2E7F3321-B833-43EC-ADDE-BD5D53AD34E3}" type="presParOf" srcId="{1B258AC3-88C7-4284-BBAE-C967F817220E}" destId="{AEED1101-E864-4FF6-8A6F-5C9702B41C1F}" srcOrd="0" destOrd="0" presId="urn:microsoft.com/office/officeart/2005/8/layout/chevron1"/>
    <dgm:cxn modelId="{35F07FC4-8EBB-4AE9-8E11-29CBC1AFE608}" type="presParOf" srcId="{1B258AC3-88C7-4284-BBAE-C967F817220E}" destId="{BD6F60CE-5D9E-435A-9334-466BE110D23C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36A0F6-0AF7-4890-BFA7-55FD6209AB61}" type="doc">
      <dgm:prSet loTypeId="urn:microsoft.com/office/officeart/2005/8/layout/hProcess11" loCatId="process" qsTypeId="urn:microsoft.com/office/officeart/2005/8/quickstyle/simple1" qsCatId="simple" csTypeId="urn:microsoft.com/office/officeart/2005/8/colors/accent0_3" csCatId="mainScheme" phldr="1"/>
      <dgm:spPr/>
    </dgm:pt>
    <dgm:pt modelId="{304D0C4F-4410-4E1B-99B5-78456B50DF66}">
      <dgm:prSet phldrT="[Text]"/>
      <dgm:spPr/>
      <dgm:t>
        <a:bodyPr/>
        <a:lstStyle/>
        <a:p>
          <a:r>
            <a:rPr lang="en-CA" dirty="0" smtClean="0">
              <a:latin typeface="Calibri" pitchFamily="34" charset="0"/>
            </a:rPr>
            <a:t>1934</a:t>
          </a:r>
        </a:p>
        <a:p>
          <a:r>
            <a:rPr lang="en-CA" dirty="0" smtClean="0">
              <a:latin typeface="Calibri" pitchFamily="34" charset="0"/>
            </a:rPr>
            <a:t>American Airlines founded</a:t>
          </a:r>
          <a:endParaRPr lang="en-US" dirty="0"/>
        </a:p>
      </dgm:t>
    </dgm:pt>
    <dgm:pt modelId="{586B7E56-BE9B-47C6-81A1-DF40F725D0C0}" type="parTrans" cxnId="{870D6CF8-6E8F-46E7-9C2F-028818C179AD}">
      <dgm:prSet/>
      <dgm:spPr/>
      <dgm:t>
        <a:bodyPr/>
        <a:lstStyle/>
        <a:p>
          <a:endParaRPr lang="en-US"/>
        </a:p>
      </dgm:t>
    </dgm:pt>
    <dgm:pt modelId="{AA6C0AF8-61C9-4942-93E5-4069CA98AF84}" type="sibTrans" cxnId="{870D6CF8-6E8F-46E7-9C2F-028818C179AD}">
      <dgm:prSet/>
      <dgm:spPr/>
      <dgm:t>
        <a:bodyPr/>
        <a:lstStyle/>
        <a:p>
          <a:endParaRPr lang="en-US"/>
        </a:p>
      </dgm:t>
    </dgm:pt>
    <dgm:pt modelId="{7D24B718-582B-49C4-A635-8600CFC2A681}">
      <dgm:prSet/>
      <dgm:spPr/>
      <dgm:t>
        <a:bodyPr/>
        <a:lstStyle/>
        <a:p>
          <a:r>
            <a:rPr lang="en-CA" dirty="0" smtClean="0">
              <a:latin typeface="Calibri" pitchFamily="34" charset="0"/>
            </a:rPr>
            <a:t>1945</a:t>
          </a:r>
        </a:p>
        <a:p>
          <a:r>
            <a:rPr lang="en-US" dirty="0" smtClean="0">
              <a:latin typeface="Calibri" pitchFamily="34" charset="0"/>
            </a:rPr>
            <a:t>started American Overseas Airlines</a:t>
          </a:r>
        </a:p>
      </dgm:t>
    </dgm:pt>
    <dgm:pt modelId="{BE0FB910-B041-4F67-B535-F7544736F65E}" type="parTrans" cxnId="{BDCA46B7-26F8-430B-A2DC-767E4E4A5E37}">
      <dgm:prSet/>
      <dgm:spPr/>
      <dgm:t>
        <a:bodyPr/>
        <a:lstStyle/>
        <a:p>
          <a:endParaRPr lang="en-US"/>
        </a:p>
      </dgm:t>
    </dgm:pt>
    <dgm:pt modelId="{C1E0BAC4-0E53-4D2B-AB71-89576DF94F51}" type="sibTrans" cxnId="{BDCA46B7-26F8-430B-A2DC-767E4E4A5E37}">
      <dgm:prSet/>
      <dgm:spPr/>
      <dgm:t>
        <a:bodyPr/>
        <a:lstStyle/>
        <a:p>
          <a:endParaRPr lang="en-US"/>
        </a:p>
      </dgm:t>
    </dgm:pt>
    <dgm:pt modelId="{18B741FC-115E-46A1-BB64-38AF26DF8D2D}">
      <dgm:prSet/>
      <dgm:spPr/>
      <dgm:t>
        <a:bodyPr/>
        <a:lstStyle/>
        <a:p>
          <a:r>
            <a:rPr lang="en-CA" dirty="0" smtClean="0">
              <a:latin typeface="Calibri" pitchFamily="34" charset="0"/>
            </a:rPr>
            <a:t>1964</a:t>
          </a:r>
        </a:p>
        <a:p>
          <a:r>
            <a:rPr lang="en-CA" dirty="0" smtClean="0">
              <a:latin typeface="Calibri" pitchFamily="34" charset="0"/>
            </a:rPr>
            <a:t>introduced SABRE</a:t>
          </a:r>
          <a:endParaRPr lang="en-US" dirty="0" smtClean="0">
            <a:latin typeface="Calibri" pitchFamily="34" charset="0"/>
          </a:endParaRPr>
        </a:p>
      </dgm:t>
    </dgm:pt>
    <dgm:pt modelId="{7822FB63-3A5E-4D75-A32F-3E2A790AFE24}" type="parTrans" cxnId="{9AE402B7-5ECE-4B5C-900B-A188C6D6FAA5}">
      <dgm:prSet/>
      <dgm:spPr/>
      <dgm:t>
        <a:bodyPr/>
        <a:lstStyle/>
        <a:p>
          <a:endParaRPr lang="en-US"/>
        </a:p>
      </dgm:t>
    </dgm:pt>
    <dgm:pt modelId="{5FCB8DA1-5284-4B94-A3D0-3B63F4F42669}" type="sibTrans" cxnId="{9AE402B7-5ECE-4B5C-900B-A188C6D6FAA5}">
      <dgm:prSet/>
      <dgm:spPr/>
      <dgm:t>
        <a:bodyPr/>
        <a:lstStyle/>
        <a:p>
          <a:endParaRPr lang="en-US"/>
        </a:p>
      </dgm:t>
    </dgm:pt>
    <dgm:pt modelId="{C28E2C97-F568-4697-906C-99F4BD6FC06A}">
      <dgm:prSet/>
      <dgm:spPr/>
      <dgm:t>
        <a:bodyPr/>
        <a:lstStyle/>
        <a:p>
          <a:r>
            <a:rPr lang="en-CA" dirty="0" smtClean="0">
              <a:latin typeface="Calibri" pitchFamily="34" charset="0"/>
            </a:rPr>
            <a:t>1979 headquarters moved to </a:t>
          </a:r>
          <a:r>
            <a:rPr lang="en-US" dirty="0" smtClean="0">
              <a:latin typeface="Calibri" pitchFamily="34" charset="0"/>
            </a:rPr>
            <a:t>Dallas/Fort Worth</a:t>
          </a:r>
        </a:p>
      </dgm:t>
    </dgm:pt>
    <dgm:pt modelId="{FA5CE1B9-4035-42A2-97E8-882E7D38CE7F}" type="parTrans" cxnId="{E1690634-089C-465B-A9C8-815347B0F19F}">
      <dgm:prSet/>
      <dgm:spPr/>
      <dgm:t>
        <a:bodyPr/>
        <a:lstStyle/>
        <a:p>
          <a:endParaRPr lang="en-US"/>
        </a:p>
      </dgm:t>
    </dgm:pt>
    <dgm:pt modelId="{568086C0-DD0E-4F96-BDBB-34BA9B13DDD6}" type="sibTrans" cxnId="{E1690634-089C-465B-A9C8-815347B0F19F}">
      <dgm:prSet/>
      <dgm:spPr/>
      <dgm:t>
        <a:bodyPr/>
        <a:lstStyle/>
        <a:p>
          <a:endParaRPr lang="en-US"/>
        </a:p>
      </dgm:t>
    </dgm:pt>
    <dgm:pt modelId="{ABC896BD-6C26-4B8A-B3FB-9EE5E71137F9}">
      <dgm:prSet/>
      <dgm:spPr/>
      <dgm:t>
        <a:bodyPr/>
        <a:lstStyle/>
        <a:p>
          <a:r>
            <a:rPr lang="en-CA" dirty="0" smtClean="0">
              <a:latin typeface="Calibri" pitchFamily="34" charset="0"/>
            </a:rPr>
            <a:t>1980</a:t>
          </a:r>
        </a:p>
        <a:p>
          <a:r>
            <a:rPr lang="en-CA" dirty="0" smtClean="0">
              <a:latin typeface="Calibri" pitchFamily="34" charset="0"/>
            </a:rPr>
            <a:t>created </a:t>
          </a:r>
          <a:r>
            <a:rPr lang="en-CA" dirty="0" err="1" smtClean="0">
              <a:latin typeface="Calibri" pitchFamily="34" charset="0"/>
            </a:rPr>
            <a:t>AAdvantage</a:t>
          </a:r>
          <a:endParaRPr lang="en-US" dirty="0" smtClean="0">
            <a:latin typeface="Calibri" pitchFamily="34" charset="0"/>
          </a:endParaRPr>
        </a:p>
      </dgm:t>
    </dgm:pt>
    <dgm:pt modelId="{C29CCB51-A758-43B4-8673-4DC288E9C426}" type="parTrans" cxnId="{5AA7F020-11B2-4005-AC03-8B56E181A96B}">
      <dgm:prSet/>
      <dgm:spPr/>
      <dgm:t>
        <a:bodyPr/>
        <a:lstStyle/>
        <a:p>
          <a:endParaRPr lang="en-US"/>
        </a:p>
      </dgm:t>
    </dgm:pt>
    <dgm:pt modelId="{99751552-E460-4923-8E21-6F43E419E9A0}" type="sibTrans" cxnId="{5AA7F020-11B2-4005-AC03-8B56E181A96B}">
      <dgm:prSet/>
      <dgm:spPr/>
      <dgm:t>
        <a:bodyPr/>
        <a:lstStyle/>
        <a:p>
          <a:endParaRPr lang="en-US"/>
        </a:p>
      </dgm:t>
    </dgm:pt>
    <dgm:pt modelId="{A7D50077-5A47-45D1-B2A4-5C62462DDCFD}" type="pres">
      <dgm:prSet presAssocID="{0436A0F6-0AF7-4890-BFA7-55FD6209AB61}" presName="Name0" presStyleCnt="0">
        <dgm:presLayoutVars>
          <dgm:dir/>
          <dgm:resizeHandles val="exact"/>
        </dgm:presLayoutVars>
      </dgm:prSet>
      <dgm:spPr/>
    </dgm:pt>
    <dgm:pt modelId="{08F92D61-9273-42D4-B093-6021FD2CB5C5}" type="pres">
      <dgm:prSet presAssocID="{0436A0F6-0AF7-4890-BFA7-55FD6209AB61}" presName="arrow" presStyleLbl="bgShp" presStyleIdx="0" presStyleCnt="1"/>
      <dgm:spPr/>
    </dgm:pt>
    <dgm:pt modelId="{0A459D97-6955-49AA-A907-8C836F2F70A7}" type="pres">
      <dgm:prSet presAssocID="{0436A0F6-0AF7-4890-BFA7-55FD6209AB61}" presName="points" presStyleCnt="0"/>
      <dgm:spPr/>
    </dgm:pt>
    <dgm:pt modelId="{34A0C1F5-D13C-4D23-8F76-829F5544760B}" type="pres">
      <dgm:prSet presAssocID="{304D0C4F-4410-4E1B-99B5-78456B50DF66}" presName="compositeA" presStyleCnt="0"/>
      <dgm:spPr/>
    </dgm:pt>
    <dgm:pt modelId="{86937CF8-2773-4F6F-94DC-6BC8071FD207}" type="pres">
      <dgm:prSet presAssocID="{304D0C4F-4410-4E1B-99B5-78456B50DF66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718FB8-123C-47BA-8372-57B48826DCB5}" type="pres">
      <dgm:prSet presAssocID="{304D0C4F-4410-4E1B-99B5-78456B50DF66}" presName="circleA" presStyleLbl="node1" presStyleIdx="0" presStyleCnt="5"/>
      <dgm:spPr/>
    </dgm:pt>
    <dgm:pt modelId="{9E4D31A0-D83E-478E-815A-F55C0A85119A}" type="pres">
      <dgm:prSet presAssocID="{304D0C4F-4410-4E1B-99B5-78456B50DF66}" presName="spaceA" presStyleCnt="0"/>
      <dgm:spPr/>
    </dgm:pt>
    <dgm:pt modelId="{82810AAC-D71F-4AEA-8613-95F94E460B2B}" type="pres">
      <dgm:prSet presAssocID="{AA6C0AF8-61C9-4942-93E5-4069CA98AF84}" presName="space" presStyleCnt="0"/>
      <dgm:spPr/>
    </dgm:pt>
    <dgm:pt modelId="{48353943-2EC4-4530-949E-E1C0F5A7A600}" type="pres">
      <dgm:prSet presAssocID="{7D24B718-582B-49C4-A635-8600CFC2A681}" presName="compositeB" presStyleCnt="0"/>
      <dgm:spPr/>
    </dgm:pt>
    <dgm:pt modelId="{6EF9FF63-DFEB-4111-8333-792DFEB601DC}" type="pres">
      <dgm:prSet presAssocID="{7D24B718-582B-49C4-A635-8600CFC2A681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0847FD-9F94-4996-BA19-3B0D56F339FC}" type="pres">
      <dgm:prSet presAssocID="{7D24B718-582B-49C4-A635-8600CFC2A681}" presName="circleB" presStyleLbl="node1" presStyleIdx="1" presStyleCnt="5"/>
      <dgm:spPr/>
    </dgm:pt>
    <dgm:pt modelId="{B51D7A46-E254-4D45-98EE-D6CBDF9D081A}" type="pres">
      <dgm:prSet presAssocID="{7D24B718-582B-49C4-A635-8600CFC2A681}" presName="spaceB" presStyleCnt="0"/>
      <dgm:spPr/>
    </dgm:pt>
    <dgm:pt modelId="{8039D413-42E7-415D-8B57-7FD68EE7350B}" type="pres">
      <dgm:prSet presAssocID="{C1E0BAC4-0E53-4D2B-AB71-89576DF94F51}" presName="space" presStyleCnt="0"/>
      <dgm:spPr/>
    </dgm:pt>
    <dgm:pt modelId="{48BD2CD7-CD1E-44FD-B16C-9F14D86D6A6C}" type="pres">
      <dgm:prSet presAssocID="{18B741FC-115E-46A1-BB64-38AF26DF8D2D}" presName="compositeA" presStyleCnt="0"/>
      <dgm:spPr/>
    </dgm:pt>
    <dgm:pt modelId="{879B478D-78A2-4C41-AC85-2D3BD72EEF8E}" type="pres">
      <dgm:prSet presAssocID="{18B741FC-115E-46A1-BB64-38AF26DF8D2D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A16A01-87F3-4BFA-94F0-718921CF8D30}" type="pres">
      <dgm:prSet presAssocID="{18B741FC-115E-46A1-BB64-38AF26DF8D2D}" presName="circleA" presStyleLbl="node1" presStyleIdx="2" presStyleCnt="5"/>
      <dgm:spPr/>
    </dgm:pt>
    <dgm:pt modelId="{E23CDA6E-C32E-4122-A459-3564455FEB31}" type="pres">
      <dgm:prSet presAssocID="{18B741FC-115E-46A1-BB64-38AF26DF8D2D}" presName="spaceA" presStyleCnt="0"/>
      <dgm:spPr/>
    </dgm:pt>
    <dgm:pt modelId="{F8F8DA38-3D33-4D91-810E-C10FC61B2CC2}" type="pres">
      <dgm:prSet presAssocID="{5FCB8DA1-5284-4B94-A3D0-3B63F4F42669}" presName="space" presStyleCnt="0"/>
      <dgm:spPr/>
    </dgm:pt>
    <dgm:pt modelId="{2CD7F236-D4CD-4F2E-8C9F-EFCB42DB4F01}" type="pres">
      <dgm:prSet presAssocID="{C28E2C97-F568-4697-906C-99F4BD6FC06A}" presName="compositeB" presStyleCnt="0"/>
      <dgm:spPr/>
    </dgm:pt>
    <dgm:pt modelId="{C3713AC7-F6A3-433C-86F4-94DFE23F24F1}" type="pres">
      <dgm:prSet presAssocID="{C28E2C97-F568-4697-906C-99F4BD6FC06A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756560-5DD1-4053-B476-5A3CCAA02E4D}" type="pres">
      <dgm:prSet presAssocID="{C28E2C97-F568-4697-906C-99F4BD6FC06A}" presName="circleB" presStyleLbl="node1" presStyleIdx="3" presStyleCnt="5"/>
      <dgm:spPr/>
    </dgm:pt>
    <dgm:pt modelId="{37E7344D-269D-4730-9BF7-EA68195BA581}" type="pres">
      <dgm:prSet presAssocID="{C28E2C97-F568-4697-906C-99F4BD6FC06A}" presName="spaceB" presStyleCnt="0"/>
      <dgm:spPr/>
    </dgm:pt>
    <dgm:pt modelId="{8E052AA1-B97A-44A7-87F2-A6704FE53013}" type="pres">
      <dgm:prSet presAssocID="{568086C0-DD0E-4F96-BDBB-34BA9B13DDD6}" presName="space" presStyleCnt="0"/>
      <dgm:spPr/>
    </dgm:pt>
    <dgm:pt modelId="{00CA4B88-73F2-46FD-A51D-A219159039A5}" type="pres">
      <dgm:prSet presAssocID="{ABC896BD-6C26-4B8A-B3FB-9EE5E71137F9}" presName="compositeA" presStyleCnt="0"/>
      <dgm:spPr/>
    </dgm:pt>
    <dgm:pt modelId="{D4C5CD85-0712-4BE1-80E2-A50441928C4A}" type="pres">
      <dgm:prSet presAssocID="{ABC896BD-6C26-4B8A-B3FB-9EE5E71137F9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DAC77-3EE4-4E94-B5B1-65E10DD78FF4}" type="pres">
      <dgm:prSet presAssocID="{ABC896BD-6C26-4B8A-B3FB-9EE5E71137F9}" presName="circleA" presStyleLbl="node1" presStyleIdx="4" presStyleCnt="5"/>
      <dgm:spPr/>
    </dgm:pt>
    <dgm:pt modelId="{7B353914-0BF0-45D1-9529-9353BB5CBD9E}" type="pres">
      <dgm:prSet presAssocID="{ABC896BD-6C26-4B8A-B3FB-9EE5E71137F9}" presName="spaceA" presStyleCnt="0"/>
      <dgm:spPr/>
    </dgm:pt>
  </dgm:ptLst>
  <dgm:cxnLst>
    <dgm:cxn modelId="{2B99F8C0-8455-4F79-A785-E67FA7163A1D}" type="presOf" srcId="{0436A0F6-0AF7-4890-BFA7-55FD6209AB61}" destId="{A7D50077-5A47-45D1-B2A4-5C62462DDCFD}" srcOrd="0" destOrd="0" presId="urn:microsoft.com/office/officeart/2005/8/layout/hProcess11"/>
    <dgm:cxn modelId="{9AE402B7-5ECE-4B5C-900B-A188C6D6FAA5}" srcId="{0436A0F6-0AF7-4890-BFA7-55FD6209AB61}" destId="{18B741FC-115E-46A1-BB64-38AF26DF8D2D}" srcOrd="2" destOrd="0" parTransId="{7822FB63-3A5E-4D75-A32F-3E2A790AFE24}" sibTransId="{5FCB8DA1-5284-4B94-A3D0-3B63F4F42669}"/>
    <dgm:cxn modelId="{0F2AB19A-F2F9-4366-8BE5-546D9F9EA1F3}" type="presOf" srcId="{7D24B718-582B-49C4-A635-8600CFC2A681}" destId="{6EF9FF63-DFEB-4111-8333-792DFEB601DC}" srcOrd="0" destOrd="0" presId="urn:microsoft.com/office/officeart/2005/8/layout/hProcess11"/>
    <dgm:cxn modelId="{F390CA2F-BE73-43A1-9127-87ACDE7F6702}" type="presOf" srcId="{ABC896BD-6C26-4B8A-B3FB-9EE5E71137F9}" destId="{D4C5CD85-0712-4BE1-80E2-A50441928C4A}" srcOrd="0" destOrd="0" presId="urn:microsoft.com/office/officeart/2005/8/layout/hProcess11"/>
    <dgm:cxn modelId="{71A24354-3B73-4A41-8B87-DC9E4466A61F}" type="presOf" srcId="{C28E2C97-F568-4697-906C-99F4BD6FC06A}" destId="{C3713AC7-F6A3-433C-86F4-94DFE23F24F1}" srcOrd="0" destOrd="0" presId="urn:microsoft.com/office/officeart/2005/8/layout/hProcess11"/>
    <dgm:cxn modelId="{E1690634-089C-465B-A9C8-815347B0F19F}" srcId="{0436A0F6-0AF7-4890-BFA7-55FD6209AB61}" destId="{C28E2C97-F568-4697-906C-99F4BD6FC06A}" srcOrd="3" destOrd="0" parTransId="{FA5CE1B9-4035-42A2-97E8-882E7D38CE7F}" sibTransId="{568086C0-DD0E-4F96-BDBB-34BA9B13DDD6}"/>
    <dgm:cxn modelId="{670952BA-E02B-4B3D-9FE5-B077AB0350E5}" type="presOf" srcId="{304D0C4F-4410-4E1B-99B5-78456B50DF66}" destId="{86937CF8-2773-4F6F-94DC-6BC8071FD207}" srcOrd="0" destOrd="0" presId="urn:microsoft.com/office/officeart/2005/8/layout/hProcess11"/>
    <dgm:cxn modelId="{5AA7F020-11B2-4005-AC03-8B56E181A96B}" srcId="{0436A0F6-0AF7-4890-BFA7-55FD6209AB61}" destId="{ABC896BD-6C26-4B8A-B3FB-9EE5E71137F9}" srcOrd="4" destOrd="0" parTransId="{C29CCB51-A758-43B4-8673-4DC288E9C426}" sibTransId="{99751552-E460-4923-8E21-6F43E419E9A0}"/>
    <dgm:cxn modelId="{870D6CF8-6E8F-46E7-9C2F-028818C179AD}" srcId="{0436A0F6-0AF7-4890-BFA7-55FD6209AB61}" destId="{304D0C4F-4410-4E1B-99B5-78456B50DF66}" srcOrd="0" destOrd="0" parTransId="{586B7E56-BE9B-47C6-81A1-DF40F725D0C0}" sibTransId="{AA6C0AF8-61C9-4942-93E5-4069CA98AF84}"/>
    <dgm:cxn modelId="{46A521D0-AF58-4B74-93D9-B6AE63304878}" type="presOf" srcId="{18B741FC-115E-46A1-BB64-38AF26DF8D2D}" destId="{879B478D-78A2-4C41-AC85-2D3BD72EEF8E}" srcOrd="0" destOrd="0" presId="urn:microsoft.com/office/officeart/2005/8/layout/hProcess11"/>
    <dgm:cxn modelId="{BDCA46B7-26F8-430B-A2DC-767E4E4A5E37}" srcId="{0436A0F6-0AF7-4890-BFA7-55FD6209AB61}" destId="{7D24B718-582B-49C4-A635-8600CFC2A681}" srcOrd="1" destOrd="0" parTransId="{BE0FB910-B041-4F67-B535-F7544736F65E}" sibTransId="{C1E0BAC4-0E53-4D2B-AB71-89576DF94F51}"/>
    <dgm:cxn modelId="{D2448262-09CB-440E-873E-79D5825EECBA}" type="presParOf" srcId="{A7D50077-5A47-45D1-B2A4-5C62462DDCFD}" destId="{08F92D61-9273-42D4-B093-6021FD2CB5C5}" srcOrd="0" destOrd="0" presId="urn:microsoft.com/office/officeart/2005/8/layout/hProcess11"/>
    <dgm:cxn modelId="{8BFDB44E-2D7B-4B49-A603-F9D710F059F9}" type="presParOf" srcId="{A7D50077-5A47-45D1-B2A4-5C62462DDCFD}" destId="{0A459D97-6955-49AA-A907-8C836F2F70A7}" srcOrd="1" destOrd="0" presId="urn:microsoft.com/office/officeart/2005/8/layout/hProcess11"/>
    <dgm:cxn modelId="{965D3A35-36A6-4FEC-A434-5623820F58BE}" type="presParOf" srcId="{0A459D97-6955-49AA-A907-8C836F2F70A7}" destId="{34A0C1F5-D13C-4D23-8F76-829F5544760B}" srcOrd="0" destOrd="0" presId="urn:microsoft.com/office/officeart/2005/8/layout/hProcess11"/>
    <dgm:cxn modelId="{640D3E1C-9A14-4E14-9BDB-7C87DCA342CE}" type="presParOf" srcId="{34A0C1F5-D13C-4D23-8F76-829F5544760B}" destId="{86937CF8-2773-4F6F-94DC-6BC8071FD207}" srcOrd="0" destOrd="0" presId="urn:microsoft.com/office/officeart/2005/8/layout/hProcess11"/>
    <dgm:cxn modelId="{4B5D5748-D092-4644-A093-2D81C6549C1C}" type="presParOf" srcId="{34A0C1F5-D13C-4D23-8F76-829F5544760B}" destId="{3A718FB8-123C-47BA-8372-57B48826DCB5}" srcOrd="1" destOrd="0" presId="urn:microsoft.com/office/officeart/2005/8/layout/hProcess11"/>
    <dgm:cxn modelId="{AA95394E-540A-437F-A7E4-31A18DC2CD20}" type="presParOf" srcId="{34A0C1F5-D13C-4D23-8F76-829F5544760B}" destId="{9E4D31A0-D83E-478E-815A-F55C0A85119A}" srcOrd="2" destOrd="0" presId="urn:microsoft.com/office/officeart/2005/8/layout/hProcess11"/>
    <dgm:cxn modelId="{5632BEDE-847E-44E1-8626-73421329ABAF}" type="presParOf" srcId="{0A459D97-6955-49AA-A907-8C836F2F70A7}" destId="{82810AAC-D71F-4AEA-8613-95F94E460B2B}" srcOrd="1" destOrd="0" presId="urn:microsoft.com/office/officeart/2005/8/layout/hProcess11"/>
    <dgm:cxn modelId="{01F0E33B-C1F5-4800-8CAF-7856FE6A7824}" type="presParOf" srcId="{0A459D97-6955-49AA-A907-8C836F2F70A7}" destId="{48353943-2EC4-4530-949E-E1C0F5A7A600}" srcOrd="2" destOrd="0" presId="urn:microsoft.com/office/officeart/2005/8/layout/hProcess11"/>
    <dgm:cxn modelId="{DC464342-FD56-4019-B81D-5561749282B2}" type="presParOf" srcId="{48353943-2EC4-4530-949E-E1C0F5A7A600}" destId="{6EF9FF63-DFEB-4111-8333-792DFEB601DC}" srcOrd="0" destOrd="0" presId="urn:microsoft.com/office/officeart/2005/8/layout/hProcess11"/>
    <dgm:cxn modelId="{D0DA29A4-38BE-4A77-8991-6EFC9DF58739}" type="presParOf" srcId="{48353943-2EC4-4530-949E-E1C0F5A7A600}" destId="{3C0847FD-9F94-4996-BA19-3B0D56F339FC}" srcOrd="1" destOrd="0" presId="urn:microsoft.com/office/officeart/2005/8/layout/hProcess11"/>
    <dgm:cxn modelId="{019943BF-F239-4AF4-956A-39F208D069F8}" type="presParOf" srcId="{48353943-2EC4-4530-949E-E1C0F5A7A600}" destId="{B51D7A46-E254-4D45-98EE-D6CBDF9D081A}" srcOrd="2" destOrd="0" presId="urn:microsoft.com/office/officeart/2005/8/layout/hProcess11"/>
    <dgm:cxn modelId="{BB58A6E0-7FA2-48DC-87CA-9C470AC693F9}" type="presParOf" srcId="{0A459D97-6955-49AA-A907-8C836F2F70A7}" destId="{8039D413-42E7-415D-8B57-7FD68EE7350B}" srcOrd="3" destOrd="0" presId="urn:microsoft.com/office/officeart/2005/8/layout/hProcess11"/>
    <dgm:cxn modelId="{098D4B06-0723-4356-A1BD-E8DBBCAB6786}" type="presParOf" srcId="{0A459D97-6955-49AA-A907-8C836F2F70A7}" destId="{48BD2CD7-CD1E-44FD-B16C-9F14D86D6A6C}" srcOrd="4" destOrd="0" presId="urn:microsoft.com/office/officeart/2005/8/layout/hProcess11"/>
    <dgm:cxn modelId="{07BBD475-FCF5-4145-8012-EDF0647E3C17}" type="presParOf" srcId="{48BD2CD7-CD1E-44FD-B16C-9F14D86D6A6C}" destId="{879B478D-78A2-4C41-AC85-2D3BD72EEF8E}" srcOrd="0" destOrd="0" presId="urn:microsoft.com/office/officeart/2005/8/layout/hProcess11"/>
    <dgm:cxn modelId="{4796EF19-596B-49F6-A3BE-62E29E567313}" type="presParOf" srcId="{48BD2CD7-CD1E-44FD-B16C-9F14D86D6A6C}" destId="{CEA16A01-87F3-4BFA-94F0-718921CF8D30}" srcOrd="1" destOrd="0" presId="urn:microsoft.com/office/officeart/2005/8/layout/hProcess11"/>
    <dgm:cxn modelId="{C630CE3C-F3B5-40E6-B392-98DD67184FFA}" type="presParOf" srcId="{48BD2CD7-CD1E-44FD-B16C-9F14D86D6A6C}" destId="{E23CDA6E-C32E-4122-A459-3564455FEB31}" srcOrd="2" destOrd="0" presId="urn:microsoft.com/office/officeart/2005/8/layout/hProcess11"/>
    <dgm:cxn modelId="{9BA086FC-EE1F-4BB1-93F9-0569387A26AE}" type="presParOf" srcId="{0A459D97-6955-49AA-A907-8C836F2F70A7}" destId="{F8F8DA38-3D33-4D91-810E-C10FC61B2CC2}" srcOrd="5" destOrd="0" presId="urn:microsoft.com/office/officeart/2005/8/layout/hProcess11"/>
    <dgm:cxn modelId="{13328FD8-44C2-46B8-8358-9F13860B1B59}" type="presParOf" srcId="{0A459D97-6955-49AA-A907-8C836F2F70A7}" destId="{2CD7F236-D4CD-4F2E-8C9F-EFCB42DB4F01}" srcOrd="6" destOrd="0" presId="urn:microsoft.com/office/officeart/2005/8/layout/hProcess11"/>
    <dgm:cxn modelId="{8008E9FC-4D7B-4C50-A58E-6F68C08006D9}" type="presParOf" srcId="{2CD7F236-D4CD-4F2E-8C9F-EFCB42DB4F01}" destId="{C3713AC7-F6A3-433C-86F4-94DFE23F24F1}" srcOrd="0" destOrd="0" presId="urn:microsoft.com/office/officeart/2005/8/layout/hProcess11"/>
    <dgm:cxn modelId="{5638715C-B4F9-4885-AF25-8FEDE1A9A9E3}" type="presParOf" srcId="{2CD7F236-D4CD-4F2E-8C9F-EFCB42DB4F01}" destId="{41756560-5DD1-4053-B476-5A3CCAA02E4D}" srcOrd="1" destOrd="0" presId="urn:microsoft.com/office/officeart/2005/8/layout/hProcess11"/>
    <dgm:cxn modelId="{BC67BEC7-B93A-43A5-8CC2-B5EDC90C4BEE}" type="presParOf" srcId="{2CD7F236-D4CD-4F2E-8C9F-EFCB42DB4F01}" destId="{37E7344D-269D-4730-9BF7-EA68195BA581}" srcOrd="2" destOrd="0" presId="urn:microsoft.com/office/officeart/2005/8/layout/hProcess11"/>
    <dgm:cxn modelId="{8E0F2A4F-5367-4BBB-9101-86AF6D436B81}" type="presParOf" srcId="{0A459D97-6955-49AA-A907-8C836F2F70A7}" destId="{8E052AA1-B97A-44A7-87F2-A6704FE53013}" srcOrd="7" destOrd="0" presId="urn:microsoft.com/office/officeart/2005/8/layout/hProcess11"/>
    <dgm:cxn modelId="{C63C7ACE-09F4-46C8-AB9B-E20925649AA5}" type="presParOf" srcId="{0A459D97-6955-49AA-A907-8C836F2F70A7}" destId="{00CA4B88-73F2-46FD-A51D-A219159039A5}" srcOrd="8" destOrd="0" presId="urn:microsoft.com/office/officeart/2005/8/layout/hProcess11"/>
    <dgm:cxn modelId="{B5F4FC8B-8CEA-470E-BA6E-0178474B3E6C}" type="presParOf" srcId="{00CA4B88-73F2-46FD-A51D-A219159039A5}" destId="{D4C5CD85-0712-4BE1-80E2-A50441928C4A}" srcOrd="0" destOrd="0" presId="urn:microsoft.com/office/officeart/2005/8/layout/hProcess11"/>
    <dgm:cxn modelId="{D3056615-0BB5-4228-AE9F-9A8943122F6A}" type="presParOf" srcId="{00CA4B88-73F2-46FD-A51D-A219159039A5}" destId="{B7ADAC77-3EE4-4E94-B5B1-65E10DD78FF4}" srcOrd="1" destOrd="0" presId="urn:microsoft.com/office/officeart/2005/8/layout/hProcess11"/>
    <dgm:cxn modelId="{A67B860A-1B08-4589-B440-AC51BDD45C2F}" type="presParOf" srcId="{00CA4B88-73F2-46FD-A51D-A219159039A5}" destId="{7B353914-0BF0-45D1-9529-9353BB5CBD9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9C2D33-8609-4027-BBE4-A68BCE1E159C}" type="doc">
      <dgm:prSet loTypeId="urn:microsoft.com/office/officeart/2005/8/layout/hProcess11" loCatId="process" qsTypeId="urn:microsoft.com/office/officeart/2005/8/quickstyle/simple1" qsCatId="simple" csTypeId="urn:microsoft.com/office/officeart/2005/8/colors/accent0_3" csCatId="mainScheme" phldr="1"/>
      <dgm:spPr/>
    </dgm:pt>
    <dgm:pt modelId="{0B8B4CD1-2EE5-4124-BD4A-6571C54F7198}">
      <dgm:prSet phldrT="[Text]" custT="1"/>
      <dgm:spPr/>
      <dgm:t>
        <a:bodyPr/>
        <a:lstStyle/>
        <a:p>
          <a:r>
            <a:rPr lang="en-CA" sz="1600" dirty="0" smtClean="0">
              <a:latin typeface="Calibri" pitchFamily="34" charset="0"/>
            </a:rPr>
            <a:t>1982</a:t>
          </a:r>
        </a:p>
        <a:p>
          <a:r>
            <a:rPr lang="en-CA" sz="1600" dirty="0" smtClean="0">
              <a:latin typeface="Calibri" pitchFamily="34" charset="0"/>
            </a:rPr>
            <a:t>AMR became the holding company</a:t>
          </a:r>
          <a:endParaRPr lang="en-US" sz="1600" dirty="0"/>
        </a:p>
      </dgm:t>
    </dgm:pt>
    <dgm:pt modelId="{5F5372A4-5A14-451D-A056-74DAB32CADC5}" type="parTrans" cxnId="{0058BD99-7AA2-49FF-AC58-257DE6650F18}">
      <dgm:prSet/>
      <dgm:spPr/>
      <dgm:t>
        <a:bodyPr/>
        <a:lstStyle/>
        <a:p>
          <a:endParaRPr lang="en-US"/>
        </a:p>
      </dgm:t>
    </dgm:pt>
    <dgm:pt modelId="{10B4FE2F-CBB5-421B-AE83-A3A8BC8F37B8}" type="sibTrans" cxnId="{0058BD99-7AA2-49FF-AC58-257DE6650F18}">
      <dgm:prSet/>
      <dgm:spPr/>
      <dgm:t>
        <a:bodyPr/>
        <a:lstStyle/>
        <a:p>
          <a:endParaRPr lang="en-US"/>
        </a:p>
      </dgm:t>
    </dgm:pt>
    <dgm:pt modelId="{C50D2B80-82CC-4367-A68A-A453E2B8763F}">
      <dgm:prSet custT="1"/>
      <dgm:spPr/>
      <dgm:t>
        <a:bodyPr/>
        <a:lstStyle/>
        <a:p>
          <a:r>
            <a:rPr lang="en-CA" sz="1600" dirty="0" smtClean="0">
              <a:latin typeface="Calibri" pitchFamily="34" charset="0"/>
            </a:rPr>
            <a:t>1987</a:t>
          </a:r>
        </a:p>
        <a:p>
          <a:r>
            <a:rPr lang="en-CA" sz="1600" dirty="0" smtClean="0">
              <a:latin typeface="Calibri" pitchFamily="34" charset="0"/>
            </a:rPr>
            <a:t>established American Eagle</a:t>
          </a:r>
        </a:p>
      </dgm:t>
    </dgm:pt>
    <dgm:pt modelId="{3B4BFB67-8A2A-4419-BFE1-FBC42E3C973E}" type="parTrans" cxnId="{DEEA97E5-55CA-4311-BAF4-4B3F0710D08F}">
      <dgm:prSet/>
      <dgm:spPr/>
      <dgm:t>
        <a:bodyPr/>
        <a:lstStyle/>
        <a:p>
          <a:endParaRPr lang="en-US"/>
        </a:p>
      </dgm:t>
    </dgm:pt>
    <dgm:pt modelId="{232422C3-5517-4D9C-9EEB-CA1AE28097DF}" type="sibTrans" cxnId="{DEEA97E5-55CA-4311-BAF4-4B3F0710D08F}">
      <dgm:prSet/>
      <dgm:spPr/>
      <dgm:t>
        <a:bodyPr/>
        <a:lstStyle/>
        <a:p>
          <a:endParaRPr lang="en-US"/>
        </a:p>
      </dgm:t>
    </dgm:pt>
    <dgm:pt modelId="{FD5FAB83-63D9-4757-9710-761C822B6904}">
      <dgm:prSet custT="1"/>
      <dgm:spPr/>
      <dgm:t>
        <a:bodyPr/>
        <a:lstStyle/>
        <a:p>
          <a:r>
            <a:rPr lang="en-CA" sz="1600" dirty="0" smtClean="0">
              <a:latin typeface="Calibri" pitchFamily="34" charset="0"/>
            </a:rPr>
            <a:t>1999</a:t>
          </a:r>
        </a:p>
        <a:p>
          <a:r>
            <a:rPr lang="en-CA" sz="1600" dirty="0" smtClean="0">
              <a:latin typeface="Calibri" pitchFamily="34" charset="0"/>
            </a:rPr>
            <a:t>formed global alliance </a:t>
          </a:r>
          <a:r>
            <a:rPr lang="en-CA" sz="1600" dirty="0" err="1" smtClean="0">
              <a:latin typeface="Calibri" pitchFamily="34" charset="0"/>
            </a:rPr>
            <a:t>OneWorld</a:t>
          </a:r>
          <a:endParaRPr lang="en-CA" sz="1600" dirty="0" smtClean="0">
            <a:latin typeface="Calibri" pitchFamily="34" charset="0"/>
          </a:endParaRPr>
        </a:p>
      </dgm:t>
    </dgm:pt>
    <dgm:pt modelId="{9BE1E8FA-0202-4F62-BE90-49A34A80DCB2}" type="parTrans" cxnId="{5EB43B99-DB1D-4E0E-8326-5B8DB2FF3B0B}">
      <dgm:prSet/>
      <dgm:spPr/>
      <dgm:t>
        <a:bodyPr/>
        <a:lstStyle/>
        <a:p>
          <a:endParaRPr lang="en-US"/>
        </a:p>
      </dgm:t>
    </dgm:pt>
    <dgm:pt modelId="{BC03A2AF-01DC-4161-B970-2AEB62A6901C}" type="sibTrans" cxnId="{5EB43B99-DB1D-4E0E-8326-5B8DB2FF3B0B}">
      <dgm:prSet/>
      <dgm:spPr/>
      <dgm:t>
        <a:bodyPr/>
        <a:lstStyle/>
        <a:p>
          <a:endParaRPr lang="en-US"/>
        </a:p>
      </dgm:t>
    </dgm:pt>
    <dgm:pt modelId="{AE792CBF-280E-48D3-9D47-F9B834716DB7}">
      <dgm:prSet custT="1"/>
      <dgm:spPr/>
      <dgm:t>
        <a:bodyPr/>
        <a:lstStyle/>
        <a:p>
          <a:r>
            <a:rPr lang="en-CA" sz="1600" dirty="0" smtClean="0">
              <a:latin typeface="Calibri" pitchFamily="34" charset="0"/>
            </a:rPr>
            <a:t>2001</a:t>
          </a:r>
        </a:p>
        <a:p>
          <a:r>
            <a:rPr lang="en-CA" sz="1600" dirty="0" smtClean="0">
              <a:latin typeface="Calibri" pitchFamily="34" charset="0"/>
            </a:rPr>
            <a:t>acquired TWA; </a:t>
          </a:r>
        </a:p>
        <a:p>
          <a:r>
            <a:rPr lang="en-CA" sz="1600" dirty="0" smtClean="0">
              <a:latin typeface="Calibri" pitchFamily="34" charset="0"/>
            </a:rPr>
            <a:t>2 planes involved in 911</a:t>
          </a:r>
        </a:p>
      </dgm:t>
    </dgm:pt>
    <dgm:pt modelId="{69FFDBBE-6F8B-4362-9719-C090345900C8}" type="parTrans" cxnId="{1FCF5788-EC0E-410F-8613-8C865924115E}">
      <dgm:prSet/>
      <dgm:spPr/>
      <dgm:t>
        <a:bodyPr/>
        <a:lstStyle/>
        <a:p>
          <a:endParaRPr lang="en-US"/>
        </a:p>
      </dgm:t>
    </dgm:pt>
    <dgm:pt modelId="{54541104-6128-46F4-95F2-B97A8CBF202D}" type="sibTrans" cxnId="{1FCF5788-EC0E-410F-8613-8C865924115E}">
      <dgm:prSet/>
      <dgm:spPr/>
      <dgm:t>
        <a:bodyPr/>
        <a:lstStyle/>
        <a:p>
          <a:endParaRPr lang="en-US"/>
        </a:p>
      </dgm:t>
    </dgm:pt>
    <dgm:pt modelId="{4DD160BD-2D9E-48F0-9A71-16F2CE3E271C}">
      <dgm:prSet custT="1"/>
      <dgm:spPr/>
      <dgm:t>
        <a:bodyPr/>
        <a:lstStyle/>
        <a:p>
          <a:r>
            <a:rPr lang="en-CA" sz="1600" dirty="0" smtClean="0">
              <a:latin typeface="Calibri" pitchFamily="34" charset="0"/>
            </a:rPr>
            <a:t>2005</a:t>
          </a:r>
        </a:p>
        <a:p>
          <a:r>
            <a:rPr lang="en-CA" sz="1600" dirty="0" smtClean="0">
              <a:latin typeface="Calibri" pitchFamily="34" charset="0"/>
            </a:rPr>
            <a:t>expanded to Ireland, India, mainland China</a:t>
          </a:r>
        </a:p>
      </dgm:t>
    </dgm:pt>
    <dgm:pt modelId="{CADB598A-1499-4297-85D4-A9F5B4DC4F0D}" type="parTrans" cxnId="{37EB60CC-13FA-4191-B6EA-5759C6B456E1}">
      <dgm:prSet/>
      <dgm:spPr/>
      <dgm:t>
        <a:bodyPr/>
        <a:lstStyle/>
        <a:p>
          <a:endParaRPr lang="en-US"/>
        </a:p>
      </dgm:t>
    </dgm:pt>
    <dgm:pt modelId="{D706B50C-26AD-4C7C-9E25-22DF93DB7816}" type="sibTrans" cxnId="{37EB60CC-13FA-4191-B6EA-5759C6B456E1}">
      <dgm:prSet/>
      <dgm:spPr/>
      <dgm:t>
        <a:bodyPr/>
        <a:lstStyle/>
        <a:p>
          <a:endParaRPr lang="en-US"/>
        </a:p>
      </dgm:t>
    </dgm:pt>
    <dgm:pt modelId="{A446C3D3-CD47-48E6-B369-10AF19CD7BB8}">
      <dgm:prSet custT="1"/>
      <dgm:spPr/>
      <dgm:t>
        <a:bodyPr/>
        <a:lstStyle/>
        <a:p>
          <a:r>
            <a:rPr lang="en-CA" sz="1600" dirty="0" smtClean="0">
              <a:latin typeface="Calibri" pitchFamily="34" charset="0"/>
            </a:rPr>
            <a:t>2010</a:t>
          </a:r>
        </a:p>
        <a:p>
          <a:r>
            <a:rPr lang="en-CA" sz="1600" dirty="0" smtClean="0">
              <a:latin typeface="Calibri" pitchFamily="34" charset="0"/>
            </a:rPr>
            <a:t> joint business agreements with JBA</a:t>
          </a:r>
        </a:p>
      </dgm:t>
    </dgm:pt>
    <dgm:pt modelId="{8862BDAB-44EF-401D-BEB4-7141F60A2A6A}" type="parTrans" cxnId="{1DE5859E-304C-43E2-B36C-1504C9A07067}">
      <dgm:prSet/>
      <dgm:spPr/>
      <dgm:t>
        <a:bodyPr/>
        <a:lstStyle/>
        <a:p>
          <a:endParaRPr lang="en-US"/>
        </a:p>
      </dgm:t>
    </dgm:pt>
    <dgm:pt modelId="{442CD799-8591-4331-8319-B66F971903BF}" type="sibTrans" cxnId="{1DE5859E-304C-43E2-B36C-1504C9A07067}">
      <dgm:prSet/>
      <dgm:spPr/>
      <dgm:t>
        <a:bodyPr/>
        <a:lstStyle/>
        <a:p>
          <a:endParaRPr lang="en-US"/>
        </a:p>
      </dgm:t>
    </dgm:pt>
    <dgm:pt modelId="{7C27FD00-3964-4CED-BFFA-C6B656B462C1}" type="pres">
      <dgm:prSet presAssocID="{AE9C2D33-8609-4027-BBE4-A68BCE1E159C}" presName="Name0" presStyleCnt="0">
        <dgm:presLayoutVars>
          <dgm:dir/>
          <dgm:resizeHandles val="exact"/>
        </dgm:presLayoutVars>
      </dgm:prSet>
      <dgm:spPr/>
    </dgm:pt>
    <dgm:pt modelId="{4390317E-8704-4446-9B08-A32808542A92}" type="pres">
      <dgm:prSet presAssocID="{AE9C2D33-8609-4027-BBE4-A68BCE1E159C}" presName="arrow" presStyleLbl="bgShp" presStyleIdx="0" presStyleCnt="1"/>
      <dgm:spPr/>
    </dgm:pt>
    <dgm:pt modelId="{C5AE1D1D-5D0E-4D37-984A-AD892CD21E1E}" type="pres">
      <dgm:prSet presAssocID="{AE9C2D33-8609-4027-BBE4-A68BCE1E159C}" presName="points" presStyleCnt="0"/>
      <dgm:spPr/>
    </dgm:pt>
    <dgm:pt modelId="{4EB501C0-ED3D-4E8E-AB94-66D6C9666A43}" type="pres">
      <dgm:prSet presAssocID="{0B8B4CD1-2EE5-4124-BD4A-6571C54F7198}" presName="compositeA" presStyleCnt="0"/>
      <dgm:spPr/>
    </dgm:pt>
    <dgm:pt modelId="{ECE75176-5306-4C75-8136-83F917128CFB}" type="pres">
      <dgm:prSet presAssocID="{0B8B4CD1-2EE5-4124-BD4A-6571C54F7198}" presName="textA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B0F2DC-2C14-47B1-8135-5D107BF20805}" type="pres">
      <dgm:prSet presAssocID="{0B8B4CD1-2EE5-4124-BD4A-6571C54F7198}" presName="circleA" presStyleLbl="node1" presStyleIdx="0" presStyleCnt="6"/>
      <dgm:spPr/>
    </dgm:pt>
    <dgm:pt modelId="{9AF9D003-82FF-4462-BC3A-2391F195B5A9}" type="pres">
      <dgm:prSet presAssocID="{0B8B4CD1-2EE5-4124-BD4A-6571C54F7198}" presName="spaceA" presStyleCnt="0"/>
      <dgm:spPr/>
    </dgm:pt>
    <dgm:pt modelId="{EFE9C168-0BA1-4CDE-A875-94CA2E09A232}" type="pres">
      <dgm:prSet presAssocID="{10B4FE2F-CBB5-421B-AE83-A3A8BC8F37B8}" presName="space" presStyleCnt="0"/>
      <dgm:spPr/>
    </dgm:pt>
    <dgm:pt modelId="{712F1754-54EA-4835-A4B9-94DC347BB117}" type="pres">
      <dgm:prSet presAssocID="{C50D2B80-82CC-4367-A68A-A453E2B8763F}" presName="compositeB" presStyleCnt="0"/>
      <dgm:spPr/>
    </dgm:pt>
    <dgm:pt modelId="{E26AC320-AA60-4A6F-8A6C-0C1DF641BA80}" type="pres">
      <dgm:prSet presAssocID="{C50D2B80-82CC-4367-A68A-A453E2B8763F}" presName="textB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45A922-E074-4479-8BBC-D5B9CC7D0EF0}" type="pres">
      <dgm:prSet presAssocID="{C50D2B80-82CC-4367-A68A-A453E2B8763F}" presName="circleB" presStyleLbl="node1" presStyleIdx="1" presStyleCnt="6"/>
      <dgm:spPr/>
    </dgm:pt>
    <dgm:pt modelId="{35B11AB8-E028-4066-8EE2-AB3308D4C401}" type="pres">
      <dgm:prSet presAssocID="{C50D2B80-82CC-4367-A68A-A453E2B8763F}" presName="spaceB" presStyleCnt="0"/>
      <dgm:spPr/>
    </dgm:pt>
    <dgm:pt modelId="{DE8CBE47-B37A-42C6-87F3-42385388390C}" type="pres">
      <dgm:prSet presAssocID="{232422C3-5517-4D9C-9EEB-CA1AE28097DF}" presName="space" presStyleCnt="0"/>
      <dgm:spPr/>
    </dgm:pt>
    <dgm:pt modelId="{B505B656-D135-40DD-9298-30A730EEFAC5}" type="pres">
      <dgm:prSet presAssocID="{FD5FAB83-63D9-4757-9710-761C822B6904}" presName="compositeA" presStyleCnt="0"/>
      <dgm:spPr/>
    </dgm:pt>
    <dgm:pt modelId="{3E894B83-BCC3-49E3-A695-7ADCB745B10D}" type="pres">
      <dgm:prSet presAssocID="{FD5FAB83-63D9-4757-9710-761C822B6904}" presName="textA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352428-F811-4CFF-B21E-216B8A190F08}" type="pres">
      <dgm:prSet presAssocID="{FD5FAB83-63D9-4757-9710-761C822B6904}" presName="circleA" presStyleLbl="node1" presStyleIdx="2" presStyleCnt="6"/>
      <dgm:spPr/>
    </dgm:pt>
    <dgm:pt modelId="{8E4D0A9F-E259-415D-838F-E896192E850D}" type="pres">
      <dgm:prSet presAssocID="{FD5FAB83-63D9-4757-9710-761C822B6904}" presName="spaceA" presStyleCnt="0"/>
      <dgm:spPr/>
    </dgm:pt>
    <dgm:pt modelId="{862325AC-A0DE-48AF-808B-8B6FE8930C93}" type="pres">
      <dgm:prSet presAssocID="{BC03A2AF-01DC-4161-B970-2AEB62A6901C}" presName="space" presStyleCnt="0"/>
      <dgm:spPr/>
    </dgm:pt>
    <dgm:pt modelId="{C7DB7ECE-6CF5-4705-934C-35B1FF2A69C4}" type="pres">
      <dgm:prSet presAssocID="{AE792CBF-280E-48D3-9D47-F9B834716DB7}" presName="compositeB" presStyleCnt="0"/>
      <dgm:spPr/>
    </dgm:pt>
    <dgm:pt modelId="{D6263550-86FF-43EC-8542-AC7635CA9ADD}" type="pres">
      <dgm:prSet presAssocID="{AE792CBF-280E-48D3-9D47-F9B834716DB7}" presName="textB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26BE4-2A7D-4C8A-8656-58D3CD2E1E7C}" type="pres">
      <dgm:prSet presAssocID="{AE792CBF-280E-48D3-9D47-F9B834716DB7}" presName="circleB" presStyleLbl="node1" presStyleIdx="3" presStyleCnt="6"/>
      <dgm:spPr/>
    </dgm:pt>
    <dgm:pt modelId="{8321E1A6-0798-4F2B-A458-2788EA24955C}" type="pres">
      <dgm:prSet presAssocID="{AE792CBF-280E-48D3-9D47-F9B834716DB7}" presName="spaceB" presStyleCnt="0"/>
      <dgm:spPr/>
    </dgm:pt>
    <dgm:pt modelId="{D891F6C0-8BEA-47B6-8E04-BDF7D3910160}" type="pres">
      <dgm:prSet presAssocID="{54541104-6128-46F4-95F2-B97A8CBF202D}" presName="space" presStyleCnt="0"/>
      <dgm:spPr/>
    </dgm:pt>
    <dgm:pt modelId="{E77885C8-A427-4795-8E73-9DFED931FF32}" type="pres">
      <dgm:prSet presAssocID="{4DD160BD-2D9E-48F0-9A71-16F2CE3E271C}" presName="compositeA" presStyleCnt="0"/>
      <dgm:spPr/>
    </dgm:pt>
    <dgm:pt modelId="{F2470057-2CAD-43AC-A0AE-222911B52711}" type="pres">
      <dgm:prSet presAssocID="{4DD160BD-2D9E-48F0-9A71-16F2CE3E271C}" presName="textA" presStyleLbl="revTx" presStyleIdx="4" presStyleCnt="6" custScaleX="1155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8ECBCD-8C99-45AD-AFE3-18DBCD45C2A0}" type="pres">
      <dgm:prSet presAssocID="{4DD160BD-2D9E-48F0-9A71-16F2CE3E271C}" presName="circleA" presStyleLbl="node1" presStyleIdx="4" presStyleCnt="6"/>
      <dgm:spPr/>
    </dgm:pt>
    <dgm:pt modelId="{AA26E352-A099-41B9-9212-96A5AE8CB004}" type="pres">
      <dgm:prSet presAssocID="{4DD160BD-2D9E-48F0-9A71-16F2CE3E271C}" presName="spaceA" presStyleCnt="0"/>
      <dgm:spPr/>
    </dgm:pt>
    <dgm:pt modelId="{DA43AD1F-31CE-4919-8D3C-B48EFB09196F}" type="pres">
      <dgm:prSet presAssocID="{D706B50C-26AD-4C7C-9E25-22DF93DB7816}" presName="space" presStyleCnt="0"/>
      <dgm:spPr/>
    </dgm:pt>
    <dgm:pt modelId="{FC3B0B7D-3E23-4B52-9FAA-0B4970F79D27}" type="pres">
      <dgm:prSet presAssocID="{A446C3D3-CD47-48E6-B369-10AF19CD7BB8}" presName="compositeB" presStyleCnt="0"/>
      <dgm:spPr/>
    </dgm:pt>
    <dgm:pt modelId="{DD58C9BF-C47A-4C7C-81D1-17453A7324A7}" type="pres">
      <dgm:prSet presAssocID="{A446C3D3-CD47-48E6-B369-10AF19CD7BB8}" presName="textB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8C9E3-6EB7-47A8-8298-982066B9818B}" type="pres">
      <dgm:prSet presAssocID="{A446C3D3-CD47-48E6-B369-10AF19CD7BB8}" presName="circleB" presStyleLbl="node1" presStyleIdx="5" presStyleCnt="6"/>
      <dgm:spPr/>
    </dgm:pt>
    <dgm:pt modelId="{C9C4968A-2D17-4712-9F3F-D80F16F5D27B}" type="pres">
      <dgm:prSet presAssocID="{A446C3D3-CD47-48E6-B369-10AF19CD7BB8}" presName="spaceB" presStyleCnt="0"/>
      <dgm:spPr/>
    </dgm:pt>
  </dgm:ptLst>
  <dgm:cxnLst>
    <dgm:cxn modelId="{E8BD2C0A-1E60-4B40-8A55-84E33E0DA322}" type="presOf" srcId="{C50D2B80-82CC-4367-A68A-A453E2B8763F}" destId="{E26AC320-AA60-4A6F-8A6C-0C1DF641BA80}" srcOrd="0" destOrd="0" presId="urn:microsoft.com/office/officeart/2005/8/layout/hProcess11"/>
    <dgm:cxn modelId="{DEEA97E5-55CA-4311-BAF4-4B3F0710D08F}" srcId="{AE9C2D33-8609-4027-BBE4-A68BCE1E159C}" destId="{C50D2B80-82CC-4367-A68A-A453E2B8763F}" srcOrd="1" destOrd="0" parTransId="{3B4BFB67-8A2A-4419-BFE1-FBC42E3C973E}" sibTransId="{232422C3-5517-4D9C-9EEB-CA1AE28097DF}"/>
    <dgm:cxn modelId="{C0D4BED6-CFA1-4543-AC8D-E62D492C3ADD}" type="presOf" srcId="{AE9C2D33-8609-4027-BBE4-A68BCE1E159C}" destId="{7C27FD00-3964-4CED-BFFA-C6B656B462C1}" srcOrd="0" destOrd="0" presId="urn:microsoft.com/office/officeart/2005/8/layout/hProcess11"/>
    <dgm:cxn modelId="{0058BD99-7AA2-49FF-AC58-257DE6650F18}" srcId="{AE9C2D33-8609-4027-BBE4-A68BCE1E159C}" destId="{0B8B4CD1-2EE5-4124-BD4A-6571C54F7198}" srcOrd="0" destOrd="0" parTransId="{5F5372A4-5A14-451D-A056-74DAB32CADC5}" sibTransId="{10B4FE2F-CBB5-421B-AE83-A3A8BC8F37B8}"/>
    <dgm:cxn modelId="{52AB791B-9D44-452D-A374-22B95613D13C}" type="presOf" srcId="{FD5FAB83-63D9-4757-9710-761C822B6904}" destId="{3E894B83-BCC3-49E3-A695-7ADCB745B10D}" srcOrd="0" destOrd="0" presId="urn:microsoft.com/office/officeart/2005/8/layout/hProcess11"/>
    <dgm:cxn modelId="{1DE5859E-304C-43E2-B36C-1504C9A07067}" srcId="{AE9C2D33-8609-4027-BBE4-A68BCE1E159C}" destId="{A446C3D3-CD47-48E6-B369-10AF19CD7BB8}" srcOrd="5" destOrd="0" parTransId="{8862BDAB-44EF-401D-BEB4-7141F60A2A6A}" sibTransId="{442CD799-8591-4331-8319-B66F971903BF}"/>
    <dgm:cxn modelId="{1FCF5788-EC0E-410F-8613-8C865924115E}" srcId="{AE9C2D33-8609-4027-BBE4-A68BCE1E159C}" destId="{AE792CBF-280E-48D3-9D47-F9B834716DB7}" srcOrd="3" destOrd="0" parTransId="{69FFDBBE-6F8B-4362-9719-C090345900C8}" sibTransId="{54541104-6128-46F4-95F2-B97A8CBF202D}"/>
    <dgm:cxn modelId="{E4C0D37C-C842-41DB-A62A-F3D0C077E3BD}" type="presOf" srcId="{AE792CBF-280E-48D3-9D47-F9B834716DB7}" destId="{D6263550-86FF-43EC-8542-AC7635CA9ADD}" srcOrd="0" destOrd="0" presId="urn:microsoft.com/office/officeart/2005/8/layout/hProcess11"/>
    <dgm:cxn modelId="{5EB43B99-DB1D-4E0E-8326-5B8DB2FF3B0B}" srcId="{AE9C2D33-8609-4027-BBE4-A68BCE1E159C}" destId="{FD5FAB83-63D9-4757-9710-761C822B6904}" srcOrd="2" destOrd="0" parTransId="{9BE1E8FA-0202-4F62-BE90-49A34A80DCB2}" sibTransId="{BC03A2AF-01DC-4161-B970-2AEB62A6901C}"/>
    <dgm:cxn modelId="{D31FCF82-F6F4-436E-9266-09FD6E80CB84}" type="presOf" srcId="{4DD160BD-2D9E-48F0-9A71-16F2CE3E271C}" destId="{F2470057-2CAD-43AC-A0AE-222911B52711}" srcOrd="0" destOrd="0" presId="urn:microsoft.com/office/officeart/2005/8/layout/hProcess11"/>
    <dgm:cxn modelId="{F35355B9-B399-4DA8-8A8A-6820BDE04E37}" type="presOf" srcId="{0B8B4CD1-2EE5-4124-BD4A-6571C54F7198}" destId="{ECE75176-5306-4C75-8136-83F917128CFB}" srcOrd="0" destOrd="0" presId="urn:microsoft.com/office/officeart/2005/8/layout/hProcess11"/>
    <dgm:cxn modelId="{37EB60CC-13FA-4191-B6EA-5759C6B456E1}" srcId="{AE9C2D33-8609-4027-BBE4-A68BCE1E159C}" destId="{4DD160BD-2D9E-48F0-9A71-16F2CE3E271C}" srcOrd="4" destOrd="0" parTransId="{CADB598A-1499-4297-85D4-A9F5B4DC4F0D}" sibTransId="{D706B50C-26AD-4C7C-9E25-22DF93DB7816}"/>
    <dgm:cxn modelId="{57F1AD30-AB5C-40C7-99D4-11A050A4653A}" type="presOf" srcId="{A446C3D3-CD47-48E6-B369-10AF19CD7BB8}" destId="{DD58C9BF-C47A-4C7C-81D1-17453A7324A7}" srcOrd="0" destOrd="0" presId="urn:microsoft.com/office/officeart/2005/8/layout/hProcess11"/>
    <dgm:cxn modelId="{1A061B3E-0621-401A-8E7F-A1ECED789701}" type="presParOf" srcId="{7C27FD00-3964-4CED-BFFA-C6B656B462C1}" destId="{4390317E-8704-4446-9B08-A32808542A92}" srcOrd="0" destOrd="0" presId="urn:microsoft.com/office/officeart/2005/8/layout/hProcess11"/>
    <dgm:cxn modelId="{B228AE62-827C-4834-BDEC-2D85C2447D0E}" type="presParOf" srcId="{7C27FD00-3964-4CED-BFFA-C6B656B462C1}" destId="{C5AE1D1D-5D0E-4D37-984A-AD892CD21E1E}" srcOrd="1" destOrd="0" presId="urn:microsoft.com/office/officeart/2005/8/layout/hProcess11"/>
    <dgm:cxn modelId="{0EB84ED0-14CF-4BC7-BDD5-BD20914DEE65}" type="presParOf" srcId="{C5AE1D1D-5D0E-4D37-984A-AD892CD21E1E}" destId="{4EB501C0-ED3D-4E8E-AB94-66D6C9666A43}" srcOrd="0" destOrd="0" presId="urn:microsoft.com/office/officeart/2005/8/layout/hProcess11"/>
    <dgm:cxn modelId="{B01A1DB0-D6FE-4CA9-ADD7-8496508D5897}" type="presParOf" srcId="{4EB501C0-ED3D-4E8E-AB94-66D6C9666A43}" destId="{ECE75176-5306-4C75-8136-83F917128CFB}" srcOrd="0" destOrd="0" presId="urn:microsoft.com/office/officeart/2005/8/layout/hProcess11"/>
    <dgm:cxn modelId="{28ABADB7-343A-430D-8655-A18DF628742A}" type="presParOf" srcId="{4EB501C0-ED3D-4E8E-AB94-66D6C9666A43}" destId="{F5B0F2DC-2C14-47B1-8135-5D107BF20805}" srcOrd="1" destOrd="0" presId="urn:microsoft.com/office/officeart/2005/8/layout/hProcess11"/>
    <dgm:cxn modelId="{46E3DF07-E7E9-4306-934C-ED81F290F27D}" type="presParOf" srcId="{4EB501C0-ED3D-4E8E-AB94-66D6C9666A43}" destId="{9AF9D003-82FF-4462-BC3A-2391F195B5A9}" srcOrd="2" destOrd="0" presId="urn:microsoft.com/office/officeart/2005/8/layout/hProcess11"/>
    <dgm:cxn modelId="{D6175D5B-13D2-425D-B76A-7E5B85AD86BE}" type="presParOf" srcId="{C5AE1D1D-5D0E-4D37-984A-AD892CD21E1E}" destId="{EFE9C168-0BA1-4CDE-A875-94CA2E09A232}" srcOrd="1" destOrd="0" presId="urn:microsoft.com/office/officeart/2005/8/layout/hProcess11"/>
    <dgm:cxn modelId="{A91DBFD2-E318-4662-A64A-B4E9989DC9C9}" type="presParOf" srcId="{C5AE1D1D-5D0E-4D37-984A-AD892CD21E1E}" destId="{712F1754-54EA-4835-A4B9-94DC347BB117}" srcOrd="2" destOrd="0" presId="urn:microsoft.com/office/officeart/2005/8/layout/hProcess11"/>
    <dgm:cxn modelId="{2CE526D6-9B64-4946-B634-2F327DDBE6F9}" type="presParOf" srcId="{712F1754-54EA-4835-A4B9-94DC347BB117}" destId="{E26AC320-AA60-4A6F-8A6C-0C1DF641BA80}" srcOrd="0" destOrd="0" presId="urn:microsoft.com/office/officeart/2005/8/layout/hProcess11"/>
    <dgm:cxn modelId="{1D1A634D-59E9-4A6E-B58D-D9F934176DED}" type="presParOf" srcId="{712F1754-54EA-4835-A4B9-94DC347BB117}" destId="{6C45A922-E074-4479-8BBC-D5B9CC7D0EF0}" srcOrd="1" destOrd="0" presId="urn:microsoft.com/office/officeart/2005/8/layout/hProcess11"/>
    <dgm:cxn modelId="{45E3DD0A-0AEF-4185-B564-8A64D2562F74}" type="presParOf" srcId="{712F1754-54EA-4835-A4B9-94DC347BB117}" destId="{35B11AB8-E028-4066-8EE2-AB3308D4C401}" srcOrd="2" destOrd="0" presId="urn:microsoft.com/office/officeart/2005/8/layout/hProcess11"/>
    <dgm:cxn modelId="{B5DEAD3B-225D-45B7-8A2C-20A59C9AF47B}" type="presParOf" srcId="{C5AE1D1D-5D0E-4D37-984A-AD892CD21E1E}" destId="{DE8CBE47-B37A-42C6-87F3-42385388390C}" srcOrd="3" destOrd="0" presId="urn:microsoft.com/office/officeart/2005/8/layout/hProcess11"/>
    <dgm:cxn modelId="{63B8A2F8-ED97-49F2-96BB-D148927C30BB}" type="presParOf" srcId="{C5AE1D1D-5D0E-4D37-984A-AD892CD21E1E}" destId="{B505B656-D135-40DD-9298-30A730EEFAC5}" srcOrd="4" destOrd="0" presId="urn:microsoft.com/office/officeart/2005/8/layout/hProcess11"/>
    <dgm:cxn modelId="{A8920D1A-4842-4EB3-A9EB-039887414E00}" type="presParOf" srcId="{B505B656-D135-40DD-9298-30A730EEFAC5}" destId="{3E894B83-BCC3-49E3-A695-7ADCB745B10D}" srcOrd="0" destOrd="0" presId="urn:microsoft.com/office/officeart/2005/8/layout/hProcess11"/>
    <dgm:cxn modelId="{C9047292-2A20-483B-BEA4-D2312DC73B3C}" type="presParOf" srcId="{B505B656-D135-40DD-9298-30A730EEFAC5}" destId="{E9352428-F811-4CFF-B21E-216B8A190F08}" srcOrd="1" destOrd="0" presId="urn:microsoft.com/office/officeart/2005/8/layout/hProcess11"/>
    <dgm:cxn modelId="{B063A2D6-B1F9-4425-A79E-68B95E5A2535}" type="presParOf" srcId="{B505B656-D135-40DD-9298-30A730EEFAC5}" destId="{8E4D0A9F-E259-415D-838F-E896192E850D}" srcOrd="2" destOrd="0" presId="urn:microsoft.com/office/officeart/2005/8/layout/hProcess11"/>
    <dgm:cxn modelId="{0A723CAD-AF13-434C-87DC-B2D0CBF2C905}" type="presParOf" srcId="{C5AE1D1D-5D0E-4D37-984A-AD892CD21E1E}" destId="{862325AC-A0DE-48AF-808B-8B6FE8930C93}" srcOrd="5" destOrd="0" presId="urn:microsoft.com/office/officeart/2005/8/layout/hProcess11"/>
    <dgm:cxn modelId="{BE0DE288-1E53-4825-8A8B-0E5A5BFA549E}" type="presParOf" srcId="{C5AE1D1D-5D0E-4D37-984A-AD892CD21E1E}" destId="{C7DB7ECE-6CF5-4705-934C-35B1FF2A69C4}" srcOrd="6" destOrd="0" presId="urn:microsoft.com/office/officeart/2005/8/layout/hProcess11"/>
    <dgm:cxn modelId="{FAD1ECF6-017D-4843-9EE7-6ACF26088E17}" type="presParOf" srcId="{C7DB7ECE-6CF5-4705-934C-35B1FF2A69C4}" destId="{D6263550-86FF-43EC-8542-AC7635CA9ADD}" srcOrd="0" destOrd="0" presId="urn:microsoft.com/office/officeart/2005/8/layout/hProcess11"/>
    <dgm:cxn modelId="{ACBF737B-69A4-4312-A921-3EFE8635F025}" type="presParOf" srcId="{C7DB7ECE-6CF5-4705-934C-35B1FF2A69C4}" destId="{CF926BE4-2A7D-4C8A-8656-58D3CD2E1E7C}" srcOrd="1" destOrd="0" presId="urn:microsoft.com/office/officeart/2005/8/layout/hProcess11"/>
    <dgm:cxn modelId="{202F6964-C9FB-4A7B-BF67-F5CACED3815B}" type="presParOf" srcId="{C7DB7ECE-6CF5-4705-934C-35B1FF2A69C4}" destId="{8321E1A6-0798-4F2B-A458-2788EA24955C}" srcOrd="2" destOrd="0" presId="urn:microsoft.com/office/officeart/2005/8/layout/hProcess11"/>
    <dgm:cxn modelId="{1218C5E3-A13E-42BF-9365-80CF5FFC7E29}" type="presParOf" srcId="{C5AE1D1D-5D0E-4D37-984A-AD892CD21E1E}" destId="{D891F6C0-8BEA-47B6-8E04-BDF7D3910160}" srcOrd="7" destOrd="0" presId="urn:microsoft.com/office/officeart/2005/8/layout/hProcess11"/>
    <dgm:cxn modelId="{18B7AA51-15E6-4945-925C-8B48E7BC9552}" type="presParOf" srcId="{C5AE1D1D-5D0E-4D37-984A-AD892CD21E1E}" destId="{E77885C8-A427-4795-8E73-9DFED931FF32}" srcOrd="8" destOrd="0" presId="urn:microsoft.com/office/officeart/2005/8/layout/hProcess11"/>
    <dgm:cxn modelId="{F81E06FD-BB0B-422B-9623-44E6EE04CAE5}" type="presParOf" srcId="{E77885C8-A427-4795-8E73-9DFED931FF32}" destId="{F2470057-2CAD-43AC-A0AE-222911B52711}" srcOrd="0" destOrd="0" presId="urn:microsoft.com/office/officeart/2005/8/layout/hProcess11"/>
    <dgm:cxn modelId="{19B55918-D603-47CD-A206-D437E295D61C}" type="presParOf" srcId="{E77885C8-A427-4795-8E73-9DFED931FF32}" destId="{4F8ECBCD-8C99-45AD-AFE3-18DBCD45C2A0}" srcOrd="1" destOrd="0" presId="urn:microsoft.com/office/officeart/2005/8/layout/hProcess11"/>
    <dgm:cxn modelId="{FC945958-2613-41DF-9483-A4758ED26493}" type="presParOf" srcId="{E77885C8-A427-4795-8E73-9DFED931FF32}" destId="{AA26E352-A099-41B9-9212-96A5AE8CB004}" srcOrd="2" destOrd="0" presId="urn:microsoft.com/office/officeart/2005/8/layout/hProcess11"/>
    <dgm:cxn modelId="{415827DC-17F6-4AA8-8E1F-CB40BB77B14B}" type="presParOf" srcId="{C5AE1D1D-5D0E-4D37-984A-AD892CD21E1E}" destId="{DA43AD1F-31CE-4919-8D3C-B48EFB09196F}" srcOrd="9" destOrd="0" presId="urn:microsoft.com/office/officeart/2005/8/layout/hProcess11"/>
    <dgm:cxn modelId="{A9D2520D-8F61-453C-B8E1-56C6B131FB53}" type="presParOf" srcId="{C5AE1D1D-5D0E-4D37-984A-AD892CD21E1E}" destId="{FC3B0B7D-3E23-4B52-9FAA-0B4970F79D27}" srcOrd="10" destOrd="0" presId="urn:microsoft.com/office/officeart/2005/8/layout/hProcess11"/>
    <dgm:cxn modelId="{BA6AB6C0-C915-4D41-9C70-E5B00EEAE384}" type="presParOf" srcId="{FC3B0B7D-3E23-4B52-9FAA-0B4970F79D27}" destId="{DD58C9BF-C47A-4C7C-81D1-17453A7324A7}" srcOrd="0" destOrd="0" presId="urn:microsoft.com/office/officeart/2005/8/layout/hProcess11"/>
    <dgm:cxn modelId="{4AE42BB1-3E02-435A-B965-2C3C3E804234}" type="presParOf" srcId="{FC3B0B7D-3E23-4B52-9FAA-0B4970F79D27}" destId="{4CF8C9E3-6EB7-47A8-8298-982066B9818B}" srcOrd="1" destOrd="0" presId="urn:microsoft.com/office/officeart/2005/8/layout/hProcess11"/>
    <dgm:cxn modelId="{E9FD2BFA-ECB4-436C-AACD-50F0B1462689}" type="presParOf" srcId="{FC3B0B7D-3E23-4B52-9FAA-0B4970F79D27}" destId="{C9C4968A-2D17-4712-9F3F-D80F16F5D27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2B3DAF-B968-4BE7-BE30-0D0D9CF8D0F7}" type="doc">
      <dgm:prSet loTypeId="urn:microsoft.com/office/officeart/2005/8/layout/hProcess11" loCatId="process" qsTypeId="urn:microsoft.com/office/officeart/2005/8/quickstyle/3d1" qsCatId="3D" csTypeId="urn:microsoft.com/office/officeart/2005/8/colors/accent1_2#5" csCatId="accent1" phldr="1"/>
      <dgm:spPr/>
    </dgm:pt>
    <dgm:pt modelId="{8B1D1DC2-73BF-41B2-839D-C08A9389C83D}">
      <dgm:prSet phldrT="[Text]"/>
      <dgm:spPr/>
      <dgm:t>
        <a:bodyPr/>
        <a:lstStyle/>
        <a:p>
          <a:r>
            <a:rPr lang="en-US" b="1" dirty="0" smtClean="0">
              <a:latin typeface="Calibri" pitchFamily="34" charset="0"/>
            </a:rPr>
            <a:t>1967: Incorporated as Air Southwest Co.</a:t>
          </a:r>
          <a:endParaRPr lang="en-US" b="1" dirty="0">
            <a:latin typeface="Calibri" pitchFamily="34" charset="0"/>
          </a:endParaRPr>
        </a:p>
      </dgm:t>
    </dgm:pt>
    <dgm:pt modelId="{E6A297F7-A830-48DE-BA8D-BF613896F009}" type="parTrans" cxnId="{A85641C3-A8C6-4690-AB1E-E1B54C5073F5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86D3E30F-F892-4DDE-82B6-CFEDEFB1D857}" type="sibTrans" cxnId="{A85641C3-A8C6-4690-AB1E-E1B54C5073F5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4A0456DE-EAF8-4F1A-82FD-F3527FAA673C}">
      <dgm:prSet phldrT="[Text]"/>
      <dgm:spPr/>
      <dgm:t>
        <a:bodyPr/>
        <a:lstStyle/>
        <a:p>
          <a:r>
            <a:rPr lang="en-US" dirty="0" smtClean="0">
              <a:latin typeface="Calibri" pitchFamily="34" charset="0"/>
            </a:rPr>
            <a:t>1971: Launches first route with 3 Boeing 737 aircrafts serving only Dallas, Houston and San Antonio</a:t>
          </a:r>
          <a:endParaRPr lang="en-US" dirty="0">
            <a:latin typeface="Calibri" pitchFamily="34" charset="0"/>
          </a:endParaRPr>
        </a:p>
      </dgm:t>
    </dgm:pt>
    <dgm:pt modelId="{33361BA0-E2C9-4372-8FF8-58A478720192}" type="parTrans" cxnId="{BF0069DE-FCAB-4AAD-8C46-9D10B30F846B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91EC0CBB-54FB-42A6-AAD1-655F4E56C28B}" type="sibTrans" cxnId="{BF0069DE-FCAB-4AAD-8C46-9D10B30F846B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C449E10D-26B9-4F4E-97F8-7CAC3A44D525}">
      <dgm:prSet phldrT="[Text]"/>
      <dgm:spPr/>
      <dgm:t>
        <a:bodyPr/>
        <a:lstStyle/>
        <a:p>
          <a:r>
            <a:rPr lang="en-US" b="1" dirty="0" smtClean="0">
              <a:latin typeface="Calibri" pitchFamily="34" charset="0"/>
            </a:rPr>
            <a:t>1973: Southwest posts first profit</a:t>
          </a:r>
          <a:endParaRPr lang="en-US" b="1" dirty="0">
            <a:latin typeface="Calibri" pitchFamily="34" charset="0"/>
          </a:endParaRPr>
        </a:p>
      </dgm:t>
    </dgm:pt>
    <dgm:pt modelId="{B4E64FE9-A764-4362-BB6B-F7CEED7FDBD4}" type="parTrans" cxnId="{E0B14C9A-938E-4671-BC7E-8B0384EEF438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5661DE06-1167-410A-BEF0-DCD7775D330F}" type="sibTrans" cxnId="{E0B14C9A-938E-4671-BC7E-8B0384EEF438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30C07E7E-5380-4066-B67D-65A8E912E095}">
      <dgm:prSet phldrT="[Text]"/>
      <dgm:spPr/>
      <dgm:t>
        <a:bodyPr/>
        <a:lstStyle/>
        <a:p>
          <a:r>
            <a:rPr lang="en-US" b="1" dirty="0" smtClean="0">
              <a:latin typeface="Calibri" pitchFamily="34" charset="0"/>
            </a:rPr>
            <a:t>1976: Renamed to Southwest Airlines Co. (SWA)</a:t>
          </a:r>
          <a:endParaRPr lang="en-US" b="1" dirty="0">
            <a:latin typeface="Calibri" pitchFamily="34" charset="0"/>
          </a:endParaRPr>
        </a:p>
      </dgm:t>
    </dgm:pt>
    <dgm:pt modelId="{B1A66CE4-A0EF-40C8-B38A-C9F148754F69}" type="parTrans" cxnId="{F7A5D2C2-1128-4646-8605-6C9F1E575A88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51CAA0A5-5170-48A7-A3E1-AD66DBEB851F}" type="sibTrans" cxnId="{F7A5D2C2-1128-4646-8605-6C9F1E575A88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1D22B338-F2CC-4174-8427-468F0037131E}">
      <dgm:prSet phldrT="[Text]"/>
      <dgm:spPr/>
      <dgm:t>
        <a:bodyPr/>
        <a:lstStyle/>
        <a:p>
          <a:r>
            <a:rPr lang="en-US" dirty="0" smtClean="0">
              <a:latin typeface="Calibri" pitchFamily="34" charset="0"/>
            </a:rPr>
            <a:t>1977: SWA carries its 5 millionth passenger and is listed on the NYSE</a:t>
          </a:r>
          <a:endParaRPr lang="en-US" dirty="0">
            <a:latin typeface="Calibri" pitchFamily="34" charset="0"/>
          </a:endParaRPr>
        </a:p>
      </dgm:t>
    </dgm:pt>
    <dgm:pt modelId="{81971413-9759-4CE2-A34A-790A02B1EF53}" type="parTrans" cxnId="{A0DB1C69-EB6D-4FFB-9C50-4CD5D1336F3E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C35D8B6F-6B41-45FF-93D5-E2B492FAA068}" type="sibTrans" cxnId="{A0DB1C69-EB6D-4FFB-9C50-4CD5D1336F3E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E66EEB1F-DB54-45D7-9CEA-1811C4EAD63F}">
      <dgm:prSet phldrT="[Text]"/>
      <dgm:spPr/>
      <dgm:t>
        <a:bodyPr/>
        <a:lstStyle/>
        <a:p>
          <a:r>
            <a:rPr lang="en-US" dirty="0" smtClean="0">
              <a:latin typeface="Calibri" pitchFamily="34" charset="0"/>
            </a:rPr>
            <a:t>1978: SWA flies outside Texas to New Orleans</a:t>
          </a:r>
          <a:endParaRPr lang="en-US" dirty="0">
            <a:latin typeface="Calibri" pitchFamily="34" charset="0"/>
          </a:endParaRPr>
        </a:p>
      </dgm:t>
    </dgm:pt>
    <dgm:pt modelId="{466F46D0-A100-495E-BA04-9DDBD77804BB}" type="parTrans" cxnId="{F8E127BD-16A3-4DEA-AAFF-B2E1F8A87E56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822D9233-F120-451E-B761-E497FDBA9333}" type="sibTrans" cxnId="{F8E127BD-16A3-4DEA-AAFF-B2E1F8A87E56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6B3D127C-22E0-4466-BEE8-7A804883BD64}" type="pres">
      <dgm:prSet presAssocID="{812B3DAF-B968-4BE7-BE30-0D0D9CF8D0F7}" presName="Name0" presStyleCnt="0">
        <dgm:presLayoutVars>
          <dgm:dir/>
          <dgm:resizeHandles val="exact"/>
        </dgm:presLayoutVars>
      </dgm:prSet>
      <dgm:spPr/>
    </dgm:pt>
    <dgm:pt modelId="{98767B6E-A37D-4074-8121-752D309297BA}" type="pres">
      <dgm:prSet presAssocID="{812B3DAF-B968-4BE7-BE30-0D0D9CF8D0F7}" presName="arrow" presStyleLbl="bgShp" presStyleIdx="0" presStyleCnt="1"/>
      <dgm:spPr/>
    </dgm:pt>
    <dgm:pt modelId="{3E1C590A-F009-48C4-8768-9952A8037FE3}" type="pres">
      <dgm:prSet presAssocID="{812B3DAF-B968-4BE7-BE30-0D0D9CF8D0F7}" presName="points" presStyleCnt="0"/>
      <dgm:spPr/>
    </dgm:pt>
    <dgm:pt modelId="{1AEAA007-E4F2-460A-8BFF-DEEAD54D49CC}" type="pres">
      <dgm:prSet presAssocID="{8B1D1DC2-73BF-41B2-839D-C08A9389C83D}" presName="compositeA" presStyleCnt="0"/>
      <dgm:spPr/>
    </dgm:pt>
    <dgm:pt modelId="{D6A8A623-8569-4476-8E81-1EDD9F4C9D2D}" type="pres">
      <dgm:prSet presAssocID="{8B1D1DC2-73BF-41B2-839D-C08A9389C83D}" presName="textA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D3644-39BA-436D-BD96-17462FCEE244}" type="pres">
      <dgm:prSet presAssocID="{8B1D1DC2-73BF-41B2-839D-C08A9389C83D}" presName="circleA" presStyleLbl="node1" presStyleIdx="0" presStyleCnt="6"/>
      <dgm:spPr/>
    </dgm:pt>
    <dgm:pt modelId="{CC6D63EC-C775-4A54-B787-7906AE0F1051}" type="pres">
      <dgm:prSet presAssocID="{8B1D1DC2-73BF-41B2-839D-C08A9389C83D}" presName="spaceA" presStyleCnt="0"/>
      <dgm:spPr/>
    </dgm:pt>
    <dgm:pt modelId="{32DD10A6-E6CF-4408-ACDE-5DA8D0110DC3}" type="pres">
      <dgm:prSet presAssocID="{86D3E30F-F892-4DDE-82B6-CFEDEFB1D857}" presName="space" presStyleCnt="0"/>
      <dgm:spPr/>
    </dgm:pt>
    <dgm:pt modelId="{68F554F5-9D6D-49A8-8931-989750D6A204}" type="pres">
      <dgm:prSet presAssocID="{4A0456DE-EAF8-4F1A-82FD-F3527FAA673C}" presName="compositeB" presStyleCnt="0"/>
      <dgm:spPr/>
    </dgm:pt>
    <dgm:pt modelId="{5D0F8A9B-49AF-4549-8873-0FD6BEAF53D0}" type="pres">
      <dgm:prSet presAssocID="{4A0456DE-EAF8-4F1A-82FD-F3527FAA673C}" presName="textB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43C5A6-B7D0-4BF6-BBE8-185FFD130C94}" type="pres">
      <dgm:prSet presAssocID="{4A0456DE-EAF8-4F1A-82FD-F3527FAA673C}" presName="circleB" presStyleLbl="node1" presStyleIdx="1" presStyleCnt="6"/>
      <dgm:spPr/>
    </dgm:pt>
    <dgm:pt modelId="{E0257295-76AB-467F-977B-A8A60064E345}" type="pres">
      <dgm:prSet presAssocID="{4A0456DE-EAF8-4F1A-82FD-F3527FAA673C}" presName="spaceB" presStyleCnt="0"/>
      <dgm:spPr/>
    </dgm:pt>
    <dgm:pt modelId="{0C65CA01-FC39-40DE-8239-ABF04C4A5E06}" type="pres">
      <dgm:prSet presAssocID="{91EC0CBB-54FB-42A6-AAD1-655F4E56C28B}" presName="space" presStyleCnt="0"/>
      <dgm:spPr/>
    </dgm:pt>
    <dgm:pt modelId="{E057DCF2-5D2D-4161-BBCF-C77BF3B08C4A}" type="pres">
      <dgm:prSet presAssocID="{C449E10D-26B9-4F4E-97F8-7CAC3A44D525}" presName="compositeA" presStyleCnt="0"/>
      <dgm:spPr/>
    </dgm:pt>
    <dgm:pt modelId="{84BC89C4-C3E1-4E93-8227-FA35E23F3ECE}" type="pres">
      <dgm:prSet presAssocID="{C449E10D-26B9-4F4E-97F8-7CAC3A44D525}" presName="textA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0F2C7-358D-455B-A35D-365F5807FF2E}" type="pres">
      <dgm:prSet presAssocID="{C449E10D-26B9-4F4E-97F8-7CAC3A44D525}" presName="circleA" presStyleLbl="node1" presStyleIdx="2" presStyleCnt="6"/>
      <dgm:spPr/>
    </dgm:pt>
    <dgm:pt modelId="{6899C25C-7AA0-4AA8-A948-A00A04EF63E6}" type="pres">
      <dgm:prSet presAssocID="{C449E10D-26B9-4F4E-97F8-7CAC3A44D525}" presName="spaceA" presStyleCnt="0"/>
      <dgm:spPr/>
    </dgm:pt>
    <dgm:pt modelId="{7DE06AF1-A231-40A9-841A-FAD77DFC2B8C}" type="pres">
      <dgm:prSet presAssocID="{5661DE06-1167-410A-BEF0-DCD7775D330F}" presName="space" presStyleCnt="0"/>
      <dgm:spPr/>
    </dgm:pt>
    <dgm:pt modelId="{0DD7F4C8-0AA0-4DD6-96C2-5B7980603C5B}" type="pres">
      <dgm:prSet presAssocID="{30C07E7E-5380-4066-B67D-65A8E912E095}" presName="compositeB" presStyleCnt="0"/>
      <dgm:spPr/>
    </dgm:pt>
    <dgm:pt modelId="{F2E3E383-851F-4A6D-A7AA-4A3F42B4C26A}" type="pres">
      <dgm:prSet presAssocID="{30C07E7E-5380-4066-B67D-65A8E912E095}" presName="textB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361DFB-3C8A-4E88-8DDA-6CFEB837B189}" type="pres">
      <dgm:prSet presAssocID="{30C07E7E-5380-4066-B67D-65A8E912E095}" presName="circleB" presStyleLbl="node1" presStyleIdx="3" presStyleCnt="6"/>
      <dgm:spPr/>
    </dgm:pt>
    <dgm:pt modelId="{1472FCDD-2D56-4D44-A62D-5DE9402370D5}" type="pres">
      <dgm:prSet presAssocID="{30C07E7E-5380-4066-B67D-65A8E912E095}" presName="spaceB" presStyleCnt="0"/>
      <dgm:spPr/>
    </dgm:pt>
    <dgm:pt modelId="{6BAADAC5-4D44-40EB-9737-982D003B30AA}" type="pres">
      <dgm:prSet presAssocID="{51CAA0A5-5170-48A7-A3E1-AD66DBEB851F}" presName="space" presStyleCnt="0"/>
      <dgm:spPr/>
    </dgm:pt>
    <dgm:pt modelId="{F261B29C-F0CE-4D2F-8639-E67F9840C6F3}" type="pres">
      <dgm:prSet presAssocID="{1D22B338-F2CC-4174-8427-468F0037131E}" presName="compositeA" presStyleCnt="0"/>
      <dgm:spPr/>
    </dgm:pt>
    <dgm:pt modelId="{B55648B3-9F45-4B09-AC0E-59301B338133}" type="pres">
      <dgm:prSet presAssocID="{1D22B338-F2CC-4174-8427-468F0037131E}" presName="textA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CBA4FD-3D2A-48A8-B139-6F85C36043DE}" type="pres">
      <dgm:prSet presAssocID="{1D22B338-F2CC-4174-8427-468F0037131E}" presName="circleA" presStyleLbl="node1" presStyleIdx="4" presStyleCnt="6"/>
      <dgm:spPr/>
    </dgm:pt>
    <dgm:pt modelId="{696754FC-C975-4FE1-982C-EFCC311ACF62}" type="pres">
      <dgm:prSet presAssocID="{1D22B338-F2CC-4174-8427-468F0037131E}" presName="spaceA" presStyleCnt="0"/>
      <dgm:spPr/>
    </dgm:pt>
    <dgm:pt modelId="{171E82E1-6CF0-4F42-AA86-9126CE51D356}" type="pres">
      <dgm:prSet presAssocID="{C35D8B6F-6B41-45FF-93D5-E2B492FAA068}" presName="space" presStyleCnt="0"/>
      <dgm:spPr/>
    </dgm:pt>
    <dgm:pt modelId="{F9D2FA0D-5A49-44A3-BDAC-9F002EC5D412}" type="pres">
      <dgm:prSet presAssocID="{E66EEB1F-DB54-45D7-9CEA-1811C4EAD63F}" presName="compositeB" presStyleCnt="0"/>
      <dgm:spPr/>
    </dgm:pt>
    <dgm:pt modelId="{DCAAAEA4-84BE-4793-8ECB-465EDFE8AC0D}" type="pres">
      <dgm:prSet presAssocID="{E66EEB1F-DB54-45D7-9CEA-1811C4EAD63F}" presName="textB" presStyleLbl="revTx" presStyleIdx="5" presStyleCnt="6" custLinFactNeighborX="-125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5572B-B3DA-49A0-AC1B-27A53650FB0D}" type="pres">
      <dgm:prSet presAssocID="{E66EEB1F-DB54-45D7-9CEA-1811C4EAD63F}" presName="circleB" presStyleLbl="node1" presStyleIdx="5" presStyleCnt="6"/>
      <dgm:spPr/>
    </dgm:pt>
    <dgm:pt modelId="{DFDA96E9-23D5-486C-BEA7-4BD94784EE19}" type="pres">
      <dgm:prSet presAssocID="{E66EEB1F-DB54-45D7-9CEA-1811C4EAD63F}" presName="spaceB" presStyleCnt="0"/>
      <dgm:spPr/>
    </dgm:pt>
  </dgm:ptLst>
  <dgm:cxnLst>
    <dgm:cxn modelId="{621258B9-5A74-424A-8DA4-00B7A8644CC5}" type="presOf" srcId="{30C07E7E-5380-4066-B67D-65A8E912E095}" destId="{F2E3E383-851F-4A6D-A7AA-4A3F42B4C26A}" srcOrd="0" destOrd="0" presId="urn:microsoft.com/office/officeart/2005/8/layout/hProcess11"/>
    <dgm:cxn modelId="{3A100135-2465-464B-9EA2-B20E632494FF}" type="presOf" srcId="{4A0456DE-EAF8-4F1A-82FD-F3527FAA673C}" destId="{5D0F8A9B-49AF-4549-8873-0FD6BEAF53D0}" srcOrd="0" destOrd="0" presId="urn:microsoft.com/office/officeart/2005/8/layout/hProcess11"/>
    <dgm:cxn modelId="{E8D406AB-8197-400A-83C0-F321CB3DBE60}" type="presOf" srcId="{1D22B338-F2CC-4174-8427-468F0037131E}" destId="{B55648B3-9F45-4B09-AC0E-59301B338133}" srcOrd="0" destOrd="0" presId="urn:microsoft.com/office/officeart/2005/8/layout/hProcess11"/>
    <dgm:cxn modelId="{4589C43A-2B65-4C80-BC91-B7CA68F12A72}" type="presOf" srcId="{C449E10D-26B9-4F4E-97F8-7CAC3A44D525}" destId="{84BC89C4-C3E1-4E93-8227-FA35E23F3ECE}" srcOrd="0" destOrd="0" presId="urn:microsoft.com/office/officeart/2005/8/layout/hProcess11"/>
    <dgm:cxn modelId="{B241BE2C-1406-4285-8C24-808A805AE06D}" type="presOf" srcId="{812B3DAF-B968-4BE7-BE30-0D0D9CF8D0F7}" destId="{6B3D127C-22E0-4466-BEE8-7A804883BD64}" srcOrd="0" destOrd="0" presId="urn:microsoft.com/office/officeart/2005/8/layout/hProcess11"/>
    <dgm:cxn modelId="{E0B14C9A-938E-4671-BC7E-8B0384EEF438}" srcId="{812B3DAF-B968-4BE7-BE30-0D0D9CF8D0F7}" destId="{C449E10D-26B9-4F4E-97F8-7CAC3A44D525}" srcOrd="2" destOrd="0" parTransId="{B4E64FE9-A764-4362-BB6B-F7CEED7FDBD4}" sibTransId="{5661DE06-1167-410A-BEF0-DCD7775D330F}"/>
    <dgm:cxn modelId="{BF0069DE-FCAB-4AAD-8C46-9D10B30F846B}" srcId="{812B3DAF-B968-4BE7-BE30-0D0D9CF8D0F7}" destId="{4A0456DE-EAF8-4F1A-82FD-F3527FAA673C}" srcOrd="1" destOrd="0" parTransId="{33361BA0-E2C9-4372-8FF8-58A478720192}" sibTransId="{91EC0CBB-54FB-42A6-AAD1-655F4E56C28B}"/>
    <dgm:cxn modelId="{F62CB2EF-1597-4354-9856-36F69E1076DD}" type="presOf" srcId="{E66EEB1F-DB54-45D7-9CEA-1811C4EAD63F}" destId="{DCAAAEA4-84BE-4793-8ECB-465EDFE8AC0D}" srcOrd="0" destOrd="0" presId="urn:microsoft.com/office/officeart/2005/8/layout/hProcess11"/>
    <dgm:cxn modelId="{F8E127BD-16A3-4DEA-AAFF-B2E1F8A87E56}" srcId="{812B3DAF-B968-4BE7-BE30-0D0D9CF8D0F7}" destId="{E66EEB1F-DB54-45D7-9CEA-1811C4EAD63F}" srcOrd="5" destOrd="0" parTransId="{466F46D0-A100-495E-BA04-9DDBD77804BB}" sibTransId="{822D9233-F120-451E-B761-E497FDBA9333}"/>
    <dgm:cxn modelId="{F7A5D2C2-1128-4646-8605-6C9F1E575A88}" srcId="{812B3DAF-B968-4BE7-BE30-0D0D9CF8D0F7}" destId="{30C07E7E-5380-4066-B67D-65A8E912E095}" srcOrd="3" destOrd="0" parTransId="{B1A66CE4-A0EF-40C8-B38A-C9F148754F69}" sibTransId="{51CAA0A5-5170-48A7-A3E1-AD66DBEB851F}"/>
    <dgm:cxn modelId="{A85641C3-A8C6-4690-AB1E-E1B54C5073F5}" srcId="{812B3DAF-B968-4BE7-BE30-0D0D9CF8D0F7}" destId="{8B1D1DC2-73BF-41B2-839D-C08A9389C83D}" srcOrd="0" destOrd="0" parTransId="{E6A297F7-A830-48DE-BA8D-BF613896F009}" sibTransId="{86D3E30F-F892-4DDE-82B6-CFEDEFB1D857}"/>
    <dgm:cxn modelId="{F7A5FF26-FF7F-4B5C-B909-6C7C70E0CE30}" type="presOf" srcId="{8B1D1DC2-73BF-41B2-839D-C08A9389C83D}" destId="{D6A8A623-8569-4476-8E81-1EDD9F4C9D2D}" srcOrd="0" destOrd="0" presId="urn:microsoft.com/office/officeart/2005/8/layout/hProcess11"/>
    <dgm:cxn modelId="{A0DB1C69-EB6D-4FFB-9C50-4CD5D1336F3E}" srcId="{812B3DAF-B968-4BE7-BE30-0D0D9CF8D0F7}" destId="{1D22B338-F2CC-4174-8427-468F0037131E}" srcOrd="4" destOrd="0" parTransId="{81971413-9759-4CE2-A34A-790A02B1EF53}" sibTransId="{C35D8B6F-6B41-45FF-93D5-E2B492FAA068}"/>
    <dgm:cxn modelId="{442DC9AC-087F-4A2B-94BB-935C779798EB}" type="presParOf" srcId="{6B3D127C-22E0-4466-BEE8-7A804883BD64}" destId="{98767B6E-A37D-4074-8121-752D309297BA}" srcOrd="0" destOrd="0" presId="urn:microsoft.com/office/officeart/2005/8/layout/hProcess11"/>
    <dgm:cxn modelId="{C6F2B2C3-95FB-4E4B-BFD5-20DF2C559633}" type="presParOf" srcId="{6B3D127C-22E0-4466-BEE8-7A804883BD64}" destId="{3E1C590A-F009-48C4-8768-9952A8037FE3}" srcOrd="1" destOrd="0" presId="urn:microsoft.com/office/officeart/2005/8/layout/hProcess11"/>
    <dgm:cxn modelId="{1BF91858-826A-484C-A51D-4C05751E546E}" type="presParOf" srcId="{3E1C590A-F009-48C4-8768-9952A8037FE3}" destId="{1AEAA007-E4F2-460A-8BFF-DEEAD54D49CC}" srcOrd="0" destOrd="0" presId="urn:microsoft.com/office/officeart/2005/8/layout/hProcess11"/>
    <dgm:cxn modelId="{B8395FA4-4BBA-4775-92FB-1DC14BEE9942}" type="presParOf" srcId="{1AEAA007-E4F2-460A-8BFF-DEEAD54D49CC}" destId="{D6A8A623-8569-4476-8E81-1EDD9F4C9D2D}" srcOrd="0" destOrd="0" presId="urn:microsoft.com/office/officeart/2005/8/layout/hProcess11"/>
    <dgm:cxn modelId="{457A3332-7A9B-41A2-A5B5-A4336CE8F63C}" type="presParOf" srcId="{1AEAA007-E4F2-460A-8BFF-DEEAD54D49CC}" destId="{072D3644-39BA-436D-BD96-17462FCEE244}" srcOrd="1" destOrd="0" presId="urn:microsoft.com/office/officeart/2005/8/layout/hProcess11"/>
    <dgm:cxn modelId="{1EB45A97-A22F-4293-8A54-A04BD75CC327}" type="presParOf" srcId="{1AEAA007-E4F2-460A-8BFF-DEEAD54D49CC}" destId="{CC6D63EC-C775-4A54-B787-7906AE0F1051}" srcOrd="2" destOrd="0" presId="urn:microsoft.com/office/officeart/2005/8/layout/hProcess11"/>
    <dgm:cxn modelId="{361AFA18-ACA0-41B1-AE49-7E26E0B0EAF0}" type="presParOf" srcId="{3E1C590A-F009-48C4-8768-9952A8037FE3}" destId="{32DD10A6-E6CF-4408-ACDE-5DA8D0110DC3}" srcOrd="1" destOrd="0" presId="urn:microsoft.com/office/officeart/2005/8/layout/hProcess11"/>
    <dgm:cxn modelId="{5746F517-8D9D-47AF-B5BD-57D3864D7666}" type="presParOf" srcId="{3E1C590A-F009-48C4-8768-9952A8037FE3}" destId="{68F554F5-9D6D-49A8-8931-989750D6A204}" srcOrd="2" destOrd="0" presId="urn:microsoft.com/office/officeart/2005/8/layout/hProcess11"/>
    <dgm:cxn modelId="{8E0471EE-8A02-4CE1-8AA3-0102FA329EC7}" type="presParOf" srcId="{68F554F5-9D6D-49A8-8931-989750D6A204}" destId="{5D0F8A9B-49AF-4549-8873-0FD6BEAF53D0}" srcOrd="0" destOrd="0" presId="urn:microsoft.com/office/officeart/2005/8/layout/hProcess11"/>
    <dgm:cxn modelId="{75A2B1C5-4351-420B-810D-0FC82A388E20}" type="presParOf" srcId="{68F554F5-9D6D-49A8-8931-989750D6A204}" destId="{9B43C5A6-B7D0-4BF6-BBE8-185FFD130C94}" srcOrd="1" destOrd="0" presId="urn:microsoft.com/office/officeart/2005/8/layout/hProcess11"/>
    <dgm:cxn modelId="{979522C9-8909-4BD8-AD77-E8B0C8781E1E}" type="presParOf" srcId="{68F554F5-9D6D-49A8-8931-989750D6A204}" destId="{E0257295-76AB-467F-977B-A8A60064E345}" srcOrd="2" destOrd="0" presId="urn:microsoft.com/office/officeart/2005/8/layout/hProcess11"/>
    <dgm:cxn modelId="{B61EF7EB-0FDC-468E-87B7-A26CA9D3694A}" type="presParOf" srcId="{3E1C590A-F009-48C4-8768-9952A8037FE3}" destId="{0C65CA01-FC39-40DE-8239-ABF04C4A5E06}" srcOrd="3" destOrd="0" presId="urn:microsoft.com/office/officeart/2005/8/layout/hProcess11"/>
    <dgm:cxn modelId="{03084006-A227-46F8-A945-9346320ED406}" type="presParOf" srcId="{3E1C590A-F009-48C4-8768-9952A8037FE3}" destId="{E057DCF2-5D2D-4161-BBCF-C77BF3B08C4A}" srcOrd="4" destOrd="0" presId="urn:microsoft.com/office/officeart/2005/8/layout/hProcess11"/>
    <dgm:cxn modelId="{F0DC6021-CD41-455A-87F8-E8688F3F5EB8}" type="presParOf" srcId="{E057DCF2-5D2D-4161-BBCF-C77BF3B08C4A}" destId="{84BC89C4-C3E1-4E93-8227-FA35E23F3ECE}" srcOrd="0" destOrd="0" presId="urn:microsoft.com/office/officeart/2005/8/layout/hProcess11"/>
    <dgm:cxn modelId="{6AB73400-80E1-484F-BB20-0FDFF20DC3CE}" type="presParOf" srcId="{E057DCF2-5D2D-4161-BBCF-C77BF3B08C4A}" destId="{FBE0F2C7-358D-455B-A35D-365F5807FF2E}" srcOrd="1" destOrd="0" presId="urn:microsoft.com/office/officeart/2005/8/layout/hProcess11"/>
    <dgm:cxn modelId="{F3C262C4-A74E-4946-BF4C-CCC0AF95D6CB}" type="presParOf" srcId="{E057DCF2-5D2D-4161-BBCF-C77BF3B08C4A}" destId="{6899C25C-7AA0-4AA8-A948-A00A04EF63E6}" srcOrd="2" destOrd="0" presId="urn:microsoft.com/office/officeart/2005/8/layout/hProcess11"/>
    <dgm:cxn modelId="{BB727E76-4795-4EB4-B116-C06C0EE72AF0}" type="presParOf" srcId="{3E1C590A-F009-48C4-8768-9952A8037FE3}" destId="{7DE06AF1-A231-40A9-841A-FAD77DFC2B8C}" srcOrd="5" destOrd="0" presId="urn:microsoft.com/office/officeart/2005/8/layout/hProcess11"/>
    <dgm:cxn modelId="{74EE96F1-1764-47A5-B816-3B13BDF4B1D1}" type="presParOf" srcId="{3E1C590A-F009-48C4-8768-9952A8037FE3}" destId="{0DD7F4C8-0AA0-4DD6-96C2-5B7980603C5B}" srcOrd="6" destOrd="0" presId="urn:microsoft.com/office/officeart/2005/8/layout/hProcess11"/>
    <dgm:cxn modelId="{30BDA705-8FCA-482F-914D-5B1C18506838}" type="presParOf" srcId="{0DD7F4C8-0AA0-4DD6-96C2-5B7980603C5B}" destId="{F2E3E383-851F-4A6D-A7AA-4A3F42B4C26A}" srcOrd="0" destOrd="0" presId="urn:microsoft.com/office/officeart/2005/8/layout/hProcess11"/>
    <dgm:cxn modelId="{4FEAE158-7F13-4333-BF6E-59F52142D148}" type="presParOf" srcId="{0DD7F4C8-0AA0-4DD6-96C2-5B7980603C5B}" destId="{9A361DFB-3C8A-4E88-8DDA-6CFEB837B189}" srcOrd="1" destOrd="0" presId="urn:microsoft.com/office/officeart/2005/8/layout/hProcess11"/>
    <dgm:cxn modelId="{B0ED494F-D629-4B78-BBF3-3373440A8BBD}" type="presParOf" srcId="{0DD7F4C8-0AA0-4DD6-96C2-5B7980603C5B}" destId="{1472FCDD-2D56-4D44-A62D-5DE9402370D5}" srcOrd="2" destOrd="0" presId="urn:microsoft.com/office/officeart/2005/8/layout/hProcess11"/>
    <dgm:cxn modelId="{82A5E9DA-F606-4762-8D6E-133AE5E59A3D}" type="presParOf" srcId="{3E1C590A-F009-48C4-8768-9952A8037FE3}" destId="{6BAADAC5-4D44-40EB-9737-982D003B30AA}" srcOrd="7" destOrd="0" presId="urn:microsoft.com/office/officeart/2005/8/layout/hProcess11"/>
    <dgm:cxn modelId="{1AD31261-B4B9-4B32-850C-96BF2F2AFC6C}" type="presParOf" srcId="{3E1C590A-F009-48C4-8768-9952A8037FE3}" destId="{F261B29C-F0CE-4D2F-8639-E67F9840C6F3}" srcOrd="8" destOrd="0" presId="urn:microsoft.com/office/officeart/2005/8/layout/hProcess11"/>
    <dgm:cxn modelId="{6016B8C7-DD93-4CAC-9B07-1E7DCB31E3F0}" type="presParOf" srcId="{F261B29C-F0CE-4D2F-8639-E67F9840C6F3}" destId="{B55648B3-9F45-4B09-AC0E-59301B338133}" srcOrd="0" destOrd="0" presId="urn:microsoft.com/office/officeart/2005/8/layout/hProcess11"/>
    <dgm:cxn modelId="{708B0021-11AE-466F-A8D7-E05E154C77F0}" type="presParOf" srcId="{F261B29C-F0CE-4D2F-8639-E67F9840C6F3}" destId="{6ACBA4FD-3D2A-48A8-B139-6F85C36043DE}" srcOrd="1" destOrd="0" presId="urn:microsoft.com/office/officeart/2005/8/layout/hProcess11"/>
    <dgm:cxn modelId="{88A499D5-D0B5-465C-B8C3-8B84B314D2D8}" type="presParOf" srcId="{F261B29C-F0CE-4D2F-8639-E67F9840C6F3}" destId="{696754FC-C975-4FE1-982C-EFCC311ACF62}" srcOrd="2" destOrd="0" presId="urn:microsoft.com/office/officeart/2005/8/layout/hProcess11"/>
    <dgm:cxn modelId="{FBC21DC6-D553-4758-A4B0-A8B0FEABFAD3}" type="presParOf" srcId="{3E1C590A-F009-48C4-8768-9952A8037FE3}" destId="{171E82E1-6CF0-4F42-AA86-9126CE51D356}" srcOrd="9" destOrd="0" presId="urn:microsoft.com/office/officeart/2005/8/layout/hProcess11"/>
    <dgm:cxn modelId="{1CA3D515-6B2D-4D26-895E-78DD883B8523}" type="presParOf" srcId="{3E1C590A-F009-48C4-8768-9952A8037FE3}" destId="{F9D2FA0D-5A49-44A3-BDAC-9F002EC5D412}" srcOrd="10" destOrd="0" presId="urn:microsoft.com/office/officeart/2005/8/layout/hProcess11"/>
    <dgm:cxn modelId="{E1625231-7C38-432C-9514-204B6907EDC3}" type="presParOf" srcId="{F9D2FA0D-5A49-44A3-BDAC-9F002EC5D412}" destId="{DCAAAEA4-84BE-4793-8ECB-465EDFE8AC0D}" srcOrd="0" destOrd="0" presId="urn:microsoft.com/office/officeart/2005/8/layout/hProcess11"/>
    <dgm:cxn modelId="{0654A588-A0D3-435E-A812-2F7EB648C148}" type="presParOf" srcId="{F9D2FA0D-5A49-44A3-BDAC-9F002EC5D412}" destId="{8165572B-B3DA-49A0-AC1B-27A53650FB0D}" srcOrd="1" destOrd="0" presId="urn:microsoft.com/office/officeart/2005/8/layout/hProcess11"/>
    <dgm:cxn modelId="{3ACADB5D-1F37-48A6-A01E-DE21272C1B50}" type="presParOf" srcId="{F9D2FA0D-5A49-44A3-BDAC-9F002EC5D412}" destId="{DFDA96E9-23D5-486C-BEA7-4BD94784EE1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2B3DAF-B968-4BE7-BE30-0D0D9CF8D0F7}" type="doc">
      <dgm:prSet loTypeId="urn:microsoft.com/office/officeart/2005/8/layout/hProcess11" loCatId="process" qsTypeId="urn:microsoft.com/office/officeart/2005/8/quickstyle/3d1" qsCatId="3D" csTypeId="urn:microsoft.com/office/officeart/2005/8/colors/accent1_2#6" csCatId="accent1" phldr="1"/>
      <dgm:spPr/>
    </dgm:pt>
    <dgm:pt modelId="{8B1D1DC2-73BF-41B2-839D-C08A9389C83D}">
      <dgm:prSet phldrT="[Text]"/>
      <dgm:spPr/>
      <dgm:t>
        <a:bodyPr/>
        <a:lstStyle/>
        <a:p>
          <a:r>
            <a:rPr lang="en-US" b="1" dirty="0" smtClean="0">
              <a:latin typeface="Calibri" pitchFamily="34" charset="0"/>
            </a:rPr>
            <a:t>1982: SWA begins flights to the West Coast</a:t>
          </a:r>
          <a:endParaRPr lang="en-US" b="1" dirty="0">
            <a:latin typeface="Calibri" pitchFamily="34" charset="0"/>
          </a:endParaRPr>
        </a:p>
      </dgm:t>
    </dgm:pt>
    <dgm:pt modelId="{E6A297F7-A830-48DE-BA8D-BF613896F009}" type="parTrans" cxnId="{A85641C3-A8C6-4690-AB1E-E1B54C5073F5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86D3E30F-F892-4DDE-82B6-CFEDEFB1D857}" type="sibTrans" cxnId="{A85641C3-A8C6-4690-AB1E-E1B54C5073F5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4A0456DE-EAF8-4F1A-82FD-F3527FAA673C}">
      <dgm:prSet phldrT="[Text]"/>
      <dgm:spPr/>
      <dgm:t>
        <a:bodyPr/>
        <a:lstStyle/>
        <a:p>
          <a:r>
            <a:rPr lang="en-US" dirty="0" smtClean="0">
              <a:latin typeface="Calibri" pitchFamily="34" charset="0"/>
            </a:rPr>
            <a:t>1990: Revenues exceed $1 billion</a:t>
          </a:r>
          <a:endParaRPr lang="en-US" dirty="0">
            <a:latin typeface="Calibri" pitchFamily="34" charset="0"/>
          </a:endParaRPr>
        </a:p>
      </dgm:t>
    </dgm:pt>
    <dgm:pt modelId="{33361BA0-E2C9-4372-8FF8-58A478720192}" type="parTrans" cxnId="{BF0069DE-FCAB-4AAD-8C46-9D10B30F846B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91EC0CBB-54FB-42A6-AAD1-655F4E56C28B}" type="sibTrans" cxnId="{BF0069DE-FCAB-4AAD-8C46-9D10B30F846B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C449E10D-26B9-4F4E-97F8-7CAC3A44D525}">
      <dgm:prSet phldrT="[Text]"/>
      <dgm:spPr/>
      <dgm:t>
        <a:bodyPr/>
        <a:lstStyle/>
        <a:p>
          <a:r>
            <a:rPr lang="en-US" dirty="0" smtClean="0">
              <a:latin typeface="Calibri" pitchFamily="34" charset="0"/>
            </a:rPr>
            <a:t>1994: Morris Air and Arizona One are acquired</a:t>
          </a:r>
          <a:endParaRPr lang="en-US" dirty="0">
            <a:latin typeface="Calibri" pitchFamily="34" charset="0"/>
          </a:endParaRPr>
        </a:p>
      </dgm:t>
    </dgm:pt>
    <dgm:pt modelId="{B4E64FE9-A764-4362-BB6B-F7CEED7FDBD4}" type="parTrans" cxnId="{E0B14C9A-938E-4671-BC7E-8B0384EEF438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5661DE06-1167-410A-BEF0-DCD7775D330F}" type="sibTrans" cxnId="{E0B14C9A-938E-4671-BC7E-8B0384EEF438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30C07E7E-5380-4066-B67D-65A8E912E095}">
      <dgm:prSet phldrT="[Text]"/>
      <dgm:spPr/>
      <dgm:t>
        <a:bodyPr/>
        <a:lstStyle/>
        <a:p>
          <a:r>
            <a:rPr lang="en-US" dirty="0" smtClean="0">
              <a:latin typeface="Calibri" pitchFamily="34" charset="0"/>
            </a:rPr>
            <a:t>1996: Online booking site is launched</a:t>
          </a:r>
          <a:endParaRPr lang="en-US" dirty="0">
            <a:latin typeface="Calibri" pitchFamily="34" charset="0"/>
          </a:endParaRPr>
        </a:p>
      </dgm:t>
    </dgm:pt>
    <dgm:pt modelId="{B1A66CE4-A0EF-40C8-B38A-C9F148754F69}" type="parTrans" cxnId="{F7A5D2C2-1128-4646-8605-6C9F1E575A88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51CAA0A5-5170-48A7-A3E1-AD66DBEB851F}" type="sibTrans" cxnId="{F7A5D2C2-1128-4646-8605-6C9F1E575A88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1D22B338-F2CC-4174-8427-468F0037131E}">
      <dgm:prSet phldrT="[Text]"/>
      <dgm:spPr/>
      <dgm:t>
        <a:bodyPr/>
        <a:lstStyle/>
        <a:p>
          <a:r>
            <a:rPr lang="en-US" b="1" dirty="0" smtClean="0">
              <a:latin typeface="Calibri" pitchFamily="34" charset="0"/>
            </a:rPr>
            <a:t>2005: SWA enters first ever </a:t>
          </a:r>
          <a:r>
            <a:rPr lang="en-US" b="1" dirty="0" err="1" smtClean="0">
              <a:latin typeface="Calibri" pitchFamily="34" charset="0"/>
            </a:rPr>
            <a:t>codeshare</a:t>
          </a:r>
          <a:r>
            <a:rPr lang="en-US" b="1" dirty="0" smtClean="0">
              <a:latin typeface="Calibri" pitchFamily="34" charset="0"/>
            </a:rPr>
            <a:t> arrangement, with ATA Airlines</a:t>
          </a:r>
          <a:endParaRPr lang="en-US" b="1" dirty="0">
            <a:latin typeface="Calibri" pitchFamily="34" charset="0"/>
          </a:endParaRPr>
        </a:p>
      </dgm:t>
    </dgm:pt>
    <dgm:pt modelId="{81971413-9759-4CE2-A34A-790A02B1EF53}" type="parTrans" cxnId="{A0DB1C69-EB6D-4FFB-9C50-4CD5D1336F3E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C35D8B6F-6B41-45FF-93D5-E2B492FAA068}" type="sibTrans" cxnId="{A0DB1C69-EB6D-4FFB-9C50-4CD5D1336F3E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E66EEB1F-DB54-45D7-9CEA-1811C4EAD63F}">
      <dgm:prSet phldrT="[Text]"/>
      <dgm:spPr/>
      <dgm:t>
        <a:bodyPr/>
        <a:lstStyle/>
        <a:p>
          <a:r>
            <a:rPr lang="en-US" dirty="0" smtClean="0">
              <a:latin typeface="Calibri" pitchFamily="34" charset="0"/>
            </a:rPr>
            <a:t>2009:Southwest Airlines is the largest carrier in the US with 545 Boeing 737 aircrafts servicing 68 airports in 35 states and able to offer more than 3,300 flights a day </a:t>
          </a:r>
          <a:endParaRPr lang="en-US" dirty="0">
            <a:latin typeface="Calibri" pitchFamily="34" charset="0"/>
          </a:endParaRPr>
        </a:p>
      </dgm:t>
    </dgm:pt>
    <dgm:pt modelId="{466F46D0-A100-495E-BA04-9DDBD77804BB}" type="parTrans" cxnId="{F8E127BD-16A3-4DEA-AAFF-B2E1F8A87E56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822D9233-F120-451E-B761-E497FDBA9333}" type="sibTrans" cxnId="{F8E127BD-16A3-4DEA-AAFF-B2E1F8A87E56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6B3D127C-22E0-4466-BEE8-7A804883BD64}" type="pres">
      <dgm:prSet presAssocID="{812B3DAF-B968-4BE7-BE30-0D0D9CF8D0F7}" presName="Name0" presStyleCnt="0">
        <dgm:presLayoutVars>
          <dgm:dir/>
          <dgm:resizeHandles val="exact"/>
        </dgm:presLayoutVars>
      </dgm:prSet>
      <dgm:spPr/>
    </dgm:pt>
    <dgm:pt modelId="{98767B6E-A37D-4074-8121-752D309297BA}" type="pres">
      <dgm:prSet presAssocID="{812B3DAF-B968-4BE7-BE30-0D0D9CF8D0F7}" presName="arrow" presStyleLbl="bgShp" presStyleIdx="0" presStyleCnt="1"/>
      <dgm:spPr/>
    </dgm:pt>
    <dgm:pt modelId="{3E1C590A-F009-48C4-8768-9952A8037FE3}" type="pres">
      <dgm:prSet presAssocID="{812B3DAF-B968-4BE7-BE30-0D0D9CF8D0F7}" presName="points" presStyleCnt="0"/>
      <dgm:spPr/>
    </dgm:pt>
    <dgm:pt modelId="{1AEAA007-E4F2-460A-8BFF-DEEAD54D49CC}" type="pres">
      <dgm:prSet presAssocID="{8B1D1DC2-73BF-41B2-839D-C08A9389C83D}" presName="compositeA" presStyleCnt="0"/>
      <dgm:spPr/>
    </dgm:pt>
    <dgm:pt modelId="{D6A8A623-8569-4476-8E81-1EDD9F4C9D2D}" type="pres">
      <dgm:prSet presAssocID="{8B1D1DC2-73BF-41B2-839D-C08A9389C83D}" presName="textA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D3644-39BA-436D-BD96-17462FCEE244}" type="pres">
      <dgm:prSet presAssocID="{8B1D1DC2-73BF-41B2-839D-C08A9389C83D}" presName="circleA" presStyleLbl="node1" presStyleIdx="0" presStyleCnt="6"/>
      <dgm:spPr/>
    </dgm:pt>
    <dgm:pt modelId="{CC6D63EC-C775-4A54-B787-7906AE0F1051}" type="pres">
      <dgm:prSet presAssocID="{8B1D1DC2-73BF-41B2-839D-C08A9389C83D}" presName="spaceA" presStyleCnt="0"/>
      <dgm:spPr/>
    </dgm:pt>
    <dgm:pt modelId="{32DD10A6-E6CF-4408-ACDE-5DA8D0110DC3}" type="pres">
      <dgm:prSet presAssocID="{86D3E30F-F892-4DDE-82B6-CFEDEFB1D857}" presName="space" presStyleCnt="0"/>
      <dgm:spPr/>
    </dgm:pt>
    <dgm:pt modelId="{68F554F5-9D6D-49A8-8931-989750D6A204}" type="pres">
      <dgm:prSet presAssocID="{4A0456DE-EAF8-4F1A-82FD-F3527FAA673C}" presName="compositeB" presStyleCnt="0"/>
      <dgm:spPr/>
    </dgm:pt>
    <dgm:pt modelId="{5D0F8A9B-49AF-4549-8873-0FD6BEAF53D0}" type="pres">
      <dgm:prSet presAssocID="{4A0456DE-EAF8-4F1A-82FD-F3527FAA673C}" presName="textB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43C5A6-B7D0-4BF6-BBE8-185FFD130C94}" type="pres">
      <dgm:prSet presAssocID="{4A0456DE-EAF8-4F1A-82FD-F3527FAA673C}" presName="circleB" presStyleLbl="node1" presStyleIdx="1" presStyleCnt="6"/>
      <dgm:spPr/>
    </dgm:pt>
    <dgm:pt modelId="{E0257295-76AB-467F-977B-A8A60064E345}" type="pres">
      <dgm:prSet presAssocID="{4A0456DE-EAF8-4F1A-82FD-F3527FAA673C}" presName="spaceB" presStyleCnt="0"/>
      <dgm:spPr/>
    </dgm:pt>
    <dgm:pt modelId="{0C65CA01-FC39-40DE-8239-ABF04C4A5E06}" type="pres">
      <dgm:prSet presAssocID="{91EC0CBB-54FB-42A6-AAD1-655F4E56C28B}" presName="space" presStyleCnt="0"/>
      <dgm:spPr/>
    </dgm:pt>
    <dgm:pt modelId="{E057DCF2-5D2D-4161-BBCF-C77BF3B08C4A}" type="pres">
      <dgm:prSet presAssocID="{C449E10D-26B9-4F4E-97F8-7CAC3A44D525}" presName="compositeA" presStyleCnt="0"/>
      <dgm:spPr/>
    </dgm:pt>
    <dgm:pt modelId="{84BC89C4-C3E1-4E93-8227-FA35E23F3ECE}" type="pres">
      <dgm:prSet presAssocID="{C449E10D-26B9-4F4E-97F8-7CAC3A44D525}" presName="textA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0F2C7-358D-455B-A35D-365F5807FF2E}" type="pres">
      <dgm:prSet presAssocID="{C449E10D-26B9-4F4E-97F8-7CAC3A44D525}" presName="circleA" presStyleLbl="node1" presStyleIdx="2" presStyleCnt="6"/>
      <dgm:spPr/>
    </dgm:pt>
    <dgm:pt modelId="{6899C25C-7AA0-4AA8-A948-A00A04EF63E6}" type="pres">
      <dgm:prSet presAssocID="{C449E10D-26B9-4F4E-97F8-7CAC3A44D525}" presName="spaceA" presStyleCnt="0"/>
      <dgm:spPr/>
    </dgm:pt>
    <dgm:pt modelId="{7DE06AF1-A231-40A9-841A-FAD77DFC2B8C}" type="pres">
      <dgm:prSet presAssocID="{5661DE06-1167-410A-BEF0-DCD7775D330F}" presName="space" presStyleCnt="0"/>
      <dgm:spPr/>
    </dgm:pt>
    <dgm:pt modelId="{0DD7F4C8-0AA0-4DD6-96C2-5B7980603C5B}" type="pres">
      <dgm:prSet presAssocID="{30C07E7E-5380-4066-B67D-65A8E912E095}" presName="compositeB" presStyleCnt="0"/>
      <dgm:spPr/>
    </dgm:pt>
    <dgm:pt modelId="{F2E3E383-851F-4A6D-A7AA-4A3F42B4C26A}" type="pres">
      <dgm:prSet presAssocID="{30C07E7E-5380-4066-B67D-65A8E912E095}" presName="textB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361DFB-3C8A-4E88-8DDA-6CFEB837B189}" type="pres">
      <dgm:prSet presAssocID="{30C07E7E-5380-4066-B67D-65A8E912E095}" presName="circleB" presStyleLbl="node1" presStyleIdx="3" presStyleCnt="6"/>
      <dgm:spPr/>
    </dgm:pt>
    <dgm:pt modelId="{1472FCDD-2D56-4D44-A62D-5DE9402370D5}" type="pres">
      <dgm:prSet presAssocID="{30C07E7E-5380-4066-B67D-65A8E912E095}" presName="spaceB" presStyleCnt="0"/>
      <dgm:spPr/>
    </dgm:pt>
    <dgm:pt modelId="{6BAADAC5-4D44-40EB-9737-982D003B30AA}" type="pres">
      <dgm:prSet presAssocID="{51CAA0A5-5170-48A7-A3E1-AD66DBEB851F}" presName="space" presStyleCnt="0"/>
      <dgm:spPr/>
    </dgm:pt>
    <dgm:pt modelId="{F261B29C-F0CE-4D2F-8639-E67F9840C6F3}" type="pres">
      <dgm:prSet presAssocID="{1D22B338-F2CC-4174-8427-468F0037131E}" presName="compositeA" presStyleCnt="0"/>
      <dgm:spPr/>
    </dgm:pt>
    <dgm:pt modelId="{B55648B3-9F45-4B09-AC0E-59301B338133}" type="pres">
      <dgm:prSet presAssocID="{1D22B338-F2CC-4174-8427-468F0037131E}" presName="textA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CBA4FD-3D2A-48A8-B139-6F85C36043DE}" type="pres">
      <dgm:prSet presAssocID="{1D22B338-F2CC-4174-8427-468F0037131E}" presName="circleA" presStyleLbl="node1" presStyleIdx="4" presStyleCnt="6"/>
      <dgm:spPr/>
    </dgm:pt>
    <dgm:pt modelId="{696754FC-C975-4FE1-982C-EFCC311ACF62}" type="pres">
      <dgm:prSet presAssocID="{1D22B338-F2CC-4174-8427-468F0037131E}" presName="spaceA" presStyleCnt="0"/>
      <dgm:spPr/>
    </dgm:pt>
    <dgm:pt modelId="{171E82E1-6CF0-4F42-AA86-9126CE51D356}" type="pres">
      <dgm:prSet presAssocID="{C35D8B6F-6B41-45FF-93D5-E2B492FAA068}" presName="space" presStyleCnt="0"/>
      <dgm:spPr/>
    </dgm:pt>
    <dgm:pt modelId="{F9D2FA0D-5A49-44A3-BDAC-9F002EC5D412}" type="pres">
      <dgm:prSet presAssocID="{E66EEB1F-DB54-45D7-9CEA-1811C4EAD63F}" presName="compositeB" presStyleCnt="0"/>
      <dgm:spPr/>
    </dgm:pt>
    <dgm:pt modelId="{DCAAAEA4-84BE-4793-8ECB-465EDFE8AC0D}" type="pres">
      <dgm:prSet presAssocID="{E66EEB1F-DB54-45D7-9CEA-1811C4EAD63F}" presName="textB" presStyleLbl="revTx" presStyleIdx="5" presStyleCnt="6" custLinFactNeighborX="-125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5572B-B3DA-49A0-AC1B-27A53650FB0D}" type="pres">
      <dgm:prSet presAssocID="{E66EEB1F-DB54-45D7-9CEA-1811C4EAD63F}" presName="circleB" presStyleLbl="node1" presStyleIdx="5" presStyleCnt="6"/>
      <dgm:spPr/>
    </dgm:pt>
    <dgm:pt modelId="{DFDA96E9-23D5-486C-BEA7-4BD94784EE19}" type="pres">
      <dgm:prSet presAssocID="{E66EEB1F-DB54-45D7-9CEA-1811C4EAD63F}" presName="spaceB" presStyleCnt="0"/>
      <dgm:spPr/>
    </dgm:pt>
  </dgm:ptLst>
  <dgm:cxnLst>
    <dgm:cxn modelId="{182E3BE8-613F-4973-AA9E-6DED51759FC9}" type="presOf" srcId="{C449E10D-26B9-4F4E-97F8-7CAC3A44D525}" destId="{84BC89C4-C3E1-4E93-8227-FA35E23F3ECE}" srcOrd="0" destOrd="0" presId="urn:microsoft.com/office/officeart/2005/8/layout/hProcess11"/>
    <dgm:cxn modelId="{A85641C3-A8C6-4690-AB1E-E1B54C5073F5}" srcId="{812B3DAF-B968-4BE7-BE30-0D0D9CF8D0F7}" destId="{8B1D1DC2-73BF-41B2-839D-C08A9389C83D}" srcOrd="0" destOrd="0" parTransId="{E6A297F7-A830-48DE-BA8D-BF613896F009}" sibTransId="{86D3E30F-F892-4DDE-82B6-CFEDEFB1D857}"/>
    <dgm:cxn modelId="{E4831828-DA14-4B32-873E-3B863C2F6343}" type="presOf" srcId="{8B1D1DC2-73BF-41B2-839D-C08A9389C83D}" destId="{D6A8A623-8569-4476-8E81-1EDD9F4C9D2D}" srcOrd="0" destOrd="0" presId="urn:microsoft.com/office/officeart/2005/8/layout/hProcess11"/>
    <dgm:cxn modelId="{E0B14C9A-938E-4671-BC7E-8B0384EEF438}" srcId="{812B3DAF-B968-4BE7-BE30-0D0D9CF8D0F7}" destId="{C449E10D-26B9-4F4E-97F8-7CAC3A44D525}" srcOrd="2" destOrd="0" parTransId="{B4E64FE9-A764-4362-BB6B-F7CEED7FDBD4}" sibTransId="{5661DE06-1167-410A-BEF0-DCD7775D330F}"/>
    <dgm:cxn modelId="{717302E5-4807-4B39-97CC-E7C539BE9816}" type="presOf" srcId="{4A0456DE-EAF8-4F1A-82FD-F3527FAA673C}" destId="{5D0F8A9B-49AF-4549-8873-0FD6BEAF53D0}" srcOrd="0" destOrd="0" presId="urn:microsoft.com/office/officeart/2005/8/layout/hProcess11"/>
    <dgm:cxn modelId="{F830502D-C19D-4EC9-B098-79541D20B193}" type="presOf" srcId="{30C07E7E-5380-4066-B67D-65A8E912E095}" destId="{F2E3E383-851F-4A6D-A7AA-4A3F42B4C26A}" srcOrd="0" destOrd="0" presId="urn:microsoft.com/office/officeart/2005/8/layout/hProcess11"/>
    <dgm:cxn modelId="{356E4DC2-39D9-48B0-BB86-EA26EAC53C61}" type="presOf" srcId="{E66EEB1F-DB54-45D7-9CEA-1811C4EAD63F}" destId="{DCAAAEA4-84BE-4793-8ECB-465EDFE8AC0D}" srcOrd="0" destOrd="0" presId="urn:microsoft.com/office/officeart/2005/8/layout/hProcess11"/>
    <dgm:cxn modelId="{F7A5D2C2-1128-4646-8605-6C9F1E575A88}" srcId="{812B3DAF-B968-4BE7-BE30-0D0D9CF8D0F7}" destId="{30C07E7E-5380-4066-B67D-65A8E912E095}" srcOrd="3" destOrd="0" parTransId="{B1A66CE4-A0EF-40C8-B38A-C9F148754F69}" sibTransId="{51CAA0A5-5170-48A7-A3E1-AD66DBEB851F}"/>
    <dgm:cxn modelId="{BF0069DE-FCAB-4AAD-8C46-9D10B30F846B}" srcId="{812B3DAF-B968-4BE7-BE30-0D0D9CF8D0F7}" destId="{4A0456DE-EAF8-4F1A-82FD-F3527FAA673C}" srcOrd="1" destOrd="0" parTransId="{33361BA0-E2C9-4372-8FF8-58A478720192}" sibTransId="{91EC0CBB-54FB-42A6-AAD1-655F4E56C28B}"/>
    <dgm:cxn modelId="{8F5655EF-D6C0-4B65-8C92-70D2DC69EC8B}" type="presOf" srcId="{812B3DAF-B968-4BE7-BE30-0D0D9CF8D0F7}" destId="{6B3D127C-22E0-4466-BEE8-7A804883BD64}" srcOrd="0" destOrd="0" presId="urn:microsoft.com/office/officeart/2005/8/layout/hProcess11"/>
    <dgm:cxn modelId="{69879142-9C14-45A8-B385-267E608BBD42}" type="presOf" srcId="{1D22B338-F2CC-4174-8427-468F0037131E}" destId="{B55648B3-9F45-4B09-AC0E-59301B338133}" srcOrd="0" destOrd="0" presId="urn:microsoft.com/office/officeart/2005/8/layout/hProcess11"/>
    <dgm:cxn modelId="{A0DB1C69-EB6D-4FFB-9C50-4CD5D1336F3E}" srcId="{812B3DAF-B968-4BE7-BE30-0D0D9CF8D0F7}" destId="{1D22B338-F2CC-4174-8427-468F0037131E}" srcOrd="4" destOrd="0" parTransId="{81971413-9759-4CE2-A34A-790A02B1EF53}" sibTransId="{C35D8B6F-6B41-45FF-93D5-E2B492FAA068}"/>
    <dgm:cxn modelId="{F8E127BD-16A3-4DEA-AAFF-B2E1F8A87E56}" srcId="{812B3DAF-B968-4BE7-BE30-0D0D9CF8D0F7}" destId="{E66EEB1F-DB54-45D7-9CEA-1811C4EAD63F}" srcOrd="5" destOrd="0" parTransId="{466F46D0-A100-495E-BA04-9DDBD77804BB}" sibTransId="{822D9233-F120-451E-B761-E497FDBA9333}"/>
    <dgm:cxn modelId="{BA942BAF-7BDB-4BBD-A24B-8B437CA3B3FC}" type="presParOf" srcId="{6B3D127C-22E0-4466-BEE8-7A804883BD64}" destId="{98767B6E-A37D-4074-8121-752D309297BA}" srcOrd="0" destOrd="0" presId="urn:microsoft.com/office/officeart/2005/8/layout/hProcess11"/>
    <dgm:cxn modelId="{324E03B0-B21A-4A5A-AD8C-21B78179DA2E}" type="presParOf" srcId="{6B3D127C-22E0-4466-BEE8-7A804883BD64}" destId="{3E1C590A-F009-48C4-8768-9952A8037FE3}" srcOrd="1" destOrd="0" presId="urn:microsoft.com/office/officeart/2005/8/layout/hProcess11"/>
    <dgm:cxn modelId="{1FF8D3DB-9015-40AF-ACBF-F53AE8EEBB9E}" type="presParOf" srcId="{3E1C590A-F009-48C4-8768-9952A8037FE3}" destId="{1AEAA007-E4F2-460A-8BFF-DEEAD54D49CC}" srcOrd="0" destOrd="0" presId="urn:microsoft.com/office/officeart/2005/8/layout/hProcess11"/>
    <dgm:cxn modelId="{40BB3E29-C983-4AD4-BC6E-E3A46853AC39}" type="presParOf" srcId="{1AEAA007-E4F2-460A-8BFF-DEEAD54D49CC}" destId="{D6A8A623-8569-4476-8E81-1EDD9F4C9D2D}" srcOrd="0" destOrd="0" presId="urn:microsoft.com/office/officeart/2005/8/layout/hProcess11"/>
    <dgm:cxn modelId="{992532C2-BD73-4D53-9E07-F2A4C106BB2A}" type="presParOf" srcId="{1AEAA007-E4F2-460A-8BFF-DEEAD54D49CC}" destId="{072D3644-39BA-436D-BD96-17462FCEE244}" srcOrd="1" destOrd="0" presId="urn:microsoft.com/office/officeart/2005/8/layout/hProcess11"/>
    <dgm:cxn modelId="{3300320F-AC03-49BE-A884-B49643A477F5}" type="presParOf" srcId="{1AEAA007-E4F2-460A-8BFF-DEEAD54D49CC}" destId="{CC6D63EC-C775-4A54-B787-7906AE0F1051}" srcOrd="2" destOrd="0" presId="urn:microsoft.com/office/officeart/2005/8/layout/hProcess11"/>
    <dgm:cxn modelId="{D3F5588B-C0D7-4377-B654-26D3511794A6}" type="presParOf" srcId="{3E1C590A-F009-48C4-8768-9952A8037FE3}" destId="{32DD10A6-E6CF-4408-ACDE-5DA8D0110DC3}" srcOrd="1" destOrd="0" presId="urn:microsoft.com/office/officeart/2005/8/layout/hProcess11"/>
    <dgm:cxn modelId="{4EE47479-92B1-40EC-A535-9A17DA1FCFDA}" type="presParOf" srcId="{3E1C590A-F009-48C4-8768-9952A8037FE3}" destId="{68F554F5-9D6D-49A8-8931-989750D6A204}" srcOrd="2" destOrd="0" presId="urn:microsoft.com/office/officeart/2005/8/layout/hProcess11"/>
    <dgm:cxn modelId="{B8E4EAEE-142F-4888-9468-FD1B5FD50225}" type="presParOf" srcId="{68F554F5-9D6D-49A8-8931-989750D6A204}" destId="{5D0F8A9B-49AF-4549-8873-0FD6BEAF53D0}" srcOrd="0" destOrd="0" presId="urn:microsoft.com/office/officeart/2005/8/layout/hProcess11"/>
    <dgm:cxn modelId="{301F122D-9C6F-41A8-9BEC-860A476E3B8B}" type="presParOf" srcId="{68F554F5-9D6D-49A8-8931-989750D6A204}" destId="{9B43C5A6-B7D0-4BF6-BBE8-185FFD130C94}" srcOrd="1" destOrd="0" presId="urn:microsoft.com/office/officeart/2005/8/layout/hProcess11"/>
    <dgm:cxn modelId="{8313CFB1-C40D-46D2-88E5-EFBB5897D3ED}" type="presParOf" srcId="{68F554F5-9D6D-49A8-8931-989750D6A204}" destId="{E0257295-76AB-467F-977B-A8A60064E345}" srcOrd="2" destOrd="0" presId="urn:microsoft.com/office/officeart/2005/8/layout/hProcess11"/>
    <dgm:cxn modelId="{A134773F-478B-4E35-B23F-4A7C37C4BC34}" type="presParOf" srcId="{3E1C590A-F009-48C4-8768-9952A8037FE3}" destId="{0C65CA01-FC39-40DE-8239-ABF04C4A5E06}" srcOrd="3" destOrd="0" presId="urn:microsoft.com/office/officeart/2005/8/layout/hProcess11"/>
    <dgm:cxn modelId="{52F12CAC-C441-4711-8FC1-ECE44200398C}" type="presParOf" srcId="{3E1C590A-F009-48C4-8768-9952A8037FE3}" destId="{E057DCF2-5D2D-4161-BBCF-C77BF3B08C4A}" srcOrd="4" destOrd="0" presId="urn:microsoft.com/office/officeart/2005/8/layout/hProcess11"/>
    <dgm:cxn modelId="{FF0BD1AA-069D-4912-BF52-0E93A9B6F215}" type="presParOf" srcId="{E057DCF2-5D2D-4161-BBCF-C77BF3B08C4A}" destId="{84BC89C4-C3E1-4E93-8227-FA35E23F3ECE}" srcOrd="0" destOrd="0" presId="urn:microsoft.com/office/officeart/2005/8/layout/hProcess11"/>
    <dgm:cxn modelId="{65A6034A-F060-48EB-8C2B-82993E8295EC}" type="presParOf" srcId="{E057DCF2-5D2D-4161-BBCF-C77BF3B08C4A}" destId="{FBE0F2C7-358D-455B-A35D-365F5807FF2E}" srcOrd="1" destOrd="0" presId="urn:microsoft.com/office/officeart/2005/8/layout/hProcess11"/>
    <dgm:cxn modelId="{000C8102-09B8-4DCF-AB8A-8D03F8F683BC}" type="presParOf" srcId="{E057DCF2-5D2D-4161-BBCF-C77BF3B08C4A}" destId="{6899C25C-7AA0-4AA8-A948-A00A04EF63E6}" srcOrd="2" destOrd="0" presId="urn:microsoft.com/office/officeart/2005/8/layout/hProcess11"/>
    <dgm:cxn modelId="{B4207788-0DC1-44CB-815C-AE77AA283069}" type="presParOf" srcId="{3E1C590A-F009-48C4-8768-9952A8037FE3}" destId="{7DE06AF1-A231-40A9-841A-FAD77DFC2B8C}" srcOrd="5" destOrd="0" presId="urn:microsoft.com/office/officeart/2005/8/layout/hProcess11"/>
    <dgm:cxn modelId="{287FE0EC-9F95-4B83-9831-1FB49A113234}" type="presParOf" srcId="{3E1C590A-F009-48C4-8768-9952A8037FE3}" destId="{0DD7F4C8-0AA0-4DD6-96C2-5B7980603C5B}" srcOrd="6" destOrd="0" presId="urn:microsoft.com/office/officeart/2005/8/layout/hProcess11"/>
    <dgm:cxn modelId="{B84F63BD-5F4E-48DB-81C7-99C79AF230E1}" type="presParOf" srcId="{0DD7F4C8-0AA0-4DD6-96C2-5B7980603C5B}" destId="{F2E3E383-851F-4A6D-A7AA-4A3F42B4C26A}" srcOrd="0" destOrd="0" presId="urn:microsoft.com/office/officeart/2005/8/layout/hProcess11"/>
    <dgm:cxn modelId="{C55C5EB8-2A2D-4069-992B-185FA06B65E5}" type="presParOf" srcId="{0DD7F4C8-0AA0-4DD6-96C2-5B7980603C5B}" destId="{9A361DFB-3C8A-4E88-8DDA-6CFEB837B189}" srcOrd="1" destOrd="0" presId="urn:microsoft.com/office/officeart/2005/8/layout/hProcess11"/>
    <dgm:cxn modelId="{244D8AE3-3C8F-40EF-B784-B650D2B2184F}" type="presParOf" srcId="{0DD7F4C8-0AA0-4DD6-96C2-5B7980603C5B}" destId="{1472FCDD-2D56-4D44-A62D-5DE9402370D5}" srcOrd="2" destOrd="0" presId="urn:microsoft.com/office/officeart/2005/8/layout/hProcess11"/>
    <dgm:cxn modelId="{5B7D4CF9-90EE-4D46-ACD4-F0EE66615835}" type="presParOf" srcId="{3E1C590A-F009-48C4-8768-9952A8037FE3}" destId="{6BAADAC5-4D44-40EB-9737-982D003B30AA}" srcOrd="7" destOrd="0" presId="urn:microsoft.com/office/officeart/2005/8/layout/hProcess11"/>
    <dgm:cxn modelId="{6F9CD87C-99F1-43E6-9F13-43542221D4AE}" type="presParOf" srcId="{3E1C590A-F009-48C4-8768-9952A8037FE3}" destId="{F261B29C-F0CE-4D2F-8639-E67F9840C6F3}" srcOrd="8" destOrd="0" presId="urn:microsoft.com/office/officeart/2005/8/layout/hProcess11"/>
    <dgm:cxn modelId="{5534D669-89F4-4577-B569-8F7612557C19}" type="presParOf" srcId="{F261B29C-F0CE-4D2F-8639-E67F9840C6F3}" destId="{B55648B3-9F45-4B09-AC0E-59301B338133}" srcOrd="0" destOrd="0" presId="urn:microsoft.com/office/officeart/2005/8/layout/hProcess11"/>
    <dgm:cxn modelId="{247114E3-6F27-4F2F-86F7-39B8EC9AEE96}" type="presParOf" srcId="{F261B29C-F0CE-4D2F-8639-E67F9840C6F3}" destId="{6ACBA4FD-3D2A-48A8-B139-6F85C36043DE}" srcOrd="1" destOrd="0" presId="urn:microsoft.com/office/officeart/2005/8/layout/hProcess11"/>
    <dgm:cxn modelId="{52CB74F3-FE1E-4FDF-BDB3-A2FF7361C5C7}" type="presParOf" srcId="{F261B29C-F0CE-4D2F-8639-E67F9840C6F3}" destId="{696754FC-C975-4FE1-982C-EFCC311ACF62}" srcOrd="2" destOrd="0" presId="urn:microsoft.com/office/officeart/2005/8/layout/hProcess11"/>
    <dgm:cxn modelId="{1A9873F6-C2D8-4632-80D9-6432890C1178}" type="presParOf" srcId="{3E1C590A-F009-48C4-8768-9952A8037FE3}" destId="{171E82E1-6CF0-4F42-AA86-9126CE51D356}" srcOrd="9" destOrd="0" presId="urn:microsoft.com/office/officeart/2005/8/layout/hProcess11"/>
    <dgm:cxn modelId="{5573F347-8CA0-43B2-A962-698D3DB6A7ED}" type="presParOf" srcId="{3E1C590A-F009-48C4-8768-9952A8037FE3}" destId="{F9D2FA0D-5A49-44A3-BDAC-9F002EC5D412}" srcOrd="10" destOrd="0" presId="urn:microsoft.com/office/officeart/2005/8/layout/hProcess11"/>
    <dgm:cxn modelId="{C22293C2-1F3D-4D08-BE19-50A9DB7FFA3A}" type="presParOf" srcId="{F9D2FA0D-5A49-44A3-BDAC-9F002EC5D412}" destId="{DCAAAEA4-84BE-4793-8ECB-465EDFE8AC0D}" srcOrd="0" destOrd="0" presId="urn:microsoft.com/office/officeart/2005/8/layout/hProcess11"/>
    <dgm:cxn modelId="{0A156937-4F18-4F3B-86BD-A66928599737}" type="presParOf" srcId="{F9D2FA0D-5A49-44A3-BDAC-9F002EC5D412}" destId="{8165572B-B3DA-49A0-AC1B-27A53650FB0D}" srcOrd="1" destOrd="0" presId="urn:microsoft.com/office/officeart/2005/8/layout/hProcess11"/>
    <dgm:cxn modelId="{C269CE0D-81BE-47EA-BD4A-47A5A11AA1C8}" type="presParOf" srcId="{F9D2FA0D-5A49-44A3-BDAC-9F002EC5D412}" destId="{DFDA96E9-23D5-486C-BEA7-4BD94784EE1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2B3DAF-B968-4BE7-BE30-0D0D9CF8D0F7}" type="doc">
      <dgm:prSet loTypeId="urn:microsoft.com/office/officeart/2005/8/layout/hProcess11" loCatId="process" qsTypeId="urn:microsoft.com/office/officeart/2005/8/quickstyle/3d1" qsCatId="3D" csTypeId="urn:microsoft.com/office/officeart/2005/8/colors/accent1_2#5" csCatId="accent1" phldr="1"/>
      <dgm:spPr/>
    </dgm:pt>
    <dgm:pt modelId="{8B1D1DC2-73BF-41B2-839D-C08A9389C83D}">
      <dgm:prSet phldrT="[Text]" custT="1"/>
      <dgm:spPr/>
      <dgm:t>
        <a:bodyPr/>
        <a:lstStyle/>
        <a:p>
          <a:r>
            <a:rPr lang="en-US" sz="1500" dirty="0" smtClean="0">
              <a:latin typeface="Calibri" pitchFamily="34" charset="0"/>
              <a:cs typeface="Times New Roman" pitchFamily="18" charset="0"/>
            </a:rPr>
            <a:t>1946: Incorporate as Cathay Pacific Airline.</a:t>
          </a:r>
          <a:endParaRPr lang="en-US" sz="1500" dirty="0">
            <a:latin typeface="Calibri" pitchFamily="34" charset="0"/>
            <a:cs typeface="Times New Roman" pitchFamily="18" charset="0"/>
          </a:endParaRPr>
        </a:p>
      </dgm:t>
    </dgm:pt>
    <dgm:pt modelId="{E6A297F7-A830-48DE-BA8D-BF613896F009}" type="parTrans" cxnId="{A85641C3-A8C6-4690-AB1E-E1B54C5073F5}">
      <dgm:prSet/>
      <dgm:spPr/>
      <dgm:t>
        <a:bodyPr/>
        <a:lstStyle/>
        <a:p>
          <a:endParaRPr lang="en-US"/>
        </a:p>
      </dgm:t>
    </dgm:pt>
    <dgm:pt modelId="{86D3E30F-F892-4DDE-82B6-CFEDEFB1D857}" type="sibTrans" cxnId="{A85641C3-A8C6-4690-AB1E-E1B54C5073F5}">
      <dgm:prSet/>
      <dgm:spPr/>
      <dgm:t>
        <a:bodyPr/>
        <a:lstStyle/>
        <a:p>
          <a:endParaRPr lang="en-US"/>
        </a:p>
      </dgm:t>
    </dgm:pt>
    <dgm:pt modelId="{4A0456DE-EAF8-4F1A-82FD-F3527FAA673C}">
      <dgm:prSet phldrT="[Text]" custT="1"/>
      <dgm:spPr/>
      <dgm:t>
        <a:bodyPr/>
        <a:lstStyle/>
        <a:p>
          <a:r>
            <a:rPr lang="en-US" sz="1500" dirty="0" smtClean="0">
              <a:latin typeface="Calibri" pitchFamily="34" charset="0"/>
            </a:rPr>
            <a:t>1948:Swire Group </a:t>
          </a:r>
          <a:r>
            <a:rPr lang="en-US" altLang="zh-TW" sz="1500" dirty="0" smtClean="0">
              <a:latin typeface="Calibri" pitchFamily="34" charset="0"/>
            </a:rPr>
            <a:t>took a 45% share in the company</a:t>
          </a:r>
          <a:endParaRPr lang="en-US" sz="1500" dirty="0">
            <a:latin typeface="Calibri" pitchFamily="34" charset="0"/>
          </a:endParaRPr>
        </a:p>
      </dgm:t>
    </dgm:pt>
    <dgm:pt modelId="{33361BA0-E2C9-4372-8FF8-58A478720192}" type="parTrans" cxnId="{BF0069DE-FCAB-4AAD-8C46-9D10B30F846B}">
      <dgm:prSet/>
      <dgm:spPr/>
      <dgm:t>
        <a:bodyPr/>
        <a:lstStyle/>
        <a:p>
          <a:endParaRPr lang="en-US"/>
        </a:p>
      </dgm:t>
    </dgm:pt>
    <dgm:pt modelId="{91EC0CBB-54FB-42A6-AAD1-655F4E56C28B}" type="sibTrans" cxnId="{BF0069DE-FCAB-4AAD-8C46-9D10B30F846B}">
      <dgm:prSet/>
      <dgm:spPr/>
      <dgm:t>
        <a:bodyPr/>
        <a:lstStyle/>
        <a:p>
          <a:endParaRPr lang="en-US"/>
        </a:p>
      </dgm:t>
    </dgm:pt>
    <dgm:pt modelId="{C449E10D-26B9-4F4E-97F8-7CAC3A44D525}">
      <dgm:prSet phldrT="[Text]" custT="1"/>
      <dgm:spPr/>
      <dgm:t>
        <a:bodyPr/>
        <a:lstStyle/>
        <a:p>
          <a:r>
            <a:rPr lang="en-US" sz="1500" dirty="0" smtClean="0">
              <a:latin typeface="Calibri" pitchFamily="34" charset="0"/>
            </a:rPr>
            <a:t>1960s: </a:t>
          </a:r>
          <a:r>
            <a:rPr lang="en-US" altLang="zh-TW" sz="1500" dirty="0" smtClean="0">
              <a:latin typeface="Calibri" pitchFamily="34" charset="0"/>
            </a:rPr>
            <a:t>First to initiated international services to Osaka, Fukuoka and Nagoya</a:t>
          </a:r>
          <a:endParaRPr lang="en-US" sz="1500" dirty="0">
            <a:latin typeface="Calibri" pitchFamily="34" charset="0"/>
          </a:endParaRPr>
        </a:p>
      </dgm:t>
    </dgm:pt>
    <dgm:pt modelId="{B4E64FE9-A764-4362-BB6B-F7CEED7FDBD4}" type="parTrans" cxnId="{E0B14C9A-938E-4671-BC7E-8B0384EEF438}">
      <dgm:prSet/>
      <dgm:spPr/>
      <dgm:t>
        <a:bodyPr/>
        <a:lstStyle/>
        <a:p>
          <a:endParaRPr lang="en-US"/>
        </a:p>
      </dgm:t>
    </dgm:pt>
    <dgm:pt modelId="{5661DE06-1167-410A-BEF0-DCD7775D330F}" type="sibTrans" cxnId="{E0B14C9A-938E-4671-BC7E-8B0384EEF438}">
      <dgm:prSet/>
      <dgm:spPr/>
      <dgm:t>
        <a:bodyPr/>
        <a:lstStyle/>
        <a:p>
          <a:endParaRPr lang="en-US"/>
        </a:p>
      </dgm:t>
    </dgm:pt>
    <dgm:pt modelId="{30C07E7E-5380-4066-B67D-65A8E912E095}">
      <dgm:prSet phldrT="[Text]" custT="1"/>
      <dgm:spPr/>
      <dgm:t>
        <a:bodyPr/>
        <a:lstStyle/>
        <a:p>
          <a:pPr algn="ctr"/>
          <a:r>
            <a:rPr lang="en-US" sz="1500" dirty="0" smtClean="0">
              <a:latin typeface="Calibri" pitchFamily="34" charset="0"/>
            </a:rPr>
            <a:t>1970s:</a:t>
          </a:r>
          <a:r>
            <a:rPr lang="en-US" altLang="zh-TW" sz="1500" dirty="0" smtClean="0">
              <a:latin typeface="Calibri" pitchFamily="34" charset="0"/>
            </a:rPr>
            <a:t>make use of computerized reservation system and flight simulators</a:t>
          </a:r>
          <a:endParaRPr lang="en-US" sz="1500" dirty="0">
            <a:latin typeface="Calibri" pitchFamily="34" charset="0"/>
          </a:endParaRPr>
        </a:p>
      </dgm:t>
    </dgm:pt>
    <dgm:pt modelId="{B1A66CE4-A0EF-40C8-B38A-C9F148754F69}" type="parTrans" cxnId="{F7A5D2C2-1128-4646-8605-6C9F1E575A88}">
      <dgm:prSet/>
      <dgm:spPr/>
      <dgm:t>
        <a:bodyPr/>
        <a:lstStyle/>
        <a:p>
          <a:endParaRPr lang="en-US"/>
        </a:p>
      </dgm:t>
    </dgm:pt>
    <dgm:pt modelId="{51CAA0A5-5170-48A7-A3E1-AD66DBEB851F}" type="sibTrans" cxnId="{F7A5D2C2-1128-4646-8605-6C9F1E575A88}">
      <dgm:prSet/>
      <dgm:spPr/>
      <dgm:t>
        <a:bodyPr/>
        <a:lstStyle/>
        <a:p>
          <a:endParaRPr lang="en-US"/>
        </a:p>
      </dgm:t>
    </dgm:pt>
    <dgm:pt modelId="{1D22B338-F2CC-4174-8427-468F0037131E}">
      <dgm:prSet phldrT="[Text]" custT="1"/>
      <dgm:spPr/>
      <dgm:t>
        <a:bodyPr/>
        <a:lstStyle/>
        <a:p>
          <a:r>
            <a:rPr lang="en-US" sz="1500" dirty="0" smtClean="0">
              <a:latin typeface="Calibri" pitchFamily="34" charset="0"/>
            </a:rPr>
            <a:t>1980s:expand to </a:t>
          </a:r>
          <a:r>
            <a:rPr lang="en-US" altLang="zh-TW" sz="1500" dirty="0" smtClean="0">
              <a:latin typeface="Calibri" pitchFamily="34" charset="0"/>
            </a:rPr>
            <a:t>London, Brisbane, Frankfurt, Vancouver, Amsterdam, Rome, San Francisco, Paris, Zurich, Manchester. </a:t>
          </a:r>
          <a:endParaRPr lang="en-US" sz="1500" dirty="0">
            <a:latin typeface="Calibri" pitchFamily="34" charset="0"/>
          </a:endParaRPr>
        </a:p>
      </dgm:t>
    </dgm:pt>
    <dgm:pt modelId="{81971413-9759-4CE2-A34A-790A02B1EF53}" type="parTrans" cxnId="{A0DB1C69-EB6D-4FFB-9C50-4CD5D1336F3E}">
      <dgm:prSet/>
      <dgm:spPr/>
      <dgm:t>
        <a:bodyPr/>
        <a:lstStyle/>
        <a:p>
          <a:endParaRPr lang="en-US"/>
        </a:p>
      </dgm:t>
    </dgm:pt>
    <dgm:pt modelId="{C35D8B6F-6B41-45FF-93D5-E2B492FAA068}" type="sibTrans" cxnId="{A0DB1C69-EB6D-4FFB-9C50-4CD5D1336F3E}">
      <dgm:prSet/>
      <dgm:spPr/>
      <dgm:t>
        <a:bodyPr/>
        <a:lstStyle/>
        <a:p>
          <a:endParaRPr lang="en-US"/>
        </a:p>
      </dgm:t>
    </dgm:pt>
    <dgm:pt modelId="{E66EEB1F-DB54-45D7-9CEA-1811C4EAD63F}">
      <dgm:prSet phldrT="[Text]" custT="1"/>
      <dgm:spPr/>
      <dgm:t>
        <a:bodyPr/>
        <a:lstStyle/>
        <a:p>
          <a:r>
            <a:rPr lang="en-US" sz="1500" dirty="0" smtClean="0">
              <a:latin typeface="Calibri" pitchFamily="34" charset="0"/>
            </a:rPr>
            <a:t>1990s:</a:t>
          </a:r>
          <a:r>
            <a:rPr lang="en-US" altLang="zh-TW" sz="1500" dirty="0" smtClean="0">
              <a:latin typeface="Calibri" pitchFamily="34" charset="0"/>
            </a:rPr>
            <a:t>change green and white striped livery to the dynamic and now famous Asian "brushstroke" image</a:t>
          </a:r>
          <a:endParaRPr lang="en-US" sz="1500" dirty="0">
            <a:latin typeface="Calibri" pitchFamily="34" charset="0"/>
          </a:endParaRPr>
        </a:p>
      </dgm:t>
    </dgm:pt>
    <dgm:pt modelId="{466F46D0-A100-495E-BA04-9DDBD77804BB}" type="parTrans" cxnId="{F8E127BD-16A3-4DEA-AAFF-B2E1F8A87E56}">
      <dgm:prSet/>
      <dgm:spPr/>
      <dgm:t>
        <a:bodyPr/>
        <a:lstStyle/>
        <a:p>
          <a:endParaRPr lang="en-US"/>
        </a:p>
      </dgm:t>
    </dgm:pt>
    <dgm:pt modelId="{822D9233-F120-451E-B761-E497FDBA9333}" type="sibTrans" cxnId="{F8E127BD-16A3-4DEA-AAFF-B2E1F8A87E56}">
      <dgm:prSet/>
      <dgm:spPr/>
      <dgm:t>
        <a:bodyPr/>
        <a:lstStyle/>
        <a:p>
          <a:endParaRPr lang="en-US"/>
        </a:p>
      </dgm:t>
    </dgm:pt>
    <dgm:pt modelId="{6B3D127C-22E0-4466-BEE8-7A804883BD64}" type="pres">
      <dgm:prSet presAssocID="{812B3DAF-B968-4BE7-BE30-0D0D9CF8D0F7}" presName="Name0" presStyleCnt="0">
        <dgm:presLayoutVars>
          <dgm:dir/>
          <dgm:resizeHandles val="exact"/>
        </dgm:presLayoutVars>
      </dgm:prSet>
      <dgm:spPr/>
    </dgm:pt>
    <dgm:pt modelId="{98767B6E-A37D-4074-8121-752D309297BA}" type="pres">
      <dgm:prSet presAssocID="{812B3DAF-B968-4BE7-BE30-0D0D9CF8D0F7}" presName="arrow" presStyleLbl="bgShp" presStyleIdx="0" presStyleCnt="1" custLinFactNeighborY="6130"/>
      <dgm:spPr/>
      <dgm:t>
        <a:bodyPr/>
        <a:lstStyle/>
        <a:p>
          <a:endParaRPr lang="zh-TW" altLang="en-US"/>
        </a:p>
      </dgm:t>
    </dgm:pt>
    <dgm:pt modelId="{3E1C590A-F009-48C4-8768-9952A8037FE3}" type="pres">
      <dgm:prSet presAssocID="{812B3DAF-B968-4BE7-BE30-0D0D9CF8D0F7}" presName="points" presStyleCnt="0"/>
      <dgm:spPr/>
    </dgm:pt>
    <dgm:pt modelId="{1AEAA007-E4F2-460A-8BFF-DEEAD54D49CC}" type="pres">
      <dgm:prSet presAssocID="{8B1D1DC2-73BF-41B2-839D-C08A9389C83D}" presName="compositeA" presStyleCnt="0"/>
      <dgm:spPr/>
    </dgm:pt>
    <dgm:pt modelId="{D6A8A623-8569-4476-8E81-1EDD9F4C9D2D}" type="pres">
      <dgm:prSet presAssocID="{8B1D1DC2-73BF-41B2-839D-C08A9389C83D}" presName="textA" presStyleLbl="revTx" presStyleIdx="0" presStyleCnt="6" custScaleX="2175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D3644-39BA-436D-BD96-17462FCEE244}" type="pres">
      <dgm:prSet presAssocID="{8B1D1DC2-73BF-41B2-839D-C08A9389C83D}" presName="circleA" presStyleLbl="node1" presStyleIdx="0" presStyleCnt="6"/>
      <dgm:spPr/>
    </dgm:pt>
    <dgm:pt modelId="{CC6D63EC-C775-4A54-B787-7906AE0F1051}" type="pres">
      <dgm:prSet presAssocID="{8B1D1DC2-73BF-41B2-839D-C08A9389C83D}" presName="spaceA" presStyleCnt="0"/>
      <dgm:spPr/>
    </dgm:pt>
    <dgm:pt modelId="{32DD10A6-E6CF-4408-ACDE-5DA8D0110DC3}" type="pres">
      <dgm:prSet presAssocID="{86D3E30F-F892-4DDE-82B6-CFEDEFB1D857}" presName="space" presStyleCnt="0"/>
      <dgm:spPr/>
    </dgm:pt>
    <dgm:pt modelId="{68F554F5-9D6D-49A8-8931-989750D6A204}" type="pres">
      <dgm:prSet presAssocID="{4A0456DE-EAF8-4F1A-82FD-F3527FAA673C}" presName="compositeB" presStyleCnt="0"/>
      <dgm:spPr/>
    </dgm:pt>
    <dgm:pt modelId="{5D0F8A9B-49AF-4549-8873-0FD6BEAF53D0}" type="pres">
      <dgm:prSet presAssocID="{4A0456DE-EAF8-4F1A-82FD-F3527FAA673C}" presName="textB" presStyleLbl="revTx" presStyleIdx="1" presStyleCnt="6" custScaleX="2570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43C5A6-B7D0-4BF6-BBE8-185FFD130C94}" type="pres">
      <dgm:prSet presAssocID="{4A0456DE-EAF8-4F1A-82FD-F3527FAA673C}" presName="circleB" presStyleLbl="node1" presStyleIdx="1" presStyleCnt="6"/>
      <dgm:spPr/>
    </dgm:pt>
    <dgm:pt modelId="{E0257295-76AB-467F-977B-A8A60064E345}" type="pres">
      <dgm:prSet presAssocID="{4A0456DE-EAF8-4F1A-82FD-F3527FAA673C}" presName="spaceB" presStyleCnt="0"/>
      <dgm:spPr/>
    </dgm:pt>
    <dgm:pt modelId="{0C65CA01-FC39-40DE-8239-ABF04C4A5E06}" type="pres">
      <dgm:prSet presAssocID="{91EC0CBB-54FB-42A6-AAD1-655F4E56C28B}" presName="space" presStyleCnt="0"/>
      <dgm:spPr/>
    </dgm:pt>
    <dgm:pt modelId="{E057DCF2-5D2D-4161-BBCF-C77BF3B08C4A}" type="pres">
      <dgm:prSet presAssocID="{C449E10D-26B9-4F4E-97F8-7CAC3A44D525}" presName="compositeA" presStyleCnt="0"/>
      <dgm:spPr/>
    </dgm:pt>
    <dgm:pt modelId="{84BC89C4-C3E1-4E93-8227-FA35E23F3ECE}" type="pres">
      <dgm:prSet presAssocID="{C449E10D-26B9-4F4E-97F8-7CAC3A44D525}" presName="textA" presStyleLbl="revTx" presStyleIdx="2" presStyleCnt="6" custScaleX="2757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0F2C7-358D-455B-A35D-365F5807FF2E}" type="pres">
      <dgm:prSet presAssocID="{C449E10D-26B9-4F4E-97F8-7CAC3A44D525}" presName="circleA" presStyleLbl="node1" presStyleIdx="2" presStyleCnt="6"/>
      <dgm:spPr/>
    </dgm:pt>
    <dgm:pt modelId="{6899C25C-7AA0-4AA8-A948-A00A04EF63E6}" type="pres">
      <dgm:prSet presAssocID="{C449E10D-26B9-4F4E-97F8-7CAC3A44D525}" presName="spaceA" presStyleCnt="0"/>
      <dgm:spPr/>
    </dgm:pt>
    <dgm:pt modelId="{7DE06AF1-A231-40A9-841A-FAD77DFC2B8C}" type="pres">
      <dgm:prSet presAssocID="{5661DE06-1167-410A-BEF0-DCD7775D330F}" presName="space" presStyleCnt="0"/>
      <dgm:spPr/>
    </dgm:pt>
    <dgm:pt modelId="{0DD7F4C8-0AA0-4DD6-96C2-5B7980603C5B}" type="pres">
      <dgm:prSet presAssocID="{30C07E7E-5380-4066-B67D-65A8E912E095}" presName="compositeB" presStyleCnt="0"/>
      <dgm:spPr/>
    </dgm:pt>
    <dgm:pt modelId="{F2E3E383-851F-4A6D-A7AA-4A3F42B4C26A}" type="pres">
      <dgm:prSet presAssocID="{30C07E7E-5380-4066-B67D-65A8E912E095}" presName="textB" presStyleLbl="revTx" presStyleIdx="3" presStyleCnt="6" custScaleX="2622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361DFB-3C8A-4E88-8DDA-6CFEB837B189}" type="pres">
      <dgm:prSet presAssocID="{30C07E7E-5380-4066-B67D-65A8E912E095}" presName="circleB" presStyleLbl="node1" presStyleIdx="3" presStyleCnt="6"/>
      <dgm:spPr/>
    </dgm:pt>
    <dgm:pt modelId="{1472FCDD-2D56-4D44-A62D-5DE9402370D5}" type="pres">
      <dgm:prSet presAssocID="{30C07E7E-5380-4066-B67D-65A8E912E095}" presName="spaceB" presStyleCnt="0"/>
      <dgm:spPr/>
    </dgm:pt>
    <dgm:pt modelId="{6BAADAC5-4D44-40EB-9737-982D003B30AA}" type="pres">
      <dgm:prSet presAssocID="{51CAA0A5-5170-48A7-A3E1-AD66DBEB851F}" presName="space" presStyleCnt="0"/>
      <dgm:spPr/>
    </dgm:pt>
    <dgm:pt modelId="{F261B29C-F0CE-4D2F-8639-E67F9840C6F3}" type="pres">
      <dgm:prSet presAssocID="{1D22B338-F2CC-4174-8427-468F0037131E}" presName="compositeA" presStyleCnt="0"/>
      <dgm:spPr/>
    </dgm:pt>
    <dgm:pt modelId="{B55648B3-9F45-4B09-AC0E-59301B338133}" type="pres">
      <dgm:prSet presAssocID="{1D22B338-F2CC-4174-8427-468F0037131E}" presName="textA" presStyleLbl="revTx" presStyleIdx="4" presStyleCnt="6" custScaleX="273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CBA4FD-3D2A-48A8-B139-6F85C36043DE}" type="pres">
      <dgm:prSet presAssocID="{1D22B338-F2CC-4174-8427-468F0037131E}" presName="circleA" presStyleLbl="node1" presStyleIdx="4" presStyleCnt="6"/>
      <dgm:spPr/>
    </dgm:pt>
    <dgm:pt modelId="{696754FC-C975-4FE1-982C-EFCC311ACF62}" type="pres">
      <dgm:prSet presAssocID="{1D22B338-F2CC-4174-8427-468F0037131E}" presName="spaceA" presStyleCnt="0"/>
      <dgm:spPr/>
    </dgm:pt>
    <dgm:pt modelId="{171E82E1-6CF0-4F42-AA86-9126CE51D356}" type="pres">
      <dgm:prSet presAssocID="{C35D8B6F-6B41-45FF-93D5-E2B492FAA068}" presName="space" presStyleCnt="0"/>
      <dgm:spPr/>
    </dgm:pt>
    <dgm:pt modelId="{F9D2FA0D-5A49-44A3-BDAC-9F002EC5D412}" type="pres">
      <dgm:prSet presAssocID="{E66EEB1F-DB54-45D7-9CEA-1811C4EAD63F}" presName="compositeB" presStyleCnt="0"/>
      <dgm:spPr/>
    </dgm:pt>
    <dgm:pt modelId="{DCAAAEA4-84BE-4793-8ECB-465EDFE8AC0D}" type="pres">
      <dgm:prSet presAssocID="{E66EEB1F-DB54-45D7-9CEA-1811C4EAD63F}" presName="textB" presStyleLbl="revTx" presStyleIdx="5" presStyleCnt="6" custScaleX="274006" custLinFactNeighborX="-125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5572B-B3DA-49A0-AC1B-27A53650FB0D}" type="pres">
      <dgm:prSet presAssocID="{E66EEB1F-DB54-45D7-9CEA-1811C4EAD63F}" presName="circleB" presStyleLbl="node1" presStyleIdx="5" presStyleCnt="6"/>
      <dgm:spPr/>
    </dgm:pt>
    <dgm:pt modelId="{DFDA96E9-23D5-486C-BEA7-4BD94784EE19}" type="pres">
      <dgm:prSet presAssocID="{E66EEB1F-DB54-45D7-9CEA-1811C4EAD63F}" presName="spaceB" presStyleCnt="0"/>
      <dgm:spPr/>
    </dgm:pt>
  </dgm:ptLst>
  <dgm:cxnLst>
    <dgm:cxn modelId="{FA71FF28-5055-4FFC-AE6C-61A7E94D8932}" type="presOf" srcId="{E66EEB1F-DB54-45D7-9CEA-1811C4EAD63F}" destId="{DCAAAEA4-84BE-4793-8ECB-465EDFE8AC0D}" srcOrd="0" destOrd="0" presId="urn:microsoft.com/office/officeart/2005/8/layout/hProcess11"/>
    <dgm:cxn modelId="{0D37A2BE-3FEE-42C8-A927-61F2D2F1C7B9}" type="presOf" srcId="{812B3DAF-B968-4BE7-BE30-0D0D9CF8D0F7}" destId="{6B3D127C-22E0-4466-BEE8-7A804883BD64}" srcOrd="0" destOrd="0" presId="urn:microsoft.com/office/officeart/2005/8/layout/hProcess11"/>
    <dgm:cxn modelId="{217A091E-4855-4969-9C79-D5FDA372A9A2}" type="presOf" srcId="{8B1D1DC2-73BF-41B2-839D-C08A9389C83D}" destId="{D6A8A623-8569-4476-8E81-1EDD9F4C9D2D}" srcOrd="0" destOrd="0" presId="urn:microsoft.com/office/officeart/2005/8/layout/hProcess11"/>
    <dgm:cxn modelId="{E0B14C9A-938E-4671-BC7E-8B0384EEF438}" srcId="{812B3DAF-B968-4BE7-BE30-0D0D9CF8D0F7}" destId="{C449E10D-26B9-4F4E-97F8-7CAC3A44D525}" srcOrd="2" destOrd="0" parTransId="{B4E64FE9-A764-4362-BB6B-F7CEED7FDBD4}" sibTransId="{5661DE06-1167-410A-BEF0-DCD7775D330F}"/>
    <dgm:cxn modelId="{3D13B061-EA58-4A25-AF00-E87F56F0A8D6}" type="presOf" srcId="{C449E10D-26B9-4F4E-97F8-7CAC3A44D525}" destId="{84BC89C4-C3E1-4E93-8227-FA35E23F3ECE}" srcOrd="0" destOrd="0" presId="urn:microsoft.com/office/officeart/2005/8/layout/hProcess11"/>
    <dgm:cxn modelId="{2C1C3A4F-EAD1-4122-BF3E-E0D542ED5485}" type="presOf" srcId="{4A0456DE-EAF8-4F1A-82FD-F3527FAA673C}" destId="{5D0F8A9B-49AF-4549-8873-0FD6BEAF53D0}" srcOrd="0" destOrd="0" presId="urn:microsoft.com/office/officeart/2005/8/layout/hProcess11"/>
    <dgm:cxn modelId="{368E54E8-7310-4F6B-8919-DD76FE459C3C}" type="presOf" srcId="{30C07E7E-5380-4066-B67D-65A8E912E095}" destId="{F2E3E383-851F-4A6D-A7AA-4A3F42B4C26A}" srcOrd="0" destOrd="0" presId="urn:microsoft.com/office/officeart/2005/8/layout/hProcess11"/>
    <dgm:cxn modelId="{BF0069DE-FCAB-4AAD-8C46-9D10B30F846B}" srcId="{812B3DAF-B968-4BE7-BE30-0D0D9CF8D0F7}" destId="{4A0456DE-EAF8-4F1A-82FD-F3527FAA673C}" srcOrd="1" destOrd="0" parTransId="{33361BA0-E2C9-4372-8FF8-58A478720192}" sibTransId="{91EC0CBB-54FB-42A6-AAD1-655F4E56C28B}"/>
    <dgm:cxn modelId="{F8E127BD-16A3-4DEA-AAFF-B2E1F8A87E56}" srcId="{812B3DAF-B968-4BE7-BE30-0D0D9CF8D0F7}" destId="{E66EEB1F-DB54-45D7-9CEA-1811C4EAD63F}" srcOrd="5" destOrd="0" parTransId="{466F46D0-A100-495E-BA04-9DDBD77804BB}" sibTransId="{822D9233-F120-451E-B761-E497FDBA9333}"/>
    <dgm:cxn modelId="{F7A5D2C2-1128-4646-8605-6C9F1E575A88}" srcId="{812B3DAF-B968-4BE7-BE30-0D0D9CF8D0F7}" destId="{30C07E7E-5380-4066-B67D-65A8E912E095}" srcOrd="3" destOrd="0" parTransId="{B1A66CE4-A0EF-40C8-B38A-C9F148754F69}" sibTransId="{51CAA0A5-5170-48A7-A3E1-AD66DBEB851F}"/>
    <dgm:cxn modelId="{9C50BEBC-9FFD-4944-9343-57436FADC544}" type="presOf" srcId="{1D22B338-F2CC-4174-8427-468F0037131E}" destId="{B55648B3-9F45-4B09-AC0E-59301B338133}" srcOrd="0" destOrd="0" presId="urn:microsoft.com/office/officeart/2005/8/layout/hProcess11"/>
    <dgm:cxn modelId="{A85641C3-A8C6-4690-AB1E-E1B54C5073F5}" srcId="{812B3DAF-B968-4BE7-BE30-0D0D9CF8D0F7}" destId="{8B1D1DC2-73BF-41B2-839D-C08A9389C83D}" srcOrd="0" destOrd="0" parTransId="{E6A297F7-A830-48DE-BA8D-BF613896F009}" sibTransId="{86D3E30F-F892-4DDE-82B6-CFEDEFB1D857}"/>
    <dgm:cxn modelId="{A0DB1C69-EB6D-4FFB-9C50-4CD5D1336F3E}" srcId="{812B3DAF-B968-4BE7-BE30-0D0D9CF8D0F7}" destId="{1D22B338-F2CC-4174-8427-468F0037131E}" srcOrd="4" destOrd="0" parTransId="{81971413-9759-4CE2-A34A-790A02B1EF53}" sibTransId="{C35D8B6F-6B41-45FF-93D5-E2B492FAA068}"/>
    <dgm:cxn modelId="{9AE92F34-EE11-4422-AE4E-F1111ED3476A}" type="presParOf" srcId="{6B3D127C-22E0-4466-BEE8-7A804883BD64}" destId="{98767B6E-A37D-4074-8121-752D309297BA}" srcOrd="0" destOrd="0" presId="urn:microsoft.com/office/officeart/2005/8/layout/hProcess11"/>
    <dgm:cxn modelId="{A7D4E2CA-C9CB-47E7-BFBD-5F1F1FA34365}" type="presParOf" srcId="{6B3D127C-22E0-4466-BEE8-7A804883BD64}" destId="{3E1C590A-F009-48C4-8768-9952A8037FE3}" srcOrd="1" destOrd="0" presId="urn:microsoft.com/office/officeart/2005/8/layout/hProcess11"/>
    <dgm:cxn modelId="{F8851A97-8040-4648-87AF-B1130A7F482D}" type="presParOf" srcId="{3E1C590A-F009-48C4-8768-9952A8037FE3}" destId="{1AEAA007-E4F2-460A-8BFF-DEEAD54D49CC}" srcOrd="0" destOrd="0" presId="urn:microsoft.com/office/officeart/2005/8/layout/hProcess11"/>
    <dgm:cxn modelId="{E064C961-1611-40F8-A9D2-56FBCC48940A}" type="presParOf" srcId="{1AEAA007-E4F2-460A-8BFF-DEEAD54D49CC}" destId="{D6A8A623-8569-4476-8E81-1EDD9F4C9D2D}" srcOrd="0" destOrd="0" presId="urn:microsoft.com/office/officeart/2005/8/layout/hProcess11"/>
    <dgm:cxn modelId="{83FE172C-8681-4DBF-B852-0A8F65D99BF2}" type="presParOf" srcId="{1AEAA007-E4F2-460A-8BFF-DEEAD54D49CC}" destId="{072D3644-39BA-436D-BD96-17462FCEE244}" srcOrd="1" destOrd="0" presId="urn:microsoft.com/office/officeart/2005/8/layout/hProcess11"/>
    <dgm:cxn modelId="{388B5BED-FAB5-45D9-ACBB-F4631135CA06}" type="presParOf" srcId="{1AEAA007-E4F2-460A-8BFF-DEEAD54D49CC}" destId="{CC6D63EC-C775-4A54-B787-7906AE0F1051}" srcOrd="2" destOrd="0" presId="urn:microsoft.com/office/officeart/2005/8/layout/hProcess11"/>
    <dgm:cxn modelId="{9E13C648-76A0-4B13-8305-6C0513661362}" type="presParOf" srcId="{3E1C590A-F009-48C4-8768-9952A8037FE3}" destId="{32DD10A6-E6CF-4408-ACDE-5DA8D0110DC3}" srcOrd="1" destOrd="0" presId="urn:microsoft.com/office/officeart/2005/8/layout/hProcess11"/>
    <dgm:cxn modelId="{14E1E756-E1BD-4CBA-B675-B505D3BC3CE8}" type="presParOf" srcId="{3E1C590A-F009-48C4-8768-9952A8037FE3}" destId="{68F554F5-9D6D-49A8-8931-989750D6A204}" srcOrd="2" destOrd="0" presId="urn:microsoft.com/office/officeart/2005/8/layout/hProcess11"/>
    <dgm:cxn modelId="{9DC9088A-628C-4B37-9953-7A6C9EB2B163}" type="presParOf" srcId="{68F554F5-9D6D-49A8-8931-989750D6A204}" destId="{5D0F8A9B-49AF-4549-8873-0FD6BEAF53D0}" srcOrd="0" destOrd="0" presId="urn:microsoft.com/office/officeart/2005/8/layout/hProcess11"/>
    <dgm:cxn modelId="{519ADC51-BF82-4AA2-A105-395694A300EE}" type="presParOf" srcId="{68F554F5-9D6D-49A8-8931-989750D6A204}" destId="{9B43C5A6-B7D0-4BF6-BBE8-185FFD130C94}" srcOrd="1" destOrd="0" presId="urn:microsoft.com/office/officeart/2005/8/layout/hProcess11"/>
    <dgm:cxn modelId="{9A8EF8F4-749C-4BFC-B4AB-8E1D8B28694A}" type="presParOf" srcId="{68F554F5-9D6D-49A8-8931-989750D6A204}" destId="{E0257295-76AB-467F-977B-A8A60064E345}" srcOrd="2" destOrd="0" presId="urn:microsoft.com/office/officeart/2005/8/layout/hProcess11"/>
    <dgm:cxn modelId="{8CDC55A3-12BC-4B16-AE8B-F8D4FB66867D}" type="presParOf" srcId="{3E1C590A-F009-48C4-8768-9952A8037FE3}" destId="{0C65CA01-FC39-40DE-8239-ABF04C4A5E06}" srcOrd="3" destOrd="0" presId="urn:microsoft.com/office/officeart/2005/8/layout/hProcess11"/>
    <dgm:cxn modelId="{4DF4141C-0E8F-4B38-9CD2-8C4E1C166140}" type="presParOf" srcId="{3E1C590A-F009-48C4-8768-9952A8037FE3}" destId="{E057DCF2-5D2D-4161-BBCF-C77BF3B08C4A}" srcOrd="4" destOrd="0" presId="urn:microsoft.com/office/officeart/2005/8/layout/hProcess11"/>
    <dgm:cxn modelId="{005A4C7F-C370-4227-B908-EE97C37AFAE0}" type="presParOf" srcId="{E057DCF2-5D2D-4161-BBCF-C77BF3B08C4A}" destId="{84BC89C4-C3E1-4E93-8227-FA35E23F3ECE}" srcOrd="0" destOrd="0" presId="urn:microsoft.com/office/officeart/2005/8/layout/hProcess11"/>
    <dgm:cxn modelId="{193A6B43-7806-41ED-8447-6985F2D9EA52}" type="presParOf" srcId="{E057DCF2-5D2D-4161-BBCF-C77BF3B08C4A}" destId="{FBE0F2C7-358D-455B-A35D-365F5807FF2E}" srcOrd="1" destOrd="0" presId="urn:microsoft.com/office/officeart/2005/8/layout/hProcess11"/>
    <dgm:cxn modelId="{28ED2ED8-3965-4E00-8C08-540722D65344}" type="presParOf" srcId="{E057DCF2-5D2D-4161-BBCF-C77BF3B08C4A}" destId="{6899C25C-7AA0-4AA8-A948-A00A04EF63E6}" srcOrd="2" destOrd="0" presId="urn:microsoft.com/office/officeart/2005/8/layout/hProcess11"/>
    <dgm:cxn modelId="{B6156C67-6CA0-45CD-8211-17ABF71DF5F4}" type="presParOf" srcId="{3E1C590A-F009-48C4-8768-9952A8037FE3}" destId="{7DE06AF1-A231-40A9-841A-FAD77DFC2B8C}" srcOrd="5" destOrd="0" presId="urn:microsoft.com/office/officeart/2005/8/layout/hProcess11"/>
    <dgm:cxn modelId="{B710D56A-90B0-45AD-AB59-496212D727DF}" type="presParOf" srcId="{3E1C590A-F009-48C4-8768-9952A8037FE3}" destId="{0DD7F4C8-0AA0-4DD6-96C2-5B7980603C5B}" srcOrd="6" destOrd="0" presId="urn:microsoft.com/office/officeart/2005/8/layout/hProcess11"/>
    <dgm:cxn modelId="{54945BB0-3446-4516-BEF7-686DD7CF8633}" type="presParOf" srcId="{0DD7F4C8-0AA0-4DD6-96C2-5B7980603C5B}" destId="{F2E3E383-851F-4A6D-A7AA-4A3F42B4C26A}" srcOrd="0" destOrd="0" presId="urn:microsoft.com/office/officeart/2005/8/layout/hProcess11"/>
    <dgm:cxn modelId="{892E7299-D14E-48B5-ACDF-F80F28303F75}" type="presParOf" srcId="{0DD7F4C8-0AA0-4DD6-96C2-5B7980603C5B}" destId="{9A361DFB-3C8A-4E88-8DDA-6CFEB837B189}" srcOrd="1" destOrd="0" presId="urn:microsoft.com/office/officeart/2005/8/layout/hProcess11"/>
    <dgm:cxn modelId="{7998924B-24CD-4D38-A9CB-B51468672A24}" type="presParOf" srcId="{0DD7F4C8-0AA0-4DD6-96C2-5B7980603C5B}" destId="{1472FCDD-2D56-4D44-A62D-5DE9402370D5}" srcOrd="2" destOrd="0" presId="urn:microsoft.com/office/officeart/2005/8/layout/hProcess11"/>
    <dgm:cxn modelId="{48E17B95-ED1D-4685-898A-5256B58E96DD}" type="presParOf" srcId="{3E1C590A-F009-48C4-8768-9952A8037FE3}" destId="{6BAADAC5-4D44-40EB-9737-982D003B30AA}" srcOrd="7" destOrd="0" presId="urn:microsoft.com/office/officeart/2005/8/layout/hProcess11"/>
    <dgm:cxn modelId="{4DC7DD27-DD24-476E-887C-8A36D45B7936}" type="presParOf" srcId="{3E1C590A-F009-48C4-8768-9952A8037FE3}" destId="{F261B29C-F0CE-4D2F-8639-E67F9840C6F3}" srcOrd="8" destOrd="0" presId="urn:microsoft.com/office/officeart/2005/8/layout/hProcess11"/>
    <dgm:cxn modelId="{BE0CCAA8-3BFB-4AE5-A133-650DF48E483E}" type="presParOf" srcId="{F261B29C-F0CE-4D2F-8639-E67F9840C6F3}" destId="{B55648B3-9F45-4B09-AC0E-59301B338133}" srcOrd="0" destOrd="0" presId="urn:microsoft.com/office/officeart/2005/8/layout/hProcess11"/>
    <dgm:cxn modelId="{D0281261-6E2E-49BE-8600-1C3AC4EE2689}" type="presParOf" srcId="{F261B29C-F0CE-4D2F-8639-E67F9840C6F3}" destId="{6ACBA4FD-3D2A-48A8-B139-6F85C36043DE}" srcOrd="1" destOrd="0" presId="urn:microsoft.com/office/officeart/2005/8/layout/hProcess11"/>
    <dgm:cxn modelId="{DD06FCA3-4946-4A0D-9DBE-C91A7B989A82}" type="presParOf" srcId="{F261B29C-F0CE-4D2F-8639-E67F9840C6F3}" destId="{696754FC-C975-4FE1-982C-EFCC311ACF62}" srcOrd="2" destOrd="0" presId="urn:microsoft.com/office/officeart/2005/8/layout/hProcess11"/>
    <dgm:cxn modelId="{8F4103F0-D3EF-424E-B6AE-1F1D527D900F}" type="presParOf" srcId="{3E1C590A-F009-48C4-8768-9952A8037FE3}" destId="{171E82E1-6CF0-4F42-AA86-9126CE51D356}" srcOrd="9" destOrd="0" presId="urn:microsoft.com/office/officeart/2005/8/layout/hProcess11"/>
    <dgm:cxn modelId="{B96D1860-57B9-4F0C-9521-AA1F4DC9A8DC}" type="presParOf" srcId="{3E1C590A-F009-48C4-8768-9952A8037FE3}" destId="{F9D2FA0D-5A49-44A3-BDAC-9F002EC5D412}" srcOrd="10" destOrd="0" presId="urn:microsoft.com/office/officeart/2005/8/layout/hProcess11"/>
    <dgm:cxn modelId="{328B8693-388F-49DE-8095-AB722943ACA5}" type="presParOf" srcId="{F9D2FA0D-5A49-44A3-BDAC-9F002EC5D412}" destId="{DCAAAEA4-84BE-4793-8ECB-465EDFE8AC0D}" srcOrd="0" destOrd="0" presId="urn:microsoft.com/office/officeart/2005/8/layout/hProcess11"/>
    <dgm:cxn modelId="{39504DE6-7918-4416-98F8-681296575FC7}" type="presParOf" srcId="{F9D2FA0D-5A49-44A3-BDAC-9F002EC5D412}" destId="{8165572B-B3DA-49A0-AC1B-27A53650FB0D}" srcOrd="1" destOrd="0" presId="urn:microsoft.com/office/officeart/2005/8/layout/hProcess11"/>
    <dgm:cxn modelId="{12BE7B99-4ED7-4296-B966-7E81CDC16DFE}" type="presParOf" srcId="{F9D2FA0D-5A49-44A3-BDAC-9F002EC5D412}" destId="{DFDA96E9-23D5-486C-BEA7-4BD94784EE1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12B3DAF-B968-4BE7-BE30-0D0D9CF8D0F7}" type="doc">
      <dgm:prSet loTypeId="urn:microsoft.com/office/officeart/2005/8/layout/hProcess11" loCatId="process" qsTypeId="urn:microsoft.com/office/officeart/2005/8/quickstyle/3d1" qsCatId="3D" csTypeId="urn:microsoft.com/office/officeart/2005/8/colors/accent1_2#5" csCatId="accent1" phldr="1"/>
      <dgm:spPr/>
    </dgm:pt>
    <dgm:pt modelId="{8B1D1DC2-73BF-41B2-839D-C08A9389C83D}">
      <dgm:prSet phldrT="[Text]" custT="1"/>
      <dgm:spPr/>
      <dgm:t>
        <a:bodyPr/>
        <a:lstStyle/>
        <a:p>
          <a:r>
            <a:rPr lang="en-US" sz="900" dirty="0" smtClean="0"/>
            <a:t/>
          </a:r>
          <a:br>
            <a:rPr lang="en-US" sz="900" dirty="0" smtClean="0"/>
          </a:br>
          <a:r>
            <a:rPr lang="en-US" sz="1500" dirty="0" smtClean="0">
              <a:latin typeface="Calibri" pitchFamily="34" charset="0"/>
            </a:rPr>
            <a:t>Mid 1990s: </a:t>
          </a:r>
          <a:r>
            <a:rPr lang="en-US" altLang="zh-TW" sz="1500" dirty="0" smtClean="0">
              <a:latin typeface="Calibri" pitchFamily="34" charset="0"/>
            </a:rPr>
            <a:t>used US$9 billion to assemble a fleet of aircraft that was among the youngest in the world</a:t>
          </a:r>
          <a:endParaRPr lang="en-US" sz="1500" dirty="0">
            <a:latin typeface="Calibri" pitchFamily="34" charset="0"/>
          </a:endParaRPr>
        </a:p>
      </dgm:t>
    </dgm:pt>
    <dgm:pt modelId="{E6A297F7-A830-48DE-BA8D-BF613896F009}" type="parTrans" cxnId="{A85641C3-A8C6-4690-AB1E-E1B54C5073F5}">
      <dgm:prSet/>
      <dgm:spPr/>
      <dgm:t>
        <a:bodyPr/>
        <a:lstStyle/>
        <a:p>
          <a:endParaRPr lang="en-US"/>
        </a:p>
      </dgm:t>
    </dgm:pt>
    <dgm:pt modelId="{86D3E30F-F892-4DDE-82B6-CFEDEFB1D857}" type="sibTrans" cxnId="{A85641C3-A8C6-4690-AB1E-E1B54C5073F5}">
      <dgm:prSet/>
      <dgm:spPr/>
      <dgm:t>
        <a:bodyPr/>
        <a:lstStyle/>
        <a:p>
          <a:endParaRPr lang="en-US"/>
        </a:p>
      </dgm:t>
    </dgm:pt>
    <dgm:pt modelId="{4A0456DE-EAF8-4F1A-82FD-F3527FAA673C}">
      <dgm:prSet phldrT="[Text]" custT="1"/>
      <dgm:spPr/>
      <dgm:t>
        <a:bodyPr/>
        <a:lstStyle/>
        <a:p>
          <a:r>
            <a:rPr lang="en-US" altLang="zh-TW" sz="1500" dirty="0" smtClean="0">
              <a:latin typeface="Calibri" pitchFamily="34" charset="0"/>
            </a:rPr>
            <a:t>2002: became joint venture partners  in Air Hong Kong with DHL</a:t>
          </a:r>
          <a:endParaRPr lang="en-US" sz="1500" dirty="0">
            <a:latin typeface="Calibri" pitchFamily="34" charset="0"/>
          </a:endParaRPr>
        </a:p>
      </dgm:t>
    </dgm:pt>
    <dgm:pt modelId="{33361BA0-E2C9-4372-8FF8-58A478720192}" type="parTrans" cxnId="{BF0069DE-FCAB-4AAD-8C46-9D10B30F846B}">
      <dgm:prSet/>
      <dgm:spPr/>
      <dgm:t>
        <a:bodyPr/>
        <a:lstStyle/>
        <a:p>
          <a:endParaRPr lang="en-US"/>
        </a:p>
      </dgm:t>
    </dgm:pt>
    <dgm:pt modelId="{91EC0CBB-54FB-42A6-AAD1-655F4E56C28B}" type="sibTrans" cxnId="{BF0069DE-FCAB-4AAD-8C46-9D10B30F846B}">
      <dgm:prSet/>
      <dgm:spPr/>
      <dgm:t>
        <a:bodyPr/>
        <a:lstStyle/>
        <a:p>
          <a:endParaRPr lang="en-US"/>
        </a:p>
      </dgm:t>
    </dgm:pt>
    <dgm:pt modelId="{C449E10D-26B9-4F4E-97F8-7CAC3A44D525}">
      <dgm:prSet phldrT="[Text]" custT="1"/>
      <dgm:spPr/>
      <dgm:t>
        <a:bodyPr/>
        <a:lstStyle/>
        <a:p>
          <a:r>
            <a:rPr lang="en-US" sz="1500" dirty="0" smtClean="0">
              <a:latin typeface="Calibri" pitchFamily="34" charset="0"/>
            </a:rPr>
            <a:t>2003:</a:t>
          </a:r>
          <a:r>
            <a:rPr lang="en-US" altLang="zh-TW" sz="1500" dirty="0" smtClean="0">
              <a:latin typeface="Calibri" pitchFamily="34" charset="0"/>
            </a:rPr>
            <a:t>resume passenger services to Beijing &amp;  undertook a range of e-business initiatives </a:t>
          </a:r>
          <a:endParaRPr lang="en-US" sz="1500" dirty="0">
            <a:latin typeface="Calibri" pitchFamily="34" charset="0"/>
          </a:endParaRPr>
        </a:p>
      </dgm:t>
    </dgm:pt>
    <dgm:pt modelId="{B4E64FE9-A764-4362-BB6B-F7CEED7FDBD4}" type="parTrans" cxnId="{E0B14C9A-938E-4671-BC7E-8B0384EEF438}">
      <dgm:prSet/>
      <dgm:spPr/>
      <dgm:t>
        <a:bodyPr/>
        <a:lstStyle/>
        <a:p>
          <a:endParaRPr lang="en-US"/>
        </a:p>
      </dgm:t>
    </dgm:pt>
    <dgm:pt modelId="{5661DE06-1167-410A-BEF0-DCD7775D330F}" type="sibTrans" cxnId="{E0B14C9A-938E-4671-BC7E-8B0384EEF438}">
      <dgm:prSet/>
      <dgm:spPr/>
      <dgm:t>
        <a:bodyPr/>
        <a:lstStyle/>
        <a:p>
          <a:endParaRPr lang="en-US"/>
        </a:p>
      </dgm:t>
    </dgm:pt>
    <dgm:pt modelId="{30C07E7E-5380-4066-B67D-65A8E912E095}">
      <dgm:prSet phldrT="[Text]" custT="1"/>
      <dgm:spPr/>
      <dgm:t>
        <a:bodyPr/>
        <a:lstStyle/>
        <a:p>
          <a:r>
            <a:rPr lang="en-US" sz="1500" dirty="0" smtClean="0">
              <a:latin typeface="Calibri" pitchFamily="34" charset="0"/>
            </a:rPr>
            <a:t>2005: </a:t>
          </a:r>
          <a:r>
            <a:rPr lang="en-US" altLang="zh-TW" sz="1500" dirty="0" smtClean="0">
              <a:latin typeface="Calibri" pitchFamily="34" charset="0"/>
            </a:rPr>
            <a:t> the "Airline of the Year &amp; Airline of the Year 2006</a:t>
          </a:r>
          <a:endParaRPr lang="en-US" sz="1500" dirty="0">
            <a:latin typeface="Calibri" pitchFamily="34" charset="0"/>
          </a:endParaRPr>
        </a:p>
      </dgm:t>
    </dgm:pt>
    <dgm:pt modelId="{B1A66CE4-A0EF-40C8-B38A-C9F148754F69}" type="parTrans" cxnId="{F7A5D2C2-1128-4646-8605-6C9F1E575A88}">
      <dgm:prSet/>
      <dgm:spPr/>
      <dgm:t>
        <a:bodyPr/>
        <a:lstStyle/>
        <a:p>
          <a:endParaRPr lang="en-US"/>
        </a:p>
      </dgm:t>
    </dgm:pt>
    <dgm:pt modelId="{51CAA0A5-5170-48A7-A3E1-AD66DBEB851F}" type="sibTrans" cxnId="{F7A5D2C2-1128-4646-8605-6C9F1E575A88}">
      <dgm:prSet/>
      <dgm:spPr/>
      <dgm:t>
        <a:bodyPr/>
        <a:lstStyle/>
        <a:p>
          <a:endParaRPr lang="en-US"/>
        </a:p>
      </dgm:t>
    </dgm:pt>
    <dgm:pt modelId="{1D22B338-F2CC-4174-8427-468F0037131E}">
      <dgm:prSet phldrT="[Text]" custT="1"/>
      <dgm:spPr/>
      <dgm:t>
        <a:bodyPr/>
        <a:lstStyle/>
        <a:p>
          <a:r>
            <a:rPr lang="en-US" sz="1500" dirty="0" smtClean="0">
              <a:latin typeface="Calibri" pitchFamily="34" charset="0"/>
            </a:rPr>
            <a:t>2006: </a:t>
          </a:r>
          <a:r>
            <a:rPr lang="en-US" altLang="zh-TW" sz="1500" dirty="0" smtClean="0">
              <a:latin typeface="Calibri" pitchFamily="34" charset="0"/>
            </a:rPr>
            <a:t>closer relationship with Air China by taking 20% shareholding</a:t>
          </a:r>
          <a:endParaRPr lang="en-US" sz="1500" dirty="0">
            <a:latin typeface="Calibri" pitchFamily="34" charset="0"/>
          </a:endParaRPr>
        </a:p>
      </dgm:t>
    </dgm:pt>
    <dgm:pt modelId="{81971413-9759-4CE2-A34A-790A02B1EF53}" type="parTrans" cxnId="{A0DB1C69-EB6D-4FFB-9C50-4CD5D1336F3E}">
      <dgm:prSet/>
      <dgm:spPr/>
      <dgm:t>
        <a:bodyPr/>
        <a:lstStyle/>
        <a:p>
          <a:endParaRPr lang="en-US"/>
        </a:p>
      </dgm:t>
    </dgm:pt>
    <dgm:pt modelId="{C35D8B6F-6B41-45FF-93D5-E2B492FAA068}" type="sibTrans" cxnId="{A0DB1C69-EB6D-4FFB-9C50-4CD5D1336F3E}">
      <dgm:prSet/>
      <dgm:spPr/>
      <dgm:t>
        <a:bodyPr/>
        <a:lstStyle/>
        <a:p>
          <a:endParaRPr lang="en-US"/>
        </a:p>
      </dgm:t>
    </dgm:pt>
    <dgm:pt modelId="{E66EEB1F-DB54-45D7-9CEA-1811C4EAD63F}">
      <dgm:prSet phldrT="[Text]" custT="1"/>
      <dgm:spPr/>
      <dgm:t>
        <a:bodyPr/>
        <a:lstStyle/>
        <a:p>
          <a:r>
            <a:rPr lang="en-US" altLang="zh-TW" sz="1500" dirty="0" smtClean="0">
              <a:latin typeface="Calibri" pitchFamily="34" charset="0"/>
            </a:rPr>
            <a:t>2010, Cathay signed a framework agreement with Air China to establish a joint venture cargo airline</a:t>
          </a:r>
          <a:endParaRPr lang="en-US" sz="1500" dirty="0">
            <a:latin typeface="Calibri" pitchFamily="34" charset="0"/>
          </a:endParaRPr>
        </a:p>
      </dgm:t>
    </dgm:pt>
    <dgm:pt modelId="{466F46D0-A100-495E-BA04-9DDBD77804BB}" type="parTrans" cxnId="{F8E127BD-16A3-4DEA-AAFF-B2E1F8A87E56}">
      <dgm:prSet/>
      <dgm:spPr/>
      <dgm:t>
        <a:bodyPr/>
        <a:lstStyle/>
        <a:p>
          <a:endParaRPr lang="en-US"/>
        </a:p>
      </dgm:t>
    </dgm:pt>
    <dgm:pt modelId="{822D9233-F120-451E-B761-E497FDBA9333}" type="sibTrans" cxnId="{F8E127BD-16A3-4DEA-AAFF-B2E1F8A87E56}">
      <dgm:prSet/>
      <dgm:spPr/>
      <dgm:t>
        <a:bodyPr/>
        <a:lstStyle/>
        <a:p>
          <a:endParaRPr lang="en-US"/>
        </a:p>
      </dgm:t>
    </dgm:pt>
    <dgm:pt modelId="{6B3D127C-22E0-4466-BEE8-7A804883BD64}" type="pres">
      <dgm:prSet presAssocID="{812B3DAF-B968-4BE7-BE30-0D0D9CF8D0F7}" presName="Name0" presStyleCnt="0">
        <dgm:presLayoutVars>
          <dgm:dir/>
          <dgm:resizeHandles val="exact"/>
        </dgm:presLayoutVars>
      </dgm:prSet>
      <dgm:spPr/>
    </dgm:pt>
    <dgm:pt modelId="{98767B6E-A37D-4074-8121-752D309297BA}" type="pres">
      <dgm:prSet presAssocID="{812B3DAF-B968-4BE7-BE30-0D0D9CF8D0F7}" presName="arrow" presStyleLbl="bgShp" presStyleIdx="0" presStyleCnt="1"/>
      <dgm:spPr/>
      <dgm:t>
        <a:bodyPr/>
        <a:lstStyle/>
        <a:p>
          <a:endParaRPr lang="zh-TW" altLang="en-US"/>
        </a:p>
      </dgm:t>
    </dgm:pt>
    <dgm:pt modelId="{3E1C590A-F009-48C4-8768-9952A8037FE3}" type="pres">
      <dgm:prSet presAssocID="{812B3DAF-B968-4BE7-BE30-0D0D9CF8D0F7}" presName="points" presStyleCnt="0"/>
      <dgm:spPr/>
    </dgm:pt>
    <dgm:pt modelId="{1AEAA007-E4F2-460A-8BFF-DEEAD54D49CC}" type="pres">
      <dgm:prSet presAssocID="{8B1D1DC2-73BF-41B2-839D-C08A9389C83D}" presName="compositeA" presStyleCnt="0"/>
      <dgm:spPr/>
    </dgm:pt>
    <dgm:pt modelId="{D6A8A623-8569-4476-8E81-1EDD9F4C9D2D}" type="pres">
      <dgm:prSet presAssocID="{8B1D1DC2-73BF-41B2-839D-C08A9389C83D}" presName="textA" presStyleLbl="revTx" presStyleIdx="0" presStyleCnt="6" custScaleX="125600" custLinFactNeighborX="-17537" custLinFactNeighborY="-23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D3644-39BA-436D-BD96-17462FCEE244}" type="pres">
      <dgm:prSet presAssocID="{8B1D1DC2-73BF-41B2-839D-C08A9389C83D}" presName="circleA" presStyleLbl="node1" presStyleIdx="0" presStyleCnt="6"/>
      <dgm:spPr/>
    </dgm:pt>
    <dgm:pt modelId="{CC6D63EC-C775-4A54-B787-7906AE0F1051}" type="pres">
      <dgm:prSet presAssocID="{8B1D1DC2-73BF-41B2-839D-C08A9389C83D}" presName="spaceA" presStyleCnt="0"/>
      <dgm:spPr/>
    </dgm:pt>
    <dgm:pt modelId="{32DD10A6-E6CF-4408-ACDE-5DA8D0110DC3}" type="pres">
      <dgm:prSet presAssocID="{86D3E30F-F892-4DDE-82B6-CFEDEFB1D857}" presName="space" presStyleCnt="0"/>
      <dgm:spPr/>
    </dgm:pt>
    <dgm:pt modelId="{68F554F5-9D6D-49A8-8931-989750D6A204}" type="pres">
      <dgm:prSet presAssocID="{4A0456DE-EAF8-4F1A-82FD-F3527FAA673C}" presName="compositeB" presStyleCnt="0"/>
      <dgm:spPr/>
    </dgm:pt>
    <dgm:pt modelId="{5D0F8A9B-49AF-4549-8873-0FD6BEAF53D0}" type="pres">
      <dgm:prSet presAssocID="{4A0456DE-EAF8-4F1A-82FD-F3527FAA673C}" presName="textB" presStyleLbl="revTx" presStyleIdx="1" presStyleCnt="6" custScaleX="1303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43C5A6-B7D0-4BF6-BBE8-185FFD130C94}" type="pres">
      <dgm:prSet presAssocID="{4A0456DE-EAF8-4F1A-82FD-F3527FAA673C}" presName="circleB" presStyleLbl="node1" presStyleIdx="1" presStyleCnt="6"/>
      <dgm:spPr/>
    </dgm:pt>
    <dgm:pt modelId="{E0257295-76AB-467F-977B-A8A60064E345}" type="pres">
      <dgm:prSet presAssocID="{4A0456DE-EAF8-4F1A-82FD-F3527FAA673C}" presName="spaceB" presStyleCnt="0"/>
      <dgm:spPr/>
    </dgm:pt>
    <dgm:pt modelId="{0C65CA01-FC39-40DE-8239-ABF04C4A5E06}" type="pres">
      <dgm:prSet presAssocID="{91EC0CBB-54FB-42A6-AAD1-655F4E56C28B}" presName="space" presStyleCnt="0"/>
      <dgm:spPr/>
    </dgm:pt>
    <dgm:pt modelId="{E057DCF2-5D2D-4161-BBCF-C77BF3B08C4A}" type="pres">
      <dgm:prSet presAssocID="{C449E10D-26B9-4F4E-97F8-7CAC3A44D525}" presName="compositeA" presStyleCnt="0"/>
      <dgm:spPr/>
    </dgm:pt>
    <dgm:pt modelId="{84BC89C4-C3E1-4E93-8227-FA35E23F3ECE}" type="pres">
      <dgm:prSet presAssocID="{C449E10D-26B9-4F4E-97F8-7CAC3A44D525}" presName="textA" presStyleLbl="revTx" presStyleIdx="2" presStyleCnt="6" custScaleX="1313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0F2C7-358D-455B-A35D-365F5807FF2E}" type="pres">
      <dgm:prSet presAssocID="{C449E10D-26B9-4F4E-97F8-7CAC3A44D525}" presName="circleA" presStyleLbl="node1" presStyleIdx="2" presStyleCnt="6"/>
      <dgm:spPr/>
    </dgm:pt>
    <dgm:pt modelId="{6899C25C-7AA0-4AA8-A948-A00A04EF63E6}" type="pres">
      <dgm:prSet presAssocID="{C449E10D-26B9-4F4E-97F8-7CAC3A44D525}" presName="spaceA" presStyleCnt="0"/>
      <dgm:spPr/>
    </dgm:pt>
    <dgm:pt modelId="{7DE06AF1-A231-40A9-841A-FAD77DFC2B8C}" type="pres">
      <dgm:prSet presAssocID="{5661DE06-1167-410A-BEF0-DCD7775D330F}" presName="space" presStyleCnt="0"/>
      <dgm:spPr/>
    </dgm:pt>
    <dgm:pt modelId="{0DD7F4C8-0AA0-4DD6-96C2-5B7980603C5B}" type="pres">
      <dgm:prSet presAssocID="{30C07E7E-5380-4066-B67D-65A8E912E095}" presName="compositeB" presStyleCnt="0"/>
      <dgm:spPr/>
    </dgm:pt>
    <dgm:pt modelId="{F2E3E383-851F-4A6D-A7AA-4A3F42B4C26A}" type="pres">
      <dgm:prSet presAssocID="{30C07E7E-5380-4066-B67D-65A8E912E095}" presName="textB" presStyleLbl="revTx" presStyleIdx="3" presStyleCnt="6" custScaleX="1472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361DFB-3C8A-4E88-8DDA-6CFEB837B189}" type="pres">
      <dgm:prSet presAssocID="{30C07E7E-5380-4066-B67D-65A8E912E095}" presName="circleB" presStyleLbl="node1" presStyleIdx="3" presStyleCnt="6"/>
      <dgm:spPr/>
    </dgm:pt>
    <dgm:pt modelId="{1472FCDD-2D56-4D44-A62D-5DE9402370D5}" type="pres">
      <dgm:prSet presAssocID="{30C07E7E-5380-4066-B67D-65A8E912E095}" presName="spaceB" presStyleCnt="0"/>
      <dgm:spPr/>
    </dgm:pt>
    <dgm:pt modelId="{6BAADAC5-4D44-40EB-9737-982D003B30AA}" type="pres">
      <dgm:prSet presAssocID="{51CAA0A5-5170-48A7-A3E1-AD66DBEB851F}" presName="space" presStyleCnt="0"/>
      <dgm:spPr/>
    </dgm:pt>
    <dgm:pt modelId="{F261B29C-F0CE-4D2F-8639-E67F9840C6F3}" type="pres">
      <dgm:prSet presAssocID="{1D22B338-F2CC-4174-8427-468F0037131E}" presName="compositeA" presStyleCnt="0"/>
      <dgm:spPr/>
    </dgm:pt>
    <dgm:pt modelId="{B55648B3-9F45-4B09-AC0E-59301B338133}" type="pres">
      <dgm:prSet presAssocID="{1D22B338-F2CC-4174-8427-468F0037131E}" presName="textA" presStyleLbl="revTx" presStyleIdx="4" presStyleCnt="6" custScaleX="1493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CBA4FD-3D2A-48A8-B139-6F85C36043DE}" type="pres">
      <dgm:prSet presAssocID="{1D22B338-F2CC-4174-8427-468F0037131E}" presName="circleA" presStyleLbl="node1" presStyleIdx="4" presStyleCnt="6"/>
      <dgm:spPr/>
    </dgm:pt>
    <dgm:pt modelId="{696754FC-C975-4FE1-982C-EFCC311ACF62}" type="pres">
      <dgm:prSet presAssocID="{1D22B338-F2CC-4174-8427-468F0037131E}" presName="spaceA" presStyleCnt="0"/>
      <dgm:spPr/>
    </dgm:pt>
    <dgm:pt modelId="{171E82E1-6CF0-4F42-AA86-9126CE51D356}" type="pres">
      <dgm:prSet presAssocID="{C35D8B6F-6B41-45FF-93D5-E2B492FAA068}" presName="space" presStyleCnt="0"/>
      <dgm:spPr/>
    </dgm:pt>
    <dgm:pt modelId="{F9D2FA0D-5A49-44A3-BDAC-9F002EC5D412}" type="pres">
      <dgm:prSet presAssocID="{E66EEB1F-DB54-45D7-9CEA-1811C4EAD63F}" presName="compositeB" presStyleCnt="0"/>
      <dgm:spPr/>
    </dgm:pt>
    <dgm:pt modelId="{DCAAAEA4-84BE-4793-8ECB-465EDFE8AC0D}" type="pres">
      <dgm:prSet presAssocID="{E66EEB1F-DB54-45D7-9CEA-1811C4EAD63F}" presName="textB" presStyleLbl="revTx" presStyleIdx="5" presStyleCnt="6" custScaleX="134098" custLinFactNeighborX="-125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5572B-B3DA-49A0-AC1B-27A53650FB0D}" type="pres">
      <dgm:prSet presAssocID="{E66EEB1F-DB54-45D7-9CEA-1811C4EAD63F}" presName="circleB" presStyleLbl="node1" presStyleIdx="5" presStyleCnt="6"/>
      <dgm:spPr/>
    </dgm:pt>
    <dgm:pt modelId="{DFDA96E9-23D5-486C-BEA7-4BD94784EE19}" type="pres">
      <dgm:prSet presAssocID="{E66EEB1F-DB54-45D7-9CEA-1811C4EAD63F}" presName="spaceB" presStyleCnt="0"/>
      <dgm:spPr/>
    </dgm:pt>
  </dgm:ptLst>
  <dgm:cxnLst>
    <dgm:cxn modelId="{DAF5423C-CA53-4CCE-AAF4-0246856344E0}" type="presOf" srcId="{E66EEB1F-DB54-45D7-9CEA-1811C4EAD63F}" destId="{DCAAAEA4-84BE-4793-8ECB-465EDFE8AC0D}" srcOrd="0" destOrd="0" presId="urn:microsoft.com/office/officeart/2005/8/layout/hProcess11"/>
    <dgm:cxn modelId="{23760E61-1C3B-4F5D-A00D-D876D3808E03}" type="presOf" srcId="{8B1D1DC2-73BF-41B2-839D-C08A9389C83D}" destId="{D6A8A623-8569-4476-8E81-1EDD9F4C9D2D}" srcOrd="0" destOrd="0" presId="urn:microsoft.com/office/officeart/2005/8/layout/hProcess11"/>
    <dgm:cxn modelId="{48846B2E-3E7B-4FE5-B6C9-B7B6364504C2}" type="presOf" srcId="{812B3DAF-B968-4BE7-BE30-0D0D9CF8D0F7}" destId="{6B3D127C-22E0-4466-BEE8-7A804883BD64}" srcOrd="0" destOrd="0" presId="urn:microsoft.com/office/officeart/2005/8/layout/hProcess11"/>
    <dgm:cxn modelId="{E0B14C9A-938E-4671-BC7E-8B0384EEF438}" srcId="{812B3DAF-B968-4BE7-BE30-0D0D9CF8D0F7}" destId="{C449E10D-26B9-4F4E-97F8-7CAC3A44D525}" srcOrd="2" destOrd="0" parTransId="{B4E64FE9-A764-4362-BB6B-F7CEED7FDBD4}" sibTransId="{5661DE06-1167-410A-BEF0-DCD7775D330F}"/>
    <dgm:cxn modelId="{43EFF210-43D2-42F9-9F51-D0C1F64C75CA}" type="presOf" srcId="{4A0456DE-EAF8-4F1A-82FD-F3527FAA673C}" destId="{5D0F8A9B-49AF-4549-8873-0FD6BEAF53D0}" srcOrd="0" destOrd="0" presId="urn:microsoft.com/office/officeart/2005/8/layout/hProcess11"/>
    <dgm:cxn modelId="{BF0069DE-FCAB-4AAD-8C46-9D10B30F846B}" srcId="{812B3DAF-B968-4BE7-BE30-0D0D9CF8D0F7}" destId="{4A0456DE-EAF8-4F1A-82FD-F3527FAA673C}" srcOrd="1" destOrd="0" parTransId="{33361BA0-E2C9-4372-8FF8-58A478720192}" sibTransId="{91EC0CBB-54FB-42A6-AAD1-655F4E56C28B}"/>
    <dgm:cxn modelId="{5B1CFF93-15B7-4A5A-804E-584760A9DF48}" type="presOf" srcId="{C449E10D-26B9-4F4E-97F8-7CAC3A44D525}" destId="{84BC89C4-C3E1-4E93-8227-FA35E23F3ECE}" srcOrd="0" destOrd="0" presId="urn:microsoft.com/office/officeart/2005/8/layout/hProcess11"/>
    <dgm:cxn modelId="{F8E127BD-16A3-4DEA-AAFF-B2E1F8A87E56}" srcId="{812B3DAF-B968-4BE7-BE30-0D0D9CF8D0F7}" destId="{E66EEB1F-DB54-45D7-9CEA-1811C4EAD63F}" srcOrd="5" destOrd="0" parTransId="{466F46D0-A100-495E-BA04-9DDBD77804BB}" sibTransId="{822D9233-F120-451E-B761-E497FDBA9333}"/>
    <dgm:cxn modelId="{D241E3F0-94BA-4A8F-BCA0-91F23A5E3F8A}" type="presOf" srcId="{30C07E7E-5380-4066-B67D-65A8E912E095}" destId="{F2E3E383-851F-4A6D-A7AA-4A3F42B4C26A}" srcOrd="0" destOrd="0" presId="urn:microsoft.com/office/officeart/2005/8/layout/hProcess11"/>
    <dgm:cxn modelId="{83230740-9E80-48F7-8854-75C159BEA904}" type="presOf" srcId="{1D22B338-F2CC-4174-8427-468F0037131E}" destId="{B55648B3-9F45-4B09-AC0E-59301B338133}" srcOrd="0" destOrd="0" presId="urn:microsoft.com/office/officeart/2005/8/layout/hProcess11"/>
    <dgm:cxn modelId="{F7A5D2C2-1128-4646-8605-6C9F1E575A88}" srcId="{812B3DAF-B968-4BE7-BE30-0D0D9CF8D0F7}" destId="{30C07E7E-5380-4066-B67D-65A8E912E095}" srcOrd="3" destOrd="0" parTransId="{B1A66CE4-A0EF-40C8-B38A-C9F148754F69}" sibTransId="{51CAA0A5-5170-48A7-A3E1-AD66DBEB851F}"/>
    <dgm:cxn modelId="{A85641C3-A8C6-4690-AB1E-E1B54C5073F5}" srcId="{812B3DAF-B968-4BE7-BE30-0D0D9CF8D0F7}" destId="{8B1D1DC2-73BF-41B2-839D-C08A9389C83D}" srcOrd="0" destOrd="0" parTransId="{E6A297F7-A830-48DE-BA8D-BF613896F009}" sibTransId="{86D3E30F-F892-4DDE-82B6-CFEDEFB1D857}"/>
    <dgm:cxn modelId="{A0DB1C69-EB6D-4FFB-9C50-4CD5D1336F3E}" srcId="{812B3DAF-B968-4BE7-BE30-0D0D9CF8D0F7}" destId="{1D22B338-F2CC-4174-8427-468F0037131E}" srcOrd="4" destOrd="0" parTransId="{81971413-9759-4CE2-A34A-790A02B1EF53}" sibTransId="{C35D8B6F-6B41-45FF-93D5-E2B492FAA068}"/>
    <dgm:cxn modelId="{5DC2739A-E4AC-4393-93DB-D4A4C5637883}" type="presParOf" srcId="{6B3D127C-22E0-4466-BEE8-7A804883BD64}" destId="{98767B6E-A37D-4074-8121-752D309297BA}" srcOrd="0" destOrd="0" presId="urn:microsoft.com/office/officeart/2005/8/layout/hProcess11"/>
    <dgm:cxn modelId="{951CFABF-46AA-40C7-A972-6491A7215BB3}" type="presParOf" srcId="{6B3D127C-22E0-4466-BEE8-7A804883BD64}" destId="{3E1C590A-F009-48C4-8768-9952A8037FE3}" srcOrd="1" destOrd="0" presId="urn:microsoft.com/office/officeart/2005/8/layout/hProcess11"/>
    <dgm:cxn modelId="{942D96C5-3852-406F-BD65-0E6534A6F20D}" type="presParOf" srcId="{3E1C590A-F009-48C4-8768-9952A8037FE3}" destId="{1AEAA007-E4F2-460A-8BFF-DEEAD54D49CC}" srcOrd="0" destOrd="0" presId="urn:microsoft.com/office/officeart/2005/8/layout/hProcess11"/>
    <dgm:cxn modelId="{B9675C6A-C0F6-44AC-9A00-0C4861FCC609}" type="presParOf" srcId="{1AEAA007-E4F2-460A-8BFF-DEEAD54D49CC}" destId="{D6A8A623-8569-4476-8E81-1EDD9F4C9D2D}" srcOrd="0" destOrd="0" presId="urn:microsoft.com/office/officeart/2005/8/layout/hProcess11"/>
    <dgm:cxn modelId="{AD322C3D-D6C0-458F-8B1D-BE1E7E59DB50}" type="presParOf" srcId="{1AEAA007-E4F2-460A-8BFF-DEEAD54D49CC}" destId="{072D3644-39BA-436D-BD96-17462FCEE244}" srcOrd="1" destOrd="0" presId="urn:microsoft.com/office/officeart/2005/8/layout/hProcess11"/>
    <dgm:cxn modelId="{112C6E88-F2D5-4BD1-A531-964E13882768}" type="presParOf" srcId="{1AEAA007-E4F2-460A-8BFF-DEEAD54D49CC}" destId="{CC6D63EC-C775-4A54-B787-7906AE0F1051}" srcOrd="2" destOrd="0" presId="urn:microsoft.com/office/officeart/2005/8/layout/hProcess11"/>
    <dgm:cxn modelId="{F474FF30-FACF-4F51-A0EC-D4C924F24571}" type="presParOf" srcId="{3E1C590A-F009-48C4-8768-9952A8037FE3}" destId="{32DD10A6-E6CF-4408-ACDE-5DA8D0110DC3}" srcOrd="1" destOrd="0" presId="urn:microsoft.com/office/officeart/2005/8/layout/hProcess11"/>
    <dgm:cxn modelId="{558A7CFA-3248-4A42-B3B7-C87F2D183689}" type="presParOf" srcId="{3E1C590A-F009-48C4-8768-9952A8037FE3}" destId="{68F554F5-9D6D-49A8-8931-989750D6A204}" srcOrd="2" destOrd="0" presId="urn:microsoft.com/office/officeart/2005/8/layout/hProcess11"/>
    <dgm:cxn modelId="{E4EA920C-8AE9-4536-93D9-641B47151FB4}" type="presParOf" srcId="{68F554F5-9D6D-49A8-8931-989750D6A204}" destId="{5D0F8A9B-49AF-4549-8873-0FD6BEAF53D0}" srcOrd="0" destOrd="0" presId="urn:microsoft.com/office/officeart/2005/8/layout/hProcess11"/>
    <dgm:cxn modelId="{87CB983A-63C4-4DE9-8F90-70E8AD3CF786}" type="presParOf" srcId="{68F554F5-9D6D-49A8-8931-989750D6A204}" destId="{9B43C5A6-B7D0-4BF6-BBE8-185FFD130C94}" srcOrd="1" destOrd="0" presId="urn:microsoft.com/office/officeart/2005/8/layout/hProcess11"/>
    <dgm:cxn modelId="{330F43F6-6383-4880-AB61-B52BB7BCD76B}" type="presParOf" srcId="{68F554F5-9D6D-49A8-8931-989750D6A204}" destId="{E0257295-76AB-467F-977B-A8A60064E345}" srcOrd="2" destOrd="0" presId="urn:microsoft.com/office/officeart/2005/8/layout/hProcess11"/>
    <dgm:cxn modelId="{42A1462E-C8B5-41C7-AE0B-7FEFAED0936F}" type="presParOf" srcId="{3E1C590A-F009-48C4-8768-9952A8037FE3}" destId="{0C65CA01-FC39-40DE-8239-ABF04C4A5E06}" srcOrd="3" destOrd="0" presId="urn:microsoft.com/office/officeart/2005/8/layout/hProcess11"/>
    <dgm:cxn modelId="{5CAFB7D9-DD0B-460B-8700-48D4CDF9A20E}" type="presParOf" srcId="{3E1C590A-F009-48C4-8768-9952A8037FE3}" destId="{E057DCF2-5D2D-4161-BBCF-C77BF3B08C4A}" srcOrd="4" destOrd="0" presId="urn:microsoft.com/office/officeart/2005/8/layout/hProcess11"/>
    <dgm:cxn modelId="{2A6BBA15-887F-4199-A6CB-933962A74617}" type="presParOf" srcId="{E057DCF2-5D2D-4161-BBCF-C77BF3B08C4A}" destId="{84BC89C4-C3E1-4E93-8227-FA35E23F3ECE}" srcOrd="0" destOrd="0" presId="urn:microsoft.com/office/officeart/2005/8/layout/hProcess11"/>
    <dgm:cxn modelId="{37722A78-BBF6-4A32-B0CF-4F84A687A067}" type="presParOf" srcId="{E057DCF2-5D2D-4161-BBCF-C77BF3B08C4A}" destId="{FBE0F2C7-358D-455B-A35D-365F5807FF2E}" srcOrd="1" destOrd="0" presId="urn:microsoft.com/office/officeart/2005/8/layout/hProcess11"/>
    <dgm:cxn modelId="{7E507F8E-829B-4E37-8681-3610E1A1396C}" type="presParOf" srcId="{E057DCF2-5D2D-4161-BBCF-C77BF3B08C4A}" destId="{6899C25C-7AA0-4AA8-A948-A00A04EF63E6}" srcOrd="2" destOrd="0" presId="urn:microsoft.com/office/officeart/2005/8/layout/hProcess11"/>
    <dgm:cxn modelId="{A54C1CDD-7913-4308-8BF3-BB7B224B6FC3}" type="presParOf" srcId="{3E1C590A-F009-48C4-8768-9952A8037FE3}" destId="{7DE06AF1-A231-40A9-841A-FAD77DFC2B8C}" srcOrd="5" destOrd="0" presId="urn:microsoft.com/office/officeart/2005/8/layout/hProcess11"/>
    <dgm:cxn modelId="{1AC7385A-E952-4109-A741-47329C27D60C}" type="presParOf" srcId="{3E1C590A-F009-48C4-8768-9952A8037FE3}" destId="{0DD7F4C8-0AA0-4DD6-96C2-5B7980603C5B}" srcOrd="6" destOrd="0" presId="urn:microsoft.com/office/officeart/2005/8/layout/hProcess11"/>
    <dgm:cxn modelId="{0D5C76F8-6C13-455C-917C-7337C6A702E9}" type="presParOf" srcId="{0DD7F4C8-0AA0-4DD6-96C2-5B7980603C5B}" destId="{F2E3E383-851F-4A6D-A7AA-4A3F42B4C26A}" srcOrd="0" destOrd="0" presId="urn:microsoft.com/office/officeart/2005/8/layout/hProcess11"/>
    <dgm:cxn modelId="{57FA4849-4465-4891-86FE-4F9E916A3873}" type="presParOf" srcId="{0DD7F4C8-0AA0-4DD6-96C2-5B7980603C5B}" destId="{9A361DFB-3C8A-4E88-8DDA-6CFEB837B189}" srcOrd="1" destOrd="0" presId="urn:microsoft.com/office/officeart/2005/8/layout/hProcess11"/>
    <dgm:cxn modelId="{E083A385-C2C1-4A84-AF31-6577AABBDD8B}" type="presParOf" srcId="{0DD7F4C8-0AA0-4DD6-96C2-5B7980603C5B}" destId="{1472FCDD-2D56-4D44-A62D-5DE9402370D5}" srcOrd="2" destOrd="0" presId="urn:microsoft.com/office/officeart/2005/8/layout/hProcess11"/>
    <dgm:cxn modelId="{9CB56EE9-0EE8-4A86-8B39-8DF6BEFBB23B}" type="presParOf" srcId="{3E1C590A-F009-48C4-8768-9952A8037FE3}" destId="{6BAADAC5-4D44-40EB-9737-982D003B30AA}" srcOrd="7" destOrd="0" presId="urn:microsoft.com/office/officeart/2005/8/layout/hProcess11"/>
    <dgm:cxn modelId="{5C10B269-D2B4-475F-902C-AFB4FF13BBE8}" type="presParOf" srcId="{3E1C590A-F009-48C4-8768-9952A8037FE3}" destId="{F261B29C-F0CE-4D2F-8639-E67F9840C6F3}" srcOrd="8" destOrd="0" presId="urn:microsoft.com/office/officeart/2005/8/layout/hProcess11"/>
    <dgm:cxn modelId="{57892188-EC4B-4F07-84CB-3EA4DB1CF41D}" type="presParOf" srcId="{F261B29C-F0CE-4D2F-8639-E67F9840C6F3}" destId="{B55648B3-9F45-4B09-AC0E-59301B338133}" srcOrd="0" destOrd="0" presId="urn:microsoft.com/office/officeart/2005/8/layout/hProcess11"/>
    <dgm:cxn modelId="{C591A692-2903-4B05-9091-2CDC2285E7AB}" type="presParOf" srcId="{F261B29C-F0CE-4D2F-8639-E67F9840C6F3}" destId="{6ACBA4FD-3D2A-48A8-B139-6F85C36043DE}" srcOrd="1" destOrd="0" presId="urn:microsoft.com/office/officeart/2005/8/layout/hProcess11"/>
    <dgm:cxn modelId="{15E65E75-79DF-42DD-9D82-C2A08F4784DA}" type="presParOf" srcId="{F261B29C-F0CE-4D2F-8639-E67F9840C6F3}" destId="{696754FC-C975-4FE1-982C-EFCC311ACF62}" srcOrd="2" destOrd="0" presId="urn:microsoft.com/office/officeart/2005/8/layout/hProcess11"/>
    <dgm:cxn modelId="{84A3C438-599F-4974-8BC4-F0127B0808A1}" type="presParOf" srcId="{3E1C590A-F009-48C4-8768-9952A8037FE3}" destId="{171E82E1-6CF0-4F42-AA86-9126CE51D356}" srcOrd="9" destOrd="0" presId="urn:microsoft.com/office/officeart/2005/8/layout/hProcess11"/>
    <dgm:cxn modelId="{61E40CDA-ABA5-455C-954A-E470FBFAA472}" type="presParOf" srcId="{3E1C590A-F009-48C4-8768-9952A8037FE3}" destId="{F9D2FA0D-5A49-44A3-BDAC-9F002EC5D412}" srcOrd="10" destOrd="0" presId="urn:microsoft.com/office/officeart/2005/8/layout/hProcess11"/>
    <dgm:cxn modelId="{7A13429D-6426-4A4F-A3D1-8FCEED9FD846}" type="presParOf" srcId="{F9D2FA0D-5A49-44A3-BDAC-9F002EC5D412}" destId="{DCAAAEA4-84BE-4793-8ECB-465EDFE8AC0D}" srcOrd="0" destOrd="0" presId="urn:microsoft.com/office/officeart/2005/8/layout/hProcess11"/>
    <dgm:cxn modelId="{852A34BF-9F40-4BC9-9B1D-96C0B3E3BFC5}" type="presParOf" srcId="{F9D2FA0D-5A49-44A3-BDAC-9F002EC5D412}" destId="{8165572B-B3DA-49A0-AC1B-27A53650FB0D}" srcOrd="1" destOrd="0" presId="urn:microsoft.com/office/officeart/2005/8/layout/hProcess11"/>
    <dgm:cxn modelId="{DEEC6B9E-5B1D-4F5E-810E-31E70BD4860F}" type="presParOf" srcId="{F9D2FA0D-5A49-44A3-BDAC-9F002EC5D412}" destId="{DFDA96E9-23D5-486C-BEA7-4BD94784EE1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694437B-CFF9-4621-B1C0-B9A15B2FD4B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925CAAB-135C-425C-872E-110421691AF8}">
      <dgm:prSet phldrT="[文字]" custT="1"/>
      <dgm:spPr/>
      <dgm:t>
        <a:bodyPr/>
        <a:lstStyle/>
        <a:p>
          <a:r>
            <a:rPr lang="en-US" altLang="zh-TW" sz="2400" dirty="0" smtClean="0">
              <a:latin typeface="Calibri" pitchFamily="34" charset="0"/>
            </a:rPr>
            <a:t>Air Hong Kong Limited: 60%</a:t>
          </a:r>
          <a:endParaRPr lang="zh-TW" altLang="en-US" sz="2400" dirty="0">
            <a:latin typeface="Calibri" pitchFamily="34" charset="0"/>
          </a:endParaRPr>
        </a:p>
      </dgm:t>
    </dgm:pt>
    <dgm:pt modelId="{B725795F-EC27-4AC4-9EEF-D8FCA690F4BD}" type="parTrans" cxnId="{3970DC73-DF2B-4B79-9910-172DC3B4FADA}">
      <dgm:prSet/>
      <dgm:spPr/>
      <dgm:t>
        <a:bodyPr/>
        <a:lstStyle/>
        <a:p>
          <a:endParaRPr lang="zh-TW" altLang="en-US"/>
        </a:p>
      </dgm:t>
    </dgm:pt>
    <dgm:pt modelId="{2E7467FA-E19E-4504-A289-6466982B469F}" type="sibTrans" cxnId="{3970DC73-DF2B-4B79-9910-172DC3B4FADA}">
      <dgm:prSet/>
      <dgm:spPr/>
      <dgm:t>
        <a:bodyPr/>
        <a:lstStyle/>
        <a:p>
          <a:endParaRPr lang="zh-TW" altLang="en-US"/>
        </a:p>
      </dgm:t>
    </dgm:pt>
    <dgm:pt modelId="{FA5D2E8C-A20E-4B06-9829-6173049747CD}">
      <dgm:prSet phldrT="[文字]" custT="1"/>
      <dgm:spPr/>
      <dgm:t>
        <a:bodyPr/>
        <a:lstStyle/>
        <a:p>
          <a:r>
            <a:rPr lang="en-US" altLang="zh-TW" sz="2400" dirty="0" smtClean="0">
              <a:latin typeface="Calibri" pitchFamily="34" charset="0"/>
            </a:rPr>
            <a:t>Cathay Pacific Catering Services: 100%</a:t>
          </a:r>
          <a:endParaRPr lang="zh-TW" altLang="en-US" sz="2400" dirty="0">
            <a:latin typeface="Calibri" pitchFamily="34" charset="0"/>
          </a:endParaRPr>
        </a:p>
      </dgm:t>
    </dgm:pt>
    <dgm:pt modelId="{D14D8C17-D454-4629-87AE-2E8A39324403}" type="parTrans" cxnId="{F9F5DCCF-7263-48C4-A3BD-611BD5161E3C}">
      <dgm:prSet/>
      <dgm:spPr/>
      <dgm:t>
        <a:bodyPr/>
        <a:lstStyle/>
        <a:p>
          <a:endParaRPr lang="zh-TW" altLang="en-US"/>
        </a:p>
      </dgm:t>
    </dgm:pt>
    <dgm:pt modelId="{197D165E-2E65-42C3-AA86-D8C038331258}" type="sibTrans" cxnId="{F9F5DCCF-7263-48C4-A3BD-611BD5161E3C}">
      <dgm:prSet/>
      <dgm:spPr/>
      <dgm:t>
        <a:bodyPr/>
        <a:lstStyle/>
        <a:p>
          <a:endParaRPr lang="zh-TW" altLang="en-US"/>
        </a:p>
      </dgm:t>
    </dgm:pt>
    <dgm:pt modelId="{BF487433-5200-4FBE-A961-844E771FF63E}">
      <dgm:prSet phldrT="[文字]" custT="1"/>
      <dgm:spPr/>
      <dgm:t>
        <a:bodyPr/>
        <a:lstStyle/>
        <a:p>
          <a:r>
            <a:rPr lang="en-US" altLang="zh-TW" sz="2400" dirty="0" smtClean="0">
              <a:latin typeface="Calibri" pitchFamily="34" charset="0"/>
            </a:rPr>
            <a:t>Hong Kong Airport Services Limited: 100%</a:t>
          </a:r>
          <a:endParaRPr lang="zh-TW" altLang="en-US" sz="2400" dirty="0">
            <a:latin typeface="Calibri" pitchFamily="34" charset="0"/>
          </a:endParaRPr>
        </a:p>
      </dgm:t>
    </dgm:pt>
    <dgm:pt modelId="{BF2EB46C-5EAA-4501-BDCD-B8DBA3743DD6}" type="parTrans" cxnId="{A462C72F-436D-472E-8BE7-E0A5A6982589}">
      <dgm:prSet/>
      <dgm:spPr/>
      <dgm:t>
        <a:bodyPr/>
        <a:lstStyle/>
        <a:p>
          <a:endParaRPr lang="zh-TW" altLang="en-US"/>
        </a:p>
      </dgm:t>
    </dgm:pt>
    <dgm:pt modelId="{2C2E479C-7C4E-4C16-8AA1-C54DD5A5FA0C}" type="sibTrans" cxnId="{A462C72F-436D-472E-8BE7-E0A5A6982589}">
      <dgm:prSet/>
      <dgm:spPr/>
      <dgm:t>
        <a:bodyPr/>
        <a:lstStyle/>
        <a:p>
          <a:endParaRPr lang="zh-TW" altLang="en-US"/>
        </a:p>
      </dgm:t>
    </dgm:pt>
    <dgm:pt modelId="{4E2CC582-7BEF-4A05-B860-E134E3B4A9E3}">
      <dgm:prSet phldrT="[文字]" custT="1"/>
      <dgm:spPr/>
      <dgm:t>
        <a:bodyPr/>
        <a:lstStyle/>
        <a:p>
          <a:r>
            <a:rPr lang="en-US" altLang="zh-TW" sz="2400" dirty="0" err="1" smtClean="0">
              <a:latin typeface="Calibri" pitchFamily="34" charset="0"/>
            </a:rPr>
            <a:t>Dragonair</a:t>
          </a:r>
          <a:r>
            <a:rPr lang="en-US" altLang="zh-TW" sz="2400" dirty="0" smtClean="0">
              <a:latin typeface="Calibri" pitchFamily="34" charset="0"/>
            </a:rPr>
            <a:t>: 100%</a:t>
          </a:r>
          <a:endParaRPr lang="zh-TW" altLang="en-US" sz="2400" dirty="0">
            <a:latin typeface="Calibri" pitchFamily="34" charset="0"/>
          </a:endParaRPr>
        </a:p>
      </dgm:t>
    </dgm:pt>
    <dgm:pt modelId="{C7A3FED4-793B-4FEB-9454-B4CB12C0653F}" type="parTrans" cxnId="{190A2F70-389D-4812-B74A-19D6E7570385}">
      <dgm:prSet/>
      <dgm:spPr/>
      <dgm:t>
        <a:bodyPr/>
        <a:lstStyle/>
        <a:p>
          <a:endParaRPr lang="zh-TW" altLang="en-US"/>
        </a:p>
      </dgm:t>
    </dgm:pt>
    <dgm:pt modelId="{F80F0A11-0972-4565-AD68-7417356CBDD0}" type="sibTrans" cxnId="{190A2F70-389D-4812-B74A-19D6E7570385}">
      <dgm:prSet/>
      <dgm:spPr/>
      <dgm:t>
        <a:bodyPr/>
        <a:lstStyle/>
        <a:p>
          <a:endParaRPr lang="zh-TW" altLang="en-US"/>
        </a:p>
      </dgm:t>
    </dgm:pt>
    <dgm:pt modelId="{D7D8C3D3-E025-4118-96CD-77EA0A1DE598}">
      <dgm:prSet custT="1"/>
      <dgm:spPr/>
      <dgm:t>
        <a:bodyPr/>
        <a:lstStyle/>
        <a:p>
          <a:r>
            <a:rPr lang="en-US" altLang="zh-TW" sz="2400" dirty="0" smtClean="0">
              <a:latin typeface="Calibri" pitchFamily="34" charset="0"/>
            </a:rPr>
            <a:t>Air China Limited: 20%</a:t>
          </a:r>
        </a:p>
      </dgm:t>
    </dgm:pt>
    <dgm:pt modelId="{CD258668-8AED-412C-9096-7E79FC68F0A8}" type="parTrans" cxnId="{5893B8E0-920B-4857-848A-41978C06A487}">
      <dgm:prSet/>
      <dgm:spPr/>
      <dgm:t>
        <a:bodyPr/>
        <a:lstStyle/>
        <a:p>
          <a:endParaRPr lang="zh-TW" altLang="en-US"/>
        </a:p>
      </dgm:t>
    </dgm:pt>
    <dgm:pt modelId="{DF34C82C-51D2-4DF0-8417-E4C881F1810A}" type="sibTrans" cxnId="{5893B8E0-920B-4857-848A-41978C06A487}">
      <dgm:prSet/>
      <dgm:spPr/>
      <dgm:t>
        <a:bodyPr/>
        <a:lstStyle/>
        <a:p>
          <a:endParaRPr lang="zh-TW" altLang="en-US"/>
        </a:p>
      </dgm:t>
    </dgm:pt>
    <dgm:pt modelId="{4F0D3031-0977-4DA0-928E-B4E651E9C99B}">
      <dgm:prSet phldrT="[文字]" custT="1"/>
      <dgm:spPr/>
      <dgm:t>
        <a:bodyPr/>
        <a:lstStyle/>
        <a:p>
          <a:r>
            <a:rPr lang="en-US" altLang="zh-TW" sz="2400" dirty="0" smtClean="0">
              <a:latin typeface="Calibri" pitchFamily="34" charset="0"/>
            </a:rPr>
            <a:t>Hong Kong Aircraft Engineering Company: 15%</a:t>
          </a:r>
          <a:endParaRPr lang="zh-TW" altLang="en-US" sz="2400" dirty="0">
            <a:latin typeface="Calibri" pitchFamily="34" charset="0"/>
          </a:endParaRPr>
        </a:p>
      </dgm:t>
    </dgm:pt>
    <dgm:pt modelId="{1E7758AE-10C3-4748-8767-A3820D087630}" type="parTrans" cxnId="{D1F996E3-3BB7-48D2-8757-4A6D7645F286}">
      <dgm:prSet/>
      <dgm:spPr/>
      <dgm:t>
        <a:bodyPr/>
        <a:lstStyle/>
        <a:p>
          <a:endParaRPr lang="en-US"/>
        </a:p>
      </dgm:t>
    </dgm:pt>
    <dgm:pt modelId="{FD267DF6-3701-4215-A318-C37FE37F170E}" type="sibTrans" cxnId="{D1F996E3-3BB7-48D2-8757-4A6D7645F286}">
      <dgm:prSet/>
      <dgm:spPr/>
      <dgm:t>
        <a:bodyPr/>
        <a:lstStyle/>
        <a:p>
          <a:endParaRPr lang="en-US"/>
        </a:p>
      </dgm:t>
    </dgm:pt>
    <dgm:pt modelId="{2838F344-2898-498B-A8FE-5EAFA6F685C1}" type="pres">
      <dgm:prSet presAssocID="{3694437B-CFF9-4621-B1C0-B9A15B2FD4B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42E5B4A-B74C-4AE8-8C5A-D7C05C390C91}" type="pres">
      <dgm:prSet presAssocID="{E925CAAB-135C-425C-872E-110421691AF8}" presName="comp" presStyleCnt="0"/>
      <dgm:spPr/>
    </dgm:pt>
    <dgm:pt modelId="{F1BE4FC3-8C91-4D60-90FC-4B7A7216C496}" type="pres">
      <dgm:prSet presAssocID="{E925CAAB-135C-425C-872E-110421691AF8}" presName="box" presStyleLbl="node1" presStyleIdx="0" presStyleCnt="6" custLinFactNeighborX="68900" custLinFactNeighborY="-4428"/>
      <dgm:spPr/>
      <dgm:t>
        <a:bodyPr/>
        <a:lstStyle/>
        <a:p>
          <a:endParaRPr lang="zh-TW" altLang="en-US"/>
        </a:p>
      </dgm:t>
    </dgm:pt>
    <dgm:pt modelId="{AD735AF9-06B4-4E5C-B437-77E8AB98A00E}" type="pres">
      <dgm:prSet presAssocID="{E925CAAB-135C-425C-872E-110421691AF8}" presName="img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A1760FB-5DDD-4A7D-A2F9-F879751FB5CA}" type="pres">
      <dgm:prSet presAssocID="{E925CAAB-135C-425C-872E-110421691AF8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89C9EC-953D-44AF-8772-EE86D30B02F5}" type="pres">
      <dgm:prSet presAssocID="{2E7467FA-E19E-4504-A289-6466982B469F}" presName="spacer" presStyleCnt="0"/>
      <dgm:spPr/>
    </dgm:pt>
    <dgm:pt modelId="{5785BBA9-F2B7-469E-813A-BE2422EF9228}" type="pres">
      <dgm:prSet presAssocID="{FA5D2E8C-A20E-4B06-9829-6173049747CD}" presName="comp" presStyleCnt="0"/>
      <dgm:spPr/>
    </dgm:pt>
    <dgm:pt modelId="{FC1E888A-9865-4574-9608-CD52D7ACD238}" type="pres">
      <dgm:prSet presAssocID="{FA5D2E8C-A20E-4B06-9829-6173049747CD}" presName="box" presStyleLbl="node1" presStyleIdx="1" presStyleCnt="6"/>
      <dgm:spPr/>
      <dgm:t>
        <a:bodyPr/>
        <a:lstStyle/>
        <a:p>
          <a:endParaRPr lang="zh-TW" altLang="en-US"/>
        </a:p>
      </dgm:t>
    </dgm:pt>
    <dgm:pt modelId="{D51DA419-E553-4B44-AF1F-D111F73143EF}" type="pres">
      <dgm:prSet presAssocID="{FA5D2E8C-A20E-4B06-9829-6173049747CD}" presName="img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71448E4-BFFC-4009-ABF5-47A9B913131C}" type="pres">
      <dgm:prSet presAssocID="{FA5D2E8C-A20E-4B06-9829-6173049747CD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D40DA1-7EBF-4241-A41C-47F3A51D43BD}" type="pres">
      <dgm:prSet presAssocID="{197D165E-2E65-42C3-AA86-D8C038331258}" presName="spacer" presStyleCnt="0"/>
      <dgm:spPr/>
    </dgm:pt>
    <dgm:pt modelId="{703D886D-8CED-4433-8990-B009BAE1E5E7}" type="pres">
      <dgm:prSet presAssocID="{BF487433-5200-4FBE-A961-844E771FF63E}" presName="comp" presStyleCnt="0"/>
      <dgm:spPr/>
    </dgm:pt>
    <dgm:pt modelId="{33823A8C-4AA9-412A-9097-23128C907780}" type="pres">
      <dgm:prSet presAssocID="{BF487433-5200-4FBE-A961-844E771FF63E}" presName="box" presStyleLbl="node1" presStyleIdx="2" presStyleCnt="6"/>
      <dgm:spPr/>
      <dgm:t>
        <a:bodyPr/>
        <a:lstStyle/>
        <a:p>
          <a:endParaRPr lang="zh-TW" altLang="en-US"/>
        </a:p>
      </dgm:t>
    </dgm:pt>
    <dgm:pt modelId="{C7356E88-0F6D-4662-B126-E4910C47829B}" type="pres">
      <dgm:prSet presAssocID="{BF487433-5200-4FBE-A961-844E771FF63E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57C8E15E-4F75-4959-81A6-E334C666FAFA}" type="pres">
      <dgm:prSet presAssocID="{BF487433-5200-4FBE-A961-844E771FF63E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87FB22-03BA-45DC-9396-C8E8B935F072}" type="pres">
      <dgm:prSet presAssocID="{2C2E479C-7C4E-4C16-8AA1-C54DD5A5FA0C}" presName="spacer" presStyleCnt="0"/>
      <dgm:spPr/>
    </dgm:pt>
    <dgm:pt modelId="{B0F8B9B9-6378-41AF-9624-653F418ADC57}" type="pres">
      <dgm:prSet presAssocID="{4E2CC582-7BEF-4A05-B860-E134E3B4A9E3}" presName="comp" presStyleCnt="0"/>
      <dgm:spPr/>
    </dgm:pt>
    <dgm:pt modelId="{072FEC8B-DBF7-461E-A1F6-63ACA1BE685A}" type="pres">
      <dgm:prSet presAssocID="{4E2CC582-7BEF-4A05-B860-E134E3B4A9E3}" presName="box" presStyleLbl="node1" presStyleIdx="3" presStyleCnt="6"/>
      <dgm:spPr/>
      <dgm:t>
        <a:bodyPr/>
        <a:lstStyle/>
        <a:p>
          <a:endParaRPr lang="zh-TW" altLang="en-US"/>
        </a:p>
      </dgm:t>
    </dgm:pt>
    <dgm:pt modelId="{DCF04FDB-D77B-4DC6-8AEF-98EB77667860}" type="pres">
      <dgm:prSet presAssocID="{4E2CC582-7BEF-4A05-B860-E134E3B4A9E3}" presName="img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FE08ADD-CAE0-4359-943F-EB7D77874170}" type="pres">
      <dgm:prSet presAssocID="{4E2CC582-7BEF-4A05-B860-E134E3B4A9E3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9FA693-D109-40B0-A611-351825A3668C}" type="pres">
      <dgm:prSet presAssocID="{F80F0A11-0972-4565-AD68-7417356CBDD0}" presName="spacer" presStyleCnt="0"/>
      <dgm:spPr/>
    </dgm:pt>
    <dgm:pt modelId="{008AEBB6-AF6D-435D-AD0F-10F7DFAA68BC}" type="pres">
      <dgm:prSet presAssocID="{D7D8C3D3-E025-4118-96CD-77EA0A1DE598}" presName="comp" presStyleCnt="0"/>
      <dgm:spPr/>
    </dgm:pt>
    <dgm:pt modelId="{49EEC15D-C54C-4372-88E8-6C0F25EDE6E8}" type="pres">
      <dgm:prSet presAssocID="{D7D8C3D3-E025-4118-96CD-77EA0A1DE598}" presName="box" presStyleLbl="node1" presStyleIdx="4" presStyleCnt="6"/>
      <dgm:spPr/>
      <dgm:t>
        <a:bodyPr/>
        <a:lstStyle/>
        <a:p>
          <a:endParaRPr lang="zh-TW" altLang="en-US"/>
        </a:p>
      </dgm:t>
    </dgm:pt>
    <dgm:pt modelId="{8E28F5A9-E69E-4236-81B8-2C5E02451A86}" type="pres">
      <dgm:prSet presAssocID="{D7D8C3D3-E025-4118-96CD-77EA0A1DE598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0330F9A-8ABA-4E9F-85B4-93B0AA06EDA4}" type="pres">
      <dgm:prSet presAssocID="{D7D8C3D3-E025-4118-96CD-77EA0A1DE598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AEE5A4-CD62-4318-A392-819D7149AFE5}" type="pres">
      <dgm:prSet presAssocID="{DF34C82C-51D2-4DF0-8417-E4C881F1810A}" presName="spacer" presStyleCnt="0"/>
      <dgm:spPr/>
    </dgm:pt>
    <dgm:pt modelId="{B6972971-A7F5-418F-95F3-30F3D170127B}" type="pres">
      <dgm:prSet presAssocID="{4F0D3031-0977-4DA0-928E-B4E651E9C99B}" presName="comp" presStyleCnt="0"/>
      <dgm:spPr/>
    </dgm:pt>
    <dgm:pt modelId="{02946D31-30C9-4247-911A-49404359E655}" type="pres">
      <dgm:prSet presAssocID="{4F0D3031-0977-4DA0-928E-B4E651E9C99B}" presName="box" presStyleLbl="node1" presStyleIdx="5" presStyleCnt="6" custLinFactNeighborX="68900" custLinFactNeighborY="-4428"/>
      <dgm:spPr/>
      <dgm:t>
        <a:bodyPr/>
        <a:lstStyle/>
        <a:p>
          <a:endParaRPr lang="en-US"/>
        </a:p>
      </dgm:t>
    </dgm:pt>
    <dgm:pt modelId="{F035B62F-966E-4F79-B013-C5FD4F6B9294}" type="pres">
      <dgm:prSet presAssocID="{4F0D3031-0977-4DA0-928E-B4E651E9C99B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6E5397B-9DC3-4B59-9635-61D2A48A502E}" type="pres">
      <dgm:prSet presAssocID="{4F0D3031-0977-4DA0-928E-B4E651E9C99B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4AEEA6-E78D-4803-9B36-7FFE50C1E9BA}" type="presOf" srcId="{FA5D2E8C-A20E-4B06-9829-6173049747CD}" destId="{FC1E888A-9865-4574-9608-CD52D7ACD238}" srcOrd="0" destOrd="0" presId="urn:microsoft.com/office/officeart/2005/8/layout/vList4"/>
    <dgm:cxn modelId="{4F9EBE9C-B732-4725-BDEC-CBFCD439B29C}" type="presOf" srcId="{D7D8C3D3-E025-4118-96CD-77EA0A1DE598}" destId="{50330F9A-8ABA-4E9F-85B4-93B0AA06EDA4}" srcOrd="1" destOrd="0" presId="urn:microsoft.com/office/officeart/2005/8/layout/vList4"/>
    <dgm:cxn modelId="{D22C3F70-7641-4E19-9E0C-E0A3D543BE16}" type="presOf" srcId="{4F0D3031-0977-4DA0-928E-B4E651E9C99B}" destId="{02946D31-30C9-4247-911A-49404359E655}" srcOrd="0" destOrd="0" presId="urn:microsoft.com/office/officeart/2005/8/layout/vList4"/>
    <dgm:cxn modelId="{D1F0033D-D454-4592-81FC-818F8E2BB67D}" type="presOf" srcId="{E925CAAB-135C-425C-872E-110421691AF8}" destId="{6A1760FB-5DDD-4A7D-A2F9-F879751FB5CA}" srcOrd="1" destOrd="0" presId="urn:microsoft.com/office/officeart/2005/8/layout/vList4"/>
    <dgm:cxn modelId="{85EA04CE-AB32-4BCB-B2F8-0052B9D18E30}" type="presOf" srcId="{4F0D3031-0977-4DA0-928E-B4E651E9C99B}" destId="{46E5397B-9DC3-4B59-9635-61D2A48A502E}" srcOrd="1" destOrd="0" presId="urn:microsoft.com/office/officeart/2005/8/layout/vList4"/>
    <dgm:cxn modelId="{A605CA56-45CD-4A9C-A285-10D76D29BD0F}" type="presOf" srcId="{4E2CC582-7BEF-4A05-B860-E134E3B4A9E3}" destId="{9FE08ADD-CAE0-4359-943F-EB7D77874170}" srcOrd="1" destOrd="0" presId="urn:microsoft.com/office/officeart/2005/8/layout/vList4"/>
    <dgm:cxn modelId="{190A2F70-389D-4812-B74A-19D6E7570385}" srcId="{3694437B-CFF9-4621-B1C0-B9A15B2FD4BE}" destId="{4E2CC582-7BEF-4A05-B860-E134E3B4A9E3}" srcOrd="3" destOrd="0" parTransId="{C7A3FED4-793B-4FEB-9454-B4CB12C0653F}" sibTransId="{F80F0A11-0972-4565-AD68-7417356CBDD0}"/>
    <dgm:cxn modelId="{61CD5DD9-6322-4FA0-BF7F-6ACFD90C0127}" type="presOf" srcId="{3694437B-CFF9-4621-B1C0-B9A15B2FD4BE}" destId="{2838F344-2898-498B-A8FE-5EAFA6F685C1}" srcOrd="0" destOrd="0" presId="urn:microsoft.com/office/officeart/2005/8/layout/vList4"/>
    <dgm:cxn modelId="{AEB89BC6-E96B-4344-869D-1AA84E790582}" type="presOf" srcId="{4E2CC582-7BEF-4A05-B860-E134E3B4A9E3}" destId="{072FEC8B-DBF7-461E-A1F6-63ACA1BE685A}" srcOrd="0" destOrd="0" presId="urn:microsoft.com/office/officeart/2005/8/layout/vList4"/>
    <dgm:cxn modelId="{3270CDB7-D63D-4C6F-A5B4-21B313FDF766}" type="presOf" srcId="{BF487433-5200-4FBE-A961-844E771FF63E}" destId="{57C8E15E-4F75-4959-81A6-E334C666FAFA}" srcOrd="1" destOrd="0" presId="urn:microsoft.com/office/officeart/2005/8/layout/vList4"/>
    <dgm:cxn modelId="{E506737C-A8CC-4A8D-9F93-15A981070692}" type="presOf" srcId="{D7D8C3D3-E025-4118-96CD-77EA0A1DE598}" destId="{49EEC15D-C54C-4372-88E8-6C0F25EDE6E8}" srcOrd="0" destOrd="0" presId="urn:microsoft.com/office/officeart/2005/8/layout/vList4"/>
    <dgm:cxn modelId="{3970DC73-DF2B-4B79-9910-172DC3B4FADA}" srcId="{3694437B-CFF9-4621-B1C0-B9A15B2FD4BE}" destId="{E925CAAB-135C-425C-872E-110421691AF8}" srcOrd="0" destOrd="0" parTransId="{B725795F-EC27-4AC4-9EEF-D8FCA690F4BD}" sibTransId="{2E7467FA-E19E-4504-A289-6466982B469F}"/>
    <dgm:cxn modelId="{8D240461-E253-424E-AB07-5D9A0B2F31FC}" type="presOf" srcId="{E925CAAB-135C-425C-872E-110421691AF8}" destId="{F1BE4FC3-8C91-4D60-90FC-4B7A7216C496}" srcOrd="0" destOrd="0" presId="urn:microsoft.com/office/officeart/2005/8/layout/vList4"/>
    <dgm:cxn modelId="{3FB1210A-D2CE-47F2-8C0C-B9E716AE3C80}" type="presOf" srcId="{BF487433-5200-4FBE-A961-844E771FF63E}" destId="{33823A8C-4AA9-412A-9097-23128C907780}" srcOrd="0" destOrd="0" presId="urn:microsoft.com/office/officeart/2005/8/layout/vList4"/>
    <dgm:cxn modelId="{D1F996E3-3BB7-48D2-8757-4A6D7645F286}" srcId="{3694437B-CFF9-4621-B1C0-B9A15B2FD4BE}" destId="{4F0D3031-0977-4DA0-928E-B4E651E9C99B}" srcOrd="5" destOrd="0" parTransId="{1E7758AE-10C3-4748-8767-A3820D087630}" sibTransId="{FD267DF6-3701-4215-A318-C37FE37F170E}"/>
    <dgm:cxn modelId="{F9F5DCCF-7263-48C4-A3BD-611BD5161E3C}" srcId="{3694437B-CFF9-4621-B1C0-B9A15B2FD4BE}" destId="{FA5D2E8C-A20E-4B06-9829-6173049747CD}" srcOrd="1" destOrd="0" parTransId="{D14D8C17-D454-4629-87AE-2E8A39324403}" sibTransId="{197D165E-2E65-42C3-AA86-D8C038331258}"/>
    <dgm:cxn modelId="{B33FD589-C2BF-4484-AA0A-7A70FACF1C37}" type="presOf" srcId="{FA5D2E8C-A20E-4B06-9829-6173049747CD}" destId="{D71448E4-BFFC-4009-ABF5-47A9B913131C}" srcOrd="1" destOrd="0" presId="urn:microsoft.com/office/officeart/2005/8/layout/vList4"/>
    <dgm:cxn modelId="{A462C72F-436D-472E-8BE7-E0A5A6982589}" srcId="{3694437B-CFF9-4621-B1C0-B9A15B2FD4BE}" destId="{BF487433-5200-4FBE-A961-844E771FF63E}" srcOrd="2" destOrd="0" parTransId="{BF2EB46C-5EAA-4501-BDCD-B8DBA3743DD6}" sibTransId="{2C2E479C-7C4E-4C16-8AA1-C54DD5A5FA0C}"/>
    <dgm:cxn modelId="{5893B8E0-920B-4857-848A-41978C06A487}" srcId="{3694437B-CFF9-4621-B1C0-B9A15B2FD4BE}" destId="{D7D8C3D3-E025-4118-96CD-77EA0A1DE598}" srcOrd="4" destOrd="0" parTransId="{CD258668-8AED-412C-9096-7E79FC68F0A8}" sibTransId="{DF34C82C-51D2-4DF0-8417-E4C881F1810A}"/>
    <dgm:cxn modelId="{71C73ACE-1652-4169-89A6-E4EE22086008}" type="presParOf" srcId="{2838F344-2898-498B-A8FE-5EAFA6F685C1}" destId="{642E5B4A-B74C-4AE8-8C5A-D7C05C390C91}" srcOrd="0" destOrd="0" presId="urn:microsoft.com/office/officeart/2005/8/layout/vList4"/>
    <dgm:cxn modelId="{CA83A700-5EAA-42E8-9A8A-F21D290F1543}" type="presParOf" srcId="{642E5B4A-B74C-4AE8-8C5A-D7C05C390C91}" destId="{F1BE4FC3-8C91-4D60-90FC-4B7A7216C496}" srcOrd="0" destOrd="0" presId="urn:microsoft.com/office/officeart/2005/8/layout/vList4"/>
    <dgm:cxn modelId="{878E5874-88B5-4341-B359-41417C103489}" type="presParOf" srcId="{642E5B4A-B74C-4AE8-8C5A-D7C05C390C91}" destId="{AD735AF9-06B4-4E5C-B437-77E8AB98A00E}" srcOrd="1" destOrd="0" presId="urn:microsoft.com/office/officeart/2005/8/layout/vList4"/>
    <dgm:cxn modelId="{E29291A5-5383-4159-9ACE-5ADC09B46E38}" type="presParOf" srcId="{642E5B4A-B74C-4AE8-8C5A-D7C05C390C91}" destId="{6A1760FB-5DDD-4A7D-A2F9-F879751FB5CA}" srcOrd="2" destOrd="0" presId="urn:microsoft.com/office/officeart/2005/8/layout/vList4"/>
    <dgm:cxn modelId="{A856D7AF-40AF-4433-B64D-04DB076D02FC}" type="presParOf" srcId="{2838F344-2898-498B-A8FE-5EAFA6F685C1}" destId="{2B89C9EC-953D-44AF-8772-EE86D30B02F5}" srcOrd="1" destOrd="0" presId="urn:microsoft.com/office/officeart/2005/8/layout/vList4"/>
    <dgm:cxn modelId="{EFF2A0BB-A6CB-41C3-94E4-C7753DF6440D}" type="presParOf" srcId="{2838F344-2898-498B-A8FE-5EAFA6F685C1}" destId="{5785BBA9-F2B7-469E-813A-BE2422EF9228}" srcOrd="2" destOrd="0" presId="urn:microsoft.com/office/officeart/2005/8/layout/vList4"/>
    <dgm:cxn modelId="{51B0A59F-7BC5-4354-879B-990696C2EAB4}" type="presParOf" srcId="{5785BBA9-F2B7-469E-813A-BE2422EF9228}" destId="{FC1E888A-9865-4574-9608-CD52D7ACD238}" srcOrd="0" destOrd="0" presId="urn:microsoft.com/office/officeart/2005/8/layout/vList4"/>
    <dgm:cxn modelId="{D092C5BB-199D-4A04-948F-249D6CC5129B}" type="presParOf" srcId="{5785BBA9-F2B7-469E-813A-BE2422EF9228}" destId="{D51DA419-E553-4B44-AF1F-D111F73143EF}" srcOrd="1" destOrd="0" presId="urn:microsoft.com/office/officeart/2005/8/layout/vList4"/>
    <dgm:cxn modelId="{EAAA5F5E-D74D-4F59-BAD1-110A2D575821}" type="presParOf" srcId="{5785BBA9-F2B7-469E-813A-BE2422EF9228}" destId="{D71448E4-BFFC-4009-ABF5-47A9B913131C}" srcOrd="2" destOrd="0" presId="urn:microsoft.com/office/officeart/2005/8/layout/vList4"/>
    <dgm:cxn modelId="{E13B6D58-75B5-4D59-BA21-13B5F9C3B68B}" type="presParOf" srcId="{2838F344-2898-498B-A8FE-5EAFA6F685C1}" destId="{BDD40DA1-7EBF-4241-A41C-47F3A51D43BD}" srcOrd="3" destOrd="0" presId="urn:microsoft.com/office/officeart/2005/8/layout/vList4"/>
    <dgm:cxn modelId="{743F6113-5D9E-48DC-9702-E14F15E0B6A5}" type="presParOf" srcId="{2838F344-2898-498B-A8FE-5EAFA6F685C1}" destId="{703D886D-8CED-4433-8990-B009BAE1E5E7}" srcOrd="4" destOrd="0" presId="urn:microsoft.com/office/officeart/2005/8/layout/vList4"/>
    <dgm:cxn modelId="{6E59497C-8364-4D1F-AFE4-C5EA439CE7DA}" type="presParOf" srcId="{703D886D-8CED-4433-8990-B009BAE1E5E7}" destId="{33823A8C-4AA9-412A-9097-23128C907780}" srcOrd="0" destOrd="0" presId="urn:microsoft.com/office/officeart/2005/8/layout/vList4"/>
    <dgm:cxn modelId="{1DFA669A-65C5-4FE4-BB56-D33F8F0F7C30}" type="presParOf" srcId="{703D886D-8CED-4433-8990-B009BAE1E5E7}" destId="{C7356E88-0F6D-4662-B126-E4910C47829B}" srcOrd="1" destOrd="0" presId="urn:microsoft.com/office/officeart/2005/8/layout/vList4"/>
    <dgm:cxn modelId="{EA686166-386A-474A-9AFC-30DC01DBF916}" type="presParOf" srcId="{703D886D-8CED-4433-8990-B009BAE1E5E7}" destId="{57C8E15E-4F75-4959-81A6-E334C666FAFA}" srcOrd="2" destOrd="0" presId="urn:microsoft.com/office/officeart/2005/8/layout/vList4"/>
    <dgm:cxn modelId="{54D8D140-9EC0-4738-8D95-9B9895A93C97}" type="presParOf" srcId="{2838F344-2898-498B-A8FE-5EAFA6F685C1}" destId="{1387FB22-03BA-45DC-9396-C8E8B935F072}" srcOrd="5" destOrd="0" presId="urn:microsoft.com/office/officeart/2005/8/layout/vList4"/>
    <dgm:cxn modelId="{9C66452C-8504-4DE7-8200-D82770D79D40}" type="presParOf" srcId="{2838F344-2898-498B-A8FE-5EAFA6F685C1}" destId="{B0F8B9B9-6378-41AF-9624-653F418ADC57}" srcOrd="6" destOrd="0" presId="urn:microsoft.com/office/officeart/2005/8/layout/vList4"/>
    <dgm:cxn modelId="{F27F995F-0FE4-4633-865D-7A5B7762F033}" type="presParOf" srcId="{B0F8B9B9-6378-41AF-9624-653F418ADC57}" destId="{072FEC8B-DBF7-461E-A1F6-63ACA1BE685A}" srcOrd="0" destOrd="0" presId="urn:microsoft.com/office/officeart/2005/8/layout/vList4"/>
    <dgm:cxn modelId="{87F4A9B2-E550-4CCA-AF3F-DA18A8EF9247}" type="presParOf" srcId="{B0F8B9B9-6378-41AF-9624-653F418ADC57}" destId="{DCF04FDB-D77B-4DC6-8AEF-98EB77667860}" srcOrd="1" destOrd="0" presId="urn:microsoft.com/office/officeart/2005/8/layout/vList4"/>
    <dgm:cxn modelId="{DCA37FB2-E224-4D4E-814F-32A086FE637C}" type="presParOf" srcId="{B0F8B9B9-6378-41AF-9624-653F418ADC57}" destId="{9FE08ADD-CAE0-4359-943F-EB7D77874170}" srcOrd="2" destOrd="0" presId="urn:microsoft.com/office/officeart/2005/8/layout/vList4"/>
    <dgm:cxn modelId="{B2E1D0DB-6339-4914-A622-31BFEA17C2B4}" type="presParOf" srcId="{2838F344-2898-498B-A8FE-5EAFA6F685C1}" destId="{969FA693-D109-40B0-A611-351825A3668C}" srcOrd="7" destOrd="0" presId="urn:microsoft.com/office/officeart/2005/8/layout/vList4"/>
    <dgm:cxn modelId="{054EEB2D-69F9-4129-9692-EC39258E6721}" type="presParOf" srcId="{2838F344-2898-498B-A8FE-5EAFA6F685C1}" destId="{008AEBB6-AF6D-435D-AD0F-10F7DFAA68BC}" srcOrd="8" destOrd="0" presId="urn:microsoft.com/office/officeart/2005/8/layout/vList4"/>
    <dgm:cxn modelId="{3771F8B0-E7DF-417F-8E8E-92B793A0EFF8}" type="presParOf" srcId="{008AEBB6-AF6D-435D-AD0F-10F7DFAA68BC}" destId="{49EEC15D-C54C-4372-88E8-6C0F25EDE6E8}" srcOrd="0" destOrd="0" presId="urn:microsoft.com/office/officeart/2005/8/layout/vList4"/>
    <dgm:cxn modelId="{28551B0E-B117-4BF8-AF70-DE6D089B1C13}" type="presParOf" srcId="{008AEBB6-AF6D-435D-AD0F-10F7DFAA68BC}" destId="{8E28F5A9-E69E-4236-81B8-2C5E02451A86}" srcOrd="1" destOrd="0" presId="urn:microsoft.com/office/officeart/2005/8/layout/vList4"/>
    <dgm:cxn modelId="{C298B55B-3D19-49B4-A31A-F272858695DF}" type="presParOf" srcId="{008AEBB6-AF6D-435D-AD0F-10F7DFAA68BC}" destId="{50330F9A-8ABA-4E9F-85B4-93B0AA06EDA4}" srcOrd="2" destOrd="0" presId="urn:microsoft.com/office/officeart/2005/8/layout/vList4"/>
    <dgm:cxn modelId="{0C7EC709-99E4-47BB-88F2-B58DA19C6DAD}" type="presParOf" srcId="{2838F344-2898-498B-A8FE-5EAFA6F685C1}" destId="{41AEE5A4-CD62-4318-A392-819D7149AFE5}" srcOrd="9" destOrd="0" presId="urn:microsoft.com/office/officeart/2005/8/layout/vList4"/>
    <dgm:cxn modelId="{70EDE2DB-6DA3-4B3E-838D-4F745573E8C7}" type="presParOf" srcId="{2838F344-2898-498B-A8FE-5EAFA6F685C1}" destId="{B6972971-A7F5-418F-95F3-30F3D170127B}" srcOrd="10" destOrd="0" presId="urn:microsoft.com/office/officeart/2005/8/layout/vList4"/>
    <dgm:cxn modelId="{A025BF42-1154-496E-ADBD-8E46F109E25A}" type="presParOf" srcId="{B6972971-A7F5-418F-95F3-30F3D170127B}" destId="{02946D31-30C9-4247-911A-49404359E655}" srcOrd="0" destOrd="0" presId="urn:microsoft.com/office/officeart/2005/8/layout/vList4"/>
    <dgm:cxn modelId="{76A7652D-5C25-41E1-BA40-1473A04E473B}" type="presParOf" srcId="{B6972971-A7F5-418F-95F3-30F3D170127B}" destId="{F035B62F-966E-4F79-B013-C5FD4F6B9294}" srcOrd="1" destOrd="0" presId="urn:microsoft.com/office/officeart/2005/8/layout/vList4"/>
    <dgm:cxn modelId="{2A6B5AB4-DA1F-49ED-9F31-B598CB66C70E}" type="presParOf" srcId="{B6972971-A7F5-418F-95F3-30F3D170127B}" destId="{46E5397B-9DC3-4B59-9635-61D2A48A502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886579-BBDC-472D-98CE-2D89B2516A47}">
      <dsp:nvSpPr>
        <dsp:cNvPr id="0" name=""/>
        <dsp:cNvSpPr/>
      </dsp:nvSpPr>
      <dsp:spPr>
        <a:xfrm>
          <a:off x="1030" y="1407418"/>
          <a:ext cx="1818307" cy="70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>
              <a:latin typeface="Calibri" pitchFamily="34" charset="0"/>
              <a:cs typeface="Calibri" pitchFamily="34" charset="0"/>
            </a:rPr>
            <a:t>1909</a:t>
          </a:r>
          <a:endParaRPr lang="en-CA" sz="1300" kern="1200" dirty="0">
            <a:latin typeface="Calibri" pitchFamily="34" charset="0"/>
            <a:cs typeface="Calibri" pitchFamily="34" charset="0"/>
          </a:endParaRPr>
        </a:p>
      </dsp:txBody>
      <dsp:txXfrm>
        <a:off x="1030" y="1407418"/>
        <a:ext cx="1818307" cy="702000"/>
      </dsp:txXfrm>
    </dsp:sp>
    <dsp:sp modelId="{8007358E-CB74-4AB1-880A-2A40B647B5AF}">
      <dsp:nvSpPr>
        <dsp:cNvPr id="0" name=""/>
        <dsp:cNvSpPr/>
      </dsp:nvSpPr>
      <dsp:spPr>
        <a:xfrm>
          <a:off x="1030" y="2197168"/>
          <a:ext cx="1454646" cy="92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300" kern="1200" dirty="0" smtClean="0">
              <a:latin typeface="Calibri" pitchFamily="34" charset="0"/>
              <a:cs typeface="Calibri" pitchFamily="34" charset="0"/>
            </a:rPr>
            <a:t>First Zeppelin (Deutsche </a:t>
          </a:r>
          <a:r>
            <a:rPr lang="en-CA" sz="1300" kern="1200" dirty="0" err="1" smtClean="0">
              <a:latin typeface="Calibri" pitchFamily="34" charset="0"/>
              <a:cs typeface="Calibri" pitchFamily="34" charset="0"/>
            </a:rPr>
            <a:t>Luftschiffahrts-Aktiengesellschaft</a:t>
          </a:r>
          <a:r>
            <a:rPr lang="en-CA" sz="1300" kern="1200" dirty="0" smtClean="0">
              <a:latin typeface="Calibri" pitchFamily="34" charset="0"/>
              <a:cs typeface="Calibri" pitchFamily="34" charset="0"/>
            </a:rPr>
            <a:t>, DELAG)</a:t>
          </a:r>
          <a:endParaRPr lang="en-CA" sz="1300" kern="1200" dirty="0">
            <a:latin typeface="Calibri" pitchFamily="34" charset="0"/>
            <a:cs typeface="Calibri" pitchFamily="34" charset="0"/>
          </a:endParaRPr>
        </a:p>
      </dsp:txBody>
      <dsp:txXfrm>
        <a:off x="1030" y="2197168"/>
        <a:ext cx="1454646" cy="921375"/>
      </dsp:txXfrm>
    </dsp:sp>
    <dsp:sp modelId="{2C3772D7-3067-409C-ACAB-7A81F74A328B}">
      <dsp:nvSpPr>
        <dsp:cNvPr id="0" name=""/>
        <dsp:cNvSpPr/>
      </dsp:nvSpPr>
      <dsp:spPr>
        <a:xfrm>
          <a:off x="1603338" y="1407418"/>
          <a:ext cx="1818307" cy="70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>
              <a:latin typeface="Calibri" pitchFamily="34" charset="0"/>
              <a:cs typeface="Calibri" pitchFamily="34" charset="0"/>
            </a:rPr>
            <a:t>1910</a:t>
          </a:r>
          <a:endParaRPr lang="en-CA" sz="1300" kern="1200" dirty="0">
            <a:latin typeface="Calibri" pitchFamily="34" charset="0"/>
            <a:cs typeface="Calibri" pitchFamily="34" charset="0"/>
          </a:endParaRPr>
        </a:p>
      </dsp:txBody>
      <dsp:txXfrm>
        <a:off x="1603338" y="1407418"/>
        <a:ext cx="1818307" cy="702000"/>
      </dsp:txXfrm>
    </dsp:sp>
    <dsp:sp modelId="{F0AE775A-1B31-4270-9B5A-6CF297FE02CC}">
      <dsp:nvSpPr>
        <dsp:cNvPr id="0" name=""/>
        <dsp:cNvSpPr/>
      </dsp:nvSpPr>
      <dsp:spPr>
        <a:xfrm>
          <a:off x="1603338" y="2197168"/>
          <a:ext cx="1454646" cy="92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300" kern="1200" dirty="0" smtClean="0">
              <a:latin typeface="Calibri" pitchFamily="34" charset="0"/>
              <a:cs typeface="Calibri" pitchFamily="34" charset="0"/>
            </a:rPr>
            <a:t>First jet-propelled aircraft (Coanda1910)</a:t>
          </a:r>
          <a:endParaRPr lang="en-CA" sz="1300" kern="1200" dirty="0">
            <a:latin typeface="Calibri" pitchFamily="34" charset="0"/>
            <a:cs typeface="Calibri" pitchFamily="34" charset="0"/>
          </a:endParaRPr>
        </a:p>
      </dsp:txBody>
      <dsp:txXfrm>
        <a:off x="1603338" y="2197168"/>
        <a:ext cx="1454646" cy="921375"/>
      </dsp:txXfrm>
    </dsp:sp>
    <dsp:sp modelId="{1C1DE274-62F3-41FC-A987-E2DE0F4BA2E3}">
      <dsp:nvSpPr>
        <dsp:cNvPr id="0" name=""/>
        <dsp:cNvSpPr/>
      </dsp:nvSpPr>
      <dsp:spPr>
        <a:xfrm>
          <a:off x="3205646" y="1407418"/>
          <a:ext cx="1818307" cy="70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>
              <a:latin typeface="Calibri" pitchFamily="34" charset="0"/>
              <a:cs typeface="Calibri" pitchFamily="34" charset="0"/>
            </a:rPr>
            <a:t>1919</a:t>
          </a:r>
          <a:endParaRPr lang="en-CA" sz="1300" kern="1200" dirty="0">
            <a:latin typeface="Calibri" pitchFamily="34" charset="0"/>
            <a:cs typeface="Calibri" pitchFamily="34" charset="0"/>
          </a:endParaRPr>
        </a:p>
      </dsp:txBody>
      <dsp:txXfrm>
        <a:off x="3205646" y="1407418"/>
        <a:ext cx="1818307" cy="702000"/>
      </dsp:txXfrm>
    </dsp:sp>
    <dsp:sp modelId="{362679C9-9088-4CD3-BCAD-DD22415884A9}">
      <dsp:nvSpPr>
        <dsp:cNvPr id="0" name=""/>
        <dsp:cNvSpPr/>
      </dsp:nvSpPr>
      <dsp:spPr>
        <a:xfrm>
          <a:off x="3205646" y="2197168"/>
          <a:ext cx="1454646" cy="92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300" kern="1200" dirty="0" smtClean="0">
              <a:latin typeface="Calibri" pitchFamily="34" charset="0"/>
              <a:cs typeface="Calibri" pitchFamily="34" charset="0"/>
            </a:rPr>
            <a:t>First non-stop transatlantic flight (</a:t>
          </a:r>
          <a:r>
            <a:rPr lang="en-CA" sz="1300" kern="1200" dirty="0" err="1" smtClean="0">
              <a:latin typeface="Calibri" pitchFamily="34" charset="0"/>
              <a:cs typeface="Calibri" pitchFamily="34" charset="0"/>
            </a:rPr>
            <a:t>Alcock</a:t>
          </a:r>
          <a:r>
            <a:rPr lang="en-CA" sz="1300" kern="1200" dirty="0" smtClean="0">
              <a:latin typeface="Calibri" pitchFamily="34" charset="0"/>
              <a:cs typeface="Calibri" pitchFamily="34" charset="0"/>
            </a:rPr>
            <a:t> and Brown)</a:t>
          </a:r>
          <a:endParaRPr lang="en-CA" sz="1300" kern="1200" dirty="0">
            <a:latin typeface="Calibri" pitchFamily="34" charset="0"/>
            <a:cs typeface="Calibri" pitchFamily="34" charset="0"/>
          </a:endParaRPr>
        </a:p>
      </dsp:txBody>
      <dsp:txXfrm>
        <a:off x="3205646" y="2197168"/>
        <a:ext cx="1454646" cy="921375"/>
      </dsp:txXfrm>
    </dsp:sp>
    <dsp:sp modelId="{D252E9FF-E68C-49F7-8CCA-F7DE7F36B04C}">
      <dsp:nvSpPr>
        <dsp:cNvPr id="0" name=""/>
        <dsp:cNvSpPr/>
      </dsp:nvSpPr>
      <dsp:spPr>
        <a:xfrm>
          <a:off x="4807953" y="1407418"/>
          <a:ext cx="1818307" cy="70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>
              <a:latin typeface="Calibri" pitchFamily="34" charset="0"/>
              <a:cs typeface="Calibri" pitchFamily="34" charset="0"/>
            </a:rPr>
            <a:t>1925</a:t>
          </a:r>
          <a:endParaRPr lang="en-CA" sz="1300" kern="1200" dirty="0">
            <a:latin typeface="Calibri" pitchFamily="34" charset="0"/>
            <a:cs typeface="Calibri" pitchFamily="34" charset="0"/>
          </a:endParaRPr>
        </a:p>
      </dsp:txBody>
      <dsp:txXfrm>
        <a:off x="4807953" y="1407418"/>
        <a:ext cx="1818307" cy="702000"/>
      </dsp:txXfrm>
    </dsp:sp>
    <dsp:sp modelId="{78CBDEDB-0522-46D1-AD6D-CCFFAAD17536}">
      <dsp:nvSpPr>
        <dsp:cNvPr id="0" name=""/>
        <dsp:cNvSpPr/>
      </dsp:nvSpPr>
      <dsp:spPr>
        <a:xfrm>
          <a:off x="4807953" y="2197168"/>
          <a:ext cx="1454646" cy="92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300" kern="1200" dirty="0" smtClean="0">
              <a:latin typeface="Calibri" pitchFamily="34" charset="0"/>
              <a:cs typeface="Calibri" pitchFamily="34" charset="0"/>
            </a:rPr>
            <a:t>Airmail Act– transferring operations to private companies</a:t>
          </a:r>
          <a:endParaRPr lang="en-CA" sz="1300" kern="1200" dirty="0">
            <a:latin typeface="Calibri" pitchFamily="34" charset="0"/>
            <a:cs typeface="Calibri" pitchFamily="34" charset="0"/>
          </a:endParaRPr>
        </a:p>
      </dsp:txBody>
      <dsp:txXfrm>
        <a:off x="4807953" y="2197168"/>
        <a:ext cx="1454646" cy="921375"/>
      </dsp:txXfrm>
    </dsp:sp>
    <dsp:sp modelId="{1EA170B2-054C-48AA-8B15-9DA85517CF1F}">
      <dsp:nvSpPr>
        <dsp:cNvPr id="0" name=""/>
        <dsp:cNvSpPr/>
      </dsp:nvSpPr>
      <dsp:spPr>
        <a:xfrm>
          <a:off x="6410261" y="1407418"/>
          <a:ext cx="1818307" cy="70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>
              <a:latin typeface="Calibri" pitchFamily="34" charset="0"/>
              <a:cs typeface="Calibri" pitchFamily="34" charset="0"/>
            </a:rPr>
            <a:t>1926</a:t>
          </a:r>
        </a:p>
      </dsp:txBody>
      <dsp:txXfrm>
        <a:off x="6410261" y="1407418"/>
        <a:ext cx="1818307" cy="702000"/>
      </dsp:txXfrm>
    </dsp:sp>
    <dsp:sp modelId="{1E4B6DF1-5076-4B9E-BB3A-33368473BAF6}">
      <dsp:nvSpPr>
        <dsp:cNvPr id="0" name=""/>
        <dsp:cNvSpPr/>
      </dsp:nvSpPr>
      <dsp:spPr>
        <a:xfrm>
          <a:off x="6410261" y="2197168"/>
          <a:ext cx="1454646" cy="92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300" kern="1200" dirty="0" smtClean="0">
              <a:latin typeface="Calibri" pitchFamily="34" charset="0"/>
              <a:cs typeface="Calibri" pitchFamily="34" charset="0"/>
            </a:rPr>
            <a:t>Air Commerce Act—safer flying routes needed</a:t>
          </a:r>
        </a:p>
      </dsp:txBody>
      <dsp:txXfrm>
        <a:off x="6410261" y="2197168"/>
        <a:ext cx="1454646" cy="92137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8249C0-B3CD-4EC4-8E58-A98C672428DF}">
      <dsp:nvSpPr>
        <dsp:cNvPr id="0" name=""/>
        <dsp:cNvSpPr/>
      </dsp:nvSpPr>
      <dsp:spPr>
        <a:xfrm>
          <a:off x="1030" y="1249782"/>
          <a:ext cx="1818307" cy="7273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 smtClean="0">
              <a:latin typeface="Calibri" pitchFamily="34" charset="0"/>
              <a:cs typeface="Calibri" pitchFamily="34" charset="0"/>
            </a:rPr>
            <a:t>1934</a:t>
          </a:r>
          <a:endParaRPr lang="en-CA" sz="1600" kern="1200" dirty="0">
            <a:latin typeface="Calibri" pitchFamily="34" charset="0"/>
            <a:cs typeface="Calibri" pitchFamily="34" charset="0"/>
          </a:endParaRPr>
        </a:p>
      </dsp:txBody>
      <dsp:txXfrm>
        <a:off x="1030" y="1249782"/>
        <a:ext cx="1818307" cy="727323"/>
      </dsp:txXfrm>
    </dsp:sp>
    <dsp:sp modelId="{46CDE7AE-590A-4FFB-BD61-72C7C87E75C2}">
      <dsp:nvSpPr>
        <dsp:cNvPr id="0" name=""/>
        <dsp:cNvSpPr/>
      </dsp:nvSpPr>
      <dsp:spPr>
        <a:xfrm>
          <a:off x="1030" y="2068021"/>
          <a:ext cx="1454646" cy="211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 dirty="0" smtClean="0">
              <a:latin typeface="Calibri" pitchFamily="34" charset="0"/>
              <a:cs typeface="Calibri" pitchFamily="34" charset="0"/>
            </a:rPr>
            <a:t>Federal Aviation Administration was formed due to another Airmail Act – Bureau of Air Commerce</a:t>
          </a:r>
          <a:endParaRPr lang="en-CA" sz="1400" kern="1200" dirty="0">
            <a:latin typeface="Calibri" pitchFamily="34" charset="0"/>
            <a:cs typeface="Calibri" pitchFamily="34" charset="0"/>
          </a:endParaRPr>
        </a:p>
      </dsp:txBody>
      <dsp:txXfrm>
        <a:off x="1030" y="2068021"/>
        <a:ext cx="1454646" cy="2111484"/>
      </dsp:txXfrm>
    </dsp:sp>
    <dsp:sp modelId="{8A3092F2-B1EA-4F57-A4C5-FC0158896DB3}">
      <dsp:nvSpPr>
        <dsp:cNvPr id="0" name=""/>
        <dsp:cNvSpPr/>
      </dsp:nvSpPr>
      <dsp:spPr>
        <a:xfrm>
          <a:off x="1603338" y="1249782"/>
          <a:ext cx="1818307" cy="7273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 smtClean="0">
              <a:latin typeface="Calibri" pitchFamily="34" charset="0"/>
              <a:cs typeface="Calibri" pitchFamily="34" charset="0"/>
            </a:rPr>
            <a:t>1938</a:t>
          </a:r>
          <a:endParaRPr lang="en-CA" sz="1600" kern="1200" dirty="0">
            <a:latin typeface="Calibri" pitchFamily="34" charset="0"/>
            <a:cs typeface="Calibri" pitchFamily="34" charset="0"/>
          </a:endParaRPr>
        </a:p>
      </dsp:txBody>
      <dsp:txXfrm>
        <a:off x="1603338" y="1249782"/>
        <a:ext cx="1818307" cy="727323"/>
      </dsp:txXfrm>
    </dsp:sp>
    <dsp:sp modelId="{963A92A8-1C7D-44F2-9FA9-8B7746FA366D}">
      <dsp:nvSpPr>
        <dsp:cNvPr id="0" name=""/>
        <dsp:cNvSpPr/>
      </dsp:nvSpPr>
      <dsp:spPr>
        <a:xfrm>
          <a:off x="1603338" y="2068021"/>
          <a:ext cx="1454646" cy="211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 dirty="0" smtClean="0">
              <a:latin typeface="Calibri" pitchFamily="34" charset="0"/>
              <a:cs typeface="Calibri" pitchFamily="34" charset="0"/>
            </a:rPr>
            <a:t>Civil Aeronautics Act: delegating federal responsibilities to Civil Aeronautics Authority</a:t>
          </a:r>
          <a:endParaRPr lang="en-CA" sz="1400" kern="1200" dirty="0">
            <a:latin typeface="Calibri" pitchFamily="34" charset="0"/>
            <a:cs typeface="Calibri" pitchFamily="34" charset="0"/>
          </a:endParaRPr>
        </a:p>
      </dsp:txBody>
      <dsp:txXfrm>
        <a:off x="1603338" y="2068021"/>
        <a:ext cx="1454646" cy="2111484"/>
      </dsp:txXfrm>
    </dsp:sp>
    <dsp:sp modelId="{7BB8DC63-32B8-42D8-A5E7-3E537CF0DCBE}">
      <dsp:nvSpPr>
        <dsp:cNvPr id="0" name=""/>
        <dsp:cNvSpPr/>
      </dsp:nvSpPr>
      <dsp:spPr>
        <a:xfrm>
          <a:off x="3205646" y="1249782"/>
          <a:ext cx="1818307" cy="7273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 smtClean="0">
              <a:latin typeface="Calibri" pitchFamily="34" charset="0"/>
              <a:cs typeface="Calibri" pitchFamily="34" charset="0"/>
            </a:rPr>
            <a:t>1940</a:t>
          </a:r>
          <a:endParaRPr lang="en-CA" sz="1600" kern="1200" dirty="0">
            <a:latin typeface="Calibri" pitchFamily="34" charset="0"/>
            <a:cs typeface="Calibri" pitchFamily="34" charset="0"/>
          </a:endParaRPr>
        </a:p>
      </dsp:txBody>
      <dsp:txXfrm>
        <a:off x="3205646" y="1249782"/>
        <a:ext cx="1818307" cy="727323"/>
      </dsp:txXfrm>
    </dsp:sp>
    <dsp:sp modelId="{A8F32887-DB50-4197-8F63-33EE7055E33E}">
      <dsp:nvSpPr>
        <dsp:cNvPr id="0" name=""/>
        <dsp:cNvSpPr/>
      </dsp:nvSpPr>
      <dsp:spPr>
        <a:xfrm>
          <a:off x="3205646" y="2068021"/>
          <a:ext cx="1454646" cy="211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 dirty="0" smtClean="0">
              <a:latin typeface="Calibri" pitchFamily="34" charset="0"/>
              <a:cs typeface="Calibri" pitchFamily="34" charset="0"/>
            </a:rPr>
            <a:t>Civil Aeronautics Administration (CAA)</a:t>
          </a:r>
          <a:endParaRPr lang="en-CA" sz="1400" kern="1200" dirty="0">
            <a:latin typeface="Calibri" pitchFamily="34" charset="0"/>
            <a:cs typeface="Calibri" pitchFamily="34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 dirty="0" smtClean="0">
              <a:latin typeface="Calibri" pitchFamily="34" charset="0"/>
              <a:cs typeface="Calibri" pitchFamily="34" charset="0"/>
            </a:rPr>
            <a:t>Air traffic control</a:t>
          </a:r>
          <a:endParaRPr lang="en-CA" sz="14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 dirty="0" smtClean="0">
              <a:latin typeface="Calibri" pitchFamily="34" charset="0"/>
              <a:cs typeface="Calibri" pitchFamily="34" charset="0"/>
            </a:rPr>
            <a:t>Civil Aeronautics Board (CAB)</a:t>
          </a:r>
          <a:endParaRPr lang="en-CA" sz="1400" kern="1200" dirty="0">
            <a:latin typeface="Calibri" pitchFamily="34" charset="0"/>
            <a:cs typeface="Calibri" pitchFamily="34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 dirty="0" smtClean="0">
              <a:latin typeface="Calibri" pitchFamily="34" charset="0"/>
              <a:cs typeface="Calibri" pitchFamily="34" charset="0"/>
            </a:rPr>
            <a:t>Adequate air service</a:t>
          </a:r>
          <a:endParaRPr lang="en-CA" sz="1400" kern="1200" dirty="0">
            <a:latin typeface="Calibri" pitchFamily="34" charset="0"/>
            <a:cs typeface="Calibri" pitchFamily="34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 dirty="0" smtClean="0">
              <a:latin typeface="Calibri" pitchFamily="34" charset="0"/>
              <a:cs typeface="Calibri" pitchFamily="34" charset="0"/>
            </a:rPr>
            <a:t>Regulate fees/schedules</a:t>
          </a:r>
          <a:endParaRPr lang="en-CA" sz="1400" kern="1200" dirty="0">
            <a:latin typeface="Calibri" pitchFamily="34" charset="0"/>
            <a:cs typeface="Calibri" pitchFamily="34" charset="0"/>
          </a:endParaRPr>
        </a:p>
      </dsp:txBody>
      <dsp:txXfrm>
        <a:off x="3205646" y="2068021"/>
        <a:ext cx="1454646" cy="2111484"/>
      </dsp:txXfrm>
    </dsp:sp>
    <dsp:sp modelId="{54156F1D-1DDE-4216-A5B6-29F895E89278}">
      <dsp:nvSpPr>
        <dsp:cNvPr id="0" name=""/>
        <dsp:cNvSpPr/>
      </dsp:nvSpPr>
      <dsp:spPr>
        <a:xfrm>
          <a:off x="4807953" y="1249782"/>
          <a:ext cx="1818307" cy="7273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 smtClean="0">
              <a:latin typeface="Calibri" pitchFamily="34" charset="0"/>
              <a:cs typeface="Calibri" pitchFamily="34" charset="0"/>
            </a:rPr>
            <a:t>1949</a:t>
          </a:r>
          <a:endParaRPr lang="en-CA" sz="1600" kern="1200" dirty="0">
            <a:latin typeface="Calibri" pitchFamily="34" charset="0"/>
            <a:cs typeface="Calibri" pitchFamily="34" charset="0"/>
          </a:endParaRPr>
        </a:p>
      </dsp:txBody>
      <dsp:txXfrm>
        <a:off x="4807953" y="1249782"/>
        <a:ext cx="1818307" cy="727323"/>
      </dsp:txXfrm>
    </dsp:sp>
    <dsp:sp modelId="{9F8386AC-0CD7-48B4-9051-34F7C8311A69}">
      <dsp:nvSpPr>
        <dsp:cNvPr id="0" name=""/>
        <dsp:cNvSpPr/>
      </dsp:nvSpPr>
      <dsp:spPr>
        <a:xfrm>
          <a:off x="4807953" y="2068021"/>
          <a:ext cx="1454646" cy="211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 dirty="0" smtClean="0">
              <a:latin typeface="Calibri" pitchFamily="34" charset="0"/>
              <a:cs typeface="Calibri" pitchFamily="34" charset="0"/>
            </a:rPr>
            <a:t>First commercial aircraft (de Havilland DH 106)</a:t>
          </a:r>
          <a:endParaRPr lang="en-CA" sz="1400" kern="1200" dirty="0">
            <a:latin typeface="Calibri" pitchFamily="34" charset="0"/>
            <a:cs typeface="Calibri" pitchFamily="34" charset="0"/>
          </a:endParaRPr>
        </a:p>
      </dsp:txBody>
      <dsp:txXfrm>
        <a:off x="4807953" y="2068021"/>
        <a:ext cx="1454646" cy="2111484"/>
      </dsp:txXfrm>
    </dsp:sp>
    <dsp:sp modelId="{AEED1101-E864-4FF6-8A6F-5C9702B41C1F}">
      <dsp:nvSpPr>
        <dsp:cNvPr id="0" name=""/>
        <dsp:cNvSpPr/>
      </dsp:nvSpPr>
      <dsp:spPr>
        <a:xfrm>
          <a:off x="6410261" y="1249782"/>
          <a:ext cx="1818307" cy="7273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 smtClean="0">
              <a:latin typeface="Calibri" pitchFamily="34" charset="0"/>
              <a:cs typeface="Calibri" pitchFamily="34" charset="0"/>
            </a:rPr>
            <a:t>1957</a:t>
          </a:r>
          <a:endParaRPr lang="en-CA" sz="1600" kern="1200" dirty="0">
            <a:latin typeface="Calibri" pitchFamily="34" charset="0"/>
            <a:cs typeface="Calibri" pitchFamily="34" charset="0"/>
          </a:endParaRPr>
        </a:p>
      </dsp:txBody>
      <dsp:txXfrm>
        <a:off x="6410261" y="1249782"/>
        <a:ext cx="1818307" cy="727323"/>
      </dsp:txXfrm>
    </dsp:sp>
    <dsp:sp modelId="{BD6F60CE-5D9E-435A-9334-466BE110D23C}">
      <dsp:nvSpPr>
        <dsp:cNvPr id="0" name=""/>
        <dsp:cNvSpPr/>
      </dsp:nvSpPr>
      <dsp:spPr>
        <a:xfrm>
          <a:off x="6410261" y="2068021"/>
          <a:ext cx="1454646" cy="211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400" kern="1200" dirty="0" smtClean="0">
              <a:latin typeface="Calibri" pitchFamily="34" charset="0"/>
              <a:cs typeface="Calibri" pitchFamily="34" charset="0"/>
            </a:rPr>
            <a:t>Boeing 707 was created</a:t>
          </a:r>
          <a:endParaRPr lang="en-CA" sz="1400" kern="1200" dirty="0">
            <a:latin typeface="Calibri" pitchFamily="34" charset="0"/>
            <a:cs typeface="Calibri" pitchFamily="34" charset="0"/>
          </a:endParaRPr>
        </a:p>
      </dsp:txBody>
      <dsp:txXfrm>
        <a:off x="6410261" y="2068021"/>
        <a:ext cx="1454646" cy="211148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image" Target="../media/image1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0.2625</cdr:x>
      <cdr:y>0.55556</cdr:y>
    </cdr:from>
    <cdr:to>
      <cdr:x>0.50417</cdr:x>
      <cdr:y>0.67014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200150" y="1524000"/>
          <a:ext cx="1104900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563BB-2FA0-4147-A9CD-20AC60B45AC9}" type="datetimeFigureOut">
              <a:rPr lang="en-CA" smtClean="0"/>
              <a:pPr/>
              <a:t>21/03/2011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4ED14-FFD6-4F08-9B47-35DB7DBC7D1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50717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CA" dirty="0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0B47B0A-EF41-42B7-A82C-F9E0E3E155D4}" type="slidenum">
              <a:rPr lang="en-CA"/>
              <a:pPr/>
              <a:t>4</a:t>
            </a:fld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46406096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EF22-AC8C-44FC-B1B3-60E257DF204F}" type="slidenum">
              <a:rPr lang="zh-TW" altLang="en-US" smtClean="0"/>
              <a:pPr/>
              <a:t>184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30A7-1949-4809-93F7-CE014EABB86B}" type="slidenum">
              <a:rPr lang="zh-TW" altLang="en-US" smtClean="0"/>
              <a:pPr/>
              <a:t>186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30A7-1949-4809-93F7-CE014EABB86B}" type="slidenum">
              <a:rPr lang="zh-TW" altLang="en-US" smtClean="0"/>
              <a:pPr/>
              <a:t>193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30A7-1949-4809-93F7-CE014EABB86B}" type="slidenum">
              <a:rPr lang="zh-TW" altLang="en-US" smtClean="0"/>
              <a:pPr/>
              <a:t>194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30A7-1949-4809-93F7-CE014EABB86B}" type="slidenum">
              <a:rPr lang="zh-TW" altLang="en-US" smtClean="0"/>
              <a:pPr/>
              <a:t>197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CA" dirty="0" smtClean="0"/>
          </a:p>
          <a:p>
            <a:pPr>
              <a:spcBef>
                <a:spcPct val="0"/>
              </a:spcBef>
            </a:pPr>
            <a:endParaRPr lang="en-CA" dirty="0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CEDAB8-80CF-475F-8827-96F39BD68575}" type="slidenum">
              <a:rPr lang="en-CA"/>
              <a:pPr/>
              <a:t>14</a:t>
            </a:fld>
            <a:endParaRPr lang="en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CA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endParaRPr lang="en-CA" dirty="0" smtClean="0">
              <a:solidFill>
                <a:srgbClr val="FF0000"/>
              </a:solidFill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CEDAB8-80CF-475F-8827-96F39BD68575}" type="slidenum">
              <a:rPr lang="en-CA"/>
              <a:pPr/>
              <a:t>15</a:t>
            </a:fld>
            <a:endParaRPr lang="en-C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9176AC-BBF6-4A32-9A6F-1EB420007936}" type="slidenum">
              <a:rPr lang="en-CA"/>
              <a:pPr/>
              <a:t>16</a:t>
            </a:fld>
            <a:endParaRPr lang="en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18</a:t>
            </a:fld>
            <a:endParaRPr lang="en-C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19</a:t>
            </a:fld>
            <a:endParaRPr lang="en-C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20</a:t>
            </a:fld>
            <a:endParaRPr lang="en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21</a:t>
            </a:fld>
            <a:endParaRPr lang="en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23</a:t>
            </a:fld>
            <a:endParaRPr lang="en-C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24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CA" dirty="0" smtClean="0"/>
          </a:p>
          <a:p>
            <a:pPr>
              <a:spcBef>
                <a:spcPct val="0"/>
              </a:spcBef>
            </a:pPr>
            <a:endParaRPr lang="en-CA" dirty="0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82E54D-AFA5-45EE-A930-387056797B84}" type="slidenum">
              <a:rPr lang="en-CA"/>
              <a:pPr/>
              <a:t>5</a:t>
            </a:fld>
            <a:endParaRPr lang="en-C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26</a:t>
            </a:fld>
            <a:endParaRPr lang="en-C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27</a:t>
            </a:fld>
            <a:endParaRPr lang="en-C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28</a:t>
            </a:fld>
            <a:endParaRPr lang="en-C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29</a:t>
            </a:fld>
            <a:endParaRPr lang="en-C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30</a:t>
            </a:fld>
            <a:endParaRPr lang="en-C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32</a:t>
            </a:fld>
            <a:endParaRPr lang="en-C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33</a:t>
            </a:fld>
            <a:endParaRPr lang="en-C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34</a:t>
            </a:fld>
            <a:endParaRPr lang="en-C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35</a:t>
            </a:fld>
            <a:endParaRPr lang="en-C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36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CA" dirty="0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76B8F0-B78E-4040-85AB-E01A72FD3DA2}" type="slidenum">
              <a:rPr lang="en-CA"/>
              <a:pPr/>
              <a:t>6</a:t>
            </a:fld>
            <a:endParaRPr lang="en-C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37</a:t>
            </a:fld>
            <a:endParaRPr lang="en-C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39</a:t>
            </a:fld>
            <a:endParaRPr lang="en-C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40</a:t>
            </a:fld>
            <a:endParaRPr lang="en-C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41</a:t>
            </a:fld>
            <a:endParaRPr lang="en-C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42</a:t>
            </a:fld>
            <a:endParaRPr lang="en-CA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7812467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CA" dirty="0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280B82-682D-4827-AF17-0394571D991F}" type="slidenum">
              <a:rPr lang="en-CA"/>
              <a:pPr/>
              <a:t>47</a:t>
            </a:fld>
            <a:endParaRPr lang="en-CA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48</a:t>
            </a:fld>
            <a:endParaRPr lang="en-CA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52</a:t>
            </a:fld>
            <a:endParaRPr lang="en-CA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53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CA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A8A4C8-D026-4915-934E-ACBDD0D567EF}" type="slidenum">
              <a:rPr lang="en-CA"/>
              <a:pPr/>
              <a:t>7</a:t>
            </a:fld>
            <a:endParaRPr lang="en-CA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54</a:t>
            </a:fld>
            <a:endParaRPr lang="en-CA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55</a:t>
            </a:fld>
            <a:endParaRPr lang="en-C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56</a:t>
            </a:fld>
            <a:endParaRPr lang="en-CA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64</a:t>
            </a:fld>
            <a:endParaRPr lang="en-CA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83863-2692-4FCA-B377-6A6B211DCC0B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83863-2692-4FCA-B377-6A6B211DCC0B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83863-2692-4FCA-B377-6A6B211DCC0B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83863-2692-4FCA-B377-6A6B211DCC0B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83863-2692-4FCA-B377-6A6B211DCC0B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83863-2692-4FCA-B377-6A6B211DCC0B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CA" dirty="0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4BF674-4AE0-4AA5-BA46-335F6FC22AF3}" type="slidenum">
              <a:rPr lang="en-CA"/>
              <a:pPr/>
              <a:t>8</a:t>
            </a:fld>
            <a:endParaRPr lang="en-CA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CA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83863-2692-4FCA-B377-6A6B211DCC0B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83863-2692-4FCA-B377-6A6B211DCC0B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/>
            </a:r>
            <a:br>
              <a:rPr lang="en-US" baseline="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5EFE327-BF36-4E59-8272-A9A0B6A88E92}" type="slidenum">
              <a:rPr lang="en-US">
                <a:latin typeface="Arial" charset="0"/>
              </a:rPr>
              <a:pPr/>
              <a:t>111</a:t>
            </a:fld>
            <a:endParaRPr lang="en-US">
              <a:latin typeface="Arial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CA" dirty="0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C31CA1-3046-4272-A332-7A1AFAAA31F2}" type="slidenum">
              <a:rPr lang="en-CA"/>
              <a:pPr/>
              <a:t>9</a:t>
            </a:fld>
            <a:endParaRPr lang="en-CA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FBD788-EFBE-4A8A-B20D-7E2FAA680CB0}" type="slidenum">
              <a:rPr lang="en-US">
                <a:latin typeface="Arial" charset="0"/>
              </a:rPr>
              <a:pPr/>
              <a:t>119</a:t>
            </a:fld>
            <a:endParaRPr lang="en-US">
              <a:latin typeface="Arial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75E3A5-9848-4809-A3BF-0BB561D69722}" type="slidenum">
              <a:rPr lang="en-US">
                <a:latin typeface="Arial" charset="0"/>
              </a:rPr>
              <a:pPr/>
              <a:t>120</a:t>
            </a:fld>
            <a:endParaRPr lang="en-US">
              <a:latin typeface="Arial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6304A0-8E2D-4CA5-B494-35775259CD69}" type="slidenum">
              <a:rPr lang="en-US">
                <a:latin typeface="Arial" charset="0"/>
              </a:rPr>
              <a:pPr/>
              <a:t>121</a:t>
            </a:fld>
            <a:endParaRPr lang="en-US">
              <a:latin typeface="Arial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CA" dirty="0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B89B47-94E3-4367-9FEB-4D030D74996E}" type="slidenum">
              <a:rPr lang="en-CA"/>
              <a:pPr/>
              <a:t>10</a:t>
            </a:fld>
            <a:endParaRPr lang="en-CA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132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135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136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137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139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33333674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141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142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143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144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146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147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148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150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4ED14-FFD6-4F08-9B47-35DB7DBC7D13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89074195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151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A0D1B-0B9A-4A50-8682-663C0E1191CC}" type="slidenum">
              <a:rPr lang="en-US" smtClean="0"/>
              <a:pPr/>
              <a:t>152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784D1B-6E56-438C-87E5-EDFD91F06A32}" type="slidenum">
              <a:rPr lang="en-US">
                <a:latin typeface="Arial" charset="0"/>
              </a:rPr>
              <a:pPr/>
              <a:t>153</a:t>
            </a:fld>
            <a:endParaRPr lang="en-US">
              <a:latin typeface="Arial" charset="0"/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EF22-AC8C-44FC-B1B3-60E257DF204F}" type="slidenum">
              <a:rPr lang="zh-TW" altLang="en-US" smtClean="0"/>
              <a:pPr/>
              <a:t>155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30A7-1949-4809-93F7-CE014EABB86B}" type="slidenum">
              <a:rPr lang="zh-TW" altLang="en-US" smtClean="0"/>
              <a:pPr/>
              <a:t>162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EF22-AC8C-44FC-B1B3-60E257DF204F}" type="slidenum">
              <a:rPr lang="zh-TW" altLang="en-US" smtClean="0"/>
              <a:pPr/>
              <a:t>164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EF22-AC8C-44FC-B1B3-60E257DF204F}" type="slidenum">
              <a:rPr lang="zh-TW" altLang="en-US" smtClean="0"/>
              <a:pPr/>
              <a:t>165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EF22-AC8C-44FC-B1B3-60E257DF204F}" type="slidenum">
              <a:rPr lang="zh-TW" altLang="en-US" smtClean="0"/>
              <a:pPr/>
              <a:t>167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30A7-1949-4809-93F7-CE014EABB86B}" type="slidenum">
              <a:rPr lang="zh-TW" altLang="en-US" smtClean="0"/>
              <a:pPr/>
              <a:t>169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530A7-1949-4809-93F7-CE014EABB86B}" type="slidenum">
              <a:rPr lang="zh-TW" altLang="en-US" smtClean="0"/>
              <a:pPr/>
              <a:t>181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5396-18CA-4383-B350-831C49A06F6D}" type="datetimeFigureOut">
              <a:rPr lang="en-CA" smtClean="0"/>
              <a:pPr/>
              <a:t>21/03/2011</a:t>
            </a:fld>
            <a:endParaRPr lang="en-C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10641-3536-4844-845D-50071323ECFA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DDCDF-D807-4E6C-A2AC-F2EED808D5DC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89ACB9-8A37-4B2F-9313-8BA1A6109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5EDD-4C71-4102-8C42-47F254245D88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B7331-25CE-45B5-968C-7C45BBDFD0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5EDD-4C71-4102-8C42-47F254245D88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2B7331-25CE-45B5-968C-7C45BBDFD0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5EDD-4C71-4102-8C42-47F254245D88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2B7331-25CE-45B5-968C-7C45BBDFD0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5EDD-4C71-4102-8C42-47F254245D88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2B7331-25CE-45B5-968C-7C45BBDFD0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857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5EDD-4C71-4102-8C42-47F254245D88}" type="datetimeFigureOut">
              <a:rPr lang="en-US" smtClean="0"/>
              <a:pPr/>
              <a:t>3/21/2011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B7331-25CE-45B5-968C-7C45BBDFD0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5396-18CA-4383-B350-831C49A06F6D}" type="datetimeFigureOut">
              <a:rPr lang="en-CA" smtClean="0"/>
              <a:pPr/>
              <a:t>21/03/2011</a:t>
            </a:fld>
            <a:endParaRPr lang="en-C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10641-3536-4844-845D-50071323ECFA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5396-18CA-4383-B350-831C49A06F6D}" type="datetimeFigureOut">
              <a:rPr lang="en-CA" smtClean="0"/>
              <a:pPr/>
              <a:t>21/03/2011</a:t>
            </a:fld>
            <a:endParaRPr lang="en-C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10641-3536-4844-845D-50071323ECFA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5396-18CA-4383-B350-831C49A06F6D}" type="datetimeFigureOut">
              <a:rPr lang="en-CA" smtClean="0"/>
              <a:pPr/>
              <a:t>21/03/2011</a:t>
            </a:fld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10641-3536-4844-845D-50071323ECFA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兩欄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5396-18CA-4383-B350-831C49A06F6D}" type="datetimeFigureOut">
              <a:rPr lang="en-CA" smtClean="0"/>
              <a:pPr/>
              <a:t>21/03/2011</a:t>
            </a:fld>
            <a:endParaRPr lang="en-C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10641-3536-4844-845D-50071323ECFA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5396-18CA-4383-B350-831C49A06F6D}" type="datetimeFigureOut">
              <a:rPr lang="en-CA" smtClean="0"/>
              <a:pPr/>
              <a:t>21/03/2011</a:t>
            </a:fld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10641-3536-4844-845D-50071323ECFA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5396-18CA-4383-B350-831C49A06F6D}" type="datetimeFigureOut">
              <a:rPr lang="en-CA" smtClean="0"/>
              <a:pPr/>
              <a:t>21/03/2011</a:t>
            </a:fld>
            <a:endParaRPr lang="en-C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10641-3536-4844-845D-50071323ECFA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5396-18CA-4383-B350-831C49A06F6D}" type="datetimeFigureOut">
              <a:rPr lang="en-CA" smtClean="0"/>
              <a:pPr/>
              <a:t>21/03/2011</a:t>
            </a:fld>
            <a:endParaRPr lang="en-CA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0641-3536-4844-845D-50071323ECF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081685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5396-18CA-4383-B350-831C49A06F6D}" type="datetimeFigureOut">
              <a:rPr lang="en-CA" smtClean="0"/>
              <a:pPr/>
              <a:t>21/03/2011</a:t>
            </a:fld>
            <a:endParaRPr lang="en-CA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0641-3536-4844-845D-50071323ECFA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521586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7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BDB5396-18CA-4383-B350-831C49A06F6D}" type="datetimeFigureOut">
              <a:rPr lang="en-CA" smtClean="0"/>
              <a:pPr/>
              <a:t>21/03/2011</a:t>
            </a:fld>
            <a:endParaRPr lang="en-CA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A2110641-3536-4844-845D-50071323ECFA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>
        <a:defRPr/>
      </a:lvl1pPr>
      <a:lvl2pPr marL="457200" eaLnBrk="1" hangingPunct="1">
        <a:defRPr/>
      </a:lvl2pPr>
      <a:lvl3pPr marL="914400" eaLnBrk="1" hangingPunct="1">
        <a:defRPr/>
      </a:lvl3pPr>
      <a:lvl4pPr marL="1371600" eaLnBrk="1" hangingPunct="1">
        <a:defRPr/>
      </a:lvl4pPr>
      <a:lvl5pPr marL="1828800" eaLnBrk="1" hangingPunct="1">
        <a:defRPr/>
      </a:lvl5pPr>
      <a:lvl6pPr marL="2286000" eaLnBrk="1" hangingPunct="1">
        <a:defRPr/>
      </a:lvl6pPr>
      <a:lvl7pPr marL="2743200" eaLnBrk="1" hangingPunct="1">
        <a:defRPr/>
      </a:lvl7pPr>
      <a:lvl8pPr marL="3200400" eaLnBrk="1" hangingPunct="1">
        <a:defRPr/>
      </a:lvl8pPr>
      <a:lvl9pPr marL="3657600" eaLnBrk="1" hangingPunct="1">
        <a:defRPr/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Microsoft_Office_Excel_Worksheet2.xlsx"/><Relationship Id="rId4" Type="http://schemas.openxmlformats.org/officeDocument/2006/relationships/package" Target="../embeddings/Microsoft_Office_Excel_Worksheet1.xlsx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2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6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0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9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3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7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8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4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5094577"/>
            <a:ext cx="8075240" cy="925223"/>
          </a:xfrm>
        </p:spPr>
        <p:txBody>
          <a:bodyPr>
            <a:normAutofit lnSpcReduction="10000"/>
          </a:bodyPr>
          <a:lstStyle/>
          <a:p>
            <a:r>
              <a:rPr lang="en-CA" dirty="0" smtClean="0">
                <a:latin typeface="Calibri" pitchFamily="34" charset="0"/>
                <a:cs typeface="Calibri" pitchFamily="34" charset="0"/>
              </a:rPr>
              <a:t>BUS 417 E100</a:t>
            </a:r>
          </a:p>
          <a:p>
            <a:r>
              <a:rPr lang="en-CA" dirty="0" err="1" smtClean="0">
                <a:latin typeface="Calibri" pitchFamily="34" charset="0"/>
                <a:cs typeface="Calibri" pitchFamily="34" charset="0"/>
              </a:rPr>
              <a:t>Kristoffer</a:t>
            </a:r>
            <a:r>
              <a:rPr lang="en-CA" dirty="0" smtClean="0">
                <a:latin typeface="Calibri" pitchFamily="34" charset="0"/>
                <a:cs typeface="Calibri" pitchFamily="34" charset="0"/>
              </a:rPr>
              <a:t> Hung, Alex </a:t>
            </a:r>
            <a:r>
              <a:rPr lang="en-CA" dirty="0" err="1" smtClean="0">
                <a:latin typeface="Calibri" pitchFamily="34" charset="0"/>
                <a:cs typeface="Calibri" pitchFamily="34" charset="0"/>
              </a:rPr>
              <a:t>Mak</a:t>
            </a:r>
            <a:r>
              <a:rPr lang="en-CA" dirty="0" smtClean="0">
                <a:latin typeface="Calibri" pitchFamily="34" charset="0"/>
                <a:cs typeface="Calibri" pitchFamily="34" charset="0"/>
              </a:rPr>
              <a:t>, Maggie </a:t>
            </a:r>
            <a:r>
              <a:rPr lang="en-CA" dirty="0" err="1" smtClean="0">
                <a:latin typeface="Calibri" pitchFamily="34" charset="0"/>
                <a:cs typeface="Calibri" pitchFamily="34" charset="0"/>
              </a:rPr>
              <a:t>Ruan</a:t>
            </a:r>
            <a:r>
              <a:rPr lang="en-CA" dirty="0" smtClean="0">
                <a:latin typeface="Calibri" pitchFamily="34" charset="0"/>
                <a:cs typeface="Calibri" pitchFamily="34" charset="0"/>
              </a:rPr>
              <a:t>, Kiki </a:t>
            </a:r>
            <a:r>
              <a:rPr lang="en-CA" dirty="0" err="1" smtClean="0">
                <a:latin typeface="Calibri" pitchFamily="34" charset="0"/>
                <a:cs typeface="Calibri" pitchFamily="34" charset="0"/>
              </a:rPr>
              <a:t>Tsung</a:t>
            </a:r>
            <a:endParaRPr lang="en-CA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916832"/>
            <a:ext cx="7577814" cy="1470025"/>
          </a:xfrm>
        </p:spPr>
        <p:txBody>
          <a:bodyPr>
            <a:normAutofit/>
          </a:bodyPr>
          <a:lstStyle/>
          <a:p>
            <a:r>
              <a:rPr lang="en-C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Global Airlines</a:t>
            </a:r>
            <a:endParaRPr lang="en-C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>
                <a:latin typeface="Calibri" pitchFamily="34" charset="0"/>
                <a:cs typeface="Calibri" pitchFamily="34" charset="0"/>
              </a:rPr>
              <a:t>Key factors affecting the business: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ü"/>
            </a:pPr>
            <a:r>
              <a:rPr lang="en-CA" dirty="0" smtClean="0">
                <a:latin typeface="Calibri" pitchFamily="34" charset="0"/>
                <a:cs typeface="Calibri" pitchFamily="34" charset="0"/>
              </a:rPr>
              <a:t>Airport capacity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ü"/>
            </a:pPr>
            <a:r>
              <a:rPr lang="en-CA" dirty="0" smtClean="0">
                <a:latin typeface="Calibri" pitchFamily="34" charset="0"/>
                <a:cs typeface="Calibri" pitchFamily="34" charset="0"/>
              </a:rPr>
              <a:t>Route structure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ü"/>
            </a:pPr>
            <a:r>
              <a:rPr lang="en-CA" dirty="0" smtClean="0">
                <a:latin typeface="Calibri" pitchFamily="34" charset="0"/>
                <a:cs typeface="Calibri" pitchFamily="34" charset="0"/>
              </a:rPr>
              <a:t>Technology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ü"/>
            </a:pPr>
            <a:r>
              <a:rPr lang="en-CA" dirty="0" smtClean="0">
                <a:latin typeface="Calibri" pitchFamily="34" charset="0"/>
                <a:cs typeface="Calibri" pitchFamily="34" charset="0"/>
              </a:rPr>
              <a:t>Costs to lease/buy the aircrafts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ü"/>
            </a:pPr>
            <a:r>
              <a:rPr lang="en-CA" dirty="0" smtClean="0">
                <a:latin typeface="Calibri" pitchFamily="34" charset="0"/>
                <a:cs typeface="Calibri" pitchFamily="34" charset="0"/>
              </a:rPr>
              <a:t>Weather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ü"/>
            </a:pPr>
            <a:r>
              <a:rPr lang="en-CA" dirty="0" smtClean="0">
                <a:latin typeface="Calibri" pitchFamily="34" charset="0"/>
                <a:cs typeface="Calibri" pitchFamily="34" charset="0"/>
              </a:rPr>
              <a:t>Cost of fuel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ü"/>
            </a:pPr>
            <a:r>
              <a:rPr lang="en-CA" dirty="0" smtClean="0">
                <a:latin typeface="Calibri" pitchFamily="34" charset="0"/>
                <a:cs typeface="Calibri" pitchFamily="34" charset="0"/>
              </a:rPr>
              <a:t>Cost of labour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Global Airlines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Consolidated Balance Sheets (cont’d)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28" y="1381124"/>
            <a:ext cx="9027744" cy="526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2714620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714752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2" y="4357694"/>
            <a:ext cx="914403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2" y="6143644"/>
            <a:ext cx="914403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7112" y="1357298"/>
            <a:ext cx="8829776" cy="549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71460" y="274638"/>
            <a:ext cx="8401080" cy="1143000"/>
          </a:xfrm>
        </p:spPr>
        <p:txBody>
          <a:bodyPr>
            <a:normAutofit/>
          </a:bodyPr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Consolidated Statements of Operations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928934"/>
            <a:ext cx="914400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000240"/>
            <a:ext cx="9144000" cy="142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32" y="6072206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32" y="6429396"/>
            <a:ext cx="9144000" cy="428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1143000"/>
          </a:xfrm>
        </p:spPr>
        <p:txBody>
          <a:bodyPr>
            <a:normAutofit/>
          </a:bodyPr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Consolidated Statements of Cash Flow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28674"/>
            <a:ext cx="89154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3714752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2" y="4000504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2" y="5072074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32" y="5786454"/>
            <a:ext cx="914400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32" y="6572272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Consolidated Statements of Stockholders’ Equity (Deficit)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07" y="1524000"/>
            <a:ext cx="9012186" cy="490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2143116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2" y="3500438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2" y="5000636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32" y="6143644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The 2003 Employee </a:t>
            </a:r>
            <a:r>
              <a:rPr lang="en-CA" dirty="0" smtClean="0">
                <a:latin typeface="Calibri" pitchFamily="34" charset="0"/>
              </a:rPr>
              <a:t>Stock Incentive Plan</a:t>
            </a:r>
          </a:p>
          <a:p>
            <a:pPr lvl="1"/>
            <a:r>
              <a:rPr lang="en-CA" dirty="0" smtClean="0">
                <a:latin typeface="Calibri" pitchFamily="34" charset="0"/>
              </a:rPr>
              <a:t>Employees </a:t>
            </a:r>
            <a:r>
              <a:rPr lang="en-US" dirty="0" smtClean="0">
                <a:latin typeface="Calibri" pitchFamily="34" charset="0"/>
              </a:rPr>
              <a:t>may be granted stock </a:t>
            </a:r>
            <a:r>
              <a:rPr lang="en-CA" dirty="0" smtClean="0">
                <a:latin typeface="Calibri" pitchFamily="34" charset="0"/>
              </a:rPr>
              <a:t>options, restricted stock and deferred stock</a:t>
            </a:r>
          </a:p>
          <a:p>
            <a:r>
              <a:rPr lang="en-CA" dirty="0" smtClean="0">
                <a:latin typeface="Calibri" pitchFamily="34" charset="0"/>
              </a:rPr>
              <a:t>The 2009 Long Term Incentive Plan (LTIP Plan)</a:t>
            </a:r>
          </a:p>
          <a:p>
            <a:pPr lvl="1"/>
            <a:r>
              <a:rPr lang="en-CA" dirty="0" smtClean="0">
                <a:latin typeface="Calibri" pitchFamily="34" charset="0"/>
              </a:rPr>
              <a:t>Officers, key employees may be granted certain types of stock or performance based </a:t>
            </a:r>
            <a:r>
              <a:rPr lang="en-US" dirty="0" smtClean="0">
                <a:latin typeface="Calibri" pitchFamily="34" charset="0"/>
              </a:rPr>
              <a:t>awards</a:t>
            </a:r>
            <a:endParaRPr lang="en-CA" dirty="0" smtClean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Shared Based Compensation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93" y="4614877"/>
            <a:ext cx="9083815" cy="217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5929330"/>
            <a:ext cx="9144000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Poor performance on </a:t>
            </a:r>
          </a:p>
          <a:p>
            <a:pPr lvl="1"/>
            <a:r>
              <a:rPr lang="en-CA" dirty="0" smtClean="0">
                <a:latin typeface="Calibri" pitchFamily="34" charset="0"/>
              </a:rPr>
              <a:t>Pensions benefits</a:t>
            </a:r>
          </a:p>
          <a:p>
            <a:pPr lvl="1"/>
            <a:r>
              <a:rPr lang="en-CA" dirty="0" smtClean="0">
                <a:latin typeface="Calibri" pitchFamily="34" charset="0"/>
              </a:rPr>
              <a:t>Retiree medical and other benefits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Retirement Benefits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13" y="3343283"/>
            <a:ext cx="8920974" cy="29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4857760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857892"/>
            <a:ext cx="9144000" cy="142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2" y="6000768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Intense competition and low pricing power</a:t>
            </a:r>
          </a:p>
          <a:p>
            <a:r>
              <a:rPr lang="en-CA" dirty="0" smtClean="0">
                <a:latin typeface="Calibri" pitchFamily="34" charset="0"/>
              </a:rPr>
              <a:t>Global economic downturn and weak demand</a:t>
            </a:r>
          </a:p>
          <a:p>
            <a:r>
              <a:rPr lang="en-CA" dirty="0" smtClean="0">
                <a:latin typeface="Calibri" pitchFamily="34" charset="0"/>
              </a:rPr>
              <a:t>CCC credit rating</a:t>
            </a:r>
          </a:p>
          <a:p>
            <a:r>
              <a:rPr lang="en-CA" dirty="0" smtClean="0">
                <a:latin typeface="Calibri" pitchFamily="34" charset="0"/>
              </a:rPr>
              <a:t>Net loss</a:t>
            </a:r>
          </a:p>
          <a:p>
            <a:r>
              <a:rPr lang="en-CA" dirty="0" smtClean="0">
                <a:latin typeface="Calibri" pitchFamily="34" charset="0"/>
              </a:rPr>
              <a:t>Negative Equity</a:t>
            </a:r>
          </a:p>
          <a:p>
            <a:r>
              <a:rPr lang="en-CA" dirty="0" smtClean="0">
                <a:latin typeface="Calibri" pitchFamily="34" charset="0"/>
              </a:rPr>
              <a:t>Large amount of outstanding options</a:t>
            </a:r>
          </a:p>
          <a:p>
            <a:r>
              <a:rPr lang="en-CA" dirty="0" smtClean="0">
                <a:latin typeface="Calibri" pitchFamily="34" charset="0"/>
              </a:rPr>
              <a:t>Underfunded retirement funds</a:t>
            </a:r>
          </a:p>
          <a:p>
            <a:endParaRPr lang="en-CA" dirty="0" smtClean="0">
              <a:latin typeface="Calibri" pitchFamily="34" charset="0"/>
            </a:endParaRPr>
          </a:p>
          <a:p>
            <a:endParaRPr lang="en-CA" dirty="0" smtClean="0">
              <a:latin typeface="Calibri" pitchFamily="34" charset="0"/>
            </a:endParaRPr>
          </a:p>
          <a:p>
            <a:endParaRPr lang="en-CA" dirty="0" smtClean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Conclusion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endParaRPr lang="en-CA" dirty="0" smtClean="0">
              <a:latin typeface="Calibri" pitchFamily="34" charset="0"/>
            </a:endParaRPr>
          </a:p>
          <a:p>
            <a:pPr algn="ctr">
              <a:buNone/>
            </a:pPr>
            <a:endParaRPr lang="en-CA" dirty="0" smtClean="0">
              <a:latin typeface="Calibri" pitchFamily="34" charset="0"/>
            </a:endParaRPr>
          </a:p>
          <a:p>
            <a:pPr algn="ctr">
              <a:buNone/>
            </a:pPr>
            <a:endParaRPr lang="en-CA" sz="138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>
              <a:buNone/>
            </a:pPr>
            <a:endParaRPr lang="en-CA" sz="138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>
              <a:buNone/>
            </a:pPr>
            <a:endParaRPr lang="en-CA" sz="138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>
              <a:buNone/>
            </a:pPr>
            <a:endParaRPr lang="en-CA" sz="138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>
              <a:buNone/>
            </a:pPr>
            <a:endParaRPr lang="en-CA" sz="138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>
              <a:buNone/>
            </a:pPr>
            <a:endParaRPr lang="en-CA" sz="166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>
              <a:buNone/>
            </a:pPr>
            <a:r>
              <a:rPr lang="en-CA" sz="22200" b="1" dirty="0" smtClean="0">
                <a:solidFill>
                  <a:srgbClr val="FF0000"/>
                </a:solidFill>
                <a:latin typeface="Calibri" pitchFamily="34" charset="0"/>
              </a:rPr>
              <a:t>SELL!!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Recommendation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6162" y="1595438"/>
            <a:ext cx="5051677" cy="324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 anchor="ctr"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Southwest Airline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18750"/>
          <a:stretch>
            <a:fillRect/>
          </a:stretch>
        </p:blipFill>
        <p:spPr bwMode="auto">
          <a:xfrm>
            <a:off x="0" y="1285875"/>
            <a:ext cx="9144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75040" y="1556792"/>
            <a:ext cx="406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More Than a Way to Fly — A Way of 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2" cstate="print"/>
          <a:srcRect l="5525" b="15279"/>
          <a:stretch>
            <a:fillRect/>
          </a:stretch>
        </p:blipFill>
        <p:spPr bwMode="auto">
          <a:xfrm>
            <a:off x="7543800" y="0"/>
            <a:ext cx="160020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1043608" y="5605068"/>
          <a:ext cx="7053822" cy="1252932"/>
        </p:xfrm>
        <a:graphic>
          <a:graphicData uri="http://schemas.openxmlformats.org/drawingml/2006/table">
            <a:tbl>
              <a:tblPr/>
              <a:tblGrid>
                <a:gridCol w="1175637"/>
                <a:gridCol w="1175637"/>
                <a:gridCol w="1175637"/>
                <a:gridCol w="1175637"/>
                <a:gridCol w="1175637"/>
                <a:gridCol w="1175637"/>
              </a:tblGrid>
              <a:tr h="6128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Year</a:t>
                      </a:r>
                    </a:p>
                  </a:txBody>
                  <a:tcPr marL="85318" marR="853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2009</a:t>
                      </a:r>
                    </a:p>
                  </a:txBody>
                  <a:tcPr marL="85318" marR="85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2008</a:t>
                      </a:r>
                    </a:p>
                  </a:txBody>
                  <a:tcPr marL="85318" marR="85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2007</a:t>
                      </a:r>
                    </a:p>
                  </a:txBody>
                  <a:tcPr marL="85318" marR="85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2006</a:t>
                      </a:r>
                    </a:p>
                  </a:txBody>
                  <a:tcPr marL="85318" marR="85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2005</a:t>
                      </a:r>
                    </a:p>
                  </a:txBody>
                  <a:tcPr marL="85318" marR="853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8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Shares Outstanding (Millions)</a:t>
                      </a:r>
                    </a:p>
                  </a:txBody>
                  <a:tcPr marL="85318" marR="853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smtClean="0">
                          <a:solidFill>
                            <a:srgbClr val="FF0000"/>
                          </a:solidFill>
                          <a:latin typeface="Calibri"/>
                        </a:rPr>
                        <a:t>747.10</a:t>
                      </a:r>
                      <a:endParaRPr lang="en-CA" sz="20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8887" marR="8887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741.94</a:t>
                      </a:r>
                      <a:endParaRPr lang="en-CA" sz="20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8887" marR="8887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741.45</a:t>
                      </a:r>
                      <a:endParaRPr lang="en-CA" sz="20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8887" marR="8887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740.81</a:t>
                      </a:r>
                      <a:endParaRPr lang="en-CA" sz="20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8887" marR="8887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0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739.99</a:t>
                      </a:r>
                      <a:endParaRPr lang="en-CA" sz="20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8887" marR="8887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1" descr="C:\Users\MAJI\Pictures\Luv stock price mar21 bloombe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836712"/>
            <a:ext cx="7056784" cy="4725144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Stock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00" t="20959" r="12200" b="22426"/>
          <a:stretch/>
        </p:blipFill>
        <p:spPr bwMode="auto">
          <a:xfrm>
            <a:off x="93336" y="1412776"/>
            <a:ext cx="8887184" cy="524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057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1 Year Price Chart</a:t>
            </a:r>
          </a:p>
        </p:txBody>
      </p:sp>
      <p:pic>
        <p:nvPicPr>
          <p:cNvPr id="41985" name="Picture 1" descr="C:\Users\MAJI\Pictures\Luv 1yr price chart mar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8522003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5 Year Price Chart</a:t>
            </a:r>
          </a:p>
        </p:txBody>
      </p:sp>
      <p:pic>
        <p:nvPicPr>
          <p:cNvPr id="39937" name="Picture 1" descr="C:\Users\MAJI\Pictures\Luv 5yr price chart Mar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8655161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10 Year Price Chart</a:t>
            </a:r>
          </a:p>
        </p:txBody>
      </p:sp>
      <p:pic>
        <p:nvPicPr>
          <p:cNvPr id="37889" name="Picture 1" descr="C:\Users\MAJI\Pictures\Luv 10yr price chart mar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788320" cy="50405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10 Year LUV vs. Dow Jones Transportation</a:t>
            </a:r>
          </a:p>
        </p:txBody>
      </p:sp>
      <p:pic>
        <p:nvPicPr>
          <p:cNvPr id="36865" name="Picture 1" descr="C:\Users\MAJI\Pictures\Luv 10yr vs DJT mar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08" y="1484784"/>
            <a:ext cx="8676880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10 Year LUV vs. OIL Price</a:t>
            </a:r>
          </a:p>
        </p:txBody>
      </p:sp>
      <p:pic>
        <p:nvPicPr>
          <p:cNvPr id="35841" name="Picture 1" descr="C:\Users\MAJI\Pictures\Luv 10yr vs oil price mar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8686174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Verdana" pitchFamily="34" charset="0"/>
                <a:cs typeface="Verdana" pitchFamily="34" charset="0"/>
              </a:rPr>
              <a:t>5 Year Cumulative Return</a:t>
            </a:r>
            <a:endParaRPr lang="en-CA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3731" name="Picture 3" descr="C:\Users\MAJI\Pictures\Luv 10-k cumulative return 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8677275" cy="5438775"/>
          </a:xfrm>
          <a:prstGeom prst="rect">
            <a:avLst/>
          </a:prstGeom>
          <a:noFill/>
        </p:spPr>
      </p:pic>
      <p:sp>
        <p:nvSpPr>
          <p:cNvPr id="90115" name="TextBox 4"/>
          <p:cNvSpPr txBox="1">
            <a:spLocks noChangeArrowheads="1"/>
          </p:cNvSpPr>
          <p:nvPr/>
        </p:nvSpPr>
        <p:spPr bwMode="auto">
          <a:xfrm>
            <a:off x="7380312" y="1394668"/>
            <a:ext cx="14414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 dirty="0">
                <a:latin typeface="Calibri" pitchFamily="34" charset="0"/>
              </a:rPr>
              <a:t>(reinvestment of dividends)</a:t>
            </a:r>
          </a:p>
          <a:p>
            <a:pPr>
              <a:buFont typeface="Arial" charset="0"/>
              <a:buChar char="•"/>
            </a:pPr>
            <a:endParaRPr lang="en-CA" sz="1400" dirty="0"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Company Profile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7587" name="Picture 3" descr="C:\Users\MAJI\Desktop\Company profi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1916832"/>
            <a:ext cx="7488832" cy="3269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Timeline: 1960 - 1980</a:t>
            </a:r>
          </a:p>
        </p:txBody>
      </p:sp>
      <p:sp>
        <p:nvSpPr>
          <p:cNvPr id="128002" name="Rectangle 3"/>
          <p:cNvSpPr>
            <a:spLocks noGrp="1"/>
          </p:cNvSpPr>
          <p:nvPr>
            <p:ph idx="4294967295"/>
          </p:nvPr>
        </p:nvSpPr>
        <p:spPr>
          <a:xfrm>
            <a:off x="0" y="1143000"/>
            <a:ext cx="8229600" cy="4983163"/>
          </a:xfrm>
        </p:spPr>
        <p:txBody>
          <a:bodyPr>
            <a:normAutofit/>
          </a:bodyPr>
          <a:lstStyle/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42844" y="1285860"/>
          <a:ext cx="8715436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Timeline: 1980 - Present</a:t>
            </a:r>
          </a:p>
        </p:txBody>
      </p:sp>
      <p:sp>
        <p:nvSpPr>
          <p:cNvPr id="128002" name="Rectangle 3"/>
          <p:cNvSpPr>
            <a:spLocks noGrp="1"/>
          </p:cNvSpPr>
          <p:nvPr>
            <p:ph idx="4294967295"/>
          </p:nvPr>
        </p:nvSpPr>
        <p:spPr>
          <a:xfrm>
            <a:off x="0" y="1143000"/>
            <a:ext cx="8229600" cy="4983163"/>
          </a:xfrm>
        </p:spPr>
        <p:txBody>
          <a:bodyPr>
            <a:normAutofit/>
          </a:bodyPr>
          <a:lstStyle/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142844" y="1285860"/>
          <a:ext cx="8715436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762872" cy="4525963"/>
          </a:xfrm>
        </p:spPr>
        <p:txBody>
          <a:bodyPr>
            <a:normAutofit/>
          </a:bodyPr>
          <a:lstStyle/>
          <a:p>
            <a:pPr marL="609600" indent="-609600" algn="l"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 marL="609600" indent="-609600" algn="l"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Promotional Theme: </a:t>
            </a:r>
            <a:r>
              <a:rPr lang="en-US" sz="2400" b="1" dirty="0" smtClean="0">
                <a:latin typeface="Calibri" pitchFamily="34" charset="0"/>
                <a:ea typeface="ＭＳ Ｐゴシック" pitchFamily="34" charset="-128"/>
              </a:rPr>
              <a:t>“Love”</a:t>
            </a:r>
          </a:p>
          <a:p>
            <a:pPr marL="609600" indent="-609600" algn="l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Flight attendants were dressed in hot pants and go-go boots</a:t>
            </a:r>
          </a:p>
          <a:p>
            <a:pPr marL="609600" indent="-609600" algn="l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Served “love potions” and “love bites” (drinks and peanuts)</a:t>
            </a:r>
          </a:p>
          <a:p>
            <a:pPr marL="609600" indent="-609600" algn="l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400" b="1" dirty="0" smtClean="0">
                <a:latin typeface="Calibri" pitchFamily="34" charset="0"/>
                <a:ea typeface="ＭＳ Ｐゴシック" pitchFamily="34" charset="-128"/>
              </a:rPr>
              <a:t>Mostly male business fliers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Southwest Airlines Culture: 1970s</a:t>
            </a:r>
          </a:p>
        </p:txBody>
      </p:sp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838200" y="304800"/>
            <a:ext cx="563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pic>
        <p:nvPicPr>
          <p:cNvPr id="135173" name="Picture 4" descr="http://8.media.tumblr.com/psYhCPHDQqledfe46beJyYX6o1_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543050"/>
            <a:ext cx="3519116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Business Models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2" y="3501008"/>
            <a:ext cx="4038600" cy="3600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dirty="0" smtClean="0">
                <a:latin typeface="Calibri" pitchFamily="34" charset="0"/>
                <a:cs typeface="Calibri" pitchFamily="34" charset="0"/>
              </a:rPr>
              <a:t>Hub-and-Spoke System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CA" sz="1900" dirty="0" smtClean="0">
                <a:latin typeface="Calibri" pitchFamily="34" charset="0"/>
                <a:cs typeface="Calibri" pitchFamily="34" charset="0"/>
              </a:rPr>
              <a:t>Used by legacy carriers</a:t>
            </a:r>
            <a:endParaRPr lang="en-CA" sz="1500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"/>
            </a:pPr>
            <a:r>
              <a:rPr lang="en-CA" sz="1900" dirty="0" smtClean="0">
                <a:latin typeface="Calibri" pitchFamily="34" charset="0"/>
                <a:cs typeface="Calibri" pitchFamily="34" charset="0"/>
              </a:rPr>
              <a:t>Allowed for more distant and international routes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C"/>
            </a:pPr>
            <a:r>
              <a:rPr lang="en-CA" sz="1900" dirty="0" smtClean="0">
                <a:latin typeface="Calibri" pitchFamily="34" charset="0"/>
                <a:cs typeface="Calibri" pitchFamily="34" charset="0"/>
              </a:rPr>
              <a:t>Utilize main airports as hubs</a:t>
            </a:r>
            <a:endParaRPr lang="en-CA" sz="1900" dirty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C"/>
            </a:pPr>
            <a:r>
              <a:rPr lang="en-CA" sz="1900" dirty="0" smtClean="0">
                <a:latin typeface="Calibri" pitchFamily="34" charset="0"/>
                <a:cs typeface="Calibri" pitchFamily="34" charset="0"/>
              </a:rPr>
              <a:t>Lead to more efficient use of transportation resource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D"/>
            </a:pPr>
            <a:r>
              <a:rPr lang="en-CA" sz="1900" dirty="0" smtClean="0">
                <a:latin typeface="Calibri" pitchFamily="34" charset="0"/>
                <a:cs typeface="Calibri" pitchFamily="34" charset="0"/>
              </a:rPr>
              <a:t>Centralized model result in inflexible operation (domino effect)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CA" sz="1900" dirty="0" smtClean="0">
                <a:latin typeface="Calibri" pitchFamily="34" charset="0"/>
                <a:cs typeface="Calibri" pitchFamily="34" charset="0"/>
              </a:rPr>
              <a:t>Cathay Pacific, American Airline</a:t>
            </a:r>
          </a:p>
          <a:p>
            <a:pPr lvl="1">
              <a:lnSpc>
                <a:spcPct val="90000"/>
              </a:lnSpc>
            </a:pPr>
            <a:endParaRPr lang="en-CA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032" y="3501008"/>
            <a:ext cx="4038600" cy="45259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dirty="0" smtClean="0">
                <a:latin typeface="Calibri" pitchFamily="34" charset="0"/>
                <a:cs typeface="Calibri" pitchFamily="34" charset="0"/>
              </a:rPr>
              <a:t>Point to Point System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CA" sz="1800" dirty="0" smtClean="0">
                <a:latin typeface="Calibri" pitchFamily="34" charset="0"/>
                <a:cs typeface="Calibri" pitchFamily="34" charset="0"/>
              </a:rPr>
              <a:t>Used by low-cost carrier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C"/>
            </a:pPr>
            <a:r>
              <a:rPr lang="en-CA" sz="1800" dirty="0" smtClean="0">
                <a:latin typeface="Calibri" pitchFamily="34" charset="0"/>
                <a:cs typeface="Calibri" pitchFamily="34" charset="0"/>
              </a:rPr>
              <a:t>Shorter routes, usually regional/domestic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C"/>
            </a:pPr>
            <a:r>
              <a:rPr lang="en-CA" sz="1800" dirty="0" smtClean="0">
                <a:latin typeface="Calibri" pitchFamily="34" charset="0"/>
                <a:cs typeface="Calibri" pitchFamily="34" charset="0"/>
              </a:rPr>
              <a:t>↓connection &amp; travel time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C"/>
            </a:pPr>
            <a:r>
              <a:rPr lang="en-CA" sz="1800" dirty="0" smtClean="0">
                <a:latin typeface="Calibri" pitchFamily="34" charset="0"/>
                <a:cs typeface="Calibri" pitchFamily="34" charset="0"/>
              </a:rPr>
              <a:t>↑utilization leads to lower unit cost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C"/>
            </a:pPr>
            <a:r>
              <a:rPr lang="en-CA" sz="1800" dirty="0" smtClean="0">
                <a:latin typeface="Calibri" pitchFamily="34" charset="0"/>
                <a:cs typeface="Calibri" pitchFamily="34" charset="0"/>
              </a:rPr>
              <a:t>Avoid domino effect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D"/>
            </a:pPr>
            <a:r>
              <a:rPr lang="en-CA" sz="1800" dirty="0" smtClean="0">
                <a:latin typeface="Calibri" pitchFamily="34" charset="0"/>
                <a:cs typeface="Calibri" pitchFamily="34" charset="0"/>
              </a:rPr>
              <a:t>Require more routes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D"/>
            </a:pPr>
            <a:r>
              <a:rPr lang="en-CA" sz="1800" dirty="0" smtClean="0">
                <a:latin typeface="Calibri" pitchFamily="34" charset="0"/>
                <a:cs typeface="Calibri" pitchFamily="34" charset="0"/>
              </a:rPr>
              <a:t>Less flexibility in destination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CA" sz="1800" dirty="0" smtClean="0">
                <a:latin typeface="Calibri" pitchFamily="34" charset="0"/>
                <a:cs typeface="Calibri" pitchFamily="34" charset="0"/>
              </a:rPr>
              <a:t>Southwest Airline (hybrid)</a:t>
            </a:r>
            <a:endParaRPr lang="en-CA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8758"/>
          <a:stretch/>
        </p:blipFill>
        <p:spPr bwMode="auto">
          <a:xfrm>
            <a:off x="1824512" y="1700808"/>
            <a:ext cx="195875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82" r="50000"/>
          <a:stretch/>
        </p:blipFill>
        <p:spPr bwMode="auto">
          <a:xfrm>
            <a:off x="5675552" y="1722874"/>
            <a:ext cx="1958752" cy="178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1684784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Promotional Theme: </a:t>
            </a:r>
            <a:r>
              <a:rPr lang="en-US" sz="2400" b="1" dirty="0" smtClean="0">
                <a:latin typeface="Calibri" pitchFamily="34" charset="0"/>
                <a:ea typeface="ＭＳ Ｐゴシック" pitchFamily="34" charset="-128"/>
              </a:rPr>
              <a:t>“Fun”</a:t>
            </a:r>
          </a:p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Airline was found guilty of sex discrimination</a:t>
            </a:r>
          </a:p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“fun” uniform of golf shirts, surfer shorts and tennis shoes</a:t>
            </a:r>
          </a:p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Offered in-flight games and giveaways</a:t>
            </a:r>
          </a:p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Became the official airline for SeaWorld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Southwest Airlines Culture: 1980s</a:t>
            </a:r>
          </a:p>
        </p:txBody>
      </p:sp>
      <p:sp>
        <p:nvSpPr>
          <p:cNvPr id="136196" name="Text Box 7"/>
          <p:cNvSpPr txBox="1">
            <a:spLocks noChangeArrowheads="1"/>
          </p:cNvSpPr>
          <p:nvPr/>
        </p:nvSpPr>
        <p:spPr bwMode="auto">
          <a:xfrm>
            <a:off x="838200" y="304800"/>
            <a:ext cx="563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pic>
        <p:nvPicPr>
          <p:cNvPr id="136197" name="Picture 2" descr="http://www.flightglobal.com/blogs/aircraft-pictures/assets_c/2009/05/Shamu%20One-thumb-450x250-35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429000"/>
            <a:ext cx="55721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3400" dirty="0" smtClean="0">
                <a:effectLst/>
                <a:latin typeface="Calibri" pitchFamily="34" charset="0"/>
                <a:ea typeface="ＭＳ Ｐゴシック" pitchFamily="34" charset="-128"/>
              </a:rPr>
              <a:t>“The mission of Southwest Airlines is dedication to the </a:t>
            </a:r>
            <a:r>
              <a:rPr lang="en-US" sz="3400" b="1" dirty="0" smtClean="0">
                <a:effectLst/>
                <a:latin typeface="Calibri" pitchFamily="34" charset="0"/>
                <a:ea typeface="ＭＳ Ｐゴシック" pitchFamily="34" charset="-128"/>
              </a:rPr>
              <a:t>highest quality of Customer Service </a:t>
            </a:r>
            <a:r>
              <a:rPr lang="en-US" sz="3400" dirty="0" smtClean="0">
                <a:effectLst/>
                <a:latin typeface="Calibri" pitchFamily="34" charset="0"/>
                <a:ea typeface="ＭＳ Ｐゴシック" pitchFamily="34" charset="-128"/>
              </a:rPr>
              <a:t>delivered with a sense of warmth, friendliness, individual pride, and Company Spirit.”</a:t>
            </a:r>
          </a:p>
          <a:p>
            <a:pPr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endParaRPr lang="en-US" sz="3400" dirty="0" smtClean="0">
              <a:effectLst/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3400" dirty="0" smtClean="0">
                <a:effectLst/>
                <a:latin typeface="Calibri" pitchFamily="34" charset="0"/>
                <a:ea typeface="ＭＳ Ｐゴシック" pitchFamily="34" charset="-128"/>
              </a:rPr>
              <a:t>Southwest Airlines is the </a:t>
            </a:r>
            <a:r>
              <a:rPr lang="en-US" sz="3400" b="1" dirty="0" smtClean="0">
                <a:effectLst/>
                <a:latin typeface="Calibri" pitchFamily="34" charset="0"/>
                <a:ea typeface="ＭＳ Ｐゴシック" pitchFamily="34" charset="-128"/>
              </a:rPr>
              <a:t>largest low cost carrier </a:t>
            </a:r>
            <a:r>
              <a:rPr lang="en-US" sz="3400" dirty="0" smtClean="0">
                <a:effectLst/>
                <a:latin typeface="Calibri" pitchFamily="34" charset="0"/>
                <a:ea typeface="ＭＳ Ｐゴシック" pitchFamily="34" charset="-128"/>
              </a:rPr>
              <a:t>in the US with </a:t>
            </a:r>
            <a:r>
              <a:rPr lang="en-US" sz="3400" b="1" dirty="0" smtClean="0">
                <a:effectLst/>
                <a:latin typeface="Calibri" pitchFamily="34" charset="0"/>
                <a:ea typeface="ＭＳ Ｐゴシック" pitchFamily="34" charset="-128"/>
              </a:rPr>
              <a:t>548 Boeing 737 aircrafts</a:t>
            </a:r>
            <a:r>
              <a:rPr lang="en-US" sz="3400" dirty="0" smtClean="0">
                <a:effectLst/>
                <a:latin typeface="Calibri" pitchFamily="34" charset="0"/>
                <a:ea typeface="ＭＳ Ｐゴシック" pitchFamily="34" charset="-128"/>
              </a:rPr>
              <a:t> servicing 72 cites in 37 states and able to offer more than 3,400 flights a day  with nearly 35,000 employees.</a:t>
            </a:r>
          </a:p>
          <a:p>
            <a:pPr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endParaRPr lang="en-US" sz="3400" dirty="0" smtClean="0">
              <a:effectLst/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3400" b="1" dirty="0" smtClean="0">
                <a:effectLst/>
                <a:latin typeface="Calibri" pitchFamily="34" charset="0"/>
                <a:ea typeface="ＭＳ Ｐゴシック" pitchFamily="34" charset="-128"/>
              </a:rPr>
              <a:t>Best cumulative Customer Satisfaction record </a:t>
            </a:r>
            <a:r>
              <a:rPr lang="en-US" sz="3400" dirty="0" smtClean="0">
                <a:effectLst/>
                <a:latin typeface="Calibri" pitchFamily="34" charset="0"/>
                <a:ea typeface="ＭＳ Ｐゴシック" pitchFamily="34" charset="-128"/>
              </a:rPr>
              <a:t>among airlines for the last 18 years that the Department of Transportation has kept this statistic.</a:t>
            </a:r>
          </a:p>
          <a:p>
            <a:pPr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endParaRPr lang="en-US" sz="3400" dirty="0" smtClean="0">
              <a:effectLst/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3400" dirty="0" smtClean="0">
                <a:effectLst/>
                <a:latin typeface="Calibri" pitchFamily="34" charset="0"/>
                <a:ea typeface="ＭＳ Ｐゴシック" pitchFamily="34" charset="-128"/>
              </a:rPr>
              <a:t>As year end of 2010, SWA has been profitable for </a:t>
            </a:r>
            <a:r>
              <a:rPr lang="en-US" sz="3400" b="1" dirty="0" smtClean="0">
                <a:effectLst/>
                <a:latin typeface="Calibri" pitchFamily="34" charset="0"/>
                <a:ea typeface="ＭＳ Ｐゴシック" pitchFamily="34" charset="-128"/>
              </a:rPr>
              <a:t>38</a:t>
            </a:r>
            <a:r>
              <a:rPr lang="en-US" sz="3400" b="1" baseline="30000" dirty="0" smtClean="0">
                <a:effectLst/>
                <a:latin typeface="Calibri" pitchFamily="34" charset="0"/>
                <a:ea typeface="ＭＳ Ｐゴシック" pitchFamily="34" charset="-128"/>
              </a:rPr>
              <a:t>th</a:t>
            </a:r>
            <a:r>
              <a:rPr lang="en-US" sz="3400" b="1" dirty="0" smtClean="0">
                <a:effectLst/>
                <a:latin typeface="Calibri" pitchFamily="34" charset="0"/>
                <a:ea typeface="ＭＳ Ｐゴシック" pitchFamily="34" charset="-128"/>
              </a:rPr>
              <a:t>  consecutive years</a:t>
            </a:r>
            <a:r>
              <a:rPr lang="en-US" sz="3400" dirty="0" smtClean="0">
                <a:effectLst/>
                <a:latin typeface="Calibri" pitchFamily="34" charset="0"/>
                <a:ea typeface="ＭＳ Ｐゴシック" pitchFamily="34" charset="-128"/>
              </a:rPr>
              <a:t> and </a:t>
            </a:r>
            <a:r>
              <a:rPr lang="en-US" sz="3400" b="1" dirty="0" smtClean="0">
                <a:effectLst/>
                <a:latin typeface="Calibri" pitchFamily="34" charset="0"/>
                <a:ea typeface="ＭＳ Ｐゴシック" pitchFamily="34" charset="-128"/>
              </a:rPr>
              <a:t>declares 138</a:t>
            </a:r>
            <a:r>
              <a:rPr lang="en-US" sz="3400" b="1" baseline="30000" dirty="0" smtClean="0">
                <a:effectLst/>
                <a:latin typeface="Calibri" pitchFamily="34" charset="0"/>
                <a:ea typeface="ＭＳ Ｐゴシック" pitchFamily="34" charset="-128"/>
              </a:rPr>
              <a:t>th</a:t>
            </a:r>
            <a:r>
              <a:rPr lang="en-US" sz="3400" b="1" dirty="0" smtClean="0">
                <a:effectLst/>
                <a:latin typeface="Calibri" pitchFamily="34" charset="0"/>
                <a:ea typeface="ＭＳ Ｐゴシック" pitchFamily="34" charset="-128"/>
              </a:rPr>
              <a:t> consecutive Quarterly Dividend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1600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1600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1600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1600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Company Today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Point-to-Point 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sz="2000" dirty="0" smtClean="0">
                <a:latin typeface="Calibri" pitchFamily="34" charset="0"/>
                <a:ea typeface="ＭＳ Ｐゴシック" pitchFamily="34" charset="-128"/>
              </a:rPr>
              <a:t>Flying multiple short quick trips</a:t>
            </a:r>
          </a:p>
          <a:p>
            <a:pPr lvl="1" eaLnBrk="1" hangingPunct="1">
              <a:buFontTx/>
              <a:buNone/>
              <a:defRPr/>
            </a:pPr>
            <a:endParaRPr lang="en-US" sz="2000" dirty="0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Factors that allow low operating costs</a:t>
            </a:r>
          </a:p>
          <a:p>
            <a:pPr marL="914400" lvl="1" indent="-457200" eaLnBrk="1" hangingPunct="1">
              <a:buFont typeface="+mj-lt"/>
              <a:buAutoNum type="arabicPeriod"/>
              <a:defRPr/>
            </a:pPr>
            <a:r>
              <a:rPr lang="en-US" sz="2000" dirty="0" smtClean="0">
                <a:latin typeface="Calibri" pitchFamily="34" charset="0"/>
                <a:ea typeface="ＭＳ Ｐゴシック" pitchFamily="34" charset="-128"/>
              </a:rPr>
              <a:t>Employees: Empowerment and Respect</a:t>
            </a:r>
          </a:p>
          <a:p>
            <a:pPr lvl="2" eaLnBrk="1" hangingPunct="1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Calibri" pitchFamily="34" charset="0"/>
                <a:ea typeface="ＭＳ Ｐゴシック" pitchFamily="34" charset="-128"/>
              </a:rPr>
              <a:t>Higher productivity</a:t>
            </a:r>
          </a:p>
          <a:p>
            <a:pPr marL="914400" lvl="1" indent="-457200" eaLnBrk="1" hangingPunct="1">
              <a:buFont typeface="+mj-lt"/>
              <a:buAutoNum type="arabicPeriod"/>
              <a:defRPr/>
            </a:pPr>
            <a:r>
              <a:rPr lang="en-US" sz="2000" dirty="0" smtClean="0">
                <a:latin typeface="Calibri" pitchFamily="34" charset="0"/>
                <a:ea typeface="ＭＳ Ｐゴシック" pitchFamily="34" charset="-128"/>
              </a:rPr>
              <a:t>Flying into the secondary airports of major markets </a:t>
            </a:r>
          </a:p>
          <a:p>
            <a:pPr lvl="2" eaLnBrk="1" hangingPunct="1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Calibri" pitchFamily="34" charset="0"/>
                <a:ea typeface="ＭＳ Ｐゴシック" pitchFamily="34" charset="-128"/>
              </a:rPr>
              <a:t>Reduces costs associated with landing fees, etc.</a:t>
            </a:r>
          </a:p>
          <a:p>
            <a:pPr lvl="2" eaLnBrk="1" hangingPunct="1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Calibri" pitchFamily="34" charset="0"/>
                <a:ea typeface="ＭＳ Ｐゴシック" pitchFamily="34" charset="-128"/>
              </a:rPr>
              <a:t>Less congestion </a:t>
            </a:r>
            <a:r>
              <a:rPr lang="en-US" sz="1600" dirty="0" smtClean="0">
                <a:latin typeface="Calibri" pitchFamily="34" charset="0"/>
                <a:ea typeface="ＭＳ Ｐゴシック" pitchFamily="34" charset="-128"/>
                <a:sym typeface="Wingdings" pitchFamily="2" charset="2"/>
              </a:rPr>
              <a:t> Increase turnaround</a:t>
            </a:r>
            <a:endParaRPr lang="en-US" sz="1600" dirty="0" smtClean="0">
              <a:latin typeface="Calibri" pitchFamily="34" charset="0"/>
              <a:ea typeface="ＭＳ Ｐゴシック" pitchFamily="34" charset="-128"/>
            </a:endParaRPr>
          </a:p>
          <a:p>
            <a:pPr marL="914400" lvl="1" indent="-457200" eaLnBrk="1" hangingPunct="1">
              <a:buFont typeface="+mj-lt"/>
              <a:buAutoNum type="arabicPeriod"/>
              <a:defRPr/>
            </a:pPr>
            <a:r>
              <a:rPr lang="en-US" sz="2000" dirty="0" smtClean="0">
                <a:latin typeface="Calibri" pitchFamily="34" charset="0"/>
                <a:ea typeface="ＭＳ Ｐゴシック" pitchFamily="34" charset="-128"/>
              </a:rPr>
              <a:t>One Aircraft Type: Boeing 737</a:t>
            </a:r>
          </a:p>
          <a:p>
            <a:pPr lvl="2" eaLnBrk="1" hangingPunct="1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Calibri" pitchFamily="34" charset="0"/>
                <a:ea typeface="ＭＳ Ｐゴシック" pitchFamily="34" charset="-128"/>
              </a:rPr>
              <a:t>Reduce costs associated with maintenance, training and ground operations</a:t>
            </a:r>
          </a:p>
          <a:p>
            <a:pPr lvl="2" eaLnBrk="1" hangingPunct="1">
              <a:buFont typeface="Arial" pitchFamily="34" charset="0"/>
              <a:buChar char="•"/>
              <a:defRPr/>
            </a:pPr>
            <a:endParaRPr lang="en-US" sz="1600" dirty="0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These factors allow Southwest to provide ‘low-cost’ flights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Business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Size of Southwest Airlines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20517" name="Object 37"/>
          <p:cNvGraphicFramePr>
            <a:graphicFrameLocks noChangeAspect="1"/>
          </p:cNvGraphicFramePr>
          <p:nvPr/>
        </p:nvGraphicFramePr>
        <p:xfrm>
          <a:off x="179512" y="1628800"/>
          <a:ext cx="4176464" cy="4444528"/>
        </p:xfrm>
        <a:graphic>
          <a:graphicData uri="http://schemas.openxmlformats.org/presentationml/2006/ole">
            <p:oleObj spid="_x0000_s2050" name="Worksheet" r:id="rId4" imgW="3648159" imgH="2409757" progId="Excel.Sheet.12">
              <p:embed/>
            </p:oleObj>
          </a:graphicData>
        </a:graphic>
      </p:graphicFrame>
      <p:graphicFrame>
        <p:nvGraphicFramePr>
          <p:cNvPr id="20519" name="Object 39"/>
          <p:cNvGraphicFramePr>
            <a:graphicFrameLocks noChangeAspect="1"/>
          </p:cNvGraphicFramePr>
          <p:nvPr/>
        </p:nvGraphicFramePr>
        <p:xfrm>
          <a:off x="4572000" y="1628800"/>
          <a:ext cx="4104456" cy="4464496"/>
        </p:xfrm>
        <a:graphic>
          <a:graphicData uri="http://schemas.openxmlformats.org/presentationml/2006/ole">
            <p:oleObj spid="_x0000_s2051" name="Worksheet" r:id="rId5" imgW="3867184" imgH="2409757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Aircraft Fleet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pic>
        <p:nvPicPr>
          <p:cNvPr id="8" name="Picture 3" descr="C:\Users\MAJI\Pictures\Luv aircraft available mar14 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2" y="1420872"/>
            <a:ext cx="8893496" cy="1576080"/>
          </a:xfrm>
          <a:prstGeom prst="rect">
            <a:avLst/>
          </a:prstGeom>
          <a:noFill/>
        </p:spPr>
      </p:pic>
      <p:pic>
        <p:nvPicPr>
          <p:cNvPr id="9" name="Picture 2" descr="C:\Users\MAJI\Pictures\Luv aircraft firm order option mar14 ed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3789040"/>
            <a:ext cx="8964488" cy="2356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Aircraft Fleet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Picture 2" descr="C:\Users\MAJI\Pictures\luv forcast future liability 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844824"/>
            <a:ext cx="8964488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Restricted Stock Units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2" descr="C:\Users\MAJI\Pictures\Luv restricted stock unit mar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8784976" cy="184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 anchor="ctr"/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Stock Option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2" descr="C:\Users\MAJI\Pictures\Luv collective bargaining plan mar14 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9144000" cy="2880320"/>
          </a:xfrm>
          <a:prstGeom prst="rect">
            <a:avLst/>
          </a:prstGeom>
          <a:noFill/>
        </p:spPr>
      </p:pic>
      <p:pic>
        <p:nvPicPr>
          <p:cNvPr id="6" name="Picture 3" descr="C:\Users\MAJI\Pictures\Luv other employee plans ed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6424"/>
            <a:ext cx="9144000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Customer Services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5" descr="C:\Users\MAJI\Pictures\luv acsi index 06-10 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60029"/>
            <a:ext cx="6192688" cy="5309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Servicing Map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16832"/>
            <a:ext cx="8229600" cy="454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Types of Airlines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6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828182"/>
          </a:xfrm>
        </p:spPr>
        <p:txBody>
          <a:bodyPr>
            <a:normAutofit/>
          </a:bodyPr>
          <a:lstStyle/>
          <a:p>
            <a:r>
              <a:rPr lang="en-CA" i="1" dirty="0" smtClean="0">
                <a:latin typeface="Calibri" pitchFamily="34" charset="0"/>
                <a:cs typeface="Calibri" pitchFamily="34" charset="0"/>
              </a:rPr>
              <a:t>Network-Legacy Carriers</a:t>
            </a:r>
          </a:p>
          <a:p>
            <a:pPr lvl="1">
              <a:buFont typeface="Wingdings" pitchFamily="2" charset="2"/>
              <a:buChar char="ü"/>
            </a:pPr>
            <a:r>
              <a:rPr lang="en-CA" sz="2000" dirty="0" smtClean="0">
                <a:latin typeface="Calibri" pitchFamily="34" charset="0"/>
                <a:cs typeface="Calibri" pitchFamily="34" charset="0"/>
              </a:rPr>
              <a:t>New competition after deregulation</a:t>
            </a:r>
          </a:p>
          <a:p>
            <a:pPr lvl="1">
              <a:buFont typeface="Wingdings" pitchFamily="2" charset="2"/>
              <a:buChar char="ü"/>
            </a:pPr>
            <a:r>
              <a:rPr lang="en-CA" sz="2000" dirty="0" smtClean="0">
                <a:latin typeface="Calibri" pitchFamily="34" charset="0"/>
                <a:cs typeface="Calibri" pitchFamily="34" charset="0"/>
              </a:rPr>
              <a:t>More Luxury aircrafts</a:t>
            </a:r>
          </a:p>
          <a:p>
            <a:pPr lvl="1">
              <a:buFont typeface="Wingdings" pitchFamily="2" charset="2"/>
              <a:buChar char="ü"/>
            </a:pPr>
            <a:r>
              <a:rPr lang="en-CA" sz="2000" dirty="0" smtClean="0">
                <a:latin typeface="Calibri" pitchFamily="34" charset="0"/>
                <a:cs typeface="Calibri" pitchFamily="34" charset="0"/>
              </a:rPr>
              <a:t>Offer Business/First Class</a:t>
            </a:r>
          </a:p>
          <a:p>
            <a:pPr lvl="1">
              <a:buFont typeface="Wingdings" pitchFamily="2" charset="2"/>
              <a:buChar char="ü"/>
            </a:pPr>
            <a:r>
              <a:rPr lang="en-CA" sz="2000" dirty="0" smtClean="0">
                <a:latin typeface="Calibri" pitchFamily="34" charset="0"/>
                <a:cs typeface="Calibri" pitchFamily="34" charset="0"/>
              </a:rPr>
              <a:t>Higher level of services: airport lounges, frequent-flyer program, premium in-flight services</a:t>
            </a:r>
            <a:endParaRPr lang="en-CA" sz="2000" dirty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CA" sz="2000" dirty="0" smtClean="0">
                <a:latin typeface="Calibri" pitchFamily="34" charset="0"/>
                <a:cs typeface="Calibri" pitchFamily="34" charset="0"/>
              </a:rPr>
              <a:t>Price discrimination</a:t>
            </a:r>
          </a:p>
          <a:p>
            <a:pPr lvl="2"/>
            <a:r>
              <a:rPr lang="en-CA" sz="1600" dirty="0" smtClean="0">
                <a:latin typeface="Calibri" pitchFamily="34" charset="0"/>
                <a:cs typeface="Calibri" pitchFamily="34" charset="0"/>
              </a:rPr>
              <a:t>Yield management system</a:t>
            </a:r>
          </a:p>
          <a:p>
            <a:pPr lvl="2"/>
            <a:r>
              <a:rPr lang="en-CA" sz="1600" dirty="0" smtClean="0">
                <a:latin typeface="Calibri" pitchFamily="34" charset="0"/>
                <a:cs typeface="Calibri" pitchFamily="34" charset="0"/>
              </a:rPr>
              <a:t>Different prices for same class</a:t>
            </a:r>
          </a:p>
          <a:p>
            <a:pPr lvl="1">
              <a:buFont typeface="Wingdings" pitchFamily="2" charset="2"/>
              <a:buChar char="ü"/>
            </a:pPr>
            <a:r>
              <a:rPr lang="en-CA" sz="2000" dirty="0" smtClean="0">
                <a:latin typeface="Calibri" pitchFamily="34" charset="0"/>
                <a:cs typeface="Calibri" pitchFamily="34" charset="0"/>
              </a:rPr>
              <a:t>Frills</a:t>
            </a:r>
          </a:p>
          <a:p>
            <a:pPr lvl="1">
              <a:buFont typeface="Wingdings" pitchFamily="2" charset="2"/>
              <a:buChar char="ü"/>
            </a:pPr>
            <a:r>
              <a:rPr lang="en-CA" sz="2000" dirty="0" smtClean="0">
                <a:latin typeface="Calibri" pitchFamily="34" charset="0"/>
                <a:cs typeface="Calibri" pitchFamily="34" charset="0"/>
              </a:rPr>
              <a:t>Airline Alliances</a:t>
            </a:r>
          </a:p>
          <a:p>
            <a:pPr lvl="1">
              <a:buFont typeface="Verdana" pitchFamily="34" charset="0"/>
              <a:buNone/>
            </a:pPr>
            <a:endParaRPr lang="en-CA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7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>
            <a:normAutofit/>
          </a:bodyPr>
          <a:lstStyle/>
          <a:p>
            <a:r>
              <a:rPr lang="en-CA" i="1" dirty="0" smtClean="0">
                <a:latin typeface="Calibri" pitchFamily="34" charset="0"/>
                <a:cs typeface="Calibri" pitchFamily="34" charset="0"/>
              </a:rPr>
              <a:t>Low-Cost Carriers</a:t>
            </a:r>
          </a:p>
          <a:p>
            <a:pPr lvl="1">
              <a:buFont typeface="Wingdings" pitchFamily="2" charset="2"/>
              <a:buChar char="ü"/>
            </a:pPr>
            <a:r>
              <a:rPr lang="en-CA" sz="2000" dirty="0" smtClean="0">
                <a:latin typeface="Calibri" pitchFamily="34" charset="0"/>
                <a:cs typeface="Calibri" pitchFamily="34" charset="0"/>
              </a:rPr>
              <a:t>Fewer types of aircrafts </a:t>
            </a:r>
          </a:p>
          <a:p>
            <a:pPr lvl="2"/>
            <a:r>
              <a:rPr lang="en-CA" sz="1600" dirty="0" smtClean="0">
                <a:latin typeface="Calibri" pitchFamily="34" charset="0"/>
                <a:cs typeface="Calibri" pitchFamily="34" charset="0"/>
              </a:rPr>
              <a:t>Lower maintenance expenses</a:t>
            </a:r>
          </a:p>
          <a:p>
            <a:pPr lvl="1">
              <a:buFont typeface="Wingdings" pitchFamily="2" charset="2"/>
              <a:buChar char="ü"/>
            </a:pPr>
            <a:r>
              <a:rPr lang="en-CA" sz="2000" dirty="0" smtClean="0">
                <a:latin typeface="Calibri" pitchFamily="34" charset="0"/>
                <a:cs typeface="Calibri" pitchFamily="34" charset="0"/>
              </a:rPr>
              <a:t>Economic class</a:t>
            </a:r>
          </a:p>
          <a:p>
            <a:pPr lvl="1">
              <a:buFont typeface="Wingdings" pitchFamily="2" charset="2"/>
              <a:buChar char="ü"/>
            </a:pPr>
            <a:r>
              <a:rPr lang="en-CA" sz="2000" dirty="0" smtClean="0">
                <a:latin typeface="Calibri" pitchFamily="34" charset="0"/>
                <a:cs typeface="Calibri" pitchFamily="34" charset="0"/>
              </a:rPr>
              <a:t>Less services</a:t>
            </a:r>
          </a:p>
          <a:p>
            <a:pPr lvl="1">
              <a:buFont typeface="Wingdings" pitchFamily="2" charset="2"/>
              <a:buChar char="ü"/>
            </a:pPr>
            <a:r>
              <a:rPr lang="en-CA" sz="2000" dirty="0" smtClean="0">
                <a:latin typeface="Calibri" pitchFamily="34" charset="0"/>
                <a:cs typeface="Calibri" pitchFamily="34" charset="0"/>
              </a:rPr>
              <a:t>Fly early/late</a:t>
            </a:r>
          </a:p>
          <a:p>
            <a:pPr lvl="2"/>
            <a:r>
              <a:rPr lang="en-CA" sz="1600" dirty="0" smtClean="0">
                <a:latin typeface="Calibri" pitchFamily="34" charset="0"/>
                <a:cs typeface="Calibri" pitchFamily="34" charset="0"/>
              </a:rPr>
              <a:t>Lower landing fees</a:t>
            </a:r>
            <a:endParaRPr lang="en-CA" sz="20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CA" sz="2000" dirty="0" smtClean="0">
                <a:latin typeface="Calibri" pitchFamily="34" charset="0"/>
                <a:cs typeface="Calibri" pitchFamily="34" charset="0"/>
              </a:rPr>
              <a:t>Simpler fare schedules</a:t>
            </a:r>
          </a:p>
          <a:p>
            <a:pPr lvl="1">
              <a:buFont typeface="Wingdings" pitchFamily="2" charset="2"/>
              <a:buChar char="ü"/>
            </a:pPr>
            <a:r>
              <a:rPr lang="en-CA" sz="2000" dirty="0" smtClean="0">
                <a:latin typeface="Calibri" pitchFamily="34" charset="0"/>
                <a:cs typeface="Calibri" pitchFamily="34" charset="0"/>
              </a:rPr>
              <a:t>Lower fares</a:t>
            </a:r>
          </a:p>
          <a:p>
            <a:pPr lvl="1">
              <a:buFont typeface="Wingdings" pitchFamily="2" charset="2"/>
              <a:buChar char="ü"/>
            </a:pPr>
            <a:r>
              <a:rPr lang="en-CA" sz="2000" dirty="0" smtClean="0">
                <a:latin typeface="Calibri" pitchFamily="34" charset="0"/>
                <a:cs typeface="Calibri" pitchFamily="34" charset="0"/>
              </a:rPr>
              <a:t>No alliance</a:t>
            </a:r>
          </a:p>
          <a:p>
            <a:pPr lvl="1">
              <a:buFont typeface="Wingdings" pitchFamily="2" charset="2"/>
              <a:buChar char="ü"/>
            </a:pPr>
            <a:r>
              <a:rPr lang="en-CA" sz="2000" dirty="0" smtClean="0">
                <a:latin typeface="Calibri" pitchFamily="34" charset="0"/>
                <a:cs typeface="Calibri" pitchFamily="34" charset="0"/>
              </a:rPr>
              <a:t>AKA No-frills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Region &amp; Market Share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196752"/>
            <a:ext cx="6624736" cy="228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3789040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Southwest ‘s Top Ten Airports- Daily Departures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7" name="Picture 2" descr="C:\Users\MAJI\Pictures\Luv daily departure mar14 ed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7" y="3501008"/>
            <a:ext cx="2724116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Innovation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4313" y="1268413"/>
            <a:ext cx="8715375" cy="45259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r>
              <a:rPr kumimoji="0" lang="en-CA" sz="20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“One of the most innovative companies in the world” – </a:t>
            </a:r>
            <a:r>
              <a:rPr kumimoji="0" lang="en-CA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BusinessWeek</a:t>
            </a:r>
            <a:r>
              <a:rPr kumimoji="0" lang="en-CA" sz="20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, 2009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endParaRPr kumimoji="0" lang="en-CA" sz="20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CA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EarlyBird</a:t>
            </a:r>
            <a:r>
              <a:rPr kumimoji="0" lang="en-CA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Check-In</a:t>
            </a: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CA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By paying $10 (one-way), customers can be checked in </a:t>
            </a: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en-CA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	automatically up to 6 hrs before general boarding positions </a:t>
            </a: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en-CA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	become available and have a confirmed boarding position</a:t>
            </a: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CA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Allows customers to have earlier access to seats and luggage compartments</a:t>
            </a: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CA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Generated $15 million in revenue in 2009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CA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P.A.W.S. (Pets Are Welcome on Southwest)</a:t>
            </a: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CA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Customers can bring a small dog or cat on board by </a:t>
            </a: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en-CA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	paying $75</a:t>
            </a: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CA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In the first 7 months (</a:t>
            </a:r>
            <a:r>
              <a:rPr kumimoji="0" lang="en-CA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june</a:t>
            </a:r>
            <a:r>
              <a:rPr kumimoji="0" lang="en-CA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to </a:t>
            </a:r>
            <a:r>
              <a:rPr kumimoji="0" lang="en-CA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dec</a:t>
            </a:r>
            <a:r>
              <a:rPr kumimoji="0" lang="en-CA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 2009), it generated more </a:t>
            </a: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en-CA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rPr>
              <a:t>	than $5 million in revenue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CA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CA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844675"/>
            <a:ext cx="1619796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3499594"/>
            <a:ext cx="1835696" cy="108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MAJI\Pictures\Luv paw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4581128"/>
            <a:ext cx="1293660" cy="1916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Calibri" pitchFamily="34" charset="0"/>
              </a:rPr>
              <a:t>On Sep 27 2010, Southwest Airlines announced that it has entered into a definitive agreement to acquire all of the outstanding common stock of </a:t>
            </a:r>
            <a:r>
              <a:rPr lang="en-US" dirty="0" err="1" smtClean="0">
                <a:latin typeface="Calibri" pitchFamily="34" charset="0"/>
              </a:rPr>
              <a:t>AirTran</a:t>
            </a:r>
            <a:r>
              <a:rPr lang="en-US" dirty="0" smtClean="0">
                <a:latin typeface="Calibri" pitchFamily="34" charset="0"/>
              </a:rPr>
              <a:t> Holdings, Inc.</a:t>
            </a:r>
          </a:p>
          <a:p>
            <a:r>
              <a:rPr lang="en-US" dirty="0" err="1" smtClean="0">
                <a:latin typeface="Calibri" pitchFamily="34" charset="0"/>
              </a:rPr>
              <a:t>AirTran</a:t>
            </a:r>
            <a:r>
              <a:rPr lang="en-US" dirty="0" smtClean="0">
                <a:latin typeface="Calibri" pitchFamily="34" charset="0"/>
              </a:rPr>
              <a:t> Airways, a subsidiary of </a:t>
            </a:r>
            <a:r>
              <a:rPr lang="en-US" dirty="0" err="1" smtClean="0">
                <a:latin typeface="Calibri" pitchFamily="34" charset="0"/>
              </a:rPr>
              <a:t>AirTran</a:t>
            </a:r>
            <a:r>
              <a:rPr lang="en-US" dirty="0" smtClean="0">
                <a:latin typeface="Calibri" pitchFamily="34" charset="0"/>
              </a:rPr>
              <a:t> Holdings, Inc. (NYSE: AAI) and a Fortune 1000 company, has been ranked the number one low cost carrier in the Airline Quality Rating study for the past three years</a:t>
            </a:r>
          </a:p>
          <a:p>
            <a:r>
              <a:rPr lang="en-US" dirty="0" smtClean="0">
                <a:latin typeface="Calibri" pitchFamily="34" charset="0"/>
              </a:rPr>
              <a:t>Using approximately </a:t>
            </a:r>
            <a:r>
              <a:rPr lang="en-US" b="1" dirty="0" smtClean="0">
                <a:latin typeface="Calibri" pitchFamily="34" charset="0"/>
              </a:rPr>
              <a:t>57 million shares</a:t>
            </a:r>
            <a:r>
              <a:rPr lang="en-US" dirty="0" smtClean="0">
                <a:latin typeface="Calibri" pitchFamily="34" charset="0"/>
              </a:rPr>
              <a:t> of Southwest Airlines common stock as well as approximately </a:t>
            </a:r>
            <a:r>
              <a:rPr lang="en-US" b="1" dirty="0" smtClean="0">
                <a:latin typeface="Calibri" pitchFamily="34" charset="0"/>
              </a:rPr>
              <a:t>$670 million in cash</a:t>
            </a:r>
            <a:r>
              <a:rPr lang="en-US" dirty="0" smtClean="0">
                <a:latin typeface="Calibri" pitchFamily="34" charset="0"/>
              </a:rPr>
              <a:t>.</a:t>
            </a:r>
          </a:p>
          <a:p>
            <a:r>
              <a:rPr lang="en-US" dirty="0" smtClean="0">
                <a:latin typeface="Calibri" pitchFamily="34" charset="0"/>
              </a:rPr>
              <a:t>the combined organization would have nearly 43,000 Employees and serve more than 100 million Customers annually from more than 100 different airports in the U.S. and near-international destinations</a:t>
            </a:r>
          </a:p>
          <a:p>
            <a:r>
              <a:rPr lang="en-US" dirty="0" smtClean="0">
                <a:latin typeface="Calibri" pitchFamily="34" charset="0"/>
              </a:rPr>
              <a:t>On Feb 24 2011, </a:t>
            </a:r>
            <a:r>
              <a:rPr lang="en-US" b="1" dirty="0" smtClean="0">
                <a:latin typeface="Calibri" pitchFamily="34" charset="0"/>
              </a:rPr>
              <a:t>FAA accepted transition plan </a:t>
            </a:r>
          </a:p>
          <a:p>
            <a:r>
              <a:rPr lang="en-US" dirty="0" smtClean="0">
                <a:latin typeface="Calibri" pitchFamily="34" charset="0"/>
              </a:rPr>
              <a:t>Beginning March 13, 2011, Southwest will initiate service to Charleston and Greenville/Spartanburg, </a:t>
            </a:r>
            <a:r>
              <a:rPr lang="en-US" b="1" dirty="0" smtClean="0">
                <a:latin typeface="Calibri" pitchFamily="34" charset="0"/>
              </a:rPr>
              <a:t>South Carolina</a:t>
            </a:r>
            <a:r>
              <a:rPr lang="en-US" dirty="0" smtClean="0">
                <a:latin typeface="Calibri" pitchFamily="34" charset="0"/>
              </a:rPr>
              <a:t>, and on March 27, 2011, service will begin to Newark Liberty International Airport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Recent News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44624"/>
            <a:ext cx="7577814" cy="1470025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Southwest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Management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8610" name="Picture 2" descr="C:\Users\MAJI\Desktop\Southwest manage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276872"/>
            <a:ext cx="5857065" cy="3168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Management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en-US" sz="2400" b="1" dirty="0" smtClean="0">
                <a:latin typeface="Calibri" pitchFamily="34" charset="0"/>
                <a:ea typeface="ＭＳ Ｐゴシック" pitchFamily="34" charset="-128"/>
              </a:rPr>
              <a:t>Herbert D. Kelleher </a:t>
            </a: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- Founder and 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Chairman Emeritus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US" dirty="0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Incorporated Southwest in 1967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1976 to 2008: Executive Chairman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1981 to 2001: President and CEO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May 2008: Stepped down from the role of Chairman and resigned from the Board of Directors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Graduated with honors from Wesleyan University, where he was an Olin Scholar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  <a:ea typeface="ＭＳ Ｐゴシック" pitchFamily="34" charset="-128"/>
              </a:rPr>
              <a:t>Major in English and Minor in Philosophy 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Graduated from NYU Law School, where he was a Root-Tilden Scholar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CA" dirty="0" smtClean="0">
              <a:latin typeface="Calibri" pitchFamily="34" charset="0"/>
            </a:endParaRPr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549275"/>
            <a:ext cx="18478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Management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500063" y="1643063"/>
            <a:ext cx="8229600" cy="4525962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en-US" sz="2400" b="1" dirty="0" smtClean="0">
                <a:latin typeface="Calibri" pitchFamily="34" charset="0"/>
                <a:ea typeface="ＭＳ Ｐゴシック" pitchFamily="34" charset="-128"/>
              </a:rPr>
              <a:t>Gary C. Kelly </a:t>
            </a: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– Chairman, President 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(since 1994), CEO</a:t>
            </a:r>
          </a:p>
          <a:p>
            <a:pPr eaLnBrk="1" hangingPunct="1">
              <a:buFont typeface="Wingdings 3" pitchFamily="18" charset="2"/>
              <a:buNone/>
            </a:pPr>
            <a:endParaRPr lang="en-US" sz="2400" dirty="0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Age: 55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1986: Joined the company as Controller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1989: CFO and VP of Finance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1991: Executive Vice President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2004: CEO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2008: Chairman of the Board of Directors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Education: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ea typeface="ＭＳ Ｐゴシック" pitchFamily="34" charset="-128"/>
              </a:rPr>
              <a:t>Earned B.B.A. in Accounting from University of Texas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ea typeface="ＭＳ Ｐゴシック" pitchFamily="34" charset="-128"/>
              </a:rPr>
              <a:t>Certified Public Accountant</a:t>
            </a:r>
          </a:p>
          <a:p>
            <a:pPr eaLnBrk="1" hangingPunct="1">
              <a:buFont typeface="Wingdings 3" pitchFamily="18" charset="2"/>
              <a:buNone/>
            </a:pPr>
            <a:endParaRPr lang="en-US" dirty="0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/>
            <a:endParaRPr lang="en-CA" dirty="0" smtClean="0">
              <a:latin typeface="Calibri" pitchFamily="34" charset="0"/>
            </a:endParaRPr>
          </a:p>
        </p:txBody>
      </p:sp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950" y="188913"/>
            <a:ext cx="1785938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Management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>
          <a:xfrm>
            <a:off x="323850" y="1268413"/>
            <a:ext cx="8429625" cy="490061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 3" pitchFamily="18" charset="2"/>
              <a:buNone/>
            </a:pPr>
            <a:r>
              <a:rPr lang="en-US" sz="2400" b="1" dirty="0" smtClean="0">
                <a:latin typeface="Calibri" pitchFamily="34" charset="0"/>
                <a:ea typeface="ＭＳ Ｐゴシック" pitchFamily="34" charset="-128"/>
              </a:rPr>
              <a:t>Laura Wright </a:t>
            </a: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- CFO, VP of Finance 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(Since 2004)</a:t>
            </a:r>
          </a:p>
          <a:p>
            <a:pPr eaLnBrk="1" hangingPunct="1">
              <a:buFont typeface="Wingdings 3" pitchFamily="18" charset="2"/>
              <a:buNone/>
            </a:pPr>
            <a:endParaRPr lang="en-US" sz="2400" dirty="0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Age: 49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1988: Joined the company as Director of Corporate Taxation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1990: Director of Corporate Finance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1995: Assistant Treasurer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1998: Treasurer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2001: VP of Finance and Treasurer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2004: VP Finance and CFO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Education: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ea typeface="ＭＳ Ｐゴシック" pitchFamily="34" charset="-128"/>
              </a:rPr>
              <a:t>Earned B.S.A and an M.S.A. (emphasis in taxation) from the University of North Texas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ea typeface="ＭＳ Ｐゴシック" pitchFamily="34" charset="-128"/>
              </a:rPr>
              <a:t>Certified Public Accountant</a:t>
            </a:r>
          </a:p>
          <a:p>
            <a:pPr eaLnBrk="1" hangingPunct="1">
              <a:buFont typeface="Wingdings 3" pitchFamily="18" charset="2"/>
              <a:buNone/>
            </a:pPr>
            <a:endParaRPr lang="en-US" sz="2000" dirty="0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/>
            <a:endParaRPr lang="en-CA" sz="2000" dirty="0" smtClean="0">
              <a:latin typeface="Calibri" pitchFamily="34" charset="0"/>
            </a:endParaRPr>
          </a:p>
        </p:txBody>
      </p:sp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188" y="188640"/>
            <a:ext cx="173196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357188" y="1268760"/>
            <a:ext cx="8429625" cy="5327798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 3" pitchFamily="18" charset="2"/>
              <a:buNone/>
            </a:pPr>
            <a:r>
              <a:rPr lang="en-US" sz="2400" b="1" dirty="0" smtClean="0">
                <a:latin typeface="Calibri" pitchFamily="34" charset="0"/>
                <a:ea typeface="ＭＳ Ｐゴシック" pitchFamily="34" charset="-128"/>
              </a:rPr>
              <a:t>Michael Van de </a:t>
            </a:r>
            <a:r>
              <a:rPr lang="en-US" sz="2400" b="1" dirty="0" err="1" smtClean="0">
                <a:latin typeface="Calibri" pitchFamily="34" charset="0"/>
                <a:ea typeface="ＭＳ Ｐゴシック" pitchFamily="34" charset="-128"/>
              </a:rPr>
              <a:t>Ven</a:t>
            </a:r>
            <a:r>
              <a:rPr lang="en-US" sz="2400" b="1" dirty="0" smtClean="0"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– COO, 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Executive Vice President</a:t>
            </a:r>
          </a:p>
          <a:p>
            <a:pPr eaLnBrk="1" hangingPunct="1">
              <a:buFont typeface="Wingdings 3" pitchFamily="18" charset="2"/>
              <a:buNone/>
            </a:pPr>
            <a:endParaRPr lang="en-US" sz="2400" dirty="0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Age: 48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Joined the company in April 1993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Experience in the Company: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ea typeface="ＭＳ Ｐゴシック" pitchFamily="34" charset="-128"/>
              </a:rPr>
              <a:t>Executive Vice President of Aircraft Operations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ea typeface="ＭＳ Ｐゴシック" pitchFamily="34" charset="-128"/>
              </a:rPr>
              <a:t>Senior Vice President of Planning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ea typeface="ＭＳ Ｐゴシック" pitchFamily="34" charset="-128"/>
              </a:rPr>
              <a:t>Vice President Financial Planning &amp; Analysis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ea typeface="ＭＳ Ｐゴシック" pitchFamily="34" charset="-128"/>
              </a:rPr>
              <a:t>Senior Director of Financial Planning &amp; Analysis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ea typeface="ＭＳ Ｐゴシック" pitchFamily="34" charset="-128"/>
              </a:rPr>
              <a:t>Director of Financial Planning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ea typeface="ＭＳ Ｐゴシック" pitchFamily="34" charset="-128"/>
              </a:rPr>
              <a:t>Director of Internal Audit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Education: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ea typeface="ＭＳ Ｐゴシック" pitchFamily="34" charset="-128"/>
              </a:rPr>
              <a:t>B.B.A. from University of Texas at Austin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ea typeface="ＭＳ Ｐゴシック" pitchFamily="34" charset="-128"/>
              </a:rPr>
              <a:t>Certified Public Accountant</a:t>
            </a:r>
          </a:p>
          <a:p>
            <a:pPr eaLnBrk="1" hangingPunct="1"/>
            <a:endParaRPr lang="en-US" sz="2000" dirty="0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buFont typeface="Wingdings 3" pitchFamily="18" charset="2"/>
              <a:buNone/>
            </a:pPr>
            <a:endParaRPr lang="en-US" sz="2000" dirty="0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/>
            <a:endParaRPr lang="en-CA" sz="2000" dirty="0" smtClean="0">
              <a:latin typeface="Calibri" pitchFamily="34" charset="0"/>
            </a:endParaRPr>
          </a:p>
        </p:txBody>
      </p:sp>
      <p:pic>
        <p:nvPicPr>
          <p:cNvPr id="76804" name="Picture 2" descr="Michael Van de V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188640"/>
            <a:ext cx="233997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85725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Management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Operating Statistics</a:t>
            </a:r>
          </a:p>
        </p:txBody>
      </p:sp>
      <p:pic>
        <p:nvPicPr>
          <p:cNvPr id="77827" name="Picture 3" descr="C:\Users\MAJI\Pictures\Luv 10-k operating statistic mar14 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070" y="1052735"/>
            <a:ext cx="8792418" cy="5688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Net Income: Annually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251520" y="1196752"/>
          <a:ext cx="856895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Airline Alliances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00" t="29281" r="15800" b="14720"/>
          <a:stretch/>
        </p:blipFill>
        <p:spPr bwMode="auto">
          <a:xfrm>
            <a:off x="323528" y="2492896"/>
            <a:ext cx="8680704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8640"/>
            <a:ext cx="2087438" cy="217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Revenue:  Annually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0" y="1484784"/>
          <a:ext cx="914400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Performance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0" y="1556792"/>
          <a:ext cx="428396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4283968" y="1484784"/>
          <a:ext cx="4536504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2051720" y="4365104"/>
          <a:ext cx="432048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Operating Expenses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899592" y="1628800"/>
          <a:ext cx="698477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Operating Expenses</a:t>
            </a:r>
          </a:p>
        </p:txBody>
      </p:sp>
      <p:pic>
        <p:nvPicPr>
          <p:cNvPr id="4" name="Picture 2" descr="C:\Users\MAJI\Pictures\Luv average cost per gallon 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44824"/>
            <a:ext cx="8892479" cy="3168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Summary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536" y="1573108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Factors affecting increasing operating costs:</a:t>
            </a:r>
          </a:p>
          <a:p>
            <a:pPr lvl="1">
              <a:lnSpc>
                <a:spcPct val="140000"/>
              </a:lnSpc>
              <a:buFont typeface="Arial" pitchFamily="34" charset="0"/>
              <a:buChar char="–"/>
              <a:defRPr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Increase price of jet fuel </a:t>
            </a:r>
            <a:r>
              <a:rPr lang="en-US" sz="2400" dirty="0" smtClean="0">
                <a:latin typeface="Calibri" pitchFamily="34" charset="0"/>
                <a:ea typeface="ＭＳ Ｐゴシック" pitchFamily="34" charset="-128"/>
                <a:sym typeface="Wingdings" pitchFamily="2" charset="2"/>
              </a:rPr>
              <a:t>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Wingdings" pitchFamily="2" charset="2"/>
              </a:rPr>
              <a:t>Hedging strategy</a:t>
            </a:r>
            <a:endParaRPr lang="en-US" sz="2400" b="1" dirty="0" smtClean="0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  <a:p>
            <a:pPr lvl="1">
              <a:lnSpc>
                <a:spcPct val="140000"/>
              </a:lnSpc>
              <a:buFont typeface="Arial" pitchFamily="34" charset="0"/>
              <a:buChar char="–"/>
              <a:defRPr/>
            </a:pPr>
            <a:endParaRPr lang="en-US" sz="2400" dirty="0" smtClean="0">
              <a:latin typeface="Calibri" pitchFamily="34" charset="0"/>
              <a:ea typeface="ＭＳ Ｐゴシック" pitchFamily="34" charset="-128"/>
            </a:endParaRPr>
          </a:p>
          <a:p>
            <a:pPr>
              <a:lnSpc>
                <a:spcPct val="140000"/>
              </a:lnSpc>
              <a:buFont typeface="Arial" pitchFamily="34" charset="0"/>
              <a:buChar char="•"/>
              <a:defRPr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Factors affecting increasing revenues:</a:t>
            </a:r>
          </a:p>
          <a:p>
            <a:pPr lvl="1">
              <a:lnSpc>
                <a:spcPct val="140000"/>
              </a:lnSpc>
              <a:buFont typeface="Arial" pitchFamily="34" charset="0"/>
              <a:buChar char="–"/>
              <a:defRPr/>
            </a:pPr>
            <a:r>
              <a:rPr lang="en-US" sz="2400" dirty="0" smtClean="0">
                <a:latin typeface="Calibri" pitchFamily="34" charset="0"/>
                <a:ea typeface="ＭＳ Ｐゴシック" pitchFamily="34" charset="-128"/>
              </a:rPr>
              <a:t>Increase in average ticket price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34279" y="188640"/>
            <a:ext cx="8458201" cy="1222376"/>
          </a:xfrm>
        </p:spPr>
        <p:txBody>
          <a:bodyPr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/>
            </a:sp3d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+mj-cs"/>
              </a:rPr>
              <a:t>FINANCIALS</a:t>
            </a:r>
          </a:p>
        </p:txBody>
      </p:sp>
      <p:pic>
        <p:nvPicPr>
          <p:cNvPr id="67586" name="Picture 2" descr="C:\Users\MAJI\Desktop\finanical state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704856" cy="5108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C:\Users\MAJI\Pictures\luv 10-k bal sheet 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32047"/>
            <a:ext cx="7848600" cy="6381329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Balance Sheet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4968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Income Statement</a:t>
            </a:r>
          </a:p>
        </p:txBody>
      </p:sp>
      <p:pic>
        <p:nvPicPr>
          <p:cNvPr id="68610" name="Picture 2" descr="C:\Users\MAJI\Pictures\luv 10-k IS edit mar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1340767"/>
            <a:ext cx="8892480" cy="5256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4968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Income &amp; Expense Figure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611560" y="1052736"/>
          <a:ext cx="8136904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611560" y="4005064"/>
          <a:ext cx="8064896" cy="28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Calibri" pitchFamily="34" charset="0"/>
                <a:ea typeface="+mn-ea"/>
                <a:cs typeface="+mn-cs"/>
              </a:rPr>
              <a:t>Jet fuel contracts are not traded on any exchange therefore to hedge risk they us crude oil, heating oil, and unleaded gasoline futures.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Calibri" pitchFamily="34" charset="0"/>
                <a:ea typeface="+mn-ea"/>
                <a:cs typeface="+mn-cs"/>
              </a:rPr>
              <a:t>SWA uses call options, collar structures and fixed price swap agreements.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Calibri" pitchFamily="34" charset="0"/>
              </a:rPr>
              <a:t>For 2010, SWA had fuel derivatives in place related to approximately 40 percent of its fuel consumption.</a:t>
            </a:r>
            <a:endParaRPr lang="en-US" sz="2400" dirty="0" smtClean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l"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Hedging Strategy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Airline Alliances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464022"/>
            <a:ext cx="4520311" cy="3514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866" y="2132856"/>
            <a:ext cx="3903620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772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l"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Fuel Derivative Contract</a:t>
            </a:r>
          </a:p>
        </p:txBody>
      </p:sp>
      <p:pic>
        <p:nvPicPr>
          <p:cNvPr id="5" name="Picture 2" descr="C:\Users\MAJI\Pictures\Luv 10-k derivati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92896"/>
            <a:ext cx="8964487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MAJI\Pictures\Bus 417 Luv edit graphMar 15\luv 10-k cash flow edi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81025"/>
            <a:ext cx="8424936" cy="6276975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ＭＳ Ｐゴシック" pitchFamily="34" charset="-128"/>
              </a:rPr>
              <a:t>Cash Flow Statement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</a:rPr>
              <a:t>Negative</a:t>
            </a:r>
          </a:p>
          <a:p>
            <a:pPr lvl="1"/>
            <a:r>
              <a:rPr lang="en-US" sz="2000" dirty="0" smtClean="0">
                <a:latin typeface="Calibri" pitchFamily="34" charset="0"/>
              </a:rPr>
              <a:t>Increasing fuel cost</a:t>
            </a:r>
          </a:p>
          <a:p>
            <a:pPr lvl="1"/>
            <a:r>
              <a:rPr lang="en-US" sz="2000" dirty="0" smtClean="0">
                <a:latin typeface="Calibri" pitchFamily="34" charset="0"/>
              </a:rPr>
              <a:t>Difficult in integration employees</a:t>
            </a:r>
          </a:p>
          <a:p>
            <a:pPr lvl="1">
              <a:buNone/>
            </a:pPr>
            <a:endParaRPr lang="en-US" sz="2000" dirty="0" smtClean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Positive</a:t>
            </a:r>
          </a:p>
          <a:p>
            <a:pPr lvl="1"/>
            <a:r>
              <a:rPr lang="en-US" sz="2000" dirty="0" smtClean="0">
                <a:latin typeface="Calibri" pitchFamily="34" charset="0"/>
              </a:rPr>
              <a:t>Largest low cost carrier</a:t>
            </a:r>
          </a:p>
          <a:p>
            <a:pPr lvl="1"/>
            <a:r>
              <a:rPr lang="en-US" sz="2000" dirty="0" smtClean="0">
                <a:latin typeface="Calibri" pitchFamily="34" charset="0"/>
              </a:rPr>
              <a:t>Very liquidity, Profitable year</a:t>
            </a:r>
          </a:p>
          <a:p>
            <a:pPr lvl="1"/>
            <a:r>
              <a:rPr lang="en-US" sz="2000" dirty="0" smtClean="0">
                <a:latin typeface="Calibri" pitchFamily="34" charset="0"/>
              </a:rPr>
              <a:t>East expansion</a:t>
            </a:r>
            <a:br>
              <a:rPr lang="en-US" sz="2000" dirty="0" smtClean="0">
                <a:latin typeface="Calibri" pitchFamily="34" charset="0"/>
              </a:rPr>
            </a:br>
            <a:endParaRPr lang="en-US" sz="2000" dirty="0">
              <a:latin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Conclusion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Recommendation</a:t>
            </a:r>
          </a:p>
        </p:txBody>
      </p:sp>
      <p:sp>
        <p:nvSpPr>
          <p:cNvPr id="231426" name="Rectangle 3"/>
          <p:cNvSpPr txBox="1">
            <a:spLocks noChangeArrowheads="1"/>
          </p:cNvSpPr>
          <p:nvPr/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3200" dirty="0">
              <a:latin typeface="Calibri" pitchFamily="34" charset="0"/>
            </a:endParaRP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6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HOLD</a:t>
            </a:r>
          </a:p>
        </p:txBody>
      </p:sp>
      <p:pic>
        <p:nvPicPr>
          <p:cNvPr id="167940" name="Picture 2" descr="http://www.jaunted.com/files/admin/southwest_737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505200"/>
            <a:ext cx="36671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Cathay Pacific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017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530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Stock Information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-1" y="5517232"/>
          <a:ext cx="9144001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649"/>
                <a:gridCol w="1296144"/>
                <a:gridCol w="1368152"/>
                <a:gridCol w="1224136"/>
                <a:gridCol w="1296144"/>
                <a:gridCol w="1296144"/>
                <a:gridCol w="1259632"/>
              </a:tblGrid>
              <a:tr h="318010">
                <a:tc>
                  <a:txBody>
                    <a:bodyPr/>
                    <a:lstStyle/>
                    <a:p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</a:rPr>
                        <a:t>2010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</a:rPr>
                        <a:t>2009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</a:rPr>
                        <a:t>2008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</a:rPr>
                        <a:t>2007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</a:rPr>
                        <a:t>2006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</a:rPr>
                        <a:t>2005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54889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</a:rPr>
                        <a:t>Shares Outstanding</a:t>
                      </a:r>
                    </a:p>
                    <a:p>
                      <a:r>
                        <a:rPr lang="en-US" sz="1600" dirty="0" smtClean="0">
                          <a:latin typeface="Calibri" pitchFamily="34" charset="0"/>
                        </a:rPr>
                        <a:t>(million)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</a:rPr>
                        <a:t>3,</a:t>
                      </a:r>
                      <a:r>
                        <a:rPr kumimoji="0" lang="en-US" sz="16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933.845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</a:rPr>
                        <a:t>3,932.612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</a:rPr>
                        <a:t>3,932.612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itchFamily="34" charset="0"/>
                        </a:rPr>
                        <a:t>3,940.025</a:t>
                      </a:r>
                    </a:p>
                    <a:p>
                      <a:endParaRPr lang="en-US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</a:rPr>
                        <a:t>3,383.161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</a:rPr>
                        <a:t>3,342.213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kris\Desktop\Bus 417\group presentation\cathay stock price fina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52928" cy="4320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kris\Desktop\Bus 417\group presentation\1 year stock pri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59138" y="1600200"/>
            <a:ext cx="7025723" cy="4525963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 year stock price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kris\Desktop\Bus 417\group presentation\5 year stock pri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88097" y="1600200"/>
            <a:ext cx="6967806" cy="4525963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 year stock price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kris\Desktop\Bus 417\group presentation\8 year stock pri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32162" y="1600200"/>
            <a:ext cx="7079675" cy="4525963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 year stock price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 year vs. Airline Index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9457" name="Picture 1" descr="C:\Users\kris\Desktop\Bus 417\group presentation\8 year with airline ind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7848872" cy="51275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An extended and optimized network through code sharing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Cost reduction from sharing of:</a:t>
            </a:r>
          </a:p>
          <a:p>
            <a:pPr lvl="1">
              <a:buFont typeface="Wingdings" pitchFamily="2" charset="2"/>
              <a:buChar char="ü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Sales offices</a:t>
            </a:r>
          </a:p>
          <a:p>
            <a:pPr lvl="1">
              <a:buFont typeface="Wingdings" pitchFamily="2" charset="2"/>
              <a:buChar char="ü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Maintenance/operational facilities</a:t>
            </a:r>
          </a:p>
          <a:p>
            <a:pPr lvl="1">
              <a:buFont typeface="Wingdings" pitchFamily="2" charset="2"/>
              <a:buChar char="ü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Operational staff</a:t>
            </a:r>
          </a:p>
          <a:p>
            <a:pPr lvl="1">
              <a:buFont typeface="Wingdings" pitchFamily="2" charset="2"/>
              <a:buChar char="ü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Investment and purchases (bulk purchase)</a:t>
            </a:r>
          </a:p>
          <a:p>
            <a:pPr lvl="1">
              <a:buFont typeface="Wingdings" pitchFamily="2" charset="2"/>
              <a:buChar char="ü"/>
            </a:pPr>
            <a:endParaRPr lang="en-US" sz="21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Benefits traveler through: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Lower price 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More choice of departure times, destinations, and airport lounges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Shorter travel time, faster reward</a:t>
            </a:r>
          </a:p>
          <a:p>
            <a:endParaRPr lang="en-CA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Benefits of Alliances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 year vs.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Hangseng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Index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7409" name="Picture 1" descr="C:\Users\kris\Desktop\Bus 417\group presentation\8 year with hangse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7668344" cy="5007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 year vs. oil &amp; gas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8433" name="Picture 1" descr="C:\Users\kris\Desktop\Bus 417\group presentation\8 year with oil pr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8064896" cy="47969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Fleet 2010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endParaRPr lang="en-US" altLang="zh-TW" dirty="0" smtClean="0">
              <a:latin typeface="Calibri" pitchFamily="34" charset="0"/>
            </a:endParaRPr>
          </a:p>
          <a:p>
            <a:pPr>
              <a:buNone/>
            </a:pPr>
            <a:endParaRPr lang="en-US" altLang="zh-TW" dirty="0" smtClean="0">
              <a:latin typeface="Calibri" pitchFamily="34" charset="0"/>
            </a:endParaRPr>
          </a:p>
          <a:p>
            <a:pPr>
              <a:buNone/>
            </a:pPr>
            <a:endParaRPr lang="en-US" altLang="zh-TW" dirty="0" smtClean="0">
              <a:latin typeface="Calibri" pitchFamily="34" charset="0"/>
            </a:endParaRPr>
          </a:p>
          <a:p>
            <a:pPr>
              <a:buNone/>
            </a:pPr>
            <a:endParaRPr lang="en-US" altLang="zh-TW" dirty="0" smtClean="0">
              <a:latin typeface="Calibri" pitchFamily="34" charset="0"/>
            </a:endParaRPr>
          </a:p>
          <a:p>
            <a:pPr>
              <a:buNone/>
            </a:pPr>
            <a:endParaRPr lang="en-US" altLang="zh-TW" dirty="0" smtClean="0">
              <a:latin typeface="Calibri" pitchFamily="34" charset="0"/>
            </a:endParaRPr>
          </a:p>
          <a:p>
            <a:pPr>
              <a:buNone/>
            </a:pPr>
            <a:endParaRPr lang="en-US" altLang="zh-TW" dirty="0" smtClean="0">
              <a:latin typeface="Calibri" pitchFamily="34" charset="0"/>
            </a:endParaRPr>
          </a:p>
          <a:p>
            <a:pPr>
              <a:buNone/>
            </a:pPr>
            <a:endParaRPr lang="en-US" altLang="zh-TW" dirty="0" smtClean="0">
              <a:latin typeface="Calibri" pitchFamily="34" charset="0"/>
            </a:endParaRPr>
          </a:p>
          <a:p>
            <a:pPr>
              <a:buNone/>
            </a:pPr>
            <a:endParaRPr lang="en-US" altLang="zh-TW" dirty="0" smtClean="0">
              <a:latin typeface="Calibri" pitchFamily="34" charset="0"/>
            </a:endParaRPr>
          </a:p>
          <a:p>
            <a:pPr>
              <a:buNone/>
            </a:pPr>
            <a:endParaRPr lang="en-US" altLang="zh-TW" dirty="0" smtClean="0">
              <a:latin typeface="Calibri" pitchFamily="34" charset="0"/>
            </a:endParaRPr>
          </a:p>
          <a:p>
            <a:pPr>
              <a:buNone/>
            </a:pPr>
            <a:endParaRPr lang="en-US" altLang="zh-TW" dirty="0" smtClean="0">
              <a:latin typeface="Calibri" pitchFamily="34" charset="0"/>
            </a:endParaRPr>
          </a:p>
          <a:p>
            <a:pPr>
              <a:buNone/>
            </a:pPr>
            <a:endParaRPr lang="en-US" altLang="zh-TW" sz="2400" dirty="0" smtClean="0">
              <a:latin typeface="Calibri" pitchFamily="34" charset="0"/>
            </a:endParaRPr>
          </a:p>
          <a:p>
            <a:pPr>
              <a:buNone/>
            </a:pPr>
            <a:r>
              <a:rPr lang="en-US" altLang="zh-TW" sz="2400" dirty="0" smtClean="0">
                <a:latin typeface="Calibri" pitchFamily="34" charset="0"/>
              </a:rPr>
              <a:t>The average fleet age is 10.9 years at September 2010</a:t>
            </a:r>
            <a:endParaRPr lang="zh-TW" altLang="en-US" sz="2400" dirty="0">
              <a:latin typeface="Calibri" pitchFamily="34" charset="0"/>
            </a:endParaRPr>
          </a:p>
        </p:txBody>
      </p:sp>
      <p:pic>
        <p:nvPicPr>
          <p:cNvPr id="5" name="Picture 2" descr="C:\Users\kris\Desktop\Bus 417\group presentation\cathay pacific fleet profile 201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31640" y="1484784"/>
            <a:ext cx="5256584" cy="4395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628800"/>
            <a:ext cx="4464496" cy="481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Company Profile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5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History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5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History (Cont.)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 smtClean="0">
                <a:latin typeface="Calibri" pitchFamily="34" charset="0"/>
              </a:rPr>
              <a:t>International airline company based in Hong Kong</a:t>
            </a:r>
          </a:p>
          <a:p>
            <a:r>
              <a:rPr lang="en-US" altLang="zh-TW" sz="2400" dirty="0" smtClean="0">
                <a:latin typeface="Calibri" pitchFamily="34" charset="0"/>
              </a:rPr>
              <a:t>Strategy: building its network around the hubs of Hong Kong and Beijing</a:t>
            </a:r>
          </a:p>
          <a:p>
            <a:r>
              <a:rPr lang="en-US" altLang="zh-TW" sz="2400" dirty="0" smtClean="0">
                <a:latin typeface="Calibri" pitchFamily="34" charset="0"/>
              </a:rPr>
              <a:t>Slogan: “Great Service. Great People. Great Fares”</a:t>
            </a:r>
          </a:p>
          <a:p>
            <a:r>
              <a:rPr lang="en-US" altLang="zh-TW" sz="2400" dirty="0" err="1" smtClean="0">
                <a:latin typeface="Calibri" pitchFamily="34" charset="0"/>
              </a:rPr>
              <a:t>OneWorld</a:t>
            </a:r>
            <a:r>
              <a:rPr lang="en-US" altLang="zh-TW" sz="2400" dirty="0" smtClean="0">
                <a:latin typeface="Calibri" pitchFamily="34" charset="0"/>
              </a:rPr>
              <a:t> Alliance partner</a:t>
            </a:r>
          </a:p>
          <a:p>
            <a:r>
              <a:rPr lang="en-US" altLang="zh-TW" sz="2400" dirty="0" smtClean="0">
                <a:latin typeface="Calibri" pitchFamily="34" charset="0"/>
              </a:rPr>
              <a:t>Strong reputation for comfort and reliability</a:t>
            </a:r>
          </a:p>
          <a:p>
            <a:pPr>
              <a:buNone/>
            </a:pPr>
            <a:endParaRPr lang="en-US" altLang="zh-TW" dirty="0" smtClean="0">
              <a:latin typeface="Calibri" pitchFamily="34" charset="0"/>
            </a:endParaRPr>
          </a:p>
          <a:p>
            <a:endParaRPr lang="zh-TW" altLang="en-US" dirty="0">
              <a:latin typeface="Calibri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Cathay Pacific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581128"/>
            <a:ext cx="3653986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Autofit/>
          </a:bodyPr>
          <a:lstStyle/>
          <a:p>
            <a:r>
              <a:rPr lang="en-US" altLang="zh-TW" sz="2400" dirty="0" smtClean="0">
                <a:latin typeface="Calibri" pitchFamily="34" charset="0"/>
              </a:rPr>
              <a:t>Operations include scheduled passenger and cargo services to 117 destinations in 36 countries worldwide</a:t>
            </a:r>
          </a:p>
          <a:p>
            <a:pPr>
              <a:lnSpc>
                <a:spcPct val="90000"/>
              </a:lnSpc>
            </a:pPr>
            <a:r>
              <a:rPr lang="en-GB" altLang="zh-TW" sz="2400" dirty="0" smtClean="0">
                <a:latin typeface="Calibri" pitchFamily="34" charset="0"/>
                <a:ea typeface="新細明體" pitchFamily="18" charset="-120"/>
              </a:rPr>
              <a:t>128 wide-bodied aircrafts: First, Business, Economy classes</a:t>
            </a:r>
          </a:p>
          <a:p>
            <a:pPr>
              <a:lnSpc>
                <a:spcPct val="90000"/>
              </a:lnSpc>
            </a:pPr>
            <a:r>
              <a:rPr lang="en-GB" altLang="zh-TW" sz="2400" dirty="0" smtClean="0">
                <a:latin typeface="Calibri" pitchFamily="34" charset="0"/>
                <a:ea typeface="新細明體" pitchFamily="18" charset="-120"/>
              </a:rPr>
              <a:t>Cargo services contributed to 30% of total revenue</a:t>
            </a:r>
          </a:p>
          <a:p>
            <a:r>
              <a:rPr lang="en-US" altLang="zh-TW" sz="2400" dirty="0" smtClean="0">
                <a:latin typeface="Calibri" pitchFamily="34" charset="0"/>
              </a:rPr>
              <a:t>Dominant value share of 74% in 2009</a:t>
            </a:r>
          </a:p>
          <a:p>
            <a:pPr>
              <a:buNone/>
            </a:pPr>
            <a:endParaRPr lang="zh-TW" altLang="en-US" sz="2400" dirty="0">
              <a:latin typeface="Calibri" pitchFamily="34" charset="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Cathay Pacific service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293096"/>
            <a:ext cx="2890292" cy="192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ris\Desktop\cathay pacific lin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02388"/>
            <a:ext cx="8229600" cy="452158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Traffic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JI\Desktop\group presentation\operating statistics  2010 new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1710136"/>
            <a:ext cx="8229600" cy="430609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Operating statistics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Industry Overview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latin typeface="Calibri" pitchFamily="34" charset="0"/>
                <a:cs typeface="Calibri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kris\Desktop\load factor 2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000515"/>
            <a:ext cx="8229600" cy="3725333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Load factor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ris\Desktop\Bus 417\group presentation\capacity, load factor 2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52543" y="1600200"/>
            <a:ext cx="7238913" cy="4525963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Capacity, Load factor and yield 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Traffic figures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23528" y="1427178"/>
          <a:ext cx="8496944" cy="5098166"/>
        </p:xfrm>
        <a:graphic>
          <a:graphicData uri="http://schemas.openxmlformats.org/presentationml/2006/ole">
            <p:oleObj spid="_x0000_s3074" name="工作表" r:id="rId3" imgW="7191392" imgH="468630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22476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Geographical turnover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zh-TW" sz="2400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>Development of self-service check-in through internet and airport kiosks</a:t>
            </a:r>
          </a:p>
          <a:p>
            <a:r>
              <a:rPr lang="en-GB" altLang="zh-TW" sz="2400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>Passenger e-ticket for </a:t>
            </a:r>
            <a:r>
              <a:rPr lang="en-GB" altLang="zh-TW" sz="2400" dirty="0" err="1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>Oneworld</a:t>
            </a:r>
            <a:r>
              <a:rPr lang="en-GB" altLang="zh-TW" sz="2400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> partners</a:t>
            </a:r>
          </a:p>
          <a:p>
            <a:r>
              <a:rPr lang="en-GB" altLang="zh-TW" sz="2400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>Introduction of paperless cargo</a:t>
            </a:r>
          </a:p>
          <a:p>
            <a:r>
              <a:rPr lang="en-GB" altLang="zh-TW" sz="2400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>Seats in all classes are equipped with personal TVs</a:t>
            </a:r>
          </a:p>
          <a:p>
            <a:r>
              <a:rPr lang="en-GB" altLang="zh-TW" sz="2400" dirty="0" smtClean="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rPr>
              <a:t>New innovative seat design (3 point seatbelt)</a:t>
            </a:r>
          </a:p>
          <a:p>
            <a:pPr>
              <a:buNone/>
            </a:pP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zh-TW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</a:rPr>
              <a:t>Pioneer in Technology: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25144"/>
            <a:ext cx="1600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725144"/>
            <a:ext cx="1872208" cy="123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725144"/>
            <a:ext cx="1728193" cy="12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endParaRPr lang="en-GB" altLang="zh-TW" sz="2400" dirty="0" smtClean="0">
              <a:latin typeface="Calibri" pitchFamily="34" charset="0"/>
              <a:ea typeface="新細明體" pitchFamily="18" charset="-120"/>
            </a:endParaRPr>
          </a:p>
          <a:p>
            <a:r>
              <a:rPr lang="en-US" altLang="zh-TW" sz="2400" dirty="0" smtClean="0">
                <a:latin typeface="Calibri" pitchFamily="34" charset="0"/>
              </a:rPr>
              <a:t>Onboard phone calls and unlimited </a:t>
            </a:r>
            <a:r>
              <a:rPr lang="en-US" altLang="zh-TW" sz="2400" dirty="0" err="1" smtClean="0">
                <a:latin typeface="Calibri" pitchFamily="34" charset="0"/>
              </a:rPr>
              <a:t>Wifi</a:t>
            </a:r>
            <a:r>
              <a:rPr lang="en-US" altLang="zh-TW" sz="2400" dirty="0" smtClean="0">
                <a:latin typeface="Calibri" pitchFamily="34" charset="0"/>
              </a:rPr>
              <a:t> access from 2012. </a:t>
            </a:r>
          </a:p>
          <a:p>
            <a:r>
              <a:rPr lang="en-US" altLang="zh-TW" sz="2400" dirty="0" smtClean="0">
                <a:latin typeface="Calibri" pitchFamily="34" charset="0"/>
              </a:rPr>
              <a:t>Blackberry and PDA messaging will be enabled, along with calls</a:t>
            </a:r>
          </a:p>
          <a:p>
            <a:r>
              <a:rPr lang="en-US" altLang="zh-TW" sz="2400" dirty="0" smtClean="0">
                <a:latin typeface="Calibri" pitchFamily="34" charset="0"/>
              </a:rPr>
              <a:t>Limited number of websites will be available free of charge, including cathaypacific.com and its partners, as well as social media services. </a:t>
            </a:r>
          </a:p>
          <a:p>
            <a:r>
              <a:rPr lang="en-US" altLang="zh-TW" sz="2400" dirty="0" smtClean="0">
                <a:latin typeface="Calibri" pitchFamily="34" charset="0"/>
              </a:rPr>
              <a:t>Full internet access with only video-streaming and VoIP calls such as Skype</a:t>
            </a:r>
            <a:endParaRPr lang="zh-TW" altLang="en-US" sz="2400" dirty="0" smtClean="0">
              <a:latin typeface="Calibri" pitchFamily="34" charset="0"/>
            </a:endParaRPr>
          </a:p>
          <a:p>
            <a:endParaRPr lang="en-US" sz="2400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Future technology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797152"/>
            <a:ext cx="1512168" cy="167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797152"/>
            <a:ext cx="162880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67544" y="1988840"/>
            <a:ext cx="4038600" cy="4525963"/>
          </a:xfrm>
        </p:spPr>
        <p:txBody>
          <a:bodyPr>
            <a:noAutofit/>
          </a:bodyPr>
          <a:lstStyle/>
          <a:p>
            <a:r>
              <a:rPr lang="en-US" altLang="zh-TW" sz="2400" dirty="0" smtClean="0">
                <a:latin typeface="Calibri" pitchFamily="34" charset="0"/>
              </a:rPr>
              <a:t>The number of Asia Miles partners increased to more than 400 in nine categories</a:t>
            </a:r>
          </a:p>
          <a:p>
            <a:r>
              <a:rPr lang="en-US" altLang="zh-TW" sz="2400" dirty="0" smtClean="0">
                <a:latin typeface="Calibri" pitchFamily="34" charset="0"/>
              </a:rPr>
              <a:t>More than three million members</a:t>
            </a:r>
          </a:p>
          <a:p>
            <a:r>
              <a:rPr lang="en-US" altLang="zh-TW" sz="2400" dirty="0" smtClean="0">
                <a:latin typeface="Calibri" pitchFamily="34" charset="0"/>
              </a:rPr>
              <a:t>Over 90% of Cathay Pacific flights carried passengers redeeming frequent flyer miles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4644008" y="2060848"/>
            <a:ext cx="4038600" cy="4525963"/>
          </a:xfrm>
        </p:spPr>
        <p:txBody>
          <a:bodyPr>
            <a:noAutofit/>
          </a:bodyPr>
          <a:lstStyle/>
          <a:p>
            <a:r>
              <a:rPr lang="en-US" altLang="zh-TW" sz="2400" dirty="0" smtClean="0">
                <a:latin typeface="Calibri" pitchFamily="34" charset="0"/>
              </a:rPr>
              <a:t>More than 750 destinations worldwide</a:t>
            </a:r>
          </a:p>
          <a:p>
            <a:r>
              <a:rPr lang="en-US" altLang="zh-TW" sz="2400" dirty="0" smtClean="0">
                <a:latin typeface="Calibri" pitchFamily="34" charset="0"/>
              </a:rPr>
              <a:t>Travel benefits such as guaranteed Economy class seat, additional baggage allowance, priority flight booking and airport lounge access</a:t>
            </a:r>
            <a:endParaRPr lang="zh-TW" altLang="en-US" sz="2400" dirty="0">
              <a:latin typeface="Calibri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Asia Mile &amp; Marco Polo Club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Major subsidiaries</a:t>
            </a: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資料庫圖表 3"/>
          <p:cNvGraphicFramePr/>
          <p:nvPr/>
        </p:nvGraphicFramePr>
        <p:xfrm>
          <a:off x="467544" y="1772816"/>
          <a:ext cx="820891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788024" y="1484784"/>
          <a:ext cx="469924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Shareholders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Picture 2" descr="C:\Users\kris\Desktop\sharehold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4032448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Calibri" pitchFamily="34" charset="0"/>
              </a:rPr>
              <a:t>One of the major airlines of People’s Republic of China based at Beijing Capital International Airport</a:t>
            </a:r>
          </a:p>
          <a:p>
            <a:r>
              <a:rPr lang="en-US" altLang="zh-TW" sz="2400" dirty="0" smtClean="0">
                <a:latin typeface="Calibri" pitchFamily="34" charset="0"/>
              </a:rPr>
              <a:t>World's 10</a:t>
            </a:r>
            <a:r>
              <a:rPr lang="en-US" altLang="zh-TW" sz="2400" baseline="30000" dirty="0" smtClean="0">
                <a:latin typeface="Calibri" pitchFamily="34" charset="0"/>
              </a:rPr>
              <a:t>th</a:t>
            </a:r>
            <a:r>
              <a:rPr lang="en-US" altLang="zh-TW" sz="2400" dirty="0" smtClean="0">
                <a:latin typeface="Calibri" pitchFamily="34" charset="0"/>
              </a:rPr>
              <a:t> largest airline by fleet size</a:t>
            </a:r>
          </a:p>
          <a:p>
            <a:r>
              <a:rPr lang="en-US" sz="2400" dirty="0" smtClean="0">
                <a:latin typeface="Calibri" pitchFamily="34" charset="0"/>
              </a:rPr>
              <a:t>A member of Star Alliance</a:t>
            </a:r>
          </a:p>
          <a:p>
            <a:pPr>
              <a:buNone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Air China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284984"/>
            <a:ext cx="3168352" cy="282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10788" t="29156" r="42724" b="19657"/>
          <a:stretch>
            <a:fillRect/>
          </a:stretch>
        </p:blipFill>
        <p:spPr bwMode="auto">
          <a:xfrm>
            <a:off x="367841" y="1556792"/>
            <a:ext cx="8408319" cy="52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</a:rPr>
              <a:t>SEHK:0019, founded in 1816</a:t>
            </a:r>
          </a:p>
          <a:p>
            <a:r>
              <a:rPr lang="en-US" sz="2400" dirty="0" smtClean="0">
                <a:latin typeface="Calibri" pitchFamily="34" charset="0"/>
              </a:rPr>
              <a:t>A transnational corporation headquartered in London</a:t>
            </a:r>
          </a:p>
          <a:p>
            <a:r>
              <a:rPr lang="en-US" sz="2400" dirty="0" smtClean="0">
                <a:latin typeface="Calibri" pitchFamily="34" charset="0"/>
              </a:rPr>
              <a:t>Core businesses are grouped into: property, aviation, beverages, marine services, and trading and industrial</a:t>
            </a:r>
          </a:p>
          <a:p>
            <a:r>
              <a:rPr lang="en-US" sz="2400" dirty="0" smtClean="0">
                <a:latin typeface="Calibri" pitchFamily="34" charset="0"/>
              </a:rPr>
              <a:t>Swire Pacific ranks second in Wall Street Journal's Most Admired Company in Hong Kong list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Swire Pacific Limited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869160"/>
            <a:ext cx="540423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 smtClean="0">
                <a:latin typeface="Calibri" pitchFamily="34" charset="0"/>
              </a:rPr>
              <a:t>It added 22 destinations to its network</a:t>
            </a:r>
          </a:p>
          <a:p>
            <a:r>
              <a:rPr lang="en-US" altLang="zh-TW" sz="2400" dirty="0" smtClean="0">
                <a:latin typeface="Calibri" pitchFamily="34" charset="0"/>
              </a:rPr>
              <a:t>Restored services to Fukuoka and Sendai in Japan and added Okinawa to its network. </a:t>
            </a:r>
          </a:p>
          <a:p>
            <a:r>
              <a:rPr lang="en-US" altLang="zh-TW" sz="2400" dirty="0" smtClean="0">
                <a:latin typeface="Calibri" pitchFamily="34" charset="0"/>
              </a:rPr>
              <a:t>A four-times-weekly service to Abu Dhabi in June</a:t>
            </a:r>
          </a:p>
          <a:p>
            <a:r>
              <a:rPr lang="en-US" altLang="zh-TW" sz="2400" dirty="0" smtClean="0">
                <a:latin typeface="Calibri" pitchFamily="34" charset="0"/>
              </a:rPr>
              <a:t>Daily flight to Chicago which launches on 1 September. </a:t>
            </a:r>
          </a:p>
          <a:p>
            <a:r>
              <a:rPr lang="en-US" altLang="zh-TW" sz="2400" dirty="0" smtClean="0">
                <a:latin typeface="Calibri" pitchFamily="34" charset="0"/>
              </a:rPr>
              <a:t>Will boost passenger capacity 11 % and increase cargo capacity 12 % in coming year</a:t>
            </a:r>
          </a:p>
          <a:p>
            <a:r>
              <a:rPr lang="en-US" altLang="zh-TW" sz="2400" dirty="0" smtClean="0">
                <a:latin typeface="Calibri" pitchFamily="34" charset="0"/>
              </a:rPr>
              <a:t>Slower demand in cargo this year</a:t>
            </a:r>
          </a:p>
          <a:p>
            <a:endParaRPr lang="en-US" altLang="zh-TW" sz="2400" dirty="0" smtClean="0">
              <a:latin typeface="Calibri" pitchFamily="34" charset="0"/>
            </a:endParaRPr>
          </a:p>
          <a:p>
            <a:endParaRPr lang="en-US" altLang="zh-TW" sz="2400" dirty="0" smtClean="0">
              <a:latin typeface="Calibri" pitchFamily="34" charset="0"/>
            </a:endParaRPr>
          </a:p>
          <a:p>
            <a:endParaRPr lang="en-US" altLang="zh-TW" sz="2400" dirty="0" smtClean="0">
              <a:latin typeface="Calibri" pitchFamily="34" charset="0"/>
            </a:endParaRPr>
          </a:p>
          <a:p>
            <a:endParaRPr lang="en-US" altLang="zh-TW" sz="2400" dirty="0" smtClean="0">
              <a:latin typeface="Calibri" pitchFamily="34" charset="0"/>
            </a:endParaRPr>
          </a:p>
          <a:p>
            <a:endParaRPr lang="zh-TW" altLang="en-US" sz="2400" dirty="0">
              <a:latin typeface="Calibri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Recent News &amp; Plans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Cathay Pacific Management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395536" y="3212976"/>
            <a:ext cx="8229600" cy="4525963"/>
          </a:xfrm>
        </p:spPr>
        <p:txBody>
          <a:bodyPr>
            <a:noAutofit/>
          </a:bodyPr>
          <a:lstStyle/>
          <a:p>
            <a:r>
              <a:rPr lang="en-US" altLang="zh-TW" sz="2400" b="1" dirty="0" smtClean="0">
                <a:latin typeface="Calibri" pitchFamily="34" charset="0"/>
              </a:rPr>
              <a:t>Christopher Pratt, aged 53</a:t>
            </a:r>
          </a:p>
          <a:p>
            <a:r>
              <a:rPr lang="en-US" sz="2400" dirty="0" smtClean="0">
                <a:latin typeface="Calibri" pitchFamily="34" charset="0"/>
              </a:rPr>
              <a:t>Honor degree in modern history from University of Oxford</a:t>
            </a:r>
            <a:endParaRPr lang="en-US" altLang="zh-TW" sz="2400" b="1" dirty="0" smtClean="0">
              <a:latin typeface="Calibri" pitchFamily="34" charset="0"/>
            </a:endParaRPr>
          </a:p>
          <a:p>
            <a:r>
              <a:rPr lang="en-US" altLang="zh-TW" sz="2400" dirty="0" smtClean="0">
                <a:latin typeface="Calibri" pitchFamily="34" charset="0"/>
              </a:rPr>
              <a:t>Chairman and a Director of the Company since 2006. </a:t>
            </a:r>
          </a:p>
          <a:p>
            <a:r>
              <a:rPr lang="en-US" altLang="zh-TW" sz="2400" dirty="0" smtClean="0">
                <a:latin typeface="Calibri" pitchFamily="34" charset="0"/>
              </a:rPr>
              <a:t>Joined the Swire group in 1978 </a:t>
            </a:r>
          </a:p>
          <a:p>
            <a:r>
              <a:rPr lang="en-US" altLang="zh-TW" sz="2400" dirty="0" smtClean="0">
                <a:latin typeface="Calibri" pitchFamily="34" charset="0"/>
              </a:rPr>
              <a:t>Chairman of Swire Pacific Limited, Hong Kong Aircraft Engineering Company Limited and Swire Properties Limited, and a Director of The </a:t>
            </a:r>
            <a:r>
              <a:rPr lang="en-US" altLang="zh-TW" sz="2400" dirty="0" err="1" smtClean="0">
                <a:latin typeface="Calibri" pitchFamily="34" charset="0"/>
              </a:rPr>
              <a:t>Hongkong</a:t>
            </a:r>
            <a:r>
              <a:rPr lang="en-US" altLang="zh-TW" sz="2400" dirty="0" smtClean="0">
                <a:latin typeface="Calibri" pitchFamily="34" charset="0"/>
              </a:rPr>
              <a:t> and Shanghai Banking Corporation Limited and Air China Limited. </a:t>
            </a:r>
          </a:p>
          <a:p>
            <a:pPr>
              <a:buNone/>
            </a:pPr>
            <a:endParaRPr lang="en-US" altLang="zh-TW" sz="2400" dirty="0" smtClean="0">
              <a:latin typeface="Calibri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Management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32656"/>
            <a:ext cx="2664296" cy="300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306896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TW" sz="2400" b="1" dirty="0" smtClean="0">
                <a:latin typeface="Calibri" pitchFamily="34" charset="0"/>
              </a:rPr>
              <a:t>Tony Tyler</a:t>
            </a:r>
            <a:r>
              <a:rPr lang="en-US" altLang="zh-TW" sz="2400" dirty="0" smtClean="0">
                <a:latin typeface="Calibri" pitchFamily="34" charset="0"/>
              </a:rPr>
              <a:t>, </a:t>
            </a:r>
            <a:r>
              <a:rPr lang="en-US" altLang="zh-TW" sz="2400" b="1" dirty="0" smtClean="0">
                <a:latin typeface="Calibri" pitchFamily="34" charset="0"/>
              </a:rPr>
              <a:t>aged 56</a:t>
            </a:r>
          </a:p>
          <a:p>
            <a:r>
              <a:rPr lang="en-US" altLang="zh-TW" sz="2400" dirty="0" smtClean="0">
                <a:latin typeface="Calibri" pitchFamily="34" charset="0"/>
              </a:rPr>
              <a:t>Graduated from Oxford University</a:t>
            </a:r>
          </a:p>
          <a:p>
            <a:r>
              <a:rPr lang="en-US" altLang="zh-TW" sz="2400" dirty="0" smtClean="0">
                <a:latin typeface="Calibri" pitchFamily="34" charset="0"/>
              </a:rPr>
              <a:t>Currently Chief Executive. </a:t>
            </a:r>
          </a:p>
          <a:p>
            <a:r>
              <a:rPr lang="en-US" altLang="zh-TW" sz="2400" dirty="0" smtClean="0">
                <a:latin typeface="Calibri" pitchFamily="34" charset="0"/>
              </a:rPr>
              <a:t>Director of the Company since 1996 </a:t>
            </a:r>
          </a:p>
          <a:p>
            <a:r>
              <a:rPr lang="en-US" altLang="zh-TW" sz="2400" dirty="0" smtClean="0">
                <a:latin typeface="Calibri" pitchFamily="34" charset="0"/>
              </a:rPr>
              <a:t>Director Corporate Development in 1996 and Chief Operating Officer in 2005</a:t>
            </a:r>
          </a:p>
          <a:p>
            <a:r>
              <a:rPr lang="en-US" altLang="zh-TW" sz="2400" dirty="0" smtClean="0">
                <a:latin typeface="Calibri" pitchFamily="34" charset="0"/>
              </a:rPr>
              <a:t>Joined the Swire group in 1977 </a:t>
            </a:r>
          </a:p>
          <a:p>
            <a:r>
              <a:rPr lang="en-US" altLang="zh-TW" sz="2400" dirty="0" smtClean="0">
                <a:latin typeface="Calibri" pitchFamily="34" charset="0"/>
              </a:rPr>
              <a:t>Chairman of Hong Kong Dragon Airlines Limited and Director of Swire Pacific Limited.</a:t>
            </a:r>
            <a:endParaRPr lang="zh-TW" altLang="en-US" sz="2400" dirty="0" smtClean="0">
              <a:latin typeface="Calibri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Management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76672"/>
            <a:ext cx="2448272" cy="275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3140968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TW" sz="2400" b="1" dirty="0" smtClean="0">
                <a:latin typeface="Calibri" pitchFamily="34" charset="0"/>
              </a:rPr>
              <a:t>John Robert </a:t>
            </a:r>
            <a:r>
              <a:rPr lang="en-US" altLang="zh-TW" sz="2400" b="1" dirty="0" err="1" smtClean="0">
                <a:latin typeface="Calibri" pitchFamily="34" charset="0"/>
              </a:rPr>
              <a:t>Slosar</a:t>
            </a:r>
            <a:r>
              <a:rPr lang="en-US" altLang="zh-TW" sz="2400" b="1" dirty="0" smtClean="0">
                <a:latin typeface="Calibri" pitchFamily="34" charset="0"/>
              </a:rPr>
              <a:t>, aged 53, </a:t>
            </a:r>
          </a:p>
          <a:p>
            <a:r>
              <a:rPr lang="en-US" sz="2400" dirty="0" smtClean="0">
                <a:latin typeface="Calibri" pitchFamily="34" charset="0"/>
              </a:rPr>
              <a:t>Economics degree from Columbia University and Cambridge University.</a:t>
            </a:r>
            <a:endParaRPr lang="en-US" altLang="zh-TW" sz="2400" b="1" dirty="0" smtClean="0">
              <a:latin typeface="Calibri" pitchFamily="34" charset="0"/>
            </a:endParaRPr>
          </a:p>
          <a:p>
            <a:r>
              <a:rPr lang="en-US" altLang="zh-TW" sz="2400" dirty="0" smtClean="0">
                <a:latin typeface="Calibri" pitchFamily="34" charset="0"/>
              </a:rPr>
              <a:t>Director of the Company since July 2007. </a:t>
            </a:r>
          </a:p>
          <a:p>
            <a:r>
              <a:rPr lang="en-US" altLang="zh-TW" sz="2400" dirty="0" smtClean="0">
                <a:latin typeface="Calibri" pitchFamily="34" charset="0"/>
              </a:rPr>
              <a:t>Was appointed Chief Operating Officer in 2007. </a:t>
            </a:r>
          </a:p>
          <a:p>
            <a:r>
              <a:rPr lang="en-US" altLang="zh-TW" sz="2400" dirty="0" smtClean="0">
                <a:latin typeface="Calibri" pitchFamily="34" charset="0"/>
              </a:rPr>
              <a:t>Joined the Swire group in 1980</a:t>
            </a:r>
          </a:p>
          <a:p>
            <a:r>
              <a:rPr lang="en-US" altLang="zh-TW" sz="2400" dirty="0" smtClean="0">
                <a:latin typeface="Calibri" pitchFamily="34" charset="0"/>
              </a:rPr>
              <a:t>A Director of Swire Pacific Limited and Hong Kong Dragon Airlines Limited.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Management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04664"/>
            <a:ext cx="2592288" cy="291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306896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TW" sz="2400" b="1" dirty="0" smtClean="0">
                <a:latin typeface="Calibri" pitchFamily="34" charset="0"/>
              </a:rPr>
              <a:t>Kwok Leung Chu, aged 49</a:t>
            </a:r>
          </a:p>
          <a:p>
            <a:r>
              <a:rPr lang="en-US" altLang="zh-TW" sz="2400" dirty="0" smtClean="0">
                <a:latin typeface="Calibri" pitchFamily="34" charset="0"/>
              </a:rPr>
              <a:t>a Bachelor of Social Science degree from the University of Hong Kong and a Master of Commerce degree from the University of New South Wales</a:t>
            </a:r>
            <a:endParaRPr lang="en-US" altLang="zh-TW" sz="2400" b="1" dirty="0" smtClean="0">
              <a:latin typeface="Calibri" pitchFamily="34" charset="0"/>
            </a:endParaRPr>
          </a:p>
          <a:p>
            <a:r>
              <a:rPr lang="en-US" altLang="zh-TW" sz="2400" dirty="0" smtClean="0">
                <a:latin typeface="Calibri" pitchFamily="34" charset="0"/>
              </a:rPr>
              <a:t>Joined Cathay Pacific in 1984</a:t>
            </a:r>
          </a:p>
          <a:p>
            <a:r>
              <a:rPr lang="en-US" altLang="zh-TW" sz="2400" dirty="0" smtClean="0">
                <a:latin typeface="Calibri" pitchFamily="34" charset="0"/>
              </a:rPr>
              <a:t>Chairman of Cathay Pacific Catering Services (H.K.) Limited.</a:t>
            </a:r>
          </a:p>
          <a:p>
            <a:r>
              <a:rPr lang="en-US" altLang="zh-TW" sz="2400" dirty="0" smtClean="0">
                <a:latin typeface="Calibri" pitchFamily="34" charset="0"/>
              </a:rPr>
              <a:t>has been Director Service Delivery since September 2008</a:t>
            </a:r>
          </a:p>
          <a:p>
            <a:r>
              <a:rPr lang="en-US" altLang="zh-TW" sz="2400" dirty="0" smtClean="0">
                <a:latin typeface="Calibri" pitchFamily="34" charset="0"/>
              </a:rPr>
              <a:t>General Manager Southwest Pacific based in Sydney</a:t>
            </a:r>
          </a:p>
          <a:p>
            <a:r>
              <a:rPr lang="en-US" altLang="zh-TW" sz="2400" dirty="0" smtClean="0">
                <a:latin typeface="Calibri" pitchFamily="34" charset="0"/>
              </a:rPr>
              <a:t>Appointed an Executive Director and Chief Operating Officer </a:t>
            </a:r>
          </a:p>
          <a:p>
            <a:endParaRPr lang="en-US" altLang="zh-TW" sz="2400" dirty="0">
              <a:latin typeface="Calibri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Management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76672"/>
            <a:ext cx="2592288" cy="291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7056784" cy="431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Financial Analysis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ris\Desktop\Bus 417\group presentation\operating highlights 2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2224" y="1600200"/>
            <a:ext cx="8079551" cy="45259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Operating highlights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Operating highlights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251520" y="1556792"/>
          <a:ext cx="8712968" cy="4536504"/>
        </p:xfrm>
        <a:graphic>
          <a:graphicData uri="http://schemas.openxmlformats.org/presentationml/2006/ole">
            <p:oleObj spid="_x0000_s4098" name="工作表" r:id="rId3" imgW="8382000" imgH="3152843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7556" t="33935" r="25785" b="22595"/>
          <a:stretch>
            <a:fillRect/>
          </a:stretch>
        </p:blipFill>
        <p:spPr bwMode="auto">
          <a:xfrm>
            <a:off x="0" y="1340768"/>
            <a:ext cx="915127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Financial position 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8195" name="Picture 3" descr="C:\Users\kris\Desktop\Bus 417\group presentation\financial position 2010 annu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97966"/>
            <a:ext cx="8028384" cy="5160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financial position 2010 annual (2) edi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1934" y="1600200"/>
            <a:ext cx="6900131" cy="4525963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Financial position (Cont.)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ris\Desktop\Bus 417\group presentation\comprehensive income 2010 annual edi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7"/>
            <a:ext cx="8064896" cy="5348835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Comprehensive income 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Comprehensive income (cont.)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4275" name="Picture 3" descr="C:\Users\kris\Desktop\Bus 417\group presentation\comprehensive income 2010 cont 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9144000" cy="5327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operating expense 2010 annua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484783"/>
            <a:ext cx="7992888" cy="5239867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Operating expense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ris\Desktop\Bus 417\group presentation\operating statistics  2010 n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10136"/>
            <a:ext cx="8229600" cy="4306091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Operating statistics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2" descr="C:\Users\kris\Desktop\total operating expense 2009 grap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26278"/>
            <a:ext cx="8229600" cy="4273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Operating statistics 2010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ris\Desktop\Bus 417\group presentation\fuel hedging 2010 annua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70169" y="1600200"/>
            <a:ext cx="7203661" cy="4525963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Fuel hedging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cash flow 2010 edi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44851"/>
            <a:ext cx="7992888" cy="5413149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Cash flow 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 smtClean="0">
                <a:latin typeface="Calibri" pitchFamily="34" charset="0"/>
              </a:rPr>
              <a:t>Increase in revenue</a:t>
            </a:r>
          </a:p>
          <a:p>
            <a:r>
              <a:rPr lang="en-US" altLang="zh-TW" sz="2400" dirty="0" smtClean="0">
                <a:latin typeface="Calibri" pitchFamily="34" charset="0"/>
              </a:rPr>
              <a:t>More net assets</a:t>
            </a:r>
          </a:p>
          <a:p>
            <a:r>
              <a:rPr lang="en-US" altLang="zh-TW" sz="2400" dirty="0" smtClean="0">
                <a:latin typeface="Calibri" pitchFamily="34" charset="0"/>
              </a:rPr>
              <a:t>More capacity and destinations</a:t>
            </a:r>
          </a:p>
          <a:p>
            <a:endParaRPr lang="en-US" altLang="zh-TW" sz="2400" dirty="0" smtClean="0">
              <a:latin typeface="Calibri" pitchFamily="34" charset="0"/>
            </a:endParaRPr>
          </a:p>
          <a:p>
            <a:pPr>
              <a:buNone/>
            </a:pPr>
            <a:endParaRPr lang="en-US" altLang="zh-TW" sz="2400" dirty="0" smtClean="0">
              <a:latin typeface="Calibri" pitchFamily="34" charset="0"/>
            </a:endParaRPr>
          </a:p>
          <a:p>
            <a:pPr>
              <a:buNone/>
            </a:pPr>
            <a:r>
              <a:rPr lang="en-US" altLang="zh-TW" sz="2400" dirty="0" smtClean="0">
                <a:solidFill>
                  <a:srgbClr val="FF0000"/>
                </a:solidFill>
                <a:latin typeface="Calibri" pitchFamily="34" charset="0"/>
              </a:rPr>
              <a:t>BUT</a:t>
            </a:r>
          </a:p>
          <a:p>
            <a:r>
              <a:rPr lang="en-US" altLang="zh-TW" sz="2400" dirty="0" smtClean="0">
                <a:latin typeface="Calibri" pitchFamily="34" charset="0"/>
              </a:rPr>
              <a:t>Negative industry forecast from IATA</a:t>
            </a:r>
          </a:p>
          <a:p>
            <a:r>
              <a:rPr lang="en-US" altLang="zh-TW" sz="2400" dirty="0" smtClean="0">
                <a:latin typeface="Calibri" pitchFamily="34" charset="0"/>
              </a:rPr>
              <a:t>Fluctuate fuel price</a:t>
            </a:r>
          </a:p>
          <a:p>
            <a:r>
              <a:rPr lang="en-US" altLang="zh-TW" sz="2400" dirty="0" smtClean="0">
                <a:latin typeface="Calibri" pitchFamily="34" charset="0"/>
              </a:rPr>
              <a:t>Change of management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Conclusion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824536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Industry Overview</a:t>
            </a:r>
          </a:p>
          <a:p>
            <a:pPr lvl="1" algn="l">
              <a:buFont typeface="Wingdings" pitchFamily="2" charset="2"/>
              <a:buChar char="ü"/>
            </a:pPr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Terminology</a:t>
            </a:r>
          </a:p>
          <a:p>
            <a:pPr lvl="1" algn="l">
              <a:buFont typeface="Wingdings" pitchFamily="2" charset="2"/>
              <a:buChar char="ü"/>
            </a:pPr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History &amp; Regulations</a:t>
            </a:r>
          </a:p>
          <a:p>
            <a:pPr lvl="1" algn="l">
              <a:buFont typeface="Wingdings" pitchFamily="2" charset="2"/>
              <a:buChar char="ü"/>
            </a:pPr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Business Model</a:t>
            </a:r>
          </a:p>
          <a:p>
            <a:pPr lvl="1" algn="l">
              <a:buFont typeface="Wingdings" pitchFamily="2" charset="2"/>
              <a:buChar char="ü"/>
            </a:pPr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Airline Strategy</a:t>
            </a:r>
          </a:p>
          <a:p>
            <a:pPr lvl="1" algn="l">
              <a:buFont typeface="Wingdings" pitchFamily="2" charset="2"/>
              <a:buChar char="ü"/>
            </a:pPr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Short-Term Trends</a:t>
            </a:r>
          </a:p>
          <a:p>
            <a:pPr lvl="1" algn="l">
              <a:buFont typeface="Wingdings" pitchFamily="2" charset="2"/>
              <a:buChar char="ü"/>
            </a:pPr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Long-Term Trends</a:t>
            </a:r>
          </a:p>
          <a:p>
            <a:pPr lvl="1" algn="l">
              <a:buFont typeface="Wingdings" pitchFamily="2" charset="2"/>
              <a:buChar char="ü"/>
            </a:pPr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Outlook</a:t>
            </a:r>
          </a:p>
          <a:p>
            <a:pPr algn="l"/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American Airline</a:t>
            </a:r>
          </a:p>
          <a:p>
            <a:pPr algn="l"/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Southwest Airline</a:t>
            </a:r>
          </a:p>
          <a:p>
            <a:pPr algn="l"/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Cathay Pacific Airline</a:t>
            </a:r>
            <a:endParaRPr lang="zh-TW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Global Airline Industry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1" name="Picture 3" descr="C:\Program Files\Microsoft Office\MEDIA\CAGCAT10\j029323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3569842" cy="263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527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3268"/>
            <a:ext cx="7794632" cy="551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altLang="zh-TW" sz="6000" dirty="0" smtClean="0">
                <a:latin typeface="Calibri" pitchFamily="34" charset="0"/>
              </a:rPr>
              <a:t>HOLD</a:t>
            </a:r>
            <a:endParaRPr lang="zh-TW" altLang="en-US" sz="6000" dirty="0">
              <a:latin typeface="Calibri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Recommendation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636912"/>
            <a:ext cx="3995340" cy="28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0235" t="13407" r="8964" b="10797"/>
          <a:stretch>
            <a:fillRect/>
          </a:stretch>
        </p:blipFill>
        <p:spPr bwMode="auto">
          <a:xfrm>
            <a:off x="-3821" y="1628800"/>
            <a:ext cx="9147821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107504" y="2348880"/>
            <a:ext cx="8928992" cy="1440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107504" y="3501008"/>
            <a:ext cx="8928992" cy="1440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7504" y="4221088"/>
            <a:ext cx="8928992" cy="1440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Short term</a:t>
            </a:r>
            <a:r>
              <a:rPr lang="en-CA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CA" dirty="0" smtClean="0">
                <a:latin typeface="Calibri" pitchFamily="34" charset="0"/>
                <a:cs typeface="Calibri" pitchFamily="34" charset="0"/>
              </a:rPr>
            </a:br>
            <a:endParaRPr lang="en-CA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1895" t="23250" r="31655" b="12766"/>
          <a:stretch>
            <a:fillRect/>
          </a:stretch>
        </p:blipFill>
        <p:spPr bwMode="auto">
          <a:xfrm>
            <a:off x="899592" y="1638092"/>
            <a:ext cx="734481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75856" y="594928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Source: Bloomberg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6361" t="22266" r="7857" b="23594"/>
          <a:stretch>
            <a:fillRect/>
          </a:stretch>
        </p:blipFill>
        <p:spPr bwMode="auto">
          <a:xfrm>
            <a:off x="-34680" y="2204864"/>
            <a:ext cx="9178680" cy="325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046" y="942742"/>
            <a:ext cx="9153806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021" t="27188" r="6197" b="23594"/>
          <a:stretch>
            <a:fillRect/>
          </a:stretch>
        </p:blipFill>
        <p:spPr bwMode="auto">
          <a:xfrm>
            <a:off x="33434" y="3789040"/>
            <a:ext cx="906732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8021" t="27188" r="6197" b="22610"/>
          <a:stretch>
            <a:fillRect/>
          </a:stretch>
        </p:blipFill>
        <p:spPr bwMode="auto">
          <a:xfrm>
            <a:off x="-47609" y="3800629"/>
            <a:ext cx="919160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2948" y="920309"/>
            <a:ext cx="91969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l="11341" t="27188" r="43277" b="23594"/>
          <a:stretch>
            <a:fillRect/>
          </a:stretch>
        </p:blipFill>
        <p:spPr bwMode="auto">
          <a:xfrm>
            <a:off x="79283" y="1330213"/>
            <a:ext cx="8975077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10788" t="28172" r="42170" b="22610"/>
          <a:stretch>
            <a:fillRect/>
          </a:stretch>
        </p:blipFill>
        <p:spPr bwMode="auto">
          <a:xfrm>
            <a:off x="179512" y="1641634"/>
            <a:ext cx="881378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l="11341" t="25593" r="42724" b="24579"/>
          <a:stretch>
            <a:fillRect/>
          </a:stretch>
        </p:blipFill>
        <p:spPr bwMode="auto">
          <a:xfrm>
            <a:off x="251520" y="1600573"/>
            <a:ext cx="8619103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marL="533400" indent="-533400">
              <a:lnSpc>
                <a:spcPct val="60000"/>
              </a:lnSpc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ATK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: Available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Tonne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Kilometer (Capacity)</a:t>
            </a:r>
          </a:p>
          <a:p>
            <a:pPr marL="533400" indent="-533400">
              <a:lnSpc>
                <a:spcPct val="60000"/>
              </a:lnSpc>
              <a:buFont typeface="Wingdings 3" pitchFamily="18" charset="2"/>
              <a:buNone/>
            </a:pP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	=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Passenger and cargo capacity</a:t>
            </a:r>
          </a:p>
          <a:p>
            <a:pPr marL="533400" indent="-533400">
              <a:lnSpc>
                <a:spcPct val="60000"/>
              </a:lnSpc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533400" indent="-533400">
              <a:lnSpc>
                <a:spcPct val="60000"/>
              </a:lnSpc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ASK: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Available Seat Kilometer (Capacity) </a:t>
            </a:r>
          </a:p>
          <a:p>
            <a:pPr marL="533400" indent="-533400">
              <a:lnSpc>
                <a:spcPct val="60000"/>
              </a:lnSpc>
              <a:buFont typeface="Wingdings 3" pitchFamily="18" charset="2"/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	= [Number of seats] * [kilometers flown]</a:t>
            </a:r>
          </a:p>
          <a:p>
            <a:pPr marL="533400" indent="-533400">
              <a:lnSpc>
                <a:spcPct val="60000"/>
              </a:lnSpc>
              <a:buFont typeface="Wingdings 3" pitchFamily="18" charset="2"/>
              <a:buNone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533400" indent="-533400">
              <a:lnSpc>
                <a:spcPct val="60000"/>
              </a:lnSpc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RPK: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Revenue Passenger Kilometer (Traffic)</a:t>
            </a:r>
          </a:p>
          <a:p>
            <a:pPr marL="533400" indent="-533400">
              <a:lnSpc>
                <a:spcPct val="60000"/>
              </a:lnSpc>
              <a:buFont typeface="Wingdings 3" pitchFamily="18" charset="2"/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	= [Number of paying passengers] * [kilometers flown]</a:t>
            </a:r>
          </a:p>
          <a:p>
            <a:pPr marL="533400" indent="-533400">
              <a:lnSpc>
                <a:spcPct val="60000"/>
              </a:lnSpc>
              <a:buFont typeface="Wingdings 3" pitchFamily="18" charset="2"/>
              <a:buNone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533400" indent="-533400">
              <a:lnSpc>
                <a:spcPct val="60000"/>
              </a:lnSpc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FTK: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Freight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Tonne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Kilometer (Traffic)</a:t>
            </a:r>
          </a:p>
          <a:p>
            <a:pPr marL="533400" indent="-533400">
              <a:lnSpc>
                <a:spcPct val="60000"/>
              </a:lnSpc>
              <a:buFont typeface="Wingdings 3" pitchFamily="18" charset="2"/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	= [Freight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tonnes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carried] * [kilometers flown]</a:t>
            </a:r>
          </a:p>
          <a:p>
            <a:pPr marL="914400" lvl="1" indent="-457200">
              <a:lnSpc>
                <a:spcPct val="60000"/>
              </a:lnSpc>
              <a:buFont typeface="Verdana" pitchFamily="34" charset="0"/>
              <a:buNone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533400" indent="-533400">
              <a:lnSpc>
                <a:spcPct val="60000"/>
              </a:lnSpc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YIELD</a:t>
            </a:r>
          </a:p>
          <a:p>
            <a:pPr marL="914400" lvl="1" indent="-457200">
              <a:lnSpc>
                <a:spcPct val="60000"/>
              </a:lnSpc>
              <a:buFont typeface="Verdana" pitchFamily="34" charset="0"/>
              <a:buNone/>
            </a:pPr>
            <a:r>
              <a:rPr lang="en-US" b="1" i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=</a:t>
            </a:r>
            <a:r>
              <a:rPr lang="en-US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[Revenue] / [RPK]</a:t>
            </a:r>
          </a:p>
          <a:p>
            <a:pPr marL="533400" indent="-533400">
              <a:lnSpc>
                <a:spcPct val="60000"/>
              </a:lnSpc>
            </a:pPr>
            <a:endParaRPr lang="en-US" sz="2400" i="1" dirty="0" smtClean="0">
              <a:latin typeface="Calibri" pitchFamily="34" charset="0"/>
              <a:cs typeface="Calibri" pitchFamily="34" charset="0"/>
            </a:endParaRPr>
          </a:p>
          <a:p>
            <a:pPr marL="533400" indent="-533400">
              <a:lnSpc>
                <a:spcPct val="60000"/>
              </a:lnSpc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LF: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Load Factor (Capacity Utilization)</a:t>
            </a:r>
          </a:p>
          <a:p>
            <a:pPr marL="533400" indent="-533400">
              <a:lnSpc>
                <a:spcPct val="60000"/>
              </a:lnSpc>
              <a:buFont typeface="Wingdings 3" pitchFamily="18" charset="2"/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	= [RPK] / [ASK]  </a:t>
            </a:r>
          </a:p>
          <a:p>
            <a:pPr marL="533400" indent="-533400">
              <a:lnSpc>
                <a:spcPct val="60000"/>
              </a:lnSpc>
              <a:buFont typeface="Wingdings 3" pitchFamily="18" charset="2"/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          = [number of passengers]/[number of seats]</a:t>
            </a:r>
          </a:p>
          <a:p>
            <a:pPr marL="914400" lvl="1" indent="-457200">
              <a:lnSpc>
                <a:spcPct val="60000"/>
              </a:lnSpc>
              <a:buFont typeface="Verdana" pitchFamily="34" charset="0"/>
              <a:buNone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533400" indent="-533400">
              <a:lnSpc>
                <a:spcPct val="60000"/>
              </a:lnSpc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Break Even LF: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Unit cost / Yield </a:t>
            </a:r>
          </a:p>
          <a:p>
            <a:pPr marL="533400" indent="-533400">
              <a:lnSpc>
                <a:spcPct val="60000"/>
              </a:lnSpc>
              <a:buFont typeface="Wingdings 3" pitchFamily="18" charset="2"/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	i.e. Operating cost = Operating Revenue</a:t>
            </a:r>
          </a:p>
          <a:p>
            <a:pPr marL="533400" indent="-533400">
              <a:lnSpc>
                <a:spcPct val="80000"/>
              </a:lnSpc>
            </a:pPr>
            <a:endParaRPr lang="en-CA" sz="25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C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Terminology</a:t>
            </a:r>
            <a:endParaRPr lang="en-C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10788" t="20297" r="42170" b="28516"/>
          <a:stretch>
            <a:fillRect/>
          </a:stretch>
        </p:blipFill>
        <p:spPr bwMode="auto">
          <a:xfrm>
            <a:off x="314505" y="1601416"/>
            <a:ext cx="8592493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4917" y="1556792"/>
            <a:ext cx="5554166" cy="472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1342" t="24235" r="32208" b="15719"/>
          <a:stretch>
            <a:fillRect/>
          </a:stretch>
        </p:blipFill>
        <p:spPr bwMode="auto">
          <a:xfrm>
            <a:off x="297558" y="1556792"/>
            <a:ext cx="854888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1895" t="17344" r="32208" b="23594"/>
          <a:stretch>
            <a:fillRect/>
          </a:stretch>
        </p:blipFill>
        <p:spPr bwMode="auto">
          <a:xfrm>
            <a:off x="197768" y="1544260"/>
            <a:ext cx="8748465" cy="519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11341" t="23250" r="42724" b="29500"/>
          <a:stretch>
            <a:fillRect/>
          </a:stretch>
        </p:blipFill>
        <p:spPr bwMode="auto">
          <a:xfrm>
            <a:off x="151759" y="1484784"/>
            <a:ext cx="884048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11341" t="30515" r="42724" b="21625"/>
          <a:stretch>
            <a:fillRect/>
          </a:stretch>
        </p:blipFill>
        <p:spPr bwMode="auto">
          <a:xfrm>
            <a:off x="134782" y="1484784"/>
            <a:ext cx="8874437" cy="519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1342" t="18329" r="32208" b="20641"/>
          <a:stretch>
            <a:fillRect/>
          </a:stretch>
        </p:blipFill>
        <p:spPr bwMode="auto">
          <a:xfrm>
            <a:off x="248036" y="1484784"/>
            <a:ext cx="864792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9051" t="32110" r="14499" b="21625"/>
          <a:stretch>
            <a:fillRect/>
          </a:stretch>
        </p:blipFill>
        <p:spPr bwMode="auto">
          <a:xfrm>
            <a:off x="157866" y="2780928"/>
            <a:ext cx="8828269" cy="406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00" t="36294" r="39600" b="34916"/>
          <a:stretch/>
        </p:blipFill>
        <p:spPr bwMode="auto">
          <a:xfrm>
            <a:off x="2015716" y="83186"/>
            <a:ext cx="5112568" cy="269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Long term</a:t>
            </a:r>
            <a:r>
              <a:rPr lang="en-CA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CA" dirty="0" smtClean="0">
                <a:latin typeface="Calibri" pitchFamily="34" charset="0"/>
                <a:cs typeface="Calibri" pitchFamily="34" charset="0"/>
              </a:rPr>
            </a:br>
            <a:endParaRPr lang="en-CA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19089" t="18329" r="12285" b="15719"/>
          <a:stretch>
            <a:fillRect/>
          </a:stretch>
        </p:blipFill>
        <p:spPr bwMode="auto">
          <a:xfrm>
            <a:off x="107504" y="1844824"/>
            <a:ext cx="892899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92955518"/>
              </p:ext>
            </p:extLst>
          </p:nvPr>
        </p:nvGraphicFramePr>
        <p:xfrm>
          <a:off x="411722" y="1532236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41784"/>
            <a:ext cx="580648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History/Regulations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6168" y="620688"/>
            <a:ext cx="320601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l="19089" t="19687" r="12285" b="13376"/>
          <a:stretch>
            <a:fillRect/>
          </a:stretch>
        </p:blipFill>
        <p:spPr bwMode="auto">
          <a:xfrm>
            <a:off x="107504" y="1844824"/>
            <a:ext cx="892899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19089" t="20297" r="12285" b="13751"/>
          <a:stretch>
            <a:fillRect/>
          </a:stretch>
        </p:blipFill>
        <p:spPr bwMode="auto">
          <a:xfrm>
            <a:off x="107504" y="1772816"/>
            <a:ext cx="892899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19089" t="19687" r="12285" b="15719"/>
          <a:stretch>
            <a:fillRect/>
          </a:stretch>
        </p:blipFill>
        <p:spPr bwMode="auto">
          <a:xfrm>
            <a:off x="107504" y="1800200"/>
            <a:ext cx="8928992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634" y="1427917"/>
            <a:ext cx="6588732" cy="543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526" y="1397574"/>
            <a:ext cx="8532948" cy="539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809" y="1527027"/>
            <a:ext cx="8118382" cy="50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166" t="2518" r="50000" b="3275"/>
          <a:stretch/>
        </p:blipFill>
        <p:spPr bwMode="auto">
          <a:xfrm>
            <a:off x="1774185" y="0"/>
            <a:ext cx="5595631" cy="336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0000" t="2409" r="812" b="3382"/>
          <a:stretch/>
        </p:blipFill>
        <p:spPr bwMode="auto">
          <a:xfrm>
            <a:off x="1753880" y="3493008"/>
            <a:ext cx="5636241" cy="336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橢圓 1"/>
          <p:cNvSpPr/>
          <p:nvPr/>
        </p:nvSpPr>
        <p:spPr>
          <a:xfrm>
            <a:off x="3347864" y="980728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4211960" y="4509120"/>
            <a:ext cx="100811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xmlns="" val="1382210580"/>
              </p:ext>
            </p:extLst>
          </p:nvPr>
        </p:nvGraphicFramePr>
        <p:xfrm>
          <a:off x="0" y="1575775"/>
          <a:ext cx="9144000" cy="525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11341" t="34078" r="42170" b="16704"/>
          <a:stretch>
            <a:fillRect/>
          </a:stretch>
        </p:blipFill>
        <p:spPr bwMode="auto">
          <a:xfrm>
            <a:off x="95983" y="1484784"/>
            <a:ext cx="8952035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849" y="1872273"/>
            <a:ext cx="7686303" cy="472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60825965"/>
              </p:ext>
            </p:extLst>
          </p:nvPr>
        </p:nvGraphicFramePr>
        <p:xfrm>
          <a:off x="428596" y="1214422"/>
          <a:ext cx="822960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41784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History/Regulations (2)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64704"/>
            <a:ext cx="2435688" cy="151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83" y="1697352"/>
            <a:ext cx="8652635" cy="50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OUTLOOK</a:t>
            </a:r>
            <a:r>
              <a:rPr lang="en-CA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CA" dirty="0" smtClean="0">
                <a:latin typeface="Calibri" pitchFamily="34" charset="0"/>
                <a:cs typeface="Calibri" pitchFamily="34" charset="0"/>
              </a:rPr>
            </a:br>
            <a:endParaRPr lang="en-CA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8840"/>
            <a:ext cx="4622158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7" y="1937503"/>
            <a:ext cx="4427984" cy="401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11895" t="22266" r="26674" b="11782"/>
          <a:stretch>
            <a:fillRect/>
          </a:stretch>
        </p:blipFill>
        <p:spPr bwMode="auto">
          <a:xfrm>
            <a:off x="575556" y="1628800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18536" t="19313" r="12838" b="14125"/>
          <a:stretch>
            <a:fillRect/>
          </a:stretch>
        </p:blipFill>
        <p:spPr bwMode="auto">
          <a:xfrm>
            <a:off x="107504" y="1628800"/>
            <a:ext cx="8928992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l="18536" t="14391" r="12838" b="18672"/>
          <a:stretch>
            <a:fillRect/>
          </a:stretch>
        </p:blipFill>
        <p:spPr bwMode="auto">
          <a:xfrm>
            <a:off x="107504" y="1628800"/>
            <a:ext cx="892899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18536" t="14391" r="12838" b="18672"/>
          <a:stretch>
            <a:fillRect/>
          </a:stretch>
        </p:blipFill>
        <p:spPr bwMode="auto">
          <a:xfrm>
            <a:off x="107504" y="1700808"/>
            <a:ext cx="892899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8536" t="15750" r="12838" b="17314"/>
          <a:stretch>
            <a:fillRect/>
          </a:stretch>
        </p:blipFill>
        <p:spPr bwMode="auto">
          <a:xfrm>
            <a:off x="107504" y="1628800"/>
            <a:ext cx="892899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835" t="19000" r="12761" b="14333"/>
          <a:stretch/>
        </p:blipFill>
        <p:spPr bwMode="auto">
          <a:xfrm>
            <a:off x="121920" y="1648544"/>
            <a:ext cx="890016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741" t="18750" r="12841" b="14750"/>
          <a:stretch/>
        </p:blipFill>
        <p:spPr bwMode="auto">
          <a:xfrm>
            <a:off x="121004" y="1700808"/>
            <a:ext cx="8901992" cy="48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>
                <a:latin typeface="Calibri" pitchFamily="34" charset="0"/>
                <a:cs typeface="Calibri" pitchFamily="34" charset="0"/>
              </a:rPr>
              <a:t>Open skies allowed competition for international routes</a:t>
            </a:r>
          </a:p>
          <a:p>
            <a:r>
              <a:rPr lang="en-US" sz="2200" dirty="0" smtClean="0">
                <a:latin typeface="Calibri" pitchFamily="34" charset="0"/>
                <a:cs typeface="Calibri" pitchFamily="34" charset="0"/>
              </a:rPr>
              <a:t>Open skies refers to the Air Transport Agreement between two or more nations which:</a:t>
            </a:r>
          </a:p>
          <a:p>
            <a:pPr lvl="1"/>
            <a:r>
              <a:rPr lang="en-US" sz="1800" dirty="0" smtClean="0">
                <a:latin typeface="Calibri" pitchFamily="34" charset="0"/>
                <a:cs typeface="Calibri" pitchFamily="34" charset="0"/>
              </a:rPr>
              <a:t>Liberalizes the rules for international aviation markets and minimizes government intervention</a:t>
            </a:r>
          </a:p>
          <a:p>
            <a:pPr lvl="1"/>
            <a:r>
              <a:rPr lang="en-US" sz="1800" dirty="0" smtClean="0">
                <a:latin typeface="Calibri" pitchFamily="34" charset="0"/>
                <a:cs typeface="Calibri" pitchFamily="34" charset="0"/>
              </a:rPr>
              <a:t>Military and  other state-based flights </a:t>
            </a:r>
            <a:r>
              <a:rPr lang="en-US" sz="1800" u="sng" dirty="0" smtClean="0">
                <a:latin typeface="Calibri" pitchFamily="34" charset="0"/>
                <a:cs typeface="Calibri" pitchFamily="34" charset="0"/>
              </a:rPr>
              <a:t>may be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permitted</a:t>
            </a:r>
            <a:endParaRPr lang="en-CA" dirty="0" smtClean="0">
              <a:latin typeface="Calibri" pitchFamily="34" charset="0"/>
              <a:cs typeface="Calibri" pitchFamily="34" charset="0"/>
            </a:endParaRPr>
          </a:p>
          <a:p>
            <a:endParaRPr lang="en-CA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After World War II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507" name="Picture 7" descr="airline route (WWII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5913" y="3824287"/>
            <a:ext cx="5972175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群組 2"/>
          <p:cNvGrpSpPr/>
          <p:nvPr/>
        </p:nvGrpSpPr>
        <p:grpSpPr>
          <a:xfrm>
            <a:off x="2311400" y="4705350"/>
            <a:ext cx="2832100" cy="1785938"/>
            <a:chOff x="2668588" y="4286250"/>
            <a:chExt cx="2832100" cy="1785938"/>
          </a:xfrm>
        </p:grpSpPr>
        <p:sp>
          <p:nvSpPr>
            <p:cNvPr id="21508" name="Line 8"/>
            <p:cNvSpPr>
              <a:spLocks noChangeShapeType="1"/>
            </p:cNvSpPr>
            <p:nvPr/>
          </p:nvSpPr>
          <p:spPr bwMode="auto">
            <a:xfrm flipH="1" flipV="1">
              <a:off x="4214813" y="4286250"/>
              <a:ext cx="381000" cy="8382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09" name="Line 8"/>
            <p:cNvSpPr>
              <a:spLocks noChangeShapeType="1"/>
            </p:cNvSpPr>
            <p:nvPr/>
          </p:nvSpPr>
          <p:spPr bwMode="auto">
            <a:xfrm flipH="1" flipV="1">
              <a:off x="4357688" y="4286250"/>
              <a:ext cx="785812" cy="28575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0" name="Line 8"/>
            <p:cNvSpPr>
              <a:spLocks noChangeShapeType="1"/>
            </p:cNvSpPr>
            <p:nvPr/>
          </p:nvSpPr>
          <p:spPr bwMode="auto">
            <a:xfrm flipH="1" flipV="1">
              <a:off x="3476625" y="5091113"/>
              <a:ext cx="1023938" cy="5238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1" name="Line 8"/>
            <p:cNvSpPr>
              <a:spLocks noChangeShapeType="1"/>
            </p:cNvSpPr>
            <p:nvPr/>
          </p:nvSpPr>
          <p:spPr bwMode="auto">
            <a:xfrm flipH="1">
              <a:off x="4691063" y="5072063"/>
              <a:ext cx="809625" cy="7143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 flipH="1" flipV="1">
              <a:off x="4572000" y="5143500"/>
              <a:ext cx="142875" cy="5715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Line 8"/>
            <p:cNvSpPr>
              <a:spLocks noChangeShapeType="1"/>
            </p:cNvSpPr>
            <p:nvPr/>
          </p:nvSpPr>
          <p:spPr bwMode="auto">
            <a:xfrm flipH="1">
              <a:off x="2786063" y="5124450"/>
              <a:ext cx="595312" cy="3048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Line 8"/>
            <p:cNvSpPr>
              <a:spLocks noChangeShapeType="1"/>
            </p:cNvSpPr>
            <p:nvPr/>
          </p:nvSpPr>
          <p:spPr bwMode="auto">
            <a:xfrm flipV="1">
              <a:off x="2668588" y="5519738"/>
              <a:ext cx="46037" cy="55245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741" t="18332" r="12855" b="15500"/>
          <a:stretch/>
        </p:blipFill>
        <p:spPr bwMode="auto">
          <a:xfrm>
            <a:off x="121920" y="1700808"/>
            <a:ext cx="8900160" cy="484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835" t="21260" r="12858" b="12000"/>
          <a:stretch/>
        </p:blipFill>
        <p:spPr bwMode="auto">
          <a:xfrm>
            <a:off x="128244" y="1700808"/>
            <a:ext cx="8887512" cy="488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835" t="20733" r="12761" b="12599"/>
          <a:stretch/>
        </p:blipFill>
        <p:spPr bwMode="auto">
          <a:xfrm>
            <a:off x="121920" y="1648544"/>
            <a:ext cx="890016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846" y="1712002"/>
            <a:ext cx="7736309" cy="46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975" y="0"/>
            <a:ext cx="8546051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75" y="3162300"/>
            <a:ext cx="89344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AMR Corporation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24"/>
            <a:ext cx="9144032" cy="442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Company analysis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AMR Corporation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639" y="2488692"/>
            <a:ext cx="3890237" cy="148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Current Stock Price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 descr="C:\Users\MAJI\Pictures\AMR stock price mar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08720"/>
            <a:ext cx="6480720" cy="5855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 Year Performance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43" y="1657350"/>
            <a:ext cx="8524914" cy="511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 Year Performance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11" y="1666875"/>
            <a:ext cx="8720178" cy="511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Content Placeholder 4" descr="Bundesarchiv_B_145_Bild-F009536-0002,_Staatspräsident_von_Pakistan_in_Münche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4313" y="1476375"/>
            <a:ext cx="3730625" cy="24082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Jet: 1950’s - 1960’s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5" name="Picture 65" descr="Boeing 707 spec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8338" y="1401761"/>
            <a:ext cx="4510088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142875" y="3815556"/>
            <a:ext cx="2786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dirty="0">
                <a:latin typeface="Lucida Sans Unicode" pitchFamily="34" charset="0"/>
              </a:rPr>
              <a:t>Boeing 707</a:t>
            </a:r>
          </a:p>
        </p:txBody>
      </p:sp>
      <p:pic>
        <p:nvPicPr>
          <p:cNvPr id="23557" name="Picture 63" descr="Havilla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0" y="4159139"/>
            <a:ext cx="442912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9" descr="DH_Comet_1_BOAC_Heathrow_1953.jp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981" y="4275931"/>
            <a:ext cx="3786187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Box 10"/>
          <p:cNvSpPr txBox="1">
            <a:spLocks noChangeArrowheads="1"/>
          </p:cNvSpPr>
          <p:nvPr/>
        </p:nvSpPr>
        <p:spPr bwMode="auto">
          <a:xfrm>
            <a:off x="2124074" y="6082506"/>
            <a:ext cx="1858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CA" dirty="0">
                <a:latin typeface="Lucida Sans Unicode" pitchFamily="34" charset="0"/>
              </a:rPr>
              <a:t>DH 106 Comet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 Year Performance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55" y="1657349"/>
            <a:ext cx="8629690" cy="5120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60" y="359465"/>
            <a:ext cx="8401080" cy="1143000"/>
          </a:xfrm>
        </p:spPr>
        <p:txBody>
          <a:bodyPr>
            <a:noAutofit/>
          </a:bodyPr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 Year AMR vs. Dow Jones Transportation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18" y="1681163"/>
            <a:ext cx="8696365" cy="509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 Year AMR vs. AMEX Oil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49" y="1652588"/>
            <a:ext cx="8729703" cy="514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>
                <a:latin typeface="Calibri" pitchFamily="34" charset="0"/>
              </a:rPr>
              <a:t>Operates through subsidiaries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American Airlines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AMR Eagle Holding (AMR Eagle)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American Connection</a:t>
            </a:r>
          </a:p>
          <a:p>
            <a:r>
              <a:rPr lang="en-US" dirty="0" smtClean="0">
                <a:latin typeface="Calibri" pitchFamily="34" charset="0"/>
              </a:rPr>
              <a:t>Serves 250 cities in 40 countries</a:t>
            </a:r>
          </a:p>
          <a:p>
            <a:r>
              <a:rPr lang="en-US" dirty="0" smtClean="0">
                <a:latin typeface="Calibri" pitchFamily="34" charset="0"/>
              </a:rPr>
              <a:t>More than 3400 daily flights with 900 aircraft</a:t>
            </a:r>
          </a:p>
          <a:p>
            <a:r>
              <a:rPr lang="en-CA" dirty="0" smtClean="0">
                <a:latin typeface="Calibri" pitchFamily="34" charset="0"/>
              </a:rPr>
              <a:t>Founding member of </a:t>
            </a:r>
            <a:r>
              <a:rPr lang="en-CA" dirty="0" err="1" smtClean="0">
                <a:latin typeface="Calibri" pitchFamily="34" charset="0"/>
              </a:rPr>
              <a:t>OneWorld</a:t>
            </a:r>
            <a:r>
              <a:rPr lang="en-CA" dirty="0" smtClean="0">
                <a:latin typeface="Calibri" pitchFamily="34" charset="0"/>
              </a:rPr>
              <a:t> alliance</a:t>
            </a:r>
            <a:endParaRPr lang="en-US" dirty="0" smtClean="0">
              <a:latin typeface="Calibri" pitchFamily="34" charset="0"/>
            </a:endParaRPr>
          </a:p>
          <a:p>
            <a:endParaRPr lang="en-CA" dirty="0" smtClean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Company Profile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One of the largest airlines in the world</a:t>
            </a:r>
          </a:p>
          <a:p>
            <a:pPr>
              <a:buNone/>
            </a:pPr>
            <a:endParaRPr lang="en-CA" sz="2000" dirty="0" smtClean="0">
              <a:latin typeface="Calibri" pitchFamily="34" charset="0"/>
            </a:endParaRPr>
          </a:p>
          <a:p>
            <a:pPr>
              <a:buNone/>
            </a:pPr>
            <a:r>
              <a:rPr lang="en-CA" sz="2000" dirty="0" smtClean="0">
                <a:latin typeface="Calibri" pitchFamily="34" charset="0"/>
              </a:rPr>
              <a:t>By </a:t>
            </a:r>
            <a:r>
              <a:rPr lang="en-US" sz="2000" dirty="0">
                <a:latin typeface="Calibri" pitchFamily="34" charset="0"/>
              </a:rPr>
              <a:t>s</a:t>
            </a:r>
            <a:r>
              <a:rPr lang="en-US" sz="2000" dirty="0" smtClean="0">
                <a:latin typeface="Calibri" pitchFamily="34" charset="0"/>
              </a:rPr>
              <a:t>cheduled passengers carried	           By scheduled passengers-kilometer</a:t>
            </a:r>
          </a:p>
          <a:p>
            <a:pPr>
              <a:buNone/>
            </a:pPr>
            <a:endParaRPr lang="en-US" sz="2000" dirty="0" smtClean="0">
              <a:latin typeface="Calibri" pitchFamily="34" charset="0"/>
            </a:endParaRPr>
          </a:p>
          <a:p>
            <a:endParaRPr lang="en-CA" dirty="0" smtClean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Company Profile cont’d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071810"/>
            <a:ext cx="4071966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071810"/>
            <a:ext cx="37719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28596" y="4071942"/>
            <a:ext cx="4071966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14876" y="3500438"/>
            <a:ext cx="3786214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>
                <a:latin typeface="Calibri" pitchFamily="34" charset="0"/>
              </a:rPr>
              <a:t>Hub and spoke system</a:t>
            </a:r>
            <a:endParaRPr lang="en-US" dirty="0" smtClean="0">
              <a:latin typeface="Calibri" pitchFamily="34" charset="0"/>
            </a:endParaRPr>
          </a:p>
          <a:p>
            <a:pPr lvl="1"/>
            <a:r>
              <a:rPr lang="en-US" dirty="0" smtClean="0">
                <a:latin typeface="Calibri" pitchFamily="34" charset="0"/>
              </a:rPr>
              <a:t>Dallas/Fort Worth (DFW)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Chicago O'Hare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Miami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New York City</a:t>
            </a:r>
          </a:p>
          <a:p>
            <a:pPr lvl="1"/>
            <a:r>
              <a:rPr lang="en-US" dirty="0" smtClean="0">
                <a:latin typeface="Calibri" pitchFamily="34" charset="0"/>
              </a:rPr>
              <a:t>Los Angeles</a:t>
            </a:r>
          </a:p>
          <a:p>
            <a:r>
              <a:rPr lang="en-CA" dirty="0" smtClean="0">
                <a:latin typeface="Calibri" pitchFamily="34" charset="0"/>
              </a:rPr>
              <a:t>Network covers </a:t>
            </a:r>
            <a:r>
              <a:rPr lang="es-ES" dirty="0" smtClean="0">
                <a:latin typeface="Calibri" pitchFamily="34" charset="0"/>
              </a:rPr>
              <a:t>US, </a:t>
            </a:r>
            <a:r>
              <a:rPr lang="es-ES" dirty="0" err="1" smtClean="0">
                <a:latin typeface="Calibri" pitchFamily="34" charset="0"/>
              </a:rPr>
              <a:t>Mexico</a:t>
            </a:r>
            <a:r>
              <a:rPr lang="es-ES" dirty="0" smtClean="0">
                <a:latin typeface="Calibri" pitchFamily="34" charset="0"/>
              </a:rPr>
              <a:t>, Puerto Rico, </a:t>
            </a:r>
            <a:r>
              <a:rPr lang="es-ES" dirty="0" err="1" smtClean="0">
                <a:latin typeface="Calibri" pitchFamily="34" charset="0"/>
              </a:rPr>
              <a:t>Caribbean</a:t>
            </a:r>
            <a:r>
              <a:rPr lang="es-ES" dirty="0" smtClean="0">
                <a:latin typeface="Calibri" pitchFamily="34" charset="0"/>
              </a:rPr>
              <a:t>, </a:t>
            </a:r>
            <a:r>
              <a:rPr lang="es-ES" dirty="0" err="1" smtClean="0">
                <a:latin typeface="Calibri" pitchFamily="34" charset="0"/>
              </a:rPr>
              <a:t>Canada</a:t>
            </a:r>
            <a:r>
              <a:rPr lang="es-ES" dirty="0" smtClean="0">
                <a:latin typeface="Calibri" pitchFamily="34" charset="0"/>
              </a:rPr>
              <a:t>, </a:t>
            </a:r>
            <a:r>
              <a:rPr lang="es-ES" dirty="0" err="1" smtClean="0">
                <a:latin typeface="Calibri" pitchFamily="34" charset="0"/>
              </a:rPr>
              <a:t>Latin</a:t>
            </a:r>
            <a:r>
              <a:rPr lang="es-ES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America, Europe and the Pacific region</a:t>
            </a: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Company Profile cont’d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Hubs and Destinations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70" y="1643050"/>
            <a:ext cx="1037272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1643042" y="3786190"/>
            <a:ext cx="214314" cy="214314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57488" y="3571876"/>
            <a:ext cx="214314" cy="214314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500298" y="3571876"/>
            <a:ext cx="214314" cy="214314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714612" y="4071942"/>
            <a:ext cx="214314" cy="214314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214546" y="3857628"/>
            <a:ext cx="214314" cy="214314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8632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latin typeface="Calibri" pitchFamily="34" charset="0"/>
              </a:rPr>
              <a:t>AirTran</a:t>
            </a:r>
            <a:r>
              <a:rPr lang="en-US" dirty="0" smtClean="0">
                <a:latin typeface="Calibri" pitchFamily="34" charset="0"/>
              </a:rPr>
              <a:t> Airways (Air Tran)</a:t>
            </a:r>
          </a:p>
          <a:p>
            <a:r>
              <a:rPr lang="en-US" dirty="0" smtClean="0">
                <a:latin typeface="Calibri" pitchFamily="34" charset="0"/>
              </a:rPr>
              <a:t>Alaska Airlines (Alaska)</a:t>
            </a:r>
          </a:p>
          <a:p>
            <a:r>
              <a:rPr lang="en-US" dirty="0" smtClean="0">
                <a:latin typeface="Calibri" pitchFamily="34" charset="0"/>
              </a:rPr>
              <a:t>Continental Airlines (Continental)</a:t>
            </a:r>
          </a:p>
          <a:p>
            <a:r>
              <a:rPr lang="en-US" dirty="0" smtClean="0">
                <a:latin typeface="Calibri" pitchFamily="34" charset="0"/>
              </a:rPr>
              <a:t>Delta Air Lines (including Northwest Airlines) (Delta)</a:t>
            </a:r>
          </a:p>
          <a:p>
            <a:r>
              <a:rPr lang="en-US" dirty="0" smtClean="0">
                <a:latin typeface="Calibri" pitchFamily="34" charset="0"/>
              </a:rPr>
              <a:t>Frontier Airlines</a:t>
            </a:r>
          </a:p>
          <a:p>
            <a:r>
              <a:rPr lang="en-US" dirty="0" smtClean="0">
                <a:latin typeface="Calibri" pitchFamily="34" charset="0"/>
              </a:rPr>
              <a:t>JetBlue Airways (JetBlue)</a:t>
            </a:r>
          </a:p>
          <a:p>
            <a:r>
              <a:rPr lang="en-US" dirty="0" smtClean="0">
                <a:latin typeface="Calibri" pitchFamily="34" charset="0"/>
              </a:rPr>
              <a:t>Hawaiian Airlines</a:t>
            </a:r>
          </a:p>
          <a:p>
            <a:r>
              <a:rPr lang="en-US" dirty="0" smtClean="0">
                <a:latin typeface="Calibri" pitchFamily="34" charset="0"/>
              </a:rPr>
              <a:t>Southwest Airlines (Southwest)</a:t>
            </a:r>
          </a:p>
          <a:p>
            <a:r>
              <a:rPr lang="en-US" dirty="0" smtClean="0">
                <a:latin typeface="Calibri" pitchFamily="34" charset="0"/>
              </a:rPr>
              <a:t>Spirit Airlines</a:t>
            </a:r>
          </a:p>
          <a:p>
            <a:r>
              <a:rPr lang="en-US" dirty="0" smtClean="0">
                <a:latin typeface="Calibri" pitchFamily="34" charset="0"/>
              </a:rPr>
              <a:t>United Airlines </a:t>
            </a:r>
            <a:r>
              <a:rPr lang="en-CA" dirty="0" smtClean="0">
                <a:latin typeface="Calibri" pitchFamily="34" charset="0"/>
              </a:rPr>
              <a:t>(United)</a:t>
            </a:r>
          </a:p>
          <a:p>
            <a:r>
              <a:rPr lang="en-CA" dirty="0" smtClean="0">
                <a:latin typeface="Calibri" pitchFamily="34" charset="0"/>
              </a:rPr>
              <a:t>US Airways</a:t>
            </a:r>
          </a:p>
          <a:p>
            <a:r>
              <a:rPr lang="en-CA" dirty="0" smtClean="0">
                <a:latin typeface="Calibri" pitchFamily="34" charset="0"/>
              </a:rPr>
              <a:t>Virgin America Airlines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Local Competitors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>
                <a:latin typeface="Calibri" pitchFamily="34" charset="0"/>
              </a:rPr>
              <a:t>Joint business agreement</a:t>
            </a:r>
          </a:p>
          <a:p>
            <a:pPr lvl="1"/>
            <a:r>
              <a:rPr lang="en-CA" dirty="0" smtClean="0">
                <a:latin typeface="Calibri" pitchFamily="34" charset="0"/>
              </a:rPr>
              <a:t>Cooperation with British Airways, Iberia, </a:t>
            </a:r>
            <a:r>
              <a:rPr lang="en-CA" dirty="0" err="1" smtClean="0">
                <a:latin typeface="Calibri" pitchFamily="34" charset="0"/>
              </a:rPr>
              <a:t>Finnair</a:t>
            </a:r>
            <a:r>
              <a:rPr lang="en-CA" dirty="0" smtClean="0">
                <a:latin typeface="Calibri" pitchFamily="34" charset="0"/>
              </a:rPr>
              <a:t> and Royal Jordanian started in October</a:t>
            </a:r>
          </a:p>
          <a:p>
            <a:pPr lvl="1"/>
            <a:r>
              <a:rPr lang="en-CA" dirty="0" smtClean="0">
                <a:latin typeface="Calibri" pitchFamily="34" charset="0"/>
              </a:rPr>
              <a:t>Implementation of JBA with JAL expects to being in 2011</a:t>
            </a:r>
          </a:p>
          <a:p>
            <a:r>
              <a:rPr lang="en-CA" dirty="0" smtClean="0">
                <a:latin typeface="Calibri" pitchFamily="34" charset="0"/>
              </a:rPr>
              <a:t>Commercial collaboration with JetBlue</a:t>
            </a:r>
          </a:p>
          <a:p>
            <a:pPr lvl="1"/>
            <a:r>
              <a:rPr lang="en-CA" dirty="0" smtClean="0">
                <a:latin typeface="Calibri" pitchFamily="34" charset="0"/>
              </a:rPr>
              <a:t>Connect American’s 15 international destinations with JetBlue’s 26 domestic cities</a:t>
            </a:r>
            <a:endParaRPr lang="en-US" dirty="0" smtClean="0">
              <a:latin typeface="Calibri" pitchFamily="34" charset="0"/>
            </a:endParaRPr>
          </a:p>
          <a:p>
            <a:pPr lvl="1"/>
            <a:endParaRPr lang="en-CA" dirty="0" smtClean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Recent Events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Wages, salaries and benefits represented approximately 31% of operating expenses</a:t>
            </a:r>
          </a:p>
          <a:p>
            <a:r>
              <a:rPr lang="en-US" dirty="0" smtClean="0">
                <a:latin typeface="Calibri" pitchFamily="34" charset="0"/>
              </a:rPr>
              <a:t>78,250 </a:t>
            </a:r>
            <a:r>
              <a:rPr lang="en-CA" dirty="0" smtClean="0">
                <a:latin typeface="Calibri" pitchFamily="34" charset="0"/>
              </a:rPr>
              <a:t>full-time employees as of Dec 31, 2010</a:t>
            </a:r>
          </a:p>
          <a:p>
            <a:r>
              <a:rPr lang="en-CA" dirty="0" smtClean="0">
                <a:latin typeface="Calibri" pitchFamily="34" charset="0"/>
              </a:rPr>
              <a:t>Majority of employees are represented by labour unions and covered by collective bargaining agreements</a:t>
            </a:r>
          </a:p>
          <a:p>
            <a:r>
              <a:rPr lang="en-CA" dirty="0" smtClean="0">
                <a:latin typeface="Calibri" pitchFamily="34" charset="0"/>
              </a:rPr>
              <a:t>Ongoing labour disputes with the Allied Pilots Association (APA)</a:t>
            </a: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Labour Issues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74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704975"/>
            <a:ext cx="3667125" cy="34480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Jumbo Jet: 1960’s – 1970’s 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603" name="Picture 4" descr="1902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286000"/>
            <a:ext cx="42576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214313" y="4437063"/>
            <a:ext cx="2357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2000">
                <a:latin typeface="Lucida Sans Unicode" pitchFamily="34" charset="0"/>
              </a:rPr>
              <a:t>Boeing 747-8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>
                <a:latin typeface="Calibri" pitchFamily="34" charset="0"/>
              </a:rPr>
              <a:t>Hedging philosophy</a:t>
            </a:r>
          </a:p>
          <a:p>
            <a:pPr lvl="1"/>
            <a:r>
              <a:rPr lang="en-CA" dirty="0" smtClean="0">
                <a:latin typeface="Calibri" pitchFamily="34" charset="0"/>
              </a:rPr>
              <a:t>Enters into jet fuel and heating oil hedging contracts to dampen the impact of the volatility of jet fuel prices</a:t>
            </a:r>
          </a:p>
          <a:p>
            <a:pPr lvl="1"/>
            <a:r>
              <a:rPr lang="en-CA" dirty="0" smtClean="0">
                <a:latin typeface="Calibri" pitchFamily="34" charset="0"/>
              </a:rPr>
              <a:t>Does not take views on the direction of fuel prices</a:t>
            </a:r>
          </a:p>
          <a:p>
            <a:pPr lvl="1"/>
            <a:r>
              <a:rPr lang="en-CA" dirty="0" smtClean="0">
                <a:latin typeface="Calibri" pitchFamily="34" charset="0"/>
              </a:rPr>
              <a:t>Layers in fuel hedges on a systematic basis</a:t>
            </a:r>
          </a:p>
          <a:p>
            <a:pPr>
              <a:buNone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Fuel Costs and Hedging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79" y="4701953"/>
            <a:ext cx="8786842" cy="194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42844" y="6357958"/>
            <a:ext cx="878687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Uses primarily heating oil options (NYMEX heating oil) and collar contracts to hedge commodity price risk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Fuel Costs and Hedging cont’d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2" y="3357562"/>
            <a:ext cx="8986176" cy="30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214282" y="4357694"/>
            <a:ext cx="2000264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86314" y="4357694"/>
            <a:ext cx="1857388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71868" y="6000768"/>
            <a:ext cx="785818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406" y="6000768"/>
            <a:ext cx="785818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Established </a:t>
            </a:r>
            <a:r>
              <a:rPr lang="en-US" dirty="0" err="1" smtClean="0">
                <a:latin typeface="Calibri" pitchFamily="34" charset="0"/>
              </a:rPr>
              <a:t>AAdvantage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CA" dirty="0" smtClean="0">
                <a:latin typeface="Calibri" pitchFamily="34" charset="0"/>
              </a:rPr>
              <a:t>to develop </a:t>
            </a:r>
          </a:p>
          <a:p>
            <a:pPr>
              <a:buNone/>
            </a:pPr>
            <a:r>
              <a:rPr lang="en-CA" dirty="0" smtClean="0">
                <a:latin typeface="Calibri" pitchFamily="34" charset="0"/>
              </a:rPr>
              <a:t>     passenger loyalty by offering </a:t>
            </a:r>
          </a:p>
          <a:p>
            <a:pPr>
              <a:buNone/>
            </a:pPr>
            <a:r>
              <a:rPr lang="en-CA" dirty="0" smtClean="0">
                <a:latin typeface="Calibri" pitchFamily="34" charset="0"/>
              </a:rPr>
              <a:t>     awards to travelers</a:t>
            </a:r>
          </a:p>
          <a:p>
            <a:r>
              <a:rPr lang="en-CA" dirty="0" smtClean="0">
                <a:latin typeface="Calibri" pitchFamily="34" charset="0"/>
              </a:rPr>
              <a:t>One of AMR’s competitive advantages</a:t>
            </a:r>
          </a:p>
          <a:p>
            <a:r>
              <a:rPr lang="en-CA" dirty="0" smtClean="0">
                <a:latin typeface="Calibri" pitchFamily="34" charset="0"/>
              </a:rPr>
              <a:t>Mileage credits are also sold to over 1000 program participants including credit card issuers, hotels and car rental companies</a:t>
            </a:r>
          </a:p>
          <a:p>
            <a:r>
              <a:rPr lang="en-CA" dirty="0" smtClean="0">
                <a:latin typeface="Calibri" pitchFamily="34" charset="0"/>
              </a:rPr>
              <a:t>67 million members, 587 billion outstanding award miles as of Dec 31, 2010</a:t>
            </a:r>
          </a:p>
          <a:p>
            <a:endParaRPr lang="en-CA" dirty="0" smtClean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Frequent Flyer Program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9949" y="285728"/>
            <a:ext cx="2818331" cy="257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525963"/>
          </a:xfrm>
        </p:spPr>
        <p:txBody>
          <a:bodyPr>
            <a:normAutofit/>
          </a:bodyPr>
          <a:lstStyle/>
          <a:p>
            <a:r>
              <a:rPr lang="en-CA" dirty="0" smtClean="0">
                <a:latin typeface="Calibri" pitchFamily="34" charset="0"/>
              </a:rPr>
              <a:t>Weak financial conditions caused by significant losses in recent years</a:t>
            </a:r>
          </a:p>
          <a:p>
            <a:r>
              <a:rPr lang="en-CA" dirty="0" smtClean="0">
                <a:latin typeface="Calibri" pitchFamily="34" charset="0"/>
              </a:rPr>
              <a:t>Weak demand due to global economic downturn</a:t>
            </a:r>
          </a:p>
          <a:p>
            <a:r>
              <a:rPr lang="en-CA" dirty="0" smtClean="0">
                <a:latin typeface="Calibri" pitchFamily="34" charset="0"/>
              </a:rPr>
              <a:t>Significantly below investment grade credit ratings</a:t>
            </a:r>
          </a:p>
          <a:p>
            <a:r>
              <a:rPr lang="en-CA" dirty="0" smtClean="0">
                <a:latin typeface="Calibri" pitchFamily="34" charset="0"/>
              </a:rPr>
              <a:t>Substantial additional funds are needed to maintain sufficient liquidity</a:t>
            </a:r>
          </a:p>
          <a:p>
            <a:r>
              <a:rPr lang="en-CA" dirty="0" smtClean="0">
                <a:latin typeface="Calibri" pitchFamily="34" charset="0"/>
              </a:rPr>
              <a:t>Exposure to fuel prices and fuel supply</a:t>
            </a:r>
          </a:p>
          <a:p>
            <a:r>
              <a:rPr lang="en-CA" dirty="0" smtClean="0">
                <a:latin typeface="Calibri" pitchFamily="34" charset="0"/>
              </a:rPr>
              <a:t>Increasing competition reduces pricing power</a:t>
            </a: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Major Risks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Company History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0" y="1397000"/>
          <a:ext cx="9144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Company History (cont’d)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Management team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AMR Corporation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03" y="347899"/>
            <a:ext cx="6424641" cy="358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800" dirty="0" smtClean="0">
                <a:latin typeface="Calibri" pitchFamily="34" charset="0"/>
              </a:rPr>
              <a:t>Gerard J. </a:t>
            </a:r>
            <a:r>
              <a:rPr lang="en-US" sz="2800" dirty="0" err="1" smtClean="0">
                <a:latin typeface="Calibri" pitchFamily="34" charset="0"/>
              </a:rPr>
              <a:t>Arpey</a:t>
            </a:r>
            <a:endParaRPr lang="en-US" sz="2800" dirty="0" smtClean="0">
              <a:latin typeface="Calibri" pitchFamily="34" charset="0"/>
            </a:endParaRPr>
          </a:p>
          <a:p>
            <a:pPr>
              <a:buNone/>
            </a:pPr>
            <a:r>
              <a:rPr lang="en-CA" sz="2800" dirty="0" smtClean="0">
                <a:latin typeface="Calibri" pitchFamily="34" charset="0"/>
              </a:rPr>
              <a:t>CEO, President, Chairman (since May 2004)</a:t>
            </a:r>
          </a:p>
          <a:p>
            <a:pPr>
              <a:buNone/>
            </a:pPr>
            <a:r>
              <a:rPr lang="en-CA" sz="2800" dirty="0" smtClean="0">
                <a:latin typeface="Calibri" pitchFamily="34" charset="0"/>
              </a:rPr>
              <a:t>Age: 52</a:t>
            </a:r>
          </a:p>
          <a:p>
            <a:pPr>
              <a:buNone/>
            </a:pPr>
            <a:endParaRPr lang="en-CA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alibri" pitchFamily="34" charset="0"/>
                <a:ea typeface="ＭＳ Ｐゴシック" pitchFamily="34" charset="-128"/>
              </a:rPr>
              <a:t>BBA </a:t>
            </a:r>
            <a:r>
              <a:rPr lang="en-US" sz="2200" dirty="0" smtClean="0">
                <a:latin typeface="Calibri" pitchFamily="34" charset="0"/>
                <a:ea typeface="ＭＳ Ｐゴシック" pitchFamily="34" charset="-128"/>
              </a:rPr>
              <a:t>from University of Texas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latin typeface="Calibri" pitchFamily="34" charset="0"/>
                <a:ea typeface="ＭＳ Ｐゴシック" pitchFamily="34" charset="-128"/>
              </a:rPr>
              <a:t>Started as a </a:t>
            </a:r>
            <a:r>
              <a:rPr lang="en-US" sz="2200" b="1" dirty="0" smtClean="0">
                <a:latin typeface="Calibri" pitchFamily="34" charset="0"/>
                <a:ea typeface="ＭＳ Ｐゴシック" pitchFamily="34" charset="-128"/>
              </a:rPr>
              <a:t>financial analyst</a:t>
            </a:r>
            <a:r>
              <a:rPr lang="en-US" sz="2200" dirty="0" smtClean="0">
                <a:latin typeface="Calibri" pitchFamily="34" charset="0"/>
                <a:ea typeface="ＭＳ Ｐゴシック" pitchFamily="34" charset="-128"/>
              </a:rPr>
              <a:t> in 1982</a:t>
            </a:r>
          </a:p>
          <a:p>
            <a:pPr>
              <a:lnSpc>
                <a:spcPct val="150000"/>
              </a:lnSpc>
            </a:pPr>
            <a:r>
              <a:rPr lang="en-CA" sz="2200" b="1" dirty="0" smtClean="0">
                <a:latin typeface="Calibri" pitchFamily="34" charset="0"/>
                <a:ea typeface="ＭＳ Ｐゴシック" pitchFamily="34" charset="-128"/>
              </a:rPr>
              <a:t>Senior VP </a:t>
            </a:r>
            <a:r>
              <a:rPr lang="en-CA" sz="2200" dirty="0" smtClean="0">
                <a:latin typeface="Calibri" pitchFamily="34" charset="0"/>
                <a:ea typeface="ＭＳ Ｐゴシック" pitchFamily="34" charset="-128"/>
              </a:rPr>
              <a:t>of Planning 1992-1995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alibri" pitchFamily="34" charset="0"/>
                <a:ea typeface="ＭＳ Ｐゴシック" pitchFamily="34" charset="-128"/>
              </a:rPr>
              <a:t>CFO </a:t>
            </a:r>
            <a:r>
              <a:rPr lang="en-US" sz="2200" dirty="0" smtClean="0">
                <a:latin typeface="Calibri" pitchFamily="34" charset="0"/>
                <a:ea typeface="ＭＳ Ｐゴシック" pitchFamily="34" charset="-128"/>
              </a:rPr>
              <a:t>of AMR 1995-2000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Calibri" pitchFamily="34" charset="0"/>
                <a:ea typeface="ＭＳ Ｐゴシック" pitchFamily="34" charset="-128"/>
              </a:rPr>
              <a:t>Executive VP </a:t>
            </a:r>
            <a:r>
              <a:rPr lang="en-US" sz="2200" dirty="0" smtClean="0">
                <a:latin typeface="Calibri" pitchFamily="34" charset="0"/>
                <a:ea typeface="ＭＳ Ｐゴシック" pitchFamily="34" charset="-128"/>
              </a:rPr>
              <a:t>of Operations 2000-2002</a:t>
            </a:r>
          </a:p>
          <a:p>
            <a:pPr>
              <a:lnSpc>
                <a:spcPct val="150000"/>
              </a:lnSpc>
            </a:pPr>
            <a:r>
              <a:rPr lang="en-CA" sz="2200" dirty="0" smtClean="0">
                <a:latin typeface="Calibri" pitchFamily="34" charset="0"/>
                <a:ea typeface="ＭＳ Ｐゴシック" pitchFamily="34" charset="-128"/>
              </a:rPr>
              <a:t>2009 Basic Salary: $669,646</a:t>
            </a:r>
          </a:p>
          <a:p>
            <a:pPr>
              <a:lnSpc>
                <a:spcPct val="150000"/>
              </a:lnSpc>
            </a:pPr>
            <a:r>
              <a:rPr lang="en-CA" sz="2200" dirty="0" smtClean="0">
                <a:latin typeface="Calibri" pitchFamily="34" charset="0"/>
                <a:ea typeface="ＭＳ Ｐゴシック" pitchFamily="34" charset="-128"/>
              </a:rPr>
              <a:t>2009 Total Compensation: $5,631,002</a:t>
            </a:r>
            <a:endParaRPr lang="en-US" sz="2200" dirty="0" smtClean="0">
              <a:latin typeface="Calibri" pitchFamily="34" charset="0"/>
              <a:ea typeface="ＭＳ Ｐゴシック" pitchFamily="34" charset="-128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latin typeface="Calibri" pitchFamily="34" charset="0"/>
              <a:ea typeface="ＭＳ Ｐゴシック" pitchFamily="34" charset="-128"/>
            </a:endParaRPr>
          </a:p>
          <a:p>
            <a:endParaRPr lang="en-CA" sz="2000" dirty="0" smtClean="0">
              <a:latin typeface="Calibri" pitchFamily="34" charset="0"/>
            </a:endParaRPr>
          </a:p>
          <a:p>
            <a:endParaRPr lang="en-CA" dirty="0">
              <a:latin typeface="Calibri" pitchFamily="34" charset="0"/>
            </a:endParaRPr>
          </a:p>
          <a:p>
            <a:endParaRPr lang="en-CA" dirty="0" smtClean="0">
              <a:latin typeface="Calibri" pitchFamily="34" charset="0"/>
            </a:endParaRPr>
          </a:p>
          <a:p>
            <a:pPr>
              <a:buNone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Management Team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3071810"/>
            <a:ext cx="2000264" cy="277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sz="4700" dirty="0" smtClean="0">
                <a:latin typeface="Calibri" pitchFamily="34" charset="0"/>
              </a:rPr>
              <a:t>Thomas W. Horton</a:t>
            </a:r>
          </a:p>
          <a:p>
            <a:pPr>
              <a:buNone/>
            </a:pPr>
            <a:r>
              <a:rPr lang="en-CA" sz="4700" dirty="0" smtClean="0">
                <a:latin typeface="Calibri" pitchFamily="34" charset="0"/>
              </a:rPr>
              <a:t>CFO, Executive VP of Finance and Planning (since Mar 2006)</a:t>
            </a:r>
          </a:p>
          <a:p>
            <a:pPr>
              <a:buNone/>
            </a:pPr>
            <a:r>
              <a:rPr lang="en-CA" sz="4700" dirty="0" smtClean="0">
                <a:latin typeface="Calibri" pitchFamily="34" charset="0"/>
              </a:rPr>
              <a:t>Age: 49</a:t>
            </a:r>
          </a:p>
          <a:p>
            <a:pPr>
              <a:buNone/>
            </a:pPr>
            <a:endParaRPr lang="en-CA" sz="3000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alibri" pitchFamily="34" charset="0"/>
                <a:ea typeface="ＭＳ Ｐゴシック" pitchFamily="34" charset="-128"/>
              </a:rPr>
              <a:t>BBA</a:t>
            </a:r>
            <a:r>
              <a:rPr lang="en-US" sz="3600" dirty="0" smtClean="0">
                <a:latin typeface="Calibri" pitchFamily="34" charset="0"/>
                <a:ea typeface="ＭＳ Ｐゴシック" pitchFamily="34" charset="-128"/>
              </a:rPr>
              <a:t> from Baylor University</a:t>
            </a:r>
            <a:endParaRPr lang="en-US" sz="3600" b="1" dirty="0" smtClean="0">
              <a:latin typeface="Calibri" pitchFamily="34" charset="0"/>
              <a:ea typeface="ＭＳ Ｐゴシック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alibri" pitchFamily="34" charset="0"/>
                <a:ea typeface="ＭＳ Ｐゴシック" pitchFamily="34" charset="-128"/>
              </a:rPr>
              <a:t>MBA</a:t>
            </a:r>
            <a:r>
              <a:rPr lang="en-US" sz="3600" dirty="0" smtClean="0">
                <a:latin typeface="Calibri" pitchFamily="34" charset="0"/>
                <a:ea typeface="ＭＳ Ｐゴシック" pitchFamily="34" charset="-128"/>
              </a:rPr>
              <a:t> from Southern Methodist University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Calibri" pitchFamily="34" charset="0"/>
                <a:ea typeface="ＭＳ Ｐゴシック" pitchFamily="34" charset="-128"/>
              </a:rPr>
              <a:t>Joined AMR in </a:t>
            </a:r>
            <a:r>
              <a:rPr lang="en-US" sz="3600" b="1" dirty="0" smtClean="0">
                <a:latin typeface="Calibri" pitchFamily="34" charset="0"/>
                <a:ea typeface="ＭＳ Ｐゴシック" pitchFamily="34" charset="-128"/>
              </a:rPr>
              <a:t>1985</a:t>
            </a:r>
            <a:r>
              <a:rPr lang="en-US" sz="3600" dirty="0" smtClean="0">
                <a:latin typeface="Calibri" pitchFamily="34" charset="0"/>
                <a:ea typeface="ＭＳ Ｐゴシック" pitchFamily="34" charset="-128"/>
              </a:rPr>
              <a:t>, became </a:t>
            </a:r>
            <a:r>
              <a:rPr lang="en-US" sz="3600" b="1" dirty="0" smtClean="0">
                <a:latin typeface="Calibri" pitchFamily="34" charset="0"/>
                <a:ea typeface="ＭＳ Ｐゴシック" pitchFamily="34" charset="-128"/>
              </a:rPr>
              <a:t>VP</a:t>
            </a:r>
            <a:r>
              <a:rPr lang="en-US" sz="3600" dirty="0" smtClean="0">
                <a:latin typeface="Calibri" pitchFamily="34" charset="0"/>
                <a:ea typeface="ＭＳ Ｐゴシック" pitchFamily="34" charset="-128"/>
              </a:rPr>
              <a:t> in 1994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alibri" pitchFamily="34" charset="0"/>
                <a:ea typeface="ＭＳ Ｐゴシック" pitchFamily="34" charset="-128"/>
              </a:rPr>
              <a:t>Senior VP </a:t>
            </a:r>
            <a:r>
              <a:rPr lang="en-US" sz="3600" dirty="0" smtClean="0">
                <a:latin typeface="Calibri" pitchFamily="34" charset="0"/>
                <a:ea typeface="ＭＳ Ｐゴシック" pitchFamily="34" charset="-128"/>
              </a:rPr>
              <a:t>and </a:t>
            </a:r>
            <a:r>
              <a:rPr lang="en-US" sz="3600" b="1" dirty="0" smtClean="0">
                <a:latin typeface="Calibri" pitchFamily="34" charset="0"/>
                <a:ea typeface="ＭＳ Ｐゴシック" pitchFamily="34" charset="-128"/>
              </a:rPr>
              <a:t>CFO </a:t>
            </a:r>
            <a:r>
              <a:rPr lang="en-US" sz="3600" dirty="0" smtClean="0">
                <a:latin typeface="Calibri" pitchFamily="34" charset="0"/>
                <a:ea typeface="ＭＳ Ｐゴシック" pitchFamily="34" charset="-128"/>
              </a:rPr>
              <a:t>of AMR 2000-2002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Calibri" pitchFamily="34" charset="0"/>
                <a:ea typeface="ＭＳ Ｐゴシック" pitchFamily="34" charset="-128"/>
              </a:rPr>
              <a:t>Vice Chairman</a:t>
            </a:r>
            <a:r>
              <a:rPr lang="en-US" sz="3600" dirty="0" smtClean="0">
                <a:latin typeface="Calibri" pitchFamily="34" charset="0"/>
                <a:ea typeface="ＭＳ Ｐゴシック" pitchFamily="34" charset="-128"/>
              </a:rPr>
              <a:t> and </a:t>
            </a:r>
            <a:r>
              <a:rPr lang="en-US" sz="3600" b="1" dirty="0" smtClean="0">
                <a:latin typeface="Calibri" pitchFamily="34" charset="0"/>
                <a:ea typeface="ＭＳ Ｐゴシック" pitchFamily="34" charset="-128"/>
              </a:rPr>
              <a:t>CFO </a:t>
            </a:r>
            <a:r>
              <a:rPr lang="en-US" sz="3600" dirty="0" smtClean="0">
                <a:latin typeface="Calibri" pitchFamily="34" charset="0"/>
                <a:ea typeface="ＭＳ Ｐゴシック" pitchFamily="34" charset="-128"/>
              </a:rPr>
              <a:t>at AT&amp;T 2002-2006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Calibri" pitchFamily="34" charset="0"/>
                <a:ea typeface="ＭＳ Ｐゴシック" pitchFamily="34" charset="-128"/>
              </a:rPr>
              <a:t>Returned to AMR in 2006</a:t>
            </a:r>
          </a:p>
          <a:p>
            <a:pPr>
              <a:lnSpc>
                <a:spcPct val="150000"/>
              </a:lnSpc>
            </a:pPr>
            <a:r>
              <a:rPr lang="en-CA" sz="3600" dirty="0" smtClean="0">
                <a:latin typeface="Calibri" pitchFamily="34" charset="0"/>
                <a:ea typeface="ＭＳ Ｐゴシック" pitchFamily="34" charset="-128"/>
              </a:rPr>
              <a:t>2009 Basic Salary: $618,135</a:t>
            </a:r>
          </a:p>
          <a:p>
            <a:pPr>
              <a:lnSpc>
                <a:spcPct val="150000"/>
              </a:lnSpc>
            </a:pPr>
            <a:r>
              <a:rPr lang="en-CA" sz="3600" dirty="0" smtClean="0">
                <a:latin typeface="Calibri" pitchFamily="34" charset="0"/>
                <a:ea typeface="ＭＳ Ｐゴシック" pitchFamily="34" charset="-128"/>
              </a:rPr>
              <a:t>2009 Total Compensation:</a:t>
            </a:r>
            <a:r>
              <a:rPr lang="en-US" sz="3600" dirty="0"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sz="3600" dirty="0" smtClean="0">
                <a:latin typeface="Calibri" pitchFamily="34" charset="0"/>
                <a:ea typeface="ＭＳ Ｐゴシック" pitchFamily="34" charset="-128"/>
              </a:rPr>
              <a:t>$3,037,316</a:t>
            </a:r>
            <a:endParaRPr lang="en-CA" sz="3600" dirty="0" smtClean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Management Team (cont’d)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2928934"/>
            <a:ext cx="2143141" cy="298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sz="4200" dirty="0" smtClean="0">
                <a:latin typeface="Calibri" pitchFamily="34" charset="0"/>
              </a:rPr>
              <a:t>Daniel P. </a:t>
            </a:r>
            <a:r>
              <a:rPr lang="en-US" sz="4200" dirty="0" err="1" smtClean="0">
                <a:latin typeface="Calibri" pitchFamily="34" charset="0"/>
              </a:rPr>
              <a:t>Garton</a:t>
            </a:r>
            <a:endParaRPr lang="en-US" sz="4200" dirty="0" smtClean="0">
              <a:latin typeface="Calibri" pitchFamily="34" charset="0"/>
            </a:endParaRPr>
          </a:p>
          <a:p>
            <a:pPr>
              <a:buNone/>
            </a:pPr>
            <a:r>
              <a:rPr lang="en-CA" sz="4200" dirty="0" smtClean="0">
                <a:latin typeface="Calibri" pitchFamily="34" charset="0"/>
              </a:rPr>
              <a:t>Executive VP of Marketing (since Sept 2002)</a:t>
            </a:r>
          </a:p>
          <a:p>
            <a:pPr>
              <a:buNone/>
            </a:pPr>
            <a:r>
              <a:rPr lang="en-CA" sz="4200" dirty="0" smtClean="0">
                <a:latin typeface="Calibri" pitchFamily="34" charset="0"/>
              </a:rPr>
              <a:t>Age: 53</a:t>
            </a:r>
          </a:p>
          <a:p>
            <a:pPr>
              <a:buNone/>
            </a:pPr>
            <a:endParaRPr lang="en-CA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Calibri" pitchFamily="34" charset="0"/>
                <a:ea typeface="ＭＳ Ｐゴシック" pitchFamily="34" charset="-128"/>
              </a:rPr>
              <a:t>BA</a:t>
            </a:r>
            <a:r>
              <a:rPr lang="en-US" sz="3200" dirty="0" smtClean="0">
                <a:latin typeface="Calibri" pitchFamily="34" charset="0"/>
                <a:ea typeface="ＭＳ Ｐゴシック" pitchFamily="34" charset="-128"/>
              </a:rPr>
              <a:t> in Economics from Stanford University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Calibri" pitchFamily="34" charset="0"/>
                <a:ea typeface="ＭＳ Ｐゴシック" pitchFamily="34" charset="-128"/>
              </a:rPr>
              <a:t>MBA</a:t>
            </a:r>
            <a:r>
              <a:rPr lang="en-US" sz="3200" dirty="0" smtClean="0">
                <a:latin typeface="Calibri" pitchFamily="34" charset="0"/>
                <a:ea typeface="ＭＳ Ｐゴシック" pitchFamily="34" charset="-128"/>
              </a:rPr>
              <a:t> in Finance from Cornell University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alibri" pitchFamily="34" charset="0"/>
                <a:ea typeface="ＭＳ Ｐゴシック" pitchFamily="34" charset="-128"/>
              </a:rPr>
              <a:t>Started in </a:t>
            </a:r>
            <a:r>
              <a:rPr lang="en-US" sz="3200" b="1" dirty="0" smtClean="0">
                <a:latin typeface="Calibri" pitchFamily="34" charset="0"/>
                <a:ea typeface="ＭＳ Ｐゴシック" pitchFamily="34" charset="-128"/>
              </a:rPr>
              <a:t>Finance Department </a:t>
            </a:r>
            <a:r>
              <a:rPr lang="en-US" sz="3200" dirty="0" smtClean="0">
                <a:latin typeface="Calibri" pitchFamily="34" charset="0"/>
                <a:ea typeface="ＭＳ Ｐゴシック" pitchFamily="34" charset="-128"/>
              </a:rPr>
              <a:t>in 1984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Calibri" pitchFamily="34" charset="0"/>
                <a:ea typeface="ＭＳ Ｐゴシック" pitchFamily="34" charset="-128"/>
              </a:rPr>
              <a:t>VP and CFO</a:t>
            </a:r>
            <a:r>
              <a:rPr lang="en-US" sz="3200" dirty="0" smtClean="0">
                <a:latin typeface="Calibri" pitchFamily="34" charset="0"/>
                <a:ea typeface="ＭＳ Ｐゴシック" pitchFamily="34" charset="-128"/>
              </a:rPr>
              <a:t> of Continental 1993-1995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Calibri" pitchFamily="34" charset="0"/>
                <a:ea typeface="ＭＳ Ｐゴシック" pitchFamily="34" charset="-128"/>
              </a:rPr>
              <a:t>President</a:t>
            </a:r>
            <a:r>
              <a:rPr lang="en-US" sz="3200" dirty="0" smtClean="0">
                <a:latin typeface="Calibri" pitchFamily="34" charset="0"/>
                <a:ea typeface="ＭＳ Ｐゴシック" pitchFamily="34" charset="-128"/>
              </a:rPr>
              <a:t> of American Eagle Airlines 1995-1998</a:t>
            </a:r>
          </a:p>
          <a:p>
            <a:pPr>
              <a:lnSpc>
                <a:spcPct val="150000"/>
              </a:lnSpc>
            </a:pPr>
            <a:r>
              <a:rPr lang="en-CA" sz="3200" b="1" dirty="0" smtClean="0">
                <a:latin typeface="Calibri" pitchFamily="34" charset="0"/>
                <a:ea typeface="ＭＳ Ｐゴシック" pitchFamily="34" charset="-128"/>
              </a:rPr>
              <a:t>Executive VP </a:t>
            </a:r>
            <a:r>
              <a:rPr lang="en-CA" sz="3200" dirty="0" smtClean="0">
                <a:latin typeface="Calibri" pitchFamily="34" charset="0"/>
                <a:ea typeface="ＭＳ Ｐゴシック" pitchFamily="34" charset="-128"/>
              </a:rPr>
              <a:t>of Customer Service 2000-2002</a:t>
            </a:r>
          </a:p>
          <a:p>
            <a:pPr>
              <a:lnSpc>
                <a:spcPct val="150000"/>
              </a:lnSpc>
            </a:pPr>
            <a:r>
              <a:rPr lang="en-CA" sz="3200" dirty="0" smtClean="0">
                <a:latin typeface="Calibri" pitchFamily="34" charset="0"/>
                <a:ea typeface="ＭＳ Ｐゴシック" pitchFamily="34" charset="-128"/>
              </a:rPr>
              <a:t>2009 Basic Salary: $530,478</a:t>
            </a:r>
          </a:p>
          <a:p>
            <a:pPr>
              <a:lnSpc>
                <a:spcPct val="150000"/>
              </a:lnSpc>
            </a:pPr>
            <a:r>
              <a:rPr lang="en-CA" sz="3200" dirty="0" smtClean="0">
                <a:latin typeface="Calibri" pitchFamily="34" charset="0"/>
                <a:ea typeface="ＭＳ Ｐゴシック" pitchFamily="34" charset="-128"/>
              </a:rPr>
              <a:t>2009 Total Compensation: $2,854,334</a:t>
            </a:r>
            <a:endParaRPr lang="en-CA" sz="3200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Management Team (cont’d)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3000372"/>
            <a:ext cx="2078899" cy="2935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  <a:cs typeface="Calibri" pitchFamily="34" charset="0"/>
              </a:rPr>
              <a:t>To remove government control over fares, routes, and market entry =&gt; CAB eliminated</a:t>
            </a:r>
          </a:p>
          <a:p>
            <a:r>
              <a:rPr lang="en-CA" dirty="0" smtClean="0">
                <a:latin typeface="Calibri" pitchFamily="34" charset="0"/>
                <a:cs typeface="Calibri" pitchFamily="34" charset="0"/>
              </a:rPr>
              <a:t>Underserved airports opened to major carriers</a:t>
            </a:r>
          </a:p>
          <a:p>
            <a:r>
              <a:rPr lang="en-CA" dirty="0" smtClean="0">
                <a:latin typeface="Calibri" pitchFamily="34" charset="0"/>
                <a:cs typeface="Calibri" pitchFamily="34" charset="0"/>
              </a:rPr>
              <a:t>Mergers between local carriers were allowed</a:t>
            </a:r>
          </a:p>
          <a:p>
            <a:r>
              <a:rPr lang="en-CA" dirty="0" smtClean="0">
                <a:latin typeface="Calibri" pitchFamily="34" charset="0"/>
                <a:cs typeface="Calibri" pitchFamily="34" charset="0"/>
              </a:rPr>
              <a:t>Implementation of “Hub and Spoke” system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Airline Deregulation Act (1978)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3592226" y="4588668"/>
            <a:ext cx="22240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8000" b="1" dirty="0">
                <a:latin typeface="Lucida Console" pitchFamily="49" charset="0"/>
              </a:rPr>
              <a:t>CAB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51250" y="4724400"/>
            <a:ext cx="2000250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32708" y="4714875"/>
            <a:ext cx="2143125" cy="1071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Company performance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AMR Corporation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71815" y="214300"/>
            <a:ext cx="5572151" cy="41791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Flight Equipment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7" y="1657350"/>
            <a:ext cx="9107167" cy="441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3143248"/>
            <a:ext cx="9144000" cy="142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3571876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5720" y="1600200"/>
            <a:ext cx="8572560" cy="4525963"/>
          </a:xfrm>
        </p:spPr>
        <p:txBody>
          <a:bodyPr>
            <a:normAutofit/>
          </a:bodyPr>
          <a:lstStyle/>
          <a:p>
            <a:r>
              <a:rPr lang="en-CA" dirty="0" smtClean="0">
                <a:latin typeface="Calibri" pitchFamily="34" charset="0"/>
              </a:rPr>
              <a:t>Includes various types of equipment and property, primarily aircrafts and airport facilities</a:t>
            </a:r>
          </a:p>
          <a:p>
            <a:r>
              <a:rPr lang="en-CA" dirty="0" smtClean="0">
                <a:latin typeface="Calibri" pitchFamily="34" charset="0"/>
              </a:rPr>
              <a:t>202 jet aircraft and 39 turboprop are under operating leases</a:t>
            </a:r>
          </a:p>
          <a:p>
            <a:r>
              <a:rPr lang="en-CA" dirty="0" smtClean="0">
                <a:latin typeface="Calibri" pitchFamily="34" charset="0"/>
              </a:rPr>
              <a:t>70 jet aircraft are under capital leases</a:t>
            </a:r>
          </a:p>
          <a:p>
            <a:endParaRPr lang="en-CA" dirty="0" smtClean="0">
              <a:latin typeface="Calibri" pitchFamily="34" charset="0"/>
            </a:endParaRPr>
          </a:p>
          <a:p>
            <a:endParaRPr lang="en-CA" dirty="0" smtClean="0">
              <a:latin typeface="Calibri" pitchFamily="34" charset="0"/>
            </a:endParaRPr>
          </a:p>
          <a:p>
            <a:endParaRPr lang="en-CA" dirty="0" smtClean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Leases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314848"/>
            <a:ext cx="8991600" cy="254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8072462" y="4572008"/>
            <a:ext cx="857256" cy="15001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Contractual Obligations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29" y="2124074"/>
            <a:ext cx="9059142" cy="280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3571876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2" y="3929066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Significantly below investment grade credit ratings (rated CCC by Morningstar)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Long-term Debts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37" y="3043247"/>
            <a:ext cx="9052926" cy="195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3643314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Segment Reports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98" y="4143380"/>
            <a:ext cx="902020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" y="2143116"/>
            <a:ext cx="89725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2500306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2" y="5072074"/>
            <a:ext cx="914400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Operating Expenses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60" y="1428736"/>
            <a:ext cx="885828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1406" y="2071678"/>
            <a:ext cx="8929718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406" y="2285992"/>
            <a:ext cx="8929718" cy="142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7158" y="4643446"/>
            <a:ext cx="857256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Operating Statistics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43050"/>
            <a:ext cx="89916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2928934"/>
            <a:ext cx="907259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071942"/>
            <a:ext cx="907259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143248"/>
            <a:ext cx="907256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2357430"/>
            <a:ext cx="907256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Financials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>
                <a:latin typeface="Calibri" pitchFamily="34" charset="0"/>
              </a:rPr>
              <a:t>AMR Corporation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7119" y="785794"/>
            <a:ext cx="4702825" cy="42279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Consolidated Balance Sheets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26" y="1047774"/>
            <a:ext cx="9040749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2000240"/>
            <a:ext cx="914400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500438"/>
            <a:ext cx="914400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</Template>
  <TotalTime>834</TotalTime>
  <Words>3626</Words>
  <Application>Microsoft Office PowerPoint</Application>
  <PresentationFormat>On-screen Show (4:3)</PresentationFormat>
  <Paragraphs>817</Paragraphs>
  <Slides>200</Slides>
  <Notes>104</Notes>
  <HiddenSlides>12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200</vt:i4>
      </vt:variant>
    </vt:vector>
  </HeadingPairs>
  <TitlesOfParts>
    <vt:vector size="203" baseType="lpstr">
      <vt:lpstr>SKY</vt:lpstr>
      <vt:lpstr>Worksheet</vt:lpstr>
      <vt:lpstr>工作表</vt:lpstr>
      <vt:lpstr>Global Airlines</vt:lpstr>
      <vt:lpstr>Global Airline Industry</vt:lpstr>
      <vt:lpstr>Terminology</vt:lpstr>
      <vt:lpstr>History/Regulations</vt:lpstr>
      <vt:lpstr>History/Regulations (2)</vt:lpstr>
      <vt:lpstr>After World War II</vt:lpstr>
      <vt:lpstr>Jet: 1950’s - 1960’s</vt:lpstr>
      <vt:lpstr>Jumbo Jet: 1960’s – 1970’s </vt:lpstr>
      <vt:lpstr>Airline Deregulation Act (1978)</vt:lpstr>
      <vt:lpstr>Global Airlines</vt:lpstr>
      <vt:lpstr>Slide 11</vt:lpstr>
      <vt:lpstr>Business Models</vt:lpstr>
      <vt:lpstr>Types of Airlines</vt:lpstr>
      <vt:lpstr>Airline Alliances</vt:lpstr>
      <vt:lpstr>Airline Alliances</vt:lpstr>
      <vt:lpstr>Benefits of Alliances</vt:lpstr>
      <vt:lpstr>Industry Overview</vt:lpstr>
      <vt:lpstr>Slide 18</vt:lpstr>
      <vt:lpstr>Slide 19</vt:lpstr>
      <vt:lpstr>Slide 20</vt:lpstr>
      <vt:lpstr>Slide 21</vt:lpstr>
      <vt:lpstr>Short term 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Long term 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OUTLOOK 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AMR Corporation</vt:lpstr>
      <vt:lpstr>Company analysis</vt:lpstr>
      <vt:lpstr>Current Stock Price</vt:lpstr>
      <vt:lpstr>1 Year Performance</vt:lpstr>
      <vt:lpstr>5 Year Performance</vt:lpstr>
      <vt:lpstr>10 Year Performance</vt:lpstr>
      <vt:lpstr>10 Year AMR vs. Dow Jones Transportation</vt:lpstr>
      <vt:lpstr>10 Year AMR vs. AMEX Oil</vt:lpstr>
      <vt:lpstr>Company Profile</vt:lpstr>
      <vt:lpstr>Company Profile cont’d</vt:lpstr>
      <vt:lpstr>Company Profile cont’d</vt:lpstr>
      <vt:lpstr>Hubs and Destinations</vt:lpstr>
      <vt:lpstr>Local Competitors</vt:lpstr>
      <vt:lpstr>Recent Events</vt:lpstr>
      <vt:lpstr>Labour Issues</vt:lpstr>
      <vt:lpstr>Fuel Costs and Hedging</vt:lpstr>
      <vt:lpstr>Fuel Costs and Hedging cont’d</vt:lpstr>
      <vt:lpstr>Frequent Flyer Program</vt:lpstr>
      <vt:lpstr>Major Risks</vt:lpstr>
      <vt:lpstr>Company History</vt:lpstr>
      <vt:lpstr>Company History (cont’d)</vt:lpstr>
      <vt:lpstr>Management team</vt:lpstr>
      <vt:lpstr>Management Team</vt:lpstr>
      <vt:lpstr>Management Team (cont’d)</vt:lpstr>
      <vt:lpstr>Management Team (cont’d)</vt:lpstr>
      <vt:lpstr>Company performance</vt:lpstr>
      <vt:lpstr>Flight Equipment</vt:lpstr>
      <vt:lpstr>Leases</vt:lpstr>
      <vt:lpstr>Contractual Obligations</vt:lpstr>
      <vt:lpstr>Long-term Debts</vt:lpstr>
      <vt:lpstr>Segment Reports</vt:lpstr>
      <vt:lpstr>Operating Expenses</vt:lpstr>
      <vt:lpstr>Operating Statistics</vt:lpstr>
      <vt:lpstr>Financials</vt:lpstr>
      <vt:lpstr>Consolidated Balance Sheets</vt:lpstr>
      <vt:lpstr>Consolidated Balance Sheets (cont’d)</vt:lpstr>
      <vt:lpstr>Consolidated Statements of Operations</vt:lpstr>
      <vt:lpstr>Consolidated Statements of Cash Flow</vt:lpstr>
      <vt:lpstr>Consolidated Statements of Stockholders’ Equity (Deficit)</vt:lpstr>
      <vt:lpstr>Shared Based Compensation</vt:lpstr>
      <vt:lpstr>Retirement Benefits</vt:lpstr>
      <vt:lpstr>Conclusion</vt:lpstr>
      <vt:lpstr>Recommendation</vt:lpstr>
      <vt:lpstr>Southwest Airline</vt:lpstr>
      <vt:lpstr>Stock Information</vt:lpstr>
      <vt:lpstr>1 Year Price Chart</vt:lpstr>
      <vt:lpstr>5 Year Price Chart</vt:lpstr>
      <vt:lpstr>10 Year Price Chart</vt:lpstr>
      <vt:lpstr>10 Year LUV vs. Dow Jones Transportation</vt:lpstr>
      <vt:lpstr>10 Year LUV vs. OIL Price</vt:lpstr>
      <vt:lpstr>5 Year Cumulative Return</vt:lpstr>
      <vt:lpstr>Company Profile</vt:lpstr>
      <vt:lpstr>Timeline: 1960 - 1980</vt:lpstr>
      <vt:lpstr>Timeline: 1980 - Present</vt:lpstr>
      <vt:lpstr>Southwest Airlines Culture: 1970s</vt:lpstr>
      <vt:lpstr>Southwest Airlines Culture: 1980s</vt:lpstr>
      <vt:lpstr>Company Today</vt:lpstr>
      <vt:lpstr>Business Model</vt:lpstr>
      <vt:lpstr>Size of Southwest Airlines</vt:lpstr>
      <vt:lpstr>Aircraft Fleet</vt:lpstr>
      <vt:lpstr>Aircraft Fleet</vt:lpstr>
      <vt:lpstr>Restricted Stock Units</vt:lpstr>
      <vt:lpstr>Stock Option</vt:lpstr>
      <vt:lpstr>Customer Services</vt:lpstr>
      <vt:lpstr>Servicing Map</vt:lpstr>
      <vt:lpstr>Region &amp; Market Share</vt:lpstr>
      <vt:lpstr>Innovation</vt:lpstr>
      <vt:lpstr>Recent News</vt:lpstr>
      <vt:lpstr>Southwest Management</vt:lpstr>
      <vt:lpstr>Management</vt:lpstr>
      <vt:lpstr>Management</vt:lpstr>
      <vt:lpstr>Management</vt:lpstr>
      <vt:lpstr>Management</vt:lpstr>
      <vt:lpstr>Operating Statistics</vt:lpstr>
      <vt:lpstr>Net Income: Annually</vt:lpstr>
      <vt:lpstr>Revenue:  Annually</vt:lpstr>
      <vt:lpstr>Performance</vt:lpstr>
      <vt:lpstr>Operating Expenses</vt:lpstr>
      <vt:lpstr>Operating Expenses</vt:lpstr>
      <vt:lpstr>Summary</vt:lpstr>
      <vt:lpstr>FINANCIALS</vt:lpstr>
      <vt:lpstr>Balance Sheet</vt:lpstr>
      <vt:lpstr>Income Statement</vt:lpstr>
      <vt:lpstr>Income &amp; Expense Figure</vt:lpstr>
      <vt:lpstr>Hedging Strategy</vt:lpstr>
      <vt:lpstr>Fuel Derivative Contract</vt:lpstr>
      <vt:lpstr>Cash Flow Statement</vt:lpstr>
      <vt:lpstr>Conclusion</vt:lpstr>
      <vt:lpstr>Recommendation</vt:lpstr>
      <vt:lpstr>Cathay Pacific</vt:lpstr>
      <vt:lpstr>Stock Information</vt:lpstr>
      <vt:lpstr>1 year stock price</vt:lpstr>
      <vt:lpstr>5 year stock price</vt:lpstr>
      <vt:lpstr>8 year stock price</vt:lpstr>
      <vt:lpstr>8 year vs. Airline Index</vt:lpstr>
      <vt:lpstr>8 year vs. Hangseng Index </vt:lpstr>
      <vt:lpstr>8 year vs. oil &amp; gas</vt:lpstr>
      <vt:lpstr>Fleet 2010</vt:lpstr>
      <vt:lpstr>Company Profile</vt:lpstr>
      <vt:lpstr>History</vt:lpstr>
      <vt:lpstr>History (Cont.)</vt:lpstr>
      <vt:lpstr>Cathay Pacific</vt:lpstr>
      <vt:lpstr>Cathay Pacific service</vt:lpstr>
      <vt:lpstr>Traffic</vt:lpstr>
      <vt:lpstr>Operating statistics</vt:lpstr>
      <vt:lpstr>Load factor</vt:lpstr>
      <vt:lpstr>Capacity, Load factor and yield </vt:lpstr>
      <vt:lpstr>Traffic figures</vt:lpstr>
      <vt:lpstr>Geographical turnover</vt:lpstr>
      <vt:lpstr>Pioneer in Technology:</vt:lpstr>
      <vt:lpstr>Future technology</vt:lpstr>
      <vt:lpstr>Asia Mile &amp; Marco Polo Club</vt:lpstr>
      <vt:lpstr>Major subsidiaries</vt:lpstr>
      <vt:lpstr>Shareholders</vt:lpstr>
      <vt:lpstr>Air China</vt:lpstr>
      <vt:lpstr>Swire Pacific Limited</vt:lpstr>
      <vt:lpstr>Recent News &amp; Plans</vt:lpstr>
      <vt:lpstr>Cathay Pacific Management</vt:lpstr>
      <vt:lpstr>Management</vt:lpstr>
      <vt:lpstr>Management</vt:lpstr>
      <vt:lpstr>Management</vt:lpstr>
      <vt:lpstr>Management</vt:lpstr>
      <vt:lpstr>Financial Analysis</vt:lpstr>
      <vt:lpstr>Operating highlights</vt:lpstr>
      <vt:lpstr>Operating highlights</vt:lpstr>
      <vt:lpstr>Financial position </vt:lpstr>
      <vt:lpstr>Financial position (Cont.)</vt:lpstr>
      <vt:lpstr>Comprehensive income </vt:lpstr>
      <vt:lpstr>Comprehensive income (cont.)</vt:lpstr>
      <vt:lpstr>Operating expense</vt:lpstr>
      <vt:lpstr>Operating statistics</vt:lpstr>
      <vt:lpstr>Operating statistics 2010</vt:lpstr>
      <vt:lpstr>Fuel hedging</vt:lpstr>
      <vt:lpstr>Cash flow </vt:lpstr>
      <vt:lpstr>Conclusion</vt:lpstr>
      <vt:lpstr>Recommendation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Bearu</dc:creator>
  <cp:lastModifiedBy>gp</cp:lastModifiedBy>
  <cp:revision>99</cp:revision>
  <dcterms:created xsi:type="dcterms:W3CDTF">2011-02-11T07:26:33Z</dcterms:created>
  <dcterms:modified xsi:type="dcterms:W3CDTF">2011-03-22T00:56:26Z</dcterms:modified>
</cp:coreProperties>
</file>