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93" r:id="rId16"/>
    <p:sldId id="394" r:id="rId17"/>
    <p:sldId id="298" r:id="rId18"/>
    <p:sldId id="395" r:id="rId19"/>
    <p:sldId id="396" r:id="rId20"/>
    <p:sldId id="270" r:id="rId21"/>
    <p:sldId id="271"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430" r:id="rId56"/>
    <p:sldId id="432" r:id="rId57"/>
    <p:sldId id="431" r:id="rId58"/>
    <p:sldId id="434" r:id="rId59"/>
    <p:sldId id="433"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6" r:id="rId101"/>
    <p:sldId id="475" r:id="rId102"/>
    <p:sldId id="478" r:id="rId103"/>
    <p:sldId id="477" r:id="rId104"/>
    <p:sldId id="479" r:id="rId105"/>
    <p:sldId id="480" r:id="rId106"/>
    <p:sldId id="481" r:id="rId107"/>
    <p:sldId id="482" r:id="rId108"/>
    <p:sldId id="483" r:id="rId109"/>
    <p:sldId id="484" r:id="rId110"/>
    <p:sldId id="485" r:id="rId111"/>
    <p:sldId id="486" r:id="rId112"/>
    <p:sldId id="487" r:id="rId113"/>
    <p:sldId id="488" r:id="rId114"/>
    <p:sldId id="489" r:id="rId115"/>
    <p:sldId id="490" r:id="rId116"/>
    <p:sldId id="491" r:id="rId117"/>
    <p:sldId id="492" r:id="rId118"/>
    <p:sldId id="493" r:id="rId119"/>
    <p:sldId id="494" r:id="rId120"/>
    <p:sldId id="495" r:id="rId121"/>
    <p:sldId id="496" r:id="rId122"/>
    <p:sldId id="497" r:id="rId123"/>
    <p:sldId id="498" r:id="rId124"/>
    <p:sldId id="499" r:id="rId125"/>
    <p:sldId id="500" r:id="rId126"/>
    <p:sldId id="501" r:id="rId127"/>
    <p:sldId id="502" r:id="rId128"/>
    <p:sldId id="503" r:id="rId129"/>
    <p:sldId id="504" r:id="rId130"/>
    <p:sldId id="505" r:id="rId131"/>
    <p:sldId id="506" r:id="rId132"/>
    <p:sldId id="507" r:id="rId133"/>
    <p:sldId id="508" r:id="rId134"/>
    <p:sldId id="509" r:id="rId135"/>
    <p:sldId id="510" r:id="rId136"/>
    <p:sldId id="511" r:id="rId137"/>
    <p:sldId id="512" r:id="rId138"/>
    <p:sldId id="513" r:id="rId139"/>
    <p:sldId id="514" r:id="rId140"/>
    <p:sldId id="515" r:id="rId141"/>
    <p:sldId id="516" r:id="rId142"/>
    <p:sldId id="517" r:id="rId143"/>
    <p:sldId id="518" r:id="rId144"/>
    <p:sldId id="519" r:id="rId145"/>
    <p:sldId id="520" r:id="rId146"/>
    <p:sldId id="521" r:id="rId147"/>
    <p:sldId id="522" r:id="rId148"/>
    <p:sldId id="523" r:id="rId149"/>
    <p:sldId id="524" r:id="rId150"/>
    <p:sldId id="525" r:id="rId151"/>
    <p:sldId id="526" r:id="rId152"/>
    <p:sldId id="527" r:id="rId153"/>
    <p:sldId id="528" r:id="rId154"/>
    <p:sldId id="529" r:id="rId155"/>
    <p:sldId id="530" r:id="rId156"/>
    <p:sldId id="531" r:id="rId157"/>
    <p:sldId id="532" r:id="rId158"/>
    <p:sldId id="533" r:id="rId159"/>
    <p:sldId id="534" r:id="rId1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8" d="100"/>
          <a:sy n="108" d="100"/>
        </p:scale>
        <p:origin x="594" y="7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D5E36D-6D54-4E46-BFFA-CD5F97B4EFE8}" type="datetimeFigureOut">
              <a:rPr lang="en-CA" smtClean="0"/>
              <a:t>11/07/2014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AAF9A0-E267-43CD-8A14-F2727D268BF7}" type="slidenum">
              <a:rPr lang="en-CA" smtClean="0"/>
              <a:t>‹#›</a:t>
            </a:fld>
            <a:endParaRPr lang="en-CA"/>
          </a:p>
        </p:txBody>
      </p:sp>
    </p:spTree>
    <p:extLst>
      <p:ext uri="{BB962C8B-B14F-4D97-AF65-F5344CB8AC3E}">
        <p14:creationId xmlns:p14="http://schemas.microsoft.com/office/powerpoint/2010/main" val="99419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Citi-group</a:t>
            </a:r>
          </a:p>
          <a:p>
            <a:r>
              <a:rPr lang="en-US" dirty="0" smtClean="0"/>
              <a:t>JPM:</a:t>
            </a:r>
            <a:r>
              <a:rPr lang="en-US" baseline="0" dirty="0" smtClean="0"/>
              <a:t> JP Morgan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WFC: Wells Fargo &amp; Co</a:t>
            </a:r>
            <a:endParaRPr lang="en-CA" dirty="0"/>
          </a:p>
        </p:txBody>
      </p:sp>
      <p:sp>
        <p:nvSpPr>
          <p:cNvPr id="4" name="Slide Number Placeholder 3"/>
          <p:cNvSpPr>
            <a:spLocks noGrp="1"/>
          </p:cNvSpPr>
          <p:nvPr>
            <p:ph type="sldNum" sz="quarter" idx="10"/>
          </p:nvPr>
        </p:nvSpPr>
        <p:spPr/>
        <p:txBody>
          <a:bodyPr/>
          <a:lstStyle/>
          <a:p>
            <a:fld id="{35AAF9A0-E267-43CD-8A14-F2727D268BF7}" type="slidenum">
              <a:rPr lang="en-CA" smtClean="0"/>
              <a:t>26</a:t>
            </a:fld>
            <a:endParaRPr lang="en-CA"/>
          </a:p>
        </p:txBody>
      </p:sp>
    </p:spTree>
    <p:extLst>
      <p:ext uri="{BB962C8B-B14F-4D97-AF65-F5344CB8AC3E}">
        <p14:creationId xmlns:p14="http://schemas.microsoft.com/office/powerpoint/2010/main" val="198481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5AAF9A0-E267-43CD-8A14-F2727D268BF7}" type="slidenum">
              <a:rPr lang="en-CA" smtClean="0"/>
              <a:t>60</a:t>
            </a:fld>
            <a:endParaRPr lang="en-CA"/>
          </a:p>
        </p:txBody>
      </p:sp>
    </p:spTree>
    <p:extLst>
      <p:ext uri="{BB962C8B-B14F-4D97-AF65-F5344CB8AC3E}">
        <p14:creationId xmlns:p14="http://schemas.microsoft.com/office/powerpoint/2010/main" val="70269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He serves on the boards of directors of a number of non-profit institutions, including the Clearing House and Harvard Business School. Additionally, he serves on the executive committee of the Business Council, Business Roundtable and the Partnership for New York City, and is a member of the Financial Services Forum, Financial Services Roundtable and Council on Foreign Relations. </a:t>
            </a:r>
            <a:endParaRPr kumimoji="1" lang="zh-CN" altLang="en-US" dirty="0"/>
          </a:p>
        </p:txBody>
      </p:sp>
      <p:sp>
        <p:nvSpPr>
          <p:cNvPr id="4" name="幻灯片编号占位符 3"/>
          <p:cNvSpPr>
            <a:spLocks noGrp="1"/>
          </p:cNvSpPr>
          <p:nvPr>
            <p:ph type="sldNum" sz="quarter" idx="10"/>
          </p:nvPr>
        </p:nvSpPr>
        <p:spPr/>
        <p:txBody>
          <a:bodyPr/>
          <a:lstStyle/>
          <a:p>
            <a:fld id="{35AAF9A0-E267-43CD-8A14-F2727D268BF7}" type="slidenum">
              <a:rPr lang="en-CA" smtClean="0"/>
              <a:t>83</a:t>
            </a:fld>
            <a:endParaRPr lang="en-CA"/>
          </a:p>
        </p:txBody>
      </p:sp>
    </p:spTree>
    <p:extLst>
      <p:ext uri="{BB962C8B-B14F-4D97-AF65-F5344CB8AC3E}">
        <p14:creationId xmlns:p14="http://schemas.microsoft.com/office/powerpoint/2010/main" val="259240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t>the U.S. Consumer Card Services Group of American Express Travel Related Services </a:t>
            </a:r>
            <a:r>
              <a:rPr lang="en-US" altLang="zh-CN" sz="1200" dirty="0" err="1" smtClean="0"/>
              <a:t>Inc.is</a:t>
            </a:r>
            <a:r>
              <a:rPr lang="en-US" altLang="zh-CN" sz="1200" dirty="0" smtClean="0"/>
              <a:t> a subsidiary of American Express Company </a:t>
            </a:r>
            <a:endParaRPr kumimoji="1" lang="zh-CN" altLang="en-US" dirty="0"/>
          </a:p>
        </p:txBody>
      </p:sp>
      <p:sp>
        <p:nvSpPr>
          <p:cNvPr id="4" name="幻灯片编号占位符 3"/>
          <p:cNvSpPr>
            <a:spLocks noGrp="1"/>
          </p:cNvSpPr>
          <p:nvPr>
            <p:ph type="sldNum" sz="quarter" idx="10"/>
          </p:nvPr>
        </p:nvSpPr>
        <p:spPr/>
        <p:txBody>
          <a:bodyPr/>
          <a:lstStyle/>
          <a:p>
            <a:fld id="{35AAF9A0-E267-43CD-8A14-F2727D268BF7}" type="slidenum">
              <a:rPr lang="en-CA" smtClean="0"/>
              <a:t>86</a:t>
            </a:fld>
            <a:endParaRPr lang="en-CA"/>
          </a:p>
        </p:txBody>
      </p:sp>
    </p:spTree>
    <p:extLst>
      <p:ext uri="{BB962C8B-B14F-4D97-AF65-F5344CB8AC3E}">
        <p14:creationId xmlns:p14="http://schemas.microsoft.com/office/powerpoint/2010/main" val="240181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7F7DE70-5806-3C41-9A22-0A2F5A0E3F0E}" type="slidenum">
              <a:rPr kumimoji="1" lang="zh-CN" altLang="en-US" smtClean="0"/>
              <a:t>91</a:t>
            </a:fld>
            <a:endParaRPr kumimoji="1" lang="zh-CN" altLang="en-US"/>
          </a:p>
        </p:txBody>
      </p:sp>
    </p:spTree>
    <p:extLst>
      <p:ext uri="{BB962C8B-B14F-4D97-AF65-F5344CB8AC3E}">
        <p14:creationId xmlns:p14="http://schemas.microsoft.com/office/powerpoint/2010/main" val="149918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0"/>
            <a:ext cx="7358063" cy="3473648"/>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69" y="3536156"/>
            <a:ext cx="7358063" cy="3321844"/>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32460387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669727" y="20358"/>
            <a:ext cx="7804547" cy="2102410"/>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34897138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smtClean="0"/>
              <a:t>Global Banking Industry:</a:t>
            </a:r>
            <a:br>
              <a:rPr lang="en-CA" dirty="0" smtClean="0"/>
            </a:br>
            <a:r>
              <a:rPr lang="en-CA" dirty="0" smtClean="0"/>
              <a:t>Analysis and Recommendation</a:t>
            </a:r>
            <a:endParaRPr lang="en-CA" dirty="0"/>
          </a:p>
        </p:txBody>
      </p:sp>
      <p:sp>
        <p:nvSpPr>
          <p:cNvPr id="3" name="Subtitle 2"/>
          <p:cNvSpPr>
            <a:spLocks noGrp="1"/>
          </p:cNvSpPr>
          <p:nvPr>
            <p:ph type="subTitle" idx="1"/>
          </p:nvPr>
        </p:nvSpPr>
        <p:spPr/>
        <p:txBody>
          <a:bodyPr>
            <a:normAutofit fontScale="85000" lnSpcReduction="20000"/>
          </a:bodyPr>
          <a:lstStyle/>
          <a:p>
            <a:r>
              <a:rPr lang="en-CA" dirty="0" smtClean="0">
                <a:solidFill>
                  <a:schemeClr val="tx1"/>
                </a:solidFill>
              </a:rPr>
              <a:t>Boris Wang</a:t>
            </a:r>
          </a:p>
          <a:p>
            <a:r>
              <a:rPr lang="en-CA" dirty="0" smtClean="0">
                <a:solidFill>
                  <a:schemeClr val="tx1"/>
                </a:solidFill>
              </a:rPr>
              <a:t>Daniel Zhou</a:t>
            </a:r>
          </a:p>
          <a:p>
            <a:r>
              <a:rPr lang="en-CA" dirty="0" smtClean="0">
                <a:solidFill>
                  <a:schemeClr val="tx1"/>
                </a:solidFill>
              </a:rPr>
              <a:t>Jingmei Qin</a:t>
            </a:r>
          </a:p>
          <a:p>
            <a:r>
              <a:rPr lang="en-CA" dirty="0" smtClean="0">
                <a:solidFill>
                  <a:schemeClr val="tx1"/>
                </a:solidFill>
              </a:rPr>
              <a:t>Hannah Sun</a:t>
            </a:r>
          </a:p>
          <a:p>
            <a:endParaRPr lang="en-CA" dirty="0" smtClean="0">
              <a:solidFill>
                <a:schemeClr val="tx1"/>
              </a:solidFill>
            </a:endParaRPr>
          </a:p>
        </p:txBody>
      </p:sp>
    </p:spTree>
    <p:extLst>
      <p:ext uri="{BB962C8B-B14F-4D97-AF65-F5344CB8AC3E}">
        <p14:creationId xmlns:p14="http://schemas.microsoft.com/office/powerpoint/2010/main" val="2698695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 Structure</a:t>
            </a:r>
            <a:endParaRPr lang="en-US" dirty="0"/>
          </a:p>
        </p:txBody>
      </p:sp>
      <p:sp>
        <p:nvSpPr>
          <p:cNvPr id="3" name="Content Placeholder 2"/>
          <p:cNvSpPr>
            <a:spLocks noGrp="1"/>
          </p:cNvSpPr>
          <p:nvPr>
            <p:ph idx="1"/>
          </p:nvPr>
        </p:nvSpPr>
        <p:spPr/>
        <p:txBody>
          <a:bodyPr/>
          <a:lstStyle/>
          <a:p>
            <a:r>
              <a:rPr lang="en-US" dirty="0" smtClean="0"/>
              <a:t>A bank has two primary expenses: </a:t>
            </a:r>
          </a:p>
          <a:p>
            <a:r>
              <a:rPr lang="en-US" dirty="0" smtClean="0"/>
              <a:t>Interest expense, which comprises of the interest paid on the bank’s liabilities such as customer deposits and other debt</a:t>
            </a:r>
          </a:p>
          <a:p>
            <a:r>
              <a:rPr lang="en-US" dirty="0" smtClean="0"/>
              <a:t>Employee salaries and benefits </a:t>
            </a:r>
            <a:endParaRPr lang="en-US" dirty="0"/>
          </a:p>
        </p:txBody>
      </p:sp>
    </p:spTree>
    <p:extLst>
      <p:ext uri="{BB962C8B-B14F-4D97-AF65-F5344CB8AC3E}">
        <p14:creationId xmlns:p14="http://schemas.microsoft.com/office/powerpoint/2010/main" val="22808961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239000" y="457200"/>
            <a:ext cx="1676400" cy="661966"/>
          </a:xfrm>
        </p:spPr>
        <p:txBody>
          <a:bodyPr>
            <a:noAutofit/>
          </a:bodyPr>
          <a:lstStyle/>
          <a:p>
            <a:r>
              <a:rPr lang="en-CA" sz="2200" dirty="0" smtClean="0"/>
              <a:t>Consolidated Balance Sheet - Quarterly</a:t>
            </a:r>
            <a:endParaRPr lang="en-CA" sz="2200" dirty="0"/>
          </a:p>
        </p:txBody>
      </p:sp>
      <p:pic>
        <p:nvPicPr>
          <p:cNvPr id="3" name="图片 2" descr="Screen Shot 2014-07-07 at 10.18.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6909876" cy="6858000"/>
          </a:xfrm>
          <a:prstGeom prst="rect">
            <a:avLst/>
          </a:prstGeom>
        </p:spPr>
      </p:pic>
    </p:spTree>
    <p:extLst>
      <p:ext uri="{BB962C8B-B14F-4D97-AF65-F5344CB8AC3E}">
        <p14:creationId xmlns:p14="http://schemas.microsoft.com/office/powerpoint/2010/main" val="17017216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685800"/>
            <a:ext cx="1828800" cy="357166"/>
          </a:xfrm>
        </p:spPr>
        <p:txBody>
          <a:bodyPr>
            <a:noAutofit/>
          </a:bodyPr>
          <a:lstStyle/>
          <a:p>
            <a:r>
              <a:rPr lang="en-CA" sz="2200" dirty="0" smtClean="0"/>
              <a:t>Consolidated Balance </a:t>
            </a:r>
            <a:br>
              <a:rPr lang="en-CA" sz="2200" dirty="0" smtClean="0"/>
            </a:br>
            <a:r>
              <a:rPr lang="en-CA" sz="2200" dirty="0" smtClean="0"/>
              <a:t>Sheet </a:t>
            </a:r>
            <a:br>
              <a:rPr lang="en-CA" sz="2200" dirty="0" smtClean="0"/>
            </a:br>
            <a:r>
              <a:rPr lang="en-CA" sz="2200" dirty="0" smtClean="0"/>
              <a:t>- Yearly</a:t>
            </a:r>
            <a:endParaRPr lang="en-CA" sz="2200" dirty="0"/>
          </a:p>
        </p:txBody>
      </p:sp>
      <p:pic>
        <p:nvPicPr>
          <p:cNvPr id="3" name="图片 2" descr="Screen Shot 2014-07-07 at 10.02.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55973" cy="6858000"/>
          </a:xfrm>
          <a:prstGeom prst="rect">
            <a:avLst/>
          </a:prstGeom>
        </p:spPr>
      </p:pic>
    </p:spTree>
    <p:extLst>
      <p:ext uri="{BB962C8B-B14F-4D97-AF65-F5344CB8AC3E}">
        <p14:creationId xmlns:p14="http://schemas.microsoft.com/office/powerpoint/2010/main" val="24331680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0"/>
            <a:ext cx="8229600" cy="1143000"/>
          </a:xfrm>
        </p:spPr>
        <p:txBody>
          <a:bodyPr>
            <a:normAutofit fontScale="90000"/>
          </a:bodyPr>
          <a:lstStyle/>
          <a:p>
            <a:r>
              <a:rPr lang="en-CA" sz="3800" dirty="0" smtClean="0"/>
              <a:t>Consolidated Income Statement - Quarterly </a:t>
            </a:r>
            <a:endParaRPr lang="en-CA" sz="3800" dirty="0"/>
          </a:p>
        </p:txBody>
      </p:sp>
      <p:pic>
        <p:nvPicPr>
          <p:cNvPr id="3" name="图片 2" descr="Screen Shot 2014-07-07 at 10.17.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14400"/>
            <a:ext cx="8991600" cy="5898948"/>
          </a:xfrm>
          <a:prstGeom prst="rect">
            <a:avLst/>
          </a:prstGeom>
        </p:spPr>
      </p:pic>
    </p:spTree>
    <p:extLst>
      <p:ext uri="{BB962C8B-B14F-4D97-AF65-F5344CB8AC3E}">
        <p14:creationId xmlns:p14="http://schemas.microsoft.com/office/powerpoint/2010/main" val="3376018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990600"/>
            <a:ext cx="1828800" cy="609600"/>
          </a:xfrm>
        </p:spPr>
        <p:txBody>
          <a:bodyPr>
            <a:noAutofit/>
          </a:bodyPr>
          <a:lstStyle/>
          <a:p>
            <a:r>
              <a:rPr lang="en-CA" sz="2200" dirty="0" smtClean="0"/>
              <a:t>Consolidated Income Statement</a:t>
            </a:r>
            <a:br>
              <a:rPr lang="en-CA" sz="2200" dirty="0" smtClean="0"/>
            </a:br>
            <a:r>
              <a:rPr lang="en-CA" sz="2200" dirty="0" smtClean="0"/>
              <a:t> - Yearly </a:t>
            </a:r>
            <a:endParaRPr lang="en-CA" sz="2200" dirty="0"/>
          </a:p>
        </p:txBody>
      </p:sp>
      <p:pic>
        <p:nvPicPr>
          <p:cNvPr id="3" name="图片 2" descr="Screen Shot 2014-07-07 at 9.2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602096" cy="3200400"/>
          </a:xfrm>
          <a:prstGeom prst="rect">
            <a:avLst/>
          </a:prstGeom>
        </p:spPr>
      </p:pic>
      <p:pic>
        <p:nvPicPr>
          <p:cNvPr id="5" name="图片 4" descr="Screen Shot 2014-07-07 at 9.2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24200"/>
            <a:ext cx="7632732" cy="3733800"/>
          </a:xfrm>
          <a:prstGeom prst="rect">
            <a:avLst/>
          </a:prstGeom>
        </p:spPr>
      </p:pic>
    </p:spTree>
    <p:extLst>
      <p:ext uri="{BB962C8B-B14F-4D97-AF65-F5344CB8AC3E}">
        <p14:creationId xmlns:p14="http://schemas.microsoft.com/office/powerpoint/2010/main" val="7724795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CA" sz="3400" dirty="0" smtClean="0"/>
              <a:t>Cash Flow from Operating Activities - Yearly</a:t>
            </a:r>
            <a:endParaRPr lang="en-CA" sz="3400" dirty="0"/>
          </a:p>
        </p:txBody>
      </p:sp>
      <p:pic>
        <p:nvPicPr>
          <p:cNvPr id="3" name="图片 2" descr="CF-oprt.png"/>
          <p:cNvPicPr>
            <a:picLocks noChangeAspect="1"/>
          </p:cNvPicPr>
          <p:nvPr/>
        </p:nvPicPr>
        <p:blipFill>
          <a:blip r:embed="rId2"/>
          <a:stretch>
            <a:fillRect/>
          </a:stretch>
        </p:blipFill>
        <p:spPr>
          <a:xfrm>
            <a:off x="0" y="1571612"/>
            <a:ext cx="9144000" cy="4429156"/>
          </a:xfrm>
          <a:prstGeom prst="rect">
            <a:avLst/>
          </a:prstGeom>
        </p:spPr>
      </p:pic>
    </p:spTree>
    <p:extLst>
      <p:ext uri="{BB962C8B-B14F-4D97-AF65-F5344CB8AC3E}">
        <p14:creationId xmlns:p14="http://schemas.microsoft.com/office/powerpoint/2010/main" val="3565653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CA" sz="3600" dirty="0"/>
              <a:t>Cash Flow from </a:t>
            </a:r>
            <a:r>
              <a:rPr lang="en-CA" sz="3600" dirty="0" smtClean="0"/>
              <a:t>Investing </a:t>
            </a:r>
            <a:r>
              <a:rPr lang="en-CA" sz="3600" dirty="0"/>
              <a:t>Activities - Yearly</a:t>
            </a:r>
          </a:p>
        </p:txBody>
      </p:sp>
      <p:pic>
        <p:nvPicPr>
          <p:cNvPr id="3" name="图片 2" descr="CF-invst.png"/>
          <p:cNvPicPr>
            <a:picLocks noChangeAspect="1"/>
          </p:cNvPicPr>
          <p:nvPr/>
        </p:nvPicPr>
        <p:blipFill>
          <a:blip r:embed="rId2"/>
          <a:stretch>
            <a:fillRect/>
          </a:stretch>
        </p:blipFill>
        <p:spPr>
          <a:xfrm>
            <a:off x="1" y="2062332"/>
            <a:ext cx="9001156" cy="3366931"/>
          </a:xfrm>
          <a:prstGeom prst="rect">
            <a:avLst/>
          </a:prstGeom>
        </p:spPr>
      </p:pic>
    </p:spTree>
    <p:extLst>
      <p:ext uri="{BB962C8B-B14F-4D97-AF65-F5344CB8AC3E}">
        <p14:creationId xmlns:p14="http://schemas.microsoft.com/office/powerpoint/2010/main" val="716693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CA" sz="3600" dirty="0" smtClean="0"/>
              <a:t>Cash Flow from Financing Activities - Yearly</a:t>
            </a:r>
            <a:endParaRPr lang="en-CA" sz="3600" dirty="0"/>
          </a:p>
        </p:txBody>
      </p:sp>
      <p:pic>
        <p:nvPicPr>
          <p:cNvPr id="3" name="图片 2" descr="CF-financing.png"/>
          <p:cNvPicPr>
            <a:picLocks noChangeAspect="1"/>
          </p:cNvPicPr>
          <p:nvPr/>
        </p:nvPicPr>
        <p:blipFill>
          <a:blip r:embed="rId2"/>
          <a:stretch>
            <a:fillRect/>
          </a:stretch>
        </p:blipFill>
        <p:spPr>
          <a:xfrm>
            <a:off x="1" y="2157571"/>
            <a:ext cx="9001156" cy="3271693"/>
          </a:xfrm>
          <a:prstGeom prst="rect">
            <a:avLst/>
          </a:prstGeom>
        </p:spPr>
      </p:pic>
    </p:spTree>
    <p:extLst>
      <p:ext uri="{BB962C8B-B14F-4D97-AF65-F5344CB8AC3E}">
        <p14:creationId xmlns:p14="http://schemas.microsoft.com/office/powerpoint/2010/main" val="14510139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netchangecash.png"/>
          <p:cNvPicPr>
            <a:picLocks noChangeAspect="1"/>
          </p:cNvPicPr>
          <p:nvPr/>
        </p:nvPicPr>
        <p:blipFill>
          <a:blip r:embed="rId2"/>
          <a:stretch>
            <a:fillRect/>
          </a:stretch>
        </p:blipFill>
        <p:spPr>
          <a:xfrm>
            <a:off x="214282" y="2428868"/>
            <a:ext cx="8853518" cy="1770710"/>
          </a:xfrm>
          <a:prstGeom prst="rect">
            <a:avLst/>
          </a:prstGeom>
        </p:spPr>
      </p:pic>
      <p:sp>
        <p:nvSpPr>
          <p:cNvPr id="3" name="Title 1"/>
          <p:cNvSpPr>
            <a:spLocks noGrp="1"/>
          </p:cNvSpPr>
          <p:nvPr>
            <p:ph type="title"/>
          </p:nvPr>
        </p:nvSpPr>
        <p:spPr>
          <a:xfrm>
            <a:off x="457200" y="274638"/>
            <a:ext cx="8229600" cy="1143000"/>
          </a:xfrm>
        </p:spPr>
        <p:txBody>
          <a:bodyPr>
            <a:noAutofit/>
          </a:bodyPr>
          <a:lstStyle/>
          <a:p>
            <a:r>
              <a:rPr lang="en-CA" sz="3400" dirty="0" smtClean="0"/>
              <a:t>Net Change in Cash and Equivalents - Yearly</a:t>
            </a:r>
            <a:endParaRPr lang="en-CA" sz="3400" dirty="0"/>
          </a:p>
        </p:txBody>
      </p:sp>
    </p:spTree>
    <p:extLst>
      <p:ext uri="{BB962C8B-B14F-4D97-AF65-F5344CB8AC3E}">
        <p14:creationId xmlns:p14="http://schemas.microsoft.com/office/powerpoint/2010/main" val="33104451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81000"/>
            <a:ext cx="8229600" cy="1143000"/>
          </a:xfrm>
        </p:spPr>
        <p:txBody>
          <a:bodyPr>
            <a:normAutofit fontScale="90000"/>
          </a:bodyPr>
          <a:lstStyle/>
          <a:p>
            <a:r>
              <a:rPr lang="en-US" altLang="zh-CN" sz="3100" b="1" dirty="0"/>
              <a:t>Segment Results – Managed Basis </a:t>
            </a:r>
            <a:r>
              <a:rPr lang="en-US" altLang="zh-CN" sz="3100" dirty="0"/>
              <a:t/>
            </a:r>
            <a:br>
              <a:rPr lang="en-US" altLang="zh-CN" sz="3100" dirty="0"/>
            </a:br>
            <a:r>
              <a:rPr lang="en-US" altLang="zh-CN" sz="3100" dirty="0"/>
              <a:t>The following table summarizes the business segment results for the periods indicated. </a:t>
            </a:r>
            <a:endParaRPr kumimoji="1" lang="zh-CN" altLang="en-US" dirty="0"/>
          </a:p>
        </p:txBody>
      </p:sp>
      <p:pic>
        <p:nvPicPr>
          <p:cNvPr id="4" name="图片 3" descr="Screen Shot 2014-07-11 at 1.1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6729"/>
            <a:ext cx="9144000" cy="4249271"/>
          </a:xfrm>
          <a:prstGeom prst="rect">
            <a:avLst/>
          </a:prstGeom>
        </p:spPr>
      </p:pic>
    </p:spTree>
    <p:extLst>
      <p:ext uri="{BB962C8B-B14F-4D97-AF65-F5344CB8AC3E}">
        <p14:creationId xmlns:p14="http://schemas.microsoft.com/office/powerpoint/2010/main" val="6584881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86400" y="76200"/>
            <a:ext cx="3505200" cy="3916362"/>
          </a:xfrm>
        </p:spPr>
        <p:txBody>
          <a:bodyPr>
            <a:normAutofit/>
          </a:bodyPr>
          <a:lstStyle/>
          <a:p>
            <a:r>
              <a:rPr kumimoji="1" lang="en-CA" altLang="zh-CN" sz="2800" dirty="0" smtClean="0"/>
              <a:t>Consumer &amp; Community Banking</a:t>
            </a:r>
            <a:br>
              <a:rPr kumimoji="1" lang="en-CA" altLang="zh-CN" sz="2800" dirty="0" smtClean="0"/>
            </a:br>
            <a:r>
              <a:rPr kumimoji="1" lang="en-CA" altLang="zh-CN" sz="2800" dirty="0" smtClean="0"/>
              <a:t/>
            </a:r>
            <a:br>
              <a:rPr kumimoji="1" lang="en-CA" altLang="zh-CN" sz="2800" dirty="0" smtClean="0"/>
            </a:br>
            <a:r>
              <a:rPr kumimoji="1" lang="en-CA" altLang="zh-CN" sz="2800" dirty="0" smtClean="0"/>
              <a:t>selected income statement data</a:t>
            </a:r>
            <a:endParaRPr kumimoji="1" lang="zh-CN" altLang="en-US" sz="2800" dirty="0"/>
          </a:p>
        </p:txBody>
      </p:sp>
      <p:pic>
        <p:nvPicPr>
          <p:cNvPr id="4" name="图片 3" descr="Screen Shot 2014-07-11 at 12.39.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65410"/>
            <a:ext cx="4953000" cy="6692590"/>
          </a:xfrm>
          <a:prstGeom prst="rect">
            <a:avLst/>
          </a:prstGeom>
        </p:spPr>
      </p:pic>
    </p:spTree>
    <p:extLst>
      <p:ext uri="{BB962C8B-B14F-4D97-AF65-F5344CB8AC3E}">
        <p14:creationId xmlns:p14="http://schemas.microsoft.com/office/powerpoint/2010/main" val="371363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Industry Risks</a:t>
            </a:r>
            <a:endParaRPr lang="en-CA" dirty="0"/>
          </a:p>
        </p:txBody>
      </p:sp>
      <p:sp>
        <p:nvSpPr>
          <p:cNvPr id="3" name="Content Placeholder 2"/>
          <p:cNvSpPr>
            <a:spLocks noGrp="1"/>
          </p:cNvSpPr>
          <p:nvPr>
            <p:ph idx="1"/>
          </p:nvPr>
        </p:nvSpPr>
        <p:spPr/>
        <p:txBody>
          <a:bodyPr/>
          <a:lstStyle/>
          <a:p>
            <a:r>
              <a:rPr lang="en-CA" dirty="0" smtClean="0"/>
              <a:t>A bank face five main type of risks:</a:t>
            </a:r>
          </a:p>
          <a:p>
            <a:r>
              <a:rPr lang="en-CA" dirty="0" smtClean="0"/>
              <a:t>Credit risk, potential for loss due to borrower or counterparty failing to fulfill obligations, this is the most important risk that banks have to manage</a:t>
            </a:r>
          </a:p>
          <a:p>
            <a:r>
              <a:rPr lang="en-CA" dirty="0" smtClean="0"/>
              <a:t>Market risk, potential for adverse changes in the price or volatility of financial assets and liabilities</a:t>
            </a:r>
          </a:p>
          <a:p>
            <a:endParaRPr lang="en-CA" dirty="0"/>
          </a:p>
        </p:txBody>
      </p:sp>
    </p:spTree>
    <p:extLst>
      <p:ext uri="{BB962C8B-B14F-4D97-AF65-F5344CB8AC3E}">
        <p14:creationId xmlns:p14="http://schemas.microsoft.com/office/powerpoint/2010/main" val="26323882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5715000" y="76200"/>
            <a:ext cx="3276600" cy="3916362"/>
          </a:xfrm>
        </p:spPr>
        <p:txBody>
          <a:bodyPr>
            <a:normAutofit/>
          </a:bodyPr>
          <a:lstStyle/>
          <a:p>
            <a:r>
              <a:rPr kumimoji="1" lang="en-CA" altLang="zh-CN" sz="2800" dirty="0" smtClean="0"/>
              <a:t>Consumer &amp; Community Banking</a:t>
            </a:r>
            <a:br>
              <a:rPr kumimoji="1" lang="en-CA" altLang="zh-CN" sz="2800" dirty="0" smtClean="0"/>
            </a:br>
            <a:r>
              <a:rPr kumimoji="1" lang="en-CA" altLang="zh-CN" sz="2800" dirty="0" smtClean="0"/>
              <a:t/>
            </a:r>
            <a:br>
              <a:rPr kumimoji="1" lang="en-CA" altLang="zh-CN" sz="2800" dirty="0" smtClean="0"/>
            </a:br>
            <a:r>
              <a:rPr kumimoji="1" lang="en-CA" altLang="zh-CN" sz="2800" dirty="0" smtClean="0"/>
              <a:t>selected balance sheet data</a:t>
            </a:r>
            <a:endParaRPr kumimoji="1" lang="zh-CN" altLang="en-US" sz="2800" dirty="0"/>
          </a:p>
        </p:txBody>
      </p:sp>
      <p:pic>
        <p:nvPicPr>
          <p:cNvPr id="5" name="图片 4" descr="Screen Shot 2014-07-11 at 12.57.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6200"/>
            <a:ext cx="5257800" cy="6565900"/>
          </a:xfrm>
          <a:prstGeom prst="rect">
            <a:avLst/>
          </a:prstGeom>
        </p:spPr>
      </p:pic>
    </p:spTree>
    <p:extLst>
      <p:ext uri="{BB962C8B-B14F-4D97-AF65-F5344CB8AC3E}">
        <p14:creationId xmlns:p14="http://schemas.microsoft.com/office/powerpoint/2010/main" val="37596538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95400" y="0"/>
            <a:ext cx="6781800" cy="1143000"/>
          </a:xfrm>
        </p:spPr>
        <p:txBody>
          <a:bodyPr>
            <a:normAutofit fontScale="90000"/>
          </a:bodyPr>
          <a:lstStyle/>
          <a:p>
            <a:r>
              <a:rPr kumimoji="1" lang="en-CA" altLang="zh-CN" sz="2800" dirty="0"/>
              <a:t>Consumer &amp; Community Banking</a:t>
            </a:r>
            <a:br>
              <a:rPr kumimoji="1" lang="en-CA" altLang="zh-CN" sz="2800" dirty="0"/>
            </a:br>
            <a:r>
              <a:rPr kumimoji="1" lang="en-CA" altLang="zh-CN" sz="2800" dirty="0" smtClean="0"/>
              <a:t>Mortgage Banking</a:t>
            </a:r>
            <a:br>
              <a:rPr kumimoji="1" lang="en-CA" altLang="zh-CN" sz="2800" dirty="0" smtClean="0"/>
            </a:br>
            <a:r>
              <a:rPr kumimoji="1" lang="en-CA" altLang="zh-CN" sz="2800" dirty="0" smtClean="0"/>
              <a:t>selected income statement data</a:t>
            </a:r>
            <a:endParaRPr kumimoji="1" lang="zh-CN" altLang="en-US" sz="2800" dirty="0"/>
          </a:p>
        </p:txBody>
      </p:sp>
      <p:pic>
        <p:nvPicPr>
          <p:cNvPr id="5" name="图片 4" descr="Screen Shot 2014-07-11 at 1.27.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00"/>
            <a:ext cx="3886200" cy="5523956"/>
          </a:xfrm>
          <a:prstGeom prst="rect">
            <a:avLst/>
          </a:prstGeom>
        </p:spPr>
      </p:pic>
      <p:pic>
        <p:nvPicPr>
          <p:cNvPr id="6" name="图片 5" descr="Screen Shot 2014-07-11 at 1.27.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588" y="1676400"/>
            <a:ext cx="3970812" cy="4495800"/>
          </a:xfrm>
          <a:prstGeom prst="rect">
            <a:avLst/>
          </a:prstGeom>
        </p:spPr>
      </p:pic>
    </p:spTree>
    <p:extLst>
      <p:ext uri="{BB962C8B-B14F-4D97-AF65-F5344CB8AC3E}">
        <p14:creationId xmlns:p14="http://schemas.microsoft.com/office/powerpoint/2010/main" val="3147041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715962"/>
          </a:xfrm>
        </p:spPr>
        <p:txBody>
          <a:bodyPr>
            <a:normAutofit fontScale="90000"/>
          </a:bodyPr>
          <a:lstStyle/>
          <a:p>
            <a:r>
              <a:rPr kumimoji="1" lang="en-CA" altLang="zh-CN" sz="3200" dirty="0"/>
              <a:t>Consumer &amp; Community </a:t>
            </a:r>
            <a:r>
              <a:rPr kumimoji="1" lang="en-CA" altLang="zh-CN" sz="3200" dirty="0" smtClean="0"/>
              <a:t>Banking</a:t>
            </a:r>
            <a:r>
              <a:rPr lang="en-US" altLang="zh-CN" sz="3100" dirty="0" smtClean="0"/>
              <a:t/>
            </a:r>
            <a:br>
              <a:rPr lang="en-US" altLang="zh-CN" sz="3100" dirty="0" smtClean="0"/>
            </a:br>
            <a:r>
              <a:rPr lang="en-US" altLang="zh-CN" sz="3100" dirty="0" smtClean="0"/>
              <a:t>Card</a:t>
            </a:r>
            <a:r>
              <a:rPr lang="en-US" altLang="zh-CN" sz="3100" dirty="0"/>
              <a:t>, Merchant Services &amp; Auto</a:t>
            </a:r>
            <a:r>
              <a:rPr lang="en-US" altLang="zh-CN" b="1" dirty="0"/>
              <a:t> </a:t>
            </a:r>
            <a:endParaRPr kumimoji="1" lang="zh-CN" altLang="en-US" dirty="0"/>
          </a:p>
        </p:txBody>
      </p:sp>
      <p:pic>
        <p:nvPicPr>
          <p:cNvPr id="4" name="图片 3" descr="Screen Shot 2014-07-11 at 1.32.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308100"/>
            <a:ext cx="5245100" cy="4864100"/>
          </a:xfrm>
          <a:prstGeom prst="rect">
            <a:avLst/>
          </a:prstGeom>
        </p:spPr>
      </p:pic>
    </p:spTree>
    <p:extLst>
      <p:ext uri="{BB962C8B-B14F-4D97-AF65-F5344CB8AC3E}">
        <p14:creationId xmlns:p14="http://schemas.microsoft.com/office/powerpoint/2010/main" val="42456985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715962"/>
          </a:xfrm>
        </p:spPr>
        <p:txBody>
          <a:bodyPr>
            <a:normAutofit fontScale="90000"/>
          </a:bodyPr>
          <a:lstStyle/>
          <a:p>
            <a:r>
              <a:rPr kumimoji="1" lang="en-CA" altLang="zh-CN" sz="3200" dirty="0" smtClean="0"/>
              <a:t>Corporate </a:t>
            </a:r>
            <a:r>
              <a:rPr kumimoji="1" lang="en-CA" altLang="zh-CN" sz="3200" dirty="0"/>
              <a:t>&amp; </a:t>
            </a:r>
            <a:r>
              <a:rPr kumimoji="1" lang="en-CA" altLang="zh-CN" sz="3200" dirty="0" smtClean="0"/>
              <a:t>Investment Banking</a:t>
            </a:r>
            <a:br>
              <a:rPr kumimoji="1" lang="en-CA" altLang="zh-CN" sz="3200" dirty="0" smtClean="0"/>
            </a:br>
            <a:r>
              <a:rPr kumimoji="1" lang="en-CA" altLang="zh-CN" sz="3200" dirty="0" smtClean="0"/>
              <a:t>selected income statement data</a:t>
            </a:r>
            <a:endParaRPr kumimoji="1" lang="zh-CN" altLang="en-US" dirty="0"/>
          </a:p>
        </p:txBody>
      </p:sp>
      <p:pic>
        <p:nvPicPr>
          <p:cNvPr id="5" name="图片 4" descr="Screen Shot 2014-07-11 at 1.40.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4536167" cy="5562599"/>
          </a:xfrm>
          <a:prstGeom prst="rect">
            <a:avLst/>
          </a:prstGeom>
        </p:spPr>
      </p:pic>
      <p:pic>
        <p:nvPicPr>
          <p:cNvPr id="6" name="图片 5" descr="Screen Shot 2014-07-11 at 1.40.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939" y="1219200"/>
            <a:ext cx="4090860" cy="4800600"/>
          </a:xfrm>
          <a:prstGeom prst="rect">
            <a:avLst/>
          </a:prstGeom>
        </p:spPr>
      </p:pic>
    </p:spTree>
    <p:extLst>
      <p:ext uri="{BB962C8B-B14F-4D97-AF65-F5344CB8AC3E}">
        <p14:creationId xmlns:p14="http://schemas.microsoft.com/office/powerpoint/2010/main" val="2245441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715962"/>
          </a:xfrm>
        </p:spPr>
        <p:txBody>
          <a:bodyPr>
            <a:normAutofit fontScale="90000"/>
          </a:bodyPr>
          <a:lstStyle/>
          <a:p>
            <a:r>
              <a:rPr kumimoji="1" lang="en-CA" altLang="zh-CN" sz="3200" dirty="0" smtClean="0"/>
              <a:t>Corporate </a:t>
            </a:r>
            <a:r>
              <a:rPr kumimoji="1" lang="en-CA" altLang="zh-CN" sz="3200" dirty="0"/>
              <a:t>&amp; </a:t>
            </a:r>
            <a:r>
              <a:rPr kumimoji="1" lang="en-CA" altLang="zh-CN" sz="3200" dirty="0" smtClean="0"/>
              <a:t>Investment Banking</a:t>
            </a:r>
            <a:br>
              <a:rPr kumimoji="1" lang="en-CA" altLang="zh-CN" sz="3200" dirty="0" smtClean="0"/>
            </a:br>
            <a:r>
              <a:rPr kumimoji="1" lang="en-CA" altLang="zh-CN" sz="3200" dirty="0" smtClean="0"/>
              <a:t>selected balance sheet data</a:t>
            </a:r>
            <a:endParaRPr kumimoji="1" lang="zh-CN" altLang="en-US" dirty="0"/>
          </a:p>
        </p:txBody>
      </p:sp>
      <p:pic>
        <p:nvPicPr>
          <p:cNvPr id="6" name="图片 5" descr="Screen Shot 2014-07-11 at 1.45.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366" y="914400"/>
            <a:ext cx="4508834" cy="5807990"/>
          </a:xfrm>
          <a:prstGeom prst="rect">
            <a:avLst/>
          </a:prstGeom>
        </p:spPr>
      </p:pic>
    </p:spTree>
    <p:extLst>
      <p:ext uri="{BB962C8B-B14F-4D97-AF65-F5344CB8AC3E}">
        <p14:creationId xmlns:p14="http://schemas.microsoft.com/office/powerpoint/2010/main" val="30990336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715962"/>
          </a:xfrm>
        </p:spPr>
        <p:txBody>
          <a:bodyPr>
            <a:normAutofit fontScale="90000"/>
          </a:bodyPr>
          <a:lstStyle/>
          <a:p>
            <a:r>
              <a:rPr kumimoji="1" lang="en-CA" altLang="zh-CN" sz="3200" dirty="0" smtClean="0"/>
              <a:t>Commercial Banking</a:t>
            </a:r>
            <a:br>
              <a:rPr kumimoji="1" lang="en-CA" altLang="zh-CN" sz="3200" dirty="0" smtClean="0"/>
            </a:br>
            <a:r>
              <a:rPr kumimoji="1" lang="en-CA" altLang="zh-CN" sz="3200" dirty="0" smtClean="0"/>
              <a:t>selected income statement  data</a:t>
            </a:r>
            <a:endParaRPr kumimoji="1" lang="zh-CN" altLang="en-US" dirty="0"/>
          </a:p>
        </p:txBody>
      </p:sp>
      <p:pic>
        <p:nvPicPr>
          <p:cNvPr id="7" name="图片 6" descr="Screen Shot 2014-07-11 at 1.51.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4648200" cy="5821643"/>
          </a:xfrm>
          <a:prstGeom prst="rect">
            <a:avLst/>
          </a:prstGeom>
        </p:spPr>
      </p:pic>
      <p:pic>
        <p:nvPicPr>
          <p:cNvPr id="8" name="图片 7" descr="Screen Shot 2014-07-11 at 1.51.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370" y="1143000"/>
            <a:ext cx="4543630" cy="2768600"/>
          </a:xfrm>
          <a:prstGeom prst="rect">
            <a:avLst/>
          </a:prstGeom>
        </p:spPr>
      </p:pic>
    </p:spTree>
    <p:extLst>
      <p:ext uri="{BB962C8B-B14F-4D97-AF65-F5344CB8AC3E}">
        <p14:creationId xmlns:p14="http://schemas.microsoft.com/office/powerpoint/2010/main" val="23629087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715962"/>
          </a:xfrm>
        </p:spPr>
        <p:txBody>
          <a:bodyPr>
            <a:normAutofit fontScale="90000"/>
          </a:bodyPr>
          <a:lstStyle/>
          <a:p>
            <a:r>
              <a:rPr kumimoji="1" lang="en-CA" altLang="zh-CN" sz="3200" dirty="0" smtClean="0"/>
              <a:t>Commercial Banking</a:t>
            </a:r>
            <a:br>
              <a:rPr kumimoji="1" lang="en-CA" altLang="zh-CN" sz="3200" dirty="0" smtClean="0"/>
            </a:br>
            <a:r>
              <a:rPr kumimoji="1" lang="en-CA" altLang="zh-CN" sz="3200" dirty="0" smtClean="0"/>
              <a:t>selected balance sheet data</a:t>
            </a:r>
            <a:endParaRPr kumimoji="1" lang="zh-CN" altLang="en-US" dirty="0"/>
          </a:p>
        </p:txBody>
      </p:sp>
      <p:pic>
        <p:nvPicPr>
          <p:cNvPr id="2" name="图片 1" descr="Screen Shot 2014-07-11 at 1.53.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46896"/>
            <a:ext cx="4114800" cy="5869641"/>
          </a:xfrm>
          <a:prstGeom prst="rect">
            <a:avLst/>
          </a:prstGeom>
        </p:spPr>
      </p:pic>
      <p:pic>
        <p:nvPicPr>
          <p:cNvPr id="3" name="图片 2" descr="Screen Shot 2014-07-11 at 1.54.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19199"/>
            <a:ext cx="4419600" cy="2831137"/>
          </a:xfrm>
          <a:prstGeom prst="rect">
            <a:avLst/>
          </a:prstGeom>
        </p:spPr>
      </p:pic>
    </p:spTree>
    <p:extLst>
      <p:ext uri="{BB962C8B-B14F-4D97-AF65-F5344CB8AC3E}">
        <p14:creationId xmlns:p14="http://schemas.microsoft.com/office/powerpoint/2010/main" val="22586985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715962"/>
          </a:xfrm>
        </p:spPr>
        <p:txBody>
          <a:bodyPr>
            <a:normAutofit fontScale="90000"/>
          </a:bodyPr>
          <a:lstStyle/>
          <a:p>
            <a:r>
              <a:rPr kumimoji="1" lang="en-CA" altLang="zh-CN" sz="3200" dirty="0" smtClean="0"/>
              <a:t>Asset Management</a:t>
            </a:r>
            <a:br>
              <a:rPr kumimoji="1" lang="en-CA" altLang="zh-CN" sz="3200" dirty="0" smtClean="0"/>
            </a:br>
            <a:r>
              <a:rPr kumimoji="1" lang="en-CA" altLang="zh-CN" sz="3200" dirty="0" smtClean="0"/>
              <a:t>selected income statement data</a:t>
            </a:r>
            <a:endParaRPr kumimoji="1" lang="zh-CN" altLang="en-US" dirty="0"/>
          </a:p>
        </p:txBody>
      </p:sp>
      <p:pic>
        <p:nvPicPr>
          <p:cNvPr id="5" name="图片 4" descr="Screen Shot 2014-07-11 at 1.5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317" y="914400"/>
            <a:ext cx="3860883" cy="5867400"/>
          </a:xfrm>
          <a:prstGeom prst="rect">
            <a:avLst/>
          </a:prstGeom>
        </p:spPr>
      </p:pic>
    </p:spTree>
    <p:extLst>
      <p:ext uri="{BB962C8B-B14F-4D97-AF65-F5344CB8AC3E}">
        <p14:creationId xmlns:p14="http://schemas.microsoft.com/office/powerpoint/2010/main" val="4138257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1066800"/>
          </a:xfrm>
        </p:spPr>
        <p:txBody>
          <a:bodyPr>
            <a:normAutofit fontScale="90000"/>
          </a:bodyPr>
          <a:lstStyle/>
          <a:p>
            <a:r>
              <a:rPr kumimoji="1" lang="en-CA" altLang="zh-CN" sz="3200" dirty="0" smtClean="0"/>
              <a:t>Asset Management</a:t>
            </a:r>
            <a:br>
              <a:rPr kumimoji="1" lang="en-CA" altLang="zh-CN" sz="3200" dirty="0" smtClean="0"/>
            </a:br>
            <a:r>
              <a:rPr kumimoji="1" lang="en-CA" altLang="zh-CN" sz="3200" dirty="0" smtClean="0"/>
              <a:t>selected data -client assets </a:t>
            </a:r>
            <a:endParaRPr kumimoji="1" lang="zh-CN" altLang="en-US" dirty="0"/>
          </a:p>
        </p:txBody>
      </p:sp>
      <p:pic>
        <p:nvPicPr>
          <p:cNvPr id="2" name="图片 1" descr="Screen Shot 2014-07-11 at 2.01.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149565"/>
            <a:ext cx="3886199" cy="5708435"/>
          </a:xfrm>
          <a:prstGeom prst="rect">
            <a:avLst/>
          </a:prstGeom>
        </p:spPr>
      </p:pic>
      <p:pic>
        <p:nvPicPr>
          <p:cNvPr id="5" name="图片 4" descr="Screen Shot 2014-07-11 at 2.01.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63836"/>
            <a:ext cx="3886199" cy="3830012"/>
          </a:xfrm>
          <a:prstGeom prst="rect">
            <a:avLst/>
          </a:prstGeom>
        </p:spPr>
      </p:pic>
    </p:spTree>
    <p:extLst>
      <p:ext uri="{BB962C8B-B14F-4D97-AF65-F5344CB8AC3E}">
        <p14:creationId xmlns:p14="http://schemas.microsoft.com/office/powerpoint/2010/main" val="40228972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52400"/>
            <a:ext cx="8229600" cy="1066800"/>
          </a:xfrm>
        </p:spPr>
        <p:txBody>
          <a:bodyPr>
            <a:normAutofit fontScale="90000"/>
          </a:bodyPr>
          <a:lstStyle/>
          <a:p>
            <a:r>
              <a:rPr kumimoji="1" lang="en-CA" altLang="zh-CN" sz="3200" dirty="0" smtClean="0"/>
              <a:t>Asset Management</a:t>
            </a:r>
            <a:br>
              <a:rPr kumimoji="1" lang="en-CA" altLang="zh-CN" sz="3200" dirty="0" smtClean="0"/>
            </a:br>
            <a:r>
              <a:rPr kumimoji="1" lang="en-CA" altLang="zh-CN" sz="3200" dirty="0" smtClean="0"/>
              <a:t>selected data -client assets (international  metrics)</a:t>
            </a:r>
            <a:endParaRPr kumimoji="1" lang="zh-CN" altLang="en-US" dirty="0"/>
          </a:p>
        </p:txBody>
      </p:sp>
      <p:pic>
        <p:nvPicPr>
          <p:cNvPr id="5" name="图片 4" descr="Screen Shot 2014-07-11 at 2.0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186451"/>
            <a:ext cx="4991100" cy="5595349"/>
          </a:xfrm>
          <a:prstGeom prst="rect">
            <a:avLst/>
          </a:prstGeom>
        </p:spPr>
      </p:pic>
    </p:spTree>
    <p:extLst>
      <p:ext uri="{BB962C8B-B14F-4D97-AF65-F5344CB8AC3E}">
        <p14:creationId xmlns:p14="http://schemas.microsoft.com/office/powerpoint/2010/main" val="747470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Industry Risks</a:t>
            </a:r>
            <a:endParaRPr lang="en-CA" dirty="0"/>
          </a:p>
        </p:txBody>
      </p:sp>
      <p:sp>
        <p:nvSpPr>
          <p:cNvPr id="3" name="Content Placeholder 2"/>
          <p:cNvSpPr>
            <a:spLocks noGrp="1"/>
          </p:cNvSpPr>
          <p:nvPr>
            <p:ph idx="1"/>
          </p:nvPr>
        </p:nvSpPr>
        <p:spPr/>
        <p:txBody>
          <a:bodyPr/>
          <a:lstStyle/>
          <a:p>
            <a:r>
              <a:rPr lang="en-CA" dirty="0" smtClean="0"/>
              <a:t>Interest rate risk, potential for adverse change in interest spread and profitability due to changes in the interest rate</a:t>
            </a:r>
          </a:p>
          <a:p>
            <a:r>
              <a:rPr lang="en-CA" dirty="0" smtClean="0"/>
              <a:t>Liquidity risk, possibility that a bank cannot meet a demand for cash or fund it obligations </a:t>
            </a:r>
          </a:p>
          <a:p>
            <a:r>
              <a:rPr lang="en-CA" dirty="0" smtClean="0"/>
              <a:t>Operational risk, potential for loss resulting from inadequate or failed internal processes</a:t>
            </a:r>
            <a:endParaRPr lang="en-CA" dirty="0"/>
          </a:p>
        </p:txBody>
      </p:sp>
    </p:spTree>
    <p:extLst>
      <p:ext uri="{BB962C8B-B14F-4D97-AF65-F5344CB8AC3E}">
        <p14:creationId xmlns:p14="http://schemas.microsoft.com/office/powerpoint/2010/main" val="40877297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sp>
        <p:nvSpPr>
          <p:cNvPr id="3" name="Content Placeholder 2"/>
          <p:cNvSpPr>
            <a:spLocks noGrp="1"/>
          </p:cNvSpPr>
          <p:nvPr>
            <p:ph idx="1"/>
          </p:nvPr>
        </p:nvSpPr>
        <p:spPr/>
        <p:txBody>
          <a:bodyPr/>
          <a:lstStyle/>
          <a:p>
            <a:pPr marL="0" indent="0">
              <a:buNone/>
            </a:pPr>
            <a:endParaRPr lang="en-CA" dirty="0"/>
          </a:p>
          <a:p>
            <a:pPr marL="0" indent="0">
              <a:buNone/>
            </a:pPr>
            <a:endParaRPr lang="en-CA" dirty="0"/>
          </a:p>
          <a:p>
            <a:pPr marL="0" indent="0" algn="ctr">
              <a:buNone/>
            </a:pPr>
            <a:r>
              <a:rPr lang="en-CA" sz="6600" dirty="0" smtClean="0"/>
              <a:t>HOLD</a:t>
            </a:r>
            <a:endParaRPr lang="en-CA" sz="6600" dirty="0"/>
          </a:p>
        </p:txBody>
      </p:sp>
    </p:spTree>
    <p:extLst>
      <p:ext uri="{BB962C8B-B14F-4D97-AF65-F5344CB8AC3E}">
        <p14:creationId xmlns:p14="http://schemas.microsoft.com/office/powerpoint/2010/main" val="17022722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1.jpeg"/>
          <p:cNvPicPr/>
          <p:nvPr/>
        </p:nvPicPr>
        <p:blipFill>
          <a:blip r:embed="rId2">
            <a:extLst/>
          </a:blip>
          <a:stretch>
            <a:fillRect/>
          </a:stretch>
        </p:blipFill>
        <p:spPr>
          <a:xfrm>
            <a:off x="1566404" y="2318639"/>
            <a:ext cx="6579530" cy="1855368"/>
          </a:xfrm>
          <a:prstGeom prst="rect">
            <a:avLst/>
          </a:prstGeom>
          <a:ln w="12700">
            <a:miter lim="400000"/>
          </a:ln>
        </p:spPr>
      </p:pic>
    </p:spTree>
    <p:extLst>
      <p:ext uri="{BB962C8B-B14F-4D97-AF65-F5344CB8AC3E}">
        <p14:creationId xmlns:p14="http://schemas.microsoft.com/office/powerpoint/2010/main" val="896535822"/>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848320" y="205019"/>
            <a:ext cx="7804547" cy="1168789"/>
          </a:xfrm>
          <a:prstGeom prst="rect">
            <a:avLst/>
          </a:prstGeom>
        </p:spPr>
        <p:txBody>
          <a:bodyPr>
            <a:normAutofit/>
          </a:bodyPr>
          <a:lstStyle/>
          <a:p>
            <a:pPr lvl="0">
              <a:defRPr sz="1800"/>
            </a:pPr>
            <a:r>
              <a:rPr sz="4200" dirty="0">
                <a:latin typeface="Arial"/>
                <a:cs typeface="Arial"/>
              </a:rPr>
              <a:t>Stock Summary</a:t>
            </a:r>
          </a:p>
        </p:txBody>
      </p:sp>
      <p:pic>
        <p:nvPicPr>
          <p:cNvPr id="2" name="Picture 1" descr="Screen Shot 2014-07-11 at 11.06.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320" y="1546434"/>
            <a:ext cx="7715250" cy="4482703"/>
          </a:xfrm>
          <a:prstGeom prst="rect">
            <a:avLst/>
          </a:prstGeom>
        </p:spPr>
      </p:pic>
    </p:spTree>
    <p:extLst>
      <p:ext uri="{BB962C8B-B14F-4D97-AF65-F5344CB8AC3E}">
        <p14:creationId xmlns:p14="http://schemas.microsoft.com/office/powerpoint/2010/main" val="570231733"/>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1167685" y="491439"/>
            <a:ext cx="7457481" cy="72135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914400">
              <a:defRPr sz="4400">
                <a:latin typeface="Calibri"/>
                <a:ea typeface="Calibri"/>
                <a:cs typeface="Calibri"/>
                <a:sym typeface="Calibri"/>
              </a:defRPr>
            </a:lvl1pPr>
          </a:lstStyle>
          <a:p>
            <a:pPr lvl="0">
              <a:defRPr sz="1800"/>
            </a:pPr>
            <a:r>
              <a:rPr sz="4200" dirty="0">
                <a:latin typeface="Arial"/>
                <a:cs typeface="Arial"/>
              </a:rPr>
              <a:t>1 Year Citigroup vs. S&amp;P 500</a:t>
            </a:r>
          </a:p>
        </p:txBody>
      </p:sp>
      <p:pic>
        <p:nvPicPr>
          <p:cNvPr id="2" name="Picture 1" descr="Screen Shot 2014-07-11 at 11.1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23" y="1287148"/>
            <a:ext cx="8831228" cy="5184906"/>
          </a:xfrm>
          <a:prstGeom prst="rect">
            <a:avLst/>
          </a:prstGeom>
        </p:spPr>
      </p:pic>
    </p:spTree>
    <p:extLst>
      <p:ext uri="{BB962C8B-B14F-4D97-AF65-F5344CB8AC3E}">
        <p14:creationId xmlns:p14="http://schemas.microsoft.com/office/powerpoint/2010/main" val="706985821"/>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765373" y="586011"/>
            <a:ext cx="7751855" cy="803673"/>
          </a:xfrm>
          <a:prstGeom prst="rect">
            <a:avLst/>
          </a:prstGeom>
          <a:ln w="12700">
            <a:miter lim="400000"/>
          </a:ln>
          <a:extLst>
            <a:ext uri="{C572A759-6A51-4108-AA02-DFA0A04FC94B}">
              <ma14:wrappingTextBoxFlag xmlns:ma14="http://schemas.microsoft.com/office/mac/drawingml/2011/main" xmlns="" val="1"/>
            </a:ext>
          </a:extLst>
        </p:spPr>
        <p:txBody>
          <a:bodyPr lIns="32144" tIns="32144" rIns="32144" bIns="32144" anchor="ctr">
            <a:noAutofit/>
          </a:bodyPr>
          <a:lstStyle>
            <a:lvl1pPr defTabSz="914400">
              <a:defRPr sz="4400">
                <a:latin typeface="Calibri"/>
                <a:ea typeface="Calibri"/>
                <a:cs typeface="Calibri"/>
                <a:sym typeface="Calibri"/>
              </a:defRPr>
            </a:lvl1pPr>
          </a:lstStyle>
          <a:p>
            <a:pPr lvl="0">
              <a:defRPr sz="1800"/>
            </a:pPr>
            <a:r>
              <a:rPr sz="4200" dirty="0">
                <a:latin typeface="Arial"/>
                <a:cs typeface="Arial"/>
              </a:rPr>
              <a:t>5 Year</a:t>
            </a:r>
            <a:r>
              <a:rPr lang="en-CA" sz="4200" dirty="0">
                <a:latin typeface="Arial"/>
                <a:cs typeface="Arial"/>
              </a:rPr>
              <a:t> </a:t>
            </a:r>
            <a:r>
              <a:rPr sz="4200" dirty="0">
                <a:latin typeface="Arial"/>
                <a:cs typeface="Arial"/>
              </a:rPr>
              <a:t>C</a:t>
            </a:r>
            <a:r>
              <a:rPr lang="en-CA" sz="4200" dirty="0" err="1">
                <a:latin typeface="Arial"/>
                <a:cs typeface="Arial"/>
              </a:rPr>
              <a:t>itigroup</a:t>
            </a:r>
            <a:r>
              <a:rPr sz="4200" dirty="0">
                <a:latin typeface="Arial"/>
                <a:cs typeface="Arial"/>
              </a:rPr>
              <a:t> vs. S&amp;P 500</a:t>
            </a:r>
          </a:p>
        </p:txBody>
      </p:sp>
      <p:pic>
        <p:nvPicPr>
          <p:cNvPr id="2" name="Picture 1" descr="Screen Shot 2014-07-11 at 11.13.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48" y="1389683"/>
            <a:ext cx="8929352" cy="5262164"/>
          </a:xfrm>
          <a:prstGeom prst="rect">
            <a:avLst/>
          </a:prstGeom>
        </p:spPr>
      </p:pic>
    </p:spTree>
    <p:extLst>
      <p:ext uri="{BB962C8B-B14F-4D97-AF65-F5344CB8AC3E}">
        <p14:creationId xmlns:p14="http://schemas.microsoft.com/office/powerpoint/2010/main" val="1582836355"/>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p:cNvSpPr>
          <p:nvPr>
            <p:ph type="title"/>
          </p:nvPr>
        </p:nvSpPr>
        <p:spPr>
          <a:xfrm>
            <a:off x="647623" y="267891"/>
            <a:ext cx="8061801" cy="803672"/>
          </a:xfrm>
          <a:prstGeom prst="rect">
            <a:avLst/>
          </a:prstGeom>
        </p:spPr>
        <p:txBody>
          <a:bodyPr lIns="32144" tIns="32144" rIns="32144" bIns="32144">
            <a:noAutofit/>
          </a:bodyPr>
          <a:lstStyle>
            <a:lvl1pPr defTabSz="914400">
              <a:defRPr sz="4400">
                <a:latin typeface="Calibri"/>
                <a:ea typeface="Calibri"/>
                <a:cs typeface="Calibri"/>
                <a:sym typeface="Calibri"/>
              </a:defRPr>
            </a:lvl1pPr>
          </a:lstStyle>
          <a:p>
            <a:pPr lvl="0">
              <a:defRPr sz="1800"/>
            </a:pPr>
            <a:r>
              <a:rPr sz="3400" dirty="0">
                <a:latin typeface="Arial"/>
                <a:cs typeface="Arial"/>
              </a:rPr>
              <a:t>1 Year C</a:t>
            </a:r>
            <a:r>
              <a:rPr lang="en-CA" sz="3400" dirty="0" err="1">
                <a:latin typeface="Arial"/>
                <a:cs typeface="Arial"/>
              </a:rPr>
              <a:t>itigroup</a:t>
            </a:r>
            <a:r>
              <a:rPr sz="3400" dirty="0">
                <a:latin typeface="Arial"/>
                <a:cs typeface="Arial"/>
              </a:rPr>
              <a:t> vs. Major NYSE Banks</a:t>
            </a:r>
          </a:p>
        </p:txBody>
      </p:sp>
      <p:pic>
        <p:nvPicPr>
          <p:cNvPr id="2" name="Picture 1" descr="Screen Shot 2014-07-11 at 11.1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36" y="1071563"/>
            <a:ext cx="8408065" cy="5664881"/>
          </a:xfrm>
          <a:prstGeom prst="rect">
            <a:avLst/>
          </a:prstGeom>
        </p:spPr>
      </p:pic>
    </p:spTree>
    <p:extLst>
      <p:ext uri="{BB962C8B-B14F-4D97-AF65-F5344CB8AC3E}">
        <p14:creationId xmlns:p14="http://schemas.microsoft.com/office/powerpoint/2010/main" val="1004456855"/>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431749" y="267891"/>
            <a:ext cx="8262104" cy="803672"/>
          </a:xfrm>
          <a:prstGeom prst="rect">
            <a:avLst/>
          </a:prstGeom>
        </p:spPr>
        <p:txBody>
          <a:bodyPr lIns="32144" tIns="32144" rIns="32144" bIns="32144">
            <a:noAutofit/>
          </a:bodyPr>
          <a:lstStyle>
            <a:lvl1pPr defTabSz="914400">
              <a:defRPr sz="4400">
                <a:latin typeface="Calibri"/>
                <a:ea typeface="Calibri"/>
                <a:cs typeface="Calibri"/>
                <a:sym typeface="Calibri"/>
              </a:defRPr>
            </a:lvl1pPr>
          </a:lstStyle>
          <a:p>
            <a:pPr lvl="0">
              <a:defRPr sz="1800"/>
            </a:pPr>
            <a:r>
              <a:rPr sz="3400" dirty="0">
                <a:latin typeface="Arial"/>
                <a:cs typeface="Arial"/>
              </a:rPr>
              <a:t>5 Year </a:t>
            </a:r>
            <a:r>
              <a:rPr lang="en-CA" sz="3400" dirty="0">
                <a:latin typeface="Arial"/>
                <a:cs typeface="Arial"/>
              </a:rPr>
              <a:t>Citigroup</a:t>
            </a:r>
            <a:r>
              <a:rPr sz="3400" dirty="0">
                <a:latin typeface="Arial"/>
                <a:cs typeface="Arial"/>
              </a:rPr>
              <a:t> vs. Major NYSE Banks</a:t>
            </a:r>
          </a:p>
        </p:txBody>
      </p:sp>
      <p:pic>
        <p:nvPicPr>
          <p:cNvPr id="3" name="Picture 2" descr="Screen Shot 2014-07-11 at 11.16.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66" y="1002872"/>
            <a:ext cx="8229912" cy="5498208"/>
          </a:xfrm>
          <a:prstGeom prst="rect">
            <a:avLst/>
          </a:prstGeom>
        </p:spPr>
      </p:pic>
    </p:spTree>
    <p:extLst>
      <p:ext uri="{BB962C8B-B14F-4D97-AF65-F5344CB8AC3E}">
        <p14:creationId xmlns:p14="http://schemas.microsoft.com/office/powerpoint/2010/main" val="553804115"/>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1678781" y="407417"/>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lang="en-CA" sz="4200" dirty="0">
                <a:latin typeface="Arial"/>
                <a:cs typeface="Arial"/>
              </a:rPr>
              <a:t>Company Overview</a:t>
            </a:r>
            <a:endParaRPr sz="4200" dirty="0">
              <a:latin typeface="Arial"/>
              <a:cs typeface="Arial"/>
            </a:endParaRPr>
          </a:p>
        </p:txBody>
      </p:sp>
      <p:sp>
        <p:nvSpPr>
          <p:cNvPr id="50" name="Shape 50"/>
          <p:cNvSpPr>
            <a:spLocks noGrp="1"/>
          </p:cNvSpPr>
          <p:nvPr>
            <p:ph type="body" idx="4294967295"/>
          </p:nvPr>
        </p:nvSpPr>
        <p:spPr>
          <a:xfrm>
            <a:off x="902748" y="1899369"/>
            <a:ext cx="7398606" cy="3654740"/>
          </a:xfrm>
          <a:prstGeom prst="rect">
            <a:avLst/>
          </a:prstGeom>
        </p:spPr>
        <p:txBody>
          <a:bodyPr lIns="32144" tIns="32144" rIns="32144" bIns="32144" anchor="t">
            <a:normAutofit/>
          </a:bodyPr>
          <a:lstStyle/>
          <a:p>
            <a:pPr defTabSz="642915">
              <a:spcBef>
                <a:spcPts val="492"/>
              </a:spcBef>
              <a:buSzPct val="100000"/>
              <a:buFont typeface="Wingdings" charset="2"/>
              <a:buChar char="Ø"/>
              <a:defRPr sz="1800"/>
            </a:pPr>
            <a:r>
              <a:rPr sz="2200" dirty="0">
                <a:latin typeface="Calibri"/>
                <a:ea typeface="Calibri"/>
                <a:cs typeface="Calibri"/>
                <a:sym typeface="Calibri"/>
              </a:rPr>
              <a:t>Third largest bank holding company in the United States by assets </a:t>
            </a:r>
          </a:p>
          <a:p>
            <a:pPr defTabSz="642915">
              <a:spcBef>
                <a:spcPts val="492"/>
              </a:spcBef>
              <a:buSzPct val="100000"/>
              <a:buFont typeface="Wingdings" charset="2"/>
              <a:buChar char="Ø"/>
              <a:defRPr sz="1800"/>
            </a:pPr>
            <a:r>
              <a:rPr sz="2200" dirty="0">
                <a:latin typeface="Calibri"/>
                <a:ea typeface="Calibri"/>
                <a:cs typeface="Calibri"/>
                <a:sym typeface="Calibri"/>
              </a:rPr>
              <a:t>Citigroup has the world’s largest financial services network, spanning 140 countries with approximately 16,000 offices worldwide. </a:t>
            </a:r>
          </a:p>
          <a:p>
            <a:pPr defTabSz="642915">
              <a:spcBef>
                <a:spcPts val="492"/>
              </a:spcBef>
              <a:buSzPct val="100000"/>
              <a:buFont typeface="Wingdings" charset="2"/>
              <a:buChar char="Ø"/>
              <a:defRPr sz="1800"/>
            </a:pPr>
            <a:r>
              <a:rPr sz="2200" dirty="0">
                <a:latin typeface="Calibri"/>
                <a:ea typeface="Calibri"/>
                <a:cs typeface="Calibri"/>
                <a:sym typeface="Calibri"/>
              </a:rPr>
              <a:t>Headquartered in Manhattan, New York City with 357,000 employees worldwide until the global financial crisis of 2008</a:t>
            </a:r>
          </a:p>
          <a:p>
            <a:pPr defTabSz="642915">
              <a:spcBef>
                <a:spcPts val="492"/>
              </a:spcBef>
              <a:buSzPct val="100000"/>
              <a:buFont typeface="Wingdings" charset="2"/>
              <a:buChar char="Ø"/>
              <a:defRPr sz="1800"/>
            </a:pPr>
            <a:r>
              <a:rPr sz="2200" dirty="0">
                <a:latin typeface="Calibri"/>
                <a:ea typeface="Calibri"/>
                <a:cs typeface="Calibri"/>
                <a:sym typeface="Calibri"/>
              </a:rPr>
              <a:t>Market Capitalization: $146.54 billion</a:t>
            </a:r>
          </a:p>
        </p:txBody>
      </p:sp>
    </p:spTree>
    <p:extLst>
      <p:ext uri="{BB962C8B-B14F-4D97-AF65-F5344CB8AC3E}">
        <p14:creationId xmlns:p14="http://schemas.microsoft.com/office/powerpoint/2010/main" val="1938528163"/>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p:cNvSpPr>
          <p:nvPr>
            <p:ph type="title"/>
          </p:nvPr>
        </p:nvSpPr>
        <p:spPr>
          <a:xfrm>
            <a:off x="1678781" y="847947"/>
            <a:ext cx="5786438" cy="803675"/>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Overview</a:t>
            </a:r>
          </a:p>
        </p:txBody>
      </p:sp>
      <p:sp>
        <p:nvSpPr>
          <p:cNvPr id="53" name="Shape 53"/>
          <p:cNvSpPr>
            <a:spLocks noGrp="1"/>
          </p:cNvSpPr>
          <p:nvPr>
            <p:ph type="body" idx="4294967295"/>
          </p:nvPr>
        </p:nvSpPr>
        <p:spPr>
          <a:xfrm>
            <a:off x="1274607" y="2245631"/>
            <a:ext cx="6594786" cy="3052560"/>
          </a:xfrm>
          <a:prstGeom prst="rect">
            <a:avLst/>
          </a:prstGeom>
        </p:spPr>
        <p:txBody>
          <a:bodyPr lIns="32144" tIns="32144" rIns="32144" bIns="32144" anchor="t"/>
          <a:lstStyle/>
          <a:p>
            <a:pPr defTabSz="642915">
              <a:spcBef>
                <a:spcPts val="492"/>
              </a:spcBef>
              <a:buSzPct val="100000"/>
              <a:buFont typeface="Wingdings" charset="2"/>
              <a:buChar char="Ø"/>
              <a:defRPr sz="1800"/>
            </a:pPr>
            <a:r>
              <a:rPr sz="2200" dirty="0">
                <a:latin typeface="Calibri"/>
                <a:ea typeface="Calibri"/>
                <a:cs typeface="Calibri"/>
                <a:sym typeface="Calibri"/>
              </a:rPr>
              <a:t>Citigroup operates through four global businesses:</a:t>
            </a:r>
          </a:p>
          <a:p>
            <a:pPr marL="761973" indent="-761973" defTabSz="642915">
              <a:spcBef>
                <a:spcPts val="492"/>
              </a:spcBef>
              <a:buSzPct val="100000"/>
              <a:buFont typeface="Arial"/>
              <a:defRPr sz="1800"/>
            </a:pPr>
            <a:r>
              <a:rPr sz="2200" dirty="0">
                <a:latin typeface="Calibri"/>
                <a:ea typeface="Calibri"/>
                <a:cs typeface="Calibri"/>
                <a:sym typeface="Calibri"/>
              </a:rPr>
              <a:t>Institutional Clients Group</a:t>
            </a:r>
          </a:p>
          <a:p>
            <a:pPr marL="761973" indent="-761973" defTabSz="642915">
              <a:spcBef>
                <a:spcPts val="492"/>
              </a:spcBef>
              <a:buSzPct val="100000"/>
              <a:buFont typeface="Arial"/>
              <a:defRPr sz="1800"/>
            </a:pPr>
            <a:r>
              <a:rPr sz="2200" dirty="0">
                <a:latin typeface="Calibri"/>
                <a:ea typeface="Calibri"/>
                <a:cs typeface="Calibri"/>
                <a:sym typeface="Calibri"/>
              </a:rPr>
              <a:t>Capital Markets Origination </a:t>
            </a:r>
          </a:p>
          <a:p>
            <a:pPr marL="761973" indent="-761973" defTabSz="642915">
              <a:spcBef>
                <a:spcPts val="492"/>
              </a:spcBef>
              <a:buSzPct val="100000"/>
              <a:buFont typeface="Arial"/>
              <a:defRPr sz="1800"/>
            </a:pPr>
            <a:r>
              <a:rPr sz="2200" dirty="0">
                <a:latin typeface="Calibri"/>
                <a:ea typeface="Calibri"/>
                <a:cs typeface="Calibri"/>
                <a:sym typeface="Calibri"/>
              </a:rPr>
              <a:t>Corporate and Investment Banking</a:t>
            </a:r>
          </a:p>
          <a:p>
            <a:pPr marL="761973" indent="-761973" defTabSz="642915">
              <a:spcBef>
                <a:spcPts val="492"/>
              </a:spcBef>
              <a:buSzPct val="100000"/>
              <a:buFont typeface="Arial"/>
              <a:defRPr sz="1800"/>
            </a:pPr>
            <a:r>
              <a:rPr sz="2200" dirty="0">
                <a:latin typeface="Calibri"/>
                <a:ea typeface="Calibri"/>
                <a:cs typeface="Calibri"/>
                <a:sym typeface="Calibri"/>
              </a:rPr>
              <a:t>Markets and Securities Services</a:t>
            </a:r>
          </a:p>
        </p:txBody>
      </p:sp>
      <p:pic>
        <p:nvPicPr>
          <p:cNvPr id="2" name="Picture 1" descr="Screen Shot 2014-07-11 at 11.28.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738" y="4533566"/>
            <a:ext cx="3816847" cy="2011147"/>
          </a:xfrm>
          <a:prstGeom prst="rect">
            <a:avLst/>
          </a:prstGeom>
        </p:spPr>
      </p:pic>
    </p:spTree>
    <p:extLst>
      <p:ext uri="{BB962C8B-B14F-4D97-AF65-F5344CB8AC3E}">
        <p14:creationId xmlns:p14="http://schemas.microsoft.com/office/powerpoint/2010/main" val="249618824"/>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1678781" y="133574"/>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Overview</a:t>
            </a:r>
          </a:p>
        </p:txBody>
      </p:sp>
      <p:pic>
        <p:nvPicPr>
          <p:cNvPr id="56" name="image6.png"/>
          <p:cNvPicPr/>
          <p:nvPr/>
        </p:nvPicPr>
        <p:blipFill>
          <a:blip r:embed="rId2">
            <a:extLst/>
          </a:blip>
          <a:stretch>
            <a:fillRect/>
          </a:stretch>
        </p:blipFill>
        <p:spPr>
          <a:xfrm>
            <a:off x="593517" y="820807"/>
            <a:ext cx="8421567" cy="5665529"/>
          </a:xfrm>
          <a:prstGeom prst="rect">
            <a:avLst/>
          </a:prstGeom>
          <a:ln w="12700">
            <a:miter lim="400000"/>
          </a:ln>
        </p:spPr>
      </p:pic>
    </p:spTree>
    <p:extLst>
      <p:ext uri="{BB962C8B-B14F-4D97-AF65-F5344CB8AC3E}">
        <p14:creationId xmlns:p14="http://schemas.microsoft.com/office/powerpoint/2010/main" val="26207023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Regulatory Environment</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Banking industry is highly regulated not only by local government but also by global regulatory authorities</a:t>
            </a:r>
          </a:p>
          <a:p>
            <a:r>
              <a:rPr lang="en-CA" dirty="0" smtClean="0"/>
              <a:t>Regulations require banks to comply to certain capital, leverage, and liquidity ratios in order to control risk </a:t>
            </a:r>
          </a:p>
          <a:p>
            <a:r>
              <a:rPr lang="en-CA" dirty="0" smtClean="0"/>
              <a:t>Regulations also require banks to monitor for illegal transactions and to provide consumer protection</a:t>
            </a:r>
          </a:p>
          <a:p>
            <a:r>
              <a:rPr lang="en-CA" dirty="0" smtClean="0"/>
              <a:t>Changes in regulations can significantly influence a bank’s profitability and operations</a:t>
            </a:r>
          </a:p>
        </p:txBody>
      </p:sp>
    </p:spTree>
    <p:extLst>
      <p:ext uri="{BB962C8B-B14F-4D97-AF65-F5344CB8AC3E}">
        <p14:creationId xmlns:p14="http://schemas.microsoft.com/office/powerpoint/2010/main" val="5256066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1842421" y="157448"/>
            <a:ext cx="5786438" cy="803674"/>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Overview</a:t>
            </a:r>
          </a:p>
        </p:txBody>
      </p:sp>
      <p:pic>
        <p:nvPicPr>
          <p:cNvPr id="59" name="image7.png"/>
          <p:cNvPicPr/>
          <p:nvPr/>
        </p:nvPicPr>
        <p:blipFill>
          <a:blip r:embed="rId2">
            <a:extLst/>
          </a:blip>
          <a:stretch>
            <a:fillRect/>
          </a:stretch>
        </p:blipFill>
        <p:spPr>
          <a:xfrm>
            <a:off x="1472719" y="879705"/>
            <a:ext cx="7310312" cy="2220256"/>
          </a:xfrm>
          <a:prstGeom prst="rect">
            <a:avLst/>
          </a:prstGeom>
          <a:ln w="12700">
            <a:miter lim="400000"/>
          </a:ln>
        </p:spPr>
      </p:pic>
      <p:pic>
        <p:nvPicPr>
          <p:cNvPr id="2" name="Picture 1" descr="Screen Shot 2014-07-11 at 11.23.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781" y="3099962"/>
            <a:ext cx="6206133" cy="3652242"/>
          </a:xfrm>
          <a:prstGeom prst="rect">
            <a:avLst/>
          </a:prstGeom>
        </p:spPr>
      </p:pic>
    </p:spTree>
    <p:extLst>
      <p:ext uri="{BB962C8B-B14F-4D97-AF65-F5344CB8AC3E}">
        <p14:creationId xmlns:p14="http://schemas.microsoft.com/office/powerpoint/2010/main" val="687973385"/>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xfrm>
            <a:off x="1678781" y="416346"/>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Overview</a:t>
            </a:r>
          </a:p>
        </p:txBody>
      </p:sp>
      <p:pic>
        <p:nvPicPr>
          <p:cNvPr id="62" name="image8.png"/>
          <p:cNvPicPr/>
          <p:nvPr/>
        </p:nvPicPr>
        <p:blipFill>
          <a:blip r:embed="rId2">
            <a:extLst/>
          </a:blip>
          <a:stretch>
            <a:fillRect/>
          </a:stretch>
        </p:blipFill>
        <p:spPr>
          <a:xfrm>
            <a:off x="1035844" y="879574"/>
            <a:ext cx="7072313" cy="5464969"/>
          </a:xfrm>
          <a:prstGeom prst="rect">
            <a:avLst/>
          </a:prstGeom>
          <a:ln w="12700">
            <a:miter lim="400000"/>
          </a:ln>
        </p:spPr>
      </p:pic>
    </p:spTree>
    <p:extLst>
      <p:ext uri="{BB962C8B-B14F-4D97-AF65-F5344CB8AC3E}">
        <p14:creationId xmlns:p14="http://schemas.microsoft.com/office/powerpoint/2010/main" val="3697120268"/>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1678781" y="190128"/>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Overview</a:t>
            </a:r>
          </a:p>
        </p:txBody>
      </p:sp>
      <p:pic>
        <p:nvPicPr>
          <p:cNvPr id="65" name="image9.png"/>
          <p:cNvPicPr/>
          <p:nvPr/>
        </p:nvPicPr>
        <p:blipFill>
          <a:blip r:embed="rId2">
            <a:extLst/>
          </a:blip>
          <a:stretch>
            <a:fillRect/>
          </a:stretch>
        </p:blipFill>
        <p:spPr>
          <a:xfrm>
            <a:off x="739721" y="1041795"/>
            <a:ext cx="8251034" cy="5768581"/>
          </a:xfrm>
          <a:prstGeom prst="rect">
            <a:avLst/>
          </a:prstGeom>
          <a:ln w="12700">
            <a:miter lim="400000"/>
          </a:ln>
        </p:spPr>
      </p:pic>
    </p:spTree>
    <p:extLst>
      <p:ext uri="{BB962C8B-B14F-4D97-AF65-F5344CB8AC3E}">
        <p14:creationId xmlns:p14="http://schemas.microsoft.com/office/powerpoint/2010/main" val="102315094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1678781" y="392534"/>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Management Team</a:t>
            </a:r>
          </a:p>
        </p:txBody>
      </p:sp>
      <p:pic>
        <p:nvPicPr>
          <p:cNvPr id="68" name="image2.jpeg"/>
          <p:cNvPicPr/>
          <p:nvPr/>
        </p:nvPicPr>
        <p:blipFill>
          <a:blip r:embed="rId2">
            <a:extLst/>
          </a:blip>
          <a:stretch>
            <a:fillRect/>
          </a:stretch>
        </p:blipFill>
        <p:spPr>
          <a:xfrm>
            <a:off x="6329449" y="1180928"/>
            <a:ext cx="1491260" cy="1830588"/>
          </a:xfrm>
          <a:prstGeom prst="rect">
            <a:avLst/>
          </a:prstGeom>
          <a:ln w="12700">
            <a:miter lim="400000"/>
          </a:ln>
        </p:spPr>
      </p:pic>
      <p:sp>
        <p:nvSpPr>
          <p:cNvPr id="69" name="Shape 69"/>
          <p:cNvSpPr>
            <a:spLocks noGrp="1"/>
          </p:cNvSpPr>
          <p:nvPr>
            <p:ph type="body" idx="4294967295"/>
          </p:nvPr>
        </p:nvSpPr>
        <p:spPr>
          <a:xfrm>
            <a:off x="1275622" y="1766325"/>
            <a:ext cx="6996294" cy="4180301"/>
          </a:xfrm>
          <a:prstGeom prst="rect">
            <a:avLst/>
          </a:prstGeom>
        </p:spPr>
        <p:txBody>
          <a:bodyPr lIns="32144" tIns="32144" rIns="32144" bIns="32144" anchor="t">
            <a:noAutofit/>
          </a:bodyPr>
          <a:lstStyle/>
          <a:p>
            <a:pPr marL="365553" indent="-365553" defTabSz="495044">
              <a:lnSpc>
                <a:spcPct val="90000"/>
              </a:lnSpc>
              <a:spcBef>
                <a:spcPts val="281"/>
              </a:spcBef>
              <a:buSzPct val="100000"/>
              <a:buFont typeface="Arial"/>
              <a:defRPr sz="1800"/>
            </a:pPr>
            <a:r>
              <a:rPr sz="1800" dirty="0">
                <a:latin typeface="Calibri"/>
                <a:ea typeface="Calibri"/>
                <a:cs typeface="Calibri"/>
                <a:sym typeface="Calibri"/>
              </a:rPr>
              <a:t>Michael Corbat</a:t>
            </a:r>
          </a:p>
          <a:p>
            <a:pPr marL="365553" indent="-365553" defTabSz="495044">
              <a:lnSpc>
                <a:spcPct val="90000"/>
              </a:lnSpc>
              <a:spcBef>
                <a:spcPts val="281"/>
              </a:spcBef>
              <a:buSzPct val="100000"/>
              <a:buFont typeface="Arial"/>
              <a:defRPr sz="1800"/>
            </a:pPr>
            <a:r>
              <a:rPr lang="en-CA" sz="1800" dirty="0">
                <a:latin typeface="Calibri"/>
                <a:ea typeface="Calibri"/>
                <a:cs typeface="Calibri"/>
                <a:sym typeface="Calibri"/>
              </a:rPr>
              <a:t>Citigroup </a:t>
            </a:r>
            <a:r>
              <a:rPr sz="1800" dirty="0">
                <a:latin typeface="Calibri"/>
                <a:ea typeface="Calibri"/>
                <a:cs typeface="Calibri"/>
                <a:sym typeface="Calibri"/>
              </a:rPr>
              <a:t>Group CEO</a:t>
            </a:r>
          </a:p>
          <a:p>
            <a:pPr marL="365553" indent="-365553" defTabSz="495044">
              <a:lnSpc>
                <a:spcPct val="90000"/>
              </a:lnSpc>
              <a:spcBef>
                <a:spcPts val="281"/>
              </a:spcBef>
              <a:buSzPct val="100000"/>
              <a:buFont typeface="Arial"/>
              <a:defRPr sz="1800"/>
            </a:pPr>
            <a:r>
              <a:rPr sz="1800" dirty="0">
                <a:latin typeface="Calibri"/>
                <a:ea typeface="Calibri"/>
                <a:cs typeface="Calibri"/>
                <a:sym typeface="Calibri"/>
              </a:rPr>
              <a:t>Age: 54 </a:t>
            </a:r>
          </a:p>
          <a:p>
            <a:pPr marL="365553" indent="-365553" defTabSz="495044">
              <a:lnSpc>
                <a:spcPct val="90000"/>
              </a:lnSpc>
              <a:spcBef>
                <a:spcPts val="281"/>
              </a:spcBef>
              <a:buSzPct val="100000"/>
              <a:buFont typeface="Arial"/>
              <a:defRPr sz="1800"/>
            </a:pPr>
            <a:r>
              <a:rPr sz="1800" dirty="0">
                <a:latin typeface="Calibri"/>
                <a:ea typeface="Calibri"/>
                <a:cs typeface="Calibri"/>
                <a:sym typeface="Calibri"/>
              </a:rPr>
              <a:t>Became Group CEO in 2012</a:t>
            </a:r>
          </a:p>
          <a:p>
            <a:pPr marL="365553" indent="-365553" defTabSz="495044">
              <a:lnSpc>
                <a:spcPct val="90000"/>
              </a:lnSpc>
              <a:spcBef>
                <a:spcPts val="281"/>
              </a:spcBef>
              <a:buSzPct val="100000"/>
              <a:buFont typeface="Arial"/>
              <a:defRPr sz="1800"/>
            </a:pPr>
            <a:r>
              <a:rPr sz="1800" dirty="0">
                <a:latin typeface="Calibri"/>
                <a:ea typeface="Calibri"/>
                <a:cs typeface="Calibri"/>
                <a:sym typeface="Calibri"/>
              </a:rPr>
              <a:t>Graduated from Harvard University </a:t>
            </a:r>
          </a:p>
          <a:p>
            <a:pPr marL="365553" indent="-365553" defTabSz="495044">
              <a:lnSpc>
                <a:spcPct val="90000"/>
              </a:lnSpc>
              <a:spcBef>
                <a:spcPts val="281"/>
              </a:spcBef>
              <a:buSzPct val="100000"/>
              <a:buFont typeface="Arial"/>
              <a:defRPr sz="1800"/>
            </a:pPr>
            <a:r>
              <a:rPr sz="1800" dirty="0">
                <a:latin typeface="Calibri"/>
                <a:ea typeface="Calibri"/>
                <a:cs typeface="Calibri"/>
                <a:sym typeface="Calibri"/>
              </a:rPr>
              <a:t>Joined Citigroup in 1983, was named CEO of Europe, Middle East and Africa in 2011</a:t>
            </a:r>
          </a:p>
          <a:p>
            <a:pPr marL="365553" indent="-365553" defTabSz="495044">
              <a:lnSpc>
                <a:spcPct val="90000"/>
              </a:lnSpc>
              <a:spcBef>
                <a:spcPts val="281"/>
              </a:spcBef>
              <a:buSzPct val="100000"/>
              <a:buFont typeface="Arial"/>
              <a:defRPr sz="1800"/>
            </a:pPr>
            <a:r>
              <a:rPr sz="1800" dirty="0">
                <a:latin typeface="Calibri"/>
                <a:ea typeface="Calibri"/>
                <a:cs typeface="Calibri"/>
                <a:sym typeface="Calibri"/>
              </a:rPr>
              <a:t>Previously, Mr. Corbat served as the CEO of Citi Holdings, Citi's portfolio of non-core businesses and assets. In this role, he oversaw the divestiture of more than 40 businesses, including the IPO and sale of Citi's remaining stake in Primerica. Mr. Corbat also successfully restructured Citi's consumer finance and retail partner cards businesses and divested more than $500 billion assets, reducing risk on the Company's balance sheet and freeing up capital to invest in Citi's core banking business. </a:t>
            </a:r>
          </a:p>
        </p:txBody>
      </p:sp>
    </p:spTree>
    <p:extLst>
      <p:ext uri="{BB962C8B-B14F-4D97-AF65-F5344CB8AC3E}">
        <p14:creationId xmlns:p14="http://schemas.microsoft.com/office/powerpoint/2010/main" val="2514242496"/>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title"/>
          </p:nvPr>
        </p:nvSpPr>
        <p:spPr>
          <a:xfrm>
            <a:off x="1678781" y="276448"/>
            <a:ext cx="5786438" cy="803675"/>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Management Team</a:t>
            </a:r>
          </a:p>
        </p:txBody>
      </p:sp>
      <p:pic>
        <p:nvPicPr>
          <p:cNvPr id="72" name="image3.jpeg"/>
          <p:cNvPicPr/>
          <p:nvPr/>
        </p:nvPicPr>
        <p:blipFill>
          <a:blip r:embed="rId2">
            <a:extLst/>
          </a:blip>
          <a:stretch>
            <a:fillRect/>
          </a:stretch>
        </p:blipFill>
        <p:spPr>
          <a:xfrm>
            <a:off x="6204666" y="1070167"/>
            <a:ext cx="1491260" cy="1830587"/>
          </a:xfrm>
          <a:prstGeom prst="rect">
            <a:avLst/>
          </a:prstGeom>
          <a:ln w="12700">
            <a:miter lim="400000"/>
          </a:ln>
        </p:spPr>
      </p:pic>
      <p:sp>
        <p:nvSpPr>
          <p:cNvPr id="73" name="Shape 73"/>
          <p:cNvSpPr>
            <a:spLocks noGrp="1"/>
          </p:cNvSpPr>
          <p:nvPr>
            <p:ph type="body" idx="4294967295"/>
          </p:nvPr>
        </p:nvSpPr>
        <p:spPr>
          <a:xfrm>
            <a:off x="1191228" y="1881931"/>
            <a:ext cx="7497638" cy="3858623"/>
          </a:xfrm>
          <a:prstGeom prst="rect">
            <a:avLst/>
          </a:prstGeom>
        </p:spPr>
        <p:txBody>
          <a:bodyPr lIns="32144" tIns="32144" rIns="32144" bIns="32144" anchor="t">
            <a:normAutofit fontScale="92500" lnSpcReduction="10000"/>
          </a:bodyPr>
          <a:lstStyle/>
          <a:p>
            <a:pPr marL="685774" indent="-685774" defTabSz="617197">
              <a:spcBef>
                <a:spcPts val="422"/>
              </a:spcBef>
              <a:buSzPct val="100000"/>
              <a:buFont typeface="Arial"/>
              <a:defRPr sz="1800"/>
            </a:pPr>
            <a:r>
              <a:rPr sz="2100" dirty="0">
                <a:latin typeface="Calibri"/>
                <a:ea typeface="Calibri"/>
                <a:cs typeface="Calibri"/>
                <a:sym typeface="Calibri"/>
              </a:rPr>
              <a:t>Michael E. O’Neill </a:t>
            </a:r>
          </a:p>
          <a:p>
            <a:pPr marL="685774" indent="-685774" defTabSz="617197">
              <a:spcBef>
                <a:spcPts val="422"/>
              </a:spcBef>
              <a:buSzPct val="100000"/>
              <a:buFont typeface="Arial"/>
              <a:defRPr sz="1800"/>
            </a:pPr>
            <a:r>
              <a:rPr sz="2100" dirty="0">
                <a:latin typeface="Calibri"/>
                <a:ea typeface="Calibri"/>
                <a:cs typeface="Calibri"/>
                <a:sym typeface="Calibri"/>
              </a:rPr>
              <a:t>Group Chairman</a:t>
            </a:r>
          </a:p>
          <a:p>
            <a:pPr marL="685774" indent="-685774" defTabSz="617197">
              <a:spcBef>
                <a:spcPts val="422"/>
              </a:spcBef>
              <a:buSzPct val="100000"/>
              <a:buFont typeface="Arial"/>
              <a:defRPr sz="1800"/>
            </a:pPr>
            <a:r>
              <a:rPr sz="2100" dirty="0">
                <a:latin typeface="Calibri"/>
                <a:ea typeface="Calibri"/>
                <a:cs typeface="Calibri"/>
                <a:sym typeface="Calibri"/>
              </a:rPr>
              <a:t>Age: 68</a:t>
            </a:r>
          </a:p>
          <a:p>
            <a:pPr marL="685774" indent="-685774" defTabSz="617197">
              <a:spcBef>
                <a:spcPts val="422"/>
              </a:spcBef>
              <a:buSzPct val="100000"/>
              <a:buFont typeface="Arial"/>
              <a:defRPr sz="1800"/>
            </a:pPr>
            <a:r>
              <a:rPr sz="2100" dirty="0">
                <a:latin typeface="Calibri"/>
                <a:ea typeface="Calibri"/>
                <a:cs typeface="Calibri"/>
                <a:sym typeface="Calibri"/>
              </a:rPr>
              <a:t>Became Chairman</a:t>
            </a:r>
            <a:r>
              <a:rPr lang="en-CA" sz="2100" dirty="0">
                <a:latin typeface="Calibri"/>
                <a:ea typeface="Calibri"/>
                <a:cs typeface="Calibri"/>
                <a:sym typeface="Calibri"/>
              </a:rPr>
              <a:t>, Citigroup Inc.</a:t>
            </a:r>
            <a:r>
              <a:rPr sz="2100" dirty="0">
                <a:latin typeface="Calibri"/>
                <a:ea typeface="Calibri"/>
                <a:cs typeface="Calibri"/>
                <a:sym typeface="Calibri"/>
              </a:rPr>
              <a:t> in 2012</a:t>
            </a:r>
          </a:p>
          <a:p>
            <a:pPr marL="685774" indent="-685774" defTabSz="617197">
              <a:spcBef>
                <a:spcPts val="422"/>
              </a:spcBef>
              <a:buSzPct val="100000"/>
              <a:buFont typeface="Arial"/>
              <a:defRPr sz="1800"/>
            </a:pPr>
            <a:r>
              <a:rPr sz="2100" dirty="0">
                <a:latin typeface="Calibri"/>
                <a:ea typeface="Calibri"/>
                <a:cs typeface="Calibri"/>
                <a:sym typeface="Calibri"/>
              </a:rPr>
              <a:t>MBA from University of Virginia</a:t>
            </a:r>
          </a:p>
          <a:p>
            <a:pPr marL="685774" indent="-685774" defTabSz="617197">
              <a:spcBef>
                <a:spcPts val="422"/>
              </a:spcBef>
              <a:buSzPct val="100000"/>
              <a:buFont typeface="Arial"/>
              <a:defRPr sz="1800"/>
            </a:pPr>
            <a:r>
              <a:rPr sz="2100" dirty="0">
                <a:latin typeface="Calibri"/>
                <a:ea typeface="Calibri"/>
                <a:cs typeface="Calibri"/>
                <a:sym typeface="Calibri"/>
              </a:rPr>
              <a:t>Chairman, Chief Executive Officer and Director, Bank of Hawaii Corporation - 2000 to 2004</a:t>
            </a:r>
          </a:p>
          <a:p>
            <a:pPr marL="685774" indent="-685774" defTabSz="617197">
              <a:spcBef>
                <a:spcPts val="422"/>
              </a:spcBef>
              <a:buSzPct val="100000"/>
              <a:buFont typeface="Arial"/>
              <a:defRPr sz="1800"/>
            </a:pPr>
            <a:r>
              <a:rPr sz="2100" dirty="0">
                <a:latin typeface="Calibri"/>
                <a:ea typeface="Calibri"/>
                <a:cs typeface="Calibri"/>
                <a:sym typeface="Calibri"/>
              </a:rPr>
              <a:t>Director of Citigroup since 2009</a:t>
            </a:r>
            <a:endParaRPr lang="en-CA" sz="2100" dirty="0">
              <a:latin typeface="Calibri"/>
              <a:ea typeface="Calibri"/>
              <a:cs typeface="Calibri"/>
              <a:sym typeface="Calibri"/>
            </a:endParaRPr>
          </a:p>
          <a:p>
            <a:pPr marL="685774" indent="-685774" defTabSz="617197">
              <a:spcBef>
                <a:spcPts val="422"/>
              </a:spcBef>
              <a:buSzPct val="100000"/>
              <a:buFont typeface="Arial"/>
              <a:defRPr sz="1800"/>
            </a:pPr>
            <a:r>
              <a:rPr lang="en-CA" sz="2100" dirty="0">
                <a:latin typeface="Calibri"/>
                <a:ea typeface="Calibri"/>
                <a:cs typeface="Calibri"/>
                <a:sym typeface="Calibri"/>
              </a:rPr>
              <a:t>Mr. O’Neill is an experienced financial services executive and has been nominated to serve on the Board because of his extensive experience in the areas of Financial Services, International Business, Corporate and Consumer Business, Regulatory Compliance, Risk Management, and Financial Reporting. </a:t>
            </a:r>
            <a:endParaRPr sz="2100" dirty="0">
              <a:latin typeface="Calibri"/>
              <a:ea typeface="Calibri"/>
              <a:cs typeface="Calibri"/>
              <a:sym typeface="Calibri"/>
            </a:endParaRPr>
          </a:p>
        </p:txBody>
      </p:sp>
    </p:spTree>
    <p:extLst>
      <p:ext uri="{BB962C8B-B14F-4D97-AF65-F5344CB8AC3E}">
        <p14:creationId xmlns:p14="http://schemas.microsoft.com/office/powerpoint/2010/main" val="2461346267"/>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xfrm>
            <a:off x="1678781" y="324073"/>
            <a:ext cx="5786438" cy="803674"/>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sp>
        <p:nvSpPr>
          <p:cNvPr id="76" name="Shape 76"/>
          <p:cNvSpPr>
            <a:spLocks noGrp="1"/>
          </p:cNvSpPr>
          <p:nvPr>
            <p:ph type="body" idx="4294967295"/>
          </p:nvPr>
        </p:nvSpPr>
        <p:spPr>
          <a:xfrm>
            <a:off x="1124232" y="1093677"/>
            <a:ext cx="7323278" cy="4670646"/>
          </a:xfrm>
          <a:prstGeom prst="rect">
            <a:avLst/>
          </a:prstGeom>
        </p:spPr>
        <p:txBody>
          <a:bodyPr lIns="32144" tIns="32144" rIns="32144" bIns="32144" anchor="t">
            <a:normAutofit/>
          </a:bodyPr>
          <a:lstStyle/>
          <a:p>
            <a:pPr defTabSz="347174">
              <a:lnSpc>
                <a:spcPct val="90000"/>
              </a:lnSpc>
              <a:spcBef>
                <a:spcPts val="211"/>
              </a:spcBef>
              <a:buSzPct val="100000"/>
              <a:buFont typeface="Wingdings" charset="2"/>
              <a:buChar char="Ø"/>
              <a:defRPr sz="1800"/>
            </a:pPr>
            <a:r>
              <a:rPr sz="2000" b="1" dirty="0">
                <a:latin typeface="Calibri"/>
                <a:ea typeface="Calibri"/>
                <a:cs typeface="Calibri"/>
                <a:sym typeface="Calibri"/>
              </a:rPr>
              <a:t>Citi and its management team continue to make steady progress toward the successful execution of its strategy, which is to</a:t>
            </a:r>
            <a:endParaRPr lang="en-CA" sz="2000" b="1" dirty="0">
              <a:latin typeface="Calibri"/>
              <a:ea typeface="Calibri"/>
              <a:cs typeface="Calibri"/>
              <a:sym typeface="Calibri"/>
            </a:endParaRPr>
          </a:p>
          <a:p>
            <a:pPr defTabSz="347174">
              <a:lnSpc>
                <a:spcPct val="90000"/>
              </a:lnSpc>
              <a:spcBef>
                <a:spcPts val="211"/>
              </a:spcBef>
              <a:buSzPct val="100000"/>
              <a:buFont typeface="Wingdings" charset="2"/>
              <a:buChar char="Ø"/>
              <a:defRPr sz="1800"/>
            </a:pPr>
            <a:endParaRPr sz="2000" dirty="0">
              <a:latin typeface="Calibri"/>
              <a:ea typeface="Calibri"/>
              <a:cs typeface="Calibri"/>
              <a:sym typeface="Calibri"/>
            </a:endParaRPr>
          </a:p>
          <a:p>
            <a:pPr marL="352880" indent="-352880" defTabSz="347174">
              <a:lnSpc>
                <a:spcPct val="90000"/>
              </a:lnSpc>
              <a:spcBef>
                <a:spcPts val="211"/>
              </a:spcBef>
              <a:buFont typeface="Calibri"/>
              <a:defRPr sz="1800"/>
            </a:pPr>
            <a:r>
              <a:rPr sz="2000" dirty="0">
                <a:latin typeface="Calibri"/>
                <a:ea typeface="Calibri"/>
                <a:cs typeface="Calibri"/>
                <a:sym typeface="Calibri"/>
              </a:rPr>
              <a:t>Enhance its position as a leading global bank for both institutions and individuals, by building on its unique global network, deep emerging markets expertise, client relationships and product expertise;</a:t>
            </a:r>
          </a:p>
          <a:p>
            <a:pPr marL="337930" indent="-337930" defTabSz="347174">
              <a:lnSpc>
                <a:spcPct val="90000"/>
              </a:lnSpc>
              <a:spcBef>
                <a:spcPts val="211"/>
              </a:spcBef>
              <a:buSzPct val="100000"/>
              <a:buFont typeface="Arial"/>
              <a:defRPr sz="1800"/>
            </a:pPr>
            <a:r>
              <a:rPr sz="2000" dirty="0">
                <a:latin typeface="Calibri"/>
                <a:ea typeface="Calibri"/>
                <a:cs typeface="Calibri"/>
                <a:sym typeface="Calibri"/>
              </a:rPr>
              <a:t>Position Citi to seize the opportunities provide by current trends (globalization, digitization and urbanization) for the benefit of clients;</a:t>
            </a:r>
          </a:p>
          <a:p>
            <a:pPr marL="337930" indent="-337930" defTabSz="347174">
              <a:lnSpc>
                <a:spcPct val="90000"/>
              </a:lnSpc>
              <a:spcBef>
                <a:spcPts val="211"/>
              </a:spcBef>
              <a:buSzPct val="100000"/>
              <a:buFont typeface="Arial"/>
              <a:defRPr sz="1800"/>
            </a:pPr>
            <a:r>
              <a:rPr sz="2000" dirty="0">
                <a:latin typeface="Calibri"/>
                <a:ea typeface="Calibri"/>
                <a:cs typeface="Calibri"/>
                <a:sym typeface="Calibri"/>
              </a:rPr>
              <a:t>Further its commitment to responsible finance;</a:t>
            </a:r>
          </a:p>
          <a:p>
            <a:pPr marL="337930" indent="-337930" defTabSz="347174">
              <a:lnSpc>
                <a:spcPct val="90000"/>
              </a:lnSpc>
              <a:spcBef>
                <a:spcPts val="211"/>
              </a:spcBef>
              <a:buSzPct val="100000"/>
              <a:buFont typeface="Arial"/>
              <a:defRPr sz="1800"/>
            </a:pPr>
            <a:r>
              <a:rPr sz="2000" dirty="0">
                <a:latin typeface="Calibri"/>
                <a:ea typeface="Calibri"/>
                <a:cs typeface="Calibri"/>
                <a:sym typeface="Calibri"/>
              </a:rPr>
              <a:t>Strengthen Citi's performance-including gaining market share with clients, making Citi more efficient and productive, and building upon its history of innovation; and</a:t>
            </a:r>
          </a:p>
          <a:p>
            <a:pPr marL="337930" indent="-337930" defTabSz="347174">
              <a:lnSpc>
                <a:spcPct val="90000"/>
              </a:lnSpc>
              <a:spcBef>
                <a:spcPts val="211"/>
              </a:spcBef>
              <a:buSzPct val="100000"/>
              <a:buFont typeface="Arial"/>
              <a:defRPr sz="1800"/>
            </a:pPr>
            <a:r>
              <a:rPr sz="2000" dirty="0">
                <a:latin typeface="Calibri"/>
                <a:ea typeface="Calibri"/>
                <a:cs typeface="Calibri"/>
                <a:sym typeface="Calibri"/>
              </a:rPr>
              <a:t>Wind down Citi Holdings as soon as practicable, in an economically rational manner.</a:t>
            </a:r>
          </a:p>
        </p:txBody>
      </p:sp>
    </p:spTree>
    <p:extLst>
      <p:ext uri="{BB962C8B-B14F-4D97-AF65-F5344CB8AC3E}">
        <p14:creationId xmlns:p14="http://schemas.microsoft.com/office/powerpoint/2010/main" val="3243285247"/>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79" name="image10.png"/>
          <p:cNvPicPr/>
          <p:nvPr/>
        </p:nvPicPr>
        <p:blipFill>
          <a:blip r:embed="rId2">
            <a:extLst/>
          </a:blip>
          <a:stretch>
            <a:fillRect/>
          </a:stretch>
        </p:blipFill>
        <p:spPr>
          <a:xfrm>
            <a:off x="508992" y="1110165"/>
            <a:ext cx="8126016" cy="5179219"/>
          </a:xfrm>
          <a:prstGeom prst="rect">
            <a:avLst/>
          </a:prstGeom>
          <a:ln w="12700">
            <a:miter lim="400000"/>
          </a:ln>
        </p:spPr>
      </p:pic>
    </p:spTree>
    <p:extLst>
      <p:ext uri="{BB962C8B-B14F-4D97-AF65-F5344CB8AC3E}">
        <p14:creationId xmlns:p14="http://schemas.microsoft.com/office/powerpoint/2010/main" val="1648567296"/>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82" name="image11.png"/>
          <p:cNvPicPr/>
          <p:nvPr/>
        </p:nvPicPr>
        <p:blipFill>
          <a:blip r:embed="rId2">
            <a:extLst/>
          </a:blip>
          <a:stretch>
            <a:fillRect/>
          </a:stretch>
        </p:blipFill>
        <p:spPr>
          <a:xfrm>
            <a:off x="579546" y="908920"/>
            <a:ext cx="8322469" cy="5741792"/>
          </a:xfrm>
          <a:prstGeom prst="rect">
            <a:avLst/>
          </a:prstGeom>
          <a:ln w="12700">
            <a:miter lim="400000"/>
          </a:ln>
        </p:spPr>
      </p:pic>
    </p:spTree>
    <p:extLst>
      <p:ext uri="{BB962C8B-B14F-4D97-AF65-F5344CB8AC3E}">
        <p14:creationId xmlns:p14="http://schemas.microsoft.com/office/powerpoint/2010/main" val="2043415097"/>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85" name="image12.png"/>
          <p:cNvPicPr/>
          <p:nvPr/>
        </p:nvPicPr>
        <p:blipFill>
          <a:blip r:embed="rId2">
            <a:extLst/>
          </a:blip>
          <a:stretch>
            <a:fillRect/>
          </a:stretch>
        </p:blipFill>
        <p:spPr>
          <a:xfrm>
            <a:off x="504528" y="1397496"/>
            <a:ext cx="8134945" cy="5295305"/>
          </a:xfrm>
          <a:prstGeom prst="rect">
            <a:avLst/>
          </a:prstGeom>
          <a:ln w="12700">
            <a:miter lim="400000"/>
          </a:ln>
        </p:spPr>
      </p:pic>
    </p:spTree>
    <p:extLst>
      <p:ext uri="{BB962C8B-B14F-4D97-AF65-F5344CB8AC3E}">
        <p14:creationId xmlns:p14="http://schemas.microsoft.com/office/powerpoint/2010/main" val="802104537"/>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88" name="image13.png"/>
          <p:cNvPicPr/>
          <p:nvPr/>
        </p:nvPicPr>
        <p:blipFill>
          <a:blip r:embed="rId2">
            <a:extLst/>
          </a:blip>
          <a:stretch>
            <a:fillRect/>
          </a:stretch>
        </p:blipFill>
        <p:spPr>
          <a:xfrm>
            <a:off x="451460" y="1285875"/>
            <a:ext cx="7956354" cy="5518547"/>
          </a:xfrm>
          <a:prstGeom prst="rect">
            <a:avLst/>
          </a:prstGeom>
          <a:ln w="12700">
            <a:miter lim="400000"/>
          </a:ln>
        </p:spPr>
      </p:pic>
    </p:spTree>
    <p:extLst>
      <p:ext uri="{BB962C8B-B14F-4D97-AF65-F5344CB8AC3E}">
        <p14:creationId xmlns:p14="http://schemas.microsoft.com/office/powerpoint/2010/main" val="23055239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Regulatory Environment</a:t>
            </a:r>
            <a:endParaRPr lang="en-CA" dirty="0"/>
          </a:p>
        </p:txBody>
      </p:sp>
      <p:sp>
        <p:nvSpPr>
          <p:cNvPr id="3" name="Content Placeholder 2"/>
          <p:cNvSpPr>
            <a:spLocks noGrp="1"/>
          </p:cNvSpPr>
          <p:nvPr>
            <p:ph idx="1"/>
          </p:nvPr>
        </p:nvSpPr>
        <p:spPr/>
        <p:txBody>
          <a:bodyPr>
            <a:normAutofit lnSpcReduction="10000"/>
          </a:bodyPr>
          <a:lstStyle/>
          <a:p>
            <a:r>
              <a:rPr lang="en-CA" dirty="0" smtClean="0"/>
              <a:t>2008 Financial Crisis resulted in the introduction of many new regulations aimed at protecting consumers and increasing accountability</a:t>
            </a:r>
          </a:p>
          <a:p>
            <a:r>
              <a:rPr lang="en-CA" dirty="0" smtClean="0"/>
              <a:t>Dodd-Frank Wall Street Reform and Consumer Protection Act in the US</a:t>
            </a:r>
          </a:p>
          <a:p>
            <a:r>
              <a:rPr lang="en-CA" dirty="0" smtClean="0"/>
              <a:t>Independent Commission on Banking in the UK</a:t>
            </a:r>
          </a:p>
          <a:p>
            <a:r>
              <a:rPr lang="en-CA" dirty="0" smtClean="0"/>
              <a:t>Basel III </a:t>
            </a:r>
            <a:r>
              <a:rPr lang="en-US" altLang="zh-CN" dirty="0" smtClean="0"/>
              <a:t>global banking standards</a:t>
            </a:r>
            <a:endParaRPr lang="en-CA" dirty="0" smtClean="0"/>
          </a:p>
          <a:p>
            <a:endParaRPr lang="en-CA" dirty="0"/>
          </a:p>
        </p:txBody>
      </p:sp>
    </p:spTree>
    <p:extLst>
      <p:ext uri="{BB962C8B-B14F-4D97-AF65-F5344CB8AC3E}">
        <p14:creationId xmlns:p14="http://schemas.microsoft.com/office/powerpoint/2010/main" val="16539465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91" name="image14.png"/>
          <p:cNvPicPr/>
          <p:nvPr/>
        </p:nvPicPr>
        <p:blipFill>
          <a:blip r:embed="rId2">
            <a:extLst/>
          </a:blip>
          <a:stretch>
            <a:fillRect/>
          </a:stretch>
        </p:blipFill>
        <p:spPr>
          <a:xfrm>
            <a:off x="401137" y="1334988"/>
            <a:ext cx="8045651" cy="5420320"/>
          </a:xfrm>
          <a:prstGeom prst="rect">
            <a:avLst/>
          </a:prstGeom>
          <a:ln w="12700">
            <a:miter lim="400000"/>
          </a:ln>
        </p:spPr>
      </p:pic>
    </p:spTree>
    <p:extLst>
      <p:ext uri="{BB962C8B-B14F-4D97-AF65-F5344CB8AC3E}">
        <p14:creationId xmlns:p14="http://schemas.microsoft.com/office/powerpoint/2010/main" val="95739468"/>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1678781" y="216917"/>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94" name="image15.png"/>
          <p:cNvPicPr/>
          <p:nvPr/>
        </p:nvPicPr>
        <p:blipFill>
          <a:blip r:embed="rId2">
            <a:extLst/>
          </a:blip>
          <a:stretch>
            <a:fillRect/>
          </a:stretch>
        </p:blipFill>
        <p:spPr>
          <a:xfrm>
            <a:off x="428625" y="947384"/>
            <a:ext cx="8286750" cy="5777509"/>
          </a:xfrm>
          <a:prstGeom prst="rect">
            <a:avLst/>
          </a:prstGeom>
          <a:ln w="12700">
            <a:miter lim="400000"/>
          </a:ln>
        </p:spPr>
      </p:pic>
    </p:spTree>
    <p:extLst>
      <p:ext uri="{BB962C8B-B14F-4D97-AF65-F5344CB8AC3E}">
        <p14:creationId xmlns:p14="http://schemas.microsoft.com/office/powerpoint/2010/main" val="1404780525"/>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a:xfrm>
            <a:off x="1678781" y="145851"/>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97" name="image16.png"/>
          <p:cNvPicPr/>
          <p:nvPr/>
        </p:nvPicPr>
        <p:blipFill>
          <a:blip r:embed="rId2">
            <a:extLst/>
          </a:blip>
          <a:stretch>
            <a:fillRect/>
          </a:stretch>
        </p:blipFill>
        <p:spPr>
          <a:xfrm>
            <a:off x="406673" y="1125141"/>
            <a:ext cx="8108158" cy="5339953"/>
          </a:xfrm>
          <a:prstGeom prst="rect">
            <a:avLst/>
          </a:prstGeom>
          <a:ln w="12700">
            <a:miter lim="400000"/>
          </a:ln>
        </p:spPr>
      </p:pic>
    </p:spTree>
    <p:extLst>
      <p:ext uri="{BB962C8B-B14F-4D97-AF65-F5344CB8AC3E}">
        <p14:creationId xmlns:p14="http://schemas.microsoft.com/office/powerpoint/2010/main" val="1395066158"/>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100" name="image17.png"/>
          <p:cNvPicPr/>
          <p:nvPr/>
        </p:nvPicPr>
        <p:blipFill>
          <a:blip r:embed="rId2">
            <a:extLst/>
          </a:blip>
          <a:stretch>
            <a:fillRect/>
          </a:stretch>
        </p:blipFill>
        <p:spPr>
          <a:xfrm>
            <a:off x="357187" y="972406"/>
            <a:ext cx="8072438" cy="5509618"/>
          </a:xfrm>
          <a:prstGeom prst="rect">
            <a:avLst/>
          </a:prstGeom>
          <a:ln w="12700">
            <a:miter lim="400000"/>
          </a:ln>
        </p:spPr>
      </p:pic>
    </p:spTree>
    <p:extLst>
      <p:ext uri="{BB962C8B-B14F-4D97-AF65-F5344CB8AC3E}">
        <p14:creationId xmlns:p14="http://schemas.microsoft.com/office/powerpoint/2010/main" val="4252187368"/>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103" name="image18.png"/>
          <p:cNvPicPr/>
          <p:nvPr/>
        </p:nvPicPr>
        <p:blipFill>
          <a:blip r:embed="rId2">
            <a:extLst/>
          </a:blip>
          <a:stretch>
            <a:fillRect/>
          </a:stretch>
        </p:blipFill>
        <p:spPr>
          <a:xfrm>
            <a:off x="455414" y="912177"/>
            <a:ext cx="8233172" cy="5857876"/>
          </a:xfrm>
          <a:prstGeom prst="rect">
            <a:avLst/>
          </a:prstGeom>
          <a:ln w="12700">
            <a:miter lim="400000"/>
          </a:ln>
        </p:spPr>
      </p:pic>
    </p:spTree>
    <p:extLst>
      <p:ext uri="{BB962C8B-B14F-4D97-AF65-F5344CB8AC3E}">
        <p14:creationId xmlns:p14="http://schemas.microsoft.com/office/powerpoint/2010/main" val="2368254664"/>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106" name="image19.png"/>
          <p:cNvPicPr/>
          <p:nvPr/>
        </p:nvPicPr>
        <p:blipFill>
          <a:blip r:embed="rId2">
            <a:extLst/>
          </a:blip>
          <a:stretch>
            <a:fillRect/>
          </a:stretch>
        </p:blipFill>
        <p:spPr>
          <a:xfrm>
            <a:off x="596940" y="966360"/>
            <a:ext cx="8331399" cy="5831087"/>
          </a:xfrm>
          <a:prstGeom prst="rect">
            <a:avLst/>
          </a:prstGeom>
          <a:ln w="12700">
            <a:miter lim="400000"/>
          </a:ln>
        </p:spPr>
      </p:pic>
    </p:spTree>
    <p:extLst>
      <p:ext uri="{BB962C8B-B14F-4D97-AF65-F5344CB8AC3E}">
        <p14:creationId xmlns:p14="http://schemas.microsoft.com/office/powerpoint/2010/main" val="1695070741"/>
      </p:ext>
    </p:extLst>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20.png"/>
          <p:cNvPicPr/>
          <p:nvPr/>
        </p:nvPicPr>
        <p:blipFill>
          <a:blip r:embed="rId2">
            <a:extLst/>
          </a:blip>
          <a:stretch>
            <a:fillRect/>
          </a:stretch>
        </p:blipFill>
        <p:spPr>
          <a:xfrm>
            <a:off x="723723" y="946268"/>
            <a:ext cx="8304610" cy="5831087"/>
          </a:xfrm>
          <a:prstGeom prst="rect">
            <a:avLst/>
          </a:prstGeom>
          <a:ln w="12700">
            <a:miter lim="400000"/>
          </a:ln>
        </p:spPr>
      </p:pic>
      <p:sp>
        <p:nvSpPr>
          <p:cNvPr id="109" name="Shape 109"/>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spTree>
    <p:extLst>
      <p:ext uri="{BB962C8B-B14F-4D97-AF65-F5344CB8AC3E}">
        <p14:creationId xmlns:p14="http://schemas.microsoft.com/office/powerpoint/2010/main" val="1055984937"/>
      </p:ext>
    </p:extLst>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112" name="image21.png"/>
          <p:cNvPicPr/>
          <p:nvPr/>
        </p:nvPicPr>
        <p:blipFill>
          <a:blip r:embed="rId2">
            <a:extLst/>
          </a:blip>
          <a:stretch>
            <a:fillRect/>
          </a:stretch>
        </p:blipFill>
        <p:spPr>
          <a:xfrm>
            <a:off x="428625" y="977801"/>
            <a:ext cx="8286750" cy="5822156"/>
          </a:xfrm>
          <a:prstGeom prst="rect">
            <a:avLst/>
          </a:prstGeom>
          <a:ln w="12700">
            <a:miter lim="400000"/>
          </a:ln>
        </p:spPr>
      </p:pic>
    </p:spTree>
    <p:extLst>
      <p:ext uri="{BB962C8B-B14F-4D97-AF65-F5344CB8AC3E}">
        <p14:creationId xmlns:p14="http://schemas.microsoft.com/office/powerpoint/2010/main" val="2958173198"/>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1678781" y="85949"/>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Company  Strategy</a:t>
            </a:r>
          </a:p>
        </p:txBody>
      </p:sp>
      <p:pic>
        <p:nvPicPr>
          <p:cNvPr id="115" name="image22.png"/>
          <p:cNvPicPr/>
          <p:nvPr/>
        </p:nvPicPr>
        <p:blipFill>
          <a:blip r:embed="rId2">
            <a:extLst/>
          </a:blip>
          <a:stretch>
            <a:fillRect/>
          </a:stretch>
        </p:blipFill>
        <p:spPr>
          <a:xfrm>
            <a:off x="248403" y="1047285"/>
            <a:ext cx="8108157" cy="5581055"/>
          </a:xfrm>
          <a:prstGeom prst="rect">
            <a:avLst/>
          </a:prstGeom>
          <a:ln w="12700">
            <a:miter lim="400000"/>
          </a:ln>
        </p:spPr>
      </p:pic>
    </p:spTree>
    <p:extLst>
      <p:ext uri="{BB962C8B-B14F-4D97-AF65-F5344CB8AC3E}">
        <p14:creationId xmlns:p14="http://schemas.microsoft.com/office/powerpoint/2010/main" val="1332465078"/>
      </p:ext>
    </p:extLst>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xfrm>
            <a:off x="1678781" y="294308"/>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Financial Overview</a:t>
            </a:r>
          </a:p>
        </p:txBody>
      </p:sp>
      <p:pic>
        <p:nvPicPr>
          <p:cNvPr id="118" name="image23.png"/>
          <p:cNvPicPr/>
          <p:nvPr/>
        </p:nvPicPr>
        <p:blipFill>
          <a:blip r:embed="rId2">
            <a:extLst/>
          </a:blip>
          <a:stretch>
            <a:fillRect/>
          </a:stretch>
        </p:blipFill>
        <p:spPr>
          <a:xfrm>
            <a:off x="897434" y="907850"/>
            <a:ext cx="7349133" cy="5304237"/>
          </a:xfrm>
          <a:prstGeom prst="rect">
            <a:avLst/>
          </a:prstGeom>
          <a:ln w="12700">
            <a:miter lim="400000"/>
          </a:ln>
        </p:spPr>
      </p:pic>
    </p:spTree>
    <p:extLst>
      <p:ext uri="{BB962C8B-B14F-4D97-AF65-F5344CB8AC3E}">
        <p14:creationId xmlns:p14="http://schemas.microsoft.com/office/powerpoint/2010/main" val="13627996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Dodd-Frank Wall Street Reform and Consumer Protection Act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Federal law aimed at promoting the financial stability of the US by improving accountability and transparency of the financial system, to end “too big to fail” to protect American taxpayers by ending bailouts, and other purposes.</a:t>
            </a:r>
          </a:p>
          <a:p>
            <a:r>
              <a:rPr lang="en-US" dirty="0" smtClean="0"/>
              <a:t>Volcker Rule: Restriction on US banks from making certain kinds of speculative investments that do not benefit their customers. Commonly known as a ban on proprietary trading by commercial banks.</a:t>
            </a:r>
            <a:endParaRPr lang="en-US" dirty="0"/>
          </a:p>
        </p:txBody>
      </p:sp>
    </p:spTree>
    <p:extLst>
      <p:ext uri="{BB962C8B-B14F-4D97-AF65-F5344CB8AC3E}">
        <p14:creationId xmlns:p14="http://schemas.microsoft.com/office/powerpoint/2010/main" val="5247302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1678781" y="300261"/>
            <a:ext cx="5786438" cy="803673"/>
          </a:xfrm>
          <a:prstGeom prst="rect">
            <a:avLst/>
          </a:prstGeom>
        </p:spPr>
        <p:txBody>
          <a:bodyPr lIns="32144" tIns="32144" rIns="32144" bIns="32144">
            <a:normAutofit/>
          </a:bodyPr>
          <a:lstStyle>
            <a:lvl1pPr defTabSz="914400">
              <a:defRPr sz="4400">
                <a:latin typeface="Calibri"/>
                <a:ea typeface="Calibri"/>
                <a:cs typeface="Calibri"/>
                <a:sym typeface="Calibri"/>
              </a:defRPr>
            </a:lvl1pPr>
          </a:lstStyle>
          <a:p>
            <a:pPr lvl="0">
              <a:defRPr sz="1800"/>
            </a:pPr>
            <a:r>
              <a:rPr sz="4200" dirty="0">
                <a:latin typeface="Arial"/>
                <a:cs typeface="Arial"/>
              </a:rPr>
              <a:t>Financial Overview</a:t>
            </a:r>
          </a:p>
        </p:txBody>
      </p:sp>
      <p:pic>
        <p:nvPicPr>
          <p:cNvPr id="121" name="image24.png"/>
          <p:cNvPicPr/>
          <p:nvPr/>
        </p:nvPicPr>
        <p:blipFill>
          <a:blip r:embed="rId2">
            <a:extLst/>
          </a:blip>
          <a:stretch>
            <a:fillRect/>
          </a:stretch>
        </p:blipFill>
        <p:spPr>
          <a:xfrm>
            <a:off x="884039" y="995695"/>
            <a:ext cx="7375922" cy="5357813"/>
          </a:xfrm>
          <a:prstGeom prst="rect">
            <a:avLst/>
          </a:prstGeom>
          <a:ln w="12700">
            <a:miter lim="400000"/>
          </a:ln>
        </p:spPr>
      </p:pic>
    </p:spTree>
    <p:extLst>
      <p:ext uri="{BB962C8B-B14F-4D97-AF65-F5344CB8AC3E}">
        <p14:creationId xmlns:p14="http://schemas.microsoft.com/office/powerpoint/2010/main" val="2400148455"/>
      </p:ext>
    </p:extLst>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247" y="17860"/>
            <a:ext cx="6456608" cy="1020543"/>
          </a:xfrm>
        </p:spPr>
        <p:txBody>
          <a:bodyPr>
            <a:normAutofit/>
          </a:bodyPr>
          <a:lstStyle/>
          <a:p>
            <a:r>
              <a:rPr lang="en-US" sz="4200" dirty="0">
                <a:latin typeface="Arial"/>
                <a:cs typeface="Arial"/>
              </a:rPr>
              <a:t>Financial Overview</a:t>
            </a:r>
            <a:endParaRPr lang="en-US" sz="4200" dirty="0"/>
          </a:p>
        </p:txBody>
      </p:sp>
      <p:pic>
        <p:nvPicPr>
          <p:cNvPr id="3" name="Picture 2" descr="Screen Shot 2014-07-11 at 12.1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48" y="881195"/>
            <a:ext cx="8013596" cy="5633353"/>
          </a:xfrm>
          <a:prstGeom prst="rect">
            <a:avLst/>
          </a:prstGeom>
        </p:spPr>
      </p:pic>
    </p:spTree>
    <p:extLst>
      <p:ext uri="{BB962C8B-B14F-4D97-AF65-F5344CB8AC3E}">
        <p14:creationId xmlns:p14="http://schemas.microsoft.com/office/powerpoint/2010/main" val="1174790512"/>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1678781" y="-213814"/>
            <a:ext cx="5786438" cy="803674"/>
          </a:xfrm>
          <a:prstGeom prst="rect">
            <a:avLst/>
          </a:prstGeom>
        </p:spPr>
        <p:txBody>
          <a:bodyPr lIns="32144" tIns="32144" rIns="32144" bIns="32144">
            <a:normAutofit fontScale="90000"/>
          </a:bodyPr>
          <a:lstStyle>
            <a:lvl1pPr defTabSz="914400">
              <a:defRPr sz="3800">
                <a:latin typeface="Calibri"/>
                <a:ea typeface="Calibri"/>
                <a:cs typeface="Calibri"/>
                <a:sym typeface="Calibri"/>
              </a:defRPr>
            </a:lvl1pPr>
          </a:lstStyle>
          <a:p>
            <a:pPr lvl="0">
              <a:defRPr sz="1800"/>
            </a:pPr>
            <a:r>
              <a:rPr sz="2700" dirty="0">
                <a:latin typeface="Arial"/>
                <a:cs typeface="Arial"/>
              </a:rPr>
              <a:t>Consolidated Balance Sheet - Quarterly</a:t>
            </a:r>
          </a:p>
        </p:txBody>
      </p:sp>
      <p:pic>
        <p:nvPicPr>
          <p:cNvPr id="124" name="Screen Shot 2014-07-10 at 11.40.42 PM.png"/>
          <p:cNvPicPr/>
          <p:nvPr/>
        </p:nvPicPr>
        <p:blipFill>
          <a:blip r:embed="rId2">
            <a:extLst/>
          </a:blip>
          <a:stretch>
            <a:fillRect/>
          </a:stretch>
        </p:blipFill>
        <p:spPr>
          <a:xfrm>
            <a:off x="88312" y="481918"/>
            <a:ext cx="9144001" cy="6250983"/>
          </a:xfrm>
          <a:prstGeom prst="rect">
            <a:avLst/>
          </a:prstGeom>
          <a:ln w="12700">
            <a:miter lim="400000"/>
          </a:ln>
        </p:spPr>
      </p:pic>
    </p:spTree>
    <p:extLst>
      <p:ext uri="{BB962C8B-B14F-4D97-AF65-F5344CB8AC3E}">
        <p14:creationId xmlns:p14="http://schemas.microsoft.com/office/powerpoint/2010/main" val="3095103844"/>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xfrm>
            <a:off x="1530746" y="321097"/>
            <a:ext cx="6081660" cy="803673"/>
          </a:xfrm>
          <a:prstGeom prst="rect">
            <a:avLst/>
          </a:prstGeom>
        </p:spPr>
        <p:txBody>
          <a:bodyPr lIns="32144" tIns="32144" rIns="32144" bIns="32144">
            <a:noAutofit/>
          </a:bodyPr>
          <a:lstStyle>
            <a:lvl1pPr defTabSz="914400">
              <a:defRPr sz="3900">
                <a:latin typeface="Calibri"/>
                <a:ea typeface="Calibri"/>
                <a:cs typeface="Calibri"/>
                <a:sym typeface="Calibri"/>
              </a:defRPr>
            </a:lvl1pPr>
          </a:lstStyle>
          <a:p>
            <a:pPr lvl="0">
              <a:defRPr sz="1800"/>
            </a:pPr>
            <a:r>
              <a:rPr sz="2800" dirty="0">
                <a:latin typeface="Arial"/>
                <a:cs typeface="Arial"/>
              </a:rPr>
              <a:t>Consolidated Balance Sheet - Yearly</a:t>
            </a:r>
          </a:p>
        </p:txBody>
      </p:sp>
      <p:pic>
        <p:nvPicPr>
          <p:cNvPr id="127" name="Screen Shot 2014-07-11 at 12.08.03 AM.png"/>
          <p:cNvPicPr/>
          <p:nvPr/>
        </p:nvPicPr>
        <p:blipFill>
          <a:blip r:embed="rId2">
            <a:extLst/>
          </a:blip>
          <a:stretch>
            <a:fillRect/>
          </a:stretch>
        </p:blipFill>
        <p:spPr>
          <a:xfrm>
            <a:off x="696759" y="1221358"/>
            <a:ext cx="7938493" cy="3705821"/>
          </a:xfrm>
          <a:prstGeom prst="rect">
            <a:avLst/>
          </a:prstGeom>
          <a:ln w="12700">
            <a:miter lim="400000"/>
          </a:ln>
        </p:spPr>
      </p:pic>
    </p:spTree>
    <p:extLst>
      <p:ext uri="{BB962C8B-B14F-4D97-AF65-F5344CB8AC3E}">
        <p14:creationId xmlns:p14="http://schemas.microsoft.com/office/powerpoint/2010/main" val="916081395"/>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Screen Shot 2014-07-11 at 12.09.21 AM.png"/>
          <p:cNvPicPr/>
          <p:nvPr/>
        </p:nvPicPr>
        <p:blipFill>
          <a:blip r:embed="rId2">
            <a:extLst/>
          </a:blip>
          <a:stretch>
            <a:fillRect/>
          </a:stretch>
        </p:blipFill>
        <p:spPr>
          <a:xfrm>
            <a:off x="625078" y="1368276"/>
            <a:ext cx="7893844" cy="5188149"/>
          </a:xfrm>
          <a:prstGeom prst="rect">
            <a:avLst/>
          </a:prstGeom>
          <a:ln w="12700">
            <a:miter lim="400000"/>
          </a:ln>
        </p:spPr>
      </p:pic>
      <p:sp>
        <p:nvSpPr>
          <p:cNvPr id="133" name="Shape 133"/>
          <p:cNvSpPr>
            <a:spLocks noGrp="1"/>
          </p:cNvSpPr>
          <p:nvPr>
            <p:ph type="title"/>
          </p:nvPr>
        </p:nvSpPr>
        <p:spPr>
          <a:xfrm>
            <a:off x="1226560" y="321097"/>
            <a:ext cx="6690033" cy="803673"/>
          </a:xfrm>
          <a:prstGeom prst="rect">
            <a:avLst/>
          </a:prstGeom>
        </p:spPr>
        <p:txBody>
          <a:bodyPr lIns="32144" tIns="32144" rIns="32144" bIns="32144">
            <a:noAutofit/>
          </a:bodyPr>
          <a:lstStyle>
            <a:lvl1pPr defTabSz="914400">
              <a:defRPr sz="3900">
                <a:latin typeface="Calibri"/>
                <a:ea typeface="Calibri"/>
                <a:cs typeface="Calibri"/>
                <a:sym typeface="Calibri"/>
              </a:defRPr>
            </a:lvl1pPr>
          </a:lstStyle>
          <a:p>
            <a:pPr lvl="0">
              <a:defRPr sz="1800"/>
            </a:pPr>
            <a:r>
              <a:rPr sz="3100" dirty="0">
                <a:latin typeface="Arial"/>
                <a:cs typeface="Arial"/>
              </a:rPr>
              <a:t>Consolidated Balance Sheet - Yearly</a:t>
            </a:r>
          </a:p>
        </p:txBody>
      </p:sp>
    </p:spTree>
    <p:extLst>
      <p:ext uri="{BB962C8B-B14F-4D97-AF65-F5344CB8AC3E}">
        <p14:creationId xmlns:p14="http://schemas.microsoft.com/office/powerpoint/2010/main" val="2917192206"/>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xfrm>
            <a:off x="1678781" y="-146852"/>
            <a:ext cx="5786438" cy="803673"/>
          </a:xfrm>
          <a:prstGeom prst="rect">
            <a:avLst/>
          </a:prstGeom>
        </p:spPr>
        <p:txBody>
          <a:bodyPr lIns="32144" tIns="32144" rIns="32144" bIns="32144"/>
          <a:lstStyle>
            <a:lvl1pPr defTabSz="914400">
              <a:defRPr sz="3800">
                <a:latin typeface="Calibri"/>
                <a:ea typeface="Calibri"/>
                <a:cs typeface="Calibri"/>
                <a:sym typeface="Calibri"/>
              </a:defRPr>
            </a:lvl1pPr>
          </a:lstStyle>
          <a:p>
            <a:pPr lvl="0">
              <a:defRPr sz="1800"/>
            </a:pPr>
            <a:r>
              <a:rPr sz="2700" dirty="0"/>
              <a:t>Consolidated Income Statement - Yearly </a:t>
            </a:r>
          </a:p>
        </p:txBody>
      </p:sp>
      <p:pic>
        <p:nvPicPr>
          <p:cNvPr id="136" name="Screen Shot 2014-07-11 at 12.02.30 AM.png"/>
          <p:cNvPicPr/>
          <p:nvPr/>
        </p:nvPicPr>
        <p:blipFill>
          <a:blip r:embed="rId2">
            <a:extLst/>
          </a:blip>
          <a:stretch>
            <a:fillRect/>
          </a:stretch>
        </p:blipFill>
        <p:spPr>
          <a:xfrm>
            <a:off x="1861684" y="440294"/>
            <a:ext cx="5741790" cy="6340079"/>
          </a:xfrm>
          <a:prstGeom prst="rect">
            <a:avLst/>
          </a:prstGeom>
          <a:ln w="12700">
            <a:miter lim="400000"/>
          </a:ln>
        </p:spPr>
      </p:pic>
    </p:spTree>
    <p:extLst>
      <p:ext uri="{BB962C8B-B14F-4D97-AF65-F5344CB8AC3E}">
        <p14:creationId xmlns:p14="http://schemas.microsoft.com/office/powerpoint/2010/main" val="3925753422"/>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1678781" y="240729"/>
            <a:ext cx="5786438" cy="803675"/>
          </a:xfrm>
          <a:prstGeom prst="rect">
            <a:avLst/>
          </a:prstGeom>
        </p:spPr>
        <p:txBody>
          <a:bodyPr lIns="32144" tIns="32144" rIns="32144" bIns="32144"/>
          <a:lstStyle>
            <a:lvl1pPr defTabSz="914400">
              <a:defRPr sz="3400">
                <a:latin typeface="Calibri"/>
                <a:ea typeface="Calibri"/>
                <a:cs typeface="Calibri"/>
                <a:sym typeface="Calibri"/>
              </a:defRPr>
            </a:lvl1pPr>
          </a:lstStyle>
          <a:p>
            <a:pPr lvl="0">
              <a:defRPr sz="1800"/>
            </a:pPr>
            <a:r>
              <a:rPr sz="2400"/>
              <a:t>Consolidated Income Statement - Quarterly </a:t>
            </a:r>
          </a:p>
        </p:txBody>
      </p:sp>
      <p:pic>
        <p:nvPicPr>
          <p:cNvPr id="141" name="Screen Shot 2014-07-10 at 11.36.19 PM.png"/>
          <p:cNvPicPr/>
          <p:nvPr/>
        </p:nvPicPr>
        <p:blipFill>
          <a:blip r:embed="rId2">
            <a:extLst/>
          </a:blip>
          <a:stretch>
            <a:fillRect/>
          </a:stretch>
        </p:blipFill>
        <p:spPr>
          <a:xfrm>
            <a:off x="-1" y="863928"/>
            <a:ext cx="9144001" cy="5682845"/>
          </a:xfrm>
          <a:prstGeom prst="rect">
            <a:avLst/>
          </a:prstGeom>
          <a:ln w="12700">
            <a:miter lim="400000"/>
          </a:ln>
        </p:spPr>
      </p:pic>
      <p:pic>
        <p:nvPicPr>
          <p:cNvPr id="142" name="Screen Shot 2014-07-10 at 11.38.06 PM.png"/>
          <p:cNvPicPr/>
          <p:nvPr/>
        </p:nvPicPr>
        <p:blipFill>
          <a:blip r:embed="rId3">
            <a:extLst/>
          </a:blip>
          <a:stretch>
            <a:fillRect/>
          </a:stretch>
        </p:blipFill>
        <p:spPr>
          <a:xfrm>
            <a:off x="7554810" y="636821"/>
            <a:ext cx="1089423" cy="196454"/>
          </a:xfrm>
          <a:prstGeom prst="rect">
            <a:avLst/>
          </a:prstGeom>
          <a:ln w="12700">
            <a:miter lim="400000"/>
          </a:ln>
        </p:spPr>
      </p:pic>
    </p:spTree>
    <p:extLst>
      <p:ext uri="{BB962C8B-B14F-4D97-AF65-F5344CB8AC3E}">
        <p14:creationId xmlns:p14="http://schemas.microsoft.com/office/powerpoint/2010/main" val="3617548757"/>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Screen Shot 2014-07-11 at 12.25.35 AM.png"/>
          <p:cNvPicPr/>
          <p:nvPr/>
        </p:nvPicPr>
        <p:blipFill>
          <a:blip r:embed="rId2">
            <a:extLst/>
          </a:blip>
          <a:stretch>
            <a:fillRect/>
          </a:stretch>
        </p:blipFill>
        <p:spPr>
          <a:xfrm>
            <a:off x="1181274" y="433286"/>
            <a:ext cx="6911579" cy="6456165"/>
          </a:xfrm>
          <a:prstGeom prst="rect">
            <a:avLst/>
          </a:prstGeom>
          <a:ln w="12700">
            <a:miter lim="400000"/>
          </a:ln>
        </p:spPr>
      </p:pic>
      <p:pic>
        <p:nvPicPr>
          <p:cNvPr id="145" name="Screen Shot 2014-07-11 at 12.27.07 AM.png"/>
          <p:cNvPicPr/>
          <p:nvPr/>
        </p:nvPicPr>
        <p:blipFill>
          <a:blip r:embed="rId3">
            <a:extLst/>
          </a:blip>
          <a:stretch>
            <a:fillRect/>
          </a:stretch>
        </p:blipFill>
        <p:spPr>
          <a:xfrm>
            <a:off x="6861838" y="160926"/>
            <a:ext cx="1119604" cy="243072"/>
          </a:xfrm>
          <a:prstGeom prst="rect">
            <a:avLst/>
          </a:prstGeom>
          <a:ln w="12700">
            <a:miter lim="400000"/>
          </a:ln>
        </p:spPr>
      </p:pic>
      <p:sp>
        <p:nvSpPr>
          <p:cNvPr id="146" name="Shape 146"/>
          <p:cNvSpPr>
            <a:spLocks noGrp="1"/>
          </p:cNvSpPr>
          <p:nvPr>
            <p:ph type="title"/>
          </p:nvPr>
        </p:nvSpPr>
        <p:spPr>
          <a:xfrm>
            <a:off x="1186161" y="-212382"/>
            <a:ext cx="5786438" cy="803673"/>
          </a:xfrm>
          <a:prstGeom prst="rect">
            <a:avLst/>
          </a:prstGeom>
        </p:spPr>
        <p:txBody>
          <a:bodyPr lIns="32144" tIns="32144" rIns="32144" bIns="32144"/>
          <a:lstStyle>
            <a:lvl1pPr defTabSz="914400">
              <a:defRPr sz="3400">
                <a:latin typeface="Calibri"/>
                <a:ea typeface="Calibri"/>
                <a:cs typeface="Calibri"/>
                <a:sym typeface="Calibri"/>
              </a:defRPr>
            </a:lvl1pPr>
          </a:lstStyle>
          <a:p>
            <a:pPr lvl="0">
              <a:defRPr sz="1800"/>
            </a:pPr>
            <a:r>
              <a:rPr sz="2400"/>
              <a:t>Consolidated Statement of Cash Flow - Yearly</a:t>
            </a:r>
          </a:p>
        </p:txBody>
      </p:sp>
    </p:spTree>
    <p:extLst>
      <p:ext uri="{BB962C8B-B14F-4D97-AF65-F5344CB8AC3E}">
        <p14:creationId xmlns:p14="http://schemas.microsoft.com/office/powerpoint/2010/main" val="2418151254"/>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Screen Shot 2014-07-11 at 12.25.51 AM.png"/>
          <p:cNvPicPr/>
          <p:nvPr/>
        </p:nvPicPr>
        <p:blipFill>
          <a:blip r:embed="rId2">
            <a:extLst/>
          </a:blip>
          <a:stretch>
            <a:fillRect/>
          </a:stretch>
        </p:blipFill>
        <p:spPr>
          <a:xfrm>
            <a:off x="946067" y="1621191"/>
            <a:ext cx="6938368" cy="2848571"/>
          </a:xfrm>
          <a:prstGeom prst="rect">
            <a:avLst/>
          </a:prstGeom>
          <a:ln w="12700">
            <a:miter lim="400000"/>
          </a:ln>
        </p:spPr>
      </p:pic>
      <p:sp>
        <p:nvSpPr>
          <p:cNvPr id="149" name="Shape 149"/>
          <p:cNvSpPr>
            <a:spLocks noGrp="1"/>
          </p:cNvSpPr>
          <p:nvPr>
            <p:ph type="title"/>
          </p:nvPr>
        </p:nvSpPr>
        <p:spPr>
          <a:xfrm>
            <a:off x="1362761" y="-45077"/>
            <a:ext cx="5786438" cy="803673"/>
          </a:xfrm>
          <a:prstGeom prst="rect">
            <a:avLst/>
          </a:prstGeom>
        </p:spPr>
        <p:txBody>
          <a:bodyPr lIns="32144" tIns="32144" rIns="32144" bIns="32144"/>
          <a:lstStyle/>
          <a:p>
            <a:pPr defTabSz="642915">
              <a:defRPr sz="1800"/>
            </a:pPr>
            <a:r>
              <a:rPr sz="2400">
                <a:latin typeface="Calibri"/>
                <a:ea typeface="Calibri"/>
                <a:cs typeface="Calibri"/>
                <a:sym typeface="Calibri"/>
              </a:rPr>
              <a:t>Consolidated Statement of Cash Flow - Yearly</a:t>
            </a:r>
          </a:p>
          <a:p>
            <a:pPr defTabSz="642915">
              <a:defRPr sz="1800"/>
            </a:pPr>
            <a:r>
              <a:rPr sz="2400">
                <a:latin typeface="Calibri"/>
                <a:ea typeface="Calibri"/>
                <a:cs typeface="Calibri"/>
                <a:sym typeface="Calibri"/>
              </a:rPr>
              <a:t>(Continued) </a:t>
            </a:r>
          </a:p>
        </p:txBody>
      </p:sp>
    </p:spTree>
    <p:extLst>
      <p:ext uri="{BB962C8B-B14F-4D97-AF65-F5344CB8AC3E}">
        <p14:creationId xmlns:p14="http://schemas.microsoft.com/office/powerpoint/2010/main" val="1077022300"/>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sp>
        <p:nvSpPr>
          <p:cNvPr id="3" name="Content Placeholder 2"/>
          <p:cNvSpPr>
            <a:spLocks noGrp="1"/>
          </p:cNvSpPr>
          <p:nvPr>
            <p:ph idx="1"/>
          </p:nvPr>
        </p:nvSpPr>
        <p:spPr/>
        <p:txBody>
          <a:bodyPr/>
          <a:lstStyle/>
          <a:p>
            <a:pPr marL="0" indent="0">
              <a:buNone/>
            </a:pPr>
            <a:endParaRPr lang="en-CA" dirty="0"/>
          </a:p>
          <a:p>
            <a:pPr marL="0" indent="0">
              <a:buNone/>
            </a:pPr>
            <a:endParaRPr lang="en-CA" dirty="0"/>
          </a:p>
          <a:p>
            <a:pPr marL="0" indent="0" algn="ctr">
              <a:buNone/>
            </a:pPr>
            <a:r>
              <a:rPr lang="en-CA" sz="6600" dirty="0" smtClean="0"/>
              <a:t>HOLD</a:t>
            </a:r>
            <a:endParaRPr lang="en-CA" sz="6600" dirty="0"/>
          </a:p>
        </p:txBody>
      </p:sp>
    </p:spTree>
    <p:extLst>
      <p:ext uri="{BB962C8B-B14F-4D97-AF65-F5344CB8AC3E}">
        <p14:creationId xmlns:p14="http://schemas.microsoft.com/office/powerpoint/2010/main" val="394434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Independent Commission on Banking</a:t>
            </a:r>
            <a:endParaRPr lang="en-US" dirty="0"/>
          </a:p>
        </p:txBody>
      </p:sp>
      <p:sp>
        <p:nvSpPr>
          <p:cNvPr id="3" name="Content Placeholder 2"/>
          <p:cNvSpPr>
            <a:spLocks noGrp="1"/>
          </p:cNvSpPr>
          <p:nvPr>
            <p:ph idx="1"/>
          </p:nvPr>
        </p:nvSpPr>
        <p:spPr/>
        <p:txBody>
          <a:bodyPr/>
          <a:lstStyle/>
          <a:p>
            <a:r>
              <a:rPr lang="en-US" dirty="0" smtClean="0"/>
              <a:t>Vickers Report: Requirement on UK banks to ring-fence retail banking from investment banking, in order to protect retail banking customers from the more risky investment banking activities</a:t>
            </a:r>
            <a:endParaRPr lang="en-US" dirty="0"/>
          </a:p>
        </p:txBody>
      </p:sp>
    </p:spTree>
    <p:extLst>
      <p:ext uri="{BB962C8B-B14F-4D97-AF65-F5344CB8AC3E}">
        <p14:creationId xmlns:p14="http://schemas.microsoft.com/office/powerpoint/2010/main" val="201607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Basel III</a:t>
            </a:r>
            <a:endParaRPr lang="en-CA" dirty="0"/>
          </a:p>
        </p:txBody>
      </p:sp>
      <p:sp>
        <p:nvSpPr>
          <p:cNvPr id="3" name="Content Placeholder 2"/>
          <p:cNvSpPr>
            <a:spLocks noGrp="1"/>
          </p:cNvSpPr>
          <p:nvPr>
            <p:ph idx="1"/>
          </p:nvPr>
        </p:nvSpPr>
        <p:spPr/>
        <p:txBody>
          <a:bodyPr>
            <a:normAutofit lnSpcReduction="10000"/>
          </a:bodyPr>
          <a:lstStyle/>
          <a:p>
            <a:r>
              <a:rPr lang="en-CA" dirty="0" smtClean="0"/>
              <a:t>The Third Basel Accord is a global, voluntary regulatory standard </a:t>
            </a:r>
            <a:r>
              <a:rPr lang="en-US" altLang="zh-CN" dirty="0" smtClean="0"/>
              <a:t>which builds on the Second Basel Accord to </a:t>
            </a:r>
            <a:r>
              <a:rPr lang="en-CA" altLang="zh-CN" dirty="0" smtClean="0"/>
              <a:t>improve</a:t>
            </a:r>
            <a:r>
              <a:rPr lang="en-CA" dirty="0" smtClean="0"/>
              <a:t> bank capital adequacy, stress testing, and market liquidity risk</a:t>
            </a:r>
          </a:p>
          <a:p>
            <a:r>
              <a:rPr lang="en-US" dirty="0" smtClean="0"/>
              <a:t>Main focus of Basel III is foster greater resilience at the individual bank level in order to reduce the risk of system wide shocks like that of the 2008 Financial Crisis</a:t>
            </a:r>
            <a:endParaRPr lang="en-CA" dirty="0" smtClean="0"/>
          </a:p>
          <a:p>
            <a:endParaRPr lang="en-CA" dirty="0"/>
          </a:p>
        </p:txBody>
      </p:sp>
    </p:spTree>
    <p:extLst>
      <p:ext uri="{BB962C8B-B14F-4D97-AF65-F5344CB8AC3E}">
        <p14:creationId xmlns:p14="http://schemas.microsoft.com/office/powerpoint/2010/main" val="279498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903054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02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8941233" cy="573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83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Presentation Overview</a:t>
            </a:r>
            <a:endParaRPr lang="en-CA" dirty="0"/>
          </a:p>
        </p:txBody>
      </p:sp>
      <p:sp>
        <p:nvSpPr>
          <p:cNvPr id="3" name="Content Placeholder 2"/>
          <p:cNvSpPr>
            <a:spLocks noGrp="1"/>
          </p:cNvSpPr>
          <p:nvPr>
            <p:ph idx="1"/>
          </p:nvPr>
        </p:nvSpPr>
        <p:spPr/>
        <p:txBody>
          <a:bodyPr/>
          <a:lstStyle/>
          <a:p>
            <a:r>
              <a:rPr lang="en-CA" dirty="0" smtClean="0"/>
              <a:t>Industry Analysis</a:t>
            </a:r>
          </a:p>
          <a:p>
            <a:r>
              <a:rPr lang="en-CA" dirty="0" smtClean="0"/>
              <a:t>HSBC</a:t>
            </a:r>
          </a:p>
          <a:p>
            <a:r>
              <a:rPr lang="en-CA" dirty="0" smtClean="0"/>
              <a:t>JPMorgan Chase</a:t>
            </a:r>
          </a:p>
          <a:p>
            <a:r>
              <a:rPr lang="en-CA" dirty="0" smtClean="0"/>
              <a:t>Citigroup</a:t>
            </a:r>
          </a:p>
          <a:p>
            <a:endParaRPr lang="en-CA" dirty="0" smtClean="0"/>
          </a:p>
          <a:p>
            <a:endParaRPr lang="en-CA" dirty="0" smtClean="0"/>
          </a:p>
          <a:p>
            <a:endParaRPr lang="en-CA" dirty="0"/>
          </a:p>
        </p:txBody>
      </p:sp>
    </p:spTree>
    <p:extLst>
      <p:ext uri="{BB962C8B-B14F-4D97-AF65-F5344CB8AC3E}">
        <p14:creationId xmlns:p14="http://schemas.microsoft.com/office/powerpoint/2010/main" val="90941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Valuation Methodologies</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Valuation of banks and financial firm differ from that of conventional firms in many fundamental aspects:</a:t>
            </a:r>
          </a:p>
          <a:p>
            <a:r>
              <a:rPr lang="en-CA" dirty="0" smtClean="0"/>
              <a:t>Cash flows can not be easily estimated, since capital expenditure, working capital, and debt are not clearly defined</a:t>
            </a:r>
          </a:p>
          <a:p>
            <a:r>
              <a:rPr lang="en-CA" dirty="0" smtClean="0"/>
              <a:t>Banks are subject to capital requirements, in order for banks to grow their business, they must set aside a certain portion of their earnings as regulatory capital </a:t>
            </a:r>
          </a:p>
        </p:txBody>
      </p:sp>
    </p:spTree>
    <p:extLst>
      <p:ext uri="{BB962C8B-B14F-4D97-AF65-F5344CB8AC3E}">
        <p14:creationId xmlns:p14="http://schemas.microsoft.com/office/powerpoint/2010/main" val="13473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Valuation Methodologies</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A bank’s assets and liabilities are accounted marked-to-market instead of on a historical basis, therefore book value of equity is an accurate measure of current value</a:t>
            </a:r>
          </a:p>
          <a:p>
            <a:r>
              <a:rPr lang="en-CA" dirty="0" smtClean="0"/>
              <a:t>Debt resembles working capital or raw materials rather than source of capital, making the cost of capital for banks meaningless</a:t>
            </a:r>
          </a:p>
          <a:p>
            <a:r>
              <a:rPr lang="en-CA" dirty="0" smtClean="0"/>
              <a:t>Cannot calculate reinvestment because capital expenditure and working capital cannot be defined</a:t>
            </a:r>
            <a:endParaRPr lang="en-CA" dirty="0"/>
          </a:p>
        </p:txBody>
      </p:sp>
    </p:spTree>
    <p:extLst>
      <p:ext uri="{BB962C8B-B14F-4D97-AF65-F5344CB8AC3E}">
        <p14:creationId xmlns:p14="http://schemas.microsoft.com/office/powerpoint/2010/main" val="1164010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a:r>
            <a:br>
              <a:rPr lang="en-CA" dirty="0" smtClean="0"/>
            </a:b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1032" name="Picture 8" descr="http://www.ipswichbestbarnone.co.uk/media/14715/hsbc_wlb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38" y="2209800"/>
            <a:ext cx="72009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820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a:t>
            </a:r>
            <a:r>
              <a:rPr lang="en-US" altLang="zh-CN" dirty="0" smtClean="0"/>
              <a:t>Summary</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50861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61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HSBC vs. S&amp;P 500</a:t>
            </a:r>
            <a:endParaRPr lang="en-CA"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68007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81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HSBC vs. S&amp;P 500</a:t>
            </a:r>
            <a:endParaRPr lang="en-CA"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85214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88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dirty="0" smtClean="0"/>
              <a:t> Year HSBC vs. Major NYSE Banks</a:t>
            </a:r>
            <a:endParaRPr lang="en-CA"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CA"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74081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748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Year HSBC vs. Major NYSE </a:t>
            </a:r>
            <a:r>
              <a:rPr lang="en-US" altLang="zh-CN" dirty="0" smtClean="0"/>
              <a:t>Banks</a:t>
            </a:r>
            <a:endParaRPr lang="en-CA"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27496"/>
            <a:ext cx="866960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63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Distribution Summary</a:t>
            </a:r>
            <a:endParaRPr lang="en-CA"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597981" cy="480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4439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Company Overview</a:t>
            </a:r>
            <a:endParaRPr lang="en-CA" dirty="0"/>
          </a:p>
        </p:txBody>
      </p:sp>
      <p:sp>
        <p:nvSpPr>
          <p:cNvPr id="3" name="Content Placeholder 2"/>
          <p:cNvSpPr>
            <a:spLocks noGrp="1"/>
          </p:cNvSpPr>
          <p:nvPr>
            <p:ph idx="1"/>
          </p:nvPr>
        </p:nvSpPr>
        <p:spPr/>
        <p:txBody>
          <a:bodyPr/>
          <a:lstStyle/>
          <a:p>
            <a:r>
              <a:rPr lang="en-CA" dirty="0" smtClean="0"/>
              <a:t>Second largest bank in the world by total assets ($2,671 billion)</a:t>
            </a:r>
          </a:p>
          <a:p>
            <a:r>
              <a:rPr lang="en-CA" dirty="0" smtClean="0"/>
              <a:t>Operate in 75 countries and serve 54 million customers</a:t>
            </a:r>
          </a:p>
          <a:p>
            <a:r>
              <a:rPr lang="en-CA" dirty="0" smtClean="0"/>
              <a:t>Headquartered in London with 254,000 employees worldwide</a:t>
            </a:r>
          </a:p>
          <a:p>
            <a:r>
              <a:rPr lang="en-CA" dirty="0" smtClean="0"/>
              <a:t>Ticker: HSBC (NYSE), HSBA (LSE), 0005 (SEHK)</a:t>
            </a:r>
          </a:p>
          <a:p>
            <a:r>
              <a:rPr lang="en-CA" dirty="0" smtClean="0"/>
              <a:t>Market Capitalization: $207 billion</a:t>
            </a:r>
            <a:endParaRPr lang="en-CA" dirty="0"/>
          </a:p>
        </p:txBody>
      </p:sp>
    </p:spTree>
    <p:extLst>
      <p:ext uri="{BB962C8B-B14F-4D97-AF65-F5344CB8AC3E}">
        <p14:creationId xmlns:p14="http://schemas.microsoft.com/office/powerpoint/2010/main" val="142939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Industry Analysis</a:t>
            </a:r>
            <a:endParaRPr lang="en-CA" dirty="0"/>
          </a:p>
        </p:txBody>
      </p:sp>
      <p:sp>
        <p:nvSpPr>
          <p:cNvPr id="3" name="Content Placeholder 2"/>
          <p:cNvSpPr>
            <a:spLocks noGrp="1"/>
          </p:cNvSpPr>
          <p:nvPr>
            <p:ph idx="1"/>
          </p:nvPr>
        </p:nvSpPr>
        <p:spPr/>
        <p:txBody>
          <a:bodyPr/>
          <a:lstStyle/>
          <a:p>
            <a:r>
              <a:rPr lang="en-CA" dirty="0" smtClean="0"/>
              <a:t>Industry Synopsis</a:t>
            </a:r>
          </a:p>
          <a:p>
            <a:r>
              <a:rPr lang="en-CA" dirty="0" smtClean="0"/>
              <a:t>Primary Products and Services</a:t>
            </a:r>
          </a:p>
          <a:p>
            <a:r>
              <a:rPr lang="en-CA" dirty="0" smtClean="0"/>
              <a:t>Revenue Composition and Cost Structure</a:t>
            </a:r>
          </a:p>
          <a:p>
            <a:r>
              <a:rPr lang="en-CA" dirty="0" smtClean="0"/>
              <a:t>Industry Risks</a:t>
            </a:r>
          </a:p>
          <a:p>
            <a:r>
              <a:rPr lang="en-CA" dirty="0" smtClean="0"/>
              <a:t>Regulatory Environment</a:t>
            </a:r>
          </a:p>
          <a:p>
            <a:r>
              <a:rPr lang="en-CA" dirty="0" smtClean="0"/>
              <a:t>Valuation Methodologies</a:t>
            </a:r>
          </a:p>
          <a:p>
            <a:endParaRPr lang="en-CA" dirty="0" smtClean="0"/>
          </a:p>
          <a:p>
            <a:endParaRPr lang="en-CA" dirty="0" smtClean="0"/>
          </a:p>
          <a:p>
            <a:endParaRPr lang="en-CA" dirty="0"/>
          </a:p>
        </p:txBody>
      </p:sp>
    </p:spTree>
    <p:extLst>
      <p:ext uri="{BB962C8B-B14F-4D97-AF65-F5344CB8AC3E}">
        <p14:creationId xmlns:p14="http://schemas.microsoft.com/office/powerpoint/2010/main" val="3375589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Overview</a:t>
            </a:r>
            <a:endParaRPr lang="en-CA" dirty="0"/>
          </a:p>
        </p:txBody>
      </p:sp>
      <p:sp>
        <p:nvSpPr>
          <p:cNvPr id="3" name="Content Placeholder 2"/>
          <p:cNvSpPr>
            <a:spLocks noGrp="1"/>
          </p:cNvSpPr>
          <p:nvPr>
            <p:ph idx="1"/>
          </p:nvPr>
        </p:nvSpPr>
        <p:spPr/>
        <p:txBody>
          <a:bodyPr/>
          <a:lstStyle/>
          <a:p>
            <a:r>
              <a:rPr lang="en-CA" dirty="0" smtClean="0"/>
              <a:t>HSBC operates through four global businesses:</a:t>
            </a:r>
          </a:p>
          <a:p>
            <a:r>
              <a:rPr lang="en-CA" dirty="0" smtClean="0"/>
              <a:t>Retail Banking and Wealth Management</a:t>
            </a:r>
          </a:p>
          <a:p>
            <a:r>
              <a:rPr lang="en-CA" dirty="0" smtClean="0"/>
              <a:t>Commercial Banking</a:t>
            </a:r>
          </a:p>
          <a:p>
            <a:r>
              <a:rPr lang="en-CA" dirty="0" smtClean="0"/>
              <a:t>Global Banking and Markets</a:t>
            </a:r>
          </a:p>
          <a:p>
            <a:r>
              <a:rPr lang="en-CA" dirty="0" smtClean="0"/>
              <a:t>Global Private Banking</a:t>
            </a:r>
            <a:endParaRPr lang="en-CA" dirty="0"/>
          </a:p>
        </p:txBody>
      </p:sp>
    </p:spTree>
    <p:extLst>
      <p:ext uri="{BB962C8B-B14F-4D97-AF65-F5344CB8AC3E}">
        <p14:creationId xmlns:p14="http://schemas.microsoft.com/office/powerpoint/2010/main" val="1226776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Overview</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0529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335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Overview</a:t>
            </a:r>
            <a:endParaRPr lang="en-CA" dirty="0"/>
          </a:p>
        </p:txBody>
      </p:sp>
      <p:sp>
        <p:nvSpPr>
          <p:cNvPr id="4" name="Content Placeholder 3"/>
          <p:cNvSpPr>
            <a:spLocks noGrp="1"/>
          </p:cNvSpPr>
          <p:nvPr>
            <p:ph idx="1"/>
          </p:nvPr>
        </p:nvSpPr>
        <p:spPr/>
        <p:txBody>
          <a:bodyPr/>
          <a:lstStyle/>
          <a:p>
            <a:pPr marL="0" indent="0">
              <a:buNone/>
            </a:pPr>
            <a:r>
              <a:rPr lang="en-CA" dirty="0" smtClean="0"/>
              <a:t> </a:t>
            </a:r>
          </a:p>
          <a:p>
            <a:pPr marL="0" indent="0">
              <a:buNone/>
            </a:pPr>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64362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195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Company Overview</a:t>
            </a:r>
            <a:endParaRPr lang="en-CA"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05800" cy="503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82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248457"/>
            <a:ext cx="7010400" cy="560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Overview</a:t>
            </a:r>
            <a:endParaRPr lang="en-CA"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7010400" cy="554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02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979" y="1705581"/>
            <a:ext cx="7898041" cy="431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381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4038600" cy="492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0"/>
            <a:ext cx="41052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409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810000" cy="494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87869"/>
            <a:ext cx="41052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816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95401"/>
            <a:ext cx="424199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620108"/>
            <a:ext cx="421607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66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Industry Synopsis</a:t>
            </a:r>
            <a:endParaRPr lang="en-CA" dirty="0"/>
          </a:p>
        </p:txBody>
      </p:sp>
      <p:sp>
        <p:nvSpPr>
          <p:cNvPr id="3" name="Content Placeholder 2"/>
          <p:cNvSpPr>
            <a:spLocks noGrp="1"/>
          </p:cNvSpPr>
          <p:nvPr>
            <p:ph idx="1"/>
          </p:nvPr>
        </p:nvSpPr>
        <p:spPr/>
        <p:txBody>
          <a:bodyPr>
            <a:normAutofit lnSpcReduction="10000"/>
          </a:bodyPr>
          <a:lstStyle/>
          <a:p>
            <a:r>
              <a:rPr lang="en-CA" dirty="0" smtClean="0"/>
              <a:t>Banks are the cornerstone of the modern economy</a:t>
            </a:r>
          </a:p>
          <a:p>
            <a:r>
              <a:rPr lang="en-CA" dirty="0"/>
              <a:t>H</a:t>
            </a:r>
            <a:r>
              <a:rPr lang="en-CA" dirty="0" smtClean="0"/>
              <a:t>elp to finance capital, provide liquidity, transfer risk, facilitate financial transactions, and monitor credit</a:t>
            </a:r>
          </a:p>
          <a:p>
            <a:r>
              <a:rPr lang="en-CA" dirty="0" smtClean="0"/>
              <a:t>Banks consist of 9 of the 20 largest companies in the world</a:t>
            </a:r>
          </a:p>
          <a:p>
            <a:r>
              <a:rPr lang="en-CA" dirty="0" smtClean="0"/>
              <a:t>Top 10 largest banks in the world have an aggregate asset of over $24 trillion </a:t>
            </a:r>
            <a:endParaRPr lang="en-CA" dirty="0"/>
          </a:p>
        </p:txBody>
      </p:sp>
    </p:spTree>
    <p:extLst>
      <p:ext uri="{BB962C8B-B14F-4D97-AF65-F5344CB8AC3E}">
        <p14:creationId xmlns:p14="http://schemas.microsoft.com/office/powerpoint/2010/main" val="2217982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99" y="1295400"/>
            <a:ext cx="42741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57400"/>
            <a:ext cx="383857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883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Company Overview</a:t>
            </a: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361596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37138"/>
            <a:ext cx="3733800" cy="562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840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CA" dirty="0"/>
              <a:t>THE CAPITAL </a:t>
            </a:r>
            <a:r>
              <a:rPr lang="en-CA" dirty="0" smtClean="0"/>
              <a:t>REQUIREMENTS</a:t>
            </a:r>
            <a:r>
              <a:rPr lang="en-CA" dirty="0"/>
              <a:t/>
            </a:r>
            <a:br>
              <a:rPr lang="en-CA" dirty="0"/>
            </a:br>
            <a:r>
              <a:rPr lang="en-CA" dirty="0"/>
              <a:t>REGULATIONS 2013</a:t>
            </a:r>
          </a:p>
        </p:txBody>
      </p:sp>
      <p:pic>
        <p:nvPicPr>
          <p:cNvPr id="1029" name="Picture 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324" t="19827" r="25575" b="18960"/>
          <a:stretch/>
        </p:blipFill>
        <p:spPr bwMode="auto">
          <a:xfrm>
            <a:off x="1143000" y="1295400"/>
            <a:ext cx="6858000" cy="535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412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C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86703"/>
            <a:ext cx="1663131" cy="249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normAutofit fontScale="92500" lnSpcReduction="20000"/>
          </a:bodyPr>
          <a:lstStyle/>
          <a:p>
            <a:r>
              <a:rPr lang="en-CA" sz="3000" dirty="0" smtClean="0"/>
              <a:t>Stuart Gulliver</a:t>
            </a:r>
          </a:p>
          <a:p>
            <a:r>
              <a:rPr lang="en-CA" sz="3000" dirty="0" smtClean="0"/>
              <a:t>Group CEO. Chairman </a:t>
            </a:r>
            <a:r>
              <a:rPr lang="en-CA" sz="3000" dirty="0"/>
              <a:t>of </a:t>
            </a:r>
            <a:r>
              <a:rPr lang="en-CA" sz="3000" dirty="0" smtClean="0"/>
              <a:t>The </a:t>
            </a:r>
            <a:r>
              <a:rPr lang="en-CA" sz="3000" dirty="0" err="1"/>
              <a:t>Hongkong</a:t>
            </a:r>
            <a:r>
              <a:rPr lang="en-CA" sz="3000" dirty="0"/>
              <a:t> </a:t>
            </a:r>
            <a:endParaRPr lang="en-CA" sz="3000" dirty="0" smtClean="0"/>
          </a:p>
          <a:p>
            <a:pPr marL="0" indent="0">
              <a:buNone/>
            </a:pPr>
            <a:r>
              <a:rPr lang="en-CA" sz="3000" dirty="0" smtClean="0"/>
              <a:t>and Shanghai Banking </a:t>
            </a:r>
            <a:r>
              <a:rPr lang="en-CA" sz="3000" dirty="0"/>
              <a:t>Corporation Limited.</a:t>
            </a:r>
            <a:endParaRPr lang="en-CA" sz="3000" dirty="0" smtClean="0"/>
          </a:p>
          <a:p>
            <a:r>
              <a:rPr lang="en-CA" sz="3000" dirty="0" smtClean="0"/>
              <a:t>Age: </a:t>
            </a:r>
            <a:r>
              <a:rPr lang="en-CA" sz="3000" dirty="0"/>
              <a:t>54 </a:t>
            </a:r>
            <a:endParaRPr lang="en-CA" sz="3000" dirty="0" smtClean="0"/>
          </a:p>
          <a:p>
            <a:r>
              <a:rPr lang="en-CA" sz="3000" dirty="0" smtClean="0"/>
              <a:t>Became </a:t>
            </a:r>
            <a:r>
              <a:rPr lang="en-CA" sz="3000" dirty="0"/>
              <a:t>Group CEO in 2011 </a:t>
            </a:r>
            <a:endParaRPr lang="en-CA" sz="3000" dirty="0" smtClean="0"/>
          </a:p>
          <a:p>
            <a:r>
              <a:rPr lang="en-US" sz="3000" dirty="0" smtClean="0"/>
              <a:t>Masters in Jurisprudence, Oxford University</a:t>
            </a:r>
          </a:p>
          <a:p>
            <a:r>
              <a:rPr lang="en-CA" sz="3000" dirty="0"/>
              <a:t>Joined HSBC in </a:t>
            </a:r>
            <a:r>
              <a:rPr lang="en-CA" sz="3000" dirty="0" smtClean="0"/>
              <a:t>1980, rose through the ranks in the Global Banking and Markets division</a:t>
            </a:r>
          </a:p>
          <a:p>
            <a:r>
              <a:rPr lang="en-CA" sz="3000" dirty="0" smtClean="0"/>
              <a:t>Held key positions in London, Hong Kong, Tokyo, Kuala Lumpur, and UAE</a:t>
            </a:r>
            <a:endParaRPr lang="en-CA" sz="3000" dirty="0"/>
          </a:p>
          <a:p>
            <a:endParaRPr lang="en-CA" dirty="0"/>
          </a:p>
          <a:p>
            <a:endParaRPr lang="en-US" dirty="0" smtClean="0"/>
          </a:p>
          <a:p>
            <a:endParaRPr lang="en-US" dirty="0"/>
          </a:p>
          <a:p>
            <a:endParaRPr lang="en-CA" dirty="0" smtClean="0"/>
          </a:p>
        </p:txBody>
      </p:sp>
    </p:spTree>
    <p:extLst>
      <p:ext uri="{BB962C8B-B14F-4D97-AF65-F5344CB8AC3E}">
        <p14:creationId xmlns:p14="http://schemas.microsoft.com/office/powerpoint/2010/main" val="846450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idx="1"/>
          </p:nvPr>
        </p:nvSpPr>
        <p:spPr/>
        <p:txBody>
          <a:bodyPr/>
          <a:lstStyle/>
          <a:p>
            <a:r>
              <a:rPr lang="en-US" sz="2800" dirty="0" smtClean="0"/>
              <a:t>Douglas Flint</a:t>
            </a:r>
          </a:p>
          <a:p>
            <a:r>
              <a:rPr lang="en-CA" sz="2800" dirty="0"/>
              <a:t>Group Chairman of HSBC Holdings plc</a:t>
            </a:r>
            <a:r>
              <a:rPr lang="en-CA" sz="2800" dirty="0" smtClean="0"/>
              <a:t>.</a:t>
            </a:r>
          </a:p>
          <a:p>
            <a:r>
              <a:rPr lang="en-US" sz="2800" dirty="0" smtClean="0"/>
              <a:t>Age: 58 </a:t>
            </a:r>
          </a:p>
          <a:p>
            <a:r>
              <a:rPr lang="en-US" sz="2800" dirty="0" smtClean="0"/>
              <a:t>Became Group Chairman in 2011</a:t>
            </a:r>
          </a:p>
          <a:p>
            <a:r>
              <a:rPr lang="en-US" sz="2800" dirty="0" smtClean="0"/>
              <a:t>Bachelors in Accounting, University of Glasgow,  Chartered Accountant</a:t>
            </a:r>
            <a:endParaRPr lang="en-US" sz="2800" dirty="0"/>
          </a:p>
          <a:p>
            <a:r>
              <a:rPr lang="en-US" sz="2800" dirty="0" smtClean="0"/>
              <a:t>Began career with KPMG, joined HSBC </a:t>
            </a:r>
            <a:r>
              <a:rPr lang="en-US" sz="2800" dirty="0"/>
              <a:t>in </a:t>
            </a:r>
            <a:r>
              <a:rPr lang="en-US" sz="2800" dirty="0" smtClean="0"/>
              <a:t>1985, former </a:t>
            </a:r>
            <a:r>
              <a:rPr lang="en-US" sz="2800" dirty="0"/>
              <a:t>G</a:t>
            </a:r>
            <a:r>
              <a:rPr lang="en-US" sz="2800" dirty="0" smtClean="0"/>
              <a:t>roup Finance Director</a:t>
            </a:r>
            <a:endParaRPr lang="en-US" sz="2800"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2409" y="1143000"/>
            <a:ext cx="2514600" cy="232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756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Team</a:t>
            </a:r>
            <a:endParaRPr lang="en-CA" dirty="0"/>
          </a:p>
        </p:txBody>
      </p:sp>
      <p:sp>
        <p:nvSpPr>
          <p:cNvPr id="3" name="Content Placeholder 2"/>
          <p:cNvSpPr>
            <a:spLocks noGrp="1"/>
          </p:cNvSpPr>
          <p:nvPr>
            <p:ph idx="1"/>
          </p:nvPr>
        </p:nvSpPr>
        <p:spPr/>
        <p:txBody>
          <a:bodyPr>
            <a:normAutofit fontScale="85000" lnSpcReduction="20000"/>
          </a:bodyPr>
          <a:lstStyle/>
          <a:p>
            <a:r>
              <a:rPr lang="en-CA" sz="2800" dirty="0"/>
              <a:t>Iain </a:t>
            </a:r>
            <a:r>
              <a:rPr lang="en-CA" sz="2800" dirty="0" smtClean="0"/>
              <a:t>Mackay</a:t>
            </a:r>
          </a:p>
          <a:p>
            <a:r>
              <a:rPr lang="en-CA" sz="2800" dirty="0"/>
              <a:t>Group Finance </a:t>
            </a:r>
            <a:r>
              <a:rPr lang="en-CA" sz="2800" dirty="0" smtClean="0"/>
              <a:t>Director</a:t>
            </a:r>
          </a:p>
          <a:p>
            <a:r>
              <a:rPr lang="en-US" sz="2800" dirty="0" smtClean="0"/>
              <a:t>Age: 52</a:t>
            </a:r>
          </a:p>
          <a:p>
            <a:r>
              <a:rPr lang="en-US" sz="2800" dirty="0" smtClean="0"/>
              <a:t>He </a:t>
            </a:r>
            <a:r>
              <a:rPr lang="en-CA" sz="2800" dirty="0"/>
              <a:t>was appointed as Group Finance Director of HSBC Holdings </a:t>
            </a:r>
            <a:r>
              <a:rPr lang="en-CA" sz="2800" dirty="0" err="1"/>
              <a:t>plc</a:t>
            </a:r>
            <a:r>
              <a:rPr lang="en-CA" sz="2800" dirty="0"/>
              <a:t> in December 2010. </a:t>
            </a:r>
            <a:endParaRPr lang="en-CA" sz="2800" dirty="0" smtClean="0"/>
          </a:p>
          <a:p>
            <a:r>
              <a:rPr lang="en-CA" sz="2800" dirty="0" smtClean="0"/>
              <a:t>MA </a:t>
            </a:r>
            <a:r>
              <a:rPr lang="en-CA" sz="2800" dirty="0"/>
              <a:t>in Business Studies and Accounting from Aberdeen University in Scotland</a:t>
            </a:r>
            <a:r>
              <a:rPr lang="en-CA" sz="2800" dirty="0" smtClean="0"/>
              <a:t>.</a:t>
            </a:r>
          </a:p>
          <a:p>
            <a:r>
              <a:rPr lang="en-CA" sz="2800" dirty="0"/>
              <a:t>Before joining HSBC, </a:t>
            </a:r>
            <a:r>
              <a:rPr lang="en-CA" sz="2800" dirty="0" err="1"/>
              <a:t>Mr</a:t>
            </a:r>
            <a:r>
              <a:rPr lang="en-CA" sz="2800" dirty="0"/>
              <a:t> Mackay worked at General Electric in the US from 1996 to </a:t>
            </a:r>
            <a:r>
              <a:rPr lang="en-CA" sz="2800" dirty="0" smtClean="0"/>
              <a:t>2007 as </a:t>
            </a:r>
            <a:r>
              <a:rPr lang="en-CA" sz="2800" dirty="0"/>
              <a:t>Controller of the Global Consumer Finance unit, which specialised in providing credit cards and personal loans. He then became Chief Financial Officer of GE Consumer Finance - Americas, then Chief Financial Officer of GE Healthcare - Global Diagnostic Imaging.</a:t>
            </a:r>
            <a:endParaRPr lang="en-CA" sz="2800" dirty="0" smtClean="0"/>
          </a:p>
          <a:p>
            <a:endParaRPr lang="en-CA" sz="2800" dirty="0" smtClean="0"/>
          </a:p>
          <a:p>
            <a:endParaRPr lang="en-CA" sz="2800" dirty="0" smtClean="0"/>
          </a:p>
          <a:p>
            <a:endParaRPr lang="en-CA" sz="2800" dirty="0"/>
          </a:p>
          <a:p>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838200"/>
            <a:ext cx="16383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319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Team</a:t>
            </a:r>
            <a:endParaRPr lang="en-CA" dirty="0"/>
          </a:p>
        </p:txBody>
      </p:sp>
      <p:sp>
        <p:nvSpPr>
          <p:cNvPr id="3" name="Content Placeholder 2"/>
          <p:cNvSpPr>
            <a:spLocks noGrp="1"/>
          </p:cNvSpPr>
          <p:nvPr>
            <p:ph idx="1"/>
          </p:nvPr>
        </p:nvSpPr>
        <p:spPr/>
        <p:txBody>
          <a:bodyPr/>
          <a:lstStyle/>
          <a:p>
            <a:pPr fontAlgn="base"/>
            <a:r>
              <a:rPr lang="en-CA" sz="2400" dirty="0"/>
              <a:t>Sir Simon Robertson</a:t>
            </a:r>
          </a:p>
          <a:p>
            <a:pPr>
              <a:lnSpc>
                <a:spcPct val="80000"/>
              </a:lnSpc>
            </a:pPr>
            <a:r>
              <a:rPr lang="en-CA" sz="2400" dirty="0" smtClean="0"/>
              <a:t>Executive </a:t>
            </a:r>
            <a:r>
              <a:rPr lang="en-CA" sz="2400" dirty="0"/>
              <a:t>Director and Group Chief Risk </a:t>
            </a:r>
            <a:r>
              <a:rPr lang="en-CA" sz="2400" dirty="0" smtClean="0"/>
              <a:t>Officer</a:t>
            </a:r>
          </a:p>
          <a:p>
            <a:pPr>
              <a:lnSpc>
                <a:spcPct val="80000"/>
              </a:lnSpc>
            </a:pPr>
            <a:r>
              <a:rPr lang="en-US" sz="2400" dirty="0" smtClean="0"/>
              <a:t>Age: 72</a:t>
            </a:r>
          </a:p>
          <a:p>
            <a:pPr>
              <a:lnSpc>
                <a:spcPct val="80000"/>
              </a:lnSpc>
            </a:pPr>
            <a:r>
              <a:rPr lang="en-CA" sz="2400" dirty="0"/>
              <a:t>Sir Simon joined the Board in 2006. His extensive international experience included working in France, Germany, the UK and the USA</a:t>
            </a:r>
            <a:r>
              <a:rPr lang="en-CA" sz="2400" dirty="0" smtClean="0"/>
              <a:t>.</a:t>
            </a:r>
          </a:p>
          <a:p>
            <a:pPr>
              <a:lnSpc>
                <a:spcPct val="80000"/>
              </a:lnSpc>
            </a:pPr>
            <a:r>
              <a:rPr lang="en-CA" sz="2400" dirty="0" smtClean="0"/>
              <a:t>He </a:t>
            </a:r>
            <a:r>
              <a:rPr lang="en-CA" sz="2400" dirty="0"/>
              <a:t>was educated at </a:t>
            </a:r>
            <a:r>
              <a:rPr lang="en-CA" sz="2400" dirty="0" smtClean="0"/>
              <a:t>Eton College.</a:t>
            </a:r>
          </a:p>
          <a:p>
            <a:pPr>
              <a:lnSpc>
                <a:spcPct val="80000"/>
              </a:lnSpc>
            </a:pPr>
            <a:r>
              <a:rPr lang="en-CA" sz="2400" dirty="0"/>
              <a:t>His previous roles included non-executive Chairman of Rolls-Royce Holdings </a:t>
            </a:r>
            <a:r>
              <a:rPr lang="en-CA" sz="2400" dirty="0" err="1"/>
              <a:t>plc</a:t>
            </a:r>
            <a:r>
              <a:rPr lang="en-CA" sz="2400" dirty="0"/>
              <a:t>; a partner of </a:t>
            </a:r>
            <a:r>
              <a:rPr lang="en-CA" sz="2400" dirty="0" err="1"/>
              <a:t>NewShore</a:t>
            </a:r>
            <a:r>
              <a:rPr lang="en-CA" sz="2400" dirty="0"/>
              <a:t> Partners LLP; Managing Director of Goldman Sachs International and chairman of Dresdner Kleinwort Benson</a:t>
            </a:r>
            <a:r>
              <a:rPr lang="en-CA" sz="2400" dirty="0" smtClean="0"/>
              <a:t>.</a:t>
            </a:r>
          </a:p>
          <a:p>
            <a:pPr>
              <a:lnSpc>
                <a:spcPct val="80000"/>
              </a:lnSpc>
            </a:pPr>
            <a:endParaRPr lang="en-CA" sz="2400" dirty="0" smtClean="0"/>
          </a:p>
          <a:p>
            <a:pPr>
              <a:lnSpc>
                <a:spcPct val="80000"/>
              </a:lnSpc>
            </a:pPr>
            <a:endParaRPr lang="en-CA" sz="2400" dirty="0" smtClean="0"/>
          </a:p>
          <a:p>
            <a:pPr>
              <a:lnSpc>
                <a:spcPct val="80000"/>
              </a:lnSpc>
            </a:pPr>
            <a:endParaRPr lang="en-US" sz="2400" dirty="0" smtClean="0"/>
          </a:p>
          <a:p>
            <a:pPr>
              <a:lnSpc>
                <a:spcPct val="80000"/>
              </a:lnSpc>
            </a:pPr>
            <a:endParaRPr lang="en-CA" sz="2400" dirty="0" smtClean="0"/>
          </a:p>
          <a:p>
            <a:pPr>
              <a:lnSpc>
                <a:spcPct val="80000"/>
              </a:lnSpc>
            </a:pPr>
            <a:endParaRPr lang="en-CA" sz="2400" dirty="0" smtClean="0"/>
          </a:p>
          <a:p>
            <a:pPr>
              <a:lnSpc>
                <a:spcPct val="80000"/>
              </a:lnSpc>
            </a:pPr>
            <a:endParaRPr lang="en-CA" sz="2400" dirty="0"/>
          </a:p>
          <a:p>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762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058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Strategy</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HSBC seeks to be the leading international bank with balanced global business model which emphasizes on resilience to market volatilities</a:t>
            </a:r>
          </a:p>
          <a:p>
            <a:r>
              <a:rPr lang="en-CA" dirty="0" smtClean="0"/>
              <a:t>Possess banking network covering 85% of international trade and capital flows</a:t>
            </a:r>
          </a:p>
          <a:p>
            <a:r>
              <a:rPr lang="en-CA" dirty="0" smtClean="0"/>
              <a:t>Has strong presence and capabilities in growth markets such as China, ASEAN, Latin America, and Middle East </a:t>
            </a:r>
          </a:p>
          <a:p>
            <a:r>
              <a:rPr lang="en-CA" dirty="0" smtClean="0"/>
              <a:t>Seek growth by capturing growth among high growth economies</a:t>
            </a:r>
            <a:endParaRPr lang="en-CA" dirty="0"/>
          </a:p>
        </p:txBody>
      </p:sp>
    </p:spTree>
    <p:extLst>
      <p:ext uri="{BB962C8B-B14F-4D97-AF65-F5344CB8AC3E}">
        <p14:creationId xmlns:p14="http://schemas.microsoft.com/office/powerpoint/2010/main" val="2786815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Strategy</a:t>
            </a:r>
            <a:endParaRPr lang="en-CA" dirty="0"/>
          </a:p>
        </p:txBody>
      </p:sp>
      <p:sp>
        <p:nvSpPr>
          <p:cNvPr id="4" name="Content Placeholder 3"/>
          <p:cNvSpPr>
            <a:spLocks noGrp="1"/>
          </p:cNvSpPr>
          <p:nvPr>
            <p:ph idx="1"/>
          </p:nvPr>
        </p:nvSpPr>
        <p:spPr/>
        <p:txBody>
          <a:bodyPr/>
          <a:lstStyle/>
          <a:p>
            <a:pPr marL="0" indent="0">
              <a:buNone/>
            </a:pPr>
            <a:r>
              <a:rPr lang="en-CA" dirty="0" smtClean="0"/>
              <a:t> </a:t>
            </a:r>
            <a:endParaRPr lang="en-CA" dirty="0"/>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51" y="1295400"/>
            <a:ext cx="50196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8410575"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664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Strategy</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219200"/>
            <a:ext cx="8372475" cy="545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278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Top 10 Banks by Total Assets</a:t>
            </a:r>
            <a:endParaRPr lang="en-CA" dirty="0"/>
          </a:p>
        </p:txBody>
      </p:sp>
      <p:sp>
        <p:nvSpPr>
          <p:cNvPr id="5" name="Content Placeholder 4"/>
          <p:cNvSpPr>
            <a:spLocks noGrp="1"/>
          </p:cNvSpPr>
          <p:nvPr>
            <p:ph idx="1"/>
          </p:nvPr>
        </p:nvSpPr>
        <p:spPr/>
        <p:txBody>
          <a:bodyPr/>
          <a:lstStyle/>
          <a:p>
            <a:endParaRPr lang="en-CA" dirty="0" smtClean="0"/>
          </a:p>
          <a:p>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4" y="1676400"/>
            <a:ext cx="7693891"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562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Strategy</a:t>
            </a:r>
            <a:endParaRPr lang="en-CA"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140" y="1266042"/>
            <a:ext cx="73818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850582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5591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Strategy</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33" y="1258865"/>
            <a:ext cx="532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41057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750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Regulatory capital ratios</a:t>
            </a:r>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046" t="22146" r="22463" b="6106"/>
          <a:stretch/>
        </p:blipFill>
        <p:spPr bwMode="auto">
          <a:xfrm>
            <a:off x="1371600" y="1295400"/>
            <a:ext cx="6629400" cy="491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3553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Regulatory capital ratios</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609" t="10232" r="21880" b="36928"/>
          <a:stretch/>
        </p:blipFill>
        <p:spPr bwMode="auto">
          <a:xfrm>
            <a:off x="609600" y="1600200"/>
            <a:ext cx="796962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562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Overview</a:t>
            </a:r>
            <a:endParaRPr lang="en-CA" dirty="0"/>
          </a:p>
        </p:txBody>
      </p:sp>
      <p:sp>
        <p:nvSpPr>
          <p:cNvPr id="3" name="Content Placeholder 2"/>
          <p:cNvSpPr>
            <a:spLocks noGrp="1"/>
          </p:cNvSpPr>
          <p:nvPr>
            <p:ph idx="1"/>
          </p:nvPr>
        </p:nvSpPr>
        <p:spPr/>
        <p:txBody>
          <a:bodyPr/>
          <a:lstStyle/>
          <a:p>
            <a:pPr marL="0" indent="0">
              <a:buNone/>
            </a:pPr>
            <a:r>
              <a:rPr lang="en-CA" dirty="0" smtClean="0"/>
              <a:t> </a:t>
            </a:r>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302592"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914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Overview</a:t>
            </a:r>
            <a:endParaRPr lang="en-CA" dirty="0"/>
          </a:p>
        </p:txBody>
      </p:sp>
      <p:sp>
        <p:nvSpPr>
          <p:cNvPr id="3" name="Content Placeholder 2"/>
          <p:cNvSpPr>
            <a:spLocks noGrp="1"/>
          </p:cNvSpPr>
          <p:nvPr>
            <p:ph idx="1"/>
          </p:nvPr>
        </p:nvSpPr>
        <p:spPr/>
        <p:txBody>
          <a:bodyPr/>
          <a:lstStyle/>
          <a:p>
            <a:pPr marL="0" indent="0">
              <a:buNone/>
            </a:pPr>
            <a:r>
              <a:rPr lang="en-CA" dirty="0" smtClean="0"/>
              <a:t> </a:t>
            </a:r>
          </a:p>
          <a:p>
            <a:pPr marL="0" indent="0">
              <a:buNone/>
            </a:pPr>
            <a:endParaRPr lang="en-CA"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71561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377773" y="1535668"/>
            <a:ext cx="998051" cy="369332"/>
            <a:chOff x="4343400" y="1301234"/>
            <a:chExt cx="998051" cy="369332"/>
          </a:xfrm>
        </p:grpSpPr>
        <p:sp>
          <p:nvSpPr>
            <p:cNvPr id="4" name="Rectangle 3"/>
            <p:cNvSpPr/>
            <p:nvPr/>
          </p:nvSpPr>
          <p:spPr>
            <a:xfrm>
              <a:off x="4343400" y="1371600"/>
              <a:ext cx="914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4495800" y="1301234"/>
              <a:ext cx="845651" cy="369332"/>
            </a:xfrm>
            <a:prstGeom prst="rect">
              <a:avLst/>
            </a:prstGeom>
            <a:noFill/>
          </p:spPr>
          <p:txBody>
            <a:bodyPr wrap="square" rtlCol="0">
              <a:spAutoFit/>
            </a:bodyPr>
            <a:lstStyle/>
            <a:p>
              <a:r>
                <a:rPr lang="en-US" dirty="0" smtClean="0"/>
                <a:t>2013</a:t>
              </a:r>
              <a:endParaRPr lang="en-CA" dirty="0"/>
            </a:p>
          </p:txBody>
        </p:sp>
      </p:grpSp>
    </p:spTree>
    <p:extLst>
      <p:ext uri="{BB962C8B-B14F-4D97-AF65-F5344CB8AC3E}">
        <p14:creationId xmlns:p14="http://schemas.microsoft.com/office/powerpoint/2010/main" val="2107649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Consolidated Balance Sheet - Yearly</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694195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4907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800" dirty="0" smtClean="0"/>
              <a:t>Consolidated Balance Sheet - Quarterly</a:t>
            </a:r>
            <a:endParaRPr lang="en-CA" sz="38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142" y="1066800"/>
            <a:ext cx="6588457" cy="571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6416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800" dirty="0" smtClean="0"/>
              <a:t>Consolidated Income Statement - Quarterly </a:t>
            </a:r>
            <a:endParaRPr lang="en-CA" sz="38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0048"/>
            <a:ext cx="6934200" cy="577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5550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800" dirty="0" smtClean="0"/>
              <a:t>Consolidated Income Statement - Yearly </a:t>
            </a:r>
            <a:endParaRPr lang="en-CA" sz="38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6793787"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455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Top 10 Banks by Market Value</a:t>
            </a:r>
            <a:endParaRPr lang="en-CA" dirty="0"/>
          </a:p>
        </p:txBody>
      </p:sp>
      <p:sp>
        <p:nvSpPr>
          <p:cNvPr id="3" name="Content Placeholder 2"/>
          <p:cNvSpPr>
            <a:spLocks noGrp="1"/>
          </p:cNvSpPr>
          <p:nvPr>
            <p:ph idx="1"/>
          </p:nvPr>
        </p:nvSpPr>
        <p:spPr/>
        <p:txBody>
          <a:bodyPr/>
          <a:lstStyle/>
          <a:p>
            <a:endParaRPr lang="en-CA" dirty="0" smtClean="0"/>
          </a:p>
          <a:p>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82" y="1600200"/>
            <a:ext cx="7633854" cy="381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90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400" dirty="0" smtClean="0"/>
              <a:t>Cash Flow from Operating Activities - Yearly</a:t>
            </a:r>
            <a:endParaRPr lang="en-CA" sz="34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91269"/>
            <a:ext cx="816704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102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Note 39: </a:t>
            </a:r>
            <a:r>
              <a:rPr lang="en-CA" sz="3200" dirty="0"/>
              <a:t>Notes on the statement of cash flows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167368"/>
            <a:ext cx="6629400" cy="558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7522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Cash Flow from </a:t>
            </a:r>
            <a:r>
              <a:rPr lang="en-CA" sz="3600" dirty="0" smtClean="0"/>
              <a:t>Investing </a:t>
            </a:r>
            <a:r>
              <a:rPr lang="en-CA" sz="3600" dirty="0"/>
              <a:t>Activities - Yearly</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8369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2170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Cash Flow from Financing Activities - Yearly</a:t>
            </a:r>
            <a:endParaRPr lang="en-CA" sz="36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4751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0778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400" dirty="0" smtClean="0"/>
              <a:t>Net Change in Cash and Equivalents - Yearly</a:t>
            </a:r>
            <a:endParaRPr lang="en-CA" sz="34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67000"/>
            <a:ext cx="821962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8972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Note 39: </a:t>
            </a:r>
            <a:r>
              <a:rPr lang="en-CA" sz="3200" dirty="0"/>
              <a:t>Notes on the statement of cash flows</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248198" cy="27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6002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Note 39: </a:t>
            </a:r>
            <a:r>
              <a:rPr lang="en-CA" sz="3200" dirty="0"/>
              <a:t>Notes on the statement of cash flows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620000" cy="47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5603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Note 39: </a:t>
            </a:r>
            <a:r>
              <a:rPr lang="en-CA" sz="3200" dirty="0"/>
              <a:t>Notes on the statement of cash flows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398" y="1524000"/>
            <a:ext cx="7626401" cy="458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9320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sp>
        <p:nvSpPr>
          <p:cNvPr id="3" name="Content Placeholder 2"/>
          <p:cNvSpPr>
            <a:spLocks noGrp="1"/>
          </p:cNvSpPr>
          <p:nvPr>
            <p:ph idx="1"/>
          </p:nvPr>
        </p:nvSpPr>
        <p:spPr/>
        <p:txBody>
          <a:bodyPr/>
          <a:lstStyle/>
          <a:p>
            <a:pPr marL="0" indent="0">
              <a:buNone/>
            </a:pPr>
            <a:endParaRPr lang="en-CA" dirty="0"/>
          </a:p>
          <a:p>
            <a:pPr marL="0" indent="0">
              <a:buNone/>
            </a:pPr>
            <a:endParaRPr lang="en-CA" dirty="0"/>
          </a:p>
          <a:p>
            <a:pPr marL="0" indent="0" algn="ctr">
              <a:buNone/>
            </a:pPr>
            <a:r>
              <a:rPr lang="en-CA" sz="6600" dirty="0" smtClean="0"/>
              <a:t>BUY</a:t>
            </a:r>
            <a:endParaRPr lang="en-CA" sz="6600" dirty="0"/>
          </a:p>
        </p:txBody>
      </p:sp>
    </p:spTree>
    <p:extLst>
      <p:ext uri="{BB962C8B-B14F-4D97-AF65-F5344CB8AC3E}">
        <p14:creationId xmlns:p14="http://schemas.microsoft.com/office/powerpoint/2010/main" val="10244032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jpmorgan-chase-bank-logo.jpg"/>
          <p:cNvPicPr>
            <a:picLocks noChangeAspect="1"/>
          </p:cNvPicPr>
          <p:nvPr/>
        </p:nvPicPr>
        <p:blipFill>
          <a:blip r:embed="rId2"/>
          <a:stretch>
            <a:fillRect/>
          </a:stretch>
        </p:blipFill>
        <p:spPr>
          <a:xfrm>
            <a:off x="47625" y="366712"/>
            <a:ext cx="9048750" cy="6124575"/>
          </a:xfrm>
          <a:prstGeom prst="rect">
            <a:avLst/>
          </a:prstGeom>
        </p:spPr>
      </p:pic>
    </p:spTree>
    <p:extLst>
      <p:ext uri="{BB962C8B-B14F-4D97-AF65-F5344CB8AC3E}">
        <p14:creationId xmlns:p14="http://schemas.microsoft.com/office/powerpoint/2010/main" val="88803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Primary Products and Services</a:t>
            </a:r>
            <a:endParaRPr lang="en-CA" dirty="0"/>
          </a:p>
        </p:txBody>
      </p:sp>
      <p:sp>
        <p:nvSpPr>
          <p:cNvPr id="3" name="Content Placeholder 2"/>
          <p:cNvSpPr>
            <a:spLocks noGrp="1"/>
          </p:cNvSpPr>
          <p:nvPr>
            <p:ph idx="1"/>
          </p:nvPr>
        </p:nvSpPr>
        <p:spPr/>
        <p:txBody>
          <a:bodyPr>
            <a:normAutofit lnSpcReduction="10000"/>
          </a:bodyPr>
          <a:lstStyle/>
          <a:p>
            <a:r>
              <a:rPr lang="en-CA" dirty="0" smtClean="0"/>
              <a:t>Account services</a:t>
            </a:r>
          </a:p>
          <a:p>
            <a:pPr marL="0" indent="0">
              <a:buNone/>
            </a:pPr>
            <a:r>
              <a:rPr lang="en-CA" dirty="0"/>
              <a:t> </a:t>
            </a:r>
            <a:r>
              <a:rPr lang="en-CA" dirty="0" smtClean="0"/>
              <a:t>   -Deposits, debit and credit cards </a:t>
            </a:r>
          </a:p>
          <a:p>
            <a:r>
              <a:rPr lang="en-CA" dirty="0" smtClean="0"/>
              <a:t>Granting loans and advances</a:t>
            </a:r>
          </a:p>
          <a:p>
            <a:pPr marL="0" indent="0">
              <a:buNone/>
            </a:pPr>
            <a:r>
              <a:rPr lang="en-CA" dirty="0" smtClean="0"/>
              <a:t>    -Mortgages, business loans</a:t>
            </a:r>
          </a:p>
          <a:p>
            <a:r>
              <a:rPr lang="en-CA" dirty="0" smtClean="0"/>
              <a:t>Facilitation of financial transactions</a:t>
            </a:r>
          </a:p>
          <a:p>
            <a:pPr marL="0" indent="0">
              <a:buNone/>
            </a:pPr>
            <a:r>
              <a:rPr lang="en-CA" dirty="0" smtClean="0"/>
              <a:t>    -Fund transfers, payment services</a:t>
            </a:r>
          </a:p>
          <a:p>
            <a:r>
              <a:rPr lang="en-CA" dirty="0" smtClean="0"/>
              <a:t>Capital financing</a:t>
            </a:r>
          </a:p>
          <a:p>
            <a:pPr marL="0" indent="0">
              <a:buNone/>
            </a:pPr>
            <a:r>
              <a:rPr lang="en-CA" dirty="0" smtClean="0"/>
              <a:t>    -Debt and equity market financing</a:t>
            </a:r>
            <a:endParaRPr lang="en-CA" dirty="0"/>
          </a:p>
        </p:txBody>
      </p:sp>
    </p:spTree>
    <p:extLst>
      <p:ext uri="{BB962C8B-B14F-4D97-AF65-F5344CB8AC3E}">
        <p14:creationId xmlns:p14="http://schemas.microsoft.com/office/powerpoint/2010/main" val="754796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36" y="642918"/>
            <a:ext cx="4000528" cy="707886"/>
          </a:xfrm>
          <a:prstGeom prst="rect">
            <a:avLst/>
          </a:prstGeom>
          <a:noFill/>
        </p:spPr>
        <p:txBody>
          <a:bodyPr wrap="square" rtlCol="0">
            <a:spAutoFit/>
          </a:bodyPr>
          <a:lstStyle/>
          <a:p>
            <a:pPr algn="ctr"/>
            <a:r>
              <a:rPr lang="en-US" altLang="zh-CN" sz="4000" dirty="0" smtClean="0"/>
              <a:t>Stock Summary</a:t>
            </a:r>
            <a:endParaRPr lang="zh-CN" altLang="en-US" sz="4000" dirty="0"/>
          </a:p>
        </p:txBody>
      </p:sp>
      <p:pic>
        <p:nvPicPr>
          <p:cNvPr id="3" name="图片 2" descr="Screen Shot 2014-07-11 at 11.09.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18" y="1587500"/>
            <a:ext cx="7030982" cy="4127500"/>
          </a:xfrm>
          <a:prstGeom prst="rect">
            <a:avLst/>
          </a:prstGeom>
        </p:spPr>
      </p:pic>
    </p:spTree>
    <p:extLst>
      <p:ext uri="{BB962C8B-B14F-4D97-AF65-F5344CB8AC3E}">
        <p14:creationId xmlns:p14="http://schemas.microsoft.com/office/powerpoint/2010/main" val="1927809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0166" y="428604"/>
            <a:ext cx="6215106" cy="707886"/>
          </a:xfrm>
          <a:prstGeom prst="rect">
            <a:avLst/>
          </a:prstGeom>
          <a:noFill/>
        </p:spPr>
        <p:txBody>
          <a:bodyPr wrap="square" rtlCol="0">
            <a:spAutoFit/>
          </a:bodyPr>
          <a:lstStyle/>
          <a:p>
            <a:r>
              <a:rPr lang="en-US" altLang="zh-CN" sz="4000" dirty="0" smtClean="0"/>
              <a:t>1 Year JPM vs. S&amp;P 500 </a:t>
            </a:r>
            <a:endParaRPr lang="zh-CN" altLang="en-US" sz="4000" dirty="0"/>
          </a:p>
        </p:txBody>
      </p:sp>
      <p:pic>
        <p:nvPicPr>
          <p:cNvPr id="5" name="图片 4" descr="jpmvs500yr1.png"/>
          <p:cNvPicPr>
            <a:picLocks noChangeAspect="1"/>
          </p:cNvPicPr>
          <p:nvPr/>
        </p:nvPicPr>
        <p:blipFill>
          <a:blip r:embed="rId2"/>
          <a:stretch>
            <a:fillRect/>
          </a:stretch>
        </p:blipFill>
        <p:spPr>
          <a:xfrm>
            <a:off x="228600" y="1203789"/>
            <a:ext cx="8763000" cy="5120811"/>
          </a:xfrm>
          <a:prstGeom prst="rect">
            <a:avLst/>
          </a:prstGeom>
        </p:spPr>
      </p:pic>
    </p:spTree>
    <p:extLst>
      <p:ext uri="{BB962C8B-B14F-4D97-AF65-F5344CB8AC3E}">
        <p14:creationId xmlns:p14="http://schemas.microsoft.com/office/powerpoint/2010/main" val="4018142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0166" y="428604"/>
            <a:ext cx="6215106" cy="707886"/>
          </a:xfrm>
          <a:prstGeom prst="rect">
            <a:avLst/>
          </a:prstGeom>
          <a:noFill/>
        </p:spPr>
        <p:txBody>
          <a:bodyPr wrap="square" rtlCol="0">
            <a:spAutoFit/>
          </a:bodyPr>
          <a:lstStyle/>
          <a:p>
            <a:r>
              <a:rPr lang="en-US" altLang="zh-CN" sz="4000" dirty="0" smtClean="0"/>
              <a:t>5 Year JPM vs. S&amp;P 500 </a:t>
            </a:r>
            <a:endParaRPr lang="zh-CN" altLang="en-US" sz="4000" dirty="0"/>
          </a:p>
        </p:txBody>
      </p:sp>
      <p:pic>
        <p:nvPicPr>
          <p:cNvPr id="6" name="图片 5" descr="jpmvs500yr5.png"/>
          <p:cNvPicPr>
            <a:picLocks noChangeAspect="1"/>
          </p:cNvPicPr>
          <p:nvPr/>
        </p:nvPicPr>
        <p:blipFill>
          <a:blip r:embed="rId2"/>
          <a:stretch>
            <a:fillRect/>
          </a:stretch>
        </p:blipFill>
        <p:spPr>
          <a:xfrm>
            <a:off x="245956" y="1219200"/>
            <a:ext cx="8745644" cy="4953000"/>
          </a:xfrm>
          <a:prstGeom prst="rect">
            <a:avLst/>
          </a:prstGeom>
        </p:spPr>
      </p:pic>
    </p:spTree>
    <p:extLst>
      <p:ext uri="{BB962C8B-B14F-4D97-AF65-F5344CB8AC3E}">
        <p14:creationId xmlns:p14="http://schemas.microsoft.com/office/powerpoint/2010/main" val="776725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rmAutofit/>
          </a:bodyPr>
          <a:lstStyle/>
          <a:p>
            <a:r>
              <a:rPr lang="en-US" dirty="0"/>
              <a:t>1</a:t>
            </a:r>
            <a:r>
              <a:rPr lang="en-US" dirty="0" smtClean="0"/>
              <a:t> Year JPM vs. Major NYSE Banks</a:t>
            </a:r>
            <a:endParaRPr lang="en-CA" dirty="0"/>
          </a:p>
        </p:txBody>
      </p:sp>
      <p:pic>
        <p:nvPicPr>
          <p:cNvPr id="2" name="图片 1" descr="Screen Shot 2014-07-07 at 3.06.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29905"/>
            <a:ext cx="8763000" cy="4684623"/>
          </a:xfrm>
          <a:prstGeom prst="rect">
            <a:avLst/>
          </a:prstGeom>
        </p:spPr>
      </p:pic>
    </p:spTree>
    <p:extLst>
      <p:ext uri="{BB962C8B-B14F-4D97-AF65-F5344CB8AC3E}">
        <p14:creationId xmlns:p14="http://schemas.microsoft.com/office/powerpoint/2010/main" val="4152259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rmAutofit/>
          </a:bodyPr>
          <a:lstStyle/>
          <a:p>
            <a:r>
              <a:rPr lang="en-US" dirty="0"/>
              <a:t>5</a:t>
            </a:r>
            <a:r>
              <a:rPr lang="en-US" dirty="0" smtClean="0"/>
              <a:t> Year JPM vs. Major NYSE Banks</a:t>
            </a:r>
            <a:endParaRPr lang="en-CA" dirty="0"/>
          </a:p>
        </p:txBody>
      </p:sp>
      <p:pic>
        <p:nvPicPr>
          <p:cNvPr id="2" name="图片 1" descr="Screen Shot 2014-07-07 at 2.47.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8763000" cy="4704232"/>
          </a:xfrm>
          <a:prstGeom prst="rect">
            <a:avLst/>
          </a:prstGeom>
        </p:spPr>
      </p:pic>
    </p:spTree>
    <p:extLst>
      <p:ext uri="{BB962C8B-B14F-4D97-AF65-F5344CB8AC3E}">
        <p14:creationId xmlns:p14="http://schemas.microsoft.com/office/powerpoint/2010/main" val="2954864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4-07-06 at 3.3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700808"/>
            <a:ext cx="4608512" cy="3919767"/>
          </a:xfrm>
          <a:prstGeom prst="rect">
            <a:avLst/>
          </a:prstGeom>
        </p:spPr>
      </p:pic>
      <p:pic>
        <p:nvPicPr>
          <p:cNvPr id="5" name="图片 4" descr="Screen Shot 2014-07-06 at 3.30.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700808"/>
            <a:ext cx="4639071" cy="3845546"/>
          </a:xfrm>
          <a:prstGeom prst="rect">
            <a:avLst/>
          </a:prstGeom>
        </p:spPr>
      </p:pic>
      <p:sp>
        <p:nvSpPr>
          <p:cNvPr id="6" name="Title 1"/>
          <p:cNvSpPr>
            <a:spLocks noGrp="1"/>
          </p:cNvSpPr>
          <p:nvPr>
            <p:ph type="title"/>
          </p:nvPr>
        </p:nvSpPr>
        <p:spPr>
          <a:xfrm>
            <a:off x="357158" y="428604"/>
            <a:ext cx="8229600" cy="1143000"/>
          </a:xfrm>
        </p:spPr>
        <p:txBody>
          <a:bodyPr>
            <a:normAutofit/>
          </a:bodyPr>
          <a:lstStyle/>
          <a:p>
            <a:r>
              <a:rPr lang="en-CA" dirty="0" smtClean="0"/>
              <a:t>Company Overview</a:t>
            </a:r>
            <a:endParaRPr lang="en-CA" dirty="0"/>
          </a:p>
        </p:txBody>
      </p:sp>
    </p:spTree>
    <p:extLst>
      <p:ext uri="{BB962C8B-B14F-4D97-AF65-F5344CB8AC3E}">
        <p14:creationId xmlns:p14="http://schemas.microsoft.com/office/powerpoint/2010/main" val="3097006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id_annaully.png"/>
          <p:cNvPicPr>
            <a:picLocks noChangeAspect="1"/>
          </p:cNvPicPr>
          <p:nvPr/>
        </p:nvPicPr>
        <p:blipFill>
          <a:blip r:embed="rId2"/>
          <a:stretch>
            <a:fillRect/>
          </a:stretch>
        </p:blipFill>
        <p:spPr>
          <a:xfrm>
            <a:off x="492487" y="71414"/>
            <a:ext cx="8222917" cy="4214842"/>
          </a:xfrm>
          <a:prstGeom prst="rect">
            <a:avLst/>
          </a:prstGeom>
        </p:spPr>
      </p:pic>
      <p:graphicFrame>
        <p:nvGraphicFramePr>
          <p:cNvPr id="5" name="表格 4"/>
          <p:cNvGraphicFramePr>
            <a:graphicFrameLocks noGrp="1"/>
          </p:cNvGraphicFramePr>
          <p:nvPr/>
        </p:nvGraphicFramePr>
        <p:xfrm>
          <a:off x="1142976" y="4286256"/>
          <a:ext cx="6786611" cy="2225040"/>
        </p:xfrm>
        <a:graphic>
          <a:graphicData uri="http://schemas.openxmlformats.org/drawingml/2006/table">
            <a:tbl>
              <a:tblPr firstRow="1" bandRow="1">
                <a:tableStyleId>{5C22544A-7EE6-4342-B048-85BDC9FD1C3A}</a:tableStyleId>
              </a:tblPr>
              <a:tblGrid>
                <a:gridCol w="2306403"/>
                <a:gridCol w="1511092"/>
                <a:gridCol w="1431561"/>
                <a:gridCol w="1537555"/>
              </a:tblGrid>
              <a:tr h="370840">
                <a:tc>
                  <a:txBody>
                    <a:bodyPr/>
                    <a:lstStyle/>
                    <a:p>
                      <a:endParaRPr lang="zh-CN" altLang="en-US" dirty="0"/>
                    </a:p>
                  </a:txBody>
                  <a:tcPr/>
                </a:tc>
                <a:tc>
                  <a:txBody>
                    <a:bodyPr/>
                    <a:lstStyle/>
                    <a:p>
                      <a:r>
                        <a:rPr lang="en-US" altLang="zh-CN" dirty="0" smtClean="0"/>
                        <a:t>2012</a:t>
                      </a:r>
                      <a:endParaRPr lang="zh-CN" altLang="en-US" dirty="0"/>
                    </a:p>
                  </a:txBody>
                  <a:tcPr/>
                </a:tc>
                <a:tc>
                  <a:txBody>
                    <a:bodyPr/>
                    <a:lstStyle/>
                    <a:p>
                      <a:r>
                        <a:rPr lang="en-US" altLang="zh-CN" dirty="0" smtClean="0"/>
                        <a:t>2013</a:t>
                      </a:r>
                      <a:endParaRPr lang="zh-CN" altLang="en-US" dirty="0"/>
                    </a:p>
                  </a:txBody>
                  <a:tcPr/>
                </a:tc>
                <a:tc>
                  <a:txBody>
                    <a:bodyPr/>
                    <a:lstStyle/>
                    <a:p>
                      <a:r>
                        <a:rPr lang="en-US" altLang="zh-CN" dirty="0" smtClean="0"/>
                        <a:t>2014</a:t>
                      </a:r>
                      <a:endParaRPr lang="zh-CN" altLang="en-US" dirty="0"/>
                    </a:p>
                  </a:txBody>
                  <a:tcPr/>
                </a:tc>
              </a:tr>
              <a:tr h="370840">
                <a:tc>
                  <a:txBody>
                    <a:bodyPr/>
                    <a:lstStyle/>
                    <a:p>
                      <a:r>
                        <a:rPr lang="en-US" altLang="zh-CN" dirty="0" smtClean="0"/>
                        <a:t>1Q</a:t>
                      </a:r>
                      <a:endParaRPr lang="zh-CN" altLang="en-US" dirty="0"/>
                    </a:p>
                  </a:txBody>
                  <a:tcPr/>
                </a:tc>
                <a:tc>
                  <a:txBody>
                    <a:bodyPr/>
                    <a:lstStyle/>
                    <a:p>
                      <a:r>
                        <a:rPr lang="en-US" altLang="zh-CN" dirty="0" smtClean="0"/>
                        <a:t>0.3</a:t>
                      </a:r>
                      <a:endParaRPr lang="zh-CN" altLang="en-US" dirty="0"/>
                    </a:p>
                  </a:txBody>
                  <a:tcPr/>
                </a:tc>
                <a:tc>
                  <a:txBody>
                    <a:bodyPr/>
                    <a:lstStyle/>
                    <a:p>
                      <a:r>
                        <a:rPr lang="en-US" altLang="zh-CN" dirty="0" smtClean="0"/>
                        <a:t>0.38</a:t>
                      </a:r>
                      <a:endParaRPr lang="zh-CN" altLang="en-US" dirty="0"/>
                    </a:p>
                  </a:txBody>
                  <a:tcPr/>
                </a:tc>
                <a:tc>
                  <a:txBody>
                    <a:bodyPr/>
                    <a:lstStyle/>
                    <a:p>
                      <a:r>
                        <a:rPr lang="en-US" altLang="zh-CN" dirty="0" smtClean="0"/>
                        <a:t>0.38</a:t>
                      </a:r>
                      <a:endParaRPr lang="zh-CN" altLang="en-US" dirty="0"/>
                    </a:p>
                  </a:txBody>
                  <a:tcPr/>
                </a:tc>
              </a:tr>
              <a:tr h="370840">
                <a:tc>
                  <a:txBody>
                    <a:bodyPr/>
                    <a:lstStyle/>
                    <a:p>
                      <a:r>
                        <a:rPr lang="en-US" altLang="zh-CN" dirty="0" smtClean="0"/>
                        <a:t>2Q</a:t>
                      </a:r>
                      <a:endParaRPr lang="zh-CN" altLang="en-US" dirty="0"/>
                    </a:p>
                  </a:txBody>
                  <a:tcPr/>
                </a:tc>
                <a:tc>
                  <a:txBody>
                    <a:bodyPr/>
                    <a:lstStyle/>
                    <a:p>
                      <a:r>
                        <a:rPr lang="en-US" altLang="zh-CN" dirty="0" smtClean="0"/>
                        <a:t>0.3</a:t>
                      </a:r>
                      <a:endParaRPr lang="zh-CN" altLang="en-US" dirty="0"/>
                    </a:p>
                  </a:txBody>
                  <a:tcPr/>
                </a:tc>
                <a:tc>
                  <a:txBody>
                    <a:bodyPr/>
                    <a:lstStyle/>
                    <a:p>
                      <a:r>
                        <a:rPr lang="en-US" altLang="zh-CN" dirty="0" smtClean="0"/>
                        <a:t>0.38</a:t>
                      </a:r>
                      <a:endParaRPr lang="zh-CN" altLang="en-US" dirty="0"/>
                    </a:p>
                  </a:txBody>
                  <a:tcPr/>
                </a:tc>
                <a:tc>
                  <a:txBody>
                    <a:bodyPr/>
                    <a:lstStyle/>
                    <a:p>
                      <a:r>
                        <a:rPr lang="en-US" altLang="zh-CN" dirty="0" smtClean="0"/>
                        <a:t>0.38</a:t>
                      </a:r>
                      <a:endParaRPr lang="zh-CN" altLang="en-US" dirty="0"/>
                    </a:p>
                  </a:txBody>
                  <a:tcPr/>
                </a:tc>
              </a:tr>
              <a:tr h="370840">
                <a:tc>
                  <a:txBody>
                    <a:bodyPr/>
                    <a:lstStyle/>
                    <a:p>
                      <a:r>
                        <a:rPr lang="en-US" altLang="zh-CN" dirty="0" smtClean="0"/>
                        <a:t>3Q</a:t>
                      </a:r>
                      <a:endParaRPr lang="zh-CN" altLang="en-US" dirty="0"/>
                    </a:p>
                  </a:txBody>
                  <a:tcPr/>
                </a:tc>
                <a:tc>
                  <a:txBody>
                    <a:bodyPr/>
                    <a:lstStyle/>
                    <a:p>
                      <a:r>
                        <a:rPr lang="en-US" altLang="zh-CN" dirty="0" smtClean="0"/>
                        <a:t>0.3</a:t>
                      </a:r>
                      <a:endParaRPr lang="zh-CN" altLang="en-US" dirty="0"/>
                    </a:p>
                  </a:txBody>
                  <a:tcPr/>
                </a:tc>
                <a:tc>
                  <a:txBody>
                    <a:bodyPr/>
                    <a:lstStyle/>
                    <a:p>
                      <a:r>
                        <a:rPr lang="en-US" altLang="zh-CN" dirty="0" smtClean="0"/>
                        <a:t>0.3</a:t>
                      </a:r>
                      <a:endParaRPr lang="zh-CN" altLang="en-US" dirty="0"/>
                    </a:p>
                  </a:txBody>
                  <a:tcPr/>
                </a:tc>
                <a:tc>
                  <a:txBody>
                    <a:bodyPr/>
                    <a:lstStyle/>
                    <a:p>
                      <a:r>
                        <a:rPr lang="en-US" altLang="zh-CN" dirty="0" smtClean="0"/>
                        <a:t>0.4</a:t>
                      </a:r>
                      <a:endParaRPr lang="zh-CN" altLang="en-US" dirty="0"/>
                    </a:p>
                  </a:txBody>
                  <a:tcPr/>
                </a:tc>
              </a:tr>
              <a:tr h="370840">
                <a:tc>
                  <a:txBody>
                    <a:bodyPr/>
                    <a:lstStyle/>
                    <a:p>
                      <a:r>
                        <a:rPr lang="en-US" altLang="zh-CN" dirty="0" smtClean="0"/>
                        <a:t>4Q</a:t>
                      </a:r>
                      <a:endParaRPr lang="zh-CN" altLang="en-US" dirty="0"/>
                    </a:p>
                  </a:txBody>
                  <a:tcPr/>
                </a:tc>
                <a:tc>
                  <a:txBody>
                    <a:bodyPr/>
                    <a:lstStyle/>
                    <a:p>
                      <a:r>
                        <a:rPr lang="en-US" altLang="zh-CN" dirty="0" smtClean="0"/>
                        <a:t>0.25</a:t>
                      </a:r>
                      <a:endParaRPr lang="zh-CN" altLang="en-US" dirty="0"/>
                    </a:p>
                  </a:txBody>
                  <a:tcPr/>
                </a:tc>
                <a:tc>
                  <a:txBody>
                    <a:bodyPr/>
                    <a:lstStyle/>
                    <a:p>
                      <a:r>
                        <a:rPr lang="en-US" altLang="zh-CN" dirty="0" smtClean="0"/>
                        <a:t>0.3</a:t>
                      </a:r>
                      <a:endParaRPr lang="zh-CN" altLang="en-US" dirty="0"/>
                    </a:p>
                  </a:txBody>
                  <a:tcPr/>
                </a:tc>
                <a:tc>
                  <a:txBody>
                    <a:bodyPr/>
                    <a:lstStyle/>
                    <a:p>
                      <a:endParaRPr lang="zh-CN" altLang="en-US" dirty="0"/>
                    </a:p>
                  </a:txBody>
                  <a:tcPr/>
                </a:tc>
              </a:tr>
              <a:tr h="370840">
                <a:tc>
                  <a:txBody>
                    <a:bodyPr/>
                    <a:lstStyle/>
                    <a:p>
                      <a:r>
                        <a:rPr lang="en-US" altLang="zh-CN" dirty="0" smtClean="0"/>
                        <a:t>Total of Dividends Paid</a:t>
                      </a:r>
                      <a:endParaRPr lang="zh-CN" altLang="en-US" dirty="0"/>
                    </a:p>
                  </a:txBody>
                  <a:tcPr/>
                </a:tc>
                <a:tc>
                  <a:txBody>
                    <a:bodyPr/>
                    <a:lstStyle/>
                    <a:p>
                      <a:r>
                        <a:rPr lang="en-US" altLang="zh-CN" dirty="0" smtClean="0"/>
                        <a:t>1.1500</a:t>
                      </a:r>
                      <a:endParaRPr lang="zh-CN" altLang="en-US" dirty="0"/>
                    </a:p>
                  </a:txBody>
                  <a:tcPr/>
                </a:tc>
                <a:tc>
                  <a:txBody>
                    <a:bodyPr/>
                    <a:lstStyle/>
                    <a:p>
                      <a:r>
                        <a:rPr lang="en-US" altLang="zh-CN" dirty="0" smtClean="0"/>
                        <a:t>1.3600</a:t>
                      </a:r>
                      <a:endParaRPr lang="zh-CN" altLang="en-US" dirty="0"/>
                    </a:p>
                  </a:txBody>
                  <a:tcPr/>
                </a:tc>
                <a:tc>
                  <a:txBody>
                    <a:bodyPr/>
                    <a:lstStyle/>
                    <a:p>
                      <a:endParaRPr lang="zh-CN" altLang="en-US" dirty="0"/>
                    </a:p>
                  </a:txBody>
                  <a:tcPr/>
                </a:tc>
              </a:tr>
            </a:tbl>
          </a:graphicData>
        </a:graphic>
      </p:graphicFrame>
    </p:spTree>
    <p:extLst>
      <p:ext uri="{BB962C8B-B14F-4D97-AF65-F5344CB8AC3E}">
        <p14:creationId xmlns:p14="http://schemas.microsoft.com/office/powerpoint/2010/main" val="2648083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396180"/>
            <a:ext cx="8568952" cy="6309420"/>
          </a:xfrm>
          <a:prstGeom prst="rect">
            <a:avLst/>
          </a:prstGeom>
          <a:noFill/>
        </p:spPr>
        <p:txBody>
          <a:bodyPr wrap="square" rtlCol="0">
            <a:spAutoFit/>
          </a:bodyPr>
          <a:lstStyle/>
          <a:p>
            <a:r>
              <a:rPr lang="en-CA" altLang="zh-CN" sz="4000" dirty="0"/>
              <a:t>Company </a:t>
            </a:r>
            <a:r>
              <a:rPr lang="en-CA" altLang="zh-CN" sz="4000" dirty="0" smtClean="0"/>
              <a:t>Overview</a:t>
            </a:r>
          </a:p>
          <a:p>
            <a:endParaRPr lang="en-US" sz="2800" dirty="0" smtClean="0"/>
          </a:p>
          <a:p>
            <a:endParaRPr lang="en-US" sz="2800" dirty="0" smtClean="0"/>
          </a:p>
          <a:p>
            <a:pPr>
              <a:buFont typeface="Arial" pitchFamily="34" charset="0"/>
              <a:buChar char="•"/>
            </a:pPr>
            <a:r>
              <a:rPr lang="en-US" sz="2800" dirty="0" smtClean="0"/>
              <a:t>Founded in 1799</a:t>
            </a:r>
          </a:p>
          <a:p>
            <a:pPr>
              <a:buFont typeface="Arial" pitchFamily="34" charset="0"/>
              <a:buChar char="•"/>
            </a:pPr>
            <a:r>
              <a:rPr lang="en-US" sz="2800" dirty="0" smtClean="0"/>
              <a:t>Incorporated on October 28, 1968</a:t>
            </a:r>
          </a:p>
          <a:p>
            <a:pPr>
              <a:buFont typeface="Arial" pitchFamily="34" charset="0"/>
              <a:buChar char="•"/>
            </a:pPr>
            <a:r>
              <a:rPr lang="en-US" altLang="zh-CN" sz="2800" dirty="0" smtClean="0"/>
              <a:t>Key mergers including </a:t>
            </a:r>
            <a:r>
              <a:rPr lang="en-US" altLang="zh-CN" sz="2800" dirty="0"/>
              <a:t>Chase Manhattan, Chemical, Manufacturers </a:t>
            </a:r>
            <a:r>
              <a:rPr lang="en-US" altLang="zh-CN" sz="2800" dirty="0" smtClean="0"/>
              <a:t>Hanover </a:t>
            </a:r>
            <a:r>
              <a:rPr lang="en-US" altLang="zh-CN" sz="2800" dirty="0"/>
              <a:t>and Bank One, First Chicago, and National Bank of </a:t>
            </a:r>
            <a:r>
              <a:rPr lang="en-US" altLang="zh-CN" sz="2800" dirty="0" smtClean="0"/>
              <a:t>Detroit… </a:t>
            </a:r>
          </a:p>
          <a:p>
            <a:pPr>
              <a:buFont typeface="Arial" pitchFamily="34" charset="0"/>
              <a:buChar char="•"/>
            </a:pPr>
            <a:r>
              <a:rPr lang="en-US" altLang="zh-CN" sz="2800" dirty="0" smtClean="0"/>
              <a:t>Largest bank in the U.S., with total assets of US$ 2.515 trillion</a:t>
            </a:r>
            <a:endParaRPr lang="en-US" sz="2800" dirty="0" smtClean="0"/>
          </a:p>
          <a:p>
            <a:pPr>
              <a:buFont typeface="Arial" pitchFamily="34" charset="0"/>
              <a:buChar char="•"/>
            </a:pPr>
            <a:r>
              <a:rPr lang="en-US" sz="2800" dirty="0" smtClean="0"/>
              <a:t>The corporate headquarters are in New York City, New York, U.S.; and the retail and commercial bank is headquartered in Chicago, Illinois, U.S.</a:t>
            </a:r>
          </a:p>
          <a:p>
            <a:pPr>
              <a:buFont typeface="Arial" pitchFamily="34" charset="0"/>
              <a:buChar char="•"/>
            </a:pPr>
            <a:r>
              <a:rPr lang="en-US" altLang="zh-CN" sz="2800" dirty="0" smtClean="0"/>
              <a:t>Market capitalization: 214.45 billion</a:t>
            </a:r>
          </a:p>
        </p:txBody>
      </p:sp>
      <p:pic>
        <p:nvPicPr>
          <p:cNvPr id="5" name="图片 4" descr="jp-morga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0544" y="15280"/>
            <a:ext cx="2304256" cy="2880320"/>
          </a:xfrm>
          <a:prstGeom prst="rect">
            <a:avLst/>
          </a:prstGeom>
        </p:spPr>
      </p:pic>
    </p:spTree>
    <p:extLst>
      <p:ext uri="{BB962C8B-B14F-4D97-AF65-F5344CB8AC3E}">
        <p14:creationId xmlns:p14="http://schemas.microsoft.com/office/powerpoint/2010/main" val="15158762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5436096" y="1988840"/>
            <a:ext cx="3600400" cy="79208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圆角矩形 8"/>
          <p:cNvSpPr/>
          <p:nvPr/>
        </p:nvSpPr>
        <p:spPr>
          <a:xfrm>
            <a:off x="5724128" y="4221088"/>
            <a:ext cx="3096344" cy="93610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 name="TextBox 1"/>
          <p:cNvSpPr txBox="1"/>
          <p:nvPr/>
        </p:nvSpPr>
        <p:spPr>
          <a:xfrm>
            <a:off x="857224" y="1833205"/>
            <a:ext cx="7500990" cy="3323987"/>
          </a:xfrm>
          <a:prstGeom prst="rect">
            <a:avLst/>
          </a:prstGeom>
          <a:noFill/>
        </p:spPr>
        <p:txBody>
          <a:bodyPr wrap="square" rtlCol="0">
            <a:spAutoFit/>
          </a:bodyPr>
          <a:lstStyle/>
          <a:p>
            <a:r>
              <a:rPr lang="en-US" altLang="zh-CN" sz="3200" dirty="0" smtClean="0"/>
              <a:t>Four Major Businesses:</a:t>
            </a:r>
          </a:p>
          <a:p>
            <a:endParaRPr lang="en-US" altLang="zh-CN" sz="3200" dirty="0" smtClean="0"/>
          </a:p>
          <a:p>
            <a:pPr>
              <a:buFont typeface="Arial" pitchFamily="34" charset="0"/>
              <a:buChar char="•"/>
            </a:pPr>
            <a:r>
              <a:rPr lang="en-US" altLang="zh-CN" sz="3200" dirty="0" smtClean="0"/>
              <a:t>Consumer &amp; Community Banking</a:t>
            </a:r>
          </a:p>
          <a:p>
            <a:pPr>
              <a:buFont typeface="Arial" pitchFamily="34" charset="0"/>
              <a:buChar char="•"/>
            </a:pPr>
            <a:r>
              <a:rPr lang="en-US" altLang="zh-CN" sz="3200" dirty="0" smtClean="0"/>
              <a:t>Corporate &amp; Investment Bank </a:t>
            </a:r>
          </a:p>
          <a:p>
            <a:pPr>
              <a:buFont typeface="Arial" pitchFamily="34" charset="0"/>
              <a:buChar char="•"/>
            </a:pPr>
            <a:r>
              <a:rPr lang="en-US" altLang="zh-CN" sz="3200" dirty="0" smtClean="0"/>
              <a:t>Commercial Banking </a:t>
            </a:r>
          </a:p>
          <a:p>
            <a:pPr>
              <a:buFont typeface="Arial" pitchFamily="34" charset="0"/>
              <a:buChar char="•"/>
            </a:pPr>
            <a:r>
              <a:rPr lang="en-US" altLang="zh-CN" sz="3200" dirty="0" smtClean="0"/>
              <a:t>Asset Management </a:t>
            </a:r>
          </a:p>
          <a:p>
            <a:endParaRPr lang="zh-CN" altLang="en-US" dirty="0"/>
          </a:p>
        </p:txBody>
      </p:sp>
      <p:sp>
        <p:nvSpPr>
          <p:cNvPr id="3" name="Title 1"/>
          <p:cNvSpPr>
            <a:spLocks noGrp="1"/>
          </p:cNvSpPr>
          <p:nvPr>
            <p:ph type="title"/>
          </p:nvPr>
        </p:nvSpPr>
        <p:spPr>
          <a:xfrm>
            <a:off x="357158" y="381000"/>
            <a:ext cx="8229600" cy="1143000"/>
          </a:xfrm>
        </p:spPr>
        <p:txBody>
          <a:bodyPr>
            <a:normAutofit/>
          </a:bodyPr>
          <a:lstStyle/>
          <a:p>
            <a:r>
              <a:rPr lang="en-CA" dirty="0" smtClean="0"/>
              <a:t>Company Overview</a:t>
            </a:r>
            <a:endParaRPr lang="en-CA" dirty="0"/>
          </a:p>
        </p:txBody>
      </p:sp>
      <p:pic>
        <p:nvPicPr>
          <p:cNvPr id="4" name="图片 3" descr="chas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038808"/>
            <a:ext cx="3384376" cy="742120"/>
          </a:xfrm>
          <a:prstGeom prst="rect">
            <a:avLst/>
          </a:prstGeom>
        </p:spPr>
      </p:pic>
      <p:pic>
        <p:nvPicPr>
          <p:cNvPr id="8" name="图片 7" descr="JPMorg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4406309"/>
            <a:ext cx="2952328" cy="606867"/>
          </a:xfrm>
          <a:prstGeom prst="rect">
            <a:avLst/>
          </a:prstGeom>
        </p:spPr>
      </p:pic>
      <p:cxnSp>
        <p:nvCxnSpPr>
          <p:cNvPr id="11" name="直线箭头连接符 10"/>
          <p:cNvCxnSpPr/>
          <p:nvPr/>
        </p:nvCxnSpPr>
        <p:spPr>
          <a:xfrm flipH="1" flipV="1">
            <a:off x="5796136" y="3789040"/>
            <a:ext cx="216024"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12"/>
          <p:cNvCxnSpPr/>
          <p:nvPr/>
        </p:nvCxnSpPr>
        <p:spPr>
          <a:xfrm flipH="1" flipV="1">
            <a:off x="4499992" y="4149080"/>
            <a:ext cx="1224136"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13"/>
          <p:cNvCxnSpPr/>
          <p:nvPr/>
        </p:nvCxnSpPr>
        <p:spPr>
          <a:xfrm flipH="1" flipV="1">
            <a:off x="4499992" y="4653136"/>
            <a:ext cx="1224136"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23"/>
          <p:cNvCxnSpPr/>
          <p:nvPr/>
        </p:nvCxnSpPr>
        <p:spPr>
          <a:xfrm flipH="1">
            <a:off x="4355976" y="2564904"/>
            <a:ext cx="1080120"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直线箭头连接符 26"/>
          <p:cNvCxnSpPr/>
          <p:nvPr/>
        </p:nvCxnSpPr>
        <p:spPr>
          <a:xfrm flipH="1">
            <a:off x="4427984" y="2780928"/>
            <a:ext cx="1512168" cy="1296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6576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29290" y="500042"/>
            <a:ext cx="3214710" cy="1143000"/>
          </a:xfrm>
        </p:spPr>
        <p:txBody>
          <a:bodyPr>
            <a:normAutofit fontScale="90000"/>
          </a:bodyPr>
          <a:lstStyle/>
          <a:p>
            <a:r>
              <a:rPr lang="en-CA" dirty="0" smtClean="0"/>
              <a:t>Company Overview</a:t>
            </a:r>
            <a:endParaRPr lang="en-CA" dirty="0"/>
          </a:p>
        </p:txBody>
      </p:sp>
      <p:pic>
        <p:nvPicPr>
          <p:cNvPr id="6" name="图片 5" descr="4major_bus_color.png"/>
          <p:cNvPicPr>
            <a:picLocks noChangeAspect="1"/>
          </p:cNvPicPr>
          <p:nvPr/>
        </p:nvPicPr>
        <p:blipFill>
          <a:blip r:embed="rId2"/>
          <a:stretch>
            <a:fillRect/>
          </a:stretch>
        </p:blipFill>
        <p:spPr>
          <a:xfrm>
            <a:off x="714348" y="43054"/>
            <a:ext cx="5527884" cy="6814946"/>
          </a:xfrm>
          <a:prstGeom prst="rect">
            <a:avLst/>
          </a:prstGeom>
        </p:spPr>
      </p:pic>
    </p:spTree>
    <p:extLst>
      <p:ext uri="{BB962C8B-B14F-4D97-AF65-F5344CB8AC3E}">
        <p14:creationId xmlns:p14="http://schemas.microsoft.com/office/powerpoint/2010/main" val="426170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Composition</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391400" cy="507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474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CA" dirty="0" smtClean="0"/>
              <a:t>Company Overview</a:t>
            </a:r>
            <a:endParaRPr lang="en-CA" dirty="0"/>
          </a:p>
        </p:txBody>
      </p:sp>
      <p:pic>
        <p:nvPicPr>
          <p:cNvPr id="5" name="图片 4" descr="intl_opt_prfrm.png"/>
          <p:cNvPicPr>
            <a:picLocks noChangeAspect="1"/>
          </p:cNvPicPr>
          <p:nvPr/>
        </p:nvPicPr>
        <p:blipFill>
          <a:blip r:embed="rId2"/>
          <a:stretch>
            <a:fillRect/>
          </a:stretch>
        </p:blipFill>
        <p:spPr>
          <a:xfrm>
            <a:off x="229714" y="1142984"/>
            <a:ext cx="8914286" cy="5257143"/>
          </a:xfrm>
          <a:prstGeom prst="rect">
            <a:avLst/>
          </a:prstGeom>
        </p:spPr>
      </p:pic>
    </p:spTree>
    <p:extLst>
      <p:ext uri="{BB962C8B-B14F-4D97-AF65-F5344CB8AC3E}">
        <p14:creationId xmlns:p14="http://schemas.microsoft.com/office/powerpoint/2010/main" val="1316791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JPMorgan-international-revenue-growth.jpg"/>
          <p:cNvPicPr>
            <a:picLocks noChangeAspect="1"/>
          </p:cNvPicPr>
          <p:nvPr/>
        </p:nvPicPr>
        <p:blipFill>
          <a:blip r:embed="rId2"/>
          <a:stretch>
            <a:fillRect/>
          </a:stretch>
        </p:blipFill>
        <p:spPr>
          <a:xfrm>
            <a:off x="2357422" y="1357298"/>
            <a:ext cx="4276725" cy="5076825"/>
          </a:xfrm>
          <a:prstGeom prst="rect">
            <a:avLst/>
          </a:prstGeom>
        </p:spPr>
      </p:pic>
      <p:sp>
        <p:nvSpPr>
          <p:cNvPr id="5" name="Title 1"/>
          <p:cNvSpPr>
            <a:spLocks noGrp="1"/>
          </p:cNvSpPr>
          <p:nvPr>
            <p:ph type="title"/>
          </p:nvPr>
        </p:nvSpPr>
        <p:spPr/>
        <p:txBody>
          <a:bodyPr/>
          <a:lstStyle/>
          <a:p>
            <a:r>
              <a:rPr lang="en-CA" dirty="0" smtClean="0"/>
              <a:t>Company Overview</a:t>
            </a:r>
            <a:endParaRPr lang="en-CA" dirty="0"/>
          </a:p>
        </p:txBody>
      </p:sp>
    </p:spTree>
    <p:extLst>
      <p:ext uri="{BB962C8B-B14F-4D97-AF65-F5344CB8AC3E}">
        <p14:creationId xmlns:p14="http://schemas.microsoft.com/office/powerpoint/2010/main" val="6736885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Management Team</a:t>
            </a:r>
            <a:endParaRPr lang="en-CA" dirty="0"/>
          </a:p>
        </p:txBody>
      </p:sp>
      <p:pic>
        <p:nvPicPr>
          <p:cNvPr id="3" name="图片 2" descr="mgmt-team.png"/>
          <p:cNvPicPr>
            <a:picLocks noChangeAspect="1"/>
          </p:cNvPicPr>
          <p:nvPr/>
        </p:nvPicPr>
        <p:blipFill>
          <a:blip r:embed="rId2"/>
          <a:stretch>
            <a:fillRect/>
          </a:stretch>
        </p:blipFill>
        <p:spPr>
          <a:xfrm>
            <a:off x="0" y="1428736"/>
            <a:ext cx="9144000" cy="4357718"/>
          </a:xfrm>
          <a:prstGeom prst="rect">
            <a:avLst/>
          </a:prstGeom>
        </p:spPr>
      </p:pic>
    </p:spTree>
    <p:extLst>
      <p:ext uri="{BB962C8B-B14F-4D97-AF65-F5344CB8AC3E}">
        <p14:creationId xmlns:p14="http://schemas.microsoft.com/office/powerpoint/2010/main" val="6897256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jamiedimon.png"/>
          <p:cNvPicPr>
            <a:picLocks noChangeAspect="1"/>
          </p:cNvPicPr>
          <p:nvPr/>
        </p:nvPicPr>
        <p:blipFill>
          <a:blip r:embed="rId3"/>
          <a:stretch>
            <a:fillRect/>
          </a:stretch>
        </p:blipFill>
        <p:spPr>
          <a:xfrm>
            <a:off x="5429224" y="384284"/>
            <a:ext cx="3714776" cy="2663716"/>
          </a:xfrm>
          <a:prstGeom prst="rect">
            <a:avLst/>
          </a:prstGeom>
        </p:spPr>
      </p:pic>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6" name="TextBox 5"/>
          <p:cNvSpPr txBox="1"/>
          <p:nvPr/>
        </p:nvSpPr>
        <p:spPr>
          <a:xfrm>
            <a:off x="0" y="1143000"/>
            <a:ext cx="8991600" cy="5632311"/>
          </a:xfrm>
          <a:prstGeom prst="rect">
            <a:avLst/>
          </a:prstGeom>
          <a:noFill/>
        </p:spPr>
        <p:txBody>
          <a:bodyPr wrap="square" rtlCol="0">
            <a:spAutoFit/>
          </a:bodyPr>
          <a:lstStyle/>
          <a:p>
            <a:r>
              <a:rPr lang="en-US" altLang="zh-CN" sz="2000" dirty="0" smtClean="0"/>
              <a:t>James “Jamie” </a:t>
            </a:r>
            <a:r>
              <a:rPr lang="en-US" altLang="zh-CN" sz="2000" dirty="0" err="1" smtClean="0"/>
              <a:t>Dimon</a:t>
            </a:r>
            <a:r>
              <a:rPr lang="en-US" altLang="zh-CN" sz="2000" dirty="0" smtClean="0"/>
              <a:t> </a:t>
            </a:r>
          </a:p>
          <a:p>
            <a:pPr marL="342900" indent="-342900">
              <a:buFont typeface="Arial"/>
              <a:buChar char="•"/>
            </a:pPr>
            <a:r>
              <a:rPr lang="en-US" altLang="zh-CN" sz="2000" dirty="0" smtClean="0"/>
              <a:t>Chairman since 2006 and CEO since 2005</a:t>
            </a:r>
          </a:p>
          <a:p>
            <a:pPr marL="342900" indent="-342900">
              <a:buFont typeface="Arial"/>
              <a:buChar char="•"/>
            </a:pPr>
            <a:r>
              <a:rPr lang="en-US" altLang="zh-CN" sz="2000" dirty="0" smtClean="0"/>
              <a:t>Age 58</a:t>
            </a:r>
          </a:p>
          <a:p>
            <a:pPr marL="342900" indent="-342900">
              <a:buFont typeface="Arial"/>
              <a:buChar char="•"/>
            </a:pPr>
            <a:r>
              <a:rPr lang="en-US" sz="2000" dirty="0" smtClean="0"/>
              <a:t>He had been Chairman and CEO at Bank One</a:t>
            </a:r>
          </a:p>
          <a:p>
            <a:r>
              <a:rPr lang="en-US" sz="2000" dirty="0" smtClean="0"/>
              <a:t>      since March 2000 and before JPMorgan Chase’s</a:t>
            </a:r>
          </a:p>
          <a:p>
            <a:r>
              <a:rPr lang="en-US" sz="2000" dirty="0"/>
              <a:t> </a:t>
            </a:r>
            <a:r>
              <a:rPr lang="en-US" sz="2000" dirty="0" smtClean="0"/>
              <a:t>     merger with Bank One Corporation in July 2004</a:t>
            </a:r>
          </a:p>
          <a:p>
            <a:pPr marL="342900" indent="-342900">
              <a:buFont typeface="Arial"/>
              <a:buChar char="•"/>
            </a:pPr>
            <a:r>
              <a:rPr lang="en-US" altLang="zh-CN" sz="2000" dirty="0" smtClean="0"/>
              <a:t>Began his professional career at American Express</a:t>
            </a:r>
            <a:r>
              <a:rPr lang="en-US" altLang="zh-CN" sz="2000" dirty="0"/>
              <a:t> </a:t>
            </a:r>
            <a:r>
              <a:rPr lang="en-US" altLang="zh-CN" sz="2000" dirty="0" smtClean="0"/>
              <a:t>since 1982. </a:t>
            </a:r>
          </a:p>
          <a:p>
            <a:r>
              <a:rPr lang="en-US" altLang="zh-CN" sz="2000" dirty="0"/>
              <a:t> </a:t>
            </a:r>
            <a:r>
              <a:rPr lang="en-US" altLang="zh-CN" sz="2000" dirty="0" smtClean="0"/>
              <a:t>     Assistant </a:t>
            </a:r>
            <a:r>
              <a:rPr lang="en-US" altLang="zh-CN" sz="2000" dirty="0"/>
              <a:t>to the </a:t>
            </a:r>
            <a:r>
              <a:rPr lang="en-US" altLang="zh-CN" sz="2000" dirty="0" smtClean="0"/>
              <a:t>President until 1985. </a:t>
            </a:r>
            <a:r>
              <a:rPr lang="en-US" altLang="zh-CN" sz="2000" dirty="0"/>
              <a:t>C</a:t>
            </a:r>
            <a:r>
              <a:rPr lang="en-US" altLang="zh-CN" sz="2000" dirty="0" smtClean="0"/>
              <a:t>FO and </a:t>
            </a:r>
            <a:r>
              <a:rPr lang="en-US" altLang="zh-CN" sz="2000" dirty="0"/>
              <a:t>then </a:t>
            </a:r>
            <a:r>
              <a:rPr lang="en-US" altLang="zh-CN" sz="2000" dirty="0" smtClean="0"/>
              <a:t>President </a:t>
            </a:r>
            <a:r>
              <a:rPr lang="en-US" altLang="zh-CN" sz="2000" dirty="0"/>
              <a:t>When the </a:t>
            </a:r>
            <a:r>
              <a:rPr lang="en-US" altLang="zh-CN" sz="2000" dirty="0" smtClean="0"/>
              <a:t>consumer </a:t>
            </a:r>
          </a:p>
          <a:p>
            <a:r>
              <a:rPr lang="en-US" altLang="zh-CN" sz="2000" dirty="0"/>
              <a:t> </a:t>
            </a:r>
            <a:r>
              <a:rPr lang="en-US" altLang="zh-CN" sz="2000" dirty="0" smtClean="0"/>
              <a:t>     lending </a:t>
            </a:r>
            <a:r>
              <a:rPr lang="en-US" altLang="zh-CN" sz="2000" dirty="0"/>
              <a:t>company was spun off from Control Data </a:t>
            </a:r>
            <a:r>
              <a:rPr lang="en-US" altLang="zh-CN" sz="2000" dirty="0" smtClean="0"/>
              <a:t>Corporation.</a:t>
            </a:r>
          </a:p>
          <a:p>
            <a:pPr marL="342900" indent="-342900">
              <a:buFont typeface="Arial"/>
              <a:buChar char="•"/>
            </a:pPr>
            <a:r>
              <a:rPr lang="en-US" altLang="zh-CN" sz="2000" dirty="0" smtClean="0"/>
              <a:t>COO </a:t>
            </a:r>
            <a:r>
              <a:rPr lang="en-US" altLang="zh-CN" sz="2000" dirty="0"/>
              <a:t>of Travelers from 1990 through 1998 while concurrently serving as Chief Operating Officer of its Smith Barney Inc. subsidiary. He became </a:t>
            </a:r>
            <a:r>
              <a:rPr lang="en-US" altLang="zh-CN" sz="2000" dirty="0" err="1" smtClean="0"/>
              <a:t>CEOof</a:t>
            </a:r>
            <a:r>
              <a:rPr lang="en-US" altLang="zh-CN" sz="2000" dirty="0" smtClean="0"/>
              <a:t> </a:t>
            </a:r>
            <a:r>
              <a:rPr lang="en-US" altLang="zh-CN" sz="2000" dirty="0"/>
              <a:t>Smith Barney in January 1996 and then co-Chairman and co-</a:t>
            </a:r>
            <a:r>
              <a:rPr lang="en-US" altLang="zh-CN" sz="2000" dirty="0" smtClean="0"/>
              <a:t>CEO of </a:t>
            </a:r>
            <a:r>
              <a:rPr lang="en-US" altLang="zh-CN" sz="2000" dirty="0"/>
              <a:t>the combined brokerage following the 1997 merger of Smith Barney and Salomon Brothers. </a:t>
            </a:r>
          </a:p>
          <a:p>
            <a:pPr marL="342900" indent="-342900">
              <a:buFont typeface="Arial"/>
              <a:buChar char="•"/>
            </a:pPr>
            <a:r>
              <a:rPr lang="en-US" altLang="zh-CN" sz="2000" dirty="0"/>
              <a:t>In 1998, </a:t>
            </a:r>
            <a:r>
              <a:rPr lang="en-US" altLang="zh-CN" sz="2000" dirty="0" err="1"/>
              <a:t>Dimon</a:t>
            </a:r>
            <a:r>
              <a:rPr lang="en-US" altLang="zh-CN" sz="2000" dirty="0"/>
              <a:t> was named President of Citigroup Inc</a:t>
            </a:r>
            <a:r>
              <a:rPr lang="en-US" altLang="zh-CN" sz="2000" dirty="0" smtClean="0"/>
              <a:t>. </a:t>
            </a:r>
          </a:p>
          <a:p>
            <a:pPr marL="342900" indent="-342900">
              <a:buFont typeface="Arial"/>
              <a:buChar char="•"/>
            </a:pPr>
            <a:r>
              <a:rPr lang="en-US" altLang="zh-CN" sz="2000" dirty="0" smtClean="0"/>
              <a:t>In </a:t>
            </a:r>
            <a:r>
              <a:rPr lang="en-US" altLang="zh-CN" sz="2000" dirty="0"/>
              <a:t>2000, </a:t>
            </a:r>
            <a:r>
              <a:rPr lang="en-US" altLang="zh-CN" sz="2000" dirty="0" err="1"/>
              <a:t>Dimon</a:t>
            </a:r>
            <a:r>
              <a:rPr lang="en-US" altLang="zh-CN" sz="2000" dirty="0"/>
              <a:t> was named Chairman and </a:t>
            </a:r>
            <a:r>
              <a:rPr lang="en-US" altLang="zh-CN" sz="2000" dirty="0" smtClean="0"/>
              <a:t>CEO of </a:t>
            </a:r>
            <a:r>
              <a:rPr lang="en-US" altLang="zh-CN" sz="2000" dirty="0"/>
              <a:t>Bank One. </a:t>
            </a:r>
          </a:p>
          <a:p>
            <a:pPr marL="342900" indent="-342900">
              <a:buFont typeface="Arial"/>
              <a:buChar char="•"/>
            </a:pPr>
            <a:r>
              <a:rPr lang="en-US" altLang="zh-CN" sz="2000" dirty="0" err="1"/>
              <a:t>Dimon</a:t>
            </a:r>
            <a:r>
              <a:rPr lang="en-US" altLang="zh-CN" sz="2000" dirty="0"/>
              <a:t> earned his bachelors degree from Tufts University and holds an MBA from Harvard Business School. </a:t>
            </a:r>
            <a:endParaRPr lang="en-US" altLang="zh-CN" sz="2000" dirty="0" smtClean="0"/>
          </a:p>
          <a:p>
            <a:pPr marL="342900" indent="-342900">
              <a:buFont typeface="Arial"/>
              <a:buChar char="•"/>
            </a:pPr>
            <a:r>
              <a:rPr lang="en-US" altLang="zh-CN" sz="2000" dirty="0" smtClean="0"/>
              <a:t>He </a:t>
            </a:r>
            <a:r>
              <a:rPr lang="en-US" altLang="zh-CN" sz="2000" dirty="0"/>
              <a:t>serves on the boards of directors of a number of non-profit </a:t>
            </a:r>
            <a:r>
              <a:rPr lang="en-US" altLang="zh-CN" sz="2000" dirty="0" smtClean="0"/>
              <a:t>institutions</a:t>
            </a:r>
            <a:endParaRPr lang="en-US" altLang="zh-CN" sz="2000" dirty="0"/>
          </a:p>
        </p:txBody>
      </p:sp>
    </p:spTree>
    <p:extLst>
      <p:ext uri="{BB962C8B-B14F-4D97-AF65-F5344CB8AC3E}">
        <p14:creationId xmlns:p14="http://schemas.microsoft.com/office/powerpoint/2010/main" val="2362112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5" name="文本框 4"/>
          <p:cNvSpPr txBox="1"/>
          <p:nvPr/>
        </p:nvSpPr>
        <p:spPr>
          <a:xfrm>
            <a:off x="304800" y="1447800"/>
            <a:ext cx="8305800" cy="4770537"/>
          </a:xfrm>
          <a:prstGeom prst="rect">
            <a:avLst/>
          </a:prstGeom>
          <a:noFill/>
        </p:spPr>
        <p:txBody>
          <a:bodyPr wrap="square" rtlCol="0">
            <a:spAutoFit/>
          </a:bodyPr>
          <a:lstStyle/>
          <a:p>
            <a:r>
              <a:rPr lang="en-US" altLang="zh-CN" sz="2400" dirty="0" smtClean="0"/>
              <a:t>Marianne </a:t>
            </a:r>
            <a:r>
              <a:rPr lang="en-US" altLang="zh-CN" sz="2400" dirty="0"/>
              <a:t>Lake </a:t>
            </a:r>
            <a:endParaRPr lang="en-US" altLang="zh-CN" sz="2400" dirty="0" smtClean="0"/>
          </a:p>
          <a:p>
            <a:pPr marL="342900" indent="-342900">
              <a:buFont typeface="Arial"/>
              <a:buChar char="•"/>
            </a:pPr>
            <a:r>
              <a:rPr lang="en-US" altLang="zh-CN" sz="2000" dirty="0"/>
              <a:t>Age </a:t>
            </a:r>
            <a:r>
              <a:rPr lang="en-US" altLang="zh-CN" sz="2000" dirty="0" smtClean="0"/>
              <a:t>44</a:t>
            </a:r>
          </a:p>
          <a:p>
            <a:pPr marL="342900" indent="-342900">
              <a:buFont typeface="Arial"/>
              <a:buChar char="•"/>
            </a:pPr>
            <a:r>
              <a:rPr lang="en-US" altLang="zh-CN" sz="2000" dirty="0" smtClean="0"/>
              <a:t>CFO and Executive </a:t>
            </a:r>
            <a:r>
              <a:rPr lang="en-US" altLang="zh-CN" sz="2000" dirty="0"/>
              <a:t>Vice </a:t>
            </a:r>
            <a:r>
              <a:rPr lang="en-US" altLang="zh-CN" sz="2000" dirty="0" smtClean="0"/>
              <a:t>President since 2013</a:t>
            </a:r>
          </a:p>
          <a:p>
            <a:pPr marL="342900" indent="-342900">
              <a:buFont typeface="Arial"/>
              <a:buChar char="•"/>
            </a:pPr>
            <a:r>
              <a:rPr lang="en-US" altLang="zh-CN" sz="2000" dirty="0" smtClean="0"/>
              <a:t>Lake </a:t>
            </a:r>
            <a:r>
              <a:rPr lang="en-US" altLang="zh-CN" sz="2000" dirty="0"/>
              <a:t>previously was the </a:t>
            </a:r>
            <a:r>
              <a:rPr lang="en-US" altLang="zh-CN" sz="2000" dirty="0" smtClean="0"/>
              <a:t>CFO </a:t>
            </a:r>
            <a:r>
              <a:rPr lang="en-US" altLang="zh-CN" sz="2000" dirty="0"/>
              <a:t>of Consumer &amp; </a:t>
            </a:r>
            <a:endParaRPr lang="en-US" altLang="zh-CN" sz="2000" dirty="0" smtClean="0"/>
          </a:p>
          <a:p>
            <a:r>
              <a:rPr lang="en-US" altLang="zh-CN" sz="2000" dirty="0"/>
              <a:t> </a:t>
            </a:r>
            <a:r>
              <a:rPr lang="en-US" altLang="zh-CN" sz="2000" dirty="0" smtClean="0"/>
              <a:t>     Community </a:t>
            </a:r>
            <a:r>
              <a:rPr lang="en-US" altLang="zh-CN" sz="2000" dirty="0"/>
              <a:t>Banking at JPMorgan Chase. </a:t>
            </a:r>
            <a:endParaRPr lang="en-US" altLang="zh-CN" sz="2000" dirty="0" smtClean="0"/>
          </a:p>
          <a:p>
            <a:pPr marL="342900" indent="-342900">
              <a:buFont typeface="Arial"/>
              <a:buChar char="•"/>
            </a:pPr>
            <a:r>
              <a:rPr lang="en-US" altLang="zh-CN" sz="2000" dirty="0" smtClean="0"/>
              <a:t>Investment </a:t>
            </a:r>
            <a:r>
              <a:rPr lang="en-US" altLang="zh-CN" sz="2000" dirty="0"/>
              <a:t>Bank’s Global </a:t>
            </a:r>
            <a:r>
              <a:rPr lang="en-US" altLang="zh-CN" sz="2000" dirty="0" smtClean="0"/>
              <a:t>Controller, from </a:t>
            </a:r>
            <a:r>
              <a:rPr lang="en-US" altLang="zh-CN" sz="2000" dirty="0"/>
              <a:t>2007 to </a:t>
            </a:r>
            <a:r>
              <a:rPr lang="en-US" altLang="zh-CN" sz="2000" dirty="0" smtClean="0"/>
              <a:t>2009</a:t>
            </a:r>
          </a:p>
          <a:p>
            <a:pPr marL="342900" indent="-342900">
              <a:buFont typeface="Arial"/>
              <a:buChar char="•"/>
            </a:pPr>
            <a:r>
              <a:rPr lang="en-US" altLang="zh-CN" sz="2000" dirty="0" smtClean="0"/>
              <a:t>Lake </a:t>
            </a:r>
            <a:r>
              <a:rPr lang="en-US" altLang="zh-CN" sz="2000" dirty="0"/>
              <a:t>was in the Corporate Finance group managing global financial infrastructure and control </a:t>
            </a:r>
            <a:r>
              <a:rPr lang="en-US" altLang="zh-CN" sz="2000" dirty="0" smtClean="0"/>
              <a:t>programs from </a:t>
            </a:r>
            <a:r>
              <a:rPr lang="en-US" altLang="zh-CN" sz="2000" dirty="0"/>
              <a:t>2004 to </a:t>
            </a:r>
            <a:r>
              <a:rPr lang="en-US" altLang="zh-CN" sz="2000" dirty="0" smtClean="0"/>
              <a:t>2007. </a:t>
            </a:r>
            <a:endParaRPr lang="en-US" altLang="zh-CN" sz="2000" dirty="0"/>
          </a:p>
          <a:p>
            <a:pPr marL="342900" indent="-342900">
              <a:buFont typeface="Arial"/>
              <a:buChar char="•"/>
            </a:pPr>
            <a:r>
              <a:rPr lang="en-US" altLang="zh-CN" sz="2000" dirty="0"/>
              <a:t>Prior to 2004, Lake worked at both Chase and J.P. Morgan in London. At Chase, Lake was the Senior Financial Officer in the UK and at J.P. Morgan she was the CFO for the Credit Trading business. Lake started her career as a chartered accountant at PricewaterhouseCoopers in the London and Sydney offices. </a:t>
            </a:r>
          </a:p>
          <a:p>
            <a:pPr marL="342900" indent="-342900">
              <a:buFont typeface="Arial"/>
              <a:buChar char="•"/>
            </a:pPr>
            <a:r>
              <a:rPr lang="en-US" altLang="zh-CN" sz="2000" dirty="0"/>
              <a:t>Lake received a Bachelor of Science degree in Physics from Reading University in the U</a:t>
            </a:r>
            <a:r>
              <a:rPr lang="en-US" altLang="zh-CN" sz="2000" dirty="0" smtClean="0"/>
              <a:t>K</a:t>
            </a:r>
            <a:endParaRPr lang="en-US" altLang="zh-CN" sz="2000" dirty="0"/>
          </a:p>
        </p:txBody>
      </p:sp>
      <p:pic>
        <p:nvPicPr>
          <p:cNvPr id="7" name="图片 6" descr="mla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918" y="76200"/>
            <a:ext cx="2221082" cy="3340100"/>
          </a:xfrm>
          <a:prstGeom prst="rect">
            <a:avLst/>
          </a:prstGeom>
        </p:spPr>
      </p:pic>
    </p:spTree>
    <p:extLst>
      <p:ext uri="{BB962C8B-B14F-4D97-AF65-F5344CB8AC3E}">
        <p14:creationId xmlns:p14="http://schemas.microsoft.com/office/powerpoint/2010/main" val="690465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2" name="文本框 1"/>
          <p:cNvSpPr txBox="1"/>
          <p:nvPr/>
        </p:nvSpPr>
        <p:spPr>
          <a:xfrm>
            <a:off x="152400" y="1676400"/>
            <a:ext cx="8991600" cy="4770537"/>
          </a:xfrm>
          <a:prstGeom prst="rect">
            <a:avLst/>
          </a:prstGeom>
          <a:noFill/>
        </p:spPr>
        <p:txBody>
          <a:bodyPr wrap="square" rtlCol="0">
            <a:spAutoFit/>
          </a:bodyPr>
          <a:lstStyle/>
          <a:p>
            <a:r>
              <a:rPr lang="en-US" altLang="zh-CN" sz="2400" dirty="0" smtClean="0"/>
              <a:t>Matthew </a:t>
            </a:r>
            <a:r>
              <a:rPr lang="en-US" altLang="zh-CN" sz="2400" dirty="0"/>
              <a:t>E. </a:t>
            </a:r>
            <a:r>
              <a:rPr lang="en-US" altLang="zh-CN" sz="2400" dirty="0" err="1" smtClean="0"/>
              <a:t>Zames</a:t>
            </a:r>
            <a:endParaRPr lang="en-US" altLang="zh-CN" sz="2400" dirty="0"/>
          </a:p>
          <a:p>
            <a:pPr marL="342900" indent="-342900">
              <a:buFont typeface="Arial"/>
              <a:buChar char="•"/>
            </a:pPr>
            <a:r>
              <a:rPr lang="en-US" altLang="zh-CN" sz="2000" dirty="0" smtClean="0"/>
              <a:t>Age 43</a:t>
            </a:r>
          </a:p>
          <a:p>
            <a:pPr marL="342900" indent="-342900">
              <a:buFont typeface="Arial"/>
              <a:buChar char="•"/>
            </a:pPr>
            <a:r>
              <a:rPr lang="en-US" altLang="zh-CN" sz="2000" dirty="0" smtClean="0"/>
              <a:t>Chief Operating </a:t>
            </a:r>
            <a:r>
              <a:rPr lang="en-US" altLang="zh-CN" sz="2000" dirty="0"/>
              <a:t>Officer of JPMorgan </a:t>
            </a:r>
            <a:r>
              <a:rPr lang="en-US" altLang="zh-CN" sz="2000" dirty="0" smtClean="0"/>
              <a:t>Chase</a:t>
            </a:r>
          </a:p>
          <a:p>
            <a:r>
              <a:rPr lang="en-US" altLang="zh-CN" sz="2000" dirty="0"/>
              <a:t> </a:t>
            </a:r>
            <a:r>
              <a:rPr lang="en-US" altLang="zh-CN" sz="2000" dirty="0" smtClean="0"/>
              <a:t>     &amp; </a:t>
            </a:r>
            <a:r>
              <a:rPr lang="en-US" altLang="zh-CN" sz="2000" dirty="0"/>
              <a:t>Co. He served as Co-Chief Operating Officer of the Company. </a:t>
            </a:r>
            <a:endParaRPr lang="en-US" altLang="zh-CN" sz="2000" dirty="0" smtClean="0"/>
          </a:p>
          <a:p>
            <a:pPr marL="342900" indent="-342900">
              <a:buFont typeface="Arial"/>
              <a:buChar char="•"/>
            </a:pPr>
            <a:r>
              <a:rPr lang="en-US" altLang="zh-CN" sz="2000" dirty="0"/>
              <a:t>H</a:t>
            </a:r>
            <a:r>
              <a:rPr lang="en-US" altLang="zh-CN" sz="2000" dirty="0" smtClean="0"/>
              <a:t>ead </a:t>
            </a:r>
            <a:r>
              <a:rPr lang="en-US" altLang="zh-CN" sz="2000" dirty="0"/>
              <a:t>of Mortgage Banking Capital Markets since January 2012. He had been Chief Investment Officer from May until September 2012 and was co-head of the Investment Bank Global Fixed Income business (now part of Corporate &amp; Investment Bank) from November 2009 until May 2012 and co-head of Mortgage Banking Capital Markets from July 2011 until </a:t>
            </a:r>
            <a:r>
              <a:rPr lang="en-US" altLang="zh-CN" sz="2000" dirty="0" smtClean="0"/>
              <a:t>January 2012</a:t>
            </a:r>
          </a:p>
          <a:p>
            <a:pPr marL="342900" indent="-342900">
              <a:buFont typeface="Arial"/>
              <a:buChar char="•"/>
            </a:pPr>
            <a:r>
              <a:rPr lang="en-US" altLang="zh-CN" sz="2000" dirty="0"/>
              <a:t>P</a:t>
            </a:r>
            <a:r>
              <a:rPr lang="en-US" altLang="zh-CN" sz="2000" dirty="0" smtClean="0"/>
              <a:t>rior </a:t>
            </a:r>
            <a:r>
              <a:rPr lang="en-US" altLang="zh-CN" sz="2000" dirty="0"/>
              <a:t>to </a:t>
            </a:r>
            <a:r>
              <a:rPr lang="en-US" altLang="zh-CN" sz="2000" dirty="0" smtClean="0"/>
              <a:t>2012 </a:t>
            </a:r>
            <a:r>
              <a:rPr lang="en-US" altLang="zh-CN" sz="2000" dirty="0"/>
              <a:t>he had served in a number of senior Investment Banking Fixed Income management roles</a:t>
            </a:r>
            <a:r>
              <a:rPr lang="en-US" altLang="zh-CN" sz="2000" dirty="0" smtClean="0"/>
              <a:t>. </a:t>
            </a:r>
          </a:p>
          <a:p>
            <a:pPr marL="342900" indent="-342900">
              <a:buFont typeface="Arial"/>
              <a:buChar char="•"/>
            </a:pPr>
            <a:r>
              <a:rPr lang="en-US" altLang="zh-CN" sz="2000" dirty="0" smtClean="0"/>
              <a:t>Head </a:t>
            </a:r>
            <a:r>
              <a:rPr lang="en-US" altLang="zh-CN" sz="2000" dirty="0"/>
              <a:t>of proprietary trading at </a:t>
            </a:r>
            <a:r>
              <a:rPr lang="en-US" altLang="zh-CN" sz="2000" dirty="0" smtClean="0"/>
              <a:t>CSFB. </a:t>
            </a:r>
            <a:r>
              <a:rPr lang="en-US" altLang="zh-CN" sz="2000" dirty="0"/>
              <a:t>Managing Director and Co-head of US rates trading. </a:t>
            </a:r>
            <a:r>
              <a:rPr lang="en-US" altLang="zh-CN" sz="2000" dirty="0" smtClean="0"/>
              <a:t>Director </a:t>
            </a:r>
            <a:r>
              <a:rPr lang="en-US" altLang="zh-CN" sz="2000" dirty="0"/>
              <a:t>of Business Executives for National Security, Inc</a:t>
            </a:r>
            <a:r>
              <a:rPr lang="en-US" altLang="zh-CN" sz="2000" dirty="0" smtClean="0"/>
              <a:t>.</a:t>
            </a:r>
          </a:p>
          <a:p>
            <a:pPr marL="342900" indent="-342900">
              <a:buFont typeface="Arial"/>
              <a:buChar char="•"/>
            </a:pPr>
            <a:r>
              <a:rPr lang="en-US" altLang="zh-CN" sz="2000" dirty="0"/>
              <a:t>He graduated from MIT Sloan School of Management with a bachelor's degree in 1993</a:t>
            </a:r>
            <a:r>
              <a:rPr lang="en-US" altLang="zh-CN" sz="2000" dirty="0" smtClean="0"/>
              <a:t>.</a:t>
            </a:r>
            <a:endParaRPr kumimoji="1" lang="zh-CN" altLang="en-US" sz="2000" dirty="0"/>
          </a:p>
        </p:txBody>
      </p:sp>
      <p:pic>
        <p:nvPicPr>
          <p:cNvPr id="3" name="图片 2" descr="Screen Shot 2014-07-10 at 11.3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858" y="304800"/>
            <a:ext cx="3928041" cy="2438400"/>
          </a:xfrm>
          <a:prstGeom prst="rect">
            <a:avLst/>
          </a:prstGeom>
        </p:spPr>
      </p:pic>
    </p:spTree>
    <p:extLst>
      <p:ext uri="{BB962C8B-B14F-4D97-AF65-F5344CB8AC3E}">
        <p14:creationId xmlns:p14="http://schemas.microsoft.com/office/powerpoint/2010/main" val="10659721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2" name="文本框 1"/>
          <p:cNvSpPr txBox="1"/>
          <p:nvPr/>
        </p:nvSpPr>
        <p:spPr>
          <a:xfrm>
            <a:off x="152400" y="1447800"/>
            <a:ext cx="8991600" cy="5386090"/>
          </a:xfrm>
          <a:prstGeom prst="rect">
            <a:avLst/>
          </a:prstGeom>
          <a:noFill/>
        </p:spPr>
        <p:txBody>
          <a:bodyPr wrap="square" rtlCol="0">
            <a:spAutoFit/>
          </a:bodyPr>
          <a:lstStyle/>
          <a:p>
            <a:r>
              <a:rPr lang="en-US" altLang="zh-CN" sz="2400" dirty="0" smtClean="0"/>
              <a:t>Gordon </a:t>
            </a:r>
            <a:r>
              <a:rPr lang="en-US" altLang="zh-CN" sz="2400" dirty="0"/>
              <a:t>A. Smith </a:t>
            </a:r>
            <a:endParaRPr lang="en-US" altLang="zh-CN" sz="2400" dirty="0" smtClean="0"/>
          </a:p>
          <a:p>
            <a:pPr marL="285750" indent="-285750">
              <a:buFont typeface="Arial"/>
              <a:buChar char="•"/>
            </a:pPr>
            <a:r>
              <a:rPr lang="en-US" altLang="zh-CN" sz="2000" dirty="0" smtClean="0"/>
              <a:t>Age 55</a:t>
            </a:r>
          </a:p>
          <a:p>
            <a:pPr marL="285750" indent="-285750">
              <a:buFont typeface="Arial"/>
              <a:buChar char="•"/>
            </a:pPr>
            <a:r>
              <a:rPr lang="en-US" altLang="zh-CN" sz="2000" dirty="0" smtClean="0"/>
              <a:t>CEO </a:t>
            </a:r>
            <a:r>
              <a:rPr lang="en-US" altLang="zh-CN" sz="2000" dirty="0"/>
              <a:t>of Consumer &amp; Community Banking at </a:t>
            </a:r>
            <a:endParaRPr lang="en-US" altLang="zh-CN" sz="2000" dirty="0" smtClean="0"/>
          </a:p>
          <a:p>
            <a:r>
              <a:rPr lang="en-US" altLang="zh-CN" sz="2000" dirty="0" smtClean="0"/>
              <a:t>     JPMorgan </a:t>
            </a:r>
            <a:r>
              <a:rPr lang="en-US" altLang="zh-CN" sz="2000" dirty="0"/>
              <a:t>Chase &amp; Co. since December 2012</a:t>
            </a:r>
            <a:r>
              <a:rPr lang="en-US" altLang="zh-CN" sz="2000" dirty="0" smtClean="0"/>
              <a:t>.</a:t>
            </a:r>
          </a:p>
          <a:p>
            <a:r>
              <a:rPr lang="en-US" altLang="zh-CN" sz="2000" dirty="0"/>
              <a:t> </a:t>
            </a:r>
            <a:r>
              <a:rPr lang="en-US" altLang="zh-CN" sz="2000" dirty="0" smtClean="0"/>
              <a:t>    He </a:t>
            </a:r>
            <a:r>
              <a:rPr lang="en-US" altLang="zh-CN" sz="2000" dirty="0"/>
              <a:t>served as the </a:t>
            </a:r>
            <a:r>
              <a:rPr lang="en-US" altLang="zh-CN" sz="2000" dirty="0" smtClean="0"/>
              <a:t>CEO </a:t>
            </a:r>
            <a:r>
              <a:rPr lang="en-US" altLang="zh-CN" sz="2000" dirty="0"/>
              <a:t>of Chase Card Services and Auto Lending at </a:t>
            </a:r>
            <a:r>
              <a:rPr lang="en-US" altLang="zh-CN" sz="2000" dirty="0" smtClean="0"/>
              <a:t>JPMorgan</a:t>
            </a:r>
          </a:p>
          <a:p>
            <a:r>
              <a:rPr lang="en-US" altLang="zh-CN" sz="2000" dirty="0"/>
              <a:t> </a:t>
            </a:r>
            <a:r>
              <a:rPr lang="en-US" altLang="zh-CN" sz="2000" dirty="0" smtClean="0"/>
              <a:t>    Chase </a:t>
            </a:r>
            <a:r>
              <a:rPr lang="en-US" altLang="zh-CN" sz="2000" dirty="0"/>
              <a:t>&amp; Co. since June 2007 and served as its </a:t>
            </a:r>
            <a:r>
              <a:rPr lang="en-US" altLang="zh-CN" sz="2000" dirty="0" smtClean="0"/>
              <a:t>CEO </a:t>
            </a:r>
            <a:r>
              <a:rPr lang="en-US" altLang="zh-CN" sz="2000" dirty="0"/>
              <a:t>of Mortgage Banking </a:t>
            </a:r>
            <a:r>
              <a:rPr lang="en-US" altLang="zh-CN" sz="2000" dirty="0" smtClean="0"/>
              <a:t>since</a:t>
            </a:r>
          </a:p>
          <a:p>
            <a:r>
              <a:rPr lang="en-US" altLang="zh-CN" sz="2000" dirty="0"/>
              <a:t> </a:t>
            </a:r>
            <a:r>
              <a:rPr lang="en-US" altLang="zh-CN" sz="2000" dirty="0" smtClean="0"/>
              <a:t>    July </a:t>
            </a:r>
            <a:r>
              <a:rPr lang="en-US" altLang="zh-CN" sz="2000" dirty="0"/>
              <a:t>2012</a:t>
            </a:r>
            <a:r>
              <a:rPr lang="en-US" altLang="zh-CN" sz="2000" dirty="0" smtClean="0"/>
              <a:t>.</a:t>
            </a:r>
          </a:p>
          <a:p>
            <a:pPr marL="285750" indent="-285750">
              <a:buFont typeface="Arial"/>
              <a:buChar char="•"/>
            </a:pPr>
            <a:r>
              <a:rPr lang="en-US" altLang="zh-CN" sz="2000" dirty="0" smtClean="0"/>
              <a:t>He </a:t>
            </a:r>
            <a:r>
              <a:rPr lang="en-US" altLang="zh-CN" sz="2000" dirty="0"/>
              <a:t>joined American Express in </a:t>
            </a:r>
            <a:r>
              <a:rPr lang="en-US" altLang="zh-CN" sz="2000" dirty="0" smtClean="0"/>
              <a:t>1978. </a:t>
            </a:r>
          </a:p>
          <a:p>
            <a:pPr marL="285750" indent="-285750">
              <a:buFont typeface="Arial"/>
              <a:buChar char="•"/>
            </a:pPr>
            <a:r>
              <a:rPr lang="en-US" altLang="zh-CN" sz="2000" dirty="0" smtClean="0"/>
              <a:t>President </a:t>
            </a:r>
            <a:r>
              <a:rPr lang="en-US" altLang="zh-CN" sz="2000" dirty="0"/>
              <a:t>of the U.S. Consumer Card Services Group of American Express Travel Related Services </a:t>
            </a:r>
            <a:r>
              <a:rPr lang="en-US" altLang="zh-CN" sz="2000" dirty="0" smtClean="0"/>
              <a:t>Inc. from 2001 to 2005. President</a:t>
            </a:r>
            <a:r>
              <a:rPr lang="en-US" altLang="zh-CN" sz="2000" dirty="0"/>
              <a:t>, Global Commercial Card Group for American Express Travel Related Services, Inc., from 2005 to 2007.</a:t>
            </a:r>
            <a:endParaRPr lang="en-US" altLang="zh-CN" sz="2000" dirty="0" smtClean="0"/>
          </a:p>
          <a:p>
            <a:pPr marL="285750" indent="-285750">
              <a:buFont typeface="Arial"/>
              <a:buChar char="•"/>
            </a:pPr>
            <a:r>
              <a:rPr lang="en-US" altLang="zh-CN" sz="2000" dirty="0" smtClean="0"/>
              <a:t>Senior VP </a:t>
            </a:r>
            <a:r>
              <a:rPr lang="en-US" altLang="zh-CN" sz="2000" dirty="0"/>
              <a:t>in charge of the American Express Service Center in Phoenix and Senior </a:t>
            </a:r>
            <a:r>
              <a:rPr lang="en-US" altLang="zh-CN" sz="2000" dirty="0" smtClean="0"/>
              <a:t>VP </a:t>
            </a:r>
            <a:r>
              <a:rPr lang="en-US" altLang="zh-CN" sz="2000" dirty="0"/>
              <a:t>of Operations and Reengineering for the Latin America and Caribbean </a:t>
            </a:r>
            <a:r>
              <a:rPr lang="en-US" altLang="zh-CN" sz="2000" dirty="0" smtClean="0"/>
              <a:t>region</a:t>
            </a:r>
            <a:r>
              <a:rPr lang="en-US" altLang="zh-CN" sz="2000" dirty="0"/>
              <a:t>.</a:t>
            </a:r>
            <a:r>
              <a:rPr lang="en-US" altLang="zh-CN" sz="2000" dirty="0" smtClean="0"/>
              <a:t> </a:t>
            </a:r>
            <a:r>
              <a:rPr lang="en-US" altLang="zh-CN" sz="2000" dirty="0"/>
              <a:t>S</a:t>
            </a:r>
            <a:r>
              <a:rPr lang="en-US" altLang="zh-CN" sz="2000" dirty="0" smtClean="0"/>
              <a:t>enior </a:t>
            </a:r>
            <a:r>
              <a:rPr lang="en-US" altLang="zh-CN" sz="2000" dirty="0"/>
              <a:t>positions in the U.S. Credit and Fraud operations, at Amex Life Insurance Company and in the international card and Travelers </a:t>
            </a:r>
            <a:r>
              <a:rPr lang="en-US" altLang="zh-CN" sz="2000" dirty="0" err="1"/>
              <a:t>Cheque</a:t>
            </a:r>
            <a:r>
              <a:rPr lang="en-US" altLang="zh-CN" sz="2000" dirty="0"/>
              <a:t> businesses</a:t>
            </a:r>
            <a:r>
              <a:rPr lang="en-US" altLang="zh-CN" sz="2000" dirty="0" smtClean="0"/>
              <a:t>.</a:t>
            </a:r>
          </a:p>
          <a:p>
            <a:pPr marL="285750" indent="-285750">
              <a:buFont typeface="Arial"/>
              <a:buChar char="•"/>
            </a:pPr>
            <a:r>
              <a:rPr lang="en-US" altLang="zh-CN" sz="2000" dirty="0" smtClean="0"/>
              <a:t>Master's </a:t>
            </a:r>
            <a:r>
              <a:rPr lang="en-US" altLang="zh-CN" sz="2000" dirty="0"/>
              <a:t>degree in International Management from the Thunderbird - The Garvin School of International Management</a:t>
            </a:r>
            <a:r>
              <a:rPr lang="en-US" altLang="zh-CN" sz="2000" dirty="0" smtClean="0"/>
              <a:t>.</a:t>
            </a:r>
          </a:p>
        </p:txBody>
      </p:sp>
      <p:pic>
        <p:nvPicPr>
          <p:cNvPr id="3" name="图片 2" descr="Screen Shot 2014-07-10 at 4.14.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400" y="304800"/>
            <a:ext cx="3835400" cy="2477190"/>
          </a:xfrm>
          <a:prstGeom prst="rect">
            <a:avLst/>
          </a:prstGeom>
        </p:spPr>
      </p:pic>
    </p:spTree>
    <p:extLst>
      <p:ext uri="{BB962C8B-B14F-4D97-AF65-F5344CB8AC3E}">
        <p14:creationId xmlns:p14="http://schemas.microsoft.com/office/powerpoint/2010/main" val="30103437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2" name="文本框 1"/>
          <p:cNvSpPr txBox="1"/>
          <p:nvPr/>
        </p:nvSpPr>
        <p:spPr>
          <a:xfrm>
            <a:off x="228600" y="1295400"/>
            <a:ext cx="8610600" cy="5386090"/>
          </a:xfrm>
          <a:prstGeom prst="rect">
            <a:avLst/>
          </a:prstGeom>
          <a:noFill/>
        </p:spPr>
        <p:txBody>
          <a:bodyPr wrap="square" rtlCol="0">
            <a:spAutoFit/>
          </a:bodyPr>
          <a:lstStyle/>
          <a:p>
            <a:r>
              <a:rPr lang="en-US" altLang="zh-CN" sz="2400" dirty="0" smtClean="0"/>
              <a:t>Daniel </a:t>
            </a:r>
            <a:r>
              <a:rPr lang="en-US" altLang="zh-CN" sz="2400" dirty="0"/>
              <a:t>E. </a:t>
            </a:r>
            <a:r>
              <a:rPr lang="en-US" altLang="zh-CN" sz="2400" dirty="0" smtClean="0"/>
              <a:t>Pinto</a:t>
            </a:r>
          </a:p>
          <a:p>
            <a:pPr marL="342900" indent="-342900">
              <a:buFont typeface="Arial"/>
              <a:buChar char="•"/>
            </a:pPr>
            <a:r>
              <a:rPr lang="en-US" altLang="zh-CN" sz="2000" dirty="0" smtClean="0"/>
              <a:t>Age 51</a:t>
            </a:r>
          </a:p>
          <a:p>
            <a:pPr marL="342900" indent="-342900">
              <a:buFont typeface="Arial"/>
              <a:buChar char="•"/>
            </a:pPr>
            <a:r>
              <a:rPr lang="en-US" altLang="zh-CN" sz="2000" dirty="0" smtClean="0"/>
              <a:t>CEO </a:t>
            </a:r>
            <a:r>
              <a:rPr lang="en-US" altLang="zh-CN" sz="2000" dirty="0"/>
              <a:t>of Corporate &amp; Investment </a:t>
            </a:r>
            <a:r>
              <a:rPr lang="en-US" altLang="zh-CN" sz="2000" dirty="0" smtClean="0"/>
              <a:t>Bank </a:t>
            </a:r>
            <a:r>
              <a:rPr lang="en-US" altLang="zh-CN" sz="2000" dirty="0"/>
              <a:t>at </a:t>
            </a:r>
            <a:endParaRPr lang="en-US" altLang="zh-CN" sz="2000" dirty="0" smtClean="0"/>
          </a:p>
          <a:p>
            <a:pPr marL="342900" indent="-342900">
              <a:buFont typeface="Arial"/>
              <a:buChar char="•"/>
            </a:pPr>
            <a:r>
              <a:rPr lang="en-US" altLang="zh-CN" sz="2000" dirty="0" smtClean="0"/>
              <a:t>JPMorgan </a:t>
            </a:r>
            <a:r>
              <a:rPr lang="en-US" altLang="zh-CN" sz="2000" dirty="0"/>
              <a:t>Chase &amp; Co. since March 25, 2014. </a:t>
            </a:r>
            <a:endParaRPr lang="en-US" altLang="zh-CN" sz="2000" dirty="0" smtClean="0"/>
          </a:p>
          <a:p>
            <a:pPr marL="342900" indent="-342900">
              <a:buFont typeface="Arial"/>
              <a:buChar char="•"/>
            </a:pPr>
            <a:r>
              <a:rPr lang="en-US" altLang="zh-CN" sz="2000" dirty="0" smtClean="0"/>
              <a:t>Mr</a:t>
            </a:r>
            <a:r>
              <a:rPr lang="en-US" altLang="zh-CN" sz="2000" dirty="0"/>
              <a:t>. Pinto served as a Co-</a:t>
            </a:r>
            <a:r>
              <a:rPr lang="en-US" altLang="zh-CN" sz="2000" dirty="0" smtClean="0"/>
              <a:t>CEO </a:t>
            </a:r>
            <a:r>
              <a:rPr lang="en-US" altLang="zh-CN" sz="2000" dirty="0"/>
              <a:t>of The Corporate &amp; Investment Bank at JPMorgan Chase &amp; Co. from July 2012 to March 2014. </a:t>
            </a:r>
            <a:endParaRPr lang="en-US" altLang="zh-CN" sz="2000" dirty="0" smtClean="0"/>
          </a:p>
          <a:p>
            <a:pPr marL="342900" indent="-342900">
              <a:buFont typeface="Arial"/>
              <a:buChar char="•"/>
            </a:pPr>
            <a:r>
              <a:rPr lang="en-US" altLang="zh-CN" sz="2000" dirty="0" smtClean="0"/>
              <a:t>CEO </a:t>
            </a:r>
            <a:r>
              <a:rPr lang="en-US" altLang="zh-CN" sz="2000" dirty="0"/>
              <a:t>of Europe, Middle East &amp; Africa Region at JPMorgan Chase &amp; Co. </a:t>
            </a:r>
            <a:r>
              <a:rPr lang="en-US" altLang="zh-CN" sz="2000" dirty="0" smtClean="0"/>
              <a:t>since June 2011. </a:t>
            </a:r>
          </a:p>
          <a:p>
            <a:pPr marL="342900" indent="-342900">
              <a:buFont typeface="Arial"/>
              <a:buChar char="•"/>
            </a:pPr>
            <a:r>
              <a:rPr lang="en-US" altLang="zh-CN" sz="2000" dirty="0" smtClean="0"/>
              <a:t>Head </a:t>
            </a:r>
            <a:r>
              <a:rPr lang="en-US" altLang="zh-CN" sz="2000" dirty="0"/>
              <a:t>of Investment Bank and EMEA at JPMorgan Chase &amp; Co. </a:t>
            </a:r>
          </a:p>
          <a:p>
            <a:pPr marL="342900" indent="-342900">
              <a:buFont typeface="Arial"/>
              <a:buChar char="•"/>
            </a:pPr>
            <a:r>
              <a:rPr lang="en-US" altLang="zh-CN" sz="2000" dirty="0" smtClean="0"/>
              <a:t>Head </a:t>
            </a:r>
            <a:r>
              <a:rPr lang="en-US" altLang="zh-CN" sz="2000" dirty="0"/>
              <a:t>of Emerging Market at JPMorgan Chase &amp; Co. from November 15, 2006 to 2009</a:t>
            </a:r>
            <a:r>
              <a:rPr lang="en-US" altLang="zh-CN" sz="2000" dirty="0" smtClean="0"/>
              <a:t>. </a:t>
            </a:r>
          </a:p>
          <a:p>
            <a:pPr marL="342900" indent="-342900">
              <a:buFont typeface="Arial"/>
              <a:buChar char="•"/>
            </a:pPr>
            <a:r>
              <a:rPr lang="en-US" altLang="zh-CN" sz="2000" dirty="0" smtClean="0"/>
              <a:t>Head </a:t>
            </a:r>
            <a:r>
              <a:rPr lang="en-US" altLang="zh-CN" sz="2000" dirty="0"/>
              <a:t>of Global Fixed Income at JPMorgan Chase &amp; Co since April 14, 2012. </a:t>
            </a:r>
          </a:p>
          <a:p>
            <a:pPr marL="342900" indent="-342900">
              <a:buFont typeface="Arial"/>
              <a:buChar char="•"/>
            </a:pPr>
            <a:r>
              <a:rPr lang="en-US" altLang="zh-CN" sz="2000" dirty="0" smtClean="0"/>
              <a:t>Head </a:t>
            </a:r>
            <a:r>
              <a:rPr lang="en-US" altLang="zh-CN" sz="2000" dirty="0"/>
              <a:t>of Investment Bank at JPMorgan Chase &amp; Co. and served as its Co-Head of Global Fixed Income from November 2009 to July 2012</a:t>
            </a:r>
            <a:r>
              <a:rPr lang="en-US" altLang="zh-CN" sz="2000" dirty="0" smtClean="0"/>
              <a:t>.</a:t>
            </a:r>
          </a:p>
          <a:p>
            <a:pPr marL="342900" indent="-342900">
              <a:buFont typeface="Arial"/>
              <a:buChar char="•"/>
            </a:pPr>
            <a:r>
              <a:rPr lang="en-US" altLang="zh-CN" sz="2000" dirty="0"/>
              <a:t>Pinto holds a bachelor’s degree in Public Accounting and in Science in Business Administration from Universidad </a:t>
            </a:r>
            <a:r>
              <a:rPr lang="en-US" altLang="zh-CN" sz="2000" dirty="0" err="1"/>
              <a:t>Nacional</a:t>
            </a:r>
            <a:r>
              <a:rPr lang="en-US" altLang="zh-CN" sz="2000" dirty="0"/>
              <a:t> de Lomas de Zamora in Buenos Aires. </a:t>
            </a:r>
          </a:p>
        </p:txBody>
      </p:sp>
      <p:pic>
        <p:nvPicPr>
          <p:cNvPr id="3" name="图片 2" descr="Screen Shot 2014-07-10 at 10.01.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81000"/>
            <a:ext cx="3804834" cy="2286000"/>
          </a:xfrm>
          <a:prstGeom prst="rect">
            <a:avLst/>
          </a:prstGeom>
        </p:spPr>
      </p:pic>
    </p:spTree>
    <p:extLst>
      <p:ext uri="{BB962C8B-B14F-4D97-AF65-F5344CB8AC3E}">
        <p14:creationId xmlns:p14="http://schemas.microsoft.com/office/powerpoint/2010/main" val="27319201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5" name="文本框 4"/>
          <p:cNvSpPr txBox="1"/>
          <p:nvPr/>
        </p:nvSpPr>
        <p:spPr>
          <a:xfrm>
            <a:off x="228600" y="1524000"/>
            <a:ext cx="8686800" cy="5324535"/>
          </a:xfrm>
          <a:prstGeom prst="rect">
            <a:avLst/>
          </a:prstGeom>
          <a:noFill/>
        </p:spPr>
        <p:txBody>
          <a:bodyPr wrap="square" rtlCol="0">
            <a:spAutoFit/>
          </a:bodyPr>
          <a:lstStyle/>
          <a:p>
            <a:r>
              <a:rPr lang="en-US" altLang="zh-CN" sz="2400" dirty="0" smtClean="0"/>
              <a:t>Douglas </a:t>
            </a:r>
            <a:r>
              <a:rPr lang="en-US" altLang="zh-CN" sz="2400" dirty="0"/>
              <a:t>B. </a:t>
            </a:r>
            <a:r>
              <a:rPr lang="en-US" altLang="zh-CN" sz="2400" dirty="0" err="1"/>
              <a:t>Petno</a:t>
            </a:r>
            <a:r>
              <a:rPr lang="en-US" altLang="zh-CN" sz="2400" dirty="0"/>
              <a:t>, </a:t>
            </a:r>
            <a:endParaRPr lang="en-US" altLang="zh-CN" sz="2400" dirty="0" smtClean="0"/>
          </a:p>
          <a:p>
            <a:pPr marL="342900" indent="-342900">
              <a:buFont typeface="Arial"/>
              <a:buChar char="•"/>
            </a:pPr>
            <a:r>
              <a:rPr lang="en-US" altLang="zh-CN" sz="2000" dirty="0" smtClean="0"/>
              <a:t>Age 48</a:t>
            </a:r>
          </a:p>
          <a:p>
            <a:pPr marL="342900" indent="-342900">
              <a:buFont typeface="Arial"/>
              <a:buChar char="•"/>
            </a:pPr>
            <a:r>
              <a:rPr lang="en-US" altLang="zh-CN" sz="2000" dirty="0" smtClean="0"/>
              <a:t>CEO of </a:t>
            </a:r>
            <a:r>
              <a:rPr lang="en-US" altLang="zh-CN" sz="2000" dirty="0"/>
              <a:t>Commercial Banking of JPMorgan </a:t>
            </a:r>
            <a:endParaRPr lang="en-US" altLang="zh-CN" sz="2000" dirty="0" smtClean="0"/>
          </a:p>
          <a:p>
            <a:r>
              <a:rPr lang="en-US" altLang="zh-CN" sz="2000" dirty="0"/>
              <a:t> </a:t>
            </a:r>
            <a:r>
              <a:rPr lang="en-US" altLang="zh-CN" sz="2000" dirty="0" smtClean="0"/>
              <a:t>     Chase </a:t>
            </a:r>
            <a:r>
              <a:rPr lang="en-US" altLang="zh-CN" sz="2000" dirty="0"/>
              <a:t>&amp; Co. since January 13, 2012</a:t>
            </a:r>
            <a:r>
              <a:rPr lang="en-US" altLang="zh-CN" sz="2000" dirty="0" smtClean="0"/>
              <a:t>.</a:t>
            </a:r>
          </a:p>
          <a:p>
            <a:pPr marL="342900" indent="-342900">
              <a:buFont typeface="Arial"/>
              <a:buChar char="•"/>
            </a:pPr>
            <a:r>
              <a:rPr lang="en-US" altLang="zh-CN" sz="2000" dirty="0" err="1" smtClean="0"/>
              <a:t>Petno</a:t>
            </a:r>
            <a:r>
              <a:rPr lang="en-US" altLang="zh-CN" sz="2000" dirty="0" smtClean="0"/>
              <a:t> </a:t>
            </a:r>
            <a:r>
              <a:rPr lang="en-US" altLang="zh-CN" sz="2000" dirty="0"/>
              <a:t>began his professional career with the firm in 1989 in Oil &amp; Gas Investment Banking. </a:t>
            </a:r>
          </a:p>
          <a:p>
            <a:pPr marL="342900" indent="-342900">
              <a:buFont typeface="Arial"/>
              <a:buChar char="•"/>
            </a:pPr>
            <a:r>
              <a:rPr lang="en-US" altLang="zh-CN" sz="2000" dirty="0"/>
              <a:t>Since then, he has held several senior Investment Banking positions. </a:t>
            </a:r>
          </a:p>
          <a:p>
            <a:pPr marL="342900" indent="-342900">
              <a:buFont typeface="Arial"/>
              <a:buChar char="•"/>
            </a:pPr>
            <a:r>
              <a:rPr lang="en-US" altLang="zh-CN" sz="2000" dirty="0"/>
              <a:t>Most recently, </a:t>
            </a:r>
            <a:r>
              <a:rPr lang="en-US" altLang="zh-CN" sz="2000" dirty="0" err="1"/>
              <a:t>Petno</a:t>
            </a:r>
            <a:r>
              <a:rPr lang="en-US" altLang="zh-CN" sz="2000" dirty="0"/>
              <a:t> was the global head of the Natural Resources Investment Banking Group at JPMorgan Chase, where he oversaw client coverage for Oil &amp; Gas, Power &amp; Utilities, Chemicals, Metals &amp; Mining, Building Products and Paper &amp; Packaging and advised on some of the largest transactions in the Natural Resources industry over the past decade. </a:t>
            </a:r>
          </a:p>
          <a:p>
            <a:pPr marL="342900" indent="-342900">
              <a:buFont typeface="Arial"/>
              <a:buChar char="•"/>
            </a:pPr>
            <a:r>
              <a:rPr lang="en-US" altLang="zh-CN" sz="2000" dirty="0" err="1"/>
              <a:t>Petno</a:t>
            </a:r>
            <a:r>
              <a:rPr lang="en-US" altLang="zh-CN" sz="2000" dirty="0"/>
              <a:t> holds a Bachelor of Arts degree in Biology from Wabash College and a Master of Business Administration degree from the Simon School of Business at the University of Rochester. </a:t>
            </a:r>
          </a:p>
          <a:p>
            <a:endParaRPr lang="en-US" altLang="zh-CN" dirty="0"/>
          </a:p>
          <a:p>
            <a:endParaRPr kumimoji="1" lang="zh-CN" altLang="en-US" dirty="0"/>
          </a:p>
        </p:txBody>
      </p:sp>
      <p:pic>
        <p:nvPicPr>
          <p:cNvPr id="6" name="图片 5" descr="Screen Shot 2014-07-10 at 10.2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91045"/>
            <a:ext cx="3937000" cy="2428355"/>
          </a:xfrm>
          <a:prstGeom prst="rect">
            <a:avLst/>
          </a:prstGeom>
        </p:spPr>
      </p:pic>
    </p:spTree>
    <p:extLst>
      <p:ext uri="{BB962C8B-B14F-4D97-AF65-F5344CB8AC3E}">
        <p14:creationId xmlns:p14="http://schemas.microsoft.com/office/powerpoint/2010/main" val="2729299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dirty="0" smtClean="0"/>
              <a:t>Management Team</a:t>
            </a:r>
            <a:endParaRPr lang="en-CA" dirty="0"/>
          </a:p>
        </p:txBody>
      </p:sp>
      <p:sp>
        <p:nvSpPr>
          <p:cNvPr id="2" name="文本框 1"/>
          <p:cNvSpPr txBox="1"/>
          <p:nvPr/>
        </p:nvSpPr>
        <p:spPr>
          <a:xfrm>
            <a:off x="228600" y="1600200"/>
            <a:ext cx="8686800" cy="5139869"/>
          </a:xfrm>
          <a:prstGeom prst="rect">
            <a:avLst/>
          </a:prstGeom>
          <a:noFill/>
        </p:spPr>
        <p:txBody>
          <a:bodyPr wrap="square" rtlCol="0">
            <a:spAutoFit/>
          </a:bodyPr>
          <a:lstStyle/>
          <a:p>
            <a:r>
              <a:rPr kumimoji="1" lang="en-US" altLang="zh-CN" sz="2400" dirty="0"/>
              <a:t>Mary Callahan </a:t>
            </a:r>
            <a:r>
              <a:rPr kumimoji="1" lang="en-US" altLang="zh-CN" sz="2400" dirty="0" err="1"/>
              <a:t>Erdoes</a:t>
            </a:r>
            <a:r>
              <a:rPr kumimoji="1" lang="en-US" altLang="zh-CN" sz="2400" dirty="0"/>
              <a:t> </a:t>
            </a:r>
            <a:endParaRPr kumimoji="1" lang="en-US" altLang="zh-CN" sz="2400" dirty="0" smtClean="0"/>
          </a:p>
          <a:p>
            <a:pPr marL="342900" indent="-342900">
              <a:buFont typeface="Arial"/>
              <a:buChar char="•"/>
            </a:pPr>
            <a:r>
              <a:rPr kumimoji="1" lang="en-US" altLang="zh-CN" sz="2000" dirty="0" smtClean="0"/>
              <a:t>Age 46</a:t>
            </a:r>
          </a:p>
          <a:p>
            <a:pPr marL="285750" indent="-285750">
              <a:buFont typeface="Arial"/>
              <a:buChar char="•"/>
            </a:pPr>
            <a:r>
              <a:rPr kumimoji="1" lang="en-US" altLang="zh-CN" sz="2000" dirty="0" smtClean="0"/>
              <a:t>CEO </a:t>
            </a:r>
            <a:r>
              <a:rPr kumimoji="1" lang="en-US" altLang="zh-CN" sz="2000" dirty="0"/>
              <a:t>of JPMorgan Chase and </a:t>
            </a:r>
            <a:r>
              <a:rPr kumimoji="1" lang="en-US" altLang="zh-CN" sz="2000" dirty="0" smtClean="0"/>
              <a:t>Co.'s </a:t>
            </a:r>
            <a:r>
              <a:rPr kumimoji="1" lang="en-US" altLang="zh-CN" sz="2000" dirty="0"/>
              <a:t>Asset </a:t>
            </a:r>
            <a:endParaRPr kumimoji="1" lang="en-US" altLang="zh-CN" sz="2000" dirty="0" smtClean="0"/>
          </a:p>
          <a:p>
            <a:r>
              <a:rPr kumimoji="1" lang="en-US" altLang="zh-CN" sz="2000" dirty="0"/>
              <a:t> </a:t>
            </a:r>
            <a:r>
              <a:rPr kumimoji="1" lang="en-US" altLang="zh-CN" sz="2000" dirty="0" smtClean="0"/>
              <a:t>    Management </a:t>
            </a:r>
            <a:r>
              <a:rPr kumimoji="1" lang="en-US" altLang="zh-CN" sz="2000" dirty="0"/>
              <a:t>business, a global leader in investment management and </a:t>
            </a:r>
            <a:r>
              <a:rPr kumimoji="1" lang="en-US" altLang="zh-CN" sz="2000" dirty="0" smtClean="0"/>
              <a:t>private </a:t>
            </a:r>
          </a:p>
          <a:p>
            <a:r>
              <a:rPr kumimoji="1" lang="en-US" altLang="zh-CN" sz="2000" dirty="0"/>
              <a:t> </a:t>
            </a:r>
            <a:r>
              <a:rPr kumimoji="1" lang="en-US" altLang="zh-CN" sz="2000" dirty="0" smtClean="0"/>
              <a:t>    banking </a:t>
            </a:r>
            <a:r>
              <a:rPr kumimoji="1" lang="en-US" altLang="zh-CN" sz="2000" dirty="0"/>
              <a:t>with more than $1.8 trillion in assets under supervision.</a:t>
            </a:r>
          </a:p>
          <a:p>
            <a:pPr marL="285750" indent="-285750">
              <a:buFont typeface="Arial"/>
              <a:buChar char="•"/>
            </a:pPr>
            <a:r>
              <a:rPr kumimoji="1" lang="en-US" altLang="zh-CN" sz="2000" dirty="0"/>
              <a:t>In addition to being a member of JPMorgan Chase &amp; Co.'s Operating and Executive Committees, </a:t>
            </a:r>
            <a:r>
              <a:rPr kumimoji="1" lang="en-US" altLang="zh-CN" sz="2000" dirty="0" err="1"/>
              <a:t>Erdoes</a:t>
            </a:r>
            <a:r>
              <a:rPr kumimoji="1" lang="en-US" altLang="zh-CN" sz="2000" dirty="0"/>
              <a:t> leads the firm’s strategic partnership with </a:t>
            </a:r>
            <a:r>
              <a:rPr kumimoji="1" lang="en-US" altLang="zh-CN" sz="2000" dirty="0" err="1"/>
              <a:t>Highbridge</a:t>
            </a:r>
            <a:r>
              <a:rPr kumimoji="1" lang="en-US" altLang="zh-CN" sz="2000" dirty="0"/>
              <a:t> Capital Management and </a:t>
            </a:r>
            <a:r>
              <a:rPr kumimoji="1" lang="en-US" altLang="zh-CN" sz="2000" dirty="0" err="1"/>
              <a:t>Gávea</a:t>
            </a:r>
            <a:r>
              <a:rPr kumimoji="1" lang="en-US" altLang="zh-CN" sz="2000" dirty="0"/>
              <a:t> </a:t>
            </a:r>
            <a:r>
              <a:rPr kumimoji="1" lang="en-US" altLang="zh-CN" sz="2000" dirty="0" err="1"/>
              <a:t>Investimentos</a:t>
            </a:r>
            <a:r>
              <a:rPr kumimoji="1" lang="en-US" altLang="zh-CN" sz="2000" dirty="0"/>
              <a:t>.</a:t>
            </a:r>
          </a:p>
          <a:p>
            <a:pPr marL="285750" indent="-285750">
              <a:buFont typeface="Arial"/>
              <a:buChar char="•"/>
            </a:pPr>
            <a:r>
              <a:rPr kumimoji="1" lang="en-US" altLang="zh-CN" sz="2000" dirty="0" err="1"/>
              <a:t>Erdoes</a:t>
            </a:r>
            <a:r>
              <a:rPr kumimoji="1" lang="en-US" altLang="zh-CN" sz="2000" dirty="0"/>
              <a:t> joined J.P. Morgan in 1996 from Meredith, Martin &amp; Kaye, a fixed income specialty advisory firm. Previously, she worked at Bankers Trust in corporate finance, merchant banking and high yield debt underwriting.</a:t>
            </a:r>
          </a:p>
          <a:p>
            <a:pPr marL="285750" indent="-285750">
              <a:buFont typeface="Arial"/>
              <a:buChar char="•"/>
            </a:pPr>
            <a:r>
              <a:rPr kumimoji="1" lang="en-US" altLang="zh-CN" sz="2000" dirty="0" err="1"/>
              <a:t>Erdoes</a:t>
            </a:r>
            <a:r>
              <a:rPr kumimoji="1" lang="en-US" altLang="zh-CN" sz="2000" dirty="0"/>
              <a:t> holds a Bachelor of Science degree from Georgetown University and an MBA degree from Harvard Business School. She is also a board member of the U.S. Fund for UNICEF. </a:t>
            </a:r>
            <a:r>
              <a:rPr kumimoji="1" lang="en-US" altLang="zh-CN" sz="2000" dirty="0" smtClean="0"/>
              <a:t>In 2010, she was recognized by Forbes and Fortune magazines for their “World’s 100 Most Powerful Women” and “50 Most Powerful Women in Business” lists, respectively.</a:t>
            </a:r>
            <a:endParaRPr kumimoji="1" lang="zh-CN" altLang="en-US" sz="2000" dirty="0"/>
          </a:p>
        </p:txBody>
      </p:sp>
      <p:pic>
        <p:nvPicPr>
          <p:cNvPr id="5" name="图片 4" descr="Screen Shot 2014-07-10 at 10.3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396" y="495300"/>
            <a:ext cx="3976204" cy="2171700"/>
          </a:xfrm>
          <a:prstGeom prst="rect">
            <a:avLst/>
          </a:prstGeom>
        </p:spPr>
      </p:pic>
    </p:spTree>
    <p:extLst>
      <p:ext uri="{BB962C8B-B14F-4D97-AF65-F5344CB8AC3E}">
        <p14:creationId xmlns:p14="http://schemas.microsoft.com/office/powerpoint/2010/main" val="3670392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Revenue Composition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primary component of a bank’s revenue comes from Net Interest Income (NII), which is the interest earned from the bank’s earning assets (loans, advances, securities), minus the interest paid on the bank’s liabilities (customer deposits, bank borrowings)</a:t>
            </a:r>
          </a:p>
          <a:p>
            <a:r>
              <a:rPr lang="en-US" dirty="0" smtClean="0"/>
              <a:t>Second largest component of revenue comes from Fees which the bank charge on financial transactions and services</a:t>
            </a:r>
            <a:endParaRPr lang="en-US" dirty="0"/>
          </a:p>
        </p:txBody>
      </p:sp>
    </p:spTree>
    <p:extLst>
      <p:ext uri="{BB962C8B-B14F-4D97-AF65-F5344CB8AC3E}">
        <p14:creationId xmlns:p14="http://schemas.microsoft.com/office/powerpoint/2010/main" val="10868733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CA" dirty="0" smtClean="0"/>
              <a:t>Company Strategy</a:t>
            </a:r>
            <a:br>
              <a:rPr lang="en-CA" dirty="0" smtClean="0"/>
            </a:br>
            <a:r>
              <a:rPr lang="en-CA" dirty="0" smtClean="0"/>
              <a:t>Cross-sell and Synergies</a:t>
            </a:r>
            <a:endParaRPr lang="en-CA" dirty="0"/>
          </a:p>
        </p:txBody>
      </p:sp>
      <p:pic>
        <p:nvPicPr>
          <p:cNvPr id="2" name="图片 1" descr="Screen Shot 2014-07-07 at 3.3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8989"/>
            <a:ext cx="9144000" cy="4182211"/>
          </a:xfrm>
          <a:prstGeom prst="rect">
            <a:avLst/>
          </a:prstGeom>
        </p:spPr>
      </p:pic>
    </p:spTree>
    <p:extLst>
      <p:ext uri="{BB962C8B-B14F-4D97-AF65-F5344CB8AC3E}">
        <p14:creationId xmlns:p14="http://schemas.microsoft.com/office/powerpoint/2010/main" val="2906541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4"/>
            <a:ext cx="8229600" cy="1143000"/>
          </a:xfrm>
        </p:spPr>
        <p:txBody>
          <a:bodyPr>
            <a:normAutofit fontScale="90000"/>
          </a:bodyPr>
          <a:lstStyle/>
          <a:p>
            <a:r>
              <a:rPr lang="en-CA" dirty="0" smtClean="0"/>
              <a:t>Company Strategy</a:t>
            </a:r>
            <a:br>
              <a:rPr lang="en-CA" dirty="0" smtClean="0"/>
            </a:br>
            <a:r>
              <a:rPr lang="en-CA" dirty="0" smtClean="0"/>
              <a:t>Higher Capital and Increased Liquidity</a:t>
            </a:r>
            <a:endParaRPr lang="en-CA" dirty="0"/>
          </a:p>
        </p:txBody>
      </p:sp>
      <p:sp>
        <p:nvSpPr>
          <p:cNvPr id="3" name="TextBox 2"/>
          <p:cNvSpPr txBox="1"/>
          <p:nvPr/>
        </p:nvSpPr>
        <p:spPr>
          <a:xfrm>
            <a:off x="428596" y="1269762"/>
            <a:ext cx="8429684" cy="4832092"/>
          </a:xfrm>
          <a:prstGeom prst="rect">
            <a:avLst/>
          </a:prstGeom>
          <a:noFill/>
        </p:spPr>
        <p:txBody>
          <a:bodyPr wrap="square" rtlCol="0">
            <a:spAutoFit/>
          </a:bodyPr>
          <a:lstStyle/>
          <a:p>
            <a:pPr>
              <a:buFont typeface="Arial" pitchFamily="34" charset="0"/>
              <a:buChar char="•"/>
            </a:pPr>
            <a:r>
              <a:rPr lang="en-US" altLang="zh-CN" sz="2400" dirty="0" smtClean="0"/>
              <a:t>Maintaining adequate liquidity is the Firm’s top priority</a:t>
            </a:r>
          </a:p>
          <a:p>
            <a:r>
              <a:rPr lang="en-US" altLang="zh-CN" sz="2400" dirty="0"/>
              <a:t> </a:t>
            </a:r>
            <a:r>
              <a:rPr lang="en-US" altLang="zh-CN" sz="2400" dirty="0" smtClean="0"/>
              <a:t>   -The Firm holds an appropriate – not excessive – amount of liquidity</a:t>
            </a:r>
          </a:p>
          <a:p>
            <a:pPr>
              <a:buFont typeface="Arial" pitchFamily="34" charset="0"/>
              <a:buChar char="•"/>
            </a:pPr>
            <a:r>
              <a:rPr lang="en-US" altLang="zh-CN" sz="2400" dirty="0" smtClean="0"/>
              <a:t>Manage liquidity position based on internal liquidity stress framework </a:t>
            </a:r>
          </a:p>
          <a:p>
            <a:r>
              <a:rPr lang="en-US" altLang="zh-CN" sz="2400" dirty="0"/>
              <a:t> </a:t>
            </a:r>
            <a:r>
              <a:rPr lang="en-US" altLang="zh-CN" sz="2400" dirty="0" smtClean="0"/>
              <a:t>   -more conservative</a:t>
            </a:r>
          </a:p>
          <a:p>
            <a:r>
              <a:rPr lang="en-US" altLang="zh-CN" sz="2400" dirty="0"/>
              <a:t> </a:t>
            </a:r>
            <a:r>
              <a:rPr lang="en-US" altLang="zh-CN" sz="2400" dirty="0" smtClean="0"/>
              <a:t>   -Consistent with:  ~20% liquidity buffer above Basel LCR</a:t>
            </a:r>
          </a:p>
          <a:p>
            <a:r>
              <a:rPr lang="en-US" altLang="zh-CN" sz="2400" dirty="0" smtClean="0"/>
              <a:t>                                     Modest buffer above NSFR</a:t>
            </a:r>
          </a:p>
          <a:p>
            <a:pPr>
              <a:buFont typeface="Arial" pitchFamily="34" charset="0"/>
              <a:buChar char="•"/>
            </a:pPr>
            <a:r>
              <a:rPr lang="en-US" altLang="zh-CN" sz="2400" dirty="0" smtClean="0"/>
              <a:t>JPM holds over $500B HQLA with ~60% in cash – a significant portion from liabilities that have limited liquidity value</a:t>
            </a:r>
          </a:p>
          <a:p>
            <a:r>
              <a:rPr lang="en-US" altLang="zh-CN" sz="2400" dirty="0"/>
              <a:t> </a:t>
            </a:r>
            <a:r>
              <a:rPr lang="en-US" altLang="zh-CN" sz="2400" dirty="0" smtClean="0"/>
              <a:t>   -Wholesale non-operating deposits</a:t>
            </a:r>
          </a:p>
          <a:p>
            <a:r>
              <a:rPr lang="en-US" altLang="zh-CN" sz="2400" dirty="0"/>
              <a:t> </a:t>
            </a:r>
            <a:r>
              <a:rPr lang="en-US" altLang="zh-CN" sz="2400" dirty="0" smtClean="0"/>
              <a:t>   -Operating cash needed to run day-to-day business activities</a:t>
            </a:r>
            <a:endParaRPr lang="en-CA" altLang="zh-CN" sz="2400" dirty="0"/>
          </a:p>
          <a:p>
            <a:endParaRPr lang="en-US" altLang="zh-CN" sz="2000" dirty="0" smtClean="0"/>
          </a:p>
        </p:txBody>
      </p:sp>
    </p:spTree>
    <p:extLst>
      <p:ext uri="{BB962C8B-B14F-4D97-AF65-F5344CB8AC3E}">
        <p14:creationId xmlns:p14="http://schemas.microsoft.com/office/powerpoint/2010/main" val="29421639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4-07-06 at 3.38.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40" y="1268760"/>
            <a:ext cx="7664400" cy="5329153"/>
          </a:xfrm>
          <a:prstGeom prst="rect">
            <a:avLst/>
          </a:prstGeom>
        </p:spPr>
      </p:pic>
    </p:spTree>
    <p:extLst>
      <p:ext uri="{BB962C8B-B14F-4D97-AF65-F5344CB8AC3E}">
        <p14:creationId xmlns:p14="http://schemas.microsoft.com/office/powerpoint/2010/main" val="1323497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4-07-06 at 4.24.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1193800"/>
            <a:ext cx="7962900" cy="4470400"/>
          </a:xfrm>
          <a:prstGeom prst="rect">
            <a:avLst/>
          </a:prstGeom>
        </p:spPr>
      </p:pic>
    </p:spTree>
    <p:extLst>
      <p:ext uri="{BB962C8B-B14F-4D97-AF65-F5344CB8AC3E}">
        <p14:creationId xmlns:p14="http://schemas.microsoft.com/office/powerpoint/2010/main" val="22410581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smtClean="0"/>
              <a:t>Company Strategy</a:t>
            </a:r>
            <a:br>
              <a:rPr kumimoji="1" lang="en-CA" altLang="zh-CN" dirty="0" smtClean="0"/>
            </a:br>
            <a:r>
              <a:rPr kumimoji="1" lang="en-CA" altLang="zh-CN" dirty="0" smtClean="0"/>
              <a:t>Take actions to maintain returns </a:t>
            </a:r>
            <a:endParaRPr kumimoji="1" lang="zh-CN" altLang="en-US" dirty="0"/>
          </a:p>
        </p:txBody>
      </p:sp>
      <p:sp>
        <p:nvSpPr>
          <p:cNvPr id="3" name="内容占位符 2"/>
          <p:cNvSpPr>
            <a:spLocks noGrp="1"/>
          </p:cNvSpPr>
          <p:nvPr>
            <p:ph idx="1"/>
          </p:nvPr>
        </p:nvSpPr>
        <p:spPr>
          <a:xfrm>
            <a:off x="609600" y="1722437"/>
            <a:ext cx="8229600" cy="4525963"/>
          </a:xfrm>
        </p:spPr>
        <p:txBody>
          <a:bodyPr/>
          <a:lstStyle/>
          <a:p>
            <a:r>
              <a:rPr lang="en-US" altLang="zh-CN" dirty="0"/>
              <a:t>Run-off of unprofitable products. </a:t>
            </a:r>
          </a:p>
          <a:p>
            <a:r>
              <a:rPr lang="en-US" altLang="zh-CN" dirty="0"/>
              <a:t>Product </a:t>
            </a:r>
            <a:r>
              <a:rPr lang="en-US" altLang="zh-CN" dirty="0" err="1" smtClean="0"/>
              <a:t>repricing</a:t>
            </a:r>
            <a:r>
              <a:rPr lang="en-US" altLang="zh-CN" dirty="0" smtClean="0"/>
              <a:t>. </a:t>
            </a:r>
            <a:endParaRPr lang="en-US" altLang="zh-CN" dirty="0"/>
          </a:p>
          <a:p>
            <a:r>
              <a:rPr lang="en-US" altLang="zh-CN" dirty="0"/>
              <a:t>Product redesign </a:t>
            </a:r>
          </a:p>
          <a:p>
            <a:r>
              <a:rPr lang="en-US" altLang="zh-CN" dirty="0"/>
              <a:t>Client selection and re-optimization. </a:t>
            </a:r>
          </a:p>
          <a:p>
            <a:r>
              <a:rPr lang="en-US" altLang="zh-CN" dirty="0"/>
              <a:t>Tactical and strategic changes. </a:t>
            </a:r>
          </a:p>
        </p:txBody>
      </p:sp>
    </p:spTree>
    <p:extLst>
      <p:ext uri="{BB962C8B-B14F-4D97-AF65-F5344CB8AC3E}">
        <p14:creationId xmlns:p14="http://schemas.microsoft.com/office/powerpoint/2010/main" val="33806134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857388"/>
          </a:xfrm>
        </p:spPr>
        <p:txBody>
          <a:bodyPr>
            <a:noAutofit/>
          </a:bodyPr>
          <a:lstStyle/>
          <a:p>
            <a:r>
              <a:rPr lang="en-CA" sz="3200" dirty="0" smtClean="0"/>
              <a:t>Company Strategy</a:t>
            </a:r>
            <a:br>
              <a:rPr lang="en-CA" sz="3200" dirty="0" smtClean="0"/>
            </a:br>
            <a:r>
              <a:rPr lang="en-US" sz="3200" dirty="0" smtClean="0"/>
              <a:t> Business Simplification </a:t>
            </a:r>
            <a:br>
              <a:rPr lang="en-US" sz="3200" dirty="0" smtClean="0"/>
            </a:br>
            <a:r>
              <a:rPr lang="en-US" sz="2400" dirty="0" smtClean="0"/>
              <a:t>aggressively pruning and simplifying the business — allowing them to reduce risk and to focus resources on what is important</a:t>
            </a:r>
            <a:endParaRPr lang="en-CA" sz="2400" dirty="0"/>
          </a:p>
        </p:txBody>
      </p:sp>
      <p:pic>
        <p:nvPicPr>
          <p:cNvPr id="5" name="图片 4" descr="strategy_simplify.png"/>
          <p:cNvPicPr>
            <a:picLocks noChangeAspect="1"/>
          </p:cNvPicPr>
          <p:nvPr/>
        </p:nvPicPr>
        <p:blipFill>
          <a:blip r:embed="rId2"/>
          <a:stretch>
            <a:fillRect/>
          </a:stretch>
        </p:blipFill>
        <p:spPr>
          <a:xfrm>
            <a:off x="714348" y="1714488"/>
            <a:ext cx="7715304" cy="5051423"/>
          </a:xfrm>
          <a:prstGeom prst="rect">
            <a:avLst/>
          </a:prstGeom>
        </p:spPr>
      </p:pic>
    </p:spTree>
    <p:extLst>
      <p:ext uri="{BB962C8B-B14F-4D97-AF65-F5344CB8AC3E}">
        <p14:creationId xmlns:p14="http://schemas.microsoft.com/office/powerpoint/2010/main" val="3050148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trategy_conclusion.png"/>
          <p:cNvPicPr>
            <a:picLocks noChangeAspect="1"/>
          </p:cNvPicPr>
          <p:nvPr/>
        </p:nvPicPr>
        <p:blipFill>
          <a:blip r:embed="rId2"/>
          <a:stretch>
            <a:fillRect/>
          </a:stretch>
        </p:blipFill>
        <p:spPr>
          <a:xfrm>
            <a:off x="-32" y="857232"/>
            <a:ext cx="9144032" cy="5903548"/>
          </a:xfrm>
          <a:prstGeom prst="rect">
            <a:avLst/>
          </a:prstGeom>
        </p:spPr>
      </p:pic>
      <p:sp>
        <p:nvSpPr>
          <p:cNvPr id="2" name="标题 1"/>
          <p:cNvSpPr>
            <a:spLocks noGrp="1"/>
          </p:cNvSpPr>
          <p:nvPr>
            <p:ph type="title"/>
          </p:nvPr>
        </p:nvSpPr>
        <p:spPr/>
        <p:txBody>
          <a:bodyPr/>
          <a:lstStyle/>
          <a:p>
            <a:r>
              <a:rPr lang="en-US" altLang="zh-CN" dirty="0" smtClean="0"/>
              <a:t>Strategy and Targets Conclusion</a:t>
            </a:r>
            <a:endParaRPr lang="zh-CN" altLang="en-US" dirty="0"/>
          </a:p>
        </p:txBody>
      </p:sp>
    </p:spTree>
    <p:extLst>
      <p:ext uri="{BB962C8B-B14F-4D97-AF65-F5344CB8AC3E}">
        <p14:creationId xmlns:p14="http://schemas.microsoft.com/office/powerpoint/2010/main" val="2886159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dirty="0" smtClean="0"/>
              <a:t>Financial Overview</a:t>
            </a:r>
            <a:endParaRPr lang="en-CA" dirty="0"/>
          </a:p>
        </p:txBody>
      </p:sp>
      <p:pic>
        <p:nvPicPr>
          <p:cNvPr id="5" name="图片 4" descr="fin_perform.png"/>
          <p:cNvPicPr>
            <a:picLocks noChangeAspect="1"/>
          </p:cNvPicPr>
          <p:nvPr/>
        </p:nvPicPr>
        <p:blipFill>
          <a:blip r:embed="rId2"/>
          <a:stretch>
            <a:fillRect/>
          </a:stretch>
        </p:blipFill>
        <p:spPr>
          <a:xfrm>
            <a:off x="1112360" y="1285860"/>
            <a:ext cx="6888664" cy="4929222"/>
          </a:xfrm>
          <a:prstGeom prst="rect">
            <a:avLst/>
          </a:prstGeom>
        </p:spPr>
      </p:pic>
    </p:spTree>
    <p:extLst>
      <p:ext uri="{BB962C8B-B14F-4D97-AF65-F5344CB8AC3E}">
        <p14:creationId xmlns:p14="http://schemas.microsoft.com/office/powerpoint/2010/main" val="41212928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t>2012 </a:t>
            </a:r>
            <a:r>
              <a:rPr lang="en-US" altLang="zh-CN" sz="3600" dirty="0" smtClean="0"/>
              <a:t>“London Whale” Incident</a:t>
            </a:r>
            <a:endParaRPr kumimoji="1" lang="zh-CN" altLang="en-US" sz="3600" dirty="0"/>
          </a:p>
        </p:txBody>
      </p:sp>
      <p:sp>
        <p:nvSpPr>
          <p:cNvPr id="3" name="内容占位符 2"/>
          <p:cNvSpPr>
            <a:spLocks noGrp="1"/>
          </p:cNvSpPr>
          <p:nvPr>
            <p:ph idx="1"/>
          </p:nvPr>
        </p:nvSpPr>
        <p:spPr/>
        <p:txBody>
          <a:bodyPr>
            <a:normAutofit fontScale="92500" lnSpcReduction="10000"/>
          </a:bodyPr>
          <a:lstStyle/>
          <a:p>
            <a:r>
              <a:rPr lang="en-US" altLang="zh-CN" sz="2600" dirty="0">
                <a:solidFill>
                  <a:srgbClr val="000000"/>
                </a:solidFill>
              </a:rPr>
              <a:t>In April and May 2012, large trading losses occurred at JPMorgan's Chief Investment Office, based on transactions booked through its London </a:t>
            </a:r>
            <a:r>
              <a:rPr lang="en-US" altLang="zh-CN" sz="2600" dirty="0" smtClean="0">
                <a:solidFill>
                  <a:srgbClr val="000000"/>
                </a:solidFill>
              </a:rPr>
              <a:t>branch. A series of derivative transactions involving credit default swaps(CDS) were entered, reportedly as part of the bank’s “hedging” strategy.</a:t>
            </a:r>
          </a:p>
          <a:p>
            <a:r>
              <a:rPr lang="en-US" altLang="zh-CN" sz="2600" dirty="0" smtClean="0">
                <a:solidFill>
                  <a:srgbClr val="000000"/>
                </a:solidFill>
              </a:rPr>
              <a:t>Trader Bruno </a:t>
            </a:r>
            <a:r>
              <a:rPr lang="en-US" altLang="zh-CN" sz="2600" dirty="0" err="1" smtClean="0">
                <a:solidFill>
                  <a:srgbClr val="000000"/>
                </a:solidFill>
              </a:rPr>
              <a:t>Iksil</a:t>
            </a:r>
            <a:r>
              <a:rPr lang="en-US" altLang="zh-CN" sz="2600" dirty="0" smtClean="0">
                <a:solidFill>
                  <a:srgbClr val="000000"/>
                </a:solidFill>
              </a:rPr>
              <a:t>, nicknamed the “London Whale”, accumulated outsized CDS positions in the market. An estimated trading loss of $2 billion was announced, with the actual loss expected to be substantially larger.</a:t>
            </a:r>
          </a:p>
          <a:p>
            <a:r>
              <a:rPr lang="en-US" altLang="zh-CN" sz="2600" dirty="0" smtClean="0">
                <a:solidFill>
                  <a:srgbClr val="000000"/>
                </a:solidFill>
              </a:rPr>
              <a:t>These events gave rise to a number of investigations to examine the firm’s risk management systems and internal controls.</a:t>
            </a:r>
          </a:p>
        </p:txBody>
      </p:sp>
    </p:spTree>
    <p:extLst>
      <p:ext uri="{BB962C8B-B14F-4D97-AF65-F5344CB8AC3E}">
        <p14:creationId xmlns:p14="http://schemas.microsoft.com/office/powerpoint/2010/main" val="20727301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dirty="0" smtClean="0"/>
              <a:t>Financial Overview</a:t>
            </a:r>
            <a:endParaRPr lang="en-CA" dirty="0"/>
          </a:p>
        </p:txBody>
      </p:sp>
      <p:pic>
        <p:nvPicPr>
          <p:cNvPr id="4" name="图片 3" descr="Qt_fin_perfm.png"/>
          <p:cNvPicPr>
            <a:picLocks noChangeAspect="1"/>
          </p:cNvPicPr>
          <p:nvPr/>
        </p:nvPicPr>
        <p:blipFill>
          <a:blip r:embed="rId2"/>
          <a:stretch>
            <a:fillRect/>
          </a:stretch>
        </p:blipFill>
        <p:spPr>
          <a:xfrm>
            <a:off x="519619" y="1405482"/>
            <a:ext cx="8104762" cy="4238096"/>
          </a:xfrm>
          <a:prstGeom prst="rect">
            <a:avLst/>
          </a:prstGeom>
        </p:spPr>
      </p:pic>
    </p:spTree>
    <p:extLst>
      <p:ext uri="{BB962C8B-B14F-4D97-AF65-F5344CB8AC3E}">
        <p14:creationId xmlns:p14="http://schemas.microsoft.com/office/powerpoint/2010/main" val="3847406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1918</TotalTime>
  <Words>3456</Words>
  <Application>Microsoft Office PowerPoint</Application>
  <PresentationFormat>On-screen Show (4:3)</PresentationFormat>
  <Paragraphs>439</Paragraphs>
  <Slides>159</Slides>
  <Notes>5</Notes>
  <HiddenSlides>0</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Office Theme</vt:lpstr>
      <vt:lpstr>Global Banking Industry: Analysis and Recommendation</vt:lpstr>
      <vt:lpstr>Presentation Overview</vt:lpstr>
      <vt:lpstr>Industry Analysis</vt:lpstr>
      <vt:lpstr>Industry Synopsis</vt:lpstr>
      <vt:lpstr>Top 10 Banks by Total Assets</vt:lpstr>
      <vt:lpstr>Top 10 Banks by Market Value</vt:lpstr>
      <vt:lpstr>Primary Products and Services</vt:lpstr>
      <vt:lpstr>Revenue Composition</vt:lpstr>
      <vt:lpstr>Revenue Composition</vt:lpstr>
      <vt:lpstr>Cost Structure</vt:lpstr>
      <vt:lpstr>Industry Risks</vt:lpstr>
      <vt:lpstr>Industry Risks</vt:lpstr>
      <vt:lpstr>Regulatory Environment</vt:lpstr>
      <vt:lpstr>Regulatory Environment</vt:lpstr>
      <vt:lpstr>Dodd-Frank Wall Street Reform and Consumer Protection Act</vt:lpstr>
      <vt:lpstr>Independent Commission on Banking</vt:lpstr>
      <vt:lpstr>Basel III</vt:lpstr>
      <vt:lpstr>  </vt:lpstr>
      <vt:lpstr> </vt:lpstr>
      <vt:lpstr>Valuation Methodologies</vt:lpstr>
      <vt:lpstr>Valuation Methodologies</vt:lpstr>
      <vt:lpstr> </vt:lpstr>
      <vt:lpstr>Stock Summary</vt:lpstr>
      <vt:lpstr>1 Year HSBC vs. S&amp;P 500</vt:lpstr>
      <vt:lpstr>5 Year HSBC vs. S&amp;P 500</vt:lpstr>
      <vt:lpstr>1 Year HSBC vs. Major NYSE Banks</vt:lpstr>
      <vt:lpstr>5 Year HSBC vs. Major NYSE Banks</vt:lpstr>
      <vt:lpstr>Distribution Summary</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Company Overview</vt:lpstr>
      <vt:lpstr>THE CAPITAL REQUIREMENTS REGULATIONS 2013</vt:lpstr>
      <vt:lpstr>Management Team</vt:lpstr>
      <vt:lpstr>Management Team</vt:lpstr>
      <vt:lpstr>Management Team</vt:lpstr>
      <vt:lpstr>Management Team</vt:lpstr>
      <vt:lpstr>Company Strategy</vt:lpstr>
      <vt:lpstr>Company Strategy</vt:lpstr>
      <vt:lpstr>Company  Strategy</vt:lpstr>
      <vt:lpstr>Company Strategy</vt:lpstr>
      <vt:lpstr>Company Strategy</vt:lpstr>
      <vt:lpstr>Regulatory capital ratios</vt:lpstr>
      <vt:lpstr>Regulatory capital ratios</vt:lpstr>
      <vt:lpstr>Financial Overview</vt:lpstr>
      <vt:lpstr>Financial Overview</vt:lpstr>
      <vt:lpstr>Consolidated Balance Sheet - Yearly</vt:lpstr>
      <vt:lpstr>Consolidated Balance Sheet - Quarterly</vt:lpstr>
      <vt:lpstr>Consolidated Income Statement - Quarterly </vt:lpstr>
      <vt:lpstr>Consolidated Income Statement - Yearly </vt:lpstr>
      <vt:lpstr>Cash Flow from Operating Activities - Yearly</vt:lpstr>
      <vt:lpstr>Note 39: Notes on the statement of cash flows</vt:lpstr>
      <vt:lpstr>Cash Flow from Investing Activities - Yearly</vt:lpstr>
      <vt:lpstr>Cash Flow from Financing Activities - Yearly</vt:lpstr>
      <vt:lpstr>Net Change in Cash and Equivalents - Yearly</vt:lpstr>
      <vt:lpstr>Note 39: Notes on the statement of cash flows</vt:lpstr>
      <vt:lpstr>Note 39: Notes on the statement of cash flows</vt:lpstr>
      <vt:lpstr>Note 39: Notes on the statement of cash flows</vt:lpstr>
      <vt:lpstr>Recommendation</vt:lpstr>
      <vt:lpstr>PowerPoint Presentation</vt:lpstr>
      <vt:lpstr>PowerPoint Presentation</vt:lpstr>
      <vt:lpstr>PowerPoint Presentation</vt:lpstr>
      <vt:lpstr>PowerPoint Presentation</vt:lpstr>
      <vt:lpstr>1 Year JPM vs. Major NYSE Banks</vt:lpstr>
      <vt:lpstr>5 Year JPM vs. Major NYSE Banks</vt:lpstr>
      <vt:lpstr>Company Overview</vt:lpstr>
      <vt:lpstr>PowerPoint Presentation</vt:lpstr>
      <vt:lpstr>PowerPoint Presentation</vt:lpstr>
      <vt:lpstr>Company Overview</vt:lpstr>
      <vt:lpstr>Company Overview</vt:lpstr>
      <vt:lpstr>Company Overview</vt:lpstr>
      <vt:lpstr>Company Overview</vt:lpstr>
      <vt:lpstr>Management Team</vt:lpstr>
      <vt:lpstr>Management Team</vt:lpstr>
      <vt:lpstr>Management Team</vt:lpstr>
      <vt:lpstr>Management Team</vt:lpstr>
      <vt:lpstr>Management Team</vt:lpstr>
      <vt:lpstr>Management Team</vt:lpstr>
      <vt:lpstr>Management Team</vt:lpstr>
      <vt:lpstr>Management Team</vt:lpstr>
      <vt:lpstr>Company Strategy Cross-sell and Synergies</vt:lpstr>
      <vt:lpstr>Company Strategy Higher Capital and Increased Liquidity</vt:lpstr>
      <vt:lpstr>PowerPoint Presentation</vt:lpstr>
      <vt:lpstr>PowerPoint Presentation</vt:lpstr>
      <vt:lpstr>Company Strategy Take actions to maintain returns </vt:lpstr>
      <vt:lpstr>Company Strategy  Business Simplification  aggressively pruning and simplifying the business — allowing them to reduce risk and to focus resources on what is important</vt:lpstr>
      <vt:lpstr>Strategy and Targets Conclusion</vt:lpstr>
      <vt:lpstr>Financial Overview</vt:lpstr>
      <vt:lpstr>2012 “London Whale” Incident</vt:lpstr>
      <vt:lpstr>Financial Overview</vt:lpstr>
      <vt:lpstr>Consolidated Balance Sheet - Quarterly</vt:lpstr>
      <vt:lpstr>Consolidated Balance  Sheet  - Yearly</vt:lpstr>
      <vt:lpstr>Consolidated Income Statement - Quarterly </vt:lpstr>
      <vt:lpstr>Consolidated Income Statement  - Yearly </vt:lpstr>
      <vt:lpstr>Cash Flow from Operating Activities - Yearly</vt:lpstr>
      <vt:lpstr>Cash Flow from Investing Activities - Yearly</vt:lpstr>
      <vt:lpstr>Cash Flow from Financing Activities - Yearly</vt:lpstr>
      <vt:lpstr>Net Change in Cash and Equivalents - Yearly</vt:lpstr>
      <vt:lpstr>Segment Results – Managed Basis  The following table summarizes the business segment results for the periods indicated. </vt:lpstr>
      <vt:lpstr>Consumer &amp; Community Banking  selected income statement data</vt:lpstr>
      <vt:lpstr>Consumer &amp; Community Banking  selected balance sheet data</vt:lpstr>
      <vt:lpstr>Consumer &amp; Community Banking Mortgage Banking selected income statement data</vt:lpstr>
      <vt:lpstr>Consumer &amp; Community Banking Card, Merchant Services &amp; Auto </vt:lpstr>
      <vt:lpstr>Corporate &amp; Investment Banking selected income statement data</vt:lpstr>
      <vt:lpstr>Corporate &amp; Investment Banking selected balance sheet data</vt:lpstr>
      <vt:lpstr>Commercial Banking selected income statement  data</vt:lpstr>
      <vt:lpstr>Commercial Banking selected balance sheet data</vt:lpstr>
      <vt:lpstr>Asset Management selected income statement data</vt:lpstr>
      <vt:lpstr>Asset Management selected data -client assets </vt:lpstr>
      <vt:lpstr>Asset Management selected data -client assets (international  metrics)</vt:lpstr>
      <vt:lpstr>Recommendation</vt:lpstr>
      <vt:lpstr>PowerPoint Presentation</vt:lpstr>
      <vt:lpstr>Stock Summary</vt:lpstr>
      <vt:lpstr>PowerPoint Presentation</vt:lpstr>
      <vt:lpstr>PowerPoint Presentation</vt:lpstr>
      <vt:lpstr>1 Year Citigroup vs. Major NYSE Banks</vt:lpstr>
      <vt:lpstr>5 Year Citigroup vs. Major NYSE Banks</vt:lpstr>
      <vt:lpstr>Company Overview</vt:lpstr>
      <vt:lpstr>Company Overview</vt:lpstr>
      <vt:lpstr>Company Overview</vt:lpstr>
      <vt:lpstr>Company Overview</vt:lpstr>
      <vt:lpstr>Company Overview</vt:lpstr>
      <vt:lpstr>Company Overview</vt:lpstr>
      <vt:lpstr>Management Team</vt:lpstr>
      <vt:lpstr>Management Team</vt:lpstr>
      <vt:lpstr>Company Strategy</vt:lpstr>
      <vt:lpstr>Company  Strategy</vt:lpstr>
      <vt:lpstr>Company  Strategy</vt:lpstr>
      <vt:lpstr>Company  Strategy</vt:lpstr>
      <vt:lpstr>Company  Strategy</vt:lpstr>
      <vt:lpstr>Company  Strategy</vt:lpstr>
      <vt:lpstr>Company Strategy</vt:lpstr>
      <vt:lpstr>Company Strategy</vt:lpstr>
      <vt:lpstr>Company  Strategy</vt:lpstr>
      <vt:lpstr>Company  Strategy</vt:lpstr>
      <vt:lpstr>Company  Strategy</vt:lpstr>
      <vt:lpstr>Company  Strategy</vt:lpstr>
      <vt:lpstr>Company  Strategy</vt:lpstr>
      <vt:lpstr>Company  Strategy</vt:lpstr>
      <vt:lpstr>Financial Overview</vt:lpstr>
      <vt:lpstr>Financial Overview</vt:lpstr>
      <vt:lpstr>Financial Overview</vt:lpstr>
      <vt:lpstr>Consolidated Balance Sheet - Quarterly</vt:lpstr>
      <vt:lpstr>Consolidated Balance Sheet - Yearly</vt:lpstr>
      <vt:lpstr>Consolidated Balance Sheet - Yearly</vt:lpstr>
      <vt:lpstr>Consolidated Income Statement - Yearly </vt:lpstr>
      <vt:lpstr>Consolidated Income Statement - Quarterly </vt:lpstr>
      <vt:lpstr>Consolidated Statement of Cash Flow - Yearly</vt:lpstr>
      <vt:lpstr>Consolidated Statement of Cash Flow - Yearly (Continued) </vt:lpstr>
      <vt:lpstr>Recommendation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Banking Industry: Analysis and Recommendation</dc:title>
  <dc:creator>Boris Wang</dc:creator>
  <cp:lastModifiedBy>gp</cp:lastModifiedBy>
  <cp:revision>128</cp:revision>
  <dcterms:created xsi:type="dcterms:W3CDTF">2006-08-16T00:00:00Z</dcterms:created>
  <dcterms:modified xsi:type="dcterms:W3CDTF">2014-07-11T21:23:58Z</dcterms:modified>
</cp:coreProperties>
</file>