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1" r:id="rId4"/>
  </p:sldMasterIdLst>
  <p:notesMasterIdLst>
    <p:notesMasterId r:id="rId247"/>
  </p:notesMasterIdLst>
  <p:handoutMasterIdLst>
    <p:handoutMasterId r:id="rId248"/>
  </p:handoutMasterIdLst>
  <p:sldIdLst>
    <p:sldId id="1519" r:id="rId5"/>
    <p:sldId id="1520" r:id="rId6"/>
    <p:sldId id="1499" r:id="rId7"/>
    <p:sldId id="1537" r:id="rId8"/>
    <p:sldId id="536" r:id="rId9"/>
    <p:sldId id="613" r:id="rId10"/>
    <p:sldId id="617" r:id="rId11"/>
    <p:sldId id="262" r:id="rId12"/>
    <p:sldId id="614" r:id="rId13"/>
    <p:sldId id="615" r:id="rId14"/>
    <p:sldId id="535" r:id="rId15"/>
    <p:sldId id="616" r:id="rId16"/>
    <p:sldId id="618" r:id="rId17"/>
    <p:sldId id="1538" r:id="rId18"/>
    <p:sldId id="1764" r:id="rId19"/>
    <p:sldId id="1539" r:id="rId20"/>
    <p:sldId id="1540" r:id="rId21"/>
    <p:sldId id="1765" r:id="rId22"/>
    <p:sldId id="621" r:id="rId23"/>
    <p:sldId id="622" r:id="rId24"/>
    <p:sldId id="1576" r:id="rId25"/>
    <p:sldId id="1577" r:id="rId26"/>
    <p:sldId id="1541" r:id="rId27"/>
    <p:sldId id="1624" r:id="rId28"/>
    <p:sldId id="1625" r:id="rId29"/>
    <p:sldId id="1626" r:id="rId30"/>
    <p:sldId id="1560" r:id="rId31"/>
    <p:sldId id="1584" r:id="rId32"/>
    <p:sldId id="1561" r:id="rId33"/>
    <p:sldId id="1562" r:id="rId34"/>
    <p:sldId id="1563" r:id="rId35"/>
    <p:sldId id="1759" r:id="rId36"/>
    <p:sldId id="1564" r:id="rId37"/>
    <p:sldId id="1758" r:id="rId38"/>
    <p:sldId id="1773" r:id="rId39"/>
    <p:sldId id="1761" r:id="rId40"/>
    <p:sldId id="1566" r:id="rId41"/>
    <p:sldId id="1760" r:id="rId42"/>
    <p:sldId id="1567" r:id="rId43"/>
    <p:sldId id="1662" r:id="rId44"/>
    <p:sldId id="1572" r:id="rId45"/>
    <p:sldId id="1574" r:id="rId46"/>
    <p:sldId id="1573" r:id="rId47"/>
    <p:sldId id="1666" r:id="rId48"/>
    <p:sldId id="1575" r:id="rId49"/>
    <p:sldId id="1568" r:id="rId50"/>
    <p:sldId id="1661" r:id="rId51"/>
    <p:sldId id="1763" r:id="rId52"/>
    <p:sldId id="1569" r:id="rId53"/>
    <p:sldId id="1570" r:id="rId54"/>
    <p:sldId id="1571" r:id="rId55"/>
    <p:sldId id="1670" r:id="rId56"/>
    <p:sldId id="1675" r:id="rId57"/>
    <p:sldId id="1530" r:id="rId58"/>
    <p:sldId id="1628" r:id="rId59"/>
    <p:sldId id="1629" r:id="rId60"/>
    <p:sldId id="1681" r:id="rId61"/>
    <p:sldId id="1682" r:id="rId62"/>
    <p:sldId id="1654" r:id="rId63"/>
    <p:sldId id="1631" r:id="rId64"/>
    <p:sldId id="1632" r:id="rId65"/>
    <p:sldId id="1653" r:id="rId66"/>
    <p:sldId id="1636" r:id="rId67"/>
    <p:sldId id="1637" r:id="rId68"/>
    <p:sldId id="1671" r:id="rId69"/>
    <p:sldId id="1630" r:id="rId70"/>
    <p:sldId id="1634" r:id="rId71"/>
    <p:sldId id="1638" r:id="rId72"/>
    <p:sldId id="1683" r:id="rId73"/>
    <p:sldId id="1685" r:id="rId74"/>
    <p:sldId id="1535" r:id="rId75"/>
    <p:sldId id="1686" r:id="rId76"/>
    <p:sldId id="1688" r:id="rId77"/>
    <p:sldId id="1673" r:id="rId78"/>
    <p:sldId id="1674" r:id="rId79"/>
    <p:sldId id="1702" r:id="rId80"/>
    <p:sldId id="1703" r:id="rId81"/>
    <p:sldId id="1704" r:id="rId82"/>
    <p:sldId id="1672" r:id="rId83"/>
    <p:sldId id="1679" r:id="rId84"/>
    <p:sldId id="1680" r:id="rId85"/>
    <p:sldId id="1706" r:id="rId86"/>
    <p:sldId id="1726" r:id="rId87"/>
    <p:sldId id="1721" r:id="rId88"/>
    <p:sldId id="1725" r:id="rId89"/>
    <p:sldId id="1641" r:id="rId90"/>
    <p:sldId id="1723" r:id="rId91"/>
    <p:sldId id="1729" r:id="rId92"/>
    <p:sldId id="1724" r:id="rId93"/>
    <p:sldId id="1707" r:id="rId94"/>
    <p:sldId id="1708" r:id="rId95"/>
    <p:sldId id="1709" r:id="rId96"/>
    <p:sldId id="1642" r:id="rId97"/>
    <p:sldId id="1722" r:id="rId98"/>
    <p:sldId id="1643" r:id="rId99"/>
    <p:sldId id="1644" r:id="rId100"/>
    <p:sldId id="1645" r:id="rId101"/>
    <p:sldId id="1646" r:id="rId102"/>
    <p:sldId id="1647" r:id="rId103"/>
    <p:sldId id="1648" r:id="rId104"/>
    <p:sldId id="1649" r:id="rId105"/>
    <p:sldId id="1650" r:id="rId106"/>
    <p:sldId id="1651" r:id="rId107"/>
    <p:sldId id="1652" r:id="rId108"/>
    <p:sldId id="1756" r:id="rId109"/>
    <p:sldId id="1757" r:id="rId110"/>
    <p:sldId id="1664" r:id="rId111"/>
    <p:sldId id="1663" r:id="rId112"/>
    <p:sldId id="1665" r:id="rId113"/>
    <p:sldId id="1678" r:id="rId114"/>
    <p:sldId id="1740" r:id="rId115"/>
    <p:sldId id="1742" r:id="rId116"/>
    <p:sldId id="1667" r:id="rId117"/>
    <p:sldId id="1741" r:id="rId118"/>
    <p:sldId id="1744" r:id="rId119"/>
    <p:sldId id="1669" r:id="rId120"/>
    <p:sldId id="1676" r:id="rId121"/>
    <p:sldId id="1743" r:id="rId122"/>
    <p:sldId id="1728" r:id="rId123"/>
    <p:sldId id="1531" r:id="rId124"/>
    <p:sldId id="1534" r:id="rId125"/>
    <p:sldId id="1546" r:id="rId126"/>
    <p:sldId id="1547" r:id="rId127"/>
    <p:sldId id="1548" r:id="rId128"/>
    <p:sldId id="1746" r:id="rId129"/>
    <p:sldId id="1747" r:id="rId130"/>
    <p:sldId id="1745" r:id="rId131"/>
    <p:sldId id="1748" r:id="rId132"/>
    <p:sldId id="1583" r:id="rId133"/>
    <p:sldId id="1592" r:id="rId134"/>
    <p:sldId id="1618" r:id="rId135"/>
    <p:sldId id="1578" r:id="rId136"/>
    <p:sldId id="1579" r:id="rId137"/>
    <p:sldId id="1585" r:id="rId138"/>
    <p:sldId id="1586" r:id="rId139"/>
    <p:sldId id="1587" r:id="rId140"/>
    <p:sldId id="1588" r:id="rId141"/>
    <p:sldId id="1589" r:id="rId142"/>
    <p:sldId id="1580" r:id="rId143"/>
    <p:sldId id="1582" r:id="rId144"/>
    <p:sldId id="1581" r:id="rId145"/>
    <p:sldId id="1655" r:id="rId146"/>
    <p:sldId id="1656" r:id="rId147"/>
    <p:sldId id="1597" r:id="rId148"/>
    <p:sldId id="1658" r:id="rId149"/>
    <p:sldId id="1598" r:id="rId150"/>
    <p:sldId id="1660" r:id="rId151"/>
    <p:sldId id="1599" r:id="rId152"/>
    <p:sldId id="1601" r:id="rId153"/>
    <p:sldId id="1659" r:id="rId154"/>
    <p:sldId id="1657" r:id="rId155"/>
    <p:sldId id="1613" r:id="rId156"/>
    <p:sldId id="1602" r:id="rId157"/>
    <p:sldId id="1596" r:id="rId158"/>
    <p:sldId id="1594" r:id="rId159"/>
    <p:sldId id="1605" r:id="rId160"/>
    <p:sldId id="1735" r:id="rId161"/>
    <p:sldId id="1736" r:id="rId162"/>
    <p:sldId id="1737" r:id="rId163"/>
    <p:sldId id="1604" r:id="rId164"/>
    <p:sldId id="1591" r:id="rId165"/>
    <p:sldId id="1619" r:id="rId166"/>
    <p:sldId id="1620" r:id="rId167"/>
    <p:sldId id="1621" r:id="rId168"/>
    <p:sldId id="1623" r:id="rId169"/>
    <p:sldId id="1550" r:id="rId170"/>
    <p:sldId id="1551" r:id="rId171"/>
    <p:sldId id="1552" r:id="rId172"/>
    <p:sldId id="1553" r:id="rId173"/>
    <p:sldId id="1554" r:id="rId174"/>
    <p:sldId id="1555" r:id="rId175"/>
    <p:sldId id="1556" r:id="rId176"/>
    <p:sldId id="1557" r:id="rId177"/>
    <p:sldId id="1558" r:id="rId178"/>
    <p:sldId id="1559" r:id="rId179"/>
    <p:sldId id="1606" r:id="rId180"/>
    <p:sldId id="1607" r:id="rId181"/>
    <p:sldId id="1609" r:id="rId182"/>
    <p:sldId id="1611" r:id="rId183"/>
    <p:sldId id="1614" r:id="rId184"/>
    <p:sldId id="1616" r:id="rId185"/>
    <p:sldId id="1610" r:id="rId186"/>
    <p:sldId id="1617" r:id="rId187"/>
    <p:sldId id="1749" r:id="rId188"/>
    <p:sldId id="1750" r:id="rId189"/>
    <p:sldId id="1608" r:id="rId190"/>
    <p:sldId id="1738" r:id="rId191"/>
    <p:sldId id="1532" r:id="rId192"/>
    <p:sldId id="1684" r:id="rId193"/>
    <p:sldId id="1687" r:id="rId194"/>
    <p:sldId id="1689" r:id="rId195"/>
    <p:sldId id="1533" r:id="rId196"/>
    <p:sldId id="1751" r:id="rId197"/>
    <p:sldId id="1752" r:id="rId198"/>
    <p:sldId id="1753" r:id="rId199"/>
    <p:sldId id="1754" r:id="rId200"/>
    <p:sldId id="1755" r:id="rId201"/>
    <p:sldId id="1692" r:id="rId202"/>
    <p:sldId id="1693" r:id="rId203"/>
    <p:sldId id="1694" r:id="rId204"/>
    <p:sldId id="1696" r:id="rId205"/>
    <p:sldId id="1697" r:id="rId206"/>
    <p:sldId id="1775" r:id="rId207"/>
    <p:sldId id="1768" r:id="rId208"/>
    <p:sldId id="1769" r:id="rId209"/>
    <p:sldId id="1698" r:id="rId210"/>
    <p:sldId id="1730" r:id="rId211"/>
    <p:sldId id="1732" r:id="rId212"/>
    <p:sldId id="1733" r:id="rId213"/>
    <p:sldId id="1770" r:id="rId214"/>
    <p:sldId id="1766" r:id="rId215"/>
    <p:sldId id="1776" r:id="rId216"/>
    <p:sldId id="1778" r:id="rId217"/>
    <p:sldId id="1777" r:id="rId218"/>
    <p:sldId id="1771" r:id="rId219"/>
    <p:sldId id="1767" r:id="rId220"/>
    <p:sldId id="1772" r:id="rId221"/>
    <p:sldId id="1774" r:id="rId222"/>
    <p:sldId id="1731" r:id="rId223"/>
    <p:sldId id="1727" r:id="rId224"/>
    <p:sldId id="1762" r:id="rId225"/>
    <p:sldId id="1699" r:id="rId226"/>
    <p:sldId id="1701" r:id="rId227"/>
    <p:sldId id="775" r:id="rId228"/>
    <p:sldId id="770" r:id="rId229"/>
    <p:sldId id="772" r:id="rId230"/>
    <p:sldId id="773" r:id="rId231"/>
    <p:sldId id="774" r:id="rId232"/>
    <p:sldId id="771" r:id="rId233"/>
    <p:sldId id="1710" r:id="rId234"/>
    <p:sldId id="1711" r:id="rId235"/>
    <p:sldId id="1712" r:id="rId236"/>
    <p:sldId id="1713" r:id="rId237"/>
    <p:sldId id="1714" r:id="rId238"/>
    <p:sldId id="1716" r:id="rId239"/>
    <p:sldId id="1715" r:id="rId240"/>
    <p:sldId id="1719" r:id="rId241"/>
    <p:sldId id="1720" r:id="rId242"/>
    <p:sldId id="1717" r:id="rId243"/>
    <p:sldId id="1718" r:id="rId244"/>
    <p:sldId id="1739" r:id="rId245"/>
    <p:sldId id="1529" r:id="rId2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471F2E-E011-F521-299E-65FC243E7E5E}" name="David Salaguinto" initials="DS" userId="S::davidsa@microsoft.com::9399e6ad-b974-43d0-b593-8c2804f84e0d" providerId="AD"/>
  <p188:author id="{DC3CAF61-3D39-8A1C-6AB6-F5CBCFCBEA47}" name="Vanessa Buzgheia (ALLEGIS GROUP HOLDINGS INC)" initials="" userId="S::v-vabuzgheia@microsoft.com::f3934b54-4599-40d0-96a8-d6208686f730" providerId="AD"/>
  <p188:author id="{9941987A-41B7-49AC-EE6E-03F2D0BD95BA}" name="Daria Naidenov" initials="DN" userId="S::danaidenov@microsoft.com::ab38ab5f-bdf0-4774-ae5a-d2782abb202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07D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B30305-1D20-5CC0-A9DC-14C9D963634C}" v="37" dt="2025-11-20T05:26:42.052"/>
    <p1510:client id="{3F30AEBD-98D6-18F9-FBC4-0842F269F9C4}" v="241" dt="2025-11-21T03:56:02.817"/>
    <p1510:client id="{53BFEDAE-89C9-CF62-2A43-9824158AD4F4}" v="137" dt="2025-11-20T20:29:34.976"/>
    <p1510:client id="{54940A33-157B-10C7-447A-3B19FD69A6CA}" v="205" dt="2025-11-20T07:07:31.013"/>
    <p1510:client id="{7BCAAB86-3E62-4D0D-63D0-71B235E5B413}" v="291" dt="2025-11-21T00:49:49.462"/>
    <p1510:client id="{A5B22E11-9A57-885E-2616-A70C97416178}" v="88" dt="2025-11-20T06:37:50.359"/>
    <p1510:client id="{AD4B3AA6-B52E-2DE4-D0A3-022ECD54D230}" v="21" dt="2025-11-21T02:31:34.683"/>
    <p1510:client id="{B9FACB5C-36EF-5F72-1789-560EA049843A}" v="28" dt="2025-11-21T06:02:22.124"/>
    <p1510:client id="{D2914252-E32F-576F-166B-3104B1ADA43E}" v="5392" dt="2025-11-20T06:07:43.722"/>
    <p1510:client id="{DCE65F96-D64C-AF44-8E8F-8DA031646EEA}" v="1315" dt="2025-11-21T05:12:36.535"/>
    <p1510:client id="{E7586F87-E6C6-C63A-93C5-1651939AB25B}" v="273" dt="2025-11-21T07:30:07.749"/>
    <p1510:client id="{F65AA04F-3892-40C1-D8DE-E462102FD5AE}" v="46" dt="2025-11-20T07:50:02.514"/>
  </p1510:revLst>
</p1510:revInfo>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handoutMaster" Target="handoutMasters/handout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presProps" Target="pres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viewProps" Target="viewProps.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theme" Target="theme/theme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tableStyles" Target="tableStyles.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microsoft.com/office/2015/10/relationships/revisionInfo" Target="revisionInfo.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microsoft.com/office/2018/10/relationships/authors" Target="authors.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s>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jpeg"/></Relationships>
</file>

<file path=ppt/diagrams/_rels/data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34B001-CF87-40BE-AEBB-3581A36CE901}"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8C0595B0-9A9F-4E64-AC95-E720944385D4}">
      <dgm:prSet custT="1"/>
      <dgm:spPr/>
      <dgm:t>
        <a:bodyPr/>
        <a:lstStyle/>
        <a:p>
          <a:pPr>
            <a:lnSpc>
              <a:spcPct val="100000"/>
            </a:lnSpc>
            <a:defRPr b="1"/>
          </a:pPr>
          <a:r>
            <a:rPr lang="en-US" sz="2000" b="0" i="0"/>
            <a:t>Cloud </a:t>
          </a:r>
          <a:r>
            <a:rPr lang="en-US" sz="2000" b="0" i="0">
              <a:latin typeface="Raleway Medium"/>
            </a:rPr>
            <a:t>Computing</a:t>
          </a:r>
          <a:endParaRPr lang="en-US" sz="2000" b="0" i="0"/>
        </a:p>
      </dgm:t>
    </dgm:pt>
    <dgm:pt modelId="{DE66F012-DF37-417C-A469-907E627D0E10}" type="parTrans" cxnId="{A4ED1B56-485D-4B34-BCE7-06C8126153E2}">
      <dgm:prSet/>
      <dgm:spPr/>
      <dgm:t>
        <a:bodyPr/>
        <a:lstStyle/>
        <a:p>
          <a:endParaRPr lang="en-US"/>
        </a:p>
      </dgm:t>
    </dgm:pt>
    <dgm:pt modelId="{3D916C05-CFEA-4FB1-BF0B-E8BBDEBA8C4A}" type="sibTrans" cxnId="{A4ED1B56-485D-4B34-BCE7-06C8126153E2}">
      <dgm:prSet/>
      <dgm:spPr/>
      <dgm:t>
        <a:bodyPr/>
        <a:lstStyle/>
        <a:p>
          <a:endParaRPr lang="en-US"/>
        </a:p>
      </dgm:t>
    </dgm:pt>
    <dgm:pt modelId="{3E8CFD55-3D1A-49FF-B8F8-A19913EC0524}">
      <dgm:prSet/>
      <dgm:spPr/>
      <dgm:t>
        <a:bodyPr/>
        <a:lstStyle/>
        <a:p>
          <a:pPr>
            <a:lnSpc>
              <a:spcPct val="100000"/>
            </a:lnSpc>
            <a:defRPr b="1"/>
          </a:pPr>
          <a:r>
            <a:rPr lang="en-US" sz="2000" b="0"/>
            <a:t>Enterprise Software</a:t>
          </a:r>
        </a:p>
      </dgm:t>
    </dgm:pt>
    <dgm:pt modelId="{293D395F-2EAA-4D2A-9CED-72FC721667A3}" type="parTrans" cxnId="{0195EA16-CAA0-4607-A694-AA4D3CBB8B19}">
      <dgm:prSet/>
      <dgm:spPr/>
      <dgm:t>
        <a:bodyPr/>
        <a:lstStyle/>
        <a:p>
          <a:endParaRPr lang="en-US"/>
        </a:p>
      </dgm:t>
    </dgm:pt>
    <dgm:pt modelId="{B05DC111-AFAB-4C42-AD75-372EB152BFAF}" type="sibTrans" cxnId="{0195EA16-CAA0-4607-A694-AA4D3CBB8B19}">
      <dgm:prSet/>
      <dgm:spPr/>
      <dgm:t>
        <a:bodyPr/>
        <a:lstStyle/>
        <a:p>
          <a:endParaRPr lang="en-US"/>
        </a:p>
      </dgm:t>
    </dgm:pt>
    <dgm:pt modelId="{C3EBD7B2-314B-4463-B1BC-1595652831F2}">
      <dgm:prSet/>
      <dgm:spPr/>
      <dgm:t>
        <a:bodyPr/>
        <a:lstStyle/>
        <a:p>
          <a:pPr>
            <a:lnSpc>
              <a:spcPct val="100000"/>
            </a:lnSpc>
            <a:defRPr b="1"/>
          </a:pPr>
          <a:r>
            <a:rPr lang="en-US" sz="2000" b="0"/>
            <a:t>Consumer Electronics</a:t>
          </a:r>
        </a:p>
      </dgm:t>
    </dgm:pt>
    <dgm:pt modelId="{F94E8AE7-991B-4D41-A089-0EF433530F13}" type="parTrans" cxnId="{387E762B-A983-45EE-B982-9BD28E0C8FFA}">
      <dgm:prSet/>
      <dgm:spPr/>
      <dgm:t>
        <a:bodyPr/>
        <a:lstStyle/>
        <a:p>
          <a:endParaRPr lang="en-US"/>
        </a:p>
      </dgm:t>
    </dgm:pt>
    <dgm:pt modelId="{3CC394D7-D478-463B-A178-C6CE8F0379AC}" type="sibTrans" cxnId="{387E762B-A983-45EE-B982-9BD28E0C8FFA}">
      <dgm:prSet/>
      <dgm:spPr/>
      <dgm:t>
        <a:bodyPr/>
        <a:lstStyle/>
        <a:p>
          <a:endParaRPr lang="en-US"/>
        </a:p>
      </dgm:t>
    </dgm:pt>
    <dgm:pt modelId="{A7E6490A-352D-4AF3-8149-E82AB13BF247}">
      <dgm:prSet/>
      <dgm:spPr/>
      <dgm:t>
        <a:bodyPr/>
        <a:lstStyle/>
        <a:p>
          <a:pPr>
            <a:lnSpc>
              <a:spcPct val="100000"/>
            </a:lnSpc>
            <a:defRPr b="1"/>
          </a:pPr>
          <a:r>
            <a:rPr lang="en-US" sz="2000" b="0"/>
            <a:t>Artificial Intelligence</a:t>
          </a:r>
        </a:p>
      </dgm:t>
    </dgm:pt>
    <dgm:pt modelId="{91BB0AFB-46B8-4596-BF27-1B9536989BC3}" type="parTrans" cxnId="{97E929DA-2B57-4089-A5C7-9B0A3514CC2D}">
      <dgm:prSet/>
      <dgm:spPr/>
      <dgm:t>
        <a:bodyPr/>
        <a:lstStyle/>
        <a:p>
          <a:endParaRPr lang="en-US"/>
        </a:p>
      </dgm:t>
    </dgm:pt>
    <dgm:pt modelId="{865CC016-081E-4208-BF31-0AA646D2C50B}" type="sibTrans" cxnId="{97E929DA-2B57-4089-A5C7-9B0A3514CC2D}">
      <dgm:prSet/>
      <dgm:spPr/>
      <dgm:t>
        <a:bodyPr/>
        <a:lstStyle/>
        <a:p>
          <a:endParaRPr lang="en-US"/>
        </a:p>
      </dgm:t>
    </dgm:pt>
    <dgm:pt modelId="{070B0B2B-A22A-407E-8443-41E7C65D2247}">
      <dgm:prSet/>
      <dgm:spPr/>
      <dgm:t>
        <a:bodyPr/>
        <a:lstStyle/>
        <a:p>
          <a:pPr>
            <a:lnSpc>
              <a:spcPct val="100000"/>
            </a:lnSpc>
            <a:defRPr b="1"/>
          </a:pPr>
          <a:r>
            <a:rPr lang="en-US" sz="2000" b="0">
              <a:latin typeface="Raleway Medium"/>
            </a:rPr>
            <a:t>Semiconductors</a:t>
          </a:r>
          <a:endParaRPr lang="en-US" sz="2000" b="0"/>
        </a:p>
      </dgm:t>
    </dgm:pt>
    <dgm:pt modelId="{0914AE4C-4DE2-4FF4-AFC4-BE4871402F21}" type="parTrans" cxnId="{53C83F88-59DC-4525-8837-C6B9970EEE0F}">
      <dgm:prSet/>
      <dgm:spPr/>
      <dgm:t>
        <a:bodyPr/>
        <a:lstStyle/>
        <a:p>
          <a:endParaRPr lang="en-US"/>
        </a:p>
      </dgm:t>
    </dgm:pt>
    <dgm:pt modelId="{5A01A9EC-45CE-495E-952C-186C41DB578C}" type="sibTrans" cxnId="{53C83F88-59DC-4525-8837-C6B9970EEE0F}">
      <dgm:prSet/>
      <dgm:spPr/>
      <dgm:t>
        <a:bodyPr/>
        <a:lstStyle/>
        <a:p>
          <a:endParaRPr lang="en-US"/>
        </a:p>
      </dgm:t>
    </dgm:pt>
    <dgm:pt modelId="{4F597BE2-5832-4708-B7FB-21E954A34DAD}" type="pres">
      <dgm:prSet presAssocID="{1634B001-CF87-40BE-AEBB-3581A36CE901}" presName="root" presStyleCnt="0">
        <dgm:presLayoutVars>
          <dgm:dir/>
          <dgm:resizeHandles val="exact"/>
        </dgm:presLayoutVars>
      </dgm:prSet>
      <dgm:spPr/>
    </dgm:pt>
    <dgm:pt modelId="{3B1A7901-A773-4E53-B68A-988B66E64606}" type="pres">
      <dgm:prSet presAssocID="{8C0595B0-9A9F-4E64-AC95-E720944385D4}" presName="compNode" presStyleCnt="0"/>
      <dgm:spPr/>
    </dgm:pt>
    <dgm:pt modelId="{7AB80DA5-AAAA-492E-8C60-04CB577795DD}" type="pres">
      <dgm:prSet presAssocID="{8C0595B0-9A9F-4E64-AC95-E720944385D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yncing Cloud"/>
        </a:ext>
      </dgm:extLst>
    </dgm:pt>
    <dgm:pt modelId="{4F05F4DE-D345-4934-B883-9FB52ADB9343}" type="pres">
      <dgm:prSet presAssocID="{8C0595B0-9A9F-4E64-AC95-E720944385D4}" presName="iconSpace" presStyleCnt="0"/>
      <dgm:spPr/>
    </dgm:pt>
    <dgm:pt modelId="{26431AB6-E1B0-4596-B6E1-E910F2099553}" type="pres">
      <dgm:prSet presAssocID="{8C0595B0-9A9F-4E64-AC95-E720944385D4}" presName="parTx" presStyleLbl="revTx" presStyleIdx="0" presStyleCnt="10">
        <dgm:presLayoutVars>
          <dgm:chMax val="0"/>
          <dgm:chPref val="0"/>
        </dgm:presLayoutVars>
      </dgm:prSet>
      <dgm:spPr/>
    </dgm:pt>
    <dgm:pt modelId="{E27ECBAA-793C-412D-B30B-0DAF2971012E}" type="pres">
      <dgm:prSet presAssocID="{8C0595B0-9A9F-4E64-AC95-E720944385D4}" presName="txSpace" presStyleCnt="0"/>
      <dgm:spPr/>
    </dgm:pt>
    <dgm:pt modelId="{6418BA47-C471-4B31-9CE0-C871289EDBFC}" type="pres">
      <dgm:prSet presAssocID="{8C0595B0-9A9F-4E64-AC95-E720944385D4}" presName="desTx" presStyleLbl="revTx" presStyleIdx="1" presStyleCnt="10">
        <dgm:presLayoutVars/>
      </dgm:prSet>
      <dgm:spPr/>
    </dgm:pt>
    <dgm:pt modelId="{03E38813-1FF1-4D72-9048-A3ECED0093FC}" type="pres">
      <dgm:prSet presAssocID="{3D916C05-CFEA-4FB1-BF0B-E8BBDEBA8C4A}" presName="sibTrans" presStyleCnt="0"/>
      <dgm:spPr/>
    </dgm:pt>
    <dgm:pt modelId="{1BA77F9D-B577-4C60-BA97-FA14202F27B3}" type="pres">
      <dgm:prSet presAssocID="{3E8CFD55-3D1A-49FF-B8F8-A19913EC0524}" presName="compNode" presStyleCnt="0"/>
      <dgm:spPr/>
    </dgm:pt>
    <dgm:pt modelId="{5CACFFCE-48C1-4955-A7BB-2F222EA0485D}" type="pres">
      <dgm:prSet presAssocID="{3E8CFD55-3D1A-49FF-B8F8-A19913EC052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6C74ECAD-C4D8-4CF3-A0BB-2260AB7F9516}" type="pres">
      <dgm:prSet presAssocID="{3E8CFD55-3D1A-49FF-B8F8-A19913EC0524}" presName="iconSpace" presStyleCnt="0"/>
      <dgm:spPr/>
    </dgm:pt>
    <dgm:pt modelId="{F490D681-C982-44D7-80EB-5E5A2F2CFD51}" type="pres">
      <dgm:prSet presAssocID="{3E8CFD55-3D1A-49FF-B8F8-A19913EC0524}" presName="parTx" presStyleLbl="revTx" presStyleIdx="2" presStyleCnt="10">
        <dgm:presLayoutVars>
          <dgm:chMax val="0"/>
          <dgm:chPref val="0"/>
        </dgm:presLayoutVars>
      </dgm:prSet>
      <dgm:spPr/>
    </dgm:pt>
    <dgm:pt modelId="{03A42919-E7B6-4EAA-9108-D10F8403F5A7}" type="pres">
      <dgm:prSet presAssocID="{3E8CFD55-3D1A-49FF-B8F8-A19913EC0524}" presName="txSpace" presStyleCnt="0"/>
      <dgm:spPr/>
    </dgm:pt>
    <dgm:pt modelId="{D4ECAB55-1B88-4492-8D08-83E26A354FC4}" type="pres">
      <dgm:prSet presAssocID="{3E8CFD55-3D1A-49FF-B8F8-A19913EC0524}" presName="desTx" presStyleLbl="revTx" presStyleIdx="3" presStyleCnt="10">
        <dgm:presLayoutVars/>
      </dgm:prSet>
      <dgm:spPr/>
    </dgm:pt>
    <dgm:pt modelId="{FF6530E8-D042-4103-A7BF-A3166EAAC12D}" type="pres">
      <dgm:prSet presAssocID="{B05DC111-AFAB-4C42-AD75-372EB152BFAF}" presName="sibTrans" presStyleCnt="0"/>
      <dgm:spPr/>
    </dgm:pt>
    <dgm:pt modelId="{9CB4006D-233C-4536-BE3E-04D8EFA6F86F}" type="pres">
      <dgm:prSet presAssocID="{C3EBD7B2-314B-4463-B1BC-1595652831F2}" presName="compNode" presStyleCnt="0"/>
      <dgm:spPr/>
    </dgm:pt>
    <dgm:pt modelId="{277F483B-F52D-4BA4-8C9F-397665091107}" type="pres">
      <dgm:prSet presAssocID="{C3EBD7B2-314B-4463-B1BC-1595652831F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art Phone"/>
        </a:ext>
      </dgm:extLst>
    </dgm:pt>
    <dgm:pt modelId="{15A7EE38-7196-4166-B7E6-D343AAB94732}" type="pres">
      <dgm:prSet presAssocID="{C3EBD7B2-314B-4463-B1BC-1595652831F2}" presName="iconSpace" presStyleCnt="0"/>
      <dgm:spPr/>
    </dgm:pt>
    <dgm:pt modelId="{C0EA73F3-0658-4E48-923B-F43B63D7F8AD}" type="pres">
      <dgm:prSet presAssocID="{C3EBD7B2-314B-4463-B1BC-1595652831F2}" presName="parTx" presStyleLbl="revTx" presStyleIdx="4" presStyleCnt="10">
        <dgm:presLayoutVars>
          <dgm:chMax val="0"/>
          <dgm:chPref val="0"/>
        </dgm:presLayoutVars>
      </dgm:prSet>
      <dgm:spPr/>
    </dgm:pt>
    <dgm:pt modelId="{35FE5060-5668-465B-9813-116FB47103C1}" type="pres">
      <dgm:prSet presAssocID="{C3EBD7B2-314B-4463-B1BC-1595652831F2}" presName="txSpace" presStyleCnt="0"/>
      <dgm:spPr/>
    </dgm:pt>
    <dgm:pt modelId="{15FBDFF0-989C-47B8-B86E-77DF7AAD7B5F}" type="pres">
      <dgm:prSet presAssocID="{C3EBD7B2-314B-4463-B1BC-1595652831F2}" presName="desTx" presStyleLbl="revTx" presStyleIdx="5" presStyleCnt="10">
        <dgm:presLayoutVars/>
      </dgm:prSet>
      <dgm:spPr/>
    </dgm:pt>
    <dgm:pt modelId="{40591E56-61BC-4237-B350-752B55022816}" type="pres">
      <dgm:prSet presAssocID="{3CC394D7-D478-463B-A178-C6CE8F0379AC}" presName="sibTrans" presStyleCnt="0"/>
      <dgm:spPr/>
    </dgm:pt>
    <dgm:pt modelId="{27A7D83C-AD40-4B53-AE80-8C4B60C2322C}" type="pres">
      <dgm:prSet presAssocID="{A7E6490A-352D-4AF3-8149-E82AB13BF247}" presName="compNode" presStyleCnt="0"/>
      <dgm:spPr/>
    </dgm:pt>
    <dgm:pt modelId="{49460726-9111-40A8-A0C7-5A732C78DBD8}" type="pres">
      <dgm:prSet presAssocID="{A7E6490A-352D-4AF3-8149-E82AB13BF24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06BA39D4-793C-41E4-AC59-D8187460F3EC}" type="pres">
      <dgm:prSet presAssocID="{A7E6490A-352D-4AF3-8149-E82AB13BF247}" presName="iconSpace" presStyleCnt="0"/>
      <dgm:spPr/>
    </dgm:pt>
    <dgm:pt modelId="{C10D260A-F9A0-4C94-BDF5-9D114D242E91}" type="pres">
      <dgm:prSet presAssocID="{A7E6490A-352D-4AF3-8149-E82AB13BF247}" presName="parTx" presStyleLbl="revTx" presStyleIdx="6" presStyleCnt="10">
        <dgm:presLayoutVars>
          <dgm:chMax val="0"/>
          <dgm:chPref val="0"/>
        </dgm:presLayoutVars>
      </dgm:prSet>
      <dgm:spPr/>
    </dgm:pt>
    <dgm:pt modelId="{2D88C3D6-C4DD-4E31-A38D-054024C90163}" type="pres">
      <dgm:prSet presAssocID="{A7E6490A-352D-4AF3-8149-E82AB13BF247}" presName="txSpace" presStyleCnt="0"/>
      <dgm:spPr/>
    </dgm:pt>
    <dgm:pt modelId="{977E2745-D389-41A1-BA06-5B217604C97A}" type="pres">
      <dgm:prSet presAssocID="{A7E6490A-352D-4AF3-8149-E82AB13BF247}" presName="desTx" presStyleLbl="revTx" presStyleIdx="7" presStyleCnt="10">
        <dgm:presLayoutVars/>
      </dgm:prSet>
      <dgm:spPr/>
    </dgm:pt>
    <dgm:pt modelId="{B8FC20AE-E296-4CF1-B1EA-30C013F548FE}" type="pres">
      <dgm:prSet presAssocID="{865CC016-081E-4208-BF31-0AA646D2C50B}" presName="sibTrans" presStyleCnt="0"/>
      <dgm:spPr/>
    </dgm:pt>
    <dgm:pt modelId="{1E03FAC3-1088-4BA6-9A22-D6C31CEA727F}" type="pres">
      <dgm:prSet presAssocID="{070B0B2B-A22A-407E-8443-41E7C65D2247}" presName="compNode" presStyleCnt="0"/>
      <dgm:spPr/>
    </dgm:pt>
    <dgm:pt modelId="{68A386FC-54B5-4C5E-937F-FD2CC49DAEF6}" type="pres">
      <dgm:prSet presAssocID="{070B0B2B-A22A-407E-8443-41E7C65D224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mputer"/>
        </a:ext>
      </dgm:extLst>
    </dgm:pt>
    <dgm:pt modelId="{DF3C7C88-4DB9-45F7-B163-233F9AAB52B9}" type="pres">
      <dgm:prSet presAssocID="{070B0B2B-A22A-407E-8443-41E7C65D2247}" presName="iconSpace" presStyleCnt="0"/>
      <dgm:spPr/>
    </dgm:pt>
    <dgm:pt modelId="{EEEFEC2B-91A8-4D42-8ACC-55EF38FE57F7}" type="pres">
      <dgm:prSet presAssocID="{070B0B2B-A22A-407E-8443-41E7C65D2247}" presName="parTx" presStyleLbl="revTx" presStyleIdx="8" presStyleCnt="10">
        <dgm:presLayoutVars>
          <dgm:chMax val="0"/>
          <dgm:chPref val="0"/>
        </dgm:presLayoutVars>
      </dgm:prSet>
      <dgm:spPr/>
    </dgm:pt>
    <dgm:pt modelId="{1762F417-DB71-4315-8F40-28F6A289DC69}" type="pres">
      <dgm:prSet presAssocID="{070B0B2B-A22A-407E-8443-41E7C65D2247}" presName="txSpace" presStyleCnt="0"/>
      <dgm:spPr/>
    </dgm:pt>
    <dgm:pt modelId="{EF60AF61-F227-4905-BE71-997B4F77FCDF}" type="pres">
      <dgm:prSet presAssocID="{070B0B2B-A22A-407E-8443-41E7C65D2247}" presName="desTx" presStyleLbl="revTx" presStyleIdx="9" presStyleCnt="10">
        <dgm:presLayoutVars/>
      </dgm:prSet>
      <dgm:spPr/>
    </dgm:pt>
  </dgm:ptLst>
  <dgm:cxnLst>
    <dgm:cxn modelId="{02591200-32DE-524C-81A9-C6452267C007}" type="presOf" srcId="{1634B001-CF87-40BE-AEBB-3581A36CE901}" destId="{4F597BE2-5832-4708-B7FB-21E954A34DAD}" srcOrd="0" destOrd="0" presId="urn:microsoft.com/office/officeart/2018/5/layout/CenteredIconLabelDescriptionList"/>
    <dgm:cxn modelId="{0195EA16-CAA0-4607-A694-AA4D3CBB8B19}" srcId="{1634B001-CF87-40BE-AEBB-3581A36CE901}" destId="{3E8CFD55-3D1A-49FF-B8F8-A19913EC0524}" srcOrd="1" destOrd="0" parTransId="{293D395F-2EAA-4D2A-9CED-72FC721667A3}" sibTransId="{B05DC111-AFAB-4C42-AD75-372EB152BFAF}"/>
    <dgm:cxn modelId="{387E762B-A983-45EE-B982-9BD28E0C8FFA}" srcId="{1634B001-CF87-40BE-AEBB-3581A36CE901}" destId="{C3EBD7B2-314B-4463-B1BC-1595652831F2}" srcOrd="2" destOrd="0" parTransId="{F94E8AE7-991B-4D41-A089-0EF433530F13}" sibTransId="{3CC394D7-D478-463B-A178-C6CE8F0379AC}"/>
    <dgm:cxn modelId="{BA67FA70-DAEF-E94F-AC42-04A963D4B427}" type="presOf" srcId="{8C0595B0-9A9F-4E64-AC95-E720944385D4}" destId="{26431AB6-E1B0-4596-B6E1-E910F2099553}" srcOrd="0" destOrd="0" presId="urn:microsoft.com/office/officeart/2018/5/layout/CenteredIconLabelDescriptionList"/>
    <dgm:cxn modelId="{A4ED1B56-485D-4B34-BCE7-06C8126153E2}" srcId="{1634B001-CF87-40BE-AEBB-3581A36CE901}" destId="{8C0595B0-9A9F-4E64-AC95-E720944385D4}" srcOrd="0" destOrd="0" parTransId="{DE66F012-DF37-417C-A469-907E627D0E10}" sibTransId="{3D916C05-CFEA-4FB1-BF0B-E8BBDEBA8C4A}"/>
    <dgm:cxn modelId="{53C83F88-59DC-4525-8837-C6B9970EEE0F}" srcId="{1634B001-CF87-40BE-AEBB-3581A36CE901}" destId="{070B0B2B-A22A-407E-8443-41E7C65D2247}" srcOrd="4" destOrd="0" parTransId="{0914AE4C-4DE2-4FF4-AFC4-BE4871402F21}" sibTransId="{5A01A9EC-45CE-495E-952C-186C41DB578C}"/>
    <dgm:cxn modelId="{0CFF6C9C-6624-D94B-AA41-ECB161A21942}" type="presOf" srcId="{070B0B2B-A22A-407E-8443-41E7C65D2247}" destId="{EEEFEC2B-91A8-4D42-8ACC-55EF38FE57F7}" srcOrd="0" destOrd="0" presId="urn:microsoft.com/office/officeart/2018/5/layout/CenteredIconLabelDescriptionList"/>
    <dgm:cxn modelId="{B133FEC6-5752-F54C-8CF5-3FF1FB0A2A2E}" type="presOf" srcId="{C3EBD7B2-314B-4463-B1BC-1595652831F2}" destId="{C0EA73F3-0658-4E48-923B-F43B63D7F8AD}" srcOrd="0" destOrd="0" presId="urn:microsoft.com/office/officeart/2018/5/layout/CenteredIconLabelDescriptionList"/>
    <dgm:cxn modelId="{85CD0BD2-BAEE-3E41-8F7C-11946F1A3BC9}" type="presOf" srcId="{A7E6490A-352D-4AF3-8149-E82AB13BF247}" destId="{C10D260A-F9A0-4C94-BDF5-9D114D242E91}" srcOrd="0" destOrd="0" presId="urn:microsoft.com/office/officeart/2018/5/layout/CenteredIconLabelDescriptionList"/>
    <dgm:cxn modelId="{97E929DA-2B57-4089-A5C7-9B0A3514CC2D}" srcId="{1634B001-CF87-40BE-AEBB-3581A36CE901}" destId="{A7E6490A-352D-4AF3-8149-E82AB13BF247}" srcOrd="3" destOrd="0" parTransId="{91BB0AFB-46B8-4596-BF27-1B9536989BC3}" sibTransId="{865CC016-081E-4208-BF31-0AA646D2C50B}"/>
    <dgm:cxn modelId="{6ADC79E3-F250-8743-8C52-5D3487126AE1}" type="presOf" srcId="{3E8CFD55-3D1A-49FF-B8F8-A19913EC0524}" destId="{F490D681-C982-44D7-80EB-5E5A2F2CFD51}" srcOrd="0" destOrd="0" presId="urn:microsoft.com/office/officeart/2018/5/layout/CenteredIconLabelDescriptionList"/>
    <dgm:cxn modelId="{52FB039E-EE57-9C4A-BBB9-8AB2C098511C}" type="presParOf" srcId="{4F597BE2-5832-4708-B7FB-21E954A34DAD}" destId="{3B1A7901-A773-4E53-B68A-988B66E64606}" srcOrd="0" destOrd="0" presId="urn:microsoft.com/office/officeart/2018/5/layout/CenteredIconLabelDescriptionList"/>
    <dgm:cxn modelId="{856A8193-4420-A347-88A6-653AD254CB2B}" type="presParOf" srcId="{3B1A7901-A773-4E53-B68A-988B66E64606}" destId="{7AB80DA5-AAAA-492E-8C60-04CB577795DD}" srcOrd="0" destOrd="0" presId="urn:microsoft.com/office/officeart/2018/5/layout/CenteredIconLabelDescriptionList"/>
    <dgm:cxn modelId="{E5C340DE-970E-F544-8421-716F571E31EE}" type="presParOf" srcId="{3B1A7901-A773-4E53-B68A-988B66E64606}" destId="{4F05F4DE-D345-4934-B883-9FB52ADB9343}" srcOrd="1" destOrd="0" presId="urn:microsoft.com/office/officeart/2018/5/layout/CenteredIconLabelDescriptionList"/>
    <dgm:cxn modelId="{1AF40F47-B488-274A-A8F1-63F2DDBF7387}" type="presParOf" srcId="{3B1A7901-A773-4E53-B68A-988B66E64606}" destId="{26431AB6-E1B0-4596-B6E1-E910F2099553}" srcOrd="2" destOrd="0" presId="urn:microsoft.com/office/officeart/2018/5/layout/CenteredIconLabelDescriptionList"/>
    <dgm:cxn modelId="{4BBF2775-DCD2-1048-A587-275DDB0CDD07}" type="presParOf" srcId="{3B1A7901-A773-4E53-B68A-988B66E64606}" destId="{E27ECBAA-793C-412D-B30B-0DAF2971012E}" srcOrd="3" destOrd="0" presId="urn:microsoft.com/office/officeart/2018/5/layout/CenteredIconLabelDescriptionList"/>
    <dgm:cxn modelId="{7CEF1AF9-948D-3E40-823E-3A74E0E06D7F}" type="presParOf" srcId="{3B1A7901-A773-4E53-B68A-988B66E64606}" destId="{6418BA47-C471-4B31-9CE0-C871289EDBFC}" srcOrd="4" destOrd="0" presId="urn:microsoft.com/office/officeart/2018/5/layout/CenteredIconLabelDescriptionList"/>
    <dgm:cxn modelId="{AAE34F33-3F8B-9848-80B7-98DED5B37ECB}" type="presParOf" srcId="{4F597BE2-5832-4708-B7FB-21E954A34DAD}" destId="{03E38813-1FF1-4D72-9048-A3ECED0093FC}" srcOrd="1" destOrd="0" presId="urn:microsoft.com/office/officeart/2018/5/layout/CenteredIconLabelDescriptionList"/>
    <dgm:cxn modelId="{D1BD268E-DC79-8347-979D-E201B0595682}" type="presParOf" srcId="{4F597BE2-5832-4708-B7FB-21E954A34DAD}" destId="{1BA77F9D-B577-4C60-BA97-FA14202F27B3}" srcOrd="2" destOrd="0" presId="urn:microsoft.com/office/officeart/2018/5/layout/CenteredIconLabelDescriptionList"/>
    <dgm:cxn modelId="{A6809B4C-7CC6-3342-B0D1-706411C2A39C}" type="presParOf" srcId="{1BA77F9D-B577-4C60-BA97-FA14202F27B3}" destId="{5CACFFCE-48C1-4955-A7BB-2F222EA0485D}" srcOrd="0" destOrd="0" presId="urn:microsoft.com/office/officeart/2018/5/layout/CenteredIconLabelDescriptionList"/>
    <dgm:cxn modelId="{242EAAE2-B7CD-014B-9B10-5497B1B29C66}" type="presParOf" srcId="{1BA77F9D-B577-4C60-BA97-FA14202F27B3}" destId="{6C74ECAD-C4D8-4CF3-A0BB-2260AB7F9516}" srcOrd="1" destOrd="0" presId="urn:microsoft.com/office/officeart/2018/5/layout/CenteredIconLabelDescriptionList"/>
    <dgm:cxn modelId="{F19E4D27-4FC2-F548-86F9-3AE8D222DECA}" type="presParOf" srcId="{1BA77F9D-B577-4C60-BA97-FA14202F27B3}" destId="{F490D681-C982-44D7-80EB-5E5A2F2CFD51}" srcOrd="2" destOrd="0" presId="urn:microsoft.com/office/officeart/2018/5/layout/CenteredIconLabelDescriptionList"/>
    <dgm:cxn modelId="{B104BE67-A94C-E04E-848C-AF77202575B6}" type="presParOf" srcId="{1BA77F9D-B577-4C60-BA97-FA14202F27B3}" destId="{03A42919-E7B6-4EAA-9108-D10F8403F5A7}" srcOrd="3" destOrd="0" presId="urn:microsoft.com/office/officeart/2018/5/layout/CenteredIconLabelDescriptionList"/>
    <dgm:cxn modelId="{44FDF991-391F-8440-8D23-ED45377B4DDC}" type="presParOf" srcId="{1BA77F9D-B577-4C60-BA97-FA14202F27B3}" destId="{D4ECAB55-1B88-4492-8D08-83E26A354FC4}" srcOrd="4" destOrd="0" presId="urn:microsoft.com/office/officeart/2018/5/layout/CenteredIconLabelDescriptionList"/>
    <dgm:cxn modelId="{EE9F75A7-3E73-0D4E-BC4C-89F02257A6B6}" type="presParOf" srcId="{4F597BE2-5832-4708-B7FB-21E954A34DAD}" destId="{FF6530E8-D042-4103-A7BF-A3166EAAC12D}" srcOrd="3" destOrd="0" presId="urn:microsoft.com/office/officeart/2018/5/layout/CenteredIconLabelDescriptionList"/>
    <dgm:cxn modelId="{869D6D4F-72B7-EB4D-A0EB-AD6D81D45FDB}" type="presParOf" srcId="{4F597BE2-5832-4708-B7FB-21E954A34DAD}" destId="{9CB4006D-233C-4536-BE3E-04D8EFA6F86F}" srcOrd="4" destOrd="0" presId="urn:microsoft.com/office/officeart/2018/5/layout/CenteredIconLabelDescriptionList"/>
    <dgm:cxn modelId="{2B468E3A-4523-774D-B659-8804BA8A72CC}" type="presParOf" srcId="{9CB4006D-233C-4536-BE3E-04D8EFA6F86F}" destId="{277F483B-F52D-4BA4-8C9F-397665091107}" srcOrd="0" destOrd="0" presId="urn:microsoft.com/office/officeart/2018/5/layout/CenteredIconLabelDescriptionList"/>
    <dgm:cxn modelId="{6D6C5160-15F6-4749-B53C-512862C689F3}" type="presParOf" srcId="{9CB4006D-233C-4536-BE3E-04D8EFA6F86F}" destId="{15A7EE38-7196-4166-B7E6-D343AAB94732}" srcOrd="1" destOrd="0" presId="urn:microsoft.com/office/officeart/2018/5/layout/CenteredIconLabelDescriptionList"/>
    <dgm:cxn modelId="{F0FF82DE-3897-3444-BC00-625820FECF33}" type="presParOf" srcId="{9CB4006D-233C-4536-BE3E-04D8EFA6F86F}" destId="{C0EA73F3-0658-4E48-923B-F43B63D7F8AD}" srcOrd="2" destOrd="0" presId="urn:microsoft.com/office/officeart/2018/5/layout/CenteredIconLabelDescriptionList"/>
    <dgm:cxn modelId="{1FD7D72C-42F5-924B-96FA-8406EBD06BC2}" type="presParOf" srcId="{9CB4006D-233C-4536-BE3E-04D8EFA6F86F}" destId="{35FE5060-5668-465B-9813-116FB47103C1}" srcOrd="3" destOrd="0" presId="urn:microsoft.com/office/officeart/2018/5/layout/CenteredIconLabelDescriptionList"/>
    <dgm:cxn modelId="{01BD7FCF-1A8B-E44E-BA5D-40332508367D}" type="presParOf" srcId="{9CB4006D-233C-4536-BE3E-04D8EFA6F86F}" destId="{15FBDFF0-989C-47B8-B86E-77DF7AAD7B5F}" srcOrd="4" destOrd="0" presId="urn:microsoft.com/office/officeart/2018/5/layout/CenteredIconLabelDescriptionList"/>
    <dgm:cxn modelId="{6000F3F6-1BA6-5748-8870-181B5F3EEAAF}" type="presParOf" srcId="{4F597BE2-5832-4708-B7FB-21E954A34DAD}" destId="{40591E56-61BC-4237-B350-752B55022816}" srcOrd="5" destOrd="0" presId="urn:microsoft.com/office/officeart/2018/5/layout/CenteredIconLabelDescriptionList"/>
    <dgm:cxn modelId="{6885CA11-B617-754C-9D79-AE108D3A7469}" type="presParOf" srcId="{4F597BE2-5832-4708-B7FB-21E954A34DAD}" destId="{27A7D83C-AD40-4B53-AE80-8C4B60C2322C}" srcOrd="6" destOrd="0" presId="urn:microsoft.com/office/officeart/2018/5/layout/CenteredIconLabelDescriptionList"/>
    <dgm:cxn modelId="{142A59E0-BC1E-C048-B5D9-5A2C1E87C629}" type="presParOf" srcId="{27A7D83C-AD40-4B53-AE80-8C4B60C2322C}" destId="{49460726-9111-40A8-A0C7-5A732C78DBD8}" srcOrd="0" destOrd="0" presId="urn:microsoft.com/office/officeart/2018/5/layout/CenteredIconLabelDescriptionList"/>
    <dgm:cxn modelId="{7E582B4A-74AC-4340-A8EF-82B6F961736A}" type="presParOf" srcId="{27A7D83C-AD40-4B53-AE80-8C4B60C2322C}" destId="{06BA39D4-793C-41E4-AC59-D8187460F3EC}" srcOrd="1" destOrd="0" presId="urn:microsoft.com/office/officeart/2018/5/layout/CenteredIconLabelDescriptionList"/>
    <dgm:cxn modelId="{55EE797E-AD53-9642-9879-CCCD0FBCE076}" type="presParOf" srcId="{27A7D83C-AD40-4B53-AE80-8C4B60C2322C}" destId="{C10D260A-F9A0-4C94-BDF5-9D114D242E91}" srcOrd="2" destOrd="0" presId="urn:microsoft.com/office/officeart/2018/5/layout/CenteredIconLabelDescriptionList"/>
    <dgm:cxn modelId="{6A8F4607-A387-904F-9F4D-6C0A48FF9A83}" type="presParOf" srcId="{27A7D83C-AD40-4B53-AE80-8C4B60C2322C}" destId="{2D88C3D6-C4DD-4E31-A38D-054024C90163}" srcOrd="3" destOrd="0" presId="urn:microsoft.com/office/officeart/2018/5/layout/CenteredIconLabelDescriptionList"/>
    <dgm:cxn modelId="{9D8C241E-7686-5844-836B-B5756DE877C6}" type="presParOf" srcId="{27A7D83C-AD40-4B53-AE80-8C4B60C2322C}" destId="{977E2745-D389-41A1-BA06-5B217604C97A}" srcOrd="4" destOrd="0" presId="urn:microsoft.com/office/officeart/2018/5/layout/CenteredIconLabelDescriptionList"/>
    <dgm:cxn modelId="{F7A0C857-FE18-104E-BB11-C123AB1AF7AE}" type="presParOf" srcId="{4F597BE2-5832-4708-B7FB-21E954A34DAD}" destId="{B8FC20AE-E296-4CF1-B1EA-30C013F548FE}" srcOrd="7" destOrd="0" presId="urn:microsoft.com/office/officeart/2018/5/layout/CenteredIconLabelDescriptionList"/>
    <dgm:cxn modelId="{477B8CA2-1343-C845-B7E9-A3F587EC6ADA}" type="presParOf" srcId="{4F597BE2-5832-4708-B7FB-21E954A34DAD}" destId="{1E03FAC3-1088-4BA6-9A22-D6C31CEA727F}" srcOrd="8" destOrd="0" presId="urn:microsoft.com/office/officeart/2018/5/layout/CenteredIconLabelDescriptionList"/>
    <dgm:cxn modelId="{1C23BA0F-6F75-4C42-9AE0-5EF7851942D2}" type="presParOf" srcId="{1E03FAC3-1088-4BA6-9A22-D6C31CEA727F}" destId="{68A386FC-54B5-4C5E-937F-FD2CC49DAEF6}" srcOrd="0" destOrd="0" presId="urn:microsoft.com/office/officeart/2018/5/layout/CenteredIconLabelDescriptionList"/>
    <dgm:cxn modelId="{48E18C0D-CE2A-234E-894F-DB7EF9E5335D}" type="presParOf" srcId="{1E03FAC3-1088-4BA6-9A22-D6C31CEA727F}" destId="{DF3C7C88-4DB9-45F7-B163-233F9AAB52B9}" srcOrd="1" destOrd="0" presId="urn:microsoft.com/office/officeart/2018/5/layout/CenteredIconLabelDescriptionList"/>
    <dgm:cxn modelId="{63DF79D6-177A-B643-9356-0004476DC08F}" type="presParOf" srcId="{1E03FAC3-1088-4BA6-9A22-D6C31CEA727F}" destId="{EEEFEC2B-91A8-4D42-8ACC-55EF38FE57F7}" srcOrd="2" destOrd="0" presId="urn:microsoft.com/office/officeart/2018/5/layout/CenteredIconLabelDescriptionList"/>
    <dgm:cxn modelId="{8E9913BC-E4D1-C248-8D60-05A8B11F8651}" type="presParOf" srcId="{1E03FAC3-1088-4BA6-9A22-D6C31CEA727F}" destId="{1762F417-DB71-4315-8F40-28F6A289DC69}" srcOrd="3" destOrd="0" presId="urn:microsoft.com/office/officeart/2018/5/layout/CenteredIconLabelDescriptionList"/>
    <dgm:cxn modelId="{E701E203-5207-124C-8739-4BC20CDDD6ED}" type="presParOf" srcId="{1E03FAC3-1088-4BA6-9A22-D6C31CEA727F}" destId="{EF60AF61-F227-4905-BE71-997B4F77FCDF}"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B2CD3D-5074-4200-A8E5-AA7436648C9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58ABC29-6F15-4CF8-915B-85949C458C74}">
      <dgm:prSet/>
      <dgm:spPr/>
      <dgm:t>
        <a:bodyPr/>
        <a:lstStyle/>
        <a:p>
          <a:pPr>
            <a:lnSpc>
              <a:spcPct val="100000"/>
            </a:lnSpc>
          </a:pPr>
          <a:r>
            <a:rPr lang="en-CA" b="1"/>
            <a:t>IaaS – Infrastructure as a Service</a:t>
          </a:r>
          <a:br>
            <a:rPr lang="en-CA" b="1"/>
          </a:br>
          <a:r>
            <a:rPr lang="en-CA"/>
            <a:t>Cloud providers offer </a:t>
          </a:r>
          <a:r>
            <a:rPr lang="en-CA">
              <a:latin typeface="Raleway Medium"/>
            </a:rPr>
            <a:t>computing power</a:t>
          </a:r>
          <a:r>
            <a:rPr lang="en-CA"/>
            <a:t>, storage, and networking (e.g., AWS EC2, Google Compute Engine).</a:t>
          </a:r>
          <a:endParaRPr lang="en-US"/>
        </a:p>
      </dgm:t>
    </dgm:pt>
    <dgm:pt modelId="{9368A1FB-9E75-4A28-9211-C5E17F65D563}" type="parTrans" cxnId="{C7274A39-D5E7-4F07-8423-F255F54F0DCC}">
      <dgm:prSet/>
      <dgm:spPr/>
      <dgm:t>
        <a:bodyPr/>
        <a:lstStyle/>
        <a:p>
          <a:endParaRPr lang="en-US"/>
        </a:p>
      </dgm:t>
    </dgm:pt>
    <dgm:pt modelId="{9C07D3D1-68D6-4245-9F76-02BC39A298FA}" type="sibTrans" cxnId="{C7274A39-D5E7-4F07-8423-F255F54F0DCC}">
      <dgm:prSet/>
      <dgm:spPr/>
      <dgm:t>
        <a:bodyPr/>
        <a:lstStyle/>
        <a:p>
          <a:endParaRPr lang="en-US"/>
        </a:p>
      </dgm:t>
    </dgm:pt>
    <dgm:pt modelId="{6368207D-F097-4F82-9C10-9E7D5242D622}">
      <dgm:prSet/>
      <dgm:spPr/>
      <dgm:t>
        <a:bodyPr/>
        <a:lstStyle/>
        <a:p>
          <a:pPr>
            <a:lnSpc>
              <a:spcPct val="100000"/>
            </a:lnSpc>
          </a:pPr>
          <a:r>
            <a:rPr lang="en-CA" b="1"/>
            <a:t>PaaS – Platform as a Service</a:t>
          </a:r>
          <a:br>
            <a:rPr lang="en-CA" b="1"/>
          </a:br>
          <a:r>
            <a:rPr lang="en-CA"/>
            <a:t>Tools for developers such as databases, runtime environments, and app hosting (e.g., Azure App Services).</a:t>
          </a:r>
          <a:endParaRPr lang="en-US"/>
        </a:p>
      </dgm:t>
    </dgm:pt>
    <dgm:pt modelId="{3324E7C8-BFAF-4833-8007-0533C87D4A33}" type="parTrans" cxnId="{8BBD00CC-9D81-491B-970F-4721EA03D9C1}">
      <dgm:prSet/>
      <dgm:spPr/>
      <dgm:t>
        <a:bodyPr/>
        <a:lstStyle/>
        <a:p>
          <a:endParaRPr lang="en-US"/>
        </a:p>
      </dgm:t>
    </dgm:pt>
    <dgm:pt modelId="{44BD9E3C-0012-40D9-84A4-DDC8FAB64A91}" type="sibTrans" cxnId="{8BBD00CC-9D81-491B-970F-4721EA03D9C1}">
      <dgm:prSet/>
      <dgm:spPr/>
      <dgm:t>
        <a:bodyPr/>
        <a:lstStyle/>
        <a:p>
          <a:endParaRPr lang="en-US"/>
        </a:p>
      </dgm:t>
    </dgm:pt>
    <dgm:pt modelId="{18DF3066-8C93-4259-AC8C-4355784A2F8F}">
      <dgm:prSet/>
      <dgm:spPr/>
      <dgm:t>
        <a:bodyPr/>
        <a:lstStyle/>
        <a:p>
          <a:pPr>
            <a:lnSpc>
              <a:spcPct val="100000"/>
            </a:lnSpc>
          </a:pPr>
          <a:r>
            <a:rPr lang="en-CA" b="1"/>
            <a:t>SaaS – Software as a Service</a:t>
          </a:r>
          <a:br>
            <a:rPr lang="en-CA" b="1"/>
          </a:br>
          <a:r>
            <a:rPr lang="en-CA"/>
            <a:t>End-user applications delivered through the cloud (e.g., Google Workspace, Salesforce, Microsoft 365).</a:t>
          </a:r>
          <a:endParaRPr lang="en-US"/>
        </a:p>
      </dgm:t>
    </dgm:pt>
    <dgm:pt modelId="{11D81C6A-71E5-40C8-B951-391308088629}" type="parTrans" cxnId="{131FC044-3905-4662-A57E-A47EB7636E4B}">
      <dgm:prSet/>
      <dgm:spPr/>
      <dgm:t>
        <a:bodyPr/>
        <a:lstStyle/>
        <a:p>
          <a:endParaRPr lang="en-US"/>
        </a:p>
      </dgm:t>
    </dgm:pt>
    <dgm:pt modelId="{3DBEB0E5-1D7D-4BAF-A2A8-42BAC470D093}" type="sibTrans" cxnId="{131FC044-3905-4662-A57E-A47EB7636E4B}">
      <dgm:prSet/>
      <dgm:spPr/>
      <dgm:t>
        <a:bodyPr/>
        <a:lstStyle/>
        <a:p>
          <a:endParaRPr lang="en-US"/>
        </a:p>
      </dgm:t>
    </dgm:pt>
    <dgm:pt modelId="{C255F72D-380A-42FB-9605-E5B38F9B330A}" type="pres">
      <dgm:prSet presAssocID="{B2B2CD3D-5074-4200-A8E5-AA7436648C92}" presName="root" presStyleCnt="0">
        <dgm:presLayoutVars>
          <dgm:dir/>
          <dgm:resizeHandles val="exact"/>
        </dgm:presLayoutVars>
      </dgm:prSet>
      <dgm:spPr/>
    </dgm:pt>
    <dgm:pt modelId="{95E1C84B-43F1-4964-9D5C-E0281543C020}" type="pres">
      <dgm:prSet presAssocID="{158ABC29-6F15-4CF8-915B-85949C458C74}" presName="compNode" presStyleCnt="0"/>
      <dgm:spPr/>
    </dgm:pt>
    <dgm:pt modelId="{923FE736-23D0-47F1-8D6F-705A0E5A0682}" type="pres">
      <dgm:prSet presAssocID="{158ABC29-6F15-4CF8-915B-85949C458C74}" presName="bgRect" presStyleLbl="bgShp" presStyleIdx="0" presStyleCnt="3"/>
      <dgm:spPr/>
    </dgm:pt>
    <dgm:pt modelId="{4947FFED-D552-496C-BD06-58833FEED821}" type="pres">
      <dgm:prSet presAssocID="{158ABC29-6F15-4CF8-915B-85949C458C7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yncing Cloud"/>
        </a:ext>
      </dgm:extLst>
    </dgm:pt>
    <dgm:pt modelId="{D6366154-775F-441E-BC55-AE06FFB1ABB2}" type="pres">
      <dgm:prSet presAssocID="{158ABC29-6F15-4CF8-915B-85949C458C74}" presName="spaceRect" presStyleCnt="0"/>
      <dgm:spPr/>
    </dgm:pt>
    <dgm:pt modelId="{C2341177-54BC-493F-9D0F-9C4200FBB1DD}" type="pres">
      <dgm:prSet presAssocID="{158ABC29-6F15-4CF8-915B-85949C458C74}" presName="parTx" presStyleLbl="revTx" presStyleIdx="0" presStyleCnt="3">
        <dgm:presLayoutVars>
          <dgm:chMax val="0"/>
          <dgm:chPref val="0"/>
        </dgm:presLayoutVars>
      </dgm:prSet>
      <dgm:spPr/>
    </dgm:pt>
    <dgm:pt modelId="{0921098F-4477-4B35-B9CD-13B354624DCE}" type="pres">
      <dgm:prSet presAssocID="{9C07D3D1-68D6-4245-9F76-02BC39A298FA}" presName="sibTrans" presStyleCnt="0"/>
      <dgm:spPr/>
    </dgm:pt>
    <dgm:pt modelId="{ABB98473-7564-447B-8E27-564FBF38A10E}" type="pres">
      <dgm:prSet presAssocID="{6368207D-F097-4F82-9C10-9E7D5242D622}" presName="compNode" presStyleCnt="0"/>
      <dgm:spPr/>
    </dgm:pt>
    <dgm:pt modelId="{7C4CD662-F504-479A-A89E-5E628ABB0D60}" type="pres">
      <dgm:prSet presAssocID="{6368207D-F097-4F82-9C10-9E7D5242D622}" presName="bgRect" presStyleLbl="bgShp" presStyleIdx="1" presStyleCnt="3"/>
      <dgm:spPr/>
    </dgm:pt>
    <dgm:pt modelId="{EC6C2EAA-780E-494B-BA20-2743000EC4C3}" type="pres">
      <dgm:prSet presAssocID="{6368207D-F097-4F82-9C10-9E7D5242D62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32780760-B5FA-492A-8BDC-6000A7897093}" type="pres">
      <dgm:prSet presAssocID="{6368207D-F097-4F82-9C10-9E7D5242D622}" presName="spaceRect" presStyleCnt="0"/>
      <dgm:spPr/>
    </dgm:pt>
    <dgm:pt modelId="{B47B94DB-9152-48FE-BFEC-5220804AC980}" type="pres">
      <dgm:prSet presAssocID="{6368207D-F097-4F82-9C10-9E7D5242D622}" presName="parTx" presStyleLbl="revTx" presStyleIdx="1" presStyleCnt="3">
        <dgm:presLayoutVars>
          <dgm:chMax val="0"/>
          <dgm:chPref val="0"/>
        </dgm:presLayoutVars>
      </dgm:prSet>
      <dgm:spPr/>
    </dgm:pt>
    <dgm:pt modelId="{BABE54AA-644C-4A0F-A205-C3494E5BD14C}" type="pres">
      <dgm:prSet presAssocID="{44BD9E3C-0012-40D9-84A4-DDC8FAB64A91}" presName="sibTrans" presStyleCnt="0"/>
      <dgm:spPr/>
    </dgm:pt>
    <dgm:pt modelId="{16C708B3-9F38-4709-A20C-97B689C21D01}" type="pres">
      <dgm:prSet presAssocID="{18DF3066-8C93-4259-AC8C-4355784A2F8F}" presName="compNode" presStyleCnt="0"/>
      <dgm:spPr/>
    </dgm:pt>
    <dgm:pt modelId="{1AF4374A-95D5-4011-A792-452E499A231F}" type="pres">
      <dgm:prSet presAssocID="{18DF3066-8C93-4259-AC8C-4355784A2F8F}" presName="bgRect" presStyleLbl="bgShp" presStyleIdx="2" presStyleCnt="3"/>
      <dgm:spPr/>
    </dgm:pt>
    <dgm:pt modelId="{A7ACF926-3E62-460A-A805-522CBDC03756}" type="pres">
      <dgm:prSet presAssocID="{18DF3066-8C93-4259-AC8C-4355784A2F8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ud Computing"/>
        </a:ext>
      </dgm:extLst>
    </dgm:pt>
    <dgm:pt modelId="{B0878A50-5733-45BA-862D-9BE576644C4F}" type="pres">
      <dgm:prSet presAssocID="{18DF3066-8C93-4259-AC8C-4355784A2F8F}" presName="spaceRect" presStyleCnt="0"/>
      <dgm:spPr/>
    </dgm:pt>
    <dgm:pt modelId="{F8748B0A-6D00-441E-9494-8056AF6018F0}" type="pres">
      <dgm:prSet presAssocID="{18DF3066-8C93-4259-AC8C-4355784A2F8F}" presName="parTx" presStyleLbl="revTx" presStyleIdx="2" presStyleCnt="3">
        <dgm:presLayoutVars>
          <dgm:chMax val="0"/>
          <dgm:chPref val="0"/>
        </dgm:presLayoutVars>
      </dgm:prSet>
      <dgm:spPr/>
    </dgm:pt>
  </dgm:ptLst>
  <dgm:cxnLst>
    <dgm:cxn modelId="{C7274A39-D5E7-4F07-8423-F255F54F0DCC}" srcId="{B2B2CD3D-5074-4200-A8E5-AA7436648C92}" destId="{158ABC29-6F15-4CF8-915B-85949C458C74}" srcOrd="0" destOrd="0" parTransId="{9368A1FB-9E75-4A28-9211-C5E17F65D563}" sibTransId="{9C07D3D1-68D6-4245-9F76-02BC39A298FA}"/>
    <dgm:cxn modelId="{131FC044-3905-4662-A57E-A47EB7636E4B}" srcId="{B2B2CD3D-5074-4200-A8E5-AA7436648C92}" destId="{18DF3066-8C93-4259-AC8C-4355784A2F8F}" srcOrd="2" destOrd="0" parTransId="{11D81C6A-71E5-40C8-B951-391308088629}" sibTransId="{3DBEB0E5-1D7D-4BAF-A2A8-42BAC470D093}"/>
    <dgm:cxn modelId="{D30CC566-05B9-4A52-8FA8-B9FC0C9EDDAA}" type="presOf" srcId="{B2B2CD3D-5074-4200-A8E5-AA7436648C92}" destId="{C255F72D-380A-42FB-9605-E5B38F9B330A}" srcOrd="0" destOrd="0" presId="urn:microsoft.com/office/officeart/2018/2/layout/IconVerticalSolidList"/>
    <dgm:cxn modelId="{21D64A53-3EB5-47A9-9B9B-85AC617FA910}" type="presOf" srcId="{18DF3066-8C93-4259-AC8C-4355784A2F8F}" destId="{F8748B0A-6D00-441E-9494-8056AF6018F0}" srcOrd="0" destOrd="0" presId="urn:microsoft.com/office/officeart/2018/2/layout/IconVerticalSolidList"/>
    <dgm:cxn modelId="{5A3625C5-9BAB-4987-A1BF-52314F354E12}" type="presOf" srcId="{6368207D-F097-4F82-9C10-9E7D5242D622}" destId="{B47B94DB-9152-48FE-BFEC-5220804AC980}" srcOrd="0" destOrd="0" presId="urn:microsoft.com/office/officeart/2018/2/layout/IconVerticalSolidList"/>
    <dgm:cxn modelId="{8BBD00CC-9D81-491B-970F-4721EA03D9C1}" srcId="{B2B2CD3D-5074-4200-A8E5-AA7436648C92}" destId="{6368207D-F097-4F82-9C10-9E7D5242D622}" srcOrd="1" destOrd="0" parTransId="{3324E7C8-BFAF-4833-8007-0533C87D4A33}" sibTransId="{44BD9E3C-0012-40D9-84A4-DDC8FAB64A91}"/>
    <dgm:cxn modelId="{A3D30FE2-EB6B-4B82-A247-C6C3452DAE59}" type="presOf" srcId="{158ABC29-6F15-4CF8-915B-85949C458C74}" destId="{C2341177-54BC-493F-9D0F-9C4200FBB1DD}" srcOrd="0" destOrd="0" presId="urn:microsoft.com/office/officeart/2018/2/layout/IconVerticalSolidList"/>
    <dgm:cxn modelId="{55C5C36E-6796-4DE3-BEFF-624A3B51AA81}" type="presParOf" srcId="{C255F72D-380A-42FB-9605-E5B38F9B330A}" destId="{95E1C84B-43F1-4964-9D5C-E0281543C020}" srcOrd="0" destOrd="0" presId="urn:microsoft.com/office/officeart/2018/2/layout/IconVerticalSolidList"/>
    <dgm:cxn modelId="{103B76E7-65A3-48E8-85E1-7EDD1B905B91}" type="presParOf" srcId="{95E1C84B-43F1-4964-9D5C-E0281543C020}" destId="{923FE736-23D0-47F1-8D6F-705A0E5A0682}" srcOrd="0" destOrd="0" presId="urn:microsoft.com/office/officeart/2018/2/layout/IconVerticalSolidList"/>
    <dgm:cxn modelId="{C5907D5E-EA3D-4CBC-BBBC-9FC94A9DD19E}" type="presParOf" srcId="{95E1C84B-43F1-4964-9D5C-E0281543C020}" destId="{4947FFED-D552-496C-BD06-58833FEED821}" srcOrd="1" destOrd="0" presId="urn:microsoft.com/office/officeart/2018/2/layout/IconVerticalSolidList"/>
    <dgm:cxn modelId="{55CA707B-42FA-49A3-9B94-E6326AB16D01}" type="presParOf" srcId="{95E1C84B-43F1-4964-9D5C-E0281543C020}" destId="{D6366154-775F-441E-BC55-AE06FFB1ABB2}" srcOrd="2" destOrd="0" presId="urn:microsoft.com/office/officeart/2018/2/layout/IconVerticalSolidList"/>
    <dgm:cxn modelId="{0633A761-B78B-4B19-8279-58BF3C805D2D}" type="presParOf" srcId="{95E1C84B-43F1-4964-9D5C-E0281543C020}" destId="{C2341177-54BC-493F-9D0F-9C4200FBB1DD}" srcOrd="3" destOrd="0" presId="urn:microsoft.com/office/officeart/2018/2/layout/IconVerticalSolidList"/>
    <dgm:cxn modelId="{93103035-2D71-4609-88A4-29D2252FCFED}" type="presParOf" srcId="{C255F72D-380A-42FB-9605-E5B38F9B330A}" destId="{0921098F-4477-4B35-B9CD-13B354624DCE}" srcOrd="1" destOrd="0" presId="urn:microsoft.com/office/officeart/2018/2/layout/IconVerticalSolidList"/>
    <dgm:cxn modelId="{F6115494-553C-4582-A346-FF991846F906}" type="presParOf" srcId="{C255F72D-380A-42FB-9605-E5B38F9B330A}" destId="{ABB98473-7564-447B-8E27-564FBF38A10E}" srcOrd="2" destOrd="0" presId="urn:microsoft.com/office/officeart/2018/2/layout/IconVerticalSolidList"/>
    <dgm:cxn modelId="{C383BE0C-E707-4A46-AF3F-7781216B897B}" type="presParOf" srcId="{ABB98473-7564-447B-8E27-564FBF38A10E}" destId="{7C4CD662-F504-479A-A89E-5E628ABB0D60}" srcOrd="0" destOrd="0" presId="urn:microsoft.com/office/officeart/2018/2/layout/IconVerticalSolidList"/>
    <dgm:cxn modelId="{5C79E7A3-D1A9-4A16-8428-D5651DBF7D95}" type="presParOf" srcId="{ABB98473-7564-447B-8E27-564FBF38A10E}" destId="{EC6C2EAA-780E-494B-BA20-2743000EC4C3}" srcOrd="1" destOrd="0" presId="urn:microsoft.com/office/officeart/2018/2/layout/IconVerticalSolidList"/>
    <dgm:cxn modelId="{DA70B33A-97BC-4943-AC6D-C8E2606AA1EF}" type="presParOf" srcId="{ABB98473-7564-447B-8E27-564FBF38A10E}" destId="{32780760-B5FA-492A-8BDC-6000A7897093}" srcOrd="2" destOrd="0" presId="urn:microsoft.com/office/officeart/2018/2/layout/IconVerticalSolidList"/>
    <dgm:cxn modelId="{14BAA079-784D-4974-A68B-AA300FD533FB}" type="presParOf" srcId="{ABB98473-7564-447B-8E27-564FBF38A10E}" destId="{B47B94DB-9152-48FE-BFEC-5220804AC980}" srcOrd="3" destOrd="0" presId="urn:microsoft.com/office/officeart/2018/2/layout/IconVerticalSolidList"/>
    <dgm:cxn modelId="{6788DE12-C0D1-446A-9547-1E5640584ED9}" type="presParOf" srcId="{C255F72D-380A-42FB-9605-E5B38F9B330A}" destId="{BABE54AA-644C-4A0F-A205-C3494E5BD14C}" srcOrd="3" destOrd="0" presId="urn:microsoft.com/office/officeart/2018/2/layout/IconVerticalSolidList"/>
    <dgm:cxn modelId="{10C3BB2B-590F-4E77-9113-8B6AE3FFAF60}" type="presParOf" srcId="{C255F72D-380A-42FB-9605-E5B38F9B330A}" destId="{16C708B3-9F38-4709-A20C-97B689C21D01}" srcOrd="4" destOrd="0" presId="urn:microsoft.com/office/officeart/2018/2/layout/IconVerticalSolidList"/>
    <dgm:cxn modelId="{CB3A25C6-6D01-4FE0-A82E-F0F1EF0EC459}" type="presParOf" srcId="{16C708B3-9F38-4709-A20C-97B689C21D01}" destId="{1AF4374A-95D5-4011-A792-452E499A231F}" srcOrd="0" destOrd="0" presId="urn:microsoft.com/office/officeart/2018/2/layout/IconVerticalSolidList"/>
    <dgm:cxn modelId="{18479A09-7716-4956-82B6-7EA195853D16}" type="presParOf" srcId="{16C708B3-9F38-4709-A20C-97B689C21D01}" destId="{A7ACF926-3E62-460A-A805-522CBDC03756}" srcOrd="1" destOrd="0" presId="urn:microsoft.com/office/officeart/2018/2/layout/IconVerticalSolidList"/>
    <dgm:cxn modelId="{1120C677-0D5D-4C49-B214-789B3B44E3F5}" type="presParOf" srcId="{16C708B3-9F38-4709-A20C-97B689C21D01}" destId="{B0878A50-5733-45BA-862D-9BE576644C4F}" srcOrd="2" destOrd="0" presId="urn:microsoft.com/office/officeart/2018/2/layout/IconVerticalSolidList"/>
    <dgm:cxn modelId="{02F9C12B-77AD-48AB-9DAB-B4CC63E1D7F2}" type="presParOf" srcId="{16C708B3-9F38-4709-A20C-97B689C21D01}" destId="{F8748B0A-6D00-441E-9494-8056AF6018F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D7E14D-292F-4E49-9A32-CE5395A9B41A}"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28E2F054-289D-4753-8EDC-906827A66DAE}">
      <dgm:prSet/>
      <dgm:spPr/>
      <dgm:t>
        <a:bodyPr/>
        <a:lstStyle/>
        <a:p>
          <a:pPr>
            <a:lnSpc>
              <a:spcPct val="100000"/>
            </a:lnSpc>
          </a:pPr>
          <a:r>
            <a:rPr lang="en-US"/>
            <a:t>iPhone’s at the higher price range</a:t>
          </a:r>
        </a:p>
      </dgm:t>
    </dgm:pt>
    <dgm:pt modelId="{EB539CC1-14B3-4465-8DAF-03D5C45EF7B1}" type="parTrans" cxnId="{16BC5F5F-D928-4826-8151-D3E527AA628A}">
      <dgm:prSet/>
      <dgm:spPr/>
      <dgm:t>
        <a:bodyPr/>
        <a:lstStyle/>
        <a:p>
          <a:endParaRPr lang="en-US"/>
        </a:p>
      </dgm:t>
    </dgm:pt>
    <dgm:pt modelId="{5F8FEDF1-4C95-45AE-AE95-EC1C15AF1593}" type="sibTrans" cxnId="{16BC5F5F-D928-4826-8151-D3E527AA628A}">
      <dgm:prSet/>
      <dgm:spPr/>
      <dgm:t>
        <a:bodyPr/>
        <a:lstStyle/>
        <a:p>
          <a:endParaRPr lang="en-US"/>
        </a:p>
      </dgm:t>
    </dgm:pt>
    <dgm:pt modelId="{7B2EAC5C-7781-47F4-A3B7-338EF87E3449}">
      <dgm:prSet/>
      <dgm:spPr/>
      <dgm:t>
        <a:bodyPr/>
        <a:lstStyle/>
        <a:p>
          <a:pPr>
            <a:lnSpc>
              <a:spcPct val="100000"/>
            </a:lnSpc>
          </a:pPr>
          <a:r>
            <a:rPr lang="en-US"/>
            <a:t>Closed source, with open components</a:t>
          </a:r>
        </a:p>
      </dgm:t>
    </dgm:pt>
    <dgm:pt modelId="{48CB94C7-D468-49AA-9EFD-DE0B6835E651}" type="parTrans" cxnId="{10BFA7AE-53DF-4744-B49C-FE59F4612905}">
      <dgm:prSet/>
      <dgm:spPr/>
      <dgm:t>
        <a:bodyPr/>
        <a:lstStyle/>
        <a:p>
          <a:endParaRPr lang="en-US"/>
        </a:p>
      </dgm:t>
    </dgm:pt>
    <dgm:pt modelId="{3B9F3FBB-F0F3-45C2-81AA-66AFFF3EA541}" type="sibTrans" cxnId="{10BFA7AE-53DF-4744-B49C-FE59F4612905}">
      <dgm:prSet/>
      <dgm:spPr/>
      <dgm:t>
        <a:bodyPr/>
        <a:lstStyle/>
        <a:p>
          <a:endParaRPr lang="en-US"/>
        </a:p>
      </dgm:t>
    </dgm:pt>
    <dgm:pt modelId="{8AB71A20-D160-48E5-8373-F73BBEFD6303}">
      <dgm:prSet/>
      <dgm:spPr/>
      <dgm:t>
        <a:bodyPr/>
        <a:lstStyle/>
        <a:p>
          <a:pPr>
            <a:lnSpc>
              <a:spcPct val="100000"/>
            </a:lnSpc>
          </a:pPr>
          <a:r>
            <a:rPr lang="en-US"/>
            <a:t>Exclusive communication: iMessage, FaceTime</a:t>
          </a:r>
        </a:p>
      </dgm:t>
    </dgm:pt>
    <dgm:pt modelId="{EF383A6A-103F-4C0C-8596-2F750898D3ED}" type="parTrans" cxnId="{E12DB440-7DE7-4FA0-867E-F4F18EEE5AEA}">
      <dgm:prSet/>
      <dgm:spPr/>
      <dgm:t>
        <a:bodyPr/>
        <a:lstStyle/>
        <a:p>
          <a:endParaRPr lang="en-US"/>
        </a:p>
      </dgm:t>
    </dgm:pt>
    <dgm:pt modelId="{AC296851-6149-46F9-95A0-1BB1D76F96A5}" type="sibTrans" cxnId="{E12DB440-7DE7-4FA0-867E-F4F18EEE5AEA}">
      <dgm:prSet/>
      <dgm:spPr/>
      <dgm:t>
        <a:bodyPr/>
        <a:lstStyle/>
        <a:p>
          <a:endParaRPr lang="en-US"/>
        </a:p>
      </dgm:t>
    </dgm:pt>
    <dgm:pt modelId="{593088A9-C412-46EB-9041-67CB19B6F218}">
      <dgm:prSet/>
      <dgm:spPr/>
      <dgm:t>
        <a:bodyPr/>
        <a:lstStyle/>
        <a:p>
          <a:pPr>
            <a:lnSpc>
              <a:spcPct val="100000"/>
            </a:lnSpc>
          </a:pPr>
          <a:r>
            <a:rPr lang="en-US"/>
            <a:t>App Store has over 1.91+ million apps</a:t>
          </a:r>
        </a:p>
        <a:p>
          <a:pPr>
            <a:lnSpc>
              <a:spcPct val="100000"/>
            </a:lnSpc>
          </a:pPr>
          <a:endParaRPr lang="en-US"/>
        </a:p>
        <a:p>
          <a:pPr>
            <a:lnSpc>
              <a:spcPct val="100000"/>
            </a:lnSpc>
          </a:pPr>
          <a:endParaRPr lang="en-US"/>
        </a:p>
      </dgm:t>
    </dgm:pt>
    <dgm:pt modelId="{1D84309A-50AF-41FC-A374-23696BA1DB7E}" type="parTrans" cxnId="{74F6B603-0B43-4B1F-BB67-09B7462EF283}">
      <dgm:prSet/>
      <dgm:spPr/>
      <dgm:t>
        <a:bodyPr/>
        <a:lstStyle/>
        <a:p>
          <a:endParaRPr lang="en-US"/>
        </a:p>
      </dgm:t>
    </dgm:pt>
    <dgm:pt modelId="{6ABFD897-4529-4895-84B6-DE4A7644DFF0}" type="sibTrans" cxnId="{74F6B603-0B43-4B1F-BB67-09B7462EF283}">
      <dgm:prSet/>
      <dgm:spPr/>
      <dgm:t>
        <a:bodyPr/>
        <a:lstStyle/>
        <a:p>
          <a:endParaRPr lang="en-US"/>
        </a:p>
      </dgm:t>
    </dgm:pt>
    <dgm:pt modelId="{83A58D73-A3F3-413E-8818-50AB1E25EE3B}">
      <dgm:prSet/>
      <dgm:spPr/>
      <dgm:t>
        <a:bodyPr/>
        <a:lstStyle/>
        <a:p>
          <a:pPr>
            <a:lnSpc>
              <a:spcPct val="100000"/>
            </a:lnSpc>
          </a:pPr>
          <a:r>
            <a:rPr lang="en-US"/>
            <a:t>Used by most phone manufacturers</a:t>
          </a:r>
        </a:p>
      </dgm:t>
    </dgm:pt>
    <dgm:pt modelId="{29847331-0797-44E1-A31F-40C95F15B3E0}" type="parTrans" cxnId="{8DEC639D-8997-4D3D-9016-807EE61567B8}">
      <dgm:prSet/>
      <dgm:spPr/>
      <dgm:t>
        <a:bodyPr/>
        <a:lstStyle/>
        <a:p>
          <a:endParaRPr lang="en-US"/>
        </a:p>
      </dgm:t>
    </dgm:pt>
    <dgm:pt modelId="{5502DB28-D420-4B9E-A52C-BCAFF031C60B}" type="sibTrans" cxnId="{8DEC639D-8997-4D3D-9016-807EE61567B8}">
      <dgm:prSet/>
      <dgm:spPr/>
      <dgm:t>
        <a:bodyPr/>
        <a:lstStyle/>
        <a:p>
          <a:endParaRPr lang="en-US"/>
        </a:p>
      </dgm:t>
    </dgm:pt>
    <dgm:pt modelId="{6C037D4C-6327-4186-A319-30AFFD15A6AD}">
      <dgm:prSet/>
      <dgm:spPr/>
      <dgm:t>
        <a:bodyPr/>
        <a:lstStyle/>
        <a:p>
          <a:pPr>
            <a:lnSpc>
              <a:spcPct val="100000"/>
            </a:lnSpc>
          </a:pPr>
          <a:r>
            <a:rPr lang="en-US"/>
            <a:t>Giving customers varying price options</a:t>
          </a:r>
        </a:p>
      </dgm:t>
    </dgm:pt>
    <dgm:pt modelId="{7B407E96-154C-406F-8E51-04F3F0B1A589}" type="parTrans" cxnId="{2816F773-BD98-4010-A93E-0D3E25D5F96B}">
      <dgm:prSet/>
      <dgm:spPr/>
      <dgm:t>
        <a:bodyPr/>
        <a:lstStyle/>
        <a:p>
          <a:endParaRPr lang="en-US"/>
        </a:p>
      </dgm:t>
    </dgm:pt>
    <dgm:pt modelId="{447BAFD1-004B-4852-A68C-ECC94F14CDE5}" type="sibTrans" cxnId="{2816F773-BD98-4010-A93E-0D3E25D5F96B}">
      <dgm:prSet/>
      <dgm:spPr/>
      <dgm:t>
        <a:bodyPr/>
        <a:lstStyle/>
        <a:p>
          <a:endParaRPr lang="en-US"/>
        </a:p>
      </dgm:t>
    </dgm:pt>
    <dgm:pt modelId="{A3434B76-33DF-41AD-A020-5F31039225EC}">
      <dgm:prSet/>
      <dgm:spPr/>
      <dgm:t>
        <a:bodyPr/>
        <a:lstStyle/>
        <a:p>
          <a:pPr>
            <a:lnSpc>
              <a:spcPct val="100000"/>
            </a:lnSpc>
          </a:pPr>
          <a:r>
            <a:rPr lang="en-US"/>
            <a:t>Open-Source OS</a:t>
          </a:r>
        </a:p>
        <a:p>
          <a:pPr>
            <a:lnSpc>
              <a:spcPct val="100000"/>
            </a:lnSpc>
          </a:pPr>
          <a:r>
            <a:rPr lang="en-US"/>
            <a:t>Versatile</a:t>
          </a:r>
        </a:p>
      </dgm:t>
    </dgm:pt>
    <dgm:pt modelId="{6BDBAD5B-DE7A-47B3-AE6C-71C5D07E9C29}" type="parTrans" cxnId="{9802C45E-2014-413F-A7BC-15363C2BF30D}">
      <dgm:prSet/>
      <dgm:spPr/>
      <dgm:t>
        <a:bodyPr/>
        <a:lstStyle/>
        <a:p>
          <a:endParaRPr lang="en-US"/>
        </a:p>
      </dgm:t>
    </dgm:pt>
    <dgm:pt modelId="{0CEF3BD5-5F78-41AE-AE69-ADE0AE4B1D2A}" type="sibTrans" cxnId="{9802C45E-2014-413F-A7BC-15363C2BF30D}">
      <dgm:prSet/>
      <dgm:spPr/>
      <dgm:t>
        <a:bodyPr/>
        <a:lstStyle/>
        <a:p>
          <a:endParaRPr lang="en-US"/>
        </a:p>
      </dgm:t>
    </dgm:pt>
    <dgm:pt modelId="{D59E5962-4875-4C01-B8DD-D3765E4F8761}">
      <dgm:prSet/>
      <dgm:spPr/>
      <dgm:t>
        <a:bodyPr/>
        <a:lstStyle/>
        <a:p>
          <a:pPr>
            <a:lnSpc>
              <a:spcPct val="100000"/>
            </a:lnSpc>
          </a:pPr>
          <a:r>
            <a:rPr lang="en-US"/>
            <a:t>Utilizes third-party app for communications</a:t>
          </a:r>
        </a:p>
      </dgm:t>
    </dgm:pt>
    <dgm:pt modelId="{0FCA5089-D04E-4031-B4B0-6B68BBE29459}" type="parTrans" cxnId="{29616E4D-8E67-4C5B-8E89-F017FEA3CE80}">
      <dgm:prSet/>
      <dgm:spPr/>
      <dgm:t>
        <a:bodyPr/>
        <a:lstStyle/>
        <a:p>
          <a:endParaRPr lang="en-US"/>
        </a:p>
      </dgm:t>
    </dgm:pt>
    <dgm:pt modelId="{2F7C08A3-D6D1-4D6F-88D3-8DC98BE72237}" type="sibTrans" cxnId="{29616E4D-8E67-4C5B-8E89-F017FEA3CE80}">
      <dgm:prSet/>
      <dgm:spPr/>
      <dgm:t>
        <a:bodyPr/>
        <a:lstStyle/>
        <a:p>
          <a:endParaRPr lang="en-US"/>
        </a:p>
      </dgm:t>
    </dgm:pt>
    <dgm:pt modelId="{5601A401-F978-407B-9199-465D95AEFF07}">
      <dgm:prSet/>
      <dgm:spPr/>
      <dgm:t>
        <a:bodyPr/>
        <a:lstStyle/>
        <a:p>
          <a:pPr>
            <a:lnSpc>
              <a:spcPct val="100000"/>
            </a:lnSpc>
          </a:pPr>
          <a:r>
            <a:rPr lang="en-US"/>
            <a:t>Google Play Store has 2.06+ million apps</a:t>
          </a:r>
        </a:p>
      </dgm:t>
    </dgm:pt>
    <dgm:pt modelId="{26C0268F-93F4-4EB0-92B0-757695428961}" type="parTrans" cxnId="{DFF4F5D1-8609-48F3-81CF-568D74787191}">
      <dgm:prSet/>
      <dgm:spPr/>
      <dgm:t>
        <a:bodyPr/>
        <a:lstStyle/>
        <a:p>
          <a:endParaRPr lang="en-US"/>
        </a:p>
      </dgm:t>
    </dgm:pt>
    <dgm:pt modelId="{AC89C4E6-2ACC-4065-B2C1-54BA309AA35F}" type="sibTrans" cxnId="{DFF4F5D1-8609-48F3-81CF-568D74787191}">
      <dgm:prSet/>
      <dgm:spPr/>
      <dgm:t>
        <a:bodyPr/>
        <a:lstStyle/>
        <a:p>
          <a:endParaRPr lang="en-US"/>
        </a:p>
      </dgm:t>
    </dgm:pt>
    <dgm:pt modelId="{77B921C3-5408-4379-ACEC-6C33562783A0}">
      <dgm:prSet/>
      <dgm:spPr/>
      <dgm:t>
        <a:bodyPr/>
        <a:lstStyle/>
        <a:p>
          <a:pPr>
            <a:lnSpc>
              <a:spcPct val="100000"/>
            </a:lnSpc>
            <a:defRPr b="1"/>
          </a:pPr>
          <a:r>
            <a:rPr lang="en-US"/>
            <a:t>Android</a:t>
          </a:r>
        </a:p>
      </dgm:t>
    </dgm:pt>
    <dgm:pt modelId="{900FC494-F4E3-4548-AD02-24FF0BDDC870}" type="sibTrans" cxnId="{94027B80-9001-4161-960E-9989A3699568}">
      <dgm:prSet/>
      <dgm:spPr/>
      <dgm:t>
        <a:bodyPr/>
        <a:lstStyle/>
        <a:p>
          <a:endParaRPr lang="en-US"/>
        </a:p>
      </dgm:t>
    </dgm:pt>
    <dgm:pt modelId="{07A1FB2C-6FB9-40A1-A8B9-0FCBB526EDD3}" type="parTrans" cxnId="{94027B80-9001-4161-960E-9989A3699568}">
      <dgm:prSet/>
      <dgm:spPr/>
      <dgm:t>
        <a:bodyPr/>
        <a:lstStyle/>
        <a:p>
          <a:endParaRPr lang="en-US"/>
        </a:p>
      </dgm:t>
    </dgm:pt>
    <dgm:pt modelId="{13ABFD3E-C906-4C3C-927B-036447962B5B}">
      <dgm:prSet/>
      <dgm:spPr/>
      <dgm:t>
        <a:bodyPr/>
        <a:lstStyle/>
        <a:p>
          <a:pPr>
            <a:lnSpc>
              <a:spcPct val="100000"/>
            </a:lnSpc>
          </a:pPr>
          <a:r>
            <a:rPr lang="en-US"/>
            <a:t>Exclusive for Apple products</a:t>
          </a:r>
        </a:p>
        <a:p>
          <a:pPr>
            <a:lnSpc>
              <a:spcPct val="100000"/>
            </a:lnSpc>
          </a:pPr>
          <a:r>
            <a:rPr lang="en-US"/>
            <a:t>User Friendly</a:t>
          </a:r>
        </a:p>
        <a:p>
          <a:pPr>
            <a:lnSpc>
              <a:spcPct val="100000"/>
            </a:lnSpc>
          </a:pPr>
          <a:r>
            <a:rPr lang="en-US"/>
            <a:t>Tight integration with other Apple products</a:t>
          </a:r>
        </a:p>
      </dgm:t>
    </dgm:pt>
    <dgm:pt modelId="{85A78670-274B-469C-B3D2-8300FDED1A1C}" type="sibTrans" cxnId="{AE5F8F43-9AF0-4AAE-8BC0-928716A2021A}">
      <dgm:prSet/>
      <dgm:spPr/>
      <dgm:t>
        <a:bodyPr/>
        <a:lstStyle/>
        <a:p>
          <a:endParaRPr lang="en-US"/>
        </a:p>
      </dgm:t>
    </dgm:pt>
    <dgm:pt modelId="{E4EB661B-A116-4CC4-9716-5CCC1CD760B3}" type="parTrans" cxnId="{AE5F8F43-9AF0-4AAE-8BC0-928716A2021A}">
      <dgm:prSet/>
      <dgm:spPr/>
      <dgm:t>
        <a:bodyPr/>
        <a:lstStyle/>
        <a:p>
          <a:endParaRPr lang="en-US"/>
        </a:p>
      </dgm:t>
    </dgm:pt>
    <dgm:pt modelId="{5C59B2D4-419B-4BC7-B922-4A6C961EDA5A}">
      <dgm:prSet/>
      <dgm:spPr/>
      <dgm:t>
        <a:bodyPr/>
        <a:lstStyle/>
        <a:p>
          <a:pPr>
            <a:lnSpc>
              <a:spcPct val="100000"/>
            </a:lnSpc>
            <a:defRPr b="1"/>
          </a:pPr>
          <a:r>
            <a:rPr lang="en-US"/>
            <a:t>IOS </a:t>
          </a:r>
        </a:p>
      </dgm:t>
    </dgm:pt>
    <dgm:pt modelId="{4AF1263F-64AC-448D-92BE-2D6F37E2C6D3}" type="sibTrans" cxnId="{A1BBACFD-20B2-4D91-B8A7-CE498EB2BC44}">
      <dgm:prSet/>
      <dgm:spPr/>
      <dgm:t>
        <a:bodyPr/>
        <a:lstStyle/>
        <a:p>
          <a:endParaRPr lang="en-US"/>
        </a:p>
      </dgm:t>
    </dgm:pt>
    <dgm:pt modelId="{9DEB8ABD-4A14-4312-AD32-72257B22160F}" type="parTrans" cxnId="{A1BBACFD-20B2-4D91-B8A7-CE498EB2BC44}">
      <dgm:prSet/>
      <dgm:spPr/>
      <dgm:t>
        <a:bodyPr/>
        <a:lstStyle/>
        <a:p>
          <a:endParaRPr lang="en-US"/>
        </a:p>
      </dgm:t>
    </dgm:pt>
    <dgm:pt modelId="{55691734-2C8E-4E39-A6A9-937B725B674B}" type="pres">
      <dgm:prSet presAssocID="{2FD7E14D-292F-4E49-9A32-CE5395A9B41A}" presName="root" presStyleCnt="0">
        <dgm:presLayoutVars>
          <dgm:dir/>
          <dgm:resizeHandles val="exact"/>
        </dgm:presLayoutVars>
      </dgm:prSet>
      <dgm:spPr/>
    </dgm:pt>
    <dgm:pt modelId="{D3E4F998-3BA5-424C-8B98-595190450C22}" type="pres">
      <dgm:prSet presAssocID="{5C59B2D4-419B-4BC7-B922-4A6C961EDA5A}" presName="compNode" presStyleCnt="0"/>
      <dgm:spPr/>
    </dgm:pt>
    <dgm:pt modelId="{69942311-C2CD-4A7F-ADE7-026AE3DF4B6F}" type="pres">
      <dgm:prSet presAssocID="{5C59B2D4-419B-4BC7-B922-4A6C961EDA5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dgm:spPr>
    </dgm:pt>
    <dgm:pt modelId="{201E9D28-1AA1-42E6-9884-380F0869DE32}" type="pres">
      <dgm:prSet presAssocID="{5C59B2D4-419B-4BC7-B922-4A6C961EDA5A}" presName="iconSpace" presStyleCnt="0"/>
      <dgm:spPr/>
    </dgm:pt>
    <dgm:pt modelId="{3BBC0565-9AD1-47C4-97BD-61F1A29A40FA}" type="pres">
      <dgm:prSet presAssocID="{5C59B2D4-419B-4BC7-B922-4A6C961EDA5A}" presName="parTx" presStyleLbl="revTx" presStyleIdx="0" presStyleCnt="4">
        <dgm:presLayoutVars>
          <dgm:chMax val="0"/>
          <dgm:chPref val="0"/>
        </dgm:presLayoutVars>
      </dgm:prSet>
      <dgm:spPr/>
    </dgm:pt>
    <dgm:pt modelId="{BE24E928-52C1-415F-9B67-7CC695E8EAC1}" type="pres">
      <dgm:prSet presAssocID="{5C59B2D4-419B-4BC7-B922-4A6C961EDA5A}" presName="txSpace" presStyleCnt="0"/>
      <dgm:spPr/>
    </dgm:pt>
    <dgm:pt modelId="{B3E97A85-6D0E-4F40-8CB0-29703C035290}" type="pres">
      <dgm:prSet presAssocID="{5C59B2D4-419B-4BC7-B922-4A6C961EDA5A}" presName="desTx" presStyleLbl="revTx" presStyleIdx="1" presStyleCnt="4">
        <dgm:presLayoutVars/>
      </dgm:prSet>
      <dgm:spPr/>
    </dgm:pt>
    <dgm:pt modelId="{21759E54-26DC-41CE-B96F-E1005FE46DD6}" type="pres">
      <dgm:prSet presAssocID="{4AF1263F-64AC-448D-92BE-2D6F37E2C6D3}" presName="sibTrans" presStyleCnt="0"/>
      <dgm:spPr/>
    </dgm:pt>
    <dgm:pt modelId="{2E96474D-9881-4199-AA42-09AB86DCDF41}" type="pres">
      <dgm:prSet presAssocID="{77B921C3-5408-4379-ACEC-6C33562783A0}" presName="compNode" presStyleCnt="0"/>
      <dgm:spPr/>
    </dgm:pt>
    <dgm:pt modelId="{424BA457-6B54-492A-ADB0-C4EB5E1BB4E1}" type="pres">
      <dgm:prSet presAssocID="{77B921C3-5408-4379-ACEC-6C33562783A0}" presName="iconRect" presStyleLbl="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51BB430F-12A9-4F55-BF49-9662CCAAD49A}" type="pres">
      <dgm:prSet presAssocID="{77B921C3-5408-4379-ACEC-6C33562783A0}" presName="iconSpace" presStyleCnt="0"/>
      <dgm:spPr/>
    </dgm:pt>
    <dgm:pt modelId="{418E22D8-389D-4CED-A392-4F974DD4874B}" type="pres">
      <dgm:prSet presAssocID="{77B921C3-5408-4379-ACEC-6C33562783A0}" presName="parTx" presStyleLbl="revTx" presStyleIdx="2" presStyleCnt="4">
        <dgm:presLayoutVars>
          <dgm:chMax val="0"/>
          <dgm:chPref val="0"/>
        </dgm:presLayoutVars>
      </dgm:prSet>
      <dgm:spPr/>
    </dgm:pt>
    <dgm:pt modelId="{14E42343-4434-4E36-B63F-342F057C6F1A}" type="pres">
      <dgm:prSet presAssocID="{77B921C3-5408-4379-ACEC-6C33562783A0}" presName="txSpace" presStyleCnt="0"/>
      <dgm:spPr/>
    </dgm:pt>
    <dgm:pt modelId="{353B320B-A2A1-440C-89EA-C2B3A6EBAFC6}" type="pres">
      <dgm:prSet presAssocID="{77B921C3-5408-4379-ACEC-6C33562783A0}" presName="desTx" presStyleLbl="revTx" presStyleIdx="3" presStyleCnt="4">
        <dgm:presLayoutVars/>
      </dgm:prSet>
      <dgm:spPr/>
    </dgm:pt>
  </dgm:ptLst>
  <dgm:cxnLst>
    <dgm:cxn modelId="{74F6B603-0B43-4B1F-BB67-09B7462EF283}" srcId="{5C59B2D4-419B-4BC7-B922-4A6C961EDA5A}" destId="{593088A9-C412-46EB-9041-67CB19B6F218}" srcOrd="4" destOrd="0" parTransId="{1D84309A-50AF-41FC-A374-23696BA1DB7E}" sibTransId="{6ABFD897-4529-4895-84B6-DE4A7644DFF0}"/>
    <dgm:cxn modelId="{05EF3B21-B8E1-4B87-9775-F0F129E038D8}" type="presOf" srcId="{6C037D4C-6327-4186-A319-30AFFD15A6AD}" destId="{353B320B-A2A1-440C-89EA-C2B3A6EBAFC6}" srcOrd="0" destOrd="1" presId="urn:microsoft.com/office/officeart/2018/5/layout/CenteredIconLabelDescriptionList"/>
    <dgm:cxn modelId="{352CEC23-0B71-4E2F-BDBB-AFCD62D2C011}" type="presOf" srcId="{593088A9-C412-46EB-9041-67CB19B6F218}" destId="{B3E97A85-6D0E-4F40-8CB0-29703C035290}" srcOrd="0" destOrd="4" presId="urn:microsoft.com/office/officeart/2018/5/layout/CenteredIconLabelDescriptionList"/>
    <dgm:cxn modelId="{B147632C-BE26-4A18-B301-21142F7C6716}" type="presOf" srcId="{8AB71A20-D160-48E5-8373-F73BBEFD6303}" destId="{B3E97A85-6D0E-4F40-8CB0-29703C035290}" srcOrd="0" destOrd="3" presId="urn:microsoft.com/office/officeart/2018/5/layout/CenteredIconLabelDescriptionList"/>
    <dgm:cxn modelId="{97207140-3587-4266-942D-32F61A448579}" type="presOf" srcId="{D59E5962-4875-4C01-B8DD-D3765E4F8761}" destId="{353B320B-A2A1-440C-89EA-C2B3A6EBAFC6}" srcOrd="0" destOrd="3" presId="urn:microsoft.com/office/officeart/2018/5/layout/CenteredIconLabelDescriptionList"/>
    <dgm:cxn modelId="{E12DB440-7DE7-4FA0-867E-F4F18EEE5AEA}" srcId="{5C59B2D4-419B-4BC7-B922-4A6C961EDA5A}" destId="{8AB71A20-D160-48E5-8373-F73BBEFD6303}" srcOrd="3" destOrd="0" parTransId="{EF383A6A-103F-4C0C-8596-2F750898D3ED}" sibTransId="{AC296851-6149-46F9-95A0-1BB1D76F96A5}"/>
    <dgm:cxn modelId="{9802C45E-2014-413F-A7BC-15363C2BF30D}" srcId="{77B921C3-5408-4379-ACEC-6C33562783A0}" destId="{A3434B76-33DF-41AD-A020-5F31039225EC}" srcOrd="2" destOrd="0" parTransId="{6BDBAD5B-DE7A-47B3-AE6C-71C5D07E9C29}" sibTransId="{0CEF3BD5-5F78-41AE-AE69-ADE0AE4B1D2A}"/>
    <dgm:cxn modelId="{16BC5F5F-D928-4826-8151-D3E527AA628A}" srcId="{5C59B2D4-419B-4BC7-B922-4A6C961EDA5A}" destId="{28E2F054-289D-4753-8EDC-906827A66DAE}" srcOrd="1" destOrd="0" parTransId="{EB539CC1-14B3-4465-8DAF-03D5C45EF7B1}" sibTransId="{5F8FEDF1-4C95-45AE-AE95-EC1C15AF1593}"/>
    <dgm:cxn modelId="{53C8FB42-84FA-48A4-A3CC-F9A7C69AA09F}" type="presOf" srcId="{A3434B76-33DF-41AD-A020-5F31039225EC}" destId="{353B320B-A2A1-440C-89EA-C2B3A6EBAFC6}" srcOrd="0" destOrd="2" presId="urn:microsoft.com/office/officeart/2018/5/layout/CenteredIconLabelDescriptionList"/>
    <dgm:cxn modelId="{AE5F8F43-9AF0-4AAE-8BC0-928716A2021A}" srcId="{5C59B2D4-419B-4BC7-B922-4A6C961EDA5A}" destId="{13ABFD3E-C906-4C3C-927B-036447962B5B}" srcOrd="0" destOrd="0" parTransId="{E4EB661B-A116-4CC4-9716-5CCC1CD760B3}" sibTransId="{85A78670-274B-469C-B3D2-8300FDED1A1C}"/>
    <dgm:cxn modelId="{F726EF63-47A4-46C0-8114-71ADCDEA920F}" type="presOf" srcId="{5C59B2D4-419B-4BC7-B922-4A6C961EDA5A}" destId="{3BBC0565-9AD1-47C4-97BD-61F1A29A40FA}" srcOrd="0" destOrd="0" presId="urn:microsoft.com/office/officeart/2018/5/layout/CenteredIconLabelDescriptionList"/>
    <dgm:cxn modelId="{29616E4D-8E67-4C5B-8E89-F017FEA3CE80}" srcId="{77B921C3-5408-4379-ACEC-6C33562783A0}" destId="{D59E5962-4875-4C01-B8DD-D3765E4F8761}" srcOrd="3" destOrd="0" parTransId="{0FCA5089-D04E-4031-B4B0-6B68BBE29459}" sibTransId="{2F7C08A3-D6D1-4D6F-88D3-8DC98BE72237}"/>
    <dgm:cxn modelId="{2816F773-BD98-4010-A93E-0D3E25D5F96B}" srcId="{77B921C3-5408-4379-ACEC-6C33562783A0}" destId="{6C037D4C-6327-4186-A319-30AFFD15A6AD}" srcOrd="1" destOrd="0" parTransId="{7B407E96-154C-406F-8E51-04F3F0B1A589}" sibTransId="{447BAFD1-004B-4852-A68C-ECC94F14CDE5}"/>
    <dgm:cxn modelId="{94027B80-9001-4161-960E-9989A3699568}" srcId="{2FD7E14D-292F-4E49-9A32-CE5395A9B41A}" destId="{77B921C3-5408-4379-ACEC-6C33562783A0}" srcOrd="1" destOrd="0" parTransId="{07A1FB2C-6FB9-40A1-A8B9-0FCBB526EDD3}" sibTransId="{900FC494-F4E3-4548-AD02-24FF0BDDC870}"/>
    <dgm:cxn modelId="{A7919281-8321-4536-984C-27DB0431D735}" type="presOf" srcId="{77B921C3-5408-4379-ACEC-6C33562783A0}" destId="{418E22D8-389D-4CED-A392-4F974DD4874B}" srcOrd="0" destOrd="0" presId="urn:microsoft.com/office/officeart/2018/5/layout/CenteredIconLabelDescriptionList"/>
    <dgm:cxn modelId="{A3E57A89-39C0-4C8B-B5DA-D32221732CD8}" type="presOf" srcId="{13ABFD3E-C906-4C3C-927B-036447962B5B}" destId="{B3E97A85-6D0E-4F40-8CB0-29703C035290}" srcOrd="0" destOrd="0" presId="urn:microsoft.com/office/officeart/2018/5/layout/CenteredIconLabelDescriptionList"/>
    <dgm:cxn modelId="{8DEC639D-8997-4D3D-9016-807EE61567B8}" srcId="{77B921C3-5408-4379-ACEC-6C33562783A0}" destId="{83A58D73-A3F3-413E-8818-50AB1E25EE3B}" srcOrd="0" destOrd="0" parTransId="{29847331-0797-44E1-A31F-40C95F15B3E0}" sibTransId="{5502DB28-D420-4B9E-A52C-BCAFF031C60B}"/>
    <dgm:cxn modelId="{12850BA7-C386-4D11-873C-6E50F83C301B}" type="presOf" srcId="{83A58D73-A3F3-413E-8818-50AB1E25EE3B}" destId="{353B320B-A2A1-440C-89EA-C2B3A6EBAFC6}" srcOrd="0" destOrd="0" presId="urn:microsoft.com/office/officeart/2018/5/layout/CenteredIconLabelDescriptionList"/>
    <dgm:cxn modelId="{10BFA7AE-53DF-4744-B49C-FE59F4612905}" srcId="{5C59B2D4-419B-4BC7-B922-4A6C961EDA5A}" destId="{7B2EAC5C-7781-47F4-A3B7-338EF87E3449}" srcOrd="2" destOrd="0" parTransId="{48CB94C7-D468-49AA-9EFD-DE0B6835E651}" sibTransId="{3B9F3FBB-F0F3-45C2-81AA-66AFFF3EA541}"/>
    <dgm:cxn modelId="{C9EA81B1-95C9-4FEA-B55D-7317D9E88F47}" type="presOf" srcId="{5601A401-F978-407B-9199-465D95AEFF07}" destId="{353B320B-A2A1-440C-89EA-C2B3A6EBAFC6}" srcOrd="0" destOrd="4" presId="urn:microsoft.com/office/officeart/2018/5/layout/CenteredIconLabelDescriptionList"/>
    <dgm:cxn modelId="{6A567DB4-0CA9-4260-8BEC-8CB4EBC55D3C}" type="presOf" srcId="{2FD7E14D-292F-4E49-9A32-CE5395A9B41A}" destId="{55691734-2C8E-4E39-A6A9-937B725B674B}" srcOrd="0" destOrd="0" presId="urn:microsoft.com/office/officeart/2018/5/layout/CenteredIconLabelDescriptionList"/>
    <dgm:cxn modelId="{1DD25FC0-1DB2-4606-97B1-6B5A23CF19E0}" type="presOf" srcId="{7B2EAC5C-7781-47F4-A3B7-338EF87E3449}" destId="{B3E97A85-6D0E-4F40-8CB0-29703C035290}" srcOrd="0" destOrd="2" presId="urn:microsoft.com/office/officeart/2018/5/layout/CenteredIconLabelDescriptionList"/>
    <dgm:cxn modelId="{DFF4F5D1-8609-48F3-81CF-568D74787191}" srcId="{77B921C3-5408-4379-ACEC-6C33562783A0}" destId="{5601A401-F978-407B-9199-465D95AEFF07}" srcOrd="4" destOrd="0" parTransId="{26C0268F-93F4-4EB0-92B0-757695428961}" sibTransId="{AC89C4E6-2ACC-4065-B2C1-54BA309AA35F}"/>
    <dgm:cxn modelId="{A1BBACFD-20B2-4D91-B8A7-CE498EB2BC44}" srcId="{2FD7E14D-292F-4E49-9A32-CE5395A9B41A}" destId="{5C59B2D4-419B-4BC7-B922-4A6C961EDA5A}" srcOrd="0" destOrd="0" parTransId="{9DEB8ABD-4A14-4312-AD32-72257B22160F}" sibTransId="{4AF1263F-64AC-448D-92BE-2D6F37E2C6D3}"/>
    <dgm:cxn modelId="{FB52E8FD-7049-45DB-808C-2B86BB56E7EF}" type="presOf" srcId="{28E2F054-289D-4753-8EDC-906827A66DAE}" destId="{B3E97A85-6D0E-4F40-8CB0-29703C035290}" srcOrd="0" destOrd="1" presId="urn:microsoft.com/office/officeart/2018/5/layout/CenteredIconLabelDescriptionList"/>
    <dgm:cxn modelId="{8C10303C-C97B-4E90-95EF-1BEE37F6A3F9}" type="presParOf" srcId="{55691734-2C8E-4E39-A6A9-937B725B674B}" destId="{D3E4F998-3BA5-424C-8B98-595190450C22}" srcOrd="0" destOrd="0" presId="urn:microsoft.com/office/officeart/2018/5/layout/CenteredIconLabelDescriptionList"/>
    <dgm:cxn modelId="{5FC1F07D-8E68-47B4-ACEC-C328D212949F}" type="presParOf" srcId="{D3E4F998-3BA5-424C-8B98-595190450C22}" destId="{69942311-C2CD-4A7F-ADE7-026AE3DF4B6F}" srcOrd="0" destOrd="0" presId="urn:microsoft.com/office/officeart/2018/5/layout/CenteredIconLabelDescriptionList"/>
    <dgm:cxn modelId="{5FA48E82-2C88-4532-8DE3-996F4AC4D6E8}" type="presParOf" srcId="{D3E4F998-3BA5-424C-8B98-595190450C22}" destId="{201E9D28-1AA1-42E6-9884-380F0869DE32}" srcOrd="1" destOrd="0" presId="urn:microsoft.com/office/officeart/2018/5/layout/CenteredIconLabelDescriptionList"/>
    <dgm:cxn modelId="{E9A448FE-CD03-4DDD-8B65-5EB3C55EAB4A}" type="presParOf" srcId="{D3E4F998-3BA5-424C-8B98-595190450C22}" destId="{3BBC0565-9AD1-47C4-97BD-61F1A29A40FA}" srcOrd="2" destOrd="0" presId="urn:microsoft.com/office/officeart/2018/5/layout/CenteredIconLabelDescriptionList"/>
    <dgm:cxn modelId="{314ECB37-236E-45A3-A7EB-40A73677EC54}" type="presParOf" srcId="{D3E4F998-3BA5-424C-8B98-595190450C22}" destId="{BE24E928-52C1-415F-9B67-7CC695E8EAC1}" srcOrd="3" destOrd="0" presId="urn:microsoft.com/office/officeart/2018/5/layout/CenteredIconLabelDescriptionList"/>
    <dgm:cxn modelId="{CCA6F19F-D1A1-445D-81CB-0DCB21F2F735}" type="presParOf" srcId="{D3E4F998-3BA5-424C-8B98-595190450C22}" destId="{B3E97A85-6D0E-4F40-8CB0-29703C035290}" srcOrd="4" destOrd="0" presId="urn:microsoft.com/office/officeart/2018/5/layout/CenteredIconLabelDescriptionList"/>
    <dgm:cxn modelId="{348DBFC5-D1F3-477E-BD9D-F5EF203629CF}" type="presParOf" srcId="{55691734-2C8E-4E39-A6A9-937B725B674B}" destId="{21759E54-26DC-41CE-B96F-E1005FE46DD6}" srcOrd="1" destOrd="0" presId="urn:microsoft.com/office/officeart/2018/5/layout/CenteredIconLabelDescriptionList"/>
    <dgm:cxn modelId="{0490B2E0-FCCA-490A-802F-71FAE77D81D1}" type="presParOf" srcId="{55691734-2C8E-4E39-A6A9-937B725B674B}" destId="{2E96474D-9881-4199-AA42-09AB86DCDF41}" srcOrd="2" destOrd="0" presId="urn:microsoft.com/office/officeart/2018/5/layout/CenteredIconLabelDescriptionList"/>
    <dgm:cxn modelId="{4CA00D89-DF3C-4B0E-829E-A5CEFA36CE5A}" type="presParOf" srcId="{2E96474D-9881-4199-AA42-09AB86DCDF41}" destId="{424BA457-6B54-492A-ADB0-C4EB5E1BB4E1}" srcOrd="0" destOrd="0" presId="urn:microsoft.com/office/officeart/2018/5/layout/CenteredIconLabelDescriptionList"/>
    <dgm:cxn modelId="{3C7C8C3A-A38F-4DA6-870D-606B1B3B1269}" type="presParOf" srcId="{2E96474D-9881-4199-AA42-09AB86DCDF41}" destId="{51BB430F-12A9-4F55-BF49-9662CCAAD49A}" srcOrd="1" destOrd="0" presId="urn:microsoft.com/office/officeart/2018/5/layout/CenteredIconLabelDescriptionList"/>
    <dgm:cxn modelId="{7B414539-3756-4F29-8F70-1235AAB6B6D3}" type="presParOf" srcId="{2E96474D-9881-4199-AA42-09AB86DCDF41}" destId="{418E22D8-389D-4CED-A392-4F974DD4874B}" srcOrd="2" destOrd="0" presId="urn:microsoft.com/office/officeart/2018/5/layout/CenteredIconLabelDescriptionList"/>
    <dgm:cxn modelId="{08E4FBAA-A81B-4AC9-945E-7A0002B5B7F5}" type="presParOf" srcId="{2E96474D-9881-4199-AA42-09AB86DCDF41}" destId="{14E42343-4434-4E36-B63F-342F057C6F1A}" srcOrd="3" destOrd="0" presId="urn:microsoft.com/office/officeart/2018/5/layout/CenteredIconLabelDescriptionList"/>
    <dgm:cxn modelId="{59048B80-4046-48FE-A65B-14CDA3394AAC}" type="presParOf" srcId="{2E96474D-9881-4199-AA42-09AB86DCDF41}" destId="{353B320B-A2A1-440C-89EA-C2B3A6EBAFC6}"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83AD7B-2D91-495C-9905-E53AA68B6B37}"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A6C93276-B8EA-4807-9DEA-DFB12278533C}">
      <dgm:prSet/>
      <dgm:spPr/>
      <dgm:t>
        <a:bodyPr/>
        <a:lstStyle/>
        <a:p>
          <a:pPr>
            <a:lnSpc>
              <a:spcPct val="100000"/>
            </a:lnSpc>
            <a:defRPr b="1"/>
          </a:pPr>
          <a:r>
            <a:rPr lang="en-CA" b="1" i="0"/>
            <a:t>AI-Driven Automation and Efficiency</a:t>
          </a:r>
          <a:endParaRPr lang="en-US"/>
        </a:p>
      </dgm:t>
    </dgm:pt>
    <dgm:pt modelId="{5E918421-87F5-4582-80C0-9B368DFD5513}" type="parTrans" cxnId="{46D88D29-83D2-4E65-B332-B061B4AB9B00}">
      <dgm:prSet/>
      <dgm:spPr/>
      <dgm:t>
        <a:bodyPr/>
        <a:lstStyle/>
        <a:p>
          <a:endParaRPr lang="en-US"/>
        </a:p>
      </dgm:t>
    </dgm:pt>
    <dgm:pt modelId="{8F60F1D5-C372-484E-B20E-ECF4D7B935F0}" type="sibTrans" cxnId="{46D88D29-83D2-4E65-B332-B061B4AB9B00}">
      <dgm:prSet/>
      <dgm:spPr/>
      <dgm:t>
        <a:bodyPr/>
        <a:lstStyle/>
        <a:p>
          <a:endParaRPr lang="en-US"/>
        </a:p>
      </dgm:t>
    </dgm:pt>
    <dgm:pt modelId="{651346D3-19D9-4493-90FD-60BA4328D937}">
      <dgm:prSet/>
      <dgm:spPr/>
      <dgm:t>
        <a:bodyPr/>
        <a:lstStyle/>
        <a:p>
          <a:pPr>
            <a:lnSpc>
              <a:spcPct val="100000"/>
            </a:lnSpc>
          </a:pPr>
          <a:r>
            <a:rPr lang="en-CA" i="0"/>
            <a:t>Automated Data Processing</a:t>
          </a:r>
          <a:endParaRPr lang="en-US"/>
        </a:p>
      </dgm:t>
    </dgm:pt>
    <dgm:pt modelId="{5397D73C-56F6-478B-A3C5-0F9739F8E38A}" type="parTrans" cxnId="{7E551ADF-1748-4BFA-B793-4D67A456F453}">
      <dgm:prSet/>
      <dgm:spPr/>
      <dgm:t>
        <a:bodyPr/>
        <a:lstStyle/>
        <a:p>
          <a:endParaRPr lang="en-US"/>
        </a:p>
      </dgm:t>
    </dgm:pt>
    <dgm:pt modelId="{DD86C77D-E13C-414E-BB0B-EEC2F99B641B}" type="sibTrans" cxnId="{7E551ADF-1748-4BFA-B793-4D67A456F453}">
      <dgm:prSet/>
      <dgm:spPr/>
      <dgm:t>
        <a:bodyPr/>
        <a:lstStyle/>
        <a:p>
          <a:endParaRPr lang="en-US"/>
        </a:p>
      </dgm:t>
    </dgm:pt>
    <dgm:pt modelId="{DE08BB33-D854-4E85-BC5D-DF4B30D0CB23}">
      <dgm:prSet/>
      <dgm:spPr/>
      <dgm:t>
        <a:bodyPr/>
        <a:lstStyle/>
        <a:p>
          <a:pPr>
            <a:lnSpc>
              <a:spcPct val="100000"/>
            </a:lnSpc>
          </a:pPr>
          <a:r>
            <a:rPr lang="en-CA" i="0"/>
            <a:t>Predictive Maintenance</a:t>
          </a:r>
          <a:endParaRPr lang="en-US"/>
        </a:p>
      </dgm:t>
    </dgm:pt>
    <dgm:pt modelId="{3F016EE4-7FA1-4E8B-95AE-59DEEBCFC727}" type="parTrans" cxnId="{F9A51B91-D0B4-4411-995F-7064BE04B5DE}">
      <dgm:prSet/>
      <dgm:spPr/>
      <dgm:t>
        <a:bodyPr/>
        <a:lstStyle/>
        <a:p>
          <a:endParaRPr lang="en-US"/>
        </a:p>
      </dgm:t>
    </dgm:pt>
    <dgm:pt modelId="{672665E8-E47B-403B-8DB0-72D2BDF74758}" type="sibTrans" cxnId="{F9A51B91-D0B4-4411-995F-7064BE04B5DE}">
      <dgm:prSet/>
      <dgm:spPr/>
      <dgm:t>
        <a:bodyPr/>
        <a:lstStyle/>
        <a:p>
          <a:endParaRPr lang="en-US"/>
        </a:p>
      </dgm:t>
    </dgm:pt>
    <dgm:pt modelId="{C62913D5-B9F2-4806-9FB8-FB922E96903C}">
      <dgm:prSet/>
      <dgm:spPr/>
      <dgm:t>
        <a:bodyPr/>
        <a:lstStyle/>
        <a:p>
          <a:pPr>
            <a:lnSpc>
              <a:spcPct val="100000"/>
            </a:lnSpc>
          </a:pPr>
          <a:r>
            <a:rPr lang="en-CA" i="0"/>
            <a:t>Intelligent Process Automation</a:t>
          </a:r>
          <a:endParaRPr lang="en-US"/>
        </a:p>
      </dgm:t>
    </dgm:pt>
    <dgm:pt modelId="{9189C4FC-D3A5-452C-9BCC-FE11F4DA9A64}" type="parTrans" cxnId="{8DA14C94-06FE-41C6-95B2-25F3C80143C8}">
      <dgm:prSet/>
      <dgm:spPr/>
      <dgm:t>
        <a:bodyPr/>
        <a:lstStyle/>
        <a:p>
          <a:endParaRPr lang="en-US"/>
        </a:p>
      </dgm:t>
    </dgm:pt>
    <dgm:pt modelId="{D316CA07-926C-4400-A124-B0A8B3C1A291}" type="sibTrans" cxnId="{8DA14C94-06FE-41C6-95B2-25F3C80143C8}">
      <dgm:prSet/>
      <dgm:spPr/>
      <dgm:t>
        <a:bodyPr/>
        <a:lstStyle/>
        <a:p>
          <a:endParaRPr lang="en-US"/>
        </a:p>
      </dgm:t>
    </dgm:pt>
    <dgm:pt modelId="{670FEC90-3A5A-487D-99C9-DEDA8C888875}">
      <dgm:prSet/>
      <dgm:spPr/>
      <dgm:t>
        <a:bodyPr/>
        <a:lstStyle/>
        <a:p>
          <a:pPr>
            <a:lnSpc>
              <a:spcPct val="100000"/>
            </a:lnSpc>
            <a:defRPr b="1"/>
          </a:pPr>
          <a:r>
            <a:rPr lang="en-US" b="1" i="0"/>
            <a:t>AI-Powered Customer Experience and Personalization</a:t>
          </a:r>
          <a:endParaRPr lang="en-US"/>
        </a:p>
      </dgm:t>
    </dgm:pt>
    <dgm:pt modelId="{68D58F43-48B5-425A-A619-5AA63426294B}" type="parTrans" cxnId="{5C3A9D19-F6BD-48CE-BBE8-284047A1B2EE}">
      <dgm:prSet/>
      <dgm:spPr/>
      <dgm:t>
        <a:bodyPr/>
        <a:lstStyle/>
        <a:p>
          <a:endParaRPr lang="en-US"/>
        </a:p>
      </dgm:t>
    </dgm:pt>
    <dgm:pt modelId="{FEBB0CB7-533E-4CCA-90B3-B142E46BB8D7}" type="sibTrans" cxnId="{5C3A9D19-F6BD-48CE-BBE8-284047A1B2EE}">
      <dgm:prSet/>
      <dgm:spPr/>
      <dgm:t>
        <a:bodyPr/>
        <a:lstStyle/>
        <a:p>
          <a:endParaRPr lang="en-US"/>
        </a:p>
      </dgm:t>
    </dgm:pt>
    <dgm:pt modelId="{994818C8-AF7A-4EE2-973F-473DF2A894BA}">
      <dgm:prSet/>
      <dgm:spPr/>
      <dgm:t>
        <a:bodyPr/>
        <a:lstStyle/>
        <a:p>
          <a:pPr>
            <a:lnSpc>
              <a:spcPct val="100000"/>
            </a:lnSpc>
          </a:pPr>
          <a:r>
            <a:rPr lang="en-CA" i="0"/>
            <a:t>Enhanced Customer Service</a:t>
          </a:r>
          <a:endParaRPr lang="en-US"/>
        </a:p>
      </dgm:t>
    </dgm:pt>
    <dgm:pt modelId="{D559DEAF-1D33-4A3D-A191-2652A4B0D6E3}" type="parTrans" cxnId="{BEE17923-85E5-409E-A463-D37FE6AEFF53}">
      <dgm:prSet/>
      <dgm:spPr/>
      <dgm:t>
        <a:bodyPr/>
        <a:lstStyle/>
        <a:p>
          <a:endParaRPr lang="en-US"/>
        </a:p>
      </dgm:t>
    </dgm:pt>
    <dgm:pt modelId="{356FBF5C-4573-4BA7-B3E0-20C12D6186F8}" type="sibTrans" cxnId="{BEE17923-85E5-409E-A463-D37FE6AEFF53}">
      <dgm:prSet/>
      <dgm:spPr/>
      <dgm:t>
        <a:bodyPr/>
        <a:lstStyle/>
        <a:p>
          <a:endParaRPr lang="en-US"/>
        </a:p>
      </dgm:t>
    </dgm:pt>
    <dgm:pt modelId="{4280EB7A-C998-41EA-BB50-89C674CA32C2}">
      <dgm:prSet/>
      <dgm:spPr/>
      <dgm:t>
        <a:bodyPr/>
        <a:lstStyle/>
        <a:p>
          <a:pPr>
            <a:lnSpc>
              <a:spcPct val="100000"/>
            </a:lnSpc>
          </a:pPr>
          <a:r>
            <a:rPr lang="en-CA" i="0"/>
            <a:t>Predictive Analytics</a:t>
          </a:r>
          <a:endParaRPr lang="en-US"/>
        </a:p>
      </dgm:t>
    </dgm:pt>
    <dgm:pt modelId="{AE549ABB-E259-4A8B-AE63-C4E82889E0AE}" type="parTrans" cxnId="{C4B92134-EB9A-4B4F-BAA1-804A2E074B3D}">
      <dgm:prSet/>
      <dgm:spPr/>
      <dgm:t>
        <a:bodyPr/>
        <a:lstStyle/>
        <a:p>
          <a:endParaRPr lang="en-US"/>
        </a:p>
      </dgm:t>
    </dgm:pt>
    <dgm:pt modelId="{650B4598-AA1C-4BB1-B724-D22C11A9A86D}" type="sibTrans" cxnId="{C4B92134-EB9A-4B4F-BAA1-804A2E074B3D}">
      <dgm:prSet/>
      <dgm:spPr/>
      <dgm:t>
        <a:bodyPr/>
        <a:lstStyle/>
        <a:p>
          <a:endParaRPr lang="en-US"/>
        </a:p>
      </dgm:t>
    </dgm:pt>
    <dgm:pt modelId="{54E46B08-009F-497E-96D9-EF456CC33C75}">
      <dgm:prSet/>
      <dgm:spPr/>
      <dgm:t>
        <a:bodyPr/>
        <a:lstStyle/>
        <a:p>
          <a:pPr>
            <a:lnSpc>
              <a:spcPct val="100000"/>
            </a:lnSpc>
          </a:pPr>
          <a:r>
            <a:rPr lang="en-CA" i="0"/>
            <a:t>Hyper-Personalization</a:t>
          </a:r>
          <a:endParaRPr lang="en-US"/>
        </a:p>
      </dgm:t>
    </dgm:pt>
    <dgm:pt modelId="{1C656BAB-DD05-4C18-A52D-2C27669C0630}" type="parTrans" cxnId="{24C73DD4-2E7A-4CCE-8628-242C7842897E}">
      <dgm:prSet/>
      <dgm:spPr/>
      <dgm:t>
        <a:bodyPr/>
        <a:lstStyle/>
        <a:p>
          <a:endParaRPr lang="en-US"/>
        </a:p>
      </dgm:t>
    </dgm:pt>
    <dgm:pt modelId="{E3B4AF0B-8EFF-4A05-A2DE-7D9366F2C6E1}" type="sibTrans" cxnId="{24C73DD4-2E7A-4CCE-8628-242C7842897E}">
      <dgm:prSet/>
      <dgm:spPr/>
      <dgm:t>
        <a:bodyPr/>
        <a:lstStyle/>
        <a:p>
          <a:endParaRPr lang="en-US"/>
        </a:p>
      </dgm:t>
    </dgm:pt>
    <dgm:pt modelId="{ECBEAFAF-6A9C-469E-937D-E9915C792D9F}">
      <dgm:prSet/>
      <dgm:spPr/>
      <dgm:t>
        <a:bodyPr/>
        <a:lstStyle/>
        <a:p>
          <a:pPr>
            <a:lnSpc>
              <a:spcPct val="100000"/>
            </a:lnSpc>
            <a:defRPr b="1"/>
          </a:pPr>
          <a:r>
            <a:rPr lang="en-US" b="1"/>
            <a:t>AI in Cybersecurity and Threat Detection</a:t>
          </a:r>
          <a:endParaRPr lang="en-US"/>
        </a:p>
      </dgm:t>
    </dgm:pt>
    <dgm:pt modelId="{888F2CC3-6EEC-4090-A055-EA524DB8EAD3}" type="parTrans" cxnId="{0ED63A96-6326-46F1-B3B3-90D7B13602CD}">
      <dgm:prSet/>
      <dgm:spPr/>
      <dgm:t>
        <a:bodyPr/>
        <a:lstStyle/>
        <a:p>
          <a:endParaRPr lang="en-US"/>
        </a:p>
      </dgm:t>
    </dgm:pt>
    <dgm:pt modelId="{B20D4490-5D54-4E1D-911A-766C0C713BEB}" type="sibTrans" cxnId="{0ED63A96-6326-46F1-B3B3-90D7B13602CD}">
      <dgm:prSet/>
      <dgm:spPr/>
      <dgm:t>
        <a:bodyPr/>
        <a:lstStyle/>
        <a:p>
          <a:endParaRPr lang="en-US"/>
        </a:p>
      </dgm:t>
    </dgm:pt>
    <dgm:pt modelId="{83331866-8B4A-4BF0-AC4E-CF59EB137F3E}">
      <dgm:prSet/>
      <dgm:spPr/>
      <dgm:t>
        <a:bodyPr/>
        <a:lstStyle/>
        <a:p>
          <a:pPr>
            <a:lnSpc>
              <a:spcPct val="100000"/>
            </a:lnSpc>
          </a:pPr>
          <a:r>
            <a:rPr lang="en-CA"/>
            <a:t>Enhanced threat detection</a:t>
          </a:r>
          <a:endParaRPr lang="en-US"/>
        </a:p>
      </dgm:t>
    </dgm:pt>
    <dgm:pt modelId="{6DB42722-556C-46F1-B400-902C80733A33}" type="parTrans" cxnId="{E1831178-C0BD-4580-8A29-F0879DCE64F1}">
      <dgm:prSet/>
      <dgm:spPr/>
      <dgm:t>
        <a:bodyPr/>
        <a:lstStyle/>
        <a:p>
          <a:endParaRPr lang="en-US"/>
        </a:p>
      </dgm:t>
    </dgm:pt>
    <dgm:pt modelId="{09D328F7-09C6-40C9-8ED4-0F8BDFE93D60}" type="sibTrans" cxnId="{E1831178-C0BD-4580-8A29-F0879DCE64F1}">
      <dgm:prSet/>
      <dgm:spPr/>
      <dgm:t>
        <a:bodyPr/>
        <a:lstStyle/>
        <a:p>
          <a:endParaRPr lang="en-US"/>
        </a:p>
      </dgm:t>
    </dgm:pt>
    <dgm:pt modelId="{D150B8D2-2C28-47BF-B149-DF0C93F819E5}">
      <dgm:prSet/>
      <dgm:spPr/>
      <dgm:t>
        <a:bodyPr/>
        <a:lstStyle/>
        <a:p>
          <a:pPr>
            <a:lnSpc>
              <a:spcPct val="100000"/>
            </a:lnSpc>
          </a:pPr>
          <a:r>
            <a:rPr lang="en-CA"/>
            <a:t>Behavioral analysis</a:t>
          </a:r>
          <a:endParaRPr lang="en-US"/>
        </a:p>
      </dgm:t>
    </dgm:pt>
    <dgm:pt modelId="{B1FFD77A-6B58-41F3-884F-19723343FA3D}" type="parTrans" cxnId="{2543AFB4-A9FE-40EE-A844-B095A62FB46D}">
      <dgm:prSet/>
      <dgm:spPr/>
      <dgm:t>
        <a:bodyPr/>
        <a:lstStyle/>
        <a:p>
          <a:endParaRPr lang="en-US"/>
        </a:p>
      </dgm:t>
    </dgm:pt>
    <dgm:pt modelId="{ADD40F50-AA95-4732-9183-E5B7451A964C}" type="sibTrans" cxnId="{2543AFB4-A9FE-40EE-A844-B095A62FB46D}">
      <dgm:prSet/>
      <dgm:spPr/>
      <dgm:t>
        <a:bodyPr/>
        <a:lstStyle/>
        <a:p>
          <a:endParaRPr lang="en-US"/>
        </a:p>
      </dgm:t>
    </dgm:pt>
    <dgm:pt modelId="{51C82602-A643-4F1C-9BB3-B1788AB496A4}">
      <dgm:prSet/>
      <dgm:spPr/>
      <dgm:t>
        <a:bodyPr/>
        <a:lstStyle/>
        <a:p>
          <a:pPr>
            <a:lnSpc>
              <a:spcPct val="100000"/>
            </a:lnSpc>
          </a:pPr>
          <a:r>
            <a:rPr lang="en-CA"/>
            <a:t>Automated response</a:t>
          </a:r>
          <a:endParaRPr lang="en-US"/>
        </a:p>
      </dgm:t>
    </dgm:pt>
    <dgm:pt modelId="{08CB361D-8954-49A8-8FBA-1A88067C2E08}" type="parTrans" cxnId="{D2A86C43-2840-4A92-BCC2-4DCE139B111B}">
      <dgm:prSet/>
      <dgm:spPr/>
      <dgm:t>
        <a:bodyPr/>
        <a:lstStyle/>
        <a:p>
          <a:endParaRPr lang="en-US"/>
        </a:p>
      </dgm:t>
    </dgm:pt>
    <dgm:pt modelId="{AA148F42-2958-4ED4-8FA8-4BA5104FD18B}" type="sibTrans" cxnId="{D2A86C43-2840-4A92-BCC2-4DCE139B111B}">
      <dgm:prSet/>
      <dgm:spPr/>
      <dgm:t>
        <a:bodyPr/>
        <a:lstStyle/>
        <a:p>
          <a:endParaRPr lang="en-US"/>
        </a:p>
      </dgm:t>
    </dgm:pt>
    <dgm:pt modelId="{2D215829-C7FB-418B-B87D-0E44101C4FF2}" type="pres">
      <dgm:prSet presAssocID="{EF83AD7B-2D91-495C-9905-E53AA68B6B37}" presName="root" presStyleCnt="0">
        <dgm:presLayoutVars>
          <dgm:dir/>
          <dgm:resizeHandles val="exact"/>
        </dgm:presLayoutVars>
      </dgm:prSet>
      <dgm:spPr/>
    </dgm:pt>
    <dgm:pt modelId="{6261E82F-FEA0-4965-BC86-FE7C18AB707E}" type="pres">
      <dgm:prSet presAssocID="{A6C93276-B8EA-4807-9DEA-DFB12278533C}" presName="compNode" presStyleCnt="0"/>
      <dgm:spPr/>
    </dgm:pt>
    <dgm:pt modelId="{C4160947-DAB5-4DC8-9ACB-BB9D91B85B6E}" type="pres">
      <dgm:prSet presAssocID="{A6C93276-B8EA-4807-9DEA-DFB12278533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14DE1DCD-3A44-4F80-857E-7A0DFFA01D2E}" type="pres">
      <dgm:prSet presAssocID="{A6C93276-B8EA-4807-9DEA-DFB12278533C}" presName="iconSpace" presStyleCnt="0"/>
      <dgm:spPr/>
    </dgm:pt>
    <dgm:pt modelId="{2C795010-305A-46F5-8B47-71290F709D6B}" type="pres">
      <dgm:prSet presAssocID="{A6C93276-B8EA-4807-9DEA-DFB12278533C}" presName="parTx" presStyleLbl="revTx" presStyleIdx="0" presStyleCnt="6">
        <dgm:presLayoutVars>
          <dgm:chMax val="0"/>
          <dgm:chPref val="0"/>
        </dgm:presLayoutVars>
      </dgm:prSet>
      <dgm:spPr/>
    </dgm:pt>
    <dgm:pt modelId="{2F6A6CAD-3590-4F81-A1B1-BD9FABF9F89A}" type="pres">
      <dgm:prSet presAssocID="{A6C93276-B8EA-4807-9DEA-DFB12278533C}" presName="txSpace" presStyleCnt="0"/>
      <dgm:spPr/>
    </dgm:pt>
    <dgm:pt modelId="{77BE24E5-2B9F-4D1E-9A4A-0E35974613CE}" type="pres">
      <dgm:prSet presAssocID="{A6C93276-B8EA-4807-9DEA-DFB12278533C}" presName="desTx" presStyleLbl="revTx" presStyleIdx="1" presStyleCnt="6">
        <dgm:presLayoutVars/>
      </dgm:prSet>
      <dgm:spPr/>
    </dgm:pt>
    <dgm:pt modelId="{E0FA1F32-3B92-41B3-9EC9-33BFFBB3DAEA}" type="pres">
      <dgm:prSet presAssocID="{8F60F1D5-C372-484E-B20E-ECF4D7B935F0}" presName="sibTrans" presStyleCnt="0"/>
      <dgm:spPr/>
    </dgm:pt>
    <dgm:pt modelId="{F3A914E7-F455-4294-AE32-E6051F8A2BE0}" type="pres">
      <dgm:prSet presAssocID="{670FEC90-3A5A-487D-99C9-DEDA8C888875}" presName="compNode" presStyleCnt="0"/>
      <dgm:spPr/>
    </dgm:pt>
    <dgm:pt modelId="{AB9125B2-89E3-41C6-9425-9911CC9B98E8}" type="pres">
      <dgm:prSet presAssocID="{670FEC90-3A5A-487D-99C9-DEDA8C88887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6F1F43EF-CFFC-4381-B1AD-BABEDDCA8E27}" type="pres">
      <dgm:prSet presAssocID="{670FEC90-3A5A-487D-99C9-DEDA8C888875}" presName="iconSpace" presStyleCnt="0"/>
      <dgm:spPr/>
    </dgm:pt>
    <dgm:pt modelId="{7738B209-6645-4172-85C8-A4CC23413E5B}" type="pres">
      <dgm:prSet presAssocID="{670FEC90-3A5A-487D-99C9-DEDA8C888875}" presName="parTx" presStyleLbl="revTx" presStyleIdx="2" presStyleCnt="6">
        <dgm:presLayoutVars>
          <dgm:chMax val="0"/>
          <dgm:chPref val="0"/>
        </dgm:presLayoutVars>
      </dgm:prSet>
      <dgm:spPr/>
    </dgm:pt>
    <dgm:pt modelId="{7DD04D05-6915-4D96-9634-80525A322E6F}" type="pres">
      <dgm:prSet presAssocID="{670FEC90-3A5A-487D-99C9-DEDA8C888875}" presName="txSpace" presStyleCnt="0"/>
      <dgm:spPr/>
    </dgm:pt>
    <dgm:pt modelId="{FC4A2A7A-84F5-41D7-8553-43F698B12D86}" type="pres">
      <dgm:prSet presAssocID="{670FEC90-3A5A-487D-99C9-DEDA8C888875}" presName="desTx" presStyleLbl="revTx" presStyleIdx="3" presStyleCnt="6">
        <dgm:presLayoutVars/>
      </dgm:prSet>
      <dgm:spPr/>
    </dgm:pt>
    <dgm:pt modelId="{DDB97321-5BDF-4F22-BE65-00D80788FE67}" type="pres">
      <dgm:prSet presAssocID="{FEBB0CB7-533E-4CCA-90B3-B142E46BB8D7}" presName="sibTrans" presStyleCnt="0"/>
      <dgm:spPr/>
    </dgm:pt>
    <dgm:pt modelId="{79F79940-036B-4FC2-8F3F-9C090A811556}" type="pres">
      <dgm:prSet presAssocID="{ECBEAFAF-6A9C-469E-937D-E9915C792D9F}" presName="compNode" presStyleCnt="0"/>
      <dgm:spPr/>
    </dgm:pt>
    <dgm:pt modelId="{5BA3BDF3-12AA-4425-9188-33F2A87B4AD9}" type="pres">
      <dgm:prSet presAssocID="{ECBEAFAF-6A9C-469E-937D-E9915C792D9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ock"/>
        </a:ext>
      </dgm:extLst>
    </dgm:pt>
    <dgm:pt modelId="{3A0C1382-18F9-4C18-8544-F74B86F3EFDE}" type="pres">
      <dgm:prSet presAssocID="{ECBEAFAF-6A9C-469E-937D-E9915C792D9F}" presName="iconSpace" presStyleCnt="0"/>
      <dgm:spPr/>
    </dgm:pt>
    <dgm:pt modelId="{37F547C0-1B58-43F3-B19F-AD0C2E65C95E}" type="pres">
      <dgm:prSet presAssocID="{ECBEAFAF-6A9C-469E-937D-E9915C792D9F}" presName="parTx" presStyleLbl="revTx" presStyleIdx="4" presStyleCnt="6">
        <dgm:presLayoutVars>
          <dgm:chMax val="0"/>
          <dgm:chPref val="0"/>
        </dgm:presLayoutVars>
      </dgm:prSet>
      <dgm:spPr/>
    </dgm:pt>
    <dgm:pt modelId="{8E315FD5-A5BF-4F6C-BF11-75034655C9F9}" type="pres">
      <dgm:prSet presAssocID="{ECBEAFAF-6A9C-469E-937D-E9915C792D9F}" presName="txSpace" presStyleCnt="0"/>
      <dgm:spPr/>
    </dgm:pt>
    <dgm:pt modelId="{D94C79E0-0DA6-45D3-B60D-27F1D2505412}" type="pres">
      <dgm:prSet presAssocID="{ECBEAFAF-6A9C-469E-937D-E9915C792D9F}" presName="desTx" presStyleLbl="revTx" presStyleIdx="5" presStyleCnt="6">
        <dgm:presLayoutVars/>
      </dgm:prSet>
      <dgm:spPr/>
    </dgm:pt>
  </dgm:ptLst>
  <dgm:cxnLst>
    <dgm:cxn modelId="{701BBA0B-48C7-4D8B-BC31-09B0F3F871A5}" type="presOf" srcId="{DE08BB33-D854-4E85-BC5D-DF4B30D0CB23}" destId="{77BE24E5-2B9F-4D1E-9A4A-0E35974613CE}" srcOrd="0" destOrd="1" presId="urn:microsoft.com/office/officeart/2018/2/layout/IconLabelDescriptionList"/>
    <dgm:cxn modelId="{78110116-436E-4D4F-B037-D97C85A70ACE}" type="presOf" srcId="{994818C8-AF7A-4EE2-973F-473DF2A894BA}" destId="{FC4A2A7A-84F5-41D7-8553-43F698B12D86}" srcOrd="0" destOrd="0" presId="urn:microsoft.com/office/officeart/2018/2/layout/IconLabelDescriptionList"/>
    <dgm:cxn modelId="{5C3A9D19-F6BD-48CE-BBE8-284047A1B2EE}" srcId="{EF83AD7B-2D91-495C-9905-E53AA68B6B37}" destId="{670FEC90-3A5A-487D-99C9-DEDA8C888875}" srcOrd="1" destOrd="0" parTransId="{68D58F43-48B5-425A-A619-5AA63426294B}" sibTransId="{FEBB0CB7-533E-4CCA-90B3-B142E46BB8D7}"/>
    <dgm:cxn modelId="{BEE17923-85E5-409E-A463-D37FE6AEFF53}" srcId="{670FEC90-3A5A-487D-99C9-DEDA8C888875}" destId="{994818C8-AF7A-4EE2-973F-473DF2A894BA}" srcOrd="0" destOrd="0" parTransId="{D559DEAF-1D33-4A3D-A191-2652A4B0D6E3}" sibTransId="{356FBF5C-4573-4BA7-B3E0-20C12D6186F8}"/>
    <dgm:cxn modelId="{FF2A6725-D336-46A7-94E2-224813DAE106}" type="presOf" srcId="{D150B8D2-2C28-47BF-B149-DF0C93F819E5}" destId="{D94C79E0-0DA6-45D3-B60D-27F1D2505412}" srcOrd="0" destOrd="1" presId="urn:microsoft.com/office/officeart/2018/2/layout/IconLabelDescriptionList"/>
    <dgm:cxn modelId="{46D88D29-83D2-4E65-B332-B061B4AB9B00}" srcId="{EF83AD7B-2D91-495C-9905-E53AA68B6B37}" destId="{A6C93276-B8EA-4807-9DEA-DFB12278533C}" srcOrd="0" destOrd="0" parTransId="{5E918421-87F5-4582-80C0-9B368DFD5513}" sibTransId="{8F60F1D5-C372-484E-B20E-ECF4D7B935F0}"/>
    <dgm:cxn modelId="{DE49A32C-3D22-4E88-8642-59388C5C7F3A}" type="presOf" srcId="{83331866-8B4A-4BF0-AC4E-CF59EB137F3E}" destId="{D94C79E0-0DA6-45D3-B60D-27F1D2505412}" srcOrd="0" destOrd="0" presId="urn:microsoft.com/office/officeart/2018/2/layout/IconLabelDescriptionList"/>
    <dgm:cxn modelId="{C2B6EC2D-8700-476B-BD91-627C89812485}" type="presOf" srcId="{EF83AD7B-2D91-495C-9905-E53AA68B6B37}" destId="{2D215829-C7FB-418B-B87D-0E44101C4FF2}" srcOrd="0" destOrd="0" presId="urn:microsoft.com/office/officeart/2018/2/layout/IconLabelDescriptionList"/>
    <dgm:cxn modelId="{C4B92134-EB9A-4B4F-BAA1-804A2E074B3D}" srcId="{670FEC90-3A5A-487D-99C9-DEDA8C888875}" destId="{4280EB7A-C998-41EA-BB50-89C674CA32C2}" srcOrd="1" destOrd="0" parTransId="{AE549ABB-E259-4A8B-AE63-C4E82889E0AE}" sibTransId="{650B4598-AA1C-4BB1-B724-D22C11A9A86D}"/>
    <dgm:cxn modelId="{EF5A8F3A-02A0-4DB0-842E-D40B6ED4A405}" type="presOf" srcId="{4280EB7A-C998-41EA-BB50-89C674CA32C2}" destId="{FC4A2A7A-84F5-41D7-8553-43F698B12D86}" srcOrd="0" destOrd="1" presId="urn:microsoft.com/office/officeart/2018/2/layout/IconLabelDescriptionList"/>
    <dgm:cxn modelId="{D2A86C43-2840-4A92-BCC2-4DCE139B111B}" srcId="{ECBEAFAF-6A9C-469E-937D-E9915C792D9F}" destId="{51C82602-A643-4F1C-9BB3-B1788AB496A4}" srcOrd="2" destOrd="0" parTransId="{08CB361D-8954-49A8-8FBA-1A88067C2E08}" sibTransId="{AA148F42-2958-4ED4-8FA8-4BA5104FD18B}"/>
    <dgm:cxn modelId="{08DE0B45-DBA4-45A2-A3FC-6DBCAF37E164}" type="presOf" srcId="{651346D3-19D9-4493-90FD-60BA4328D937}" destId="{77BE24E5-2B9F-4D1E-9A4A-0E35974613CE}" srcOrd="0" destOrd="0" presId="urn:microsoft.com/office/officeart/2018/2/layout/IconLabelDescriptionList"/>
    <dgm:cxn modelId="{EC605E57-CAE3-4F8A-A66D-A6FCF8321A15}" type="presOf" srcId="{54E46B08-009F-497E-96D9-EF456CC33C75}" destId="{FC4A2A7A-84F5-41D7-8553-43F698B12D86}" srcOrd="0" destOrd="2" presId="urn:microsoft.com/office/officeart/2018/2/layout/IconLabelDescriptionList"/>
    <dgm:cxn modelId="{E1831178-C0BD-4580-8A29-F0879DCE64F1}" srcId="{ECBEAFAF-6A9C-469E-937D-E9915C792D9F}" destId="{83331866-8B4A-4BF0-AC4E-CF59EB137F3E}" srcOrd="0" destOrd="0" parTransId="{6DB42722-556C-46F1-B400-902C80733A33}" sibTransId="{09D328F7-09C6-40C9-8ED4-0F8BDFE93D60}"/>
    <dgm:cxn modelId="{63CC5E59-9150-45F1-840D-64F7DA2652A9}" type="presOf" srcId="{C62913D5-B9F2-4806-9FB8-FB922E96903C}" destId="{77BE24E5-2B9F-4D1E-9A4A-0E35974613CE}" srcOrd="0" destOrd="2" presId="urn:microsoft.com/office/officeart/2018/2/layout/IconLabelDescriptionList"/>
    <dgm:cxn modelId="{BE5E3A8C-ABAC-4494-90D8-3C6C043D9FD2}" type="presOf" srcId="{51C82602-A643-4F1C-9BB3-B1788AB496A4}" destId="{D94C79E0-0DA6-45D3-B60D-27F1D2505412}" srcOrd="0" destOrd="2" presId="urn:microsoft.com/office/officeart/2018/2/layout/IconLabelDescriptionList"/>
    <dgm:cxn modelId="{F9A51B91-D0B4-4411-995F-7064BE04B5DE}" srcId="{A6C93276-B8EA-4807-9DEA-DFB12278533C}" destId="{DE08BB33-D854-4E85-BC5D-DF4B30D0CB23}" srcOrd="1" destOrd="0" parTransId="{3F016EE4-7FA1-4E8B-95AE-59DEEBCFC727}" sibTransId="{672665E8-E47B-403B-8DB0-72D2BDF74758}"/>
    <dgm:cxn modelId="{8DA14C94-06FE-41C6-95B2-25F3C80143C8}" srcId="{A6C93276-B8EA-4807-9DEA-DFB12278533C}" destId="{C62913D5-B9F2-4806-9FB8-FB922E96903C}" srcOrd="2" destOrd="0" parTransId="{9189C4FC-D3A5-452C-9BCC-FE11F4DA9A64}" sibTransId="{D316CA07-926C-4400-A124-B0A8B3C1A291}"/>
    <dgm:cxn modelId="{0ED63A96-6326-46F1-B3B3-90D7B13602CD}" srcId="{EF83AD7B-2D91-495C-9905-E53AA68B6B37}" destId="{ECBEAFAF-6A9C-469E-937D-E9915C792D9F}" srcOrd="2" destOrd="0" parTransId="{888F2CC3-6EEC-4090-A055-EA524DB8EAD3}" sibTransId="{B20D4490-5D54-4E1D-911A-766C0C713BEB}"/>
    <dgm:cxn modelId="{A9264F9F-E92D-4144-9B66-754A2B5E294C}" type="presOf" srcId="{ECBEAFAF-6A9C-469E-937D-E9915C792D9F}" destId="{37F547C0-1B58-43F3-B19F-AD0C2E65C95E}" srcOrd="0" destOrd="0" presId="urn:microsoft.com/office/officeart/2018/2/layout/IconLabelDescriptionList"/>
    <dgm:cxn modelId="{2543AFB4-A9FE-40EE-A844-B095A62FB46D}" srcId="{ECBEAFAF-6A9C-469E-937D-E9915C792D9F}" destId="{D150B8D2-2C28-47BF-B149-DF0C93F819E5}" srcOrd="1" destOrd="0" parTransId="{B1FFD77A-6B58-41F3-884F-19723343FA3D}" sibTransId="{ADD40F50-AA95-4732-9183-E5B7451A964C}"/>
    <dgm:cxn modelId="{099301B5-3410-4877-A739-F1683D11E8F2}" type="presOf" srcId="{A6C93276-B8EA-4807-9DEA-DFB12278533C}" destId="{2C795010-305A-46F5-8B47-71290F709D6B}" srcOrd="0" destOrd="0" presId="urn:microsoft.com/office/officeart/2018/2/layout/IconLabelDescriptionList"/>
    <dgm:cxn modelId="{24C73DD4-2E7A-4CCE-8628-242C7842897E}" srcId="{670FEC90-3A5A-487D-99C9-DEDA8C888875}" destId="{54E46B08-009F-497E-96D9-EF456CC33C75}" srcOrd="2" destOrd="0" parTransId="{1C656BAB-DD05-4C18-A52D-2C27669C0630}" sibTransId="{E3B4AF0B-8EFF-4A05-A2DE-7D9366F2C6E1}"/>
    <dgm:cxn modelId="{7E551ADF-1748-4BFA-B793-4D67A456F453}" srcId="{A6C93276-B8EA-4807-9DEA-DFB12278533C}" destId="{651346D3-19D9-4493-90FD-60BA4328D937}" srcOrd="0" destOrd="0" parTransId="{5397D73C-56F6-478B-A3C5-0F9739F8E38A}" sibTransId="{DD86C77D-E13C-414E-BB0B-EEC2F99B641B}"/>
    <dgm:cxn modelId="{6A7088EA-7AA1-40CD-BEB8-21B9B2ADE957}" type="presOf" srcId="{670FEC90-3A5A-487D-99C9-DEDA8C888875}" destId="{7738B209-6645-4172-85C8-A4CC23413E5B}" srcOrd="0" destOrd="0" presId="urn:microsoft.com/office/officeart/2018/2/layout/IconLabelDescriptionList"/>
    <dgm:cxn modelId="{5627EC98-DB70-46EA-9099-30A286F7C2C0}" type="presParOf" srcId="{2D215829-C7FB-418B-B87D-0E44101C4FF2}" destId="{6261E82F-FEA0-4965-BC86-FE7C18AB707E}" srcOrd="0" destOrd="0" presId="urn:microsoft.com/office/officeart/2018/2/layout/IconLabelDescriptionList"/>
    <dgm:cxn modelId="{5D61718A-2BD0-4EEF-A384-DAF21899FA20}" type="presParOf" srcId="{6261E82F-FEA0-4965-BC86-FE7C18AB707E}" destId="{C4160947-DAB5-4DC8-9ACB-BB9D91B85B6E}" srcOrd="0" destOrd="0" presId="urn:microsoft.com/office/officeart/2018/2/layout/IconLabelDescriptionList"/>
    <dgm:cxn modelId="{6EC465F3-E007-4045-B5EC-548BBB1D8654}" type="presParOf" srcId="{6261E82F-FEA0-4965-BC86-FE7C18AB707E}" destId="{14DE1DCD-3A44-4F80-857E-7A0DFFA01D2E}" srcOrd="1" destOrd="0" presId="urn:microsoft.com/office/officeart/2018/2/layout/IconLabelDescriptionList"/>
    <dgm:cxn modelId="{5265C0C4-9A2E-4DA3-AE1F-DF6B89E95252}" type="presParOf" srcId="{6261E82F-FEA0-4965-BC86-FE7C18AB707E}" destId="{2C795010-305A-46F5-8B47-71290F709D6B}" srcOrd="2" destOrd="0" presId="urn:microsoft.com/office/officeart/2018/2/layout/IconLabelDescriptionList"/>
    <dgm:cxn modelId="{CA19FF9D-CA27-4071-9FBD-235979C7D6B5}" type="presParOf" srcId="{6261E82F-FEA0-4965-BC86-FE7C18AB707E}" destId="{2F6A6CAD-3590-4F81-A1B1-BD9FABF9F89A}" srcOrd="3" destOrd="0" presId="urn:microsoft.com/office/officeart/2018/2/layout/IconLabelDescriptionList"/>
    <dgm:cxn modelId="{0D537C31-244C-4B81-882B-02F91AB16B1D}" type="presParOf" srcId="{6261E82F-FEA0-4965-BC86-FE7C18AB707E}" destId="{77BE24E5-2B9F-4D1E-9A4A-0E35974613CE}" srcOrd="4" destOrd="0" presId="urn:microsoft.com/office/officeart/2018/2/layout/IconLabelDescriptionList"/>
    <dgm:cxn modelId="{4FA7387E-2CBD-41CB-9BAD-8A85B90F2C9D}" type="presParOf" srcId="{2D215829-C7FB-418B-B87D-0E44101C4FF2}" destId="{E0FA1F32-3B92-41B3-9EC9-33BFFBB3DAEA}" srcOrd="1" destOrd="0" presId="urn:microsoft.com/office/officeart/2018/2/layout/IconLabelDescriptionList"/>
    <dgm:cxn modelId="{2E70A1CA-2E53-43FC-B3F2-4470709D1073}" type="presParOf" srcId="{2D215829-C7FB-418B-B87D-0E44101C4FF2}" destId="{F3A914E7-F455-4294-AE32-E6051F8A2BE0}" srcOrd="2" destOrd="0" presId="urn:microsoft.com/office/officeart/2018/2/layout/IconLabelDescriptionList"/>
    <dgm:cxn modelId="{94FDB275-2F6B-4831-B967-3252898DD154}" type="presParOf" srcId="{F3A914E7-F455-4294-AE32-E6051F8A2BE0}" destId="{AB9125B2-89E3-41C6-9425-9911CC9B98E8}" srcOrd="0" destOrd="0" presId="urn:microsoft.com/office/officeart/2018/2/layout/IconLabelDescriptionList"/>
    <dgm:cxn modelId="{16FC597D-D660-4AEE-9ABB-0230040CE220}" type="presParOf" srcId="{F3A914E7-F455-4294-AE32-E6051F8A2BE0}" destId="{6F1F43EF-CFFC-4381-B1AD-BABEDDCA8E27}" srcOrd="1" destOrd="0" presId="urn:microsoft.com/office/officeart/2018/2/layout/IconLabelDescriptionList"/>
    <dgm:cxn modelId="{7E9E6948-76E0-421B-9C0F-0A25B1855E29}" type="presParOf" srcId="{F3A914E7-F455-4294-AE32-E6051F8A2BE0}" destId="{7738B209-6645-4172-85C8-A4CC23413E5B}" srcOrd="2" destOrd="0" presId="urn:microsoft.com/office/officeart/2018/2/layout/IconLabelDescriptionList"/>
    <dgm:cxn modelId="{2580C465-7166-4642-A430-C5CF6C0F84CC}" type="presParOf" srcId="{F3A914E7-F455-4294-AE32-E6051F8A2BE0}" destId="{7DD04D05-6915-4D96-9634-80525A322E6F}" srcOrd="3" destOrd="0" presId="urn:microsoft.com/office/officeart/2018/2/layout/IconLabelDescriptionList"/>
    <dgm:cxn modelId="{55B5F79D-A181-4FF1-928A-DDDDCFEDC529}" type="presParOf" srcId="{F3A914E7-F455-4294-AE32-E6051F8A2BE0}" destId="{FC4A2A7A-84F5-41D7-8553-43F698B12D86}" srcOrd="4" destOrd="0" presId="urn:microsoft.com/office/officeart/2018/2/layout/IconLabelDescriptionList"/>
    <dgm:cxn modelId="{AC6A1727-F9C0-4760-B780-D853A104FA16}" type="presParOf" srcId="{2D215829-C7FB-418B-B87D-0E44101C4FF2}" destId="{DDB97321-5BDF-4F22-BE65-00D80788FE67}" srcOrd="3" destOrd="0" presId="urn:microsoft.com/office/officeart/2018/2/layout/IconLabelDescriptionList"/>
    <dgm:cxn modelId="{21910432-71CF-49F3-9364-4827B934582A}" type="presParOf" srcId="{2D215829-C7FB-418B-B87D-0E44101C4FF2}" destId="{79F79940-036B-4FC2-8F3F-9C090A811556}" srcOrd="4" destOrd="0" presId="urn:microsoft.com/office/officeart/2018/2/layout/IconLabelDescriptionList"/>
    <dgm:cxn modelId="{6C597B27-746A-4D1F-BA5C-E63004C6DC03}" type="presParOf" srcId="{79F79940-036B-4FC2-8F3F-9C090A811556}" destId="{5BA3BDF3-12AA-4425-9188-33F2A87B4AD9}" srcOrd="0" destOrd="0" presId="urn:microsoft.com/office/officeart/2018/2/layout/IconLabelDescriptionList"/>
    <dgm:cxn modelId="{D6E31B30-BD48-4000-9859-18173EE95F58}" type="presParOf" srcId="{79F79940-036B-4FC2-8F3F-9C090A811556}" destId="{3A0C1382-18F9-4C18-8544-F74B86F3EFDE}" srcOrd="1" destOrd="0" presId="urn:microsoft.com/office/officeart/2018/2/layout/IconLabelDescriptionList"/>
    <dgm:cxn modelId="{EEB22987-4DF9-47A4-85E0-63F34094C19E}" type="presParOf" srcId="{79F79940-036B-4FC2-8F3F-9C090A811556}" destId="{37F547C0-1B58-43F3-B19F-AD0C2E65C95E}" srcOrd="2" destOrd="0" presId="urn:microsoft.com/office/officeart/2018/2/layout/IconLabelDescriptionList"/>
    <dgm:cxn modelId="{358166AD-16CE-436D-B239-C2100BDE25DC}" type="presParOf" srcId="{79F79940-036B-4FC2-8F3F-9C090A811556}" destId="{8E315FD5-A5BF-4F6C-BF11-75034655C9F9}" srcOrd="3" destOrd="0" presId="urn:microsoft.com/office/officeart/2018/2/layout/IconLabelDescriptionList"/>
    <dgm:cxn modelId="{DB5A0016-FEAF-472C-932C-936A079FC0BD}" type="presParOf" srcId="{79F79940-036B-4FC2-8F3F-9C090A811556}" destId="{D94C79E0-0DA6-45D3-B60D-27F1D2505412}"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80DA5-AAAA-492E-8C60-04CB577795DD}">
      <dsp:nvSpPr>
        <dsp:cNvPr id="0" name=""/>
        <dsp:cNvSpPr/>
      </dsp:nvSpPr>
      <dsp:spPr>
        <a:xfrm>
          <a:off x="607801" y="1263302"/>
          <a:ext cx="654117" cy="6541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431AB6-E1B0-4596-B6E1-E910F2099553}">
      <dsp:nvSpPr>
        <dsp:cNvPr id="0" name=""/>
        <dsp:cNvSpPr/>
      </dsp:nvSpPr>
      <dsp:spPr>
        <a:xfrm>
          <a:off x="406" y="2006310"/>
          <a:ext cx="1868906" cy="613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0" i="0" kern="1200"/>
            <a:t>Cloud </a:t>
          </a:r>
          <a:r>
            <a:rPr lang="en-US" sz="2000" b="0" i="0" kern="1200">
              <a:latin typeface="Raleway Medium"/>
            </a:rPr>
            <a:t>Computing</a:t>
          </a:r>
          <a:endParaRPr lang="en-US" sz="2000" b="0" i="0" kern="1200"/>
        </a:p>
      </dsp:txBody>
      <dsp:txXfrm>
        <a:off x="406" y="2006310"/>
        <a:ext cx="1868906" cy="613234"/>
      </dsp:txXfrm>
    </dsp:sp>
    <dsp:sp modelId="{6418BA47-C471-4B31-9CE0-C871289EDBFC}">
      <dsp:nvSpPr>
        <dsp:cNvPr id="0" name=""/>
        <dsp:cNvSpPr/>
      </dsp:nvSpPr>
      <dsp:spPr>
        <a:xfrm>
          <a:off x="406" y="2660889"/>
          <a:ext cx="1868906" cy="669635"/>
        </a:xfrm>
        <a:prstGeom prst="rect">
          <a:avLst/>
        </a:prstGeom>
        <a:noFill/>
        <a:ln>
          <a:noFill/>
        </a:ln>
        <a:effectLst/>
      </dsp:spPr>
      <dsp:style>
        <a:lnRef idx="0">
          <a:scrgbClr r="0" g="0" b="0"/>
        </a:lnRef>
        <a:fillRef idx="0">
          <a:scrgbClr r="0" g="0" b="0"/>
        </a:fillRef>
        <a:effectRef idx="0">
          <a:scrgbClr r="0" g="0" b="0"/>
        </a:effectRef>
        <a:fontRef idx="minor"/>
      </dsp:style>
    </dsp:sp>
    <dsp:sp modelId="{5CACFFCE-48C1-4955-A7BB-2F222EA0485D}">
      <dsp:nvSpPr>
        <dsp:cNvPr id="0" name=""/>
        <dsp:cNvSpPr/>
      </dsp:nvSpPr>
      <dsp:spPr>
        <a:xfrm>
          <a:off x="2803766" y="1263302"/>
          <a:ext cx="654117" cy="6541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90D681-C982-44D7-80EB-5E5A2F2CFD51}">
      <dsp:nvSpPr>
        <dsp:cNvPr id="0" name=""/>
        <dsp:cNvSpPr/>
      </dsp:nvSpPr>
      <dsp:spPr>
        <a:xfrm>
          <a:off x="2196371" y="2006310"/>
          <a:ext cx="1868906" cy="613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1900" b="0" kern="1200"/>
            <a:t>Enterprise Software</a:t>
          </a:r>
        </a:p>
      </dsp:txBody>
      <dsp:txXfrm>
        <a:off x="2196371" y="2006310"/>
        <a:ext cx="1868906" cy="613234"/>
      </dsp:txXfrm>
    </dsp:sp>
    <dsp:sp modelId="{D4ECAB55-1B88-4492-8D08-83E26A354FC4}">
      <dsp:nvSpPr>
        <dsp:cNvPr id="0" name=""/>
        <dsp:cNvSpPr/>
      </dsp:nvSpPr>
      <dsp:spPr>
        <a:xfrm>
          <a:off x="2196371" y="2660889"/>
          <a:ext cx="1868906" cy="669635"/>
        </a:xfrm>
        <a:prstGeom prst="rect">
          <a:avLst/>
        </a:prstGeom>
        <a:noFill/>
        <a:ln>
          <a:noFill/>
        </a:ln>
        <a:effectLst/>
      </dsp:spPr>
      <dsp:style>
        <a:lnRef idx="0">
          <a:scrgbClr r="0" g="0" b="0"/>
        </a:lnRef>
        <a:fillRef idx="0">
          <a:scrgbClr r="0" g="0" b="0"/>
        </a:fillRef>
        <a:effectRef idx="0">
          <a:scrgbClr r="0" g="0" b="0"/>
        </a:effectRef>
        <a:fontRef idx="minor"/>
      </dsp:style>
    </dsp:sp>
    <dsp:sp modelId="{277F483B-F52D-4BA4-8C9F-397665091107}">
      <dsp:nvSpPr>
        <dsp:cNvPr id="0" name=""/>
        <dsp:cNvSpPr/>
      </dsp:nvSpPr>
      <dsp:spPr>
        <a:xfrm>
          <a:off x="4999730" y="1263302"/>
          <a:ext cx="654117" cy="6541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EA73F3-0658-4E48-923B-F43B63D7F8AD}">
      <dsp:nvSpPr>
        <dsp:cNvPr id="0" name=""/>
        <dsp:cNvSpPr/>
      </dsp:nvSpPr>
      <dsp:spPr>
        <a:xfrm>
          <a:off x="4392336" y="2006310"/>
          <a:ext cx="1868906" cy="613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1900" b="0" kern="1200"/>
            <a:t>Consumer Electronics</a:t>
          </a:r>
        </a:p>
      </dsp:txBody>
      <dsp:txXfrm>
        <a:off x="4392336" y="2006310"/>
        <a:ext cx="1868906" cy="613234"/>
      </dsp:txXfrm>
    </dsp:sp>
    <dsp:sp modelId="{15FBDFF0-989C-47B8-B86E-77DF7AAD7B5F}">
      <dsp:nvSpPr>
        <dsp:cNvPr id="0" name=""/>
        <dsp:cNvSpPr/>
      </dsp:nvSpPr>
      <dsp:spPr>
        <a:xfrm>
          <a:off x="4392336" y="2660889"/>
          <a:ext cx="1868906" cy="669635"/>
        </a:xfrm>
        <a:prstGeom prst="rect">
          <a:avLst/>
        </a:prstGeom>
        <a:noFill/>
        <a:ln>
          <a:noFill/>
        </a:ln>
        <a:effectLst/>
      </dsp:spPr>
      <dsp:style>
        <a:lnRef idx="0">
          <a:scrgbClr r="0" g="0" b="0"/>
        </a:lnRef>
        <a:fillRef idx="0">
          <a:scrgbClr r="0" g="0" b="0"/>
        </a:fillRef>
        <a:effectRef idx="0">
          <a:scrgbClr r="0" g="0" b="0"/>
        </a:effectRef>
        <a:fontRef idx="minor"/>
      </dsp:style>
    </dsp:sp>
    <dsp:sp modelId="{49460726-9111-40A8-A0C7-5A732C78DBD8}">
      <dsp:nvSpPr>
        <dsp:cNvPr id="0" name=""/>
        <dsp:cNvSpPr/>
      </dsp:nvSpPr>
      <dsp:spPr>
        <a:xfrm>
          <a:off x="7195695" y="1263302"/>
          <a:ext cx="654117" cy="6541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0D260A-F9A0-4C94-BDF5-9D114D242E91}">
      <dsp:nvSpPr>
        <dsp:cNvPr id="0" name=""/>
        <dsp:cNvSpPr/>
      </dsp:nvSpPr>
      <dsp:spPr>
        <a:xfrm>
          <a:off x="6588301" y="2006310"/>
          <a:ext cx="1868906" cy="613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1900" b="0" kern="1200"/>
            <a:t>Artificial Intelligence</a:t>
          </a:r>
        </a:p>
      </dsp:txBody>
      <dsp:txXfrm>
        <a:off x="6588301" y="2006310"/>
        <a:ext cx="1868906" cy="613234"/>
      </dsp:txXfrm>
    </dsp:sp>
    <dsp:sp modelId="{977E2745-D389-41A1-BA06-5B217604C97A}">
      <dsp:nvSpPr>
        <dsp:cNvPr id="0" name=""/>
        <dsp:cNvSpPr/>
      </dsp:nvSpPr>
      <dsp:spPr>
        <a:xfrm>
          <a:off x="6588301" y="2660889"/>
          <a:ext cx="1868906" cy="669635"/>
        </a:xfrm>
        <a:prstGeom prst="rect">
          <a:avLst/>
        </a:prstGeom>
        <a:noFill/>
        <a:ln>
          <a:noFill/>
        </a:ln>
        <a:effectLst/>
      </dsp:spPr>
      <dsp:style>
        <a:lnRef idx="0">
          <a:scrgbClr r="0" g="0" b="0"/>
        </a:lnRef>
        <a:fillRef idx="0">
          <a:scrgbClr r="0" g="0" b="0"/>
        </a:fillRef>
        <a:effectRef idx="0">
          <a:scrgbClr r="0" g="0" b="0"/>
        </a:effectRef>
        <a:fontRef idx="minor"/>
      </dsp:style>
    </dsp:sp>
    <dsp:sp modelId="{68A386FC-54B5-4C5E-937F-FD2CC49DAEF6}">
      <dsp:nvSpPr>
        <dsp:cNvPr id="0" name=""/>
        <dsp:cNvSpPr/>
      </dsp:nvSpPr>
      <dsp:spPr>
        <a:xfrm>
          <a:off x="9391660" y="1263302"/>
          <a:ext cx="654117" cy="65411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EFEC2B-91A8-4D42-8ACC-55EF38FE57F7}">
      <dsp:nvSpPr>
        <dsp:cNvPr id="0" name=""/>
        <dsp:cNvSpPr/>
      </dsp:nvSpPr>
      <dsp:spPr>
        <a:xfrm>
          <a:off x="8784266" y="2006310"/>
          <a:ext cx="1868906" cy="613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1900" b="0" kern="1200">
              <a:latin typeface="Raleway Medium"/>
            </a:rPr>
            <a:t>Semiconductors</a:t>
          </a:r>
          <a:endParaRPr lang="en-US" sz="1900" b="0" kern="1200"/>
        </a:p>
      </dsp:txBody>
      <dsp:txXfrm>
        <a:off x="8784266" y="2006310"/>
        <a:ext cx="1868906" cy="613234"/>
      </dsp:txXfrm>
    </dsp:sp>
    <dsp:sp modelId="{EF60AF61-F227-4905-BE71-997B4F77FCDF}">
      <dsp:nvSpPr>
        <dsp:cNvPr id="0" name=""/>
        <dsp:cNvSpPr/>
      </dsp:nvSpPr>
      <dsp:spPr>
        <a:xfrm>
          <a:off x="8784266" y="2660889"/>
          <a:ext cx="1868906" cy="66963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FE736-23D0-47F1-8D6F-705A0E5A0682}">
      <dsp:nvSpPr>
        <dsp:cNvPr id="0" name=""/>
        <dsp:cNvSpPr/>
      </dsp:nvSpPr>
      <dsp:spPr>
        <a:xfrm>
          <a:off x="0" y="608"/>
          <a:ext cx="6858000" cy="142350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47FFED-D552-496C-BD06-58833FEED821}">
      <dsp:nvSpPr>
        <dsp:cNvPr id="0" name=""/>
        <dsp:cNvSpPr/>
      </dsp:nvSpPr>
      <dsp:spPr>
        <a:xfrm>
          <a:off x="430609" y="320896"/>
          <a:ext cx="782927" cy="7829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341177-54BC-493F-9D0F-9C4200FBB1DD}">
      <dsp:nvSpPr>
        <dsp:cNvPr id="0" name=""/>
        <dsp:cNvSpPr/>
      </dsp:nvSpPr>
      <dsp:spPr>
        <a:xfrm>
          <a:off x="1644146" y="608"/>
          <a:ext cx="5213853" cy="1423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654" tIns="150654" rIns="150654" bIns="150654" numCol="1" spcCol="1270" anchor="ctr" anchorCtr="0">
          <a:noAutofit/>
        </a:bodyPr>
        <a:lstStyle/>
        <a:p>
          <a:pPr marL="0" lvl="0" indent="0" algn="l" defTabSz="800100">
            <a:lnSpc>
              <a:spcPct val="100000"/>
            </a:lnSpc>
            <a:spcBef>
              <a:spcPct val="0"/>
            </a:spcBef>
            <a:spcAft>
              <a:spcPct val="35000"/>
            </a:spcAft>
            <a:buNone/>
          </a:pPr>
          <a:r>
            <a:rPr lang="en-CA" sz="1800" b="1" kern="1200"/>
            <a:t>IaaS – Infrastructure as a Service</a:t>
          </a:r>
          <a:br>
            <a:rPr lang="en-CA" sz="1800" b="1" kern="1200"/>
          </a:br>
          <a:r>
            <a:rPr lang="en-CA" sz="1800" kern="1200"/>
            <a:t>Cloud providers offer </a:t>
          </a:r>
          <a:r>
            <a:rPr lang="en-CA" sz="1800" kern="1200">
              <a:latin typeface="Raleway Medium"/>
            </a:rPr>
            <a:t>computing power</a:t>
          </a:r>
          <a:r>
            <a:rPr lang="en-CA" sz="1800" kern="1200"/>
            <a:t>, storage, and networking (e.g., AWS EC2, Google Compute Engine).</a:t>
          </a:r>
          <a:endParaRPr lang="en-US" sz="1800" kern="1200"/>
        </a:p>
      </dsp:txBody>
      <dsp:txXfrm>
        <a:off x="1644146" y="608"/>
        <a:ext cx="5213853" cy="1423503"/>
      </dsp:txXfrm>
    </dsp:sp>
    <dsp:sp modelId="{7C4CD662-F504-479A-A89E-5E628ABB0D60}">
      <dsp:nvSpPr>
        <dsp:cNvPr id="0" name=""/>
        <dsp:cNvSpPr/>
      </dsp:nvSpPr>
      <dsp:spPr>
        <a:xfrm>
          <a:off x="0" y="1779988"/>
          <a:ext cx="6858000" cy="142350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6C2EAA-780E-494B-BA20-2743000EC4C3}">
      <dsp:nvSpPr>
        <dsp:cNvPr id="0" name=""/>
        <dsp:cNvSpPr/>
      </dsp:nvSpPr>
      <dsp:spPr>
        <a:xfrm>
          <a:off x="430609" y="2100276"/>
          <a:ext cx="782927" cy="7829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7B94DB-9152-48FE-BFEC-5220804AC980}">
      <dsp:nvSpPr>
        <dsp:cNvPr id="0" name=""/>
        <dsp:cNvSpPr/>
      </dsp:nvSpPr>
      <dsp:spPr>
        <a:xfrm>
          <a:off x="1644146" y="1779988"/>
          <a:ext cx="5213853" cy="1423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654" tIns="150654" rIns="150654" bIns="150654" numCol="1" spcCol="1270" anchor="ctr" anchorCtr="0">
          <a:noAutofit/>
        </a:bodyPr>
        <a:lstStyle/>
        <a:p>
          <a:pPr marL="0" lvl="0" indent="0" algn="l" defTabSz="800100">
            <a:lnSpc>
              <a:spcPct val="100000"/>
            </a:lnSpc>
            <a:spcBef>
              <a:spcPct val="0"/>
            </a:spcBef>
            <a:spcAft>
              <a:spcPct val="35000"/>
            </a:spcAft>
            <a:buNone/>
          </a:pPr>
          <a:r>
            <a:rPr lang="en-CA" sz="1800" b="1" kern="1200"/>
            <a:t>PaaS – Platform as a Service</a:t>
          </a:r>
          <a:br>
            <a:rPr lang="en-CA" sz="1800" b="1" kern="1200"/>
          </a:br>
          <a:r>
            <a:rPr lang="en-CA" sz="1800" kern="1200"/>
            <a:t>Tools for developers such as databases, runtime environments, and app hosting (e.g., Azure App Services).</a:t>
          </a:r>
          <a:endParaRPr lang="en-US" sz="1800" kern="1200"/>
        </a:p>
      </dsp:txBody>
      <dsp:txXfrm>
        <a:off x="1644146" y="1779988"/>
        <a:ext cx="5213853" cy="1423503"/>
      </dsp:txXfrm>
    </dsp:sp>
    <dsp:sp modelId="{1AF4374A-95D5-4011-A792-452E499A231F}">
      <dsp:nvSpPr>
        <dsp:cNvPr id="0" name=""/>
        <dsp:cNvSpPr/>
      </dsp:nvSpPr>
      <dsp:spPr>
        <a:xfrm>
          <a:off x="0" y="3559367"/>
          <a:ext cx="6858000" cy="142350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ACF926-3E62-460A-A805-522CBDC03756}">
      <dsp:nvSpPr>
        <dsp:cNvPr id="0" name=""/>
        <dsp:cNvSpPr/>
      </dsp:nvSpPr>
      <dsp:spPr>
        <a:xfrm>
          <a:off x="430609" y="3879656"/>
          <a:ext cx="782927" cy="7829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748B0A-6D00-441E-9494-8056AF6018F0}">
      <dsp:nvSpPr>
        <dsp:cNvPr id="0" name=""/>
        <dsp:cNvSpPr/>
      </dsp:nvSpPr>
      <dsp:spPr>
        <a:xfrm>
          <a:off x="1644146" y="3559367"/>
          <a:ext cx="5213853" cy="1423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654" tIns="150654" rIns="150654" bIns="150654" numCol="1" spcCol="1270" anchor="ctr" anchorCtr="0">
          <a:noAutofit/>
        </a:bodyPr>
        <a:lstStyle/>
        <a:p>
          <a:pPr marL="0" lvl="0" indent="0" algn="l" defTabSz="800100">
            <a:lnSpc>
              <a:spcPct val="100000"/>
            </a:lnSpc>
            <a:spcBef>
              <a:spcPct val="0"/>
            </a:spcBef>
            <a:spcAft>
              <a:spcPct val="35000"/>
            </a:spcAft>
            <a:buNone/>
          </a:pPr>
          <a:r>
            <a:rPr lang="en-CA" sz="1800" b="1" kern="1200"/>
            <a:t>SaaS – Software as a Service</a:t>
          </a:r>
          <a:br>
            <a:rPr lang="en-CA" sz="1800" b="1" kern="1200"/>
          </a:br>
          <a:r>
            <a:rPr lang="en-CA" sz="1800" kern="1200"/>
            <a:t>End-user applications delivered through the cloud (e.g., Google Workspace, Salesforce, Microsoft 365).</a:t>
          </a:r>
          <a:endParaRPr lang="en-US" sz="1800" kern="1200"/>
        </a:p>
      </dsp:txBody>
      <dsp:txXfrm>
        <a:off x="1644146" y="3559367"/>
        <a:ext cx="5213853" cy="14235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42311-C2CD-4A7F-ADE7-026AE3DF4B6F}">
      <dsp:nvSpPr>
        <dsp:cNvPr id="0" name=""/>
        <dsp:cNvSpPr/>
      </dsp:nvSpPr>
      <dsp:spPr>
        <a:xfrm>
          <a:off x="1967016" y="0"/>
          <a:ext cx="1510523" cy="10898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BC0565-9AD1-47C4-97BD-61F1A29A40FA}">
      <dsp:nvSpPr>
        <dsp:cNvPr id="0" name=""/>
        <dsp:cNvSpPr/>
      </dsp:nvSpPr>
      <dsp:spPr>
        <a:xfrm>
          <a:off x="564387" y="1224886"/>
          <a:ext cx="4315781" cy="467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a:t>IOS </a:t>
          </a:r>
        </a:p>
      </dsp:txBody>
      <dsp:txXfrm>
        <a:off x="564387" y="1224886"/>
        <a:ext cx="4315781" cy="467092"/>
      </dsp:txXfrm>
    </dsp:sp>
    <dsp:sp modelId="{B3E97A85-6D0E-4F40-8CB0-29703C035290}">
      <dsp:nvSpPr>
        <dsp:cNvPr id="0" name=""/>
        <dsp:cNvSpPr/>
      </dsp:nvSpPr>
      <dsp:spPr>
        <a:xfrm>
          <a:off x="564387" y="1754771"/>
          <a:ext cx="4315781" cy="2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Exclusive for Apple products</a:t>
          </a:r>
        </a:p>
        <a:p>
          <a:pPr marL="0" lvl="0" indent="0" algn="ctr" defTabSz="755650">
            <a:lnSpc>
              <a:spcPct val="100000"/>
            </a:lnSpc>
            <a:spcBef>
              <a:spcPct val="0"/>
            </a:spcBef>
            <a:spcAft>
              <a:spcPct val="35000"/>
            </a:spcAft>
            <a:buNone/>
          </a:pPr>
          <a:r>
            <a:rPr lang="en-US" sz="1700" kern="1200"/>
            <a:t>User Friendly</a:t>
          </a:r>
        </a:p>
        <a:p>
          <a:pPr marL="0" lvl="0" indent="0" algn="ctr" defTabSz="755650">
            <a:lnSpc>
              <a:spcPct val="100000"/>
            </a:lnSpc>
            <a:spcBef>
              <a:spcPct val="0"/>
            </a:spcBef>
            <a:spcAft>
              <a:spcPct val="35000"/>
            </a:spcAft>
            <a:buNone/>
          </a:pPr>
          <a:r>
            <a:rPr lang="en-US" sz="1700" kern="1200"/>
            <a:t>Tight integration with other Apple products</a:t>
          </a:r>
        </a:p>
        <a:p>
          <a:pPr marL="0" lvl="0" indent="0" algn="ctr" defTabSz="755650">
            <a:lnSpc>
              <a:spcPct val="100000"/>
            </a:lnSpc>
            <a:spcBef>
              <a:spcPct val="0"/>
            </a:spcBef>
            <a:spcAft>
              <a:spcPct val="35000"/>
            </a:spcAft>
            <a:buNone/>
          </a:pPr>
          <a:r>
            <a:rPr lang="en-US" sz="1700" kern="1200"/>
            <a:t>iPhone’s at the higher price range</a:t>
          </a:r>
        </a:p>
        <a:p>
          <a:pPr marL="0" lvl="0" indent="0" algn="ctr" defTabSz="755650">
            <a:lnSpc>
              <a:spcPct val="100000"/>
            </a:lnSpc>
            <a:spcBef>
              <a:spcPct val="0"/>
            </a:spcBef>
            <a:spcAft>
              <a:spcPct val="35000"/>
            </a:spcAft>
            <a:buNone/>
          </a:pPr>
          <a:r>
            <a:rPr lang="en-US" sz="1700" kern="1200"/>
            <a:t>Closed source, with open components</a:t>
          </a:r>
        </a:p>
        <a:p>
          <a:pPr marL="0" lvl="0" indent="0" algn="ctr" defTabSz="755650">
            <a:lnSpc>
              <a:spcPct val="100000"/>
            </a:lnSpc>
            <a:spcBef>
              <a:spcPct val="0"/>
            </a:spcBef>
            <a:spcAft>
              <a:spcPct val="35000"/>
            </a:spcAft>
            <a:buNone/>
          </a:pPr>
          <a:r>
            <a:rPr lang="en-US" sz="1700" kern="1200"/>
            <a:t>Exclusive communication: iMessage, FaceTime</a:t>
          </a:r>
        </a:p>
        <a:p>
          <a:pPr marL="0" lvl="0" indent="0" algn="ctr" defTabSz="755650">
            <a:lnSpc>
              <a:spcPct val="100000"/>
            </a:lnSpc>
            <a:spcBef>
              <a:spcPct val="0"/>
            </a:spcBef>
            <a:spcAft>
              <a:spcPct val="35000"/>
            </a:spcAft>
            <a:buNone/>
          </a:pPr>
          <a:r>
            <a:rPr lang="en-US" sz="1700" kern="1200"/>
            <a:t>App Store has over 1.91+ million apps</a:t>
          </a:r>
        </a:p>
        <a:p>
          <a:pPr marL="0" lvl="0" indent="0" algn="ctr" defTabSz="755650">
            <a:lnSpc>
              <a:spcPct val="100000"/>
            </a:lnSpc>
            <a:spcBef>
              <a:spcPct val="0"/>
            </a:spcBef>
            <a:spcAft>
              <a:spcPct val="35000"/>
            </a:spcAft>
            <a:buNone/>
          </a:pPr>
          <a:endParaRPr lang="en-US" sz="1700" kern="1200"/>
        </a:p>
        <a:p>
          <a:pPr marL="0" lvl="0" indent="0" algn="ctr" defTabSz="755650">
            <a:lnSpc>
              <a:spcPct val="100000"/>
            </a:lnSpc>
            <a:spcBef>
              <a:spcPct val="0"/>
            </a:spcBef>
            <a:spcAft>
              <a:spcPct val="35000"/>
            </a:spcAft>
            <a:buNone/>
          </a:pPr>
          <a:endParaRPr lang="en-US" sz="1700" kern="1200"/>
        </a:p>
      </dsp:txBody>
      <dsp:txXfrm>
        <a:off x="564387" y="1754771"/>
        <a:ext cx="4315781" cy="2596566"/>
      </dsp:txXfrm>
    </dsp:sp>
    <dsp:sp modelId="{424BA457-6B54-492A-ADB0-C4EB5E1BB4E1}">
      <dsp:nvSpPr>
        <dsp:cNvPr id="0" name=""/>
        <dsp:cNvSpPr/>
      </dsp:nvSpPr>
      <dsp:spPr>
        <a:xfrm>
          <a:off x="7038059" y="0"/>
          <a:ext cx="1510523" cy="10898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8E22D8-389D-4CED-A392-4F974DD4874B}">
      <dsp:nvSpPr>
        <dsp:cNvPr id="0" name=""/>
        <dsp:cNvSpPr/>
      </dsp:nvSpPr>
      <dsp:spPr>
        <a:xfrm>
          <a:off x="5635430" y="1224886"/>
          <a:ext cx="4315781" cy="467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a:t>Android</a:t>
          </a:r>
        </a:p>
      </dsp:txBody>
      <dsp:txXfrm>
        <a:off x="5635430" y="1224886"/>
        <a:ext cx="4315781" cy="467092"/>
      </dsp:txXfrm>
    </dsp:sp>
    <dsp:sp modelId="{353B320B-A2A1-440C-89EA-C2B3A6EBAFC6}">
      <dsp:nvSpPr>
        <dsp:cNvPr id="0" name=""/>
        <dsp:cNvSpPr/>
      </dsp:nvSpPr>
      <dsp:spPr>
        <a:xfrm>
          <a:off x="5635430" y="1754771"/>
          <a:ext cx="4315781" cy="2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Used by most phone manufacturers</a:t>
          </a:r>
        </a:p>
        <a:p>
          <a:pPr marL="0" lvl="0" indent="0" algn="ctr" defTabSz="755650">
            <a:lnSpc>
              <a:spcPct val="100000"/>
            </a:lnSpc>
            <a:spcBef>
              <a:spcPct val="0"/>
            </a:spcBef>
            <a:spcAft>
              <a:spcPct val="35000"/>
            </a:spcAft>
            <a:buNone/>
          </a:pPr>
          <a:r>
            <a:rPr lang="en-US" sz="1700" kern="1200"/>
            <a:t>Giving customers varying price options</a:t>
          </a:r>
        </a:p>
        <a:p>
          <a:pPr marL="0" lvl="0" indent="0" algn="ctr" defTabSz="755650">
            <a:lnSpc>
              <a:spcPct val="100000"/>
            </a:lnSpc>
            <a:spcBef>
              <a:spcPct val="0"/>
            </a:spcBef>
            <a:spcAft>
              <a:spcPct val="35000"/>
            </a:spcAft>
            <a:buNone/>
          </a:pPr>
          <a:r>
            <a:rPr lang="en-US" sz="1700" kern="1200"/>
            <a:t>Open-Source OS</a:t>
          </a:r>
        </a:p>
        <a:p>
          <a:pPr marL="0" lvl="0" indent="0" algn="ctr" defTabSz="755650">
            <a:lnSpc>
              <a:spcPct val="100000"/>
            </a:lnSpc>
            <a:spcBef>
              <a:spcPct val="0"/>
            </a:spcBef>
            <a:spcAft>
              <a:spcPct val="35000"/>
            </a:spcAft>
            <a:buNone/>
          </a:pPr>
          <a:r>
            <a:rPr lang="en-US" sz="1700" kern="1200"/>
            <a:t>Versatile</a:t>
          </a:r>
        </a:p>
        <a:p>
          <a:pPr marL="0" lvl="0" indent="0" algn="ctr" defTabSz="755650">
            <a:lnSpc>
              <a:spcPct val="100000"/>
            </a:lnSpc>
            <a:spcBef>
              <a:spcPct val="0"/>
            </a:spcBef>
            <a:spcAft>
              <a:spcPct val="35000"/>
            </a:spcAft>
            <a:buNone/>
          </a:pPr>
          <a:r>
            <a:rPr lang="en-US" sz="1700" kern="1200"/>
            <a:t>Utilizes third-party app for communications</a:t>
          </a:r>
        </a:p>
        <a:p>
          <a:pPr marL="0" lvl="0" indent="0" algn="ctr" defTabSz="755650">
            <a:lnSpc>
              <a:spcPct val="100000"/>
            </a:lnSpc>
            <a:spcBef>
              <a:spcPct val="0"/>
            </a:spcBef>
            <a:spcAft>
              <a:spcPct val="35000"/>
            </a:spcAft>
            <a:buNone/>
          </a:pPr>
          <a:r>
            <a:rPr lang="en-US" sz="1700" kern="1200"/>
            <a:t>Google Play Store has 2.06+ million apps</a:t>
          </a:r>
        </a:p>
      </dsp:txBody>
      <dsp:txXfrm>
        <a:off x="5635430" y="1754771"/>
        <a:ext cx="4315781" cy="25965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60947-DAB5-4DC8-9ACB-BB9D91B85B6E}">
      <dsp:nvSpPr>
        <dsp:cNvPr id="0" name=""/>
        <dsp:cNvSpPr/>
      </dsp:nvSpPr>
      <dsp:spPr>
        <a:xfrm>
          <a:off x="5099" y="1150441"/>
          <a:ext cx="1178296" cy="11782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795010-305A-46F5-8B47-71290F709D6B}">
      <dsp:nvSpPr>
        <dsp:cNvPr id="0" name=""/>
        <dsp:cNvSpPr/>
      </dsp:nvSpPr>
      <dsp:spPr>
        <a:xfrm>
          <a:off x="5099" y="2437386"/>
          <a:ext cx="3366562" cy="504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CA" sz="1600" b="1" i="0" kern="1200"/>
            <a:t>AI-Driven Automation and Efficiency</a:t>
          </a:r>
          <a:endParaRPr lang="en-US" sz="1600" kern="1200"/>
        </a:p>
      </dsp:txBody>
      <dsp:txXfrm>
        <a:off x="5099" y="2437386"/>
        <a:ext cx="3366562" cy="504984"/>
      </dsp:txXfrm>
    </dsp:sp>
    <dsp:sp modelId="{77BE24E5-2B9F-4D1E-9A4A-0E35974613CE}">
      <dsp:nvSpPr>
        <dsp:cNvPr id="0" name=""/>
        <dsp:cNvSpPr/>
      </dsp:nvSpPr>
      <dsp:spPr>
        <a:xfrm>
          <a:off x="5099" y="2992905"/>
          <a:ext cx="3366562" cy="684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CA" sz="1200" i="0" kern="1200"/>
            <a:t>Automated Data Processing</a:t>
          </a:r>
          <a:endParaRPr lang="en-US" sz="1200" kern="1200"/>
        </a:p>
        <a:p>
          <a:pPr marL="0" lvl="0" indent="0" algn="l" defTabSz="533400">
            <a:lnSpc>
              <a:spcPct val="100000"/>
            </a:lnSpc>
            <a:spcBef>
              <a:spcPct val="0"/>
            </a:spcBef>
            <a:spcAft>
              <a:spcPct val="35000"/>
            </a:spcAft>
            <a:buNone/>
          </a:pPr>
          <a:r>
            <a:rPr lang="en-CA" sz="1200" i="0" kern="1200"/>
            <a:t>Predictive Maintenance</a:t>
          </a:r>
          <a:endParaRPr lang="en-US" sz="1200" kern="1200"/>
        </a:p>
        <a:p>
          <a:pPr marL="0" lvl="0" indent="0" algn="l" defTabSz="533400">
            <a:lnSpc>
              <a:spcPct val="100000"/>
            </a:lnSpc>
            <a:spcBef>
              <a:spcPct val="0"/>
            </a:spcBef>
            <a:spcAft>
              <a:spcPct val="35000"/>
            </a:spcAft>
            <a:buNone/>
          </a:pPr>
          <a:r>
            <a:rPr lang="en-CA" sz="1200" i="0" kern="1200"/>
            <a:t>Intelligent Process Automation</a:t>
          </a:r>
          <a:endParaRPr lang="en-US" sz="1200" kern="1200"/>
        </a:p>
      </dsp:txBody>
      <dsp:txXfrm>
        <a:off x="5099" y="2992905"/>
        <a:ext cx="3366562" cy="684241"/>
      </dsp:txXfrm>
    </dsp:sp>
    <dsp:sp modelId="{AB9125B2-89E3-41C6-9425-9911CC9B98E8}">
      <dsp:nvSpPr>
        <dsp:cNvPr id="0" name=""/>
        <dsp:cNvSpPr/>
      </dsp:nvSpPr>
      <dsp:spPr>
        <a:xfrm>
          <a:off x="3960810" y="1150441"/>
          <a:ext cx="1178296" cy="11782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38B209-6645-4172-85C8-A4CC23413E5B}">
      <dsp:nvSpPr>
        <dsp:cNvPr id="0" name=""/>
        <dsp:cNvSpPr/>
      </dsp:nvSpPr>
      <dsp:spPr>
        <a:xfrm>
          <a:off x="3960810" y="2437386"/>
          <a:ext cx="3366562" cy="504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b="1" i="0" kern="1200"/>
            <a:t>AI-Powered Customer Experience and Personalization</a:t>
          </a:r>
          <a:endParaRPr lang="en-US" sz="1600" kern="1200"/>
        </a:p>
      </dsp:txBody>
      <dsp:txXfrm>
        <a:off x="3960810" y="2437386"/>
        <a:ext cx="3366562" cy="504984"/>
      </dsp:txXfrm>
    </dsp:sp>
    <dsp:sp modelId="{FC4A2A7A-84F5-41D7-8553-43F698B12D86}">
      <dsp:nvSpPr>
        <dsp:cNvPr id="0" name=""/>
        <dsp:cNvSpPr/>
      </dsp:nvSpPr>
      <dsp:spPr>
        <a:xfrm>
          <a:off x="3960810" y="2992905"/>
          <a:ext cx="3366562" cy="684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CA" sz="1200" i="0" kern="1200"/>
            <a:t>Enhanced Customer Service</a:t>
          </a:r>
          <a:endParaRPr lang="en-US" sz="1200" kern="1200"/>
        </a:p>
        <a:p>
          <a:pPr marL="0" lvl="0" indent="0" algn="l" defTabSz="533400">
            <a:lnSpc>
              <a:spcPct val="100000"/>
            </a:lnSpc>
            <a:spcBef>
              <a:spcPct val="0"/>
            </a:spcBef>
            <a:spcAft>
              <a:spcPct val="35000"/>
            </a:spcAft>
            <a:buNone/>
          </a:pPr>
          <a:r>
            <a:rPr lang="en-CA" sz="1200" i="0" kern="1200"/>
            <a:t>Predictive Analytics</a:t>
          </a:r>
          <a:endParaRPr lang="en-US" sz="1200" kern="1200"/>
        </a:p>
        <a:p>
          <a:pPr marL="0" lvl="0" indent="0" algn="l" defTabSz="533400">
            <a:lnSpc>
              <a:spcPct val="100000"/>
            </a:lnSpc>
            <a:spcBef>
              <a:spcPct val="0"/>
            </a:spcBef>
            <a:spcAft>
              <a:spcPct val="35000"/>
            </a:spcAft>
            <a:buNone/>
          </a:pPr>
          <a:r>
            <a:rPr lang="en-CA" sz="1200" i="0" kern="1200"/>
            <a:t>Hyper-Personalization</a:t>
          </a:r>
          <a:endParaRPr lang="en-US" sz="1200" kern="1200"/>
        </a:p>
      </dsp:txBody>
      <dsp:txXfrm>
        <a:off x="3960810" y="2992905"/>
        <a:ext cx="3366562" cy="684241"/>
      </dsp:txXfrm>
    </dsp:sp>
    <dsp:sp modelId="{5BA3BDF3-12AA-4425-9188-33F2A87B4AD9}">
      <dsp:nvSpPr>
        <dsp:cNvPr id="0" name=""/>
        <dsp:cNvSpPr/>
      </dsp:nvSpPr>
      <dsp:spPr>
        <a:xfrm>
          <a:off x="7916521" y="1150441"/>
          <a:ext cx="1178296" cy="11782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F547C0-1B58-43F3-B19F-AD0C2E65C95E}">
      <dsp:nvSpPr>
        <dsp:cNvPr id="0" name=""/>
        <dsp:cNvSpPr/>
      </dsp:nvSpPr>
      <dsp:spPr>
        <a:xfrm>
          <a:off x="7916521" y="2437386"/>
          <a:ext cx="3366562" cy="504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b="1" kern="1200"/>
            <a:t>AI in Cybersecurity and Threat Detection</a:t>
          </a:r>
          <a:endParaRPr lang="en-US" sz="1600" kern="1200"/>
        </a:p>
      </dsp:txBody>
      <dsp:txXfrm>
        <a:off x="7916521" y="2437386"/>
        <a:ext cx="3366562" cy="504984"/>
      </dsp:txXfrm>
    </dsp:sp>
    <dsp:sp modelId="{D94C79E0-0DA6-45D3-B60D-27F1D2505412}">
      <dsp:nvSpPr>
        <dsp:cNvPr id="0" name=""/>
        <dsp:cNvSpPr/>
      </dsp:nvSpPr>
      <dsp:spPr>
        <a:xfrm>
          <a:off x="7916521" y="2992905"/>
          <a:ext cx="3366562" cy="684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CA" sz="1200" kern="1200"/>
            <a:t>Enhanced threat detection</a:t>
          </a:r>
          <a:endParaRPr lang="en-US" sz="1200" kern="1200"/>
        </a:p>
        <a:p>
          <a:pPr marL="0" lvl="0" indent="0" algn="l" defTabSz="533400">
            <a:lnSpc>
              <a:spcPct val="100000"/>
            </a:lnSpc>
            <a:spcBef>
              <a:spcPct val="0"/>
            </a:spcBef>
            <a:spcAft>
              <a:spcPct val="35000"/>
            </a:spcAft>
            <a:buNone/>
          </a:pPr>
          <a:r>
            <a:rPr lang="en-CA" sz="1200" kern="1200"/>
            <a:t>Behavioral analysis</a:t>
          </a:r>
          <a:endParaRPr lang="en-US" sz="1200" kern="1200"/>
        </a:p>
        <a:p>
          <a:pPr marL="0" lvl="0" indent="0" algn="l" defTabSz="533400">
            <a:lnSpc>
              <a:spcPct val="100000"/>
            </a:lnSpc>
            <a:spcBef>
              <a:spcPct val="0"/>
            </a:spcBef>
            <a:spcAft>
              <a:spcPct val="35000"/>
            </a:spcAft>
            <a:buNone/>
          </a:pPr>
          <a:r>
            <a:rPr lang="en-CA" sz="1200" kern="1200"/>
            <a:t>Automated response</a:t>
          </a:r>
          <a:endParaRPr lang="en-US" sz="1200" kern="1200"/>
        </a:p>
      </dsp:txBody>
      <dsp:txXfrm>
        <a:off x="7916521" y="2992905"/>
        <a:ext cx="3366562" cy="684241"/>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11/21/2025</a:t>
            </a:fld>
            <a:endParaRPr lang="en-US"/>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11/21/2025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z.finance.yahoo.com/news/apples-valuation-justified-ai-product-031354571.html" TargetMode="External"/><Relationship Id="rId2" Type="http://schemas.openxmlformats.org/officeDocument/2006/relationships/slide" Target="../slides/slide91.xml"/><Relationship Id="rId1" Type="http://schemas.openxmlformats.org/officeDocument/2006/relationships/notesMaster" Target="../notesMasters/notesMaster1.xml"/><Relationship Id="rId6" Type="http://schemas.openxmlformats.org/officeDocument/2006/relationships/hyperlink" Target="https://www.sahmcapital.com/news/content/does-apples-latest-ai-news-signal-a-fair-price-for-the-stock-in-2025-2025-09-28" TargetMode="External"/><Relationship Id="rId5" Type="http://schemas.openxmlformats.org/officeDocument/2006/relationships/hyperlink" Target="https://www.morningstar.com/stocks/xnas/aapl/quote" TargetMode="External"/><Relationship Id="rId4" Type="http://schemas.openxmlformats.org/officeDocument/2006/relationships/hyperlink" Target="https://www.alphaspread.com/security/nasdaq/aapl/summary"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t.com/content/0d424625-f4f8-4646-9f6e-927c8cbe0e3e" TargetMode="External"/><Relationship Id="rId2" Type="http://schemas.openxmlformats.org/officeDocument/2006/relationships/slide" Target="../slides/slide106.xml"/><Relationship Id="rId1" Type="http://schemas.openxmlformats.org/officeDocument/2006/relationships/notesMaster" Target="../notesMasters/notesMaster1.xml"/><Relationship Id="rId4" Type="http://schemas.openxmlformats.org/officeDocument/2006/relationships/hyperlink" Target="https://www.ft.com/content/718d5bac-8bcb-4aaf-8554-08763b6144e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19576-2B48-2E15-E879-40E53B08D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55DD00-AB97-9331-6927-37F5CA1646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C7D8F0-D6E8-F231-BA42-F2BA4842CE53}"/>
              </a:ext>
            </a:extLst>
          </p:cNvPr>
          <p:cNvSpPr>
            <a:spLocks noGrp="1"/>
          </p:cNvSpPr>
          <p:nvPr>
            <p:ph type="body" idx="1"/>
          </p:nvPr>
        </p:nvSpPr>
        <p:spPr/>
        <p:txBody>
          <a:bodyPr/>
          <a:lstStyle/>
          <a:p>
            <a:r>
              <a:rPr lang="en-CA"/>
              <a:t>IT spending spans multiple segments, including devices, data center systems, enterprise software, and communication services. IT services and communication services receive the largest investments, foundational to digital transformation across industries. Spending on data center systems and enterprise software is also increasing, supporting the development of emerging technologies such as AI, cloud computing, and big data.</a:t>
            </a:r>
            <a:endParaRPr lang="en-US"/>
          </a:p>
          <a:p>
            <a:endParaRPr lang="en-CA" sz="1800">
              <a:latin typeface="Arial"/>
              <a:cs typeface="Arial"/>
            </a:endParaRPr>
          </a:p>
          <a:p>
            <a:endParaRPr lang="en-CA" sz="1800">
              <a:latin typeface="Arial"/>
              <a:cs typeface="Arial"/>
            </a:endParaRPr>
          </a:p>
          <a:p>
            <a:r>
              <a:rPr lang="en-CA" sz="1800" b="0" i="0" u="none" strike="noStrike">
                <a:effectLst/>
                <a:latin typeface="Arial"/>
                <a:cs typeface="Arial"/>
              </a:rPr>
              <a:t>The global information technology (IT) spending on devices, including PCs, tablets, mobile phones, printers, as well as data center systems, enterprise software, and communications services came to 4.7 trillion U.S. dollars in 2023. By 2024, IT spending is expected to increase to a staggering five trillion dollars worldwide.</a:t>
            </a:r>
            <a:br>
              <a:rPr lang="en-CA" sz="1800" b="0" i="0" u="none" strike="noStrike">
                <a:effectLst/>
                <a:latin typeface="Arial" panose="020B0604020202020204" pitchFamily="34" charset="0"/>
                <a:cs typeface="Arial"/>
              </a:rPr>
            </a:br>
            <a:br>
              <a:rPr lang="en-CA" sz="1800" b="0" i="0" u="none" strike="noStrike">
                <a:effectLst/>
                <a:latin typeface="Arial" panose="020B0604020202020204" pitchFamily="34" charset="0"/>
                <a:cs typeface="Arial"/>
              </a:rPr>
            </a:br>
            <a:br>
              <a:rPr lang="en-CA" sz="1800" b="0" i="0" u="none" strike="noStrike">
                <a:effectLst/>
                <a:latin typeface="Arial" panose="020B0604020202020204" pitchFamily="34" charset="0"/>
                <a:cs typeface="Arial"/>
              </a:rPr>
            </a:br>
            <a:r>
              <a:rPr lang="en-CA" sz="1800" b="0" i="0" u="none" strike="noStrike">
                <a:effectLst/>
                <a:latin typeface="Arial"/>
                <a:cs typeface="Arial"/>
              </a:rPr>
              <a:t> </a:t>
            </a:r>
            <a:br>
              <a:rPr lang="en-CA" sz="1800" b="0" i="0" u="none" strike="noStrike">
                <a:effectLst/>
                <a:latin typeface="Arial" panose="020B0604020202020204" pitchFamily="34" charset="0"/>
                <a:cs typeface="Arial"/>
              </a:rPr>
            </a:br>
            <a:r>
              <a:rPr lang="en-CA" sz="1800" b="0" i="0" u="none" strike="noStrike">
                <a:effectLst/>
                <a:latin typeface="Arial"/>
                <a:cs typeface="Arial"/>
              </a:rPr>
              <a:t> IT services and communication services take the largest share of spending </a:t>
            </a:r>
            <a:br>
              <a:rPr lang="en-CA" sz="1800" b="0" i="0" u="none" strike="noStrike">
                <a:effectLst/>
                <a:latin typeface="Arial" panose="020B0604020202020204" pitchFamily="34" charset="0"/>
                <a:cs typeface="Arial"/>
              </a:rPr>
            </a:br>
            <a:r>
              <a:rPr lang="en-CA" sz="1800" b="0" i="0" u="none" strike="noStrike">
                <a:effectLst/>
                <a:latin typeface="Arial"/>
                <a:cs typeface="Arial"/>
              </a:rPr>
              <a:t>Both IT services and communication services receive the largest amounts of investments, as these segments include a large array of different services and tools that remain cornerstones to different business functions. For example, different unified communication services are vital to connecting employees virtually and therefore enhance business productivity.</a:t>
            </a:r>
            <a:br>
              <a:rPr lang="en-CA" sz="1800" b="0" i="0" u="none" strike="noStrike">
                <a:effectLst/>
                <a:latin typeface="Arial" panose="020B0604020202020204" pitchFamily="34" charset="0"/>
                <a:cs typeface="Arial"/>
              </a:rPr>
            </a:br>
            <a:r>
              <a:rPr lang="en-CA" sz="1800" b="0" i="0" u="none" strike="noStrike">
                <a:effectLst/>
                <a:latin typeface="Arial"/>
                <a:cs typeface="Arial"/>
              </a:rPr>
              <a:t> </a:t>
            </a:r>
            <a:br>
              <a:rPr lang="en-CA" sz="1800" b="0" i="0" u="none" strike="noStrike">
                <a:effectLst/>
                <a:latin typeface="Arial" panose="020B0604020202020204" pitchFamily="34" charset="0"/>
                <a:cs typeface="Arial"/>
              </a:rPr>
            </a:br>
            <a:r>
              <a:rPr lang="en-CA" sz="1800" b="0" i="0" u="none" strike="noStrike">
                <a:effectLst/>
                <a:latin typeface="Arial"/>
                <a:cs typeface="Arial"/>
              </a:rPr>
              <a:t> Spending on IT segments accelerates digital transformation </a:t>
            </a:r>
            <a:br>
              <a:rPr lang="en-CA" sz="1800" b="0" i="0" u="none" strike="noStrike">
                <a:effectLst/>
                <a:latin typeface="Arial" panose="020B0604020202020204" pitchFamily="34" charset="0"/>
                <a:cs typeface="Arial"/>
              </a:rPr>
            </a:br>
            <a:r>
              <a:rPr lang="en-CA" sz="1800" b="0" i="0" u="none" strike="noStrike">
                <a:effectLst/>
                <a:latin typeface="Arial"/>
                <a:cs typeface="Arial"/>
              </a:rPr>
              <a:t>In general, spending on the different IT segments is expected to grow, accelerating digital transformation across various industries. Digital transformation encompasses the utilization of artificial intelligence , process automation, and moving data to the cloud, for example. These processes are empowered by strategic spending on and deployment of different information technologies.</a:t>
            </a:r>
            <a:r>
              <a:rPr lang="en-CA"/>
              <a:t> </a:t>
            </a:r>
            <a:endParaRPr lang="en-US">
              <a:ea typeface="Calibri"/>
              <a:cs typeface="Calibri"/>
            </a:endParaRPr>
          </a:p>
        </p:txBody>
      </p:sp>
      <p:sp>
        <p:nvSpPr>
          <p:cNvPr id="4" name="Slide Number Placeholder 3">
            <a:extLst>
              <a:ext uri="{FF2B5EF4-FFF2-40B4-BE49-F238E27FC236}">
                <a16:creationId xmlns:a16="http://schemas.microsoft.com/office/drawing/2014/main" id="{E89166C6-06D1-2E8D-7708-74A0DE5A81DE}"/>
              </a:ext>
            </a:extLst>
          </p:cNvPr>
          <p:cNvSpPr>
            <a:spLocks noGrp="1"/>
          </p:cNvSpPr>
          <p:nvPr>
            <p:ph type="sldNum" sz="quarter" idx="5"/>
          </p:nvPr>
        </p:nvSpPr>
        <p:spPr/>
        <p:txBody>
          <a:bodyPr/>
          <a:lstStyle/>
          <a:p>
            <a:fld id="{A83D5AB4-A297-7242-A9F0-879FCD7E016A}" type="slidenum">
              <a:rPr lang="en-US" smtClean="0"/>
              <a:t>9</a:t>
            </a:fld>
            <a:endParaRPr lang="en-US"/>
          </a:p>
        </p:txBody>
      </p:sp>
    </p:spTree>
    <p:extLst>
      <p:ext uri="{BB962C8B-B14F-4D97-AF65-F5344CB8AC3E}">
        <p14:creationId xmlns:p14="http://schemas.microsoft.com/office/powerpoint/2010/main" val="3131377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B9F11-7513-99F3-0B8D-035483789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5401B-0A5A-2380-FE06-09E0C48E0B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65794-76B2-52AB-297D-B59E29CF279D}"/>
              </a:ext>
            </a:extLst>
          </p:cNvPr>
          <p:cNvSpPr>
            <a:spLocks noGrp="1"/>
          </p:cNvSpPr>
          <p:nvPr>
            <p:ph type="body" idx="1"/>
          </p:nvPr>
        </p:nvSpPr>
        <p:spPr/>
        <p:txBody>
          <a:bodyPr/>
          <a:lstStyle/>
          <a:p>
            <a:r>
              <a:rPr lang="en-US"/>
              <a:t>The main sub-division in the global tech industry includes- software and services sector which mainly provides services like cloud platforms and it services. Next is the technology hardware and equipment which provide products like storage devices, communication equipment etc. Lastly there is the semi-conductor which provides with the chips and processors to run the equipment. There are also other tech related sectors like communication services like the social media platforms, e-commerce shopping like amazon and lastly fintech firms like </a:t>
            </a:r>
            <a:r>
              <a:rPr lang="en-US" err="1"/>
              <a:t>paypal</a:t>
            </a:r>
            <a:r>
              <a:rPr lang="en-US"/>
              <a:t>.</a:t>
            </a:r>
          </a:p>
        </p:txBody>
      </p:sp>
      <p:sp>
        <p:nvSpPr>
          <p:cNvPr id="4" name="Slide Number Placeholder 3">
            <a:extLst>
              <a:ext uri="{FF2B5EF4-FFF2-40B4-BE49-F238E27FC236}">
                <a16:creationId xmlns:a16="http://schemas.microsoft.com/office/drawing/2014/main" id="{032DEC33-3A53-6E03-3B24-2CEA64928142}"/>
              </a:ext>
            </a:extLst>
          </p:cNvPr>
          <p:cNvSpPr>
            <a:spLocks noGrp="1"/>
          </p:cNvSpPr>
          <p:nvPr>
            <p:ph type="sldNum" sz="quarter" idx="5"/>
          </p:nvPr>
        </p:nvSpPr>
        <p:spPr/>
        <p:txBody>
          <a:bodyPr/>
          <a:lstStyle/>
          <a:p>
            <a:fld id="{FF39AFC5-E762-F244-9406-2807D3F2F2E7}" type="slidenum">
              <a:rPr lang="en-US" smtClean="0"/>
              <a:t>26</a:t>
            </a:fld>
            <a:endParaRPr lang="en-US"/>
          </a:p>
        </p:txBody>
      </p:sp>
    </p:spTree>
    <p:extLst>
      <p:ext uri="{BB962C8B-B14F-4D97-AF65-F5344CB8AC3E}">
        <p14:creationId xmlns:p14="http://schemas.microsoft.com/office/powerpoint/2010/main" val="405879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Challenges</a:t>
            </a:r>
          </a:p>
          <a:p>
            <a:r>
              <a:rPr lang="en-US" b="1"/>
              <a:t>Component shortages</a:t>
            </a:r>
            <a:br>
              <a:rPr lang="en-US"/>
            </a:br>
            <a:r>
              <a:rPr lang="en-US"/>
              <a:t>→ Directly disrupt manufacturing, raise input costs, and limit product availability.</a:t>
            </a:r>
          </a:p>
          <a:p>
            <a:r>
              <a:rPr lang="en-US" b="1"/>
              <a:t>Supply chain disruptions</a:t>
            </a:r>
            <a:br>
              <a:rPr lang="en-US"/>
            </a:br>
            <a:r>
              <a:rPr lang="en-US"/>
              <a:t>→ Shipping delays, geopolitical tensions, and logistics bottlenecks slow delivery and increase operational uncertainty.</a:t>
            </a:r>
          </a:p>
          <a:p>
            <a:r>
              <a:rPr lang="en-US" b="1"/>
              <a:t>Limited affordability for low-income consumers</a:t>
            </a:r>
            <a:br>
              <a:rPr lang="en-US"/>
            </a:br>
            <a:r>
              <a:rPr lang="en-US"/>
              <a:t>→ Restricts demand for premium devices and limits market expansion in price-sensitive regions.</a:t>
            </a:r>
          </a:p>
          <a:p>
            <a:r>
              <a:rPr lang="en-US" b="1"/>
              <a:t>Rising compliance costs due to regulations</a:t>
            </a:r>
            <a:br>
              <a:rPr lang="en-US"/>
            </a:br>
            <a:r>
              <a:rPr lang="en-US"/>
              <a:t>→ Environmental and quality standards increase production costs and reduce profitability industry-wide.</a:t>
            </a:r>
          </a:p>
          <a:p>
            <a:r>
              <a:rPr lang="en-US" sz="1200" b="1" i="0" kern="1200">
                <a:solidFill>
                  <a:schemeClr val="tx1"/>
                </a:solidFill>
                <a:effectLst/>
                <a:latin typeface="+mn-lt"/>
                <a:ea typeface="+mn-ea"/>
                <a:cs typeface="+mn-cs"/>
              </a:rPr>
              <a:t>Short Product Lifecycles</a:t>
            </a:r>
            <a:r>
              <a:rPr lang="en-US" sz="1200" b="0" i="0" kern="1200">
                <a:solidFill>
                  <a:schemeClr val="tx1"/>
                </a:solidFill>
                <a:effectLst/>
                <a:latin typeface="+mn-lt"/>
                <a:ea typeface="+mn-ea"/>
                <a:cs typeface="+mn-cs"/>
              </a:rPr>
              <a:t> </a:t>
            </a:r>
          </a:p>
          <a:p>
            <a:r>
              <a:rPr lang="en-US"/>
              <a:t>→</a:t>
            </a:r>
            <a:r>
              <a:rPr lang="en-US" sz="1200" b="0" i="0" kern="1200">
                <a:solidFill>
                  <a:schemeClr val="tx1"/>
                </a:solidFill>
                <a:effectLst/>
                <a:latin typeface="+mn-lt"/>
                <a:ea typeface="+mn-ea"/>
                <a:cs typeface="+mn-cs"/>
              </a:rPr>
              <a:t>Rapid changes in consumer preferences and technology lead to very short product lifecycles, requiring manufacturers to have efficient new product introduction processes and retailers to manage inventory uncertainty.</a:t>
            </a:r>
          </a:p>
          <a:p>
            <a:endParaRPr lang="en-MX"/>
          </a:p>
        </p:txBody>
      </p:sp>
      <p:sp>
        <p:nvSpPr>
          <p:cNvPr id="4" name="Slide Number Placeholder 3"/>
          <p:cNvSpPr>
            <a:spLocks noGrp="1"/>
          </p:cNvSpPr>
          <p:nvPr>
            <p:ph type="sldNum" sz="quarter" idx="5"/>
          </p:nvPr>
        </p:nvSpPr>
        <p:spPr/>
        <p:txBody>
          <a:bodyPr/>
          <a:lstStyle/>
          <a:p>
            <a:fld id="{BFDD6F49-EBB7-4CCF-97A8-E526BB28BB69}" type="slidenum">
              <a:rPr lang="en-US" smtClean="0"/>
              <a:t>28</a:t>
            </a:fld>
            <a:endParaRPr lang="en-US"/>
          </a:p>
        </p:txBody>
      </p:sp>
    </p:spTree>
    <p:extLst>
      <p:ext uri="{BB962C8B-B14F-4D97-AF65-F5344CB8AC3E}">
        <p14:creationId xmlns:p14="http://schemas.microsoft.com/office/powerpoint/2010/main" val="49966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The rates of AI adoption across multiple industries have accelerated in recent years. As more businesses recognize the transformative potential of artificial intelligence, the AI market is experiencing significant growth. Furthermore, cloud computing platforms are democratizing AI by providing access to powerful AI resources on an on-demand basis, making the technology accessible to businesses of all sizes</a:t>
            </a:r>
            <a:endParaRPr lang="en-US"/>
          </a:p>
          <a:p>
            <a:endParaRPr lang="en-MX"/>
          </a:p>
        </p:txBody>
      </p:sp>
      <p:sp>
        <p:nvSpPr>
          <p:cNvPr id="4" name="Slide Number Placeholder 3"/>
          <p:cNvSpPr>
            <a:spLocks noGrp="1"/>
          </p:cNvSpPr>
          <p:nvPr>
            <p:ph type="sldNum" sz="quarter" idx="5"/>
          </p:nvPr>
        </p:nvSpPr>
        <p:spPr/>
        <p:txBody>
          <a:bodyPr/>
          <a:lstStyle/>
          <a:p>
            <a:fld id="{BFDD6F49-EBB7-4CCF-97A8-E526BB28BB69}" type="slidenum">
              <a:rPr lang="en-US" smtClean="0"/>
              <a:t>41</a:t>
            </a:fld>
            <a:endParaRPr lang="en-US"/>
          </a:p>
        </p:txBody>
      </p:sp>
    </p:spTree>
    <p:extLst>
      <p:ext uri="{BB962C8B-B14F-4D97-AF65-F5344CB8AC3E}">
        <p14:creationId xmlns:p14="http://schemas.microsoft.com/office/powerpoint/2010/main" val="3920746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1D48E-3C52-7E73-05F1-AEF3ECC28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2D38A-2AFB-9CAC-3859-2DB358B6D7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2D862D-E847-7816-0CCA-6D96DFF9C5BD}"/>
              </a:ext>
            </a:extLst>
          </p:cNvPr>
          <p:cNvSpPr>
            <a:spLocks noGrp="1"/>
          </p:cNvSpPr>
          <p:nvPr>
            <p:ph type="body" idx="1"/>
          </p:nvPr>
        </p:nvSpPr>
        <p:spPr/>
        <p:txBody>
          <a:bodyPr/>
          <a:lstStyle/>
          <a:p>
            <a:endParaRPr lang="en-MX"/>
          </a:p>
        </p:txBody>
      </p:sp>
      <p:sp>
        <p:nvSpPr>
          <p:cNvPr id="4" name="Slide Number Placeholder 3">
            <a:extLst>
              <a:ext uri="{FF2B5EF4-FFF2-40B4-BE49-F238E27FC236}">
                <a16:creationId xmlns:a16="http://schemas.microsoft.com/office/drawing/2014/main" id="{7D303F49-C3FB-7C49-2E80-34F19FBBF8CF}"/>
              </a:ext>
            </a:extLst>
          </p:cNvPr>
          <p:cNvSpPr>
            <a:spLocks noGrp="1"/>
          </p:cNvSpPr>
          <p:nvPr>
            <p:ph type="sldNum" sz="quarter" idx="5"/>
          </p:nvPr>
        </p:nvSpPr>
        <p:spPr/>
        <p:txBody>
          <a:bodyPr/>
          <a:lstStyle/>
          <a:p>
            <a:fld id="{BFDD6F49-EBB7-4CCF-97A8-E526BB28BB69}" type="slidenum">
              <a:rPr lang="en-US" smtClean="0"/>
              <a:t>42</a:t>
            </a:fld>
            <a:endParaRPr lang="en-US"/>
          </a:p>
        </p:txBody>
      </p:sp>
    </p:spTree>
    <p:extLst>
      <p:ext uri="{BB962C8B-B14F-4D97-AF65-F5344CB8AC3E}">
        <p14:creationId xmlns:p14="http://schemas.microsoft.com/office/powerpoint/2010/main" val="1689440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CBB21-3A5C-5092-D3CB-574A1971F1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CAEDC-9429-0629-379F-CA1AF38F82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BBDB90-2849-2391-3139-F69479181DAD}"/>
              </a:ext>
            </a:extLst>
          </p:cNvPr>
          <p:cNvSpPr>
            <a:spLocks noGrp="1"/>
          </p:cNvSpPr>
          <p:nvPr>
            <p:ph type="body" idx="1"/>
          </p:nvPr>
        </p:nvSpPr>
        <p:spPr/>
        <p:txBody>
          <a:bodyPr/>
          <a:lstStyle/>
          <a:p>
            <a:pPr marL="0" indent="0">
              <a:lnSpc>
                <a:spcPct val="100000"/>
              </a:lnSpc>
              <a:buNone/>
            </a:pPr>
            <a:r>
              <a:rPr lang="en-CA" sz="1400"/>
              <a:t>T</a:t>
            </a:r>
            <a:r>
              <a:rPr lang="en-CA" sz="1200"/>
              <a:t>he rapid advancement of the Fourth Industrial Revolution has expedited the adoption of technologies, reshaping the relationship between humans and machines. This technological transformation not only impacts the way people work but also alters job requirements, skill demands, and the displacement of certain occupations. Gaining insights into how these technologies will influence labor markets is vital in assessing how to transition individuals from declining job roles to the emerging jobs of the future.</a:t>
            </a:r>
            <a:endParaRPr lang="en-US" sz="1200"/>
          </a:p>
          <a:p>
            <a:endParaRPr lang="en-MX"/>
          </a:p>
        </p:txBody>
      </p:sp>
      <p:sp>
        <p:nvSpPr>
          <p:cNvPr id="4" name="Slide Number Placeholder 3">
            <a:extLst>
              <a:ext uri="{FF2B5EF4-FFF2-40B4-BE49-F238E27FC236}">
                <a16:creationId xmlns:a16="http://schemas.microsoft.com/office/drawing/2014/main" id="{F104E7A6-84B5-285C-20E8-3685024B4EDD}"/>
              </a:ext>
            </a:extLst>
          </p:cNvPr>
          <p:cNvSpPr>
            <a:spLocks noGrp="1"/>
          </p:cNvSpPr>
          <p:nvPr>
            <p:ph type="sldNum" sz="quarter" idx="5"/>
          </p:nvPr>
        </p:nvSpPr>
        <p:spPr/>
        <p:txBody>
          <a:bodyPr/>
          <a:lstStyle/>
          <a:p>
            <a:fld id="{BFDD6F49-EBB7-4CCF-97A8-E526BB28BB69}" type="slidenum">
              <a:rPr lang="en-US" smtClean="0"/>
              <a:t>43</a:t>
            </a:fld>
            <a:endParaRPr lang="en-US"/>
          </a:p>
        </p:txBody>
      </p:sp>
    </p:spTree>
    <p:extLst>
      <p:ext uri="{BB962C8B-B14F-4D97-AF65-F5344CB8AC3E}">
        <p14:creationId xmlns:p14="http://schemas.microsoft.com/office/powerpoint/2010/main" val="3539843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3861C-A6BA-6BF7-B6F3-A386E1DA9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6C28F-E980-B8A4-3FCD-BCE72D0E8F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90E53-4BD8-C0D1-C02A-34F08030902F}"/>
              </a:ext>
            </a:extLst>
          </p:cNvPr>
          <p:cNvSpPr>
            <a:spLocks noGrp="1"/>
          </p:cNvSpPr>
          <p:nvPr>
            <p:ph type="body" idx="1"/>
          </p:nvPr>
        </p:nvSpPr>
        <p:spPr/>
        <p:txBody>
          <a:bodyPr/>
          <a:lstStyle/>
          <a:p>
            <a:endParaRPr lang="en-MX"/>
          </a:p>
        </p:txBody>
      </p:sp>
      <p:sp>
        <p:nvSpPr>
          <p:cNvPr id="4" name="Slide Number Placeholder 3">
            <a:extLst>
              <a:ext uri="{FF2B5EF4-FFF2-40B4-BE49-F238E27FC236}">
                <a16:creationId xmlns:a16="http://schemas.microsoft.com/office/drawing/2014/main" id="{8B800AB5-B385-63C4-B2DB-B902134FE5E6}"/>
              </a:ext>
            </a:extLst>
          </p:cNvPr>
          <p:cNvSpPr>
            <a:spLocks noGrp="1"/>
          </p:cNvSpPr>
          <p:nvPr>
            <p:ph type="sldNum" sz="quarter" idx="5"/>
          </p:nvPr>
        </p:nvSpPr>
        <p:spPr/>
        <p:txBody>
          <a:bodyPr/>
          <a:lstStyle/>
          <a:p>
            <a:fld id="{BFDD6F49-EBB7-4CCF-97A8-E526BB28BB69}" type="slidenum">
              <a:rPr lang="en-US" smtClean="0"/>
              <a:t>45</a:t>
            </a:fld>
            <a:endParaRPr lang="en-US"/>
          </a:p>
        </p:txBody>
      </p:sp>
    </p:spTree>
    <p:extLst>
      <p:ext uri="{BB962C8B-B14F-4D97-AF65-F5344CB8AC3E}">
        <p14:creationId xmlns:p14="http://schemas.microsoft.com/office/powerpoint/2010/main" val="2377701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www.mckinsey.com</a:t>
            </a:r>
            <a:r>
              <a:rPr lang="en-US"/>
              <a:t>/industries/semiconductors/our-insights/semiconductors-have-a-big-opportunity-but-barriers-to-scale-remain</a:t>
            </a:r>
            <a:endParaRPr lang="en-MX"/>
          </a:p>
        </p:txBody>
      </p:sp>
      <p:sp>
        <p:nvSpPr>
          <p:cNvPr id="4" name="Slide Number Placeholder 3"/>
          <p:cNvSpPr>
            <a:spLocks noGrp="1"/>
          </p:cNvSpPr>
          <p:nvPr>
            <p:ph type="sldNum" sz="quarter" idx="5"/>
          </p:nvPr>
        </p:nvSpPr>
        <p:spPr/>
        <p:txBody>
          <a:bodyPr/>
          <a:lstStyle/>
          <a:p>
            <a:fld id="{BFDD6F49-EBB7-4CCF-97A8-E526BB28BB69}" type="slidenum">
              <a:rPr lang="en-US" smtClean="0"/>
              <a:t>47</a:t>
            </a:fld>
            <a:endParaRPr lang="en-US"/>
          </a:p>
        </p:txBody>
      </p:sp>
    </p:spTree>
    <p:extLst>
      <p:ext uri="{BB962C8B-B14F-4D97-AF65-F5344CB8AC3E}">
        <p14:creationId xmlns:p14="http://schemas.microsoft.com/office/powerpoint/2010/main" val="1389654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X"/>
              <a:t>Regulatory Changes</a:t>
            </a:r>
          </a:p>
          <a:p>
            <a:pPr marL="285750" indent="-285750">
              <a:buFont typeface="Arial" panose="020B0604020202020204" pitchFamily="34" charset="0"/>
              <a:buChar char="•"/>
            </a:pPr>
            <a:r>
              <a:rPr lang="en-MX"/>
              <a:t>AI Compliance</a:t>
            </a:r>
          </a:p>
          <a:p>
            <a:pPr marL="285750" indent="-285750">
              <a:buFont typeface="Arial" panose="020B0604020202020204" pitchFamily="34" charset="0"/>
              <a:buChar char="•"/>
            </a:pPr>
            <a:r>
              <a:rPr lang="en-US"/>
              <a:t>Safeguarding Consumer Privacy And Data Security</a:t>
            </a:r>
          </a:p>
          <a:p>
            <a:pPr marL="285750" indent="-285750">
              <a:buFont typeface="Arial" panose="020B0604020202020204" pitchFamily="34" charset="0"/>
              <a:buChar char="•"/>
            </a:pPr>
            <a:r>
              <a:rPr lang="en-MX"/>
              <a:t>Cybersecurity</a:t>
            </a:r>
          </a:p>
          <a:p>
            <a:pPr marL="285750" indent="-285750">
              <a:buFont typeface="Arial" panose="020B0604020202020204" pitchFamily="34" charset="0"/>
              <a:buChar char="•"/>
            </a:pPr>
            <a:r>
              <a:rPr lang="en-US"/>
              <a:t>Fair Competition Practices</a:t>
            </a:r>
          </a:p>
          <a:p>
            <a:pPr marL="285750" indent="-285750">
              <a:buFont typeface="Arial" panose="020B0604020202020204" pitchFamily="34" charset="0"/>
              <a:buChar char="•"/>
            </a:pPr>
            <a:r>
              <a:rPr lang="en-US"/>
              <a:t>Ethical Use Of Emerging Technologies</a:t>
            </a:r>
          </a:p>
          <a:p>
            <a:pPr marL="285750" indent="-285750">
              <a:buFont typeface="Arial" panose="020B0604020202020204" pitchFamily="34" charset="0"/>
              <a:buChar char="•"/>
            </a:pPr>
            <a:endParaRPr lang="en-MX"/>
          </a:p>
        </p:txBody>
      </p:sp>
      <p:sp>
        <p:nvSpPr>
          <p:cNvPr id="4" name="Slide Number Placeholder 3"/>
          <p:cNvSpPr>
            <a:spLocks noGrp="1"/>
          </p:cNvSpPr>
          <p:nvPr>
            <p:ph type="sldNum" sz="quarter" idx="5"/>
          </p:nvPr>
        </p:nvSpPr>
        <p:spPr/>
        <p:txBody>
          <a:bodyPr/>
          <a:lstStyle/>
          <a:p>
            <a:fld id="{BFDD6F49-EBB7-4CCF-97A8-E526BB28BB69}" type="slidenum">
              <a:rPr lang="en-US" smtClean="0"/>
              <a:t>52</a:t>
            </a:fld>
            <a:endParaRPr lang="en-US"/>
          </a:p>
        </p:txBody>
      </p:sp>
    </p:spTree>
    <p:extLst>
      <p:ext uri="{BB962C8B-B14F-4D97-AF65-F5344CB8AC3E}">
        <p14:creationId xmlns:p14="http://schemas.microsoft.com/office/powerpoint/2010/main" val="381502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https://nz.finance.yahoo.com/news/apples-valuation-justified-ai-product-031354571.html</a:t>
            </a:r>
            <a:endParaRPr lang="en-US"/>
          </a:p>
          <a:p>
            <a:r>
              <a:rPr lang="en-US">
                <a:hlinkClick r:id="rId4"/>
              </a:rPr>
              <a:t>https://www.alphaspread.com/security/nasdaq/aapl/summary</a:t>
            </a:r>
          </a:p>
          <a:p>
            <a:r>
              <a:rPr lang="en-US">
                <a:hlinkClick r:id="rId5"/>
              </a:rPr>
              <a:t>https://www.morningstar.com/stocks/xnas/aapl/quote</a:t>
            </a:r>
          </a:p>
          <a:p>
            <a:r>
              <a:rPr lang="en-US">
                <a:hlinkClick r:id="rId6"/>
              </a:rPr>
              <a:t>https://www.sahmcapital.com/news/content/does-apples-latest-ai-news-signal-a-fair-price-for-the-stock-in-2025-2025-09-28</a:t>
            </a:r>
          </a:p>
          <a:p>
            <a:endParaRPr lang="en-US"/>
          </a:p>
        </p:txBody>
      </p:sp>
      <p:sp>
        <p:nvSpPr>
          <p:cNvPr id="4" name="Slide Number Placeholder 3"/>
          <p:cNvSpPr>
            <a:spLocks noGrp="1"/>
          </p:cNvSpPr>
          <p:nvPr>
            <p:ph type="sldNum" sz="quarter" idx="5"/>
          </p:nvPr>
        </p:nvSpPr>
        <p:spPr/>
        <p:txBody>
          <a:bodyPr/>
          <a:lstStyle/>
          <a:p>
            <a:fld id="{BFDD6F49-EBB7-4CCF-97A8-E526BB28BB69}" type="slidenum">
              <a:rPr lang="en-US" smtClean="0"/>
              <a:t>91</a:t>
            </a:fld>
            <a:endParaRPr lang="en-US"/>
          </a:p>
        </p:txBody>
      </p:sp>
    </p:spTree>
    <p:extLst>
      <p:ext uri="{BB962C8B-B14F-4D97-AF65-F5344CB8AC3E}">
        <p14:creationId xmlns:p14="http://schemas.microsoft.com/office/powerpoint/2010/main" val="2476374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https://www.ft.com/content/0d424625-f4f8-4646-9f6e-927c8cbe0e3e</a:t>
            </a:r>
            <a:endParaRPr lang="en-US"/>
          </a:p>
          <a:p>
            <a:r>
              <a:rPr lang="en-US">
                <a:hlinkClick r:id="rId4"/>
              </a:rPr>
              <a:t>https://www.ft.com/content/718d5bac-8bcb-4aaf-8554-08763b6144e4</a:t>
            </a:r>
          </a:p>
          <a:p>
            <a:endParaRPr lang="en-US"/>
          </a:p>
        </p:txBody>
      </p:sp>
      <p:sp>
        <p:nvSpPr>
          <p:cNvPr id="4" name="Slide Number Placeholder 3"/>
          <p:cNvSpPr>
            <a:spLocks noGrp="1"/>
          </p:cNvSpPr>
          <p:nvPr>
            <p:ph type="sldNum" sz="quarter" idx="5"/>
          </p:nvPr>
        </p:nvSpPr>
        <p:spPr/>
        <p:txBody>
          <a:bodyPr/>
          <a:lstStyle/>
          <a:p>
            <a:fld id="{BFDD6F49-EBB7-4CCF-97A8-E526BB28BB69}" type="slidenum">
              <a:rPr lang="en-US" smtClean="0"/>
              <a:t>106</a:t>
            </a:fld>
            <a:endParaRPr lang="en-US"/>
          </a:p>
        </p:txBody>
      </p:sp>
    </p:spTree>
    <p:extLst>
      <p:ext uri="{BB962C8B-B14F-4D97-AF65-F5344CB8AC3E}">
        <p14:creationId xmlns:p14="http://schemas.microsoft.com/office/powerpoint/2010/main" val="901652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IT spending spans multiple segments, including devices, data center systems, enterprise software, and communication services. IT services and communication services receive the largest investments, foundational to digital transformation across industries. Spending on data center systems and enterprise software is also increasing, supporting the development of emerging technologies such as AI, cloud computing, and big data.</a:t>
            </a:r>
            <a:endParaRPr lang="en-US"/>
          </a:p>
          <a:p>
            <a:endParaRPr lang="en-CA" sz="1800">
              <a:latin typeface="Arial"/>
              <a:cs typeface="Arial"/>
            </a:endParaRPr>
          </a:p>
          <a:p>
            <a:endParaRPr lang="en-CA" sz="1800">
              <a:latin typeface="Arial"/>
              <a:cs typeface="Arial"/>
            </a:endParaRPr>
          </a:p>
          <a:p>
            <a:r>
              <a:rPr lang="en-CA" sz="1800" b="0" i="0" u="none" strike="noStrike">
                <a:effectLst/>
                <a:latin typeface="Arial"/>
                <a:cs typeface="Arial"/>
              </a:rPr>
              <a:t>The global information technology (IT) spending on devices, including PCs, tablets, mobile phones, printers, as well as data center systems, enterprise software, and communications services came to 4.7 trillion U.S. dollars in 2023. By 2024, IT spending is expected to increase to a staggering five trillion dollars worldwide.</a:t>
            </a:r>
            <a:br>
              <a:rPr lang="en-CA" sz="1800" b="0" i="0" u="none" strike="noStrike">
                <a:effectLst/>
                <a:latin typeface="Arial" panose="020B0604020202020204" pitchFamily="34" charset="0"/>
                <a:cs typeface="Arial"/>
              </a:rPr>
            </a:br>
            <a:br>
              <a:rPr lang="en-CA" sz="1800" b="0" i="0" u="none" strike="noStrike">
                <a:effectLst/>
                <a:latin typeface="Arial" panose="020B0604020202020204" pitchFamily="34" charset="0"/>
                <a:cs typeface="Arial"/>
              </a:rPr>
            </a:br>
            <a:br>
              <a:rPr lang="en-CA" sz="1800" b="0" i="0" u="none" strike="noStrike">
                <a:effectLst/>
                <a:latin typeface="Arial" panose="020B0604020202020204" pitchFamily="34" charset="0"/>
                <a:cs typeface="Arial"/>
              </a:rPr>
            </a:br>
            <a:r>
              <a:rPr lang="en-CA" sz="1800" b="0" i="0" u="none" strike="noStrike">
                <a:effectLst/>
                <a:latin typeface="Arial"/>
                <a:cs typeface="Arial"/>
              </a:rPr>
              <a:t> </a:t>
            </a:r>
            <a:br>
              <a:rPr lang="en-CA" sz="1800" b="0" i="0" u="none" strike="noStrike">
                <a:effectLst/>
                <a:latin typeface="Arial" panose="020B0604020202020204" pitchFamily="34" charset="0"/>
                <a:cs typeface="Arial"/>
              </a:rPr>
            </a:br>
            <a:r>
              <a:rPr lang="en-CA" sz="1800" b="0" i="0" u="none" strike="noStrike">
                <a:effectLst/>
                <a:latin typeface="Arial"/>
                <a:cs typeface="Arial"/>
              </a:rPr>
              <a:t> IT services and communication services take the largest share of spending </a:t>
            </a:r>
            <a:br>
              <a:rPr lang="en-CA" sz="1800" b="0" i="0" u="none" strike="noStrike">
                <a:effectLst/>
                <a:latin typeface="Arial" panose="020B0604020202020204" pitchFamily="34" charset="0"/>
                <a:cs typeface="Arial"/>
              </a:rPr>
            </a:br>
            <a:r>
              <a:rPr lang="en-CA" sz="1800" b="0" i="0" u="none" strike="noStrike">
                <a:effectLst/>
                <a:latin typeface="Arial"/>
                <a:cs typeface="Arial"/>
              </a:rPr>
              <a:t>Both IT services and communication services receive the largest amounts of investments, as these segments include a large array of different services and tools that remain cornerstones to different business functions. For example, different unified communication services are vital to connecting employees virtually and therefore enhance business productivity.</a:t>
            </a:r>
            <a:br>
              <a:rPr lang="en-CA" sz="1800" b="0" i="0" u="none" strike="noStrike">
                <a:effectLst/>
                <a:latin typeface="Arial" panose="020B0604020202020204" pitchFamily="34" charset="0"/>
                <a:cs typeface="Arial"/>
              </a:rPr>
            </a:br>
            <a:r>
              <a:rPr lang="en-CA" sz="1800" b="0" i="0" u="none" strike="noStrike">
                <a:effectLst/>
                <a:latin typeface="Arial"/>
                <a:cs typeface="Arial"/>
              </a:rPr>
              <a:t> </a:t>
            </a:r>
            <a:br>
              <a:rPr lang="en-CA" sz="1800" b="0" i="0" u="none" strike="noStrike">
                <a:effectLst/>
                <a:latin typeface="Arial" panose="020B0604020202020204" pitchFamily="34" charset="0"/>
                <a:cs typeface="Arial"/>
              </a:rPr>
            </a:br>
            <a:r>
              <a:rPr lang="en-CA" sz="1800" b="0" i="0" u="none" strike="noStrike">
                <a:effectLst/>
                <a:latin typeface="Arial"/>
                <a:cs typeface="Arial"/>
              </a:rPr>
              <a:t> Spending on IT segments accelerates digital transformation </a:t>
            </a:r>
            <a:br>
              <a:rPr lang="en-CA" sz="1800" b="0" i="0" u="none" strike="noStrike">
                <a:effectLst/>
                <a:latin typeface="Arial" panose="020B0604020202020204" pitchFamily="34" charset="0"/>
                <a:cs typeface="Arial"/>
              </a:rPr>
            </a:br>
            <a:r>
              <a:rPr lang="en-CA" sz="1800" b="0" i="0" u="none" strike="noStrike">
                <a:effectLst/>
                <a:latin typeface="Arial"/>
                <a:cs typeface="Arial"/>
              </a:rPr>
              <a:t>In general, spending on the different IT segments is expected to grow, accelerating digital transformation across various industries. Digital transformation encompasses the utilization of artificial intelligence , process automation, and moving data to the cloud, for example. These processes are empowered by strategic spending on and deployment of different information technologies.</a:t>
            </a:r>
            <a:r>
              <a:rPr lang="en-CA"/>
              <a:t> </a:t>
            </a:r>
            <a:endParaRPr lang="en-US">
              <a:ea typeface="Calibri"/>
              <a:cs typeface="Calibri"/>
            </a:endParaRPr>
          </a:p>
        </p:txBody>
      </p:sp>
      <p:sp>
        <p:nvSpPr>
          <p:cNvPr id="4" name="Slide Number Placeholder 3"/>
          <p:cNvSpPr>
            <a:spLocks noGrp="1"/>
          </p:cNvSpPr>
          <p:nvPr>
            <p:ph type="sldNum" sz="quarter" idx="5"/>
          </p:nvPr>
        </p:nvSpPr>
        <p:spPr/>
        <p:txBody>
          <a:bodyPr/>
          <a:lstStyle/>
          <a:p>
            <a:fld id="{A83D5AB4-A297-7242-A9F0-879FCD7E016A}" type="slidenum">
              <a:rPr lang="en-US" smtClean="0"/>
              <a:t>10</a:t>
            </a:fld>
            <a:endParaRPr lang="en-US"/>
          </a:p>
        </p:txBody>
      </p:sp>
    </p:spTree>
    <p:extLst>
      <p:ext uri="{BB962C8B-B14F-4D97-AF65-F5344CB8AC3E}">
        <p14:creationId xmlns:p14="http://schemas.microsoft.com/office/powerpoint/2010/main" val="281689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FDD6F49-EBB7-4CCF-97A8-E526BB28BB69}" type="slidenum">
              <a:rPr lang="en-US" smtClean="0"/>
              <a:t>207</a:t>
            </a:fld>
            <a:endParaRPr lang="en-US"/>
          </a:p>
        </p:txBody>
      </p:sp>
    </p:spTree>
    <p:extLst>
      <p:ext uri="{BB962C8B-B14F-4D97-AF65-F5344CB8AC3E}">
        <p14:creationId xmlns:p14="http://schemas.microsoft.com/office/powerpoint/2010/main" val="2364459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799C1-53C8-9C27-2243-4106E6C62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169F1-4978-12E4-34BA-4AFB6C26F9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69BB72-5888-EFA5-3D68-0CB6E52B7C4C}"/>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2A173BB8-18F8-C2C7-D1EE-A2085B22288D}"/>
              </a:ext>
            </a:extLst>
          </p:cNvPr>
          <p:cNvSpPr>
            <a:spLocks noGrp="1"/>
          </p:cNvSpPr>
          <p:nvPr>
            <p:ph type="sldNum" sz="quarter" idx="5"/>
          </p:nvPr>
        </p:nvSpPr>
        <p:spPr/>
        <p:txBody>
          <a:bodyPr/>
          <a:lstStyle/>
          <a:p>
            <a:fld id="{BFDD6F49-EBB7-4CCF-97A8-E526BB28BB69}" type="slidenum">
              <a:rPr lang="en-US" smtClean="0"/>
              <a:t>211</a:t>
            </a:fld>
            <a:endParaRPr lang="en-US"/>
          </a:p>
        </p:txBody>
      </p:sp>
    </p:spTree>
    <p:extLst>
      <p:ext uri="{BB962C8B-B14F-4D97-AF65-F5344CB8AC3E}">
        <p14:creationId xmlns:p14="http://schemas.microsoft.com/office/powerpoint/2010/main" val="3731954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6E085-91F6-EDB7-3C0C-FC14298802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E26C06-D302-93FC-51C5-F4FCEFB7F5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0617A-EE13-B3C7-13DB-838D4E0986B4}"/>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EC3C23E9-EDCE-96F1-091A-0066A421A8C3}"/>
              </a:ext>
            </a:extLst>
          </p:cNvPr>
          <p:cNvSpPr>
            <a:spLocks noGrp="1"/>
          </p:cNvSpPr>
          <p:nvPr>
            <p:ph type="sldNum" sz="quarter" idx="5"/>
          </p:nvPr>
        </p:nvSpPr>
        <p:spPr/>
        <p:txBody>
          <a:bodyPr/>
          <a:lstStyle/>
          <a:p>
            <a:fld id="{BFDD6F49-EBB7-4CCF-97A8-E526BB28BB69}" type="slidenum">
              <a:rPr lang="en-US" smtClean="0"/>
              <a:t>214</a:t>
            </a:fld>
            <a:endParaRPr lang="en-US"/>
          </a:p>
        </p:txBody>
      </p:sp>
    </p:spTree>
    <p:extLst>
      <p:ext uri="{BB962C8B-B14F-4D97-AF65-F5344CB8AC3E}">
        <p14:creationId xmlns:p14="http://schemas.microsoft.com/office/powerpoint/2010/main" val="80513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90495-BC18-ED68-F959-03CA78155D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A99B2-B3A1-9683-5CFB-98A390B061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616C4D-6FC6-8CF7-808C-0351B012D290}"/>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B4988F36-F96D-0E79-8453-ED5468421AA1}"/>
              </a:ext>
            </a:extLst>
          </p:cNvPr>
          <p:cNvSpPr>
            <a:spLocks noGrp="1"/>
          </p:cNvSpPr>
          <p:nvPr>
            <p:ph type="sldNum" sz="quarter" idx="5"/>
          </p:nvPr>
        </p:nvSpPr>
        <p:spPr/>
        <p:txBody>
          <a:bodyPr/>
          <a:lstStyle/>
          <a:p>
            <a:fld id="{BFDD6F49-EBB7-4CCF-97A8-E526BB28BB69}" type="slidenum">
              <a:rPr lang="en-US" smtClean="0"/>
              <a:t>216</a:t>
            </a:fld>
            <a:endParaRPr lang="en-US"/>
          </a:p>
        </p:txBody>
      </p:sp>
    </p:spTree>
    <p:extLst>
      <p:ext uri="{BB962C8B-B14F-4D97-AF65-F5344CB8AC3E}">
        <p14:creationId xmlns:p14="http://schemas.microsoft.com/office/powerpoint/2010/main" val="466959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6C306-A348-D50C-D14C-E470DD39C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E537D-93B3-1006-368D-C84D4924FF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4BFB4-7BED-31D5-5D72-0424CF44D5C4}"/>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E5E502BC-62A9-1A24-E3C2-1D11EC4A2A10}"/>
              </a:ext>
            </a:extLst>
          </p:cNvPr>
          <p:cNvSpPr>
            <a:spLocks noGrp="1"/>
          </p:cNvSpPr>
          <p:nvPr>
            <p:ph type="sldNum" sz="quarter" idx="5"/>
          </p:nvPr>
        </p:nvSpPr>
        <p:spPr/>
        <p:txBody>
          <a:bodyPr/>
          <a:lstStyle/>
          <a:p>
            <a:fld id="{BFDD6F49-EBB7-4CCF-97A8-E526BB28BB69}" type="slidenum">
              <a:rPr lang="en-US" smtClean="0"/>
              <a:t>218</a:t>
            </a:fld>
            <a:endParaRPr lang="en-US"/>
          </a:p>
        </p:txBody>
      </p:sp>
    </p:spTree>
    <p:extLst>
      <p:ext uri="{BB962C8B-B14F-4D97-AF65-F5344CB8AC3E}">
        <p14:creationId xmlns:p14="http://schemas.microsoft.com/office/powerpoint/2010/main" val="2288835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Talk about Chat GPT investment</a:t>
            </a:r>
          </a:p>
        </p:txBody>
      </p:sp>
      <p:sp>
        <p:nvSpPr>
          <p:cNvPr id="4" name="Slide Number Placeholder 3"/>
          <p:cNvSpPr>
            <a:spLocks noGrp="1"/>
          </p:cNvSpPr>
          <p:nvPr>
            <p:ph type="sldNum" sz="quarter" idx="5"/>
          </p:nvPr>
        </p:nvSpPr>
        <p:spPr/>
        <p:txBody>
          <a:bodyPr/>
          <a:lstStyle/>
          <a:p>
            <a:fld id="{BFDD6F49-EBB7-4CCF-97A8-E526BB28BB69}" type="slidenum">
              <a:rPr lang="en-US" smtClean="0"/>
              <a:t>220</a:t>
            </a:fld>
            <a:endParaRPr lang="en-US"/>
          </a:p>
        </p:txBody>
      </p:sp>
    </p:spTree>
    <p:extLst>
      <p:ext uri="{BB962C8B-B14F-4D97-AF65-F5344CB8AC3E}">
        <p14:creationId xmlns:p14="http://schemas.microsoft.com/office/powerpoint/2010/main" val="413474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B4449-3470-D379-0CC2-2786D96BC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B15E4A-2908-6645-6C86-95584FD34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49EA11-8224-3AD2-26FD-5A39F2056A39}"/>
              </a:ext>
            </a:extLst>
          </p:cNvPr>
          <p:cNvSpPr>
            <a:spLocks noGrp="1"/>
          </p:cNvSpPr>
          <p:nvPr>
            <p:ph type="body" idx="1"/>
          </p:nvPr>
        </p:nvSpPr>
        <p:spPr/>
        <p:txBody>
          <a:bodyPr/>
          <a:lstStyle/>
          <a:p>
            <a:r>
              <a:rPr lang="en-US">
                <a:latin typeface="Calibri"/>
                <a:ea typeface="Calibri"/>
                <a:cs typeface="Calibri"/>
              </a:rPr>
              <a:t>Talk about Chat GPT investment</a:t>
            </a:r>
          </a:p>
        </p:txBody>
      </p:sp>
      <p:sp>
        <p:nvSpPr>
          <p:cNvPr id="4" name="Slide Number Placeholder 3">
            <a:extLst>
              <a:ext uri="{FF2B5EF4-FFF2-40B4-BE49-F238E27FC236}">
                <a16:creationId xmlns:a16="http://schemas.microsoft.com/office/drawing/2014/main" id="{DA4D793C-9B5A-DD40-BB59-1847354FE593}"/>
              </a:ext>
            </a:extLst>
          </p:cNvPr>
          <p:cNvSpPr>
            <a:spLocks noGrp="1"/>
          </p:cNvSpPr>
          <p:nvPr>
            <p:ph type="sldNum" sz="quarter" idx="5"/>
          </p:nvPr>
        </p:nvSpPr>
        <p:spPr/>
        <p:txBody>
          <a:bodyPr/>
          <a:lstStyle/>
          <a:p>
            <a:fld id="{BFDD6F49-EBB7-4CCF-97A8-E526BB28BB69}" type="slidenum">
              <a:rPr lang="en-US" smtClean="0"/>
              <a:t>221</a:t>
            </a:fld>
            <a:endParaRPr lang="en-US"/>
          </a:p>
        </p:txBody>
      </p:sp>
    </p:spTree>
    <p:extLst>
      <p:ext uri="{BB962C8B-B14F-4D97-AF65-F5344CB8AC3E}">
        <p14:creationId xmlns:p14="http://schemas.microsoft.com/office/powerpoint/2010/main" val="1933838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main sub-division in the global tech industry includes- software and services sector which mainly provides services like cloud platforms and it services. Next is the technology hardware and equipment which provide products like storage devices, communication equipment etc. Lastly there is the semi-conductor which provides with the chips and processors to run the equipment. There are also other tech related sectors like communication services like the social media platforms, e-commerce shopping like amazon and lastly fintech firms like </a:t>
            </a:r>
            <a:r>
              <a:rPr lang="en-US" err="1"/>
              <a:t>paypal</a:t>
            </a:r>
            <a:r>
              <a:rPr lang="en-US"/>
              <a:t>.</a:t>
            </a:r>
          </a:p>
        </p:txBody>
      </p:sp>
      <p:sp>
        <p:nvSpPr>
          <p:cNvPr id="4" name="Slide Number Placeholder 3"/>
          <p:cNvSpPr>
            <a:spLocks noGrp="1"/>
          </p:cNvSpPr>
          <p:nvPr>
            <p:ph type="sldNum" sz="quarter" idx="5"/>
          </p:nvPr>
        </p:nvSpPr>
        <p:spPr/>
        <p:txBody>
          <a:bodyPr/>
          <a:lstStyle/>
          <a:p>
            <a:fld id="{FF39AFC5-E762-F244-9406-2807D3F2F2E7}" type="slidenum">
              <a:rPr lang="en-US" smtClean="0"/>
              <a:t>11</a:t>
            </a:fld>
            <a:endParaRPr lang="en-US"/>
          </a:p>
        </p:txBody>
      </p:sp>
    </p:spTree>
    <p:extLst>
      <p:ext uri="{BB962C8B-B14F-4D97-AF65-F5344CB8AC3E}">
        <p14:creationId xmlns:p14="http://schemas.microsoft.com/office/powerpoint/2010/main" val="3265810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1C702-060C-D40A-022A-8159CD59C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6A0D4-9394-D484-A966-F1269C0D7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D1435A-EE8A-9B9F-EEE8-299162C8E5BD}"/>
              </a:ext>
            </a:extLst>
          </p:cNvPr>
          <p:cNvSpPr>
            <a:spLocks noGrp="1"/>
          </p:cNvSpPr>
          <p:nvPr>
            <p:ph type="body" idx="1"/>
          </p:nvPr>
        </p:nvSpPr>
        <p:spPr/>
        <p:txBody>
          <a:bodyPr/>
          <a:lstStyle/>
          <a:p>
            <a:r>
              <a:rPr lang="en-US"/>
              <a:t>The main sub-division in the global tech industry includes- software and services sector which mainly provides services like cloud platforms and it services. Next is the technology hardware and equipment which provide products like storage devices, communication equipment etc. Lastly there is the semi-conductor which provides with the chips and processors to run the equipment. There are also other tech related sectors like communication services like the social media platforms, e-commerce shopping like amazon and lastly fintech firms like </a:t>
            </a:r>
            <a:r>
              <a:rPr lang="en-US" err="1"/>
              <a:t>paypal</a:t>
            </a:r>
            <a:r>
              <a:rPr lang="en-US"/>
              <a:t>.</a:t>
            </a:r>
          </a:p>
        </p:txBody>
      </p:sp>
      <p:sp>
        <p:nvSpPr>
          <p:cNvPr id="4" name="Slide Number Placeholder 3">
            <a:extLst>
              <a:ext uri="{FF2B5EF4-FFF2-40B4-BE49-F238E27FC236}">
                <a16:creationId xmlns:a16="http://schemas.microsoft.com/office/drawing/2014/main" id="{163FE973-5597-6E2B-F013-B2314E79F6BD}"/>
              </a:ext>
            </a:extLst>
          </p:cNvPr>
          <p:cNvSpPr>
            <a:spLocks noGrp="1"/>
          </p:cNvSpPr>
          <p:nvPr>
            <p:ph type="sldNum" sz="quarter" idx="5"/>
          </p:nvPr>
        </p:nvSpPr>
        <p:spPr/>
        <p:txBody>
          <a:bodyPr/>
          <a:lstStyle/>
          <a:p>
            <a:fld id="{FF39AFC5-E762-F244-9406-2807D3F2F2E7}" type="slidenum">
              <a:rPr lang="en-US" smtClean="0"/>
              <a:t>15</a:t>
            </a:fld>
            <a:endParaRPr lang="en-US"/>
          </a:p>
        </p:txBody>
      </p:sp>
    </p:spTree>
    <p:extLst>
      <p:ext uri="{BB962C8B-B14F-4D97-AF65-F5344CB8AC3E}">
        <p14:creationId xmlns:p14="http://schemas.microsoft.com/office/powerpoint/2010/main" val="3553755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F749F-A390-36AA-49C5-0D8231DE4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C63D8-1B4A-3D70-3C6B-D46AB6EC6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334F8-2A87-0F20-48A9-2A9E0EB09289}"/>
              </a:ext>
            </a:extLst>
          </p:cNvPr>
          <p:cNvSpPr>
            <a:spLocks noGrp="1"/>
          </p:cNvSpPr>
          <p:nvPr>
            <p:ph type="body" idx="1"/>
          </p:nvPr>
        </p:nvSpPr>
        <p:spPr/>
        <p:txBody>
          <a:bodyPr/>
          <a:lstStyle/>
          <a:p>
            <a:r>
              <a:rPr lang="en-US"/>
              <a:t>The main sub-division in the global tech industry includes- software and services sector which mainly provides services like cloud platforms and it services. Next is the technology hardware and equipment which provide products like storage devices, communication equipment etc. Lastly there is the semi-conductor which provides with the chips and processors to run the equipment. There are also other tech related sectors like communication services like the social media platforms, e-commerce shopping like amazon and lastly fintech firms like </a:t>
            </a:r>
            <a:r>
              <a:rPr lang="en-US" err="1"/>
              <a:t>paypal</a:t>
            </a:r>
            <a:r>
              <a:rPr lang="en-US"/>
              <a:t>.</a:t>
            </a:r>
          </a:p>
        </p:txBody>
      </p:sp>
      <p:sp>
        <p:nvSpPr>
          <p:cNvPr id="4" name="Slide Number Placeholder 3">
            <a:extLst>
              <a:ext uri="{FF2B5EF4-FFF2-40B4-BE49-F238E27FC236}">
                <a16:creationId xmlns:a16="http://schemas.microsoft.com/office/drawing/2014/main" id="{F75ECE2F-93CE-416A-1747-F6129F8C8F24}"/>
              </a:ext>
            </a:extLst>
          </p:cNvPr>
          <p:cNvSpPr>
            <a:spLocks noGrp="1"/>
          </p:cNvSpPr>
          <p:nvPr>
            <p:ph type="sldNum" sz="quarter" idx="5"/>
          </p:nvPr>
        </p:nvSpPr>
        <p:spPr/>
        <p:txBody>
          <a:bodyPr/>
          <a:lstStyle/>
          <a:p>
            <a:fld id="{FF39AFC5-E762-F244-9406-2807D3F2F2E7}" type="slidenum">
              <a:rPr lang="en-US" smtClean="0"/>
              <a:t>17</a:t>
            </a:fld>
            <a:endParaRPr lang="en-US"/>
          </a:p>
        </p:txBody>
      </p:sp>
    </p:spTree>
    <p:extLst>
      <p:ext uri="{BB962C8B-B14F-4D97-AF65-F5344CB8AC3E}">
        <p14:creationId xmlns:p14="http://schemas.microsoft.com/office/powerpoint/2010/main" val="1867671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18E69-7594-4E04-A4DF-9E862F5DA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99AB6-E722-93D7-B945-3FE91B674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909A10-3BCC-5FDC-7407-A32E6FE4D6DC}"/>
              </a:ext>
            </a:extLst>
          </p:cNvPr>
          <p:cNvSpPr>
            <a:spLocks noGrp="1"/>
          </p:cNvSpPr>
          <p:nvPr>
            <p:ph type="body" idx="1"/>
          </p:nvPr>
        </p:nvSpPr>
        <p:spPr/>
        <p:txBody>
          <a:bodyPr/>
          <a:lstStyle/>
          <a:p>
            <a:r>
              <a:rPr lang="en-US"/>
              <a:t>The main sub-division in the global tech industry includes- software and services sector which mainly provides services like cloud platforms and it services. Next is the technology hardware and equipment which provide products like storage devices, communication equipment etc. Lastly there is the semi-conductor which provides with the chips and processors to run the equipment. There are also other tech related sectors like communication services like the social media platforms, e-commerce shopping like amazon and lastly fintech firms like </a:t>
            </a:r>
            <a:r>
              <a:rPr lang="en-US" err="1"/>
              <a:t>paypal</a:t>
            </a:r>
            <a:r>
              <a:rPr lang="en-US"/>
              <a:t>.</a:t>
            </a:r>
          </a:p>
        </p:txBody>
      </p:sp>
      <p:sp>
        <p:nvSpPr>
          <p:cNvPr id="4" name="Slide Number Placeholder 3">
            <a:extLst>
              <a:ext uri="{FF2B5EF4-FFF2-40B4-BE49-F238E27FC236}">
                <a16:creationId xmlns:a16="http://schemas.microsoft.com/office/drawing/2014/main" id="{82073FEF-1457-6ED1-395D-BED6D7AE2E27}"/>
              </a:ext>
            </a:extLst>
          </p:cNvPr>
          <p:cNvSpPr>
            <a:spLocks noGrp="1"/>
          </p:cNvSpPr>
          <p:nvPr>
            <p:ph type="sldNum" sz="quarter" idx="5"/>
          </p:nvPr>
        </p:nvSpPr>
        <p:spPr/>
        <p:txBody>
          <a:bodyPr/>
          <a:lstStyle/>
          <a:p>
            <a:fld id="{FF39AFC5-E762-F244-9406-2807D3F2F2E7}" type="slidenum">
              <a:rPr lang="en-US" smtClean="0"/>
              <a:t>18</a:t>
            </a:fld>
            <a:endParaRPr lang="en-US"/>
          </a:p>
        </p:txBody>
      </p:sp>
    </p:spTree>
    <p:extLst>
      <p:ext uri="{BB962C8B-B14F-4D97-AF65-F5344CB8AC3E}">
        <p14:creationId xmlns:p14="http://schemas.microsoft.com/office/powerpoint/2010/main" val="1608983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22818-385C-F946-4C00-6F29FA8C6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04D21-CD23-534F-C0AF-1981C512C9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9B37D2-47EF-0725-791E-C6C3500D87B6}"/>
              </a:ext>
            </a:extLst>
          </p:cNvPr>
          <p:cNvSpPr>
            <a:spLocks noGrp="1"/>
          </p:cNvSpPr>
          <p:nvPr>
            <p:ph type="body" idx="1"/>
          </p:nvPr>
        </p:nvSpPr>
        <p:spPr/>
        <p:txBody>
          <a:bodyPr/>
          <a:lstStyle/>
          <a:p>
            <a:r>
              <a:rPr lang="en-US"/>
              <a:t>The main sub-division in the global tech industry includes- software and services sector which mainly provides services like cloud platforms and it services. Next is the technology hardware and equipment which provide products like storage devices, communication equipment etc. Lastly there is the semi-conductor which provides with the chips and processors to run the equipment. There are also other tech related sectors like communication services like the social media platforms, e-commerce shopping like amazon and lastly fintech firms like </a:t>
            </a:r>
            <a:r>
              <a:rPr lang="en-US" err="1"/>
              <a:t>paypal</a:t>
            </a:r>
            <a:r>
              <a:rPr lang="en-US"/>
              <a:t>.</a:t>
            </a:r>
          </a:p>
        </p:txBody>
      </p:sp>
      <p:sp>
        <p:nvSpPr>
          <p:cNvPr id="4" name="Slide Number Placeholder 3">
            <a:extLst>
              <a:ext uri="{FF2B5EF4-FFF2-40B4-BE49-F238E27FC236}">
                <a16:creationId xmlns:a16="http://schemas.microsoft.com/office/drawing/2014/main" id="{2B05354E-CC2B-B530-195B-2B89A95939A8}"/>
              </a:ext>
            </a:extLst>
          </p:cNvPr>
          <p:cNvSpPr>
            <a:spLocks noGrp="1"/>
          </p:cNvSpPr>
          <p:nvPr>
            <p:ph type="sldNum" sz="quarter" idx="5"/>
          </p:nvPr>
        </p:nvSpPr>
        <p:spPr/>
        <p:txBody>
          <a:bodyPr/>
          <a:lstStyle/>
          <a:p>
            <a:fld id="{FF39AFC5-E762-F244-9406-2807D3F2F2E7}" type="slidenum">
              <a:rPr lang="en-US" smtClean="0"/>
              <a:t>21</a:t>
            </a:fld>
            <a:endParaRPr lang="en-US"/>
          </a:p>
        </p:txBody>
      </p:sp>
    </p:spTree>
    <p:extLst>
      <p:ext uri="{BB962C8B-B14F-4D97-AF65-F5344CB8AC3E}">
        <p14:creationId xmlns:p14="http://schemas.microsoft.com/office/powerpoint/2010/main" val="756124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AA1C6-2085-23BB-293D-F6CE7D87C2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2A73D6-B316-4F6C-8361-5A4EB4B71E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3F044-02D1-710F-8E56-ABC271BA7105}"/>
              </a:ext>
            </a:extLst>
          </p:cNvPr>
          <p:cNvSpPr>
            <a:spLocks noGrp="1"/>
          </p:cNvSpPr>
          <p:nvPr>
            <p:ph type="body" idx="1"/>
          </p:nvPr>
        </p:nvSpPr>
        <p:spPr/>
        <p:txBody>
          <a:bodyPr/>
          <a:lstStyle/>
          <a:p>
            <a:r>
              <a:rPr lang="en-US"/>
              <a:t>The main sub-division in the global tech industry includes- software and services sector which mainly provides services like cloud platforms and it services. Next is the technology hardware and equipment which provide products like storage devices, communication equipment etc. Lastly there is the semi-conductor which provides with the chips and processors to run the equipment. There are also other tech related sectors like communication services like the social media platforms, e-commerce shopping like amazon and lastly fintech firms like </a:t>
            </a:r>
            <a:r>
              <a:rPr lang="en-US" err="1"/>
              <a:t>paypal</a:t>
            </a:r>
            <a:r>
              <a:rPr lang="en-US"/>
              <a:t>.</a:t>
            </a:r>
          </a:p>
        </p:txBody>
      </p:sp>
      <p:sp>
        <p:nvSpPr>
          <p:cNvPr id="4" name="Slide Number Placeholder 3">
            <a:extLst>
              <a:ext uri="{FF2B5EF4-FFF2-40B4-BE49-F238E27FC236}">
                <a16:creationId xmlns:a16="http://schemas.microsoft.com/office/drawing/2014/main" id="{980975FB-7591-AFB7-4F2D-A97E66C5827B}"/>
              </a:ext>
            </a:extLst>
          </p:cNvPr>
          <p:cNvSpPr>
            <a:spLocks noGrp="1"/>
          </p:cNvSpPr>
          <p:nvPr>
            <p:ph type="sldNum" sz="quarter" idx="5"/>
          </p:nvPr>
        </p:nvSpPr>
        <p:spPr/>
        <p:txBody>
          <a:bodyPr/>
          <a:lstStyle/>
          <a:p>
            <a:fld id="{FF39AFC5-E762-F244-9406-2807D3F2F2E7}" type="slidenum">
              <a:rPr lang="en-US" smtClean="0"/>
              <a:t>22</a:t>
            </a:fld>
            <a:endParaRPr lang="en-US"/>
          </a:p>
        </p:txBody>
      </p:sp>
    </p:spTree>
    <p:extLst>
      <p:ext uri="{BB962C8B-B14F-4D97-AF65-F5344CB8AC3E}">
        <p14:creationId xmlns:p14="http://schemas.microsoft.com/office/powerpoint/2010/main" val="721504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761DF-FFBD-E14B-2259-C3433CF6B3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4DF7E-337F-E0C7-CE9E-135828F3CB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7C5BED-DE75-AECB-8B72-D054AE384855}"/>
              </a:ext>
            </a:extLst>
          </p:cNvPr>
          <p:cNvSpPr>
            <a:spLocks noGrp="1"/>
          </p:cNvSpPr>
          <p:nvPr>
            <p:ph type="body" idx="1"/>
          </p:nvPr>
        </p:nvSpPr>
        <p:spPr/>
        <p:txBody>
          <a:bodyPr/>
          <a:lstStyle/>
          <a:p>
            <a:r>
              <a:rPr lang="en-US"/>
              <a:t>The main sub-division in the global tech industry includes- software and services sector which mainly provides services like cloud platforms and it services. Next is the technology hardware and equipment which provide products like storage devices, communication equipment etc. Lastly there is the semi-conductor which provides with the chips and processors to run the equipment. There are also other tech related sectors like communication services like the social media platforms, e-commerce shopping like amazon and lastly fintech firms like </a:t>
            </a:r>
            <a:r>
              <a:rPr lang="en-US" err="1"/>
              <a:t>paypal</a:t>
            </a:r>
            <a:r>
              <a:rPr lang="en-US"/>
              <a:t>.</a:t>
            </a:r>
          </a:p>
        </p:txBody>
      </p:sp>
      <p:sp>
        <p:nvSpPr>
          <p:cNvPr id="4" name="Slide Number Placeholder 3">
            <a:extLst>
              <a:ext uri="{FF2B5EF4-FFF2-40B4-BE49-F238E27FC236}">
                <a16:creationId xmlns:a16="http://schemas.microsoft.com/office/drawing/2014/main" id="{68923F5D-98A9-B015-A75B-A387D24E0E95}"/>
              </a:ext>
            </a:extLst>
          </p:cNvPr>
          <p:cNvSpPr>
            <a:spLocks noGrp="1"/>
          </p:cNvSpPr>
          <p:nvPr>
            <p:ph type="sldNum" sz="quarter" idx="5"/>
          </p:nvPr>
        </p:nvSpPr>
        <p:spPr/>
        <p:txBody>
          <a:bodyPr/>
          <a:lstStyle/>
          <a:p>
            <a:fld id="{FF39AFC5-E762-F244-9406-2807D3F2F2E7}" type="slidenum">
              <a:rPr lang="en-US" smtClean="0"/>
              <a:t>25</a:t>
            </a:fld>
            <a:endParaRPr lang="en-US"/>
          </a:p>
        </p:txBody>
      </p:sp>
    </p:spTree>
    <p:extLst>
      <p:ext uri="{BB962C8B-B14F-4D97-AF65-F5344CB8AC3E}">
        <p14:creationId xmlns:p14="http://schemas.microsoft.com/office/powerpoint/2010/main" val="109239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5133810"/>
            <a:ext cx="11460480" cy="786384"/>
          </a:xfrm>
        </p:spPr>
        <p:txBody>
          <a:bodyPr anchor="b">
            <a:normAutofit/>
          </a:bodyPr>
          <a:lstStyle>
            <a:lvl1pPr algn="l">
              <a:defRPr sz="5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5888407"/>
            <a:ext cx="11460480" cy="480373"/>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4">
            <a:extLst>
              <a:ext uri="{FF2B5EF4-FFF2-40B4-BE49-F238E27FC236}">
                <a16:creationId xmlns:a16="http://schemas.microsoft.com/office/drawing/2014/main" id="{273FD76F-A613-5199-3B43-F4D09950F871}"/>
              </a:ext>
            </a:extLst>
          </p:cNvPr>
          <p:cNvSpPr>
            <a:spLocks noGrp="1"/>
          </p:cNvSpPr>
          <p:nvPr>
            <p:ph type="sldNum" sz="quarter" idx="15"/>
          </p:nvPr>
        </p:nvSpPr>
        <p:spPr/>
        <p:txBody>
          <a:bodyPr/>
          <a:lstStyle>
            <a:lvl1pPr>
              <a:defRPr>
                <a:solidFill>
                  <a:schemeClr val="bg1"/>
                </a:solidFill>
              </a:defRPr>
            </a:lvl1pPr>
          </a:lstStyle>
          <a:p>
            <a:fld id="{CC057153-B650-4DEB-B370-79DDCFDCE934}" type="slidenum">
              <a:rPr lang="en-US" smtClean="0"/>
              <a:pPr/>
              <a:t>‹#›</a:t>
            </a:fld>
            <a:endParaRPr lang="en-US"/>
          </a:p>
        </p:txBody>
      </p:sp>
      <p:sp>
        <p:nvSpPr>
          <p:cNvPr id="12" name="Picture Placeholder 11">
            <a:extLst>
              <a:ext uri="{FF2B5EF4-FFF2-40B4-BE49-F238E27FC236}">
                <a16:creationId xmlns:a16="http://schemas.microsoft.com/office/drawing/2014/main" id="{E33E2CF8-F9ED-49BB-7C96-2E9AAC056736}"/>
              </a:ext>
            </a:extLst>
          </p:cNvPr>
          <p:cNvSpPr>
            <a:spLocks noGrp="1"/>
          </p:cNvSpPr>
          <p:nvPr>
            <p:ph type="pic" sz="quarter" idx="13"/>
          </p:nvPr>
        </p:nvSpPr>
        <p:spPr>
          <a:xfrm>
            <a:off x="838450" y="586298"/>
            <a:ext cx="11353549" cy="4222152"/>
          </a:xfrm>
          <a:custGeom>
            <a:avLst/>
            <a:gdLst>
              <a:gd name="connsiteX0" fmla="*/ 1782161 w 11002360"/>
              <a:gd name="connsiteY0" fmla="*/ 0 h 4091552"/>
              <a:gd name="connsiteX1" fmla="*/ 11002360 w 11002360"/>
              <a:gd name="connsiteY1" fmla="*/ 0 h 4091552"/>
              <a:gd name="connsiteX2" fmla="*/ 11002360 w 11002360"/>
              <a:gd name="connsiteY2" fmla="*/ 4091552 h 4091552"/>
              <a:gd name="connsiteX3" fmla="*/ 3300114 w 11002360"/>
              <a:gd name="connsiteY3" fmla="*/ 4091552 h 4091552"/>
              <a:gd name="connsiteX4" fmla="*/ 1782161 w 11002360"/>
              <a:gd name="connsiteY4" fmla="*/ 4091552 h 4091552"/>
              <a:gd name="connsiteX5" fmla="*/ 306686 w 11002360"/>
              <a:gd name="connsiteY5" fmla="*/ 4091552 h 4091552"/>
              <a:gd name="connsiteX6" fmla="*/ 0 w 11002360"/>
              <a:gd name="connsiteY6" fmla="*/ 3784866 h 4091552"/>
              <a:gd name="connsiteX7" fmla="*/ 0 w 11002360"/>
              <a:gd name="connsiteY7" fmla="*/ 306687 h 4091552"/>
              <a:gd name="connsiteX8" fmla="*/ 306686 w 11002360"/>
              <a:gd name="connsiteY8" fmla="*/ 1 h 4091552"/>
              <a:gd name="connsiteX9" fmla="*/ 1782161 w 11002360"/>
              <a:gd name="connsiteY9" fmla="*/ 1 h 409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02360" h="4091552">
                <a:moveTo>
                  <a:pt x="1782161" y="0"/>
                </a:moveTo>
                <a:lnTo>
                  <a:pt x="11002360" y="0"/>
                </a:lnTo>
                <a:lnTo>
                  <a:pt x="11002360" y="4091552"/>
                </a:lnTo>
                <a:lnTo>
                  <a:pt x="3300114" y="4091552"/>
                </a:lnTo>
                <a:lnTo>
                  <a:pt x="1782161" y="4091552"/>
                </a:lnTo>
                <a:lnTo>
                  <a:pt x="306686" y="4091552"/>
                </a:lnTo>
                <a:cubicBezTo>
                  <a:pt x="137308" y="4091552"/>
                  <a:pt x="0" y="3954244"/>
                  <a:pt x="0" y="3784866"/>
                </a:cubicBezTo>
                <a:lnTo>
                  <a:pt x="0" y="306687"/>
                </a:lnTo>
                <a:cubicBezTo>
                  <a:pt x="0" y="137309"/>
                  <a:pt x="137308" y="1"/>
                  <a:pt x="306686" y="1"/>
                </a:cubicBezTo>
                <a:lnTo>
                  <a:pt x="1782161" y="1"/>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4" name="Footer Placeholder 3">
            <a:extLst>
              <a:ext uri="{FF2B5EF4-FFF2-40B4-BE49-F238E27FC236}">
                <a16:creationId xmlns:a16="http://schemas.microsoft.com/office/drawing/2014/main" id="{4A5DADC2-C124-24F8-970E-9BEF54A14312}"/>
              </a:ext>
            </a:extLst>
          </p:cNvPr>
          <p:cNvSpPr>
            <a:spLocks noGrp="1"/>
          </p:cNvSpPr>
          <p:nvPr>
            <p:ph type="ftr" sz="quarter" idx="14"/>
          </p:nvPr>
        </p:nvSpPr>
        <p:spPr/>
        <p:txBody>
          <a:bodyPr/>
          <a:lstStyle>
            <a:lvl1pPr>
              <a:defRPr>
                <a:solidFill>
                  <a:schemeClr val="bg1"/>
                </a:solidFill>
              </a:defRPr>
            </a:lvl1pPr>
          </a:lstStyle>
          <a:p>
            <a:r>
              <a:rPr lang="en-US"/>
              <a:t>Sample Footer Text</a:t>
            </a:r>
          </a:p>
        </p:txBody>
      </p:sp>
    </p:spTree>
    <p:extLst>
      <p:ext uri="{BB962C8B-B14F-4D97-AF65-F5344CB8AC3E}">
        <p14:creationId xmlns:p14="http://schemas.microsoft.com/office/powerpoint/2010/main" val="355488798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48640" y="1017594"/>
            <a:ext cx="9424848" cy="4572000"/>
          </a:xfrm>
        </p:spPr>
        <p:txBody>
          <a:bodyPr anchor="b">
            <a:normAutofit/>
          </a:bodyPr>
          <a:lstStyle>
            <a:lvl1pPr algn="l">
              <a:defRPr sz="7400">
                <a:solidFill>
                  <a:schemeClr val="tx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42253909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548640" y="664108"/>
            <a:ext cx="8467558" cy="1554480"/>
          </a:xfrm>
        </p:spPr>
        <p:txBody>
          <a:bodyPr anchor="b">
            <a:normAutofit/>
          </a:bodyPr>
          <a:lstStyle>
            <a:lvl1pPr>
              <a:defRPr sz="44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48640" y="2333860"/>
            <a:ext cx="8467558" cy="3689909"/>
          </a:xfrm>
        </p:spPr>
        <p:txBody>
          <a:bodyPr>
            <a:normAutofit/>
          </a:bodyPr>
          <a:lstStyle>
            <a:lvl1pPr marL="0" indent="0">
              <a:buFont typeface="+mj-lt"/>
              <a:buNone/>
              <a:defRPr sz="2000"/>
            </a:lvl1pPr>
            <a:lvl2pPr marL="228600" indent="0">
              <a:buFont typeface="+mj-lt"/>
              <a:buNone/>
              <a:defRPr sz="1800"/>
            </a:lvl2pPr>
            <a:lvl3pPr marL="457200" indent="0">
              <a:buFont typeface="+mj-lt"/>
              <a:buNone/>
              <a:defRPr sz="1600"/>
            </a:lvl3pPr>
            <a:lvl4pPr marL="685800" indent="0">
              <a:buFont typeface="+mj-lt"/>
              <a:buNone/>
              <a:defRPr sz="1600"/>
            </a:lvl4pPr>
            <a:lvl5pPr marL="914400" indent="0">
              <a:buFont typeface="+mj-lt"/>
              <a:buNone/>
              <a:defRPr sz="140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2556599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846320" y="916491"/>
            <a:ext cx="4663440" cy="1554480"/>
          </a:xfrm>
        </p:spPr>
        <p:txBody>
          <a:bodyPr anchor="b">
            <a:normAutofit/>
          </a:bodyPr>
          <a:lstStyle>
            <a:lvl1pPr>
              <a:defRPr sz="4000">
                <a:solidFill>
                  <a:schemeClr val="accent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4AE076F7-0A56-00B7-5636-53BCD84F37B4}"/>
              </a:ext>
            </a:extLst>
          </p:cNvPr>
          <p:cNvSpPr>
            <a:spLocks noGrp="1"/>
          </p:cNvSpPr>
          <p:nvPr>
            <p:ph type="pic" sz="quarter" idx="14"/>
          </p:nvPr>
        </p:nvSpPr>
        <p:spPr>
          <a:xfrm>
            <a:off x="638475" y="1"/>
            <a:ext cx="3776472" cy="6220147"/>
          </a:xfrm>
          <a:custGeom>
            <a:avLst/>
            <a:gdLst>
              <a:gd name="connsiteX0" fmla="*/ 0 w 3776472"/>
              <a:gd name="connsiteY0" fmla="*/ 0 h 6220147"/>
              <a:gd name="connsiteX1" fmla="*/ 3776472 w 3776472"/>
              <a:gd name="connsiteY1" fmla="*/ 0 h 6220147"/>
              <a:gd name="connsiteX2" fmla="*/ 3776472 w 3776472"/>
              <a:gd name="connsiteY2" fmla="*/ 4143022 h 6220147"/>
              <a:gd name="connsiteX3" fmla="*/ 3774316 w 3776472"/>
              <a:gd name="connsiteY3" fmla="*/ 4143022 h 6220147"/>
              <a:gd name="connsiteX4" fmla="*/ 3774316 w 3776472"/>
              <a:gd name="connsiteY4" fmla="*/ 5899400 h 6220147"/>
              <a:gd name="connsiteX5" fmla="*/ 3453569 w 3776472"/>
              <a:gd name="connsiteY5" fmla="*/ 6220147 h 6220147"/>
              <a:gd name="connsiteX6" fmla="*/ 322904 w 3776472"/>
              <a:gd name="connsiteY6" fmla="*/ 6220147 h 6220147"/>
              <a:gd name="connsiteX7" fmla="*/ 2157 w 3776472"/>
              <a:gd name="connsiteY7" fmla="*/ 5899400 h 6220147"/>
              <a:gd name="connsiteX8" fmla="*/ 2157 w 3776472"/>
              <a:gd name="connsiteY8" fmla="*/ 4143022 h 6220147"/>
              <a:gd name="connsiteX9" fmla="*/ 0 w 3776472"/>
              <a:gd name="connsiteY9" fmla="*/ 4143022 h 622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6472" h="6220147">
                <a:moveTo>
                  <a:pt x="0" y="0"/>
                </a:moveTo>
                <a:lnTo>
                  <a:pt x="3776472" y="0"/>
                </a:lnTo>
                <a:lnTo>
                  <a:pt x="3776472" y="4143022"/>
                </a:lnTo>
                <a:lnTo>
                  <a:pt x="3774316" y="4143022"/>
                </a:lnTo>
                <a:lnTo>
                  <a:pt x="3774316" y="5899400"/>
                </a:lnTo>
                <a:cubicBezTo>
                  <a:pt x="3774316" y="6076544"/>
                  <a:pt x="3630713" y="6220147"/>
                  <a:pt x="3453569" y="6220147"/>
                </a:cubicBezTo>
                <a:lnTo>
                  <a:pt x="322904" y="6220147"/>
                </a:lnTo>
                <a:cubicBezTo>
                  <a:pt x="145760" y="6220147"/>
                  <a:pt x="2157" y="6076544"/>
                  <a:pt x="2157" y="5899400"/>
                </a:cubicBezTo>
                <a:lnTo>
                  <a:pt x="2157" y="4143022"/>
                </a:lnTo>
                <a:lnTo>
                  <a:pt x="0" y="4143022"/>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4846320" y="2825496"/>
            <a:ext cx="4663440" cy="3337560"/>
          </a:xfrm>
        </p:spPr>
        <p:txBody>
          <a:bodyPr>
            <a:normAutofit/>
          </a:bodyPr>
          <a:lstStyle>
            <a:lvl1pPr marL="0" indent="0">
              <a:buFont typeface="+mj-lt"/>
              <a:buNone/>
              <a:defRPr sz="2000"/>
            </a:lvl1pPr>
            <a:lvl2pPr marL="228600" indent="0">
              <a:buFont typeface="+mj-lt"/>
              <a:buNone/>
              <a:defRPr sz="1800"/>
            </a:lvl2pPr>
            <a:lvl3pPr marL="457200" indent="0">
              <a:buFont typeface="+mj-lt"/>
              <a:buNone/>
              <a:defRPr sz="1600"/>
            </a:lvl3pPr>
            <a:lvl4pPr marL="685800" indent="0">
              <a:buFont typeface="+mj-lt"/>
              <a:buNone/>
              <a:defRPr sz="1400"/>
            </a:lvl4pPr>
            <a:lvl5pPr marL="914400" indent="0">
              <a:buFont typeface="+mj-lt"/>
              <a:buNone/>
              <a:defRPr sz="120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2726511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843120" y="820882"/>
            <a:ext cx="6813300" cy="2103254"/>
          </a:xfrm>
        </p:spPr>
        <p:txBody>
          <a:bodyPr anchor="b">
            <a:normAutofit/>
          </a:bodyPr>
          <a:lstStyle>
            <a:lvl1pPr>
              <a:defRPr sz="4000">
                <a:solidFill>
                  <a:schemeClr val="accent1"/>
                </a:solidFill>
              </a:defRPr>
            </a:lvl1pPr>
          </a:lstStyle>
          <a:p>
            <a:r>
              <a:rPr lang="en-US"/>
              <a:t>Click to edit Master title style</a:t>
            </a:r>
          </a:p>
        </p:txBody>
      </p:sp>
      <p:sp>
        <p:nvSpPr>
          <p:cNvPr id="12" name="Picture Placeholder 11">
            <a:extLst>
              <a:ext uri="{FF2B5EF4-FFF2-40B4-BE49-F238E27FC236}">
                <a16:creationId xmlns:a16="http://schemas.microsoft.com/office/drawing/2014/main" id="{3415547F-4F84-3067-76DF-196AFC61150A}"/>
              </a:ext>
            </a:extLst>
          </p:cNvPr>
          <p:cNvSpPr>
            <a:spLocks noGrp="1"/>
          </p:cNvSpPr>
          <p:nvPr>
            <p:ph type="pic" sz="quarter" idx="14"/>
          </p:nvPr>
        </p:nvSpPr>
        <p:spPr>
          <a:xfrm>
            <a:off x="638475" y="1"/>
            <a:ext cx="3776472" cy="6220147"/>
          </a:xfrm>
          <a:custGeom>
            <a:avLst/>
            <a:gdLst>
              <a:gd name="connsiteX0" fmla="*/ 0 w 3776472"/>
              <a:gd name="connsiteY0" fmla="*/ 0 h 6220147"/>
              <a:gd name="connsiteX1" fmla="*/ 3776472 w 3776472"/>
              <a:gd name="connsiteY1" fmla="*/ 0 h 6220147"/>
              <a:gd name="connsiteX2" fmla="*/ 3776472 w 3776472"/>
              <a:gd name="connsiteY2" fmla="*/ 4143022 h 6220147"/>
              <a:gd name="connsiteX3" fmla="*/ 3774316 w 3776472"/>
              <a:gd name="connsiteY3" fmla="*/ 4143022 h 6220147"/>
              <a:gd name="connsiteX4" fmla="*/ 3774316 w 3776472"/>
              <a:gd name="connsiteY4" fmla="*/ 5899400 h 6220147"/>
              <a:gd name="connsiteX5" fmla="*/ 3453569 w 3776472"/>
              <a:gd name="connsiteY5" fmla="*/ 6220147 h 6220147"/>
              <a:gd name="connsiteX6" fmla="*/ 322904 w 3776472"/>
              <a:gd name="connsiteY6" fmla="*/ 6220147 h 6220147"/>
              <a:gd name="connsiteX7" fmla="*/ 2157 w 3776472"/>
              <a:gd name="connsiteY7" fmla="*/ 5899400 h 6220147"/>
              <a:gd name="connsiteX8" fmla="*/ 2157 w 3776472"/>
              <a:gd name="connsiteY8" fmla="*/ 4143022 h 6220147"/>
              <a:gd name="connsiteX9" fmla="*/ 0 w 3776472"/>
              <a:gd name="connsiteY9" fmla="*/ 4143022 h 622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6472" h="6220147">
                <a:moveTo>
                  <a:pt x="0" y="0"/>
                </a:moveTo>
                <a:lnTo>
                  <a:pt x="3776472" y="0"/>
                </a:lnTo>
                <a:lnTo>
                  <a:pt x="3776472" y="4143022"/>
                </a:lnTo>
                <a:lnTo>
                  <a:pt x="3774316" y="4143022"/>
                </a:lnTo>
                <a:lnTo>
                  <a:pt x="3774316" y="5899400"/>
                </a:lnTo>
                <a:cubicBezTo>
                  <a:pt x="3774316" y="6076544"/>
                  <a:pt x="3630713" y="6220147"/>
                  <a:pt x="3453569" y="6220147"/>
                </a:cubicBezTo>
                <a:lnTo>
                  <a:pt x="322904" y="6220147"/>
                </a:lnTo>
                <a:cubicBezTo>
                  <a:pt x="145760" y="6220147"/>
                  <a:pt x="2157" y="6076544"/>
                  <a:pt x="2157" y="5899400"/>
                </a:cubicBezTo>
                <a:lnTo>
                  <a:pt x="2157" y="4143022"/>
                </a:lnTo>
                <a:lnTo>
                  <a:pt x="0" y="4143022"/>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4843121" y="3273552"/>
            <a:ext cx="6813300" cy="2947091"/>
          </a:xfrm>
        </p:spPr>
        <p:txBody>
          <a:bodyPr>
            <a:normAutofit/>
          </a:bodyPr>
          <a:lstStyle>
            <a:lvl1pPr marL="0" indent="0">
              <a:lnSpc>
                <a:spcPct val="140000"/>
              </a:lnSpc>
              <a:buFont typeface="+mj-lt"/>
              <a:buNone/>
              <a:defRPr sz="2000"/>
            </a:lvl1pPr>
            <a:lvl2pPr marL="228600" indent="0">
              <a:lnSpc>
                <a:spcPct val="140000"/>
              </a:lnSpc>
              <a:buFont typeface="+mj-lt"/>
              <a:buNone/>
              <a:defRPr sz="1800"/>
            </a:lvl2pPr>
            <a:lvl3pPr marL="457200" indent="0">
              <a:lnSpc>
                <a:spcPct val="140000"/>
              </a:lnSpc>
              <a:buFont typeface="+mj-lt"/>
              <a:buNone/>
              <a:defRPr sz="1600"/>
            </a:lvl3pPr>
            <a:lvl4pPr marL="685800" indent="0">
              <a:lnSpc>
                <a:spcPct val="140000"/>
              </a:lnSpc>
              <a:buFont typeface="+mj-lt"/>
              <a:buNone/>
              <a:defRPr sz="1400"/>
            </a:lvl4pPr>
            <a:lvl5pPr marL="914400" indent="0">
              <a:lnSpc>
                <a:spcPct val="140000"/>
              </a:lnSpc>
              <a:buFont typeface="+mj-lt"/>
              <a:buNone/>
              <a:defRPr sz="120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1103080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907023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40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581105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40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2782591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40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3568931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40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3379059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38937" y="548640"/>
            <a:ext cx="6093225" cy="1143000"/>
          </a:xfrm>
        </p:spPr>
        <p:txBody>
          <a:bodyPr anchor="b"/>
          <a:lstStyle/>
          <a:p>
            <a:r>
              <a:rPr lang="en-US"/>
              <a:t>Click to edit Master title style</a:t>
            </a:r>
          </a:p>
        </p:txBody>
      </p:sp>
      <p:sp>
        <p:nvSpPr>
          <p:cNvPr id="6" name="Picture Placeholder 5">
            <a:extLst>
              <a:ext uri="{FF2B5EF4-FFF2-40B4-BE49-F238E27FC236}">
                <a16:creationId xmlns:a16="http://schemas.microsoft.com/office/drawing/2014/main" id="{EE08F2FE-F5E8-682E-4959-E4BD55372E65}"/>
              </a:ext>
            </a:extLst>
          </p:cNvPr>
          <p:cNvSpPr>
            <a:spLocks noGrp="1"/>
          </p:cNvSpPr>
          <p:nvPr>
            <p:ph type="pic" sz="quarter" idx="13"/>
          </p:nvPr>
        </p:nvSpPr>
        <p:spPr>
          <a:xfrm>
            <a:off x="548640" y="2"/>
            <a:ext cx="4169664" cy="6210485"/>
          </a:xfrm>
          <a:custGeom>
            <a:avLst/>
            <a:gdLst>
              <a:gd name="connsiteX0" fmla="*/ 0 w 4169664"/>
              <a:gd name="connsiteY0" fmla="*/ 0 h 6210485"/>
              <a:gd name="connsiteX1" fmla="*/ 4169664 w 4169664"/>
              <a:gd name="connsiteY1" fmla="*/ 0 h 6210485"/>
              <a:gd name="connsiteX2" fmla="*/ 4169664 w 4169664"/>
              <a:gd name="connsiteY2" fmla="*/ 4923691 h 6210485"/>
              <a:gd name="connsiteX3" fmla="*/ 4168046 w 4169664"/>
              <a:gd name="connsiteY3" fmla="*/ 4923691 h 6210485"/>
              <a:gd name="connsiteX4" fmla="*/ 4168046 w 4169664"/>
              <a:gd name="connsiteY4" fmla="*/ 5856214 h 6210485"/>
              <a:gd name="connsiteX5" fmla="*/ 3813775 w 4169664"/>
              <a:gd name="connsiteY5" fmla="*/ 6210485 h 6210485"/>
              <a:gd name="connsiteX6" fmla="*/ 355889 w 4169664"/>
              <a:gd name="connsiteY6" fmla="*/ 6210485 h 6210485"/>
              <a:gd name="connsiteX7" fmla="*/ 1618 w 4169664"/>
              <a:gd name="connsiteY7" fmla="*/ 5856214 h 6210485"/>
              <a:gd name="connsiteX8" fmla="*/ 1618 w 4169664"/>
              <a:gd name="connsiteY8" fmla="*/ 4923691 h 6210485"/>
              <a:gd name="connsiteX9" fmla="*/ 0 w 4169664"/>
              <a:gd name="connsiteY9" fmla="*/ 4923691 h 62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9664" h="6210485">
                <a:moveTo>
                  <a:pt x="0" y="0"/>
                </a:moveTo>
                <a:lnTo>
                  <a:pt x="4169664" y="0"/>
                </a:lnTo>
                <a:lnTo>
                  <a:pt x="4169664" y="4923691"/>
                </a:lnTo>
                <a:lnTo>
                  <a:pt x="4168046" y="4923691"/>
                </a:lnTo>
                <a:lnTo>
                  <a:pt x="4168046" y="5856214"/>
                </a:lnTo>
                <a:cubicBezTo>
                  <a:pt x="4168046" y="6051872"/>
                  <a:pt x="4009433" y="6210485"/>
                  <a:pt x="3813775" y="6210485"/>
                </a:cubicBezTo>
                <a:lnTo>
                  <a:pt x="355889" y="6210485"/>
                </a:lnTo>
                <a:cubicBezTo>
                  <a:pt x="160231" y="6210485"/>
                  <a:pt x="1618" y="6051872"/>
                  <a:pt x="1618" y="5856214"/>
                </a:cubicBezTo>
                <a:lnTo>
                  <a:pt x="1618" y="4923691"/>
                </a:lnTo>
                <a:lnTo>
                  <a:pt x="0" y="4923691"/>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38937" y="1828800"/>
            <a:ext cx="6071616" cy="4489704"/>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a:t>
            </a:fld>
            <a:endParaRPr lang="en-US"/>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p:txBody>
          <a:bodyPr/>
          <a:lstStyle/>
          <a:p>
            <a:r>
              <a:rPr lang="en-US"/>
              <a:t>Sample Footer Text</a:t>
            </a:r>
          </a:p>
        </p:txBody>
      </p:sp>
    </p:spTree>
    <p:extLst>
      <p:ext uri="{BB962C8B-B14F-4D97-AF65-F5344CB8AC3E}">
        <p14:creationId xmlns:p14="http://schemas.microsoft.com/office/powerpoint/2010/main" val="4100817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48640" y="548640"/>
            <a:ext cx="10653578" cy="1132258"/>
          </a:xfrm>
        </p:spPr>
        <p:txBody>
          <a:bodyPr anchor="b" anchorCtr="0"/>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548640" y="1715532"/>
            <a:ext cx="10653579" cy="4593828"/>
          </a:xfrm>
        </p:spPr>
        <p:txBody>
          <a:bodyPr/>
          <a:lstStyle>
            <a:lvl1pPr marL="0" indent="0">
              <a:buNone/>
              <a:defRPr/>
            </a:lvl1pPr>
            <a:lvl2pPr marL="228600" indent="0">
              <a:buNone/>
              <a:defRPr/>
            </a:lvl2pPr>
            <a:lvl3pPr marL="457200" indent="0">
              <a:buNone/>
              <a:defRPr/>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2838433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8640"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548640" y="1828800"/>
            <a:ext cx="6135624" cy="4489704"/>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8">
            <a:extLst>
              <a:ext uri="{FF2B5EF4-FFF2-40B4-BE49-F238E27FC236}">
                <a16:creationId xmlns:a16="http://schemas.microsoft.com/office/drawing/2014/main" id="{928905F0-5F49-679C-FEE0-AFCB409086F8}"/>
              </a:ext>
            </a:extLst>
          </p:cNvPr>
          <p:cNvSpPr>
            <a:spLocks noGrp="1"/>
          </p:cNvSpPr>
          <p:nvPr>
            <p:ph type="pic" sz="quarter" idx="13"/>
          </p:nvPr>
        </p:nvSpPr>
        <p:spPr>
          <a:xfrm>
            <a:off x="7359078" y="1"/>
            <a:ext cx="4178772" cy="6210487"/>
          </a:xfrm>
          <a:custGeom>
            <a:avLst/>
            <a:gdLst>
              <a:gd name="connsiteX0" fmla="*/ 9108 w 4178772"/>
              <a:gd name="connsiteY0" fmla="*/ 0 h 6210487"/>
              <a:gd name="connsiteX1" fmla="*/ 4178772 w 4178772"/>
              <a:gd name="connsiteY1" fmla="*/ 0 h 6210487"/>
              <a:gd name="connsiteX2" fmla="*/ 4178772 w 4178772"/>
              <a:gd name="connsiteY2" fmla="*/ 3429000 h 6210487"/>
              <a:gd name="connsiteX3" fmla="*/ 4166428 w 4178772"/>
              <a:gd name="connsiteY3" fmla="*/ 3429000 h 6210487"/>
              <a:gd name="connsiteX4" fmla="*/ 4166428 w 4178772"/>
              <a:gd name="connsiteY4" fmla="*/ 5856216 h 6210487"/>
              <a:gd name="connsiteX5" fmla="*/ 3812157 w 4178772"/>
              <a:gd name="connsiteY5" fmla="*/ 6210487 h 6210487"/>
              <a:gd name="connsiteX6" fmla="*/ 354271 w 4178772"/>
              <a:gd name="connsiteY6" fmla="*/ 6210487 h 6210487"/>
              <a:gd name="connsiteX7" fmla="*/ 0 w 4178772"/>
              <a:gd name="connsiteY7" fmla="*/ 5856216 h 6210487"/>
              <a:gd name="connsiteX8" fmla="*/ 0 w 4178772"/>
              <a:gd name="connsiteY8" fmla="*/ 1838365 h 6210487"/>
              <a:gd name="connsiteX9" fmla="*/ 7198 w 4178772"/>
              <a:gd name="connsiteY9" fmla="*/ 1766967 h 6210487"/>
              <a:gd name="connsiteX10" fmla="*/ 9108 w 4178772"/>
              <a:gd name="connsiteY10" fmla="*/ 1760813 h 621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8772" h="6210487">
                <a:moveTo>
                  <a:pt x="9108" y="0"/>
                </a:moveTo>
                <a:lnTo>
                  <a:pt x="4178772" y="0"/>
                </a:lnTo>
                <a:lnTo>
                  <a:pt x="4178772" y="3429000"/>
                </a:lnTo>
                <a:lnTo>
                  <a:pt x="4166428" y="3429000"/>
                </a:lnTo>
                <a:lnTo>
                  <a:pt x="4166428" y="5856216"/>
                </a:lnTo>
                <a:cubicBezTo>
                  <a:pt x="4166428" y="6051874"/>
                  <a:pt x="4007815" y="6210487"/>
                  <a:pt x="3812157" y="6210487"/>
                </a:cubicBezTo>
                <a:lnTo>
                  <a:pt x="354271" y="6210487"/>
                </a:lnTo>
                <a:cubicBezTo>
                  <a:pt x="158613" y="6210487"/>
                  <a:pt x="0" y="6051874"/>
                  <a:pt x="0" y="5856216"/>
                </a:cubicBezTo>
                <a:lnTo>
                  <a:pt x="0" y="1838365"/>
                </a:lnTo>
                <a:cubicBezTo>
                  <a:pt x="0" y="1813908"/>
                  <a:pt x="2478" y="1790029"/>
                  <a:pt x="7198" y="1766967"/>
                </a:cubicBezTo>
                <a:lnTo>
                  <a:pt x="9108" y="1760813"/>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4" name="Slide Number Placeholder 3">
            <a:extLst>
              <a:ext uri="{FF2B5EF4-FFF2-40B4-BE49-F238E27FC236}">
                <a16:creationId xmlns:a16="http://schemas.microsoft.com/office/drawing/2014/main" id="{30CD9A45-1B72-756B-7137-E9617E56D9CB}"/>
              </a:ext>
            </a:extLst>
          </p:cNvPr>
          <p:cNvSpPr>
            <a:spLocks noGrp="1"/>
          </p:cNvSpPr>
          <p:nvPr>
            <p:ph type="sldNum" sz="quarter" idx="16"/>
          </p:nvPr>
        </p:nvSpPr>
        <p:spPr>
          <a:xfrm>
            <a:off x="6253532" y="137965"/>
            <a:ext cx="429207" cy="365125"/>
          </a:xfrm>
        </p:spPr>
        <p:txBody>
          <a:bodyPr/>
          <a:lstStyle>
            <a:lvl1pPr algn="r">
              <a:defRPr/>
            </a:lvl1pPr>
          </a:lstStyle>
          <a:p>
            <a:fld id="{CC057153-B650-4DEB-B370-79DDCFDCE934}" type="slidenum">
              <a:rPr lang="en-US" smtClean="0"/>
              <a:pPr/>
              <a:t>‹#›</a:t>
            </a:fld>
            <a:endParaRPr lang="en-US"/>
          </a:p>
        </p:txBody>
      </p:sp>
      <p:sp>
        <p:nvSpPr>
          <p:cNvPr id="3" name="Footer Placeholder 2">
            <a:extLst>
              <a:ext uri="{FF2B5EF4-FFF2-40B4-BE49-F238E27FC236}">
                <a16:creationId xmlns:a16="http://schemas.microsoft.com/office/drawing/2014/main" id="{1B0FB5F2-FE27-6AC5-6D6E-BC32C64746D0}"/>
              </a:ext>
            </a:extLst>
          </p:cNvPr>
          <p:cNvSpPr>
            <a:spLocks noGrp="1"/>
          </p:cNvSpPr>
          <p:nvPr>
            <p:ph type="ftr" sz="quarter" idx="15"/>
          </p:nvPr>
        </p:nvSpPr>
        <p:spPr>
          <a:xfrm>
            <a:off x="3877334" y="6368780"/>
            <a:ext cx="2805405" cy="365125"/>
          </a:xfrm>
        </p:spPr>
        <p:txBody>
          <a:bodyPr/>
          <a:lstStyle>
            <a:lvl1pPr algn="r">
              <a:defRPr/>
            </a:lvl1pPr>
          </a:lstStyle>
          <a:p>
            <a:r>
              <a:rPr lang="en-US"/>
              <a:t>Sample Footer Text</a:t>
            </a:r>
          </a:p>
        </p:txBody>
      </p:sp>
    </p:spTree>
    <p:extLst>
      <p:ext uri="{BB962C8B-B14F-4D97-AF65-F5344CB8AC3E}">
        <p14:creationId xmlns:p14="http://schemas.microsoft.com/office/powerpoint/2010/main" val="2233219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0" y="320040"/>
            <a:ext cx="6858000" cy="932688"/>
          </a:xfrm>
        </p:spPr>
        <p:txBody>
          <a:bodyPr anchor="b"/>
          <a:lstStyle/>
          <a:p>
            <a:r>
              <a:rPr lang="en-US"/>
              <a:t>Click to edit Master title style</a:t>
            </a:r>
          </a:p>
        </p:txBody>
      </p:sp>
      <p:sp>
        <p:nvSpPr>
          <p:cNvPr id="5" name="Picture Placeholder 4">
            <a:extLst>
              <a:ext uri="{FF2B5EF4-FFF2-40B4-BE49-F238E27FC236}">
                <a16:creationId xmlns:a16="http://schemas.microsoft.com/office/drawing/2014/main" id="{0049159F-9012-DB0A-4C8B-E8072AB0E2F1}"/>
              </a:ext>
            </a:extLst>
          </p:cNvPr>
          <p:cNvSpPr>
            <a:spLocks noGrp="1"/>
          </p:cNvSpPr>
          <p:nvPr>
            <p:ph type="pic" sz="quarter" idx="13"/>
          </p:nvPr>
        </p:nvSpPr>
        <p:spPr>
          <a:xfrm>
            <a:off x="228600" y="1"/>
            <a:ext cx="4023360" cy="6210486"/>
          </a:xfrm>
          <a:custGeom>
            <a:avLst/>
            <a:gdLst>
              <a:gd name="connsiteX0" fmla="*/ 8769 w 4023360"/>
              <a:gd name="connsiteY0" fmla="*/ 0 h 6210486"/>
              <a:gd name="connsiteX1" fmla="*/ 4023360 w 4023360"/>
              <a:gd name="connsiteY1" fmla="*/ 0 h 6210486"/>
              <a:gd name="connsiteX2" fmla="*/ 4023360 w 4023360"/>
              <a:gd name="connsiteY2" fmla="*/ 3428999 h 6210486"/>
              <a:gd name="connsiteX3" fmla="*/ 4011475 w 4023360"/>
              <a:gd name="connsiteY3" fmla="*/ 3428999 h 6210486"/>
              <a:gd name="connsiteX4" fmla="*/ 4011475 w 4023360"/>
              <a:gd name="connsiteY4" fmla="*/ 5856215 h 6210486"/>
              <a:gd name="connsiteX5" fmla="*/ 3670380 w 4023360"/>
              <a:gd name="connsiteY5" fmla="*/ 6210486 h 6210486"/>
              <a:gd name="connsiteX6" fmla="*/ 341095 w 4023360"/>
              <a:gd name="connsiteY6" fmla="*/ 6210486 h 6210486"/>
              <a:gd name="connsiteX7" fmla="*/ 0 w 4023360"/>
              <a:gd name="connsiteY7" fmla="*/ 5856215 h 6210486"/>
              <a:gd name="connsiteX8" fmla="*/ 0 w 4023360"/>
              <a:gd name="connsiteY8" fmla="*/ 1838364 h 6210486"/>
              <a:gd name="connsiteX9" fmla="*/ 6930 w 4023360"/>
              <a:gd name="connsiteY9" fmla="*/ 1766966 h 6210486"/>
              <a:gd name="connsiteX10" fmla="*/ 8769 w 4023360"/>
              <a:gd name="connsiteY10" fmla="*/ 1760812 h 621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3360" h="6210486">
                <a:moveTo>
                  <a:pt x="8769" y="0"/>
                </a:moveTo>
                <a:lnTo>
                  <a:pt x="4023360" y="0"/>
                </a:lnTo>
                <a:lnTo>
                  <a:pt x="4023360" y="3428999"/>
                </a:lnTo>
                <a:lnTo>
                  <a:pt x="4011475" y="3428999"/>
                </a:lnTo>
                <a:lnTo>
                  <a:pt x="4011475" y="5856215"/>
                </a:lnTo>
                <a:cubicBezTo>
                  <a:pt x="4011475" y="6051873"/>
                  <a:pt x="3858761" y="6210486"/>
                  <a:pt x="3670380" y="6210486"/>
                </a:cubicBezTo>
                <a:lnTo>
                  <a:pt x="341095" y="6210486"/>
                </a:lnTo>
                <a:cubicBezTo>
                  <a:pt x="152714" y="6210486"/>
                  <a:pt x="0" y="6051873"/>
                  <a:pt x="0" y="5856215"/>
                </a:cubicBezTo>
                <a:lnTo>
                  <a:pt x="0" y="1838364"/>
                </a:lnTo>
                <a:cubicBezTo>
                  <a:pt x="0" y="1813907"/>
                  <a:pt x="2386" y="1790028"/>
                  <a:pt x="6930" y="1766966"/>
                </a:cubicBezTo>
                <a:lnTo>
                  <a:pt x="8769" y="1760812"/>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572000" y="1380744"/>
            <a:ext cx="6858000" cy="4983480"/>
          </a:xfrm>
        </p:spPr>
        <p:txBody>
          <a:bodyPr/>
          <a:lstStyle>
            <a:lvl1pPr marL="0" indent="0">
              <a:buNone/>
              <a:defRPr/>
            </a:lvl1pPr>
            <a:lvl2pPr marL="228600" indent="0">
              <a:buNone/>
              <a:defRPr/>
            </a:lvl2pPr>
            <a:lvl3pPr marL="457200" indent="0">
              <a:buNone/>
              <a:defRPr/>
            </a:lvl3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p:txBody>
          <a:bodyPr/>
          <a:lstStyle/>
          <a:p>
            <a:r>
              <a:rPr lang="en-US"/>
              <a:t>Sample Footer Text</a:t>
            </a:r>
          </a:p>
        </p:txBody>
      </p:sp>
    </p:spTree>
    <p:extLst>
      <p:ext uri="{BB962C8B-B14F-4D97-AF65-F5344CB8AC3E}">
        <p14:creationId xmlns:p14="http://schemas.microsoft.com/office/powerpoint/2010/main" val="2994022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59866" y="647513"/>
            <a:ext cx="6796553" cy="1468815"/>
          </a:xfrm>
        </p:spPr>
        <p:txBody>
          <a:bodyPr anchor="b"/>
          <a:lstStyle/>
          <a:p>
            <a:r>
              <a:rPr lang="en-US"/>
              <a:t>Click to edit Master title style</a:t>
            </a:r>
          </a:p>
        </p:txBody>
      </p:sp>
      <p:sp>
        <p:nvSpPr>
          <p:cNvPr id="14" name="Picture Placeholder 13">
            <a:extLst>
              <a:ext uri="{FF2B5EF4-FFF2-40B4-BE49-F238E27FC236}">
                <a16:creationId xmlns:a16="http://schemas.microsoft.com/office/drawing/2014/main" id="{C22C7FA0-DB8C-0637-DDE8-BFD794CE7D19}"/>
              </a:ext>
            </a:extLst>
          </p:cNvPr>
          <p:cNvSpPr>
            <a:spLocks noGrp="1"/>
          </p:cNvSpPr>
          <p:nvPr>
            <p:ph type="pic" sz="quarter" idx="13"/>
          </p:nvPr>
        </p:nvSpPr>
        <p:spPr>
          <a:xfrm>
            <a:off x="535580" y="647514"/>
            <a:ext cx="3749041" cy="6210487"/>
          </a:xfrm>
          <a:custGeom>
            <a:avLst/>
            <a:gdLst>
              <a:gd name="connsiteX0" fmla="*/ 350566 w 3749041"/>
              <a:gd name="connsiteY0" fmla="*/ 0 h 6210487"/>
              <a:gd name="connsiteX1" fmla="*/ 3398475 w 3749041"/>
              <a:gd name="connsiteY1" fmla="*/ 0 h 6210487"/>
              <a:gd name="connsiteX2" fmla="*/ 3749041 w 3749041"/>
              <a:gd name="connsiteY2" fmla="*/ 350566 h 6210487"/>
              <a:gd name="connsiteX3" fmla="*/ 3749041 w 3749041"/>
              <a:gd name="connsiteY3" fmla="*/ 1468815 h 6210487"/>
              <a:gd name="connsiteX4" fmla="*/ 3749041 w 3749041"/>
              <a:gd name="connsiteY4" fmla="*/ 2676774 h 6210487"/>
              <a:gd name="connsiteX5" fmla="*/ 3749041 w 3749041"/>
              <a:gd name="connsiteY5" fmla="*/ 6210487 h 6210487"/>
              <a:gd name="connsiteX6" fmla="*/ 2320499 w 3749041"/>
              <a:gd name="connsiteY6" fmla="*/ 6210487 h 6210487"/>
              <a:gd name="connsiteX7" fmla="*/ 2320499 w 3749041"/>
              <a:gd name="connsiteY7" fmla="*/ 6203839 h 6210487"/>
              <a:gd name="connsiteX8" fmla="*/ 0 w 3749041"/>
              <a:gd name="connsiteY8" fmla="*/ 6203839 h 6210487"/>
              <a:gd name="connsiteX9" fmla="*/ 0 w 3749041"/>
              <a:gd name="connsiteY9" fmla="*/ 2676774 h 6210487"/>
              <a:gd name="connsiteX10" fmla="*/ 0 w 3749041"/>
              <a:gd name="connsiteY10" fmla="*/ 1468815 h 6210487"/>
              <a:gd name="connsiteX11" fmla="*/ 0 w 3749041"/>
              <a:gd name="connsiteY11" fmla="*/ 350566 h 6210487"/>
              <a:gd name="connsiteX12" fmla="*/ 350566 w 3749041"/>
              <a:gd name="connsiteY12" fmla="*/ 0 h 621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9041" h="6210487">
                <a:moveTo>
                  <a:pt x="350566" y="0"/>
                </a:moveTo>
                <a:lnTo>
                  <a:pt x="3398475" y="0"/>
                </a:lnTo>
                <a:cubicBezTo>
                  <a:pt x="3592087" y="0"/>
                  <a:pt x="3749041" y="156954"/>
                  <a:pt x="3749041" y="350566"/>
                </a:cubicBezTo>
                <a:lnTo>
                  <a:pt x="3749041" y="1468815"/>
                </a:lnTo>
                <a:lnTo>
                  <a:pt x="3749041" y="2676774"/>
                </a:lnTo>
                <a:lnTo>
                  <a:pt x="3749041" y="6210487"/>
                </a:lnTo>
                <a:lnTo>
                  <a:pt x="2320499" y="6210487"/>
                </a:lnTo>
                <a:lnTo>
                  <a:pt x="2320499" y="6203839"/>
                </a:lnTo>
                <a:lnTo>
                  <a:pt x="0" y="6203839"/>
                </a:lnTo>
                <a:lnTo>
                  <a:pt x="0" y="2676774"/>
                </a:lnTo>
                <a:lnTo>
                  <a:pt x="0" y="1468815"/>
                </a:lnTo>
                <a:lnTo>
                  <a:pt x="0" y="350566"/>
                </a:lnTo>
                <a:cubicBezTo>
                  <a:pt x="0" y="156954"/>
                  <a:pt x="156954" y="0"/>
                  <a:pt x="350566" y="0"/>
                </a:cubicBez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59866" y="2472266"/>
            <a:ext cx="6796553" cy="3891957"/>
          </a:xfrm>
        </p:spPr>
        <p:txBody>
          <a:bodyPr/>
          <a:lstStyle>
            <a:lvl1pPr marL="0" indent="0">
              <a:buNone/>
              <a:defRPr/>
            </a:lvl1pPr>
            <a:lvl2pPr marL="228600" indent="0">
              <a:buNone/>
              <a:defRPr/>
            </a:lvl2pPr>
            <a:lvl3pPr marL="457200" indent="0">
              <a:buNone/>
              <a:defRPr/>
            </a:lvl3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p:txBody>
          <a:bodyPr/>
          <a:lstStyle/>
          <a:p>
            <a:r>
              <a:rPr lang="en-US"/>
              <a:t>Sample Footer Text</a:t>
            </a:r>
          </a:p>
        </p:txBody>
      </p:sp>
    </p:spTree>
    <p:extLst>
      <p:ext uri="{BB962C8B-B14F-4D97-AF65-F5344CB8AC3E}">
        <p14:creationId xmlns:p14="http://schemas.microsoft.com/office/powerpoint/2010/main" val="593879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8640"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548640" y="1380744"/>
            <a:ext cx="6858000" cy="4983480"/>
          </a:xfrm>
        </p:spPr>
        <p:txBody>
          <a:bodyPr/>
          <a:lstStyle>
            <a:lvl1pPr marL="0" indent="0">
              <a:buNone/>
              <a:defRPr/>
            </a:lvl1pPr>
            <a:lvl2pPr marL="228600" indent="0">
              <a:buNone/>
              <a:defRPr/>
            </a:lvl2pPr>
            <a:lvl3pPr marL="457200" indent="0">
              <a:buNone/>
              <a:defRPr/>
            </a:lvl3pPr>
          </a:lstStyle>
          <a:p>
            <a:pPr lvl="0"/>
            <a:r>
              <a:rPr lang="en-US"/>
              <a:t>Click to edit Master text styles</a:t>
            </a:r>
          </a:p>
          <a:p>
            <a:pPr lvl="1"/>
            <a:r>
              <a:rPr lang="en-US"/>
              <a:t>Second level</a:t>
            </a:r>
          </a:p>
          <a:p>
            <a:pPr lvl="2"/>
            <a:r>
              <a:rPr lang="en-US"/>
              <a:t>Third level</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453002"/>
            <a:ext cx="2805405"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453002"/>
            <a:ext cx="429207" cy="365125"/>
          </a:xfrm>
        </p:spPr>
        <p:txBody>
          <a:bodyPr/>
          <a:lstStyle/>
          <a:p>
            <a:fld id="{CC057153-B650-4DEB-B370-79DDCFDCE934}" type="slidenum">
              <a:rPr lang="en-US" smtClean="0"/>
              <a:t>‹#›</a:t>
            </a:fld>
            <a:endParaRPr lang="en-US"/>
          </a:p>
        </p:txBody>
      </p:sp>
      <p:sp>
        <p:nvSpPr>
          <p:cNvPr id="4" name="Picture Placeholder 3">
            <a:extLst>
              <a:ext uri="{FF2B5EF4-FFF2-40B4-BE49-F238E27FC236}">
                <a16:creationId xmlns:a16="http://schemas.microsoft.com/office/drawing/2014/main" id="{009BDD84-33CF-CB5D-E189-57F1AFC16A95}"/>
              </a:ext>
            </a:extLst>
          </p:cNvPr>
          <p:cNvSpPr>
            <a:spLocks noGrp="1"/>
          </p:cNvSpPr>
          <p:nvPr>
            <p:ph type="pic" sz="quarter" idx="18"/>
          </p:nvPr>
        </p:nvSpPr>
        <p:spPr>
          <a:xfrm>
            <a:off x="7818120" y="1"/>
            <a:ext cx="4023360" cy="6210486"/>
          </a:xfrm>
          <a:custGeom>
            <a:avLst/>
            <a:gdLst>
              <a:gd name="connsiteX0" fmla="*/ 8769 w 4023360"/>
              <a:gd name="connsiteY0" fmla="*/ 0 h 6210486"/>
              <a:gd name="connsiteX1" fmla="*/ 4023360 w 4023360"/>
              <a:gd name="connsiteY1" fmla="*/ 0 h 6210486"/>
              <a:gd name="connsiteX2" fmla="*/ 4023360 w 4023360"/>
              <a:gd name="connsiteY2" fmla="*/ 3428999 h 6210486"/>
              <a:gd name="connsiteX3" fmla="*/ 4011475 w 4023360"/>
              <a:gd name="connsiteY3" fmla="*/ 3428999 h 6210486"/>
              <a:gd name="connsiteX4" fmla="*/ 4011475 w 4023360"/>
              <a:gd name="connsiteY4" fmla="*/ 5856215 h 6210486"/>
              <a:gd name="connsiteX5" fmla="*/ 3670380 w 4023360"/>
              <a:gd name="connsiteY5" fmla="*/ 6210486 h 6210486"/>
              <a:gd name="connsiteX6" fmla="*/ 341095 w 4023360"/>
              <a:gd name="connsiteY6" fmla="*/ 6210486 h 6210486"/>
              <a:gd name="connsiteX7" fmla="*/ 0 w 4023360"/>
              <a:gd name="connsiteY7" fmla="*/ 5856215 h 6210486"/>
              <a:gd name="connsiteX8" fmla="*/ 0 w 4023360"/>
              <a:gd name="connsiteY8" fmla="*/ 1838364 h 6210486"/>
              <a:gd name="connsiteX9" fmla="*/ 6930 w 4023360"/>
              <a:gd name="connsiteY9" fmla="*/ 1766966 h 6210486"/>
              <a:gd name="connsiteX10" fmla="*/ 8769 w 4023360"/>
              <a:gd name="connsiteY10" fmla="*/ 1760812 h 621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3360" h="6210486">
                <a:moveTo>
                  <a:pt x="8769" y="0"/>
                </a:moveTo>
                <a:lnTo>
                  <a:pt x="4023360" y="0"/>
                </a:lnTo>
                <a:lnTo>
                  <a:pt x="4023360" y="3428999"/>
                </a:lnTo>
                <a:lnTo>
                  <a:pt x="4011475" y="3428999"/>
                </a:lnTo>
                <a:lnTo>
                  <a:pt x="4011475" y="5856215"/>
                </a:lnTo>
                <a:cubicBezTo>
                  <a:pt x="4011475" y="6051873"/>
                  <a:pt x="3858761" y="6210486"/>
                  <a:pt x="3670380" y="6210486"/>
                </a:cubicBezTo>
                <a:lnTo>
                  <a:pt x="341095" y="6210486"/>
                </a:lnTo>
                <a:cubicBezTo>
                  <a:pt x="152714" y="6210486"/>
                  <a:pt x="0" y="6051873"/>
                  <a:pt x="0" y="5856215"/>
                </a:cubicBezTo>
                <a:lnTo>
                  <a:pt x="0" y="1838364"/>
                </a:lnTo>
                <a:cubicBezTo>
                  <a:pt x="0" y="1813907"/>
                  <a:pt x="2386" y="1790028"/>
                  <a:pt x="6930" y="1766966"/>
                </a:cubicBezTo>
                <a:lnTo>
                  <a:pt x="8769" y="1760812"/>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Tree>
    <p:extLst>
      <p:ext uri="{BB962C8B-B14F-4D97-AF65-F5344CB8AC3E}">
        <p14:creationId xmlns:p14="http://schemas.microsoft.com/office/powerpoint/2010/main" val="913026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53808" y="584339"/>
            <a:ext cx="436168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3DF74ED1-55A2-A3E2-BC4A-6AD0936F240D}"/>
              </a:ext>
            </a:extLst>
          </p:cNvPr>
          <p:cNvSpPr>
            <a:spLocks noGrp="1"/>
          </p:cNvSpPr>
          <p:nvPr>
            <p:ph type="pic" sz="quarter" idx="13"/>
          </p:nvPr>
        </p:nvSpPr>
        <p:spPr>
          <a:xfrm>
            <a:off x="0" y="444978"/>
            <a:ext cx="6611508" cy="5968047"/>
          </a:xfrm>
          <a:custGeom>
            <a:avLst/>
            <a:gdLst>
              <a:gd name="connsiteX0" fmla="*/ 0 w 6611508"/>
              <a:gd name="connsiteY0" fmla="*/ 0 h 5968047"/>
              <a:gd name="connsiteX1" fmla="*/ 1579959 w 6611508"/>
              <a:gd name="connsiteY1" fmla="*/ 0 h 5968047"/>
              <a:gd name="connsiteX2" fmla="*/ 4390752 w 6611508"/>
              <a:gd name="connsiteY2" fmla="*/ 0 h 5968047"/>
              <a:gd name="connsiteX3" fmla="*/ 6293021 w 6611508"/>
              <a:gd name="connsiteY3" fmla="*/ 0 h 5968047"/>
              <a:gd name="connsiteX4" fmla="*/ 6611508 w 6611508"/>
              <a:gd name="connsiteY4" fmla="*/ 318488 h 5968047"/>
              <a:gd name="connsiteX5" fmla="*/ 6611508 w 6611508"/>
              <a:gd name="connsiteY5" fmla="*/ 5649560 h 5968047"/>
              <a:gd name="connsiteX6" fmla="*/ 6293021 w 6611508"/>
              <a:gd name="connsiteY6" fmla="*/ 5968047 h 5968047"/>
              <a:gd name="connsiteX7" fmla="*/ 4390752 w 6611508"/>
              <a:gd name="connsiteY7" fmla="*/ 5968047 h 5968047"/>
              <a:gd name="connsiteX8" fmla="*/ 1579959 w 6611508"/>
              <a:gd name="connsiteY8" fmla="*/ 5968047 h 5968047"/>
              <a:gd name="connsiteX9" fmla="*/ 0 w 6611508"/>
              <a:gd name="connsiteY9" fmla="*/ 5968047 h 596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1508" h="5968047">
                <a:moveTo>
                  <a:pt x="0" y="0"/>
                </a:moveTo>
                <a:lnTo>
                  <a:pt x="1579959" y="0"/>
                </a:lnTo>
                <a:lnTo>
                  <a:pt x="4390752" y="0"/>
                </a:lnTo>
                <a:lnTo>
                  <a:pt x="6293021" y="0"/>
                </a:lnTo>
                <a:cubicBezTo>
                  <a:pt x="6468916" y="0"/>
                  <a:pt x="6611508" y="142592"/>
                  <a:pt x="6611508" y="318488"/>
                </a:cubicBezTo>
                <a:lnTo>
                  <a:pt x="6611508" y="5649560"/>
                </a:lnTo>
                <a:cubicBezTo>
                  <a:pt x="6611508" y="5825455"/>
                  <a:pt x="6468916" y="5968047"/>
                  <a:pt x="6293021" y="5968047"/>
                </a:cubicBezTo>
                <a:lnTo>
                  <a:pt x="4390752" y="5968047"/>
                </a:lnTo>
                <a:lnTo>
                  <a:pt x="1579959" y="5968047"/>
                </a:lnTo>
                <a:lnTo>
                  <a:pt x="0" y="5968047"/>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53745" y="2212975"/>
            <a:ext cx="4362450" cy="4095750"/>
          </a:xfrm>
        </p:spPr>
        <p:txBody>
          <a:bodyPr/>
          <a:lstStyle>
            <a:lvl1pPr marL="0" indent="0">
              <a:buNone/>
              <a:defRPr/>
            </a:lvl1pPr>
            <a:lvl2pPr marL="228600" indent="0">
              <a:buNone/>
              <a:defRPr/>
            </a:lvl2pPr>
            <a:lvl3pPr marL="457200" indent="0">
              <a:buNone/>
              <a:defRPr/>
            </a:lvl3pPr>
            <a:lvl4pPr marL="685800" indent="0">
              <a:buNone/>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3242464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8640" y="548640"/>
            <a:ext cx="4361688" cy="1527048"/>
          </a:xfrm>
        </p:spPr>
        <p:txBody>
          <a:bodyPr anchor="b"/>
          <a:lstStyle>
            <a:lvl1pPr>
              <a:defRPr>
                <a:solidFill>
                  <a:schemeClr val="accent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548640" y="2194560"/>
            <a:ext cx="4360863" cy="4095750"/>
          </a:xfrm>
        </p:spPr>
        <p:txBody>
          <a:bodyPr/>
          <a:lstStyle>
            <a:lvl1pPr marL="0" indent="0">
              <a:buNone/>
              <a:defRPr/>
            </a:lvl1pPr>
            <a:lvl2pPr marL="228600" indent="0">
              <a:buNone/>
              <a:defRPr/>
            </a:lvl2pPr>
            <a:lvl3pPr marL="457200" indent="0">
              <a:buNone/>
              <a:defRPr/>
            </a:lvl3pPr>
            <a:lvl4pPr marL="685800" indent="0">
              <a:buNone/>
              <a:defRPr/>
            </a:lvl4pPr>
          </a:lstStyle>
          <a:p>
            <a:pPr lvl="0"/>
            <a:r>
              <a:rPr lang="en-US"/>
              <a:t>Click to edit Master text styles</a:t>
            </a:r>
          </a:p>
          <a:p>
            <a:pPr lvl="1"/>
            <a:r>
              <a:rPr lang="en-US"/>
              <a:t>Second level</a:t>
            </a:r>
          </a:p>
          <a:p>
            <a:pPr lvl="2"/>
            <a:r>
              <a:rPr lang="en-US"/>
              <a:t>Third level</a:t>
            </a:r>
          </a:p>
        </p:txBody>
      </p:sp>
      <p:sp>
        <p:nvSpPr>
          <p:cNvPr id="9" name="Picture Placeholder 8">
            <a:extLst>
              <a:ext uri="{FF2B5EF4-FFF2-40B4-BE49-F238E27FC236}">
                <a16:creationId xmlns:a16="http://schemas.microsoft.com/office/drawing/2014/main" id="{6910D416-51D0-8D73-051A-85B7B2B28634}"/>
              </a:ext>
            </a:extLst>
          </p:cNvPr>
          <p:cNvSpPr>
            <a:spLocks noGrp="1"/>
          </p:cNvSpPr>
          <p:nvPr>
            <p:ph type="pic" sz="quarter" idx="13"/>
          </p:nvPr>
        </p:nvSpPr>
        <p:spPr>
          <a:xfrm>
            <a:off x="6828440" y="996696"/>
            <a:ext cx="5363561" cy="4864608"/>
          </a:xfrm>
          <a:custGeom>
            <a:avLst/>
            <a:gdLst>
              <a:gd name="connsiteX0" fmla="*/ 318975 w 5363561"/>
              <a:gd name="connsiteY0" fmla="*/ 0 h 4864608"/>
              <a:gd name="connsiteX1" fmla="*/ 2154923 w 5363561"/>
              <a:gd name="connsiteY1" fmla="*/ 0 h 4864608"/>
              <a:gd name="connsiteX2" fmla="*/ 3964871 w 5363561"/>
              <a:gd name="connsiteY2" fmla="*/ 0 h 4864608"/>
              <a:gd name="connsiteX3" fmla="*/ 5363561 w 5363561"/>
              <a:gd name="connsiteY3" fmla="*/ 0 h 4864608"/>
              <a:gd name="connsiteX4" fmla="*/ 5363561 w 5363561"/>
              <a:gd name="connsiteY4" fmla="*/ 4864608 h 4864608"/>
              <a:gd name="connsiteX5" fmla="*/ 2154923 w 5363561"/>
              <a:gd name="connsiteY5" fmla="*/ 4864608 h 4864608"/>
              <a:gd name="connsiteX6" fmla="*/ 2154923 w 5363561"/>
              <a:gd name="connsiteY6" fmla="*/ 4859591 h 4864608"/>
              <a:gd name="connsiteX7" fmla="*/ 318975 w 5363561"/>
              <a:gd name="connsiteY7" fmla="*/ 4859591 h 4864608"/>
              <a:gd name="connsiteX8" fmla="*/ 0 w 5363561"/>
              <a:gd name="connsiteY8" fmla="*/ 4540616 h 4864608"/>
              <a:gd name="connsiteX9" fmla="*/ 0 w 5363561"/>
              <a:gd name="connsiteY9" fmla="*/ 318975 h 4864608"/>
              <a:gd name="connsiteX10" fmla="*/ 318975 w 5363561"/>
              <a:gd name="connsiteY10" fmla="*/ 0 h 486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3561" h="4864608">
                <a:moveTo>
                  <a:pt x="318975" y="0"/>
                </a:moveTo>
                <a:lnTo>
                  <a:pt x="2154923" y="0"/>
                </a:lnTo>
                <a:lnTo>
                  <a:pt x="3964871" y="0"/>
                </a:lnTo>
                <a:lnTo>
                  <a:pt x="5363561" y="0"/>
                </a:lnTo>
                <a:lnTo>
                  <a:pt x="5363561" y="4864608"/>
                </a:lnTo>
                <a:lnTo>
                  <a:pt x="2154923" y="4864608"/>
                </a:lnTo>
                <a:lnTo>
                  <a:pt x="2154923" y="4859591"/>
                </a:lnTo>
                <a:lnTo>
                  <a:pt x="318975" y="4859591"/>
                </a:lnTo>
                <a:cubicBezTo>
                  <a:pt x="142810" y="4859591"/>
                  <a:pt x="0" y="4716781"/>
                  <a:pt x="0" y="4540616"/>
                </a:cubicBezTo>
                <a:lnTo>
                  <a:pt x="0" y="318975"/>
                </a:lnTo>
                <a:cubicBezTo>
                  <a:pt x="0" y="142810"/>
                  <a:pt x="142810" y="0"/>
                  <a:pt x="318975" y="0"/>
                </a:cubicBez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12" name="Slide Number Placeholder 11">
            <a:extLst>
              <a:ext uri="{FF2B5EF4-FFF2-40B4-BE49-F238E27FC236}">
                <a16:creationId xmlns:a16="http://schemas.microsoft.com/office/drawing/2014/main" id="{FC2950FE-5880-69E0-6E51-5FEE346A49BB}"/>
              </a:ext>
            </a:extLst>
          </p:cNvPr>
          <p:cNvSpPr>
            <a:spLocks noGrp="1"/>
          </p:cNvSpPr>
          <p:nvPr>
            <p:ph type="sldNum" sz="quarter" idx="16"/>
          </p:nvPr>
        </p:nvSpPr>
        <p:spPr/>
        <p:txBody>
          <a:bodyPr/>
          <a:lstStyle/>
          <a:p>
            <a:fld id="{CC057153-B650-4DEB-B370-79DDCFDCE934}" type="slidenum">
              <a:rPr lang="en-US" smtClean="0"/>
              <a:t>‹#›</a:t>
            </a:fld>
            <a:endParaRPr lang="en-US"/>
          </a:p>
        </p:txBody>
      </p:sp>
      <p:sp>
        <p:nvSpPr>
          <p:cNvPr id="10" name="Footer Placeholder 9">
            <a:extLst>
              <a:ext uri="{FF2B5EF4-FFF2-40B4-BE49-F238E27FC236}">
                <a16:creationId xmlns:a16="http://schemas.microsoft.com/office/drawing/2014/main" id="{B9A96CF5-E431-076C-2AB1-270F11C74DFC}"/>
              </a:ext>
            </a:extLst>
          </p:cNvPr>
          <p:cNvSpPr>
            <a:spLocks noGrp="1"/>
          </p:cNvSpPr>
          <p:nvPr>
            <p:ph type="ftr" sz="quarter" idx="15"/>
          </p:nvPr>
        </p:nvSpPr>
        <p:spPr/>
        <p:txBody>
          <a:bodyPr/>
          <a:lstStyle/>
          <a:p>
            <a:r>
              <a:rPr lang="en-US"/>
              <a:t>Sample Footer Text</a:t>
            </a:r>
          </a:p>
        </p:txBody>
      </p:sp>
    </p:spTree>
    <p:extLst>
      <p:ext uri="{BB962C8B-B14F-4D97-AF65-F5344CB8AC3E}">
        <p14:creationId xmlns:p14="http://schemas.microsoft.com/office/powerpoint/2010/main" val="3183053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8640" y="996697"/>
            <a:ext cx="5779081" cy="2264652"/>
          </a:xfrm>
        </p:spPr>
        <p:txBody>
          <a:bodyPr anchor="b" anchorCtr="0"/>
          <a:lstStyle>
            <a:lvl1pPr>
              <a:defRPr>
                <a:solidFill>
                  <a:schemeClr val="accent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548640" y="3538728"/>
            <a:ext cx="5777953" cy="2322575"/>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8">
            <a:extLst>
              <a:ext uri="{FF2B5EF4-FFF2-40B4-BE49-F238E27FC236}">
                <a16:creationId xmlns:a16="http://schemas.microsoft.com/office/drawing/2014/main" id="{6910D416-51D0-8D73-051A-85B7B2B28634}"/>
              </a:ext>
            </a:extLst>
          </p:cNvPr>
          <p:cNvSpPr>
            <a:spLocks noGrp="1"/>
          </p:cNvSpPr>
          <p:nvPr>
            <p:ph type="pic" sz="quarter" idx="13"/>
          </p:nvPr>
        </p:nvSpPr>
        <p:spPr>
          <a:xfrm>
            <a:off x="6828440" y="996696"/>
            <a:ext cx="5363561" cy="4864608"/>
          </a:xfrm>
          <a:custGeom>
            <a:avLst/>
            <a:gdLst>
              <a:gd name="connsiteX0" fmla="*/ 318975 w 5363561"/>
              <a:gd name="connsiteY0" fmla="*/ 0 h 4864608"/>
              <a:gd name="connsiteX1" fmla="*/ 2154923 w 5363561"/>
              <a:gd name="connsiteY1" fmla="*/ 0 h 4864608"/>
              <a:gd name="connsiteX2" fmla="*/ 3964871 w 5363561"/>
              <a:gd name="connsiteY2" fmla="*/ 0 h 4864608"/>
              <a:gd name="connsiteX3" fmla="*/ 5363561 w 5363561"/>
              <a:gd name="connsiteY3" fmla="*/ 0 h 4864608"/>
              <a:gd name="connsiteX4" fmla="*/ 5363561 w 5363561"/>
              <a:gd name="connsiteY4" fmla="*/ 4864608 h 4864608"/>
              <a:gd name="connsiteX5" fmla="*/ 2154923 w 5363561"/>
              <a:gd name="connsiteY5" fmla="*/ 4864608 h 4864608"/>
              <a:gd name="connsiteX6" fmla="*/ 2154923 w 5363561"/>
              <a:gd name="connsiteY6" fmla="*/ 4859591 h 4864608"/>
              <a:gd name="connsiteX7" fmla="*/ 318975 w 5363561"/>
              <a:gd name="connsiteY7" fmla="*/ 4859591 h 4864608"/>
              <a:gd name="connsiteX8" fmla="*/ 0 w 5363561"/>
              <a:gd name="connsiteY8" fmla="*/ 4540616 h 4864608"/>
              <a:gd name="connsiteX9" fmla="*/ 0 w 5363561"/>
              <a:gd name="connsiteY9" fmla="*/ 318975 h 4864608"/>
              <a:gd name="connsiteX10" fmla="*/ 318975 w 5363561"/>
              <a:gd name="connsiteY10" fmla="*/ 0 h 486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3561" h="4864608">
                <a:moveTo>
                  <a:pt x="318975" y="0"/>
                </a:moveTo>
                <a:lnTo>
                  <a:pt x="2154923" y="0"/>
                </a:lnTo>
                <a:lnTo>
                  <a:pt x="3964871" y="0"/>
                </a:lnTo>
                <a:lnTo>
                  <a:pt x="5363561" y="0"/>
                </a:lnTo>
                <a:lnTo>
                  <a:pt x="5363561" y="4864608"/>
                </a:lnTo>
                <a:lnTo>
                  <a:pt x="2154923" y="4864608"/>
                </a:lnTo>
                <a:lnTo>
                  <a:pt x="2154923" y="4859591"/>
                </a:lnTo>
                <a:lnTo>
                  <a:pt x="318975" y="4859591"/>
                </a:lnTo>
                <a:cubicBezTo>
                  <a:pt x="142810" y="4859591"/>
                  <a:pt x="0" y="4716781"/>
                  <a:pt x="0" y="4540616"/>
                </a:cubicBezTo>
                <a:lnTo>
                  <a:pt x="0" y="318975"/>
                </a:lnTo>
                <a:cubicBezTo>
                  <a:pt x="0" y="142810"/>
                  <a:pt x="142810" y="0"/>
                  <a:pt x="318975" y="0"/>
                </a:cubicBez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4" name="Slide Number Placeholder 3">
            <a:extLst>
              <a:ext uri="{FF2B5EF4-FFF2-40B4-BE49-F238E27FC236}">
                <a16:creationId xmlns:a16="http://schemas.microsoft.com/office/drawing/2014/main" id="{DEF766A3-B508-7646-C366-0A8B2B74F045}"/>
              </a:ext>
            </a:extLst>
          </p:cNvPr>
          <p:cNvSpPr>
            <a:spLocks noGrp="1"/>
          </p:cNvSpPr>
          <p:nvPr>
            <p:ph type="sldNum" sz="quarter" idx="16"/>
          </p:nvPr>
        </p:nvSpPr>
        <p:spPr/>
        <p:txBody>
          <a:bodyPr/>
          <a:lstStyle/>
          <a:p>
            <a:fld id="{CC057153-B650-4DEB-B370-79DDCFDCE934}" type="slidenum">
              <a:rPr lang="en-US" smtClean="0"/>
              <a:t>‹#›</a:t>
            </a:fld>
            <a:endParaRPr lang="en-US"/>
          </a:p>
        </p:txBody>
      </p:sp>
      <p:sp>
        <p:nvSpPr>
          <p:cNvPr id="3" name="Footer Placeholder 2">
            <a:extLst>
              <a:ext uri="{FF2B5EF4-FFF2-40B4-BE49-F238E27FC236}">
                <a16:creationId xmlns:a16="http://schemas.microsoft.com/office/drawing/2014/main" id="{EC39C096-E57C-1958-6BE2-29A089B74A0D}"/>
              </a:ext>
            </a:extLst>
          </p:cNvPr>
          <p:cNvSpPr>
            <a:spLocks noGrp="1"/>
          </p:cNvSpPr>
          <p:nvPr>
            <p:ph type="ftr" sz="quarter" idx="15"/>
          </p:nvPr>
        </p:nvSpPr>
        <p:spPr/>
        <p:txBody>
          <a:bodyPr/>
          <a:lstStyle/>
          <a:p>
            <a:r>
              <a:rPr lang="en-US"/>
              <a:t>Sample Footer Text</a:t>
            </a:r>
          </a:p>
        </p:txBody>
      </p:sp>
    </p:spTree>
    <p:extLst>
      <p:ext uri="{BB962C8B-B14F-4D97-AF65-F5344CB8AC3E}">
        <p14:creationId xmlns:p14="http://schemas.microsoft.com/office/powerpoint/2010/main" val="4199808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320040"/>
            <a:ext cx="4522936" cy="932688"/>
          </a:xfrm>
        </p:spPr>
        <p:txBody>
          <a:bodyPr anchor="b"/>
          <a:lstStyle>
            <a:lvl1pPr>
              <a:defRPr sz="3200">
                <a:solidFill>
                  <a:schemeClr val="accent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18842B10-A221-5366-C461-425DDE7EE020}"/>
              </a:ext>
            </a:extLst>
          </p:cNvPr>
          <p:cNvSpPr>
            <a:spLocks noGrp="1"/>
          </p:cNvSpPr>
          <p:nvPr>
            <p:ph type="pic" sz="quarter" idx="13"/>
          </p:nvPr>
        </p:nvSpPr>
        <p:spPr>
          <a:xfrm>
            <a:off x="1" y="498809"/>
            <a:ext cx="6492236" cy="5860385"/>
          </a:xfrm>
          <a:custGeom>
            <a:avLst/>
            <a:gdLst>
              <a:gd name="connsiteX0" fmla="*/ 0 w 6492236"/>
              <a:gd name="connsiteY0" fmla="*/ 0 h 5860385"/>
              <a:gd name="connsiteX1" fmla="*/ 1551455 w 6492236"/>
              <a:gd name="connsiteY1" fmla="*/ 0 h 5860385"/>
              <a:gd name="connsiteX2" fmla="*/ 4311542 w 6492236"/>
              <a:gd name="connsiteY2" fmla="*/ 0 h 5860385"/>
              <a:gd name="connsiteX3" fmla="*/ 6179494 w 6492236"/>
              <a:gd name="connsiteY3" fmla="*/ 0 h 5860385"/>
              <a:gd name="connsiteX4" fmla="*/ 6492236 w 6492236"/>
              <a:gd name="connsiteY4" fmla="*/ 312742 h 5860385"/>
              <a:gd name="connsiteX5" fmla="*/ 6492236 w 6492236"/>
              <a:gd name="connsiteY5" fmla="*/ 5547643 h 5860385"/>
              <a:gd name="connsiteX6" fmla="*/ 6179494 w 6492236"/>
              <a:gd name="connsiteY6" fmla="*/ 5860385 h 5860385"/>
              <a:gd name="connsiteX7" fmla="*/ 4311542 w 6492236"/>
              <a:gd name="connsiteY7" fmla="*/ 5860385 h 5860385"/>
              <a:gd name="connsiteX8" fmla="*/ 1551455 w 6492236"/>
              <a:gd name="connsiteY8" fmla="*/ 5860385 h 5860385"/>
              <a:gd name="connsiteX9" fmla="*/ 0 w 6492236"/>
              <a:gd name="connsiteY9" fmla="*/ 5860385 h 586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2236" h="5860385">
                <a:moveTo>
                  <a:pt x="0" y="0"/>
                </a:moveTo>
                <a:lnTo>
                  <a:pt x="1551455" y="0"/>
                </a:lnTo>
                <a:lnTo>
                  <a:pt x="4311542" y="0"/>
                </a:lnTo>
                <a:lnTo>
                  <a:pt x="6179494" y="0"/>
                </a:lnTo>
                <a:cubicBezTo>
                  <a:pt x="6352217" y="0"/>
                  <a:pt x="6492236" y="140020"/>
                  <a:pt x="6492236" y="312742"/>
                </a:cubicBezTo>
                <a:lnTo>
                  <a:pt x="6492236" y="5547643"/>
                </a:lnTo>
                <a:cubicBezTo>
                  <a:pt x="6492236" y="5720366"/>
                  <a:pt x="6352217" y="5860385"/>
                  <a:pt x="6179494" y="5860385"/>
                </a:cubicBezTo>
                <a:lnTo>
                  <a:pt x="4311542" y="5860385"/>
                </a:lnTo>
                <a:lnTo>
                  <a:pt x="1551455" y="5860385"/>
                </a:lnTo>
                <a:lnTo>
                  <a:pt x="0" y="5860385"/>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8" y="1380744"/>
            <a:ext cx="4512601" cy="4983480"/>
          </a:xfrm>
        </p:spPr>
        <p:txBody>
          <a:bodyPr/>
          <a:lstStyle>
            <a:lvl1pPr marL="0" indent="0">
              <a:buNone/>
              <a:defRPr/>
            </a:lvl1pPr>
            <a:lvl2pPr marL="228600" indent="0">
              <a:buNone/>
              <a:defRPr/>
            </a:lvl2pPr>
            <a:lvl3pPr marL="457200" indent="0">
              <a:buNone/>
              <a:defRPr/>
            </a:lvl3pPr>
            <a:lvl4pPr marL="685800" indent="0">
              <a:buNone/>
              <a:defRPr/>
            </a:lvl4p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8577662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320040"/>
            <a:ext cx="4572000" cy="932688"/>
          </a:xfrm>
        </p:spPr>
        <p:txBody>
          <a:bodyPr anchor="b"/>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4" y="1380744"/>
            <a:ext cx="4572000" cy="498348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8B378358-FF6F-B176-7099-1A13C4AD2944}"/>
              </a:ext>
            </a:extLst>
          </p:cNvPr>
          <p:cNvSpPr>
            <a:spLocks noGrp="1"/>
          </p:cNvSpPr>
          <p:nvPr>
            <p:ph type="sldNum" sz="quarter" idx="16"/>
          </p:nvPr>
        </p:nvSpPr>
        <p:spPr>
          <a:xfrm>
            <a:off x="5202933" y="137965"/>
            <a:ext cx="429207" cy="365125"/>
          </a:xfrm>
        </p:spPr>
        <p:txBody>
          <a:bodyPr/>
          <a:lstStyle/>
          <a:p>
            <a:fld id="{CC057153-B650-4DEB-B370-79DDCFDCE934}" type="slidenum">
              <a:rPr lang="en-US" smtClean="0"/>
              <a:pPr/>
              <a:t>‹#›</a:t>
            </a:fld>
            <a:endParaRPr lang="en-US"/>
          </a:p>
        </p:txBody>
      </p:sp>
      <p:sp>
        <p:nvSpPr>
          <p:cNvPr id="3" name="Footer Placeholder 2">
            <a:extLst>
              <a:ext uri="{FF2B5EF4-FFF2-40B4-BE49-F238E27FC236}">
                <a16:creationId xmlns:a16="http://schemas.microsoft.com/office/drawing/2014/main" id="{E2A75D03-F042-C852-E855-C802ABBBA945}"/>
              </a:ext>
            </a:extLst>
          </p:cNvPr>
          <p:cNvSpPr>
            <a:spLocks noGrp="1"/>
          </p:cNvSpPr>
          <p:nvPr>
            <p:ph type="ftr" sz="quarter" idx="15"/>
          </p:nvPr>
        </p:nvSpPr>
        <p:spPr>
          <a:xfrm>
            <a:off x="2826735" y="6368780"/>
            <a:ext cx="2805405" cy="365125"/>
          </a:xfrm>
        </p:spPr>
        <p:txBody>
          <a:bodyPr/>
          <a:lstStyle/>
          <a:p>
            <a:r>
              <a:rPr lang="en-US"/>
              <a:t>Sample Footer Text</a:t>
            </a:r>
          </a:p>
        </p:txBody>
      </p:sp>
      <p:sp>
        <p:nvSpPr>
          <p:cNvPr id="9" name="Picture Placeholder 8">
            <a:extLst>
              <a:ext uri="{FF2B5EF4-FFF2-40B4-BE49-F238E27FC236}">
                <a16:creationId xmlns:a16="http://schemas.microsoft.com/office/drawing/2014/main" id="{6A07F02F-15D0-1F8B-17EF-68EDD9530599}"/>
              </a:ext>
            </a:extLst>
          </p:cNvPr>
          <p:cNvSpPr>
            <a:spLocks noGrp="1"/>
          </p:cNvSpPr>
          <p:nvPr>
            <p:ph type="pic" sz="quarter" idx="13"/>
          </p:nvPr>
        </p:nvSpPr>
        <p:spPr>
          <a:xfrm>
            <a:off x="5917720" y="597182"/>
            <a:ext cx="6274279" cy="5663639"/>
          </a:xfrm>
          <a:custGeom>
            <a:avLst/>
            <a:gdLst>
              <a:gd name="connsiteX0" fmla="*/ 302243 w 6274279"/>
              <a:gd name="connsiteY0" fmla="*/ 0 h 5663639"/>
              <a:gd name="connsiteX1" fmla="*/ 2107483 w 6274279"/>
              <a:gd name="connsiteY1" fmla="*/ 0 h 5663639"/>
              <a:gd name="connsiteX2" fmla="*/ 4774908 w 6274279"/>
              <a:gd name="connsiteY2" fmla="*/ 0 h 5663639"/>
              <a:gd name="connsiteX3" fmla="*/ 6274279 w 6274279"/>
              <a:gd name="connsiteY3" fmla="*/ 0 h 5663639"/>
              <a:gd name="connsiteX4" fmla="*/ 6274279 w 6274279"/>
              <a:gd name="connsiteY4" fmla="*/ 5663639 h 5663639"/>
              <a:gd name="connsiteX5" fmla="*/ 4774908 w 6274279"/>
              <a:gd name="connsiteY5" fmla="*/ 5663639 h 5663639"/>
              <a:gd name="connsiteX6" fmla="*/ 2107483 w 6274279"/>
              <a:gd name="connsiteY6" fmla="*/ 5663639 h 5663639"/>
              <a:gd name="connsiteX7" fmla="*/ 302243 w 6274279"/>
              <a:gd name="connsiteY7" fmla="*/ 5663639 h 5663639"/>
              <a:gd name="connsiteX8" fmla="*/ 0 w 6274279"/>
              <a:gd name="connsiteY8" fmla="*/ 5361397 h 5663639"/>
              <a:gd name="connsiteX9" fmla="*/ 0 w 6274279"/>
              <a:gd name="connsiteY9" fmla="*/ 302243 h 5663639"/>
              <a:gd name="connsiteX10" fmla="*/ 302243 w 6274279"/>
              <a:gd name="connsiteY10" fmla="*/ 0 h 566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4279" h="5663639">
                <a:moveTo>
                  <a:pt x="302243" y="0"/>
                </a:moveTo>
                <a:lnTo>
                  <a:pt x="2107483" y="0"/>
                </a:lnTo>
                <a:lnTo>
                  <a:pt x="4774908" y="0"/>
                </a:lnTo>
                <a:lnTo>
                  <a:pt x="6274279" y="0"/>
                </a:lnTo>
                <a:lnTo>
                  <a:pt x="6274279" y="5663639"/>
                </a:lnTo>
                <a:lnTo>
                  <a:pt x="4774908" y="5663639"/>
                </a:lnTo>
                <a:lnTo>
                  <a:pt x="2107483" y="5663639"/>
                </a:lnTo>
                <a:lnTo>
                  <a:pt x="302243" y="5663639"/>
                </a:lnTo>
                <a:cubicBezTo>
                  <a:pt x="135319" y="5663639"/>
                  <a:pt x="0" y="5528320"/>
                  <a:pt x="0" y="5361397"/>
                </a:cubicBezTo>
                <a:lnTo>
                  <a:pt x="0" y="302243"/>
                </a:lnTo>
                <a:cubicBezTo>
                  <a:pt x="0" y="135319"/>
                  <a:pt x="135319" y="0"/>
                  <a:pt x="302243" y="0"/>
                </a:cubicBez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Tree>
    <p:extLst>
      <p:ext uri="{BB962C8B-B14F-4D97-AF65-F5344CB8AC3E}">
        <p14:creationId xmlns:p14="http://schemas.microsoft.com/office/powerpoint/2010/main" val="16691103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anchor="b">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52ADF55C-2EE8-1FD6-AB77-FE6A1AB0EEF7}"/>
              </a:ext>
            </a:extLst>
          </p:cNvPr>
          <p:cNvSpPr>
            <a:spLocks noGrp="1"/>
          </p:cNvSpPr>
          <p:nvPr>
            <p:ph type="pic" sz="quarter" idx="13"/>
          </p:nvPr>
        </p:nvSpPr>
        <p:spPr>
          <a:xfrm>
            <a:off x="1" y="500949"/>
            <a:ext cx="7584143" cy="5861304"/>
          </a:xfrm>
          <a:custGeom>
            <a:avLst/>
            <a:gdLst>
              <a:gd name="connsiteX0" fmla="*/ 0 w 7584143"/>
              <a:gd name="connsiteY0" fmla="*/ 0 h 5861304"/>
              <a:gd name="connsiteX1" fmla="*/ 2330244 w 7584143"/>
              <a:gd name="connsiteY1" fmla="*/ 0 h 5861304"/>
              <a:gd name="connsiteX2" fmla="*/ 2330244 w 7584143"/>
              <a:gd name="connsiteY2" fmla="*/ 460 h 5861304"/>
              <a:gd name="connsiteX3" fmla="*/ 2643362 w 7584143"/>
              <a:gd name="connsiteY3" fmla="*/ 460 h 5861304"/>
              <a:gd name="connsiteX4" fmla="*/ 5403449 w 7584143"/>
              <a:gd name="connsiteY4" fmla="*/ 460 h 5861304"/>
              <a:gd name="connsiteX5" fmla="*/ 7271401 w 7584143"/>
              <a:gd name="connsiteY5" fmla="*/ 460 h 5861304"/>
              <a:gd name="connsiteX6" fmla="*/ 7584143 w 7584143"/>
              <a:gd name="connsiteY6" fmla="*/ 313202 h 5861304"/>
              <a:gd name="connsiteX7" fmla="*/ 7584143 w 7584143"/>
              <a:gd name="connsiteY7" fmla="*/ 5548103 h 5861304"/>
              <a:gd name="connsiteX8" fmla="*/ 7271401 w 7584143"/>
              <a:gd name="connsiteY8" fmla="*/ 5860845 h 5861304"/>
              <a:gd name="connsiteX9" fmla="*/ 5403449 w 7584143"/>
              <a:gd name="connsiteY9" fmla="*/ 5860845 h 5861304"/>
              <a:gd name="connsiteX10" fmla="*/ 2643362 w 7584143"/>
              <a:gd name="connsiteY10" fmla="*/ 5860845 h 5861304"/>
              <a:gd name="connsiteX11" fmla="*/ 2330244 w 7584143"/>
              <a:gd name="connsiteY11" fmla="*/ 5860845 h 5861304"/>
              <a:gd name="connsiteX12" fmla="*/ 2330244 w 7584143"/>
              <a:gd name="connsiteY12" fmla="*/ 5861304 h 5861304"/>
              <a:gd name="connsiteX13" fmla="*/ 0 w 7584143"/>
              <a:gd name="connsiteY13" fmla="*/ 5861304 h 586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84143" h="5861304">
                <a:moveTo>
                  <a:pt x="0" y="0"/>
                </a:moveTo>
                <a:lnTo>
                  <a:pt x="2330244" y="0"/>
                </a:lnTo>
                <a:lnTo>
                  <a:pt x="2330244" y="460"/>
                </a:lnTo>
                <a:lnTo>
                  <a:pt x="2643362" y="460"/>
                </a:lnTo>
                <a:lnTo>
                  <a:pt x="5403449" y="460"/>
                </a:lnTo>
                <a:lnTo>
                  <a:pt x="7271401" y="460"/>
                </a:lnTo>
                <a:cubicBezTo>
                  <a:pt x="7444124" y="460"/>
                  <a:pt x="7584143" y="140480"/>
                  <a:pt x="7584143" y="313202"/>
                </a:cubicBezTo>
                <a:lnTo>
                  <a:pt x="7584143" y="5548103"/>
                </a:lnTo>
                <a:cubicBezTo>
                  <a:pt x="7584143" y="5720826"/>
                  <a:pt x="7444124" y="5860845"/>
                  <a:pt x="7271401" y="5860845"/>
                </a:cubicBezTo>
                <a:lnTo>
                  <a:pt x="5403449" y="5860845"/>
                </a:lnTo>
                <a:lnTo>
                  <a:pt x="2643362" y="5860845"/>
                </a:lnTo>
                <a:lnTo>
                  <a:pt x="2330244" y="5860845"/>
                </a:lnTo>
                <a:lnTo>
                  <a:pt x="2330244" y="5861304"/>
                </a:lnTo>
                <a:lnTo>
                  <a:pt x="0" y="5861304"/>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2741E025-4B4E-790A-70F2-EBDF57CDBF1A}"/>
              </a:ext>
            </a:extLst>
          </p:cNvPr>
          <p:cNvSpPr>
            <a:spLocks noGrp="1"/>
          </p:cNvSpPr>
          <p:nvPr>
            <p:ph type="sldNum" sz="quarter" idx="16"/>
          </p:nvPr>
        </p:nvSpPr>
        <p:spPr/>
        <p:txBody>
          <a:bodyPr/>
          <a:lstStyle/>
          <a:p>
            <a:fld id="{CC057153-B650-4DEB-B370-79DDCFDCE934}" type="slidenum">
              <a:rPr lang="en-US" smtClean="0"/>
              <a:pPr/>
              <a:t>‹#›</a:t>
            </a:fld>
            <a:endParaRPr lang="en-US"/>
          </a:p>
        </p:txBody>
      </p:sp>
      <p:sp>
        <p:nvSpPr>
          <p:cNvPr id="3" name="Footer Placeholder 2">
            <a:extLst>
              <a:ext uri="{FF2B5EF4-FFF2-40B4-BE49-F238E27FC236}">
                <a16:creationId xmlns:a16="http://schemas.microsoft.com/office/drawing/2014/main" id="{6A8DB5AF-1AC5-9914-BD02-F8CDB144813F}"/>
              </a:ext>
            </a:extLst>
          </p:cNvPr>
          <p:cNvSpPr>
            <a:spLocks noGrp="1"/>
          </p:cNvSpPr>
          <p:nvPr>
            <p:ph type="ftr" sz="quarter" idx="15"/>
          </p:nvPr>
        </p:nvSpPr>
        <p:spPr/>
        <p:txBody>
          <a:bodyPr/>
          <a:lstStyle/>
          <a:p>
            <a:r>
              <a:rPr lang="en-US"/>
              <a:t>Sample Footer Text</a:t>
            </a:r>
          </a:p>
        </p:txBody>
      </p:sp>
    </p:spTree>
    <p:extLst>
      <p:ext uri="{BB962C8B-B14F-4D97-AF65-F5344CB8AC3E}">
        <p14:creationId xmlns:p14="http://schemas.microsoft.com/office/powerpoint/2010/main" val="1216277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90624" y="5319551"/>
            <a:ext cx="9916932" cy="786384"/>
          </a:xfrm>
        </p:spPr>
        <p:txBody>
          <a:bodyPr anchor="b">
            <a:normAutofit/>
          </a:bodyPr>
          <a:lstStyle>
            <a:lvl1pPr algn="r">
              <a:defRPr sz="5000">
                <a:solidFill>
                  <a:schemeClr val="accent1"/>
                </a:solidFill>
              </a:defRPr>
            </a:lvl1pPr>
          </a:lstStyle>
          <a:p>
            <a:r>
              <a:rPr lang="en-US"/>
              <a:t>Click to edit Master title style</a:t>
            </a:r>
          </a:p>
        </p:txBody>
      </p:sp>
      <p:sp>
        <p:nvSpPr>
          <p:cNvPr id="13" name="Picture Placeholder 12">
            <a:extLst>
              <a:ext uri="{FF2B5EF4-FFF2-40B4-BE49-F238E27FC236}">
                <a16:creationId xmlns:a16="http://schemas.microsoft.com/office/drawing/2014/main" id="{4C64AFBD-23FD-6C5F-2B5B-EFF6936E4190}"/>
              </a:ext>
            </a:extLst>
          </p:cNvPr>
          <p:cNvSpPr>
            <a:spLocks noGrp="1"/>
          </p:cNvSpPr>
          <p:nvPr>
            <p:ph type="pic" sz="quarter" idx="16"/>
          </p:nvPr>
        </p:nvSpPr>
        <p:spPr>
          <a:xfrm>
            <a:off x="0" y="599361"/>
            <a:ext cx="11001375" cy="4114800"/>
          </a:xfrm>
          <a:custGeom>
            <a:avLst/>
            <a:gdLst>
              <a:gd name="connsiteX0" fmla="*/ 0 w 11001375"/>
              <a:gd name="connsiteY0" fmla="*/ 0 h 4114800"/>
              <a:gd name="connsiteX1" fmla="*/ 7194001 w 11001375"/>
              <a:gd name="connsiteY1" fmla="*/ 0 h 4114800"/>
              <a:gd name="connsiteX2" fmla="*/ 7733211 w 11001375"/>
              <a:gd name="connsiteY2" fmla="*/ 0 h 4114800"/>
              <a:gd name="connsiteX3" fmla="*/ 10593937 w 11001375"/>
              <a:gd name="connsiteY3" fmla="*/ 0 h 4114800"/>
              <a:gd name="connsiteX4" fmla="*/ 11001375 w 11001375"/>
              <a:gd name="connsiteY4" fmla="*/ 407438 h 4114800"/>
              <a:gd name="connsiteX5" fmla="*/ 11001375 w 11001375"/>
              <a:gd name="connsiteY5" fmla="*/ 3706852 h 4114800"/>
              <a:gd name="connsiteX6" fmla="*/ 10593937 w 11001375"/>
              <a:gd name="connsiteY6" fmla="*/ 4114290 h 4114800"/>
              <a:gd name="connsiteX7" fmla="*/ 7733211 w 11001375"/>
              <a:gd name="connsiteY7" fmla="*/ 4114290 h 4114800"/>
              <a:gd name="connsiteX8" fmla="*/ 7733211 w 11001375"/>
              <a:gd name="connsiteY8" fmla="*/ 4114800 h 4114800"/>
              <a:gd name="connsiteX9" fmla="*/ 0 w 11001375"/>
              <a:gd name="connsiteY9"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01375" h="4114800">
                <a:moveTo>
                  <a:pt x="0" y="0"/>
                </a:moveTo>
                <a:lnTo>
                  <a:pt x="7194001" y="0"/>
                </a:lnTo>
                <a:lnTo>
                  <a:pt x="7733211" y="0"/>
                </a:lnTo>
                <a:lnTo>
                  <a:pt x="10593937" y="0"/>
                </a:lnTo>
                <a:cubicBezTo>
                  <a:pt x="10818959" y="0"/>
                  <a:pt x="11001375" y="182416"/>
                  <a:pt x="11001375" y="407438"/>
                </a:cubicBezTo>
                <a:lnTo>
                  <a:pt x="11001375" y="3706852"/>
                </a:lnTo>
                <a:cubicBezTo>
                  <a:pt x="11001375" y="3931874"/>
                  <a:pt x="10818959" y="4114290"/>
                  <a:pt x="10593937" y="4114290"/>
                </a:cubicBezTo>
                <a:lnTo>
                  <a:pt x="7733211" y="4114290"/>
                </a:lnTo>
                <a:lnTo>
                  <a:pt x="7733211" y="4114800"/>
                </a:lnTo>
                <a:lnTo>
                  <a:pt x="0" y="4114800"/>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5" name="Slide Number Placeholder 4">
            <a:extLst>
              <a:ext uri="{FF2B5EF4-FFF2-40B4-BE49-F238E27FC236}">
                <a16:creationId xmlns:a16="http://schemas.microsoft.com/office/drawing/2014/main" id="{273FD76F-A613-5199-3B43-F4D09950F871}"/>
              </a:ext>
            </a:extLst>
          </p:cNvPr>
          <p:cNvSpPr>
            <a:spLocks noGrp="1"/>
          </p:cNvSpPr>
          <p:nvPr>
            <p:ph type="sldNum" sz="quarter" idx="15"/>
          </p:nvPr>
        </p:nvSpPr>
        <p:spPr/>
        <p:txBody>
          <a:bodyPr/>
          <a:lstStyle>
            <a:lvl1pPr>
              <a:defRPr>
                <a:solidFill>
                  <a:schemeClr val="accent1"/>
                </a:solidFill>
              </a:defRPr>
            </a:lvl1pPr>
          </a:lstStyle>
          <a:p>
            <a:fld id="{CC057153-B650-4DEB-B370-79DDCFDCE934}" type="slidenum">
              <a:rPr lang="en-US" smtClean="0"/>
              <a:pPr/>
              <a:t>‹#›</a:t>
            </a:fld>
            <a:endParaRPr lang="en-US"/>
          </a:p>
        </p:txBody>
      </p:sp>
      <p:sp>
        <p:nvSpPr>
          <p:cNvPr id="4" name="Footer Placeholder 3">
            <a:extLst>
              <a:ext uri="{FF2B5EF4-FFF2-40B4-BE49-F238E27FC236}">
                <a16:creationId xmlns:a16="http://schemas.microsoft.com/office/drawing/2014/main" id="{4A5DADC2-C124-24F8-970E-9BEF54A14312}"/>
              </a:ext>
            </a:extLst>
          </p:cNvPr>
          <p:cNvSpPr>
            <a:spLocks noGrp="1"/>
          </p:cNvSpPr>
          <p:nvPr>
            <p:ph type="ftr" sz="quarter" idx="14"/>
          </p:nvPr>
        </p:nvSpPr>
        <p:spPr/>
        <p:txBody>
          <a:bodyPr/>
          <a:lstStyle>
            <a:lvl1pPr>
              <a:defRPr>
                <a:solidFill>
                  <a:schemeClr val="accent1"/>
                </a:solidFill>
              </a:defRPr>
            </a:lvl1pPr>
          </a:lstStyle>
          <a:p>
            <a:r>
              <a:rPr lang="en-US"/>
              <a:t>Sample Footer Text</a:t>
            </a:r>
          </a:p>
        </p:txBody>
      </p:sp>
    </p:spTree>
    <p:extLst>
      <p:ext uri="{BB962C8B-B14F-4D97-AF65-F5344CB8AC3E}">
        <p14:creationId xmlns:p14="http://schemas.microsoft.com/office/powerpoint/2010/main" val="144536481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3401568" cy="1527048"/>
          </a:xfrm>
        </p:spPr>
        <p:txBody>
          <a:bodyPr anchor="b">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3401568" cy="409575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0" name="Picture Placeholder 9">
            <a:extLst>
              <a:ext uri="{FF2B5EF4-FFF2-40B4-BE49-F238E27FC236}">
                <a16:creationId xmlns:a16="http://schemas.microsoft.com/office/drawing/2014/main" id="{48591CF2-44E9-18CF-D92F-1FD0FA03018A}"/>
              </a:ext>
            </a:extLst>
          </p:cNvPr>
          <p:cNvSpPr>
            <a:spLocks noGrp="1"/>
          </p:cNvSpPr>
          <p:nvPr>
            <p:ph type="pic" sz="quarter" idx="13"/>
          </p:nvPr>
        </p:nvSpPr>
        <p:spPr>
          <a:xfrm>
            <a:off x="4761780" y="557829"/>
            <a:ext cx="7430219" cy="5742345"/>
          </a:xfrm>
          <a:custGeom>
            <a:avLst/>
            <a:gdLst>
              <a:gd name="connsiteX0" fmla="*/ 5147268 w 7430219"/>
              <a:gd name="connsiteY0" fmla="*/ 0 h 5742345"/>
              <a:gd name="connsiteX1" fmla="*/ 7430219 w 7430219"/>
              <a:gd name="connsiteY1" fmla="*/ 0 h 5742345"/>
              <a:gd name="connsiteX2" fmla="*/ 7430219 w 7430219"/>
              <a:gd name="connsiteY2" fmla="*/ 5742345 h 5742345"/>
              <a:gd name="connsiteX3" fmla="*/ 5147268 w 7430219"/>
              <a:gd name="connsiteY3" fmla="*/ 5742345 h 5742345"/>
              <a:gd name="connsiteX4" fmla="*/ 5147268 w 7430219"/>
              <a:gd name="connsiteY4" fmla="*/ 5741896 h 5742345"/>
              <a:gd name="connsiteX5" fmla="*/ 4840505 w 7430219"/>
              <a:gd name="connsiteY5" fmla="*/ 5741896 h 5742345"/>
              <a:gd name="connsiteX6" fmla="*/ 2136436 w 7430219"/>
              <a:gd name="connsiteY6" fmla="*/ 5741896 h 5742345"/>
              <a:gd name="connsiteX7" fmla="*/ 306395 w 7430219"/>
              <a:gd name="connsiteY7" fmla="*/ 5741896 h 5742345"/>
              <a:gd name="connsiteX8" fmla="*/ 0 w 7430219"/>
              <a:gd name="connsiteY8" fmla="*/ 5435501 h 5742345"/>
              <a:gd name="connsiteX9" fmla="*/ 0 w 7430219"/>
              <a:gd name="connsiteY9" fmla="*/ 306845 h 5742345"/>
              <a:gd name="connsiteX10" fmla="*/ 306395 w 7430219"/>
              <a:gd name="connsiteY10" fmla="*/ 451 h 5742345"/>
              <a:gd name="connsiteX11" fmla="*/ 2136436 w 7430219"/>
              <a:gd name="connsiteY11" fmla="*/ 451 h 5742345"/>
              <a:gd name="connsiteX12" fmla="*/ 4840505 w 7430219"/>
              <a:gd name="connsiteY12" fmla="*/ 451 h 5742345"/>
              <a:gd name="connsiteX13" fmla="*/ 5147268 w 7430219"/>
              <a:gd name="connsiteY13" fmla="*/ 451 h 574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30219" h="5742345">
                <a:moveTo>
                  <a:pt x="5147268" y="0"/>
                </a:moveTo>
                <a:lnTo>
                  <a:pt x="7430219" y="0"/>
                </a:lnTo>
                <a:lnTo>
                  <a:pt x="7430219" y="5742345"/>
                </a:lnTo>
                <a:lnTo>
                  <a:pt x="5147268" y="5742345"/>
                </a:lnTo>
                <a:lnTo>
                  <a:pt x="5147268" y="5741896"/>
                </a:lnTo>
                <a:lnTo>
                  <a:pt x="4840505" y="5741896"/>
                </a:lnTo>
                <a:lnTo>
                  <a:pt x="2136436" y="5741896"/>
                </a:lnTo>
                <a:lnTo>
                  <a:pt x="306395" y="5741896"/>
                </a:lnTo>
                <a:cubicBezTo>
                  <a:pt x="137177" y="5741896"/>
                  <a:pt x="0" y="5604718"/>
                  <a:pt x="0" y="5435501"/>
                </a:cubicBezTo>
                <a:lnTo>
                  <a:pt x="0" y="306845"/>
                </a:lnTo>
                <a:cubicBezTo>
                  <a:pt x="0" y="137629"/>
                  <a:pt x="137177" y="451"/>
                  <a:pt x="306395" y="451"/>
                </a:cubicBezTo>
                <a:lnTo>
                  <a:pt x="2136436" y="451"/>
                </a:lnTo>
                <a:lnTo>
                  <a:pt x="4840505" y="451"/>
                </a:lnTo>
                <a:lnTo>
                  <a:pt x="5147268" y="451"/>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4" name="Slide Number Placeholder 3">
            <a:extLst>
              <a:ext uri="{FF2B5EF4-FFF2-40B4-BE49-F238E27FC236}">
                <a16:creationId xmlns:a16="http://schemas.microsoft.com/office/drawing/2014/main" id="{0AD0E272-9668-C850-34DC-A513583C7584}"/>
              </a:ext>
            </a:extLst>
          </p:cNvPr>
          <p:cNvSpPr>
            <a:spLocks noGrp="1"/>
          </p:cNvSpPr>
          <p:nvPr>
            <p:ph type="sldNum" sz="quarter" idx="16"/>
          </p:nvPr>
        </p:nvSpPr>
        <p:spPr/>
        <p:txBody>
          <a:bodyPr/>
          <a:lstStyle/>
          <a:p>
            <a:fld id="{CC057153-B650-4DEB-B370-79DDCFDCE934}" type="slidenum">
              <a:rPr lang="en-US" smtClean="0"/>
              <a:pPr/>
              <a:t>‹#›</a:t>
            </a:fld>
            <a:endParaRPr lang="en-US"/>
          </a:p>
        </p:txBody>
      </p:sp>
      <p:sp>
        <p:nvSpPr>
          <p:cNvPr id="3" name="Footer Placeholder 2">
            <a:extLst>
              <a:ext uri="{FF2B5EF4-FFF2-40B4-BE49-F238E27FC236}">
                <a16:creationId xmlns:a16="http://schemas.microsoft.com/office/drawing/2014/main" id="{017A0F1F-73F3-2520-20AE-D12609A0BFCA}"/>
              </a:ext>
            </a:extLst>
          </p:cNvPr>
          <p:cNvSpPr>
            <a:spLocks noGrp="1"/>
          </p:cNvSpPr>
          <p:nvPr>
            <p:ph type="ftr" sz="quarter" idx="15"/>
          </p:nvPr>
        </p:nvSpPr>
        <p:spPr/>
        <p:txBody>
          <a:bodyPr/>
          <a:lstStyle/>
          <a:p>
            <a:r>
              <a:rPr lang="en-US"/>
              <a:t>Sample Footer Text</a:t>
            </a:r>
          </a:p>
        </p:txBody>
      </p:sp>
    </p:spTree>
    <p:extLst>
      <p:ext uri="{BB962C8B-B14F-4D97-AF65-F5344CB8AC3E}">
        <p14:creationId xmlns:p14="http://schemas.microsoft.com/office/powerpoint/2010/main" val="4022178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43102" y="1078992"/>
            <a:ext cx="3273552" cy="1942773"/>
          </a:xfrm>
        </p:spPr>
        <p:txBody>
          <a:bodyPr anchor="b"/>
          <a:lstStyle/>
          <a:p>
            <a:r>
              <a:rPr lang="en-US"/>
              <a:t>Click to edit Master title style</a:t>
            </a:r>
          </a:p>
        </p:txBody>
      </p:sp>
      <p:sp>
        <p:nvSpPr>
          <p:cNvPr id="10" name="Picture Placeholder 9">
            <a:extLst>
              <a:ext uri="{FF2B5EF4-FFF2-40B4-BE49-F238E27FC236}">
                <a16:creationId xmlns:a16="http://schemas.microsoft.com/office/drawing/2014/main" id="{E8CFBFA6-C829-7A77-B370-475C5143C762}"/>
              </a:ext>
            </a:extLst>
          </p:cNvPr>
          <p:cNvSpPr>
            <a:spLocks noGrp="1"/>
          </p:cNvSpPr>
          <p:nvPr>
            <p:ph type="pic" sz="quarter" idx="13"/>
          </p:nvPr>
        </p:nvSpPr>
        <p:spPr>
          <a:xfrm>
            <a:off x="0" y="500719"/>
            <a:ext cx="7781365" cy="5861304"/>
          </a:xfrm>
          <a:custGeom>
            <a:avLst/>
            <a:gdLst>
              <a:gd name="connsiteX0" fmla="*/ 0 w 7781365"/>
              <a:gd name="connsiteY0" fmla="*/ 0 h 5861304"/>
              <a:gd name="connsiteX1" fmla="*/ 197221 w 7781365"/>
              <a:gd name="connsiteY1" fmla="*/ 0 h 5861304"/>
              <a:gd name="connsiteX2" fmla="*/ 2005781 w 7781365"/>
              <a:gd name="connsiteY2" fmla="*/ 0 h 5861304"/>
              <a:gd name="connsiteX3" fmla="*/ 2527466 w 7781365"/>
              <a:gd name="connsiteY3" fmla="*/ 0 h 5861304"/>
              <a:gd name="connsiteX4" fmla="*/ 2527466 w 7781365"/>
              <a:gd name="connsiteY4" fmla="*/ 460 h 5861304"/>
              <a:gd name="connsiteX5" fmla="*/ 2840584 w 7781365"/>
              <a:gd name="connsiteY5" fmla="*/ 460 h 5861304"/>
              <a:gd name="connsiteX6" fmla="*/ 5600671 w 7781365"/>
              <a:gd name="connsiteY6" fmla="*/ 460 h 5861304"/>
              <a:gd name="connsiteX7" fmla="*/ 7468623 w 7781365"/>
              <a:gd name="connsiteY7" fmla="*/ 460 h 5861304"/>
              <a:gd name="connsiteX8" fmla="*/ 7781365 w 7781365"/>
              <a:gd name="connsiteY8" fmla="*/ 313202 h 5861304"/>
              <a:gd name="connsiteX9" fmla="*/ 7781365 w 7781365"/>
              <a:gd name="connsiteY9" fmla="*/ 5548103 h 5861304"/>
              <a:gd name="connsiteX10" fmla="*/ 7468623 w 7781365"/>
              <a:gd name="connsiteY10" fmla="*/ 5860845 h 5861304"/>
              <a:gd name="connsiteX11" fmla="*/ 5600671 w 7781365"/>
              <a:gd name="connsiteY11" fmla="*/ 5860845 h 5861304"/>
              <a:gd name="connsiteX12" fmla="*/ 2840584 w 7781365"/>
              <a:gd name="connsiteY12" fmla="*/ 5860845 h 5861304"/>
              <a:gd name="connsiteX13" fmla="*/ 2527466 w 7781365"/>
              <a:gd name="connsiteY13" fmla="*/ 5860845 h 5861304"/>
              <a:gd name="connsiteX14" fmla="*/ 2527466 w 7781365"/>
              <a:gd name="connsiteY14" fmla="*/ 5861304 h 5861304"/>
              <a:gd name="connsiteX15" fmla="*/ 2005781 w 7781365"/>
              <a:gd name="connsiteY15" fmla="*/ 5861304 h 5861304"/>
              <a:gd name="connsiteX16" fmla="*/ 197221 w 7781365"/>
              <a:gd name="connsiteY16" fmla="*/ 5861304 h 5861304"/>
              <a:gd name="connsiteX17" fmla="*/ 0 w 7781365"/>
              <a:gd name="connsiteY17" fmla="*/ 5861304 h 586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81365" h="5861304">
                <a:moveTo>
                  <a:pt x="0" y="0"/>
                </a:moveTo>
                <a:lnTo>
                  <a:pt x="197221" y="0"/>
                </a:lnTo>
                <a:lnTo>
                  <a:pt x="2005781" y="0"/>
                </a:lnTo>
                <a:lnTo>
                  <a:pt x="2527466" y="0"/>
                </a:lnTo>
                <a:lnTo>
                  <a:pt x="2527466" y="460"/>
                </a:lnTo>
                <a:lnTo>
                  <a:pt x="2840584" y="460"/>
                </a:lnTo>
                <a:lnTo>
                  <a:pt x="5600671" y="460"/>
                </a:lnTo>
                <a:lnTo>
                  <a:pt x="7468623" y="460"/>
                </a:lnTo>
                <a:cubicBezTo>
                  <a:pt x="7641346" y="460"/>
                  <a:pt x="7781365" y="140480"/>
                  <a:pt x="7781365" y="313202"/>
                </a:cubicBezTo>
                <a:lnTo>
                  <a:pt x="7781365" y="5548103"/>
                </a:lnTo>
                <a:cubicBezTo>
                  <a:pt x="7781365" y="5720826"/>
                  <a:pt x="7641346" y="5860845"/>
                  <a:pt x="7468623" y="5860845"/>
                </a:cubicBezTo>
                <a:lnTo>
                  <a:pt x="5600671" y="5860845"/>
                </a:lnTo>
                <a:lnTo>
                  <a:pt x="2840584" y="5860845"/>
                </a:lnTo>
                <a:lnTo>
                  <a:pt x="2527466" y="5860845"/>
                </a:lnTo>
                <a:lnTo>
                  <a:pt x="2527466" y="5861304"/>
                </a:lnTo>
                <a:lnTo>
                  <a:pt x="2005781" y="5861304"/>
                </a:lnTo>
                <a:lnTo>
                  <a:pt x="197221" y="5861304"/>
                </a:lnTo>
                <a:lnTo>
                  <a:pt x="0" y="5861304"/>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440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453002"/>
            <a:ext cx="2335165" cy="365125"/>
          </a:xfrm>
        </p:spPr>
        <p:txBody>
          <a:bodyPr/>
          <a:lstStyle/>
          <a:p>
            <a:r>
              <a:rPr lang="en-US"/>
              <a:t>Sample Footer Text</a:t>
            </a:r>
          </a:p>
        </p:txBody>
      </p:sp>
    </p:spTree>
    <p:extLst>
      <p:ext uri="{BB962C8B-B14F-4D97-AF65-F5344CB8AC3E}">
        <p14:creationId xmlns:p14="http://schemas.microsoft.com/office/powerpoint/2010/main" val="116261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8640" y="5012268"/>
            <a:ext cx="3739896" cy="1390330"/>
          </a:xfrm>
        </p:spPr>
        <p:txBody>
          <a:bodyPr anchor="t">
            <a:noAutofit/>
          </a:bodyPr>
          <a:lstStyle>
            <a:lvl1pPr>
              <a:defRPr sz="4000"/>
            </a:lvl1pPr>
          </a:lstStyle>
          <a:p>
            <a:r>
              <a:rPr lang="en-US"/>
              <a:t>Click to edit Master title style</a:t>
            </a:r>
          </a:p>
        </p:txBody>
      </p:sp>
      <p:sp>
        <p:nvSpPr>
          <p:cNvPr id="5" name="Picture Placeholder 4">
            <a:extLst>
              <a:ext uri="{FF2B5EF4-FFF2-40B4-BE49-F238E27FC236}">
                <a16:creationId xmlns:a16="http://schemas.microsoft.com/office/drawing/2014/main" id="{39D96E9E-DFC6-985A-1AB3-900A281D1A04}"/>
              </a:ext>
            </a:extLst>
          </p:cNvPr>
          <p:cNvSpPr>
            <a:spLocks noGrp="1"/>
          </p:cNvSpPr>
          <p:nvPr>
            <p:ph type="pic" sz="quarter" idx="13"/>
          </p:nvPr>
        </p:nvSpPr>
        <p:spPr>
          <a:xfrm>
            <a:off x="1" y="563826"/>
            <a:ext cx="11002361" cy="4071307"/>
          </a:xfrm>
          <a:custGeom>
            <a:avLst/>
            <a:gdLst>
              <a:gd name="connsiteX0" fmla="*/ 0 w 11002361"/>
              <a:gd name="connsiteY0" fmla="*/ 0 h 4071307"/>
              <a:gd name="connsiteX1" fmla="*/ 9220200 w 11002361"/>
              <a:gd name="connsiteY1" fmla="*/ 0 h 4071307"/>
              <a:gd name="connsiteX2" fmla="*/ 9220200 w 11002361"/>
              <a:gd name="connsiteY2" fmla="*/ 1 h 4071307"/>
              <a:gd name="connsiteX3" fmla="*/ 10695675 w 11002361"/>
              <a:gd name="connsiteY3" fmla="*/ 1 h 4071307"/>
              <a:gd name="connsiteX4" fmla="*/ 11002361 w 11002361"/>
              <a:gd name="connsiteY4" fmla="*/ 306687 h 4071307"/>
              <a:gd name="connsiteX5" fmla="*/ 11002361 w 11002361"/>
              <a:gd name="connsiteY5" fmla="*/ 3784866 h 4071307"/>
              <a:gd name="connsiteX6" fmla="*/ 10815051 w 11002361"/>
              <a:gd name="connsiteY6" fmla="*/ 4067451 h 4071307"/>
              <a:gd name="connsiteX7" fmla="*/ 10802629 w 11002361"/>
              <a:gd name="connsiteY7" fmla="*/ 4071307 h 4071307"/>
              <a:gd name="connsiteX8" fmla="*/ 0 w 11002361"/>
              <a:gd name="connsiteY8" fmla="*/ 4071307 h 407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2361" h="4071307">
                <a:moveTo>
                  <a:pt x="0" y="0"/>
                </a:moveTo>
                <a:lnTo>
                  <a:pt x="9220200" y="0"/>
                </a:lnTo>
                <a:lnTo>
                  <a:pt x="9220200" y="1"/>
                </a:lnTo>
                <a:lnTo>
                  <a:pt x="10695675" y="1"/>
                </a:lnTo>
                <a:cubicBezTo>
                  <a:pt x="10865053" y="1"/>
                  <a:pt x="11002361" y="137309"/>
                  <a:pt x="11002361" y="306687"/>
                </a:cubicBezTo>
                <a:lnTo>
                  <a:pt x="11002361" y="3784866"/>
                </a:lnTo>
                <a:cubicBezTo>
                  <a:pt x="11002361" y="3911900"/>
                  <a:pt x="10925125" y="4020894"/>
                  <a:pt x="10815051" y="4067451"/>
                </a:cubicBezTo>
                <a:lnTo>
                  <a:pt x="10802629" y="4071307"/>
                </a:lnTo>
                <a:lnTo>
                  <a:pt x="0" y="4071307"/>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846320" y="5012267"/>
            <a:ext cx="6400800" cy="139033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3778641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8640" y="4162318"/>
            <a:ext cx="2953618" cy="1892808"/>
          </a:xfrm>
        </p:spPr>
        <p:txBody>
          <a:bodyPr anchor="t">
            <a:normAutofit/>
          </a:bodyPr>
          <a:lstStyle>
            <a:lvl1pPr>
              <a:defRPr sz="4000"/>
            </a:lvl1pPr>
          </a:lstStyle>
          <a:p>
            <a:r>
              <a:rPr lang="en-US"/>
              <a:t>Click to edit Master title style</a:t>
            </a:r>
          </a:p>
        </p:txBody>
      </p:sp>
      <p:sp>
        <p:nvSpPr>
          <p:cNvPr id="9" name="Picture Placeholder 8">
            <a:extLst>
              <a:ext uri="{FF2B5EF4-FFF2-40B4-BE49-F238E27FC236}">
                <a16:creationId xmlns:a16="http://schemas.microsoft.com/office/drawing/2014/main" id="{6A66EB8D-4883-CF33-FB2A-FA4B7CE045D4}"/>
              </a:ext>
            </a:extLst>
          </p:cNvPr>
          <p:cNvSpPr>
            <a:spLocks noGrp="1"/>
          </p:cNvSpPr>
          <p:nvPr>
            <p:ph type="pic" sz="quarter" idx="13"/>
          </p:nvPr>
        </p:nvSpPr>
        <p:spPr>
          <a:xfrm>
            <a:off x="1" y="0"/>
            <a:ext cx="10869559" cy="3778270"/>
          </a:xfrm>
          <a:custGeom>
            <a:avLst/>
            <a:gdLst>
              <a:gd name="connsiteX0" fmla="*/ 0 w 10869559"/>
              <a:gd name="connsiteY0" fmla="*/ 0 h 3778270"/>
              <a:gd name="connsiteX1" fmla="*/ 663675 w 10869559"/>
              <a:gd name="connsiteY1" fmla="*/ 0 h 3778270"/>
              <a:gd name="connsiteX2" fmla="*/ 1592826 w 10869559"/>
              <a:gd name="connsiteY2" fmla="*/ 0 h 3778270"/>
              <a:gd name="connsiteX3" fmla="*/ 9216411 w 10869559"/>
              <a:gd name="connsiteY3" fmla="*/ 0 h 3778270"/>
              <a:gd name="connsiteX4" fmla="*/ 9216411 w 10869559"/>
              <a:gd name="connsiteY4" fmla="*/ 1 h 3778270"/>
              <a:gd name="connsiteX5" fmla="*/ 10585074 w 10869559"/>
              <a:gd name="connsiteY5" fmla="*/ 1 h 3778270"/>
              <a:gd name="connsiteX6" fmla="*/ 10869559 w 10869559"/>
              <a:gd name="connsiteY6" fmla="*/ 284486 h 3778270"/>
              <a:gd name="connsiteX7" fmla="*/ 10869559 w 10869559"/>
              <a:gd name="connsiteY7" fmla="*/ 3510875 h 3778270"/>
              <a:gd name="connsiteX8" fmla="*/ 10695808 w 10869559"/>
              <a:gd name="connsiteY8" fmla="*/ 3773003 h 3778270"/>
              <a:gd name="connsiteX9" fmla="*/ 10678840 w 10869559"/>
              <a:gd name="connsiteY9" fmla="*/ 3778270 h 3778270"/>
              <a:gd name="connsiteX10" fmla="*/ 0 w 10869559"/>
              <a:gd name="connsiteY10" fmla="*/ 3778270 h 377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9559" h="3778270">
                <a:moveTo>
                  <a:pt x="0" y="0"/>
                </a:moveTo>
                <a:lnTo>
                  <a:pt x="663675" y="0"/>
                </a:lnTo>
                <a:lnTo>
                  <a:pt x="1592826" y="0"/>
                </a:lnTo>
                <a:lnTo>
                  <a:pt x="9216411" y="0"/>
                </a:lnTo>
                <a:lnTo>
                  <a:pt x="9216411" y="1"/>
                </a:lnTo>
                <a:lnTo>
                  <a:pt x="10585074" y="1"/>
                </a:lnTo>
                <a:cubicBezTo>
                  <a:pt x="10742191" y="1"/>
                  <a:pt x="10869559" y="127369"/>
                  <a:pt x="10869559" y="284486"/>
                </a:cubicBezTo>
                <a:lnTo>
                  <a:pt x="10869559" y="3510875"/>
                </a:lnTo>
                <a:cubicBezTo>
                  <a:pt x="10869559" y="3628712"/>
                  <a:pt x="10797914" y="3729816"/>
                  <a:pt x="10695808" y="3773003"/>
                </a:cubicBezTo>
                <a:lnTo>
                  <a:pt x="10678840" y="3778270"/>
                </a:lnTo>
                <a:lnTo>
                  <a:pt x="0" y="3778270"/>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rmAutofit/>
          </a:bodyPr>
          <a:lstStyle>
            <a:lvl1pPr marL="0" indent="0">
              <a:buFont typeface="Arial" panose="020B0604020202020204" pitchFamily="34" charset="0"/>
              <a:buNone/>
              <a:defRPr sz="1800"/>
            </a:lvl1pPr>
            <a:lvl2pPr marL="228600" indent="0">
              <a:buFont typeface="Arial" panose="020B0604020202020204" pitchFamily="34" charset="0"/>
              <a:buNone/>
              <a:defRPr sz="1600"/>
            </a:lvl2pPr>
            <a:lvl3pPr marL="457200" indent="0">
              <a:buFont typeface="Arial" panose="020B0604020202020204" pitchFamily="34" charset="0"/>
              <a:buNone/>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2192724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8640" y="548640"/>
            <a:ext cx="2953618" cy="1892808"/>
          </a:xfrm>
        </p:spPr>
        <p:txBody>
          <a:bodyPr anchor="t">
            <a:noAutofit/>
          </a:bodyPr>
          <a:lstStyle>
            <a:lvl1pPr>
              <a:defRPr sz="40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48640"/>
            <a:ext cx="7772400" cy="2240280"/>
          </a:xfrm>
        </p:spPr>
        <p:txBody>
          <a:bodyPr>
            <a:normAutofit/>
          </a:bodyPr>
          <a:lstStyle>
            <a:lvl1pPr marL="0" indent="0">
              <a:buFont typeface="Arial" panose="020B0604020202020204" pitchFamily="34" charset="0"/>
              <a:buNone/>
              <a:defRPr sz="1800"/>
            </a:lvl1pPr>
            <a:lvl2pPr marL="228600" indent="0">
              <a:buFont typeface="Arial" panose="020B0604020202020204" pitchFamily="34" charset="0"/>
              <a:buNone/>
              <a:defRPr sz="1600"/>
            </a:lvl2pPr>
            <a:lvl3pPr marL="457200" indent="0">
              <a:buFont typeface="Arial" panose="020B0604020202020204" pitchFamily="34" charset="0"/>
              <a:buNone/>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C12E0B2E-508E-234D-B0A0-9E5ED494E568}"/>
              </a:ext>
            </a:extLst>
          </p:cNvPr>
          <p:cNvSpPr>
            <a:spLocks noGrp="1"/>
          </p:cNvSpPr>
          <p:nvPr>
            <p:ph type="pic" sz="quarter" idx="13"/>
          </p:nvPr>
        </p:nvSpPr>
        <p:spPr>
          <a:xfrm>
            <a:off x="1" y="3079730"/>
            <a:ext cx="10869559" cy="3778270"/>
          </a:xfrm>
          <a:custGeom>
            <a:avLst/>
            <a:gdLst>
              <a:gd name="connsiteX0" fmla="*/ 0 w 10869559"/>
              <a:gd name="connsiteY0" fmla="*/ 0 h 3778270"/>
              <a:gd name="connsiteX1" fmla="*/ 10678837 w 10869559"/>
              <a:gd name="connsiteY1" fmla="*/ 0 h 3778270"/>
              <a:gd name="connsiteX2" fmla="*/ 10695808 w 10869559"/>
              <a:gd name="connsiteY2" fmla="*/ 5268 h 3778270"/>
              <a:gd name="connsiteX3" fmla="*/ 10869559 w 10869559"/>
              <a:gd name="connsiteY3" fmla="*/ 267397 h 3778270"/>
              <a:gd name="connsiteX4" fmla="*/ 10869559 w 10869559"/>
              <a:gd name="connsiteY4" fmla="*/ 3493786 h 3778270"/>
              <a:gd name="connsiteX5" fmla="*/ 10585074 w 10869559"/>
              <a:gd name="connsiteY5" fmla="*/ 3778270 h 3778270"/>
              <a:gd name="connsiteX6" fmla="*/ 9216411 w 10869559"/>
              <a:gd name="connsiteY6" fmla="*/ 3778270 h 3778270"/>
              <a:gd name="connsiteX7" fmla="*/ 7808345 w 10869559"/>
              <a:gd name="connsiteY7" fmla="*/ 3778270 h 3778270"/>
              <a:gd name="connsiteX8" fmla="*/ 1592826 w 10869559"/>
              <a:gd name="connsiteY8" fmla="*/ 3778270 h 3778270"/>
              <a:gd name="connsiteX9" fmla="*/ 663675 w 10869559"/>
              <a:gd name="connsiteY9" fmla="*/ 3778270 h 3778270"/>
              <a:gd name="connsiteX10" fmla="*/ 0 w 10869559"/>
              <a:gd name="connsiteY10" fmla="*/ 3778270 h 377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9559" h="3778270">
                <a:moveTo>
                  <a:pt x="0" y="0"/>
                </a:moveTo>
                <a:lnTo>
                  <a:pt x="10678837" y="0"/>
                </a:lnTo>
                <a:lnTo>
                  <a:pt x="10695808" y="5268"/>
                </a:lnTo>
                <a:cubicBezTo>
                  <a:pt x="10797914" y="48455"/>
                  <a:pt x="10869559" y="149559"/>
                  <a:pt x="10869559" y="267397"/>
                </a:cubicBezTo>
                <a:lnTo>
                  <a:pt x="10869559" y="3493786"/>
                </a:lnTo>
                <a:cubicBezTo>
                  <a:pt x="10869559" y="3650902"/>
                  <a:pt x="10742191" y="3778270"/>
                  <a:pt x="10585074" y="3778270"/>
                </a:cubicBezTo>
                <a:lnTo>
                  <a:pt x="9216411" y="3778270"/>
                </a:lnTo>
                <a:lnTo>
                  <a:pt x="7808345" y="3778270"/>
                </a:lnTo>
                <a:lnTo>
                  <a:pt x="1592826" y="3778270"/>
                </a:lnTo>
                <a:lnTo>
                  <a:pt x="663675" y="3778270"/>
                </a:lnTo>
                <a:lnTo>
                  <a:pt x="0" y="3778270"/>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60417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8640" y="548640"/>
            <a:ext cx="10972802" cy="969264"/>
          </a:xfrm>
        </p:spPr>
        <p:txBody>
          <a:bodyPr anchor="ctr"/>
          <a:lstStyle/>
          <a:p>
            <a:r>
              <a:rPr lang="en-US"/>
              <a:t>Click to edit Master title style</a:t>
            </a:r>
          </a:p>
        </p:txBody>
      </p:sp>
      <p:sp>
        <p:nvSpPr>
          <p:cNvPr id="9" name="Picture Placeholder 8">
            <a:extLst>
              <a:ext uri="{FF2B5EF4-FFF2-40B4-BE49-F238E27FC236}">
                <a16:creationId xmlns:a16="http://schemas.microsoft.com/office/drawing/2014/main" id="{F75E0554-AFC0-6021-9659-FB67DE75B152}"/>
              </a:ext>
            </a:extLst>
          </p:cNvPr>
          <p:cNvSpPr>
            <a:spLocks noGrp="1"/>
          </p:cNvSpPr>
          <p:nvPr>
            <p:ph type="pic" sz="quarter" idx="13"/>
          </p:nvPr>
        </p:nvSpPr>
        <p:spPr>
          <a:xfrm>
            <a:off x="612645" y="1828800"/>
            <a:ext cx="6172200" cy="4425696"/>
          </a:xfrm>
          <a:custGeom>
            <a:avLst/>
            <a:gdLst>
              <a:gd name="connsiteX0" fmla="*/ 1528012 w 6172200"/>
              <a:gd name="connsiteY0" fmla="*/ 0 h 4425696"/>
              <a:gd name="connsiteX1" fmla="*/ 5795884 w 6172200"/>
              <a:gd name="connsiteY1" fmla="*/ 0 h 4425696"/>
              <a:gd name="connsiteX2" fmla="*/ 6164556 w 6172200"/>
              <a:gd name="connsiteY2" fmla="*/ 300476 h 4425696"/>
              <a:gd name="connsiteX3" fmla="*/ 6172200 w 6172200"/>
              <a:gd name="connsiteY3" fmla="*/ 376308 h 4425696"/>
              <a:gd name="connsiteX4" fmla="*/ 6172200 w 6172200"/>
              <a:gd name="connsiteY4" fmla="*/ 4049388 h 4425696"/>
              <a:gd name="connsiteX5" fmla="*/ 6164556 w 6172200"/>
              <a:gd name="connsiteY5" fmla="*/ 4125220 h 4425696"/>
              <a:gd name="connsiteX6" fmla="*/ 5795884 w 6172200"/>
              <a:gd name="connsiteY6" fmla="*/ 4425696 h 4425696"/>
              <a:gd name="connsiteX7" fmla="*/ 4644199 w 6172200"/>
              <a:gd name="connsiteY7" fmla="*/ 4425696 h 4425696"/>
              <a:gd name="connsiteX8" fmla="*/ 376307 w 6172200"/>
              <a:gd name="connsiteY8" fmla="*/ 4425696 h 4425696"/>
              <a:gd name="connsiteX9" fmla="*/ 300476 w 6172200"/>
              <a:gd name="connsiteY9" fmla="*/ 4418052 h 4425696"/>
              <a:gd name="connsiteX10" fmla="*/ 0 w 6172200"/>
              <a:gd name="connsiteY10" fmla="*/ 4049380 h 4425696"/>
              <a:gd name="connsiteX11" fmla="*/ 0 w 6172200"/>
              <a:gd name="connsiteY11" fmla="*/ 376318 h 4425696"/>
              <a:gd name="connsiteX12" fmla="*/ 376317 w 6172200"/>
              <a:gd name="connsiteY12" fmla="*/ 1 h 4425696"/>
              <a:gd name="connsiteX13" fmla="*/ 1528002 w 6172200"/>
              <a:gd name="connsiteY13" fmla="*/ 1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72200" h="4425696">
                <a:moveTo>
                  <a:pt x="1528012" y="0"/>
                </a:moveTo>
                <a:lnTo>
                  <a:pt x="5795884" y="0"/>
                </a:lnTo>
                <a:cubicBezTo>
                  <a:pt x="5977739" y="0"/>
                  <a:pt x="6129466" y="128995"/>
                  <a:pt x="6164556" y="300476"/>
                </a:cubicBezTo>
                <a:lnTo>
                  <a:pt x="6172200" y="376308"/>
                </a:lnTo>
                <a:lnTo>
                  <a:pt x="6172200" y="4049388"/>
                </a:lnTo>
                <a:lnTo>
                  <a:pt x="6164556" y="4125220"/>
                </a:lnTo>
                <a:cubicBezTo>
                  <a:pt x="6129466" y="4296701"/>
                  <a:pt x="5977739" y="4425696"/>
                  <a:pt x="5795884" y="4425696"/>
                </a:cubicBezTo>
                <a:lnTo>
                  <a:pt x="4644199" y="4425696"/>
                </a:lnTo>
                <a:lnTo>
                  <a:pt x="376307" y="4425696"/>
                </a:lnTo>
                <a:lnTo>
                  <a:pt x="300476" y="4418052"/>
                </a:lnTo>
                <a:cubicBezTo>
                  <a:pt x="128995" y="4382962"/>
                  <a:pt x="0" y="4231235"/>
                  <a:pt x="0" y="4049380"/>
                </a:cubicBezTo>
                <a:lnTo>
                  <a:pt x="0" y="376318"/>
                </a:lnTo>
                <a:cubicBezTo>
                  <a:pt x="0" y="168484"/>
                  <a:pt x="168483" y="1"/>
                  <a:pt x="376317" y="1"/>
                </a:cubicBezTo>
                <a:lnTo>
                  <a:pt x="1528002" y="1"/>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27395" y="1828800"/>
            <a:ext cx="4251960" cy="4428871"/>
          </a:xfrm>
        </p:spPr>
        <p:txBody>
          <a:bodyPr/>
          <a:lstStyle>
            <a:lvl1pPr marL="0" indent="0">
              <a:buNone/>
              <a:defRPr/>
            </a:lvl1pPr>
            <a:lvl2pPr marL="228600" indent="0">
              <a:buNone/>
              <a:defRPr/>
            </a:lvl2pPr>
            <a:lvl3pPr marL="457200" indent="0">
              <a:buNone/>
              <a:defRPr/>
            </a:lvl3p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11076936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8640" y="548639"/>
            <a:ext cx="4672584" cy="1453896"/>
          </a:xfrm>
        </p:spPr>
        <p:txBody>
          <a:bodyPr>
            <a:normAutofit/>
          </a:bodyPr>
          <a:lstStyle>
            <a:lvl1pPr>
              <a:defRPr sz="3600"/>
            </a:lvl1pPr>
          </a:lstStyle>
          <a:p>
            <a:r>
              <a:rPr lang="en-US"/>
              <a:t>Click to edit Master title style</a:t>
            </a:r>
          </a:p>
        </p:txBody>
      </p:sp>
      <p:sp>
        <p:nvSpPr>
          <p:cNvPr id="4" name="Picture Placeholder 3">
            <a:extLst>
              <a:ext uri="{FF2B5EF4-FFF2-40B4-BE49-F238E27FC236}">
                <a16:creationId xmlns:a16="http://schemas.microsoft.com/office/drawing/2014/main" id="{DA87B29A-8A7E-03FA-CAE4-603D4A7507E8}"/>
              </a:ext>
            </a:extLst>
          </p:cNvPr>
          <p:cNvSpPr>
            <a:spLocks noGrp="1"/>
          </p:cNvSpPr>
          <p:nvPr>
            <p:ph type="pic" sz="quarter" idx="13"/>
          </p:nvPr>
        </p:nvSpPr>
        <p:spPr>
          <a:xfrm>
            <a:off x="580644" y="2290890"/>
            <a:ext cx="4672584" cy="4041648"/>
          </a:xfrm>
          <a:custGeom>
            <a:avLst/>
            <a:gdLst>
              <a:gd name="connsiteX0" fmla="*/ 343661 w 4672584"/>
              <a:gd name="connsiteY0" fmla="*/ 0 h 4041648"/>
              <a:gd name="connsiteX1" fmla="*/ 4328923 w 4672584"/>
              <a:gd name="connsiteY1" fmla="*/ 0 h 4041648"/>
              <a:gd name="connsiteX2" fmla="*/ 4672584 w 4672584"/>
              <a:gd name="connsiteY2" fmla="*/ 343661 h 4041648"/>
              <a:gd name="connsiteX3" fmla="*/ 4672584 w 4672584"/>
              <a:gd name="connsiteY3" fmla="*/ 3697987 h 4041648"/>
              <a:gd name="connsiteX4" fmla="*/ 4328923 w 4672584"/>
              <a:gd name="connsiteY4" fmla="*/ 4041648 h 4041648"/>
              <a:gd name="connsiteX5" fmla="*/ 343661 w 4672584"/>
              <a:gd name="connsiteY5" fmla="*/ 4041648 h 4041648"/>
              <a:gd name="connsiteX6" fmla="*/ 0 w 4672584"/>
              <a:gd name="connsiteY6" fmla="*/ 3697987 h 4041648"/>
              <a:gd name="connsiteX7" fmla="*/ 0 w 4672584"/>
              <a:gd name="connsiteY7" fmla="*/ 343661 h 4041648"/>
              <a:gd name="connsiteX8" fmla="*/ 343661 w 4672584"/>
              <a:gd name="connsiteY8" fmla="*/ 0 h 404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2584" h="4041648">
                <a:moveTo>
                  <a:pt x="343661" y="0"/>
                </a:moveTo>
                <a:lnTo>
                  <a:pt x="4328923" y="0"/>
                </a:lnTo>
                <a:cubicBezTo>
                  <a:pt x="4518722" y="0"/>
                  <a:pt x="4672584" y="153862"/>
                  <a:pt x="4672584" y="343661"/>
                </a:cubicBezTo>
                <a:lnTo>
                  <a:pt x="4672584" y="3697987"/>
                </a:lnTo>
                <a:cubicBezTo>
                  <a:pt x="4672584" y="3887786"/>
                  <a:pt x="4518722" y="4041648"/>
                  <a:pt x="4328923" y="4041648"/>
                </a:cubicBezTo>
                <a:lnTo>
                  <a:pt x="343661" y="4041648"/>
                </a:lnTo>
                <a:cubicBezTo>
                  <a:pt x="153862" y="4041648"/>
                  <a:pt x="0" y="3887786"/>
                  <a:pt x="0" y="3697987"/>
                </a:cubicBezTo>
                <a:lnTo>
                  <a:pt x="0" y="343661"/>
                </a:lnTo>
                <a:cubicBezTo>
                  <a:pt x="0" y="153862"/>
                  <a:pt x="153862" y="0"/>
                  <a:pt x="343661" y="0"/>
                </a:cubicBez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lvl1pPr marL="0" indent="0">
              <a:buNone/>
              <a:defRPr/>
            </a:lvl1pPr>
            <a:lvl2pPr marL="228600" indent="0">
              <a:buNone/>
              <a:defRPr/>
            </a:lvl2pPr>
            <a:lvl3pPr marL="457200" indent="0">
              <a:buNone/>
              <a:defRPr/>
            </a:lvl3p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8249054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8640" y="550217"/>
            <a:ext cx="3657603" cy="1453896"/>
          </a:xfrm>
        </p:spPr>
        <p:txBody>
          <a:bodyPr anchor="t">
            <a:normAutofit/>
          </a:bodyPr>
          <a:lstStyle>
            <a:lvl1pPr>
              <a:defRPr sz="3200"/>
            </a:lvl1pPr>
          </a:lstStyle>
          <a:p>
            <a:r>
              <a:rPr lang="en-US"/>
              <a:t>Click to edit Master title style</a:t>
            </a:r>
          </a:p>
        </p:txBody>
      </p:sp>
      <p:sp>
        <p:nvSpPr>
          <p:cNvPr id="4" name="Picture Placeholder 3">
            <a:extLst>
              <a:ext uri="{FF2B5EF4-FFF2-40B4-BE49-F238E27FC236}">
                <a16:creationId xmlns:a16="http://schemas.microsoft.com/office/drawing/2014/main" id="{B9836912-DF32-220D-916F-C27FCC1F8E82}"/>
              </a:ext>
            </a:extLst>
          </p:cNvPr>
          <p:cNvSpPr>
            <a:spLocks noGrp="1"/>
          </p:cNvSpPr>
          <p:nvPr>
            <p:ph type="pic" sz="quarter" idx="13"/>
          </p:nvPr>
        </p:nvSpPr>
        <p:spPr>
          <a:xfrm>
            <a:off x="632353" y="2295144"/>
            <a:ext cx="3490176" cy="4041648"/>
          </a:xfrm>
          <a:custGeom>
            <a:avLst/>
            <a:gdLst>
              <a:gd name="connsiteX0" fmla="*/ 297009 w 3490176"/>
              <a:gd name="connsiteY0" fmla="*/ 0 h 4041648"/>
              <a:gd name="connsiteX1" fmla="*/ 3195997 w 3490176"/>
              <a:gd name="connsiteY1" fmla="*/ 0 h 4041648"/>
              <a:gd name="connsiteX2" fmla="*/ 3486973 w 3490176"/>
              <a:gd name="connsiteY2" fmla="*/ 237152 h 4041648"/>
              <a:gd name="connsiteX3" fmla="*/ 3490176 w 3490176"/>
              <a:gd name="connsiteY3" fmla="*/ 268927 h 4041648"/>
              <a:gd name="connsiteX4" fmla="*/ 3490176 w 3490176"/>
              <a:gd name="connsiteY4" fmla="*/ 3772721 h 4041648"/>
              <a:gd name="connsiteX5" fmla="*/ 3486973 w 3490176"/>
              <a:gd name="connsiteY5" fmla="*/ 3804496 h 4041648"/>
              <a:gd name="connsiteX6" fmla="*/ 3195997 w 3490176"/>
              <a:gd name="connsiteY6" fmla="*/ 4041648 h 4041648"/>
              <a:gd name="connsiteX7" fmla="*/ 297009 w 3490176"/>
              <a:gd name="connsiteY7" fmla="*/ 4041648 h 4041648"/>
              <a:gd name="connsiteX8" fmla="*/ 6033 w 3490176"/>
              <a:gd name="connsiteY8" fmla="*/ 3804496 h 4041648"/>
              <a:gd name="connsiteX9" fmla="*/ 0 w 3490176"/>
              <a:gd name="connsiteY9" fmla="*/ 3744648 h 4041648"/>
              <a:gd name="connsiteX10" fmla="*/ 0 w 3490176"/>
              <a:gd name="connsiteY10" fmla="*/ 297000 h 4041648"/>
              <a:gd name="connsiteX11" fmla="*/ 6033 w 3490176"/>
              <a:gd name="connsiteY11" fmla="*/ 237152 h 4041648"/>
              <a:gd name="connsiteX12" fmla="*/ 297009 w 3490176"/>
              <a:gd name="connsiteY12" fmla="*/ 0 h 404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0176" h="4041648">
                <a:moveTo>
                  <a:pt x="297009" y="0"/>
                </a:moveTo>
                <a:lnTo>
                  <a:pt x="3195997" y="0"/>
                </a:lnTo>
                <a:cubicBezTo>
                  <a:pt x="3339527" y="0"/>
                  <a:pt x="3459278" y="101810"/>
                  <a:pt x="3486973" y="237152"/>
                </a:cubicBezTo>
                <a:lnTo>
                  <a:pt x="3490176" y="268927"/>
                </a:lnTo>
                <a:lnTo>
                  <a:pt x="3490176" y="3772721"/>
                </a:lnTo>
                <a:lnTo>
                  <a:pt x="3486973" y="3804496"/>
                </a:lnTo>
                <a:cubicBezTo>
                  <a:pt x="3459278" y="3939839"/>
                  <a:pt x="3339527" y="4041648"/>
                  <a:pt x="3195997" y="4041648"/>
                </a:cubicBezTo>
                <a:lnTo>
                  <a:pt x="297009" y="4041648"/>
                </a:lnTo>
                <a:cubicBezTo>
                  <a:pt x="153479" y="4041648"/>
                  <a:pt x="33728" y="3939839"/>
                  <a:pt x="6033" y="3804496"/>
                </a:cubicBezTo>
                <a:lnTo>
                  <a:pt x="0" y="3744648"/>
                </a:lnTo>
                <a:lnTo>
                  <a:pt x="0" y="297000"/>
                </a:lnTo>
                <a:lnTo>
                  <a:pt x="6033" y="237152"/>
                </a:lnTo>
                <a:cubicBezTo>
                  <a:pt x="33728" y="101810"/>
                  <a:pt x="153479" y="0"/>
                  <a:pt x="29700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Click icon to add picture</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lvl1pPr marL="0" indent="0">
              <a:buNone/>
              <a:defRPr/>
            </a:lvl1pPr>
            <a:lvl2pPr marL="228600" indent="0">
              <a:buNone/>
              <a:defRPr/>
            </a:lvl2pPr>
            <a:lvl3pPr marL="457200" indent="0">
              <a:buNone/>
              <a:defRPr/>
            </a:lvl3p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25618783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548640" y="4718304"/>
            <a:ext cx="5897880" cy="1353312"/>
          </a:xfrm>
        </p:spPr>
        <p:txBody>
          <a:bodyPr>
            <a:normAutofit/>
          </a:bodyPr>
          <a:lstStyle>
            <a:lvl1pPr>
              <a:lnSpc>
                <a:spcPct val="120000"/>
              </a:lnSpc>
              <a:defRPr sz="2400" b="0">
                <a:solidFill>
                  <a:schemeClr val="bg1"/>
                </a:solidFill>
                <a:latin typeface="+mn-lt"/>
              </a:defRPr>
            </a:lvl1pPr>
          </a:lstStyle>
          <a:p>
            <a:r>
              <a:rPr lang="en-US"/>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548640" y="603503"/>
            <a:ext cx="10826496" cy="4334256"/>
          </a:xfrm>
        </p:spPr>
        <p:txBody>
          <a:bodyPr anchor="b">
            <a:normAutofit/>
          </a:bodyPr>
          <a:lstStyle>
            <a:lvl1pPr marL="0" indent="0">
              <a:lnSpc>
                <a:spcPct val="90000"/>
              </a:lnSpc>
              <a:spcBef>
                <a:spcPts val="0"/>
              </a:spcBef>
              <a:buNone/>
              <a:defRPr sz="30000" b="1" i="0">
                <a:solidFill>
                  <a:schemeClr val="bg1"/>
                </a:solidFill>
                <a:latin typeface="+mj-lt"/>
              </a:defRPr>
            </a:lvl1pPr>
          </a:lstStyle>
          <a:p>
            <a:pPr lvl="0"/>
            <a:r>
              <a:rPr lang="en-US"/>
              <a: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Tree>
    <p:extLst>
      <p:ext uri="{BB962C8B-B14F-4D97-AF65-F5344CB8AC3E}">
        <p14:creationId xmlns:p14="http://schemas.microsoft.com/office/powerpoint/2010/main" val="30303414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5120640"/>
            <a:ext cx="7525512" cy="1545336"/>
          </a:xfrm>
        </p:spPr>
        <p:txBody>
          <a:bodyPr>
            <a:normAutofit/>
          </a:bodyPr>
          <a:lstStyle>
            <a:lvl1pPr algn="ctr">
              <a:lnSpc>
                <a:spcPct val="110000"/>
              </a:lnSpc>
              <a:defRPr sz="2400" b="0">
                <a:solidFill>
                  <a:schemeClr val="bg1"/>
                </a:solidFill>
                <a:latin typeface="+mn-lt"/>
              </a:defRPr>
            </a:lvl1pPr>
          </a:lstStyle>
          <a:p>
            <a:r>
              <a:rPr lang="en-US"/>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4484" y="809412"/>
            <a:ext cx="10543032" cy="4206240"/>
          </a:xfrm>
        </p:spPr>
        <p:txBody>
          <a:bodyPr anchor="b">
            <a:noAutofit/>
          </a:bodyPr>
          <a:lstStyle>
            <a:lvl1pPr marL="0" indent="0" algn="ctr">
              <a:lnSpc>
                <a:spcPct val="90000"/>
              </a:lnSpc>
              <a:buNone/>
              <a:defRPr sz="30000" b="1" i="0">
                <a:solidFill>
                  <a:schemeClr val="bg1"/>
                </a:solidFill>
                <a:latin typeface="+mj-lt"/>
              </a:defRPr>
            </a:lvl1pPr>
          </a:lstStyle>
          <a:p>
            <a:pPr lvl="0"/>
            <a:r>
              <a:rPr lang="en-US"/>
              <a: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Tree>
    <p:extLst>
      <p:ext uri="{BB962C8B-B14F-4D97-AF65-F5344CB8AC3E}">
        <p14:creationId xmlns:p14="http://schemas.microsoft.com/office/powerpoint/2010/main" val="2734678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11826" y="4957555"/>
            <a:ext cx="6858000" cy="1737360"/>
          </a:xfrm>
        </p:spPr>
        <p:txBody>
          <a:bodyPr anchor="t" anchorCtr="0">
            <a:noAutofit/>
          </a:bodyPr>
          <a:lstStyle>
            <a:lvl1pPr algn="l">
              <a:defRPr sz="5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160328" y="4957555"/>
            <a:ext cx="3496092" cy="1322653"/>
          </a:xfrm>
        </p:spPr>
        <p:txBody>
          <a:bodyPr anchor="b" anchorCtr="0">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Picture Placeholder 11">
            <a:extLst>
              <a:ext uri="{FF2B5EF4-FFF2-40B4-BE49-F238E27FC236}">
                <a16:creationId xmlns:a16="http://schemas.microsoft.com/office/drawing/2014/main" id="{E33E2CF8-F9ED-49BB-7C96-2E9AAC056736}"/>
              </a:ext>
            </a:extLst>
          </p:cNvPr>
          <p:cNvSpPr>
            <a:spLocks noGrp="1" noChangeAspect="1"/>
          </p:cNvSpPr>
          <p:nvPr>
            <p:ph type="pic" sz="quarter" idx="13"/>
          </p:nvPr>
        </p:nvSpPr>
        <p:spPr>
          <a:xfrm>
            <a:off x="1230139" y="629340"/>
            <a:ext cx="10976149" cy="4081805"/>
          </a:xfrm>
          <a:custGeom>
            <a:avLst/>
            <a:gdLst>
              <a:gd name="connsiteX0" fmla="*/ 1782161 w 11002360"/>
              <a:gd name="connsiteY0" fmla="*/ 0 h 4091552"/>
              <a:gd name="connsiteX1" fmla="*/ 11002360 w 11002360"/>
              <a:gd name="connsiteY1" fmla="*/ 0 h 4091552"/>
              <a:gd name="connsiteX2" fmla="*/ 11002360 w 11002360"/>
              <a:gd name="connsiteY2" fmla="*/ 4091552 h 4091552"/>
              <a:gd name="connsiteX3" fmla="*/ 3300114 w 11002360"/>
              <a:gd name="connsiteY3" fmla="*/ 4091552 h 4091552"/>
              <a:gd name="connsiteX4" fmla="*/ 1782161 w 11002360"/>
              <a:gd name="connsiteY4" fmla="*/ 4091552 h 4091552"/>
              <a:gd name="connsiteX5" fmla="*/ 306686 w 11002360"/>
              <a:gd name="connsiteY5" fmla="*/ 4091552 h 4091552"/>
              <a:gd name="connsiteX6" fmla="*/ 0 w 11002360"/>
              <a:gd name="connsiteY6" fmla="*/ 3784866 h 4091552"/>
              <a:gd name="connsiteX7" fmla="*/ 0 w 11002360"/>
              <a:gd name="connsiteY7" fmla="*/ 306687 h 4091552"/>
              <a:gd name="connsiteX8" fmla="*/ 306686 w 11002360"/>
              <a:gd name="connsiteY8" fmla="*/ 1 h 4091552"/>
              <a:gd name="connsiteX9" fmla="*/ 1782161 w 11002360"/>
              <a:gd name="connsiteY9" fmla="*/ 1 h 409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02360" h="4091552">
                <a:moveTo>
                  <a:pt x="1782161" y="0"/>
                </a:moveTo>
                <a:lnTo>
                  <a:pt x="11002360" y="0"/>
                </a:lnTo>
                <a:lnTo>
                  <a:pt x="11002360" y="4091552"/>
                </a:lnTo>
                <a:lnTo>
                  <a:pt x="3300114" y="4091552"/>
                </a:lnTo>
                <a:lnTo>
                  <a:pt x="1782161" y="4091552"/>
                </a:lnTo>
                <a:lnTo>
                  <a:pt x="306686" y="4091552"/>
                </a:lnTo>
                <a:cubicBezTo>
                  <a:pt x="137308" y="4091552"/>
                  <a:pt x="0" y="3954244"/>
                  <a:pt x="0" y="3784866"/>
                </a:cubicBezTo>
                <a:lnTo>
                  <a:pt x="0" y="306687"/>
                </a:lnTo>
                <a:cubicBezTo>
                  <a:pt x="0" y="137309"/>
                  <a:pt x="137308" y="1"/>
                  <a:pt x="306686" y="1"/>
                </a:cubicBezTo>
                <a:lnTo>
                  <a:pt x="1782161" y="1"/>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5" name="Slide Number Placeholder 4">
            <a:extLst>
              <a:ext uri="{FF2B5EF4-FFF2-40B4-BE49-F238E27FC236}">
                <a16:creationId xmlns:a16="http://schemas.microsoft.com/office/drawing/2014/main" id="{ACA644EE-5664-C5E5-F2EA-78570A0BEBC6}"/>
              </a:ext>
            </a:extLst>
          </p:cNvPr>
          <p:cNvSpPr>
            <a:spLocks noGrp="1"/>
          </p:cNvSpPr>
          <p:nvPr>
            <p:ph type="sldNum" sz="quarter" idx="16"/>
          </p:nvPr>
        </p:nvSpPr>
        <p:spPr/>
        <p:txBody>
          <a:bodyPr/>
          <a:lstStyle>
            <a:lvl1pPr>
              <a:defRPr>
                <a:solidFill>
                  <a:schemeClr val="bg1"/>
                </a:solidFill>
              </a:defRPr>
            </a:lvl1pPr>
          </a:lstStyle>
          <a:p>
            <a:fld id="{CC057153-B650-4DEB-B370-79DDCFDCE934}" type="slidenum">
              <a:rPr lang="en-US" smtClean="0"/>
              <a:pPr/>
              <a:t>‹#›</a:t>
            </a:fld>
            <a:endParaRPr lang="en-US"/>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lvl1pPr>
              <a:defRPr>
                <a:solidFill>
                  <a:schemeClr val="bg1"/>
                </a:solidFill>
              </a:defRPr>
            </a:lvl1pPr>
          </a:lstStyle>
          <a:p>
            <a:r>
              <a:rPr lang="en-US"/>
              <a:t>Sample Footer Text</a:t>
            </a:r>
          </a:p>
        </p:txBody>
      </p:sp>
    </p:spTree>
    <p:extLst>
      <p:ext uri="{BB962C8B-B14F-4D97-AF65-F5344CB8AC3E}">
        <p14:creationId xmlns:p14="http://schemas.microsoft.com/office/powerpoint/2010/main" val="357805648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400" b="0">
                <a:solidFill>
                  <a:schemeClr val="tx1"/>
                </a:solidFill>
                <a:latin typeface="+mn-lt"/>
              </a:defRPr>
            </a:lvl1pPr>
          </a:lstStyle>
          <a:p>
            <a:r>
              <a:rPr lang="en-US"/>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640079"/>
            <a:ext cx="10543032" cy="4206240"/>
          </a:xfrm>
        </p:spPr>
        <p:txBody>
          <a:bodyPr anchor="b">
            <a:normAutofit/>
          </a:bodyPr>
          <a:lstStyle>
            <a:lvl1pPr marL="0" indent="0" algn="ctr">
              <a:lnSpc>
                <a:spcPct val="90000"/>
              </a:lnSpc>
              <a:buNone/>
              <a:defRPr sz="23200" b="1" i="0">
                <a:solidFill>
                  <a:schemeClr val="tx1"/>
                </a:solidFill>
                <a:latin typeface="+mj-lt"/>
              </a:defRPr>
            </a:lvl1pPr>
          </a:lstStyle>
          <a:p>
            <a:pPr lvl="0"/>
            <a:r>
              <a:rPr lang="en-US"/>
              <a: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922403660"/>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548640" y="548640"/>
            <a:ext cx="8266176" cy="5605272"/>
          </a:xfrm>
        </p:spPr>
        <p:txBody>
          <a:bodyPr anchor="ctr">
            <a:noAutofit/>
          </a:bodyPr>
          <a:lstStyle>
            <a:lvl1pPr marL="0" indent="0">
              <a:lnSpc>
                <a:spcPct val="100000"/>
              </a:lnSpc>
              <a:buNone/>
              <a:defRPr sz="5400" b="0" i="0">
                <a:solidFill>
                  <a:schemeClr val="bg1"/>
                </a:solidFill>
                <a:latin typeface="+mj-lt"/>
              </a:defRPr>
            </a:lvl1pPr>
            <a:lvl2pPr marL="228600" indent="0">
              <a:lnSpc>
                <a:spcPct val="100000"/>
              </a:lnSpc>
              <a:buNone/>
              <a:defRPr sz="4800" b="0" i="0">
                <a:solidFill>
                  <a:schemeClr val="bg1"/>
                </a:solidFill>
                <a:latin typeface="+mj-lt"/>
              </a:defRPr>
            </a:lvl2pPr>
            <a:lvl3pPr marL="457200" indent="0">
              <a:lnSpc>
                <a:spcPct val="100000"/>
              </a:lnSpc>
              <a:buNone/>
              <a:defRPr sz="4400" b="0" i="0">
                <a:solidFill>
                  <a:schemeClr val="bg1"/>
                </a:solidFill>
                <a:latin typeface="+mj-lt"/>
              </a:defRPr>
            </a:lvl3pPr>
            <a:lvl4pPr marL="685800" indent="0">
              <a:lnSpc>
                <a:spcPct val="100000"/>
              </a:lnSpc>
              <a:buNone/>
              <a:defRPr sz="4000" b="0" i="0">
                <a:solidFill>
                  <a:schemeClr val="bg1"/>
                </a:solidFill>
                <a:latin typeface="+mj-lt"/>
              </a:defRPr>
            </a:lvl4pPr>
            <a:lvl5pPr marL="914400" indent="0">
              <a:lnSpc>
                <a:spcPct val="100000"/>
              </a:lnSpc>
              <a:buNone/>
              <a:defRPr sz="3600" b="0" i="0">
                <a:solidFill>
                  <a:schemeClr val="bg1"/>
                </a:solidFill>
                <a:latin typeface="+mj-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Tree>
    <p:extLst>
      <p:ext uri="{BB962C8B-B14F-4D97-AF65-F5344CB8AC3E}">
        <p14:creationId xmlns:p14="http://schemas.microsoft.com/office/powerpoint/2010/main" val="1848067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548640" y="1929384"/>
            <a:ext cx="8266176" cy="4142232"/>
          </a:xfrm>
        </p:spPr>
        <p:txBody>
          <a:bodyPr anchor="b">
            <a:noAutofit/>
          </a:bodyPr>
          <a:lstStyle>
            <a:lvl1pPr marL="0" indent="0">
              <a:lnSpc>
                <a:spcPct val="100000"/>
              </a:lnSpc>
              <a:buNone/>
              <a:defRPr sz="5000" b="0" i="0">
                <a:solidFill>
                  <a:schemeClr val="accent1"/>
                </a:solidFill>
                <a:latin typeface="+mj-lt"/>
              </a:defRPr>
            </a:lvl1pPr>
            <a:lvl2pPr marL="228600" indent="0">
              <a:lnSpc>
                <a:spcPct val="100000"/>
              </a:lnSpc>
              <a:buNone/>
              <a:defRPr sz="4400" b="0" i="0">
                <a:solidFill>
                  <a:schemeClr val="accent1"/>
                </a:solidFill>
                <a:latin typeface="+mj-lt"/>
              </a:defRPr>
            </a:lvl2pPr>
            <a:lvl3pPr marL="457200" indent="0">
              <a:lnSpc>
                <a:spcPct val="100000"/>
              </a:lnSpc>
              <a:buNone/>
              <a:defRPr sz="4000" b="0" i="0">
                <a:solidFill>
                  <a:schemeClr val="accent1"/>
                </a:solidFill>
                <a:latin typeface="+mj-lt"/>
              </a:defRPr>
            </a:lvl3pPr>
            <a:lvl4pPr marL="685800" indent="0">
              <a:lnSpc>
                <a:spcPct val="100000"/>
              </a:lnSpc>
              <a:buNone/>
              <a:defRPr sz="3600" b="0" i="0">
                <a:solidFill>
                  <a:schemeClr val="accent1"/>
                </a:solidFill>
                <a:latin typeface="+mj-lt"/>
              </a:defRPr>
            </a:lvl4pPr>
            <a:lvl5pPr marL="914400" indent="0">
              <a:lnSpc>
                <a:spcPct val="100000"/>
              </a:lnSpc>
              <a:buNone/>
              <a:defRPr sz="3200" b="0" i="0">
                <a:solidFill>
                  <a:schemeClr val="accent1"/>
                </a:solidFill>
                <a:latin typeface="+mj-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2533242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548640" y="548640"/>
            <a:ext cx="8266176" cy="5605272"/>
          </a:xfrm>
        </p:spPr>
        <p:txBody>
          <a:bodyPr anchor="t">
            <a:noAutofit/>
          </a:bodyPr>
          <a:lstStyle>
            <a:lvl1pPr marL="0" indent="0">
              <a:lnSpc>
                <a:spcPct val="100000"/>
              </a:lnSpc>
              <a:buNone/>
              <a:defRPr sz="5000" b="0" i="0">
                <a:latin typeface="+mj-lt"/>
              </a:defRPr>
            </a:lvl1pPr>
            <a:lvl2pPr marL="228600" indent="0">
              <a:lnSpc>
                <a:spcPct val="100000"/>
              </a:lnSpc>
              <a:buNone/>
              <a:defRPr sz="4400" b="0" i="0">
                <a:latin typeface="+mj-lt"/>
              </a:defRPr>
            </a:lvl2pPr>
            <a:lvl3pPr marL="457200" indent="0">
              <a:lnSpc>
                <a:spcPct val="100000"/>
              </a:lnSpc>
              <a:buNone/>
              <a:defRPr sz="4000" b="0" i="0">
                <a:latin typeface="+mj-lt"/>
              </a:defRPr>
            </a:lvl3pPr>
            <a:lvl4pPr marL="685800" indent="0">
              <a:lnSpc>
                <a:spcPct val="100000"/>
              </a:lnSpc>
              <a:buNone/>
              <a:defRPr sz="3600" b="0" i="0">
                <a:latin typeface="+mj-lt"/>
              </a:defRPr>
            </a:lvl4pPr>
            <a:lvl5pPr marL="914400" indent="0">
              <a:lnSpc>
                <a:spcPct val="100000"/>
              </a:lnSpc>
              <a:buNone/>
              <a:defRPr sz="3200" b="0" i="0">
                <a:latin typeface="+mj-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24697183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10868" y="5196402"/>
            <a:ext cx="8970264" cy="466344"/>
          </a:xfrm>
        </p:spPr>
        <p:txBody>
          <a:bodyPr anchor="ctr">
            <a:noAutofit/>
          </a:bodyPr>
          <a:lstStyle>
            <a:lvl1pPr algn="ctr">
              <a:lnSpc>
                <a:spcPct val="120000"/>
              </a:lnSpc>
              <a:defRPr sz="2400">
                <a:solidFill>
                  <a:schemeClr val="tx1"/>
                </a:solidFill>
                <a:latin typeface="+mn-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6568" y="1188720"/>
            <a:ext cx="9198864" cy="3657600"/>
          </a:xfrm>
        </p:spPr>
        <p:txBody>
          <a:bodyPr anchor="ctr">
            <a:normAutofit/>
          </a:bodyPr>
          <a:lstStyle>
            <a:lvl1pPr marL="164592" indent="-164592" algn="ctr">
              <a:lnSpc>
                <a:spcPct val="100000"/>
              </a:lnSpc>
              <a:spcBef>
                <a:spcPts val="0"/>
              </a:spcBef>
              <a:buNone/>
              <a:defRPr sz="4000" b="0" i="0">
                <a:solidFill>
                  <a:schemeClr val="accent1"/>
                </a:solidFill>
                <a:latin typeface="+mj-lt"/>
              </a:defRPr>
            </a:lvl1pPr>
          </a:lstStyle>
          <a:p>
            <a:pPr lvl="0"/>
            <a:r>
              <a:rPr lang="en-US"/>
              <a:t>Click to add Quote</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1878136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5349240"/>
            <a:ext cx="9043416" cy="466344"/>
          </a:xfrm>
        </p:spPr>
        <p:txBody>
          <a:bodyPr anchor="ctr">
            <a:noAutofit/>
          </a:bodyPr>
          <a:lstStyle>
            <a:lvl1pPr>
              <a:lnSpc>
                <a:spcPct val="120000"/>
              </a:lnSpc>
              <a:defRPr sz="2400">
                <a:solidFill>
                  <a:schemeClr val="tx1"/>
                </a:solidFill>
                <a:latin typeface="+mn-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344168"/>
            <a:ext cx="9198864" cy="3291840"/>
          </a:xfrm>
        </p:spPr>
        <p:txBody>
          <a:bodyPr anchor="ctr">
            <a:normAutofit/>
          </a:bodyPr>
          <a:lstStyle>
            <a:lvl1pPr marL="164592" indent="-164592">
              <a:lnSpc>
                <a:spcPct val="100000"/>
              </a:lnSpc>
              <a:spcBef>
                <a:spcPts val="0"/>
              </a:spcBef>
              <a:buNone/>
              <a:defRPr sz="4000" b="0" i="0">
                <a:latin typeface="+mj-lt"/>
              </a:defRPr>
            </a:lvl1pPr>
          </a:lstStyle>
          <a:p>
            <a:pPr lvl="0"/>
            <a:r>
              <a:rPr lang="en-US"/>
              <a:t>Click to add Quote</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3989545562"/>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612648" y="5669280"/>
            <a:ext cx="8805672" cy="466344"/>
          </a:xfrm>
        </p:spPr>
        <p:txBody>
          <a:bodyPr anchor="ctr">
            <a:noAutofit/>
          </a:bodyPr>
          <a:lstStyle>
            <a:lvl1pPr>
              <a:lnSpc>
                <a:spcPct val="120000"/>
              </a:lnSpc>
              <a:defRPr sz="2400">
                <a:solidFill>
                  <a:schemeClr val="bg1"/>
                </a:solidFill>
                <a:latin typeface="+mn-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1097280"/>
            <a:ext cx="8961120" cy="3474720"/>
          </a:xfrm>
        </p:spPr>
        <p:txBody>
          <a:bodyPr anchor="ctr">
            <a:normAutofit/>
          </a:bodyPr>
          <a:lstStyle>
            <a:lvl1pPr marL="164592" indent="-164592">
              <a:lnSpc>
                <a:spcPct val="100000"/>
              </a:lnSpc>
              <a:spcBef>
                <a:spcPts val="0"/>
              </a:spcBef>
              <a:buNone/>
              <a:defRPr sz="4200" b="0" i="0">
                <a:solidFill>
                  <a:schemeClr val="bg1"/>
                </a:solidFill>
                <a:latin typeface="+mj-lt"/>
              </a:defRPr>
            </a:lvl1pPr>
          </a:lstStyle>
          <a:p>
            <a:pPr lvl="0"/>
            <a:r>
              <a:rPr lang="en-US"/>
              <a:t>Click to add Quote</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Tree>
    <p:extLst>
      <p:ext uri="{BB962C8B-B14F-4D97-AF65-F5344CB8AC3E}">
        <p14:creationId xmlns:p14="http://schemas.microsoft.com/office/powerpoint/2010/main" val="17129832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4">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612648" y="5669280"/>
            <a:ext cx="8805672" cy="466344"/>
          </a:xfrm>
        </p:spPr>
        <p:txBody>
          <a:bodyPr anchor="ctr">
            <a:noAutofit/>
          </a:bodyPr>
          <a:lstStyle>
            <a:lvl1pPr>
              <a:lnSpc>
                <a:spcPct val="120000"/>
              </a:lnSpc>
              <a:defRPr sz="2400">
                <a:solidFill>
                  <a:schemeClr val="tx1"/>
                </a:solidFill>
                <a:latin typeface="+mn-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1097280"/>
            <a:ext cx="8961120" cy="3474720"/>
          </a:xfrm>
        </p:spPr>
        <p:txBody>
          <a:bodyPr anchor="ctr">
            <a:normAutofit/>
          </a:bodyPr>
          <a:lstStyle>
            <a:lvl1pPr marL="164592" indent="-164592">
              <a:lnSpc>
                <a:spcPct val="100000"/>
              </a:lnSpc>
              <a:spcBef>
                <a:spcPts val="0"/>
              </a:spcBef>
              <a:buNone/>
              <a:defRPr sz="5400" b="0" i="0">
                <a:solidFill>
                  <a:schemeClr val="accent1"/>
                </a:solidFill>
                <a:latin typeface="+mj-lt"/>
              </a:defRPr>
            </a:lvl1pPr>
          </a:lstStyle>
          <a:p>
            <a:pPr lvl="0"/>
            <a:r>
              <a:rPr lang="en-US"/>
              <a:t>Click to add Quote</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Tree>
    <p:extLst>
      <p:ext uri="{BB962C8B-B14F-4D97-AF65-F5344CB8AC3E}">
        <p14:creationId xmlns:p14="http://schemas.microsoft.com/office/powerpoint/2010/main" val="2536359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8640" y="548640"/>
            <a:ext cx="10741152" cy="1188720"/>
          </a:xfrm>
        </p:spPr>
        <p:txBody>
          <a:bodyPr anchor="b" anchorCtr="0"/>
          <a:lstStyle/>
          <a:p>
            <a:r>
              <a:rPr lang="en-US"/>
              <a:t>Click to edit Master title style</a:t>
            </a:r>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548640" y="2011680"/>
            <a:ext cx="5181600" cy="4351338"/>
          </a:xfrm>
        </p:spPr>
        <p:txBody>
          <a:bodyPr/>
          <a:lstStyle>
            <a:lvl1pPr marL="0" indent="0">
              <a:buNone/>
              <a:defRPr/>
            </a:lvl1pPr>
            <a:lvl2pPr marL="228600" indent="0">
              <a:buNone/>
              <a:defRPr/>
            </a:lvl2pPr>
            <a:lvl3pPr marL="457200" indent="0">
              <a:buNone/>
              <a:defRPr/>
            </a:lvl3pPr>
          </a:lstStyle>
          <a:p>
            <a:pPr lvl="0"/>
            <a:r>
              <a:rPr lang="en-US"/>
              <a:t>Click to edit Master text styles</a:t>
            </a:r>
          </a:p>
          <a:p>
            <a:pPr lvl="1"/>
            <a:r>
              <a:rPr lang="en-US"/>
              <a:t>Second level</a:t>
            </a:r>
          </a:p>
          <a:p>
            <a:pPr lvl="2"/>
            <a:r>
              <a:rPr lang="en-US"/>
              <a:t>Third level</a:t>
            </a:r>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172200" y="2011680"/>
            <a:ext cx="5181600" cy="4351338"/>
          </a:xfrm>
        </p:spPr>
        <p:txBody>
          <a:bodyPr/>
          <a:lstStyle>
            <a:lvl1pPr marL="0" indent="0">
              <a:buNone/>
              <a:defRPr/>
            </a:lvl1pPr>
            <a:lvl2pPr marL="228600" indent="0">
              <a:buNone/>
              <a:defRPr/>
            </a:lvl2pPr>
            <a:lvl3pPr marL="457200" indent="0">
              <a:buNone/>
              <a:defRPr/>
            </a:lvl3p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3749255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8640" y="548640"/>
            <a:ext cx="10741152" cy="1188720"/>
          </a:xfrm>
        </p:spPr>
        <p:txBody>
          <a:bodyPr anchor="b" anchorCtr="0"/>
          <a:lstStyle/>
          <a:p>
            <a:r>
              <a:rPr lang="en-US"/>
              <a:t>Click to edit Master title style</a:t>
            </a:r>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548640" y="2486025"/>
            <a:ext cx="5181600" cy="3657600"/>
          </a:xfrm>
        </p:spPr>
        <p:txBody>
          <a:bodyPr/>
          <a:lstStyle>
            <a:lvl1pPr marL="0" indent="0">
              <a:buNone/>
              <a:defRPr/>
            </a:lvl1pPr>
            <a:lvl2pPr marL="228600" indent="0">
              <a:buNone/>
              <a:defRPr/>
            </a:lvl2pPr>
            <a:lvl3pPr marL="457200" indent="0">
              <a:buNone/>
              <a:defRPr/>
            </a:lvl3pPr>
          </a:lstStyle>
          <a:p>
            <a:pPr lvl="0"/>
            <a:r>
              <a:rPr lang="en-US"/>
              <a:t>Click to edit Master text styles</a:t>
            </a:r>
          </a:p>
          <a:p>
            <a:pPr lvl="1"/>
            <a:r>
              <a:rPr lang="en-US"/>
              <a:t>Second level</a:t>
            </a:r>
          </a:p>
          <a:p>
            <a:pPr lvl="2"/>
            <a:r>
              <a:rPr lang="en-US"/>
              <a:t>Third level</a:t>
            </a:r>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172200" y="2486025"/>
            <a:ext cx="5181600" cy="3657600"/>
          </a:xfrm>
        </p:spPr>
        <p:txBody>
          <a:bodyPr/>
          <a:lstStyle>
            <a:lvl1pPr marL="0" indent="0">
              <a:buNone/>
              <a:defRPr/>
            </a:lvl1pPr>
            <a:lvl2pPr marL="228600" indent="0">
              <a:buNone/>
              <a:defRPr/>
            </a:lvl2pPr>
            <a:lvl3pPr marL="457200" indent="0">
              <a:buNone/>
              <a:defRPr/>
            </a:lvl3p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1694743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anchor="b">
            <a:normAutofit/>
          </a:bodyPr>
          <a:lstStyle>
            <a:lvl1pPr algn="l">
              <a:defRPr sz="5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Picture Placeholder 8">
            <a:extLst>
              <a:ext uri="{FF2B5EF4-FFF2-40B4-BE49-F238E27FC236}">
                <a16:creationId xmlns:a16="http://schemas.microsoft.com/office/drawing/2014/main" id="{2A4B7A6E-A3B8-3D87-4AFC-BB6613DA998E}"/>
              </a:ext>
            </a:extLst>
          </p:cNvPr>
          <p:cNvSpPr>
            <a:spLocks noGrp="1"/>
          </p:cNvSpPr>
          <p:nvPr>
            <p:ph type="pic" sz="quarter" idx="13"/>
          </p:nvPr>
        </p:nvSpPr>
        <p:spPr>
          <a:xfrm>
            <a:off x="0" y="442815"/>
            <a:ext cx="6584942" cy="5972373"/>
          </a:xfrm>
          <a:custGeom>
            <a:avLst/>
            <a:gdLst>
              <a:gd name="connsiteX0" fmla="*/ 0 w 6584942"/>
              <a:gd name="connsiteY0" fmla="*/ 0 h 5972373"/>
              <a:gd name="connsiteX1" fmla="*/ 1717192 w 6584942"/>
              <a:gd name="connsiteY1" fmla="*/ 0 h 5972373"/>
              <a:gd name="connsiteX2" fmla="*/ 3939301 w 6584942"/>
              <a:gd name="connsiteY2" fmla="*/ 0 h 5972373"/>
              <a:gd name="connsiteX3" fmla="*/ 6193330 w 6584942"/>
              <a:gd name="connsiteY3" fmla="*/ 0 h 5972373"/>
              <a:gd name="connsiteX4" fmla="*/ 6584942 w 6584942"/>
              <a:gd name="connsiteY4" fmla="*/ 391612 h 5972373"/>
              <a:gd name="connsiteX5" fmla="*/ 6584942 w 6584942"/>
              <a:gd name="connsiteY5" fmla="*/ 5574602 h 5972373"/>
              <a:gd name="connsiteX6" fmla="*/ 6193330 w 6584942"/>
              <a:gd name="connsiteY6" fmla="*/ 5966214 h 5972373"/>
              <a:gd name="connsiteX7" fmla="*/ 3939301 w 6584942"/>
              <a:gd name="connsiteY7" fmla="*/ 5966214 h 5972373"/>
              <a:gd name="connsiteX8" fmla="*/ 3939301 w 6584942"/>
              <a:gd name="connsiteY8" fmla="*/ 5972373 h 5972373"/>
              <a:gd name="connsiteX9" fmla="*/ 0 w 6584942"/>
              <a:gd name="connsiteY9" fmla="*/ 5972373 h 597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84942" h="5972373">
                <a:moveTo>
                  <a:pt x="0" y="0"/>
                </a:moveTo>
                <a:lnTo>
                  <a:pt x="1717192" y="0"/>
                </a:lnTo>
                <a:lnTo>
                  <a:pt x="3939301" y="0"/>
                </a:lnTo>
                <a:lnTo>
                  <a:pt x="6193330" y="0"/>
                </a:lnTo>
                <a:cubicBezTo>
                  <a:pt x="6409612" y="0"/>
                  <a:pt x="6584942" y="175331"/>
                  <a:pt x="6584942" y="391612"/>
                </a:cubicBezTo>
                <a:lnTo>
                  <a:pt x="6584942" y="5574602"/>
                </a:lnTo>
                <a:cubicBezTo>
                  <a:pt x="6584942" y="5790883"/>
                  <a:pt x="6409612" y="5966214"/>
                  <a:pt x="6193330" y="5966214"/>
                </a:cubicBezTo>
                <a:lnTo>
                  <a:pt x="3939301" y="5966214"/>
                </a:lnTo>
                <a:lnTo>
                  <a:pt x="3939301" y="5972373"/>
                </a:lnTo>
                <a:lnTo>
                  <a:pt x="0" y="5972373"/>
                </a:ln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395094870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548640" y="548640"/>
            <a:ext cx="10745788" cy="1188720"/>
          </a:xfrm>
        </p:spPr>
        <p:txBody>
          <a:bodyPr anchor="b" anchorCtr="0"/>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548640" y="1872001"/>
            <a:ext cx="5157787" cy="559834"/>
          </a:xfrm>
        </p:spPr>
        <p:txBody>
          <a:bodyPr anchor="b">
            <a:normAutofit/>
          </a:bodyPr>
          <a:lstStyle>
            <a:lvl1pPr marL="0" indent="0">
              <a:lnSpc>
                <a:spcPct val="90000"/>
              </a:lnSpc>
              <a:buNone/>
              <a:defRPr sz="1800" b="1" cap="none" baseline="0">
                <a:latin typeface="Raleway"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872001"/>
            <a:ext cx="5183188" cy="559834"/>
          </a:xfrm>
        </p:spPr>
        <p:txBody>
          <a:bodyPr anchor="b">
            <a:normAutofit/>
          </a:bodyPr>
          <a:lstStyle>
            <a:lvl1pPr marL="0" indent="0">
              <a:lnSpc>
                <a:spcPct val="90000"/>
              </a:lnSpc>
              <a:buNone/>
              <a:defRPr sz="1800" b="1" cap="none" baseline="0">
                <a:latin typeface="Raleway"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548640" y="2573866"/>
            <a:ext cx="5157788" cy="3763963"/>
          </a:xfrm>
        </p:spPr>
        <p:txBody>
          <a:bodyPr/>
          <a:lstStyle>
            <a:lvl1pPr marL="0" indent="0">
              <a:buNone/>
              <a:defRPr/>
            </a:lvl1pPr>
            <a:lvl2pPr marL="228600" indent="0">
              <a:buNone/>
              <a:defRPr/>
            </a:lvl2pPr>
            <a:lvl3pPr marL="457200" indent="0">
              <a:buNone/>
              <a:defRPr/>
            </a:lvl3pPr>
          </a:lstStyle>
          <a:p>
            <a:pPr lvl="0"/>
            <a:r>
              <a:rPr lang="en-US"/>
              <a:t>Click to edit Master text styles</a:t>
            </a:r>
          </a:p>
          <a:p>
            <a:pPr lvl="1"/>
            <a:r>
              <a:rPr lang="en-US"/>
              <a:t>Second level</a:t>
            </a:r>
          </a:p>
          <a:p>
            <a:pPr lvl="2"/>
            <a:r>
              <a:rPr lang="en-US"/>
              <a:t>Third level</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172200" y="2573866"/>
            <a:ext cx="5183188" cy="3763963"/>
          </a:xfrm>
        </p:spPr>
        <p:txBody>
          <a:bodyPr/>
          <a:lstStyle>
            <a:lvl1pPr marL="0" indent="0">
              <a:buNone/>
              <a:defRPr/>
            </a:lvl1pPr>
            <a:lvl2pPr marL="228600" indent="0">
              <a:buNone/>
              <a:defRPr/>
            </a:lvl2pPr>
            <a:lvl3pPr marL="457200" indent="0">
              <a:buNone/>
              <a:defRPr/>
            </a:lvl3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761296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548640" y="548640"/>
            <a:ext cx="10745788" cy="1188720"/>
          </a:xfrm>
        </p:spPr>
        <p:txBody>
          <a:bodyPr anchor="b" anchorCtr="0"/>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548640" y="2363064"/>
            <a:ext cx="5157787" cy="559834"/>
          </a:xfrm>
        </p:spPr>
        <p:txBody>
          <a:bodyPr anchor="b">
            <a:normAutofit/>
          </a:bodyPr>
          <a:lstStyle>
            <a:lvl1pPr marL="0" indent="0">
              <a:lnSpc>
                <a:spcPct val="90000"/>
              </a:lnSpc>
              <a:buNone/>
              <a:defRPr sz="1800" b="1" cap="none" baseline="0">
                <a:latin typeface="Raleway"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2363064"/>
            <a:ext cx="5183188" cy="559834"/>
          </a:xfrm>
        </p:spPr>
        <p:txBody>
          <a:bodyPr anchor="b">
            <a:normAutofit/>
          </a:bodyPr>
          <a:lstStyle>
            <a:lvl1pPr marL="0" indent="0">
              <a:lnSpc>
                <a:spcPct val="90000"/>
              </a:lnSpc>
              <a:buNone/>
              <a:defRPr sz="1800" b="1" cap="none" baseline="0">
                <a:latin typeface="Raleway"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548640" y="3149594"/>
            <a:ext cx="5157788" cy="3108960"/>
          </a:xfrm>
        </p:spPr>
        <p:txBody>
          <a:bodyPr/>
          <a:lstStyle>
            <a:lvl1pPr marL="0" indent="0">
              <a:buNone/>
              <a:defRPr/>
            </a:lvl1pPr>
            <a:lvl2pPr marL="228600" indent="0">
              <a:buNone/>
              <a:defRPr/>
            </a:lvl2pPr>
            <a:lvl3pPr marL="457200" indent="0">
              <a:buNone/>
              <a:defRPr/>
            </a:lvl3pPr>
          </a:lstStyle>
          <a:p>
            <a:pPr lvl="0"/>
            <a:r>
              <a:rPr lang="en-US"/>
              <a:t>Click to edit Master text styles</a:t>
            </a:r>
          </a:p>
          <a:p>
            <a:pPr lvl="1"/>
            <a:r>
              <a:rPr lang="en-US"/>
              <a:t>Second level</a:t>
            </a:r>
          </a:p>
          <a:p>
            <a:pPr lvl="2"/>
            <a:r>
              <a:rPr lang="en-US"/>
              <a:t>Third level</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172200" y="3149594"/>
            <a:ext cx="5183188" cy="3108960"/>
          </a:xfrm>
        </p:spPr>
        <p:txBody>
          <a:bodyPr/>
          <a:lstStyle>
            <a:lvl1pPr marL="0" indent="0">
              <a:buNone/>
              <a:defRPr/>
            </a:lvl1pPr>
            <a:lvl2pPr marL="228600" indent="0">
              <a:buNone/>
              <a:defRPr/>
            </a:lvl2pPr>
            <a:lvl3pPr marL="457200" indent="0">
              <a:buNone/>
              <a:defRPr/>
            </a:lvl3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41766247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548640" y="548640"/>
            <a:ext cx="10653578" cy="1188720"/>
          </a:xfrm>
        </p:spPr>
        <p:txBody>
          <a:bodyPr anchor="b" anchorCtr="0"/>
          <a:lstStyle/>
          <a:p>
            <a:r>
              <a:rPr lang="en-US"/>
              <a:t>Click to edit Master title style</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2942250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38306778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48640"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48640"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marL="0" indent="0">
              <a:buNone/>
              <a:defRPr sz="2000"/>
            </a:lvl1pPr>
            <a:lvl2pPr marL="228600" indent="0">
              <a:buNone/>
              <a:defRPr sz="1800"/>
            </a:lvl2pPr>
            <a:lvl3pPr marL="457200" indent="0">
              <a:buNone/>
              <a:defRPr sz="1600"/>
            </a:lvl3pPr>
            <a:lvl4pPr marL="685800" indent="0">
              <a:buNone/>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10788183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48640" y="557784"/>
            <a:ext cx="3595634" cy="2212313"/>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548640"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8">
            <a:extLst>
              <a:ext uri="{FF2B5EF4-FFF2-40B4-BE49-F238E27FC236}">
                <a16:creationId xmlns:a16="http://schemas.microsoft.com/office/drawing/2014/main" id="{C22A121F-E5F6-5A23-9964-F85D3A0008FA}"/>
              </a:ext>
            </a:extLst>
          </p:cNvPr>
          <p:cNvSpPr>
            <a:spLocks noGrp="1"/>
          </p:cNvSpPr>
          <p:nvPr>
            <p:ph type="pic" idx="1"/>
          </p:nvPr>
        </p:nvSpPr>
        <p:spPr>
          <a:xfrm>
            <a:off x="5058294" y="552552"/>
            <a:ext cx="6519080" cy="5752896"/>
          </a:xfrm>
          <a:custGeom>
            <a:avLst/>
            <a:gdLst>
              <a:gd name="connsiteX0" fmla="*/ 485669 w 6519080"/>
              <a:gd name="connsiteY0" fmla="*/ 0 h 5752896"/>
              <a:gd name="connsiteX1" fmla="*/ 6033412 w 6519080"/>
              <a:gd name="connsiteY1" fmla="*/ 0 h 5752896"/>
              <a:gd name="connsiteX2" fmla="*/ 6512642 w 6519080"/>
              <a:gd name="connsiteY2" fmla="*/ 390584 h 5752896"/>
              <a:gd name="connsiteX3" fmla="*/ 6519080 w 6519080"/>
              <a:gd name="connsiteY3" fmla="*/ 454449 h 5752896"/>
              <a:gd name="connsiteX4" fmla="*/ 6519080 w 6519080"/>
              <a:gd name="connsiteY4" fmla="*/ 5298446 h 5752896"/>
              <a:gd name="connsiteX5" fmla="*/ 6512642 w 6519080"/>
              <a:gd name="connsiteY5" fmla="*/ 5362311 h 5752896"/>
              <a:gd name="connsiteX6" fmla="*/ 6033412 w 6519080"/>
              <a:gd name="connsiteY6" fmla="*/ 5752896 h 5752896"/>
              <a:gd name="connsiteX7" fmla="*/ 485669 w 6519080"/>
              <a:gd name="connsiteY7" fmla="*/ 5752896 h 5752896"/>
              <a:gd name="connsiteX8" fmla="*/ 6438 w 6519080"/>
              <a:gd name="connsiteY8" fmla="*/ 5362311 h 5752896"/>
              <a:gd name="connsiteX9" fmla="*/ 0 w 6519080"/>
              <a:gd name="connsiteY9" fmla="*/ 5298451 h 5752896"/>
              <a:gd name="connsiteX10" fmla="*/ 0 w 6519080"/>
              <a:gd name="connsiteY10" fmla="*/ 454445 h 5752896"/>
              <a:gd name="connsiteX11" fmla="*/ 6438 w 6519080"/>
              <a:gd name="connsiteY11" fmla="*/ 390584 h 5752896"/>
              <a:gd name="connsiteX12" fmla="*/ 485669 w 6519080"/>
              <a:gd name="connsiteY12" fmla="*/ 0 h 575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19080" h="5752896">
                <a:moveTo>
                  <a:pt x="485669" y="0"/>
                </a:moveTo>
                <a:lnTo>
                  <a:pt x="6033412" y="0"/>
                </a:lnTo>
                <a:cubicBezTo>
                  <a:pt x="6269802" y="0"/>
                  <a:pt x="6467029" y="167678"/>
                  <a:pt x="6512642" y="390584"/>
                </a:cubicBezTo>
                <a:lnTo>
                  <a:pt x="6519080" y="454449"/>
                </a:lnTo>
                <a:lnTo>
                  <a:pt x="6519080" y="5298446"/>
                </a:lnTo>
                <a:lnTo>
                  <a:pt x="6512642" y="5362311"/>
                </a:lnTo>
                <a:cubicBezTo>
                  <a:pt x="6467029" y="5585218"/>
                  <a:pt x="6269802" y="5752896"/>
                  <a:pt x="6033412" y="5752896"/>
                </a:cubicBezTo>
                <a:lnTo>
                  <a:pt x="485669" y="5752896"/>
                </a:lnTo>
                <a:cubicBezTo>
                  <a:pt x="249278" y="5752896"/>
                  <a:pt x="52051" y="5585218"/>
                  <a:pt x="6438" y="5362311"/>
                </a:cubicBezTo>
                <a:lnTo>
                  <a:pt x="0" y="5298451"/>
                </a:lnTo>
                <a:lnTo>
                  <a:pt x="0" y="454445"/>
                </a:lnTo>
                <a:lnTo>
                  <a:pt x="6438" y="390584"/>
                </a:lnTo>
                <a:cubicBezTo>
                  <a:pt x="52051" y="167678"/>
                  <a:pt x="249278" y="0"/>
                  <a:pt x="485669" y="0"/>
                </a:cubicBezTo>
                <a:close/>
              </a:path>
            </a:pathLst>
          </a:custGeom>
          <a:blipFill dpi="0" rotWithShape="1">
            <a:blip r:embed="rId2">
              <a:alphaModFix amt="60000"/>
            </a:blip>
            <a:srcRect/>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Tree>
    <p:extLst>
      <p:ext uri="{BB962C8B-B14F-4D97-AF65-F5344CB8AC3E}">
        <p14:creationId xmlns:p14="http://schemas.microsoft.com/office/powerpoint/2010/main" val="1580831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48640" y="684674"/>
            <a:ext cx="7342307" cy="1133856"/>
          </a:xfrm>
        </p:spPr>
        <p:txBody>
          <a:bodyPr anchor="b">
            <a:noAutofit/>
          </a:bodyPr>
          <a:lstStyle>
            <a:lvl1pPr>
              <a:defRPr sz="4000">
                <a:solidFill>
                  <a:schemeClr val="tx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548640" y="2867591"/>
            <a:ext cx="10890374" cy="2743200"/>
          </a:xfr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Tree>
    <p:extLst>
      <p:ext uri="{BB962C8B-B14F-4D97-AF65-F5344CB8AC3E}">
        <p14:creationId xmlns:p14="http://schemas.microsoft.com/office/powerpoint/2010/main" val="2849228253"/>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48640" y="684674"/>
            <a:ext cx="11107780" cy="1133856"/>
          </a:xfrm>
        </p:spPr>
        <p:txBody>
          <a:bodyPr anchor="b">
            <a:noAutofit/>
          </a:bodyPr>
          <a:lstStyle>
            <a:lvl1pPr>
              <a:defRPr sz="4000">
                <a:solidFill>
                  <a:schemeClr val="tx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548639" y="2867591"/>
            <a:ext cx="11107779" cy="2743200"/>
          </a:xfr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Tree>
    <p:extLst>
      <p:ext uri="{BB962C8B-B14F-4D97-AF65-F5344CB8AC3E}">
        <p14:creationId xmlns:p14="http://schemas.microsoft.com/office/powerpoint/2010/main" val="1231423482"/>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clusion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48640" y="1627318"/>
            <a:ext cx="8430767" cy="1842020"/>
          </a:xfrm>
        </p:spPr>
        <p:txBody>
          <a:bodyPr anchor="b">
            <a:noAutofit/>
          </a:bodyPr>
          <a:lstStyle>
            <a:lvl1pPr>
              <a:defRPr sz="4000">
                <a:solidFill>
                  <a:schemeClr val="tx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548640" y="3622674"/>
            <a:ext cx="8430639" cy="1279615"/>
          </a:xfrm>
        </p:spPr>
        <p:txBody>
          <a:bodyPr>
            <a:noAutofit/>
          </a:bodyPr>
          <a:lstStyle>
            <a:lvl1pPr marL="0" indent="0">
              <a:buNone/>
              <a:defRPr sz="1800">
                <a:solidFill>
                  <a:schemeClr val="tx1"/>
                </a:solidFill>
              </a:defRPr>
            </a:lvl1pPr>
            <a:lvl2pPr marL="228600" indent="0">
              <a:buNone/>
              <a:defRPr sz="1600">
                <a:solidFill>
                  <a:schemeClr val="tx1"/>
                </a:solidFill>
              </a:defRPr>
            </a:lvl2pPr>
            <a:lvl3pPr marL="457200" indent="0">
              <a:buNone/>
              <a:defRPr sz="1400">
                <a:solidFill>
                  <a:schemeClr val="tx1"/>
                </a:solidFill>
              </a:defRPr>
            </a:lvl3pPr>
            <a:lvl4pPr marL="685800" indent="0">
              <a:buNone/>
              <a:defRPr sz="1200">
                <a:solidFill>
                  <a:schemeClr val="tx1"/>
                </a:solidFill>
              </a:defRPr>
            </a:lvl4pPr>
            <a:lvl5pPr marL="914400"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Tree>
    <p:extLst>
      <p:ext uri="{BB962C8B-B14F-4D97-AF65-F5344CB8AC3E}">
        <p14:creationId xmlns:p14="http://schemas.microsoft.com/office/powerpoint/2010/main" val="115558507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48640" y="411480"/>
            <a:ext cx="4654296" cy="3739896"/>
          </a:xfrm>
        </p:spPr>
        <p:txBody>
          <a:bodyPr anchor="t">
            <a:normAutofit/>
          </a:bodyPr>
          <a:lstStyle>
            <a:lvl1pPr algn="l">
              <a:defRPr sz="5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48640" y="4873752"/>
            <a:ext cx="4206240" cy="138074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4">
            <a:extLst>
              <a:ext uri="{FF2B5EF4-FFF2-40B4-BE49-F238E27FC236}">
                <a16:creationId xmlns:a16="http://schemas.microsoft.com/office/drawing/2014/main" id="{42CECE93-F2F0-9BF0-BC06-17F4FCB720A2}"/>
              </a:ext>
            </a:extLst>
          </p:cNvPr>
          <p:cNvSpPr>
            <a:spLocks noGrp="1"/>
          </p:cNvSpPr>
          <p:nvPr>
            <p:ph type="sldNum" sz="quarter" idx="15"/>
          </p:nvPr>
        </p:nvSpPr>
        <p:spPr>
          <a:xfrm>
            <a:off x="4997845" y="137965"/>
            <a:ext cx="429207" cy="365125"/>
          </a:xfrm>
        </p:spPr>
        <p:txBody>
          <a:bodyPr/>
          <a:lstStyle/>
          <a:p>
            <a:fld id="{CC057153-B650-4DEB-B370-79DDCFDCE934}" type="slidenum">
              <a:rPr lang="en-US" smtClean="0"/>
              <a:pPr/>
              <a:t>‹#›</a:t>
            </a:fld>
            <a:endParaRPr lang="en-US"/>
          </a:p>
        </p:txBody>
      </p:sp>
      <p:sp>
        <p:nvSpPr>
          <p:cNvPr id="4" name="Footer Placeholder 3">
            <a:extLst>
              <a:ext uri="{FF2B5EF4-FFF2-40B4-BE49-F238E27FC236}">
                <a16:creationId xmlns:a16="http://schemas.microsoft.com/office/drawing/2014/main" id="{B939B692-E2F6-F6FD-1494-9FB37EAB322F}"/>
              </a:ext>
            </a:extLst>
          </p:cNvPr>
          <p:cNvSpPr>
            <a:spLocks noGrp="1"/>
          </p:cNvSpPr>
          <p:nvPr>
            <p:ph type="ftr" sz="quarter" idx="14"/>
          </p:nvPr>
        </p:nvSpPr>
        <p:spPr>
          <a:xfrm>
            <a:off x="2621647" y="6368780"/>
            <a:ext cx="2805405" cy="365125"/>
          </a:xfrm>
        </p:spPr>
        <p:txBody>
          <a:bodyPr/>
          <a:lstStyle/>
          <a:p>
            <a:r>
              <a:rPr lang="en-US"/>
              <a:t>Sample Footer Text</a:t>
            </a:r>
          </a:p>
        </p:txBody>
      </p:sp>
      <p:sp>
        <p:nvSpPr>
          <p:cNvPr id="6" name="Picture Placeholder 5">
            <a:extLst>
              <a:ext uri="{FF2B5EF4-FFF2-40B4-BE49-F238E27FC236}">
                <a16:creationId xmlns:a16="http://schemas.microsoft.com/office/drawing/2014/main" id="{4AC0B933-AE26-DF32-E480-926E7D262A00}"/>
              </a:ext>
            </a:extLst>
          </p:cNvPr>
          <p:cNvSpPr>
            <a:spLocks noGrp="1"/>
          </p:cNvSpPr>
          <p:nvPr>
            <p:ph type="pic" sz="quarter" idx="13"/>
          </p:nvPr>
        </p:nvSpPr>
        <p:spPr>
          <a:xfrm>
            <a:off x="5607052" y="442815"/>
            <a:ext cx="6584949" cy="5972373"/>
          </a:xfrm>
          <a:custGeom>
            <a:avLst/>
            <a:gdLst>
              <a:gd name="connsiteX0" fmla="*/ 391612 w 6584949"/>
              <a:gd name="connsiteY0" fmla="*/ 0 h 5972373"/>
              <a:gd name="connsiteX1" fmla="*/ 2645641 w 6584949"/>
              <a:gd name="connsiteY1" fmla="*/ 0 h 5972373"/>
              <a:gd name="connsiteX2" fmla="*/ 4867750 w 6584949"/>
              <a:gd name="connsiteY2" fmla="*/ 0 h 5972373"/>
              <a:gd name="connsiteX3" fmla="*/ 6584949 w 6584949"/>
              <a:gd name="connsiteY3" fmla="*/ 0 h 5972373"/>
              <a:gd name="connsiteX4" fmla="*/ 6584949 w 6584949"/>
              <a:gd name="connsiteY4" fmla="*/ 5972373 h 5972373"/>
              <a:gd name="connsiteX5" fmla="*/ 2645641 w 6584949"/>
              <a:gd name="connsiteY5" fmla="*/ 5972373 h 5972373"/>
              <a:gd name="connsiteX6" fmla="*/ 2645641 w 6584949"/>
              <a:gd name="connsiteY6" fmla="*/ 5966214 h 5972373"/>
              <a:gd name="connsiteX7" fmla="*/ 391612 w 6584949"/>
              <a:gd name="connsiteY7" fmla="*/ 5966214 h 5972373"/>
              <a:gd name="connsiteX8" fmla="*/ 0 w 6584949"/>
              <a:gd name="connsiteY8" fmla="*/ 5574602 h 5972373"/>
              <a:gd name="connsiteX9" fmla="*/ 0 w 6584949"/>
              <a:gd name="connsiteY9" fmla="*/ 391612 h 5972373"/>
              <a:gd name="connsiteX10" fmla="*/ 391612 w 6584949"/>
              <a:gd name="connsiteY10" fmla="*/ 0 h 597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84949" h="5972373">
                <a:moveTo>
                  <a:pt x="391612" y="0"/>
                </a:moveTo>
                <a:lnTo>
                  <a:pt x="2645641" y="0"/>
                </a:lnTo>
                <a:lnTo>
                  <a:pt x="4867750" y="0"/>
                </a:lnTo>
                <a:lnTo>
                  <a:pt x="6584949" y="0"/>
                </a:lnTo>
                <a:lnTo>
                  <a:pt x="6584949" y="5972373"/>
                </a:lnTo>
                <a:lnTo>
                  <a:pt x="2645641" y="5972373"/>
                </a:lnTo>
                <a:lnTo>
                  <a:pt x="2645641" y="5966214"/>
                </a:lnTo>
                <a:lnTo>
                  <a:pt x="391612" y="5966214"/>
                </a:lnTo>
                <a:cubicBezTo>
                  <a:pt x="175331" y="5966214"/>
                  <a:pt x="0" y="5790883"/>
                  <a:pt x="0" y="5574602"/>
                </a:cubicBezTo>
                <a:lnTo>
                  <a:pt x="0" y="391612"/>
                </a:lnTo>
                <a:cubicBezTo>
                  <a:pt x="0" y="175331"/>
                  <a:pt x="175331" y="0"/>
                  <a:pt x="391612" y="0"/>
                </a:cubicBezTo>
                <a:close/>
              </a:path>
            </a:pathLst>
          </a:custGeom>
          <a:blipFill dpi="0" rotWithShape="1">
            <a:blip r:embed="rId2">
              <a:alphaModFix amt="60000"/>
            </a:blip>
            <a:srcRect/>
            <a:stretch>
              <a:fillRect/>
            </a:stretch>
          </a:blipFill>
        </p:spPr>
        <p:txBody>
          <a:bodyPr wrap="square">
            <a:noAutofit/>
          </a:bodyPr>
          <a:lstStyle/>
          <a:p>
            <a:r>
              <a:rPr lang="en-US"/>
              <a:t>Click icon to add picture</a:t>
            </a:r>
          </a:p>
        </p:txBody>
      </p:sp>
    </p:spTree>
    <p:extLst>
      <p:ext uri="{BB962C8B-B14F-4D97-AF65-F5344CB8AC3E}">
        <p14:creationId xmlns:p14="http://schemas.microsoft.com/office/powerpoint/2010/main" val="189980055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48640" y="548642"/>
            <a:ext cx="7478991" cy="3635797"/>
          </a:xfrm>
        </p:spPr>
        <p:txBody>
          <a:bodyPr anchor="t">
            <a:normAutofit/>
          </a:bodyPr>
          <a:lstStyle>
            <a:lvl1pPr algn="l">
              <a:defRPr sz="7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48640" y="4473553"/>
            <a:ext cx="6655522" cy="1545336"/>
          </a:xfrm>
        </p:spPr>
        <p:txBody>
          <a:bodyPr anchor="b">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Tree>
    <p:extLst>
      <p:ext uri="{BB962C8B-B14F-4D97-AF65-F5344CB8AC3E}">
        <p14:creationId xmlns:p14="http://schemas.microsoft.com/office/powerpoint/2010/main" val="392981771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48640" y="854239"/>
            <a:ext cx="7876287" cy="3592629"/>
          </a:xfrm>
        </p:spPr>
        <p:txBody>
          <a:bodyPr anchor="b">
            <a:normAutofit/>
          </a:bodyPr>
          <a:lstStyle>
            <a:lvl1pPr algn="l">
              <a:defRPr sz="7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48640" y="4617138"/>
            <a:ext cx="7375466" cy="1014984"/>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Tree>
    <p:extLst>
      <p:ext uri="{BB962C8B-B14F-4D97-AF65-F5344CB8AC3E}">
        <p14:creationId xmlns:p14="http://schemas.microsoft.com/office/powerpoint/2010/main" val="305626073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anchor="b">
            <a:noAutofit/>
          </a:bodyPr>
          <a:lstStyle>
            <a:lvl1pPr algn="ctr">
              <a:defRPr sz="7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Tree>
    <p:extLst>
      <p:ext uri="{BB962C8B-B14F-4D97-AF65-F5344CB8AC3E}">
        <p14:creationId xmlns:p14="http://schemas.microsoft.com/office/powerpoint/2010/main" val="37810377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227213" y="137965"/>
            <a:ext cx="429207" cy="365125"/>
          </a:xfrm>
          <a:prstGeom prst="rect">
            <a:avLst/>
          </a:prstGeom>
        </p:spPr>
        <p:txBody>
          <a:bodyPr vert="horz" lIns="91440" tIns="45720" rIns="91440" bIns="45720" rtlCol="0" anchor="ctr"/>
          <a:lstStyle>
            <a:lvl1pPr algn="r">
              <a:defRPr sz="900">
                <a:solidFill>
                  <a:schemeClr val="tx1"/>
                </a:solidFill>
                <a:latin typeface="Raleway" pitchFamily="2" charset="0"/>
              </a:defRPr>
            </a:lvl1pPr>
          </a:lstStyle>
          <a:p>
            <a:fld id="{CC057153-B650-4DEB-B370-79DDCFDCE934}" type="slidenum">
              <a:rPr lang="en-US" smtClean="0"/>
              <a:pPr/>
              <a:t>‹#›</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51015" y="6368780"/>
            <a:ext cx="2805405" cy="365125"/>
          </a:xfrm>
          <a:prstGeom prst="rect">
            <a:avLst/>
          </a:prstGeom>
        </p:spPr>
        <p:txBody>
          <a:bodyPr vert="horz" lIns="91440" tIns="45720" rIns="91440" bIns="45720" rtlCol="0" anchor="ctr"/>
          <a:lstStyle>
            <a:lvl1pPr algn="r">
              <a:defRPr sz="900">
                <a:solidFill>
                  <a:schemeClr val="tx1"/>
                </a:solidFill>
                <a:latin typeface="Raleway" pitchFamily="2" charset="0"/>
              </a:defRPr>
            </a:lvl1pPr>
          </a:lstStyle>
          <a:p>
            <a:r>
              <a:rPr lang="en-US"/>
              <a:t>Sample Footer Text</a:t>
            </a:r>
          </a:p>
        </p:txBody>
      </p:sp>
    </p:spTree>
    <p:extLst>
      <p:ext uri="{BB962C8B-B14F-4D97-AF65-F5344CB8AC3E}">
        <p14:creationId xmlns:p14="http://schemas.microsoft.com/office/powerpoint/2010/main" val="406534388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859" r:id="rId28"/>
    <p:sldLayoutId id="2147483860" r:id="rId29"/>
    <p:sldLayoutId id="2147483861" r:id="rId30"/>
    <p:sldLayoutId id="2147483862" r:id="rId31"/>
    <p:sldLayoutId id="2147483863" r:id="rId32"/>
    <p:sldLayoutId id="2147483864" r:id="rId33"/>
    <p:sldLayoutId id="2147483865" r:id="rId34"/>
    <p:sldLayoutId id="2147483866" r:id="rId35"/>
    <p:sldLayoutId id="2147483867" r:id="rId36"/>
    <p:sldLayoutId id="2147483868" r:id="rId37"/>
    <p:sldLayoutId id="2147483869" r:id="rId38"/>
    <p:sldLayoutId id="2147483870" r:id="rId39"/>
    <p:sldLayoutId id="2147483871" r:id="rId40"/>
    <p:sldLayoutId id="2147483872" r:id="rId41"/>
    <p:sldLayoutId id="2147483873" r:id="rId42"/>
    <p:sldLayoutId id="2147483874" r:id="rId43"/>
    <p:sldLayoutId id="2147483875" r:id="rId44"/>
    <p:sldLayoutId id="2147483876" r:id="rId45"/>
    <p:sldLayoutId id="2147483877" r:id="rId46"/>
    <p:sldLayoutId id="2147483878" r:id="rId47"/>
    <p:sldLayoutId id="2147483879" r:id="rId48"/>
    <p:sldLayoutId id="2147483880" r:id="rId49"/>
    <p:sldLayoutId id="2147483881" r:id="rId50"/>
    <p:sldLayoutId id="2147483882" r:id="rId51"/>
    <p:sldLayoutId id="2147483883" r:id="rId52"/>
    <p:sldLayoutId id="2147483884" r:id="rId53"/>
    <p:sldLayoutId id="2147483885" r:id="rId54"/>
    <p:sldLayoutId id="2147483886" r:id="rId55"/>
    <p:sldLayoutId id="2147483887" r:id="rId56"/>
    <p:sldLayoutId id="2147483888" r:id="rId57"/>
    <p:sldLayoutId id="2147483889" r:id="rId58"/>
  </p:sldLayoutIdLst>
  <p:hf sldNum="0" hdr="0" ftr="0" dt="0"/>
  <p:txStyles>
    <p:titleStyle>
      <a:lvl1pPr algn="l" defTabSz="914400" rtl="0" eaLnBrk="1" latinLnBrk="0" hangingPunct="1">
        <a:lnSpc>
          <a:spcPct val="90000"/>
        </a:lnSpc>
        <a:spcBef>
          <a:spcPct val="0"/>
        </a:spcBef>
        <a:buNone/>
        <a:defRPr sz="4000" b="0" i="0" kern="120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8.png"/><Relationship Id="rId1" Type="http://schemas.openxmlformats.org/officeDocument/2006/relationships/slideLayout" Target="../slideLayouts/slideLayout51.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0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8.png"/><Relationship Id="rId1" Type="http://schemas.openxmlformats.org/officeDocument/2006/relationships/slideLayout" Target="../slideLayouts/slideLayout51.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0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28.png"/><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9.xml"/><Relationship Id="rId1" Type="http://schemas.openxmlformats.org/officeDocument/2006/relationships/slideLayout" Target="../slideLayouts/slideLayout51.xml"/><Relationship Id="rId4" Type="http://schemas.openxmlformats.org/officeDocument/2006/relationships/image" Target="../media/image135.png"/></Relationships>
</file>

<file path=ppt/slides/_rels/slide107.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1.xml"/></Relationships>
</file>

<file path=ppt/slides/_rels/slide11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1.xml"/></Relationships>
</file>

<file path=ppt/slides/_rels/slide11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1.xml"/></Relationships>
</file>

<file path=ppt/slides/_rels/slide11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2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2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2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2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2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2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2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2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3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3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55.png"/><Relationship Id="rId1" Type="http://schemas.openxmlformats.org/officeDocument/2006/relationships/slideLayout" Target="../slideLayouts/slideLayout51.xml"/></Relationships>
</file>

<file path=ppt/slides/_rels/slide13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3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3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3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3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3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1.xml"/></Relationships>
</file>

<file path=ppt/slides/_rels/slide14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4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4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4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4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4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4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07.png"/><Relationship Id="rId1" Type="http://schemas.openxmlformats.org/officeDocument/2006/relationships/slideLayout" Target="../slideLayouts/slideLayout51.xml"/><Relationship Id="rId4" Type="http://schemas.openxmlformats.org/officeDocument/2006/relationships/image" Target="../media/image169.png"/></Relationships>
</file>

<file path=ppt/slides/_rels/slide1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5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5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5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5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5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5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5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5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6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07.png"/><Relationship Id="rId1" Type="http://schemas.openxmlformats.org/officeDocument/2006/relationships/slideLayout" Target="../slideLayouts/slideLayout51.xml"/><Relationship Id="rId4" Type="http://schemas.openxmlformats.org/officeDocument/2006/relationships/image" Target="../media/image179.png"/></Relationships>
</file>

<file path=ppt/slides/_rels/slide1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6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6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6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6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7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7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7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7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7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07.png"/><Relationship Id="rId1" Type="http://schemas.openxmlformats.org/officeDocument/2006/relationships/slideLayout" Target="../slideLayouts/slideLayout51.xml"/><Relationship Id="rId5" Type="http://schemas.openxmlformats.org/officeDocument/2006/relationships/image" Target="../media/image193.png"/><Relationship Id="rId4" Type="http://schemas.openxmlformats.org/officeDocument/2006/relationships/image" Target="../media/image192.png"/></Relationships>
</file>

<file path=ppt/slides/_rels/slide17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17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41.xml"/></Relationships>
</file>

<file path=ppt/slides/_rels/slide178.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41.xml"/></Relationships>
</file>

<file path=ppt/slides/_rels/slide17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8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41.xml"/></Relationships>
</file>

<file path=ppt/slides/_rels/slide181.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41.xml"/></Relationships>
</file>

<file path=ppt/slides/_rels/slide182.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41.xml"/></Relationships>
</file>

<file path=ppt/slides/_rels/slide183.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41.xml"/></Relationships>
</file>

<file path=ppt/slides/_rels/slide18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41.xml"/></Relationships>
</file>

<file path=ppt/slides/_rels/slide18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41.xml"/></Relationships>
</file>

<file path=ppt/slides/_rels/slide186.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4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0.xml"/></Relationships>
</file>

<file path=ppt/slides/_rels/slide18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4.png"/><Relationship Id="rId1" Type="http://schemas.openxmlformats.org/officeDocument/2006/relationships/slideLayout" Target="../slideLayouts/slideLayout51.xml"/></Relationships>
</file>

<file path=ppt/slides/_rels/slide19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2.png"/><Relationship Id="rId1" Type="http://schemas.openxmlformats.org/officeDocument/2006/relationships/slideLayout" Target="../slideLayouts/slideLayout5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6.png"/><Relationship Id="rId1" Type="http://schemas.openxmlformats.org/officeDocument/2006/relationships/slideLayout" Target="../slideLayouts/slideLayout51.xml"/></Relationships>
</file>

<file path=ppt/slides/_rels/slide19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7.png"/><Relationship Id="rId1" Type="http://schemas.openxmlformats.org/officeDocument/2006/relationships/slideLayout" Target="../slideLayouts/slideLayout51.xml"/></Relationships>
</file>

<file path=ppt/slides/_rels/slide19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8.png"/><Relationship Id="rId1" Type="http://schemas.openxmlformats.org/officeDocument/2006/relationships/slideLayout" Target="../slideLayouts/slideLayout51.xml"/></Relationships>
</file>

<file path=ppt/slides/_rels/slide19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9.png"/><Relationship Id="rId1" Type="http://schemas.openxmlformats.org/officeDocument/2006/relationships/slideLayout" Target="../slideLayouts/slideLayout51.xml"/></Relationships>
</file>

<file path=ppt/slides/_rels/slide19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10.png"/><Relationship Id="rId1" Type="http://schemas.openxmlformats.org/officeDocument/2006/relationships/slideLayout" Target="../slideLayouts/slideLayout5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02.png"/><Relationship Id="rId1" Type="http://schemas.openxmlformats.org/officeDocument/2006/relationships/slideLayout" Target="../slideLayouts/slideLayout51.xml"/></Relationships>
</file>

<file path=ppt/slides/_rels/slide20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51.xml"/></Relationships>
</file>

<file path=ppt/slides/_rels/slide20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02.png"/><Relationship Id="rId1" Type="http://schemas.openxmlformats.org/officeDocument/2006/relationships/slideLayout" Target="../slideLayouts/slideLayout51.xml"/></Relationships>
</file>

<file path=ppt/slides/_rels/slide20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02.png"/><Relationship Id="rId1" Type="http://schemas.openxmlformats.org/officeDocument/2006/relationships/slideLayout" Target="../slideLayouts/slideLayout51.xml"/></Relationships>
</file>

<file path=ppt/slides/_rels/slide20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02.png"/><Relationship Id="rId1" Type="http://schemas.openxmlformats.org/officeDocument/2006/relationships/slideLayout" Target="../slideLayouts/slideLayout51.xml"/></Relationships>
</file>

<file path=ppt/slides/_rels/slide20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02.png"/><Relationship Id="rId1" Type="http://schemas.openxmlformats.org/officeDocument/2006/relationships/slideLayout" Target="../slideLayouts/slideLayout51.xml"/></Relationships>
</file>

<file path=ppt/slides/_rels/slide20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51.xml"/></Relationships>
</file>

<file path=ppt/slides/_rels/slide20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0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51.xml"/></Relationships>
</file>

<file path=ppt/slides/_rels/slide20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51.xml"/></Relationships>
</file>

<file path=ppt/slides/_rels/slide21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1.xml"/><Relationship Id="rId1" Type="http://schemas.openxmlformats.org/officeDocument/2006/relationships/slideLayout" Target="../slideLayouts/slideLayout51.xml"/><Relationship Id="rId4" Type="http://schemas.openxmlformats.org/officeDocument/2006/relationships/image" Target="../media/image217.png"/></Relationships>
</file>

<file path=ppt/slides/_rels/slide212.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51.xml"/></Relationships>
</file>

<file path=ppt/slides/_rels/slide213.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51.xml"/></Relationships>
</file>

<file path=ppt/slides/_rels/slide21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2.xml"/><Relationship Id="rId1" Type="http://schemas.openxmlformats.org/officeDocument/2006/relationships/slideLayout" Target="../slideLayouts/slideLayout51.xml"/><Relationship Id="rId4" Type="http://schemas.openxmlformats.org/officeDocument/2006/relationships/image" Target="../media/image219.jpeg"/></Relationships>
</file>

<file path=ppt/slides/_rels/slide215.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51.xml"/></Relationships>
</file>

<file path=ppt/slides/_rels/slide21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3.xml"/><Relationship Id="rId1" Type="http://schemas.openxmlformats.org/officeDocument/2006/relationships/slideLayout" Target="../slideLayouts/slideLayout51.xml"/><Relationship Id="rId4" Type="http://schemas.openxmlformats.org/officeDocument/2006/relationships/image" Target="../media/image221.png"/></Relationships>
</file>

<file path=ppt/slides/_rels/slide217.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51.xml"/></Relationships>
</file>

<file path=ppt/slides/_rels/slide21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4.xml"/><Relationship Id="rId1" Type="http://schemas.openxmlformats.org/officeDocument/2006/relationships/slideLayout" Target="../slideLayouts/slideLayout51.xml"/><Relationship Id="rId4" Type="http://schemas.openxmlformats.org/officeDocument/2006/relationships/image" Target="../media/image223.png"/></Relationships>
</file>

<file path=ppt/slides/_rels/slide21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02.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2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5.xml"/><Relationship Id="rId1" Type="http://schemas.openxmlformats.org/officeDocument/2006/relationships/slideLayout" Target="../slideLayouts/slideLayout51.xml"/><Relationship Id="rId4" Type="http://schemas.openxmlformats.org/officeDocument/2006/relationships/image" Target="../media/image202.png"/></Relationships>
</file>

<file path=ppt/slides/_rels/slide22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6.xml"/><Relationship Id="rId1" Type="http://schemas.openxmlformats.org/officeDocument/2006/relationships/slideLayout" Target="../slideLayouts/slideLayout51.xml"/><Relationship Id="rId4" Type="http://schemas.openxmlformats.org/officeDocument/2006/relationships/image" Target="../media/image226.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5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35.png"/><Relationship Id="rId1" Type="http://schemas.openxmlformats.org/officeDocument/2006/relationships/slideLayout" Target="../slideLayouts/slideLayout10.xml"/></Relationships>
</file>

<file path=ppt/slides/_rels/slide23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36.png"/><Relationship Id="rId1" Type="http://schemas.openxmlformats.org/officeDocument/2006/relationships/slideLayout" Target="../slideLayouts/slideLayout10.xml"/></Relationships>
</file>

<file path=ppt/slides/_rels/slide23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37.png"/><Relationship Id="rId1" Type="http://schemas.openxmlformats.org/officeDocument/2006/relationships/slideLayout" Target="../slideLayouts/slideLayout10.xml"/></Relationships>
</file>

<file path=ppt/slides/_rels/slide23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38.png"/><Relationship Id="rId1" Type="http://schemas.openxmlformats.org/officeDocument/2006/relationships/slideLayout" Target="../slideLayouts/slideLayout10.xml"/></Relationships>
</file>

<file path=ppt/slides/_rels/slide23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39.png"/><Relationship Id="rId1" Type="http://schemas.openxmlformats.org/officeDocument/2006/relationships/slideLayout" Target="../slideLayouts/slideLayout10.xml"/></Relationships>
</file>

<file path=ppt/slides/_rels/slide23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40.png"/><Relationship Id="rId1" Type="http://schemas.openxmlformats.org/officeDocument/2006/relationships/slideLayout" Target="../slideLayouts/slideLayout10.xml"/></Relationships>
</file>

<file path=ppt/slides/_rels/slide23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41.png"/><Relationship Id="rId1" Type="http://schemas.openxmlformats.org/officeDocument/2006/relationships/slideLayout" Target="../slideLayouts/slideLayout10.xml"/></Relationships>
</file>

<file path=ppt/slides/_rels/slide23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42.png"/><Relationship Id="rId1" Type="http://schemas.openxmlformats.org/officeDocument/2006/relationships/slideLayout" Target="../slideLayouts/slideLayout10.xml"/></Relationships>
</file>

<file path=ppt/slides/_rels/slide23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4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44.png"/><Relationship Id="rId1" Type="http://schemas.openxmlformats.org/officeDocument/2006/relationships/slideLayout" Target="../slideLayouts/slideLayout1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3.png"/><Relationship Id="rId1" Type="http://schemas.openxmlformats.org/officeDocument/2006/relationships/slideLayout" Target="../slideLayouts/slideLayout51.xml"/><Relationship Id="rId4" Type="http://schemas.openxmlformats.org/officeDocument/2006/relationships/image" Target="../media/image92.svg"/></Relationships>
</file>

<file path=ppt/slides/_rels/slide56.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1.xml"/><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1.xm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1.xml"/><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1.xml"/><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4.png"/><Relationship Id="rId1" Type="http://schemas.openxmlformats.org/officeDocument/2006/relationships/slideLayout" Target="../slideLayouts/slideLayout51.xml"/><Relationship Id="rId4" Type="http://schemas.openxmlformats.org/officeDocument/2006/relationships/image" Target="../media/image92.svg"/></Relationships>
</file>

<file path=ppt/slides/_rels/slide6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9.png"/><Relationship Id="rId1" Type="http://schemas.openxmlformats.org/officeDocument/2006/relationships/slideLayout" Target="../slideLayouts/slideLayout51.xml"/><Relationship Id="rId4" Type="http://schemas.openxmlformats.org/officeDocument/2006/relationships/image" Target="../media/image92.svg"/></Relationships>
</file>

<file path=ppt/slides/_rels/slide67.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1.xml"/><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1.xml"/><Relationship Id="rId4" Type="http://schemas.openxmlformats.org/officeDocument/2006/relationships/image" Target="../media/image112.png"/></Relationships>
</file>

<file path=ppt/slides/_rels/slide71.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1.xml"/><Relationship Id="rId4" Type="http://schemas.openxmlformats.org/officeDocument/2006/relationships/image" Target="../media/image113.png"/></Relationships>
</file>

<file path=ppt/slides/_rels/slide72.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1.xml"/><Relationship Id="rId5" Type="http://schemas.openxmlformats.org/officeDocument/2006/relationships/image" Target="../media/image115.png"/><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51.xml"/><Relationship Id="rId6" Type="http://schemas.openxmlformats.org/officeDocument/2006/relationships/image" Target="../media/image118.png"/><Relationship Id="rId5" Type="http://schemas.openxmlformats.org/officeDocument/2006/relationships/image" Target="../media/image92.svg"/><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1.xml"/><Relationship Id="rId4" Type="http://schemas.openxmlformats.org/officeDocument/2006/relationships/image" Target="../media/image119.png"/></Relationships>
</file>

<file path=ppt/slides/_rels/slide75.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1.xml"/><Relationship Id="rId4" Type="http://schemas.openxmlformats.org/officeDocument/2006/relationships/image" Target="../media/image120.png"/></Relationships>
</file>

<file path=ppt/slides/_rels/slide76.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1.xml"/><Relationship Id="rId4" Type="http://schemas.openxmlformats.org/officeDocument/2006/relationships/image" Target="../media/image121.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1.xml"/><Relationship Id="rId4" Type="http://schemas.openxmlformats.org/officeDocument/2006/relationships/image" Target="../media/image122.png"/></Relationships>
</file>

<file path=ppt/slides/_rels/slide81.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1.xml"/><Relationship Id="rId4" Type="http://schemas.openxmlformats.org/officeDocument/2006/relationships/image" Target="../media/image12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07.png"/><Relationship Id="rId1" Type="http://schemas.openxmlformats.org/officeDocument/2006/relationships/slideLayout" Target="../slideLayouts/slideLayout51.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8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07.png"/><Relationship Id="rId1" Type="http://schemas.openxmlformats.org/officeDocument/2006/relationships/slideLayout" Target="../slideLayouts/slideLayout51.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8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07.png"/><Relationship Id="rId1" Type="http://schemas.openxmlformats.org/officeDocument/2006/relationships/slideLayout" Target="../slideLayouts/slideLayout51.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8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07.png"/><Relationship Id="rId1" Type="http://schemas.openxmlformats.org/officeDocument/2006/relationships/slideLayout" Target="../slideLayouts/slideLayout51.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8.png"/><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8.png"/><Relationship Id="rId1" Type="http://schemas.openxmlformats.org/officeDocument/2006/relationships/slideLayout" Target="../slideLayouts/slideLayout51.xml"/><Relationship Id="rId4" Type="http://schemas.openxmlformats.org/officeDocument/2006/relationships/image" Target="../media/image131.png"/></Relationships>
</file>

<file path=ppt/slides/_rels/slide9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8.png"/><Relationship Id="rId1" Type="http://schemas.openxmlformats.org/officeDocument/2006/relationships/slideLayout" Target="../slideLayouts/slideLayout51.xml"/><Relationship Id="rId5" Type="http://schemas.openxmlformats.org/officeDocument/2006/relationships/image" Target="../media/image132.png"/><Relationship Id="rId4" Type="http://schemas.openxmlformats.org/officeDocument/2006/relationships/image" Target="../media/image131.png"/></Relationships>
</file>

<file path=ppt/slides/_rels/slide9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8.png"/><Relationship Id="rId1" Type="http://schemas.openxmlformats.org/officeDocument/2006/relationships/slideLayout" Target="../slideLayouts/slideLayout51.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13C91-E510-4F7C-818F-C46FECE88830}"/>
              </a:ext>
            </a:extLst>
          </p:cNvPr>
          <p:cNvSpPr>
            <a:spLocks noGrp="1"/>
          </p:cNvSpPr>
          <p:nvPr>
            <p:ph type="ctrTitle"/>
          </p:nvPr>
        </p:nvSpPr>
        <p:spPr>
          <a:xfrm>
            <a:off x="1111826" y="4957555"/>
            <a:ext cx="6858000" cy="1737360"/>
          </a:xfrm>
        </p:spPr>
        <p:txBody>
          <a:bodyPr anchor="t">
            <a:normAutofit/>
          </a:bodyPr>
          <a:lstStyle/>
          <a:p>
            <a:r>
              <a:rPr lang="en-US"/>
              <a:t>Global Technology </a:t>
            </a:r>
          </a:p>
        </p:txBody>
      </p:sp>
      <p:sp>
        <p:nvSpPr>
          <p:cNvPr id="3" name="Subtitle 2">
            <a:extLst>
              <a:ext uri="{FF2B5EF4-FFF2-40B4-BE49-F238E27FC236}">
                <a16:creationId xmlns:a16="http://schemas.microsoft.com/office/drawing/2014/main" id="{A7A0F1FF-87FC-80DD-5AB5-4F02641B336E}"/>
              </a:ext>
            </a:extLst>
          </p:cNvPr>
          <p:cNvSpPr>
            <a:spLocks noGrp="1"/>
          </p:cNvSpPr>
          <p:nvPr>
            <p:ph type="subTitle" idx="1"/>
          </p:nvPr>
        </p:nvSpPr>
        <p:spPr>
          <a:xfrm>
            <a:off x="8160328" y="4957555"/>
            <a:ext cx="3496092" cy="1322653"/>
          </a:xfrm>
        </p:spPr>
        <p:txBody>
          <a:bodyPr anchor="b">
            <a:normAutofit/>
          </a:bodyPr>
          <a:lstStyle/>
          <a:p>
            <a:pPr algn="ctr">
              <a:lnSpc>
                <a:spcPct val="110000"/>
              </a:lnSpc>
            </a:pPr>
            <a:r>
              <a:rPr lang="en-US" sz="1700"/>
              <a:t>Presented by Alejandro Rios, Bruno </a:t>
            </a:r>
            <a:r>
              <a:rPr lang="en-US" sz="1700" err="1"/>
              <a:t>Marinone</a:t>
            </a:r>
            <a:r>
              <a:rPr lang="en-US" sz="1700"/>
              <a:t>, Patricio Espinosa, Borna Hamidi &amp; Braden Ahl </a:t>
            </a:r>
            <a:endParaRPr lang="en-US"/>
          </a:p>
        </p:txBody>
      </p:sp>
      <p:pic>
        <p:nvPicPr>
          <p:cNvPr id="7" name="Picture 6">
            <a:extLst>
              <a:ext uri="{FF2B5EF4-FFF2-40B4-BE49-F238E27FC236}">
                <a16:creationId xmlns:a16="http://schemas.microsoft.com/office/drawing/2014/main" id="{3F8466FE-0BBF-048D-2188-50FD5B56D2DA}"/>
              </a:ext>
            </a:extLst>
          </p:cNvPr>
          <p:cNvPicPr>
            <a:picLocks noChangeAspect="1"/>
          </p:cNvPicPr>
          <p:nvPr/>
        </p:nvPicPr>
        <p:blipFill>
          <a:blip r:embed="rId2"/>
          <a:srcRect t="8426" r="6254" b="29597"/>
          <a:stretch>
            <a:fillRect/>
          </a:stretch>
        </p:blipFill>
        <p:spPr>
          <a:xfrm>
            <a:off x="1230139" y="629340"/>
            <a:ext cx="10976149" cy="4081805"/>
          </a:xfrm>
          <a:custGeom>
            <a:avLst/>
            <a:gdLst>
              <a:gd name="connsiteX0" fmla="*/ 1782161 w 11002360"/>
              <a:gd name="connsiteY0" fmla="*/ 0 h 4091552"/>
              <a:gd name="connsiteX1" fmla="*/ 11002360 w 11002360"/>
              <a:gd name="connsiteY1" fmla="*/ 0 h 4091552"/>
              <a:gd name="connsiteX2" fmla="*/ 11002360 w 11002360"/>
              <a:gd name="connsiteY2" fmla="*/ 4091552 h 4091552"/>
              <a:gd name="connsiteX3" fmla="*/ 3300114 w 11002360"/>
              <a:gd name="connsiteY3" fmla="*/ 4091552 h 4091552"/>
              <a:gd name="connsiteX4" fmla="*/ 1782161 w 11002360"/>
              <a:gd name="connsiteY4" fmla="*/ 4091552 h 4091552"/>
              <a:gd name="connsiteX5" fmla="*/ 306686 w 11002360"/>
              <a:gd name="connsiteY5" fmla="*/ 4091552 h 4091552"/>
              <a:gd name="connsiteX6" fmla="*/ 0 w 11002360"/>
              <a:gd name="connsiteY6" fmla="*/ 3784866 h 4091552"/>
              <a:gd name="connsiteX7" fmla="*/ 0 w 11002360"/>
              <a:gd name="connsiteY7" fmla="*/ 306687 h 4091552"/>
              <a:gd name="connsiteX8" fmla="*/ 306686 w 11002360"/>
              <a:gd name="connsiteY8" fmla="*/ 1 h 4091552"/>
              <a:gd name="connsiteX9" fmla="*/ 1782161 w 11002360"/>
              <a:gd name="connsiteY9" fmla="*/ 1 h 409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02360" h="4091552">
                <a:moveTo>
                  <a:pt x="1782161" y="0"/>
                </a:moveTo>
                <a:lnTo>
                  <a:pt x="11002360" y="0"/>
                </a:lnTo>
                <a:lnTo>
                  <a:pt x="11002360" y="4091552"/>
                </a:lnTo>
                <a:lnTo>
                  <a:pt x="3300114" y="4091552"/>
                </a:lnTo>
                <a:lnTo>
                  <a:pt x="1782161" y="4091552"/>
                </a:lnTo>
                <a:lnTo>
                  <a:pt x="306686" y="4091552"/>
                </a:lnTo>
                <a:cubicBezTo>
                  <a:pt x="137308" y="4091552"/>
                  <a:pt x="0" y="3954244"/>
                  <a:pt x="0" y="3784866"/>
                </a:cubicBezTo>
                <a:lnTo>
                  <a:pt x="0" y="306687"/>
                </a:lnTo>
                <a:cubicBezTo>
                  <a:pt x="0" y="137309"/>
                  <a:pt x="137308" y="1"/>
                  <a:pt x="306686" y="1"/>
                </a:cubicBezTo>
                <a:lnTo>
                  <a:pt x="1782161" y="1"/>
                </a:lnTo>
                <a:close/>
              </a:path>
            </a:pathLst>
          </a:custGeom>
          <a:noFill/>
        </p:spPr>
      </p:pic>
    </p:spTree>
    <p:extLst>
      <p:ext uri="{BB962C8B-B14F-4D97-AF65-F5344CB8AC3E}">
        <p14:creationId xmlns:p14="http://schemas.microsoft.com/office/powerpoint/2010/main" val="3399578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2731F9A-39DE-5DBE-8D26-85101B202E6C}"/>
              </a:ext>
            </a:extLst>
          </p:cNvPr>
          <p:cNvGrpSpPr/>
          <p:nvPr/>
        </p:nvGrpSpPr>
        <p:grpSpPr>
          <a:xfrm>
            <a:off x="235412" y="232290"/>
            <a:ext cx="11721177" cy="1132258"/>
            <a:chOff x="266800" y="263262"/>
            <a:chExt cx="13284000" cy="1283226"/>
          </a:xfrm>
        </p:grpSpPr>
        <p:sp>
          <p:nvSpPr>
            <p:cNvPr id="8" name="Title 1">
              <a:extLst>
                <a:ext uri="{FF2B5EF4-FFF2-40B4-BE49-F238E27FC236}">
                  <a16:creationId xmlns:a16="http://schemas.microsoft.com/office/drawing/2014/main" id="{B97A9195-7E3F-6E02-3B22-A1642DD0A915}"/>
                </a:ext>
              </a:extLst>
            </p:cNvPr>
            <p:cNvSpPr txBox="1">
              <a:spLocks/>
            </p:cNvSpPr>
            <p:nvPr/>
          </p:nvSpPr>
          <p:spPr>
            <a:xfrm>
              <a:off x="266800" y="263262"/>
              <a:ext cx="12074055" cy="1283226"/>
            </a:xfrm>
            <a:prstGeom prst="rect">
              <a:avLst/>
            </a:prstGeom>
          </p:spPr>
          <p:txBody>
            <a:bodyPr vert="horz" lIns="80682" tIns="40341" rIns="80682" bIns="40341"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4000">
                  <a:solidFill>
                    <a:schemeClr val="accent1"/>
                  </a:solidFill>
                  <a:latin typeface="Raleway Medium"/>
                </a:rPr>
                <a:t>Global IT Spending by Segment</a:t>
              </a:r>
            </a:p>
            <a:p>
              <a:endParaRPr lang="en-US" sz="4000">
                <a:solidFill>
                  <a:schemeClr val="accent1"/>
                </a:solidFill>
                <a:latin typeface="Raleway Medium"/>
              </a:endParaRPr>
            </a:p>
          </p:txBody>
        </p:sp>
        <p:cxnSp>
          <p:nvCxnSpPr>
            <p:cNvPr id="11" name="Straight Connector 10">
              <a:extLst>
                <a:ext uri="{FF2B5EF4-FFF2-40B4-BE49-F238E27FC236}">
                  <a16:creationId xmlns:a16="http://schemas.microsoft.com/office/drawing/2014/main" id="{CCEA4955-087B-926C-832B-41ACFB7675FE}"/>
                </a:ext>
              </a:extLst>
            </p:cNvPr>
            <p:cNvCxnSpPr>
              <a:cxnSpLocks/>
            </p:cNvCxnSpPr>
            <p:nvPr/>
          </p:nvCxnSpPr>
          <p:spPr>
            <a:xfrm>
              <a:off x="266800" y="904875"/>
              <a:ext cx="13284000" cy="0"/>
            </a:xfrm>
            <a:prstGeom prst="line">
              <a:avLst/>
            </a:prstGeom>
          </p:spPr>
          <p:style>
            <a:lnRef idx="2">
              <a:schemeClr val="dk1"/>
            </a:lnRef>
            <a:fillRef idx="0">
              <a:schemeClr val="dk1"/>
            </a:fillRef>
            <a:effectRef idx="1">
              <a:schemeClr val="dk1"/>
            </a:effectRef>
            <a:fontRef idx="minor">
              <a:schemeClr val="tx1"/>
            </a:fontRef>
          </p:style>
        </p:cxnSp>
      </p:grpSp>
      <p:pic>
        <p:nvPicPr>
          <p:cNvPr id="2" name="Content Placeholder 5" descr="A graph of data on a white background&#10;&#10;AI-generated content may be incorrect.">
            <a:extLst>
              <a:ext uri="{FF2B5EF4-FFF2-40B4-BE49-F238E27FC236}">
                <a16:creationId xmlns:a16="http://schemas.microsoft.com/office/drawing/2014/main" id="{7B252904-15D6-7DAD-DFFD-1BCF762A416F}"/>
              </a:ext>
            </a:extLst>
          </p:cNvPr>
          <p:cNvPicPr>
            <a:picLocks noGrp="1" noChangeAspect="1"/>
          </p:cNvPicPr>
          <p:nvPr>
            <p:ph idx="1"/>
          </p:nvPr>
        </p:nvPicPr>
        <p:blipFill>
          <a:blip r:embed="rId3"/>
          <a:srcRect t="16599" b="7658"/>
          <a:stretch>
            <a:fillRect/>
          </a:stretch>
        </p:blipFill>
        <p:spPr>
          <a:xfrm>
            <a:off x="435893" y="1367321"/>
            <a:ext cx="11320983" cy="4725428"/>
          </a:xfrm>
          <a:prstGeom prst="rect">
            <a:avLst/>
          </a:prstGeom>
        </p:spPr>
      </p:pic>
    </p:spTree>
    <p:extLst>
      <p:ext uri="{BB962C8B-B14F-4D97-AF65-F5344CB8AC3E}">
        <p14:creationId xmlns:p14="http://schemas.microsoft.com/office/powerpoint/2010/main" val="1263283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2B7E4-A0BE-4B8C-B3FC-5B1ED75207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22A94F-D8D6-2896-C525-7478AD4A6708}"/>
              </a:ext>
            </a:extLst>
          </p:cNvPr>
          <p:cNvSpPr>
            <a:spLocks noGrp="1"/>
          </p:cNvSpPr>
          <p:nvPr>
            <p:ph type="title"/>
          </p:nvPr>
        </p:nvSpPr>
        <p:spPr>
          <a:xfrm>
            <a:off x="-2204" y="374206"/>
            <a:ext cx="10745788" cy="637877"/>
          </a:xfrm>
        </p:spPr>
        <p:txBody>
          <a:bodyPr>
            <a:normAutofit fontScale="90000"/>
          </a:bodyPr>
          <a:lstStyle/>
          <a:p>
            <a:r>
              <a:rPr lang="en-US"/>
              <a:t>Executives</a:t>
            </a:r>
          </a:p>
        </p:txBody>
      </p:sp>
      <p:sp>
        <p:nvSpPr>
          <p:cNvPr id="5" name="Text Placeholder 4">
            <a:extLst>
              <a:ext uri="{FF2B5EF4-FFF2-40B4-BE49-F238E27FC236}">
                <a16:creationId xmlns:a16="http://schemas.microsoft.com/office/drawing/2014/main" id="{34575038-1775-D924-872F-7ECA0EA0D5E8}"/>
              </a:ext>
            </a:extLst>
          </p:cNvPr>
          <p:cNvSpPr>
            <a:spLocks noGrp="1"/>
          </p:cNvSpPr>
          <p:nvPr>
            <p:ph type="body" sz="quarter" idx="13"/>
          </p:nvPr>
        </p:nvSpPr>
        <p:spPr>
          <a:xfrm>
            <a:off x="466013" y="2084630"/>
            <a:ext cx="5525016" cy="3769972"/>
          </a:xfrm>
        </p:spPr>
        <p:txBody>
          <a:bodyPr vert="horz" lIns="91440" tIns="45720" rIns="91440" bIns="45720" rtlCol="0" anchor="t">
            <a:normAutofit/>
          </a:bodyPr>
          <a:lstStyle/>
          <a:p>
            <a:r>
              <a:rPr lang="en-US" sz="1400">
                <a:ea typeface="+mn-lt"/>
                <a:cs typeface="+mn-lt"/>
              </a:rPr>
              <a:t>•Johny Srouji serves as senior vice president of Hardware Technologies at Apple</a:t>
            </a:r>
            <a:endParaRPr lang="en-US"/>
          </a:p>
          <a:p>
            <a:r>
              <a:rPr lang="en-US" sz="1400">
                <a:ea typeface="+mn-lt"/>
                <a:cs typeface="+mn-lt"/>
              </a:rPr>
              <a:t>•Built one of the world’s strongest and most innovative teams of silicon and technology engineers, leading breakthrough custom chips and hardware technologies including Apple silicon, batteries, cameras, storage controllers, sensors, displays, and other critical technologies across Apple’s entire product line.</a:t>
            </a:r>
            <a:endParaRPr lang="en-US">
              <a:ea typeface="+mn-lt"/>
              <a:cs typeface="+mn-lt"/>
            </a:endParaRPr>
          </a:p>
          <a:p>
            <a:r>
              <a:rPr lang="en-US" sz="1400">
                <a:ea typeface="+mn-lt"/>
                <a:cs typeface="+mn-lt"/>
              </a:rPr>
              <a:t>•Johny joined Apple in 2008 to lead development of A4, the first Apple-designed system on a chip</a:t>
            </a:r>
            <a:endParaRPr lang="en-US"/>
          </a:p>
          <a:p>
            <a:r>
              <a:rPr lang="en-US" sz="1400">
                <a:ea typeface="+mn-lt"/>
                <a:cs typeface="+mn-lt"/>
              </a:rPr>
              <a:t>•Hold a bachelors and master's degree in computer science</a:t>
            </a:r>
            <a:endParaRPr lang="en-US"/>
          </a:p>
          <a:p>
            <a:endParaRPr lang="en-US" sz="1400">
              <a:latin typeface="Century Gothic"/>
            </a:endParaRPr>
          </a:p>
        </p:txBody>
      </p:sp>
      <p:pic>
        <p:nvPicPr>
          <p:cNvPr id="7" name="Picture 6" descr="A person wearing glasses and smiling&#10;&#10;AI-generated content may be incorrect.">
            <a:extLst>
              <a:ext uri="{FF2B5EF4-FFF2-40B4-BE49-F238E27FC236}">
                <a16:creationId xmlns:a16="http://schemas.microsoft.com/office/drawing/2014/main" id="{F7703507-31C9-092A-ACE4-90E6D32070C4}"/>
              </a:ext>
            </a:extLst>
          </p:cNvPr>
          <p:cNvPicPr>
            <a:picLocks noChangeAspect="1"/>
          </p:cNvPicPr>
          <p:nvPr/>
        </p:nvPicPr>
        <p:blipFill>
          <a:blip r:embed="rId2"/>
          <a:stretch>
            <a:fillRect/>
          </a:stretch>
        </p:blipFill>
        <p:spPr>
          <a:xfrm>
            <a:off x="7076789" y="1277669"/>
            <a:ext cx="4253774" cy="1484179"/>
          </a:xfrm>
          <a:prstGeom prst="rect">
            <a:avLst/>
          </a:prstGeom>
        </p:spPr>
      </p:pic>
      <p:sp>
        <p:nvSpPr>
          <p:cNvPr id="9" name="Rectangle 8">
            <a:extLst>
              <a:ext uri="{FF2B5EF4-FFF2-40B4-BE49-F238E27FC236}">
                <a16:creationId xmlns:a16="http://schemas.microsoft.com/office/drawing/2014/main" id="{3BD7515C-BA2D-DA7F-81E3-59A1BA45E643}"/>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3D6AC2-0F15-9C3A-FCC0-6B2C453008AA}"/>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person smiling">
            <a:extLst>
              <a:ext uri="{FF2B5EF4-FFF2-40B4-BE49-F238E27FC236}">
                <a16:creationId xmlns:a16="http://schemas.microsoft.com/office/drawing/2014/main" id="{F951015D-D1EA-2B62-472C-A7AAB46267B1}"/>
              </a:ext>
            </a:extLst>
          </p:cNvPr>
          <p:cNvPicPr>
            <a:picLocks noChangeAspect="1"/>
          </p:cNvPicPr>
          <p:nvPr/>
        </p:nvPicPr>
        <p:blipFill>
          <a:blip r:embed="rId3"/>
          <a:stretch>
            <a:fillRect/>
          </a:stretch>
        </p:blipFill>
        <p:spPr>
          <a:xfrm>
            <a:off x="7076789" y="1277324"/>
            <a:ext cx="4253774" cy="1484868"/>
          </a:xfrm>
          <a:prstGeom prst="rect">
            <a:avLst/>
          </a:prstGeom>
        </p:spPr>
      </p:pic>
      <p:pic>
        <p:nvPicPr>
          <p:cNvPr id="3" name="Picture 2" descr="A close-up of a person smiling&#10;&#10;AI-generated content may be incorrect.">
            <a:extLst>
              <a:ext uri="{FF2B5EF4-FFF2-40B4-BE49-F238E27FC236}">
                <a16:creationId xmlns:a16="http://schemas.microsoft.com/office/drawing/2014/main" id="{747A012D-ED36-E4DB-0D58-93E4836C3D0F}"/>
              </a:ext>
            </a:extLst>
          </p:cNvPr>
          <p:cNvPicPr>
            <a:picLocks noChangeAspect="1"/>
          </p:cNvPicPr>
          <p:nvPr/>
        </p:nvPicPr>
        <p:blipFill>
          <a:blip r:embed="rId4"/>
          <a:stretch>
            <a:fillRect/>
          </a:stretch>
        </p:blipFill>
        <p:spPr>
          <a:xfrm>
            <a:off x="7076789" y="1273250"/>
            <a:ext cx="4253774" cy="1493016"/>
          </a:xfrm>
          <a:prstGeom prst="rect">
            <a:avLst/>
          </a:prstGeom>
        </p:spPr>
      </p:pic>
      <p:pic>
        <p:nvPicPr>
          <p:cNvPr id="4" name="Picture 3" descr="A person with glasses smiling&#10;&#10;AI-generated content may be incorrect.">
            <a:extLst>
              <a:ext uri="{FF2B5EF4-FFF2-40B4-BE49-F238E27FC236}">
                <a16:creationId xmlns:a16="http://schemas.microsoft.com/office/drawing/2014/main" id="{31AF5F84-07C8-6A72-BF42-4199ECC4AB80}"/>
              </a:ext>
            </a:extLst>
          </p:cNvPr>
          <p:cNvPicPr>
            <a:picLocks noChangeAspect="1"/>
          </p:cNvPicPr>
          <p:nvPr/>
        </p:nvPicPr>
        <p:blipFill>
          <a:blip r:embed="rId5"/>
          <a:stretch>
            <a:fillRect/>
          </a:stretch>
        </p:blipFill>
        <p:spPr>
          <a:xfrm>
            <a:off x="7076789" y="1273250"/>
            <a:ext cx="4253774" cy="1493016"/>
          </a:xfrm>
          <a:prstGeom prst="rect">
            <a:avLst/>
          </a:prstGeom>
        </p:spPr>
      </p:pic>
      <p:pic>
        <p:nvPicPr>
          <p:cNvPr id="8" name="Picture 7" descr="A person wearing glasses and smiling&#10;&#10;AI-generated content may be incorrect.">
            <a:extLst>
              <a:ext uri="{FF2B5EF4-FFF2-40B4-BE49-F238E27FC236}">
                <a16:creationId xmlns:a16="http://schemas.microsoft.com/office/drawing/2014/main" id="{22AD6E98-1836-3167-52DF-C634B3BDCD0F}"/>
              </a:ext>
            </a:extLst>
          </p:cNvPr>
          <p:cNvPicPr>
            <a:picLocks noChangeAspect="1"/>
          </p:cNvPicPr>
          <p:nvPr/>
        </p:nvPicPr>
        <p:blipFill>
          <a:blip r:embed="rId6"/>
          <a:stretch>
            <a:fillRect/>
          </a:stretch>
        </p:blipFill>
        <p:spPr>
          <a:xfrm>
            <a:off x="7076789" y="1232111"/>
            <a:ext cx="4253773" cy="1556935"/>
          </a:xfrm>
          <a:prstGeom prst="rect">
            <a:avLst/>
          </a:prstGeom>
        </p:spPr>
      </p:pic>
      <p:pic>
        <p:nvPicPr>
          <p:cNvPr id="10" name="Picture 9" descr="A close-up of a person&#10;&#10;AI-generated content may be incorrect.">
            <a:extLst>
              <a:ext uri="{FF2B5EF4-FFF2-40B4-BE49-F238E27FC236}">
                <a16:creationId xmlns:a16="http://schemas.microsoft.com/office/drawing/2014/main" id="{86867441-70AE-11B7-3912-0D4CBA6F6FC2}"/>
              </a:ext>
            </a:extLst>
          </p:cNvPr>
          <p:cNvPicPr>
            <a:picLocks noChangeAspect="1"/>
          </p:cNvPicPr>
          <p:nvPr/>
        </p:nvPicPr>
        <p:blipFill>
          <a:blip r:embed="rId7"/>
          <a:stretch>
            <a:fillRect/>
          </a:stretch>
        </p:blipFill>
        <p:spPr>
          <a:xfrm>
            <a:off x="7076788" y="1301483"/>
            <a:ext cx="4253774" cy="1574264"/>
          </a:xfrm>
          <a:prstGeom prst="rect">
            <a:avLst/>
          </a:prstGeom>
        </p:spPr>
      </p:pic>
    </p:spTree>
    <p:extLst>
      <p:ext uri="{BB962C8B-B14F-4D97-AF65-F5344CB8AC3E}">
        <p14:creationId xmlns:p14="http://schemas.microsoft.com/office/powerpoint/2010/main" val="12916842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B5EB8-0D14-6E11-D232-C5098B31A9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C2765E-6910-B934-7E74-E3249D685DA7}"/>
              </a:ext>
            </a:extLst>
          </p:cNvPr>
          <p:cNvSpPr>
            <a:spLocks noGrp="1"/>
          </p:cNvSpPr>
          <p:nvPr>
            <p:ph type="title"/>
          </p:nvPr>
        </p:nvSpPr>
        <p:spPr>
          <a:xfrm>
            <a:off x="-2204" y="374206"/>
            <a:ext cx="10745788" cy="637877"/>
          </a:xfrm>
        </p:spPr>
        <p:txBody>
          <a:bodyPr>
            <a:normAutofit fontScale="90000"/>
          </a:bodyPr>
          <a:lstStyle/>
          <a:p>
            <a:r>
              <a:rPr lang="en-US"/>
              <a:t>Executives</a:t>
            </a:r>
          </a:p>
        </p:txBody>
      </p:sp>
      <p:sp>
        <p:nvSpPr>
          <p:cNvPr id="5" name="Text Placeholder 4">
            <a:extLst>
              <a:ext uri="{FF2B5EF4-FFF2-40B4-BE49-F238E27FC236}">
                <a16:creationId xmlns:a16="http://schemas.microsoft.com/office/drawing/2014/main" id="{36A6CAFC-0212-4A40-2554-9D1C83CB489D}"/>
              </a:ext>
            </a:extLst>
          </p:cNvPr>
          <p:cNvSpPr>
            <a:spLocks noGrp="1"/>
          </p:cNvSpPr>
          <p:nvPr>
            <p:ph type="body" sz="quarter" idx="13"/>
          </p:nvPr>
        </p:nvSpPr>
        <p:spPr>
          <a:xfrm>
            <a:off x="466013" y="2084630"/>
            <a:ext cx="5525016" cy="3769972"/>
          </a:xfrm>
        </p:spPr>
        <p:txBody>
          <a:bodyPr vert="horz" lIns="91440" tIns="45720" rIns="91440" bIns="45720" rtlCol="0" anchor="t">
            <a:normAutofit/>
          </a:bodyPr>
          <a:lstStyle/>
          <a:p>
            <a:r>
              <a:rPr lang="en-US" sz="1400">
                <a:ea typeface="+mn-lt"/>
                <a:cs typeface="+mn-lt"/>
              </a:rPr>
              <a:t>•John Ternus is Apple’s senior vice president of Hardware Engineering</a:t>
            </a:r>
            <a:endParaRPr lang="en-US"/>
          </a:p>
          <a:p>
            <a:r>
              <a:rPr lang="en-US" sz="1400">
                <a:ea typeface="+mn-lt"/>
                <a:cs typeface="+mn-lt"/>
              </a:rPr>
              <a:t>•John joined Apple’s Product Design team in 2001 and has been a vice president of Hardware Engineering since 2013.</a:t>
            </a:r>
            <a:endParaRPr lang="en-US"/>
          </a:p>
          <a:p>
            <a:r>
              <a:rPr lang="en-US" sz="1400">
                <a:ea typeface="+mn-lt"/>
                <a:cs typeface="+mn-lt"/>
              </a:rPr>
              <a:t>•Throughout his tenure at Apple, John has overseen hardware engineering work on a variety of groundbreaking products including every generation and model of iPad, the latest iPhone lineup, and AirPods. He has been a key leader in the ongoing transition of the Mac to Apple silicon. </a:t>
            </a:r>
            <a:endParaRPr lang="en-US"/>
          </a:p>
          <a:p>
            <a:r>
              <a:rPr lang="en-US" sz="1400">
                <a:ea typeface="+mn-lt"/>
                <a:cs typeface="+mn-lt"/>
              </a:rPr>
              <a:t>•Holds a bachelor’s degree in Mechanical Engineering from the University of Pennsylvania.</a:t>
            </a:r>
            <a:endParaRPr lang="en-US"/>
          </a:p>
          <a:p>
            <a:endParaRPr lang="en-US" sz="1400">
              <a:latin typeface="Century Gothic"/>
            </a:endParaRPr>
          </a:p>
        </p:txBody>
      </p:sp>
      <p:pic>
        <p:nvPicPr>
          <p:cNvPr id="7" name="Picture 6" descr="A person wearing glasses and smiling&#10;&#10;AI-generated content may be incorrect.">
            <a:extLst>
              <a:ext uri="{FF2B5EF4-FFF2-40B4-BE49-F238E27FC236}">
                <a16:creationId xmlns:a16="http://schemas.microsoft.com/office/drawing/2014/main" id="{15D52CD1-AE96-9281-11AC-0E282FCBD601}"/>
              </a:ext>
            </a:extLst>
          </p:cNvPr>
          <p:cNvPicPr>
            <a:picLocks noChangeAspect="1"/>
          </p:cNvPicPr>
          <p:nvPr/>
        </p:nvPicPr>
        <p:blipFill>
          <a:blip r:embed="rId2"/>
          <a:stretch>
            <a:fillRect/>
          </a:stretch>
        </p:blipFill>
        <p:spPr>
          <a:xfrm>
            <a:off x="7076789" y="1268489"/>
            <a:ext cx="4253774" cy="1419914"/>
          </a:xfrm>
          <a:prstGeom prst="rect">
            <a:avLst/>
          </a:prstGeom>
        </p:spPr>
      </p:pic>
      <p:sp>
        <p:nvSpPr>
          <p:cNvPr id="9" name="Rectangle 8">
            <a:extLst>
              <a:ext uri="{FF2B5EF4-FFF2-40B4-BE49-F238E27FC236}">
                <a16:creationId xmlns:a16="http://schemas.microsoft.com/office/drawing/2014/main" id="{A9A9C725-F0A9-4297-0D3E-862D1017DFE2}"/>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6230D6-B08A-C280-F449-41FA187DA003}"/>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person smiling">
            <a:extLst>
              <a:ext uri="{FF2B5EF4-FFF2-40B4-BE49-F238E27FC236}">
                <a16:creationId xmlns:a16="http://schemas.microsoft.com/office/drawing/2014/main" id="{49F06486-14AC-3C38-76E7-00D3DC25DD95}"/>
              </a:ext>
            </a:extLst>
          </p:cNvPr>
          <p:cNvPicPr>
            <a:picLocks noChangeAspect="1"/>
          </p:cNvPicPr>
          <p:nvPr/>
        </p:nvPicPr>
        <p:blipFill>
          <a:blip r:embed="rId3"/>
          <a:stretch>
            <a:fillRect/>
          </a:stretch>
        </p:blipFill>
        <p:spPr>
          <a:xfrm>
            <a:off x="7076789" y="1277324"/>
            <a:ext cx="4253774" cy="1420603"/>
          </a:xfrm>
          <a:prstGeom prst="rect">
            <a:avLst/>
          </a:prstGeom>
        </p:spPr>
      </p:pic>
      <p:pic>
        <p:nvPicPr>
          <p:cNvPr id="3" name="Picture 2" descr="A close-up of a person smiling&#10;&#10;AI-generated content may be incorrect.">
            <a:extLst>
              <a:ext uri="{FF2B5EF4-FFF2-40B4-BE49-F238E27FC236}">
                <a16:creationId xmlns:a16="http://schemas.microsoft.com/office/drawing/2014/main" id="{F6280FA2-C8A2-1C06-E471-F0F911A49020}"/>
              </a:ext>
            </a:extLst>
          </p:cNvPr>
          <p:cNvPicPr>
            <a:picLocks noChangeAspect="1"/>
          </p:cNvPicPr>
          <p:nvPr/>
        </p:nvPicPr>
        <p:blipFill>
          <a:blip r:embed="rId4"/>
          <a:stretch>
            <a:fillRect/>
          </a:stretch>
        </p:blipFill>
        <p:spPr>
          <a:xfrm>
            <a:off x="7076789" y="1282430"/>
            <a:ext cx="4253774" cy="1428752"/>
          </a:xfrm>
          <a:prstGeom prst="rect">
            <a:avLst/>
          </a:prstGeom>
        </p:spPr>
      </p:pic>
      <p:pic>
        <p:nvPicPr>
          <p:cNvPr id="4" name="Picture 3" descr="A person with glasses smiling&#10;&#10;AI-generated content may be incorrect.">
            <a:extLst>
              <a:ext uri="{FF2B5EF4-FFF2-40B4-BE49-F238E27FC236}">
                <a16:creationId xmlns:a16="http://schemas.microsoft.com/office/drawing/2014/main" id="{D9DF58C8-16F8-4F4E-5812-81882E8DC3C1}"/>
              </a:ext>
            </a:extLst>
          </p:cNvPr>
          <p:cNvPicPr>
            <a:picLocks noChangeAspect="1"/>
          </p:cNvPicPr>
          <p:nvPr/>
        </p:nvPicPr>
        <p:blipFill>
          <a:blip r:embed="rId5"/>
          <a:stretch>
            <a:fillRect/>
          </a:stretch>
        </p:blipFill>
        <p:spPr>
          <a:xfrm>
            <a:off x="7076789" y="1282430"/>
            <a:ext cx="4253774" cy="1428752"/>
          </a:xfrm>
          <a:prstGeom prst="rect">
            <a:avLst/>
          </a:prstGeom>
        </p:spPr>
      </p:pic>
      <p:pic>
        <p:nvPicPr>
          <p:cNvPr id="8" name="Picture 7" descr="A person wearing glasses and smiling&#10;&#10;AI-generated content may be incorrect.">
            <a:extLst>
              <a:ext uri="{FF2B5EF4-FFF2-40B4-BE49-F238E27FC236}">
                <a16:creationId xmlns:a16="http://schemas.microsoft.com/office/drawing/2014/main" id="{081AE23F-9735-6001-34E5-E8C15F611617}"/>
              </a:ext>
            </a:extLst>
          </p:cNvPr>
          <p:cNvPicPr>
            <a:picLocks noChangeAspect="1"/>
          </p:cNvPicPr>
          <p:nvPr/>
        </p:nvPicPr>
        <p:blipFill>
          <a:blip r:embed="rId6"/>
          <a:stretch>
            <a:fillRect/>
          </a:stretch>
        </p:blipFill>
        <p:spPr>
          <a:xfrm>
            <a:off x="7076789" y="1287195"/>
            <a:ext cx="4253773" cy="1419225"/>
          </a:xfrm>
          <a:prstGeom prst="rect">
            <a:avLst/>
          </a:prstGeom>
        </p:spPr>
      </p:pic>
      <p:pic>
        <p:nvPicPr>
          <p:cNvPr id="10" name="Picture 9" descr="A close-up of a person&#10;&#10;AI-generated content may be incorrect.">
            <a:extLst>
              <a:ext uri="{FF2B5EF4-FFF2-40B4-BE49-F238E27FC236}">
                <a16:creationId xmlns:a16="http://schemas.microsoft.com/office/drawing/2014/main" id="{DEAC806E-F0A2-93A5-15B9-0E3CF3CE516B}"/>
              </a:ext>
            </a:extLst>
          </p:cNvPr>
          <p:cNvPicPr>
            <a:picLocks noChangeAspect="1"/>
          </p:cNvPicPr>
          <p:nvPr/>
        </p:nvPicPr>
        <p:blipFill>
          <a:blip r:embed="rId7"/>
          <a:stretch>
            <a:fillRect/>
          </a:stretch>
        </p:blipFill>
        <p:spPr>
          <a:xfrm>
            <a:off x="7076788" y="1273941"/>
            <a:ext cx="4253774" cy="1427373"/>
          </a:xfrm>
          <a:prstGeom prst="rect">
            <a:avLst/>
          </a:prstGeom>
        </p:spPr>
      </p:pic>
      <p:pic>
        <p:nvPicPr>
          <p:cNvPr id="12" name="Picture 11" descr="A person smiling at the camera&#10;&#10;AI-generated content may be incorrect.">
            <a:extLst>
              <a:ext uri="{FF2B5EF4-FFF2-40B4-BE49-F238E27FC236}">
                <a16:creationId xmlns:a16="http://schemas.microsoft.com/office/drawing/2014/main" id="{0D439297-FC4F-3DCA-807F-3A31964F8569}"/>
              </a:ext>
            </a:extLst>
          </p:cNvPr>
          <p:cNvPicPr>
            <a:picLocks noChangeAspect="1"/>
          </p:cNvPicPr>
          <p:nvPr/>
        </p:nvPicPr>
        <p:blipFill>
          <a:blip r:embed="rId8"/>
          <a:stretch>
            <a:fillRect/>
          </a:stretch>
        </p:blipFill>
        <p:spPr>
          <a:xfrm>
            <a:off x="7076789" y="1245708"/>
            <a:ext cx="4253774" cy="1483836"/>
          </a:xfrm>
          <a:prstGeom prst="rect">
            <a:avLst/>
          </a:prstGeom>
        </p:spPr>
      </p:pic>
    </p:spTree>
    <p:extLst>
      <p:ext uri="{BB962C8B-B14F-4D97-AF65-F5344CB8AC3E}">
        <p14:creationId xmlns:p14="http://schemas.microsoft.com/office/powerpoint/2010/main" val="2101123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DC29A-B26D-D699-B3FE-9C31C3EF71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982B53-582D-62F4-F4F4-4F02DDFEF5FE}"/>
              </a:ext>
            </a:extLst>
          </p:cNvPr>
          <p:cNvSpPr>
            <a:spLocks noGrp="1"/>
          </p:cNvSpPr>
          <p:nvPr>
            <p:ph type="title"/>
          </p:nvPr>
        </p:nvSpPr>
        <p:spPr>
          <a:xfrm>
            <a:off x="-2204" y="374206"/>
            <a:ext cx="10745788" cy="637877"/>
          </a:xfrm>
        </p:spPr>
        <p:txBody>
          <a:bodyPr>
            <a:normAutofit fontScale="90000"/>
          </a:bodyPr>
          <a:lstStyle/>
          <a:p>
            <a:r>
              <a:rPr lang="en-US"/>
              <a:t>Executives</a:t>
            </a:r>
          </a:p>
        </p:txBody>
      </p:sp>
      <p:sp>
        <p:nvSpPr>
          <p:cNvPr id="5" name="Text Placeholder 4">
            <a:extLst>
              <a:ext uri="{FF2B5EF4-FFF2-40B4-BE49-F238E27FC236}">
                <a16:creationId xmlns:a16="http://schemas.microsoft.com/office/drawing/2014/main" id="{6FED4179-4B23-F7B2-5314-AE697260238F}"/>
              </a:ext>
            </a:extLst>
          </p:cNvPr>
          <p:cNvSpPr>
            <a:spLocks noGrp="1"/>
          </p:cNvSpPr>
          <p:nvPr>
            <p:ph type="body" sz="quarter" idx="13"/>
          </p:nvPr>
        </p:nvSpPr>
        <p:spPr>
          <a:xfrm>
            <a:off x="466013" y="2084630"/>
            <a:ext cx="5525016" cy="3769972"/>
          </a:xfrm>
        </p:spPr>
        <p:txBody>
          <a:bodyPr vert="horz" lIns="91440" tIns="45720" rIns="91440" bIns="45720" rtlCol="0" anchor="t">
            <a:normAutofit fontScale="92500" lnSpcReduction="20000"/>
          </a:bodyPr>
          <a:lstStyle/>
          <a:p>
            <a:pPr marL="285750" indent="-285750">
              <a:buFont typeface="Arial"/>
              <a:buChar char="•"/>
            </a:pPr>
            <a:r>
              <a:rPr lang="en-US" sz="1400">
                <a:ea typeface="+mn-lt"/>
                <a:cs typeface="+mn-lt"/>
              </a:rPr>
              <a:t>Katherine Adams is Apple’s Senior Vice President and General Counsel, overseeing all legal matters including litigation, corporate governance, intellectual property, and compliance.</a:t>
            </a:r>
            <a:endParaRPr lang="en-US"/>
          </a:p>
          <a:p>
            <a:pPr marL="285750" indent="-285750">
              <a:buFont typeface="Arial"/>
              <a:buChar char="•"/>
            </a:pPr>
            <a:r>
              <a:rPr lang="en-US" sz="1400">
                <a:ea typeface="+mn-lt"/>
                <a:cs typeface="+mn-lt"/>
              </a:rPr>
              <a:t>Joined Apple in 2017 after serving as General Counsel at Honeywell for 14 years.</a:t>
            </a:r>
            <a:endParaRPr lang="en-US"/>
          </a:p>
          <a:p>
            <a:pPr marL="285750" indent="-285750">
              <a:buFont typeface="Arial"/>
              <a:buChar char="•"/>
            </a:pPr>
            <a:r>
              <a:rPr lang="en-US" sz="1400">
                <a:ea typeface="+mn-lt"/>
                <a:cs typeface="+mn-lt"/>
              </a:rPr>
              <a:t>At Apple, she leads the global legal team supporting product development, regulatory issues, privacy, and government affairs.</a:t>
            </a:r>
            <a:endParaRPr lang="en-US"/>
          </a:p>
          <a:p>
            <a:pPr marL="285750" indent="-285750">
              <a:buFont typeface="Arial"/>
              <a:buChar char="•"/>
            </a:pPr>
            <a:r>
              <a:rPr lang="en-US" sz="1400">
                <a:ea typeface="+mn-lt"/>
                <a:cs typeface="+mn-lt"/>
              </a:rPr>
              <a:t>Plays a key strategic role in Apple’s regulatory positioning, antitrust matters, and global privacy initiatives.</a:t>
            </a:r>
            <a:endParaRPr lang="en-US"/>
          </a:p>
          <a:p>
            <a:pPr marL="285750" indent="-285750">
              <a:buFont typeface="Arial"/>
              <a:buChar char="•"/>
            </a:pPr>
            <a:r>
              <a:rPr lang="en-US" sz="1400">
                <a:ea typeface="+mn-lt"/>
                <a:cs typeface="+mn-lt"/>
              </a:rPr>
              <a:t>Holds a bachelor’s degree in Comparative Literature from Brown University and a Juris Doctor from the University of Chicago Law School.</a:t>
            </a:r>
            <a:endParaRPr lang="en-US"/>
          </a:p>
          <a:p>
            <a:pPr marL="285750" indent="-285750">
              <a:buFont typeface="Arial"/>
              <a:buChar char="•"/>
            </a:pPr>
            <a:r>
              <a:rPr lang="en-US" sz="1400">
                <a:ea typeface="+mn-lt"/>
                <a:cs typeface="+mn-lt"/>
              </a:rPr>
              <a:t>Former clerk for U.S. Supreme Court Justice Sandra Day O’Connor.</a:t>
            </a:r>
            <a:endParaRPr lang="en-US"/>
          </a:p>
          <a:p>
            <a:endParaRPr lang="en-US" sz="1400"/>
          </a:p>
          <a:p>
            <a:endParaRPr lang="en-US" sz="1400">
              <a:latin typeface="Century Gothic"/>
            </a:endParaRPr>
          </a:p>
        </p:txBody>
      </p:sp>
      <p:sp>
        <p:nvSpPr>
          <p:cNvPr id="9" name="Rectangle 8">
            <a:extLst>
              <a:ext uri="{FF2B5EF4-FFF2-40B4-BE49-F238E27FC236}">
                <a16:creationId xmlns:a16="http://schemas.microsoft.com/office/drawing/2014/main" id="{5865E5C6-57C1-5602-50B7-E6869420D88E}"/>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E118D8-222E-647D-38F3-6B259F470B48}"/>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with short brown hair&#10;&#10;AI-generated content may be incorrect.">
            <a:extLst>
              <a:ext uri="{FF2B5EF4-FFF2-40B4-BE49-F238E27FC236}">
                <a16:creationId xmlns:a16="http://schemas.microsoft.com/office/drawing/2014/main" id="{AA4789F6-D174-4D8D-E825-64D62CDB85C1}"/>
              </a:ext>
            </a:extLst>
          </p:cNvPr>
          <p:cNvPicPr>
            <a:picLocks noChangeAspect="1"/>
          </p:cNvPicPr>
          <p:nvPr/>
        </p:nvPicPr>
        <p:blipFill>
          <a:blip r:embed="rId2"/>
          <a:stretch>
            <a:fillRect/>
          </a:stretch>
        </p:blipFill>
        <p:spPr>
          <a:xfrm>
            <a:off x="7052229" y="1273882"/>
            <a:ext cx="4110098" cy="1473393"/>
          </a:xfrm>
          <a:prstGeom prst="rect">
            <a:avLst/>
          </a:prstGeom>
        </p:spPr>
      </p:pic>
    </p:spTree>
    <p:extLst>
      <p:ext uri="{BB962C8B-B14F-4D97-AF65-F5344CB8AC3E}">
        <p14:creationId xmlns:p14="http://schemas.microsoft.com/office/powerpoint/2010/main" val="38719247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98FA4-D8B5-9A38-D8D8-48A3834577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E0E75C-0B31-CC2F-5528-6A3B054FB0B2}"/>
              </a:ext>
            </a:extLst>
          </p:cNvPr>
          <p:cNvSpPr>
            <a:spLocks noGrp="1"/>
          </p:cNvSpPr>
          <p:nvPr>
            <p:ph type="title"/>
          </p:nvPr>
        </p:nvSpPr>
        <p:spPr>
          <a:xfrm>
            <a:off x="-2204" y="374206"/>
            <a:ext cx="10745788" cy="637877"/>
          </a:xfrm>
        </p:spPr>
        <p:txBody>
          <a:bodyPr>
            <a:normAutofit fontScale="90000"/>
          </a:bodyPr>
          <a:lstStyle/>
          <a:p>
            <a:r>
              <a:rPr lang="en-US"/>
              <a:t>Executives</a:t>
            </a:r>
          </a:p>
        </p:txBody>
      </p:sp>
      <p:sp>
        <p:nvSpPr>
          <p:cNvPr id="5" name="Text Placeholder 4">
            <a:extLst>
              <a:ext uri="{FF2B5EF4-FFF2-40B4-BE49-F238E27FC236}">
                <a16:creationId xmlns:a16="http://schemas.microsoft.com/office/drawing/2014/main" id="{EE618C96-089F-66FE-19B0-56B4C258980F}"/>
              </a:ext>
            </a:extLst>
          </p:cNvPr>
          <p:cNvSpPr>
            <a:spLocks noGrp="1"/>
          </p:cNvSpPr>
          <p:nvPr>
            <p:ph type="body" sz="quarter" idx="13"/>
          </p:nvPr>
        </p:nvSpPr>
        <p:spPr>
          <a:xfrm>
            <a:off x="466013" y="2084630"/>
            <a:ext cx="5525016" cy="3769972"/>
          </a:xfrm>
        </p:spPr>
        <p:txBody>
          <a:bodyPr vert="horz" lIns="91440" tIns="45720" rIns="91440" bIns="45720" rtlCol="0" anchor="t">
            <a:normAutofit fontScale="92500"/>
          </a:bodyPr>
          <a:lstStyle/>
          <a:p>
            <a:pPr marL="285750" indent="-285750">
              <a:buFont typeface="Arial"/>
              <a:buChar char="•"/>
            </a:pPr>
            <a:r>
              <a:rPr lang="en-US" sz="1400">
                <a:ea typeface="+mn-lt"/>
                <a:cs typeface="+mn-lt"/>
              </a:rPr>
              <a:t>Deirdre O’Brien is Apple’s Senior Vice President responsible for both Retail operations and People (HR) functions.</a:t>
            </a:r>
            <a:endParaRPr lang="en-US"/>
          </a:p>
          <a:p>
            <a:pPr marL="285750" indent="-285750">
              <a:buFont typeface="Arial"/>
              <a:buChar char="•"/>
            </a:pPr>
            <a:r>
              <a:rPr lang="en-US" sz="1400">
                <a:ea typeface="+mn-lt"/>
                <a:cs typeface="+mn-lt"/>
              </a:rPr>
              <a:t>Joined Apple in 1988 and has worked across operations, manufacturing, supply chain, and people management.</a:t>
            </a:r>
            <a:endParaRPr lang="en-US"/>
          </a:p>
          <a:p>
            <a:pPr marL="285750" indent="-285750">
              <a:buFont typeface="Arial"/>
              <a:buChar char="•"/>
            </a:pPr>
            <a:r>
              <a:rPr lang="en-US" sz="1400">
                <a:ea typeface="+mn-lt"/>
                <a:cs typeface="+mn-lt"/>
              </a:rPr>
              <a:t>Leads over 500 Apple Stores globally and oversees the customer retail experience.</a:t>
            </a:r>
            <a:endParaRPr lang="en-US"/>
          </a:p>
          <a:p>
            <a:pPr marL="285750" indent="-285750">
              <a:buFont typeface="Arial"/>
              <a:buChar char="•"/>
            </a:pPr>
            <a:r>
              <a:rPr lang="en-US" sz="1400">
                <a:ea typeface="+mn-lt"/>
                <a:cs typeface="+mn-lt"/>
              </a:rPr>
              <a:t>Responsible for all employee functions including hiring, development, culture, and organizational leadership.</a:t>
            </a:r>
            <a:endParaRPr lang="en-US"/>
          </a:p>
          <a:p>
            <a:pPr marL="285750" indent="-285750">
              <a:buFont typeface="Arial"/>
              <a:buChar char="•"/>
            </a:pPr>
            <a:r>
              <a:rPr lang="en-US" sz="1400">
                <a:ea typeface="+mn-lt"/>
                <a:cs typeface="+mn-lt"/>
              </a:rPr>
              <a:t>Played a pivotal role in Apple’s global retail transformation, Today at Apple programs, and employee wellbeing initiatives.</a:t>
            </a:r>
            <a:endParaRPr lang="en-US"/>
          </a:p>
          <a:p>
            <a:pPr marL="285750" indent="-285750">
              <a:buFont typeface="Arial"/>
              <a:buChar char="•"/>
            </a:pPr>
            <a:r>
              <a:rPr lang="en-US" sz="1400">
                <a:ea typeface="+mn-lt"/>
                <a:cs typeface="+mn-lt"/>
              </a:rPr>
              <a:t>Holds a bachelor’s degree from San José State University and an MBA from UC Berkeley.</a:t>
            </a:r>
            <a:endParaRPr lang="en-US"/>
          </a:p>
          <a:p>
            <a:endParaRPr lang="en-US" sz="1400"/>
          </a:p>
          <a:p>
            <a:endParaRPr lang="en-US" sz="1400"/>
          </a:p>
        </p:txBody>
      </p:sp>
      <p:sp>
        <p:nvSpPr>
          <p:cNvPr id="9" name="Rectangle 8">
            <a:extLst>
              <a:ext uri="{FF2B5EF4-FFF2-40B4-BE49-F238E27FC236}">
                <a16:creationId xmlns:a16="http://schemas.microsoft.com/office/drawing/2014/main" id="{376A741B-2E78-8066-11D0-A6CA5015D039}"/>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1DBA92-ECC1-7AC2-21DD-78E1B6AF74CD}"/>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miling at camera&#10;&#10;AI-generated content may be incorrect.">
            <a:extLst>
              <a:ext uri="{FF2B5EF4-FFF2-40B4-BE49-F238E27FC236}">
                <a16:creationId xmlns:a16="http://schemas.microsoft.com/office/drawing/2014/main" id="{3F9AA2C5-E91D-F66E-B624-5014F0C66BFC}"/>
              </a:ext>
            </a:extLst>
          </p:cNvPr>
          <p:cNvPicPr>
            <a:picLocks noChangeAspect="1"/>
          </p:cNvPicPr>
          <p:nvPr/>
        </p:nvPicPr>
        <p:blipFill>
          <a:blip r:embed="rId2"/>
          <a:stretch>
            <a:fillRect/>
          </a:stretch>
        </p:blipFill>
        <p:spPr>
          <a:xfrm>
            <a:off x="7075584" y="1232740"/>
            <a:ext cx="4559148" cy="1546494"/>
          </a:xfrm>
          <a:prstGeom prst="rect">
            <a:avLst/>
          </a:prstGeom>
        </p:spPr>
      </p:pic>
    </p:spTree>
    <p:extLst>
      <p:ext uri="{BB962C8B-B14F-4D97-AF65-F5344CB8AC3E}">
        <p14:creationId xmlns:p14="http://schemas.microsoft.com/office/powerpoint/2010/main" val="28840831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5F8D6-57FC-3AE9-3121-02A5D0608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4B04C0-2245-4BA0-3CF6-215BB432B987}"/>
              </a:ext>
            </a:extLst>
          </p:cNvPr>
          <p:cNvSpPr>
            <a:spLocks noGrp="1"/>
          </p:cNvSpPr>
          <p:nvPr>
            <p:ph type="title"/>
          </p:nvPr>
        </p:nvSpPr>
        <p:spPr>
          <a:xfrm>
            <a:off x="-2204" y="374206"/>
            <a:ext cx="10745788" cy="637877"/>
          </a:xfrm>
        </p:spPr>
        <p:txBody>
          <a:bodyPr>
            <a:normAutofit fontScale="90000"/>
          </a:bodyPr>
          <a:lstStyle/>
          <a:p>
            <a:r>
              <a:rPr lang="en-US"/>
              <a:t>Executives</a:t>
            </a:r>
          </a:p>
        </p:txBody>
      </p:sp>
      <p:sp>
        <p:nvSpPr>
          <p:cNvPr id="5" name="Text Placeholder 4">
            <a:extLst>
              <a:ext uri="{FF2B5EF4-FFF2-40B4-BE49-F238E27FC236}">
                <a16:creationId xmlns:a16="http://schemas.microsoft.com/office/drawing/2014/main" id="{67FCD9C8-D496-FE17-B6A7-72D9746AFDEE}"/>
              </a:ext>
            </a:extLst>
          </p:cNvPr>
          <p:cNvSpPr>
            <a:spLocks noGrp="1"/>
          </p:cNvSpPr>
          <p:nvPr>
            <p:ph type="body" sz="quarter" idx="13"/>
          </p:nvPr>
        </p:nvSpPr>
        <p:spPr>
          <a:xfrm>
            <a:off x="466013" y="2084630"/>
            <a:ext cx="5525016" cy="3769972"/>
          </a:xfrm>
        </p:spPr>
        <p:txBody>
          <a:bodyPr vert="horz" lIns="91440" tIns="45720" rIns="91440" bIns="45720" rtlCol="0" anchor="t">
            <a:normAutofit fontScale="92500" lnSpcReduction="10000"/>
          </a:bodyPr>
          <a:lstStyle/>
          <a:p>
            <a:pPr>
              <a:buFont typeface="Arial"/>
              <a:buChar char="•"/>
            </a:pPr>
            <a:r>
              <a:rPr lang="en-US" sz="1400">
                <a:ea typeface="+mn-lt"/>
                <a:cs typeface="+mn-lt"/>
              </a:rPr>
              <a:t>Kevan Parekh is Apple’s Chief Financial Officer, responsible for the company’s global finance operations including financial planning, accounting, treasury, investor relations, and tax.</a:t>
            </a:r>
            <a:endParaRPr lang="en-US">
              <a:ea typeface="+mn-lt"/>
              <a:cs typeface="+mn-lt"/>
            </a:endParaRPr>
          </a:p>
          <a:p>
            <a:pPr>
              <a:buFont typeface="Arial"/>
              <a:buChar char="•"/>
            </a:pPr>
            <a:r>
              <a:rPr lang="en-US" sz="1400">
                <a:ea typeface="+mn-lt"/>
                <a:cs typeface="+mn-lt"/>
              </a:rPr>
              <a:t>Oversees capital allocation, Apple’s share repurchase program, and long-term financial strategy.</a:t>
            </a:r>
            <a:endParaRPr lang="en-US">
              <a:ea typeface="+mn-lt"/>
              <a:cs typeface="+mn-lt"/>
            </a:endParaRPr>
          </a:p>
          <a:p>
            <a:pPr>
              <a:buFont typeface="Arial"/>
              <a:buChar char="•"/>
            </a:pPr>
            <a:r>
              <a:rPr lang="en-US" sz="1400">
                <a:ea typeface="+mn-lt"/>
                <a:cs typeface="+mn-lt"/>
              </a:rPr>
              <a:t>Joined Apple after serving as CFO at several large multinational companies (details vary depending on timing, but he is Apple’s current CFO).</a:t>
            </a:r>
            <a:endParaRPr lang="en-US">
              <a:ea typeface="+mn-lt"/>
              <a:cs typeface="+mn-lt"/>
            </a:endParaRPr>
          </a:p>
          <a:p>
            <a:pPr>
              <a:buFont typeface="Arial"/>
              <a:buChar char="•"/>
            </a:pPr>
            <a:r>
              <a:rPr lang="en-US" sz="1400">
                <a:ea typeface="+mn-lt"/>
                <a:cs typeface="+mn-lt"/>
              </a:rPr>
              <a:t>Plays a key role in supporting hardware, software, and services financial operations across Apple’s global ecosystem.</a:t>
            </a:r>
            <a:endParaRPr lang="en-US">
              <a:ea typeface="+mn-lt"/>
              <a:cs typeface="+mn-lt"/>
            </a:endParaRPr>
          </a:p>
          <a:p>
            <a:pPr>
              <a:buFont typeface="Arial"/>
              <a:buChar char="•"/>
            </a:pPr>
            <a:r>
              <a:rPr lang="en-US" sz="1400">
                <a:ea typeface="+mn-lt"/>
                <a:cs typeface="+mn-lt"/>
              </a:rPr>
              <a:t>Works closely with Tim Cook and senior leadership on corporate strategy and companywide financial health.</a:t>
            </a:r>
            <a:endParaRPr lang="en-US">
              <a:ea typeface="+mn-lt"/>
              <a:cs typeface="+mn-lt"/>
            </a:endParaRPr>
          </a:p>
          <a:p>
            <a:pPr>
              <a:buFont typeface="Arial"/>
              <a:buChar char="•"/>
            </a:pPr>
            <a:r>
              <a:rPr lang="en-US" sz="1400">
                <a:ea typeface="+mn-lt"/>
                <a:cs typeface="+mn-lt"/>
              </a:rPr>
              <a:t>Holds degrees in economics and finance</a:t>
            </a:r>
            <a:endParaRPr lang="en-US">
              <a:ea typeface="+mn-lt"/>
              <a:cs typeface="+mn-lt"/>
            </a:endParaRPr>
          </a:p>
          <a:p>
            <a:pPr marL="285750" indent="-285750">
              <a:buFont typeface="Arial"/>
              <a:buChar char="•"/>
            </a:pPr>
            <a:endParaRPr lang="en-US" sz="1400"/>
          </a:p>
          <a:p>
            <a:endParaRPr lang="en-US" sz="1400"/>
          </a:p>
          <a:p>
            <a:endParaRPr lang="en-US" sz="1400"/>
          </a:p>
        </p:txBody>
      </p:sp>
      <p:sp>
        <p:nvSpPr>
          <p:cNvPr id="9" name="Rectangle 8">
            <a:extLst>
              <a:ext uri="{FF2B5EF4-FFF2-40B4-BE49-F238E27FC236}">
                <a16:creationId xmlns:a16="http://schemas.microsoft.com/office/drawing/2014/main" id="{090FC13A-EEF8-5542-5D22-AE8CFEE4C552}"/>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63B4C5-0426-F98C-C737-17FE58008862}"/>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miling at the camera&#10;&#10;AI-generated content may be incorrect.">
            <a:extLst>
              <a:ext uri="{FF2B5EF4-FFF2-40B4-BE49-F238E27FC236}">
                <a16:creationId xmlns:a16="http://schemas.microsoft.com/office/drawing/2014/main" id="{313F2426-D2C2-4748-33AC-B916B4C02CC0}"/>
              </a:ext>
            </a:extLst>
          </p:cNvPr>
          <p:cNvPicPr>
            <a:picLocks noChangeAspect="1"/>
          </p:cNvPicPr>
          <p:nvPr/>
        </p:nvPicPr>
        <p:blipFill>
          <a:blip r:embed="rId2"/>
          <a:stretch>
            <a:fillRect/>
          </a:stretch>
        </p:blipFill>
        <p:spPr>
          <a:xfrm>
            <a:off x="7047123" y="1419395"/>
            <a:ext cx="4478357" cy="1613857"/>
          </a:xfrm>
          <a:prstGeom prst="rect">
            <a:avLst/>
          </a:prstGeom>
        </p:spPr>
      </p:pic>
    </p:spTree>
    <p:extLst>
      <p:ext uri="{BB962C8B-B14F-4D97-AF65-F5344CB8AC3E}">
        <p14:creationId xmlns:p14="http://schemas.microsoft.com/office/powerpoint/2010/main" val="31706520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37EC2-0CAE-3C8C-891E-EDEDF9C9B5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16DD52-13E0-FE08-A293-D37F05D1ACA9}"/>
              </a:ext>
            </a:extLst>
          </p:cNvPr>
          <p:cNvSpPr>
            <a:spLocks noGrp="1"/>
          </p:cNvSpPr>
          <p:nvPr>
            <p:ph type="title"/>
          </p:nvPr>
        </p:nvSpPr>
        <p:spPr>
          <a:xfrm>
            <a:off x="569296" y="366586"/>
            <a:ext cx="10745788" cy="637877"/>
          </a:xfrm>
        </p:spPr>
        <p:txBody>
          <a:bodyPr>
            <a:normAutofit fontScale="90000"/>
          </a:bodyPr>
          <a:lstStyle/>
          <a:p>
            <a:r>
              <a:rPr lang="en-US"/>
              <a:t>Tim Cook's Tenure </a:t>
            </a:r>
          </a:p>
        </p:txBody>
      </p:sp>
      <p:sp>
        <p:nvSpPr>
          <p:cNvPr id="5" name="Text Placeholder 4">
            <a:extLst>
              <a:ext uri="{FF2B5EF4-FFF2-40B4-BE49-F238E27FC236}">
                <a16:creationId xmlns:a16="http://schemas.microsoft.com/office/drawing/2014/main" id="{BB2DF2D6-4DB5-65E3-E0E0-0088856460C6}"/>
              </a:ext>
            </a:extLst>
          </p:cNvPr>
          <p:cNvSpPr>
            <a:spLocks noGrp="1"/>
          </p:cNvSpPr>
          <p:nvPr>
            <p:ph type="body" sz="quarter" idx="13"/>
          </p:nvPr>
        </p:nvSpPr>
        <p:spPr>
          <a:xfrm>
            <a:off x="571330" y="1663362"/>
            <a:ext cx="5525016" cy="3769972"/>
          </a:xfrm>
        </p:spPr>
        <p:txBody>
          <a:bodyPr vert="horz" lIns="91440" tIns="45720" rIns="91440" bIns="45720" rtlCol="0" anchor="t">
            <a:normAutofit fontScale="92500"/>
          </a:bodyPr>
          <a:lstStyle/>
          <a:p>
            <a:pPr>
              <a:buFont typeface="Arial"/>
              <a:buChar char="•"/>
            </a:pPr>
            <a:r>
              <a:rPr lang="en-US" sz="1400">
                <a:ea typeface="+mn-lt"/>
                <a:cs typeface="+mn-lt"/>
              </a:rPr>
              <a:t>Tim Cook has served as CEO of Apple Inc. since 2011, overseeing the company’s growth from ~$350 billion market value to over $4 trillion. </a:t>
            </a:r>
          </a:p>
          <a:p>
            <a:pPr>
              <a:buFont typeface="Arial"/>
              <a:buChar char="•"/>
            </a:pPr>
            <a:r>
              <a:rPr lang="en-US" sz="1400">
                <a:ea typeface="+mn-lt"/>
                <a:cs typeface="+mn-lt"/>
              </a:rPr>
              <a:t>Under his leadership Apple capitalized on hardware scale and pivoted into high-margin Services and ecosystem lock-in. </a:t>
            </a:r>
            <a:endParaRPr lang="en-US" sz="1400"/>
          </a:p>
          <a:p>
            <a:pPr>
              <a:buFont typeface="Arial"/>
              <a:buChar char="•"/>
            </a:pPr>
            <a:r>
              <a:rPr lang="en-US" sz="1400">
                <a:ea typeface="+mn-lt"/>
                <a:cs typeface="+mn-lt"/>
              </a:rPr>
              <a:t>The smartphone era has peaked, and Apple now faces a generational pivot: AI, new form-factors, mixed reality, hardware beyond iPhone. </a:t>
            </a:r>
            <a:endParaRPr lang="en-US" sz="1400"/>
          </a:p>
          <a:p>
            <a:pPr>
              <a:buFont typeface="Arial"/>
              <a:buChar char="•"/>
            </a:pPr>
            <a:r>
              <a:rPr lang="en-US" sz="1400">
                <a:ea typeface="+mn-lt"/>
                <a:cs typeface="+mn-lt"/>
              </a:rPr>
              <a:t>Reports indicate succession-planning has been ramped up, with the board and senior executives actively preparing for leadership change as early as 2026. </a:t>
            </a:r>
            <a:endParaRPr lang="en-US" sz="1400"/>
          </a:p>
          <a:p>
            <a:pPr>
              <a:buFont typeface="Arial"/>
              <a:buChar char="•"/>
            </a:pPr>
            <a:r>
              <a:rPr lang="en-US" sz="1400">
                <a:ea typeface="+mn-lt"/>
                <a:cs typeface="+mn-lt"/>
              </a:rPr>
              <a:t>This transition presents both risk (leadership disruption) and opportunity (fresh strategic direction) for Apple’s next chapter.</a:t>
            </a:r>
            <a:endParaRPr lang="en-US">
              <a:ea typeface="+mn-lt"/>
              <a:cs typeface="+mn-lt"/>
            </a:endParaRPr>
          </a:p>
          <a:p>
            <a:pPr>
              <a:buFont typeface="Arial"/>
              <a:buChar char="•"/>
            </a:pPr>
            <a:endParaRPr lang="en-US" sz="1400">
              <a:ea typeface="+mn-lt"/>
              <a:cs typeface="+mn-lt"/>
            </a:endParaRPr>
          </a:p>
          <a:p>
            <a:pPr marL="285750" indent="-285750">
              <a:buFont typeface="Arial"/>
              <a:buChar char="•"/>
            </a:pPr>
            <a:endParaRPr lang="en-US" sz="1400"/>
          </a:p>
          <a:p>
            <a:endParaRPr lang="en-US" sz="1400"/>
          </a:p>
          <a:p>
            <a:endParaRPr lang="en-US" sz="1400"/>
          </a:p>
        </p:txBody>
      </p:sp>
      <p:sp>
        <p:nvSpPr>
          <p:cNvPr id="9" name="Rectangle 8">
            <a:extLst>
              <a:ext uri="{FF2B5EF4-FFF2-40B4-BE49-F238E27FC236}">
                <a16:creationId xmlns:a16="http://schemas.microsoft.com/office/drawing/2014/main" id="{C0C6DB0C-0935-D2B4-2C31-C116C90F2157}"/>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9CCE092-CA88-CACE-E6D2-CCEA0776B0BB}"/>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earing glasses and smiling&#10;&#10;AI-generated content may be incorrect.">
            <a:extLst>
              <a:ext uri="{FF2B5EF4-FFF2-40B4-BE49-F238E27FC236}">
                <a16:creationId xmlns:a16="http://schemas.microsoft.com/office/drawing/2014/main" id="{4E9F3600-BA8F-F9B5-8A70-E278B28AF18D}"/>
              </a:ext>
            </a:extLst>
          </p:cNvPr>
          <p:cNvPicPr>
            <a:picLocks noChangeAspect="1"/>
          </p:cNvPicPr>
          <p:nvPr/>
        </p:nvPicPr>
        <p:blipFill>
          <a:blip r:embed="rId2"/>
          <a:stretch>
            <a:fillRect/>
          </a:stretch>
        </p:blipFill>
        <p:spPr>
          <a:xfrm>
            <a:off x="6923330" y="1199446"/>
            <a:ext cx="4681237" cy="1620471"/>
          </a:xfrm>
          <a:prstGeom prst="rect">
            <a:avLst/>
          </a:prstGeom>
        </p:spPr>
      </p:pic>
      <p:sp>
        <p:nvSpPr>
          <p:cNvPr id="8" name="Arrow: Down 7">
            <a:extLst>
              <a:ext uri="{FF2B5EF4-FFF2-40B4-BE49-F238E27FC236}">
                <a16:creationId xmlns:a16="http://schemas.microsoft.com/office/drawing/2014/main" id="{EDCAA454-B147-E804-5BEB-7D2AF4427216}"/>
              </a:ext>
            </a:extLst>
          </p:cNvPr>
          <p:cNvSpPr/>
          <p:nvPr/>
        </p:nvSpPr>
        <p:spPr>
          <a:xfrm>
            <a:off x="9076188" y="3124853"/>
            <a:ext cx="370702" cy="72767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smiling at the camera&#10;&#10;AI-generated content may be incorrect.">
            <a:extLst>
              <a:ext uri="{FF2B5EF4-FFF2-40B4-BE49-F238E27FC236}">
                <a16:creationId xmlns:a16="http://schemas.microsoft.com/office/drawing/2014/main" id="{6962D8F0-1D8B-9032-3ADE-2D460E62FCF1}"/>
              </a:ext>
            </a:extLst>
          </p:cNvPr>
          <p:cNvPicPr>
            <a:picLocks noChangeAspect="1"/>
          </p:cNvPicPr>
          <p:nvPr/>
        </p:nvPicPr>
        <p:blipFill>
          <a:blip r:embed="rId3"/>
          <a:stretch>
            <a:fillRect/>
          </a:stretch>
        </p:blipFill>
        <p:spPr>
          <a:xfrm>
            <a:off x="6921911" y="4107855"/>
            <a:ext cx="4675042" cy="1613933"/>
          </a:xfrm>
          <a:prstGeom prst="rect">
            <a:avLst/>
          </a:prstGeom>
        </p:spPr>
      </p:pic>
      <p:sp>
        <p:nvSpPr>
          <p:cNvPr id="13" name="Rectangle 12">
            <a:extLst>
              <a:ext uri="{FF2B5EF4-FFF2-40B4-BE49-F238E27FC236}">
                <a16:creationId xmlns:a16="http://schemas.microsoft.com/office/drawing/2014/main" id="{0172A5E3-D1AA-A698-7B72-3CDBA569F256}"/>
              </a:ext>
            </a:extLst>
          </p:cNvPr>
          <p:cNvSpPr/>
          <p:nvPr/>
        </p:nvSpPr>
        <p:spPr>
          <a:xfrm rot="5400000">
            <a:off x="8595497" y="3261519"/>
            <a:ext cx="6880942" cy="3081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19684D6-F769-B824-1D4E-3A179326721F}"/>
              </a:ext>
            </a:extLst>
          </p:cNvPr>
          <p:cNvSpPr/>
          <p:nvPr/>
        </p:nvSpPr>
        <p:spPr>
          <a:xfrm rot="5400000">
            <a:off x="-3284083" y="3261519"/>
            <a:ext cx="6880942" cy="3081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134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8DF1A-1B87-15D5-1D71-846CF61DEC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32D914-E2DC-535E-7002-998E85C5B6A2}"/>
              </a:ext>
            </a:extLst>
          </p:cNvPr>
          <p:cNvSpPr>
            <a:spLocks noGrp="1"/>
          </p:cNvSpPr>
          <p:nvPr>
            <p:ph type="title"/>
          </p:nvPr>
        </p:nvSpPr>
        <p:spPr>
          <a:xfrm>
            <a:off x="858918" y="454185"/>
            <a:ext cx="10745788" cy="637877"/>
          </a:xfrm>
        </p:spPr>
        <p:txBody>
          <a:bodyPr>
            <a:normAutofit fontScale="90000"/>
          </a:bodyPr>
          <a:lstStyle/>
          <a:p>
            <a:r>
              <a:rPr lang="en-US"/>
              <a:t>Succession Planning &amp; Candidate Landscape</a:t>
            </a:r>
          </a:p>
        </p:txBody>
      </p:sp>
      <p:sp>
        <p:nvSpPr>
          <p:cNvPr id="5" name="Text Placeholder 4">
            <a:extLst>
              <a:ext uri="{FF2B5EF4-FFF2-40B4-BE49-F238E27FC236}">
                <a16:creationId xmlns:a16="http://schemas.microsoft.com/office/drawing/2014/main" id="{19BE6660-1CC9-4576-7FC7-029D3690A0A6}"/>
              </a:ext>
            </a:extLst>
          </p:cNvPr>
          <p:cNvSpPr>
            <a:spLocks noGrp="1"/>
          </p:cNvSpPr>
          <p:nvPr>
            <p:ph type="body" sz="quarter" idx="13"/>
          </p:nvPr>
        </p:nvSpPr>
        <p:spPr>
          <a:xfrm>
            <a:off x="571330" y="1663362"/>
            <a:ext cx="5525016" cy="3769972"/>
          </a:xfrm>
        </p:spPr>
        <p:txBody>
          <a:bodyPr vert="horz" lIns="91440" tIns="45720" rIns="91440" bIns="45720" rtlCol="0" anchor="t">
            <a:normAutofit fontScale="92500" lnSpcReduction="10000"/>
          </a:bodyPr>
          <a:lstStyle/>
          <a:p>
            <a:pPr>
              <a:buFont typeface="Arial"/>
              <a:buChar char="•"/>
            </a:pPr>
            <a:r>
              <a:rPr lang="en-US" sz="1400">
                <a:ea typeface="+mn-lt"/>
                <a:cs typeface="+mn-lt"/>
              </a:rPr>
              <a:t>Apple prefers an internal successor; Tim Cook has publicly stated he wants someone “from within Apple.” </a:t>
            </a:r>
          </a:p>
          <a:p>
            <a:pPr>
              <a:buFont typeface="Arial"/>
              <a:buChar char="•"/>
            </a:pPr>
            <a:r>
              <a:rPr lang="en-US" sz="1400" i="1">
                <a:ea typeface="+mn-lt"/>
                <a:cs typeface="+mn-lt"/>
              </a:rPr>
              <a:t>John Ternus</a:t>
            </a:r>
            <a:r>
              <a:rPr lang="en-US" sz="1400">
                <a:ea typeface="+mn-lt"/>
                <a:cs typeface="+mn-lt"/>
              </a:rPr>
              <a:t> (SVP Hardware Engineering) is widely seen as the frontrunner for the CEO role, thanks to his role in Apple Silicon and device development. </a:t>
            </a:r>
            <a:endParaRPr lang="en-US" sz="1400"/>
          </a:p>
          <a:p>
            <a:pPr>
              <a:buFont typeface="Arial"/>
              <a:buChar char="•"/>
            </a:pPr>
            <a:r>
              <a:rPr lang="en-US" sz="1400">
                <a:ea typeface="+mn-lt"/>
                <a:cs typeface="+mn-lt"/>
              </a:rPr>
              <a:t>Other executive shifts: The forthcoming retirement of longtime COO </a:t>
            </a:r>
            <a:r>
              <a:rPr lang="en-US" sz="1400" i="1">
                <a:ea typeface="+mn-lt"/>
                <a:cs typeface="+mn-lt"/>
              </a:rPr>
              <a:t>Jeff Williams</a:t>
            </a:r>
            <a:r>
              <a:rPr lang="en-US" sz="1400">
                <a:ea typeface="+mn-lt"/>
                <a:cs typeface="+mn-lt"/>
              </a:rPr>
              <a:t> and appointment of </a:t>
            </a:r>
            <a:r>
              <a:rPr lang="en-US" sz="1400" i="1">
                <a:ea typeface="+mn-lt"/>
                <a:cs typeface="+mn-lt"/>
              </a:rPr>
              <a:t>Sabih Khan</a:t>
            </a:r>
            <a:r>
              <a:rPr lang="en-US" sz="1400">
                <a:ea typeface="+mn-lt"/>
                <a:cs typeface="+mn-lt"/>
              </a:rPr>
              <a:t> as COO signal broader succession activity. </a:t>
            </a:r>
            <a:endParaRPr lang="en-US" sz="1400"/>
          </a:p>
          <a:p>
            <a:pPr>
              <a:buFont typeface="Arial"/>
              <a:buChar char="•"/>
            </a:pPr>
            <a:r>
              <a:rPr lang="en-US" sz="1400">
                <a:ea typeface="+mn-lt"/>
                <a:cs typeface="+mn-lt"/>
              </a:rPr>
              <a:t>Timing: No official announcement expected before Apple's next earnings release in late January (board wants new leadership settled ahead of major product launches). </a:t>
            </a:r>
            <a:endParaRPr lang="en-US" sz="1400"/>
          </a:p>
          <a:p>
            <a:pPr>
              <a:buFont typeface="Arial"/>
              <a:buChar char="•"/>
            </a:pPr>
            <a:r>
              <a:rPr lang="en-US" sz="1400">
                <a:ea typeface="+mn-lt"/>
                <a:cs typeface="+mn-lt"/>
              </a:rPr>
              <a:t>The successor will need a bolder risk appetite and stronger alignment with AI and next-gen hardware to lead Apple beyond its iPhone-centric era</a:t>
            </a:r>
            <a:endParaRPr lang="en-US"/>
          </a:p>
          <a:p>
            <a:pPr>
              <a:buFont typeface="Arial"/>
              <a:buChar char="•"/>
            </a:pPr>
            <a:endParaRPr lang="en-US" sz="1400">
              <a:ea typeface="+mn-lt"/>
              <a:cs typeface="+mn-lt"/>
            </a:endParaRPr>
          </a:p>
          <a:p>
            <a:pPr>
              <a:buFont typeface="Arial"/>
              <a:buChar char="•"/>
            </a:pPr>
            <a:endParaRPr lang="en-US" sz="1400">
              <a:ea typeface="+mn-lt"/>
              <a:cs typeface="+mn-lt"/>
            </a:endParaRPr>
          </a:p>
          <a:p>
            <a:pPr marL="285750" indent="-285750">
              <a:buFont typeface="Arial"/>
              <a:buChar char="•"/>
            </a:pPr>
            <a:endParaRPr lang="en-US" sz="1400"/>
          </a:p>
          <a:p>
            <a:endParaRPr lang="en-US" sz="1400"/>
          </a:p>
          <a:p>
            <a:endParaRPr lang="en-US" sz="1400"/>
          </a:p>
        </p:txBody>
      </p:sp>
      <p:sp>
        <p:nvSpPr>
          <p:cNvPr id="9" name="Rectangle 8">
            <a:extLst>
              <a:ext uri="{FF2B5EF4-FFF2-40B4-BE49-F238E27FC236}">
                <a16:creationId xmlns:a16="http://schemas.microsoft.com/office/drawing/2014/main" id="{9E68C7DB-B91C-F792-44F9-6A066FA5A374}"/>
              </a:ext>
            </a:extLst>
          </p:cNvPr>
          <p:cNvSpPr/>
          <p:nvPr/>
        </p:nvSpPr>
        <p:spPr>
          <a:xfrm>
            <a:off x="-6195" y="6407340"/>
            <a:ext cx="12192082" cy="4529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4FC619-6597-C722-D6DD-9578AFCAEF07}"/>
              </a:ext>
            </a:extLst>
          </p:cNvPr>
          <p:cNvSpPr/>
          <p:nvPr/>
        </p:nvSpPr>
        <p:spPr>
          <a:xfrm>
            <a:off x="-3672" y="-3651"/>
            <a:ext cx="12192082" cy="4529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earing glasses and smiling&#10;&#10;AI-generated content may be incorrect.">
            <a:extLst>
              <a:ext uri="{FF2B5EF4-FFF2-40B4-BE49-F238E27FC236}">
                <a16:creationId xmlns:a16="http://schemas.microsoft.com/office/drawing/2014/main" id="{DDF977D1-FF88-AD62-79B8-2D053946B9FD}"/>
              </a:ext>
            </a:extLst>
          </p:cNvPr>
          <p:cNvPicPr>
            <a:picLocks noChangeAspect="1"/>
          </p:cNvPicPr>
          <p:nvPr/>
        </p:nvPicPr>
        <p:blipFill>
          <a:blip r:embed="rId3"/>
          <a:stretch>
            <a:fillRect/>
          </a:stretch>
        </p:blipFill>
        <p:spPr>
          <a:xfrm>
            <a:off x="6923330" y="1199446"/>
            <a:ext cx="4681237" cy="1620471"/>
          </a:xfrm>
          <a:prstGeom prst="rect">
            <a:avLst/>
          </a:prstGeom>
        </p:spPr>
      </p:pic>
      <p:sp>
        <p:nvSpPr>
          <p:cNvPr id="8" name="Arrow: Down 7">
            <a:extLst>
              <a:ext uri="{FF2B5EF4-FFF2-40B4-BE49-F238E27FC236}">
                <a16:creationId xmlns:a16="http://schemas.microsoft.com/office/drawing/2014/main" id="{882A86A2-EBA9-BA3A-AF53-DDECD75B40F6}"/>
              </a:ext>
            </a:extLst>
          </p:cNvPr>
          <p:cNvSpPr/>
          <p:nvPr/>
        </p:nvSpPr>
        <p:spPr>
          <a:xfrm>
            <a:off x="9076188" y="3124853"/>
            <a:ext cx="370702" cy="72767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smiling at the camera&#10;&#10;AI-generated content may be incorrect.">
            <a:extLst>
              <a:ext uri="{FF2B5EF4-FFF2-40B4-BE49-F238E27FC236}">
                <a16:creationId xmlns:a16="http://schemas.microsoft.com/office/drawing/2014/main" id="{A3D7BA12-EFD6-F361-16C2-1147FCCD5797}"/>
              </a:ext>
            </a:extLst>
          </p:cNvPr>
          <p:cNvPicPr>
            <a:picLocks noChangeAspect="1"/>
          </p:cNvPicPr>
          <p:nvPr/>
        </p:nvPicPr>
        <p:blipFill>
          <a:blip r:embed="rId4"/>
          <a:stretch>
            <a:fillRect/>
          </a:stretch>
        </p:blipFill>
        <p:spPr>
          <a:xfrm>
            <a:off x="6921911" y="4107855"/>
            <a:ext cx="4675042" cy="1613933"/>
          </a:xfrm>
          <a:prstGeom prst="rect">
            <a:avLst/>
          </a:prstGeom>
        </p:spPr>
      </p:pic>
      <p:sp>
        <p:nvSpPr>
          <p:cNvPr id="4" name="Rectangle 3">
            <a:extLst>
              <a:ext uri="{FF2B5EF4-FFF2-40B4-BE49-F238E27FC236}">
                <a16:creationId xmlns:a16="http://schemas.microsoft.com/office/drawing/2014/main" id="{9696258C-51E1-D2DD-304E-A057E7DD9DC3}"/>
              </a:ext>
            </a:extLst>
          </p:cNvPr>
          <p:cNvSpPr/>
          <p:nvPr/>
        </p:nvSpPr>
        <p:spPr>
          <a:xfrm rot="5400000">
            <a:off x="-3262400" y="3239836"/>
            <a:ext cx="6887137" cy="3577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37AB89-E650-77B8-7A01-DBC33010F4C3}"/>
              </a:ext>
            </a:extLst>
          </p:cNvPr>
          <p:cNvSpPr/>
          <p:nvPr/>
        </p:nvSpPr>
        <p:spPr>
          <a:xfrm rot="5400000">
            <a:off x="8564709" y="3252846"/>
            <a:ext cx="6887137" cy="3639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37316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AD4A0-63F7-966B-5BAC-412EE85748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11B87C-99EA-9922-F1EA-646612C6AE90}"/>
              </a:ext>
            </a:extLst>
          </p:cNvPr>
          <p:cNvSpPr>
            <a:spLocks noGrp="1"/>
          </p:cNvSpPr>
          <p:nvPr>
            <p:ph type="ctrTitle"/>
          </p:nvPr>
        </p:nvSpPr>
        <p:spPr>
          <a:xfrm>
            <a:off x="177136" y="1017594"/>
            <a:ext cx="7014593" cy="1028241"/>
          </a:xfrm>
        </p:spPr>
        <p:txBody>
          <a:bodyPr>
            <a:normAutofit fontScale="90000"/>
          </a:bodyPr>
          <a:lstStyle/>
          <a:p>
            <a:r>
              <a:rPr lang="en-US"/>
              <a:t>Financials</a:t>
            </a:r>
          </a:p>
        </p:txBody>
      </p:sp>
      <p:sp>
        <p:nvSpPr>
          <p:cNvPr id="7" name="Rectangle: Rounded Corners 6">
            <a:extLst>
              <a:ext uri="{FF2B5EF4-FFF2-40B4-BE49-F238E27FC236}">
                <a16:creationId xmlns:a16="http://schemas.microsoft.com/office/drawing/2014/main" id="{5C55F8EE-D813-435B-3964-AD7E43464627}"/>
              </a:ext>
            </a:extLst>
          </p:cNvPr>
          <p:cNvSpPr/>
          <p:nvPr/>
        </p:nvSpPr>
        <p:spPr>
          <a:xfrm>
            <a:off x="5857534" y="2935094"/>
            <a:ext cx="6829132" cy="4078542"/>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Graphic 5" descr="File:Apple logo black.svg - Wikimedia Commons">
            <a:extLst>
              <a:ext uri="{FF2B5EF4-FFF2-40B4-BE49-F238E27FC236}">
                <a16:creationId xmlns:a16="http://schemas.microsoft.com/office/drawing/2014/main" id="{0490013E-0580-D6F2-8D49-C65E418AE2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72473" y="3707819"/>
            <a:ext cx="2200277" cy="2533338"/>
          </a:xfrm>
          <a:prstGeom prst="rect">
            <a:avLst/>
          </a:prstGeom>
        </p:spPr>
      </p:pic>
    </p:spTree>
    <p:extLst>
      <p:ext uri="{BB962C8B-B14F-4D97-AF65-F5344CB8AC3E}">
        <p14:creationId xmlns:p14="http://schemas.microsoft.com/office/powerpoint/2010/main" val="8246514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3FFB7-AE53-8013-2A09-7149BAF8D58C}"/>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61406F3-B730-928E-BBC5-B90A2CDC95CF}"/>
              </a:ext>
            </a:extLst>
          </p:cNvPr>
          <p:cNvSpPr>
            <a:spLocks noGrp="1"/>
          </p:cNvSpPr>
          <p:nvPr>
            <p:ph sz="quarter" idx="13"/>
          </p:nvPr>
        </p:nvSpPr>
        <p:spPr>
          <a:xfrm>
            <a:off x="548640" y="423134"/>
            <a:ext cx="8266176" cy="818120"/>
          </a:xfrm>
        </p:spPr>
        <p:txBody>
          <a:bodyPr/>
          <a:lstStyle/>
          <a:p>
            <a:r>
              <a:rPr lang="en-US" sz="4000"/>
              <a:t>Consolidated Balance Sheet 10-Q</a:t>
            </a:r>
          </a:p>
        </p:txBody>
      </p:sp>
      <p:pic>
        <p:nvPicPr>
          <p:cNvPr id="3" name="Picture 2" descr="A screenshot of a financial statement&#10;&#10;AI-generated content may be incorrect.">
            <a:extLst>
              <a:ext uri="{FF2B5EF4-FFF2-40B4-BE49-F238E27FC236}">
                <a16:creationId xmlns:a16="http://schemas.microsoft.com/office/drawing/2014/main" id="{5FFEB288-8C35-2712-E2DE-2E8906AE4D2E}"/>
              </a:ext>
            </a:extLst>
          </p:cNvPr>
          <p:cNvPicPr>
            <a:picLocks noChangeAspect="1"/>
          </p:cNvPicPr>
          <p:nvPr/>
        </p:nvPicPr>
        <p:blipFill>
          <a:blip r:embed="rId2"/>
          <a:stretch>
            <a:fillRect/>
          </a:stretch>
        </p:blipFill>
        <p:spPr>
          <a:xfrm>
            <a:off x="476250" y="1243399"/>
            <a:ext cx="11239500" cy="5524500"/>
          </a:xfrm>
          <a:prstGeom prst="rect">
            <a:avLst/>
          </a:prstGeom>
        </p:spPr>
      </p:pic>
      <p:sp>
        <p:nvSpPr>
          <p:cNvPr id="7" name="Rectangle 6">
            <a:extLst>
              <a:ext uri="{FF2B5EF4-FFF2-40B4-BE49-F238E27FC236}">
                <a16:creationId xmlns:a16="http://schemas.microsoft.com/office/drawing/2014/main" id="{35293CCD-1901-818B-024F-F8B31E82AB33}"/>
              </a:ext>
            </a:extLst>
          </p:cNvPr>
          <p:cNvSpPr/>
          <p:nvPr/>
        </p:nvSpPr>
        <p:spPr>
          <a:xfrm>
            <a:off x="782593" y="2409568"/>
            <a:ext cx="10860215" cy="59724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2FF6FA0-BBA0-9F4F-D402-4B1480E838B9}"/>
              </a:ext>
            </a:extLst>
          </p:cNvPr>
          <p:cNvSpPr/>
          <p:nvPr/>
        </p:nvSpPr>
        <p:spPr>
          <a:xfrm>
            <a:off x="1249404" y="4290540"/>
            <a:ext cx="10393404" cy="2677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6737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DA340-9981-2E58-2CB4-3B1968E8992F}"/>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E349BE6-8D8F-271A-EBCC-ADA239489247}"/>
              </a:ext>
            </a:extLst>
          </p:cNvPr>
          <p:cNvSpPr>
            <a:spLocks noGrp="1"/>
          </p:cNvSpPr>
          <p:nvPr>
            <p:ph sz="quarter" idx="13"/>
          </p:nvPr>
        </p:nvSpPr>
        <p:spPr>
          <a:xfrm>
            <a:off x="47505" y="-2488"/>
            <a:ext cx="8266176" cy="818120"/>
          </a:xfrm>
        </p:spPr>
        <p:txBody>
          <a:bodyPr/>
          <a:lstStyle/>
          <a:p>
            <a:r>
              <a:rPr lang="en-US" sz="4000"/>
              <a:t>Consolidated Balance Sheet 10-Q</a:t>
            </a:r>
          </a:p>
        </p:txBody>
      </p:sp>
      <p:pic>
        <p:nvPicPr>
          <p:cNvPr id="4" name="Picture 3" descr="A screenshot of a financial statement&#10;&#10;AI-generated content may be incorrect.">
            <a:extLst>
              <a:ext uri="{FF2B5EF4-FFF2-40B4-BE49-F238E27FC236}">
                <a16:creationId xmlns:a16="http://schemas.microsoft.com/office/drawing/2014/main" id="{79EF9C98-9E5D-583B-1443-E1C606DFC559}"/>
              </a:ext>
            </a:extLst>
          </p:cNvPr>
          <p:cNvPicPr>
            <a:picLocks noChangeAspect="1"/>
          </p:cNvPicPr>
          <p:nvPr/>
        </p:nvPicPr>
        <p:blipFill>
          <a:blip r:embed="rId2"/>
          <a:stretch>
            <a:fillRect/>
          </a:stretch>
        </p:blipFill>
        <p:spPr>
          <a:xfrm>
            <a:off x="1594796" y="816920"/>
            <a:ext cx="9002408" cy="5965567"/>
          </a:xfrm>
          <a:prstGeom prst="rect">
            <a:avLst/>
          </a:prstGeom>
        </p:spPr>
      </p:pic>
      <p:sp>
        <p:nvSpPr>
          <p:cNvPr id="7" name="Rectangle 6">
            <a:extLst>
              <a:ext uri="{FF2B5EF4-FFF2-40B4-BE49-F238E27FC236}">
                <a16:creationId xmlns:a16="http://schemas.microsoft.com/office/drawing/2014/main" id="{60A194F7-E829-77A6-FFB9-EEF747370A5F}"/>
              </a:ext>
            </a:extLst>
          </p:cNvPr>
          <p:cNvSpPr/>
          <p:nvPr/>
        </p:nvSpPr>
        <p:spPr>
          <a:xfrm>
            <a:off x="1922161" y="5704702"/>
            <a:ext cx="8677188" cy="2677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0E734A6-4C85-06CF-FCE0-7FA5BB999384}"/>
              </a:ext>
            </a:extLst>
          </p:cNvPr>
          <p:cNvSpPr/>
          <p:nvPr/>
        </p:nvSpPr>
        <p:spPr>
          <a:xfrm>
            <a:off x="2258539" y="6219567"/>
            <a:ext cx="8340810" cy="2334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807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4BE65-8FDF-C3D5-2447-B6AE5FD81FCE}"/>
              </a:ext>
            </a:extLst>
          </p:cNvPr>
          <p:cNvSpPr>
            <a:spLocks noGrp="1"/>
          </p:cNvSpPr>
          <p:nvPr>
            <p:ph type="title"/>
          </p:nvPr>
        </p:nvSpPr>
        <p:spPr>
          <a:xfrm>
            <a:off x="761800" y="152751"/>
            <a:ext cx="7446197" cy="1714242"/>
          </a:xfrm>
        </p:spPr>
        <p:txBody>
          <a:bodyPr anchor="ctr">
            <a:normAutofit/>
          </a:bodyPr>
          <a:lstStyle/>
          <a:p>
            <a:r>
              <a:rPr lang="en-US" b="1">
                <a:latin typeface="Raleway Medium"/>
              </a:rPr>
              <a:t>GICS Structure Of Global Tech</a:t>
            </a:r>
          </a:p>
        </p:txBody>
      </p:sp>
      <p:sp>
        <p:nvSpPr>
          <p:cNvPr id="3" name="Content Placeholder 2">
            <a:extLst>
              <a:ext uri="{FF2B5EF4-FFF2-40B4-BE49-F238E27FC236}">
                <a16:creationId xmlns:a16="http://schemas.microsoft.com/office/drawing/2014/main" id="{8827F7C2-09A0-71B9-9A73-948E0B64CEDA}"/>
              </a:ext>
            </a:extLst>
          </p:cNvPr>
          <p:cNvSpPr>
            <a:spLocks noGrp="1"/>
          </p:cNvSpPr>
          <p:nvPr>
            <p:ph idx="1"/>
          </p:nvPr>
        </p:nvSpPr>
        <p:spPr>
          <a:xfrm>
            <a:off x="761800" y="2120994"/>
            <a:ext cx="5982197" cy="3769835"/>
          </a:xfrm>
        </p:spPr>
        <p:txBody>
          <a:bodyPr vert="horz" lIns="91440" tIns="45720" rIns="91440" bIns="45720" rtlCol="0" anchor="ctr">
            <a:noAutofit/>
          </a:bodyPr>
          <a:lstStyle/>
          <a:p>
            <a:pPr marL="0" lvl="0" indent="0">
              <a:spcBef>
                <a:spcPts val="0"/>
              </a:spcBef>
              <a:buNone/>
            </a:pPr>
            <a:r>
              <a:rPr lang="en-CA" sz="2000" b="1">
                <a:latin typeface="Raleway"/>
                <a:ea typeface="Proxima Nova"/>
                <a:cs typeface="Proxima Nova"/>
                <a:sym typeface="Proxima Nova"/>
              </a:rPr>
              <a:t>The Global Tech Industry Groups: </a:t>
            </a:r>
            <a:endParaRPr lang="en-US" sz="2000" b="1">
              <a:latin typeface="Raleway"/>
              <a:ea typeface="Proxima Nova"/>
              <a:cs typeface="Proxima Nova"/>
            </a:endParaRPr>
          </a:p>
          <a:p>
            <a:pPr marL="114300" lvl="0" indent="0">
              <a:spcBef>
                <a:spcPts val="0"/>
              </a:spcBef>
              <a:buSzPts val="1800"/>
              <a:buNone/>
            </a:pPr>
            <a:endParaRPr lang="en-CA" sz="2000">
              <a:latin typeface="Century Gothic"/>
              <a:ea typeface="Proxima Nova"/>
              <a:cs typeface="Proxima Nova"/>
            </a:endParaRPr>
          </a:p>
          <a:p>
            <a:pPr marL="457200" lvl="0" indent="-342900">
              <a:spcBef>
                <a:spcPts val="0"/>
              </a:spcBef>
              <a:buSzPts val="1800"/>
              <a:buFont typeface="Proxima Nova"/>
              <a:buChar char="●"/>
            </a:pPr>
            <a:r>
              <a:rPr lang="en-CA" b="1">
                <a:latin typeface="Century Gothic"/>
                <a:ea typeface="Proxima Nova"/>
                <a:cs typeface="Proxima Nova"/>
                <a:sym typeface="Proxima Nova"/>
              </a:rPr>
              <a:t>Software and Services</a:t>
            </a:r>
            <a:r>
              <a:rPr lang="en-CA">
                <a:latin typeface="Century Gothic"/>
                <a:ea typeface="Proxima Nova"/>
                <a:cs typeface="Proxima Nova"/>
                <a:sym typeface="Proxima Nova"/>
              </a:rPr>
              <a:t>- Cloud Platforms, IT services</a:t>
            </a:r>
            <a:endParaRPr lang="en-CA">
              <a:latin typeface="Century Gothic"/>
              <a:ea typeface="Proxima Nova"/>
              <a:cs typeface="Proxima Nova"/>
            </a:endParaRPr>
          </a:p>
          <a:p>
            <a:pPr marL="114300">
              <a:spcBef>
                <a:spcPts val="0"/>
              </a:spcBef>
              <a:buSzPts val="1800"/>
            </a:pPr>
            <a:endParaRPr lang="en-CA">
              <a:latin typeface="Century Gothic"/>
              <a:ea typeface="Proxima Nova"/>
              <a:cs typeface="Proxima Nova"/>
            </a:endParaRPr>
          </a:p>
          <a:p>
            <a:pPr marL="457200" lvl="0" indent="-342900">
              <a:spcBef>
                <a:spcPts val="0"/>
              </a:spcBef>
              <a:buSzPts val="1800"/>
              <a:buFont typeface="Proxima Nova"/>
              <a:buChar char="●"/>
            </a:pPr>
            <a:r>
              <a:rPr lang="en-CA" b="1">
                <a:latin typeface="Century Gothic"/>
                <a:ea typeface="Proxima Nova"/>
                <a:cs typeface="Proxima Nova"/>
                <a:sym typeface="Proxima Nova"/>
              </a:rPr>
              <a:t>Technology Hardware and Equipment</a:t>
            </a:r>
            <a:r>
              <a:rPr lang="en-CA">
                <a:latin typeface="Century Gothic"/>
                <a:ea typeface="Proxima Nova"/>
                <a:cs typeface="Proxima Nova"/>
                <a:sym typeface="Proxima Nova"/>
              </a:rPr>
              <a:t>- Storage, Device and Communication Equipment </a:t>
            </a:r>
            <a:endParaRPr lang="en-CA">
              <a:latin typeface="Century Gothic"/>
              <a:ea typeface="Proxima Nova"/>
              <a:cs typeface="Proxima Nova"/>
            </a:endParaRPr>
          </a:p>
          <a:p>
            <a:pPr marL="114300">
              <a:spcBef>
                <a:spcPts val="0"/>
              </a:spcBef>
              <a:buSzPts val="1800"/>
            </a:pPr>
            <a:endParaRPr lang="en-CA">
              <a:latin typeface="Century Gothic"/>
              <a:ea typeface="Proxima Nova"/>
              <a:cs typeface="Proxima Nova"/>
            </a:endParaRPr>
          </a:p>
          <a:p>
            <a:pPr marL="457200" lvl="0" indent="-342900">
              <a:spcBef>
                <a:spcPts val="0"/>
              </a:spcBef>
              <a:buSzPts val="1800"/>
              <a:buFont typeface="Proxima Nova"/>
              <a:buChar char="●"/>
            </a:pPr>
            <a:r>
              <a:rPr lang="en-CA" b="1">
                <a:latin typeface="Century Gothic"/>
                <a:ea typeface="Proxima Nova"/>
                <a:cs typeface="Proxima Nova"/>
                <a:sym typeface="Proxima Nova"/>
              </a:rPr>
              <a:t>Semiconductors and Semiconductor Equipment</a:t>
            </a:r>
            <a:r>
              <a:rPr lang="en-CA">
                <a:latin typeface="Century Gothic"/>
                <a:ea typeface="Proxima Nova"/>
                <a:cs typeface="Proxima Nova"/>
                <a:sym typeface="Proxima Nova"/>
              </a:rPr>
              <a:t>- Chips and processors</a:t>
            </a:r>
            <a:endParaRPr lang="en-CA">
              <a:latin typeface="Century Gothic"/>
              <a:ea typeface="Proxima Nova"/>
              <a:cs typeface="Proxima Nova"/>
            </a:endParaRPr>
          </a:p>
          <a:p>
            <a:pPr marL="0" indent="0">
              <a:buNone/>
            </a:pPr>
            <a:endParaRPr lang="en-US" sz="2000"/>
          </a:p>
        </p:txBody>
      </p:sp>
      <p:pic>
        <p:nvPicPr>
          <p:cNvPr id="5" name="Picture 4" descr="The Global Industry Classification Standard (GICS®)">
            <a:extLst>
              <a:ext uri="{FF2B5EF4-FFF2-40B4-BE49-F238E27FC236}">
                <a16:creationId xmlns:a16="http://schemas.microsoft.com/office/drawing/2014/main" id="{E1294EA6-DE6C-7ECD-CFA3-D5C9074AF91D}"/>
              </a:ext>
            </a:extLst>
          </p:cNvPr>
          <p:cNvPicPr>
            <a:picLocks noChangeAspect="1"/>
          </p:cNvPicPr>
          <p:nvPr/>
        </p:nvPicPr>
        <p:blipFill>
          <a:blip r:embed="rId3"/>
          <a:stretch>
            <a:fillRect/>
          </a:stretch>
        </p:blipFill>
        <p:spPr>
          <a:xfrm>
            <a:off x="7790402" y="2949240"/>
            <a:ext cx="3649196" cy="959519"/>
          </a:xfrm>
          <a:prstGeom prst="rect">
            <a:avLst/>
          </a:prstGeom>
        </p:spPr>
      </p:pic>
    </p:spTree>
    <p:extLst>
      <p:ext uri="{BB962C8B-B14F-4D97-AF65-F5344CB8AC3E}">
        <p14:creationId xmlns:p14="http://schemas.microsoft.com/office/powerpoint/2010/main" val="36324556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30F65-7FE3-1245-F80A-9D0A3E6A2A18}"/>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4F8C455-F443-4962-1213-FB30BFDA6CC9}"/>
              </a:ext>
            </a:extLst>
          </p:cNvPr>
          <p:cNvSpPr>
            <a:spLocks noGrp="1"/>
          </p:cNvSpPr>
          <p:nvPr>
            <p:ph sz="quarter" idx="13"/>
          </p:nvPr>
        </p:nvSpPr>
        <p:spPr>
          <a:xfrm>
            <a:off x="-549" y="251512"/>
            <a:ext cx="8992680" cy="850938"/>
          </a:xfrm>
        </p:spPr>
        <p:txBody>
          <a:bodyPr/>
          <a:lstStyle/>
          <a:p>
            <a:r>
              <a:rPr lang="en-US" sz="4000"/>
              <a:t>Consolidated Balance Sheet 10-K</a:t>
            </a:r>
          </a:p>
        </p:txBody>
      </p:sp>
      <p:pic>
        <p:nvPicPr>
          <p:cNvPr id="2" name="Picture 1" descr="A screenshot of a financial statement&#10;&#10;AI-generated content may be incorrect.">
            <a:extLst>
              <a:ext uri="{FF2B5EF4-FFF2-40B4-BE49-F238E27FC236}">
                <a16:creationId xmlns:a16="http://schemas.microsoft.com/office/drawing/2014/main" id="{799E622E-F041-1959-ECFE-BC01C1161645}"/>
              </a:ext>
            </a:extLst>
          </p:cNvPr>
          <p:cNvPicPr>
            <a:picLocks noChangeAspect="1"/>
          </p:cNvPicPr>
          <p:nvPr/>
        </p:nvPicPr>
        <p:blipFill>
          <a:blip r:embed="rId2"/>
          <a:srcRect t="-30" b="57904"/>
          <a:stretch>
            <a:fillRect/>
          </a:stretch>
        </p:blipFill>
        <p:spPr>
          <a:xfrm>
            <a:off x="155123" y="1311343"/>
            <a:ext cx="11882593" cy="5354611"/>
          </a:xfrm>
          <a:prstGeom prst="rect">
            <a:avLst/>
          </a:prstGeom>
        </p:spPr>
      </p:pic>
      <p:sp>
        <p:nvSpPr>
          <p:cNvPr id="5" name="Rectangle 4">
            <a:extLst>
              <a:ext uri="{FF2B5EF4-FFF2-40B4-BE49-F238E27FC236}">
                <a16:creationId xmlns:a16="http://schemas.microsoft.com/office/drawing/2014/main" id="{6B4E9616-F149-4086-EC88-77116E97249D}"/>
              </a:ext>
            </a:extLst>
          </p:cNvPr>
          <p:cNvSpPr/>
          <p:nvPr/>
        </p:nvSpPr>
        <p:spPr>
          <a:xfrm>
            <a:off x="1487832" y="6251547"/>
            <a:ext cx="10487334" cy="24462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34C58C0-3391-AC14-F908-C439955739FD}"/>
              </a:ext>
            </a:extLst>
          </p:cNvPr>
          <p:cNvSpPr/>
          <p:nvPr/>
        </p:nvSpPr>
        <p:spPr>
          <a:xfrm>
            <a:off x="601931" y="2999108"/>
            <a:ext cx="11373234" cy="5729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4073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4837B-D4E2-898A-109A-B2208981B8BD}"/>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04E465D-39D0-48AF-8F1D-DD76D4B70F26}"/>
              </a:ext>
            </a:extLst>
          </p:cNvPr>
          <p:cNvSpPr>
            <a:spLocks noGrp="1"/>
          </p:cNvSpPr>
          <p:nvPr>
            <p:ph sz="quarter" idx="13"/>
          </p:nvPr>
        </p:nvSpPr>
        <p:spPr>
          <a:xfrm>
            <a:off x="-549" y="-2488"/>
            <a:ext cx="8385558" cy="1197864"/>
          </a:xfrm>
        </p:spPr>
        <p:txBody>
          <a:bodyPr/>
          <a:lstStyle/>
          <a:p>
            <a:r>
              <a:rPr lang="en-US" sz="4000"/>
              <a:t>Consolidated Balance Sheet 10-K</a:t>
            </a:r>
          </a:p>
        </p:txBody>
      </p:sp>
      <p:pic>
        <p:nvPicPr>
          <p:cNvPr id="2" name="Picture 1" descr="A screenshot of a financial statement&#10;&#10;AI-generated content may be incorrect.">
            <a:extLst>
              <a:ext uri="{FF2B5EF4-FFF2-40B4-BE49-F238E27FC236}">
                <a16:creationId xmlns:a16="http://schemas.microsoft.com/office/drawing/2014/main" id="{41AB1F93-AD53-1A06-C28D-88D6285ABC02}"/>
              </a:ext>
            </a:extLst>
          </p:cNvPr>
          <p:cNvPicPr>
            <a:picLocks noChangeAspect="1"/>
          </p:cNvPicPr>
          <p:nvPr/>
        </p:nvPicPr>
        <p:blipFill>
          <a:blip r:embed="rId2"/>
          <a:srcRect t="43430"/>
          <a:stretch>
            <a:fillRect/>
          </a:stretch>
        </p:blipFill>
        <p:spPr>
          <a:xfrm>
            <a:off x="1418928" y="1194240"/>
            <a:ext cx="9348788" cy="5663765"/>
          </a:xfrm>
          <a:prstGeom prst="rect">
            <a:avLst/>
          </a:prstGeom>
        </p:spPr>
      </p:pic>
      <p:sp>
        <p:nvSpPr>
          <p:cNvPr id="5" name="Rectangle 4">
            <a:extLst>
              <a:ext uri="{FF2B5EF4-FFF2-40B4-BE49-F238E27FC236}">
                <a16:creationId xmlns:a16="http://schemas.microsoft.com/office/drawing/2014/main" id="{A8EF0108-09A1-72C4-22EB-F619FF8754B0}"/>
              </a:ext>
            </a:extLst>
          </p:cNvPr>
          <p:cNvSpPr/>
          <p:nvPr/>
        </p:nvSpPr>
        <p:spPr>
          <a:xfrm>
            <a:off x="1803784" y="3500913"/>
            <a:ext cx="8963332" cy="26320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E7C484A-A101-3469-C26C-1225BFB1B500}"/>
              </a:ext>
            </a:extLst>
          </p:cNvPr>
          <p:cNvSpPr/>
          <p:nvPr/>
        </p:nvSpPr>
        <p:spPr>
          <a:xfrm>
            <a:off x="2379930" y="4231937"/>
            <a:ext cx="8319041" cy="21984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29D4128-D87C-06EF-9C56-11C2AF88E896}"/>
              </a:ext>
            </a:extLst>
          </p:cNvPr>
          <p:cNvSpPr/>
          <p:nvPr/>
        </p:nvSpPr>
        <p:spPr>
          <a:xfrm>
            <a:off x="1797588" y="1660961"/>
            <a:ext cx="8969528" cy="21984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0072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3D7D2-64F8-E125-509C-89F48383131F}"/>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7376E69-CD7A-F211-F746-31E9FC5BC5CB}"/>
              </a:ext>
            </a:extLst>
          </p:cNvPr>
          <p:cNvSpPr>
            <a:spLocks noGrp="1"/>
          </p:cNvSpPr>
          <p:nvPr>
            <p:ph sz="quarter" idx="13"/>
          </p:nvPr>
        </p:nvSpPr>
        <p:spPr>
          <a:xfrm>
            <a:off x="-2390" y="-1316"/>
            <a:ext cx="8673838" cy="1479157"/>
          </a:xfrm>
        </p:spPr>
        <p:txBody>
          <a:bodyPr/>
          <a:lstStyle/>
          <a:p>
            <a:r>
              <a:rPr lang="en-US" sz="4000"/>
              <a:t>Consolidated Statement of Income</a:t>
            </a:r>
            <a:br>
              <a:rPr lang="en-US" sz="4000"/>
            </a:br>
            <a:r>
              <a:rPr lang="en-US" sz="4000"/>
              <a:t>10-K</a:t>
            </a:r>
            <a:endParaRPr lang="en-US"/>
          </a:p>
        </p:txBody>
      </p:sp>
      <p:pic>
        <p:nvPicPr>
          <p:cNvPr id="4" name="Picture 3">
            <a:extLst>
              <a:ext uri="{FF2B5EF4-FFF2-40B4-BE49-F238E27FC236}">
                <a16:creationId xmlns:a16="http://schemas.microsoft.com/office/drawing/2014/main" id="{BE1FB2DE-0E89-4E3E-7660-1AFB2E4526C3}"/>
              </a:ext>
            </a:extLst>
          </p:cNvPr>
          <p:cNvPicPr>
            <a:picLocks noChangeAspect="1"/>
          </p:cNvPicPr>
          <p:nvPr/>
        </p:nvPicPr>
        <p:blipFill>
          <a:blip r:embed="rId2"/>
          <a:srcRect t="-274" b="-446"/>
          <a:stretch>
            <a:fillRect/>
          </a:stretch>
        </p:blipFill>
        <p:spPr>
          <a:xfrm>
            <a:off x="1876609" y="857607"/>
            <a:ext cx="8443303" cy="6001791"/>
          </a:xfrm>
          <a:prstGeom prst="rect">
            <a:avLst/>
          </a:prstGeom>
        </p:spPr>
      </p:pic>
    </p:spTree>
    <p:extLst>
      <p:ext uri="{BB962C8B-B14F-4D97-AF65-F5344CB8AC3E}">
        <p14:creationId xmlns:p14="http://schemas.microsoft.com/office/powerpoint/2010/main" val="42830390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335A5-6AE0-B058-4D62-4544FB2C0C28}"/>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C36E209-228D-0B7E-EE19-AE98B691C3B2}"/>
              </a:ext>
            </a:extLst>
          </p:cNvPr>
          <p:cNvSpPr>
            <a:spLocks noGrp="1"/>
          </p:cNvSpPr>
          <p:nvPr>
            <p:ph sz="quarter" idx="13"/>
          </p:nvPr>
        </p:nvSpPr>
        <p:spPr>
          <a:xfrm>
            <a:off x="-274" y="-772"/>
            <a:ext cx="10335278" cy="999077"/>
          </a:xfrm>
        </p:spPr>
        <p:txBody>
          <a:bodyPr/>
          <a:lstStyle/>
          <a:p>
            <a:r>
              <a:rPr lang="en-US" sz="4000"/>
              <a:t>Consolidated Statement of income 10-Q</a:t>
            </a:r>
          </a:p>
        </p:txBody>
      </p:sp>
      <p:grpSp>
        <p:nvGrpSpPr>
          <p:cNvPr id="4" name="Group 3">
            <a:extLst>
              <a:ext uri="{FF2B5EF4-FFF2-40B4-BE49-F238E27FC236}">
                <a16:creationId xmlns:a16="http://schemas.microsoft.com/office/drawing/2014/main" id="{D29C1331-4DDD-DF05-FF22-832EB1F3CFC3}"/>
              </a:ext>
            </a:extLst>
          </p:cNvPr>
          <p:cNvGrpSpPr/>
          <p:nvPr/>
        </p:nvGrpSpPr>
        <p:grpSpPr>
          <a:xfrm>
            <a:off x="1164761" y="923073"/>
            <a:ext cx="9862553" cy="5934931"/>
            <a:chOff x="5501346" y="0"/>
            <a:chExt cx="6690651" cy="3481663"/>
          </a:xfrm>
        </p:grpSpPr>
        <p:pic>
          <p:nvPicPr>
            <p:cNvPr id="5" name="Picture 4" descr="A screenshot of a report&#10;&#10;AI-generated content may be incorrect.">
              <a:extLst>
                <a:ext uri="{FF2B5EF4-FFF2-40B4-BE49-F238E27FC236}">
                  <a16:creationId xmlns:a16="http://schemas.microsoft.com/office/drawing/2014/main" id="{39EF4588-E3CE-3818-7EE7-B65335BD60CD}"/>
                </a:ext>
              </a:extLst>
            </p:cNvPr>
            <p:cNvPicPr>
              <a:picLocks noChangeAspect="1"/>
            </p:cNvPicPr>
            <p:nvPr/>
          </p:nvPicPr>
          <p:blipFill>
            <a:blip r:embed="rId2"/>
            <a:srcRect l="278" r="-278" b="49232"/>
            <a:stretch>
              <a:fillRect/>
            </a:stretch>
          </p:blipFill>
          <p:spPr>
            <a:xfrm>
              <a:off x="5501346" y="0"/>
              <a:ext cx="6686377" cy="3481663"/>
            </a:xfrm>
            <a:prstGeom prst="rect">
              <a:avLst/>
            </a:prstGeom>
          </p:spPr>
        </p:pic>
        <p:sp>
          <p:nvSpPr>
            <p:cNvPr id="8" name="Rectangle 7">
              <a:extLst>
                <a:ext uri="{FF2B5EF4-FFF2-40B4-BE49-F238E27FC236}">
                  <a16:creationId xmlns:a16="http://schemas.microsoft.com/office/drawing/2014/main" id="{E81C75E5-BE62-C29A-1D79-B3D03B339128}"/>
                </a:ext>
              </a:extLst>
            </p:cNvPr>
            <p:cNvSpPr/>
            <p:nvPr/>
          </p:nvSpPr>
          <p:spPr>
            <a:xfrm>
              <a:off x="5581133" y="535458"/>
              <a:ext cx="6610864" cy="28630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22B885-3E59-75C7-59AC-8E3B96A00044}"/>
                </a:ext>
              </a:extLst>
            </p:cNvPr>
            <p:cNvSpPr/>
            <p:nvPr/>
          </p:nvSpPr>
          <p:spPr>
            <a:xfrm>
              <a:off x="5951836" y="1599512"/>
              <a:ext cx="6240161" cy="16475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202412-02CF-4A43-5F0B-49A7E7F4ABD8}"/>
                </a:ext>
              </a:extLst>
            </p:cNvPr>
            <p:cNvSpPr/>
            <p:nvPr/>
          </p:nvSpPr>
          <p:spPr>
            <a:xfrm>
              <a:off x="5505620" y="3212755"/>
              <a:ext cx="6686377" cy="16475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30056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ADF42-05C5-3F6D-B071-55278EEE2E70}"/>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D351903-3015-1F5D-F8E2-786F09E19117}"/>
              </a:ext>
            </a:extLst>
          </p:cNvPr>
          <p:cNvSpPr>
            <a:spLocks noGrp="1"/>
          </p:cNvSpPr>
          <p:nvPr>
            <p:ph sz="quarter" idx="13"/>
          </p:nvPr>
        </p:nvSpPr>
        <p:spPr>
          <a:xfrm>
            <a:off x="-274" y="-772"/>
            <a:ext cx="10335278" cy="999077"/>
          </a:xfrm>
        </p:spPr>
        <p:txBody>
          <a:bodyPr/>
          <a:lstStyle/>
          <a:p>
            <a:r>
              <a:rPr lang="en-US" sz="4000"/>
              <a:t>Consolidated Statement of income 10-Q</a:t>
            </a:r>
          </a:p>
        </p:txBody>
      </p:sp>
      <p:pic>
        <p:nvPicPr>
          <p:cNvPr id="5" name="Picture 4" descr="A screenshot of a report&#10;&#10;AI-generated content may be incorrect.">
            <a:extLst>
              <a:ext uri="{FF2B5EF4-FFF2-40B4-BE49-F238E27FC236}">
                <a16:creationId xmlns:a16="http://schemas.microsoft.com/office/drawing/2014/main" id="{AD7E965D-ABC5-322C-E367-BF919F4EC763}"/>
              </a:ext>
            </a:extLst>
          </p:cNvPr>
          <p:cNvPicPr>
            <a:picLocks noChangeAspect="1"/>
          </p:cNvPicPr>
          <p:nvPr/>
        </p:nvPicPr>
        <p:blipFill>
          <a:blip r:embed="rId2"/>
          <a:srcRect l="342" t="50000" r="-342"/>
          <a:stretch>
            <a:fillRect/>
          </a:stretch>
        </p:blipFill>
        <p:spPr>
          <a:xfrm>
            <a:off x="729181" y="1217341"/>
            <a:ext cx="10731791" cy="5504365"/>
          </a:xfrm>
          <a:prstGeom prst="rect">
            <a:avLst/>
          </a:prstGeom>
        </p:spPr>
      </p:pic>
      <p:sp>
        <p:nvSpPr>
          <p:cNvPr id="2" name="Rectangle 1">
            <a:extLst>
              <a:ext uri="{FF2B5EF4-FFF2-40B4-BE49-F238E27FC236}">
                <a16:creationId xmlns:a16="http://schemas.microsoft.com/office/drawing/2014/main" id="{AEFACA2F-C428-89C3-3689-EB4BB091DA1D}"/>
              </a:ext>
            </a:extLst>
          </p:cNvPr>
          <p:cNvSpPr/>
          <p:nvPr/>
        </p:nvSpPr>
        <p:spPr>
          <a:xfrm>
            <a:off x="5925509" y="1612527"/>
            <a:ext cx="5463540" cy="20573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0575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6894E-E24B-F896-4777-DED68AB8DAE8}"/>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142E785-39DB-E948-8133-7446AC125250}"/>
              </a:ext>
            </a:extLst>
          </p:cNvPr>
          <p:cNvSpPr>
            <a:spLocks noGrp="1"/>
          </p:cNvSpPr>
          <p:nvPr>
            <p:ph sz="quarter" idx="13"/>
          </p:nvPr>
        </p:nvSpPr>
        <p:spPr>
          <a:xfrm>
            <a:off x="-2580" y="919"/>
            <a:ext cx="11767295" cy="889985"/>
          </a:xfrm>
        </p:spPr>
        <p:txBody>
          <a:bodyPr/>
          <a:lstStyle/>
          <a:p>
            <a:r>
              <a:rPr lang="en-US" sz="4000"/>
              <a:t>Consolidated Statements of Cashflows 10-K</a:t>
            </a:r>
          </a:p>
        </p:txBody>
      </p:sp>
      <p:pic>
        <p:nvPicPr>
          <p:cNvPr id="5" name="Picture 4" descr="A close-up of a financial report&#10;&#10;AI-generated content may be incorrect.">
            <a:extLst>
              <a:ext uri="{FF2B5EF4-FFF2-40B4-BE49-F238E27FC236}">
                <a16:creationId xmlns:a16="http://schemas.microsoft.com/office/drawing/2014/main" id="{9F3E2C09-3CB2-05DA-6FC3-E61323ABE0EC}"/>
              </a:ext>
            </a:extLst>
          </p:cNvPr>
          <p:cNvPicPr>
            <a:picLocks noChangeAspect="1"/>
          </p:cNvPicPr>
          <p:nvPr/>
        </p:nvPicPr>
        <p:blipFill>
          <a:blip r:embed="rId2"/>
          <a:srcRect l="-28" r="-18" b="56098"/>
          <a:stretch>
            <a:fillRect/>
          </a:stretch>
        </p:blipFill>
        <p:spPr>
          <a:xfrm>
            <a:off x="912374" y="1121317"/>
            <a:ext cx="10359665" cy="5557028"/>
          </a:xfrm>
          <a:prstGeom prst="rect">
            <a:avLst/>
          </a:prstGeom>
        </p:spPr>
      </p:pic>
      <p:sp>
        <p:nvSpPr>
          <p:cNvPr id="8" name="Rectangle 7">
            <a:extLst>
              <a:ext uri="{FF2B5EF4-FFF2-40B4-BE49-F238E27FC236}">
                <a16:creationId xmlns:a16="http://schemas.microsoft.com/office/drawing/2014/main" id="{BCF70E2A-2BC7-289F-E9A3-BD4C06DE511D}"/>
              </a:ext>
            </a:extLst>
          </p:cNvPr>
          <p:cNvSpPr/>
          <p:nvPr/>
        </p:nvSpPr>
        <p:spPr>
          <a:xfrm>
            <a:off x="980167" y="1864396"/>
            <a:ext cx="10193821" cy="4349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6300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CE509-F810-4B8D-F6E8-6DE59D106759}"/>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65F7B01-6542-DB4A-6F9B-CB23E87AD9D6}"/>
              </a:ext>
            </a:extLst>
          </p:cNvPr>
          <p:cNvSpPr>
            <a:spLocks noGrp="1"/>
          </p:cNvSpPr>
          <p:nvPr>
            <p:ph sz="quarter" idx="13"/>
          </p:nvPr>
        </p:nvSpPr>
        <p:spPr>
          <a:xfrm>
            <a:off x="-2580" y="56674"/>
            <a:ext cx="11222123" cy="1020082"/>
          </a:xfrm>
        </p:spPr>
        <p:txBody>
          <a:bodyPr/>
          <a:lstStyle/>
          <a:p>
            <a:r>
              <a:rPr lang="en-US" sz="4000"/>
              <a:t>Consolidated Statements of Cashflows 10-K</a:t>
            </a:r>
          </a:p>
        </p:txBody>
      </p:sp>
      <p:pic>
        <p:nvPicPr>
          <p:cNvPr id="5" name="Picture 4" descr="A close-up of a financial report&#10;&#10;AI-generated content may be incorrect.">
            <a:extLst>
              <a:ext uri="{FF2B5EF4-FFF2-40B4-BE49-F238E27FC236}">
                <a16:creationId xmlns:a16="http://schemas.microsoft.com/office/drawing/2014/main" id="{A502593E-3760-F7AC-AA3F-8F1449A9B283}"/>
              </a:ext>
            </a:extLst>
          </p:cNvPr>
          <p:cNvPicPr>
            <a:picLocks noChangeAspect="1"/>
          </p:cNvPicPr>
          <p:nvPr/>
        </p:nvPicPr>
        <p:blipFill>
          <a:blip r:embed="rId2"/>
          <a:srcRect l="-28" t="44354" r="-18"/>
          <a:stretch>
            <a:fillRect/>
          </a:stretch>
        </p:blipFill>
        <p:spPr>
          <a:xfrm>
            <a:off x="1463740" y="972635"/>
            <a:ext cx="9263129" cy="5872977"/>
          </a:xfrm>
          <a:prstGeom prst="rect">
            <a:avLst/>
          </a:prstGeom>
        </p:spPr>
      </p:pic>
      <p:sp>
        <p:nvSpPr>
          <p:cNvPr id="10" name="Rectangle 9">
            <a:extLst>
              <a:ext uri="{FF2B5EF4-FFF2-40B4-BE49-F238E27FC236}">
                <a16:creationId xmlns:a16="http://schemas.microsoft.com/office/drawing/2014/main" id="{4BBAA8F6-7CEE-19C1-FE53-6282B4BEFE76}"/>
              </a:ext>
            </a:extLst>
          </p:cNvPr>
          <p:cNvSpPr/>
          <p:nvPr/>
        </p:nvSpPr>
        <p:spPr>
          <a:xfrm>
            <a:off x="1678541" y="1291431"/>
            <a:ext cx="8980748" cy="27091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E58339A-F0F8-D1BF-22C0-4A36DDA52E5B}"/>
              </a:ext>
            </a:extLst>
          </p:cNvPr>
          <p:cNvSpPr/>
          <p:nvPr/>
        </p:nvSpPr>
        <p:spPr>
          <a:xfrm>
            <a:off x="1678543" y="3182786"/>
            <a:ext cx="8987276" cy="48438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9FB232-BD42-3173-D1F7-C2C0D2E180C4}"/>
              </a:ext>
            </a:extLst>
          </p:cNvPr>
          <p:cNvSpPr/>
          <p:nvPr/>
        </p:nvSpPr>
        <p:spPr>
          <a:xfrm>
            <a:off x="1516965" y="5347228"/>
            <a:ext cx="9136630" cy="3608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24984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A3A5D-E318-E2BD-DEE3-CAC882956579}"/>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836A858-FD99-4C18-3080-AC3A1957FE63}"/>
              </a:ext>
            </a:extLst>
          </p:cNvPr>
          <p:cNvSpPr>
            <a:spLocks noGrp="1"/>
          </p:cNvSpPr>
          <p:nvPr>
            <p:ph sz="quarter" idx="13"/>
          </p:nvPr>
        </p:nvSpPr>
        <p:spPr>
          <a:xfrm>
            <a:off x="-2580" y="918"/>
            <a:ext cx="11153976" cy="1156374"/>
          </a:xfrm>
        </p:spPr>
        <p:txBody>
          <a:bodyPr/>
          <a:lstStyle/>
          <a:p>
            <a:r>
              <a:rPr lang="en-US" sz="4000"/>
              <a:t>Consolidated Statements of Cashflows 10-Q</a:t>
            </a:r>
          </a:p>
        </p:txBody>
      </p:sp>
      <p:pic>
        <p:nvPicPr>
          <p:cNvPr id="2" name="Picture 1" descr="A screenshot of a financial statement&#10;&#10;AI-generated content may be incorrect.">
            <a:extLst>
              <a:ext uri="{FF2B5EF4-FFF2-40B4-BE49-F238E27FC236}">
                <a16:creationId xmlns:a16="http://schemas.microsoft.com/office/drawing/2014/main" id="{89B293E7-86A9-2B63-3566-E9499362E3A4}"/>
              </a:ext>
            </a:extLst>
          </p:cNvPr>
          <p:cNvPicPr>
            <a:picLocks noChangeAspect="1"/>
          </p:cNvPicPr>
          <p:nvPr/>
        </p:nvPicPr>
        <p:blipFill>
          <a:blip r:embed="rId2"/>
          <a:srcRect r="793" b="55104"/>
          <a:stretch>
            <a:fillRect/>
          </a:stretch>
        </p:blipFill>
        <p:spPr>
          <a:xfrm>
            <a:off x="1106557" y="1084147"/>
            <a:ext cx="9973998" cy="5612786"/>
          </a:xfrm>
          <a:prstGeom prst="rect">
            <a:avLst/>
          </a:prstGeom>
        </p:spPr>
      </p:pic>
    </p:spTree>
    <p:extLst>
      <p:ext uri="{BB962C8B-B14F-4D97-AF65-F5344CB8AC3E}">
        <p14:creationId xmlns:p14="http://schemas.microsoft.com/office/powerpoint/2010/main" val="30747080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4CE7A-CB93-3860-F1E2-3DEE85DB76D9}"/>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063807F-18C4-C06E-2DC2-636B1C15786C}"/>
              </a:ext>
            </a:extLst>
          </p:cNvPr>
          <p:cNvSpPr>
            <a:spLocks noGrp="1"/>
          </p:cNvSpPr>
          <p:nvPr>
            <p:ph sz="quarter" idx="13"/>
          </p:nvPr>
        </p:nvSpPr>
        <p:spPr>
          <a:xfrm>
            <a:off x="-2581" y="62870"/>
            <a:ext cx="11203539" cy="976716"/>
          </a:xfrm>
        </p:spPr>
        <p:txBody>
          <a:bodyPr/>
          <a:lstStyle/>
          <a:p>
            <a:r>
              <a:rPr lang="en-US" sz="4000"/>
              <a:t>Consolidated Statements of Cashflows 10-Q</a:t>
            </a:r>
          </a:p>
        </p:txBody>
      </p:sp>
      <p:pic>
        <p:nvPicPr>
          <p:cNvPr id="2" name="Picture 1" descr="A screenshot of a financial statement&#10;&#10;AI-generated content may be incorrect.">
            <a:extLst>
              <a:ext uri="{FF2B5EF4-FFF2-40B4-BE49-F238E27FC236}">
                <a16:creationId xmlns:a16="http://schemas.microsoft.com/office/drawing/2014/main" id="{75C22A2F-9E26-61D4-B425-C266A40F1CB3}"/>
              </a:ext>
            </a:extLst>
          </p:cNvPr>
          <p:cNvPicPr>
            <a:picLocks noChangeAspect="1"/>
          </p:cNvPicPr>
          <p:nvPr/>
        </p:nvPicPr>
        <p:blipFill>
          <a:blip r:embed="rId2"/>
          <a:srcRect t="44806" r="793"/>
          <a:stretch>
            <a:fillRect/>
          </a:stretch>
        </p:blipFill>
        <p:spPr>
          <a:xfrm>
            <a:off x="1726068" y="1189463"/>
            <a:ext cx="8734974" cy="5668542"/>
          </a:xfrm>
          <a:prstGeom prst="rect">
            <a:avLst/>
          </a:prstGeom>
        </p:spPr>
      </p:pic>
      <p:sp>
        <p:nvSpPr>
          <p:cNvPr id="4" name="Rectangle 3">
            <a:extLst>
              <a:ext uri="{FF2B5EF4-FFF2-40B4-BE49-F238E27FC236}">
                <a16:creationId xmlns:a16="http://schemas.microsoft.com/office/drawing/2014/main" id="{6D621FAC-2A4E-0A5C-E3F7-4D8970A5C6DC}"/>
              </a:ext>
            </a:extLst>
          </p:cNvPr>
          <p:cNvSpPr/>
          <p:nvPr/>
        </p:nvSpPr>
        <p:spPr>
          <a:xfrm>
            <a:off x="1787877" y="5616464"/>
            <a:ext cx="8678024" cy="25416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1660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8B2FE-7B0C-28C4-5FC4-44198087614C}"/>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EE07478-7854-4A9E-0FD9-2DD85CC4D079}"/>
              </a:ext>
            </a:extLst>
          </p:cNvPr>
          <p:cNvSpPr>
            <a:spLocks noGrp="1"/>
          </p:cNvSpPr>
          <p:nvPr>
            <p:ph sz="quarter" idx="13"/>
          </p:nvPr>
        </p:nvSpPr>
        <p:spPr>
          <a:xfrm>
            <a:off x="849541" y="1802880"/>
            <a:ext cx="5243831" cy="3256520"/>
          </a:xfrm>
        </p:spPr>
        <p:txBody>
          <a:bodyPr/>
          <a:lstStyle/>
          <a:p>
            <a:pPr algn="ctr"/>
            <a:r>
              <a:rPr lang="en-US" sz="4000"/>
              <a:t>Final Recommendation </a:t>
            </a:r>
            <a:endParaRPr lang="en-US"/>
          </a:p>
        </p:txBody>
      </p:sp>
      <p:sp>
        <p:nvSpPr>
          <p:cNvPr id="2" name="Rectangle: Rounded Corners 1">
            <a:extLst>
              <a:ext uri="{FF2B5EF4-FFF2-40B4-BE49-F238E27FC236}">
                <a16:creationId xmlns:a16="http://schemas.microsoft.com/office/drawing/2014/main" id="{C095C68F-605B-1BE8-324A-8EFC2DEF3BA1}"/>
              </a:ext>
            </a:extLst>
          </p:cNvPr>
          <p:cNvSpPr/>
          <p:nvPr/>
        </p:nvSpPr>
        <p:spPr>
          <a:xfrm>
            <a:off x="6574634" y="1858"/>
            <a:ext cx="5615939" cy="6736079"/>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10715F-9E4F-03DF-DE7D-ED5BA3466AE9}"/>
              </a:ext>
            </a:extLst>
          </p:cNvPr>
          <p:cNvSpPr txBox="1"/>
          <p:nvPr/>
        </p:nvSpPr>
        <p:spPr>
          <a:xfrm>
            <a:off x="6783038" y="1386839"/>
            <a:ext cx="5197953"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 Apple remains a high-quality, low-volatility long-term compounder supported by durable free cash flow, strong balance sheet health, and industry-leading customer loyalty.</a:t>
            </a:r>
            <a:endParaRPr lang="en-US"/>
          </a:p>
          <a:p>
            <a:r>
              <a:rPr lang="en-US">
                <a:ea typeface="+mn-lt"/>
                <a:cs typeface="+mn-lt"/>
              </a:rPr>
              <a:t>• High-margin Services revenue and ongoing hardware-software integration provide recurring cash flows that justify Apple’s valuation premium.</a:t>
            </a:r>
            <a:endParaRPr lang="en-US"/>
          </a:p>
          <a:p>
            <a:r>
              <a:rPr lang="en-US">
                <a:ea typeface="+mn-lt"/>
                <a:cs typeface="+mn-lt"/>
              </a:rPr>
              <a:t>• Upcoming AI-driven product cycles, continued global expansion, and sustained capital returns offer meaningful long-term value creation.</a:t>
            </a:r>
            <a:endParaRPr lang="en-US"/>
          </a:p>
          <a:p>
            <a:r>
              <a:rPr lang="en-US">
                <a:ea typeface="+mn-lt"/>
                <a:cs typeface="+mn-lt"/>
              </a:rPr>
              <a:t>• While the stock trades near the upper end of fair-value estimates, Apple’s fundamental resilience, ecosystem strength, and predictable earnings profile support a BUY/HOLD stance for long-term investors.</a:t>
            </a:r>
            <a:endParaRPr lang="en-US"/>
          </a:p>
          <a:p>
            <a:pPr algn="l"/>
            <a:endParaRPr lang="en-US"/>
          </a:p>
        </p:txBody>
      </p:sp>
      <p:sp>
        <p:nvSpPr>
          <p:cNvPr id="4" name="Rectangle 3">
            <a:extLst>
              <a:ext uri="{FF2B5EF4-FFF2-40B4-BE49-F238E27FC236}">
                <a16:creationId xmlns:a16="http://schemas.microsoft.com/office/drawing/2014/main" id="{B83B5EAF-C457-6251-13F1-C02326F34ADB}"/>
              </a:ext>
            </a:extLst>
          </p:cNvPr>
          <p:cNvSpPr/>
          <p:nvPr/>
        </p:nvSpPr>
        <p:spPr>
          <a:xfrm>
            <a:off x="8467628" y="504838"/>
            <a:ext cx="1829281" cy="6018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Hold</a:t>
            </a:r>
          </a:p>
        </p:txBody>
      </p:sp>
    </p:spTree>
    <p:extLst>
      <p:ext uri="{BB962C8B-B14F-4D97-AF65-F5344CB8AC3E}">
        <p14:creationId xmlns:p14="http://schemas.microsoft.com/office/powerpoint/2010/main" val="98750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394C9-01C9-5814-1142-58E0657074AC}"/>
              </a:ext>
            </a:extLst>
          </p:cNvPr>
          <p:cNvSpPr>
            <a:spLocks noGrp="1"/>
          </p:cNvSpPr>
          <p:nvPr>
            <p:ph type="title"/>
          </p:nvPr>
        </p:nvSpPr>
        <p:spPr>
          <a:xfrm>
            <a:off x="451945" y="236446"/>
            <a:ext cx="10515600" cy="989232"/>
          </a:xfrm>
        </p:spPr>
        <p:txBody>
          <a:bodyPr vert="horz" lIns="91440" tIns="45720" rIns="91440" bIns="45720" rtlCol="0" anchor="t" anchorCtr="0">
            <a:normAutofit/>
          </a:bodyPr>
          <a:lstStyle/>
          <a:p>
            <a:r>
              <a:rPr lang="en-US" sz="4000" b="1">
                <a:latin typeface="Aptos"/>
              </a:rPr>
              <a:t>Industry </a:t>
            </a:r>
            <a:r>
              <a:rPr lang="en-US" b="1">
                <a:latin typeface="Aptos"/>
              </a:rPr>
              <a:t>Risks</a:t>
            </a:r>
            <a:endParaRPr lang="en-US" sz="4000" b="1">
              <a:latin typeface="Aptos"/>
            </a:endParaRPr>
          </a:p>
        </p:txBody>
      </p:sp>
      <p:pic>
        <p:nvPicPr>
          <p:cNvPr id="8" name="Picture 7" descr="A graph of a number of people&#10;&#10;Description automatically generated with medium confidence">
            <a:extLst>
              <a:ext uri="{FF2B5EF4-FFF2-40B4-BE49-F238E27FC236}">
                <a16:creationId xmlns:a16="http://schemas.microsoft.com/office/drawing/2014/main" id="{C33785B6-A2FC-751C-9208-DEEBAB831944}"/>
              </a:ext>
            </a:extLst>
          </p:cNvPr>
          <p:cNvPicPr>
            <a:picLocks noChangeAspect="1"/>
          </p:cNvPicPr>
          <p:nvPr/>
        </p:nvPicPr>
        <p:blipFill>
          <a:blip r:embed="rId2">
            <a:extLst>
              <a:ext uri="{28A0092B-C50C-407E-A947-70E740481C1C}">
                <a14:useLocalDpi xmlns:a14="http://schemas.microsoft.com/office/drawing/2010/main" val="0"/>
              </a:ext>
            </a:extLst>
          </a:blip>
          <a:srcRect l="1742" t="3704" r="3079" b="2754"/>
          <a:stretch>
            <a:fillRect/>
          </a:stretch>
        </p:blipFill>
        <p:spPr>
          <a:xfrm>
            <a:off x="450740" y="1112994"/>
            <a:ext cx="11314500" cy="5269534"/>
          </a:xfrm>
          <a:prstGeom prst="rect">
            <a:avLst/>
          </a:prstGeom>
        </p:spPr>
      </p:pic>
      <p:cxnSp>
        <p:nvCxnSpPr>
          <p:cNvPr id="4" name="Straight Connector 3">
            <a:extLst>
              <a:ext uri="{FF2B5EF4-FFF2-40B4-BE49-F238E27FC236}">
                <a16:creationId xmlns:a16="http://schemas.microsoft.com/office/drawing/2014/main" id="{BD4D82FF-F2BD-ABF2-0847-6CE537C5626F}"/>
              </a:ext>
            </a:extLst>
          </p:cNvPr>
          <p:cNvCxnSpPr>
            <a:cxnSpLocks/>
          </p:cNvCxnSpPr>
          <p:nvPr/>
        </p:nvCxnSpPr>
        <p:spPr>
          <a:xfrm>
            <a:off x="235412" y="757473"/>
            <a:ext cx="11721176"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126209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8B281-36B9-ADCD-A44A-B2DAD1FB2E7D}"/>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713AB35-6CFD-9EEB-136A-ACDF699A4426}"/>
              </a:ext>
            </a:extLst>
          </p:cNvPr>
          <p:cNvSpPr/>
          <p:nvPr/>
        </p:nvSpPr>
        <p:spPr>
          <a:xfrm>
            <a:off x="5818970" y="2995818"/>
            <a:ext cx="6867696" cy="4017818"/>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 name="Title 1">
            <a:extLst>
              <a:ext uri="{FF2B5EF4-FFF2-40B4-BE49-F238E27FC236}">
                <a16:creationId xmlns:a16="http://schemas.microsoft.com/office/drawing/2014/main" id="{45BEDADA-0BA8-3133-7439-77EBD4F115A5}"/>
              </a:ext>
            </a:extLst>
          </p:cNvPr>
          <p:cNvSpPr>
            <a:spLocks noGrp="1"/>
          </p:cNvSpPr>
          <p:nvPr>
            <p:ph type="ctrTitle"/>
          </p:nvPr>
        </p:nvSpPr>
        <p:spPr>
          <a:xfrm>
            <a:off x="465133" y="756636"/>
            <a:ext cx="9424848" cy="3173260"/>
          </a:xfrm>
        </p:spPr>
        <p:txBody>
          <a:bodyPr>
            <a:normAutofit fontScale="90000"/>
          </a:bodyPr>
          <a:lstStyle/>
          <a:p>
            <a:r>
              <a:rPr lang="en-US"/>
              <a:t>Google</a:t>
            </a:r>
            <a:br>
              <a:rPr lang="en-US"/>
            </a:br>
            <a:r>
              <a:rPr lang="en-US">
                <a:ea typeface="+mj-lt"/>
                <a:cs typeface="+mj-lt"/>
              </a:rPr>
              <a:t>NASDAQ: GOOG</a:t>
            </a:r>
            <a:br>
              <a:rPr lang="en-US"/>
            </a:br>
            <a:r>
              <a:rPr lang="en-US"/>
              <a:t>NASDAQ: GOOGL</a:t>
            </a:r>
            <a:br>
              <a:rPr lang="en-US"/>
            </a:br>
            <a:endParaRPr lang="en-US"/>
          </a:p>
        </p:txBody>
      </p:sp>
      <p:pic>
        <p:nvPicPr>
          <p:cNvPr id="5" name="Picture 4" descr="File:Google &quot;G&quot; logo.svg - Wikimedia Commons">
            <a:extLst>
              <a:ext uri="{FF2B5EF4-FFF2-40B4-BE49-F238E27FC236}">
                <a16:creationId xmlns:a16="http://schemas.microsoft.com/office/drawing/2014/main" id="{769833C5-ECEF-8D74-CD89-965C58F81EE5}"/>
              </a:ext>
            </a:extLst>
          </p:cNvPr>
          <p:cNvPicPr>
            <a:picLocks noChangeAspect="1"/>
          </p:cNvPicPr>
          <p:nvPr/>
        </p:nvPicPr>
        <p:blipFill>
          <a:blip r:embed="rId2"/>
          <a:stretch>
            <a:fillRect/>
          </a:stretch>
        </p:blipFill>
        <p:spPr>
          <a:xfrm>
            <a:off x="7879188" y="3633582"/>
            <a:ext cx="2743200" cy="2743200"/>
          </a:xfrm>
          <a:prstGeom prst="rect">
            <a:avLst/>
          </a:prstGeom>
        </p:spPr>
      </p:pic>
    </p:spTree>
    <p:extLst>
      <p:ext uri="{BB962C8B-B14F-4D97-AF65-F5344CB8AC3E}">
        <p14:creationId xmlns:p14="http://schemas.microsoft.com/office/powerpoint/2010/main" val="30776998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59202-1789-1264-005B-629F9B886BED}"/>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1619B35E-936B-DA54-0D11-8ECA34F3C3EA}"/>
              </a:ext>
            </a:extLst>
          </p:cNvPr>
          <p:cNvSpPr/>
          <p:nvPr/>
        </p:nvSpPr>
        <p:spPr>
          <a:xfrm>
            <a:off x="404518" y="272815"/>
            <a:ext cx="11580518" cy="63029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ile:Google &quot;G&quot; logo.svg - Wikimedia Commons">
            <a:extLst>
              <a:ext uri="{FF2B5EF4-FFF2-40B4-BE49-F238E27FC236}">
                <a16:creationId xmlns:a16="http://schemas.microsoft.com/office/drawing/2014/main" id="{7A156541-9D5C-0A54-E568-AE959DF4E676}"/>
              </a:ext>
            </a:extLst>
          </p:cNvPr>
          <p:cNvPicPr>
            <a:picLocks noChangeAspect="1"/>
          </p:cNvPicPr>
          <p:nvPr/>
        </p:nvPicPr>
        <p:blipFill>
          <a:blip r:embed="rId2"/>
          <a:stretch>
            <a:fillRect/>
          </a:stretch>
        </p:blipFill>
        <p:spPr>
          <a:xfrm>
            <a:off x="11603495" y="6328607"/>
            <a:ext cx="406025" cy="378175"/>
          </a:xfrm>
          <a:prstGeom prst="rect">
            <a:avLst/>
          </a:prstGeom>
        </p:spPr>
      </p:pic>
      <p:pic>
        <p:nvPicPr>
          <p:cNvPr id="20" name="Picture 19" descr="A screenshot of a graph&#10;&#10;AI-generated content may be incorrect.">
            <a:extLst>
              <a:ext uri="{FF2B5EF4-FFF2-40B4-BE49-F238E27FC236}">
                <a16:creationId xmlns:a16="http://schemas.microsoft.com/office/drawing/2014/main" id="{E963559A-66F3-8D69-1FD3-28F124492322}"/>
              </a:ext>
            </a:extLst>
          </p:cNvPr>
          <p:cNvPicPr>
            <a:picLocks noChangeAspect="1"/>
          </p:cNvPicPr>
          <p:nvPr/>
        </p:nvPicPr>
        <p:blipFill>
          <a:blip r:embed="rId3"/>
          <a:stretch>
            <a:fillRect/>
          </a:stretch>
        </p:blipFill>
        <p:spPr>
          <a:xfrm>
            <a:off x="791960" y="623692"/>
            <a:ext cx="10808093" cy="5622991"/>
          </a:xfrm>
          <a:prstGeom prst="rect">
            <a:avLst/>
          </a:prstGeom>
        </p:spPr>
      </p:pic>
    </p:spTree>
    <p:extLst>
      <p:ext uri="{BB962C8B-B14F-4D97-AF65-F5344CB8AC3E}">
        <p14:creationId xmlns:p14="http://schemas.microsoft.com/office/powerpoint/2010/main" val="31310580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9CB2D-3659-E532-817A-E919C0F82E9C}"/>
            </a:ext>
          </a:extLst>
        </p:cNvPr>
        <p:cNvGrpSpPr/>
        <p:nvPr/>
      </p:nvGrpSpPr>
      <p:grpSpPr>
        <a:xfrm>
          <a:off x="0" y="0"/>
          <a:ext cx="0" cy="0"/>
          <a:chOff x="0" y="0"/>
          <a:chExt cx="0" cy="0"/>
        </a:xfrm>
      </p:grpSpPr>
      <p:pic>
        <p:nvPicPr>
          <p:cNvPr id="8" name="Picture 7" descr="File:Google &quot;G&quot; logo.svg - Wikimedia Commons">
            <a:extLst>
              <a:ext uri="{FF2B5EF4-FFF2-40B4-BE49-F238E27FC236}">
                <a16:creationId xmlns:a16="http://schemas.microsoft.com/office/drawing/2014/main" id="{8EEDE270-E43C-7A0C-60DA-1E76A4C476B2}"/>
              </a:ext>
            </a:extLst>
          </p:cNvPr>
          <p:cNvPicPr>
            <a:picLocks noChangeAspect="1"/>
          </p:cNvPicPr>
          <p:nvPr/>
        </p:nvPicPr>
        <p:blipFill>
          <a:blip r:embed="rId2"/>
          <a:stretch>
            <a:fillRect/>
          </a:stretch>
        </p:blipFill>
        <p:spPr>
          <a:xfrm>
            <a:off x="11603495" y="6328607"/>
            <a:ext cx="406025" cy="378175"/>
          </a:xfrm>
          <a:prstGeom prst="rect">
            <a:avLst/>
          </a:prstGeom>
        </p:spPr>
      </p:pic>
      <p:sp>
        <p:nvSpPr>
          <p:cNvPr id="19" name="Title 18">
            <a:extLst>
              <a:ext uri="{FF2B5EF4-FFF2-40B4-BE49-F238E27FC236}">
                <a16:creationId xmlns:a16="http://schemas.microsoft.com/office/drawing/2014/main" id="{45494353-F05F-98FB-3FC0-CCCAD81901B9}"/>
              </a:ext>
            </a:extLst>
          </p:cNvPr>
          <p:cNvSpPr>
            <a:spLocks noGrp="1"/>
          </p:cNvSpPr>
          <p:nvPr>
            <p:ph type="title"/>
          </p:nvPr>
        </p:nvSpPr>
        <p:spPr>
          <a:xfrm>
            <a:off x="721168" y="332980"/>
            <a:ext cx="10745788" cy="1188720"/>
          </a:xfrm>
        </p:spPr>
        <p:txBody>
          <a:bodyPr/>
          <a:lstStyle/>
          <a:p>
            <a:r>
              <a:rPr lang="en-US"/>
              <a:t>Valuation Measures </a:t>
            </a:r>
          </a:p>
        </p:txBody>
      </p:sp>
      <p:grpSp>
        <p:nvGrpSpPr>
          <p:cNvPr id="5" name="Group 4">
            <a:extLst>
              <a:ext uri="{FF2B5EF4-FFF2-40B4-BE49-F238E27FC236}">
                <a16:creationId xmlns:a16="http://schemas.microsoft.com/office/drawing/2014/main" id="{7E8F5091-AB48-54C4-315E-0BDB5C9AA459}"/>
              </a:ext>
            </a:extLst>
          </p:cNvPr>
          <p:cNvGrpSpPr/>
          <p:nvPr/>
        </p:nvGrpSpPr>
        <p:grpSpPr>
          <a:xfrm>
            <a:off x="2744301" y="1721201"/>
            <a:ext cx="6718840" cy="4721808"/>
            <a:chOff x="2916828" y="1908106"/>
            <a:chExt cx="6359407" cy="4506148"/>
          </a:xfrm>
        </p:grpSpPr>
        <p:sp>
          <p:nvSpPr>
            <p:cNvPr id="4" name="Rectangle: Rounded Corners 3">
              <a:extLst>
                <a:ext uri="{FF2B5EF4-FFF2-40B4-BE49-F238E27FC236}">
                  <a16:creationId xmlns:a16="http://schemas.microsoft.com/office/drawing/2014/main" id="{30D1A6C3-003A-99D7-DD48-CA14D87F8647}"/>
                </a:ext>
              </a:extLst>
            </p:cNvPr>
            <p:cNvSpPr/>
            <p:nvPr/>
          </p:nvSpPr>
          <p:spPr>
            <a:xfrm>
              <a:off x="2916828" y="1908106"/>
              <a:ext cx="6359407" cy="45061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omputer&#10;&#10;AI-generated content may be incorrect.">
              <a:extLst>
                <a:ext uri="{FF2B5EF4-FFF2-40B4-BE49-F238E27FC236}">
                  <a16:creationId xmlns:a16="http://schemas.microsoft.com/office/drawing/2014/main" id="{9FA0F11A-CBBC-F9A2-ADE5-7DEFB313F092}"/>
                </a:ext>
              </a:extLst>
            </p:cNvPr>
            <p:cNvPicPr>
              <a:picLocks noChangeAspect="1"/>
            </p:cNvPicPr>
            <p:nvPr/>
          </p:nvPicPr>
          <p:blipFill>
            <a:blip r:embed="rId3"/>
            <a:stretch>
              <a:fillRect/>
            </a:stretch>
          </p:blipFill>
          <p:spPr>
            <a:xfrm>
              <a:off x="3373917" y="2369749"/>
              <a:ext cx="5458543" cy="3584994"/>
            </a:xfrm>
            <a:prstGeom prst="rect">
              <a:avLst/>
            </a:prstGeom>
          </p:spPr>
        </p:pic>
      </p:grpSp>
    </p:spTree>
    <p:extLst>
      <p:ext uri="{BB962C8B-B14F-4D97-AF65-F5344CB8AC3E}">
        <p14:creationId xmlns:p14="http://schemas.microsoft.com/office/powerpoint/2010/main" val="33451229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2581C-582A-3888-A155-F4559B74855F}"/>
            </a:ext>
          </a:extLst>
        </p:cNvPr>
        <p:cNvGrpSpPr/>
        <p:nvPr/>
      </p:nvGrpSpPr>
      <p:grpSpPr>
        <a:xfrm>
          <a:off x="0" y="0"/>
          <a:ext cx="0" cy="0"/>
          <a:chOff x="0" y="0"/>
          <a:chExt cx="0" cy="0"/>
        </a:xfrm>
      </p:grpSpPr>
      <p:pic>
        <p:nvPicPr>
          <p:cNvPr id="8" name="Picture 7" descr="File:Google &quot;G&quot; logo.svg - Wikimedia Commons">
            <a:extLst>
              <a:ext uri="{FF2B5EF4-FFF2-40B4-BE49-F238E27FC236}">
                <a16:creationId xmlns:a16="http://schemas.microsoft.com/office/drawing/2014/main" id="{24590E5A-A7CE-A46D-69DA-CB3585D3AE7B}"/>
              </a:ext>
            </a:extLst>
          </p:cNvPr>
          <p:cNvPicPr>
            <a:picLocks noChangeAspect="1"/>
          </p:cNvPicPr>
          <p:nvPr/>
        </p:nvPicPr>
        <p:blipFill>
          <a:blip r:embed="rId2"/>
          <a:stretch>
            <a:fillRect/>
          </a:stretch>
        </p:blipFill>
        <p:spPr>
          <a:xfrm>
            <a:off x="11603495" y="6328607"/>
            <a:ext cx="406025" cy="378175"/>
          </a:xfrm>
          <a:prstGeom prst="rect">
            <a:avLst/>
          </a:prstGeom>
        </p:spPr>
      </p:pic>
      <p:sp>
        <p:nvSpPr>
          <p:cNvPr id="19" name="Title 18">
            <a:extLst>
              <a:ext uri="{FF2B5EF4-FFF2-40B4-BE49-F238E27FC236}">
                <a16:creationId xmlns:a16="http://schemas.microsoft.com/office/drawing/2014/main" id="{ACBD3DF8-3981-843D-D90D-46631592D37E}"/>
              </a:ext>
            </a:extLst>
          </p:cNvPr>
          <p:cNvSpPr>
            <a:spLocks noGrp="1"/>
          </p:cNvSpPr>
          <p:nvPr>
            <p:ph type="title"/>
          </p:nvPr>
        </p:nvSpPr>
        <p:spPr>
          <a:xfrm>
            <a:off x="576934" y="-2557"/>
            <a:ext cx="10745788" cy="1188720"/>
          </a:xfrm>
        </p:spPr>
        <p:txBody>
          <a:bodyPr/>
          <a:lstStyle/>
          <a:p>
            <a:r>
              <a:rPr lang="en-US"/>
              <a:t>Top Institutional Holders </a:t>
            </a:r>
          </a:p>
        </p:txBody>
      </p:sp>
      <p:grpSp>
        <p:nvGrpSpPr>
          <p:cNvPr id="9" name="Group 8">
            <a:extLst>
              <a:ext uri="{FF2B5EF4-FFF2-40B4-BE49-F238E27FC236}">
                <a16:creationId xmlns:a16="http://schemas.microsoft.com/office/drawing/2014/main" id="{8871525C-86B6-B9B8-0ADA-CCC87EF4E88A}"/>
              </a:ext>
            </a:extLst>
          </p:cNvPr>
          <p:cNvGrpSpPr/>
          <p:nvPr/>
        </p:nvGrpSpPr>
        <p:grpSpPr>
          <a:xfrm>
            <a:off x="717695" y="1184477"/>
            <a:ext cx="10745354" cy="5523383"/>
            <a:chOff x="1929938" y="1812967"/>
            <a:chExt cx="7896187" cy="4513247"/>
          </a:xfrm>
        </p:grpSpPr>
        <p:sp>
          <p:nvSpPr>
            <p:cNvPr id="6" name="Rectangle: Rounded Corners 5">
              <a:extLst>
                <a:ext uri="{FF2B5EF4-FFF2-40B4-BE49-F238E27FC236}">
                  <a16:creationId xmlns:a16="http://schemas.microsoft.com/office/drawing/2014/main" id="{C47CE4FA-B180-5115-4255-3C2C2B5268C8}"/>
                </a:ext>
              </a:extLst>
            </p:cNvPr>
            <p:cNvSpPr/>
            <p:nvPr/>
          </p:nvSpPr>
          <p:spPr>
            <a:xfrm>
              <a:off x="1929938" y="1812967"/>
              <a:ext cx="7896187" cy="45132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graph&#10;&#10;AI-generated content may be incorrect.">
              <a:extLst>
                <a:ext uri="{FF2B5EF4-FFF2-40B4-BE49-F238E27FC236}">
                  <a16:creationId xmlns:a16="http://schemas.microsoft.com/office/drawing/2014/main" id="{C0F6B023-E139-5BE0-99EE-D77A354FDD36}"/>
                </a:ext>
              </a:extLst>
            </p:cNvPr>
            <p:cNvPicPr>
              <a:picLocks noChangeAspect="1"/>
            </p:cNvPicPr>
            <p:nvPr/>
          </p:nvPicPr>
          <p:blipFill>
            <a:blip r:embed="rId3"/>
            <a:stretch>
              <a:fillRect/>
            </a:stretch>
          </p:blipFill>
          <p:spPr>
            <a:xfrm>
              <a:off x="2065880" y="2438994"/>
              <a:ext cx="7623348" cy="3273974"/>
            </a:xfrm>
            <a:prstGeom prst="rect">
              <a:avLst/>
            </a:prstGeom>
          </p:spPr>
        </p:pic>
      </p:grpSp>
    </p:spTree>
    <p:extLst>
      <p:ext uri="{BB962C8B-B14F-4D97-AF65-F5344CB8AC3E}">
        <p14:creationId xmlns:p14="http://schemas.microsoft.com/office/powerpoint/2010/main" val="3463608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91964-2F1A-7120-54B3-4A6DDCE1A339}"/>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95D35DF9-A22B-6209-A52B-6615B031972C}"/>
              </a:ext>
            </a:extLst>
          </p:cNvPr>
          <p:cNvSpPr/>
          <p:nvPr/>
        </p:nvSpPr>
        <p:spPr>
          <a:xfrm>
            <a:off x="-2577" y="1020437"/>
            <a:ext cx="12197759" cy="55003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ile:Google &quot;G&quot; logo.svg - Wikimedia Commons">
            <a:extLst>
              <a:ext uri="{FF2B5EF4-FFF2-40B4-BE49-F238E27FC236}">
                <a16:creationId xmlns:a16="http://schemas.microsoft.com/office/drawing/2014/main" id="{D725202E-B0B2-F5B9-BAFE-59B4CA3FF645}"/>
              </a:ext>
            </a:extLst>
          </p:cNvPr>
          <p:cNvPicPr>
            <a:picLocks noChangeAspect="1"/>
          </p:cNvPicPr>
          <p:nvPr/>
        </p:nvPicPr>
        <p:blipFill>
          <a:blip r:embed="rId2"/>
          <a:stretch>
            <a:fillRect/>
          </a:stretch>
        </p:blipFill>
        <p:spPr>
          <a:xfrm>
            <a:off x="11613933" y="6474744"/>
            <a:ext cx="406025" cy="378175"/>
          </a:xfrm>
          <a:prstGeom prst="rect">
            <a:avLst/>
          </a:prstGeom>
        </p:spPr>
      </p:pic>
      <p:sp>
        <p:nvSpPr>
          <p:cNvPr id="4" name="Title 18">
            <a:extLst>
              <a:ext uri="{FF2B5EF4-FFF2-40B4-BE49-F238E27FC236}">
                <a16:creationId xmlns:a16="http://schemas.microsoft.com/office/drawing/2014/main" id="{17A0767E-F556-EB1B-6512-35CE041626CD}"/>
              </a:ext>
            </a:extLst>
          </p:cNvPr>
          <p:cNvSpPr>
            <a:spLocks noGrp="1"/>
          </p:cNvSpPr>
          <p:nvPr>
            <p:ph type="title"/>
          </p:nvPr>
        </p:nvSpPr>
        <p:spPr>
          <a:xfrm>
            <a:off x="721168" y="-256492"/>
            <a:ext cx="10745788" cy="1188720"/>
          </a:xfrm>
        </p:spPr>
        <p:txBody>
          <a:bodyPr/>
          <a:lstStyle/>
          <a:p>
            <a:r>
              <a:rPr lang="en-US"/>
              <a:t>Price Chart 6 Months MA</a:t>
            </a:r>
          </a:p>
        </p:txBody>
      </p:sp>
      <p:pic>
        <p:nvPicPr>
          <p:cNvPr id="3" name="Picture 2" descr="A graph of a stock market&#10;&#10;AI-generated content may be incorrect.">
            <a:extLst>
              <a:ext uri="{FF2B5EF4-FFF2-40B4-BE49-F238E27FC236}">
                <a16:creationId xmlns:a16="http://schemas.microsoft.com/office/drawing/2014/main" id="{56F3AA1E-24E3-F302-4072-848DE52B45B0}"/>
              </a:ext>
            </a:extLst>
          </p:cNvPr>
          <p:cNvPicPr>
            <a:picLocks noChangeAspect="1"/>
          </p:cNvPicPr>
          <p:nvPr/>
        </p:nvPicPr>
        <p:blipFill>
          <a:blip r:embed="rId3"/>
          <a:stretch>
            <a:fillRect/>
          </a:stretch>
        </p:blipFill>
        <p:spPr>
          <a:xfrm>
            <a:off x="156575" y="1521087"/>
            <a:ext cx="11889288" cy="4348180"/>
          </a:xfrm>
          <a:prstGeom prst="rect">
            <a:avLst/>
          </a:prstGeom>
        </p:spPr>
      </p:pic>
    </p:spTree>
    <p:extLst>
      <p:ext uri="{BB962C8B-B14F-4D97-AF65-F5344CB8AC3E}">
        <p14:creationId xmlns:p14="http://schemas.microsoft.com/office/powerpoint/2010/main" val="44202889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7F168-C5C9-80B3-BD48-C2DA215170B7}"/>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050E23D-E469-16BA-E3AE-AB7F8A94C646}"/>
              </a:ext>
            </a:extLst>
          </p:cNvPr>
          <p:cNvSpPr/>
          <p:nvPr/>
        </p:nvSpPr>
        <p:spPr>
          <a:xfrm>
            <a:off x="-2577" y="1020437"/>
            <a:ext cx="12197759" cy="55003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ile:Google &quot;G&quot; logo.svg - Wikimedia Commons">
            <a:extLst>
              <a:ext uri="{FF2B5EF4-FFF2-40B4-BE49-F238E27FC236}">
                <a16:creationId xmlns:a16="http://schemas.microsoft.com/office/drawing/2014/main" id="{B3AE4ABA-AA0C-6C4E-DAA8-DB8D66EE84E4}"/>
              </a:ext>
            </a:extLst>
          </p:cNvPr>
          <p:cNvPicPr>
            <a:picLocks noChangeAspect="1"/>
          </p:cNvPicPr>
          <p:nvPr/>
        </p:nvPicPr>
        <p:blipFill>
          <a:blip r:embed="rId2"/>
          <a:stretch>
            <a:fillRect/>
          </a:stretch>
        </p:blipFill>
        <p:spPr>
          <a:xfrm>
            <a:off x="11613933" y="6474744"/>
            <a:ext cx="406025" cy="378175"/>
          </a:xfrm>
          <a:prstGeom prst="rect">
            <a:avLst/>
          </a:prstGeom>
        </p:spPr>
      </p:pic>
      <p:sp>
        <p:nvSpPr>
          <p:cNvPr id="4" name="Title 18">
            <a:extLst>
              <a:ext uri="{FF2B5EF4-FFF2-40B4-BE49-F238E27FC236}">
                <a16:creationId xmlns:a16="http://schemas.microsoft.com/office/drawing/2014/main" id="{1C0D9CD5-CC5B-8704-CECE-A2D8A1619811}"/>
              </a:ext>
            </a:extLst>
          </p:cNvPr>
          <p:cNvSpPr>
            <a:spLocks noGrp="1"/>
          </p:cNvSpPr>
          <p:nvPr>
            <p:ph type="title"/>
          </p:nvPr>
        </p:nvSpPr>
        <p:spPr>
          <a:xfrm>
            <a:off x="721168" y="-256492"/>
            <a:ext cx="10745788" cy="1188720"/>
          </a:xfrm>
        </p:spPr>
        <p:txBody>
          <a:bodyPr/>
          <a:lstStyle/>
          <a:p>
            <a:r>
              <a:rPr lang="en-US"/>
              <a:t>Price Chart 1-yr MA</a:t>
            </a:r>
          </a:p>
        </p:txBody>
      </p:sp>
      <p:pic>
        <p:nvPicPr>
          <p:cNvPr id="2" name="Picture 1" descr="A screenshot of a graph&#10;&#10;AI-generated content may be incorrect.">
            <a:extLst>
              <a:ext uri="{FF2B5EF4-FFF2-40B4-BE49-F238E27FC236}">
                <a16:creationId xmlns:a16="http://schemas.microsoft.com/office/drawing/2014/main" id="{27E9210C-F416-9E6D-DC45-5BD57B18172A}"/>
              </a:ext>
            </a:extLst>
          </p:cNvPr>
          <p:cNvPicPr>
            <a:picLocks noChangeAspect="1"/>
          </p:cNvPicPr>
          <p:nvPr/>
        </p:nvPicPr>
        <p:blipFill>
          <a:blip r:embed="rId3"/>
          <a:stretch>
            <a:fillRect/>
          </a:stretch>
        </p:blipFill>
        <p:spPr>
          <a:xfrm>
            <a:off x="156575" y="1544113"/>
            <a:ext cx="11878850" cy="4448267"/>
          </a:xfrm>
          <a:prstGeom prst="rect">
            <a:avLst/>
          </a:prstGeom>
        </p:spPr>
      </p:pic>
    </p:spTree>
    <p:extLst>
      <p:ext uri="{BB962C8B-B14F-4D97-AF65-F5344CB8AC3E}">
        <p14:creationId xmlns:p14="http://schemas.microsoft.com/office/powerpoint/2010/main" val="21190825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7792B-AC87-A1A7-A538-4D66A85FC2B8}"/>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6D032D4D-B093-50D7-C54C-8E0905634FED}"/>
              </a:ext>
            </a:extLst>
          </p:cNvPr>
          <p:cNvSpPr/>
          <p:nvPr/>
        </p:nvSpPr>
        <p:spPr>
          <a:xfrm>
            <a:off x="-2577" y="1020437"/>
            <a:ext cx="12197759" cy="55003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ile:Google &quot;G&quot; logo.svg - Wikimedia Commons">
            <a:extLst>
              <a:ext uri="{FF2B5EF4-FFF2-40B4-BE49-F238E27FC236}">
                <a16:creationId xmlns:a16="http://schemas.microsoft.com/office/drawing/2014/main" id="{B53C81D8-3354-73A6-C067-6ABBBD02D24A}"/>
              </a:ext>
            </a:extLst>
          </p:cNvPr>
          <p:cNvPicPr>
            <a:picLocks noChangeAspect="1"/>
          </p:cNvPicPr>
          <p:nvPr/>
        </p:nvPicPr>
        <p:blipFill>
          <a:blip r:embed="rId2"/>
          <a:stretch>
            <a:fillRect/>
          </a:stretch>
        </p:blipFill>
        <p:spPr>
          <a:xfrm>
            <a:off x="11613933" y="6474744"/>
            <a:ext cx="406025" cy="378175"/>
          </a:xfrm>
          <a:prstGeom prst="rect">
            <a:avLst/>
          </a:prstGeom>
        </p:spPr>
      </p:pic>
      <p:sp>
        <p:nvSpPr>
          <p:cNvPr id="4" name="Title 18">
            <a:extLst>
              <a:ext uri="{FF2B5EF4-FFF2-40B4-BE49-F238E27FC236}">
                <a16:creationId xmlns:a16="http://schemas.microsoft.com/office/drawing/2014/main" id="{062AEF27-1DE2-ED2F-258F-D4111451BFF6}"/>
              </a:ext>
            </a:extLst>
          </p:cNvPr>
          <p:cNvSpPr>
            <a:spLocks noGrp="1"/>
          </p:cNvSpPr>
          <p:nvPr>
            <p:ph type="title"/>
          </p:nvPr>
        </p:nvSpPr>
        <p:spPr>
          <a:xfrm>
            <a:off x="721168" y="-256492"/>
            <a:ext cx="10745788" cy="1188720"/>
          </a:xfrm>
        </p:spPr>
        <p:txBody>
          <a:bodyPr/>
          <a:lstStyle/>
          <a:p>
            <a:r>
              <a:rPr lang="en-US"/>
              <a:t>Price Chart 5-yr MA</a:t>
            </a:r>
          </a:p>
        </p:txBody>
      </p:sp>
      <p:pic>
        <p:nvPicPr>
          <p:cNvPr id="2" name="Picture 1" descr="A graph of a stock market&#10;&#10;AI-generated content may be incorrect.">
            <a:extLst>
              <a:ext uri="{FF2B5EF4-FFF2-40B4-BE49-F238E27FC236}">
                <a16:creationId xmlns:a16="http://schemas.microsoft.com/office/drawing/2014/main" id="{1FDFF88B-723F-B314-E2FE-F02EF1E0EAC8}"/>
              </a:ext>
            </a:extLst>
          </p:cNvPr>
          <p:cNvPicPr>
            <a:picLocks noChangeAspect="1"/>
          </p:cNvPicPr>
          <p:nvPr/>
        </p:nvPicPr>
        <p:blipFill>
          <a:blip r:embed="rId3"/>
          <a:stretch>
            <a:fillRect/>
          </a:stretch>
        </p:blipFill>
        <p:spPr>
          <a:xfrm>
            <a:off x="135698" y="1516857"/>
            <a:ext cx="11920603" cy="4492341"/>
          </a:xfrm>
          <a:prstGeom prst="rect">
            <a:avLst/>
          </a:prstGeom>
        </p:spPr>
      </p:pic>
    </p:spTree>
    <p:extLst>
      <p:ext uri="{BB962C8B-B14F-4D97-AF65-F5344CB8AC3E}">
        <p14:creationId xmlns:p14="http://schemas.microsoft.com/office/powerpoint/2010/main" val="38081399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1225C-0AA6-8B51-36CA-2D1C19909499}"/>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BD8AD0B-E2DF-7D80-BE68-0364C651CEC4}"/>
              </a:ext>
            </a:extLst>
          </p:cNvPr>
          <p:cNvSpPr/>
          <p:nvPr/>
        </p:nvSpPr>
        <p:spPr>
          <a:xfrm>
            <a:off x="-2577" y="1020437"/>
            <a:ext cx="12197759" cy="55003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ile:Google &quot;G&quot; logo.svg - Wikimedia Commons">
            <a:extLst>
              <a:ext uri="{FF2B5EF4-FFF2-40B4-BE49-F238E27FC236}">
                <a16:creationId xmlns:a16="http://schemas.microsoft.com/office/drawing/2014/main" id="{31D1C0CB-99C3-1874-B3BC-8C2CA971D84E}"/>
              </a:ext>
            </a:extLst>
          </p:cNvPr>
          <p:cNvPicPr>
            <a:picLocks noChangeAspect="1"/>
          </p:cNvPicPr>
          <p:nvPr/>
        </p:nvPicPr>
        <p:blipFill>
          <a:blip r:embed="rId2"/>
          <a:stretch>
            <a:fillRect/>
          </a:stretch>
        </p:blipFill>
        <p:spPr>
          <a:xfrm>
            <a:off x="11613933" y="6474744"/>
            <a:ext cx="406025" cy="378175"/>
          </a:xfrm>
          <a:prstGeom prst="rect">
            <a:avLst/>
          </a:prstGeom>
        </p:spPr>
      </p:pic>
      <p:sp>
        <p:nvSpPr>
          <p:cNvPr id="4" name="Title 18">
            <a:extLst>
              <a:ext uri="{FF2B5EF4-FFF2-40B4-BE49-F238E27FC236}">
                <a16:creationId xmlns:a16="http://schemas.microsoft.com/office/drawing/2014/main" id="{8CA05D18-F4C9-9F9B-3F58-1159CDE059ED}"/>
              </a:ext>
            </a:extLst>
          </p:cNvPr>
          <p:cNvSpPr>
            <a:spLocks noGrp="1"/>
          </p:cNvSpPr>
          <p:nvPr>
            <p:ph type="title"/>
          </p:nvPr>
        </p:nvSpPr>
        <p:spPr>
          <a:xfrm>
            <a:off x="721168" y="-256492"/>
            <a:ext cx="10745788" cy="1188720"/>
          </a:xfrm>
        </p:spPr>
        <p:txBody>
          <a:bodyPr/>
          <a:lstStyle/>
          <a:p>
            <a:r>
              <a:rPr lang="en-US"/>
              <a:t>Price Chart 10-yr MA</a:t>
            </a:r>
          </a:p>
        </p:txBody>
      </p:sp>
      <p:pic>
        <p:nvPicPr>
          <p:cNvPr id="2" name="Picture 1" descr="A graph of stock market&#10;&#10;AI-generated content may be incorrect.">
            <a:extLst>
              <a:ext uri="{FF2B5EF4-FFF2-40B4-BE49-F238E27FC236}">
                <a16:creationId xmlns:a16="http://schemas.microsoft.com/office/drawing/2014/main" id="{F6A6EE1E-140F-091C-D4B2-741092CD4018}"/>
              </a:ext>
            </a:extLst>
          </p:cNvPr>
          <p:cNvPicPr>
            <a:picLocks noChangeAspect="1"/>
          </p:cNvPicPr>
          <p:nvPr/>
        </p:nvPicPr>
        <p:blipFill>
          <a:blip r:embed="rId3"/>
          <a:stretch>
            <a:fillRect/>
          </a:stretch>
        </p:blipFill>
        <p:spPr>
          <a:xfrm>
            <a:off x="135696" y="1578387"/>
            <a:ext cx="11889290" cy="4442345"/>
          </a:xfrm>
          <a:prstGeom prst="rect">
            <a:avLst/>
          </a:prstGeom>
        </p:spPr>
      </p:pic>
    </p:spTree>
    <p:extLst>
      <p:ext uri="{BB962C8B-B14F-4D97-AF65-F5344CB8AC3E}">
        <p14:creationId xmlns:p14="http://schemas.microsoft.com/office/powerpoint/2010/main" val="42087699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962F8-E2AC-D96A-4643-93C0D5F7F3BA}"/>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E14A1065-820E-0380-19F3-500EF0A2F19B}"/>
              </a:ext>
            </a:extLst>
          </p:cNvPr>
          <p:cNvSpPr/>
          <p:nvPr/>
        </p:nvSpPr>
        <p:spPr>
          <a:xfrm>
            <a:off x="-2577" y="1020437"/>
            <a:ext cx="12197759" cy="55003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ile:Google &quot;G&quot; logo.svg - Wikimedia Commons">
            <a:extLst>
              <a:ext uri="{FF2B5EF4-FFF2-40B4-BE49-F238E27FC236}">
                <a16:creationId xmlns:a16="http://schemas.microsoft.com/office/drawing/2014/main" id="{54A128B9-1E58-40F3-DAEE-7AAEBEC67B84}"/>
              </a:ext>
            </a:extLst>
          </p:cNvPr>
          <p:cNvPicPr>
            <a:picLocks noChangeAspect="1"/>
          </p:cNvPicPr>
          <p:nvPr/>
        </p:nvPicPr>
        <p:blipFill>
          <a:blip r:embed="rId2"/>
          <a:stretch>
            <a:fillRect/>
          </a:stretch>
        </p:blipFill>
        <p:spPr>
          <a:xfrm>
            <a:off x="11613933" y="6474744"/>
            <a:ext cx="406025" cy="378175"/>
          </a:xfrm>
          <a:prstGeom prst="rect">
            <a:avLst/>
          </a:prstGeom>
        </p:spPr>
      </p:pic>
      <p:sp>
        <p:nvSpPr>
          <p:cNvPr id="4" name="Title 18">
            <a:extLst>
              <a:ext uri="{FF2B5EF4-FFF2-40B4-BE49-F238E27FC236}">
                <a16:creationId xmlns:a16="http://schemas.microsoft.com/office/drawing/2014/main" id="{6EC94689-2C5A-6E88-3EB0-B3DCB1EA57BB}"/>
              </a:ext>
            </a:extLst>
          </p:cNvPr>
          <p:cNvSpPr>
            <a:spLocks noGrp="1"/>
          </p:cNvSpPr>
          <p:nvPr>
            <p:ph type="title"/>
          </p:nvPr>
        </p:nvSpPr>
        <p:spPr>
          <a:xfrm>
            <a:off x="721168" y="-256492"/>
            <a:ext cx="10745788" cy="1188720"/>
          </a:xfrm>
        </p:spPr>
        <p:txBody>
          <a:bodyPr/>
          <a:lstStyle/>
          <a:p>
            <a:r>
              <a:rPr lang="en-US"/>
              <a:t>GOOG VS Indices 5-yr</a:t>
            </a:r>
          </a:p>
        </p:txBody>
      </p:sp>
      <p:pic>
        <p:nvPicPr>
          <p:cNvPr id="3" name="Picture 2" descr="A graph of stock market&#10;&#10;AI-generated content may be incorrect.">
            <a:extLst>
              <a:ext uri="{FF2B5EF4-FFF2-40B4-BE49-F238E27FC236}">
                <a16:creationId xmlns:a16="http://schemas.microsoft.com/office/drawing/2014/main" id="{D78E817A-7F1F-CDC2-19D0-6DBFB3E1C7F9}"/>
              </a:ext>
            </a:extLst>
          </p:cNvPr>
          <p:cNvPicPr>
            <a:picLocks noChangeAspect="1"/>
          </p:cNvPicPr>
          <p:nvPr/>
        </p:nvPicPr>
        <p:blipFill>
          <a:blip r:embed="rId3"/>
          <a:stretch>
            <a:fillRect/>
          </a:stretch>
        </p:blipFill>
        <p:spPr>
          <a:xfrm>
            <a:off x="177452" y="1536241"/>
            <a:ext cx="11847535" cy="4464011"/>
          </a:xfrm>
          <a:prstGeom prst="rect">
            <a:avLst/>
          </a:prstGeom>
        </p:spPr>
      </p:pic>
    </p:spTree>
    <p:extLst>
      <p:ext uri="{BB962C8B-B14F-4D97-AF65-F5344CB8AC3E}">
        <p14:creationId xmlns:p14="http://schemas.microsoft.com/office/powerpoint/2010/main" val="32369931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4FF04-C09C-B511-88B7-BD3076ED5C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85D757-974E-087B-9BC0-7F7ADBAC69E1}"/>
              </a:ext>
            </a:extLst>
          </p:cNvPr>
          <p:cNvSpPr>
            <a:spLocks noGrp="1"/>
          </p:cNvSpPr>
          <p:nvPr>
            <p:ph type="title"/>
          </p:nvPr>
        </p:nvSpPr>
        <p:spPr>
          <a:xfrm>
            <a:off x="536640" y="2640"/>
            <a:ext cx="10745788" cy="1188720"/>
          </a:xfrm>
        </p:spPr>
        <p:txBody>
          <a:bodyPr/>
          <a:lstStyle/>
          <a:p>
            <a:r>
              <a:rPr lang="en-US"/>
              <a:t>Share Classes </a:t>
            </a:r>
          </a:p>
        </p:txBody>
      </p:sp>
      <p:pic>
        <p:nvPicPr>
          <p:cNvPr id="8" name="Picture 7" descr="File:Google &quot;G&quot; logo.svg - Wikimedia Commons">
            <a:extLst>
              <a:ext uri="{FF2B5EF4-FFF2-40B4-BE49-F238E27FC236}">
                <a16:creationId xmlns:a16="http://schemas.microsoft.com/office/drawing/2014/main" id="{9FDF363A-E0E7-4241-2D79-224B540D1F8E}"/>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10" name="Straight Arrow Connector 9">
            <a:extLst>
              <a:ext uri="{FF2B5EF4-FFF2-40B4-BE49-F238E27FC236}">
                <a16:creationId xmlns:a16="http://schemas.microsoft.com/office/drawing/2014/main" id="{1E6F1493-A55F-0AB8-A04E-8634272B8399}"/>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BA7E7E7-7785-8D23-F616-B0251FE7C035}"/>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graphicFrame>
        <p:nvGraphicFramePr>
          <p:cNvPr id="6" name="Table 5">
            <a:extLst>
              <a:ext uri="{FF2B5EF4-FFF2-40B4-BE49-F238E27FC236}">
                <a16:creationId xmlns:a16="http://schemas.microsoft.com/office/drawing/2014/main" id="{5C913281-007C-0239-332A-57C1FDF09E0D}"/>
              </a:ext>
            </a:extLst>
          </p:cNvPr>
          <p:cNvGraphicFramePr>
            <a:graphicFrameLocks noGrp="1"/>
          </p:cNvGraphicFramePr>
          <p:nvPr>
            <p:extLst>
              <p:ext uri="{D42A27DB-BD31-4B8C-83A1-F6EECF244321}">
                <p14:modId xmlns:p14="http://schemas.microsoft.com/office/powerpoint/2010/main" val="607910954"/>
              </p:ext>
            </p:extLst>
          </p:nvPr>
        </p:nvGraphicFramePr>
        <p:xfrm>
          <a:off x="421340" y="1425388"/>
          <a:ext cx="11545519" cy="4522800"/>
        </p:xfrm>
        <a:graphic>
          <a:graphicData uri="http://schemas.openxmlformats.org/drawingml/2006/table">
            <a:tbl>
              <a:tblPr firstRow="1" bandRow="1">
                <a:tableStyleId>{B301B821-A1FF-4177-AEE7-76D212191A09}</a:tableStyleId>
              </a:tblPr>
              <a:tblGrid>
                <a:gridCol w="816000">
                  <a:extLst>
                    <a:ext uri="{9D8B030D-6E8A-4147-A177-3AD203B41FA5}">
                      <a16:colId xmlns:a16="http://schemas.microsoft.com/office/drawing/2014/main" val="1958628795"/>
                    </a:ext>
                  </a:extLst>
                </a:gridCol>
                <a:gridCol w="996000">
                  <a:extLst>
                    <a:ext uri="{9D8B030D-6E8A-4147-A177-3AD203B41FA5}">
                      <a16:colId xmlns:a16="http://schemas.microsoft.com/office/drawing/2014/main" val="3054387503"/>
                    </a:ext>
                  </a:extLst>
                </a:gridCol>
                <a:gridCol w="7896000">
                  <a:extLst>
                    <a:ext uri="{9D8B030D-6E8A-4147-A177-3AD203B41FA5}">
                      <a16:colId xmlns:a16="http://schemas.microsoft.com/office/drawing/2014/main" val="2093977564"/>
                    </a:ext>
                  </a:extLst>
                </a:gridCol>
                <a:gridCol w="1837519">
                  <a:extLst>
                    <a:ext uri="{9D8B030D-6E8A-4147-A177-3AD203B41FA5}">
                      <a16:colId xmlns:a16="http://schemas.microsoft.com/office/drawing/2014/main" val="1219098957"/>
                    </a:ext>
                  </a:extLst>
                </a:gridCol>
              </a:tblGrid>
              <a:tr h="408000">
                <a:tc>
                  <a:txBody>
                    <a:bodyPr/>
                    <a:lstStyle/>
                    <a:p>
                      <a:pPr algn="ctr"/>
                      <a:r>
                        <a:rPr lang="en-US" sz="1400"/>
                        <a:t>Class</a:t>
                      </a:r>
                    </a:p>
                  </a:txBody>
                  <a:tcPr anchor="ctr"/>
                </a:tc>
                <a:tc>
                  <a:txBody>
                    <a:bodyPr/>
                    <a:lstStyle/>
                    <a:p>
                      <a:pPr algn="ctr"/>
                      <a:r>
                        <a:rPr lang="en-US" sz="1400"/>
                        <a:t>Ticker</a:t>
                      </a:r>
                    </a:p>
                  </a:txBody>
                  <a:tcPr anchor="ctr"/>
                </a:tc>
                <a:tc>
                  <a:txBody>
                    <a:bodyPr/>
                    <a:lstStyle/>
                    <a:p>
                      <a:pPr algn="ctr"/>
                      <a:r>
                        <a:rPr lang="en-US" sz="1400"/>
                        <a:t>Investor Note</a:t>
                      </a:r>
                    </a:p>
                  </a:txBody>
                  <a:tcPr anchor="ctr"/>
                </a:tc>
                <a:tc>
                  <a:txBody>
                    <a:bodyPr/>
                    <a:lstStyle/>
                    <a:p>
                      <a:pPr lvl="0" algn="ctr">
                        <a:buNone/>
                      </a:pPr>
                      <a:r>
                        <a:rPr lang="en-US" sz="1400"/>
                        <a:t>Shares outstanding</a:t>
                      </a:r>
                    </a:p>
                  </a:txBody>
                  <a:tcPr anchor="ctr"/>
                </a:tc>
                <a:extLst>
                  <a:ext uri="{0D108BD9-81ED-4DB2-BD59-A6C34878D82A}">
                    <a16:rowId xmlns:a16="http://schemas.microsoft.com/office/drawing/2014/main" val="1232956171"/>
                  </a:ext>
                </a:extLst>
              </a:tr>
              <a:tr h="370840">
                <a:tc>
                  <a:txBody>
                    <a:bodyPr/>
                    <a:lstStyle/>
                    <a:p>
                      <a:pPr algn="ctr"/>
                      <a:r>
                        <a:rPr lang="en-US" sz="1400" b="1"/>
                        <a:t>A</a:t>
                      </a:r>
                    </a:p>
                  </a:txBody>
                  <a:tcPr anchor="ctr"/>
                </a:tc>
                <a:tc>
                  <a:txBody>
                    <a:bodyPr/>
                    <a:lstStyle/>
                    <a:p>
                      <a:pPr lvl="0" algn="ctr">
                        <a:buNone/>
                      </a:pPr>
                      <a:r>
                        <a:rPr lang="en-US" sz="1400" b="1" i="0" u="none" strike="noStrike" noProof="0">
                          <a:latin typeface="Century Gothic"/>
                        </a:rPr>
                        <a:t>GOOGL</a:t>
                      </a:r>
                      <a:endParaRPr lang="en-US" sz="1400" b="1"/>
                    </a:p>
                  </a:txBody>
                  <a:tcPr anchor="ctr"/>
                </a:tc>
                <a:tc>
                  <a:txBody>
                    <a:bodyPr/>
                    <a:lstStyle/>
                    <a:p>
                      <a:pPr marL="285750" lvl="0" indent="-285750" algn="l">
                        <a:lnSpc>
                          <a:spcPct val="100000"/>
                        </a:lnSpc>
                        <a:spcBef>
                          <a:spcPts val="0"/>
                        </a:spcBef>
                        <a:spcAft>
                          <a:spcPts val="0"/>
                        </a:spcAft>
                        <a:buFont typeface="Arial"/>
                        <a:buChar char="•"/>
                      </a:pPr>
                      <a:r>
                        <a:rPr lang="en-US" sz="1400" b="0" i="0" u="none" strike="noStrike" noProof="0">
                          <a:latin typeface="Century Gothic"/>
                        </a:rPr>
                        <a:t>Each share carries </a:t>
                      </a:r>
                      <a:r>
                        <a:rPr lang="en-US" sz="1400" b="1" i="0" u="none" strike="noStrike" noProof="0">
                          <a:latin typeface="Century Gothic"/>
                        </a:rPr>
                        <a:t>one vote</a:t>
                      </a:r>
                      <a:r>
                        <a:rPr lang="en-US" sz="1400" b="0" i="0" u="none" strike="noStrike" noProof="0">
                          <a:latin typeface="Century Gothic"/>
                        </a:rPr>
                        <a:t>.</a:t>
                      </a:r>
                      <a:endParaRPr lang="en-US" sz="1400"/>
                    </a:p>
                    <a:p>
                      <a:pPr marL="285750" lvl="0" indent="-285750" algn="l">
                        <a:lnSpc>
                          <a:spcPct val="100000"/>
                        </a:lnSpc>
                        <a:spcBef>
                          <a:spcPts val="0"/>
                        </a:spcBef>
                        <a:spcAft>
                          <a:spcPts val="0"/>
                        </a:spcAft>
                        <a:buFont typeface="Arial"/>
                        <a:buChar char="•"/>
                      </a:pPr>
                      <a:r>
                        <a:rPr lang="en-US" sz="1400" b="0" i="0" u="none" strike="noStrike" noProof="0">
                          <a:latin typeface="Century Gothic"/>
                        </a:rPr>
                        <a:t>If you want any say in shareholder votes, such as electing board members or approving major proposals, you would purchase GOOGL. Due to the voting right, this class often trades at a negligible </a:t>
                      </a:r>
                      <a:r>
                        <a:rPr lang="en-US" sz="1400" b="1" i="0" u="none" strike="noStrike" noProof="0">
                          <a:latin typeface="Century Gothic"/>
                        </a:rPr>
                        <a:t>premium</a:t>
                      </a:r>
                      <a:r>
                        <a:rPr lang="en-US" sz="1400" b="0" i="0" u="none" strike="noStrike" noProof="0">
                          <a:latin typeface="Century Gothic"/>
                        </a:rPr>
                        <a:t> to Class C shares.</a:t>
                      </a:r>
                      <a:endParaRPr lang="en-US" sz="1400"/>
                    </a:p>
                    <a:p>
                      <a:pPr lvl="0" algn="l">
                        <a:buNone/>
                      </a:pPr>
                      <a:endParaRPr lang="en-US" sz="1400"/>
                    </a:p>
                  </a:txBody>
                  <a:tcPr/>
                </a:tc>
                <a:tc>
                  <a:txBody>
                    <a:bodyPr/>
                    <a:lstStyle/>
                    <a:p>
                      <a:pPr lvl="0" algn="ctr">
                        <a:buNone/>
                      </a:pPr>
                      <a:r>
                        <a:rPr lang="en-US" sz="1400" b="0" i="0" u="none" strike="noStrike" noProof="0">
                          <a:latin typeface="Century Gothic"/>
                        </a:rPr>
                        <a:t>5,817M</a:t>
                      </a:r>
                      <a:endParaRPr lang="en-US"/>
                    </a:p>
                  </a:txBody>
                  <a:tcPr anchor="ctr"/>
                </a:tc>
                <a:extLst>
                  <a:ext uri="{0D108BD9-81ED-4DB2-BD59-A6C34878D82A}">
                    <a16:rowId xmlns:a16="http://schemas.microsoft.com/office/drawing/2014/main" val="4290256353"/>
                  </a:ext>
                </a:extLst>
              </a:tr>
              <a:tr h="370840">
                <a:tc>
                  <a:txBody>
                    <a:bodyPr/>
                    <a:lstStyle/>
                    <a:p>
                      <a:pPr algn="ctr"/>
                      <a:r>
                        <a:rPr lang="en-US" sz="1400" b="1"/>
                        <a:t>B</a:t>
                      </a:r>
                    </a:p>
                  </a:txBody>
                  <a:tcPr anchor="ctr"/>
                </a:tc>
                <a:tc>
                  <a:txBody>
                    <a:bodyPr/>
                    <a:lstStyle/>
                    <a:p>
                      <a:pPr algn="ctr"/>
                      <a:r>
                        <a:rPr lang="en-US" sz="1400" b="1"/>
                        <a:t>NA</a:t>
                      </a:r>
                    </a:p>
                  </a:txBody>
                  <a:tcPr anchor="ctr"/>
                </a:tc>
                <a:tc>
                  <a:txBody>
                    <a:bodyPr/>
                    <a:lstStyle/>
                    <a:p>
                      <a:pPr marL="285750" lvl="0" indent="-285750" algn="l">
                        <a:lnSpc>
                          <a:spcPct val="100000"/>
                        </a:lnSpc>
                        <a:spcBef>
                          <a:spcPts val="0"/>
                        </a:spcBef>
                        <a:spcAft>
                          <a:spcPts val="0"/>
                        </a:spcAft>
                        <a:buFont typeface="Arial"/>
                        <a:buChar char="•"/>
                      </a:pPr>
                      <a:r>
                        <a:rPr lang="en-US" sz="1400" b="0" i="0" u="none" strike="noStrike" noProof="0">
                          <a:latin typeface="Century Gothic"/>
                        </a:rPr>
                        <a:t>Each share carries </a:t>
                      </a:r>
                      <a:r>
                        <a:rPr lang="en-US" sz="1400" b="1" i="0" u="none" strike="noStrike" noProof="0">
                          <a:latin typeface="Century Gothic"/>
                        </a:rPr>
                        <a:t>ten votes</a:t>
                      </a:r>
                      <a:r>
                        <a:rPr lang="en-US" sz="1400" b="0" i="0" u="none" strike="noStrike" noProof="0">
                          <a:latin typeface="Century Gothic"/>
                        </a:rPr>
                        <a:t>.</a:t>
                      </a:r>
                      <a:endParaRPr lang="en-US" sz="1400"/>
                    </a:p>
                    <a:p>
                      <a:pPr marL="285750" lvl="0" indent="-285750" algn="l">
                        <a:lnSpc>
                          <a:spcPct val="100000"/>
                        </a:lnSpc>
                        <a:spcBef>
                          <a:spcPts val="0"/>
                        </a:spcBef>
                        <a:spcAft>
                          <a:spcPts val="0"/>
                        </a:spcAft>
                        <a:buFont typeface="Arial"/>
                        <a:buChar char="•"/>
                      </a:pPr>
                      <a:r>
                        <a:rPr lang="en-US" sz="1400" b="0" i="0" u="none" strike="noStrike" noProof="0">
                          <a:latin typeface="Century Gothic"/>
                        </a:rPr>
                        <a:t>This super-voting structure ensures that the founders, </a:t>
                      </a:r>
                      <a:r>
                        <a:rPr lang="en-US" sz="1400" b="1" i="0" u="none" strike="noStrike" noProof="0">
                          <a:latin typeface="Century Gothic"/>
                        </a:rPr>
                        <a:t>Larry Page and Sergey Brin</a:t>
                      </a:r>
                      <a:r>
                        <a:rPr lang="en-US" sz="1400" b="0" i="0" u="none" strike="noStrike" noProof="0">
                          <a:latin typeface="Century Gothic"/>
                        </a:rPr>
                        <a:t>, along with other key insiders, retain a </a:t>
                      </a:r>
                      <a:r>
                        <a:rPr lang="en-US" sz="1400" b="1" i="0" u="none" strike="noStrike" noProof="0">
                          <a:latin typeface="Century Gothic"/>
                        </a:rPr>
                        <a:t>controlling majority</a:t>
                      </a:r>
                      <a:r>
                        <a:rPr lang="en-US" sz="1400" b="0" i="0" u="none" strike="noStrike" noProof="0">
                          <a:latin typeface="Century Gothic"/>
                        </a:rPr>
                        <a:t> of the total voting power (over 51%), even though they own a much smaller percentage of the company's overall equity.</a:t>
                      </a:r>
                      <a:endParaRPr lang="en-US" sz="1400"/>
                    </a:p>
                    <a:p>
                      <a:pPr lvl="0" algn="l">
                        <a:buNone/>
                      </a:pPr>
                      <a:endParaRPr lang="en-US" sz="1400"/>
                    </a:p>
                  </a:txBody>
                  <a:tcPr/>
                </a:tc>
                <a:tc>
                  <a:txBody>
                    <a:bodyPr/>
                    <a:lstStyle/>
                    <a:p>
                      <a:pPr lvl="0" algn="ctr">
                        <a:buNone/>
                      </a:pPr>
                      <a:r>
                        <a:rPr lang="en-US" sz="1400"/>
                        <a:t>847M</a:t>
                      </a:r>
                    </a:p>
                  </a:txBody>
                  <a:tcPr anchor="ctr"/>
                </a:tc>
                <a:extLst>
                  <a:ext uri="{0D108BD9-81ED-4DB2-BD59-A6C34878D82A}">
                    <a16:rowId xmlns:a16="http://schemas.microsoft.com/office/drawing/2014/main" val="2327290028"/>
                  </a:ext>
                </a:extLst>
              </a:tr>
              <a:tr h="370840">
                <a:tc>
                  <a:txBody>
                    <a:bodyPr/>
                    <a:lstStyle/>
                    <a:p>
                      <a:pPr algn="ctr"/>
                      <a:r>
                        <a:rPr lang="en-US" sz="1400" b="1"/>
                        <a:t>C</a:t>
                      </a:r>
                    </a:p>
                  </a:txBody>
                  <a:tcPr anchor="ctr"/>
                </a:tc>
                <a:tc>
                  <a:txBody>
                    <a:bodyPr/>
                    <a:lstStyle/>
                    <a:p>
                      <a:pPr algn="ctr"/>
                      <a:r>
                        <a:rPr lang="en-US" sz="1400" b="1"/>
                        <a:t>GOOG</a:t>
                      </a:r>
                    </a:p>
                  </a:txBody>
                  <a:tcPr anchor="ctr"/>
                </a:tc>
                <a:tc>
                  <a:txBody>
                    <a:bodyPr/>
                    <a:lstStyle/>
                    <a:p>
                      <a:pPr marL="285750" lvl="0" indent="-285750" algn="l">
                        <a:lnSpc>
                          <a:spcPct val="100000"/>
                        </a:lnSpc>
                        <a:spcBef>
                          <a:spcPts val="0"/>
                        </a:spcBef>
                        <a:spcAft>
                          <a:spcPts val="0"/>
                        </a:spcAft>
                        <a:buFont typeface="Arial"/>
                        <a:buChar char="•"/>
                      </a:pPr>
                      <a:r>
                        <a:rPr lang="en-US" sz="1400" b="0" i="0" u="none" strike="noStrike" noProof="0">
                          <a:latin typeface="Century Gothic"/>
                        </a:rPr>
                        <a:t>These shares have </a:t>
                      </a:r>
                      <a:r>
                        <a:rPr lang="en-US" sz="1400" b="1" i="0" u="none" strike="noStrike" noProof="0">
                          <a:latin typeface="Century Gothic"/>
                        </a:rPr>
                        <a:t>no voting rights</a:t>
                      </a:r>
                      <a:r>
                        <a:rPr lang="en-US" sz="1400" b="0" i="0" u="none" strike="noStrike" noProof="0">
                          <a:latin typeface="Century Gothic"/>
                        </a:rPr>
                        <a:t>.</a:t>
                      </a:r>
                      <a:endParaRPr lang="en-US" sz="1400"/>
                    </a:p>
                    <a:p>
                      <a:pPr marL="285750" lvl="0" indent="-285750" algn="l">
                        <a:lnSpc>
                          <a:spcPct val="100000"/>
                        </a:lnSpc>
                        <a:spcBef>
                          <a:spcPts val="0"/>
                        </a:spcBef>
                        <a:spcAft>
                          <a:spcPts val="0"/>
                        </a:spcAft>
                        <a:buFont typeface="Arial"/>
                        <a:buChar char="•"/>
                      </a:pPr>
                      <a:r>
                        <a:rPr lang="en-US" sz="1400" b="0" i="0" u="none" strike="noStrike" noProof="0">
                          <a:latin typeface="Century Gothic"/>
                        </a:rPr>
                        <a:t>This class was created as part of a 2014 stock split to allow Alphabet to issue new shares for compensation, acquisitions, or raising capital without diluting the voting power of the founders. For most retail investors, who prioritize economic interest (stock price appreciation and dividends) over governance, this class is functionally identical to GOOGL and usually trades at a slightly lower price point.</a:t>
                      </a:r>
                      <a:endParaRPr lang="en-US" sz="1400"/>
                    </a:p>
                    <a:p>
                      <a:pPr lvl="0" algn="l">
                        <a:buNone/>
                      </a:pPr>
                      <a:endParaRPr lang="en-US" sz="1400"/>
                    </a:p>
                  </a:txBody>
                  <a:tcPr/>
                </a:tc>
                <a:tc>
                  <a:txBody>
                    <a:bodyPr/>
                    <a:lstStyle/>
                    <a:p>
                      <a:pPr lvl="0" algn="ctr">
                        <a:buNone/>
                      </a:pPr>
                      <a:r>
                        <a:rPr lang="en-US" sz="1400"/>
                        <a:t>5,430M</a:t>
                      </a:r>
                    </a:p>
                  </a:txBody>
                  <a:tcPr anchor="ctr"/>
                </a:tc>
                <a:extLst>
                  <a:ext uri="{0D108BD9-81ED-4DB2-BD59-A6C34878D82A}">
                    <a16:rowId xmlns:a16="http://schemas.microsoft.com/office/drawing/2014/main" val="1524782814"/>
                  </a:ext>
                </a:extLst>
              </a:tr>
            </a:tbl>
          </a:graphicData>
        </a:graphic>
      </p:graphicFrame>
    </p:spTree>
    <p:extLst>
      <p:ext uri="{BB962C8B-B14F-4D97-AF65-F5344CB8AC3E}">
        <p14:creationId xmlns:p14="http://schemas.microsoft.com/office/powerpoint/2010/main" val="3470197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90214-C0DA-E93A-F917-D7011F1966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172A3C-FF89-FFB9-CCF3-89D05C57370B}"/>
              </a:ext>
            </a:extLst>
          </p:cNvPr>
          <p:cNvSpPr>
            <a:spLocks noGrp="1"/>
          </p:cNvSpPr>
          <p:nvPr>
            <p:ph type="title"/>
          </p:nvPr>
        </p:nvSpPr>
        <p:spPr>
          <a:xfrm>
            <a:off x="475068" y="322668"/>
            <a:ext cx="10653578" cy="1132258"/>
          </a:xfrm>
        </p:spPr>
        <p:txBody>
          <a:bodyPr anchor="b">
            <a:normAutofit/>
          </a:bodyPr>
          <a:lstStyle/>
          <a:p>
            <a:r>
              <a:rPr lang="en-US" b="1"/>
              <a:t>Sub-Industries Analysis</a:t>
            </a:r>
            <a:endParaRPr lang="en-US"/>
          </a:p>
        </p:txBody>
      </p:sp>
      <p:graphicFrame>
        <p:nvGraphicFramePr>
          <p:cNvPr id="23" name="Content Placeholder 2">
            <a:extLst>
              <a:ext uri="{FF2B5EF4-FFF2-40B4-BE49-F238E27FC236}">
                <a16:creationId xmlns:a16="http://schemas.microsoft.com/office/drawing/2014/main" id="{39CF1BBB-7DAA-3C34-5B89-15363FB28D6C}"/>
              </a:ext>
            </a:extLst>
          </p:cNvPr>
          <p:cNvGraphicFramePr>
            <a:graphicFrameLocks noGrp="1"/>
          </p:cNvGraphicFramePr>
          <p:nvPr>
            <p:ph idx="1"/>
            <p:extLst>
              <p:ext uri="{D42A27DB-BD31-4B8C-83A1-F6EECF244321}">
                <p14:modId xmlns:p14="http://schemas.microsoft.com/office/powerpoint/2010/main" val="315087827"/>
              </p:ext>
            </p:extLst>
          </p:nvPr>
        </p:nvGraphicFramePr>
        <p:xfrm>
          <a:off x="788126" y="1791732"/>
          <a:ext cx="10653579" cy="4593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hidden="1">
            <a:extLst>
              <a:ext uri="{FF2B5EF4-FFF2-40B4-BE49-F238E27FC236}">
                <a16:creationId xmlns:a16="http://schemas.microsoft.com/office/drawing/2014/main" id="{506507DF-56B5-4CE9-CBDD-CBE667C5CF79}"/>
              </a:ext>
            </a:extLst>
          </p:cNvPr>
          <p:cNvSpPr>
            <a:spLocks noGrp="1"/>
          </p:cNvSpPr>
          <p:nvPr>
            <p:ph type="sldNum" sz="quarter" idx="12"/>
          </p:nvPr>
        </p:nvSpPr>
        <p:spPr/>
        <p:txBody>
          <a:bodyPr/>
          <a:lstStyle/>
          <a:p>
            <a:pPr>
              <a:spcAft>
                <a:spcPts val="600"/>
              </a:spcAft>
            </a:pPr>
            <a:fld id="{330EA680-D336-4FF7-8B7A-9848BB0A1C32}" type="slidenum">
              <a:rPr lang="en-US" smtClean="0"/>
              <a:pPr>
                <a:spcAft>
                  <a:spcPts val="600"/>
                </a:spcAft>
              </a:pPr>
              <a:t>13</a:t>
            </a:fld>
            <a:endParaRPr lang="en-US"/>
          </a:p>
        </p:txBody>
      </p:sp>
    </p:spTree>
    <p:extLst>
      <p:ext uri="{BB962C8B-B14F-4D97-AF65-F5344CB8AC3E}">
        <p14:creationId xmlns:p14="http://schemas.microsoft.com/office/powerpoint/2010/main" val="325356934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27799-12E5-513B-D74E-E7D9EF88A9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0F22C6-4BBF-EA61-A763-84E6D7D48CC4}"/>
              </a:ext>
            </a:extLst>
          </p:cNvPr>
          <p:cNvSpPr>
            <a:spLocks noGrp="1"/>
          </p:cNvSpPr>
          <p:nvPr>
            <p:ph type="title"/>
          </p:nvPr>
        </p:nvSpPr>
        <p:spPr>
          <a:xfrm>
            <a:off x="536640" y="2640"/>
            <a:ext cx="10745788" cy="1188720"/>
          </a:xfrm>
        </p:spPr>
        <p:txBody>
          <a:bodyPr/>
          <a:lstStyle/>
          <a:p>
            <a:r>
              <a:rPr lang="en-US"/>
              <a:t>Stock Splits </a:t>
            </a:r>
          </a:p>
        </p:txBody>
      </p:sp>
      <p:cxnSp>
        <p:nvCxnSpPr>
          <p:cNvPr id="11" name="Straight Arrow Connector 10">
            <a:extLst>
              <a:ext uri="{FF2B5EF4-FFF2-40B4-BE49-F238E27FC236}">
                <a16:creationId xmlns:a16="http://schemas.microsoft.com/office/drawing/2014/main" id="{3EBE6643-A949-BBD9-2A95-27E86694B95B}"/>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Picture 4" descr="File:Google &quot;G&quot; logo.svg - Wikimedia Commons">
            <a:extLst>
              <a:ext uri="{FF2B5EF4-FFF2-40B4-BE49-F238E27FC236}">
                <a16:creationId xmlns:a16="http://schemas.microsoft.com/office/drawing/2014/main" id="{F29F61EC-2EDD-5170-971B-28A67563A23A}"/>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7" name="Straight Arrow Connector 6">
            <a:extLst>
              <a:ext uri="{FF2B5EF4-FFF2-40B4-BE49-F238E27FC236}">
                <a16:creationId xmlns:a16="http://schemas.microsoft.com/office/drawing/2014/main" id="{4A615747-1F73-1680-CE7B-D49B7A86B34B}"/>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graphicFrame>
        <p:nvGraphicFramePr>
          <p:cNvPr id="13" name="Table 12">
            <a:extLst>
              <a:ext uri="{FF2B5EF4-FFF2-40B4-BE49-F238E27FC236}">
                <a16:creationId xmlns:a16="http://schemas.microsoft.com/office/drawing/2014/main" id="{3D8E76B6-9F7B-F686-0707-2A814C8C5B11}"/>
              </a:ext>
            </a:extLst>
          </p:cNvPr>
          <p:cNvGraphicFramePr>
            <a:graphicFrameLocks noGrp="1"/>
          </p:cNvGraphicFramePr>
          <p:nvPr>
            <p:extLst>
              <p:ext uri="{D42A27DB-BD31-4B8C-83A1-F6EECF244321}">
                <p14:modId xmlns:p14="http://schemas.microsoft.com/office/powerpoint/2010/main" val="2669615764"/>
              </p:ext>
            </p:extLst>
          </p:nvPr>
        </p:nvGraphicFramePr>
        <p:xfrm>
          <a:off x="505609" y="1484377"/>
          <a:ext cx="11348244" cy="4394200"/>
        </p:xfrm>
        <a:graphic>
          <a:graphicData uri="http://schemas.openxmlformats.org/drawingml/2006/table">
            <a:tbl>
              <a:tblPr firstRow="1" bandRow="1">
                <a:tableStyleId>{B301B821-A1FF-4177-AEE7-76D212191A09}</a:tableStyleId>
              </a:tblPr>
              <a:tblGrid>
                <a:gridCol w="1835999">
                  <a:extLst>
                    <a:ext uri="{9D8B030D-6E8A-4147-A177-3AD203B41FA5}">
                      <a16:colId xmlns:a16="http://schemas.microsoft.com/office/drawing/2014/main" val="1078975142"/>
                    </a:ext>
                  </a:extLst>
                </a:gridCol>
                <a:gridCol w="2363998">
                  <a:extLst>
                    <a:ext uri="{9D8B030D-6E8A-4147-A177-3AD203B41FA5}">
                      <a16:colId xmlns:a16="http://schemas.microsoft.com/office/drawing/2014/main" val="412444736"/>
                    </a:ext>
                  </a:extLst>
                </a:gridCol>
                <a:gridCol w="7148247">
                  <a:extLst>
                    <a:ext uri="{9D8B030D-6E8A-4147-A177-3AD203B41FA5}">
                      <a16:colId xmlns:a16="http://schemas.microsoft.com/office/drawing/2014/main" val="1809644400"/>
                    </a:ext>
                  </a:extLst>
                </a:gridCol>
              </a:tblGrid>
              <a:tr h="370840">
                <a:tc>
                  <a:txBody>
                    <a:bodyPr/>
                    <a:lstStyle/>
                    <a:p>
                      <a:pPr algn="ctr"/>
                      <a:r>
                        <a:rPr lang="en-US" sz="1400"/>
                        <a:t>Event</a:t>
                      </a:r>
                    </a:p>
                  </a:txBody>
                  <a:tcPr anchor="ctr"/>
                </a:tc>
                <a:tc>
                  <a:txBody>
                    <a:bodyPr/>
                    <a:lstStyle/>
                    <a:p>
                      <a:pPr algn="ctr"/>
                      <a:r>
                        <a:rPr lang="en-US" sz="1400"/>
                        <a:t>Action</a:t>
                      </a:r>
                    </a:p>
                  </a:txBody>
                  <a:tcPr anchor="ctr"/>
                </a:tc>
                <a:tc>
                  <a:txBody>
                    <a:bodyPr/>
                    <a:lstStyle/>
                    <a:p>
                      <a:pPr algn="ctr"/>
                      <a:r>
                        <a:rPr lang="en-US" sz="1400"/>
                        <a:t>Impact</a:t>
                      </a:r>
                    </a:p>
                  </a:txBody>
                  <a:tcPr anchor="ctr"/>
                </a:tc>
                <a:extLst>
                  <a:ext uri="{0D108BD9-81ED-4DB2-BD59-A6C34878D82A}">
                    <a16:rowId xmlns:a16="http://schemas.microsoft.com/office/drawing/2014/main" val="35035182"/>
                  </a:ext>
                </a:extLst>
              </a:tr>
              <a:tr h="370840">
                <a:tc>
                  <a:txBody>
                    <a:bodyPr/>
                    <a:lstStyle/>
                    <a:p>
                      <a:pPr algn="ctr"/>
                      <a:r>
                        <a:rPr lang="en-US" sz="1400"/>
                        <a:t>2014 Dual-Class Split </a:t>
                      </a:r>
                    </a:p>
                  </a:txBody>
                  <a:tcPr anchor="ctr"/>
                </a:tc>
                <a:tc>
                  <a:txBody>
                    <a:bodyPr/>
                    <a:lstStyle/>
                    <a:p>
                      <a:pPr lvl="0" algn="ctr">
                        <a:buNone/>
                      </a:pPr>
                      <a:r>
                        <a:rPr lang="en-US" sz="1400" b="1" i="0" u="none" strike="noStrike" noProof="0">
                          <a:latin typeface="Century Gothic"/>
                        </a:rPr>
                        <a:t>2-for-1 Split</a:t>
                      </a:r>
                      <a:r>
                        <a:rPr lang="en-US" sz="1400" b="0" i="0" u="none" strike="noStrike" noProof="0">
                          <a:latin typeface="Century Gothic"/>
                        </a:rPr>
                        <a:t> via a special stock dividend.</a:t>
                      </a:r>
                      <a:endParaRPr lang="en-US" sz="1400"/>
                    </a:p>
                  </a:txBody>
                  <a:tcPr anchor="ctr"/>
                </a:tc>
                <a:tc>
                  <a:txBody>
                    <a:bodyPr/>
                    <a:lstStyle/>
                    <a:p>
                      <a:pPr marL="285750" lvl="0" indent="-285750" algn="l">
                        <a:buFont typeface="Arial"/>
                        <a:buChar char="•"/>
                      </a:pPr>
                      <a:r>
                        <a:rPr lang="en-US" sz="1400" b="0" i="0" u="none" strike="noStrike" noProof="0">
                          <a:latin typeface="Century Gothic"/>
                        </a:rPr>
                        <a:t>For every </a:t>
                      </a:r>
                      <a:r>
                        <a:rPr lang="en-US" sz="1400" b="1" i="0" u="none" strike="noStrike" noProof="0">
                          <a:latin typeface="Century Gothic"/>
                        </a:rPr>
                        <a:t>one share</a:t>
                      </a:r>
                      <a:r>
                        <a:rPr lang="en-US" sz="1400" b="0" i="0" u="none" strike="noStrike" noProof="0">
                          <a:latin typeface="Century Gothic"/>
                        </a:rPr>
                        <a:t> of the original Class A stock (GOOGL) held, shareholders received </a:t>
                      </a:r>
                      <a:r>
                        <a:rPr lang="en-US" sz="1400" b="1" i="0" u="none" strike="noStrike" noProof="0">
                          <a:latin typeface="Century Gothic"/>
                        </a:rPr>
                        <a:t>one additional share</a:t>
                      </a:r>
                      <a:r>
                        <a:rPr lang="en-US" sz="1400" b="0" i="0" u="none" strike="noStrike" noProof="0">
                          <a:latin typeface="Century Gothic"/>
                        </a:rPr>
                        <a:t> of the </a:t>
                      </a:r>
                      <a:r>
                        <a:rPr lang="en-US" sz="1400" b="1" i="0" u="none" strike="noStrike" noProof="0">
                          <a:latin typeface="Century Gothic"/>
                        </a:rPr>
                        <a:t>newly created Class C stock (GOOG)</a:t>
                      </a:r>
                      <a:r>
                        <a:rPr lang="en-US" sz="1400" b="0" i="0" u="none" strike="noStrike" noProof="0">
                          <a:latin typeface="Century Gothic"/>
                        </a:rPr>
                        <a:t>.</a:t>
                      </a:r>
                    </a:p>
                    <a:p>
                      <a:pPr marL="0" lvl="0" indent="0" algn="l">
                        <a:buNone/>
                      </a:pPr>
                      <a:endParaRPr lang="en-US" sz="1400" b="0" i="0" u="none" strike="noStrike" noProof="0">
                        <a:latin typeface="Century Gothic"/>
                      </a:endParaRPr>
                    </a:p>
                    <a:p>
                      <a:pPr marL="285750" lvl="0" indent="-285750" algn="l">
                        <a:buFont typeface="Arial"/>
                        <a:buChar char="•"/>
                      </a:pPr>
                      <a:r>
                        <a:rPr lang="en-US" sz="1400" b="1" i="0" u="none" strike="noStrike" noProof="0"/>
                        <a:t>Preserved Voting Power:</a:t>
                      </a:r>
                      <a:r>
                        <a:rPr lang="en-US" sz="1400" b="0" i="0" u="none" strike="noStrike" noProof="0"/>
                        <a:t> The Class C shares </a:t>
                      </a:r>
                      <a:r>
                        <a:rPr lang="en-US" sz="1400" b="1" i="0" u="none" strike="noStrike" noProof="0"/>
                        <a:t>carried no voting rights</a:t>
                      </a:r>
                      <a:r>
                        <a:rPr lang="en-US" sz="1400" b="0" i="0" u="none" strike="noStrike" noProof="0"/>
                        <a:t>. This allowed the company to issue new shares (for employee compensation and acquisitions) without diluting the voting power of the Class B (super-voting) shares held by the founders. This split is the defining feature of Alphabet's controversial </a:t>
                      </a:r>
                      <a:r>
                        <a:rPr lang="en-US" sz="1400" b="1" i="0" u="none" strike="noStrike" noProof="0"/>
                        <a:t>dual-class governance structure</a:t>
                      </a:r>
                      <a:r>
                        <a:rPr lang="en-US" sz="1400" b="0" i="0" u="none" strike="noStrike" noProof="0"/>
                        <a:t>.</a:t>
                      </a:r>
                    </a:p>
                    <a:p>
                      <a:pPr marL="0" lvl="0" indent="0" algn="l">
                        <a:buNone/>
                      </a:pPr>
                      <a:endParaRPr lang="en-US" sz="1400" b="0" i="0" u="none" strike="noStrike" noProof="0"/>
                    </a:p>
                  </a:txBody>
                  <a:tcPr anchor="ctr"/>
                </a:tc>
                <a:extLst>
                  <a:ext uri="{0D108BD9-81ED-4DB2-BD59-A6C34878D82A}">
                    <a16:rowId xmlns:a16="http://schemas.microsoft.com/office/drawing/2014/main" val="3368442185"/>
                  </a:ext>
                </a:extLst>
              </a:tr>
              <a:tr h="370840">
                <a:tc>
                  <a:txBody>
                    <a:bodyPr/>
                    <a:lstStyle/>
                    <a:p>
                      <a:pPr lvl="0" algn="ctr">
                        <a:buNone/>
                      </a:pPr>
                      <a:r>
                        <a:rPr lang="en-US" sz="1400" b="0" i="0" u="none" strike="noStrike" noProof="0">
                          <a:latin typeface="Century Gothic"/>
                        </a:rPr>
                        <a:t>2022 Accessibility Split</a:t>
                      </a:r>
                      <a:endParaRPr lang="en-US" sz="1400"/>
                    </a:p>
                  </a:txBody>
                  <a:tcPr anchor="ctr"/>
                </a:tc>
                <a:tc>
                  <a:txBody>
                    <a:bodyPr/>
                    <a:lstStyle/>
                    <a:p>
                      <a:pPr lvl="0" algn="ctr">
                        <a:buNone/>
                      </a:pPr>
                      <a:r>
                        <a:rPr lang="en-US" sz="1400" b="1" i="0" u="none" strike="noStrike" noProof="0">
                          <a:latin typeface="Century Gothic"/>
                        </a:rPr>
                        <a:t>20-for-1 </a:t>
                      </a:r>
                      <a:r>
                        <a:rPr lang="en-US" sz="1400" b="0" i="0" u="none" strike="noStrike" noProof="0">
                          <a:latin typeface="Century Gothic"/>
                        </a:rPr>
                        <a:t>Forward Stock Split.</a:t>
                      </a:r>
                      <a:endParaRPr lang="en-US" sz="1400" b="0"/>
                    </a:p>
                  </a:txBody>
                  <a:tcPr anchor="ctr"/>
                </a:tc>
                <a:tc>
                  <a:txBody>
                    <a:bodyPr/>
                    <a:lstStyle/>
                    <a:p>
                      <a:pPr marL="285750" indent="-285750" algn="l">
                        <a:buFont typeface="Arial"/>
                        <a:buChar char="•"/>
                      </a:pPr>
                      <a:r>
                        <a:rPr lang="en-US" sz="1400" b="0" i="0" u="none" strike="noStrike" noProof="0">
                          <a:latin typeface="Century Gothic"/>
                        </a:rPr>
                        <a:t>For every </a:t>
                      </a:r>
                      <a:r>
                        <a:rPr lang="en-US" sz="1400" b="1" i="0" u="none" strike="noStrike" noProof="0">
                          <a:latin typeface="Century Gothic"/>
                        </a:rPr>
                        <a:t>one share</a:t>
                      </a:r>
                      <a:r>
                        <a:rPr lang="en-US" sz="1400" b="0" i="0" u="none" strike="noStrike" noProof="0">
                          <a:latin typeface="Century Gothic"/>
                        </a:rPr>
                        <a:t> of Class A (GOOGL), Class C (GOOG), and Class B stock held, shareholders received </a:t>
                      </a:r>
                      <a:r>
                        <a:rPr lang="en-US" sz="1400" b="1" i="0" u="none" strike="noStrike" noProof="0">
                          <a:latin typeface="Century Gothic"/>
                        </a:rPr>
                        <a:t>19 additional shares</a:t>
                      </a:r>
                      <a:r>
                        <a:rPr lang="en-US" sz="1400" b="0" i="0" u="none" strike="noStrike" noProof="0">
                          <a:latin typeface="Century Gothic"/>
                        </a:rPr>
                        <a:t> of the same class.</a:t>
                      </a:r>
                    </a:p>
                    <a:p>
                      <a:pPr marL="0" lvl="0" indent="0" algn="l">
                        <a:buNone/>
                      </a:pPr>
                      <a:endParaRPr lang="en-US" sz="1400" b="0" i="0" u="none" strike="noStrike" noProof="0">
                        <a:latin typeface="Century Gothic"/>
                      </a:endParaRPr>
                    </a:p>
                    <a:p>
                      <a:pPr marL="285750" lvl="0" indent="-285750" algn="l">
                        <a:buFont typeface="Arial"/>
                        <a:buChar char="•"/>
                      </a:pPr>
                      <a:r>
                        <a:rPr lang="en-US" sz="1400" b="1" i="0" u="none" strike="noStrike" noProof="0"/>
                        <a:t>Increased Accessibility and Liquidity:</a:t>
                      </a:r>
                      <a:r>
                        <a:rPr lang="en-US" sz="1400" b="0" i="0" u="none" strike="noStrike" noProof="0"/>
                        <a:t> The primary goal was to lower the per-share price (which was over $2,000 pre-split) to around $100, making it more affordable for retail investors and facilitating its inclusion in the Dow Jones Industrial Average (which is price-weighted). It had </a:t>
                      </a:r>
                      <a:r>
                        <a:rPr lang="en-US" sz="1400" b="1" i="0" u="none" strike="noStrike" noProof="0"/>
                        <a:t>no impact</a:t>
                      </a:r>
                      <a:r>
                        <a:rPr lang="en-US" sz="1400" b="0" i="0" u="none" strike="noStrike" noProof="0"/>
                        <a:t> on the existing balance of voting power between the share classes.</a:t>
                      </a:r>
                    </a:p>
                    <a:p>
                      <a:pPr marL="0" lvl="0" indent="0" algn="l">
                        <a:buNone/>
                      </a:pPr>
                      <a:endParaRPr lang="en-US" sz="1400" b="0" i="0" u="none" strike="noStrike" noProof="0"/>
                    </a:p>
                  </a:txBody>
                  <a:tcPr anchor="ctr"/>
                </a:tc>
                <a:extLst>
                  <a:ext uri="{0D108BD9-81ED-4DB2-BD59-A6C34878D82A}">
                    <a16:rowId xmlns:a16="http://schemas.microsoft.com/office/drawing/2014/main" val="2414010884"/>
                  </a:ext>
                </a:extLst>
              </a:tr>
            </a:tbl>
          </a:graphicData>
        </a:graphic>
      </p:graphicFrame>
    </p:spTree>
    <p:extLst>
      <p:ext uri="{BB962C8B-B14F-4D97-AF65-F5344CB8AC3E}">
        <p14:creationId xmlns:p14="http://schemas.microsoft.com/office/powerpoint/2010/main" val="12741075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D953F-1C5D-31E1-E454-C46F24688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888603-4033-AAF6-FA16-3963DAC411BB}"/>
              </a:ext>
            </a:extLst>
          </p:cNvPr>
          <p:cNvSpPr>
            <a:spLocks noGrp="1"/>
          </p:cNvSpPr>
          <p:nvPr>
            <p:ph type="title"/>
          </p:nvPr>
        </p:nvSpPr>
        <p:spPr>
          <a:xfrm>
            <a:off x="536640" y="2640"/>
            <a:ext cx="10745788" cy="1188720"/>
          </a:xfrm>
        </p:spPr>
        <p:txBody>
          <a:bodyPr/>
          <a:lstStyle/>
          <a:p>
            <a:r>
              <a:rPr lang="en-US"/>
              <a:t>Stock Repurchase</a:t>
            </a:r>
          </a:p>
        </p:txBody>
      </p:sp>
      <p:sp>
        <p:nvSpPr>
          <p:cNvPr id="4" name="Text Placeholder 3">
            <a:extLst>
              <a:ext uri="{FF2B5EF4-FFF2-40B4-BE49-F238E27FC236}">
                <a16:creationId xmlns:a16="http://schemas.microsoft.com/office/drawing/2014/main" id="{82481DC0-F2F7-CB51-6ACD-CE8EB9030661}"/>
              </a:ext>
            </a:extLst>
          </p:cNvPr>
          <p:cNvSpPr>
            <a:spLocks noGrp="1"/>
          </p:cNvSpPr>
          <p:nvPr>
            <p:ph type="body" sz="quarter" idx="13"/>
          </p:nvPr>
        </p:nvSpPr>
        <p:spPr>
          <a:xfrm>
            <a:off x="539675" y="1634559"/>
            <a:ext cx="10957951" cy="2965525"/>
          </a:xfrm>
        </p:spPr>
        <p:txBody>
          <a:bodyPr vert="horz" lIns="91440" tIns="45720" rIns="91440" bIns="45720" rtlCol="0" anchor="t">
            <a:noAutofit/>
          </a:bodyPr>
          <a:lstStyle/>
          <a:p>
            <a:pPr marL="285750" indent="-285750">
              <a:buChar char="•"/>
            </a:pPr>
            <a:r>
              <a:rPr lang="en-US" sz="1400">
                <a:ea typeface="+mn-lt"/>
                <a:cs typeface="+mn-lt"/>
              </a:rPr>
              <a:t>During 2024, the company repurchased and subsequently retired 379 million shares for $62.0 billion.</a:t>
            </a:r>
            <a:endParaRPr lang="en-US" sz="1400"/>
          </a:p>
          <a:p>
            <a:pPr marL="285750" indent="-285750">
              <a:buChar char="•"/>
            </a:pPr>
            <a:r>
              <a:rPr lang="en-US" sz="1400">
                <a:ea typeface="+mn-lt"/>
                <a:cs typeface="+mn-lt"/>
              </a:rPr>
              <a:t>In April 2024, the Board of Directors of Alphabet authorized the company to repurchase up to an additional $70.0 billion of its Class A and Class C shares. As of December 31, 2024, $44.7 billion remained available for Class A and Class C share repurchases.</a:t>
            </a:r>
            <a:endParaRPr lang="en-US" sz="1400"/>
          </a:p>
          <a:p>
            <a:pPr marL="285750" indent="-285750">
              <a:buFont typeface="Arial" panose="020B0604020202020204" pitchFamily="34" charset="0"/>
              <a:buChar char="•"/>
            </a:pPr>
            <a:r>
              <a:rPr lang="en-US" sz="1400" b="1">
                <a:ea typeface="+mn-lt"/>
                <a:cs typeface="+mn-lt"/>
              </a:rPr>
              <a:t>Significant share buybacks reinforcing strong free cash flow &amp; shareholder returns</a:t>
            </a:r>
            <a:endParaRPr lang="en-US" sz="1400">
              <a:ea typeface="+mn-lt"/>
              <a:cs typeface="+mn-lt"/>
            </a:endParaRPr>
          </a:p>
          <a:p>
            <a:pPr marL="285750" indent="-285750">
              <a:buFont typeface="Arial" panose="020B0604020202020204" pitchFamily="34" charset="0"/>
              <a:buChar char="•"/>
            </a:pPr>
            <a:endParaRPr lang="en-US" sz="1400"/>
          </a:p>
          <a:p>
            <a:pPr>
              <a:buFont typeface="Arial"/>
              <a:buChar char="•"/>
            </a:pPr>
            <a:endParaRPr lang="en-US" sz="1400"/>
          </a:p>
          <a:p>
            <a:pPr marL="285750" indent="-285750">
              <a:buFont typeface="Arial"/>
              <a:buChar char="•"/>
            </a:pPr>
            <a:endParaRPr lang="en-US" sz="1400"/>
          </a:p>
        </p:txBody>
      </p:sp>
      <p:cxnSp>
        <p:nvCxnSpPr>
          <p:cNvPr id="11" name="Straight Arrow Connector 10">
            <a:extLst>
              <a:ext uri="{FF2B5EF4-FFF2-40B4-BE49-F238E27FC236}">
                <a16:creationId xmlns:a16="http://schemas.microsoft.com/office/drawing/2014/main" id="{490AE968-F073-9460-B01F-E94C6DCA1853}"/>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E3E6EC59-44C9-8BAC-52C5-026D1781342A}"/>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E5A6DB45-F2DD-D046-872B-CB2A44D84D4D}"/>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B36990A5-0A8D-3823-83EA-F239897BAB9D}"/>
              </a:ext>
            </a:extLst>
          </p:cNvPr>
          <p:cNvPicPr>
            <a:picLocks noChangeAspect="1"/>
          </p:cNvPicPr>
          <p:nvPr/>
        </p:nvPicPr>
        <p:blipFill>
          <a:blip r:embed="rId3"/>
          <a:stretch>
            <a:fillRect/>
          </a:stretch>
        </p:blipFill>
        <p:spPr>
          <a:xfrm>
            <a:off x="825592" y="3525651"/>
            <a:ext cx="10702177" cy="1949262"/>
          </a:xfrm>
          <a:prstGeom prst="rect">
            <a:avLst/>
          </a:prstGeom>
        </p:spPr>
      </p:pic>
    </p:spTree>
    <p:extLst>
      <p:ext uri="{BB962C8B-B14F-4D97-AF65-F5344CB8AC3E}">
        <p14:creationId xmlns:p14="http://schemas.microsoft.com/office/powerpoint/2010/main" val="11202407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859E6-6841-BC1E-AE01-584E6F72EC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3E400C-45B8-A0D9-E930-C28CACBC7B2E}"/>
              </a:ext>
            </a:extLst>
          </p:cNvPr>
          <p:cNvSpPr>
            <a:spLocks noGrp="1"/>
          </p:cNvSpPr>
          <p:nvPr>
            <p:ph type="ctrTitle"/>
          </p:nvPr>
        </p:nvSpPr>
        <p:spPr>
          <a:xfrm>
            <a:off x="177136" y="1017594"/>
            <a:ext cx="9796352" cy="4572000"/>
          </a:xfrm>
        </p:spPr>
        <p:txBody>
          <a:bodyPr/>
          <a:lstStyle/>
          <a:p>
            <a:r>
              <a:rPr lang="en-US"/>
              <a:t>Company </a:t>
            </a:r>
            <a:br>
              <a:rPr lang="en-US"/>
            </a:br>
            <a:r>
              <a:rPr lang="en-US"/>
              <a:t>Overview →</a:t>
            </a:r>
          </a:p>
        </p:txBody>
      </p:sp>
      <p:grpSp>
        <p:nvGrpSpPr>
          <p:cNvPr id="3" name="Group 2">
            <a:extLst>
              <a:ext uri="{FF2B5EF4-FFF2-40B4-BE49-F238E27FC236}">
                <a16:creationId xmlns:a16="http://schemas.microsoft.com/office/drawing/2014/main" id="{9652411F-74D4-E113-320B-C285A76E0361}"/>
              </a:ext>
            </a:extLst>
          </p:cNvPr>
          <p:cNvGrpSpPr/>
          <p:nvPr/>
        </p:nvGrpSpPr>
        <p:grpSpPr>
          <a:xfrm>
            <a:off x="5857534" y="2935094"/>
            <a:ext cx="6829132" cy="4078542"/>
            <a:chOff x="5818970" y="2995818"/>
            <a:chExt cx="6867696" cy="4017818"/>
          </a:xfrm>
        </p:grpSpPr>
        <p:sp>
          <p:nvSpPr>
            <p:cNvPr id="7" name="Rectangle: Rounded Corners 6">
              <a:extLst>
                <a:ext uri="{FF2B5EF4-FFF2-40B4-BE49-F238E27FC236}">
                  <a16:creationId xmlns:a16="http://schemas.microsoft.com/office/drawing/2014/main" id="{CCEF9BBA-B4E8-B857-85E9-89538F80D752}"/>
                </a:ext>
              </a:extLst>
            </p:cNvPr>
            <p:cNvSpPr/>
            <p:nvPr/>
          </p:nvSpPr>
          <p:spPr>
            <a:xfrm>
              <a:off x="5818970" y="2995818"/>
              <a:ext cx="6867696" cy="4017818"/>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descr="File:Google &quot;G&quot; logo.svg - Wikimedia Commons">
              <a:extLst>
                <a:ext uri="{FF2B5EF4-FFF2-40B4-BE49-F238E27FC236}">
                  <a16:creationId xmlns:a16="http://schemas.microsoft.com/office/drawing/2014/main" id="{614C8FDC-46BE-CC26-CF48-2FCD499943FB}"/>
                </a:ext>
              </a:extLst>
            </p:cNvPr>
            <p:cNvPicPr>
              <a:picLocks noChangeAspect="1"/>
            </p:cNvPicPr>
            <p:nvPr/>
          </p:nvPicPr>
          <p:blipFill>
            <a:blip r:embed="rId2"/>
            <a:stretch>
              <a:fillRect/>
            </a:stretch>
          </p:blipFill>
          <p:spPr>
            <a:xfrm>
              <a:off x="7879188" y="3633582"/>
              <a:ext cx="2743200" cy="2743200"/>
            </a:xfrm>
            <a:prstGeom prst="rect">
              <a:avLst/>
            </a:prstGeom>
          </p:spPr>
        </p:pic>
      </p:grpSp>
    </p:spTree>
    <p:extLst>
      <p:ext uri="{BB962C8B-B14F-4D97-AF65-F5344CB8AC3E}">
        <p14:creationId xmlns:p14="http://schemas.microsoft.com/office/powerpoint/2010/main" val="15684420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233B8-EE29-C658-EB73-C52538541B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A06DE6-F475-74A1-E025-084FDBA8F448}"/>
              </a:ext>
            </a:extLst>
          </p:cNvPr>
          <p:cNvSpPr>
            <a:spLocks noGrp="1"/>
          </p:cNvSpPr>
          <p:nvPr>
            <p:ph type="title"/>
          </p:nvPr>
        </p:nvSpPr>
        <p:spPr>
          <a:xfrm>
            <a:off x="536640" y="2640"/>
            <a:ext cx="10745788" cy="1188720"/>
          </a:xfrm>
        </p:spPr>
        <p:txBody>
          <a:bodyPr/>
          <a:lstStyle/>
          <a:p>
            <a:r>
              <a:rPr lang="en-US"/>
              <a:t>Overview</a:t>
            </a:r>
          </a:p>
        </p:txBody>
      </p:sp>
      <p:sp>
        <p:nvSpPr>
          <p:cNvPr id="4" name="Text Placeholder 3">
            <a:extLst>
              <a:ext uri="{FF2B5EF4-FFF2-40B4-BE49-F238E27FC236}">
                <a16:creationId xmlns:a16="http://schemas.microsoft.com/office/drawing/2014/main" id="{45F10235-AB06-320C-1F4F-4D666D4DD748}"/>
              </a:ext>
            </a:extLst>
          </p:cNvPr>
          <p:cNvSpPr>
            <a:spLocks noGrp="1"/>
          </p:cNvSpPr>
          <p:nvPr>
            <p:ph type="body" sz="quarter" idx="13"/>
          </p:nvPr>
        </p:nvSpPr>
        <p:spPr>
          <a:xfrm>
            <a:off x="539675" y="1491124"/>
            <a:ext cx="7031411" cy="3108960"/>
          </a:xfrm>
        </p:spPr>
        <p:txBody>
          <a:bodyPr vert="horz" lIns="91440" tIns="45720" rIns="91440" bIns="45720" rtlCol="0" anchor="t">
            <a:noAutofit/>
          </a:bodyPr>
          <a:lstStyle/>
          <a:p>
            <a:pPr marL="285750" indent="-285750">
              <a:buFont typeface="Arial"/>
              <a:buChar char="•"/>
            </a:pPr>
            <a:r>
              <a:rPr lang="en-US" sz="1400" b="1">
                <a:ea typeface="+mn-lt"/>
                <a:cs typeface="+mn-lt"/>
              </a:rPr>
              <a:t>Parent Company:</a:t>
            </a:r>
            <a:r>
              <a:rPr lang="en-US" sz="1400">
                <a:ea typeface="+mn-lt"/>
                <a:cs typeface="+mn-lt"/>
              </a:rPr>
              <a:t> Alphabet Inc. </a:t>
            </a:r>
            <a:endParaRPr lang="en-US" sz="1400" b="1">
              <a:ea typeface="+mn-lt"/>
              <a:cs typeface="+mn-lt"/>
            </a:endParaRPr>
          </a:p>
          <a:p>
            <a:pPr marL="285750" indent="-285750">
              <a:buFont typeface="Arial"/>
              <a:buChar char="•"/>
            </a:pPr>
            <a:r>
              <a:rPr lang="en-US" sz="1400" b="1">
                <a:ea typeface="+mn-lt"/>
                <a:cs typeface="+mn-lt"/>
              </a:rPr>
              <a:t>Organizational Structure:</a:t>
            </a:r>
            <a:r>
              <a:rPr lang="en-US" sz="1400">
                <a:ea typeface="+mn-lt"/>
                <a:cs typeface="+mn-lt"/>
              </a:rPr>
              <a:t> A functional and divisional structure.</a:t>
            </a:r>
            <a:endParaRPr lang="en-US" sz="1400"/>
          </a:p>
          <a:p>
            <a:pPr marL="285750" indent="-285750">
              <a:buFont typeface="Arial"/>
              <a:buChar char="•"/>
            </a:pPr>
            <a:r>
              <a:rPr lang="en-US" sz="1400" b="1">
                <a:ea typeface="+mn-lt"/>
                <a:cs typeface="+mn-lt"/>
              </a:rPr>
              <a:t>Reportable Segments:</a:t>
            </a:r>
            <a:r>
              <a:rPr lang="en-US" sz="1400">
                <a:ea typeface="+mn-lt"/>
                <a:cs typeface="+mn-lt"/>
              </a:rPr>
              <a:t> Alphabet reports revenue and operating income across three main segments:</a:t>
            </a:r>
            <a:endParaRPr lang="en-US" sz="1400"/>
          </a:p>
          <a:p>
            <a:pPr marL="285750" indent="-285750">
              <a:buFont typeface="Arial"/>
              <a:buChar char="•"/>
            </a:pPr>
            <a:r>
              <a:rPr lang="en-US" sz="1400" b="1">
                <a:ea typeface="+mn-lt"/>
                <a:cs typeface="+mn-lt"/>
              </a:rPr>
              <a:t>Google Services:</a:t>
            </a:r>
            <a:r>
              <a:rPr lang="en-US" sz="1400">
                <a:ea typeface="+mn-lt"/>
                <a:cs typeface="+mn-lt"/>
              </a:rPr>
              <a:t> The largest and most profitable segment (approx. 87% of revenue). This includes Search, Android, Chrome, Hardware, Google Maps, Google Play, and </a:t>
            </a:r>
            <a:r>
              <a:rPr lang="en-US" sz="1400" b="1">
                <a:ea typeface="+mn-lt"/>
                <a:cs typeface="+mn-lt"/>
              </a:rPr>
              <a:t>YouTube</a:t>
            </a:r>
            <a:r>
              <a:rPr lang="en-US" sz="1400">
                <a:ea typeface="+mn-lt"/>
                <a:cs typeface="+mn-lt"/>
              </a:rPr>
              <a:t> (Ads and subscriptions).</a:t>
            </a:r>
            <a:endParaRPr lang="en-US" sz="1400"/>
          </a:p>
          <a:p>
            <a:pPr marL="285750" indent="-285750">
              <a:buFont typeface="Arial"/>
              <a:buChar char="•"/>
            </a:pPr>
            <a:r>
              <a:rPr lang="en-US" sz="1400" b="1">
                <a:ea typeface="+mn-lt"/>
                <a:cs typeface="+mn-lt"/>
              </a:rPr>
              <a:t>Google Cloud (GCP &amp; Workspace):</a:t>
            </a:r>
            <a:r>
              <a:rPr lang="en-US" sz="1400">
                <a:ea typeface="+mn-lt"/>
                <a:cs typeface="+mn-lt"/>
              </a:rPr>
              <a:t> The fast-growing cloud computing and enterprise services segment (approx. 12% of revenue).</a:t>
            </a:r>
            <a:endParaRPr lang="en-US" sz="1400"/>
          </a:p>
          <a:p>
            <a:pPr marL="285750" indent="-285750">
              <a:buFont typeface="Arial"/>
              <a:buChar char="•"/>
            </a:pPr>
            <a:r>
              <a:rPr lang="en-US" sz="1400" b="1">
                <a:ea typeface="+mn-lt"/>
                <a:cs typeface="+mn-lt"/>
              </a:rPr>
              <a:t>Other Bets:</a:t>
            </a:r>
            <a:r>
              <a:rPr lang="en-US" sz="1400">
                <a:ea typeface="+mn-lt"/>
                <a:cs typeface="+mn-lt"/>
              </a:rPr>
              <a:t> Smaller, high-risk, high-reward ventures like Waymo (self-driving cars) and Verily (health tech). These typically run at an operating </a:t>
            </a:r>
            <a:r>
              <a:rPr lang="en-US" sz="1400" b="1">
                <a:ea typeface="+mn-lt"/>
                <a:cs typeface="+mn-lt"/>
              </a:rPr>
              <a:t>loss</a:t>
            </a:r>
            <a:r>
              <a:rPr lang="en-US" sz="1400">
                <a:ea typeface="+mn-lt"/>
                <a:cs typeface="+mn-lt"/>
              </a:rPr>
              <a:t>.</a:t>
            </a:r>
            <a:endParaRPr lang="en-US" sz="1400"/>
          </a:p>
          <a:p>
            <a:pPr marL="285750" indent="-285750">
              <a:buFont typeface="Arial"/>
              <a:buChar char="•"/>
            </a:pPr>
            <a:r>
              <a:rPr lang="en-US" sz="1400" b="1">
                <a:ea typeface="+mn-lt"/>
                <a:cs typeface="+mn-lt"/>
              </a:rPr>
              <a:t>Primary Revenue Stream:</a:t>
            </a:r>
            <a:r>
              <a:rPr lang="en-US" sz="1400">
                <a:ea typeface="+mn-lt"/>
                <a:cs typeface="+mn-lt"/>
              </a:rPr>
              <a:t> </a:t>
            </a:r>
            <a:r>
              <a:rPr lang="en-US" sz="1400" b="1">
                <a:ea typeface="+mn-lt"/>
                <a:cs typeface="+mn-lt"/>
              </a:rPr>
              <a:t>Advertising</a:t>
            </a:r>
            <a:r>
              <a:rPr lang="en-US" sz="1400">
                <a:ea typeface="+mn-lt"/>
                <a:cs typeface="+mn-lt"/>
              </a:rPr>
              <a:t> (primarily Search and YouTube) generates the vast majority (over 75%) of total revenue.</a:t>
            </a:r>
          </a:p>
          <a:p>
            <a:endParaRPr lang="en-US" sz="1400"/>
          </a:p>
        </p:txBody>
      </p:sp>
      <p:cxnSp>
        <p:nvCxnSpPr>
          <p:cNvPr id="11" name="Straight Arrow Connector 10">
            <a:extLst>
              <a:ext uri="{FF2B5EF4-FFF2-40B4-BE49-F238E27FC236}">
                <a16:creationId xmlns:a16="http://schemas.microsoft.com/office/drawing/2014/main" id="{9C890EF9-CA8F-F901-7227-EEA75D334F02}"/>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7" name="Picture 16" descr="Google | The Verge">
            <a:extLst>
              <a:ext uri="{FF2B5EF4-FFF2-40B4-BE49-F238E27FC236}">
                <a16:creationId xmlns:a16="http://schemas.microsoft.com/office/drawing/2014/main" id="{80309011-4577-6732-A3C2-9BD3BB91A3D1}"/>
              </a:ext>
            </a:extLst>
          </p:cNvPr>
          <p:cNvPicPr>
            <a:picLocks noChangeAspect="1"/>
          </p:cNvPicPr>
          <p:nvPr/>
        </p:nvPicPr>
        <p:blipFill>
          <a:blip r:embed="rId2"/>
          <a:stretch>
            <a:fillRect/>
          </a:stretch>
        </p:blipFill>
        <p:spPr>
          <a:xfrm>
            <a:off x="7861965" y="1712258"/>
            <a:ext cx="3765338" cy="3774142"/>
          </a:xfrm>
          <a:prstGeom prst="rect">
            <a:avLst/>
          </a:prstGeom>
        </p:spPr>
      </p:pic>
      <p:pic>
        <p:nvPicPr>
          <p:cNvPr id="19" name="Picture 18" descr="File:Google &quot;G&quot; logo.svg - Wikimedia Commons">
            <a:extLst>
              <a:ext uri="{FF2B5EF4-FFF2-40B4-BE49-F238E27FC236}">
                <a16:creationId xmlns:a16="http://schemas.microsoft.com/office/drawing/2014/main" id="{2FFE0E5B-D098-466D-D77E-72B002C577DF}"/>
              </a:ext>
            </a:extLst>
          </p:cNvPr>
          <p:cNvPicPr>
            <a:picLocks noChangeAspect="1"/>
          </p:cNvPicPr>
          <p:nvPr/>
        </p:nvPicPr>
        <p:blipFill>
          <a:blip r:embed="rId3"/>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F3AC54BC-11AC-9CEC-C7F0-E78C483D7F1A}"/>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02914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31B2F-8733-862B-F368-84DF0C8AB5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92660E-77E1-2731-BFBD-C7D13D8374BA}"/>
              </a:ext>
            </a:extLst>
          </p:cNvPr>
          <p:cNvSpPr>
            <a:spLocks noGrp="1"/>
          </p:cNvSpPr>
          <p:nvPr>
            <p:ph type="title"/>
          </p:nvPr>
        </p:nvSpPr>
        <p:spPr>
          <a:xfrm>
            <a:off x="536640" y="2640"/>
            <a:ext cx="10745788" cy="1188720"/>
          </a:xfrm>
        </p:spPr>
        <p:txBody>
          <a:bodyPr/>
          <a:lstStyle/>
          <a:p>
            <a:r>
              <a:rPr lang="en-US"/>
              <a:t>Timeline</a:t>
            </a:r>
          </a:p>
        </p:txBody>
      </p:sp>
      <p:cxnSp>
        <p:nvCxnSpPr>
          <p:cNvPr id="11" name="Straight Arrow Connector 10">
            <a:extLst>
              <a:ext uri="{FF2B5EF4-FFF2-40B4-BE49-F238E27FC236}">
                <a16:creationId xmlns:a16="http://schemas.microsoft.com/office/drawing/2014/main" id="{4D61CD4A-4649-1D48-5DA9-13B5B7512587}"/>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D87F4561-242F-9854-751F-DB394D8D23B4}"/>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0EF941DF-1716-B4F0-0757-B84EF679DAE5}"/>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6" name="Picture 5" descr="A line of blue lines on a black background&#10;&#10;AI-generated content may be incorrect.">
            <a:extLst>
              <a:ext uri="{FF2B5EF4-FFF2-40B4-BE49-F238E27FC236}">
                <a16:creationId xmlns:a16="http://schemas.microsoft.com/office/drawing/2014/main" id="{B034D2C0-790B-F023-9002-A69FC36EA9B0}"/>
              </a:ext>
            </a:extLst>
          </p:cNvPr>
          <p:cNvPicPr>
            <a:picLocks noChangeAspect="1"/>
          </p:cNvPicPr>
          <p:nvPr/>
        </p:nvPicPr>
        <p:blipFill>
          <a:blip r:embed="rId3"/>
          <a:stretch>
            <a:fillRect/>
          </a:stretch>
        </p:blipFill>
        <p:spPr>
          <a:xfrm>
            <a:off x="887506" y="1374682"/>
            <a:ext cx="10587319" cy="4664446"/>
          </a:xfrm>
          <a:prstGeom prst="rect">
            <a:avLst/>
          </a:prstGeom>
        </p:spPr>
      </p:pic>
    </p:spTree>
    <p:extLst>
      <p:ext uri="{BB962C8B-B14F-4D97-AF65-F5344CB8AC3E}">
        <p14:creationId xmlns:p14="http://schemas.microsoft.com/office/powerpoint/2010/main" val="121162908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0CFF5-3756-CBA2-2D20-7704D81BDE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F72DE-BC16-9D43-12E0-1996B32D6305}"/>
              </a:ext>
            </a:extLst>
          </p:cNvPr>
          <p:cNvSpPr>
            <a:spLocks noGrp="1"/>
          </p:cNvSpPr>
          <p:nvPr>
            <p:ph type="title"/>
          </p:nvPr>
        </p:nvSpPr>
        <p:spPr>
          <a:xfrm>
            <a:off x="536640" y="2640"/>
            <a:ext cx="10745788" cy="1188720"/>
          </a:xfrm>
        </p:spPr>
        <p:txBody>
          <a:bodyPr/>
          <a:lstStyle/>
          <a:p>
            <a:r>
              <a:rPr lang="en-US"/>
              <a:t>Timeline</a:t>
            </a:r>
          </a:p>
        </p:txBody>
      </p:sp>
      <p:cxnSp>
        <p:nvCxnSpPr>
          <p:cNvPr id="11" name="Straight Arrow Connector 10">
            <a:extLst>
              <a:ext uri="{FF2B5EF4-FFF2-40B4-BE49-F238E27FC236}">
                <a16:creationId xmlns:a16="http://schemas.microsoft.com/office/drawing/2014/main" id="{EC119F86-5169-CB82-FBE6-D1D64CAFBC69}"/>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98CE3F48-928F-FECA-F31F-92D602E415E7}"/>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2DD01CDB-BF1D-E359-BF22-53C2A27C2A33}"/>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3" name="Picture 2" descr="A line of blue lines on a black background&#10;&#10;AI-generated content may be incorrect.">
            <a:extLst>
              <a:ext uri="{FF2B5EF4-FFF2-40B4-BE49-F238E27FC236}">
                <a16:creationId xmlns:a16="http://schemas.microsoft.com/office/drawing/2014/main" id="{4B25185F-03F1-E9BB-95E9-EBCAE0D6C0F5}"/>
              </a:ext>
            </a:extLst>
          </p:cNvPr>
          <p:cNvPicPr>
            <a:picLocks noChangeAspect="1"/>
          </p:cNvPicPr>
          <p:nvPr/>
        </p:nvPicPr>
        <p:blipFill>
          <a:blip r:embed="rId3"/>
          <a:stretch>
            <a:fillRect/>
          </a:stretch>
        </p:blipFill>
        <p:spPr>
          <a:xfrm>
            <a:off x="502024" y="1370229"/>
            <a:ext cx="11187953" cy="4682316"/>
          </a:xfrm>
          <a:prstGeom prst="rect">
            <a:avLst/>
          </a:prstGeom>
        </p:spPr>
      </p:pic>
    </p:spTree>
    <p:extLst>
      <p:ext uri="{BB962C8B-B14F-4D97-AF65-F5344CB8AC3E}">
        <p14:creationId xmlns:p14="http://schemas.microsoft.com/office/powerpoint/2010/main" val="3031338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67D3E-9014-55DF-1B2A-F9A0693D6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DFE6C2-2713-7E88-A605-21181ED1C6E5}"/>
              </a:ext>
            </a:extLst>
          </p:cNvPr>
          <p:cNvSpPr>
            <a:spLocks noGrp="1"/>
          </p:cNvSpPr>
          <p:nvPr>
            <p:ph type="title"/>
          </p:nvPr>
        </p:nvSpPr>
        <p:spPr>
          <a:xfrm>
            <a:off x="536640" y="2640"/>
            <a:ext cx="10745788" cy="1188720"/>
          </a:xfrm>
        </p:spPr>
        <p:txBody>
          <a:bodyPr/>
          <a:lstStyle/>
          <a:p>
            <a:r>
              <a:rPr lang="en-US"/>
              <a:t>Timeline</a:t>
            </a:r>
          </a:p>
        </p:txBody>
      </p:sp>
      <p:cxnSp>
        <p:nvCxnSpPr>
          <p:cNvPr id="11" name="Straight Arrow Connector 10">
            <a:extLst>
              <a:ext uri="{FF2B5EF4-FFF2-40B4-BE49-F238E27FC236}">
                <a16:creationId xmlns:a16="http://schemas.microsoft.com/office/drawing/2014/main" id="{5E19460F-3C06-6B19-EAD9-88A07FAB13FF}"/>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AF32B705-5E6C-158C-0E56-0499D34482C4}"/>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87F75862-CE40-49A7-BDF0-68660D7BE2A6}"/>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Picture 4" descr="A line of blue lines on a black background&#10;&#10;AI-generated content may be incorrect.">
            <a:extLst>
              <a:ext uri="{FF2B5EF4-FFF2-40B4-BE49-F238E27FC236}">
                <a16:creationId xmlns:a16="http://schemas.microsoft.com/office/drawing/2014/main" id="{48411B0C-ED12-82E4-FE8B-032CF0963B3D}"/>
              </a:ext>
            </a:extLst>
          </p:cNvPr>
          <p:cNvPicPr>
            <a:picLocks noChangeAspect="1"/>
          </p:cNvPicPr>
          <p:nvPr/>
        </p:nvPicPr>
        <p:blipFill>
          <a:blip r:embed="rId3"/>
          <a:stretch>
            <a:fillRect/>
          </a:stretch>
        </p:blipFill>
        <p:spPr>
          <a:xfrm>
            <a:off x="753034" y="1409903"/>
            <a:ext cx="10847295" cy="4594004"/>
          </a:xfrm>
          <a:prstGeom prst="rect">
            <a:avLst/>
          </a:prstGeom>
        </p:spPr>
      </p:pic>
    </p:spTree>
    <p:extLst>
      <p:ext uri="{BB962C8B-B14F-4D97-AF65-F5344CB8AC3E}">
        <p14:creationId xmlns:p14="http://schemas.microsoft.com/office/powerpoint/2010/main" val="2713414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827EC-4B13-6CE1-494D-8788D7E29C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CB226-DD0F-DA8A-26DB-57384258E969}"/>
              </a:ext>
            </a:extLst>
          </p:cNvPr>
          <p:cNvSpPr>
            <a:spLocks noGrp="1"/>
          </p:cNvSpPr>
          <p:nvPr>
            <p:ph type="title"/>
          </p:nvPr>
        </p:nvSpPr>
        <p:spPr>
          <a:xfrm>
            <a:off x="536640" y="2640"/>
            <a:ext cx="10745788" cy="1188720"/>
          </a:xfrm>
        </p:spPr>
        <p:txBody>
          <a:bodyPr/>
          <a:lstStyle/>
          <a:p>
            <a:r>
              <a:rPr lang="en-US"/>
              <a:t>Timeline</a:t>
            </a:r>
          </a:p>
        </p:txBody>
      </p:sp>
      <p:cxnSp>
        <p:nvCxnSpPr>
          <p:cNvPr id="11" name="Straight Arrow Connector 10">
            <a:extLst>
              <a:ext uri="{FF2B5EF4-FFF2-40B4-BE49-F238E27FC236}">
                <a16:creationId xmlns:a16="http://schemas.microsoft.com/office/drawing/2014/main" id="{9CE5A533-F98F-A50A-9FAC-CA8070CE2F5F}"/>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EB3DE3D5-4B2F-D216-6D59-887B64D574EE}"/>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CDFB1DE2-00C4-82BB-1F1D-84C4383E06A4}"/>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4" name="Picture 3" descr="A black background with blue lines&#10;&#10;AI-generated content may be incorrect.">
            <a:extLst>
              <a:ext uri="{FF2B5EF4-FFF2-40B4-BE49-F238E27FC236}">
                <a16:creationId xmlns:a16="http://schemas.microsoft.com/office/drawing/2014/main" id="{A5D3D1E6-E267-8F99-33EE-36D1C7ABBB70}"/>
              </a:ext>
            </a:extLst>
          </p:cNvPr>
          <p:cNvPicPr>
            <a:picLocks noChangeAspect="1"/>
          </p:cNvPicPr>
          <p:nvPr/>
        </p:nvPicPr>
        <p:blipFill>
          <a:blip r:embed="rId3"/>
          <a:stretch>
            <a:fillRect/>
          </a:stretch>
        </p:blipFill>
        <p:spPr>
          <a:xfrm>
            <a:off x="358588" y="1230896"/>
            <a:ext cx="11645153" cy="4835478"/>
          </a:xfrm>
          <a:prstGeom prst="rect">
            <a:avLst/>
          </a:prstGeom>
        </p:spPr>
      </p:pic>
    </p:spTree>
    <p:extLst>
      <p:ext uri="{BB962C8B-B14F-4D97-AF65-F5344CB8AC3E}">
        <p14:creationId xmlns:p14="http://schemas.microsoft.com/office/powerpoint/2010/main" val="389702510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3F22D-340A-B854-279C-48BD49CF6E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A8D170-4565-E3B3-0BF8-0FFB9551B3E2}"/>
              </a:ext>
            </a:extLst>
          </p:cNvPr>
          <p:cNvSpPr>
            <a:spLocks noGrp="1"/>
          </p:cNvSpPr>
          <p:nvPr>
            <p:ph type="title"/>
          </p:nvPr>
        </p:nvSpPr>
        <p:spPr>
          <a:xfrm>
            <a:off x="536640" y="2640"/>
            <a:ext cx="10745788" cy="1188720"/>
          </a:xfrm>
        </p:spPr>
        <p:txBody>
          <a:bodyPr/>
          <a:lstStyle/>
          <a:p>
            <a:r>
              <a:rPr lang="en-US"/>
              <a:t>Timeline</a:t>
            </a:r>
          </a:p>
        </p:txBody>
      </p:sp>
      <p:cxnSp>
        <p:nvCxnSpPr>
          <p:cNvPr id="11" name="Straight Arrow Connector 10">
            <a:extLst>
              <a:ext uri="{FF2B5EF4-FFF2-40B4-BE49-F238E27FC236}">
                <a16:creationId xmlns:a16="http://schemas.microsoft.com/office/drawing/2014/main" id="{5A7E6750-0B96-91D7-2B52-E78233288E27}"/>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C0431A2D-E5B2-0E72-4E90-9EBF662BB8F0}"/>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D3F6E5F0-8495-4B38-E136-0A972130C000}"/>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3" name="Picture 2" descr="A black background with blue lines&#10;&#10;AI-generated content may be incorrect.">
            <a:extLst>
              <a:ext uri="{FF2B5EF4-FFF2-40B4-BE49-F238E27FC236}">
                <a16:creationId xmlns:a16="http://schemas.microsoft.com/office/drawing/2014/main" id="{8BE632F9-FF96-860A-8438-1941C191A652}"/>
              </a:ext>
            </a:extLst>
          </p:cNvPr>
          <p:cNvPicPr>
            <a:picLocks noChangeAspect="1"/>
          </p:cNvPicPr>
          <p:nvPr/>
        </p:nvPicPr>
        <p:blipFill>
          <a:blip r:embed="rId3"/>
          <a:stretch>
            <a:fillRect/>
          </a:stretch>
        </p:blipFill>
        <p:spPr>
          <a:xfrm>
            <a:off x="672353" y="1242610"/>
            <a:ext cx="10838329" cy="5000310"/>
          </a:xfrm>
          <a:prstGeom prst="rect">
            <a:avLst/>
          </a:prstGeom>
        </p:spPr>
      </p:pic>
    </p:spTree>
    <p:extLst>
      <p:ext uri="{BB962C8B-B14F-4D97-AF65-F5344CB8AC3E}">
        <p14:creationId xmlns:p14="http://schemas.microsoft.com/office/powerpoint/2010/main" val="22902575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7EF5A-CC03-0121-2030-B411A75C4B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3D1D84-BE67-0636-1410-1CA9FCB4BE5E}"/>
              </a:ext>
            </a:extLst>
          </p:cNvPr>
          <p:cNvSpPr>
            <a:spLocks noGrp="1"/>
          </p:cNvSpPr>
          <p:nvPr>
            <p:ph type="title"/>
          </p:nvPr>
        </p:nvSpPr>
        <p:spPr>
          <a:xfrm>
            <a:off x="536640" y="2640"/>
            <a:ext cx="10745788" cy="1188720"/>
          </a:xfrm>
        </p:spPr>
        <p:txBody>
          <a:bodyPr/>
          <a:lstStyle/>
          <a:p>
            <a:r>
              <a:rPr lang="en-US"/>
              <a:t>Competitive Advantage </a:t>
            </a:r>
          </a:p>
        </p:txBody>
      </p:sp>
      <p:sp>
        <p:nvSpPr>
          <p:cNvPr id="4" name="Text Placeholder 3">
            <a:extLst>
              <a:ext uri="{FF2B5EF4-FFF2-40B4-BE49-F238E27FC236}">
                <a16:creationId xmlns:a16="http://schemas.microsoft.com/office/drawing/2014/main" id="{0A1B880E-45F4-D508-E8F6-EB264483FAC1}"/>
              </a:ext>
            </a:extLst>
          </p:cNvPr>
          <p:cNvSpPr>
            <a:spLocks noGrp="1"/>
          </p:cNvSpPr>
          <p:nvPr>
            <p:ph type="body" sz="quarter" idx="13"/>
          </p:nvPr>
        </p:nvSpPr>
        <p:spPr>
          <a:xfrm>
            <a:off x="539675" y="1401477"/>
            <a:ext cx="7031411" cy="3108960"/>
          </a:xfrm>
        </p:spPr>
        <p:txBody>
          <a:bodyPr vert="horz" lIns="91440" tIns="45720" rIns="91440" bIns="45720" rtlCol="0" anchor="t">
            <a:noAutofit/>
          </a:bodyPr>
          <a:lstStyle/>
          <a:p>
            <a:pPr>
              <a:buFont typeface="Arial"/>
              <a:buChar char="•"/>
            </a:pPr>
            <a:r>
              <a:rPr lang="en-US" sz="1400" b="1">
                <a:ea typeface="+mn-lt"/>
                <a:cs typeface="+mn-lt"/>
              </a:rPr>
              <a:t>Intangible Assets &amp; Brand Recognition:</a:t>
            </a:r>
            <a:r>
              <a:rPr lang="en-US" sz="1400">
                <a:ea typeface="+mn-lt"/>
                <a:cs typeface="+mn-lt"/>
              </a:rPr>
              <a:t> Google is synonymous with "search." This brand recognition and trust are nearly impossible to replicate.</a:t>
            </a:r>
            <a:endParaRPr lang="en-US" sz="1400" b="1">
              <a:ea typeface="+mn-lt"/>
              <a:cs typeface="+mn-lt"/>
            </a:endParaRPr>
          </a:p>
          <a:p>
            <a:pPr>
              <a:buFont typeface="Arial"/>
              <a:buChar char="•"/>
            </a:pPr>
            <a:r>
              <a:rPr lang="en-US" sz="1400" b="1">
                <a:ea typeface="+mn-lt"/>
                <a:cs typeface="+mn-lt"/>
              </a:rPr>
              <a:t>Network Effect:</a:t>
            </a:r>
            <a:r>
              <a:rPr lang="en-US" sz="1400">
                <a:ea typeface="+mn-lt"/>
                <a:cs typeface="+mn-lt"/>
              </a:rPr>
              <a:t> The more users Google's services (Search, Maps, Android) have, the more data they collect. This data makes the services (and the AI models powering them) better, which attracts more users, creating a powerful, self-reinforcing </a:t>
            </a:r>
            <a:r>
              <a:rPr lang="en-US" sz="1400" b="1">
                <a:ea typeface="+mn-lt"/>
                <a:cs typeface="+mn-lt"/>
              </a:rPr>
              <a:t>Data Flywheel</a:t>
            </a:r>
            <a:r>
              <a:rPr lang="en-US" sz="1400">
                <a:ea typeface="+mn-lt"/>
                <a:cs typeface="+mn-lt"/>
              </a:rPr>
              <a:t>.</a:t>
            </a:r>
            <a:endParaRPr lang="en-US"/>
          </a:p>
          <a:p>
            <a:pPr>
              <a:buFont typeface="Arial"/>
              <a:buChar char="•"/>
            </a:pPr>
            <a:r>
              <a:rPr lang="en-US" sz="1400" b="1">
                <a:ea typeface="+mn-lt"/>
                <a:cs typeface="+mn-lt"/>
              </a:rPr>
              <a:t>Cost Advantage:</a:t>
            </a:r>
            <a:r>
              <a:rPr lang="en-US" sz="1400">
                <a:ea typeface="+mn-lt"/>
                <a:cs typeface="+mn-lt"/>
              </a:rPr>
              <a:t> Google's massive scale and technological infrastructure (e.g., custom data centers and hardware) lead to a significant cost advantage over smaller competitors.</a:t>
            </a:r>
            <a:endParaRPr lang="en-US"/>
          </a:p>
          <a:p>
            <a:pPr>
              <a:buFont typeface="Arial"/>
              <a:buChar char="•"/>
            </a:pPr>
            <a:r>
              <a:rPr lang="en-US" sz="1400" b="1">
                <a:ea typeface="+mn-lt"/>
                <a:cs typeface="+mn-lt"/>
              </a:rPr>
              <a:t>High Customer Switching Costs:</a:t>
            </a:r>
            <a:r>
              <a:rPr lang="en-US" sz="1400">
                <a:ea typeface="+mn-lt"/>
                <a:cs typeface="+mn-lt"/>
              </a:rPr>
              <a:t> Businesses that rely on Google Ads or use Google Workspace/Cloud services face high costs and complexity if they try to move to a competitor.</a:t>
            </a:r>
            <a:endParaRPr lang="en-US">
              <a:ea typeface="+mn-lt"/>
              <a:cs typeface="+mn-lt"/>
            </a:endParaRPr>
          </a:p>
          <a:p>
            <a:pPr>
              <a:buFont typeface="Arial"/>
              <a:buChar char="•"/>
            </a:pPr>
            <a:r>
              <a:rPr lang="en-US" sz="1400" b="1">
                <a:ea typeface="+mn-lt"/>
                <a:cs typeface="+mn-lt"/>
              </a:rPr>
              <a:t>AI Leadership:</a:t>
            </a:r>
            <a:r>
              <a:rPr lang="en-US" sz="1400">
                <a:ea typeface="+mn-lt"/>
                <a:cs typeface="+mn-lt"/>
              </a:rPr>
              <a:t> Heavy investment in AI (like the </a:t>
            </a:r>
            <a:r>
              <a:rPr lang="en-US" sz="1400" b="1">
                <a:ea typeface="+mn-lt"/>
                <a:cs typeface="+mn-lt"/>
              </a:rPr>
              <a:t>Gemini</a:t>
            </a:r>
            <a:r>
              <a:rPr lang="en-US" sz="1400">
                <a:ea typeface="+mn-lt"/>
                <a:cs typeface="+mn-lt"/>
              </a:rPr>
              <a:t> model) is being integrated across Search, Cloud, and other products to drive continued user engagement and monetization.</a:t>
            </a:r>
            <a:endParaRPr lang="en-US">
              <a:ea typeface="+mn-lt"/>
              <a:cs typeface="+mn-lt"/>
            </a:endParaRPr>
          </a:p>
          <a:p>
            <a:pPr marL="285750" indent="-285750">
              <a:buFont typeface="Arial"/>
              <a:buChar char="•"/>
            </a:pPr>
            <a:endParaRPr lang="en-US" sz="1400"/>
          </a:p>
          <a:p>
            <a:endParaRPr lang="en-US" sz="1400"/>
          </a:p>
        </p:txBody>
      </p:sp>
      <p:cxnSp>
        <p:nvCxnSpPr>
          <p:cNvPr id="11" name="Straight Arrow Connector 10">
            <a:extLst>
              <a:ext uri="{FF2B5EF4-FFF2-40B4-BE49-F238E27FC236}">
                <a16:creationId xmlns:a16="http://schemas.microsoft.com/office/drawing/2014/main" id="{4DDEA9FA-5003-52CF-6718-F2F5296396E4}"/>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Picture 4" descr="File:Google &quot;G&quot; logo.svg - Wikimedia Commons">
            <a:extLst>
              <a:ext uri="{FF2B5EF4-FFF2-40B4-BE49-F238E27FC236}">
                <a16:creationId xmlns:a16="http://schemas.microsoft.com/office/drawing/2014/main" id="{D12DC8E6-4B25-2A0E-0D60-1605CE3CC6A4}"/>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7" name="Straight Arrow Connector 6">
            <a:extLst>
              <a:ext uri="{FF2B5EF4-FFF2-40B4-BE49-F238E27FC236}">
                <a16:creationId xmlns:a16="http://schemas.microsoft.com/office/drawing/2014/main" id="{18C2E142-5463-BDCB-44F6-8B820E8A4AF9}"/>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3" name="Picture 2" descr="Google Search is now better at deciphering your questions">
            <a:extLst>
              <a:ext uri="{FF2B5EF4-FFF2-40B4-BE49-F238E27FC236}">
                <a16:creationId xmlns:a16="http://schemas.microsoft.com/office/drawing/2014/main" id="{2B2E0D33-A0A2-D6D6-A41D-29B87AAFDD5C}"/>
              </a:ext>
            </a:extLst>
          </p:cNvPr>
          <p:cNvPicPr>
            <a:picLocks noChangeAspect="1"/>
          </p:cNvPicPr>
          <p:nvPr/>
        </p:nvPicPr>
        <p:blipFill>
          <a:blip r:embed="rId3"/>
          <a:stretch>
            <a:fillRect/>
          </a:stretch>
        </p:blipFill>
        <p:spPr>
          <a:xfrm>
            <a:off x="7574507" y="2248240"/>
            <a:ext cx="4401404" cy="2361520"/>
          </a:xfrm>
          <a:prstGeom prst="rect">
            <a:avLst/>
          </a:prstGeom>
        </p:spPr>
      </p:pic>
    </p:spTree>
    <p:extLst>
      <p:ext uri="{BB962C8B-B14F-4D97-AF65-F5344CB8AC3E}">
        <p14:creationId xmlns:p14="http://schemas.microsoft.com/office/powerpoint/2010/main" val="1100931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4FA4D-F47E-716A-FB74-814D8624F0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3C8E19-28C9-26A1-7658-EAC7C7710C15}"/>
              </a:ext>
            </a:extLst>
          </p:cNvPr>
          <p:cNvSpPr>
            <a:spLocks noGrp="1"/>
          </p:cNvSpPr>
          <p:nvPr>
            <p:ph type="title"/>
          </p:nvPr>
        </p:nvSpPr>
        <p:spPr>
          <a:xfrm>
            <a:off x="536640" y="2640"/>
            <a:ext cx="10745788" cy="1188720"/>
          </a:xfrm>
        </p:spPr>
        <p:txBody>
          <a:bodyPr/>
          <a:lstStyle/>
          <a:p>
            <a:r>
              <a:rPr lang="en-US" b="1"/>
              <a:t>Cloud Computing</a:t>
            </a:r>
          </a:p>
        </p:txBody>
      </p:sp>
      <p:sp>
        <p:nvSpPr>
          <p:cNvPr id="3" name="Text Placeholder 2">
            <a:extLst>
              <a:ext uri="{FF2B5EF4-FFF2-40B4-BE49-F238E27FC236}">
                <a16:creationId xmlns:a16="http://schemas.microsoft.com/office/drawing/2014/main" id="{ADFF48F6-40C6-CE7F-A036-ADAEAA394080}"/>
              </a:ext>
            </a:extLst>
          </p:cNvPr>
          <p:cNvSpPr>
            <a:spLocks noGrp="1"/>
          </p:cNvSpPr>
          <p:nvPr>
            <p:ph type="body" idx="1"/>
          </p:nvPr>
        </p:nvSpPr>
        <p:spPr>
          <a:xfrm>
            <a:off x="821909" y="1716678"/>
            <a:ext cx="1458146" cy="386413"/>
          </a:xfrm>
        </p:spPr>
        <p:txBody>
          <a:bodyPr>
            <a:noAutofit/>
          </a:bodyPr>
          <a:lstStyle/>
          <a:p>
            <a:r>
              <a:rPr lang="en-US" sz="2000">
                <a:latin typeface="Raleway"/>
              </a:rPr>
              <a:t>Definition:</a:t>
            </a:r>
            <a:endParaRPr lang="en-US" sz="2000"/>
          </a:p>
        </p:txBody>
      </p:sp>
      <p:sp>
        <p:nvSpPr>
          <p:cNvPr id="5" name="Text Placeholder 4">
            <a:extLst>
              <a:ext uri="{FF2B5EF4-FFF2-40B4-BE49-F238E27FC236}">
                <a16:creationId xmlns:a16="http://schemas.microsoft.com/office/drawing/2014/main" id="{1162C6EA-CEBE-9E87-7E12-01CCC6288D32}"/>
              </a:ext>
            </a:extLst>
          </p:cNvPr>
          <p:cNvSpPr>
            <a:spLocks noGrp="1"/>
          </p:cNvSpPr>
          <p:nvPr>
            <p:ph type="body" sz="quarter" idx="3"/>
          </p:nvPr>
        </p:nvSpPr>
        <p:spPr>
          <a:xfrm>
            <a:off x="822435" y="3645325"/>
            <a:ext cx="1325891" cy="396924"/>
          </a:xfrm>
        </p:spPr>
        <p:txBody>
          <a:bodyPr>
            <a:normAutofit/>
          </a:bodyPr>
          <a:lstStyle/>
          <a:p>
            <a:r>
              <a:rPr lang="en-US" sz="2000">
                <a:latin typeface="Raleway"/>
              </a:rPr>
              <a:t>Key Idea:</a:t>
            </a:r>
            <a:endParaRPr lang="en-US" sz="2000"/>
          </a:p>
        </p:txBody>
      </p:sp>
      <p:cxnSp>
        <p:nvCxnSpPr>
          <p:cNvPr id="10" name="Straight Arrow Connector 9">
            <a:extLst>
              <a:ext uri="{FF2B5EF4-FFF2-40B4-BE49-F238E27FC236}">
                <a16:creationId xmlns:a16="http://schemas.microsoft.com/office/drawing/2014/main" id="{289D2E91-D1DA-28F7-50DA-8E7CF5550B05}"/>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5941C94-5A08-BCC3-CB37-DD7828A9822E}"/>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02FFA0A0-611D-7F4F-49B2-A8C4DE6AB517}"/>
              </a:ext>
            </a:extLst>
          </p:cNvPr>
          <p:cNvSpPr txBox="1"/>
          <p:nvPr/>
        </p:nvSpPr>
        <p:spPr>
          <a:xfrm>
            <a:off x="824311" y="2100192"/>
            <a:ext cx="70757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The delivery of computing services—including servers, storage, databases, networking, software, and analytics—over the internet (‘the cloud’), enabling on-demand access, scalability, and cost efficiency.</a:t>
            </a:r>
            <a:endParaRPr lang="en-US"/>
          </a:p>
        </p:txBody>
      </p:sp>
      <p:pic>
        <p:nvPicPr>
          <p:cNvPr id="6" name="Picture 5" descr="Yawuruit Group: ICT Solutions &amp; Products in Perth">
            <a:extLst>
              <a:ext uri="{FF2B5EF4-FFF2-40B4-BE49-F238E27FC236}">
                <a16:creationId xmlns:a16="http://schemas.microsoft.com/office/drawing/2014/main" id="{EDB69F8C-DA16-1794-E3BD-EB99944175F1}"/>
              </a:ext>
            </a:extLst>
          </p:cNvPr>
          <p:cNvPicPr>
            <a:picLocks noChangeAspect="1"/>
          </p:cNvPicPr>
          <p:nvPr/>
        </p:nvPicPr>
        <p:blipFill>
          <a:blip r:embed="rId2"/>
          <a:stretch>
            <a:fillRect/>
          </a:stretch>
        </p:blipFill>
        <p:spPr>
          <a:xfrm>
            <a:off x="8382000" y="1926021"/>
            <a:ext cx="2743200" cy="2743200"/>
          </a:xfrm>
          <a:prstGeom prst="rect">
            <a:avLst/>
          </a:prstGeom>
        </p:spPr>
      </p:pic>
      <p:sp>
        <p:nvSpPr>
          <p:cNvPr id="8" name="TextBox 7">
            <a:extLst>
              <a:ext uri="{FF2B5EF4-FFF2-40B4-BE49-F238E27FC236}">
                <a16:creationId xmlns:a16="http://schemas.microsoft.com/office/drawing/2014/main" id="{E93BDA94-668D-BA27-20DE-068996042D5C}"/>
              </a:ext>
            </a:extLst>
          </p:cNvPr>
          <p:cNvSpPr txBox="1"/>
          <p:nvPr/>
        </p:nvSpPr>
        <p:spPr>
          <a:xfrm>
            <a:off x="824310" y="4070881"/>
            <a:ext cx="707571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Instead of owning physical IT infrastructure, businesses rent computing resources from providers such as Amazon Web Services (AWS), Microsoft Azure, and Google Cloud Platform.</a:t>
            </a:r>
            <a:endParaRPr lang="en-US"/>
          </a:p>
        </p:txBody>
      </p:sp>
    </p:spTree>
    <p:extLst>
      <p:ext uri="{BB962C8B-B14F-4D97-AF65-F5344CB8AC3E}">
        <p14:creationId xmlns:p14="http://schemas.microsoft.com/office/powerpoint/2010/main" val="5832539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1FB6-0627-7DDE-139A-820C37FC4E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7EF6D-CDB8-3A08-135F-728D48D32BD6}"/>
              </a:ext>
            </a:extLst>
          </p:cNvPr>
          <p:cNvSpPr>
            <a:spLocks noGrp="1"/>
          </p:cNvSpPr>
          <p:nvPr>
            <p:ph type="title"/>
          </p:nvPr>
        </p:nvSpPr>
        <p:spPr>
          <a:xfrm>
            <a:off x="536640" y="2640"/>
            <a:ext cx="10745788" cy="1188720"/>
          </a:xfrm>
        </p:spPr>
        <p:txBody>
          <a:bodyPr/>
          <a:lstStyle/>
          <a:p>
            <a:r>
              <a:rPr lang="en-US"/>
              <a:t>Risks</a:t>
            </a:r>
          </a:p>
        </p:txBody>
      </p:sp>
      <p:sp>
        <p:nvSpPr>
          <p:cNvPr id="4" name="Text Placeholder 3">
            <a:extLst>
              <a:ext uri="{FF2B5EF4-FFF2-40B4-BE49-F238E27FC236}">
                <a16:creationId xmlns:a16="http://schemas.microsoft.com/office/drawing/2014/main" id="{C0E21743-DB7E-9E67-6F51-7FCA0091A866}"/>
              </a:ext>
            </a:extLst>
          </p:cNvPr>
          <p:cNvSpPr>
            <a:spLocks noGrp="1"/>
          </p:cNvSpPr>
          <p:nvPr>
            <p:ph type="body" sz="quarter" idx="13"/>
          </p:nvPr>
        </p:nvSpPr>
        <p:spPr>
          <a:xfrm>
            <a:off x="539675" y="1401477"/>
            <a:ext cx="11065526" cy="3108960"/>
          </a:xfrm>
        </p:spPr>
        <p:txBody>
          <a:bodyPr vert="horz" lIns="91440" tIns="45720" rIns="91440" bIns="45720" rtlCol="0" anchor="t">
            <a:noAutofit/>
          </a:bodyPr>
          <a:lstStyle/>
          <a:p>
            <a:pPr>
              <a:buFont typeface="Arial"/>
              <a:buChar char="•"/>
            </a:pPr>
            <a:r>
              <a:rPr lang="en-US" sz="1400" b="1">
                <a:ea typeface="+mn-lt"/>
                <a:cs typeface="+mn-lt"/>
              </a:rPr>
              <a:t>Regulatory &amp; Antitrust Pressure:</a:t>
            </a:r>
            <a:endParaRPr lang="en-US" sz="1400"/>
          </a:p>
          <a:p>
            <a:pPr>
              <a:buFont typeface="Arial"/>
              <a:buChar char="•"/>
            </a:pPr>
            <a:r>
              <a:rPr lang="en-US" sz="1400">
                <a:ea typeface="+mn-lt"/>
                <a:cs typeface="+mn-lt"/>
              </a:rPr>
              <a:t>Google faces lawsuits and regulatory scrutiny globally (e.g., from the U.S. DOJ and the European Commission) for alleged monopolistic practices in search and advertising.</a:t>
            </a:r>
            <a:endParaRPr lang="en-US"/>
          </a:p>
          <a:p>
            <a:pPr>
              <a:buFont typeface="Arial"/>
              <a:buChar char="•"/>
            </a:pPr>
            <a:r>
              <a:rPr lang="en-US" sz="1400">
                <a:ea typeface="+mn-lt"/>
                <a:cs typeface="+mn-lt"/>
              </a:rPr>
              <a:t>Potential remedies could include being forced to sell off parts of its business, or a ban on exclusive deals (like the one that makes Google the default search engine on Apple devices), which could significantly impact its core Search revenue.</a:t>
            </a:r>
            <a:endParaRPr lang="en-US"/>
          </a:p>
          <a:p>
            <a:pPr>
              <a:buFont typeface="Arial"/>
              <a:buChar char="•"/>
            </a:pPr>
            <a:r>
              <a:rPr lang="en-US" sz="1400" b="1">
                <a:ea typeface="+mn-lt"/>
                <a:cs typeface="+mn-lt"/>
              </a:rPr>
              <a:t>Overdependence on Advertising Revenue:</a:t>
            </a:r>
            <a:r>
              <a:rPr lang="en-US" sz="1400">
                <a:ea typeface="+mn-lt"/>
                <a:cs typeface="+mn-lt"/>
              </a:rPr>
              <a:t> Since over 75% of revenue is tied to ads, the company is vulnerable to:</a:t>
            </a:r>
            <a:endParaRPr lang="en-US"/>
          </a:p>
          <a:p>
            <a:pPr>
              <a:buFont typeface="Arial"/>
              <a:buChar char="•"/>
            </a:pPr>
            <a:r>
              <a:rPr lang="en-US" sz="1400">
                <a:ea typeface="+mn-lt"/>
                <a:cs typeface="+mn-lt"/>
              </a:rPr>
              <a:t>Economic downturns that cause advertisers to cut spending.</a:t>
            </a:r>
            <a:endParaRPr lang="en-US"/>
          </a:p>
          <a:p>
            <a:pPr>
              <a:buFont typeface="Arial"/>
              <a:buChar char="•"/>
            </a:pPr>
            <a:r>
              <a:rPr lang="en-US" sz="1400">
                <a:ea typeface="+mn-lt"/>
                <a:cs typeface="+mn-lt"/>
              </a:rPr>
              <a:t>Widespread adoption of ad-blocking software.</a:t>
            </a:r>
            <a:endParaRPr lang="en-US"/>
          </a:p>
          <a:p>
            <a:pPr>
              <a:buFont typeface="Arial"/>
              <a:buChar char="•"/>
            </a:pPr>
            <a:r>
              <a:rPr lang="en-US" sz="1400">
                <a:ea typeface="+mn-lt"/>
                <a:cs typeface="+mn-lt"/>
              </a:rPr>
              <a:t>Increasing competition and potential for lower "cost-per-click" prices.</a:t>
            </a:r>
            <a:endParaRPr lang="en-US"/>
          </a:p>
          <a:p>
            <a:pPr>
              <a:buFont typeface="Arial"/>
              <a:buChar char="•"/>
            </a:pPr>
            <a:r>
              <a:rPr lang="en-US" sz="1400" b="1">
                <a:ea typeface="+mn-lt"/>
                <a:cs typeface="+mn-lt"/>
              </a:rPr>
              <a:t>AI-Driven Disruption to Search:</a:t>
            </a:r>
            <a:endParaRPr lang="en-US"/>
          </a:p>
          <a:p>
            <a:pPr>
              <a:buFont typeface="Arial"/>
              <a:buChar char="•"/>
            </a:pPr>
            <a:r>
              <a:rPr lang="en-US" sz="1400">
                <a:ea typeface="+mn-lt"/>
                <a:cs typeface="+mn-lt"/>
              </a:rPr>
              <a:t>The rise of powerful AI assistants (like ChatGPT/other competitors) could pose a risk if users begin getting answers directly from AI platforms </a:t>
            </a:r>
            <a:r>
              <a:rPr lang="en-US" sz="1400" i="1">
                <a:ea typeface="+mn-lt"/>
                <a:cs typeface="+mn-lt"/>
              </a:rPr>
              <a:t>outside</a:t>
            </a:r>
            <a:r>
              <a:rPr lang="en-US" sz="1400">
                <a:ea typeface="+mn-lt"/>
                <a:cs typeface="+mn-lt"/>
              </a:rPr>
              <a:t> of Google's control, bypassing Google Search and its lucrative ads. Google's strategy is to evolve Search with its own AI features.</a:t>
            </a:r>
            <a:endParaRPr lang="en-US"/>
          </a:p>
          <a:p>
            <a:pPr>
              <a:buFont typeface="Arial"/>
              <a:buChar char="•"/>
            </a:pPr>
            <a:endParaRPr lang="en-US" sz="1400"/>
          </a:p>
        </p:txBody>
      </p:sp>
      <p:cxnSp>
        <p:nvCxnSpPr>
          <p:cNvPr id="11" name="Straight Arrow Connector 10">
            <a:extLst>
              <a:ext uri="{FF2B5EF4-FFF2-40B4-BE49-F238E27FC236}">
                <a16:creationId xmlns:a16="http://schemas.microsoft.com/office/drawing/2014/main" id="{E1B69A5E-23B6-0E5F-41FD-D9E45276B528}"/>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Picture 4" descr="File:Google &quot;G&quot; logo.svg - Wikimedia Commons">
            <a:extLst>
              <a:ext uri="{FF2B5EF4-FFF2-40B4-BE49-F238E27FC236}">
                <a16:creationId xmlns:a16="http://schemas.microsoft.com/office/drawing/2014/main" id="{8058AD7D-6C8F-ED24-3DFD-817820A34D2F}"/>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7" name="Straight Arrow Connector 6">
            <a:extLst>
              <a:ext uri="{FF2B5EF4-FFF2-40B4-BE49-F238E27FC236}">
                <a16:creationId xmlns:a16="http://schemas.microsoft.com/office/drawing/2014/main" id="{236BD201-4094-79FC-2537-C5D82E525EDA}"/>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82085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BA0C2-9EB6-93F3-82B0-A42F3D78A684}"/>
            </a:ext>
          </a:extLst>
        </p:cNvPr>
        <p:cNvGrpSpPr/>
        <p:nvPr/>
      </p:nvGrpSpPr>
      <p:grpSpPr>
        <a:xfrm>
          <a:off x="0" y="0"/>
          <a:ext cx="0" cy="0"/>
          <a:chOff x="0" y="0"/>
          <a:chExt cx="0" cy="0"/>
        </a:xfrm>
      </p:grpSpPr>
      <p:pic>
        <p:nvPicPr>
          <p:cNvPr id="8" name="Picture 7" descr="File:Google &quot;G&quot; logo.svg - Wikimedia Commons">
            <a:extLst>
              <a:ext uri="{FF2B5EF4-FFF2-40B4-BE49-F238E27FC236}">
                <a16:creationId xmlns:a16="http://schemas.microsoft.com/office/drawing/2014/main" id="{5685027D-7CC7-85EE-2F98-D0CCE4B53E37}"/>
              </a:ext>
            </a:extLst>
          </p:cNvPr>
          <p:cNvPicPr>
            <a:picLocks noChangeAspect="1"/>
          </p:cNvPicPr>
          <p:nvPr/>
        </p:nvPicPr>
        <p:blipFill>
          <a:blip r:embed="rId2"/>
          <a:stretch>
            <a:fillRect/>
          </a:stretch>
        </p:blipFill>
        <p:spPr>
          <a:xfrm>
            <a:off x="11603495" y="6328607"/>
            <a:ext cx="406025" cy="378175"/>
          </a:xfrm>
          <a:prstGeom prst="rect">
            <a:avLst/>
          </a:prstGeom>
        </p:spPr>
      </p:pic>
      <p:sp>
        <p:nvSpPr>
          <p:cNvPr id="4" name="Title 18">
            <a:extLst>
              <a:ext uri="{FF2B5EF4-FFF2-40B4-BE49-F238E27FC236}">
                <a16:creationId xmlns:a16="http://schemas.microsoft.com/office/drawing/2014/main" id="{0E72179F-E3D9-D599-249F-DFC4109916A3}"/>
              </a:ext>
            </a:extLst>
          </p:cNvPr>
          <p:cNvSpPr>
            <a:spLocks noGrp="1"/>
          </p:cNvSpPr>
          <p:nvPr>
            <p:ph type="title"/>
          </p:nvPr>
        </p:nvSpPr>
        <p:spPr>
          <a:xfrm>
            <a:off x="721168" y="-256492"/>
            <a:ext cx="10745788" cy="1188720"/>
          </a:xfrm>
        </p:spPr>
        <p:txBody>
          <a:bodyPr/>
          <a:lstStyle/>
          <a:p>
            <a:r>
              <a:rPr lang="en-US"/>
              <a:t>Company Structure</a:t>
            </a:r>
          </a:p>
        </p:txBody>
      </p:sp>
      <p:pic>
        <p:nvPicPr>
          <p:cNvPr id="2" name="Picture 1" descr="Will Alphabet's new structure make Google's business more transparent, or  less? - Fast Company">
            <a:extLst>
              <a:ext uri="{FF2B5EF4-FFF2-40B4-BE49-F238E27FC236}">
                <a16:creationId xmlns:a16="http://schemas.microsoft.com/office/drawing/2014/main" id="{112A25DC-C77C-103A-AE50-1CDC6B1A19E2}"/>
              </a:ext>
            </a:extLst>
          </p:cNvPr>
          <p:cNvPicPr>
            <a:picLocks noChangeAspect="1"/>
          </p:cNvPicPr>
          <p:nvPr/>
        </p:nvPicPr>
        <p:blipFill>
          <a:blip r:embed="rId3"/>
          <a:stretch>
            <a:fillRect/>
          </a:stretch>
        </p:blipFill>
        <p:spPr>
          <a:xfrm>
            <a:off x="412376" y="950408"/>
            <a:ext cx="11367248" cy="5378526"/>
          </a:xfrm>
          <a:prstGeom prst="rect">
            <a:avLst/>
          </a:prstGeom>
        </p:spPr>
      </p:pic>
    </p:spTree>
    <p:extLst>
      <p:ext uri="{BB962C8B-B14F-4D97-AF65-F5344CB8AC3E}">
        <p14:creationId xmlns:p14="http://schemas.microsoft.com/office/powerpoint/2010/main" val="37627986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D4163-CDA5-7547-D54F-5761B402F95E}"/>
              </a:ext>
            </a:extLst>
          </p:cNvPr>
          <p:cNvSpPr>
            <a:spLocks noGrp="1"/>
          </p:cNvSpPr>
          <p:nvPr>
            <p:ph type="title"/>
          </p:nvPr>
        </p:nvSpPr>
        <p:spPr>
          <a:xfrm>
            <a:off x="548640" y="-3534"/>
            <a:ext cx="10745788" cy="1188720"/>
          </a:xfrm>
        </p:spPr>
        <p:txBody>
          <a:bodyPr/>
          <a:lstStyle/>
          <a:p>
            <a:r>
              <a:rPr lang="en-US"/>
              <a:t>Google Products</a:t>
            </a:r>
          </a:p>
        </p:txBody>
      </p:sp>
      <p:cxnSp>
        <p:nvCxnSpPr>
          <p:cNvPr id="9" name="Straight Arrow Connector 8">
            <a:extLst>
              <a:ext uri="{FF2B5EF4-FFF2-40B4-BE49-F238E27FC236}">
                <a16:creationId xmlns:a16="http://schemas.microsoft.com/office/drawing/2014/main" id="{D796CF0D-38C3-7CAD-5FAB-2B673EDB082C}"/>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graphicFrame>
        <p:nvGraphicFramePr>
          <p:cNvPr id="10" name="Table 9">
            <a:extLst>
              <a:ext uri="{FF2B5EF4-FFF2-40B4-BE49-F238E27FC236}">
                <a16:creationId xmlns:a16="http://schemas.microsoft.com/office/drawing/2014/main" id="{C07210C3-72CE-D73D-71A6-AA0B74C87C8C}"/>
              </a:ext>
            </a:extLst>
          </p:cNvPr>
          <p:cNvGraphicFramePr>
            <a:graphicFrameLocks noGrp="1"/>
          </p:cNvGraphicFramePr>
          <p:nvPr>
            <p:extLst>
              <p:ext uri="{D42A27DB-BD31-4B8C-83A1-F6EECF244321}">
                <p14:modId xmlns:p14="http://schemas.microsoft.com/office/powerpoint/2010/main" val="1866364388"/>
              </p:ext>
            </p:extLst>
          </p:nvPr>
        </p:nvGraphicFramePr>
        <p:xfrm>
          <a:off x="552173" y="1899478"/>
          <a:ext cx="11060617" cy="3619470"/>
        </p:xfrm>
        <a:graphic>
          <a:graphicData uri="http://schemas.openxmlformats.org/drawingml/2006/table">
            <a:tbl>
              <a:tblPr firstRow="1" bandRow="1">
                <a:tableStyleId>{B301B821-A1FF-4177-AEE7-76D212191A09}</a:tableStyleId>
              </a:tblPr>
              <a:tblGrid>
                <a:gridCol w="4103583">
                  <a:extLst>
                    <a:ext uri="{9D8B030D-6E8A-4147-A177-3AD203B41FA5}">
                      <a16:colId xmlns:a16="http://schemas.microsoft.com/office/drawing/2014/main" val="2552588205"/>
                    </a:ext>
                  </a:extLst>
                </a:gridCol>
                <a:gridCol w="3478517">
                  <a:extLst>
                    <a:ext uri="{9D8B030D-6E8A-4147-A177-3AD203B41FA5}">
                      <a16:colId xmlns:a16="http://schemas.microsoft.com/office/drawing/2014/main" val="1275504861"/>
                    </a:ext>
                  </a:extLst>
                </a:gridCol>
                <a:gridCol w="3478517">
                  <a:extLst>
                    <a:ext uri="{9D8B030D-6E8A-4147-A177-3AD203B41FA5}">
                      <a16:colId xmlns:a16="http://schemas.microsoft.com/office/drawing/2014/main" val="783617933"/>
                    </a:ext>
                  </a:extLst>
                </a:gridCol>
              </a:tblGrid>
              <a:tr h="594502">
                <a:tc>
                  <a:txBody>
                    <a:bodyPr/>
                    <a:lstStyle/>
                    <a:p>
                      <a:r>
                        <a:rPr lang="en-US"/>
                        <a:t>Android, Chrome, &amp; Play</a:t>
                      </a:r>
                    </a:p>
                  </a:txBody>
                  <a:tcPr/>
                </a:tc>
                <a:tc>
                  <a:txBody>
                    <a:bodyPr/>
                    <a:lstStyle/>
                    <a:p>
                      <a:r>
                        <a:rPr lang="en-US"/>
                        <a:t>Devices and Services </a:t>
                      </a:r>
                    </a:p>
                  </a:txBody>
                  <a:tcPr/>
                </a:tc>
                <a:tc>
                  <a:txBody>
                    <a:bodyPr/>
                    <a:lstStyle/>
                    <a:p>
                      <a:r>
                        <a:rPr lang="en-US"/>
                        <a:t>Explore and Get Answers</a:t>
                      </a:r>
                    </a:p>
                  </a:txBody>
                  <a:tcPr/>
                </a:tc>
                <a:extLst>
                  <a:ext uri="{0D108BD9-81ED-4DB2-BD59-A6C34878D82A}">
                    <a16:rowId xmlns:a16="http://schemas.microsoft.com/office/drawing/2014/main" val="1900846095"/>
                  </a:ext>
                </a:extLst>
              </a:tr>
              <a:tr h="3024968">
                <a:tc>
                  <a:txBody>
                    <a:bodyPr/>
                    <a:lstStyle/>
                    <a:p>
                      <a:pPr marL="285750" indent="-285750">
                        <a:buFont typeface="Arial"/>
                        <a:buChar char="•"/>
                      </a:pPr>
                      <a:r>
                        <a:rPr lang="en-US"/>
                        <a:t>Android</a:t>
                      </a:r>
                    </a:p>
                    <a:p>
                      <a:pPr marL="285750" lvl="0" indent="-285750">
                        <a:buFont typeface="Arial"/>
                        <a:buChar char="•"/>
                      </a:pPr>
                      <a:r>
                        <a:rPr lang="en-US"/>
                        <a:t>Android Enterprise</a:t>
                      </a:r>
                    </a:p>
                    <a:p>
                      <a:pPr marL="285750" lvl="0" indent="-285750">
                        <a:buFont typeface="Arial"/>
                        <a:buChar char="•"/>
                      </a:pPr>
                      <a:r>
                        <a:rPr lang="en-US"/>
                        <a:t>Chrome</a:t>
                      </a:r>
                    </a:p>
                    <a:p>
                      <a:pPr marL="285750" lvl="0" indent="-285750">
                        <a:buFont typeface="Arial"/>
                        <a:buChar char="•"/>
                      </a:pPr>
                      <a:r>
                        <a:rPr lang="en-US"/>
                        <a:t>Chromebooks</a:t>
                      </a:r>
                    </a:p>
                    <a:p>
                      <a:pPr marL="285750" lvl="0" indent="-285750">
                        <a:buFont typeface="Arial"/>
                        <a:buChar char="•"/>
                      </a:pPr>
                      <a:r>
                        <a:rPr lang="en-US"/>
                        <a:t>Google Play</a:t>
                      </a:r>
                    </a:p>
                    <a:p>
                      <a:pPr marL="285750" lvl="0" indent="-285750">
                        <a:buFont typeface="Arial"/>
                        <a:buChar char="•"/>
                      </a:pPr>
                      <a:r>
                        <a:rPr lang="en-US"/>
                        <a:t>Google TV</a:t>
                      </a:r>
                    </a:p>
                    <a:p>
                      <a:pPr marL="285750" lvl="0" indent="-285750">
                        <a:buFont typeface="Arial"/>
                        <a:buChar char="•"/>
                      </a:pPr>
                      <a:r>
                        <a:rPr lang="en-US"/>
                        <a:t>Wear OS by Google</a:t>
                      </a:r>
                    </a:p>
                  </a:txBody>
                  <a:tcPr/>
                </a:tc>
                <a:tc>
                  <a:txBody>
                    <a:bodyPr/>
                    <a:lstStyle/>
                    <a:p>
                      <a:pPr marL="285750" indent="-285750">
                        <a:buFont typeface="Arial"/>
                        <a:buChar char="•"/>
                      </a:pPr>
                      <a:r>
                        <a:rPr lang="en-US"/>
                        <a:t>Chromecast</a:t>
                      </a:r>
                    </a:p>
                    <a:p>
                      <a:pPr marL="285750" lvl="0" indent="-285750">
                        <a:buFont typeface="Arial"/>
                        <a:buChar char="•"/>
                      </a:pPr>
                      <a:r>
                        <a:rPr lang="en-US"/>
                        <a:t>Fitbit</a:t>
                      </a:r>
                    </a:p>
                    <a:p>
                      <a:pPr marL="285750" lvl="0" indent="-285750">
                        <a:buFont typeface="Arial"/>
                        <a:buChar char="•"/>
                      </a:pPr>
                      <a:r>
                        <a:rPr lang="en-US"/>
                        <a:t>Google Nest</a:t>
                      </a:r>
                    </a:p>
                    <a:p>
                      <a:pPr marL="285750" lvl="0" indent="-285750">
                        <a:buFont typeface="Arial"/>
                        <a:buChar char="•"/>
                      </a:pPr>
                      <a:r>
                        <a:rPr lang="en-US"/>
                        <a:t>Pixel</a:t>
                      </a:r>
                    </a:p>
                    <a:p>
                      <a:pPr marL="285750" lvl="0" indent="-285750">
                        <a:buFont typeface="Arial"/>
                        <a:buChar char="•"/>
                      </a:pPr>
                      <a:r>
                        <a:rPr lang="en-US"/>
                        <a:t>Pixel Buds </a:t>
                      </a:r>
                    </a:p>
                    <a:p>
                      <a:pPr marL="285750" lvl="0" indent="-285750">
                        <a:buFont typeface="Arial"/>
                        <a:buChar char="•"/>
                      </a:pPr>
                      <a:r>
                        <a:rPr lang="en-US"/>
                        <a:t>Pixel Tablet</a:t>
                      </a:r>
                    </a:p>
                    <a:p>
                      <a:pPr marL="285750" lvl="0" indent="-285750">
                        <a:buFont typeface="Arial"/>
                        <a:buChar char="•"/>
                      </a:pPr>
                      <a:r>
                        <a:rPr lang="en-US"/>
                        <a:t>Pixel Watch</a:t>
                      </a:r>
                    </a:p>
                  </a:txBody>
                  <a:tcPr/>
                </a:tc>
                <a:tc>
                  <a:txBody>
                    <a:bodyPr/>
                    <a:lstStyle/>
                    <a:p>
                      <a:pPr marL="285750" indent="-285750">
                        <a:buFont typeface="Arial"/>
                        <a:buChar char="•"/>
                      </a:pPr>
                      <a:r>
                        <a:rPr lang="en-US"/>
                        <a:t>Google Search</a:t>
                      </a:r>
                    </a:p>
                    <a:p>
                      <a:pPr marL="285750" lvl="0" indent="-285750">
                        <a:buFont typeface="Arial"/>
                        <a:buChar char="•"/>
                      </a:pPr>
                      <a:r>
                        <a:rPr lang="en-US"/>
                        <a:t>Google News</a:t>
                      </a:r>
                    </a:p>
                    <a:p>
                      <a:pPr marL="285750" lvl="0" indent="-285750">
                        <a:buFont typeface="Arial"/>
                        <a:buChar char="•"/>
                      </a:pPr>
                      <a:r>
                        <a:rPr lang="en-US"/>
                        <a:t>Google Shopping</a:t>
                      </a:r>
                    </a:p>
                    <a:p>
                      <a:pPr marL="285750" lvl="0" indent="-285750">
                        <a:buFont typeface="Arial"/>
                        <a:buChar char="•"/>
                      </a:pPr>
                      <a:r>
                        <a:rPr lang="en-US"/>
                        <a:t>Google Maps</a:t>
                      </a:r>
                    </a:p>
                    <a:p>
                      <a:pPr marL="285750" lvl="0" indent="-285750">
                        <a:buFont typeface="Arial"/>
                        <a:buChar char="•"/>
                      </a:pPr>
                      <a:r>
                        <a:rPr lang="en-US"/>
                        <a:t>Google Earth</a:t>
                      </a:r>
                    </a:p>
                    <a:p>
                      <a:pPr marL="285750" lvl="0" indent="-285750">
                        <a:buFont typeface="Arial"/>
                        <a:buChar char="•"/>
                      </a:pPr>
                      <a:r>
                        <a:rPr lang="en-US"/>
                        <a:t>Google Lens</a:t>
                      </a:r>
                    </a:p>
                    <a:p>
                      <a:pPr marL="285750" lvl="0" indent="-285750">
                        <a:buFont typeface="Arial"/>
                        <a:buChar char="•"/>
                      </a:pPr>
                      <a:r>
                        <a:rPr lang="en-US"/>
                        <a:t>Google Assistant</a:t>
                      </a:r>
                    </a:p>
                    <a:p>
                      <a:pPr marL="285750" lvl="0" indent="-285750">
                        <a:buFont typeface="Arial"/>
                        <a:buChar char="•"/>
                      </a:pPr>
                      <a:r>
                        <a:rPr lang="en-US"/>
                        <a:t>AR &amp; VR</a:t>
                      </a:r>
                    </a:p>
                    <a:p>
                      <a:pPr marL="285750" lvl="0" indent="-285750">
                        <a:buFont typeface="Arial"/>
                        <a:buChar char="•"/>
                      </a:pPr>
                      <a:r>
                        <a:rPr lang="en-US"/>
                        <a:t>Bard</a:t>
                      </a:r>
                    </a:p>
                    <a:p>
                      <a:pPr marL="285750" lvl="0" indent="-285750">
                        <a:buFont typeface="Arial"/>
                        <a:buChar char="•"/>
                      </a:pPr>
                      <a:r>
                        <a:rPr lang="en-US"/>
                        <a:t>Gemini</a:t>
                      </a:r>
                    </a:p>
                  </a:txBody>
                  <a:tcPr/>
                </a:tc>
                <a:extLst>
                  <a:ext uri="{0D108BD9-81ED-4DB2-BD59-A6C34878D82A}">
                    <a16:rowId xmlns:a16="http://schemas.microsoft.com/office/drawing/2014/main" val="3120131707"/>
                  </a:ext>
                </a:extLst>
              </a:tr>
            </a:tbl>
          </a:graphicData>
        </a:graphic>
      </p:graphicFrame>
    </p:spTree>
    <p:extLst>
      <p:ext uri="{BB962C8B-B14F-4D97-AF65-F5344CB8AC3E}">
        <p14:creationId xmlns:p14="http://schemas.microsoft.com/office/powerpoint/2010/main" val="61881255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CD6D7-F9B4-C230-BBCC-0574622C01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6FCF00-BFE0-DA23-D8D4-D1FF2C516979}"/>
              </a:ext>
            </a:extLst>
          </p:cNvPr>
          <p:cNvSpPr>
            <a:spLocks noGrp="1"/>
          </p:cNvSpPr>
          <p:nvPr>
            <p:ph type="title"/>
          </p:nvPr>
        </p:nvSpPr>
        <p:spPr>
          <a:xfrm>
            <a:off x="548640" y="-3534"/>
            <a:ext cx="10745788" cy="1188720"/>
          </a:xfrm>
        </p:spPr>
        <p:txBody>
          <a:bodyPr/>
          <a:lstStyle/>
          <a:p>
            <a:r>
              <a:rPr lang="en-US"/>
              <a:t>Google Products</a:t>
            </a:r>
          </a:p>
        </p:txBody>
      </p:sp>
      <p:cxnSp>
        <p:nvCxnSpPr>
          <p:cNvPr id="9" name="Straight Arrow Connector 8">
            <a:extLst>
              <a:ext uri="{FF2B5EF4-FFF2-40B4-BE49-F238E27FC236}">
                <a16:creationId xmlns:a16="http://schemas.microsoft.com/office/drawing/2014/main" id="{AB758113-06B2-0B4E-6C53-096959AF874F}"/>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graphicFrame>
        <p:nvGraphicFramePr>
          <p:cNvPr id="10" name="Table 9">
            <a:extLst>
              <a:ext uri="{FF2B5EF4-FFF2-40B4-BE49-F238E27FC236}">
                <a16:creationId xmlns:a16="http://schemas.microsoft.com/office/drawing/2014/main" id="{4E333B14-A834-C10A-11AA-4CB19C9BFBB1}"/>
              </a:ext>
            </a:extLst>
          </p:cNvPr>
          <p:cNvGraphicFramePr>
            <a:graphicFrameLocks noGrp="1"/>
          </p:cNvGraphicFramePr>
          <p:nvPr>
            <p:extLst>
              <p:ext uri="{D42A27DB-BD31-4B8C-83A1-F6EECF244321}">
                <p14:modId xmlns:p14="http://schemas.microsoft.com/office/powerpoint/2010/main" val="392608742"/>
              </p:ext>
            </p:extLst>
          </p:nvPr>
        </p:nvGraphicFramePr>
        <p:xfrm>
          <a:off x="552173" y="1899478"/>
          <a:ext cx="11060617" cy="3665048"/>
        </p:xfrm>
        <a:graphic>
          <a:graphicData uri="http://schemas.openxmlformats.org/drawingml/2006/table">
            <a:tbl>
              <a:tblPr firstRow="1" bandRow="1">
                <a:tableStyleId>{B301B821-A1FF-4177-AEE7-76D212191A09}</a:tableStyleId>
              </a:tblPr>
              <a:tblGrid>
                <a:gridCol w="4103583">
                  <a:extLst>
                    <a:ext uri="{9D8B030D-6E8A-4147-A177-3AD203B41FA5}">
                      <a16:colId xmlns:a16="http://schemas.microsoft.com/office/drawing/2014/main" val="2552588205"/>
                    </a:ext>
                  </a:extLst>
                </a:gridCol>
                <a:gridCol w="3478517">
                  <a:extLst>
                    <a:ext uri="{9D8B030D-6E8A-4147-A177-3AD203B41FA5}">
                      <a16:colId xmlns:a16="http://schemas.microsoft.com/office/drawing/2014/main" val="1275504861"/>
                    </a:ext>
                  </a:extLst>
                </a:gridCol>
                <a:gridCol w="3478517">
                  <a:extLst>
                    <a:ext uri="{9D8B030D-6E8A-4147-A177-3AD203B41FA5}">
                      <a16:colId xmlns:a16="http://schemas.microsoft.com/office/drawing/2014/main" val="783617933"/>
                    </a:ext>
                  </a:extLst>
                </a:gridCol>
              </a:tblGrid>
              <a:tr h="594502">
                <a:tc>
                  <a:txBody>
                    <a:bodyPr/>
                    <a:lstStyle/>
                    <a:p>
                      <a:pPr lvl="0">
                        <a:buNone/>
                      </a:pPr>
                      <a:r>
                        <a:rPr lang="en-US"/>
                        <a:t>In the Cloud</a:t>
                      </a:r>
                    </a:p>
                  </a:txBody>
                  <a:tcPr/>
                </a:tc>
                <a:tc>
                  <a:txBody>
                    <a:bodyPr/>
                    <a:lstStyle/>
                    <a:p>
                      <a:pPr lvl="0">
                        <a:buNone/>
                      </a:pPr>
                      <a:r>
                        <a:rPr lang="en-US"/>
                        <a:t>Connect, Communicate and More</a:t>
                      </a:r>
                    </a:p>
                  </a:txBody>
                  <a:tcPr/>
                </a:tc>
                <a:tc>
                  <a:txBody>
                    <a:bodyPr/>
                    <a:lstStyle/>
                    <a:p>
                      <a:pPr lvl="0">
                        <a:buNone/>
                      </a:pPr>
                      <a:r>
                        <a:rPr lang="en-US"/>
                        <a:t>Ads and Analytics </a:t>
                      </a:r>
                    </a:p>
                  </a:txBody>
                  <a:tcPr/>
                </a:tc>
                <a:extLst>
                  <a:ext uri="{0D108BD9-81ED-4DB2-BD59-A6C34878D82A}">
                    <a16:rowId xmlns:a16="http://schemas.microsoft.com/office/drawing/2014/main" val="1900846095"/>
                  </a:ext>
                </a:extLst>
              </a:tr>
              <a:tr h="3024968">
                <a:tc>
                  <a:txBody>
                    <a:bodyPr/>
                    <a:lstStyle/>
                    <a:p>
                      <a:pPr marL="285750" indent="-285750">
                        <a:buFont typeface="Arial"/>
                        <a:buChar char="•"/>
                      </a:pPr>
                      <a:r>
                        <a:rPr lang="en-US"/>
                        <a:t>Google Drive</a:t>
                      </a:r>
                    </a:p>
                    <a:p>
                      <a:pPr marL="285750" lvl="0" indent="-285750">
                        <a:buFont typeface="Arial"/>
                        <a:buChar char="•"/>
                      </a:pPr>
                      <a:r>
                        <a:rPr lang="en-US"/>
                        <a:t>Google Docs, Sheets, Slides</a:t>
                      </a:r>
                    </a:p>
                    <a:p>
                      <a:pPr marL="285750" lvl="0" indent="-285750">
                        <a:buFont typeface="Arial"/>
                        <a:buChar char="•"/>
                      </a:pPr>
                      <a:r>
                        <a:rPr lang="en-US"/>
                        <a:t>Gmail</a:t>
                      </a:r>
                    </a:p>
                    <a:p>
                      <a:pPr marL="285750" lvl="0" indent="-285750">
                        <a:buFont typeface="Arial"/>
                        <a:buChar char="•"/>
                      </a:pPr>
                      <a:r>
                        <a:rPr lang="en-US"/>
                        <a:t>Google Cloud</a:t>
                      </a:r>
                    </a:p>
                    <a:p>
                      <a:pPr marL="285750" lvl="0" indent="-285750">
                        <a:buFont typeface="Arial"/>
                        <a:buChar char="•"/>
                      </a:pPr>
                      <a:r>
                        <a:rPr lang="en-US"/>
                        <a:t>Google Workspace</a:t>
                      </a:r>
                    </a:p>
                    <a:p>
                      <a:pPr marL="285750" lvl="0" indent="-285750">
                        <a:buFont typeface="Arial"/>
                        <a:buChar char="•"/>
                      </a:pPr>
                      <a:r>
                        <a:rPr lang="en-US"/>
                        <a:t>Google Meet</a:t>
                      </a:r>
                    </a:p>
                    <a:p>
                      <a:pPr marL="285750" lvl="0" indent="-285750">
                        <a:buFont typeface="Arial"/>
                        <a:buChar char="•"/>
                      </a:pPr>
                      <a:r>
                        <a:rPr lang="en-US"/>
                        <a:t>Google One</a:t>
                      </a:r>
                    </a:p>
                  </a:txBody>
                  <a:tcPr/>
                </a:tc>
                <a:tc>
                  <a:txBody>
                    <a:bodyPr/>
                    <a:lstStyle/>
                    <a:p>
                      <a:pPr marL="285750" indent="-285750">
                        <a:buFont typeface="Arial"/>
                        <a:buChar char="•"/>
                      </a:pPr>
                      <a:r>
                        <a:rPr lang="en-US"/>
                        <a:t>Google Photos</a:t>
                      </a:r>
                    </a:p>
                    <a:p>
                      <a:pPr marL="285750" lvl="0" indent="-285750">
                        <a:buFont typeface="Arial"/>
                        <a:buChar char="•"/>
                      </a:pPr>
                      <a:r>
                        <a:rPr lang="en-US"/>
                        <a:t>YouTube</a:t>
                      </a:r>
                    </a:p>
                    <a:p>
                      <a:pPr marL="285750" lvl="0" indent="-285750">
                        <a:buFont typeface="Arial"/>
                        <a:buChar char="•"/>
                      </a:pPr>
                      <a:r>
                        <a:rPr lang="en-US"/>
                        <a:t>Google Translate</a:t>
                      </a:r>
                    </a:p>
                    <a:p>
                      <a:pPr marL="285750" lvl="0" indent="-285750">
                        <a:buFont typeface="Arial"/>
                        <a:buChar char="•"/>
                      </a:pPr>
                      <a:r>
                        <a:rPr lang="en-US"/>
                        <a:t>Google Pay</a:t>
                      </a:r>
                    </a:p>
                    <a:p>
                      <a:pPr marL="285750" lvl="0" indent="-285750">
                        <a:buFont typeface="Arial"/>
                        <a:buChar char="•"/>
                      </a:pPr>
                      <a:r>
                        <a:rPr lang="en-US"/>
                        <a:t>Google Fi</a:t>
                      </a:r>
                    </a:p>
                    <a:p>
                      <a:pPr marL="285750" lvl="0" indent="-285750">
                        <a:buFont typeface="Arial"/>
                        <a:buChar char="•"/>
                      </a:pPr>
                      <a:r>
                        <a:rPr lang="en-US"/>
                        <a:t>Google FIt</a:t>
                      </a:r>
                    </a:p>
                    <a:p>
                      <a:pPr marL="285750" lvl="0" indent="-285750">
                        <a:buFont typeface="Arial"/>
                        <a:buChar char="•"/>
                      </a:pPr>
                      <a:r>
                        <a:rPr lang="en-US"/>
                        <a:t>Waze </a:t>
                      </a:r>
                    </a:p>
                    <a:p>
                      <a:pPr marL="285750" lvl="0" indent="-285750">
                        <a:buFont typeface="Arial"/>
                        <a:buChar char="•"/>
                      </a:pPr>
                      <a:r>
                        <a:rPr lang="en-US"/>
                        <a:t>Google Messages </a:t>
                      </a:r>
                    </a:p>
                    <a:p>
                      <a:pPr marL="285750" lvl="0" indent="-285750">
                        <a:buFont typeface="Arial"/>
                        <a:buChar char="•"/>
                      </a:pPr>
                      <a:r>
                        <a:rPr lang="en-US"/>
                        <a:t>Google Calendar</a:t>
                      </a:r>
                    </a:p>
                  </a:txBody>
                  <a:tcPr/>
                </a:tc>
                <a:tc>
                  <a:txBody>
                    <a:bodyPr/>
                    <a:lstStyle/>
                    <a:p>
                      <a:pPr marL="285750" indent="-285750">
                        <a:buFont typeface="Arial"/>
                        <a:buChar char="•"/>
                      </a:pPr>
                      <a:r>
                        <a:rPr lang="en-US"/>
                        <a:t>Google Ads</a:t>
                      </a:r>
                    </a:p>
                    <a:p>
                      <a:pPr marL="285750" lvl="0" indent="-285750">
                        <a:buFont typeface="Arial"/>
                        <a:buChar char="•"/>
                      </a:pPr>
                      <a:r>
                        <a:rPr lang="en-US"/>
                        <a:t>Google Ad Manager </a:t>
                      </a:r>
                    </a:p>
                    <a:p>
                      <a:pPr marL="285750" lvl="0" indent="-285750">
                        <a:buFont typeface="Arial"/>
                        <a:buChar char="•"/>
                      </a:pPr>
                      <a:r>
                        <a:rPr lang="en-US"/>
                        <a:t>Google AdMob</a:t>
                      </a:r>
                    </a:p>
                    <a:p>
                      <a:pPr marL="285750" lvl="0" indent="-285750">
                        <a:buFont typeface="Arial"/>
                        <a:buChar char="•"/>
                      </a:pPr>
                      <a:r>
                        <a:rPr lang="en-US"/>
                        <a:t>Google Marketing Platform</a:t>
                      </a:r>
                    </a:p>
                    <a:p>
                      <a:pPr marL="285750" lvl="0" indent="-285750">
                        <a:buFont typeface="Arial"/>
                        <a:buChar char="•"/>
                      </a:pPr>
                      <a:r>
                        <a:rPr lang="en-US"/>
                        <a:t>Google Analytics </a:t>
                      </a:r>
                    </a:p>
                    <a:p>
                      <a:pPr marL="0" lvl="0" indent="0">
                        <a:buNone/>
                      </a:pPr>
                      <a:endParaRPr lang="en-US"/>
                    </a:p>
                  </a:txBody>
                  <a:tcPr/>
                </a:tc>
                <a:extLst>
                  <a:ext uri="{0D108BD9-81ED-4DB2-BD59-A6C34878D82A}">
                    <a16:rowId xmlns:a16="http://schemas.microsoft.com/office/drawing/2014/main" val="3120131707"/>
                  </a:ext>
                </a:extLst>
              </a:tr>
            </a:tbl>
          </a:graphicData>
        </a:graphic>
      </p:graphicFrame>
    </p:spTree>
    <p:extLst>
      <p:ext uri="{BB962C8B-B14F-4D97-AF65-F5344CB8AC3E}">
        <p14:creationId xmlns:p14="http://schemas.microsoft.com/office/powerpoint/2010/main" val="27931315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D8300-CF35-141F-3E41-8DFB3FDB15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A1DFB-6BF2-768D-2108-4FAC677258F8}"/>
              </a:ext>
            </a:extLst>
          </p:cNvPr>
          <p:cNvSpPr>
            <a:spLocks noGrp="1"/>
          </p:cNvSpPr>
          <p:nvPr>
            <p:ph type="title"/>
          </p:nvPr>
        </p:nvSpPr>
        <p:spPr>
          <a:xfrm>
            <a:off x="536640" y="2640"/>
            <a:ext cx="10745788" cy="1188720"/>
          </a:xfrm>
        </p:spPr>
        <p:txBody>
          <a:bodyPr/>
          <a:lstStyle/>
          <a:p>
            <a:r>
              <a:rPr lang="en-US"/>
              <a:t>Search and Advertising </a:t>
            </a:r>
          </a:p>
        </p:txBody>
      </p:sp>
      <p:sp>
        <p:nvSpPr>
          <p:cNvPr id="4" name="Text Placeholder 3">
            <a:extLst>
              <a:ext uri="{FF2B5EF4-FFF2-40B4-BE49-F238E27FC236}">
                <a16:creationId xmlns:a16="http://schemas.microsoft.com/office/drawing/2014/main" id="{B54471FA-D92B-7824-FB90-E865CBE4854A}"/>
              </a:ext>
            </a:extLst>
          </p:cNvPr>
          <p:cNvSpPr>
            <a:spLocks noGrp="1"/>
          </p:cNvSpPr>
          <p:nvPr>
            <p:ph type="body" sz="quarter" idx="13"/>
          </p:nvPr>
        </p:nvSpPr>
        <p:spPr>
          <a:xfrm>
            <a:off x="266505" y="1491124"/>
            <a:ext cx="5780582" cy="3108960"/>
          </a:xfrm>
        </p:spPr>
        <p:txBody>
          <a:bodyPr vert="horz" lIns="91440" tIns="45720" rIns="91440" bIns="45720" rtlCol="0" anchor="t">
            <a:noAutofit/>
          </a:bodyPr>
          <a:lstStyle/>
          <a:p>
            <a:pPr>
              <a:buFont typeface="Arial"/>
              <a:buChar char="•"/>
            </a:pPr>
            <a:r>
              <a:rPr lang="en-US" sz="1400" b="1">
                <a:ea typeface="+mn-lt"/>
                <a:cs typeface="+mn-lt"/>
              </a:rPr>
              <a:t>Market Share:</a:t>
            </a:r>
            <a:r>
              <a:rPr lang="en-US" sz="1400">
                <a:ea typeface="+mn-lt"/>
                <a:cs typeface="+mn-lt"/>
              </a:rPr>
              <a:t> 91.6% global search share; 9B+ daily queries.</a:t>
            </a:r>
          </a:p>
          <a:p>
            <a:pPr>
              <a:buFont typeface="Arial"/>
              <a:buChar char="•"/>
            </a:pPr>
            <a:r>
              <a:rPr lang="en-US" sz="1400" b="1">
                <a:ea typeface="+mn-lt"/>
                <a:cs typeface="+mn-lt"/>
              </a:rPr>
              <a:t>Trends:</a:t>
            </a:r>
            <a:r>
              <a:rPr lang="en-US" sz="1400">
                <a:ea typeface="+mn-lt"/>
                <a:cs typeface="+mn-lt"/>
              </a:rPr>
              <a:t> AI-powered ad targeting, higher conversion rates </a:t>
            </a:r>
            <a:endParaRPr lang="en-US"/>
          </a:p>
          <a:p>
            <a:pPr>
              <a:buFont typeface="Arial"/>
              <a:buChar char="•"/>
            </a:pPr>
            <a:r>
              <a:rPr lang="en-US" sz="1400">
                <a:ea typeface="+mn-lt"/>
                <a:cs typeface="+mn-lt"/>
              </a:rPr>
              <a:t>Google Services revenue comes from advertising, subscriptions, platforms, and devices.</a:t>
            </a:r>
            <a:endParaRPr lang="en-US" sz="1400"/>
          </a:p>
          <a:p>
            <a:pPr>
              <a:buFont typeface="Arial"/>
              <a:buChar char="•"/>
            </a:pPr>
            <a:r>
              <a:rPr lang="en-US" sz="1400" b="1">
                <a:ea typeface="+mn-lt"/>
                <a:cs typeface="+mn-lt"/>
              </a:rPr>
              <a:t>Advertising Breakdown:</a:t>
            </a:r>
            <a:endParaRPr lang="en-US"/>
          </a:p>
          <a:p>
            <a:r>
              <a:rPr lang="en-US" sz="1400">
                <a:ea typeface="+mn-lt"/>
                <a:cs typeface="+mn-lt"/>
              </a:rPr>
              <a:t>•</a:t>
            </a:r>
            <a:r>
              <a:rPr lang="en-US" sz="1400" b="1">
                <a:ea typeface="+mn-lt"/>
                <a:cs typeface="+mn-lt"/>
              </a:rPr>
              <a:t>Search &amp; Other</a:t>
            </a:r>
            <a:r>
              <a:rPr lang="en-US" sz="1400">
                <a:ea typeface="+mn-lt"/>
                <a:cs typeface="+mn-lt"/>
              </a:rPr>
              <a:t>: Ads on Google Search, Gmail, Maps, and Play.</a:t>
            </a:r>
            <a:endParaRPr lang="en-US"/>
          </a:p>
          <a:p>
            <a:pPr>
              <a:buFont typeface="Arial"/>
              <a:buChar char="•"/>
            </a:pPr>
            <a:r>
              <a:rPr lang="en-US" sz="1400" b="1">
                <a:ea typeface="+mn-lt"/>
                <a:cs typeface="+mn-lt"/>
              </a:rPr>
              <a:t>YouTube Ads</a:t>
            </a:r>
            <a:r>
              <a:rPr lang="en-US" sz="1400">
                <a:ea typeface="+mn-lt"/>
                <a:cs typeface="+mn-lt"/>
              </a:rPr>
              <a:t>: Ads shown on YouTube.</a:t>
            </a:r>
            <a:endParaRPr lang="en-US"/>
          </a:p>
          <a:p>
            <a:r>
              <a:rPr lang="en-US" sz="1400">
                <a:ea typeface="+mn-lt"/>
                <a:cs typeface="+mn-lt"/>
              </a:rPr>
              <a:t>•</a:t>
            </a:r>
            <a:r>
              <a:rPr lang="en-US" sz="1400" b="1">
                <a:ea typeface="+mn-lt"/>
                <a:cs typeface="+mn-lt"/>
              </a:rPr>
              <a:t>Google Network</a:t>
            </a:r>
            <a:r>
              <a:rPr lang="en-US" sz="1400">
                <a:ea typeface="+mn-lt"/>
                <a:cs typeface="+mn-lt"/>
              </a:rPr>
              <a:t>: Ads on partner sites via AdSense, AdMob, and Ad Manager.</a:t>
            </a:r>
            <a:endParaRPr lang="en-US"/>
          </a:p>
          <a:p>
            <a:pPr marL="285750" indent="-285750">
              <a:buFont typeface="Arial"/>
              <a:buChar char="•"/>
            </a:pPr>
            <a:endParaRPr lang="en-US" sz="1400"/>
          </a:p>
        </p:txBody>
      </p:sp>
      <p:cxnSp>
        <p:nvCxnSpPr>
          <p:cNvPr id="11" name="Straight Arrow Connector 10">
            <a:extLst>
              <a:ext uri="{FF2B5EF4-FFF2-40B4-BE49-F238E27FC236}">
                <a16:creationId xmlns:a16="http://schemas.microsoft.com/office/drawing/2014/main" id="{DD634117-B56E-2605-1BDF-0ED821F9D7D7}"/>
              </a:ext>
            </a:extLst>
          </p:cNvPr>
          <p:cNvCxnSpPr>
            <a:cxnSpLocks/>
          </p:cNvCxnSpPr>
          <p:nvPr/>
        </p:nvCxnSpPr>
        <p:spPr>
          <a:xfrm flipV="1">
            <a:off x="259445" y="1185036"/>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B6E80625-67F6-FAC4-7C76-CE937F24C7E7}"/>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1DFAC214-CA23-8DFF-B710-BDFBDB04EE7F}"/>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Picture 4" descr="A screenshot of a search engine&#10;&#10;AI-generated content may be incorrect.">
            <a:extLst>
              <a:ext uri="{FF2B5EF4-FFF2-40B4-BE49-F238E27FC236}">
                <a16:creationId xmlns:a16="http://schemas.microsoft.com/office/drawing/2014/main" id="{E70B6978-BF4C-6D48-12EA-76775EF5D819}"/>
              </a:ext>
            </a:extLst>
          </p:cNvPr>
          <p:cNvPicPr>
            <a:picLocks noChangeAspect="1"/>
          </p:cNvPicPr>
          <p:nvPr/>
        </p:nvPicPr>
        <p:blipFill>
          <a:blip r:embed="rId3"/>
          <a:stretch>
            <a:fillRect/>
          </a:stretch>
        </p:blipFill>
        <p:spPr>
          <a:xfrm>
            <a:off x="6154680" y="1485092"/>
            <a:ext cx="6036152" cy="3715286"/>
          </a:xfrm>
          <a:prstGeom prst="rect">
            <a:avLst/>
          </a:prstGeom>
        </p:spPr>
      </p:pic>
    </p:spTree>
    <p:extLst>
      <p:ext uri="{BB962C8B-B14F-4D97-AF65-F5344CB8AC3E}">
        <p14:creationId xmlns:p14="http://schemas.microsoft.com/office/powerpoint/2010/main" val="4979674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57A6A-04B4-D801-36F0-13F37B6A1D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E326DA-C75B-63C3-EC56-F58F62C428A8}"/>
              </a:ext>
            </a:extLst>
          </p:cNvPr>
          <p:cNvSpPr>
            <a:spLocks noGrp="1"/>
          </p:cNvSpPr>
          <p:nvPr>
            <p:ph type="title"/>
          </p:nvPr>
        </p:nvSpPr>
        <p:spPr>
          <a:xfrm>
            <a:off x="536640" y="2640"/>
            <a:ext cx="10745788" cy="1188720"/>
          </a:xfrm>
        </p:spPr>
        <p:txBody>
          <a:bodyPr/>
          <a:lstStyle/>
          <a:p>
            <a:r>
              <a:rPr lang="en-US"/>
              <a:t>Bidding Strategies </a:t>
            </a:r>
          </a:p>
        </p:txBody>
      </p:sp>
      <p:sp>
        <p:nvSpPr>
          <p:cNvPr id="4" name="Text Placeholder 3">
            <a:extLst>
              <a:ext uri="{FF2B5EF4-FFF2-40B4-BE49-F238E27FC236}">
                <a16:creationId xmlns:a16="http://schemas.microsoft.com/office/drawing/2014/main" id="{4A3E19EE-4802-38CF-6744-2F0D12298E70}"/>
              </a:ext>
            </a:extLst>
          </p:cNvPr>
          <p:cNvSpPr>
            <a:spLocks noGrp="1"/>
          </p:cNvSpPr>
          <p:nvPr>
            <p:ph type="body" sz="quarter" idx="13"/>
          </p:nvPr>
        </p:nvSpPr>
        <p:spPr>
          <a:xfrm>
            <a:off x="255460" y="1203994"/>
            <a:ext cx="11677797" cy="4920089"/>
          </a:xfrm>
        </p:spPr>
        <p:txBody>
          <a:bodyPr vert="horz" lIns="91440" tIns="45720" rIns="91440" bIns="45720" rtlCol="0" anchor="t">
            <a:noAutofit/>
          </a:bodyPr>
          <a:lstStyle/>
          <a:p>
            <a:r>
              <a:rPr lang="en-US" sz="1400" b="1">
                <a:ea typeface="+mn-lt"/>
                <a:cs typeface="+mn-lt"/>
              </a:rPr>
              <a:t>Maximize Conversions</a:t>
            </a:r>
            <a:endParaRPr lang="en-US"/>
          </a:p>
          <a:p>
            <a:r>
              <a:rPr lang="en-US" sz="1400">
                <a:ea typeface="+mn-lt"/>
                <a:cs typeface="+mn-lt"/>
              </a:rPr>
              <a:t>One of Google’s most widely used bidding strategies because it automatically drives the highest possible number of conversions within a set budget. Its ease of use and reliance on machine learning make it popular among advertisers looking for fast results, leading to substantial spending across Search and Performance Max campaigns.</a:t>
            </a:r>
            <a:endParaRPr lang="en-US" sz="1400" b="1"/>
          </a:p>
          <a:p>
            <a:r>
              <a:rPr lang="en-US" sz="1400" b="1"/>
              <a:t>Target Cost Per Acquisition</a:t>
            </a:r>
          </a:p>
          <a:p>
            <a:r>
              <a:rPr lang="en-US" sz="1400">
                <a:ea typeface="+mn-lt"/>
                <a:cs typeface="+mn-lt"/>
              </a:rPr>
              <a:t>highly profitable strategy for Google, as advertisers rely on it to acquire leads or sales at a predictable cost. By allowing businesses to scale while maintaining cost-efficiency, this strategy encourages consistent and often increased ad budgets, especially for service-based industries and lead-generation campaigns.</a:t>
            </a:r>
            <a:endParaRPr lang="en-US"/>
          </a:p>
          <a:p>
            <a:r>
              <a:rPr lang="en-US" sz="1400" b="1">
                <a:ea typeface="+mn-lt"/>
                <a:cs typeface="+mn-lt"/>
              </a:rPr>
              <a:t>Target Return on Ad Spend</a:t>
            </a:r>
          </a:p>
          <a:p>
            <a:r>
              <a:rPr lang="en-US" sz="1400">
                <a:ea typeface="+mn-lt"/>
                <a:cs typeface="+mn-lt"/>
              </a:rPr>
              <a:t>Essential for e-commerce and revenue-focused advertisers. It optimizes bidding to achieve a desired return, allowing retailers to scale their campaigns profitably. Because it is heavily used in Google Shopping and Performance Max—two major revenue drivers—Target ROAS is one of Google’s most lucrative bidding strategies.</a:t>
            </a:r>
            <a:endParaRPr lang="en-US"/>
          </a:p>
          <a:p>
            <a:r>
              <a:rPr lang="en-US" sz="1400" b="1"/>
              <a:t>Maximize Clicks</a:t>
            </a:r>
          </a:p>
          <a:p>
            <a:r>
              <a:rPr lang="en-US" sz="1400">
                <a:ea typeface="+mn-lt"/>
                <a:cs typeface="+mn-lt"/>
              </a:rPr>
              <a:t>Remains a popular choice for new advertisers and small businesses looking to drive large volumes of traffic quickly. Its simplicity and focus on generating as many clicks as possible make it a go-to option for top-of-funnel campaigns, contributing meaningfully to Google’s overall ad revenue through high click volume.</a:t>
            </a:r>
            <a:endParaRPr lang="en-US"/>
          </a:p>
          <a:p>
            <a:endParaRPr lang="en-US" sz="1400"/>
          </a:p>
          <a:p>
            <a:pPr marL="285750" indent="-285750">
              <a:buFont typeface="Arial"/>
              <a:buChar char="•"/>
            </a:pPr>
            <a:endParaRPr lang="en-US" sz="1400"/>
          </a:p>
        </p:txBody>
      </p:sp>
      <p:cxnSp>
        <p:nvCxnSpPr>
          <p:cNvPr id="11" name="Straight Arrow Connector 10">
            <a:extLst>
              <a:ext uri="{FF2B5EF4-FFF2-40B4-BE49-F238E27FC236}">
                <a16:creationId xmlns:a16="http://schemas.microsoft.com/office/drawing/2014/main" id="{6FBD81AA-8421-29A1-465B-1148471992C3}"/>
              </a:ext>
            </a:extLst>
          </p:cNvPr>
          <p:cNvCxnSpPr>
            <a:cxnSpLocks/>
          </p:cNvCxnSpPr>
          <p:nvPr/>
        </p:nvCxnSpPr>
        <p:spPr>
          <a:xfrm flipV="1">
            <a:off x="259445" y="1185036"/>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33EB9707-26DC-48FA-D7FF-D85884FD1DC1}"/>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1020265C-21A4-B9DD-6FC7-78A0487E40F8}"/>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37575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CEA09-74D8-C458-5DD9-AE1EDEABFD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E2A370-FE7A-51CC-6909-0656F9C25711}"/>
              </a:ext>
            </a:extLst>
          </p:cNvPr>
          <p:cNvSpPr>
            <a:spLocks noGrp="1"/>
          </p:cNvSpPr>
          <p:nvPr>
            <p:ph type="title"/>
          </p:nvPr>
        </p:nvSpPr>
        <p:spPr>
          <a:xfrm>
            <a:off x="536640" y="2640"/>
            <a:ext cx="10745788" cy="1188720"/>
          </a:xfrm>
        </p:spPr>
        <p:txBody>
          <a:bodyPr/>
          <a:lstStyle/>
          <a:p>
            <a:r>
              <a:rPr lang="en-US"/>
              <a:t>Google Subscriptions and Platforms</a:t>
            </a:r>
          </a:p>
        </p:txBody>
      </p:sp>
      <p:sp>
        <p:nvSpPr>
          <p:cNvPr id="4" name="Text Placeholder 3">
            <a:extLst>
              <a:ext uri="{FF2B5EF4-FFF2-40B4-BE49-F238E27FC236}">
                <a16:creationId xmlns:a16="http://schemas.microsoft.com/office/drawing/2014/main" id="{BFDF2312-54BC-D1A0-A891-B7A4DA63656E}"/>
              </a:ext>
            </a:extLst>
          </p:cNvPr>
          <p:cNvSpPr>
            <a:spLocks noGrp="1"/>
          </p:cNvSpPr>
          <p:nvPr>
            <p:ph type="body" sz="quarter" idx="13"/>
          </p:nvPr>
        </p:nvSpPr>
        <p:spPr>
          <a:xfrm>
            <a:off x="381525" y="1491124"/>
            <a:ext cx="7563371" cy="4690468"/>
          </a:xfrm>
        </p:spPr>
        <p:txBody>
          <a:bodyPr vert="horz" lIns="91440" tIns="45720" rIns="91440" bIns="45720" rtlCol="0" anchor="t">
            <a:noAutofit/>
          </a:bodyPr>
          <a:lstStyle/>
          <a:p>
            <a:pPr>
              <a:buFont typeface="Arial"/>
              <a:buChar char="•"/>
            </a:pPr>
            <a:r>
              <a:rPr lang="en-US" sz="1400" b="1">
                <a:ea typeface="+mn-lt"/>
                <a:cs typeface="+mn-lt"/>
              </a:rPr>
              <a:t>User Base:</a:t>
            </a:r>
            <a:r>
              <a:rPr lang="en-US" sz="1400">
                <a:ea typeface="+mn-lt"/>
                <a:cs typeface="+mn-lt"/>
              </a:rPr>
              <a:t> </a:t>
            </a:r>
            <a:endParaRPr lang="en-US"/>
          </a:p>
          <a:p>
            <a:pPr>
              <a:buFont typeface="Arial"/>
              <a:buChar char="•"/>
            </a:pPr>
            <a:r>
              <a:rPr lang="en-US" sz="1400">
                <a:ea typeface="+mn-lt"/>
                <a:cs typeface="+mn-lt"/>
              </a:rPr>
              <a:t>Gmail: 2.5B</a:t>
            </a:r>
            <a:endParaRPr lang="en-US"/>
          </a:p>
          <a:p>
            <a:pPr>
              <a:buFont typeface="Arial"/>
              <a:buChar char="•"/>
            </a:pPr>
            <a:r>
              <a:rPr lang="en-US" sz="1400">
                <a:ea typeface="+mn-lt"/>
                <a:cs typeface="+mn-lt"/>
              </a:rPr>
              <a:t>Maps: 1B</a:t>
            </a:r>
            <a:endParaRPr lang="en-US"/>
          </a:p>
          <a:p>
            <a:pPr>
              <a:buFont typeface="Arial"/>
              <a:buChar char="•"/>
            </a:pPr>
            <a:r>
              <a:rPr lang="en-US" sz="1400">
                <a:ea typeface="+mn-lt"/>
                <a:cs typeface="+mn-lt"/>
              </a:rPr>
              <a:t>Drive: 94% of Workspace users.</a:t>
            </a:r>
            <a:endParaRPr lang="en-US">
              <a:ea typeface="+mn-lt"/>
              <a:cs typeface="+mn-lt"/>
            </a:endParaRPr>
          </a:p>
          <a:p>
            <a:pPr>
              <a:buFont typeface="Arial"/>
              <a:buChar char="•"/>
            </a:pPr>
            <a:r>
              <a:rPr lang="en-US" sz="1400">
                <a:ea typeface="+mn-lt"/>
                <a:cs typeface="+mn-lt"/>
              </a:rPr>
              <a:t>Subscriptions include services like YouTube Premium and YouTube Music, which offer ad-free experiences and exclusive features for a monthly fee.</a:t>
            </a:r>
          </a:p>
          <a:p>
            <a:pPr>
              <a:buFont typeface="Arial"/>
              <a:buChar char="•"/>
            </a:pPr>
            <a:r>
              <a:rPr lang="en-US" sz="1400">
                <a:ea typeface="+mn-lt"/>
                <a:cs typeface="+mn-lt"/>
              </a:rPr>
              <a:t>Google One provides expanded cloud storage, and Google Workspace offers enterprise productivity tools, both contributing recurring income.</a:t>
            </a:r>
            <a:endParaRPr lang="en-US"/>
          </a:p>
          <a:p>
            <a:pPr>
              <a:buFont typeface="Arial"/>
              <a:buChar char="•"/>
            </a:pPr>
            <a:r>
              <a:rPr lang="en-US" sz="1400">
                <a:ea typeface="+mn-lt"/>
                <a:cs typeface="+mn-lt"/>
              </a:rPr>
              <a:t>Platforms like Google Play generate revenue by taking a commission on app and in-app purchases.</a:t>
            </a:r>
            <a:endParaRPr lang="en-US"/>
          </a:p>
          <a:p>
            <a:pPr>
              <a:buFont typeface="Arial"/>
              <a:buChar char="•"/>
            </a:pPr>
            <a:r>
              <a:rPr lang="en-US" sz="1400">
                <a:ea typeface="+mn-lt"/>
                <a:cs typeface="+mn-lt"/>
              </a:rPr>
              <a:t>Google Cloud Platform earns from both consumption-based usage and enterprise subscriptions, while YouTube monetizes through channel memberships, Super Chat, and merchandise sales, sharing revenue with creators.</a:t>
            </a:r>
            <a:endParaRPr lang="en-US"/>
          </a:p>
          <a:p>
            <a:pPr>
              <a:buFont typeface="Arial"/>
              <a:buChar char="•"/>
            </a:pPr>
            <a:endParaRPr lang="en-US" sz="1400">
              <a:ea typeface="+mn-lt"/>
              <a:cs typeface="+mn-lt"/>
            </a:endParaRPr>
          </a:p>
          <a:p>
            <a:endParaRPr lang="en-US" sz="1400">
              <a:ea typeface="+mn-lt"/>
              <a:cs typeface="+mn-lt"/>
            </a:endParaRPr>
          </a:p>
          <a:p>
            <a:pPr>
              <a:buFont typeface="Arial"/>
              <a:buChar char="•"/>
            </a:pPr>
            <a:endParaRPr lang="en-US" sz="1400"/>
          </a:p>
          <a:p>
            <a:pPr marL="285750" indent="-285750">
              <a:buFont typeface="Arial"/>
              <a:buChar char="•"/>
            </a:pPr>
            <a:endParaRPr lang="en-US" sz="1400"/>
          </a:p>
        </p:txBody>
      </p:sp>
      <p:cxnSp>
        <p:nvCxnSpPr>
          <p:cNvPr id="11" name="Straight Arrow Connector 10">
            <a:extLst>
              <a:ext uri="{FF2B5EF4-FFF2-40B4-BE49-F238E27FC236}">
                <a16:creationId xmlns:a16="http://schemas.microsoft.com/office/drawing/2014/main" id="{C8024DE1-0D88-0FDB-35AF-79ABFFECD2C8}"/>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B948F17B-1FE6-FEEC-77D7-A6595E115D06}"/>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B6DB27D5-3F40-9C6C-B778-10CDB0A701F9}"/>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3" name="Picture 2" descr="Get More Storage, More AI capabilities, and More Features - Google One">
            <a:extLst>
              <a:ext uri="{FF2B5EF4-FFF2-40B4-BE49-F238E27FC236}">
                <a16:creationId xmlns:a16="http://schemas.microsoft.com/office/drawing/2014/main" id="{DB760944-8B89-8F36-4FEB-4FDD99DE923E}"/>
              </a:ext>
            </a:extLst>
          </p:cNvPr>
          <p:cNvPicPr>
            <a:picLocks noChangeAspect="1"/>
          </p:cNvPicPr>
          <p:nvPr/>
        </p:nvPicPr>
        <p:blipFill>
          <a:blip r:embed="rId3"/>
          <a:stretch>
            <a:fillRect/>
          </a:stretch>
        </p:blipFill>
        <p:spPr>
          <a:xfrm>
            <a:off x="7532262" y="2156602"/>
            <a:ext cx="5078154" cy="3278040"/>
          </a:xfrm>
          <a:prstGeom prst="rect">
            <a:avLst/>
          </a:prstGeom>
        </p:spPr>
      </p:pic>
    </p:spTree>
    <p:extLst>
      <p:ext uri="{BB962C8B-B14F-4D97-AF65-F5344CB8AC3E}">
        <p14:creationId xmlns:p14="http://schemas.microsoft.com/office/powerpoint/2010/main" val="24884597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DF15C-873D-9005-0898-76D609FF4A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A3D4AC-25E7-A65F-E616-7089B974A4B9}"/>
              </a:ext>
            </a:extLst>
          </p:cNvPr>
          <p:cNvSpPr>
            <a:spLocks noGrp="1"/>
          </p:cNvSpPr>
          <p:nvPr>
            <p:ph type="title"/>
          </p:nvPr>
        </p:nvSpPr>
        <p:spPr>
          <a:xfrm>
            <a:off x="536640" y="2640"/>
            <a:ext cx="10745788" cy="1188720"/>
          </a:xfrm>
        </p:spPr>
        <p:txBody>
          <a:bodyPr/>
          <a:lstStyle/>
          <a:p>
            <a:r>
              <a:rPr lang="en-US" err="1"/>
              <a:t>Youtube</a:t>
            </a:r>
          </a:p>
        </p:txBody>
      </p:sp>
      <p:sp>
        <p:nvSpPr>
          <p:cNvPr id="4" name="Text Placeholder 3">
            <a:extLst>
              <a:ext uri="{FF2B5EF4-FFF2-40B4-BE49-F238E27FC236}">
                <a16:creationId xmlns:a16="http://schemas.microsoft.com/office/drawing/2014/main" id="{32FB77D0-43FB-7B94-E790-FDBB63472C02}"/>
              </a:ext>
            </a:extLst>
          </p:cNvPr>
          <p:cNvSpPr>
            <a:spLocks noGrp="1"/>
          </p:cNvSpPr>
          <p:nvPr>
            <p:ph type="body" sz="quarter" idx="13"/>
          </p:nvPr>
        </p:nvSpPr>
        <p:spPr>
          <a:xfrm>
            <a:off x="392568" y="1491124"/>
            <a:ext cx="6635720" cy="4723598"/>
          </a:xfrm>
        </p:spPr>
        <p:txBody>
          <a:bodyPr vert="horz" lIns="91440" tIns="45720" rIns="91440" bIns="45720" rtlCol="0" anchor="t">
            <a:noAutofit/>
          </a:bodyPr>
          <a:lstStyle/>
          <a:p>
            <a:pPr>
              <a:buFont typeface="Arial"/>
              <a:buChar char="•"/>
            </a:pPr>
            <a:r>
              <a:rPr lang="en-US" sz="1400">
                <a:ea typeface="+mn-lt"/>
                <a:cs typeface="+mn-lt"/>
              </a:rPr>
              <a:t>YouTube is Google’s online video-sharing platform, acquired by Google in November 2006 and has over 1B users.</a:t>
            </a:r>
            <a:endParaRPr lang="en-US"/>
          </a:p>
          <a:p>
            <a:pPr>
              <a:buFont typeface="Arial"/>
              <a:buChar char="•"/>
            </a:pPr>
            <a:r>
              <a:rPr lang="en-US" sz="1400">
                <a:ea typeface="+mn-lt"/>
                <a:cs typeface="+mn-lt"/>
              </a:rPr>
              <a:t>It allows users to watch, upload, and interact with videos, attracting billions of viewers worldwide.</a:t>
            </a:r>
            <a:endParaRPr lang="en-US"/>
          </a:p>
          <a:p>
            <a:pPr>
              <a:buFont typeface="Arial"/>
              <a:buChar char="•"/>
            </a:pPr>
            <a:r>
              <a:rPr lang="en-US" sz="1400">
                <a:ea typeface="+mn-lt"/>
                <a:cs typeface="+mn-lt"/>
              </a:rPr>
              <a:t>Advertising is the primary revenue source, including ads shown before, during, or alongside videos on YouTube and partner sites.</a:t>
            </a:r>
            <a:endParaRPr lang="en-US">
              <a:ea typeface="+mn-lt"/>
              <a:cs typeface="+mn-lt"/>
            </a:endParaRPr>
          </a:p>
          <a:p>
            <a:pPr>
              <a:buFont typeface="Arial"/>
              <a:buChar char="•"/>
            </a:pPr>
            <a:r>
              <a:rPr lang="en-US" sz="1400">
                <a:ea typeface="+mn-lt"/>
                <a:cs typeface="+mn-lt"/>
              </a:rPr>
              <a:t>Subscriptions, such as YouTube Premium and YouTube Music, generate revenue by offering ad-free experiences, offline viewing, and exclusive content.</a:t>
            </a:r>
            <a:endParaRPr lang="en-US">
              <a:ea typeface="+mn-lt"/>
              <a:cs typeface="+mn-lt"/>
            </a:endParaRPr>
          </a:p>
          <a:p>
            <a:pPr>
              <a:buFont typeface="Arial"/>
              <a:buChar char="•"/>
            </a:pPr>
            <a:r>
              <a:rPr lang="en-US" sz="1400">
                <a:ea typeface="+mn-lt"/>
                <a:cs typeface="+mn-lt"/>
              </a:rPr>
              <a:t>Additional income comes from creator-focused features like Super Chat, channel memberships, and merchandise sales, with revenue shared between YouTube and creators.</a:t>
            </a:r>
            <a:endParaRPr lang="en-US">
              <a:ea typeface="+mn-lt"/>
              <a:cs typeface="+mn-lt"/>
            </a:endParaRPr>
          </a:p>
          <a:p>
            <a:pPr>
              <a:buFont typeface="Arial"/>
              <a:buChar char="•"/>
            </a:pPr>
            <a:endParaRPr lang="en-US" sz="1400"/>
          </a:p>
          <a:p>
            <a:pPr>
              <a:buFont typeface="Arial"/>
              <a:buChar char="•"/>
            </a:pPr>
            <a:endParaRPr lang="en-US" sz="1400">
              <a:ea typeface="+mn-lt"/>
              <a:cs typeface="+mn-lt"/>
            </a:endParaRPr>
          </a:p>
          <a:p>
            <a:endParaRPr lang="en-US" sz="1400">
              <a:ea typeface="+mn-lt"/>
              <a:cs typeface="+mn-lt"/>
            </a:endParaRPr>
          </a:p>
          <a:p>
            <a:pPr>
              <a:buFont typeface="Arial"/>
              <a:buChar char="•"/>
            </a:pPr>
            <a:endParaRPr lang="en-US" sz="1400"/>
          </a:p>
          <a:p>
            <a:pPr marL="285750" indent="-285750">
              <a:buFont typeface="Arial"/>
              <a:buChar char="•"/>
            </a:pPr>
            <a:endParaRPr lang="en-US" sz="1400"/>
          </a:p>
        </p:txBody>
      </p:sp>
      <p:cxnSp>
        <p:nvCxnSpPr>
          <p:cNvPr id="11" name="Straight Arrow Connector 10">
            <a:extLst>
              <a:ext uri="{FF2B5EF4-FFF2-40B4-BE49-F238E27FC236}">
                <a16:creationId xmlns:a16="http://schemas.microsoft.com/office/drawing/2014/main" id="{766301BA-D1E0-98C1-3CDD-164B754ED6F3}"/>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5205301C-757D-2451-4985-57F2931ADB4C}"/>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8F6D0D2B-1179-A5D8-23F1-7529E3E24935}"/>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Picture 4" descr="Is YouTube Premium Worth Adding to Your List of Recurring Bills in 2025? 5  Pros and Cons">
            <a:extLst>
              <a:ext uri="{FF2B5EF4-FFF2-40B4-BE49-F238E27FC236}">
                <a16:creationId xmlns:a16="http://schemas.microsoft.com/office/drawing/2014/main" id="{193DAFE1-76DF-7EB4-07C9-3423ECF146E5}"/>
              </a:ext>
            </a:extLst>
          </p:cNvPr>
          <p:cNvPicPr>
            <a:picLocks noChangeAspect="1"/>
          </p:cNvPicPr>
          <p:nvPr/>
        </p:nvPicPr>
        <p:blipFill>
          <a:blip r:embed="rId3"/>
          <a:stretch>
            <a:fillRect/>
          </a:stretch>
        </p:blipFill>
        <p:spPr>
          <a:xfrm>
            <a:off x="7015369" y="2065060"/>
            <a:ext cx="4930915" cy="2727877"/>
          </a:xfrm>
          <a:prstGeom prst="rect">
            <a:avLst/>
          </a:prstGeom>
        </p:spPr>
      </p:pic>
    </p:spTree>
    <p:extLst>
      <p:ext uri="{BB962C8B-B14F-4D97-AF65-F5344CB8AC3E}">
        <p14:creationId xmlns:p14="http://schemas.microsoft.com/office/powerpoint/2010/main" val="384604379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17B08-12A7-4A9A-44D5-6AC28B30F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35F917-0BBC-FABA-416A-329070D54377}"/>
              </a:ext>
            </a:extLst>
          </p:cNvPr>
          <p:cNvSpPr>
            <a:spLocks noGrp="1"/>
          </p:cNvSpPr>
          <p:nvPr>
            <p:ph type="title"/>
          </p:nvPr>
        </p:nvSpPr>
        <p:spPr>
          <a:xfrm>
            <a:off x="536640" y="2640"/>
            <a:ext cx="10745788" cy="1188720"/>
          </a:xfrm>
        </p:spPr>
        <p:txBody>
          <a:bodyPr/>
          <a:lstStyle/>
          <a:p>
            <a:r>
              <a:rPr lang="en-US"/>
              <a:t>Hardware and App Ecosystem</a:t>
            </a:r>
          </a:p>
        </p:txBody>
      </p:sp>
      <p:sp>
        <p:nvSpPr>
          <p:cNvPr id="4" name="Text Placeholder 3">
            <a:extLst>
              <a:ext uri="{FF2B5EF4-FFF2-40B4-BE49-F238E27FC236}">
                <a16:creationId xmlns:a16="http://schemas.microsoft.com/office/drawing/2014/main" id="{EB4DEE83-7523-30EB-28B1-AA9DBA4EA2A4}"/>
              </a:ext>
            </a:extLst>
          </p:cNvPr>
          <p:cNvSpPr>
            <a:spLocks noGrp="1"/>
          </p:cNvSpPr>
          <p:nvPr>
            <p:ph type="body" sz="quarter" idx="13"/>
          </p:nvPr>
        </p:nvSpPr>
        <p:spPr>
          <a:xfrm>
            <a:off x="539675" y="1724206"/>
            <a:ext cx="7031411" cy="2875878"/>
          </a:xfrm>
        </p:spPr>
        <p:txBody>
          <a:bodyPr vert="horz" lIns="91440" tIns="45720" rIns="91440" bIns="45720" rtlCol="0" anchor="t">
            <a:noAutofit/>
          </a:bodyPr>
          <a:lstStyle/>
          <a:p>
            <a:r>
              <a:rPr lang="en-US" sz="1400" b="1">
                <a:ea typeface="+mn-lt"/>
                <a:cs typeface="+mn-lt"/>
              </a:rPr>
              <a:t>Hardware</a:t>
            </a:r>
          </a:p>
          <a:p>
            <a:pPr>
              <a:buFont typeface="Arial"/>
              <a:buChar char="•"/>
            </a:pPr>
            <a:r>
              <a:rPr lang="en-US" sz="1400" b="1">
                <a:ea typeface="+mn-lt"/>
                <a:cs typeface="+mn-lt"/>
              </a:rPr>
              <a:t>Products:</a:t>
            </a:r>
            <a:r>
              <a:rPr lang="en-US" sz="1400">
                <a:ea typeface="+mn-lt"/>
                <a:cs typeface="+mn-lt"/>
              </a:rPr>
              <a:t> Pixel phones, Pixel Watch, Nest devices, Chromebooks.</a:t>
            </a:r>
            <a:endParaRPr lang="en-US">
              <a:ea typeface="+mn-lt"/>
              <a:cs typeface="+mn-lt"/>
            </a:endParaRPr>
          </a:p>
          <a:p>
            <a:pPr>
              <a:buFont typeface="Arial"/>
              <a:buChar char="•"/>
            </a:pPr>
            <a:r>
              <a:rPr lang="en-US" sz="1400" b="1">
                <a:ea typeface="+mn-lt"/>
                <a:cs typeface="+mn-lt"/>
              </a:rPr>
              <a:t>Market Share:</a:t>
            </a:r>
            <a:r>
              <a:rPr lang="en-US" sz="1400">
                <a:ea typeface="+mn-lt"/>
                <a:cs typeface="+mn-lt"/>
              </a:rPr>
              <a:t> ~3% smartphone share; strong in Japan.</a:t>
            </a:r>
            <a:endParaRPr lang="en-US"/>
          </a:p>
          <a:p>
            <a:pPr>
              <a:buFont typeface="Arial"/>
              <a:buChar char="•"/>
            </a:pPr>
            <a:r>
              <a:rPr lang="en-US" sz="1400" b="1">
                <a:ea typeface="+mn-lt"/>
                <a:cs typeface="+mn-lt"/>
              </a:rPr>
              <a:t>Growth Drivers:</a:t>
            </a:r>
            <a:r>
              <a:rPr lang="en-US" sz="1400">
                <a:ea typeface="+mn-lt"/>
                <a:cs typeface="+mn-lt"/>
              </a:rPr>
              <a:t> AI integration (Gemini), Tensor chips, expansion to India.</a:t>
            </a:r>
            <a:endParaRPr lang="en-US">
              <a:ea typeface="+mn-lt"/>
              <a:cs typeface="+mn-lt"/>
            </a:endParaRPr>
          </a:p>
          <a:p>
            <a:r>
              <a:rPr lang="en-US" sz="1400" b="1">
                <a:ea typeface="+mn-lt"/>
                <a:cs typeface="+mn-lt"/>
              </a:rPr>
              <a:t>App Ecosystem</a:t>
            </a:r>
          </a:p>
          <a:p>
            <a:pPr marL="285750" indent="-285750">
              <a:buFont typeface="Arial,Sans-Serif"/>
              <a:buChar char="•"/>
            </a:pPr>
            <a:r>
              <a:rPr lang="en-US" sz="1400" b="1">
                <a:ea typeface="+mn-lt"/>
                <a:cs typeface="+mn-lt"/>
              </a:rPr>
              <a:t>Scale:</a:t>
            </a:r>
            <a:r>
              <a:rPr lang="en-US" sz="1400">
                <a:ea typeface="+mn-lt"/>
                <a:cs typeface="+mn-lt"/>
              </a:rPr>
              <a:t> 4.2M apps; 299B downloads in 2025.</a:t>
            </a:r>
          </a:p>
          <a:p>
            <a:pPr marL="285750" indent="-285750">
              <a:buFont typeface="Arial,Sans-Serif"/>
              <a:buChar char="•"/>
            </a:pPr>
            <a:r>
              <a:rPr lang="en-US" sz="1400" b="1">
                <a:ea typeface="+mn-lt"/>
                <a:cs typeface="+mn-lt"/>
              </a:rPr>
              <a:t>Model:</a:t>
            </a:r>
            <a:r>
              <a:rPr lang="en-US" sz="1400">
                <a:ea typeface="+mn-lt"/>
                <a:cs typeface="+mn-lt"/>
              </a:rPr>
              <a:t> Freemium dominates (97% apps free).</a:t>
            </a:r>
          </a:p>
          <a:p>
            <a:pPr marL="285750" indent="-285750">
              <a:buFont typeface="Arial,Sans-Serif"/>
              <a:buChar char="•"/>
            </a:pPr>
            <a:r>
              <a:rPr lang="en-US" sz="1400" b="1">
                <a:ea typeface="+mn-lt"/>
                <a:cs typeface="+mn-lt"/>
              </a:rPr>
              <a:t>Trends:</a:t>
            </a:r>
            <a:r>
              <a:rPr lang="en-US" sz="1400">
                <a:ea typeface="+mn-lt"/>
                <a:cs typeface="+mn-lt"/>
              </a:rPr>
              <a:t> Regulatory changes, alternative app stores, rising consumer spend.</a:t>
            </a:r>
            <a:endParaRPr lang="en-US"/>
          </a:p>
          <a:p>
            <a:pPr>
              <a:buFont typeface="Arial"/>
              <a:buChar char="•"/>
            </a:pPr>
            <a:endParaRPr lang="en-US" sz="1400"/>
          </a:p>
          <a:p>
            <a:pPr marL="285750" indent="-285750">
              <a:buFont typeface="Arial"/>
              <a:buChar char="•"/>
            </a:pPr>
            <a:endParaRPr lang="en-US" sz="1400"/>
          </a:p>
        </p:txBody>
      </p:sp>
      <p:cxnSp>
        <p:nvCxnSpPr>
          <p:cNvPr id="11" name="Straight Arrow Connector 10">
            <a:extLst>
              <a:ext uri="{FF2B5EF4-FFF2-40B4-BE49-F238E27FC236}">
                <a16:creationId xmlns:a16="http://schemas.microsoft.com/office/drawing/2014/main" id="{F721A644-9D50-D322-2302-B7555FDB6900}"/>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1E4490A5-A1BC-A72A-6AD2-80E7995D6262}"/>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D33DEEEA-0C9D-9007-A98D-609A97062DA7}"/>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3" name="Picture 2" descr="Google Pixel 9 Pro XL">
            <a:extLst>
              <a:ext uri="{FF2B5EF4-FFF2-40B4-BE49-F238E27FC236}">
                <a16:creationId xmlns:a16="http://schemas.microsoft.com/office/drawing/2014/main" id="{EA6C8B94-3748-E5DE-3C4B-21DD46EC3B07}"/>
              </a:ext>
            </a:extLst>
          </p:cNvPr>
          <p:cNvPicPr>
            <a:picLocks noChangeAspect="1"/>
          </p:cNvPicPr>
          <p:nvPr/>
        </p:nvPicPr>
        <p:blipFill>
          <a:blip r:embed="rId3"/>
          <a:stretch>
            <a:fillRect/>
          </a:stretch>
        </p:blipFill>
        <p:spPr>
          <a:xfrm>
            <a:off x="7579057" y="1329519"/>
            <a:ext cx="4813110" cy="4801737"/>
          </a:xfrm>
          <a:prstGeom prst="rect">
            <a:avLst/>
          </a:prstGeom>
        </p:spPr>
      </p:pic>
    </p:spTree>
    <p:extLst>
      <p:ext uri="{BB962C8B-B14F-4D97-AF65-F5344CB8AC3E}">
        <p14:creationId xmlns:p14="http://schemas.microsoft.com/office/powerpoint/2010/main" val="130652576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2CA3C-475C-9C0C-7419-C37820CBEB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7DB224-1019-54AA-C44C-A8BCEE30F04A}"/>
              </a:ext>
            </a:extLst>
          </p:cNvPr>
          <p:cNvSpPr>
            <a:spLocks noGrp="1"/>
          </p:cNvSpPr>
          <p:nvPr>
            <p:ph type="title"/>
          </p:nvPr>
        </p:nvSpPr>
        <p:spPr>
          <a:xfrm>
            <a:off x="536640" y="2640"/>
            <a:ext cx="10745788" cy="1188720"/>
          </a:xfrm>
        </p:spPr>
        <p:txBody>
          <a:bodyPr/>
          <a:lstStyle/>
          <a:p>
            <a:r>
              <a:rPr lang="en-US"/>
              <a:t>Cloud Services </a:t>
            </a:r>
          </a:p>
        </p:txBody>
      </p:sp>
      <p:sp>
        <p:nvSpPr>
          <p:cNvPr id="4" name="Text Placeholder 3">
            <a:extLst>
              <a:ext uri="{FF2B5EF4-FFF2-40B4-BE49-F238E27FC236}">
                <a16:creationId xmlns:a16="http://schemas.microsoft.com/office/drawing/2014/main" id="{C75406C7-7FFA-BB17-E7EF-B940EEF13DCF}"/>
              </a:ext>
            </a:extLst>
          </p:cNvPr>
          <p:cNvSpPr>
            <a:spLocks noGrp="1"/>
          </p:cNvSpPr>
          <p:nvPr>
            <p:ph type="body" sz="quarter" idx="13"/>
          </p:nvPr>
        </p:nvSpPr>
        <p:spPr>
          <a:xfrm>
            <a:off x="539675" y="1491124"/>
            <a:ext cx="7031411" cy="4417299"/>
          </a:xfrm>
        </p:spPr>
        <p:txBody>
          <a:bodyPr vert="horz" lIns="91440" tIns="45720" rIns="91440" bIns="45720" rtlCol="0" anchor="t">
            <a:noAutofit/>
          </a:bodyPr>
          <a:lstStyle/>
          <a:p>
            <a:r>
              <a:rPr lang="en-US" sz="1400" b="1">
                <a:ea typeface="+mn-lt"/>
                <a:cs typeface="+mn-lt"/>
              </a:rPr>
              <a:t>Google Cloud Platform (GCP)</a:t>
            </a:r>
            <a:endParaRPr lang="en-US">
              <a:ea typeface="+mn-lt"/>
              <a:cs typeface="+mn-lt"/>
            </a:endParaRPr>
          </a:p>
          <a:p>
            <a:r>
              <a:rPr lang="en-US" sz="1400">
                <a:ea typeface="+mn-lt"/>
                <a:cs typeface="+mn-lt"/>
              </a:rPr>
              <a:t>Infrastructure-as-a-Service (IaaS), Platform-as-a-Service (PaaS), and Software-as-a-Service (SaaS) for businesses.</a:t>
            </a:r>
            <a:endParaRPr lang="en-US"/>
          </a:p>
          <a:p>
            <a:r>
              <a:rPr lang="en-US" sz="1400" b="1">
                <a:ea typeface="+mn-lt"/>
                <a:cs typeface="+mn-lt"/>
              </a:rPr>
              <a:t>Key products</a:t>
            </a:r>
            <a:endParaRPr lang="en-US" b="1"/>
          </a:p>
          <a:p>
            <a:pPr>
              <a:buFont typeface="Arial"/>
              <a:buChar char="•"/>
            </a:pPr>
            <a:r>
              <a:rPr lang="en-US" sz="1400">
                <a:ea typeface="+mn-lt"/>
                <a:cs typeface="+mn-lt"/>
              </a:rPr>
              <a:t>Vertex AI and Gemini for Cloud AI infrastructure, cybersecurity, and data analytics tools</a:t>
            </a:r>
            <a:endParaRPr lang="en-US"/>
          </a:p>
          <a:p>
            <a:r>
              <a:rPr lang="en-US" sz="1400" b="1">
                <a:ea typeface="+mn-lt"/>
                <a:cs typeface="+mn-lt"/>
              </a:rPr>
              <a:t>Google Workspace</a:t>
            </a:r>
            <a:endParaRPr lang="en-US" sz="1400" b="1"/>
          </a:p>
          <a:p>
            <a:pPr>
              <a:buFont typeface="Arial"/>
              <a:buChar char="•"/>
            </a:pPr>
            <a:r>
              <a:rPr lang="en-US" sz="1400">
                <a:ea typeface="+mn-lt"/>
                <a:cs typeface="+mn-lt"/>
              </a:rPr>
              <a:t>Revenue from enterprise subscriptions</a:t>
            </a:r>
            <a:endParaRPr lang="en-US"/>
          </a:p>
          <a:p>
            <a:pPr>
              <a:buFont typeface="Arial"/>
              <a:buChar char="•"/>
            </a:pPr>
            <a:r>
              <a:rPr lang="en-US" sz="1400">
                <a:ea typeface="+mn-lt"/>
                <a:cs typeface="+mn-lt"/>
              </a:rPr>
              <a:t>Includes: Gmail, Calendar, Docs, Sheets, Drive, Meet</a:t>
            </a:r>
            <a:endParaRPr lang="en-US"/>
          </a:p>
          <a:p>
            <a:pPr>
              <a:buFont typeface="Arial"/>
              <a:buChar char="•"/>
            </a:pPr>
            <a:r>
              <a:rPr lang="en-US" sz="1400">
                <a:ea typeface="+mn-lt"/>
                <a:cs typeface="+mn-lt"/>
              </a:rPr>
              <a:t>Enhanced with Gemini for Workspace for AI-powered productivity</a:t>
            </a:r>
            <a:endParaRPr lang="en-US"/>
          </a:p>
          <a:p>
            <a:pPr>
              <a:buFont typeface="Arial"/>
              <a:buChar char="•"/>
            </a:pPr>
            <a:r>
              <a:rPr lang="en-US" sz="1400">
                <a:ea typeface="+mn-lt"/>
                <a:cs typeface="+mn-lt"/>
              </a:rPr>
              <a:t>Used by businesses, schools, and governments globally</a:t>
            </a:r>
            <a:endParaRPr lang="en-US"/>
          </a:p>
          <a:p>
            <a:pPr>
              <a:buFont typeface="Arial"/>
              <a:buChar char="•"/>
            </a:pPr>
            <a:endParaRPr lang="en-US" sz="1400" b="1"/>
          </a:p>
          <a:p>
            <a:pPr>
              <a:buFont typeface="Arial"/>
              <a:buChar char="•"/>
            </a:pPr>
            <a:endParaRPr lang="en-US" sz="1400"/>
          </a:p>
          <a:p>
            <a:pPr>
              <a:buFont typeface="Arial"/>
              <a:buChar char="•"/>
            </a:pPr>
            <a:endParaRPr lang="en-US" sz="1400"/>
          </a:p>
          <a:p>
            <a:pPr marL="285750" indent="-285750">
              <a:buFont typeface="Arial"/>
              <a:buChar char="•"/>
            </a:pPr>
            <a:endParaRPr lang="en-US" sz="1400"/>
          </a:p>
        </p:txBody>
      </p:sp>
      <p:cxnSp>
        <p:nvCxnSpPr>
          <p:cNvPr id="11" name="Straight Arrow Connector 10">
            <a:extLst>
              <a:ext uri="{FF2B5EF4-FFF2-40B4-BE49-F238E27FC236}">
                <a16:creationId xmlns:a16="http://schemas.microsoft.com/office/drawing/2014/main" id="{6620C920-39CD-DCCD-6CC5-0EE60E84A5E6}"/>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30596F67-91A5-45A7-A057-CC4D23C64E5B}"/>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CCE69A4C-CD25-B4E1-DD32-1EEB4C504175}"/>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Picture 4" descr="How to Create a Google Workspace Account for Your Business">
            <a:extLst>
              <a:ext uri="{FF2B5EF4-FFF2-40B4-BE49-F238E27FC236}">
                <a16:creationId xmlns:a16="http://schemas.microsoft.com/office/drawing/2014/main" id="{30BD2FCD-88E1-2F2F-D677-B2DB700FAEE5}"/>
              </a:ext>
            </a:extLst>
          </p:cNvPr>
          <p:cNvPicPr>
            <a:picLocks noChangeAspect="1"/>
          </p:cNvPicPr>
          <p:nvPr/>
        </p:nvPicPr>
        <p:blipFill>
          <a:blip r:embed="rId3"/>
          <a:stretch>
            <a:fillRect/>
          </a:stretch>
        </p:blipFill>
        <p:spPr>
          <a:xfrm>
            <a:off x="8088703" y="1708615"/>
            <a:ext cx="3663349" cy="4116505"/>
          </a:xfrm>
          <a:prstGeom prst="rect">
            <a:avLst/>
          </a:prstGeom>
        </p:spPr>
      </p:pic>
    </p:spTree>
    <p:extLst>
      <p:ext uri="{BB962C8B-B14F-4D97-AF65-F5344CB8AC3E}">
        <p14:creationId xmlns:p14="http://schemas.microsoft.com/office/powerpoint/2010/main" val="765517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3E1CF-697C-312B-3F49-24EA8C4FD7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FA84AC-0839-69EB-0391-F7714D56E9FE}"/>
              </a:ext>
            </a:extLst>
          </p:cNvPr>
          <p:cNvSpPr>
            <a:spLocks noGrp="1"/>
          </p:cNvSpPr>
          <p:nvPr>
            <p:ph type="title"/>
          </p:nvPr>
        </p:nvSpPr>
        <p:spPr>
          <a:xfrm>
            <a:off x="548640" y="320040"/>
            <a:ext cx="6858000" cy="932688"/>
          </a:xfrm>
        </p:spPr>
        <p:txBody>
          <a:bodyPr anchor="b">
            <a:normAutofit/>
          </a:bodyPr>
          <a:lstStyle/>
          <a:p>
            <a:r>
              <a:rPr lang="en-US" b="1"/>
              <a:t>Cloud Computing Models</a:t>
            </a:r>
            <a:endParaRPr lang="en-US"/>
          </a:p>
        </p:txBody>
      </p:sp>
      <p:graphicFrame>
        <p:nvGraphicFramePr>
          <p:cNvPr id="7" name="Content Placeholder 2">
            <a:extLst>
              <a:ext uri="{FF2B5EF4-FFF2-40B4-BE49-F238E27FC236}">
                <a16:creationId xmlns:a16="http://schemas.microsoft.com/office/drawing/2014/main" id="{E1A6A106-5556-52A3-1E58-7CD1C4AAAEE9}"/>
              </a:ext>
            </a:extLst>
          </p:cNvPr>
          <p:cNvGraphicFramePr>
            <a:graphicFrameLocks noGrp="1"/>
          </p:cNvGraphicFramePr>
          <p:nvPr>
            <p:ph sz="quarter" idx="14"/>
            <p:extLst>
              <p:ext uri="{D42A27DB-BD31-4B8C-83A1-F6EECF244321}">
                <p14:modId xmlns:p14="http://schemas.microsoft.com/office/powerpoint/2010/main" val="422300014"/>
              </p:ext>
            </p:extLst>
          </p:nvPr>
        </p:nvGraphicFramePr>
        <p:xfrm>
          <a:off x="548640" y="1380744"/>
          <a:ext cx="6858000" cy="4983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hidden="1">
            <a:extLst>
              <a:ext uri="{FF2B5EF4-FFF2-40B4-BE49-F238E27FC236}">
                <a16:creationId xmlns:a16="http://schemas.microsoft.com/office/drawing/2014/main" id="{726F3B45-DC50-4AFA-6DE2-CEE1BF49F331}"/>
              </a:ext>
            </a:extLst>
          </p:cNvPr>
          <p:cNvSpPr>
            <a:spLocks noGrp="1"/>
          </p:cNvSpPr>
          <p:nvPr>
            <p:ph type="sldNum" sz="quarter" idx="4294967295"/>
          </p:nvPr>
        </p:nvSpPr>
        <p:spPr>
          <a:xfrm>
            <a:off x="11227213" y="137965"/>
            <a:ext cx="429207" cy="365125"/>
          </a:xfrm>
        </p:spPr>
        <p:txBody>
          <a:bodyPr/>
          <a:lstStyle/>
          <a:p>
            <a:pPr>
              <a:spcAft>
                <a:spcPts val="600"/>
              </a:spcAft>
            </a:pPr>
            <a:fld id="{330EA680-D336-4FF7-8B7A-9848BB0A1C32}" type="slidenum">
              <a:rPr lang="en-US" smtClean="0"/>
              <a:pPr>
                <a:spcAft>
                  <a:spcPts val="600"/>
                </a:spcAft>
              </a:pPr>
              <a:t>15</a:t>
            </a:fld>
            <a:endParaRPr lang="en-US"/>
          </a:p>
        </p:txBody>
      </p:sp>
      <p:pic>
        <p:nvPicPr>
          <p:cNvPr id="325" name="Picture 324" descr="What is Cloud Computing Architecture?">
            <a:extLst>
              <a:ext uri="{FF2B5EF4-FFF2-40B4-BE49-F238E27FC236}">
                <a16:creationId xmlns:a16="http://schemas.microsoft.com/office/drawing/2014/main" id="{90318C0B-C481-3899-69A6-BB9C4915966D}"/>
              </a:ext>
            </a:extLst>
          </p:cNvPr>
          <p:cNvPicPr>
            <a:picLocks noChangeAspect="1"/>
          </p:cNvPicPr>
          <p:nvPr/>
        </p:nvPicPr>
        <p:blipFill>
          <a:blip r:embed="rId8"/>
          <a:srcRect l="20749" t="7401" r="20445" b="9567"/>
          <a:stretch>
            <a:fillRect/>
          </a:stretch>
        </p:blipFill>
        <p:spPr>
          <a:xfrm>
            <a:off x="7698827" y="1848179"/>
            <a:ext cx="3972917" cy="3167235"/>
          </a:xfrm>
          <a:prstGeom prst="rect">
            <a:avLst/>
          </a:prstGeom>
        </p:spPr>
      </p:pic>
    </p:spTree>
    <p:extLst>
      <p:ext uri="{BB962C8B-B14F-4D97-AF65-F5344CB8AC3E}">
        <p14:creationId xmlns:p14="http://schemas.microsoft.com/office/powerpoint/2010/main" val="360411112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55658-4A97-30B6-12E1-7FAE14E3FD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7979D6-5D8F-CD9C-70A7-7580D6224D7D}"/>
              </a:ext>
            </a:extLst>
          </p:cNvPr>
          <p:cNvSpPr>
            <a:spLocks noGrp="1"/>
          </p:cNvSpPr>
          <p:nvPr>
            <p:ph type="title"/>
          </p:nvPr>
        </p:nvSpPr>
        <p:spPr>
          <a:xfrm>
            <a:off x="536640" y="2640"/>
            <a:ext cx="10745788" cy="1188720"/>
          </a:xfrm>
        </p:spPr>
        <p:txBody>
          <a:bodyPr/>
          <a:lstStyle/>
          <a:p>
            <a:r>
              <a:rPr lang="en-US"/>
              <a:t>Other Bets</a:t>
            </a:r>
          </a:p>
        </p:txBody>
      </p:sp>
      <p:sp>
        <p:nvSpPr>
          <p:cNvPr id="4" name="Text Placeholder 3">
            <a:extLst>
              <a:ext uri="{FF2B5EF4-FFF2-40B4-BE49-F238E27FC236}">
                <a16:creationId xmlns:a16="http://schemas.microsoft.com/office/drawing/2014/main" id="{2D586B9F-9FFE-551F-0541-6C5031F1CA6E}"/>
              </a:ext>
            </a:extLst>
          </p:cNvPr>
          <p:cNvSpPr>
            <a:spLocks noGrp="1"/>
          </p:cNvSpPr>
          <p:nvPr>
            <p:ph type="body" sz="quarter" idx="13"/>
          </p:nvPr>
        </p:nvSpPr>
        <p:spPr>
          <a:xfrm>
            <a:off x="539675" y="1979954"/>
            <a:ext cx="6556959" cy="3468394"/>
          </a:xfrm>
        </p:spPr>
        <p:txBody>
          <a:bodyPr vert="horz" lIns="91440" tIns="45720" rIns="91440" bIns="45720" rtlCol="0" anchor="t">
            <a:noAutofit/>
          </a:bodyPr>
          <a:lstStyle/>
          <a:p>
            <a:r>
              <a:rPr lang="en-US" sz="1400" b="1">
                <a:ea typeface="+mn-lt"/>
                <a:cs typeface="+mn-lt"/>
              </a:rPr>
              <a:t>Waymo</a:t>
            </a:r>
            <a:endParaRPr lang="en-US"/>
          </a:p>
          <a:p>
            <a:r>
              <a:rPr lang="en-US" sz="1400">
                <a:ea typeface="+mn-lt"/>
                <a:cs typeface="+mn-lt"/>
              </a:rPr>
              <a:t>Waymo is one of Alphabet’s strongest-performing Other Bets. It operates autonomous ride-hailing services in cities like Phoenix, San Francisco, Los Angeles, and Austin, offering fully driverless taxi rides. The company has completed millions of paid trips and continues to expand its service areas. Waymo has also attracted significant outside investment, raising billions to support growth. Its technology contributes to Alphabet’s broader AI ecosystem, as every mile driven helps improve machine-learning models for perception, navigation, and safety. With the potential to scale into a multi-billion-dollar mobility market, Waymo remains one of Alphabet’s most promising long-term ventures.</a:t>
            </a:r>
            <a:endParaRPr lang="en-US"/>
          </a:p>
          <a:p>
            <a:endParaRPr lang="en-US" sz="1400"/>
          </a:p>
          <a:p>
            <a:pPr>
              <a:buFont typeface="Arial"/>
              <a:buChar char="•"/>
            </a:pPr>
            <a:endParaRPr lang="en-US" sz="1400"/>
          </a:p>
          <a:p>
            <a:pPr marL="285750" indent="-285750">
              <a:buFont typeface="Arial"/>
              <a:buChar char="•"/>
            </a:pPr>
            <a:endParaRPr lang="en-US" sz="1400"/>
          </a:p>
        </p:txBody>
      </p:sp>
      <p:cxnSp>
        <p:nvCxnSpPr>
          <p:cNvPr id="11" name="Straight Arrow Connector 10">
            <a:extLst>
              <a:ext uri="{FF2B5EF4-FFF2-40B4-BE49-F238E27FC236}">
                <a16:creationId xmlns:a16="http://schemas.microsoft.com/office/drawing/2014/main" id="{E04A7543-34EE-D0F5-129D-719DFA4BE13B}"/>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878D383A-6FDF-ABB2-895F-3AC80DEF4C7B}"/>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09003C85-9DFA-78E4-22F9-8AAA61F00C1F}"/>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Picture 4" descr="Waymo can now provide fully driverless rides in San Francisco | The Verge">
            <a:extLst>
              <a:ext uri="{FF2B5EF4-FFF2-40B4-BE49-F238E27FC236}">
                <a16:creationId xmlns:a16="http://schemas.microsoft.com/office/drawing/2014/main" id="{1E273D02-47DC-FF38-AA09-0CA9DA30CA4B}"/>
              </a:ext>
            </a:extLst>
          </p:cNvPr>
          <p:cNvPicPr>
            <a:picLocks noChangeAspect="1"/>
          </p:cNvPicPr>
          <p:nvPr/>
        </p:nvPicPr>
        <p:blipFill>
          <a:blip r:embed="rId3"/>
          <a:stretch>
            <a:fillRect/>
          </a:stretch>
        </p:blipFill>
        <p:spPr>
          <a:xfrm>
            <a:off x="7966225" y="1470714"/>
            <a:ext cx="3534493" cy="2234421"/>
          </a:xfrm>
          <a:prstGeom prst="rect">
            <a:avLst/>
          </a:prstGeom>
        </p:spPr>
      </p:pic>
      <p:pic>
        <p:nvPicPr>
          <p:cNvPr id="8" name="Picture 7" descr="Waymo - Wikipedia">
            <a:extLst>
              <a:ext uri="{FF2B5EF4-FFF2-40B4-BE49-F238E27FC236}">
                <a16:creationId xmlns:a16="http://schemas.microsoft.com/office/drawing/2014/main" id="{8C0CFF27-8688-9003-6697-15353EC3F657}"/>
              </a:ext>
            </a:extLst>
          </p:cNvPr>
          <p:cNvPicPr>
            <a:picLocks noChangeAspect="1"/>
          </p:cNvPicPr>
          <p:nvPr/>
        </p:nvPicPr>
        <p:blipFill>
          <a:blip r:embed="rId4"/>
          <a:stretch>
            <a:fillRect/>
          </a:stretch>
        </p:blipFill>
        <p:spPr>
          <a:xfrm>
            <a:off x="7960694" y="3867508"/>
            <a:ext cx="3545554" cy="2242870"/>
          </a:xfrm>
          <a:prstGeom prst="rect">
            <a:avLst/>
          </a:prstGeom>
        </p:spPr>
      </p:pic>
    </p:spTree>
    <p:extLst>
      <p:ext uri="{BB962C8B-B14F-4D97-AF65-F5344CB8AC3E}">
        <p14:creationId xmlns:p14="http://schemas.microsoft.com/office/powerpoint/2010/main" val="383099798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C508B-3188-C509-7689-63055BDCA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06CAAF-67F5-0E36-5549-3927E7794FCE}"/>
              </a:ext>
            </a:extLst>
          </p:cNvPr>
          <p:cNvSpPr>
            <a:spLocks noGrp="1"/>
          </p:cNvSpPr>
          <p:nvPr>
            <p:ph type="title"/>
          </p:nvPr>
        </p:nvSpPr>
        <p:spPr>
          <a:xfrm>
            <a:off x="536640" y="2640"/>
            <a:ext cx="10745788" cy="1188720"/>
          </a:xfrm>
        </p:spPr>
        <p:txBody>
          <a:bodyPr/>
          <a:lstStyle/>
          <a:p>
            <a:r>
              <a:rPr lang="en-US"/>
              <a:t>Google Reported Segments</a:t>
            </a:r>
          </a:p>
        </p:txBody>
      </p:sp>
      <p:sp>
        <p:nvSpPr>
          <p:cNvPr id="4" name="Text Placeholder 3">
            <a:extLst>
              <a:ext uri="{FF2B5EF4-FFF2-40B4-BE49-F238E27FC236}">
                <a16:creationId xmlns:a16="http://schemas.microsoft.com/office/drawing/2014/main" id="{37F4863A-890E-1236-390C-388AAD479A08}"/>
              </a:ext>
            </a:extLst>
          </p:cNvPr>
          <p:cNvSpPr>
            <a:spLocks noGrp="1"/>
          </p:cNvSpPr>
          <p:nvPr>
            <p:ph type="body" sz="quarter" idx="13"/>
          </p:nvPr>
        </p:nvSpPr>
        <p:spPr>
          <a:xfrm>
            <a:off x="539675" y="1491124"/>
            <a:ext cx="10970806" cy="4374167"/>
          </a:xfrm>
        </p:spPr>
        <p:txBody>
          <a:bodyPr vert="horz" lIns="91440" tIns="45720" rIns="91440" bIns="45720" rtlCol="0" anchor="t">
            <a:noAutofit/>
          </a:bodyPr>
          <a:lstStyle/>
          <a:p>
            <a:r>
              <a:rPr lang="en-US" sz="1400" b="1"/>
              <a:t>Google Services: </a:t>
            </a:r>
            <a:endParaRPr lang="en-US" b="1"/>
          </a:p>
          <a:p>
            <a:r>
              <a:rPr lang="en-US" sz="1400"/>
              <a:t>Google core services products include Google Search, Ads, Android, Chrome, Gmail, Google Maps, Google Photos, Google Play, and </a:t>
            </a:r>
            <a:r>
              <a:rPr lang="en-US" sz="1400" err="1"/>
              <a:t>Youtube</a:t>
            </a:r>
            <a:r>
              <a:rPr lang="en-US" sz="1400"/>
              <a:t>. The company generates most of its revenue through performance and brand advertising shown across Google Search, </a:t>
            </a:r>
            <a:r>
              <a:rPr lang="en-US" sz="1400" err="1"/>
              <a:t>Youtube</a:t>
            </a:r>
            <a:r>
              <a:rPr lang="en-US" sz="1400"/>
              <a:t> and Google Network partner sites. Also, </a:t>
            </a:r>
            <a:r>
              <a:rPr lang="en-US" sz="1400" err="1"/>
              <a:t>additonal</a:t>
            </a:r>
            <a:r>
              <a:rPr lang="en-US" sz="1400"/>
              <a:t> revenue comes from non-advertising sources like </a:t>
            </a:r>
            <a:r>
              <a:rPr lang="en-US" sz="1400" err="1"/>
              <a:t>Youtube</a:t>
            </a:r>
            <a:r>
              <a:rPr lang="en-US" sz="1400"/>
              <a:t> subscriptions and creator tools and Google Play.</a:t>
            </a:r>
          </a:p>
          <a:p>
            <a:r>
              <a:rPr lang="en-US" sz="1400" b="1"/>
              <a:t>Google Cloud:</a:t>
            </a:r>
          </a:p>
          <a:p>
            <a:r>
              <a:rPr lang="en-US" sz="1400"/>
              <a:t>Google Cloud provides infrastructure, platform, and other services that allow developers and organizations to build and deploy, and scale applications. This also includes Google Workspace, a suite of productivity and collaboration tools such as  mail, Docs, Drive, Calendar, and Meet which brings revenue from enterprise subscriptions.</a:t>
            </a:r>
          </a:p>
          <a:p>
            <a:r>
              <a:rPr lang="en-US" sz="1400" b="1"/>
              <a:t>Other Bets:</a:t>
            </a:r>
          </a:p>
          <a:p>
            <a:r>
              <a:rPr lang="en-US" sz="1400"/>
              <a:t>Other Bets represent Alphabet's portfolio of emerging businesses, ranging from early R&amp;D initiatives to ventures in the early stages of commercialization. Revenue in this segment mostly comes from health-technology products and various internet-based services. These businesses operate as largely independent companies, and several maintain their own boards with independent members as well as outside investors.</a:t>
            </a:r>
          </a:p>
          <a:p>
            <a:endParaRPr lang="en-US" sz="1400"/>
          </a:p>
          <a:p>
            <a:endParaRPr lang="en-US" sz="1400"/>
          </a:p>
          <a:p>
            <a:endParaRPr lang="en-US" sz="1400"/>
          </a:p>
          <a:p>
            <a:endParaRPr lang="en-US" sz="1400"/>
          </a:p>
          <a:p>
            <a:pPr marL="285750" indent="-285750">
              <a:buFont typeface="Arial"/>
              <a:buChar char="•"/>
            </a:pPr>
            <a:endParaRPr lang="en-US" sz="1400"/>
          </a:p>
        </p:txBody>
      </p:sp>
      <p:cxnSp>
        <p:nvCxnSpPr>
          <p:cNvPr id="11" name="Straight Arrow Connector 10">
            <a:extLst>
              <a:ext uri="{FF2B5EF4-FFF2-40B4-BE49-F238E27FC236}">
                <a16:creationId xmlns:a16="http://schemas.microsoft.com/office/drawing/2014/main" id="{60C5E014-062F-8385-6007-0AE2E8D2BFB6}"/>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2361B1FE-592E-8F92-6B9B-30057CC639D0}"/>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77B5BF22-8032-8F5B-4651-4A380BE21EF7}"/>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287086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91102-AF54-CAF1-4561-3772D31158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C1DEC7-43FA-3990-A0E0-2E5AD04FC4D9}"/>
              </a:ext>
            </a:extLst>
          </p:cNvPr>
          <p:cNvSpPr>
            <a:spLocks noGrp="1"/>
          </p:cNvSpPr>
          <p:nvPr>
            <p:ph type="title"/>
          </p:nvPr>
        </p:nvSpPr>
        <p:spPr>
          <a:xfrm>
            <a:off x="536640" y="2640"/>
            <a:ext cx="10745788" cy="1188720"/>
          </a:xfrm>
        </p:spPr>
        <p:txBody>
          <a:bodyPr/>
          <a:lstStyle/>
          <a:p>
            <a:r>
              <a:rPr lang="en-US"/>
              <a:t>Segment Profitability </a:t>
            </a:r>
          </a:p>
        </p:txBody>
      </p:sp>
      <p:sp>
        <p:nvSpPr>
          <p:cNvPr id="4" name="Text Placeholder 3">
            <a:extLst>
              <a:ext uri="{FF2B5EF4-FFF2-40B4-BE49-F238E27FC236}">
                <a16:creationId xmlns:a16="http://schemas.microsoft.com/office/drawing/2014/main" id="{3E51576E-70A8-45EB-DD65-682DAA16C7C9}"/>
              </a:ext>
            </a:extLst>
          </p:cNvPr>
          <p:cNvSpPr>
            <a:spLocks noGrp="1"/>
          </p:cNvSpPr>
          <p:nvPr>
            <p:ph type="body" sz="quarter" idx="13"/>
          </p:nvPr>
        </p:nvSpPr>
        <p:spPr>
          <a:xfrm>
            <a:off x="539675" y="1401477"/>
            <a:ext cx="7031411" cy="3108960"/>
          </a:xfrm>
        </p:spPr>
        <p:txBody>
          <a:bodyPr vert="horz" lIns="91440" tIns="45720" rIns="91440" bIns="45720" rtlCol="0" anchor="t">
            <a:noAutofit/>
          </a:bodyPr>
          <a:lstStyle/>
          <a:p>
            <a:pPr>
              <a:buFont typeface="Arial"/>
              <a:buChar char="•"/>
            </a:pPr>
            <a:endParaRPr lang="en-US" sz="1400" b="1">
              <a:ea typeface="+mn-lt"/>
              <a:cs typeface="+mn-lt"/>
            </a:endParaRPr>
          </a:p>
          <a:p>
            <a:pPr marL="285750" indent="-285750">
              <a:buFont typeface="Arial"/>
              <a:buChar char="•"/>
            </a:pPr>
            <a:endParaRPr lang="en-US" sz="1400"/>
          </a:p>
          <a:p>
            <a:endParaRPr lang="en-US" sz="1400"/>
          </a:p>
        </p:txBody>
      </p:sp>
      <p:cxnSp>
        <p:nvCxnSpPr>
          <p:cNvPr id="11" name="Straight Arrow Connector 10">
            <a:extLst>
              <a:ext uri="{FF2B5EF4-FFF2-40B4-BE49-F238E27FC236}">
                <a16:creationId xmlns:a16="http://schemas.microsoft.com/office/drawing/2014/main" id="{33C6C943-5CF0-D182-C5FC-539F2072C421}"/>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Picture 4" descr="File:Google &quot;G&quot; logo.svg - Wikimedia Commons">
            <a:extLst>
              <a:ext uri="{FF2B5EF4-FFF2-40B4-BE49-F238E27FC236}">
                <a16:creationId xmlns:a16="http://schemas.microsoft.com/office/drawing/2014/main" id="{BD9B01EB-C8C9-8A90-56C5-D56257AF408C}"/>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7" name="Straight Arrow Connector 6">
            <a:extLst>
              <a:ext uri="{FF2B5EF4-FFF2-40B4-BE49-F238E27FC236}">
                <a16:creationId xmlns:a16="http://schemas.microsoft.com/office/drawing/2014/main" id="{16D38A2E-FE8E-95DC-99C3-83A61DD93700}"/>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8" name="Picture 7" descr="A blue and white striped background&#10;&#10;AI-generated content may be incorrect.">
            <a:extLst>
              <a:ext uri="{FF2B5EF4-FFF2-40B4-BE49-F238E27FC236}">
                <a16:creationId xmlns:a16="http://schemas.microsoft.com/office/drawing/2014/main" id="{7A942E1B-AF4B-34C6-2D2D-D06B87A088C1}"/>
              </a:ext>
            </a:extLst>
          </p:cNvPr>
          <p:cNvPicPr>
            <a:picLocks noChangeAspect="1"/>
          </p:cNvPicPr>
          <p:nvPr/>
        </p:nvPicPr>
        <p:blipFill>
          <a:blip r:embed="rId3"/>
          <a:stretch>
            <a:fillRect/>
          </a:stretch>
        </p:blipFill>
        <p:spPr>
          <a:xfrm>
            <a:off x="321328" y="2264149"/>
            <a:ext cx="11558307" cy="2733113"/>
          </a:xfrm>
          <a:prstGeom prst="rect">
            <a:avLst/>
          </a:prstGeom>
        </p:spPr>
      </p:pic>
    </p:spTree>
    <p:extLst>
      <p:ext uri="{BB962C8B-B14F-4D97-AF65-F5344CB8AC3E}">
        <p14:creationId xmlns:p14="http://schemas.microsoft.com/office/powerpoint/2010/main" val="120868716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CA738-D416-E35F-AD8D-3CBA1E121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CDF7EC-51D5-C3C1-8FC3-571325F41485}"/>
              </a:ext>
            </a:extLst>
          </p:cNvPr>
          <p:cNvSpPr>
            <a:spLocks noGrp="1"/>
          </p:cNvSpPr>
          <p:nvPr>
            <p:ph type="title"/>
          </p:nvPr>
        </p:nvSpPr>
        <p:spPr>
          <a:xfrm>
            <a:off x="536640" y="2640"/>
            <a:ext cx="10745788" cy="1188720"/>
          </a:xfrm>
        </p:spPr>
        <p:txBody>
          <a:bodyPr/>
          <a:lstStyle/>
          <a:p>
            <a:r>
              <a:rPr lang="en-US"/>
              <a:t>Revenues by Type 10-K</a:t>
            </a:r>
          </a:p>
        </p:txBody>
      </p:sp>
      <p:sp>
        <p:nvSpPr>
          <p:cNvPr id="4" name="Text Placeholder 3">
            <a:extLst>
              <a:ext uri="{FF2B5EF4-FFF2-40B4-BE49-F238E27FC236}">
                <a16:creationId xmlns:a16="http://schemas.microsoft.com/office/drawing/2014/main" id="{1C4B14C4-809D-5DB9-5375-296501F9E0ED}"/>
              </a:ext>
            </a:extLst>
          </p:cNvPr>
          <p:cNvSpPr>
            <a:spLocks noGrp="1"/>
          </p:cNvSpPr>
          <p:nvPr>
            <p:ph type="body" sz="quarter" idx="13"/>
          </p:nvPr>
        </p:nvSpPr>
        <p:spPr>
          <a:xfrm>
            <a:off x="539675" y="1401477"/>
            <a:ext cx="7031411" cy="3108960"/>
          </a:xfrm>
        </p:spPr>
        <p:txBody>
          <a:bodyPr vert="horz" lIns="91440" tIns="45720" rIns="91440" bIns="45720" rtlCol="0" anchor="t">
            <a:noAutofit/>
          </a:bodyPr>
          <a:lstStyle/>
          <a:p>
            <a:pPr>
              <a:buFont typeface="Arial"/>
              <a:buChar char="•"/>
            </a:pPr>
            <a:endParaRPr lang="en-US" sz="1400" b="1">
              <a:ea typeface="+mn-lt"/>
              <a:cs typeface="+mn-lt"/>
            </a:endParaRPr>
          </a:p>
          <a:p>
            <a:pPr marL="285750" indent="-285750">
              <a:buFont typeface="Arial"/>
              <a:buChar char="•"/>
            </a:pPr>
            <a:endParaRPr lang="en-US" sz="1400"/>
          </a:p>
          <a:p>
            <a:endParaRPr lang="en-US" sz="1400"/>
          </a:p>
        </p:txBody>
      </p:sp>
      <p:cxnSp>
        <p:nvCxnSpPr>
          <p:cNvPr id="11" name="Straight Arrow Connector 10">
            <a:extLst>
              <a:ext uri="{FF2B5EF4-FFF2-40B4-BE49-F238E27FC236}">
                <a16:creationId xmlns:a16="http://schemas.microsoft.com/office/drawing/2014/main" id="{CA430C30-2153-5DC2-972B-9771DA844697}"/>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Picture 4" descr="File:Google &quot;G&quot; logo.svg - Wikimedia Commons">
            <a:extLst>
              <a:ext uri="{FF2B5EF4-FFF2-40B4-BE49-F238E27FC236}">
                <a16:creationId xmlns:a16="http://schemas.microsoft.com/office/drawing/2014/main" id="{34E8D49C-19C0-FB92-090F-AB918092A4A2}"/>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7" name="Straight Arrow Connector 6">
            <a:extLst>
              <a:ext uri="{FF2B5EF4-FFF2-40B4-BE49-F238E27FC236}">
                <a16:creationId xmlns:a16="http://schemas.microsoft.com/office/drawing/2014/main" id="{05D6B084-0163-99E3-E85F-EB3AF30AACD7}"/>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3" name="Picture 2" descr="A blue and white striped background&#10;&#10;AI-generated content may be incorrect.">
            <a:extLst>
              <a:ext uri="{FF2B5EF4-FFF2-40B4-BE49-F238E27FC236}">
                <a16:creationId xmlns:a16="http://schemas.microsoft.com/office/drawing/2014/main" id="{82159A1B-B692-7985-CA52-3B04A1D32578}"/>
              </a:ext>
            </a:extLst>
          </p:cNvPr>
          <p:cNvPicPr>
            <a:picLocks noChangeAspect="1"/>
          </p:cNvPicPr>
          <p:nvPr/>
        </p:nvPicPr>
        <p:blipFill>
          <a:blip r:embed="rId3"/>
          <a:stretch>
            <a:fillRect/>
          </a:stretch>
        </p:blipFill>
        <p:spPr>
          <a:xfrm>
            <a:off x="295835" y="1714773"/>
            <a:ext cx="11770659" cy="3966335"/>
          </a:xfrm>
          <a:prstGeom prst="rect">
            <a:avLst/>
          </a:prstGeom>
        </p:spPr>
      </p:pic>
    </p:spTree>
    <p:extLst>
      <p:ext uri="{BB962C8B-B14F-4D97-AF65-F5344CB8AC3E}">
        <p14:creationId xmlns:p14="http://schemas.microsoft.com/office/powerpoint/2010/main" val="58085698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2E3E4-7C4D-3EAF-8CF4-E4AB365F4C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6F2935-5601-8738-53B2-A0B376407D5F}"/>
              </a:ext>
            </a:extLst>
          </p:cNvPr>
          <p:cNvSpPr>
            <a:spLocks noGrp="1"/>
          </p:cNvSpPr>
          <p:nvPr>
            <p:ph type="title"/>
          </p:nvPr>
        </p:nvSpPr>
        <p:spPr>
          <a:xfrm>
            <a:off x="536640" y="2640"/>
            <a:ext cx="10745788" cy="1188720"/>
          </a:xfrm>
        </p:spPr>
        <p:txBody>
          <a:bodyPr/>
          <a:lstStyle/>
          <a:p>
            <a:r>
              <a:rPr lang="en-US"/>
              <a:t>Google Services Revenues 10-Q</a:t>
            </a:r>
          </a:p>
        </p:txBody>
      </p:sp>
      <p:sp>
        <p:nvSpPr>
          <p:cNvPr id="4" name="Text Placeholder 3">
            <a:extLst>
              <a:ext uri="{FF2B5EF4-FFF2-40B4-BE49-F238E27FC236}">
                <a16:creationId xmlns:a16="http://schemas.microsoft.com/office/drawing/2014/main" id="{8643C8DF-02D5-D406-F65B-67C7ABA5B38E}"/>
              </a:ext>
            </a:extLst>
          </p:cNvPr>
          <p:cNvSpPr>
            <a:spLocks noGrp="1"/>
          </p:cNvSpPr>
          <p:nvPr>
            <p:ph type="body" sz="quarter" idx="13"/>
          </p:nvPr>
        </p:nvSpPr>
        <p:spPr>
          <a:xfrm>
            <a:off x="539675" y="1401477"/>
            <a:ext cx="7031411" cy="3108960"/>
          </a:xfrm>
        </p:spPr>
        <p:txBody>
          <a:bodyPr vert="horz" lIns="91440" tIns="45720" rIns="91440" bIns="45720" rtlCol="0" anchor="t">
            <a:noAutofit/>
          </a:bodyPr>
          <a:lstStyle/>
          <a:p>
            <a:pPr>
              <a:buFont typeface="Arial"/>
              <a:buChar char="•"/>
            </a:pPr>
            <a:endParaRPr lang="en-US" sz="1400" b="1">
              <a:ea typeface="+mn-lt"/>
              <a:cs typeface="+mn-lt"/>
            </a:endParaRPr>
          </a:p>
          <a:p>
            <a:pPr marL="285750" indent="-285750">
              <a:buFont typeface="Arial"/>
              <a:buChar char="•"/>
            </a:pPr>
            <a:endParaRPr lang="en-US" sz="1400"/>
          </a:p>
          <a:p>
            <a:endParaRPr lang="en-US" sz="1400"/>
          </a:p>
        </p:txBody>
      </p:sp>
      <p:cxnSp>
        <p:nvCxnSpPr>
          <p:cNvPr id="11" name="Straight Arrow Connector 10">
            <a:extLst>
              <a:ext uri="{FF2B5EF4-FFF2-40B4-BE49-F238E27FC236}">
                <a16:creationId xmlns:a16="http://schemas.microsoft.com/office/drawing/2014/main" id="{C7487D0C-0B84-8C3F-295F-2E7380825C91}"/>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Picture 4" descr="File:Google &quot;G&quot; logo.svg - Wikimedia Commons">
            <a:extLst>
              <a:ext uri="{FF2B5EF4-FFF2-40B4-BE49-F238E27FC236}">
                <a16:creationId xmlns:a16="http://schemas.microsoft.com/office/drawing/2014/main" id="{1D839DC3-6885-F155-BCFF-7BA889BA5F72}"/>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7" name="Straight Arrow Connector 6">
            <a:extLst>
              <a:ext uri="{FF2B5EF4-FFF2-40B4-BE49-F238E27FC236}">
                <a16:creationId xmlns:a16="http://schemas.microsoft.com/office/drawing/2014/main" id="{56D93B18-CD5F-C0E1-7465-91CF6B1AA81A}"/>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7E97465F-C712-772A-D0CC-B5D06A1A9124}"/>
              </a:ext>
            </a:extLst>
          </p:cNvPr>
          <p:cNvPicPr>
            <a:picLocks noChangeAspect="1"/>
          </p:cNvPicPr>
          <p:nvPr/>
        </p:nvPicPr>
        <p:blipFill>
          <a:blip r:embed="rId3"/>
          <a:stretch>
            <a:fillRect/>
          </a:stretch>
        </p:blipFill>
        <p:spPr>
          <a:xfrm>
            <a:off x="3406958" y="1398494"/>
            <a:ext cx="5369121" cy="4643718"/>
          </a:xfrm>
          <a:prstGeom prst="rect">
            <a:avLst/>
          </a:prstGeom>
        </p:spPr>
      </p:pic>
    </p:spTree>
    <p:extLst>
      <p:ext uri="{BB962C8B-B14F-4D97-AF65-F5344CB8AC3E}">
        <p14:creationId xmlns:p14="http://schemas.microsoft.com/office/powerpoint/2010/main" val="77982042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2F7C7-1F54-C2E9-38DA-517C6651D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479350-1609-B910-56DD-7CFFC6E122C3}"/>
              </a:ext>
            </a:extLst>
          </p:cNvPr>
          <p:cNvSpPr>
            <a:spLocks noGrp="1"/>
          </p:cNvSpPr>
          <p:nvPr>
            <p:ph type="title"/>
          </p:nvPr>
        </p:nvSpPr>
        <p:spPr>
          <a:xfrm>
            <a:off x="536640" y="2640"/>
            <a:ext cx="10745788" cy="1188720"/>
          </a:xfrm>
        </p:spPr>
        <p:txBody>
          <a:bodyPr/>
          <a:lstStyle/>
          <a:p>
            <a:r>
              <a:rPr lang="en-US"/>
              <a:t>Cloud Services Revenue 10-Q</a:t>
            </a:r>
          </a:p>
        </p:txBody>
      </p:sp>
      <p:sp>
        <p:nvSpPr>
          <p:cNvPr id="4" name="Text Placeholder 3">
            <a:extLst>
              <a:ext uri="{FF2B5EF4-FFF2-40B4-BE49-F238E27FC236}">
                <a16:creationId xmlns:a16="http://schemas.microsoft.com/office/drawing/2014/main" id="{E59911BF-E50E-FA08-414D-47DE89FCC0D1}"/>
              </a:ext>
            </a:extLst>
          </p:cNvPr>
          <p:cNvSpPr>
            <a:spLocks noGrp="1"/>
          </p:cNvSpPr>
          <p:nvPr>
            <p:ph type="body" sz="quarter" idx="13"/>
          </p:nvPr>
        </p:nvSpPr>
        <p:spPr>
          <a:xfrm>
            <a:off x="539675" y="1401477"/>
            <a:ext cx="7031411" cy="3108960"/>
          </a:xfrm>
        </p:spPr>
        <p:txBody>
          <a:bodyPr vert="horz" lIns="91440" tIns="45720" rIns="91440" bIns="45720" rtlCol="0" anchor="t">
            <a:noAutofit/>
          </a:bodyPr>
          <a:lstStyle/>
          <a:p>
            <a:pPr>
              <a:buFont typeface="Arial"/>
              <a:buChar char="•"/>
            </a:pPr>
            <a:endParaRPr lang="en-US" sz="1400" b="1">
              <a:ea typeface="+mn-lt"/>
              <a:cs typeface="+mn-lt"/>
            </a:endParaRPr>
          </a:p>
          <a:p>
            <a:pPr marL="285750" indent="-285750">
              <a:buFont typeface="Arial"/>
              <a:buChar char="•"/>
            </a:pPr>
            <a:endParaRPr lang="en-US" sz="1400"/>
          </a:p>
          <a:p>
            <a:endParaRPr lang="en-US" sz="1400"/>
          </a:p>
        </p:txBody>
      </p:sp>
      <p:cxnSp>
        <p:nvCxnSpPr>
          <p:cNvPr id="11" name="Straight Arrow Connector 10">
            <a:extLst>
              <a:ext uri="{FF2B5EF4-FFF2-40B4-BE49-F238E27FC236}">
                <a16:creationId xmlns:a16="http://schemas.microsoft.com/office/drawing/2014/main" id="{701A4343-26A3-F1E0-38AC-FEF4CB4B4D28}"/>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Picture 4" descr="File:Google &quot;G&quot; logo.svg - Wikimedia Commons">
            <a:extLst>
              <a:ext uri="{FF2B5EF4-FFF2-40B4-BE49-F238E27FC236}">
                <a16:creationId xmlns:a16="http://schemas.microsoft.com/office/drawing/2014/main" id="{412BC898-6431-6FD7-B819-9E3742C8C83E}"/>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7" name="Straight Arrow Connector 6">
            <a:extLst>
              <a:ext uri="{FF2B5EF4-FFF2-40B4-BE49-F238E27FC236}">
                <a16:creationId xmlns:a16="http://schemas.microsoft.com/office/drawing/2014/main" id="{5DE62064-4E3D-9811-25B5-89460C16E4F3}"/>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0048C085-A651-6E4C-5CB7-DD0F44537B4D}"/>
              </a:ext>
            </a:extLst>
          </p:cNvPr>
          <p:cNvPicPr>
            <a:picLocks noChangeAspect="1"/>
          </p:cNvPicPr>
          <p:nvPr/>
        </p:nvPicPr>
        <p:blipFill>
          <a:blip r:embed="rId3"/>
          <a:srcRect l="5822" t="2440" r="3155" b="9334"/>
          <a:stretch>
            <a:fillRect/>
          </a:stretch>
        </p:blipFill>
        <p:spPr>
          <a:xfrm>
            <a:off x="3413278" y="1400272"/>
            <a:ext cx="5539616" cy="4628877"/>
          </a:xfrm>
          <a:prstGeom prst="rect">
            <a:avLst/>
          </a:prstGeom>
        </p:spPr>
      </p:pic>
    </p:spTree>
    <p:extLst>
      <p:ext uri="{BB962C8B-B14F-4D97-AF65-F5344CB8AC3E}">
        <p14:creationId xmlns:p14="http://schemas.microsoft.com/office/powerpoint/2010/main" val="330318907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B317E-9672-C2EA-896C-1AD9DA88E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B04693-13E2-E1FB-7F94-390AE8AD8371}"/>
              </a:ext>
            </a:extLst>
          </p:cNvPr>
          <p:cNvSpPr>
            <a:spLocks noGrp="1"/>
          </p:cNvSpPr>
          <p:nvPr>
            <p:ph type="title"/>
          </p:nvPr>
        </p:nvSpPr>
        <p:spPr>
          <a:xfrm>
            <a:off x="536640" y="2640"/>
            <a:ext cx="10745788" cy="1188720"/>
          </a:xfrm>
        </p:spPr>
        <p:txBody>
          <a:bodyPr/>
          <a:lstStyle/>
          <a:p>
            <a:r>
              <a:rPr lang="en-US"/>
              <a:t>Revenues by Geography 10-K</a:t>
            </a:r>
          </a:p>
        </p:txBody>
      </p:sp>
      <p:sp>
        <p:nvSpPr>
          <p:cNvPr id="4" name="Text Placeholder 3">
            <a:extLst>
              <a:ext uri="{FF2B5EF4-FFF2-40B4-BE49-F238E27FC236}">
                <a16:creationId xmlns:a16="http://schemas.microsoft.com/office/drawing/2014/main" id="{183D6A51-19BE-EE77-026D-62C17CDD6B28}"/>
              </a:ext>
            </a:extLst>
          </p:cNvPr>
          <p:cNvSpPr>
            <a:spLocks noGrp="1"/>
          </p:cNvSpPr>
          <p:nvPr>
            <p:ph type="body" sz="quarter" idx="13"/>
          </p:nvPr>
        </p:nvSpPr>
        <p:spPr>
          <a:xfrm>
            <a:off x="539675" y="1401477"/>
            <a:ext cx="7031411" cy="3108960"/>
          </a:xfrm>
        </p:spPr>
        <p:txBody>
          <a:bodyPr vert="horz" lIns="91440" tIns="45720" rIns="91440" bIns="45720" rtlCol="0" anchor="t">
            <a:noAutofit/>
          </a:bodyPr>
          <a:lstStyle/>
          <a:p>
            <a:pPr>
              <a:buFont typeface="Arial"/>
              <a:buChar char="•"/>
            </a:pPr>
            <a:endParaRPr lang="en-US" sz="1400" b="1">
              <a:ea typeface="+mn-lt"/>
              <a:cs typeface="+mn-lt"/>
            </a:endParaRPr>
          </a:p>
          <a:p>
            <a:pPr marL="285750" indent="-285750">
              <a:buFont typeface="Arial"/>
              <a:buChar char="•"/>
            </a:pPr>
            <a:endParaRPr lang="en-US" sz="1400"/>
          </a:p>
          <a:p>
            <a:endParaRPr lang="en-US" sz="1400"/>
          </a:p>
        </p:txBody>
      </p:sp>
      <p:cxnSp>
        <p:nvCxnSpPr>
          <p:cNvPr id="11" name="Straight Arrow Connector 10">
            <a:extLst>
              <a:ext uri="{FF2B5EF4-FFF2-40B4-BE49-F238E27FC236}">
                <a16:creationId xmlns:a16="http://schemas.microsoft.com/office/drawing/2014/main" id="{8E21DEAA-2CF6-5472-8683-3B283A5F84B8}"/>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Picture 4" descr="File:Google &quot;G&quot; logo.svg - Wikimedia Commons">
            <a:extLst>
              <a:ext uri="{FF2B5EF4-FFF2-40B4-BE49-F238E27FC236}">
                <a16:creationId xmlns:a16="http://schemas.microsoft.com/office/drawing/2014/main" id="{C4C5AA62-C3FD-F81C-0CA6-53677E85E4F9}"/>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7" name="Straight Arrow Connector 6">
            <a:extLst>
              <a:ext uri="{FF2B5EF4-FFF2-40B4-BE49-F238E27FC236}">
                <a16:creationId xmlns:a16="http://schemas.microsoft.com/office/drawing/2014/main" id="{8266EC2D-36DF-C31D-245C-335F4E1C3BE2}"/>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6" name="Picture 5" descr="A blue and white striped background&#10;&#10;AI-generated content may be incorrect.">
            <a:extLst>
              <a:ext uri="{FF2B5EF4-FFF2-40B4-BE49-F238E27FC236}">
                <a16:creationId xmlns:a16="http://schemas.microsoft.com/office/drawing/2014/main" id="{C87BC2FC-279E-C280-B3BF-E5B5B5E4AF5F}"/>
              </a:ext>
            </a:extLst>
          </p:cNvPr>
          <p:cNvPicPr>
            <a:picLocks noChangeAspect="1"/>
          </p:cNvPicPr>
          <p:nvPr/>
        </p:nvPicPr>
        <p:blipFill>
          <a:blip r:embed="rId3"/>
          <a:stretch>
            <a:fillRect/>
          </a:stretch>
        </p:blipFill>
        <p:spPr>
          <a:xfrm>
            <a:off x="322728" y="2249621"/>
            <a:ext cx="11555506" cy="2358757"/>
          </a:xfrm>
          <a:prstGeom prst="rect">
            <a:avLst/>
          </a:prstGeom>
        </p:spPr>
      </p:pic>
    </p:spTree>
    <p:extLst>
      <p:ext uri="{BB962C8B-B14F-4D97-AF65-F5344CB8AC3E}">
        <p14:creationId xmlns:p14="http://schemas.microsoft.com/office/powerpoint/2010/main" val="300774973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52148-EF6D-ABA1-1C1B-301397E5BB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B40556-6D27-5721-0516-33DA3AC6D599}"/>
              </a:ext>
            </a:extLst>
          </p:cNvPr>
          <p:cNvSpPr>
            <a:spLocks noGrp="1"/>
          </p:cNvSpPr>
          <p:nvPr>
            <p:ph type="title"/>
          </p:nvPr>
        </p:nvSpPr>
        <p:spPr>
          <a:xfrm>
            <a:off x="536640" y="2640"/>
            <a:ext cx="10745788" cy="1188720"/>
          </a:xfrm>
        </p:spPr>
        <p:txBody>
          <a:bodyPr/>
          <a:lstStyle/>
          <a:p>
            <a:r>
              <a:rPr lang="en-US"/>
              <a:t>Operating Expenses – R&amp;D</a:t>
            </a:r>
          </a:p>
        </p:txBody>
      </p:sp>
      <p:sp>
        <p:nvSpPr>
          <p:cNvPr id="4" name="Text Placeholder 3">
            <a:extLst>
              <a:ext uri="{FF2B5EF4-FFF2-40B4-BE49-F238E27FC236}">
                <a16:creationId xmlns:a16="http://schemas.microsoft.com/office/drawing/2014/main" id="{9967AC3B-1FE0-D67F-477C-22E796858E80}"/>
              </a:ext>
            </a:extLst>
          </p:cNvPr>
          <p:cNvSpPr>
            <a:spLocks noGrp="1"/>
          </p:cNvSpPr>
          <p:nvPr>
            <p:ph type="body" sz="quarter" idx="13"/>
          </p:nvPr>
        </p:nvSpPr>
        <p:spPr>
          <a:xfrm>
            <a:off x="2667524" y="2867968"/>
            <a:ext cx="7031411" cy="3108960"/>
          </a:xfrm>
        </p:spPr>
        <p:txBody>
          <a:bodyPr vert="horz" lIns="91440" tIns="45720" rIns="91440" bIns="45720" rtlCol="0" anchor="t">
            <a:noAutofit/>
          </a:bodyPr>
          <a:lstStyle/>
          <a:p>
            <a:pPr>
              <a:buFont typeface="Arial"/>
              <a:buChar char="•"/>
            </a:pPr>
            <a:endParaRPr lang="en-US" sz="1400" b="1">
              <a:ea typeface="+mn-lt"/>
              <a:cs typeface="+mn-lt"/>
            </a:endParaRPr>
          </a:p>
          <a:p>
            <a:pPr marL="285750" indent="-285750">
              <a:buFont typeface="Arial"/>
              <a:buChar char="•"/>
            </a:pPr>
            <a:r>
              <a:rPr lang="en-US" sz="1400">
                <a:ea typeface="+mn-lt"/>
                <a:cs typeface="+mn-lt"/>
              </a:rPr>
              <a:t>R&amp;D expenses rose by $3.9 billion from 2023 to 2024, mainly due to higher employee compensation, increased depreciation, and higher third-party service fees. Employee compensation grew largely because of a $1.3 billion increase in stock-based compensation, though this was partly offset by lower severance costs. The overall increase was also partially reduced by $640 million in lower office space optimization charges compared to the prior year.</a:t>
            </a:r>
          </a:p>
        </p:txBody>
      </p:sp>
      <p:cxnSp>
        <p:nvCxnSpPr>
          <p:cNvPr id="11" name="Straight Arrow Connector 10">
            <a:extLst>
              <a:ext uri="{FF2B5EF4-FFF2-40B4-BE49-F238E27FC236}">
                <a16:creationId xmlns:a16="http://schemas.microsoft.com/office/drawing/2014/main" id="{48E7C070-823D-B540-F1B9-24D9E70344D0}"/>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Picture 4" descr="File:Google &quot;G&quot; logo.svg - Wikimedia Commons">
            <a:extLst>
              <a:ext uri="{FF2B5EF4-FFF2-40B4-BE49-F238E27FC236}">
                <a16:creationId xmlns:a16="http://schemas.microsoft.com/office/drawing/2014/main" id="{6DD11A40-2C9D-27B8-23F5-A19977C39E8C}"/>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7" name="Straight Arrow Connector 6">
            <a:extLst>
              <a:ext uri="{FF2B5EF4-FFF2-40B4-BE49-F238E27FC236}">
                <a16:creationId xmlns:a16="http://schemas.microsoft.com/office/drawing/2014/main" id="{B10D11DE-7082-7F09-CFFC-336AA859D740}"/>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6" name="Picture 5" descr="A blue line with black text&#10;&#10;AI-generated content may be incorrect.">
            <a:extLst>
              <a:ext uri="{FF2B5EF4-FFF2-40B4-BE49-F238E27FC236}">
                <a16:creationId xmlns:a16="http://schemas.microsoft.com/office/drawing/2014/main" id="{E6F2A9DD-6BFA-C488-ABE1-CE2C79C8938C}"/>
              </a:ext>
            </a:extLst>
          </p:cNvPr>
          <p:cNvPicPr>
            <a:picLocks noChangeAspect="1"/>
          </p:cNvPicPr>
          <p:nvPr/>
        </p:nvPicPr>
        <p:blipFill>
          <a:blip r:embed="rId3"/>
          <a:stretch>
            <a:fillRect/>
          </a:stretch>
        </p:blipFill>
        <p:spPr>
          <a:xfrm>
            <a:off x="1041011" y="1629495"/>
            <a:ext cx="10268129" cy="1226747"/>
          </a:xfrm>
          <a:prstGeom prst="rect">
            <a:avLst/>
          </a:prstGeom>
        </p:spPr>
      </p:pic>
    </p:spTree>
    <p:extLst>
      <p:ext uri="{BB962C8B-B14F-4D97-AF65-F5344CB8AC3E}">
        <p14:creationId xmlns:p14="http://schemas.microsoft.com/office/powerpoint/2010/main" val="213564075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80EA3-AFB2-17BC-E777-D8F96A6A04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14B155-4EAA-137F-3AFD-1D06D57243E8}"/>
              </a:ext>
            </a:extLst>
          </p:cNvPr>
          <p:cNvSpPr>
            <a:spLocks noGrp="1"/>
          </p:cNvSpPr>
          <p:nvPr>
            <p:ph type="title"/>
          </p:nvPr>
        </p:nvSpPr>
        <p:spPr>
          <a:xfrm>
            <a:off x="536640" y="2640"/>
            <a:ext cx="10745788" cy="1188720"/>
          </a:xfrm>
        </p:spPr>
        <p:txBody>
          <a:bodyPr/>
          <a:lstStyle/>
          <a:p>
            <a:r>
              <a:rPr lang="en-US"/>
              <a:t>Operating Expenses – Sales and Marketing</a:t>
            </a:r>
          </a:p>
        </p:txBody>
      </p:sp>
      <p:sp>
        <p:nvSpPr>
          <p:cNvPr id="4" name="Text Placeholder 3">
            <a:extLst>
              <a:ext uri="{FF2B5EF4-FFF2-40B4-BE49-F238E27FC236}">
                <a16:creationId xmlns:a16="http://schemas.microsoft.com/office/drawing/2014/main" id="{E5FCA9EF-75B7-4FA0-7D22-9B7EECB6862B}"/>
              </a:ext>
            </a:extLst>
          </p:cNvPr>
          <p:cNvSpPr>
            <a:spLocks noGrp="1"/>
          </p:cNvSpPr>
          <p:nvPr>
            <p:ph type="body" sz="quarter" idx="13"/>
          </p:nvPr>
        </p:nvSpPr>
        <p:spPr>
          <a:xfrm>
            <a:off x="2667524" y="3040496"/>
            <a:ext cx="7031411" cy="2936432"/>
          </a:xfrm>
        </p:spPr>
        <p:txBody>
          <a:bodyPr vert="horz" lIns="91440" tIns="45720" rIns="91440" bIns="45720" rtlCol="0" anchor="t">
            <a:noAutofit/>
          </a:bodyPr>
          <a:lstStyle/>
          <a:p>
            <a:pPr>
              <a:buFont typeface="Arial"/>
              <a:buChar char="•"/>
            </a:pPr>
            <a:endParaRPr lang="en-US" sz="1400" b="1">
              <a:ea typeface="+mn-lt"/>
              <a:cs typeface="+mn-lt"/>
            </a:endParaRPr>
          </a:p>
          <a:p>
            <a:pPr>
              <a:buFont typeface="Arial"/>
              <a:buChar char="•"/>
            </a:pPr>
            <a:r>
              <a:rPr lang="en-US" sz="1400">
                <a:ea typeface="+mn-lt"/>
                <a:cs typeface="+mn-lt"/>
              </a:rPr>
              <a:t>Sales and marketing expenses decreased $109 million from 2023 to 2024, due to a combination of factors, none of which were individually significant.</a:t>
            </a:r>
            <a:endParaRPr lang="en-US">
              <a:ea typeface="+mn-lt"/>
              <a:cs typeface="+mn-lt"/>
            </a:endParaRPr>
          </a:p>
          <a:p>
            <a:pPr marL="285750" indent="-285750">
              <a:buFont typeface="Arial"/>
              <a:buChar char="•"/>
            </a:pPr>
            <a:endParaRPr lang="en-US" sz="1400">
              <a:ea typeface="+mn-lt"/>
              <a:cs typeface="+mn-lt"/>
            </a:endParaRPr>
          </a:p>
        </p:txBody>
      </p:sp>
      <p:cxnSp>
        <p:nvCxnSpPr>
          <p:cNvPr id="11" name="Straight Arrow Connector 10">
            <a:extLst>
              <a:ext uri="{FF2B5EF4-FFF2-40B4-BE49-F238E27FC236}">
                <a16:creationId xmlns:a16="http://schemas.microsoft.com/office/drawing/2014/main" id="{E9EE97D8-B51A-CDD2-9181-328D748CF2D4}"/>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Picture 4" descr="File:Google &quot;G&quot; logo.svg - Wikimedia Commons">
            <a:extLst>
              <a:ext uri="{FF2B5EF4-FFF2-40B4-BE49-F238E27FC236}">
                <a16:creationId xmlns:a16="http://schemas.microsoft.com/office/drawing/2014/main" id="{CCF0FB49-51FE-270D-D8F2-48EB1D360B34}"/>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7" name="Straight Arrow Connector 6">
            <a:extLst>
              <a:ext uri="{FF2B5EF4-FFF2-40B4-BE49-F238E27FC236}">
                <a16:creationId xmlns:a16="http://schemas.microsoft.com/office/drawing/2014/main" id="{4CD0CB5E-EF9C-3D8B-88CD-475531583CA8}"/>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3" name="Picture 2" descr="A blue and black text&#10;&#10;AI-generated content may be incorrect.">
            <a:extLst>
              <a:ext uri="{FF2B5EF4-FFF2-40B4-BE49-F238E27FC236}">
                <a16:creationId xmlns:a16="http://schemas.microsoft.com/office/drawing/2014/main" id="{33555CC7-BCC4-C035-F4DF-895CF658DF97}"/>
              </a:ext>
            </a:extLst>
          </p:cNvPr>
          <p:cNvPicPr>
            <a:picLocks noChangeAspect="1"/>
          </p:cNvPicPr>
          <p:nvPr/>
        </p:nvPicPr>
        <p:blipFill>
          <a:blip r:embed="rId3"/>
          <a:stretch>
            <a:fillRect/>
          </a:stretch>
        </p:blipFill>
        <p:spPr>
          <a:xfrm>
            <a:off x="576083" y="1710996"/>
            <a:ext cx="11212362" cy="1351291"/>
          </a:xfrm>
          <a:prstGeom prst="rect">
            <a:avLst/>
          </a:prstGeom>
        </p:spPr>
      </p:pic>
    </p:spTree>
    <p:extLst>
      <p:ext uri="{BB962C8B-B14F-4D97-AF65-F5344CB8AC3E}">
        <p14:creationId xmlns:p14="http://schemas.microsoft.com/office/powerpoint/2010/main" val="320292056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1F6DF-B9B7-BF01-F140-E4CF507DEA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0754DC-D4C5-A855-0133-62E0E03A231A}"/>
              </a:ext>
            </a:extLst>
          </p:cNvPr>
          <p:cNvSpPr>
            <a:spLocks noGrp="1"/>
          </p:cNvSpPr>
          <p:nvPr>
            <p:ph type="title"/>
          </p:nvPr>
        </p:nvSpPr>
        <p:spPr>
          <a:xfrm>
            <a:off x="536640" y="2640"/>
            <a:ext cx="10745788" cy="1188720"/>
          </a:xfrm>
        </p:spPr>
        <p:txBody>
          <a:bodyPr/>
          <a:lstStyle/>
          <a:p>
            <a:r>
              <a:rPr lang="en-US"/>
              <a:t>Operating Expenses – General and Admin</a:t>
            </a:r>
          </a:p>
        </p:txBody>
      </p:sp>
      <p:sp>
        <p:nvSpPr>
          <p:cNvPr id="4" name="Text Placeholder 3">
            <a:extLst>
              <a:ext uri="{FF2B5EF4-FFF2-40B4-BE49-F238E27FC236}">
                <a16:creationId xmlns:a16="http://schemas.microsoft.com/office/drawing/2014/main" id="{DF684C04-1DBB-717E-BEC0-100C04D093D9}"/>
              </a:ext>
            </a:extLst>
          </p:cNvPr>
          <p:cNvSpPr>
            <a:spLocks noGrp="1"/>
          </p:cNvSpPr>
          <p:nvPr>
            <p:ph type="body" sz="quarter" idx="13"/>
          </p:nvPr>
        </p:nvSpPr>
        <p:spPr>
          <a:xfrm>
            <a:off x="2667524" y="3155515"/>
            <a:ext cx="7031411" cy="2936432"/>
          </a:xfrm>
        </p:spPr>
        <p:txBody>
          <a:bodyPr vert="horz" lIns="91440" tIns="45720" rIns="91440" bIns="45720" rtlCol="0" anchor="t">
            <a:noAutofit/>
          </a:bodyPr>
          <a:lstStyle/>
          <a:p>
            <a:pPr>
              <a:buFont typeface="Arial"/>
              <a:buChar char="•"/>
            </a:pPr>
            <a:endParaRPr lang="en-US" sz="1400" b="1">
              <a:ea typeface="+mn-lt"/>
              <a:cs typeface="+mn-lt"/>
            </a:endParaRPr>
          </a:p>
          <a:p>
            <a:pPr>
              <a:buFont typeface="Arial"/>
              <a:buChar char="•"/>
            </a:pPr>
            <a:r>
              <a:rPr lang="en-US" sz="1400">
                <a:ea typeface="+mn-lt"/>
                <a:cs typeface="+mn-lt"/>
              </a:rPr>
              <a:t>General and administrative expenses decreased $2.2 billion from 2023 to 2024, primarily driven by a reduction in charges related to legal and other matters of $1.3 billion and a decrease in employee compensation expenses of $285 million, primarily due to a decrease in average headcount, in addition to a combination of factors, none of which were individually significant.</a:t>
            </a:r>
            <a:endParaRPr lang="en-US">
              <a:ea typeface="+mn-lt"/>
              <a:cs typeface="+mn-lt"/>
            </a:endParaRPr>
          </a:p>
          <a:p>
            <a:pPr>
              <a:buFont typeface="Arial"/>
              <a:buChar char="•"/>
            </a:pPr>
            <a:endParaRPr lang="en-US" sz="1400">
              <a:ea typeface="+mn-lt"/>
              <a:cs typeface="+mn-lt"/>
            </a:endParaRPr>
          </a:p>
          <a:p>
            <a:pPr marL="285750" indent="-285750">
              <a:buFont typeface="Arial"/>
              <a:buChar char="•"/>
            </a:pPr>
            <a:endParaRPr lang="en-US" sz="1400">
              <a:ea typeface="+mn-lt"/>
              <a:cs typeface="+mn-lt"/>
            </a:endParaRPr>
          </a:p>
        </p:txBody>
      </p:sp>
      <p:cxnSp>
        <p:nvCxnSpPr>
          <p:cNvPr id="11" name="Straight Arrow Connector 10">
            <a:extLst>
              <a:ext uri="{FF2B5EF4-FFF2-40B4-BE49-F238E27FC236}">
                <a16:creationId xmlns:a16="http://schemas.microsoft.com/office/drawing/2014/main" id="{C44A8B74-7D21-D9A3-A57E-8EEBA4A557DB}"/>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Picture 4" descr="File:Google &quot;G&quot; logo.svg - Wikimedia Commons">
            <a:extLst>
              <a:ext uri="{FF2B5EF4-FFF2-40B4-BE49-F238E27FC236}">
                <a16:creationId xmlns:a16="http://schemas.microsoft.com/office/drawing/2014/main" id="{05A3E641-21C9-381A-A399-80A475031AAA}"/>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7" name="Straight Arrow Connector 6">
            <a:extLst>
              <a:ext uri="{FF2B5EF4-FFF2-40B4-BE49-F238E27FC236}">
                <a16:creationId xmlns:a16="http://schemas.microsoft.com/office/drawing/2014/main" id="{2E156A5B-05CD-8E02-7D5C-25ACA5ADBAC2}"/>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6" name="Picture 5" descr="A blue rectangle with black text&#10;&#10;AI-generated content may be incorrect.">
            <a:extLst>
              <a:ext uri="{FF2B5EF4-FFF2-40B4-BE49-F238E27FC236}">
                <a16:creationId xmlns:a16="http://schemas.microsoft.com/office/drawing/2014/main" id="{D819F918-CE84-2037-BCB9-7F722D9A0AB9}"/>
              </a:ext>
            </a:extLst>
          </p:cNvPr>
          <p:cNvPicPr>
            <a:picLocks noChangeAspect="1"/>
          </p:cNvPicPr>
          <p:nvPr/>
        </p:nvPicPr>
        <p:blipFill>
          <a:blip r:embed="rId3"/>
          <a:stretch>
            <a:fillRect/>
          </a:stretch>
        </p:blipFill>
        <p:spPr>
          <a:xfrm>
            <a:off x="791833" y="1821072"/>
            <a:ext cx="10780862" cy="1231780"/>
          </a:xfrm>
          <a:prstGeom prst="rect">
            <a:avLst/>
          </a:prstGeom>
        </p:spPr>
      </p:pic>
    </p:spTree>
    <p:extLst>
      <p:ext uri="{BB962C8B-B14F-4D97-AF65-F5344CB8AC3E}">
        <p14:creationId xmlns:p14="http://schemas.microsoft.com/office/powerpoint/2010/main" val="137093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D2559-211A-53A8-B001-838C79CA83F2}"/>
              </a:ext>
            </a:extLst>
          </p:cNvPr>
          <p:cNvSpPr>
            <a:spLocks noGrp="1"/>
          </p:cNvSpPr>
          <p:nvPr>
            <p:ph type="title"/>
          </p:nvPr>
        </p:nvSpPr>
        <p:spPr>
          <a:xfrm>
            <a:off x="434889" y="266559"/>
            <a:ext cx="10486857" cy="1245522"/>
          </a:xfrm>
        </p:spPr>
        <p:txBody>
          <a:bodyPr>
            <a:normAutofit/>
          </a:bodyPr>
          <a:lstStyle/>
          <a:p>
            <a:r>
              <a:rPr lang="en-US" b="1">
                <a:ea typeface="+mj-lt"/>
                <a:cs typeface="+mj-lt"/>
              </a:rPr>
              <a:t>Global Cloud Computing Market Expected Growth  </a:t>
            </a:r>
            <a:endParaRPr lang="en-US" b="1"/>
          </a:p>
        </p:txBody>
      </p:sp>
      <p:pic>
        <p:nvPicPr>
          <p:cNvPr id="7" name="Content Placeholder 6">
            <a:extLst>
              <a:ext uri="{FF2B5EF4-FFF2-40B4-BE49-F238E27FC236}">
                <a16:creationId xmlns:a16="http://schemas.microsoft.com/office/drawing/2014/main" id="{E735CEE3-D25B-AFF6-7DF4-392298DB1FD1}"/>
              </a:ext>
            </a:extLst>
          </p:cNvPr>
          <p:cNvPicPr>
            <a:picLocks noGrp="1" noChangeAspect="1"/>
          </p:cNvPicPr>
          <p:nvPr>
            <p:ph idx="1"/>
          </p:nvPr>
        </p:nvPicPr>
        <p:blipFill>
          <a:blip r:embed="rId2"/>
          <a:srcRect t="15917" r="-61" b="-110"/>
          <a:stretch>
            <a:fillRect/>
          </a:stretch>
        </p:blipFill>
        <p:spPr>
          <a:xfrm>
            <a:off x="959016" y="1632177"/>
            <a:ext cx="10274105" cy="4784923"/>
          </a:xfrm>
          <a:prstGeom prst="rect">
            <a:avLst/>
          </a:prstGeom>
        </p:spPr>
      </p:pic>
    </p:spTree>
    <p:extLst>
      <p:ext uri="{BB962C8B-B14F-4D97-AF65-F5344CB8AC3E}">
        <p14:creationId xmlns:p14="http://schemas.microsoft.com/office/powerpoint/2010/main" val="144980324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852D8-1AB0-5266-9B5B-2740FF5EE9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E3C1A6-CB6C-33E5-AC2F-B9FA73E36D8A}"/>
              </a:ext>
            </a:extLst>
          </p:cNvPr>
          <p:cNvSpPr>
            <a:spLocks noGrp="1"/>
          </p:cNvSpPr>
          <p:nvPr>
            <p:ph type="title"/>
          </p:nvPr>
        </p:nvSpPr>
        <p:spPr>
          <a:xfrm>
            <a:off x="536640" y="2640"/>
            <a:ext cx="10745788" cy="1188720"/>
          </a:xfrm>
        </p:spPr>
        <p:txBody>
          <a:bodyPr/>
          <a:lstStyle/>
          <a:p>
            <a:r>
              <a:rPr lang="en-US"/>
              <a:t>Revenue Highlights 10-K</a:t>
            </a:r>
          </a:p>
        </p:txBody>
      </p:sp>
      <p:cxnSp>
        <p:nvCxnSpPr>
          <p:cNvPr id="11" name="Straight Arrow Connector 10">
            <a:extLst>
              <a:ext uri="{FF2B5EF4-FFF2-40B4-BE49-F238E27FC236}">
                <a16:creationId xmlns:a16="http://schemas.microsoft.com/office/drawing/2014/main" id="{55A30EED-0A31-F730-EFA2-F7C1862C2EA6}"/>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0AB7025D-65D7-B579-B561-2FE9C2104A4C}"/>
              </a:ext>
            </a:extLst>
          </p:cNvPr>
          <p:cNvPicPr>
            <a:picLocks noChangeAspect="1"/>
          </p:cNvPicPr>
          <p:nvPr/>
        </p:nvPicPr>
        <p:blipFill>
          <a:blip r:embed="rId2"/>
          <a:stretch>
            <a:fillRect/>
          </a:stretch>
        </p:blipFill>
        <p:spPr>
          <a:xfrm>
            <a:off x="11648740" y="6481745"/>
            <a:ext cx="308684" cy="332613"/>
          </a:xfrm>
          <a:prstGeom prst="rect">
            <a:avLst/>
          </a:prstGeom>
        </p:spPr>
      </p:pic>
      <p:cxnSp>
        <p:nvCxnSpPr>
          <p:cNvPr id="21" name="Straight Arrow Connector 20">
            <a:extLst>
              <a:ext uri="{FF2B5EF4-FFF2-40B4-BE49-F238E27FC236}">
                <a16:creationId xmlns:a16="http://schemas.microsoft.com/office/drawing/2014/main" id="{8247F596-70A1-10EC-F164-F6678FF4BDA9}"/>
              </a:ext>
            </a:extLst>
          </p:cNvPr>
          <p:cNvCxnSpPr/>
          <p:nvPr/>
        </p:nvCxnSpPr>
        <p:spPr>
          <a:xfrm flipV="1">
            <a:off x="403220" y="6422404"/>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graphicFrame>
        <p:nvGraphicFramePr>
          <p:cNvPr id="7" name="Table 6">
            <a:extLst>
              <a:ext uri="{FF2B5EF4-FFF2-40B4-BE49-F238E27FC236}">
                <a16:creationId xmlns:a16="http://schemas.microsoft.com/office/drawing/2014/main" id="{CB064D9D-ABFC-5A35-1177-92BB94EEDE0C}"/>
              </a:ext>
            </a:extLst>
          </p:cNvPr>
          <p:cNvGraphicFramePr>
            <a:graphicFrameLocks noGrp="1"/>
          </p:cNvGraphicFramePr>
          <p:nvPr>
            <p:extLst>
              <p:ext uri="{D42A27DB-BD31-4B8C-83A1-F6EECF244321}">
                <p14:modId xmlns:p14="http://schemas.microsoft.com/office/powerpoint/2010/main" val="2386120424"/>
              </p:ext>
            </p:extLst>
          </p:nvPr>
        </p:nvGraphicFramePr>
        <p:xfrm>
          <a:off x="415963" y="1376800"/>
          <a:ext cx="11544020" cy="4859872"/>
        </p:xfrm>
        <a:graphic>
          <a:graphicData uri="http://schemas.openxmlformats.org/drawingml/2006/table">
            <a:tbl>
              <a:tblPr firstRow="1" bandRow="1">
                <a:tableStyleId>{B301B821-A1FF-4177-AEE7-76D212191A09}</a:tableStyleId>
              </a:tblPr>
              <a:tblGrid>
                <a:gridCol w="1475999">
                  <a:extLst>
                    <a:ext uri="{9D8B030D-6E8A-4147-A177-3AD203B41FA5}">
                      <a16:colId xmlns:a16="http://schemas.microsoft.com/office/drawing/2014/main" val="2911189848"/>
                    </a:ext>
                  </a:extLst>
                </a:gridCol>
                <a:gridCol w="9346772">
                  <a:extLst>
                    <a:ext uri="{9D8B030D-6E8A-4147-A177-3AD203B41FA5}">
                      <a16:colId xmlns:a16="http://schemas.microsoft.com/office/drawing/2014/main" val="1188906058"/>
                    </a:ext>
                  </a:extLst>
                </a:gridCol>
                <a:gridCol w="721249">
                  <a:extLst>
                    <a:ext uri="{9D8B030D-6E8A-4147-A177-3AD203B41FA5}">
                      <a16:colId xmlns:a16="http://schemas.microsoft.com/office/drawing/2014/main" val="3401517739"/>
                    </a:ext>
                  </a:extLst>
                </a:gridCol>
              </a:tblGrid>
              <a:tr h="358286">
                <a:tc>
                  <a:txBody>
                    <a:bodyPr/>
                    <a:lstStyle/>
                    <a:p>
                      <a:r>
                        <a:rPr lang="en-US" sz="1400"/>
                        <a:t>Service</a:t>
                      </a:r>
                    </a:p>
                  </a:txBody>
                  <a:tcPr/>
                </a:tc>
                <a:tc>
                  <a:txBody>
                    <a:bodyPr/>
                    <a:lstStyle/>
                    <a:p>
                      <a:r>
                        <a:rPr lang="en-US" sz="1400"/>
                        <a:t>Revenue Highlight </a:t>
                      </a:r>
                    </a:p>
                  </a:txBody>
                  <a:tcPr/>
                </a:tc>
                <a:tc>
                  <a:txBody>
                    <a:bodyPr/>
                    <a:lstStyle/>
                    <a:p>
                      <a:pPr lvl="0">
                        <a:buNone/>
                      </a:pPr>
                      <a:r>
                        <a:rPr lang="en-US" sz="1400"/>
                        <a:t>Trend</a:t>
                      </a:r>
                    </a:p>
                  </a:txBody>
                  <a:tcPr/>
                </a:tc>
                <a:extLst>
                  <a:ext uri="{0D108BD9-81ED-4DB2-BD59-A6C34878D82A}">
                    <a16:rowId xmlns:a16="http://schemas.microsoft.com/office/drawing/2014/main" val="613397173"/>
                  </a:ext>
                </a:extLst>
              </a:tr>
              <a:tr h="960000">
                <a:tc>
                  <a:txBody>
                    <a:bodyPr/>
                    <a:lstStyle/>
                    <a:p>
                      <a:pPr lvl="0" algn="l">
                        <a:lnSpc>
                          <a:spcPct val="100000"/>
                        </a:lnSpc>
                        <a:spcBef>
                          <a:spcPts val="0"/>
                        </a:spcBef>
                        <a:spcAft>
                          <a:spcPts val="0"/>
                        </a:spcAft>
                        <a:buNone/>
                      </a:pPr>
                      <a:r>
                        <a:rPr lang="en-US" sz="1400" b="1" i="0" u="none" strike="noStrike" noProof="0">
                          <a:solidFill>
                            <a:srgbClr val="000000"/>
                          </a:solidFill>
                          <a:latin typeface="Century Gothic"/>
                        </a:rPr>
                        <a:t>Google Search &amp; other</a:t>
                      </a:r>
                      <a:endParaRPr lang="en-US" sz="1400" b="0" i="0" u="none" strike="noStrike" noProof="0">
                        <a:solidFill>
                          <a:srgbClr val="000000"/>
                        </a:solidFill>
                        <a:latin typeface="Century Gothic"/>
                      </a:endParaRPr>
                    </a:p>
                    <a:p>
                      <a:pPr lvl="0">
                        <a:buNone/>
                      </a:pPr>
                      <a:endParaRPr lang="en-US" sz="1400"/>
                    </a:p>
                  </a:txBody>
                  <a:tcPr/>
                </a:tc>
                <a:tc>
                  <a:txBody>
                    <a:bodyPr/>
                    <a:lstStyle/>
                    <a:p>
                      <a:pPr lvl="0">
                        <a:buNone/>
                      </a:pPr>
                      <a:r>
                        <a:rPr lang="en-US" sz="1400" b="0" i="0" u="none" strike="noStrike" noProof="0">
                          <a:solidFill>
                            <a:srgbClr val="000000"/>
                          </a:solidFill>
                          <a:latin typeface="Century Gothic"/>
                        </a:rPr>
                        <a:t>Google Search &amp; other revenues increased $23.1 billion from 2023 to 2024. The overall growth was driven by interrelated factors including increases in search queries resulting from growth in user adoption and usage on mobile devices; growth in advertiser spending.</a:t>
                      </a:r>
                    </a:p>
                  </a:txBody>
                  <a:tcPr/>
                </a:tc>
                <a:tc>
                  <a:txBody>
                    <a:bodyPr/>
                    <a:lstStyle/>
                    <a:p>
                      <a:pPr lvl="0">
                        <a:buNone/>
                      </a:pPr>
                      <a:endParaRPr lang="en-US" sz="1400" b="0" i="0" u="none" strike="noStrike" noProof="0">
                        <a:solidFill>
                          <a:srgbClr val="000000"/>
                        </a:solidFill>
                        <a:latin typeface="Century Gothic"/>
                      </a:endParaRPr>
                    </a:p>
                  </a:txBody>
                  <a:tcPr/>
                </a:tc>
                <a:extLst>
                  <a:ext uri="{0D108BD9-81ED-4DB2-BD59-A6C34878D82A}">
                    <a16:rowId xmlns:a16="http://schemas.microsoft.com/office/drawing/2014/main" val="3789195349"/>
                  </a:ext>
                </a:extLst>
              </a:tr>
              <a:tr h="716572">
                <a:tc>
                  <a:txBody>
                    <a:bodyPr/>
                    <a:lstStyle/>
                    <a:p>
                      <a:pPr lvl="0" algn="l">
                        <a:lnSpc>
                          <a:spcPct val="100000"/>
                        </a:lnSpc>
                        <a:spcBef>
                          <a:spcPts val="0"/>
                        </a:spcBef>
                        <a:spcAft>
                          <a:spcPts val="0"/>
                        </a:spcAft>
                        <a:buNone/>
                      </a:pPr>
                      <a:r>
                        <a:rPr lang="en-US" sz="1400" b="1" i="0" u="none" strike="noStrike" noProof="0">
                          <a:solidFill>
                            <a:srgbClr val="000000"/>
                          </a:solidFill>
                          <a:latin typeface="Century Gothic"/>
                        </a:rPr>
                        <a:t>YouTube ads</a:t>
                      </a:r>
                      <a:endParaRPr lang="en-US" sz="1400" b="0" i="0" u="none" strike="noStrike" noProof="0">
                        <a:solidFill>
                          <a:srgbClr val="000000"/>
                        </a:solidFill>
                        <a:latin typeface="Century Gothic"/>
                      </a:endParaRPr>
                    </a:p>
                    <a:p>
                      <a:pPr lvl="0">
                        <a:buNone/>
                      </a:pPr>
                      <a:endParaRPr lang="en-US" sz="1400"/>
                    </a:p>
                  </a:txBody>
                  <a:tcPr/>
                </a:tc>
                <a:tc>
                  <a:txBody>
                    <a:bodyPr/>
                    <a:lstStyle/>
                    <a:p>
                      <a:pPr lvl="0">
                        <a:buNone/>
                      </a:pPr>
                      <a:r>
                        <a:rPr lang="en-US" sz="1400" b="0" i="0" u="none" strike="noStrike" noProof="0">
                          <a:solidFill>
                            <a:srgbClr val="000000"/>
                          </a:solidFill>
                          <a:latin typeface="Century Gothic"/>
                        </a:rPr>
                        <a:t>YouTube ads revenues increased $4.6 billion from 2023 to 2024. The growth was driven by our brand advertising products followed by our direct response advertising products, both of which benefited from increased spending by our advertisers.</a:t>
                      </a:r>
                      <a:endParaRPr lang="en-US" sz="1400"/>
                    </a:p>
                  </a:txBody>
                  <a:tcPr/>
                </a:tc>
                <a:tc>
                  <a:txBody>
                    <a:bodyPr/>
                    <a:lstStyle/>
                    <a:p>
                      <a:pPr lvl="0">
                        <a:buNone/>
                      </a:pPr>
                      <a:endParaRPr lang="en-US" sz="1400" b="0" i="0" u="none" strike="noStrike" noProof="0">
                        <a:solidFill>
                          <a:srgbClr val="000000"/>
                        </a:solidFill>
                        <a:latin typeface="Century Gothic"/>
                      </a:endParaRPr>
                    </a:p>
                  </a:txBody>
                  <a:tcPr/>
                </a:tc>
                <a:extLst>
                  <a:ext uri="{0D108BD9-81ED-4DB2-BD59-A6C34878D82A}">
                    <a16:rowId xmlns:a16="http://schemas.microsoft.com/office/drawing/2014/main" val="331054585"/>
                  </a:ext>
                </a:extLst>
              </a:tr>
              <a:tr h="820591">
                <a:tc>
                  <a:txBody>
                    <a:bodyPr/>
                    <a:lstStyle/>
                    <a:p>
                      <a:pPr lvl="0" algn="l">
                        <a:lnSpc>
                          <a:spcPct val="100000"/>
                        </a:lnSpc>
                        <a:spcBef>
                          <a:spcPts val="0"/>
                        </a:spcBef>
                        <a:spcAft>
                          <a:spcPts val="0"/>
                        </a:spcAft>
                        <a:buNone/>
                      </a:pPr>
                      <a:r>
                        <a:rPr lang="en-US" sz="1400" b="1" i="0" u="none" strike="noStrike" noProof="0">
                          <a:solidFill>
                            <a:srgbClr val="000000"/>
                          </a:solidFill>
                          <a:latin typeface="Century Gothic"/>
                        </a:rPr>
                        <a:t>Google Network</a:t>
                      </a:r>
                      <a:endParaRPr lang="en-US" sz="1400" b="0" i="0" u="none" strike="noStrike" noProof="0">
                        <a:solidFill>
                          <a:srgbClr val="000000"/>
                        </a:solidFill>
                        <a:latin typeface="Century Gothic"/>
                      </a:endParaRPr>
                    </a:p>
                    <a:p>
                      <a:pPr lvl="0">
                        <a:buNone/>
                      </a:pPr>
                      <a:endParaRPr lang="en-US" sz="1400"/>
                    </a:p>
                  </a:txBody>
                  <a:tcPr/>
                </a:tc>
                <a:tc>
                  <a:txBody>
                    <a:bodyPr/>
                    <a:lstStyle/>
                    <a:p>
                      <a:pPr marL="0" marR="0" lvl="0" indent="0" algn="l">
                        <a:lnSpc>
                          <a:spcPct val="120000"/>
                        </a:lnSpc>
                        <a:spcBef>
                          <a:spcPts val="1000"/>
                        </a:spcBef>
                        <a:spcAft>
                          <a:spcPts val="0"/>
                        </a:spcAft>
                        <a:buClr>
                          <a:srgbClr val="000000"/>
                        </a:buClr>
                        <a:buNone/>
                      </a:pPr>
                      <a:r>
                        <a:rPr lang="en-US" sz="1400" b="0" i="0" u="none" strike="noStrike" noProof="0">
                          <a:solidFill>
                            <a:srgbClr val="000000"/>
                          </a:solidFill>
                          <a:latin typeface="Century Gothic"/>
                        </a:rPr>
                        <a:t> Google Network revenues decreased $953 million from 2023 to 2024, primarily driven by a decrease in Google Ad Manager and AdMob revenues. Additionally, Google Network revenues were adversely affected by changes in foreign currency exchange rates.</a:t>
                      </a:r>
                    </a:p>
                  </a:txBody>
                  <a:tcPr/>
                </a:tc>
                <a:tc>
                  <a:txBody>
                    <a:bodyPr/>
                    <a:lstStyle/>
                    <a:p>
                      <a:pPr marL="0" lvl="0" indent="0" algn="l">
                        <a:lnSpc>
                          <a:spcPct val="120000"/>
                        </a:lnSpc>
                        <a:spcBef>
                          <a:spcPts val="1000"/>
                        </a:spcBef>
                        <a:spcAft>
                          <a:spcPts val="0"/>
                        </a:spcAft>
                        <a:buNone/>
                      </a:pPr>
                      <a:endParaRPr lang="en-US" sz="1400" b="0" i="0" u="none" strike="noStrike" noProof="0">
                        <a:solidFill>
                          <a:srgbClr val="000000"/>
                        </a:solidFill>
                        <a:latin typeface="Century Gothic"/>
                      </a:endParaRPr>
                    </a:p>
                  </a:txBody>
                  <a:tcPr/>
                </a:tc>
                <a:extLst>
                  <a:ext uri="{0D108BD9-81ED-4DB2-BD59-A6C34878D82A}">
                    <a16:rowId xmlns:a16="http://schemas.microsoft.com/office/drawing/2014/main" val="296743106"/>
                  </a:ext>
                </a:extLst>
              </a:tr>
              <a:tr h="1132647">
                <a:tc>
                  <a:txBody>
                    <a:bodyPr/>
                    <a:lstStyle/>
                    <a:p>
                      <a:pPr lvl="0" algn="l">
                        <a:lnSpc>
                          <a:spcPct val="100000"/>
                        </a:lnSpc>
                        <a:spcBef>
                          <a:spcPts val="0"/>
                        </a:spcBef>
                        <a:spcAft>
                          <a:spcPts val="0"/>
                        </a:spcAft>
                        <a:buNone/>
                      </a:pPr>
                      <a:r>
                        <a:rPr lang="en-US" sz="1400" b="1" i="0" u="none" strike="noStrike" noProof="0">
                          <a:solidFill>
                            <a:srgbClr val="000000"/>
                          </a:solidFill>
                          <a:latin typeface="Century Gothic"/>
                        </a:rPr>
                        <a:t>Google subscription, platforms, and devices</a:t>
                      </a:r>
                      <a:endParaRPr lang="en-US" sz="1400" b="0" i="0" u="none" strike="noStrike" noProof="0">
                        <a:solidFill>
                          <a:srgbClr val="000000"/>
                        </a:solidFill>
                        <a:latin typeface="Century Gothic"/>
                      </a:endParaRPr>
                    </a:p>
                    <a:p>
                      <a:pPr lvl="0">
                        <a:buNone/>
                      </a:pPr>
                      <a:endParaRPr lang="en-US" sz="1400"/>
                    </a:p>
                  </a:txBody>
                  <a:tcPr/>
                </a:tc>
                <a:tc>
                  <a:txBody>
                    <a:bodyPr/>
                    <a:lstStyle/>
                    <a:p>
                      <a:pPr marL="0" marR="0" lvl="0" indent="0" algn="l">
                        <a:lnSpc>
                          <a:spcPct val="120000"/>
                        </a:lnSpc>
                        <a:spcBef>
                          <a:spcPts val="1000"/>
                        </a:spcBef>
                        <a:spcAft>
                          <a:spcPts val="0"/>
                        </a:spcAft>
                        <a:buClr>
                          <a:srgbClr val="000000"/>
                        </a:buClr>
                        <a:buNone/>
                      </a:pPr>
                      <a:r>
                        <a:rPr lang="en-US" sz="1400" b="0" i="0" u="none" strike="noStrike" noProof="0">
                          <a:solidFill>
                            <a:srgbClr val="000000"/>
                          </a:solidFill>
                          <a:latin typeface="Century Gothic"/>
                        </a:rPr>
                        <a:t>Google subscriptions, platforms, and devices revenues increased $5.7 billion from 2023 to 2024. The growth was primarily driven by an increase in subscription revenues, largely from growth in the number of paid subscribers for YouTube services followed by </a:t>
                      </a:r>
                      <a:r>
                        <a:rPr lang="en-US" sz="1400" b="0" i="0" u="none" strike="noStrike" noProof="0" err="1">
                          <a:solidFill>
                            <a:srgbClr val="000000"/>
                          </a:solidFill>
                          <a:latin typeface="Century Gothic"/>
                        </a:rPr>
                        <a:t>GoogleOne</a:t>
                      </a:r>
                      <a:r>
                        <a:rPr lang="en-US" sz="1400" b="0" i="0" u="none" strike="noStrike" noProof="0">
                          <a:solidFill>
                            <a:srgbClr val="000000"/>
                          </a:solidFill>
                          <a:latin typeface="Century Gothic"/>
                        </a:rPr>
                        <a:t>.</a:t>
                      </a:r>
                    </a:p>
                    <a:p>
                      <a:pPr lvl="0">
                        <a:buNone/>
                      </a:pPr>
                      <a:endParaRPr lang="en-US" sz="1400"/>
                    </a:p>
                  </a:txBody>
                  <a:tcPr/>
                </a:tc>
                <a:tc>
                  <a:txBody>
                    <a:bodyPr/>
                    <a:lstStyle/>
                    <a:p>
                      <a:pPr lvl="0">
                        <a:buNone/>
                      </a:pPr>
                      <a:endParaRPr lang="en-US" sz="1400"/>
                    </a:p>
                  </a:txBody>
                  <a:tcPr/>
                </a:tc>
                <a:extLst>
                  <a:ext uri="{0D108BD9-81ED-4DB2-BD59-A6C34878D82A}">
                    <a16:rowId xmlns:a16="http://schemas.microsoft.com/office/drawing/2014/main" val="835568170"/>
                  </a:ext>
                </a:extLst>
              </a:tr>
              <a:tr h="785918">
                <a:tc>
                  <a:txBody>
                    <a:bodyPr/>
                    <a:lstStyle/>
                    <a:p>
                      <a:pPr lvl="0" algn="l">
                        <a:lnSpc>
                          <a:spcPct val="100000"/>
                        </a:lnSpc>
                        <a:spcBef>
                          <a:spcPts val="0"/>
                        </a:spcBef>
                        <a:spcAft>
                          <a:spcPts val="0"/>
                        </a:spcAft>
                        <a:buNone/>
                      </a:pPr>
                      <a:r>
                        <a:rPr lang="en-US" sz="1400" b="1" i="0" u="none" strike="noStrike" noProof="0">
                          <a:solidFill>
                            <a:srgbClr val="000000"/>
                          </a:solidFill>
                          <a:latin typeface="Century Gothic"/>
                        </a:rPr>
                        <a:t>Google Cloud</a:t>
                      </a:r>
                      <a:endParaRPr lang="en-US" sz="1400" b="0" i="0" u="none" strike="noStrike" noProof="0">
                        <a:solidFill>
                          <a:srgbClr val="000000"/>
                        </a:solidFill>
                        <a:latin typeface="Century Gothic"/>
                      </a:endParaRPr>
                    </a:p>
                    <a:p>
                      <a:pPr lvl="0">
                        <a:buNone/>
                      </a:pPr>
                      <a:endParaRPr lang="en-US" sz="1400"/>
                    </a:p>
                  </a:txBody>
                  <a:tcPr/>
                </a:tc>
                <a:tc>
                  <a:txBody>
                    <a:bodyPr/>
                    <a:lstStyle/>
                    <a:p>
                      <a:pPr marL="0" marR="0" lvl="0" indent="0" algn="l">
                        <a:lnSpc>
                          <a:spcPct val="120000"/>
                        </a:lnSpc>
                        <a:spcBef>
                          <a:spcPts val="1000"/>
                        </a:spcBef>
                        <a:spcAft>
                          <a:spcPts val="0"/>
                        </a:spcAft>
                        <a:buClr>
                          <a:srgbClr val="000000"/>
                        </a:buClr>
                        <a:buNone/>
                      </a:pPr>
                      <a:r>
                        <a:rPr lang="en-US" sz="1400" b="0" i="0" u="none" strike="noStrike" noProof="0">
                          <a:solidFill>
                            <a:srgbClr val="000000"/>
                          </a:solidFill>
                          <a:latin typeface="Century Gothic"/>
                        </a:rPr>
                        <a:t>Google Cloud revenues increased $10.1 billion from 2023 to 2024 primarily driven by growth in Google Cloud Platform largely from infrastructure services.</a:t>
                      </a:r>
                    </a:p>
                    <a:p>
                      <a:pPr lvl="0">
                        <a:buNone/>
                      </a:pPr>
                      <a:endParaRPr lang="en-US" sz="1400"/>
                    </a:p>
                  </a:txBody>
                  <a:tcPr/>
                </a:tc>
                <a:tc>
                  <a:txBody>
                    <a:bodyPr/>
                    <a:lstStyle/>
                    <a:p>
                      <a:pPr lvl="0">
                        <a:buNone/>
                      </a:pPr>
                      <a:endParaRPr lang="en-US" sz="1400"/>
                    </a:p>
                  </a:txBody>
                  <a:tcPr/>
                </a:tc>
                <a:extLst>
                  <a:ext uri="{0D108BD9-81ED-4DB2-BD59-A6C34878D82A}">
                    <a16:rowId xmlns:a16="http://schemas.microsoft.com/office/drawing/2014/main" val="3836182515"/>
                  </a:ext>
                </a:extLst>
              </a:tr>
            </a:tbl>
          </a:graphicData>
        </a:graphic>
      </p:graphicFrame>
      <p:sp>
        <p:nvSpPr>
          <p:cNvPr id="9" name="Arrow: Up 8">
            <a:extLst>
              <a:ext uri="{FF2B5EF4-FFF2-40B4-BE49-F238E27FC236}">
                <a16:creationId xmlns:a16="http://schemas.microsoft.com/office/drawing/2014/main" id="{86EEF84F-6370-A77D-A3EB-DB69E7980BCA}"/>
              </a:ext>
            </a:extLst>
          </p:cNvPr>
          <p:cNvSpPr/>
          <p:nvPr/>
        </p:nvSpPr>
        <p:spPr>
          <a:xfrm>
            <a:off x="11436141" y="1896141"/>
            <a:ext cx="372000" cy="47999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50B7468A-FACE-21BB-F3C9-DA2B8C7005DE}"/>
              </a:ext>
            </a:extLst>
          </p:cNvPr>
          <p:cNvSpPr/>
          <p:nvPr/>
        </p:nvSpPr>
        <p:spPr>
          <a:xfrm>
            <a:off x="11463035" y="2810541"/>
            <a:ext cx="372000" cy="47999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 11">
            <a:extLst>
              <a:ext uri="{FF2B5EF4-FFF2-40B4-BE49-F238E27FC236}">
                <a16:creationId xmlns:a16="http://schemas.microsoft.com/office/drawing/2014/main" id="{F3CECB20-7757-C524-2CE8-90A57E05808E}"/>
              </a:ext>
            </a:extLst>
          </p:cNvPr>
          <p:cNvSpPr/>
          <p:nvPr/>
        </p:nvSpPr>
        <p:spPr>
          <a:xfrm>
            <a:off x="11463034" y="4558658"/>
            <a:ext cx="372000" cy="47999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 12">
            <a:extLst>
              <a:ext uri="{FF2B5EF4-FFF2-40B4-BE49-F238E27FC236}">
                <a16:creationId xmlns:a16="http://schemas.microsoft.com/office/drawing/2014/main" id="{7E1CD213-1F65-84EB-B6AC-517A51B2E95A}"/>
              </a:ext>
            </a:extLst>
          </p:cNvPr>
          <p:cNvSpPr/>
          <p:nvPr/>
        </p:nvSpPr>
        <p:spPr>
          <a:xfrm>
            <a:off x="11463034" y="5562705"/>
            <a:ext cx="372000" cy="47999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984BF33B-82D4-289C-4300-937DA20653FC}"/>
              </a:ext>
            </a:extLst>
          </p:cNvPr>
          <p:cNvSpPr/>
          <p:nvPr/>
        </p:nvSpPr>
        <p:spPr>
          <a:xfrm rot="10800000">
            <a:off x="11436141" y="3590470"/>
            <a:ext cx="372000" cy="47999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18467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D11B5-FD1D-38AF-E289-A691954AA0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ADC21A-568F-B83E-F67F-D5E7A2E4C716}"/>
              </a:ext>
            </a:extLst>
          </p:cNvPr>
          <p:cNvSpPr>
            <a:spLocks noGrp="1"/>
          </p:cNvSpPr>
          <p:nvPr>
            <p:ph type="title"/>
          </p:nvPr>
        </p:nvSpPr>
        <p:spPr>
          <a:xfrm>
            <a:off x="536640" y="2640"/>
            <a:ext cx="10745788" cy="1188720"/>
          </a:xfrm>
        </p:spPr>
        <p:txBody>
          <a:bodyPr/>
          <a:lstStyle/>
          <a:p>
            <a:r>
              <a:rPr lang="en-US"/>
              <a:t>Notable Acquisitions</a:t>
            </a:r>
          </a:p>
        </p:txBody>
      </p:sp>
      <p:cxnSp>
        <p:nvCxnSpPr>
          <p:cNvPr id="11" name="Straight Arrow Connector 10">
            <a:extLst>
              <a:ext uri="{FF2B5EF4-FFF2-40B4-BE49-F238E27FC236}">
                <a16:creationId xmlns:a16="http://schemas.microsoft.com/office/drawing/2014/main" id="{8C4C6EFE-6D27-85BF-78CF-E14B7F5BA6F8}"/>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FDF15685-65AD-82C6-2046-C83B16EC7AB4}"/>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6D979F61-33EB-6538-8E94-5EE772F0F61E}"/>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6" name="Picture 5" descr="A white background with black text&#10;&#10;AI-generated content may be incorrect.">
            <a:extLst>
              <a:ext uri="{FF2B5EF4-FFF2-40B4-BE49-F238E27FC236}">
                <a16:creationId xmlns:a16="http://schemas.microsoft.com/office/drawing/2014/main" id="{1F39BA07-9010-3C0A-23D2-E80FE3A976A2}"/>
              </a:ext>
            </a:extLst>
          </p:cNvPr>
          <p:cNvPicPr>
            <a:picLocks noChangeAspect="1"/>
          </p:cNvPicPr>
          <p:nvPr/>
        </p:nvPicPr>
        <p:blipFill>
          <a:blip r:embed="rId3"/>
          <a:stretch>
            <a:fillRect/>
          </a:stretch>
        </p:blipFill>
        <p:spPr>
          <a:xfrm>
            <a:off x="535641" y="1710017"/>
            <a:ext cx="5786718" cy="4119283"/>
          </a:xfrm>
          <a:prstGeom prst="rect">
            <a:avLst/>
          </a:prstGeom>
        </p:spPr>
      </p:pic>
      <p:pic>
        <p:nvPicPr>
          <p:cNvPr id="7" name="Picture 6" descr="A screenshot of a chart&#10;&#10;AI-generated content may be incorrect.">
            <a:extLst>
              <a:ext uri="{FF2B5EF4-FFF2-40B4-BE49-F238E27FC236}">
                <a16:creationId xmlns:a16="http://schemas.microsoft.com/office/drawing/2014/main" id="{20B25AF4-6E68-ACB5-DCC3-A1A70E663DE1}"/>
              </a:ext>
            </a:extLst>
          </p:cNvPr>
          <p:cNvPicPr>
            <a:picLocks noChangeAspect="1"/>
          </p:cNvPicPr>
          <p:nvPr/>
        </p:nvPicPr>
        <p:blipFill>
          <a:blip r:embed="rId4"/>
          <a:stretch>
            <a:fillRect/>
          </a:stretch>
        </p:blipFill>
        <p:spPr>
          <a:xfrm>
            <a:off x="6678302" y="1407459"/>
            <a:ext cx="4608665" cy="4724401"/>
          </a:xfrm>
          <a:prstGeom prst="rect">
            <a:avLst/>
          </a:prstGeom>
        </p:spPr>
      </p:pic>
    </p:spTree>
    <p:extLst>
      <p:ext uri="{BB962C8B-B14F-4D97-AF65-F5344CB8AC3E}">
        <p14:creationId xmlns:p14="http://schemas.microsoft.com/office/powerpoint/2010/main" val="41515534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BC943-AF1B-D009-5042-A46D555299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1B58B3-7D7E-6DB5-A4F6-6E2E93BFF0A9}"/>
              </a:ext>
            </a:extLst>
          </p:cNvPr>
          <p:cNvSpPr>
            <a:spLocks noGrp="1"/>
          </p:cNvSpPr>
          <p:nvPr>
            <p:ph type="ctrTitle"/>
          </p:nvPr>
        </p:nvSpPr>
        <p:spPr>
          <a:xfrm>
            <a:off x="132312" y="1555477"/>
            <a:ext cx="8272352" cy="4572000"/>
          </a:xfrm>
        </p:spPr>
        <p:txBody>
          <a:bodyPr/>
          <a:lstStyle/>
          <a:p>
            <a:r>
              <a:rPr lang="en-US" sz="6600"/>
              <a:t>Company </a:t>
            </a:r>
            <a:br>
              <a:rPr lang="en-US" sz="6600"/>
            </a:br>
            <a:r>
              <a:rPr lang="en-US" sz="6600"/>
              <a:t>Direction and Strategic Focus</a:t>
            </a:r>
            <a:r>
              <a:rPr lang="en-US"/>
              <a:t>→</a:t>
            </a:r>
          </a:p>
        </p:txBody>
      </p:sp>
      <p:grpSp>
        <p:nvGrpSpPr>
          <p:cNvPr id="3" name="Group 2">
            <a:extLst>
              <a:ext uri="{FF2B5EF4-FFF2-40B4-BE49-F238E27FC236}">
                <a16:creationId xmlns:a16="http://schemas.microsoft.com/office/drawing/2014/main" id="{1B80F73C-7069-B63D-DEF6-B7C27817E45F}"/>
              </a:ext>
            </a:extLst>
          </p:cNvPr>
          <p:cNvGrpSpPr/>
          <p:nvPr/>
        </p:nvGrpSpPr>
        <p:grpSpPr>
          <a:xfrm>
            <a:off x="7238098" y="3508834"/>
            <a:ext cx="5448568" cy="3504802"/>
            <a:chOff x="5818970" y="2995818"/>
            <a:chExt cx="6867696" cy="4017818"/>
          </a:xfrm>
        </p:grpSpPr>
        <p:sp>
          <p:nvSpPr>
            <p:cNvPr id="7" name="Rectangle: Rounded Corners 6">
              <a:extLst>
                <a:ext uri="{FF2B5EF4-FFF2-40B4-BE49-F238E27FC236}">
                  <a16:creationId xmlns:a16="http://schemas.microsoft.com/office/drawing/2014/main" id="{BFDD69F2-6AF6-35A5-60E7-25E388FAE740}"/>
                </a:ext>
              </a:extLst>
            </p:cNvPr>
            <p:cNvSpPr/>
            <p:nvPr/>
          </p:nvSpPr>
          <p:spPr>
            <a:xfrm>
              <a:off x="5818970" y="2995818"/>
              <a:ext cx="6867696" cy="4017818"/>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descr="File:Google &quot;G&quot; logo.svg - Wikimedia Commons">
              <a:extLst>
                <a:ext uri="{FF2B5EF4-FFF2-40B4-BE49-F238E27FC236}">
                  <a16:creationId xmlns:a16="http://schemas.microsoft.com/office/drawing/2014/main" id="{9886386A-9749-6509-7E5D-1560E21395A8}"/>
                </a:ext>
              </a:extLst>
            </p:cNvPr>
            <p:cNvPicPr>
              <a:picLocks noChangeAspect="1"/>
            </p:cNvPicPr>
            <p:nvPr/>
          </p:nvPicPr>
          <p:blipFill>
            <a:blip r:embed="rId2"/>
            <a:stretch>
              <a:fillRect/>
            </a:stretch>
          </p:blipFill>
          <p:spPr>
            <a:xfrm>
              <a:off x="7879188" y="3633582"/>
              <a:ext cx="2743200" cy="2743200"/>
            </a:xfrm>
            <a:prstGeom prst="rect">
              <a:avLst/>
            </a:prstGeom>
          </p:spPr>
        </p:pic>
      </p:grpSp>
    </p:spTree>
    <p:extLst>
      <p:ext uri="{BB962C8B-B14F-4D97-AF65-F5344CB8AC3E}">
        <p14:creationId xmlns:p14="http://schemas.microsoft.com/office/powerpoint/2010/main" val="235056986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6E847-3ECF-E48E-ACB4-8649DF166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253E55-6002-FAA4-8AD0-D392465D5137}"/>
              </a:ext>
            </a:extLst>
          </p:cNvPr>
          <p:cNvSpPr>
            <a:spLocks noGrp="1"/>
          </p:cNvSpPr>
          <p:nvPr>
            <p:ph type="title"/>
          </p:nvPr>
        </p:nvSpPr>
        <p:spPr>
          <a:xfrm>
            <a:off x="411135" y="2640"/>
            <a:ext cx="11552609" cy="1179756"/>
          </a:xfrm>
        </p:spPr>
        <p:txBody>
          <a:bodyPr>
            <a:normAutofit fontScale="90000"/>
          </a:bodyPr>
          <a:lstStyle/>
          <a:p>
            <a:r>
              <a:rPr lang="en-US">
                <a:ea typeface="+mj-lt"/>
                <a:cs typeface="+mj-lt"/>
              </a:rPr>
              <a:t>Expanding AI Infrastructure </a:t>
            </a:r>
            <a:br>
              <a:rPr lang="en-US">
                <a:ea typeface="+mj-lt"/>
                <a:cs typeface="+mj-lt"/>
              </a:rPr>
            </a:br>
            <a:r>
              <a:rPr lang="en-US">
                <a:ea typeface="+mj-lt"/>
                <a:cs typeface="+mj-lt"/>
              </a:rPr>
              <a:t>with Project Astra &amp; Mariner</a:t>
            </a:r>
          </a:p>
        </p:txBody>
      </p:sp>
      <p:sp>
        <p:nvSpPr>
          <p:cNvPr id="4" name="Text Placeholder 3">
            <a:extLst>
              <a:ext uri="{FF2B5EF4-FFF2-40B4-BE49-F238E27FC236}">
                <a16:creationId xmlns:a16="http://schemas.microsoft.com/office/drawing/2014/main" id="{41EBE330-753C-3911-B2BF-9C4C7511156D}"/>
              </a:ext>
            </a:extLst>
          </p:cNvPr>
          <p:cNvSpPr>
            <a:spLocks noGrp="1"/>
          </p:cNvSpPr>
          <p:nvPr>
            <p:ph type="body" sz="quarter" idx="13"/>
          </p:nvPr>
        </p:nvSpPr>
        <p:spPr>
          <a:xfrm>
            <a:off x="539675" y="2029007"/>
            <a:ext cx="7031411" cy="4202652"/>
          </a:xfrm>
        </p:spPr>
        <p:txBody>
          <a:bodyPr vert="horz" lIns="91440" tIns="45720" rIns="91440" bIns="45720" rtlCol="0" anchor="t">
            <a:noAutofit/>
          </a:bodyPr>
          <a:lstStyle/>
          <a:p>
            <a:pPr marL="285750" indent="-285750">
              <a:buFont typeface="Arial"/>
              <a:buChar char="•"/>
            </a:pPr>
            <a:r>
              <a:rPr lang="en-US" sz="1400" b="1">
                <a:ea typeface="+mn-lt"/>
                <a:cs typeface="+mn-lt"/>
              </a:rPr>
              <a:t>Project Astra: </a:t>
            </a:r>
            <a:r>
              <a:rPr lang="en-US" sz="1400">
                <a:ea typeface="+mn-lt"/>
                <a:cs typeface="+mn-lt"/>
              </a:rPr>
              <a:t>Focuses on real-time, multimodal interaction; it can process text, voice, and visual inputs simultaneously. The goal is to create an assistant that feels more natural and context-aware, capable of handling complex tasks across devices.</a:t>
            </a:r>
            <a:endParaRPr lang="en-US"/>
          </a:p>
          <a:p>
            <a:pPr marL="285750" indent="-285750">
              <a:buFont typeface="Arial"/>
              <a:buChar char="•"/>
            </a:pPr>
            <a:r>
              <a:rPr lang="en-US" sz="1400" b="1">
                <a:ea typeface="+mn-lt"/>
                <a:cs typeface="+mn-lt"/>
              </a:rPr>
              <a:t>Project Mariner:</a:t>
            </a:r>
            <a:r>
              <a:rPr lang="en-US" sz="1400">
                <a:ea typeface="+mn-lt"/>
                <a:cs typeface="+mn-lt"/>
              </a:rPr>
              <a:t> Designed to bring AI into browser workflows, Mariner automates repetitive tasks like form filling, navigation, and contextual actions. It aims to make Chrome smarter and more proactive, reducing friction for users and developers.</a:t>
            </a:r>
            <a:endParaRPr lang="en-US"/>
          </a:p>
          <a:p>
            <a:pPr marL="285750" indent="-285750">
              <a:buFont typeface="Arial"/>
              <a:buChar char="•"/>
            </a:pPr>
            <a:r>
              <a:rPr lang="en-US" sz="1400" b="1">
                <a:ea typeface="+mn-lt"/>
                <a:cs typeface="+mn-lt"/>
              </a:rPr>
              <a:t>Custom Hardware &amp; Data Centers:</a:t>
            </a:r>
            <a:r>
              <a:rPr lang="en-US" sz="1400">
                <a:ea typeface="+mn-lt"/>
                <a:cs typeface="+mn-lt"/>
              </a:rPr>
              <a:t> Google is investing heavily in specialized chips (TPUs) and global infrastructure to ensure low-latency AI experiences. This includes optimizing data centers for energy efficiency and scaling AI workloads.</a:t>
            </a:r>
            <a:endParaRPr lang="en-US"/>
          </a:p>
          <a:p>
            <a:endParaRPr lang="en-US" sz="1400" b="1"/>
          </a:p>
          <a:p>
            <a:pPr>
              <a:buFont typeface="Arial"/>
              <a:buChar char="•"/>
            </a:pPr>
            <a:endParaRPr lang="en-US" sz="1400" b="1"/>
          </a:p>
          <a:p>
            <a:pPr>
              <a:buFont typeface="Arial"/>
              <a:buChar char="•"/>
            </a:pPr>
            <a:endParaRPr lang="en-US" sz="1400"/>
          </a:p>
          <a:p>
            <a:pPr>
              <a:buFont typeface="Arial"/>
              <a:buChar char="•"/>
            </a:pPr>
            <a:endParaRPr lang="en-US" sz="1400"/>
          </a:p>
          <a:p>
            <a:pPr marL="285750" indent="-285750">
              <a:buFont typeface="Arial"/>
              <a:buChar char="•"/>
            </a:pPr>
            <a:endParaRPr lang="en-US" sz="1400"/>
          </a:p>
        </p:txBody>
      </p:sp>
      <p:cxnSp>
        <p:nvCxnSpPr>
          <p:cNvPr id="11" name="Straight Arrow Connector 10">
            <a:extLst>
              <a:ext uri="{FF2B5EF4-FFF2-40B4-BE49-F238E27FC236}">
                <a16:creationId xmlns:a16="http://schemas.microsoft.com/office/drawing/2014/main" id="{24397F5C-89B0-A995-77E8-270C3BAC395B}"/>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B4726EAC-7D4E-4A0F-0740-F5624FDEBDB5}"/>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1ECB45B9-7213-066A-19E9-9568ADCC04DF}"/>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3" name="Picture 2" descr="Google Unveils Gemini Updates and Project Astra for Advanced AI Eyewear -  Global Brands Magazine">
            <a:extLst>
              <a:ext uri="{FF2B5EF4-FFF2-40B4-BE49-F238E27FC236}">
                <a16:creationId xmlns:a16="http://schemas.microsoft.com/office/drawing/2014/main" id="{C258E9AA-FE4E-836A-2777-38B817914113}"/>
              </a:ext>
            </a:extLst>
          </p:cNvPr>
          <p:cNvPicPr>
            <a:picLocks noChangeAspect="1"/>
          </p:cNvPicPr>
          <p:nvPr/>
        </p:nvPicPr>
        <p:blipFill>
          <a:blip r:embed="rId3"/>
          <a:stretch>
            <a:fillRect/>
          </a:stretch>
        </p:blipFill>
        <p:spPr>
          <a:xfrm>
            <a:off x="7908879" y="2602079"/>
            <a:ext cx="3960123" cy="2222498"/>
          </a:xfrm>
          <a:prstGeom prst="rect">
            <a:avLst/>
          </a:prstGeom>
        </p:spPr>
      </p:pic>
    </p:spTree>
    <p:extLst>
      <p:ext uri="{BB962C8B-B14F-4D97-AF65-F5344CB8AC3E}">
        <p14:creationId xmlns:p14="http://schemas.microsoft.com/office/powerpoint/2010/main" val="339120800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AB8F9-88DB-2FA4-F1A8-F8EAD5C8CB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59886B-4FC6-DE9E-55C3-F47C87CAF6ED}"/>
              </a:ext>
            </a:extLst>
          </p:cNvPr>
          <p:cNvSpPr>
            <a:spLocks noGrp="1"/>
          </p:cNvSpPr>
          <p:nvPr>
            <p:ph type="title"/>
          </p:nvPr>
        </p:nvSpPr>
        <p:spPr>
          <a:xfrm>
            <a:off x="411135" y="2640"/>
            <a:ext cx="11552609" cy="1179756"/>
          </a:xfrm>
        </p:spPr>
        <p:txBody>
          <a:bodyPr>
            <a:normAutofit/>
          </a:bodyPr>
          <a:lstStyle/>
          <a:p>
            <a:r>
              <a:rPr lang="en-US">
                <a:ea typeface="+mj-lt"/>
                <a:cs typeface="+mj-lt"/>
              </a:rPr>
              <a:t>Gemini Ecosystem &amp; Platform Integration</a:t>
            </a:r>
            <a:endParaRPr lang="en-US"/>
          </a:p>
        </p:txBody>
      </p:sp>
      <p:sp>
        <p:nvSpPr>
          <p:cNvPr id="4" name="Text Placeholder 3">
            <a:extLst>
              <a:ext uri="{FF2B5EF4-FFF2-40B4-BE49-F238E27FC236}">
                <a16:creationId xmlns:a16="http://schemas.microsoft.com/office/drawing/2014/main" id="{0B3C2E93-8CA7-3FBA-7C9C-0155A8FCF775}"/>
              </a:ext>
            </a:extLst>
          </p:cNvPr>
          <p:cNvSpPr>
            <a:spLocks noGrp="1"/>
          </p:cNvSpPr>
          <p:nvPr>
            <p:ph type="body" sz="quarter" idx="13"/>
          </p:nvPr>
        </p:nvSpPr>
        <p:spPr>
          <a:xfrm>
            <a:off x="539675" y="2029007"/>
            <a:ext cx="7031411" cy="4202652"/>
          </a:xfrm>
        </p:spPr>
        <p:txBody>
          <a:bodyPr vert="horz" lIns="91440" tIns="45720" rIns="91440" bIns="45720" rtlCol="0" anchor="t">
            <a:noAutofit/>
          </a:bodyPr>
          <a:lstStyle/>
          <a:p>
            <a:pPr>
              <a:buFont typeface="Arial"/>
              <a:buChar char="•"/>
            </a:pPr>
            <a:r>
              <a:rPr lang="en-US" sz="1400" b="1">
                <a:ea typeface="+mn-lt"/>
                <a:cs typeface="+mn-lt"/>
              </a:rPr>
              <a:t>Gemini as Core AI:</a:t>
            </a:r>
            <a:r>
              <a:rPr lang="en-US" sz="1400">
                <a:ea typeface="+mn-lt"/>
                <a:cs typeface="+mn-lt"/>
              </a:rPr>
              <a:t> Gemini is Google’s flagship AI model family, powering everything from search to productivity tools. It’s multimodal, meaning it can handle text, images, and code in one system.</a:t>
            </a:r>
            <a:endParaRPr lang="en-US">
              <a:ea typeface="+mn-lt"/>
              <a:cs typeface="+mn-lt"/>
            </a:endParaRPr>
          </a:p>
          <a:p>
            <a:pPr>
              <a:buFont typeface="Arial"/>
              <a:buChar char="•"/>
            </a:pPr>
            <a:r>
              <a:rPr lang="en-US" sz="1400" b="1">
                <a:ea typeface="+mn-lt"/>
                <a:cs typeface="+mn-lt"/>
              </a:rPr>
              <a:t>Gemini 2.0:</a:t>
            </a:r>
            <a:r>
              <a:rPr lang="en-US" sz="1400">
                <a:ea typeface="+mn-lt"/>
                <a:cs typeface="+mn-lt"/>
              </a:rPr>
              <a:t> Released in 2024, this version improved reasoning, speed, and multimodal capabilities, making it suitable for enterprise and consumer applications.</a:t>
            </a:r>
            <a:endParaRPr lang="en-US">
              <a:ea typeface="+mn-lt"/>
              <a:cs typeface="+mn-lt"/>
            </a:endParaRPr>
          </a:p>
          <a:p>
            <a:pPr>
              <a:buFont typeface="Arial"/>
              <a:buChar char="•"/>
            </a:pPr>
            <a:r>
              <a:rPr lang="en-US" sz="1400" b="1">
                <a:ea typeface="+mn-lt"/>
                <a:cs typeface="+mn-lt"/>
              </a:rPr>
              <a:t>Integration Across Products:</a:t>
            </a:r>
            <a:r>
              <a:rPr lang="en-US" sz="1400">
                <a:ea typeface="+mn-lt"/>
                <a:cs typeface="+mn-lt"/>
              </a:rPr>
              <a:t> Gemini is embedded in over 2 billion user-facing products—Android, Chrome, Gmail, Maps, Play, Search, and YouTube—creating a unified AI experience.</a:t>
            </a:r>
            <a:endParaRPr lang="en-US">
              <a:ea typeface="+mn-lt"/>
              <a:cs typeface="+mn-lt"/>
            </a:endParaRPr>
          </a:p>
          <a:p>
            <a:pPr>
              <a:buFont typeface="Arial"/>
              <a:buChar char="•"/>
            </a:pPr>
            <a:r>
              <a:rPr lang="en-US" sz="1400" b="1">
                <a:ea typeface="+mn-lt"/>
                <a:cs typeface="+mn-lt"/>
              </a:rPr>
              <a:t>Strategic Shift:</a:t>
            </a:r>
            <a:r>
              <a:rPr lang="en-US" sz="1400">
                <a:ea typeface="+mn-lt"/>
                <a:cs typeface="+mn-lt"/>
              </a:rPr>
              <a:t> Google’s platform strategy is now AI-first, meaning every product update prioritizes AI features for personalization, efficiency, and automation.</a:t>
            </a:r>
            <a:endParaRPr lang="en-US">
              <a:ea typeface="+mn-lt"/>
              <a:cs typeface="+mn-lt"/>
            </a:endParaRPr>
          </a:p>
          <a:p>
            <a:endParaRPr lang="en-US" sz="1400"/>
          </a:p>
          <a:p>
            <a:endParaRPr lang="en-US" sz="1400" b="1"/>
          </a:p>
          <a:p>
            <a:pPr>
              <a:buFont typeface="Arial"/>
              <a:buChar char="•"/>
            </a:pPr>
            <a:endParaRPr lang="en-US" sz="1400" b="1"/>
          </a:p>
          <a:p>
            <a:pPr>
              <a:buFont typeface="Arial"/>
              <a:buChar char="•"/>
            </a:pPr>
            <a:endParaRPr lang="en-US" sz="1400"/>
          </a:p>
          <a:p>
            <a:pPr>
              <a:buFont typeface="Arial"/>
              <a:buChar char="•"/>
            </a:pPr>
            <a:endParaRPr lang="en-US" sz="1400"/>
          </a:p>
          <a:p>
            <a:pPr marL="285750" indent="-285750">
              <a:buFont typeface="Arial"/>
              <a:buChar char="•"/>
            </a:pPr>
            <a:endParaRPr lang="en-US" sz="1400"/>
          </a:p>
        </p:txBody>
      </p:sp>
      <p:cxnSp>
        <p:nvCxnSpPr>
          <p:cNvPr id="11" name="Straight Arrow Connector 10">
            <a:extLst>
              <a:ext uri="{FF2B5EF4-FFF2-40B4-BE49-F238E27FC236}">
                <a16:creationId xmlns:a16="http://schemas.microsoft.com/office/drawing/2014/main" id="{593DC650-D946-0DD5-E4CD-B85A7391CACE}"/>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0031818C-002F-AB27-471A-0D31849F40FC}"/>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6504261A-386C-5D56-C2AA-A9832C4E9194}"/>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3" name="Picture 2" descr="Google Gemini">
            <a:extLst>
              <a:ext uri="{FF2B5EF4-FFF2-40B4-BE49-F238E27FC236}">
                <a16:creationId xmlns:a16="http://schemas.microsoft.com/office/drawing/2014/main" id="{2D329D5D-1BEF-851D-FEB7-507BDB01341E}"/>
              </a:ext>
            </a:extLst>
          </p:cNvPr>
          <p:cNvPicPr>
            <a:picLocks noChangeAspect="1"/>
          </p:cNvPicPr>
          <p:nvPr/>
        </p:nvPicPr>
        <p:blipFill>
          <a:blip r:embed="rId3"/>
          <a:stretch>
            <a:fillRect/>
          </a:stretch>
        </p:blipFill>
        <p:spPr>
          <a:xfrm>
            <a:off x="7579056" y="2134311"/>
            <a:ext cx="4608393" cy="2600751"/>
          </a:xfrm>
          <a:prstGeom prst="rect">
            <a:avLst/>
          </a:prstGeom>
        </p:spPr>
      </p:pic>
    </p:spTree>
    <p:extLst>
      <p:ext uri="{BB962C8B-B14F-4D97-AF65-F5344CB8AC3E}">
        <p14:creationId xmlns:p14="http://schemas.microsoft.com/office/powerpoint/2010/main" val="389572179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4CDDD-443F-8B70-8461-A605615768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C68743-B759-5540-8A2F-EE5DA11F7A81}"/>
              </a:ext>
            </a:extLst>
          </p:cNvPr>
          <p:cNvSpPr>
            <a:spLocks noGrp="1"/>
          </p:cNvSpPr>
          <p:nvPr>
            <p:ph type="title"/>
          </p:nvPr>
        </p:nvSpPr>
        <p:spPr>
          <a:xfrm>
            <a:off x="411135" y="2640"/>
            <a:ext cx="11552609" cy="1179756"/>
          </a:xfrm>
        </p:spPr>
        <p:txBody>
          <a:bodyPr>
            <a:normAutofit/>
          </a:bodyPr>
          <a:lstStyle/>
          <a:p>
            <a:r>
              <a:rPr lang="en-US">
                <a:ea typeface="+mj-lt"/>
                <a:cs typeface="+mj-lt"/>
              </a:rPr>
              <a:t>AI for Science &amp; Global Impact</a:t>
            </a:r>
            <a:endParaRPr lang="en-US"/>
          </a:p>
        </p:txBody>
      </p:sp>
      <p:sp>
        <p:nvSpPr>
          <p:cNvPr id="4" name="Text Placeholder 3">
            <a:extLst>
              <a:ext uri="{FF2B5EF4-FFF2-40B4-BE49-F238E27FC236}">
                <a16:creationId xmlns:a16="http://schemas.microsoft.com/office/drawing/2014/main" id="{185B900A-E487-2945-A3AF-21153A2AF3FF}"/>
              </a:ext>
            </a:extLst>
          </p:cNvPr>
          <p:cNvSpPr>
            <a:spLocks noGrp="1"/>
          </p:cNvSpPr>
          <p:nvPr>
            <p:ph type="body" sz="quarter" idx="13"/>
          </p:nvPr>
        </p:nvSpPr>
        <p:spPr>
          <a:xfrm>
            <a:off x="521746" y="2208300"/>
            <a:ext cx="7031411" cy="3861994"/>
          </a:xfrm>
        </p:spPr>
        <p:txBody>
          <a:bodyPr vert="horz" lIns="91440" tIns="45720" rIns="91440" bIns="45720" rtlCol="0" anchor="t">
            <a:noAutofit/>
          </a:bodyPr>
          <a:lstStyle/>
          <a:p>
            <a:pPr>
              <a:buFont typeface="Arial"/>
              <a:buChar char="•"/>
            </a:pPr>
            <a:r>
              <a:rPr lang="en-US" sz="1400" b="1">
                <a:ea typeface="+mn-lt"/>
                <a:cs typeface="+mn-lt"/>
              </a:rPr>
              <a:t>AlphaFold 3:</a:t>
            </a:r>
            <a:r>
              <a:rPr lang="en-US" sz="1400">
                <a:ea typeface="+mn-lt"/>
                <a:cs typeface="+mn-lt"/>
              </a:rPr>
              <a:t> A breakthrough AI model predicting the structure and interactions of all molecules in the human body. This accelerates research in biology, medicine, and drug discovery.</a:t>
            </a:r>
            <a:endParaRPr lang="en-US">
              <a:ea typeface="+mn-lt"/>
              <a:cs typeface="+mn-lt"/>
            </a:endParaRPr>
          </a:p>
          <a:p>
            <a:pPr>
              <a:buFont typeface="Arial"/>
              <a:buChar char="•"/>
            </a:pPr>
            <a:r>
              <a:rPr lang="en-US" sz="1400" b="1">
                <a:ea typeface="+mn-lt"/>
                <a:cs typeface="+mn-lt"/>
              </a:rPr>
              <a:t>Protein Folding Problem:</a:t>
            </a:r>
            <a:r>
              <a:rPr lang="en-US" sz="1400">
                <a:ea typeface="+mn-lt"/>
                <a:cs typeface="+mn-lt"/>
              </a:rPr>
              <a:t> DeepMind’s original AlphaFold solved a decades-old challenge in 2020, and AlphaFold 3 expands this to more complex molecular interactions.</a:t>
            </a:r>
            <a:endParaRPr lang="en-US">
              <a:ea typeface="+mn-lt"/>
              <a:cs typeface="+mn-lt"/>
            </a:endParaRPr>
          </a:p>
          <a:p>
            <a:pPr>
              <a:buFont typeface="Arial"/>
              <a:buChar char="•"/>
            </a:pPr>
            <a:r>
              <a:rPr lang="en-US" sz="1400" b="1">
                <a:ea typeface="+mn-lt"/>
                <a:cs typeface="+mn-lt"/>
              </a:rPr>
              <a:t>Beyond Biology:</a:t>
            </a:r>
            <a:r>
              <a:rPr lang="en-US" sz="1400">
                <a:ea typeface="+mn-lt"/>
                <a:cs typeface="+mn-lt"/>
              </a:rPr>
              <a:t> Google applies AI to climate modeling, renewable energy optimization, and agricultural research, aiming to tackle global challenges.</a:t>
            </a:r>
            <a:endParaRPr lang="en-US">
              <a:ea typeface="+mn-lt"/>
              <a:cs typeface="+mn-lt"/>
            </a:endParaRPr>
          </a:p>
          <a:p>
            <a:pPr>
              <a:buFont typeface="Arial"/>
              <a:buChar char="•"/>
            </a:pPr>
            <a:endParaRPr lang="en-US" sz="1400">
              <a:ea typeface="+mn-lt"/>
              <a:cs typeface="+mn-lt"/>
            </a:endParaRPr>
          </a:p>
          <a:p>
            <a:pPr>
              <a:buFont typeface="Arial"/>
              <a:buChar char="•"/>
            </a:pPr>
            <a:endParaRPr lang="en-US" sz="1400">
              <a:ea typeface="+mn-lt"/>
              <a:cs typeface="+mn-lt"/>
            </a:endParaRPr>
          </a:p>
          <a:p>
            <a:pPr>
              <a:buFont typeface="Arial"/>
              <a:buChar char="•"/>
            </a:pPr>
            <a:endParaRPr lang="en-US" sz="1400">
              <a:ea typeface="+mn-lt"/>
              <a:cs typeface="+mn-lt"/>
            </a:endParaRPr>
          </a:p>
          <a:p>
            <a:endParaRPr lang="en-US" sz="1400"/>
          </a:p>
          <a:p>
            <a:endParaRPr lang="en-US" sz="1400" b="1"/>
          </a:p>
          <a:p>
            <a:pPr>
              <a:buFont typeface="Arial"/>
              <a:buChar char="•"/>
            </a:pPr>
            <a:endParaRPr lang="en-US" sz="1400" b="1"/>
          </a:p>
          <a:p>
            <a:pPr>
              <a:buFont typeface="Arial"/>
              <a:buChar char="•"/>
            </a:pPr>
            <a:endParaRPr lang="en-US" sz="1400"/>
          </a:p>
          <a:p>
            <a:pPr>
              <a:buFont typeface="Arial"/>
              <a:buChar char="•"/>
            </a:pPr>
            <a:endParaRPr lang="en-US" sz="1400"/>
          </a:p>
          <a:p>
            <a:pPr marL="285750" indent="-285750">
              <a:buFont typeface="Arial"/>
              <a:buChar char="•"/>
            </a:pPr>
            <a:endParaRPr lang="en-US" sz="1400"/>
          </a:p>
        </p:txBody>
      </p:sp>
      <p:cxnSp>
        <p:nvCxnSpPr>
          <p:cNvPr id="11" name="Straight Arrow Connector 10">
            <a:extLst>
              <a:ext uri="{FF2B5EF4-FFF2-40B4-BE49-F238E27FC236}">
                <a16:creationId xmlns:a16="http://schemas.microsoft.com/office/drawing/2014/main" id="{0636F656-3C95-D4F7-825C-A406CFF62656}"/>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9" name="Picture 18" descr="File:Google &quot;G&quot; logo.svg - Wikimedia Commons">
            <a:extLst>
              <a:ext uri="{FF2B5EF4-FFF2-40B4-BE49-F238E27FC236}">
                <a16:creationId xmlns:a16="http://schemas.microsoft.com/office/drawing/2014/main" id="{A5642329-3FD7-FACF-C4B5-CC354864EB64}"/>
              </a:ext>
            </a:extLst>
          </p:cNvPr>
          <p:cNvPicPr>
            <a:picLocks noChangeAspect="1"/>
          </p:cNvPicPr>
          <p:nvPr/>
        </p:nvPicPr>
        <p:blipFill>
          <a:blip r:embed="rId2"/>
          <a:stretch>
            <a:fillRect/>
          </a:stretch>
        </p:blipFill>
        <p:spPr>
          <a:xfrm>
            <a:off x="11505305" y="6239699"/>
            <a:ext cx="461083" cy="467083"/>
          </a:xfrm>
          <a:prstGeom prst="rect">
            <a:avLst/>
          </a:prstGeom>
        </p:spPr>
      </p:pic>
      <p:cxnSp>
        <p:nvCxnSpPr>
          <p:cNvPr id="21" name="Straight Arrow Connector 20">
            <a:extLst>
              <a:ext uri="{FF2B5EF4-FFF2-40B4-BE49-F238E27FC236}">
                <a16:creationId xmlns:a16="http://schemas.microsoft.com/office/drawing/2014/main" id="{90A94BF2-DF39-7243-AF7A-909923B90569}"/>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Picture 4" descr="Google Unveils AI for Predicting Behavior of Human Molecules - The New York  Times">
            <a:extLst>
              <a:ext uri="{FF2B5EF4-FFF2-40B4-BE49-F238E27FC236}">
                <a16:creationId xmlns:a16="http://schemas.microsoft.com/office/drawing/2014/main" id="{6DCAC2FF-AF55-18F0-2756-68C463FF5285}"/>
              </a:ext>
            </a:extLst>
          </p:cNvPr>
          <p:cNvPicPr>
            <a:picLocks noChangeAspect="1"/>
          </p:cNvPicPr>
          <p:nvPr/>
        </p:nvPicPr>
        <p:blipFill>
          <a:blip r:embed="rId3"/>
          <a:stretch>
            <a:fillRect/>
          </a:stretch>
        </p:blipFill>
        <p:spPr>
          <a:xfrm>
            <a:off x="7546071" y="2207879"/>
            <a:ext cx="4185315" cy="2954031"/>
          </a:xfrm>
          <a:prstGeom prst="rect">
            <a:avLst/>
          </a:prstGeom>
        </p:spPr>
      </p:pic>
    </p:spTree>
    <p:extLst>
      <p:ext uri="{BB962C8B-B14F-4D97-AF65-F5344CB8AC3E}">
        <p14:creationId xmlns:p14="http://schemas.microsoft.com/office/powerpoint/2010/main" val="245901285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B34E9-C8FA-2F9E-FC59-320FC603AB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737C88-A9FC-F0EA-1E49-8A3234A6EE6E}"/>
              </a:ext>
            </a:extLst>
          </p:cNvPr>
          <p:cNvSpPr>
            <a:spLocks noGrp="1"/>
          </p:cNvSpPr>
          <p:nvPr>
            <p:ph type="ctrTitle"/>
          </p:nvPr>
        </p:nvSpPr>
        <p:spPr>
          <a:xfrm>
            <a:off x="177136" y="1017594"/>
            <a:ext cx="9796352" cy="4572000"/>
          </a:xfrm>
        </p:spPr>
        <p:txBody>
          <a:bodyPr/>
          <a:lstStyle/>
          <a:p>
            <a:r>
              <a:rPr lang="en-US"/>
              <a:t>Leadership→</a:t>
            </a:r>
          </a:p>
        </p:txBody>
      </p:sp>
      <p:grpSp>
        <p:nvGrpSpPr>
          <p:cNvPr id="3" name="Group 2">
            <a:extLst>
              <a:ext uri="{FF2B5EF4-FFF2-40B4-BE49-F238E27FC236}">
                <a16:creationId xmlns:a16="http://schemas.microsoft.com/office/drawing/2014/main" id="{A8DDAC02-282C-737C-7139-A2DC439B3F48}"/>
              </a:ext>
            </a:extLst>
          </p:cNvPr>
          <p:cNvGrpSpPr/>
          <p:nvPr/>
        </p:nvGrpSpPr>
        <p:grpSpPr>
          <a:xfrm>
            <a:off x="6207158" y="3096459"/>
            <a:ext cx="6479508" cy="3917177"/>
            <a:chOff x="5818970" y="2995818"/>
            <a:chExt cx="6867696" cy="4017818"/>
          </a:xfrm>
        </p:grpSpPr>
        <p:sp>
          <p:nvSpPr>
            <p:cNvPr id="7" name="Rectangle: Rounded Corners 6">
              <a:extLst>
                <a:ext uri="{FF2B5EF4-FFF2-40B4-BE49-F238E27FC236}">
                  <a16:creationId xmlns:a16="http://schemas.microsoft.com/office/drawing/2014/main" id="{CE713284-B3D7-6333-E2E1-B4352B3B62EF}"/>
                </a:ext>
              </a:extLst>
            </p:cNvPr>
            <p:cNvSpPr/>
            <p:nvPr/>
          </p:nvSpPr>
          <p:spPr>
            <a:xfrm>
              <a:off x="5818970" y="2995818"/>
              <a:ext cx="6867696" cy="4017818"/>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descr="File:Google &quot;G&quot; logo.svg - Wikimedia Commons">
              <a:extLst>
                <a:ext uri="{FF2B5EF4-FFF2-40B4-BE49-F238E27FC236}">
                  <a16:creationId xmlns:a16="http://schemas.microsoft.com/office/drawing/2014/main" id="{2778E214-016A-F01C-35E3-F0F7047AA6F6}"/>
                </a:ext>
              </a:extLst>
            </p:cNvPr>
            <p:cNvPicPr>
              <a:picLocks noChangeAspect="1"/>
            </p:cNvPicPr>
            <p:nvPr/>
          </p:nvPicPr>
          <p:blipFill>
            <a:blip r:embed="rId2"/>
            <a:stretch>
              <a:fillRect/>
            </a:stretch>
          </p:blipFill>
          <p:spPr>
            <a:xfrm>
              <a:off x="7879188" y="3633582"/>
              <a:ext cx="2743200" cy="2743200"/>
            </a:xfrm>
            <a:prstGeom prst="rect">
              <a:avLst/>
            </a:prstGeom>
          </p:spPr>
        </p:pic>
      </p:grpSp>
    </p:spTree>
    <p:extLst>
      <p:ext uri="{BB962C8B-B14F-4D97-AF65-F5344CB8AC3E}">
        <p14:creationId xmlns:p14="http://schemas.microsoft.com/office/powerpoint/2010/main" val="74799294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D2655-F0A7-92AC-143D-D1AEDA93FC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727327-7999-8A97-7495-BDA577B98D65}"/>
              </a:ext>
            </a:extLst>
          </p:cNvPr>
          <p:cNvSpPr>
            <a:spLocks noGrp="1"/>
          </p:cNvSpPr>
          <p:nvPr>
            <p:ph type="title"/>
          </p:nvPr>
        </p:nvSpPr>
        <p:spPr>
          <a:xfrm>
            <a:off x="536640" y="2640"/>
            <a:ext cx="10745788" cy="1188720"/>
          </a:xfrm>
        </p:spPr>
        <p:txBody>
          <a:bodyPr/>
          <a:lstStyle/>
          <a:p>
            <a:r>
              <a:rPr lang="en-US"/>
              <a:t>Larry Page  </a:t>
            </a:r>
            <a:br>
              <a:rPr lang="en-US"/>
            </a:br>
            <a:r>
              <a:rPr lang="en-US" sz="1600"/>
              <a:t>Co-Founder</a:t>
            </a:r>
          </a:p>
        </p:txBody>
      </p:sp>
      <p:sp>
        <p:nvSpPr>
          <p:cNvPr id="4" name="Text Placeholder 3">
            <a:extLst>
              <a:ext uri="{FF2B5EF4-FFF2-40B4-BE49-F238E27FC236}">
                <a16:creationId xmlns:a16="http://schemas.microsoft.com/office/drawing/2014/main" id="{3432C582-C893-65AF-1DBA-F87CA4CDFE2F}"/>
              </a:ext>
            </a:extLst>
          </p:cNvPr>
          <p:cNvSpPr>
            <a:spLocks noGrp="1"/>
          </p:cNvSpPr>
          <p:nvPr>
            <p:ph type="body" sz="quarter" idx="13"/>
          </p:nvPr>
        </p:nvSpPr>
        <p:spPr>
          <a:xfrm>
            <a:off x="1023093" y="2085669"/>
            <a:ext cx="5157788" cy="3108960"/>
          </a:xfrm>
        </p:spPr>
        <p:txBody>
          <a:bodyPr vert="horz" lIns="91440" tIns="45720" rIns="91440" bIns="45720" rtlCol="0" anchor="t">
            <a:normAutofit lnSpcReduction="10000"/>
          </a:bodyPr>
          <a:lstStyle/>
          <a:p>
            <a:r>
              <a:rPr lang="en-US" sz="1400">
                <a:ea typeface="+mn-lt"/>
                <a:cs typeface="+mn-lt"/>
              </a:rPr>
              <a:t>Larry Page received a </a:t>
            </a:r>
            <a:r>
              <a:rPr lang="en-US" sz="1400" b="1">
                <a:ea typeface="+mn-lt"/>
                <a:cs typeface="+mn-lt"/>
              </a:rPr>
              <a:t>computer engineering degree from the University of Michigan</a:t>
            </a:r>
            <a:r>
              <a:rPr lang="en-US" sz="1400">
                <a:ea typeface="+mn-lt"/>
                <a:cs typeface="+mn-lt"/>
              </a:rPr>
              <a:t> in 1995 and entered the doctorate program at Stanford University, where he met Brin. Page stepped down as CEO of Alphabet, the parent company of Google in 2019, but remains a board member and a controlling shareholder. He cofounded Google in 1998 with fellow Stanford Ph.D. student Sergey Brin. With Brin, Page invented Google's PageRank algorithm, which powers the search engine. Page was CEO until 2001, when Eric Schmidt took over, and then from 2011 until 2015, when he became CEO of Google's new parent firm Alphabet. </a:t>
            </a:r>
            <a:endParaRPr lang="en-US"/>
          </a:p>
          <a:p>
            <a:endParaRPr lang="en-US" sz="1400">
              <a:solidFill>
                <a:srgbClr val="000000"/>
              </a:solidFill>
              <a:latin typeface="Century Gothic"/>
            </a:endParaRPr>
          </a:p>
        </p:txBody>
      </p:sp>
      <p:pic>
        <p:nvPicPr>
          <p:cNvPr id="8" name="Picture 7" descr="File:Google &quot;G&quot; logo.svg - Wikimedia Commons">
            <a:extLst>
              <a:ext uri="{FF2B5EF4-FFF2-40B4-BE49-F238E27FC236}">
                <a16:creationId xmlns:a16="http://schemas.microsoft.com/office/drawing/2014/main" id="{C1649404-F2F9-C928-2A57-5947761352B1}"/>
              </a:ext>
            </a:extLst>
          </p:cNvPr>
          <p:cNvPicPr>
            <a:picLocks noChangeAspect="1"/>
          </p:cNvPicPr>
          <p:nvPr/>
        </p:nvPicPr>
        <p:blipFill>
          <a:blip r:embed="rId2"/>
          <a:stretch>
            <a:fillRect/>
          </a:stretch>
        </p:blipFill>
        <p:spPr>
          <a:xfrm>
            <a:off x="11281188" y="6015582"/>
            <a:ext cx="685200" cy="691200"/>
          </a:xfrm>
          <a:prstGeom prst="rect">
            <a:avLst/>
          </a:prstGeom>
        </p:spPr>
      </p:pic>
      <p:cxnSp>
        <p:nvCxnSpPr>
          <p:cNvPr id="10" name="Straight Arrow Connector 9">
            <a:extLst>
              <a:ext uri="{FF2B5EF4-FFF2-40B4-BE49-F238E27FC236}">
                <a16:creationId xmlns:a16="http://schemas.microsoft.com/office/drawing/2014/main" id="{D8C764BF-85AA-E2F1-4320-64EE206ABA81}"/>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469C4B1-822A-EC8F-0C26-2D2B50FE8B56}"/>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DEE3A2ED-A83E-A569-25D7-8D64F3B56DB0}"/>
              </a:ext>
            </a:extLst>
          </p:cNvPr>
          <p:cNvGrpSpPr/>
          <p:nvPr/>
        </p:nvGrpSpPr>
        <p:grpSpPr>
          <a:xfrm>
            <a:off x="7341467" y="1466490"/>
            <a:ext cx="3958493" cy="4357197"/>
            <a:chOff x="7398975" y="1293962"/>
            <a:chExt cx="4087890" cy="4472216"/>
          </a:xfrm>
        </p:grpSpPr>
        <p:sp>
          <p:nvSpPr>
            <p:cNvPr id="19" name="Rectangle 18">
              <a:extLst>
                <a:ext uri="{FF2B5EF4-FFF2-40B4-BE49-F238E27FC236}">
                  <a16:creationId xmlns:a16="http://schemas.microsoft.com/office/drawing/2014/main" id="{AC069A71-62F6-C662-E58B-53422E644B0D}"/>
                </a:ext>
              </a:extLst>
            </p:cNvPr>
            <p:cNvSpPr/>
            <p:nvPr/>
          </p:nvSpPr>
          <p:spPr>
            <a:xfrm>
              <a:off x="7398975" y="1293962"/>
              <a:ext cx="4087890" cy="44722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erson in a suit holding a microphone&#10;&#10;AI-generated content may be incorrect.">
              <a:extLst>
                <a:ext uri="{FF2B5EF4-FFF2-40B4-BE49-F238E27FC236}">
                  <a16:creationId xmlns:a16="http://schemas.microsoft.com/office/drawing/2014/main" id="{7E757595-C6DF-2D19-879D-D302651A89B2}"/>
                </a:ext>
              </a:extLst>
            </p:cNvPr>
            <p:cNvPicPr>
              <a:picLocks noChangeAspect="1"/>
            </p:cNvPicPr>
            <p:nvPr/>
          </p:nvPicPr>
          <p:blipFill>
            <a:blip r:embed="rId3"/>
            <a:stretch>
              <a:fillRect/>
            </a:stretch>
          </p:blipFill>
          <p:spPr>
            <a:xfrm>
              <a:off x="7788575" y="1605591"/>
              <a:ext cx="3314700" cy="3848100"/>
            </a:xfrm>
            <a:prstGeom prst="rect">
              <a:avLst/>
            </a:prstGeom>
          </p:spPr>
        </p:pic>
      </p:grpSp>
    </p:spTree>
    <p:extLst>
      <p:ext uri="{BB962C8B-B14F-4D97-AF65-F5344CB8AC3E}">
        <p14:creationId xmlns:p14="http://schemas.microsoft.com/office/powerpoint/2010/main" val="12988261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B7B85-1AD4-22D3-F33F-A55E80F397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52057F-00C4-E79D-A4C0-14EF1A23A160}"/>
              </a:ext>
            </a:extLst>
          </p:cNvPr>
          <p:cNvSpPr>
            <a:spLocks noGrp="1"/>
          </p:cNvSpPr>
          <p:nvPr>
            <p:ph type="title"/>
          </p:nvPr>
        </p:nvSpPr>
        <p:spPr>
          <a:xfrm>
            <a:off x="536640" y="2640"/>
            <a:ext cx="10745788" cy="1188720"/>
          </a:xfrm>
        </p:spPr>
        <p:txBody>
          <a:bodyPr/>
          <a:lstStyle/>
          <a:p>
            <a:r>
              <a:rPr lang="en-US"/>
              <a:t>Sergey Brin  </a:t>
            </a:r>
            <a:br>
              <a:rPr lang="en-US"/>
            </a:br>
            <a:r>
              <a:rPr lang="en-US" sz="1600"/>
              <a:t>Co-Founder</a:t>
            </a:r>
          </a:p>
        </p:txBody>
      </p:sp>
      <p:sp>
        <p:nvSpPr>
          <p:cNvPr id="4" name="Text Placeholder 3">
            <a:extLst>
              <a:ext uri="{FF2B5EF4-FFF2-40B4-BE49-F238E27FC236}">
                <a16:creationId xmlns:a16="http://schemas.microsoft.com/office/drawing/2014/main" id="{48E623E8-024E-2419-B02D-42AC5E2FB506}"/>
              </a:ext>
            </a:extLst>
          </p:cNvPr>
          <p:cNvSpPr>
            <a:spLocks noGrp="1"/>
          </p:cNvSpPr>
          <p:nvPr>
            <p:ph type="body" sz="quarter" idx="13"/>
          </p:nvPr>
        </p:nvSpPr>
        <p:spPr>
          <a:xfrm>
            <a:off x="936829" y="2056915"/>
            <a:ext cx="5157788" cy="3108960"/>
          </a:xfrm>
        </p:spPr>
        <p:txBody>
          <a:bodyPr vert="horz" lIns="91440" tIns="45720" rIns="91440" bIns="45720" rtlCol="0" anchor="t">
            <a:normAutofit fontScale="92500" lnSpcReduction="20000"/>
          </a:bodyPr>
          <a:lstStyle/>
          <a:p>
            <a:r>
              <a:rPr lang="en-US" sz="1400">
                <a:ea typeface="+mn-lt"/>
                <a:cs typeface="+mn-lt"/>
              </a:rPr>
              <a:t>Sergey Brin </a:t>
            </a:r>
            <a:r>
              <a:rPr lang="en-US" sz="1400" b="1">
                <a:ea typeface="+mn-lt"/>
                <a:cs typeface="+mn-lt"/>
              </a:rPr>
              <a:t>received degrees (1993) in computer science and mathematics at the University of Maryland</a:t>
            </a:r>
            <a:r>
              <a:rPr lang="en-US" sz="1400">
                <a:ea typeface="+mn-lt"/>
                <a:cs typeface="+mn-lt"/>
              </a:rPr>
              <a:t>, he entered Stanford University’s graduate program, where he met Page, a fellow graduate student. </a:t>
            </a:r>
            <a:r>
              <a:rPr lang="en-US" sz="1400" b="1">
                <a:ea typeface="+mn-lt"/>
                <a:cs typeface="+mn-lt"/>
              </a:rPr>
              <a:t>Brin received a master’s degree</a:t>
            </a:r>
            <a:r>
              <a:rPr lang="en-US" sz="1400">
                <a:ea typeface="+mn-lt"/>
                <a:cs typeface="+mn-lt"/>
              </a:rPr>
              <a:t> in 1995, but he went on leave from Stanford’s doctorate program to continue working on the search engine. Brin became the company’s president of technology. However, in April 2011, Brin relinquished his duties as president of technology to become director of special projects. Google was reorganized in August 2015 to become a subsidiary of Alphabet Inc., a newly created holding company with Brin as its president. In December 2019 he left the post, though he continued to serve on Alphabet’s board of directors. </a:t>
            </a:r>
            <a:endParaRPr lang="en-US"/>
          </a:p>
          <a:p>
            <a:endParaRPr lang="en-US" sz="1400">
              <a:solidFill>
                <a:srgbClr val="000000"/>
              </a:solidFill>
              <a:latin typeface="Century Gothic"/>
            </a:endParaRPr>
          </a:p>
        </p:txBody>
      </p:sp>
      <p:pic>
        <p:nvPicPr>
          <p:cNvPr id="8" name="Picture 7" descr="File:Google &quot;G&quot; logo.svg - Wikimedia Commons">
            <a:extLst>
              <a:ext uri="{FF2B5EF4-FFF2-40B4-BE49-F238E27FC236}">
                <a16:creationId xmlns:a16="http://schemas.microsoft.com/office/drawing/2014/main" id="{7F1BC268-395B-EEAD-E9E0-409B8D173694}"/>
              </a:ext>
            </a:extLst>
          </p:cNvPr>
          <p:cNvPicPr>
            <a:picLocks noChangeAspect="1"/>
          </p:cNvPicPr>
          <p:nvPr/>
        </p:nvPicPr>
        <p:blipFill>
          <a:blip r:embed="rId2"/>
          <a:stretch>
            <a:fillRect/>
          </a:stretch>
        </p:blipFill>
        <p:spPr>
          <a:xfrm>
            <a:off x="11281188" y="6015582"/>
            <a:ext cx="685200" cy="691200"/>
          </a:xfrm>
          <a:prstGeom prst="rect">
            <a:avLst/>
          </a:prstGeom>
        </p:spPr>
      </p:pic>
      <p:cxnSp>
        <p:nvCxnSpPr>
          <p:cNvPr id="10" name="Straight Arrow Connector 9">
            <a:extLst>
              <a:ext uri="{FF2B5EF4-FFF2-40B4-BE49-F238E27FC236}">
                <a16:creationId xmlns:a16="http://schemas.microsoft.com/office/drawing/2014/main" id="{FC1EB43B-EC64-87D1-FB11-740B42BF03CF}"/>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297949-1C49-6B86-E064-4BAB6D4600B0}"/>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407287A6-4B6A-E104-D646-BF1A57D1331C}"/>
              </a:ext>
            </a:extLst>
          </p:cNvPr>
          <p:cNvGrpSpPr/>
          <p:nvPr/>
        </p:nvGrpSpPr>
        <p:grpSpPr>
          <a:xfrm>
            <a:off x="7150483" y="1541381"/>
            <a:ext cx="4139820" cy="3980597"/>
            <a:chOff x="7438030" y="1512626"/>
            <a:chExt cx="4139820" cy="3980597"/>
          </a:xfrm>
        </p:grpSpPr>
        <p:sp>
          <p:nvSpPr>
            <p:cNvPr id="6" name="Rectangle 5">
              <a:extLst>
                <a:ext uri="{FF2B5EF4-FFF2-40B4-BE49-F238E27FC236}">
                  <a16:creationId xmlns:a16="http://schemas.microsoft.com/office/drawing/2014/main" id="{6C3392E4-13EC-42CC-2F31-1C7EE57237DE}"/>
                </a:ext>
              </a:extLst>
            </p:cNvPr>
            <p:cNvSpPr/>
            <p:nvPr/>
          </p:nvSpPr>
          <p:spPr>
            <a:xfrm>
              <a:off x="7438030" y="1512626"/>
              <a:ext cx="4139820" cy="39805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a black suit&#10;&#10;AI-generated content may be incorrect.">
              <a:extLst>
                <a:ext uri="{FF2B5EF4-FFF2-40B4-BE49-F238E27FC236}">
                  <a16:creationId xmlns:a16="http://schemas.microsoft.com/office/drawing/2014/main" id="{5E1E92B6-72E1-C283-02FF-08140981D7A7}"/>
                </a:ext>
              </a:extLst>
            </p:cNvPr>
            <p:cNvPicPr>
              <a:picLocks noChangeAspect="1"/>
            </p:cNvPicPr>
            <p:nvPr/>
          </p:nvPicPr>
          <p:blipFill>
            <a:blip r:embed="rId3"/>
            <a:stretch>
              <a:fillRect/>
            </a:stretch>
          </p:blipFill>
          <p:spPr>
            <a:xfrm>
              <a:off x="7705867" y="1741123"/>
              <a:ext cx="3581400" cy="3524250"/>
            </a:xfrm>
            <a:prstGeom prst="rect">
              <a:avLst/>
            </a:prstGeom>
          </p:spPr>
        </p:pic>
      </p:grpSp>
    </p:spTree>
    <p:extLst>
      <p:ext uri="{BB962C8B-B14F-4D97-AF65-F5344CB8AC3E}">
        <p14:creationId xmlns:p14="http://schemas.microsoft.com/office/powerpoint/2010/main" val="60900495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7C52-6D4A-2F2C-798B-F29E7069FC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BCD83-B1D2-0047-304B-A305828888CC}"/>
              </a:ext>
            </a:extLst>
          </p:cNvPr>
          <p:cNvSpPr>
            <a:spLocks noGrp="1"/>
          </p:cNvSpPr>
          <p:nvPr>
            <p:ph type="title"/>
          </p:nvPr>
        </p:nvSpPr>
        <p:spPr>
          <a:xfrm>
            <a:off x="551017" y="247055"/>
            <a:ext cx="10717034" cy="987437"/>
          </a:xfrm>
        </p:spPr>
        <p:txBody>
          <a:bodyPr>
            <a:normAutofit fontScale="90000"/>
          </a:bodyPr>
          <a:lstStyle/>
          <a:p>
            <a:br>
              <a:rPr lang="en-US"/>
            </a:br>
            <a:r>
              <a:rPr lang="en-US"/>
              <a:t>Sundar Pichai  </a:t>
            </a:r>
            <a:br>
              <a:rPr lang="en-US"/>
            </a:br>
            <a:r>
              <a:rPr lang="en-US" sz="1800">
                <a:ea typeface="+mj-lt"/>
                <a:cs typeface="+mj-lt"/>
              </a:rPr>
              <a:t>Director; Chief Executive Officer of the Company and Google Inc</a:t>
            </a:r>
            <a:endParaRPr lang="en-US" sz="1800" b="1">
              <a:solidFill>
                <a:srgbClr val="3B43D7"/>
              </a:solidFill>
              <a:latin typeface="Raleway Medium"/>
            </a:endParaRPr>
          </a:p>
        </p:txBody>
      </p:sp>
      <p:sp>
        <p:nvSpPr>
          <p:cNvPr id="4" name="Text Placeholder 3">
            <a:extLst>
              <a:ext uri="{FF2B5EF4-FFF2-40B4-BE49-F238E27FC236}">
                <a16:creationId xmlns:a16="http://schemas.microsoft.com/office/drawing/2014/main" id="{47FA20DE-F49E-70E0-AE06-2F26EB7B7050}"/>
              </a:ext>
            </a:extLst>
          </p:cNvPr>
          <p:cNvSpPr>
            <a:spLocks noGrp="1"/>
          </p:cNvSpPr>
          <p:nvPr>
            <p:ph type="body" sz="quarter" idx="13"/>
          </p:nvPr>
        </p:nvSpPr>
        <p:spPr>
          <a:xfrm>
            <a:off x="548640" y="1625594"/>
            <a:ext cx="6322353" cy="3108960"/>
          </a:xfrm>
        </p:spPr>
        <p:txBody>
          <a:bodyPr vert="horz" lIns="91440" tIns="45720" rIns="91440" bIns="45720" rtlCol="0" anchor="t">
            <a:noAutofit/>
          </a:bodyPr>
          <a:lstStyle/>
          <a:p>
            <a:r>
              <a:rPr lang="en-US" sz="1400">
                <a:solidFill>
                  <a:srgbClr val="1E1E1E"/>
                </a:solidFill>
                <a:ea typeface="+mn-lt"/>
                <a:cs typeface="+mn-lt"/>
              </a:rPr>
              <a:t>Sundar Pichai (53), joined Google in 2004 and was named the Chief Executive Officer of Google in October 2015 and of Alphabet in December 2019. Sundar has led product and engineering for Google's products and platforms, including Search, Chrome, Maps, Android, Gmail, and Google Workspace. Sundar served as Google's Senior Vice President of Products from October 2014 to October 2015, and as Google's Senior Vice President of Android, Chrome and Apps from March 2013 to October 2014. As CEO, he has shifted the company's strategy to focus on AI, which is now powering advances in the company's founding product, Search, as well as other helpful products for people around the world. </a:t>
            </a:r>
            <a:r>
              <a:rPr lang="en-US" sz="1400" b="1">
                <a:solidFill>
                  <a:srgbClr val="1E1E1E"/>
                </a:solidFill>
                <a:ea typeface="+mn-lt"/>
                <a:cs typeface="+mn-lt"/>
              </a:rPr>
              <a:t>Sundar holds a Bachelor of Technology degree from the Indian Institute of Technology Kharagpur, a Master of Science degree from Stanford University, and a Master of Business Administration degree from The Wharton School of the University of Pennsylvania</a:t>
            </a:r>
            <a:r>
              <a:rPr lang="en-US" sz="1400">
                <a:solidFill>
                  <a:srgbClr val="1E1E1E"/>
                </a:solidFill>
                <a:ea typeface="+mn-lt"/>
                <a:cs typeface="+mn-lt"/>
              </a:rPr>
              <a:t>. Selected Membership: The Pichai Family Foundation.</a:t>
            </a:r>
            <a:endParaRPr lang="en-US" sz="1400">
              <a:ea typeface="+mn-lt"/>
              <a:cs typeface="+mn-lt"/>
            </a:endParaRPr>
          </a:p>
          <a:p>
            <a:endParaRPr lang="en-US" sz="1400">
              <a:solidFill>
                <a:srgbClr val="1E1E1E"/>
              </a:solidFill>
              <a:latin typeface="Aptos"/>
            </a:endParaRPr>
          </a:p>
          <a:p>
            <a:endParaRPr lang="en-US" sz="1400">
              <a:solidFill>
                <a:srgbClr val="000000"/>
              </a:solidFill>
              <a:latin typeface="Century Gothic"/>
            </a:endParaRPr>
          </a:p>
        </p:txBody>
      </p:sp>
      <p:pic>
        <p:nvPicPr>
          <p:cNvPr id="8" name="Picture 7" descr="File:Google &quot;G&quot; logo.svg - Wikimedia Commons">
            <a:extLst>
              <a:ext uri="{FF2B5EF4-FFF2-40B4-BE49-F238E27FC236}">
                <a16:creationId xmlns:a16="http://schemas.microsoft.com/office/drawing/2014/main" id="{90B167DA-BFBD-980D-C09B-FE6737A13932}"/>
              </a:ext>
            </a:extLst>
          </p:cNvPr>
          <p:cNvPicPr>
            <a:picLocks noChangeAspect="1"/>
          </p:cNvPicPr>
          <p:nvPr/>
        </p:nvPicPr>
        <p:blipFill>
          <a:blip r:embed="rId2"/>
          <a:stretch>
            <a:fillRect/>
          </a:stretch>
        </p:blipFill>
        <p:spPr>
          <a:xfrm>
            <a:off x="11281188" y="6015582"/>
            <a:ext cx="685200" cy="691200"/>
          </a:xfrm>
          <a:prstGeom prst="rect">
            <a:avLst/>
          </a:prstGeom>
        </p:spPr>
      </p:pic>
      <p:cxnSp>
        <p:nvCxnSpPr>
          <p:cNvPr id="10" name="Straight Arrow Connector 9">
            <a:extLst>
              <a:ext uri="{FF2B5EF4-FFF2-40B4-BE49-F238E27FC236}">
                <a16:creationId xmlns:a16="http://schemas.microsoft.com/office/drawing/2014/main" id="{0B975DE8-FCEB-CE94-0956-09A26767E8DE}"/>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4B083CE4-5954-6408-9939-4824B0C44D01}"/>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26607A9C-21E0-AF72-2A70-2E5CE400D453}"/>
              </a:ext>
            </a:extLst>
          </p:cNvPr>
          <p:cNvGrpSpPr/>
          <p:nvPr/>
        </p:nvGrpSpPr>
        <p:grpSpPr>
          <a:xfrm>
            <a:off x="7472578" y="1708330"/>
            <a:ext cx="3810000" cy="3764507"/>
            <a:chOff x="7688238" y="1751462"/>
            <a:chExt cx="3810000" cy="3764507"/>
          </a:xfrm>
        </p:grpSpPr>
        <p:sp>
          <p:nvSpPr>
            <p:cNvPr id="12" name="Rectangle 11">
              <a:extLst>
                <a:ext uri="{FF2B5EF4-FFF2-40B4-BE49-F238E27FC236}">
                  <a16:creationId xmlns:a16="http://schemas.microsoft.com/office/drawing/2014/main" id="{D37EDAFC-4170-8BFB-78B0-15B28B0D1ECA}"/>
                </a:ext>
              </a:extLst>
            </p:cNvPr>
            <p:cNvSpPr/>
            <p:nvPr/>
          </p:nvSpPr>
          <p:spPr>
            <a:xfrm>
              <a:off x="7688238" y="1751462"/>
              <a:ext cx="3810000" cy="37645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in a suit and tie&#10;&#10;AI-generated content may be incorrect.">
              <a:extLst>
                <a:ext uri="{FF2B5EF4-FFF2-40B4-BE49-F238E27FC236}">
                  <a16:creationId xmlns:a16="http://schemas.microsoft.com/office/drawing/2014/main" id="{3F8F8DFC-E9CD-4EA7-1C80-17A863C4B65C}"/>
                </a:ext>
              </a:extLst>
            </p:cNvPr>
            <p:cNvPicPr>
              <a:picLocks noChangeAspect="1"/>
            </p:cNvPicPr>
            <p:nvPr/>
          </p:nvPicPr>
          <p:blipFill>
            <a:blip r:embed="rId3"/>
            <a:stretch>
              <a:fillRect/>
            </a:stretch>
          </p:blipFill>
          <p:spPr>
            <a:xfrm>
              <a:off x="7875198" y="1949211"/>
              <a:ext cx="3429000" cy="3390900"/>
            </a:xfrm>
            <a:prstGeom prst="rect">
              <a:avLst/>
            </a:prstGeom>
          </p:spPr>
        </p:pic>
      </p:grpSp>
    </p:spTree>
    <p:extLst>
      <p:ext uri="{BB962C8B-B14F-4D97-AF65-F5344CB8AC3E}">
        <p14:creationId xmlns:p14="http://schemas.microsoft.com/office/powerpoint/2010/main" val="1423867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144D6-39B1-CB11-354D-17D7354E74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E483FA-027C-8533-43BD-FA13DCD30E26}"/>
              </a:ext>
            </a:extLst>
          </p:cNvPr>
          <p:cNvSpPr>
            <a:spLocks noGrp="1"/>
          </p:cNvSpPr>
          <p:nvPr>
            <p:ph type="title"/>
          </p:nvPr>
        </p:nvSpPr>
        <p:spPr>
          <a:xfrm>
            <a:off x="533200" y="215528"/>
            <a:ext cx="5908843" cy="1722222"/>
          </a:xfrm>
        </p:spPr>
        <p:txBody>
          <a:bodyPr anchor="ctr">
            <a:normAutofit/>
          </a:bodyPr>
          <a:lstStyle/>
          <a:p>
            <a:r>
              <a:rPr lang="en-US" b="1">
                <a:latin typeface="Raleway Medium"/>
              </a:rPr>
              <a:t>Key Drivers of Cloud Computing Growth</a:t>
            </a:r>
            <a:endParaRPr lang="en-US"/>
          </a:p>
        </p:txBody>
      </p:sp>
      <p:sp>
        <p:nvSpPr>
          <p:cNvPr id="3" name="Content Placeholder 2">
            <a:extLst>
              <a:ext uri="{FF2B5EF4-FFF2-40B4-BE49-F238E27FC236}">
                <a16:creationId xmlns:a16="http://schemas.microsoft.com/office/drawing/2014/main" id="{E8F74067-30E4-D8BC-BE33-8AFD9CA32834}"/>
              </a:ext>
            </a:extLst>
          </p:cNvPr>
          <p:cNvSpPr>
            <a:spLocks noGrp="1"/>
          </p:cNvSpPr>
          <p:nvPr>
            <p:ph idx="1"/>
          </p:nvPr>
        </p:nvSpPr>
        <p:spPr>
          <a:xfrm>
            <a:off x="761800" y="2120994"/>
            <a:ext cx="6933279" cy="3769835"/>
          </a:xfrm>
        </p:spPr>
        <p:txBody>
          <a:bodyPr vert="horz" lIns="91440" tIns="45720" rIns="91440" bIns="45720" rtlCol="0" anchor="ctr">
            <a:noAutofit/>
          </a:bodyPr>
          <a:lstStyle/>
          <a:p>
            <a:pPr marL="0" lvl="0" indent="0">
              <a:spcBef>
                <a:spcPts val="0"/>
              </a:spcBef>
              <a:buNone/>
            </a:pPr>
            <a:endParaRPr lang="en-CA" sz="2000" b="1">
              <a:latin typeface="Raleway"/>
              <a:ea typeface="Proxima Nova"/>
              <a:cs typeface="Proxima Nova"/>
            </a:endParaRPr>
          </a:p>
          <a:p>
            <a:pPr marL="114300" lvl="0" indent="0">
              <a:spcBef>
                <a:spcPts val="0"/>
              </a:spcBef>
              <a:buSzPts val="1800"/>
              <a:buNone/>
            </a:pPr>
            <a:endParaRPr lang="en-CA" sz="2000">
              <a:latin typeface="Century Gothic"/>
              <a:ea typeface="Proxima Nova"/>
              <a:cs typeface="Proxima Nova"/>
            </a:endParaRPr>
          </a:p>
          <a:p>
            <a:pPr>
              <a:buSzPts val="1800"/>
              <a:buFont typeface="Arial"/>
              <a:buChar char="•"/>
            </a:pPr>
            <a:r>
              <a:rPr lang="en-CA" b="1">
                <a:ea typeface="+mn-lt"/>
                <a:cs typeface="+mn-lt"/>
                <a:sym typeface="Proxima Nova"/>
              </a:rPr>
              <a:t>Digital Transformation:</a:t>
            </a:r>
            <a:r>
              <a:rPr lang="en-CA">
                <a:ea typeface="+mn-lt"/>
                <a:cs typeface="+mn-lt"/>
                <a:sym typeface="Proxima Nova"/>
              </a:rPr>
              <a:t> Companies are shifting to cloud platforms for scalability, remote collaboration, and faster innovation.</a:t>
            </a:r>
          </a:p>
          <a:p>
            <a:pPr>
              <a:buSzPts val="1800"/>
              <a:buFont typeface="Arial"/>
              <a:buChar char="•"/>
            </a:pPr>
            <a:r>
              <a:rPr lang="en-CA" b="1">
                <a:ea typeface="+mn-lt"/>
                <a:cs typeface="+mn-lt"/>
                <a:sym typeface="Proxima Nova"/>
              </a:rPr>
              <a:t>AI &amp; Data Analytics:</a:t>
            </a:r>
            <a:r>
              <a:rPr lang="en-CA">
                <a:ea typeface="+mn-lt"/>
                <a:cs typeface="+mn-lt"/>
                <a:sym typeface="Proxima Nova"/>
              </a:rPr>
              <a:t> Demand surges as AI training and big-data workloads rely on cloud infrastructure.</a:t>
            </a:r>
            <a:endParaRPr lang="en-CA">
              <a:ea typeface="+mn-lt"/>
              <a:cs typeface="+mn-lt"/>
            </a:endParaRPr>
          </a:p>
          <a:p>
            <a:pPr>
              <a:buSzPts val="1800"/>
              <a:buFont typeface="Arial"/>
              <a:buChar char="•"/>
            </a:pPr>
            <a:r>
              <a:rPr lang="en-CA" b="1">
                <a:ea typeface="+mn-lt"/>
                <a:cs typeface="+mn-lt"/>
                <a:sym typeface="Proxima Nova"/>
              </a:rPr>
              <a:t>Cost Efficiency:</a:t>
            </a:r>
            <a:r>
              <a:rPr lang="en-CA">
                <a:ea typeface="+mn-lt"/>
                <a:cs typeface="+mn-lt"/>
                <a:sym typeface="Proxima Nova"/>
              </a:rPr>
              <a:t> Pay-as-you-go pricing replaces heavy </a:t>
            </a:r>
            <a:r>
              <a:rPr lang="en-CA" err="1">
                <a:ea typeface="+mn-lt"/>
                <a:cs typeface="+mn-lt"/>
                <a:sym typeface="Proxima Nova"/>
              </a:rPr>
              <a:t>CapEx</a:t>
            </a:r>
            <a:r>
              <a:rPr lang="en-CA">
                <a:ea typeface="+mn-lt"/>
                <a:cs typeface="+mn-lt"/>
                <a:sym typeface="Proxima Nova"/>
              </a:rPr>
              <a:t> with flexible </a:t>
            </a:r>
            <a:r>
              <a:rPr lang="en-CA" err="1">
                <a:ea typeface="+mn-lt"/>
                <a:cs typeface="+mn-lt"/>
                <a:sym typeface="Proxima Nova"/>
              </a:rPr>
              <a:t>OpEx</a:t>
            </a:r>
            <a:r>
              <a:rPr lang="en-CA">
                <a:ea typeface="+mn-lt"/>
                <a:cs typeface="+mn-lt"/>
                <a:sym typeface="Proxima Nova"/>
              </a:rPr>
              <a:t>, improving margins.</a:t>
            </a:r>
            <a:endParaRPr lang="en-CA">
              <a:ea typeface="+mn-lt"/>
              <a:cs typeface="+mn-lt"/>
            </a:endParaRPr>
          </a:p>
          <a:p>
            <a:pPr>
              <a:buSzPts val="1800"/>
              <a:buFont typeface="Arial"/>
              <a:buChar char="•"/>
            </a:pPr>
            <a:r>
              <a:rPr lang="en-CA" b="1">
                <a:ea typeface="+mn-lt"/>
                <a:cs typeface="+mn-lt"/>
                <a:sym typeface="Proxima Nova"/>
              </a:rPr>
              <a:t>Hybrid &amp; Multi-Cloud Use:</a:t>
            </a:r>
            <a:r>
              <a:rPr lang="en-CA">
                <a:ea typeface="+mn-lt"/>
                <a:cs typeface="+mn-lt"/>
                <a:sym typeface="Proxima Nova"/>
              </a:rPr>
              <a:t> Firms mix providers (AWS, Azure, Google) to enhance reliability and compliance.</a:t>
            </a:r>
            <a:endParaRPr lang="en-CA">
              <a:ea typeface="+mn-lt"/>
              <a:cs typeface="+mn-lt"/>
            </a:endParaRPr>
          </a:p>
          <a:p>
            <a:pPr>
              <a:buSzPts val="1800"/>
              <a:buFont typeface="Arial"/>
              <a:buChar char="•"/>
            </a:pPr>
            <a:endParaRPr lang="en-CA" b="1"/>
          </a:p>
          <a:p>
            <a:pPr marL="457200" lvl="0" indent="-342900">
              <a:spcBef>
                <a:spcPts val="0"/>
              </a:spcBef>
              <a:buSzPts val="1800"/>
              <a:buFont typeface="Proxima Nova"/>
              <a:buChar char="●"/>
            </a:pPr>
            <a:endParaRPr lang="en-CA">
              <a:latin typeface="Century Gothic"/>
              <a:ea typeface="Proxima Nova"/>
              <a:cs typeface="Proxima Nova"/>
            </a:endParaRPr>
          </a:p>
          <a:p>
            <a:pPr marL="0" indent="0">
              <a:buNone/>
            </a:pPr>
            <a:endParaRPr lang="en-US" sz="2000"/>
          </a:p>
        </p:txBody>
      </p:sp>
      <p:sp>
        <p:nvSpPr>
          <p:cNvPr id="4" name="Slide Number Placeholder 3">
            <a:extLst>
              <a:ext uri="{FF2B5EF4-FFF2-40B4-BE49-F238E27FC236}">
                <a16:creationId xmlns:a16="http://schemas.microsoft.com/office/drawing/2014/main" id="{F29F7BD5-6119-E797-5759-8A5C18864F64}"/>
              </a:ext>
            </a:extLst>
          </p:cNvPr>
          <p:cNvSpPr>
            <a:spLocks noGrp="1"/>
          </p:cNvSpPr>
          <p:nvPr>
            <p:ph type="sldNum" sz="quarter" idx="12"/>
          </p:nvPr>
        </p:nvSpPr>
        <p:spPr/>
        <p:txBody>
          <a:bodyPr/>
          <a:lstStyle/>
          <a:p>
            <a:fld id="{330EA680-D336-4FF7-8B7A-9848BB0A1C32}" type="slidenum">
              <a:rPr lang="en-US" smtClean="0"/>
              <a:t>17</a:t>
            </a:fld>
            <a:endParaRPr lang="en-US"/>
          </a:p>
        </p:txBody>
      </p:sp>
      <p:pic>
        <p:nvPicPr>
          <p:cNvPr id="5" name="Picture 4" descr="What Is Cloud Computing? | Scout Technology Guides">
            <a:extLst>
              <a:ext uri="{FF2B5EF4-FFF2-40B4-BE49-F238E27FC236}">
                <a16:creationId xmlns:a16="http://schemas.microsoft.com/office/drawing/2014/main" id="{DF513906-1670-85A9-9448-E8EDA9F229EA}"/>
              </a:ext>
            </a:extLst>
          </p:cNvPr>
          <p:cNvPicPr>
            <a:picLocks noChangeAspect="1"/>
          </p:cNvPicPr>
          <p:nvPr/>
        </p:nvPicPr>
        <p:blipFill>
          <a:blip r:embed="rId3"/>
          <a:srcRect l="29318" t="-175" r="29269" b="-11"/>
          <a:stretch>
            <a:fillRect/>
          </a:stretch>
        </p:blipFill>
        <p:spPr>
          <a:xfrm>
            <a:off x="7969560" y="1043"/>
            <a:ext cx="4221584" cy="6862677"/>
          </a:xfrm>
          <a:prstGeom prst="rect">
            <a:avLst/>
          </a:prstGeom>
        </p:spPr>
      </p:pic>
    </p:spTree>
    <p:extLst>
      <p:ext uri="{BB962C8B-B14F-4D97-AF65-F5344CB8AC3E}">
        <p14:creationId xmlns:p14="http://schemas.microsoft.com/office/powerpoint/2010/main" val="180146388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02CE5-B4AF-A920-22D4-993E053AB4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C777F6-F8EE-1745-B871-4E04AFD60270}"/>
              </a:ext>
            </a:extLst>
          </p:cNvPr>
          <p:cNvSpPr>
            <a:spLocks noGrp="1"/>
          </p:cNvSpPr>
          <p:nvPr>
            <p:ph type="title"/>
          </p:nvPr>
        </p:nvSpPr>
        <p:spPr>
          <a:xfrm>
            <a:off x="536640" y="2640"/>
            <a:ext cx="10745788" cy="1188720"/>
          </a:xfrm>
        </p:spPr>
        <p:txBody>
          <a:bodyPr/>
          <a:lstStyle/>
          <a:p>
            <a:r>
              <a:rPr lang="en-US"/>
              <a:t>Anat Ashkenazi  </a:t>
            </a:r>
            <a:br>
              <a:rPr lang="en-US"/>
            </a:br>
            <a:r>
              <a:rPr lang="en-US" sz="1600"/>
              <a:t>Chief Financial Officer and Senior Vice President of Company and Google LLC</a:t>
            </a:r>
          </a:p>
        </p:txBody>
      </p:sp>
      <p:sp>
        <p:nvSpPr>
          <p:cNvPr id="4" name="Text Placeholder 3">
            <a:extLst>
              <a:ext uri="{FF2B5EF4-FFF2-40B4-BE49-F238E27FC236}">
                <a16:creationId xmlns:a16="http://schemas.microsoft.com/office/drawing/2014/main" id="{8A9C3F29-ABBD-4532-9945-56CA1ED0D650}"/>
              </a:ext>
            </a:extLst>
          </p:cNvPr>
          <p:cNvSpPr>
            <a:spLocks noGrp="1"/>
          </p:cNvSpPr>
          <p:nvPr>
            <p:ph type="body" sz="quarter" idx="13"/>
          </p:nvPr>
        </p:nvSpPr>
        <p:spPr>
          <a:xfrm>
            <a:off x="752927" y="1875803"/>
            <a:ext cx="5157788" cy="3108960"/>
          </a:xfrm>
        </p:spPr>
        <p:txBody>
          <a:bodyPr vert="horz" lIns="91440" tIns="45720" rIns="91440" bIns="45720" rtlCol="0" anchor="t">
            <a:normAutofit fontScale="85000" lnSpcReduction="10000"/>
          </a:bodyPr>
          <a:lstStyle/>
          <a:p>
            <a:r>
              <a:rPr lang="en-US" sz="1400">
                <a:ea typeface="+mn-lt"/>
                <a:cs typeface="+mn-lt"/>
              </a:rPr>
              <a:t>Anat Ashkenazi, 53, has served as Senior Vice President, Chief Financial Officer of Alphabet and Google since July 2024. Prior to joining Google, Anat served as Executive Vice President and Chief Financial Officer of Eli Lilly and Company, a global pharmaceutical company, from February 2021 to July 2024. Anat joined Eli Lilly in 2001 and held various roles across finance, strategy, and operations. From 2016 to 2021, Anat served as Senior Vice President, Controller and Chief Financial Officer of Lilly Research Laboratories. Additionally, Anat held chief financial officer positions for several global business divisions within Eli Lilly, including Oncology, Diabetes, Global Manufacturing &amp; Quality, and Research &amp; Development. </a:t>
            </a:r>
            <a:r>
              <a:rPr lang="en-US" sz="1400" b="1">
                <a:ea typeface="+mn-lt"/>
                <a:cs typeface="+mn-lt"/>
              </a:rPr>
              <a:t>Anat holds a Bachelor of Arts degree in economics and business administration from the Hebrew University and a Master of Business Administration degree from Tel Aviv University.</a:t>
            </a:r>
            <a:endParaRPr lang="en-US" b="1">
              <a:ea typeface="+mn-lt"/>
              <a:cs typeface="+mn-lt"/>
            </a:endParaRPr>
          </a:p>
          <a:p>
            <a:endParaRPr lang="en-US" sz="1400">
              <a:solidFill>
                <a:srgbClr val="000000"/>
              </a:solidFill>
              <a:latin typeface="Century Gothic"/>
            </a:endParaRPr>
          </a:p>
        </p:txBody>
      </p:sp>
      <p:pic>
        <p:nvPicPr>
          <p:cNvPr id="8" name="Picture 7" descr="File:Google &quot;G&quot; logo.svg - Wikimedia Commons">
            <a:extLst>
              <a:ext uri="{FF2B5EF4-FFF2-40B4-BE49-F238E27FC236}">
                <a16:creationId xmlns:a16="http://schemas.microsoft.com/office/drawing/2014/main" id="{91DD917B-A728-3CAF-7D5B-066B7CC0A996}"/>
              </a:ext>
            </a:extLst>
          </p:cNvPr>
          <p:cNvPicPr>
            <a:picLocks noChangeAspect="1"/>
          </p:cNvPicPr>
          <p:nvPr/>
        </p:nvPicPr>
        <p:blipFill>
          <a:blip r:embed="rId2"/>
          <a:stretch>
            <a:fillRect/>
          </a:stretch>
        </p:blipFill>
        <p:spPr>
          <a:xfrm>
            <a:off x="11281188" y="6015582"/>
            <a:ext cx="685200" cy="691200"/>
          </a:xfrm>
          <a:prstGeom prst="rect">
            <a:avLst/>
          </a:prstGeom>
        </p:spPr>
      </p:pic>
      <p:cxnSp>
        <p:nvCxnSpPr>
          <p:cNvPr id="10" name="Straight Arrow Connector 9">
            <a:extLst>
              <a:ext uri="{FF2B5EF4-FFF2-40B4-BE49-F238E27FC236}">
                <a16:creationId xmlns:a16="http://schemas.microsoft.com/office/drawing/2014/main" id="{63228F82-FE14-F2C8-D5DC-E8BC503D6133}"/>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D589D1D-91DC-5802-0C5C-970488B7A5DD}"/>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0CC59FB1-F616-32A3-CC1F-89BF35724D14}"/>
              </a:ext>
            </a:extLst>
          </p:cNvPr>
          <p:cNvGrpSpPr/>
          <p:nvPr/>
        </p:nvGrpSpPr>
        <p:grpSpPr>
          <a:xfrm>
            <a:off x="7622789" y="1565845"/>
            <a:ext cx="3662792" cy="3743047"/>
            <a:chOff x="7824072" y="1580222"/>
            <a:chExt cx="3662792" cy="3743047"/>
          </a:xfrm>
        </p:grpSpPr>
        <p:sp>
          <p:nvSpPr>
            <p:cNvPr id="13" name="Rectangle 12">
              <a:extLst>
                <a:ext uri="{FF2B5EF4-FFF2-40B4-BE49-F238E27FC236}">
                  <a16:creationId xmlns:a16="http://schemas.microsoft.com/office/drawing/2014/main" id="{A86BFA83-1166-9D67-E06C-41F3E36E8465}"/>
                </a:ext>
              </a:extLst>
            </p:cNvPr>
            <p:cNvSpPr/>
            <p:nvPr/>
          </p:nvSpPr>
          <p:spPr>
            <a:xfrm>
              <a:off x="7824072" y="1580222"/>
              <a:ext cx="3662792" cy="37430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with curly hair wearing a black suit&#10;&#10;AI-generated content may be incorrect.">
              <a:extLst>
                <a:ext uri="{FF2B5EF4-FFF2-40B4-BE49-F238E27FC236}">
                  <a16:creationId xmlns:a16="http://schemas.microsoft.com/office/drawing/2014/main" id="{5D04C176-0BE3-ED08-9CC1-E36DE50555EF}"/>
                </a:ext>
              </a:extLst>
            </p:cNvPr>
            <p:cNvPicPr>
              <a:picLocks noChangeAspect="1"/>
            </p:cNvPicPr>
            <p:nvPr/>
          </p:nvPicPr>
          <p:blipFill>
            <a:blip r:embed="rId3"/>
            <a:stretch>
              <a:fillRect/>
            </a:stretch>
          </p:blipFill>
          <p:spPr>
            <a:xfrm>
              <a:off x="8033799" y="1801212"/>
              <a:ext cx="3298705" cy="3284328"/>
            </a:xfrm>
            <a:prstGeom prst="rect">
              <a:avLst/>
            </a:prstGeom>
          </p:spPr>
        </p:pic>
      </p:grpSp>
    </p:spTree>
    <p:extLst>
      <p:ext uri="{BB962C8B-B14F-4D97-AF65-F5344CB8AC3E}">
        <p14:creationId xmlns:p14="http://schemas.microsoft.com/office/powerpoint/2010/main" val="140827736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6E763-F19A-8FF3-F2BB-E6A0A9F761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4C3F8F-D0DA-E1ED-28C1-1C6A8C64EEC6}"/>
              </a:ext>
            </a:extLst>
          </p:cNvPr>
          <p:cNvSpPr>
            <a:spLocks noGrp="1"/>
          </p:cNvSpPr>
          <p:nvPr>
            <p:ph type="title"/>
          </p:nvPr>
        </p:nvSpPr>
        <p:spPr>
          <a:xfrm>
            <a:off x="536640" y="2640"/>
            <a:ext cx="10745788" cy="1188720"/>
          </a:xfrm>
        </p:spPr>
        <p:txBody>
          <a:bodyPr/>
          <a:lstStyle/>
          <a:p>
            <a:r>
              <a:rPr lang="en-US"/>
              <a:t>Phillip Schindler </a:t>
            </a:r>
            <a:br>
              <a:rPr lang="en-US"/>
            </a:br>
            <a:r>
              <a:rPr lang="en-US" sz="1600"/>
              <a:t>Senior Vice President and Chief Business Officer, Google </a:t>
            </a:r>
          </a:p>
        </p:txBody>
      </p:sp>
      <p:sp>
        <p:nvSpPr>
          <p:cNvPr id="4" name="Text Placeholder 3">
            <a:extLst>
              <a:ext uri="{FF2B5EF4-FFF2-40B4-BE49-F238E27FC236}">
                <a16:creationId xmlns:a16="http://schemas.microsoft.com/office/drawing/2014/main" id="{04BF9CF5-81D8-9503-D225-0B77F37A805C}"/>
              </a:ext>
            </a:extLst>
          </p:cNvPr>
          <p:cNvSpPr>
            <a:spLocks noGrp="1"/>
          </p:cNvSpPr>
          <p:nvPr>
            <p:ph type="body" sz="quarter" idx="13"/>
          </p:nvPr>
        </p:nvSpPr>
        <p:spPr>
          <a:xfrm>
            <a:off x="1023093" y="1985028"/>
            <a:ext cx="5157788" cy="3108960"/>
          </a:xfrm>
        </p:spPr>
        <p:txBody>
          <a:bodyPr vert="horz" lIns="91440" tIns="45720" rIns="91440" bIns="45720" rtlCol="0" anchor="t">
            <a:normAutofit fontScale="92500" lnSpcReduction="10000"/>
          </a:bodyPr>
          <a:lstStyle/>
          <a:p>
            <a:r>
              <a:rPr lang="en-US" sz="1400">
                <a:ea typeface="+mn-lt"/>
                <a:cs typeface="+mn-lt"/>
              </a:rPr>
              <a:t>Philipp Schindler, 55, has served as Senior Vice President, Chief Business Officer of Google since August 2015, overseeing Google's and YouTube's sales activities, Google's technical and consumer support, partnership and business development teams, and country operations. Philipp previously served at Google as Vice President of Global Sales and Operations from January 2012 to July 2015; as President for Northern and Central Europe from June 2009 to January 2012; and as Managing Director, Germany, Switzerland, Austria and Nordics from September 2005 to June 2009. </a:t>
            </a:r>
            <a:r>
              <a:rPr lang="en-US" sz="1400" b="1">
                <a:ea typeface="+mn-lt"/>
                <a:cs typeface="+mn-lt"/>
              </a:rPr>
              <a:t>Philipp holds a Diploma Kaufmann degree with distinction in business administration and management from the European Business School in Oestrich-Winkel, Germany.</a:t>
            </a:r>
            <a:endParaRPr lang="en-US" b="1">
              <a:ea typeface="+mn-lt"/>
              <a:cs typeface="+mn-lt"/>
            </a:endParaRPr>
          </a:p>
          <a:p>
            <a:endParaRPr lang="en-US" sz="1400">
              <a:solidFill>
                <a:srgbClr val="000000"/>
              </a:solidFill>
              <a:latin typeface="Century Gothic"/>
            </a:endParaRPr>
          </a:p>
        </p:txBody>
      </p:sp>
      <p:pic>
        <p:nvPicPr>
          <p:cNvPr id="8" name="Picture 7" descr="File:Google &quot;G&quot; logo.svg - Wikimedia Commons">
            <a:extLst>
              <a:ext uri="{FF2B5EF4-FFF2-40B4-BE49-F238E27FC236}">
                <a16:creationId xmlns:a16="http://schemas.microsoft.com/office/drawing/2014/main" id="{115AFD9F-C530-7D39-F285-091A27DBC406}"/>
              </a:ext>
            </a:extLst>
          </p:cNvPr>
          <p:cNvPicPr>
            <a:picLocks noChangeAspect="1"/>
          </p:cNvPicPr>
          <p:nvPr/>
        </p:nvPicPr>
        <p:blipFill>
          <a:blip r:embed="rId2"/>
          <a:stretch>
            <a:fillRect/>
          </a:stretch>
        </p:blipFill>
        <p:spPr>
          <a:xfrm>
            <a:off x="11281188" y="6015582"/>
            <a:ext cx="685200" cy="691200"/>
          </a:xfrm>
          <a:prstGeom prst="rect">
            <a:avLst/>
          </a:prstGeom>
        </p:spPr>
      </p:pic>
      <p:cxnSp>
        <p:nvCxnSpPr>
          <p:cNvPr id="10" name="Straight Arrow Connector 9">
            <a:extLst>
              <a:ext uri="{FF2B5EF4-FFF2-40B4-BE49-F238E27FC236}">
                <a16:creationId xmlns:a16="http://schemas.microsoft.com/office/drawing/2014/main" id="{904D8DB9-9F0E-DF79-14F1-3A34242849D3}"/>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5353CC7-2E8F-5CCA-37D5-F57521942342}"/>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7E978058-8963-FB89-D0BB-1111D5EC0C3B}"/>
              </a:ext>
            </a:extLst>
          </p:cNvPr>
          <p:cNvGrpSpPr/>
          <p:nvPr/>
        </p:nvGrpSpPr>
        <p:grpSpPr>
          <a:xfrm>
            <a:off x="7721928" y="1489880"/>
            <a:ext cx="3559791" cy="4105701"/>
            <a:chOff x="7506268" y="1489880"/>
            <a:chExt cx="3559791" cy="4105701"/>
          </a:xfrm>
        </p:grpSpPr>
        <p:sp>
          <p:nvSpPr>
            <p:cNvPr id="12" name="Rectangle 11">
              <a:extLst>
                <a:ext uri="{FF2B5EF4-FFF2-40B4-BE49-F238E27FC236}">
                  <a16:creationId xmlns:a16="http://schemas.microsoft.com/office/drawing/2014/main" id="{DE7F07C6-67A2-0D37-64C5-B8142CCF1DC3}"/>
                </a:ext>
              </a:extLst>
            </p:cNvPr>
            <p:cNvSpPr/>
            <p:nvPr/>
          </p:nvSpPr>
          <p:spPr>
            <a:xfrm>
              <a:off x="7506268" y="1489880"/>
              <a:ext cx="3559791" cy="41057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miling at the camera&#10;&#10;AI-generated content may be incorrect.">
              <a:extLst>
                <a:ext uri="{FF2B5EF4-FFF2-40B4-BE49-F238E27FC236}">
                  <a16:creationId xmlns:a16="http://schemas.microsoft.com/office/drawing/2014/main" id="{50F49414-8B17-7156-6964-868974AE305E}"/>
                </a:ext>
              </a:extLst>
            </p:cNvPr>
            <p:cNvPicPr>
              <a:picLocks noChangeAspect="1"/>
            </p:cNvPicPr>
            <p:nvPr/>
          </p:nvPicPr>
          <p:blipFill>
            <a:blip r:embed="rId3"/>
            <a:stretch>
              <a:fillRect/>
            </a:stretch>
          </p:blipFill>
          <p:spPr>
            <a:xfrm>
              <a:off x="7735198" y="1610444"/>
              <a:ext cx="3105150" cy="3867150"/>
            </a:xfrm>
            <a:prstGeom prst="rect">
              <a:avLst/>
            </a:prstGeom>
          </p:spPr>
        </p:pic>
      </p:grpSp>
    </p:spTree>
    <p:extLst>
      <p:ext uri="{BB962C8B-B14F-4D97-AF65-F5344CB8AC3E}">
        <p14:creationId xmlns:p14="http://schemas.microsoft.com/office/powerpoint/2010/main" val="31501439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B6015-3C1F-47CB-7125-AC52A23CE7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15A9C6-BA99-212D-D50E-9A53B34F7878}"/>
              </a:ext>
            </a:extLst>
          </p:cNvPr>
          <p:cNvSpPr>
            <a:spLocks noGrp="1"/>
          </p:cNvSpPr>
          <p:nvPr>
            <p:ph type="title"/>
          </p:nvPr>
        </p:nvSpPr>
        <p:spPr>
          <a:xfrm>
            <a:off x="536640" y="2640"/>
            <a:ext cx="10745788" cy="1188720"/>
          </a:xfrm>
        </p:spPr>
        <p:txBody>
          <a:bodyPr/>
          <a:lstStyle/>
          <a:p>
            <a:r>
              <a:rPr lang="en-US"/>
              <a:t>Ruth M. Porat  </a:t>
            </a:r>
            <a:br>
              <a:rPr lang="en-US"/>
            </a:br>
            <a:r>
              <a:rPr lang="en-US" sz="1600"/>
              <a:t>President and Chief Investment Officer of Company and Google LLC </a:t>
            </a:r>
            <a:endParaRPr lang="en-US"/>
          </a:p>
        </p:txBody>
      </p:sp>
      <p:sp>
        <p:nvSpPr>
          <p:cNvPr id="4" name="Text Placeholder 3">
            <a:extLst>
              <a:ext uri="{FF2B5EF4-FFF2-40B4-BE49-F238E27FC236}">
                <a16:creationId xmlns:a16="http://schemas.microsoft.com/office/drawing/2014/main" id="{2BBF910A-6EF7-5B9E-1340-A23A9EF60F45}"/>
              </a:ext>
            </a:extLst>
          </p:cNvPr>
          <p:cNvSpPr>
            <a:spLocks noGrp="1"/>
          </p:cNvSpPr>
          <p:nvPr>
            <p:ph type="body" sz="quarter" idx="13"/>
          </p:nvPr>
        </p:nvSpPr>
        <p:spPr>
          <a:xfrm>
            <a:off x="1023093" y="1870009"/>
            <a:ext cx="5157788" cy="3108960"/>
          </a:xfrm>
        </p:spPr>
        <p:txBody>
          <a:bodyPr vert="horz" lIns="91440" tIns="45720" rIns="91440" bIns="45720" rtlCol="0" anchor="t">
            <a:normAutofit fontScale="85000" lnSpcReduction="10000"/>
          </a:bodyPr>
          <a:lstStyle/>
          <a:p>
            <a:r>
              <a:rPr lang="en-US" sz="1400">
                <a:ea typeface="+mn-lt"/>
                <a:cs typeface="+mn-lt"/>
              </a:rPr>
              <a:t>Ruth M. Porat (68), has served as President and Chief Investment Officer of Alphabet and Google since September 2023. Before assuming the role of President and Chief Investment Officer, Ruth served as Alphabet and Google's Senior Vice President, Chief Financial Officer from May 2015 to July 2024. Prior to joining Google, Ruth was Executive Vice President and Chief Financial Officer of Morgan Stanley from January 2010 to April 2015. From February 1996 to December 2009, she served in a number of executive positions at Morgan Stanley, including Vice Chairman of Investment Banking, Global Co-Head of Technology Investment Banking, and Global Head of the Financial Institutions Group. </a:t>
            </a:r>
            <a:r>
              <a:rPr lang="en-US" sz="1400" b="1">
                <a:ea typeface="+mn-lt"/>
                <a:cs typeface="+mn-lt"/>
              </a:rPr>
              <a:t>Ruth holds a Bachelor of Arts degree from Stanford University, a Master of Science degree from The London School of Economics, and a Master of Business Administration degree from The Wharton School of the University of Pennsylvania.</a:t>
            </a:r>
            <a:endParaRPr lang="en-US" b="1">
              <a:ea typeface="+mn-lt"/>
              <a:cs typeface="+mn-lt"/>
            </a:endParaRPr>
          </a:p>
          <a:p>
            <a:endParaRPr lang="en-US" sz="1400">
              <a:solidFill>
                <a:srgbClr val="000000"/>
              </a:solidFill>
              <a:latin typeface="Century Gothic"/>
            </a:endParaRPr>
          </a:p>
        </p:txBody>
      </p:sp>
      <p:pic>
        <p:nvPicPr>
          <p:cNvPr id="8" name="Picture 7" descr="File:Google &quot;G&quot; logo.svg - Wikimedia Commons">
            <a:extLst>
              <a:ext uri="{FF2B5EF4-FFF2-40B4-BE49-F238E27FC236}">
                <a16:creationId xmlns:a16="http://schemas.microsoft.com/office/drawing/2014/main" id="{77D693E9-1ECB-0E42-6AF2-EDDD31098576}"/>
              </a:ext>
            </a:extLst>
          </p:cNvPr>
          <p:cNvPicPr>
            <a:picLocks noChangeAspect="1"/>
          </p:cNvPicPr>
          <p:nvPr/>
        </p:nvPicPr>
        <p:blipFill>
          <a:blip r:embed="rId2"/>
          <a:stretch>
            <a:fillRect/>
          </a:stretch>
        </p:blipFill>
        <p:spPr>
          <a:xfrm>
            <a:off x="11281188" y="6015582"/>
            <a:ext cx="685200" cy="691200"/>
          </a:xfrm>
          <a:prstGeom prst="rect">
            <a:avLst/>
          </a:prstGeom>
        </p:spPr>
      </p:pic>
      <p:cxnSp>
        <p:nvCxnSpPr>
          <p:cNvPr id="10" name="Straight Arrow Connector 9">
            <a:extLst>
              <a:ext uri="{FF2B5EF4-FFF2-40B4-BE49-F238E27FC236}">
                <a16:creationId xmlns:a16="http://schemas.microsoft.com/office/drawing/2014/main" id="{82AB59ED-63C5-4133-8D2A-356D49764717}"/>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047AFAD-0CC1-5E78-8350-86D4DF0261B0}"/>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CC7C6C63-4476-28B0-11D3-5300CECF2CC4}"/>
              </a:ext>
            </a:extLst>
          </p:cNvPr>
          <p:cNvGrpSpPr/>
          <p:nvPr/>
        </p:nvGrpSpPr>
        <p:grpSpPr>
          <a:xfrm>
            <a:off x="7390176" y="1552112"/>
            <a:ext cx="3780172" cy="3754420"/>
            <a:chOff x="7217648" y="1465848"/>
            <a:chExt cx="3780172" cy="3754420"/>
          </a:xfrm>
        </p:grpSpPr>
        <p:sp>
          <p:nvSpPr>
            <p:cNvPr id="13" name="Rectangle 12">
              <a:extLst>
                <a:ext uri="{FF2B5EF4-FFF2-40B4-BE49-F238E27FC236}">
                  <a16:creationId xmlns:a16="http://schemas.microsoft.com/office/drawing/2014/main" id="{C53D4FE9-FA51-B613-6261-7EDF7A0D0241}"/>
                </a:ext>
              </a:extLst>
            </p:cNvPr>
            <p:cNvSpPr/>
            <p:nvPr/>
          </p:nvSpPr>
          <p:spPr>
            <a:xfrm>
              <a:off x="7217648" y="1465848"/>
              <a:ext cx="3780172" cy="37544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in a black suit&#10;&#10;AI-generated content may be incorrect.">
              <a:extLst>
                <a:ext uri="{FF2B5EF4-FFF2-40B4-BE49-F238E27FC236}">
                  <a16:creationId xmlns:a16="http://schemas.microsoft.com/office/drawing/2014/main" id="{7401BB33-F6D0-DAC5-D80D-7D9A40C075CA}"/>
                </a:ext>
              </a:extLst>
            </p:cNvPr>
            <p:cNvPicPr>
              <a:picLocks noChangeAspect="1"/>
            </p:cNvPicPr>
            <p:nvPr/>
          </p:nvPicPr>
          <p:blipFill>
            <a:blip r:embed="rId3"/>
            <a:stretch>
              <a:fillRect/>
            </a:stretch>
          </p:blipFill>
          <p:spPr>
            <a:xfrm>
              <a:off x="7429321" y="1623474"/>
              <a:ext cx="3371850" cy="3438525"/>
            </a:xfrm>
            <a:prstGeom prst="rect">
              <a:avLst/>
            </a:prstGeom>
          </p:spPr>
        </p:pic>
      </p:grpSp>
    </p:spTree>
    <p:extLst>
      <p:ext uri="{BB962C8B-B14F-4D97-AF65-F5344CB8AC3E}">
        <p14:creationId xmlns:p14="http://schemas.microsoft.com/office/powerpoint/2010/main" val="4207340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5776B-A84E-5A5E-CF98-832E4A9BED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EE3900-DD34-E549-9EEF-979C7061CC6E}"/>
              </a:ext>
            </a:extLst>
          </p:cNvPr>
          <p:cNvSpPr>
            <a:spLocks noGrp="1"/>
          </p:cNvSpPr>
          <p:nvPr>
            <p:ph type="title"/>
          </p:nvPr>
        </p:nvSpPr>
        <p:spPr>
          <a:xfrm>
            <a:off x="536640" y="2640"/>
            <a:ext cx="10745788" cy="1188720"/>
          </a:xfrm>
        </p:spPr>
        <p:txBody>
          <a:bodyPr/>
          <a:lstStyle/>
          <a:p>
            <a:r>
              <a:rPr lang="en-US"/>
              <a:t>Kent Walker  </a:t>
            </a:r>
            <a:br>
              <a:rPr lang="en-US"/>
            </a:br>
            <a:r>
              <a:rPr lang="en-US" sz="1600"/>
              <a:t>President, Global Affairs; Chief Legal Officer and Secretary of Alphabet and Google  </a:t>
            </a:r>
          </a:p>
        </p:txBody>
      </p:sp>
      <p:sp>
        <p:nvSpPr>
          <p:cNvPr id="4" name="Text Placeholder 3">
            <a:extLst>
              <a:ext uri="{FF2B5EF4-FFF2-40B4-BE49-F238E27FC236}">
                <a16:creationId xmlns:a16="http://schemas.microsoft.com/office/drawing/2014/main" id="{732EAE38-CEFD-0B2F-1AF5-218391B5AD42}"/>
              </a:ext>
            </a:extLst>
          </p:cNvPr>
          <p:cNvSpPr>
            <a:spLocks noGrp="1"/>
          </p:cNvSpPr>
          <p:nvPr>
            <p:ph type="body" sz="quarter" idx="13"/>
          </p:nvPr>
        </p:nvSpPr>
        <p:spPr>
          <a:xfrm>
            <a:off x="1023093" y="1596839"/>
            <a:ext cx="5157788" cy="3928469"/>
          </a:xfrm>
        </p:spPr>
        <p:txBody>
          <a:bodyPr vert="horz" lIns="91440" tIns="45720" rIns="91440" bIns="45720" rtlCol="0" anchor="t">
            <a:noAutofit/>
          </a:bodyPr>
          <a:lstStyle/>
          <a:p>
            <a:r>
              <a:rPr lang="en-US" sz="1400">
                <a:ea typeface="+mn-lt"/>
                <a:cs typeface="+mn-lt"/>
              </a:rPr>
              <a:t>Kent Walker (64), has served as President, Global Affairs, and Chief Legal Officer of Alphabet and Google since November 2021, and Secretary of Alphabet since January 2020. Kent previously served as Senior Vice President, Global Affairs and Chief Legal Officer of Google from June 2018 to November 2021. He oversees teams responsible for content policy, government and regulatory affairs, and legal, risk and compliance matters. Since joining Google in 2006, he has led Google's advocacy on competition, content, copyright, and privacy. He previously held executive positions at Netscape, AOL, and eBay. </a:t>
            </a:r>
            <a:r>
              <a:rPr lang="en-US" sz="1400" b="1">
                <a:ea typeface="+mn-lt"/>
                <a:cs typeface="+mn-lt"/>
              </a:rPr>
              <a:t>Kent holds a Bachelor of Arts degree in social studies from Harvard University and a Juris Doctor degree from Stanford Law School.</a:t>
            </a:r>
          </a:p>
          <a:p>
            <a:endParaRPr lang="en-US" sz="1400">
              <a:solidFill>
                <a:srgbClr val="000000"/>
              </a:solidFill>
              <a:latin typeface="Century Gothic"/>
            </a:endParaRPr>
          </a:p>
        </p:txBody>
      </p:sp>
      <p:pic>
        <p:nvPicPr>
          <p:cNvPr id="8" name="Picture 7" descr="File:Google &quot;G&quot; logo.svg - Wikimedia Commons">
            <a:extLst>
              <a:ext uri="{FF2B5EF4-FFF2-40B4-BE49-F238E27FC236}">
                <a16:creationId xmlns:a16="http://schemas.microsoft.com/office/drawing/2014/main" id="{97014F58-383D-6BBF-3D2C-ED4E7BB6D6E3}"/>
              </a:ext>
            </a:extLst>
          </p:cNvPr>
          <p:cNvPicPr>
            <a:picLocks noChangeAspect="1"/>
          </p:cNvPicPr>
          <p:nvPr/>
        </p:nvPicPr>
        <p:blipFill>
          <a:blip r:embed="rId2"/>
          <a:stretch>
            <a:fillRect/>
          </a:stretch>
        </p:blipFill>
        <p:spPr>
          <a:xfrm>
            <a:off x="11281188" y="6015582"/>
            <a:ext cx="685200" cy="691200"/>
          </a:xfrm>
          <a:prstGeom prst="rect">
            <a:avLst/>
          </a:prstGeom>
        </p:spPr>
      </p:pic>
      <p:cxnSp>
        <p:nvCxnSpPr>
          <p:cNvPr id="10" name="Straight Arrow Connector 9">
            <a:extLst>
              <a:ext uri="{FF2B5EF4-FFF2-40B4-BE49-F238E27FC236}">
                <a16:creationId xmlns:a16="http://schemas.microsoft.com/office/drawing/2014/main" id="{71500136-E7E4-CC78-CF33-B2EF6775076F}"/>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514AFD0-DD3C-09A9-0AB7-2CB299EC82DD}"/>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1A25B806-1D34-1635-1490-41D532FB79AC}"/>
              </a:ext>
            </a:extLst>
          </p:cNvPr>
          <p:cNvGrpSpPr/>
          <p:nvPr/>
        </p:nvGrpSpPr>
        <p:grpSpPr>
          <a:xfrm>
            <a:off x="7799394" y="1519279"/>
            <a:ext cx="3309582" cy="4094328"/>
            <a:chOff x="8029432" y="1433015"/>
            <a:chExt cx="3309582" cy="4094328"/>
          </a:xfrm>
        </p:grpSpPr>
        <p:sp>
          <p:nvSpPr>
            <p:cNvPr id="12" name="Rectangle 11">
              <a:extLst>
                <a:ext uri="{FF2B5EF4-FFF2-40B4-BE49-F238E27FC236}">
                  <a16:creationId xmlns:a16="http://schemas.microsoft.com/office/drawing/2014/main" id="{016EB79F-1B80-CB8A-46B8-2509EB45EBB1}"/>
                </a:ext>
              </a:extLst>
            </p:cNvPr>
            <p:cNvSpPr/>
            <p:nvPr/>
          </p:nvSpPr>
          <p:spPr>
            <a:xfrm>
              <a:off x="8029432" y="1433015"/>
              <a:ext cx="3309582" cy="40943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in a blue shirt&#10;&#10;AI-generated content may be incorrect.">
              <a:extLst>
                <a:ext uri="{FF2B5EF4-FFF2-40B4-BE49-F238E27FC236}">
                  <a16:creationId xmlns:a16="http://schemas.microsoft.com/office/drawing/2014/main" id="{9BBB73F9-08FB-CA09-B845-ED089F118313}"/>
                </a:ext>
              </a:extLst>
            </p:cNvPr>
            <p:cNvPicPr>
              <a:picLocks noChangeAspect="1"/>
            </p:cNvPicPr>
            <p:nvPr/>
          </p:nvPicPr>
          <p:blipFill>
            <a:blip r:embed="rId3"/>
            <a:stretch>
              <a:fillRect/>
            </a:stretch>
          </p:blipFill>
          <p:spPr>
            <a:xfrm>
              <a:off x="8218728" y="1643332"/>
              <a:ext cx="2943225" cy="3657600"/>
            </a:xfrm>
            <a:prstGeom prst="rect">
              <a:avLst/>
            </a:prstGeom>
          </p:spPr>
        </p:pic>
      </p:grpSp>
    </p:spTree>
    <p:extLst>
      <p:ext uri="{BB962C8B-B14F-4D97-AF65-F5344CB8AC3E}">
        <p14:creationId xmlns:p14="http://schemas.microsoft.com/office/powerpoint/2010/main" val="62945713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6FA04-5DB8-A62D-F629-5FD048AEA7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A65C2-D13A-7F00-6C15-D431D82B8178}"/>
              </a:ext>
            </a:extLst>
          </p:cNvPr>
          <p:cNvSpPr>
            <a:spLocks noGrp="1"/>
          </p:cNvSpPr>
          <p:nvPr>
            <p:ph type="title"/>
          </p:nvPr>
        </p:nvSpPr>
        <p:spPr>
          <a:xfrm>
            <a:off x="536640" y="2640"/>
            <a:ext cx="10745788" cy="1188720"/>
          </a:xfrm>
        </p:spPr>
        <p:txBody>
          <a:bodyPr/>
          <a:lstStyle/>
          <a:p>
            <a:r>
              <a:rPr lang="en-US"/>
              <a:t>Amie </a:t>
            </a:r>
            <a:r>
              <a:rPr lang="en-US" err="1"/>
              <a:t>Thuener</a:t>
            </a:r>
            <a:r>
              <a:rPr lang="en-US"/>
              <a:t> O'Toole  </a:t>
            </a:r>
            <a:br>
              <a:rPr lang="en-US"/>
            </a:br>
            <a:r>
              <a:rPr lang="en-US" sz="1600"/>
              <a:t>President and Chief Investment Officer of Company and Google LLC </a:t>
            </a:r>
            <a:endParaRPr lang="en-US"/>
          </a:p>
        </p:txBody>
      </p:sp>
      <p:sp>
        <p:nvSpPr>
          <p:cNvPr id="4" name="Text Placeholder 3">
            <a:extLst>
              <a:ext uri="{FF2B5EF4-FFF2-40B4-BE49-F238E27FC236}">
                <a16:creationId xmlns:a16="http://schemas.microsoft.com/office/drawing/2014/main" id="{68178F00-BC45-812B-E1AA-F4AF9D177965}"/>
              </a:ext>
            </a:extLst>
          </p:cNvPr>
          <p:cNvSpPr>
            <a:spLocks noGrp="1"/>
          </p:cNvSpPr>
          <p:nvPr>
            <p:ph type="body" sz="quarter" idx="13"/>
          </p:nvPr>
        </p:nvSpPr>
        <p:spPr>
          <a:xfrm>
            <a:off x="749923" y="2056915"/>
            <a:ext cx="5157788" cy="3108960"/>
          </a:xfrm>
        </p:spPr>
        <p:txBody>
          <a:bodyPr vert="horz" lIns="91440" tIns="45720" rIns="91440" bIns="45720" rtlCol="0" anchor="t">
            <a:noAutofit/>
          </a:bodyPr>
          <a:lstStyle/>
          <a:p>
            <a:r>
              <a:rPr lang="en-US" sz="1400">
                <a:solidFill>
                  <a:srgbClr val="1E1E1E"/>
                </a:solidFill>
                <a:latin typeface="Century Gothic"/>
              </a:rPr>
              <a:t>Amie </a:t>
            </a:r>
            <a:r>
              <a:rPr lang="en-US" sz="1400" err="1">
                <a:solidFill>
                  <a:srgbClr val="1E1E1E"/>
                </a:solidFill>
                <a:latin typeface="Century Gothic"/>
              </a:rPr>
              <a:t>Thuener</a:t>
            </a:r>
            <a:r>
              <a:rPr lang="en-US" sz="1400">
                <a:solidFill>
                  <a:srgbClr val="1E1E1E"/>
                </a:solidFill>
                <a:latin typeface="Century Gothic"/>
              </a:rPr>
              <a:t> (54) is currently the VP and Chief Accounting Officer at Alphabet Inc., overseeing global accounting policy, SEC reporting, M&amp;A activities, and Treasury controllership. She also leads the finance for Other Bets within Alphabet. Amie has a background in managing director roles at PricewaterhouseCoopers LLP and experience in various board member and leadership positions at organizations such as Financial Executives International and Girls Leadership. </a:t>
            </a:r>
            <a:r>
              <a:rPr lang="en-US" sz="1400" b="1">
                <a:solidFill>
                  <a:srgbClr val="1E1E1E"/>
                </a:solidFill>
                <a:latin typeface="Century Gothic"/>
              </a:rPr>
              <a:t>Her education includes a BA in Economics (Accounting) and Philosophy from UC Santa Barbara.</a:t>
            </a:r>
            <a:endParaRPr lang="en-US" sz="1400">
              <a:latin typeface="Century Gothic"/>
            </a:endParaRPr>
          </a:p>
          <a:p>
            <a:endParaRPr lang="en-US">
              <a:solidFill>
                <a:srgbClr val="1E1E1E"/>
              </a:solidFill>
              <a:latin typeface="Aptos"/>
            </a:endParaRPr>
          </a:p>
          <a:p>
            <a:endParaRPr lang="en-US" sz="1400"/>
          </a:p>
        </p:txBody>
      </p:sp>
      <p:pic>
        <p:nvPicPr>
          <p:cNvPr id="8" name="Picture 7" descr="File:Google &quot;G&quot; logo.svg - Wikimedia Commons">
            <a:extLst>
              <a:ext uri="{FF2B5EF4-FFF2-40B4-BE49-F238E27FC236}">
                <a16:creationId xmlns:a16="http://schemas.microsoft.com/office/drawing/2014/main" id="{A423895D-DFD4-B0E1-FD33-70B657179BAF}"/>
              </a:ext>
            </a:extLst>
          </p:cNvPr>
          <p:cNvPicPr>
            <a:picLocks noChangeAspect="1"/>
          </p:cNvPicPr>
          <p:nvPr/>
        </p:nvPicPr>
        <p:blipFill>
          <a:blip r:embed="rId2"/>
          <a:stretch>
            <a:fillRect/>
          </a:stretch>
        </p:blipFill>
        <p:spPr>
          <a:xfrm>
            <a:off x="11281188" y="6015582"/>
            <a:ext cx="685200" cy="691200"/>
          </a:xfrm>
          <a:prstGeom prst="rect">
            <a:avLst/>
          </a:prstGeom>
        </p:spPr>
      </p:pic>
      <p:cxnSp>
        <p:nvCxnSpPr>
          <p:cNvPr id="10" name="Straight Arrow Connector 9">
            <a:extLst>
              <a:ext uri="{FF2B5EF4-FFF2-40B4-BE49-F238E27FC236}">
                <a16:creationId xmlns:a16="http://schemas.microsoft.com/office/drawing/2014/main" id="{C318B04D-42DE-C995-8765-C58832B04E0B}"/>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0D7F7F8-4F0C-9D7F-4F70-A6488179157D}"/>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C521520D-A514-3F74-B7EF-73AC115FED44}"/>
              </a:ext>
            </a:extLst>
          </p:cNvPr>
          <p:cNvGrpSpPr/>
          <p:nvPr/>
        </p:nvGrpSpPr>
        <p:grpSpPr>
          <a:xfrm>
            <a:off x="6572169" y="1782578"/>
            <a:ext cx="4719850" cy="3286835"/>
            <a:chOff x="6960358" y="1796955"/>
            <a:chExt cx="4719850" cy="3286835"/>
          </a:xfrm>
        </p:grpSpPr>
        <p:sp>
          <p:nvSpPr>
            <p:cNvPr id="14" name="Rectangle 13">
              <a:extLst>
                <a:ext uri="{FF2B5EF4-FFF2-40B4-BE49-F238E27FC236}">
                  <a16:creationId xmlns:a16="http://schemas.microsoft.com/office/drawing/2014/main" id="{06D72A42-7C9A-2649-FA30-CE44898666DF}"/>
                </a:ext>
              </a:extLst>
            </p:cNvPr>
            <p:cNvSpPr/>
            <p:nvPr/>
          </p:nvSpPr>
          <p:spPr>
            <a:xfrm>
              <a:off x="6960358" y="1796955"/>
              <a:ext cx="4719850" cy="32868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ith short blonde hair wearing a purple shirt and black jacket&#10;&#10;AI-generated content may be incorrect.">
              <a:extLst>
                <a:ext uri="{FF2B5EF4-FFF2-40B4-BE49-F238E27FC236}">
                  <a16:creationId xmlns:a16="http://schemas.microsoft.com/office/drawing/2014/main" id="{D7D5E1D8-6821-CA01-9211-622EE0AF21CF}"/>
                </a:ext>
              </a:extLst>
            </p:cNvPr>
            <p:cNvPicPr>
              <a:picLocks noChangeAspect="1"/>
            </p:cNvPicPr>
            <p:nvPr/>
          </p:nvPicPr>
          <p:blipFill>
            <a:blip r:embed="rId3"/>
            <a:stretch>
              <a:fillRect/>
            </a:stretch>
          </p:blipFill>
          <p:spPr>
            <a:xfrm>
              <a:off x="7120932" y="1952625"/>
              <a:ext cx="4410075" cy="2952750"/>
            </a:xfrm>
            <a:prstGeom prst="rect">
              <a:avLst/>
            </a:prstGeom>
          </p:spPr>
        </p:pic>
      </p:grpSp>
    </p:spTree>
    <p:extLst>
      <p:ext uri="{BB962C8B-B14F-4D97-AF65-F5344CB8AC3E}">
        <p14:creationId xmlns:p14="http://schemas.microsoft.com/office/powerpoint/2010/main" val="341193702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AFE52-5DF4-BABB-2B91-F38B721EEF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1DA4DE-07D1-3D6C-3744-A61BE909FBBE}"/>
              </a:ext>
            </a:extLst>
          </p:cNvPr>
          <p:cNvSpPr>
            <a:spLocks noGrp="1"/>
          </p:cNvSpPr>
          <p:nvPr>
            <p:ph type="title"/>
          </p:nvPr>
        </p:nvSpPr>
        <p:spPr>
          <a:xfrm>
            <a:off x="536640" y="2640"/>
            <a:ext cx="10745788" cy="1188720"/>
          </a:xfrm>
        </p:spPr>
        <p:txBody>
          <a:bodyPr/>
          <a:lstStyle/>
          <a:p>
            <a:r>
              <a:rPr lang="en-US"/>
              <a:t>Board of Directors </a:t>
            </a:r>
          </a:p>
        </p:txBody>
      </p:sp>
      <p:pic>
        <p:nvPicPr>
          <p:cNvPr id="8" name="Picture 7" descr="File:Google &quot;G&quot; logo.svg - Wikimedia Commons">
            <a:extLst>
              <a:ext uri="{FF2B5EF4-FFF2-40B4-BE49-F238E27FC236}">
                <a16:creationId xmlns:a16="http://schemas.microsoft.com/office/drawing/2014/main" id="{1A8CCF09-3E77-B51D-4501-EE10A4217CDB}"/>
              </a:ext>
            </a:extLst>
          </p:cNvPr>
          <p:cNvPicPr>
            <a:picLocks noChangeAspect="1"/>
          </p:cNvPicPr>
          <p:nvPr/>
        </p:nvPicPr>
        <p:blipFill>
          <a:blip r:embed="rId2"/>
          <a:stretch>
            <a:fillRect/>
          </a:stretch>
        </p:blipFill>
        <p:spPr>
          <a:xfrm>
            <a:off x="11281188" y="6015582"/>
            <a:ext cx="685200" cy="691200"/>
          </a:xfrm>
          <a:prstGeom prst="rect">
            <a:avLst/>
          </a:prstGeom>
        </p:spPr>
      </p:pic>
      <p:cxnSp>
        <p:nvCxnSpPr>
          <p:cNvPr id="10" name="Straight Arrow Connector 9">
            <a:extLst>
              <a:ext uri="{FF2B5EF4-FFF2-40B4-BE49-F238E27FC236}">
                <a16:creationId xmlns:a16="http://schemas.microsoft.com/office/drawing/2014/main" id="{4E4B9288-FD8D-AED6-EF18-B3A3179ED7E2}"/>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53A6F3E-9C30-A82C-2B88-B3917C742808}"/>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BB91A0B2-8183-558A-46D5-6684A758C58F}"/>
              </a:ext>
            </a:extLst>
          </p:cNvPr>
          <p:cNvGrpSpPr/>
          <p:nvPr/>
        </p:nvGrpSpPr>
        <p:grpSpPr>
          <a:xfrm>
            <a:off x="1206744" y="1717653"/>
            <a:ext cx="9772470" cy="3995289"/>
            <a:chOff x="1576388" y="1488865"/>
            <a:chExt cx="9039225" cy="3722119"/>
          </a:xfrm>
        </p:grpSpPr>
        <p:pic>
          <p:nvPicPr>
            <p:cNvPr id="16" name="Picture 15" descr="A person sitting in a red chair&#10;&#10;AI-generated content may be incorrect.">
              <a:extLst>
                <a:ext uri="{FF2B5EF4-FFF2-40B4-BE49-F238E27FC236}">
                  <a16:creationId xmlns:a16="http://schemas.microsoft.com/office/drawing/2014/main" id="{722955B3-7426-6BEC-3407-AEF872FCE9C5}"/>
                </a:ext>
              </a:extLst>
            </p:cNvPr>
            <p:cNvPicPr>
              <a:picLocks noChangeAspect="1"/>
            </p:cNvPicPr>
            <p:nvPr/>
          </p:nvPicPr>
          <p:blipFill>
            <a:blip r:embed="rId3"/>
            <a:stretch>
              <a:fillRect/>
            </a:stretch>
          </p:blipFill>
          <p:spPr>
            <a:xfrm>
              <a:off x="1576388" y="1488865"/>
              <a:ext cx="9039225" cy="1781175"/>
            </a:xfrm>
            <a:prstGeom prst="rect">
              <a:avLst/>
            </a:prstGeom>
          </p:spPr>
        </p:pic>
        <p:pic>
          <p:nvPicPr>
            <p:cNvPr id="17" name="Picture 16" descr="A person with glasses smiling&#10;&#10;AI-generated content may be incorrect.">
              <a:extLst>
                <a:ext uri="{FF2B5EF4-FFF2-40B4-BE49-F238E27FC236}">
                  <a16:creationId xmlns:a16="http://schemas.microsoft.com/office/drawing/2014/main" id="{1DBC787F-D2DD-28B6-13E5-1E473EFE4798}"/>
                </a:ext>
              </a:extLst>
            </p:cNvPr>
            <p:cNvPicPr>
              <a:picLocks noChangeAspect="1"/>
            </p:cNvPicPr>
            <p:nvPr/>
          </p:nvPicPr>
          <p:blipFill>
            <a:blip r:embed="rId4"/>
            <a:stretch>
              <a:fillRect/>
            </a:stretch>
          </p:blipFill>
          <p:spPr>
            <a:xfrm>
              <a:off x="2026758" y="3434571"/>
              <a:ext cx="4429125" cy="1771650"/>
            </a:xfrm>
            <a:prstGeom prst="rect">
              <a:avLst/>
            </a:prstGeom>
          </p:spPr>
        </p:pic>
        <p:pic>
          <p:nvPicPr>
            <p:cNvPr id="18" name="Picture 17" descr="A close-up of a person and person&#10;&#10;AI-generated content may be incorrect.">
              <a:extLst>
                <a:ext uri="{FF2B5EF4-FFF2-40B4-BE49-F238E27FC236}">
                  <a16:creationId xmlns:a16="http://schemas.microsoft.com/office/drawing/2014/main" id="{61F93EF5-B117-41EE-8955-ACF1FDA758CB}"/>
                </a:ext>
              </a:extLst>
            </p:cNvPr>
            <p:cNvPicPr>
              <a:picLocks noChangeAspect="1"/>
            </p:cNvPicPr>
            <p:nvPr/>
          </p:nvPicPr>
          <p:blipFill>
            <a:blip r:embed="rId5"/>
            <a:stretch>
              <a:fillRect/>
            </a:stretch>
          </p:blipFill>
          <p:spPr>
            <a:xfrm>
              <a:off x="6450853" y="3429809"/>
              <a:ext cx="3114675" cy="1781175"/>
            </a:xfrm>
            <a:prstGeom prst="rect">
              <a:avLst/>
            </a:prstGeom>
          </p:spPr>
        </p:pic>
      </p:grpSp>
    </p:spTree>
    <p:extLst>
      <p:ext uri="{BB962C8B-B14F-4D97-AF65-F5344CB8AC3E}">
        <p14:creationId xmlns:p14="http://schemas.microsoft.com/office/powerpoint/2010/main" val="299061237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B14BF-826E-E361-EE6A-73D037813C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8475D0-5528-BFA0-7C6F-10DB3A4F8EC1}"/>
              </a:ext>
            </a:extLst>
          </p:cNvPr>
          <p:cNvSpPr>
            <a:spLocks noGrp="1"/>
          </p:cNvSpPr>
          <p:nvPr>
            <p:ph type="ctrTitle"/>
          </p:nvPr>
        </p:nvSpPr>
        <p:spPr>
          <a:xfrm>
            <a:off x="177136" y="1017594"/>
            <a:ext cx="9796352" cy="4572000"/>
          </a:xfrm>
        </p:spPr>
        <p:txBody>
          <a:bodyPr/>
          <a:lstStyle/>
          <a:p>
            <a:r>
              <a:rPr lang="en-US"/>
              <a:t>Financial Statements→</a:t>
            </a:r>
          </a:p>
        </p:txBody>
      </p:sp>
      <p:grpSp>
        <p:nvGrpSpPr>
          <p:cNvPr id="3" name="Group 2">
            <a:extLst>
              <a:ext uri="{FF2B5EF4-FFF2-40B4-BE49-F238E27FC236}">
                <a16:creationId xmlns:a16="http://schemas.microsoft.com/office/drawing/2014/main" id="{A067329A-B4B7-B1AC-9509-BB81580F22FB}"/>
              </a:ext>
            </a:extLst>
          </p:cNvPr>
          <p:cNvGrpSpPr/>
          <p:nvPr/>
        </p:nvGrpSpPr>
        <p:grpSpPr>
          <a:xfrm>
            <a:off x="6386452" y="3150247"/>
            <a:ext cx="6300214" cy="3863389"/>
            <a:chOff x="5818970" y="2995818"/>
            <a:chExt cx="6867696" cy="4017818"/>
          </a:xfrm>
        </p:grpSpPr>
        <p:sp>
          <p:nvSpPr>
            <p:cNvPr id="7" name="Rectangle: Rounded Corners 6">
              <a:extLst>
                <a:ext uri="{FF2B5EF4-FFF2-40B4-BE49-F238E27FC236}">
                  <a16:creationId xmlns:a16="http://schemas.microsoft.com/office/drawing/2014/main" id="{882C8771-70C4-074C-268B-70B793976C0E}"/>
                </a:ext>
              </a:extLst>
            </p:cNvPr>
            <p:cNvSpPr/>
            <p:nvPr/>
          </p:nvSpPr>
          <p:spPr>
            <a:xfrm>
              <a:off x="5818970" y="2995818"/>
              <a:ext cx="6867696" cy="4017818"/>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descr="File:Google &quot;G&quot; logo.svg - Wikimedia Commons">
              <a:extLst>
                <a:ext uri="{FF2B5EF4-FFF2-40B4-BE49-F238E27FC236}">
                  <a16:creationId xmlns:a16="http://schemas.microsoft.com/office/drawing/2014/main" id="{FEAE9E4C-0650-85FE-FAF5-D2EF0D985CF6}"/>
                </a:ext>
              </a:extLst>
            </p:cNvPr>
            <p:cNvPicPr>
              <a:picLocks noChangeAspect="1"/>
            </p:cNvPicPr>
            <p:nvPr/>
          </p:nvPicPr>
          <p:blipFill>
            <a:blip r:embed="rId2"/>
            <a:stretch>
              <a:fillRect/>
            </a:stretch>
          </p:blipFill>
          <p:spPr>
            <a:xfrm>
              <a:off x="7879188" y="3633582"/>
              <a:ext cx="2743200" cy="2743200"/>
            </a:xfrm>
            <a:prstGeom prst="rect">
              <a:avLst/>
            </a:prstGeom>
          </p:spPr>
        </p:pic>
      </p:grpSp>
    </p:spTree>
    <p:extLst>
      <p:ext uri="{BB962C8B-B14F-4D97-AF65-F5344CB8AC3E}">
        <p14:creationId xmlns:p14="http://schemas.microsoft.com/office/powerpoint/2010/main" val="217964256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282E5-8D00-D47F-8F95-2732BC298525}"/>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A64EF4C-8924-5A24-5BF9-83FF1E2D51D1}"/>
              </a:ext>
            </a:extLst>
          </p:cNvPr>
          <p:cNvSpPr>
            <a:spLocks noGrp="1"/>
          </p:cNvSpPr>
          <p:nvPr>
            <p:ph sz="quarter" idx="13"/>
          </p:nvPr>
        </p:nvSpPr>
        <p:spPr>
          <a:xfrm>
            <a:off x="548640" y="423134"/>
            <a:ext cx="8266176" cy="818120"/>
          </a:xfrm>
        </p:spPr>
        <p:txBody>
          <a:bodyPr/>
          <a:lstStyle/>
          <a:p>
            <a:r>
              <a:rPr lang="en-US" sz="4000"/>
              <a:t>Consolidated Balance Sheet 10-Q</a:t>
            </a:r>
          </a:p>
        </p:txBody>
      </p:sp>
      <p:pic>
        <p:nvPicPr>
          <p:cNvPr id="4" name="Picture 3" descr="A blue and white striped document&#10;&#10;AI-generated content may be incorrect.">
            <a:extLst>
              <a:ext uri="{FF2B5EF4-FFF2-40B4-BE49-F238E27FC236}">
                <a16:creationId xmlns:a16="http://schemas.microsoft.com/office/drawing/2014/main" id="{3C921598-DDFE-2383-6185-0E63B5027CF4}"/>
              </a:ext>
            </a:extLst>
          </p:cNvPr>
          <p:cNvPicPr>
            <a:picLocks noChangeAspect="1"/>
          </p:cNvPicPr>
          <p:nvPr/>
        </p:nvPicPr>
        <p:blipFill>
          <a:blip r:embed="rId2"/>
          <a:srcRect l="914" t="2294" r="101" b="229"/>
          <a:stretch>
            <a:fillRect/>
          </a:stretch>
        </p:blipFill>
        <p:spPr>
          <a:xfrm>
            <a:off x="175093" y="1243292"/>
            <a:ext cx="11850787" cy="5151433"/>
          </a:xfrm>
          <a:prstGeom prst="rect">
            <a:avLst/>
          </a:prstGeom>
        </p:spPr>
      </p:pic>
    </p:spTree>
    <p:extLst>
      <p:ext uri="{BB962C8B-B14F-4D97-AF65-F5344CB8AC3E}">
        <p14:creationId xmlns:p14="http://schemas.microsoft.com/office/powerpoint/2010/main" val="255504238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A361E-0EE9-A2DA-A5BC-54E40E20CE96}"/>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DF9F767-E1EB-96CB-4763-AAF3F2C9298F}"/>
              </a:ext>
            </a:extLst>
          </p:cNvPr>
          <p:cNvSpPr>
            <a:spLocks noGrp="1"/>
          </p:cNvSpPr>
          <p:nvPr>
            <p:ph sz="quarter" idx="13"/>
          </p:nvPr>
        </p:nvSpPr>
        <p:spPr>
          <a:xfrm>
            <a:off x="548640" y="423134"/>
            <a:ext cx="8266176" cy="818120"/>
          </a:xfrm>
        </p:spPr>
        <p:txBody>
          <a:bodyPr/>
          <a:lstStyle/>
          <a:p>
            <a:r>
              <a:rPr lang="en-US" sz="4000"/>
              <a:t>Consolidated Balance Sheet 10-Q</a:t>
            </a:r>
          </a:p>
        </p:txBody>
      </p:sp>
      <p:pic>
        <p:nvPicPr>
          <p:cNvPr id="2" name="Picture 1" descr="A blue and white striped paper with numbers and text&#10;&#10;AI-generated content may be incorrect.">
            <a:extLst>
              <a:ext uri="{FF2B5EF4-FFF2-40B4-BE49-F238E27FC236}">
                <a16:creationId xmlns:a16="http://schemas.microsoft.com/office/drawing/2014/main" id="{B44E8652-12A8-030A-1430-88F68FB7CB6E}"/>
              </a:ext>
            </a:extLst>
          </p:cNvPr>
          <p:cNvPicPr>
            <a:picLocks noChangeAspect="1"/>
          </p:cNvPicPr>
          <p:nvPr/>
        </p:nvPicPr>
        <p:blipFill>
          <a:blip r:embed="rId2"/>
          <a:stretch>
            <a:fillRect/>
          </a:stretch>
        </p:blipFill>
        <p:spPr>
          <a:xfrm>
            <a:off x="1743075" y="1239931"/>
            <a:ext cx="8705850" cy="5543550"/>
          </a:xfrm>
          <a:prstGeom prst="rect">
            <a:avLst/>
          </a:prstGeom>
        </p:spPr>
      </p:pic>
    </p:spTree>
    <p:extLst>
      <p:ext uri="{BB962C8B-B14F-4D97-AF65-F5344CB8AC3E}">
        <p14:creationId xmlns:p14="http://schemas.microsoft.com/office/powerpoint/2010/main" val="12262314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AB4D4-79C7-20AD-B69B-B75B5EAC02F4}"/>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E21B9AA-168A-278B-5A96-B3E9EF6DA91D}"/>
              </a:ext>
            </a:extLst>
          </p:cNvPr>
          <p:cNvSpPr>
            <a:spLocks noGrp="1"/>
          </p:cNvSpPr>
          <p:nvPr>
            <p:ph sz="quarter" idx="13"/>
          </p:nvPr>
        </p:nvSpPr>
        <p:spPr>
          <a:xfrm>
            <a:off x="548640" y="423134"/>
            <a:ext cx="8266176" cy="818120"/>
          </a:xfrm>
        </p:spPr>
        <p:txBody>
          <a:bodyPr/>
          <a:lstStyle/>
          <a:p>
            <a:r>
              <a:rPr lang="en-US" sz="4000"/>
              <a:t>Consolidated Balance Sheet 10-K</a:t>
            </a:r>
          </a:p>
        </p:txBody>
      </p:sp>
      <p:pic>
        <p:nvPicPr>
          <p:cNvPr id="2" name="Picture 1" descr="A blue and white striped paper&#10;&#10;AI-generated content may be incorrect.">
            <a:extLst>
              <a:ext uri="{FF2B5EF4-FFF2-40B4-BE49-F238E27FC236}">
                <a16:creationId xmlns:a16="http://schemas.microsoft.com/office/drawing/2014/main" id="{748E9733-1CBB-FDA9-C22E-875C8A2C66C2}"/>
              </a:ext>
            </a:extLst>
          </p:cNvPr>
          <p:cNvPicPr>
            <a:picLocks noChangeAspect="1"/>
          </p:cNvPicPr>
          <p:nvPr/>
        </p:nvPicPr>
        <p:blipFill>
          <a:blip r:embed="rId2"/>
          <a:stretch>
            <a:fillRect/>
          </a:stretch>
        </p:blipFill>
        <p:spPr>
          <a:xfrm>
            <a:off x="444874" y="1313890"/>
            <a:ext cx="11311216" cy="5117725"/>
          </a:xfrm>
          <a:prstGeom prst="rect">
            <a:avLst/>
          </a:prstGeom>
        </p:spPr>
      </p:pic>
    </p:spTree>
    <p:extLst>
      <p:ext uri="{BB962C8B-B14F-4D97-AF65-F5344CB8AC3E}">
        <p14:creationId xmlns:p14="http://schemas.microsoft.com/office/powerpoint/2010/main" val="2973566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F75A3-69EE-5101-E7DF-F96C7A4D5A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B238C4-3A3D-D3DF-80CA-4CBDAD50E3F2}"/>
              </a:ext>
            </a:extLst>
          </p:cNvPr>
          <p:cNvSpPr>
            <a:spLocks noGrp="1"/>
          </p:cNvSpPr>
          <p:nvPr>
            <p:ph type="title"/>
          </p:nvPr>
        </p:nvSpPr>
        <p:spPr>
          <a:xfrm>
            <a:off x="548640" y="920640"/>
            <a:ext cx="6579624" cy="1179000"/>
          </a:xfrm>
        </p:spPr>
        <p:txBody>
          <a:bodyPr anchor="b">
            <a:noAutofit/>
          </a:bodyPr>
          <a:lstStyle/>
          <a:p>
            <a:r>
              <a:rPr lang="en-US" b="1"/>
              <a:t>Cloud Computing Infrastructure: Data Centers</a:t>
            </a:r>
            <a:endParaRPr lang="en-US"/>
          </a:p>
        </p:txBody>
      </p:sp>
      <p:sp>
        <p:nvSpPr>
          <p:cNvPr id="3" name="Content Placeholder 2">
            <a:extLst>
              <a:ext uri="{FF2B5EF4-FFF2-40B4-BE49-F238E27FC236}">
                <a16:creationId xmlns:a16="http://schemas.microsoft.com/office/drawing/2014/main" id="{77959C9D-F5CC-6153-D366-79575B456EB7}"/>
              </a:ext>
            </a:extLst>
          </p:cNvPr>
          <p:cNvSpPr>
            <a:spLocks noGrp="1"/>
          </p:cNvSpPr>
          <p:nvPr>
            <p:ph sz="quarter" idx="14"/>
          </p:nvPr>
        </p:nvSpPr>
        <p:spPr>
          <a:xfrm>
            <a:off x="548640" y="1828800"/>
            <a:ext cx="6135624" cy="4489704"/>
          </a:xfrm>
        </p:spPr>
        <p:txBody>
          <a:bodyPr vert="horz" lIns="91440" tIns="45720" rIns="91440" bIns="45720" rtlCol="0">
            <a:normAutofit/>
          </a:bodyPr>
          <a:lstStyle/>
          <a:p>
            <a:pPr marL="0" lvl="0" indent="0">
              <a:lnSpc>
                <a:spcPct val="110000"/>
              </a:lnSpc>
              <a:spcBef>
                <a:spcPts val="0"/>
              </a:spcBef>
              <a:buNone/>
            </a:pPr>
            <a:endParaRPr lang="en-CA" b="1"/>
          </a:p>
          <a:p>
            <a:pPr marL="114300" lvl="0" indent="0">
              <a:lnSpc>
                <a:spcPct val="110000"/>
              </a:lnSpc>
              <a:spcBef>
                <a:spcPts val="0"/>
              </a:spcBef>
              <a:buSzPts val="1800"/>
              <a:buNone/>
            </a:pPr>
            <a:endParaRPr lang="en-CA"/>
          </a:p>
          <a:p>
            <a:pPr>
              <a:lnSpc>
                <a:spcPct val="110000"/>
              </a:lnSpc>
              <a:buSzPts val="1800"/>
              <a:buFont typeface="Arial"/>
              <a:buChar char="•"/>
            </a:pPr>
            <a:r>
              <a:rPr lang="en-CA" b="1"/>
              <a:t>Global Networks:</a:t>
            </a:r>
            <a:r>
              <a:rPr lang="en-CA"/>
              <a:t> Cloud relies on thousands of hyperscale data centers worldwide.</a:t>
            </a:r>
          </a:p>
          <a:p>
            <a:pPr>
              <a:lnSpc>
                <a:spcPct val="110000"/>
              </a:lnSpc>
              <a:buSzPts val="1800"/>
              <a:buFont typeface="Arial"/>
              <a:buChar char="•"/>
            </a:pPr>
            <a:r>
              <a:rPr lang="en-CA" b="1"/>
              <a:t>Core Components:</a:t>
            </a:r>
            <a:r>
              <a:rPr lang="en-CA"/>
              <a:t> Servers, GPUs, storage racks, fiber networking, cooling systems, and power redundancy.</a:t>
            </a:r>
          </a:p>
          <a:p>
            <a:pPr>
              <a:lnSpc>
                <a:spcPct val="110000"/>
              </a:lnSpc>
              <a:buSzPts val="1800"/>
              <a:buFont typeface="Arial"/>
              <a:buChar char="•"/>
            </a:pPr>
            <a:r>
              <a:rPr lang="en-CA" b="1"/>
              <a:t>AI &amp; Computing Demand:</a:t>
            </a:r>
            <a:r>
              <a:rPr lang="en-CA"/>
              <a:t> Growth in AI and machine learning increases the need for high-performance chips (e.g., NVIDIA GPUs).</a:t>
            </a:r>
          </a:p>
          <a:p>
            <a:pPr>
              <a:lnSpc>
                <a:spcPct val="110000"/>
              </a:lnSpc>
              <a:buSzPts val="1800"/>
              <a:buFont typeface="Arial"/>
              <a:buChar char="•"/>
            </a:pPr>
            <a:r>
              <a:rPr lang="en-CA" b="1"/>
              <a:t>Scale Advantage:</a:t>
            </a:r>
            <a:r>
              <a:rPr lang="en-CA"/>
              <a:t> Companies like AWS, Google, and Microsoft gain cost efficiency and speed through massive infrastructure.</a:t>
            </a:r>
          </a:p>
          <a:p>
            <a:pPr marL="457200" indent="-342900">
              <a:lnSpc>
                <a:spcPct val="110000"/>
              </a:lnSpc>
              <a:spcBef>
                <a:spcPts val="0"/>
              </a:spcBef>
              <a:buSzPts val="1800"/>
              <a:buFont typeface="Proxima Nova"/>
              <a:buChar char="●"/>
            </a:pPr>
            <a:endParaRPr lang="en-CA"/>
          </a:p>
          <a:p>
            <a:pPr>
              <a:lnSpc>
                <a:spcPct val="110000"/>
              </a:lnSpc>
            </a:pPr>
            <a:endParaRPr lang="en-US"/>
          </a:p>
        </p:txBody>
      </p:sp>
      <p:pic>
        <p:nvPicPr>
          <p:cNvPr id="6" name="Picture 5" descr="Learn about the different types of Data Centers and their characteristics">
            <a:extLst>
              <a:ext uri="{FF2B5EF4-FFF2-40B4-BE49-F238E27FC236}">
                <a16:creationId xmlns:a16="http://schemas.microsoft.com/office/drawing/2014/main" id="{E288D56C-567E-D514-6459-56278FEA7EF1}"/>
              </a:ext>
            </a:extLst>
          </p:cNvPr>
          <p:cNvPicPr>
            <a:picLocks noChangeAspect="1"/>
          </p:cNvPicPr>
          <p:nvPr/>
        </p:nvPicPr>
        <p:blipFill>
          <a:blip r:embed="rId3"/>
          <a:srcRect l="30325" r="34686"/>
          <a:stretch>
            <a:fillRect/>
          </a:stretch>
        </p:blipFill>
        <p:spPr>
          <a:xfrm>
            <a:off x="7359078" y="1"/>
            <a:ext cx="4178772" cy="6210487"/>
          </a:xfrm>
          <a:custGeom>
            <a:avLst/>
            <a:gdLst>
              <a:gd name="connsiteX0" fmla="*/ 9108 w 4178772"/>
              <a:gd name="connsiteY0" fmla="*/ 0 h 6210487"/>
              <a:gd name="connsiteX1" fmla="*/ 4178772 w 4178772"/>
              <a:gd name="connsiteY1" fmla="*/ 0 h 6210487"/>
              <a:gd name="connsiteX2" fmla="*/ 4178772 w 4178772"/>
              <a:gd name="connsiteY2" fmla="*/ 3429000 h 6210487"/>
              <a:gd name="connsiteX3" fmla="*/ 4166428 w 4178772"/>
              <a:gd name="connsiteY3" fmla="*/ 3429000 h 6210487"/>
              <a:gd name="connsiteX4" fmla="*/ 4166428 w 4178772"/>
              <a:gd name="connsiteY4" fmla="*/ 5856216 h 6210487"/>
              <a:gd name="connsiteX5" fmla="*/ 3812157 w 4178772"/>
              <a:gd name="connsiteY5" fmla="*/ 6210487 h 6210487"/>
              <a:gd name="connsiteX6" fmla="*/ 354271 w 4178772"/>
              <a:gd name="connsiteY6" fmla="*/ 6210487 h 6210487"/>
              <a:gd name="connsiteX7" fmla="*/ 0 w 4178772"/>
              <a:gd name="connsiteY7" fmla="*/ 5856216 h 6210487"/>
              <a:gd name="connsiteX8" fmla="*/ 0 w 4178772"/>
              <a:gd name="connsiteY8" fmla="*/ 1838365 h 6210487"/>
              <a:gd name="connsiteX9" fmla="*/ 7198 w 4178772"/>
              <a:gd name="connsiteY9" fmla="*/ 1766967 h 6210487"/>
              <a:gd name="connsiteX10" fmla="*/ 9108 w 4178772"/>
              <a:gd name="connsiteY10" fmla="*/ 1760813 h 621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8772" h="6210487">
                <a:moveTo>
                  <a:pt x="9108" y="0"/>
                </a:moveTo>
                <a:lnTo>
                  <a:pt x="4178772" y="0"/>
                </a:lnTo>
                <a:lnTo>
                  <a:pt x="4178772" y="3429000"/>
                </a:lnTo>
                <a:lnTo>
                  <a:pt x="4166428" y="3429000"/>
                </a:lnTo>
                <a:lnTo>
                  <a:pt x="4166428" y="5856216"/>
                </a:lnTo>
                <a:cubicBezTo>
                  <a:pt x="4166428" y="6051874"/>
                  <a:pt x="4007815" y="6210487"/>
                  <a:pt x="3812157" y="6210487"/>
                </a:cubicBezTo>
                <a:lnTo>
                  <a:pt x="354271" y="6210487"/>
                </a:lnTo>
                <a:cubicBezTo>
                  <a:pt x="158613" y="6210487"/>
                  <a:pt x="0" y="6051874"/>
                  <a:pt x="0" y="5856216"/>
                </a:cubicBezTo>
                <a:lnTo>
                  <a:pt x="0" y="1838365"/>
                </a:lnTo>
                <a:cubicBezTo>
                  <a:pt x="0" y="1813908"/>
                  <a:pt x="2478" y="1790029"/>
                  <a:pt x="7198" y="1766967"/>
                </a:cubicBezTo>
                <a:lnTo>
                  <a:pt x="9108" y="1760813"/>
                </a:lnTo>
                <a:close/>
              </a:path>
            </a:pathLst>
          </a:custGeom>
          <a:noFill/>
        </p:spPr>
      </p:pic>
      <p:sp>
        <p:nvSpPr>
          <p:cNvPr id="4" name="Slide Number Placeholder 3" hidden="1">
            <a:extLst>
              <a:ext uri="{FF2B5EF4-FFF2-40B4-BE49-F238E27FC236}">
                <a16:creationId xmlns:a16="http://schemas.microsoft.com/office/drawing/2014/main" id="{65191AC3-03FB-48F3-75D9-4283F9BA59B8}"/>
              </a:ext>
            </a:extLst>
          </p:cNvPr>
          <p:cNvSpPr>
            <a:spLocks noGrp="1"/>
          </p:cNvSpPr>
          <p:nvPr>
            <p:ph type="sldNum" sz="quarter" idx="4294967295"/>
          </p:nvPr>
        </p:nvSpPr>
        <p:spPr>
          <a:xfrm>
            <a:off x="11227213" y="137965"/>
            <a:ext cx="429207" cy="365125"/>
          </a:xfrm>
        </p:spPr>
        <p:txBody>
          <a:bodyPr/>
          <a:lstStyle/>
          <a:p>
            <a:pPr>
              <a:spcAft>
                <a:spcPts val="600"/>
              </a:spcAft>
            </a:pPr>
            <a:fld id="{330EA680-D336-4FF7-8B7A-9848BB0A1C32}" type="slidenum">
              <a:rPr lang="en-US" smtClean="0"/>
              <a:pPr>
                <a:spcAft>
                  <a:spcPts val="600"/>
                </a:spcAft>
              </a:pPr>
              <a:t>18</a:t>
            </a:fld>
            <a:endParaRPr lang="en-US"/>
          </a:p>
        </p:txBody>
      </p:sp>
    </p:spTree>
    <p:extLst>
      <p:ext uri="{BB962C8B-B14F-4D97-AF65-F5344CB8AC3E}">
        <p14:creationId xmlns:p14="http://schemas.microsoft.com/office/powerpoint/2010/main" val="33841305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E0F2F-AF12-8C18-6B44-CBA6D7230F79}"/>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DDD29B5-9D87-90A4-A754-38BD8D961C50}"/>
              </a:ext>
            </a:extLst>
          </p:cNvPr>
          <p:cNvSpPr>
            <a:spLocks noGrp="1"/>
          </p:cNvSpPr>
          <p:nvPr>
            <p:ph sz="quarter" idx="13"/>
          </p:nvPr>
        </p:nvSpPr>
        <p:spPr>
          <a:xfrm>
            <a:off x="548640" y="423134"/>
            <a:ext cx="8266176" cy="818120"/>
          </a:xfrm>
        </p:spPr>
        <p:txBody>
          <a:bodyPr/>
          <a:lstStyle/>
          <a:p>
            <a:r>
              <a:rPr lang="en-US" sz="4000"/>
              <a:t>Consolidated Balance Sheet 10-K</a:t>
            </a:r>
          </a:p>
        </p:txBody>
      </p:sp>
      <p:pic>
        <p:nvPicPr>
          <p:cNvPr id="3" name="Picture 2" descr="A blue and white striped document with numbers and text&#10;&#10;AI-generated content may be incorrect.">
            <a:extLst>
              <a:ext uri="{FF2B5EF4-FFF2-40B4-BE49-F238E27FC236}">
                <a16:creationId xmlns:a16="http://schemas.microsoft.com/office/drawing/2014/main" id="{3C73AF5F-30E3-1EE7-85F4-43743C0EEFCE}"/>
              </a:ext>
            </a:extLst>
          </p:cNvPr>
          <p:cNvPicPr>
            <a:picLocks noChangeAspect="1"/>
          </p:cNvPicPr>
          <p:nvPr/>
        </p:nvPicPr>
        <p:blipFill>
          <a:blip r:embed="rId2"/>
          <a:stretch>
            <a:fillRect/>
          </a:stretch>
        </p:blipFill>
        <p:spPr>
          <a:xfrm>
            <a:off x="1701052" y="1138517"/>
            <a:ext cx="8789894" cy="5620870"/>
          </a:xfrm>
          <a:prstGeom prst="rect">
            <a:avLst/>
          </a:prstGeom>
        </p:spPr>
      </p:pic>
    </p:spTree>
    <p:extLst>
      <p:ext uri="{BB962C8B-B14F-4D97-AF65-F5344CB8AC3E}">
        <p14:creationId xmlns:p14="http://schemas.microsoft.com/office/powerpoint/2010/main" val="125549699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3B52D-9A62-4CC9-2DE3-D7602B97F03D}"/>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B527E04-94C7-4DD0-C4E2-D64839488C09}"/>
              </a:ext>
            </a:extLst>
          </p:cNvPr>
          <p:cNvSpPr>
            <a:spLocks noGrp="1"/>
          </p:cNvSpPr>
          <p:nvPr>
            <p:ph sz="quarter" idx="13"/>
          </p:nvPr>
        </p:nvSpPr>
        <p:spPr>
          <a:xfrm>
            <a:off x="548640" y="1086522"/>
            <a:ext cx="10130834" cy="154732"/>
          </a:xfrm>
        </p:spPr>
        <p:txBody>
          <a:bodyPr/>
          <a:lstStyle/>
          <a:p>
            <a:r>
              <a:rPr lang="en-US" sz="4000"/>
              <a:t>Consolidated Statement of income 10-K</a:t>
            </a:r>
            <a:endParaRPr lang="en-US" sz="4000">
              <a:solidFill>
                <a:srgbClr val="000000"/>
              </a:solidFill>
            </a:endParaRPr>
          </a:p>
          <a:p>
            <a:endParaRPr lang="en-US" sz="4000"/>
          </a:p>
        </p:txBody>
      </p:sp>
      <p:pic>
        <p:nvPicPr>
          <p:cNvPr id="4" name="Picture 3" descr="A screenshot of a report&#10;&#10;AI-generated content may be incorrect.">
            <a:extLst>
              <a:ext uri="{FF2B5EF4-FFF2-40B4-BE49-F238E27FC236}">
                <a16:creationId xmlns:a16="http://schemas.microsoft.com/office/drawing/2014/main" id="{7B63FD9E-C703-5358-145B-C5CAA70404C0}"/>
              </a:ext>
            </a:extLst>
          </p:cNvPr>
          <p:cNvPicPr>
            <a:picLocks noChangeAspect="1"/>
          </p:cNvPicPr>
          <p:nvPr/>
        </p:nvPicPr>
        <p:blipFill>
          <a:blip r:embed="rId2"/>
          <a:stretch>
            <a:fillRect/>
          </a:stretch>
        </p:blipFill>
        <p:spPr>
          <a:xfrm>
            <a:off x="618285" y="1408860"/>
            <a:ext cx="10955430" cy="5133974"/>
          </a:xfrm>
          <a:prstGeom prst="rect">
            <a:avLst/>
          </a:prstGeom>
        </p:spPr>
      </p:pic>
    </p:spTree>
    <p:extLst>
      <p:ext uri="{BB962C8B-B14F-4D97-AF65-F5344CB8AC3E}">
        <p14:creationId xmlns:p14="http://schemas.microsoft.com/office/powerpoint/2010/main" val="163723470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C659-B472-2C7E-2E74-A64574DCDB63}"/>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AFFB8C-BC6A-960A-5F6D-1655DC39E886}"/>
              </a:ext>
            </a:extLst>
          </p:cNvPr>
          <p:cNvSpPr>
            <a:spLocks noGrp="1"/>
          </p:cNvSpPr>
          <p:nvPr>
            <p:ph sz="quarter" idx="13"/>
          </p:nvPr>
        </p:nvSpPr>
        <p:spPr>
          <a:xfrm>
            <a:off x="548640" y="423134"/>
            <a:ext cx="11260387" cy="818120"/>
          </a:xfrm>
        </p:spPr>
        <p:txBody>
          <a:bodyPr/>
          <a:lstStyle/>
          <a:p>
            <a:r>
              <a:rPr lang="en-US" sz="4000"/>
              <a:t>Consolidated Statement of income 10-Q</a:t>
            </a:r>
          </a:p>
        </p:txBody>
      </p:sp>
      <p:pic>
        <p:nvPicPr>
          <p:cNvPr id="3" name="Picture 2">
            <a:extLst>
              <a:ext uri="{FF2B5EF4-FFF2-40B4-BE49-F238E27FC236}">
                <a16:creationId xmlns:a16="http://schemas.microsoft.com/office/drawing/2014/main" id="{A5BCDECB-0745-D2CC-49EA-928AA2486A90}"/>
              </a:ext>
            </a:extLst>
          </p:cNvPr>
          <p:cNvPicPr>
            <a:picLocks noChangeAspect="1"/>
          </p:cNvPicPr>
          <p:nvPr/>
        </p:nvPicPr>
        <p:blipFill>
          <a:blip r:embed="rId2"/>
          <a:stretch>
            <a:fillRect/>
          </a:stretch>
        </p:blipFill>
        <p:spPr>
          <a:xfrm>
            <a:off x="844363" y="1325096"/>
            <a:ext cx="10494308" cy="5364255"/>
          </a:xfrm>
          <a:prstGeom prst="rect">
            <a:avLst/>
          </a:prstGeom>
        </p:spPr>
      </p:pic>
    </p:spTree>
    <p:extLst>
      <p:ext uri="{BB962C8B-B14F-4D97-AF65-F5344CB8AC3E}">
        <p14:creationId xmlns:p14="http://schemas.microsoft.com/office/powerpoint/2010/main" val="283443448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2CE19-50D8-A3E1-2D40-F549312BE9D8}"/>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AE2DDE4-5E6B-BA21-004B-13F73E825D58}"/>
              </a:ext>
            </a:extLst>
          </p:cNvPr>
          <p:cNvSpPr>
            <a:spLocks noGrp="1"/>
          </p:cNvSpPr>
          <p:nvPr>
            <p:ph sz="quarter" idx="13"/>
          </p:nvPr>
        </p:nvSpPr>
        <p:spPr>
          <a:xfrm>
            <a:off x="305733" y="-2137"/>
            <a:ext cx="11098901" cy="1054027"/>
          </a:xfrm>
        </p:spPr>
        <p:txBody>
          <a:bodyPr/>
          <a:lstStyle/>
          <a:p>
            <a:r>
              <a:rPr lang="en-US" sz="4000"/>
              <a:t>Consolidated Statements of Cashflows 10-K</a:t>
            </a:r>
          </a:p>
        </p:txBody>
      </p:sp>
      <p:pic>
        <p:nvPicPr>
          <p:cNvPr id="3" name="Picture 2" descr="A blue and white striped report&#10;&#10;AI-generated content may be incorrect.">
            <a:extLst>
              <a:ext uri="{FF2B5EF4-FFF2-40B4-BE49-F238E27FC236}">
                <a16:creationId xmlns:a16="http://schemas.microsoft.com/office/drawing/2014/main" id="{58D46321-0F9E-3B1D-4171-3B0BEBE0E4AD}"/>
              </a:ext>
            </a:extLst>
          </p:cNvPr>
          <p:cNvPicPr>
            <a:picLocks noChangeAspect="1"/>
          </p:cNvPicPr>
          <p:nvPr/>
        </p:nvPicPr>
        <p:blipFill>
          <a:blip r:embed="rId2"/>
          <a:srcRect t="1203" r="333" b="51880"/>
          <a:stretch>
            <a:fillRect/>
          </a:stretch>
        </p:blipFill>
        <p:spPr>
          <a:xfrm>
            <a:off x="894193" y="1054273"/>
            <a:ext cx="10405269" cy="5524701"/>
          </a:xfrm>
          <a:prstGeom prst="rect">
            <a:avLst/>
          </a:prstGeom>
        </p:spPr>
      </p:pic>
    </p:spTree>
    <p:extLst>
      <p:ext uri="{BB962C8B-B14F-4D97-AF65-F5344CB8AC3E}">
        <p14:creationId xmlns:p14="http://schemas.microsoft.com/office/powerpoint/2010/main" val="62303913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45DE9-FECF-A35E-5E3E-6C929CF9E254}"/>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2BFEB72-9F4E-B601-0AF7-4FDFF669B09C}"/>
              </a:ext>
            </a:extLst>
          </p:cNvPr>
          <p:cNvSpPr>
            <a:spLocks noGrp="1"/>
          </p:cNvSpPr>
          <p:nvPr>
            <p:ph sz="quarter" idx="13"/>
          </p:nvPr>
        </p:nvSpPr>
        <p:spPr>
          <a:xfrm>
            <a:off x="159596" y="133562"/>
            <a:ext cx="10963202" cy="855699"/>
          </a:xfrm>
        </p:spPr>
        <p:txBody>
          <a:bodyPr/>
          <a:lstStyle/>
          <a:p>
            <a:r>
              <a:rPr lang="en-US" sz="4000"/>
              <a:t>Consolidated Statements of Cashflows 10-K</a:t>
            </a:r>
          </a:p>
        </p:txBody>
      </p:sp>
      <p:pic>
        <p:nvPicPr>
          <p:cNvPr id="3" name="Picture 2" descr="A blue and white striped report&#10;&#10;AI-generated content may be incorrect.">
            <a:extLst>
              <a:ext uri="{FF2B5EF4-FFF2-40B4-BE49-F238E27FC236}">
                <a16:creationId xmlns:a16="http://schemas.microsoft.com/office/drawing/2014/main" id="{8CDF1101-03C9-5A4D-329D-56F37D0221BA}"/>
              </a:ext>
            </a:extLst>
          </p:cNvPr>
          <p:cNvPicPr>
            <a:picLocks noChangeAspect="1"/>
          </p:cNvPicPr>
          <p:nvPr/>
        </p:nvPicPr>
        <p:blipFill>
          <a:blip r:embed="rId2"/>
          <a:srcRect t="47970" r="333"/>
          <a:stretch>
            <a:fillRect/>
          </a:stretch>
        </p:blipFill>
        <p:spPr>
          <a:xfrm>
            <a:off x="1249097" y="991646"/>
            <a:ext cx="9705899" cy="5639823"/>
          </a:xfrm>
          <a:prstGeom prst="rect">
            <a:avLst/>
          </a:prstGeom>
        </p:spPr>
      </p:pic>
    </p:spTree>
    <p:extLst>
      <p:ext uri="{BB962C8B-B14F-4D97-AF65-F5344CB8AC3E}">
        <p14:creationId xmlns:p14="http://schemas.microsoft.com/office/powerpoint/2010/main" val="329120134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B5274-BA2E-0BAA-D0C7-F9E3F639CDA0}"/>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B7D80D0-25D4-2E91-BAF0-DB659ED68433}"/>
              </a:ext>
            </a:extLst>
          </p:cNvPr>
          <p:cNvSpPr>
            <a:spLocks noGrp="1"/>
          </p:cNvSpPr>
          <p:nvPr>
            <p:ph sz="quarter" idx="13"/>
          </p:nvPr>
        </p:nvSpPr>
        <p:spPr>
          <a:xfrm>
            <a:off x="274418" y="-2137"/>
            <a:ext cx="10723118" cy="1586384"/>
          </a:xfrm>
        </p:spPr>
        <p:txBody>
          <a:bodyPr/>
          <a:lstStyle/>
          <a:p>
            <a:r>
              <a:rPr lang="en-US" sz="4000"/>
              <a:t>Consolidated Statements of Cashflows 10-Q</a:t>
            </a:r>
          </a:p>
        </p:txBody>
      </p:sp>
      <p:pic>
        <p:nvPicPr>
          <p:cNvPr id="2" name="Picture 1" descr="A blue and white striped report&#10;&#10;AI-generated content may be incorrect.">
            <a:extLst>
              <a:ext uri="{FF2B5EF4-FFF2-40B4-BE49-F238E27FC236}">
                <a16:creationId xmlns:a16="http://schemas.microsoft.com/office/drawing/2014/main" id="{7BCE5F8D-C1FA-F5B5-51C0-5ED7369BD90E}"/>
              </a:ext>
            </a:extLst>
          </p:cNvPr>
          <p:cNvPicPr>
            <a:picLocks noChangeAspect="1"/>
          </p:cNvPicPr>
          <p:nvPr/>
        </p:nvPicPr>
        <p:blipFill>
          <a:blip r:embed="rId2"/>
          <a:srcRect l="1073" t="1054" r="358" b="51958"/>
          <a:stretch>
            <a:fillRect/>
          </a:stretch>
        </p:blipFill>
        <p:spPr>
          <a:xfrm>
            <a:off x="1416346" y="1283920"/>
            <a:ext cx="9358416" cy="5317141"/>
          </a:xfrm>
          <a:prstGeom prst="rect">
            <a:avLst/>
          </a:prstGeom>
        </p:spPr>
      </p:pic>
    </p:spTree>
    <p:extLst>
      <p:ext uri="{BB962C8B-B14F-4D97-AF65-F5344CB8AC3E}">
        <p14:creationId xmlns:p14="http://schemas.microsoft.com/office/powerpoint/2010/main" val="323152556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193A9-F23A-41C4-6013-60FD07FD3D19}"/>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B7C7450-0E69-CC06-11CB-767961570226}"/>
              </a:ext>
            </a:extLst>
          </p:cNvPr>
          <p:cNvSpPr>
            <a:spLocks noGrp="1"/>
          </p:cNvSpPr>
          <p:nvPr>
            <p:ph sz="quarter" idx="13"/>
          </p:nvPr>
        </p:nvSpPr>
        <p:spPr>
          <a:xfrm>
            <a:off x="107404" y="-2138"/>
            <a:ext cx="11756517" cy="1388056"/>
          </a:xfrm>
        </p:spPr>
        <p:txBody>
          <a:bodyPr/>
          <a:lstStyle/>
          <a:p>
            <a:r>
              <a:rPr lang="en-US" sz="4000"/>
              <a:t>Consolidated Statements of Cashflows 10-Q</a:t>
            </a:r>
          </a:p>
        </p:txBody>
      </p:sp>
      <p:pic>
        <p:nvPicPr>
          <p:cNvPr id="2" name="Picture 1" descr="A blue and white striped report&#10;&#10;AI-generated content may be incorrect.">
            <a:extLst>
              <a:ext uri="{FF2B5EF4-FFF2-40B4-BE49-F238E27FC236}">
                <a16:creationId xmlns:a16="http://schemas.microsoft.com/office/drawing/2014/main" id="{9DECAB48-3828-9AC7-CAF5-7110CDABC707}"/>
              </a:ext>
            </a:extLst>
          </p:cNvPr>
          <p:cNvPicPr>
            <a:picLocks noChangeAspect="1"/>
          </p:cNvPicPr>
          <p:nvPr/>
        </p:nvPicPr>
        <p:blipFill>
          <a:blip r:embed="rId2"/>
          <a:srcRect l="1073" t="48193" r="358"/>
          <a:stretch>
            <a:fillRect/>
          </a:stretch>
        </p:blipFill>
        <p:spPr>
          <a:xfrm>
            <a:off x="1802563" y="1388301"/>
            <a:ext cx="8585978" cy="5369746"/>
          </a:xfrm>
          <a:prstGeom prst="rect">
            <a:avLst/>
          </a:prstGeom>
        </p:spPr>
      </p:pic>
    </p:spTree>
    <p:extLst>
      <p:ext uri="{BB962C8B-B14F-4D97-AF65-F5344CB8AC3E}">
        <p14:creationId xmlns:p14="http://schemas.microsoft.com/office/powerpoint/2010/main" val="177837134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42A48-FC3A-E99F-8693-78D53DE4D5D5}"/>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491B9A3-A8B6-A08F-3E65-E7D5226A19E5}"/>
              </a:ext>
            </a:extLst>
          </p:cNvPr>
          <p:cNvSpPr>
            <a:spLocks noGrp="1"/>
          </p:cNvSpPr>
          <p:nvPr>
            <p:ph sz="quarter" idx="13"/>
          </p:nvPr>
        </p:nvSpPr>
        <p:spPr>
          <a:xfrm>
            <a:off x="849541" y="1802880"/>
            <a:ext cx="5243831" cy="3256520"/>
          </a:xfrm>
        </p:spPr>
        <p:txBody>
          <a:bodyPr/>
          <a:lstStyle/>
          <a:p>
            <a:pPr algn="ctr"/>
            <a:r>
              <a:rPr lang="en-US" sz="4000"/>
              <a:t>Final Recommendation </a:t>
            </a:r>
            <a:endParaRPr lang="en-US"/>
          </a:p>
        </p:txBody>
      </p:sp>
      <p:sp>
        <p:nvSpPr>
          <p:cNvPr id="2" name="Rectangle: Rounded Corners 1">
            <a:extLst>
              <a:ext uri="{FF2B5EF4-FFF2-40B4-BE49-F238E27FC236}">
                <a16:creationId xmlns:a16="http://schemas.microsoft.com/office/drawing/2014/main" id="{853BC515-299E-8EF9-3FA1-D07292D7F90D}"/>
              </a:ext>
            </a:extLst>
          </p:cNvPr>
          <p:cNvSpPr/>
          <p:nvPr/>
        </p:nvSpPr>
        <p:spPr>
          <a:xfrm>
            <a:off x="6574634" y="1858"/>
            <a:ext cx="5615939" cy="6736079"/>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8D5E407-0C0F-FA45-4CC3-D2E051B7C92D}"/>
              </a:ext>
            </a:extLst>
          </p:cNvPr>
          <p:cNvSpPr txBox="1"/>
          <p:nvPr/>
        </p:nvSpPr>
        <p:spPr>
          <a:xfrm>
            <a:off x="6567378" y="1386839"/>
            <a:ext cx="5629273"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Google remains a BUY due to its dominant market positions across Search, YouTube, Android, and Maps. Its core Services segment continues to deliver highly profitable and recurring advertising revenue, while additional income from subscriptions, Google Play, and hardware further strengthens diversification. The company’s massive user base and data advantage reinforce its leadership and create durable competitive moats.</a:t>
            </a:r>
            <a:endParaRPr lang="en-US"/>
          </a:p>
          <a:p>
            <a:endParaRPr lang="en-US">
              <a:ea typeface="+mn-lt"/>
              <a:cs typeface="+mn-lt"/>
            </a:endParaRPr>
          </a:p>
          <a:p>
            <a:pPr marL="285750" indent="-285750">
              <a:buFont typeface="Arial"/>
              <a:buChar char="•"/>
            </a:pPr>
            <a:r>
              <a:rPr lang="en-US">
                <a:ea typeface="+mn-lt"/>
                <a:cs typeface="+mn-lt"/>
              </a:rPr>
              <a:t>Alphabet’s AI leadership, strong cash flows, and shareholder returns make the stock attractive despite regulatory and advertising-related risks. The company continues to invest heavily in custom chips, data centers, and global AI platforms while executing large-scale share buybacks that enhance EPS.</a:t>
            </a:r>
            <a:endParaRPr lang="en-US"/>
          </a:p>
        </p:txBody>
      </p:sp>
      <p:sp>
        <p:nvSpPr>
          <p:cNvPr id="4" name="Rectangle 3">
            <a:extLst>
              <a:ext uri="{FF2B5EF4-FFF2-40B4-BE49-F238E27FC236}">
                <a16:creationId xmlns:a16="http://schemas.microsoft.com/office/drawing/2014/main" id="{C68A8029-12EA-56DD-5E88-F2AC676E4644}"/>
              </a:ext>
            </a:extLst>
          </p:cNvPr>
          <p:cNvSpPr/>
          <p:nvPr/>
        </p:nvSpPr>
        <p:spPr>
          <a:xfrm>
            <a:off x="8467628" y="504838"/>
            <a:ext cx="1829281" cy="601884"/>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BUY</a:t>
            </a:r>
          </a:p>
        </p:txBody>
      </p:sp>
    </p:spTree>
    <p:extLst>
      <p:ext uri="{BB962C8B-B14F-4D97-AF65-F5344CB8AC3E}">
        <p14:creationId xmlns:p14="http://schemas.microsoft.com/office/powerpoint/2010/main" val="352326239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88B90-D6C6-109B-0E48-3694820AC2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B0E7DC-16A6-F02F-3A3D-CA8D5ECE9132}"/>
              </a:ext>
            </a:extLst>
          </p:cNvPr>
          <p:cNvSpPr>
            <a:spLocks noGrp="1"/>
          </p:cNvSpPr>
          <p:nvPr>
            <p:ph type="ctrTitle"/>
          </p:nvPr>
        </p:nvSpPr>
        <p:spPr>
          <a:xfrm>
            <a:off x="548640" y="151211"/>
            <a:ext cx="9424848" cy="2609588"/>
          </a:xfrm>
        </p:spPr>
        <p:txBody>
          <a:bodyPr>
            <a:normAutofit/>
          </a:bodyPr>
          <a:lstStyle/>
          <a:p>
            <a:r>
              <a:rPr lang="en-US"/>
              <a:t>Microsoft</a:t>
            </a:r>
            <a:br>
              <a:rPr lang="en-US"/>
            </a:br>
            <a:r>
              <a:rPr lang="en-US"/>
              <a:t> </a:t>
            </a:r>
            <a:r>
              <a:rPr lang="en-US">
                <a:ea typeface="+mj-lt"/>
                <a:cs typeface="+mj-lt"/>
              </a:rPr>
              <a:t>NASDAQ: MSFT</a:t>
            </a:r>
          </a:p>
        </p:txBody>
      </p:sp>
      <p:sp>
        <p:nvSpPr>
          <p:cNvPr id="6" name="Rectangle: Rounded Corners 5">
            <a:extLst>
              <a:ext uri="{FF2B5EF4-FFF2-40B4-BE49-F238E27FC236}">
                <a16:creationId xmlns:a16="http://schemas.microsoft.com/office/drawing/2014/main" id="{51CDD999-88DD-BD91-A1EF-FBB3FC81FC10}"/>
              </a:ext>
            </a:extLst>
          </p:cNvPr>
          <p:cNvSpPr/>
          <p:nvPr/>
        </p:nvSpPr>
        <p:spPr>
          <a:xfrm>
            <a:off x="7096970" y="2995818"/>
            <a:ext cx="5589696" cy="401781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descr="Microsoft logo png, Microsoft icon transparent png 27127473 PNG">
            <a:extLst>
              <a:ext uri="{FF2B5EF4-FFF2-40B4-BE49-F238E27FC236}">
                <a16:creationId xmlns:a16="http://schemas.microsoft.com/office/drawing/2014/main" id="{04198BCF-0E43-D944-119E-EC73B6F0B425}"/>
              </a:ext>
            </a:extLst>
          </p:cNvPr>
          <p:cNvPicPr>
            <a:picLocks noChangeAspect="1"/>
          </p:cNvPicPr>
          <p:nvPr/>
        </p:nvPicPr>
        <p:blipFill>
          <a:blip r:embed="rId2"/>
          <a:stretch>
            <a:fillRect/>
          </a:stretch>
        </p:blipFill>
        <p:spPr>
          <a:xfrm>
            <a:off x="8102400" y="3203400"/>
            <a:ext cx="3571200" cy="3601200"/>
          </a:xfrm>
          <a:prstGeom prst="rect">
            <a:avLst/>
          </a:prstGeom>
        </p:spPr>
      </p:pic>
    </p:spTree>
    <p:extLst>
      <p:ext uri="{BB962C8B-B14F-4D97-AF65-F5344CB8AC3E}">
        <p14:creationId xmlns:p14="http://schemas.microsoft.com/office/powerpoint/2010/main" val="79253877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C9F3E-4DF1-AF74-543D-FCAA3B9F49EA}"/>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3DFF9806-12DF-04ED-979B-F9408E1E1BE6}"/>
              </a:ext>
            </a:extLst>
          </p:cNvPr>
          <p:cNvSpPr/>
          <p:nvPr/>
        </p:nvSpPr>
        <p:spPr>
          <a:xfrm>
            <a:off x="404518" y="272815"/>
            <a:ext cx="11580518" cy="63029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icrosoft logo png, Microsoft icon transparent png 27127473 PNG">
            <a:extLst>
              <a:ext uri="{FF2B5EF4-FFF2-40B4-BE49-F238E27FC236}">
                <a16:creationId xmlns:a16="http://schemas.microsoft.com/office/drawing/2014/main" id="{EE3CFD16-FF0A-7A03-1C4E-0527E8421629}"/>
              </a:ext>
            </a:extLst>
          </p:cNvPr>
          <p:cNvPicPr>
            <a:picLocks noChangeAspect="1"/>
          </p:cNvPicPr>
          <p:nvPr/>
        </p:nvPicPr>
        <p:blipFill>
          <a:blip r:embed="rId2"/>
          <a:stretch>
            <a:fillRect/>
          </a:stretch>
        </p:blipFill>
        <p:spPr>
          <a:xfrm>
            <a:off x="11234400" y="5867400"/>
            <a:ext cx="955200" cy="991200"/>
          </a:xfrm>
          <a:prstGeom prst="rect">
            <a:avLst/>
          </a:prstGeom>
        </p:spPr>
      </p:pic>
      <p:pic>
        <p:nvPicPr>
          <p:cNvPr id="6" name="Picture 5">
            <a:extLst>
              <a:ext uri="{FF2B5EF4-FFF2-40B4-BE49-F238E27FC236}">
                <a16:creationId xmlns:a16="http://schemas.microsoft.com/office/drawing/2014/main" id="{BA8EF8B6-4DA7-8CF4-A67D-9DAF9B6968FE}"/>
              </a:ext>
            </a:extLst>
          </p:cNvPr>
          <p:cNvPicPr>
            <a:picLocks noChangeAspect="1"/>
          </p:cNvPicPr>
          <p:nvPr/>
        </p:nvPicPr>
        <p:blipFill>
          <a:blip r:embed="rId3"/>
          <a:stretch>
            <a:fillRect/>
          </a:stretch>
        </p:blipFill>
        <p:spPr>
          <a:xfrm>
            <a:off x="1109662" y="923925"/>
            <a:ext cx="9972675" cy="5010150"/>
          </a:xfrm>
          <a:prstGeom prst="rect">
            <a:avLst/>
          </a:prstGeom>
        </p:spPr>
      </p:pic>
    </p:spTree>
    <p:extLst>
      <p:ext uri="{BB962C8B-B14F-4D97-AF65-F5344CB8AC3E}">
        <p14:creationId xmlns:p14="http://schemas.microsoft.com/office/powerpoint/2010/main" val="511555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9AE6E-41E0-6E8D-BE98-F83F903BF2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6ABA6-2BC2-6301-83FD-2A6CDC68B099}"/>
              </a:ext>
            </a:extLst>
          </p:cNvPr>
          <p:cNvSpPr>
            <a:spLocks noGrp="1"/>
          </p:cNvSpPr>
          <p:nvPr>
            <p:ph type="title"/>
          </p:nvPr>
        </p:nvSpPr>
        <p:spPr>
          <a:xfrm>
            <a:off x="234950" y="109081"/>
            <a:ext cx="10515600" cy="868364"/>
          </a:xfrm>
        </p:spPr>
        <p:txBody>
          <a:bodyPr>
            <a:normAutofit/>
          </a:bodyPr>
          <a:lstStyle/>
          <a:p>
            <a:r>
              <a:rPr lang="en-US" sz="4000" b="1">
                <a:latin typeface="Aptos"/>
              </a:rPr>
              <a:t>IT Spending on Data </a:t>
            </a:r>
            <a:r>
              <a:rPr lang="en-US" b="1">
                <a:latin typeface="Aptos"/>
              </a:rPr>
              <a:t>Centers</a:t>
            </a:r>
            <a:endParaRPr lang="en-US" sz="4000" b="1">
              <a:latin typeface="Aptos"/>
            </a:endParaRPr>
          </a:p>
        </p:txBody>
      </p:sp>
      <p:pic>
        <p:nvPicPr>
          <p:cNvPr id="7" name="Content Placeholder 6" descr="A graph of blue bars&#10;&#10;AI-generated content may be incorrect.">
            <a:extLst>
              <a:ext uri="{FF2B5EF4-FFF2-40B4-BE49-F238E27FC236}">
                <a16:creationId xmlns:a16="http://schemas.microsoft.com/office/drawing/2014/main" id="{6E72A0E2-87C5-7967-A439-2D1F13447D93}"/>
              </a:ext>
            </a:extLst>
          </p:cNvPr>
          <p:cNvPicPr>
            <a:picLocks noGrp="1" noChangeAspect="1"/>
          </p:cNvPicPr>
          <p:nvPr>
            <p:ph idx="1"/>
          </p:nvPr>
        </p:nvPicPr>
        <p:blipFill>
          <a:blip r:embed="rId2"/>
          <a:stretch>
            <a:fillRect/>
          </a:stretch>
        </p:blipFill>
        <p:spPr>
          <a:xfrm>
            <a:off x="843455" y="1207212"/>
            <a:ext cx="10501682" cy="5150123"/>
          </a:xfrm>
        </p:spPr>
      </p:pic>
      <p:cxnSp>
        <p:nvCxnSpPr>
          <p:cNvPr id="4" name="Straight Connector 3">
            <a:extLst>
              <a:ext uri="{FF2B5EF4-FFF2-40B4-BE49-F238E27FC236}">
                <a16:creationId xmlns:a16="http://schemas.microsoft.com/office/drawing/2014/main" id="{EDC76E51-F018-1978-ADE4-C6D519B66C0B}"/>
              </a:ext>
            </a:extLst>
          </p:cNvPr>
          <p:cNvCxnSpPr>
            <a:cxnSpLocks/>
          </p:cNvCxnSpPr>
          <p:nvPr/>
        </p:nvCxnSpPr>
        <p:spPr>
          <a:xfrm>
            <a:off x="235412" y="798419"/>
            <a:ext cx="11721176" cy="0"/>
          </a:xfrm>
          <a:prstGeom prst="line">
            <a:avLst/>
          </a:prstGeom>
        </p:spPr>
        <p:style>
          <a:lnRef idx="2">
            <a:schemeClr val="dk1"/>
          </a:lnRef>
          <a:fillRef idx="0">
            <a:schemeClr val="dk1"/>
          </a:fillRef>
          <a:effectRef idx="1">
            <a:schemeClr val="dk1"/>
          </a:effectRef>
          <a:fontRef idx="minor">
            <a:schemeClr val="tx1"/>
          </a:fontRef>
        </p:style>
      </p:cxnSp>
      <p:sp>
        <p:nvSpPr>
          <p:cNvPr id="3" name="Slide Number Placeholder 2">
            <a:extLst>
              <a:ext uri="{FF2B5EF4-FFF2-40B4-BE49-F238E27FC236}">
                <a16:creationId xmlns:a16="http://schemas.microsoft.com/office/drawing/2014/main" id="{4A6B46D8-DAE2-3885-B640-16393501C39D}"/>
              </a:ext>
            </a:extLst>
          </p:cNvPr>
          <p:cNvSpPr>
            <a:spLocks noGrp="1"/>
          </p:cNvSpPr>
          <p:nvPr>
            <p:ph type="sldNum" sz="quarter" idx="12"/>
          </p:nvPr>
        </p:nvSpPr>
        <p:spPr/>
        <p:txBody>
          <a:bodyPr/>
          <a:lstStyle/>
          <a:p>
            <a:fld id="{330EA680-D336-4FF7-8B7A-9848BB0A1C32}" type="slidenum">
              <a:rPr lang="en-US" smtClean="0"/>
              <a:t>19</a:t>
            </a:fld>
            <a:endParaRPr lang="en-US"/>
          </a:p>
        </p:txBody>
      </p:sp>
    </p:spTree>
    <p:extLst>
      <p:ext uri="{BB962C8B-B14F-4D97-AF65-F5344CB8AC3E}">
        <p14:creationId xmlns:p14="http://schemas.microsoft.com/office/powerpoint/2010/main" val="278900262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5181C-57D7-7E0D-F97F-9F48918229CE}"/>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012BC645-4DC0-C9DB-C4D5-664554784423}"/>
              </a:ext>
            </a:extLst>
          </p:cNvPr>
          <p:cNvSpPr>
            <a:spLocks noGrp="1"/>
          </p:cNvSpPr>
          <p:nvPr>
            <p:ph type="title"/>
          </p:nvPr>
        </p:nvSpPr>
        <p:spPr>
          <a:xfrm>
            <a:off x="721168" y="332980"/>
            <a:ext cx="10745788" cy="1188720"/>
          </a:xfrm>
        </p:spPr>
        <p:txBody>
          <a:bodyPr/>
          <a:lstStyle/>
          <a:p>
            <a:r>
              <a:rPr lang="en-US"/>
              <a:t>Valuation Metrics </a:t>
            </a:r>
          </a:p>
        </p:txBody>
      </p:sp>
      <p:sp>
        <p:nvSpPr>
          <p:cNvPr id="4" name="Rectangle: Rounded Corners 3">
            <a:extLst>
              <a:ext uri="{FF2B5EF4-FFF2-40B4-BE49-F238E27FC236}">
                <a16:creationId xmlns:a16="http://schemas.microsoft.com/office/drawing/2014/main" id="{65147047-321C-1D3A-F915-F00EF6DCBC1A}"/>
              </a:ext>
            </a:extLst>
          </p:cNvPr>
          <p:cNvSpPr/>
          <p:nvPr/>
        </p:nvSpPr>
        <p:spPr>
          <a:xfrm>
            <a:off x="2675652" y="1714336"/>
            <a:ext cx="6718840" cy="47218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graph&#10;&#10;AI-generated content may be incorrect.">
            <a:extLst>
              <a:ext uri="{FF2B5EF4-FFF2-40B4-BE49-F238E27FC236}">
                <a16:creationId xmlns:a16="http://schemas.microsoft.com/office/drawing/2014/main" id="{06B6C666-2358-C00B-D3CA-7DA33A253583}"/>
              </a:ext>
            </a:extLst>
          </p:cNvPr>
          <p:cNvPicPr>
            <a:picLocks noChangeAspect="1"/>
          </p:cNvPicPr>
          <p:nvPr/>
        </p:nvPicPr>
        <p:blipFill>
          <a:blip r:embed="rId2"/>
          <a:stretch>
            <a:fillRect/>
          </a:stretch>
        </p:blipFill>
        <p:spPr>
          <a:xfrm>
            <a:off x="2850270" y="2404373"/>
            <a:ext cx="6353749" cy="3334555"/>
          </a:xfrm>
          <a:prstGeom prst="rect">
            <a:avLst/>
          </a:prstGeom>
        </p:spPr>
      </p:pic>
      <p:pic>
        <p:nvPicPr>
          <p:cNvPr id="10" name="Picture 9" descr="Microsoft logo png, Microsoft icon transparent png 27127473 PNG">
            <a:extLst>
              <a:ext uri="{FF2B5EF4-FFF2-40B4-BE49-F238E27FC236}">
                <a16:creationId xmlns:a16="http://schemas.microsoft.com/office/drawing/2014/main" id="{6D0269D5-B327-6A20-9385-F091E01039FA}"/>
              </a:ext>
            </a:extLst>
          </p:cNvPr>
          <p:cNvPicPr>
            <a:picLocks noChangeAspect="1"/>
          </p:cNvPicPr>
          <p:nvPr/>
        </p:nvPicPr>
        <p:blipFill>
          <a:blip r:embed="rId3"/>
          <a:stretch>
            <a:fillRect/>
          </a:stretch>
        </p:blipFill>
        <p:spPr>
          <a:xfrm>
            <a:off x="11234400" y="5867400"/>
            <a:ext cx="955200" cy="991200"/>
          </a:xfrm>
          <a:prstGeom prst="rect">
            <a:avLst/>
          </a:prstGeom>
        </p:spPr>
      </p:pic>
    </p:spTree>
    <p:extLst>
      <p:ext uri="{BB962C8B-B14F-4D97-AF65-F5344CB8AC3E}">
        <p14:creationId xmlns:p14="http://schemas.microsoft.com/office/powerpoint/2010/main" val="242997015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FC03F-F300-3FD1-C7B2-0429EB6A8C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2AA8D1-49A0-56B1-4731-A25EF8211AF4}"/>
              </a:ext>
            </a:extLst>
          </p:cNvPr>
          <p:cNvSpPr>
            <a:spLocks noGrp="1"/>
          </p:cNvSpPr>
          <p:nvPr>
            <p:ph type="title"/>
          </p:nvPr>
        </p:nvSpPr>
        <p:spPr>
          <a:xfrm>
            <a:off x="536640" y="2640"/>
            <a:ext cx="10745788" cy="1188720"/>
          </a:xfrm>
        </p:spPr>
        <p:txBody>
          <a:bodyPr/>
          <a:lstStyle/>
          <a:p>
            <a:r>
              <a:rPr lang="en-US"/>
              <a:t>Institutional Holders</a:t>
            </a:r>
          </a:p>
        </p:txBody>
      </p:sp>
      <p:cxnSp>
        <p:nvCxnSpPr>
          <p:cNvPr id="10" name="Straight Arrow Connector 9">
            <a:extLst>
              <a:ext uri="{FF2B5EF4-FFF2-40B4-BE49-F238E27FC236}">
                <a16:creationId xmlns:a16="http://schemas.microsoft.com/office/drawing/2014/main" id="{73F63D9F-961F-FD92-2473-1884C40FA2AA}"/>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215AD50-3836-FF86-7FDD-228356464FC7}"/>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4" name="Picture 3" descr="Microsoft logo png, Microsoft icon transparent png 27127473 PNG">
            <a:extLst>
              <a:ext uri="{FF2B5EF4-FFF2-40B4-BE49-F238E27FC236}">
                <a16:creationId xmlns:a16="http://schemas.microsoft.com/office/drawing/2014/main" id="{FA4FC657-5D07-FC9A-C8A9-A57C68C46F81}"/>
              </a:ext>
            </a:extLst>
          </p:cNvPr>
          <p:cNvPicPr>
            <a:picLocks noChangeAspect="1"/>
          </p:cNvPicPr>
          <p:nvPr/>
        </p:nvPicPr>
        <p:blipFill>
          <a:blip r:embed="rId2"/>
          <a:stretch>
            <a:fillRect/>
          </a:stretch>
        </p:blipFill>
        <p:spPr>
          <a:xfrm>
            <a:off x="11234400" y="5867400"/>
            <a:ext cx="955200" cy="991200"/>
          </a:xfrm>
          <a:prstGeom prst="rect">
            <a:avLst/>
          </a:prstGeom>
        </p:spPr>
      </p:pic>
      <p:pic>
        <p:nvPicPr>
          <p:cNvPr id="3" name="Picture 2" descr="A screenshot of a graph&#10;&#10;AI-generated content may be incorrect.">
            <a:extLst>
              <a:ext uri="{FF2B5EF4-FFF2-40B4-BE49-F238E27FC236}">
                <a16:creationId xmlns:a16="http://schemas.microsoft.com/office/drawing/2014/main" id="{3A6F8A2C-CF5F-0315-D2A3-E4E025B2ED88}"/>
              </a:ext>
            </a:extLst>
          </p:cNvPr>
          <p:cNvPicPr>
            <a:picLocks noChangeAspect="1"/>
          </p:cNvPicPr>
          <p:nvPr/>
        </p:nvPicPr>
        <p:blipFill>
          <a:blip r:embed="rId3"/>
          <a:stretch>
            <a:fillRect/>
          </a:stretch>
        </p:blipFill>
        <p:spPr>
          <a:xfrm>
            <a:off x="1262062" y="1333500"/>
            <a:ext cx="9667875" cy="4191000"/>
          </a:xfrm>
          <a:prstGeom prst="rect">
            <a:avLst/>
          </a:prstGeom>
        </p:spPr>
      </p:pic>
    </p:spTree>
    <p:extLst>
      <p:ext uri="{BB962C8B-B14F-4D97-AF65-F5344CB8AC3E}">
        <p14:creationId xmlns:p14="http://schemas.microsoft.com/office/powerpoint/2010/main" val="159053627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7316E-427A-4F07-1075-E0DC486657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FC9FD1-4403-1D6C-F6AD-02AB85BBA05D}"/>
              </a:ext>
            </a:extLst>
          </p:cNvPr>
          <p:cNvSpPr>
            <a:spLocks noGrp="1"/>
          </p:cNvSpPr>
          <p:nvPr>
            <p:ph type="ctrTitle"/>
          </p:nvPr>
        </p:nvSpPr>
        <p:spPr>
          <a:xfrm>
            <a:off x="548640" y="1017594"/>
            <a:ext cx="9424848" cy="4572000"/>
          </a:xfrm>
        </p:spPr>
        <p:txBody>
          <a:bodyPr/>
          <a:lstStyle/>
          <a:p>
            <a:r>
              <a:rPr lang="en-US"/>
              <a:t>Stock Performance</a:t>
            </a:r>
          </a:p>
        </p:txBody>
      </p:sp>
    </p:spTree>
    <p:extLst>
      <p:ext uri="{BB962C8B-B14F-4D97-AF65-F5344CB8AC3E}">
        <p14:creationId xmlns:p14="http://schemas.microsoft.com/office/powerpoint/2010/main" val="420102220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7580A-9C0E-BECD-DEE2-0741F7BA5B7F}"/>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96B1AA5-0CAA-B943-ACAE-A666AD90B3C0}"/>
              </a:ext>
            </a:extLst>
          </p:cNvPr>
          <p:cNvSpPr/>
          <p:nvPr/>
        </p:nvSpPr>
        <p:spPr>
          <a:xfrm>
            <a:off x="-2577" y="1020437"/>
            <a:ext cx="12197759" cy="55003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8">
            <a:extLst>
              <a:ext uri="{FF2B5EF4-FFF2-40B4-BE49-F238E27FC236}">
                <a16:creationId xmlns:a16="http://schemas.microsoft.com/office/drawing/2014/main" id="{3E72F1DB-98E5-42BD-BEF1-CB1A22DBCB76}"/>
              </a:ext>
            </a:extLst>
          </p:cNvPr>
          <p:cNvSpPr>
            <a:spLocks noGrp="1"/>
          </p:cNvSpPr>
          <p:nvPr>
            <p:ph type="title"/>
          </p:nvPr>
        </p:nvSpPr>
        <p:spPr>
          <a:xfrm>
            <a:off x="721168" y="-256492"/>
            <a:ext cx="10745788" cy="1188720"/>
          </a:xfrm>
        </p:spPr>
        <p:txBody>
          <a:bodyPr/>
          <a:lstStyle/>
          <a:p>
            <a:r>
              <a:rPr lang="en-US"/>
              <a:t>Price Chart 6 Months MA</a:t>
            </a:r>
          </a:p>
        </p:txBody>
      </p:sp>
      <p:pic>
        <p:nvPicPr>
          <p:cNvPr id="2" name="Picture 1" descr="A graph of a stock market&#10;&#10;AI-generated content may be incorrect.">
            <a:extLst>
              <a:ext uri="{FF2B5EF4-FFF2-40B4-BE49-F238E27FC236}">
                <a16:creationId xmlns:a16="http://schemas.microsoft.com/office/drawing/2014/main" id="{6E9AFE78-8EFA-CC7F-C089-AC3AFB03B1D2}"/>
              </a:ext>
            </a:extLst>
          </p:cNvPr>
          <p:cNvPicPr>
            <a:picLocks noChangeAspect="1"/>
          </p:cNvPicPr>
          <p:nvPr/>
        </p:nvPicPr>
        <p:blipFill>
          <a:blip r:embed="rId2"/>
          <a:stretch>
            <a:fillRect/>
          </a:stretch>
        </p:blipFill>
        <p:spPr>
          <a:xfrm>
            <a:off x="187890" y="1592744"/>
            <a:ext cx="11816219" cy="4371882"/>
          </a:xfrm>
          <a:prstGeom prst="rect">
            <a:avLst/>
          </a:prstGeom>
        </p:spPr>
      </p:pic>
      <p:pic>
        <p:nvPicPr>
          <p:cNvPr id="7" name="Picture 6" descr="Microsoft logo png, Microsoft icon transparent png 27127473 PNG">
            <a:extLst>
              <a:ext uri="{FF2B5EF4-FFF2-40B4-BE49-F238E27FC236}">
                <a16:creationId xmlns:a16="http://schemas.microsoft.com/office/drawing/2014/main" id="{0068AF91-E2D2-7035-6661-FF4C800BCA49}"/>
              </a:ext>
            </a:extLst>
          </p:cNvPr>
          <p:cNvPicPr>
            <a:picLocks noChangeAspect="1"/>
          </p:cNvPicPr>
          <p:nvPr/>
        </p:nvPicPr>
        <p:blipFill>
          <a:blip r:embed="rId3"/>
          <a:stretch>
            <a:fillRect/>
          </a:stretch>
        </p:blipFill>
        <p:spPr>
          <a:xfrm>
            <a:off x="11648928" y="6300216"/>
            <a:ext cx="540672" cy="558384"/>
          </a:xfrm>
          <a:prstGeom prst="rect">
            <a:avLst/>
          </a:prstGeom>
        </p:spPr>
      </p:pic>
    </p:spTree>
    <p:extLst>
      <p:ext uri="{BB962C8B-B14F-4D97-AF65-F5344CB8AC3E}">
        <p14:creationId xmlns:p14="http://schemas.microsoft.com/office/powerpoint/2010/main" val="208557071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279E3-4DAF-2206-1ADF-C1F4095332C5}"/>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42E87CB-3B0D-5BB7-8D1F-17DB7208890B}"/>
              </a:ext>
            </a:extLst>
          </p:cNvPr>
          <p:cNvSpPr/>
          <p:nvPr/>
        </p:nvSpPr>
        <p:spPr>
          <a:xfrm>
            <a:off x="-2577" y="1020437"/>
            <a:ext cx="12197759" cy="55003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8">
            <a:extLst>
              <a:ext uri="{FF2B5EF4-FFF2-40B4-BE49-F238E27FC236}">
                <a16:creationId xmlns:a16="http://schemas.microsoft.com/office/drawing/2014/main" id="{B9490FBC-BD15-375D-779D-4BB833254C30}"/>
              </a:ext>
            </a:extLst>
          </p:cNvPr>
          <p:cNvSpPr>
            <a:spLocks noGrp="1"/>
          </p:cNvSpPr>
          <p:nvPr>
            <p:ph type="title"/>
          </p:nvPr>
        </p:nvSpPr>
        <p:spPr>
          <a:xfrm>
            <a:off x="721168" y="-256492"/>
            <a:ext cx="10745788" cy="1188720"/>
          </a:xfrm>
        </p:spPr>
        <p:txBody>
          <a:bodyPr/>
          <a:lstStyle/>
          <a:p>
            <a:r>
              <a:rPr lang="en-US"/>
              <a:t>Price Chart 1-yr MA</a:t>
            </a:r>
          </a:p>
        </p:txBody>
      </p:sp>
      <p:pic>
        <p:nvPicPr>
          <p:cNvPr id="2" name="Picture 1" descr="A graph of stock market&#10;&#10;AI-generated content may be incorrect.">
            <a:extLst>
              <a:ext uri="{FF2B5EF4-FFF2-40B4-BE49-F238E27FC236}">
                <a16:creationId xmlns:a16="http://schemas.microsoft.com/office/drawing/2014/main" id="{3282505A-DF8E-27ED-92FF-E839756A352B}"/>
              </a:ext>
            </a:extLst>
          </p:cNvPr>
          <p:cNvPicPr>
            <a:picLocks noChangeAspect="1"/>
          </p:cNvPicPr>
          <p:nvPr/>
        </p:nvPicPr>
        <p:blipFill>
          <a:blip r:embed="rId2"/>
          <a:stretch>
            <a:fillRect/>
          </a:stretch>
        </p:blipFill>
        <p:spPr>
          <a:xfrm>
            <a:off x="187889" y="1549105"/>
            <a:ext cx="11816220" cy="4427846"/>
          </a:xfrm>
          <a:prstGeom prst="rect">
            <a:avLst/>
          </a:prstGeom>
        </p:spPr>
      </p:pic>
      <p:pic>
        <p:nvPicPr>
          <p:cNvPr id="5" name="Picture 4" descr="Microsoft logo png, Microsoft icon transparent png 27127473 PNG">
            <a:extLst>
              <a:ext uri="{FF2B5EF4-FFF2-40B4-BE49-F238E27FC236}">
                <a16:creationId xmlns:a16="http://schemas.microsoft.com/office/drawing/2014/main" id="{0DA554AF-FF8C-CE01-8CCC-C86C1732E7AB}"/>
              </a:ext>
            </a:extLst>
          </p:cNvPr>
          <p:cNvPicPr>
            <a:picLocks noChangeAspect="1"/>
          </p:cNvPicPr>
          <p:nvPr/>
        </p:nvPicPr>
        <p:blipFill>
          <a:blip r:embed="rId3"/>
          <a:stretch>
            <a:fillRect/>
          </a:stretch>
        </p:blipFill>
        <p:spPr>
          <a:xfrm>
            <a:off x="11648928" y="6300216"/>
            <a:ext cx="540672" cy="558384"/>
          </a:xfrm>
          <a:prstGeom prst="rect">
            <a:avLst/>
          </a:prstGeom>
        </p:spPr>
      </p:pic>
    </p:spTree>
    <p:extLst>
      <p:ext uri="{BB962C8B-B14F-4D97-AF65-F5344CB8AC3E}">
        <p14:creationId xmlns:p14="http://schemas.microsoft.com/office/powerpoint/2010/main" val="23769652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09035-3E7B-A78F-32D2-194377AC1025}"/>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2F235AF6-9579-FF7A-CC1B-63B87077AC99}"/>
              </a:ext>
            </a:extLst>
          </p:cNvPr>
          <p:cNvSpPr/>
          <p:nvPr/>
        </p:nvSpPr>
        <p:spPr>
          <a:xfrm>
            <a:off x="-2577" y="1020437"/>
            <a:ext cx="12197759" cy="55003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8">
            <a:extLst>
              <a:ext uri="{FF2B5EF4-FFF2-40B4-BE49-F238E27FC236}">
                <a16:creationId xmlns:a16="http://schemas.microsoft.com/office/drawing/2014/main" id="{A93755D6-C8C2-2E69-0D2B-14EC620FFFA8}"/>
              </a:ext>
            </a:extLst>
          </p:cNvPr>
          <p:cNvSpPr>
            <a:spLocks noGrp="1"/>
          </p:cNvSpPr>
          <p:nvPr>
            <p:ph type="title"/>
          </p:nvPr>
        </p:nvSpPr>
        <p:spPr>
          <a:xfrm>
            <a:off x="721168" y="-256492"/>
            <a:ext cx="10745788" cy="1188720"/>
          </a:xfrm>
        </p:spPr>
        <p:txBody>
          <a:bodyPr/>
          <a:lstStyle/>
          <a:p>
            <a:r>
              <a:rPr lang="en-US"/>
              <a:t>Price Chart 5-yr MA</a:t>
            </a:r>
          </a:p>
        </p:txBody>
      </p:sp>
      <p:pic>
        <p:nvPicPr>
          <p:cNvPr id="2" name="Picture 1" descr="A graph with green and red lines&#10;&#10;AI-generated content may be incorrect.">
            <a:extLst>
              <a:ext uri="{FF2B5EF4-FFF2-40B4-BE49-F238E27FC236}">
                <a16:creationId xmlns:a16="http://schemas.microsoft.com/office/drawing/2014/main" id="{0141130A-C5B3-D744-4C4F-5E9ABBF8EF47}"/>
              </a:ext>
            </a:extLst>
          </p:cNvPr>
          <p:cNvPicPr>
            <a:picLocks noChangeAspect="1"/>
          </p:cNvPicPr>
          <p:nvPr/>
        </p:nvPicPr>
        <p:blipFill>
          <a:blip r:embed="rId2"/>
          <a:stretch>
            <a:fillRect/>
          </a:stretch>
        </p:blipFill>
        <p:spPr>
          <a:xfrm>
            <a:off x="146137" y="1540153"/>
            <a:ext cx="11899727" cy="4466627"/>
          </a:xfrm>
          <a:prstGeom prst="rect">
            <a:avLst/>
          </a:prstGeom>
        </p:spPr>
      </p:pic>
      <p:pic>
        <p:nvPicPr>
          <p:cNvPr id="7" name="Picture 6" descr="Microsoft logo png, Microsoft icon transparent png 27127473 PNG">
            <a:extLst>
              <a:ext uri="{FF2B5EF4-FFF2-40B4-BE49-F238E27FC236}">
                <a16:creationId xmlns:a16="http://schemas.microsoft.com/office/drawing/2014/main" id="{3BAE1777-E072-5F07-514E-493734253D0F}"/>
              </a:ext>
            </a:extLst>
          </p:cNvPr>
          <p:cNvPicPr>
            <a:picLocks noChangeAspect="1"/>
          </p:cNvPicPr>
          <p:nvPr/>
        </p:nvPicPr>
        <p:blipFill>
          <a:blip r:embed="rId3"/>
          <a:stretch>
            <a:fillRect/>
          </a:stretch>
        </p:blipFill>
        <p:spPr>
          <a:xfrm>
            <a:off x="11648928" y="6300216"/>
            <a:ext cx="540672" cy="558384"/>
          </a:xfrm>
          <a:prstGeom prst="rect">
            <a:avLst/>
          </a:prstGeom>
        </p:spPr>
      </p:pic>
    </p:spTree>
    <p:extLst>
      <p:ext uri="{BB962C8B-B14F-4D97-AF65-F5344CB8AC3E}">
        <p14:creationId xmlns:p14="http://schemas.microsoft.com/office/powerpoint/2010/main" val="69363387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BC55D-4093-96ED-FBE0-D0835CD55235}"/>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5C2FF21-8775-04D7-693F-999DEA693F70}"/>
              </a:ext>
            </a:extLst>
          </p:cNvPr>
          <p:cNvSpPr/>
          <p:nvPr/>
        </p:nvSpPr>
        <p:spPr>
          <a:xfrm>
            <a:off x="-2577" y="1020437"/>
            <a:ext cx="12197759" cy="55003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8">
            <a:extLst>
              <a:ext uri="{FF2B5EF4-FFF2-40B4-BE49-F238E27FC236}">
                <a16:creationId xmlns:a16="http://schemas.microsoft.com/office/drawing/2014/main" id="{39530DE4-FC71-4A6D-C1A7-ECA057932F72}"/>
              </a:ext>
            </a:extLst>
          </p:cNvPr>
          <p:cNvSpPr>
            <a:spLocks noGrp="1"/>
          </p:cNvSpPr>
          <p:nvPr>
            <p:ph type="title"/>
          </p:nvPr>
        </p:nvSpPr>
        <p:spPr>
          <a:xfrm>
            <a:off x="721168" y="-256492"/>
            <a:ext cx="10745788" cy="1188720"/>
          </a:xfrm>
        </p:spPr>
        <p:txBody>
          <a:bodyPr/>
          <a:lstStyle/>
          <a:p>
            <a:r>
              <a:rPr lang="en-US"/>
              <a:t>Price Chart 10-yr MA</a:t>
            </a:r>
          </a:p>
        </p:txBody>
      </p:sp>
      <p:pic>
        <p:nvPicPr>
          <p:cNvPr id="2" name="Picture 1" descr="A graph of stock market&#10;&#10;AI-generated content may be incorrect.">
            <a:extLst>
              <a:ext uri="{FF2B5EF4-FFF2-40B4-BE49-F238E27FC236}">
                <a16:creationId xmlns:a16="http://schemas.microsoft.com/office/drawing/2014/main" id="{CFA02A93-84AA-CE99-BC2B-C9FE3A7FEB4F}"/>
              </a:ext>
            </a:extLst>
          </p:cNvPr>
          <p:cNvPicPr>
            <a:picLocks noChangeAspect="1"/>
          </p:cNvPicPr>
          <p:nvPr/>
        </p:nvPicPr>
        <p:blipFill>
          <a:blip r:embed="rId2"/>
          <a:stretch>
            <a:fillRect/>
          </a:stretch>
        </p:blipFill>
        <p:spPr>
          <a:xfrm>
            <a:off x="156575" y="1586634"/>
            <a:ext cx="11889288" cy="4363227"/>
          </a:xfrm>
          <a:prstGeom prst="rect">
            <a:avLst/>
          </a:prstGeom>
        </p:spPr>
      </p:pic>
      <p:pic>
        <p:nvPicPr>
          <p:cNvPr id="7" name="Picture 6" descr="Microsoft logo png, Microsoft icon transparent png 27127473 PNG">
            <a:extLst>
              <a:ext uri="{FF2B5EF4-FFF2-40B4-BE49-F238E27FC236}">
                <a16:creationId xmlns:a16="http://schemas.microsoft.com/office/drawing/2014/main" id="{32269213-D19E-0959-E0DF-D4968EC5DCD1}"/>
              </a:ext>
            </a:extLst>
          </p:cNvPr>
          <p:cNvPicPr>
            <a:picLocks noChangeAspect="1"/>
          </p:cNvPicPr>
          <p:nvPr/>
        </p:nvPicPr>
        <p:blipFill>
          <a:blip r:embed="rId3"/>
          <a:stretch>
            <a:fillRect/>
          </a:stretch>
        </p:blipFill>
        <p:spPr>
          <a:xfrm>
            <a:off x="11648928" y="6300216"/>
            <a:ext cx="540672" cy="558384"/>
          </a:xfrm>
          <a:prstGeom prst="rect">
            <a:avLst/>
          </a:prstGeom>
        </p:spPr>
      </p:pic>
    </p:spTree>
    <p:extLst>
      <p:ext uri="{BB962C8B-B14F-4D97-AF65-F5344CB8AC3E}">
        <p14:creationId xmlns:p14="http://schemas.microsoft.com/office/powerpoint/2010/main" val="364072676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40A95-2DE4-EF60-A5B0-B0C7C12D4DA9}"/>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2B2ADB9E-89D8-2EAA-ACEE-806D32A9D4F6}"/>
              </a:ext>
            </a:extLst>
          </p:cNvPr>
          <p:cNvSpPr/>
          <p:nvPr/>
        </p:nvSpPr>
        <p:spPr>
          <a:xfrm>
            <a:off x="-2577" y="1020437"/>
            <a:ext cx="12197759" cy="55003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8">
            <a:extLst>
              <a:ext uri="{FF2B5EF4-FFF2-40B4-BE49-F238E27FC236}">
                <a16:creationId xmlns:a16="http://schemas.microsoft.com/office/drawing/2014/main" id="{C374D1CE-B63F-8C3E-7DB1-1748B0CC89B5}"/>
              </a:ext>
            </a:extLst>
          </p:cNvPr>
          <p:cNvSpPr>
            <a:spLocks noGrp="1"/>
          </p:cNvSpPr>
          <p:nvPr>
            <p:ph type="title"/>
          </p:nvPr>
        </p:nvSpPr>
        <p:spPr>
          <a:xfrm>
            <a:off x="721168" y="-256492"/>
            <a:ext cx="10745788" cy="1188720"/>
          </a:xfrm>
        </p:spPr>
        <p:txBody>
          <a:bodyPr/>
          <a:lstStyle/>
          <a:p>
            <a:r>
              <a:rPr lang="en-US"/>
              <a:t>MSFT VS Indices 5-yr</a:t>
            </a:r>
          </a:p>
        </p:txBody>
      </p:sp>
      <p:pic>
        <p:nvPicPr>
          <p:cNvPr id="2" name="Picture 1" descr="A graph of stock market&#10;&#10;AI-generated content may be incorrect.">
            <a:extLst>
              <a:ext uri="{FF2B5EF4-FFF2-40B4-BE49-F238E27FC236}">
                <a16:creationId xmlns:a16="http://schemas.microsoft.com/office/drawing/2014/main" id="{4AF8EE91-B048-C635-181A-2913A99C0CC3}"/>
              </a:ext>
            </a:extLst>
          </p:cNvPr>
          <p:cNvPicPr>
            <a:picLocks noChangeAspect="1"/>
          </p:cNvPicPr>
          <p:nvPr/>
        </p:nvPicPr>
        <p:blipFill>
          <a:blip r:embed="rId2"/>
          <a:stretch>
            <a:fillRect/>
          </a:stretch>
        </p:blipFill>
        <p:spPr>
          <a:xfrm>
            <a:off x="62630" y="1597408"/>
            <a:ext cx="12056302" cy="4341679"/>
          </a:xfrm>
          <a:prstGeom prst="rect">
            <a:avLst/>
          </a:prstGeom>
        </p:spPr>
      </p:pic>
      <p:pic>
        <p:nvPicPr>
          <p:cNvPr id="5" name="Picture 4" descr="Microsoft logo png, Microsoft icon transparent png 27127473 PNG">
            <a:extLst>
              <a:ext uri="{FF2B5EF4-FFF2-40B4-BE49-F238E27FC236}">
                <a16:creationId xmlns:a16="http://schemas.microsoft.com/office/drawing/2014/main" id="{9AAC9883-25D9-8015-D365-CA2879E5254B}"/>
              </a:ext>
            </a:extLst>
          </p:cNvPr>
          <p:cNvPicPr>
            <a:picLocks noChangeAspect="1"/>
          </p:cNvPicPr>
          <p:nvPr/>
        </p:nvPicPr>
        <p:blipFill>
          <a:blip r:embed="rId3"/>
          <a:stretch>
            <a:fillRect/>
          </a:stretch>
        </p:blipFill>
        <p:spPr>
          <a:xfrm>
            <a:off x="11648928" y="6300216"/>
            <a:ext cx="540672" cy="558384"/>
          </a:xfrm>
          <a:prstGeom prst="rect">
            <a:avLst/>
          </a:prstGeom>
        </p:spPr>
      </p:pic>
    </p:spTree>
    <p:extLst>
      <p:ext uri="{BB962C8B-B14F-4D97-AF65-F5344CB8AC3E}">
        <p14:creationId xmlns:p14="http://schemas.microsoft.com/office/powerpoint/2010/main" val="55174404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1A2B1-1AA4-ECC3-CD44-EFB3EC0F9C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692963-86C4-C5F5-822D-0E7635EBD4BD}"/>
              </a:ext>
            </a:extLst>
          </p:cNvPr>
          <p:cNvSpPr>
            <a:spLocks noGrp="1"/>
          </p:cNvSpPr>
          <p:nvPr>
            <p:ph type="ctrTitle"/>
          </p:nvPr>
        </p:nvSpPr>
        <p:spPr>
          <a:xfrm>
            <a:off x="548640" y="1017594"/>
            <a:ext cx="9424848" cy="4572000"/>
          </a:xfrm>
        </p:spPr>
        <p:txBody>
          <a:bodyPr/>
          <a:lstStyle/>
          <a:p>
            <a:r>
              <a:rPr lang="en-US"/>
              <a:t>Company Info</a:t>
            </a:r>
          </a:p>
        </p:txBody>
      </p:sp>
    </p:spTree>
    <p:extLst>
      <p:ext uri="{BB962C8B-B14F-4D97-AF65-F5344CB8AC3E}">
        <p14:creationId xmlns:p14="http://schemas.microsoft.com/office/powerpoint/2010/main" val="313625849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F64E5-8712-304A-8982-967D4079D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B6326B-2D0F-60BA-6A83-4797CBD3D07C}"/>
              </a:ext>
            </a:extLst>
          </p:cNvPr>
          <p:cNvSpPr>
            <a:spLocks noGrp="1"/>
          </p:cNvSpPr>
          <p:nvPr>
            <p:ph type="title"/>
          </p:nvPr>
        </p:nvSpPr>
        <p:spPr>
          <a:xfrm>
            <a:off x="536640" y="2640"/>
            <a:ext cx="10745788" cy="1188720"/>
          </a:xfrm>
        </p:spPr>
        <p:txBody>
          <a:bodyPr/>
          <a:lstStyle/>
          <a:p>
            <a:r>
              <a:rPr lang="en-US"/>
              <a:t>Company Overview</a:t>
            </a:r>
          </a:p>
        </p:txBody>
      </p:sp>
      <p:cxnSp>
        <p:nvCxnSpPr>
          <p:cNvPr id="10" name="Straight Arrow Connector 9">
            <a:extLst>
              <a:ext uri="{FF2B5EF4-FFF2-40B4-BE49-F238E27FC236}">
                <a16:creationId xmlns:a16="http://schemas.microsoft.com/office/drawing/2014/main" id="{21035BF8-A03B-D0B0-D0C5-377E6981FEA6}"/>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ABBB7D0-B7BD-EB27-F5B8-63D8D4B3F157}"/>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9" name="Picture 8" descr="Microsoft logo png, Microsoft icon transparent png 27127473 PNG">
            <a:extLst>
              <a:ext uri="{FF2B5EF4-FFF2-40B4-BE49-F238E27FC236}">
                <a16:creationId xmlns:a16="http://schemas.microsoft.com/office/drawing/2014/main" id="{374B95F2-3CF6-7D6D-D0BB-658F92689064}"/>
              </a:ext>
            </a:extLst>
          </p:cNvPr>
          <p:cNvPicPr>
            <a:picLocks noChangeAspect="1"/>
          </p:cNvPicPr>
          <p:nvPr/>
        </p:nvPicPr>
        <p:blipFill>
          <a:blip r:embed="rId2"/>
          <a:stretch>
            <a:fillRect/>
          </a:stretch>
        </p:blipFill>
        <p:spPr>
          <a:xfrm>
            <a:off x="11234400" y="5867400"/>
            <a:ext cx="955200" cy="991200"/>
          </a:xfrm>
          <a:prstGeom prst="rect">
            <a:avLst/>
          </a:prstGeom>
        </p:spPr>
      </p:pic>
      <p:sp>
        <p:nvSpPr>
          <p:cNvPr id="5" name="Text Placeholder 3">
            <a:extLst>
              <a:ext uri="{FF2B5EF4-FFF2-40B4-BE49-F238E27FC236}">
                <a16:creationId xmlns:a16="http://schemas.microsoft.com/office/drawing/2014/main" id="{9BD76A52-0A80-0623-171B-E7F4C0477A8C}"/>
              </a:ext>
            </a:extLst>
          </p:cNvPr>
          <p:cNvSpPr txBox="1">
            <a:spLocks/>
          </p:cNvSpPr>
          <p:nvPr/>
        </p:nvSpPr>
        <p:spPr>
          <a:xfrm>
            <a:off x="539675" y="1491124"/>
            <a:ext cx="10970806" cy="4374167"/>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t>Name: </a:t>
            </a:r>
            <a:r>
              <a:rPr lang="en-US" sz="1600"/>
              <a:t>Microsoft Corporation</a:t>
            </a:r>
          </a:p>
          <a:p>
            <a:r>
              <a:rPr lang="en-US" sz="1600" b="1"/>
              <a:t>Founded: </a:t>
            </a:r>
            <a:r>
              <a:rPr lang="en-US" sz="1600"/>
              <a:t>April 4, 1975</a:t>
            </a:r>
          </a:p>
          <a:p>
            <a:r>
              <a:rPr lang="en-US" sz="1600" b="1"/>
              <a:t>Founders: </a:t>
            </a:r>
            <a:r>
              <a:rPr lang="en-US" sz="1600"/>
              <a:t>Bill Gates &amp; Paul Allen</a:t>
            </a:r>
          </a:p>
          <a:p>
            <a:r>
              <a:rPr lang="en-US" sz="1600" b="1"/>
              <a:t>Incorporated: </a:t>
            </a:r>
            <a:r>
              <a:rPr lang="en-US" sz="1600"/>
              <a:t>Washington State</a:t>
            </a:r>
          </a:p>
          <a:p>
            <a:r>
              <a:rPr lang="en-US" sz="1600" b="1"/>
              <a:t>Headquarters: </a:t>
            </a:r>
            <a:r>
              <a:rPr lang="en-US" sz="1600"/>
              <a:t>Redmond, Washington, USA</a:t>
            </a:r>
          </a:p>
          <a:p>
            <a:r>
              <a:rPr lang="en-US" sz="1600" b="1"/>
              <a:t>CEO: </a:t>
            </a:r>
            <a:r>
              <a:rPr lang="en-US" sz="1600"/>
              <a:t>Satya Nadella</a:t>
            </a:r>
          </a:p>
          <a:p>
            <a:r>
              <a:rPr lang="en-US" sz="1600" b="1"/>
              <a:t>Exchange Listing: </a:t>
            </a:r>
            <a:r>
              <a:rPr lang="en-US" sz="1600"/>
              <a:t>NASDAQ – </a:t>
            </a:r>
            <a:r>
              <a:rPr lang="en-US" sz="1600" b="1"/>
              <a:t>Ticker: </a:t>
            </a:r>
            <a:r>
              <a:rPr lang="en-US" sz="1600"/>
              <a:t>MSFT</a:t>
            </a:r>
          </a:p>
          <a:p>
            <a:r>
              <a:rPr lang="en-US" sz="1600" b="1"/>
              <a:t>Industry: </a:t>
            </a:r>
            <a:r>
              <a:rPr lang="en-US" sz="1600"/>
              <a:t>Technology – Software, Cloud Computing, AI, Gaming, Devices</a:t>
            </a:r>
          </a:p>
          <a:p>
            <a:r>
              <a:rPr lang="en-US" sz="1600" b="1"/>
              <a:t>Employees: </a:t>
            </a:r>
            <a:r>
              <a:rPr lang="en-US" sz="2400">
                <a:latin typeface="Aptos Display"/>
              </a:rPr>
              <a:t>~ </a:t>
            </a:r>
            <a:r>
              <a:rPr lang="en-US" sz="1600">
                <a:latin typeface="Century Gothic"/>
              </a:rPr>
              <a:t>228,000 (As of June 20, 2025)</a:t>
            </a:r>
          </a:p>
          <a:p>
            <a:r>
              <a:rPr lang="en-US" sz="1600" b="1"/>
              <a:t>Countries Operated In: </a:t>
            </a:r>
            <a:r>
              <a:rPr lang="en-US" sz="1600"/>
              <a:t>over 190</a:t>
            </a:r>
          </a:p>
          <a:p>
            <a:endParaRPr lang="en-US" sz="1400"/>
          </a:p>
          <a:p>
            <a:endParaRPr lang="en-US" sz="1400"/>
          </a:p>
          <a:p>
            <a:endParaRPr lang="en-US" sz="1400"/>
          </a:p>
          <a:p>
            <a:endParaRPr lang="en-US" sz="1400"/>
          </a:p>
          <a:p>
            <a:endParaRPr lang="en-US" sz="1400"/>
          </a:p>
          <a:p>
            <a:endParaRPr lang="en-US" sz="1400"/>
          </a:p>
          <a:p>
            <a:endParaRPr lang="en-US" sz="1400"/>
          </a:p>
          <a:p>
            <a:pPr marL="285750" indent="-285750">
              <a:buFont typeface="Arial"/>
              <a:buChar char="•"/>
            </a:pPr>
            <a:endParaRPr lang="en-US" sz="1400"/>
          </a:p>
        </p:txBody>
      </p:sp>
    </p:spTree>
    <p:extLst>
      <p:ext uri="{BB962C8B-B14F-4D97-AF65-F5344CB8AC3E}">
        <p14:creationId xmlns:p14="http://schemas.microsoft.com/office/powerpoint/2010/main" val="2739817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9145F-19F3-62BD-45B1-BCE975DDD2DB}"/>
              </a:ext>
            </a:extLst>
          </p:cNvPr>
          <p:cNvSpPr>
            <a:spLocks noGrp="1"/>
          </p:cNvSpPr>
          <p:nvPr>
            <p:ph type="title"/>
          </p:nvPr>
        </p:nvSpPr>
        <p:spPr>
          <a:xfrm>
            <a:off x="6795764" y="1272688"/>
            <a:ext cx="3735552" cy="883463"/>
          </a:xfrm>
        </p:spPr>
        <p:txBody>
          <a:bodyPr anchor="b">
            <a:normAutofit/>
          </a:bodyPr>
          <a:lstStyle/>
          <a:p>
            <a:r>
              <a:rPr lang="en-US" sz="5400" b="1"/>
              <a:t>Agenda </a:t>
            </a:r>
          </a:p>
        </p:txBody>
      </p:sp>
      <p:pic>
        <p:nvPicPr>
          <p:cNvPr id="7" name="Picture 6" descr="Mobile device with apps">
            <a:extLst>
              <a:ext uri="{FF2B5EF4-FFF2-40B4-BE49-F238E27FC236}">
                <a16:creationId xmlns:a16="http://schemas.microsoft.com/office/drawing/2014/main" id="{C1813EDB-4707-C280-67AB-15DC4D1A2811}"/>
              </a:ext>
            </a:extLst>
          </p:cNvPr>
          <p:cNvPicPr>
            <a:picLocks noChangeAspect="1"/>
          </p:cNvPicPr>
          <p:nvPr/>
        </p:nvPicPr>
        <p:blipFill>
          <a:blip r:embed="rId2"/>
          <a:srcRect l="25323" r="1" b="1"/>
          <a:stretch>
            <a:fillRect/>
          </a:stretch>
        </p:blipFill>
        <p:spPr>
          <a:xfrm>
            <a:off x="20" y="974719"/>
            <a:ext cx="6647345" cy="5129304"/>
          </a:xfrm>
          <a:custGeom>
            <a:avLst/>
            <a:gdLst>
              <a:gd name="connsiteX0" fmla="*/ 0 w 7781365"/>
              <a:gd name="connsiteY0" fmla="*/ 0 h 5861304"/>
              <a:gd name="connsiteX1" fmla="*/ 197221 w 7781365"/>
              <a:gd name="connsiteY1" fmla="*/ 0 h 5861304"/>
              <a:gd name="connsiteX2" fmla="*/ 2005781 w 7781365"/>
              <a:gd name="connsiteY2" fmla="*/ 0 h 5861304"/>
              <a:gd name="connsiteX3" fmla="*/ 2527466 w 7781365"/>
              <a:gd name="connsiteY3" fmla="*/ 0 h 5861304"/>
              <a:gd name="connsiteX4" fmla="*/ 2527466 w 7781365"/>
              <a:gd name="connsiteY4" fmla="*/ 460 h 5861304"/>
              <a:gd name="connsiteX5" fmla="*/ 2840584 w 7781365"/>
              <a:gd name="connsiteY5" fmla="*/ 460 h 5861304"/>
              <a:gd name="connsiteX6" fmla="*/ 5600671 w 7781365"/>
              <a:gd name="connsiteY6" fmla="*/ 460 h 5861304"/>
              <a:gd name="connsiteX7" fmla="*/ 7468623 w 7781365"/>
              <a:gd name="connsiteY7" fmla="*/ 460 h 5861304"/>
              <a:gd name="connsiteX8" fmla="*/ 7781365 w 7781365"/>
              <a:gd name="connsiteY8" fmla="*/ 313202 h 5861304"/>
              <a:gd name="connsiteX9" fmla="*/ 7781365 w 7781365"/>
              <a:gd name="connsiteY9" fmla="*/ 5548103 h 5861304"/>
              <a:gd name="connsiteX10" fmla="*/ 7468623 w 7781365"/>
              <a:gd name="connsiteY10" fmla="*/ 5860845 h 5861304"/>
              <a:gd name="connsiteX11" fmla="*/ 5600671 w 7781365"/>
              <a:gd name="connsiteY11" fmla="*/ 5860845 h 5861304"/>
              <a:gd name="connsiteX12" fmla="*/ 2840584 w 7781365"/>
              <a:gd name="connsiteY12" fmla="*/ 5860845 h 5861304"/>
              <a:gd name="connsiteX13" fmla="*/ 2527466 w 7781365"/>
              <a:gd name="connsiteY13" fmla="*/ 5860845 h 5861304"/>
              <a:gd name="connsiteX14" fmla="*/ 2527466 w 7781365"/>
              <a:gd name="connsiteY14" fmla="*/ 5861304 h 5861304"/>
              <a:gd name="connsiteX15" fmla="*/ 2005781 w 7781365"/>
              <a:gd name="connsiteY15" fmla="*/ 5861304 h 5861304"/>
              <a:gd name="connsiteX16" fmla="*/ 197221 w 7781365"/>
              <a:gd name="connsiteY16" fmla="*/ 5861304 h 5861304"/>
              <a:gd name="connsiteX17" fmla="*/ 0 w 7781365"/>
              <a:gd name="connsiteY17" fmla="*/ 5861304 h 586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81365" h="5861304">
                <a:moveTo>
                  <a:pt x="0" y="0"/>
                </a:moveTo>
                <a:lnTo>
                  <a:pt x="197221" y="0"/>
                </a:lnTo>
                <a:lnTo>
                  <a:pt x="2005781" y="0"/>
                </a:lnTo>
                <a:lnTo>
                  <a:pt x="2527466" y="0"/>
                </a:lnTo>
                <a:lnTo>
                  <a:pt x="2527466" y="460"/>
                </a:lnTo>
                <a:lnTo>
                  <a:pt x="2840584" y="460"/>
                </a:lnTo>
                <a:lnTo>
                  <a:pt x="5600671" y="460"/>
                </a:lnTo>
                <a:lnTo>
                  <a:pt x="7468623" y="460"/>
                </a:lnTo>
                <a:cubicBezTo>
                  <a:pt x="7641346" y="460"/>
                  <a:pt x="7781365" y="140480"/>
                  <a:pt x="7781365" y="313202"/>
                </a:cubicBezTo>
                <a:lnTo>
                  <a:pt x="7781365" y="5548103"/>
                </a:lnTo>
                <a:cubicBezTo>
                  <a:pt x="7781365" y="5720826"/>
                  <a:pt x="7641346" y="5860845"/>
                  <a:pt x="7468623" y="5860845"/>
                </a:cubicBezTo>
                <a:lnTo>
                  <a:pt x="5600671" y="5860845"/>
                </a:lnTo>
                <a:lnTo>
                  <a:pt x="2840584" y="5860845"/>
                </a:lnTo>
                <a:lnTo>
                  <a:pt x="2527466" y="5860845"/>
                </a:lnTo>
                <a:lnTo>
                  <a:pt x="2527466" y="5861304"/>
                </a:lnTo>
                <a:lnTo>
                  <a:pt x="2005781" y="5861304"/>
                </a:lnTo>
                <a:lnTo>
                  <a:pt x="197221" y="5861304"/>
                </a:lnTo>
                <a:lnTo>
                  <a:pt x="0" y="5861304"/>
                </a:lnTo>
                <a:close/>
              </a:path>
            </a:pathLst>
          </a:custGeom>
          <a:noFill/>
        </p:spPr>
      </p:pic>
      <p:sp>
        <p:nvSpPr>
          <p:cNvPr id="4" name="Content Placeholder 3">
            <a:extLst>
              <a:ext uri="{FF2B5EF4-FFF2-40B4-BE49-F238E27FC236}">
                <a16:creationId xmlns:a16="http://schemas.microsoft.com/office/drawing/2014/main" id="{86685D94-AADC-B5C4-3A9B-759B877D3BDA}"/>
              </a:ext>
            </a:extLst>
          </p:cNvPr>
          <p:cNvSpPr>
            <a:spLocks noGrp="1"/>
          </p:cNvSpPr>
          <p:nvPr>
            <p:ph sz="quarter" idx="14"/>
          </p:nvPr>
        </p:nvSpPr>
        <p:spPr>
          <a:xfrm>
            <a:off x="6796096" y="2371664"/>
            <a:ext cx="5121552" cy="3067512"/>
          </a:xfrm>
        </p:spPr>
        <p:txBody>
          <a:bodyPr vert="horz" lIns="91440" tIns="45720" rIns="91440" bIns="45720" rtlCol="0" anchor="t">
            <a:normAutofit/>
          </a:bodyPr>
          <a:lstStyle/>
          <a:p>
            <a:pPr marL="457200" indent="-457200">
              <a:buAutoNum type="arabicPeriod"/>
            </a:pPr>
            <a:r>
              <a:rPr lang="en-US" sz="2400"/>
              <a:t>Sector Outlook </a:t>
            </a:r>
            <a:endParaRPr lang="en-US"/>
          </a:p>
          <a:p>
            <a:pPr marL="457200" indent="-457200">
              <a:buAutoNum type="arabicPeriod"/>
            </a:pPr>
            <a:r>
              <a:rPr lang="en-US" sz="2400"/>
              <a:t>Apple  </a:t>
            </a:r>
            <a:endParaRPr lang="en-US"/>
          </a:p>
          <a:p>
            <a:pPr marL="457200" indent="-457200">
              <a:buAutoNum type="arabicPeriod"/>
            </a:pPr>
            <a:r>
              <a:rPr lang="en-US" sz="2400"/>
              <a:t>Google  </a:t>
            </a:r>
            <a:endParaRPr lang="en-US"/>
          </a:p>
          <a:p>
            <a:pPr marL="457200" indent="-457200">
              <a:buAutoNum type="arabicPeriod"/>
            </a:pPr>
            <a:r>
              <a:rPr lang="en-US" sz="2400"/>
              <a:t>Microsoft  </a:t>
            </a:r>
            <a:endParaRPr lang="en-US"/>
          </a:p>
          <a:p>
            <a:endParaRPr lang="en-US" sz="2400"/>
          </a:p>
          <a:p>
            <a:endParaRPr lang="en-US"/>
          </a:p>
        </p:txBody>
      </p:sp>
    </p:spTree>
    <p:extLst>
      <p:ext uri="{BB962C8B-B14F-4D97-AF65-F5344CB8AC3E}">
        <p14:creationId xmlns:p14="http://schemas.microsoft.com/office/powerpoint/2010/main" val="3251693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87388-E66C-9681-D5DE-F62F3E570F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4BEF7C-50AF-CC56-7219-8792A8E124DF}"/>
              </a:ext>
            </a:extLst>
          </p:cNvPr>
          <p:cNvSpPr>
            <a:spLocks noGrp="1"/>
          </p:cNvSpPr>
          <p:nvPr>
            <p:ph type="title"/>
          </p:nvPr>
        </p:nvSpPr>
        <p:spPr>
          <a:xfrm>
            <a:off x="234950" y="140538"/>
            <a:ext cx="10515600" cy="821067"/>
          </a:xfrm>
        </p:spPr>
        <p:txBody>
          <a:bodyPr>
            <a:normAutofit/>
          </a:bodyPr>
          <a:lstStyle/>
          <a:p>
            <a:r>
              <a:rPr lang="en-US" sz="4000" b="1">
                <a:latin typeface="Aptos"/>
              </a:rPr>
              <a:t>Leading Countries by Data Center</a:t>
            </a:r>
          </a:p>
        </p:txBody>
      </p:sp>
      <p:pic>
        <p:nvPicPr>
          <p:cNvPr id="11" name="Content Placeholder 10" descr="A screenshot of a graph&#10;&#10;AI-generated content may be incorrect.">
            <a:extLst>
              <a:ext uri="{FF2B5EF4-FFF2-40B4-BE49-F238E27FC236}">
                <a16:creationId xmlns:a16="http://schemas.microsoft.com/office/drawing/2014/main" id="{79306A17-95CD-9037-7DDC-15FA835EBE17}"/>
              </a:ext>
            </a:extLst>
          </p:cNvPr>
          <p:cNvPicPr>
            <a:picLocks noGrp="1" noChangeAspect="1"/>
          </p:cNvPicPr>
          <p:nvPr>
            <p:ph idx="1"/>
          </p:nvPr>
        </p:nvPicPr>
        <p:blipFill>
          <a:blip r:embed="rId2"/>
          <a:stretch>
            <a:fillRect/>
          </a:stretch>
        </p:blipFill>
        <p:spPr>
          <a:xfrm>
            <a:off x="853965" y="1107364"/>
            <a:ext cx="10476185" cy="5270992"/>
          </a:xfrm>
        </p:spPr>
      </p:pic>
      <p:cxnSp>
        <p:nvCxnSpPr>
          <p:cNvPr id="4" name="Straight Connector 3">
            <a:extLst>
              <a:ext uri="{FF2B5EF4-FFF2-40B4-BE49-F238E27FC236}">
                <a16:creationId xmlns:a16="http://schemas.microsoft.com/office/drawing/2014/main" id="{5846E44E-6184-FEC6-A30A-F74C98794AC9}"/>
              </a:ext>
            </a:extLst>
          </p:cNvPr>
          <p:cNvCxnSpPr>
            <a:cxnSpLocks/>
          </p:cNvCxnSpPr>
          <p:nvPr/>
        </p:nvCxnSpPr>
        <p:spPr>
          <a:xfrm>
            <a:off x="235412" y="798419"/>
            <a:ext cx="11721176" cy="0"/>
          </a:xfrm>
          <a:prstGeom prst="line">
            <a:avLst/>
          </a:prstGeom>
        </p:spPr>
        <p:style>
          <a:lnRef idx="2">
            <a:schemeClr val="dk1"/>
          </a:lnRef>
          <a:fillRef idx="0">
            <a:schemeClr val="dk1"/>
          </a:fillRef>
          <a:effectRef idx="1">
            <a:schemeClr val="dk1"/>
          </a:effectRef>
          <a:fontRef idx="minor">
            <a:schemeClr val="tx1"/>
          </a:fontRef>
        </p:style>
      </p:cxnSp>
      <p:sp>
        <p:nvSpPr>
          <p:cNvPr id="3" name="Slide Number Placeholder 2">
            <a:extLst>
              <a:ext uri="{FF2B5EF4-FFF2-40B4-BE49-F238E27FC236}">
                <a16:creationId xmlns:a16="http://schemas.microsoft.com/office/drawing/2014/main" id="{19A6805B-06B0-CA09-4126-A273437AA653}"/>
              </a:ext>
            </a:extLst>
          </p:cNvPr>
          <p:cNvSpPr>
            <a:spLocks noGrp="1"/>
          </p:cNvSpPr>
          <p:nvPr>
            <p:ph type="sldNum" sz="quarter" idx="12"/>
          </p:nvPr>
        </p:nvSpPr>
        <p:spPr/>
        <p:txBody>
          <a:bodyPr/>
          <a:lstStyle/>
          <a:p>
            <a:fld id="{330EA680-D336-4FF7-8B7A-9848BB0A1C32}" type="slidenum">
              <a:rPr lang="en-US" smtClean="0"/>
              <a:t>20</a:t>
            </a:fld>
            <a:endParaRPr lang="en-US"/>
          </a:p>
        </p:txBody>
      </p:sp>
    </p:spTree>
    <p:extLst>
      <p:ext uri="{BB962C8B-B14F-4D97-AF65-F5344CB8AC3E}">
        <p14:creationId xmlns:p14="http://schemas.microsoft.com/office/powerpoint/2010/main" val="377728223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56232-C366-E201-A839-86D02394BE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1814F8-5A09-F48C-1505-FE7682C117A2}"/>
              </a:ext>
            </a:extLst>
          </p:cNvPr>
          <p:cNvSpPr>
            <a:spLocks noGrp="1"/>
          </p:cNvSpPr>
          <p:nvPr>
            <p:ph type="title"/>
          </p:nvPr>
        </p:nvSpPr>
        <p:spPr>
          <a:xfrm>
            <a:off x="536640" y="2640"/>
            <a:ext cx="10745788" cy="1188720"/>
          </a:xfrm>
        </p:spPr>
        <p:txBody>
          <a:bodyPr/>
          <a:lstStyle/>
          <a:p>
            <a:r>
              <a:rPr lang="en-US"/>
              <a:t>Timeline</a:t>
            </a:r>
          </a:p>
        </p:txBody>
      </p:sp>
      <p:cxnSp>
        <p:nvCxnSpPr>
          <p:cNvPr id="10" name="Straight Arrow Connector 9">
            <a:extLst>
              <a:ext uri="{FF2B5EF4-FFF2-40B4-BE49-F238E27FC236}">
                <a16:creationId xmlns:a16="http://schemas.microsoft.com/office/drawing/2014/main" id="{5211A146-BF9E-9F3F-738E-5F7CE5522D83}"/>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BC5F37BB-23E7-571E-E0B8-EB75003B0129}"/>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9" name="Picture 8" descr="Microsoft logo png, Microsoft icon transparent png 27127473 PNG">
            <a:extLst>
              <a:ext uri="{FF2B5EF4-FFF2-40B4-BE49-F238E27FC236}">
                <a16:creationId xmlns:a16="http://schemas.microsoft.com/office/drawing/2014/main" id="{72410675-1A77-E3B5-7C80-894D139282D6}"/>
              </a:ext>
            </a:extLst>
          </p:cNvPr>
          <p:cNvPicPr>
            <a:picLocks noChangeAspect="1"/>
          </p:cNvPicPr>
          <p:nvPr/>
        </p:nvPicPr>
        <p:blipFill>
          <a:blip r:embed="rId2"/>
          <a:stretch>
            <a:fillRect/>
          </a:stretch>
        </p:blipFill>
        <p:spPr>
          <a:xfrm>
            <a:off x="11234400" y="5867400"/>
            <a:ext cx="955200" cy="99120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B2EBFDE6-F095-E6CC-8809-B311A8A3EB2D}"/>
              </a:ext>
            </a:extLst>
          </p:cNvPr>
          <p:cNvPicPr>
            <a:picLocks noChangeAspect="1"/>
          </p:cNvPicPr>
          <p:nvPr/>
        </p:nvPicPr>
        <p:blipFill>
          <a:blip r:embed="rId3"/>
          <a:stretch>
            <a:fillRect/>
          </a:stretch>
        </p:blipFill>
        <p:spPr>
          <a:xfrm>
            <a:off x="1368208" y="1349959"/>
            <a:ext cx="9626121" cy="4519119"/>
          </a:xfrm>
          <a:prstGeom prst="rect">
            <a:avLst/>
          </a:prstGeom>
        </p:spPr>
      </p:pic>
    </p:spTree>
    <p:extLst>
      <p:ext uri="{BB962C8B-B14F-4D97-AF65-F5344CB8AC3E}">
        <p14:creationId xmlns:p14="http://schemas.microsoft.com/office/powerpoint/2010/main" val="231947199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141A8-4B06-9997-7130-3A544217FE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0E6404-9EC5-DF0B-26E2-1A6AF840F9EE}"/>
              </a:ext>
            </a:extLst>
          </p:cNvPr>
          <p:cNvSpPr>
            <a:spLocks noGrp="1"/>
          </p:cNvSpPr>
          <p:nvPr>
            <p:ph type="title"/>
          </p:nvPr>
        </p:nvSpPr>
        <p:spPr>
          <a:xfrm>
            <a:off x="536640" y="2640"/>
            <a:ext cx="10745788" cy="1188720"/>
          </a:xfrm>
        </p:spPr>
        <p:txBody>
          <a:bodyPr/>
          <a:lstStyle/>
          <a:p>
            <a:r>
              <a:rPr lang="en-US"/>
              <a:t>Strategic Positioning</a:t>
            </a:r>
          </a:p>
        </p:txBody>
      </p:sp>
      <p:cxnSp>
        <p:nvCxnSpPr>
          <p:cNvPr id="10" name="Straight Arrow Connector 9">
            <a:extLst>
              <a:ext uri="{FF2B5EF4-FFF2-40B4-BE49-F238E27FC236}">
                <a16:creationId xmlns:a16="http://schemas.microsoft.com/office/drawing/2014/main" id="{2D3046DB-5CF0-0E5D-6A53-B00F7742A243}"/>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BA371F6-D99C-5CE3-E705-246E80F70D00}"/>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9" name="Picture 8" descr="Microsoft logo png, Microsoft icon transparent png 27127473 PNG">
            <a:extLst>
              <a:ext uri="{FF2B5EF4-FFF2-40B4-BE49-F238E27FC236}">
                <a16:creationId xmlns:a16="http://schemas.microsoft.com/office/drawing/2014/main" id="{D6D63E66-164A-39E1-8DF5-98AB38CB46DE}"/>
              </a:ext>
            </a:extLst>
          </p:cNvPr>
          <p:cNvPicPr>
            <a:picLocks noChangeAspect="1"/>
          </p:cNvPicPr>
          <p:nvPr/>
        </p:nvPicPr>
        <p:blipFill>
          <a:blip r:embed="rId2"/>
          <a:stretch>
            <a:fillRect/>
          </a:stretch>
        </p:blipFill>
        <p:spPr>
          <a:xfrm>
            <a:off x="11234400" y="5867400"/>
            <a:ext cx="955200" cy="991200"/>
          </a:xfrm>
          <a:prstGeom prst="rect">
            <a:avLst/>
          </a:prstGeom>
        </p:spPr>
      </p:pic>
      <p:sp>
        <p:nvSpPr>
          <p:cNvPr id="5" name="Text Placeholder 3">
            <a:extLst>
              <a:ext uri="{FF2B5EF4-FFF2-40B4-BE49-F238E27FC236}">
                <a16:creationId xmlns:a16="http://schemas.microsoft.com/office/drawing/2014/main" id="{EEEA4BAB-C25C-1BBB-57B0-06B47ED1A877}"/>
              </a:ext>
            </a:extLst>
          </p:cNvPr>
          <p:cNvSpPr txBox="1">
            <a:spLocks/>
          </p:cNvSpPr>
          <p:nvPr/>
        </p:nvSpPr>
        <p:spPr>
          <a:xfrm>
            <a:off x="539675" y="1491124"/>
            <a:ext cx="10970806" cy="4374167"/>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latin typeface="Century Gothic"/>
              </a:rPr>
              <a:t>Microsoft has transitioned from being a primarily </a:t>
            </a:r>
            <a:r>
              <a:rPr lang="en-US" sz="1600" b="1">
                <a:latin typeface="Century Gothic"/>
              </a:rPr>
              <a:t>software license business</a:t>
            </a:r>
            <a:r>
              <a:rPr lang="en-US" sz="1600">
                <a:latin typeface="Century Gothic"/>
              </a:rPr>
              <a:t> to a </a:t>
            </a:r>
            <a:r>
              <a:rPr lang="en-US" sz="1600" b="1">
                <a:latin typeface="Century Gothic"/>
              </a:rPr>
              <a:t>cloud-first, AI-integrated global platform</a:t>
            </a:r>
            <a:r>
              <a:rPr lang="en-US" sz="1600">
                <a:latin typeface="Century Gothic"/>
              </a:rPr>
              <a:t>:</a:t>
            </a:r>
          </a:p>
          <a:p>
            <a:r>
              <a:rPr lang="en-US" sz="1600">
                <a:latin typeface="Century Gothic"/>
                <a:cs typeface="Arial"/>
              </a:rPr>
              <a:t>•</a:t>
            </a:r>
            <a:r>
              <a:rPr lang="en-US" sz="1600">
                <a:latin typeface="Century Gothic"/>
              </a:rPr>
              <a:t>Heavy </a:t>
            </a:r>
            <a:r>
              <a:rPr lang="en-US" sz="1600" err="1">
                <a:latin typeface="Century Gothic"/>
              </a:rPr>
              <a:t>CapEx</a:t>
            </a:r>
            <a:r>
              <a:rPr lang="en-US" sz="1600">
                <a:latin typeface="Century Gothic"/>
              </a:rPr>
              <a:t> into AI data centers &amp; infrastructure</a:t>
            </a:r>
          </a:p>
          <a:p>
            <a:r>
              <a:rPr lang="en-US" sz="1600">
                <a:latin typeface="Century Gothic"/>
                <a:cs typeface="Arial"/>
              </a:rPr>
              <a:t>•</a:t>
            </a:r>
            <a:r>
              <a:rPr lang="en-US" sz="1600">
                <a:latin typeface="Century Gothic"/>
              </a:rPr>
              <a:t>Integration of </a:t>
            </a:r>
            <a:r>
              <a:rPr lang="en-US" sz="1600" b="1">
                <a:latin typeface="Century Gothic"/>
              </a:rPr>
              <a:t>AI Copilot</a:t>
            </a:r>
            <a:r>
              <a:rPr lang="en-US" sz="1600">
                <a:latin typeface="Century Gothic"/>
              </a:rPr>
              <a:t> across Microsoft 365, Azure, and GitHub</a:t>
            </a:r>
          </a:p>
          <a:p>
            <a:r>
              <a:rPr lang="en-US" sz="1600">
                <a:latin typeface="Century Gothic"/>
                <a:cs typeface="Arial"/>
              </a:rPr>
              <a:t>•</a:t>
            </a:r>
            <a:r>
              <a:rPr lang="en-US" sz="1600" b="1">
                <a:latin typeface="Century Gothic"/>
              </a:rPr>
              <a:t>Aggressive acquisition strategy</a:t>
            </a:r>
            <a:r>
              <a:rPr lang="en-US" sz="1600">
                <a:latin typeface="Century Gothic"/>
              </a:rPr>
              <a:t> (LinkedIn, GitHub, Nuance, Activision)</a:t>
            </a:r>
          </a:p>
          <a:p>
            <a:r>
              <a:rPr lang="en-US" sz="1600">
                <a:latin typeface="Century Gothic"/>
                <a:cs typeface="Arial"/>
              </a:rPr>
              <a:t>•</a:t>
            </a:r>
            <a:r>
              <a:rPr lang="en-US" sz="1600">
                <a:latin typeface="Century Gothic"/>
              </a:rPr>
              <a:t>Deepening integration between </a:t>
            </a:r>
            <a:r>
              <a:rPr lang="en-US" sz="1600" b="1">
                <a:latin typeface="Century Gothic"/>
              </a:rPr>
              <a:t>productivity, cloud, and consumer ecosystems</a:t>
            </a:r>
            <a:endParaRPr lang="en-US" sz="1600">
              <a:latin typeface="Century Gothic"/>
            </a:endParaRPr>
          </a:p>
          <a:p>
            <a:r>
              <a:rPr lang="en-US" sz="1600">
                <a:latin typeface="Century Gothic"/>
                <a:cs typeface="Arial"/>
              </a:rPr>
              <a:t>•</a:t>
            </a:r>
            <a:r>
              <a:rPr lang="en-US" sz="1600" b="1">
                <a:latin typeface="Century Gothic"/>
              </a:rPr>
              <a:t>Mission:</a:t>
            </a:r>
            <a:r>
              <a:rPr lang="en-US" sz="1600">
                <a:latin typeface="Century Gothic"/>
              </a:rPr>
              <a:t> </a:t>
            </a:r>
            <a:r>
              <a:rPr lang="en-US" sz="1600" i="1">
                <a:latin typeface="Century Gothic"/>
              </a:rPr>
              <a:t>"To empower every person and every organization on the planet to achieve more."</a:t>
            </a:r>
            <a:endParaRPr lang="en-US" sz="1600">
              <a:latin typeface="Century Gothic"/>
            </a:endParaRPr>
          </a:p>
          <a:p>
            <a:r>
              <a:rPr lang="en-US" sz="1600">
                <a:latin typeface="Century Gothic"/>
                <a:cs typeface="Arial"/>
              </a:rPr>
              <a:t>•</a:t>
            </a:r>
            <a:r>
              <a:rPr lang="en-US" sz="1600" b="1">
                <a:latin typeface="Century Gothic"/>
              </a:rPr>
              <a:t>Vision:</a:t>
            </a:r>
            <a:r>
              <a:rPr lang="en-US" sz="1600">
                <a:latin typeface="Century Gothic"/>
              </a:rPr>
              <a:t> Become the world’s leading platform company by enabling digital transformation across industries, powered by AI and the cloud.</a:t>
            </a:r>
          </a:p>
          <a:p>
            <a:endParaRPr lang="en-US" sz="1400"/>
          </a:p>
          <a:p>
            <a:endParaRPr lang="en-US" sz="1400"/>
          </a:p>
          <a:p>
            <a:endParaRPr lang="en-US" sz="1400"/>
          </a:p>
          <a:p>
            <a:endParaRPr lang="en-US" sz="1400"/>
          </a:p>
          <a:p>
            <a:endParaRPr lang="en-US" sz="1400"/>
          </a:p>
          <a:p>
            <a:endParaRPr lang="en-US" sz="1400"/>
          </a:p>
          <a:p>
            <a:endParaRPr lang="en-US" sz="1400"/>
          </a:p>
          <a:p>
            <a:endParaRPr lang="en-US" sz="1400"/>
          </a:p>
          <a:p>
            <a:pPr marL="285750" indent="-285750">
              <a:buFont typeface="Arial"/>
              <a:buChar char="•"/>
            </a:pPr>
            <a:endParaRPr lang="en-US" sz="1400"/>
          </a:p>
        </p:txBody>
      </p:sp>
    </p:spTree>
    <p:extLst>
      <p:ext uri="{BB962C8B-B14F-4D97-AF65-F5344CB8AC3E}">
        <p14:creationId xmlns:p14="http://schemas.microsoft.com/office/powerpoint/2010/main" val="195781766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A8C33-63A3-E272-B9CC-7DE966F5E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D4AD70-7CA0-D54F-899B-F1DC4542F55E}"/>
              </a:ext>
            </a:extLst>
          </p:cNvPr>
          <p:cNvSpPr>
            <a:spLocks noGrp="1"/>
          </p:cNvSpPr>
          <p:nvPr>
            <p:ph type="title"/>
          </p:nvPr>
        </p:nvSpPr>
        <p:spPr>
          <a:xfrm>
            <a:off x="536640" y="2640"/>
            <a:ext cx="10745788" cy="1188720"/>
          </a:xfrm>
        </p:spPr>
        <p:txBody>
          <a:bodyPr/>
          <a:lstStyle/>
          <a:p>
            <a:r>
              <a:rPr lang="en-US"/>
              <a:t>Major Acquisitions</a:t>
            </a:r>
          </a:p>
        </p:txBody>
      </p:sp>
      <p:cxnSp>
        <p:nvCxnSpPr>
          <p:cNvPr id="10" name="Straight Arrow Connector 9">
            <a:extLst>
              <a:ext uri="{FF2B5EF4-FFF2-40B4-BE49-F238E27FC236}">
                <a16:creationId xmlns:a16="http://schemas.microsoft.com/office/drawing/2014/main" id="{68CC1165-E4F8-C092-ADE4-43A89F825320}"/>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F7FB391-3172-F2F8-DBE1-EC51953128F3}"/>
              </a:ext>
            </a:extLst>
          </p:cNvPr>
          <p:cNvCxnSpPr>
            <a:cxnSpLocks/>
          </p:cNvCxnSpPr>
          <p:nvPr/>
        </p:nvCxnSpPr>
        <p:spPr>
          <a:xfrm flipV="1">
            <a:off x="403219" y="1228168"/>
            <a:ext cx="11558644" cy="11492"/>
          </a:xfrm>
          <a:prstGeom prst="straightConnector1">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9" name="Picture 8" descr="Microsoft logo png, Microsoft icon transparent png 27127473 PNG">
            <a:extLst>
              <a:ext uri="{FF2B5EF4-FFF2-40B4-BE49-F238E27FC236}">
                <a16:creationId xmlns:a16="http://schemas.microsoft.com/office/drawing/2014/main" id="{FAC634FC-DE07-2DCF-3211-D33DA4875AAB}"/>
              </a:ext>
            </a:extLst>
          </p:cNvPr>
          <p:cNvPicPr>
            <a:picLocks noChangeAspect="1"/>
          </p:cNvPicPr>
          <p:nvPr/>
        </p:nvPicPr>
        <p:blipFill>
          <a:blip r:embed="rId2"/>
          <a:stretch>
            <a:fillRect/>
          </a:stretch>
        </p:blipFill>
        <p:spPr>
          <a:xfrm>
            <a:off x="11234400" y="5867400"/>
            <a:ext cx="955200" cy="991200"/>
          </a:xfrm>
          <a:prstGeom prst="rect">
            <a:avLst/>
          </a:prstGeom>
        </p:spPr>
      </p:pic>
      <p:pic>
        <p:nvPicPr>
          <p:cNvPr id="3" name="Picture 2" descr="A black and white screen&#10;&#10;AI-generated content may be incorrect.">
            <a:extLst>
              <a:ext uri="{FF2B5EF4-FFF2-40B4-BE49-F238E27FC236}">
                <a16:creationId xmlns:a16="http://schemas.microsoft.com/office/drawing/2014/main" id="{FF8CB8FE-ED95-A414-335D-F3B531827F53}"/>
              </a:ext>
            </a:extLst>
          </p:cNvPr>
          <p:cNvPicPr>
            <a:picLocks noChangeAspect="1"/>
          </p:cNvPicPr>
          <p:nvPr/>
        </p:nvPicPr>
        <p:blipFill>
          <a:blip r:embed="rId3"/>
          <a:stretch>
            <a:fillRect/>
          </a:stretch>
        </p:blipFill>
        <p:spPr>
          <a:xfrm>
            <a:off x="531965" y="1934908"/>
            <a:ext cx="11295084" cy="3259843"/>
          </a:xfrm>
          <a:prstGeom prst="rect">
            <a:avLst/>
          </a:prstGeom>
        </p:spPr>
      </p:pic>
    </p:spTree>
    <p:extLst>
      <p:ext uri="{BB962C8B-B14F-4D97-AF65-F5344CB8AC3E}">
        <p14:creationId xmlns:p14="http://schemas.microsoft.com/office/powerpoint/2010/main" val="369065840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916EC-684A-7B7E-FD2E-4F2A7C103E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B7250D-940B-521D-B09E-3A0CEC2204D0}"/>
              </a:ext>
            </a:extLst>
          </p:cNvPr>
          <p:cNvSpPr>
            <a:spLocks noGrp="1"/>
          </p:cNvSpPr>
          <p:nvPr>
            <p:ph type="title"/>
          </p:nvPr>
        </p:nvSpPr>
        <p:spPr>
          <a:xfrm>
            <a:off x="536640" y="2640"/>
            <a:ext cx="10745788" cy="1188720"/>
          </a:xfrm>
        </p:spPr>
        <p:txBody>
          <a:bodyPr/>
          <a:lstStyle/>
          <a:p>
            <a:r>
              <a:rPr lang="en-US"/>
              <a:t>Product Portfolio</a:t>
            </a:r>
          </a:p>
        </p:txBody>
      </p:sp>
      <p:cxnSp>
        <p:nvCxnSpPr>
          <p:cNvPr id="10" name="Straight Arrow Connector 9">
            <a:extLst>
              <a:ext uri="{FF2B5EF4-FFF2-40B4-BE49-F238E27FC236}">
                <a16:creationId xmlns:a16="http://schemas.microsoft.com/office/drawing/2014/main" id="{A10DFA82-D23C-0D6B-CD8B-96B0D66AF428}"/>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489CD40-6C80-490B-6F7D-7E9679BB5D18}"/>
              </a:ext>
            </a:extLst>
          </p:cNvPr>
          <p:cNvCxnSpPr>
            <a:cxnSpLocks/>
          </p:cNvCxnSpPr>
          <p:nvPr/>
        </p:nvCxnSpPr>
        <p:spPr>
          <a:xfrm flipV="1">
            <a:off x="403219" y="1228168"/>
            <a:ext cx="11558644" cy="11492"/>
          </a:xfrm>
          <a:prstGeom prst="straightConnector1">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9" name="Picture 8" descr="Microsoft logo png, Microsoft icon transparent png 27127473 PNG">
            <a:extLst>
              <a:ext uri="{FF2B5EF4-FFF2-40B4-BE49-F238E27FC236}">
                <a16:creationId xmlns:a16="http://schemas.microsoft.com/office/drawing/2014/main" id="{39C769BB-A142-C1D7-C1A8-493E74F0FFCE}"/>
              </a:ext>
            </a:extLst>
          </p:cNvPr>
          <p:cNvPicPr>
            <a:picLocks noChangeAspect="1"/>
          </p:cNvPicPr>
          <p:nvPr/>
        </p:nvPicPr>
        <p:blipFill>
          <a:blip r:embed="rId2"/>
          <a:stretch>
            <a:fillRect/>
          </a:stretch>
        </p:blipFill>
        <p:spPr>
          <a:xfrm>
            <a:off x="11234400" y="5867400"/>
            <a:ext cx="955200" cy="991200"/>
          </a:xfrm>
          <a:prstGeom prst="rect">
            <a:avLst/>
          </a:prstGeom>
        </p:spPr>
      </p:pic>
      <p:pic>
        <p:nvPicPr>
          <p:cNvPr id="4" name="Picture 3">
            <a:extLst>
              <a:ext uri="{FF2B5EF4-FFF2-40B4-BE49-F238E27FC236}">
                <a16:creationId xmlns:a16="http://schemas.microsoft.com/office/drawing/2014/main" id="{5C3203CC-C652-7098-E51F-BEAAF4893905}"/>
              </a:ext>
            </a:extLst>
          </p:cNvPr>
          <p:cNvPicPr>
            <a:picLocks noChangeAspect="1"/>
          </p:cNvPicPr>
          <p:nvPr/>
        </p:nvPicPr>
        <p:blipFill>
          <a:blip r:embed="rId3"/>
          <a:stretch>
            <a:fillRect/>
          </a:stretch>
        </p:blipFill>
        <p:spPr>
          <a:xfrm>
            <a:off x="1931815" y="1337153"/>
            <a:ext cx="8328374" cy="4528159"/>
          </a:xfrm>
          <a:prstGeom prst="rect">
            <a:avLst/>
          </a:prstGeom>
        </p:spPr>
      </p:pic>
    </p:spTree>
    <p:extLst>
      <p:ext uri="{BB962C8B-B14F-4D97-AF65-F5344CB8AC3E}">
        <p14:creationId xmlns:p14="http://schemas.microsoft.com/office/powerpoint/2010/main" val="300566664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823D1-88AC-25F6-967E-0E9EA343B6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1ACF10-CC4E-3820-6F55-B7D13D6E55A4}"/>
              </a:ext>
            </a:extLst>
          </p:cNvPr>
          <p:cNvSpPr>
            <a:spLocks noGrp="1"/>
          </p:cNvSpPr>
          <p:nvPr>
            <p:ph type="title"/>
          </p:nvPr>
        </p:nvSpPr>
        <p:spPr>
          <a:xfrm>
            <a:off x="536640" y="2640"/>
            <a:ext cx="10745788" cy="1188720"/>
          </a:xfrm>
        </p:spPr>
        <p:txBody>
          <a:bodyPr/>
          <a:lstStyle/>
          <a:p>
            <a:r>
              <a:rPr lang="en-US"/>
              <a:t>LinkedIn</a:t>
            </a:r>
          </a:p>
        </p:txBody>
      </p:sp>
      <p:cxnSp>
        <p:nvCxnSpPr>
          <p:cNvPr id="10" name="Straight Arrow Connector 9">
            <a:extLst>
              <a:ext uri="{FF2B5EF4-FFF2-40B4-BE49-F238E27FC236}">
                <a16:creationId xmlns:a16="http://schemas.microsoft.com/office/drawing/2014/main" id="{EE6452B2-DDA4-C14A-5475-A08C7E289451}"/>
              </a:ext>
            </a:extLst>
          </p:cNvPr>
          <p:cNvCxnSpPr/>
          <p:nvPr/>
        </p:nvCxnSpPr>
        <p:spPr>
          <a:xfrm flipV="1">
            <a:off x="403219" y="6549903"/>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49BB5C4-C380-284E-5B2E-BC5A10448AC0}"/>
              </a:ext>
            </a:extLst>
          </p:cNvPr>
          <p:cNvCxnSpPr>
            <a:cxnSpLocks/>
          </p:cNvCxnSpPr>
          <p:nvPr/>
        </p:nvCxnSpPr>
        <p:spPr>
          <a:xfrm flipV="1">
            <a:off x="403219" y="1228168"/>
            <a:ext cx="11558644" cy="11492"/>
          </a:xfrm>
          <a:prstGeom prst="straightConnector1">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9" name="Picture 8" descr="Microsoft logo png, Microsoft icon transparent png 27127473 PNG">
            <a:extLst>
              <a:ext uri="{FF2B5EF4-FFF2-40B4-BE49-F238E27FC236}">
                <a16:creationId xmlns:a16="http://schemas.microsoft.com/office/drawing/2014/main" id="{5C5AE447-6AC0-A5B5-A51F-4C9B78AEEE34}"/>
              </a:ext>
            </a:extLst>
          </p:cNvPr>
          <p:cNvPicPr>
            <a:picLocks noChangeAspect="1"/>
          </p:cNvPicPr>
          <p:nvPr/>
        </p:nvPicPr>
        <p:blipFill>
          <a:blip r:embed="rId2"/>
          <a:stretch>
            <a:fillRect/>
          </a:stretch>
        </p:blipFill>
        <p:spPr>
          <a:xfrm>
            <a:off x="11234400" y="5867400"/>
            <a:ext cx="955200" cy="991200"/>
          </a:xfrm>
          <a:prstGeom prst="rect">
            <a:avLst/>
          </a:prstGeom>
        </p:spPr>
      </p:pic>
      <p:sp>
        <p:nvSpPr>
          <p:cNvPr id="5" name="TextBox 4">
            <a:extLst>
              <a:ext uri="{FF2B5EF4-FFF2-40B4-BE49-F238E27FC236}">
                <a16:creationId xmlns:a16="http://schemas.microsoft.com/office/drawing/2014/main" id="{DD8610ED-85DA-8AE3-20C0-1D7C22752325}"/>
              </a:ext>
            </a:extLst>
          </p:cNvPr>
          <p:cNvSpPr txBox="1"/>
          <p:nvPr/>
        </p:nvSpPr>
        <p:spPr>
          <a:xfrm>
            <a:off x="6182541" y="1276468"/>
            <a:ext cx="5004159" cy="5632311"/>
          </a:xfrm>
          <a:prstGeom prst="rect">
            <a:avLst/>
          </a:prstGeom>
          <a:noFill/>
        </p:spPr>
        <p:txBody>
          <a:bodyPr wrap="square" rtlCol="0">
            <a:spAutoFit/>
          </a:bodyPr>
          <a:lstStyle/>
          <a:p>
            <a:pPr marL="285750" indent="-285750">
              <a:buFont typeface="Arial" panose="020B0604020202020204" pitchFamily="34" charset="0"/>
              <a:buChar char="•"/>
            </a:pPr>
            <a:r>
              <a:rPr lang="en-US"/>
              <a:t>Acquired for $26.2Bn. </a:t>
            </a:r>
            <a:r>
              <a:rPr lang="en-US">
                <a:ea typeface="+mn-lt"/>
                <a:cs typeface="+mn-lt"/>
              </a:rPr>
              <a:t>All-cash transaction at $95 per share.</a:t>
            </a:r>
            <a:endParaRPr lang="en-US"/>
          </a:p>
          <a:p>
            <a:endParaRPr lang="en-US"/>
          </a:p>
          <a:p>
            <a:pPr marL="285750" indent="-285750">
              <a:buFont typeface="Arial" panose="020B0604020202020204" pitchFamily="34" charset="0"/>
              <a:buChar char="•"/>
            </a:pPr>
            <a:r>
              <a:rPr lang="en-US"/>
              <a:t>Leading employment-focused social media platform that provides data and analytics in job search.</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Has its own subscriptions, including LinkedIn Premium and a certificate course service called LinkedIn Learning.</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 plan was to integrate LinkedIn's professional network and data into Microsoft's products, such as Dynamics 365, Office, and Windows.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Strengthened Microsoft's stance against competitors with a more comprehensive offering.</a:t>
            </a:r>
          </a:p>
          <a:p>
            <a:pPr marL="285750" indent="-285750">
              <a:buFont typeface="Arial" panose="020B0604020202020204" pitchFamily="34" charset="0"/>
              <a:buChar char="•"/>
            </a:pPr>
            <a:endParaRPr lang="en-US"/>
          </a:p>
        </p:txBody>
      </p:sp>
      <p:pic>
        <p:nvPicPr>
          <p:cNvPr id="2050" name="Picture 2" descr="Analyzing the Benefits of Microsoft's Acquisition of LinkedIn">
            <a:extLst>
              <a:ext uri="{FF2B5EF4-FFF2-40B4-BE49-F238E27FC236}">
                <a16:creationId xmlns:a16="http://schemas.microsoft.com/office/drawing/2014/main" id="{895F9355-C211-90CE-3924-E2EC473FD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18" y="2265838"/>
            <a:ext cx="5501744" cy="3126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16025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7C82B-13B0-8C7B-1451-D4ED7D66DD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D26BB-42B5-8119-AA9B-486359A3F5EF}"/>
              </a:ext>
            </a:extLst>
          </p:cNvPr>
          <p:cNvSpPr>
            <a:spLocks noGrp="1"/>
          </p:cNvSpPr>
          <p:nvPr>
            <p:ph type="title"/>
          </p:nvPr>
        </p:nvSpPr>
        <p:spPr>
          <a:xfrm>
            <a:off x="536640" y="2640"/>
            <a:ext cx="10745788" cy="1188720"/>
          </a:xfrm>
        </p:spPr>
        <p:txBody>
          <a:bodyPr/>
          <a:lstStyle/>
          <a:p>
            <a:r>
              <a:rPr lang="en-US"/>
              <a:t>Activision Blizzard</a:t>
            </a:r>
          </a:p>
        </p:txBody>
      </p:sp>
      <p:cxnSp>
        <p:nvCxnSpPr>
          <p:cNvPr id="10" name="Straight Arrow Connector 9">
            <a:extLst>
              <a:ext uri="{FF2B5EF4-FFF2-40B4-BE49-F238E27FC236}">
                <a16:creationId xmlns:a16="http://schemas.microsoft.com/office/drawing/2014/main" id="{E2DC1323-6637-5740-C4B9-360D0085F149}"/>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5499EFF-93B0-BA2E-8AE7-7AB82D2B4DA9}"/>
              </a:ext>
            </a:extLst>
          </p:cNvPr>
          <p:cNvCxnSpPr>
            <a:cxnSpLocks/>
          </p:cNvCxnSpPr>
          <p:nvPr/>
        </p:nvCxnSpPr>
        <p:spPr>
          <a:xfrm flipV="1">
            <a:off x="403219" y="1228168"/>
            <a:ext cx="11558644" cy="11492"/>
          </a:xfrm>
          <a:prstGeom prst="straightConnector1">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9" name="Picture 8" descr="Microsoft logo png, Microsoft icon transparent png 27127473 PNG">
            <a:extLst>
              <a:ext uri="{FF2B5EF4-FFF2-40B4-BE49-F238E27FC236}">
                <a16:creationId xmlns:a16="http://schemas.microsoft.com/office/drawing/2014/main" id="{ED98C519-AFE3-C944-C561-33F2E878AE76}"/>
              </a:ext>
            </a:extLst>
          </p:cNvPr>
          <p:cNvPicPr>
            <a:picLocks noChangeAspect="1"/>
          </p:cNvPicPr>
          <p:nvPr/>
        </p:nvPicPr>
        <p:blipFill>
          <a:blip r:embed="rId2"/>
          <a:stretch>
            <a:fillRect/>
          </a:stretch>
        </p:blipFill>
        <p:spPr>
          <a:xfrm>
            <a:off x="11234400" y="5867400"/>
            <a:ext cx="955200" cy="991200"/>
          </a:xfrm>
          <a:prstGeom prst="rect">
            <a:avLst/>
          </a:prstGeom>
        </p:spPr>
      </p:pic>
      <p:sp>
        <p:nvSpPr>
          <p:cNvPr id="4" name="TextBox 3">
            <a:extLst>
              <a:ext uri="{FF2B5EF4-FFF2-40B4-BE49-F238E27FC236}">
                <a16:creationId xmlns:a16="http://schemas.microsoft.com/office/drawing/2014/main" id="{833EDB8F-E50D-528C-4434-107577771BEF}"/>
              </a:ext>
            </a:extLst>
          </p:cNvPr>
          <p:cNvSpPr txBox="1"/>
          <p:nvPr/>
        </p:nvSpPr>
        <p:spPr>
          <a:xfrm>
            <a:off x="403219" y="1517952"/>
            <a:ext cx="5004159" cy="4524315"/>
          </a:xfrm>
          <a:prstGeom prst="rect">
            <a:avLst/>
          </a:prstGeom>
          <a:noFill/>
        </p:spPr>
        <p:txBody>
          <a:bodyPr wrap="square" rtlCol="0">
            <a:spAutoFit/>
          </a:bodyPr>
          <a:lstStyle/>
          <a:p>
            <a:pPr marL="285750" indent="-285750">
              <a:buFont typeface="Arial" panose="020B0604020202020204" pitchFamily="34" charset="0"/>
              <a:buChar char="•"/>
            </a:pPr>
            <a:r>
              <a:rPr lang="en-US"/>
              <a:t>Microsoft’s largest ever purchase ($75.4Bn). </a:t>
            </a:r>
            <a:r>
              <a:rPr lang="en-US">
                <a:ea typeface="+mn-lt"/>
                <a:cs typeface="+mn-lt"/>
              </a:rPr>
              <a:t>All-cash transaction ($196 per LinkedIn share)</a:t>
            </a: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 strategy was to boost Microsoft’s gaming across mobile, PC, and cloud.</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Integrated Activision's nearly 400 million monthly players.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Expansion of the Game Pass subscription service.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After the acquisition, Microsoft became the world's third-largest gaming company by revenue.</a:t>
            </a:r>
            <a:endParaRPr lang="en-MX"/>
          </a:p>
        </p:txBody>
      </p:sp>
      <p:pic>
        <p:nvPicPr>
          <p:cNvPr id="1026" name="Picture 2" descr="Microsoft Activision Blizzard acquisition: How'd it happen?">
            <a:extLst>
              <a:ext uri="{FF2B5EF4-FFF2-40B4-BE49-F238E27FC236}">
                <a16:creationId xmlns:a16="http://schemas.microsoft.com/office/drawing/2014/main" id="{E9FCD376-4FD7-307B-BC4A-E0234DB7B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622" y="1813006"/>
            <a:ext cx="5955082" cy="358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71981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D8CC8-DA1D-2E4D-CAC9-9A6EA556DB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7D47F-0103-185C-C176-4B6094136C2F}"/>
              </a:ext>
            </a:extLst>
          </p:cNvPr>
          <p:cNvSpPr>
            <a:spLocks noGrp="1"/>
          </p:cNvSpPr>
          <p:nvPr>
            <p:ph type="title"/>
          </p:nvPr>
        </p:nvSpPr>
        <p:spPr>
          <a:xfrm>
            <a:off x="536640" y="2640"/>
            <a:ext cx="10745788" cy="1188720"/>
          </a:xfrm>
        </p:spPr>
        <p:txBody>
          <a:bodyPr/>
          <a:lstStyle/>
          <a:p>
            <a:r>
              <a:rPr lang="en-US"/>
              <a:t>Sources of Revenue</a:t>
            </a:r>
          </a:p>
        </p:txBody>
      </p:sp>
      <p:cxnSp>
        <p:nvCxnSpPr>
          <p:cNvPr id="10" name="Straight Arrow Connector 9">
            <a:extLst>
              <a:ext uri="{FF2B5EF4-FFF2-40B4-BE49-F238E27FC236}">
                <a16:creationId xmlns:a16="http://schemas.microsoft.com/office/drawing/2014/main" id="{3412B18E-56C0-ED3E-CC18-1F94D391C725}"/>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D0EF862-65B2-953F-CC95-A9CDEFE2189A}"/>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9" name="Picture 8" descr="Microsoft logo png, Microsoft icon transparent png 27127473 PNG">
            <a:extLst>
              <a:ext uri="{FF2B5EF4-FFF2-40B4-BE49-F238E27FC236}">
                <a16:creationId xmlns:a16="http://schemas.microsoft.com/office/drawing/2014/main" id="{1B80B5A8-213A-A86A-6733-DB9CF1D31E17}"/>
              </a:ext>
            </a:extLst>
          </p:cNvPr>
          <p:cNvPicPr>
            <a:picLocks noChangeAspect="1"/>
          </p:cNvPicPr>
          <p:nvPr/>
        </p:nvPicPr>
        <p:blipFill>
          <a:blip r:embed="rId2"/>
          <a:stretch>
            <a:fillRect/>
          </a:stretch>
        </p:blipFill>
        <p:spPr>
          <a:xfrm>
            <a:off x="11234400" y="5867400"/>
            <a:ext cx="955200" cy="991200"/>
          </a:xfrm>
          <a:prstGeom prst="rect">
            <a:avLst/>
          </a:prstGeom>
        </p:spPr>
      </p:pic>
      <p:sp>
        <p:nvSpPr>
          <p:cNvPr id="5" name="Text Placeholder 3">
            <a:extLst>
              <a:ext uri="{FF2B5EF4-FFF2-40B4-BE49-F238E27FC236}">
                <a16:creationId xmlns:a16="http://schemas.microsoft.com/office/drawing/2014/main" id="{0B46EE46-2FB6-3144-657D-2695ABCF8009}"/>
              </a:ext>
            </a:extLst>
          </p:cNvPr>
          <p:cNvSpPr txBox="1">
            <a:spLocks/>
          </p:cNvSpPr>
          <p:nvPr/>
        </p:nvSpPr>
        <p:spPr>
          <a:xfrm>
            <a:off x="539675" y="1491124"/>
            <a:ext cx="10970806" cy="4374167"/>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latin typeface="Century Gothic"/>
              </a:rPr>
              <a:t>Revenue Model:</a:t>
            </a:r>
            <a:r>
              <a:rPr lang="en-US" sz="1600">
                <a:latin typeface="Century Gothic"/>
              </a:rPr>
              <a:t> Recurring subscriptions, enterprise contracts, cloud usage fees, and hardware sales.</a:t>
            </a:r>
          </a:p>
          <a:p>
            <a:r>
              <a:rPr lang="en-US" sz="1600">
                <a:ea typeface="+mn-lt"/>
                <a:cs typeface="+mn-lt"/>
              </a:rPr>
              <a:t>1.</a:t>
            </a:r>
            <a:r>
              <a:rPr lang="en-US" sz="1600" b="1">
                <a:latin typeface="Century Gothic"/>
                <a:cs typeface="Arial"/>
              </a:rPr>
              <a:t>Software Licensing </a:t>
            </a:r>
            <a:r>
              <a:rPr lang="en-US" sz="1600" b="1">
                <a:latin typeface="Century Gothic"/>
              </a:rPr>
              <a:t>&amp; Subscriptions</a:t>
            </a:r>
            <a:endParaRPr lang="en-US" sz="1600">
              <a:latin typeface="Century Gothic"/>
            </a:endParaRPr>
          </a:p>
          <a:p>
            <a:r>
              <a:rPr lang="en-US" sz="1600">
                <a:latin typeface="Century Gothic"/>
                <a:cs typeface="Arial"/>
              </a:rPr>
              <a:t>•</a:t>
            </a:r>
            <a:r>
              <a:rPr lang="en-US" sz="1600">
                <a:latin typeface="Century Gothic"/>
              </a:rPr>
              <a:t>Microsoft 365, Windows, Dynamics, etc.</a:t>
            </a:r>
          </a:p>
          <a:p>
            <a:r>
              <a:rPr lang="en-US" sz="1600">
                <a:ea typeface="+mn-lt"/>
                <a:cs typeface="+mn-lt"/>
              </a:rPr>
              <a:t>2.</a:t>
            </a:r>
            <a:r>
              <a:rPr lang="en-US" sz="1600" b="1">
                <a:latin typeface="Century Gothic"/>
              </a:rPr>
              <a:t>Cloud Infrastructure &amp; Services</a:t>
            </a:r>
            <a:endParaRPr lang="en-US" sz="1600">
              <a:latin typeface="Century Gothic"/>
            </a:endParaRPr>
          </a:p>
          <a:p>
            <a:r>
              <a:rPr lang="en-US" sz="1600">
                <a:latin typeface="Century Gothic"/>
                <a:cs typeface="Arial"/>
              </a:rPr>
              <a:t>•</a:t>
            </a:r>
            <a:r>
              <a:rPr lang="en-US" sz="1600">
                <a:latin typeface="Century Gothic"/>
              </a:rPr>
              <a:t>Azure, GitHub, SQL Server, Enterprise IT</a:t>
            </a:r>
          </a:p>
          <a:p>
            <a:r>
              <a:rPr lang="en-US" sz="1600">
                <a:ea typeface="+mn-lt"/>
                <a:cs typeface="+mn-lt"/>
              </a:rPr>
              <a:t>3.</a:t>
            </a:r>
            <a:r>
              <a:rPr lang="en-US" sz="1600" b="1">
                <a:latin typeface="Century Gothic"/>
              </a:rPr>
              <a:t>Hardware Sales</a:t>
            </a:r>
            <a:endParaRPr lang="en-US" sz="1600">
              <a:latin typeface="Century Gothic"/>
            </a:endParaRPr>
          </a:p>
          <a:p>
            <a:r>
              <a:rPr lang="en-US" sz="1600">
                <a:latin typeface="Century Gothic"/>
                <a:cs typeface="Arial"/>
              </a:rPr>
              <a:t>•</a:t>
            </a:r>
            <a:r>
              <a:rPr lang="en-US" sz="1600">
                <a:latin typeface="Century Gothic"/>
              </a:rPr>
              <a:t>Surface, Xbox consoles, accessories</a:t>
            </a:r>
          </a:p>
          <a:p>
            <a:r>
              <a:rPr lang="en-US" sz="1600">
                <a:ea typeface="+mn-lt"/>
                <a:cs typeface="+mn-lt"/>
              </a:rPr>
              <a:t>4.</a:t>
            </a:r>
            <a:r>
              <a:rPr lang="en-US" sz="1600" b="1">
                <a:latin typeface="Century Gothic"/>
                <a:cs typeface="Arial"/>
              </a:rPr>
              <a:t>Content &amp; Advertising</a:t>
            </a:r>
            <a:endParaRPr lang="en-US" sz="1600">
              <a:latin typeface="Century Gothic"/>
            </a:endParaRPr>
          </a:p>
          <a:p>
            <a:r>
              <a:rPr lang="en-US" sz="1600">
                <a:latin typeface="Century Gothic"/>
                <a:cs typeface="Arial"/>
              </a:rPr>
              <a:t>•</a:t>
            </a:r>
            <a:r>
              <a:rPr lang="en-US" sz="1600">
                <a:latin typeface="Century Gothic"/>
              </a:rPr>
              <a:t>LinkedIn ads, Bing search ads, Game Pass subscriptions</a:t>
            </a:r>
          </a:p>
          <a:p>
            <a:r>
              <a:rPr lang="en-US" sz="1600">
                <a:ea typeface="+mn-lt"/>
                <a:cs typeface="+mn-lt"/>
              </a:rPr>
              <a:t>5.</a:t>
            </a:r>
            <a:r>
              <a:rPr lang="en-US" sz="1600" b="1">
                <a:latin typeface="Century Gothic"/>
              </a:rPr>
              <a:t>Professional Services &amp; Support</a:t>
            </a:r>
            <a:endParaRPr lang="en-US" sz="1600">
              <a:latin typeface="Century Gothic"/>
            </a:endParaRPr>
          </a:p>
          <a:p>
            <a:endParaRPr lang="en-US" sz="1600">
              <a:latin typeface="Century Gothic"/>
            </a:endParaRPr>
          </a:p>
          <a:p>
            <a:endParaRPr lang="en-US" sz="1400"/>
          </a:p>
          <a:p>
            <a:endParaRPr lang="en-US" sz="1400"/>
          </a:p>
          <a:p>
            <a:endParaRPr lang="en-US" sz="1400"/>
          </a:p>
          <a:p>
            <a:endParaRPr lang="en-US" sz="1400"/>
          </a:p>
          <a:p>
            <a:endParaRPr lang="en-US" sz="1400"/>
          </a:p>
          <a:p>
            <a:endParaRPr lang="en-US" sz="1400"/>
          </a:p>
          <a:p>
            <a:endParaRPr lang="en-US" sz="1400"/>
          </a:p>
          <a:p>
            <a:endParaRPr lang="en-US" sz="1400"/>
          </a:p>
          <a:p>
            <a:pPr marL="285750" indent="-285750">
              <a:buFont typeface="Arial"/>
              <a:buChar char="•"/>
            </a:pPr>
            <a:endParaRPr lang="en-US" sz="1400"/>
          </a:p>
        </p:txBody>
      </p:sp>
    </p:spTree>
    <p:extLst>
      <p:ext uri="{BB962C8B-B14F-4D97-AF65-F5344CB8AC3E}">
        <p14:creationId xmlns:p14="http://schemas.microsoft.com/office/powerpoint/2010/main" val="393441583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C0415-E037-2C07-9F9A-2FFD50768D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0890F3-5B81-9B23-E5BF-F7C958E460BF}"/>
              </a:ext>
            </a:extLst>
          </p:cNvPr>
          <p:cNvSpPr>
            <a:spLocks noGrp="1"/>
          </p:cNvSpPr>
          <p:nvPr>
            <p:ph type="title"/>
          </p:nvPr>
        </p:nvSpPr>
        <p:spPr>
          <a:xfrm>
            <a:off x="536640" y="2640"/>
            <a:ext cx="10745788" cy="1188720"/>
          </a:xfrm>
        </p:spPr>
        <p:txBody>
          <a:bodyPr/>
          <a:lstStyle/>
          <a:p>
            <a:r>
              <a:rPr lang="en-US"/>
              <a:t>Segments</a:t>
            </a:r>
          </a:p>
        </p:txBody>
      </p:sp>
      <p:cxnSp>
        <p:nvCxnSpPr>
          <p:cNvPr id="11" name="Straight Arrow Connector 10">
            <a:extLst>
              <a:ext uri="{FF2B5EF4-FFF2-40B4-BE49-F238E27FC236}">
                <a16:creationId xmlns:a16="http://schemas.microsoft.com/office/drawing/2014/main" id="{53573F69-B597-4E47-5E7B-4D1686C32DA9}"/>
              </a:ext>
            </a:extLst>
          </p:cNvPr>
          <p:cNvCxnSpPr>
            <a:cxnSpLocks/>
          </p:cNvCxnSpPr>
          <p:nvPr/>
        </p:nvCxnSpPr>
        <p:spPr>
          <a:xfrm flipV="1">
            <a:off x="403219" y="1228168"/>
            <a:ext cx="11558644" cy="11492"/>
          </a:xfrm>
          <a:prstGeom prst="straightConnector1">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9" name="Picture 8" descr="Microsoft logo png, Microsoft icon transparent png 27127473 PNG">
            <a:extLst>
              <a:ext uri="{FF2B5EF4-FFF2-40B4-BE49-F238E27FC236}">
                <a16:creationId xmlns:a16="http://schemas.microsoft.com/office/drawing/2014/main" id="{02F81DA8-BD93-7E0D-DD05-C0B3CDAC704C}"/>
              </a:ext>
            </a:extLst>
          </p:cNvPr>
          <p:cNvPicPr>
            <a:picLocks noChangeAspect="1"/>
          </p:cNvPicPr>
          <p:nvPr/>
        </p:nvPicPr>
        <p:blipFill>
          <a:blip r:embed="rId3"/>
          <a:stretch>
            <a:fillRect/>
          </a:stretch>
        </p:blipFill>
        <p:spPr>
          <a:xfrm>
            <a:off x="11234400" y="5867400"/>
            <a:ext cx="955200" cy="991200"/>
          </a:xfrm>
          <a:prstGeom prst="rect">
            <a:avLst/>
          </a:prstGeom>
        </p:spPr>
      </p:pic>
      <p:sp>
        <p:nvSpPr>
          <p:cNvPr id="5" name="TextBox 4">
            <a:extLst>
              <a:ext uri="{FF2B5EF4-FFF2-40B4-BE49-F238E27FC236}">
                <a16:creationId xmlns:a16="http://schemas.microsoft.com/office/drawing/2014/main" id="{3147D8A1-4DCF-CF73-49B1-51AE8B41C076}"/>
              </a:ext>
            </a:extLst>
          </p:cNvPr>
          <p:cNvSpPr txBox="1"/>
          <p:nvPr/>
        </p:nvSpPr>
        <p:spPr>
          <a:xfrm>
            <a:off x="864020" y="1799995"/>
            <a:ext cx="13020675"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lgn="l" rtl="0">
              <a:buFont typeface=""/>
              <a:buAutoNum type="arabicPeriod"/>
            </a:pPr>
            <a:r>
              <a:rPr lang="en-US" sz="1600" b="1" kern="1200">
                <a:latin typeface="Century Gothic"/>
              </a:rPr>
              <a:t>Productivity and Business Processes:</a:t>
            </a:r>
          </a:p>
          <a:p>
            <a:endParaRPr lang="en-US" sz="1600" b="1">
              <a:latin typeface="Century Gothic"/>
            </a:endParaRPr>
          </a:p>
          <a:p>
            <a:pPr marL="740410" indent="-283210" algn="l" rtl="0">
              <a:buFont typeface="Courier New"/>
              <a:buChar char="o"/>
            </a:pPr>
            <a:r>
              <a:rPr lang="en-US" sz="1600" b="1" kern="1200">
                <a:latin typeface="Century Gothic"/>
              </a:rPr>
              <a:t>Microsoft 365 (Office Suite)</a:t>
            </a:r>
            <a:r>
              <a:rPr lang="en-US" sz="1600" kern="1200">
                <a:latin typeface="Century Gothic"/>
              </a:rPr>
              <a:t> – Word, Excel, PowerPoint, Outlook</a:t>
            </a:r>
          </a:p>
          <a:p>
            <a:pPr marL="457200"/>
            <a:endParaRPr lang="en-US" sz="1600">
              <a:latin typeface="Century Gothic"/>
            </a:endParaRPr>
          </a:p>
          <a:p>
            <a:pPr marL="740410" indent="-283210" algn="l" rtl="0">
              <a:buFont typeface="Courier New"/>
              <a:buChar char="o"/>
            </a:pPr>
            <a:r>
              <a:rPr lang="en-US" sz="1600" b="1" kern="1200">
                <a:latin typeface="Century Gothic"/>
              </a:rPr>
              <a:t>Teams</a:t>
            </a:r>
            <a:r>
              <a:rPr lang="en-US" sz="1600" kern="1200">
                <a:latin typeface="Century Gothic"/>
              </a:rPr>
              <a:t> – Collaboration &amp; remote work platform</a:t>
            </a:r>
          </a:p>
          <a:p>
            <a:pPr marL="457200"/>
            <a:endParaRPr lang="en-US" sz="1600">
              <a:latin typeface="Century Gothic"/>
            </a:endParaRPr>
          </a:p>
          <a:p>
            <a:pPr marL="740410" indent="-283210" algn="l" rtl="0">
              <a:buFont typeface="Courier New"/>
              <a:buChar char="o"/>
            </a:pPr>
            <a:r>
              <a:rPr lang="en-US" sz="1600" b="1" kern="1200">
                <a:latin typeface="Century Gothic"/>
              </a:rPr>
              <a:t>LinkedIn</a:t>
            </a:r>
            <a:r>
              <a:rPr lang="en-US" sz="1600" kern="1200">
                <a:latin typeface="Century Gothic"/>
              </a:rPr>
              <a:t> – Social business platform</a:t>
            </a:r>
          </a:p>
          <a:p>
            <a:pPr marL="457200"/>
            <a:endParaRPr lang="en-US" sz="1600">
              <a:latin typeface="Century Gothic"/>
            </a:endParaRPr>
          </a:p>
          <a:p>
            <a:pPr marL="740410" indent="-283210" algn="l" rtl="0">
              <a:buFont typeface="Courier New"/>
              <a:buChar char="o"/>
            </a:pPr>
            <a:r>
              <a:rPr lang="en-US" sz="1600" b="1" kern="1200">
                <a:latin typeface="Century Gothic"/>
              </a:rPr>
              <a:t>Dynamics 365</a:t>
            </a:r>
            <a:r>
              <a:rPr lang="en-US" sz="1600" kern="1200">
                <a:latin typeface="Century Gothic"/>
              </a:rPr>
              <a:t> – CRM and ERP cloud applications</a:t>
            </a:r>
          </a:p>
          <a:p>
            <a:pPr marL="457200"/>
            <a:endParaRPr lang="en-US" sz="1600">
              <a:latin typeface="Century Gothic"/>
            </a:endParaRPr>
          </a:p>
          <a:p>
            <a:pPr marL="457200"/>
            <a:r>
              <a:rPr lang="en-US" sz="1600">
                <a:latin typeface="Century Gothic"/>
              </a:rPr>
              <a:t>Largest Business Segment By Revenue</a:t>
            </a:r>
          </a:p>
          <a:p>
            <a:pPr marL="457200"/>
            <a:endParaRPr lang="en-US" sz="1600">
              <a:latin typeface="Century Gothic"/>
            </a:endParaRPr>
          </a:p>
          <a:p>
            <a:r>
              <a:rPr lang="en-US" sz="1600" i="1" kern="1200">
                <a:latin typeface="Century Gothic"/>
              </a:rPr>
              <a:t>Growth Driver:</a:t>
            </a:r>
            <a:r>
              <a:rPr lang="en-US" sz="1600" kern="1200">
                <a:latin typeface="Century Gothic"/>
              </a:rPr>
              <a:t> </a:t>
            </a:r>
            <a:r>
              <a:rPr lang="en-US" sz="1600">
                <a:latin typeface="Century Gothic"/>
              </a:rPr>
              <a:t>Commercial service products revenue increased 14% in Fiscal 2025</a:t>
            </a:r>
            <a:endParaRPr lang="en-US" sz="1600" kern="1200">
              <a:latin typeface="Century Gothic"/>
            </a:endParaRPr>
          </a:p>
          <a:p>
            <a:pPr marL="0" algn="l" rtl="0"/>
            <a:endParaRPr lang="en-CA" sz="1600"/>
          </a:p>
          <a:p>
            <a:pPr marL="0" algn="l" rtl="0"/>
            <a:endParaRPr lang="en-US" sz="1600" kern="1200">
              <a:latin typeface="Century Gothic"/>
            </a:endParaRPr>
          </a:p>
          <a:p>
            <a:pPr algn="ctr"/>
            <a:endParaRPr lang="en-US"/>
          </a:p>
        </p:txBody>
      </p:sp>
    </p:spTree>
    <p:extLst>
      <p:ext uri="{BB962C8B-B14F-4D97-AF65-F5344CB8AC3E}">
        <p14:creationId xmlns:p14="http://schemas.microsoft.com/office/powerpoint/2010/main" val="17938799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EC108-9A0B-A5EA-5563-6027792A9F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A39EB3-221C-C44E-87DB-94B468FEDE19}"/>
              </a:ext>
            </a:extLst>
          </p:cNvPr>
          <p:cNvSpPr>
            <a:spLocks noGrp="1"/>
          </p:cNvSpPr>
          <p:nvPr>
            <p:ph type="title"/>
          </p:nvPr>
        </p:nvSpPr>
        <p:spPr>
          <a:xfrm>
            <a:off x="536640" y="2640"/>
            <a:ext cx="10745788" cy="1188720"/>
          </a:xfrm>
        </p:spPr>
        <p:txBody>
          <a:bodyPr/>
          <a:lstStyle/>
          <a:p>
            <a:r>
              <a:rPr lang="en-US"/>
              <a:t>Segments</a:t>
            </a:r>
          </a:p>
        </p:txBody>
      </p:sp>
      <p:cxnSp>
        <p:nvCxnSpPr>
          <p:cNvPr id="11" name="Straight Arrow Connector 10">
            <a:extLst>
              <a:ext uri="{FF2B5EF4-FFF2-40B4-BE49-F238E27FC236}">
                <a16:creationId xmlns:a16="http://schemas.microsoft.com/office/drawing/2014/main" id="{278819A7-0DC8-84D4-6C64-E28DEF0DB0DE}"/>
              </a:ext>
            </a:extLst>
          </p:cNvPr>
          <p:cNvCxnSpPr>
            <a:cxnSpLocks/>
          </p:cNvCxnSpPr>
          <p:nvPr/>
        </p:nvCxnSpPr>
        <p:spPr>
          <a:xfrm flipV="1">
            <a:off x="403219" y="1228168"/>
            <a:ext cx="11558644" cy="11492"/>
          </a:xfrm>
          <a:prstGeom prst="straightConnector1">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9" name="Picture 8" descr="Microsoft logo png, Microsoft icon transparent png 27127473 PNG">
            <a:extLst>
              <a:ext uri="{FF2B5EF4-FFF2-40B4-BE49-F238E27FC236}">
                <a16:creationId xmlns:a16="http://schemas.microsoft.com/office/drawing/2014/main" id="{3438B514-56DF-6F82-AA85-79B1485B2EEF}"/>
              </a:ext>
            </a:extLst>
          </p:cNvPr>
          <p:cNvPicPr>
            <a:picLocks noChangeAspect="1"/>
          </p:cNvPicPr>
          <p:nvPr/>
        </p:nvPicPr>
        <p:blipFill>
          <a:blip r:embed="rId2"/>
          <a:stretch>
            <a:fillRect/>
          </a:stretch>
        </p:blipFill>
        <p:spPr>
          <a:xfrm>
            <a:off x="11234400" y="5867400"/>
            <a:ext cx="955200" cy="991200"/>
          </a:xfrm>
          <a:prstGeom prst="rect">
            <a:avLst/>
          </a:prstGeom>
        </p:spPr>
      </p:pic>
      <p:sp>
        <p:nvSpPr>
          <p:cNvPr id="5" name="TextBox 4">
            <a:extLst>
              <a:ext uri="{FF2B5EF4-FFF2-40B4-BE49-F238E27FC236}">
                <a16:creationId xmlns:a16="http://schemas.microsoft.com/office/drawing/2014/main" id="{869B8F51-4F94-AC33-25DB-5D25BB9E2C23}"/>
              </a:ext>
            </a:extLst>
          </p:cNvPr>
          <p:cNvSpPr txBox="1"/>
          <p:nvPr/>
        </p:nvSpPr>
        <p:spPr>
          <a:xfrm>
            <a:off x="904875" y="1866900"/>
            <a:ext cx="13020675"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rPr>
              <a:t>2.   Intelligent Cloud:</a:t>
            </a:r>
            <a:endParaRPr lang="en-US" sz="1600">
              <a:latin typeface="Century Gothic"/>
            </a:endParaRPr>
          </a:p>
          <a:p>
            <a:endParaRPr lang="en-US" sz="1600" b="1">
              <a:latin typeface="Century Gothic"/>
            </a:endParaRPr>
          </a:p>
          <a:p>
            <a:pPr marL="740410" indent="-283210">
              <a:buFont typeface="Courier New,monospace"/>
              <a:buChar char="o"/>
            </a:pPr>
            <a:r>
              <a:rPr lang="en-US" sz="1600" b="1">
                <a:latin typeface="Century Gothic"/>
              </a:rPr>
              <a:t>Azure</a:t>
            </a:r>
            <a:r>
              <a:rPr lang="en-US" sz="1600">
                <a:latin typeface="Century Gothic"/>
              </a:rPr>
              <a:t> – Cloud computing services (IaaS, PaaS, AI/ML)</a:t>
            </a:r>
          </a:p>
          <a:p>
            <a:pPr marL="457200"/>
            <a:endParaRPr lang="en-US" sz="1600">
              <a:latin typeface="Century Gothic"/>
            </a:endParaRPr>
          </a:p>
          <a:p>
            <a:pPr marL="740410" indent="-283210">
              <a:buFont typeface="Courier New,monospace"/>
              <a:buChar char="o"/>
            </a:pPr>
            <a:r>
              <a:rPr lang="en-US" sz="1600" b="1">
                <a:latin typeface="Century Gothic"/>
              </a:rPr>
              <a:t>Windows Server</a:t>
            </a:r>
            <a:r>
              <a:rPr lang="en-US" sz="1600">
                <a:latin typeface="Century Gothic"/>
              </a:rPr>
              <a:t> &amp; </a:t>
            </a:r>
            <a:r>
              <a:rPr lang="en-US" sz="1600" b="1">
                <a:latin typeface="Century Gothic"/>
              </a:rPr>
              <a:t>SQL Server</a:t>
            </a:r>
            <a:r>
              <a:rPr lang="en-US" sz="1600">
                <a:latin typeface="Century Gothic"/>
              </a:rPr>
              <a:t> – Enterprise backend systems</a:t>
            </a:r>
          </a:p>
          <a:p>
            <a:pPr marL="457200"/>
            <a:endParaRPr lang="en-US" sz="1600">
              <a:latin typeface="Century Gothic"/>
            </a:endParaRPr>
          </a:p>
          <a:p>
            <a:pPr marL="740410" indent="-283210">
              <a:buFont typeface="Courier New,monospace"/>
              <a:buChar char="o"/>
            </a:pPr>
            <a:r>
              <a:rPr lang="en-US" sz="1600" b="1">
                <a:latin typeface="Century Gothic"/>
              </a:rPr>
              <a:t>GitHub Enterprise</a:t>
            </a:r>
            <a:r>
              <a:rPr lang="en-US" sz="1600">
                <a:latin typeface="Century Gothic"/>
              </a:rPr>
              <a:t> – Developer platform</a:t>
            </a:r>
          </a:p>
          <a:p>
            <a:pPr marL="457200"/>
            <a:endParaRPr lang="en-US" sz="1600">
              <a:latin typeface="Century Gothic"/>
            </a:endParaRPr>
          </a:p>
          <a:p>
            <a:pPr marL="740410" indent="-283210">
              <a:buFont typeface="Courier New,monospace"/>
              <a:buChar char="o"/>
            </a:pPr>
            <a:r>
              <a:rPr lang="en-US" sz="1600" b="1">
                <a:latin typeface="Century Gothic"/>
              </a:rPr>
              <a:t>Enterprise Services</a:t>
            </a:r>
            <a:r>
              <a:rPr lang="en-US" sz="1600">
                <a:latin typeface="Century Gothic"/>
              </a:rPr>
              <a:t> – IT solutions for businesses</a:t>
            </a:r>
          </a:p>
          <a:p>
            <a:pPr marL="457200"/>
            <a:endParaRPr lang="en-US" sz="1600">
              <a:latin typeface="Century Gothic"/>
            </a:endParaRPr>
          </a:p>
          <a:p>
            <a:r>
              <a:rPr lang="en-US" sz="1600" i="1">
                <a:latin typeface="Century Gothic"/>
              </a:rPr>
              <a:t>Growth Driver:</a:t>
            </a:r>
            <a:r>
              <a:rPr lang="en-US" sz="1600">
                <a:latin typeface="Century Gothic"/>
              </a:rPr>
              <a:t> Microsoft Cloud Revenue Increased 23% in fiscal 2025</a:t>
            </a:r>
            <a:endParaRPr lang="en-US"/>
          </a:p>
          <a:p>
            <a:pPr algn="ctr"/>
            <a:endParaRPr lang="en-US"/>
          </a:p>
        </p:txBody>
      </p:sp>
    </p:spTree>
    <p:extLst>
      <p:ext uri="{BB962C8B-B14F-4D97-AF65-F5344CB8AC3E}">
        <p14:creationId xmlns:p14="http://schemas.microsoft.com/office/powerpoint/2010/main" val="205535020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171C7-54EB-4B9D-66E1-8F2F804ABE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02C5DA-8146-43E4-6D04-4403961C12EF}"/>
              </a:ext>
            </a:extLst>
          </p:cNvPr>
          <p:cNvSpPr>
            <a:spLocks noGrp="1"/>
          </p:cNvSpPr>
          <p:nvPr>
            <p:ph type="title"/>
          </p:nvPr>
        </p:nvSpPr>
        <p:spPr>
          <a:xfrm>
            <a:off x="536640" y="2640"/>
            <a:ext cx="10745788" cy="1188720"/>
          </a:xfrm>
        </p:spPr>
        <p:txBody>
          <a:bodyPr/>
          <a:lstStyle/>
          <a:p>
            <a:r>
              <a:rPr lang="en-US"/>
              <a:t>Segments</a:t>
            </a:r>
          </a:p>
        </p:txBody>
      </p:sp>
      <p:cxnSp>
        <p:nvCxnSpPr>
          <p:cNvPr id="11" name="Straight Arrow Connector 10">
            <a:extLst>
              <a:ext uri="{FF2B5EF4-FFF2-40B4-BE49-F238E27FC236}">
                <a16:creationId xmlns:a16="http://schemas.microsoft.com/office/drawing/2014/main" id="{E7C41B56-31B8-A2A6-83AC-52849684E812}"/>
              </a:ext>
            </a:extLst>
          </p:cNvPr>
          <p:cNvCxnSpPr>
            <a:cxnSpLocks/>
          </p:cNvCxnSpPr>
          <p:nvPr/>
        </p:nvCxnSpPr>
        <p:spPr>
          <a:xfrm flipV="1">
            <a:off x="403219" y="1228168"/>
            <a:ext cx="11558644" cy="11492"/>
          </a:xfrm>
          <a:prstGeom prst="straightConnector1">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9" name="Picture 8" descr="Microsoft logo png, Microsoft icon transparent png 27127473 PNG">
            <a:extLst>
              <a:ext uri="{FF2B5EF4-FFF2-40B4-BE49-F238E27FC236}">
                <a16:creationId xmlns:a16="http://schemas.microsoft.com/office/drawing/2014/main" id="{459298B6-1454-3753-6A91-C34B6D6EAE46}"/>
              </a:ext>
            </a:extLst>
          </p:cNvPr>
          <p:cNvPicPr>
            <a:picLocks noChangeAspect="1"/>
          </p:cNvPicPr>
          <p:nvPr/>
        </p:nvPicPr>
        <p:blipFill>
          <a:blip r:embed="rId2"/>
          <a:stretch>
            <a:fillRect/>
          </a:stretch>
        </p:blipFill>
        <p:spPr>
          <a:xfrm>
            <a:off x="11234400" y="5867400"/>
            <a:ext cx="955200" cy="991200"/>
          </a:xfrm>
          <a:prstGeom prst="rect">
            <a:avLst/>
          </a:prstGeom>
        </p:spPr>
      </p:pic>
      <p:sp>
        <p:nvSpPr>
          <p:cNvPr id="5" name="TextBox 4">
            <a:extLst>
              <a:ext uri="{FF2B5EF4-FFF2-40B4-BE49-F238E27FC236}">
                <a16:creationId xmlns:a16="http://schemas.microsoft.com/office/drawing/2014/main" id="{FAFFFD20-DBAE-8093-EA8C-008AA1F99B59}"/>
              </a:ext>
            </a:extLst>
          </p:cNvPr>
          <p:cNvSpPr txBox="1"/>
          <p:nvPr/>
        </p:nvSpPr>
        <p:spPr>
          <a:xfrm>
            <a:off x="854840" y="1717369"/>
            <a:ext cx="13020675"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CA" sz="1600" kern="1200">
              <a:latin typeface="Century Gothic"/>
            </a:endParaRPr>
          </a:p>
          <a:p>
            <a:r>
              <a:rPr lang="en-US" sz="1600" b="1"/>
              <a:t>3.   More Personal Computing:</a:t>
            </a:r>
            <a:endParaRPr lang="en-US" sz="1600"/>
          </a:p>
          <a:p>
            <a:endParaRPr lang="en-US" sz="1600" b="1"/>
          </a:p>
          <a:p>
            <a:pPr marL="740410" indent="-283210">
              <a:buFont typeface="Courier New,monospace"/>
              <a:buChar char="o"/>
            </a:pPr>
            <a:r>
              <a:rPr lang="en-US" sz="1600" b="1"/>
              <a:t>Windows OEM &amp; Commercial</a:t>
            </a:r>
            <a:r>
              <a:rPr lang="en-US" sz="1600"/>
              <a:t> – Operating system licensing</a:t>
            </a:r>
          </a:p>
          <a:p>
            <a:pPr marL="457200"/>
            <a:endParaRPr lang="en-US" sz="1600"/>
          </a:p>
          <a:p>
            <a:pPr marL="740410" indent="-283210">
              <a:buFont typeface="Courier New,monospace"/>
              <a:buChar char="o"/>
            </a:pPr>
            <a:r>
              <a:rPr lang="en-US" sz="1600" b="1"/>
              <a:t>Surface Devices</a:t>
            </a:r>
            <a:r>
              <a:rPr lang="en-US" sz="1600"/>
              <a:t> – PCs and tablets</a:t>
            </a:r>
          </a:p>
          <a:p>
            <a:pPr marL="457200"/>
            <a:endParaRPr lang="en-US" sz="1600"/>
          </a:p>
          <a:p>
            <a:pPr marL="740410" indent="-283210">
              <a:buFont typeface="Courier New,monospace"/>
              <a:buChar char="o"/>
            </a:pPr>
            <a:r>
              <a:rPr lang="en-US" sz="1600" b="1"/>
              <a:t>Xbox &amp; Gaming</a:t>
            </a:r>
            <a:r>
              <a:rPr lang="en-US" sz="1600"/>
              <a:t> – Hardware, content (Game Pass, Activision IPs)</a:t>
            </a:r>
          </a:p>
          <a:p>
            <a:pPr marL="457200"/>
            <a:endParaRPr lang="en-US" sz="1600"/>
          </a:p>
          <a:p>
            <a:pPr marL="740410" indent="-283210">
              <a:buFont typeface="Courier New,monospace"/>
              <a:buChar char="o"/>
            </a:pPr>
            <a:r>
              <a:rPr lang="en-US" sz="1600" b="1"/>
              <a:t>Search &amp; Advertising</a:t>
            </a:r>
            <a:r>
              <a:rPr lang="en-US" sz="1600"/>
              <a:t> – Bing and Microsoft Ads</a:t>
            </a:r>
          </a:p>
          <a:p>
            <a:pPr marL="457200"/>
            <a:endParaRPr lang="en-US" sz="1600"/>
          </a:p>
          <a:p>
            <a:r>
              <a:rPr lang="en-US" sz="1600" i="1"/>
              <a:t>Growth Driver:</a:t>
            </a:r>
            <a:r>
              <a:rPr lang="en-US" sz="1600"/>
              <a:t> Gaming revenue increased 9% in Fiscal 2025, largely attributed to Xbox content and services</a:t>
            </a:r>
            <a:endParaRPr lang="en-US"/>
          </a:p>
          <a:p>
            <a:pPr algn="ctr"/>
            <a:endParaRPr lang="en-US"/>
          </a:p>
        </p:txBody>
      </p:sp>
    </p:spTree>
    <p:extLst>
      <p:ext uri="{BB962C8B-B14F-4D97-AF65-F5344CB8AC3E}">
        <p14:creationId xmlns:p14="http://schemas.microsoft.com/office/powerpoint/2010/main" val="3072019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35E65-B0C5-9ABC-F180-8DF3E6D8F8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176BC2-2ADF-13FC-ADC5-697F367164E2}"/>
              </a:ext>
            </a:extLst>
          </p:cNvPr>
          <p:cNvSpPr>
            <a:spLocks noGrp="1"/>
          </p:cNvSpPr>
          <p:nvPr>
            <p:ph type="title"/>
          </p:nvPr>
        </p:nvSpPr>
        <p:spPr>
          <a:xfrm>
            <a:off x="548640" y="517110"/>
            <a:ext cx="11278942" cy="1184808"/>
          </a:xfrm>
        </p:spPr>
        <p:txBody>
          <a:bodyPr anchor="ctr">
            <a:normAutofit/>
          </a:bodyPr>
          <a:lstStyle/>
          <a:p>
            <a:r>
              <a:rPr lang="en-US" sz="3700" b="1"/>
              <a:t>Cloud Computing: Financial &amp; Strategic Implications</a:t>
            </a:r>
            <a:endParaRPr lang="en-US" sz="3700">
              <a:solidFill>
                <a:srgbClr val="000000"/>
              </a:solidFill>
            </a:endParaRPr>
          </a:p>
        </p:txBody>
      </p:sp>
      <p:sp>
        <p:nvSpPr>
          <p:cNvPr id="3" name="Content Placeholder 2">
            <a:extLst>
              <a:ext uri="{FF2B5EF4-FFF2-40B4-BE49-F238E27FC236}">
                <a16:creationId xmlns:a16="http://schemas.microsoft.com/office/drawing/2014/main" id="{C174E6A0-696F-4A07-517D-13DAD78D3758}"/>
              </a:ext>
            </a:extLst>
          </p:cNvPr>
          <p:cNvSpPr>
            <a:spLocks noGrp="1"/>
          </p:cNvSpPr>
          <p:nvPr>
            <p:ph idx="1"/>
          </p:nvPr>
        </p:nvSpPr>
        <p:spPr>
          <a:xfrm>
            <a:off x="548640" y="1804870"/>
            <a:ext cx="8480291" cy="4593828"/>
          </a:xfrm>
        </p:spPr>
        <p:txBody>
          <a:bodyPr vert="horz" lIns="91440" tIns="45720" rIns="91440" bIns="45720" rtlCol="0" anchor="t">
            <a:noAutofit/>
          </a:bodyPr>
          <a:lstStyle/>
          <a:p>
            <a:pPr marL="285750" indent="-285750">
              <a:lnSpc>
                <a:spcPct val="110000"/>
              </a:lnSpc>
              <a:spcBef>
                <a:spcPts val="0"/>
              </a:spcBef>
              <a:buChar char="•"/>
            </a:pPr>
            <a:r>
              <a:rPr lang="en-CA" b="1"/>
              <a:t>Recurring Revenue:</a:t>
            </a:r>
            <a:r>
              <a:rPr lang="en-CA"/>
              <a:t> Cloud services rely on subscription and usage-based billing, driving stable and predictable cash flows.</a:t>
            </a:r>
            <a:endParaRPr lang="en-CA" b="1"/>
          </a:p>
          <a:p>
            <a:pPr marL="285750" indent="-285750">
              <a:lnSpc>
                <a:spcPct val="110000"/>
              </a:lnSpc>
              <a:buFont typeface="Arial"/>
              <a:buChar char="•"/>
            </a:pPr>
            <a:r>
              <a:rPr lang="en-CA" b="1"/>
              <a:t>High Margins in SaaS:</a:t>
            </a:r>
            <a:r>
              <a:rPr lang="en-CA"/>
              <a:t> Software-as-a-Service models (like Microsoft 365 and Google Workspace) deliver strong gross margins due to low incremental costs.</a:t>
            </a:r>
          </a:p>
          <a:p>
            <a:pPr marL="285750" indent="-285750">
              <a:lnSpc>
                <a:spcPct val="110000"/>
              </a:lnSpc>
              <a:buFont typeface="Arial"/>
              <a:buChar char="•"/>
            </a:pPr>
            <a:r>
              <a:rPr lang="en-CA" b="1"/>
              <a:t>Heavy </a:t>
            </a:r>
            <a:r>
              <a:rPr lang="en-CA" b="1" err="1"/>
              <a:t>CapEx</a:t>
            </a:r>
            <a:r>
              <a:rPr lang="en-CA" b="1"/>
              <a:t> for IaaS:</a:t>
            </a:r>
            <a:r>
              <a:rPr lang="en-CA"/>
              <a:t> Infrastructure-as-a-Service providers (AWS, Azure) face significant upfront data-center and server investments, impacting free cash flow.</a:t>
            </a:r>
          </a:p>
          <a:p>
            <a:pPr marL="285750" indent="-285750">
              <a:lnSpc>
                <a:spcPct val="110000"/>
              </a:lnSpc>
              <a:buFont typeface="Arial"/>
              <a:buChar char="•"/>
            </a:pPr>
            <a:r>
              <a:rPr lang="en-CA" b="1"/>
              <a:t>Valuation Upside:</a:t>
            </a:r>
            <a:r>
              <a:rPr lang="en-CA"/>
              <a:t> Investors assign premium multiples to firms with scalable cloud growth and durable recurring revenue.</a:t>
            </a:r>
          </a:p>
          <a:p>
            <a:pPr marL="285750" indent="-285750">
              <a:lnSpc>
                <a:spcPct val="110000"/>
              </a:lnSpc>
              <a:buFont typeface="Arial"/>
              <a:buChar char="•"/>
            </a:pPr>
            <a:r>
              <a:rPr lang="en-CA" b="1"/>
              <a:t>Strategic Synergy:</a:t>
            </a:r>
            <a:r>
              <a:rPr lang="en-CA"/>
              <a:t> Cloud enables cross-platform ecosystems — e.g., Apple’s iCloud integrating with devices, or Microsoft Azure linking to Office and AI tools.</a:t>
            </a:r>
          </a:p>
          <a:p>
            <a:pPr>
              <a:lnSpc>
                <a:spcPct val="110000"/>
              </a:lnSpc>
            </a:pPr>
            <a:endParaRPr lang="en-US" sz="1500"/>
          </a:p>
        </p:txBody>
      </p:sp>
      <p:pic>
        <p:nvPicPr>
          <p:cNvPr id="6" name="Picture 5" descr="financial growth Icon - Free PNG &amp; SVG 138254 - Noun Project">
            <a:extLst>
              <a:ext uri="{FF2B5EF4-FFF2-40B4-BE49-F238E27FC236}">
                <a16:creationId xmlns:a16="http://schemas.microsoft.com/office/drawing/2014/main" id="{3BDC6F88-E1D7-F874-F653-A43C473A0E8D}"/>
              </a:ext>
            </a:extLst>
          </p:cNvPr>
          <p:cNvPicPr>
            <a:picLocks noChangeAspect="1"/>
          </p:cNvPicPr>
          <p:nvPr/>
        </p:nvPicPr>
        <p:blipFill>
          <a:blip r:embed="rId3"/>
          <a:stretch>
            <a:fillRect/>
          </a:stretch>
        </p:blipFill>
        <p:spPr>
          <a:xfrm>
            <a:off x="9151114" y="2285328"/>
            <a:ext cx="2287587" cy="2292842"/>
          </a:xfrm>
          <a:prstGeom prst="rect">
            <a:avLst/>
          </a:prstGeom>
          <a:noFill/>
        </p:spPr>
      </p:pic>
      <p:sp>
        <p:nvSpPr>
          <p:cNvPr id="4" name="Slide Number Placeholder 3" hidden="1">
            <a:extLst>
              <a:ext uri="{FF2B5EF4-FFF2-40B4-BE49-F238E27FC236}">
                <a16:creationId xmlns:a16="http://schemas.microsoft.com/office/drawing/2014/main" id="{8A690BFF-7E71-90AD-B182-C1A43BF3C4C9}"/>
              </a:ext>
            </a:extLst>
          </p:cNvPr>
          <p:cNvSpPr>
            <a:spLocks noGrp="1"/>
          </p:cNvSpPr>
          <p:nvPr>
            <p:ph type="sldNum" sz="quarter" idx="12"/>
          </p:nvPr>
        </p:nvSpPr>
        <p:spPr/>
        <p:txBody>
          <a:bodyPr/>
          <a:lstStyle/>
          <a:p>
            <a:pPr>
              <a:spcAft>
                <a:spcPts val="600"/>
              </a:spcAft>
            </a:pPr>
            <a:fld id="{330EA680-D336-4FF7-8B7A-9848BB0A1C32}" type="slidenum">
              <a:rPr lang="en-US" smtClean="0"/>
              <a:pPr>
                <a:spcAft>
                  <a:spcPts val="600"/>
                </a:spcAft>
              </a:pPr>
              <a:t>21</a:t>
            </a:fld>
            <a:endParaRPr lang="en-US"/>
          </a:p>
        </p:txBody>
      </p:sp>
    </p:spTree>
    <p:extLst>
      <p:ext uri="{BB962C8B-B14F-4D97-AF65-F5344CB8AC3E}">
        <p14:creationId xmlns:p14="http://schemas.microsoft.com/office/powerpoint/2010/main" val="120517816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49574-C39A-8AE9-F18A-9F5C91D430C5}"/>
              </a:ext>
            </a:extLst>
          </p:cNvPr>
          <p:cNvSpPr>
            <a:spLocks noGrp="1"/>
          </p:cNvSpPr>
          <p:nvPr>
            <p:ph type="title"/>
          </p:nvPr>
        </p:nvSpPr>
        <p:spPr>
          <a:xfrm>
            <a:off x="548640" y="338667"/>
            <a:ext cx="10745788" cy="698782"/>
          </a:xfrm>
        </p:spPr>
        <p:txBody>
          <a:bodyPr/>
          <a:lstStyle/>
          <a:p>
            <a:r>
              <a:rPr lang="en-MX"/>
              <a:t>Microsoft 365</a:t>
            </a:r>
          </a:p>
        </p:txBody>
      </p:sp>
      <p:sp>
        <p:nvSpPr>
          <p:cNvPr id="5" name="Text Placeholder 4">
            <a:extLst>
              <a:ext uri="{FF2B5EF4-FFF2-40B4-BE49-F238E27FC236}">
                <a16:creationId xmlns:a16="http://schemas.microsoft.com/office/drawing/2014/main" id="{1F2486BD-951F-F841-0B5E-9C85EF790E95}"/>
              </a:ext>
            </a:extLst>
          </p:cNvPr>
          <p:cNvSpPr>
            <a:spLocks noGrp="1"/>
          </p:cNvSpPr>
          <p:nvPr>
            <p:ph type="body" sz="quarter" idx="13"/>
          </p:nvPr>
        </p:nvSpPr>
        <p:spPr>
          <a:xfrm>
            <a:off x="548640" y="1446112"/>
            <a:ext cx="6134382" cy="5073221"/>
          </a:xfrm>
        </p:spPr>
        <p:txBody>
          <a:bodyPr>
            <a:normAutofit fontScale="92500"/>
          </a:bodyPr>
          <a:lstStyle/>
          <a:p>
            <a:r>
              <a:rPr lang="en-US" b="1"/>
              <a:t>Comprehensive application suite:</a:t>
            </a:r>
            <a:r>
              <a:rPr lang="en-US"/>
              <a:t> Includes Word, Excel, PowerPoint, Outlook, and OneNote, accessible from anywhere with an internet connection.</a:t>
            </a:r>
          </a:p>
          <a:p>
            <a:r>
              <a:rPr lang="en-US" b="1"/>
              <a:t>Collaboration tools:</a:t>
            </a:r>
            <a:r>
              <a:rPr lang="en-US"/>
              <a:t> Teams for communication and meetings; SharePoint for document management; OneDrive for cloud storage and file sharing.</a:t>
            </a:r>
          </a:p>
          <a:p>
            <a:r>
              <a:rPr lang="en-US" b="1"/>
              <a:t>Subscription-based model:</a:t>
            </a:r>
            <a:r>
              <a:rPr lang="en-US"/>
              <a:t> Continuous updates, new features, and flexible plans for personal, business, and enterprise users.</a:t>
            </a:r>
          </a:p>
          <a:p>
            <a:r>
              <a:rPr lang="en-US" b="1"/>
              <a:t>Seamless integration:</a:t>
            </a:r>
            <a:r>
              <a:rPr lang="en-US"/>
              <a:t> Works smoothly with the Microsoft ecosystem across PC, Mac, tablets, and smartphones.</a:t>
            </a:r>
          </a:p>
          <a:p>
            <a:r>
              <a:rPr lang="en-US" b="1"/>
              <a:t>Key benefits:</a:t>
            </a:r>
            <a:r>
              <a:rPr lang="en-US"/>
              <a:t> Boosts productivity, enables remote flexibility, and provides strong security features to protect data and privacy.</a:t>
            </a:r>
          </a:p>
          <a:p>
            <a:endParaRPr lang="en-MX"/>
          </a:p>
        </p:txBody>
      </p:sp>
      <p:pic>
        <p:nvPicPr>
          <p:cNvPr id="3074" name="Picture 2" descr="Microsoft 365 (M365) - Information Technology">
            <a:extLst>
              <a:ext uri="{FF2B5EF4-FFF2-40B4-BE49-F238E27FC236}">
                <a16:creationId xmlns:a16="http://schemas.microsoft.com/office/drawing/2014/main" id="{D438B7BA-ACEA-6860-2F8F-9CDFD488C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1566" y="1873954"/>
            <a:ext cx="4681794" cy="382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56863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84DB6-A961-C750-004F-5CDC16C794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820ECC-3544-3E65-B497-D4D62EBD1382}"/>
              </a:ext>
            </a:extLst>
          </p:cNvPr>
          <p:cNvSpPr>
            <a:spLocks noGrp="1"/>
          </p:cNvSpPr>
          <p:nvPr>
            <p:ph type="title"/>
          </p:nvPr>
        </p:nvSpPr>
        <p:spPr>
          <a:xfrm>
            <a:off x="536640" y="2640"/>
            <a:ext cx="10745788" cy="1188720"/>
          </a:xfrm>
        </p:spPr>
        <p:txBody>
          <a:bodyPr/>
          <a:lstStyle/>
          <a:p>
            <a:r>
              <a:rPr lang="en-US"/>
              <a:t>Microsoft Office VS Competitors</a:t>
            </a:r>
          </a:p>
        </p:txBody>
      </p:sp>
      <p:cxnSp>
        <p:nvCxnSpPr>
          <p:cNvPr id="11" name="Straight Arrow Connector 10">
            <a:extLst>
              <a:ext uri="{FF2B5EF4-FFF2-40B4-BE49-F238E27FC236}">
                <a16:creationId xmlns:a16="http://schemas.microsoft.com/office/drawing/2014/main" id="{7DD01954-4E71-9227-51E7-19FA52C9D39E}"/>
              </a:ext>
            </a:extLst>
          </p:cNvPr>
          <p:cNvCxnSpPr>
            <a:cxnSpLocks/>
          </p:cNvCxnSpPr>
          <p:nvPr/>
        </p:nvCxnSpPr>
        <p:spPr>
          <a:xfrm flipV="1">
            <a:off x="403219" y="1228168"/>
            <a:ext cx="11558644" cy="11492"/>
          </a:xfrm>
          <a:prstGeom prst="straightConnector1">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9" name="Picture 8" descr="Microsoft logo png, Microsoft icon transparent png 27127473 PNG">
            <a:extLst>
              <a:ext uri="{FF2B5EF4-FFF2-40B4-BE49-F238E27FC236}">
                <a16:creationId xmlns:a16="http://schemas.microsoft.com/office/drawing/2014/main" id="{DBA3FC6E-02EA-004E-4C1E-729B3F353A14}"/>
              </a:ext>
            </a:extLst>
          </p:cNvPr>
          <p:cNvPicPr>
            <a:picLocks noChangeAspect="1"/>
          </p:cNvPicPr>
          <p:nvPr/>
        </p:nvPicPr>
        <p:blipFill>
          <a:blip r:embed="rId3"/>
          <a:stretch>
            <a:fillRect/>
          </a:stretch>
        </p:blipFill>
        <p:spPr>
          <a:xfrm>
            <a:off x="11234400" y="5867400"/>
            <a:ext cx="955200" cy="991200"/>
          </a:xfrm>
          <a:prstGeom prst="rect">
            <a:avLst/>
          </a:prstGeom>
        </p:spPr>
      </p:pic>
      <p:pic>
        <p:nvPicPr>
          <p:cNvPr id="3" name="Picture 2">
            <a:extLst>
              <a:ext uri="{FF2B5EF4-FFF2-40B4-BE49-F238E27FC236}">
                <a16:creationId xmlns:a16="http://schemas.microsoft.com/office/drawing/2014/main" id="{F643F4F8-203B-049F-C228-80CEEE09ACDA}"/>
              </a:ext>
            </a:extLst>
          </p:cNvPr>
          <p:cNvPicPr>
            <a:picLocks noChangeAspect="1"/>
          </p:cNvPicPr>
          <p:nvPr/>
        </p:nvPicPr>
        <p:blipFill>
          <a:blip r:embed="rId4"/>
          <a:stretch>
            <a:fillRect/>
          </a:stretch>
        </p:blipFill>
        <p:spPr>
          <a:xfrm>
            <a:off x="2480806" y="1616054"/>
            <a:ext cx="7230388" cy="4836742"/>
          </a:xfrm>
          <a:prstGeom prst="rect">
            <a:avLst/>
          </a:prstGeom>
        </p:spPr>
      </p:pic>
    </p:spTree>
    <p:extLst>
      <p:ext uri="{BB962C8B-B14F-4D97-AF65-F5344CB8AC3E}">
        <p14:creationId xmlns:p14="http://schemas.microsoft.com/office/powerpoint/2010/main" val="146140824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38F1B-857D-3369-0745-1369C9D1C7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F054FF-CC53-3F9F-5E0F-DDB0A8968CBE}"/>
              </a:ext>
            </a:extLst>
          </p:cNvPr>
          <p:cNvSpPr>
            <a:spLocks noGrp="1"/>
          </p:cNvSpPr>
          <p:nvPr>
            <p:ph type="title"/>
          </p:nvPr>
        </p:nvSpPr>
        <p:spPr>
          <a:xfrm>
            <a:off x="548640" y="338667"/>
            <a:ext cx="10745788" cy="698782"/>
          </a:xfrm>
        </p:spPr>
        <p:txBody>
          <a:bodyPr/>
          <a:lstStyle/>
          <a:p>
            <a:r>
              <a:rPr lang="en-MX"/>
              <a:t>Microsoft Azure</a:t>
            </a:r>
          </a:p>
        </p:txBody>
      </p:sp>
      <p:sp>
        <p:nvSpPr>
          <p:cNvPr id="5" name="Text Placeholder 4">
            <a:extLst>
              <a:ext uri="{FF2B5EF4-FFF2-40B4-BE49-F238E27FC236}">
                <a16:creationId xmlns:a16="http://schemas.microsoft.com/office/drawing/2014/main" id="{E2FB5CBC-95FE-7790-E797-45FD6F4AF418}"/>
              </a:ext>
            </a:extLst>
          </p:cNvPr>
          <p:cNvSpPr>
            <a:spLocks noGrp="1"/>
          </p:cNvSpPr>
          <p:nvPr>
            <p:ph type="body" sz="quarter" idx="13"/>
          </p:nvPr>
        </p:nvSpPr>
        <p:spPr>
          <a:xfrm>
            <a:off x="548640" y="1961582"/>
            <a:ext cx="6134382" cy="4557751"/>
          </a:xfrm>
        </p:spPr>
        <p:txBody>
          <a:bodyPr vert="horz" lIns="91440" tIns="45720" rIns="91440" bIns="45720" rtlCol="0" anchor="t">
            <a:normAutofit/>
          </a:bodyPr>
          <a:lstStyle/>
          <a:p>
            <a:pPr marL="285750" indent="-285750">
              <a:buChar char="•"/>
            </a:pPr>
            <a:r>
              <a:rPr lang="en-US" dirty="0">
                <a:ea typeface="+mn-lt"/>
                <a:cs typeface="+mn-lt"/>
              </a:rPr>
              <a:t>Comprehensive cloud platform that enables businesses to build, deploy and manage applications efficiently and securely. </a:t>
            </a:r>
            <a:endParaRPr lang="en-US" dirty="0"/>
          </a:p>
          <a:p>
            <a:pPr marL="285750" indent="-285750">
              <a:buChar char="•"/>
            </a:pPr>
            <a:r>
              <a:rPr lang="en-US" dirty="0">
                <a:ea typeface="+mn-lt"/>
                <a:cs typeface="+mn-lt"/>
              </a:rPr>
              <a:t>Launched on February 1, 2010. </a:t>
            </a:r>
          </a:p>
          <a:p>
            <a:pPr marL="285750" indent="-285750">
              <a:buChar char="•"/>
            </a:pPr>
            <a:r>
              <a:rPr lang="en-US" dirty="0">
                <a:ea typeface="+mn-lt"/>
                <a:cs typeface="+mn-lt"/>
              </a:rPr>
              <a:t>Powers many global businesses, governments, and startups.</a:t>
            </a:r>
          </a:p>
          <a:p>
            <a:pPr marL="285750" indent="-285750">
              <a:buChar char="•"/>
            </a:pPr>
            <a:r>
              <a:rPr lang="en-US" dirty="0">
                <a:ea typeface="+mn-lt"/>
                <a:cs typeface="+mn-lt"/>
              </a:rPr>
              <a:t>Rapid expansion with over 200 products and cloud services.</a:t>
            </a:r>
            <a:endParaRPr lang="en-US" dirty="0"/>
          </a:p>
          <a:p>
            <a:pPr marL="285750" indent="-285750">
              <a:buChar char="•"/>
            </a:pPr>
            <a:endParaRPr lang="en-MX"/>
          </a:p>
        </p:txBody>
      </p:sp>
      <p:pic>
        <p:nvPicPr>
          <p:cNvPr id="3" name="Picture 2" descr="Microsoft Azure in 400 Words or Fewer">
            <a:extLst>
              <a:ext uri="{FF2B5EF4-FFF2-40B4-BE49-F238E27FC236}">
                <a16:creationId xmlns:a16="http://schemas.microsoft.com/office/drawing/2014/main" id="{F077569A-692A-9444-C455-F7485BFBA795}"/>
              </a:ext>
            </a:extLst>
          </p:cNvPr>
          <p:cNvPicPr>
            <a:picLocks noChangeAspect="1"/>
          </p:cNvPicPr>
          <p:nvPr/>
        </p:nvPicPr>
        <p:blipFill>
          <a:blip r:embed="rId2"/>
          <a:srcRect l="15677" r="15993"/>
          <a:stretch>
            <a:fillRect/>
          </a:stretch>
        </p:blipFill>
        <p:spPr>
          <a:xfrm>
            <a:off x="7539468" y="1610889"/>
            <a:ext cx="4490579" cy="3634154"/>
          </a:xfrm>
          <a:prstGeom prst="rect">
            <a:avLst/>
          </a:prstGeom>
        </p:spPr>
      </p:pic>
    </p:spTree>
    <p:extLst>
      <p:ext uri="{BB962C8B-B14F-4D97-AF65-F5344CB8AC3E}">
        <p14:creationId xmlns:p14="http://schemas.microsoft.com/office/powerpoint/2010/main" val="142900729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3E78D-5EA0-15EE-741F-E75050F0F3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9C8A71-324A-0929-F47F-8FD0EFECB9F3}"/>
              </a:ext>
            </a:extLst>
          </p:cNvPr>
          <p:cNvSpPr>
            <a:spLocks noGrp="1"/>
          </p:cNvSpPr>
          <p:nvPr>
            <p:ph type="title"/>
          </p:nvPr>
        </p:nvSpPr>
        <p:spPr>
          <a:xfrm>
            <a:off x="548640" y="338667"/>
            <a:ext cx="10745788" cy="698782"/>
          </a:xfrm>
        </p:spPr>
        <p:txBody>
          <a:bodyPr/>
          <a:lstStyle/>
          <a:p>
            <a:r>
              <a:rPr lang="en-MX"/>
              <a:t>Microsoft Azure: Major Services</a:t>
            </a:r>
          </a:p>
        </p:txBody>
      </p:sp>
      <p:sp>
        <p:nvSpPr>
          <p:cNvPr id="5" name="Text Placeholder 4">
            <a:extLst>
              <a:ext uri="{FF2B5EF4-FFF2-40B4-BE49-F238E27FC236}">
                <a16:creationId xmlns:a16="http://schemas.microsoft.com/office/drawing/2014/main" id="{A87D4EB3-64F7-1467-7B78-97733BF5D638}"/>
              </a:ext>
            </a:extLst>
          </p:cNvPr>
          <p:cNvSpPr>
            <a:spLocks noGrp="1"/>
          </p:cNvSpPr>
          <p:nvPr>
            <p:ph type="body" sz="quarter" idx="13"/>
          </p:nvPr>
        </p:nvSpPr>
        <p:spPr>
          <a:xfrm>
            <a:off x="548640" y="1961582"/>
            <a:ext cx="6134382" cy="4557751"/>
          </a:xfrm>
        </p:spPr>
        <p:txBody>
          <a:bodyPr vert="horz" lIns="91440" tIns="45720" rIns="91440" bIns="45720" rtlCol="0" anchor="t">
            <a:normAutofit/>
          </a:bodyPr>
          <a:lstStyle/>
          <a:p>
            <a:pPr marL="285750" indent="-285750">
              <a:buChar char="•"/>
            </a:pPr>
            <a:r>
              <a:rPr lang="en-US" dirty="0">
                <a:ea typeface="+mn-lt"/>
                <a:cs typeface="+mn-lt"/>
              </a:rPr>
              <a:t>Compute: Virtual Machines, App Services Networking: Virtual Network, Load Balancer Storage: Blob Storage, Disk Storage</a:t>
            </a:r>
          </a:p>
          <a:p>
            <a:pPr marL="285750" indent="-285750">
              <a:buChar char="•"/>
            </a:pPr>
            <a:r>
              <a:rPr lang="en-US" dirty="0">
                <a:ea typeface="+mn-lt"/>
                <a:cs typeface="+mn-lt"/>
              </a:rPr>
              <a:t>Databases: Azure SQL Database, Cosmos DB </a:t>
            </a:r>
            <a:endParaRPr lang="en-US">
              <a:ea typeface="+mn-lt"/>
              <a:cs typeface="+mn-lt"/>
            </a:endParaRPr>
          </a:p>
          <a:p>
            <a:pPr marL="285750" indent="-285750">
              <a:buChar char="•"/>
            </a:pPr>
            <a:r>
              <a:rPr lang="en-US" dirty="0">
                <a:ea typeface="+mn-lt"/>
                <a:cs typeface="+mn-lt"/>
              </a:rPr>
              <a:t>AI and Analytics: Azure Machine Learning, </a:t>
            </a:r>
            <a:r>
              <a:rPr lang="en-US">
                <a:ea typeface="+mn-lt"/>
                <a:cs typeface="+mn-lt"/>
              </a:rPr>
              <a:t>HDInsight</a:t>
            </a:r>
          </a:p>
          <a:p>
            <a:pPr marL="285750" indent="-285750">
              <a:buChar char="•"/>
            </a:pPr>
            <a:r>
              <a:rPr lang="en-US" dirty="0">
                <a:ea typeface="+mn-lt"/>
                <a:cs typeface="+mn-lt"/>
              </a:rPr>
              <a:t>DevOps: Azure DevOps, Azure Pipelines</a:t>
            </a:r>
            <a:endParaRPr lang="en-US" dirty="0"/>
          </a:p>
          <a:p>
            <a:pPr marL="285750" indent="-285750">
              <a:buChar char="•"/>
            </a:pPr>
            <a:endParaRPr lang="en-MX"/>
          </a:p>
        </p:txBody>
      </p:sp>
      <p:pic>
        <p:nvPicPr>
          <p:cNvPr id="3" name="Picture 2" descr="Microsoft Azure in 400 Words or Fewer">
            <a:extLst>
              <a:ext uri="{FF2B5EF4-FFF2-40B4-BE49-F238E27FC236}">
                <a16:creationId xmlns:a16="http://schemas.microsoft.com/office/drawing/2014/main" id="{A2937E86-B4DC-90A4-2A56-0F334A4E373C}"/>
              </a:ext>
            </a:extLst>
          </p:cNvPr>
          <p:cNvPicPr>
            <a:picLocks noChangeAspect="1"/>
          </p:cNvPicPr>
          <p:nvPr/>
        </p:nvPicPr>
        <p:blipFill>
          <a:blip r:embed="rId2"/>
          <a:srcRect l="15677" r="15993"/>
          <a:stretch>
            <a:fillRect/>
          </a:stretch>
        </p:blipFill>
        <p:spPr>
          <a:xfrm>
            <a:off x="7539468" y="1610889"/>
            <a:ext cx="4490579" cy="3634154"/>
          </a:xfrm>
          <a:prstGeom prst="rect">
            <a:avLst/>
          </a:prstGeom>
        </p:spPr>
      </p:pic>
    </p:spTree>
    <p:extLst>
      <p:ext uri="{BB962C8B-B14F-4D97-AF65-F5344CB8AC3E}">
        <p14:creationId xmlns:p14="http://schemas.microsoft.com/office/powerpoint/2010/main" val="64429344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D7BB6-F81B-FB72-1C74-5AA5B96B04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C621B-F960-D54A-F58C-9D10C9B72CC4}"/>
              </a:ext>
            </a:extLst>
          </p:cNvPr>
          <p:cNvSpPr>
            <a:spLocks noGrp="1"/>
          </p:cNvSpPr>
          <p:nvPr>
            <p:ph type="title"/>
          </p:nvPr>
        </p:nvSpPr>
        <p:spPr>
          <a:xfrm>
            <a:off x="536640" y="2640"/>
            <a:ext cx="10745788" cy="1188720"/>
          </a:xfrm>
        </p:spPr>
        <p:txBody>
          <a:bodyPr/>
          <a:lstStyle/>
          <a:p>
            <a:r>
              <a:rPr lang="en-US"/>
              <a:t>Microsoft Azure VS Competitors</a:t>
            </a:r>
          </a:p>
        </p:txBody>
      </p:sp>
      <p:cxnSp>
        <p:nvCxnSpPr>
          <p:cNvPr id="11" name="Straight Arrow Connector 10">
            <a:extLst>
              <a:ext uri="{FF2B5EF4-FFF2-40B4-BE49-F238E27FC236}">
                <a16:creationId xmlns:a16="http://schemas.microsoft.com/office/drawing/2014/main" id="{6F1B8DF4-49F7-7F5A-D5E2-9A76F64ADDE3}"/>
              </a:ext>
            </a:extLst>
          </p:cNvPr>
          <p:cNvCxnSpPr>
            <a:cxnSpLocks/>
          </p:cNvCxnSpPr>
          <p:nvPr/>
        </p:nvCxnSpPr>
        <p:spPr>
          <a:xfrm flipV="1">
            <a:off x="403219" y="1228168"/>
            <a:ext cx="11558644" cy="11492"/>
          </a:xfrm>
          <a:prstGeom prst="straightConnector1">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9" name="Picture 8" descr="Microsoft logo png, Microsoft icon transparent png 27127473 PNG">
            <a:extLst>
              <a:ext uri="{FF2B5EF4-FFF2-40B4-BE49-F238E27FC236}">
                <a16:creationId xmlns:a16="http://schemas.microsoft.com/office/drawing/2014/main" id="{20DD38CD-D2F6-49B8-F94E-65F5F778861F}"/>
              </a:ext>
            </a:extLst>
          </p:cNvPr>
          <p:cNvPicPr>
            <a:picLocks noChangeAspect="1"/>
          </p:cNvPicPr>
          <p:nvPr/>
        </p:nvPicPr>
        <p:blipFill>
          <a:blip r:embed="rId3"/>
          <a:stretch>
            <a:fillRect/>
          </a:stretch>
        </p:blipFill>
        <p:spPr>
          <a:xfrm>
            <a:off x="11234400" y="5867400"/>
            <a:ext cx="955200" cy="991200"/>
          </a:xfrm>
          <a:prstGeom prst="rect">
            <a:avLst/>
          </a:prstGeom>
        </p:spPr>
      </p:pic>
      <p:pic>
        <p:nvPicPr>
          <p:cNvPr id="5" name="Picture 4" descr="Chart: AWS Stays Ahead as Cloud Market Accelerates | Statista">
            <a:extLst>
              <a:ext uri="{FF2B5EF4-FFF2-40B4-BE49-F238E27FC236}">
                <a16:creationId xmlns:a16="http://schemas.microsoft.com/office/drawing/2014/main" id="{EBBB032F-E3D5-C40D-444D-CEAF4B55E8CF}"/>
              </a:ext>
            </a:extLst>
          </p:cNvPr>
          <p:cNvPicPr>
            <a:picLocks noChangeAspect="1"/>
          </p:cNvPicPr>
          <p:nvPr/>
        </p:nvPicPr>
        <p:blipFill>
          <a:blip r:embed="rId4"/>
          <a:stretch>
            <a:fillRect/>
          </a:stretch>
        </p:blipFill>
        <p:spPr>
          <a:xfrm>
            <a:off x="2615852" y="1389346"/>
            <a:ext cx="6960293" cy="5352788"/>
          </a:xfrm>
          <a:prstGeom prst="rect">
            <a:avLst/>
          </a:prstGeom>
        </p:spPr>
      </p:pic>
    </p:spTree>
    <p:extLst>
      <p:ext uri="{BB962C8B-B14F-4D97-AF65-F5344CB8AC3E}">
        <p14:creationId xmlns:p14="http://schemas.microsoft.com/office/powerpoint/2010/main" val="383714483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02C96-7919-00FE-75A7-8A4550830FA0}"/>
              </a:ext>
            </a:extLst>
          </p:cNvPr>
          <p:cNvSpPr>
            <a:spLocks noGrp="1"/>
          </p:cNvSpPr>
          <p:nvPr>
            <p:ph type="title"/>
          </p:nvPr>
        </p:nvSpPr>
        <p:spPr>
          <a:xfrm>
            <a:off x="548640" y="467454"/>
            <a:ext cx="10745788" cy="710071"/>
          </a:xfrm>
        </p:spPr>
        <p:txBody>
          <a:bodyPr/>
          <a:lstStyle/>
          <a:p>
            <a:r>
              <a:rPr lang="en-MX"/>
              <a:t>Xbox</a:t>
            </a:r>
            <a:r>
              <a:rPr lang="en-US" b="1"/>
              <a:t>: </a:t>
            </a:r>
            <a:r>
              <a:rPr lang="en-US"/>
              <a:t>Gaming Console &amp; Services</a:t>
            </a:r>
            <a:endParaRPr lang="en-MX"/>
          </a:p>
        </p:txBody>
      </p:sp>
      <p:sp>
        <p:nvSpPr>
          <p:cNvPr id="5" name="Text Placeholder 4">
            <a:extLst>
              <a:ext uri="{FF2B5EF4-FFF2-40B4-BE49-F238E27FC236}">
                <a16:creationId xmlns:a16="http://schemas.microsoft.com/office/drawing/2014/main" id="{661E7BE7-0C32-C325-6AE7-AE42B71CBE38}"/>
              </a:ext>
            </a:extLst>
          </p:cNvPr>
          <p:cNvSpPr>
            <a:spLocks noGrp="1"/>
          </p:cNvSpPr>
          <p:nvPr>
            <p:ph type="body" sz="quarter" idx="13"/>
          </p:nvPr>
        </p:nvSpPr>
        <p:spPr>
          <a:xfrm>
            <a:off x="6678507" y="1693334"/>
            <a:ext cx="5157788" cy="5058458"/>
          </a:xfrm>
        </p:spPr>
        <p:txBody>
          <a:bodyPr>
            <a:normAutofit/>
          </a:bodyPr>
          <a:lstStyle/>
          <a:p>
            <a:r>
              <a:rPr lang="en-US" b="1"/>
              <a:t>Console lineup:</a:t>
            </a:r>
            <a:r>
              <a:rPr lang="en-US"/>
              <a:t> Xbox Series X, Series S, and Xbox One.</a:t>
            </a:r>
          </a:p>
          <a:p>
            <a:r>
              <a:rPr lang="en-US" b="1"/>
              <a:t>Subscription ecosystem:</a:t>
            </a:r>
            <a:r>
              <a:rPr lang="en-US"/>
              <a:t> Xbox Live, Game Pass, and </a:t>
            </a:r>
            <a:r>
              <a:rPr lang="en-US" err="1"/>
              <a:t>xCloud</a:t>
            </a:r>
            <a:r>
              <a:rPr lang="en-US"/>
              <a:t> cloud gaming.</a:t>
            </a:r>
          </a:p>
          <a:p>
            <a:r>
              <a:rPr lang="en-US" b="1"/>
              <a:t>High-performance gaming:</a:t>
            </a:r>
            <a:r>
              <a:rPr lang="en-US"/>
              <a:t> Supports 4K, high frame rates, and HDR for immersive gameplay.</a:t>
            </a:r>
          </a:p>
          <a:p>
            <a:r>
              <a:rPr lang="en-US" b="1"/>
              <a:t>Cloud &amp; online features:</a:t>
            </a:r>
            <a:r>
              <a:rPr lang="en-US"/>
              <a:t> Multiplayer, social features, and cross-device gaming through Game Pass and </a:t>
            </a:r>
            <a:r>
              <a:rPr lang="en-US" err="1"/>
              <a:t>xCloud</a:t>
            </a:r>
            <a:r>
              <a:rPr lang="en-US"/>
              <a:t>.</a:t>
            </a:r>
          </a:p>
          <a:p>
            <a:r>
              <a:rPr lang="en-US" b="1"/>
              <a:t>Backward compatibility:</a:t>
            </a:r>
            <a:r>
              <a:rPr lang="en-US"/>
              <a:t> Supports games from previous Xbox generations.</a:t>
            </a:r>
          </a:p>
          <a:p>
            <a:endParaRPr lang="en-MX"/>
          </a:p>
        </p:txBody>
      </p:sp>
      <p:pic>
        <p:nvPicPr>
          <p:cNvPr id="4102" name="Picture 6" descr="Newest Xbox Consoles | Xbox">
            <a:extLst>
              <a:ext uri="{FF2B5EF4-FFF2-40B4-BE49-F238E27FC236}">
                <a16:creationId xmlns:a16="http://schemas.microsoft.com/office/drawing/2014/main" id="{3F55CF24-138D-09DB-4B5C-36068D986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48" y="1952978"/>
            <a:ext cx="6655922" cy="358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67546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EC8A-1BC8-F1D1-6FF8-AF056CECEE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9E5DEF-21DB-9AB7-289B-AEA5700CFECB}"/>
              </a:ext>
            </a:extLst>
          </p:cNvPr>
          <p:cNvSpPr>
            <a:spLocks noGrp="1"/>
          </p:cNvSpPr>
          <p:nvPr>
            <p:ph type="title"/>
          </p:nvPr>
        </p:nvSpPr>
        <p:spPr>
          <a:xfrm>
            <a:off x="536640" y="2640"/>
            <a:ext cx="10745788" cy="1188720"/>
          </a:xfrm>
        </p:spPr>
        <p:txBody>
          <a:bodyPr/>
          <a:lstStyle/>
          <a:p>
            <a:r>
              <a:rPr lang="en-US"/>
              <a:t>Xbox VS Competitors</a:t>
            </a:r>
          </a:p>
        </p:txBody>
      </p:sp>
      <p:cxnSp>
        <p:nvCxnSpPr>
          <p:cNvPr id="11" name="Straight Arrow Connector 10">
            <a:extLst>
              <a:ext uri="{FF2B5EF4-FFF2-40B4-BE49-F238E27FC236}">
                <a16:creationId xmlns:a16="http://schemas.microsoft.com/office/drawing/2014/main" id="{CF8364B7-D6ED-90B7-E8C7-C84C9A0F7831}"/>
              </a:ext>
            </a:extLst>
          </p:cNvPr>
          <p:cNvCxnSpPr>
            <a:cxnSpLocks/>
          </p:cNvCxnSpPr>
          <p:nvPr/>
        </p:nvCxnSpPr>
        <p:spPr>
          <a:xfrm flipV="1">
            <a:off x="403219" y="1228168"/>
            <a:ext cx="11558644" cy="11492"/>
          </a:xfrm>
          <a:prstGeom prst="straightConnector1">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9" name="Picture 8" descr="Microsoft logo png, Microsoft icon transparent png 27127473 PNG">
            <a:extLst>
              <a:ext uri="{FF2B5EF4-FFF2-40B4-BE49-F238E27FC236}">
                <a16:creationId xmlns:a16="http://schemas.microsoft.com/office/drawing/2014/main" id="{907D90D5-D990-4ACB-8AAE-B7A00E679623}"/>
              </a:ext>
            </a:extLst>
          </p:cNvPr>
          <p:cNvPicPr>
            <a:picLocks noChangeAspect="1"/>
          </p:cNvPicPr>
          <p:nvPr/>
        </p:nvPicPr>
        <p:blipFill>
          <a:blip r:embed="rId3"/>
          <a:stretch>
            <a:fillRect/>
          </a:stretch>
        </p:blipFill>
        <p:spPr>
          <a:xfrm>
            <a:off x="11234400" y="5867400"/>
            <a:ext cx="955200" cy="991200"/>
          </a:xfrm>
          <a:prstGeom prst="rect">
            <a:avLst/>
          </a:prstGeom>
        </p:spPr>
      </p:pic>
      <p:pic>
        <p:nvPicPr>
          <p:cNvPr id="4" name="Picture 3" descr="A pie chart of brands in a market share&#10;&#10;AI-generated content may be incorrect.">
            <a:extLst>
              <a:ext uri="{FF2B5EF4-FFF2-40B4-BE49-F238E27FC236}">
                <a16:creationId xmlns:a16="http://schemas.microsoft.com/office/drawing/2014/main" id="{3F21E621-A0D7-D2F2-C991-0DE3A96ABA33}"/>
              </a:ext>
            </a:extLst>
          </p:cNvPr>
          <p:cNvPicPr>
            <a:picLocks noChangeAspect="1"/>
          </p:cNvPicPr>
          <p:nvPr/>
        </p:nvPicPr>
        <p:blipFill>
          <a:blip r:embed="rId4"/>
          <a:stretch>
            <a:fillRect/>
          </a:stretch>
        </p:blipFill>
        <p:spPr>
          <a:xfrm>
            <a:off x="3215471" y="1409635"/>
            <a:ext cx="5938511" cy="5166072"/>
          </a:xfrm>
          <a:prstGeom prst="rect">
            <a:avLst/>
          </a:prstGeom>
        </p:spPr>
      </p:pic>
    </p:spTree>
    <p:extLst>
      <p:ext uri="{BB962C8B-B14F-4D97-AF65-F5344CB8AC3E}">
        <p14:creationId xmlns:p14="http://schemas.microsoft.com/office/powerpoint/2010/main" val="272391707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AFED4-E97A-397F-2EA8-B4098B039F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7B5A15-FB8B-0BC9-D1FB-EBC329E11219}"/>
              </a:ext>
            </a:extLst>
          </p:cNvPr>
          <p:cNvSpPr>
            <a:spLocks noGrp="1"/>
          </p:cNvSpPr>
          <p:nvPr>
            <p:ph type="title"/>
          </p:nvPr>
        </p:nvSpPr>
        <p:spPr>
          <a:xfrm>
            <a:off x="548640" y="467454"/>
            <a:ext cx="10745788" cy="710071"/>
          </a:xfrm>
        </p:spPr>
        <p:txBody>
          <a:bodyPr/>
          <a:lstStyle/>
          <a:p>
            <a:r>
              <a:rPr lang="en-MX"/>
              <a:t>Microsoft Surface</a:t>
            </a:r>
            <a:endParaRPr lang="en-US"/>
          </a:p>
        </p:txBody>
      </p:sp>
      <p:sp>
        <p:nvSpPr>
          <p:cNvPr id="5" name="Text Placeholder 4">
            <a:extLst>
              <a:ext uri="{FF2B5EF4-FFF2-40B4-BE49-F238E27FC236}">
                <a16:creationId xmlns:a16="http://schemas.microsoft.com/office/drawing/2014/main" id="{6CC5AB89-A6D3-8D9E-2C12-B69DCB4141FF}"/>
              </a:ext>
            </a:extLst>
          </p:cNvPr>
          <p:cNvSpPr>
            <a:spLocks noGrp="1"/>
          </p:cNvSpPr>
          <p:nvPr>
            <p:ph type="body" sz="quarter" idx="13"/>
          </p:nvPr>
        </p:nvSpPr>
        <p:spPr>
          <a:xfrm>
            <a:off x="6678507" y="1693334"/>
            <a:ext cx="5157788" cy="5058458"/>
          </a:xfrm>
        </p:spPr>
        <p:txBody>
          <a:bodyPr vert="horz" lIns="91440" tIns="45720" rIns="91440" bIns="45720" rtlCol="0" anchor="t">
            <a:normAutofit/>
          </a:bodyPr>
          <a:lstStyle/>
          <a:p>
            <a:pPr marL="285750" indent="-285750">
              <a:buChar char="•"/>
            </a:pPr>
            <a:r>
              <a:rPr lang="en-US">
                <a:ea typeface="+mn-lt"/>
                <a:cs typeface="+mn-lt"/>
              </a:rPr>
              <a:t>Personal computers designed and developed by Microsoft. </a:t>
            </a:r>
            <a:endParaRPr lang="en-US"/>
          </a:p>
          <a:p>
            <a:pPr marL="285750" indent="-285750">
              <a:buChar char="•"/>
            </a:pPr>
            <a:r>
              <a:rPr lang="en-US">
                <a:ea typeface="+mn-lt"/>
                <a:cs typeface="+mn-lt"/>
              </a:rPr>
              <a:t>First Surface PC launched on October 26, 2012 by then CEO Steve Ballmer. </a:t>
            </a:r>
          </a:p>
          <a:p>
            <a:pPr marL="285750" indent="-285750">
              <a:buChar char="•"/>
            </a:pPr>
            <a:r>
              <a:rPr lang="en-US">
                <a:ea typeface="+mn-lt"/>
                <a:cs typeface="+mn-lt"/>
              </a:rPr>
              <a:t>Known for their minimalist design and high quality materials. </a:t>
            </a:r>
          </a:p>
          <a:p>
            <a:pPr marL="285750" indent="-285750">
              <a:buChar char="•"/>
            </a:pPr>
            <a:r>
              <a:rPr lang="en-US">
                <a:ea typeface="+mn-lt"/>
                <a:cs typeface="+mn-lt"/>
              </a:rPr>
              <a:t>Popular models include Surface Pro 9, Surface Laptop 5 and Surface Laptop Go 2.</a:t>
            </a:r>
            <a:endParaRPr lang="en-US"/>
          </a:p>
          <a:p>
            <a:endParaRPr lang="en-MX"/>
          </a:p>
        </p:txBody>
      </p:sp>
      <p:pic>
        <p:nvPicPr>
          <p:cNvPr id="3" name="Picture 2" descr="Microsoft Surface Pro Review: This Windows Portable Still Defines the  2-in-1 Category | WIRED">
            <a:extLst>
              <a:ext uri="{FF2B5EF4-FFF2-40B4-BE49-F238E27FC236}">
                <a16:creationId xmlns:a16="http://schemas.microsoft.com/office/drawing/2014/main" id="{1E0EBF23-1D79-80E6-749F-ACF6BCD6E1F1}"/>
              </a:ext>
            </a:extLst>
          </p:cNvPr>
          <p:cNvPicPr>
            <a:picLocks noChangeAspect="1"/>
          </p:cNvPicPr>
          <p:nvPr/>
        </p:nvPicPr>
        <p:blipFill>
          <a:blip r:embed="rId2"/>
          <a:stretch>
            <a:fillRect/>
          </a:stretch>
        </p:blipFill>
        <p:spPr>
          <a:xfrm>
            <a:off x="549058" y="1690128"/>
            <a:ext cx="5164897" cy="3853525"/>
          </a:xfrm>
          <a:prstGeom prst="rect">
            <a:avLst/>
          </a:prstGeom>
        </p:spPr>
      </p:pic>
    </p:spTree>
    <p:extLst>
      <p:ext uri="{BB962C8B-B14F-4D97-AF65-F5344CB8AC3E}">
        <p14:creationId xmlns:p14="http://schemas.microsoft.com/office/powerpoint/2010/main" val="288625858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A2779-4EC7-D198-03CE-278F1DD13A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47846-BBBB-99E7-F437-A60C3256F092}"/>
              </a:ext>
            </a:extLst>
          </p:cNvPr>
          <p:cNvSpPr>
            <a:spLocks noGrp="1"/>
          </p:cNvSpPr>
          <p:nvPr>
            <p:ph type="title"/>
          </p:nvPr>
        </p:nvSpPr>
        <p:spPr>
          <a:xfrm>
            <a:off x="536640" y="2640"/>
            <a:ext cx="10745788" cy="1188720"/>
          </a:xfrm>
        </p:spPr>
        <p:txBody>
          <a:bodyPr/>
          <a:lstStyle/>
          <a:p>
            <a:r>
              <a:rPr lang="en-US"/>
              <a:t>Microsoft Surface VS Competitors</a:t>
            </a:r>
          </a:p>
        </p:txBody>
      </p:sp>
      <p:cxnSp>
        <p:nvCxnSpPr>
          <p:cNvPr id="11" name="Straight Arrow Connector 10">
            <a:extLst>
              <a:ext uri="{FF2B5EF4-FFF2-40B4-BE49-F238E27FC236}">
                <a16:creationId xmlns:a16="http://schemas.microsoft.com/office/drawing/2014/main" id="{8533CE35-2CCE-2DAF-F004-E98D50AA9F27}"/>
              </a:ext>
            </a:extLst>
          </p:cNvPr>
          <p:cNvCxnSpPr>
            <a:cxnSpLocks/>
          </p:cNvCxnSpPr>
          <p:nvPr/>
        </p:nvCxnSpPr>
        <p:spPr>
          <a:xfrm flipV="1">
            <a:off x="403219" y="1228168"/>
            <a:ext cx="11558644" cy="11492"/>
          </a:xfrm>
          <a:prstGeom prst="straightConnector1">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9" name="Picture 8" descr="Microsoft logo png, Microsoft icon transparent png 27127473 PNG">
            <a:extLst>
              <a:ext uri="{FF2B5EF4-FFF2-40B4-BE49-F238E27FC236}">
                <a16:creationId xmlns:a16="http://schemas.microsoft.com/office/drawing/2014/main" id="{36EFEA0F-3082-E054-95E0-DD816D7FE902}"/>
              </a:ext>
            </a:extLst>
          </p:cNvPr>
          <p:cNvPicPr>
            <a:picLocks noChangeAspect="1"/>
          </p:cNvPicPr>
          <p:nvPr/>
        </p:nvPicPr>
        <p:blipFill>
          <a:blip r:embed="rId3"/>
          <a:stretch>
            <a:fillRect/>
          </a:stretch>
        </p:blipFill>
        <p:spPr>
          <a:xfrm>
            <a:off x="11234400" y="5867400"/>
            <a:ext cx="955200" cy="991200"/>
          </a:xfrm>
          <a:prstGeom prst="rect">
            <a:avLst/>
          </a:prstGeom>
        </p:spPr>
      </p:pic>
      <p:pic>
        <p:nvPicPr>
          <p:cNvPr id="3" name="Picture 2" descr="A graph of company&amp;#39;s company&amp;#39;s company&amp;#39;s company&amp;#39;s company&amp;#39;s company&amp;#39;s company&amp;#39;s company&amp;#39;s company&amp;#39;s company&amp;#39;s company&amp;#39;s company&amp;#39;s&#10;&#10;AI-generated content may be incorrect.">
            <a:extLst>
              <a:ext uri="{FF2B5EF4-FFF2-40B4-BE49-F238E27FC236}">
                <a16:creationId xmlns:a16="http://schemas.microsoft.com/office/drawing/2014/main" id="{44820B3F-85A5-792C-C498-9A1A5C122724}"/>
              </a:ext>
            </a:extLst>
          </p:cNvPr>
          <p:cNvPicPr>
            <a:picLocks noChangeAspect="1"/>
          </p:cNvPicPr>
          <p:nvPr/>
        </p:nvPicPr>
        <p:blipFill>
          <a:blip r:embed="rId4"/>
          <a:stretch>
            <a:fillRect/>
          </a:stretch>
        </p:blipFill>
        <p:spPr>
          <a:xfrm>
            <a:off x="2280139" y="1413363"/>
            <a:ext cx="7795846" cy="5320811"/>
          </a:xfrm>
          <a:prstGeom prst="rect">
            <a:avLst/>
          </a:prstGeom>
        </p:spPr>
      </p:pic>
    </p:spTree>
    <p:extLst>
      <p:ext uri="{BB962C8B-B14F-4D97-AF65-F5344CB8AC3E}">
        <p14:creationId xmlns:p14="http://schemas.microsoft.com/office/powerpoint/2010/main" val="211123003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000D0-EE1B-1AAD-8B14-4ED8AE766A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C9A24-B9A0-2E8A-2F18-C68A54D939AF}"/>
              </a:ext>
            </a:extLst>
          </p:cNvPr>
          <p:cNvSpPr>
            <a:spLocks noGrp="1"/>
          </p:cNvSpPr>
          <p:nvPr>
            <p:ph type="title"/>
          </p:nvPr>
        </p:nvSpPr>
        <p:spPr>
          <a:xfrm>
            <a:off x="536640" y="2640"/>
            <a:ext cx="10745788" cy="1188720"/>
          </a:xfrm>
        </p:spPr>
        <p:txBody>
          <a:bodyPr/>
          <a:lstStyle/>
          <a:p>
            <a:r>
              <a:rPr lang="en-US"/>
              <a:t>Segment Results</a:t>
            </a:r>
          </a:p>
        </p:txBody>
      </p:sp>
      <p:cxnSp>
        <p:nvCxnSpPr>
          <p:cNvPr id="11" name="Straight Arrow Connector 10">
            <a:extLst>
              <a:ext uri="{FF2B5EF4-FFF2-40B4-BE49-F238E27FC236}">
                <a16:creationId xmlns:a16="http://schemas.microsoft.com/office/drawing/2014/main" id="{43A3666C-36AA-1E41-2AC2-4FE9CA1B8184}"/>
              </a:ext>
            </a:extLst>
          </p:cNvPr>
          <p:cNvCxnSpPr>
            <a:cxnSpLocks/>
          </p:cNvCxnSpPr>
          <p:nvPr/>
        </p:nvCxnSpPr>
        <p:spPr>
          <a:xfrm flipV="1">
            <a:off x="403219" y="1228168"/>
            <a:ext cx="11558644" cy="11492"/>
          </a:xfrm>
          <a:prstGeom prst="straightConnector1">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9" name="Picture 8" descr="Microsoft logo png, Microsoft icon transparent png 27127473 PNG">
            <a:extLst>
              <a:ext uri="{FF2B5EF4-FFF2-40B4-BE49-F238E27FC236}">
                <a16:creationId xmlns:a16="http://schemas.microsoft.com/office/drawing/2014/main" id="{2764FA3D-72DA-5AAB-F1AF-D2B796D9AC4E}"/>
              </a:ext>
            </a:extLst>
          </p:cNvPr>
          <p:cNvPicPr>
            <a:picLocks noChangeAspect="1"/>
          </p:cNvPicPr>
          <p:nvPr/>
        </p:nvPicPr>
        <p:blipFill>
          <a:blip r:embed="rId2"/>
          <a:stretch>
            <a:fillRect/>
          </a:stretch>
        </p:blipFill>
        <p:spPr>
          <a:xfrm>
            <a:off x="11234400" y="5867400"/>
            <a:ext cx="955200" cy="991200"/>
          </a:xfrm>
          <a:prstGeom prst="rect">
            <a:avLst/>
          </a:prstGeom>
        </p:spPr>
      </p:pic>
      <p:pic>
        <p:nvPicPr>
          <p:cNvPr id="3" name="Picture 2" descr="A screenshot of a spreadsheet&#10;&#10;AI-generated content may be incorrect.">
            <a:extLst>
              <a:ext uri="{FF2B5EF4-FFF2-40B4-BE49-F238E27FC236}">
                <a16:creationId xmlns:a16="http://schemas.microsoft.com/office/drawing/2014/main" id="{609E777A-424A-8754-66BB-BD3AE91CD270}"/>
              </a:ext>
            </a:extLst>
          </p:cNvPr>
          <p:cNvPicPr>
            <a:picLocks noChangeAspect="1"/>
          </p:cNvPicPr>
          <p:nvPr/>
        </p:nvPicPr>
        <p:blipFill>
          <a:blip r:embed="rId3"/>
          <a:stretch>
            <a:fillRect/>
          </a:stretch>
        </p:blipFill>
        <p:spPr>
          <a:xfrm>
            <a:off x="690236" y="1410286"/>
            <a:ext cx="10801088" cy="4569781"/>
          </a:xfrm>
          <a:prstGeom prst="rect">
            <a:avLst/>
          </a:prstGeom>
        </p:spPr>
      </p:pic>
    </p:spTree>
    <p:extLst>
      <p:ext uri="{BB962C8B-B14F-4D97-AF65-F5344CB8AC3E}">
        <p14:creationId xmlns:p14="http://schemas.microsoft.com/office/powerpoint/2010/main" val="2683381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C6A23-01F7-06B7-6FF2-9D0D113D66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1C1E6-8C32-D085-32CC-FA52172E705A}"/>
              </a:ext>
            </a:extLst>
          </p:cNvPr>
          <p:cNvSpPr>
            <a:spLocks noGrp="1"/>
          </p:cNvSpPr>
          <p:nvPr>
            <p:ph type="title"/>
          </p:nvPr>
        </p:nvSpPr>
        <p:spPr>
          <a:xfrm>
            <a:off x="548640" y="322668"/>
            <a:ext cx="10653578" cy="1132258"/>
          </a:xfrm>
        </p:spPr>
        <p:txBody>
          <a:bodyPr anchor="ctr">
            <a:normAutofit/>
          </a:bodyPr>
          <a:lstStyle/>
          <a:p>
            <a:r>
              <a:rPr lang="en-US" sz="3700" b="1"/>
              <a:t>Cloud Computing: Risks &amp; Outlook </a:t>
            </a:r>
            <a:endParaRPr lang="en-US"/>
          </a:p>
        </p:txBody>
      </p:sp>
      <p:sp>
        <p:nvSpPr>
          <p:cNvPr id="3" name="Content Placeholder 2">
            <a:extLst>
              <a:ext uri="{FF2B5EF4-FFF2-40B4-BE49-F238E27FC236}">
                <a16:creationId xmlns:a16="http://schemas.microsoft.com/office/drawing/2014/main" id="{B17F969D-34EB-19CC-A1E6-DB7D985917A8}"/>
              </a:ext>
            </a:extLst>
          </p:cNvPr>
          <p:cNvSpPr>
            <a:spLocks noGrp="1"/>
          </p:cNvSpPr>
          <p:nvPr>
            <p:ph idx="1"/>
          </p:nvPr>
        </p:nvSpPr>
        <p:spPr>
          <a:xfrm>
            <a:off x="1242323" y="2787587"/>
            <a:ext cx="3614002" cy="2649415"/>
          </a:xfrm>
        </p:spPr>
        <p:txBody>
          <a:bodyPr vert="horz" lIns="91440" tIns="45720" rIns="91440" bIns="45720" rtlCol="0" anchor="t">
            <a:noAutofit/>
          </a:bodyPr>
          <a:lstStyle/>
          <a:p>
            <a:pPr marL="285750" indent="-285750">
              <a:lnSpc>
                <a:spcPct val="110000"/>
              </a:lnSpc>
              <a:spcBef>
                <a:spcPts val="0"/>
              </a:spcBef>
              <a:buChar char="•"/>
            </a:pPr>
            <a:r>
              <a:rPr lang="en-CA" sz="2000" b="1"/>
              <a:t>Price Competition</a:t>
            </a:r>
          </a:p>
          <a:p>
            <a:pPr>
              <a:lnSpc>
                <a:spcPct val="110000"/>
              </a:lnSpc>
              <a:spcBef>
                <a:spcPts val="0"/>
              </a:spcBef>
            </a:pPr>
            <a:endParaRPr lang="en-CA" sz="2000" b="1"/>
          </a:p>
          <a:p>
            <a:pPr marL="285750" indent="-285750">
              <a:lnSpc>
                <a:spcPct val="110000"/>
              </a:lnSpc>
              <a:spcBef>
                <a:spcPts val="0"/>
              </a:spcBef>
              <a:buChar char="•"/>
            </a:pPr>
            <a:r>
              <a:rPr lang="en-CA" sz="2000" b="1"/>
              <a:t>Data Privacy &amp; Security</a:t>
            </a:r>
          </a:p>
          <a:p>
            <a:pPr>
              <a:lnSpc>
                <a:spcPct val="110000"/>
              </a:lnSpc>
              <a:spcBef>
                <a:spcPts val="0"/>
              </a:spcBef>
            </a:pPr>
            <a:endParaRPr lang="en-CA" sz="2000" b="1"/>
          </a:p>
          <a:p>
            <a:pPr marL="285750" indent="-285750">
              <a:lnSpc>
                <a:spcPct val="110000"/>
              </a:lnSpc>
              <a:spcBef>
                <a:spcPts val="0"/>
              </a:spcBef>
              <a:buChar char="•"/>
            </a:pPr>
            <a:r>
              <a:rPr lang="en-CA" sz="2000" b="1"/>
              <a:t>High Capital Costs</a:t>
            </a:r>
          </a:p>
          <a:p>
            <a:pPr>
              <a:lnSpc>
                <a:spcPct val="110000"/>
              </a:lnSpc>
              <a:spcBef>
                <a:spcPts val="0"/>
              </a:spcBef>
            </a:pPr>
            <a:endParaRPr lang="en-CA" sz="2000" b="1"/>
          </a:p>
          <a:p>
            <a:pPr marL="285750" indent="-285750">
              <a:lnSpc>
                <a:spcPct val="110000"/>
              </a:lnSpc>
              <a:spcBef>
                <a:spcPts val="0"/>
              </a:spcBef>
              <a:buChar char="•"/>
            </a:pPr>
            <a:r>
              <a:rPr lang="en-CA" sz="2000" b="1"/>
              <a:t>Regulatory Pressure</a:t>
            </a:r>
          </a:p>
        </p:txBody>
      </p:sp>
      <p:sp>
        <p:nvSpPr>
          <p:cNvPr id="4" name="Slide Number Placeholder 3" hidden="1">
            <a:extLst>
              <a:ext uri="{FF2B5EF4-FFF2-40B4-BE49-F238E27FC236}">
                <a16:creationId xmlns:a16="http://schemas.microsoft.com/office/drawing/2014/main" id="{59298F4C-C584-9CCE-09B1-A643ACD78562}"/>
              </a:ext>
            </a:extLst>
          </p:cNvPr>
          <p:cNvSpPr>
            <a:spLocks noGrp="1"/>
          </p:cNvSpPr>
          <p:nvPr>
            <p:ph type="sldNum" sz="quarter" idx="12"/>
          </p:nvPr>
        </p:nvSpPr>
        <p:spPr/>
        <p:txBody>
          <a:bodyPr/>
          <a:lstStyle/>
          <a:p>
            <a:pPr>
              <a:spcAft>
                <a:spcPts val="600"/>
              </a:spcAft>
            </a:pPr>
            <a:fld id="{330EA680-D336-4FF7-8B7A-9848BB0A1C32}" type="slidenum">
              <a:rPr lang="en-US" smtClean="0"/>
              <a:pPr>
                <a:spcAft>
                  <a:spcPts val="600"/>
                </a:spcAft>
              </a:pPr>
              <a:t>22</a:t>
            </a:fld>
            <a:endParaRPr lang="en-US"/>
          </a:p>
        </p:txBody>
      </p:sp>
      <p:sp>
        <p:nvSpPr>
          <p:cNvPr id="7" name="Content Placeholder 2">
            <a:extLst>
              <a:ext uri="{FF2B5EF4-FFF2-40B4-BE49-F238E27FC236}">
                <a16:creationId xmlns:a16="http://schemas.microsoft.com/office/drawing/2014/main" id="{2CE5EB86-70BC-A9A0-6797-22960D0ED4AE}"/>
              </a:ext>
            </a:extLst>
          </p:cNvPr>
          <p:cNvSpPr txBox="1">
            <a:spLocks/>
          </p:cNvSpPr>
          <p:nvPr/>
        </p:nvSpPr>
        <p:spPr>
          <a:xfrm>
            <a:off x="6224226" y="2787587"/>
            <a:ext cx="4412789" cy="2633650"/>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spcBef>
                <a:spcPts val="0"/>
              </a:spcBef>
              <a:buFont typeface="Arial" panose="020B0604020202020204" pitchFamily="34" charset="0"/>
              <a:buChar char="•"/>
            </a:pPr>
            <a:r>
              <a:rPr lang="en-CA" sz="2000" b="1"/>
              <a:t>Strong AI &amp; Digital Demand</a:t>
            </a:r>
          </a:p>
          <a:p>
            <a:pPr>
              <a:lnSpc>
                <a:spcPct val="110000"/>
              </a:lnSpc>
              <a:spcBef>
                <a:spcPts val="0"/>
              </a:spcBef>
            </a:pPr>
            <a:endParaRPr lang="en-CA" sz="2000" b="1"/>
          </a:p>
          <a:p>
            <a:pPr marL="285750" indent="-285750">
              <a:lnSpc>
                <a:spcPct val="110000"/>
              </a:lnSpc>
              <a:spcBef>
                <a:spcPts val="0"/>
              </a:spcBef>
              <a:buChar char="•"/>
            </a:pPr>
            <a:r>
              <a:rPr lang="en-CA" sz="2000" b="1"/>
              <a:t>Shift to Edge &amp; Multi-Cloud</a:t>
            </a:r>
          </a:p>
          <a:p>
            <a:pPr>
              <a:lnSpc>
                <a:spcPct val="110000"/>
              </a:lnSpc>
              <a:spcBef>
                <a:spcPts val="0"/>
              </a:spcBef>
            </a:pPr>
            <a:endParaRPr lang="en-CA" sz="2000" b="1"/>
          </a:p>
          <a:p>
            <a:pPr marL="285750" indent="-285750">
              <a:lnSpc>
                <a:spcPct val="110000"/>
              </a:lnSpc>
              <a:spcBef>
                <a:spcPts val="0"/>
              </a:spcBef>
              <a:buChar char="•"/>
            </a:pPr>
            <a:r>
              <a:rPr lang="en-CA" sz="2000" b="1"/>
              <a:t>Long-Term 20% CAGR</a:t>
            </a:r>
          </a:p>
          <a:p>
            <a:pPr>
              <a:lnSpc>
                <a:spcPct val="110000"/>
              </a:lnSpc>
              <a:spcBef>
                <a:spcPts val="0"/>
              </a:spcBef>
            </a:pPr>
            <a:endParaRPr lang="en-CA" sz="2000" b="1"/>
          </a:p>
          <a:p>
            <a:pPr marL="285750" indent="-285750">
              <a:lnSpc>
                <a:spcPct val="110000"/>
              </a:lnSpc>
              <a:spcBef>
                <a:spcPts val="0"/>
              </a:spcBef>
              <a:buChar char="•"/>
            </a:pPr>
            <a:r>
              <a:rPr lang="en-CA" sz="2000" b="1"/>
              <a:t>Focus on Sustainability</a:t>
            </a:r>
          </a:p>
          <a:p>
            <a:pPr>
              <a:lnSpc>
                <a:spcPct val="110000"/>
              </a:lnSpc>
              <a:spcBef>
                <a:spcPts val="0"/>
              </a:spcBef>
            </a:pPr>
            <a:endParaRPr lang="en-CA"/>
          </a:p>
        </p:txBody>
      </p:sp>
      <p:sp>
        <p:nvSpPr>
          <p:cNvPr id="8" name="TextBox 7">
            <a:extLst>
              <a:ext uri="{FF2B5EF4-FFF2-40B4-BE49-F238E27FC236}">
                <a16:creationId xmlns:a16="http://schemas.microsoft.com/office/drawing/2014/main" id="{51AD02C0-7516-367E-6618-C88483E38146}"/>
              </a:ext>
            </a:extLst>
          </p:cNvPr>
          <p:cNvSpPr txBox="1"/>
          <p:nvPr/>
        </p:nvSpPr>
        <p:spPr>
          <a:xfrm>
            <a:off x="1212442" y="2040131"/>
            <a:ext cx="120193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solidFill>
                  <a:schemeClr val="accent6">
                    <a:lumMod val="76000"/>
                  </a:schemeClr>
                </a:solidFill>
              </a:rPr>
              <a:t>Risks</a:t>
            </a:r>
          </a:p>
        </p:txBody>
      </p:sp>
      <p:sp>
        <p:nvSpPr>
          <p:cNvPr id="9" name="TextBox 8">
            <a:extLst>
              <a:ext uri="{FF2B5EF4-FFF2-40B4-BE49-F238E27FC236}">
                <a16:creationId xmlns:a16="http://schemas.microsoft.com/office/drawing/2014/main" id="{D401F234-1825-48A7-1CEC-68C7D76C58E8}"/>
              </a:ext>
            </a:extLst>
          </p:cNvPr>
          <p:cNvSpPr txBox="1"/>
          <p:nvPr/>
        </p:nvSpPr>
        <p:spPr>
          <a:xfrm>
            <a:off x="6226628" y="2042009"/>
            <a:ext cx="19703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solidFill>
                  <a:srgbClr val="407D25"/>
                </a:solidFill>
              </a:rPr>
              <a:t>Outlook</a:t>
            </a:r>
          </a:p>
        </p:txBody>
      </p:sp>
      <p:pic>
        <p:nvPicPr>
          <p:cNvPr id="10" name="Picture 9">
            <a:extLst>
              <a:ext uri="{FF2B5EF4-FFF2-40B4-BE49-F238E27FC236}">
                <a16:creationId xmlns:a16="http://schemas.microsoft.com/office/drawing/2014/main" id="{3B893E48-9C9F-F552-C713-147B6C2C684E}"/>
              </a:ext>
            </a:extLst>
          </p:cNvPr>
          <p:cNvPicPr>
            <a:picLocks noChangeAspect="1"/>
          </p:cNvPicPr>
          <p:nvPr/>
        </p:nvPicPr>
        <p:blipFill>
          <a:blip r:embed="rId3"/>
          <a:stretch>
            <a:fillRect/>
          </a:stretch>
        </p:blipFill>
        <p:spPr>
          <a:xfrm>
            <a:off x="10357945" y="2682765"/>
            <a:ext cx="562305" cy="578070"/>
          </a:xfrm>
          <a:prstGeom prst="rect">
            <a:avLst/>
          </a:prstGeom>
        </p:spPr>
      </p:pic>
      <p:pic>
        <p:nvPicPr>
          <p:cNvPr id="12" name="Picture 11" descr="A green clouds on a black background&#10;&#10;AI-generated content may be incorrect.">
            <a:extLst>
              <a:ext uri="{FF2B5EF4-FFF2-40B4-BE49-F238E27FC236}">
                <a16:creationId xmlns:a16="http://schemas.microsoft.com/office/drawing/2014/main" id="{7C3790CC-5E21-F3D4-E0CA-5CFF3388A0AF}"/>
              </a:ext>
            </a:extLst>
          </p:cNvPr>
          <p:cNvPicPr>
            <a:picLocks noChangeAspect="1"/>
          </p:cNvPicPr>
          <p:nvPr/>
        </p:nvPicPr>
        <p:blipFill>
          <a:blip r:embed="rId4"/>
          <a:stretch>
            <a:fillRect/>
          </a:stretch>
        </p:blipFill>
        <p:spPr>
          <a:xfrm>
            <a:off x="10357945" y="3423744"/>
            <a:ext cx="693684" cy="683174"/>
          </a:xfrm>
          <a:prstGeom prst="rect">
            <a:avLst/>
          </a:prstGeom>
        </p:spPr>
      </p:pic>
      <p:pic>
        <p:nvPicPr>
          <p:cNvPr id="13" name="Picture 12" descr="A green arrow pointing up&#10;&#10;AI-generated content may be incorrect.">
            <a:extLst>
              <a:ext uri="{FF2B5EF4-FFF2-40B4-BE49-F238E27FC236}">
                <a16:creationId xmlns:a16="http://schemas.microsoft.com/office/drawing/2014/main" id="{C612E55D-6820-03C6-ACD9-BAA71B4C56D2}"/>
              </a:ext>
            </a:extLst>
          </p:cNvPr>
          <p:cNvPicPr>
            <a:picLocks noChangeAspect="1"/>
          </p:cNvPicPr>
          <p:nvPr/>
        </p:nvPicPr>
        <p:blipFill>
          <a:blip r:embed="rId5"/>
          <a:stretch>
            <a:fillRect/>
          </a:stretch>
        </p:blipFill>
        <p:spPr>
          <a:xfrm>
            <a:off x="10415752" y="4106917"/>
            <a:ext cx="578070" cy="562305"/>
          </a:xfrm>
          <a:prstGeom prst="rect">
            <a:avLst/>
          </a:prstGeom>
        </p:spPr>
      </p:pic>
      <p:pic>
        <p:nvPicPr>
          <p:cNvPr id="14" name="Picture 13" descr="A green and blue planet with hearts and leaves&#10;&#10;AI-generated content may be incorrect.">
            <a:extLst>
              <a:ext uri="{FF2B5EF4-FFF2-40B4-BE49-F238E27FC236}">
                <a16:creationId xmlns:a16="http://schemas.microsoft.com/office/drawing/2014/main" id="{4750CA1C-ABD0-A195-91F7-B4F4C3E3272E}"/>
              </a:ext>
            </a:extLst>
          </p:cNvPr>
          <p:cNvPicPr>
            <a:picLocks noChangeAspect="1"/>
          </p:cNvPicPr>
          <p:nvPr/>
        </p:nvPicPr>
        <p:blipFill>
          <a:blip r:embed="rId6"/>
          <a:stretch>
            <a:fillRect/>
          </a:stretch>
        </p:blipFill>
        <p:spPr>
          <a:xfrm>
            <a:off x="10447282" y="4679731"/>
            <a:ext cx="546538" cy="546538"/>
          </a:xfrm>
          <a:prstGeom prst="rect">
            <a:avLst/>
          </a:prstGeom>
        </p:spPr>
      </p:pic>
      <p:pic>
        <p:nvPicPr>
          <p:cNvPr id="16" name="Picture 15" descr="A yellow tag with a dollar sign on it&#10;&#10;AI-generated content may be incorrect.">
            <a:extLst>
              <a:ext uri="{FF2B5EF4-FFF2-40B4-BE49-F238E27FC236}">
                <a16:creationId xmlns:a16="http://schemas.microsoft.com/office/drawing/2014/main" id="{C9A8F3D9-963E-EE02-1B0A-E650CD9CF385}"/>
              </a:ext>
            </a:extLst>
          </p:cNvPr>
          <p:cNvPicPr>
            <a:picLocks noChangeAspect="1"/>
          </p:cNvPicPr>
          <p:nvPr/>
        </p:nvPicPr>
        <p:blipFill>
          <a:blip r:embed="rId7"/>
          <a:stretch>
            <a:fillRect/>
          </a:stretch>
        </p:blipFill>
        <p:spPr>
          <a:xfrm>
            <a:off x="4803227" y="2656489"/>
            <a:ext cx="588581" cy="604346"/>
          </a:xfrm>
          <a:prstGeom prst="rect">
            <a:avLst/>
          </a:prstGeom>
        </p:spPr>
      </p:pic>
      <p:pic>
        <p:nvPicPr>
          <p:cNvPr id="18" name="Picture 17" descr="A logo of a shield with a lock&#10;&#10;AI-generated content may be incorrect.">
            <a:extLst>
              <a:ext uri="{FF2B5EF4-FFF2-40B4-BE49-F238E27FC236}">
                <a16:creationId xmlns:a16="http://schemas.microsoft.com/office/drawing/2014/main" id="{0AEFB855-080F-F217-D18E-7EAC02862684}"/>
              </a:ext>
            </a:extLst>
          </p:cNvPr>
          <p:cNvPicPr>
            <a:picLocks noChangeAspect="1"/>
          </p:cNvPicPr>
          <p:nvPr/>
        </p:nvPicPr>
        <p:blipFill>
          <a:blip r:embed="rId8"/>
          <a:stretch>
            <a:fillRect/>
          </a:stretch>
        </p:blipFill>
        <p:spPr>
          <a:xfrm>
            <a:off x="4782207" y="3423745"/>
            <a:ext cx="588580" cy="588580"/>
          </a:xfrm>
          <a:prstGeom prst="rect">
            <a:avLst/>
          </a:prstGeom>
        </p:spPr>
      </p:pic>
      <p:pic>
        <p:nvPicPr>
          <p:cNvPr id="19" name="Picture 18" descr="A graph with a dollar sign&#10;&#10;AI-generated content may be incorrect.">
            <a:extLst>
              <a:ext uri="{FF2B5EF4-FFF2-40B4-BE49-F238E27FC236}">
                <a16:creationId xmlns:a16="http://schemas.microsoft.com/office/drawing/2014/main" id="{79EC067C-8FCA-7537-AC4A-69E4B686EF65}"/>
              </a:ext>
            </a:extLst>
          </p:cNvPr>
          <p:cNvPicPr>
            <a:picLocks noChangeAspect="1"/>
          </p:cNvPicPr>
          <p:nvPr/>
        </p:nvPicPr>
        <p:blipFill>
          <a:blip r:embed="rId9"/>
          <a:stretch>
            <a:fillRect/>
          </a:stretch>
        </p:blipFill>
        <p:spPr>
          <a:xfrm>
            <a:off x="4829504" y="4112172"/>
            <a:ext cx="493987" cy="493987"/>
          </a:xfrm>
          <a:prstGeom prst="rect">
            <a:avLst/>
          </a:prstGeom>
        </p:spPr>
      </p:pic>
      <p:pic>
        <p:nvPicPr>
          <p:cNvPr id="20" name="Picture 19" descr="A hammer hitting a warning sign&#10;&#10;AI-generated content may be incorrect.">
            <a:extLst>
              <a:ext uri="{FF2B5EF4-FFF2-40B4-BE49-F238E27FC236}">
                <a16:creationId xmlns:a16="http://schemas.microsoft.com/office/drawing/2014/main" id="{549EA809-9941-51A9-269C-898F5B130C50}"/>
              </a:ext>
            </a:extLst>
          </p:cNvPr>
          <p:cNvPicPr>
            <a:picLocks noChangeAspect="1"/>
          </p:cNvPicPr>
          <p:nvPr/>
        </p:nvPicPr>
        <p:blipFill>
          <a:blip r:embed="rId10"/>
          <a:stretch>
            <a:fillRect/>
          </a:stretch>
        </p:blipFill>
        <p:spPr>
          <a:xfrm>
            <a:off x="4829503" y="4679731"/>
            <a:ext cx="567560" cy="609601"/>
          </a:xfrm>
          <a:prstGeom prst="rect">
            <a:avLst/>
          </a:prstGeom>
        </p:spPr>
      </p:pic>
      <p:cxnSp>
        <p:nvCxnSpPr>
          <p:cNvPr id="22" name="Straight Arrow Connector 21">
            <a:extLst>
              <a:ext uri="{FF2B5EF4-FFF2-40B4-BE49-F238E27FC236}">
                <a16:creationId xmlns:a16="http://schemas.microsoft.com/office/drawing/2014/main" id="{EE074E06-F2C0-7F1C-EC9C-0E58DF7690F1}"/>
              </a:ext>
            </a:extLst>
          </p:cNvPr>
          <p:cNvCxnSpPr/>
          <p:nvPr/>
        </p:nvCxnSpPr>
        <p:spPr>
          <a:xfrm>
            <a:off x="5791199" y="1915886"/>
            <a:ext cx="18768" cy="3919232"/>
          </a:xfrm>
          <a:prstGeom prst="straightConnector1">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38830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EB964-195D-FDAA-0605-6E31D96C172F}"/>
            </a:ext>
          </a:extLst>
        </p:cNvPr>
        <p:cNvGrpSpPr/>
        <p:nvPr/>
      </p:nvGrpSpPr>
      <p:grpSpPr>
        <a:xfrm>
          <a:off x="0" y="0"/>
          <a:ext cx="0" cy="0"/>
          <a:chOff x="0" y="0"/>
          <a:chExt cx="0" cy="0"/>
        </a:xfrm>
      </p:grpSpPr>
      <p:pic>
        <p:nvPicPr>
          <p:cNvPr id="6" name="Picture 5" descr="A map of the earth&#10;&#10;AI-generated content may be incorrect.">
            <a:extLst>
              <a:ext uri="{FF2B5EF4-FFF2-40B4-BE49-F238E27FC236}">
                <a16:creationId xmlns:a16="http://schemas.microsoft.com/office/drawing/2014/main" id="{81AECF06-7B2F-EF3D-FAF5-4E38B98D9D4D}"/>
              </a:ext>
            </a:extLst>
          </p:cNvPr>
          <p:cNvPicPr>
            <a:picLocks noChangeAspect="1"/>
          </p:cNvPicPr>
          <p:nvPr/>
        </p:nvPicPr>
        <p:blipFill>
          <a:blip r:embed="rId3"/>
          <a:stretch>
            <a:fillRect/>
          </a:stretch>
        </p:blipFill>
        <p:spPr>
          <a:xfrm>
            <a:off x="4388385" y="1205664"/>
            <a:ext cx="9896820" cy="4951610"/>
          </a:xfrm>
          <a:prstGeom prst="rect">
            <a:avLst/>
          </a:prstGeom>
        </p:spPr>
      </p:pic>
      <p:sp>
        <p:nvSpPr>
          <p:cNvPr id="2" name="Title 1">
            <a:extLst>
              <a:ext uri="{FF2B5EF4-FFF2-40B4-BE49-F238E27FC236}">
                <a16:creationId xmlns:a16="http://schemas.microsoft.com/office/drawing/2014/main" id="{5564F012-968D-C3E4-FCAD-BC9F234CE7FB}"/>
              </a:ext>
            </a:extLst>
          </p:cNvPr>
          <p:cNvSpPr>
            <a:spLocks noGrp="1"/>
          </p:cNvSpPr>
          <p:nvPr>
            <p:ph type="title"/>
          </p:nvPr>
        </p:nvSpPr>
        <p:spPr>
          <a:xfrm>
            <a:off x="536640" y="2640"/>
            <a:ext cx="10745788" cy="1188720"/>
          </a:xfrm>
        </p:spPr>
        <p:txBody>
          <a:bodyPr/>
          <a:lstStyle/>
          <a:p>
            <a:r>
              <a:rPr lang="en-US"/>
              <a:t>Cloud &amp; AI Infrastructure</a:t>
            </a:r>
          </a:p>
        </p:txBody>
      </p:sp>
      <p:cxnSp>
        <p:nvCxnSpPr>
          <p:cNvPr id="10" name="Straight Arrow Connector 9">
            <a:extLst>
              <a:ext uri="{FF2B5EF4-FFF2-40B4-BE49-F238E27FC236}">
                <a16:creationId xmlns:a16="http://schemas.microsoft.com/office/drawing/2014/main" id="{21A7DB1C-C477-7D2D-006F-38EFDBBA70CA}"/>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7CF5763-1DB3-DE35-4880-51F2A8DF3AC4}"/>
              </a:ext>
            </a:extLst>
          </p:cNvPr>
          <p:cNvCxnSpPr>
            <a:cxnSpLocks/>
          </p:cNvCxnSpPr>
          <p:nvPr/>
        </p:nvCxnSpPr>
        <p:spPr>
          <a:xfrm flipV="1">
            <a:off x="403219" y="1228168"/>
            <a:ext cx="11558644" cy="11492"/>
          </a:xfrm>
          <a:prstGeom prst="straightConnector1">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9" name="Picture 8" descr="Microsoft logo png, Microsoft icon transparent png 27127473 PNG">
            <a:extLst>
              <a:ext uri="{FF2B5EF4-FFF2-40B4-BE49-F238E27FC236}">
                <a16:creationId xmlns:a16="http://schemas.microsoft.com/office/drawing/2014/main" id="{17A9CFA3-D9DA-7E54-41BB-0C6003FA2DAA}"/>
              </a:ext>
            </a:extLst>
          </p:cNvPr>
          <p:cNvPicPr>
            <a:picLocks noChangeAspect="1"/>
          </p:cNvPicPr>
          <p:nvPr/>
        </p:nvPicPr>
        <p:blipFill>
          <a:blip r:embed="rId4"/>
          <a:stretch>
            <a:fillRect/>
          </a:stretch>
        </p:blipFill>
        <p:spPr>
          <a:xfrm>
            <a:off x="11234400" y="5867400"/>
            <a:ext cx="955200" cy="991200"/>
          </a:xfrm>
          <a:prstGeom prst="rect">
            <a:avLst/>
          </a:prstGeom>
        </p:spPr>
      </p:pic>
      <p:sp>
        <p:nvSpPr>
          <p:cNvPr id="5" name="Text Placeholder 3">
            <a:extLst>
              <a:ext uri="{FF2B5EF4-FFF2-40B4-BE49-F238E27FC236}">
                <a16:creationId xmlns:a16="http://schemas.microsoft.com/office/drawing/2014/main" id="{502128A9-849A-B43A-66F5-B6441D0E25FA}"/>
              </a:ext>
            </a:extLst>
          </p:cNvPr>
          <p:cNvSpPr txBox="1">
            <a:spLocks/>
          </p:cNvSpPr>
          <p:nvPr/>
        </p:nvSpPr>
        <p:spPr>
          <a:xfrm>
            <a:off x="539675" y="1491124"/>
            <a:ext cx="10970806" cy="4374167"/>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t>AI Infrastructure:</a:t>
            </a:r>
          </a:p>
          <a:p>
            <a:r>
              <a:rPr lang="en-US" sz="1600"/>
              <a:t>Operates 400+ Datacenters in 70 Regions </a:t>
            </a:r>
            <a:endParaRPr lang="en-US"/>
          </a:p>
          <a:p>
            <a:r>
              <a:rPr lang="en-US" sz="1600"/>
              <a:t>Added 2 Gigawatts of capacity this year</a:t>
            </a:r>
          </a:p>
          <a:p>
            <a:r>
              <a:rPr lang="en-US" sz="1400"/>
              <a:t>All Azure regions now operate AI-first (liquid cooling support)</a:t>
            </a:r>
          </a:p>
          <a:p>
            <a:r>
              <a:rPr lang="en-US" sz="1400" b="1"/>
              <a:t>AI Platforms:</a:t>
            </a:r>
          </a:p>
          <a:p>
            <a:r>
              <a:rPr lang="en-US" sz="1400"/>
              <a:t>Microsoft Fabric: Fastest-growing analytics product (25k customers)</a:t>
            </a:r>
          </a:p>
          <a:p>
            <a:r>
              <a:rPr lang="en-US" sz="1400"/>
              <a:t>Azure AI Foundry: Access to 11K+ AI models: used by 80% of Fortune 500 firms</a:t>
            </a:r>
          </a:p>
          <a:p>
            <a:r>
              <a:rPr lang="en-US" sz="1400" u="sng"/>
              <a:t>New In-House AI Models: MAI-1, MAI-Voice-1, MAI-Image-1</a:t>
            </a:r>
          </a:p>
          <a:p>
            <a:r>
              <a:rPr lang="en-US" sz="1400" b="1"/>
              <a:t>Copilot Ecosystem:</a:t>
            </a:r>
          </a:p>
          <a:p>
            <a:r>
              <a:rPr lang="en-US" sz="1400"/>
              <a:t>100M+ monthly Copilot users</a:t>
            </a:r>
          </a:p>
          <a:p>
            <a:r>
              <a:rPr lang="en-US" sz="1400"/>
              <a:t>New Agent Mode</a:t>
            </a:r>
          </a:p>
          <a:p>
            <a:endParaRPr lang="en-US" sz="1400"/>
          </a:p>
          <a:p>
            <a:endParaRPr lang="en-US" sz="1400"/>
          </a:p>
          <a:p>
            <a:endParaRPr lang="en-US" sz="1400"/>
          </a:p>
          <a:p>
            <a:endParaRPr lang="en-US" sz="1400"/>
          </a:p>
          <a:p>
            <a:pPr marL="285750" indent="-285750">
              <a:buFont typeface="Arial"/>
              <a:buChar char="•"/>
            </a:pPr>
            <a:endParaRPr lang="en-US" sz="1400"/>
          </a:p>
        </p:txBody>
      </p:sp>
    </p:spTree>
    <p:extLst>
      <p:ext uri="{BB962C8B-B14F-4D97-AF65-F5344CB8AC3E}">
        <p14:creationId xmlns:p14="http://schemas.microsoft.com/office/powerpoint/2010/main" val="191413810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19614-A58A-1C9F-2AAC-85DB46D566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5DDA91-DFBA-C8C4-1407-0EEC133F0F07}"/>
              </a:ext>
            </a:extLst>
          </p:cNvPr>
          <p:cNvSpPr>
            <a:spLocks noGrp="1"/>
          </p:cNvSpPr>
          <p:nvPr>
            <p:ph type="title"/>
          </p:nvPr>
        </p:nvSpPr>
        <p:spPr>
          <a:xfrm>
            <a:off x="536640" y="2640"/>
            <a:ext cx="10745788" cy="1188720"/>
          </a:xfrm>
        </p:spPr>
        <p:txBody>
          <a:bodyPr/>
          <a:lstStyle/>
          <a:p>
            <a:r>
              <a:rPr lang="en-US"/>
              <a:t>Open-AI Investment</a:t>
            </a:r>
          </a:p>
        </p:txBody>
      </p:sp>
      <p:cxnSp>
        <p:nvCxnSpPr>
          <p:cNvPr id="10" name="Straight Arrow Connector 9">
            <a:extLst>
              <a:ext uri="{FF2B5EF4-FFF2-40B4-BE49-F238E27FC236}">
                <a16:creationId xmlns:a16="http://schemas.microsoft.com/office/drawing/2014/main" id="{F5940C63-F15D-71CC-4BC6-3968D54659C0}"/>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FB01F2D-57F7-FBF5-82A4-3C89B960181A}"/>
              </a:ext>
            </a:extLst>
          </p:cNvPr>
          <p:cNvCxnSpPr>
            <a:cxnSpLocks/>
          </p:cNvCxnSpPr>
          <p:nvPr/>
        </p:nvCxnSpPr>
        <p:spPr>
          <a:xfrm flipV="1">
            <a:off x="403219" y="1228168"/>
            <a:ext cx="11558644" cy="11492"/>
          </a:xfrm>
          <a:prstGeom prst="straightConnector1">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9" name="Picture 8" descr="Microsoft logo png, Microsoft icon transparent png 27127473 PNG">
            <a:extLst>
              <a:ext uri="{FF2B5EF4-FFF2-40B4-BE49-F238E27FC236}">
                <a16:creationId xmlns:a16="http://schemas.microsoft.com/office/drawing/2014/main" id="{D835DCD4-CC3A-ABB0-275F-8D4E24405160}"/>
              </a:ext>
            </a:extLst>
          </p:cNvPr>
          <p:cNvPicPr>
            <a:picLocks noChangeAspect="1"/>
          </p:cNvPicPr>
          <p:nvPr/>
        </p:nvPicPr>
        <p:blipFill>
          <a:blip r:embed="rId3"/>
          <a:stretch>
            <a:fillRect/>
          </a:stretch>
        </p:blipFill>
        <p:spPr>
          <a:xfrm>
            <a:off x="11234400" y="5867400"/>
            <a:ext cx="955200" cy="991200"/>
          </a:xfrm>
          <a:prstGeom prst="rect">
            <a:avLst/>
          </a:prstGeom>
        </p:spPr>
      </p:pic>
      <p:sp>
        <p:nvSpPr>
          <p:cNvPr id="4" name="Text Placeholder 3">
            <a:extLst>
              <a:ext uri="{FF2B5EF4-FFF2-40B4-BE49-F238E27FC236}">
                <a16:creationId xmlns:a16="http://schemas.microsoft.com/office/drawing/2014/main" id="{5F845F1E-A3BD-2F92-DBD4-C9A3900910F0}"/>
              </a:ext>
            </a:extLst>
          </p:cNvPr>
          <p:cNvSpPr txBox="1">
            <a:spLocks/>
          </p:cNvSpPr>
          <p:nvPr/>
        </p:nvSpPr>
        <p:spPr>
          <a:xfrm>
            <a:off x="539675" y="1491124"/>
            <a:ext cx="10970806" cy="4374167"/>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b="1" u="sng"/>
          </a:p>
          <a:p>
            <a:endParaRPr lang="en-US" sz="1600" b="1" u="sng"/>
          </a:p>
          <a:p>
            <a:endParaRPr lang="en-US" sz="1600" b="1" u="sng"/>
          </a:p>
          <a:p>
            <a:endParaRPr lang="en-US" sz="1600" b="1" u="sng"/>
          </a:p>
          <a:p>
            <a:endParaRPr lang="en-US" sz="1600" b="1" u="sng"/>
          </a:p>
          <a:p>
            <a:r>
              <a:rPr lang="en-US" sz="1600" b="1" u="sng"/>
              <a:t>27% ownership share – Valued at $135 billion</a:t>
            </a:r>
            <a:endParaRPr lang="en-US"/>
          </a:p>
          <a:p>
            <a:endParaRPr lang="en-US" sz="1600" b="1" u="sng"/>
          </a:p>
          <a:p>
            <a:r>
              <a:rPr lang="en-US" sz="1600"/>
              <a:t>Open AI committed to spending $250 billion on Microsoft products (Azure) through 2030 </a:t>
            </a:r>
          </a:p>
          <a:p>
            <a:endParaRPr lang="en-US" sz="1600"/>
          </a:p>
          <a:p>
            <a:r>
              <a:rPr lang="en-US" sz="1600"/>
              <a:t>Includes revenue sharing until AGI is confirmed</a:t>
            </a:r>
          </a:p>
          <a:p>
            <a:endParaRPr lang="en-US" sz="1400"/>
          </a:p>
          <a:p>
            <a:endParaRPr lang="en-US" sz="1400"/>
          </a:p>
          <a:p>
            <a:endParaRPr lang="en-US" sz="1400"/>
          </a:p>
          <a:p>
            <a:pPr marL="285750" indent="-285750">
              <a:buFont typeface="Arial"/>
              <a:buChar char="•"/>
            </a:pPr>
            <a:endParaRPr lang="en-US" sz="1400"/>
          </a:p>
        </p:txBody>
      </p:sp>
      <p:pic>
        <p:nvPicPr>
          <p:cNvPr id="3" name="Picture 2" descr="A black text with letters&#10;&#10;AI-generated content may be incorrect.">
            <a:extLst>
              <a:ext uri="{FF2B5EF4-FFF2-40B4-BE49-F238E27FC236}">
                <a16:creationId xmlns:a16="http://schemas.microsoft.com/office/drawing/2014/main" id="{66036932-5A10-8154-A317-565717255331}"/>
              </a:ext>
            </a:extLst>
          </p:cNvPr>
          <p:cNvPicPr>
            <a:picLocks noChangeAspect="1"/>
          </p:cNvPicPr>
          <p:nvPr/>
        </p:nvPicPr>
        <p:blipFill>
          <a:blip r:embed="rId4"/>
          <a:stretch>
            <a:fillRect/>
          </a:stretch>
        </p:blipFill>
        <p:spPr>
          <a:xfrm>
            <a:off x="3964869" y="1716684"/>
            <a:ext cx="4114800" cy="1114425"/>
          </a:xfrm>
          <a:prstGeom prst="rect">
            <a:avLst/>
          </a:prstGeom>
        </p:spPr>
      </p:pic>
    </p:spTree>
    <p:extLst>
      <p:ext uri="{BB962C8B-B14F-4D97-AF65-F5344CB8AC3E}">
        <p14:creationId xmlns:p14="http://schemas.microsoft.com/office/powerpoint/2010/main" val="136498163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920B4-4063-5A7A-001B-AD36D5CD3F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2F027C-6E61-1FD6-453B-1BBC25B95BD3}"/>
              </a:ext>
            </a:extLst>
          </p:cNvPr>
          <p:cNvSpPr>
            <a:spLocks noGrp="1"/>
          </p:cNvSpPr>
          <p:nvPr>
            <p:ph type="ctrTitle"/>
          </p:nvPr>
        </p:nvSpPr>
        <p:spPr>
          <a:xfrm>
            <a:off x="548640" y="1017594"/>
            <a:ext cx="9424848" cy="4572000"/>
          </a:xfrm>
        </p:spPr>
        <p:txBody>
          <a:bodyPr/>
          <a:lstStyle/>
          <a:p>
            <a:r>
              <a:rPr lang="en-US"/>
              <a:t>Leadership</a:t>
            </a:r>
          </a:p>
        </p:txBody>
      </p:sp>
    </p:spTree>
    <p:extLst>
      <p:ext uri="{BB962C8B-B14F-4D97-AF65-F5344CB8AC3E}">
        <p14:creationId xmlns:p14="http://schemas.microsoft.com/office/powerpoint/2010/main" val="347565163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C8A37BD-2F1B-B520-2E79-07AAC6E8E9A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BD3C1A2-0893-D379-5E91-C188CFA9C64B}"/>
              </a:ext>
            </a:extLst>
          </p:cNvPr>
          <p:cNvSpPr txBox="1">
            <a:spLocks/>
          </p:cNvSpPr>
          <p:nvPr/>
        </p:nvSpPr>
        <p:spPr>
          <a:xfrm>
            <a:off x="235412" y="161075"/>
            <a:ext cx="10653578" cy="540855"/>
          </a:xfrm>
          <a:prstGeom prst="rect">
            <a:avLst/>
          </a:prstGeom>
        </p:spPr>
        <p:txBody>
          <a:bodyPr vert="horz" lIns="91440" tIns="45720" rIns="91440" bIns="45720" rtlCol="0" anchor="b">
            <a:normAutofit/>
          </a:bodyPr>
          <a:lstStyle>
            <a:defPPr>
              <a:defRPr lang="en-US"/>
            </a:defPPr>
            <a:lvl1pPr marL="0" algn="l" defTabSz="403388" rtl="0" eaLnBrk="1" latinLnBrk="0" hangingPunct="1">
              <a:lnSpc>
                <a:spcPct val="90000"/>
              </a:lnSpc>
              <a:spcBef>
                <a:spcPct val="0"/>
              </a:spcBef>
              <a:buNone/>
              <a:defRPr sz="1588" kern="1200">
                <a:solidFill>
                  <a:schemeClr val="tx1"/>
                </a:solidFill>
                <a:latin typeface="+mn-lt"/>
                <a:ea typeface="+mn-ea"/>
                <a:cs typeface="+mn-cs"/>
              </a:defRPr>
            </a:lvl1pPr>
            <a:lvl2pPr marL="403388" algn="l" defTabSz="403388" rtl="0" eaLnBrk="1" latinLnBrk="0" hangingPunct="1">
              <a:defRPr sz="1588" kern="1200">
                <a:solidFill>
                  <a:schemeClr val="tx1"/>
                </a:solidFill>
                <a:latin typeface="+mn-lt"/>
                <a:ea typeface="+mn-ea"/>
                <a:cs typeface="+mn-cs"/>
              </a:defRPr>
            </a:lvl2pPr>
            <a:lvl3pPr marL="806775" algn="l" defTabSz="403388" rtl="0" eaLnBrk="1" latinLnBrk="0" hangingPunct="1">
              <a:defRPr sz="1588" kern="1200">
                <a:solidFill>
                  <a:schemeClr val="tx1"/>
                </a:solidFill>
                <a:latin typeface="+mn-lt"/>
                <a:ea typeface="+mn-ea"/>
                <a:cs typeface="+mn-cs"/>
              </a:defRPr>
            </a:lvl3pPr>
            <a:lvl4pPr marL="1210163" algn="l" defTabSz="403388" rtl="0" eaLnBrk="1" latinLnBrk="0" hangingPunct="1">
              <a:defRPr sz="1588" kern="1200">
                <a:solidFill>
                  <a:schemeClr val="tx1"/>
                </a:solidFill>
                <a:latin typeface="+mn-lt"/>
                <a:ea typeface="+mn-ea"/>
                <a:cs typeface="+mn-cs"/>
              </a:defRPr>
            </a:lvl4pPr>
            <a:lvl5pPr marL="1613550" algn="l" defTabSz="403388" rtl="0" eaLnBrk="1" latinLnBrk="0" hangingPunct="1">
              <a:defRPr sz="1588" kern="1200">
                <a:solidFill>
                  <a:schemeClr val="tx1"/>
                </a:solidFill>
                <a:latin typeface="+mn-lt"/>
                <a:ea typeface="+mn-ea"/>
                <a:cs typeface="+mn-cs"/>
              </a:defRPr>
            </a:lvl5pPr>
            <a:lvl6pPr marL="2016938" algn="l" defTabSz="403388" rtl="0" eaLnBrk="1" latinLnBrk="0" hangingPunct="1">
              <a:defRPr sz="1588" kern="1200">
                <a:solidFill>
                  <a:schemeClr val="tx1"/>
                </a:solidFill>
                <a:latin typeface="+mn-lt"/>
                <a:ea typeface="+mn-ea"/>
                <a:cs typeface="+mn-cs"/>
              </a:defRPr>
            </a:lvl6pPr>
            <a:lvl7pPr marL="2420325" algn="l" defTabSz="403388" rtl="0" eaLnBrk="1" latinLnBrk="0" hangingPunct="1">
              <a:defRPr sz="1588" kern="1200">
                <a:solidFill>
                  <a:schemeClr val="tx1"/>
                </a:solidFill>
                <a:latin typeface="+mn-lt"/>
                <a:ea typeface="+mn-ea"/>
                <a:cs typeface="+mn-cs"/>
              </a:defRPr>
            </a:lvl7pPr>
            <a:lvl8pPr marL="2823713" algn="l" defTabSz="403388" rtl="0" eaLnBrk="1" latinLnBrk="0" hangingPunct="1">
              <a:defRPr sz="1588" kern="1200">
                <a:solidFill>
                  <a:schemeClr val="tx1"/>
                </a:solidFill>
                <a:latin typeface="+mn-lt"/>
                <a:ea typeface="+mn-ea"/>
                <a:cs typeface="+mn-cs"/>
              </a:defRPr>
            </a:lvl8pPr>
            <a:lvl9pPr marL="3227100" algn="l" defTabSz="403388" rtl="0" eaLnBrk="1" latinLnBrk="0" hangingPunct="1">
              <a:defRPr sz="1588" kern="1200">
                <a:solidFill>
                  <a:schemeClr val="tx1"/>
                </a:solidFill>
                <a:latin typeface="+mn-lt"/>
                <a:ea typeface="+mn-ea"/>
                <a:cs typeface="+mn-cs"/>
              </a:defRPr>
            </a:lvl9pPr>
          </a:lstStyle>
          <a:p>
            <a:r>
              <a:rPr lang="en-US" sz="2700" b="1">
                <a:solidFill>
                  <a:srgbClr val="0A0A0A"/>
                </a:solidFill>
                <a:latin typeface="Aptos"/>
                <a:cs typeface="Segoe UI"/>
              </a:rPr>
              <a:t>Satya Nadella - Chairman and Chief Executive Officer</a:t>
            </a:r>
            <a:r>
              <a:rPr lang="en-US" sz="2700" b="1">
                <a:solidFill>
                  <a:srgbClr val="000000"/>
                </a:solidFill>
                <a:latin typeface="Aptos"/>
                <a:cs typeface="Times New Roman"/>
              </a:rPr>
              <a:t> </a:t>
            </a:r>
            <a:r>
              <a:rPr lang="en-US" sz="2800" b="1">
                <a:solidFill>
                  <a:srgbClr val="000000"/>
                </a:solidFill>
                <a:latin typeface="Aptos"/>
                <a:cs typeface="Times New Roman"/>
              </a:rPr>
              <a:t> </a:t>
            </a:r>
            <a:endParaRPr lang="en-US" sz="2800" b="1"/>
          </a:p>
        </p:txBody>
      </p:sp>
      <p:cxnSp>
        <p:nvCxnSpPr>
          <p:cNvPr id="8" name="Straight Connector 7">
            <a:extLst>
              <a:ext uri="{FF2B5EF4-FFF2-40B4-BE49-F238E27FC236}">
                <a16:creationId xmlns:a16="http://schemas.microsoft.com/office/drawing/2014/main" id="{26792B39-0065-7084-362C-F38B2CE8D2AE}"/>
              </a:ext>
            </a:extLst>
          </p:cNvPr>
          <p:cNvCxnSpPr>
            <a:cxnSpLocks/>
          </p:cNvCxnSpPr>
          <p:nvPr/>
        </p:nvCxnSpPr>
        <p:spPr>
          <a:xfrm>
            <a:off x="235412" y="798419"/>
            <a:ext cx="11721176" cy="0"/>
          </a:xfrm>
          <a:prstGeom prst="line">
            <a:avLst/>
          </a:prstGeom>
          <a:ln>
            <a:solidFill>
              <a:schemeClr val="accent1"/>
            </a:solidFill>
          </a:ln>
        </p:spPr>
        <p:style>
          <a:lnRef idx="2">
            <a:schemeClr val="dk1"/>
          </a:lnRef>
          <a:fillRef idx="0">
            <a:schemeClr val="dk1"/>
          </a:fillRef>
          <a:effectRef idx="1">
            <a:schemeClr val="dk1"/>
          </a:effectRef>
          <a:fontRef idx="minor">
            <a:schemeClr val="tx1"/>
          </a:fontRef>
        </p:style>
      </p:cxnSp>
      <p:pic>
        <p:nvPicPr>
          <p:cNvPr id="6" name="Picture 5" descr="A black background with grey text&#10;&#10;AI-generated content may be incorrect.">
            <a:extLst>
              <a:ext uri="{FF2B5EF4-FFF2-40B4-BE49-F238E27FC236}">
                <a16:creationId xmlns:a16="http://schemas.microsoft.com/office/drawing/2014/main" id="{D571A8FE-93C3-DE0A-2F95-9ECEDD7885EC}"/>
              </a:ext>
            </a:extLst>
          </p:cNvPr>
          <p:cNvPicPr>
            <a:picLocks noChangeAspect="1"/>
          </p:cNvPicPr>
          <p:nvPr/>
        </p:nvPicPr>
        <p:blipFill>
          <a:blip r:embed="rId2"/>
          <a:stretch>
            <a:fillRect/>
          </a:stretch>
        </p:blipFill>
        <p:spPr>
          <a:xfrm>
            <a:off x="10389372" y="88"/>
            <a:ext cx="1568511" cy="925616"/>
          </a:xfrm>
          <a:prstGeom prst="rect">
            <a:avLst/>
          </a:prstGeom>
        </p:spPr>
      </p:pic>
      <p:sp>
        <p:nvSpPr>
          <p:cNvPr id="4" name="TextBox 3">
            <a:extLst>
              <a:ext uri="{FF2B5EF4-FFF2-40B4-BE49-F238E27FC236}">
                <a16:creationId xmlns:a16="http://schemas.microsoft.com/office/drawing/2014/main" id="{8BAAF7FB-0E6E-AC97-B954-365102227F52}"/>
              </a:ext>
            </a:extLst>
          </p:cNvPr>
          <p:cNvSpPr txBox="1"/>
          <p:nvPr/>
        </p:nvSpPr>
        <p:spPr>
          <a:xfrm>
            <a:off x="4728737" y="1117344"/>
            <a:ext cx="72248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solidFill>
                  <a:srgbClr val="0A0A0A"/>
                </a:solidFill>
                <a:ea typeface="+mn-lt"/>
                <a:cs typeface="+mn-lt"/>
              </a:rPr>
              <a:t>Appointed CEO of Microsoft in </a:t>
            </a:r>
            <a:r>
              <a:rPr lang="en-US" sz="1600" b="1">
                <a:solidFill>
                  <a:srgbClr val="0A0A0A"/>
                </a:solidFill>
                <a:ea typeface="+mn-lt"/>
                <a:cs typeface="+mn-lt"/>
              </a:rPr>
              <a:t>February 2014</a:t>
            </a:r>
            <a:r>
              <a:rPr lang="en-US" sz="1600">
                <a:solidFill>
                  <a:srgbClr val="0A0A0A"/>
                </a:solidFill>
                <a:ea typeface="+mn-lt"/>
                <a:cs typeface="+mn-lt"/>
              </a:rPr>
              <a:t>; became </a:t>
            </a:r>
            <a:r>
              <a:rPr lang="en-US" sz="1600" b="1">
                <a:solidFill>
                  <a:srgbClr val="0A0A0A"/>
                </a:solidFill>
                <a:ea typeface="+mn-lt"/>
                <a:cs typeface="+mn-lt"/>
              </a:rPr>
              <a:t>Chairman</a:t>
            </a:r>
            <a:r>
              <a:rPr lang="en-US" sz="1600">
                <a:solidFill>
                  <a:srgbClr val="0A0A0A"/>
                </a:solidFill>
                <a:ea typeface="+mn-lt"/>
                <a:cs typeface="+mn-lt"/>
              </a:rPr>
              <a:t> in 2021</a:t>
            </a:r>
            <a:endParaRPr lang="en-US" sz="1600"/>
          </a:p>
          <a:p>
            <a:pPr marL="285750" indent="-285750">
              <a:buFont typeface="Arial"/>
              <a:buChar char="•"/>
            </a:pPr>
            <a:r>
              <a:rPr lang="en-US" sz="1600">
                <a:solidFill>
                  <a:srgbClr val="0A0A0A"/>
                </a:solidFill>
                <a:ea typeface="+mn-lt"/>
                <a:cs typeface="+mn-lt"/>
              </a:rPr>
              <a:t>Joined Microsoft in </a:t>
            </a:r>
            <a:r>
              <a:rPr lang="en-US" sz="1600" b="1">
                <a:solidFill>
                  <a:srgbClr val="0A0A0A"/>
                </a:solidFill>
                <a:ea typeface="+mn-lt"/>
                <a:cs typeface="+mn-lt"/>
              </a:rPr>
              <a:t>1992</a:t>
            </a:r>
            <a:r>
              <a:rPr lang="en-US" sz="1600">
                <a:solidFill>
                  <a:srgbClr val="0A0A0A"/>
                </a:solidFill>
                <a:ea typeface="+mn-lt"/>
                <a:cs typeface="+mn-lt"/>
              </a:rPr>
              <a:t>; over 30 years with the company</a:t>
            </a:r>
            <a:endParaRPr lang="en-US" sz="1600"/>
          </a:p>
          <a:p>
            <a:pPr marL="285750" indent="-285750">
              <a:buFont typeface="Arial"/>
              <a:buChar char="•"/>
            </a:pPr>
            <a:r>
              <a:rPr lang="en-US" sz="1600">
                <a:solidFill>
                  <a:srgbClr val="0A0A0A"/>
                </a:solidFill>
                <a:ea typeface="+mn-lt"/>
                <a:cs typeface="+mn-lt"/>
              </a:rPr>
              <a:t>Previously led Microsoft’s </a:t>
            </a:r>
            <a:r>
              <a:rPr lang="en-US" sz="1600" b="1">
                <a:solidFill>
                  <a:srgbClr val="0A0A0A"/>
                </a:solidFill>
                <a:ea typeface="+mn-lt"/>
                <a:cs typeface="+mn-lt"/>
              </a:rPr>
              <a:t>Cloud and Enterprise group</a:t>
            </a:r>
            <a:endParaRPr lang="en-US" sz="1600"/>
          </a:p>
          <a:p>
            <a:pPr marL="742950" lvl="1" indent="-285750">
              <a:buFont typeface="Arial"/>
              <a:buChar char="•"/>
            </a:pPr>
            <a:r>
              <a:rPr lang="en-US" sz="1600">
                <a:solidFill>
                  <a:srgbClr val="0A0A0A"/>
                </a:solidFill>
                <a:ea typeface="+mn-lt"/>
                <a:cs typeface="+mn-lt"/>
              </a:rPr>
              <a:t>Spearheaded transition to cloud services</a:t>
            </a:r>
            <a:endParaRPr lang="en-US" sz="1600"/>
          </a:p>
          <a:p>
            <a:pPr marL="742950" lvl="1" indent="-285750">
              <a:buFont typeface="Arial"/>
              <a:buChar char="•"/>
            </a:pPr>
            <a:r>
              <a:rPr lang="en-US" sz="1600">
                <a:solidFill>
                  <a:srgbClr val="0A0A0A"/>
                </a:solidFill>
                <a:ea typeface="+mn-lt"/>
                <a:cs typeface="+mn-lt"/>
              </a:rPr>
              <a:t>Gained market share and outperformed competitors</a:t>
            </a:r>
            <a:endParaRPr lang="en-US" sz="1600"/>
          </a:p>
          <a:p>
            <a:pPr marL="285750" indent="-285750">
              <a:buFont typeface="Arial"/>
              <a:buChar char="•"/>
            </a:pPr>
            <a:r>
              <a:rPr lang="en-US" sz="1600">
                <a:solidFill>
                  <a:srgbClr val="0A0A0A"/>
                </a:solidFill>
                <a:ea typeface="+mn-lt"/>
                <a:cs typeface="+mn-lt"/>
              </a:rPr>
              <a:t>Held leadership roles in:</a:t>
            </a:r>
            <a:endParaRPr lang="en-US" sz="1600"/>
          </a:p>
          <a:p>
            <a:pPr marL="742950" lvl="1" indent="-285750">
              <a:buFont typeface="Arial"/>
              <a:buChar char="•"/>
            </a:pPr>
            <a:r>
              <a:rPr lang="en-US" sz="1600">
                <a:solidFill>
                  <a:srgbClr val="0A0A0A"/>
                </a:solidFill>
                <a:ea typeface="+mn-lt"/>
                <a:cs typeface="+mn-lt"/>
              </a:rPr>
              <a:t>R&amp;D for Online Services Division</a:t>
            </a:r>
            <a:endParaRPr lang="en-US" sz="1600"/>
          </a:p>
          <a:p>
            <a:pPr marL="742950" lvl="1" indent="-285750">
              <a:buFont typeface="Arial"/>
              <a:buChar char="•"/>
            </a:pPr>
            <a:r>
              <a:rPr lang="en-US" sz="1600">
                <a:solidFill>
                  <a:srgbClr val="0A0A0A"/>
                </a:solidFill>
                <a:ea typeface="+mn-lt"/>
                <a:cs typeface="+mn-lt"/>
              </a:rPr>
              <a:t>Microsoft Business Division</a:t>
            </a:r>
            <a:endParaRPr lang="en-US" sz="1600"/>
          </a:p>
          <a:p>
            <a:pPr marL="285750" indent="-285750">
              <a:buFont typeface="Arial"/>
              <a:buChar char="•"/>
            </a:pPr>
            <a:r>
              <a:rPr lang="en-US" sz="1600">
                <a:solidFill>
                  <a:srgbClr val="0A0A0A"/>
                </a:solidFill>
                <a:ea typeface="+mn-lt"/>
                <a:cs typeface="+mn-lt"/>
              </a:rPr>
              <a:t>Prior experience at </a:t>
            </a:r>
            <a:r>
              <a:rPr lang="en-US" sz="1600" b="1">
                <a:solidFill>
                  <a:srgbClr val="0A0A0A"/>
                </a:solidFill>
                <a:ea typeface="+mn-lt"/>
                <a:cs typeface="+mn-lt"/>
              </a:rPr>
              <a:t>Sun Microsystems</a:t>
            </a:r>
            <a:r>
              <a:rPr lang="en-US" sz="1600">
                <a:solidFill>
                  <a:srgbClr val="0A0A0A"/>
                </a:solidFill>
                <a:ea typeface="+mn-lt"/>
                <a:cs typeface="+mn-lt"/>
              </a:rPr>
              <a:t> as part of the technology staff</a:t>
            </a:r>
            <a:endParaRPr lang="en-US" sz="1600"/>
          </a:p>
          <a:p>
            <a:pPr marL="285750" indent="-285750">
              <a:buFont typeface="Arial"/>
              <a:buChar char="•"/>
            </a:pPr>
            <a:r>
              <a:rPr lang="en-US" sz="1600" b="1">
                <a:solidFill>
                  <a:srgbClr val="0A0A0A"/>
                </a:solidFill>
                <a:ea typeface="+mn-lt"/>
                <a:cs typeface="+mn-lt"/>
              </a:rPr>
              <a:t>Educational background</a:t>
            </a:r>
            <a:r>
              <a:rPr lang="en-US" sz="1600">
                <a:solidFill>
                  <a:srgbClr val="0A0A0A"/>
                </a:solidFill>
                <a:ea typeface="+mn-lt"/>
                <a:cs typeface="+mn-lt"/>
              </a:rPr>
              <a:t>:</a:t>
            </a:r>
            <a:endParaRPr lang="en-US" sz="1600"/>
          </a:p>
          <a:p>
            <a:pPr marL="742950" lvl="1" indent="-285750">
              <a:buFont typeface="Arial"/>
              <a:buChar char="•"/>
            </a:pPr>
            <a:r>
              <a:rPr lang="en-US" sz="1600">
                <a:solidFill>
                  <a:srgbClr val="0A0A0A"/>
                </a:solidFill>
                <a:ea typeface="+mn-lt"/>
                <a:cs typeface="+mn-lt"/>
              </a:rPr>
              <a:t>B.E. in Electrical Engineering – Mangalore University</a:t>
            </a:r>
            <a:endParaRPr lang="en-US" sz="1600"/>
          </a:p>
          <a:p>
            <a:pPr marL="742950" lvl="1" indent="-285750">
              <a:buFont typeface="Arial"/>
              <a:buChar char="•"/>
            </a:pPr>
            <a:r>
              <a:rPr lang="en-US" sz="1600">
                <a:solidFill>
                  <a:srgbClr val="0A0A0A"/>
                </a:solidFill>
                <a:ea typeface="+mn-lt"/>
                <a:cs typeface="+mn-lt"/>
              </a:rPr>
              <a:t>M.S. in Computer Science – University of Wisconsin–Milwaukee</a:t>
            </a:r>
            <a:endParaRPr lang="en-US" sz="1600"/>
          </a:p>
          <a:p>
            <a:pPr marL="742950" lvl="1" indent="-285750">
              <a:buFont typeface="Arial"/>
              <a:buChar char="•"/>
            </a:pPr>
            <a:r>
              <a:rPr lang="en-US" sz="1600">
                <a:solidFill>
                  <a:srgbClr val="0A0A0A"/>
                </a:solidFill>
                <a:ea typeface="+mn-lt"/>
                <a:cs typeface="+mn-lt"/>
              </a:rPr>
              <a:t>MBA – University of Chicago Booth School of Business</a:t>
            </a:r>
            <a:endParaRPr lang="en-US" sz="1600"/>
          </a:p>
          <a:p>
            <a:pPr marL="285750" indent="-285750">
              <a:buFont typeface="Arial"/>
              <a:buChar char="•"/>
            </a:pPr>
            <a:r>
              <a:rPr lang="en-US" sz="1600">
                <a:solidFill>
                  <a:srgbClr val="0A0A0A"/>
                </a:solidFill>
                <a:ea typeface="+mn-lt"/>
                <a:cs typeface="+mn-lt"/>
              </a:rPr>
              <a:t>Serves on the </a:t>
            </a:r>
            <a:r>
              <a:rPr lang="en-US" sz="1600" b="1">
                <a:solidFill>
                  <a:srgbClr val="0A0A0A"/>
                </a:solidFill>
                <a:ea typeface="+mn-lt"/>
                <a:cs typeface="+mn-lt"/>
              </a:rPr>
              <a:t>Board of Trustees</a:t>
            </a:r>
            <a:r>
              <a:rPr lang="en-US" sz="1600">
                <a:solidFill>
                  <a:srgbClr val="0A0A0A"/>
                </a:solidFill>
                <a:ea typeface="+mn-lt"/>
                <a:cs typeface="+mn-lt"/>
              </a:rPr>
              <a:t> at the University of Chicago</a:t>
            </a:r>
            <a:endParaRPr lang="en-US" sz="1600"/>
          </a:p>
          <a:p>
            <a:pPr marL="285750" indent="-285750">
              <a:buFont typeface="Arial"/>
              <a:buChar char="•"/>
            </a:pPr>
            <a:r>
              <a:rPr lang="en-US" sz="1600">
                <a:solidFill>
                  <a:srgbClr val="0A0A0A"/>
                </a:solidFill>
                <a:ea typeface="+mn-lt"/>
                <a:cs typeface="+mn-lt"/>
              </a:rPr>
              <a:t>Based in </a:t>
            </a:r>
            <a:r>
              <a:rPr lang="en-US" sz="1600" b="1">
                <a:solidFill>
                  <a:srgbClr val="0A0A0A"/>
                </a:solidFill>
                <a:ea typeface="+mn-lt"/>
                <a:cs typeface="+mn-lt"/>
              </a:rPr>
              <a:t>Bellevue, Washington</a:t>
            </a:r>
            <a:r>
              <a:rPr lang="en-US" sz="1600">
                <a:solidFill>
                  <a:srgbClr val="0A0A0A"/>
                </a:solidFill>
                <a:ea typeface="+mn-lt"/>
                <a:cs typeface="+mn-lt"/>
              </a:rPr>
              <a:t> with his family</a:t>
            </a:r>
            <a:endParaRPr lang="en-US" sz="1600"/>
          </a:p>
          <a:p>
            <a:pPr marL="285750" indent="-285750">
              <a:buFont typeface="Arial"/>
              <a:buChar char="•"/>
            </a:pPr>
            <a:r>
              <a:rPr lang="en-US" sz="1600">
                <a:solidFill>
                  <a:srgbClr val="0A0A0A"/>
                </a:solidFill>
                <a:ea typeface="+mn-lt"/>
                <a:cs typeface="+mn-lt"/>
              </a:rPr>
              <a:t>Credited with reshaping Microsoft’s </a:t>
            </a:r>
            <a:r>
              <a:rPr lang="en-US" sz="1600" b="1">
                <a:solidFill>
                  <a:srgbClr val="0A0A0A"/>
                </a:solidFill>
                <a:ea typeface="+mn-lt"/>
                <a:cs typeface="+mn-lt"/>
              </a:rPr>
              <a:t>culture, strategy, and market relevance</a:t>
            </a:r>
            <a:endParaRPr lang="en-US" sz="1600"/>
          </a:p>
        </p:txBody>
      </p:sp>
      <p:sp>
        <p:nvSpPr>
          <p:cNvPr id="2" name="Slide Number Placeholder 1">
            <a:extLst>
              <a:ext uri="{FF2B5EF4-FFF2-40B4-BE49-F238E27FC236}">
                <a16:creationId xmlns:a16="http://schemas.microsoft.com/office/drawing/2014/main" id="{3D5BEC20-4141-BEDF-3F54-CEAA45541928}"/>
              </a:ext>
            </a:extLst>
          </p:cNvPr>
          <p:cNvSpPr>
            <a:spLocks noGrp="1"/>
          </p:cNvSpPr>
          <p:nvPr>
            <p:ph type="sldNum" sz="quarter" idx="12"/>
          </p:nvPr>
        </p:nvSpPr>
        <p:spPr/>
        <p:txBody>
          <a:bodyPr/>
          <a:lstStyle/>
          <a:p>
            <a:fld id="{330EA680-D336-4FF7-8B7A-9848BB0A1C32}" type="slidenum">
              <a:rPr lang="en-US" smtClean="0"/>
              <a:t>223</a:t>
            </a:fld>
            <a:endParaRPr lang="en-US"/>
          </a:p>
        </p:txBody>
      </p:sp>
      <p:pic>
        <p:nvPicPr>
          <p:cNvPr id="7" name="Picture 6" descr="A person wearing glasses smiling&#10;&#10;AI-generated content may be incorrect.">
            <a:extLst>
              <a:ext uri="{FF2B5EF4-FFF2-40B4-BE49-F238E27FC236}">
                <a16:creationId xmlns:a16="http://schemas.microsoft.com/office/drawing/2014/main" id="{4F3A36E5-8758-8A0C-ED6E-122E89CDD067}"/>
              </a:ext>
            </a:extLst>
          </p:cNvPr>
          <p:cNvPicPr>
            <a:picLocks noChangeAspect="1"/>
          </p:cNvPicPr>
          <p:nvPr/>
        </p:nvPicPr>
        <p:blipFill>
          <a:blip r:embed="rId3"/>
          <a:stretch>
            <a:fillRect/>
          </a:stretch>
        </p:blipFill>
        <p:spPr>
          <a:xfrm>
            <a:off x="593935" y="1718575"/>
            <a:ext cx="3632009" cy="3632009"/>
          </a:xfrm>
          <a:prstGeom prst="rect">
            <a:avLst/>
          </a:prstGeom>
        </p:spPr>
      </p:pic>
    </p:spTree>
    <p:extLst>
      <p:ext uri="{BB962C8B-B14F-4D97-AF65-F5344CB8AC3E}">
        <p14:creationId xmlns:p14="http://schemas.microsoft.com/office/powerpoint/2010/main" val="321551186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1B6D684-A2D1-3835-307B-34D2A53B127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DA8F5AB-3535-F02B-891F-06D5ADB15E30}"/>
              </a:ext>
            </a:extLst>
          </p:cNvPr>
          <p:cNvSpPr txBox="1">
            <a:spLocks/>
          </p:cNvSpPr>
          <p:nvPr/>
        </p:nvSpPr>
        <p:spPr>
          <a:xfrm>
            <a:off x="235412" y="161075"/>
            <a:ext cx="10653578" cy="540855"/>
          </a:xfrm>
          <a:prstGeom prst="rect">
            <a:avLst/>
          </a:prstGeom>
        </p:spPr>
        <p:txBody>
          <a:bodyPr vert="horz" lIns="91440" tIns="45720" rIns="91440" bIns="45720" rtlCol="0" anchor="b">
            <a:normAutofit/>
          </a:bodyPr>
          <a:lstStyle>
            <a:defPPr>
              <a:defRPr lang="en-US"/>
            </a:defPPr>
            <a:lvl1pPr marL="0" algn="l" defTabSz="403388" rtl="0" eaLnBrk="1" latinLnBrk="0" hangingPunct="1">
              <a:lnSpc>
                <a:spcPct val="90000"/>
              </a:lnSpc>
              <a:spcBef>
                <a:spcPct val="0"/>
              </a:spcBef>
              <a:buNone/>
              <a:defRPr sz="1588" kern="1200">
                <a:solidFill>
                  <a:schemeClr val="tx1"/>
                </a:solidFill>
                <a:latin typeface="+mn-lt"/>
                <a:ea typeface="+mn-ea"/>
                <a:cs typeface="+mn-cs"/>
              </a:defRPr>
            </a:lvl1pPr>
            <a:lvl2pPr marL="403388" algn="l" defTabSz="403388" rtl="0" eaLnBrk="1" latinLnBrk="0" hangingPunct="1">
              <a:defRPr sz="1588" kern="1200">
                <a:solidFill>
                  <a:schemeClr val="tx1"/>
                </a:solidFill>
                <a:latin typeface="+mn-lt"/>
                <a:ea typeface="+mn-ea"/>
                <a:cs typeface="+mn-cs"/>
              </a:defRPr>
            </a:lvl2pPr>
            <a:lvl3pPr marL="806775" algn="l" defTabSz="403388" rtl="0" eaLnBrk="1" latinLnBrk="0" hangingPunct="1">
              <a:defRPr sz="1588" kern="1200">
                <a:solidFill>
                  <a:schemeClr val="tx1"/>
                </a:solidFill>
                <a:latin typeface="+mn-lt"/>
                <a:ea typeface="+mn-ea"/>
                <a:cs typeface="+mn-cs"/>
              </a:defRPr>
            </a:lvl3pPr>
            <a:lvl4pPr marL="1210163" algn="l" defTabSz="403388" rtl="0" eaLnBrk="1" latinLnBrk="0" hangingPunct="1">
              <a:defRPr sz="1588" kern="1200">
                <a:solidFill>
                  <a:schemeClr val="tx1"/>
                </a:solidFill>
                <a:latin typeface="+mn-lt"/>
                <a:ea typeface="+mn-ea"/>
                <a:cs typeface="+mn-cs"/>
              </a:defRPr>
            </a:lvl4pPr>
            <a:lvl5pPr marL="1613550" algn="l" defTabSz="403388" rtl="0" eaLnBrk="1" latinLnBrk="0" hangingPunct="1">
              <a:defRPr sz="1588" kern="1200">
                <a:solidFill>
                  <a:schemeClr val="tx1"/>
                </a:solidFill>
                <a:latin typeface="+mn-lt"/>
                <a:ea typeface="+mn-ea"/>
                <a:cs typeface="+mn-cs"/>
              </a:defRPr>
            </a:lvl5pPr>
            <a:lvl6pPr marL="2016938" algn="l" defTabSz="403388" rtl="0" eaLnBrk="1" latinLnBrk="0" hangingPunct="1">
              <a:defRPr sz="1588" kern="1200">
                <a:solidFill>
                  <a:schemeClr val="tx1"/>
                </a:solidFill>
                <a:latin typeface="+mn-lt"/>
                <a:ea typeface="+mn-ea"/>
                <a:cs typeface="+mn-cs"/>
              </a:defRPr>
            </a:lvl6pPr>
            <a:lvl7pPr marL="2420325" algn="l" defTabSz="403388" rtl="0" eaLnBrk="1" latinLnBrk="0" hangingPunct="1">
              <a:defRPr sz="1588" kern="1200">
                <a:solidFill>
                  <a:schemeClr val="tx1"/>
                </a:solidFill>
                <a:latin typeface="+mn-lt"/>
                <a:ea typeface="+mn-ea"/>
                <a:cs typeface="+mn-cs"/>
              </a:defRPr>
            </a:lvl7pPr>
            <a:lvl8pPr marL="2823713" algn="l" defTabSz="403388" rtl="0" eaLnBrk="1" latinLnBrk="0" hangingPunct="1">
              <a:defRPr sz="1588" kern="1200">
                <a:solidFill>
                  <a:schemeClr val="tx1"/>
                </a:solidFill>
                <a:latin typeface="+mn-lt"/>
                <a:ea typeface="+mn-ea"/>
                <a:cs typeface="+mn-cs"/>
              </a:defRPr>
            </a:lvl8pPr>
            <a:lvl9pPr marL="3227100" algn="l" defTabSz="403388" rtl="0" eaLnBrk="1" latinLnBrk="0" hangingPunct="1">
              <a:defRPr sz="1588" kern="1200">
                <a:solidFill>
                  <a:schemeClr val="tx1"/>
                </a:solidFill>
                <a:latin typeface="+mn-lt"/>
                <a:ea typeface="+mn-ea"/>
                <a:cs typeface="+mn-cs"/>
              </a:defRPr>
            </a:lvl9pPr>
          </a:lstStyle>
          <a:p>
            <a:r>
              <a:rPr lang="en-US" sz="2700" b="1">
                <a:solidFill>
                  <a:srgbClr val="0A0A0A"/>
                </a:solidFill>
                <a:latin typeface="Aptos"/>
                <a:cs typeface="Segoe UI"/>
              </a:rPr>
              <a:t>Brad Smith - Vice Chair and President</a:t>
            </a:r>
            <a:endParaRPr lang="en-US" sz="2700" b="1">
              <a:latin typeface="Aptos"/>
            </a:endParaRPr>
          </a:p>
        </p:txBody>
      </p:sp>
      <p:cxnSp>
        <p:nvCxnSpPr>
          <p:cNvPr id="8" name="Straight Connector 7">
            <a:extLst>
              <a:ext uri="{FF2B5EF4-FFF2-40B4-BE49-F238E27FC236}">
                <a16:creationId xmlns:a16="http://schemas.microsoft.com/office/drawing/2014/main" id="{223DC766-79F2-429A-3E52-2A5087766AB3}"/>
              </a:ext>
            </a:extLst>
          </p:cNvPr>
          <p:cNvCxnSpPr>
            <a:cxnSpLocks/>
          </p:cNvCxnSpPr>
          <p:nvPr/>
        </p:nvCxnSpPr>
        <p:spPr>
          <a:xfrm>
            <a:off x="235412" y="798419"/>
            <a:ext cx="11721176" cy="0"/>
          </a:xfrm>
          <a:prstGeom prst="line">
            <a:avLst/>
          </a:prstGeom>
          <a:ln>
            <a:solidFill>
              <a:schemeClr val="accent1"/>
            </a:solidFill>
          </a:ln>
        </p:spPr>
        <p:style>
          <a:lnRef idx="2">
            <a:schemeClr val="dk1"/>
          </a:lnRef>
          <a:fillRef idx="0">
            <a:schemeClr val="dk1"/>
          </a:fillRef>
          <a:effectRef idx="1">
            <a:schemeClr val="dk1"/>
          </a:effectRef>
          <a:fontRef idx="minor">
            <a:schemeClr val="tx1"/>
          </a:fontRef>
        </p:style>
      </p:cxnSp>
      <p:pic>
        <p:nvPicPr>
          <p:cNvPr id="6" name="Picture 5" descr="A black background with grey text&#10;&#10;AI-generated content may be incorrect.">
            <a:extLst>
              <a:ext uri="{FF2B5EF4-FFF2-40B4-BE49-F238E27FC236}">
                <a16:creationId xmlns:a16="http://schemas.microsoft.com/office/drawing/2014/main" id="{76489291-C5E1-B138-8532-222178BA402E}"/>
              </a:ext>
            </a:extLst>
          </p:cNvPr>
          <p:cNvPicPr>
            <a:picLocks noChangeAspect="1"/>
          </p:cNvPicPr>
          <p:nvPr/>
        </p:nvPicPr>
        <p:blipFill>
          <a:blip r:embed="rId2"/>
          <a:stretch>
            <a:fillRect/>
          </a:stretch>
        </p:blipFill>
        <p:spPr>
          <a:xfrm>
            <a:off x="10389372" y="88"/>
            <a:ext cx="1568511" cy="925616"/>
          </a:xfrm>
          <a:prstGeom prst="rect">
            <a:avLst/>
          </a:prstGeom>
        </p:spPr>
      </p:pic>
      <p:sp>
        <p:nvSpPr>
          <p:cNvPr id="4" name="TextBox 3">
            <a:extLst>
              <a:ext uri="{FF2B5EF4-FFF2-40B4-BE49-F238E27FC236}">
                <a16:creationId xmlns:a16="http://schemas.microsoft.com/office/drawing/2014/main" id="{4EA7FF37-D4B8-DE90-70C2-FE38CCECA613}"/>
              </a:ext>
            </a:extLst>
          </p:cNvPr>
          <p:cNvSpPr txBox="1"/>
          <p:nvPr/>
        </p:nvSpPr>
        <p:spPr>
          <a:xfrm>
            <a:off x="4728737" y="1183239"/>
            <a:ext cx="7224847"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solidFill>
                  <a:srgbClr val="0A0A0A"/>
                </a:solidFill>
                <a:latin typeface="Century Gothic"/>
                <a:cs typeface="Times New Roman"/>
              </a:rPr>
              <a:t>Oversees Microsoft’s work on </a:t>
            </a:r>
            <a:r>
              <a:rPr lang="en-US" sz="1600" b="1">
                <a:solidFill>
                  <a:srgbClr val="0A0A0A"/>
                </a:solidFill>
                <a:latin typeface="Century Gothic"/>
                <a:cs typeface="Times New Roman"/>
              </a:rPr>
              <a:t>tech policy, AI, cybersecurity, privacy, and societal impact</a:t>
            </a:r>
            <a:endParaRPr lang="en-US" sz="1600" b="1">
              <a:latin typeface="Century Gothic"/>
            </a:endParaRPr>
          </a:p>
          <a:p>
            <a:pPr marL="285750" indent="-285750">
              <a:buFont typeface="Arial"/>
              <a:buChar char="•"/>
            </a:pPr>
            <a:r>
              <a:rPr lang="en-US" sz="1600">
                <a:solidFill>
                  <a:srgbClr val="0A0A0A"/>
                </a:solidFill>
                <a:latin typeface="Century Gothic"/>
                <a:cs typeface="Times New Roman"/>
              </a:rPr>
              <a:t>Leads </a:t>
            </a:r>
            <a:r>
              <a:rPr lang="en-US" sz="1600" b="1">
                <a:solidFill>
                  <a:srgbClr val="0A0A0A"/>
                </a:solidFill>
                <a:latin typeface="Century Gothic"/>
                <a:cs typeface="Times New Roman"/>
              </a:rPr>
              <a:t>2,000+ legal, business, and corporate affairs professionals </a:t>
            </a:r>
            <a:r>
              <a:rPr lang="en-US" sz="1600">
                <a:solidFill>
                  <a:srgbClr val="0A0A0A"/>
                </a:solidFill>
                <a:latin typeface="Century Gothic"/>
                <a:cs typeface="Times New Roman"/>
              </a:rPr>
              <a:t>across 120+ countries</a:t>
            </a:r>
            <a:endParaRPr lang="en-US" sz="1600">
              <a:latin typeface="Century Gothic"/>
            </a:endParaRPr>
          </a:p>
          <a:p>
            <a:pPr marL="285750" indent="-285750">
              <a:buFont typeface="Arial"/>
              <a:buChar char="•"/>
            </a:pPr>
            <a:r>
              <a:rPr lang="en-US" sz="1600">
                <a:solidFill>
                  <a:srgbClr val="0A0A0A"/>
                </a:solidFill>
                <a:latin typeface="Century Gothic"/>
                <a:cs typeface="Times New Roman"/>
              </a:rPr>
              <a:t>Key public voice on regulation and ethics in tech; </a:t>
            </a:r>
            <a:r>
              <a:rPr lang="en-US" sz="1600" b="1">
                <a:solidFill>
                  <a:srgbClr val="0A0A0A"/>
                </a:solidFill>
                <a:latin typeface="Century Gothic"/>
                <a:cs typeface="Times New Roman"/>
              </a:rPr>
              <a:t>author </a:t>
            </a:r>
            <a:r>
              <a:rPr lang="en-US" sz="1600">
                <a:solidFill>
                  <a:srgbClr val="0A0A0A"/>
                </a:solidFill>
                <a:latin typeface="Century Gothic"/>
                <a:cs typeface="Times New Roman"/>
              </a:rPr>
              <a:t>of Tools and Weapons</a:t>
            </a:r>
            <a:endParaRPr lang="en-US" sz="1600">
              <a:latin typeface="Century Gothic"/>
            </a:endParaRPr>
          </a:p>
          <a:p>
            <a:pPr marL="285750" indent="-285750">
              <a:buFont typeface="Arial"/>
              <a:buChar char="•"/>
            </a:pPr>
            <a:r>
              <a:rPr lang="en-US" sz="1600">
                <a:solidFill>
                  <a:srgbClr val="0A0A0A"/>
                </a:solidFill>
                <a:latin typeface="Century Gothic"/>
                <a:cs typeface="Times New Roman"/>
              </a:rPr>
              <a:t>Joined Microsoft in </a:t>
            </a:r>
            <a:r>
              <a:rPr lang="en-US" sz="1600" b="1">
                <a:solidFill>
                  <a:srgbClr val="0A0A0A"/>
                </a:solidFill>
                <a:latin typeface="Century Gothic"/>
                <a:cs typeface="Times New Roman"/>
              </a:rPr>
              <a:t>1993</a:t>
            </a:r>
            <a:r>
              <a:rPr lang="en-US" sz="1600">
                <a:solidFill>
                  <a:srgbClr val="0A0A0A"/>
                </a:solidFill>
                <a:latin typeface="Century Gothic"/>
                <a:cs typeface="Times New Roman"/>
              </a:rPr>
              <a:t>; resolved major </a:t>
            </a:r>
            <a:r>
              <a:rPr lang="en-US" sz="1600" b="1">
                <a:solidFill>
                  <a:srgbClr val="0A0A0A"/>
                </a:solidFill>
                <a:latin typeface="Century Gothic"/>
                <a:cs typeface="Times New Roman"/>
              </a:rPr>
              <a:t>antitrust </a:t>
            </a:r>
            <a:r>
              <a:rPr lang="en-US" sz="1600">
                <a:solidFill>
                  <a:srgbClr val="0A0A0A"/>
                </a:solidFill>
                <a:latin typeface="Century Gothic"/>
                <a:cs typeface="Times New Roman"/>
              </a:rPr>
              <a:t>issues and led global legal strategy</a:t>
            </a:r>
            <a:endParaRPr lang="en-US" sz="1600">
              <a:latin typeface="Century Gothic"/>
            </a:endParaRPr>
          </a:p>
          <a:p>
            <a:pPr marL="285750" indent="-285750">
              <a:buFont typeface="Arial"/>
              <a:buChar char="•"/>
            </a:pPr>
            <a:r>
              <a:rPr lang="en-US" sz="1600">
                <a:solidFill>
                  <a:srgbClr val="0A0A0A"/>
                </a:solidFill>
                <a:latin typeface="Century Gothic"/>
                <a:cs typeface="Times New Roman"/>
              </a:rPr>
              <a:t>Advocates for </a:t>
            </a:r>
            <a:r>
              <a:rPr lang="en-US" sz="1600" b="1">
                <a:solidFill>
                  <a:srgbClr val="0A0A0A"/>
                </a:solidFill>
                <a:latin typeface="Century Gothic"/>
                <a:cs typeface="Times New Roman"/>
              </a:rPr>
              <a:t>privacy rights, immigration reform, </a:t>
            </a:r>
            <a:r>
              <a:rPr lang="en-US" sz="1600">
                <a:solidFill>
                  <a:srgbClr val="0A0A0A"/>
                </a:solidFill>
                <a:latin typeface="Century Gothic"/>
                <a:cs typeface="Times New Roman"/>
              </a:rPr>
              <a:t>and </a:t>
            </a:r>
            <a:r>
              <a:rPr lang="en-US" sz="1600" b="1">
                <a:solidFill>
                  <a:srgbClr val="0A0A0A"/>
                </a:solidFill>
                <a:latin typeface="Century Gothic"/>
                <a:cs typeface="Times New Roman"/>
              </a:rPr>
              <a:t>digital safety</a:t>
            </a:r>
            <a:endParaRPr lang="en-US" sz="1600" b="1">
              <a:latin typeface="Century Gothic"/>
            </a:endParaRPr>
          </a:p>
          <a:p>
            <a:pPr marL="285750" indent="-285750">
              <a:buFont typeface="Arial"/>
              <a:buChar char="•"/>
            </a:pPr>
            <a:r>
              <a:rPr lang="en-US" sz="1600">
                <a:solidFill>
                  <a:srgbClr val="0A0A0A"/>
                </a:solidFill>
                <a:latin typeface="Century Gothic"/>
                <a:cs typeface="Times New Roman"/>
              </a:rPr>
              <a:t>Serves on boards of </a:t>
            </a:r>
            <a:r>
              <a:rPr lang="en-US" sz="1600" b="1">
                <a:solidFill>
                  <a:srgbClr val="0A0A0A"/>
                </a:solidFill>
                <a:latin typeface="Century Gothic"/>
                <a:cs typeface="Times New Roman"/>
              </a:rPr>
              <a:t>Princeton University</a:t>
            </a:r>
            <a:r>
              <a:rPr lang="en-US" sz="1600">
                <a:solidFill>
                  <a:srgbClr val="0A0A0A"/>
                </a:solidFill>
                <a:latin typeface="Century Gothic"/>
                <a:cs typeface="Times New Roman"/>
              </a:rPr>
              <a:t> and </a:t>
            </a:r>
            <a:r>
              <a:rPr lang="en-US" sz="1600" b="1">
                <a:solidFill>
                  <a:srgbClr val="0A0A0A"/>
                </a:solidFill>
                <a:latin typeface="Century Gothic"/>
                <a:cs typeface="Times New Roman"/>
              </a:rPr>
              <a:t>Netflix</a:t>
            </a:r>
            <a:r>
              <a:rPr lang="en-US" sz="1600">
                <a:solidFill>
                  <a:srgbClr val="0A0A0A"/>
                </a:solidFill>
                <a:latin typeface="Century Gothic"/>
                <a:cs typeface="Times New Roman"/>
              </a:rPr>
              <a:t>; co-founded </a:t>
            </a:r>
            <a:r>
              <a:rPr lang="en-US" sz="1600" b="1">
                <a:solidFill>
                  <a:srgbClr val="0A0A0A"/>
                </a:solidFill>
                <a:latin typeface="Century Gothic"/>
                <a:cs typeface="Times New Roman"/>
              </a:rPr>
              <a:t>KIND</a:t>
            </a:r>
            <a:endParaRPr lang="en-US" sz="1600" b="1">
              <a:latin typeface="Century Gothic"/>
            </a:endParaRPr>
          </a:p>
          <a:p>
            <a:pPr marL="285750" indent="-285750">
              <a:buFont typeface="Arial"/>
              <a:buChar char="•"/>
            </a:pPr>
            <a:r>
              <a:rPr lang="en-US" sz="1600">
                <a:solidFill>
                  <a:srgbClr val="0A0A0A"/>
                </a:solidFill>
                <a:latin typeface="Century Gothic"/>
                <a:cs typeface="Times New Roman"/>
              </a:rPr>
              <a:t>Education: </a:t>
            </a:r>
            <a:r>
              <a:rPr lang="en-US" sz="1600" b="1">
                <a:solidFill>
                  <a:srgbClr val="0A0A0A"/>
                </a:solidFill>
                <a:latin typeface="Century Gothic"/>
                <a:cs typeface="Times New Roman"/>
              </a:rPr>
              <a:t>B.A.</a:t>
            </a:r>
            <a:r>
              <a:rPr lang="en-US" sz="1600">
                <a:solidFill>
                  <a:srgbClr val="0A0A0A"/>
                </a:solidFill>
                <a:latin typeface="Century Gothic"/>
                <a:cs typeface="Times New Roman"/>
              </a:rPr>
              <a:t> (Princeton), </a:t>
            </a:r>
            <a:r>
              <a:rPr lang="en-US" sz="1600" b="1">
                <a:solidFill>
                  <a:srgbClr val="0A0A0A"/>
                </a:solidFill>
                <a:latin typeface="Century Gothic"/>
                <a:cs typeface="Times New Roman"/>
              </a:rPr>
              <a:t>J.D.</a:t>
            </a:r>
            <a:r>
              <a:rPr lang="en-US" sz="1600">
                <a:solidFill>
                  <a:srgbClr val="0A0A0A"/>
                </a:solidFill>
                <a:latin typeface="Century Gothic"/>
                <a:cs typeface="Times New Roman"/>
              </a:rPr>
              <a:t> (Columbia), international studies in </a:t>
            </a:r>
            <a:r>
              <a:rPr lang="en-US" sz="1600" b="1">
                <a:solidFill>
                  <a:srgbClr val="0A0A0A"/>
                </a:solidFill>
                <a:latin typeface="Century Gothic"/>
                <a:cs typeface="Times New Roman"/>
              </a:rPr>
              <a:t>Geneva</a:t>
            </a:r>
            <a:endParaRPr lang="en-US" sz="1600" b="1">
              <a:latin typeface="Century Gothic"/>
            </a:endParaRPr>
          </a:p>
          <a:p>
            <a:pPr>
              <a:buFont typeface="Arial"/>
            </a:pPr>
            <a:endParaRPr lang="en-US">
              <a:solidFill>
                <a:srgbClr val="0A0A0A"/>
              </a:solidFill>
              <a:cs typeface="Times New Roman"/>
            </a:endParaRPr>
          </a:p>
        </p:txBody>
      </p:sp>
      <p:sp>
        <p:nvSpPr>
          <p:cNvPr id="5" name="Slide Number Placeholder 4">
            <a:extLst>
              <a:ext uri="{FF2B5EF4-FFF2-40B4-BE49-F238E27FC236}">
                <a16:creationId xmlns:a16="http://schemas.microsoft.com/office/drawing/2014/main" id="{B2E1DB42-9A21-5491-E8C6-0EA2F57589A7}"/>
              </a:ext>
            </a:extLst>
          </p:cNvPr>
          <p:cNvSpPr>
            <a:spLocks noGrp="1"/>
          </p:cNvSpPr>
          <p:nvPr>
            <p:ph type="sldNum" sz="quarter" idx="12"/>
          </p:nvPr>
        </p:nvSpPr>
        <p:spPr/>
        <p:txBody>
          <a:bodyPr/>
          <a:lstStyle/>
          <a:p>
            <a:fld id="{330EA680-D336-4FF7-8B7A-9848BB0A1C32}" type="slidenum">
              <a:rPr lang="en-US" smtClean="0"/>
              <a:t>224</a:t>
            </a:fld>
            <a:endParaRPr lang="en-US"/>
          </a:p>
        </p:txBody>
      </p:sp>
      <p:pic>
        <p:nvPicPr>
          <p:cNvPr id="7" name="Picture 6" descr="A person in a suit smiling&#10;&#10;AI-generated content may be incorrect.">
            <a:extLst>
              <a:ext uri="{FF2B5EF4-FFF2-40B4-BE49-F238E27FC236}">
                <a16:creationId xmlns:a16="http://schemas.microsoft.com/office/drawing/2014/main" id="{AF814924-4E9A-7FED-9709-FD07228316B5}"/>
              </a:ext>
            </a:extLst>
          </p:cNvPr>
          <p:cNvPicPr>
            <a:picLocks noChangeAspect="1"/>
          </p:cNvPicPr>
          <p:nvPr/>
        </p:nvPicPr>
        <p:blipFill>
          <a:blip r:embed="rId3"/>
          <a:stretch>
            <a:fillRect/>
          </a:stretch>
        </p:blipFill>
        <p:spPr>
          <a:xfrm>
            <a:off x="555434" y="1560723"/>
            <a:ext cx="3525397" cy="3571301"/>
          </a:xfrm>
          <a:prstGeom prst="rect">
            <a:avLst/>
          </a:prstGeom>
        </p:spPr>
      </p:pic>
    </p:spTree>
    <p:extLst>
      <p:ext uri="{BB962C8B-B14F-4D97-AF65-F5344CB8AC3E}">
        <p14:creationId xmlns:p14="http://schemas.microsoft.com/office/powerpoint/2010/main" val="278983590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F8E47FD-1D54-FF10-587E-D7BBAF6E7E5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E4E8069-45E6-0ABE-1D16-E81415CA3DE2}"/>
              </a:ext>
            </a:extLst>
          </p:cNvPr>
          <p:cNvSpPr txBox="1">
            <a:spLocks/>
          </p:cNvSpPr>
          <p:nvPr/>
        </p:nvSpPr>
        <p:spPr>
          <a:xfrm>
            <a:off x="118995" y="192825"/>
            <a:ext cx="10653578" cy="540855"/>
          </a:xfrm>
          <a:prstGeom prst="rect">
            <a:avLst/>
          </a:prstGeom>
        </p:spPr>
        <p:txBody>
          <a:bodyPr vert="horz" lIns="91440" tIns="45720" rIns="91440" bIns="45720" rtlCol="0" anchor="b">
            <a:normAutofit/>
          </a:bodyPr>
          <a:lstStyle>
            <a:defPPr>
              <a:defRPr lang="en-US"/>
            </a:defPPr>
            <a:lvl1pPr marL="0" algn="l" defTabSz="403388" rtl="0" eaLnBrk="1" latinLnBrk="0" hangingPunct="1">
              <a:lnSpc>
                <a:spcPct val="90000"/>
              </a:lnSpc>
              <a:spcBef>
                <a:spcPct val="0"/>
              </a:spcBef>
              <a:buNone/>
              <a:defRPr sz="1588" kern="1200">
                <a:solidFill>
                  <a:schemeClr val="tx1"/>
                </a:solidFill>
                <a:latin typeface="+mn-lt"/>
                <a:ea typeface="+mn-ea"/>
                <a:cs typeface="+mn-cs"/>
              </a:defRPr>
            </a:lvl1pPr>
            <a:lvl2pPr marL="403388" algn="l" defTabSz="403388" rtl="0" eaLnBrk="1" latinLnBrk="0" hangingPunct="1">
              <a:defRPr sz="1588" kern="1200">
                <a:solidFill>
                  <a:schemeClr val="tx1"/>
                </a:solidFill>
                <a:latin typeface="+mn-lt"/>
                <a:ea typeface="+mn-ea"/>
                <a:cs typeface="+mn-cs"/>
              </a:defRPr>
            </a:lvl2pPr>
            <a:lvl3pPr marL="806775" algn="l" defTabSz="403388" rtl="0" eaLnBrk="1" latinLnBrk="0" hangingPunct="1">
              <a:defRPr sz="1588" kern="1200">
                <a:solidFill>
                  <a:schemeClr val="tx1"/>
                </a:solidFill>
                <a:latin typeface="+mn-lt"/>
                <a:ea typeface="+mn-ea"/>
                <a:cs typeface="+mn-cs"/>
              </a:defRPr>
            </a:lvl3pPr>
            <a:lvl4pPr marL="1210163" algn="l" defTabSz="403388" rtl="0" eaLnBrk="1" latinLnBrk="0" hangingPunct="1">
              <a:defRPr sz="1588" kern="1200">
                <a:solidFill>
                  <a:schemeClr val="tx1"/>
                </a:solidFill>
                <a:latin typeface="+mn-lt"/>
                <a:ea typeface="+mn-ea"/>
                <a:cs typeface="+mn-cs"/>
              </a:defRPr>
            </a:lvl4pPr>
            <a:lvl5pPr marL="1613550" algn="l" defTabSz="403388" rtl="0" eaLnBrk="1" latinLnBrk="0" hangingPunct="1">
              <a:defRPr sz="1588" kern="1200">
                <a:solidFill>
                  <a:schemeClr val="tx1"/>
                </a:solidFill>
                <a:latin typeface="+mn-lt"/>
                <a:ea typeface="+mn-ea"/>
                <a:cs typeface="+mn-cs"/>
              </a:defRPr>
            </a:lvl5pPr>
            <a:lvl6pPr marL="2016938" algn="l" defTabSz="403388" rtl="0" eaLnBrk="1" latinLnBrk="0" hangingPunct="1">
              <a:defRPr sz="1588" kern="1200">
                <a:solidFill>
                  <a:schemeClr val="tx1"/>
                </a:solidFill>
                <a:latin typeface="+mn-lt"/>
                <a:ea typeface="+mn-ea"/>
                <a:cs typeface="+mn-cs"/>
              </a:defRPr>
            </a:lvl6pPr>
            <a:lvl7pPr marL="2420325" algn="l" defTabSz="403388" rtl="0" eaLnBrk="1" latinLnBrk="0" hangingPunct="1">
              <a:defRPr sz="1588" kern="1200">
                <a:solidFill>
                  <a:schemeClr val="tx1"/>
                </a:solidFill>
                <a:latin typeface="+mn-lt"/>
                <a:ea typeface="+mn-ea"/>
                <a:cs typeface="+mn-cs"/>
              </a:defRPr>
            </a:lvl7pPr>
            <a:lvl8pPr marL="2823713" algn="l" defTabSz="403388" rtl="0" eaLnBrk="1" latinLnBrk="0" hangingPunct="1">
              <a:defRPr sz="1588" kern="1200">
                <a:solidFill>
                  <a:schemeClr val="tx1"/>
                </a:solidFill>
                <a:latin typeface="+mn-lt"/>
                <a:ea typeface="+mn-ea"/>
                <a:cs typeface="+mn-cs"/>
              </a:defRPr>
            </a:lvl8pPr>
            <a:lvl9pPr marL="3227100" algn="l" defTabSz="403388" rtl="0" eaLnBrk="1" latinLnBrk="0" hangingPunct="1">
              <a:defRPr sz="1588" kern="1200">
                <a:solidFill>
                  <a:schemeClr val="tx1"/>
                </a:solidFill>
                <a:latin typeface="+mn-lt"/>
                <a:ea typeface="+mn-ea"/>
                <a:cs typeface="+mn-cs"/>
              </a:defRPr>
            </a:lvl9pPr>
          </a:lstStyle>
          <a:p>
            <a:r>
              <a:rPr lang="en-US" sz="2500" b="1">
                <a:solidFill>
                  <a:srgbClr val="0A0A0A"/>
                </a:solidFill>
                <a:latin typeface="Aptos"/>
                <a:cs typeface="Segoe UI"/>
              </a:rPr>
              <a:t>Judson Althoff - Executive Vice President and Chief Commercial Officer</a:t>
            </a:r>
            <a:r>
              <a:rPr lang="en-US" sz="2800" b="1">
                <a:solidFill>
                  <a:srgbClr val="000000"/>
                </a:solidFill>
                <a:latin typeface="Aptos"/>
                <a:cs typeface="Times New Roman"/>
              </a:rPr>
              <a:t> </a:t>
            </a:r>
            <a:endParaRPr lang="en-US" sz="2800" b="1"/>
          </a:p>
        </p:txBody>
      </p:sp>
      <p:cxnSp>
        <p:nvCxnSpPr>
          <p:cNvPr id="8" name="Straight Connector 7">
            <a:extLst>
              <a:ext uri="{FF2B5EF4-FFF2-40B4-BE49-F238E27FC236}">
                <a16:creationId xmlns:a16="http://schemas.microsoft.com/office/drawing/2014/main" id="{92EFB76A-AAEC-4DE0-9A0F-6BD70AA80B08}"/>
              </a:ext>
            </a:extLst>
          </p:cNvPr>
          <p:cNvCxnSpPr>
            <a:cxnSpLocks/>
          </p:cNvCxnSpPr>
          <p:nvPr/>
        </p:nvCxnSpPr>
        <p:spPr>
          <a:xfrm>
            <a:off x="235412" y="798419"/>
            <a:ext cx="11721176" cy="0"/>
          </a:xfrm>
          <a:prstGeom prst="line">
            <a:avLst/>
          </a:prstGeom>
          <a:ln>
            <a:solidFill>
              <a:schemeClr val="accent1"/>
            </a:solidFill>
          </a:ln>
        </p:spPr>
        <p:style>
          <a:lnRef idx="2">
            <a:schemeClr val="dk1"/>
          </a:lnRef>
          <a:fillRef idx="0">
            <a:schemeClr val="dk1"/>
          </a:fillRef>
          <a:effectRef idx="1">
            <a:schemeClr val="dk1"/>
          </a:effectRef>
          <a:fontRef idx="minor">
            <a:schemeClr val="tx1"/>
          </a:fontRef>
        </p:style>
      </p:cxnSp>
      <p:pic>
        <p:nvPicPr>
          <p:cNvPr id="6" name="Picture 5" descr="A black background with grey text&#10;&#10;AI-generated content may be incorrect.">
            <a:extLst>
              <a:ext uri="{FF2B5EF4-FFF2-40B4-BE49-F238E27FC236}">
                <a16:creationId xmlns:a16="http://schemas.microsoft.com/office/drawing/2014/main" id="{A65A6302-FF3F-F391-5D56-47561F970259}"/>
              </a:ext>
            </a:extLst>
          </p:cNvPr>
          <p:cNvPicPr>
            <a:picLocks noChangeAspect="1"/>
          </p:cNvPicPr>
          <p:nvPr/>
        </p:nvPicPr>
        <p:blipFill>
          <a:blip r:embed="rId2"/>
          <a:stretch>
            <a:fillRect/>
          </a:stretch>
        </p:blipFill>
        <p:spPr>
          <a:xfrm>
            <a:off x="10495205" y="88"/>
            <a:ext cx="1568511" cy="925616"/>
          </a:xfrm>
          <a:prstGeom prst="rect">
            <a:avLst/>
          </a:prstGeom>
        </p:spPr>
      </p:pic>
      <p:sp>
        <p:nvSpPr>
          <p:cNvPr id="4" name="TextBox 3">
            <a:extLst>
              <a:ext uri="{FF2B5EF4-FFF2-40B4-BE49-F238E27FC236}">
                <a16:creationId xmlns:a16="http://schemas.microsoft.com/office/drawing/2014/main" id="{DD7DFD2C-034E-888B-02CF-8D3A25058291}"/>
              </a:ext>
            </a:extLst>
          </p:cNvPr>
          <p:cNvSpPr txBox="1"/>
          <p:nvPr/>
        </p:nvSpPr>
        <p:spPr>
          <a:xfrm>
            <a:off x="4719212" y="1160423"/>
            <a:ext cx="7224847"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solidFill>
                  <a:srgbClr val="0A0A0A"/>
                </a:solidFill>
                <a:latin typeface="Century Gothic"/>
                <a:ea typeface="+mn-lt"/>
                <a:cs typeface="Times New Roman"/>
              </a:rPr>
              <a:t>Leads </a:t>
            </a:r>
            <a:r>
              <a:rPr lang="en-US" sz="1600" b="1">
                <a:solidFill>
                  <a:srgbClr val="0A0A0A"/>
                </a:solidFill>
                <a:latin typeface="Century Gothic"/>
                <a:ea typeface="+mn-lt"/>
                <a:cs typeface="Times New Roman"/>
              </a:rPr>
              <a:t>global commercial business</a:t>
            </a:r>
            <a:r>
              <a:rPr lang="en-US" sz="1600">
                <a:solidFill>
                  <a:srgbClr val="0A0A0A"/>
                </a:solidFill>
                <a:latin typeface="Century Gothic"/>
                <a:ea typeface="+mn-lt"/>
                <a:cs typeface="Times New Roman"/>
              </a:rPr>
              <a:t>, driving sales, revenue, and strategy</a:t>
            </a:r>
            <a:endParaRPr lang="en-US" sz="1600">
              <a:latin typeface="Century Gothic"/>
            </a:endParaRPr>
          </a:p>
          <a:p>
            <a:pPr marL="285750" indent="-285750">
              <a:buFont typeface="Arial"/>
              <a:buChar char="•"/>
            </a:pPr>
            <a:r>
              <a:rPr lang="en-US" sz="1600">
                <a:solidFill>
                  <a:srgbClr val="0A0A0A"/>
                </a:solidFill>
                <a:latin typeface="Century Gothic"/>
                <a:ea typeface="+mn-lt"/>
                <a:cs typeface="Times New Roman"/>
              </a:rPr>
              <a:t>Oversees </a:t>
            </a:r>
            <a:r>
              <a:rPr lang="en-US" sz="1600" b="1">
                <a:solidFill>
                  <a:srgbClr val="0A0A0A"/>
                </a:solidFill>
                <a:latin typeface="Century Gothic"/>
                <a:ea typeface="+mn-lt"/>
                <a:cs typeface="Times New Roman"/>
              </a:rPr>
              <a:t>enterprise, SMB, public sector, partners, and developers</a:t>
            </a:r>
            <a:r>
              <a:rPr lang="en-US" sz="1600">
                <a:solidFill>
                  <a:srgbClr val="0A0A0A"/>
                </a:solidFill>
                <a:latin typeface="Century Gothic"/>
                <a:ea typeface="+mn-lt"/>
                <a:cs typeface="Times New Roman"/>
              </a:rPr>
              <a:t> in 120+ regions</a:t>
            </a:r>
            <a:endParaRPr lang="en-US" sz="1600">
              <a:latin typeface="Century Gothic"/>
            </a:endParaRPr>
          </a:p>
          <a:p>
            <a:pPr marL="285750" indent="-285750">
              <a:buFont typeface="Arial"/>
              <a:buChar char="•"/>
            </a:pPr>
            <a:r>
              <a:rPr lang="en-US" sz="1600">
                <a:solidFill>
                  <a:srgbClr val="0A0A0A"/>
                </a:solidFill>
                <a:latin typeface="Century Gothic"/>
                <a:ea typeface="+mn-lt"/>
                <a:cs typeface="Times New Roman"/>
              </a:rPr>
              <a:t>Known for </a:t>
            </a:r>
            <a:r>
              <a:rPr lang="en-US" sz="1600" b="1">
                <a:solidFill>
                  <a:srgbClr val="0A0A0A"/>
                </a:solidFill>
                <a:latin typeface="Century Gothic"/>
                <a:ea typeface="+mn-lt"/>
                <a:cs typeface="Times New Roman"/>
              </a:rPr>
              <a:t>customer co-innovation</a:t>
            </a:r>
            <a:r>
              <a:rPr lang="en-US" sz="1600">
                <a:solidFill>
                  <a:srgbClr val="0A0A0A"/>
                </a:solidFill>
                <a:latin typeface="Century Gothic"/>
                <a:ea typeface="+mn-lt"/>
                <a:cs typeface="Times New Roman"/>
              </a:rPr>
              <a:t> and scaling </a:t>
            </a:r>
            <a:r>
              <a:rPr lang="en-US" sz="1600" b="1">
                <a:solidFill>
                  <a:srgbClr val="0A0A0A"/>
                </a:solidFill>
                <a:latin typeface="Century Gothic"/>
                <a:ea typeface="+mn-lt"/>
                <a:cs typeface="Times New Roman"/>
              </a:rPr>
              <a:t>digital transformation</a:t>
            </a:r>
            <a:endParaRPr lang="en-US" sz="1600">
              <a:latin typeface="Century Gothic"/>
            </a:endParaRPr>
          </a:p>
          <a:p>
            <a:pPr marL="285750" indent="-285750">
              <a:buFont typeface="Arial"/>
              <a:buChar char="•"/>
            </a:pPr>
            <a:r>
              <a:rPr lang="en-US" sz="1600">
                <a:solidFill>
                  <a:srgbClr val="0A0A0A"/>
                </a:solidFill>
                <a:latin typeface="Century Gothic"/>
                <a:ea typeface="+mn-lt"/>
                <a:cs typeface="Times New Roman"/>
              </a:rPr>
              <a:t>Key driver behind Microsoft’s </a:t>
            </a:r>
            <a:r>
              <a:rPr lang="en-US" sz="1600" b="1">
                <a:solidFill>
                  <a:srgbClr val="0A0A0A"/>
                </a:solidFill>
                <a:latin typeface="Century Gothic"/>
                <a:ea typeface="+mn-lt"/>
                <a:cs typeface="Times New Roman"/>
              </a:rPr>
              <a:t>commercial cloud revenue growth</a:t>
            </a:r>
            <a:endParaRPr lang="en-US" sz="1600">
              <a:latin typeface="Century Gothic"/>
            </a:endParaRPr>
          </a:p>
          <a:p>
            <a:pPr marL="285750" indent="-285750">
              <a:buFont typeface="Arial"/>
              <a:buChar char="•"/>
            </a:pPr>
            <a:r>
              <a:rPr lang="en-US" sz="1600">
                <a:solidFill>
                  <a:srgbClr val="0A0A0A"/>
                </a:solidFill>
                <a:latin typeface="Century Gothic"/>
                <a:ea typeface="+mn-lt"/>
                <a:cs typeface="Times New Roman"/>
              </a:rPr>
              <a:t>Joined Microsoft in </a:t>
            </a:r>
            <a:r>
              <a:rPr lang="en-US" sz="1600" b="1">
                <a:solidFill>
                  <a:srgbClr val="0A0A0A"/>
                </a:solidFill>
                <a:latin typeface="Century Gothic"/>
                <a:ea typeface="+mn-lt"/>
                <a:cs typeface="Times New Roman"/>
              </a:rPr>
              <a:t>2013</a:t>
            </a:r>
            <a:r>
              <a:rPr lang="en-US" sz="1600">
                <a:solidFill>
                  <a:srgbClr val="0A0A0A"/>
                </a:solidFill>
                <a:latin typeface="Century Gothic"/>
                <a:ea typeface="+mn-lt"/>
                <a:cs typeface="Times New Roman"/>
              </a:rPr>
              <a:t> as President, Microsoft North America</a:t>
            </a:r>
            <a:endParaRPr lang="en-US" sz="1600">
              <a:latin typeface="Century Gothic"/>
            </a:endParaRPr>
          </a:p>
          <a:p>
            <a:pPr marL="285750" indent="-285750">
              <a:buFont typeface="Arial"/>
              <a:buChar char="•"/>
            </a:pPr>
            <a:r>
              <a:rPr lang="en-US" sz="1600">
                <a:solidFill>
                  <a:srgbClr val="0A0A0A"/>
                </a:solidFill>
                <a:latin typeface="Century Gothic"/>
                <a:ea typeface="+mn-lt"/>
                <a:cs typeface="Times New Roman"/>
              </a:rPr>
              <a:t>Former senior roles at </a:t>
            </a:r>
            <a:r>
              <a:rPr lang="en-US" sz="1600" b="1">
                <a:solidFill>
                  <a:srgbClr val="0A0A0A"/>
                </a:solidFill>
                <a:latin typeface="Century Gothic"/>
                <a:ea typeface="+mn-lt"/>
                <a:cs typeface="Times New Roman"/>
              </a:rPr>
              <a:t>Oracle</a:t>
            </a:r>
            <a:r>
              <a:rPr lang="en-US" sz="1600">
                <a:solidFill>
                  <a:srgbClr val="0A0A0A"/>
                </a:solidFill>
                <a:latin typeface="Century Gothic"/>
                <a:ea typeface="+mn-lt"/>
                <a:cs typeface="Times New Roman"/>
              </a:rPr>
              <a:t> and </a:t>
            </a:r>
            <a:r>
              <a:rPr lang="en-US" sz="1600" b="1">
                <a:solidFill>
                  <a:srgbClr val="0A0A0A"/>
                </a:solidFill>
                <a:latin typeface="Century Gothic"/>
                <a:ea typeface="+mn-lt"/>
                <a:cs typeface="Times New Roman"/>
              </a:rPr>
              <a:t>EMC</a:t>
            </a:r>
            <a:endParaRPr lang="en-US" sz="1600">
              <a:latin typeface="Century Gothic"/>
            </a:endParaRPr>
          </a:p>
          <a:p>
            <a:pPr marL="285750" indent="-285750">
              <a:buFont typeface="Arial"/>
              <a:buChar char="•"/>
            </a:pPr>
            <a:r>
              <a:rPr lang="en-US" sz="1600">
                <a:solidFill>
                  <a:srgbClr val="0A0A0A"/>
                </a:solidFill>
                <a:latin typeface="Century Gothic"/>
                <a:ea typeface="+mn-lt"/>
                <a:cs typeface="Times New Roman"/>
              </a:rPr>
              <a:t>Graduate of </a:t>
            </a:r>
            <a:r>
              <a:rPr lang="en-US" sz="1600" b="1">
                <a:solidFill>
                  <a:srgbClr val="0A0A0A"/>
                </a:solidFill>
                <a:latin typeface="Century Gothic"/>
                <a:ea typeface="+mn-lt"/>
                <a:cs typeface="Times New Roman"/>
              </a:rPr>
              <a:t>Illinois Institute of Technology</a:t>
            </a:r>
            <a:r>
              <a:rPr lang="en-US" sz="1600">
                <a:solidFill>
                  <a:srgbClr val="0A0A0A"/>
                </a:solidFill>
                <a:latin typeface="Century Gothic"/>
                <a:ea typeface="+mn-lt"/>
                <a:cs typeface="Times New Roman"/>
              </a:rPr>
              <a:t>; board member at </a:t>
            </a:r>
            <a:r>
              <a:rPr lang="en-US" sz="1600" b="1">
                <a:solidFill>
                  <a:srgbClr val="0A0A0A"/>
                </a:solidFill>
                <a:latin typeface="Century Gothic"/>
                <a:ea typeface="+mn-lt"/>
                <a:cs typeface="Times New Roman"/>
              </a:rPr>
              <a:t>Ecolab</a:t>
            </a:r>
            <a:endParaRPr lang="en-US" sz="1600">
              <a:latin typeface="Century Gothic"/>
            </a:endParaRPr>
          </a:p>
          <a:p>
            <a:pPr marL="285750" indent="-285750">
              <a:buFont typeface="Arial"/>
              <a:buChar char="•"/>
            </a:pPr>
            <a:r>
              <a:rPr lang="en-US" sz="1600">
                <a:solidFill>
                  <a:srgbClr val="0A0A0A"/>
                </a:solidFill>
                <a:latin typeface="Century Gothic"/>
                <a:ea typeface="+mn-lt"/>
                <a:cs typeface="Times New Roman"/>
              </a:rPr>
              <a:t>Based in </a:t>
            </a:r>
            <a:r>
              <a:rPr lang="en-US" sz="1600" b="1">
                <a:solidFill>
                  <a:srgbClr val="0A0A0A"/>
                </a:solidFill>
                <a:latin typeface="Century Gothic"/>
                <a:ea typeface="+mn-lt"/>
                <a:cs typeface="Times New Roman"/>
              </a:rPr>
              <a:t>Seattle</a:t>
            </a:r>
            <a:r>
              <a:rPr lang="en-US" sz="1600">
                <a:solidFill>
                  <a:srgbClr val="0A0A0A"/>
                </a:solidFill>
                <a:latin typeface="Century Gothic"/>
                <a:ea typeface="+mn-lt"/>
                <a:cs typeface="Times New Roman"/>
              </a:rPr>
              <a:t> with wife and four children</a:t>
            </a:r>
            <a:endParaRPr lang="en-US" sz="1600">
              <a:latin typeface="Century Gothic"/>
            </a:endParaRPr>
          </a:p>
          <a:p>
            <a:pPr marL="285750" indent="-285750">
              <a:buFont typeface="Arial"/>
              <a:buChar char="•"/>
            </a:pPr>
            <a:endParaRPr lang="en-US"/>
          </a:p>
        </p:txBody>
      </p:sp>
      <p:sp>
        <p:nvSpPr>
          <p:cNvPr id="2" name="Slide Number Placeholder 1">
            <a:extLst>
              <a:ext uri="{FF2B5EF4-FFF2-40B4-BE49-F238E27FC236}">
                <a16:creationId xmlns:a16="http://schemas.microsoft.com/office/drawing/2014/main" id="{2EB7673C-5941-08F2-EA40-08D2833D6140}"/>
              </a:ext>
            </a:extLst>
          </p:cNvPr>
          <p:cNvSpPr>
            <a:spLocks noGrp="1"/>
          </p:cNvSpPr>
          <p:nvPr>
            <p:ph type="sldNum" sz="quarter" idx="12"/>
          </p:nvPr>
        </p:nvSpPr>
        <p:spPr/>
        <p:txBody>
          <a:bodyPr/>
          <a:lstStyle/>
          <a:p>
            <a:fld id="{330EA680-D336-4FF7-8B7A-9848BB0A1C32}" type="slidenum">
              <a:rPr lang="en-US" smtClean="0"/>
              <a:t>225</a:t>
            </a:fld>
            <a:endParaRPr lang="en-US"/>
          </a:p>
        </p:txBody>
      </p:sp>
      <p:pic>
        <p:nvPicPr>
          <p:cNvPr id="7" name="Picture 6" descr="A person wearing glasses and a suit&#10;&#10;AI-generated content may be incorrect.">
            <a:extLst>
              <a:ext uri="{FF2B5EF4-FFF2-40B4-BE49-F238E27FC236}">
                <a16:creationId xmlns:a16="http://schemas.microsoft.com/office/drawing/2014/main" id="{4EEFBAFE-19E1-B4B6-39CF-C82776DA871E}"/>
              </a:ext>
            </a:extLst>
          </p:cNvPr>
          <p:cNvPicPr>
            <a:picLocks noChangeAspect="1"/>
          </p:cNvPicPr>
          <p:nvPr/>
        </p:nvPicPr>
        <p:blipFill>
          <a:blip r:embed="rId3"/>
          <a:stretch>
            <a:fillRect/>
          </a:stretch>
        </p:blipFill>
        <p:spPr>
          <a:xfrm>
            <a:off x="819150" y="1781175"/>
            <a:ext cx="3295650" cy="3295650"/>
          </a:xfrm>
          <a:prstGeom prst="rect">
            <a:avLst/>
          </a:prstGeom>
        </p:spPr>
      </p:pic>
    </p:spTree>
    <p:extLst>
      <p:ext uri="{BB962C8B-B14F-4D97-AF65-F5344CB8AC3E}">
        <p14:creationId xmlns:p14="http://schemas.microsoft.com/office/powerpoint/2010/main" val="241021113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53B8D0F-5449-58C8-68A7-F3FFDE1153D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78C13F9-9BEE-7202-F2D5-2ACCEA71C0A2}"/>
              </a:ext>
            </a:extLst>
          </p:cNvPr>
          <p:cNvSpPr txBox="1">
            <a:spLocks/>
          </p:cNvSpPr>
          <p:nvPr/>
        </p:nvSpPr>
        <p:spPr>
          <a:xfrm>
            <a:off x="108412" y="192825"/>
            <a:ext cx="10653578" cy="540855"/>
          </a:xfrm>
          <a:prstGeom prst="rect">
            <a:avLst/>
          </a:prstGeom>
        </p:spPr>
        <p:txBody>
          <a:bodyPr vert="horz" lIns="91440" tIns="45720" rIns="91440" bIns="45720" rtlCol="0" anchor="b">
            <a:noAutofit/>
          </a:bodyPr>
          <a:lstStyle>
            <a:defPPr>
              <a:defRPr lang="en-US"/>
            </a:defPPr>
            <a:lvl1pPr marL="0" algn="l" defTabSz="403388" rtl="0" eaLnBrk="1" latinLnBrk="0" hangingPunct="1">
              <a:lnSpc>
                <a:spcPct val="90000"/>
              </a:lnSpc>
              <a:spcBef>
                <a:spcPct val="0"/>
              </a:spcBef>
              <a:buNone/>
              <a:defRPr sz="1588" kern="1200">
                <a:solidFill>
                  <a:schemeClr val="tx1"/>
                </a:solidFill>
                <a:latin typeface="+mn-lt"/>
                <a:ea typeface="+mn-ea"/>
                <a:cs typeface="+mn-cs"/>
              </a:defRPr>
            </a:lvl1pPr>
            <a:lvl2pPr marL="403388" algn="l" defTabSz="403388" rtl="0" eaLnBrk="1" latinLnBrk="0" hangingPunct="1">
              <a:defRPr sz="1588" kern="1200">
                <a:solidFill>
                  <a:schemeClr val="tx1"/>
                </a:solidFill>
                <a:latin typeface="+mn-lt"/>
                <a:ea typeface="+mn-ea"/>
                <a:cs typeface="+mn-cs"/>
              </a:defRPr>
            </a:lvl2pPr>
            <a:lvl3pPr marL="806775" algn="l" defTabSz="403388" rtl="0" eaLnBrk="1" latinLnBrk="0" hangingPunct="1">
              <a:defRPr sz="1588" kern="1200">
                <a:solidFill>
                  <a:schemeClr val="tx1"/>
                </a:solidFill>
                <a:latin typeface="+mn-lt"/>
                <a:ea typeface="+mn-ea"/>
                <a:cs typeface="+mn-cs"/>
              </a:defRPr>
            </a:lvl3pPr>
            <a:lvl4pPr marL="1210163" algn="l" defTabSz="403388" rtl="0" eaLnBrk="1" latinLnBrk="0" hangingPunct="1">
              <a:defRPr sz="1588" kern="1200">
                <a:solidFill>
                  <a:schemeClr val="tx1"/>
                </a:solidFill>
                <a:latin typeface="+mn-lt"/>
                <a:ea typeface="+mn-ea"/>
                <a:cs typeface="+mn-cs"/>
              </a:defRPr>
            </a:lvl4pPr>
            <a:lvl5pPr marL="1613550" algn="l" defTabSz="403388" rtl="0" eaLnBrk="1" latinLnBrk="0" hangingPunct="1">
              <a:defRPr sz="1588" kern="1200">
                <a:solidFill>
                  <a:schemeClr val="tx1"/>
                </a:solidFill>
                <a:latin typeface="+mn-lt"/>
                <a:ea typeface="+mn-ea"/>
                <a:cs typeface="+mn-cs"/>
              </a:defRPr>
            </a:lvl5pPr>
            <a:lvl6pPr marL="2016938" algn="l" defTabSz="403388" rtl="0" eaLnBrk="1" latinLnBrk="0" hangingPunct="1">
              <a:defRPr sz="1588" kern="1200">
                <a:solidFill>
                  <a:schemeClr val="tx1"/>
                </a:solidFill>
                <a:latin typeface="+mn-lt"/>
                <a:ea typeface="+mn-ea"/>
                <a:cs typeface="+mn-cs"/>
              </a:defRPr>
            </a:lvl6pPr>
            <a:lvl7pPr marL="2420325" algn="l" defTabSz="403388" rtl="0" eaLnBrk="1" latinLnBrk="0" hangingPunct="1">
              <a:defRPr sz="1588" kern="1200">
                <a:solidFill>
                  <a:schemeClr val="tx1"/>
                </a:solidFill>
                <a:latin typeface="+mn-lt"/>
                <a:ea typeface="+mn-ea"/>
                <a:cs typeface="+mn-cs"/>
              </a:defRPr>
            </a:lvl7pPr>
            <a:lvl8pPr marL="2823713" algn="l" defTabSz="403388" rtl="0" eaLnBrk="1" latinLnBrk="0" hangingPunct="1">
              <a:defRPr sz="1588" kern="1200">
                <a:solidFill>
                  <a:schemeClr val="tx1"/>
                </a:solidFill>
                <a:latin typeface="+mn-lt"/>
                <a:ea typeface="+mn-ea"/>
                <a:cs typeface="+mn-cs"/>
              </a:defRPr>
            </a:lvl8pPr>
            <a:lvl9pPr marL="3227100" algn="l" defTabSz="403388" rtl="0" eaLnBrk="1" latinLnBrk="0" hangingPunct="1">
              <a:defRPr sz="1588" kern="1200">
                <a:solidFill>
                  <a:schemeClr val="tx1"/>
                </a:solidFill>
                <a:latin typeface="+mn-lt"/>
                <a:ea typeface="+mn-ea"/>
                <a:cs typeface="+mn-cs"/>
              </a:defRPr>
            </a:lvl9pPr>
          </a:lstStyle>
          <a:p>
            <a:r>
              <a:rPr lang="en-US" sz="2200" b="1">
                <a:solidFill>
                  <a:srgbClr val="0A0A0A"/>
                </a:solidFill>
                <a:latin typeface="Aptos"/>
                <a:cs typeface="Segoe UI"/>
              </a:rPr>
              <a:t>Kathleen Hogan - Executive Vice President, Office of Strategy and Transformation</a:t>
            </a:r>
            <a:r>
              <a:rPr lang="en-US" sz="2200" b="1">
                <a:solidFill>
                  <a:srgbClr val="000000"/>
                </a:solidFill>
                <a:latin typeface="Aptos"/>
                <a:cs typeface="Times New Roman"/>
              </a:rPr>
              <a:t> </a:t>
            </a:r>
            <a:endParaRPr lang="en-US" sz="2200" b="1"/>
          </a:p>
        </p:txBody>
      </p:sp>
      <p:cxnSp>
        <p:nvCxnSpPr>
          <p:cNvPr id="8" name="Straight Connector 7">
            <a:extLst>
              <a:ext uri="{FF2B5EF4-FFF2-40B4-BE49-F238E27FC236}">
                <a16:creationId xmlns:a16="http://schemas.microsoft.com/office/drawing/2014/main" id="{891C2728-3F30-ADEE-C39C-CA90D1D101D4}"/>
              </a:ext>
            </a:extLst>
          </p:cNvPr>
          <p:cNvCxnSpPr>
            <a:cxnSpLocks/>
          </p:cNvCxnSpPr>
          <p:nvPr/>
        </p:nvCxnSpPr>
        <p:spPr>
          <a:xfrm>
            <a:off x="235412" y="798419"/>
            <a:ext cx="11721176" cy="0"/>
          </a:xfrm>
          <a:prstGeom prst="line">
            <a:avLst/>
          </a:prstGeom>
          <a:ln>
            <a:solidFill>
              <a:schemeClr val="accent1"/>
            </a:solidFill>
          </a:ln>
        </p:spPr>
        <p:style>
          <a:lnRef idx="2">
            <a:schemeClr val="dk1"/>
          </a:lnRef>
          <a:fillRef idx="0">
            <a:schemeClr val="dk1"/>
          </a:fillRef>
          <a:effectRef idx="1">
            <a:schemeClr val="dk1"/>
          </a:effectRef>
          <a:fontRef idx="minor">
            <a:schemeClr val="tx1"/>
          </a:fontRef>
        </p:style>
      </p:cxnSp>
      <p:pic>
        <p:nvPicPr>
          <p:cNvPr id="6" name="Picture 5" descr="A black background with grey text&#10;&#10;AI-generated content may be incorrect.">
            <a:extLst>
              <a:ext uri="{FF2B5EF4-FFF2-40B4-BE49-F238E27FC236}">
                <a16:creationId xmlns:a16="http://schemas.microsoft.com/office/drawing/2014/main" id="{18203EDF-AE0D-B8E2-81DF-3BF937CEDEDF}"/>
              </a:ext>
            </a:extLst>
          </p:cNvPr>
          <p:cNvPicPr>
            <a:picLocks noChangeAspect="1"/>
          </p:cNvPicPr>
          <p:nvPr/>
        </p:nvPicPr>
        <p:blipFill>
          <a:blip r:embed="rId2"/>
          <a:stretch>
            <a:fillRect/>
          </a:stretch>
        </p:blipFill>
        <p:spPr>
          <a:xfrm>
            <a:off x="10516372" y="88"/>
            <a:ext cx="1568511" cy="925616"/>
          </a:xfrm>
          <a:prstGeom prst="rect">
            <a:avLst/>
          </a:prstGeom>
        </p:spPr>
      </p:pic>
      <p:sp>
        <p:nvSpPr>
          <p:cNvPr id="4" name="TextBox 3">
            <a:extLst>
              <a:ext uri="{FF2B5EF4-FFF2-40B4-BE49-F238E27FC236}">
                <a16:creationId xmlns:a16="http://schemas.microsoft.com/office/drawing/2014/main" id="{AB5AD860-F5B5-1251-F798-B6272CD70F7B}"/>
              </a:ext>
            </a:extLst>
          </p:cNvPr>
          <p:cNvSpPr txBox="1"/>
          <p:nvPr/>
        </p:nvSpPr>
        <p:spPr>
          <a:xfrm>
            <a:off x="4728737" y="1282597"/>
            <a:ext cx="7224847"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solidFill>
                  <a:srgbClr val="000000"/>
                </a:solidFill>
                <a:latin typeface="Century Gothic"/>
                <a:ea typeface="+mn-lt"/>
                <a:cs typeface="Times New Roman"/>
              </a:rPr>
              <a:t>Leads Microsoft’s </a:t>
            </a:r>
            <a:r>
              <a:rPr lang="en-US" sz="1600" b="1">
                <a:solidFill>
                  <a:srgbClr val="000000"/>
                </a:solidFill>
                <a:latin typeface="Century Gothic"/>
                <a:ea typeface="+mn-lt"/>
                <a:cs typeface="Times New Roman"/>
              </a:rPr>
              <a:t>corporate strategy</a:t>
            </a:r>
            <a:r>
              <a:rPr lang="en-US" sz="1600">
                <a:solidFill>
                  <a:srgbClr val="000000"/>
                </a:solidFill>
                <a:latin typeface="Century Gothic"/>
                <a:ea typeface="+mn-lt"/>
                <a:cs typeface="Times New Roman"/>
              </a:rPr>
              <a:t> and </a:t>
            </a:r>
            <a:r>
              <a:rPr lang="en-US" sz="1600" b="1">
                <a:solidFill>
                  <a:srgbClr val="000000"/>
                </a:solidFill>
                <a:latin typeface="Century Gothic"/>
                <a:ea typeface="+mn-lt"/>
                <a:cs typeface="Times New Roman"/>
              </a:rPr>
              <a:t>company-wide transformation</a:t>
            </a:r>
            <a:endParaRPr lang="en-US" sz="1600">
              <a:latin typeface="Century Gothic"/>
            </a:endParaRPr>
          </a:p>
          <a:p>
            <a:pPr marL="285750" indent="-285750">
              <a:buFont typeface="Arial"/>
              <a:buChar char="•"/>
            </a:pPr>
            <a:r>
              <a:rPr lang="en-US" sz="1600">
                <a:solidFill>
                  <a:srgbClr val="000000"/>
                </a:solidFill>
                <a:latin typeface="Century Gothic"/>
                <a:ea typeface="+mn-lt"/>
                <a:cs typeface="Times New Roman"/>
              </a:rPr>
              <a:t>Former </a:t>
            </a:r>
            <a:r>
              <a:rPr lang="en-US" sz="1600" b="1">
                <a:solidFill>
                  <a:srgbClr val="000000"/>
                </a:solidFill>
                <a:latin typeface="Century Gothic"/>
                <a:ea typeface="+mn-lt"/>
                <a:cs typeface="Times New Roman"/>
              </a:rPr>
              <a:t>Chief Human Resources Officer</a:t>
            </a:r>
            <a:r>
              <a:rPr lang="en-US" sz="1600">
                <a:solidFill>
                  <a:srgbClr val="000000"/>
                </a:solidFill>
                <a:latin typeface="Century Gothic"/>
                <a:ea typeface="+mn-lt"/>
                <a:cs typeface="Times New Roman"/>
              </a:rPr>
              <a:t>, responsible for 220,000+ employees</a:t>
            </a:r>
            <a:endParaRPr lang="en-US" sz="1600">
              <a:latin typeface="Century Gothic"/>
            </a:endParaRPr>
          </a:p>
          <a:p>
            <a:pPr marL="285750" indent="-285750">
              <a:buFont typeface="Arial"/>
              <a:buChar char="•"/>
            </a:pPr>
            <a:r>
              <a:rPr lang="en-US" sz="1600">
                <a:solidFill>
                  <a:srgbClr val="000000"/>
                </a:solidFill>
                <a:latin typeface="Century Gothic"/>
                <a:ea typeface="+mn-lt"/>
                <a:cs typeface="Times New Roman"/>
              </a:rPr>
              <a:t>Previously CVP of </a:t>
            </a:r>
            <a:r>
              <a:rPr lang="en-US" sz="1600" b="1">
                <a:solidFill>
                  <a:srgbClr val="000000"/>
                </a:solidFill>
                <a:latin typeface="Century Gothic"/>
                <a:ea typeface="+mn-lt"/>
                <a:cs typeface="Times New Roman"/>
              </a:rPr>
              <a:t>Microsoft Services</a:t>
            </a:r>
            <a:r>
              <a:rPr lang="en-US" sz="1600">
                <a:solidFill>
                  <a:srgbClr val="000000"/>
                </a:solidFill>
                <a:latin typeface="Century Gothic"/>
                <a:ea typeface="+mn-lt"/>
                <a:cs typeface="Times New Roman"/>
              </a:rPr>
              <a:t>, overseeing global consulting/support</a:t>
            </a:r>
            <a:endParaRPr lang="en-US" sz="1600">
              <a:latin typeface="Century Gothic"/>
            </a:endParaRPr>
          </a:p>
          <a:p>
            <a:pPr marL="285750" indent="-285750">
              <a:buFont typeface="Arial"/>
              <a:buChar char="•"/>
            </a:pPr>
            <a:r>
              <a:rPr lang="en-US" sz="1600">
                <a:solidFill>
                  <a:srgbClr val="000000"/>
                </a:solidFill>
                <a:latin typeface="Century Gothic"/>
                <a:ea typeface="+mn-lt"/>
                <a:cs typeface="Times New Roman"/>
              </a:rPr>
              <a:t>Former </a:t>
            </a:r>
            <a:r>
              <a:rPr lang="en-US" sz="1600" b="1">
                <a:solidFill>
                  <a:srgbClr val="000000"/>
                </a:solidFill>
                <a:latin typeface="Century Gothic"/>
                <a:ea typeface="+mn-lt"/>
                <a:cs typeface="Times New Roman"/>
              </a:rPr>
              <a:t>McKinsey partner</a:t>
            </a:r>
            <a:r>
              <a:rPr lang="en-US" sz="1600">
                <a:solidFill>
                  <a:srgbClr val="000000"/>
                </a:solidFill>
                <a:latin typeface="Century Gothic"/>
                <a:ea typeface="+mn-lt"/>
                <a:cs typeface="Times New Roman"/>
              </a:rPr>
              <a:t> and </a:t>
            </a:r>
            <a:r>
              <a:rPr lang="en-US" sz="1600" b="1">
                <a:solidFill>
                  <a:srgbClr val="000000"/>
                </a:solidFill>
                <a:latin typeface="Century Gothic"/>
                <a:ea typeface="+mn-lt"/>
                <a:cs typeface="Times New Roman"/>
              </a:rPr>
              <a:t>Oracle development manager</a:t>
            </a:r>
            <a:endParaRPr lang="en-US" sz="1600">
              <a:latin typeface="Century Gothic"/>
            </a:endParaRPr>
          </a:p>
          <a:p>
            <a:pPr marL="285750" indent="-285750">
              <a:buFont typeface="Arial"/>
              <a:buChar char="•"/>
            </a:pPr>
            <a:r>
              <a:rPr lang="en-US" sz="1600">
                <a:solidFill>
                  <a:srgbClr val="000000"/>
                </a:solidFill>
                <a:latin typeface="Century Gothic"/>
                <a:ea typeface="+mn-lt"/>
                <a:cs typeface="Times New Roman"/>
              </a:rPr>
              <a:t>Recognized with top HR honors:</a:t>
            </a:r>
            <a:endParaRPr lang="en-US" sz="1600">
              <a:solidFill>
                <a:srgbClr val="000000"/>
              </a:solidFill>
              <a:latin typeface="Century Gothic"/>
              <a:cs typeface="Times New Roman"/>
            </a:endParaRPr>
          </a:p>
          <a:p>
            <a:pPr marL="742950" lvl="1" indent="-285750">
              <a:buFont typeface="Courier New"/>
              <a:buChar char="o"/>
            </a:pPr>
            <a:r>
              <a:rPr lang="en-US" sz="1600" b="1">
                <a:solidFill>
                  <a:srgbClr val="0A0A0A"/>
                </a:solidFill>
                <a:latin typeface="Century Gothic"/>
                <a:ea typeface="+mn-lt"/>
                <a:cs typeface="Arial"/>
              </a:rPr>
              <a:t>CHRO Innovation Award (2024)</a:t>
            </a:r>
            <a:r>
              <a:rPr lang="en-US" sz="1600">
                <a:solidFill>
                  <a:srgbClr val="0A0A0A"/>
                </a:solidFill>
                <a:latin typeface="Century Gothic"/>
                <a:ea typeface="+mn-lt"/>
                <a:cs typeface="Arial"/>
              </a:rPr>
              <a:t> – SHRM</a:t>
            </a:r>
            <a:endParaRPr lang="en-US" sz="1600">
              <a:latin typeface="Century Gothic"/>
            </a:endParaRPr>
          </a:p>
          <a:p>
            <a:pPr marL="742950" lvl="1" indent="-285750">
              <a:buFont typeface="Courier New"/>
              <a:buChar char="o"/>
            </a:pPr>
            <a:r>
              <a:rPr lang="en-US" sz="1600" b="1">
                <a:solidFill>
                  <a:srgbClr val="0A0A0A"/>
                </a:solidFill>
                <a:latin typeface="Century Gothic"/>
                <a:ea typeface="+mn-lt"/>
                <a:cs typeface="Arial"/>
              </a:rPr>
              <a:t>NAHR Fellow (2022)</a:t>
            </a:r>
            <a:endParaRPr lang="en-US" sz="1600">
              <a:latin typeface="Century Gothic"/>
            </a:endParaRPr>
          </a:p>
          <a:p>
            <a:pPr marL="742950" lvl="1" indent="-285750">
              <a:buFont typeface="Courier New"/>
              <a:buChar char="o"/>
            </a:pPr>
            <a:r>
              <a:rPr lang="en-US" sz="1600" b="1">
                <a:solidFill>
                  <a:srgbClr val="0A0A0A"/>
                </a:solidFill>
                <a:latin typeface="Century Gothic"/>
                <a:ea typeface="+mn-lt"/>
                <a:cs typeface="Arial"/>
              </a:rPr>
              <a:t>HR Executive of the Year (2021)</a:t>
            </a:r>
            <a:r>
              <a:rPr lang="en-US" sz="1600">
                <a:solidFill>
                  <a:srgbClr val="0A0A0A"/>
                </a:solidFill>
                <a:latin typeface="Century Gothic"/>
                <a:ea typeface="+mn-lt"/>
                <a:cs typeface="Arial"/>
              </a:rPr>
              <a:t> – Human Resource Executive magazine</a:t>
            </a:r>
            <a:endParaRPr lang="en-US" sz="1600">
              <a:solidFill>
                <a:srgbClr val="000000"/>
              </a:solidFill>
              <a:latin typeface="Century Gothic"/>
              <a:ea typeface="+mn-lt"/>
              <a:cs typeface="Arial"/>
            </a:endParaRPr>
          </a:p>
          <a:p>
            <a:pPr marL="285750" indent="-285750">
              <a:buFont typeface="Arial"/>
              <a:buChar char="•"/>
            </a:pPr>
            <a:r>
              <a:rPr lang="en-US" sz="1600">
                <a:solidFill>
                  <a:srgbClr val="0A0A0A"/>
                </a:solidFill>
                <a:latin typeface="Century Gothic"/>
                <a:ea typeface="+mn-lt"/>
                <a:cs typeface="Arial"/>
              </a:rPr>
              <a:t>Serves on boards: </a:t>
            </a:r>
            <a:r>
              <a:rPr lang="en-US" sz="1600" b="1">
                <a:solidFill>
                  <a:srgbClr val="0A0A0A"/>
                </a:solidFill>
                <a:latin typeface="Century Gothic"/>
                <a:ea typeface="+mn-lt"/>
                <a:cs typeface="Arial"/>
              </a:rPr>
              <a:t>NCWIT</a:t>
            </a:r>
            <a:r>
              <a:rPr lang="en-US" sz="1600">
                <a:solidFill>
                  <a:srgbClr val="0A0A0A"/>
                </a:solidFill>
                <a:latin typeface="Century Gothic"/>
                <a:ea typeface="+mn-lt"/>
                <a:cs typeface="Arial"/>
              </a:rPr>
              <a:t>, </a:t>
            </a:r>
            <a:r>
              <a:rPr lang="en-US" sz="1600" b="1">
                <a:solidFill>
                  <a:srgbClr val="0A0A0A"/>
                </a:solidFill>
                <a:latin typeface="Century Gothic"/>
                <a:ea typeface="+mn-lt"/>
                <a:cs typeface="Arial"/>
              </a:rPr>
              <a:t>SHRM Executive Council</a:t>
            </a:r>
            <a:r>
              <a:rPr lang="en-US" sz="1600">
                <a:solidFill>
                  <a:srgbClr val="0A0A0A"/>
                </a:solidFill>
                <a:latin typeface="Century Gothic"/>
                <a:ea typeface="+mn-lt"/>
                <a:cs typeface="Arial"/>
              </a:rPr>
              <a:t>, </a:t>
            </a:r>
            <a:r>
              <a:rPr lang="en-US" sz="1600" b="1">
                <a:solidFill>
                  <a:srgbClr val="0A0A0A"/>
                </a:solidFill>
                <a:latin typeface="Century Gothic"/>
                <a:ea typeface="+mn-lt"/>
                <a:cs typeface="Arial"/>
              </a:rPr>
              <a:t>Alaska Air Group</a:t>
            </a:r>
            <a:endParaRPr lang="en-US" sz="1600">
              <a:solidFill>
                <a:srgbClr val="000000"/>
              </a:solidFill>
              <a:latin typeface="Century Gothic"/>
              <a:ea typeface="+mn-lt"/>
              <a:cs typeface="Arial"/>
            </a:endParaRPr>
          </a:p>
          <a:p>
            <a:pPr marL="285750" indent="-285750">
              <a:buFont typeface="Arial"/>
              <a:buChar char="•"/>
            </a:pPr>
            <a:r>
              <a:rPr lang="en-US" sz="1600">
                <a:solidFill>
                  <a:srgbClr val="0A0A0A"/>
                </a:solidFill>
                <a:latin typeface="Century Gothic"/>
                <a:ea typeface="+mn-lt"/>
                <a:cs typeface="Arial"/>
              </a:rPr>
              <a:t>Breast cancer survivor and advocate; former board member – </a:t>
            </a:r>
            <a:r>
              <a:rPr lang="en-US" sz="1600" b="1">
                <a:solidFill>
                  <a:srgbClr val="0A0A0A"/>
                </a:solidFill>
                <a:latin typeface="Century Gothic"/>
                <a:ea typeface="+mn-lt"/>
                <a:cs typeface="Arial"/>
              </a:rPr>
              <a:t>Susan G. Komen Puget Sound</a:t>
            </a:r>
            <a:endParaRPr lang="en-US" sz="1600">
              <a:latin typeface="Century Gothic"/>
            </a:endParaRPr>
          </a:p>
          <a:p>
            <a:pPr marL="285750" indent="-285750">
              <a:buFont typeface="Arial"/>
              <a:buChar char="•"/>
            </a:pPr>
            <a:r>
              <a:rPr lang="en-US" sz="1600">
                <a:solidFill>
                  <a:srgbClr val="0A0A0A"/>
                </a:solidFill>
                <a:latin typeface="Century Gothic"/>
                <a:ea typeface="+mn-lt"/>
                <a:cs typeface="Arial"/>
              </a:rPr>
              <a:t>Degrees: </a:t>
            </a:r>
            <a:r>
              <a:rPr lang="en-US" sz="1600" b="1">
                <a:solidFill>
                  <a:srgbClr val="0A0A0A"/>
                </a:solidFill>
                <a:latin typeface="Century Gothic"/>
                <a:ea typeface="+mn-lt"/>
                <a:cs typeface="Arial"/>
              </a:rPr>
              <a:t>B.A. in Applied Math &amp; Economics</a:t>
            </a:r>
            <a:r>
              <a:rPr lang="en-US" sz="1600">
                <a:solidFill>
                  <a:srgbClr val="0A0A0A"/>
                </a:solidFill>
                <a:latin typeface="Century Gothic"/>
                <a:ea typeface="+mn-lt"/>
                <a:cs typeface="Arial"/>
              </a:rPr>
              <a:t> (Harvard), </a:t>
            </a:r>
            <a:r>
              <a:rPr lang="en-US" sz="1600" b="1">
                <a:solidFill>
                  <a:srgbClr val="0A0A0A"/>
                </a:solidFill>
                <a:latin typeface="Century Gothic"/>
                <a:ea typeface="+mn-lt"/>
                <a:cs typeface="Arial"/>
              </a:rPr>
              <a:t>MBA</a:t>
            </a:r>
            <a:r>
              <a:rPr lang="en-US" sz="1600">
                <a:solidFill>
                  <a:srgbClr val="0A0A0A"/>
                </a:solidFill>
                <a:latin typeface="Century Gothic"/>
                <a:ea typeface="+mn-lt"/>
                <a:cs typeface="Arial"/>
              </a:rPr>
              <a:t> (Stanford GSB)</a:t>
            </a:r>
            <a:endParaRPr lang="en-US" sz="1600">
              <a:latin typeface="Century Gothic"/>
            </a:endParaRPr>
          </a:p>
          <a:p>
            <a:pPr marL="285750" indent="-285750">
              <a:buFont typeface="Arial"/>
              <a:buChar char="•"/>
            </a:pPr>
            <a:endParaRPr lang="en-US"/>
          </a:p>
        </p:txBody>
      </p:sp>
      <p:sp>
        <p:nvSpPr>
          <p:cNvPr id="5" name="Slide Number Placeholder 4">
            <a:extLst>
              <a:ext uri="{FF2B5EF4-FFF2-40B4-BE49-F238E27FC236}">
                <a16:creationId xmlns:a16="http://schemas.microsoft.com/office/drawing/2014/main" id="{88189F37-8E93-CCCF-A2EA-61D6D85C7A51}"/>
              </a:ext>
            </a:extLst>
          </p:cNvPr>
          <p:cNvSpPr>
            <a:spLocks noGrp="1"/>
          </p:cNvSpPr>
          <p:nvPr>
            <p:ph type="sldNum" sz="quarter" idx="12"/>
          </p:nvPr>
        </p:nvSpPr>
        <p:spPr/>
        <p:txBody>
          <a:bodyPr/>
          <a:lstStyle/>
          <a:p>
            <a:fld id="{330EA680-D336-4FF7-8B7A-9848BB0A1C32}" type="slidenum">
              <a:rPr lang="en-US" smtClean="0"/>
              <a:t>226</a:t>
            </a:fld>
            <a:endParaRPr lang="en-US"/>
          </a:p>
        </p:txBody>
      </p:sp>
      <p:pic>
        <p:nvPicPr>
          <p:cNvPr id="7" name="Picture 6" descr="A person wearing glasses and smiling&#10;&#10;AI-generated content may be incorrect.">
            <a:extLst>
              <a:ext uri="{FF2B5EF4-FFF2-40B4-BE49-F238E27FC236}">
                <a16:creationId xmlns:a16="http://schemas.microsoft.com/office/drawing/2014/main" id="{850985A7-B574-A81E-7854-2837A9B3F1C4}"/>
              </a:ext>
            </a:extLst>
          </p:cNvPr>
          <p:cNvPicPr>
            <a:picLocks noChangeAspect="1"/>
          </p:cNvPicPr>
          <p:nvPr/>
        </p:nvPicPr>
        <p:blipFill>
          <a:blip r:embed="rId3"/>
          <a:stretch>
            <a:fillRect/>
          </a:stretch>
        </p:blipFill>
        <p:spPr>
          <a:xfrm>
            <a:off x="674782" y="1817783"/>
            <a:ext cx="3461133" cy="3479494"/>
          </a:xfrm>
          <a:prstGeom prst="rect">
            <a:avLst/>
          </a:prstGeom>
        </p:spPr>
      </p:pic>
    </p:spTree>
    <p:extLst>
      <p:ext uri="{BB962C8B-B14F-4D97-AF65-F5344CB8AC3E}">
        <p14:creationId xmlns:p14="http://schemas.microsoft.com/office/powerpoint/2010/main" val="199037360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96CA33C-AC37-1C94-76BE-C4F01C66CBD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0CB98E8-6672-1470-A56E-E5725C8B9F2A}"/>
              </a:ext>
            </a:extLst>
          </p:cNvPr>
          <p:cNvSpPr txBox="1">
            <a:spLocks/>
          </p:cNvSpPr>
          <p:nvPr/>
        </p:nvSpPr>
        <p:spPr>
          <a:xfrm>
            <a:off x="235412" y="208700"/>
            <a:ext cx="10653578" cy="540855"/>
          </a:xfrm>
          <a:prstGeom prst="rect">
            <a:avLst/>
          </a:prstGeom>
        </p:spPr>
        <p:txBody>
          <a:bodyPr vert="horz" lIns="91440" tIns="45720" rIns="91440" bIns="45720" rtlCol="0" anchor="b">
            <a:normAutofit/>
          </a:bodyPr>
          <a:lstStyle>
            <a:defPPr>
              <a:defRPr lang="en-US"/>
            </a:defPPr>
            <a:lvl1pPr marL="0" algn="l" defTabSz="403388" rtl="0" eaLnBrk="1" latinLnBrk="0" hangingPunct="1">
              <a:lnSpc>
                <a:spcPct val="90000"/>
              </a:lnSpc>
              <a:spcBef>
                <a:spcPct val="0"/>
              </a:spcBef>
              <a:buNone/>
              <a:defRPr sz="1588" kern="1200">
                <a:solidFill>
                  <a:schemeClr val="tx1"/>
                </a:solidFill>
                <a:latin typeface="+mn-lt"/>
                <a:ea typeface="+mn-ea"/>
                <a:cs typeface="+mn-cs"/>
              </a:defRPr>
            </a:lvl1pPr>
            <a:lvl2pPr marL="403388" algn="l" defTabSz="403388" rtl="0" eaLnBrk="1" latinLnBrk="0" hangingPunct="1">
              <a:defRPr sz="1588" kern="1200">
                <a:solidFill>
                  <a:schemeClr val="tx1"/>
                </a:solidFill>
                <a:latin typeface="+mn-lt"/>
                <a:ea typeface="+mn-ea"/>
                <a:cs typeface="+mn-cs"/>
              </a:defRPr>
            </a:lvl2pPr>
            <a:lvl3pPr marL="806775" algn="l" defTabSz="403388" rtl="0" eaLnBrk="1" latinLnBrk="0" hangingPunct="1">
              <a:defRPr sz="1588" kern="1200">
                <a:solidFill>
                  <a:schemeClr val="tx1"/>
                </a:solidFill>
                <a:latin typeface="+mn-lt"/>
                <a:ea typeface="+mn-ea"/>
                <a:cs typeface="+mn-cs"/>
              </a:defRPr>
            </a:lvl3pPr>
            <a:lvl4pPr marL="1210163" algn="l" defTabSz="403388" rtl="0" eaLnBrk="1" latinLnBrk="0" hangingPunct="1">
              <a:defRPr sz="1588" kern="1200">
                <a:solidFill>
                  <a:schemeClr val="tx1"/>
                </a:solidFill>
                <a:latin typeface="+mn-lt"/>
                <a:ea typeface="+mn-ea"/>
                <a:cs typeface="+mn-cs"/>
              </a:defRPr>
            </a:lvl4pPr>
            <a:lvl5pPr marL="1613550" algn="l" defTabSz="403388" rtl="0" eaLnBrk="1" latinLnBrk="0" hangingPunct="1">
              <a:defRPr sz="1588" kern="1200">
                <a:solidFill>
                  <a:schemeClr val="tx1"/>
                </a:solidFill>
                <a:latin typeface="+mn-lt"/>
                <a:ea typeface="+mn-ea"/>
                <a:cs typeface="+mn-cs"/>
              </a:defRPr>
            </a:lvl5pPr>
            <a:lvl6pPr marL="2016938" algn="l" defTabSz="403388" rtl="0" eaLnBrk="1" latinLnBrk="0" hangingPunct="1">
              <a:defRPr sz="1588" kern="1200">
                <a:solidFill>
                  <a:schemeClr val="tx1"/>
                </a:solidFill>
                <a:latin typeface="+mn-lt"/>
                <a:ea typeface="+mn-ea"/>
                <a:cs typeface="+mn-cs"/>
              </a:defRPr>
            </a:lvl6pPr>
            <a:lvl7pPr marL="2420325" algn="l" defTabSz="403388" rtl="0" eaLnBrk="1" latinLnBrk="0" hangingPunct="1">
              <a:defRPr sz="1588" kern="1200">
                <a:solidFill>
                  <a:schemeClr val="tx1"/>
                </a:solidFill>
                <a:latin typeface="+mn-lt"/>
                <a:ea typeface="+mn-ea"/>
                <a:cs typeface="+mn-cs"/>
              </a:defRPr>
            </a:lvl7pPr>
            <a:lvl8pPr marL="2823713" algn="l" defTabSz="403388" rtl="0" eaLnBrk="1" latinLnBrk="0" hangingPunct="1">
              <a:defRPr sz="1588" kern="1200">
                <a:solidFill>
                  <a:schemeClr val="tx1"/>
                </a:solidFill>
                <a:latin typeface="+mn-lt"/>
                <a:ea typeface="+mn-ea"/>
                <a:cs typeface="+mn-cs"/>
              </a:defRPr>
            </a:lvl8pPr>
            <a:lvl9pPr marL="3227100" algn="l" defTabSz="403388" rtl="0" eaLnBrk="1" latinLnBrk="0" hangingPunct="1">
              <a:defRPr sz="1588" kern="1200">
                <a:solidFill>
                  <a:schemeClr val="tx1"/>
                </a:solidFill>
                <a:latin typeface="+mn-lt"/>
                <a:ea typeface="+mn-ea"/>
                <a:cs typeface="+mn-cs"/>
              </a:defRPr>
            </a:lvl9pPr>
          </a:lstStyle>
          <a:p>
            <a:r>
              <a:rPr lang="en-US" sz="2600" b="1">
                <a:solidFill>
                  <a:srgbClr val="0A0A0A"/>
                </a:solidFill>
                <a:latin typeface="Aptos"/>
                <a:cs typeface="Segoe UI"/>
              </a:rPr>
              <a:t>Amy Hood - Executive Vice President and Chief Financial Officer</a:t>
            </a:r>
            <a:r>
              <a:rPr lang="en-US" sz="2600" b="1">
                <a:solidFill>
                  <a:srgbClr val="000000"/>
                </a:solidFill>
                <a:latin typeface="Aptos"/>
                <a:cs typeface="Times New Roman"/>
              </a:rPr>
              <a:t>  </a:t>
            </a:r>
            <a:endParaRPr lang="en-US" sz="2600" b="1"/>
          </a:p>
        </p:txBody>
      </p:sp>
      <p:cxnSp>
        <p:nvCxnSpPr>
          <p:cNvPr id="8" name="Straight Connector 7">
            <a:extLst>
              <a:ext uri="{FF2B5EF4-FFF2-40B4-BE49-F238E27FC236}">
                <a16:creationId xmlns:a16="http://schemas.microsoft.com/office/drawing/2014/main" id="{2C92B488-9C65-9212-FE18-2E856129BCB6}"/>
              </a:ext>
            </a:extLst>
          </p:cNvPr>
          <p:cNvCxnSpPr>
            <a:cxnSpLocks/>
          </p:cNvCxnSpPr>
          <p:nvPr/>
        </p:nvCxnSpPr>
        <p:spPr>
          <a:xfrm>
            <a:off x="235412" y="798419"/>
            <a:ext cx="11721176" cy="0"/>
          </a:xfrm>
          <a:prstGeom prst="line">
            <a:avLst/>
          </a:prstGeom>
          <a:ln>
            <a:solidFill>
              <a:schemeClr val="accent1"/>
            </a:solidFill>
          </a:ln>
        </p:spPr>
        <p:style>
          <a:lnRef idx="2">
            <a:schemeClr val="dk1"/>
          </a:lnRef>
          <a:fillRef idx="0">
            <a:schemeClr val="dk1"/>
          </a:fillRef>
          <a:effectRef idx="1">
            <a:schemeClr val="dk1"/>
          </a:effectRef>
          <a:fontRef idx="minor">
            <a:schemeClr val="tx1"/>
          </a:fontRef>
        </p:style>
      </p:cxnSp>
      <p:pic>
        <p:nvPicPr>
          <p:cNvPr id="6" name="Picture 5" descr="A black background with grey text&#10;&#10;AI-generated content may be incorrect.">
            <a:extLst>
              <a:ext uri="{FF2B5EF4-FFF2-40B4-BE49-F238E27FC236}">
                <a16:creationId xmlns:a16="http://schemas.microsoft.com/office/drawing/2014/main" id="{F42187FE-1E36-36F6-BF5F-4934D0F3A964}"/>
              </a:ext>
            </a:extLst>
          </p:cNvPr>
          <p:cNvPicPr>
            <a:picLocks noChangeAspect="1"/>
          </p:cNvPicPr>
          <p:nvPr/>
        </p:nvPicPr>
        <p:blipFill>
          <a:blip r:embed="rId2"/>
          <a:stretch>
            <a:fillRect/>
          </a:stretch>
        </p:blipFill>
        <p:spPr>
          <a:xfrm>
            <a:off x="10389372" y="88"/>
            <a:ext cx="1568511" cy="925616"/>
          </a:xfrm>
          <a:prstGeom prst="rect">
            <a:avLst/>
          </a:prstGeom>
        </p:spPr>
      </p:pic>
      <p:sp>
        <p:nvSpPr>
          <p:cNvPr id="4" name="TextBox 3">
            <a:extLst>
              <a:ext uri="{FF2B5EF4-FFF2-40B4-BE49-F238E27FC236}">
                <a16:creationId xmlns:a16="http://schemas.microsoft.com/office/drawing/2014/main" id="{72ABFE94-4E37-F1B0-23C9-AAEC2210343B}"/>
              </a:ext>
            </a:extLst>
          </p:cNvPr>
          <p:cNvSpPr txBox="1"/>
          <p:nvPr/>
        </p:nvSpPr>
        <p:spPr>
          <a:xfrm>
            <a:off x="4719212" y="1306591"/>
            <a:ext cx="722484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solidFill>
                  <a:srgbClr val="0A0A0A"/>
                </a:solidFill>
                <a:latin typeface="Century Gothic"/>
                <a:ea typeface="+mn-lt"/>
                <a:cs typeface="Times New Roman"/>
              </a:rPr>
              <a:t>Leads Microsoft’s global finance functions: accounting, FP&amp;A, M&amp;A, treasury, audit, tax, investor relations, and real estate</a:t>
            </a:r>
            <a:endParaRPr lang="en-US" sz="1600">
              <a:latin typeface="Century Gothic"/>
            </a:endParaRPr>
          </a:p>
          <a:p>
            <a:pPr marL="285750" indent="-285750">
              <a:buFont typeface="Arial"/>
              <a:buChar char="•"/>
            </a:pPr>
            <a:r>
              <a:rPr lang="en-US" sz="1600">
                <a:solidFill>
                  <a:srgbClr val="0A0A0A"/>
                </a:solidFill>
                <a:latin typeface="Century Gothic"/>
                <a:ea typeface="+mn-lt"/>
                <a:cs typeface="Times New Roman"/>
              </a:rPr>
              <a:t>Microsoft CFO since </a:t>
            </a:r>
            <a:r>
              <a:rPr lang="en-US" sz="1600" b="1">
                <a:solidFill>
                  <a:srgbClr val="0A0A0A"/>
                </a:solidFill>
                <a:latin typeface="Century Gothic"/>
                <a:ea typeface="+mn-lt"/>
                <a:cs typeface="Times New Roman"/>
              </a:rPr>
              <a:t>2013</a:t>
            </a:r>
            <a:r>
              <a:rPr lang="en-US" sz="1600">
                <a:solidFill>
                  <a:srgbClr val="0A0A0A"/>
                </a:solidFill>
                <a:latin typeface="Century Gothic"/>
                <a:ea typeface="+mn-lt"/>
                <a:cs typeface="Times New Roman"/>
              </a:rPr>
              <a:t>, with the company since </a:t>
            </a:r>
            <a:r>
              <a:rPr lang="en-US" sz="1600" b="1">
                <a:solidFill>
                  <a:srgbClr val="0A0A0A"/>
                </a:solidFill>
                <a:latin typeface="Century Gothic"/>
                <a:ea typeface="+mn-lt"/>
                <a:cs typeface="Times New Roman"/>
              </a:rPr>
              <a:t>2002</a:t>
            </a:r>
            <a:endParaRPr lang="en-US" sz="1600">
              <a:latin typeface="Century Gothic"/>
            </a:endParaRPr>
          </a:p>
          <a:p>
            <a:pPr marL="285750" indent="-285750">
              <a:buFont typeface="Arial"/>
              <a:buChar char="•"/>
            </a:pPr>
            <a:r>
              <a:rPr lang="en-US" sz="1600">
                <a:solidFill>
                  <a:srgbClr val="0A0A0A"/>
                </a:solidFill>
                <a:latin typeface="Century Gothic"/>
                <a:ea typeface="+mn-lt"/>
                <a:cs typeface="Times New Roman"/>
              </a:rPr>
              <a:t>Key driver behind financial strategy in </a:t>
            </a:r>
            <a:r>
              <a:rPr lang="en-US" sz="1600" b="1">
                <a:solidFill>
                  <a:srgbClr val="0A0A0A"/>
                </a:solidFill>
                <a:latin typeface="Century Gothic"/>
                <a:ea typeface="+mn-lt"/>
                <a:cs typeface="Times New Roman"/>
              </a:rPr>
              <a:t>cloud</a:t>
            </a:r>
            <a:r>
              <a:rPr lang="en-US" sz="1600">
                <a:solidFill>
                  <a:srgbClr val="0A0A0A"/>
                </a:solidFill>
                <a:latin typeface="Century Gothic"/>
                <a:ea typeface="+mn-lt"/>
                <a:cs typeface="Times New Roman"/>
              </a:rPr>
              <a:t> and </a:t>
            </a:r>
            <a:r>
              <a:rPr lang="en-US" sz="1600" b="1">
                <a:solidFill>
                  <a:srgbClr val="0A0A0A"/>
                </a:solidFill>
                <a:latin typeface="Century Gothic"/>
                <a:ea typeface="+mn-lt"/>
                <a:cs typeface="Times New Roman"/>
              </a:rPr>
              <a:t>AI transformation</a:t>
            </a:r>
            <a:endParaRPr lang="en-US" sz="1600">
              <a:latin typeface="Century Gothic"/>
            </a:endParaRPr>
          </a:p>
          <a:p>
            <a:pPr marL="285750" indent="-285750">
              <a:buFont typeface="Arial"/>
              <a:buChar char="•"/>
            </a:pPr>
            <a:r>
              <a:rPr lang="en-US" sz="1600">
                <a:solidFill>
                  <a:srgbClr val="0A0A0A"/>
                </a:solidFill>
                <a:latin typeface="Century Gothic"/>
                <a:ea typeface="+mn-lt"/>
                <a:cs typeface="Times New Roman"/>
              </a:rPr>
              <a:t>Instrumental in major acquisitions: </a:t>
            </a:r>
            <a:r>
              <a:rPr lang="en-US" sz="1600" b="1">
                <a:solidFill>
                  <a:srgbClr val="0A0A0A"/>
                </a:solidFill>
                <a:latin typeface="Century Gothic"/>
                <a:ea typeface="+mn-lt"/>
                <a:cs typeface="Times New Roman"/>
              </a:rPr>
              <a:t>Activision Blizzard</a:t>
            </a:r>
            <a:r>
              <a:rPr lang="en-US" sz="1600">
                <a:solidFill>
                  <a:srgbClr val="0A0A0A"/>
                </a:solidFill>
                <a:latin typeface="Century Gothic"/>
                <a:ea typeface="+mn-lt"/>
                <a:cs typeface="Times New Roman"/>
              </a:rPr>
              <a:t>, </a:t>
            </a:r>
            <a:r>
              <a:rPr lang="en-US" sz="1600" b="1">
                <a:solidFill>
                  <a:srgbClr val="0A0A0A"/>
                </a:solidFill>
                <a:latin typeface="Century Gothic"/>
                <a:ea typeface="+mn-lt"/>
                <a:cs typeface="Times New Roman"/>
              </a:rPr>
              <a:t>LinkedIn</a:t>
            </a:r>
            <a:r>
              <a:rPr lang="en-US" sz="1600">
                <a:solidFill>
                  <a:srgbClr val="0A0A0A"/>
                </a:solidFill>
                <a:latin typeface="Century Gothic"/>
                <a:ea typeface="+mn-lt"/>
                <a:cs typeface="Times New Roman"/>
              </a:rPr>
              <a:t>, </a:t>
            </a:r>
            <a:r>
              <a:rPr lang="en-US" sz="1600" b="1">
                <a:solidFill>
                  <a:srgbClr val="0A0A0A"/>
                </a:solidFill>
                <a:latin typeface="Century Gothic"/>
                <a:ea typeface="+mn-lt"/>
                <a:cs typeface="Times New Roman"/>
              </a:rPr>
              <a:t>GitHub</a:t>
            </a:r>
            <a:endParaRPr lang="en-US" sz="1600">
              <a:latin typeface="Century Gothic"/>
            </a:endParaRPr>
          </a:p>
          <a:p>
            <a:pPr marL="285750" indent="-285750">
              <a:buFont typeface="Arial"/>
              <a:buChar char="•"/>
            </a:pPr>
            <a:r>
              <a:rPr lang="en-US" sz="1600">
                <a:solidFill>
                  <a:srgbClr val="0A0A0A"/>
                </a:solidFill>
                <a:latin typeface="Century Gothic"/>
                <a:ea typeface="+mn-lt"/>
                <a:cs typeface="Times New Roman"/>
              </a:rPr>
              <a:t>Strategic partner to CEO </a:t>
            </a:r>
            <a:r>
              <a:rPr lang="en-US" sz="1600" b="1">
                <a:solidFill>
                  <a:srgbClr val="0A0A0A"/>
                </a:solidFill>
                <a:latin typeface="Century Gothic"/>
                <a:ea typeface="+mn-lt"/>
                <a:cs typeface="Times New Roman"/>
              </a:rPr>
              <a:t>Satya Nadella</a:t>
            </a:r>
            <a:r>
              <a:rPr lang="en-US" sz="1600">
                <a:solidFill>
                  <a:srgbClr val="0A0A0A"/>
                </a:solidFill>
                <a:latin typeface="Century Gothic"/>
                <a:ea typeface="+mn-lt"/>
                <a:cs typeface="Times New Roman"/>
              </a:rPr>
              <a:t>, contributing to long-term growth and culture</a:t>
            </a:r>
            <a:endParaRPr lang="en-US" sz="1600">
              <a:latin typeface="Century Gothic"/>
            </a:endParaRPr>
          </a:p>
          <a:p>
            <a:pPr marL="285750" indent="-285750">
              <a:buFont typeface="Arial"/>
              <a:buChar char="•"/>
            </a:pPr>
            <a:r>
              <a:rPr lang="en-US" sz="1600">
                <a:solidFill>
                  <a:srgbClr val="0A0A0A"/>
                </a:solidFill>
                <a:latin typeface="Century Gothic"/>
                <a:ea typeface="+mn-lt"/>
                <a:cs typeface="Times New Roman"/>
              </a:rPr>
              <a:t>Education: </a:t>
            </a:r>
            <a:r>
              <a:rPr lang="en-US" sz="1600" b="1">
                <a:solidFill>
                  <a:srgbClr val="0A0A0A"/>
                </a:solidFill>
                <a:latin typeface="Century Gothic"/>
                <a:ea typeface="+mn-lt"/>
                <a:cs typeface="Times New Roman"/>
              </a:rPr>
              <a:t>B.A. in Economics</a:t>
            </a:r>
            <a:r>
              <a:rPr lang="en-US" sz="1600">
                <a:solidFill>
                  <a:srgbClr val="0A0A0A"/>
                </a:solidFill>
                <a:latin typeface="Century Gothic"/>
                <a:ea typeface="+mn-lt"/>
                <a:cs typeface="Times New Roman"/>
              </a:rPr>
              <a:t> (Duke), </a:t>
            </a:r>
            <a:r>
              <a:rPr lang="en-US" sz="1600" b="1">
                <a:solidFill>
                  <a:srgbClr val="0A0A0A"/>
                </a:solidFill>
                <a:latin typeface="Century Gothic"/>
                <a:ea typeface="+mn-lt"/>
                <a:cs typeface="Times New Roman"/>
              </a:rPr>
              <a:t>MBA</a:t>
            </a:r>
            <a:r>
              <a:rPr lang="en-US" sz="1600">
                <a:solidFill>
                  <a:srgbClr val="0A0A0A"/>
                </a:solidFill>
                <a:latin typeface="Century Gothic"/>
                <a:ea typeface="+mn-lt"/>
                <a:cs typeface="Times New Roman"/>
              </a:rPr>
              <a:t> (Harvard)</a:t>
            </a:r>
            <a:endParaRPr lang="en-US" sz="1600">
              <a:latin typeface="Century Gothic"/>
            </a:endParaRPr>
          </a:p>
          <a:p>
            <a:endParaRPr lang="en-US"/>
          </a:p>
        </p:txBody>
      </p:sp>
      <p:sp>
        <p:nvSpPr>
          <p:cNvPr id="5" name="Slide Number Placeholder 4">
            <a:extLst>
              <a:ext uri="{FF2B5EF4-FFF2-40B4-BE49-F238E27FC236}">
                <a16:creationId xmlns:a16="http://schemas.microsoft.com/office/drawing/2014/main" id="{1CEC7BA4-9EB3-25C4-4686-E69B62B2F9D6}"/>
              </a:ext>
            </a:extLst>
          </p:cNvPr>
          <p:cNvSpPr>
            <a:spLocks noGrp="1"/>
          </p:cNvSpPr>
          <p:nvPr>
            <p:ph type="sldNum" sz="quarter" idx="12"/>
          </p:nvPr>
        </p:nvSpPr>
        <p:spPr/>
        <p:txBody>
          <a:bodyPr/>
          <a:lstStyle/>
          <a:p>
            <a:fld id="{330EA680-D336-4FF7-8B7A-9848BB0A1C32}" type="slidenum">
              <a:rPr lang="en-US" smtClean="0"/>
              <a:t>227</a:t>
            </a:fld>
            <a:endParaRPr lang="en-US"/>
          </a:p>
        </p:txBody>
      </p:sp>
      <p:pic>
        <p:nvPicPr>
          <p:cNvPr id="7" name="Picture 6" descr="A person with long hair wearing a black sweater&#10;&#10;AI-generated content may be incorrect.">
            <a:extLst>
              <a:ext uri="{FF2B5EF4-FFF2-40B4-BE49-F238E27FC236}">
                <a16:creationId xmlns:a16="http://schemas.microsoft.com/office/drawing/2014/main" id="{DC1BB8B4-2ADC-6CEF-AB3F-CF9F19B39ECD}"/>
              </a:ext>
            </a:extLst>
          </p:cNvPr>
          <p:cNvPicPr>
            <a:picLocks noChangeAspect="1"/>
          </p:cNvPicPr>
          <p:nvPr/>
        </p:nvPicPr>
        <p:blipFill>
          <a:blip r:embed="rId3"/>
          <a:stretch>
            <a:fillRect/>
          </a:stretch>
        </p:blipFill>
        <p:spPr>
          <a:xfrm>
            <a:off x="495300" y="1895475"/>
            <a:ext cx="3790950" cy="3790950"/>
          </a:xfrm>
          <a:prstGeom prst="rect">
            <a:avLst/>
          </a:prstGeom>
        </p:spPr>
      </p:pic>
    </p:spTree>
    <p:extLst>
      <p:ext uri="{BB962C8B-B14F-4D97-AF65-F5344CB8AC3E}">
        <p14:creationId xmlns:p14="http://schemas.microsoft.com/office/powerpoint/2010/main" val="124845025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241664E-6659-09A9-6061-4846543C503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57A93AB-2FD9-1127-B0E8-0C9811844560}"/>
              </a:ext>
            </a:extLst>
          </p:cNvPr>
          <p:cNvSpPr txBox="1">
            <a:spLocks/>
          </p:cNvSpPr>
          <p:nvPr/>
        </p:nvSpPr>
        <p:spPr>
          <a:xfrm>
            <a:off x="97829" y="192825"/>
            <a:ext cx="10653578" cy="540855"/>
          </a:xfrm>
          <a:prstGeom prst="rect">
            <a:avLst/>
          </a:prstGeom>
        </p:spPr>
        <p:txBody>
          <a:bodyPr vert="horz" lIns="91440" tIns="45720" rIns="91440" bIns="45720" rtlCol="0" anchor="b">
            <a:noAutofit/>
          </a:bodyPr>
          <a:lstStyle>
            <a:defPPr>
              <a:defRPr lang="en-US"/>
            </a:defPPr>
            <a:lvl1pPr marL="0" algn="l" defTabSz="403388" rtl="0" eaLnBrk="1" latinLnBrk="0" hangingPunct="1">
              <a:lnSpc>
                <a:spcPct val="90000"/>
              </a:lnSpc>
              <a:spcBef>
                <a:spcPct val="0"/>
              </a:spcBef>
              <a:buNone/>
              <a:defRPr sz="1588" kern="1200">
                <a:solidFill>
                  <a:schemeClr val="tx1"/>
                </a:solidFill>
                <a:latin typeface="+mn-lt"/>
                <a:ea typeface="+mn-ea"/>
                <a:cs typeface="+mn-cs"/>
              </a:defRPr>
            </a:lvl1pPr>
            <a:lvl2pPr marL="403388" algn="l" defTabSz="403388" rtl="0" eaLnBrk="1" latinLnBrk="0" hangingPunct="1">
              <a:defRPr sz="1588" kern="1200">
                <a:solidFill>
                  <a:schemeClr val="tx1"/>
                </a:solidFill>
                <a:latin typeface="+mn-lt"/>
                <a:ea typeface="+mn-ea"/>
                <a:cs typeface="+mn-cs"/>
              </a:defRPr>
            </a:lvl2pPr>
            <a:lvl3pPr marL="806775" algn="l" defTabSz="403388" rtl="0" eaLnBrk="1" latinLnBrk="0" hangingPunct="1">
              <a:defRPr sz="1588" kern="1200">
                <a:solidFill>
                  <a:schemeClr val="tx1"/>
                </a:solidFill>
                <a:latin typeface="+mn-lt"/>
                <a:ea typeface="+mn-ea"/>
                <a:cs typeface="+mn-cs"/>
              </a:defRPr>
            </a:lvl3pPr>
            <a:lvl4pPr marL="1210163" algn="l" defTabSz="403388" rtl="0" eaLnBrk="1" latinLnBrk="0" hangingPunct="1">
              <a:defRPr sz="1588" kern="1200">
                <a:solidFill>
                  <a:schemeClr val="tx1"/>
                </a:solidFill>
                <a:latin typeface="+mn-lt"/>
                <a:ea typeface="+mn-ea"/>
                <a:cs typeface="+mn-cs"/>
              </a:defRPr>
            </a:lvl4pPr>
            <a:lvl5pPr marL="1613550" algn="l" defTabSz="403388" rtl="0" eaLnBrk="1" latinLnBrk="0" hangingPunct="1">
              <a:defRPr sz="1588" kern="1200">
                <a:solidFill>
                  <a:schemeClr val="tx1"/>
                </a:solidFill>
                <a:latin typeface="+mn-lt"/>
                <a:ea typeface="+mn-ea"/>
                <a:cs typeface="+mn-cs"/>
              </a:defRPr>
            </a:lvl5pPr>
            <a:lvl6pPr marL="2016938" algn="l" defTabSz="403388" rtl="0" eaLnBrk="1" latinLnBrk="0" hangingPunct="1">
              <a:defRPr sz="1588" kern="1200">
                <a:solidFill>
                  <a:schemeClr val="tx1"/>
                </a:solidFill>
                <a:latin typeface="+mn-lt"/>
                <a:ea typeface="+mn-ea"/>
                <a:cs typeface="+mn-cs"/>
              </a:defRPr>
            </a:lvl6pPr>
            <a:lvl7pPr marL="2420325" algn="l" defTabSz="403388" rtl="0" eaLnBrk="1" latinLnBrk="0" hangingPunct="1">
              <a:defRPr sz="1588" kern="1200">
                <a:solidFill>
                  <a:schemeClr val="tx1"/>
                </a:solidFill>
                <a:latin typeface="+mn-lt"/>
                <a:ea typeface="+mn-ea"/>
                <a:cs typeface="+mn-cs"/>
              </a:defRPr>
            </a:lvl7pPr>
            <a:lvl8pPr marL="2823713" algn="l" defTabSz="403388" rtl="0" eaLnBrk="1" latinLnBrk="0" hangingPunct="1">
              <a:defRPr sz="1588" kern="1200">
                <a:solidFill>
                  <a:schemeClr val="tx1"/>
                </a:solidFill>
                <a:latin typeface="+mn-lt"/>
                <a:ea typeface="+mn-ea"/>
                <a:cs typeface="+mn-cs"/>
              </a:defRPr>
            </a:lvl8pPr>
            <a:lvl9pPr marL="3227100" algn="l" defTabSz="403388" rtl="0" eaLnBrk="1" latinLnBrk="0" hangingPunct="1">
              <a:defRPr sz="1588" kern="1200">
                <a:solidFill>
                  <a:schemeClr val="tx1"/>
                </a:solidFill>
                <a:latin typeface="+mn-lt"/>
                <a:ea typeface="+mn-ea"/>
                <a:cs typeface="+mn-cs"/>
              </a:defRPr>
            </a:lvl9pPr>
          </a:lstStyle>
          <a:p>
            <a:r>
              <a:rPr lang="en-US" sz="2500" b="1">
                <a:solidFill>
                  <a:srgbClr val="0A0A0A"/>
                </a:solidFill>
                <a:latin typeface="Aptos"/>
                <a:cs typeface="Segoe UI"/>
              </a:rPr>
              <a:t>Takeshi Numoto - Executive Vice President and Chief Marketing Officer</a:t>
            </a:r>
            <a:endParaRPr lang="en-US" sz="2500" b="1">
              <a:latin typeface="Aptos"/>
            </a:endParaRPr>
          </a:p>
        </p:txBody>
      </p:sp>
      <p:cxnSp>
        <p:nvCxnSpPr>
          <p:cNvPr id="8" name="Straight Connector 7">
            <a:extLst>
              <a:ext uri="{FF2B5EF4-FFF2-40B4-BE49-F238E27FC236}">
                <a16:creationId xmlns:a16="http://schemas.microsoft.com/office/drawing/2014/main" id="{62823433-F44B-A752-75ED-9CC8F248C230}"/>
              </a:ext>
            </a:extLst>
          </p:cNvPr>
          <p:cNvCxnSpPr>
            <a:cxnSpLocks/>
          </p:cNvCxnSpPr>
          <p:nvPr/>
        </p:nvCxnSpPr>
        <p:spPr>
          <a:xfrm>
            <a:off x="235412" y="798419"/>
            <a:ext cx="11721176" cy="0"/>
          </a:xfrm>
          <a:prstGeom prst="line">
            <a:avLst/>
          </a:prstGeom>
          <a:ln>
            <a:solidFill>
              <a:schemeClr val="accent1"/>
            </a:solidFill>
          </a:ln>
        </p:spPr>
        <p:style>
          <a:lnRef idx="2">
            <a:schemeClr val="dk1"/>
          </a:lnRef>
          <a:fillRef idx="0">
            <a:schemeClr val="dk1"/>
          </a:fillRef>
          <a:effectRef idx="1">
            <a:schemeClr val="dk1"/>
          </a:effectRef>
          <a:fontRef idx="minor">
            <a:schemeClr val="tx1"/>
          </a:fontRef>
        </p:style>
      </p:cxnSp>
      <p:pic>
        <p:nvPicPr>
          <p:cNvPr id="6" name="Picture 5" descr="A black background with grey text&#10;&#10;AI-generated content may be incorrect.">
            <a:extLst>
              <a:ext uri="{FF2B5EF4-FFF2-40B4-BE49-F238E27FC236}">
                <a16:creationId xmlns:a16="http://schemas.microsoft.com/office/drawing/2014/main" id="{9E475E5C-10A9-F729-6038-9EC9C2EA6506}"/>
              </a:ext>
            </a:extLst>
          </p:cNvPr>
          <p:cNvPicPr>
            <a:picLocks noChangeAspect="1"/>
          </p:cNvPicPr>
          <p:nvPr/>
        </p:nvPicPr>
        <p:blipFill>
          <a:blip r:embed="rId2"/>
          <a:stretch>
            <a:fillRect/>
          </a:stretch>
        </p:blipFill>
        <p:spPr>
          <a:xfrm>
            <a:off x="10495205" y="88"/>
            <a:ext cx="1568511" cy="925616"/>
          </a:xfrm>
          <a:prstGeom prst="rect">
            <a:avLst/>
          </a:prstGeom>
        </p:spPr>
      </p:pic>
      <p:sp>
        <p:nvSpPr>
          <p:cNvPr id="4" name="TextBox 3">
            <a:extLst>
              <a:ext uri="{FF2B5EF4-FFF2-40B4-BE49-F238E27FC236}">
                <a16:creationId xmlns:a16="http://schemas.microsoft.com/office/drawing/2014/main" id="{1F3FF14E-5168-C093-B90F-353FD3979404}"/>
              </a:ext>
            </a:extLst>
          </p:cNvPr>
          <p:cNvSpPr txBox="1"/>
          <p:nvPr/>
        </p:nvSpPr>
        <p:spPr>
          <a:xfrm>
            <a:off x="4614793" y="1238581"/>
            <a:ext cx="722484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solidFill>
                  <a:srgbClr val="0A0A0A"/>
                </a:solidFill>
                <a:latin typeface="Century Gothic"/>
                <a:cs typeface="Times New Roman"/>
              </a:rPr>
              <a:t>Leads global marketing across product, brand, advertising, research, events, and communications</a:t>
            </a:r>
            <a:endParaRPr lang="en-US" sz="1600">
              <a:latin typeface="Century Gothic"/>
            </a:endParaRPr>
          </a:p>
          <a:p>
            <a:pPr marL="285750" indent="-285750">
              <a:buFont typeface="Arial"/>
              <a:buChar char="•"/>
            </a:pPr>
            <a:r>
              <a:rPr lang="en-US" sz="1600">
                <a:solidFill>
                  <a:srgbClr val="0A0A0A"/>
                </a:solidFill>
                <a:latin typeface="Century Gothic"/>
                <a:cs typeface="Times New Roman"/>
              </a:rPr>
              <a:t>Architect of </a:t>
            </a:r>
            <a:r>
              <a:rPr lang="en-US" sz="1600" b="1">
                <a:solidFill>
                  <a:srgbClr val="0A0A0A"/>
                </a:solidFill>
                <a:latin typeface="Century Gothic"/>
                <a:cs typeface="Times New Roman"/>
              </a:rPr>
              <a:t>modern marketing and commerce models</a:t>
            </a:r>
            <a:r>
              <a:rPr lang="en-US" sz="1600">
                <a:solidFill>
                  <a:srgbClr val="0A0A0A"/>
                </a:solidFill>
                <a:latin typeface="Century Gothic"/>
                <a:cs typeface="Times New Roman"/>
              </a:rPr>
              <a:t>, integrating data and customer journey insights</a:t>
            </a:r>
            <a:endParaRPr lang="en-US" sz="1600">
              <a:latin typeface="Century Gothic"/>
            </a:endParaRPr>
          </a:p>
          <a:p>
            <a:pPr marL="285750" indent="-285750">
              <a:buFont typeface="Arial"/>
              <a:buChar char="•"/>
            </a:pPr>
            <a:r>
              <a:rPr lang="en-US" sz="1600">
                <a:solidFill>
                  <a:srgbClr val="0A0A0A"/>
                </a:solidFill>
                <a:latin typeface="Century Gothic"/>
                <a:cs typeface="Times New Roman"/>
              </a:rPr>
              <a:t>Played key role in expanding Microsoft’s </a:t>
            </a:r>
            <a:r>
              <a:rPr lang="en-US" sz="1600" b="1">
                <a:solidFill>
                  <a:srgbClr val="0A0A0A"/>
                </a:solidFill>
                <a:latin typeface="Century Gothic"/>
                <a:cs typeface="Times New Roman"/>
              </a:rPr>
              <a:t>commercial portfolio</a:t>
            </a:r>
            <a:r>
              <a:rPr lang="en-US" sz="1600">
                <a:solidFill>
                  <a:srgbClr val="0A0A0A"/>
                </a:solidFill>
                <a:latin typeface="Century Gothic"/>
                <a:cs typeface="Times New Roman"/>
              </a:rPr>
              <a:t> and </a:t>
            </a:r>
            <a:r>
              <a:rPr lang="en-US" sz="1600" b="1">
                <a:solidFill>
                  <a:srgbClr val="0A0A0A"/>
                </a:solidFill>
                <a:latin typeface="Century Gothic"/>
                <a:cs typeface="Times New Roman"/>
              </a:rPr>
              <a:t>cloud business</a:t>
            </a:r>
            <a:endParaRPr lang="en-US" sz="1600" b="1">
              <a:latin typeface="Century Gothic"/>
            </a:endParaRPr>
          </a:p>
          <a:p>
            <a:pPr marL="285750" indent="-285750">
              <a:buFont typeface="Arial"/>
              <a:buChar char="•"/>
            </a:pPr>
            <a:r>
              <a:rPr lang="en-US" sz="1600">
                <a:solidFill>
                  <a:srgbClr val="0A0A0A"/>
                </a:solidFill>
                <a:latin typeface="Century Gothic"/>
                <a:cs typeface="Times New Roman"/>
              </a:rPr>
              <a:t>Joined Microsoft in </a:t>
            </a:r>
            <a:r>
              <a:rPr lang="en-US" sz="1600" b="1">
                <a:solidFill>
                  <a:srgbClr val="0A0A0A"/>
                </a:solidFill>
                <a:latin typeface="Century Gothic"/>
                <a:cs typeface="Times New Roman"/>
              </a:rPr>
              <a:t>1997</a:t>
            </a:r>
            <a:r>
              <a:rPr lang="en-US" sz="1600">
                <a:solidFill>
                  <a:srgbClr val="0A0A0A"/>
                </a:solidFill>
                <a:latin typeface="Century Gothic"/>
                <a:cs typeface="Times New Roman"/>
              </a:rPr>
              <a:t>; previously served in Japan’s </a:t>
            </a:r>
            <a:r>
              <a:rPr lang="en-US" sz="1600" b="1">
                <a:solidFill>
                  <a:srgbClr val="0A0A0A"/>
                </a:solidFill>
                <a:latin typeface="Century Gothic"/>
                <a:cs typeface="Times New Roman"/>
              </a:rPr>
              <a:t>Ministry of International Trade and Industry</a:t>
            </a:r>
            <a:endParaRPr lang="en-US" sz="1600" b="1">
              <a:latin typeface="Century Gothic"/>
            </a:endParaRPr>
          </a:p>
          <a:p>
            <a:pPr marL="285750" indent="-285750">
              <a:buFont typeface="Arial"/>
              <a:buChar char="•"/>
            </a:pPr>
            <a:r>
              <a:rPr lang="en-US" sz="1600">
                <a:solidFill>
                  <a:srgbClr val="0A0A0A"/>
                </a:solidFill>
                <a:latin typeface="Century Gothic"/>
                <a:cs typeface="Times New Roman"/>
              </a:rPr>
              <a:t>Education: </a:t>
            </a:r>
            <a:r>
              <a:rPr lang="en-US" sz="1600" b="1">
                <a:solidFill>
                  <a:srgbClr val="0A0A0A"/>
                </a:solidFill>
                <a:latin typeface="Century Gothic"/>
                <a:cs typeface="Times New Roman"/>
              </a:rPr>
              <a:t>B.A. in Law</a:t>
            </a:r>
            <a:r>
              <a:rPr lang="en-US" sz="1600">
                <a:solidFill>
                  <a:srgbClr val="0A0A0A"/>
                </a:solidFill>
                <a:latin typeface="Century Gothic"/>
                <a:cs typeface="Times New Roman"/>
              </a:rPr>
              <a:t> (University of Tokyo), </a:t>
            </a:r>
            <a:r>
              <a:rPr lang="en-US" sz="1600" b="1">
                <a:solidFill>
                  <a:srgbClr val="0A0A0A"/>
                </a:solidFill>
                <a:latin typeface="Century Gothic"/>
                <a:cs typeface="Times New Roman"/>
              </a:rPr>
              <a:t>MBA </a:t>
            </a:r>
            <a:r>
              <a:rPr lang="en-US" sz="1600">
                <a:solidFill>
                  <a:srgbClr val="0A0A0A"/>
                </a:solidFill>
                <a:latin typeface="Century Gothic"/>
                <a:cs typeface="Times New Roman"/>
              </a:rPr>
              <a:t>(Stanford)</a:t>
            </a:r>
            <a:endParaRPr lang="en-US" sz="1600">
              <a:latin typeface="Century Gothic"/>
            </a:endParaRPr>
          </a:p>
          <a:p>
            <a:endParaRPr lang="en-US">
              <a:solidFill>
                <a:srgbClr val="0A0A0A"/>
              </a:solidFill>
            </a:endParaRPr>
          </a:p>
        </p:txBody>
      </p:sp>
      <p:sp>
        <p:nvSpPr>
          <p:cNvPr id="2" name="Slide Number Placeholder 1">
            <a:extLst>
              <a:ext uri="{FF2B5EF4-FFF2-40B4-BE49-F238E27FC236}">
                <a16:creationId xmlns:a16="http://schemas.microsoft.com/office/drawing/2014/main" id="{EEBCA4B6-C851-C2CE-62DF-AB406358DEA5}"/>
              </a:ext>
            </a:extLst>
          </p:cNvPr>
          <p:cNvSpPr>
            <a:spLocks noGrp="1"/>
          </p:cNvSpPr>
          <p:nvPr>
            <p:ph type="sldNum" sz="quarter" idx="12"/>
          </p:nvPr>
        </p:nvSpPr>
        <p:spPr/>
        <p:txBody>
          <a:bodyPr/>
          <a:lstStyle/>
          <a:p>
            <a:fld id="{330EA680-D336-4FF7-8B7A-9848BB0A1C32}" type="slidenum">
              <a:rPr lang="en-US" smtClean="0"/>
              <a:t>228</a:t>
            </a:fld>
            <a:endParaRPr lang="en-US"/>
          </a:p>
        </p:txBody>
      </p:sp>
      <p:pic>
        <p:nvPicPr>
          <p:cNvPr id="5" name="Picture 4" descr="A person wearing glasses and a suit&#10;&#10;AI-generated content may be incorrect.">
            <a:extLst>
              <a:ext uri="{FF2B5EF4-FFF2-40B4-BE49-F238E27FC236}">
                <a16:creationId xmlns:a16="http://schemas.microsoft.com/office/drawing/2014/main" id="{EA7DBB51-98E7-F277-A33C-DDF8922551FF}"/>
              </a:ext>
            </a:extLst>
          </p:cNvPr>
          <p:cNvPicPr>
            <a:picLocks noChangeAspect="1"/>
          </p:cNvPicPr>
          <p:nvPr/>
        </p:nvPicPr>
        <p:blipFill>
          <a:blip r:embed="rId3"/>
          <a:stretch>
            <a:fillRect/>
          </a:stretch>
        </p:blipFill>
        <p:spPr>
          <a:xfrm>
            <a:off x="481989" y="1918771"/>
            <a:ext cx="3608025" cy="3608025"/>
          </a:xfrm>
          <a:prstGeom prst="rect">
            <a:avLst/>
          </a:prstGeom>
        </p:spPr>
      </p:pic>
    </p:spTree>
    <p:extLst>
      <p:ext uri="{BB962C8B-B14F-4D97-AF65-F5344CB8AC3E}">
        <p14:creationId xmlns:p14="http://schemas.microsoft.com/office/powerpoint/2010/main" val="285470926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F289873-04D5-3826-4152-BDC760DA47C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E72C233-4819-0EAA-3EE1-966CD38E9257}"/>
              </a:ext>
            </a:extLst>
          </p:cNvPr>
          <p:cNvSpPr txBox="1">
            <a:spLocks/>
          </p:cNvSpPr>
          <p:nvPr/>
        </p:nvSpPr>
        <p:spPr>
          <a:xfrm>
            <a:off x="76662" y="137741"/>
            <a:ext cx="11489023" cy="614300"/>
          </a:xfrm>
          <a:prstGeom prst="rect">
            <a:avLst/>
          </a:prstGeom>
        </p:spPr>
        <p:txBody>
          <a:bodyPr vert="horz" lIns="91440" tIns="45720" rIns="91440" bIns="45720" rtlCol="0" anchor="b">
            <a:noAutofit/>
          </a:bodyPr>
          <a:lstStyle>
            <a:defPPr>
              <a:defRPr lang="en-US"/>
            </a:defPPr>
            <a:lvl1pPr marL="0" algn="l" defTabSz="403388" rtl="0" eaLnBrk="1" latinLnBrk="0" hangingPunct="1">
              <a:lnSpc>
                <a:spcPct val="90000"/>
              </a:lnSpc>
              <a:spcBef>
                <a:spcPct val="0"/>
              </a:spcBef>
              <a:buNone/>
              <a:defRPr sz="1588" kern="1200">
                <a:solidFill>
                  <a:schemeClr val="tx1"/>
                </a:solidFill>
                <a:latin typeface="+mn-lt"/>
                <a:ea typeface="+mn-ea"/>
                <a:cs typeface="+mn-cs"/>
              </a:defRPr>
            </a:lvl1pPr>
            <a:lvl2pPr marL="403388" algn="l" defTabSz="403388" rtl="0" eaLnBrk="1" latinLnBrk="0" hangingPunct="1">
              <a:defRPr sz="1588" kern="1200">
                <a:solidFill>
                  <a:schemeClr val="tx1"/>
                </a:solidFill>
                <a:latin typeface="+mn-lt"/>
                <a:ea typeface="+mn-ea"/>
                <a:cs typeface="+mn-cs"/>
              </a:defRPr>
            </a:lvl2pPr>
            <a:lvl3pPr marL="806775" algn="l" defTabSz="403388" rtl="0" eaLnBrk="1" latinLnBrk="0" hangingPunct="1">
              <a:defRPr sz="1588" kern="1200">
                <a:solidFill>
                  <a:schemeClr val="tx1"/>
                </a:solidFill>
                <a:latin typeface="+mn-lt"/>
                <a:ea typeface="+mn-ea"/>
                <a:cs typeface="+mn-cs"/>
              </a:defRPr>
            </a:lvl3pPr>
            <a:lvl4pPr marL="1210163" algn="l" defTabSz="403388" rtl="0" eaLnBrk="1" latinLnBrk="0" hangingPunct="1">
              <a:defRPr sz="1588" kern="1200">
                <a:solidFill>
                  <a:schemeClr val="tx1"/>
                </a:solidFill>
                <a:latin typeface="+mn-lt"/>
                <a:ea typeface="+mn-ea"/>
                <a:cs typeface="+mn-cs"/>
              </a:defRPr>
            </a:lvl4pPr>
            <a:lvl5pPr marL="1613550" algn="l" defTabSz="403388" rtl="0" eaLnBrk="1" latinLnBrk="0" hangingPunct="1">
              <a:defRPr sz="1588" kern="1200">
                <a:solidFill>
                  <a:schemeClr val="tx1"/>
                </a:solidFill>
                <a:latin typeface="+mn-lt"/>
                <a:ea typeface="+mn-ea"/>
                <a:cs typeface="+mn-cs"/>
              </a:defRPr>
            </a:lvl5pPr>
            <a:lvl6pPr marL="2016938" algn="l" defTabSz="403388" rtl="0" eaLnBrk="1" latinLnBrk="0" hangingPunct="1">
              <a:defRPr sz="1588" kern="1200">
                <a:solidFill>
                  <a:schemeClr val="tx1"/>
                </a:solidFill>
                <a:latin typeface="+mn-lt"/>
                <a:ea typeface="+mn-ea"/>
                <a:cs typeface="+mn-cs"/>
              </a:defRPr>
            </a:lvl6pPr>
            <a:lvl7pPr marL="2420325" algn="l" defTabSz="403388" rtl="0" eaLnBrk="1" latinLnBrk="0" hangingPunct="1">
              <a:defRPr sz="1588" kern="1200">
                <a:solidFill>
                  <a:schemeClr val="tx1"/>
                </a:solidFill>
                <a:latin typeface="+mn-lt"/>
                <a:ea typeface="+mn-ea"/>
                <a:cs typeface="+mn-cs"/>
              </a:defRPr>
            </a:lvl7pPr>
            <a:lvl8pPr marL="2823713" algn="l" defTabSz="403388" rtl="0" eaLnBrk="1" latinLnBrk="0" hangingPunct="1">
              <a:defRPr sz="1588" kern="1200">
                <a:solidFill>
                  <a:schemeClr val="tx1"/>
                </a:solidFill>
                <a:latin typeface="+mn-lt"/>
                <a:ea typeface="+mn-ea"/>
                <a:cs typeface="+mn-cs"/>
              </a:defRPr>
            </a:lvl8pPr>
            <a:lvl9pPr marL="3227100" algn="l" defTabSz="403388" rtl="0" eaLnBrk="1" latinLnBrk="0" hangingPunct="1">
              <a:defRPr sz="1588" kern="1200">
                <a:solidFill>
                  <a:schemeClr val="tx1"/>
                </a:solidFill>
                <a:latin typeface="+mn-lt"/>
                <a:ea typeface="+mn-ea"/>
                <a:cs typeface="+mn-cs"/>
              </a:defRPr>
            </a:lvl9pPr>
          </a:lstStyle>
          <a:p>
            <a:r>
              <a:rPr lang="en-US" sz="2100" b="1">
                <a:solidFill>
                  <a:srgbClr val="0A0A0A"/>
                </a:solidFill>
                <a:cs typeface="Segoe UI"/>
              </a:rPr>
              <a:t>Amy Coleman - Executive Vice President and Chief Human Resources Officer</a:t>
            </a:r>
            <a:r>
              <a:rPr lang="en-US" sz="2100" b="1">
                <a:cs typeface="Times New Roman"/>
              </a:rPr>
              <a:t> </a:t>
            </a:r>
            <a:endParaRPr lang="en-US" sz="2100"/>
          </a:p>
        </p:txBody>
      </p:sp>
      <p:cxnSp>
        <p:nvCxnSpPr>
          <p:cNvPr id="8" name="Straight Connector 7">
            <a:extLst>
              <a:ext uri="{FF2B5EF4-FFF2-40B4-BE49-F238E27FC236}">
                <a16:creationId xmlns:a16="http://schemas.microsoft.com/office/drawing/2014/main" id="{60A97A53-2B73-1C88-E79A-7B1DF26652D0}"/>
              </a:ext>
            </a:extLst>
          </p:cNvPr>
          <p:cNvCxnSpPr>
            <a:cxnSpLocks/>
          </p:cNvCxnSpPr>
          <p:nvPr/>
        </p:nvCxnSpPr>
        <p:spPr>
          <a:xfrm>
            <a:off x="235412" y="798419"/>
            <a:ext cx="11721176" cy="0"/>
          </a:xfrm>
          <a:prstGeom prst="line">
            <a:avLst/>
          </a:prstGeom>
          <a:ln>
            <a:solidFill>
              <a:schemeClr val="accent1"/>
            </a:solidFill>
          </a:ln>
        </p:spPr>
        <p:style>
          <a:lnRef idx="2">
            <a:schemeClr val="dk1"/>
          </a:lnRef>
          <a:fillRef idx="0">
            <a:schemeClr val="dk1"/>
          </a:fillRef>
          <a:effectRef idx="1">
            <a:schemeClr val="dk1"/>
          </a:effectRef>
          <a:fontRef idx="minor">
            <a:schemeClr val="tx1"/>
          </a:fontRef>
        </p:style>
      </p:cxnSp>
      <p:pic>
        <p:nvPicPr>
          <p:cNvPr id="6" name="Picture 5" descr="A black background with grey text&#10;&#10;AI-generated content may be incorrect.">
            <a:extLst>
              <a:ext uri="{FF2B5EF4-FFF2-40B4-BE49-F238E27FC236}">
                <a16:creationId xmlns:a16="http://schemas.microsoft.com/office/drawing/2014/main" id="{1B4F291D-797D-D2CE-E40E-ED4FCA6D40F2}"/>
              </a:ext>
            </a:extLst>
          </p:cNvPr>
          <p:cNvPicPr>
            <a:picLocks noChangeAspect="1"/>
          </p:cNvPicPr>
          <p:nvPr/>
        </p:nvPicPr>
        <p:blipFill>
          <a:blip r:embed="rId2"/>
          <a:stretch>
            <a:fillRect/>
          </a:stretch>
        </p:blipFill>
        <p:spPr>
          <a:xfrm>
            <a:off x="10484622" y="88"/>
            <a:ext cx="1568511" cy="925616"/>
          </a:xfrm>
          <a:prstGeom prst="rect">
            <a:avLst/>
          </a:prstGeom>
        </p:spPr>
      </p:pic>
      <p:sp>
        <p:nvSpPr>
          <p:cNvPr id="4" name="TextBox 3">
            <a:extLst>
              <a:ext uri="{FF2B5EF4-FFF2-40B4-BE49-F238E27FC236}">
                <a16:creationId xmlns:a16="http://schemas.microsoft.com/office/drawing/2014/main" id="{9A5E3FCE-0281-6371-D268-9217A5F10372}"/>
              </a:ext>
            </a:extLst>
          </p:cNvPr>
          <p:cNvSpPr txBox="1"/>
          <p:nvPr/>
        </p:nvSpPr>
        <p:spPr>
          <a:xfrm>
            <a:off x="4829125" y="1537684"/>
            <a:ext cx="6967786"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solidFill>
                  <a:srgbClr val="0A0A0A"/>
                </a:solidFill>
                <a:ea typeface="+mn-lt"/>
                <a:cs typeface="+mn-lt"/>
              </a:rPr>
              <a:t>Leads HR for </a:t>
            </a:r>
            <a:r>
              <a:rPr lang="en-US" sz="1600" b="1">
                <a:solidFill>
                  <a:srgbClr val="0A0A0A"/>
                </a:solidFill>
                <a:ea typeface="+mn-lt"/>
                <a:cs typeface="+mn-lt"/>
              </a:rPr>
              <a:t>220,000+ global employees</a:t>
            </a:r>
            <a:r>
              <a:rPr lang="en-US" sz="1600">
                <a:solidFill>
                  <a:srgbClr val="0A0A0A"/>
                </a:solidFill>
                <a:ea typeface="+mn-lt"/>
                <a:cs typeface="+mn-lt"/>
              </a:rPr>
              <a:t>, driving culture and talent strategy</a:t>
            </a:r>
            <a:endParaRPr lang="en-US" sz="1600"/>
          </a:p>
          <a:p>
            <a:pPr marL="285750" indent="-285750">
              <a:buFont typeface="Arial"/>
              <a:buChar char="•"/>
            </a:pPr>
            <a:r>
              <a:rPr lang="en-US" sz="1600">
                <a:solidFill>
                  <a:srgbClr val="0A0A0A"/>
                </a:solidFill>
                <a:ea typeface="+mn-lt"/>
                <a:cs typeface="+mn-lt"/>
              </a:rPr>
              <a:t>Focused on making Microsoft an </a:t>
            </a:r>
            <a:r>
              <a:rPr lang="en-US" sz="1600" b="1">
                <a:solidFill>
                  <a:srgbClr val="0A0A0A"/>
                </a:solidFill>
                <a:ea typeface="+mn-lt"/>
                <a:cs typeface="+mn-lt"/>
              </a:rPr>
              <a:t>exceptional workplace</a:t>
            </a:r>
            <a:endParaRPr lang="en-US" sz="1600"/>
          </a:p>
          <a:p>
            <a:pPr marL="285750" indent="-285750">
              <a:buFont typeface="Arial"/>
              <a:buChar char="•"/>
            </a:pPr>
            <a:r>
              <a:rPr lang="en-US" sz="1600">
                <a:solidFill>
                  <a:srgbClr val="0A0A0A"/>
                </a:solidFill>
                <a:ea typeface="+mn-lt"/>
                <a:cs typeface="+mn-lt"/>
              </a:rPr>
              <a:t>Former CVP overseeing HR for </a:t>
            </a:r>
            <a:r>
              <a:rPr lang="en-US" sz="1600" b="1">
                <a:solidFill>
                  <a:srgbClr val="0A0A0A"/>
                </a:solidFill>
                <a:ea typeface="+mn-lt"/>
                <a:cs typeface="+mn-lt"/>
              </a:rPr>
              <a:t>Corporate, Legal, Finance, Marketing</a:t>
            </a:r>
            <a:r>
              <a:rPr lang="en-US" sz="1600">
                <a:solidFill>
                  <a:srgbClr val="0A0A0A"/>
                </a:solidFill>
                <a:ea typeface="+mn-lt"/>
                <a:cs typeface="+mn-lt"/>
              </a:rPr>
              <a:t>, and </a:t>
            </a:r>
            <a:r>
              <a:rPr lang="en-US" sz="1600" b="1">
                <a:solidFill>
                  <a:srgbClr val="0A0A0A"/>
                </a:solidFill>
                <a:ea typeface="+mn-lt"/>
                <a:cs typeface="+mn-lt"/>
              </a:rPr>
              <a:t>Office of the CEO</a:t>
            </a:r>
            <a:endParaRPr lang="en-US" sz="1600"/>
          </a:p>
          <a:p>
            <a:pPr marL="285750" indent="-285750">
              <a:buFont typeface="Arial"/>
              <a:buChar char="•"/>
            </a:pPr>
            <a:r>
              <a:rPr lang="en-US" sz="1600">
                <a:solidFill>
                  <a:srgbClr val="0A0A0A"/>
                </a:solidFill>
                <a:ea typeface="+mn-lt"/>
                <a:cs typeface="+mn-lt"/>
              </a:rPr>
              <a:t>25-year veteran of Microsoft HR with multiple leadership roles</a:t>
            </a:r>
            <a:endParaRPr lang="en-US" sz="1600"/>
          </a:p>
          <a:p>
            <a:pPr marL="285750" indent="-285750">
              <a:buFont typeface="Arial"/>
              <a:buChar char="•"/>
            </a:pPr>
            <a:r>
              <a:rPr lang="en-US" sz="1600">
                <a:solidFill>
                  <a:srgbClr val="0A0A0A"/>
                </a:solidFill>
                <a:ea typeface="+mn-lt"/>
                <a:cs typeface="+mn-lt"/>
              </a:rPr>
              <a:t>Executive lead for </a:t>
            </a:r>
            <a:r>
              <a:rPr lang="en-US" sz="1600" b="1">
                <a:solidFill>
                  <a:srgbClr val="0A0A0A"/>
                </a:solidFill>
                <a:ea typeface="+mn-lt"/>
                <a:cs typeface="+mn-lt"/>
              </a:rPr>
              <a:t>Enterprise Crisis Management</a:t>
            </a:r>
            <a:r>
              <a:rPr lang="en-US" sz="1600">
                <a:solidFill>
                  <a:srgbClr val="0A0A0A"/>
                </a:solidFill>
                <a:ea typeface="+mn-lt"/>
                <a:cs typeface="+mn-lt"/>
              </a:rPr>
              <a:t> and </a:t>
            </a:r>
            <a:r>
              <a:rPr lang="en-US" sz="1600" b="1">
                <a:solidFill>
                  <a:srgbClr val="0A0A0A"/>
                </a:solidFill>
                <a:ea typeface="+mn-lt"/>
                <a:cs typeface="+mn-lt"/>
              </a:rPr>
              <a:t>Work Environment policies</a:t>
            </a:r>
            <a:endParaRPr lang="en-US" sz="1600"/>
          </a:p>
          <a:p>
            <a:pPr marL="285750" indent="-285750">
              <a:buFont typeface="Arial"/>
              <a:buChar char="•"/>
            </a:pPr>
            <a:r>
              <a:rPr lang="en-US" sz="1600">
                <a:solidFill>
                  <a:srgbClr val="0A0A0A"/>
                </a:solidFill>
                <a:ea typeface="+mn-lt"/>
                <a:cs typeface="+mn-lt"/>
              </a:rPr>
              <a:t>Campaign executive for </a:t>
            </a:r>
            <a:r>
              <a:rPr lang="en-US" sz="1600" b="1">
                <a:solidFill>
                  <a:srgbClr val="0A0A0A"/>
                </a:solidFill>
                <a:ea typeface="+mn-lt"/>
                <a:cs typeface="+mn-lt"/>
              </a:rPr>
              <a:t>Washington State Opportunity Scholarship</a:t>
            </a:r>
            <a:endParaRPr lang="en-US" sz="1600"/>
          </a:p>
          <a:p>
            <a:pPr marL="285750" indent="-285750">
              <a:buFont typeface="Arial"/>
              <a:buChar char="•"/>
            </a:pPr>
            <a:r>
              <a:rPr lang="en-US" sz="1600">
                <a:solidFill>
                  <a:srgbClr val="0A0A0A"/>
                </a:solidFill>
                <a:ea typeface="+mn-lt"/>
                <a:cs typeface="+mn-lt"/>
              </a:rPr>
              <a:t>Holds a </a:t>
            </a:r>
            <a:r>
              <a:rPr lang="en-US" sz="1600" b="1">
                <a:solidFill>
                  <a:srgbClr val="0A0A0A"/>
                </a:solidFill>
                <a:ea typeface="+mn-lt"/>
                <a:cs typeface="+mn-lt"/>
              </a:rPr>
              <a:t>B.A. in Psychology</a:t>
            </a:r>
            <a:r>
              <a:rPr lang="en-US" sz="1600">
                <a:solidFill>
                  <a:srgbClr val="0A0A0A"/>
                </a:solidFill>
                <a:ea typeface="+mn-lt"/>
                <a:cs typeface="+mn-lt"/>
              </a:rPr>
              <a:t> (UC Santa Barbara) and </a:t>
            </a:r>
            <a:r>
              <a:rPr lang="en-US" sz="1600" b="1">
                <a:solidFill>
                  <a:srgbClr val="0A0A0A"/>
                </a:solidFill>
                <a:ea typeface="+mn-lt"/>
                <a:cs typeface="+mn-lt"/>
              </a:rPr>
              <a:t>M.A. in Organizational Psychology</a:t>
            </a:r>
            <a:r>
              <a:rPr lang="en-US" sz="1600">
                <a:solidFill>
                  <a:srgbClr val="0A0A0A"/>
                </a:solidFill>
                <a:ea typeface="+mn-lt"/>
                <a:cs typeface="+mn-lt"/>
              </a:rPr>
              <a:t> (Antioch University)</a:t>
            </a:r>
          </a:p>
          <a:p>
            <a:endParaRPr lang="en-US">
              <a:solidFill>
                <a:srgbClr val="0A0A0A"/>
              </a:solidFill>
            </a:endParaRPr>
          </a:p>
        </p:txBody>
      </p:sp>
      <p:sp>
        <p:nvSpPr>
          <p:cNvPr id="5" name="Slide Number Placeholder 4">
            <a:extLst>
              <a:ext uri="{FF2B5EF4-FFF2-40B4-BE49-F238E27FC236}">
                <a16:creationId xmlns:a16="http://schemas.microsoft.com/office/drawing/2014/main" id="{062B32AC-834A-4192-5BC8-502DC351FD1F}"/>
              </a:ext>
            </a:extLst>
          </p:cNvPr>
          <p:cNvSpPr>
            <a:spLocks noGrp="1"/>
          </p:cNvSpPr>
          <p:nvPr>
            <p:ph type="sldNum" sz="quarter" idx="12"/>
          </p:nvPr>
        </p:nvSpPr>
        <p:spPr/>
        <p:txBody>
          <a:bodyPr/>
          <a:lstStyle/>
          <a:p>
            <a:fld id="{330EA680-D336-4FF7-8B7A-9848BB0A1C32}" type="slidenum">
              <a:rPr lang="en-US" smtClean="0"/>
              <a:t>229</a:t>
            </a:fld>
            <a:endParaRPr lang="en-US"/>
          </a:p>
        </p:txBody>
      </p:sp>
      <p:pic>
        <p:nvPicPr>
          <p:cNvPr id="7" name="Picture 6" descr="A close-up of a person smiling&#10;&#10;AI-generated content may be incorrect.">
            <a:extLst>
              <a:ext uri="{FF2B5EF4-FFF2-40B4-BE49-F238E27FC236}">
                <a16:creationId xmlns:a16="http://schemas.microsoft.com/office/drawing/2014/main" id="{7E266927-071E-F3AD-679F-0618565539F1}"/>
              </a:ext>
            </a:extLst>
          </p:cNvPr>
          <p:cNvPicPr>
            <a:picLocks noChangeAspect="1"/>
          </p:cNvPicPr>
          <p:nvPr/>
        </p:nvPicPr>
        <p:blipFill>
          <a:blip r:embed="rId3"/>
          <a:stretch>
            <a:fillRect/>
          </a:stretch>
        </p:blipFill>
        <p:spPr>
          <a:xfrm>
            <a:off x="638060" y="1615808"/>
            <a:ext cx="3984434" cy="3984434"/>
          </a:xfrm>
          <a:prstGeom prst="rect">
            <a:avLst/>
          </a:prstGeom>
        </p:spPr>
      </p:pic>
    </p:spTree>
    <p:extLst>
      <p:ext uri="{BB962C8B-B14F-4D97-AF65-F5344CB8AC3E}">
        <p14:creationId xmlns:p14="http://schemas.microsoft.com/office/powerpoint/2010/main" val="3355419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C4D46-F0B9-F033-B6F1-403DD0179F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6AF542-29A7-2E55-93DC-62B05809AA7E}"/>
              </a:ext>
            </a:extLst>
          </p:cNvPr>
          <p:cNvSpPr>
            <a:spLocks noGrp="1"/>
          </p:cNvSpPr>
          <p:nvPr>
            <p:ph type="title"/>
          </p:nvPr>
        </p:nvSpPr>
        <p:spPr>
          <a:xfrm>
            <a:off x="536640" y="2640"/>
            <a:ext cx="10745788" cy="1188720"/>
          </a:xfrm>
        </p:spPr>
        <p:txBody>
          <a:bodyPr/>
          <a:lstStyle/>
          <a:p>
            <a:r>
              <a:rPr lang="en-US" b="1"/>
              <a:t>Enterprise Software</a:t>
            </a:r>
            <a:endParaRPr lang="en-US"/>
          </a:p>
        </p:txBody>
      </p:sp>
      <p:sp>
        <p:nvSpPr>
          <p:cNvPr id="3" name="Text Placeholder 2">
            <a:extLst>
              <a:ext uri="{FF2B5EF4-FFF2-40B4-BE49-F238E27FC236}">
                <a16:creationId xmlns:a16="http://schemas.microsoft.com/office/drawing/2014/main" id="{5D6F15D8-7103-D908-C4A0-77AC09FD5537}"/>
              </a:ext>
            </a:extLst>
          </p:cNvPr>
          <p:cNvSpPr>
            <a:spLocks noGrp="1"/>
          </p:cNvSpPr>
          <p:nvPr>
            <p:ph type="body" idx="1"/>
          </p:nvPr>
        </p:nvSpPr>
        <p:spPr>
          <a:xfrm>
            <a:off x="821909" y="1716678"/>
            <a:ext cx="1458146" cy="386413"/>
          </a:xfrm>
        </p:spPr>
        <p:txBody>
          <a:bodyPr>
            <a:noAutofit/>
          </a:bodyPr>
          <a:lstStyle/>
          <a:p>
            <a:r>
              <a:rPr lang="en-US" sz="2000">
                <a:latin typeface="Raleway"/>
              </a:rPr>
              <a:t>Definition:</a:t>
            </a:r>
            <a:endParaRPr lang="en-US" sz="2000"/>
          </a:p>
        </p:txBody>
      </p:sp>
      <p:sp>
        <p:nvSpPr>
          <p:cNvPr id="5" name="Text Placeholder 4">
            <a:extLst>
              <a:ext uri="{FF2B5EF4-FFF2-40B4-BE49-F238E27FC236}">
                <a16:creationId xmlns:a16="http://schemas.microsoft.com/office/drawing/2014/main" id="{7711615B-A70A-EA63-1B63-59D568CC890A}"/>
              </a:ext>
            </a:extLst>
          </p:cNvPr>
          <p:cNvSpPr>
            <a:spLocks noGrp="1"/>
          </p:cNvSpPr>
          <p:nvPr>
            <p:ph type="body" sz="quarter" idx="3"/>
          </p:nvPr>
        </p:nvSpPr>
        <p:spPr>
          <a:xfrm>
            <a:off x="822435" y="4249670"/>
            <a:ext cx="1325891" cy="396924"/>
          </a:xfrm>
        </p:spPr>
        <p:txBody>
          <a:bodyPr>
            <a:normAutofit/>
          </a:bodyPr>
          <a:lstStyle/>
          <a:p>
            <a:r>
              <a:rPr lang="en-US" sz="2000">
                <a:latin typeface="Raleway"/>
              </a:rPr>
              <a:t>Key Idea:</a:t>
            </a:r>
            <a:endParaRPr lang="en-US" sz="2000"/>
          </a:p>
        </p:txBody>
      </p:sp>
      <p:cxnSp>
        <p:nvCxnSpPr>
          <p:cNvPr id="10" name="Straight Arrow Connector 9">
            <a:extLst>
              <a:ext uri="{FF2B5EF4-FFF2-40B4-BE49-F238E27FC236}">
                <a16:creationId xmlns:a16="http://schemas.microsoft.com/office/drawing/2014/main" id="{94D62696-298C-B382-6811-D665681E4CBB}"/>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94545626-473C-DB60-363B-36A4A57D62D7}"/>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DEB197FF-1354-7CF4-1B2E-D9980EDEAF5B}"/>
              </a:ext>
            </a:extLst>
          </p:cNvPr>
          <p:cNvSpPr txBox="1"/>
          <p:nvPr/>
        </p:nvSpPr>
        <p:spPr>
          <a:xfrm>
            <a:off x="824311" y="2100192"/>
            <a:ext cx="707571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Large-scale computer applications designed to support and automate business operations, improve productivity, and manage organizational data across departments.</a:t>
            </a:r>
          </a:p>
          <a:p>
            <a:endParaRPr lang="en-US">
              <a:ea typeface="+mn-lt"/>
              <a:cs typeface="+mn-lt"/>
            </a:endParaRPr>
          </a:p>
          <a:p>
            <a:r>
              <a:rPr lang="en-US">
                <a:ea typeface="+mn-lt"/>
                <a:cs typeface="+mn-lt"/>
              </a:rPr>
              <a:t>Typically includes systems for enterprise resource planning (ERP), customer relationship management (CRM), data analytics, and business process automation.</a:t>
            </a:r>
            <a:endParaRPr lang="en-US"/>
          </a:p>
        </p:txBody>
      </p:sp>
      <p:sp>
        <p:nvSpPr>
          <p:cNvPr id="8" name="TextBox 7">
            <a:extLst>
              <a:ext uri="{FF2B5EF4-FFF2-40B4-BE49-F238E27FC236}">
                <a16:creationId xmlns:a16="http://schemas.microsoft.com/office/drawing/2014/main" id="{82428ADF-6A2A-3F24-2782-F9A531AB8C88}"/>
              </a:ext>
            </a:extLst>
          </p:cNvPr>
          <p:cNvSpPr txBox="1"/>
          <p:nvPr/>
        </p:nvSpPr>
        <p:spPr>
          <a:xfrm>
            <a:off x="824310" y="4643695"/>
            <a:ext cx="707571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Serves as the digital foundation for modern businesses, integrating core operations through scalable, cloud-based systems.</a:t>
            </a:r>
          </a:p>
        </p:txBody>
      </p:sp>
      <p:pic>
        <p:nvPicPr>
          <p:cNvPr id="7" name="Picture 6" descr="Software - Free computer icons">
            <a:extLst>
              <a:ext uri="{FF2B5EF4-FFF2-40B4-BE49-F238E27FC236}">
                <a16:creationId xmlns:a16="http://schemas.microsoft.com/office/drawing/2014/main" id="{7B317793-AFF5-19E9-3F3C-CF49F6E2A8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3000"/>
                    </a14:imgEffect>
                  </a14:imgLayer>
                </a14:imgProps>
              </a:ext>
            </a:extLst>
          </a:blip>
          <a:stretch>
            <a:fillRect/>
          </a:stretch>
        </p:blipFill>
        <p:spPr>
          <a:xfrm>
            <a:off x="8607971" y="2220310"/>
            <a:ext cx="3000705" cy="2417381"/>
          </a:xfrm>
          <a:prstGeom prst="rect">
            <a:avLst/>
          </a:prstGeom>
        </p:spPr>
      </p:pic>
    </p:spTree>
    <p:extLst>
      <p:ext uri="{BB962C8B-B14F-4D97-AF65-F5344CB8AC3E}">
        <p14:creationId xmlns:p14="http://schemas.microsoft.com/office/powerpoint/2010/main" val="290112256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C093D-829B-1829-5989-5404B14DD2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506FC9-83B6-873C-5A4D-1731221B0AC3}"/>
              </a:ext>
            </a:extLst>
          </p:cNvPr>
          <p:cNvSpPr>
            <a:spLocks noGrp="1"/>
          </p:cNvSpPr>
          <p:nvPr>
            <p:ph type="ctrTitle"/>
          </p:nvPr>
        </p:nvSpPr>
        <p:spPr>
          <a:xfrm>
            <a:off x="548640" y="1017594"/>
            <a:ext cx="9424848" cy="4572000"/>
          </a:xfrm>
        </p:spPr>
        <p:txBody>
          <a:bodyPr/>
          <a:lstStyle/>
          <a:p>
            <a:r>
              <a:rPr lang="en-US"/>
              <a:t>Financials</a:t>
            </a:r>
          </a:p>
        </p:txBody>
      </p:sp>
    </p:spTree>
    <p:extLst>
      <p:ext uri="{BB962C8B-B14F-4D97-AF65-F5344CB8AC3E}">
        <p14:creationId xmlns:p14="http://schemas.microsoft.com/office/powerpoint/2010/main" val="403899358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057BF-D429-FB10-5276-123AEA0E593D}"/>
            </a:ext>
          </a:extLst>
        </p:cNvPr>
        <p:cNvGrpSpPr/>
        <p:nvPr/>
      </p:nvGrpSpPr>
      <p:grpSpPr>
        <a:xfrm>
          <a:off x="0" y="0"/>
          <a:ext cx="0" cy="0"/>
          <a:chOff x="0" y="0"/>
          <a:chExt cx="0" cy="0"/>
        </a:xfrm>
      </p:grpSpPr>
      <p:pic>
        <p:nvPicPr>
          <p:cNvPr id="4" name="Picture 3" descr="A screenshot of a balance sheet&#10;&#10;AI-generated content may be incorrect.">
            <a:extLst>
              <a:ext uri="{FF2B5EF4-FFF2-40B4-BE49-F238E27FC236}">
                <a16:creationId xmlns:a16="http://schemas.microsoft.com/office/drawing/2014/main" id="{D210F3B4-0BEA-FF7C-58B4-CD8515DA6275}"/>
              </a:ext>
            </a:extLst>
          </p:cNvPr>
          <p:cNvPicPr>
            <a:picLocks noChangeAspect="1"/>
          </p:cNvPicPr>
          <p:nvPr/>
        </p:nvPicPr>
        <p:blipFill>
          <a:blip r:embed="rId2"/>
          <a:stretch>
            <a:fillRect/>
          </a:stretch>
        </p:blipFill>
        <p:spPr>
          <a:xfrm>
            <a:off x="1619250" y="1704975"/>
            <a:ext cx="8953500" cy="3448050"/>
          </a:xfrm>
          <a:prstGeom prst="rect">
            <a:avLst/>
          </a:prstGeom>
        </p:spPr>
      </p:pic>
      <p:sp>
        <p:nvSpPr>
          <p:cNvPr id="6" name="Title 1">
            <a:extLst>
              <a:ext uri="{FF2B5EF4-FFF2-40B4-BE49-F238E27FC236}">
                <a16:creationId xmlns:a16="http://schemas.microsoft.com/office/drawing/2014/main" id="{0D10774A-D90B-8D96-A07F-464B2397D476}"/>
              </a:ext>
            </a:extLst>
          </p:cNvPr>
          <p:cNvSpPr txBox="1">
            <a:spLocks/>
          </p:cNvSpPr>
          <p:nvPr/>
        </p:nvSpPr>
        <p:spPr>
          <a:xfrm>
            <a:off x="536640" y="2640"/>
            <a:ext cx="10745788" cy="11887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7400" b="0" i="0" kern="1200">
                <a:solidFill>
                  <a:schemeClr val="tx1"/>
                </a:solidFill>
                <a:latin typeface="+mj-lt"/>
                <a:ea typeface="+mj-ea"/>
                <a:cs typeface="+mj-cs"/>
              </a:defRPr>
            </a:lvl1pPr>
          </a:lstStyle>
          <a:p>
            <a:r>
              <a:rPr lang="en-US" sz="3600"/>
              <a:t>Balance Sheet (10Q)</a:t>
            </a:r>
          </a:p>
        </p:txBody>
      </p:sp>
      <p:pic>
        <p:nvPicPr>
          <p:cNvPr id="8" name="Picture 7" descr="A black background with grey text&#10;&#10;AI-generated content may be incorrect.">
            <a:extLst>
              <a:ext uri="{FF2B5EF4-FFF2-40B4-BE49-F238E27FC236}">
                <a16:creationId xmlns:a16="http://schemas.microsoft.com/office/drawing/2014/main" id="{44644AC3-8E2C-797B-C4E0-7E06C51DBC3D}"/>
              </a:ext>
            </a:extLst>
          </p:cNvPr>
          <p:cNvPicPr>
            <a:picLocks noChangeAspect="1"/>
          </p:cNvPicPr>
          <p:nvPr/>
        </p:nvPicPr>
        <p:blipFill>
          <a:blip r:embed="rId3"/>
          <a:stretch>
            <a:fillRect/>
          </a:stretch>
        </p:blipFill>
        <p:spPr>
          <a:xfrm>
            <a:off x="10389372" y="88"/>
            <a:ext cx="1568511" cy="925616"/>
          </a:xfrm>
          <a:prstGeom prst="rect">
            <a:avLst/>
          </a:prstGeom>
        </p:spPr>
      </p:pic>
      <p:sp>
        <p:nvSpPr>
          <p:cNvPr id="9" name="Rectangle 8">
            <a:extLst>
              <a:ext uri="{FF2B5EF4-FFF2-40B4-BE49-F238E27FC236}">
                <a16:creationId xmlns:a16="http://schemas.microsoft.com/office/drawing/2014/main" id="{DA07A71D-DF4B-3595-DAE6-51469A386FCF}"/>
              </a:ext>
            </a:extLst>
          </p:cNvPr>
          <p:cNvSpPr/>
          <p:nvPr/>
        </p:nvSpPr>
        <p:spPr>
          <a:xfrm>
            <a:off x="1687733" y="2720170"/>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82A6F357-D1C4-2EB7-26BA-38D0055DCEBB}"/>
              </a:ext>
            </a:extLst>
          </p:cNvPr>
          <p:cNvSpPr/>
          <p:nvPr/>
        </p:nvSpPr>
        <p:spPr>
          <a:xfrm>
            <a:off x="1621058" y="3920319"/>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490631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AD424-3946-DD75-EE9F-F68315073409}"/>
            </a:ext>
          </a:extLst>
        </p:cNvPr>
        <p:cNvGrpSpPr/>
        <p:nvPr/>
      </p:nvGrpSpPr>
      <p:grpSpPr>
        <a:xfrm>
          <a:off x="0" y="0"/>
          <a:ext cx="0" cy="0"/>
          <a:chOff x="0" y="0"/>
          <a:chExt cx="0" cy="0"/>
        </a:xfrm>
      </p:grpSpPr>
      <p:pic>
        <p:nvPicPr>
          <p:cNvPr id="5" name="Picture 4" descr="A screenshot of a computer screen&#10;&#10;AI-generated content may be incorrect.">
            <a:extLst>
              <a:ext uri="{FF2B5EF4-FFF2-40B4-BE49-F238E27FC236}">
                <a16:creationId xmlns:a16="http://schemas.microsoft.com/office/drawing/2014/main" id="{2C7E4D1A-D3B7-0E0C-17AA-14E35D3D3DBC}"/>
              </a:ext>
            </a:extLst>
          </p:cNvPr>
          <p:cNvPicPr>
            <a:picLocks noChangeAspect="1"/>
          </p:cNvPicPr>
          <p:nvPr/>
        </p:nvPicPr>
        <p:blipFill>
          <a:blip r:embed="rId2"/>
          <a:stretch>
            <a:fillRect/>
          </a:stretch>
        </p:blipFill>
        <p:spPr>
          <a:xfrm>
            <a:off x="1652587" y="1409700"/>
            <a:ext cx="8886825" cy="4038600"/>
          </a:xfrm>
          <a:prstGeom prst="rect">
            <a:avLst/>
          </a:prstGeom>
        </p:spPr>
      </p:pic>
      <p:sp>
        <p:nvSpPr>
          <p:cNvPr id="7" name="Title 1">
            <a:extLst>
              <a:ext uri="{FF2B5EF4-FFF2-40B4-BE49-F238E27FC236}">
                <a16:creationId xmlns:a16="http://schemas.microsoft.com/office/drawing/2014/main" id="{93D34E30-34BC-A376-BBD3-6714DE40DB51}"/>
              </a:ext>
            </a:extLst>
          </p:cNvPr>
          <p:cNvSpPr txBox="1">
            <a:spLocks/>
          </p:cNvSpPr>
          <p:nvPr/>
        </p:nvSpPr>
        <p:spPr>
          <a:xfrm>
            <a:off x="536640" y="2640"/>
            <a:ext cx="10745788" cy="11887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7400" b="0" i="0" kern="1200">
                <a:solidFill>
                  <a:schemeClr val="tx1"/>
                </a:solidFill>
                <a:latin typeface="+mj-lt"/>
                <a:ea typeface="+mj-ea"/>
                <a:cs typeface="+mj-cs"/>
              </a:defRPr>
            </a:lvl1pPr>
          </a:lstStyle>
          <a:p>
            <a:r>
              <a:rPr lang="en-US" sz="3600"/>
              <a:t>Balance Sheet (10Q)</a:t>
            </a:r>
          </a:p>
        </p:txBody>
      </p:sp>
      <p:pic>
        <p:nvPicPr>
          <p:cNvPr id="9" name="Picture 8" descr="A black background with grey text&#10;&#10;AI-generated content may be incorrect.">
            <a:extLst>
              <a:ext uri="{FF2B5EF4-FFF2-40B4-BE49-F238E27FC236}">
                <a16:creationId xmlns:a16="http://schemas.microsoft.com/office/drawing/2014/main" id="{974A57F0-7215-197D-BF35-914FAE294056}"/>
              </a:ext>
            </a:extLst>
          </p:cNvPr>
          <p:cNvPicPr>
            <a:picLocks noChangeAspect="1"/>
          </p:cNvPicPr>
          <p:nvPr/>
        </p:nvPicPr>
        <p:blipFill>
          <a:blip r:embed="rId3"/>
          <a:stretch>
            <a:fillRect/>
          </a:stretch>
        </p:blipFill>
        <p:spPr>
          <a:xfrm>
            <a:off x="10389372" y="88"/>
            <a:ext cx="1568511" cy="925616"/>
          </a:xfrm>
          <a:prstGeom prst="rect">
            <a:avLst/>
          </a:prstGeom>
        </p:spPr>
      </p:pic>
      <p:sp>
        <p:nvSpPr>
          <p:cNvPr id="11" name="Rectangle 10">
            <a:extLst>
              <a:ext uri="{FF2B5EF4-FFF2-40B4-BE49-F238E27FC236}">
                <a16:creationId xmlns:a16="http://schemas.microsoft.com/office/drawing/2014/main" id="{FCBD1AEA-885D-55F4-A39A-EE4A4F640B5E}"/>
              </a:ext>
            </a:extLst>
          </p:cNvPr>
          <p:cNvSpPr/>
          <p:nvPr/>
        </p:nvSpPr>
        <p:spPr>
          <a:xfrm>
            <a:off x="1649633" y="1881970"/>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4A9FE400-A8FF-A588-4940-325F681A0794}"/>
              </a:ext>
            </a:extLst>
          </p:cNvPr>
          <p:cNvSpPr/>
          <p:nvPr/>
        </p:nvSpPr>
        <p:spPr>
          <a:xfrm>
            <a:off x="1649633" y="3634570"/>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2776825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FFD99-3DD8-F233-0E48-D7DF62AD73D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B3E184A-A119-B496-5109-1F6E44AC87FD}"/>
              </a:ext>
            </a:extLst>
          </p:cNvPr>
          <p:cNvSpPr txBox="1">
            <a:spLocks/>
          </p:cNvSpPr>
          <p:nvPr/>
        </p:nvSpPr>
        <p:spPr>
          <a:xfrm>
            <a:off x="536640" y="2640"/>
            <a:ext cx="10745788" cy="11887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7400" b="0" i="0" kern="1200">
                <a:solidFill>
                  <a:schemeClr val="tx1"/>
                </a:solidFill>
                <a:latin typeface="+mj-lt"/>
                <a:ea typeface="+mj-ea"/>
                <a:cs typeface="+mj-cs"/>
              </a:defRPr>
            </a:lvl1pPr>
          </a:lstStyle>
          <a:p>
            <a:r>
              <a:rPr lang="en-US" sz="3600"/>
              <a:t>Balance Sheet (10K)</a:t>
            </a:r>
          </a:p>
        </p:txBody>
      </p:sp>
      <p:pic>
        <p:nvPicPr>
          <p:cNvPr id="2" name="Picture 1" descr="A screenshot of a balance sheet&#10;&#10;AI-generated content may be incorrect.">
            <a:extLst>
              <a:ext uri="{FF2B5EF4-FFF2-40B4-BE49-F238E27FC236}">
                <a16:creationId xmlns:a16="http://schemas.microsoft.com/office/drawing/2014/main" id="{248BB08C-2DB8-B852-AF50-9330FE74B5E5}"/>
              </a:ext>
            </a:extLst>
          </p:cNvPr>
          <p:cNvPicPr>
            <a:picLocks noChangeAspect="1"/>
          </p:cNvPicPr>
          <p:nvPr/>
        </p:nvPicPr>
        <p:blipFill>
          <a:blip r:embed="rId2"/>
          <a:stretch>
            <a:fillRect/>
          </a:stretch>
        </p:blipFill>
        <p:spPr>
          <a:xfrm>
            <a:off x="1690688" y="1743075"/>
            <a:ext cx="8943975" cy="3371850"/>
          </a:xfrm>
          <a:prstGeom prst="rect">
            <a:avLst/>
          </a:prstGeom>
        </p:spPr>
      </p:pic>
      <p:pic>
        <p:nvPicPr>
          <p:cNvPr id="4" name="Picture 3" descr="A black background with grey text&#10;&#10;AI-generated content may be incorrect.">
            <a:extLst>
              <a:ext uri="{FF2B5EF4-FFF2-40B4-BE49-F238E27FC236}">
                <a16:creationId xmlns:a16="http://schemas.microsoft.com/office/drawing/2014/main" id="{571F6A3C-6171-D2FD-20F7-5F72B92AA102}"/>
              </a:ext>
            </a:extLst>
          </p:cNvPr>
          <p:cNvPicPr>
            <a:picLocks noChangeAspect="1"/>
          </p:cNvPicPr>
          <p:nvPr/>
        </p:nvPicPr>
        <p:blipFill>
          <a:blip r:embed="rId3"/>
          <a:stretch>
            <a:fillRect/>
          </a:stretch>
        </p:blipFill>
        <p:spPr>
          <a:xfrm>
            <a:off x="10389372" y="88"/>
            <a:ext cx="1568511" cy="925616"/>
          </a:xfrm>
          <a:prstGeom prst="rect">
            <a:avLst/>
          </a:prstGeom>
        </p:spPr>
      </p:pic>
      <p:sp>
        <p:nvSpPr>
          <p:cNvPr id="8" name="Rectangle 7">
            <a:extLst>
              <a:ext uri="{FF2B5EF4-FFF2-40B4-BE49-F238E27FC236}">
                <a16:creationId xmlns:a16="http://schemas.microsoft.com/office/drawing/2014/main" id="{D617EE86-D287-00E1-04C6-ACDB889F6F5E}"/>
              </a:ext>
            </a:extLst>
          </p:cNvPr>
          <p:cNvSpPr/>
          <p:nvPr/>
        </p:nvSpPr>
        <p:spPr>
          <a:xfrm>
            <a:off x="1687733" y="2691595"/>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498DD0F-BF49-32FC-A065-2AF660E14B19}"/>
              </a:ext>
            </a:extLst>
          </p:cNvPr>
          <p:cNvSpPr/>
          <p:nvPr/>
        </p:nvSpPr>
        <p:spPr>
          <a:xfrm>
            <a:off x="1687733" y="3739345"/>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F72D049C-6801-538B-FF5F-3B85DDF8EE5F}"/>
              </a:ext>
            </a:extLst>
          </p:cNvPr>
          <p:cNvSpPr/>
          <p:nvPr/>
        </p:nvSpPr>
        <p:spPr>
          <a:xfrm>
            <a:off x="1687733" y="3891745"/>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1597332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912A0-8DA2-F4EB-EB4D-B683F4BE0DB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CE893D3-3E56-B8F3-4648-9288E199A64D}"/>
              </a:ext>
            </a:extLst>
          </p:cNvPr>
          <p:cNvSpPr txBox="1">
            <a:spLocks/>
          </p:cNvSpPr>
          <p:nvPr/>
        </p:nvSpPr>
        <p:spPr>
          <a:xfrm>
            <a:off x="536640" y="2640"/>
            <a:ext cx="10745788" cy="11887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7400" b="0" i="0" kern="1200">
                <a:solidFill>
                  <a:schemeClr val="tx1"/>
                </a:solidFill>
                <a:latin typeface="+mj-lt"/>
                <a:ea typeface="+mj-ea"/>
                <a:cs typeface="+mj-cs"/>
              </a:defRPr>
            </a:lvl1pPr>
          </a:lstStyle>
          <a:p>
            <a:r>
              <a:rPr lang="en-US" sz="3600"/>
              <a:t>Balance Sheet (10K)</a:t>
            </a:r>
          </a:p>
        </p:txBody>
      </p:sp>
      <p:pic>
        <p:nvPicPr>
          <p:cNvPr id="2" name="Picture 1" descr="A screenshot of a computer&#10;&#10;AI-generated content may be incorrect.">
            <a:extLst>
              <a:ext uri="{FF2B5EF4-FFF2-40B4-BE49-F238E27FC236}">
                <a16:creationId xmlns:a16="http://schemas.microsoft.com/office/drawing/2014/main" id="{537AE382-5C11-343D-7583-A7977FAD2533}"/>
              </a:ext>
            </a:extLst>
          </p:cNvPr>
          <p:cNvPicPr>
            <a:picLocks noChangeAspect="1"/>
          </p:cNvPicPr>
          <p:nvPr/>
        </p:nvPicPr>
        <p:blipFill>
          <a:blip r:embed="rId2"/>
          <a:stretch>
            <a:fillRect/>
          </a:stretch>
        </p:blipFill>
        <p:spPr>
          <a:xfrm>
            <a:off x="1638300" y="1352550"/>
            <a:ext cx="8915400" cy="4152900"/>
          </a:xfrm>
          <a:prstGeom prst="rect">
            <a:avLst/>
          </a:prstGeom>
        </p:spPr>
      </p:pic>
      <p:pic>
        <p:nvPicPr>
          <p:cNvPr id="4" name="Picture 3" descr="A black background with grey text&#10;&#10;AI-generated content may be incorrect.">
            <a:extLst>
              <a:ext uri="{FF2B5EF4-FFF2-40B4-BE49-F238E27FC236}">
                <a16:creationId xmlns:a16="http://schemas.microsoft.com/office/drawing/2014/main" id="{A267D0A5-BE67-2E07-6CB4-217C2320EBD0}"/>
              </a:ext>
            </a:extLst>
          </p:cNvPr>
          <p:cNvPicPr>
            <a:picLocks noChangeAspect="1"/>
          </p:cNvPicPr>
          <p:nvPr/>
        </p:nvPicPr>
        <p:blipFill>
          <a:blip r:embed="rId3"/>
          <a:stretch>
            <a:fillRect/>
          </a:stretch>
        </p:blipFill>
        <p:spPr>
          <a:xfrm>
            <a:off x="10389372" y="88"/>
            <a:ext cx="1568511" cy="925616"/>
          </a:xfrm>
          <a:prstGeom prst="rect">
            <a:avLst/>
          </a:prstGeom>
        </p:spPr>
      </p:pic>
      <p:sp>
        <p:nvSpPr>
          <p:cNvPr id="8" name="Rectangle 7">
            <a:extLst>
              <a:ext uri="{FF2B5EF4-FFF2-40B4-BE49-F238E27FC236}">
                <a16:creationId xmlns:a16="http://schemas.microsoft.com/office/drawing/2014/main" id="{B8F5553D-77B5-C52A-7845-7B966052C3BD}"/>
              </a:ext>
            </a:extLst>
          </p:cNvPr>
          <p:cNvSpPr/>
          <p:nvPr/>
        </p:nvSpPr>
        <p:spPr>
          <a:xfrm>
            <a:off x="1640108" y="1843870"/>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DB149ACE-AF56-576B-E648-2C386A09BEA7}"/>
              </a:ext>
            </a:extLst>
          </p:cNvPr>
          <p:cNvSpPr/>
          <p:nvPr/>
        </p:nvSpPr>
        <p:spPr>
          <a:xfrm>
            <a:off x="1640108" y="3748869"/>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4E85E7C1-65D1-882D-BD01-E51D0E164878}"/>
              </a:ext>
            </a:extLst>
          </p:cNvPr>
          <p:cNvSpPr/>
          <p:nvPr/>
        </p:nvSpPr>
        <p:spPr>
          <a:xfrm>
            <a:off x="1640108" y="4634694"/>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425322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6F186-552B-C735-0371-10AA87BF3A2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2E1BB64-120F-A90B-9BD6-2AD002C1E570}"/>
              </a:ext>
            </a:extLst>
          </p:cNvPr>
          <p:cNvSpPr txBox="1">
            <a:spLocks/>
          </p:cNvSpPr>
          <p:nvPr/>
        </p:nvSpPr>
        <p:spPr>
          <a:xfrm>
            <a:off x="536640" y="2640"/>
            <a:ext cx="10745788" cy="11887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7400" b="0" i="0" kern="1200">
                <a:solidFill>
                  <a:schemeClr val="tx1"/>
                </a:solidFill>
                <a:latin typeface="+mj-lt"/>
                <a:ea typeface="+mj-ea"/>
                <a:cs typeface="+mj-cs"/>
              </a:defRPr>
            </a:lvl1pPr>
          </a:lstStyle>
          <a:p>
            <a:r>
              <a:rPr lang="en-US" sz="3600"/>
              <a:t>Income Statement (10K)</a:t>
            </a:r>
          </a:p>
        </p:txBody>
      </p:sp>
      <p:pic>
        <p:nvPicPr>
          <p:cNvPr id="2" name="Picture 1" descr="A screenshot of a report&#10;&#10;AI-generated content may be incorrect.">
            <a:extLst>
              <a:ext uri="{FF2B5EF4-FFF2-40B4-BE49-F238E27FC236}">
                <a16:creationId xmlns:a16="http://schemas.microsoft.com/office/drawing/2014/main" id="{234F9DD7-0C13-009F-3D44-F63AA8547AB0}"/>
              </a:ext>
            </a:extLst>
          </p:cNvPr>
          <p:cNvPicPr>
            <a:picLocks noChangeAspect="1"/>
          </p:cNvPicPr>
          <p:nvPr/>
        </p:nvPicPr>
        <p:blipFill>
          <a:blip r:embed="rId2"/>
          <a:stretch>
            <a:fillRect/>
          </a:stretch>
        </p:blipFill>
        <p:spPr>
          <a:xfrm>
            <a:off x="1638300" y="1361532"/>
            <a:ext cx="8915400" cy="4810125"/>
          </a:xfrm>
          <a:prstGeom prst="rect">
            <a:avLst/>
          </a:prstGeom>
        </p:spPr>
      </p:pic>
      <p:pic>
        <p:nvPicPr>
          <p:cNvPr id="4" name="Picture 3" descr="A black background with grey text&#10;&#10;AI-generated content may be incorrect.">
            <a:extLst>
              <a:ext uri="{FF2B5EF4-FFF2-40B4-BE49-F238E27FC236}">
                <a16:creationId xmlns:a16="http://schemas.microsoft.com/office/drawing/2014/main" id="{29269C7F-B96B-1E65-AF91-FD946C8E7671}"/>
              </a:ext>
            </a:extLst>
          </p:cNvPr>
          <p:cNvPicPr>
            <a:picLocks noChangeAspect="1"/>
          </p:cNvPicPr>
          <p:nvPr/>
        </p:nvPicPr>
        <p:blipFill>
          <a:blip r:embed="rId3"/>
          <a:stretch>
            <a:fillRect/>
          </a:stretch>
        </p:blipFill>
        <p:spPr>
          <a:xfrm>
            <a:off x="10389372" y="88"/>
            <a:ext cx="1568511" cy="925616"/>
          </a:xfrm>
          <a:prstGeom prst="rect">
            <a:avLst/>
          </a:prstGeom>
        </p:spPr>
      </p:pic>
      <p:sp>
        <p:nvSpPr>
          <p:cNvPr id="10" name="Rectangle 9">
            <a:extLst>
              <a:ext uri="{FF2B5EF4-FFF2-40B4-BE49-F238E27FC236}">
                <a16:creationId xmlns:a16="http://schemas.microsoft.com/office/drawing/2014/main" id="{B4EC57BC-952D-A096-42D0-FCC09CB0DA24}"/>
              </a:ext>
            </a:extLst>
          </p:cNvPr>
          <p:cNvSpPr/>
          <p:nvPr/>
        </p:nvSpPr>
        <p:spPr>
          <a:xfrm>
            <a:off x="1640108" y="2167719"/>
            <a:ext cx="8816050" cy="55437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2425FEB6-6CAD-E565-8FEF-729A399C7642}"/>
              </a:ext>
            </a:extLst>
          </p:cNvPr>
          <p:cNvSpPr/>
          <p:nvPr/>
        </p:nvSpPr>
        <p:spPr>
          <a:xfrm>
            <a:off x="1640108" y="3272619"/>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1363F033-A2B1-A43F-42E3-FB7CA7532EB4}"/>
              </a:ext>
            </a:extLst>
          </p:cNvPr>
          <p:cNvSpPr/>
          <p:nvPr/>
        </p:nvSpPr>
        <p:spPr>
          <a:xfrm>
            <a:off x="1640108" y="4167969"/>
            <a:ext cx="8816050" cy="31625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D1091BA4-CD72-70A6-6EFC-C4CA573D5B93}"/>
              </a:ext>
            </a:extLst>
          </p:cNvPr>
          <p:cNvSpPr/>
          <p:nvPr/>
        </p:nvSpPr>
        <p:spPr>
          <a:xfrm>
            <a:off x="1640108" y="4920444"/>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5D36C313-E009-5BAA-514E-BBDDDFF9B169}"/>
              </a:ext>
            </a:extLst>
          </p:cNvPr>
          <p:cNvSpPr/>
          <p:nvPr/>
        </p:nvSpPr>
        <p:spPr>
          <a:xfrm>
            <a:off x="1640108" y="5301444"/>
            <a:ext cx="8816050" cy="31625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8515068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99ACA-DB2B-34CD-C200-670B642DBCC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6958E99-2F78-C566-A0D6-95442602D572}"/>
              </a:ext>
            </a:extLst>
          </p:cNvPr>
          <p:cNvSpPr txBox="1">
            <a:spLocks/>
          </p:cNvSpPr>
          <p:nvPr/>
        </p:nvSpPr>
        <p:spPr>
          <a:xfrm>
            <a:off x="536640" y="2640"/>
            <a:ext cx="10745788" cy="11887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7400" b="0" i="0" kern="1200">
                <a:solidFill>
                  <a:schemeClr val="tx1"/>
                </a:solidFill>
                <a:latin typeface="+mj-lt"/>
                <a:ea typeface="+mj-ea"/>
                <a:cs typeface="+mj-cs"/>
              </a:defRPr>
            </a:lvl1pPr>
          </a:lstStyle>
          <a:p>
            <a:r>
              <a:rPr lang="en-US" sz="3600"/>
              <a:t>Income Statement (10Q)</a:t>
            </a:r>
          </a:p>
        </p:txBody>
      </p:sp>
      <p:pic>
        <p:nvPicPr>
          <p:cNvPr id="2" name="Picture 1" descr="A screenshot of a report&#10;&#10;AI-generated content may be incorrect.">
            <a:extLst>
              <a:ext uri="{FF2B5EF4-FFF2-40B4-BE49-F238E27FC236}">
                <a16:creationId xmlns:a16="http://schemas.microsoft.com/office/drawing/2014/main" id="{4B6EBBA2-B978-D66D-2E8C-078BC7B37D98}"/>
              </a:ext>
            </a:extLst>
          </p:cNvPr>
          <p:cNvPicPr>
            <a:picLocks noChangeAspect="1"/>
          </p:cNvPicPr>
          <p:nvPr/>
        </p:nvPicPr>
        <p:blipFill>
          <a:blip r:embed="rId2"/>
          <a:stretch>
            <a:fillRect/>
          </a:stretch>
        </p:blipFill>
        <p:spPr>
          <a:xfrm>
            <a:off x="1619250" y="1438697"/>
            <a:ext cx="8953500" cy="4810125"/>
          </a:xfrm>
          <a:prstGeom prst="rect">
            <a:avLst/>
          </a:prstGeom>
        </p:spPr>
      </p:pic>
      <p:pic>
        <p:nvPicPr>
          <p:cNvPr id="4" name="Picture 3" descr="A black background with grey text&#10;&#10;AI-generated content may be incorrect.">
            <a:extLst>
              <a:ext uri="{FF2B5EF4-FFF2-40B4-BE49-F238E27FC236}">
                <a16:creationId xmlns:a16="http://schemas.microsoft.com/office/drawing/2014/main" id="{3B7E4D81-FB8F-D626-CBD0-70A2E4BD5640}"/>
              </a:ext>
            </a:extLst>
          </p:cNvPr>
          <p:cNvPicPr>
            <a:picLocks noChangeAspect="1"/>
          </p:cNvPicPr>
          <p:nvPr/>
        </p:nvPicPr>
        <p:blipFill>
          <a:blip r:embed="rId3"/>
          <a:stretch>
            <a:fillRect/>
          </a:stretch>
        </p:blipFill>
        <p:spPr>
          <a:xfrm>
            <a:off x="10389372" y="88"/>
            <a:ext cx="1568511" cy="925616"/>
          </a:xfrm>
          <a:prstGeom prst="rect">
            <a:avLst/>
          </a:prstGeom>
        </p:spPr>
      </p:pic>
      <p:sp>
        <p:nvSpPr>
          <p:cNvPr id="8" name="Rectangle 7">
            <a:extLst>
              <a:ext uri="{FF2B5EF4-FFF2-40B4-BE49-F238E27FC236}">
                <a16:creationId xmlns:a16="http://schemas.microsoft.com/office/drawing/2014/main" id="{7D6DC07F-8892-B84A-6573-75F1B90B20A6}"/>
              </a:ext>
            </a:extLst>
          </p:cNvPr>
          <p:cNvSpPr/>
          <p:nvPr/>
        </p:nvSpPr>
        <p:spPr>
          <a:xfrm>
            <a:off x="1621058" y="2377269"/>
            <a:ext cx="8768425" cy="3829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8CC37A27-3C0E-5DC5-C123-A163F4C4BFF7}"/>
              </a:ext>
            </a:extLst>
          </p:cNvPr>
          <p:cNvSpPr/>
          <p:nvPr/>
        </p:nvSpPr>
        <p:spPr>
          <a:xfrm>
            <a:off x="1602008" y="3539319"/>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0B7FAF54-88D9-A04A-671D-6A000F96B9AA}"/>
              </a:ext>
            </a:extLst>
          </p:cNvPr>
          <p:cNvSpPr/>
          <p:nvPr/>
        </p:nvSpPr>
        <p:spPr>
          <a:xfrm>
            <a:off x="1621058" y="4215594"/>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59EDE636-FADF-3B32-C6A1-54610EAD88A9}"/>
              </a:ext>
            </a:extLst>
          </p:cNvPr>
          <p:cNvSpPr/>
          <p:nvPr/>
        </p:nvSpPr>
        <p:spPr>
          <a:xfrm>
            <a:off x="1602008" y="4958544"/>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88F83A0F-1554-3B2A-D92E-CDCA02C11345}"/>
              </a:ext>
            </a:extLst>
          </p:cNvPr>
          <p:cNvSpPr/>
          <p:nvPr/>
        </p:nvSpPr>
        <p:spPr>
          <a:xfrm>
            <a:off x="1602008" y="5339544"/>
            <a:ext cx="8816050" cy="31625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1148213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B1BFF-B356-30F1-B373-C2541E377AD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4A51D97-0F70-966F-F517-95D566FCCAB0}"/>
              </a:ext>
            </a:extLst>
          </p:cNvPr>
          <p:cNvSpPr txBox="1">
            <a:spLocks/>
          </p:cNvSpPr>
          <p:nvPr/>
        </p:nvSpPr>
        <p:spPr>
          <a:xfrm>
            <a:off x="536640" y="2640"/>
            <a:ext cx="10745788" cy="11887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7400" b="0" i="0" kern="1200">
                <a:solidFill>
                  <a:schemeClr val="tx1"/>
                </a:solidFill>
                <a:latin typeface="+mj-lt"/>
                <a:ea typeface="+mj-ea"/>
                <a:cs typeface="+mj-cs"/>
              </a:defRPr>
            </a:lvl1pPr>
          </a:lstStyle>
          <a:p>
            <a:r>
              <a:rPr lang="en-US" sz="3600"/>
              <a:t>Cash Flow Statement (10K)</a:t>
            </a:r>
          </a:p>
        </p:txBody>
      </p:sp>
      <p:pic>
        <p:nvPicPr>
          <p:cNvPr id="2" name="Picture 1" descr="A screen shot of a report&#10;&#10;AI-generated content may be incorrect.">
            <a:extLst>
              <a:ext uri="{FF2B5EF4-FFF2-40B4-BE49-F238E27FC236}">
                <a16:creationId xmlns:a16="http://schemas.microsoft.com/office/drawing/2014/main" id="{27B99ECA-8C27-C788-45D4-B646444A77AB}"/>
              </a:ext>
            </a:extLst>
          </p:cNvPr>
          <p:cNvPicPr>
            <a:picLocks noChangeAspect="1"/>
          </p:cNvPicPr>
          <p:nvPr/>
        </p:nvPicPr>
        <p:blipFill>
          <a:blip r:embed="rId2"/>
          <a:stretch>
            <a:fillRect/>
          </a:stretch>
        </p:blipFill>
        <p:spPr>
          <a:xfrm>
            <a:off x="1643062" y="1676400"/>
            <a:ext cx="8905875" cy="3505200"/>
          </a:xfrm>
          <a:prstGeom prst="rect">
            <a:avLst/>
          </a:prstGeom>
        </p:spPr>
      </p:pic>
      <p:pic>
        <p:nvPicPr>
          <p:cNvPr id="4" name="Picture 3" descr="A black background with grey text&#10;&#10;AI-generated content may be incorrect.">
            <a:extLst>
              <a:ext uri="{FF2B5EF4-FFF2-40B4-BE49-F238E27FC236}">
                <a16:creationId xmlns:a16="http://schemas.microsoft.com/office/drawing/2014/main" id="{76B35773-9F74-C407-EDCD-69B61C4C1A2D}"/>
              </a:ext>
            </a:extLst>
          </p:cNvPr>
          <p:cNvPicPr>
            <a:picLocks noChangeAspect="1"/>
          </p:cNvPicPr>
          <p:nvPr/>
        </p:nvPicPr>
        <p:blipFill>
          <a:blip r:embed="rId3"/>
          <a:stretch>
            <a:fillRect/>
          </a:stretch>
        </p:blipFill>
        <p:spPr>
          <a:xfrm>
            <a:off x="10389372" y="88"/>
            <a:ext cx="1568511" cy="925616"/>
          </a:xfrm>
          <a:prstGeom prst="rect">
            <a:avLst/>
          </a:prstGeom>
        </p:spPr>
      </p:pic>
      <p:sp>
        <p:nvSpPr>
          <p:cNvPr id="6" name="Rectangle 5">
            <a:extLst>
              <a:ext uri="{FF2B5EF4-FFF2-40B4-BE49-F238E27FC236}">
                <a16:creationId xmlns:a16="http://schemas.microsoft.com/office/drawing/2014/main" id="{81897E39-6D6A-B9C4-5B02-B0AE0579CB19}"/>
              </a:ext>
            </a:extLst>
          </p:cNvPr>
          <p:cNvSpPr/>
          <p:nvPr/>
        </p:nvSpPr>
        <p:spPr>
          <a:xfrm>
            <a:off x="1640108" y="2453469"/>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8" name="Rectangle 7">
            <a:extLst>
              <a:ext uri="{FF2B5EF4-FFF2-40B4-BE49-F238E27FC236}">
                <a16:creationId xmlns:a16="http://schemas.microsoft.com/office/drawing/2014/main" id="{D9350F22-3C9A-0C9B-7409-8B6332437A70}"/>
              </a:ext>
            </a:extLst>
          </p:cNvPr>
          <p:cNvSpPr/>
          <p:nvPr/>
        </p:nvSpPr>
        <p:spPr>
          <a:xfrm>
            <a:off x="1640108" y="4949019"/>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Tree>
    <p:extLst>
      <p:ext uri="{BB962C8B-B14F-4D97-AF65-F5344CB8AC3E}">
        <p14:creationId xmlns:p14="http://schemas.microsoft.com/office/powerpoint/2010/main" val="196367068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E1680-8954-C8D7-968A-C433CBFDC50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F61EBEE-B257-0902-65EB-9D7DF06D4A3B}"/>
              </a:ext>
            </a:extLst>
          </p:cNvPr>
          <p:cNvSpPr txBox="1">
            <a:spLocks/>
          </p:cNvSpPr>
          <p:nvPr/>
        </p:nvSpPr>
        <p:spPr>
          <a:xfrm>
            <a:off x="536640" y="2640"/>
            <a:ext cx="10745788" cy="11887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7400" b="0" i="0" kern="1200">
                <a:solidFill>
                  <a:schemeClr val="tx1"/>
                </a:solidFill>
                <a:latin typeface="+mj-lt"/>
                <a:ea typeface="+mj-ea"/>
                <a:cs typeface="+mj-cs"/>
              </a:defRPr>
            </a:lvl1pPr>
          </a:lstStyle>
          <a:p>
            <a:r>
              <a:rPr lang="en-US" sz="3600"/>
              <a:t>Cash Flow Statement (10K)</a:t>
            </a:r>
          </a:p>
        </p:txBody>
      </p:sp>
      <p:pic>
        <p:nvPicPr>
          <p:cNvPr id="2" name="Picture 1" descr="A screenshot of a report&#10;&#10;AI-generated content may be incorrect.">
            <a:extLst>
              <a:ext uri="{FF2B5EF4-FFF2-40B4-BE49-F238E27FC236}">
                <a16:creationId xmlns:a16="http://schemas.microsoft.com/office/drawing/2014/main" id="{DC80F49C-99D2-6648-6BA4-5DA22B4DA488}"/>
              </a:ext>
            </a:extLst>
          </p:cNvPr>
          <p:cNvPicPr>
            <a:picLocks noChangeAspect="1"/>
          </p:cNvPicPr>
          <p:nvPr/>
        </p:nvPicPr>
        <p:blipFill>
          <a:blip r:embed="rId2"/>
          <a:stretch>
            <a:fillRect/>
          </a:stretch>
        </p:blipFill>
        <p:spPr>
          <a:xfrm>
            <a:off x="1666875" y="1495425"/>
            <a:ext cx="8858250" cy="3867150"/>
          </a:xfrm>
          <a:prstGeom prst="rect">
            <a:avLst/>
          </a:prstGeom>
        </p:spPr>
      </p:pic>
      <p:pic>
        <p:nvPicPr>
          <p:cNvPr id="4" name="Picture 3" descr="A black background with grey text&#10;&#10;AI-generated content may be incorrect.">
            <a:extLst>
              <a:ext uri="{FF2B5EF4-FFF2-40B4-BE49-F238E27FC236}">
                <a16:creationId xmlns:a16="http://schemas.microsoft.com/office/drawing/2014/main" id="{E8BB408F-A3F7-9C77-B5F9-259E8CA72B61}"/>
              </a:ext>
            </a:extLst>
          </p:cNvPr>
          <p:cNvPicPr>
            <a:picLocks noChangeAspect="1"/>
          </p:cNvPicPr>
          <p:nvPr/>
        </p:nvPicPr>
        <p:blipFill>
          <a:blip r:embed="rId3"/>
          <a:stretch>
            <a:fillRect/>
          </a:stretch>
        </p:blipFill>
        <p:spPr>
          <a:xfrm>
            <a:off x="10389372" y="88"/>
            <a:ext cx="1568511" cy="925616"/>
          </a:xfrm>
          <a:prstGeom prst="rect">
            <a:avLst/>
          </a:prstGeom>
        </p:spPr>
      </p:pic>
      <p:sp>
        <p:nvSpPr>
          <p:cNvPr id="6" name="Rectangle 5">
            <a:extLst>
              <a:ext uri="{FF2B5EF4-FFF2-40B4-BE49-F238E27FC236}">
                <a16:creationId xmlns:a16="http://schemas.microsoft.com/office/drawing/2014/main" id="{1AD50CB5-D1B6-B08C-0E35-C62C9DA437F6}"/>
              </a:ext>
            </a:extLst>
          </p:cNvPr>
          <p:cNvSpPr/>
          <p:nvPr/>
        </p:nvSpPr>
        <p:spPr>
          <a:xfrm>
            <a:off x="1668683" y="2786844"/>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8" name="Rectangle 7">
            <a:extLst>
              <a:ext uri="{FF2B5EF4-FFF2-40B4-BE49-F238E27FC236}">
                <a16:creationId xmlns:a16="http://schemas.microsoft.com/office/drawing/2014/main" id="{0A703886-C84F-F117-FCEC-D712B6D48FD6}"/>
              </a:ext>
            </a:extLst>
          </p:cNvPr>
          <p:cNvSpPr/>
          <p:nvPr/>
        </p:nvSpPr>
        <p:spPr>
          <a:xfrm>
            <a:off x="1668683" y="3139269"/>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9" name="Rectangle 8">
            <a:extLst>
              <a:ext uri="{FF2B5EF4-FFF2-40B4-BE49-F238E27FC236}">
                <a16:creationId xmlns:a16="http://schemas.microsoft.com/office/drawing/2014/main" id="{36980349-0863-0C9F-64D1-AFEE2813747A}"/>
              </a:ext>
            </a:extLst>
          </p:cNvPr>
          <p:cNvSpPr/>
          <p:nvPr/>
        </p:nvSpPr>
        <p:spPr>
          <a:xfrm>
            <a:off x="1668683" y="4282269"/>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0" name="Rectangle 9">
            <a:extLst>
              <a:ext uri="{FF2B5EF4-FFF2-40B4-BE49-F238E27FC236}">
                <a16:creationId xmlns:a16="http://schemas.microsoft.com/office/drawing/2014/main" id="{B9FEE976-4D73-F6D4-48E1-3A30F2881E9D}"/>
              </a:ext>
            </a:extLst>
          </p:cNvPr>
          <p:cNvSpPr/>
          <p:nvPr/>
        </p:nvSpPr>
        <p:spPr>
          <a:xfrm>
            <a:off x="1668683" y="5082369"/>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Tree>
    <p:extLst>
      <p:ext uri="{BB962C8B-B14F-4D97-AF65-F5344CB8AC3E}">
        <p14:creationId xmlns:p14="http://schemas.microsoft.com/office/powerpoint/2010/main" val="80154760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89469-7177-FFF2-EA7D-6AC468D066A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F38A1D2-EAA5-0763-BCF5-CB7B768669E3}"/>
              </a:ext>
            </a:extLst>
          </p:cNvPr>
          <p:cNvSpPr txBox="1">
            <a:spLocks/>
          </p:cNvSpPr>
          <p:nvPr/>
        </p:nvSpPr>
        <p:spPr>
          <a:xfrm>
            <a:off x="536640" y="2640"/>
            <a:ext cx="10745788" cy="11887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7400" b="0" i="0" kern="1200">
                <a:solidFill>
                  <a:schemeClr val="tx1"/>
                </a:solidFill>
                <a:latin typeface="+mj-lt"/>
                <a:ea typeface="+mj-ea"/>
                <a:cs typeface="+mj-cs"/>
              </a:defRPr>
            </a:lvl1pPr>
          </a:lstStyle>
          <a:p>
            <a:r>
              <a:rPr lang="en-US" sz="3600"/>
              <a:t>Cash Flow Statement (10Q)</a:t>
            </a:r>
            <a:endParaRPr lang="en-US"/>
          </a:p>
        </p:txBody>
      </p:sp>
      <p:pic>
        <p:nvPicPr>
          <p:cNvPr id="2" name="Picture 1" descr="A white and black text on a white background&#10;&#10;AI-generated content may be incorrect.">
            <a:extLst>
              <a:ext uri="{FF2B5EF4-FFF2-40B4-BE49-F238E27FC236}">
                <a16:creationId xmlns:a16="http://schemas.microsoft.com/office/drawing/2014/main" id="{D98473C9-26AD-0A8D-CB64-2E12D5B08DD8}"/>
              </a:ext>
            </a:extLst>
          </p:cNvPr>
          <p:cNvPicPr>
            <a:picLocks noChangeAspect="1"/>
          </p:cNvPicPr>
          <p:nvPr/>
        </p:nvPicPr>
        <p:blipFill>
          <a:blip r:embed="rId2"/>
          <a:stretch>
            <a:fillRect/>
          </a:stretch>
        </p:blipFill>
        <p:spPr>
          <a:xfrm>
            <a:off x="1657350" y="1643062"/>
            <a:ext cx="8877300" cy="3571875"/>
          </a:xfrm>
          <a:prstGeom prst="rect">
            <a:avLst/>
          </a:prstGeom>
        </p:spPr>
      </p:pic>
      <p:pic>
        <p:nvPicPr>
          <p:cNvPr id="4" name="Picture 3" descr="A black background with grey text&#10;&#10;AI-generated content may be incorrect.">
            <a:extLst>
              <a:ext uri="{FF2B5EF4-FFF2-40B4-BE49-F238E27FC236}">
                <a16:creationId xmlns:a16="http://schemas.microsoft.com/office/drawing/2014/main" id="{883C322D-E7F4-4A0D-60F8-69C6AEB9DE8A}"/>
              </a:ext>
            </a:extLst>
          </p:cNvPr>
          <p:cNvPicPr>
            <a:picLocks noChangeAspect="1"/>
          </p:cNvPicPr>
          <p:nvPr/>
        </p:nvPicPr>
        <p:blipFill>
          <a:blip r:embed="rId3"/>
          <a:stretch>
            <a:fillRect/>
          </a:stretch>
        </p:blipFill>
        <p:spPr>
          <a:xfrm>
            <a:off x="10389372" y="88"/>
            <a:ext cx="1568511" cy="925616"/>
          </a:xfrm>
          <a:prstGeom prst="rect">
            <a:avLst/>
          </a:prstGeom>
        </p:spPr>
      </p:pic>
      <p:sp>
        <p:nvSpPr>
          <p:cNvPr id="8" name="Rectangle 7">
            <a:extLst>
              <a:ext uri="{FF2B5EF4-FFF2-40B4-BE49-F238E27FC236}">
                <a16:creationId xmlns:a16="http://schemas.microsoft.com/office/drawing/2014/main" id="{7D9A3AC6-87A5-5B08-733C-8EC632BE3A43}"/>
              </a:ext>
            </a:extLst>
          </p:cNvPr>
          <p:cNvSpPr/>
          <p:nvPr/>
        </p:nvSpPr>
        <p:spPr>
          <a:xfrm>
            <a:off x="1659158" y="2482044"/>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0AD2DF0D-E472-61CA-69B5-9DAB3227DEAA}"/>
              </a:ext>
            </a:extLst>
          </p:cNvPr>
          <p:cNvSpPr/>
          <p:nvPr/>
        </p:nvSpPr>
        <p:spPr>
          <a:xfrm>
            <a:off x="1659158" y="4987119"/>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47556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01142-A5E4-639E-0F06-1C24ED59D7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AE7917-AD90-51A0-A97F-FF77B48EEF12}"/>
              </a:ext>
            </a:extLst>
          </p:cNvPr>
          <p:cNvSpPr>
            <a:spLocks noGrp="1"/>
          </p:cNvSpPr>
          <p:nvPr>
            <p:ph type="title"/>
          </p:nvPr>
        </p:nvSpPr>
        <p:spPr>
          <a:xfrm>
            <a:off x="537754" y="722811"/>
            <a:ext cx="10653578" cy="794801"/>
          </a:xfrm>
        </p:spPr>
        <p:txBody>
          <a:bodyPr anchor="b">
            <a:noAutofit/>
          </a:bodyPr>
          <a:lstStyle/>
          <a:p>
            <a:r>
              <a:rPr lang="en-US" b="1"/>
              <a:t>Enterprise Software Market Expected Growth  </a:t>
            </a:r>
          </a:p>
        </p:txBody>
      </p:sp>
      <p:pic>
        <p:nvPicPr>
          <p:cNvPr id="5" name="Content Placeholder 4">
            <a:extLst>
              <a:ext uri="{FF2B5EF4-FFF2-40B4-BE49-F238E27FC236}">
                <a16:creationId xmlns:a16="http://schemas.microsoft.com/office/drawing/2014/main" id="{92605CB8-0153-7038-FE02-6655E8B3A251}"/>
              </a:ext>
            </a:extLst>
          </p:cNvPr>
          <p:cNvPicPr>
            <a:picLocks noGrp="1" noChangeAspect="1"/>
          </p:cNvPicPr>
          <p:nvPr>
            <p:ph idx="1"/>
          </p:nvPr>
        </p:nvPicPr>
        <p:blipFill>
          <a:blip r:embed="rId2"/>
          <a:srcRect t="16409" r="-54" b="3668"/>
          <a:stretch>
            <a:fillRect/>
          </a:stretch>
        </p:blipFill>
        <p:spPr>
          <a:xfrm>
            <a:off x="651590" y="1717050"/>
            <a:ext cx="10888088" cy="4891625"/>
          </a:xfrm>
          <a:prstGeom prst="rect">
            <a:avLst/>
          </a:prstGeom>
          <a:noFill/>
        </p:spPr>
      </p:pic>
    </p:spTree>
    <p:extLst>
      <p:ext uri="{BB962C8B-B14F-4D97-AF65-F5344CB8AC3E}">
        <p14:creationId xmlns:p14="http://schemas.microsoft.com/office/powerpoint/2010/main" val="230226627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A744E-05E0-5A5F-C025-3482E7A987D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34CCD5E-D44A-C74B-B753-BF1E387BCF5F}"/>
              </a:ext>
            </a:extLst>
          </p:cNvPr>
          <p:cNvSpPr txBox="1">
            <a:spLocks/>
          </p:cNvSpPr>
          <p:nvPr/>
        </p:nvSpPr>
        <p:spPr>
          <a:xfrm>
            <a:off x="536640" y="2640"/>
            <a:ext cx="10745788" cy="11887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7400" b="0" i="0" kern="1200">
                <a:solidFill>
                  <a:schemeClr val="tx1"/>
                </a:solidFill>
                <a:latin typeface="+mj-lt"/>
                <a:ea typeface="+mj-ea"/>
                <a:cs typeface="+mj-cs"/>
              </a:defRPr>
            </a:lvl1pPr>
          </a:lstStyle>
          <a:p>
            <a:r>
              <a:rPr lang="en-US" sz="3600"/>
              <a:t>Cash Flow Statement (10Q)</a:t>
            </a:r>
            <a:endParaRPr lang="en-US"/>
          </a:p>
        </p:txBody>
      </p:sp>
      <p:pic>
        <p:nvPicPr>
          <p:cNvPr id="2" name="Picture 1" descr="A screenshot of a computer&#10;&#10;AI-generated content may be incorrect.">
            <a:extLst>
              <a:ext uri="{FF2B5EF4-FFF2-40B4-BE49-F238E27FC236}">
                <a16:creationId xmlns:a16="http://schemas.microsoft.com/office/drawing/2014/main" id="{2E0113E7-7A69-0827-5E0C-9C4B6BCEEC8C}"/>
              </a:ext>
            </a:extLst>
          </p:cNvPr>
          <p:cNvPicPr>
            <a:picLocks noChangeAspect="1"/>
          </p:cNvPicPr>
          <p:nvPr/>
        </p:nvPicPr>
        <p:blipFill>
          <a:blip r:embed="rId2"/>
          <a:stretch>
            <a:fillRect/>
          </a:stretch>
        </p:blipFill>
        <p:spPr>
          <a:xfrm>
            <a:off x="1647825" y="1647825"/>
            <a:ext cx="8896350" cy="3562350"/>
          </a:xfrm>
          <a:prstGeom prst="rect">
            <a:avLst/>
          </a:prstGeom>
        </p:spPr>
      </p:pic>
      <p:pic>
        <p:nvPicPr>
          <p:cNvPr id="4" name="Picture 3" descr="A black background with grey text&#10;&#10;AI-generated content may be incorrect.">
            <a:extLst>
              <a:ext uri="{FF2B5EF4-FFF2-40B4-BE49-F238E27FC236}">
                <a16:creationId xmlns:a16="http://schemas.microsoft.com/office/drawing/2014/main" id="{F3B0874E-BE7C-387B-6B67-7554CF67BD91}"/>
              </a:ext>
            </a:extLst>
          </p:cNvPr>
          <p:cNvPicPr>
            <a:picLocks noChangeAspect="1"/>
          </p:cNvPicPr>
          <p:nvPr/>
        </p:nvPicPr>
        <p:blipFill>
          <a:blip r:embed="rId3"/>
          <a:stretch>
            <a:fillRect/>
          </a:stretch>
        </p:blipFill>
        <p:spPr>
          <a:xfrm>
            <a:off x="10389372" y="88"/>
            <a:ext cx="1568511" cy="925616"/>
          </a:xfrm>
          <a:prstGeom prst="rect">
            <a:avLst/>
          </a:prstGeom>
        </p:spPr>
      </p:pic>
      <p:sp>
        <p:nvSpPr>
          <p:cNvPr id="6" name="Rectangle 5">
            <a:extLst>
              <a:ext uri="{FF2B5EF4-FFF2-40B4-BE49-F238E27FC236}">
                <a16:creationId xmlns:a16="http://schemas.microsoft.com/office/drawing/2014/main" id="{5216A07B-8592-A114-AE07-7A7A50BAAE8E}"/>
              </a:ext>
            </a:extLst>
          </p:cNvPr>
          <p:cNvSpPr/>
          <p:nvPr/>
        </p:nvSpPr>
        <p:spPr>
          <a:xfrm>
            <a:off x="1649633" y="1815294"/>
            <a:ext cx="8816050" cy="28767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8" name="Rectangle 7">
            <a:extLst>
              <a:ext uri="{FF2B5EF4-FFF2-40B4-BE49-F238E27FC236}">
                <a16:creationId xmlns:a16="http://schemas.microsoft.com/office/drawing/2014/main" id="{61993FCA-C7C1-0E8A-766D-58AD98700813}"/>
              </a:ext>
            </a:extLst>
          </p:cNvPr>
          <p:cNvSpPr/>
          <p:nvPr/>
        </p:nvSpPr>
        <p:spPr>
          <a:xfrm>
            <a:off x="1649633" y="2796369"/>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9" name="Rectangle 8">
            <a:extLst>
              <a:ext uri="{FF2B5EF4-FFF2-40B4-BE49-F238E27FC236}">
                <a16:creationId xmlns:a16="http://schemas.microsoft.com/office/drawing/2014/main" id="{06320BC2-C14F-B03E-2848-32A6342A4979}"/>
              </a:ext>
            </a:extLst>
          </p:cNvPr>
          <p:cNvSpPr/>
          <p:nvPr/>
        </p:nvSpPr>
        <p:spPr>
          <a:xfrm>
            <a:off x="1649633" y="3167844"/>
            <a:ext cx="8816050" cy="1543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0" name="Rectangle 9">
            <a:extLst>
              <a:ext uri="{FF2B5EF4-FFF2-40B4-BE49-F238E27FC236}">
                <a16:creationId xmlns:a16="http://schemas.microsoft.com/office/drawing/2014/main" id="{9B295CFD-B331-69DD-669F-1C4B9E727994}"/>
              </a:ext>
            </a:extLst>
          </p:cNvPr>
          <p:cNvSpPr/>
          <p:nvPr/>
        </p:nvSpPr>
        <p:spPr>
          <a:xfrm>
            <a:off x="1649633" y="3491694"/>
            <a:ext cx="8892250" cy="16880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1" name="Rectangle 10">
            <a:extLst>
              <a:ext uri="{FF2B5EF4-FFF2-40B4-BE49-F238E27FC236}">
                <a16:creationId xmlns:a16="http://schemas.microsoft.com/office/drawing/2014/main" id="{2D8735CA-1512-7251-E93C-DF7F0DAC35BF}"/>
              </a:ext>
            </a:extLst>
          </p:cNvPr>
          <p:cNvSpPr/>
          <p:nvPr/>
        </p:nvSpPr>
        <p:spPr>
          <a:xfrm>
            <a:off x="1649633" y="3929844"/>
            <a:ext cx="8816050" cy="40197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2" name="Rectangle 11">
            <a:extLst>
              <a:ext uri="{FF2B5EF4-FFF2-40B4-BE49-F238E27FC236}">
                <a16:creationId xmlns:a16="http://schemas.microsoft.com/office/drawing/2014/main" id="{A8AF6F07-E296-DBB2-15C7-F70E8C68686B}"/>
              </a:ext>
            </a:extLst>
          </p:cNvPr>
          <p:cNvSpPr/>
          <p:nvPr/>
        </p:nvSpPr>
        <p:spPr>
          <a:xfrm>
            <a:off x="1649633" y="4739469"/>
            <a:ext cx="8816050" cy="46865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Tree>
    <p:extLst>
      <p:ext uri="{BB962C8B-B14F-4D97-AF65-F5344CB8AC3E}">
        <p14:creationId xmlns:p14="http://schemas.microsoft.com/office/powerpoint/2010/main" val="151072321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359D4-3849-6BE9-907C-EFA1CF31BEED}"/>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D4DF092-F62A-5ED1-FB5A-956A72DB644E}"/>
              </a:ext>
            </a:extLst>
          </p:cNvPr>
          <p:cNvSpPr>
            <a:spLocks noGrp="1"/>
          </p:cNvSpPr>
          <p:nvPr>
            <p:ph sz="quarter" idx="13"/>
          </p:nvPr>
        </p:nvSpPr>
        <p:spPr>
          <a:xfrm>
            <a:off x="849541" y="1802880"/>
            <a:ext cx="5243831" cy="3256520"/>
          </a:xfrm>
        </p:spPr>
        <p:txBody>
          <a:bodyPr/>
          <a:lstStyle/>
          <a:p>
            <a:pPr algn="ctr"/>
            <a:r>
              <a:rPr lang="en-US" sz="4000"/>
              <a:t>Final Recommendation </a:t>
            </a:r>
            <a:endParaRPr lang="en-US"/>
          </a:p>
        </p:txBody>
      </p:sp>
      <p:sp>
        <p:nvSpPr>
          <p:cNvPr id="2" name="Rectangle: Rounded Corners 1">
            <a:extLst>
              <a:ext uri="{FF2B5EF4-FFF2-40B4-BE49-F238E27FC236}">
                <a16:creationId xmlns:a16="http://schemas.microsoft.com/office/drawing/2014/main" id="{F1F54C66-21CA-D12C-9551-05D2A070AD0F}"/>
              </a:ext>
            </a:extLst>
          </p:cNvPr>
          <p:cNvSpPr/>
          <p:nvPr/>
        </p:nvSpPr>
        <p:spPr>
          <a:xfrm>
            <a:off x="6574634" y="1858"/>
            <a:ext cx="5615939" cy="6736079"/>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836F21-6C6C-0766-DC3A-642C2B98E645}"/>
              </a:ext>
            </a:extLst>
          </p:cNvPr>
          <p:cNvSpPr txBox="1"/>
          <p:nvPr/>
        </p:nvSpPr>
        <p:spPr>
          <a:xfrm>
            <a:off x="6567378" y="1386839"/>
            <a:ext cx="5629273"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Microsoft remains a BUY driven by its dominant enterprise ecosystem and leadership in cloud computing. The company benefits from highly recurring revenue streams across Microsoft 365, Windows Commercial, Dynamics, and LinkedIn, creating exceptional stability and visibility. Its deep integration across productivity, collaboration, and enterprise software continues to reinforce customer lock-in and high switching costs.</a:t>
            </a:r>
          </a:p>
          <a:p>
            <a:endParaRPr lang="en-US">
              <a:ea typeface="+mn-lt"/>
              <a:cs typeface="+mn-lt"/>
            </a:endParaRPr>
          </a:p>
          <a:p>
            <a:pPr marL="285750" indent="-285750">
              <a:buFont typeface="Arial"/>
              <a:buChar char="•"/>
            </a:pPr>
            <a:r>
              <a:rPr lang="en-US">
                <a:ea typeface="+mn-lt"/>
                <a:cs typeface="+mn-lt"/>
              </a:rPr>
              <a:t>Microsoft’s financial strength, AI leadership, and shareholder returns make the stock compelling even at a premium valuation. The company maintains one of the strongest balance sheets in the world, delivers consistent double-digit earnings growth, and returns substantial capital through dividends and buybacks.</a:t>
            </a:r>
          </a:p>
        </p:txBody>
      </p:sp>
      <p:sp>
        <p:nvSpPr>
          <p:cNvPr id="4" name="Rectangle 3">
            <a:extLst>
              <a:ext uri="{FF2B5EF4-FFF2-40B4-BE49-F238E27FC236}">
                <a16:creationId xmlns:a16="http://schemas.microsoft.com/office/drawing/2014/main" id="{272065B9-F325-5397-6059-DC3FBCD28516}"/>
              </a:ext>
            </a:extLst>
          </p:cNvPr>
          <p:cNvSpPr/>
          <p:nvPr/>
        </p:nvSpPr>
        <p:spPr>
          <a:xfrm>
            <a:off x="8467628" y="504838"/>
            <a:ext cx="1829281" cy="601884"/>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BUY</a:t>
            </a:r>
          </a:p>
        </p:txBody>
      </p:sp>
    </p:spTree>
    <p:extLst>
      <p:ext uri="{BB962C8B-B14F-4D97-AF65-F5344CB8AC3E}">
        <p14:creationId xmlns:p14="http://schemas.microsoft.com/office/powerpoint/2010/main" val="34887832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19F37-723B-00F0-1CD9-21C3C9488BA5}"/>
              </a:ext>
            </a:extLst>
          </p:cNvPr>
          <p:cNvSpPr>
            <a:spLocks noGrp="1"/>
          </p:cNvSpPr>
          <p:nvPr>
            <p:ph type="ctrTitle"/>
          </p:nvPr>
        </p:nvSpPr>
        <p:spPr>
          <a:xfrm>
            <a:off x="3047999" y="3147851"/>
            <a:ext cx="5697357" cy="786384"/>
          </a:xfrm>
        </p:spPr>
        <p:txBody>
          <a:bodyPr>
            <a:noAutofit/>
          </a:bodyPr>
          <a:lstStyle/>
          <a:p>
            <a:r>
              <a:rPr lang="en-US" sz="8000" b="1"/>
              <a:t>Thank You!</a:t>
            </a:r>
          </a:p>
        </p:txBody>
      </p:sp>
    </p:spTree>
    <p:extLst>
      <p:ext uri="{BB962C8B-B14F-4D97-AF65-F5344CB8AC3E}">
        <p14:creationId xmlns:p14="http://schemas.microsoft.com/office/powerpoint/2010/main" val="2193201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73E996-AB79-3F78-40CC-2740C8DC3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C9956E-F2EB-EF02-E3E7-DDFC80C55892}"/>
              </a:ext>
            </a:extLst>
          </p:cNvPr>
          <p:cNvSpPr>
            <a:spLocks noGrp="1"/>
          </p:cNvSpPr>
          <p:nvPr>
            <p:ph type="title"/>
          </p:nvPr>
        </p:nvSpPr>
        <p:spPr>
          <a:xfrm>
            <a:off x="533200" y="215528"/>
            <a:ext cx="7137494" cy="1722222"/>
          </a:xfrm>
        </p:spPr>
        <p:txBody>
          <a:bodyPr anchor="ctr">
            <a:normAutofit/>
          </a:bodyPr>
          <a:lstStyle/>
          <a:p>
            <a:r>
              <a:rPr lang="en-US" b="1">
                <a:latin typeface="Raleway Medium"/>
              </a:rPr>
              <a:t>Types of Enterprise Software</a:t>
            </a:r>
            <a:endParaRPr lang="en-US"/>
          </a:p>
        </p:txBody>
      </p:sp>
      <p:sp>
        <p:nvSpPr>
          <p:cNvPr id="3" name="Content Placeholder 2">
            <a:extLst>
              <a:ext uri="{FF2B5EF4-FFF2-40B4-BE49-F238E27FC236}">
                <a16:creationId xmlns:a16="http://schemas.microsoft.com/office/drawing/2014/main" id="{DABBBFFF-3986-CA48-A05E-A258CE5A17E5}"/>
              </a:ext>
            </a:extLst>
          </p:cNvPr>
          <p:cNvSpPr>
            <a:spLocks noGrp="1"/>
          </p:cNvSpPr>
          <p:nvPr>
            <p:ph idx="1"/>
          </p:nvPr>
        </p:nvSpPr>
        <p:spPr>
          <a:xfrm>
            <a:off x="531427" y="1595272"/>
            <a:ext cx="8380492" cy="4827184"/>
          </a:xfrm>
        </p:spPr>
        <p:txBody>
          <a:bodyPr vert="horz" lIns="91440" tIns="45720" rIns="91440" bIns="45720" rtlCol="0" anchor="ctr">
            <a:noAutofit/>
          </a:bodyPr>
          <a:lstStyle/>
          <a:p>
            <a:pPr>
              <a:spcBef>
                <a:spcPts val="0"/>
              </a:spcBef>
            </a:pPr>
            <a:r>
              <a:rPr lang="en-CA" b="1">
                <a:sym typeface="Proxima Nova"/>
              </a:rPr>
              <a:t>1. ERP – Enterprise Resource Planning: </a:t>
            </a:r>
            <a:r>
              <a:rPr lang="en-CA">
                <a:sym typeface="Proxima Nova"/>
              </a:rPr>
              <a:t>Integrates</a:t>
            </a:r>
            <a:r>
              <a:rPr lang="en-CA">
                <a:ea typeface="+mn-lt"/>
                <a:cs typeface="+mn-lt"/>
                <a:sym typeface="Proxima Nova"/>
              </a:rPr>
              <a:t> core business functions like finance, operations, supply chain, and HR into one centralized system.</a:t>
            </a:r>
            <a:endParaRPr lang="en-CA"/>
          </a:p>
          <a:p>
            <a:pPr>
              <a:buSzPts val="1800"/>
            </a:pPr>
            <a:r>
              <a:rPr lang="en-CA" b="1">
                <a:sym typeface="Proxima Nova"/>
              </a:rPr>
              <a:t>2. CRM – Customer Relationship Management: </a:t>
            </a:r>
            <a:r>
              <a:rPr lang="en-CA">
                <a:sym typeface="Proxima Nova"/>
              </a:rPr>
              <a:t>Tools</a:t>
            </a:r>
            <a:r>
              <a:rPr lang="en-CA">
                <a:ea typeface="+mn-lt"/>
                <a:cs typeface="+mn-lt"/>
                <a:sym typeface="Proxima Nova"/>
              </a:rPr>
              <a:t> for managing sales pipelines, customer communication, marketing automation, and customer analytics.</a:t>
            </a:r>
            <a:endParaRPr lang="en-CA">
              <a:ea typeface="+mn-lt"/>
              <a:cs typeface="+mn-lt"/>
            </a:endParaRPr>
          </a:p>
          <a:p>
            <a:pPr>
              <a:buSzPts val="1800"/>
            </a:pPr>
            <a:r>
              <a:rPr lang="en-CA" b="1">
                <a:sym typeface="Proxima Nova"/>
              </a:rPr>
              <a:t>3. HR &amp; Workforce Management: </a:t>
            </a:r>
            <a:r>
              <a:rPr lang="en-CA">
                <a:sym typeface="Proxima Nova"/>
              </a:rPr>
              <a:t>Manages</a:t>
            </a:r>
            <a:r>
              <a:rPr lang="en-CA">
                <a:ea typeface="+mn-lt"/>
                <a:cs typeface="+mn-lt"/>
                <a:sym typeface="Proxima Nova"/>
              </a:rPr>
              <a:t> payroll, recruitment, performance tracking, scheduling, and employee data.</a:t>
            </a:r>
            <a:endParaRPr lang="en-CA">
              <a:ea typeface="+mn-lt"/>
              <a:cs typeface="+mn-lt"/>
            </a:endParaRPr>
          </a:p>
          <a:p>
            <a:pPr>
              <a:buSzPts val="1800"/>
            </a:pPr>
            <a:r>
              <a:rPr lang="en-CA" b="1">
                <a:sym typeface="Proxima Nova"/>
              </a:rPr>
              <a:t>4. Business Intelligence &amp; Analytics: </a:t>
            </a:r>
            <a:r>
              <a:rPr lang="en-CA">
                <a:sym typeface="Proxima Nova"/>
              </a:rPr>
              <a:t>Software</a:t>
            </a:r>
            <a:r>
              <a:rPr lang="en-CA">
                <a:ea typeface="+mn-lt"/>
                <a:cs typeface="+mn-lt"/>
                <a:sym typeface="Proxima Nova"/>
              </a:rPr>
              <a:t> for data visualization, reporting, dashboards, and predictive analytics to guide decision-making.</a:t>
            </a:r>
            <a:endParaRPr lang="en-CA">
              <a:ea typeface="+mn-lt"/>
              <a:cs typeface="+mn-lt"/>
            </a:endParaRPr>
          </a:p>
          <a:p>
            <a:pPr>
              <a:buSzPts val="1800"/>
            </a:pPr>
            <a:r>
              <a:rPr lang="en-CA" b="1">
                <a:sym typeface="Proxima Nova"/>
              </a:rPr>
              <a:t>5. Collaboration &amp; Productivity Suites: </a:t>
            </a:r>
            <a:r>
              <a:rPr lang="en-CA">
                <a:sym typeface="Proxima Nova"/>
              </a:rPr>
              <a:t>Cloud-based</a:t>
            </a:r>
            <a:r>
              <a:rPr lang="en-CA">
                <a:ea typeface="+mn-lt"/>
                <a:cs typeface="+mn-lt"/>
                <a:sym typeface="Proxima Nova"/>
              </a:rPr>
              <a:t> tools for communication and teamwork, such as document sharing, email, video meetings, and workflows.</a:t>
            </a:r>
            <a:endParaRPr lang="en-CA">
              <a:ea typeface="+mn-lt"/>
              <a:cs typeface="+mn-lt"/>
            </a:endParaRPr>
          </a:p>
        </p:txBody>
      </p:sp>
      <p:pic>
        <p:nvPicPr>
          <p:cNvPr id="6" name="Picture 5" descr="A computer screen with colorful graphics and briefcases&#10;&#10;AI-generated content may be incorrect.">
            <a:extLst>
              <a:ext uri="{FF2B5EF4-FFF2-40B4-BE49-F238E27FC236}">
                <a16:creationId xmlns:a16="http://schemas.microsoft.com/office/drawing/2014/main" id="{A26F3599-ADF1-34AB-99C8-2985BCB65D49}"/>
              </a:ext>
            </a:extLst>
          </p:cNvPr>
          <p:cNvPicPr>
            <a:picLocks noChangeAspect="1"/>
          </p:cNvPicPr>
          <p:nvPr/>
        </p:nvPicPr>
        <p:blipFill>
          <a:blip r:embed="rId3"/>
          <a:stretch>
            <a:fillRect/>
          </a:stretch>
        </p:blipFill>
        <p:spPr>
          <a:xfrm>
            <a:off x="8914809" y="2443716"/>
            <a:ext cx="2797545" cy="2797545"/>
          </a:xfrm>
          <a:prstGeom prst="rect">
            <a:avLst/>
          </a:prstGeom>
        </p:spPr>
      </p:pic>
    </p:spTree>
    <p:extLst>
      <p:ext uri="{BB962C8B-B14F-4D97-AF65-F5344CB8AC3E}">
        <p14:creationId xmlns:p14="http://schemas.microsoft.com/office/powerpoint/2010/main" val="2209929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9C4A0-35F1-E9BD-C023-AF888EC97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E40019-CC39-F687-9E6F-69502407DC33}"/>
              </a:ext>
            </a:extLst>
          </p:cNvPr>
          <p:cNvSpPr>
            <a:spLocks noGrp="1"/>
          </p:cNvSpPr>
          <p:nvPr>
            <p:ph type="title"/>
          </p:nvPr>
        </p:nvSpPr>
        <p:spPr>
          <a:xfrm>
            <a:off x="465942" y="550217"/>
            <a:ext cx="3657603" cy="1453896"/>
          </a:xfrm>
        </p:spPr>
        <p:txBody>
          <a:bodyPr anchor="t">
            <a:noAutofit/>
          </a:bodyPr>
          <a:lstStyle/>
          <a:p>
            <a:r>
              <a:rPr lang="en-US" sz="4000" b="1"/>
              <a:t>Financial &amp; Strategic Implications</a:t>
            </a:r>
            <a:endParaRPr lang="en-US" sz="4000"/>
          </a:p>
        </p:txBody>
      </p:sp>
      <p:sp>
        <p:nvSpPr>
          <p:cNvPr id="3" name="Content Placeholder 2">
            <a:extLst>
              <a:ext uri="{FF2B5EF4-FFF2-40B4-BE49-F238E27FC236}">
                <a16:creationId xmlns:a16="http://schemas.microsoft.com/office/drawing/2014/main" id="{F02E99E3-5CD3-2CB8-9439-FFC6A6266FED}"/>
              </a:ext>
            </a:extLst>
          </p:cNvPr>
          <p:cNvSpPr>
            <a:spLocks noGrp="1"/>
          </p:cNvSpPr>
          <p:nvPr>
            <p:ph sz="quarter" idx="14"/>
          </p:nvPr>
        </p:nvSpPr>
        <p:spPr>
          <a:xfrm>
            <a:off x="4862919" y="549275"/>
            <a:ext cx="6714719" cy="5771263"/>
          </a:xfrm>
        </p:spPr>
        <p:txBody>
          <a:bodyPr vert="horz" lIns="91440" tIns="45720" rIns="91440" bIns="45720" rtlCol="0" anchor="t">
            <a:noAutofit/>
          </a:bodyPr>
          <a:lstStyle/>
          <a:p>
            <a:r>
              <a:rPr lang="en-CA" b="1"/>
              <a:t>1. Recurring Revenue Models</a:t>
            </a:r>
            <a:endParaRPr lang="en-US"/>
          </a:p>
          <a:p>
            <a:r>
              <a:rPr lang="en-CA"/>
              <a:t>Enterprise software increasingly uses SaaS subscriptions, creating predictable, high-visibility revenue streams that support premium valuation multiples.</a:t>
            </a:r>
          </a:p>
          <a:p>
            <a:r>
              <a:rPr lang="en-CA" b="1"/>
              <a:t>2. High Gross Margins</a:t>
            </a:r>
            <a:endParaRPr lang="en-CA"/>
          </a:p>
          <a:p>
            <a:r>
              <a:rPr lang="en-CA"/>
              <a:t>Software businesses often generate </a:t>
            </a:r>
            <a:r>
              <a:rPr lang="en-CA" b="1"/>
              <a:t>70–85% gross margins</a:t>
            </a:r>
            <a:r>
              <a:rPr lang="en-CA"/>
              <a:t>, driven by low incremental costs once platforms are built.</a:t>
            </a:r>
          </a:p>
          <a:p>
            <a:r>
              <a:rPr lang="en-CA" b="1"/>
              <a:t>3. Customer Lock-In &amp; Switching Costs</a:t>
            </a:r>
            <a:endParaRPr lang="en-CA"/>
          </a:p>
          <a:p>
            <a:r>
              <a:rPr lang="en-CA"/>
              <a:t>Deep integration into a company’s operations makes enterprise software sticky, reducing churn and strengthening long-term profitability.</a:t>
            </a:r>
          </a:p>
          <a:p>
            <a:r>
              <a:rPr lang="en-CA" b="1"/>
              <a:t>4. Cloud &amp; AI Synergies</a:t>
            </a:r>
            <a:endParaRPr lang="en-CA"/>
          </a:p>
          <a:p>
            <a:r>
              <a:rPr lang="en-CA"/>
              <a:t>Enterprise software drives demand for cloud workloads (Azure, Google Cloud) and increasingly incorporates AI automation, boosting expansion opportunities.</a:t>
            </a:r>
          </a:p>
          <a:p>
            <a:pPr>
              <a:spcBef>
                <a:spcPts val="0"/>
              </a:spcBef>
            </a:pPr>
            <a:endParaRPr lang="en-CA" sz="1700"/>
          </a:p>
        </p:txBody>
      </p:sp>
      <p:pic>
        <p:nvPicPr>
          <p:cNvPr id="13" name="Picture 12" descr="A graph and money bag with dollar sign&#10;&#10;AI-generated content may be incorrect.">
            <a:extLst>
              <a:ext uri="{FF2B5EF4-FFF2-40B4-BE49-F238E27FC236}">
                <a16:creationId xmlns:a16="http://schemas.microsoft.com/office/drawing/2014/main" id="{EC74003D-B8B3-6A5E-E901-76E210E72505}"/>
              </a:ext>
            </a:extLst>
          </p:cNvPr>
          <p:cNvPicPr>
            <a:picLocks noChangeAspect="1"/>
          </p:cNvPicPr>
          <p:nvPr/>
        </p:nvPicPr>
        <p:blipFill>
          <a:blip r:embed="rId3"/>
          <a:stretch>
            <a:fillRect/>
          </a:stretch>
        </p:blipFill>
        <p:spPr>
          <a:xfrm>
            <a:off x="745460" y="2744973"/>
            <a:ext cx="3092895" cy="3092895"/>
          </a:xfrm>
          <a:prstGeom prst="rect">
            <a:avLst/>
          </a:prstGeom>
        </p:spPr>
      </p:pic>
    </p:spTree>
    <p:extLst>
      <p:ext uri="{BB962C8B-B14F-4D97-AF65-F5344CB8AC3E}">
        <p14:creationId xmlns:p14="http://schemas.microsoft.com/office/powerpoint/2010/main" val="3157853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D9963-AE03-8D1B-E076-DB4CE3FB5E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D7DD0-3FFE-5C64-7787-CB2EA4CC4556}"/>
              </a:ext>
            </a:extLst>
          </p:cNvPr>
          <p:cNvSpPr>
            <a:spLocks noGrp="1"/>
          </p:cNvSpPr>
          <p:nvPr>
            <p:ph type="title"/>
          </p:nvPr>
        </p:nvSpPr>
        <p:spPr>
          <a:xfrm>
            <a:off x="536640" y="2640"/>
            <a:ext cx="10745788" cy="1188720"/>
          </a:xfrm>
        </p:spPr>
        <p:txBody>
          <a:bodyPr/>
          <a:lstStyle/>
          <a:p>
            <a:r>
              <a:rPr lang="en-US" b="1"/>
              <a:t>Consumer Electronics (CE)</a:t>
            </a:r>
            <a:endParaRPr lang="en-US"/>
          </a:p>
        </p:txBody>
      </p:sp>
      <p:sp>
        <p:nvSpPr>
          <p:cNvPr id="3" name="Text Placeholder 2">
            <a:extLst>
              <a:ext uri="{FF2B5EF4-FFF2-40B4-BE49-F238E27FC236}">
                <a16:creationId xmlns:a16="http://schemas.microsoft.com/office/drawing/2014/main" id="{408DDD62-5FD1-B6F3-53CD-91F33E71D703}"/>
              </a:ext>
            </a:extLst>
          </p:cNvPr>
          <p:cNvSpPr>
            <a:spLocks noGrp="1"/>
          </p:cNvSpPr>
          <p:nvPr>
            <p:ph type="body" idx="1"/>
          </p:nvPr>
        </p:nvSpPr>
        <p:spPr>
          <a:xfrm>
            <a:off x="821909" y="1716678"/>
            <a:ext cx="1458146" cy="386413"/>
          </a:xfrm>
        </p:spPr>
        <p:txBody>
          <a:bodyPr>
            <a:noAutofit/>
          </a:bodyPr>
          <a:lstStyle/>
          <a:p>
            <a:r>
              <a:rPr lang="en-US" sz="2000">
                <a:latin typeface="Raleway"/>
              </a:rPr>
              <a:t>Definition:</a:t>
            </a:r>
            <a:endParaRPr lang="en-US" sz="2000"/>
          </a:p>
        </p:txBody>
      </p:sp>
      <p:sp>
        <p:nvSpPr>
          <p:cNvPr id="5" name="Text Placeholder 4">
            <a:extLst>
              <a:ext uri="{FF2B5EF4-FFF2-40B4-BE49-F238E27FC236}">
                <a16:creationId xmlns:a16="http://schemas.microsoft.com/office/drawing/2014/main" id="{4E0793C3-FC87-1A63-D7F2-4BC9F68000BB}"/>
              </a:ext>
            </a:extLst>
          </p:cNvPr>
          <p:cNvSpPr>
            <a:spLocks noGrp="1"/>
          </p:cNvSpPr>
          <p:nvPr>
            <p:ph type="body" sz="quarter" idx="3"/>
          </p:nvPr>
        </p:nvSpPr>
        <p:spPr>
          <a:xfrm>
            <a:off x="822435" y="3645325"/>
            <a:ext cx="1325891" cy="396924"/>
          </a:xfrm>
        </p:spPr>
        <p:txBody>
          <a:bodyPr>
            <a:normAutofit/>
          </a:bodyPr>
          <a:lstStyle/>
          <a:p>
            <a:r>
              <a:rPr lang="en-US" sz="2000">
                <a:latin typeface="Raleway"/>
              </a:rPr>
              <a:t>Key Idea:</a:t>
            </a:r>
            <a:endParaRPr lang="en-US" sz="2000"/>
          </a:p>
        </p:txBody>
      </p:sp>
      <p:cxnSp>
        <p:nvCxnSpPr>
          <p:cNvPr id="10" name="Straight Arrow Connector 9">
            <a:extLst>
              <a:ext uri="{FF2B5EF4-FFF2-40B4-BE49-F238E27FC236}">
                <a16:creationId xmlns:a16="http://schemas.microsoft.com/office/drawing/2014/main" id="{92E0467F-A8D1-86BB-E131-42ABE6EC6CCB}"/>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5315B3B-C15C-78F4-725F-998F78F73AAE}"/>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CEF833A5-5134-5789-7AE1-109BC61ED373}"/>
              </a:ext>
            </a:extLst>
          </p:cNvPr>
          <p:cNvSpPr txBox="1"/>
          <p:nvPr/>
        </p:nvSpPr>
        <p:spPr>
          <a:xfrm>
            <a:off x="824311" y="2100192"/>
            <a:ext cx="70757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Consumer electronics refer to electronic devices designed for everyday use for communication, entertainment, or information purposes. This includes products like smartphones, laptops, tablets, wearables, TVs, and gaming consoles.</a:t>
            </a:r>
          </a:p>
        </p:txBody>
      </p:sp>
      <p:sp>
        <p:nvSpPr>
          <p:cNvPr id="8" name="TextBox 7">
            <a:extLst>
              <a:ext uri="{FF2B5EF4-FFF2-40B4-BE49-F238E27FC236}">
                <a16:creationId xmlns:a16="http://schemas.microsoft.com/office/drawing/2014/main" id="{3424AC9B-1567-A5A9-5924-EB2BE4BFA925}"/>
              </a:ext>
            </a:extLst>
          </p:cNvPr>
          <p:cNvSpPr txBox="1"/>
          <p:nvPr/>
        </p:nvSpPr>
        <p:spPr>
          <a:xfrm>
            <a:off x="824310" y="4070881"/>
            <a:ext cx="70757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The consumer electronics industry drives innovation and demand in the tech sector. It is highly competitive and cyclical; growth often depends on new product launches, consumer spending, and global supply chains.</a:t>
            </a:r>
          </a:p>
        </p:txBody>
      </p:sp>
      <p:pic>
        <p:nvPicPr>
          <p:cNvPr id="1028" name="Picture 4" descr="Consumer-Electronics Icons - Free SVG &amp; PNG Consumer-Electronics Images -  Noun Project">
            <a:extLst>
              <a:ext uri="{FF2B5EF4-FFF2-40B4-BE49-F238E27FC236}">
                <a16:creationId xmlns:a16="http://schemas.microsoft.com/office/drawing/2014/main" id="{63399CB4-EF20-2A5D-A19A-6EF644839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8323" y="2159000"/>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831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usiness Opportunity Icon PNG Images, Vectors Free Download - Pngtree">
            <a:extLst>
              <a:ext uri="{FF2B5EF4-FFF2-40B4-BE49-F238E27FC236}">
                <a16:creationId xmlns:a16="http://schemas.microsoft.com/office/drawing/2014/main" id="{0302D136-45C6-E8BE-80AD-9CED51478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0063" y="5001039"/>
            <a:ext cx="1701800" cy="1701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B2E0A3E-E5CC-1295-025C-DF21819A4259}"/>
              </a:ext>
            </a:extLst>
          </p:cNvPr>
          <p:cNvSpPr>
            <a:spLocks noGrp="1"/>
          </p:cNvSpPr>
          <p:nvPr>
            <p:ph type="title"/>
          </p:nvPr>
        </p:nvSpPr>
        <p:spPr>
          <a:xfrm>
            <a:off x="548640" y="5086"/>
            <a:ext cx="10745788" cy="1188720"/>
          </a:xfrm>
        </p:spPr>
        <p:txBody>
          <a:bodyPr/>
          <a:lstStyle/>
          <a:p>
            <a:r>
              <a:rPr lang="en-MX"/>
              <a:t>CE </a:t>
            </a:r>
            <a:r>
              <a:rPr lang="en-US" b="1"/>
              <a:t>Key Barriers and Market Opportunities</a:t>
            </a:r>
            <a:endParaRPr lang="en-MX"/>
          </a:p>
        </p:txBody>
      </p:sp>
      <p:sp>
        <p:nvSpPr>
          <p:cNvPr id="3" name="Text Placeholder 2">
            <a:extLst>
              <a:ext uri="{FF2B5EF4-FFF2-40B4-BE49-F238E27FC236}">
                <a16:creationId xmlns:a16="http://schemas.microsoft.com/office/drawing/2014/main" id="{9EB50333-DB7D-C648-3E29-96F68F32BC5F}"/>
              </a:ext>
            </a:extLst>
          </p:cNvPr>
          <p:cNvSpPr>
            <a:spLocks noGrp="1"/>
          </p:cNvSpPr>
          <p:nvPr>
            <p:ph type="body" idx="1"/>
          </p:nvPr>
        </p:nvSpPr>
        <p:spPr>
          <a:xfrm>
            <a:off x="548640" y="1634793"/>
            <a:ext cx="5157787" cy="559834"/>
          </a:xfrm>
        </p:spPr>
        <p:txBody>
          <a:bodyPr/>
          <a:lstStyle/>
          <a:p>
            <a:r>
              <a:rPr lang="en-MX"/>
              <a:t>Challenges</a:t>
            </a:r>
          </a:p>
        </p:txBody>
      </p:sp>
      <p:sp>
        <p:nvSpPr>
          <p:cNvPr id="4" name="Text Placeholder 3">
            <a:extLst>
              <a:ext uri="{FF2B5EF4-FFF2-40B4-BE49-F238E27FC236}">
                <a16:creationId xmlns:a16="http://schemas.microsoft.com/office/drawing/2014/main" id="{6BBE681F-2BCF-2504-D1A4-850DF4EE8FDB}"/>
              </a:ext>
            </a:extLst>
          </p:cNvPr>
          <p:cNvSpPr>
            <a:spLocks noGrp="1"/>
          </p:cNvSpPr>
          <p:nvPr>
            <p:ph type="body" sz="quarter" idx="3"/>
          </p:nvPr>
        </p:nvSpPr>
        <p:spPr>
          <a:xfrm>
            <a:off x="5835580" y="1646526"/>
            <a:ext cx="5183188" cy="559834"/>
          </a:xfrm>
        </p:spPr>
        <p:txBody>
          <a:bodyPr/>
          <a:lstStyle/>
          <a:p>
            <a:r>
              <a:rPr lang="en-MX"/>
              <a:t>Opportunities</a:t>
            </a:r>
          </a:p>
        </p:txBody>
      </p:sp>
      <p:sp>
        <p:nvSpPr>
          <p:cNvPr id="5" name="Text Placeholder 4">
            <a:extLst>
              <a:ext uri="{FF2B5EF4-FFF2-40B4-BE49-F238E27FC236}">
                <a16:creationId xmlns:a16="http://schemas.microsoft.com/office/drawing/2014/main" id="{F1611F14-D37B-9242-B9F4-485F09741171}"/>
              </a:ext>
            </a:extLst>
          </p:cNvPr>
          <p:cNvSpPr>
            <a:spLocks noGrp="1"/>
          </p:cNvSpPr>
          <p:nvPr>
            <p:ph type="body" sz="quarter" idx="13"/>
          </p:nvPr>
        </p:nvSpPr>
        <p:spPr>
          <a:xfrm>
            <a:off x="548640" y="2494694"/>
            <a:ext cx="5157788" cy="3108960"/>
          </a:xfrm>
        </p:spPr>
        <p:txBody>
          <a:bodyPr>
            <a:normAutofit/>
          </a:bodyPr>
          <a:lstStyle/>
          <a:p>
            <a:pPr marL="285750" indent="-285750">
              <a:buFont typeface="Arial" panose="020B0604020202020204" pitchFamily="34" charset="0"/>
              <a:buChar char="•"/>
            </a:pPr>
            <a:r>
              <a:rPr lang="en-US"/>
              <a:t>Component shortages</a:t>
            </a:r>
          </a:p>
          <a:p>
            <a:pPr marL="285750" indent="-285750">
              <a:buFont typeface="Arial" panose="020B0604020202020204" pitchFamily="34" charset="0"/>
              <a:buChar char="•"/>
            </a:pPr>
            <a:r>
              <a:rPr lang="en-US"/>
              <a:t>Supply chain disruptions</a:t>
            </a:r>
          </a:p>
          <a:p>
            <a:pPr marL="285750" indent="-285750">
              <a:buFont typeface="Arial" panose="020B0604020202020204" pitchFamily="34" charset="0"/>
              <a:buChar char="•"/>
            </a:pPr>
            <a:r>
              <a:rPr lang="en-US"/>
              <a:t>Rising compliance costs due to regulations</a:t>
            </a:r>
          </a:p>
          <a:p>
            <a:pPr marL="285750" indent="-285750">
              <a:buFont typeface="Arial" panose="020B0604020202020204" pitchFamily="34" charset="0"/>
              <a:buChar char="•"/>
            </a:pPr>
            <a:r>
              <a:rPr lang="en-US"/>
              <a:t>Limited affordability for low-income consumers</a:t>
            </a:r>
          </a:p>
          <a:p>
            <a:pPr marL="285750" indent="-285750">
              <a:buFont typeface="Arial" panose="020B0604020202020204" pitchFamily="34" charset="0"/>
              <a:buChar char="•"/>
            </a:pPr>
            <a:r>
              <a:rPr lang="en-US"/>
              <a:t>Short Product Lifecycles</a:t>
            </a:r>
            <a:endParaRPr lang="en-MX"/>
          </a:p>
        </p:txBody>
      </p:sp>
      <p:sp>
        <p:nvSpPr>
          <p:cNvPr id="6" name="Text Placeholder 5">
            <a:extLst>
              <a:ext uri="{FF2B5EF4-FFF2-40B4-BE49-F238E27FC236}">
                <a16:creationId xmlns:a16="http://schemas.microsoft.com/office/drawing/2014/main" id="{CA0A5B6D-82E3-6A57-E851-F6F8786D7F03}"/>
              </a:ext>
            </a:extLst>
          </p:cNvPr>
          <p:cNvSpPr>
            <a:spLocks noGrp="1"/>
          </p:cNvSpPr>
          <p:nvPr>
            <p:ph type="body" sz="quarter" idx="14"/>
          </p:nvPr>
        </p:nvSpPr>
        <p:spPr>
          <a:xfrm>
            <a:off x="5835580" y="2491592"/>
            <a:ext cx="5183188" cy="3108960"/>
          </a:xfrm>
        </p:spPr>
        <p:txBody>
          <a:bodyPr>
            <a:normAutofit lnSpcReduction="10000"/>
          </a:bodyPr>
          <a:lstStyle/>
          <a:p>
            <a:pPr marL="285750" indent="-285750">
              <a:buFont typeface="Arial" panose="020B0604020202020204" pitchFamily="34" charset="0"/>
              <a:buChar char="•"/>
            </a:pPr>
            <a:r>
              <a:rPr lang="en-US"/>
              <a:t>Advances in AI implementation</a:t>
            </a:r>
            <a:endParaRPr lang="en-US" b="1"/>
          </a:p>
          <a:p>
            <a:pPr marL="285750" indent="-285750">
              <a:buFont typeface="Arial" panose="020B0604020202020204" pitchFamily="34" charset="0"/>
              <a:buChar char="•"/>
            </a:pPr>
            <a:r>
              <a:rPr lang="en-US"/>
              <a:t>Growing demand for wearable and digital health devices</a:t>
            </a:r>
          </a:p>
          <a:p>
            <a:pPr marL="285750" indent="-285750">
              <a:buFont typeface="Arial" panose="020B0604020202020204" pitchFamily="34" charset="0"/>
              <a:buChar char="•"/>
            </a:pPr>
            <a:r>
              <a:rPr lang="en-US"/>
              <a:t>Growth of e-commerce and direct-to-consumer channels</a:t>
            </a:r>
          </a:p>
          <a:p>
            <a:pPr marL="285750" indent="-285750">
              <a:buFont typeface="Arial" panose="020B0604020202020204" pitchFamily="34" charset="0"/>
              <a:buChar char="•"/>
            </a:pPr>
            <a:r>
              <a:rPr lang="en-US"/>
              <a:t>Expansion into emerging markets</a:t>
            </a:r>
          </a:p>
          <a:p>
            <a:pPr marL="285750" indent="-285750">
              <a:buFont typeface="Arial" panose="020B0604020202020204" pitchFamily="34" charset="0"/>
              <a:buChar char="•"/>
            </a:pPr>
            <a:r>
              <a:rPr lang="en-US"/>
              <a:t>Rising consumer demand for sustainable and energy-efficient electronics</a:t>
            </a:r>
          </a:p>
        </p:txBody>
      </p:sp>
      <p:cxnSp>
        <p:nvCxnSpPr>
          <p:cNvPr id="7" name="Straight Arrow Connector 6">
            <a:extLst>
              <a:ext uri="{FF2B5EF4-FFF2-40B4-BE49-F238E27FC236}">
                <a16:creationId xmlns:a16="http://schemas.microsoft.com/office/drawing/2014/main" id="{78DA03FB-BE8B-63B6-1ED7-AD049D7C3DD6}"/>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2052" name="Picture 4" descr="Challenges - Free business and finance icons">
            <a:extLst>
              <a:ext uri="{FF2B5EF4-FFF2-40B4-BE49-F238E27FC236}">
                <a16:creationId xmlns:a16="http://schemas.microsoft.com/office/drawing/2014/main" id="{91DC7A85-F03C-4252-4FB1-D8AAE4B2C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2872" y="4872769"/>
            <a:ext cx="1830070" cy="1830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370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4266B-DD01-1EA0-9877-608E51EC80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299CC6-BA1E-0EFD-E612-AB481388ED76}"/>
              </a:ext>
            </a:extLst>
          </p:cNvPr>
          <p:cNvSpPr>
            <a:spLocks noGrp="1"/>
          </p:cNvSpPr>
          <p:nvPr>
            <p:ph type="title"/>
          </p:nvPr>
        </p:nvSpPr>
        <p:spPr>
          <a:xfrm>
            <a:off x="536640" y="2640"/>
            <a:ext cx="10745788" cy="1188720"/>
          </a:xfrm>
        </p:spPr>
        <p:txBody>
          <a:bodyPr/>
          <a:lstStyle/>
          <a:p>
            <a:r>
              <a:rPr lang="en-US" b="1"/>
              <a:t>World-Wide Consumer Electronic Sales</a:t>
            </a:r>
            <a:endParaRPr lang="en-US"/>
          </a:p>
        </p:txBody>
      </p:sp>
      <p:cxnSp>
        <p:nvCxnSpPr>
          <p:cNvPr id="11" name="Straight Arrow Connector 10">
            <a:extLst>
              <a:ext uri="{FF2B5EF4-FFF2-40B4-BE49-F238E27FC236}">
                <a16:creationId xmlns:a16="http://schemas.microsoft.com/office/drawing/2014/main" id="{708A3A81-22D8-5299-B7D6-F66E5B5D5644}"/>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5" name="Content Placeholder 6" descr="A graph of data showing the number of televisions&#10;&#10;AI-generated content may be incorrect.">
            <a:extLst>
              <a:ext uri="{FF2B5EF4-FFF2-40B4-BE49-F238E27FC236}">
                <a16:creationId xmlns:a16="http://schemas.microsoft.com/office/drawing/2014/main" id="{2703A983-1CBC-EBB0-97AE-5E0CFE9F54E6}"/>
              </a:ext>
            </a:extLst>
          </p:cNvPr>
          <p:cNvPicPr>
            <a:picLocks noChangeAspect="1"/>
          </p:cNvPicPr>
          <p:nvPr/>
        </p:nvPicPr>
        <p:blipFill>
          <a:blip r:embed="rId2"/>
          <a:stretch>
            <a:fillRect/>
          </a:stretch>
        </p:blipFill>
        <p:spPr>
          <a:xfrm>
            <a:off x="1293104" y="1276468"/>
            <a:ext cx="9605791" cy="4959444"/>
          </a:xfrm>
          <a:prstGeom prst="rect">
            <a:avLst/>
          </a:prstGeom>
        </p:spPr>
      </p:pic>
    </p:spTree>
    <p:extLst>
      <p:ext uri="{BB962C8B-B14F-4D97-AF65-F5344CB8AC3E}">
        <p14:creationId xmlns:p14="http://schemas.microsoft.com/office/powerpoint/2010/main" val="2083333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C7084-C959-6935-0D99-455326A78F99}"/>
              </a:ext>
            </a:extLst>
          </p:cNvPr>
          <p:cNvSpPr>
            <a:spLocks noGrp="1"/>
          </p:cNvSpPr>
          <p:nvPr>
            <p:ph type="ctrTitle"/>
          </p:nvPr>
        </p:nvSpPr>
        <p:spPr>
          <a:xfrm>
            <a:off x="548640" y="1017594"/>
            <a:ext cx="9424848" cy="4572000"/>
          </a:xfrm>
        </p:spPr>
        <p:txBody>
          <a:bodyPr/>
          <a:lstStyle/>
          <a:p>
            <a:r>
              <a:rPr lang="en-US"/>
              <a:t>Global Tech Sector Outlook →</a:t>
            </a:r>
          </a:p>
        </p:txBody>
      </p:sp>
    </p:spTree>
    <p:extLst>
      <p:ext uri="{BB962C8B-B14F-4D97-AF65-F5344CB8AC3E}">
        <p14:creationId xmlns:p14="http://schemas.microsoft.com/office/powerpoint/2010/main" val="1751885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8BEAB-569C-DF76-A202-96B3DECDB6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C6CD4-9649-0CA7-6670-736BBFDDEF6B}"/>
              </a:ext>
            </a:extLst>
          </p:cNvPr>
          <p:cNvSpPr>
            <a:spLocks noGrp="1"/>
          </p:cNvSpPr>
          <p:nvPr>
            <p:ph type="title"/>
          </p:nvPr>
        </p:nvSpPr>
        <p:spPr>
          <a:xfrm>
            <a:off x="536640" y="2640"/>
            <a:ext cx="10745788" cy="1188720"/>
          </a:xfrm>
        </p:spPr>
        <p:txBody>
          <a:bodyPr/>
          <a:lstStyle/>
          <a:p>
            <a:r>
              <a:rPr lang="en-US" b="1"/>
              <a:t>Leading CE Companies</a:t>
            </a:r>
            <a:endParaRPr lang="en-US"/>
          </a:p>
        </p:txBody>
      </p:sp>
      <p:cxnSp>
        <p:nvCxnSpPr>
          <p:cNvPr id="10" name="Straight Arrow Connector 9">
            <a:extLst>
              <a:ext uri="{FF2B5EF4-FFF2-40B4-BE49-F238E27FC236}">
                <a16:creationId xmlns:a16="http://schemas.microsoft.com/office/drawing/2014/main" id="{3284D795-0AD2-F300-DCBA-9185BB95B3A3}"/>
              </a:ext>
            </a:extLst>
          </p:cNvPr>
          <p:cNvCxnSpPr/>
          <p:nvPr/>
        </p:nvCxnSpPr>
        <p:spPr>
          <a:xfrm flipV="1">
            <a:off x="403219" y="6736285"/>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5B19894-2465-B522-4BD6-ADE083C55625}"/>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3" name="Content Placeholder 6">
            <a:extLst>
              <a:ext uri="{FF2B5EF4-FFF2-40B4-BE49-F238E27FC236}">
                <a16:creationId xmlns:a16="http://schemas.microsoft.com/office/drawing/2014/main" id="{A632811A-C556-86F1-F2A5-0D5A276AA9EC}"/>
              </a:ext>
            </a:extLst>
          </p:cNvPr>
          <p:cNvPicPr>
            <a:picLocks noChangeAspect="1"/>
          </p:cNvPicPr>
          <p:nvPr/>
        </p:nvPicPr>
        <p:blipFill>
          <a:blip r:embed="rId2"/>
          <a:stretch>
            <a:fillRect/>
          </a:stretch>
        </p:blipFill>
        <p:spPr>
          <a:xfrm>
            <a:off x="1656616" y="1330968"/>
            <a:ext cx="9051850" cy="5501408"/>
          </a:xfrm>
          <a:prstGeom prst="rect">
            <a:avLst/>
          </a:prstGeom>
        </p:spPr>
      </p:pic>
    </p:spTree>
    <p:extLst>
      <p:ext uri="{BB962C8B-B14F-4D97-AF65-F5344CB8AC3E}">
        <p14:creationId xmlns:p14="http://schemas.microsoft.com/office/powerpoint/2010/main" val="3489798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CBE52-95EF-6CDB-2821-0B94AED19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F28749-658D-7EBE-3FB1-0AD67D7C3DE6}"/>
              </a:ext>
            </a:extLst>
          </p:cNvPr>
          <p:cNvSpPr>
            <a:spLocks noGrp="1"/>
          </p:cNvSpPr>
          <p:nvPr>
            <p:ph type="title"/>
          </p:nvPr>
        </p:nvSpPr>
        <p:spPr>
          <a:xfrm>
            <a:off x="536640" y="2640"/>
            <a:ext cx="10745788" cy="1188720"/>
          </a:xfrm>
        </p:spPr>
        <p:txBody>
          <a:bodyPr/>
          <a:lstStyle/>
          <a:p>
            <a:r>
              <a:rPr lang="en-US" b="1"/>
              <a:t>Industry Revenue Forecast</a:t>
            </a:r>
            <a:endParaRPr lang="en-US"/>
          </a:p>
        </p:txBody>
      </p:sp>
      <p:cxnSp>
        <p:nvCxnSpPr>
          <p:cNvPr id="10" name="Straight Arrow Connector 9">
            <a:extLst>
              <a:ext uri="{FF2B5EF4-FFF2-40B4-BE49-F238E27FC236}">
                <a16:creationId xmlns:a16="http://schemas.microsoft.com/office/drawing/2014/main" id="{84E9D7BD-4B18-17C3-3B49-80064916215D}"/>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8D9CC12-A479-ED45-076E-C117DB92E92A}"/>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4" name="Content Placeholder 6" descr="A graph of blue rectangles&#10;&#10;AI-generated content may be incorrect.">
            <a:extLst>
              <a:ext uri="{FF2B5EF4-FFF2-40B4-BE49-F238E27FC236}">
                <a16:creationId xmlns:a16="http://schemas.microsoft.com/office/drawing/2014/main" id="{07091580-C356-631C-D45A-6B79247E16B8}"/>
              </a:ext>
            </a:extLst>
          </p:cNvPr>
          <p:cNvPicPr>
            <a:picLocks noChangeAspect="1"/>
          </p:cNvPicPr>
          <p:nvPr/>
        </p:nvPicPr>
        <p:blipFill>
          <a:blip r:embed="rId2"/>
          <a:stretch>
            <a:fillRect/>
          </a:stretch>
        </p:blipFill>
        <p:spPr>
          <a:xfrm>
            <a:off x="1138945" y="1431245"/>
            <a:ext cx="10087192" cy="4351338"/>
          </a:xfrm>
          <a:prstGeom prst="rect">
            <a:avLst/>
          </a:prstGeom>
        </p:spPr>
      </p:pic>
    </p:spTree>
    <p:extLst>
      <p:ext uri="{BB962C8B-B14F-4D97-AF65-F5344CB8AC3E}">
        <p14:creationId xmlns:p14="http://schemas.microsoft.com/office/powerpoint/2010/main" val="2370569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15AB2-0CD3-BFC5-1249-764375AA18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EF07D7-F91F-1F03-9547-525E103F6923}"/>
              </a:ext>
            </a:extLst>
          </p:cNvPr>
          <p:cNvSpPr>
            <a:spLocks noGrp="1"/>
          </p:cNvSpPr>
          <p:nvPr>
            <p:ph type="title"/>
          </p:nvPr>
        </p:nvSpPr>
        <p:spPr>
          <a:xfrm>
            <a:off x="536640" y="2640"/>
            <a:ext cx="10745788" cy="1188720"/>
          </a:xfrm>
        </p:spPr>
        <p:txBody>
          <a:bodyPr/>
          <a:lstStyle/>
          <a:p>
            <a:r>
              <a:rPr lang="en-US" b="1"/>
              <a:t>Revenue of Smartphones</a:t>
            </a:r>
            <a:endParaRPr lang="en-US"/>
          </a:p>
        </p:txBody>
      </p:sp>
      <p:cxnSp>
        <p:nvCxnSpPr>
          <p:cNvPr id="10" name="Straight Arrow Connector 9">
            <a:extLst>
              <a:ext uri="{FF2B5EF4-FFF2-40B4-BE49-F238E27FC236}">
                <a16:creationId xmlns:a16="http://schemas.microsoft.com/office/drawing/2014/main" id="{27CC239B-F190-323D-08CB-DABEDD51C110}"/>
              </a:ext>
            </a:extLst>
          </p:cNvPr>
          <p:cNvCxnSpPr/>
          <p:nvPr/>
        </p:nvCxnSpPr>
        <p:spPr>
          <a:xfrm flipV="1">
            <a:off x="403219" y="6492523"/>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2680CF3-6C99-C2BD-CBB3-12F91725B3A6}"/>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4" name="Content Placeholder 6" descr="A graph of blue bars&#10;&#10;AI-generated content may be incorrect.">
            <a:extLst>
              <a:ext uri="{FF2B5EF4-FFF2-40B4-BE49-F238E27FC236}">
                <a16:creationId xmlns:a16="http://schemas.microsoft.com/office/drawing/2014/main" id="{649850B3-28BB-0876-756E-1F45966CF106}"/>
              </a:ext>
            </a:extLst>
          </p:cNvPr>
          <p:cNvPicPr>
            <a:picLocks noChangeAspect="1"/>
          </p:cNvPicPr>
          <p:nvPr/>
        </p:nvPicPr>
        <p:blipFill>
          <a:blip r:embed="rId2"/>
          <a:stretch>
            <a:fillRect/>
          </a:stretch>
        </p:blipFill>
        <p:spPr>
          <a:xfrm>
            <a:off x="1207376" y="1516454"/>
            <a:ext cx="9777248" cy="4388412"/>
          </a:xfrm>
          <a:prstGeom prst="rect">
            <a:avLst/>
          </a:prstGeom>
        </p:spPr>
      </p:pic>
    </p:spTree>
    <p:extLst>
      <p:ext uri="{BB962C8B-B14F-4D97-AF65-F5344CB8AC3E}">
        <p14:creationId xmlns:p14="http://schemas.microsoft.com/office/powerpoint/2010/main" val="3573844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48932-7DC4-832F-A445-A903ECFE02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D34C9A-4874-360C-CB43-F20526C9D22E}"/>
              </a:ext>
            </a:extLst>
          </p:cNvPr>
          <p:cNvSpPr>
            <a:spLocks noGrp="1"/>
          </p:cNvSpPr>
          <p:nvPr>
            <p:ph type="title"/>
          </p:nvPr>
        </p:nvSpPr>
        <p:spPr>
          <a:xfrm>
            <a:off x="536640" y="2640"/>
            <a:ext cx="10745788" cy="1188720"/>
          </a:xfrm>
        </p:spPr>
        <p:txBody>
          <a:bodyPr/>
          <a:lstStyle/>
          <a:p>
            <a:r>
              <a:rPr lang="en-US" b="1"/>
              <a:t>Smartphone Market Share</a:t>
            </a:r>
            <a:endParaRPr lang="en-US"/>
          </a:p>
        </p:txBody>
      </p:sp>
      <p:cxnSp>
        <p:nvCxnSpPr>
          <p:cNvPr id="10" name="Straight Arrow Connector 9">
            <a:extLst>
              <a:ext uri="{FF2B5EF4-FFF2-40B4-BE49-F238E27FC236}">
                <a16:creationId xmlns:a16="http://schemas.microsoft.com/office/drawing/2014/main" id="{CA46BFD3-B3EE-3C99-127B-12F093BC8C60}"/>
              </a:ext>
            </a:extLst>
          </p:cNvPr>
          <p:cNvCxnSpPr/>
          <p:nvPr/>
        </p:nvCxnSpPr>
        <p:spPr>
          <a:xfrm flipV="1">
            <a:off x="403219" y="6492523"/>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0DED1F0-FDE9-93F0-A3EB-BF4060A2E829}"/>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3" name="Content Placeholder 6" descr="A graph of different colored lines&#10;&#10;AI-generated content may be incorrect.">
            <a:extLst>
              <a:ext uri="{FF2B5EF4-FFF2-40B4-BE49-F238E27FC236}">
                <a16:creationId xmlns:a16="http://schemas.microsoft.com/office/drawing/2014/main" id="{1DFD8325-BB43-D517-1CC2-B0B36FE6577E}"/>
              </a:ext>
            </a:extLst>
          </p:cNvPr>
          <p:cNvPicPr>
            <a:picLocks noChangeAspect="1"/>
          </p:cNvPicPr>
          <p:nvPr/>
        </p:nvPicPr>
        <p:blipFill>
          <a:blip r:embed="rId2"/>
          <a:stretch>
            <a:fillRect/>
          </a:stretch>
        </p:blipFill>
        <p:spPr>
          <a:xfrm>
            <a:off x="1148275" y="1431245"/>
            <a:ext cx="9895449" cy="4867346"/>
          </a:xfrm>
          <a:prstGeom prst="rect">
            <a:avLst/>
          </a:prstGeom>
        </p:spPr>
      </p:pic>
    </p:spTree>
    <p:extLst>
      <p:ext uri="{BB962C8B-B14F-4D97-AF65-F5344CB8AC3E}">
        <p14:creationId xmlns:p14="http://schemas.microsoft.com/office/powerpoint/2010/main" val="1049180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FF88-179C-C80C-EEAC-4EFCE9BF9A36}"/>
              </a:ext>
            </a:extLst>
          </p:cNvPr>
          <p:cNvSpPr>
            <a:spLocks noGrp="1"/>
          </p:cNvSpPr>
          <p:nvPr>
            <p:ph type="title"/>
          </p:nvPr>
        </p:nvSpPr>
        <p:spPr>
          <a:xfrm>
            <a:off x="403219" y="340826"/>
            <a:ext cx="10745788" cy="765810"/>
          </a:xfrm>
        </p:spPr>
        <p:txBody>
          <a:bodyPr/>
          <a:lstStyle/>
          <a:p>
            <a:r>
              <a:rPr lang="en-MX" b="1"/>
              <a:t>Smartphone User Interface</a:t>
            </a:r>
          </a:p>
        </p:txBody>
      </p:sp>
      <p:graphicFrame>
        <p:nvGraphicFramePr>
          <p:cNvPr id="7" name="Content Placeholder 2">
            <a:extLst>
              <a:ext uri="{FF2B5EF4-FFF2-40B4-BE49-F238E27FC236}">
                <a16:creationId xmlns:a16="http://schemas.microsoft.com/office/drawing/2014/main" id="{A069E121-756D-EFB8-7EED-C84CAC911BF1}"/>
              </a:ext>
            </a:extLst>
          </p:cNvPr>
          <p:cNvGraphicFramePr>
            <a:graphicFrameLocks/>
          </p:cNvGraphicFramePr>
          <p:nvPr>
            <p:extLst>
              <p:ext uri="{D42A27DB-BD31-4B8C-83A1-F6EECF244321}">
                <p14:modId xmlns:p14="http://schemas.microsoft.com/office/powerpoint/2010/main" val="3079626035"/>
              </p:ext>
            </p:extLst>
          </p:nvPr>
        </p:nvGraphicFramePr>
        <p:xfrm>
          <a:off x="838200" y="14827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Arrow Connector 7">
            <a:extLst>
              <a:ext uri="{FF2B5EF4-FFF2-40B4-BE49-F238E27FC236}">
                <a16:creationId xmlns:a16="http://schemas.microsoft.com/office/drawing/2014/main" id="{DD20E077-19EA-AE56-E7FE-1D77E9FA1FEE}"/>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361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71E3-4E79-761F-A054-F050AAD88FF7}"/>
              </a:ext>
            </a:extLst>
          </p:cNvPr>
          <p:cNvSpPr>
            <a:spLocks noGrp="1"/>
          </p:cNvSpPr>
          <p:nvPr>
            <p:ph type="title"/>
          </p:nvPr>
        </p:nvSpPr>
        <p:spPr>
          <a:xfrm>
            <a:off x="207264" y="341375"/>
            <a:ext cx="10745788" cy="717555"/>
          </a:xfrm>
        </p:spPr>
        <p:txBody>
          <a:bodyPr/>
          <a:lstStyle/>
          <a:p>
            <a:r>
              <a:rPr lang="en-MX" b="1"/>
              <a:t>Smartphones</a:t>
            </a:r>
            <a:endParaRPr lang="en-MX"/>
          </a:p>
        </p:txBody>
      </p:sp>
      <p:pic>
        <p:nvPicPr>
          <p:cNvPr id="7" name="Picture 6" descr="A foldable smartphone with a butterfly on the screen&#10;&#10;Description automatically generated">
            <a:extLst>
              <a:ext uri="{FF2B5EF4-FFF2-40B4-BE49-F238E27FC236}">
                <a16:creationId xmlns:a16="http://schemas.microsoft.com/office/drawing/2014/main" id="{9A156D40-98BC-C47B-F33F-F3B1C5837E1A}"/>
              </a:ext>
            </a:extLst>
          </p:cNvPr>
          <p:cNvPicPr>
            <a:picLocks noChangeAspect="1"/>
          </p:cNvPicPr>
          <p:nvPr/>
        </p:nvPicPr>
        <p:blipFill>
          <a:blip r:embed="rId2"/>
          <a:stretch>
            <a:fillRect/>
          </a:stretch>
        </p:blipFill>
        <p:spPr>
          <a:xfrm>
            <a:off x="9627687" y="4609378"/>
            <a:ext cx="2301743" cy="1611884"/>
          </a:xfrm>
          <a:prstGeom prst="rect">
            <a:avLst/>
          </a:prstGeom>
        </p:spPr>
      </p:pic>
      <p:pic>
        <p:nvPicPr>
          <p:cNvPr id="8" name="Picture 7" descr="A close-up of a cell phone&#10;&#10;Description automatically generated">
            <a:extLst>
              <a:ext uri="{FF2B5EF4-FFF2-40B4-BE49-F238E27FC236}">
                <a16:creationId xmlns:a16="http://schemas.microsoft.com/office/drawing/2014/main" id="{42FA402C-1E7E-1639-91E5-6B312567DC21}"/>
              </a:ext>
            </a:extLst>
          </p:cNvPr>
          <p:cNvPicPr>
            <a:picLocks noChangeAspect="1"/>
          </p:cNvPicPr>
          <p:nvPr/>
        </p:nvPicPr>
        <p:blipFill>
          <a:blip r:embed="rId3"/>
          <a:stretch>
            <a:fillRect/>
          </a:stretch>
        </p:blipFill>
        <p:spPr>
          <a:xfrm>
            <a:off x="490664" y="4378108"/>
            <a:ext cx="1526156" cy="1843154"/>
          </a:xfrm>
          <a:prstGeom prst="rect">
            <a:avLst/>
          </a:prstGeom>
        </p:spPr>
      </p:pic>
      <p:sp>
        <p:nvSpPr>
          <p:cNvPr id="9" name="TextBox 8">
            <a:extLst>
              <a:ext uri="{FF2B5EF4-FFF2-40B4-BE49-F238E27FC236}">
                <a16:creationId xmlns:a16="http://schemas.microsoft.com/office/drawing/2014/main" id="{A6ED23CF-8816-5FC6-C35E-1EACF0EF9374}"/>
              </a:ext>
            </a:extLst>
          </p:cNvPr>
          <p:cNvSpPr txBox="1"/>
          <p:nvPr/>
        </p:nvSpPr>
        <p:spPr>
          <a:xfrm>
            <a:off x="119828" y="1423453"/>
            <a:ext cx="3970988"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Apple</a:t>
            </a:r>
          </a:p>
          <a:p>
            <a:pPr marL="285750" indent="-285750">
              <a:buFont typeface="Arial"/>
              <a:buChar char="•"/>
            </a:pPr>
            <a:r>
              <a:rPr lang="en-US"/>
              <a:t>iOS: Highly optimized with a seamless ecosystem.</a:t>
            </a:r>
          </a:p>
          <a:p>
            <a:pPr marL="285750" indent="-285750">
              <a:buFont typeface="Arial"/>
              <a:buChar char="•"/>
            </a:pPr>
            <a:r>
              <a:rPr lang="en-US"/>
              <a:t>Design: Premium materials, excellent durability.</a:t>
            </a:r>
          </a:p>
          <a:p>
            <a:pPr marL="285750" indent="-285750">
              <a:buFont typeface="Arial"/>
              <a:buChar char="•"/>
            </a:pPr>
            <a:r>
              <a:rPr lang="en-US"/>
              <a:t>Integration: Works well with other Apple devices.</a:t>
            </a:r>
          </a:p>
          <a:p>
            <a:pPr marL="285750" indent="-285750">
              <a:buFont typeface="Arial"/>
              <a:buChar char="•"/>
            </a:pPr>
            <a:r>
              <a:rPr lang="en-US"/>
              <a:t>Security: High-level privacy with Face ID and Touch ID.</a:t>
            </a:r>
          </a:p>
          <a:p>
            <a:pPr algn="l"/>
            <a:endParaRPr lang="en-US"/>
          </a:p>
        </p:txBody>
      </p:sp>
      <p:sp>
        <p:nvSpPr>
          <p:cNvPr id="10" name="TextBox 9">
            <a:extLst>
              <a:ext uri="{FF2B5EF4-FFF2-40B4-BE49-F238E27FC236}">
                <a16:creationId xmlns:a16="http://schemas.microsoft.com/office/drawing/2014/main" id="{C70FE8FD-AA54-B8C6-B03F-D3BBB2B15528}"/>
              </a:ext>
            </a:extLst>
          </p:cNvPr>
          <p:cNvSpPr txBox="1"/>
          <p:nvPr/>
        </p:nvSpPr>
        <p:spPr>
          <a:xfrm>
            <a:off x="8101184" y="1303755"/>
            <a:ext cx="3970988"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Samsung</a:t>
            </a:r>
            <a:endParaRPr lang="en-US"/>
          </a:p>
          <a:p>
            <a:pPr marL="285750" indent="-285750">
              <a:buFont typeface="Arial"/>
              <a:buChar char="•"/>
            </a:pPr>
            <a:r>
              <a:rPr lang="en-US"/>
              <a:t>Android: Customizable with One UI.</a:t>
            </a:r>
          </a:p>
          <a:p>
            <a:pPr marL="285750" indent="-285750">
              <a:buFont typeface="Arial"/>
              <a:buChar char="•"/>
            </a:pPr>
            <a:r>
              <a:rPr lang="en-US"/>
              <a:t>Design: High-quality materials, leading display technology.</a:t>
            </a:r>
          </a:p>
          <a:p>
            <a:pPr marL="285750" indent="-285750">
              <a:buFont typeface="Arial"/>
              <a:buChar char="•"/>
            </a:pPr>
            <a:r>
              <a:rPr lang="en-US"/>
              <a:t>Variety: Wide range from Galaxy S/Note to foldable phones.</a:t>
            </a:r>
          </a:p>
          <a:p>
            <a:pPr marL="285750" indent="-285750">
              <a:buFont typeface="Arial"/>
              <a:buChar char="•"/>
            </a:pPr>
            <a:r>
              <a:rPr lang="en-US"/>
              <a:t>Features: S Pen support, strong multitasking.</a:t>
            </a:r>
          </a:p>
          <a:p>
            <a:pPr algn="ctr"/>
            <a:endParaRPr lang="en-US" sz="2400" b="1"/>
          </a:p>
          <a:p>
            <a:pPr algn="l"/>
            <a:endParaRPr lang="en-US"/>
          </a:p>
        </p:txBody>
      </p:sp>
      <p:sp>
        <p:nvSpPr>
          <p:cNvPr id="11" name="TextBox 10">
            <a:extLst>
              <a:ext uri="{FF2B5EF4-FFF2-40B4-BE49-F238E27FC236}">
                <a16:creationId xmlns:a16="http://schemas.microsoft.com/office/drawing/2014/main" id="{42AD51C3-7789-3D6E-F6F8-66489C58A374}"/>
              </a:ext>
            </a:extLst>
          </p:cNvPr>
          <p:cNvSpPr txBox="1"/>
          <p:nvPr/>
        </p:nvSpPr>
        <p:spPr>
          <a:xfrm>
            <a:off x="3913812" y="3660746"/>
            <a:ext cx="4364377"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Xiaomi</a:t>
            </a:r>
            <a:endParaRPr lang="en-US"/>
          </a:p>
          <a:p>
            <a:pPr marL="285750" indent="-285750">
              <a:buFont typeface="Arial"/>
              <a:buChar char="•"/>
            </a:pPr>
            <a:r>
              <a:rPr lang="en-US"/>
              <a:t>Android: Customizable MIUI interface.</a:t>
            </a:r>
          </a:p>
          <a:p>
            <a:pPr marL="285750" indent="-285750">
              <a:buFont typeface="Arial"/>
              <a:buChar char="•"/>
            </a:pPr>
            <a:r>
              <a:rPr lang="en-US"/>
              <a:t>Value: High-performance at competitive prices.</a:t>
            </a:r>
          </a:p>
          <a:p>
            <a:pPr marL="285750" indent="-285750">
              <a:buFont typeface="Arial"/>
              <a:buChar char="•"/>
            </a:pPr>
            <a:r>
              <a:rPr lang="en-US"/>
              <a:t>Variety: Flagship Xiaomi, budget Redmi, camera-focused CC series.</a:t>
            </a:r>
          </a:p>
          <a:p>
            <a:pPr marL="285750" indent="-285750">
              <a:buFont typeface="Arial"/>
              <a:buChar char="•"/>
            </a:pPr>
            <a:r>
              <a:rPr lang="en-US"/>
              <a:t>Innovation: Fast charging, high refresh rates, advanced cameras.</a:t>
            </a:r>
          </a:p>
          <a:p>
            <a:pPr marL="285750" indent="-285750" algn="l">
              <a:buFont typeface="Arial"/>
              <a:buChar char="•"/>
            </a:pPr>
            <a:endParaRPr lang="en-US"/>
          </a:p>
        </p:txBody>
      </p:sp>
      <p:cxnSp>
        <p:nvCxnSpPr>
          <p:cNvPr id="12" name="Straight Arrow Connector 11">
            <a:extLst>
              <a:ext uri="{FF2B5EF4-FFF2-40B4-BE49-F238E27FC236}">
                <a16:creationId xmlns:a16="http://schemas.microsoft.com/office/drawing/2014/main" id="{AEDB797F-F89A-FD91-824C-FB95AD26F7FE}"/>
              </a:ext>
            </a:extLst>
          </p:cNvPr>
          <p:cNvCxnSpPr>
            <a:cxnSpLocks/>
          </p:cNvCxnSpPr>
          <p:nvPr/>
        </p:nvCxnSpPr>
        <p:spPr>
          <a:xfrm flipV="1">
            <a:off x="207264" y="1058930"/>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3105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C1FB8-0730-A09C-A9A0-576C426F030A}"/>
              </a:ext>
            </a:extLst>
          </p:cNvPr>
          <p:cNvSpPr>
            <a:spLocks noGrp="1"/>
          </p:cNvSpPr>
          <p:nvPr>
            <p:ph type="title"/>
          </p:nvPr>
        </p:nvSpPr>
        <p:spPr>
          <a:xfrm>
            <a:off x="548640" y="365996"/>
            <a:ext cx="10745788" cy="720090"/>
          </a:xfrm>
        </p:spPr>
        <p:txBody>
          <a:bodyPr/>
          <a:lstStyle/>
          <a:p>
            <a:r>
              <a:rPr lang="en-MX"/>
              <a:t>Apple vs Samsung</a:t>
            </a:r>
          </a:p>
        </p:txBody>
      </p:sp>
      <p:cxnSp>
        <p:nvCxnSpPr>
          <p:cNvPr id="7" name="Straight Arrow Connector 6">
            <a:extLst>
              <a:ext uri="{FF2B5EF4-FFF2-40B4-BE49-F238E27FC236}">
                <a16:creationId xmlns:a16="http://schemas.microsoft.com/office/drawing/2014/main" id="{247882F2-D4F9-B0F7-F81D-F27D07E1654C}"/>
              </a:ext>
            </a:extLst>
          </p:cNvPr>
          <p:cNvCxnSpPr>
            <a:cxnSpLocks/>
          </p:cNvCxnSpPr>
          <p:nvPr/>
        </p:nvCxnSpPr>
        <p:spPr>
          <a:xfrm flipV="1">
            <a:off x="392878" y="1091244"/>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0242" name="Picture 2" descr="No photo description available.">
            <a:extLst>
              <a:ext uri="{FF2B5EF4-FFF2-40B4-BE49-F238E27FC236}">
                <a16:creationId xmlns:a16="http://schemas.microsoft.com/office/drawing/2014/main" id="{4488EA79-A455-F888-8713-FBA83A83F5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013"/>
          <a:stretch>
            <a:fillRect/>
          </a:stretch>
        </p:blipFill>
        <p:spPr bwMode="auto">
          <a:xfrm>
            <a:off x="2949684" y="1692570"/>
            <a:ext cx="5943700" cy="430824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No photo description available.">
            <a:extLst>
              <a:ext uri="{FF2B5EF4-FFF2-40B4-BE49-F238E27FC236}">
                <a16:creationId xmlns:a16="http://schemas.microsoft.com/office/drawing/2014/main" id="{AE746054-E439-8DD6-76D4-C25F40A37B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47" t="1173" r="50000" b="58168"/>
          <a:stretch>
            <a:fillRect/>
          </a:stretch>
        </p:blipFill>
        <p:spPr bwMode="auto">
          <a:xfrm>
            <a:off x="834390" y="1939416"/>
            <a:ext cx="2617470" cy="297916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No photo description available.">
            <a:extLst>
              <a:ext uri="{FF2B5EF4-FFF2-40B4-BE49-F238E27FC236}">
                <a16:creationId xmlns:a16="http://schemas.microsoft.com/office/drawing/2014/main" id="{15B78C90-471B-A9BD-7704-695C6409C4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1006" r="7986" b="58168"/>
          <a:stretch>
            <a:fillRect/>
          </a:stretch>
        </p:blipFill>
        <p:spPr bwMode="auto">
          <a:xfrm>
            <a:off x="8482648" y="1894864"/>
            <a:ext cx="2526030" cy="306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61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81162-B01D-0FBB-32AA-6FDE7D95C6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898A7-97CD-4490-4DA7-7DDBC7711994}"/>
              </a:ext>
            </a:extLst>
          </p:cNvPr>
          <p:cNvSpPr>
            <a:spLocks noGrp="1"/>
          </p:cNvSpPr>
          <p:nvPr>
            <p:ph type="title"/>
          </p:nvPr>
        </p:nvSpPr>
        <p:spPr>
          <a:xfrm>
            <a:off x="536640" y="2640"/>
            <a:ext cx="10745788" cy="1188720"/>
          </a:xfrm>
        </p:spPr>
        <p:txBody>
          <a:bodyPr/>
          <a:lstStyle/>
          <a:p>
            <a:r>
              <a:rPr lang="en-US" b="1"/>
              <a:t>Computer hardware </a:t>
            </a:r>
            <a:endParaRPr lang="en-US"/>
          </a:p>
        </p:txBody>
      </p:sp>
      <p:cxnSp>
        <p:nvCxnSpPr>
          <p:cNvPr id="10" name="Straight Arrow Connector 9">
            <a:extLst>
              <a:ext uri="{FF2B5EF4-FFF2-40B4-BE49-F238E27FC236}">
                <a16:creationId xmlns:a16="http://schemas.microsoft.com/office/drawing/2014/main" id="{3D418256-CFCE-E1CC-5BE5-862098843CFF}"/>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594A9C3-B024-A695-2BA1-49A9051F1CE6}"/>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3" name="Content Placeholder 6" descr="A graph of different colored squares&#10;&#10;AI-generated content may be incorrect.">
            <a:extLst>
              <a:ext uri="{FF2B5EF4-FFF2-40B4-BE49-F238E27FC236}">
                <a16:creationId xmlns:a16="http://schemas.microsoft.com/office/drawing/2014/main" id="{7EEF6EEE-B027-93E7-D00E-4797C30943F0}"/>
              </a:ext>
            </a:extLst>
          </p:cNvPr>
          <p:cNvPicPr>
            <a:picLocks noChangeAspect="1"/>
          </p:cNvPicPr>
          <p:nvPr/>
        </p:nvPicPr>
        <p:blipFill>
          <a:blip r:embed="rId2"/>
          <a:stretch>
            <a:fillRect/>
          </a:stretch>
        </p:blipFill>
        <p:spPr>
          <a:xfrm>
            <a:off x="999889" y="1431245"/>
            <a:ext cx="9819290" cy="4351338"/>
          </a:xfrm>
          <a:prstGeom prst="rect">
            <a:avLst/>
          </a:prstGeom>
        </p:spPr>
      </p:pic>
    </p:spTree>
    <p:extLst>
      <p:ext uri="{BB962C8B-B14F-4D97-AF65-F5344CB8AC3E}">
        <p14:creationId xmlns:p14="http://schemas.microsoft.com/office/powerpoint/2010/main" val="333610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New Apple MacBook Air series with M4 chipset set to launch in early 2025">
            <a:extLst>
              <a:ext uri="{FF2B5EF4-FFF2-40B4-BE49-F238E27FC236}">
                <a16:creationId xmlns:a16="http://schemas.microsoft.com/office/drawing/2014/main" id="{89539F4F-670A-9FE0-AA15-4BA539B15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07313"/>
            <a:ext cx="2783840" cy="156591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MICROSOFT Refurbished (Excellent) Surface Laptop 13.8&quot; Touchscreen Copilot+ PC Laptop (Snapdragon X Elite/32GB Ram/1Tb SSD) - In Black">
            <a:extLst>
              <a:ext uri="{FF2B5EF4-FFF2-40B4-BE49-F238E27FC236}">
                <a16:creationId xmlns:a16="http://schemas.microsoft.com/office/drawing/2014/main" id="{20EE0919-522E-ED7A-CE05-D6131FB95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8864" y="4770120"/>
            <a:ext cx="2783840" cy="20878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CA6098-CC16-BFA0-8134-BA5C3411F9D6}"/>
              </a:ext>
            </a:extLst>
          </p:cNvPr>
          <p:cNvSpPr>
            <a:spLocks noGrp="1"/>
          </p:cNvSpPr>
          <p:nvPr>
            <p:ph type="title"/>
          </p:nvPr>
        </p:nvSpPr>
        <p:spPr>
          <a:xfrm>
            <a:off x="548640" y="480060"/>
            <a:ext cx="10745788" cy="857250"/>
          </a:xfrm>
        </p:spPr>
        <p:txBody>
          <a:bodyPr/>
          <a:lstStyle/>
          <a:p>
            <a:r>
              <a:rPr lang="en-MX"/>
              <a:t>Laptop Comparison</a:t>
            </a:r>
          </a:p>
        </p:txBody>
      </p:sp>
      <p:graphicFrame>
        <p:nvGraphicFramePr>
          <p:cNvPr id="7" name="Content Placeholder 6">
            <a:extLst>
              <a:ext uri="{FF2B5EF4-FFF2-40B4-BE49-F238E27FC236}">
                <a16:creationId xmlns:a16="http://schemas.microsoft.com/office/drawing/2014/main" id="{DAA1049C-F307-A557-96F1-42C47722537F}"/>
              </a:ext>
            </a:extLst>
          </p:cNvPr>
          <p:cNvGraphicFramePr>
            <a:graphicFrameLocks/>
          </p:cNvGraphicFramePr>
          <p:nvPr>
            <p:extLst>
              <p:ext uri="{D42A27DB-BD31-4B8C-83A1-F6EECF244321}">
                <p14:modId xmlns:p14="http://schemas.microsoft.com/office/powerpoint/2010/main" val="479546035"/>
              </p:ext>
            </p:extLst>
          </p:nvPr>
        </p:nvGraphicFramePr>
        <p:xfrm>
          <a:off x="1974739" y="1650686"/>
          <a:ext cx="8242522" cy="3556627"/>
        </p:xfrm>
        <a:graphic>
          <a:graphicData uri="http://schemas.openxmlformats.org/drawingml/2006/table">
            <a:tbl>
              <a:tblPr firstRow="1" bandRow="1">
                <a:tableStyleId>{5C22544A-7EE6-4342-B048-85BDC9FD1C3A}</a:tableStyleId>
              </a:tblPr>
              <a:tblGrid>
                <a:gridCol w="1183354">
                  <a:extLst>
                    <a:ext uri="{9D8B030D-6E8A-4147-A177-3AD203B41FA5}">
                      <a16:colId xmlns:a16="http://schemas.microsoft.com/office/drawing/2014/main" val="1572634779"/>
                    </a:ext>
                  </a:extLst>
                </a:gridCol>
                <a:gridCol w="3054096">
                  <a:extLst>
                    <a:ext uri="{9D8B030D-6E8A-4147-A177-3AD203B41FA5}">
                      <a16:colId xmlns:a16="http://schemas.microsoft.com/office/drawing/2014/main" val="842946219"/>
                    </a:ext>
                  </a:extLst>
                </a:gridCol>
                <a:gridCol w="4005072">
                  <a:extLst>
                    <a:ext uri="{9D8B030D-6E8A-4147-A177-3AD203B41FA5}">
                      <a16:colId xmlns:a16="http://schemas.microsoft.com/office/drawing/2014/main" val="3801296354"/>
                    </a:ext>
                  </a:extLst>
                </a:gridCol>
              </a:tblGrid>
              <a:tr h="547413">
                <a:tc>
                  <a:txBody>
                    <a:bodyPr/>
                    <a:lstStyle/>
                    <a:p>
                      <a:endParaRPr lang="en-US"/>
                    </a:p>
                  </a:txBody>
                  <a:tcPr/>
                </a:tc>
                <a:tc>
                  <a:txBody>
                    <a:bodyPr/>
                    <a:lstStyle/>
                    <a:p>
                      <a:r>
                        <a:rPr lang="en-US"/>
                        <a:t>MacBook Air (M4, 2025)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a:solidFill>
                            <a:schemeClr val="lt1"/>
                          </a:solidFill>
                          <a:effectLst/>
                          <a:latin typeface="+mn-lt"/>
                          <a:ea typeface="+mn-ea"/>
                          <a:cs typeface="+mn-cs"/>
                        </a:rPr>
                        <a:t>Surface Laptop (7th Edition, 2024)</a:t>
                      </a:r>
                    </a:p>
                  </a:txBody>
                  <a:tcPr/>
                </a:tc>
                <a:extLst>
                  <a:ext uri="{0D108BD9-81ED-4DB2-BD59-A6C34878D82A}">
                    <a16:rowId xmlns:a16="http://schemas.microsoft.com/office/drawing/2014/main" val="559406226"/>
                  </a:ext>
                </a:extLst>
              </a:tr>
              <a:tr h="234605">
                <a:tc>
                  <a:txBody>
                    <a:bodyPr/>
                    <a:lstStyle/>
                    <a:p>
                      <a:r>
                        <a:rPr lang="en-US" sz="1200" b="1"/>
                        <a:t>Processor</a:t>
                      </a:r>
                    </a:p>
                  </a:txBody>
                  <a:tcPr/>
                </a:tc>
                <a:tc>
                  <a:txBody>
                    <a:bodyPr/>
                    <a:lstStyle/>
                    <a:p>
                      <a:r>
                        <a:rPr lang="en-US" sz="1200" b="0"/>
                        <a:t>Apple M4 (8 or 10 Core GPU</a:t>
                      </a:r>
                    </a:p>
                  </a:txBody>
                  <a:tcPr/>
                </a:tc>
                <a:tc>
                  <a:txBody>
                    <a:bodyPr/>
                    <a:lstStyle/>
                    <a:p>
                      <a:r>
                        <a:rPr lang="en-US" sz="1200" b="0" i="0" kern="1200">
                          <a:solidFill>
                            <a:schemeClr val="dk1"/>
                          </a:solidFill>
                          <a:effectLst/>
                          <a:latin typeface="+mn-lt"/>
                          <a:ea typeface="+mn-ea"/>
                          <a:cs typeface="+mn-cs"/>
                        </a:rPr>
                        <a:t>Qualcomm Snapdragon X Elite (or X Plus)</a:t>
                      </a:r>
                      <a:endParaRPr lang="en-US" sz="1200" b="0"/>
                    </a:p>
                  </a:txBody>
                  <a:tcPr/>
                </a:tc>
                <a:extLst>
                  <a:ext uri="{0D108BD9-81ED-4DB2-BD59-A6C34878D82A}">
                    <a16:rowId xmlns:a16="http://schemas.microsoft.com/office/drawing/2014/main" val="70275920"/>
                  </a:ext>
                </a:extLst>
              </a:tr>
              <a:tr h="234605">
                <a:tc>
                  <a:txBody>
                    <a:bodyPr/>
                    <a:lstStyle/>
                    <a:p>
                      <a:r>
                        <a:rPr lang="en-US" sz="1200" b="1"/>
                        <a:t>Memory</a:t>
                      </a:r>
                    </a:p>
                  </a:txBody>
                  <a:tcPr/>
                </a:tc>
                <a:tc>
                  <a:txBody>
                    <a:bodyPr/>
                    <a:lstStyle/>
                    <a:p>
                      <a:r>
                        <a:rPr lang="en-CA" sz="1200" b="0" i="0" kern="1200">
                          <a:solidFill>
                            <a:schemeClr val="dk1"/>
                          </a:solidFill>
                          <a:effectLst/>
                          <a:latin typeface="+mn-lt"/>
                          <a:ea typeface="+mn-ea"/>
                          <a:cs typeface="+mn-cs"/>
                        </a:rPr>
                        <a:t>16 GB, 32 GB</a:t>
                      </a:r>
                      <a:endParaRPr lang="en-US" sz="1200" b="0"/>
                    </a:p>
                  </a:txBody>
                  <a:tcPr/>
                </a:tc>
                <a:tc>
                  <a:txBody>
                    <a:bodyPr/>
                    <a:lstStyle/>
                    <a:p>
                      <a:r>
                        <a:rPr lang="en-CA" sz="1200" b="0" i="0" kern="1200">
                          <a:solidFill>
                            <a:schemeClr val="dk1"/>
                          </a:solidFill>
                          <a:effectLst/>
                          <a:latin typeface="+mn-lt"/>
                          <a:ea typeface="+mn-ea"/>
                          <a:cs typeface="+mn-cs"/>
                        </a:rPr>
                        <a:t>16 GB, 32 GB</a:t>
                      </a:r>
                      <a:endParaRPr lang="en-US" sz="1200" b="0"/>
                    </a:p>
                  </a:txBody>
                  <a:tcPr/>
                </a:tc>
                <a:extLst>
                  <a:ext uri="{0D108BD9-81ED-4DB2-BD59-A6C34878D82A}">
                    <a16:rowId xmlns:a16="http://schemas.microsoft.com/office/drawing/2014/main" val="24068563"/>
                  </a:ext>
                </a:extLst>
              </a:tr>
              <a:tr h="391009">
                <a:tc>
                  <a:txBody>
                    <a:bodyPr/>
                    <a:lstStyle/>
                    <a:p>
                      <a:r>
                        <a:rPr lang="en-US" sz="1200" b="1"/>
                        <a:t>Storage</a:t>
                      </a:r>
                    </a:p>
                  </a:txBody>
                  <a:tcPr/>
                </a:tc>
                <a:tc>
                  <a:txBody>
                    <a:bodyPr/>
                    <a:lstStyle/>
                    <a:p>
                      <a:r>
                        <a:rPr lang="en-US" sz="1200" b="0"/>
                        <a:t>256 GB, configurable up to 2 TB</a:t>
                      </a:r>
                    </a:p>
                  </a:txBody>
                  <a:tcPr/>
                </a:tc>
                <a:tc>
                  <a:txBody>
                    <a:bodyPr/>
                    <a:lstStyle/>
                    <a:p>
                      <a:r>
                        <a:rPr lang="en-US" sz="1200" b="0" i="0" kern="1200">
                          <a:solidFill>
                            <a:schemeClr val="dk1"/>
                          </a:solidFill>
                          <a:effectLst/>
                          <a:latin typeface="+mn-lt"/>
                          <a:ea typeface="+mn-ea"/>
                          <a:cs typeface="+mn-cs"/>
                        </a:rPr>
                        <a:t>256 GB, configurable up to 1 TB</a:t>
                      </a:r>
                      <a:endParaRPr lang="en-US" sz="1200" b="0"/>
                    </a:p>
                  </a:txBody>
                  <a:tcPr/>
                </a:tc>
                <a:extLst>
                  <a:ext uri="{0D108BD9-81ED-4DB2-BD59-A6C34878D82A}">
                    <a16:rowId xmlns:a16="http://schemas.microsoft.com/office/drawing/2014/main" val="2946565118"/>
                  </a:ext>
                </a:extLst>
              </a:tr>
              <a:tr h="547413">
                <a:tc>
                  <a:txBody>
                    <a:bodyPr/>
                    <a:lstStyle/>
                    <a:p>
                      <a:r>
                        <a:rPr lang="en-US" sz="1200" b="1"/>
                        <a:t>Display</a:t>
                      </a:r>
                    </a:p>
                  </a:txBody>
                  <a:tcPr/>
                </a:tc>
                <a:tc>
                  <a:txBody>
                    <a:bodyPr/>
                    <a:lstStyle/>
                    <a:p>
                      <a:r>
                        <a:rPr lang="en-US" sz="1200" b="0" i="0" kern="1200">
                          <a:solidFill>
                            <a:schemeClr val="dk1"/>
                          </a:solidFill>
                          <a:effectLst/>
                          <a:latin typeface="+mn-lt"/>
                          <a:ea typeface="+mn-ea"/>
                          <a:cs typeface="+mn-cs"/>
                        </a:rPr>
                        <a:t>13.6-inch at 2560 x 1664, 15.3-inch at 2880 x 1864 at 60 Hz (IPS)</a:t>
                      </a:r>
                      <a:endParaRPr lang="en-US" sz="1200" b="0"/>
                    </a:p>
                  </a:txBody>
                  <a:tcPr/>
                </a:tc>
                <a:tc>
                  <a:txBody>
                    <a:bodyPr/>
                    <a:lstStyle/>
                    <a:p>
                      <a:r>
                        <a:rPr lang="en-US" sz="1200" b="0" i="0" kern="1200">
                          <a:solidFill>
                            <a:schemeClr val="dk1"/>
                          </a:solidFill>
                          <a:effectLst/>
                          <a:latin typeface="+mn-lt"/>
                          <a:ea typeface="+mn-ea"/>
                          <a:cs typeface="+mn-cs"/>
                        </a:rPr>
                        <a:t>13.8-inch, 2880 x 1800 at 120 Hz (IPS) or 15-inch, 2496 x 1664 at 120 Hz (IPS)</a:t>
                      </a:r>
                      <a:endParaRPr lang="en-US" sz="1200" b="0"/>
                    </a:p>
                  </a:txBody>
                  <a:tcPr/>
                </a:tc>
                <a:extLst>
                  <a:ext uri="{0D108BD9-81ED-4DB2-BD59-A6C34878D82A}">
                    <a16:rowId xmlns:a16="http://schemas.microsoft.com/office/drawing/2014/main" val="2032370794"/>
                  </a:ext>
                </a:extLst>
              </a:tr>
              <a:tr h="234605">
                <a:tc>
                  <a:txBody>
                    <a:bodyPr/>
                    <a:lstStyle/>
                    <a:p>
                      <a:r>
                        <a:rPr lang="en-US" sz="1200" b="1"/>
                        <a:t>Webcam</a:t>
                      </a:r>
                    </a:p>
                  </a:txBody>
                  <a:tcPr/>
                </a:tc>
                <a:tc>
                  <a:txBody>
                    <a:bodyPr/>
                    <a:lstStyle/>
                    <a:p>
                      <a:r>
                        <a:rPr lang="en-US" sz="1200" b="0"/>
                        <a:t>12-megapixel</a:t>
                      </a:r>
                    </a:p>
                  </a:txBody>
                  <a:tcPr/>
                </a:tc>
                <a:tc>
                  <a:txBody>
                    <a:bodyPr/>
                    <a:lstStyle/>
                    <a:p>
                      <a:r>
                        <a:rPr lang="en-US" sz="1200" b="0" i="0" kern="1200">
                          <a:solidFill>
                            <a:schemeClr val="dk1"/>
                          </a:solidFill>
                          <a:effectLst/>
                          <a:latin typeface="+mn-lt"/>
                          <a:ea typeface="+mn-ea"/>
                          <a:cs typeface="+mn-cs"/>
                        </a:rPr>
                        <a:t>1080p</a:t>
                      </a:r>
                      <a:endParaRPr lang="en-US" sz="1200" b="0"/>
                    </a:p>
                  </a:txBody>
                  <a:tcPr/>
                </a:tc>
                <a:extLst>
                  <a:ext uri="{0D108BD9-81ED-4DB2-BD59-A6C34878D82A}">
                    <a16:rowId xmlns:a16="http://schemas.microsoft.com/office/drawing/2014/main" val="2143604970"/>
                  </a:ext>
                </a:extLst>
              </a:tr>
              <a:tr h="391009">
                <a:tc>
                  <a:txBody>
                    <a:bodyPr/>
                    <a:lstStyle/>
                    <a:p>
                      <a:r>
                        <a:rPr lang="en-US" sz="1200" b="1"/>
                        <a:t>Thickness</a:t>
                      </a:r>
                    </a:p>
                  </a:txBody>
                  <a:tcPr/>
                </a:tc>
                <a:tc>
                  <a:txBody>
                    <a:bodyPr/>
                    <a:lstStyle/>
                    <a:p>
                      <a:r>
                        <a:rPr lang="en-US" sz="1200" b="0" i="0" kern="1200">
                          <a:solidFill>
                            <a:schemeClr val="dk1"/>
                          </a:solidFill>
                          <a:effectLst/>
                          <a:latin typeface="+mn-lt"/>
                          <a:ea typeface="+mn-ea"/>
                          <a:cs typeface="+mn-cs"/>
                        </a:rPr>
                        <a:t>0.44 inches (13-inch), 0.45 inches (15-inch)</a:t>
                      </a:r>
                      <a:endParaRPr lang="en-US" sz="1200" b="0"/>
                    </a:p>
                  </a:txBody>
                  <a:tcPr/>
                </a:tc>
                <a:tc>
                  <a:txBody>
                    <a:bodyPr/>
                    <a:lstStyle/>
                    <a:p>
                      <a:r>
                        <a:rPr lang="en-US" sz="1200" b="0" i="0" kern="1200">
                          <a:solidFill>
                            <a:schemeClr val="dk1"/>
                          </a:solidFill>
                          <a:effectLst/>
                          <a:latin typeface="+mn-lt"/>
                          <a:ea typeface="+mn-ea"/>
                          <a:cs typeface="+mn-cs"/>
                        </a:rPr>
                        <a:t>0.69 inches (13.8-inch) or 0.72 inches (15-inch)</a:t>
                      </a:r>
                      <a:endParaRPr lang="en-US" sz="1200" b="0"/>
                    </a:p>
                  </a:txBody>
                  <a:tcPr/>
                </a:tc>
                <a:extLst>
                  <a:ext uri="{0D108BD9-81ED-4DB2-BD59-A6C34878D82A}">
                    <a16:rowId xmlns:a16="http://schemas.microsoft.com/office/drawing/2014/main" val="559192139"/>
                  </a:ext>
                </a:extLst>
              </a:tr>
              <a:tr h="391009">
                <a:tc>
                  <a:txBody>
                    <a:bodyPr/>
                    <a:lstStyle/>
                    <a:p>
                      <a:r>
                        <a:rPr lang="en-US" sz="1200" b="1"/>
                        <a:t>Weight</a:t>
                      </a:r>
                    </a:p>
                  </a:txBody>
                  <a:tcPr/>
                </a:tc>
                <a:tc>
                  <a:txBody>
                    <a:bodyPr/>
                    <a:lstStyle/>
                    <a:p>
                      <a:r>
                        <a:rPr lang="en-US" sz="1200" b="0" i="0" kern="1200">
                          <a:solidFill>
                            <a:schemeClr val="dk1"/>
                          </a:solidFill>
                          <a:effectLst/>
                          <a:latin typeface="+mn-lt"/>
                          <a:ea typeface="+mn-ea"/>
                          <a:cs typeface="+mn-cs"/>
                        </a:rPr>
                        <a:t>2.7 pounds (13-inch), 3.3 pounds (15-inch)</a:t>
                      </a:r>
                      <a:endParaRPr lang="en-US" sz="1200" b="0"/>
                    </a:p>
                  </a:txBody>
                  <a:tcPr/>
                </a:tc>
                <a:tc>
                  <a:txBody>
                    <a:bodyPr/>
                    <a:lstStyle/>
                    <a:p>
                      <a:r>
                        <a:rPr lang="en-US" sz="1200" b="0" i="0" kern="1200">
                          <a:solidFill>
                            <a:schemeClr val="dk1"/>
                          </a:solidFill>
                          <a:effectLst/>
                          <a:latin typeface="+mn-lt"/>
                          <a:ea typeface="+mn-ea"/>
                          <a:cs typeface="+mn-cs"/>
                        </a:rPr>
                        <a:t>2.96 pounds (13.8-inch) or 3.67 pounds (15-inch)</a:t>
                      </a:r>
                      <a:endParaRPr lang="en-US" sz="1200" b="0"/>
                    </a:p>
                  </a:txBody>
                  <a:tcPr/>
                </a:tc>
                <a:extLst>
                  <a:ext uri="{0D108BD9-81ED-4DB2-BD59-A6C34878D82A}">
                    <a16:rowId xmlns:a16="http://schemas.microsoft.com/office/drawing/2014/main" val="3791503715"/>
                  </a:ext>
                </a:extLst>
              </a:tr>
              <a:tr h="333432">
                <a:tc>
                  <a:txBody>
                    <a:bodyPr/>
                    <a:lstStyle/>
                    <a:p>
                      <a:r>
                        <a:rPr lang="en-US" sz="1200" b="1"/>
                        <a:t>Price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From CAD </a:t>
                      </a:r>
                      <a:r>
                        <a:rPr lang="en-US" sz="1200" b="0" i="0" kern="1200">
                          <a:solidFill>
                            <a:schemeClr val="dk1"/>
                          </a:solidFill>
                          <a:effectLst/>
                          <a:latin typeface="+mn-lt"/>
                          <a:ea typeface="+mn-ea"/>
                          <a:cs typeface="+mn-cs"/>
                        </a:rPr>
                        <a:t>$1,399.99 CAD</a:t>
                      </a:r>
                      <a:endParaRPr lang="en-US" sz="1200" b="0"/>
                    </a:p>
                  </a:txBody>
                  <a:tcPr/>
                </a:tc>
                <a:tc>
                  <a:txBody>
                    <a:bodyPr/>
                    <a:lstStyle/>
                    <a:p>
                      <a:r>
                        <a:rPr lang="en-US" sz="1200" b="0" i="0" kern="1200">
                          <a:solidFill>
                            <a:schemeClr val="dk1"/>
                          </a:solidFill>
                          <a:effectLst/>
                          <a:latin typeface="+mn-lt"/>
                          <a:ea typeface="+mn-ea"/>
                          <a:cs typeface="+mn-cs"/>
                        </a:rPr>
                        <a:t>From CAD $1,349.99</a:t>
                      </a:r>
                      <a:endParaRPr lang="en-US" sz="1200" b="0"/>
                    </a:p>
                  </a:txBody>
                  <a:tcPr/>
                </a:tc>
                <a:extLst>
                  <a:ext uri="{0D108BD9-81ED-4DB2-BD59-A6C34878D82A}">
                    <a16:rowId xmlns:a16="http://schemas.microsoft.com/office/drawing/2014/main" val="3463308486"/>
                  </a:ext>
                </a:extLst>
              </a:tr>
            </a:tbl>
          </a:graphicData>
        </a:graphic>
      </p:graphicFrame>
    </p:spTree>
    <p:extLst>
      <p:ext uri="{BB962C8B-B14F-4D97-AF65-F5344CB8AC3E}">
        <p14:creationId xmlns:p14="http://schemas.microsoft.com/office/powerpoint/2010/main" val="1077138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A3B11-A283-A73F-3763-24F11C790B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C99071-0E16-6BF6-884D-E78E8EF716B0}"/>
              </a:ext>
            </a:extLst>
          </p:cNvPr>
          <p:cNvSpPr>
            <a:spLocks noGrp="1"/>
          </p:cNvSpPr>
          <p:nvPr>
            <p:ph type="title"/>
          </p:nvPr>
        </p:nvSpPr>
        <p:spPr>
          <a:xfrm>
            <a:off x="536640" y="2640"/>
            <a:ext cx="10745788" cy="1188720"/>
          </a:xfrm>
        </p:spPr>
        <p:txBody>
          <a:bodyPr/>
          <a:lstStyle/>
          <a:p>
            <a:r>
              <a:rPr lang="en-US" b="1"/>
              <a:t>Artificial Intelligence (AI)</a:t>
            </a:r>
            <a:endParaRPr lang="en-US"/>
          </a:p>
        </p:txBody>
      </p:sp>
      <p:cxnSp>
        <p:nvCxnSpPr>
          <p:cNvPr id="10" name="Straight Arrow Connector 9">
            <a:extLst>
              <a:ext uri="{FF2B5EF4-FFF2-40B4-BE49-F238E27FC236}">
                <a16:creationId xmlns:a16="http://schemas.microsoft.com/office/drawing/2014/main" id="{FABF94EC-FDD3-1FB9-7E65-CAE58824B75D}"/>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0FFB690-88A3-B2F1-7D70-4D24FE33E963}"/>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5" name="Text Placeholder 2">
            <a:extLst>
              <a:ext uri="{FF2B5EF4-FFF2-40B4-BE49-F238E27FC236}">
                <a16:creationId xmlns:a16="http://schemas.microsoft.com/office/drawing/2014/main" id="{57613B96-6D90-1488-8718-F29FD0D3D418}"/>
              </a:ext>
            </a:extLst>
          </p:cNvPr>
          <p:cNvSpPr>
            <a:spLocks noGrp="1"/>
          </p:cNvSpPr>
          <p:nvPr>
            <p:ph type="body" idx="1"/>
          </p:nvPr>
        </p:nvSpPr>
        <p:spPr>
          <a:xfrm>
            <a:off x="821909" y="1716678"/>
            <a:ext cx="1458146" cy="386413"/>
          </a:xfrm>
        </p:spPr>
        <p:txBody>
          <a:bodyPr>
            <a:noAutofit/>
          </a:bodyPr>
          <a:lstStyle/>
          <a:p>
            <a:r>
              <a:rPr lang="en-US" sz="2000">
                <a:latin typeface="Raleway"/>
              </a:rPr>
              <a:t>Definition:</a:t>
            </a:r>
            <a:endParaRPr lang="en-US" sz="2000"/>
          </a:p>
        </p:txBody>
      </p:sp>
      <p:sp>
        <p:nvSpPr>
          <p:cNvPr id="6" name="Text Placeholder 4">
            <a:extLst>
              <a:ext uri="{FF2B5EF4-FFF2-40B4-BE49-F238E27FC236}">
                <a16:creationId xmlns:a16="http://schemas.microsoft.com/office/drawing/2014/main" id="{08DEDE26-4485-7055-2391-507A47326489}"/>
              </a:ext>
            </a:extLst>
          </p:cNvPr>
          <p:cNvSpPr>
            <a:spLocks noGrp="1"/>
          </p:cNvSpPr>
          <p:nvPr>
            <p:ph type="body" sz="quarter" idx="3"/>
          </p:nvPr>
        </p:nvSpPr>
        <p:spPr>
          <a:xfrm>
            <a:off x="822435" y="3645325"/>
            <a:ext cx="1325891" cy="396924"/>
          </a:xfrm>
        </p:spPr>
        <p:txBody>
          <a:bodyPr>
            <a:normAutofit/>
          </a:bodyPr>
          <a:lstStyle/>
          <a:p>
            <a:r>
              <a:rPr lang="en-US" sz="2000">
                <a:latin typeface="Raleway"/>
              </a:rPr>
              <a:t>Key Idea:</a:t>
            </a:r>
            <a:endParaRPr lang="en-US" sz="2000"/>
          </a:p>
        </p:txBody>
      </p:sp>
      <p:sp>
        <p:nvSpPr>
          <p:cNvPr id="7" name="TextBox 6">
            <a:extLst>
              <a:ext uri="{FF2B5EF4-FFF2-40B4-BE49-F238E27FC236}">
                <a16:creationId xmlns:a16="http://schemas.microsoft.com/office/drawing/2014/main" id="{00E34F54-B59C-363C-1270-307BEC0A80AB}"/>
              </a:ext>
            </a:extLst>
          </p:cNvPr>
          <p:cNvSpPr txBox="1"/>
          <p:nvPr/>
        </p:nvSpPr>
        <p:spPr>
          <a:xfrm>
            <a:off x="824311" y="2100192"/>
            <a:ext cx="70757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Artificial Intelligence is the branch of technology focused on creating systems that can perform tasks that normally require human intelligence, such as learning, reasoning, recognizing patterns, and making decisions.</a:t>
            </a:r>
          </a:p>
        </p:txBody>
      </p:sp>
      <p:sp>
        <p:nvSpPr>
          <p:cNvPr id="8" name="TextBox 7">
            <a:extLst>
              <a:ext uri="{FF2B5EF4-FFF2-40B4-BE49-F238E27FC236}">
                <a16:creationId xmlns:a16="http://schemas.microsoft.com/office/drawing/2014/main" id="{AA480365-D31C-76DB-2085-165B8C5B6D54}"/>
              </a:ext>
            </a:extLst>
          </p:cNvPr>
          <p:cNvSpPr txBox="1"/>
          <p:nvPr/>
        </p:nvSpPr>
        <p:spPr>
          <a:xfrm>
            <a:off x="824310" y="4070881"/>
            <a:ext cx="707571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AI is transforming nearly every industry, from healthcare to finance, and is currently one of the main growth engines for the tech sector. Companies investing in AI infrastructure (like NVIDIA, Microsoft, and Google) are seeing major gains in productivity, automation, and data analytics.</a:t>
            </a:r>
          </a:p>
        </p:txBody>
      </p:sp>
      <p:pic>
        <p:nvPicPr>
          <p:cNvPr id="3078" name="Picture 6" descr="Artificial intelligence ai icon flat vector illustration | Premium Vector">
            <a:extLst>
              <a:ext uri="{FF2B5EF4-FFF2-40B4-BE49-F238E27FC236}">
                <a16:creationId xmlns:a16="http://schemas.microsoft.com/office/drawing/2014/main" id="{A575984F-8AEB-4B0E-7F4A-600E63303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9157" y="2280603"/>
            <a:ext cx="2583271" cy="2583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595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293BA-79EA-87C0-C75A-58F4532F5C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82625-A9F6-CE63-160F-233A270F9C1E}"/>
              </a:ext>
            </a:extLst>
          </p:cNvPr>
          <p:cNvSpPr>
            <a:spLocks noGrp="1"/>
          </p:cNvSpPr>
          <p:nvPr>
            <p:ph type="title"/>
          </p:nvPr>
        </p:nvSpPr>
        <p:spPr>
          <a:xfrm>
            <a:off x="536640" y="2640"/>
            <a:ext cx="10745788" cy="1188720"/>
          </a:xfrm>
        </p:spPr>
        <p:txBody>
          <a:bodyPr/>
          <a:lstStyle/>
          <a:p>
            <a:r>
              <a:rPr lang="en-US" b="1"/>
              <a:t>What is Global Tech?</a:t>
            </a:r>
          </a:p>
        </p:txBody>
      </p:sp>
      <p:sp>
        <p:nvSpPr>
          <p:cNvPr id="3" name="Text Placeholder 2">
            <a:extLst>
              <a:ext uri="{FF2B5EF4-FFF2-40B4-BE49-F238E27FC236}">
                <a16:creationId xmlns:a16="http://schemas.microsoft.com/office/drawing/2014/main" id="{BB5165A8-342E-2CFD-1470-DB1778D7E791}"/>
              </a:ext>
            </a:extLst>
          </p:cNvPr>
          <p:cNvSpPr>
            <a:spLocks noGrp="1"/>
          </p:cNvSpPr>
          <p:nvPr>
            <p:ph type="body" idx="1"/>
          </p:nvPr>
        </p:nvSpPr>
        <p:spPr>
          <a:xfrm>
            <a:off x="1673248" y="2152857"/>
            <a:ext cx="8500076" cy="1279792"/>
          </a:xfrm>
        </p:spPr>
        <p:txBody>
          <a:bodyPr>
            <a:noAutofit/>
          </a:bodyPr>
          <a:lstStyle/>
          <a:p>
            <a:pPr algn="ctr"/>
            <a:r>
              <a:rPr lang="en-US" sz="2000">
                <a:latin typeface="Raleway"/>
              </a:rPr>
              <a:t>The global technology sector encompasses companies that develop, manufacture, or deliver digital products and services—ranging from software, hardware, and cloud infrastructure to data-driven platforms and artificial intelligence.</a:t>
            </a:r>
            <a:endParaRPr lang="en-US" sz="2000"/>
          </a:p>
        </p:txBody>
      </p:sp>
      <p:sp>
        <p:nvSpPr>
          <p:cNvPr id="5" name="Text Placeholder 4">
            <a:extLst>
              <a:ext uri="{FF2B5EF4-FFF2-40B4-BE49-F238E27FC236}">
                <a16:creationId xmlns:a16="http://schemas.microsoft.com/office/drawing/2014/main" id="{9F27A2C7-A5CD-2302-AC9B-37E97F797E43}"/>
              </a:ext>
            </a:extLst>
          </p:cNvPr>
          <p:cNvSpPr>
            <a:spLocks noGrp="1"/>
          </p:cNvSpPr>
          <p:nvPr>
            <p:ph type="body" sz="quarter" idx="3"/>
          </p:nvPr>
        </p:nvSpPr>
        <p:spPr>
          <a:xfrm>
            <a:off x="1673773" y="3986913"/>
            <a:ext cx="8404607" cy="1069585"/>
          </a:xfrm>
        </p:spPr>
        <p:txBody>
          <a:bodyPr>
            <a:normAutofit/>
          </a:bodyPr>
          <a:lstStyle/>
          <a:p>
            <a:pPr algn="ctr"/>
            <a:r>
              <a:rPr lang="en-US" sz="2000">
                <a:latin typeface="Raleway"/>
              </a:rPr>
              <a:t>As one of the most influential sectors in modern markets, global technology drives productivity, shapes consumer behavior, and underpins digital transformation across all industries.</a:t>
            </a:r>
            <a:endParaRPr lang="en-US" sz="2000"/>
          </a:p>
        </p:txBody>
      </p:sp>
      <p:cxnSp>
        <p:nvCxnSpPr>
          <p:cNvPr id="10" name="Straight Arrow Connector 9">
            <a:extLst>
              <a:ext uri="{FF2B5EF4-FFF2-40B4-BE49-F238E27FC236}">
                <a16:creationId xmlns:a16="http://schemas.microsoft.com/office/drawing/2014/main" id="{18C0E7B8-59AF-7459-C48B-4E6260D7B87A}"/>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92986270-E12B-6C7F-CD0C-467543CEA392}"/>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169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9A52-95BB-C417-0D6A-10CC8ED49E65}"/>
              </a:ext>
            </a:extLst>
          </p:cNvPr>
          <p:cNvSpPr>
            <a:spLocks noGrp="1"/>
          </p:cNvSpPr>
          <p:nvPr>
            <p:ph type="title"/>
          </p:nvPr>
        </p:nvSpPr>
        <p:spPr>
          <a:xfrm>
            <a:off x="548640" y="599446"/>
            <a:ext cx="10745788" cy="777240"/>
          </a:xfrm>
        </p:spPr>
        <p:txBody>
          <a:bodyPr/>
          <a:lstStyle/>
          <a:p>
            <a:r>
              <a:rPr lang="en-US"/>
              <a:t>AI:</a:t>
            </a:r>
            <a:r>
              <a:rPr lang="en-MX"/>
              <a:t> Financial &amp; Strategic Implications</a:t>
            </a:r>
          </a:p>
        </p:txBody>
      </p:sp>
      <p:sp>
        <p:nvSpPr>
          <p:cNvPr id="5" name="Text Placeholder 4">
            <a:extLst>
              <a:ext uri="{FF2B5EF4-FFF2-40B4-BE49-F238E27FC236}">
                <a16:creationId xmlns:a16="http://schemas.microsoft.com/office/drawing/2014/main" id="{68CE49FD-CBF3-6EC9-AAB2-A030D6FC23FD}"/>
              </a:ext>
            </a:extLst>
          </p:cNvPr>
          <p:cNvSpPr>
            <a:spLocks noGrp="1"/>
          </p:cNvSpPr>
          <p:nvPr>
            <p:ph type="body" sz="quarter" idx="13"/>
          </p:nvPr>
        </p:nvSpPr>
        <p:spPr>
          <a:xfrm>
            <a:off x="548640" y="1840230"/>
            <a:ext cx="8115300" cy="4418324"/>
          </a:xfrm>
        </p:spPr>
        <p:txBody>
          <a:bodyPr>
            <a:normAutofit lnSpcReduction="10000"/>
          </a:bodyPr>
          <a:lstStyle/>
          <a:p>
            <a:r>
              <a:rPr lang="en-US" b="1"/>
              <a:t>Cost reduction &amp; efficiency gains:</a:t>
            </a:r>
            <a:r>
              <a:rPr lang="en-US"/>
              <a:t> Automation lowers </a:t>
            </a:r>
            <a:r>
              <a:rPr lang="en-US" err="1"/>
              <a:t>labour</a:t>
            </a:r>
            <a:r>
              <a:rPr lang="en-US"/>
              <a:t> costs, reduces errors, and speeds up workflows.</a:t>
            </a:r>
          </a:p>
          <a:p>
            <a:r>
              <a:rPr lang="en-US" b="1"/>
              <a:t>Revenue growth through AI-enabled products:</a:t>
            </a:r>
            <a:r>
              <a:rPr lang="en-US"/>
              <a:t> Personalized services, predictive maintenance, and autonomous solutions open new revenue streams.</a:t>
            </a:r>
          </a:p>
          <a:p>
            <a:r>
              <a:rPr lang="en-US" b="1"/>
              <a:t>Competitive advantage for early adopters:</a:t>
            </a:r>
            <a:r>
              <a:rPr lang="en-US"/>
              <a:t> Firms that integrate AI early gain efficiency, innovation, and market leadership.</a:t>
            </a:r>
          </a:p>
          <a:p>
            <a:r>
              <a:rPr lang="en-US" b="1"/>
              <a:t>Business model transformation:</a:t>
            </a:r>
            <a:r>
              <a:rPr lang="en-US"/>
              <a:t> AI enables shifts to service-based, subscription, or personalized offerings.</a:t>
            </a:r>
          </a:p>
          <a:p>
            <a:r>
              <a:rPr lang="en-US" b="1"/>
              <a:t>Data-driven decision-making &amp; resilience:</a:t>
            </a:r>
            <a:r>
              <a:rPr lang="en-US"/>
              <a:t> AI enhances forecasting, risk management, and operational resilience, supporting strategic planning.</a:t>
            </a:r>
          </a:p>
          <a:p>
            <a:endParaRPr lang="en-MX"/>
          </a:p>
        </p:txBody>
      </p:sp>
      <p:pic>
        <p:nvPicPr>
          <p:cNvPr id="6149" name="Picture 5" descr="Download Free Reduce cost Icons in PNG &amp; SVG">
            <a:extLst>
              <a:ext uri="{FF2B5EF4-FFF2-40B4-BE49-F238E27FC236}">
                <a16:creationId xmlns:a16="http://schemas.microsoft.com/office/drawing/2014/main" id="{A5A1ED49-1254-81B9-D3C0-4D4836117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5930" y="4049392"/>
            <a:ext cx="2445850" cy="244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94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95098-D34E-DDEF-80CF-8E91EE089C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4FE86-4466-4380-5EBC-7134D55CB819}"/>
              </a:ext>
            </a:extLst>
          </p:cNvPr>
          <p:cNvSpPr>
            <a:spLocks noGrp="1"/>
          </p:cNvSpPr>
          <p:nvPr>
            <p:ph type="title"/>
          </p:nvPr>
        </p:nvSpPr>
        <p:spPr>
          <a:xfrm>
            <a:off x="536640" y="2640"/>
            <a:ext cx="10745788" cy="1188720"/>
          </a:xfrm>
        </p:spPr>
        <p:txBody>
          <a:bodyPr/>
          <a:lstStyle/>
          <a:p>
            <a:r>
              <a:rPr lang="en-US" b="1"/>
              <a:t>AI Users</a:t>
            </a:r>
            <a:endParaRPr lang="en-US"/>
          </a:p>
        </p:txBody>
      </p:sp>
      <p:cxnSp>
        <p:nvCxnSpPr>
          <p:cNvPr id="10" name="Straight Arrow Connector 9">
            <a:extLst>
              <a:ext uri="{FF2B5EF4-FFF2-40B4-BE49-F238E27FC236}">
                <a16:creationId xmlns:a16="http://schemas.microsoft.com/office/drawing/2014/main" id="{A46F28B7-3518-1085-F428-77A0ED21FCF0}"/>
              </a:ext>
            </a:extLst>
          </p:cNvPr>
          <p:cNvCxnSpPr/>
          <p:nvPr/>
        </p:nvCxnSpPr>
        <p:spPr>
          <a:xfrm flipV="1">
            <a:off x="403219" y="640314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E7FC93B-8F38-53E2-E0A4-797D106F6A46}"/>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3" name="Content Placeholder 6" descr="A graph of blue bars with numbers and numbers&#10;&#10;AI-generated content may be incorrect.">
            <a:extLst>
              <a:ext uri="{FF2B5EF4-FFF2-40B4-BE49-F238E27FC236}">
                <a16:creationId xmlns:a16="http://schemas.microsoft.com/office/drawing/2014/main" id="{A39F9AA4-EEA1-0B2E-7B37-E273F07297E8}"/>
              </a:ext>
            </a:extLst>
          </p:cNvPr>
          <p:cNvPicPr>
            <a:picLocks noChangeAspect="1"/>
          </p:cNvPicPr>
          <p:nvPr/>
        </p:nvPicPr>
        <p:blipFill>
          <a:blip r:embed="rId3"/>
          <a:stretch>
            <a:fillRect/>
          </a:stretch>
        </p:blipFill>
        <p:spPr>
          <a:xfrm>
            <a:off x="2572905" y="1276468"/>
            <a:ext cx="6673257" cy="4924663"/>
          </a:xfrm>
          <a:prstGeom prst="rect">
            <a:avLst/>
          </a:prstGeom>
        </p:spPr>
      </p:pic>
    </p:spTree>
    <p:extLst>
      <p:ext uri="{BB962C8B-B14F-4D97-AF65-F5344CB8AC3E}">
        <p14:creationId xmlns:p14="http://schemas.microsoft.com/office/powerpoint/2010/main" val="285694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8669E-108A-8B4B-76F4-A50CD024B1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C7DA96-460A-8559-DE13-1332F00C0FCC}"/>
              </a:ext>
            </a:extLst>
          </p:cNvPr>
          <p:cNvSpPr>
            <a:spLocks noGrp="1"/>
          </p:cNvSpPr>
          <p:nvPr>
            <p:ph type="title"/>
          </p:nvPr>
        </p:nvSpPr>
        <p:spPr>
          <a:xfrm>
            <a:off x="536640" y="2640"/>
            <a:ext cx="10745788" cy="1188720"/>
          </a:xfrm>
        </p:spPr>
        <p:txBody>
          <a:bodyPr/>
          <a:lstStyle/>
          <a:p>
            <a:r>
              <a:rPr lang="en-US" b="1"/>
              <a:t>AI Market Size</a:t>
            </a:r>
            <a:endParaRPr lang="en-US"/>
          </a:p>
        </p:txBody>
      </p:sp>
      <p:cxnSp>
        <p:nvCxnSpPr>
          <p:cNvPr id="10" name="Straight Arrow Connector 9">
            <a:extLst>
              <a:ext uri="{FF2B5EF4-FFF2-40B4-BE49-F238E27FC236}">
                <a16:creationId xmlns:a16="http://schemas.microsoft.com/office/drawing/2014/main" id="{413DCEF7-3AB8-75A6-3E16-F30C13265707}"/>
              </a:ext>
            </a:extLst>
          </p:cNvPr>
          <p:cNvCxnSpPr/>
          <p:nvPr/>
        </p:nvCxnSpPr>
        <p:spPr>
          <a:xfrm flipV="1">
            <a:off x="403219" y="640314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D13F8E2-64A6-588D-4112-9A109F9F2419}"/>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3" name="Content Placeholder 6" descr="A graph of a growing graph&#10;&#10;AI-generated content may be incorrect.">
            <a:extLst>
              <a:ext uri="{FF2B5EF4-FFF2-40B4-BE49-F238E27FC236}">
                <a16:creationId xmlns:a16="http://schemas.microsoft.com/office/drawing/2014/main" id="{A395DA49-143C-02D6-0075-4B6F6F892A83}"/>
              </a:ext>
            </a:extLst>
          </p:cNvPr>
          <p:cNvPicPr>
            <a:picLocks noChangeAspect="1"/>
          </p:cNvPicPr>
          <p:nvPr/>
        </p:nvPicPr>
        <p:blipFill>
          <a:blip r:embed="rId3"/>
          <a:stretch>
            <a:fillRect/>
          </a:stretch>
        </p:blipFill>
        <p:spPr>
          <a:xfrm>
            <a:off x="838200" y="1690688"/>
            <a:ext cx="10515600" cy="4351338"/>
          </a:xfrm>
          <a:prstGeom prst="rect">
            <a:avLst/>
          </a:prstGeom>
        </p:spPr>
      </p:pic>
    </p:spTree>
    <p:extLst>
      <p:ext uri="{BB962C8B-B14F-4D97-AF65-F5344CB8AC3E}">
        <p14:creationId xmlns:p14="http://schemas.microsoft.com/office/powerpoint/2010/main" val="3780563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F3394-1087-BE7F-EB3E-851937DC40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0A101-8F54-4FDB-B128-419C65D387EB}"/>
              </a:ext>
            </a:extLst>
          </p:cNvPr>
          <p:cNvSpPr>
            <a:spLocks noGrp="1"/>
          </p:cNvSpPr>
          <p:nvPr>
            <p:ph type="title"/>
          </p:nvPr>
        </p:nvSpPr>
        <p:spPr>
          <a:xfrm>
            <a:off x="536640" y="2640"/>
            <a:ext cx="10745788" cy="1188720"/>
          </a:xfrm>
        </p:spPr>
        <p:txBody>
          <a:bodyPr/>
          <a:lstStyle/>
          <a:p>
            <a:r>
              <a:rPr lang="en-US" b="1"/>
              <a:t>AI Adoption Forecast</a:t>
            </a:r>
            <a:endParaRPr lang="en-US"/>
          </a:p>
        </p:txBody>
      </p:sp>
      <p:cxnSp>
        <p:nvCxnSpPr>
          <p:cNvPr id="10" name="Straight Arrow Connector 9">
            <a:extLst>
              <a:ext uri="{FF2B5EF4-FFF2-40B4-BE49-F238E27FC236}">
                <a16:creationId xmlns:a16="http://schemas.microsoft.com/office/drawing/2014/main" id="{A5A95F4E-744F-79F3-97D0-984C11E0268B}"/>
              </a:ext>
            </a:extLst>
          </p:cNvPr>
          <p:cNvCxnSpPr/>
          <p:nvPr/>
        </p:nvCxnSpPr>
        <p:spPr>
          <a:xfrm flipV="1">
            <a:off x="403219" y="640314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EAE4B6D-E460-2A44-127A-CF28C0DC9531}"/>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3" name="Content Placeholder 6" descr="A graph of information on a screen&#10;&#10;AI-generated content may be incorrect.">
            <a:extLst>
              <a:ext uri="{FF2B5EF4-FFF2-40B4-BE49-F238E27FC236}">
                <a16:creationId xmlns:a16="http://schemas.microsoft.com/office/drawing/2014/main" id="{14299676-8BEA-74F4-0193-430687AB6B1B}"/>
              </a:ext>
            </a:extLst>
          </p:cNvPr>
          <p:cNvPicPr>
            <a:picLocks noChangeAspect="1"/>
          </p:cNvPicPr>
          <p:nvPr/>
        </p:nvPicPr>
        <p:blipFill>
          <a:blip r:embed="rId3"/>
          <a:stretch>
            <a:fillRect/>
          </a:stretch>
        </p:blipFill>
        <p:spPr>
          <a:xfrm>
            <a:off x="2875788" y="1345048"/>
            <a:ext cx="6440424" cy="4765913"/>
          </a:xfrm>
          <a:prstGeom prst="rect">
            <a:avLst/>
          </a:prstGeom>
        </p:spPr>
      </p:pic>
    </p:spTree>
    <p:extLst>
      <p:ext uri="{BB962C8B-B14F-4D97-AF65-F5344CB8AC3E}">
        <p14:creationId xmlns:p14="http://schemas.microsoft.com/office/powerpoint/2010/main" val="1493691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B33C-A233-F330-174A-ECCA692B262A}"/>
              </a:ext>
            </a:extLst>
          </p:cNvPr>
          <p:cNvSpPr>
            <a:spLocks noGrp="1"/>
          </p:cNvSpPr>
          <p:nvPr>
            <p:ph type="title"/>
          </p:nvPr>
        </p:nvSpPr>
        <p:spPr>
          <a:xfrm>
            <a:off x="612648" y="549275"/>
            <a:ext cx="4319610" cy="1024611"/>
          </a:xfrm>
        </p:spPr>
        <p:txBody>
          <a:bodyPr anchor="b">
            <a:normAutofit/>
          </a:bodyPr>
          <a:lstStyle/>
          <a:p>
            <a:r>
              <a:rPr lang="en-US" b="1"/>
              <a:t>AI Market by Industry Segment</a:t>
            </a:r>
            <a:endParaRPr lang="en-US"/>
          </a:p>
        </p:txBody>
      </p:sp>
      <p:sp>
        <p:nvSpPr>
          <p:cNvPr id="5" name="Text Placeholder 4">
            <a:extLst>
              <a:ext uri="{FF2B5EF4-FFF2-40B4-BE49-F238E27FC236}">
                <a16:creationId xmlns:a16="http://schemas.microsoft.com/office/drawing/2014/main" id="{30815C13-E70B-C9F0-B0FE-2CF38F4EA286}"/>
              </a:ext>
            </a:extLst>
          </p:cNvPr>
          <p:cNvSpPr>
            <a:spLocks noGrp="1"/>
          </p:cNvSpPr>
          <p:nvPr>
            <p:ph sz="quarter" idx="14"/>
          </p:nvPr>
        </p:nvSpPr>
        <p:spPr>
          <a:xfrm>
            <a:off x="612648" y="1831256"/>
            <a:ext cx="4199382" cy="4638123"/>
          </a:xfrm>
        </p:spPr>
        <p:txBody>
          <a:bodyPr>
            <a:normAutofit fontScale="92500" lnSpcReduction="20000"/>
          </a:bodyPr>
          <a:lstStyle/>
          <a:p>
            <a:pPr marL="285750" indent="-285750">
              <a:lnSpc>
                <a:spcPct val="110000"/>
              </a:lnSpc>
              <a:buFont typeface="Arial" panose="020B0604020202020204" pitchFamily="34" charset="0"/>
              <a:buChar char="•"/>
            </a:pPr>
            <a:r>
              <a:rPr lang="en-US" sz="1400"/>
              <a:t>The AI market spans sectors such as healthcare, automotive, retail, BFSI, manufacturing, agriculture, government, IT &amp; telecom, energy, and education.</a:t>
            </a:r>
          </a:p>
          <a:p>
            <a:pPr marL="285750" indent="-285750">
              <a:lnSpc>
                <a:spcPct val="110000"/>
              </a:lnSpc>
              <a:buFont typeface="Arial" panose="020B0604020202020204" pitchFamily="34" charset="0"/>
              <a:buChar char="•"/>
            </a:pPr>
            <a:r>
              <a:rPr lang="en-US" sz="1400"/>
              <a:t>BFSI led the market in 2024 and holds 18.90% of the 2025 market share, driven by AI adoption in personalized financial advice, chatbots, and improved customer engagement.</a:t>
            </a:r>
          </a:p>
          <a:p>
            <a:pPr marL="285750" indent="-285750">
              <a:lnSpc>
                <a:spcPct val="110000"/>
              </a:lnSpc>
              <a:buFont typeface="Arial" panose="020B0604020202020204" pitchFamily="34" charset="0"/>
              <a:buChar char="•"/>
            </a:pPr>
            <a:r>
              <a:rPr lang="en-US" sz="1400"/>
              <a:t>AI in BFSI is expanding financial access and could contribute up to 13.6% of the GCC’s GDP through banking by 2030.</a:t>
            </a:r>
          </a:p>
          <a:p>
            <a:pPr marL="285750" indent="-285750">
              <a:lnSpc>
                <a:spcPct val="110000"/>
              </a:lnSpc>
              <a:buFont typeface="Arial" panose="020B0604020202020204" pitchFamily="34" charset="0"/>
              <a:buChar char="•"/>
            </a:pPr>
            <a:r>
              <a:rPr lang="en-US" sz="1400"/>
              <a:t>Healthcare is expected to record the highest CAGR of 36.50%, supported by the rapid development of AI tools for administration and patient care.</a:t>
            </a:r>
          </a:p>
          <a:p>
            <a:pPr marL="285750" indent="-285750">
              <a:lnSpc>
                <a:spcPct val="110000"/>
              </a:lnSpc>
              <a:buFont typeface="Arial" panose="020B0604020202020204" pitchFamily="34" charset="0"/>
              <a:buChar char="•"/>
            </a:pPr>
            <a:r>
              <a:rPr lang="en-US" sz="1400"/>
              <a:t>Patients are increasingly receptive to AI, with 64% open to AI for 24/7 support, and AI is being used to reduce medication errors, such as detecting improper insulin or inhaler use, where non-adherence reaches up to 70%.</a:t>
            </a:r>
          </a:p>
          <a:p>
            <a:pPr>
              <a:lnSpc>
                <a:spcPct val="110000"/>
              </a:lnSpc>
            </a:pPr>
            <a:endParaRPr lang="en-MX" sz="1000"/>
          </a:p>
        </p:txBody>
      </p:sp>
      <p:pic>
        <p:nvPicPr>
          <p:cNvPr id="8" name="Picture 7" descr="A pie chart with text&#10;&#10;AI-generated content may be incorrect.">
            <a:extLst>
              <a:ext uri="{FF2B5EF4-FFF2-40B4-BE49-F238E27FC236}">
                <a16:creationId xmlns:a16="http://schemas.microsoft.com/office/drawing/2014/main" id="{7F886E79-6590-9A44-F89D-CCE4E575D3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258" y="1995805"/>
            <a:ext cx="6938945" cy="3718477"/>
          </a:xfrm>
          <a:prstGeom prst="rect">
            <a:avLst/>
          </a:prstGeom>
        </p:spPr>
      </p:pic>
    </p:spTree>
    <p:extLst>
      <p:ext uri="{BB962C8B-B14F-4D97-AF65-F5344CB8AC3E}">
        <p14:creationId xmlns:p14="http://schemas.microsoft.com/office/powerpoint/2010/main" val="4142841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6642C-A9D7-7EA7-07A6-4B815ACDA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0E7FA5-6EF7-91C6-9835-7331D404F5CC}"/>
              </a:ext>
            </a:extLst>
          </p:cNvPr>
          <p:cNvSpPr>
            <a:spLocks noGrp="1"/>
          </p:cNvSpPr>
          <p:nvPr>
            <p:ph type="title"/>
          </p:nvPr>
        </p:nvSpPr>
        <p:spPr>
          <a:xfrm>
            <a:off x="536640" y="2640"/>
            <a:ext cx="10745788" cy="1188720"/>
          </a:xfrm>
        </p:spPr>
        <p:txBody>
          <a:bodyPr/>
          <a:lstStyle/>
          <a:p>
            <a:r>
              <a:rPr lang="en-US" b="1"/>
              <a:t>AI in Tech</a:t>
            </a:r>
            <a:endParaRPr lang="en-US"/>
          </a:p>
        </p:txBody>
      </p:sp>
      <p:cxnSp>
        <p:nvCxnSpPr>
          <p:cNvPr id="10" name="Straight Arrow Connector 9">
            <a:extLst>
              <a:ext uri="{FF2B5EF4-FFF2-40B4-BE49-F238E27FC236}">
                <a16:creationId xmlns:a16="http://schemas.microsoft.com/office/drawing/2014/main" id="{DB414BA7-868D-25C4-C916-CDE63B422FCC}"/>
              </a:ext>
            </a:extLst>
          </p:cNvPr>
          <p:cNvCxnSpPr/>
          <p:nvPr/>
        </p:nvCxnSpPr>
        <p:spPr>
          <a:xfrm flipV="1">
            <a:off x="403219" y="640314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D5D9444-7B60-534D-7364-16397A9FD3F8}"/>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284E2DCB-2C40-4A93-25E7-E23E118CC434}"/>
              </a:ext>
            </a:extLst>
          </p:cNvPr>
          <p:cNvGraphicFramePr>
            <a:graphicFrameLocks/>
          </p:cNvGraphicFramePr>
          <p:nvPr/>
        </p:nvGraphicFramePr>
        <p:xfrm>
          <a:off x="668867" y="1264708"/>
          <a:ext cx="11288183" cy="4827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1135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7C4FF-8D85-1BA8-527D-007A0B8A6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D2669D-F6CC-0D10-BEAE-44E7FF3B3CE5}"/>
              </a:ext>
            </a:extLst>
          </p:cNvPr>
          <p:cNvSpPr>
            <a:spLocks noGrp="1"/>
          </p:cNvSpPr>
          <p:nvPr>
            <p:ph type="title"/>
          </p:nvPr>
        </p:nvSpPr>
        <p:spPr>
          <a:xfrm>
            <a:off x="536640" y="2640"/>
            <a:ext cx="10745788" cy="1188720"/>
          </a:xfrm>
        </p:spPr>
        <p:txBody>
          <a:bodyPr/>
          <a:lstStyle/>
          <a:p>
            <a:r>
              <a:rPr lang="en-US" b="1"/>
              <a:t>Semi-conductor</a:t>
            </a:r>
            <a:endParaRPr lang="en-US"/>
          </a:p>
        </p:txBody>
      </p:sp>
      <p:cxnSp>
        <p:nvCxnSpPr>
          <p:cNvPr id="10" name="Straight Arrow Connector 9">
            <a:extLst>
              <a:ext uri="{FF2B5EF4-FFF2-40B4-BE49-F238E27FC236}">
                <a16:creationId xmlns:a16="http://schemas.microsoft.com/office/drawing/2014/main" id="{90AC951A-CC64-C910-0959-D519F0916362}"/>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A5E6A2B-5CC1-56A5-D18E-BEDEA404AF98}"/>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9C8385A5-42BB-135B-15DB-FEB4CB5DB6E8}"/>
              </a:ext>
            </a:extLst>
          </p:cNvPr>
          <p:cNvSpPr>
            <a:spLocks noGrp="1"/>
          </p:cNvSpPr>
          <p:nvPr>
            <p:ph type="body" idx="1"/>
          </p:nvPr>
        </p:nvSpPr>
        <p:spPr>
          <a:xfrm>
            <a:off x="821909" y="1716678"/>
            <a:ext cx="1458146" cy="386413"/>
          </a:xfrm>
        </p:spPr>
        <p:txBody>
          <a:bodyPr>
            <a:noAutofit/>
          </a:bodyPr>
          <a:lstStyle/>
          <a:p>
            <a:r>
              <a:rPr lang="en-US" sz="2000">
                <a:latin typeface="Raleway"/>
              </a:rPr>
              <a:t>Definition:</a:t>
            </a:r>
            <a:endParaRPr lang="en-US" sz="2000"/>
          </a:p>
        </p:txBody>
      </p:sp>
      <p:sp>
        <p:nvSpPr>
          <p:cNvPr id="4" name="Text Placeholder 4">
            <a:extLst>
              <a:ext uri="{FF2B5EF4-FFF2-40B4-BE49-F238E27FC236}">
                <a16:creationId xmlns:a16="http://schemas.microsoft.com/office/drawing/2014/main" id="{09F114B9-6648-0958-F743-278BFC24F237}"/>
              </a:ext>
            </a:extLst>
          </p:cNvPr>
          <p:cNvSpPr>
            <a:spLocks noGrp="1"/>
          </p:cNvSpPr>
          <p:nvPr>
            <p:ph type="body" sz="quarter" idx="3"/>
          </p:nvPr>
        </p:nvSpPr>
        <p:spPr>
          <a:xfrm>
            <a:off x="822435" y="3645325"/>
            <a:ext cx="1325891" cy="396924"/>
          </a:xfrm>
        </p:spPr>
        <p:txBody>
          <a:bodyPr>
            <a:normAutofit/>
          </a:bodyPr>
          <a:lstStyle/>
          <a:p>
            <a:r>
              <a:rPr lang="en-US" sz="2000">
                <a:latin typeface="Raleway"/>
              </a:rPr>
              <a:t>Key Idea:</a:t>
            </a:r>
            <a:endParaRPr lang="en-US" sz="2000"/>
          </a:p>
        </p:txBody>
      </p:sp>
      <p:sp>
        <p:nvSpPr>
          <p:cNvPr id="5" name="TextBox 4">
            <a:extLst>
              <a:ext uri="{FF2B5EF4-FFF2-40B4-BE49-F238E27FC236}">
                <a16:creationId xmlns:a16="http://schemas.microsoft.com/office/drawing/2014/main" id="{41845D4C-9EFC-593C-F56F-6E6C8B244672}"/>
              </a:ext>
            </a:extLst>
          </p:cNvPr>
          <p:cNvSpPr txBox="1"/>
          <p:nvPr/>
        </p:nvSpPr>
        <p:spPr>
          <a:xfrm>
            <a:off x="824311" y="2100192"/>
            <a:ext cx="70757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Semiconductors are materials and components like microchips that power all modern electronics, from smartphones and computers to electric vehicles and data centers.</a:t>
            </a:r>
          </a:p>
        </p:txBody>
      </p:sp>
      <p:sp>
        <p:nvSpPr>
          <p:cNvPr id="6" name="TextBox 5">
            <a:extLst>
              <a:ext uri="{FF2B5EF4-FFF2-40B4-BE49-F238E27FC236}">
                <a16:creationId xmlns:a16="http://schemas.microsoft.com/office/drawing/2014/main" id="{F9CBD761-1C9C-96A4-57FD-D39DE517C6D7}"/>
              </a:ext>
            </a:extLst>
          </p:cNvPr>
          <p:cNvSpPr txBox="1"/>
          <p:nvPr/>
        </p:nvSpPr>
        <p:spPr>
          <a:xfrm>
            <a:off x="824310" y="4070881"/>
            <a:ext cx="707571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The semiconductor industry is the backbone of global technology, enabling advancements in AI, cloud computing, and consumer devices. It’s also highly strategic; supply chain disruptions or geopolitical tensions can impact the entire tech ecosystem.</a:t>
            </a:r>
          </a:p>
        </p:txBody>
      </p:sp>
      <p:pic>
        <p:nvPicPr>
          <p:cNvPr id="4098" name="Picture 2" descr="Semiconductors PNGs for Free Download">
            <a:extLst>
              <a:ext uri="{FF2B5EF4-FFF2-40B4-BE49-F238E27FC236}">
                <a16:creationId xmlns:a16="http://schemas.microsoft.com/office/drawing/2014/main" id="{D8F55538-D171-C66D-2A54-E10A56B86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2595" y="2205408"/>
            <a:ext cx="2879833" cy="287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679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4596B-1EB1-D6CE-BFCC-B180BB2EB1B7}"/>
              </a:ext>
            </a:extLst>
          </p:cNvPr>
          <p:cNvSpPr>
            <a:spLocks noGrp="1"/>
          </p:cNvSpPr>
          <p:nvPr>
            <p:ph type="title"/>
          </p:nvPr>
        </p:nvSpPr>
        <p:spPr>
          <a:xfrm>
            <a:off x="548640" y="599446"/>
            <a:ext cx="10806748" cy="1119522"/>
          </a:xfrm>
        </p:spPr>
        <p:txBody>
          <a:bodyPr>
            <a:normAutofit fontScale="90000"/>
          </a:bodyPr>
          <a:lstStyle/>
          <a:p>
            <a:r>
              <a:rPr lang="en-US"/>
              <a:t>Semiconductors:</a:t>
            </a:r>
            <a:r>
              <a:rPr lang="en-MX"/>
              <a:t> Financial &amp; Strategic Implications</a:t>
            </a:r>
          </a:p>
        </p:txBody>
      </p:sp>
      <p:sp>
        <p:nvSpPr>
          <p:cNvPr id="5" name="Text Placeholder 4">
            <a:extLst>
              <a:ext uri="{FF2B5EF4-FFF2-40B4-BE49-F238E27FC236}">
                <a16:creationId xmlns:a16="http://schemas.microsoft.com/office/drawing/2014/main" id="{FC1FCF03-3020-302B-F2CE-9364DA78C1D8}"/>
              </a:ext>
            </a:extLst>
          </p:cNvPr>
          <p:cNvSpPr>
            <a:spLocks noGrp="1"/>
          </p:cNvSpPr>
          <p:nvPr>
            <p:ph type="body" sz="quarter" idx="13"/>
          </p:nvPr>
        </p:nvSpPr>
        <p:spPr>
          <a:xfrm>
            <a:off x="548640" y="1902941"/>
            <a:ext cx="8237014" cy="4355613"/>
          </a:xfrm>
        </p:spPr>
        <p:txBody>
          <a:bodyPr>
            <a:normAutofit fontScale="92500" lnSpcReduction="20000"/>
          </a:bodyPr>
          <a:lstStyle/>
          <a:p>
            <a:r>
              <a:rPr lang="en-US" b="1"/>
              <a:t>Massive capital needs:</a:t>
            </a:r>
            <a:r>
              <a:rPr lang="en-US"/>
              <a:t> The industry requires ~$1 trillion in fab investment by 2030, and higher construction/operating costs in the U.S. and Europe put pressure on margins.</a:t>
            </a:r>
          </a:p>
          <a:p>
            <a:r>
              <a:rPr lang="en-US" b="1"/>
              <a:t>Supply chain concentration:</a:t>
            </a:r>
            <a:r>
              <a:rPr lang="en-US"/>
              <a:t> Critical materials and advanced packaging are heavily concentrated in a few countries, increasing strategic vulnerability and sourcing risk.</a:t>
            </a:r>
          </a:p>
          <a:p>
            <a:r>
              <a:rPr lang="en-US" b="1"/>
              <a:t>Severe talent shortages:</a:t>
            </a:r>
            <a:r>
              <a:rPr lang="en-US"/>
              <a:t> A global lack of engineers and skilled technicians limits fab scaling, raises </a:t>
            </a:r>
            <a:r>
              <a:rPr lang="en-US" err="1"/>
              <a:t>labour</a:t>
            </a:r>
            <a:r>
              <a:rPr lang="en-US"/>
              <a:t> costs, and delays production ramp-up.</a:t>
            </a:r>
          </a:p>
          <a:p>
            <a:r>
              <a:rPr lang="en-US" b="1"/>
              <a:t>Infrastructure bottlenecks:</a:t>
            </a:r>
            <a:r>
              <a:rPr lang="en-US"/>
              <a:t> Ports, logistics systems, and local utilities in many regions are underdeveloped for semiconductor needs, causing delays and higher project risks.</a:t>
            </a:r>
          </a:p>
          <a:p>
            <a:r>
              <a:rPr lang="en-US" b="1"/>
              <a:t>Cost vs. resilience trade-off:</a:t>
            </a:r>
            <a:r>
              <a:rPr lang="en-US"/>
              <a:t> Regionalizing semiconductor production improves supply security but significantly raises costs, forcing companies to balance resilience against profitability.</a:t>
            </a:r>
          </a:p>
          <a:p>
            <a:endParaRPr lang="en-MX"/>
          </a:p>
        </p:txBody>
      </p:sp>
      <p:pic>
        <p:nvPicPr>
          <p:cNvPr id="5128" name="Picture 8" descr="Challenge - Free business and finance icons">
            <a:extLst>
              <a:ext uri="{FF2B5EF4-FFF2-40B4-BE49-F238E27FC236}">
                <a16:creationId xmlns:a16="http://schemas.microsoft.com/office/drawing/2014/main" id="{A1775F7E-6AB7-593E-5967-3C26792DF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9046" y="4207413"/>
            <a:ext cx="2374314" cy="2374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275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BCD99-9AFB-CEF7-BEF8-66F06ED3F68A}"/>
              </a:ext>
            </a:extLst>
          </p:cNvPr>
          <p:cNvSpPr>
            <a:spLocks noGrp="1"/>
          </p:cNvSpPr>
          <p:nvPr>
            <p:ph type="title"/>
          </p:nvPr>
        </p:nvSpPr>
        <p:spPr/>
        <p:txBody>
          <a:bodyPr>
            <a:normAutofit/>
          </a:bodyPr>
          <a:lstStyle/>
          <a:p>
            <a:r>
              <a:rPr lang="en-US" b="1"/>
              <a:t>In-House Semiconductor Chip Design: Advantages &amp; Disadvantages</a:t>
            </a:r>
            <a:endParaRPr lang="en-MX"/>
          </a:p>
        </p:txBody>
      </p:sp>
      <p:sp>
        <p:nvSpPr>
          <p:cNvPr id="5" name="Text Placeholder 4">
            <a:extLst>
              <a:ext uri="{FF2B5EF4-FFF2-40B4-BE49-F238E27FC236}">
                <a16:creationId xmlns:a16="http://schemas.microsoft.com/office/drawing/2014/main" id="{997155A2-C1DF-D0F7-60AB-009DFAC306E7}"/>
              </a:ext>
            </a:extLst>
          </p:cNvPr>
          <p:cNvSpPr>
            <a:spLocks noGrp="1"/>
          </p:cNvSpPr>
          <p:nvPr>
            <p:ph type="body" sz="quarter" idx="13"/>
          </p:nvPr>
        </p:nvSpPr>
        <p:spPr>
          <a:xfrm>
            <a:off x="548640" y="1908810"/>
            <a:ext cx="6309360" cy="4400550"/>
          </a:xfrm>
        </p:spPr>
        <p:txBody>
          <a:bodyPr>
            <a:normAutofit fontScale="92500"/>
          </a:bodyPr>
          <a:lstStyle/>
          <a:p>
            <a:r>
              <a:rPr lang="en-US" b="1"/>
              <a:t>Performance optimization:</a:t>
            </a:r>
            <a:r>
              <a:rPr lang="en-US"/>
              <a:t> Custom chips are tailored for products, improving speed, efficiency, and battery life.</a:t>
            </a:r>
          </a:p>
          <a:p>
            <a:r>
              <a:rPr lang="en-US" b="1"/>
              <a:t>Competitive differentiation:</a:t>
            </a:r>
            <a:r>
              <a:rPr lang="en-US"/>
              <a:t> Unique designs enable features that competitors cannot easily replicate.</a:t>
            </a:r>
          </a:p>
          <a:p>
            <a:r>
              <a:rPr lang="en-US" b="1"/>
              <a:t>Cost &amp; supply chain control:</a:t>
            </a:r>
            <a:r>
              <a:rPr lang="en-US"/>
              <a:t> Reduces dependency on third-party vendors and mitigates supply risks.</a:t>
            </a:r>
          </a:p>
          <a:p>
            <a:r>
              <a:rPr lang="en-US" b="1"/>
              <a:t>High investment &amp; complexity:</a:t>
            </a:r>
            <a:r>
              <a:rPr lang="en-US"/>
              <a:t> Developing chips in-house requires large R&amp;D budgets, specialized talent, and carries design risks.</a:t>
            </a:r>
          </a:p>
          <a:p>
            <a:r>
              <a:rPr lang="en-US" b="1"/>
              <a:t>Scale &amp; time-to-market challenges:</a:t>
            </a:r>
            <a:r>
              <a:rPr lang="en-US"/>
              <a:t> Smaller production volumes and initial design cycles may limit efficiency and slow product launches.</a:t>
            </a:r>
          </a:p>
          <a:p>
            <a:endParaRPr lang="en-MX"/>
          </a:p>
        </p:txBody>
      </p:sp>
      <p:pic>
        <p:nvPicPr>
          <p:cNvPr id="12290" name="Picture 2" descr="The iPad Pro's M4 chip breaks the rules and changes everything about Apple  silicon | Macworld">
            <a:extLst>
              <a:ext uri="{FF2B5EF4-FFF2-40B4-BE49-F238E27FC236}">
                <a16:creationId xmlns:a16="http://schemas.microsoft.com/office/drawing/2014/main" id="{9822AAD2-2EA3-EF9F-EF5F-FF388AFDE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266" y="2241645"/>
            <a:ext cx="4566443"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8890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AE81A-4DF4-B70B-2568-B12A14BE16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23B002-FAE5-C01D-9ADF-15EA660F0111}"/>
              </a:ext>
            </a:extLst>
          </p:cNvPr>
          <p:cNvSpPr>
            <a:spLocks noGrp="1"/>
          </p:cNvSpPr>
          <p:nvPr>
            <p:ph type="title"/>
          </p:nvPr>
        </p:nvSpPr>
        <p:spPr>
          <a:xfrm>
            <a:off x="536640" y="2640"/>
            <a:ext cx="10745788" cy="1188720"/>
          </a:xfrm>
        </p:spPr>
        <p:txBody>
          <a:bodyPr/>
          <a:lstStyle/>
          <a:p>
            <a:r>
              <a:rPr lang="en-US" b="1"/>
              <a:t>Market Revenue</a:t>
            </a:r>
            <a:endParaRPr lang="en-US"/>
          </a:p>
        </p:txBody>
      </p:sp>
      <p:cxnSp>
        <p:nvCxnSpPr>
          <p:cNvPr id="10" name="Straight Arrow Connector 9">
            <a:extLst>
              <a:ext uri="{FF2B5EF4-FFF2-40B4-BE49-F238E27FC236}">
                <a16:creationId xmlns:a16="http://schemas.microsoft.com/office/drawing/2014/main" id="{6D31A013-1AF0-CC2C-55FA-1BFFFF4F66F5}"/>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1907460-21C0-5CAD-D0EA-1FE99932609B}"/>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4" name="Content Placeholder 6" descr="A graph of a growing graph&#10;&#10;AI-generated content may be incorrect.">
            <a:extLst>
              <a:ext uri="{FF2B5EF4-FFF2-40B4-BE49-F238E27FC236}">
                <a16:creationId xmlns:a16="http://schemas.microsoft.com/office/drawing/2014/main" id="{B32CB5F4-B248-B824-B0AB-3FDE2374F7B0}"/>
              </a:ext>
            </a:extLst>
          </p:cNvPr>
          <p:cNvPicPr>
            <a:picLocks noChangeAspect="1"/>
          </p:cNvPicPr>
          <p:nvPr/>
        </p:nvPicPr>
        <p:blipFill>
          <a:blip r:embed="rId2"/>
          <a:stretch>
            <a:fillRect/>
          </a:stretch>
        </p:blipFill>
        <p:spPr>
          <a:xfrm>
            <a:off x="1725103" y="1431245"/>
            <a:ext cx="8368862" cy="4351338"/>
          </a:xfrm>
          <a:prstGeom prst="rect">
            <a:avLst/>
          </a:prstGeom>
        </p:spPr>
      </p:pic>
    </p:spTree>
    <p:extLst>
      <p:ext uri="{BB962C8B-B14F-4D97-AF65-F5344CB8AC3E}">
        <p14:creationId xmlns:p14="http://schemas.microsoft.com/office/powerpoint/2010/main" val="1253506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4F50-183B-B719-6062-1FEA25DF5476}"/>
              </a:ext>
            </a:extLst>
          </p:cNvPr>
          <p:cNvSpPr>
            <a:spLocks noGrp="1"/>
          </p:cNvSpPr>
          <p:nvPr>
            <p:ph type="title"/>
          </p:nvPr>
        </p:nvSpPr>
        <p:spPr>
          <a:xfrm>
            <a:off x="560720" y="519529"/>
            <a:ext cx="4646904" cy="1624520"/>
          </a:xfrm>
        </p:spPr>
        <p:txBody>
          <a:bodyPr vert="horz" lIns="91440" tIns="45720" rIns="91440" bIns="45720" rtlCol="0" anchor="ctr">
            <a:noAutofit/>
          </a:bodyPr>
          <a:lstStyle/>
          <a:p>
            <a:r>
              <a:rPr lang="en-US" b="1">
                <a:latin typeface="Raleway Medium"/>
              </a:rPr>
              <a:t>S&amp;P 500 Composition: Tech Leads the Way</a:t>
            </a:r>
          </a:p>
        </p:txBody>
      </p:sp>
      <p:sp>
        <p:nvSpPr>
          <p:cNvPr id="5" name="TextBox 4">
            <a:extLst>
              <a:ext uri="{FF2B5EF4-FFF2-40B4-BE49-F238E27FC236}">
                <a16:creationId xmlns:a16="http://schemas.microsoft.com/office/drawing/2014/main" id="{02F44919-5181-7DD0-197D-2FB3C545C8B5}"/>
              </a:ext>
            </a:extLst>
          </p:cNvPr>
          <p:cNvSpPr txBox="1"/>
          <p:nvPr/>
        </p:nvSpPr>
        <p:spPr>
          <a:xfrm>
            <a:off x="560719" y="2436283"/>
            <a:ext cx="4646905" cy="1972733"/>
          </a:xfrm>
          <a:prstGeom prst="rect">
            <a:avLst/>
          </a:prstGeom>
        </p:spPr>
        <p:txBody>
          <a:bodyPr vert="horz" lIns="91440" tIns="45720" rIns="91440" bIns="45720" rtlCol="0" anchor="ctr">
            <a:normAutofit/>
          </a:bodyPr>
          <a:lstStyle/>
          <a:p>
            <a:pPr>
              <a:lnSpc>
                <a:spcPct val="90000"/>
              </a:lnSpc>
              <a:spcAft>
                <a:spcPts val="600"/>
              </a:spcAft>
            </a:pPr>
            <a:r>
              <a:rPr lang="en-US" sz="2000"/>
              <a:t>Global tech firms account for nearly </a:t>
            </a:r>
            <a:r>
              <a:rPr lang="en-US" sz="2000" b="1"/>
              <a:t>27%</a:t>
            </a:r>
            <a:r>
              <a:rPr lang="en-US" sz="2000"/>
              <a:t> of the S&amp;P 500 index, making it one of the most dominant and influential sectors in U.S. equity markets.</a:t>
            </a:r>
            <a:endParaRPr lang="en-US"/>
          </a:p>
        </p:txBody>
      </p:sp>
      <p:pic>
        <p:nvPicPr>
          <p:cNvPr id="3074" name="Picture 2" descr="Sober Look: ECB's balance sheet hits €3.1 trillion; nearly half the assets are loans to banks">
            <a:extLst>
              <a:ext uri="{FF2B5EF4-FFF2-40B4-BE49-F238E27FC236}">
                <a16:creationId xmlns:a16="http://schemas.microsoft.com/office/drawing/2014/main" id="{D1372F9D-3C0E-EEF5-95DA-CD32F38600F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400" r="24479"/>
          <a:stretch>
            <a:fillRect/>
          </a:stretch>
        </p:blipFill>
        <p:spPr bwMode="auto">
          <a:xfrm>
            <a:off x="5709340" y="253991"/>
            <a:ext cx="5794743" cy="6339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4437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1E9A4-AEB6-2BB3-482D-6AB4DF1B2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7A1DD1-AA80-7484-35C8-FA62361D1C0B}"/>
              </a:ext>
            </a:extLst>
          </p:cNvPr>
          <p:cNvSpPr>
            <a:spLocks noGrp="1"/>
          </p:cNvSpPr>
          <p:nvPr>
            <p:ph type="title"/>
          </p:nvPr>
        </p:nvSpPr>
        <p:spPr>
          <a:xfrm>
            <a:off x="536640" y="2640"/>
            <a:ext cx="10745788" cy="1188720"/>
          </a:xfrm>
        </p:spPr>
        <p:txBody>
          <a:bodyPr/>
          <a:lstStyle/>
          <a:p>
            <a:r>
              <a:rPr lang="en-US" b="1" err="1"/>
              <a:t>Quaterly</a:t>
            </a:r>
            <a:r>
              <a:rPr lang="en-US" b="1"/>
              <a:t> Market Revenue</a:t>
            </a:r>
            <a:endParaRPr lang="en-US"/>
          </a:p>
        </p:txBody>
      </p:sp>
      <p:cxnSp>
        <p:nvCxnSpPr>
          <p:cNvPr id="10" name="Straight Arrow Connector 9">
            <a:extLst>
              <a:ext uri="{FF2B5EF4-FFF2-40B4-BE49-F238E27FC236}">
                <a16:creationId xmlns:a16="http://schemas.microsoft.com/office/drawing/2014/main" id="{B9E78133-7D67-507B-692B-10A6AC38355A}"/>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161C02B-2B62-981B-FFFA-CBE20811DACF}"/>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3" name="Content Placeholder 6" descr="A screen shot of a graph&#10;&#10;AI-generated content may be incorrect.">
            <a:extLst>
              <a:ext uri="{FF2B5EF4-FFF2-40B4-BE49-F238E27FC236}">
                <a16:creationId xmlns:a16="http://schemas.microsoft.com/office/drawing/2014/main" id="{8DB4D5BC-836C-DE55-A572-8DF981FD9BA7}"/>
              </a:ext>
            </a:extLst>
          </p:cNvPr>
          <p:cNvPicPr>
            <a:picLocks noChangeAspect="1"/>
          </p:cNvPicPr>
          <p:nvPr/>
        </p:nvPicPr>
        <p:blipFill>
          <a:blip r:embed="rId2"/>
          <a:stretch>
            <a:fillRect/>
          </a:stretch>
        </p:blipFill>
        <p:spPr>
          <a:xfrm>
            <a:off x="1015654" y="1431245"/>
            <a:ext cx="9787759" cy="4351338"/>
          </a:xfrm>
          <a:prstGeom prst="rect">
            <a:avLst/>
          </a:prstGeom>
        </p:spPr>
      </p:pic>
    </p:spTree>
    <p:extLst>
      <p:ext uri="{BB962C8B-B14F-4D97-AF65-F5344CB8AC3E}">
        <p14:creationId xmlns:p14="http://schemas.microsoft.com/office/powerpoint/2010/main" val="1536950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CBF26-4375-C856-D658-23AA32F7DF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7D0754-70AC-F63E-1376-D7691B025E21}"/>
              </a:ext>
            </a:extLst>
          </p:cNvPr>
          <p:cNvSpPr>
            <a:spLocks noGrp="1"/>
          </p:cNvSpPr>
          <p:nvPr>
            <p:ph type="title"/>
          </p:nvPr>
        </p:nvSpPr>
        <p:spPr>
          <a:xfrm>
            <a:off x="536640" y="2640"/>
            <a:ext cx="10745788" cy="1188720"/>
          </a:xfrm>
        </p:spPr>
        <p:txBody>
          <a:bodyPr/>
          <a:lstStyle/>
          <a:p>
            <a:r>
              <a:rPr lang="en-US" b="1"/>
              <a:t>Industry Leaders</a:t>
            </a:r>
            <a:endParaRPr lang="en-US"/>
          </a:p>
        </p:txBody>
      </p:sp>
      <p:cxnSp>
        <p:nvCxnSpPr>
          <p:cNvPr id="10" name="Straight Arrow Connector 9">
            <a:extLst>
              <a:ext uri="{FF2B5EF4-FFF2-40B4-BE49-F238E27FC236}">
                <a16:creationId xmlns:a16="http://schemas.microsoft.com/office/drawing/2014/main" id="{437F51F6-B1CC-33E8-1CDA-D296FA768960}"/>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43CF1DA0-DA8E-A3CD-84EA-B0E2FB530C3C}"/>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3" name="Content Placeholder 6" descr="A graph of a company&#10;&#10;AI-generated content may be incorrect.">
            <a:extLst>
              <a:ext uri="{FF2B5EF4-FFF2-40B4-BE49-F238E27FC236}">
                <a16:creationId xmlns:a16="http://schemas.microsoft.com/office/drawing/2014/main" id="{F2956B04-2BF3-768E-C555-9009B8894280}"/>
              </a:ext>
            </a:extLst>
          </p:cNvPr>
          <p:cNvPicPr>
            <a:picLocks noChangeAspect="1"/>
          </p:cNvPicPr>
          <p:nvPr/>
        </p:nvPicPr>
        <p:blipFill>
          <a:blip r:embed="rId2"/>
          <a:stretch>
            <a:fillRect/>
          </a:stretch>
        </p:blipFill>
        <p:spPr>
          <a:xfrm>
            <a:off x="1523547" y="1431245"/>
            <a:ext cx="8771973" cy="4351338"/>
          </a:xfrm>
          <a:prstGeom prst="rect">
            <a:avLst/>
          </a:prstGeom>
        </p:spPr>
      </p:pic>
    </p:spTree>
    <p:extLst>
      <p:ext uri="{BB962C8B-B14F-4D97-AF65-F5344CB8AC3E}">
        <p14:creationId xmlns:p14="http://schemas.microsoft.com/office/powerpoint/2010/main" val="1342469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23E3-CFE6-6C32-4FFE-84BC083BCBF1}"/>
              </a:ext>
            </a:extLst>
          </p:cNvPr>
          <p:cNvSpPr>
            <a:spLocks noGrp="1"/>
          </p:cNvSpPr>
          <p:nvPr>
            <p:ph type="title"/>
          </p:nvPr>
        </p:nvSpPr>
        <p:spPr>
          <a:xfrm>
            <a:off x="548640" y="194310"/>
            <a:ext cx="10745788" cy="1188720"/>
          </a:xfrm>
        </p:spPr>
        <p:txBody>
          <a:bodyPr>
            <a:normAutofit/>
          </a:bodyPr>
          <a:lstStyle/>
          <a:p>
            <a:r>
              <a:rPr lang="en-MX"/>
              <a:t>Global Tech: </a:t>
            </a:r>
            <a:r>
              <a:rPr lang="en-US"/>
              <a:t>Regulatory and Competitive Environment</a:t>
            </a:r>
            <a:endParaRPr lang="en-MX"/>
          </a:p>
        </p:txBody>
      </p:sp>
      <p:sp>
        <p:nvSpPr>
          <p:cNvPr id="5" name="Text Placeholder 4">
            <a:extLst>
              <a:ext uri="{FF2B5EF4-FFF2-40B4-BE49-F238E27FC236}">
                <a16:creationId xmlns:a16="http://schemas.microsoft.com/office/drawing/2014/main" id="{A3708F86-D3FF-4C2A-97A3-A140031F9E96}"/>
              </a:ext>
            </a:extLst>
          </p:cNvPr>
          <p:cNvSpPr>
            <a:spLocks noGrp="1"/>
          </p:cNvSpPr>
          <p:nvPr>
            <p:ph type="body" sz="quarter" idx="13"/>
          </p:nvPr>
        </p:nvSpPr>
        <p:spPr>
          <a:xfrm>
            <a:off x="548640" y="1383030"/>
            <a:ext cx="8983980" cy="4384034"/>
          </a:xfrm>
        </p:spPr>
        <p:txBody>
          <a:bodyPr>
            <a:noAutofit/>
          </a:bodyPr>
          <a:lstStyle/>
          <a:p>
            <a:r>
              <a:rPr lang="en-US" sz="1400" b="1"/>
              <a:t>Regulatory Landscape</a:t>
            </a:r>
            <a:endParaRPr lang="en-US" sz="1400"/>
          </a:p>
          <a:p>
            <a:pPr marL="514350" lvl="1" indent="-285750">
              <a:buFont typeface="Arial" panose="020B0604020202020204" pitchFamily="34" charset="0"/>
              <a:buChar char="•"/>
            </a:pPr>
            <a:r>
              <a:rPr lang="en-US" sz="1400"/>
              <a:t>Governments are increasingly establishing rules on data privacy, cybersecurity, AI ethics, and environmental compliance, which in turn affect product design, operations, and market access.</a:t>
            </a:r>
          </a:p>
          <a:p>
            <a:pPr marL="514350" lvl="1" indent="-285750">
              <a:buFont typeface="Arial" panose="020B0604020202020204" pitchFamily="34" charset="0"/>
              <a:buChar char="•"/>
            </a:pPr>
            <a:r>
              <a:rPr lang="en-US" sz="1400"/>
              <a:t>Trade restrictions and export controls (e.g., U.S.–China tech tensions) impact global supply chains and access to critical components.</a:t>
            </a:r>
          </a:p>
          <a:p>
            <a:r>
              <a:rPr lang="en-US" sz="1400" b="1"/>
              <a:t>Competitive Dynamics</a:t>
            </a:r>
            <a:endParaRPr lang="en-US" sz="1400"/>
          </a:p>
          <a:p>
            <a:pPr marL="514350" lvl="1" indent="-285750">
              <a:buFont typeface="Arial" panose="020B0604020202020204" pitchFamily="34" charset="0"/>
              <a:buChar char="•"/>
            </a:pPr>
            <a:r>
              <a:rPr lang="en-US" sz="1400"/>
              <a:t>Rapid innovation cycles and new entrants intensify competition across hardware, software, and AI-driven services.</a:t>
            </a:r>
          </a:p>
          <a:p>
            <a:pPr marL="514350" lvl="1" indent="-285750">
              <a:buFont typeface="Arial" panose="020B0604020202020204" pitchFamily="34" charset="0"/>
              <a:buChar char="•"/>
            </a:pPr>
            <a:r>
              <a:rPr lang="en-US" sz="1400"/>
              <a:t>Tech giants leverage scale, IP, and ecosystems to maintain market dominance, while startups exploit niche opportunities for agility and specialization.</a:t>
            </a:r>
          </a:p>
          <a:p>
            <a:pPr marL="514350" lvl="1" indent="-285750">
              <a:buFont typeface="Arial" panose="020B0604020202020204" pitchFamily="34" charset="0"/>
              <a:buChar char="•"/>
            </a:pPr>
            <a:r>
              <a:rPr lang="en-US" sz="1400"/>
              <a:t>Mergers, acquisitions, and strategic partnerships reshape market power and accelerate technology adoption.</a:t>
            </a:r>
          </a:p>
          <a:p>
            <a:r>
              <a:rPr lang="en-US" sz="1400" b="1"/>
              <a:t>Strategic Implications for Companies</a:t>
            </a:r>
            <a:endParaRPr lang="en-US" sz="1400"/>
          </a:p>
          <a:p>
            <a:pPr marL="514350" lvl="1" indent="-285750">
              <a:buFont typeface="Arial" panose="020B0604020202020204" pitchFamily="34" charset="0"/>
              <a:buChar char="•"/>
            </a:pPr>
            <a:r>
              <a:rPr lang="en-US" sz="1400"/>
              <a:t>Firms must balance regulatory compliance with the speed of innovation.</a:t>
            </a:r>
          </a:p>
          <a:p>
            <a:pPr marL="514350" lvl="1" indent="-285750">
              <a:buFont typeface="Arial" panose="020B0604020202020204" pitchFamily="34" charset="0"/>
              <a:buChar char="•"/>
            </a:pPr>
            <a:r>
              <a:rPr lang="en-US" sz="1400"/>
              <a:t>Investment in R&amp;D, supply chain resilience, and talent is critical to sustain competitive advantage.</a:t>
            </a:r>
          </a:p>
          <a:p>
            <a:pPr marL="514350" lvl="1" indent="-285750">
              <a:buFont typeface="Arial" panose="020B0604020202020204" pitchFamily="34" charset="0"/>
              <a:buChar char="•"/>
            </a:pPr>
            <a:r>
              <a:rPr lang="en-US" sz="1400"/>
              <a:t>Geopolitical and regulatory shifts require flexible business models to navigate global markets.</a:t>
            </a:r>
          </a:p>
          <a:p>
            <a:endParaRPr lang="en-MX" sz="1400"/>
          </a:p>
        </p:txBody>
      </p:sp>
      <p:pic>
        <p:nvPicPr>
          <p:cNvPr id="7174" name="Picture 6" descr="environmental compliance line icon vector illustration 32521008 Vector Art  at Vecteezy">
            <a:extLst>
              <a:ext uri="{FF2B5EF4-FFF2-40B4-BE49-F238E27FC236}">
                <a16:creationId xmlns:a16="http://schemas.microsoft.com/office/drawing/2014/main" id="{E3566ADA-C41B-F17A-E36A-549656A4A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9740" y="4389706"/>
            <a:ext cx="2468294" cy="2468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868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B5D67-A157-669D-4CD4-E40B25FB86C4}"/>
              </a:ext>
            </a:extLst>
          </p:cNvPr>
          <p:cNvSpPr>
            <a:spLocks noGrp="1"/>
          </p:cNvSpPr>
          <p:nvPr>
            <p:ph type="title"/>
          </p:nvPr>
        </p:nvSpPr>
        <p:spPr>
          <a:xfrm>
            <a:off x="548640" y="545502"/>
            <a:ext cx="10745788" cy="811530"/>
          </a:xfrm>
        </p:spPr>
        <p:txBody>
          <a:bodyPr/>
          <a:lstStyle/>
          <a:p>
            <a:r>
              <a:rPr lang="en-MX"/>
              <a:t>US-China Tech War</a:t>
            </a:r>
          </a:p>
        </p:txBody>
      </p:sp>
      <p:sp>
        <p:nvSpPr>
          <p:cNvPr id="5" name="Text Placeholder 4">
            <a:extLst>
              <a:ext uri="{FF2B5EF4-FFF2-40B4-BE49-F238E27FC236}">
                <a16:creationId xmlns:a16="http://schemas.microsoft.com/office/drawing/2014/main" id="{66256760-2E15-4553-1FCD-47AF17AC7D77}"/>
              </a:ext>
            </a:extLst>
          </p:cNvPr>
          <p:cNvSpPr>
            <a:spLocks noGrp="1"/>
          </p:cNvSpPr>
          <p:nvPr>
            <p:ph type="body" sz="quarter" idx="13"/>
          </p:nvPr>
        </p:nvSpPr>
        <p:spPr>
          <a:xfrm>
            <a:off x="548640" y="1588770"/>
            <a:ext cx="6869430" cy="4926330"/>
          </a:xfrm>
        </p:spPr>
        <p:txBody>
          <a:bodyPr>
            <a:normAutofit fontScale="77500" lnSpcReduction="20000"/>
          </a:bodyPr>
          <a:lstStyle/>
          <a:p>
            <a:r>
              <a:rPr lang="en-US" b="1"/>
              <a:t>Export controls &amp; trade restrictions</a:t>
            </a:r>
            <a:r>
              <a:rPr lang="en-US"/>
              <a:t> </a:t>
            </a:r>
          </a:p>
          <a:p>
            <a:pPr marL="285750" indent="-285750">
              <a:buFont typeface="Arial" panose="020B0604020202020204" pitchFamily="34" charset="0"/>
              <a:buChar char="•"/>
            </a:pPr>
            <a:r>
              <a:rPr lang="en-US"/>
              <a:t>The U.S. limits chipmaking equipment and software exports to China, while China restricts rare earth minerals, creating global supply chain risks.</a:t>
            </a:r>
          </a:p>
          <a:p>
            <a:r>
              <a:rPr lang="en-US" b="1"/>
              <a:t>Supply chain diversification</a:t>
            </a:r>
            <a:r>
              <a:rPr lang="en-US"/>
              <a:t> </a:t>
            </a:r>
          </a:p>
          <a:p>
            <a:pPr marL="285750" indent="-285750">
              <a:buFont typeface="Arial" panose="020B0604020202020204" pitchFamily="34" charset="0"/>
              <a:buChar char="•"/>
            </a:pPr>
            <a:r>
              <a:rPr lang="en-US"/>
              <a:t>Apple, TSMC, and Mazda are relocating production and sourcing outside China to mitigate geopolitical and operational risks.</a:t>
            </a:r>
          </a:p>
          <a:p>
            <a:r>
              <a:rPr lang="en-US" b="1"/>
              <a:t>Strategic onshoring &amp; investment</a:t>
            </a:r>
            <a:r>
              <a:rPr lang="en-US"/>
              <a:t> </a:t>
            </a:r>
          </a:p>
          <a:p>
            <a:pPr marL="285750" indent="-285750">
              <a:buFont typeface="Arial" panose="020B0604020202020204" pitchFamily="34" charset="0"/>
              <a:buChar char="•"/>
            </a:pPr>
            <a:r>
              <a:rPr lang="en-US"/>
              <a:t>TSMC’s $40B US chip fab and Apple’s production realignment highlight major investments to reduce reliance on China.</a:t>
            </a:r>
          </a:p>
          <a:p>
            <a:r>
              <a:rPr lang="en-US" b="1"/>
              <a:t>Rising component costs &amp; production pressures</a:t>
            </a:r>
            <a:r>
              <a:rPr lang="en-US"/>
              <a:t> </a:t>
            </a:r>
          </a:p>
          <a:p>
            <a:pPr marL="285750" indent="-285750">
              <a:buFont typeface="Arial" panose="020B0604020202020204" pitchFamily="34" charset="0"/>
              <a:buChar char="•"/>
            </a:pPr>
            <a:r>
              <a:rPr lang="en-US"/>
              <a:t>Export restrictions and mineral limitations are increasing costs and slowing production timelines for tech companies.</a:t>
            </a:r>
          </a:p>
          <a:p>
            <a:r>
              <a:rPr lang="en-US" b="1"/>
              <a:t>Geopolitical leverage of critical minerals</a:t>
            </a:r>
          </a:p>
          <a:p>
            <a:pPr marL="285750" indent="-285750">
              <a:buFont typeface="Arial" panose="020B0604020202020204" pitchFamily="34" charset="0"/>
              <a:buChar char="•"/>
            </a:pPr>
            <a:r>
              <a:rPr lang="en-US"/>
              <a:t>China’s control over rare-earth metals underscores the strategic importance of securing alternative sources and domestic production.</a:t>
            </a:r>
          </a:p>
          <a:p>
            <a:endParaRPr lang="en-MX"/>
          </a:p>
        </p:txBody>
      </p:sp>
      <p:pic>
        <p:nvPicPr>
          <p:cNvPr id="7" name="Picture 2" descr="China and the US are locked in a superpower tech war to 'win the 21st  century' - ABC News">
            <a:extLst>
              <a:ext uri="{FF2B5EF4-FFF2-40B4-BE49-F238E27FC236}">
                <a16:creationId xmlns:a16="http://schemas.microsoft.com/office/drawing/2014/main" id="{46418DA3-473A-F4CE-72C8-D416177F9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080" y="2618102"/>
            <a:ext cx="4522470" cy="254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162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39B57-5A73-815E-F0CD-31D77A2858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8A025C-6717-594C-43AB-303E639B8B56}"/>
              </a:ext>
            </a:extLst>
          </p:cNvPr>
          <p:cNvSpPr>
            <a:spLocks noGrp="1"/>
          </p:cNvSpPr>
          <p:nvPr>
            <p:ph type="ctrTitle"/>
          </p:nvPr>
        </p:nvSpPr>
        <p:spPr>
          <a:xfrm>
            <a:off x="214613" y="286908"/>
            <a:ext cx="9978080" cy="2588713"/>
          </a:xfrm>
        </p:spPr>
        <p:txBody>
          <a:bodyPr/>
          <a:lstStyle/>
          <a:p>
            <a:r>
              <a:rPr lang="en-US"/>
              <a:t>Apple </a:t>
            </a:r>
            <a:br>
              <a:rPr lang="en-US"/>
            </a:br>
            <a:r>
              <a:rPr lang="en-US">
                <a:ea typeface="+mj-lt"/>
                <a:cs typeface="+mj-lt"/>
              </a:rPr>
              <a:t>NASDAQ: AAPL</a:t>
            </a:r>
          </a:p>
        </p:txBody>
      </p:sp>
      <p:sp>
        <p:nvSpPr>
          <p:cNvPr id="6" name="Rectangle: Rounded Corners 5">
            <a:extLst>
              <a:ext uri="{FF2B5EF4-FFF2-40B4-BE49-F238E27FC236}">
                <a16:creationId xmlns:a16="http://schemas.microsoft.com/office/drawing/2014/main" id="{8595C86B-6BC7-C1A3-3298-EB4538A94253}"/>
              </a:ext>
            </a:extLst>
          </p:cNvPr>
          <p:cNvSpPr/>
          <p:nvPr/>
        </p:nvSpPr>
        <p:spPr>
          <a:xfrm>
            <a:off x="5818970" y="2995818"/>
            <a:ext cx="6867696" cy="4017818"/>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 name="Graphic 3" descr="File:Apple logo black.svg - Wikimedia Commons">
            <a:extLst>
              <a:ext uri="{FF2B5EF4-FFF2-40B4-BE49-F238E27FC236}">
                <a16:creationId xmlns:a16="http://schemas.microsoft.com/office/drawing/2014/main" id="{FB56E023-9CB8-5162-786B-B5206B04F8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6096" y="3542412"/>
            <a:ext cx="2338170" cy="2918691"/>
          </a:xfrm>
          <a:prstGeom prst="rect">
            <a:avLst/>
          </a:prstGeom>
        </p:spPr>
      </p:pic>
    </p:spTree>
    <p:extLst>
      <p:ext uri="{BB962C8B-B14F-4D97-AF65-F5344CB8AC3E}">
        <p14:creationId xmlns:p14="http://schemas.microsoft.com/office/powerpoint/2010/main" val="25831215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62BF2-2799-D46E-7C58-CB844772183C}"/>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F78CA7A7-20E3-8F97-C998-6EF9E36A9BD5}"/>
              </a:ext>
            </a:extLst>
          </p:cNvPr>
          <p:cNvSpPr/>
          <p:nvPr/>
        </p:nvSpPr>
        <p:spPr>
          <a:xfrm>
            <a:off x="404518" y="272815"/>
            <a:ext cx="11580518" cy="63029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aph of a stock market">
            <a:extLst>
              <a:ext uri="{FF2B5EF4-FFF2-40B4-BE49-F238E27FC236}">
                <a16:creationId xmlns:a16="http://schemas.microsoft.com/office/drawing/2014/main" id="{F377AEEC-C2BD-06BC-4F79-E9BF7E985451}"/>
              </a:ext>
            </a:extLst>
          </p:cNvPr>
          <p:cNvPicPr>
            <a:picLocks noChangeAspect="1"/>
          </p:cNvPicPr>
          <p:nvPr/>
        </p:nvPicPr>
        <p:blipFill>
          <a:blip r:embed="rId2"/>
          <a:stretch>
            <a:fillRect/>
          </a:stretch>
        </p:blipFill>
        <p:spPr>
          <a:xfrm>
            <a:off x="690906" y="627621"/>
            <a:ext cx="11016133" cy="5595893"/>
          </a:xfrm>
          <a:prstGeom prst="rect">
            <a:avLst/>
          </a:prstGeom>
        </p:spPr>
      </p:pic>
      <p:pic>
        <p:nvPicPr>
          <p:cNvPr id="4" name="Graphic 3" descr="File:Apple logo black.svg - Wikimedia Commons">
            <a:extLst>
              <a:ext uri="{FF2B5EF4-FFF2-40B4-BE49-F238E27FC236}">
                <a16:creationId xmlns:a16="http://schemas.microsoft.com/office/drawing/2014/main" id="{F893831E-2F70-D0D2-98D1-22126FA98C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87284" y="6309602"/>
            <a:ext cx="408549" cy="473880"/>
          </a:xfrm>
          <a:prstGeom prst="rect">
            <a:avLst/>
          </a:prstGeom>
        </p:spPr>
      </p:pic>
    </p:spTree>
    <p:extLst>
      <p:ext uri="{BB962C8B-B14F-4D97-AF65-F5344CB8AC3E}">
        <p14:creationId xmlns:p14="http://schemas.microsoft.com/office/powerpoint/2010/main" val="2694402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5181C-57D7-7E0D-F97F-9F48918229CE}"/>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012BC645-4DC0-C9DB-C4D5-664554784423}"/>
              </a:ext>
            </a:extLst>
          </p:cNvPr>
          <p:cNvSpPr>
            <a:spLocks noGrp="1"/>
          </p:cNvSpPr>
          <p:nvPr>
            <p:ph type="title"/>
          </p:nvPr>
        </p:nvSpPr>
        <p:spPr>
          <a:xfrm>
            <a:off x="721168" y="332980"/>
            <a:ext cx="10745788" cy="680720"/>
          </a:xfrm>
        </p:spPr>
        <p:txBody>
          <a:bodyPr/>
          <a:lstStyle/>
          <a:p>
            <a:r>
              <a:rPr lang="en-US"/>
              <a:t>Valuation Metrics </a:t>
            </a:r>
          </a:p>
        </p:txBody>
      </p:sp>
      <p:sp>
        <p:nvSpPr>
          <p:cNvPr id="4" name="Rectangle: Rounded Corners 3">
            <a:extLst>
              <a:ext uri="{FF2B5EF4-FFF2-40B4-BE49-F238E27FC236}">
                <a16:creationId xmlns:a16="http://schemas.microsoft.com/office/drawing/2014/main" id="{65147047-321C-1D3A-F915-F00EF6DCBC1A}"/>
              </a:ext>
            </a:extLst>
          </p:cNvPr>
          <p:cNvSpPr/>
          <p:nvPr/>
        </p:nvSpPr>
        <p:spPr>
          <a:xfrm>
            <a:off x="2675652" y="1714336"/>
            <a:ext cx="6718840" cy="47218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File:Apple logo black.svg - Wikimedia Commons">
            <a:extLst>
              <a:ext uri="{FF2B5EF4-FFF2-40B4-BE49-F238E27FC236}">
                <a16:creationId xmlns:a16="http://schemas.microsoft.com/office/drawing/2014/main" id="{C3BDBBC1-CC63-3D85-CE3C-3AA467B73A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7284" y="6309602"/>
            <a:ext cx="408549" cy="473880"/>
          </a:xfrm>
          <a:prstGeom prst="rect">
            <a:avLst/>
          </a:prstGeom>
        </p:spPr>
      </p:pic>
      <p:pic>
        <p:nvPicPr>
          <p:cNvPr id="2" name="Picture 1" descr="A screenshot of a graph&#10;&#10;AI-generated content may be incorrect.">
            <a:extLst>
              <a:ext uri="{FF2B5EF4-FFF2-40B4-BE49-F238E27FC236}">
                <a16:creationId xmlns:a16="http://schemas.microsoft.com/office/drawing/2014/main" id="{D81D8DC0-4B4E-8D6F-CCF0-F520138C70BA}"/>
              </a:ext>
            </a:extLst>
          </p:cNvPr>
          <p:cNvPicPr>
            <a:picLocks noChangeAspect="1"/>
          </p:cNvPicPr>
          <p:nvPr/>
        </p:nvPicPr>
        <p:blipFill>
          <a:blip r:embed="rId4"/>
          <a:stretch>
            <a:fillRect/>
          </a:stretch>
        </p:blipFill>
        <p:spPr>
          <a:xfrm>
            <a:off x="2862492" y="2389398"/>
            <a:ext cx="6347667" cy="3355325"/>
          </a:xfrm>
          <a:prstGeom prst="rect">
            <a:avLst/>
          </a:prstGeom>
        </p:spPr>
      </p:pic>
      <p:sp>
        <p:nvSpPr>
          <p:cNvPr id="5" name="Rectangle 4">
            <a:extLst>
              <a:ext uri="{FF2B5EF4-FFF2-40B4-BE49-F238E27FC236}">
                <a16:creationId xmlns:a16="http://schemas.microsoft.com/office/drawing/2014/main" id="{35F2C5D8-99F3-C46F-684F-F371BFBA733A}"/>
              </a:ext>
            </a:extLst>
          </p:cNvPr>
          <p:cNvSpPr/>
          <p:nvPr/>
        </p:nvSpPr>
        <p:spPr>
          <a:xfrm>
            <a:off x="2910702" y="2773405"/>
            <a:ext cx="6281351" cy="281459"/>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5CDF3CE-92BE-F4E5-FC25-D7BF194E4C5A}"/>
              </a:ext>
            </a:extLst>
          </p:cNvPr>
          <p:cNvSpPr/>
          <p:nvPr/>
        </p:nvSpPr>
        <p:spPr>
          <a:xfrm>
            <a:off x="2910701" y="3425236"/>
            <a:ext cx="6281351" cy="281459"/>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00949D-791D-889B-67B4-65596564FD16}"/>
              </a:ext>
            </a:extLst>
          </p:cNvPr>
          <p:cNvSpPr/>
          <p:nvPr/>
        </p:nvSpPr>
        <p:spPr>
          <a:xfrm>
            <a:off x="2892340" y="3783284"/>
            <a:ext cx="6281351" cy="281459"/>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7FAD0D-1A77-367E-CC02-04E16755C9D0}"/>
              </a:ext>
            </a:extLst>
          </p:cNvPr>
          <p:cNvSpPr/>
          <p:nvPr/>
        </p:nvSpPr>
        <p:spPr>
          <a:xfrm>
            <a:off x="2892340" y="4122971"/>
            <a:ext cx="6281351" cy="281459"/>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056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CB7BA-1D2F-1ECC-E2E4-DC6E12860C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1CA88F-B070-A27A-4D5F-0D0DD6D29791}"/>
              </a:ext>
            </a:extLst>
          </p:cNvPr>
          <p:cNvSpPr>
            <a:spLocks noGrp="1"/>
          </p:cNvSpPr>
          <p:nvPr>
            <p:ph type="title"/>
          </p:nvPr>
        </p:nvSpPr>
        <p:spPr>
          <a:xfrm>
            <a:off x="536640" y="2640"/>
            <a:ext cx="10745788" cy="1188720"/>
          </a:xfrm>
        </p:spPr>
        <p:txBody>
          <a:bodyPr/>
          <a:lstStyle/>
          <a:p>
            <a:r>
              <a:rPr lang="en-US"/>
              <a:t>Metrics</a:t>
            </a:r>
          </a:p>
        </p:txBody>
      </p:sp>
      <p:cxnSp>
        <p:nvCxnSpPr>
          <p:cNvPr id="10" name="Straight Arrow Connector 9">
            <a:extLst>
              <a:ext uri="{FF2B5EF4-FFF2-40B4-BE49-F238E27FC236}">
                <a16:creationId xmlns:a16="http://schemas.microsoft.com/office/drawing/2014/main" id="{889FA7DB-372A-0DF8-F6C0-E109E892BA53}"/>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BEA6129-3D24-148B-5ED9-18C045378A81}"/>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9" name="Graphic 8" descr="File:Apple logo black.svg - Wikimedia Commons">
            <a:extLst>
              <a:ext uri="{FF2B5EF4-FFF2-40B4-BE49-F238E27FC236}">
                <a16:creationId xmlns:a16="http://schemas.microsoft.com/office/drawing/2014/main" id="{732A9CCD-24A9-A6E5-4330-07C9C1A1D6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2096" y="6014412"/>
            <a:ext cx="580170" cy="686691"/>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D7E47A32-EAD4-5CBA-2730-767903ED1999}"/>
              </a:ext>
            </a:extLst>
          </p:cNvPr>
          <p:cNvPicPr>
            <a:picLocks noChangeAspect="1"/>
          </p:cNvPicPr>
          <p:nvPr/>
        </p:nvPicPr>
        <p:blipFill>
          <a:blip r:embed="rId4"/>
          <a:stretch>
            <a:fillRect/>
          </a:stretch>
        </p:blipFill>
        <p:spPr>
          <a:xfrm>
            <a:off x="93104" y="2436727"/>
            <a:ext cx="3905250" cy="2066925"/>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EE07E209-6220-DEAD-4912-CB13ECFF2DBB}"/>
              </a:ext>
            </a:extLst>
          </p:cNvPr>
          <p:cNvPicPr>
            <a:picLocks noChangeAspect="1"/>
          </p:cNvPicPr>
          <p:nvPr/>
        </p:nvPicPr>
        <p:blipFill>
          <a:blip r:embed="rId5"/>
          <a:stretch>
            <a:fillRect/>
          </a:stretch>
        </p:blipFill>
        <p:spPr>
          <a:xfrm>
            <a:off x="3992347" y="2516015"/>
            <a:ext cx="3905250" cy="1990725"/>
          </a:xfrm>
          <a:prstGeom prst="rect">
            <a:avLst/>
          </a:prstGeom>
        </p:spPr>
      </p:pic>
      <p:pic>
        <p:nvPicPr>
          <p:cNvPr id="7" name="Picture 6" descr="A screenshot of a graph&#10;&#10;AI-generated content may be incorrect.">
            <a:extLst>
              <a:ext uri="{FF2B5EF4-FFF2-40B4-BE49-F238E27FC236}">
                <a16:creationId xmlns:a16="http://schemas.microsoft.com/office/drawing/2014/main" id="{991D78B4-96D6-5D45-1120-6B360A7F1205}"/>
              </a:ext>
            </a:extLst>
          </p:cNvPr>
          <p:cNvPicPr>
            <a:picLocks noChangeAspect="1"/>
          </p:cNvPicPr>
          <p:nvPr/>
        </p:nvPicPr>
        <p:blipFill>
          <a:blip r:embed="rId6"/>
          <a:stretch>
            <a:fillRect/>
          </a:stretch>
        </p:blipFill>
        <p:spPr>
          <a:xfrm>
            <a:off x="7995680" y="2437027"/>
            <a:ext cx="3848100" cy="2286000"/>
          </a:xfrm>
          <a:prstGeom prst="rect">
            <a:avLst/>
          </a:prstGeom>
        </p:spPr>
      </p:pic>
      <p:sp>
        <p:nvSpPr>
          <p:cNvPr id="15" name="TextBox 14">
            <a:extLst>
              <a:ext uri="{FF2B5EF4-FFF2-40B4-BE49-F238E27FC236}">
                <a16:creationId xmlns:a16="http://schemas.microsoft.com/office/drawing/2014/main" id="{2CB06F3B-3C1A-4CF9-855B-8BFB86C0AA18}"/>
              </a:ext>
            </a:extLst>
          </p:cNvPr>
          <p:cNvSpPr txBox="1"/>
          <p:nvPr/>
        </p:nvSpPr>
        <p:spPr>
          <a:xfrm>
            <a:off x="858107" y="1530865"/>
            <a:ext cx="20045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Management effectiveness</a:t>
            </a:r>
          </a:p>
        </p:txBody>
      </p:sp>
      <p:sp>
        <p:nvSpPr>
          <p:cNvPr id="16" name="TextBox 15">
            <a:extLst>
              <a:ext uri="{FF2B5EF4-FFF2-40B4-BE49-F238E27FC236}">
                <a16:creationId xmlns:a16="http://schemas.microsoft.com/office/drawing/2014/main" id="{ECDE2015-1E5D-2C52-328E-B024EB712C09}"/>
              </a:ext>
            </a:extLst>
          </p:cNvPr>
          <p:cNvSpPr txBox="1"/>
          <p:nvPr/>
        </p:nvSpPr>
        <p:spPr>
          <a:xfrm>
            <a:off x="4935837" y="1530864"/>
            <a:ext cx="12425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Balance</a:t>
            </a:r>
          </a:p>
        </p:txBody>
      </p:sp>
      <p:sp>
        <p:nvSpPr>
          <p:cNvPr id="19" name="TextBox 18">
            <a:extLst>
              <a:ext uri="{FF2B5EF4-FFF2-40B4-BE49-F238E27FC236}">
                <a16:creationId xmlns:a16="http://schemas.microsoft.com/office/drawing/2014/main" id="{A466B82E-6D1D-9ED7-817B-B8A710133449}"/>
              </a:ext>
            </a:extLst>
          </p:cNvPr>
          <p:cNvSpPr txBox="1"/>
          <p:nvPr/>
        </p:nvSpPr>
        <p:spPr>
          <a:xfrm>
            <a:off x="9013567" y="1578918"/>
            <a:ext cx="21143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Stock price history</a:t>
            </a:r>
          </a:p>
        </p:txBody>
      </p:sp>
      <p:sp>
        <p:nvSpPr>
          <p:cNvPr id="20" name="Rectangle 19">
            <a:extLst>
              <a:ext uri="{FF2B5EF4-FFF2-40B4-BE49-F238E27FC236}">
                <a16:creationId xmlns:a16="http://schemas.microsoft.com/office/drawing/2014/main" id="{375E6B5C-0048-EA5C-CC6D-7A653252F037}"/>
              </a:ext>
            </a:extLst>
          </p:cNvPr>
          <p:cNvSpPr/>
          <p:nvPr/>
        </p:nvSpPr>
        <p:spPr>
          <a:xfrm>
            <a:off x="144161" y="3851189"/>
            <a:ext cx="3720756" cy="2677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67868C-445D-1684-CFC1-BF6B2E5BDAE4}"/>
              </a:ext>
            </a:extLst>
          </p:cNvPr>
          <p:cNvSpPr/>
          <p:nvPr/>
        </p:nvSpPr>
        <p:spPr>
          <a:xfrm>
            <a:off x="144161" y="4180702"/>
            <a:ext cx="3720756" cy="2677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703385B-1C59-058C-946D-1AC14257D912}"/>
              </a:ext>
            </a:extLst>
          </p:cNvPr>
          <p:cNvSpPr/>
          <p:nvPr/>
        </p:nvSpPr>
        <p:spPr>
          <a:xfrm>
            <a:off x="4084593" y="3912972"/>
            <a:ext cx="3720756" cy="2677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0F8812-5933-5037-2A8C-1874E91BBED7}"/>
              </a:ext>
            </a:extLst>
          </p:cNvPr>
          <p:cNvSpPr/>
          <p:nvPr/>
        </p:nvSpPr>
        <p:spPr>
          <a:xfrm>
            <a:off x="8059350" y="2437026"/>
            <a:ext cx="3720756" cy="2677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062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AA0BA-993E-4C22-4DF5-A19B719A5B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4D527D-001F-3882-FD86-EA164EB14106}"/>
              </a:ext>
            </a:extLst>
          </p:cNvPr>
          <p:cNvSpPr>
            <a:spLocks noGrp="1"/>
          </p:cNvSpPr>
          <p:nvPr>
            <p:ph type="title"/>
          </p:nvPr>
        </p:nvSpPr>
        <p:spPr>
          <a:xfrm>
            <a:off x="536640" y="2640"/>
            <a:ext cx="10745788" cy="1188720"/>
          </a:xfrm>
        </p:spPr>
        <p:txBody>
          <a:bodyPr/>
          <a:lstStyle/>
          <a:p>
            <a:r>
              <a:rPr lang="en-US"/>
              <a:t>Metrics</a:t>
            </a:r>
          </a:p>
        </p:txBody>
      </p:sp>
      <p:cxnSp>
        <p:nvCxnSpPr>
          <p:cNvPr id="10" name="Straight Arrow Connector 9">
            <a:extLst>
              <a:ext uri="{FF2B5EF4-FFF2-40B4-BE49-F238E27FC236}">
                <a16:creationId xmlns:a16="http://schemas.microsoft.com/office/drawing/2014/main" id="{C4819512-0882-8F24-450E-53AE46FE987F}"/>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348AABD-9C89-E07B-F9B5-A8D842E6BD85}"/>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9" name="Graphic 8" descr="File:Apple logo black.svg - Wikimedia Commons">
            <a:extLst>
              <a:ext uri="{FF2B5EF4-FFF2-40B4-BE49-F238E27FC236}">
                <a16:creationId xmlns:a16="http://schemas.microsoft.com/office/drawing/2014/main" id="{74711737-6963-4A4C-9A1F-9A911A9F9B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2096" y="6014412"/>
            <a:ext cx="580170" cy="686691"/>
          </a:xfrm>
          <a:prstGeom prst="rect">
            <a:avLst/>
          </a:prstGeom>
        </p:spPr>
      </p:pic>
      <p:pic>
        <p:nvPicPr>
          <p:cNvPr id="12" name="Picture 11" descr="A screenshot of a graph&#10;&#10;AI-generated content may be incorrect.">
            <a:extLst>
              <a:ext uri="{FF2B5EF4-FFF2-40B4-BE49-F238E27FC236}">
                <a16:creationId xmlns:a16="http://schemas.microsoft.com/office/drawing/2014/main" id="{AABC08DD-2E9D-F711-DC2F-37E545EDC818}"/>
              </a:ext>
            </a:extLst>
          </p:cNvPr>
          <p:cNvPicPr>
            <a:picLocks noChangeAspect="1"/>
          </p:cNvPicPr>
          <p:nvPr/>
        </p:nvPicPr>
        <p:blipFill>
          <a:blip r:embed="rId4"/>
          <a:stretch>
            <a:fillRect/>
          </a:stretch>
        </p:blipFill>
        <p:spPr>
          <a:xfrm>
            <a:off x="92118" y="2352718"/>
            <a:ext cx="3838575" cy="2619375"/>
          </a:xfrm>
          <a:prstGeom prst="rect">
            <a:avLst/>
          </a:prstGeom>
        </p:spPr>
      </p:pic>
      <p:pic>
        <p:nvPicPr>
          <p:cNvPr id="13" name="Picture 12" descr="A screenshot of a graph&#10;&#10;AI-generated content may be incorrect.">
            <a:extLst>
              <a:ext uri="{FF2B5EF4-FFF2-40B4-BE49-F238E27FC236}">
                <a16:creationId xmlns:a16="http://schemas.microsoft.com/office/drawing/2014/main" id="{1084BF9D-BAF1-930A-E1A5-FEE9AE116F5A}"/>
              </a:ext>
            </a:extLst>
          </p:cNvPr>
          <p:cNvPicPr>
            <a:picLocks noChangeAspect="1"/>
          </p:cNvPicPr>
          <p:nvPr/>
        </p:nvPicPr>
        <p:blipFill>
          <a:blip r:embed="rId5"/>
          <a:stretch>
            <a:fillRect/>
          </a:stretch>
        </p:blipFill>
        <p:spPr>
          <a:xfrm>
            <a:off x="3986599" y="2008188"/>
            <a:ext cx="3848100" cy="3857625"/>
          </a:xfrm>
          <a:prstGeom prst="rect">
            <a:avLst/>
          </a:prstGeom>
        </p:spPr>
      </p:pic>
      <p:pic>
        <p:nvPicPr>
          <p:cNvPr id="14" name="Picture 13" descr="A screenshot of a report&#10;&#10;AI-generated content may be incorrect.">
            <a:extLst>
              <a:ext uri="{FF2B5EF4-FFF2-40B4-BE49-F238E27FC236}">
                <a16:creationId xmlns:a16="http://schemas.microsoft.com/office/drawing/2014/main" id="{7A979FB7-75A6-4320-6264-4855E06D736C}"/>
              </a:ext>
            </a:extLst>
          </p:cNvPr>
          <p:cNvPicPr>
            <a:picLocks noChangeAspect="1"/>
          </p:cNvPicPr>
          <p:nvPr/>
        </p:nvPicPr>
        <p:blipFill>
          <a:blip r:embed="rId6"/>
          <a:stretch>
            <a:fillRect/>
          </a:stretch>
        </p:blipFill>
        <p:spPr>
          <a:xfrm>
            <a:off x="8009281" y="2282310"/>
            <a:ext cx="3971925" cy="3295650"/>
          </a:xfrm>
          <a:prstGeom prst="rect">
            <a:avLst/>
          </a:prstGeom>
        </p:spPr>
      </p:pic>
      <p:sp>
        <p:nvSpPr>
          <p:cNvPr id="8" name="TextBox 7">
            <a:extLst>
              <a:ext uri="{FF2B5EF4-FFF2-40B4-BE49-F238E27FC236}">
                <a16:creationId xmlns:a16="http://schemas.microsoft.com/office/drawing/2014/main" id="{28A8FE7C-0D97-4287-36A3-785EE1C493FD}"/>
              </a:ext>
            </a:extLst>
          </p:cNvPr>
          <p:cNvSpPr txBox="1"/>
          <p:nvPr/>
        </p:nvSpPr>
        <p:spPr>
          <a:xfrm>
            <a:off x="1221945" y="1386702"/>
            <a:ext cx="1235675" cy="6531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Income stats</a:t>
            </a:r>
          </a:p>
        </p:txBody>
      </p:sp>
      <p:sp>
        <p:nvSpPr>
          <p:cNvPr id="16" name="TextBox 15">
            <a:extLst>
              <a:ext uri="{FF2B5EF4-FFF2-40B4-BE49-F238E27FC236}">
                <a16:creationId xmlns:a16="http://schemas.microsoft.com/office/drawing/2014/main" id="{EB0433C0-6F3B-CDC4-FF01-095046F96818}"/>
              </a:ext>
            </a:extLst>
          </p:cNvPr>
          <p:cNvSpPr txBox="1"/>
          <p:nvPr/>
        </p:nvSpPr>
        <p:spPr>
          <a:xfrm>
            <a:off x="5292811" y="1355811"/>
            <a:ext cx="12356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Share stats</a:t>
            </a:r>
          </a:p>
        </p:txBody>
      </p:sp>
      <p:sp>
        <p:nvSpPr>
          <p:cNvPr id="17" name="TextBox 16">
            <a:extLst>
              <a:ext uri="{FF2B5EF4-FFF2-40B4-BE49-F238E27FC236}">
                <a16:creationId xmlns:a16="http://schemas.microsoft.com/office/drawing/2014/main" id="{4B48BF5E-D1F5-FD85-99A2-26B00CD89DE6}"/>
              </a:ext>
            </a:extLst>
          </p:cNvPr>
          <p:cNvSpPr txBox="1"/>
          <p:nvPr/>
        </p:nvSpPr>
        <p:spPr>
          <a:xfrm>
            <a:off x="9137135" y="1366108"/>
            <a:ext cx="17093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Dividend stats</a:t>
            </a:r>
          </a:p>
        </p:txBody>
      </p:sp>
      <p:sp>
        <p:nvSpPr>
          <p:cNvPr id="19" name="Rectangle 18">
            <a:extLst>
              <a:ext uri="{FF2B5EF4-FFF2-40B4-BE49-F238E27FC236}">
                <a16:creationId xmlns:a16="http://schemas.microsoft.com/office/drawing/2014/main" id="{5BE5A0B3-C690-B8A7-4441-1EA261A22435}"/>
              </a:ext>
            </a:extLst>
          </p:cNvPr>
          <p:cNvSpPr/>
          <p:nvPr/>
        </p:nvSpPr>
        <p:spPr>
          <a:xfrm>
            <a:off x="151026" y="4318000"/>
            <a:ext cx="3720756" cy="2677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79A09E7-6797-7D0A-CC90-390270D6008B}"/>
              </a:ext>
            </a:extLst>
          </p:cNvPr>
          <p:cNvSpPr/>
          <p:nvPr/>
        </p:nvSpPr>
        <p:spPr>
          <a:xfrm>
            <a:off x="4050269" y="3995351"/>
            <a:ext cx="3720756" cy="2677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F6079CC-C702-19CB-7AF8-38ED5F6BE9FF}"/>
              </a:ext>
            </a:extLst>
          </p:cNvPr>
          <p:cNvSpPr/>
          <p:nvPr/>
        </p:nvSpPr>
        <p:spPr>
          <a:xfrm>
            <a:off x="8134864" y="3933567"/>
            <a:ext cx="3720756" cy="2677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F5A150E-21EE-741C-0D24-BE5FA3C864C2}"/>
              </a:ext>
            </a:extLst>
          </p:cNvPr>
          <p:cNvSpPr/>
          <p:nvPr/>
        </p:nvSpPr>
        <p:spPr>
          <a:xfrm>
            <a:off x="4050269" y="3658973"/>
            <a:ext cx="3720756" cy="2677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4527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1D27F-4EC9-A67E-30F8-2D56A60E03B9}"/>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83C57EE-68C7-54D7-3F1F-ADAD205F6E9F}"/>
              </a:ext>
            </a:extLst>
          </p:cNvPr>
          <p:cNvSpPr/>
          <p:nvPr/>
        </p:nvSpPr>
        <p:spPr>
          <a:xfrm>
            <a:off x="1952" y="948551"/>
            <a:ext cx="12184366" cy="55984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8">
            <a:extLst>
              <a:ext uri="{FF2B5EF4-FFF2-40B4-BE49-F238E27FC236}">
                <a16:creationId xmlns:a16="http://schemas.microsoft.com/office/drawing/2014/main" id="{5834BC2D-BC8E-2E18-1F50-52C378D0A947}"/>
              </a:ext>
            </a:extLst>
          </p:cNvPr>
          <p:cNvSpPr>
            <a:spLocks noGrp="1"/>
          </p:cNvSpPr>
          <p:nvPr>
            <p:ph type="title"/>
          </p:nvPr>
        </p:nvSpPr>
        <p:spPr>
          <a:xfrm>
            <a:off x="721168" y="-256492"/>
            <a:ext cx="10745788" cy="1188720"/>
          </a:xfrm>
        </p:spPr>
        <p:txBody>
          <a:bodyPr/>
          <a:lstStyle/>
          <a:p>
            <a:r>
              <a:rPr lang="en-US"/>
              <a:t>Price Chart 6 months MA</a:t>
            </a:r>
          </a:p>
        </p:txBody>
      </p:sp>
      <p:pic>
        <p:nvPicPr>
          <p:cNvPr id="9" name="Graphic 8" descr="File:Apple logo black.svg - Wikimedia Commons">
            <a:extLst>
              <a:ext uri="{FF2B5EF4-FFF2-40B4-BE49-F238E27FC236}">
                <a16:creationId xmlns:a16="http://schemas.microsoft.com/office/drawing/2014/main" id="{67263534-193C-A73F-7EBE-7EFC73E208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7284" y="6309602"/>
            <a:ext cx="408549" cy="473880"/>
          </a:xfrm>
          <a:prstGeom prst="rect">
            <a:avLst/>
          </a:prstGeom>
        </p:spPr>
      </p:pic>
      <p:pic>
        <p:nvPicPr>
          <p:cNvPr id="5" name="Picture 4" descr="A screenshot of a graph&#10;&#10;AI-generated content may be incorrect.">
            <a:extLst>
              <a:ext uri="{FF2B5EF4-FFF2-40B4-BE49-F238E27FC236}">
                <a16:creationId xmlns:a16="http://schemas.microsoft.com/office/drawing/2014/main" id="{F25C4476-40B1-F25C-EA85-EF6360F2C78D}"/>
              </a:ext>
            </a:extLst>
          </p:cNvPr>
          <p:cNvPicPr>
            <a:picLocks noChangeAspect="1"/>
          </p:cNvPicPr>
          <p:nvPr/>
        </p:nvPicPr>
        <p:blipFill>
          <a:blip r:embed="rId4"/>
          <a:stretch>
            <a:fillRect/>
          </a:stretch>
        </p:blipFill>
        <p:spPr>
          <a:xfrm>
            <a:off x="129396" y="1440206"/>
            <a:ext cx="11933209" cy="4595814"/>
          </a:xfrm>
          <a:prstGeom prst="rect">
            <a:avLst/>
          </a:prstGeom>
        </p:spPr>
      </p:pic>
    </p:spTree>
    <p:extLst>
      <p:ext uri="{BB962C8B-B14F-4D97-AF65-F5344CB8AC3E}">
        <p14:creationId xmlns:p14="http://schemas.microsoft.com/office/powerpoint/2010/main" val="4052623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3C74C-AB46-1987-4608-4E6858722E8E}"/>
              </a:ext>
            </a:extLst>
          </p:cNvPr>
          <p:cNvSpPr>
            <a:spLocks noGrp="1"/>
          </p:cNvSpPr>
          <p:nvPr>
            <p:ph type="title"/>
          </p:nvPr>
        </p:nvSpPr>
        <p:spPr>
          <a:xfrm>
            <a:off x="234950" y="135357"/>
            <a:ext cx="10515600" cy="842087"/>
          </a:xfrm>
        </p:spPr>
        <p:txBody>
          <a:bodyPr>
            <a:normAutofit/>
          </a:bodyPr>
          <a:lstStyle/>
          <a:p>
            <a:r>
              <a:rPr lang="en-US" sz="4000" b="1">
                <a:latin typeface="Aptos"/>
              </a:rPr>
              <a:t>Digital </a:t>
            </a:r>
            <a:r>
              <a:rPr lang="en-US" sz="4000" b="1">
                <a:latin typeface="Raleway Medium"/>
              </a:rPr>
              <a:t>Growth</a:t>
            </a:r>
            <a:r>
              <a:rPr lang="en-US" sz="4000" b="1">
                <a:latin typeface="Aptos"/>
              </a:rPr>
              <a:t> </a:t>
            </a:r>
          </a:p>
        </p:txBody>
      </p:sp>
      <p:pic>
        <p:nvPicPr>
          <p:cNvPr id="10244" name="Picture 4" descr="Digital 2025 report shows the latest global online trends">
            <a:extLst>
              <a:ext uri="{FF2B5EF4-FFF2-40B4-BE49-F238E27FC236}">
                <a16:creationId xmlns:a16="http://schemas.microsoft.com/office/drawing/2014/main" id="{F12A622F-C795-D0D0-E716-27A0FDB81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028" y="1082634"/>
            <a:ext cx="10350061" cy="536305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C7F15F8A-FDB2-F3C1-FEDD-33C9A2F9AAAA}"/>
              </a:ext>
            </a:extLst>
          </p:cNvPr>
          <p:cNvCxnSpPr>
            <a:cxnSpLocks/>
          </p:cNvCxnSpPr>
          <p:nvPr/>
        </p:nvCxnSpPr>
        <p:spPr>
          <a:xfrm>
            <a:off x="235412" y="798419"/>
            <a:ext cx="11721176" cy="0"/>
          </a:xfrm>
          <a:prstGeom prst="line">
            <a:avLst/>
          </a:prstGeom>
        </p:spPr>
        <p:style>
          <a:lnRef idx="2">
            <a:schemeClr val="dk1"/>
          </a:lnRef>
          <a:fillRef idx="0">
            <a:schemeClr val="dk1"/>
          </a:fillRef>
          <a:effectRef idx="1">
            <a:schemeClr val="dk1"/>
          </a:effectRef>
          <a:fontRef idx="minor">
            <a:schemeClr val="tx1"/>
          </a:fontRef>
        </p:style>
      </p:cxnSp>
      <p:sp>
        <p:nvSpPr>
          <p:cNvPr id="3" name="Slide Number Placeholder 2">
            <a:extLst>
              <a:ext uri="{FF2B5EF4-FFF2-40B4-BE49-F238E27FC236}">
                <a16:creationId xmlns:a16="http://schemas.microsoft.com/office/drawing/2014/main" id="{29D592E6-C1D2-9EC1-63EF-D13851ABCDDA}"/>
              </a:ext>
            </a:extLst>
          </p:cNvPr>
          <p:cNvSpPr>
            <a:spLocks noGrp="1"/>
          </p:cNvSpPr>
          <p:nvPr>
            <p:ph type="sldNum" sz="quarter" idx="12"/>
          </p:nvPr>
        </p:nvSpPr>
        <p:spPr/>
        <p:txBody>
          <a:bodyPr/>
          <a:lstStyle/>
          <a:p>
            <a:fld id="{330EA680-D336-4FF7-8B7A-9848BB0A1C32}" type="slidenum">
              <a:rPr lang="en-US" smtClean="0"/>
              <a:t>6</a:t>
            </a:fld>
            <a:endParaRPr lang="en-US"/>
          </a:p>
        </p:txBody>
      </p:sp>
    </p:spTree>
    <p:extLst>
      <p:ext uri="{BB962C8B-B14F-4D97-AF65-F5344CB8AC3E}">
        <p14:creationId xmlns:p14="http://schemas.microsoft.com/office/powerpoint/2010/main" val="32585315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C904A-88A9-6005-197A-917E42AC029F}"/>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C5AF5B0D-3A84-B30E-9E69-7F8DA54F33C0}"/>
              </a:ext>
            </a:extLst>
          </p:cNvPr>
          <p:cNvSpPr/>
          <p:nvPr/>
        </p:nvSpPr>
        <p:spPr>
          <a:xfrm>
            <a:off x="1952" y="934174"/>
            <a:ext cx="12184366" cy="56128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8">
            <a:extLst>
              <a:ext uri="{FF2B5EF4-FFF2-40B4-BE49-F238E27FC236}">
                <a16:creationId xmlns:a16="http://schemas.microsoft.com/office/drawing/2014/main" id="{BE309F52-5C7F-A3B9-D1C3-74F8A3E1968E}"/>
              </a:ext>
            </a:extLst>
          </p:cNvPr>
          <p:cNvSpPr>
            <a:spLocks noGrp="1"/>
          </p:cNvSpPr>
          <p:nvPr>
            <p:ph type="title"/>
          </p:nvPr>
        </p:nvSpPr>
        <p:spPr>
          <a:xfrm>
            <a:off x="721168" y="-256492"/>
            <a:ext cx="10745788" cy="1188720"/>
          </a:xfrm>
        </p:spPr>
        <p:txBody>
          <a:bodyPr/>
          <a:lstStyle/>
          <a:p>
            <a:r>
              <a:rPr lang="en-US"/>
              <a:t>Price Chart 1-yr MA</a:t>
            </a:r>
          </a:p>
        </p:txBody>
      </p:sp>
      <p:pic>
        <p:nvPicPr>
          <p:cNvPr id="9" name="Graphic 8" descr="File:Apple logo black.svg - Wikimedia Commons">
            <a:extLst>
              <a:ext uri="{FF2B5EF4-FFF2-40B4-BE49-F238E27FC236}">
                <a16:creationId xmlns:a16="http://schemas.microsoft.com/office/drawing/2014/main" id="{8F03A9EA-EFB3-22F3-4C8A-7AFF33E0FB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7284" y="6309602"/>
            <a:ext cx="408549" cy="473880"/>
          </a:xfrm>
          <a:prstGeom prst="rect">
            <a:avLst/>
          </a:prstGeom>
        </p:spPr>
      </p:pic>
      <p:pic>
        <p:nvPicPr>
          <p:cNvPr id="5" name="Picture 4" descr="A screenshot of a graph&#10;&#10;AI-generated content may be incorrect.">
            <a:extLst>
              <a:ext uri="{FF2B5EF4-FFF2-40B4-BE49-F238E27FC236}">
                <a16:creationId xmlns:a16="http://schemas.microsoft.com/office/drawing/2014/main" id="{A5A988C7-4478-6E9D-55A9-9CD7E78746EE}"/>
              </a:ext>
            </a:extLst>
          </p:cNvPr>
          <p:cNvPicPr>
            <a:picLocks noChangeAspect="1"/>
          </p:cNvPicPr>
          <p:nvPr/>
        </p:nvPicPr>
        <p:blipFill>
          <a:blip r:embed="rId4"/>
          <a:stretch>
            <a:fillRect/>
          </a:stretch>
        </p:blipFill>
        <p:spPr>
          <a:xfrm>
            <a:off x="190499" y="1487677"/>
            <a:ext cx="11811001" cy="4510174"/>
          </a:xfrm>
          <a:prstGeom prst="rect">
            <a:avLst/>
          </a:prstGeom>
        </p:spPr>
      </p:pic>
    </p:spTree>
    <p:extLst>
      <p:ext uri="{BB962C8B-B14F-4D97-AF65-F5344CB8AC3E}">
        <p14:creationId xmlns:p14="http://schemas.microsoft.com/office/powerpoint/2010/main" val="15495592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B6B75-0B13-2596-57A4-8E71BAE3F0B0}"/>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C0CC2612-B300-C9F9-94DE-B9727D137E76}"/>
              </a:ext>
            </a:extLst>
          </p:cNvPr>
          <p:cNvSpPr/>
          <p:nvPr/>
        </p:nvSpPr>
        <p:spPr>
          <a:xfrm>
            <a:off x="3348" y="1020437"/>
            <a:ext cx="12183943" cy="55183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8">
            <a:extLst>
              <a:ext uri="{FF2B5EF4-FFF2-40B4-BE49-F238E27FC236}">
                <a16:creationId xmlns:a16="http://schemas.microsoft.com/office/drawing/2014/main" id="{97C1D862-AB3F-70A1-9CB5-DCA4C53A8FDC}"/>
              </a:ext>
            </a:extLst>
          </p:cNvPr>
          <p:cNvSpPr>
            <a:spLocks noGrp="1"/>
          </p:cNvSpPr>
          <p:nvPr>
            <p:ph type="title"/>
          </p:nvPr>
        </p:nvSpPr>
        <p:spPr>
          <a:xfrm>
            <a:off x="721168" y="-256492"/>
            <a:ext cx="10745788" cy="1188720"/>
          </a:xfrm>
        </p:spPr>
        <p:txBody>
          <a:bodyPr/>
          <a:lstStyle/>
          <a:p>
            <a:r>
              <a:rPr lang="en-US"/>
              <a:t>Price Chart 5-yr MA</a:t>
            </a:r>
          </a:p>
        </p:txBody>
      </p:sp>
      <p:pic>
        <p:nvPicPr>
          <p:cNvPr id="5" name="Graphic 4" descr="File:Apple logo black.svg - Wikimedia Commons">
            <a:extLst>
              <a:ext uri="{FF2B5EF4-FFF2-40B4-BE49-F238E27FC236}">
                <a16:creationId xmlns:a16="http://schemas.microsoft.com/office/drawing/2014/main" id="{CB2FF230-A69F-DE16-C990-9035C7ECEB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7284" y="6309602"/>
            <a:ext cx="408549" cy="473880"/>
          </a:xfrm>
          <a:prstGeom prst="rect">
            <a:avLst/>
          </a:prstGeom>
        </p:spPr>
      </p:pic>
      <p:pic>
        <p:nvPicPr>
          <p:cNvPr id="6" name="Picture 5" descr="A screenshot of a graph&#10;&#10;AI-generated content may be incorrect.">
            <a:extLst>
              <a:ext uri="{FF2B5EF4-FFF2-40B4-BE49-F238E27FC236}">
                <a16:creationId xmlns:a16="http://schemas.microsoft.com/office/drawing/2014/main" id="{D34AA6CD-B6DE-C856-FE9E-F207CAE269CA}"/>
              </a:ext>
            </a:extLst>
          </p:cNvPr>
          <p:cNvPicPr>
            <a:picLocks noChangeAspect="1"/>
          </p:cNvPicPr>
          <p:nvPr/>
        </p:nvPicPr>
        <p:blipFill>
          <a:blip r:embed="rId4"/>
          <a:stretch>
            <a:fillRect/>
          </a:stretch>
        </p:blipFill>
        <p:spPr>
          <a:xfrm>
            <a:off x="212911" y="1479115"/>
            <a:ext cx="11777383" cy="4605739"/>
          </a:xfrm>
          <a:prstGeom prst="rect">
            <a:avLst/>
          </a:prstGeom>
        </p:spPr>
      </p:pic>
    </p:spTree>
    <p:extLst>
      <p:ext uri="{BB962C8B-B14F-4D97-AF65-F5344CB8AC3E}">
        <p14:creationId xmlns:p14="http://schemas.microsoft.com/office/powerpoint/2010/main" val="21816022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F5B27-A08F-76D4-EB58-C7BCD3098EE3}"/>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E213F39D-0764-3C14-CAA4-FF7ED7E45831}"/>
              </a:ext>
            </a:extLst>
          </p:cNvPr>
          <p:cNvSpPr/>
          <p:nvPr/>
        </p:nvSpPr>
        <p:spPr>
          <a:xfrm>
            <a:off x="3348" y="1020437"/>
            <a:ext cx="12183943" cy="55183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8">
            <a:extLst>
              <a:ext uri="{FF2B5EF4-FFF2-40B4-BE49-F238E27FC236}">
                <a16:creationId xmlns:a16="http://schemas.microsoft.com/office/drawing/2014/main" id="{4A388CED-D788-AF0E-978D-257EF660917D}"/>
              </a:ext>
            </a:extLst>
          </p:cNvPr>
          <p:cNvSpPr>
            <a:spLocks noGrp="1"/>
          </p:cNvSpPr>
          <p:nvPr>
            <p:ph type="title"/>
          </p:nvPr>
        </p:nvSpPr>
        <p:spPr>
          <a:xfrm>
            <a:off x="721168" y="-256492"/>
            <a:ext cx="10745788" cy="1188720"/>
          </a:xfrm>
        </p:spPr>
        <p:txBody>
          <a:bodyPr/>
          <a:lstStyle/>
          <a:p>
            <a:r>
              <a:rPr lang="en-US"/>
              <a:t>Price Chart 10-yr MA</a:t>
            </a:r>
          </a:p>
        </p:txBody>
      </p:sp>
      <p:pic>
        <p:nvPicPr>
          <p:cNvPr id="2" name="Picture 1">
            <a:extLst>
              <a:ext uri="{FF2B5EF4-FFF2-40B4-BE49-F238E27FC236}">
                <a16:creationId xmlns:a16="http://schemas.microsoft.com/office/drawing/2014/main" id="{53FB5BA6-F9CE-14F8-FC24-33323ACC1E01}"/>
              </a:ext>
            </a:extLst>
          </p:cNvPr>
          <p:cNvPicPr>
            <a:picLocks noChangeAspect="1"/>
          </p:cNvPicPr>
          <p:nvPr/>
        </p:nvPicPr>
        <p:blipFill>
          <a:blip r:embed="rId2"/>
          <a:stretch>
            <a:fillRect/>
          </a:stretch>
        </p:blipFill>
        <p:spPr>
          <a:xfrm>
            <a:off x="221676" y="1570770"/>
            <a:ext cx="11743764" cy="4398767"/>
          </a:xfrm>
          <a:prstGeom prst="rect">
            <a:avLst/>
          </a:prstGeom>
        </p:spPr>
      </p:pic>
      <p:pic>
        <p:nvPicPr>
          <p:cNvPr id="6" name="Graphic 5" descr="File:Apple logo black.svg - Wikimedia Commons">
            <a:extLst>
              <a:ext uri="{FF2B5EF4-FFF2-40B4-BE49-F238E27FC236}">
                <a16:creationId xmlns:a16="http://schemas.microsoft.com/office/drawing/2014/main" id="{9962E345-92CE-49BA-D031-20C8E237CA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87284" y="6309602"/>
            <a:ext cx="408549" cy="473880"/>
          </a:xfrm>
          <a:prstGeom prst="rect">
            <a:avLst/>
          </a:prstGeom>
        </p:spPr>
      </p:pic>
    </p:spTree>
    <p:extLst>
      <p:ext uri="{BB962C8B-B14F-4D97-AF65-F5344CB8AC3E}">
        <p14:creationId xmlns:p14="http://schemas.microsoft.com/office/powerpoint/2010/main" val="203351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graph&#10;&#10;AI-generated content may be incorrect.">
            <a:extLst>
              <a:ext uri="{FF2B5EF4-FFF2-40B4-BE49-F238E27FC236}">
                <a16:creationId xmlns:a16="http://schemas.microsoft.com/office/drawing/2014/main" id="{6A14437C-E5D1-1906-5552-DA0FE144F73E}"/>
              </a:ext>
            </a:extLst>
          </p:cNvPr>
          <p:cNvPicPr>
            <a:picLocks noChangeAspect="1"/>
          </p:cNvPicPr>
          <p:nvPr/>
        </p:nvPicPr>
        <p:blipFill>
          <a:blip r:embed="rId2"/>
          <a:stretch>
            <a:fillRect/>
          </a:stretch>
        </p:blipFill>
        <p:spPr>
          <a:xfrm>
            <a:off x="0" y="504"/>
            <a:ext cx="12192000" cy="6856992"/>
          </a:xfrm>
          <a:prstGeom prst="rect">
            <a:avLst/>
          </a:prstGeom>
        </p:spPr>
      </p:pic>
      <p:sp>
        <p:nvSpPr>
          <p:cNvPr id="20" name="Rectangle 19">
            <a:extLst>
              <a:ext uri="{FF2B5EF4-FFF2-40B4-BE49-F238E27FC236}">
                <a16:creationId xmlns:a16="http://schemas.microsoft.com/office/drawing/2014/main" id="{4FDD885F-CAE8-4B3F-D5AB-5004DA302542}"/>
              </a:ext>
            </a:extLst>
          </p:cNvPr>
          <p:cNvSpPr/>
          <p:nvPr/>
        </p:nvSpPr>
        <p:spPr>
          <a:xfrm>
            <a:off x="0" y="6576540"/>
            <a:ext cx="12164540" cy="274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3399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 shot of a graph">
            <a:extLst>
              <a:ext uri="{FF2B5EF4-FFF2-40B4-BE49-F238E27FC236}">
                <a16:creationId xmlns:a16="http://schemas.microsoft.com/office/drawing/2014/main" id="{A91BA67F-8B79-689D-3B72-DD5DCF299F02}"/>
              </a:ext>
            </a:extLst>
          </p:cNvPr>
          <p:cNvPicPr>
            <a:picLocks noChangeAspect="1"/>
          </p:cNvPicPr>
          <p:nvPr/>
        </p:nvPicPr>
        <p:blipFill>
          <a:blip r:embed="rId2"/>
          <a:stretch>
            <a:fillRect/>
          </a:stretch>
        </p:blipFill>
        <p:spPr>
          <a:xfrm>
            <a:off x="0" y="504"/>
            <a:ext cx="12192000" cy="6856992"/>
          </a:xfrm>
          <a:prstGeom prst="rect">
            <a:avLst/>
          </a:prstGeom>
        </p:spPr>
      </p:pic>
      <p:sp>
        <p:nvSpPr>
          <p:cNvPr id="11" name="Rectangle 10">
            <a:extLst>
              <a:ext uri="{FF2B5EF4-FFF2-40B4-BE49-F238E27FC236}">
                <a16:creationId xmlns:a16="http://schemas.microsoft.com/office/drawing/2014/main" id="{2C94D928-4534-B53A-4630-35CF825BD260}"/>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3901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C7712-CB3F-30FA-8F73-BF76C83A96C4}"/>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DFD119CB-3EF4-169B-950F-D7B906EA81CA}"/>
              </a:ext>
            </a:extLst>
          </p:cNvPr>
          <p:cNvSpPr/>
          <p:nvPr/>
        </p:nvSpPr>
        <p:spPr>
          <a:xfrm>
            <a:off x="404518" y="1020437"/>
            <a:ext cx="11623650" cy="54690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ile:Google &quot;G&quot; logo.svg - Wikimedia Commons">
            <a:extLst>
              <a:ext uri="{FF2B5EF4-FFF2-40B4-BE49-F238E27FC236}">
                <a16:creationId xmlns:a16="http://schemas.microsoft.com/office/drawing/2014/main" id="{DBFBF3DD-B640-BDD0-EED9-7F5E0B8ADC1F}"/>
              </a:ext>
            </a:extLst>
          </p:cNvPr>
          <p:cNvPicPr>
            <a:picLocks noChangeAspect="1"/>
          </p:cNvPicPr>
          <p:nvPr/>
        </p:nvPicPr>
        <p:blipFill>
          <a:blip r:embed="rId2"/>
          <a:stretch>
            <a:fillRect/>
          </a:stretch>
        </p:blipFill>
        <p:spPr>
          <a:xfrm>
            <a:off x="11603495" y="6328607"/>
            <a:ext cx="406025" cy="378175"/>
          </a:xfrm>
          <a:prstGeom prst="rect">
            <a:avLst/>
          </a:prstGeom>
        </p:spPr>
      </p:pic>
      <p:sp>
        <p:nvSpPr>
          <p:cNvPr id="4" name="Title 18">
            <a:extLst>
              <a:ext uri="{FF2B5EF4-FFF2-40B4-BE49-F238E27FC236}">
                <a16:creationId xmlns:a16="http://schemas.microsoft.com/office/drawing/2014/main" id="{8440831A-F0DA-4D36-B4CB-2DE2684F9CBC}"/>
              </a:ext>
            </a:extLst>
          </p:cNvPr>
          <p:cNvSpPr>
            <a:spLocks noGrp="1"/>
          </p:cNvSpPr>
          <p:nvPr>
            <p:ph type="title"/>
          </p:nvPr>
        </p:nvSpPr>
        <p:spPr>
          <a:xfrm>
            <a:off x="721168" y="-256492"/>
            <a:ext cx="10745788" cy="1188720"/>
          </a:xfrm>
        </p:spPr>
        <p:txBody>
          <a:bodyPr/>
          <a:lstStyle/>
          <a:p>
            <a:r>
              <a:rPr lang="en-US"/>
              <a:t>5 year total return vs competitors</a:t>
            </a:r>
          </a:p>
        </p:txBody>
      </p:sp>
      <p:pic>
        <p:nvPicPr>
          <p:cNvPr id="2" name="Picture 1" descr="A graph showing the number of stock market indexes&#10;&#10;AI-generated content may be incorrect.">
            <a:extLst>
              <a:ext uri="{FF2B5EF4-FFF2-40B4-BE49-F238E27FC236}">
                <a16:creationId xmlns:a16="http://schemas.microsoft.com/office/drawing/2014/main" id="{13BBDA5F-2493-1EC4-847D-A77618CA2F19}"/>
              </a:ext>
            </a:extLst>
          </p:cNvPr>
          <p:cNvPicPr>
            <a:picLocks noChangeAspect="1"/>
          </p:cNvPicPr>
          <p:nvPr/>
        </p:nvPicPr>
        <p:blipFill>
          <a:blip r:embed="rId3"/>
          <a:stretch>
            <a:fillRect/>
          </a:stretch>
        </p:blipFill>
        <p:spPr>
          <a:xfrm>
            <a:off x="2268947" y="1022864"/>
            <a:ext cx="7901241" cy="5464434"/>
          </a:xfrm>
          <a:prstGeom prst="rect">
            <a:avLst/>
          </a:prstGeom>
        </p:spPr>
      </p:pic>
    </p:spTree>
    <p:extLst>
      <p:ext uri="{BB962C8B-B14F-4D97-AF65-F5344CB8AC3E}">
        <p14:creationId xmlns:p14="http://schemas.microsoft.com/office/powerpoint/2010/main" val="6861565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A3F4D-0B87-E118-B57A-DCEB11E978BB}"/>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0064A009-EBC3-2291-A03E-BC0D23849A8D}"/>
              </a:ext>
            </a:extLst>
          </p:cNvPr>
          <p:cNvSpPr>
            <a:spLocks noGrp="1"/>
          </p:cNvSpPr>
          <p:nvPr>
            <p:ph type="title"/>
          </p:nvPr>
        </p:nvSpPr>
        <p:spPr>
          <a:xfrm>
            <a:off x="794236" y="-1047"/>
            <a:ext cx="10745788" cy="1188720"/>
          </a:xfrm>
        </p:spPr>
        <p:txBody>
          <a:bodyPr/>
          <a:lstStyle/>
          <a:p>
            <a:r>
              <a:rPr lang="en-US"/>
              <a:t>Top Institutional Holders </a:t>
            </a:r>
          </a:p>
        </p:txBody>
      </p:sp>
      <p:sp>
        <p:nvSpPr>
          <p:cNvPr id="6" name="Rectangle: Rounded Corners 5">
            <a:extLst>
              <a:ext uri="{FF2B5EF4-FFF2-40B4-BE49-F238E27FC236}">
                <a16:creationId xmlns:a16="http://schemas.microsoft.com/office/drawing/2014/main" id="{6E535CBA-7242-310E-0B54-D99E1DB910BB}"/>
              </a:ext>
            </a:extLst>
          </p:cNvPr>
          <p:cNvSpPr/>
          <p:nvPr/>
        </p:nvSpPr>
        <p:spPr>
          <a:xfrm>
            <a:off x="797476" y="1379284"/>
            <a:ext cx="10391740" cy="54101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data table&#10;&#10;AI-generated content may be incorrect.">
            <a:extLst>
              <a:ext uri="{FF2B5EF4-FFF2-40B4-BE49-F238E27FC236}">
                <a16:creationId xmlns:a16="http://schemas.microsoft.com/office/drawing/2014/main" id="{317E426C-925D-98F8-BF22-2369A65C8D10}"/>
              </a:ext>
            </a:extLst>
          </p:cNvPr>
          <p:cNvPicPr>
            <a:picLocks noChangeAspect="1"/>
          </p:cNvPicPr>
          <p:nvPr/>
        </p:nvPicPr>
        <p:blipFill>
          <a:blip r:embed="rId2"/>
          <a:stretch>
            <a:fillRect/>
          </a:stretch>
        </p:blipFill>
        <p:spPr>
          <a:xfrm>
            <a:off x="1149550" y="1934935"/>
            <a:ext cx="9696169" cy="4293114"/>
          </a:xfrm>
          <a:prstGeom prst="rect">
            <a:avLst/>
          </a:prstGeom>
        </p:spPr>
      </p:pic>
      <p:pic>
        <p:nvPicPr>
          <p:cNvPr id="4" name="Graphic 3" descr="File:Apple logo black.svg - Wikimedia Commons">
            <a:extLst>
              <a:ext uri="{FF2B5EF4-FFF2-40B4-BE49-F238E27FC236}">
                <a16:creationId xmlns:a16="http://schemas.microsoft.com/office/drawing/2014/main" id="{3E9A5A0E-F594-8A52-38E1-40FD1C1F4B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87284" y="6309602"/>
            <a:ext cx="408549" cy="473880"/>
          </a:xfrm>
          <a:prstGeom prst="rect">
            <a:avLst/>
          </a:prstGeom>
        </p:spPr>
      </p:pic>
    </p:spTree>
    <p:extLst>
      <p:ext uri="{BB962C8B-B14F-4D97-AF65-F5344CB8AC3E}">
        <p14:creationId xmlns:p14="http://schemas.microsoft.com/office/powerpoint/2010/main" val="4051639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2B1D2-8801-420F-5039-E5F3334444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0A0B3B-DE8B-5A4D-3F7E-A1825C2334B5}"/>
              </a:ext>
            </a:extLst>
          </p:cNvPr>
          <p:cNvSpPr>
            <a:spLocks noGrp="1"/>
          </p:cNvSpPr>
          <p:nvPr>
            <p:ph type="ctrTitle"/>
          </p:nvPr>
        </p:nvSpPr>
        <p:spPr>
          <a:xfrm>
            <a:off x="177136" y="1017594"/>
            <a:ext cx="9796352" cy="4572000"/>
          </a:xfrm>
        </p:spPr>
        <p:txBody>
          <a:bodyPr/>
          <a:lstStyle/>
          <a:p>
            <a:r>
              <a:rPr lang="en-US"/>
              <a:t>Company </a:t>
            </a:r>
            <a:br>
              <a:rPr lang="en-US"/>
            </a:br>
            <a:r>
              <a:rPr lang="en-US"/>
              <a:t>Overview →</a:t>
            </a:r>
          </a:p>
        </p:txBody>
      </p:sp>
      <p:sp>
        <p:nvSpPr>
          <p:cNvPr id="7" name="Rectangle: Rounded Corners 6">
            <a:extLst>
              <a:ext uri="{FF2B5EF4-FFF2-40B4-BE49-F238E27FC236}">
                <a16:creationId xmlns:a16="http://schemas.microsoft.com/office/drawing/2014/main" id="{593AEE12-D713-6747-0F70-2D3C85869FC4}"/>
              </a:ext>
            </a:extLst>
          </p:cNvPr>
          <p:cNvSpPr/>
          <p:nvPr/>
        </p:nvSpPr>
        <p:spPr>
          <a:xfrm>
            <a:off x="5857534" y="2935094"/>
            <a:ext cx="6829132" cy="4078542"/>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Graphic 5" descr="File:Apple logo black.svg - Wikimedia Commons">
            <a:extLst>
              <a:ext uri="{FF2B5EF4-FFF2-40B4-BE49-F238E27FC236}">
                <a16:creationId xmlns:a16="http://schemas.microsoft.com/office/drawing/2014/main" id="{8B6F7749-A9E7-C2FE-6013-9F503F5836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72473" y="3707819"/>
            <a:ext cx="2200277" cy="2533338"/>
          </a:xfrm>
          <a:prstGeom prst="rect">
            <a:avLst/>
          </a:prstGeom>
        </p:spPr>
      </p:pic>
    </p:spTree>
    <p:extLst>
      <p:ext uri="{BB962C8B-B14F-4D97-AF65-F5344CB8AC3E}">
        <p14:creationId xmlns:p14="http://schemas.microsoft.com/office/powerpoint/2010/main" val="24256920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timeline&#10;&#10;AI-generated content may be incorrect.">
            <a:extLst>
              <a:ext uri="{FF2B5EF4-FFF2-40B4-BE49-F238E27FC236}">
                <a16:creationId xmlns:a16="http://schemas.microsoft.com/office/drawing/2014/main" id="{C12B987A-C8E2-627C-FFF7-F65078B1D8B0}"/>
              </a:ext>
            </a:extLst>
          </p:cNvPr>
          <p:cNvPicPr>
            <a:picLocks noChangeAspect="1"/>
          </p:cNvPicPr>
          <p:nvPr/>
        </p:nvPicPr>
        <p:blipFill>
          <a:blip r:embed="rId2"/>
          <a:stretch>
            <a:fillRect/>
          </a:stretch>
        </p:blipFill>
        <p:spPr>
          <a:xfrm>
            <a:off x="0" y="504"/>
            <a:ext cx="12192000" cy="6856992"/>
          </a:xfrm>
          <a:prstGeom prst="rect">
            <a:avLst/>
          </a:prstGeom>
        </p:spPr>
      </p:pic>
      <p:sp>
        <p:nvSpPr>
          <p:cNvPr id="9" name="Rectangle 8">
            <a:extLst>
              <a:ext uri="{FF2B5EF4-FFF2-40B4-BE49-F238E27FC236}">
                <a16:creationId xmlns:a16="http://schemas.microsoft.com/office/drawing/2014/main" id="{A6DCC199-E7A2-563D-FB33-1FC19D2F332B}"/>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F9552A-9AFE-41D1-DD3F-CB20F91B5889}"/>
              </a:ext>
            </a:extLst>
          </p:cNvPr>
          <p:cNvSpPr/>
          <p:nvPr/>
        </p:nvSpPr>
        <p:spPr>
          <a:xfrm>
            <a:off x="5508" y="1174603"/>
            <a:ext cx="12192082" cy="4490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Company Timeline</a:t>
            </a:r>
          </a:p>
        </p:txBody>
      </p:sp>
    </p:spTree>
    <p:extLst>
      <p:ext uri="{BB962C8B-B14F-4D97-AF65-F5344CB8AC3E}">
        <p14:creationId xmlns:p14="http://schemas.microsoft.com/office/powerpoint/2010/main" val="10547254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6059D-7031-9CF2-2EB8-F449EA3030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23D09B-F993-9AD4-39CE-20D3B344A68F}"/>
              </a:ext>
            </a:extLst>
          </p:cNvPr>
          <p:cNvSpPr>
            <a:spLocks noGrp="1"/>
          </p:cNvSpPr>
          <p:nvPr>
            <p:ph type="title"/>
          </p:nvPr>
        </p:nvSpPr>
        <p:spPr>
          <a:xfrm>
            <a:off x="406208" y="2640"/>
            <a:ext cx="10745788" cy="646396"/>
          </a:xfrm>
        </p:spPr>
        <p:txBody>
          <a:bodyPr/>
          <a:lstStyle/>
          <a:p>
            <a:r>
              <a:rPr lang="en-US"/>
              <a:t>Company profile</a:t>
            </a:r>
          </a:p>
        </p:txBody>
      </p:sp>
      <p:cxnSp>
        <p:nvCxnSpPr>
          <p:cNvPr id="10" name="Straight Arrow Connector 9">
            <a:extLst>
              <a:ext uri="{FF2B5EF4-FFF2-40B4-BE49-F238E27FC236}">
                <a16:creationId xmlns:a16="http://schemas.microsoft.com/office/drawing/2014/main" id="{E3B0694C-3688-0520-E20B-8A190DE338C4}"/>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71AA380-3756-41DF-B5A5-205CE5C74252}"/>
              </a:ext>
            </a:extLst>
          </p:cNvPr>
          <p:cNvCxnSpPr>
            <a:cxnSpLocks/>
          </p:cNvCxnSpPr>
          <p:nvPr/>
        </p:nvCxnSpPr>
        <p:spPr>
          <a:xfrm flipV="1">
            <a:off x="423814" y="685844"/>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9" name="Graphic 8" descr="File:Apple logo black.svg - Wikimedia Commons">
            <a:extLst>
              <a:ext uri="{FF2B5EF4-FFF2-40B4-BE49-F238E27FC236}">
                <a16:creationId xmlns:a16="http://schemas.microsoft.com/office/drawing/2014/main" id="{414D2C19-5280-4D2B-5CF3-858282EDBA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2096" y="6014412"/>
            <a:ext cx="580170" cy="686691"/>
          </a:xfrm>
          <a:prstGeom prst="rect">
            <a:avLst/>
          </a:prstGeom>
        </p:spPr>
      </p:pic>
      <p:sp>
        <p:nvSpPr>
          <p:cNvPr id="6" name="TextBox 5">
            <a:extLst>
              <a:ext uri="{FF2B5EF4-FFF2-40B4-BE49-F238E27FC236}">
                <a16:creationId xmlns:a16="http://schemas.microsoft.com/office/drawing/2014/main" id="{38C3EEFC-7C3A-D2DD-6FCA-1D53BD17AC5C}"/>
              </a:ext>
            </a:extLst>
          </p:cNvPr>
          <p:cNvSpPr txBox="1"/>
          <p:nvPr/>
        </p:nvSpPr>
        <p:spPr>
          <a:xfrm>
            <a:off x="425622" y="940486"/>
            <a:ext cx="5690971"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Apple Inc. Is a multinational technology company headquartered in Cupertino, California. Founded in 1976 by Steve Jobs, Steve Wozniak, and Ronald Wayne, Apple designs, manufactures and markets a wide range of consumer electronics, software, and services. </a:t>
            </a:r>
          </a:p>
          <a:p>
            <a:pPr marL="285750" indent="-285750">
              <a:buFont typeface="Arial"/>
              <a:buChar char="•"/>
            </a:pPr>
            <a:endParaRPr lang="en-US"/>
          </a:p>
          <a:p>
            <a:pPr marL="285750" indent="-285750">
              <a:buFont typeface="Arial"/>
              <a:buChar char="•"/>
            </a:pPr>
            <a:r>
              <a:rPr lang="en-US"/>
              <a:t>Apple Also provides various software and services including the iOS and macOS operating systems, the iTunes Store, the App stores, Apple Music, iCloud and Apple pay.</a:t>
            </a:r>
          </a:p>
          <a:p>
            <a:endParaRPr lang="en-US"/>
          </a:p>
          <a:p>
            <a:pPr marL="285750" indent="-285750">
              <a:buFont typeface="Arial"/>
              <a:buChar char="•"/>
            </a:pPr>
            <a:r>
              <a:rPr lang="en-US"/>
              <a:t>Apple is currently the second largest company measured by market capitalization. (around $4 trillion)</a:t>
            </a:r>
          </a:p>
          <a:p>
            <a:endParaRPr lang="en-US"/>
          </a:p>
        </p:txBody>
      </p:sp>
      <p:pic>
        <p:nvPicPr>
          <p:cNvPr id="7" name="Picture 6" descr="A group of men holding up a computer&#10;&#10;AI-generated content may be incorrect.">
            <a:extLst>
              <a:ext uri="{FF2B5EF4-FFF2-40B4-BE49-F238E27FC236}">
                <a16:creationId xmlns:a16="http://schemas.microsoft.com/office/drawing/2014/main" id="{81D4FE7E-2DB6-7689-7CEF-D2FFFF9E3CF0}"/>
              </a:ext>
            </a:extLst>
          </p:cNvPr>
          <p:cNvPicPr>
            <a:picLocks noChangeAspect="1"/>
          </p:cNvPicPr>
          <p:nvPr/>
        </p:nvPicPr>
        <p:blipFill>
          <a:blip r:embed="rId4"/>
          <a:stretch>
            <a:fillRect/>
          </a:stretch>
        </p:blipFill>
        <p:spPr>
          <a:xfrm>
            <a:off x="6777123" y="2162432"/>
            <a:ext cx="4507213" cy="2533136"/>
          </a:xfrm>
          <a:prstGeom prst="rect">
            <a:avLst/>
          </a:prstGeom>
        </p:spPr>
      </p:pic>
    </p:spTree>
    <p:extLst>
      <p:ext uri="{BB962C8B-B14F-4D97-AF65-F5344CB8AC3E}">
        <p14:creationId xmlns:p14="http://schemas.microsoft.com/office/powerpoint/2010/main" val="4290924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18431F-1D4F-25E4-1BFA-EC6BE2AD0B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BB55B5-2F27-6DE1-9C30-76DB444AF260}"/>
              </a:ext>
            </a:extLst>
          </p:cNvPr>
          <p:cNvSpPr>
            <a:spLocks noGrp="1"/>
          </p:cNvSpPr>
          <p:nvPr>
            <p:ph type="title"/>
          </p:nvPr>
        </p:nvSpPr>
        <p:spPr>
          <a:xfrm>
            <a:off x="334518" y="229957"/>
            <a:ext cx="11201400" cy="1106424"/>
          </a:xfrm>
        </p:spPr>
        <p:txBody>
          <a:bodyPr vert="horz" lIns="91440" tIns="45720" rIns="91440" bIns="45720" rtlCol="0" anchor="t" anchorCtr="0">
            <a:normAutofit/>
          </a:bodyPr>
          <a:lstStyle/>
          <a:p>
            <a:r>
              <a:rPr lang="en-US" sz="4000" b="1">
                <a:latin typeface="Raleway Medium"/>
              </a:rPr>
              <a:t>Industry Leaders </a:t>
            </a:r>
          </a:p>
        </p:txBody>
      </p:sp>
      <p:pic>
        <p:nvPicPr>
          <p:cNvPr id="7" name="Content Placeholder 6" descr="A graph of a company&#10;&#10;AI-generated content may be incorrect.">
            <a:extLst>
              <a:ext uri="{FF2B5EF4-FFF2-40B4-BE49-F238E27FC236}">
                <a16:creationId xmlns:a16="http://schemas.microsoft.com/office/drawing/2014/main" id="{B86ADA32-1F46-D620-1634-EC153C9E3580}"/>
              </a:ext>
            </a:extLst>
          </p:cNvPr>
          <p:cNvPicPr>
            <a:picLocks noChangeAspect="1"/>
          </p:cNvPicPr>
          <p:nvPr/>
        </p:nvPicPr>
        <p:blipFill>
          <a:blip r:embed="rId2"/>
          <a:stretch>
            <a:fillRect/>
          </a:stretch>
        </p:blipFill>
        <p:spPr>
          <a:xfrm>
            <a:off x="775986" y="983348"/>
            <a:ext cx="10639404" cy="5468321"/>
          </a:xfrm>
          <a:prstGeom prst="rect">
            <a:avLst/>
          </a:prstGeom>
        </p:spPr>
      </p:pic>
      <p:cxnSp>
        <p:nvCxnSpPr>
          <p:cNvPr id="4" name="Straight Connector 3">
            <a:extLst>
              <a:ext uri="{FF2B5EF4-FFF2-40B4-BE49-F238E27FC236}">
                <a16:creationId xmlns:a16="http://schemas.microsoft.com/office/drawing/2014/main" id="{421CAFA3-AFE4-1139-93DF-45DD65D331E1}"/>
              </a:ext>
            </a:extLst>
          </p:cNvPr>
          <p:cNvCxnSpPr>
            <a:cxnSpLocks/>
          </p:cNvCxnSpPr>
          <p:nvPr/>
        </p:nvCxnSpPr>
        <p:spPr>
          <a:xfrm>
            <a:off x="336054" y="755287"/>
            <a:ext cx="11721176"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131389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D8DE4-6EC0-CC29-E96B-3A2EF2ADA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5E1FB-3A7B-DA2E-3F3D-20AC4F7C5978}"/>
              </a:ext>
            </a:extLst>
          </p:cNvPr>
          <p:cNvSpPr>
            <a:spLocks noGrp="1"/>
          </p:cNvSpPr>
          <p:nvPr>
            <p:ph type="title"/>
          </p:nvPr>
        </p:nvSpPr>
        <p:spPr>
          <a:xfrm>
            <a:off x="406208" y="153667"/>
            <a:ext cx="10745788" cy="646396"/>
          </a:xfrm>
        </p:spPr>
        <p:txBody>
          <a:bodyPr/>
          <a:lstStyle/>
          <a:p>
            <a:r>
              <a:rPr lang="en-US"/>
              <a:t>Company's Mission</a:t>
            </a:r>
          </a:p>
        </p:txBody>
      </p:sp>
      <p:cxnSp>
        <p:nvCxnSpPr>
          <p:cNvPr id="10" name="Straight Arrow Connector 9">
            <a:extLst>
              <a:ext uri="{FF2B5EF4-FFF2-40B4-BE49-F238E27FC236}">
                <a16:creationId xmlns:a16="http://schemas.microsoft.com/office/drawing/2014/main" id="{31AFBD4F-4D99-E6B7-C940-A1D25090238F}"/>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9E34829-9EBD-2C1A-0480-59C5ECA56863}"/>
              </a:ext>
            </a:extLst>
          </p:cNvPr>
          <p:cNvCxnSpPr>
            <a:cxnSpLocks/>
          </p:cNvCxnSpPr>
          <p:nvPr/>
        </p:nvCxnSpPr>
        <p:spPr>
          <a:xfrm flipV="1">
            <a:off x="423814" y="836871"/>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9" name="Graphic 8" descr="File:Apple logo black.svg - Wikimedia Commons">
            <a:extLst>
              <a:ext uri="{FF2B5EF4-FFF2-40B4-BE49-F238E27FC236}">
                <a16:creationId xmlns:a16="http://schemas.microsoft.com/office/drawing/2014/main" id="{E886CFBF-080C-9BD4-90B4-BA6F092E2B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2096" y="6014412"/>
            <a:ext cx="580170" cy="686691"/>
          </a:xfrm>
          <a:prstGeom prst="rect">
            <a:avLst/>
          </a:prstGeom>
        </p:spPr>
      </p:pic>
      <p:sp>
        <p:nvSpPr>
          <p:cNvPr id="6" name="TextBox 5">
            <a:extLst>
              <a:ext uri="{FF2B5EF4-FFF2-40B4-BE49-F238E27FC236}">
                <a16:creationId xmlns:a16="http://schemas.microsoft.com/office/drawing/2014/main" id="{AFE16B7E-F5D4-A226-A9C7-786C7FABCBD0}"/>
              </a:ext>
            </a:extLst>
          </p:cNvPr>
          <p:cNvSpPr txBox="1"/>
          <p:nvPr/>
        </p:nvSpPr>
        <p:spPr>
          <a:xfrm>
            <a:off x="425622" y="940486"/>
            <a:ext cx="567037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t>Mission statement</a:t>
            </a:r>
            <a:r>
              <a:rPr lang="en-US"/>
              <a:t>: bringing the best user experience to its customers through innovative hardware, software and services. </a:t>
            </a:r>
          </a:p>
          <a:p>
            <a:endParaRPr lang="en-US"/>
          </a:p>
        </p:txBody>
      </p:sp>
      <p:sp>
        <p:nvSpPr>
          <p:cNvPr id="3" name="TextBox 2">
            <a:extLst>
              <a:ext uri="{FF2B5EF4-FFF2-40B4-BE49-F238E27FC236}">
                <a16:creationId xmlns:a16="http://schemas.microsoft.com/office/drawing/2014/main" id="{FD08255C-56BC-A153-D928-08311FF8CF03}"/>
              </a:ext>
            </a:extLst>
          </p:cNvPr>
          <p:cNvSpPr txBox="1"/>
          <p:nvPr/>
        </p:nvSpPr>
        <p:spPr>
          <a:xfrm>
            <a:off x="947350" y="2848918"/>
            <a:ext cx="514864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Unique ability to design and develop its own operating systems, hardware, application software allowing for enhanced vertical integration:</a:t>
            </a:r>
          </a:p>
          <a:p>
            <a:endParaRPr lang="en-US"/>
          </a:p>
          <a:p>
            <a:pPr marL="285750" indent="-285750">
              <a:buFont typeface="Arial"/>
              <a:buChar char="•"/>
            </a:pPr>
            <a:r>
              <a:rPr lang="en-US"/>
              <a:t>Refined innovative design and superior ease-of-use </a:t>
            </a:r>
          </a:p>
          <a:p>
            <a:pPr marL="285750" indent="-285750">
              <a:buFont typeface="Arial"/>
              <a:buChar char="•"/>
            </a:pPr>
            <a:r>
              <a:rPr lang="en-US"/>
              <a:t>Third party support</a:t>
            </a:r>
          </a:p>
          <a:p>
            <a:pPr marL="285750" indent="-285750">
              <a:buFont typeface="Arial"/>
              <a:buChar char="•"/>
            </a:pPr>
            <a:r>
              <a:rPr lang="en-US"/>
              <a:t>Investment in R&amp;D</a:t>
            </a:r>
          </a:p>
        </p:txBody>
      </p:sp>
      <p:pic>
        <p:nvPicPr>
          <p:cNvPr id="4" name="Picture 3" descr="A person holding a cell phone&#10;&#10;AI-generated content may be incorrect.">
            <a:extLst>
              <a:ext uri="{FF2B5EF4-FFF2-40B4-BE49-F238E27FC236}">
                <a16:creationId xmlns:a16="http://schemas.microsoft.com/office/drawing/2014/main" id="{7BE09CE1-F973-DF6C-8EC1-855882868C55}"/>
              </a:ext>
            </a:extLst>
          </p:cNvPr>
          <p:cNvPicPr>
            <a:picLocks noChangeAspect="1"/>
          </p:cNvPicPr>
          <p:nvPr/>
        </p:nvPicPr>
        <p:blipFill>
          <a:blip r:embed="rId4"/>
          <a:stretch>
            <a:fillRect/>
          </a:stretch>
        </p:blipFill>
        <p:spPr>
          <a:xfrm>
            <a:off x="7294321" y="1221946"/>
            <a:ext cx="4200494" cy="4070865"/>
          </a:xfrm>
          <a:prstGeom prst="rect">
            <a:avLst/>
          </a:prstGeom>
        </p:spPr>
      </p:pic>
    </p:spTree>
    <p:extLst>
      <p:ext uri="{BB962C8B-B14F-4D97-AF65-F5344CB8AC3E}">
        <p14:creationId xmlns:p14="http://schemas.microsoft.com/office/powerpoint/2010/main" val="38792527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12A68-D44E-979E-11B7-B6259DEEA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23DC6E-008E-3E5E-B5CB-A35917EAE23A}"/>
              </a:ext>
            </a:extLst>
          </p:cNvPr>
          <p:cNvSpPr>
            <a:spLocks noGrp="1"/>
          </p:cNvSpPr>
          <p:nvPr>
            <p:ph type="title"/>
          </p:nvPr>
        </p:nvSpPr>
        <p:spPr>
          <a:xfrm>
            <a:off x="536640" y="2640"/>
            <a:ext cx="10745788" cy="1188720"/>
          </a:xfrm>
        </p:spPr>
        <p:txBody>
          <a:bodyPr/>
          <a:lstStyle/>
          <a:p>
            <a:r>
              <a:rPr lang="en-US"/>
              <a:t>Company Overview</a:t>
            </a:r>
          </a:p>
        </p:txBody>
      </p:sp>
      <p:cxnSp>
        <p:nvCxnSpPr>
          <p:cNvPr id="10" name="Straight Arrow Connector 9">
            <a:extLst>
              <a:ext uri="{FF2B5EF4-FFF2-40B4-BE49-F238E27FC236}">
                <a16:creationId xmlns:a16="http://schemas.microsoft.com/office/drawing/2014/main" id="{859F918D-4E50-2DF5-94AB-2C811ACA7FB6}"/>
              </a:ext>
            </a:extLst>
          </p:cNvPr>
          <p:cNvCxnSpPr/>
          <p:nvPr/>
        </p:nvCxnSpPr>
        <p:spPr>
          <a:xfrm flipV="1">
            <a:off x="403220" y="597416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FBE583A-FE65-B6A8-35E8-60D2D53AE5F8}"/>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9" name="Graphic 8" descr="File:Apple logo black.svg - Wikimedia Commons">
            <a:extLst>
              <a:ext uri="{FF2B5EF4-FFF2-40B4-BE49-F238E27FC236}">
                <a16:creationId xmlns:a16="http://schemas.microsoft.com/office/drawing/2014/main" id="{FBCDB8DD-473D-D777-C90C-E4752B0CA8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2096" y="6014412"/>
            <a:ext cx="580170" cy="686691"/>
          </a:xfrm>
          <a:prstGeom prst="rect">
            <a:avLst/>
          </a:prstGeom>
        </p:spPr>
      </p:pic>
      <p:sp>
        <p:nvSpPr>
          <p:cNvPr id="17" name="Text Placeholder 16">
            <a:extLst>
              <a:ext uri="{FF2B5EF4-FFF2-40B4-BE49-F238E27FC236}">
                <a16:creationId xmlns:a16="http://schemas.microsoft.com/office/drawing/2014/main" id="{52E99B66-7F82-E542-A78B-0EF793D7B6F9}"/>
              </a:ext>
            </a:extLst>
          </p:cNvPr>
          <p:cNvSpPr>
            <a:spLocks noGrp="1"/>
          </p:cNvSpPr>
          <p:nvPr>
            <p:ph type="body" sz="quarter" idx="14"/>
          </p:nvPr>
        </p:nvSpPr>
        <p:spPr>
          <a:xfrm>
            <a:off x="536146" y="1550081"/>
            <a:ext cx="7160269" cy="4262257"/>
          </a:xfrm>
        </p:spPr>
        <p:txBody>
          <a:bodyPr vert="horz" lIns="91440" tIns="45720" rIns="91440" bIns="45720" rtlCol="0" anchor="t">
            <a:normAutofit/>
          </a:bodyPr>
          <a:lstStyle/>
          <a:p>
            <a:pPr marL="285750" indent="-285750">
              <a:buChar char="•"/>
            </a:pPr>
            <a:r>
              <a:rPr lang="en-US" sz="1400" b="1">
                <a:ea typeface="+mn-lt"/>
                <a:cs typeface="+mn-lt"/>
              </a:rPr>
              <a:t>Parent Company:</a:t>
            </a:r>
            <a:r>
              <a:rPr lang="en-US" sz="1400">
                <a:ea typeface="+mn-lt"/>
                <a:cs typeface="+mn-lt"/>
              </a:rPr>
              <a:t> Apple Inc. </a:t>
            </a:r>
          </a:p>
          <a:p>
            <a:pPr marL="285750" indent="-285750">
              <a:buChar char="•"/>
            </a:pPr>
            <a:r>
              <a:rPr lang="en-US" sz="1400" b="1">
                <a:ea typeface="+mn-lt"/>
                <a:cs typeface="+mn-lt"/>
              </a:rPr>
              <a:t>Organizational Structure:</a:t>
            </a:r>
            <a:r>
              <a:rPr lang="en-US" sz="1400">
                <a:ea typeface="+mn-lt"/>
                <a:cs typeface="+mn-lt"/>
              </a:rPr>
              <a:t> Functional organizational structure with product-based divisional elements. Core functions (Design, Marketing, Operations, etc...)drive central decision making</a:t>
            </a:r>
          </a:p>
          <a:p>
            <a:pPr marL="285750" indent="-285750">
              <a:buChar char="•"/>
            </a:pPr>
            <a:r>
              <a:rPr lang="en-US" sz="1400" b="1">
                <a:ea typeface="+mn-lt"/>
                <a:cs typeface="+mn-lt"/>
              </a:rPr>
              <a:t>Reportable Segments:</a:t>
            </a:r>
            <a:r>
              <a:rPr lang="en-US" sz="1400">
                <a:ea typeface="+mn-lt"/>
                <a:cs typeface="+mn-lt"/>
              </a:rPr>
              <a:t> Apple reports revenue across five major product and service category. (iPhone, iPad, Mac, accessories and services)</a:t>
            </a:r>
          </a:p>
          <a:p>
            <a:pPr marL="285750" indent="-285750">
              <a:buChar char="•"/>
            </a:pPr>
            <a:r>
              <a:rPr lang="en-US" sz="1400" b="1">
                <a:ea typeface="+mn-lt"/>
                <a:cs typeface="+mn-lt"/>
              </a:rPr>
              <a:t>Primary Revenue stream:</a:t>
            </a:r>
            <a:r>
              <a:rPr lang="en-US" sz="1400">
                <a:ea typeface="+mn-lt"/>
                <a:cs typeface="+mn-lt"/>
              </a:rPr>
              <a:t> Hardware remains most of the total revenue, yet services are the most profitable and strategic growth engines. Services account for ¼ of revenue. </a:t>
            </a:r>
          </a:p>
          <a:p>
            <a:pPr marL="285750" indent="-285750">
              <a:buChar char="•"/>
            </a:pPr>
            <a:r>
              <a:rPr lang="en-US" sz="1400" b="1">
                <a:ea typeface="+mn-lt"/>
                <a:cs typeface="+mn-lt"/>
              </a:rPr>
              <a:t>Other ventures</a:t>
            </a:r>
            <a:r>
              <a:rPr lang="en-US" sz="1400">
                <a:ea typeface="+mn-lt"/>
                <a:cs typeface="+mn-lt"/>
              </a:rPr>
              <a:t>: AI and on-device intelligence, "next gen battery" project, non-invasive health &amp;medical monitoring, Project B518 (Satellite communication), Automation and Robotics, Apple search engine, Neural interface Brain + Computer R&amp;D, Apple payments (banking expansion).</a:t>
            </a:r>
          </a:p>
        </p:txBody>
      </p:sp>
      <p:pic>
        <p:nvPicPr>
          <p:cNvPr id="18" name="Picture 17" descr="A group of cell phones&#10;&#10;AI-generated content may be incorrect.">
            <a:extLst>
              <a:ext uri="{FF2B5EF4-FFF2-40B4-BE49-F238E27FC236}">
                <a16:creationId xmlns:a16="http://schemas.microsoft.com/office/drawing/2014/main" id="{6E2DAC51-0878-5B16-86CB-45C687BEC98F}"/>
              </a:ext>
            </a:extLst>
          </p:cNvPr>
          <p:cNvPicPr>
            <a:picLocks noChangeAspect="1"/>
          </p:cNvPicPr>
          <p:nvPr/>
        </p:nvPicPr>
        <p:blipFill>
          <a:blip r:embed="rId4"/>
          <a:stretch>
            <a:fillRect/>
          </a:stretch>
        </p:blipFill>
        <p:spPr>
          <a:xfrm>
            <a:off x="7698946" y="2261544"/>
            <a:ext cx="4777946" cy="2506534"/>
          </a:xfrm>
          <a:prstGeom prst="rect">
            <a:avLst/>
          </a:prstGeom>
        </p:spPr>
      </p:pic>
    </p:spTree>
    <p:extLst>
      <p:ext uri="{BB962C8B-B14F-4D97-AF65-F5344CB8AC3E}">
        <p14:creationId xmlns:p14="http://schemas.microsoft.com/office/powerpoint/2010/main" val="2360855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F72A7-423E-F131-C7CF-1F153272E7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45509-3547-09EE-21D2-01D4BA1CB47B}"/>
              </a:ext>
            </a:extLst>
          </p:cNvPr>
          <p:cNvSpPr>
            <a:spLocks noGrp="1"/>
          </p:cNvSpPr>
          <p:nvPr>
            <p:ph type="title"/>
          </p:nvPr>
        </p:nvSpPr>
        <p:spPr>
          <a:xfrm>
            <a:off x="1181" y="2640"/>
            <a:ext cx="10745788" cy="653261"/>
          </a:xfrm>
        </p:spPr>
        <p:txBody>
          <a:bodyPr/>
          <a:lstStyle/>
          <a:p>
            <a:r>
              <a:rPr lang="en-US"/>
              <a:t>Products</a:t>
            </a:r>
          </a:p>
        </p:txBody>
      </p:sp>
      <p:cxnSp>
        <p:nvCxnSpPr>
          <p:cNvPr id="10" name="Straight Arrow Connector 9">
            <a:extLst>
              <a:ext uri="{FF2B5EF4-FFF2-40B4-BE49-F238E27FC236}">
                <a16:creationId xmlns:a16="http://schemas.microsoft.com/office/drawing/2014/main" id="{5395C2F0-D8B2-143B-17BB-B2EE14D7E08C}"/>
              </a:ext>
            </a:extLst>
          </p:cNvPr>
          <p:cNvCxnSpPr/>
          <p:nvPr/>
        </p:nvCxnSpPr>
        <p:spPr>
          <a:xfrm flipV="1">
            <a:off x="320842" y="625562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A223311-5614-A79D-EB0E-62464FC75157}"/>
              </a:ext>
            </a:extLst>
          </p:cNvPr>
          <p:cNvCxnSpPr>
            <a:cxnSpLocks/>
          </p:cNvCxnSpPr>
          <p:nvPr/>
        </p:nvCxnSpPr>
        <p:spPr>
          <a:xfrm flipV="1">
            <a:off x="320841" y="65151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9" name="Graphic 8" descr="File:Apple logo black.svg - Wikimedia Commons">
            <a:extLst>
              <a:ext uri="{FF2B5EF4-FFF2-40B4-BE49-F238E27FC236}">
                <a16:creationId xmlns:a16="http://schemas.microsoft.com/office/drawing/2014/main" id="{C10D9B48-FE38-CF43-0899-923DFBB216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73555" y="6391979"/>
            <a:ext cx="394819" cy="467016"/>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2B9F6AD4-91AE-9120-C805-7A9232165A08}"/>
              </a:ext>
            </a:extLst>
          </p:cNvPr>
          <p:cNvPicPr>
            <a:picLocks noChangeAspect="1"/>
          </p:cNvPicPr>
          <p:nvPr/>
        </p:nvPicPr>
        <p:blipFill>
          <a:blip r:embed="rId4"/>
          <a:stretch>
            <a:fillRect/>
          </a:stretch>
        </p:blipFill>
        <p:spPr>
          <a:xfrm>
            <a:off x="837514" y="801886"/>
            <a:ext cx="10523838" cy="2851527"/>
          </a:xfrm>
          <a:prstGeom prst="rect">
            <a:avLst/>
          </a:prstGeom>
        </p:spPr>
      </p:pic>
      <p:pic>
        <p:nvPicPr>
          <p:cNvPr id="8" name="Picture 7" descr="A close-up of a remote control&#10;&#10;AI-generated content may be incorrect.">
            <a:extLst>
              <a:ext uri="{FF2B5EF4-FFF2-40B4-BE49-F238E27FC236}">
                <a16:creationId xmlns:a16="http://schemas.microsoft.com/office/drawing/2014/main" id="{83D8B75E-E540-3FAA-9E37-2F021387AE73}"/>
              </a:ext>
            </a:extLst>
          </p:cNvPr>
          <p:cNvPicPr>
            <a:picLocks noChangeAspect="1"/>
          </p:cNvPicPr>
          <p:nvPr/>
        </p:nvPicPr>
        <p:blipFill>
          <a:blip r:embed="rId5"/>
          <a:stretch>
            <a:fillRect/>
          </a:stretch>
        </p:blipFill>
        <p:spPr>
          <a:xfrm>
            <a:off x="839316" y="3988228"/>
            <a:ext cx="10520234" cy="2231597"/>
          </a:xfrm>
          <a:prstGeom prst="rect">
            <a:avLst/>
          </a:prstGeom>
        </p:spPr>
      </p:pic>
    </p:spTree>
    <p:extLst>
      <p:ext uri="{BB962C8B-B14F-4D97-AF65-F5344CB8AC3E}">
        <p14:creationId xmlns:p14="http://schemas.microsoft.com/office/powerpoint/2010/main" val="15157331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606AD-473E-3170-2EEB-A47F84DCCCDE}"/>
            </a:ext>
          </a:extLst>
        </p:cNvPr>
        <p:cNvGrpSpPr/>
        <p:nvPr/>
      </p:nvGrpSpPr>
      <p:grpSpPr>
        <a:xfrm>
          <a:off x="0" y="0"/>
          <a:ext cx="0" cy="0"/>
          <a:chOff x="0" y="0"/>
          <a:chExt cx="0" cy="0"/>
        </a:xfrm>
      </p:grpSpPr>
      <p:pic>
        <p:nvPicPr>
          <p:cNvPr id="6" name="Picture 5" descr="A blue cloud with white background&#10;&#10;AI-generated content may be incorrect.">
            <a:extLst>
              <a:ext uri="{FF2B5EF4-FFF2-40B4-BE49-F238E27FC236}">
                <a16:creationId xmlns:a16="http://schemas.microsoft.com/office/drawing/2014/main" id="{5E7297B2-CB31-E083-DA09-F4BA750029BD}"/>
              </a:ext>
            </a:extLst>
          </p:cNvPr>
          <p:cNvPicPr>
            <a:picLocks noChangeAspect="1"/>
          </p:cNvPicPr>
          <p:nvPr/>
        </p:nvPicPr>
        <p:blipFill>
          <a:blip r:embed="rId2"/>
          <a:stretch>
            <a:fillRect/>
          </a:stretch>
        </p:blipFill>
        <p:spPr>
          <a:xfrm>
            <a:off x="1797127" y="4384170"/>
            <a:ext cx="1888429" cy="1075707"/>
          </a:xfrm>
          <a:prstGeom prst="rect">
            <a:avLst/>
          </a:prstGeom>
        </p:spPr>
      </p:pic>
      <p:sp>
        <p:nvSpPr>
          <p:cNvPr id="2" name="Title 1">
            <a:extLst>
              <a:ext uri="{FF2B5EF4-FFF2-40B4-BE49-F238E27FC236}">
                <a16:creationId xmlns:a16="http://schemas.microsoft.com/office/drawing/2014/main" id="{16B10DC9-F3AA-EAB6-D55D-663CAA1C7EA4}"/>
              </a:ext>
            </a:extLst>
          </p:cNvPr>
          <p:cNvSpPr>
            <a:spLocks noGrp="1"/>
          </p:cNvSpPr>
          <p:nvPr>
            <p:ph type="title"/>
          </p:nvPr>
        </p:nvSpPr>
        <p:spPr>
          <a:xfrm>
            <a:off x="1181" y="2640"/>
            <a:ext cx="10745788" cy="653261"/>
          </a:xfrm>
        </p:spPr>
        <p:txBody>
          <a:bodyPr/>
          <a:lstStyle/>
          <a:p>
            <a:r>
              <a:rPr lang="en-US"/>
              <a:t>Services</a:t>
            </a:r>
          </a:p>
        </p:txBody>
      </p:sp>
      <p:cxnSp>
        <p:nvCxnSpPr>
          <p:cNvPr id="10" name="Straight Arrow Connector 9">
            <a:extLst>
              <a:ext uri="{FF2B5EF4-FFF2-40B4-BE49-F238E27FC236}">
                <a16:creationId xmlns:a16="http://schemas.microsoft.com/office/drawing/2014/main" id="{032BE078-40DE-91CB-1BF1-262CE2F30B10}"/>
              </a:ext>
            </a:extLst>
          </p:cNvPr>
          <p:cNvCxnSpPr/>
          <p:nvPr/>
        </p:nvCxnSpPr>
        <p:spPr>
          <a:xfrm flipV="1">
            <a:off x="320842" y="625562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81F65F5-CF99-8F81-EA0F-06C488EFDA49}"/>
              </a:ext>
            </a:extLst>
          </p:cNvPr>
          <p:cNvCxnSpPr>
            <a:cxnSpLocks/>
          </p:cNvCxnSpPr>
          <p:nvPr/>
        </p:nvCxnSpPr>
        <p:spPr>
          <a:xfrm flipV="1">
            <a:off x="320841" y="61434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Picture 4" descr="A group of logos on a black background&#10;&#10;AI-generated content may be incorrect.">
            <a:extLst>
              <a:ext uri="{FF2B5EF4-FFF2-40B4-BE49-F238E27FC236}">
                <a16:creationId xmlns:a16="http://schemas.microsoft.com/office/drawing/2014/main" id="{FBFE3EFC-CC03-5A50-6092-1066B5E966C5}"/>
              </a:ext>
            </a:extLst>
          </p:cNvPr>
          <p:cNvPicPr>
            <a:picLocks noChangeAspect="1"/>
          </p:cNvPicPr>
          <p:nvPr/>
        </p:nvPicPr>
        <p:blipFill>
          <a:blip r:embed="rId3"/>
          <a:srcRect l="-73" t="-1024" r="218" b="1024"/>
          <a:stretch>
            <a:fillRect/>
          </a:stretch>
        </p:blipFill>
        <p:spPr>
          <a:xfrm>
            <a:off x="47005" y="1022194"/>
            <a:ext cx="4254966" cy="5141958"/>
          </a:xfrm>
          <a:prstGeom prst="rect">
            <a:avLst/>
          </a:prstGeom>
        </p:spPr>
      </p:pic>
      <p:pic>
        <p:nvPicPr>
          <p:cNvPr id="9" name="Graphic 8" descr="File:Apple logo black.svg - Wikimedia Commons">
            <a:extLst>
              <a:ext uri="{FF2B5EF4-FFF2-40B4-BE49-F238E27FC236}">
                <a16:creationId xmlns:a16="http://schemas.microsoft.com/office/drawing/2014/main" id="{C23CD282-E2B6-019D-2D2E-39640A0CFC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73555" y="6391979"/>
            <a:ext cx="394819" cy="467016"/>
          </a:xfrm>
          <a:prstGeom prst="rect">
            <a:avLst/>
          </a:prstGeom>
        </p:spPr>
      </p:pic>
      <p:pic>
        <p:nvPicPr>
          <p:cNvPr id="7" name="Picture 6" descr="A blue square with white letters and a triangle&#10;&#10;AI-generated content may be incorrect.">
            <a:extLst>
              <a:ext uri="{FF2B5EF4-FFF2-40B4-BE49-F238E27FC236}">
                <a16:creationId xmlns:a16="http://schemas.microsoft.com/office/drawing/2014/main" id="{CF21273D-00DF-412B-07FF-A704A04095EA}"/>
              </a:ext>
            </a:extLst>
          </p:cNvPr>
          <p:cNvPicPr>
            <a:picLocks noChangeAspect="1"/>
          </p:cNvPicPr>
          <p:nvPr/>
        </p:nvPicPr>
        <p:blipFill>
          <a:blip r:embed="rId6"/>
          <a:stretch>
            <a:fillRect/>
          </a:stretch>
        </p:blipFill>
        <p:spPr>
          <a:xfrm>
            <a:off x="1977212" y="889967"/>
            <a:ext cx="890162" cy="896357"/>
          </a:xfrm>
          <a:prstGeom prst="rect">
            <a:avLst/>
          </a:prstGeom>
        </p:spPr>
      </p:pic>
      <p:sp>
        <p:nvSpPr>
          <p:cNvPr id="8" name="TextBox 7">
            <a:extLst>
              <a:ext uri="{FF2B5EF4-FFF2-40B4-BE49-F238E27FC236}">
                <a16:creationId xmlns:a16="http://schemas.microsoft.com/office/drawing/2014/main" id="{9EAAD0FB-014A-2E2C-111A-D58E6F406E86}"/>
              </a:ext>
            </a:extLst>
          </p:cNvPr>
          <p:cNvSpPr txBox="1"/>
          <p:nvPr/>
        </p:nvSpPr>
        <p:spPr>
          <a:xfrm>
            <a:off x="5163048" y="661706"/>
            <a:ext cx="6709316"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b="1"/>
              <a:t>High-margin recurring revenue engine: </a:t>
            </a:r>
            <a:r>
              <a:rPr lang="en-US" sz="1400"/>
              <a:t>Services</a:t>
            </a:r>
            <a:r>
              <a:rPr lang="en-US" sz="1400">
                <a:ea typeface="+mn-lt"/>
                <a:cs typeface="+mn-lt"/>
              </a:rPr>
              <a:t> segment is Apple’s fastest-growing and highest-margin business. Generates predictable, subscription-based cash flow.</a:t>
            </a:r>
            <a:endParaRPr lang="en-US" sz="1400"/>
          </a:p>
          <a:p>
            <a:pPr marL="285750" indent="-285750">
              <a:buFont typeface="Arial"/>
              <a:buChar char="•"/>
            </a:pPr>
            <a:r>
              <a:rPr lang="en-US" sz="1400" b="1"/>
              <a:t>Deep ecosystem integration: </a:t>
            </a:r>
            <a:r>
              <a:rPr lang="en-US" sz="1400"/>
              <a:t>Services</a:t>
            </a:r>
            <a:r>
              <a:rPr lang="en-US" sz="1400">
                <a:ea typeface="+mn-lt"/>
                <a:cs typeface="+mn-lt"/>
              </a:rPr>
              <a:t> are tightly connected to Apple devices, increasing stickiness and customer retention.</a:t>
            </a:r>
            <a:endParaRPr lang="en-US" sz="1400"/>
          </a:p>
          <a:p>
            <a:pPr marL="285750" indent="-285750">
              <a:buFont typeface="Arial"/>
              <a:buChar char="•"/>
            </a:pPr>
            <a:r>
              <a:rPr lang="en-US" sz="1400">
                <a:ea typeface="+mn-lt"/>
                <a:cs typeface="+mn-lt"/>
              </a:rPr>
              <a:t>Expands lifetime value of each user.</a:t>
            </a:r>
            <a:endParaRPr lang="en-US" sz="1400"/>
          </a:p>
          <a:p>
            <a:pPr marL="285750" indent="-285750" algn="l">
              <a:buFont typeface="Arial"/>
              <a:buChar char="•"/>
            </a:pPr>
            <a:endParaRPr lang="en-US"/>
          </a:p>
        </p:txBody>
      </p:sp>
      <p:sp>
        <p:nvSpPr>
          <p:cNvPr id="13" name="TextBox 12">
            <a:extLst>
              <a:ext uri="{FF2B5EF4-FFF2-40B4-BE49-F238E27FC236}">
                <a16:creationId xmlns:a16="http://schemas.microsoft.com/office/drawing/2014/main" id="{3FAA5929-0212-7398-74BC-BEE3903E9CAA}"/>
              </a:ext>
            </a:extLst>
          </p:cNvPr>
          <p:cNvSpPr txBox="1"/>
          <p:nvPr/>
        </p:nvSpPr>
        <p:spPr>
          <a:xfrm>
            <a:off x="5375523" y="2320826"/>
            <a:ext cx="644091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buFont typeface="Arial"/>
              <a:buChar char="•"/>
            </a:pPr>
            <a:r>
              <a:rPr lang="en-US" sz="1400" b="1">
                <a:ea typeface="+mn-lt"/>
                <a:cs typeface="+mn-lt"/>
              </a:rPr>
              <a:t>App Store</a:t>
            </a:r>
            <a:r>
              <a:rPr lang="en-US" sz="1400">
                <a:ea typeface="+mn-lt"/>
                <a:cs typeface="+mn-lt"/>
              </a:rPr>
              <a:t> – world’s largest app marketplace, massive developer ecosystem.</a:t>
            </a:r>
            <a:endParaRPr lang="en-US" sz="1400"/>
          </a:p>
          <a:p>
            <a:pPr>
              <a:lnSpc>
                <a:spcPct val="150000"/>
              </a:lnSpc>
              <a:buFont typeface="Arial"/>
              <a:buChar char="•"/>
            </a:pPr>
            <a:r>
              <a:rPr lang="en-US" sz="1400" b="1">
                <a:ea typeface="+mn-lt"/>
                <a:cs typeface="+mn-lt"/>
              </a:rPr>
              <a:t>Apple Music / Apple TV+</a:t>
            </a:r>
            <a:r>
              <a:rPr lang="en-US" sz="1400">
                <a:ea typeface="+mn-lt"/>
                <a:cs typeface="+mn-lt"/>
              </a:rPr>
              <a:t> – streaming media, original content, subscription entertainment.</a:t>
            </a:r>
            <a:endParaRPr lang="en-US" sz="1400"/>
          </a:p>
          <a:p>
            <a:pPr>
              <a:lnSpc>
                <a:spcPct val="150000"/>
              </a:lnSpc>
              <a:buFont typeface="Arial"/>
              <a:buChar char="•"/>
            </a:pPr>
            <a:r>
              <a:rPr lang="en-US" sz="1400" b="1">
                <a:ea typeface="+mn-lt"/>
                <a:cs typeface="+mn-lt"/>
              </a:rPr>
              <a:t>iCloud</a:t>
            </a:r>
            <a:r>
              <a:rPr lang="en-US" sz="1400">
                <a:ea typeface="+mn-lt"/>
                <a:cs typeface="+mn-lt"/>
              </a:rPr>
              <a:t> – cloud storage, device backup, and cross-device sync.</a:t>
            </a:r>
            <a:endParaRPr lang="en-US" sz="1400"/>
          </a:p>
          <a:p>
            <a:pPr>
              <a:lnSpc>
                <a:spcPct val="150000"/>
              </a:lnSpc>
              <a:buFont typeface="Arial"/>
              <a:buChar char="•"/>
            </a:pPr>
            <a:r>
              <a:rPr lang="en-US" sz="1400" b="1">
                <a:ea typeface="+mn-lt"/>
                <a:cs typeface="+mn-lt"/>
              </a:rPr>
              <a:t>Apple Pay</a:t>
            </a:r>
            <a:r>
              <a:rPr lang="en-US" sz="1400">
                <a:ea typeface="+mn-lt"/>
                <a:cs typeface="+mn-lt"/>
              </a:rPr>
              <a:t> – secure mobile payments, tap-to-pay, and growing financial services footprint.</a:t>
            </a:r>
            <a:endParaRPr lang="en-US" sz="1400"/>
          </a:p>
          <a:p>
            <a:pPr>
              <a:lnSpc>
                <a:spcPct val="150000"/>
              </a:lnSpc>
              <a:buFont typeface="Arial"/>
              <a:buChar char="•"/>
            </a:pPr>
            <a:r>
              <a:rPr lang="en-US" sz="1400" b="1">
                <a:ea typeface="+mn-lt"/>
                <a:cs typeface="+mn-lt"/>
              </a:rPr>
              <a:t>AppleCare</a:t>
            </a:r>
            <a:r>
              <a:rPr lang="en-US" sz="1400">
                <a:ea typeface="+mn-lt"/>
                <a:cs typeface="+mn-lt"/>
              </a:rPr>
              <a:t> – extended warranty, support, and device protection plans.</a:t>
            </a:r>
            <a:endParaRPr lang="en-US" sz="1400"/>
          </a:p>
          <a:p>
            <a:pPr>
              <a:lnSpc>
                <a:spcPct val="150000"/>
              </a:lnSpc>
              <a:buFont typeface="Arial"/>
              <a:buChar char="•"/>
            </a:pPr>
            <a:r>
              <a:rPr lang="en-US" sz="1400" b="1">
                <a:ea typeface="+mn-lt"/>
                <a:cs typeface="+mn-lt"/>
              </a:rPr>
              <a:t>Apple Fitness+</a:t>
            </a:r>
            <a:r>
              <a:rPr lang="en-US" sz="1400">
                <a:ea typeface="+mn-lt"/>
                <a:cs typeface="+mn-lt"/>
              </a:rPr>
              <a:t> – subscription workouts integrated with Apple Watch.</a:t>
            </a:r>
            <a:endParaRPr lang="en-US" sz="1400"/>
          </a:p>
          <a:p>
            <a:pPr>
              <a:lnSpc>
                <a:spcPct val="150000"/>
              </a:lnSpc>
              <a:buFont typeface="Arial"/>
              <a:buChar char="•"/>
            </a:pPr>
            <a:r>
              <a:rPr lang="en-US" sz="1400" b="1">
                <a:ea typeface="+mn-lt"/>
                <a:cs typeface="+mn-lt"/>
              </a:rPr>
              <a:t>Apple One</a:t>
            </a:r>
            <a:r>
              <a:rPr lang="en-US" sz="1400">
                <a:ea typeface="+mn-lt"/>
                <a:cs typeface="+mn-lt"/>
              </a:rPr>
              <a:t> – bundled subscription offering across Music, TV+, iCloud, Fitness+, and more.</a:t>
            </a:r>
            <a:endParaRPr lang="en-US" sz="1400"/>
          </a:p>
          <a:p>
            <a:pPr marL="285750" indent="-285750" algn="l">
              <a:lnSpc>
                <a:spcPct val="150000"/>
              </a:lnSpc>
              <a:buFont typeface="Arial"/>
              <a:buChar char="•"/>
            </a:pPr>
            <a:endParaRPr lang="en-US" sz="1400"/>
          </a:p>
          <a:p>
            <a:endParaRPr lang="en-US" sz="1400"/>
          </a:p>
          <a:p>
            <a:endParaRPr lang="en-US" sz="1400"/>
          </a:p>
        </p:txBody>
      </p:sp>
    </p:spTree>
    <p:extLst>
      <p:ext uri="{BB962C8B-B14F-4D97-AF65-F5344CB8AC3E}">
        <p14:creationId xmlns:p14="http://schemas.microsoft.com/office/powerpoint/2010/main" val="41702147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B4588-4B3B-F966-4E58-D3E54351D6ED}"/>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5686C5FC-5C8F-F52E-A478-8F4C3D368619}"/>
              </a:ext>
            </a:extLst>
          </p:cNvPr>
          <p:cNvSpPr>
            <a:spLocks noGrp="1"/>
          </p:cNvSpPr>
          <p:nvPr>
            <p:ph type="title"/>
          </p:nvPr>
        </p:nvSpPr>
        <p:spPr>
          <a:xfrm>
            <a:off x="721168" y="332980"/>
            <a:ext cx="10745788" cy="1188720"/>
          </a:xfrm>
        </p:spPr>
        <p:txBody>
          <a:bodyPr/>
          <a:lstStyle/>
          <a:p>
            <a:r>
              <a:rPr lang="en-US"/>
              <a:t>Product and Services Performance</a:t>
            </a:r>
          </a:p>
        </p:txBody>
      </p:sp>
      <p:sp>
        <p:nvSpPr>
          <p:cNvPr id="6" name="Rectangle: Rounded Corners 5">
            <a:extLst>
              <a:ext uri="{FF2B5EF4-FFF2-40B4-BE49-F238E27FC236}">
                <a16:creationId xmlns:a16="http://schemas.microsoft.com/office/drawing/2014/main" id="{EC1DB8E0-063E-5ADD-0707-C29AB8521316}"/>
              </a:ext>
            </a:extLst>
          </p:cNvPr>
          <p:cNvSpPr/>
          <p:nvPr/>
        </p:nvSpPr>
        <p:spPr>
          <a:xfrm>
            <a:off x="724313" y="1518556"/>
            <a:ext cx="10964908" cy="47877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File:Apple logo black.svg - Wikimedia Commons">
            <a:extLst>
              <a:ext uri="{FF2B5EF4-FFF2-40B4-BE49-F238E27FC236}">
                <a16:creationId xmlns:a16="http://schemas.microsoft.com/office/drawing/2014/main" id="{F10BE5BC-34D7-C2FF-1780-C48390A3EE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7284" y="6309602"/>
            <a:ext cx="408549" cy="473880"/>
          </a:xfrm>
          <a:prstGeom prst="rect">
            <a:avLst/>
          </a:prstGeom>
        </p:spPr>
      </p:pic>
      <p:pic>
        <p:nvPicPr>
          <p:cNvPr id="2" name="Picture 1">
            <a:extLst>
              <a:ext uri="{FF2B5EF4-FFF2-40B4-BE49-F238E27FC236}">
                <a16:creationId xmlns:a16="http://schemas.microsoft.com/office/drawing/2014/main" id="{7D1A7EBF-A163-635C-39E4-6BDC51A7CA38}"/>
              </a:ext>
            </a:extLst>
          </p:cNvPr>
          <p:cNvPicPr>
            <a:picLocks noChangeAspect="1"/>
          </p:cNvPicPr>
          <p:nvPr/>
        </p:nvPicPr>
        <p:blipFill>
          <a:blip r:embed="rId4"/>
          <a:stretch>
            <a:fillRect/>
          </a:stretch>
        </p:blipFill>
        <p:spPr>
          <a:xfrm>
            <a:off x="870681" y="2385755"/>
            <a:ext cx="10539882" cy="2841624"/>
          </a:xfrm>
          <a:prstGeom prst="rect">
            <a:avLst/>
          </a:prstGeom>
        </p:spPr>
      </p:pic>
      <p:sp>
        <p:nvSpPr>
          <p:cNvPr id="5" name="Rectangle 4">
            <a:extLst>
              <a:ext uri="{FF2B5EF4-FFF2-40B4-BE49-F238E27FC236}">
                <a16:creationId xmlns:a16="http://schemas.microsoft.com/office/drawing/2014/main" id="{5A2661BE-E14A-3ABD-B43F-ACBA06366993}"/>
              </a:ext>
            </a:extLst>
          </p:cNvPr>
          <p:cNvSpPr/>
          <p:nvPr/>
        </p:nvSpPr>
        <p:spPr>
          <a:xfrm>
            <a:off x="936716" y="3336821"/>
            <a:ext cx="6803816" cy="57955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614E03-8939-3A4D-AD37-1B45A67294B0}"/>
              </a:ext>
            </a:extLst>
          </p:cNvPr>
          <p:cNvSpPr/>
          <p:nvPr/>
        </p:nvSpPr>
        <p:spPr>
          <a:xfrm>
            <a:off x="941120" y="4543687"/>
            <a:ext cx="6795006" cy="3064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5670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5F9DB-BCCF-A560-096B-9FCBA643D0B1}"/>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4A97E911-B5B4-535C-AE69-1BF3999A8D71}"/>
              </a:ext>
            </a:extLst>
          </p:cNvPr>
          <p:cNvSpPr>
            <a:spLocks noGrp="1"/>
          </p:cNvSpPr>
          <p:nvPr>
            <p:ph type="title"/>
          </p:nvPr>
        </p:nvSpPr>
        <p:spPr>
          <a:xfrm>
            <a:off x="721168" y="346194"/>
            <a:ext cx="10745788" cy="686593"/>
          </a:xfrm>
        </p:spPr>
        <p:txBody>
          <a:bodyPr/>
          <a:lstStyle/>
          <a:p>
            <a:r>
              <a:rPr lang="en-US"/>
              <a:t>Product and Services Gross Margin</a:t>
            </a:r>
          </a:p>
        </p:txBody>
      </p:sp>
      <p:sp>
        <p:nvSpPr>
          <p:cNvPr id="6" name="Rectangle: Rounded Corners 5">
            <a:extLst>
              <a:ext uri="{FF2B5EF4-FFF2-40B4-BE49-F238E27FC236}">
                <a16:creationId xmlns:a16="http://schemas.microsoft.com/office/drawing/2014/main" id="{61B2DA5B-5393-14A5-8D48-B12DD8E9BE57}"/>
              </a:ext>
            </a:extLst>
          </p:cNvPr>
          <p:cNvSpPr/>
          <p:nvPr/>
        </p:nvSpPr>
        <p:spPr>
          <a:xfrm>
            <a:off x="1630475" y="1518556"/>
            <a:ext cx="8926045" cy="47877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File:Apple logo black.svg - Wikimedia Commons">
            <a:extLst>
              <a:ext uri="{FF2B5EF4-FFF2-40B4-BE49-F238E27FC236}">
                <a16:creationId xmlns:a16="http://schemas.microsoft.com/office/drawing/2014/main" id="{BCF00E18-B3FF-C19F-277D-EF7DE56A5F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7284" y="6309602"/>
            <a:ext cx="408549" cy="47388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4A6F9635-37D2-D256-298D-47667AFCD69E}"/>
              </a:ext>
            </a:extLst>
          </p:cNvPr>
          <p:cNvPicPr>
            <a:picLocks noChangeAspect="1"/>
          </p:cNvPicPr>
          <p:nvPr/>
        </p:nvPicPr>
        <p:blipFill>
          <a:blip r:embed="rId4"/>
          <a:stretch>
            <a:fillRect/>
          </a:stretch>
        </p:blipFill>
        <p:spPr>
          <a:xfrm>
            <a:off x="1712397" y="2599982"/>
            <a:ext cx="8753475" cy="2495550"/>
          </a:xfrm>
          <a:prstGeom prst="rect">
            <a:avLst/>
          </a:prstGeom>
        </p:spPr>
      </p:pic>
      <p:sp>
        <p:nvSpPr>
          <p:cNvPr id="5" name="Rectangle 4">
            <a:extLst>
              <a:ext uri="{FF2B5EF4-FFF2-40B4-BE49-F238E27FC236}">
                <a16:creationId xmlns:a16="http://schemas.microsoft.com/office/drawing/2014/main" id="{AA74FCCF-F867-3129-E5D3-09A921CEAF0F}"/>
              </a:ext>
            </a:extLst>
          </p:cNvPr>
          <p:cNvSpPr/>
          <p:nvPr/>
        </p:nvSpPr>
        <p:spPr>
          <a:xfrm>
            <a:off x="2081918" y="4512854"/>
            <a:ext cx="7504150" cy="2404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CB2026A-F4A1-A1BF-C335-D5DFFB4D5055}"/>
              </a:ext>
            </a:extLst>
          </p:cNvPr>
          <p:cNvSpPr/>
          <p:nvPr/>
        </p:nvSpPr>
        <p:spPr>
          <a:xfrm>
            <a:off x="2310958" y="4772728"/>
            <a:ext cx="6957977" cy="19635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8DFA21-B9FD-22F9-48FF-381BE035CEE4}"/>
              </a:ext>
            </a:extLst>
          </p:cNvPr>
          <p:cNvSpPr/>
          <p:nvPr/>
        </p:nvSpPr>
        <p:spPr>
          <a:xfrm>
            <a:off x="7226519" y="3601098"/>
            <a:ext cx="879596" cy="24920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2959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C8B92-F869-F1C2-48C4-FF00A8C1D8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ED4E0A-BE53-A761-C95E-682CADB5248C}"/>
              </a:ext>
            </a:extLst>
          </p:cNvPr>
          <p:cNvSpPr>
            <a:spLocks noGrp="1"/>
          </p:cNvSpPr>
          <p:nvPr>
            <p:ph type="title"/>
          </p:nvPr>
        </p:nvSpPr>
        <p:spPr>
          <a:xfrm>
            <a:off x="536640" y="2640"/>
            <a:ext cx="10745788" cy="1188720"/>
          </a:xfrm>
        </p:spPr>
        <p:txBody>
          <a:bodyPr/>
          <a:lstStyle/>
          <a:p>
            <a:r>
              <a:rPr lang="en-US"/>
              <a:t>Macro and Market Risks</a:t>
            </a:r>
          </a:p>
        </p:txBody>
      </p:sp>
      <p:sp>
        <p:nvSpPr>
          <p:cNvPr id="4" name="Text Placeholder 3">
            <a:extLst>
              <a:ext uri="{FF2B5EF4-FFF2-40B4-BE49-F238E27FC236}">
                <a16:creationId xmlns:a16="http://schemas.microsoft.com/office/drawing/2014/main" id="{817DC43B-FC02-8C14-80AF-91FC332363E2}"/>
              </a:ext>
            </a:extLst>
          </p:cNvPr>
          <p:cNvSpPr>
            <a:spLocks noGrp="1"/>
          </p:cNvSpPr>
          <p:nvPr>
            <p:ph type="body" sz="quarter" idx="13"/>
          </p:nvPr>
        </p:nvSpPr>
        <p:spPr>
          <a:xfrm>
            <a:off x="539675" y="1401477"/>
            <a:ext cx="11065526" cy="4688715"/>
          </a:xfrm>
        </p:spPr>
        <p:txBody>
          <a:bodyPr vert="horz" lIns="91440" tIns="45720" rIns="91440" bIns="45720" rtlCol="0" anchor="t">
            <a:noAutofit/>
          </a:bodyPr>
          <a:lstStyle/>
          <a:p>
            <a:pPr>
              <a:lnSpc>
                <a:spcPct val="100000"/>
              </a:lnSpc>
              <a:buFont typeface="Arial"/>
              <a:buChar char="•"/>
            </a:pPr>
            <a:r>
              <a:rPr lang="en-US" sz="1600" b="1"/>
              <a:t>Slowing Global Consumer Demand</a:t>
            </a:r>
            <a:endParaRPr lang="en-US" sz="1600"/>
          </a:p>
          <a:p>
            <a:pPr>
              <a:lnSpc>
                <a:spcPct val="100000"/>
              </a:lnSpc>
              <a:buFont typeface="Arial"/>
              <a:buChar char="•"/>
            </a:pPr>
            <a:r>
              <a:rPr lang="en-US" sz="1600">
                <a:ea typeface="+mn-lt"/>
                <a:cs typeface="+mn-lt"/>
              </a:rPr>
              <a:t>High inflation and rising interest rates reduce discretionary spending.</a:t>
            </a:r>
          </a:p>
          <a:p>
            <a:pPr>
              <a:lnSpc>
                <a:spcPct val="100000"/>
              </a:lnSpc>
              <a:buFont typeface="Arial"/>
              <a:buChar char="•"/>
            </a:pPr>
            <a:r>
              <a:rPr lang="en-US" sz="1600">
                <a:ea typeface="+mn-lt"/>
                <a:cs typeface="+mn-lt"/>
              </a:rPr>
              <a:t>Smartphones and premium devices are vulnerable during economic slowdowns.</a:t>
            </a:r>
            <a:endParaRPr lang="en-US" sz="1600"/>
          </a:p>
          <a:p>
            <a:pPr>
              <a:lnSpc>
                <a:spcPct val="100000"/>
              </a:lnSpc>
              <a:buFont typeface="Arial"/>
              <a:buChar char="•"/>
            </a:pPr>
            <a:r>
              <a:rPr lang="en-US" sz="1600" b="1"/>
              <a:t> Supply Chain Fragility</a:t>
            </a:r>
            <a:endParaRPr lang="en-US" sz="1600"/>
          </a:p>
          <a:p>
            <a:pPr>
              <a:lnSpc>
                <a:spcPct val="100000"/>
              </a:lnSpc>
              <a:buFont typeface="Arial"/>
              <a:buChar char="•"/>
            </a:pPr>
            <a:r>
              <a:rPr lang="en-US" sz="1600">
                <a:ea typeface="+mn-lt"/>
                <a:cs typeface="+mn-lt"/>
              </a:rPr>
              <a:t>Heavy reliance on China for manufacturing.</a:t>
            </a:r>
          </a:p>
          <a:p>
            <a:pPr>
              <a:lnSpc>
                <a:spcPct val="100000"/>
              </a:lnSpc>
              <a:buFont typeface="Arial"/>
              <a:buChar char="•"/>
            </a:pPr>
            <a:r>
              <a:rPr lang="en-US" sz="1600">
                <a:ea typeface="+mn-lt"/>
                <a:cs typeface="+mn-lt"/>
              </a:rPr>
              <a:t>Geopolitical tensions or shutdowns (COVID-like disruptions) can delay production.</a:t>
            </a:r>
          </a:p>
          <a:p>
            <a:pPr>
              <a:lnSpc>
                <a:spcPct val="100000"/>
              </a:lnSpc>
            </a:pPr>
            <a:r>
              <a:rPr lang="en-US" sz="1600" b="1"/>
              <a:t>• Foreign Exchange Volatility</a:t>
            </a:r>
            <a:endParaRPr lang="en-US" sz="1600"/>
          </a:p>
          <a:p>
            <a:pPr>
              <a:lnSpc>
                <a:spcPct val="100000"/>
              </a:lnSpc>
              <a:buFont typeface="Arial"/>
              <a:buChar char="•"/>
            </a:pPr>
            <a:r>
              <a:rPr lang="en-US" sz="1600">
                <a:ea typeface="+mn-lt"/>
                <a:cs typeface="+mn-lt"/>
              </a:rPr>
              <a:t>Apple earns over 60 percent of revenue internationally.</a:t>
            </a:r>
          </a:p>
          <a:p>
            <a:pPr>
              <a:lnSpc>
                <a:spcPct val="100000"/>
              </a:lnSpc>
              <a:buFont typeface="Arial"/>
              <a:buChar char="•"/>
            </a:pPr>
            <a:r>
              <a:rPr lang="en-US" sz="1600">
                <a:ea typeface="+mn-lt"/>
                <a:cs typeface="+mn-lt"/>
              </a:rPr>
              <a:t>Strong U.S. dollar reduces reported earnings and margins.</a:t>
            </a:r>
          </a:p>
          <a:p>
            <a:pPr>
              <a:lnSpc>
                <a:spcPct val="100000"/>
              </a:lnSpc>
            </a:pPr>
            <a:r>
              <a:rPr lang="en-US" sz="1600" b="1"/>
              <a:t>• Component Cost Inflation</a:t>
            </a:r>
            <a:endParaRPr lang="en-US" sz="1600"/>
          </a:p>
          <a:p>
            <a:pPr>
              <a:lnSpc>
                <a:spcPct val="100000"/>
              </a:lnSpc>
              <a:buFont typeface="Arial"/>
              <a:buChar char="•"/>
            </a:pPr>
            <a:r>
              <a:rPr lang="en-US" sz="1600">
                <a:ea typeface="+mn-lt"/>
                <a:cs typeface="+mn-lt"/>
              </a:rPr>
              <a:t>Higher costs for silicon, memory, and logistics can pressure profit margins.</a:t>
            </a:r>
            <a:endParaRPr lang="en-US" sz="1600"/>
          </a:p>
          <a:p>
            <a:pPr>
              <a:lnSpc>
                <a:spcPct val="100000"/>
              </a:lnSpc>
              <a:buFont typeface="Arial"/>
              <a:buChar char="•"/>
            </a:pPr>
            <a:r>
              <a:rPr lang="en-US" sz="1600">
                <a:ea typeface="+mn-lt"/>
                <a:cs typeface="+mn-lt"/>
              </a:rPr>
              <a:t>Apple absorbs some cost increases to maintain pricing power.</a:t>
            </a:r>
          </a:p>
          <a:p>
            <a:pPr>
              <a:lnSpc>
                <a:spcPct val="100000"/>
              </a:lnSpc>
              <a:buFont typeface="Arial"/>
              <a:buChar char="•"/>
            </a:pPr>
            <a:endParaRPr lang="en-US" sz="1400">
              <a:ea typeface="+mn-lt"/>
              <a:cs typeface="+mn-lt"/>
            </a:endParaRPr>
          </a:p>
        </p:txBody>
      </p:sp>
      <p:cxnSp>
        <p:nvCxnSpPr>
          <p:cNvPr id="11" name="Straight Arrow Connector 10">
            <a:extLst>
              <a:ext uri="{FF2B5EF4-FFF2-40B4-BE49-F238E27FC236}">
                <a16:creationId xmlns:a16="http://schemas.microsoft.com/office/drawing/2014/main" id="{9438F033-9977-5C96-1B98-01A166C7C07C}"/>
              </a:ext>
            </a:extLst>
          </p:cNvPr>
          <p:cNvCxnSpPr>
            <a:cxnSpLocks/>
          </p:cNvCxnSpPr>
          <p:nvPr/>
        </p:nvCxnSpPr>
        <p:spPr>
          <a:xfrm flipV="1">
            <a:off x="403219" y="1228168"/>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5B782489-E90F-A63D-15BA-0C15FC0BA097}"/>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6" name="Graphic 5" descr="File:Apple logo black.svg - Wikimedia Commons">
            <a:extLst>
              <a:ext uri="{FF2B5EF4-FFF2-40B4-BE49-F238E27FC236}">
                <a16:creationId xmlns:a16="http://schemas.microsoft.com/office/drawing/2014/main" id="{DFF7D1E3-ECBD-B249-6792-0109178573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7284" y="6309602"/>
            <a:ext cx="408549" cy="473880"/>
          </a:xfrm>
          <a:prstGeom prst="rect">
            <a:avLst/>
          </a:prstGeom>
        </p:spPr>
      </p:pic>
    </p:spTree>
    <p:extLst>
      <p:ext uri="{BB962C8B-B14F-4D97-AF65-F5344CB8AC3E}">
        <p14:creationId xmlns:p14="http://schemas.microsoft.com/office/powerpoint/2010/main" val="35806407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6B4EF-B6E0-D419-EB8C-54B972AD71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FB8E61-FF06-DCA8-852F-DBCCDF838CC8}"/>
              </a:ext>
            </a:extLst>
          </p:cNvPr>
          <p:cNvSpPr>
            <a:spLocks noGrp="1"/>
          </p:cNvSpPr>
          <p:nvPr>
            <p:ph type="title"/>
          </p:nvPr>
        </p:nvSpPr>
        <p:spPr>
          <a:xfrm>
            <a:off x="400347" y="2639"/>
            <a:ext cx="10745788" cy="699306"/>
          </a:xfrm>
        </p:spPr>
        <p:txBody>
          <a:bodyPr/>
          <a:lstStyle/>
          <a:p>
            <a:r>
              <a:rPr lang="en-US"/>
              <a:t>Company Specific Risks</a:t>
            </a:r>
          </a:p>
        </p:txBody>
      </p:sp>
      <p:sp>
        <p:nvSpPr>
          <p:cNvPr id="4" name="Text Placeholder 3">
            <a:extLst>
              <a:ext uri="{FF2B5EF4-FFF2-40B4-BE49-F238E27FC236}">
                <a16:creationId xmlns:a16="http://schemas.microsoft.com/office/drawing/2014/main" id="{51C93CDF-28B0-4646-AD11-B82120D758DC}"/>
              </a:ext>
            </a:extLst>
          </p:cNvPr>
          <p:cNvSpPr>
            <a:spLocks noGrp="1"/>
          </p:cNvSpPr>
          <p:nvPr>
            <p:ph type="body" sz="quarter" idx="13"/>
          </p:nvPr>
        </p:nvSpPr>
        <p:spPr>
          <a:xfrm>
            <a:off x="403382" y="961623"/>
            <a:ext cx="11096501" cy="5140958"/>
          </a:xfrm>
        </p:spPr>
        <p:txBody>
          <a:bodyPr vert="horz" lIns="91440" tIns="45720" rIns="91440" bIns="45720" rtlCol="0" anchor="t">
            <a:noAutofit/>
          </a:bodyPr>
          <a:lstStyle/>
          <a:p>
            <a:pPr>
              <a:lnSpc>
                <a:spcPct val="100000"/>
              </a:lnSpc>
            </a:pPr>
            <a:r>
              <a:rPr lang="en-US" sz="1400" b="1"/>
              <a:t>iPhone Dependence</a:t>
            </a:r>
            <a:endParaRPr lang="en-US" sz="1400"/>
          </a:p>
          <a:p>
            <a:pPr marL="285750" indent="-285750">
              <a:lnSpc>
                <a:spcPct val="100000"/>
              </a:lnSpc>
              <a:buFont typeface="Arial"/>
              <a:buChar char="•"/>
            </a:pPr>
            <a:r>
              <a:rPr lang="en-US" sz="1400">
                <a:ea typeface="+mn-lt"/>
                <a:cs typeface="+mn-lt"/>
              </a:rPr>
              <a:t>Over 50 percent of revenue still tied to the iPhone.</a:t>
            </a:r>
            <a:endParaRPr lang="en-US" sz="1400"/>
          </a:p>
          <a:p>
            <a:pPr marL="285750" indent="-285750">
              <a:lnSpc>
                <a:spcPct val="100000"/>
              </a:lnSpc>
              <a:buFont typeface="Arial"/>
              <a:buChar char="•"/>
            </a:pPr>
            <a:r>
              <a:rPr lang="en-US" sz="1400">
                <a:ea typeface="+mn-lt"/>
                <a:cs typeface="+mn-lt"/>
              </a:rPr>
              <a:t>Slower upgrade cycles and longer device lifespans reduce growth.</a:t>
            </a:r>
            <a:endParaRPr lang="en-US" sz="1400"/>
          </a:p>
          <a:p>
            <a:pPr>
              <a:lnSpc>
                <a:spcPct val="100000"/>
              </a:lnSpc>
            </a:pPr>
            <a:r>
              <a:rPr lang="en-US" sz="1400" b="1"/>
              <a:t>• Slowing Growth in Hardware Categories</a:t>
            </a:r>
            <a:endParaRPr lang="en-US" sz="1400"/>
          </a:p>
          <a:p>
            <a:pPr marL="285750" indent="-285750">
              <a:lnSpc>
                <a:spcPct val="100000"/>
              </a:lnSpc>
              <a:buFont typeface="Arial"/>
              <a:buChar char="•"/>
            </a:pPr>
            <a:r>
              <a:rPr lang="en-US" sz="1400">
                <a:ea typeface="+mn-lt"/>
                <a:cs typeface="+mn-lt"/>
              </a:rPr>
              <a:t>iPad and Mac growth is inconsistent and highly cyclical.</a:t>
            </a:r>
            <a:endParaRPr lang="en-US" sz="1400"/>
          </a:p>
          <a:p>
            <a:pPr marL="285750" indent="-285750">
              <a:lnSpc>
                <a:spcPct val="100000"/>
              </a:lnSpc>
              <a:buFont typeface="Arial"/>
              <a:buChar char="•"/>
            </a:pPr>
            <a:r>
              <a:rPr lang="en-US" sz="1400">
                <a:ea typeface="+mn-lt"/>
                <a:cs typeface="+mn-lt"/>
              </a:rPr>
              <a:t>Wearables growth has moderated after pandemic highs.</a:t>
            </a:r>
            <a:endParaRPr lang="en-US" sz="1400"/>
          </a:p>
          <a:p>
            <a:pPr>
              <a:lnSpc>
                <a:spcPct val="100000"/>
              </a:lnSpc>
            </a:pPr>
            <a:r>
              <a:rPr lang="en-US" sz="1400" b="1"/>
              <a:t>• Execution Risk in AI &amp; New Product Categories</a:t>
            </a:r>
            <a:endParaRPr lang="en-US" sz="1400"/>
          </a:p>
          <a:p>
            <a:pPr marL="285750" indent="-285750">
              <a:lnSpc>
                <a:spcPct val="100000"/>
              </a:lnSpc>
              <a:buFont typeface="Arial"/>
              <a:buChar char="•"/>
            </a:pPr>
            <a:r>
              <a:rPr lang="en-US" sz="1400">
                <a:ea typeface="+mn-lt"/>
                <a:cs typeface="+mn-lt"/>
              </a:rPr>
              <a:t>Apple was slower than competitors (Microsoft, Google, Meta) in deploying generative AI.</a:t>
            </a:r>
            <a:endParaRPr lang="en-US" sz="1400"/>
          </a:p>
          <a:p>
            <a:pPr marL="285750" indent="-285750">
              <a:lnSpc>
                <a:spcPct val="100000"/>
              </a:lnSpc>
              <a:buFont typeface="Arial"/>
              <a:buChar char="•"/>
            </a:pPr>
            <a:r>
              <a:rPr lang="en-US" sz="1400">
                <a:ea typeface="+mn-lt"/>
                <a:cs typeface="+mn-lt"/>
              </a:rPr>
              <a:t>Apple’s “Apple Intelligence” rollout must succeed to remain competitive.</a:t>
            </a:r>
            <a:endParaRPr lang="en-US" sz="1400"/>
          </a:p>
          <a:p>
            <a:pPr>
              <a:lnSpc>
                <a:spcPct val="100000"/>
              </a:lnSpc>
            </a:pPr>
            <a:r>
              <a:rPr lang="en-US" sz="1400" b="1"/>
              <a:t>• Innovation Pressure</a:t>
            </a:r>
            <a:endParaRPr lang="en-US" sz="1400"/>
          </a:p>
          <a:p>
            <a:pPr marL="285750" indent="-285750">
              <a:lnSpc>
                <a:spcPct val="100000"/>
              </a:lnSpc>
              <a:buFont typeface="Arial"/>
              <a:buChar char="•"/>
            </a:pPr>
            <a:r>
              <a:rPr lang="en-US" sz="1400">
                <a:ea typeface="+mn-lt"/>
                <a:cs typeface="+mn-lt"/>
              </a:rPr>
              <a:t>High expectations force continuous breakthrough products.</a:t>
            </a:r>
            <a:endParaRPr lang="en-US" sz="1400"/>
          </a:p>
          <a:p>
            <a:pPr marL="285750" indent="-285750">
              <a:lnSpc>
                <a:spcPct val="100000"/>
              </a:lnSpc>
              <a:buFont typeface="Arial"/>
              <a:buChar char="•"/>
            </a:pPr>
            <a:r>
              <a:rPr lang="en-US" sz="1400">
                <a:ea typeface="+mn-lt"/>
                <a:cs typeface="+mn-lt"/>
              </a:rPr>
              <a:t>Misses or delays (e.g., Apple Car cancellation) could weigh on sentiment.</a:t>
            </a:r>
            <a:endParaRPr lang="en-US" sz="1400"/>
          </a:p>
          <a:p>
            <a:pPr>
              <a:lnSpc>
                <a:spcPct val="100000"/>
              </a:lnSpc>
            </a:pPr>
            <a:r>
              <a:rPr lang="en-US" sz="1400" b="1"/>
              <a:t>• Vision Pro Uncertainty</a:t>
            </a:r>
            <a:endParaRPr lang="en-US" sz="1400"/>
          </a:p>
          <a:p>
            <a:pPr marL="285750" indent="-285750">
              <a:lnSpc>
                <a:spcPct val="100000"/>
              </a:lnSpc>
              <a:buFont typeface="Arial"/>
              <a:buChar char="•"/>
            </a:pPr>
            <a:r>
              <a:rPr lang="en-US" sz="1400">
                <a:ea typeface="+mn-lt"/>
                <a:cs typeface="+mn-lt"/>
              </a:rPr>
              <a:t>Early-stage adoption.</a:t>
            </a:r>
            <a:endParaRPr lang="en-US" sz="1400"/>
          </a:p>
          <a:p>
            <a:pPr marL="285750" indent="-285750">
              <a:lnSpc>
                <a:spcPct val="100000"/>
              </a:lnSpc>
              <a:buFont typeface="Arial"/>
              <a:buChar char="•"/>
            </a:pPr>
            <a:r>
              <a:rPr lang="en-US" sz="1400">
                <a:ea typeface="+mn-lt"/>
                <a:cs typeface="+mn-lt"/>
              </a:rPr>
              <a:t>High price point and niche use cases create uncertainty around scalability.</a:t>
            </a:r>
            <a:endParaRPr lang="en-US" sz="1400"/>
          </a:p>
          <a:p>
            <a:pPr>
              <a:lnSpc>
                <a:spcPct val="100000"/>
              </a:lnSpc>
            </a:pPr>
            <a:endParaRPr lang="en-US" sz="1400" b="1">
              <a:ea typeface="+mn-lt"/>
              <a:cs typeface="+mn-lt"/>
            </a:endParaRPr>
          </a:p>
          <a:p>
            <a:pPr>
              <a:lnSpc>
                <a:spcPct val="100000"/>
              </a:lnSpc>
              <a:buFont typeface="Arial"/>
              <a:buChar char="•"/>
            </a:pPr>
            <a:endParaRPr lang="en-US" sz="1400">
              <a:ea typeface="+mn-lt"/>
              <a:cs typeface="+mn-lt"/>
            </a:endParaRPr>
          </a:p>
        </p:txBody>
      </p:sp>
      <p:cxnSp>
        <p:nvCxnSpPr>
          <p:cNvPr id="11" name="Straight Arrow Connector 10">
            <a:extLst>
              <a:ext uri="{FF2B5EF4-FFF2-40B4-BE49-F238E27FC236}">
                <a16:creationId xmlns:a16="http://schemas.microsoft.com/office/drawing/2014/main" id="{C5BEFE98-97C5-AC97-3518-6C148DDBAACE}"/>
              </a:ext>
            </a:extLst>
          </p:cNvPr>
          <p:cNvCxnSpPr>
            <a:cxnSpLocks/>
          </p:cNvCxnSpPr>
          <p:nvPr/>
        </p:nvCxnSpPr>
        <p:spPr>
          <a:xfrm flipV="1">
            <a:off x="403219" y="78211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BAEB59C8-4CBA-CE0D-CA88-1B97A512C0B1}"/>
              </a:ext>
            </a:extLst>
          </p:cNvPr>
          <p:cNvCxnSpPr/>
          <p:nvPr/>
        </p:nvCxnSpPr>
        <p:spPr>
          <a:xfrm flipV="1">
            <a:off x="403220" y="6180357"/>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6" name="Graphic 5" descr="File:Apple logo black.svg - Wikimedia Commons">
            <a:extLst>
              <a:ext uri="{FF2B5EF4-FFF2-40B4-BE49-F238E27FC236}">
                <a16:creationId xmlns:a16="http://schemas.microsoft.com/office/drawing/2014/main" id="{106F74F7-B43E-1804-0916-275C668792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7284" y="6309602"/>
            <a:ext cx="408549" cy="473880"/>
          </a:xfrm>
          <a:prstGeom prst="rect">
            <a:avLst/>
          </a:prstGeom>
        </p:spPr>
      </p:pic>
    </p:spTree>
    <p:extLst>
      <p:ext uri="{BB962C8B-B14F-4D97-AF65-F5344CB8AC3E}">
        <p14:creationId xmlns:p14="http://schemas.microsoft.com/office/powerpoint/2010/main" val="15048448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4DBB2-FF24-893C-391E-AAD7BD2D8A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7C1C4C-7121-EF4D-1ECA-90FB7931092A}"/>
              </a:ext>
            </a:extLst>
          </p:cNvPr>
          <p:cNvSpPr>
            <a:spLocks noGrp="1"/>
          </p:cNvSpPr>
          <p:nvPr>
            <p:ph type="title"/>
          </p:nvPr>
        </p:nvSpPr>
        <p:spPr>
          <a:xfrm>
            <a:off x="400347" y="2639"/>
            <a:ext cx="10745788" cy="699306"/>
          </a:xfrm>
        </p:spPr>
        <p:txBody>
          <a:bodyPr/>
          <a:lstStyle/>
          <a:p>
            <a:r>
              <a:rPr lang="en-US"/>
              <a:t>Regulatory, Legal &amp; Competitive Risks</a:t>
            </a:r>
          </a:p>
        </p:txBody>
      </p:sp>
      <p:sp>
        <p:nvSpPr>
          <p:cNvPr id="4" name="Text Placeholder 3">
            <a:extLst>
              <a:ext uri="{FF2B5EF4-FFF2-40B4-BE49-F238E27FC236}">
                <a16:creationId xmlns:a16="http://schemas.microsoft.com/office/drawing/2014/main" id="{71394419-C4E8-51AE-84BA-04EFBA643ACA}"/>
              </a:ext>
            </a:extLst>
          </p:cNvPr>
          <p:cNvSpPr>
            <a:spLocks noGrp="1"/>
          </p:cNvSpPr>
          <p:nvPr>
            <p:ph type="body" sz="quarter" idx="13"/>
          </p:nvPr>
        </p:nvSpPr>
        <p:spPr>
          <a:xfrm>
            <a:off x="403382" y="924452"/>
            <a:ext cx="11096501" cy="5140958"/>
          </a:xfrm>
        </p:spPr>
        <p:txBody>
          <a:bodyPr vert="horz" lIns="91440" tIns="45720" rIns="91440" bIns="45720" rtlCol="0" anchor="t">
            <a:noAutofit/>
          </a:bodyPr>
          <a:lstStyle/>
          <a:p>
            <a:pPr>
              <a:lnSpc>
                <a:spcPct val="100000"/>
              </a:lnSpc>
            </a:pPr>
            <a:r>
              <a:rPr lang="en-US" sz="1400" b="1"/>
              <a:t>• Antitrust Scrutiny (U.S. &amp; EU)</a:t>
            </a:r>
            <a:endParaRPr lang="en-US" sz="1400"/>
          </a:p>
          <a:p>
            <a:pPr marL="285750" indent="-285750">
              <a:lnSpc>
                <a:spcPct val="100000"/>
              </a:lnSpc>
              <a:buFont typeface="Arial"/>
              <a:buChar char="•"/>
            </a:pPr>
            <a:r>
              <a:rPr lang="en-US" sz="1400">
                <a:ea typeface="+mn-lt"/>
                <a:cs typeface="+mn-lt"/>
              </a:rPr>
              <a:t>EU’s Digital Markets Act challenges App Store commission structure.</a:t>
            </a:r>
            <a:endParaRPr lang="en-US" sz="1400"/>
          </a:p>
          <a:p>
            <a:pPr marL="285750" indent="-285750">
              <a:lnSpc>
                <a:spcPct val="100000"/>
              </a:lnSpc>
              <a:buFont typeface="Arial"/>
              <a:buChar char="•"/>
            </a:pPr>
            <a:r>
              <a:rPr lang="en-US" sz="1400">
                <a:ea typeface="+mn-lt"/>
                <a:cs typeface="+mn-lt"/>
              </a:rPr>
              <a:t>U.S. Department of Justice lawsuit targets Apple’s ecosystem practices.</a:t>
            </a:r>
            <a:endParaRPr lang="en-US" sz="1400"/>
          </a:p>
          <a:p>
            <a:pPr marL="285750" indent="-285750">
              <a:lnSpc>
                <a:spcPct val="100000"/>
              </a:lnSpc>
              <a:buFont typeface="Arial"/>
              <a:buChar char="•"/>
            </a:pPr>
            <a:r>
              <a:rPr lang="en-US" sz="1400">
                <a:ea typeface="+mn-lt"/>
                <a:cs typeface="+mn-lt"/>
              </a:rPr>
              <a:t>Possible risk: reduced App Store fees and lower Services margins.</a:t>
            </a:r>
            <a:endParaRPr lang="en-US" sz="1400"/>
          </a:p>
          <a:p>
            <a:pPr>
              <a:lnSpc>
                <a:spcPct val="100000"/>
              </a:lnSpc>
            </a:pPr>
            <a:r>
              <a:rPr lang="en-US" sz="1400" b="1"/>
              <a:t>• App Store Revenue Threat</a:t>
            </a:r>
            <a:endParaRPr lang="en-US" sz="1400"/>
          </a:p>
          <a:p>
            <a:pPr marL="285750" indent="-285750">
              <a:lnSpc>
                <a:spcPct val="100000"/>
              </a:lnSpc>
              <a:buFont typeface="Arial"/>
              <a:buChar char="•"/>
            </a:pPr>
            <a:r>
              <a:rPr lang="en-US" sz="1400">
                <a:ea typeface="+mn-lt"/>
                <a:cs typeface="+mn-lt"/>
              </a:rPr>
              <a:t>Epic Games and global regulators push for alternative app stores and payments.</a:t>
            </a:r>
            <a:endParaRPr lang="en-US" sz="1400"/>
          </a:p>
          <a:p>
            <a:pPr marL="285750" indent="-285750">
              <a:lnSpc>
                <a:spcPct val="100000"/>
              </a:lnSpc>
              <a:buFont typeface="Arial"/>
              <a:buChar char="•"/>
            </a:pPr>
            <a:r>
              <a:rPr lang="en-US" sz="1400">
                <a:ea typeface="+mn-lt"/>
                <a:cs typeface="+mn-lt"/>
              </a:rPr>
              <a:t>Could materially impact Apple’s high-margin Services revenue.</a:t>
            </a:r>
            <a:endParaRPr lang="en-US" sz="1400"/>
          </a:p>
          <a:p>
            <a:pPr>
              <a:lnSpc>
                <a:spcPct val="100000"/>
              </a:lnSpc>
            </a:pPr>
            <a:r>
              <a:rPr lang="en-US" sz="1400" b="1"/>
              <a:t>• Competition in AI &amp; Cloud</a:t>
            </a:r>
            <a:endParaRPr lang="en-US" sz="1400"/>
          </a:p>
          <a:p>
            <a:pPr marL="285750" indent="-285750">
              <a:lnSpc>
                <a:spcPct val="100000"/>
              </a:lnSpc>
              <a:buFont typeface="Arial"/>
              <a:buChar char="•"/>
            </a:pPr>
            <a:r>
              <a:rPr lang="en-US" sz="1400">
                <a:ea typeface="+mn-lt"/>
                <a:cs typeface="+mn-lt"/>
              </a:rPr>
              <a:t>Microsoft, Google, Amazon, and NVIDIA lead in generative AI infrastructure.</a:t>
            </a:r>
            <a:endParaRPr lang="en-US" sz="1400"/>
          </a:p>
          <a:p>
            <a:pPr marL="285750" indent="-285750">
              <a:lnSpc>
                <a:spcPct val="100000"/>
              </a:lnSpc>
              <a:buFont typeface="Arial"/>
              <a:buChar char="•"/>
            </a:pPr>
            <a:r>
              <a:rPr lang="en-US" sz="1400">
                <a:ea typeface="+mn-lt"/>
                <a:cs typeface="+mn-lt"/>
              </a:rPr>
              <a:t>Apple must catch up in cloud-based AI or lose developer engagement.</a:t>
            </a:r>
            <a:endParaRPr lang="en-US" sz="1400"/>
          </a:p>
          <a:p>
            <a:pPr>
              <a:lnSpc>
                <a:spcPct val="100000"/>
              </a:lnSpc>
            </a:pPr>
            <a:r>
              <a:rPr lang="en-US" sz="1400" b="1"/>
              <a:t>• Market Saturation &amp; Android Competition</a:t>
            </a:r>
            <a:endParaRPr lang="en-US" sz="1400"/>
          </a:p>
          <a:p>
            <a:pPr marL="285750" indent="-285750">
              <a:lnSpc>
                <a:spcPct val="100000"/>
              </a:lnSpc>
              <a:buFont typeface="Arial"/>
              <a:buChar char="•"/>
            </a:pPr>
            <a:r>
              <a:rPr lang="en-US" sz="1400">
                <a:ea typeface="+mn-lt"/>
                <a:cs typeface="+mn-lt"/>
              </a:rPr>
              <a:t>Premium smartphone market is saturated in North America and Europe.</a:t>
            </a:r>
            <a:endParaRPr lang="en-US" sz="1400"/>
          </a:p>
          <a:p>
            <a:pPr marL="285750" indent="-285750">
              <a:lnSpc>
                <a:spcPct val="100000"/>
              </a:lnSpc>
              <a:buFont typeface="Arial"/>
              <a:buChar char="•"/>
            </a:pPr>
            <a:r>
              <a:rPr lang="en-US" sz="1400">
                <a:ea typeface="+mn-lt"/>
                <a:cs typeface="+mn-lt"/>
              </a:rPr>
              <a:t>Samsung, Google, and emerging Chinese OEMs pressure market share.</a:t>
            </a:r>
            <a:endParaRPr lang="en-US" sz="1400"/>
          </a:p>
          <a:p>
            <a:pPr>
              <a:lnSpc>
                <a:spcPct val="100000"/>
              </a:lnSpc>
            </a:pPr>
            <a:r>
              <a:rPr lang="en-US" sz="1400" b="1"/>
              <a:t>• ESG &amp; Sustainability Risks</a:t>
            </a:r>
            <a:endParaRPr lang="en-US" sz="1400"/>
          </a:p>
          <a:p>
            <a:pPr marL="285750" indent="-285750">
              <a:lnSpc>
                <a:spcPct val="100000"/>
              </a:lnSpc>
              <a:buFont typeface="Arial"/>
              <a:buChar char="•"/>
            </a:pPr>
            <a:r>
              <a:rPr lang="en-US" sz="1400">
                <a:ea typeface="+mn-lt"/>
                <a:cs typeface="+mn-lt"/>
              </a:rPr>
              <a:t>Pressure to meet environmental targets.</a:t>
            </a:r>
            <a:endParaRPr lang="en-US" sz="1400"/>
          </a:p>
          <a:p>
            <a:pPr marL="285750" indent="-285750">
              <a:lnSpc>
                <a:spcPct val="100000"/>
              </a:lnSpc>
              <a:buFont typeface="Arial"/>
              <a:buChar char="•"/>
            </a:pPr>
            <a:r>
              <a:rPr lang="en-US" sz="1400">
                <a:ea typeface="+mn-lt"/>
                <a:cs typeface="+mn-lt"/>
              </a:rPr>
              <a:t>Regulation around repairability, batteries, and component sourcing.</a:t>
            </a:r>
            <a:endParaRPr lang="en-US" sz="1400"/>
          </a:p>
          <a:p>
            <a:pPr>
              <a:lnSpc>
                <a:spcPct val="100000"/>
              </a:lnSpc>
            </a:pPr>
            <a:endParaRPr lang="en-US" sz="1400" b="1"/>
          </a:p>
          <a:p>
            <a:pPr>
              <a:lnSpc>
                <a:spcPct val="100000"/>
              </a:lnSpc>
            </a:pPr>
            <a:endParaRPr lang="en-US" sz="1400" b="1">
              <a:ea typeface="+mn-lt"/>
              <a:cs typeface="+mn-lt"/>
            </a:endParaRPr>
          </a:p>
          <a:p>
            <a:pPr>
              <a:lnSpc>
                <a:spcPct val="100000"/>
              </a:lnSpc>
              <a:buFont typeface="Arial"/>
              <a:buChar char="•"/>
            </a:pPr>
            <a:endParaRPr lang="en-US" sz="1400">
              <a:ea typeface="+mn-lt"/>
              <a:cs typeface="+mn-lt"/>
            </a:endParaRPr>
          </a:p>
        </p:txBody>
      </p:sp>
      <p:cxnSp>
        <p:nvCxnSpPr>
          <p:cNvPr id="11" name="Straight Arrow Connector 10">
            <a:extLst>
              <a:ext uri="{FF2B5EF4-FFF2-40B4-BE49-F238E27FC236}">
                <a16:creationId xmlns:a16="http://schemas.microsoft.com/office/drawing/2014/main" id="{4E0944D4-97B8-EE6A-9C1B-F8E8FFCEB164}"/>
              </a:ext>
            </a:extLst>
          </p:cNvPr>
          <p:cNvCxnSpPr>
            <a:cxnSpLocks/>
          </p:cNvCxnSpPr>
          <p:nvPr/>
        </p:nvCxnSpPr>
        <p:spPr>
          <a:xfrm flipV="1">
            <a:off x="403219" y="782119"/>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1B093D4A-72DF-9619-AF95-E584D5ECE69A}"/>
              </a:ext>
            </a:extLst>
          </p:cNvPr>
          <p:cNvCxnSpPr/>
          <p:nvPr/>
        </p:nvCxnSpPr>
        <p:spPr>
          <a:xfrm flipV="1">
            <a:off x="316488" y="6452942"/>
            <a:ext cx="11558644" cy="1149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5" name="Graphic 4" descr="File:Apple logo black.svg - Wikimedia Commons">
            <a:extLst>
              <a:ext uri="{FF2B5EF4-FFF2-40B4-BE49-F238E27FC236}">
                <a16:creationId xmlns:a16="http://schemas.microsoft.com/office/drawing/2014/main" id="{78187B17-474D-BCB8-1726-C6B934BF0A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25624" y="6458168"/>
            <a:ext cx="298323" cy="363654"/>
          </a:xfrm>
          <a:prstGeom prst="rect">
            <a:avLst/>
          </a:prstGeom>
        </p:spPr>
      </p:pic>
    </p:spTree>
    <p:extLst>
      <p:ext uri="{BB962C8B-B14F-4D97-AF65-F5344CB8AC3E}">
        <p14:creationId xmlns:p14="http://schemas.microsoft.com/office/powerpoint/2010/main" val="16346453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E1132-D05A-A986-8F78-53F7F0B24F13}"/>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DF221FAD-EC35-EC59-428B-FB30E4C9758F}"/>
              </a:ext>
            </a:extLst>
          </p:cNvPr>
          <p:cNvSpPr>
            <a:spLocks noGrp="1"/>
          </p:cNvSpPr>
          <p:nvPr>
            <p:ph type="title"/>
          </p:nvPr>
        </p:nvSpPr>
        <p:spPr>
          <a:xfrm>
            <a:off x="721168" y="332980"/>
            <a:ext cx="10745788" cy="1188720"/>
          </a:xfrm>
        </p:spPr>
        <p:txBody>
          <a:bodyPr/>
          <a:lstStyle/>
          <a:p>
            <a:r>
              <a:rPr lang="en-US"/>
              <a:t>Geographical performance</a:t>
            </a:r>
          </a:p>
        </p:txBody>
      </p:sp>
      <p:sp>
        <p:nvSpPr>
          <p:cNvPr id="6" name="Rectangle: Rounded Corners 5">
            <a:extLst>
              <a:ext uri="{FF2B5EF4-FFF2-40B4-BE49-F238E27FC236}">
                <a16:creationId xmlns:a16="http://schemas.microsoft.com/office/drawing/2014/main" id="{C3263009-00B4-D665-0F9B-437F6E4D44B8}"/>
              </a:ext>
            </a:extLst>
          </p:cNvPr>
          <p:cNvSpPr/>
          <p:nvPr/>
        </p:nvSpPr>
        <p:spPr>
          <a:xfrm>
            <a:off x="511503" y="1518556"/>
            <a:ext cx="10745233" cy="47877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File:Apple logo black.svg - Wikimedia Commons">
            <a:extLst>
              <a:ext uri="{FF2B5EF4-FFF2-40B4-BE49-F238E27FC236}">
                <a16:creationId xmlns:a16="http://schemas.microsoft.com/office/drawing/2014/main" id="{F02926E5-CFCE-B6BB-6C98-4B370A40BB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7284" y="6309602"/>
            <a:ext cx="408549" cy="473880"/>
          </a:xfrm>
          <a:prstGeom prst="rect">
            <a:avLst/>
          </a:prstGeom>
        </p:spPr>
      </p:pic>
      <p:pic>
        <p:nvPicPr>
          <p:cNvPr id="3" name="Picture 2">
            <a:extLst>
              <a:ext uri="{FF2B5EF4-FFF2-40B4-BE49-F238E27FC236}">
                <a16:creationId xmlns:a16="http://schemas.microsoft.com/office/drawing/2014/main" id="{94097AAB-F683-DC5C-1D60-68A8159832F5}"/>
              </a:ext>
            </a:extLst>
          </p:cNvPr>
          <p:cNvPicPr>
            <a:picLocks noChangeAspect="1"/>
          </p:cNvPicPr>
          <p:nvPr/>
        </p:nvPicPr>
        <p:blipFill>
          <a:blip r:embed="rId4"/>
          <a:stretch>
            <a:fillRect/>
          </a:stretch>
        </p:blipFill>
        <p:spPr>
          <a:xfrm>
            <a:off x="908651" y="2467019"/>
            <a:ext cx="9942212" cy="2891909"/>
          </a:xfrm>
          <a:prstGeom prst="rect">
            <a:avLst/>
          </a:prstGeom>
        </p:spPr>
      </p:pic>
      <p:sp>
        <p:nvSpPr>
          <p:cNvPr id="5" name="Rectangle 4">
            <a:extLst>
              <a:ext uri="{FF2B5EF4-FFF2-40B4-BE49-F238E27FC236}">
                <a16:creationId xmlns:a16="http://schemas.microsoft.com/office/drawing/2014/main" id="{02F6F454-B04A-57FB-8A39-40FAD9B0971F}"/>
              </a:ext>
            </a:extLst>
          </p:cNvPr>
          <p:cNvSpPr/>
          <p:nvPr/>
        </p:nvSpPr>
        <p:spPr>
          <a:xfrm>
            <a:off x="6579038" y="3438127"/>
            <a:ext cx="1082210" cy="8746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051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B77E-3D29-11A6-545C-E50F18A36BCE}"/>
              </a:ext>
            </a:extLst>
          </p:cNvPr>
          <p:cNvSpPr>
            <a:spLocks noGrp="1"/>
          </p:cNvSpPr>
          <p:nvPr>
            <p:ph type="title"/>
          </p:nvPr>
        </p:nvSpPr>
        <p:spPr>
          <a:xfrm>
            <a:off x="761803" y="334431"/>
            <a:ext cx="4757262" cy="1640285"/>
          </a:xfrm>
        </p:spPr>
        <p:txBody>
          <a:bodyPr anchor="ctr">
            <a:normAutofit/>
          </a:bodyPr>
          <a:lstStyle/>
          <a:p>
            <a:r>
              <a:rPr lang="en-US" b="1">
                <a:latin typeface="Raleway Medium"/>
              </a:rPr>
              <a:t>Global IT Spending</a:t>
            </a:r>
          </a:p>
        </p:txBody>
      </p:sp>
      <p:sp>
        <p:nvSpPr>
          <p:cNvPr id="3" name="Content Placeholder 2">
            <a:extLst>
              <a:ext uri="{FF2B5EF4-FFF2-40B4-BE49-F238E27FC236}">
                <a16:creationId xmlns:a16="http://schemas.microsoft.com/office/drawing/2014/main" id="{BBDC8D65-69D2-0F4C-0694-4C2CD2857245}"/>
              </a:ext>
            </a:extLst>
          </p:cNvPr>
          <p:cNvSpPr>
            <a:spLocks noGrp="1"/>
          </p:cNvSpPr>
          <p:nvPr>
            <p:ph idx="1"/>
          </p:nvPr>
        </p:nvSpPr>
        <p:spPr>
          <a:xfrm>
            <a:off x="761802" y="1621367"/>
            <a:ext cx="4646905" cy="3613149"/>
          </a:xfrm>
        </p:spPr>
        <p:txBody>
          <a:bodyPr anchor="ctr">
            <a:normAutofit/>
          </a:bodyPr>
          <a:lstStyle/>
          <a:p>
            <a:r>
              <a:rPr lang="en-US" sz="2000"/>
              <a:t>IT spending continue to rise showcasing companies' confidence and growth in IT sector.</a:t>
            </a:r>
          </a:p>
          <a:p>
            <a:endParaRPr lang="en-US" sz="2000"/>
          </a:p>
          <a:p>
            <a:r>
              <a:rPr lang="en-US" sz="2000"/>
              <a:t>Worldwide IT spending estimated to be around </a:t>
            </a:r>
            <a:r>
              <a:rPr lang="en-US" sz="2000" b="1"/>
              <a:t>$5.74 trillion</a:t>
            </a:r>
            <a:r>
              <a:rPr lang="en-US" sz="2000"/>
              <a:t> in </a:t>
            </a:r>
            <a:r>
              <a:rPr lang="en-US" sz="2000" b="1"/>
              <a:t>2025</a:t>
            </a:r>
            <a:r>
              <a:rPr lang="en-US" sz="2000"/>
              <a:t>, an increase of </a:t>
            </a:r>
            <a:r>
              <a:rPr lang="en-US" sz="2000" b="1"/>
              <a:t>9.4%</a:t>
            </a:r>
            <a:r>
              <a:rPr lang="en-US" sz="2000"/>
              <a:t> since </a:t>
            </a:r>
            <a:r>
              <a:rPr lang="en-US" sz="2000" b="1"/>
              <a:t>2024.</a:t>
            </a:r>
          </a:p>
        </p:txBody>
      </p:sp>
      <p:sp>
        <p:nvSpPr>
          <p:cNvPr id="4" name="Slide Number Placeholder 3">
            <a:extLst>
              <a:ext uri="{FF2B5EF4-FFF2-40B4-BE49-F238E27FC236}">
                <a16:creationId xmlns:a16="http://schemas.microsoft.com/office/drawing/2014/main" id="{BDB3C0F6-6F87-4FB0-33B0-DF487C22E1FA}"/>
              </a:ext>
            </a:extLst>
          </p:cNvPr>
          <p:cNvSpPr>
            <a:spLocks noGrp="1"/>
          </p:cNvSpPr>
          <p:nvPr>
            <p:ph type="sldNum" sz="quarter" idx="12"/>
          </p:nvPr>
        </p:nvSpPr>
        <p:spPr/>
        <p:txBody>
          <a:bodyPr/>
          <a:lstStyle/>
          <a:p>
            <a:fld id="{330EA680-D336-4FF7-8B7A-9848BB0A1C32}" type="slidenum">
              <a:rPr lang="en-US" smtClean="0"/>
              <a:t>8</a:t>
            </a:fld>
            <a:endParaRPr lang="en-US"/>
          </a:p>
        </p:txBody>
      </p:sp>
      <p:pic>
        <p:nvPicPr>
          <p:cNvPr id="5" name="Picture 4" descr="The History of the Currencies of the World">
            <a:extLst>
              <a:ext uri="{FF2B5EF4-FFF2-40B4-BE49-F238E27FC236}">
                <a16:creationId xmlns:a16="http://schemas.microsoft.com/office/drawing/2014/main" id="{4BCF2F9B-1B98-1A84-A77A-96F33D92688A}"/>
              </a:ext>
            </a:extLst>
          </p:cNvPr>
          <p:cNvPicPr>
            <a:picLocks noChangeAspect="1"/>
          </p:cNvPicPr>
          <p:nvPr/>
        </p:nvPicPr>
        <p:blipFill>
          <a:blip r:embed="rId2"/>
          <a:srcRect l="2591" r="53279" b="61"/>
          <a:stretch>
            <a:fillRect/>
          </a:stretch>
        </p:blipFill>
        <p:spPr>
          <a:xfrm>
            <a:off x="6378600" y="2393"/>
            <a:ext cx="5814822" cy="6860373"/>
          </a:xfrm>
          <a:prstGeom prst="rect">
            <a:avLst/>
          </a:prstGeom>
        </p:spPr>
      </p:pic>
    </p:spTree>
    <p:extLst>
      <p:ext uri="{BB962C8B-B14F-4D97-AF65-F5344CB8AC3E}">
        <p14:creationId xmlns:p14="http://schemas.microsoft.com/office/powerpoint/2010/main" val="34684772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7895C-7C57-EB4A-5860-BCA13681B380}"/>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EF0ADC53-D0D2-4BE5-8924-DF3340FDC6AE}"/>
              </a:ext>
            </a:extLst>
          </p:cNvPr>
          <p:cNvSpPr>
            <a:spLocks noGrp="1"/>
          </p:cNvSpPr>
          <p:nvPr>
            <p:ph type="title"/>
          </p:nvPr>
        </p:nvSpPr>
        <p:spPr>
          <a:xfrm>
            <a:off x="721168" y="332980"/>
            <a:ext cx="10745788" cy="653261"/>
          </a:xfrm>
        </p:spPr>
        <p:txBody>
          <a:bodyPr/>
          <a:lstStyle/>
          <a:p>
            <a:r>
              <a:rPr lang="en-US"/>
              <a:t>Earnings per share</a:t>
            </a:r>
          </a:p>
        </p:txBody>
      </p:sp>
      <p:sp>
        <p:nvSpPr>
          <p:cNvPr id="6" name="Rectangle: Rounded Corners 5">
            <a:extLst>
              <a:ext uri="{FF2B5EF4-FFF2-40B4-BE49-F238E27FC236}">
                <a16:creationId xmlns:a16="http://schemas.microsoft.com/office/drawing/2014/main" id="{FC5E0D0D-4053-76CA-BBC3-2A48D3168739}"/>
              </a:ext>
            </a:extLst>
          </p:cNvPr>
          <p:cNvSpPr/>
          <p:nvPr/>
        </p:nvSpPr>
        <p:spPr>
          <a:xfrm>
            <a:off x="1630475" y="1518556"/>
            <a:ext cx="8926045" cy="47877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File:Apple logo black.svg - Wikimedia Commons">
            <a:extLst>
              <a:ext uri="{FF2B5EF4-FFF2-40B4-BE49-F238E27FC236}">
                <a16:creationId xmlns:a16="http://schemas.microsoft.com/office/drawing/2014/main" id="{C31A46D8-7F6B-5FA0-BD1F-1E5EB6DD25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7284" y="6309602"/>
            <a:ext cx="408549" cy="473880"/>
          </a:xfrm>
          <a:prstGeom prst="rect">
            <a:avLst/>
          </a:prstGeom>
        </p:spPr>
      </p:pic>
      <p:pic>
        <p:nvPicPr>
          <p:cNvPr id="2" name="Picture 1" descr="A screenshot of a computer&#10;&#10;AI-generated content may be incorrect.">
            <a:extLst>
              <a:ext uri="{FF2B5EF4-FFF2-40B4-BE49-F238E27FC236}">
                <a16:creationId xmlns:a16="http://schemas.microsoft.com/office/drawing/2014/main" id="{664C6919-986A-EB0E-3276-246A9C19489B}"/>
              </a:ext>
            </a:extLst>
          </p:cNvPr>
          <p:cNvPicPr>
            <a:picLocks noChangeAspect="1"/>
          </p:cNvPicPr>
          <p:nvPr/>
        </p:nvPicPr>
        <p:blipFill>
          <a:blip r:embed="rId4"/>
          <a:stretch>
            <a:fillRect/>
          </a:stretch>
        </p:blipFill>
        <p:spPr>
          <a:xfrm>
            <a:off x="1744105" y="2553601"/>
            <a:ext cx="8703790" cy="2718743"/>
          </a:xfrm>
          <a:prstGeom prst="rect">
            <a:avLst/>
          </a:prstGeom>
        </p:spPr>
      </p:pic>
      <p:sp>
        <p:nvSpPr>
          <p:cNvPr id="5" name="Rectangle 4">
            <a:extLst>
              <a:ext uri="{FF2B5EF4-FFF2-40B4-BE49-F238E27FC236}">
                <a16:creationId xmlns:a16="http://schemas.microsoft.com/office/drawing/2014/main" id="{6A7008E4-46D7-148B-BD04-26C2EB8D37C2}"/>
              </a:ext>
            </a:extLst>
          </p:cNvPr>
          <p:cNvSpPr/>
          <p:nvPr/>
        </p:nvSpPr>
        <p:spPr>
          <a:xfrm>
            <a:off x="2024658" y="4235363"/>
            <a:ext cx="7275110" cy="29765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1F72964-3877-C0DB-C71B-A7585E628001}"/>
              </a:ext>
            </a:extLst>
          </p:cNvPr>
          <p:cNvSpPr/>
          <p:nvPr/>
        </p:nvSpPr>
        <p:spPr>
          <a:xfrm>
            <a:off x="1742762" y="4966531"/>
            <a:ext cx="6795006" cy="3064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01985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AC9A4-1C8E-E468-0A15-66C38F475695}"/>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683FA590-7235-ACAD-1A03-58AB716CC38E}"/>
              </a:ext>
            </a:extLst>
          </p:cNvPr>
          <p:cNvSpPr>
            <a:spLocks noGrp="1"/>
          </p:cNvSpPr>
          <p:nvPr>
            <p:ph type="title"/>
          </p:nvPr>
        </p:nvSpPr>
        <p:spPr>
          <a:xfrm>
            <a:off x="721168" y="332980"/>
            <a:ext cx="10745788" cy="653261"/>
          </a:xfrm>
        </p:spPr>
        <p:txBody>
          <a:bodyPr/>
          <a:lstStyle/>
          <a:p>
            <a:r>
              <a:rPr lang="en-US"/>
              <a:t>Operating expenses</a:t>
            </a:r>
          </a:p>
        </p:txBody>
      </p:sp>
      <p:sp>
        <p:nvSpPr>
          <p:cNvPr id="6" name="Rectangle: Rounded Corners 5">
            <a:extLst>
              <a:ext uri="{FF2B5EF4-FFF2-40B4-BE49-F238E27FC236}">
                <a16:creationId xmlns:a16="http://schemas.microsoft.com/office/drawing/2014/main" id="{E8346588-6C54-B2EE-4B05-2711598F733B}"/>
              </a:ext>
            </a:extLst>
          </p:cNvPr>
          <p:cNvSpPr/>
          <p:nvPr/>
        </p:nvSpPr>
        <p:spPr>
          <a:xfrm>
            <a:off x="799827" y="1134124"/>
            <a:ext cx="10587342" cy="47877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File:Apple logo black.svg - Wikimedia Commons">
            <a:extLst>
              <a:ext uri="{FF2B5EF4-FFF2-40B4-BE49-F238E27FC236}">
                <a16:creationId xmlns:a16="http://schemas.microsoft.com/office/drawing/2014/main" id="{F109BEC6-A2B4-C111-DAE4-6FEBAFA34A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7284" y="6309602"/>
            <a:ext cx="408549" cy="473880"/>
          </a:xfrm>
          <a:prstGeom prst="rect">
            <a:avLst/>
          </a:prstGeom>
        </p:spPr>
      </p:pic>
      <p:pic>
        <p:nvPicPr>
          <p:cNvPr id="3" name="Picture 2">
            <a:extLst>
              <a:ext uri="{FF2B5EF4-FFF2-40B4-BE49-F238E27FC236}">
                <a16:creationId xmlns:a16="http://schemas.microsoft.com/office/drawing/2014/main" id="{87F7B280-6252-4B31-2AF0-FEFAF8313FA3}"/>
              </a:ext>
            </a:extLst>
          </p:cNvPr>
          <p:cNvPicPr>
            <a:picLocks noChangeAspect="1"/>
          </p:cNvPicPr>
          <p:nvPr/>
        </p:nvPicPr>
        <p:blipFill>
          <a:blip r:embed="rId4"/>
          <a:stretch>
            <a:fillRect/>
          </a:stretch>
        </p:blipFill>
        <p:spPr>
          <a:xfrm>
            <a:off x="1112537" y="2446640"/>
            <a:ext cx="9953195" cy="2163804"/>
          </a:xfrm>
          <a:prstGeom prst="rect">
            <a:avLst/>
          </a:prstGeom>
        </p:spPr>
      </p:pic>
      <p:sp>
        <p:nvSpPr>
          <p:cNvPr id="5" name="Rectangle 4">
            <a:extLst>
              <a:ext uri="{FF2B5EF4-FFF2-40B4-BE49-F238E27FC236}">
                <a16:creationId xmlns:a16="http://schemas.microsoft.com/office/drawing/2014/main" id="{D4C32457-6CD8-0EA0-8867-1B329545D7EC}"/>
              </a:ext>
            </a:extLst>
          </p:cNvPr>
          <p:cNvSpPr/>
          <p:nvPr/>
        </p:nvSpPr>
        <p:spPr>
          <a:xfrm>
            <a:off x="1112900" y="2702554"/>
            <a:ext cx="6737746" cy="2888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F006D6-35B4-886A-B3B4-91FA290C77A0}"/>
              </a:ext>
            </a:extLst>
          </p:cNvPr>
          <p:cNvSpPr/>
          <p:nvPr/>
        </p:nvSpPr>
        <p:spPr>
          <a:xfrm>
            <a:off x="1112900" y="3931444"/>
            <a:ext cx="6795006" cy="3064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212414-4F7E-A7CA-8FF8-6625E31DC6F2}"/>
              </a:ext>
            </a:extLst>
          </p:cNvPr>
          <p:cNvSpPr/>
          <p:nvPr/>
        </p:nvSpPr>
        <p:spPr>
          <a:xfrm>
            <a:off x="1518126" y="4235363"/>
            <a:ext cx="6394186" cy="24920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94242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28940-B140-609C-30F4-EA1CE2E3872D}"/>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67DF110-4C7B-17EA-D0B4-5D27B8B40A46}"/>
              </a:ext>
            </a:extLst>
          </p:cNvPr>
          <p:cNvSpPr>
            <a:spLocks noGrp="1"/>
          </p:cNvSpPr>
          <p:nvPr>
            <p:ph sz="quarter" idx="13"/>
          </p:nvPr>
        </p:nvSpPr>
        <p:spPr>
          <a:xfrm>
            <a:off x="691273" y="192967"/>
            <a:ext cx="4178271" cy="1032472"/>
          </a:xfrm>
        </p:spPr>
        <p:txBody>
          <a:bodyPr/>
          <a:lstStyle/>
          <a:p>
            <a:r>
              <a:rPr lang="en-US" sz="4000"/>
              <a:t>AAPL Valuation </a:t>
            </a:r>
          </a:p>
        </p:txBody>
      </p:sp>
      <p:sp>
        <p:nvSpPr>
          <p:cNvPr id="2" name="TextBox 1">
            <a:extLst>
              <a:ext uri="{FF2B5EF4-FFF2-40B4-BE49-F238E27FC236}">
                <a16:creationId xmlns:a16="http://schemas.microsoft.com/office/drawing/2014/main" id="{ECFD6D36-9C44-AB91-32C6-4F3EAC75588B}"/>
              </a:ext>
            </a:extLst>
          </p:cNvPr>
          <p:cNvSpPr txBox="1"/>
          <p:nvPr/>
        </p:nvSpPr>
        <p:spPr>
          <a:xfrm>
            <a:off x="246801" y="1599178"/>
            <a:ext cx="720542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bg1"/>
                </a:solidFill>
                <a:ea typeface="+mn-lt"/>
                <a:cs typeface="+mn-lt"/>
              </a:rPr>
              <a:t>Apple trades at a </a:t>
            </a:r>
            <a:r>
              <a:rPr lang="en-US" b="1">
                <a:solidFill>
                  <a:schemeClr val="bg1"/>
                </a:solidFill>
                <a:ea typeface="+mn-lt"/>
                <a:cs typeface="+mn-lt"/>
              </a:rPr>
              <a:t>premium valuation</a:t>
            </a:r>
            <a:r>
              <a:rPr lang="en-US">
                <a:solidFill>
                  <a:schemeClr val="bg1"/>
                </a:solidFill>
                <a:ea typeface="+mn-lt"/>
                <a:cs typeface="+mn-lt"/>
              </a:rPr>
              <a:t> driven by strong brand, ecosystem lock-in, and high-margin services.</a:t>
            </a:r>
            <a:endParaRPr lang="en-US">
              <a:solidFill>
                <a:schemeClr val="bg1"/>
              </a:solidFill>
            </a:endParaRPr>
          </a:p>
          <a:p>
            <a:pPr marL="285750" indent="-285750">
              <a:buFont typeface="Arial"/>
              <a:buChar char="•"/>
            </a:pPr>
            <a:endParaRPr lang="en-US">
              <a:solidFill>
                <a:schemeClr val="bg1"/>
              </a:solidFill>
              <a:ea typeface="+mn-lt"/>
              <a:cs typeface="+mn-lt"/>
            </a:endParaRPr>
          </a:p>
          <a:p>
            <a:pPr marL="285750" indent="-285750">
              <a:buFont typeface="Arial"/>
              <a:buChar char="•"/>
            </a:pPr>
            <a:r>
              <a:rPr lang="en-US">
                <a:solidFill>
                  <a:schemeClr val="bg1"/>
                </a:solidFill>
                <a:ea typeface="+mn-lt"/>
                <a:cs typeface="+mn-lt"/>
              </a:rPr>
              <a:t>Current valuation reflects stability, strong cash flows, and dominant competitive positioning.</a:t>
            </a:r>
            <a:endParaRPr lang="en-US">
              <a:solidFill>
                <a:schemeClr val="bg1"/>
              </a:solidFill>
            </a:endParaRPr>
          </a:p>
          <a:p>
            <a:pPr marL="285750" indent="-285750">
              <a:buFont typeface="Arial"/>
              <a:buChar char="•"/>
            </a:pPr>
            <a:endParaRPr lang="en-US">
              <a:solidFill>
                <a:schemeClr val="bg1"/>
              </a:solidFill>
              <a:ea typeface="+mn-lt"/>
              <a:cs typeface="+mn-lt"/>
            </a:endParaRPr>
          </a:p>
          <a:p>
            <a:pPr marL="285750" indent="-285750">
              <a:buFont typeface="Arial"/>
              <a:buChar char="•"/>
            </a:pPr>
            <a:r>
              <a:rPr lang="en-US">
                <a:solidFill>
                  <a:schemeClr val="bg1"/>
                </a:solidFill>
                <a:ea typeface="+mn-lt"/>
                <a:cs typeface="+mn-lt"/>
              </a:rPr>
              <a:t>Despite trading above market averages, Apple remains justified by earnings quality and long-term growth catalysts.</a:t>
            </a:r>
            <a:endParaRPr lang="en-US">
              <a:solidFill>
                <a:schemeClr val="bg1"/>
              </a:solidFill>
            </a:endParaRPr>
          </a:p>
          <a:p>
            <a:pPr marL="285750" indent="-285750">
              <a:buFont typeface="Arial"/>
              <a:buChar char="•"/>
            </a:pPr>
            <a:endParaRPr lang="en-US">
              <a:solidFill>
                <a:schemeClr val="bg1"/>
              </a:solidFill>
              <a:ea typeface="+mn-lt"/>
              <a:cs typeface="+mn-lt"/>
            </a:endParaRPr>
          </a:p>
          <a:p>
            <a:pPr marL="285750" indent="-285750">
              <a:buFont typeface="Arial"/>
              <a:buChar char="•"/>
            </a:pPr>
            <a:r>
              <a:rPr lang="en-US">
                <a:solidFill>
                  <a:schemeClr val="bg1"/>
                </a:solidFill>
                <a:ea typeface="+mn-lt"/>
                <a:cs typeface="+mn-lt"/>
              </a:rPr>
              <a:t>Relative to mega-cap peers, Apple sits in the middle: not as cheap as Meta/Google, not as expensive as NVIDIA.</a:t>
            </a:r>
            <a:endParaRPr lang="en-US">
              <a:solidFill>
                <a:schemeClr val="bg1"/>
              </a:solidFill>
            </a:endParaRPr>
          </a:p>
          <a:p>
            <a:pPr algn="l"/>
            <a:endParaRPr lang="en-US"/>
          </a:p>
          <a:p>
            <a:endParaRPr lang="en-US"/>
          </a:p>
          <a:p>
            <a:endParaRPr lang="en-US"/>
          </a:p>
        </p:txBody>
      </p:sp>
    </p:spTree>
    <p:extLst>
      <p:ext uri="{BB962C8B-B14F-4D97-AF65-F5344CB8AC3E}">
        <p14:creationId xmlns:p14="http://schemas.microsoft.com/office/powerpoint/2010/main" val="37060993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25909-EE11-5928-6348-F49B3D8225A5}"/>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C483D00-1B7A-F971-C67F-852377A2E3A5}"/>
              </a:ext>
            </a:extLst>
          </p:cNvPr>
          <p:cNvSpPr>
            <a:spLocks noGrp="1"/>
          </p:cNvSpPr>
          <p:nvPr>
            <p:ph sz="quarter" idx="13"/>
          </p:nvPr>
        </p:nvSpPr>
        <p:spPr>
          <a:xfrm>
            <a:off x="623127" y="192967"/>
            <a:ext cx="7071392" cy="1032472"/>
          </a:xfrm>
        </p:spPr>
        <p:txBody>
          <a:bodyPr/>
          <a:lstStyle/>
          <a:p>
            <a:r>
              <a:rPr lang="en-US" sz="4000"/>
              <a:t>Valuation Summary</a:t>
            </a:r>
            <a:endParaRPr lang="en-US"/>
          </a:p>
        </p:txBody>
      </p:sp>
      <p:sp>
        <p:nvSpPr>
          <p:cNvPr id="3" name="Rectangle: Rounded Corners 2">
            <a:extLst>
              <a:ext uri="{FF2B5EF4-FFF2-40B4-BE49-F238E27FC236}">
                <a16:creationId xmlns:a16="http://schemas.microsoft.com/office/drawing/2014/main" id="{A60E6BDC-8AA0-42E5-441E-6D51EF49C51D}"/>
              </a:ext>
            </a:extLst>
          </p:cNvPr>
          <p:cNvSpPr/>
          <p:nvPr/>
        </p:nvSpPr>
        <p:spPr>
          <a:xfrm>
            <a:off x="776743" y="1455853"/>
            <a:ext cx="10634793" cy="5134082"/>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A8E5B61-C506-1BCB-36B7-AB8F217AE0BB}"/>
              </a:ext>
            </a:extLst>
          </p:cNvPr>
          <p:cNvSpPr txBox="1"/>
          <p:nvPr/>
        </p:nvSpPr>
        <p:spPr>
          <a:xfrm>
            <a:off x="1153965" y="1715304"/>
            <a:ext cx="9887041"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 Apple currently trades at a premium relative to the broader market, supported by high-quality earnings, strong free cash flow generation, and durable Services margins.</a:t>
            </a:r>
          </a:p>
          <a:p>
            <a:endParaRPr lang="en-US">
              <a:ea typeface="+mn-lt"/>
              <a:cs typeface="+mn-lt"/>
            </a:endParaRPr>
          </a:p>
          <a:p>
            <a:r>
              <a:rPr lang="en-US">
                <a:ea typeface="+mn-lt"/>
                <a:cs typeface="+mn-lt"/>
              </a:rPr>
              <a:t>• Market-based valuation metrics (P/E, EV/EBITDA, P/FCF) place Apple near the upper end of mega-cap technology peers, reflecting its brand strength and financial stability.</a:t>
            </a:r>
          </a:p>
          <a:p>
            <a:endParaRPr lang="en-US">
              <a:ea typeface="+mn-lt"/>
              <a:cs typeface="+mn-lt"/>
            </a:endParaRPr>
          </a:p>
          <a:p>
            <a:r>
              <a:rPr lang="en-US">
                <a:ea typeface="+mn-lt"/>
                <a:cs typeface="+mn-lt"/>
              </a:rPr>
              <a:t>• Independent third-party intrinsic value models (DCF + relative valuation) generally estimate Apple’s fair value within a broad range between the mid-$200s and low-$300s, depending on growth and margin assumptions.</a:t>
            </a:r>
          </a:p>
          <a:p>
            <a:endParaRPr lang="en-US">
              <a:ea typeface="+mn-lt"/>
              <a:cs typeface="+mn-lt"/>
            </a:endParaRPr>
          </a:p>
          <a:p>
            <a:r>
              <a:rPr lang="en-US">
                <a:ea typeface="+mn-lt"/>
                <a:cs typeface="+mn-lt"/>
              </a:rPr>
              <a:t>• Consensus fair-value estimates fall slightly below the current market price, indicating Apple is fairly valued, to modestly overvalued, but not materially mispriced.</a:t>
            </a:r>
          </a:p>
          <a:p>
            <a:endParaRPr lang="en-US">
              <a:ea typeface="+mn-lt"/>
              <a:cs typeface="+mn-lt"/>
            </a:endParaRPr>
          </a:p>
          <a:p>
            <a:r>
              <a:rPr lang="en-US">
                <a:ea typeface="+mn-lt"/>
                <a:cs typeface="+mn-lt"/>
              </a:rPr>
              <a:t>• Apple’s valuation premium remains justified by its recurring Services revenue, ecosystem lock-in, superior customer retention, and large-scale capital return programs.</a:t>
            </a:r>
          </a:p>
          <a:p>
            <a:endParaRPr lang="en-US">
              <a:ea typeface="+mn-lt"/>
              <a:cs typeface="+mn-lt"/>
            </a:endParaRPr>
          </a:p>
          <a:p>
            <a:endParaRPr lang="en-US">
              <a:ea typeface="+mn-lt"/>
              <a:cs typeface="+mn-lt"/>
            </a:endParaRPr>
          </a:p>
          <a:p>
            <a:endParaRPr lang="en-US"/>
          </a:p>
          <a:p>
            <a:endParaRPr lang="en-US"/>
          </a:p>
        </p:txBody>
      </p:sp>
    </p:spTree>
    <p:extLst>
      <p:ext uri="{BB962C8B-B14F-4D97-AF65-F5344CB8AC3E}">
        <p14:creationId xmlns:p14="http://schemas.microsoft.com/office/powerpoint/2010/main" val="41121272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AD118-1371-9301-DFF5-F3F12F150A1B}"/>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964FA3-D94C-D709-D4BA-BFD3DFDF05A8}"/>
              </a:ext>
            </a:extLst>
          </p:cNvPr>
          <p:cNvSpPr>
            <a:spLocks noGrp="1"/>
          </p:cNvSpPr>
          <p:nvPr>
            <p:ph sz="quarter" idx="13"/>
          </p:nvPr>
        </p:nvSpPr>
        <p:spPr>
          <a:xfrm>
            <a:off x="623127" y="192967"/>
            <a:ext cx="7071392" cy="1032472"/>
          </a:xfrm>
        </p:spPr>
        <p:txBody>
          <a:bodyPr/>
          <a:lstStyle/>
          <a:p>
            <a:r>
              <a:rPr lang="en-US" sz="4000"/>
              <a:t>Investment Thesis</a:t>
            </a:r>
            <a:endParaRPr lang="en-US"/>
          </a:p>
        </p:txBody>
      </p:sp>
      <p:sp>
        <p:nvSpPr>
          <p:cNvPr id="3" name="Rectangle: Rounded Corners 2">
            <a:extLst>
              <a:ext uri="{FF2B5EF4-FFF2-40B4-BE49-F238E27FC236}">
                <a16:creationId xmlns:a16="http://schemas.microsoft.com/office/drawing/2014/main" id="{14004F21-51C4-B35B-FCA8-4D830CB9788E}"/>
              </a:ext>
            </a:extLst>
          </p:cNvPr>
          <p:cNvSpPr/>
          <p:nvPr/>
        </p:nvSpPr>
        <p:spPr>
          <a:xfrm>
            <a:off x="776743" y="1455853"/>
            <a:ext cx="10634793" cy="5134082"/>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907992A-98DE-82C1-1F8E-BB649EE6DD8B}"/>
              </a:ext>
            </a:extLst>
          </p:cNvPr>
          <p:cNvSpPr txBox="1"/>
          <p:nvPr/>
        </p:nvSpPr>
        <p:spPr>
          <a:xfrm>
            <a:off x="1153965" y="1789645"/>
            <a:ext cx="9887041"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 Apple’s premium valuation is supported by unmatched ecosystem lock-in, industry-leading customer loyalty, and consistent long-term demand for its integrated hardware and software products.</a:t>
            </a:r>
            <a:endParaRPr lang="en-US"/>
          </a:p>
          <a:p>
            <a:endParaRPr lang="en-US">
              <a:ea typeface="+mn-lt"/>
              <a:cs typeface="+mn-lt"/>
            </a:endParaRPr>
          </a:p>
          <a:p>
            <a:r>
              <a:rPr lang="en-US">
                <a:ea typeface="+mn-lt"/>
                <a:cs typeface="+mn-lt"/>
              </a:rPr>
              <a:t>• High-margin Services revenue continues to grow, providing stable and recurring cash flows that reduce Apple’s dependence on hardware cycles.</a:t>
            </a:r>
            <a:endParaRPr lang="en-US"/>
          </a:p>
          <a:p>
            <a:endParaRPr lang="en-US">
              <a:ea typeface="+mn-lt"/>
              <a:cs typeface="+mn-lt"/>
            </a:endParaRPr>
          </a:p>
          <a:p>
            <a:r>
              <a:rPr lang="en-US">
                <a:ea typeface="+mn-lt"/>
                <a:cs typeface="+mn-lt"/>
              </a:rPr>
              <a:t>• Apple generates nearly $100B in annual free cash flow, enabling massive share buybacks and rising dividends that enhance shareholder returns.</a:t>
            </a:r>
            <a:endParaRPr lang="en-US"/>
          </a:p>
          <a:p>
            <a:endParaRPr lang="en-US">
              <a:ea typeface="+mn-lt"/>
              <a:cs typeface="+mn-lt"/>
            </a:endParaRPr>
          </a:p>
          <a:p>
            <a:r>
              <a:rPr lang="en-US">
                <a:ea typeface="+mn-lt"/>
                <a:cs typeface="+mn-lt"/>
              </a:rPr>
              <a:t>• Apple Intelligence and upcoming AI-driven product updates represent a major catalyst for future upgrade cycles.</a:t>
            </a:r>
            <a:endParaRPr lang="en-US"/>
          </a:p>
          <a:p>
            <a:endParaRPr lang="en-US">
              <a:ea typeface="+mn-lt"/>
              <a:cs typeface="+mn-lt"/>
            </a:endParaRPr>
          </a:p>
          <a:p>
            <a:r>
              <a:rPr lang="en-US">
                <a:ea typeface="+mn-lt"/>
                <a:cs typeface="+mn-lt"/>
              </a:rPr>
              <a:t>• While the stock trades near the upper end of intrinsic value estimates, Apple remains an attractive BUY/HOLD due to strong fundamentals, low volatility, and durable competitive positioning.</a:t>
            </a:r>
            <a:endParaRPr lang="en-US"/>
          </a:p>
          <a:p>
            <a:pPr algn="l"/>
            <a:endParaRPr lang="en-US"/>
          </a:p>
        </p:txBody>
      </p:sp>
    </p:spTree>
    <p:extLst>
      <p:ext uri="{BB962C8B-B14F-4D97-AF65-F5344CB8AC3E}">
        <p14:creationId xmlns:p14="http://schemas.microsoft.com/office/powerpoint/2010/main" val="23741036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3D1B1-9AB6-E4E1-23DA-FCCBDE7E90E7}"/>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38938F2-83ED-66CC-6B0F-31A5B1CE03C7}"/>
              </a:ext>
            </a:extLst>
          </p:cNvPr>
          <p:cNvSpPr>
            <a:spLocks noGrp="1"/>
          </p:cNvSpPr>
          <p:nvPr>
            <p:ph sz="quarter" idx="13"/>
          </p:nvPr>
        </p:nvSpPr>
        <p:spPr>
          <a:xfrm>
            <a:off x="623127" y="192967"/>
            <a:ext cx="7071392" cy="1032472"/>
          </a:xfrm>
        </p:spPr>
        <p:txBody>
          <a:bodyPr/>
          <a:lstStyle/>
          <a:p>
            <a:r>
              <a:rPr lang="en-US" sz="4000"/>
              <a:t>Upcoming Catalysts</a:t>
            </a:r>
            <a:endParaRPr lang="en-US"/>
          </a:p>
        </p:txBody>
      </p:sp>
      <p:sp>
        <p:nvSpPr>
          <p:cNvPr id="3" name="Rectangle: Rounded Corners 2">
            <a:extLst>
              <a:ext uri="{FF2B5EF4-FFF2-40B4-BE49-F238E27FC236}">
                <a16:creationId xmlns:a16="http://schemas.microsoft.com/office/drawing/2014/main" id="{4F01CCD7-F67C-33B1-5613-0E63D77949DC}"/>
              </a:ext>
            </a:extLst>
          </p:cNvPr>
          <p:cNvSpPr/>
          <p:nvPr/>
        </p:nvSpPr>
        <p:spPr>
          <a:xfrm>
            <a:off x="776743" y="1455853"/>
            <a:ext cx="10634793" cy="5134082"/>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F7D063-745F-3199-F439-EF8DC05456F1}"/>
              </a:ext>
            </a:extLst>
          </p:cNvPr>
          <p:cNvSpPr txBox="1"/>
          <p:nvPr/>
        </p:nvSpPr>
        <p:spPr>
          <a:xfrm>
            <a:off x="1153965" y="1932133"/>
            <a:ext cx="9887041"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 Apple Intelligence rollout across iPhone, iPad, and Mac is expected to drive a new AI-focused upgrade cycle beginning in 2025 and continuing into FY2026.</a:t>
            </a:r>
          </a:p>
          <a:p>
            <a:endParaRPr lang="en-US">
              <a:ea typeface="+mn-lt"/>
              <a:cs typeface="+mn-lt"/>
            </a:endParaRPr>
          </a:p>
          <a:p>
            <a:r>
              <a:rPr lang="en-US">
                <a:ea typeface="+mn-lt"/>
                <a:cs typeface="+mn-lt"/>
              </a:rPr>
              <a:t>• Expansion of high-margin Services such as iCloud, Apple Pay, Apple Music, and App Store monetization provides recurring revenue growth and margin stability.</a:t>
            </a:r>
          </a:p>
          <a:p>
            <a:endParaRPr lang="en-US">
              <a:ea typeface="+mn-lt"/>
              <a:cs typeface="+mn-lt"/>
            </a:endParaRPr>
          </a:p>
          <a:p>
            <a:r>
              <a:rPr lang="en-US">
                <a:ea typeface="+mn-lt"/>
                <a:cs typeface="+mn-lt"/>
              </a:rPr>
              <a:t>• Continued shift of manufacturing to India and Vietnam reduces geopolitical and supply-chain concentration risk, improving long-term operational efficiency.</a:t>
            </a:r>
          </a:p>
          <a:p>
            <a:endParaRPr lang="en-US">
              <a:ea typeface="+mn-lt"/>
              <a:cs typeface="+mn-lt"/>
            </a:endParaRPr>
          </a:p>
          <a:p>
            <a:r>
              <a:rPr lang="en-US">
                <a:ea typeface="+mn-lt"/>
                <a:cs typeface="+mn-lt"/>
              </a:rPr>
              <a:t>• New hardware cycles including next-generation iPhones, M-series processors, and Mac product refreshes support device demand and ecosystem engagement.</a:t>
            </a:r>
          </a:p>
          <a:p>
            <a:endParaRPr lang="en-US">
              <a:ea typeface="+mn-lt"/>
              <a:cs typeface="+mn-lt"/>
            </a:endParaRPr>
          </a:p>
          <a:p>
            <a:r>
              <a:rPr lang="en-US">
                <a:ea typeface="+mn-lt"/>
                <a:cs typeface="+mn-lt"/>
              </a:rPr>
              <a:t>• Growth opportunities in emerging categories such as wearables, health monitoring, and spatial computing (Vision Pro) enhance long-term optionality.</a:t>
            </a:r>
          </a:p>
          <a:p>
            <a:endParaRPr lang="en-US">
              <a:ea typeface="+mn-lt"/>
              <a:cs typeface="+mn-lt"/>
            </a:endParaRPr>
          </a:p>
          <a:p>
            <a:endParaRPr lang="en-US"/>
          </a:p>
          <a:p>
            <a:endParaRPr lang="en-US"/>
          </a:p>
        </p:txBody>
      </p:sp>
    </p:spTree>
    <p:extLst>
      <p:ext uri="{BB962C8B-B14F-4D97-AF65-F5344CB8AC3E}">
        <p14:creationId xmlns:p14="http://schemas.microsoft.com/office/powerpoint/2010/main" val="40286634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DE43F-4EFF-0BA1-89A2-4D766005F62F}"/>
              </a:ext>
            </a:extLst>
          </p:cNvPr>
          <p:cNvSpPr>
            <a:spLocks noGrp="1"/>
          </p:cNvSpPr>
          <p:nvPr>
            <p:ph type="title"/>
          </p:nvPr>
        </p:nvSpPr>
        <p:spPr>
          <a:xfrm>
            <a:off x="-2204" y="374206"/>
            <a:ext cx="10745788" cy="637877"/>
          </a:xfrm>
        </p:spPr>
        <p:txBody>
          <a:bodyPr>
            <a:normAutofit fontScale="90000"/>
          </a:bodyPr>
          <a:lstStyle/>
          <a:p>
            <a:r>
              <a:rPr lang="en-US"/>
              <a:t>Competitive Landscape</a:t>
            </a:r>
          </a:p>
        </p:txBody>
      </p:sp>
      <p:sp>
        <p:nvSpPr>
          <p:cNvPr id="5" name="Text Placeholder 4">
            <a:extLst>
              <a:ext uri="{FF2B5EF4-FFF2-40B4-BE49-F238E27FC236}">
                <a16:creationId xmlns:a16="http://schemas.microsoft.com/office/drawing/2014/main" id="{155843CD-69AA-1374-75EB-A1DEEE5D00E6}"/>
              </a:ext>
            </a:extLst>
          </p:cNvPr>
          <p:cNvSpPr>
            <a:spLocks noGrp="1"/>
          </p:cNvSpPr>
          <p:nvPr>
            <p:ph type="body" sz="quarter" idx="13"/>
          </p:nvPr>
        </p:nvSpPr>
        <p:spPr>
          <a:xfrm>
            <a:off x="298745" y="1818240"/>
            <a:ext cx="6348967" cy="3218607"/>
          </a:xfrm>
        </p:spPr>
        <p:txBody>
          <a:bodyPr vert="horz" lIns="91440" tIns="45720" rIns="91440" bIns="45720" rtlCol="0" anchor="t">
            <a:normAutofit/>
          </a:bodyPr>
          <a:lstStyle/>
          <a:p>
            <a:pPr>
              <a:lnSpc>
                <a:spcPct val="150000"/>
              </a:lnSpc>
            </a:pPr>
            <a:r>
              <a:rPr lang="en-US" sz="1400">
                <a:ea typeface="+mn-lt"/>
                <a:cs typeface="+mn-lt"/>
              </a:rPr>
              <a:t>• Apple competes across multiple categories, including </a:t>
            </a:r>
            <a:r>
              <a:rPr lang="en-US" sz="1400" b="1">
                <a:ea typeface="+mn-lt"/>
                <a:cs typeface="+mn-lt"/>
              </a:rPr>
              <a:t>smartphones, PCs, wearables, services, payments</a:t>
            </a:r>
            <a:r>
              <a:rPr lang="en-US" sz="1400">
                <a:ea typeface="+mn-lt"/>
                <a:cs typeface="+mn-lt"/>
              </a:rPr>
              <a:t>, and emerging </a:t>
            </a:r>
            <a:r>
              <a:rPr lang="en-US" sz="1400" b="1">
                <a:ea typeface="+mn-lt"/>
                <a:cs typeface="+mn-lt"/>
              </a:rPr>
              <a:t>AI technologies</a:t>
            </a:r>
            <a:r>
              <a:rPr lang="en-US" sz="1400">
                <a:ea typeface="+mn-lt"/>
                <a:cs typeface="+mn-lt"/>
              </a:rPr>
              <a:t>.</a:t>
            </a:r>
            <a:endParaRPr lang="en-US">
              <a:ea typeface="+mn-lt"/>
              <a:cs typeface="+mn-lt"/>
            </a:endParaRPr>
          </a:p>
          <a:p>
            <a:pPr>
              <a:lnSpc>
                <a:spcPct val="150000"/>
              </a:lnSpc>
            </a:pPr>
            <a:r>
              <a:rPr lang="en-US" sz="1400">
                <a:ea typeface="+mn-lt"/>
                <a:cs typeface="+mn-lt"/>
              </a:rPr>
              <a:t>• Major competitors include </a:t>
            </a:r>
            <a:r>
              <a:rPr lang="en-US" sz="1400" b="1">
                <a:ea typeface="+mn-lt"/>
                <a:cs typeface="+mn-lt"/>
              </a:rPr>
              <a:t>Samsung, Google, Microsoft, Amazon, Meta</a:t>
            </a:r>
            <a:r>
              <a:rPr lang="en-US" sz="1400">
                <a:ea typeface="+mn-lt"/>
                <a:cs typeface="+mn-lt"/>
              </a:rPr>
              <a:t>, and leading PC manufacturers such as </a:t>
            </a:r>
            <a:r>
              <a:rPr lang="en-US" sz="1400" b="1">
                <a:ea typeface="+mn-lt"/>
                <a:cs typeface="+mn-lt"/>
              </a:rPr>
              <a:t>Dell, HP</a:t>
            </a:r>
            <a:r>
              <a:rPr lang="en-US" sz="1400">
                <a:ea typeface="+mn-lt"/>
                <a:cs typeface="+mn-lt"/>
              </a:rPr>
              <a:t>, and </a:t>
            </a:r>
            <a:r>
              <a:rPr lang="en-US" sz="1400" b="1">
                <a:ea typeface="+mn-lt"/>
                <a:cs typeface="+mn-lt"/>
              </a:rPr>
              <a:t>Lenovo</a:t>
            </a:r>
            <a:r>
              <a:rPr lang="en-US" sz="1400">
                <a:ea typeface="+mn-lt"/>
                <a:cs typeface="+mn-lt"/>
              </a:rPr>
              <a:t>.</a:t>
            </a:r>
            <a:endParaRPr lang="en-US">
              <a:ea typeface="+mn-lt"/>
              <a:cs typeface="+mn-lt"/>
            </a:endParaRPr>
          </a:p>
          <a:p>
            <a:pPr>
              <a:lnSpc>
                <a:spcPct val="150000"/>
              </a:lnSpc>
            </a:pPr>
            <a:r>
              <a:rPr lang="en-US" sz="1400">
                <a:ea typeface="+mn-lt"/>
                <a:cs typeface="+mn-lt"/>
              </a:rPr>
              <a:t>• </a:t>
            </a:r>
            <a:r>
              <a:rPr lang="en-US" sz="1400" b="1">
                <a:ea typeface="+mn-lt"/>
                <a:cs typeface="+mn-lt"/>
              </a:rPr>
              <a:t>Competition</a:t>
            </a:r>
            <a:r>
              <a:rPr lang="en-US" sz="1400">
                <a:ea typeface="+mn-lt"/>
                <a:cs typeface="+mn-lt"/>
              </a:rPr>
              <a:t> is strongest in smartphones, cloud AI, digital services, and AR/VR, where rivals push rapid innovation cycles.</a:t>
            </a:r>
            <a:endParaRPr lang="en-US">
              <a:ea typeface="+mn-lt"/>
              <a:cs typeface="+mn-lt"/>
            </a:endParaRPr>
          </a:p>
          <a:p>
            <a:pPr>
              <a:lnSpc>
                <a:spcPct val="150000"/>
              </a:lnSpc>
            </a:pPr>
            <a:r>
              <a:rPr lang="en-US" sz="1400">
                <a:ea typeface="+mn-lt"/>
                <a:cs typeface="+mn-lt"/>
              </a:rPr>
              <a:t>• Apple differentiates itself through ecosystem integration, proprietary silicon (A/M series), and industry-leading customer retention.</a:t>
            </a:r>
            <a:endParaRPr lang="en-US"/>
          </a:p>
          <a:p>
            <a:pPr marL="285750" indent="-285750">
              <a:lnSpc>
                <a:spcPct val="150000"/>
              </a:lnSpc>
              <a:buFont typeface="Arial" panose="020B0604020202020204" pitchFamily="34" charset="0"/>
              <a:buChar char="•"/>
            </a:pPr>
            <a:endParaRPr lang="en-US"/>
          </a:p>
        </p:txBody>
      </p:sp>
      <p:sp>
        <p:nvSpPr>
          <p:cNvPr id="9" name="Rectangle 8">
            <a:extLst>
              <a:ext uri="{FF2B5EF4-FFF2-40B4-BE49-F238E27FC236}">
                <a16:creationId xmlns:a16="http://schemas.microsoft.com/office/drawing/2014/main" id="{9B1EB078-D1B2-7401-C1F9-A156F5040051}"/>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399F8C-5675-82D5-B6F5-237038F43593}"/>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File:Google &quot;G&quot; logo.svg - Wikimedia Commons">
            <a:extLst>
              <a:ext uri="{FF2B5EF4-FFF2-40B4-BE49-F238E27FC236}">
                <a16:creationId xmlns:a16="http://schemas.microsoft.com/office/drawing/2014/main" id="{2328A816-B21A-8942-9580-64D97032F63F}"/>
              </a:ext>
            </a:extLst>
          </p:cNvPr>
          <p:cNvPicPr>
            <a:picLocks noChangeAspect="1"/>
          </p:cNvPicPr>
          <p:nvPr/>
        </p:nvPicPr>
        <p:blipFill>
          <a:blip r:embed="rId2"/>
          <a:stretch>
            <a:fillRect/>
          </a:stretch>
        </p:blipFill>
        <p:spPr>
          <a:xfrm>
            <a:off x="8701668" y="533400"/>
            <a:ext cx="2743200" cy="2743200"/>
          </a:xfrm>
          <a:prstGeom prst="rect">
            <a:avLst/>
          </a:prstGeom>
        </p:spPr>
      </p:pic>
      <p:pic>
        <p:nvPicPr>
          <p:cNvPr id="15" name="Picture 14" descr="A blue infinity symbol on a black background&#10;&#10;AI-generated content may be incorrect.">
            <a:extLst>
              <a:ext uri="{FF2B5EF4-FFF2-40B4-BE49-F238E27FC236}">
                <a16:creationId xmlns:a16="http://schemas.microsoft.com/office/drawing/2014/main" id="{704FCF47-B824-ADC7-3458-600710A8C1E8}"/>
              </a:ext>
            </a:extLst>
          </p:cNvPr>
          <p:cNvPicPr>
            <a:picLocks noChangeAspect="1"/>
          </p:cNvPicPr>
          <p:nvPr/>
        </p:nvPicPr>
        <p:blipFill>
          <a:blip r:embed="rId3"/>
          <a:stretch>
            <a:fillRect/>
          </a:stretch>
        </p:blipFill>
        <p:spPr>
          <a:xfrm>
            <a:off x="9803781" y="3432096"/>
            <a:ext cx="1870928" cy="1870928"/>
          </a:xfrm>
          <a:prstGeom prst="rect">
            <a:avLst/>
          </a:prstGeom>
        </p:spPr>
      </p:pic>
      <p:pic>
        <p:nvPicPr>
          <p:cNvPr id="16" name="Picture 15" descr="A black and yellow logo&#10;&#10;AI-generated content may be incorrect.">
            <a:extLst>
              <a:ext uri="{FF2B5EF4-FFF2-40B4-BE49-F238E27FC236}">
                <a16:creationId xmlns:a16="http://schemas.microsoft.com/office/drawing/2014/main" id="{68567FE2-FDBE-3926-5B5C-E4A2E146BDBA}"/>
              </a:ext>
            </a:extLst>
          </p:cNvPr>
          <p:cNvPicPr>
            <a:picLocks noChangeAspect="1"/>
          </p:cNvPicPr>
          <p:nvPr/>
        </p:nvPicPr>
        <p:blipFill>
          <a:blip r:embed="rId4"/>
          <a:stretch>
            <a:fillRect/>
          </a:stretch>
        </p:blipFill>
        <p:spPr>
          <a:xfrm>
            <a:off x="7331927" y="2973657"/>
            <a:ext cx="1970050" cy="1963855"/>
          </a:xfrm>
          <a:prstGeom prst="rect">
            <a:avLst/>
          </a:prstGeom>
        </p:spPr>
      </p:pic>
      <p:pic>
        <p:nvPicPr>
          <p:cNvPr id="18" name="Picture 17" descr="File:Microsoft logo (2012).svg - Wikimedia Commons">
            <a:extLst>
              <a:ext uri="{FF2B5EF4-FFF2-40B4-BE49-F238E27FC236}">
                <a16:creationId xmlns:a16="http://schemas.microsoft.com/office/drawing/2014/main" id="{F0EB702D-639E-F0D0-C033-05EBACF934B6}"/>
              </a:ext>
            </a:extLst>
          </p:cNvPr>
          <p:cNvPicPr>
            <a:picLocks noChangeAspect="1"/>
          </p:cNvPicPr>
          <p:nvPr/>
        </p:nvPicPr>
        <p:blipFill>
          <a:blip r:embed="rId5"/>
          <a:stretch>
            <a:fillRect/>
          </a:stretch>
        </p:blipFill>
        <p:spPr>
          <a:xfrm>
            <a:off x="7390780" y="5300739"/>
            <a:ext cx="4200293" cy="896667"/>
          </a:xfrm>
          <a:prstGeom prst="rect">
            <a:avLst/>
          </a:prstGeom>
        </p:spPr>
      </p:pic>
      <p:pic>
        <p:nvPicPr>
          <p:cNvPr id="19" name="Picture 18" descr="File:Samsung old logo before year 2015.svg - Wikimedia Commons">
            <a:extLst>
              <a:ext uri="{FF2B5EF4-FFF2-40B4-BE49-F238E27FC236}">
                <a16:creationId xmlns:a16="http://schemas.microsoft.com/office/drawing/2014/main" id="{5445B8D8-F50A-4CB6-24E7-9D1D6BE23CBC}"/>
              </a:ext>
            </a:extLst>
          </p:cNvPr>
          <p:cNvPicPr>
            <a:picLocks noChangeAspect="1"/>
          </p:cNvPicPr>
          <p:nvPr/>
        </p:nvPicPr>
        <p:blipFill>
          <a:blip r:embed="rId6"/>
          <a:stretch>
            <a:fillRect/>
          </a:stretch>
        </p:blipFill>
        <p:spPr>
          <a:xfrm>
            <a:off x="2701073" y="5300739"/>
            <a:ext cx="4206490" cy="896668"/>
          </a:xfrm>
          <a:prstGeom prst="rect">
            <a:avLst/>
          </a:prstGeom>
        </p:spPr>
      </p:pic>
    </p:spTree>
    <p:extLst>
      <p:ext uri="{BB962C8B-B14F-4D97-AF65-F5344CB8AC3E}">
        <p14:creationId xmlns:p14="http://schemas.microsoft.com/office/powerpoint/2010/main" val="12411128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CCB69-A47E-812B-3375-55725086A3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C10D94-2C01-0A8E-1FDB-E42BD2991A4A}"/>
              </a:ext>
            </a:extLst>
          </p:cNvPr>
          <p:cNvSpPr>
            <a:spLocks noGrp="1"/>
          </p:cNvSpPr>
          <p:nvPr>
            <p:ph type="title"/>
          </p:nvPr>
        </p:nvSpPr>
        <p:spPr>
          <a:xfrm>
            <a:off x="-2204" y="374206"/>
            <a:ext cx="10745788" cy="637877"/>
          </a:xfrm>
        </p:spPr>
        <p:txBody>
          <a:bodyPr>
            <a:normAutofit fontScale="90000"/>
          </a:bodyPr>
          <a:lstStyle/>
          <a:p>
            <a:r>
              <a:rPr lang="en-US"/>
              <a:t>Competitive advantage</a:t>
            </a:r>
          </a:p>
        </p:txBody>
      </p:sp>
      <p:sp>
        <p:nvSpPr>
          <p:cNvPr id="5" name="Text Placeholder 4">
            <a:extLst>
              <a:ext uri="{FF2B5EF4-FFF2-40B4-BE49-F238E27FC236}">
                <a16:creationId xmlns:a16="http://schemas.microsoft.com/office/drawing/2014/main" id="{7D5A5468-0E45-D7A5-B223-C08525AAED6A}"/>
              </a:ext>
            </a:extLst>
          </p:cNvPr>
          <p:cNvSpPr>
            <a:spLocks noGrp="1"/>
          </p:cNvSpPr>
          <p:nvPr>
            <p:ph type="body" sz="quarter" idx="13"/>
          </p:nvPr>
        </p:nvSpPr>
        <p:spPr>
          <a:xfrm>
            <a:off x="298745" y="1818240"/>
            <a:ext cx="6348967" cy="3218607"/>
          </a:xfrm>
        </p:spPr>
        <p:txBody>
          <a:bodyPr vert="horz" lIns="91440" tIns="45720" rIns="91440" bIns="45720" rtlCol="0" anchor="t">
            <a:normAutofit lnSpcReduction="10000"/>
          </a:bodyPr>
          <a:lstStyle/>
          <a:p>
            <a:pPr>
              <a:lnSpc>
                <a:spcPct val="150000"/>
              </a:lnSpc>
            </a:pPr>
            <a:r>
              <a:rPr lang="en-US" sz="1400">
                <a:ea typeface="+mn-lt"/>
                <a:cs typeface="+mn-lt"/>
              </a:rPr>
              <a:t>• Industry-leading </a:t>
            </a:r>
            <a:r>
              <a:rPr lang="en-US" sz="1400" b="1">
                <a:ea typeface="+mn-lt"/>
                <a:cs typeface="+mn-lt"/>
              </a:rPr>
              <a:t>ecosystem lock-in</a:t>
            </a:r>
            <a:r>
              <a:rPr lang="en-US" sz="1400">
                <a:ea typeface="+mn-lt"/>
                <a:cs typeface="+mn-lt"/>
              </a:rPr>
              <a:t> drives high switching costs and long-term customer loyalty.</a:t>
            </a:r>
            <a:br>
              <a:rPr lang="en-US" sz="1400">
                <a:ea typeface="+mn-lt"/>
                <a:cs typeface="+mn-lt"/>
              </a:rPr>
            </a:br>
            <a:r>
              <a:rPr lang="en-US" sz="1400">
                <a:ea typeface="+mn-lt"/>
                <a:cs typeface="+mn-lt"/>
              </a:rPr>
              <a:t> • </a:t>
            </a:r>
            <a:r>
              <a:rPr lang="en-US" sz="1400" b="1">
                <a:ea typeface="+mn-lt"/>
                <a:cs typeface="+mn-lt"/>
              </a:rPr>
              <a:t>Vertical integration</a:t>
            </a:r>
            <a:r>
              <a:rPr lang="en-US" sz="1400">
                <a:ea typeface="+mn-lt"/>
                <a:cs typeface="+mn-lt"/>
              </a:rPr>
              <a:t> across hardware, software, chips, and services delivers a unified user experience competitors cannot replicate.</a:t>
            </a:r>
            <a:br>
              <a:rPr lang="en-US" sz="1400">
                <a:ea typeface="+mn-lt"/>
                <a:cs typeface="+mn-lt"/>
              </a:rPr>
            </a:br>
            <a:r>
              <a:rPr lang="en-US" sz="1400">
                <a:ea typeface="+mn-lt"/>
                <a:cs typeface="+mn-lt"/>
              </a:rPr>
              <a:t> • </a:t>
            </a:r>
            <a:r>
              <a:rPr lang="en-US" sz="1400" b="1">
                <a:ea typeface="+mn-lt"/>
                <a:cs typeface="+mn-lt"/>
              </a:rPr>
              <a:t>Apple Silicon</a:t>
            </a:r>
            <a:r>
              <a:rPr lang="en-US" sz="1400">
                <a:ea typeface="+mn-lt"/>
                <a:cs typeface="+mn-lt"/>
              </a:rPr>
              <a:t> (M-Series / A-Series)</a:t>
            </a:r>
            <a:r>
              <a:rPr lang="en-US" sz="1400" b="1">
                <a:ea typeface="+mn-lt"/>
                <a:cs typeface="+mn-lt"/>
              </a:rPr>
              <a:t> outperforms</a:t>
            </a:r>
            <a:r>
              <a:rPr lang="en-US" sz="1400">
                <a:ea typeface="+mn-lt"/>
                <a:cs typeface="+mn-lt"/>
              </a:rPr>
              <a:t> Intel and Qualcomm in efficiency and performance per watt.</a:t>
            </a:r>
            <a:br>
              <a:rPr lang="en-US" sz="1400">
                <a:ea typeface="+mn-lt"/>
                <a:cs typeface="+mn-lt"/>
              </a:rPr>
            </a:br>
            <a:r>
              <a:rPr lang="en-US" sz="1400">
                <a:ea typeface="+mn-lt"/>
                <a:cs typeface="+mn-lt"/>
              </a:rPr>
              <a:t> • </a:t>
            </a:r>
            <a:r>
              <a:rPr lang="en-US" sz="1400" b="1">
                <a:ea typeface="+mn-lt"/>
                <a:cs typeface="+mn-lt"/>
              </a:rPr>
              <a:t>Premium global brand</a:t>
            </a:r>
            <a:r>
              <a:rPr lang="en-US" sz="1400">
                <a:ea typeface="+mn-lt"/>
                <a:cs typeface="+mn-lt"/>
              </a:rPr>
              <a:t> enables sustained pricing power and resilient demand across product cycles.</a:t>
            </a:r>
            <a:br>
              <a:rPr lang="en-US" sz="1400">
                <a:ea typeface="+mn-lt"/>
                <a:cs typeface="+mn-lt"/>
              </a:rPr>
            </a:br>
            <a:r>
              <a:rPr lang="en-US" sz="1400">
                <a:ea typeface="+mn-lt"/>
                <a:cs typeface="+mn-lt"/>
              </a:rPr>
              <a:t> • </a:t>
            </a:r>
            <a:r>
              <a:rPr lang="en-US" sz="1400" b="1">
                <a:ea typeface="+mn-lt"/>
                <a:cs typeface="+mn-lt"/>
              </a:rPr>
              <a:t>High-margin</a:t>
            </a:r>
            <a:r>
              <a:rPr lang="en-US" sz="1400">
                <a:ea typeface="+mn-lt"/>
                <a:cs typeface="+mn-lt"/>
              </a:rPr>
              <a:t> Services segment provides stable recurring revenue, reducing reliance on hardware growth.</a:t>
            </a:r>
            <a:endParaRPr lang="en-US">
              <a:ea typeface="+mn-lt"/>
              <a:cs typeface="+mn-lt"/>
            </a:endParaRPr>
          </a:p>
          <a:p>
            <a:pPr marL="285750" indent="-285750">
              <a:lnSpc>
                <a:spcPct val="150000"/>
              </a:lnSpc>
              <a:buFont typeface="Arial" panose="020B0604020202020204" pitchFamily="34" charset="0"/>
              <a:buChar char="•"/>
            </a:pPr>
            <a:endParaRPr lang="en-US"/>
          </a:p>
        </p:txBody>
      </p:sp>
      <p:sp>
        <p:nvSpPr>
          <p:cNvPr id="9" name="Rectangle 8">
            <a:extLst>
              <a:ext uri="{FF2B5EF4-FFF2-40B4-BE49-F238E27FC236}">
                <a16:creationId xmlns:a16="http://schemas.microsoft.com/office/drawing/2014/main" id="{F793ACFE-6255-064F-E79E-001FCA3BC742}"/>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7E04EE0-ABC9-F51B-6D5D-5FB5E8ECF837}"/>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File:Google &quot;G&quot; logo.svg - Wikimedia Commons">
            <a:extLst>
              <a:ext uri="{FF2B5EF4-FFF2-40B4-BE49-F238E27FC236}">
                <a16:creationId xmlns:a16="http://schemas.microsoft.com/office/drawing/2014/main" id="{94D380F0-416D-60EF-3C38-0C3ECD7490BB}"/>
              </a:ext>
            </a:extLst>
          </p:cNvPr>
          <p:cNvPicPr>
            <a:picLocks noChangeAspect="1"/>
          </p:cNvPicPr>
          <p:nvPr/>
        </p:nvPicPr>
        <p:blipFill>
          <a:blip r:embed="rId2"/>
          <a:stretch>
            <a:fillRect/>
          </a:stretch>
        </p:blipFill>
        <p:spPr>
          <a:xfrm>
            <a:off x="8701668" y="533400"/>
            <a:ext cx="2743200" cy="2743200"/>
          </a:xfrm>
          <a:prstGeom prst="rect">
            <a:avLst/>
          </a:prstGeom>
        </p:spPr>
      </p:pic>
      <p:pic>
        <p:nvPicPr>
          <p:cNvPr id="15" name="Picture 14" descr="A blue infinity symbol on a black background&#10;&#10;AI-generated content may be incorrect.">
            <a:extLst>
              <a:ext uri="{FF2B5EF4-FFF2-40B4-BE49-F238E27FC236}">
                <a16:creationId xmlns:a16="http://schemas.microsoft.com/office/drawing/2014/main" id="{C5D8B9A9-E573-747C-A188-D598735F820A}"/>
              </a:ext>
            </a:extLst>
          </p:cNvPr>
          <p:cNvPicPr>
            <a:picLocks noChangeAspect="1"/>
          </p:cNvPicPr>
          <p:nvPr/>
        </p:nvPicPr>
        <p:blipFill>
          <a:blip r:embed="rId3"/>
          <a:stretch>
            <a:fillRect/>
          </a:stretch>
        </p:blipFill>
        <p:spPr>
          <a:xfrm>
            <a:off x="9803781" y="3432096"/>
            <a:ext cx="1870928" cy="1870928"/>
          </a:xfrm>
          <a:prstGeom prst="rect">
            <a:avLst/>
          </a:prstGeom>
        </p:spPr>
      </p:pic>
      <p:pic>
        <p:nvPicPr>
          <p:cNvPr id="16" name="Picture 15" descr="A black and yellow logo&#10;&#10;AI-generated content may be incorrect.">
            <a:extLst>
              <a:ext uri="{FF2B5EF4-FFF2-40B4-BE49-F238E27FC236}">
                <a16:creationId xmlns:a16="http://schemas.microsoft.com/office/drawing/2014/main" id="{C7D0FFEC-4B86-4AB3-F015-AC29141765EF}"/>
              </a:ext>
            </a:extLst>
          </p:cNvPr>
          <p:cNvPicPr>
            <a:picLocks noChangeAspect="1"/>
          </p:cNvPicPr>
          <p:nvPr/>
        </p:nvPicPr>
        <p:blipFill>
          <a:blip r:embed="rId4"/>
          <a:stretch>
            <a:fillRect/>
          </a:stretch>
        </p:blipFill>
        <p:spPr>
          <a:xfrm>
            <a:off x="7331927" y="2973657"/>
            <a:ext cx="1970050" cy="1963855"/>
          </a:xfrm>
          <a:prstGeom prst="rect">
            <a:avLst/>
          </a:prstGeom>
        </p:spPr>
      </p:pic>
      <p:pic>
        <p:nvPicPr>
          <p:cNvPr id="18" name="Picture 17" descr="File:Microsoft logo (2012).svg - Wikimedia Commons">
            <a:extLst>
              <a:ext uri="{FF2B5EF4-FFF2-40B4-BE49-F238E27FC236}">
                <a16:creationId xmlns:a16="http://schemas.microsoft.com/office/drawing/2014/main" id="{D360B635-12F6-4A74-68DA-A85616922E90}"/>
              </a:ext>
            </a:extLst>
          </p:cNvPr>
          <p:cNvPicPr>
            <a:picLocks noChangeAspect="1"/>
          </p:cNvPicPr>
          <p:nvPr/>
        </p:nvPicPr>
        <p:blipFill>
          <a:blip r:embed="rId5"/>
          <a:stretch>
            <a:fillRect/>
          </a:stretch>
        </p:blipFill>
        <p:spPr>
          <a:xfrm>
            <a:off x="7390780" y="5300739"/>
            <a:ext cx="4200293" cy="896667"/>
          </a:xfrm>
          <a:prstGeom prst="rect">
            <a:avLst/>
          </a:prstGeom>
        </p:spPr>
      </p:pic>
      <p:pic>
        <p:nvPicPr>
          <p:cNvPr id="19" name="Picture 18" descr="File:Samsung old logo before year 2015.svg - Wikimedia Commons">
            <a:extLst>
              <a:ext uri="{FF2B5EF4-FFF2-40B4-BE49-F238E27FC236}">
                <a16:creationId xmlns:a16="http://schemas.microsoft.com/office/drawing/2014/main" id="{E838B4B4-9877-A33B-0E96-BDC07C2688F0}"/>
              </a:ext>
            </a:extLst>
          </p:cNvPr>
          <p:cNvPicPr>
            <a:picLocks noChangeAspect="1"/>
          </p:cNvPicPr>
          <p:nvPr/>
        </p:nvPicPr>
        <p:blipFill>
          <a:blip r:embed="rId6"/>
          <a:stretch>
            <a:fillRect/>
          </a:stretch>
        </p:blipFill>
        <p:spPr>
          <a:xfrm>
            <a:off x="2701073" y="5300739"/>
            <a:ext cx="4206490" cy="896668"/>
          </a:xfrm>
          <a:prstGeom prst="rect">
            <a:avLst/>
          </a:prstGeom>
        </p:spPr>
      </p:pic>
    </p:spTree>
    <p:extLst>
      <p:ext uri="{BB962C8B-B14F-4D97-AF65-F5344CB8AC3E}">
        <p14:creationId xmlns:p14="http://schemas.microsoft.com/office/powerpoint/2010/main" val="24522725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F60F0-2836-9A52-B3F6-BC04C4BF1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3E5A7A-E880-A607-58CB-60F7A602B3FD}"/>
              </a:ext>
            </a:extLst>
          </p:cNvPr>
          <p:cNvSpPr>
            <a:spLocks noGrp="1"/>
          </p:cNvSpPr>
          <p:nvPr>
            <p:ph type="title"/>
          </p:nvPr>
        </p:nvSpPr>
        <p:spPr>
          <a:xfrm>
            <a:off x="-2204" y="374206"/>
            <a:ext cx="10745788" cy="637877"/>
          </a:xfrm>
        </p:spPr>
        <p:txBody>
          <a:bodyPr>
            <a:normAutofit fontScale="90000"/>
          </a:bodyPr>
          <a:lstStyle/>
          <a:p>
            <a:r>
              <a:rPr lang="en-US"/>
              <a:t>Competitive advantage</a:t>
            </a:r>
          </a:p>
        </p:txBody>
      </p:sp>
      <p:sp>
        <p:nvSpPr>
          <p:cNvPr id="5" name="Text Placeholder 4">
            <a:extLst>
              <a:ext uri="{FF2B5EF4-FFF2-40B4-BE49-F238E27FC236}">
                <a16:creationId xmlns:a16="http://schemas.microsoft.com/office/drawing/2014/main" id="{3919D780-05AF-FF7D-D864-F37348D45D69}"/>
              </a:ext>
            </a:extLst>
          </p:cNvPr>
          <p:cNvSpPr>
            <a:spLocks noGrp="1"/>
          </p:cNvSpPr>
          <p:nvPr>
            <p:ph type="body" sz="quarter" idx="13"/>
          </p:nvPr>
        </p:nvSpPr>
        <p:spPr>
          <a:xfrm>
            <a:off x="212013" y="1273070"/>
            <a:ext cx="6522430" cy="4383289"/>
          </a:xfrm>
        </p:spPr>
        <p:txBody>
          <a:bodyPr vert="horz" lIns="91440" tIns="45720" rIns="91440" bIns="45720" rtlCol="0" anchor="t">
            <a:noAutofit/>
          </a:bodyPr>
          <a:lstStyle/>
          <a:p>
            <a:pPr>
              <a:lnSpc>
                <a:spcPct val="150000"/>
              </a:lnSpc>
            </a:pPr>
            <a:r>
              <a:rPr lang="en-US" sz="1200">
                <a:ea typeface="+mn-lt"/>
                <a:cs typeface="+mn-lt"/>
              </a:rPr>
              <a:t>• </a:t>
            </a:r>
            <a:r>
              <a:rPr lang="en-US" sz="1200" b="1">
                <a:ea typeface="+mn-lt"/>
                <a:cs typeface="+mn-lt"/>
              </a:rPr>
              <a:t>Intangible Assets &amp; Brand Recognition: </a:t>
            </a:r>
            <a:r>
              <a:rPr lang="en-US" sz="1200">
                <a:ea typeface="+mn-lt"/>
                <a:cs typeface="+mn-lt"/>
              </a:rPr>
              <a:t>Apple is synonymous with premium design, quality, and trust. Its brand loyalty is among the strongest in the world, enabling premium pricing and repeat purchasing that competitors struggle to replicate.</a:t>
            </a:r>
            <a:br>
              <a:rPr lang="en-US" sz="1200">
                <a:ea typeface="+mn-lt"/>
                <a:cs typeface="+mn-lt"/>
              </a:rPr>
            </a:br>
            <a:r>
              <a:rPr lang="en-US" sz="1200">
                <a:ea typeface="+mn-lt"/>
                <a:cs typeface="+mn-lt"/>
              </a:rPr>
              <a:t> • </a:t>
            </a:r>
            <a:r>
              <a:rPr lang="en-US" sz="1200" b="1">
                <a:ea typeface="+mn-lt"/>
                <a:cs typeface="+mn-lt"/>
              </a:rPr>
              <a:t>Economies of Scale &amp; Supply Chain Mastery:</a:t>
            </a:r>
            <a:r>
              <a:rPr lang="en-US" sz="1200">
                <a:ea typeface="+mn-lt"/>
                <a:cs typeface="+mn-lt"/>
              </a:rPr>
              <a:t> Apple’s global scale and supply chain expertise (custom manufacturing, long-term supplier contracts, logistics optimization) give it a cost advantage and allow rapid mass production at quality levels few companies can match..</a:t>
            </a:r>
            <a:br>
              <a:rPr lang="en-US" sz="1200">
                <a:ea typeface="+mn-lt"/>
                <a:cs typeface="+mn-lt"/>
              </a:rPr>
            </a:br>
            <a:r>
              <a:rPr lang="en-US" sz="1200">
                <a:ea typeface="+mn-lt"/>
                <a:cs typeface="+mn-lt"/>
              </a:rPr>
              <a:t> • </a:t>
            </a:r>
            <a:r>
              <a:rPr lang="en-US" sz="1200" b="1">
                <a:ea typeface="+mn-lt"/>
                <a:cs typeface="+mn-lt"/>
              </a:rPr>
              <a:t>Innovation &amp; Design Excellence:</a:t>
            </a:r>
            <a:r>
              <a:rPr lang="en-US" sz="1200">
                <a:ea typeface="+mn-lt"/>
                <a:cs typeface="+mn-lt"/>
              </a:rPr>
              <a:t> Apple consistently leads in industrial design, user interface innovation, and custom silicon performance. Products like the M-series chips and Vision Pro illustrate Apple’s ability to blend cutting-edge engineering with intuitive usability.</a:t>
            </a:r>
            <a:br>
              <a:rPr lang="en-US" sz="1200">
                <a:ea typeface="+mn-lt"/>
                <a:cs typeface="+mn-lt"/>
              </a:rPr>
            </a:br>
            <a:r>
              <a:rPr lang="en-US" sz="1200">
                <a:ea typeface="+mn-lt"/>
                <a:cs typeface="+mn-lt"/>
              </a:rPr>
              <a:t> • </a:t>
            </a:r>
            <a:r>
              <a:rPr lang="en-US" sz="1200" b="1">
                <a:ea typeface="+mn-lt"/>
                <a:cs typeface="+mn-lt"/>
              </a:rPr>
              <a:t>Privacy &amp; Security Differentiation:</a:t>
            </a:r>
            <a:r>
              <a:rPr lang="en-US" sz="1200">
                <a:ea typeface="+mn-lt"/>
                <a:cs typeface="+mn-lt"/>
              </a:rPr>
              <a:t> Apple positions itself as the industry leader in privacy. This strengthens trust and differentiates the brand from competitors reliant on ad-based data models.</a:t>
            </a:r>
          </a:p>
          <a:p>
            <a:pPr marL="285750" indent="-285750">
              <a:lnSpc>
                <a:spcPct val="150000"/>
              </a:lnSpc>
              <a:buFont typeface="Arial" panose="020B0604020202020204" pitchFamily="34" charset="0"/>
              <a:buChar char="•"/>
            </a:pPr>
            <a:endParaRPr lang="en-US"/>
          </a:p>
        </p:txBody>
      </p:sp>
      <p:sp>
        <p:nvSpPr>
          <p:cNvPr id="9" name="Rectangle 8">
            <a:extLst>
              <a:ext uri="{FF2B5EF4-FFF2-40B4-BE49-F238E27FC236}">
                <a16:creationId xmlns:a16="http://schemas.microsoft.com/office/drawing/2014/main" id="{2EC27BFC-E50E-F003-74E1-A7156C357A1C}"/>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DCAE07-42D3-0AE1-CA00-6E152654B25F}"/>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File:Google &quot;G&quot; logo.svg - Wikimedia Commons">
            <a:extLst>
              <a:ext uri="{FF2B5EF4-FFF2-40B4-BE49-F238E27FC236}">
                <a16:creationId xmlns:a16="http://schemas.microsoft.com/office/drawing/2014/main" id="{0FC3D9DA-3D4E-9A22-3AE6-2DDB6E7E42DE}"/>
              </a:ext>
            </a:extLst>
          </p:cNvPr>
          <p:cNvPicPr>
            <a:picLocks noChangeAspect="1"/>
          </p:cNvPicPr>
          <p:nvPr/>
        </p:nvPicPr>
        <p:blipFill>
          <a:blip r:embed="rId2"/>
          <a:stretch>
            <a:fillRect/>
          </a:stretch>
        </p:blipFill>
        <p:spPr>
          <a:xfrm>
            <a:off x="8701668" y="533400"/>
            <a:ext cx="2743200" cy="2743200"/>
          </a:xfrm>
          <a:prstGeom prst="rect">
            <a:avLst/>
          </a:prstGeom>
        </p:spPr>
      </p:pic>
      <p:pic>
        <p:nvPicPr>
          <p:cNvPr id="15" name="Picture 14" descr="A blue infinity symbol on a black background&#10;&#10;AI-generated content may be incorrect.">
            <a:extLst>
              <a:ext uri="{FF2B5EF4-FFF2-40B4-BE49-F238E27FC236}">
                <a16:creationId xmlns:a16="http://schemas.microsoft.com/office/drawing/2014/main" id="{BA8E21B0-819F-6B78-3FE0-BF85A2B94A24}"/>
              </a:ext>
            </a:extLst>
          </p:cNvPr>
          <p:cNvPicPr>
            <a:picLocks noChangeAspect="1"/>
          </p:cNvPicPr>
          <p:nvPr/>
        </p:nvPicPr>
        <p:blipFill>
          <a:blip r:embed="rId3"/>
          <a:stretch>
            <a:fillRect/>
          </a:stretch>
        </p:blipFill>
        <p:spPr>
          <a:xfrm>
            <a:off x="9803781" y="3432096"/>
            <a:ext cx="1870928" cy="1870928"/>
          </a:xfrm>
          <a:prstGeom prst="rect">
            <a:avLst/>
          </a:prstGeom>
        </p:spPr>
      </p:pic>
      <p:pic>
        <p:nvPicPr>
          <p:cNvPr id="16" name="Picture 15" descr="A black and yellow logo&#10;&#10;AI-generated content may be incorrect.">
            <a:extLst>
              <a:ext uri="{FF2B5EF4-FFF2-40B4-BE49-F238E27FC236}">
                <a16:creationId xmlns:a16="http://schemas.microsoft.com/office/drawing/2014/main" id="{060F45F1-80C7-33CC-8D51-FD3AE4EE6AF5}"/>
              </a:ext>
            </a:extLst>
          </p:cNvPr>
          <p:cNvPicPr>
            <a:picLocks noChangeAspect="1"/>
          </p:cNvPicPr>
          <p:nvPr/>
        </p:nvPicPr>
        <p:blipFill>
          <a:blip r:embed="rId4"/>
          <a:stretch>
            <a:fillRect/>
          </a:stretch>
        </p:blipFill>
        <p:spPr>
          <a:xfrm>
            <a:off x="7331927" y="2973657"/>
            <a:ext cx="1970050" cy="1963855"/>
          </a:xfrm>
          <a:prstGeom prst="rect">
            <a:avLst/>
          </a:prstGeom>
        </p:spPr>
      </p:pic>
      <p:pic>
        <p:nvPicPr>
          <p:cNvPr id="18" name="Picture 17" descr="File:Microsoft logo (2012).svg - Wikimedia Commons">
            <a:extLst>
              <a:ext uri="{FF2B5EF4-FFF2-40B4-BE49-F238E27FC236}">
                <a16:creationId xmlns:a16="http://schemas.microsoft.com/office/drawing/2014/main" id="{EF2E082D-3F7F-3919-1B79-FF08AEFC6255}"/>
              </a:ext>
            </a:extLst>
          </p:cNvPr>
          <p:cNvPicPr>
            <a:picLocks noChangeAspect="1"/>
          </p:cNvPicPr>
          <p:nvPr/>
        </p:nvPicPr>
        <p:blipFill>
          <a:blip r:embed="rId5"/>
          <a:stretch>
            <a:fillRect/>
          </a:stretch>
        </p:blipFill>
        <p:spPr>
          <a:xfrm>
            <a:off x="7390780" y="5300739"/>
            <a:ext cx="4200293" cy="896667"/>
          </a:xfrm>
          <a:prstGeom prst="rect">
            <a:avLst/>
          </a:prstGeom>
        </p:spPr>
      </p:pic>
      <p:pic>
        <p:nvPicPr>
          <p:cNvPr id="19" name="Picture 18" descr="File:Samsung old logo before year 2015.svg - Wikimedia Commons">
            <a:extLst>
              <a:ext uri="{FF2B5EF4-FFF2-40B4-BE49-F238E27FC236}">
                <a16:creationId xmlns:a16="http://schemas.microsoft.com/office/drawing/2014/main" id="{25192963-E45C-A5E5-4CFB-1A5E265ACF9F}"/>
              </a:ext>
            </a:extLst>
          </p:cNvPr>
          <p:cNvPicPr>
            <a:picLocks noChangeAspect="1"/>
          </p:cNvPicPr>
          <p:nvPr/>
        </p:nvPicPr>
        <p:blipFill>
          <a:blip r:embed="rId6"/>
          <a:stretch>
            <a:fillRect/>
          </a:stretch>
        </p:blipFill>
        <p:spPr>
          <a:xfrm>
            <a:off x="2701073" y="5300739"/>
            <a:ext cx="4206490" cy="896668"/>
          </a:xfrm>
          <a:prstGeom prst="rect">
            <a:avLst/>
          </a:prstGeom>
        </p:spPr>
      </p:pic>
    </p:spTree>
    <p:extLst>
      <p:ext uri="{BB962C8B-B14F-4D97-AF65-F5344CB8AC3E}">
        <p14:creationId xmlns:p14="http://schemas.microsoft.com/office/powerpoint/2010/main" val="20994407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2F56D-6084-AA0B-F8A1-779B122415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D6F45D-9806-EA84-6A95-2D5E38024D78}"/>
              </a:ext>
            </a:extLst>
          </p:cNvPr>
          <p:cNvSpPr>
            <a:spLocks noGrp="1"/>
          </p:cNvSpPr>
          <p:nvPr>
            <p:ph type="title"/>
          </p:nvPr>
        </p:nvSpPr>
        <p:spPr>
          <a:xfrm>
            <a:off x="-2204" y="374206"/>
            <a:ext cx="10745788" cy="637877"/>
          </a:xfrm>
        </p:spPr>
        <p:txBody>
          <a:bodyPr>
            <a:normAutofit fontScale="90000"/>
          </a:bodyPr>
          <a:lstStyle/>
          <a:p>
            <a:r>
              <a:rPr lang="en-US"/>
              <a:t>Competitive disadvantage</a:t>
            </a:r>
          </a:p>
        </p:txBody>
      </p:sp>
      <p:sp>
        <p:nvSpPr>
          <p:cNvPr id="5" name="Text Placeholder 4">
            <a:extLst>
              <a:ext uri="{FF2B5EF4-FFF2-40B4-BE49-F238E27FC236}">
                <a16:creationId xmlns:a16="http://schemas.microsoft.com/office/drawing/2014/main" id="{F832FFC0-3591-4FD4-DA8C-7BD4BD9ECDC5}"/>
              </a:ext>
            </a:extLst>
          </p:cNvPr>
          <p:cNvSpPr>
            <a:spLocks noGrp="1"/>
          </p:cNvSpPr>
          <p:nvPr>
            <p:ph type="body" sz="quarter" idx="13"/>
          </p:nvPr>
        </p:nvSpPr>
        <p:spPr>
          <a:xfrm>
            <a:off x="273965" y="1669557"/>
            <a:ext cx="6348967" cy="3218607"/>
          </a:xfrm>
        </p:spPr>
        <p:txBody>
          <a:bodyPr vert="horz" lIns="91440" tIns="45720" rIns="91440" bIns="45720" rtlCol="0" anchor="t">
            <a:normAutofit lnSpcReduction="10000"/>
          </a:bodyPr>
          <a:lstStyle/>
          <a:p>
            <a:pPr>
              <a:lnSpc>
                <a:spcPct val="150000"/>
              </a:lnSpc>
            </a:pPr>
            <a:r>
              <a:rPr lang="en-US" sz="1400">
                <a:ea typeface="+mn-lt"/>
                <a:cs typeface="+mn-lt"/>
              </a:rPr>
              <a:t>• Microsoft and Google lead in cloud infrastructure and generative AI deployment.</a:t>
            </a:r>
            <a:br>
              <a:rPr lang="en-US" sz="1400">
                <a:ea typeface="+mn-lt"/>
                <a:cs typeface="+mn-lt"/>
              </a:rPr>
            </a:br>
            <a:r>
              <a:rPr lang="en-US" sz="1400">
                <a:ea typeface="+mn-lt"/>
                <a:cs typeface="+mn-lt"/>
              </a:rPr>
              <a:t> • Amazon (AWS) dominates cloud computing scale; Apple has no competing cloud platform.</a:t>
            </a:r>
            <a:br>
              <a:rPr lang="en-US" sz="1400">
                <a:ea typeface="+mn-lt"/>
                <a:cs typeface="+mn-lt"/>
              </a:rPr>
            </a:br>
            <a:r>
              <a:rPr lang="en-US" sz="1400">
                <a:ea typeface="+mn-lt"/>
                <a:cs typeface="+mn-lt"/>
              </a:rPr>
              <a:t> • Samsung maintains the #1 global smartphone unit share, especially in emerging markets.</a:t>
            </a:r>
            <a:br>
              <a:rPr lang="en-US" sz="1400">
                <a:ea typeface="+mn-lt"/>
                <a:cs typeface="+mn-lt"/>
              </a:rPr>
            </a:br>
            <a:r>
              <a:rPr lang="en-US" sz="1400">
                <a:ea typeface="+mn-lt"/>
                <a:cs typeface="+mn-lt"/>
              </a:rPr>
              <a:t> • Meta leads in AR/VR device shipments, with Quest outselling Vision Pro at a large scale.</a:t>
            </a:r>
            <a:br>
              <a:rPr lang="en-US" sz="1400">
                <a:ea typeface="+mn-lt"/>
                <a:cs typeface="+mn-lt"/>
              </a:rPr>
            </a:br>
            <a:r>
              <a:rPr lang="en-US" sz="1400">
                <a:ea typeface="+mn-lt"/>
                <a:cs typeface="+mn-lt"/>
              </a:rPr>
              <a:t> • Google and Meta hold dominant positions in digital advertising, an area Apple is only lightly exposed.</a:t>
            </a:r>
            <a:endParaRPr lang="en-US">
              <a:ea typeface="+mn-lt"/>
              <a:cs typeface="+mn-lt"/>
            </a:endParaRPr>
          </a:p>
          <a:p>
            <a:pPr marL="285750" indent="-285750">
              <a:lnSpc>
                <a:spcPct val="150000"/>
              </a:lnSpc>
              <a:buFont typeface="Arial" panose="020B0604020202020204" pitchFamily="34" charset="0"/>
              <a:buChar char="•"/>
            </a:pPr>
            <a:endParaRPr lang="en-US"/>
          </a:p>
        </p:txBody>
      </p:sp>
      <p:sp>
        <p:nvSpPr>
          <p:cNvPr id="9" name="Rectangle 8">
            <a:extLst>
              <a:ext uri="{FF2B5EF4-FFF2-40B4-BE49-F238E27FC236}">
                <a16:creationId xmlns:a16="http://schemas.microsoft.com/office/drawing/2014/main" id="{0AF21D41-6878-812F-A14D-1B8EF47E0E15}"/>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0CA21D-2ABD-6651-24A5-DF2470A1DDCF}"/>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File:Google &quot;G&quot; logo.svg - Wikimedia Commons">
            <a:extLst>
              <a:ext uri="{FF2B5EF4-FFF2-40B4-BE49-F238E27FC236}">
                <a16:creationId xmlns:a16="http://schemas.microsoft.com/office/drawing/2014/main" id="{46C921F7-1A59-D711-C04B-64E9CE83D8C8}"/>
              </a:ext>
            </a:extLst>
          </p:cNvPr>
          <p:cNvPicPr>
            <a:picLocks noChangeAspect="1"/>
          </p:cNvPicPr>
          <p:nvPr/>
        </p:nvPicPr>
        <p:blipFill>
          <a:blip r:embed="rId2"/>
          <a:stretch>
            <a:fillRect/>
          </a:stretch>
        </p:blipFill>
        <p:spPr>
          <a:xfrm>
            <a:off x="8701668" y="533400"/>
            <a:ext cx="2743200" cy="2743200"/>
          </a:xfrm>
          <a:prstGeom prst="rect">
            <a:avLst/>
          </a:prstGeom>
        </p:spPr>
      </p:pic>
      <p:pic>
        <p:nvPicPr>
          <p:cNvPr id="15" name="Picture 14" descr="A blue infinity symbol on a black background&#10;&#10;AI-generated content may be incorrect.">
            <a:extLst>
              <a:ext uri="{FF2B5EF4-FFF2-40B4-BE49-F238E27FC236}">
                <a16:creationId xmlns:a16="http://schemas.microsoft.com/office/drawing/2014/main" id="{4368FD8A-D266-1794-267F-5D7A093CB99E}"/>
              </a:ext>
            </a:extLst>
          </p:cNvPr>
          <p:cNvPicPr>
            <a:picLocks noChangeAspect="1"/>
          </p:cNvPicPr>
          <p:nvPr/>
        </p:nvPicPr>
        <p:blipFill>
          <a:blip r:embed="rId3"/>
          <a:stretch>
            <a:fillRect/>
          </a:stretch>
        </p:blipFill>
        <p:spPr>
          <a:xfrm>
            <a:off x="9803781" y="3432096"/>
            <a:ext cx="1870928" cy="1870928"/>
          </a:xfrm>
          <a:prstGeom prst="rect">
            <a:avLst/>
          </a:prstGeom>
        </p:spPr>
      </p:pic>
      <p:pic>
        <p:nvPicPr>
          <p:cNvPr id="16" name="Picture 15" descr="A black and yellow logo&#10;&#10;AI-generated content may be incorrect.">
            <a:extLst>
              <a:ext uri="{FF2B5EF4-FFF2-40B4-BE49-F238E27FC236}">
                <a16:creationId xmlns:a16="http://schemas.microsoft.com/office/drawing/2014/main" id="{1E5766B0-CA09-3433-481B-DFD93E3D9E01}"/>
              </a:ext>
            </a:extLst>
          </p:cNvPr>
          <p:cNvPicPr>
            <a:picLocks noChangeAspect="1"/>
          </p:cNvPicPr>
          <p:nvPr/>
        </p:nvPicPr>
        <p:blipFill>
          <a:blip r:embed="rId4"/>
          <a:stretch>
            <a:fillRect/>
          </a:stretch>
        </p:blipFill>
        <p:spPr>
          <a:xfrm>
            <a:off x="7331927" y="2973657"/>
            <a:ext cx="1970050" cy="1963855"/>
          </a:xfrm>
          <a:prstGeom prst="rect">
            <a:avLst/>
          </a:prstGeom>
        </p:spPr>
      </p:pic>
      <p:pic>
        <p:nvPicPr>
          <p:cNvPr id="18" name="Picture 17" descr="File:Microsoft logo (2012).svg - Wikimedia Commons">
            <a:extLst>
              <a:ext uri="{FF2B5EF4-FFF2-40B4-BE49-F238E27FC236}">
                <a16:creationId xmlns:a16="http://schemas.microsoft.com/office/drawing/2014/main" id="{B2C64300-CC0E-96D1-1C41-6D06FB25743C}"/>
              </a:ext>
            </a:extLst>
          </p:cNvPr>
          <p:cNvPicPr>
            <a:picLocks noChangeAspect="1"/>
          </p:cNvPicPr>
          <p:nvPr/>
        </p:nvPicPr>
        <p:blipFill>
          <a:blip r:embed="rId5"/>
          <a:stretch>
            <a:fillRect/>
          </a:stretch>
        </p:blipFill>
        <p:spPr>
          <a:xfrm>
            <a:off x="7390780" y="5300739"/>
            <a:ext cx="4200293" cy="896667"/>
          </a:xfrm>
          <a:prstGeom prst="rect">
            <a:avLst/>
          </a:prstGeom>
        </p:spPr>
      </p:pic>
      <p:pic>
        <p:nvPicPr>
          <p:cNvPr id="19" name="Picture 18" descr="File:Samsung old logo before year 2015.svg - Wikimedia Commons">
            <a:extLst>
              <a:ext uri="{FF2B5EF4-FFF2-40B4-BE49-F238E27FC236}">
                <a16:creationId xmlns:a16="http://schemas.microsoft.com/office/drawing/2014/main" id="{55A75D04-B2B5-90F1-FDD3-DD1B8873DA43}"/>
              </a:ext>
            </a:extLst>
          </p:cNvPr>
          <p:cNvPicPr>
            <a:picLocks noChangeAspect="1"/>
          </p:cNvPicPr>
          <p:nvPr/>
        </p:nvPicPr>
        <p:blipFill>
          <a:blip r:embed="rId6"/>
          <a:stretch>
            <a:fillRect/>
          </a:stretch>
        </p:blipFill>
        <p:spPr>
          <a:xfrm>
            <a:off x="2701073" y="5300739"/>
            <a:ext cx="4206490" cy="896668"/>
          </a:xfrm>
          <a:prstGeom prst="rect">
            <a:avLst/>
          </a:prstGeom>
        </p:spPr>
      </p:pic>
    </p:spTree>
    <p:extLst>
      <p:ext uri="{BB962C8B-B14F-4D97-AF65-F5344CB8AC3E}">
        <p14:creationId xmlns:p14="http://schemas.microsoft.com/office/powerpoint/2010/main" val="1748824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68360-FF92-6879-9E54-7FF47BBAFAA7}"/>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38409F1-E4B0-3689-063A-07ED0F9E0484}"/>
              </a:ext>
            </a:extLst>
          </p:cNvPr>
          <p:cNvGrpSpPr/>
          <p:nvPr/>
        </p:nvGrpSpPr>
        <p:grpSpPr>
          <a:xfrm>
            <a:off x="235412" y="179738"/>
            <a:ext cx="11721177" cy="1132258"/>
            <a:chOff x="266800" y="263262"/>
            <a:chExt cx="13284000" cy="1283226"/>
          </a:xfrm>
        </p:grpSpPr>
        <p:sp>
          <p:nvSpPr>
            <p:cNvPr id="8" name="Title 1">
              <a:extLst>
                <a:ext uri="{FF2B5EF4-FFF2-40B4-BE49-F238E27FC236}">
                  <a16:creationId xmlns:a16="http://schemas.microsoft.com/office/drawing/2014/main" id="{A24C780F-5F07-3E97-F4C1-184C03A276F3}"/>
                </a:ext>
              </a:extLst>
            </p:cNvPr>
            <p:cNvSpPr txBox="1">
              <a:spLocks/>
            </p:cNvSpPr>
            <p:nvPr/>
          </p:nvSpPr>
          <p:spPr>
            <a:xfrm>
              <a:off x="266800" y="263262"/>
              <a:ext cx="12074055" cy="1283226"/>
            </a:xfrm>
            <a:prstGeom prst="rect">
              <a:avLst/>
            </a:prstGeom>
            <a:noFill/>
          </p:spPr>
          <p:txBody>
            <a:bodyPr vert="horz" lIns="80682" tIns="40341" rIns="80682" bIns="40341"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4000">
                  <a:solidFill>
                    <a:schemeClr val="accent1"/>
                  </a:solidFill>
                  <a:latin typeface="Raleway Medium"/>
                </a:rPr>
                <a:t>Global IT Spending</a:t>
              </a:r>
            </a:p>
          </p:txBody>
        </p:sp>
        <p:cxnSp>
          <p:nvCxnSpPr>
            <p:cNvPr id="11" name="Straight Connector 10">
              <a:extLst>
                <a:ext uri="{FF2B5EF4-FFF2-40B4-BE49-F238E27FC236}">
                  <a16:creationId xmlns:a16="http://schemas.microsoft.com/office/drawing/2014/main" id="{C1A3E483-B31A-75E3-3E32-D103CBDDC4F9}"/>
                </a:ext>
              </a:extLst>
            </p:cNvPr>
            <p:cNvCxnSpPr>
              <a:cxnSpLocks/>
            </p:cNvCxnSpPr>
            <p:nvPr/>
          </p:nvCxnSpPr>
          <p:spPr>
            <a:xfrm>
              <a:off x="266800" y="904875"/>
              <a:ext cx="13284000" cy="0"/>
            </a:xfrm>
            <a:prstGeom prst="line">
              <a:avLst/>
            </a:prstGeom>
          </p:spPr>
          <p:style>
            <a:lnRef idx="2">
              <a:schemeClr val="dk1"/>
            </a:lnRef>
            <a:fillRef idx="0">
              <a:schemeClr val="dk1"/>
            </a:fillRef>
            <a:effectRef idx="1">
              <a:schemeClr val="dk1"/>
            </a:effectRef>
            <a:fontRef idx="minor">
              <a:schemeClr val="tx1"/>
            </a:fontRef>
          </p:style>
        </p:cxnSp>
      </p:grpSp>
      <p:pic>
        <p:nvPicPr>
          <p:cNvPr id="9" name="Content Placeholder 6" descr="A graph of blue and white bars&#10;&#10;AI-generated content may be incorrect.">
            <a:extLst>
              <a:ext uri="{FF2B5EF4-FFF2-40B4-BE49-F238E27FC236}">
                <a16:creationId xmlns:a16="http://schemas.microsoft.com/office/drawing/2014/main" id="{E2E61981-3640-5E44-2954-D2AAED40C5A5}"/>
              </a:ext>
            </a:extLst>
          </p:cNvPr>
          <p:cNvPicPr>
            <a:picLocks noChangeAspect="1"/>
          </p:cNvPicPr>
          <p:nvPr/>
        </p:nvPicPr>
        <p:blipFill>
          <a:blip r:embed="rId3"/>
          <a:stretch>
            <a:fillRect/>
          </a:stretch>
        </p:blipFill>
        <p:spPr>
          <a:xfrm>
            <a:off x="854152" y="929679"/>
            <a:ext cx="10487636" cy="5520883"/>
          </a:xfrm>
          <a:prstGeom prst="rect">
            <a:avLst/>
          </a:prstGeom>
        </p:spPr>
      </p:pic>
    </p:spTree>
    <p:extLst>
      <p:ext uri="{BB962C8B-B14F-4D97-AF65-F5344CB8AC3E}">
        <p14:creationId xmlns:p14="http://schemas.microsoft.com/office/powerpoint/2010/main" val="26243551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4A35E-5104-B7A8-FC66-A3836CB3A9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A5E91-059D-86D4-E5B5-230F9F9DBB26}"/>
              </a:ext>
            </a:extLst>
          </p:cNvPr>
          <p:cNvSpPr>
            <a:spLocks noGrp="1"/>
          </p:cNvSpPr>
          <p:nvPr>
            <p:ph type="title"/>
          </p:nvPr>
        </p:nvSpPr>
        <p:spPr>
          <a:xfrm>
            <a:off x="-2204" y="374206"/>
            <a:ext cx="10745788" cy="637877"/>
          </a:xfrm>
        </p:spPr>
        <p:txBody>
          <a:bodyPr>
            <a:normAutofit fontScale="90000"/>
          </a:bodyPr>
          <a:lstStyle/>
          <a:p>
            <a:r>
              <a:rPr lang="en-US"/>
              <a:t>AAPL vs. Peers</a:t>
            </a:r>
          </a:p>
        </p:txBody>
      </p:sp>
      <p:sp>
        <p:nvSpPr>
          <p:cNvPr id="5" name="Text Placeholder 4">
            <a:extLst>
              <a:ext uri="{FF2B5EF4-FFF2-40B4-BE49-F238E27FC236}">
                <a16:creationId xmlns:a16="http://schemas.microsoft.com/office/drawing/2014/main" id="{E0DF821A-5ED9-090F-58AB-5931224FBDF8}"/>
              </a:ext>
            </a:extLst>
          </p:cNvPr>
          <p:cNvSpPr>
            <a:spLocks noGrp="1"/>
          </p:cNvSpPr>
          <p:nvPr>
            <p:ph type="body" sz="quarter" idx="13"/>
          </p:nvPr>
        </p:nvSpPr>
        <p:spPr>
          <a:xfrm>
            <a:off x="1097916" y="1316435"/>
            <a:ext cx="10264284" cy="1719387"/>
          </a:xfrm>
        </p:spPr>
        <p:txBody>
          <a:bodyPr vert="horz" lIns="91440" tIns="45720" rIns="91440" bIns="45720" rtlCol="0" anchor="t">
            <a:normAutofit/>
          </a:bodyPr>
          <a:lstStyle/>
          <a:p>
            <a:r>
              <a:rPr lang="en-US" sz="1400">
                <a:ea typeface="+mn-lt"/>
                <a:cs typeface="+mn-lt"/>
              </a:rPr>
              <a:t>• Apple trades at a </a:t>
            </a:r>
            <a:r>
              <a:rPr lang="en-US" sz="1400" b="1">
                <a:ea typeface="+mn-lt"/>
                <a:cs typeface="+mn-lt"/>
              </a:rPr>
              <a:t>P/E of ~36x</a:t>
            </a:r>
            <a:r>
              <a:rPr lang="en-US" sz="1400">
                <a:ea typeface="+mn-lt"/>
                <a:cs typeface="+mn-lt"/>
              </a:rPr>
              <a:t>, a clear premium to the S&amp;P 500 and in line with high-quality mega-cap tech.</a:t>
            </a:r>
            <a:br>
              <a:rPr lang="en-US" sz="1400">
                <a:ea typeface="+mn-lt"/>
                <a:cs typeface="+mn-lt"/>
              </a:rPr>
            </a:br>
            <a:r>
              <a:rPr lang="en-US" sz="1400">
                <a:ea typeface="+mn-lt"/>
                <a:cs typeface="+mn-lt"/>
              </a:rPr>
              <a:t> • On </a:t>
            </a:r>
            <a:r>
              <a:rPr lang="en-US" sz="1400" b="1">
                <a:ea typeface="+mn-lt"/>
                <a:cs typeface="+mn-lt"/>
              </a:rPr>
              <a:t>EV/EBITDA (~27x)</a:t>
            </a:r>
            <a:r>
              <a:rPr lang="en-US" sz="1400">
                <a:ea typeface="+mn-lt"/>
                <a:cs typeface="+mn-lt"/>
              </a:rPr>
              <a:t> and </a:t>
            </a:r>
            <a:r>
              <a:rPr lang="en-US" sz="1400" b="1">
                <a:ea typeface="+mn-lt"/>
                <a:cs typeface="+mn-lt"/>
              </a:rPr>
              <a:t>P/FCF (~40x)</a:t>
            </a:r>
            <a:r>
              <a:rPr lang="en-US" sz="1400">
                <a:ea typeface="+mn-lt"/>
                <a:cs typeface="+mn-lt"/>
              </a:rPr>
              <a:t>, Apple trades above peers like Meta/Google, reflecting stronger brand, cash flow durability, and ecosystem lock-in.</a:t>
            </a:r>
            <a:br>
              <a:rPr lang="en-US" sz="1400">
                <a:ea typeface="+mn-lt"/>
                <a:cs typeface="+mn-lt"/>
              </a:rPr>
            </a:br>
            <a:r>
              <a:rPr lang="en-US" sz="1400">
                <a:ea typeface="+mn-lt"/>
                <a:cs typeface="+mn-lt"/>
              </a:rPr>
              <a:t> • Valuation premium is supported by </a:t>
            </a:r>
            <a:r>
              <a:rPr lang="en-US" sz="1400" b="1">
                <a:ea typeface="+mn-lt"/>
                <a:cs typeface="+mn-lt"/>
              </a:rPr>
              <a:t>high-margin Services</a:t>
            </a:r>
            <a:r>
              <a:rPr lang="en-US" sz="1400">
                <a:ea typeface="+mn-lt"/>
                <a:cs typeface="+mn-lt"/>
              </a:rPr>
              <a:t>, exceptional brand loyalty, and stable free cash flow.</a:t>
            </a:r>
            <a:br>
              <a:rPr lang="en-US" sz="1400">
                <a:ea typeface="+mn-lt"/>
                <a:cs typeface="+mn-lt"/>
              </a:rPr>
            </a:br>
            <a:r>
              <a:rPr lang="en-US" sz="1400">
                <a:ea typeface="+mn-lt"/>
                <a:cs typeface="+mn-lt"/>
              </a:rPr>
              <a:t> • Apple offers a </a:t>
            </a:r>
            <a:r>
              <a:rPr lang="en-US" sz="1400" b="1">
                <a:ea typeface="+mn-lt"/>
                <a:cs typeface="+mn-lt"/>
              </a:rPr>
              <a:t>balanced risk-reward profile</a:t>
            </a:r>
            <a:r>
              <a:rPr lang="en-US" sz="1400">
                <a:ea typeface="+mn-lt"/>
                <a:cs typeface="+mn-lt"/>
              </a:rPr>
              <a:t>: lower volatility and stronger defensibility than Amazon/NVIDIA, more stable financials than Meta/Google.</a:t>
            </a:r>
            <a:endParaRPr lang="en-US">
              <a:ea typeface="+mn-lt"/>
              <a:cs typeface="+mn-lt"/>
            </a:endParaRPr>
          </a:p>
          <a:p>
            <a:pPr marL="285750" indent="-285750">
              <a:buChar char="•"/>
            </a:pPr>
            <a:endParaRPr lang="en-US"/>
          </a:p>
        </p:txBody>
      </p:sp>
      <p:sp>
        <p:nvSpPr>
          <p:cNvPr id="9" name="Rectangle 8">
            <a:extLst>
              <a:ext uri="{FF2B5EF4-FFF2-40B4-BE49-F238E27FC236}">
                <a16:creationId xmlns:a16="http://schemas.microsoft.com/office/drawing/2014/main" id="{0C617A64-404F-991C-1CB5-62F27C16AFCF}"/>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B9D7FD0-6DF9-F520-20F8-4C7731E00335}"/>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84122202-31FA-CF9D-2465-9CC7639CBBA4}"/>
              </a:ext>
            </a:extLst>
          </p:cNvPr>
          <p:cNvGraphicFramePr>
            <a:graphicFrameLocks noGrp="1"/>
          </p:cNvGraphicFramePr>
          <p:nvPr>
            <p:extLst>
              <p:ext uri="{D42A27DB-BD31-4B8C-83A1-F6EECF244321}">
                <p14:modId xmlns:p14="http://schemas.microsoft.com/office/powerpoint/2010/main" val="2935357393"/>
              </p:ext>
            </p:extLst>
          </p:nvPr>
        </p:nvGraphicFramePr>
        <p:xfrm>
          <a:off x="1300975" y="3432097"/>
          <a:ext cx="9349436" cy="2225039"/>
        </p:xfrm>
        <a:graphic>
          <a:graphicData uri="http://schemas.openxmlformats.org/drawingml/2006/table">
            <a:tbl>
              <a:tblPr firstRow="1" bandRow="1">
                <a:tableStyleId>{B301B821-A1FF-4177-AEE7-76D212191A09}</a:tableStyleId>
              </a:tblPr>
              <a:tblGrid>
                <a:gridCol w="2337359">
                  <a:extLst>
                    <a:ext uri="{9D8B030D-6E8A-4147-A177-3AD203B41FA5}">
                      <a16:colId xmlns:a16="http://schemas.microsoft.com/office/drawing/2014/main" val="812172908"/>
                    </a:ext>
                  </a:extLst>
                </a:gridCol>
                <a:gridCol w="2337359">
                  <a:extLst>
                    <a:ext uri="{9D8B030D-6E8A-4147-A177-3AD203B41FA5}">
                      <a16:colId xmlns:a16="http://schemas.microsoft.com/office/drawing/2014/main" val="2684272730"/>
                    </a:ext>
                  </a:extLst>
                </a:gridCol>
                <a:gridCol w="2337359">
                  <a:extLst>
                    <a:ext uri="{9D8B030D-6E8A-4147-A177-3AD203B41FA5}">
                      <a16:colId xmlns:a16="http://schemas.microsoft.com/office/drawing/2014/main" val="110916595"/>
                    </a:ext>
                  </a:extLst>
                </a:gridCol>
                <a:gridCol w="2337359">
                  <a:extLst>
                    <a:ext uri="{9D8B030D-6E8A-4147-A177-3AD203B41FA5}">
                      <a16:colId xmlns:a16="http://schemas.microsoft.com/office/drawing/2014/main" val="2612571763"/>
                    </a:ext>
                  </a:extLst>
                </a:gridCol>
              </a:tblGrid>
              <a:tr h="370840">
                <a:tc>
                  <a:txBody>
                    <a:bodyPr/>
                    <a:lstStyle/>
                    <a:p>
                      <a:r>
                        <a:rPr lang="en-US"/>
                        <a:t>Company</a:t>
                      </a:r>
                    </a:p>
                  </a:txBody>
                  <a:tcPr/>
                </a:tc>
                <a:tc>
                  <a:txBody>
                    <a:bodyPr/>
                    <a:lstStyle/>
                    <a:p>
                      <a:r>
                        <a:rPr lang="en-US"/>
                        <a:t>P/E</a:t>
                      </a:r>
                    </a:p>
                  </a:txBody>
                  <a:tcPr/>
                </a:tc>
                <a:tc>
                  <a:txBody>
                    <a:bodyPr/>
                    <a:lstStyle/>
                    <a:p>
                      <a:r>
                        <a:rPr lang="en-US"/>
                        <a:t>EV/EBITDA</a:t>
                      </a:r>
                    </a:p>
                  </a:txBody>
                  <a:tcPr/>
                </a:tc>
                <a:tc>
                  <a:txBody>
                    <a:bodyPr/>
                    <a:lstStyle/>
                    <a:p>
                      <a:r>
                        <a:rPr lang="en-US"/>
                        <a:t>P/FCF</a:t>
                      </a:r>
                    </a:p>
                  </a:txBody>
                  <a:tcPr/>
                </a:tc>
                <a:extLst>
                  <a:ext uri="{0D108BD9-81ED-4DB2-BD59-A6C34878D82A}">
                    <a16:rowId xmlns:a16="http://schemas.microsoft.com/office/drawing/2014/main" val="456001278"/>
                  </a:ext>
                </a:extLst>
              </a:tr>
              <a:tr h="370840">
                <a:tc>
                  <a:txBody>
                    <a:bodyPr/>
                    <a:lstStyle/>
                    <a:p>
                      <a:r>
                        <a:rPr lang="en-US"/>
                        <a:t>AAPL</a:t>
                      </a:r>
                    </a:p>
                  </a:txBody>
                  <a:tcPr/>
                </a:tc>
                <a:tc>
                  <a:txBody>
                    <a:bodyPr/>
                    <a:lstStyle/>
                    <a:p>
                      <a:r>
                        <a:rPr lang="en-US"/>
                        <a:t>36x</a:t>
                      </a:r>
                    </a:p>
                  </a:txBody>
                  <a:tcPr/>
                </a:tc>
                <a:tc>
                  <a:txBody>
                    <a:bodyPr/>
                    <a:lstStyle/>
                    <a:p>
                      <a:r>
                        <a:rPr lang="en-US"/>
                        <a:t>27x</a:t>
                      </a:r>
                    </a:p>
                  </a:txBody>
                  <a:tcPr/>
                </a:tc>
                <a:tc>
                  <a:txBody>
                    <a:bodyPr/>
                    <a:lstStyle/>
                    <a:p>
                      <a:r>
                        <a:rPr lang="en-US"/>
                        <a:t>40x</a:t>
                      </a:r>
                    </a:p>
                  </a:txBody>
                  <a:tcPr/>
                </a:tc>
                <a:extLst>
                  <a:ext uri="{0D108BD9-81ED-4DB2-BD59-A6C34878D82A}">
                    <a16:rowId xmlns:a16="http://schemas.microsoft.com/office/drawing/2014/main" val="1927515925"/>
                  </a:ext>
                </a:extLst>
              </a:tr>
              <a:tr h="370840">
                <a:tc>
                  <a:txBody>
                    <a:bodyPr/>
                    <a:lstStyle/>
                    <a:p>
                      <a:r>
                        <a:rPr lang="en-US"/>
                        <a:t>MSFT</a:t>
                      </a:r>
                    </a:p>
                  </a:txBody>
                  <a:tcPr/>
                </a:tc>
                <a:tc>
                  <a:txBody>
                    <a:bodyPr/>
                    <a:lstStyle/>
                    <a:p>
                      <a:r>
                        <a:rPr lang="en-US"/>
                        <a:t>38x</a:t>
                      </a:r>
                    </a:p>
                  </a:txBody>
                  <a:tcPr/>
                </a:tc>
                <a:tc>
                  <a:txBody>
                    <a:bodyPr/>
                    <a:lstStyle/>
                    <a:p>
                      <a:r>
                        <a:rPr lang="en-US"/>
                        <a:t>26x</a:t>
                      </a:r>
                    </a:p>
                  </a:txBody>
                  <a:tcPr/>
                </a:tc>
                <a:tc>
                  <a:txBody>
                    <a:bodyPr/>
                    <a:lstStyle/>
                    <a:p>
                      <a:r>
                        <a:rPr lang="en-US"/>
                        <a:t>33x</a:t>
                      </a:r>
                    </a:p>
                  </a:txBody>
                  <a:tcPr/>
                </a:tc>
                <a:extLst>
                  <a:ext uri="{0D108BD9-81ED-4DB2-BD59-A6C34878D82A}">
                    <a16:rowId xmlns:a16="http://schemas.microsoft.com/office/drawing/2014/main" val="1530417652"/>
                  </a:ext>
                </a:extLst>
              </a:tr>
              <a:tr h="370840">
                <a:tc>
                  <a:txBody>
                    <a:bodyPr/>
                    <a:lstStyle/>
                    <a:p>
                      <a:r>
                        <a:rPr lang="en-US"/>
                        <a:t>AMZN</a:t>
                      </a:r>
                    </a:p>
                  </a:txBody>
                  <a:tcPr/>
                </a:tc>
                <a:tc>
                  <a:txBody>
                    <a:bodyPr/>
                    <a:lstStyle/>
                    <a:p>
                      <a:r>
                        <a:rPr lang="en-US"/>
                        <a:t>56x</a:t>
                      </a:r>
                    </a:p>
                  </a:txBody>
                  <a:tcPr/>
                </a:tc>
                <a:tc>
                  <a:txBody>
                    <a:bodyPr/>
                    <a:lstStyle/>
                    <a:p>
                      <a:r>
                        <a:rPr lang="en-US"/>
                        <a:t>25x</a:t>
                      </a:r>
                    </a:p>
                  </a:txBody>
                  <a:tcPr/>
                </a:tc>
                <a:tc>
                  <a:txBody>
                    <a:bodyPr/>
                    <a:lstStyle/>
                    <a:p>
                      <a:r>
                        <a:rPr lang="en-US"/>
                        <a:t>44x</a:t>
                      </a:r>
                    </a:p>
                  </a:txBody>
                  <a:tcPr/>
                </a:tc>
                <a:extLst>
                  <a:ext uri="{0D108BD9-81ED-4DB2-BD59-A6C34878D82A}">
                    <a16:rowId xmlns:a16="http://schemas.microsoft.com/office/drawing/2014/main" val="4034328607"/>
                  </a:ext>
                </a:extLst>
              </a:tr>
              <a:tr h="370840">
                <a:tc>
                  <a:txBody>
                    <a:bodyPr/>
                    <a:lstStyle/>
                    <a:p>
                      <a:r>
                        <a:rPr lang="en-US"/>
                        <a:t>GOOG</a:t>
                      </a:r>
                    </a:p>
                  </a:txBody>
                  <a:tcPr/>
                </a:tc>
                <a:tc>
                  <a:txBody>
                    <a:bodyPr/>
                    <a:lstStyle/>
                    <a:p>
                      <a:r>
                        <a:rPr lang="en-US"/>
                        <a:t>27x</a:t>
                      </a:r>
                    </a:p>
                  </a:txBody>
                  <a:tcPr/>
                </a:tc>
                <a:tc>
                  <a:txBody>
                    <a:bodyPr/>
                    <a:lstStyle/>
                    <a:p>
                      <a:r>
                        <a:rPr lang="en-US"/>
                        <a:t>15x</a:t>
                      </a:r>
                    </a:p>
                  </a:txBody>
                  <a:tcPr/>
                </a:tc>
                <a:tc>
                  <a:txBody>
                    <a:bodyPr/>
                    <a:lstStyle/>
                    <a:p>
                      <a:r>
                        <a:rPr lang="en-US"/>
                        <a:t>21x</a:t>
                      </a:r>
                    </a:p>
                  </a:txBody>
                  <a:tcPr/>
                </a:tc>
                <a:extLst>
                  <a:ext uri="{0D108BD9-81ED-4DB2-BD59-A6C34878D82A}">
                    <a16:rowId xmlns:a16="http://schemas.microsoft.com/office/drawing/2014/main" val="1965507904"/>
                  </a:ext>
                </a:extLst>
              </a:tr>
              <a:tr h="370839">
                <a:tc>
                  <a:txBody>
                    <a:bodyPr/>
                    <a:lstStyle/>
                    <a:p>
                      <a:pPr lvl="0">
                        <a:buNone/>
                      </a:pPr>
                      <a:r>
                        <a:rPr lang="en-US"/>
                        <a:t>META</a:t>
                      </a:r>
                    </a:p>
                  </a:txBody>
                  <a:tcPr/>
                </a:tc>
                <a:tc>
                  <a:txBody>
                    <a:bodyPr/>
                    <a:lstStyle/>
                    <a:p>
                      <a:pPr lvl="0">
                        <a:buNone/>
                      </a:pPr>
                      <a:r>
                        <a:rPr lang="en-US"/>
                        <a:t>28x</a:t>
                      </a:r>
                    </a:p>
                  </a:txBody>
                  <a:tcPr/>
                </a:tc>
                <a:tc>
                  <a:txBody>
                    <a:bodyPr/>
                    <a:lstStyle/>
                    <a:p>
                      <a:pPr lvl="0">
                        <a:buNone/>
                      </a:pPr>
                      <a:r>
                        <a:rPr lang="en-US"/>
                        <a:t>13x</a:t>
                      </a:r>
                    </a:p>
                  </a:txBody>
                  <a:tcPr/>
                </a:tc>
                <a:tc>
                  <a:txBody>
                    <a:bodyPr/>
                    <a:lstStyle/>
                    <a:p>
                      <a:pPr lvl="0">
                        <a:buNone/>
                      </a:pPr>
                      <a:r>
                        <a:rPr lang="en-US"/>
                        <a:t>19x</a:t>
                      </a:r>
                    </a:p>
                  </a:txBody>
                  <a:tcPr/>
                </a:tc>
                <a:extLst>
                  <a:ext uri="{0D108BD9-81ED-4DB2-BD59-A6C34878D82A}">
                    <a16:rowId xmlns:a16="http://schemas.microsoft.com/office/drawing/2014/main" val="3773978459"/>
                  </a:ext>
                </a:extLst>
              </a:tr>
            </a:tbl>
          </a:graphicData>
        </a:graphic>
      </p:graphicFrame>
    </p:spTree>
    <p:extLst>
      <p:ext uri="{BB962C8B-B14F-4D97-AF65-F5344CB8AC3E}">
        <p14:creationId xmlns:p14="http://schemas.microsoft.com/office/powerpoint/2010/main" val="21588800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6D0A0-C748-6E7A-C48E-327EF9D01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21C1CA-DADA-CBDA-B3C6-2734C782BE73}"/>
              </a:ext>
            </a:extLst>
          </p:cNvPr>
          <p:cNvSpPr>
            <a:spLocks noGrp="1"/>
          </p:cNvSpPr>
          <p:nvPr>
            <p:ph type="title"/>
          </p:nvPr>
        </p:nvSpPr>
        <p:spPr>
          <a:xfrm>
            <a:off x="-2204" y="374206"/>
            <a:ext cx="10745788" cy="637877"/>
          </a:xfrm>
        </p:spPr>
        <p:txBody>
          <a:bodyPr>
            <a:normAutofit fontScale="90000"/>
          </a:bodyPr>
          <a:lstStyle/>
          <a:p>
            <a:r>
              <a:rPr lang="en-US"/>
              <a:t>FCF power</a:t>
            </a:r>
          </a:p>
        </p:txBody>
      </p:sp>
      <p:sp>
        <p:nvSpPr>
          <p:cNvPr id="5" name="Text Placeholder 4">
            <a:extLst>
              <a:ext uri="{FF2B5EF4-FFF2-40B4-BE49-F238E27FC236}">
                <a16:creationId xmlns:a16="http://schemas.microsoft.com/office/drawing/2014/main" id="{233B30FA-03FD-FE3B-BD73-A96350FC3350}"/>
              </a:ext>
            </a:extLst>
          </p:cNvPr>
          <p:cNvSpPr>
            <a:spLocks noGrp="1"/>
          </p:cNvSpPr>
          <p:nvPr>
            <p:ph type="body" sz="quarter" idx="13"/>
          </p:nvPr>
        </p:nvSpPr>
        <p:spPr>
          <a:xfrm>
            <a:off x="1048355" y="1155362"/>
            <a:ext cx="10964332" cy="1595486"/>
          </a:xfrm>
        </p:spPr>
        <p:txBody>
          <a:bodyPr vert="horz" lIns="91440" tIns="45720" rIns="91440" bIns="45720" rtlCol="0" anchor="t">
            <a:normAutofit/>
          </a:bodyPr>
          <a:lstStyle/>
          <a:p>
            <a:r>
              <a:rPr lang="en-US" sz="1400">
                <a:ea typeface="+mn-lt"/>
                <a:cs typeface="+mn-lt"/>
              </a:rPr>
              <a:t>• Free cash flow (TTM): </a:t>
            </a:r>
            <a:r>
              <a:rPr lang="en-US" sz="1400" b="1">
                <a:ea typeface="+mn-lt"/>
                <a:cs typeface="+mn-lt"/>
              </a:rPr>
              <a:t>$98.8B</a:t>
            </a:r>
            <a:r>
              <a:rPr lang="en-US" sz="1400">
                <a:ea typeface="+mn-lt"/>
                <a:cs typeface="+mn-lt"/>
              </a:rPr>
              <a:t>, one of the largest globally.</a:t>
            </a:r>
            <a:endParaRPr lang="en-US">
              <a:ea typeface="+mn-lt"/>
              <a:cs typeface="+mn-lt"/>
            </a:endParaRPr>
          </a:p>
          <a:p>
            <a:r>
              <a:rPr lang="en-US" sz="1400">
                <a:ea typeface="+mn-lt"/>
                <a:cs typeface="+mn-lt"/>
              </a:rPr>
              <a:t>• Strong FCF supports </a:t>
            </a:r>
            <a:r>
              <a:rPr lang="en-US" sz="1400" b="1">
                <a:ea typeface="+mn-lt"/>
                <a:cs typeface="+mn-lt"/>
              </a:rPr>
              <a:t>massive share buybacks</a:t>
            </a:r>
            <a:r>
              <a:rPr lang="en-US" sz="1400">
                <a:ea typeface="+mn-lt"/>
                <a:cs typeface="+mn-lt"/>
              </a:rPr>
              <a:t>, increasing EPS even during flat revenue years. FCF per share: </a:t>
            </a:r>
            <a:r>
              <a:rPr lang="en-US" sz="1400" b="1">
                <a:ea typeface="+mn-lt"/>
                <a:cs typeface="+mn-lt"/>
              </a:rPr>
              <a:t>$6.68</a:t>
            </a:r>
            <a:r>
              <a:rPr lang="en-US" sz="1400">
                <a:ea typeface="+mn-lt"/>
                <a:cs typeface="+mn-lt"/>
              </a:rPr>
              <a:t>. </a:t>
            </a:r>
            <a:endParaRPr lang="en-US">
              <a:ea typeface="+mn-lt"/>
              <a:cs typeface="+mn-lt"/>
            </a:endParaRPr>
          </a:p>
          <a:p>
            <a:r>
              <a:rPr lang="en-US" sz="1400">
                <a:ea typeface="+mn-lt"/>
                <a:cs typeface="+mn-lt"/>
              </a:rPr>
              <a:t>• Apple’s EV/FCF ≈ </a:t>
            </a:r>
            <a:r>
              <a:rPr lang="en-US" sz="1400" b="1">
                <a:ea typeface="+mn-lt"/>
                <a:cs typeface="+mn-lt"/>
              </a:rPr>
              <a:t>39.8</a:t>
            </a:r>
            <a:r>
              <a:rPr lang="en-US" sz="1400">
                <a:ea typeface="+mn-lt"/>
                <a:cs typeface="+mn-lt"/>
              </a:rPr>
              <a:t> shows investors are willing to pay a premium for those cash flows</a:t>
            </a:r>
            <a:endParaRPr lang="en-US"/>
          </a:p>
          <a:p>
            <a:r>
              <a:rPr lang="en-US" sz="1400">
                <a:ea typeface="+mn-lt"/>
                <a:cs typeface="+mn-lt"/>
              </a:rPr>
              <a:t> • This FCF funds </a:t>
            </a:r>
            <a:r>
              <a:rPr lang="en-US" sz="1400" b="1">
                <a:ea typeface="+mn-lt"/>
                <a:cs typeface="+mn-lt"/>
              </a:rPr>
              <a:t>massive buybacks and rising dividends</a:t>
            </a:r>
            <a:r>
              <a:rPr lang="en-US" sz="1400">
                <a:ea typeface="+mn-lt"/>
                <a:cs typeface="+mn-lt"/>
              </a:rPr>
              <a:t>, while still leaving room for reinvestment.</a:t>
            </a:r>
            <a:endParaRPr lang="en-US">
              <a:ea typeface="+mn-lt"/>
              <a:cs typeface="+mn-lt"/>
            </a:endParaRPr>
          </a:p>
          <a:p>
            <a:pPr marL="285750" indent="-285750">
              <a:buChar char="•"/>
            </a:pPr>
            <a:endParaRPr lang="en-US"/>
          </a:p>
        </p:txBody>
      </p:sp>
      <p:sp>
        <p:nvSpPr>
          <p:cNvPr id="9" name="Rectangle 8">
            <a:extLst>
              <a:ext uri="{FF2B5EF4-FFF2-40B4-BE49-F238E27FC236}">
                <a16:creationId xmlns:a16="http://schemas.microsoft.com/office/drawing/2014/main" id="{89804EC2-C97B-4B12-8525-1CD2E64C7E68}"/>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A0ACF6-B492-5AF5-6445-49501955B08E}"/>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73AD936-CE86-C812-D0DB-5D69A9B533B6}"/>
              </a:ext>
            </a:extLst>
          </p:cNvPr>
          <p:cNvSpPr txBox="1">
            <a:spLocks/>
          </p:cNvSpPr>
          <p:nvPr/>
        </p:nvSpPr>
        <p:spPr>
          <a:xfrm>
            <a:off x="1513" y="3108825"/>
            <a:ext cx="10745788" cy="637877"/>
          </a:xfrm>
          <a:prstGeom prst="rect">
            <a:avLst/>
          </a:prstGeom>
        </p:spPr>
        <p:txBody>
          <a:bodyPr vert="horz" lIns="91440" tIns="45720" rIns="91440" bIns="45720" rtlCol="0" anchor="b" anchorCtr="0">
            <a:normAutofit fontScale="97500"/>
          </a:bodyPr>
          <a:lstStyle>
            <a:lvl1pPr algn="l" defTabSz="914400" rtl="0" eaLnBrk="1" latinLnBrk="0" hangingPunct="1">
              <a:lnSpc>
                <a:spcPct val="90000"/>
              </a:lnSpc>
              <a:spcBef>
                <a:spcPct val="0"/>
              </a:spcBef>
              <a:buNone/>
              <a:defRPr sz="4000" b="0" i="0" kern="1200">
                <a:solidFill>
                  <a:schemeClr val="accent1"/>
                </a:solidFill>
                <a:latin typeface="+mj-lt"/>
                <a:ea typeface="+mj-ea"/>
                <a:cs typeface="+mj-cs"/>
              </a:defRPr>
            </a:lvl1pPr>
          </a:lstStyle>
          <a:p>
            <a:r>
              <a:rPr lang="en-US"/>
              <a:t>DCF Valuation</a:t>
            </a:r>
          </a:p>
        </p:txBody>
      </p:sp>
      <p:sp>
        <p:nvSpPr>
          <p:cNvPr id="8" name="Text Placeholder 4">
            <a:extLst>
              <a:ext uri="{FF2B5EF4-FFF2-40B4-BE49-F238E27FC236}">
                <a16:creationId xmlns:a16="http://schemas.microsoft.com/office/drawing/2014/main" id="{A7645A26-99E0-A8B3-DB32-63D06970E772}"/>
              </a:ext>
            </a:extLst>
          </p:cNvPr>
          <p:cNvSpPr txBox="1">
            <a:spLocks/>
          </p:cNvSpPr>
          <p:nvPr/>
        </p:nvSpPr>
        <p:spPr>
          <a:xfrm>
            <a:off x="959145" y="4083176"/>
            <a:ext cx="10753698" cy="1595486"/>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400">
                <a:ea typeface="+mn-lt"/>
                <a:cs typeface="+mn-lt"/>
              </a:rPr>
              <a:t>• </a:t>
            </a:r>
            <a:r>
              <a:rPr lang="en-US" sz="1400" b="1">
                <a:ea typeface="+mn-lt"/>
                <a:cs typeface="+mn-lt"/>
              </a:rPr>
              <a:t>DCF (2-stage FCFE) estimate:</a:t>
            </a:r>
            <a:r>
              <a:rPr lang="en-US" sz="1400">
                <a:ea typeface="+mn-lt"/>
                <a:cs typeface="+mn-lt"/>
              </a:rPr>
              <a:t> ~$224 per share → suggests Apple is </a:t>
            </a:r>
            <a:r>
              <a:rPr lang="en-US" sz="1400" b="1">
                <a:ea typeface="+mn-lt"/>
                <a:cs typeface="+mn-lt"/>
              </a:rPr>
              <a:t>somewhat overvalued</a:t>
            </a:r>
            <a:r>
              <a:rPr lang="en-US" sz="1400">
                <a:ea typeface="+mn-lt"/>
                <a:cs typeface="+mn-lt"/>
              </a:rPr>
              <a:t> at ~$267.</a:t>
            </a:r>
            <a:br>
              <a:rPr lang="en-US" sz="1400">
                <a:ea typeface="+mn-lt"/>
                <a:cs typeface="+mn-lt"/>
              </a:rPr>
            </a:br>
            <a:r>
              <a:rPr lang="en-US" sz="1400">
                <a:ea typeface="+mn-lt"/>
                <a:cs typeface="+mn-lt"/>
              </a:rPr>
              <a:t> • </a:t>
            </a:r>
            <a:r>
              <a:rPr lang="en-US" sz="1400" b="1" err="1">
                <a:ea typeface="+mn-lt"/>
                <a:cs typeface="+mn-lt"/>
              </a:rPr>
              <a:t>AlphaSpread</a:t>
            </a:r>
            <a:r>
              <a:rPr lang="en-US" sz="1400" b="1">
                <a:ea typeface="+mn-lt"/>
                <a:cs typeface="+mn-lt"/>
              </a:rPr>
              <a:t> base case:</a:t>
            </a:r>
            <a:r>
              <a:rPr lang="en-US" sz="1400">
                <a:ea typeface="+mn-lt"/>
                <a:cs typeface="+mn-lt"/>
              </a:rPr>
              <a:t> intrinsic value ~$178 (DCF ~$139, relative ~$216) → </a:t>
            </a:r>
            <a:r>
              <a:rPr lang="en-US" sz="1400" b="1">
                <a:ea typeface="+mn-lt"/>
                <a:cs typeface="+mn-lt"/>
              </a:rPr>
              <a:t>about 33 percent above intrinsic value</a:t>
            </a:r>
            <a:br>
              <a:rPr lang="en-US" sz="1400">
                <a:ea typeface="+mn-lt"/>
                <a:cs typeface="+mn-lt"/>
              </a:rPr>
            </a:br>
            <a:r>
              <a:rPr lang="en-US" sz="1400">
                <a:ea typeface="+mn-lt"/>
                <a:cs typeface="+mn-lt"/>
              </a:rPr>
              <a:t> • </a:t>
            </a:r>
            <a:r>
              <a:rPr lang="en-US" sz="1400" b="1">
                <a:ea typeface="+mn-lt"/>
                <a:cs typeface="+mn-lt"/>
              </a:rPr>
              <a:t>Morningstar fair value:</a:t>
            </a:r>
            <a:r>
              <a:rPr lang="en-US" sz="1400">
                <a:ea typeface="+mn-lt"/>
                <a:cs typeface="+mn-lt"/>
              </a:rPr>
              <a:t> $240 (raised 14 percent after strong earnings) → Apple trades </a:t>
            </a:r>
            <a:r>
              <a:rPr lang="en-US" sz="1400" b="1">
                <a:ea typeface="+mn-lt"/>
                <a:cs typeface="+mn-lt"/>
              </a:rPr>
              <a:t>~11 percent above</a:t>
            </a:r>
            <a:r>
              <a:rPr lang="en-US" sz="1400">
                <a:ea typeface="+mn-lt"/>
                <a:cs typeface="+mn-lt"/>
              </a:rPr>
              <a:t> that estimate</a:t>
            </a:r>
            <a:br>
              <a:rPr lang="en-US" sz="1400">
                <a:ea typeface="+mn-lt"/>
                <a:cs typeface="+mn-lt"/>
              </a:rPr>
            </a:br>
            <a:r>
              <a:rPr lang="en-US" sz="1400">
                <a:ea typeface="+mn-lt"/>
                <a:cs typeface="+mn-lt"/>
              </a:rPr>
              <a:t> • </a:t>
            </a:r>
            <a:r>
              <a:rPr lang="en-US" sz="1400" b="1">
                <a:ea typeface="+mn-lt"/>
                <a:cs typeface="+mn-lt"/>
              </a:rPr>
              <a:t>Sahm Capital DCF:</a:t>
            </a:r>
            <a:r>
              <a:rPr lang="en-US" sz="1400">
                <a:ea typeface="+mn-lt"/>
                <a:cs typeface="+mn-lt"/>
              </a:rPr>
              <a:t> ~$263 → Apple is trading </a:t>
            </a:r>
            <a:r>
              <a:rPr lang="en-US" sz="1400" b="1">
                <a:ea typeface="+mn-lt"/>
                <a:cs typeface="+mn-lt"/>
              </a:rPr>
              <a:t>right around model value</a:t>
            </a:r>
            <a:r>
              <a:rPr lang="en-US" sz="1400">
                <a:ea typeface="+mn-lt"/>
                <a:cs typeface="+mn-lt"/>
              </a:rPr>
              <a:t>, essentially “fairly priced.”</a:t>
            </a: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4377422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99F65-3442-3D0D-3B13-9843F502C0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2B3E11-8679-36DA-5386-0075F33A8E0B}"/>
              </a:ext>
            </a:extLst>
          </p:cNvPr>
          <p:cNvSpPr>
            <a:spLocks noGrp="1"/>
          </p:cNvSpPr>
          <p:nvPr>
            <p:ph type="title"/>
          </p:nvPr>
        </p:nvSpPr>
        <p:spPr>
          <a:xfrm>
            <a:off x="-2204" y="374206"/>
            <a:ext cx="10745788" cy="637877"/>
          </a:xfrm>
        </p:spPr>
        <p:txBody>
          <a:bodyPr>
            <a:normAutofit fontScale="90000"/>
          </a:bodyPr>
          <a:lstStyle/>
          <a:p>
            <a:r>
              <a:rPr lang="en-US"/>
              <a:t>Sensitivity Analysis</a:t>
            </a:r>
          </a:p>
        </p:txBody>
      </p:sp>
      <p:sp>
        <p:nvSpPr>
          <p:cNvPr id="5" name="Text Placeholder 4">
            <a:extLst>
              <a:ext uri="{FF2B5EF4-FFF2-40B4-BE49-F238E27FC236}">
                <a16:creationId xmlns:a16="http://schemas.microsoft.com/office/drawing/2014/main" id="{D2351C01-EB58-01D1-937C-3B341E8B7AF2}"/>
              </a:ext>
            </a:extLst>
          </p:cNvPr>
          <p:cNvSpPr>
            <a:spLocks noGrp="1"/>
          </p:cNvSpPr>
          <p:nvPr>
            <p:ph type="body" sz="quarter" idx="13"/>
          </p:nvPr>
        </p:nvSpPr>
        <p:spPr>
          <a:xfrm>
            <a:off x="1097916" y="1316435"/>
            <a:ext cx="10264284" cy="1843291"/>
          </a:xfrm>
        </p:spPr>
        <p:txBody>
          <a:bodyPr vert="horz" lIns="91440" tIns="45720" rIns="91440" bIns="45720" rtlCol="0" anchor="t">
            <a:normAutofit/>
          </a:bodyPr>
          <a:lstStyle/>
          <a:p>
            <a:pPr marL="285750" indent="-285750">
              <a:buFont typeface="Arial"/>
              <a:buChar char="•"/>
            </a:pPr>
            <a:r>
              <a:rPr lang="en-US" sz="1400">
                <a:ea typeface="+mn-lt"/>
                <a:cs typeface="+mn-lt"/>
              </a:rPr>
              <a:t>Conservative DCF inputs (higher discount rate, slower growth) cluster around </a:t>
            </a:r>
            <a:r>
              <a:rPr lang="en-US" sz="1400" b="1">
                <a:ea typeface="+mn-lt"/>
                <a:cs typeface="+mn-lt"/>
              </a:rPr>
              <a:t>$175–$200</a:t>
            </a:r>
            <a:r>
              <a:rPr lang="en-US" sz="1400">
                <a:ea typeface="+mn-lt"/>
                <a:cs typeface="+mn-lt"/>
              </a:rPr>
              <a:t>. </a:t>
            </a:r>
            <a:endParaRPr lang="en-US" sz="1400"/>
          </a:p>
          <a:p>
            <a:pPr marL="285750" indent="-285750">
              <a:buFont typeface="Arial"/>
              <a:buChar char="•"/>
            </a:pPr>
            <a:r>
              <a:rPr lang="en-US" sz="1400">
                <a:ea typeface="+mn-lt"/>
                <a:cs typeface="+mn-lt"/>
              </a:rPr>
              <a:t>More optimistic or AI-bullish assumptions push fair value toward </a:t>
            </a:r>
            <a:r>
              <a:rPr lang="en-US" sz="1400" b="1">
                <a:ea typeface="+mn-lt"/>
                <a:cs typeface="+mn-lt"/>
              </a:rPr>
              <a:t>$240–$265</a:t>
            </a:r>
            <a:r>
              <a:rPr lang="en-US" sz="1400">
                <a:ea typeface="+mn-lt"/>
                <a:cs typeface="+mn-lt"/>
              </a:rPr>
              <a:t>. </a:t>
            </a:r>
            <a:endParaRPr lang="en-US" sz="1400"/>
          </a:p>
          <a:p>
            <a:pPr marL="285750" indent="-285750">
              <a:buFont typeface="Arial"/>
              <a:buChar char="•"/>
            </a:pPr>
            <a:r>
              <a:rPr lang="en-US" sz="1400">
                <a:ea typeface="+mn-lt"/>
                <a:cs typeface="+mn-lt"/>
              </a:rPr>
              <a:t>Right now, </a:t>
            </a:r>
            <a:r>
              <a:rPr lang="en-US" sz="1400" b="1">
                <a:ea typeface="+mn-lt"/>
                <a:cs typeface="+mn-lt"/>
              </a:rPr>
              <a:t>the market price sits near the top of that range</a:t>
            </a:r>
            <a:r>
              <a:rPr lang="en-US" sz="1400">
                <a:ea typeface="+mn-lt"/>
                <a:cs typeface="+mn-lt"/>
              </a:rPr>
              <a:t>, so upside depends on Apple </a:t>
            </a:r>
            <a:r>
              <a:rPr lang="en-US" sz="1400" b="1">
                <a:ea typeface="+mn-lt"/>
                <a:cs typeface="+mn-lt"/>
              </a:rPr>
              <a:t>executing strongly on AI, services, and new products</a:t>
            </a:r>
            <a:r>
              <a:rPr lang="en-US" sz="1400">
                <a:ea typeface="+mn-lt"/>
                <a:cs typeface="+mn-lt"/>
              </a:rPr>
              <a:t>.</a:t>
            </a:r>
            <a:endParaRPr lang="en-US"/>
          </a:p>
          <a:p>
            <a:endParaRPr lang="en-US" sz="1400">
              <a:ea typeface="+mn-lt"/>
              <a:cs typeface="+mn-lt"/>
            </a:endParaRPr>
          </a:p>
          <a:p>
            <a:pPr marL="285750" indent="-285750">
              <a:buChar char="•"/>
            </a:pPr>
            <a:endParaRPr lang="en-US"/>
          </a:p>
        </p:txBody>
      </p:sp>
      <p:sp>
        <p:nvSpPr>
          <p:cNvPr id="9" name="Rectangle 8">
            <a:extLst>
              <a:ext uri="{FF2B5EF4-FFF2-40B4-BE49-F238E27FC236}">
                <a16:creationId xmlns:a16="http://schemas.microsoft.com/office/drawing/2014/main" id="{D306BA67-37E4-EF6A-EB11-80A5E6900EF5}"/>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9943B9B-7B79-A19E-1976-75E77A89BF8A}"/>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54F88C97-7707-619F-40F5-B40C62C09CE9}"/>
              </a:ext>
            </a:extLst>
          </p:cNvPr>
          <p:cNvGraphicFramePr>
            <a:graphicFrameLocks noGrp="1"/>
          </p:cNvGraphicFramePr>
          <p:nvPr>
            <p:extLst>
              <p:ext uri="{D42A27DB-BD31-4B8C-83A1-F6EECF244321}">
                <p14:modId xmlns:p14="http://schemas.microsoft.com/office/powerpoint/2010/main" val="1490270594"/>
              </p:ext>
            </p:extLst>
          </p:nvPr>
        </p:nvGraphicFramePr>
        <p:xfrm>
          <a:off x="935462" y="4107365"/>
          <a:ext cx="10423872" cy="1483357"/>
        </p:xfrm>
        <a:graphic>
          <a:graphicData uri="http://schemas.openxmlformats.org/drawingml/2006/table">
            <a:tbl>
              <a:tblPr firstRow="1" bandRow="1">
                <a:tableStyleId>{B301B821-A1FF-4177-AEE7-76D212191A09}</a:tableStyleId>
              </a:tblPr>
              <a:tblGrid>
                <a:gridCol w="2605968">
                  <a:extLst>
                    <a:ext uri="{9D8B030D-6E8A-4147-A177-3AD203B41FA5}">
                      <a16:colId xmlns:a16="http://schemas.microsoft.com/office/drawing/2014/main" val="812172908"/>
                    </a:ext>
                  </a:extLst>
                </a:gridCol>
                <a:gridCol w="2605968">
                  <a:extLst>
                    <a:ext uri="{9D8B030D-6E8A-4147-A177-3AD203B41FA5}">
                      <a16:colId xmlns:a16="http://schemas.microsoft.com/office/drawing/2014/main" val="2684272730"/>
                    </a:ext>
                  </a:extLst>
                </a:gridCol>
                <a:gridCol w="2605968">
                  <a:extLst>
                    <a:ext uri="{9D8B030D-6E8A-4147-A177-3AD203B41FA5}">
                      <a16:colId xmlns:a16="http://schemas.microsoft.com/office/drawing/2014/main" val="110916595"/>
                    </a:ext>
                  </a:extLst>
                </a:gridCol>
                <a:gridCol w="2605968">
                  <a:extLst>
                    <a:ext uri="{9D8B030D-6E8A-4147-A177-3AD203B41FA5}">
                      <a16:colId xmlns:a16="http://schemas.microsoft.com/office/drawing/2014/main" val="2612571763"/>
                    </a:ext>
                  </a:extLst>
                </a:gridCol>
              </a:tblGrid>
              <a:tr h="370839">
                <a:tc>
                  <a:txBody>
                    <a:bodyPr/>
                    <a:lstStyle/>
                    <a:p>
                      <a:pPr lvl="0">
                        <a:buNone/>
                      </a:pPr>
                      <a:endParaRPr lang="en-US"/>
                    </a:p>
                  </a:txBody>
                  <a:tcPr/>
                </a:tc>
                <a:tc>
                  <a:txBody>
                    <a:bodyPr/>
                    <a:lstStyle/>
                    <a:p>
                      <a:pPr lvl="0">
                        <a:buNone/>
                      </a:pPr>
                      <a:r>
                        <a:rPr lang="en-US" b="1"/>
                        <a:t>Conservative (1.5%)</a:t>
                      </a:r>
                    </a:p>
                  </a:txBody>
                  <a:tcPr/>
                </a:tc>
                <a:tc>
                  <a:txBody>
                    <a:bodyPr/>
                    <a:lstStyle/>
                    <a:p>
                      <a:pPr lvl="0">
                        <a:buNone/>
                      </a:pPr>
                      <a:r>
                        <a:rPr lang="en-US" b="1"/>
                        <a:t>Base Case (2.0-2.5%)</a:t>
                      </a:r>
                    </a:p>
                  </a:txBody>
                  <a:tcPr/>
                </a:tc>
                <a:tc>
                  <a:txBody>
                    <a:bodyPr/>
                    <a:lstStyle/>
                    <a:p>
                      <a:pPr lvl="0">
                        <a:buNone/>
                      </a:pPr>
                      <a:r>
                        <a:rPr lang="en-US" b="1"/>
                        <a:t>Optimistic (2.5%+)</a:t>
                      </a:r>
                    </a:p>
                  </a:txBody>
                  <a:tcPr/>
                </a:tc>
                <a:extLst>
                  <a:ext uri="{0D108BD9-81ED-4DB2-BD59-A6C34878D82A}">
                    <a16:rowId xmlns:a16="http://schemas.microsoft.com/office/drawing/2014/main" val="2954485733"/>
                  </a:ext>
                </a:extLst>
              </a:tr>
              <a:tr h="370838">
                <a:tc>
                  <a:txBody>
                    <a:bodyPr/>
                    <a:lstStyle/>
                    <a:p>
                      <a:pPr lvl="0">
                        <a:buNone/>
                      </a:pPr>
                      <a:r>
                        <a:rPr lang="en-US"/>
                        <a:t>10%</a:t>
                      </a:r>
                    </a:p>
                  </a:txBody>
                  <a:tcPr/>
                </a:tc>
                <a:tc>
                  <a:txBody>
                    <a:bodyPr/>
                    <a:lstStyle/>
                    <a:p>
                      <a:pPr lvl="0">
                        <a:buNone/>
                      </a:pPr>
                      <a:r>
                        <a:rPr lang="en-US" b="1"/>
                        <a:t>$165-$185 </a:t>
                      </a:r>
                    </a:p>
                  </a:txBody>
                  <a:tcPr/>
                </a:tc>
                <a:tc>
                  <a:txBody>
                    <a:bodyPr/>
                    <a:lstStyle/>
                    <a:p>
                      <a:pPr lvl="0">
                        <a:buNone/>
                      </a:pPr>
                      <a:r>
                        <a:rPr lang="en-US" b="1"/>
                        <a:t>$180-$200</a:t>
                      </a:r>
                    </a:p>
                  </a:txBody>
                  <a:tcPr/>
                </a:tc>
                <a:tc>
                  <a:txBody>
                    <a:bodyPr/>
                    <a:lstStyle/>
                    <a:p>
                      <a:pPr lvl="0">
                        <a:buNone/>
                      </a:pPr>
                      <a:r>
                        <a:rPr lang="en-US" b="1"/>
                        <a:t>$200-$220</a:t>
                      </a:r>
                    </a:p>
                  </a:txBody>
                  <a:tcPr/>
                </a:tc>
                <a:extLst>
                  <a:ext uri="{0D108BD9-81ED-4DB2-BD59-A6C34878D82A}">
                    <a16:rowId xmlns:a16="http://schemas.microsoft.com/office/drawing/2014/main" val="4177745899"/>
                  </a:ext>
                </a:extLst>
              </a:tr>
              <a:tr h="370840">
                <a:tc>
                  <a:txBody>
                    <a:bodyPr/>
                    <a:lstStyle/>
                    <a:p>
                      <a:r>
                        <a:rPr lang="en-US"/>
                        <a:t>9%</a:t>
                      </a:r>
                    </a:p>
                  </a:txBody>
                  <a:tcPr/>
                </a:tc>
                <a:tc>
                  <a:txBody>
                    <a:bodyPr/>
                    <a:lstStyle/>
                    <a:p>
                      <a:r>
                        <a:rPr lang="en-US" b="1"/>
                        <a:t>$185-$200</a:t>
                      </a:r>
                    </a:p>
                  </a:txBody>
                  <a:tcPr/>
                </a:tc>
                <a:tc>
                  <a:txBody>
                    <a:bodyPr/>
                    <a:lstStyle/>
                    <a:p>
                      <a:r>
                        <a:rPr lang="en-US" b="1"/>
                        <a:t>$195-$215</a:t>
                      </a:r>
                    </a:p>
                  </a:txBody>
                  <a:tcPr/>
                </a:tc>
                <a:tc>
                  <a:txBody>
                    <a:bodyPr/>
                    <a:lstStyle/>
                    <a:p>
                      <a:r>
                        <a:rPr lang="en-US" b="1"/>
                        <a:t>$210-$230</a:t>
                      </a:r>
                    </a:p>
                  </a:txBody>
                  <a:tcPr/>
                </a:tc>
                <a:extLst>
                  <a:ext uri="{0D108BD9-81ED-4DB2-BD59-A6C34878D82A}">
                    <a16:rowId xmlns:a16="http://schemas.microsoft.com/office/drawing/2014/main" val="1927515925"/>
                  </a:ext>
                </a:extLst>
              </a:tr>
              <a:tr h="370840">
                <a:tc>
                  <a:txBody>
                    <a:bodyPr/>
                    <a:lstStyle/>
                    <a:p>
                      <a:r>
                        <a:rPr lang="en-US"/>
                        <a:t>8%</a:t>
                      </a:r>
                    </a:p>
                  </a:txBody>
                  <a:tcPr/>
                </a:tc>
                <a:tc>
                  <a:txBody>
                    <a:bodyPr/>
                    <a:lstStyle/>
                    <a:p>
                      <a:r>
                        <a:rPr lang="en-US"/>
                        <a:t>$200-$215</a:t>
                      </a:r>
                    </a:p>
                  </a:txBody>
                  <a:tcPr/>
                </a:tc>
                <a:tc>
                  <a:txBody>
                    <a:bodyPr/>
                    <a:lstStyle/>
                    <a:p>
                      <a:r>
                        <a:rPr lang="en-US"/>
                        <a:t>$215-$240</a:t>
                      </a:r>
                    </a:p>
                  </a:txBody>
                  <a:tcPr/>
                </a:tc>
                <a:tc>
                  <a:txBody>
                    <a:bodyPr/>
                    <a:lstStyle/>
                    <a:p>
                      <a:r>
                        <a:rPr lang="en-US"/>
                        <a:t>$240-$265+</a:t>
                      </a:r>
                    </a:p>
                  </a:txBody>
                  <a:tcPr/>
                </a:tc>
                <a:extLst>
                  <a:ext uri="{0D108BD9-81ED-4DB2-BD59-A6C34878D82A}">
                    <a16:rowId xmlns:a16="http://schemas.microsoft.com/office/drawing/2014/main" val="1530417652"/>
                  </a:ext>
                </a:extLst>
              </a:tr>
            </a:tbl>
          </a:graphicData>
        </a:graphic>
      </p:graphicFrame>
      <p:sp>
        <p:nvSpPr>
          <p:cNvPr id="7" name="TextBox 6">
            <a:extLst>
              <a:ext uri="{FF2B5EF4-FFF2-40B4-BE49-F238E27FC236}">
                <a16:creationId xmlns:a16="http://schemas.microsoft.com/office/drawing/2014/main" id="{03478661-E3D8-18A9-5B01-A91ACF6E1918}"/>
              </a:ext>
            </a:extLst>
          </p:cNvPr>
          <p:cNvSpPr txBox="1"/>
          <p:nvPr/>
        </p:nvSpPr>
        <p:spPr>
          <a:xfrm rot="16200000">
            <a:off x="307662" y="4794674"/>
            <a:ext cx="91101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WACC</a:t>
            </a:r>
            <a:endParaRPr lang="en-US" sz="1600"/>
          </a:p>
        </p:txBody>
      </p:sp>
      <p:sp>
        <p:nvSpPr>
          <p:cNvPr id="10" name="Title 1">
            <a:extLst>
              <a:ext uri="{FF2B5EF4-FFF2-40B4-BE49-F238E27FC236}">
                <a16:creationId xmlns:a16="http://schemas.microsoft.com/office/drawing/2014/main" id="{1791D58F-2F5E-2A83-015D-F85BEE990C6E}"/>
              </a:ext>
            </a:extLst>
          </p:cNvPr>
          <p:cNvSpPr txBox="1">
            <a:spLocks/>
          </p:cNvSpPr>
          <p:nvPr/>
        </p:nvSpPr>
        <p:spPr>
          <a:xfrm>
            <a:off x="-10877" y="3029435"/>
            <a:ext cx="10745788" cy="637877"/>
          </a:xfrm>
          <a:prstGeom prst="rect">
            <a:avLst/>
          </a:prstGeom>
        </p:spPr>
        <p:txBody>
          <a:bodyPr vert="horz" lIns="91440" tIns="45720" rIns="91440" bIns="45720" rtlCol="0" anchor="b" anchorCtr="0">
            <a:normAutofit fontScale="97500"/>
          </a:bodyPr>
          <a:lstStyle>
            <a:lvl1pPr algn="l" defTabSz="914400" rtl="0" eaLnBrk="1" latinLnBrk="0" hangingPunct="1">
              <a:lnSpc>
                <a:spcPct val="90000"/>
              </a:lnSpc>
              <a:spcBef>
                <a:spcPct val="0"/>
              </a:spcBef>
              <a:buNone/>
              <a:defRPr sz="4000" b="0" i="0" kern="1200">
                <a:solidFill>
                  <a:schemeClr val="accent1"/>
                </a:solidFill>
                <a:latin typeface="+mj-lt"/>
                <a:ea typeface="+mj-ea"/>
                <a:cs typeface="+mj-cs"/>
              </a:defRPr>
            </a:lvl1pPr>
          </a:lstStyle>
          <a:p>
            <a:r>
              <a:rPr lang="en-US"/>
              <a:t>Sensitivity Matrix</a:t>
            </a:r>
          </a:p>
        </p:txBody>
      </p:sp>
      <p:sp>
        <p:nvSpPr>
          <p:cNvPr id="12" name="TextBox 11">
            <a:extLst>
              <a:ext uri="{FF2B5EF4-FFF2-40B4-BE49-F238E27FC236}">
                <a16:creationId xmlns:a16="http://schemas.microsoft.com/office/drawing/2014/main" id="{12B65CF3-7706-C9FF-420A-DDB01FB386C1}"/>
              </a:ext>
            </a:extLst>
          </p:cNvPr>
          <p:cNvSpPr txBox="1"/>
          <p:nvPr/>
        </p:nvSpPr>
        <p:spPr>
          <a:xfrm>
            <a:off x="5209353" y="3666149"/>
            <a:ext cx="22273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Long-term Growth</a:t>
            </a:r>
          </a:p>
        </p:txBody>
      </p:sp>
    </p:spTree>
    <p:extLst>
      <p:ext uri="{BB962C8B-B14F-4D97-AF65-F5344CB8AC3E}">
        <p14:creationId xmlns:p14="http://schemas.microsoft.com/office/powerpoint/2010/main" val="21726201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86C2E-AA34-5116-A305-374078AA7D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9C838C-0A88-91C0-1C57-E567999B5CCC}"/>
              </a:ext>
            </a:extLst>
          </p:cNvPr>
          <p:cNvSpPr>
            <a:spLocks noGrp="1"/>
          </p:cNvSpPr>
          <p:nvPr>
            <p:ph type="ctrTitle"/>
          </p:nvPr>
        </p:nvSpPr>
        <p:spPr>
          <a:xfrm>
            <a:off x="177136" y="1017594"/>
            <a:ext cx="7014593" cy="1028241"/>
          </a:xfrm>
        </p:spPr>
        <p:txBody>
          <a:bodyPr>
            <a:normAutofit fontScale="90000"/>
          </a:bodyPr>
          <a:lstStyle/>
          <a:p>
            <a:r>
              <a:rPr lang="en-US"/>
              <a:t>Leadership </a:t>
            </a:r>
          </a:p>
        </p:txBody>
      </p:sp>
      <p:sp>
        <p:nvSpPr>
          <p:cNvPr id="7" name="Rectangle: Rounded Corners 6">
            <a:extLst>
              <a:ext uri="{FF2B5EF4-FFF2-40B4-BE49-F238E27FC236}">
                <a16:creationId xmlns:a16="http://schemas.microsoft.com/office/drawing/2014/main" id="{B4398FBD-E213-3FB8-39A4-BA419EC7316E}"/>
              </a:ext>
            </a:extLst>
          </p:cNvPr>
          <p:cNvSpPr/>
          <p:nvPr/>
        </p:nvSpPr>
        <p:spPr>
          <a:xfrm>
            <a:off x="5857534" y="2935094"/>
            <a:ext cx="6829132" cy="4078542"/>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Graphic 5" descr="File:Apple logo black.svg - Wikimedia Commons">
            <a:extLst>
              <a:ext uri="{FF2B5EF4-FFF2-40B4-BE49-F238E27FC236}">
                <a16:creationId xmlns:a16="http://schemas.microsoft.com/office/drawing/2014/main" id="{3D27D5C8-A089-1FDF-53A9-6C08090D3B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72473" y="3707819"/>
            <a:ext cx="2200277" cy="2533338"/>
          </a:xfrm>
          <a:prstGeom prst="rect">
            <a:avLst/>
          </a:prstGeom>
        </p:spPr>
      </p:pic>
    </p:spTree>
    <p:extLst>
      <p:ext uri="{BB962C8B-B14F-4D97-AF65-F5344CB8AC3E}">
        <p14:creationId xmlns:p14="http://schemas.microsoft.com/office/powerpoint/2010/main" val="27584183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9233C-5A6C-2E62-41B8-1449AAE7B3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03FE36-F870-C1F2-610A-08723C57F1DB}"/>
              </a:ext>
            </a:extLst>
          </p:cNvPr>
          <p:cNvSpPr>
            <a:spLocks noGrp="1"/>
          </p:cNvSpPr>
          <p:nvPr>
            <p:ph type="title"/>
          </p:nvPr>
        </p:nvSpPr>
        <p:spPr>
          <a:xfrm>
            <a:off x="-2204" y="374206"/>
            <a:ext cx="10745788" cy="637877"/>
          </a:xfrm>
        </p:spPr>
        <p:txBody>
          <a:bodyPr>
            <a:normAutofit fontScale="90000"/>
          </a:bodyPr>
          <a:lstStyle/>
          <a:p>
            <a:r>
              <a:rPr lang="en-US"/>
              <a:t>Executives</a:t>
            </a:r>
          </a:p>
        </p:txBody>
      </p:sp>
      <p:sp>
        <p:nvSpPr>
          <p:cNvPr id="5" name="Text Placeholder 4">
            <a:extLst>
              <a:ext uri="{FF2B5EF4-FFF2-40B4-BE49-F238E27FC236}">
                <a16:creationId xmlns:a16="http://schemas.microsoft.com/office/drawing/2014/main" id="{FC3FFCDE-9B31-4D88-A114-053DC81458F0}"/>
              </a:ext>
            </a:extLst>
          </p:cNvPr>
          <p:cNvSpPr>
            <a:spLocks noGrp="1"/>
          </p:cNvSpPr>
          <p:nvPr>
            <p:ph type="body" sz="quarter" idx="13"/>
          </p:nvPr>
        </p:nvSpPr>
        <p:spPr>
          <a:xfrm>
            <a:off x="466013" y="2084630"/>
            <a:ext cx="5525016" cy="3769972"/>
          </a:xfrm>
        </p:spPr>
        <p:txBody>
          <a:bodyPr vert="horz" lIns="91440" tIns="45720" rIns="91440" bIns="45720" rtlCol="0" anchor="t">
            <a:normAutofit/>
          </a:bodyPr>
          <a:lstStyle/>
          <a:p>
            <a:r>
              <a:rPr lang="en-US" sz="1400">
                <a:ea typeface="+mn-lt"/>
                <a:cs typeface="+mn-lt"/>
              </a:rPr>
              <a:t>•Tim Cook is the current CEO of Apple and serves on its board of directors</a:t>
            </a:r>
          </a:p>
          <a:p>
            <a:r>
              <a:rPr lang="en-US" sz="1400">
                <a:ea typeface="+mn-lt"/>
                <a:cs typeface="+mn-lt"/>
              </a:rPr>
              <a:t>•Cook was appointed to the position of CEO in August of 2011. Prior to this he served as Apples Chief Operating Officer, and was responsible for all of the company’s sales and operations</a:t>
            </a:r>
          </a:p>
          <a:p>
            <a:r>
              <a:rPr lang="en-US" sz="1400">
                <a:ea typeface="+mn-lt"/>
                <a:cs typeface="+mn-lt"/>
              </a:rPr>
              <a:t>•Prior to joining Apple, Tim was vice president of Corporate Materials for Compaq. Prior to this he spent 12 years with IBM as the Director of North American Fulfillment. </a:t>
            </a:r>
          </a:p>
          <a:p>
            <a:r>
              <a:rPr lang="en-US" sz="1400">
                <a:ea typeface="+mn-lt"/>
                <a:cs typeface="+mn-lt"/>
              </a:rPr>
              <a:t>•Cook earned his MBA from Duke University, and a Bachelor of Science degree in Industrial Engineering from Auburn University.</a:t>
            </a:r>
          </a:p>
          <a:p>
            <a:pPr marL="285750" indent="-285750">
              <a:buChar char="•"/>
            </a:pPr>
            <a:endParaRPr lang="en-US"/>
          </a:p>
        </p:txBody>
      </p:sp>
      <p:pic>
        <p:nvPicPr>
          <p:cNvPr id="7" name="Picture 6" descr="A person wearing glasses and smiling&#10;&#10;AI-generated content may be incorrect.">
            <a:extLst>
              <a:ext uri="{FF2B5EF4-FFF2-40B4-BE49-F238E27FC236}">
                <a16:creationId xmlns:a16="http://schemas.microsoft.com/office/drawing/2014/main" id="{2FA2DA22-9B99-C58A-1BB5-99B448F7E32C}"/>
              </a:ext>
            </a:extLst>
          </p:cNvPr>
          <p:cNvPicPr>
            <a:picLocks noChangeAspect="1"/>
          </p:cNvPicPr>
          <p:nvPr/>
        </p:nvPicPr>
        <p:blipFill>
          <a:blip r:embed="rId2"/>
          <a:stretch>
            <a:fillRect/>
          </a:stretch>
        </p:blipFill>
        <p:spPr>
          <a:xfrm>
            <a:off x="7214500" y="1341934"/>
            <a:ext cx="4253774" cy="1484179"/>
          </a:xfrm>
          <a:prstGeom prst="rect">
            <a:avLst/>
          </a:prstGeom>
        </p:spPr>
      </p:pic>
      <p:sp>
        <p:nvSpPr>
          <p:cNvPr id="9" name="Rectangle 8">
            <a:extLst>
              <a:ext uri="{FF2B5EF4-FFF2-40B4-BE49-F238E27FC236}">
                <a16:creationId xmlns:a16="http://schemas.microsoft.com/office/drawing/2014/main" id="{DE735F1D-40B9-5F6E-F4D0-36855E135FAE}"/>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09A6EB-5F3C-83AF-2F78-A022A0B46DA7}"/>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90465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E59B6-9052-93AD-3C48-5A69B052EB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D3F7F-8448-D515-6202-7D8B86A699B6}"/>
              </a:ext>
            </a:extLst>
          </p:cNvPr>
          <p:cNvSpPr>
            <a:spLocks noGrp="1"/>
          </p:cNvSpPr>
          <p:nvPr>
            <p:ph type="title"/>
          </p:nvPr>
        </p:nvSpPr>
        <p:spPr>
          <a:xfrm>
            <a:off x="-2204" y="374206"/>
            <a:ext cx="10745788" cy="637877"/>
          </a:xfrm>
        </p:spPr>
        <p:txBody>
          <a:bodyPr>
            <a:normAutofit fontScale="90000"/>
          </a:bodyPr>
          <a:lstStyle/>
          <a:p>
            <a:r>
              <a:rPr lang="en-US"/>
              <a:t>Executives</a:t>
            </a:r>
          </a:p>
        </p:txBody>
      </p:sp>
      <p:sp>
        <p:nvSpPr>
          <p:cNvPr id="5" name="Text Placeholder 4">
            <a:extLst>
              <a:ext uri="{FF2B5EF4-FFF2-40B4-BE49-F238E27FC236}">
                <a16:creationId xmlns:a16="http://schemas.microsoft.com/office/drawing/2014/main" id="{CEC96CA0-6E2A-F21F-4B3C-0CECF754CEDF}"/>
              </a:ext>
            </a:extLst>
          </p:cNvPr>
          <p:cNvSpPr>
            <a:spLocks noGrp="1"/>
          </p:cNvSpPr>
          <p:nvPr>
            <p:ph type="body" sz="quarter" idx="13"/>
          </p:nvPr>
        </p:nvSpPr>
        <p:spPr>
          <a:xfrm>
            <a:off x="466013" y="2084630"/>
            <a:ext cx="5525016" cy="3769972"/>
          </a:xfrm>
        </p:spPr>
        <p:txBody>
          <a:bodyPr vert="horz" lIns="91440" tIns="45720" rIns="91440" bIns="45720" rtlCol="0" anchor="t">
            <a:normAutofit/>
          </a:bodyPr>
          <a:lstStyle/>
          <a:p>
            <a:r>
              <a:rPr lang="en-US" sz="1400">
                <a:ea typeface="+mn-lt"/>
                <a:cs typeface="+mn-lt"/>
              </a:rPr>
              <a:t>•Greg “</a:t>
            </a:r>
            <a:r>
              <a:rPr lang="en-US" sz="1400" err="1">
                <a:ea typeface="+mn-lt"/>
                <a:cs typeface="+mn-lt"/>
              </a:rPr>
              <a:t>Joz</a:t>
            </a:r>
            <a:r>
              <a:rPr lang="en-US" sz="1400">
                <a:ea typeface="+mn-lt"/>
                <a:cs typeface="+mn-lt"/>
              </a:rPr>
              <a:t>” Joswiak is Apple’s senior vice president of Worldwide Marketing</a:t>
            </a:r>
            <a:endParaRPr lang="en-US"/>
          </a:p>
          <a:p>
            <a:r>
              <a:rPr lang="en-US" sz="1400">
                <a:ea typeface="+mn-lt"/>
                <a:cs typeface="+mn-lt"/>
              </a:rPr>
              <a:t>•Since joining Apple in June 1986, </a:t>
            </a:r>
            <a:r>
              <a:rPr lang="en-US" sz="1400" err="1">
                <a:ea typeface="+mn-lt"/>
                <a:cs typeface="+mn-lt"/>
              </a:rPr>
              <a:t>Joz</a:t>
            </a:r>
            <a:r>
              <a:rPr lang="en-US" sz="1400">
                <a:ea typeface="+mn-lt"/>
                <a:cs typeface="+mn-lt"/>
              </a:rPr>
              <a:t> has played a pivotal role in developing and launching some of the world’s most beloved consumer products, including the original iPod and iPhone. </a:t>
            </a:r>
            <a:endParaRPr lang="en-US"/>
          </a:p>
          <a:p>
            <a:r>
              <a:rPr lang="en-US" sz="1400">
                <a:ea typeface="+mn-lt"/>
                <a:cs typeface="+mn-lt"/>
              </a:rPr>
              <a:t>•</a:t>
            </a:r>
            <a:r>
              <a:rPr lang="en-US" sz="1400" err="1">
                <a:ea typeface="+mn-lt"/>
                <a:cs typeface="+mn-lt"/>
              </a:rPr>
              <a:t>Joz</a:t>
            </a:r>
            <a:r>
              <a:rPr lang="en-US" sz="1400">
                <a:ea typeface="+mn-lt"/>
                <a:cs typeface="+mn-lt"/>
              </a:rPr>
              <a:t> began his career at Apple working on the early Macintosh computers and supporting the Mac’s community of third-party developers.</a:t>
            </a:r>
            <a:endParaRPr lang="en-US">
              <a:ea typeface="+mn-lt"/>
              <a:cs typeface="+mn-lt"/>
            </a:endParaRPr>
          </a:p>
          <a:p>
            <a:r>
              <a:rPr lang="en-US" sz="1400">
                <a:ea typeface="+mn-lt"/>
                <a:cs typeface="+mn-lt"/>
              </a:rPr>
              <a:t>•</a:t>
            </a:r>
            <a:r>
              <a:rPr lang="en-US" sz="1400" err="1">
                <a:ea typeface="+mn-lt"/>
                <a:cs typeface="+mn-lt"/>
              </a:rPr>
              <a:t>Joz</a:t>
            </a:r>
            <a:r>
              <a:rPr lang="en-US" sz="1400">
                <a:ea typeface="+mn-lt"/>
                <a:cs typeface="+mn-lt"/>
              </a:rPr>
              <a:t> graduated with a Bachelor of Science in Computer Engineering from the University of Michigan in 1986.</a:t>
            </a:r>
            <a:endParaRPr lang="en-US">
              <a:ea typeface="+mn-lt"/>
              <a:cs typeface="+mn-lt"/>
            </a:endParaRPr>
          </a:p>
          <a:p>
            <a:endParaRPr lang="en-US" sz="1400">
              <a:latin typeface="Century Gothic"/>
            </a:endParaRPr>
          </a:p>
          <a:p>
            <a:pPr marL="285750" indent="-285750">
              <a:buChar char="•"/>
            </a:pPr>
            <a:endParaRPr lang="en-US"/>
          </a:p>
        </p:txBody>
      </p:sp>
      <p:pic>
        <p:nvPicPr>
          <p:cNvPr id="7" name="Picture 6" descr="A person wearing glasses and smiling&#10;&#10;AI-generated content may be incorrect.">
            <a:extLst>
              <a:ext uri="{FF2B5EF4-FFF2-40B4-BE49-F238E27FC236}">
                <a16:creationId xmlns:a16="http://schemas.microsoft.com/office/drawing/2014/main" id="{5A40E210-564A-FB18-BD66-8FBD8273026E}"/>
              </a:ext>
            </a:extLst>
          </p:cNvPr>
          <p:cNvPicPr>
            <a:picLocks noChangeAspect="1"/>
          </p:cNvPicPr>
          <p:nvPr/>
        </p:nvPicPr>
        <p:blipFill>
          <a:blip r:embed="rId2"/>
          <a:stretch>
            <a:fillRect/>
          </a:stretch>
        </p:blipFill>
        <p:spPr>
          <a:xfrm>
            <a:off x="7076789" y="1277669"/>
            <a:ext cx="4253774" cy="1484179"/>
          </a:xfrm>
          <a:prstGeom prst="rect">
            <a:avLst/>
          </a:prstGeom>
        </p:spPr>
      </p:pic>
      <p:sp>
        <p:nvSpPr>
          <p:cNvPr id="9" name="Rectangle 8">
            <a:extLst>
              <a:ext uri="{FF2B5EF4-FFF2-40B4-BE49-F238E27FC236}">
                <a16:creationId xmlns:a16="http://schemas.microsoft.com/office/drawing/2014/main" id="{A68D8CDD-97BD-A235-2E01-AB7A378FEAE9}"/>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5DC726-EB6A-5F6C-CB8E-E74A51AA1A3F}"/>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earing glasses and smiling&#10;&#10;AI-generated content may be incorrect.">
            <a:extLst>
              <a:ext uri="{FF2B5EF4-FFF2-40B4-BE49-F238E27FC236}">
                <a16:creationId xmlns:a16="http://schemas.microsoft.com/office/drawing/2014/main" id="{735DAC1B-A635-7683-4A7D-38DCC13EB416}"/>
              </a:ext>
            </a:extLst>
          </p:cNvPr>
          <p:cNvPicPr>
            <a:picLocks noChangeAspect="1"/>
          </p:cNvPicPr>
          <p:nvPr/>
        </p:nvPicPr>
        <p:blipFill>
          <a:blip r:embed="rId3"/>
          <a:stretch>
            <a:fillRect/>
          </a:stretch>
        </p:blipFill>
        <p:spPr>
          <a:xfrm>
            <a:off x="7076789" y="1264416"/>
            <a:ext cx="4253773" cy="1501507"/>
          </a:xfrm>
          <a:prstGeom prst="rect">
            <a:avLst/>
          </a:prstGeom>
        </p:spPr>
      </p:pic>
    </p:spTree>
    <p:extLst>
      <p:ext uri="{BB962C8B-B14F-4D97-AF65-F5344CB8AC3E}">
        <p14:creationId xmlns:p14="http://schemas.microsoft.com/office/powerpoint/2010/main" val="33321357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67AE1-78D7-F441-05CD-5B8BAFB1C3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965EFA-85DD-E341-11C9-C2B666DB82BF}"/>
              </a:ext>
            </a:extLst>
          </p:cNvPr>
          <p:cNvSpPr>
            <a:spLocks noGrp="1"/>
          </p:cNvSpPr>
          <p:nvPr>
            <p:ph type="title"/>
          </p:nvPr>
        </p:nvSpPr>
        <p:spPr>
          <a:xfrm>
            <a:off x="-2204" y="374206"/>
            <a:ext cx="10745788" cy="637877"/>
          </a:xfrm>
        </p:spPr>
        <p:txBody>
          <a:bodyPr>
            <a:normAutofit fontScale="90000"/>
          </a:bodyPr>
          <a:lstStyle/>
          <a:p>
            <a:r>
              <a:rPr lang="en-US"/>
              <a:t>Executives</a:t>
            </a:r>
          </a:p>
        </p:txBody>
      </p:sp>
      <p:sp>
        <p:nvSpPr>
          <p:cNvPr id="5" name="Text Placeholder 4">
            <a:extLst>
              <a:ext uri="{FF2B5EF4-FFF2-40B4-BE49-F238E27FC236}">
                <a16:creationId xmlns:a16="http://schemas.microsoft.com/office/drawing/2014/main" id="{D257BB49-4CAC-C380-0B3C-404B86477530}"/>
              </a:ext>
            </a:extLst>
          </p:cNvPr>
          <p:cNvSpPr>
            <a:spLocks noGrp="1"/>
          </p:cNvSpPr>
          <p:nvPr>
            <p:ph type="body" sz="quarter" idx="13"/>
          </p:nvPr>
        </p:nvSpPr>
        <p:spPr>
          <a:xfrm>
            <a:off x="466013" y="2084630"/>
            <a:ext cx="5525016" cy="3769972"/>
          </a:xfrm>
        </p:spPr>
        <p:txBody>
          <a:bodyPr vert="horz" lIns="91440" tIns="45720" rIns="91440" bIns="45720" rtlCol="0" anchor="t">
            <a:normAutofit/>
          </a:bodyPr>
          <a:lstStyle/>
          <a:p>
            <a:pPr marL="285750" indent="-285750">
              <a:buChar char="•"/>
            </a:pPr>
            <a:r>
              <a:rPr lang="en-US" sz="1400">
                <a:ea typeface="+mn-lt"/>
                <a:cs typeface="+mn-lt"/>
              </a:rPr>
              <a:t>Eddy Cue is Apple’s SVP of Services</a:t>
            </a:r>
            <a:endParaRPr lang="en-US"/>
          </a:p>
          <a:p>
            <a:pPr marL="285750" indent="-285750">
              <a:buChar char="•"/>
            </a:pPr>
            <a:r>
              <a:rPr lang="en-US" sz="1400">
                <a:ea typeface="+mn-lt"/>
                <a:cs typeface="+mn-lt"/>
              </a:rPr>
              <a:t>He oversees the full range of Apple’s services, including Apple Music, Apple News, Apple Podcasts, the Apple TV app, and Apple TV+, as well as Apple Pay, Apple Card, Maps, Search Ads, Apple’s iCloud services</a:t>
            </a:r>
            <a:endParaRPr lang="en-US"/>
          </a:p>
          <a:p>
            <a:pPr marL="285750" indent="-285750">
              <a:buChar char="•"/>
            </a:pPr>
            <a:r>
              <a:rPr lang="en-US" sz="1400">
                <a:ea typeface="+mn-lt"/>
                <a:cs typeface="+mn-lt"/>
              </a:rPr>
              <a:t>Joined Apple in 1989. However, in his early years at Apple, he was a successful manager of software engineering and customer support teams.</a:t>
            </a:r>
            <a:endParaRPr lang="en-US"/>
          </a:p>
          <a:p>
            <a:pPr marL="285750" indent="-285750">
              <a:buChar char="•"/>
            </a:pPr>
            <a:r>
              <a:rPr lang="en-US" sz="1400">
                <a:ea typeface="+mn-lt"/>
                <a:cs typeface="+mn-lt"/>
              </a:rPr>
              <a:t>Instrumental in creating the Apple online store in 1998, the iTunes Store in 2003, and the App Store in 2008.</a:t>
            </a:r>
            <a:endParaRPr lang="en-US">
              <a:ea typeface="+mn-lt"/>
              <a:cs typeface="+mn-lt"/>
            </a:endParaRPr>
          </a:p>
          <a:p>
            <a:pPr marL="285750" indent="-285750">
              <a:buChar char="•"/>
            </a:pPr>
            <a:r>
              <a:rPr lang="en-US" sz="1400">
                <a:ea typeface="+mn-lt"/>
                <a:cs typeface="+mn-lt"/>
              </a:rPr>
              <a:t>Eddy earned a bachelor’s degree in Computer Science and Economics from Duke University.</a:t>
            </a:r>
            <a:endParaRPr lang="en-US">
              <a:ea typeface="+mn-lt"/>
              <a:cs typeface="+mn-lt"/>
            </a:endParaRPr>
          </a:p>
          <a:p>
            <a:endParaRPr lang="en-US" sz="1400">
              <a:ea typeface="+mn-lt"/>
              <a:cs typeface="+mn-lt"/>
            </a:endParaRPr>
          </a:p>
          <a:p>
            <a:endParaRPr lang="en-US" sz="1400">
              <a:latin typeface="Century Gothic"/>
            </a:endParaRPr>
          </a:p>
          <a:p>
            <a:pPr marL="285750" indent="-285750">
              <a:buChar char="•"/>
            </a:pPr>
            <a:endParaRPr lang="en-US"/>
          </a:p>
        </p:txBody>
      </p:sp>
      <p:pic>
        <p:nvPicPr>
          <p:cNvPr id="7" name="Picture 6" descr="A person wearing glasses and smiling&#10;&#10;AI-generated content may be incorrect.">
            <a:extLst>
              <a:ext uri="{FF2B5EF4-FFF2-40B4-BE49-F238E27FC236}">
                <a16:creationId xmlns:a16="http://schemas.microsoft.com/office/drawing/2014/main" id="{251F2AB2-9913-F6F6-CC96-5E905C974C83}"/>
              </a:ext>
            </a:extLst>
          </p:cNvPr>
          <p:cNvPicPr>
            <a:picLocks noChangeAspect="1"/>
          </p:cNvPicPr>
          <p:nvPr/>
        </p:nvPicPr>
        <p:blipFill>
          <a:blip r:embed="rId2"/>
          <a:stretch>
            <a:fillRect/>
          </a:stretch>
        </p:blipFill>
        <p:spPr>
          <a:xfrm>
            <a:off x="7076789" y="1277669"/>
            <a:ext cx="4253774" cy="1484179"/>
          </a:xfrm>
          <a:prstGeom prst="rect">
            <a:avLst/>
          </a:prstGeom>
        </p:spPr>
      </p:pic>
      <p:sp>
        <p:nvSpPr>
          <p:cNvPr id="9" name="Rectangle 8">
            <a:extLst>
              <a:ext uri="{FF2B5EF4-FFF2-40B4-BE49-F238E27FC236}">
                <a16:creationId xmlns:a16="http://schemas.microsoft.com/office/drawing/2014/main" id="{3E5536EE-E526-CC22-68E4-881980001691}"/>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1424218-ED71-7467-7368-370DC41A3093}"/>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person smiling">
            <a:extLst>
              <a:ext uri="{FF2B5EF4-FFF2-40B4-BE49-F238E27FC236}">
                <a16:creationId xmlns:a16="http://schemas.microsoft.com/office/drawing/2014/main" id="{3F311E76-D107-95D5-F530-6DC7577A3734}"/>
              </a:ext>
            </a:extLst>
          </p:cNvPr>
          <p:cNvPicPr>
            <a:picLocks noChangeAspect="1"/>
          </p:cNvPicPr>
          <p:nvPr/>
        </p:nvPicPr>
        <p:blipFill>
          <a:blip r:embed="rId3"/>
          <a:stretch>
            <a:fillRect/>
          </a:stretch>
        </p:blipFill>
        <p:spPr>
          <a:xfrm>
            <a:off x="7076789" y="1277324"/>
            <a:ext cx="4253774" cy="1484868"/>
          </a:xfrm>
          <a:prstGeom prst="rect">
            <a:avLst/>
          </a:prstGeom>
        </p:spPr>
      </p:pic>
    </p:spTree>
    <p:extLst>
      <p:ext uri="{BB962C8B-B14F-4D97-AF65-F5344CB8AC3E}">
        <p14:creationId xmlns:p14="http://schemas.microsoft.com/office/powerpoint/2010/main" val="36781348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E09D7-8005-E809-063E-647E76F63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36FF62-91ED-2730-4C0B-8ABB6B9FD7C8}"/>
              </a:ext>
            </a:extLst>
          </p:cNvPr>
          <p:cNvSpPr>
            <a:spLocks noGrp="1"/>
          </p:cNvSpPr>
          <p:nvPr>
            <p:ph type="title"/>
          </p:nvPr>
        </p:nvSpPr>
        <p:spPr>
          <a:xfrm>
            <a:off x="-2204" y="374206"/>
            <a:ext cx="10745788" cy="637877"/>
          </a:xfrm>
        </p:spPr>
        <p:txBody>
          <a:bodyPr>
            <a:normAutofit fontScale="90000"/>
          </a:bodyPr>
          <a:lstStyle/>
          <a:p>
            <a:r>
              <a:rPr lang="en-US"/>
              <a:t>Executives</a:t>
            </a:r>
          </a:p>
        </p:txBody>
      </p:sp>
      <p:sp>
        <p:nvSpPr>
          <p:cNvPr id="5" name="Text Placeholder 4">
            <a:extLst>
              <a:ext uri="{FF2B5EF4-FFF2-40B4-BE49-F238E27FC236}">
                <a16:creationId xmlns:a16="http://schemas.microsoft.com/office/drawing/2014/main" id="{197B53B6-8E9E-DBB9-D761-7776E098E115}"/>
              </a:ext>
            </a:extLst>
          </p:cNvPr>
          <p:cNvSpPr>
            <a:spLocks noGrp="1"/>
          </p:cNvSpPr>
          <p:nvPr>
            <p:ph type="body" sz="quarter" idx="13"/>
          </p:nvPr>
        </p:nvSpPr>
        <p:spPr>
          <a:xfrm>
            <a:off x="466013" y="2084630"/>
            <a:ext cx="5525016" cy="3769972"/>
          </a:xfrm>
        </p:spPr>
        <p:txBody>
          <a:bodyPr vert="horz" lIns="91440" tIns="45720" rIns="91440" bIns="45720" rtlCol="0" anchor="t">
            <a:normAutofit/>
          </a:bodyPr>
          <a:lstStyle/>
          <a:p>
            <a:r>
              <a:rPr lang="en-US" sz="1400">
                <a:ea typeface="+mn-lt"/>
                <a:cs typeface="+mn-lt"/>
              </a:rPr>
              <a:t>•Federighi is Apple’s SVP of Software Engineering</a:t>
            </a:r>
          </a:p>
          <a:p>
            <a:r>
              <a:rPr lang="en-US" sz="1400">
                <a:ea typeface="+mn-lt"/>
                <a:cs typeface="+mn-lt"/>
              </a:rPr>
              <a:t>•Oversees the development of mac OS and iOS</a:t>
            </a:r>
          </a:p>
          <a:p>
            <a:r>
              <a:rPr lang="en-US" sz="1400">
                <a:ea typeface="+mn-lt"/>
                <a:cs typeface="+mn-lt"/>
              </a:rPr>
              <a:t>•Returned to Apple in 2009 to lead macOS engineering, and in 2012 took on responsibility for iOS as well, delivering all subsequent releases of the world’s most advanced desktop and mobile operating systems.</a:t>
            </a:r>
          </a:p>
          <a:p>
            <a:r>
              <a:rPr lang="en-US" sz="1400">
                <a:ea typeface="+mn-lt"/>
                <a:cs typeface="+mn-lt"/>
              </a:rPr>
              <a:t>•Holds a Master of Science degree in Computer Science and a Bachelor of Science in Electrical Engineering and Computer Science from the University of California, Berkeley.</a:t>
            </a:r>
          </a:p>
          <a:p>
            <a:endParaRPr lang="en-US" sz="1400">
              <a:latin typeface="Century Gothic"/>
              <a:ea typeface="+mn-lt"/>
              <a:cs typeface="+mn-lt"/>
            </a:endParaRPr>
          </a:p>
          <a:p>
            <a:endParaRPr lang="en-US" sz="1400">
              <a:ea typeface="+mn-lt"/>
              <a:cs typeface="+mn-lt"/>
            </a:endParaRPr>
          </a:p>
          <a:p>
            <a:pPr marL="285750" indent="-285750">
              <a:buChar char="•"/>
            </a:pPr>
            <a:endParaRPr lang="en-US">
              <a:latin typeface="Century Gothic"/>
            </a:endParaRPr>
          </a:p>
        </p:txBody>
      </p:sp>
      <p:pic>
        <p:nvPicPr>
          <p:cNvPr id="7" name="Picture 6" descr="A person wearing glasses and smiling&#10;&#10;AI-generated content may be incorrect.">
            <a:extLst>
              <a:ext uri="{FF2B5EF4-FFF2-40B4-BE49-F238E27FC236}">
                <a16:creationId xmlns:a16="http://schemas.microsoft.com/office/drawing/2014/main" id="{D1BE9104-B11F-D6F6-D92A-23A6805AC794}"/>
              </a:ext>
            </a:extLst>
          </p:cNvPr>
          <p:cNvPicPr>
            <a:picLocks noChangeAspect="1"/>
          </p:cNvPicPr>
          <p:nvPr/>
        </p:nvPicPr>
        <p:blipFill>
          <a:blip r:embed="rId2"/>
          <a:stretch>
            <a:fillRect/>
          </a:stretch>
        </p:blipFill>
        <p:spPr>
          <a:xfrm>
            <a:off x="7076789" y="1277669"/>
            <a:ext cx="4253774" cy="1484179"/>
          </a:xfrm>
          <a:prstGeom prst="rect">
            <a:avLst/>
          </a:prstGeom>
        </p:spPr>
      </p:pic>
      <p:sp>
        <p:nvSpPr>
          <p:cNvPr id="9" name="Rectangle 8">
            <a:extLst>
              <a:ext uri="{FF2B5EF4-FFF2-40B4-BE49-F238E27FC236}">
                <a16:creationId xmlns:a16="http://schemas.microsoft.com/office/drawing/2014/main" id="{18C60165-D8B5-BCC3-B50B-9183A5EB5E5F}"/>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75C5FCA-8B82-FFBC-3779-AE41AC7EBB47}"/>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person smiling">
            <a:extLst>
              <a:ext uri="{FF2B5EF4-FFF2-40B4-BE49-F238E27FC236}">
                <a16:creationId xmlns:a16="http://schemas.microsoft.com/office/drawing/2014/main" id="{46BFD85B-B6B6-64D6-8359-E7FA9BA0B796}"/>
              </a:ext>
            </a:extLst>
          </p:cNvPr>
          <p:cNvPicPr>
            <a:picLocks noChangeAspect="1"/>
          </p:cNvPicPr>
          <p:nvPr/>
        </p:nvPicPr>
        <p:blipFill>
          <a:blip r:embed="rId3"/>
          <a:stretch>
            <a:fillRect/>
          </a:stretch>
        </p:blipFill>
        <p:spPr>
          <a:xfrm>
            <a:off x="7076789" y="1277324"/>
            <a:ext cx="4253774" cy="1484868"/>
          </a:xfrm>
          <a:prstGeom prst="rect">
            <a:avLst/>
          </a:prstGeom>
        </p:spPr>
      </p:pic>
      <p:pic>
        <p:nvPicPr>
          <p:cNvPr id="3" name="Picture 2" descr="A close-up of a person smiling&#10;&#10;AI-generated content may be incorrect.">
            <a:extLst>
              <a:ext uri="{FF2B5EF4-FFF2-40B4-BE49-F238E27FC236}">
                <a16:creationId xmlns:a16="http://schemas.microsoft.com/office/drawing/2014/main" id="{C7DE755C-DE53-2767-06DB-AF995E0C1729}"/>
              </a:ext>
            </a:extLst>
          </p:cNvPr>
          <p:cNvPicPr>
            <a:picLocks noChangeAspect="1"/>
          </p:cNvPicPr>
          <p:nvPr/>
        </p:nvPicPr>
        <p:blipFill>
          <a:blip r:embed="rId4"/>
          <a:stretch>
            <a:fillRect/>
          </a:stretch>
        </p:blipFill>
        <p:spPr>
          <a:xfrm>
            <a:off x="7076789" y="1273250"/>
            <a:ext cx="4253774" cy="1493016"/>
          </a:xfrm>
          <a:prstGeom prst="rect">
            <a:avLst/>
          </a:prstGeom>
        </p:spPr>
      </p:pic>
    </p:spTree>
    <p:extLst>
      <p:ext uri="{BB962C8B-B14F-4D97-AF65-F5344CB8AC3E}">
        <p14:creationId xmlns:p14="http://schemas.microsoft.com/office/powerpoint/2010/main" val="27137241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3E174-AE85-6B39-D2EF-B159E4D535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D7767F-764A-B12B-456C-8C07EF229002}"/>
              </a:ext>
            </a:extLst>
          </p:cNvPr>
          <p:cNvSpPr>
            <a:spLocks noGrp="1"/>
          </p:cNvSpPr>
          <p:nvPr>
            <p:ph type="title"/>
          </p:nvPr>
        </p:nvSpPr>
        <p:spPr>
          <a:xfrm>
            <a:off x="-2204" y="374206"/>
            <a:ext cx="10745788" cy="637877"/>
          </a:xfrm>
        </p:spPr>
        <p:txBody>
          <a:bodyPr>
            <a:normAutofit fontScale="90000"/>
          </a:bodyPr>
          <a:lstStyle/>
          <a:p>
            <a:r>
              <a:rPr lang="en-US"/>
              <a:t>Executives</a:t>
            </a:r>
          </a:p>
        </p:txBody>
      </p:sp>
      <p:sp>
        <p:nvSpPr>
          <p:cNvPr id="5" name="Text Placeholder 4">
            <a:extLst>
              <a:ext uri="{FF2B5EF4-FFF2-40B4-BE49-F238E27FC236}">
                <a16:creationId xmlns:a16="http://schemas.microsoft.com/office/drawing/2014/main" id="{21E0B3E7-F797-2C94-E786-6C44CA3E0EBB}"/>
              </a:ext>
            </a:extLst>
          </p:cNvPr>
          <p:cNvSpPr>
            <a:spLocks noGrp="1"/>
          </p:cNvSpPr>
          <p:nvPr>
            <p:ph type="body" sz="quarter" idx="13"/>
          </p:nvPr>
        </p:nvSpPr>
        <p:spPr>
          <a:xfrm>
            <a:off x="466013" y="2084630"/>
            <a:ext cx="5525016" cy="3769972"/>
          </a:xfrm>
        </p:spPr>
        <p:txBody>
          <a:bodyPr vert="horz" lIns="91440" tIns="45720" rIns="91440" bIns="45720" rtlCol="0" anchor="t">
            <a:normAutofit/>
          </a:bodyPr>
          <a:lstStyle/>
          <a:p>
            <a:r>
              <a:rPr lang="en-US" sz="1400">
                <a:ea typeface="+mn-lt"/>
                <a:cs typeface="+mn-lt"/>
              </a:rPr>
              <a:t>•Giannandrea is Apples SVP of Machine Learning and AI Strategy</a:t>
            </a:r>
            <a:endParaRPr lang="en-US"/>
          </a:p>
          <a:p>
            <a:r>
              <a:rPr lang="en-US" sz="1400">
                <a:ea typeface="+mn-lt"/>
                <a:cs typeface="+mn-lt"/>
              </a:rPr>
              <a:t>•Joined Apple in 2018 and oversees the strategy for artificial intelligence and machine learning across the company and development of Core ML and Siri technologies.</a:t>
            </a:r>
            <a:endParaRPr lang="en-US"/>
          </a:p>
          <a:p>
            <a:r>
              <a:rPr lang="en-US" sz="1400">
                <a:ea typeface="+mn-lt"/>
                <a:cs typeface="+mn-lt"/>
              </a:rPr>
              <a:t>•Prior to Apple, John spent eight years at Google where he led the Machine Intelligence, Research and Search teams. Before this he co-founded two technology companies, Tellme Networks and </a:t>
            </a:r>
            <a:r>
              <a:rPr lang="en-US" sz="1400" err="1">
                <a:ea typeface="+mn-lt"/>
                <a:cs typeface="+mn-lt"/>
              </a:rPr>
              <a:t>Metaweb</a:t>
            </a:r>
            <a:r>
              <a:rPr lang="en-US" sz="1400">
                <a:ea typeface="+mn-lt"/>
                <a:cs typeface="+mn-lt"/>
              </a:rPr>
              <a:t> Technologies. Earlier in his career John was a senior engineer at General Magic.</a:t>
            </a:r>
            <a:endParaRPr lang="en-US">
              <a:ea typeface="+mn-lt"/>
              <a:cs typeface="+mn-lt"/>
            </a:endParaRPr>
          </a:p>
          <a:p>
            <a:r>
              <a:rPr lang="en-US" sz="1400">
                <a:ea typeface="+mn-lt"/>
                <a:cs typeface="+mn-lt"/>
              </a:rPr>
              <a:t>•Graduated from University in Scotland where he earned a Bachelor of Science with Honors in Computer Science </a:t>
            </a:r>
            <a:endParaRPr lang="en-US">
              <a:ea typeface="+mn-lt"/>
              <a:cs typeface="+mn-lt"/>
            </a:endParaRPr>
          </a:p>
          <a:p>
            <a:endParaRPr lang="en-US" sz="1400"/>
          </a:p>
          <a:p>
            <a:endParaRPr lang="en-US" sz="1400">
              <a:latin typeface="Century Gothic"/>
              <a:ea typeface="+mn-lt"/>
              <a:cs typeface="+mn-lt"/>
            </a:endParaRPr>
          </a:p>
          <a:p>
            <a:endParaRPr lang="en-US" sz="1400">
              <a:ea typeface="+mn-lt"/>
              <a:cs typeface="+mn-lt"/>
            </a:endParaRPr>
          </a:p>
          <a:p>
            <a:pPr marL="285750" indent="-285750">
              <a:buChar char="•"/>
            </a:pPr>
            <a:endParaRPr lang="en-US">
              <a:latin typeface="Century Gothic"/>
            </a:endParaRPr>
          </a:p>
        </p:txBody>
      </p:sp>
      <p:pic>
        <p:nvPicPr>
          <p:cNvPr id="7" name="Picture 6" descr="A person wearing glasses and smiling&#10;&#10;AI-generated content may be incorrect.">
            <a:extLst>
              <a:ext uri="{FF2B5EF4-FFF2-40B4-BE49-F238E27FC236}">
                <a16:creationId xmlns:a16="http://schemas.microsoft.com/office/drawing/2014/main" id="{D5121380-50EF-F271-B607-33009515D54C}"/>
              </a:ext>
            </a:extLst>
          </p:cNvPr>
          <p:cNvPicPr>
            <a:picLocks noChangeAspect="1"/>
          </p:cNvPicPr>
          <p:nvPr/>
        </p:nvPicPr>
        <p:blipFill>
          <a:blip r:embed="rId2"/>
          <a:stretch>
            <a:fillRect/>
          </a:stretch>
        </p:blipFill>
        <p:spPr>
          <a:xfrm>
            <a:off x="7076789" y="1277669"/>
            <a:ext cx="4253774" cy="1484179"/>
          </a:xfrm>
          <a:prstGeom prst="rect">
            <a:avLst/>
          </a:prstGeom>
        </p:spPr>
      </p:pic>
      <p:sp>
        <p:nvSpPr>
          <p:cNvPr id="9" name="Rectangle 8">
            <a:extLst>
              <a:ext uri="{FF2B5EF4-FFF2-40B4-BE49-F238E27FC236}">
                <a16:creationId xmlns:a16="http://schemas.microsoft.com/office/drawing/2014/main" id="{FA2F2796-5D6D-2A4E-2742-AEEE4B8B8F36}"/>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EBBB07-F1BA-A27A-62B5-C331127A2A6A}"/>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person smiling">
            <a:extLst>
              <a:ext uri="{FF2B5EF4-FFF2-40B4-BE49-F238E27FC236}">
                <a16:creationId xmlns:a16="http://schemas.microsoft.com/office/drawing/2014/main" id="{B51C3FC0-F835-1529-5F33-5E794943C697}"/>
              </a:ext>
            </a:extLst>
          </p:cNvPr>
          <p:cNvPicPr>
            <a:picLocks noChangeAspect="1"/>
          </p:cNvPicPr>
          <p:nvPr/>
        </p:nvPicPr>
        <p:blipFill>
          <a:blip r:embed="rId3"/>
          <a:stretch>
            <a:fillRect/>
          </a:stretch>
        </p:blipFill>
        <p:spPr>
          <a:xfrm>
            <a:off x="7076789" y="1277324"/>
            <a:ext cx="4253774" cy="1484868"/>
          </a:xfrm>
          <a:prstGeom prst="rect">
            <a:avLst/>
          </a:prstGeom>
        </p:spPr>
      </p:pic>
      <p:pic>
        <p:nvPicPr>
          <p:cNvPr id="3" name="Picture 2" descr="A close-up of a person smiling&#10;&#10;AI-generated content may be incorrect.">
            <a:extLst>
              <a:ext uri="{FF2B5EF4-FFF2-40B4-BE49-F238E27FC236}">
                <a16:creationId xmlns:a16="http://schemas.microsoft.com/office/drawing/2014/main" id="{1381FEE6-2734-7529-10BC-F62D3AFB929A}"/>
              </a:ext>
            </a:extLst>
          </p:cNvPr>
          <p:cNvPicPr>
            <a:picLocks noChangeAspect="1"/>
          </p:cNvPicPr>
          <p:nvPr/>
        </p:nvPicPr>
        <p:blipFill>
          <a:blip r:embed="rId4"/>
          <a:stretch>
            <a:fillRect/>
          </a:stretch>
        </p:blipFill>
        <p:spPr>
          <a:xfrm>
            <a:off x="7076789" y="1273250"/>
            <a:ext cx="4253774" cy="1493016"/>
          </a:xfrm>
          <a:prstGeom prst="rect">
            <a:avLst/>
          </a:prstGeom>
        </p:spPr>
      </p:pic>
      <p:pic>
        <p:nvPicPr>
          <p:cNvPr id="4" name="Picture 3" descr="A person with glasses smiling&#10;&#10;AI-generated content may be incorrect.">
            <a:extLst>
              <a:ext uri="{FF2B5EF4-FFF2-40B4-BE49-F238E27FC236}">
                <a16:creationId xmlns:a16="http://schemas.microsoft.com/office/drawing/2014/main" id="{B4A8153B-C1FD-1895-9402-C44BE5C336FF}"/>
              </a:ext>
            </a:extLst>
          </p:cNvPr>
          <p:cNvPicPr>
            <a:picLocks noChangeAspect="1"/>
          </p:cNvPicPr>
          <p:nvPr/>
        </p:nvPicPr>
        <p:blipFill>
          <a:blip r:embed="rId5"/>
          <a:stretch>
            <a:fillRect/>
          </a:stretch>
        </p:blipFill>
        <p:spPr>
          <a:xfrm>
            <a:off x="7076789" y="1273250"/>
            <a:ext cx="4253774" cy="1493016"/>
          </a:xfrm>
          <a:prstGeom prst="rect">
            <a:avLst/>
          </a:prstGeom>
        </p:spPr>
      </p:pic>
    </p:spTree>
    <p:extLst>
      <p:ext uri="{BB962C8B-B14F-4D97-AF65-F5344CB8AC3E}">
        <p14:creationId xmlns:p14="http://schemas.microsoft.com/office/powerpoint/2010/main" val="3569075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0191E-DFC8-7FD0-3EAA-74B286817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EF3237-202B-EE16-575E-C8D1A4090CD5}"/>
              </a:ext>
            </a:extLst>
          </p:cNvPr>
          <p:cNvSpPr>
            <a:spLocks noGrp="1"/>
          </p:cNvSpPr>
          <p:nvPr>
            <p:ph type="title"/>
          </p:nvPr>
        </p:nvSpPr>
        <p:spPr>
          <a:xfrm>
            <a:off x="-2204" y="374206"/>
            <a:ext cx="10745788" cy="637877"/>
          </a:xfrm>
        </p:spPr>
        <p:txBody>
          <a:bodyPr>
            <a:normAutofit fontScale="90000"/>
          </a:bodyPr>
          <a:lstStyle/>
          <a:p>
            <a:r>
              <a:rPr lang="en-US"/>
              <a:t>Executives</a:t>
            </a:r>
          </a:p>
        </p:txBody>
      </p:sp>
      <p:sp>
        <p:nvSpPr>
          <p:cNvPr id="5" name="Text Placeholder 4">
            <a:extLst>
              <a:ext uri="{FF2B5EF4-FFF2-40B4-BE49-F238E27FC236}">
                <a16:creationId xmlns:a16="http://schemas.microsoft.com/office/drawing/2014/main" id="{20C01F8C-2FEE-1197-D60E-FC63C5FCA526}"/>
              </a:ext>
            </a:extLst>
          </p:cNvPr>
          <p:cNvSpPr>
            <a:spLocks noGrp="1"/>
          </p:cNvSpPr>
          <p:nvPr>
            <p:ph type="body" sz="quarter" idx="13"/>
          </p:nvPr>
        </p:nvSpPr>
        <p:spPr>
          <a:xfrm>
            <a:off x="466013" y="2084630"/>
            <a:ext cx="5525016" cy="3769972"/>
          </a:xfrm>
        </p:spPr>
        <p:txBody>
          <a:bodyPr vert="horz" lIns="91440" tIns="45720" rIns="91440" bIns="45720" rtlCol="0" anchor="t">
            <a:normAutofit lnSpcReduction="10000"/>
          </a:bodyPr>
          <a:lstStyle/>
          <a:p>
            <a:r>
              <a:rPr lang="en-US" sz="1400">
                <a:ea typeface="+mn-lt"/>
                <a:cs typeface="+mn-lt"/>
              </a:rPr>
              <a:t>•Sabih Khan is Apple’s senior vice president of Operations</a:t>
            </a:r>
            <a:endParaRPr lang="en-US">
              <a:latin typeface="Century Gothic"/>
              <a:ea typeface="+mn-lt"/>
              <a:cs typeface="+mn-lt"/>
            </a:endParaRPr>
          </a:p>
          <a:p>
            <a:r>
              <a:rPr lang="en-US" sz="1400">
                <a:ea typeface="+mn-lt"/>
                <a:cs typeface="+mn-lt"/>
              </a:rPr>
              <a:t>•Since joining Apple in 1995, Sabih has played an important role in delivering each of Apple’s innovative products to market</a:t>
            </a:r>
            <a:endParaRPr lang="en-US"/>
          </a:p>
          <a:p>
            <a:r>
              <a:rPr lang="en-US" sz="1400">
                <a:ea typeface="+mn-lt"/>
                <a:cs typeface="+mn-lt"/>
              </a:rPr>
              <a:t>•Sabih oversees Apple’s global supply chain, ensuring product quality and overseeing planning, procurement, manufacturing, logistics and product fulfillment functions, as well as Apple’s supplier responsibility programs that protect and educate workers at production facilities around the world.</a:t>
            </a:r>
            <a:endParaRPr lang="en-US">
              <a:ea typeface="+mn-lt"/>
              <a:cs typeface="+mn-lt"/>
            </a:endParaRPr>
          </a:p>
          <a:p>
            <a:r>
              <a:rPr lang="en-US" sz="1400">
                <a:ea typeface="+mn-lt"/>
                <a:cs typeface="+mn-lt"/>
              </a:rPr>
              <a:t>•He earned bachelor’s degrees in Economics and Mechanical Engineering, and holds a master’s degree in Mechanical Engineering</a:t>
            </a:r>
            <a:endParaRPr lang="en-US"/>
          </a:p>
          <a:p>
            <a:endParaRPr lang="en-US" sz="1400">
              <a:ea typeface="+mn-lt"/>
              <a:cs typeface="+mn-lt"/>
            </a:endParaRPr>
          </a:p>
          <a:p>
            <a:endParaRPr lang="en-US" sz="1400"/>
          </a:p>
          <a:p>
            <a:endParaRPr lang="en-US" sz="1400">
              <a:latin typeface="Century Gothic"/>
              <a:ea typeface="+mn-lt"/>
              <a:cs typeface="+mn-lt"/>
            </a:endParaRPr>
          </a:p>
          <a:p>
            <a:endParaRPr lang="en-US" sz="1400">
              <a:ea typeface="+mn-lt"/>
              <a:cs typeface="+mn-lt"/>
            </a:endParaRPr>
          </a:p>
          <a:p>
            <a:pPr marL="285750" indent="-285750">
              <a:buChar char="•"/>
            </a:pPr>
            <a:endParaRPr lang="en-US">
              <a:latin typeface="Century Gothic"/>
            </a:endParaRPr>
          </a:p>
        </p:txBody>
      </p:sp>
      <p:pic>
        <p:nvPicPr>
          <p:cNvPr id="7" name="Picture 6" descr="A person wearing glasses and smiling&#10;&#10;AI-generated content may be incorrect.">
            <a:extLst>
              <a:ext uri="{FF2B5EF4-FFF2-40B4-BE49-F238E27FC236}">
                <a16:creationId xmlns:a16="http://schemas.microsoft.com/office/drawing/2014/main" id="{B82DD0B0-C871-EDCA-E198-85AFB8C525F7}"/>
              </a:ext>
            </a:extLst>
          </p:cNvPr>
          <p:cNvPicPr>
            <a:picLocks noChangeAspect="1"/>
          </p:cNvPicPr>
          <p:nvPr/>
        </p:nvPicPr>
        <p:blipFill>
          <a:blip r:embed="rId2"/>
          <a:stretch>
            <a:fillRect/>
          </a:stretch>
        </p:blipFill>
        <p:spPr>
          <a:xfrm>
            <a:off x="7076789" y="1277669"/>
            <a:ext cx="4253774" cy="1484179"/>
          </a:xfrm>
          <a:prstGeom prst="rect">
            <a:avLst/>
          </a:prstGeom>
        </p:spPr>
      </p:pic>
      <p:sp>
        <p:nvSpPr>
          <p:cNvPr id="9" name="Rectangle 8">
            <a:extLst>
              <a:ext uri="{FF2B5EF4-FFF2-40B4-BE49-F238E27FC236}">
                <a16:creationId xmlns:a16="http://schemas.microsoft.com/office/drawing/2014/main" id="{185104B7-84E1-01CC-B69F-D498DBD22283}"/>
              </a:ext>
            </a:extLst>
          </p:cNvPr>
          <p:cNvSpPr/>
          <p:nvPr/>
        </p:nvSpPr>
        <p:spPr>
          <a:xfrm>
            <a:off x="0" y="6567360"/>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B758C45-60D8-2733-40CD-D2FF9BDA3C7B}"/>
              </a:ext>
            </a:extLst>
          </p:cNvPr>
          <p:cNvSpPr/>
          <p:nvPr/>
        </p:nvSpPr>
        <p:spPr>
          <a:xfrm>
            <a:off x="-3672" y="-18891"/>
            <a:ext cx="12192082" cy="292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person smiling">
            <a:extLst>
              <a:ext uri="{FF2B5EF4-FFF2-40B4-BE49-F238E27FC236}">
                <a16:creationId xmlns:a16="http://schemas.microsoft.com/office/drawing/2014/main" id="{D773AD6C-67D1-224F-D061-22EBA21423DC}"/>
              </a:ext>
            </a:extLst>
          </p:cNvPr>
          <p:cNvPicPr>
            <a:picLocks noChangeAspect="1"/>
          </p:cNvPicPr>
          <p:nvPr/>
        </p:nvPicPr>
        <p:blipFill>
          <a:blip r:embed="rId3"/>
          <a:stretch>
            <a:fillRect/>
          </a:stretch>
        </p:blipFill>
        <p:spPr>
          <a:xfrm>
            <a:off x="7076789" y="1277324"/>
            <a:ext cx="4253774" cy="1484868"/>
          </a:xfrm>
          <a:prstGeom prst="rect">
            <a:avLst/>
          </a:prstGeom>
        </p:spPr>
      </p:pic>
      <p:pic>
        <p:nvPicPr>
          <p:cNvPr id="3" name="Picture 2" descr="A close-up of a person smiling&#10;&#10;AI-generated content may be incorrect.">
            <a:extLst>
              <a:ext uri="{FF2B5EF4-FFF2-40B4-BE49-F238E27FC236}">
                <a16:creationId xmlns:a16="http://schemas.microsoft.com/office/drawing/2014/main" id="{D00AD688-C0D6-E6BD-C85A-C8C95365946C}"/>
              </a:ext>
            </a:extLst>
          </p:cNvPr>
          <p:cNvPicPr>
            <a:picLocks noChangeAspect="1"/>
          </p:cNvPicPr>
          <p:nvPr/>
        </p:nvPicPr>
        <p:blipFill>
          <a:blip r:embed="rId4"/>
          <a:stretch>
            <a:fillRect/>
          </a:stretch>
        </p:blipFill>
        <p:spPr>
          <a:xfrm>
            <a:off x="7076789" y="1273250"/>
            <a:ext cx="4253774" cy="1493016"/>
          </a:xfrm>
          <a:prstGeom prst="rect">
            <a:avLst/>
          </a:prstGeom>
        </p:spPr>
      </p:pic>
      <p:pic>
        <p:nvPicPr>
          <p:cNvPr id="4" name="Picture 3" descr="A person with glasses smiling&#10;&#10;AI-generated content may be incorrect.">
            <a:extLst>
              <a:ext uri="{FF2B5EF4-FFF2-40B4-BE49-F238E27FC236}">
                <a16:creationId xmlns:a16="http://schemas.microsoft.com/office/drawing/2014/main" id="{75F39010-0A3C-E215-0A38-C8E188FD0637}"/>
              </a:ext>
            </a:extLst>
          </p:cNvPr>
          <p:cNvPicPr>
            <a:picLocks noChangeAspect="1"/>
          </p:cNvPicPr>
          <p:nvPr/>
        </p:nvPicPr>
        <p:blipFill>
          <a:blip r:embed="rId5"/>
          <a:stretch>
            <a:fillRect/>
          </a:stretch>
        </p:blipFill>
        <p:spPr>
          <a:xfrm>
            <a:off x="7076789" y="1273250"/>
            <a:ext cx="4253774" cy="1493016"/>
          </a:xfrm>
          <a:prstGeom prst="rect">
            <a:avLst/>
          </a:prstGeom>
        </p:spPr>
      </p:pic>
      <p:pic>
        <p:nvPicPr>
          <p:cNvPr id="8" name="Picture 7" descr="A person wearing glasses and smiling&#10;&#10;AI-generated content may be incorrect.">
            <a:extLst>
              <a:ext uri="{FF2B5EF4-FFF2-40B4-BE49-F238E27FC236}">
                <a16:creationId xmlns:a16="http://schemas.microsoft.com/office/drawing/2014/main" id="{3FF96F8D-9CD1-3F01-662B-D8063253A544}"/>
              </a:ext>
            </a:extLst>
          </p:cNvPr>
          <p:cNvPicPr>
            <a:picLocks noChangeAspect="1"/>
          </p:cNvPicPr>
          <p:nvPr/>
        </p:nvPicPr>
        <p:blipFill>
          <a:blip r:embed="rId6"/>
          <a:stretch>
            <a:fillRect/>
          </a:stretch>
        </p:blipFill>
        <p:spPr>
          <a:xfrm>
            <a:off x="7076789" y="1232111"/>
            <a:ext cx="4253773" cy="1556935"/>
          </a:xfrm>
          <a:prstGeom prst="rect">
            <a:avLst/>
          </a:prstGeom>
        </p:spPr>
      </p:pic>
    </p:spTree>
    <p:extLst>
      <p:ext uri="{BB962C8B-B14F-4D97-AF65-F5344CB8AC3E}">
        <p14:creationId xmlns:p14="http://schemas.microsoft.com/office/powerpoint/2010/main" val="3149969025"/>
      </p:ext>
    </p:extLst>
  </p:cSld>
  <p:clrMapOvr>
    <a:masterClrMapping/>
  </p:clrMapOvr>
</p:sld>
</file>

<file path=ppt/theme/theme1.xml><?xml version="1.0" encoding="utf-8"?>
<a:theme xmlns:a="http://schemas.openxmlformats.org/drawingml/2006/main" name="Sleek Blue">
  <a:themeElements>
    <a:clrScheme name="Sleek Blue 1">
      <a:dk1>
        <a:srgbClr val="000000"/>
      </a:dk1>
      <a:lt1>
        <a:srgbClr val="FFFFFF"/>
      </a:lt1>
      <a:dk2>
        <a:srgbClr val="0E2841"/>
      </a:dk2>
      <a:lt2>
        <a:srgbClr val="E8E8E8"/>
      </a:lt2>
      <a:accent1>
        <a:srgbClr val="3B43D7"/>
      </a:accent1>
      <a:accent2>
        <a:srgbClr val="819CEA"/>
      </a:accent2>
      <a:accent3>
        <a:srgbClr val="D17DEA"/>
      </a:accent3>
      <a:accent4>
        <a:srgbClr val="B0D016"/>
      </a:accent4>
      <a:accent5>
        <a:srgbClr val="E0ED79"/>
      </a:accent5>
      <a:accent6>
        <a:srgbClr val="ED4007"/>
      </a:accent6>
      <a:hlink>
        <a:srgbClr val="467886"/>
      </a:hlink>
      <a:folHlink>
        <a:srgbClr val="96607D"/>
      </a:folHlink>
    </a:clrScheme>
    <a:fontScheme name="Custom 12">
      <a:majorFont>
        <a:latin typeface="Raleway Medium"/>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eek corporate finance presentation _DN" id="{60287103-DA95-433E-9503-856E904EB8F1}" vid="{C056614C-1472-45CA-BDD4-5DE3FC7905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DD590A-8042-4F36-843F-743A8DB1784C}">
  <ds:schemaRefs>
    <ds:schemaRef ds:uri="http://schemas.microsoft.com/sharepoint/v3/contenttype/forms"/>
  </ds:schemaRefs>
</ds:datastoreItem>
</file>

<file path=customXml/itemProps2.xml><?xml version="1.0" encoding="utf-8"?>
<ds:datastoreItem xmlns:ds="http://schemas.openxmlformats.org/officeDocument/2006/customXml" ds:itemID="{5C4B9AF2-5B11-48FF-A8A8-964B2D972562}">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3D3C292-02F4-47E7-8C9A-CA6D9A938157}">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242</Slides>
  <Notes>26</Notes>
  <HiddenSlides>0</HiddenSlides>
  <ScaleCrop>false</ScaleCrop>
  <HeadingPairs>
    <vt:vector size="4" baseType="variant">
      <vt:variant>
        <vt:lpstr>Theme</vt:lpstr>
      </vt:variant>
      <vt:variant>
        <vt:i4>1</vt:i4>
      </vt:variant>
      <vt:variant>
        <vt:lpstr>Slide Titles</vt:lpstr>
      </vt:variant>
      <vt:variant>
        <vt:i4>242</vt:i4>
      </vt:variant>
    </vt:vector>
  </HeadingPairs>
  <TitlesOfParts>
    <vt:vector size="243" baseType="lpstr">
      <vt:lpstr>Sleek Blue</vt:lpstr>
      <vt:lpstr>Global Technology </vt:lpstr>
      <vt:lpstr>Agenda </vt:lpstr>
      <vt:lpstr>Global Tech Sector Outlook →</vt:lpstr>
      <vt:lpstr>What is Global Tech?</vt:lpstr>
      <vt:lpstr>S&amp;P 500 Composition: Tech Leads the Way</vt:lpstr>
      <vt:lpstr>Digital Growth </vt:lpstr>
      <vt:lpstr>Industry Leaders </vt:lpstr>
      <vt:lpstr>Global IT Spending</vt:lpstr>
      <vt:lpstr>PowerPoint Presentation</vt:lpstr>
      <vt:lpstr>PowerPoint Presentation</vt:lpstr>
      <vt:lpstr>GICS Structure Of Global Tech</vt:lpstr>
      <vt:lpstr>Industry Risks</vt:lpstr>
      <vt:lpstr>Sub-Industries Analysis</vt:lpstr>
      <vt:lpstr>Cloud Computing</vt:lpstr>
      <vt:lpstr>Cloud Computing Models</vt:lpstr>
      <vt:lpstr>Global Cloud Computing Market Expected Growth  </vt:lpstr>
      <vt:lpstr>Key Drivers of Cloud Computing Growth</vt:lpstr>
      <vt:lpstr>Cloud Computing Infrastructure: Data Centers</vt:lpstr>
      <vt:lpstr>IT Spending on Data Centers</vt:lpstr>
      <vt:lpstr>Leading Countries by Data Center</vt:lpstr>
      <vt:lpstr>Cloud Computing: Financial &amp; Strategic Implications</vt:lpstr>
      <vt:lpstr>Cloud Computing: Risks &amp; Outlook </vt:lpstr>
      <vt:lpstr>Enterprise Software</vt:lpstr>
      <vt:lpstr>Enterprise Software Market Expected Growth  </vt:lpstr>
      <vt:lpstr>Types of Enterprise Software</vt:lpstr>
      <vt:lpstr>Financial &amp; Strategic Implications</vt:lpstr>
      <vt:lpstr>Consumer Electronics (CE)</vt:lpstr>
      <vt:lpstr>CE Key Barriers and Market Opportunities</vt:lpstr>
      <vt:lpstr>World-Wide Consumer Electronic Sales</vt:lpstr>
      <vt:lpstr>Leading CE Companies</vt:lpstr>
      <vt:lpstr>Industry Revenue Forecast</vt:lpstr>
      <vt:lpstr>Revenue of Smartphones</vt:lpstr>
      <vt:lpstr>Smartphone Market Share</vt:lpstr>
      <vt:lpstr>Smartphone User Interface</vt:lpstr>
      <vt:lpstr>Smartphones</vt:lpstr>
      <vt:lpstr>Apple vs Samsung</vt:lpstr>
      <vt:lpstr>Computer hardware </vt:lpstr>
      <vt:lpstr>Laptop Comparison</vt:lpstr>
      <vt:lpstr>Artificial Intelligence (AI)</vt:lpstr>
      <vt:lpstr>AI: Financial &amp; Strategic Implications</vt:lpstr>
      <vt:lpstr>AI Users</vt:lpstr>
      <vt:lpstr>AI Market Size</vt:lpstr>
      <vt:lpstr>AI Adoption Forecast</vt:lpstr>
      <vt:lpstr>AI Market by Industry Segment</vt:lpstr>
      <vt:lpstr>AI in Tech</vt:lpstr>
      <vt:lpstr>Semi-conductor</vt:lpstr>
      <vt:lpstr>Semiconductors: Financial &amp; Strategic Implications</vt:lpstr>
      <vt:lpstr>In-House Semiconductor Chip Design: Advantages &amp; Disadvantages</vt:lpstr>
      <vt:lpstr>Market Revenue</vt:lpstr>
      <vt:lpstr>Quaterly Market Revenue</vt:lpstr>
      <vt:lpstr>Industry Leaders</vt:lpstr>
      <vt:lpstr>Global Tech: Regulatory and Competitive Environment</vt:lpstr>
      <vt:lpstr>US-China Tech War</vt:lpstr>
      <vt:lpstr>Apple  NASDAQ: AAPL</vt:lpstr>
      <vt:lpstr>PowerPoint Presentation</vt:lpstr>
      <vt:lpstr>Valuation Metrics </vt:lpstr>
      <vt:lpstr>Metrics</vt:lpstr>
      <vt:lpstr>Metrics</vt:lpstr>
      <vt:lpstr>Price Chart 6 months MA</vt:lpstr>
      <vt:lpstr>Price Chart 1-yr MA</vt:lpstr>
      <vt:lpstr>Price Chart 5-yr MA</vt:lpstr>
      <vt:lpstr>Price Chart 10-yr MA</vt:lpstr>
      <vt:lpstr>PowerPoint Presentation</vt:lpstr>
      <vt:lpstr>PowerPoint Presentation</vt:lpstr>
      <vt:lpstr>5 year total return vs competitors</vt:lpstr>
      <vt:lpstr>Top Institutional Holders </vt:lpstr>
      <vt:lpstr>Company  Overview →</vt:lpstr>
      <vt:lpstr>PowerPoint Presentation</vt:lpstr>
      <vt:lpstr>Company profile</vt:lpstr>
      <vt:lpstr>Company's Mission</vt:lpstr>
      <vt:lpstr>Company Overview</vt:lpstr>
      <vt:lpstr>Products</vt:lpstr>
      <vt:lpstr>Services</vt:lpstr>
      <vt:lpstr>Product and Services Performance</vt:lpstr>
      <vt:lpstr>Product and Services Gross Margin</vt:lpstr>
      <vt:lpstr>Macro and Market Risks</vt:lpstr>
      <vt:lpstr>Company Specific Risks</vt:lpstr>
      <vt:lpstr>Regulatory, Legal &amp; Competitive Risks</vt:lpstr>
      <vt:lpstr>Geographical performance</vt:lpstr>
      <vt:lpstr>Earnings per share</vt:lpstr>
      <vt:lpstr>Operating expenses</vt:lpstr>
      <vt:lpstr>PowerPoint Presentation</vt:lpstr>
      <vt:lpstr>PowerPoint Presentation</vt:lpstr>
      <vt:lpstr>PowerPoint Presentation</vt:lpstr>
      <vt:lpstr>PowerPoint Presentation</vt:lpstr>
      <vt:lpstr>Competitive Landscape</vt:lpstr>
      <vt:lpstr>Competitive advantage</vt:lpstr>
      <vt:lpstr>Competitive advantage</vt:lpstr>
      <vt:lpstr>Competitive disadvantage</vt:lpstr>
      <vt:lpstr>AAPL vs. Peers</vt:lpstr>
      <vt:lpstr>FCF power</vt:lpstr>
      <vt:lpstr>Sensitivity Analysis</vt:lpstr>
      <vt:lpstr>Leadership </vt:lpstr>
      <vt:lpstr>Executives</vt:lpstr>
      <vt:lpstr>Executives</vt:lpstr>
      <vt:lpstr>Executives</vt:lpstr>
      <vt:lpstr>Executives</vt:lpstr>
      <vt:lpstr>Executives</vt:lpstr>
      <vt:lpstr>Executives</vt:lpstr>
      <vt:lpstr>Executives</vt:lpstr>
      <vt:lpstr>Executives</vt:lpstr>
      <vt:lpstr>Executives</vt:lpstr>
      <vt:lpstr>Executives</vt:lpstr>
      <vt:lpstr>Executives</vt:lpstr>
      <vt:lpstr>Tim Cook's Tenure </vt:lpstr>
      <vt:lpstr>Succession Planning &amp; Candidate Landscape</vt:lpstr>
      <vt:lpstr>Financials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Google NASDAQ: GOOG NASDAQ: GOOGL </vt:lpstr>
      <vt:lpstr>PowerPoint Presentation</vt:lpstr>
      <vt:lpstr>Valuation Measures </vt:lpstr>
      <vt:lpstr>Top Institutional Holders </vt:lpstr>
      <vt:lpstr>Price Chart 6 Months MA</vt:lpstr>
      <vt:lpstr>Price Chart 1-yr MA</vt:lpstr>
      <vt:lpstr>Price Chart 5-yr MA</vt:lpstr>
      <vt:lpstr>Price Chart 10-yr MA</vt:lpstr>
      <vt:lpstr>GOOG VS Indices 5-yr</vt:lpstr>
      <vt:lpstr>Share Classes </vt:lpstr>
      <vt:lpstr>Stock Splits </vt:lpstr>
      <vt:lpstr>Stock Repurchase</vt:lpstr>
      <vt:lpstr>Company  Overview →</vt:lpstr>
      <vt:lpstr>Overview</vt:lpstr>
      <vt:lpstr>Timeline</vt:lpstr>
      <vt:lpstr>Timeline</vt:lpstr>
      <vt:lpstr>Timeline</vt:lpstr>
      <vt:lpstr>Timeline</vt:lpstr>
      <vt:lpstr>Timeline</vt:lpstr>
      <vt:lpstr>Competitive Advantage </vt:lpstr>
      <vt:lpstr>Risks</vt:lpstr>
      <vt:lpstr>Company Structure</vt:lpstr>
      <vt:lpstr>Google Products</vt:lpstr>
      <vt:lpstr>Google Products</vt:lpstr>
      <vt:lpstr>Search and Advertising </vt:lpstr>
      <vt:lpstr>Bidding Strategies </vt:lpstr>
      <vt:lpstr>Google Subscriptions and Platforms</vt:lpstr>
      <vt:lpstr>Youtube</vt:lpstr>
      <vt:lpstr>Hardware and App Ecosystem</vt:lpstr>
      <vt:lpstr>Cloud Services </vt:lpstr>
      <vt:lpstr>Other Bets</vt:lpstr>
      <vt:lpstr>Google Reported Segments</vt:lpstr>
      <vt:lpstr>Segment Profitability </vt:lpstr>
      <vt:lpstr>Revenues by Type 10-K</vt:lpstr>
      <vt:lpstr>Google Services Revenues 10-Q</vt:lpstr>
      <vt:lpstr>Cloud Services Revenue 10-Q</vt:lpstr>
      <vt:lpstr>Revenues by Geography 10-K</vt:lpstr>
      <vt:lpstr>Operating Expenses – R&amp;D</vt:lpstr>
      <vt:lpstr>Operating Expenses – Sales and Marketing</vt:lpstr>
      <vt:lpstr>Operating Expenses – General and Admin</vt:lpstr>
      <vt:lpstr>Revenue Highlights 10-K</vt:lpstr>
      <vt:lpstr>Notable Acquisitions</vt:lpstr>
      <vt:lpstr>Company  Direction and Strategic Focus→</vt:lpstr>
      <vt:lpstr>Expanding AI Infrastructure  with Project Astra &amp; Mariner</vt:lpstr>
      <vt:lpstr>Gemini Ecosystem &amp; Platform Integration</vt:lpstr>
      <vt:lpstr>AI for Science &amp; Global Impact</vt:lpstr>
      <vt:lpstr>Leadership→</vt:lpstr>
      <vt:lpstr>Larry Page   Co-Founder</vt:lpstr>
      <vt:lpstr>Sergey Brin   Co-Founder</vt:lpstr>
      <vt:lpstr> Sundar Pichai   Director; Chief Executive Officer of the Company and Google Inc</vt:lpstr>
      <vt:lpstr>Anat Ashkenazi   Chief Financial Officer and Senior Vice President of Company and Google LLC</vt:lpstr>
      <vt:lpstr>Phillip Schindler  Senior Vice President and Chief Business Officer, Google </vt:lpstr>
      <vt:lpstr>Ruth M. Porat   President and Chief Investment Officer of Company and Google LLC </vt:lpstr>
      <vt:lpstr>Kent Walker   President, Global Affairs; Chief Legal Officer and Secretary of Alphabet and Google  </vt:lpstr>
      <vt:lpstr>Amie Thuener O'Toole   President and Chief Investment Officer of Company and Google LLC </vt:lpstr>
      <vt:lpstr>Board of Directors </vt:lpstr>
      <vt:lpstr>Financial Statements→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Microsoft  NASDAQ: MSFT</vt:lpstr>
      <vt:lpstr>PowerPoint Presentation</vt:lpstr>
      <vt:lpstr>Valuation Metrics </vt:lpstr>
      <vt:lpstr>Institutional Holders</vt:lpstr>
      <vt:lpstr>Stock Performance</vt:lpstr>
      <vt:lpstr>Price Chart 6 Months MA</vt:lpstr>
      <vt:lpstr>Price Chart 1-yr MA</vt:lpstr>
      <vt:lpstr>Price Chart 5-yr MA</vt:lpstr>
      <vt:lpstr>Price Chart 10-yr MA</vt:lpstr>
      <vt:lpstr>MSFT VS Indices 5-yr</vt:lpstr>
      <vt:lpstr>Company Info</vt:lpstr>
      <vt:lpstr>Company Overview</vt:lpstr>
      <vt:lpstr>Timeline</vt:lpstr>
      <vt:lpstr>Strategic Positioning</vt:lpstr>
      <vt:lpstr>Major Acquisitions</vt:lpstr>
      <vt:lpstr>Product Portfolio</vt:lpstr>
      <vt:lpstr>LinkedIn</vt:lpstr>
      <vt:lpstr>Activision Blizzard</vt:lpstr>
      <vt:lpstr>Sources of Revenue</vt:lpstr>
      <vt:lpstr>Segments</vt:lpstr>
      <vt:lpstr>Segments</vt:lpstr>
      <vt:lpstr>Segments</vt:lpstr>
      <vt:lpstr>Microsoft 365</vt:lpstr>
      <vt:lpstr>Microsoft Office VS Competitors</vt:lpstr>
      <vt:lpstr>Microsoft Azure</vt:lpstr>
      <vt:lpstr>Microsoft Azure: Major Services</vt:lpstr>
      <vt:lpstr>Microsoft Azure VS Competitors</vt:lpstr>
      <vt:lpstr>Xbox: Gaming Console &amp; Services</vt:lpstr>
      <vt:lpstr>Xbox VS Competitors</vt:lpstr>
      <vt:lpstr>Microsoft Surface</vt:lpstr>
      <vt:lpstr>Microsoft Surface VS Competitors</vt:lpstr>
      <vt:lpstr>Segment Results</vt:lpstr>
      <vt:lpstr>Cloud &amp; AI Infrastructure</vt:lpstr>
      <vt:lpstr>Open-AI Investment</vt:lpstr>
      <vt:lpstr>Leadership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57</cp:revision>
  <dcterms:created xsi:type="dcterms:W3CDTF">2025-11-07T22:52:56Z</dcterms:created>
  <dcterms:modified xsi:type="dcterms:W3CDTF">2025-11-21T16:34:20Z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