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handoutMasterIdLst>
    <p:handoutMasterId r:id="rId151"/>
  </p:handoutMasterIdLst>
  <p:sldIdLst>
    <p:sldId id="298" r:id="rId2"/>
    <p:sldId id="299" r:id="rId3"/>
    <p:sldId id="300" r:id="rId4"/>
    <p:sldId id="391" r:id="rId5"/>
    <p:sldId id="39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434" r:id="rId19"/>
    <p:sldId id="435" r:id="rId20"/>
    <p:sldId id="432" r:id="rId21"/>
    <p:sldId id="316" r:id="rId22"/>
    <p:sldId id="315" r:id="rId23"/>
    <p:sldId id="317" r:id="rId24"/>
    <p:sldId id="320" r:id="rId25"/>
    <p:sldId id="318" r:id="rId26"/>
    <p:sldId id="319" r:id="rId27"/>
    <p:sldId id="321" r:id="rId28"/>
    <p:sldId id="322" r:id="rId29"/>
    <p:sldId id="323" r:id="rId30"/>
    <p:sldId id="324" r:id="rId31"/>
    <p:sldId id="325" r:id="rId32"/>
    <p:sldId id="326" r:id="rId33"/>
    <p:sldId id="327" r:id="rId34"/>
    <p:sldId id="328" r:id="rId35"/>
    <p:sldId id="329" r:id="rId36"/>
    <p:sldId id="330" r:id="rId37"/>
    <p:sldId id="331" r:id="rId38"/>
    <p:sldId id="256" r:id="rId39"/>
    <p:sldId id="287" r:id="rId40"/>
    <p:sldId id="283" r:id="rId41"/>
    <p:sldId id="285" r:id="rId42"/>
    <p:sldId id="286" r:id="rId43"/>
    <p:sldId id="288" r:id="rId44"/>
    <p:sldId id="257" r:id="rId45"/>
    <p:sldId id="258" r:id="rId46"/>
    <p:sldId id="281" r:id="rId47"/>
    <p:sldId id="259" r:id="rId48"/>
    <p:sldId id="260" r:id="rId49"/>
    <p:sldId id="465" r:id="rId50"/>
    <p:sldId id="289" r:id="rId51"/>
    <p:sldId id="433" r:id="rId52"/>
    <p:sldId id="282" r:id="rId53"/>
    <p:sldId id="262" r:id="rId54"/>
    <p:sldId id="261" r:id="rId55"/>
    <p:sldId id="292" r:id="rId56"/>
    <p:sldId id="293" r:id="rId57"/>
    <p:sldId id="294" r:id="rId58"/>
    <p:sldId id="265" r:id="rId59"/>
    <p:sldId id="263" r:id="rId60"/>
    <p:sldId id="471" r:id="rId61"/>
    <p:sldId id="469" r:id="rId62"/>
    <p:sldId id="295" r:id="rId63"/>
    <p:sldId id="467" r:id="rId64"/>
    <p:sldId id="466" r:id="rId65"/>
    <p:sldId id="468" r:id="rId66"/>
    <p:sldId id="264" r:id="rId67"/>
    <p:sldId id="270" r:id="rId68"/>
    <p:sldId id="297" r:id="rId69"/>
    <p:sldId id="271" r:id="rId70"/>
    <p:sldId id="273" r:id="rId71"/>
    <p:sldId id="272" r:id="rId72"/>
    <p:sldId id="275" r:id="rId73"/>
    <p:sldId id="274" r:id="rId74"/>
    <p:sldId id="296" r:id="rId75"/>
    <p:sldId id="277" r:id="rId76"/>
    <p:sldId id="276" r:id="rId77"/>
    <p:sldId id="278" r:id="rId78"/>
    <p:sldId id="280" r:id="rId79"/>
    <p:sldId id="332" r:id="rId80"/>
    <p:sldId id="394" r:id="rId81"/>
    <p:sldId id="395" r:id="rId82"/>
    <p:sldId id="396" r:id="rId83"/>
    <p:sldId id="397" r:id="rId84"/>
    <p:sldId id="398" r:id="rId85"/>
    <p:sldId id="399" r:id="rId86"/>
    <p:sldId id="400" r:id="rId87"/>
    <p:sldId id="401" r:id="rId88"/>
    <p:sldId id="402" r:id="rId89"/>
    <p:sldId id="472" r:id="rId90"/>
    <p:sldId id="403" r:id="rId91"/>
    <p:sldId id="404" r:id="rId92"/>
    <p:sldId id="405" r:id="rId93"/>
    <p:sldId id="406" r:id="rId94"/>
    <p:sldId id="407" r:id="rId95"/>
    <p:sldId id="408" r:id="rId96"/>
    <p:sldId id="409" r:id="rId97"/>
    <p:sldId id="410" r:id="rId98"/>
    <p:sldId id="411" r:id="rId99"/>
    <p:sldId id="412" r:id="rId100"/>
    <p:sldId id="413" r:id="rId101"/>
    <p:sldId id="414" r:id="rId102"/>
    <p:sldId id="415" r:id="rId103"/>
    <p:sldId id="416" r:id="rId104"/>
    <p:sldId id="417" r:id="rId105"/>
    <p:sldId id="418" r:id="rId106"/>
    <p:sldId id="419" r:id="rId107"/>
    <p:sldId id="420" r:id="rId108"/>
    <p:sldId id="421" r:id="rId109"/>
    <p:sldId id="422" r:id="rId110"/>
    <p:sldId id="423" r:id="rId111"/>
    <p:sldId id="424" r:id="rId112"/>
    <p:sldId id="425" r:id="rId113"/>
    <p:sldId id="426" r:id="rId114"/>
    <p:sldId id="427" r:id="rId115"/>
    <p:sldId id="428" r:id="rId116"/>
    <p:sldId id="429" r:id="rId117"/>
    <p:sldId id="430" r:id="rId118"/>
    <p:sldId id="431" r:id="rId119"/>
    <p:sldId id="463" r:id="rId120"/>
    <p:sldId id="437" r:id="rId121"/>
    <p:sldId id="473" r:id="rId122"/>
    <p:sldId id="438" r:id="rId123"/>
    <p:sldId id="439" r:id="rId124"/>
    <p:sldId id="440" r:id="rId125"/>
    <p:sldId id="436" r:id="rId126"/>
    <p:sldId id="464" r:id="rId127"/>
    <p:sldId id="441" r:id="rId128"/>
    <p:sldId id="442" r:id="rId129"/>
    <p:sldId id="443" r:id="rId130"/>
    <p:sldId id="444" r:id="rId131"/>
    <p:sldId id="445" r:id="rId132"/>
    <p:sldId id="446" r:id="rId133"/>
    <p:sldId id="447" r:id="rId134"/>
    <p:sldId id="448" r:id="rId135"/>
    <p:sldId id="449" r:id="rId136"/>
    <p:sldId id="450" r:id="rId137"/>
    <p:sldId id="451" r:id="rId138"/>
    <p:sldId id="452" r:id="rId139"/>
    <p:sldId id="453" r:id="rId140"/>
    <p:sldId id="454" r:id="rId141"/>
    <p:sldId id="455" r:id="rId142"/>
    <p:sldId id="456" r:id="rId143"/>
    <p:sldId id="457" r:id="rId144"/>
    <p:sldId id="458" r:id="rId145"/>
    <p:sldId id="459" r:id="rId146"/>
    <p:sldId id="460" r:id="rId147"/>
    <p:sldId id="461" r:id="rId148"/>
    <p:sldId id="462" r:id="rId149"/>
  </p:sldIdLst>
  <p:sldSz cx="9144000" cy="6858000" type="screen4x3"/>
  <p:notesSz cx="6985000" cy="9283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66FF"/>
    <a:srgbClr val="00FFCC"/>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7" autoAdjust="0"/>
    <p:restoredTop sz="99260" autoAdjust="0"/>
  </p:normalViewPr>
  <p:slideViewPr>
    <p:cSldViewPr>
      <p:cViewPr>
        <p:scale>
          <a:sx n="75" d="100"/>
          <a:sy n="75" d="100"/>
        </p:scale>
        <p:origin x="-408" y="-84"/>
      </p:cViewPr>
      <p:guideLst>
        <p:guide orient="horz" pos="2160"/>
        <p:guide pos="2880"/>
      </p:guideLst>
    </p:cSldViewPr>
  </p:slideViewPr>
  <p:outlineViewPr>
    <p:cViewPr>
      <p:scale>
        <a:sx n="33" d="100"/>
        <a:sy n="33" d="100"/>
      </p:scale>
      <p:origin x="0" y="5790"/>
    </p:cViewPr>
  </p:outlineViewPr>
  <p:notesTextViewPr>
    <p:cViewPr>
      <p:scale>
        <a:sx n="100" d="100"/>
        <a:sy n="100" d="100"/>
      </p:scale>
      <p:origin x="0" y="0"/>
    </p:cViewPr>
  </p:notesTextViewPr>
  <p:notesViewPr>
    <p:cSldViewPr>
      <p:cViewPr varScale="1">
        <p:scale>
          <a:sx n="74" d="100"/>
          <a:sy n="74" d="100"/>
        </p:scale>
        <p:origin x="-3444" y="-90"/>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ristann%20Niedermaye\Desktop\Uni%20Mannheim\Security%20Analysis\Group%20Presentation%209th%20Week%20Global%20Airlines\Revenue%20Annuall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Total operating revenues</c:v>
                </c:pt>
              </c:strCache>
            </c:strRef>
          </c:tx>
          <c:spPr>
            <a:solidFill>
              <a:srgbClr val="0070C0"/>
            </a:solidFill>
          </c:spPr>
          <c:invertIfNegative val="0"/>
          <c:dLbls>
            <c:showLegendKey val="0"/>
            <c:showVal val="1"/>
            <c:showCatName val="0"/>
            <c:showSerName val="0"/>
            <c:showPercent val="0"/>
            <c:showBubbleSize val="0"/>
            <c:showLeaderLines val="0"/>
          </c:dLbls>
          <c:cat>
            <c:numRef>
              <c:f>Tabelle1!$A$2:$A$13</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Tabelle1!$B$2:$B$13</c:f>
              <c:numCache>
                <c:formatCode>_-[$$-409]* #,##0_ ;_-[$$-409]* \-#,##0\ ;_-[$$-409]* "-"??_ ;_-@_ </c:formatCode>
                <c:ptCount val="12"/>
                <c:pt idx="0">
                  <c:v>5650</c:v>
                </c:pt>
                <c:pt idx="1">
                  <c:v>5555</c:v>
                </c:pt>
                <c:pt idx="2">
                  <c:v>5522</c:v>
                </c:pt>
                <c:pt idx="3">
                  <c:v>5937</c:v>
                </c:pt>
                <c:pt idx="4">
                  <c:v>6530</c:v>
                </c:pt>
                <c:pt idx="5">
                  <c:v>7584</c:v>
                </c:pt>
                <c:pt idx="6">
                  <c:v>9086</c:v>
                </c:pt>
                <c:pt idx="7">
                  <c:v>9861</c:v>
                </c:pt>
                <c:pt idx="8">
                  <c:v>11023</c:v>
                </c:pt>
                <c:pt idx="9">
                  <c:v>10350</c:v>
                </c:pt>
                <c:pt idx="10">
                  <c:v>12104</c:v>
                </c:pt>
                <c:pt idx="11">
                  <c:v>15658</c:v>
                </c:pt>
              </c:numCache>
            </c:numRef>
          </c:val>
        </c:ser>
        <c:dLbls>
          <c:showLegendKey val="0"/>
          <c:showVal val="0"/>
          <c:showCatName val="0"/>
          <c:showSerName val="0"/>
          <c:showPercent val="0"/>
          <c:showBubbleSize val="0"/>
        </c:dLbls>
        <c:gapWidth val="150"/>
        <c:axId val="227510912"/>
        <c:axId val="227553664"/>
      </c:barChart>
      <c:catAx>
        <c:axId val="227510912"/>
        <c:scaling>
          <c:orientation val="minMax"/>
        </c:scaling>
        <c:delete val="0"/>
        <c:axPos val="b"/>
        <c:numFmt formatCode="General" sourceLinked="1"/>
        <c:majorTickMark val="out"/>
        <c:minorTickMark val="none"/>
        <c:tickLblPos val="nextTo"/>
        <c:crossAx val="227553664"/>
        <c:crosses val="autoZero"/>
        <c:auto val="1"/>
        <c:lblAlgn val="ctr"/>
        <c:lblOffset val="100"/>
        <c:noMultiLvlLbl val="0"/>
      </c:catAx>
      <c:valAx>
        <c:axId val="227553664"/>
        <c:scaling>
          <c:orientation val="minMax"/>
        </c:scaling>
        <c:delete val="0"/>
        <c:axPos val="l"/>
        <c:majorGridlines/>
        <c:numFmt formatCode="_-[$$-409]* #,##0_ ;_-[$$-409]* \-#,##0\ ;_-[$$-409]* &quot;-&quot;??_ ;_-@_ " sourceLinked="1"/>
        <c:majorTickMark val="out"/>
        <c:minorTickMark val="none"/>
        <c:tickLblPos val="nextTo"/>
        <c:crossAx val="227510912"/>
        <c:crosses val="autoZero"/>
        <c:crossBetween val="between"/>
      </c:valAx>
      <c:spPr>
        <a:solidFill>
          <a:schemeClr val="bg1"/>
        </a:solidFill>
      </c:spPr>
    </c:plotArea>
    <c:plotVisOnly val="1"/>
    <c:dispBlanksAs val="gap"/>
    <c:showDLblsOverMax val="0"/>
  </c:chart>
  <c:externalData r:id="rId1">
    <c:autoUpdate val="0"/>
  </c:externalData>
</c:chartSpace>
</file>

<file path=ppt/diagrams/_rels/data1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image" Target="../media/image115.jpeg"/></Relationships>
</file>

<file path=ppt/diagrams/_rels/data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image" Target="../media/image113.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939CC-0FE0-BB45-9247-F37F6A0127D7}" type="doc">
      <dgm:prSet loTypeId="urn:microsoft.com/office/officeart/2005/8/layout/chevron2" loCatId="" qsTypeId="urn:microsoft.com/office/officeart/2005/8/quickstyle/simple4" qsCatId="simple" csTypeId="urn:microsoft.com/office/officeart/2005/8/colors/accent0_1" csCatId="mainScheme" phldr="1"/>
      <dgm:spPr/>
    </dgm:pt>
    <dgm:pt modelId="{9051D410-BEF2-724B-B344-67076784B68E}">
      <dgm:prSet phldrT="[Text]"/>
      <dgm:spPr/>
      <dgm:t>
        <a:bodyPr/>
        <a:lstStyle/>
        <a:p>
          <a:r>
            <a:rPr lang="en-US" dirty="0" smtClean="0"/>
            <a:t>1906</a:t>
          </a:r>
          <a:endParaRPr lang="en-US" dirty="0"/>
        </a:p>
      </dgm:t>
    </dgm:pt>
    <dgm:pt modelId="{263D3706-37E7-0540-9BD0-CA2C3357F9A8}" type="parTrans" cxnId="{4EAA1B2A-86ED-F348-9EB9-4C21E1B91206}">
      <dgm:prSet/>
      <dgm:spPr/>
      <dgm:t>
        <a:bodyPr/>
        <a:lstStyle/>
        <a:p>
          <a:endParaRPr lang="en-US"/>
        </a:p>
      </dgm:t>
    </dgm:pt>
    <dgm:pt modelId="{38060889-FFEA-1245-AD61-31012BADBAC4}" type="sibTrans" cxnId="{4EAA1B2A-86ED-F348-9EB9-4C21E1B91206}">
      <dgm:prSet/>
      <dgm:spPr/>
      <dgm:t>
        <a:bodyPr/>
        <a:lstStyle/>
        <a:p>
          <a:endParaRPr lang="en-US"/>
        </a:p>
      </dgm:t>
    </dgm:pt>
    <dgm:pt modelId="{B88868C3-AA37-5441-974A-939B8ABD00E6}">
      <dgm:prSet phldrT="[Text]"/>
      <dgm:spPr/>
      <dgm:t>
        <a:bodyPr/>
        <a:lstStyle/>
        <a:p>
          <a:r>
            <a:rPr lang="en-US" dirty="0" smtClean="0"/>
            <a:t>1919</a:t>
          </a:r>
        </a:p>
      </dgm:t>
    </dgm:pt>
    <dgm:pt modelId="{20A792B2-75F6-AD45-B524-A7A22888EA6F}" type="parTrans" cxnId="{7BEE8779-38DD-1D49-AC2B-E55A66A404AA}">
      <dgm:prSet/>
      <dgm:spPr/>
      <dgm:t>
        <a:bodyPr/>
        <a:lstStyle/>
        <a:p>
          <a:endParaRPr lang="en-US"/>
        </a:p>
      </dgm:t>
    </dgm:pt>
    <dgm:pt modelId="{1C18A562-D50A-064E-B85A-39BF6DBDFFB3}" type="sibTrans" cxnId="{7BEE8779-38DD-1D49-AC2B-E55A66A404AA}">
      <dgm:prSet/>
      <dgm:spPr/>
      <dgm:t>
        <a:bodyPr/>
        <a:lstStyle/>
        <a:p>
          <a:endParaRPr lang="en-US"/>
        </a:p>
      </dgm:t>
    </dgm:pt>
    <dgm:pt modelId="{FE0B79E6-A9E3-0446-8186-669B1C8E6A3A}">
      <dgm:prSet/>
      <dgm:spPr/>
      <dgm:t>
        <a:bodyPr/>
        <a:lstStyle/>
        <a:p>
          <a:r>
            <a:rPr lang="en-US" dirty="0" smtClean="0"/>
            <a:t>World first airline ( Deutsche </a:t>
          </a:r>
          <a:r>
            <a:rPr lang="en-US" dirty="0" err="1" smtClean="0"/>
            <a:t>Luftschiffahrts-Aktiengesellschaft</a:t>
          </a:r>
          <a:r>
            <a:rPr lang="en-US" dirty="0" smtClean="0"/>
            <a:t>)</a:t>
          </a:r>
          <a:endParaRPr lang="en-US" dirty="0"/>
        </a:p>
      </dgm:t>
    </dgm:pt>
    <dgm:pt modelId="{31EC2836-2C35-9147-B4C8-20629EC4BE25}" type="parTrans" cxnId="{02D25B9B-5287-D54A-9ECC-A6DB34E67A2C}">
      <dgm:prSet/>
      <dgm:spPr/>
      <dgm:t>
        <a:bodyPr/>
        <a:lstStyle/>
        <a:p>
          <a:endParaRPr lang="en-US"/>
        </a:p>
      </dgm:t>
    </dgm:pt>
    <dgm:pt modelId="{7B85827D-7828-5149-B388-17A4C9C1EEA0}" type="sibTrans" cxnId="{02D25B9B-5287-D54A-9ECC-A6DB34E67A2C}">
      <dgm:prSet/>
      <dgm:spPr/>
      <dgm:t>
        <a:bodyPr/>
        <a:lstStyle/>
        <a:p>
          <a:endParaRPr lang="en-US"/>
        </a:p>
      </dgm:t>
    </dgm:pt>
    <dgm:pt modelId="{EB129C04-84AB-1A46-91A0-1C27A72C483C}">
      <dgm:prSet/>
      <dgm:spPr/>
      <dgm:t>
        <a:bodyPr/>
        <a:lstStyle/>
        <a:p>
          <a:r>
            <a:rPr lang="en-US" dirty="0" smtClean="0"/>
            <a:t>1910</a:t>
          </a:r>
          <a:endParaRPr lang="en-US" dirty="0"/>
        </a:p>
      </dgm:t>
    </dgm:pt>
    <dgm:pt modelId="{2D82DB5D-3DDE-3C44-BA2E-ECEC8F668FD9}" type="parTrans" cxnId="{D8B71ACB-A7AD-D040-88D3-6CCF1B6CD26A}">
      <dgm:prSet/>
      <dgm:spPr/>
      <dgm:t>
        <a:bodyPr/>
        <a:lstStyle/>
        <a:p>
          <a:endParaRPr lang="en-US"/>
        </a:p>
      </dgm:t>
    </dgm:pt>
    <dgm:pt modelId="{8BFC987B-FE6F-2045-BDD9-1283AF53B675}" type="sibTrans" cxnId="{D8B71ACB-A7AD-D040-88D3-6CCF1B6CD26A}">
      <dgm:prSet/>
      <dgm:spPr/>
      <dgm:t>
        <a:bodyPr/>
        <a:lstStyle/>
        <a:p>
          <a:endParaRPr lang="en-US"/>
        </a:p>
      </dgm:t>
    </dgm:pt>
    <dgm:pt modelId="{4C9B653B-C0C3-CF4A-A4B0-DFEC2F61651C}">
      <dgm:prSet/>
      <dgm:spPr/>
      <dgm:t>
        <a:bodyPr/>
        <a:lstStyle/>
        <a:p>
          <a:r>
            <a:rPr lang="en-US" smtClean="0"/>
            <a:t>First jet-propelled aircraft (Coanda 1910)</a:t>
          </a:r>
          <a:endParaRPr lang="en-US" dirty="0"/>
        </a:p>
      </dgm:t>
    </dgm:pt>
    <dgm:pt modelId="{3B559E43-B89B-3B47-A3DB-B2B49EEC64A4}" type="parTrans" cxnId="{B3992F81-54BE-B241-B1D8-4A3FF6CCE3C4}">
      <dgm:prSet/>
      <dgm:spPr/>
      <dgm:t>
        <a:bodyPr/>
        <a:lstStyle/>
        <a:p>
          <a:endParaRPr lang="en-US"/>
        </a:p>
      </dgm:t>
    </dgm:pt>
    <dgm:pt modelId="{F98560D2-E1AE-6047-8911-CCEAA4978E63}" type="sibTrans" cxnId="{B3992F81-54BE-B241-B1D8-4A3FF6CCE3C4}">
      <dgm:prSet/>
      <dgm:spPr/>
      <dgm:t>
        <a:bodyPr/>
        <a:lstStyle/>
        <a:p>
          <a:endParaRPr lang="en-US"/>
        </a:p>
      </dgm:t>
    </dgm:pt>
    <dgm:pt modelId="{0BACDA4A-14B9-D54D-A6C7-32E358AF57A8}">
      <dgm:prSet phldrT="[Text]"/>
      <dgm:spPr/>
      <dgm:t>
        <a:bodyPr/>
        <a:lstStyle/>
        <a:p>
          <a:r>
            <a:rPr lang="en-US" dirty="0" smtClean="0"/>
            <a:t>First non-stop transatlantic flight (</a:t>
          </a:r>
          <a:r>
            <a:rPr lang="en-US" dirty="0" err="1" smtClean="0"/>
            <a:t>Alcock</a:t>
          </a:r>
          <a:r>
            <a:rPr lang="en-US" dirty="0" smtClean="0"/>
            <a:t> and Brown)</a:t>
          </a:r>
        </a:p>
      </dgm:t>
    </dgm:pt>
    <dgm:pt modelId="{E7DA99F2-6B76-8143-9429-255B25FA1858}" type="parTrans" cxnId="{EB343387-8BE7-4C42-8AFC-408B728EFE6D}">
      <dgm:prSet/>
      <dgm:spPr/>
      <dgm:t>
        <a:bodyPr/>
        <a:lstStyle/>
        <a:p>
          <a:endParaRPr lang="en-US"/>
        </a:p>
      </dgm:t>
    </dgm:pt>
    <dgm:pt modelId="{B14A6A0B-835E-B74A-8170-41AFBC38A1C1}" type="sibTrans" cxnId="{EB343387-8BE7-4C42-8AFC-408B728EFE6D}">
      <dgm:prSet/>
      <dgm:spPr/>
      <dgm:t>
        <a:bodyPr/>
        <a:lstStyle/>
        <a:p>
          <a:endParaRPr lang="en-US"/>
        </a:p>
      </dgm:t>
    </dgm:pt>
    <dgm:pt modelId="{E24C5DAE-F9A1-BC4D-A701-68DE59F71518}">
      <dgm:prSet phldrT="[Text]"/>
      <dgm:spPr/>
      <dgm:t>
        <a:bodyPr/>
        <a:lstStyle/>
        <a:p>
          <a:r>
            <a:rPr lang="en-US" dirty="0" smtClean="0"/>
            <a:t>1925</a:t>
          </a:r>
        </a:p>
      </dgm:t>
    </dgm:pt>
    <dgm:pt modelId="{FA23F340-C18D-4549-BFB3-B76E95B79358}" type="parTrans" cxnId="{C27BB47E-D50A-624C-995A-07615BE016B1}">
      <dgm:prSet/>
      <dgm:spPr/>
      <dgm:t>
        <a:bodyPr/>
        <a:lstStyle/>
        <a:p>
          <a:endParaRPr lang="en-US"/>
        </a:p>
      </dgm:t>
    </dgm:pt>
    <dgm:pt modelId="{E8F99068-999D-214C-9319-C44E6024CC4C}" type="sibTrans" cxnId="{C27BB47E-D50A-624C-995A-07615BE016B1}">
      <dgm:prSet/>
      <dgm:spPr/>
      <dgm:t>
        <a:bodyPr/>
        <a:lstStyle/>
        <a:p>
          <a:endParaRPr lang="en-US"/>
        </a:p>
      </dgm:t>
    </dgm:pt>
    <dgm:pt modelId="{2C915DA2-A23C-7648-9744-2A36866AE019}">
      <dgm:prSet phldrT="[Text]"/>
      <dgm:spPr/>
      <dgm:t>
        <a:bodyPr/>
        <a:lstStyle/>
        <a:p>
          <a:r>
            <a:rPr lang="en-US" dirty="0" smtClean="0"/>
            <a:t>Airmail Act—transferring operations to private companies</a:t>
          </a:r>
        </a:p>
      </dgm:t>
    </dgm:pt>
    <dgm:pt modelId="{C45BB1EC-F245-FF43-9CC7-D5D35F587933}" type="parTrans" cxnId="{FDCF85DB-08BE-7C46-9C86-6C3016FD2FBD}">
      <dgm:prSet/>
      <dgm:spPr/>
      <dgm:t>
        <a:bodyPr/>
        <a:lstStyle/>
        <a:p>
          <a:endParaRPr lang="en-US"/>
        </a:p>
      </dgm:t>
    </dgm:pt>
    <dgm:pt modelId="{34C4A7F3-4EBD-B94A-8AB3-05FD09B7CE41}" type="sibTrans" cxnId="{FDCF85DB-08BE-7C46-9C86-6C3016FD2FBD}">
      <dgm:prSet/>
      <dgm:spPr/>
      <dgm:t>
        <a:bodyPr/>
        <a:lstStyle/>
        <a:p>
          <a:endParaRPr lang="en-US"/>
        </a:p>
      </dgm:t>
    </dgm:pt>
    <dgm:pt modelId="{9F94F01F-7BA8-D547-BBD8-2869E238DD04}">
      <dgm:prSet phldrT="[Text]"/>
      <dgm:spPr/>
      <dgm:t>
        <a:bodyPr/>
        <a:lstStyle/>
        <a:p>
          <a:r>
            <a:rPr lang="en-US" dirty="0" smtClean="0"/>
            <a:t>1926</a:t>
          </a:r>
        </a:p>
      </dgm:t>
    </dgm:pt>
    <dgm:pt modelId="{4C1B868E-78C5-4445-940C-0979502B84A8}" type="parTrans" cxnId="{D1EF6C60-C0E7-CF40-B58F-636F5408E848}">
      <dgm:prSet/>
      <dgm:spPr/>
      <dgm:t>
        <a:bodyPr/>
        <a:lstStyle/>
        <a:p>
          <a:endParaRPr lang="en-US"/>
        </a:p>
      </dgm:t>
    </dgm:pt>
    <dgm:pt modelId="{A9EC0CD1-F1B5-CE48-9D10-E144F84C088A}" type="sibTrans" cxnId="{D1EF6C60-C0E7-CF40-B58F-636F5408E848}">
      <dgm:prSet/>
      <dgm:spPr/>
      <dgm:t>
        <a:bodyPr/>
        <a:lstStyle/>
        <a:p>
          <a:endParaRPr lang="en-US"/>
        </a:p>
      </dgm:t>
    </dgm:pt>
    <dgm:pt modelId="{42A1A280-3549-4140-AEE0-461CD6AA2655}">
      <dgm:prSet phldrT="[Text]"/>
      <dgm:spPr/>
      <dgm:t>
        <a:bodyPr/>
        <a:lstStyle/>
        <a:p>
          <a:r>
            <a:rPr lang="en-US" dirty="0" smtClean="0"/>
            <a:t>Air Commerce Act—safer flying routes needed</a:t>
          </a:r>
        </a:p>
      </dgm:t>
    </dgm:pt>
    <dgm:pt modelId="{9A3B3471-0559-7B4A-A336-4B08C95E32D2}" type="parTrans" cxnId="{6B34AAE8-D8C2-774B-B895-04E8F6E5A963}">
      <dgm:prSet/>
      <dgm:spPr/>
      <dgm:t>
        <a:bodyPr/>
        <a:lstStyle/>
        <a:p>
          <a:endParaRPr lang="en-US"/>
        </a:p>
      </dgm:t>
    </dgm:pt>
    <dgm:pt modelId="{87FE0A2E-1228-4249-8F96-25516306272F}" type="sibTrans" cxnId="{6B34AAE8-D8C2-774B-B895-04E8F6E5A963}">
      <dgm:prSet/>
      <dgm:spPr/>
      <dgm:t>
        <a:bodyPr/>
        <a:lstStyle/>
        <a:p>
          <a:endParaRPr lang="en-US"/>
        </a:p>
      </dgm:t>
    </dgm:pt>
    <dgm:pt modelId="{5EE71A4F-F71A-214A-9CC8-943BD8F0F590}" type="pres">
      <dgm:prSet presAssocID="{6E0939CC-0FE0-BB45-9247-F37F6A0127D7}" presName="linearFlow" presStyleCnt="0">
        <dgm:presLayoutVars>
          <dgm:dir/>
          <dgm:animLvl val="lvl"/>
          <dgm:resizeHandles val="exact"/>
        </dgm:presLayoutVars>
      </dgm:prSet>
      <dgm:spPr/>
    </dgm:pt>
    <dgm:pt modelId="{DC06E2F6-FA81-8248-BBDB-0425C9808E61}" type="pres">
      <dgm:prSet presAssocID="{9051D410-BEF2-724B-B344-67076784B68E}" presName="composite" presStyleCnt="0"/>
      <dgm:spPr/>
    </dgm:pt>
    <dgm:pt modelId="{0631EAEA-4B63-CF42-A596-1FA8FB21E7A9}" type="pres">
      <dgm:prSet presAssocID="{9051D410-BEF2-724B-B344-67076784B68E}" presName="parentText" presStyleLbl="alignNode1" presStyleIdx="0" presStyleCnt="5">
        <dgm:presLayoutVars>
          <dgm:chMax val="1"/>
          <dgm:bulletEnabled val="1"/>
        </dgm:presLayoutVars>
      </dgm:prSet>
      <dgm:spPr/>
      <dgm:t>
        <a:bodyPr/>
        <a:lstStyle/>
        <a:p>
          <a:endParaRPr lang="en-US"/>
        </a:p>
      </dgm:t>
    </dgm:pt>
    <dgm:pt modelId="{59808B19-1735-1143-A08D-EBE4BDD4C74F}" type="pres">
      <dgm:prSet presAssocID="{9051D410-BEF2-724B-B344-67076784B68E}" presName="descendantText" presStyleLbl="alignAcc1" presStyleIdx="0" presStyleCnt="5">
        <dgm:presLayoutVars>
          <dgm:bulletEnabled val="1"/>
        </dgm:presLayoutVars>
      </dgm:prSet>
      <dgm:spPr/>
      <dgm:t>
        <a:bodyPr/>
        <a:lstStyle/>
        <a:p>
          <a:endParaRPr lang="en-US"/>
        </a:p>
      </dgm:t>
    </dgm:pt>
    <dgm:pt modelId="{153071C7-83A1-2B4B-90AA-50E4EB61D4BB}" type="pres">
      <dgm:prSet presAssocID="{38060889-FFEA-1245-AD61-31012BADBAC4}" presName="sp" presStyleCnt="0"/>
      <dgm:spPr/>
    </dgm:pt>
    <dgm:pt modelId="{D2D264BC-D380-A848-8D3D-C010F0813B36}" type="pres">
      <dgm:prSet presAssocID="{EB129C04-84AB-1A46-91A0-1C27A72C483C}" presName="composite" presStyleCnt="0"/>
      <dgm:spPr/>
    </dgm:pt>
    <dgm:pt modelId="{11328625-AB74-754F-B33E-0D25AE373371}" type="pres">
      <dgm:prSet presAssocID="{EB129C04-84AB-1A46-91A0-1C27A72C483C}" presName="parentText" presStyleLbl="alignNode1" presStyleIdx="1" presStyleCnt="5">
        <dgm:presLayoutVars>
          <dgm:chMax val="1"/>
          <dgm:bulletEnabled val="1"/>
        </dgm:presLayoutVars>
      </dgm:prSet>
      <dgm:spPr/>
      <dgm:t>
        <a:bodyPr/>
        <a:lstStyle/>
        <a:p>
          <a:endParaRPr lang="en-CA"/>
        </a:p>
      </dgm:t>
    </dgm:pt>
    <dgm:pt modelId="{B5317D56-02BB-6C4B-B134-E12C68FD3D1C}" type="pres">
      <dgm:prSet presAssocID="{EB129C04-84AB-1A46-91A0-1C27A72C483C}" presName="descendantText" presStyleLbl="alignAcc1" presStyleIdx="1" presStyleCnt="5">
        <dgm:presLayoutVars>
          <dgm:bulletEnabled val="1"/>
        </dgm:presLayoutVars>
      </dgm:prSet>
      <dgm:spPr/>
      <dgm:t>
        <a:bodyPr/>
        <a:lstStyle/>
        <a:p>
          <a:endParaRPr lang="en-US"/>
        </a:p>
      </dgm:t>
    </dgm:pt>
    <dgm:pt modelId="{CF7C488A-A74D-0F4D-B8F5-C2AFFEBC05D3}" type="pres">
      <dgm:prSet presAssocID="{8BFC987B-FE6F-2045-BDD9-1283AF53B675}" presName="sp" presStyleCnt="0"/>
      <dgm:spPr/>
    </dgm:pt>
    <dgm:pt modelId="{2C4D1015-807D-2F4C-A86C-84EA47ADB79D}" type="pres">
      <dgm:prSet presAssocID="{B88868C3-AA37-5441-974A-939B8ABD00E6}" presName="composite" presStyleCnt="0"/>
      <dgm:spPr/>
    </dgm:pt>
    <dgm:pt modelId="{0C14C7B0-E5BF-6544-A7F3-1C48D8FCAC12}" type="pres">
      <dgm:prSet presAssocID="{B88868C3-AA37-5441-974A-939B8ABD00E6}" presName="parentText" presStyleLbl="alignNode1" presStyleIdx="2" presStyleCnt="5">
        <dgm:presLayoutVars>
          <dgm:chMax val="1"/>
          <dgm:bulletEnabled val="1"/>
        </dgm:presLayoutVars>
      </dgm:prSet>
      <dgm:spPr/>
      <dgm:t>
        <a:bodyPr/>
        <a:lstStyle/>
        <a:p>
          <a:endParaRPr lang="en-US"/>
        </a:p>
      </dgm:t>
    </dgm:pt>
    <dgm:pt modelId="{74A4F713-1907-AD4E-BD4B-5C124AD83A2C}" type="pres">
      <dgm:prSet presAssocID="{B88868C3-AA37-5441-974A-939B8ABD00E6}" presName="descendantText" presStyleLbl="alignAcc1" presStyleIdx="2" presStyleCnt="5">
        <dgm:presLayoutVars>
          <dgm:bulletEnabled val="1"/>
        </dgm:presLayoutVars>
      </dgm:prSet>
      <dgm:spPr/>
      <dgm:t>
        <a:bodyPr/>
        <a:lstStyle/>
        <a:p>
          <a:endParaRPr lang="en-US"/>
        </a:p>
      </dgm:t>
    </dgm:pt>
    <dgm:pt modelId="{7BA5250A-477A-C54B-9882-CCFAADEE8116}" type="pres">
      <dgm:prSet presAssocID="{1C18A562-D50A-064E-B85A-39BF6DBDFFB3}" presName="sp" presStyleCnt="0"/>
      <dgm:spPr/>
    </dgm:pt>
    <dgm:pt modelId="{09D1D3CF-EE26-3949-8F6C-1B32F3A616FB}" type="pres">
      <dgm:prSet presAssocID="{E24C5DAE-F9A1-BC4D-A701-68DE59F71518}" presName="composite" presStyleCnt="0"/>
      <dgm:spPr/>
    </dgm:pt>
    <dgm:pt modelId="{CAF4807F-79D6-A946-BB56-399C7CC9380E}" type="pres">
      <dgm:prSet presAssocID="{E24C5DAE-F9A1-BC4D-A701-68DE59F71518}" presName="parentText" presStyleLbl="alignNode1" presStyleIdx="3" presStyleCnt="5">
        <dgm:presLayoutVars>
          <dgm:chMax val="1"/>
          <dgm:bulletEnabled val="1"/>
        </dgm:presLayoutVars>
      </dgm:prSet>
      <dgm:spPr/>
      <dgm:t>
        <a:bodyPr/>
        <a:lstStyle/>
        <a:p>
          <a:endParaRPr lang="en-CA"/>
        </a:p>
      </dgm:t>
    </dgm:pt>
    <dgm:pt modelId="{CC7BAAD5-E7AC-EA44-8CB8-17DB40984A30}" type="pres">
      <dgm:prSet presAssocID="{E24C5DAE-F9A1-BC4D-A701-68DE59F71518}" presName="descendantText" presStyleLbl="alignAcc1" presStyleIdx="3" presStyleCnt="5">
        <dgm:presLayoutVars>
          <dgm:bulletEnabled val="1"/>
        </dgm:presLayoutVars>
      </dgm:prSet>
      <dgm:spPr/>
      <dgm:t>
        <a:bodyPr/>
        <a:lstStyle/>
        <a:p>
          <a:endParaRPr lang="en-US"/>
        </a:p>
      </dgm:t>
    </dgm:pt>
    <dgm:pt modelId="{3FD895BE-6831-B64C-B2B9-C176BEF46169}" type="pres">
      <dgm:prSet presAssocID="{E8F99068-999D-214C-9319-C44E6024CC4C}" presName="sp" presStyleCnt="0"/>
      <dgm:spPr/>
    </dgm:pt>
    <dgm:pt modelId="{875DE5A4-9ED3-EA43-A00D-9B97685EB833}" type="pres">
      <dgm:prSet presAssocID="{9F94F01F-7BA8-D547-BBD8-2869E238DD04}" presName="composite" presStyleCnt="0"/>
      <dgm:spPr/>
    </dgm:pt>
    <dgm:pt modelId="{748F3B1B-6B41-4C40-9CA0-20AB9CF449C4}" type="pres">
      <dgm:prSet presAssocID="{9F94F01F-7BA8-D547-BBD8-2869E238DD04}" presName="parentText" presStyleLbl="alignNode1" presStyleIdx="4" presStyleCnt="5">
        <dgm:presLayoutVars>
          <dgm:chMax val="1"/>
          <dgm:bulletEnabled val="1"/>
        </dgm:presLayoutVars>
      </dgm:prSet>
      <dgm:spPr/>
      <dgm:t>
        <a:bodyPr/>
        <a:lstStyle/>
        <a:p>
          <a:endParaRPr lang="en-CA"/>
        </a:p>
      </dgm:t>
    </dgm:pt>
    <dgm:pt modelId="{7D298516-4BAE-F749-97E1-C73737099AE6}" type="pres">
      <dgm:prSet presAssocID="{9F94F01F-7BA8-D547-BBD8-2869E238DD04}" presName="descendantText" presStyleLbl="alignAcc1" presStyleIdx="4" presStyleCnt="5">
        <dgm:presLayoutVars>
          <dgm:bulletEnabled val="1"/>
        </dgm:presLayoutVars>
      </dgm:prSet>
      <dgm:spPr/>
      <dgm:t>
        <a:bodyPr/>
        <a:lstStyle/>
        <a:p>
          <a:endParaRPr lang="en-CA"/>
        </a:p>
      </dgm:t>
    </dgm:pt>
  </dgm:ptLst>
  <dgm:cxnLst>
    <dgm:cxn modelId="{C1E262BF-8651-4A41-AF46-A9613974B8A4}" type="presOf" srcId="{9051D410-BEF2-724B-B344-67076784B68E}" destId="{0631EAEA-4B63-CF42-A596-1FA8FB21E7A9}" srcOrd="0" destOrd="0" presId="urn:microsoft.com/office/officeart/2005/8/layout/chevron2"/>
    <dgm:cxn modelId="{4EAA1B2A-86ED-F348-9EB9-4C21E1B91206}" srcId="{6E0939CC-0FE0-BB45-9247-F37F6A0127D7}" destId="{9051D410-BEF2-724B-B344-67076784B68E}" srcOrd="0" destOrd="0" parTransId="{263D3706-37E7-0540-9BD0-CA2C3357F9A8}" sibTransId="{38060889-FFEA-1245-AD61-31012BADBAC4}"/>
    <dgm:cxn modelId="{03E78610-F2C9-4FCE-8FF5-63AEF3813B90}" type="presOf" srcId="{EB129C04-84AB-1A46-91A0-1C27A72C483C}" destId="{11328625-AB74-754F-B33E-0D25AE373371}" srcOrd="0" destOrd="0" presId="urn:microsoft.com/office/officeart/2005/8/layout/chevron2"/>
    <dgm:cxn modelId="{D299A81F-DEA2-407F-BE86-4E20AA8BD8CF}" type="presOf" srcId="{E24C5DAE-F9A1-BC4D-A701-68DE59F71518}" destId="{CAF4807F-79D6-A946-BB56-399C7CC9380E}" srcOrd="0" destOrd="0" presId="urn:microsoft.com/office/officeart/2005/8/layout/chevron2"/>
    <dgm:cxn modelId="{FDCF85DB-08BE-7C46-9C86-6C3016FD2FBD}" srcId="{E24C5DAE-F9A1-BC4D-A701-68DE59F71518}" destId="{2C915DA2-A23C-7648-9744-2A36866AE019}" srcOrd="0" destOrd="0" parTransId="{C45BB1EC-F245-FF43-9CC7-D5D35F587933}" sibTransId="{34C4A7F3-4EBD-B94A-8AB3-05FD09B7CE41}"/>
    <dgm:cxn modelId="{34AA55AF-AA40-4438-AC32-D3ED94643D8A}" type="presOf" srcId="{B88868C3-AA37-5441-974A-939B8ABD00E6}" destId="{0C14C7B0-E5BF-6544-A7F3-1C48D8FCAC12}" srcOrd="0" destOrd="0" presId="urn:microsoft.com/office/officeart/2005/8/layout/chevron2"/>
    <dgm:cxn modelId="{D8B71ACB-A7AD-D040-88D3-6CCF1B6CD26A}" srcId="{6E0939CC-0FE0-BB45-9247-F37F6A0127D7}" destId="{EB129C04-84AB-1A46-91A0-1C27A72C483C}" srcOrd="1" destOrd="0" parTransId="{2D82DB5D-3DDE-3C44-BA2E-ECEC8F668FD9}" sibTransId="{8BFC987B-FE6F-2045-BDD9-1283AF53B675}"/>
    <dgm:cxn modelId="{0C6D250A-BC20-4785-BED5-EED1D94AC420}" type="presOf" srcId="{0BACDA4A-14B9-D54D-A6C7-32E358AF57A8}" destId="{74A4F713-1907-AD4E-BD4B-5C124AD83A2C}" srcOrd="0" destOrd="0" presId="urn:microsoft.com/office/officeart/2005/8/layout/chevron2"/>
    <dgm:cxn modelId="{6B34AAE8-D8C2-774B-B895-04E8F6E5A963}" srcId="{9F94F01F-7BA8-D547-BBD8-2869E238DD04}" destId="{42A1A280-3549-4140-AEE0-461CD6AA2655}" srcOrd="0" destOrd="0" parTransId="{9A3B3471-0559-7B4A-A336-4B08C95E32D2}" sibTransId="{87FE0A2E-1228-4249-8F96-25516306272F}"/>
    <dgm:cxn modelId="{7CB3D8D6-8F02-482D-94A5-5C1F0AD2CE72}" type="presOf" srcId="{9F94F01F-7BA8-D547-BBD8-2869E238DD04}" destId="{748F3B1B-6B41-4C40-9CA0-20AB9CF449C4}" srcOrd="0" destOrd="0" presId="urn:microsoft.com/office/officeart/2005/8/layout/chevron2"/>
    <dgm:cxn modelId="{02D25B9B-5287-D54A-9ECC-A6DB34E67A2C}" srcId="{9051D410-BEF2-724B-B344-67076784B68E}" destId="{FE0B79E6-A9E3-0446-8186-669B1C8E6A3A}" srcOrd="0" destOrd="0" parTransId="{31EC2836-2C35-9147-B4C8-20629EC4BE25}" sibTransId="{7B85827D-7828-5149-B388-17A4C9C1EEA0}"/>
    <dgm:cxn modelId="{D1EF6C60-C0E7-CF40-B58F-636F5408E848}" srcId="{6E0939CC-0FE0-BB45-9247-F37F6A0127D7}" destId="{9F94F01F-7BA8-D547-BBD8-2869E238DD04}" srcOrd="4" destOrd="0" parTransId="{4C1B868E-78C5-4445-940C-0979502B84A8}" sibTransId="{A9EC0CD1-F1B5-CE48-9D10-E144F84C088A}"/>
    <dgm:cxn modelId="{2F379303-4143-4333-A193-DB0C98C0B77D}" type="presOf" srcId="{6E0939CC-0FE0-BB45-9247-F37F6A0127D7}" destId="{5EE71A4F-F71A-214A-9CC8-943BD8F0F590}" srcOrd="0" destOrd="0" presId="urn:microsoft.com/office/officeart/2005/8/layout/chevron2"/>
    <dgm:cxn modelId="{6E59E2BB-00C4-40D1-A012-1304AFCA75A4}" type="presOf" srcId="{FE0B79E6-A9E3-0446-8186-669B1C8E6A3A}" destId="{59808B19-1735-1143-A08D-EBE4BDD4C74F}" srcOrd="0" destOrd="0" presId="urn:microsoft.com/office/officeart/2005/8/layout/chevron2"/>
    <dgm:cxn modelId="{26CA73E5-26C4-4ADA-8CA7-46D8F229C054}" type="presOf" srcId="{2C915DA2-A23C-7648-9744-2A36866AE019}" destId="{CC7BAAD5-E7AC-EA44-8CB8-17DB40984A30}" srcOrd="0" destOrd="0" presId="urn:microsoft.com/office/officeart/2005/8/layout/chevron2"/>
    <dgm:cxn modelId="{B3992F81-54BE-B241-B1D8-4A3FF6CCE3C4}" srcId="{EB129C04-84AB-1A46-91A0-1C27A72C483C}" destId="{4C9B653B-C0C3-CF4A-A4B0-DFEC2F61651C}" srcOrd="0" destOrd="0" parTransId="{3B559E43-B89B-3B47-A3DB-B2B49EEC64A4}" sibTransId="{F98560D2-E1AE-6047-8911-CCEAA4978E63}"/>
    <dgm:cxn modelId="{7BEE8779-38DD-1D49-AC2B-E55A66A404AA}" srcId="{6E0939CC-0FE0-BB45-9247-F37F6A0127D7}" destId="{B88868C3-AA37-5441-974A-939B8ABD00E6}" srcOrd="2" destOrd="0" parTransId="{20A792B2-75F6-AD45-B524-A7A22888EA6F}" sibTransId="{1C18A562-D50A-064E-B85A-39BF6DBDFFB3}"/>
    <dgm:cxn modelId="{E5595D3F-690E-4D4A-AB0E-81136385A79A}" type="presOf" srcId="{42A1A280-3549-4140-AEE0-461CD6AA2655}" destId="{7D298516-4BAE-F749-97E1-C73737099AE6}" srcOrd="0" destOrd="0" presId="urn:microsoft.com/office/officeart/2005/8/layout/chevron2"/>
    <dgm:cxn modelId="{37FAA81C-16E3-45AC-A545-F30A8CB9AF88}" type="presOf" srcId="{4C9B653B-C0C3-CF4A-A4B0-DFEC2F61651C}" destId="{B5317D56-02BB-6C4B-B134-E12C68FD3D1C}" srcOrd="0" destOrd="0" presId="urn:microsoft.com/office/officeart/2005/8/layout/chevron2"/>
    <dgm:cxn modelId="{EB343387-8BE7-4C42-8AFC-408B728EFE6D}" srcId="{B88868C3-AA37-5441-974A-939B8ABD00E6}" destId="{0BACDA4A-14B9-D54D-A6C7-32E358AF57A8}" srcOrd="0" destOrd="0" parTransId="{E7DA99F2-6B76-8143-9429-255B25FA1858}" sibTransId="{B14A6A0B-835E-B74A-8170-41AFBC38A1C1}"/>
    <dgm:cxn modelId="{C27BB47E-D50A-624C-995A-07615BE016B1}" srcId="{6E0939CC-0FE0-BB45-9247-F37F6A0127D7}" destId="{E24C5DAE-F9A1-BC4D-A701-68DE59F71518}" srcOrd="3" destOrd="0" parTransId="{FA23F340-C18D-4549-BFB3-B76E95B79358}" sibTransId="{E8F99068-999D-214C-9319-C44E6024CC4C}"/>
    <dgm:cxn modelId="{B541DC93-660E-4392-8D90-723394339F0C}" type="presParOf" srcId="{5EE71A4F-F71A-214A-9CC8-943BD8F0F590}" destId="{DC06E2F6-FA81-8248-BBDB-0425C9808E61}" srcOrd="0" destOrd="0" presId="urn:microsoft.com/office/officeart/2005/8/layout/chevron2"/>
    <dgm:cxn modelId="{EDD7D4D3-AEA0-435D-86F1-93A29045B959}" type="presParOf" srcId="{DC06E2F6-FA81-8248-BBDB-0425C9808E61}" destId="{0631EAEA-4B63-CF42-A596-1FA8FB21E7A9}" srcOrd="0" destOrd="0" presId="urn:microsoft.com/office/officeart/2005/8/layout/chevron2"/>
    <dgm:cxn modelId="{5FE40244-B0BA-49E3-8218-05B3AADE1F7D}" type="presParOf" srcId="{DC06E2F6-FA81-8248-BBDB-0425C9808E61}" destId="{59808B19-1735-1143-A08D-EBE4BDD4C74F}" srcOrd="1" destOrd="0" presId="urn:microsoft.com/office/officeart/2005/8/layout/chevron2"/>
    <dgm:cxn modelId="{34099838-0B1B-4739-B7BB-6611B66450D7}" type="presParOf" srcId="{5EE71A4F-F71A-214A-9CC8-943BD8F0F590}" destId="{153071C7-83A1-2B4B-90AA-50E4EB61D4BB}" srcOrd="1" destOrd="0" presId="urn:microsoft.com/office/officeart/2005/8/layout/chevron2"/>
    <dgm:cxn modelId="{EC5E2E85-5501-4DCD-82D0-48FA4C10BEFF}" type="presParOf" srcId="{5EE71A4F-F71A-214A-9CC8-943BD8F0F590}" destId="{D2D264BC-D380-A848-8D3D-C010F0813B36}" srcOrd="2" destOrd="0" presId="urn:microsoft.com/office/officeart/2005/8/layout/chevron2"/>
    <dgm:cxn modelId="{FEFE3838-3DA7-4F3D-8348-65FF379CCD74}" type="presParOf" srcId="{D2D264BC-D380-A848-8D3D-C010F0813B36}" destId="{11328625-AB74-754F-B33E-0D25AE373371}" srcOrd="0" destOrd="0" presId="urn:microsoft.com/office/officeart/2005/8/layout/chevron2"/>
    <dgm:cxn modelId="{E37CC9FD-6D95-43C4-83A5-ABAC33B2A6F9}" type="presParOf" srcId="{D2D264BC-D380-A848-8D3D-C010F0813B36}" destId="{B5317D56-02BB-6C4B-B134-E12C68FD3D1C}" srcOrd="1" destOrd="0" presId="urn:microsoft.com/office/officeart/2005/8/layout/chevron2"/>
    <dgm:cxn modelId="{BD4D49E2-2FBF-40EB-90D8-848756F98CC6}" type="presParOf" srcId="{5EE71A4F-F71A-214A-9CC8-943BD8F0F590}" destId="{CF7C488A-A74D-0F4D-B8F5-C2AFFEBC05D3}" srcOrd="3" destOrd="0" presId="urn:microsoft.com/office/officeart/2005/8/layout/chevron2"/>
    <dgm:cxn modelId="{1A9619DE-7FDE-4F93-B5C2-A0C15E1E35F0}" type="presParOf" srcId="{5EE71A4F-F71A-214A-9CC8-943BD8F0F590}" destId="{2C4D1015-807D-2F4C-A86C-84EA47ADB79D}" srcOrd="4" destOrd="0" presId="urn:microsoft.com/office/officeart/2005/8/layout/chevron2"/>
    <dgm:cxn modelId="{2A2545CE-C4F7-4467-A200-6CBC58B123CD}" type="presParOf" srcId="{2C4D1015-807D-2F4C-A86C-84EA47ADB79D}" destId="{0C14C7B0-E5BF-6544-A7F3-1C48D8FCAC12}" srcOrd="0" destOrd="0" presId="urn:microsoft.com/office/officeart/2005/8/layout/chevron2"/>
    <dgm:cxn modelId="{4EEA7CC7-B431-4EC3-9990-0EE58EA62BCE}" type="presParOf" srcId="{2C4D1015-807D-2F4C-A86C-84EA47ADB79D}" destId="{74A4F713-1907-AD4E-BD4B-5C124AD83A2C}" srcOrd="1" destOrd="0" presId="urn:microsoft.com/office/officeart/2005/8/layout/chevron2"/>
    <dgm:cxn modelId="{6E44DF0E-02D6-4AF9-85B9-BB3899E675CD}" type="presParOf" srcId="{5EE71A4F-F71A-214A-9CC8-943BD8F0F590}" destId="{7BA5250A-477A-C54B-9882-CCFAADEE8116}" srcOrd="5" destOrd="0" presId="urn:microsoft.com/office/officeart/2005/8/layout/chevron2"/>
    <dgm:cxn modelId="{9FAD114A-E624-452C-9D57-BF3B29A41104}" type="presParOf" srcId="{5EE71A4F-F71A-214A-9CC8-943BD8F0F590}" destId="{09D1D3CF-EE26-3949-8F6C-1B32F3A616FB}" srcOrd="6" destOrd="0" presId="urn:microsoft.com/office/officeart/2005/8/layout/chevron2"/>
    <dgm:cxn modelId="{21B6ACFC-FEE9-425C-ABD8-8018C123C66E}" type="presParOf" srcId="{09D1D3CF-EE26-3949-8F6C-1B32F3A616FB}" destId="{CAF4807F-79D6-A946-BB56-399C7CC9380E}" srcOrd="0" destOrd="0" presId="urn:microsoft.com/office/officeart/2005/8/layout/chevron2"/>
    <dgm:cxn modelId="{B9D0C005-D88E-4921-9D2F-E8D617001ED2}" type="presParOf" srcId="{09D1D3CF-EE26-3949-8F6C-1B32F3A616FB}" destId="{CC7BAAD5-E7AC-EA44-8CB8-17DB40984A30}" srcOrd="1" destOrd="0" presId="urn:microsoft.com/office/officeart/2005/8/layout/chevron2"/>
    <dgm:cxn modelId="{3E76525C-5587-487B-92AB-5174DB78DFD5}" type="presParOf" srcId="{5EE71A4F-F71A-214A-9CC8-943BD8F0F590}" destId="{3FD895BE-6831-B64C-B2B9-C176BEF46169}" srcOrd="7" destOrd="0" presId="urn:microsoft.com/office/officeart/2005/8/layout/chevron2"/>
    <dgm:cxn modelId="{B668EF11-AE41-49D0-B619-40902DFF3B13}" type="presParOf" srcId="{5EE71A4F-F71A-214A-9CC8-943BD8F0F590}" destId="{875DE5A4-9ED3-EA43-A00D-9B97685EB833}" srcOrd="8" destOrd="0" presId="urn:microsoft.com/office/officeart/2005/8/layout/chevron2"/>
    <dgm:cxn modelId="{F92F5A26-77DE-4E5D-964D-BE5B66389B6C}" type="presParOf" srcId="{875DE5A4-9ED3-EA43-A00D-9B97685EB833}" destId="{748F3B1B-6B41-4C40-9CA0-20AB9CF449C4}" srcOrd="0" destOrd="0" presId="urn:microsoft.com/office/officeart/2005/8/layout/chevron2"/>
    <dgm:cxn modelId="{ED6032C7-547F-49C5-A948-B98BF9D90A81}" type="presParOf" srcId="{875DE5A4-9ED3-EA43-A00D-9B97685EB833}" destId="{7D298516-4BAE-F749-97E1-C73737099AE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86E511-EA6A-9945-9BBF-546EB4F981DA}" type="doc">
      <dgm:prSet loTypeId="urn:microsoft.com/office/officeart/2005/8/layout/vList3#5" loCatId="" qsTypeId="urn:microsoft.com/office/officeart/2005/8/quickstyle/simple4" qsCatId="simple" csTypeId="urn:microsoft.com/office/officeart/2005/8/colors/accent1_2" csCatId="accent1" phldr="1"/>
      <dgm:spPr/>
    </dgm:pt>
    <dgm:pt modelId="{34FE0069-4EC5-A445-B725-1F05E0A7815C}">
      <dgm:prSet phldrT="[Text]" custT="1"/>
      <dgm:spPr>
        <a:solidFill>
          <a:srgbClr val="009999">
            <a:alpha val="90000"/>
          </a:srgbClr>
        </a:solidFill>
      </dgm:spPr>
      <dgm:t>
        <a:bodyPr/>
        <a:lstStyle/>
        <a:p>
          <a:pPr algn="l"/>
          <a:r>
            <a:rPr lang="en-US" sz="2800" b="1" dirty="0" smtClean="0">
              <a:solidFill>
                <a:srgbClr val="000000"/>
              </a:solidFill>
            </a:rPr>
            <a:t>Ivan Chu</a:t>
          </a:r>
        </a:p>
        <a:p>
          <a:pPr algn="l"/>
          <a:r>
            <a:rPr lang="en-US" sz="1600" dirty="0" smtClean="0">
              <a:solidFill>
                <a:srgbClr val="000000"/>
              </a:solidFill>
            </a:rPr>
            <a:t>- COO since March 2011</a:t>
          </a:r>
        </a:p>
        <a:p>
          <a:pPr algn="l"/>
          <a:r>
            <a:rPr lang="en-US" sz="1600" dirty="0" smtClean="0">
              <a:solidFill>
                <a:srgbClr val="000000"/>
              </a:solidFill>
            </a:rPr>
            <a:t>- Joined Cathay Pacific since March 2011</a:t>
          </a:r>
        </a:p>
        <a:p>
          <a:pPr algn="l"/>
          <a:r>
            <a:rPr lang="en-US" sz="1600" dirty="0" smtClean="0">
              <a:solidFill>
                <a:srgbClr val="000000"/>
              </a:solidFill>
            </a:rPr>
            <a:t>- Director of Cathay Pacific, HK Dragon Airlines Limited </a:t>
          </a:r>
        </a:p>
        <a:p>
          <a:pPr algn="l"/>
          <a:r>
            <a:rPr lang="en-US" sz="1600" dirty="0" smtClean="0">
              <a:solidFill>
                <a:srgbClr val="000000"/>
              </a:solidFill>
            </a:rPr>
            <a:t>- Chairman of Air HK Limited and Cathay Pacific Catering Services Limited</a:t>
          </a:r>
        </a:p>
        <a:p>
          <a:pPr algn="l"/>
          <a:r>
            <a:rPr lang="en-US" sz="1600" dirty="0" smtClean="0">
              <a:solidFill>
                <a:srgbClr val="000000"/>
              </a:solidFill>
            </a:rPr>
            <a:t>- Worked with company in HK, China, Taiwan, Thailand and Australia</a:t>
          </a:r>
        </a:p>
        <a:p>
          <a:pPr algn="l"/>
          <a:r>
            <a:rPr lang="en-US" sz="1600" dirty="0" smtClean="0">
              <a:solidFill>
                <a:srgbClr val="000000"/>
              </a:solidFill>
            </a:rPr>
            <a:t>- Was General Manager in Southwest Pacific</a:t>
          </a:r>
        </a:p>
        <a:p>
          <a:pPr algn="l"/>
          <a:endParaRPr lang="en-US" sz="1600" dirty="0">
            <a:solidFill>
              <a:srgbClr val="000000"/>
            </a:solidFill>
          </a:endParaRPr>
        </a:p>
      </dgm:t>
    </dgm:pt>
    <dgm:pt modelId="{D6F669A3-87A1-3344-B97F-58F9672A41B7}" type="parTrans" cxnId="{4CEE1A15-8B04-CD45-A8FF-9E7B9B1724C7}">
      <dgm:prSet/>
      <dgm:spPr/>
      <dgm:t>
        <a:bodyPr/>
        <a:lstStyle/>
        <a:p>
          <a:endParaRPr lang="en-US"/>
        </a:p>
      </dgm:t>
    </dgm:pt>
    <dgm:pt modelId="{13B8EE28-19AE-F24C-B4AA-0C3D06E6B760}" type="sibTrans" cxnId="{4CEE1A15-8B04-CD45-A8FF-9E7B9B1724C7}">
      <dgm:prSet/>
      <dgm:spPr/>
      <dgm:t>
        <a:bodyPr/>
        <a:lstStyle/>
        <a:p>
          <a:endParaRPr lang="en-US"/>
        </a:p>
      </dgm:t>
    </dgm:pt>
    <dgm:pt modelId="{16C8FCC8-CD65-AC4C-89BB-581F7CD28CE3}">
      <dgm:prSet phldrT="[Text]" custT="1"/>
      <dgm:spPr>
        <a:solidFill>
          <a:srgbClr val="009999">
            <a:alpha val="94000"/>
          </a:srgbClr>
        </a:solidFill>
      </dgm:spPr>
      <dgm:t>
        <a:bodyPr/>
        <a:lstStyle/>
        <a:p>
          <a:pPr algn="l"/>
          <a:r>
            <a:rPr lang="en-US" sz="2800" b="1" dirty="0" smtClean="0">
              <a:solidFill>
                <a:srgbClr val="000000"/>
              </a:solidFill>
            </a:rPr>
            <a:t>Martin Murray</a:t>
          </a:r>
        </a:p>
        <a:p>
          <a:pPr algn="l"/>
          <a:r>
            <a:rPr lang="en-US" sz="1600" dirty="0" smtClean="0">
              <a:solidFill>
                <a:srgbClr val="000000"/>
              </a:solidFill>
            </a:rPr>
            <a:t>- Finance Director since November 2011</a:t>
          </a:r>
        </a:p>
        <a:p>
          <a:pPr algn="l"/>
          <a:r>
            <a:rPr lang="en-US" sz="1600" dirty="0" smtClean="0">
              <a:solidFill>
                <a:srgbClr val="000000"/>
              </a:solidFill>
            </a:rPr>
            <a:t>- Joined Swire group in 1995</a:t>
          </a:r>
        </a:p>
        <a:p>
          <a:pPr algn="l"/>
          <a:r>
            <a:rPr lang="en-US" sz="1600" dirty="0" smtClean="0">
              <a:solidFill>
                <a:srgbClr val="000000"/>
              </a:solidFill>
            </a:rPr>
            <a:t>- Director of HK Dragon Airline Limited</a:t>
          </a:r>
        </a:p>
        <a:p>
          <a:pPr algn="l"/>
          <a:r>
            <a:rPr lang="en-US" sz="1600" dirty="0" smtClean="0">
              <a:solidFill>
                <a:srgbClr val="000000"/>
              </a:solidFill>
            </a:rPr>
            <a:t>- Worked with group in HK, US, Singapore and Australia</a:t>
          </a:r>
        </a:p>
      </dgm:t>
    </dgm:pt>
    <dgm:pt modelId="{8ABF2429-DB5B-D64C-AC65-66A498181543}" type="parTrans" cxnId="{3E6E0132-1723-2041-975A-C81C033DA622}">
      <dgm:prSet/>
      <dgm:spPr/>
      <dgm:t>
        <a:bodyPr/>
        <a:lstStyle/>
        <a:p>
          <a:endParaRPr lang="en-US"/>
        </a:p>
      </dgm:t>
    </dgm:pt>
    <dgm:pt modelId="{E3474AFF-EEFA-754C-8E6F-DA23107C32B6}" type="sibTrans" cxnId="{3E6E0132-1723-2041-975A-C81C033DA622}">
      <dgm:prSet/>
      <dgm:spPr/>
      <dgm:t>
        <a:bodyPr/>
        <a:lstStyle/>
        <a:p>
          <a:endParaRPr lang="en-US"/>
        </a:p>
      </dgm:t>
    </dgm:pt>
    <dgm:pt modelId="{E00484BA-8CEA-4D4A-BD26-C9344224DCDE}" type="pres">
      <dgm:prSet presAssocID="{5C86E511-EA6A-9945-9BBF-546EB4F981DA}" presName="linearFlow" presStyleCnt="0">
        <dgm:presLayoutVars>
          <dgm:dir/>
          <dgm:resizeHandles val="exact"/>
        </dgm:presLayoutVars>
      </dgm:prSet>
      <dgm:spPr/>
    </dgm:pt>
    <dgm:pt modelId="{61385829-87EB-F64C-B7AB-B01735D376DE}" type="pres">
      <dgm:prSet presAssocID="{34FE0069-4EC5-A445-B725-1F05E0A7815C}" presName="composite" presStyleCnt="0"/>
      <dgm:spPr/>
    </dgm:pt>
    <dgm:pt modelId="{BC9665E4-34C4-A449-ABE5-D0E03D0A10C5}" type="pres">
      <dgm:prSet presAssocID="{34FE0069-4EC5-A445-B725-1F05E0A7815C}" presName="imgShp" presStyleLbl="fgImgPlace1" presStyleIdx="0" presStyleCnt="2" custScaleX="93254" custScaleY="93254" custLinFactNeighborX="-52923" custLinFactNeighborY="30"/>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612E97A2-87CE-994E-9A1F-D2FCE8826FA2}" type="pres">
      <dgm:prSet presAssocID="{34FE0069-4EC5-A445-B725-1F05E0A7815C}" presName="txShp" presStyleLbl="node1" presStyleIdx="0" presStyleCnt="2" custScaleX="127144" custScaleY="177888" custLinFactNeighborX="9954" custLinFactNeighborY="-4194">
        <dgm:presLayoutVars>
          <dgm:bulletEnabled val="1"/>
        </dgm:presLayoutVars>
      </dgm:prSet>
      <dgm:spPr/>
      <dgm:t>
        <a:bodyPr/>
        <a:lstStyle/>
        <a:p>
          <a:endParaRPr lang="en-US"/>
        </a:p>
      </dgm:t>
    </dgm:pt>
    <dgm:pt modelId="{8A6B6831-A94F-6C4B-9E7E-BE66038BBB9E}" type="pres">
      <dgm:prSet presAssocID="{13B8EE28-19AE-F24C-B4AA-0C3D06E6B760}" presName="spacing" presStyleCnt="0"/>
      <dgm:spPr/>
    </dgm:pt>
    <dgm:pt modelId="{0528D6BA-294F-F245-9C0A-0C35A26710D4}" type="pres">
      <dgm:prSet presAssocID="{16C8FCC8-CD65-AC4C-89BB-581F7CD28CE3}" presName="composite" presStyleCnt="0"/>
      <dgm:spPr/>
    </dgm:pt>
    <dgm:pt modelId="{B14C6812-00B5-9A40-B2A6-5FF47D261982}" type="pres">
      <dgm:prSet presAssocID="{16C8FCC8-CD65-AC4C-89BB-581F7CD28CE3}" presName="imgShp" presStyleLbl="fgImgPlace1" presStyleIdx="1" presStyleCnt="2" custFlipHor="1" custScaleX="113027" custScaleY="113027" custLinFactX="200000" custLinFactNeighborX="253450" custLinFactNeighborY="2044"/>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9081EF2-3EF6-CC4E-A6A1-D9B19495A74A}" type="pres">
      <dgm:prSet presAssocID="{16C8FCC8-CD65-AC4C-89BB-581F7CD28CE3}" presName="txShp" presStyleLbl="node1" presStyleIdx="1" presStyleCnt="2" custFlipHor="1" custScaleX="135535" custScaleY="143214" custLinFactNeighborX="-16198" custLinFactNeighborY="-4917">
        <dgm:presLayoutVars>
          <dgm:bulletEnabled val="1"/>
        </dgm:presLayoutVars>
      </dgm:prSet>
      <dgm:spPr/>
      <dgm:t>
        <a:bodyPr/>
        <a:lstStyle/>
        <a:p>
          <a:endParaRPr lang="en-US"/>
        </a:p>
      </dgm:t>
    </dgm:pt>
  </dgm:ptLst>
  <dgm:cxnLst>
    <dgm:cxn modelId="{24C0FE65-E8E1-40E2-B807-CC2212B440C0}" type="presOf" srcId="{34FE0069-4EC5-A445-B725-1F05E0A7815C}" destId="{612E97A2-87CE-994E-9A1F-D2FCE8826FA2}" srcOrd="0" destOrd="0" presId="urn:microsoft.com/office/officeart/2005/8/layout/vList3#5"/>
    <dgm:cxn modelId="{3E6E0132-1723-2041-975A-C81C033DA622}" srcId="{5C86E511-EA6A-9945-9BBF-546EB4F981DA}" destId="{16C8FCC8-CD65-AC4C-89BB-581F7CD28CE3}" srcOrd="1" destOrd="0" parTransId="{8ABF2429-DB5B-D64C-AC65-66A498181543}" sibTransId="{E3474AFF-EEFA-754C-8E6F-DA23107C32B6}"/>
    <dgm:cxn modelId="{CA6B8EB4-68B4-405F-BA32-0C0D15153396}" type="presOf" srcId="{5C86E511-EA6A-9945-9BBF-546EB4F981DA}" destId="{E00484BA-8CEA-4D4A-BD26-C9344224DCDE}" srcOrd="0" destOrd="0" presId="urn:microsoft.com/office/officeart/2005/8/layout/vList3#5"/>
    <dgm:cxn modelId="{0E5E9DCB-223A-4603-9381-B217ABB1A249}" type="presOf" srcId="{16C8FCC8-CD65-AC4C-89BB-581F7CD28CE3}" destId="{A9081EF2-3EF6-CC4E-A6A1-D9B19495A74A}" srcOrd="0" destOrd="0" presId="urn:microsoft.com/office/officeart/2005/8/layout/vList3#5"/>
    <dgm:cxn modelId="{4CEE1A15-8B04-CD45-A8FF-9E7B9B1724C7}" srcId="{5C86E511-EA6A-9945-9BBF-546EB4F981DA}" destId="{34FE0069-4EC5-A445-B725-1F05E0A7815C}" srcOrd="0" destOrd="0" parTransId="{D6F669A3-87A1-3344-B97F-58F9672A41B7}" sibTransId="{13B8EE28-19AE-F24C-B4AA-0C3D06E6B760}"/>
    <dgm:cxn modelId="{05929FC0-6533-4FEC-A014-14A798DEF84D}" type="presParOf" srcId="{E00484BA-8CEA-4D4A-BD26-C9344224DCDE}" destId="{61385829-87EB-F64C-B7AB-B01735D376DE}" srcOrd="0" destOrd="0" presId="urn:microsoft.com/office/officeart/2005/8/layout/vList3#5"/>
    <dgm:cxn modelId="{0537A6A0-DA86-433F-8462-B1F392B689F6}" type="presParOf" srcId="{61385829-87EB-F64C-B7AB-B01735D376DE}" destId="{BC9665E4-34C4-A449-ABE5-D0E03D0A10C5}" srcOrd="0" destOrd="0" presId="urn:microsoft.com/office/officeart/2005/8/layout/vList3#5"/>
    <dgm:cxn modelId="{B1F1A6EE-147C-4F5F-A363-1A03889A6E1A}" type="presParOf" srcId="{61385829-87EB-F64C-B7AB-B01735D376DE}" destId="{612E97A2-87CE-994E-9A1F-D2FCE8826FA2}" srcOrd="1" destOrd="0" presId="urn:microsoft.com/office/officeart/2005/8/layout/vList3#5"/>
    <dgm:cxn modelId="{76CFD6F0-4AF2-4894-9876-CB26EA244D57}" type="presParOf" srcId="{E00484BA-8CEA-4D4A-BD26-C9344224DCDE}" destId="{8A6B6831-A94F-6C4B-9E7E-BE66038BBB9E}" srcOrd="1" destOrd="0" presId="urn:microsoft.com/office/officeart/2005/8/layout/vList3#5"/>
    <dgm:cxn modelId="{B2BC21CC-30AF-4B25-A1BB-1A4C6DBC664D}" type="presParOf" srcId="{E00484BA-8CEA-4D4A-BD26-C9344224DCDE}" destId="{0528D6BA-294F-F245-9C0A-0C35A26710D4}" srcOrd="2" destOrd="0" presId="urn:microsoft.com/office/officeart/2005/8/layout/vList3#5"/>
    <dgm:cxn modelId="{D46E0007-14DA-4CF4-9C62-E025A40FF072}" type="presParOf" srcId="{0528D6BA-294F-F245-9C0A-0C35A26710D4}" destId="{B14C6812-00B5-9A40-B2A6-5FF47D261982}" srcOrd="0" destOrd="0" presId="urn:microsoft.com/office/officeart/2005/8/layout/vList3#5"/>
    <dgm:cxn modelId="{4107497C-5E2B-4216-8792-13BBEBE682DF}" type="presParOf" srcId="{0528D6BA-294F-F245-9C0A-0C35A26710D4}" destId="{A9081EF2-3EF6-CC4E-A6A1-D9B19495A74A}" srcOrd="1" destOrd="0" presId="urn:microsoft.com/office/officeart/2005/8/layout/vList3#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0939CC-0FE0-BB45-9247-F37F6A0127D7}" type="doc">
      <dgm:prSet loTypeId="urn:microsoft.com/office/officeart/2005/8/layout/chevron2" loCatId="" qsTypeId="urn:microsoft.com/office/officeart/2005/8/quickstyle/simple4" qsCatId="simple" csTypeId="urn:microsoft.com/office/officeart/2005/8/colors/accent0_1" csCatId="mainScheme" phldr="1"/>
      <dgm:spPr/>
    </dgm:pt>
    <dgm:pt modelId="{9051D410-BEF2-724B-B344-67076784B68E}">
      <dgm:prSet phldrT="[Text]"/>
      <dgm:spPr/>
      <dgm:t>
        <a:bodyPr/>
        <a:lstStyle/>
        <a:p>
          <a:r>
            <a:rPr lang="en-US" dirty="0" smtClean="0"/>
            <a:t>1934</a:t>
          </a:r>
          <a:endParaRPr lang="en-US" dirty="0"/>
        </a:p>
      </dgm:t>
    </dgm:pt>
    <dgm:pt modelId="{263D3706-37E7-0540-9BD0-CA2C3357F9A8}" type="parTrans" cxnId="{4EAA1B2A-86ED-F348-9EB9-4C21E1B91206}">
      <dgm:prSet/>
      <dgm:spPr/>
      <dgm:t>
        <a:bodyPr/>
        <a:lstStyle/>
        <a:p>
          <a:endParaRPr lang="en-US"/>
        </a:p>
      </dgm:t>
    </dgm:pt>
    <dgm:pt modelId="{38060889-FFEA-1245-AD61-31012BADBAC4}" type="sibTrans" cxnId="{4EAA1B2A-86ED-F348-9EB9-4C21E1B91206}">
      <dgm:prSet/>
      <dgm:spPr/>
      <dgm:t>
        <a:bodyPr/>
        <a:lstStyle/>
        <a:p>
          <a:endParaRPr lang="en-US"/>
        </a:p>
      </dgm:t>
    </dgm:pt>
    <dgm:pt modelId="{B88868C3-AA37-5441-974A-939B8ABD00E6}">
      <dgm:prSet phldrT="[Text]"/>
      <dgm:spPr/>
      <dgm:t>
        <a:bodyPr/>
        <a:lstStyle/>
        <a:p>
          <a:r>
            <a:rPr lang="en-US" dirty="0" smtClean="0"/>
            <a:t>1940</a:t>
          </a:r>
        </a:p>
      </dgm:t>
    </dgm:pt>
    <dgm:pt modelId="{20A792B2-75F6-AD45-B524-A7A22888EA6F}" type="parTrans" cxnId="{7BEE8779-38DD-1D49-AC2B-E55A66A404AA}">
      <dgm:prSet/>
      <dgm:spPr/>
      <dgm:t>
        <a:bodyPr/>
        <a:lstStyle/>
        <a:p>
          <a:endParaRPr lang="en-US"/>
        </a:p>
      </dgm:t>
    </dgm:pt>
    <dgm:pt modelId="{1C18A562-D50A-064E-B85A-39BF6DBDFFB3}" type="sibTrans" cxnId="{7BEE8779-38DD-1D49-AC2B-E55A66A404AA}">
      <dgm:prSet/>
      <dgm:spPr/>
      <dgm:t>
        <a:bodyPr/>
        <a:lstStyle/>
        <a:p>
          <a:endParaRPr lang="en-US"/>
        </a:p>
      </dgm:t>
    </dgm:pt>
    <dgm:pt modelId="{EB129C04-84AB-1A46-91A0-1C27A72C483C}">
      <dgm:prSet/>
      <dgm:spPr/>
      <dgm:t>
        <a:bodyPr/>
        <a:lstStyle/>
        <a:p>
          <a:r>
            <a:rPr lang="en-US" dirty="0" smtClean="0"/>
            <a:t>1938</a:t>
          </a:r>
          <a:endParaRPr lang="en-US" dirty="0"/>
        </a:p>
      </dgm:t>
    </dgm:pt>
    <dgm:pt modelId="{2D82DB5D-3DDE-3C44-BA2E-ECEC8F668FD9}" type="parTrans" cxnId="{D8B71ACB-A7AD-D040-88D3-6CCF1B6CD26A}">
      <dgm:prSet/>
      <dgm:spPr/>
      <dgm:t>
        <a:bodyPr/>
        <a:lstStyle/>
        <a:p>
          <a:endParaRPr lang="en-US"/>
        </a:p>
      </dgm:t>
    </dgm:pt>
    <dgm:pt modelId="{8BFC987B-FE6F-2045-BDD9-1283AF53B675}" type="sibTrans" cxnId="{D8B71ACB-A7AD-D040-88D3-6CCF1B6CD26A}">
      <dgm:prSet/>
      <dgm:spPr/>
      <dgm:t>
        <a:bodyPr/>
        <a:lstStyle/>
        <a:p>
          <a:endParaRPr lang="en-US"/>
        </a:p>
      </dgm:t>
    </dgm:pt>
    <dgm:pt modelId="{4C9B653B-C0C3-CF4A-A4B0-DFEC2F61651C}">
      <dgm:prSet/>
      <dgm:spPr/>
      <dgm:t>
        <a:bodyPr/>
        <a:lstStyle/>
        <a:p>
          <a:r>
            <a:rPr lang="en-US" dirty="0" smtClean="0"/>
            <a:t>Civil Aeronautics Act—delegating federal responsibilities to Civil Aeronautics Authority</a:t>
          </a:r>
          <a:endParaRPr lang="en-US" dirty="0"/>
        </a:p>
      </dgm:t>
    </dgm:pt>
    <dgm:pt modelId="{3B559E43-B89B-3B47-A3DB-B2B49EEC64A4}" type="parTrans" cxnId="{B3992F81-54BE-B241-B1D8-4A3FF6CCE3C4}">
      <dgm:prSet/>
      <dgm:spPr/>
      <dgm:t>
        <a:bodyPr/>
        <a:lstStyle/>
        <a:p>
          <a:endParaRPr lang="en-US"/>
        </a:p>
      </dgm:t>
    </dgm:pt>
    <dgm:pt modelId="{F98560D2-E1AE-6047-8911-CCEAA4978E63}" type="sibTrans" cxnId="{B3992F81-54BE-B241-B1D8-4A3FF6CCE3C4}">
      <dgm:prSet/>
      <dgm:spPr/>
      <dgm:t>
        <a:bodyPr/>
        <a:lstStyle/>
        <a:p>
          <a:endParaRPr lang="en-US"/>
        </a:p>
      </dgm:t>
    </dgm:pt>
    <dgm:pt modelId="{0BACDA4A-14B9-D54D-A6C7-32E358AF57A8}">
      <dgm:prSet phldrT="[Text]"/>
      <dgm:spPr/>
      <dgm:t>
        <a:bodyPr/>
        <a:lstStyle/>
        <a:p>
          <a:r>
            <a:rPr lang="en-US" dirty="0" smtClean="0"/>
            <a:t>Civil Aeronautics Administration (CAA)—Air traffic control</a:t>
          </a:r>
        </a:p>
      </dgm:t>
    </dgm:pt>
    <dgm:pt modelId="{E7DA99F2-6B76-8143-9429-255B25FA1858}" type="parTrans" cxnId="{EB343387-8BE7-4C42-8AFC-408B728EFE6D}">
      <dgm:prSet/>
      <dgm:spPr/>
      <dgm:t>
        <a:bodyPr/>
        <a:lstStyle/>
        <a:p>
          <a:endParaRPr lang="en-US"/>
        </a:p>
      </dgm:t>
    </dgm:pt>
    <dgm:pt modelId="{B14A6A0B-835E-B74A-8170-41AFBC38A1C1}" type="sibTrans" cxnId="{EB343387-8BE7-4C42-8AFC-408B728EFE6D}">
      <dgm:prSet/>
      <dgm:spPr/>
      <dgm:t>
        <a:bodyPr/>
        <a:lstStyle/>
        <a:p>
          <a:endParaRPr lang="en-US"/>
        </a:p>
      </dgm:t>
    </dgm:pt>
    <dgm:pt modelId="{E24C5DAE-F9A1-BC4D-A701-68DE59F71518}">
      <dgm:prSet phldrT="[Text]"/>
      <dgm:spPr/>
      <dgm:t>
        <a:bodyPr/>
        <a:lstStyle/>
        <a:p>
          <a:r>
            <a:rPr lang="en-US" dirty="0" smtClean="0"/>
            <a:t>1949</a:t>
          </a:r>
        </a:p>
      </dgm:t>
    </dgm:pt>
    <dgm:pt modelId="{FA23F340-C18D-4549-BFB3-B76E95B79358}" type="parTrans" cxnId="{C27BB47E-D50A-624C-995A-07615BE016B1}">
      <dgm:prSet/>
      <dgm:spPr/>
      <dgm:t>
        <a:bodyPr/>
        <a:lstStyle/>
        <a:p>
          <a:endParaRPr lang="en-US"/>
        </a:p>
      </dgm:t>
    </dgm:pt>
    <dgm:pt modelId="{E8F99068-999D-214C-9319-C44E6024CC4C}" type="sibTrans" cxnId="{C27BB47E-D50A-624C-995A-07615BE016B1}">
      <dgm:prSet/>
      <dgm:spPr/>
      <dgm:t>
        <a:bodyPr/>
        <a:lstStyle/>
        <a:p>
          <a:endParaRPr lang="en-US"/>
        </a:p>
      </dgm:t>
    </dgm:pt>
    <dgm:pt modelId="{2C915DA2-A23C-7648-9744-2A36866AE019}">
      <dgm:prSet phldrT="[Text]"/>
      <dgm:spPr/>
      <dgm:t>
        <a:bodyPr/>
        <a:lstStyle/>
        <a:p>
          <a:r>
            <a:rPr lang="en-US" dirty="0" smtClean="0"/>
            <a:t>First commercial aircraft (de Havilland DH 106)</a:t>
          </a:r>
        </a:p>
      </dgm:t>
    </dgm:pt>
    <dgm:pt modelId="{C45BB1EC-F245-FF43-9CC7-D5D35F587933}" type="parTrans" cxnId="{FDCF85DB-08BE-7C46-9C86-6C3016FD2FBD}">
      <dgm:prSet/>
      <dgm:spPr/>
      <dgm:t>
        <a:bodyPr/>
        <a:lstStyle/>
        <a:p>
          <a:endParaRPr lang="en-US"/>
        </a:p>
      </dgm:t>
    </dgm:pt>
    <dgm:pt modelId="{34C4A7F3-4EBD-B94A-8AB3-05FD09B7CE41}" type="sibTrans" cxnId="{FDCF85DB-08BE-7C46-9C86-6C3016FD2FBD}">
      <dgm:prSet/>
      <dgm:spPr/>
      <dgm:t>
        <a:bodyPr/>
        <a:lstStyle/>
        <a:p>
          <a:endParaRPr lang="en-US"/>
        </a:p>
      </dgm:t>
    </dgm:pt>
    <dgm:pt modelId="{9F94F01F-7BA8-D547-BBD8-2869E238DD04}">
      <dgm:prSet phldrT="[Text]"/>
      <dgm:spPr/>
      <dgm:t>
        <a:bodyPr/>
        <a:lstStyle/>
        <a:p>
          <a:r>
            <a:rPr lang="en-US" dirty="0" smtClean="0"/>
            <a:t>1957</a:t>
          </a:r>
        </a:p>
      </dgm:t>
    </dgm:pt>
    <dgm:pt modelId="{4C1B868E-78C5-4445-940C-0979502B84A8}" type="parTrans" cxnId="{D1EF6C60-C0E7-CF40-B58F-636F5408E848}">
      <dgm:prSet/>
      <dgm:spPr/>
      <dgm:t>
        <a:bodyPr/>
        <a:lstStyle/>
        <a:p>
          <a:endParaRPr lang="en-US"/>
        </a:p>
      </dgm:t>
    </dgm:pt>
    <dgm:pt modelId="{A9EC0CD1-F1B5-CE48-9D10-E144F84C088A}" type="sibTrans" cxnId="{D1EF6C60-C0E7-CF40-B58F-636F5408E848}">
      <dgm:prSet/>
      <dgm:spPr/>
      <dgm:t>
        <a:bodyPr/>
        <a:lstStyle/>
        <a:p>
          <a:endParaRPr lang="en-US"/>
        </a:p>
      </dgm:t>
    </dgm:pt>
    <dgm:pt modelId="{42A1A280-3549-4140-AEE0-461CD6AA2655}">
      <dgm:prSet phldrT="[Text]"/>
      <dgm:spPr/>
      <dgm:t>
        <a:bodyPr/>
        <a:lstStyle/>
        <a:p>
          <a:r>
            <a:rPr lang="en-US" dirty="0" smtClean="0"/>
            <a:t>Boeing 707 was created</a:t>
          </a:r>
        </a:p>
      </dgm:t>
    </dgm:pt>
    <dgm:pt modelId="{9A3B3471-0559-7B4A-A336-4B08C95E32D2}" type="parTrans" cxnId="{6B34AAE8-D8C2-774B-B895-04E8F6E5A963}">
      <dgm:prSet/>
      <dgm:spPr/>
      <dgm:t>
        <a:bodyPr/>
        <a:lstStyle/>
        <a:p>
          <a:endParaRPr lang="en-US"/>
        </a:p>
      </dgm:t>
    </dgm:pt>
    <dgm:pt modelId="{87FE0A2E-1228-4249-8F96-25516306272F}" type="sibTrans" cxnId="{6B34AAE8-D8C2-774B-B895-04E8F6E5A963}">
      <dgm:prSet/>
      <dgm:spPr/>
      <dgm:t>
        <a:bodyPr/>
        <a:lstStyle/>
        <a:p>
          <a:endParaRPr lang="en-US"/>
        </a:p>
      </dgm:t>
    </dgm:pt>
    <dgm:pt modelId="{24A1417D-D41F-1A48-A20B-1AB3144D3E88}">
      <dgm:prSet phldrT="[Text]"/>
      <dgm:spPr/>
      <dgm:t>
        <a:bodyPr/>
        <a:lstStyle/>
        <a:p>
          <a:r>
            <a:rPr lang="en-US" dirty="0" smtClean="0"/>
            <a:t>Federal Aviation Administration was formed due to another Airmail Act—Bureau of Air Commerce</a:t>
          </a:r>
          <a:endParaRPr lang="en-US" dirty="0"/>
        </a:p>
      </dgm:t>
    </dgm:pt>
    <dgm:pt modelId="{5333D7BF-C360-2A47-8100-341356F1E9B1}" type="parTrans" cxnId="{DAEF36DF-8ABC-2D45-8BBB-C64E5A0575F1}">
      <dgm:prSet/>
      <dgm:spPr/>
      <dgm:t>
        <a:bodyPr/>
        <a:lstStyle/>
        <a:p>
          <a:endParaRPr lang="en-US"/>
        </a:p>
      </dgm:t>
    </dgm:pt>
    <dgm:pt modelId="{D8A944E3-D3F0-1749-BA3C-5DD9806B7AAE}" type="sibTrans" cxnId="{DAEF36DF-8ABC-2D45-8BBB-C64E5A0575F1}">
      <dgm:prSet/>
      <dgm:spPr/>
      <dgm:t>
        <a:bodyPr/>
        <a:lstStyle/>
        <a:p>
          <a:endParaRPr lang="en-US"/>
        </a:p>
      </dgm:t>
    </dgm:pt>
    <dgm:pt modelId="{6EF567C7-D50C-784A-9FE9-74272253E9E1}">
      <dgm:prSet phldrT="[Text]"/>
      <dgm:spPr/>
      <dgm:t>
        <a:bodyPr/>
        <a:lstStyle/>
        <a:p>
          <a:r>
            <a:rPr lang="en-US" dirty="0" smtClean="0"/>
            <a:t>Civil Aeronautics Board (CAB)—Adequate air serve; Regulated fees/schedules</a:t>
          </a:r>
        </a:p>
      </dgm:t>
    </dgm:pt>
    <dgm:pt modelId="{A710D435-3080-0A44-AAA3-A0D3B1B0A22A}" type="parTrans" cxnId="{36464AFC-4151-AD40-88EE-FD1332A5F63D}">
      <dgm:prSet/>
      <dgm:spPr/>
      <dgm:t>
        <a:bodyPr/>
        <a:lstStyle/>
        <a:p>
          <a:endParaRPr lang="en-US"/>
        </a:p>
      </dgm:t>
    </dgm:pt>
    <dgm:pt modelId="{53288424-543D-C149-90D3-14360AEA7E0B}" type="sibTrans" cxnId="{36464AFC-4151-AD40-88EE-FD1332A5F63D}">
      <dgm:prSet/>
      <dgm:spPr/>
      <dgm:t>
        <a:bodyPr/>
        <a:lstStyle/>
        <a:p>
          <a:endParaRPr lang="en-US"/>
        </a:p>
      </dgm:t>
    </dgm:pt>
    <dgm:pt modelId="{5EE71A4F-F71A-214A-9CC8-943BD8F0F590}" type="pres">
      <dgm:prSet presAssocID="{6E0939CC-0FE0-BB45-9247-F37F6A0127D7}" presName="linearFlow" presStyleCnt="0">
        <dgm:presLayoutVars>
          <dgm:dir/>
          <dgm:animLvl val="lvl"/>
          <dgm:resizeHandles val="exact"/>
        </dgm:presLayoutVars>
      </dgm:prSet>
      <dgm:spPr/>
    </dgm:pt>
    <dgm:pt modelId="{DC06E2F6-FA81-8248-BBDB-0425C9808E61}" type="pres">
      <dgm:prSet presAssocID="{9051D410-BEF2-724B-B344-67076784B68E}" presName="composite" presStyleCnt="0"/>
      <dgm:spPr/>
    </dgm:pt>
    <dgm:pt modelId="{0631EAEA-4B63-CF42-A596-1FA8FB21E7A9}" type="pres">
      <dgm:prSet presAssocID="{9051D410-BEF2-724B-B344-67076784B68E}" presName="parentText" presStyleLbl="alignNode1" presStyleIdx="0" presStyleCnt="5">
        <dgm:presLayoutVars>
          <dgm:chMax val="1"/>
          <dgm:bulletEnabled val="1"/>
        </dgm:presLayoutVars>
      </dgm:prSet>
      <dgm:spPr/>
      <dgm:t>
        <a:bodyPr/>
        <a:lstStyle/>
        <a:p>
          <a:endParaRPr lang="en-US"/>
        </a:p>
      </dgm:t>
    </dgm:pt>
    <dgm:pt modelId="{59808B19-1735-1143-A08D-EBE4BDD4C74F}" type="pres">
      <dgm:prSet presAssocID="{9051D410-BEF2-724B-B344-67076784B68E}" presName="descendantText" presStyleLbl="alignAcc1" presStyleIdx="0" presStyleCnt="5">
        <dgm:presLayoutVars>
          <dgm:bulletEnabled val="1"/>
        </dgm:presLayoutVars>
      </dgm:prSet>
      <dgm:spPr/>
      <dgm:t>
        <a:bodyPr/>
        <a:lstStyle/>
        <a:p>
          <a:endParaRPr lang="en-US"/>
        </a:p>
      </dgm:t>
    </dgm:pt>
    <dgm:pt modelId="{153071C7-83A1-2B4B-90AA-50E4EB61D4BB}" type="pres">
      <dgm:prSet presAssocID="{38060889-FFEA-1245-AD61-31012BADBAC4}" presName="sp" presStyleCnt="0"/>
      <dgm:spPr/>
    </dgm:pt>
    <dgm:pt modelId="{D2D264BC-D380-A848-8D3D-C010F0813B36}" type="pres">
      <dgm:prSet presAssocID="{EB129C04-84AB-1A46-91A0-1C27A72C483C}" presName="composite" presStyleCnt="0"/>
      <dgm:spPr/>
    </dgm:pt>
    <dgm:pt modelId="{11328625-AB74-754F-B33E-0D25AE373371}" type="pres">
      <dgm:prSet presAssocID="{EB129C04-84AB-1A46-91A0-1C27A72C483C}" presName="parentText" presStyleLbl="alignNode1" presStyleIdx="1" presStyleCnt="5">
        <dgm:presLayoutVars>
          <dgm:chMax val="1"/>
          <dgm:bulletEnabled val="1"/>
        </dgm:presLayoutVars>
      </dgm:prSet>
      <dgm:spPr/>
      <dgm:t>
        <a:bodyPr/>
        <a:lstStyle/>
        <a:p>
          <a:endParaRPr lang="en-US"/>
        </a:p>
      </dgm:t>
    </dgm:pt>
    <dgm:pt modelId="{B5317D56-02BB-6C4B-B134-E12C68FD3D1C}" type="pres">
      <dgm:prSet presAssocID="{EB129C04-84AB-1A46-91A0-1C27A72C483C}" presName="descendantText" presStyleLbl="alignAcc1" presStyleIdx="1" presStyleCnt="5">
        <dgm:presLayoutVars>
          <dgm:bulletEnabled val="1"/>
        </dgm:presLayoutVars>
      </dgm:prSet>
      <dgm:spPr/>
      <dgm:t>
        <a:bodyPr/>
        <a:lstStyle/>
        <a:p>
          <a:endParaRPr lang="en-US"/>
        </a:p>
      </dgm:t>
    </dgm:pt>
    <dgm:pt modelId="{CF7C488A-A74D-0F4D-B8F5-C2AFFEBC05D3}" type="pres">
      <dgm:prSet presAssocID="{8BFC987B-FE6F-2045-BDD9-1283AF53B675}" presName="sp" presStyleCnt="0"/>
      <dgm:spPr/>
    </dgm:pt>
    <dgm:pt modelId="{2C4D1015-807D-2F4C-A86C-84EA47ADB79D}" type="pres">
      <dgm:prSet presAssocID="{B88868C3-AA37-5441-974A-939B8ABD00E6}" presName="composite" presStyleCnt="0"/>
      <dgm:spPr/>
    </dgm:pt>
    <dgm:pt modelId="{0C14C7B0-E5BF-6544-A7F3-1C48D8FCAC12}" type="pres">
      <dgm:prSet presAssocID="{B88868C3-AA37-5441-974A-939B8ABD00E6}" presName="parentText" presStyleLbl="alignNode1" presStyleIdx="2" presStyleCnt="5">
        <dgm:presLayoutVars>
          <dgm:chMax val="1"/>
          <dgm:bulletEnabled val="1"/>
        </dgm:presLayoutVars>
      </dgm:prSet>
      <dgm:spPr/>
      <dgm:t>
        <a:bodyPr/>
        <a:lstStyle/>
        <a:p>
          <a:endParaRPr lang="en-US"/>
        </a:p>
      </dgm:t>
    </dgm:pt>
    <dgm:pt modelId="{74A4F713-1907-AD4E-BD4B-5C124AD83A2C}" type="pres">
      <dgm:prSet presAssocID="{B88868C3-AA37-5441-974A-939B8ABD00E6}" presName="descendantText" presStyleLbl="alignAcc1" presStyleIdx="2" presStyleCnt="5">
        <dgm:presLayoutVars>
          <dgm:bulletEnabled val="1"/>
        </dgm:presLayoutVars>
      </dgm:prSet>
      <dgm:spPr/>
      <dgm:t>
        <a:bodyPr/>
        <a:lstStyle/>
        <a:p>
          <a:endParaRPr lang="en-US"/>
        </a:p>
      </dgm:t>
    </dgm:pt>
    <dgm:pt modelId="{7BA5250A-477A-C54B-9882-CCFAADEE8116}" type="pres">
      <dgm:prSet presAssocID="{1C18A562-D50A-064E-B85A-39BF6DBDFFB3}" presName="sp" presStyleCnt="0"/>
      <dgm:spPr/>
    </dgm:pt>
    <dgm:pt modelId="{09D1D3CF-EE26-3949-8F6C-1B32F3A616FB}" type="pres">
      <dgm:prSet presAssocID="{E24C5DAE-F9A1-BC4D-A701-68DE59F71518}" presName="composite" presStyleCnt="0"/>
      <dgm:spPr/>
    </dgm:pt>
    <dgm:pt modelId="{CAF4807F-79D6-A946-BB56-399C7CC9380E}" type="pres">
      <dgm:prSet presAssocID="{E24C5DAE-F9A1-BC4D-A701-68DE59F71518}" presName="parentText" presStyleLbl="alignNode1" presStyleIdx="3" presStyleCnt="5">
        <dgm:presLayoutVars>
          <dgm:chMax val="1"/>
          <dgm:bulletEnabled val="1"/>
        </dgm:presLayoutVars>
      </dgm:prSet>
      <dgm:spPr/>
      <dgm:t>
        <a:bodyPr/>
        <a:lstStyle/>
        <a:p>
          <a:endParaRPr lang="en-US"/>
        </a:p>
      </dgm:t>
    </dgm:pt>
    <dgm:pt modelId="{CC7BAAD5-E7AC-EA44-8CB8-17DB40984A30}" type="pres">
      <dgm:prSet presAssocID="{E24C5DAE-F9A1-BC4D-A701-68DE59F71518}" presName="descendantText" presStyleLbl="alignAcc1" presStyleIdx="3" presStyleCnt="5">
        <dgm:presLayoutVars>
          <dgm:bulletEnabled val="1"/>
        </dgm:presLayoutVars>
      </dgm:prSet>
      <dgm:spPr/>
      <dgm:t>
        <a:bodyPr/>
        <a:lstStyle/>
        <a:p>
          <a:endParaRPr lang="en-US"/>
        </a:p>
      </dgm:t>
    </dgm:pt>
    <dgm:pt modelId="{3FD895BE-6831-B64C-B2B9-C176BEF46169}" type="pres">
      <dgm:prSet presAssocID="{E8F99068-999D-214C-9319-C44E6024CC4C}" presName="sp" presStyleCnt="0"/>
      <dgm:spPr/>
    </dgm:pt>
    <dgm:pt modelId="{875DE5A4-9ED3-EA43-A00D-9B97685EB833}" type="pres">
      <dgm:prSet presAssocID="{9F94F01F-7BA8-D547-BBD8-2869E238DD04}" presName="composite" presStyleCnt="0"/>
      <dgm:spPr/>
    </dgm:pt>
    <dgm:pt modelId="{748F3B1B-6B41-4C40-9CA0-20AB9CF449C4}" type="pres">
      <dgm:prSet presAssocID="{9F94F01F-7BA8-D547-BBD8-2869E238DD04}" presName="parentText" presStyleLbl="alignNode1" presStyleIdx="4" presStyleCnt="5">
        <dgm:presLayoutVars>
          <dgm:chMax val="1"/>
          <dgm:bulletEnabled val="1"/>
        </dgm:presLayoutVars>
      </dgm:prSet>
      <dgm:spPr/>
      <dgm:t>
        <a:bodyPr/>
        <a:lstStyle/>
        <a:p>
          <a:endParaRPr lang="en-US"/>
        </a:p>
      </dgm:t>
    </dgm:pt>
    <dgm:pt modelId="{7D298516-4BAE-F749-97E1-C73737099AE6}" type="pres">
      <dgm:prSet presAssocID="{9F94F01F-7BA8-D547-BBD8-2869E238DD04}" presName="descendantText" presStyleLbl="alignAcc1" presStyleIdx="4" presStyleCnt="5">
        <dgm:presLayoutVars>
          <dgm:bulletEnabled val="1"/>
        </dgm:presLayoutVars>
      </dgm:prSet>
      <dgm:spPr/>
      <dgm:t>
        <a:bodyPr/>
        <a:lstStyle/>
        <a:p>
          <a:endParaRPr lang="en-US"/>
        </a:p>
      </dgm:t>
    </dgm:pt>
  </dgm:ptLst>
  <dgm:cxnLst>
    <dgm:cxn modelId="{4EAA1B2A-86ED-F348-9EB9-4C21E1B91206}" srcId="{6E0939CC-0FE0-BB45-9247-F37F6A0127D7}" destId="{9051D410-BEF2-724B-B344-67076784B68E}" srcOrd="0" destOrd="0" parTransId="{263D3706-37E7-0540-9BD0-CA2C3357F9A8}" sibTransId="{38060889-FFEA-1245-AD61-31012BADBAC4}"/>
    <dgm:cxn modelId="{A6160C13-4D1E-45C7-BBC6-1F9431B15D6C}" type="presOf" srcId="{EB129C04-84AB-1A46-91A0-1C27A72C483C}" destId="{11328625-AB74-754F-B33E-0D25AE373371}" srcOrd="0" destOrd="0" presId="urn:microsoft.com/office/officeart/2005/8/layout/chevron2"/>
    <dgm:cxn modelId="{FDCF85DB-08BE-7C46-9C86-6C3016FD2FBD}" srcId="{E24C5DAE-F9A1-BC4D-A701-68DE59F71518}" destId="{2C915DA2-A23C-7648-9744-2A36866AE019}" srcOrd="0" destOrd="0" parTransId="{C45BB1EC-F245-FF43-9CC7-D5D35F587933}" sibTransId="{34C4A7F3-4EBD-B94A-8AB3-05FD09B7CE41}"/>
    <dgm:cxn modelId="{3677ED2F-39FA-4E82-A5DE-AE5B5CCB5B57}" type="presOf" srcId="{4C9B653B-C0C3-CF4A-A4B0-DFEC2F61651C}" destId="{B5317D56-02BB-6C4B-B134-E12C68FD3D1C}" srcOrd="0" destOrd="0" presId="urn:microsoft.com/office/officeart/2005/8/layout/chevron2"/>
    <dgm:cxn modelId="{1082EC55-3733-48EB-BF03-93263B230155}" type="presOf" srcId="{B88868C3-AA37-5441-974A-939B8ABD00E6}" destId="{0C14C7B0-E5BF-6544-A7F3-1C48D8FCAC12}" srcOrd="0" destOrd="0" presId="urn:microsoft.com/office/officeart/2005/8/layout/chevron2"/>
    <dgm:cxn modelId="{0EBC1DC5-0FC5-467D-BCEB-8DADC4E1D31A}" type="presOf" srcId="{2C915DA2-A23C-7648-9744-2A36866AE019}" destId="{CC7BAAD5-E7AC-EA44-8CB8-17DB40984A30}" srcOrd="0" destOrd="0" presId="urn:microsoft.com/office/officeart/2005/8/layout/chevron2"/>
    <dgm:cxn modelId="{F48733E7-1F7D-4614-9FB0-BB4E1715B826}" type="presOf" srcId="{6E0939CC-0FE0-BB45-9247-F37F6A0127D7}" destId="{5EE71A4F-F71A-214A-9CC8-943BD8F0F590}" srcOrd="0" destOrd="0" presId="urn:microsoft.com/office/officeart/2005/8/layout/chevron2"/>
    <dgm:cxn modelId="{F7FBB813-0E42-4ED2-9FC2-F465B95A5FAC}" type="presOf" srcId="{9051D410-BEF2-724B-B344-67076784B68E}" destId="{0631EAEA-4B63-CF42-A596-1FA8FB21E7A9}" srcOrd="0" destOrd="0" presId="urn:microsoft.com/office/officeart/2005/8/layout/chevron2"/>
    <dgm:cxn modelId="{D8B71ACB-A7AD-D040-88D3-6CCF1B6CD26A}" srcId="{6E0939CC-0FE0-BB45-9247-F37F6A0127D7}" destId="{EB129C04-84AB-1A46-91A0-1C27A72C483C}" srcOrd="1" destOrd="0" parTransId="{2D82DB5D-3DDE-3C44-BA2E-ECEC8F668FD9}" sibTransId="{8BFC987B-FE6F-2045-BDD9-1283AF53B675}"/>
    <dgm:cxn modelId="{DAEF36DF-8ABC-2D45-8BBB-C64E5A0575F1}" srcId="{9051D410-BEF2-724B-B344-67076784B68E}" destId="{24A1417D-D41F-1A48-A20B-1AB3144D3E88}" srcOrd="0" destOrd="0" parTransId="{5333D7BF-C360-2A47-8100-341356F1E9B1}" sibTransId="{D8A944E3-D3F0-1749-BA3C-5DD9806B7AAE}"/>
    <dgm:cxn modelId="{6B34AAE8-D8C2-774B-B895-04E8F6E5A963}" srcId="{9F94F01F-7BA8-D547-BBD8-2869E238DD04}" destId="{42A1A280-3549-4140-AEE0-461CD6AA2655}" srcOrd="0" destOrd="0" parTransId="{9A3B3471-0559-7B4A-A336-4B08C95E32D2}" sibTransId="{87FE0A2E-1228-4249-8F96-25516306272F}"/>
    <dgm:cxn modelId="{90A4DF92-0C59-4570-A282-525DB2DBBBB6}" type="presOf" srcId="{24A1417D-D41F-1A48-A20B-1AB3144D3E88}" destId="{59808B19-1735-1143-A08D-EBE4BDD4C74F}" srcOrd="0" destOrd="0" presId="urn:microsoft.com/office/officeart/2005/8/layout/chevron2"/>
    <dgm:cxn modelId="{D1EF6C60-C0E7-CF40-B58F-636F5408E848}" srcId="{6E0939CC-0FE0-BB45-9247-F37F6A0127D7}" destId="{9F94F01F-7BA8-D547-BBD8-2869E238DD04}" srcOrd="4" destOrd="0" parTransId="{4C1B868E-78C5-4445-940C-0979502B84A8}" sibTransId="{A9EC0CD1-F1B5-CE48-9D10-E144F84C088A}"/>
    <dgm:cxn modelId="{CF4A3E5C-EC91-4DCF-A837-A63969C36B6E}" type="presOf" srcId="{6EF567C7-D50C-784A-9FE9-74272253E9E1}" destId="{74A4F713-1907-AD4E-BD4B-5C124AD83A2C}" srcOrd="0" destOrd="1" presId="urn:microsoft.com/office/officeart/2005/8/layout/chevron2"/>
    <dgm:cxn modelId="{A0E05949-CA51-4E87-B77C-16876884E0F5}" type="presOf" srcId="{E24C5DAE-F9A1-BC4D-A701-68DE59F71518}" destId="{CAF4807F-79D6-A946-BB56-399C7CC9380E}" srcOrd="0" destOrd="0" presId="urn:microsoft.com/office/officeart/2005/8/layout/chevron2"/>
    <dgm:cxn modelId="{8F7707ED-46DE-4F00-AFF2-61DAF904217F}" type="presOf" srcId="{42A1A280-3549-4140-AEE0-461CD6AA2655}" destId="{7D298516-4BAE-F749-97E1-C73737099AE6}" srcOrd="0" destOrd="0" presId="urn:microsoft.com/office/officeart/2005/8/layout/chevron2"/>
    <dgm:cxn modelId="{F4A54A08-2FC4-4075-B056-77E82B814723}" type="presOf" srcId="{9F94F01F-7BA8-D547-BBD8-2869E238DD04}" destId="{748F3B1B-6B41-4C40-9CA0-20AB9CF449C4}" srcOrd="0" destOrd="0" presId="urn:microsoft.com/office/officeart/2005/8/layout/chevron2"/>
    <dgm:cxn modelId="{B3992F81-54BE-B241-B1D8-4A3FF6CCE3C4}" srcId="{EB129C04-84AB-1A46-91A0-1C27A72C483C}" destId="{4C9B653B-C0C3-CF4A-A4B0-DFEC2F61651C}" srcOrd="0" destOrd="0" parTransId="{3B559E43-B89B-3B47-A3DB-B2B49EEC64A4}" sibTransId="{F98560D2-E1AE-6047-8911-CCEAA4978E63}"/>
    <dgm:cxn modelId="{ABA41105-690A-4CCA-BAF1-DCD62984E1E6}" type="presOf" srcId="{0BACDA4A-14B9-D54D-A6C7-32E358AF57A8}" destId="{74A4F713-1907-AD4E-BD4B-5C124AD83A2C}" srcOrd="0" destOrd="0" presId="urn:microsoft.com/office/officeart/2005/8/layout/chevron2"/>
    <dgm:cxn modelId="{7BEE8779-38DD-1D49-AC2B-E55A66A404AA}" srcId="{6E0939CC-0FE0-BB45-9247-F37F6A0127D7}" destId="{B88868C3-AA37-5441-974A-939B8ABD00E6}" srcOrd="2" destOrd="0" parTransId="{20A792B2-75F6-AD45-B524-A7A22888EA6F}" sibTransId="{1C18A562-D50A-064E-B85A-39BF6DBDFFB3}"/>
    <dgm:cxn modelId="{36464AFC-4151-AD40-88EE-FD1332A5F63D}" srcId="{B88868C3-AA37-5441-974A-939B8ABD00E6}" destId="{6EF567C7-D50C-784A-9FE9-74272253E9E1}" srcOrd="1" destOrd="0" parTransId="{A710D435-3080-0A44-AAA3-A0D3B1B0A22A}" sibTransId="{53288424-543D-C149-90D3-14360AEA7E0B}"/>
    <dgm:cxn modelId="{EB343387-8BE7-4C42-8AFC-408B728EFE6D}" srcId="{B88868C3-AA37-5441-974A-939B8ABD00E6}" destId="{0BACDA4A-14B9-D54D-A6C7-32E358AF57A8}" srcOrd="0" destOrd="0" parTransId="{E7DA99F2-6B76-8143-9429-255B25FA1858}" sibTransId="{B14A6A0B-835E-B74A-8170-41AFBC38A1C1}"/>
    <dgm:cxn modelId="{C27BB47E-D50A-624C-995A-07615BE016B1}" srcId="{6E0939CC-0FE0-BB45-9247-F37F6A0127D7}" destId="{E24C5DAE-F9A1-BC4D-A701-68DE59F71518}" srcOrd="3" destOrd="0" parTransId="{FA23F340-C18D-4549-BFB3-B76E95B79358}" sibTransId="{E8F99068-999D-214C-9319-C44E6024CC4C}"/>
    <dgm:cxn modelId="{84E9C4DD-BB39-424C-8D29-8681A00E454E}" type="presParOf" srcId="{5EE71A4F-F71A-214A-9CC8-943BD8F0F590}" destId="{DC06E2F6-FA81-8248-BBDB-0425C9808E61}" srcOrd="0" destOrd="0" presId="urn:microsoft.com/office/officeart/2005/8/layout/chevron2"/>
    <dgm:cxn modelId="{92CA53A6-A664-41A6-A2E7-FC93EDFB2DA0}" type="presParOf" srcId="{DC06E2F6-FA81-8248-BBDB-0425C9808E61}" destId="{0631EAEA-4B63-CF42-A596-1FA8FB21E7A9}" srcOrd="0" destOrd="0" presId="urn:microsoft.com/office/officeart/2005/8/layout/chevron2"/>
    <dgm:cxn modelId="{AB682821-B55D-43A4-8769-C202DA2C4148}" type="presParOf" srcId="{DC06E2F6-FA81-8248-BBDB-0425C9808E61}" destId="{59808B19-1735-1143-A08D-EBE4BDD4C74F}" srcOrd="1" destOrd="0" presId="urn:microsoft.com/office/officeart/2005/8/layout/chevron2"/>
    <dgm:cxn modelId="{0A0C801E-F575-42F8-A47D-7A2E4547A0F1}" type="presParOf" srcId="{5EE71A4F-F71A-214A-9CC8-943BD8F0F590}" destId="{153071C7-83A1-2B4B-90AA-50E4EB61D4BB}" srcOrd="1" destOrd="0" presId="urn:microsoft.com/office/officeart/2005/8/layout/chevron2"/>
    <dgm:cxn modelId="{72EBF38A-CDCC-442E-A7F8-38866C038CD6}" type="presParOf" srcId="{5EE71A4F-F71A-214A-9CC8-943BD8F0F590}" destId="{D2D264BC-D380-A848-8D3D-C010F0813B36}" srcOrd="2" destOrd="0" presId="urn:microsoft.com/office/officeart/2005/8/layout/chevron2"/>
    <dgm:cxn modelId="{85B6298E-C475-4D62-96FB-8052065B76FF}" type="presParOf" srcId="{D2D264BC-D380-A848-8D3D-C010F0813B36}" destId="{11328625-AB74-754F-B33E-0D25AE373371}" srcOrd="0" destOrd="0" presId="urn:microsoft.com/office/officeart/2005/8/layout/chevron2"/>
    <dgm:cxn modelId="{6638BB5D-6EF3-48EB-8CD3-C39B8413C7F0}" type="presParOf" srcId="{D2D264BC-D380-A848-8D3D-C010F0813B36}" destId="{B5317D56-02BB-6C4B-B134-E12C68FD3D1C}" srcOrd="1" destOrd="0" presId="urn:microsoft.com/office/officeart/2005/8/layout/chevron2"/>
    <dgm:cxn modelId="{44609A70-474D-4C5C-A6EA-852101A90756}" type="presParOf" srcId="{5EE71A4F-F71A-214A-9CC8-943BD8F0F590}" destId="{CF7C488A-A74D-0F4D-B8F5-C2AFFEBC05D3}" srcOrd="3" destOrd="0" presId="urn:microsoft.com/office/officeart/2005/8/layout/chevron2"/>
    <dgm:cxn modelId="{563E28A4-80FA-4E36-88EB-8D4C1B3127FC}" type="presParOf" srcId="{5EE71A4F-F71A-214A-9CC8-943BD8F0F590}" destId="{2C4D1015-807D-2F4C-A86C-84EA47ADB79D}" srcOrd="4" destOrd="0" presId="urn:microsoft.com/office/officeart/2005/8/layout/chevron2"/>
    <dgm:cxn modelId="{BB5A16C9-15A8-4E40-81B0-B28B508BF9AC}" type="presParOf" srcId="{2C4D1015-807D-2F4C-A86C-84EA47ADB79D}" destId="{0C14C7B0-E5BF-6544-A7F3-1C48D8FCAC12}" srcOrd="0" destOrd="0" presId="urn:microsoft.com/office/officeart/2005/8/layout/chevron2"/>
    <dgm:cxn modelId="{20ABC998-1585-4C9D-9DA6-8EA7C200FCF3}" type="presParOf" srcId="{2C4D1015-807D-2F4C-A86C-84EA47ADB79D}" destId="{74A4F713-1907-AD4E-BD4B-5C124AD83A2C}" srcOrd="1" destOrd="0" presId="urn:microsoft.com/office/officeart/2005/8/layout/chevron2"/>
    <dgm:cxn modelId="{4D5344A1-AF3C-4E26-9455-852766028A14}" type="presParOf" srcId="{5EE71A4F-F71A-214A-9CC8-943BD8F0F590}" destId="{7BA5250A-477A-C54B-9882-CCFAADEE8116}" srcOrd="5" destOrd="0" presId="urn:microsoft.com/office/officeart/2005/8/layout/chevron2"/>
    <dgm:cxn modelId="{D6040951-ABB9-4644-B2DA-4CE2531743BD}" type="presParOf" srcId="{5EE71A4F-F71A-214A-9CC8-943BD8F0F590}" destId="{09D1D3CF-EE26-3949-8F6C-1B32F3A616FB}" srcOrd="6" destOrd="0" presId="urn:microsoft.com/office/officeart/2005/8/layout/chevron2"/>
    <dgm:cxn modelId="{EE91C7C4-B41B-4ABD-9F5E-88BB84146FE3}" type="presParOf" srcId="{09D1D3CF-EE26-3949-8F6C-1B32F3A616FB}" destId="{CAF4807F-79D6-A946-BB56-399C7CC9380E}" srcOrd="0" destOrd="0" presId="urn:microsoft.com/office/officeart/2005/8/layout/chevron2"/>
    <dgm:cxn modelId="{36130BF1-DA0E-469C-BBB3-FEA6657EB848}" type="presParOf" srcId="{09D1D3CF-EE26-3949-8F6C-1B32F3A616FB}" destId="{CC7BAAD5-E7AC-EA44-8CB8-17DB40984A30}" srcOrd="1" destOrd="0" presId="urn:microsoft.com/office/officeart/2005/8/layout/chevron2"/>
    <dgm:cxn modelId="{E3543B69-95CF-437D-8B70-DEE2ECDEA174}" type="presParOf" srcId="{5EE71A4F-F71A-214A-9CC8-943BD8F0F590}" destId="{3FD895BE-6831-B64C-B2B9-C176BEF46169}" srcOrd="7" destOrd="0" presId="urn:microsoft.com/office/officeart/2005/8/layout/chevron2"/>
    <dgm:cxn modelId="{0EB1771C-9CF1-42CE-9DAA-E44EA7A2EA2D}" type="presParOf" srcId="{5EE71A4F-F71A-214A-9CC8-943BD8F0F590}" destId="{875DE5A4-9ED3-EA43-A00D-9B97685EB833}" srcOrd="8" destOrd="0" presId="urn:microsoft.com/office/officeart/2005/8/layout/chevron2"/>
    <dgm:cxn modelId="{30C90301-93E3-439A-880F-23727DA752DB}" type="presParOf" srcId="{875DE5A4-9ED3-EA43-A00D-9B97685EB833}" destId="{748F3B1B-6B41-4C40-9CA0-20AB9CF449C4}" srcOrd="0" destOrd="0" presId="urn:microsoft.com/office/officeart/2005/8/layout/chevron2"/>
    <dgm:cxn modelId="{1D018829-8BE2-4D45-A974-B77689CB115A}" type="presParOf" srcId="{875DE5A4-9ED3-EA43-A00D-9B97685EB833}" destId="{7D298516-4BAE-F749-97E1-C73737099AE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F996B5-64AB-4B94-8FC4-E983EB88926B}" type="doc">
      <dgm:prSet loTypeId="urn:microsoft.com/office/officeart/2005/8/layout/chevron1" loCatId="process" qsTypeId="urn:microsoft.com/office/officeart/2005/8/quickstyle/simple3" qsCatId="simple" csTypeId="urn:microsoft.com/office/officeart/2005/8/colors/accent1_2" csCatId="accent1" phldr="1"/>
      <dgm:spPr/>
    </dgm:pt>
    <dgm:pt modelId="{BEAA903E-AC0D-4702-9633-0BA11796634B}">
      <dgm:prSet phldrT="[Text]"/>
      <dgm:spPr/>
      <dgm:t>
        <a:bodyPr/>
        <a:lstStyle/>
        <a:p>
          <a:r>
            <a:rPr lang="en-CA" b="1" dirty="0" smtClean="0">
              <a:solidFill>
                <a:srgbClr val="002060"/>
              </a:solidFill>
            </a:rPr>
            <a:t>1967</a:t>
          </a:r>
        </a:p>
      </dgm:t>
    </dgm:pt>
    <dgm:pt modelId="{2ECB792E-2575-4572-A9A6-F342214D628F}" type="parTrans" cxnId="{BB3E9A28-9B59-41C9-90EC-F7F88A8FCCD9}">
      <dgm:prSet/>
      <dgm:spPr/>
      <dgm:t>
        <a:bodyPr/>
        <a:lstStyle/>
        <a:p>
          <a:endParaRPr lang="de-DE"/>
        </a:p>
      </dgm:t>
    </dgm:pt>
    <dgm:pt modelId="{5241AC92-868A-4D42-8631-70825F379492}" type="sibTrans" cxnId="{BB3E9A28-9B59-41C9-90EC-F7F88A8FCCD9}">
      <dgm:prSet/>
      <dgm:spPr/>
      <dgm:t>
        <a:bodyPr/>
        <a:lstStyle/>
        <a:p>
          <a:endParaRPr lang="de-DE"/>
        </a:p>
      </dgm:t>
    </dgm:pt>
    <dgm:pt modelId="{426D71F9-A968-4194-BC57-0F53D9451394}">
      <dgm:prSet phldrT="[Text]"/>
      <dgm:spPr/>
      <dgm:t>
        <a:bodyPr/>
        <a:lstStyle/>
        <a:p>
          <a:r>
            <a:rPr lang="en-CA" b="1" dirty="0" smtClean="0">
              <a:solidFill>
                <a:srgbClr val="002060"/>
              </a:solidFill>
            </a:rPr>
            <a:t>1971</a:t>
          </a:r>
          <a:endParaRPr lang="de-DE" dirty="0"/>
        </a:p>
      </dgm:t>
    </dgm:pt>
    <dgm:pt modelId="{38F2F39E-F212-468D-9907-01D88E5A4A74}" type="parTrans" cxnId="{F33145DB-7130-4115-9DD0-EDF39467E992}">
      <dgm:prSet/>
      <dgm:spPr/>
      <dgm:t>
        <a:bodyPr/>
        <a:lstStyle/>
        <a:p>
          <a:endParaRPr lang="de-DE"/>
        </a:p>
      </dgm:t>
    </dgm:pt>
    <dgm:pt modelId="{846B20C4-56CF-4C62-9FC0-77A962CC2448}" type="sibTrans" cxnId="{F33145DB-7130-4115-9DD0-EDF39467E992}">
      <dgm:prSet/>
      <dgm:spPr/>
      <dgm:t>
        <a:bodyPr/>
        <a:lstStyle/>
        <a:p>
          <a:endParaRPr lang="de-DE"/>
        </a:p>
      </dgm:t>
    </dgm:pt>
    <dgm:pt modelId="{93750929-B1CA-49C0-B681-B7D3D8E3346E}">
      <dgm:prSet phldrT="[Text]"/>
      <dgm:spPr/>
      <dgm:t>
        <a:bodyPr/>
        <a:lstStyle/>
        <a:p>
          <a:r>
            <a:rPr lang="en-CA" b="1" dirty="0" smtClean="0">
              <a:solidFill>
                <a:srgbClr val="002060"/>
              </a:solidFill>
            </a:rPr>
            <a:t>1973</a:t>
          </a:r>
          <a:endParaRPr lang="de-DE" dirty="0"/>
        </a:p>
      </dgm:t>
    </dgm:pt>
    <dgm:pt modelId="{768791CF-D55C-4DD3-A474-B2DD07D2C8FD}" type="parTrans" cxnId="{640EC27A-5377-4E56-8512-0A0929D3669D}">
      <dgm:prSet/>
      <dgm:spPr/>
      <dgm:t>
        <a:bodyPr/>
        <a:lstStyle/>
        <a:p>
          <a:endParaRPr lang="de-DE"/>
        </a:p>
      </dgm:t>
    </dgm:pt>
    <dgm:pt modelId="{731F474D-E059-428F-AF0F-7D920ECEF7C8}" type="sibTrans" cxnId="{640EC27A-5377-4E56-8512-0A0929D3669D}">
      <dgm:prSet/>
      <dgm:spPr/>
      <dgm:t>
        <a:bodyPr/>
        <a:lstStyle/>
        <a:p>
          <a:endParaRPr lang="de-DE"/>
        </a:p>
      </dgm:t>
    </dgm:pt>
    <dgm:pt modelId="{F4C44D3E-1F10-4F6B-9F7C-D3B2D95B4CE1}">
      <dgm:prSet/>
      <dgm:spPr/>
      <dgm:t>
        <a:bodyPr/>
        <a:lstStyle/>
        <a:p>
          <a:r>
            <a:rPr lang="en-CA" b="1" dirty="0" smtClean="0">
              <a:solidFill>
                <a:srgbClr val="002060"/>
              </a:solidFill>
            </a:rPr>
            <a:t>1978</a:t>
          </a:r>
          <a:endParaRPr lang="de-DE" dirty="0"/>
        </a:p>
      </dgm:t>
    </dgm:pt>
    <dgm:pt modelId="{ACFBA673-D714-4204-9655-C3132EAC0C60}" type="parTrans" cxnId="{B04E77AA-AA91-40A1-934F-794EE6232913}">
      <dgm:prSet/>
      <dgm:spPr/>
      <dgm:t>
        <a:bodyPr/>
        <a:lstStyle/>
        <a:p>
          <a:endParaRPr lang="de-DE"/>
        </a:p>
      </dgm:t>
    </dgm:pt>
    <dgm:pt modelId="{DF75D971-7A5C-4F31-A562-7E8A74E1C80F}" type="sibTrans" cxnId="{B04E77AA-AA91-40A1-934F-794EE6232913}">
      <dgm:prSet/>
      <dgm:spPr/>
      <dgm:t>
        <a:bodyPr/>
        <a:lstStyle/>
        <a:p>
          <a:endParaRPr lang="de-DE"/>
        </a:p>
      </dgm:t>
    </dgm:pt>
    <dgm:pt modelId="{7455424A-9AAB-4FEB-9439-B9BA7F58F99B}">
      <dgm:prSet/>
      <dgm:spPr/>
      <dgm:t>
        <a:bodyPr/>
        <a:lstStyle/>
        <a:p>
          <a:r>
            <a:rPr lang="en-CA" b="1" dirty="0" smtClean="0">
              <a:solidFill>
                <a:srgbClr val="002060"/>
              </a:solidFill>
            </a:rPr>
            <a:t>1975</a:t>
          </a:r>
          <a:endParaRPr lang="de-DE" dirty="0"/>
        </a:p>
      </dgm:t>
    </dgm:pt>
    <dgm:pt modelId="{1D75B085-907B-4E1C-A6F4-F54EDAF13BD5}" type="parTrans" cxnId="{AD2ED7AB-841F-41AB-9450-57AE4E866E7E}">
      <dgm:prSet/>
      <dgm:spPr/>
      <dgm:t>
        <a:bodyPr/>
        <a:lstStyle/>
        <a:p>
          <a:endParaRPr lang="de-DE"/>
        </a:p>
      </dgm:t>
    </dgm:pt>
    <dgm:pt modelId="{AD52F0DA-0FA7-4E0A-900F-781818C60D4D}" type="sibTrans" cxnId="{AD2ED7AB-841F-41AB-9450-57AE4E866E7E}">
      <dgm:prSet/>
      <dgm:spPr/>
      <dgm:t>
        <a:bodyPr/>
        <a:lstStyle/>
        <a:p>
          <a:endParaRPr lang="de-DE"/>
        </a:p>
      </dgm:t>
    </dgm:pt>
    <dgm:pt modelId="{18165A94-1F65-42CD-8BE7-B6B68EFB0BE0}" type="pres">
      <dgm:prSet presAssocID="{81F996B5-64AB-4B94-8FC4-E983EB88926B}" presName="Name0" presStyleCnt="0">
        <dgm:presLayoutVars>
          <dgm:dir/>
          <dgm:animLvl val="lvl"/>
          <dgm:resizeHandles val="exact"/>
        </dgm:presLayoutVars>
      </dgm:prSet>
      <dgm:spPr/>
    </dgm:pt>
    <dgm:pt modelId="{D55C1EB4-635E-467F-A46C-14A37EF89816}" type="pres">
      <dgm:prSet presAssocID="{BEAA903E-AC0D-4702-9633-0BA11796634B}" presName="parTxOnly" presStyleLbl="node1" presStyleIdx="0" presStyleCnt="5" custLinFactY="-120317" custLinFactNeighborX="-3358" custLinFactNeighborY="-200000">
        <dgm:presLayoutVars>
          <dgm:chMax val="0"/>
          <dgm:chPref val="0"/>
          <dgm:bulletEnabled val="1"/>
        </dgm:presLayoutVars>
      </dgm:prSet>
      <dgm:spPr/>
      <dgm:t>
        <a:bodyPr/>
        <a:lstStyle/>
        <a:p>
          <a:endParaRPr lang="de-DE"/>
        </a:p>
      </dgm:t>
    </dgm:pt>
    <dgm:pt modelId="{A9CEE5E4-3185-4828-A01C-E6025E6A72CB}" type="pres">
      <dgm:prSet presAssocID="{5241AC92-868A-4D42-8631-70825F379492}" presName="parTxOnlySpace" presStyleCnt="0"/>
      <dgm:spPr/>
    </dgm:pt>
    <dgm:pt modelId="{106DDD12-28D0-41C9-B865-1016D8A59CC6}" type="pres">
      <dgm:prSet presAssocID="{426D71F9-A968-4194-BC57-0F53D9451394}" presName="parTxOnly" presStyleLbl="node1" presStyleIdx="1" presStyleCnt="5" custLinFactY="-120317" custLinFactNeighborX="-19354" custLinFactNeighborY="-200000">
        <dgm:presLayoutVars>
          <dgm:chMax val="0"/>
          <dgm:chPref val="0"/>
          <dgm:bulletEnabled val="1"/>
        </dgm:presLayoutVars>
      </dgm:prSet>
      <dgm:spPr/>
      <dgm:t>
        <a:bodyPr/>
        <a:lstStyle/>
        <a:p>
          <a:endParaRPr lang="de-DE"/>
        </a:p>
      </dgm:t>
    </dgm:pt>
    <dgm:pt modelId="{EB101F37-85DB-4FF6-AB0B-62B0B134C2A7}" type="pres">
      <dgm:prSet presAssocID="{846B20C4-56CF-4C62-9FC0-77A962CC2448}" presName="parTxOnlySpace" presStyleCnt="0"/>
      <dgm:spPr/>
    </dgm:pt>
    <dgm:pt modelId="{0F722339-6667-44CC-AF7E-51319A941EE6}" type="pres">
      <dgm:prSet presAssocID="{93750929-B1CA-49C0-B681-B7D3D8E3346E}" presName="parTxOnly" presStyleLbl="node1" presStyleIdx="2" presStyleCnt="5" custLinFactY="-120317" custLinFactNeighborX="-19354" custLinFactNeighborY="-200000">
        <dgm:presLayoutVars>
          <dgm:chMax val="0"/>
          <dgm:chPref val="0"/>
          <dgm:bulletEnabled val="1"/>
        </dgm:presLayoutVars>
      </dgm:prSet>
      <dgm:spPr/>
      <dgm:t>
        <a:bodyPr/>
        <a:lstStyle/>
        <a:p>
          <a:endParaRPr lang="de-DE"/>
        </a:p>
      </dgm:t>
    </dgm:pt>
    <dgm:pt modelId="{8D7A1BD6-5FBD-4D6D-9750-8351AC20A805}" type="pres">
      <dgm:prSet presAssocID="{731F474D-E059-428F-AF0F-7D920ECEF7C8}" presName="parTxOnlySpace" presStyleCnt="0"/>
      <dgm:spPr/>
    </dgm:pt>
    <dgm:pt modelId="{6ADDCA64-835D-48C8-9733-5D7E35CD80F4}" type="pres">
      <dgm:prSet presAssocID="{7455424A-9AAB-4FEB-9439-B9BA7F58F99B}" presName="parTxOnly" presStyleLbl="node1" presStyleIdx="3" presStyleCnt="5" custLinFactY="-120317" custLinFactNeighborX="-19354" custLinFactNeighborY="-200000">
        <dgm:presLayoutVars>
          <dgm:chMax val="0"/>
          <dgm:chPref val="0"/>
          <dgm:bulletEnabled val="1"/>
        </dgm:presLayoutVars>
      </dgm:prSet>
      <dgm:spPr/>
      <dgm:t>
        <a:bodyPr/>
        <a:lstStyle/>
        <a:p>
          <a:endParaRPr lang="de-DE"/>
        </a:p>
      </dgm:t>
    </dgm:pt>
    <dgm:pt modelId="{22328B52-3E39-4938-966A-A73558CE630B}" type="pres">
      <dgm:prSet presAssocID="{AD52F0DA-0FA7-4E0A-900F-781818C60D4D}" presName="parTxOnlySpace" presStyleCnt="0"/>
      <dgm:spPr/>
    </dgm:pt>
    <dgm:pt modelId="{0F61AC6C-884E-4047-8A08-F7BD34A1896A}" type="pres">
      <dgm:prSet presAssocID="{F4C44D3E-1F10-4F6B-9F7C-D3B2D95B4CE1}" presName="parTxOnly" presStyleLbl="node1" presStyleIdx="4" presStyleCnt="5" custLinFactY="-120317" custLinFactNeighborX="-38826" custLinFactNeighborY="-200000">
        <dgm:presLayoutVars>
          <dgm:chMax val="0"/>
          <dgm:chPref val="0"/>
          <dgm:bulletEnabled val="1"/>
        </dgm:presLayoutVars>
      </dgm:prSet>
      <dgm:spPr/>
      <dgm:t>
        <a:bodyPr/>
        <a:lstStyle/>
        <a:p>
          <a:endParaRPr lang="de-DE"/>
        </a:p>
      </dgm:t>
    </dgm:pt>
  </dgm:ptLst>
  <dgm:cxnLst>
    <dgm:cxn modelId="{AD2ED7AB-841F-41AB-9450-57AE4E866E7E}" srcId="{81F996B5-64AB-4B94-8FC4-E983EB88926B}" destId="{7455424A-9AAB-4FEB-9439-B9BA7F58F99B}" srcOrd="3" destOrd="0" parTransId="{1D75B085-907B-4E1C-A6F4-F54EDAF13BD5}" sibTransId="{AD52F0DA-0FA7-4E0A-900F-781818C60D4D}"/>
    <dgm:cxn modelId="{3C22EF8B-1E72-4591-9072-73645CC6896B}" type="presOf" srcId="{7455424A-9AAB-4FEB-9439-B9BA7F58F99B}" destId="{6ADDCA64-835D-48C8-9733-5D7E35CD80F4}" srcOrd="0" destOrd="0" presId="urn:microsoft.com/office/officeart/2005/8/layout/chevron1"/>
    <dgm:cxn modelId="{FAD1907D-67AF-4993-BD4D-B8B21AE06434}" type="presOf" srcId="{F4C44D3E-1F10-4F6B-9F7C-D3B2D95B4CE1}" destId="{0F61AC6C-884E-4047-8A08-F7BD34A1896A}" srcOrd="0" destOrd="0" presId="urn:microsoft.com/office/officeart/2005/8/layout/chevron1"/>
    <dgm:cxn modelId="{7F6D559A-2728-4D30-B8A2-000BBA283520}" type="presOf" srcId="{426D71F9-A968-4194-BC57-0F53D9451394}" destId="{106DDD12-28D0-41C9-B865-1016D8A59CC6}" srcOrd="0" destOrd="0" presId="urn:microsoft.com/office/officeart/2005/8/layout/chevron1"/>
    <dgm:cxn modelId="{F33145DB-7130-4115-9DD0-EDF39467E992}" srcId="{81F996B5-64AB-4B94-8FC4-E983EB88926B}" destId="{426D71F9-A968-4194-BC57-0F53D9451394}" srcOrd="1" destOrd="0" parTransId="{38F2F39E-F212-468D-9907-01D88E5A4A74}" sibTransId="{846B20C4-56CF-4C62-9FC0-77A962CC2448}"/>
    <dgm:cxn modelId="{9415D1F5-0138-4F38-B726-8159652CA5E6}" type="presOf" srcId="{BEAA903E-AC0D-4702-9633-0BA11796634B}" destId="{D55C1EB4-635E-467F-A46C-14A37EF89816}" srcOrd="0" destOrd="0" presId="urn:microsoft.com/office/officeart/2005/8/layout/chevron1"/>
    <dgm:cxn modelId="{74C28F47-E79F-40BA-AAD6-2867EE4C52C2}" type="presOf" srcId="{93750929-B1CA-49C0-B681-B7D3D8E3346E}" destId="{0F722339-6667-44CC-AF7E-51319A941EE6}" srcOrd="0" destOrd="0" presId="urn:microsoft.com/office/officeart/2005/8/layout/chevron1"/>
    <dgm:cxn modelId="{640EC27A-5377-4E56-8512-0A0929D3669D}" srcId="{81F996B5-64AB-4B94-8FC4-E983EB88926B}" destId="{93750929-B1CA-49C0-B681-B7D3D8E3346E}" srcOrd="2" destOrd="0" parTransId="{768791CF-D55C-4DD3-A474-B2DD07D2C8FD}" sibTransId="{731F474D-E059-428F-AF0F-7D920ECEF7C8}"/>
    <dgm:cxn modelId="{BB3E9A28-9B59-41C9-90EC-F7F88A8FCCD9}" srcId="{81F996B5-64AB-4B94-8FC4-E983EB88926B}" destId="{BEAA903E-AC0D-4702-9633-0BA11796634B}" srcOrd="0" destOrd="0" parTransId="{2ECB792E-2575-4572-A9A6-F342214D628F}" sibTransId="{5241AC92-868A-4D42-8631-70825F379492}"/>
    <dgm:cxn modelId="{50651D77-4CC6-45E0-AEFF-D95507A9C3A0}" type="presOf" srcId="{81F996B5-64AB-4B94-8FC4-E983EB88926B}" destId="{18165A94-1F65-42CD-8BE7-B6B68EFB0BE0}" srcOrd="0" destOrd="0" presId="urn:microsoft.com/office/officeart/2005/8/layout/chevron1"/>
    <dgm:cxn modelId="{B04E77AA-AA91-40A1-934F-794EE6232913}" srcId="{81F996B5-64AB-4B94-8FC4-E983EB88926B}" destId="{F4C44D3E-1F10-4F6B-9F7C-D3B2D95B4CE1}" srcOrd="4" destOrd="0" parTransId="{ACFBA673-D714-4204-9655-C3132EAC0C60}" sibTransId="{DF75D971-7A5C-4F31-A562-7E8A74E1C80F}"/>
    <dgm:cxn modelId="{F1CC2F12-5FB1-4855-A3D2-4D1D0F42D15C}" type="presParOf" srcId="{18165A94-1F65-42CD-8BE7-B6B68EFB0BE0}" destId="{D55C1EB4-635E-467F-A46C-14A37EF89816}" srcOrd="0" destOrd="0" presId="urn:microsoft.com/office/officeart/2005/8/layout/chevron1"/>
    <dgm:cxn modelId="{95A068E5-43D3-41DC-A38D-66171B885EAF}" type="presParOf" srcId="{18165A94-1F65-42CD-8BE7-B6B68EFB0BE0}" destId="{A9CEE5E4-3185-4828-A01C-E6025E6A72CB}" srcOrd="1" destOrd="0" presId="urn:microsoft.com/office/officeart/2005/8/layout/chevron1"/>
    <dgm:cxn modelId="{9F97A5C1-1EE1-4733-B964-B201699FC5BB}" type="presParOf" srcId="{18165A94-1F65-42CD-8BE7-B6B68EFB0BE0}" destId="{106DDD12-28D0-41C9-B865-1016D8A59CC6}" srcOrd="2" destOrd="0" presId="urn:microsoft.com/office/officeart/2005/8/layout/chevron1"/>
    <dgm:cxn modelId="{7BB2477B-B190-45C8-A1FE-D0B2E8472486}" type="presParOf" srcId="{18165A94-1F65-42CD-8BE7-B6B68EFB0BE0}" destId="{EB101F37-85DB-4FF6-AB0B-62B0B134C2A7}" srcOrd="3" destOrd="0" presId="urn:microsoft.com/office/officeart/2005/8/layout/chevron1"/>
    <dgm:cxn modelId="{DB467AAB-07DE-4158-BE6E-26194EE48A62}" type="presParOf" srcId="{18165A94-1F65-42CD-8BE7-B6B68EFB0BE0}" destId="{0F722339-6667-44CC-AF7E-51319A941EE6}" srcOrd="4" destOrd="0" presId="urn:microsoft.com/office/officeart/2005/8/layout/chevron1"/>
    <dgm:cxn modelId="{37A0ABA0-8110-42B4-A871-C3C29D1EEFD4}" type="presParOf" srcId="{18165A94-1F65-42CD-8BE7-B6B68EFB0BE0}" destId="{8D7A1BD6-5FBD-4D6D-9750-8351AC20A805}" srcOrd="5" destOrd="0" presId="urn:microsoft.com/office/officeart/2005/8/layout/chevron1"/>
    <dgm:cxn modelId="{176FC9DF-704B-44A9-ACE5-A10DD78A32B2}" type="presParOf" srcId="{18165A94-1F65-42CD-8BE7-B6B68EFB0BE0}" destId="{6ADDCA64-835D-48C8-9733-5D7E35CD80F4}" srcOrd="6" destOrd="0" presId="urn:microsoft.com/office/officeart/2005/8/layout/chevron1"/>
    <dgm:cxn modelId="{21C49B66-67D4-4DA9-BD75-39E6FCC3F6D9}" type="presParOf" srcId="{18165A94-1F65-42CD-8BE7-B6B68EFB0BE0}" destId="{22328B52-3E39-4938-966A-A73558CE630B}" srcOrd="7" destOrd="0" presId="urn:microsoft.com/office/officeart/2005/8/layout/chevron1"/>
    <dgm:cxn modelId="{2D1BA8F7-3796-4F44-8BB3-4734E149E1E3}" type="presParOf" srcId="{18165A94-1F65-42CD-8BE7-B6B68EFB0BE0}" destId="{0F61AC6C-884E-4047-8A08-F7BD34A1896A}"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E94C90-765E-4A44-92D3-996AAC8E6748}" type="doc">
      <dgm:prSet loTypeId="urn:microsoft.com/office/officeart/2005/8/layout/matrix1" loCatId="matrix" qsTypeId="urn:microsoft.com/office/officeart/2005/8/quickstyle/3d3" qsCatId="3D" csTypeId="urn:microsoft.com/office/officeart/2005/8/colors/colorful3" csCatId="colorful" phldr="1"/>
      <dgm:spPr/>
      <dgm:t>
        <a:bodyPr/>
        <a:lstStyle/>
        <a:p>
          <a:endParaRPr lang="de-DE"/>
        </a:p>
      </dgm:t>
    </dgm:pt>
    <dgm:pt modelId="{ED71BDE8-7602-4F54-9851-FD19715425D7}">
      <dgm:prSet phldrT="[Text]"/>
      <dgm:spPr/>
      <dgm:t>
        <a:bodyPr/>
        <a:lstStyle/>
        <a:p>
          <a:r>
            <a:rPr lang="de-DE" dirty="0" smtClean="0"/>
            <a:t>SWOT</a:t>
          </a:r>
          <a:endParaRPr lang="de-DE" dirty="0"/>
        </a:p>
      </dgm:t>
    </dgm:pt>
    <dgm:pt modelId="{7A4F5B94-D099-4AB8-A5FE-A6F6504255FA}" type="parTrans" cxnId="{B4762A58-FC79-4F33-BE41-8623DA4DD9DA}">
      <dgm:prSet/>
      <dgm:spPr/>
      <dgm:t>
        <a:bodyPr/>
        <a:lstStyle/>
        <a:p>
          <a:endParaRPr lang="de-DE"/>
        </a:p>
      </dgm:t>
    </dgm:pt>
    <dgm:pt modelId="{81A669C6-14EF-47A8-9E2A-FC13887599A0}" type="sibTrans" cxnId="{B4762A58-FC79-4F33-BE41-8623DA4DD9DA}">
      <dgm:prSet/>
      <dgm:spPr/>
      <dgm:t>
        <a:bodyPr/>
        <a:lstStyle/>
        <a:p>
          <a:endParaRPr lang="de-DE"/>
        </a:p>
      </dgm:t>
    </dgm:pt>
    <dgm:pt modelId="{987946C5-DD4E-4995-BF2B-7B7EE0B49893}">
      <dgm:prSet phldrT="[Text]" custT="1"/>
      <dgm:spPr>
        <a:solidFill>
          <a:srgbClr val="0066FF">
            <a:alpha val="44000"/>
          </a:srgbClr>
        </a:solidFill>
      </dgm:spPr>
      <dgm:t>
        <a:bodyPr/>
        <a:lstStyle/>
        <a:p>
          <a:pPr algn="ctr"/>
          <a:endParaRPr lang="en-US" sz="3200" b="1" dirty="0" smtClean="0"/>
        </a:p>
        <a:p>
          <a:pPr algn="ctr"/>
          <a:r>
            <a:rPr lang="en-US" sz="3200" b="1" dirty="0" smtClean="0"/>
            <a:t>STRENGTHS</a:t>
          </a:r>
          <a:endParaRPr lang="en-US" sz="3200" dirty="0" smtClean="0"/>
        </a:p>
        <a:p>
          <a:pPr algn="l"/>
          <a:r>
            <a:rPr lang="en-US" sz="1400" dirty="0" smtClean="0"/>
            <a:t>- Best low-fare carrier by </a:t>
          </a:r>
          <a:r>
            <a:rPr lang="en-US" sz="1400" dirty="0" err="1" smtClean="0"/>
            <a:t>standardisation</a:t>
          </a:r>
          <a:r>
            <a:rPr lang="en-US" sz="1400" dirty="0" smtClean="0"/>
            <a:t> of fleet</a:t>
          </a:r>
        </a:p>
        <a:p>
          <a:pPr algn="l"/>
          <a:r>
            <a:rPr lang="en-US" sz="1400" dirty="0" smtClean="0"/>
            <a:t>- Flexible even though unionized - can still negotiate flexible work hours</a:t>
          </a:r>
        </a:p>
        <a:p>
          <a:pPr algn="l"/>
          <a:r>
            <a:rPr lang="en-US" sz="1400" dirty="0" smtClean="0"/>
            <a:t>- Maximizes use of Internet for booking</a:t>
          </a:r>
        </a:p>
        <a:p>
          <a:pPr algn="l"/>
          <a:r>
            <a:rPr lang="en-US" sz="1400" dirty="0" smtClean="0"/>
            <a:t>- Great staff relationships - looks after it's staff</a:t>
          </a:r>
        </a:p>
        <a:p>
          <a:pPr algn="l"/>
          <a:r>
            <a:rPr lang="en-US" sz="1400" dirty="0" smtClean="0"/>
            <a:t>- Top class service</a:t>
          </a:r>
        </a:p>
        <a:p>
          <a:pPr algn="l"/>
          <a:endParaRPr lang="en-US" sz="1400" dirty="0" smtClean="0"/>
        </a:p>
      </dgm:t>
    </dgm:pt>
    <dgm:pt modelId="{0F24D761-83EB-468F-B407-2915D6984224}" type="parTrans" cxnId="{861D6586-A0BD-44CA-AEB7-868A6CA37A6C}">
      <dgm:prSet/>
      <dgm:spPr/>
      <dgm:t>
        <a:bodyPr/>
        <a:lstStyle/>
        <a:p>
          <a:endParaRPr lang="de-DE"/>
        </a:p>
      </dgm:t>
    </dgm:pt>
    <dgm:pt modelId="{35315D0F-8256-4C8E-9FF9-91533B3F1869}" type="sibTrans" cxnId="{861D6586-A0BD-44CA-AEB7-868A6CA37A6C}">
      <dgm:prSet/>
      <dgm:spPr/>
      <dgm:t>
        <a:bodyPr/>
        <a:lstStyle/>
        <a:p>
          <a:endParaRPr lang="de-DE"/>
        </a:p>
      </dgm:t>
    </dgm:pt>
    <dgm:pt modelId="{4261951E-1284-466A-917D-C0C7D03C567C}">
      <dgm:prSet phldrT="[Text]" custT="1"/>
      <dgm:spPr>
        <a:solidFill>
          <a:srgbClr val="0066FF">
            <a:alpha val="44000"/>
          </a:srgbClr>
        </a:solidFill>
      </dgm:spPr>
      <dgm:t>
        <a:bodyPr/>
        <a:lstStyle/>
        <a:p>
          <a:pPr algn="ctr"/>
          <a:r>
            <a:rPr lang="en-US" sz="3200" b="1" dirty="0" smtClean="0"/>
            <a:t>WEAKNESSES</a:t>
          </a:r>
          <a:endParaRPr lang="en-US" sz="3200" dirty="0" smtClean="0"/>
        </a:p>
        <a:p>
          <a:pPr algn="l"/>
          <a:r>
            <a:rPr lang="en-US" sz="1400" dirty="0" smtClean="0"/>
            <a:t>- Being copied by other airlines</a:t>
          </a:r>
        </a:p>
        <a:p>
          <a:pPr algn="l"/>
          <a:r>
            <a:rPr lang="en-US" sz="1400" dirty="0" smtClean="0"/>
            <a:t>- Limited to 60 plus cities</a:t>
          </a:r>
        </a:p>
        <a:p>
          <a:pPr algn="l"/>
          <a:r>
            <a:rPr lang="en-US" sz="1400" dirty="0" smtClean="0"/>
            <a:t>- Operates mainly its own booking service</a:t>
          </a:r>
        </a:p>
        <a:p>
          <a:pPr algn="l"/>
          <a:endParaRPr lang="en-US" sz="1400" dirty="0" smtClean="0"/>
        </a:p>
      </dgm:t>
    </dgm:pt>
    <dgm:pt modelId="{4C2D4CC5-B6CA-489D-8C33-6108C692778D}" type="parTrans" cxnId="{60F5DB70-A649-491E-BBEA-AE631EFEF09B}">
      <dgm:prSet/>
      <dgm:spPr/>
      <dgm:t>
        <a:bodyPr/>
        <a:lstStyle/>
        <a:p>
          <a:endParaRPr lang="de-DE"/>
        </a:p>
      </dgm:t>
    </dgm:pt>
    <dgm:pt modelId="{5C1A890A-058D-48A9-BA31-767942E421DE}" type="sibTrans" cxnId="{60F5DB70-A649-491E-BBEA-AE631EFEF09B}">
      <dgm:prSet/>
      <dgm:spPr/>
      <dgm:t>
        <a:bodyPr/>
        <a:lstStyle/>
        <a:p>
          <a:endParaRPr lang="de-DE"/>
        </a:p>
      </dgm:t>
    </dgm:pt>
    <dgm:pt modelId="{3961A662-C55C-49EA-9055-9F2365161680}">
      <dgm:prSet phldrT="[Text]" custT="1"/>
      <dgm:spPr>
        <a:solidFill>
          <a:srgbClr val="0066FF">
            <a:alpha val="44000"/>
          </a:srgbClr>
        </a:solidFill>
      </dgm:spPr>
      <dgm:t>
        <a:bodyPr tIns="226800" anchor="t" anchorCtr="0"/>
        <a:lstStyle/>
        <a:p>
          <a:pPr algn="ctr"/>
          <a:r>
            <a:rPr lang="en-US" sz="3200" b="1" dirty="0" smtClean="0"/>
            <a:t>OPPORTUNITIES</a:t>
          </a:r>
          <a:endParaRPr lang="en-US" sz="3200" dirty="0" smtClean="0"/>
        </a:p>
        <a:p>
          <a:pPr algn="l"/>
          <a:r>
            <a:rPr lang="en-US" sz="1400" dirty="0" smtClean="0"/>
            <a:t>- Expansion to other cities</a:t>
          </a:r>
        </a:p>
        <a:p>
          <a:pPr algn="l"/>
          <a:r>
            <a:rPr lang="en-US" sz="1400" dirty="0" smtClean="0"/>
            <a:t>- International flights</a:t>
          </a:r>
        </a:p>
        <a:p>
          <a:pPr algn="l"/>
          <a:r>
            <a:rPr lang="en-US" sz="1400" dirty="0" smtClean="0"/>
            <a:t>- Further improve customer satisfaction and value</a:t>
          </a:r>
        </a:p>
        <a:p>
          <a:pPr algn="l"/>
          <a:endParaRPr lang="en-US" sz="1400" dirty="0" smtClean="0"/>
        </a:p>
        <a:p>
          <a:pPr algn="l"/>
          <a:endParaRPr lang="en-US" sz="1400" dirty="0" smtClean="0"/>
        </a:p>
        <a:p>
          <a:pPr algn="l"/>
          <a:endParaRPr lang="en-US" sz="1400" dirty="0" smtClean="0"/>
        </a:p>
        <a:p>
          <a:pPr algn="l"/>
          <a:endParaRPr lang="en-US" sz="1400" dirty="0" smtClean="0"/>
        </a:p>
        <a:p>
          <a:pPr algn="l"/>
          <a:r>
            <a:rPr lang="en-US" sz="1400" dirty="0" smtClean="0"/>
            <a:t> </a:t>
          </a:r>
          <a:endParaRPr lang="de-DE" sz="1400" dirty="0"/>
        </a:p>
      </dgm:t>
    </dgm:pt>
    <dgm:pt modelId="{E24B8944-A76C-468B-92EA-7B75C9549A08}" type="parTrans" cxnId="{DEEA8475-F2EF-4B78-A05F-180E6CE56B04}">
      <dgm:prSet/>
      <dgm:spPr/>
      <dgm:t>
        <a:bodyPr/>
        <a:lstStyle/>
        <a:p>
          <a:endParaRPr lang="de-DE"/>
        </a:p>
      </dgm:t>
    </dgm:pt>
    <dgm:pt modelId="{92C8BDD7-7B87-4C7A-8AFB-C339411A09D7}" type="sibTrans" cxnId="{DEEA8475-F2EF-4B78-A05F-180E6CE56B04}">
      <dgm:prSet/>
      <dgm:spPr/>
      <dgm:t>
        <a:bodyPr/>
        <a:lstStyle/>
        <a:p>
          <a:endParaRPr lang="de-DE"/>
        </a:p>
      </dgm:t>
    </dgm:pt>
    <dgm:pt modelId="{A28880DF-DAAE-4E02-BB27-2C56A591B5BE}">
      <dgm:prSet phldrT="[Text]"/>
      <dgm:spPr>
        <a:solidFill>
          <a:srgbClr val="0066FF">
            <a:alpha val="44000"/>
          </a:srgbClr>
        </a:solidFill>
      </dgm:spPr>
      <dgm:t>
        <a:bodyPr/>
        <a:lstStyle/>
        <a:p>
          <a:endParaRPr lang="de-DE"/>
        </a:p>
      </dgm:t>
    </dgm:pt>
    <dgm:pt modelId="{9EE75DF2-7763-4E73-8BE0-6BC6D40CC337}" type="parTrans" cxnId="{0997B565-E076-4F58-978F-9FE7A6305B64}">
      <dgm:prSet/>
      <dgm:spPr/>
      <dgm:t>
        <a:bodyPr/>
        <a:lstStyle/>
        <a:p>
          <a:endParaRPr lang="de-DE"/>
        </a:p>
      </dgm:t>
    </dgm:pt>
    <dgm:pt modelId="{862ACBC2-0A86-46EF-8260-5F6A829A5247}" type="sibTrans" cxnId="{0997B565-E076-4F58-978F-9FE7A6305B64}">
      <dgm:prSet/>
      <dgm:spPr/>
      <dgm:t>
        <a:bodyPr/>
        <a:lstStyle/>
        <a:p>
          <a:endParaRPr lang="de-DE"/>
        </a:p>
      </dgm:t>
    </dgm:pt>
    <dgm:pt modelId="{7413A07E-13A9-4235-A9E8-C54C6C26EC6E}">
      <dgm:prSet custT="1"/>
      <dgm:spPr>
        <a:solidFill>
          <a:srgbClr val="0066FF">
            <a:alpha val="44000"/>
          </a:srgbClr>
        </a:solidFill>
      </dgm:spPr>
      <dgm:t>
        <a:bodyPr/>
        <a:lstStyle/>
        <a:p>
          <a:pPr algn="ctr"/>
          <a:r>
            <a:rPr lang="en-US" sz="3200" b="1" dirty="0" smtClean="0"/>
            <a:t>THREATS</a:t>
          </a:r>
          <a:endParaRPr lang="en-US" sz="3200" dirty="0" smtClean="0"/>
        </a:p>
        <a:p>
          <a:pPr algn="l"/>
          <a:r>
            <a:rPr lang="en-US" sz="1400" dirty="0" smtClean="0"/>
            <a:t>- Recession - decrease in air travel</a:t>
          </a:r>
        </a:p>
        <a:p>
          <a:pPr algn="l"/>
          <a:r>
            <a:rPr lang="en-US" sz="1400" dirty="0" smtClean="0"/>
            <a:t>- Oil price</a:t>
          </a:r>
        </a:p>
        <a:p>
          <a:pPr algn="l"/>
          <a:r>
            <a:rPr lang="en-US" sz="1400" dirty="0" smtClean="0"/>
            <a:t>- Terrorist attacks</a:t>
          </a:r>
        </a:p>
        <a:p>
          <a:pPr algn="l"/>
          <a:endParaRPr lang="en-US" sz="1400" dirty="0" smtClean="0"/>
        </a:p>
      </dgm:t>
    </dgm:pt>
    <dgm:pt modelId="{DC4D3B3B-CBA6-4C23-BD5B-E36A8E730653}" type="parTrans" cxnId="{E8D9FD7D-9E12-4EF0-9957-CB2544E62148}">
      <dgm:prSet/>
      <dgm:spPr/>
      <dgm:t>
        <a:bodyPr/>
        <a:lstStyle/>
        <a:p>
          <a:endParaRPr lang="de-DE"/>
        </a:p>
      </dgm:t>
    </dgm:pt>
    <dgm:pt modelId="{3776FB2C-1BAE-46D5-8E4C-7B56B7D6D5FA}" type="sibTrans" cxnId="{E8D9FD7D-9E12-4EF0-9957-CB2544E62148}">
      <dgm:prSet/>
      <dgm:spPr/>
      <dgm:t>
        <a:bodyPr/>
        <a:lstStyle/>
        <a:p>
          <a:endParaRPr lang="de-DE"/>
        </a:p>
      </dgm:t>
    </dgm:pt>
    <dgm:pt modelId="{06FC1816-D926-4918-9945-2703F5F46ADD}">
      <dgm:prSet/>
      <dgm:spPr/>
      <dgm:t>
        <a:bodyPr/>
        <a:lstStyle/>
        <a:p>
          <a:endParaRPr lang="de-DE"/>
        </a:p>
      </dgm:t>
    </dgm:pt>
    <dgm:pt modelId="{64C64DAD-ED84-4317-806F-402736C101EE}" type="parTrans" cxnId="{51C3EA1F-C59C-45FA-AC0B-D33125C7F9EB}">
      <dgm:prSet/>
      <dgm:spPr/>
      <dgm:t>
        <a:bodyPr/>
        <a:lstStyle/>
        <a:p>
          <a:endParaRPr lang="de-DE"/>
        </a:p>
      </dgm:t>
    </dgm:pt>
    <dgm:pt modelId="{1688AB0F-30E2-46C6-9DAB-787031B41262}" type="sibTrans" cxnId="{51C3EA1F-C59C-45FA-AC0B-D33125C7F9EB}">
      <dgm:prSet/>
      <dgm:spPr/>
      <dgm:t>
        <a:bodyPr/>
        <a:lstStyle/>
        <a:p>
          <a:endParaRPr lang="de-DE"/>
        </a:p>
      </dgm:t>
    </dgm:pt>
    <dgm:pt modelId="{882E0C92-249F-43DE-A2A8-62720EBAD8C3}">
      <dgm:prSet/>
      <dgm:spPr/>
      <dgm:t>
        <a:bodyPr/>
        <a:lstStyle/>
        <a:p>
          <a:endParaRPr lang="de-DE"/>
        </a:p>
      </dgm:t>
    </dgm:pt>
    <dgm:pt modelId="{DA0A9ADC-3063-4AE8-97C6-5F9C3AF79EA3}" type="parTrans" cxnId="{0A154CCB-9B61-4CB5-BFFD-F19E2AD134B3}">
      <dgm:prSet/>
      <dgm:spPr/>
      <dgm:t>
        <a:bodyPr/>
        <a:lstStyle/>
        <a:p>
          <a:endParaRPr lang="de-DE"/>
        </a:p>
      </dgm:t>
    </dgm:pt>
    <dgm:pt modelId="{8EFACE1C-F414-4506-A791-902ED0B3A95E}" type="sibTrans" cxnId="{0A154CCB-9B61-4CB5-BFFD-F19E2AD134B3}">
      <dgm:prSet/>
      <dgm:spPr/>
      <dgm:t>
        <a:bodyPr/>
        <a:lstStyle/>
        <a:p>
          <a:endParaRPr lang="de-DE"/>
        </a:p>
      </dgm:t>
    </dgm:pt>
    <dgm:pt modelId="{A02E6982-E970-4C9F-B2F0-05BEC2EA6377}">
      <dgm:prSet/>
      <dgm:spPr/>
      <dgm:t>
        <a:bodyPr/>
        <a:lstStyle/>
        <a:p>
          <a:endParaRPr lang="de-DE"/>
        </a:p>
      </dgm:t>
    </dgm:pt>
    <dgm:pt modelId="{F479207B-C486-4300-8A24-8AB8AC156811}" type="parTrans" cxnId="{52B84D10-D70C-4574-88AF-E91BA89FA69D}">
      <dgm:prSet/>
      <dgm:spPr/>
      <dgm:t>
        <a:bodyPr/>
        <a:lstStyle/>
        <a:p>
          <a:endParaRPr lang="de-DE"/>
        </a:p>
      </dgm:t>
    </dgm:pt>
    <dgm:pt modelId="{F317C957-3AAD-43F9-9395-69C6B9DEB44F}" type="sibTrans" cxnId="{52B84D10-D70C-4574-88AF-E91BA89FA69D}">
      <dgm:prSet/>
      <dgm:spPr/>
      <dgm:t>
        <a:bodyPr/>
        <a:lstStyle/>
        <a:p>
          <a:endParaRPr lang="de-DE"/>
        </a:p>
      </dgm:t>
    </dgm:pt>
    <dgm:pt modelId="{248AAF4A-5991-4DB7-9E5F-43C031FEB11F}">
      <dgm:prSet/>
      <dgm:spPr/>
      <dgm:t>
        <a:bodyPr/>
        <a:lstStyle/>
        <a:p>
          <a:endParaRPr lang="de-DE"/>
        </a:p>
      </dgm:t>
    </dgm:pt>
    <dgm:pt modelId="{ABC6AE3A-3579-4DDA-9A40-1707FFF00040}" type="parTrans" cxnId="{3141D4F7-6F33-42A5-B947-9658341A0638}">
      <dgm:prSet/>
      <dgm:spPr/>
      <dgm:t>
        <a:bodyPr/>
        <a:lstStyle/>
        <a:p>
          <a:endParaRPr lang="de-DE"/>
        </a:p>
      </dgm:t>
    </dgm:pt>
    <dgm:pt modelId="{BBCA4A04-D907-49D1-A59D-099B9634D658}" type="sibTrans" cxnId="{3141D4F7-6F33-42A5-B947-9658341A0638}">
      <dgm:prSet/>
      <dgm:spPr/>
      <dgm:t>
        <a:bodyPr/>
        <a:lstStyle/>
        <a:p>
          <a:endParaRPr lang="de-DE"/>
        </a:p>
      </dgm:t>
    </dgm:pt>
    <dgm:pt modelId="{6E0207B4-0495-4A3D-A9F8-FBAE4EF8575C}">
      <dgm:prSet/>
      <dgm:spPr/>
      <dgm:t>
        <a:bodyPr/>
        <a:lstStyle/>
        <a:p>
          <a:endParaRPr lang="de-DE"/>
        </a:p>
      </dgm:t>
    </dgm:pt>
    <dgm:pt modelId="{D67E00F4-DDD7-449F-9D5F-A45584CDE460}" type="parTrans" cxnId="{55E108CF-6DB8-47D8-883F-693A8CF98319}">
      <dgm:prSet/>
      <dgm:spPr/>
      <dgm:t>
        <a:bodyPr/>
        <a:lstStyle/>
        <a:p>
          <a:endParaRPr lang="de-DE"/>
        </a:p>
      </dgm:t>
    </dgm:pt>
    <dgm:pt modelId="{B07C0AC8-8681-429E-9BB2-BF722F88AD03}" type="sibTrans" cxnId="{55E108CF-6DB8-47D8-883F-693A8CF98319}">
      <dgm:prSet/>
      <dgm:spPr/>
      <dgm:t>
        <a:bodyPr/>
        <a:lstStyle/>
        <a:p>
          <a:endParaRPr lang="de-DE"/>
        </a:p>
      </dgm:t>
    </dgm:pt>
    <dgm:pt modelId="{4DABA1E1-EA06-4833-96E2-E59E458A42E2}">
      <dgm:prSet/>
      <dgm:spPr/>
      <dgm:t>
        <a:bodyPr/>
        <a:lstStyle/>
        <a:p>
          <a:endParaRPr lang="de-DE"/>
        </a:p>
      </dgm:t>
    </dgm:pt>
    <dgm:pt modelId="{4B3280CF-09FE-4F6F-98D4-96129365CB00}" type="parTrans" cxnId="{1BF9DECC-AB1B-4057-85C9-23903C4CDFC2}">
      <dgm:prSet/>
      <dgm:spPr/>
      <dgm:t>
        <a:bodyPr/>
        <a:lstStyle/>
        <a:p>
          <a:endParaRPr lang="de-DE"/>
        </a:p>
      </dgm:t>
    </dgm:pt>
    <dgm:pt modelId="{B1F3F1CD-F4B5-48D8-BBF6-F6531E4FEE70}" type="sibTrans" cxnId="{1BF9DECC-AB1B-4057-85C9-23903C4CDFC2}">
      <dgm:prSet/>
      <dgm:spPr/>
      <dgm:t>
        <a:bodyPr/>
        <a:lstStyle/>
        <a:p>
          <a:endParaRPr lang="de-DE"/>
        </a:p>
      </dgm:t>
    </dgm:pt>
    <dgm:pt modelId="{248A1F18-8A91-4DE8-9CEF-0FA9A50933F3}" type="pres">
      <dgm:prSet presAssocID="{B2E94C90-765E-4A44-92D3-996AAC8E6748}" presName="diagram" presStyleCnt="0">
        <dgm:presLayoutVars>
          <dgm:chMax val="1"/>
          <dgm:dir/>
          <dgm:animLvl val="ctr"/>
          <dgm:resizeHandles val="exact"/>
        </dgm:presLayoutVars>
      </dgm:prSet>
      <dgm:spPr/>
      <dgm:t>
        <a:bodyPr/>
        <a:lstStyle/>
        <a:p>
          <a:endParaRPr lang="de-DE"/>
        </a:p>
      </dgm:t>
    </dgm:pt>
    <dgm:pt modelId="{68D68F64-A448-429B-8EEC-7152B554C942}" type="pres">
      <dgm:prSet presAssocID="{B2E94C90-765E-4A44-92D3-996AAC8E6748}" presName="matrix" presStyleCnt="0"/>
      <dgm:spPr/>
    </dgm:pt>
    <dgm:pt modelId="{2EC23C3B-9673-4964-825A-08EA593ED6D3}" type="pres">
      <dgm:prSet presAssocID="{B2E94C90-765E-4A44-92D3-996AAC8E6748}" presName="tile1" presStyleLbl="node1" presStyleIdx="0" presStyleCnt="4" custLinFactNeighborX="-16000" custLinFactNeighborY="-9303"/>
      <dgm:spPr/>
      <dgm:t>
        <a:bodyPr/>
        <a:lstStyle/>
        <a:p>
          <a:endParaRPr lang="de-DE"/>
        </a:p>
      </dgm:t>
    </dgm:pt>
    <dgm:pt modelId="{DCD60AD6-D826-438F-B0EA-340E927C7197}" type="pres">
      <dgm:prSet presAssocID="{B2E94C90-765E-4A44-92D3-996AAC8E6748}" presName="tile1text" presStyleLbl="node1" presStyleIdx="0" presStyleCnt="4">
        <dgm:presLayoutVars>
          <dgm:chMax val="0"/>
          <dgm:chPref val="0"/>
          <dgm:bulletEnabled val="1"/>
        </dgm:presLayoutVars>
      </dgm:prSet>
      <dgm:spPr/>
      <dgm:t>
        <a:bodyPr/>
        <a:lstStyle/>
        <a:p>
          <a:endParaRPr lang="de-DE"/>
        </a:p>
      </dgm:t>
    </dgm:pt>
    <dgm:pt modelId="{DA44657B-1B4D-41B6-9290-478C779B7855}" type="pres">
      <dgm:prSet presAssocID="{B2E94C90-765E-4A44-92D3-996AAC8E6748}" presName="tile2" presStyleLbl="node1" presStyleIdx="1" presStyleCnt="4"/>
      <dgm:spPr/>
      <dgm:t>
        <a:bodyPr/>
        <a:lstStyle/>
        <a:p>
          <a:endParaRPr lang="de-DE"/>
        </a:p>
      </dgm:t>
    </dgm:pt>
    <dgm:pt modelId="{D278231B-363B-4648-AD6A-68864F4EAC15}" type="pres">
      <dgm:prSet presAssocID="{B2E94C90-765E-4A44-92D3-996AAC8E6748}" presName="tile2text" presStyleLbl="node1" presStyleIdx="1" presStyleCnt="4">
        <dgm:presLayoutVars>
          <dgm:chMax val="0"/>
          <dgm:chPref val="0"/>
          <dgm:bulletEnabled val="1"/>
        </dgm:presLayoutVars>
      </dgm:prSet>
      <dgm:spPr/>
      <dgm:t>
        <a:bodyPr/>
        <a:lstStyle/>
        <a:p>
          <a:endParaRPr lang="de-DE"/>
        </a:p>
      </dgm:t>
    </dgm:pt>
    <dgm:pt modelId="{DE155EDF-8E73-4447-A08A-C57ED9E5DAB1}" type="pres">
      <dgm:prSet presAssocID="{B2E94C90-765E-4A44-92D3-996AAC8E6748}" presName="tile3" presStyleLbl="node1" presStyleIdx="2" presStyleCnt="4" custScaleY="98837"/>
      <dgm:spPr/>
      <dgm:t>
        <a:bodyPr/>
        <a:lstStyle/>
        <a:p>
          <a:endParaRPr lang="de-DE"/>
        </a:p>
      </dgm:t>
    </dgm:pt>
    <dgm:pt modelId="{4556B459-A17F-418C-80F3-420A29B85C1C}" type="pres">
      <dgm:prSet presAssocID="{B2E94C90-765E-4A44-92D3-996AAC8E6748}" presName="tile3text" presStyleLbl="node1" presStyleIdx="2" presStyleCnt="4">
        <dgm:presLayoutVars>
          <dgm:chMax val="0"/>
          <dgm:chPref val="0"/>
          <dgm:bulletEnabled val="1"/>
        </dgm:presLayoutVars>
      </dgm:prSet>
      <dgm:spPr/>
      <dgm:t>
        <a:bodyPr/>
        <a:lstStyle/>
        <a:p>
          <a:endParaRPr lang="de-DE"/>
        </a:p>
      </dgm:t>
    </dgm:pt>
    <dgm:pt modelId="{96D22A1B-6D95-4989-91EC-7B9F5E61672A}" type="pres">
      <dgm:prSet presAssocID="{B2E94C90-765E-4A44-92D3-996AAC8E6748}" presName="tile4" presStyleLbl="node1" presStyleIdx="3" presStyleCnt="4"/>
      <dgm:spPr/>
      <dgm:t>
        <a:bodyPr/>
        <a:lstStyle/>
        <a:p>
          <a:endParaRPr lang="de-DE"/>
        </a:p>
      </dgm:t>
    </dgm:pt>
    <dgm:pt modelId="{C856C5A1-B66B-4C10-8160-789B92E2D85B}" type="pres">
      <dgm:prSet presAssocID="{B2E94C90-765E-4A44-92D3-996AAC8E6748}" presName="tile4text" presStyleLbl="node1" presStyleIdx="3" presStyleCnt="4">
        <dgm:presLayoutVars>
          <dgm:chMax val="0"/>
          <dgm:chPref val="0"/>
          <dgm:bulletEnabled val="1"/>
        </dgm:presLayoutVars>
      </dgm:prSet>
      <dgm:spPr/>
      <dgm:t>
        <a:bodyPr/>
        <a:lstStyle/>
        <a:p>
          <a:endParaRPr lang="de-DE"/>
        </a:p>
      </dgm:t>
    </dgm:pt>
    <dgm:pt modelId="{C68080ED-D023-47F6-AF89-3DCECAE0A4A8}" type="pres">
      <dgm:prSet presAssocID="{B2E94C90-765E-4A44-92D3-996AAC8E6748}" presName="centerTile" presStyleLbl="fgShp" presStyleIdx="0" presStyleCnt="1">
        <dgm:presLayoutVars>
          <dgm:chMax val="0"/>
          <dgm:chPref val="0"/>
        </dgm:presLayoutVars>
      </dgm:prSet>
      <dgm:spPr/>
      <dgm:t>
        <a:bodyPr/>
        <a:lstStyle/>
        <a:p>
          <a:endParaRPr lang="de-DE"/>
        </a:p>
      </dgm:t>
    </dgm:pt>
  </dgm:ptLst>
  <dgm:cxnLst>
    <dgm:cxn modelId="{CAC1C828-16BF-4E0E-8C3D-32E0D202DAD7}" type="presOf" srcId="{987946C5-DD4E-4995-BF2B-7B7EE0B49893}" destId="{2EC23C3B-9673-4964-825A-08EA593ED6D3}" srcOrd="0" destOrd="0" presId="urn:microsoft.com/office/officeart/2005/8/layout/matrix1"/>
    <dgm:cxn modelId="{D6E38220-112B-4329-841F-47B28E97A8BC}" type="presOf" srcId="{7413A07E-13A9-4235-A9E8-C54C6C26EC6E}" destId="{96D22A1B-6D95-4989-91EC-7B9F5E61672A}" srcOrd="0" destOrd="0" presId="urn:microsoft.com/office/officeart/2005/8/layout/matrix1"/>
    <dgm:cxn modelId="{DEEA8475-F2EF-4B78-A05F-180E6CE56B04}" srcId="{ED71BDE8-7602-4F54-9851-FD19715425D7}" destId="{3961A662-C55C-49EA-9055-9F2365161680}" srcOrd="2" destOrd="0" parTransId="{E24B8944-A76C-468B-92EA-7B75C9549A08}" sibTransId="{92C8BDD7-7B87-4C7A-8AFB-C339411A09D7}"/>
    <dgm:cxn modelId="{08C4C4E9-825E-4365-B9AE-C77EBCABAF30}" type="presOf" srcId="{7413A07E-13A9-4235-A9E8-C54C6C26EC6E}" destId="{C856C5A1-B66B-4C10-8160-789B92E2D85B}" srcOrd="1" destOrd="0" presId="urn:microsoft.com/office/officeart/2005/8/layout/matrix1"/>
    <dgm:cxn modelId="{A9353585-8CE0-47F6-8FF2-318A10D973AC}" type="presOf" srcId="{3961A662-C55C-49EA-9055-9F2365161680}" destId="{DE155EDF-8E73-4447-A08A-C57ED9E5DAB1}" srcOrd="0" destOrd="0" presId="urn:microsoft.com/office/officeart/2005/8/layout/matrix1"/>
    <dgm:cxn modelId="{B304DEE9-1E0D-4DBB-B79F-2B00D572C110}" type="presOf" srcId="{3961A662-C55C-49EA-9055-9F2365161680}" destId="{4556B459-A17F-418C-80F3-420A29B85C1C}" srcOrd="1" destOrd="0" presId="urn:microsoft.com/office/officeart/2005/8/layout/matrix1"/>
    <dgm:cxn modelId="{E8D9FD7D-9E12-4EF0-9957-CB2544E62148}" srcId="{ED71BDE8-7602-4F54-9851-FD19715425D7}" destId="{7413A07E-13A9-4235-A9E8-C54C6C26EC6E}" srcOrd="3" destOrd="0" parTransId="{DC4D3B3B-CBA6-4C23-BD5B-E36A8E730653}" sibTransId="{3776FB2C-1BAE-46D5-8E4C-7B56B7D6D5FA}"/>
    <dgm:cxn modelId="{861D6586-A0BD-44CA-AEB7-868A6CA37A6C}" srcId="{ED71BDE8-7602-4F54-9851-FD19715425D7}" destId="{987946C5-DD4E-4995-BF2B-7B7EE0B49893}" srcOrd="0" destOrd="0" parTransId="{0F24D761-83EB-468F-B407-2915D6984224}" sibTransId="{35315D0F-8256-4C8E-9FF9-91533B3F1869}"/>
    <dgm:cxn modelId="{0A154CCB-9B61-4CB5-BFFD-F19E2AD134B3}" srcId="{ED71BDE8-7602-4F54-9851-FD19715425D7}" destId="{882E0C92-249F-43DE-A2A8-62720EBAD8C3}" srcOrd="5" destOrd="0" parTransId="{DA0A9ADC-3063-4AE8-97C6-5F9C3AF79EA3}" sibTransId="{8EFACE1C-F414-4506-A791-902ED0B3A95E}"/>
    <dgm:cxn modelId="{0997B565-E076-4F58-978F-9FE7A6305B64}" srcId="{ED71BDE8-7602-4F54-9851-FD19715425D7}" destId="{A28880DF-DAAE-4E02-BB27-2C56A591B5BE}" srcOrd="10" destOrd="0" parTransId="{9EE75DF2-7763-4E73-8BE0-6BC6D40CC337}" sibTransId="{862ACBC2-0A86-46EF-8260-5F6A829A5247}"/>
    <dgm:cxn modelId="{60F5DB70-A649-491E-BBEA-AE631EFEF09B}" srcId="{ED71BDE8-7602-4F54-9851-FD19715425D7}" destId="{4261951E-1284-466A-917D-C0C7D03C567C}" srcOrd="1" destOrd="0" parTransId="{4C2D4CC5-B6CA-489D-8C33-6108C692778D}" sibTransId="{5C1A890A-058D-48A9-BA31-767942E421DE}"/>
    <dgm:cxn modelId="{B2E884AD-90F6-4268-BDC6-C08E02327A0A}" type="presOf" srcId="{4261951E-1284-466A-917D-C0C7D03C567C}" destId="{D278231B-363B-4648-AD6A-68864F4EAC15}" srcOrd="1" destOrd="0" presId="urn:microsoft.com/office/officeart/2005/8/layout/matrix1"/>
    <dgm:cxn modelId="{D05521A6-FAAD-455A-A407-97E38480DFC0}" type="presOf" srcId="{ED71BDE8-7602-4F54-9851-FD19715425D7}" destId="{C68080ED-D023-47F6-AF89-3DCECAE0A4A8}" srcOrd="0" destOrd="0" presId="urn:microsoft.com/office/officeart/2005/8/layout/matrix1"/>
    <dgm:cxn modelId="{1BF9DECC-AB1B-4057-85C9-23903C4CDFC2}" srcId="{ED71BDE8-7602-4F54-9851-FD19715425D7}" destId="{4DABA1E1-EA06-4833-96E2-E59E458A42E2}" srcOrd="9" destOrd="0" parTransId="{4B3280CF-09FE-4F6F-98D4-96129365CB00}" sibTransId="{B1F3F1CD-F4B5-48D8-BBF6-F6531E4FEE70}"/>
    <dgm:cxn modelId="{55E108CF-6DB8-47D8-883F-693A8CF98319}" srcId="{ED71BDE8-7602-4F54-9851-FD19715425D7}" destId="{6E0207B4-0495-4A3D-A9F8-FBAE4EF8575C}" srcOrd="8" destOrd="0" parTransId="{D67E00F4-DDD7-449F-9D5F-A45584CDE460}" sibTransId="{B07C0AC8-8681-429E-9BB2-BF722F88AD03}"/>
    <dgm:cxn modelId="{B4762A58-FC79-4F33-BE41-8623DA4DD9DA}" srcId="{B2E94C90-765E-4A44-92D3-996AAC8E6748}" destId="{ED71BDE8-7602-4F54-9851-FD19715425D7}" srcOrd="0" destOrd="0" parTransId="{7A4F5B94-D099-4AB8-A5FE-A6F6504255FA}" sibTransId="{81A669C6-14EF-47A8-9E2A-FC13887599A0}"/>
    <dgm:cxn modelId="{52B84D10-D70C-4574-88AF-E91BA89FA69D}" srcId="{ED71BDE8-7602-4F54-9851-FD19715425D7}" destId="{A02E6982-E970-4C9F-B2F0-05BEC2EA6377}" srcOrd="6" destOrd="0" parTransId="{F479207B-C486-4300-8A24-8AB8AC156811}" sibTransId="{F317C957-3AAD-43F9-9395-69C6B9DEB44F}"/>
    <dgm:cxn modelId="{B039A4D0-4C08-45F9-AA4F-7D75F094C9C9}" type="presOf" srcId="{4261951E-1284-466A-917D-C0C7D03C567C}" destId="{DA44657B-1B4D-41B6-9290-478C779B7855}" srcOrd="0" destOrd="0" presId="urn:microsoft.com/office/officeart/2005/8/layout/matrix1"/>
    <dgm:cxn modelId="{FB3CD19C-5DBC-4453-86AA-C9901B8988C0}" type="presOf" srcId="{B2E94C90-765E-4A44-92D3-996AAC8E6748}" destId="{248A1F18-8A91-4DE8-9CEF-0FA9A50933F3}" srcOrd="0" destOrd="0" presId="urn:microsoft.com/office/officeart/2005/8/layout/matrix1"/>
    <dgm:cxn modelId="{3141D4F7-6F33-42A5-B947-9658341A0638}" srcId="{ED71BDE8-7602-4F54-9851-FD19715425D7}" destId="{248AAF4A-5991-4DB7-9E5F-43C031FEB11F}" srcOrd="7" destOrd="0" parTransId="{ABC6AE3A-3579-4DDA-9A40-1707FFF00040}" sibTransId="{BBCA4A04-D907-49D1-A59D-099B9634D658}"/>
    <dgm:cxn modelId="{51C3EA1F-C59C-45FA-AC0B-D33125C7F9EB}" srcId="{ED71BDE8-7602-4F54-9851-FD19715425D7}" destId="{06FC1816-D926-4918-9945-2703F5F46ADD}" srcOrd="4" destOrd="0" parTransId="{64C64DAD-ED84-4317-806F-402736C101EE}" sibTransId="{1688AB0F-30E2-46C6-9DAB-787031B41262}"/>
    <dgm:cxn modelId="{F03B7039-9679-4B5E-AAB3-78B76058DF33}" type="presOf" srcId="{987946C5-DD4E-4995-BF2B-7B7EE0B49893}" destId="{DCD60AD6-D826-438F-B0EA-340E927C7197}" srcOrd="1" destOrd="0" presId="urn:microsoft.com/office/officeart/2005/8/layout/matrix1"/>
    <dgm:cxn modelId="{E20BB68B-4EAA-4157-ADB8-42EF6FF49258}" type="presParOf" srcId="{248A1F18-8A91-4DE8-9CEF-0FA9A50933F3}" destId="{68D68F64-A448-429B-8EEC-7152B554C942}" srcOrd="0" destOrd="0" presId="urn:microsoft.com/office/officeart/2005/8/layout/matrix1"/>
    <dgm:cxn modelId="{FC5F993F-14D6-43AF-9491-736E26767C13}" type="presParOf" srcId="{68D68F64-A448-429B-8EEC-7152B554C942}" destId="{2EC23C3B-9673-4964-825A-08EA593ED6D3}" srcOrd="0" destOrd="0" presId="urn:microsoft.com/office/officeart/2005/8/layout/matrix1"/>
    <dgm:cxn modelId="{B09B7DCE-ED3B-4EB2-A11C-8F6F6632405C}" type="presParOf" srcId="{68D68F64-A448-429B-8EEC-7152B554C942}" destId="{DCD60AD6-D826-438F-B0EA-340E927C7197}" srcOrd="1" destOrd="0" presId="urn:microsoft.com/office/officeart/2005/8/layout/matrix1"/>
    <dgm:cxn modelId="{A465B641-9718-41EF-9BE6-8CC49405B3A5}" type="presParOf" srcId="{68D68F64-A448-429B-8EEC-7152B554C942}" destId="{DA44657B-1B4D-41B6-9290-478C779B7855}" srcOrd="2" destOrd="0" presId="urn:microsoft.com/office/officeart/2005/8/layout/matrix1"/>
    <dgm:cxn modelId="{1D6CC7D3-9B34-4184-A18B-18D0F8493FA3}" type="presParOf" srcId="{68D68F64-A448-429B-8EEC-7152B554C942}" destId="{D278231B-363B-4648-AD6A-68864F4EAC15}" srcOrd="3" destOrd="0" presId="urn:microsoft.com/office/officeart/2005/8/layout/matrix1"/>
    <dgm:cxn modelId="{BE704976-C12C-4ADE-92FC-D9B6B3EC83C0}" type="presParOf" srcId="{68D68F64-A448-429B-8EEC-7152B554C942}" destId="{DE155EDF-8E73-4447-A08A-C57ED9E5DAB1}" srcOrd="4" destOrd="0" presId="urn:microsoft.com/office/officeart/2005/8/layout/matrix1"/>
    <dgm:cxn modelId="{E5C242DE-F0C7-4308-A11F-616FC442A4CB}" type="presParOf" srcId="{68D68F64-A448-429B-8EEC-7152B554C942}" destId="{4556B459-A17F-418C-80F3-420A29B85C1C}" srcOrd="5" destOrd="0" presId="urn:microsoft.com/office/officeart/2005/8/layout/matrix1"/>
    <dgm:cxn modelId="{D27D4987-71A2-4A8C-A656-2D23E6FEB67D}" type="presParOf" srcId="{68D68F64-A448-429B-8EEC-7152B554C942}" destId="{96D22A1B-6D95-4989-91EC-7B9F5E61672A}" srcOrd="6" destOrd="0" presId="urn:microsoft.com/office/officeart/2005/8/layout/matrix1"/>
    <dgm:cxn modelId="{0F999B64-9288-4898-B2F3-C0E3FDCCD15D}" type="presParOf" srcId="{68D68F64-A448-429B-8EEC-7152B554C942}" destId="{C856C5A1-B66B-4C10-8160-789B92E2D85B}" srcOrd="7" destOrd="0" presId="urn:microsoft.com/office/officeart/2005/8/layout/matrix1"/>
    <dgm:cxn modelId="{90E04BAB-6EDB-4B26-A2D0-325D881B7AFD}" type="presParOf" srcId="{248A1F18-8A91-4DE8-9CEF-0FA9A50933F3}" destId="{C68080ED-D023-47F6-AF89-3DCECAE0A4A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C4E135-FC04-D441-BACA-77F4BA7BF866}" type="doc">
      <dgm:prSet loTypeId="urn:microsoft.com/office/officeart/2005/8/layout/matrix3" loCatId="" qsTypeId="urn:microsoft.com/office/officeart/2005/8/quickstyle/simple4" qsCatId="simple" csTypeId="urn:microsoft.com/office/officeart/2005/8/colors/colorful3" csCatId="colorful" phldr="1"/>
      <dgm:spPr/>
      <dgm:t>
        <a:bodyPr/>
        <a:lstStyle/>
        <a:p>
          <a:endParaRPr lang="en-US"/>
        </a:p>
      </dgm:t>
    </dgm:pt>
    <dgm:pt modelId="{2917AB00-11E9-384C-A87B-889A7B788ED0}">
      <dgm:prSet phldrT="[Text]" custT="1"/>
      <dgm:spPr/>
      <dgm:t>
        <a:bodyPr/>
        <a:lstStyle/>
        <a:p>
          <a:pPr algn="l"/>
          <a:r>
            <a:rPr lang="en-US" sz="1800" b="1" u="sng" dirty="0" smtClean="0">
              <a:solidFill>
                <a:schemeClr val="tx1"/>
              </a:solidFill>
            </a:rPr>
            <a:t>Strengths</a:t>
          </a:r>
        </a:p>
        <a:p>
          <a:pPr algn="l"/>
          <a:r>
            <a:rPr lang="en-US" sz="1800" b="1" dirty="0" smtClean="0">
              <a:solidFill>
                <a:schemeClr val="tx1"/>
              </a:solidFill>
            </a:rPr>
            <a:t>- Wide-spread operational network and strong fleet operations</a:t>
          </a:r>
        </a:p>
        <a:p>
          <a:pPr algn="l"/>
          <a:r>
            <a:rPr lang="en-US" sz="1800" b="1" dirty="0" smtClean="0">
              <a:solidFill>
                <a:schemeClr val="tx1"/>
              </a:solidFill>
            </a:rPr>
            <a:t>- Robust market position</a:t>
          </a:r>
        </a:p>
        <a:p>
          <a:pPr algn="l"/>
          <a:r>
            <a:rPr lang="en-US" sz="1800" b="1" dirty="0" smtClean="0">
              <a:solidFill>
                <a:schemeClr val="tx1"/>
              </a:solidFill>
            </a:rPr>
            <a:t>- Geographical diversified operations  </a:t>
          </a:r>
          <a:endParaRPr lang="en-US" sz="1800" b="1" dirty="0">
            <a:solidFill>
              <a:schemeClr val="tx1"/>
            </a:solidFill>
          </a:endParaRPr>
        </a:p>
      </dgm:t>
    </dgm:pt>
    <dgm:pt modelId="{311CCCD6-369B-6C41-8ABD-80DB46DC165F}" type="parTrans" cxnId="{AA2DDC04-D62D-104C-8A04-3C0D2BD08506}">
      <dgm:prSet/>
      <dgm:spPr/>
      <dgm:t>
        <a:bodyPr/>
        <a:lstStyle/>
        <a:p>
          <a:endParaRPr lang="en-US"/>
        </a:p>
      </dgm:t>
    </dgm:pt>
    <dgm:pt modelId="{407C49CA-9498-BB4A-8637-FD94C26E5AB5}" type="sibTrans" cxnId="{AA2DDC04-D62D-104C-8A04-3C0D2BD08506}">
      <dgm:prSet/>
      <dgm:spPr/>
      <dgm:t>
        <a:bodyPr/>
        <a:lstStyle/>
        <a:p>
          <a:endParaRPr lang="en-US"/>
        </a:p>
      </dgm:t>
    </dgm:pt>
    <dgm:pt modelId="{52EFA07C-62D9-3D43-9FB7-7C9EE837301A}">
      <dgm:prSet phldrT="[Text]" custT="1"/>
      <dgm:spPr/>
      <dgm:t>
        <a:bodyPr/>
        <a:lstStyle/>
        <a:p>
          <a:pPr algn="l"/>
          <a:r>
            <a:rPr lang="en-US" sz="1800" b="1" u="sng" dirty="0" smtClean="0">
              <a:solidFill>
                <a:srgbClr val="000000"/>
              </a:solidFill>
            </a:rPr>
            <a:t>Weaknesses</a:t>
          </a:r>
        </a:p>
        <a:p>
          <a:pPr algn="l"/>
          <a:r>
            <a:rPr lang="en-US" sz="1800" b="1" dirty="0" smtClean="0">
              <a:solidFill>
                <a:srgbClr val="000000"/>
              </a:solidFill>
            </a:rPr>
            <a:t>-Antitrust investigations and proceedings hamper the reputation</a:t>
          </a:r>
        </a:p>
        <a:p>
          <a:pPr algn="l"/>
          <a:r>
            <a:rPr lang="en-US" sz="1800" b="1" dirty="0" smtClean="0">
              <a:solidFill>
                <a:srgbClr val="000000"/>
              </a:solidFill>
            </a:rPr>
            <a:t>-Obligations under finance leases </a:t>
          </a:r>
          <a:endParaRPr lang="en-US" sz="1800" b="1" dirty="0">
            <a:solidFill>
              <a:srgbClr val="000000"/>
            </a:solidFill>
          </a:endParaRPr>
        </a:p>
      </dgm:t>
    </dgm:pt>
    <dgm:pt modelId="{817F73CE-AECE-9C47-8385-214BA43E206C}" type="parTrans" cxnId="{BDFB0B5B-FFA2-E84F-918C-DA124CBC7C00}">
      <dgm:prSet/>
      <dgm:spPr/>
      <dgm:t>
        <a:bodyPr/>
        <a:lstStyle/>
        <a:p>
          <a:endParaRPr lang="en-US"/>
        </a:p>
      </dgm:t>
    </dgm:pt>
    <dgm:pt modelId="{B57D70A8-C469-EC47-BB9C-3B202D98F7D4}" type="sibTrans" cxnId="{BDFB0B5B-FFA2-E84F-918C-DA124CBC7C00}">
      <dgm:prSet/>
      <dgm:spPr/>
      <dgm:t>
        <a:bodyPr/>
        <a:lstStyle/>
        <a:p>
          <a:endParaRPr lang="en-US"/>
        </a:p>
      </dgm:t>
    </dgm:pt>
    <dgm:pt modelId="{BD097E6C-92AA-F947-AC73-5A0BB5192FEB}">
      <dgm:prSet phldrT="[Text]" custT="1"/>
      <dgm:spPr/>
      <dgm:t>
        <a:bodyPr/>
        <a:lstStyle/>
        <a:p>
          <a:pPr algn="l"/>
          <a:r>
            <a:rPr lang="en-US" sz="1800" b="1" u="sng" dirty="0" smtClean="0">
              <a:solidFill>
                <a:srgbClr val="000000"/>
              </a:solidFill>
            </a:rPr>
            <a:t>Opportunities</a:t>
          </a:r>
        </a:p>
        <a:p>
          <a:pPr algn="l"/>
          <a:r>
            <a:rPr lang="en-US" sz="1800" b="1" dirty="0" smtClean="0">
              <a:solidFill>
                <a:srgbClr val="000000"/>
              </a:solidFill>
            </a:rPr>
            <a:t>-Growing global tourism industry</a:t>
          </a:r>
        </a:p>
        <a:p>
          <a:pPr algn="l"/>
          <a:r>
            <a:rPr lang="en-US" sz="1800" b="1" dirty="0" smtClean="0">
              <a:solidFill>
                <a:srgbClr val="000000"/>
              </a:solidFill>
            </a:rPr>
            <a:t> -Positive outlook of Asia-Pacific airlines industry </a:t>
          </a:r>
          <a:r>
            <a:rPr lang="en-US" sz="1800" b="1" u="sng" dirty="0" smtClean="0">
              <a:solidFill>
                <a:srgbClr val="000000"/>
              </a:solidFill>
            </a:rPr>
            <a:t>  </a:t>
          </a:r>
          <a:endParaRPr lang="en-US" sz="1800" b="1" u="sng" dirty="0">
            <a:solidFill>
              <a:srgbClr val="000000"/>
            </a:solidFill>
          </a:endParaRPr>
        </a:p>
      </dgm:t>
    </dgm:pt>
    <dgm:pt modelId="{E018ED08-AF01-A648-8855-B61B51DE45F1}" type="parTrans" cxnId="{E3F96C7F-F265-EC40-86D6-3EB882EE6A57}">
      <dgm:prSet/>
      <dgm:spPr/>
      <dgm:t>
        <a:bodyPr/>
        <a:lstStyle/>
        <a:p>
          <a:endParaRPr lang="en-US"/>
        </a:p>
      </dgm:t>
    </dgm:pt>
    <dgm:pt modelId="{621DFC3A-08B5-CD4E-8913-D1251D749B09}" type="sibTrans" cxnId="{E3F96C7F-F265-EC40-86D6-3EB882EE6A57}">
      <dgm:prSet/>
      <dgm:spPr/>
      <dgm:t>
        <a:bodyPr/>
        <a:lstStyle/>
        <a:p>
          <a:endParaRPr lang="en-US"/>
        </a:p>
      </dgm:t>
    </dgm:pt>
    <dgm:pt modelId="{BDA64F50-F350-4648-8828-DD8760259920}">
      <dgm:prSet phldrT="[Text]" custT="1"/>
      <dgm:spPr/>
      <dgm:t>
        <a:bodyPr/>
        <a:lstStyle/>
        <a:p>
          <a:pPr algn="l"/>
          <a:r>
            <a:rPr lang="en-US" sz="1800" b="1" u="sng" dirty="0" smtClean="0">
              <a:solidFill>
                <a:srgbClr val="000000"/>
              </a:solidFill>
            </a:rPr>
            <a:t>Threats</a:t>
          </a:r>
        </a:p>
        <a:p>
          <a:pPr algn="l"/>
          <a:r>
            <a:rPr lang="en-US" sz="1800" b="1" dirty="0" smtClean="0">
              <a:solidFill>
                <a:srgbClr val="000000"/>
              </a:solidFill>
            </a:rPr>
            <a:t>-Risk relating to natural calamities</a:t>
          </a:r>
        </a:p>
        <a:p>
          <a:pPr algn="l"/>
          <a:r>
            <a:rPr lang="en-US" sz="1800" b="1" dirty="0" smtClean="0">
              <a:solidFill>
                <a:srgbClr val="000000"/>
              </a:solidFill>
            </a:rPr>
            <a:t>-Volatility in jet fuel prices</a:t>
          </a:r>
        </a:p>
        <a:p>
          <a:pPr algn="l"/>
          <a:r>
            <a:rPr lang="en-US" sz="1800" b="1" dirty="0" smtClean="0">
              <a:solidFill>
                <a:srgbClr val="000000"/>
              </a:solidFill>
            </a:rPr>
            <a:t>-Intense competition and price discounting </a:t>
          </a:r>
          <a:endParaRPr lang="en-US" sz="1800" b="1" u="sng" dirty="0">
            <a:solidFill>
              <a:srgbClr val="000000"/>
            </a:solidFill>
          </a:endParaRPr>
        </a:p>
      </dgm:t>
    </dgm:pt>
    <dgm:pt modelId="{82ACB781-B619-0F49-A6C8-0530DC242795}" type="parTrans" cxnId="{E909498E-1D38-F84C-9921-F4C7D5B66C1D}">
      <dgm:prSet/>
      <dgm:spPr/>
      <dgm:t>
        <a:bodyPr/>
        <a:lstStyle/>
        <a:p>
          <a:endParaRPr lang="en-US"/>
        </a:p>
      </dgm:t>
    </dgm:pt>
    <dgm:pt modelId="{82E09461-82D8-2E4D-81BD-38AE7D4A70A5}" type="sibTrans" cxnId="{E909498E-1D38-F84C-9921-F4C7D5B66C1D}">
      <dgm:prSet/>
      <dgm:spPr/>
      <dgm:t>
        <a:bodyPr/>
        <a:lstStyle/>
        <a:p>
          <a:endParaRPr lang="en-US"/>
        </a:p>
      </dgm:t>
    </dgm:pt>
    <dgm:pt modelId="{D797614E-C742-4345-9C09-9C681E05DADD}" type="pres">
      <dgm:prSet presAssocID="{7DC4E135-FC04-D441-BACA-77F4BA7BF866}" presName="matrix" presStyleCnt="0">
        <dgm:presLayoutVars>
          <dgm:chMax val="1"/>
          <dgm:dir/>
          <dgm:resizeHandles val="exact"/>
        </dgm:presLayoutVars>
      </dgm:prSet>
      <dgm:spPr/>
      <dgm:t>
        <a:bodyPr/>
        <a:lstStyle/>
        <a:p>
          <a:endParaRPr lang="de-DE"/>
        </a:p>
      </dgm:t>
    </dgm:pt>
    <dgm:pt modelId="{87B5359B-59FA-CE41-8426-4EEC3024A312}" type="pres">
      <dgm:prSet presAssocID="{7DC4E135-FC04-D441-BACA-77F4BA7BF866}" presName="diamond" presStyleLbl="bgShp" presStyleIdx="0" presStyleCnt="1"/>
      <dgm:spPr/>
    </dgm:pt>
    <dgm:pt modelId="{0038A624-DC02-D545-BB54-3E0D4CA1ED8F}" type="pres">
      <dgm:prSet presAssocID="{7DC4E135-FC04-D441-BACA-77F4BA7BF866}" presName="quad1" presStyleLbl="node1" presStyleIdx="0" presStyleCnt="4" custScaleX="165217" custLinFactNeighborX="-51651" custLinFactNeighborY="-8582">
        <dgm:presLayoutVars>
          <dgm:chMax val="0"/>
          <dgm:chPref val="0"/>
          <dgm:bulletEnabled val="1"/>
        </dgm:presLayoutVars>
      </dgm:prSet>
      <dgm:spPr/>
      <dgm:t>
        <a:bodyPr/>
        <a:lstStyle/>
        <a:p>
          <a:endParaRPr lang="en-US"/>
        </a:p>
      </dgm:t>
    </dgm:pt>
    <dgm:pt modelId="{4B45D120-E458-E244-A134-0A0842037CA3}" type="pres">
      <dgm:prSet presAssocID="{7DC4E135-FC04-D441-BACA-77F4BA7BF866}" presName="quad2" presStyleLbl="node1" presStyleIdx="1" presStyleCnt="4" custScaleX="173656" custLinFactNeighborX="39850" custLinFactNeighborY="-8582">
        <dgm:presLayoutVars>
          <dgm:chMax val="0"/>
          <dgm:chPref val="0"/>
          <dgm:bulletEnabled val="1"/>
        </dgm:presLayoutVars>
      </dgm:prSet>
      <dgm:spPr/>
      <dgm:t>
        <a:bodyPr/>
        <a:lstStyle/>
        <a:p>
          <a:endParaRPr lang="en-US"/>
        </a:p>
      </dgm:t>
    </dgm:pt>
    <dgm:pt modelId="{7091656F-295F-4A48-85B4-63F2B88E9106}" type="pres">
      <dgm:prSet presAssocID="{7DC4E135-FC04-D441-BACA-77F4BA7BF866}" presName="quad3" presStyleLbl="node1" presStyleIdx="2" presStyleCnt="4" custScaleX="166341" custLinFactNeighborX="-49893" custLinFactNeighborY="-2671">
        <dgm:presLayoutVars>
          <dgm:chMax val="0"/>
          <dgm:chPref val="0"/>
          <dgm:bulletEnabled val="1"/>
        </dgm:presLayoutVars>
      </dgm:prSet>
      <dgm:spPr/>
      <dgm:t>
        <a:bodyPr/>
        <a:lstStyle/>
        <a:p>
          <a:endParaRPr lang="en-US"/>
        </a:p>
      </dgm:t>
    </dgm:pt>
    <dgm:pt modelId="{63461747-2D59-774E-BAE5-FD21A2FED3DD}" type="pres">
      <dgm:prSet presAssocID="{7DC4E135-FC04-D441-BACA-77F4BA7BF866}" presName="quad4" presStyleLbl="node1" presStyleIdx="3" presStyleCnt="4" custScaleX="171542" custLinFactNeighborX="40907" custLinFactNeighborY="-2226">
        <dgm:presLayoutVars>
          <dgm:chMax val="0"/>
          <dgm:chPref val="0"/>
          <dgm:bulletEnabled val="1"/>
        </dgm:presLayoutVars>
      </dgm:prSet>
      <dgm:spPr/>
      <dgm:t>
        <a:bodyPr/>
        <a:lstStyle/>
        <a:p>
          <a:endParaRPr lang="en-US"/>
        </a:p>
      </dgm:t>
    </dgm:pt>
  </dgm:ptLst>
  <dgm:cxnLst>
    <dgm:cxn modelId="{AAF01ABA-DA09-40BB-8052-11A9A098016E}" type="presOf" srcId="{BDA64F50-F350-4648-8828-DD8760259920}" destId="{63461747-2D59-774E-BAE5-FD21A2FED3DD}" srcOrd="0" destOrd="0" presId="urn:microsoft.com/office/officeart/2005/8/layout/matrix3"/>
    <dgm:cxn modelId="{AA2DDC04-D62D-104C-8A04-3C0D2BD08506}" srcId="{7DC4E135-FC04-D441-BACA-77F4BA7BF866}" destId="{2917AB00-11E9-384C-A87B-889A7B788ED0}" srcOrd="0" destOrd="0" parTransId="{311CCCD6-369B-6C41-8ABD-80DB46DC165F}" sibTransId="{407C49CA-9498-BB4A-8637-FD94C26E5AB5}"/>
    <dgm:cxn modelId="{F86BBF1D-087C-420D-9917-AFBD95CDA1E5}" type="presOf" srcId="{2917AB00-11E9-384C-A87B-889A7B788ED0}" destId="{0038A624-DC02-D545-BB54-3E0D4CA1ED8F}" srcOrd="0" destOrd="0" presId="urn:microsoft.com/office/officeart/2005/8/layout/matrix3"/>
    <dgm:cxn modelId="{8CBA5FE5-2227-4747-9611-DC6A06E9DBB5}" type="presOf" srcId="{52EFA07C-62D9-3D43-9FB7-7C9EE837301A}" destId="{4B45D120-E458-E244-A134-0A0842037CA3}" srcOrd="0" destOrd="0" presId="urn:microsoft.com/office/officeart/2005/8/layout/matrix3"/>
    <dgm:cxn modelId="{812B6A8E-2036-4E44-94D2-4B9D2089D04B}" type="presOf" srcId="{BD097E6C-92AA-F947-AC73-5A0BB5192FEB}" destId="{7091656F-295F-4A48-85B4-63F2B88E9106}" srcOrd="0" destOrd="0" presId="urn:microsoft.com/office/officeart/2005/8/layout/matrix3"/>
    <dgm:cxn modelId="{E909498E-1D38-F84C-9921-F4C7D5B66C1D}" srcId="{7DC4E135-FC04-D441-BACA-77F4BA7BF866}" destId="{BDA64F50-F350-4648-8828-DD8760259920}" srcOrd="3" destOrd="0" parTransId="{82ACB781-B619-0F49-A6C8-0530DC242795}" sibTransId="{82E09461-82D8-2E4D-81BD-38AE7D4A70A5}"/>
    <dgm:cxn modelId="{6C59FCED-A07C-42B5-9E6C-33A4DE5BFE4C}" type="presOf" srcId="{7DC4E135-FC04-D441-BACA-77F4BA7BF866}" destId="{D797614E-C742-4345-9C09-9C681E05DADD}" srcOrd="0" destOrd="0" presId="urn:microsoft.com/office/officeart/2005/8/layout/matrix3"/>
    <dgm:cxn modelId="{BDFB0B5B-FFA2-E84F-918C-DA124CBC7C00}" srcId="{7DC4E135-FC04-D441-BACA-77F4BA7BF866}" destId="{52EFA07C-62D9-3D43-9FB7-7C9EE837301A}" srcOrd="1" destOrd="0" parTransId="{817F73CE-AECE-9C47-8385-214BA43E206C}" sibTransId="{B57D70A8-C469-EC47-BB9C-3B202D98F7D4}"/>
    <dgm:cxn modelId="{E3F96C7F-F265-EC40-86D6-3EB882EE6A57}" srcId="{7DC4E135-FC04-D441-BACA-77F4BA7BF866}" destId="{BD097E6C-92AA-F947-AC73-5A0BB5192FEB}" srcOrd="2" destOrd="0" parTransId="{E018ED08-AF01-A648-8855-B61B51DE45F1}" sibTransId="{621DFC3A-08B5-CD4E-8913-D1251D749B09}"/>
    <dgm:cxn modelId="{2AFC1654-E2D6-4C6D-9A55-248846CA3417}" type="presParOf" srcId="{D797614E-C742-4345-9C09-9C681E05DADD}" destId="{87B5359B-59FA-CE41-8426-4EEC3024A312}" srcOrd="0" destOrd="0" presId="urn:microsoft.com/office/officeart/2005/8/layout/matrix3"/>
    <dgm:cxn modelId="{4C847F59-BCD9-4042-AB03-DEB3BA832F0E}" type="presParOf" srcId="{D797614E-C742-4345-9C09-9C681E05DADD}" destId="{0038A624-DC02-D545-BB54-3E0D4CA1ED8F}" srcOrd="1" destOrd="0" presId="urn:microsoft.com/office/officeart/2005/8/layout/matrix3"/>
    <dgm:cxn modelId="{1E2706D8-68DA-4D1E-8906-AEB79DE62303}" type="presParOf" srcId="{D797614E-C742-4345-9C09-9C681E05DADD}" destId="{4B45D120-E458-E244-A134-0A0842037CA3}" srcOrd="2" destOrd="0" presId="urn:microsoft.com/office/officeart/2005/8/layout/matrix3"/>
    <dgm:cxn modelId="{18FECCEA-9A57-4038-8566-F45AA6D86AC6}" type="presParOf" srcId="{D797614E-C742-4345-9C09-9C681E05DADD}" destId="{7091656F-295F-4A48-85B4-63F2B88E9106}" srcOrd="3" destOrd="0" presId="urn:microsoft.com/office/officeart/2005/8/layout/matrix3"/>
    <dgm:cxn modelId="{07943D04-1FFC-4218-9A2E-C74250D7A7A7}" type="presParOf" srcId="{D797614E-C742-4345-9C09-9C681E05DADD}" destId="{63461747-2D59-774E-BAE5-FD21A2FED3D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CC86CA-FF86-F048-83B6-5DCAA15F65AA}" type="doc">
      <dgm:prSet loTypeId="urn:microsoft.com/office/officeart/2005/8/layout/vProcess5" loCatId="" qsTypeId="urn:microsoft.com/office/officeart/2005/8/quickstyle/simple4" qsCatId="simple" csTypeId="urn:microsoft.com/office/officeart/2005/8/colors/colorful2" csCatId="colorful" phldr="1"/>
      <dgm:spPr/>
      <dgm:t>
        <a:bodyPr/>
        <a:lstStyle/>
        <a:p>
          <a:endParaRPr lang="en-US"/>
        </a:p>
      </dgm:t>
    </dgm:pt>
    <dgm:pt modelId="{023DDD46-9673-AC4B-AEBE-31432CD0BCF3}">
      <dgm:prSet phldrT="[Text]" custT="1"/>
      <dgm:spPr/>
      <dgm:t>
        <a:bodyPr/>
        <a:lstStyle/>
        <a:p>
          <a:pPr algn="l"/>
          <a:r>
            <a:rPr lang="en-US" sz="1600" b="1" dirty="0" smtClean="0">
              <a:solidFill>
                <a:schemeClr val="tx1"/>
              </a:solidFill>
            </a:rPr>
            <a:t>1946	- Found by American Farrell and Australian 	</a:t>
          </a:r>
          <a:r>
            <a:rPr lang="en-US" sz="1600" b="1" dirty="0" err="1" smtClean="0">
              <a:solidFill>
                <a:schemeClr val="tx1"/>
              </a:solidFill>
            </a:rPr>
            <a:t>Kantzow</a:t>
          </a:r>
          <a:endParaRPr lang="en-US" sz="1600" b="1" dirty="0" smtClean="0">
            <a:solidFill>
              <a:schemeClr val="tx1"/>
            </a:solidFill>
          </a:endParaRPr>
        </a:p>
        <a:p>
          <a:pPr algn="l"/>
          <a:r>
            <a:rPr lang="en-US" sz="1600" b="1" dirty="0" smtClean="0">
              <a:solidFill>
                <a:schemeClr val="tx1"/>
              </a:solidFill>
            </a:rPr>
            <a:t>	- Was based in Shanghai</a:t>
          </a:r>
        </a:p>
      </dgm:t>
    </dgm:pt>
    <dgm:pt modelId="{0FAFE494-46B7-434C-83F3-9F90EF1EFF16}" type="parTrans" cxnId="{99105A4F-3781-7D4A-A5D3-A9DC10A36472}">
      <dgm:prSet/>
      <dgm:spPr/>
      <dgm:t>
        <a:bodyPr/>
        <a:lstStyle/>
        <a:p>
          <a:endParaRPr lang="en-US"/>
        </a:p>
      </dgm:t>
    </dgm:pt>
    <dgm:pt modelId="{43DF7639-002B-354B-AF42-7A37A1B557F3}" type="sibTrans" cxnId="{99105A4F-3781-7D4A-A5D3-A9DC10A36472}">
      <dgm:prSet/>
      <dgm:spPr/>
      <dgm:t>
        <a:bodyPr/>
        <a:lstStyle/>
        <a:p>
          <a:endParaRPr lang="en-US"/>
        </a:p>
      </dgm:t>
    </dgm:pt>
    <dgm:pt modelId="{FB2FFBB3-13CE-9749-9C45-D48086DC4ABC}">
      <dgm:prSet phldrT="[Text]"/>
      <dgm:spPr/>
      <dgm:t>
        <a:bodyPr/>
        <a:lstStyle/>
        <a:p>
          <a:endParaRPr lang="en-US" dirty="0"/>
        </a:p>
      </dgm:t>
    </dgm:pt>
    <dgm:pt modelId="{CA066FFC-C0C4-6046-9F78-06A31C8ED5D5}" type="parTrans" cxnId="{DC34B79E-447A-EF4E-8597-331615AC1884}">
      <dgm:prSet/>
      <dgm:spPr/>
      <dgm:t>
        <a:bodyPr/>
        <a:lstStyle/>
        <a:p>
          <a:endParaRPr lang="en-US"/>
        </a:p>
      </dgm:t>
    </dgm:pt>
    <dgm:pt modelId="{FF2EE0D1-B658-214D-910D-CDA5A3B4D31C}" type="sibTrans" cxnId="{DC34B79E-447A-EF4E-8597-331615AC1884}">
      <dgm:prSet/>
      <dgm:spPr/>
      <dgm:t>
        <a:bodyPr/>
        <a:lstStyle/>
        <a:p>
          <a:endParaRPr lang="en-US"/>
        </a:p>
      </dgm:t>
    </dgm:pt>
    <dgm:pt modelId="{81D4EF54-D669-1548-A03B-E2F263D6875C}">
      <dgm:prSet phldrT="[Text]"/>
      <dgm:spPr/>
      <dgm:t>
        <a:bodyPr/>
        <a:lstStyle/>
        <a:p>
          <a:endParaRPr lang="en-US" dirty="0"/>
        </a:p>
      </dgm:t>
    </dgm:pt>
    <dgm:pt modelId="{0FCF33DD-3263-E844-8C1A-EBB504EE5DF2}" type="parTrans" cxnId="{060A16B5-54F5-7342-8C38-5639D7DD78C6}">
      <dgm:prSet/>
      <dgm:spPr/>
      <dgm:t>
        <a:bodyPr/>
        <a:lstStyle/>
        <a:p>
          <a:endParaRPr lang="en-US"/>
        </a:p>
      </dgm:t>
    </dgm:pt>
    <dgm:pt modelId="{BAC9A3BD-AC25-1744-B658-67B908938E17}" type="sibTrans" cxnId="{060A16B5-54F5-7342-8C38-5639D7DD78C6}">
      <dgm:prSet/>
      <dgm:spPr/>
      <dgm:t>
        <a:bodyPr/>
        <a:lstStyle/>
        <a:p>
          <a:endParaRPr lang="en-US"/>
        </a:p>
      </dgm:t>
    </dgm:pt>
    <dgm:pt modelId="{E53F2E31-3BD5-6F44-A88A-A4879E1848A8}">
      <dgm:prSet custT="1"/>
      <dgm:spPr/>
      <dgm:t>
        <a:bodyPr/>
        <a:lstStyle/>
        <a:p>
          <a:pPr algn="l"/>
          <a:r>
            <a:rPr lang="en-US" sz="1600" b="1" dirty="0" smtClean="0">
              <a:solidFill>
                <a:schemeClr val="tx1"/>
              </a:solidFill>
            </a:rPr>
            <a:t>1960s	- Grew at an average rate of 20% a year</a:t>
          </a:r>
        </a:p>
        <a:p>
          <a:pPr algn="l"/>
          <a:r>
            <a:rPr lang="en-US" sz="1600" b="1" dirty="0" smtClean="0">
              <a:solidFill>
                <a:schemeClr val="tx1"/>
              </a:solidFill>
            </a:rPr>
            <a:t>	- Initiated international services</a:t>
          </a:r>
          <a:endParaRPr lang="en-US" sz="1600" b="1" dirty="0">
            <a:solidFill>
              <a:schemeClr val="tx1"/>
            </a:solidFill>
          </a:endParaRPr>
        </a:p>
      </dgm:t>
    </dgm:pt>
    <dgm:pt modelId="{0609136F-E1C4-4D47-BF5B-DE065D9FF40D}" type="parTrans" cxnId="{0030459C-3244-4C46-9B95-8B73A9A3D9B4}">
      <dgm:prSet/>
      <dgm:spPr/>
      <dgm:t>
        <a:bodyPr/>
        <a:lstStyle/>
        <a:p>
          <a:endParaRPr lang="en-US"/>
        </a:p>
      </dgm:t>
    </dgm:pt>
    <dgm:pt modelId="{C8013019-C2F4-6045-84AD-ED90AE1AA8AA}" type="sibTrans" cxnId="{0030459C-3244-4C46-9B95-8B73A9A3D9B4}">
      <dgm:prSet/>
      <dgm:spPr/>
      <dgm:t>
        <a:bodyPr/>
        <a:lstStyle/>
        <a:p>
          <a:endParaRPr lang="en-US"/>
        </a:p>
      </dgm:t>
    </dgm:pt>
    <dgm:pt modelId="{61315923-C3ED-0B4D-9802-BDAC24199C76}">
      <dgm:prSet/>
      <dgm:spPr/>
      <dgm:t>
        <a:bodyPr/>
        <a:lstStyle/>
        <a:p>
          <a:endParaRPr lang="en-US" dirty="0"/>
        </a:p>
      </dgm:t>
    </dgm:pt>
    <dgm:pt modelId="{DF271332-3D34-5843-9AB0-06948F238F0D}" type="parTrans" cxnId="{ED902D88-E207-564B-B240-626F6EAA4774}">
      <dgm:prSet/>
      <dgm:spPr/>
      <dgm:t>
        <a:bodyPr/>
        <a:lstStyle/>
        <a:p>
          <a:endParaRPr lang="en-US"/>
        </a:p>
      </dgm:t>
    </dgm:pt>
    <dgm:pt modelId="{F85CC6E8-A5EC-3F4A-85C5-2C9FA4CA7E49}" type="sibTrans" cxnId="{ED902D88-E207-564B-B240-626F6EAA4774}">
      <dgm:prSet/>
      <dgm:spPr/>
      <dgm:t>
        <a:bodyPr/>
        <a:lstStyle/>
        <a:p>
          <a:endParaRPr lang="en-US"/>
        </a:p>
      </dgm:t>
    </dgm:pt>
    <dgm:pt modelId="{5FCEE96A-9222-6948-B660-6FF1A60FC1D4}">
      <dgm:prSet phldrT="[Text]" custT="1"/>
      <dgm:spPr/>
      <dgm:t>
        <a:bodyPr/>
        <a:lstStyle/>
        <a:p>
          <a:pPr algn="l"/>
          <a:r>
            <a:rPr lang="en-US" sz="1600" b="1" dirty="0" smtClean="0">
              <a:solidFill>
                <a:schemeClr val="tx1"/>
              </a:solidFill>
            </a:rPr>
            <a:t>1980s	- The worldwide economic growth</a:t>
          </a:r>
        </a:p>
        <a:p>
          <a:pPr algn="l"/>
          <a:r>
            <a:rPr lang="en-US" sz="1600" b="1" dirty="0" smtClean="0">
              <a:solidFill>
                <a:schemeClr val="tx1"/>
              </a:solidFill>
            </a:rPr>
            <a:t>	- Expanded the international network Europe 	and North America </a:t>
          </a:r>
        </a:p>
      </dgm:t>
    </dgm:pt>
    <dgm:pt modelId="{997DF0A0-A1C3-E14B-913A-1699C1CB7AC6}" type="parTrans" cxnId="{737CD297-A1BB-0445-951A-B6213FF86DE0}">
      <dgm:prSet/>
      <dgm:spPr/>
      <dgm:t>
        <a:bodyPr/>
        <a:lstStyle/>
        <a:p>
          <a:endParaRPr lang="en-US"/>
        </a:p>
      </dgm:t>
    </dgm:pt>
    <dgm:pt modelId="{292C3952-56D4-2442-801C-B206DB0821A5}" type="sibTrans" cxnId="{737CD297-A1BB-0445-951A-B6213FF86DE0}">
      <dgm:prSet/>
      <dgm:spPr/>
      <dgm:t>
        <a:bodyPr/>
        <a:lstStyle/>
        <a:p>
          <a:endParaRPr lang="en-US"/>
        </a:p>
      </dgm:t>
    </dgm:pt>
    <dgm:pt modelId="{D52D2239-82AC-3B46-85A0-0971D4AC5AA4}">
      <dgm:prSet phldrT="[Text]"/>
      <dgm:spPr/>
      <dgm:t>
        <a:bodyPr/>
        <a:lstStyle/>
        <a:p>
          <a:endParaRPr lang="en-US" dirty="0"/>
        </a:p>
      </dgm:t>
    </dgm:pt>
    <dgm:pt modelId="{89557537-E966-054C-BE8C-4CDAE24D3054}" type="parTrans" cxnId="{CD344EF4-5244-E840-A3AF-EBD865888419}">
      <dgm:prSet/>
      <dgm:spPr/>
      <dgm:t>
        <a:bodyPr/>
        <a:lstStyle/>
        <a:p>
          <a:endParaRPr lang="en-US"/>
        </a:p>
      </dgm:t>
    </dgm:pt>
    <dgm:pt modelId="{493CCCE8-542B-324D-92FD-77890D4C1D4C}" type="sibTrans" cxnId="{CD344EF4-5244-E840-A3AF-EBD865888419}">
      <dgm:prSet/>
      <dgm:spPr/>
      <dgm:t>
        <a:bodyPr/>
        <a:lstStyle/>
        <a:p>
          <a:endParaRPr lang="en-US"/>
        </a:p>
      </dgm:t>
    </dgm:pt>
    <dgm:pt modelId="{93190C03-8928-214E-894E-899C0139EFFE}">
      <dgm:prSet phldrT="[Text]"/>
      <dgm:spPr/>
      <dgm:t>
        <a:bodyPr/>
        <a:lstStyle/>
        <a:p>
          <a:endParaRPr lang="en-US" dirty="0"/>
        </a:p>
      </dgm:t>
    </dgm:pt>
    <dgm:pt modelId="{AAC1BE70-81E9-324D-B4A6-064708C849F0}" type="parTrans" cxnId="{97481453-0F22-D245-A4A8-6961C3DE9750}">
      <dgm:prSet/>
      <dgm:spPr/>
      <dgm:t>
        <a:bodyPr/>
        <a:lstStyle/>
        <a:p>
          <a:endParaRPr lang="en-US"/>
        </a:p>
      </dgm:t>
    </dgm:pt>
    <dgm:pt modelId="{D66235D2-43A5-854A-9403-ECCFE9B6BE6F}" type="sibTrans" cxnId="{97481453-0F22-D245-A4A8-6961C3DE9750}">
      <dgm:prSet/>
      <dgm:spPr/>
      <dgm:t>
        <a:bodyPr/>
        <a:lstStyle/>
        <a:p>
          <a:endParaRPr lang="en-US"/>
        </a:p>
      </dgm:t>
    </dgm:pt>
    <dgm:pt modelId="{AFD260B8-4F04-164D-B958-9C68F56921A1}">
      <dgm:prSet phldrT="[Text]" custT="1"/>
      <dgm:spPr/>
      <dgm:t>
        <a:bodyPr/>
        <a:lstStyle/>
        <a:p>
          <a:pPr algn="l"/>
          <a:r>
            <a:rPr lang="en-US" sz="1600" b="1" dirty="0" smtClean="0">
              <a:solidFill>
                <a:schemeClr val="tx1"/>
              </a:solidFill>
            </a:rPr>
            <a:t>1970s	- </a:t>
          </a:r>
          <a:r>
            <a:rPr lang="en-US" sz="1600" b="1" dirty="0" smtClean="0">
              <a:solidFill>
                <a:srgbClr val="000000"/>
              </a:solidFill>
            </a:rPr>
            <a:t>Start using computerized reservation system 	and flight simulators; </a:t>
          </a:r>
        </a:p>
        <a:p>
          <a:pPr algn="l"/>
          <a:r>
            <a:rPr lang="en-US" sz="1600" b="1" dirty="0" smtClean="0">
              <a:solidFill>
                <a:srgbClr val="000000"/>
              </a:solidFill>
            </a:rPr>
            <a:t>	- The first Boeing 747-200 arrived in Hong Kong</a:t>
          </a:r>
          <a:endParaRPr lang="en-US" sz="1600" b="1" dirty="0" smtClean="0">
            <a:solidFill>
              <a:schemeClr val="tx1"/>
            </a:solidFill>
          </a:endParaRPr>
        </a:p>
      </dgm:t>
    </dgm:pt>
    <dgm:pt modelId="{5E0234FB-A055-BD48-81BE-FEEB6959E2D2}" type="parTrans" cxnId="{03B517B5-A05B-0F4D-A7F8-97E4D9B4A8F7}">
      <dgm:prSet/>
      <dgm:spPr/>
      <dgm:t>
        <a:bodyPr/>
        <a:lstStyle/>
        <a:p>
          <a:endParaRPr lang="en-US"/>
        </a:p>
      </dgm:t>
    </dgm:pt>
    <dgm:pt modelId="{0EA5A790-EF7B-004E-8F58-EEC037722FAB}" type="sibTrans" cxnId="{03B517B5-A05B-0F4D-A7F8-97E4D9B4A8F7}">
      <dgm:prSet/>
      <dgm:spPr/>
      <dgm:t>
        <a:bodyPr/>
        <a:lstStyle/>
        <a:p>
          <a:endParaRPr lang="en-US"/>
        </a:p>
      </dgm:t>
    </dgm:pt>
    <dgm:pt modelId="{E74065E5-C188-8F42-91EB-AA0EDEE167CE}">
      <dgm:prSet phldrT="[Text]" custT="1"/>
      <dgm:spPr/>
      <dgm:t>
        <a:bodyPr/>
        <a:lstStyle/>
        <a:p>
          <a:pPr algn="l"/>
          <a:r>
            <a:rPr lang="en-US" sz="1600" b="1" dirty="0" smtClean="0">
              <a:solidFill>
                <a:schemeClr val="tx1"/>
              </a:solidFill>
            </a:rPr>
            <a:t>1948	- Began to operate passenger flights</a:t>
          </a:r>
        </a:p>
        <a:p>
          <a:pPr algn="l"/>
          <a:r>
            <a:rPr lang="en-US" sz="1600" b="1" dirty="0" smtClean="0">
              <a:solidFill>
                <a:schemeClr val="tx1"/>
              </a:solidFill>
            </a:rPr>
            <a:t>	- Butterfield &amp; Swire took a 45% share</a:t>
          </a:r>
        </a:p>
      </dgm:t>
    </dgm:pt>
    <dgm:pt modelId="{7DB0ACE5-42AE-5341-B447-A0BBD01F7370}" type="parTrans" cxnId="{1B841F8E-6C33-9546-8492-7F7B77B693DA}">
      <dgm:prSet/>
      <dgm:spPr/>
      <dgm:t>
        <a:bodyPr/>
        <a:lstStyle/>
        <a:p>
          <a:endParaRPr lang="en-US"/>
        </a:p>
      </dgm:t>
    </dgm:pt>
    <dgm:pt modelId="{EF7E93E1-23A3-1A44-B4CB-0F8A95AC1C62}" type="sibTrans" cxnId="{1B841F8E-6C33-9546-8492-7F7B77B693DA}">
      <dgm:prSet/>
      <dgm:spPr/>
      <dgm:t>
        <a:bodyPr/>
        <a:lstStyle/>
        <a:p>
          <a:endParaRPr lang="en-US"/>
        </a:p>
      </dgm:t>
    </dgm:pt>
    <dgm:pt modelId="{CFB92DE1-80ED-5243-BC43-216891B45A71}" type="pres">
      <dgm:prSet presAssocID="{06CC86CA-FF86-F048-83B6-5DCAA15F65AA}" presName="outerComposite" presStyleCnt="0">
        <dgm:presLayoutVars>
          <dgm:chMax val="5"/>
          <dgm:dir/>
          <dgm:resizeHandles val="exact"/>
        </dgm:presLayoutVars>
      </dgm:prSet>
      <dgm:spPr/>
      <dgm:t>
        <a:bodyPr/>
        <a:lstStyle/>
        <a:p>
          <a:endParaRPr lang="en-US"/>
        </a:p>
      </dgm:t>
    </dgm:pt>
    <dgm:pt modelId="{22375A62-503B-7E44-8EA4-CB86B53F43F7}" type="pres">
      <dgm:prSet presAssocID="{06CC86CA-FF86-F048-83B6-5DCAA15F65AA}" presName="dummyMaxCanvas" presStyleCnt="0">
        <dgm:presLayoutVars/>
      </dgm:prSet>
      <dgm:spPr/>
    </dgm:pt>
    <dgm:pt modelId="{6D99F605-E372-DC42-A09E-FB6C434C1C85}" type="pres">
      <dgm:prSet presAssocID="{06CC86CA-FF86-F048-83B6-5DCAA15F65AA}" presName="FiveNodes_1" presStyleLbl="node1" presStyleIdx="0" presStyleCnt="5" custScaleX="88498">
        <dgm:presLayoutVars>
          <dgm:bulletEnabled val="1"/>
        </dgm:presLayoutVars>
      </dgm:prSet>
      <dgm:spPr/>
      <dgm:t>
        <a:bodyPr/>
        <a:lstStyle/>
        <a:p>
          <a:endParaRPr lang="en-US"/>
        </a:p>
      </dgm:t>
    </dgm:pt>
    <dgm:pt modelId="{929CA2F8-2651-ED41-9FF5-EDBAF87A4A5C}" type="pres">
      <dgm:prSet presAssocID="{06CC86CA-FF86-F048-83B6-5DCAA15F65AA}" presName="FiveNodes_2" presStyleLbl="node1" presStyleIdx="1" presStyleCnt="5" custScaleX="88498">
        <dgm:presLayoutVars>
          <dgm:bulletEnabled val="1"/>
        </dgm:presLayoutVars>
      </dgm:prSet>
      <dgm:spPr/>
      <dgm:t>
        <a:bodyPr/>
        <a:lstStyle/>
        <a:p>
          <a:endParaRPr lang="en-US"/>
        </a:p>
      </dgm:t>
    </dgm:pt>
    <dgm:pt modelId="{B97B4ADE-8DB9-474D-B7B8-554B81EBC9ED}" type="pres">
      <dgm:prSet presAssocID="{06CC86CA-FF86-F048-83B6-5DCAA15F65AA}" presName="FiveNodes_3" presStyleLbl="node1" presStyleIdx="2" presStyleCnt="5" custScaleX="88498">
        <dgm:presLayoutVars>
          <dgm:bulletEnabled val="1"/>
        </dgm:presLayoutVars>
      </dgm:prSet>
      <dgm:spPr/>
      <dgm:t>
        <a:bodyPr/>
        <a:lstStyle/>
        <a:p>
          <a:endParaRPr lang="en-US"/>
        </a:p>
      </dgm:t>
    </dgm:pt>
    <dgm:pt modelId="{357348A7-469E-0A4F-A8DC-204C8D4205F7}" type="pres">
      <dgm:prSet presAssocID="{06CC86CA-FF86-F048-83B6-5DCAA15F65AA}" presName="FiveNodes_4" presStyleLbl="node1" presStyleIdx="3" presStyleCnt="5" custScaleX="93108">
        <dgm:presLayoutVars>
          <dgm:bulletEnabled val="1"/>
        </dgm:presLayoutVars>
      </dgm:prSet>
      <dgm:spPr/>
      <dgm:t>
        <a:bodyPr/>
        <a:lstStyle/>
        <a:p>
          <a:endParaRPr lang="en-US"/>
        </a:p>
      </dgm:t>
    </dgm:pt>
    <dgm:pt modelId="{4B0BDC7A-EEFD-F849-8485-576982F46F18}" type="pres">
      <dgm:prSet presAssocID="{06CC86CA-FF86-F048-83B6-5DCAA15F65AA}" presName="FiveNodes_5" presStyleLbl="node1" presStyleIdx="4" presStyleCnt="5" custScaleX="88498">
        <dgm:presLayoutVars>
          <dgm:bulletEnabled val="1"/>
        </dgm:presLayoutVars>
      </dgm:prSet>
      <dgm:spPr/>
      <dgm:t>
        <a:bodyPr/>
        <a:lstStyle/>
        <a:p>
          <a:endParaRPr lang="en-US"/>
        </a:p>
      </dgm:t>
    </dgm:pt>
    <dgm:pt modelId="{32B2B7FA-32B6-5C48-81E1-A749EF650519}" type="pres">
      <dgm:prSet presAssocID="{06CC86CA-FF86-F048-83B6-5DCAA15F65AA}" presName="FiveConn_1-2" presStyleLbl="fgAccFollowNode1" presStyleIdx="0" presStyleCnt="4">
        <dgm:presLayoutVars>
          <dgm:bulletEnabled val="1"/>
        </dgm:presLayoutVars>
      </dgm:prSet>
      <dgm:spPr/>
      <dgm:t>
        <a:bodyPr/>
        <a:lstStyle/>
        <a:p>
          <a:endParaRPr lang="en-US"/>
        </a:p>
      </dgm:t>
    </dgm:pt>
    <dgm:pt modelId="{16B1E839-611E-2B4D-B6FA-247248846627}" type="pres">
      <dgm:prSet presAssocID="{06CC86CA-FF86-F048-83B6-5DCAA15F65AA}" presName="FiveConn_2-3" presStyleLbl="fgAccFollowNode1" presStyleIdx="1" presStyleCnt="4">
        <dgm:presLayoutVars>
          <dgm:bulletEnabled val="1"/>
        </dgm:presLayoutVars>
      </dgm:prSet>
      <dgm:spPr/>
      <dgm:t>
        <a:bodyPr/>
        <a:lstStyle/>
        <a:p>
          <a:endParaRPr lang="en-US"/>
        </a:p>
      </dgm:t>
    </dgm:pt>
    <dgm:pt modelId="{80734097-338D-E64F-99AE-2F4B92CA1956}" type="pres">
      <dgm:prSet presAssocID="{06CC86CA-FF86-F048-83B6-5DCAA15F65AA}" presName="FiveConn_3-4" presStyleLbl="fgAccFollowNode1" presStyleIdx="2" presStyleCnt="4">
        <dgm:presLayoutVars>
          <dgm:bulletEnabled val="1"/>
        </dgm:presLayoutVars>
      </dgm:prSet>
      <dgm:spPr/>
      <dgm:t>
        <a:bodyPr/>
        <a:lstStyle/>
        <a:p>
          <a:endParaRPr lang="en-US"/>
        </a:p>
      </dgm:t>
    </dgm:pt>
    <dgm:pt modelId="{41908513-6221-B040-A7AA-40C4ED1B4DF1}" type="pres">
      <dgm:prSet presAssocID="{06CC86CA-FF86-F048-83B6-5DCAA15F65AA}" presName="FiveConn_4-5" presStyleLbl="fgAccFollowNode1" presStyleIdx="3" presStyleCnt="4">
        <dgm:presLayoutVars>
          <dgm:bulletEnabled val="1"/>
        </dgm:presLayoutVars>
      </dgm:prSet>
      <dgm:spPr/>
      <dgm:t>
        <a:bodyPr/>
        <a:lstStyle/>
        <a:p>
          <a:endParaRPr lang="en-US"/>
        </a:p>
      </dgm:t>
    </dgm:pt>
    <dgm:pt modelId="{44C3B090-68B6-814D-BA7F-0F2863400035}" type="pres">
      <dgm:prSet presAssocID="{06CC86CA-FF86-F048-83B6-5DCAA15F65AA}" presName="FiveNodes_1_text" presStyleLbl="node1" presStyleIdx="4" presStyleCnt="5">
        <dgm:presLayoutVars>
          <dgm:bulletEnabled val="1"/>
        </dgm:presLayoutVars>
      </dgm:prSet>
      <dgm:spPr/>
      <dgm:t>
        <a:bodyPr/>
        <a:lstStyle/>
        <a:p>
          <a:endParaRPr lang="en-US"/>
        </a:p>
      </dgm:t>
    </dgm:pt>
    <dgm:pt modelId="{97809C07-20EF-454E-A345-BB8688FD24B3}" type="pres">
      <dgm:prSet presAssocID="{06CC86CA-FF86-F048-83B6-5DCAA15F65AA}" presName="FiveNodes_2_text" presStyleLbl="node1" presStyleIdx="4" presStyleCnt="5">
        <dgm:presLayoutVars>
          <dgm:bulletEnabled val="1"/>
        </dgm:presLayoutVars>
      </dgm:prSet>
      <dgm:spPr/>
      <dgm:t>
        <a:bodyPr/>
        <a:lstStyle/>
        <a:p>
          <a:endParaRPr lang="en-US"/>
        </a:p>
      </dgm:t>
    </dgm:pt>
    <dgm:pt modelId="{09016EC2-D9EC-1F42-B9AC-4958BB187F1A}" type="pres">
      <dgm:prSet presAssocID="{06CC86CA-FF86-F048-83B6-5DCAA15F65AA}" presName="FiveNodes_3_text" presStyleLbl="node1" presStyleIdx="4" presStyleCnt="5">
        <dgm:presLayoutVars>
          <dgm:bulletEnabled val="1"/>
        </dgm:presLayoutVars>
      </dgm:prSet>
      <dgm:spPr/>
      <dgm:t>
        <a:bodyPr/>
        <a:lstStyle/>
        <a:p>
          <a:endParaRPr lang="en-US"/>
        </a:p>
      </dgm:t>
    </dgm:pt>
    <dgm:pt modelId="{7EC5E706-45DB-6E4B-97CB-37696DF06E6F}" type="pres">
      <dgm:prSet presAssocID="{06CC86CA-FF86-F048-83B6-5DCAA15F65AA}" presName="FiveNodes_4_text" presStyleLbl="node1" presStyleIdx="4" presStyleCnt="5">
        <dgm:presLayoutVars>
          <dgm:bulletEnabled val="1"/>
        </dgm:presLayoutVars>
      </dgm:prSet>
      <dgm:spPr/>
      <dgm:t>
        <a:bodyPr/>
        <a:lstStyle/>
        <a:p>
          <a:endParaRPr lang="en-US"/>
        </a:p>
      </dgm:t>
    </dgm:pt>
    <dgm:pt modelId="{2A2A264A-2FC2-D64C-9C2B-370681707C2C}" type="pres">
      <dgm:prSet presAssocID="{06CC86CA-FF86-F048-83B6-5DCAA15F65AA}" presName="FiveNodes_5_text" presStyleLbl="node1" presStyleIdx="4" presStyleCnt="5">
        <dgm:presLayoutVars>
          <dgm:bulletEnabled val="1"/>
        </dgm:presLayoutVars>
      </dgm:prSet>
      <dgm:spPr/>
      <dgm:t>
        <a:bodyPr/>
        <a:lstStyle/>
        <a:p>
          <a:endParaRPr lang="en-US"/>
        </a:p>
      </dgm:t>
    </dgm:pt>
  </dgm:ptLst>
  <dgm:cxnLst>
    <dgm:cxn modelId="{060A16B5-54F5-7342-8C38-5639D7DD78C6}" srcId="{06CC86CA-FF86-F048-83B6-5DCAA15F65AA}" destId="{81D4EF54-D669-1548-A03B-E2F263D6875C}" srcOrd="9" destOrd="0" parTransId="{0FCF33DD-3263-E844-8C1A-EBB504EE5DF2}" sibTransId="{BAC9A3BD-AC25-1744-B658-67B908938E17}"/>
    <dgm:cxn modelId="{999ECB8C-9FB0-4A72-A37C-400D4D6A6A63}" type="presOf" srcId="{5FCEE96A-9222-6948-B660-6FF1A60FC1D4}" destId="{2A2A264A-2FC2-D64C-9C2B-370681707C2C}" srcOrd="1" destOrd="0" presId="urn:microsoft.com/office/officeart/2005/8/layout/vProcess5"/>
    <dgm:cxn modelId="{DC34B79E-447A-EF4E-8597-331615AC1884}" srcId="{06CC86CA-FF86-F048-83B6-5DCAA15F65AA}" destId="{FB2FFBB3-13CE-9749-9C45-D48086DC4ABC}" srcOrd="8" destOrd="0" parTransId="{CA066FFC-C0C4-6046-9F78-06A31C8ED5D5}" sibTransId="{FF2EE0D1-B658-214D-910D-CDA5A3B4D31C}"/>
    <dgm:cxn modelId="{B2C0B245-FDCC-403A-9489-73BDBF3413B3}" type="presOf" srcId="{AFD260B8-4F04-164D-B958-9C68F56921A1}" destId="{357348A7-469E-0A4F-A8DC-204C8D4205F7}" srcOrd="0" destOrd="0" presId="urn:microsoft.com/office/officeart/2005/8/layout/vProcess5"/>
    <dgm:cxn modelId="{4F298609-2B62-43C4-8D92-49948B7FAE9A}" type="presOf" srcId="{C8013019-C2F4-6045-84AD-ED90AE1AA8AA}" destId="{80734097-338D-E64F-99AE-2F4B92CA1956}" srcOrd="0" destOrd="0" presId="urn:microsoft.com/office/officeart/2005/8/layout/vProcess5"/>
    <dgm:cxn modelId="{3DF89D73-C6BB-4A6B-8D63-C7F045BD1EC7}" type="presOf" srcId="{43DF7639-002B-354B-AF42-7A37A1B557F3}" destId="{32B2B7FA-32B6-5C48-81E1-A749EF650519}" srcOrd="0" destOrd="0" presId="urn:microsoft.com/office/officeart/2005/8/layout/vProcess5"/>
    <dgm:cxn modelId="{1B841F8E-6C33-9546-8492-7F7B77B693DA}" srcId="{06CC86CA-FF86-F048-83B6-5DCAA15F65AA}" destId="{E74065E5-C188-8F42-91EB-AA0EDEE167CE}" srcOrd="1" destOrd="0" parTransId="{7DB0ACE5-42AE-5341-B447-A0BBD01F7370}" sibTransId="{EF7E93E1-23A3-1A44-B4CB-0F8A95AC1C62}"/>
    <dgm:cxn modelId="{C1184834-7E8A-4A26-966C-A17CB2DF2D9F}" type="presOf" srcId="{023DDD46-9673-AC4B-AEBE-31432CD0BCF3}" destId="{6D99F605-E372-DC42-A09E-FB6C434C1C85}" srcOrd="0" destOrd="0" presId="urn:microsoft.com/office/officeart/2005/8/layout/vProcess5"/>
    <dgm:cxn modelId="{55B5BCAC-7B1D-4912-81BC-9893DE159CAB}" type="presOf" srcId="{0EA5A790-EF7B-004E-8F58-EEC037722FAB}" destId="{41908513-6221-B040-A7AA-40C4ED1B4DF1}" srcOrd="0" destOrd="0" presId="urn:microsoft.com/office/officeart/2005/8/layout/vProcess5"/>
    <dgm:cxn modelId="{27C69DC0-1F58-443E-AFEE-70083F20D9A7}" type="presOf" srcId="{AFD260B8-4F04-164D-B958-9C68F56921A1}" destId="{7EC5E706-45DB-6E4B-97CB-37696DF06E6F}" srcOrd="1" destOrd="0" presId="urn:microsoft.com/office/officeart/2005/8/layout/vProcess5"/>
    <dgm:cxn modelId="{863F861C-B017-4C7F-8C89-6986F95FEAEF}" type="presOf" srcId="{023DDD46-9673-AC4B-AEBE-31432CD0BCF3}" destId="{44C3B090-68B6-814D-BA7F-0F2863400035}" srcOrd="1" destOrd="0" presId="urn:microsoft.com/office/officeart/2005/8/layout/vProcess5"/>
    <dgm:cxn modelId="{ED902D88-E207-564B-B240-626F6EAA4774}" srcId="{06CC86CA-FF86-F048-83B6-5DCAA15F65AA}" destId="{61315923-C3ED-0B4D-9802-BDAC24199C76}" srcOrd="7" destOrd="0" parTransId="{DF271332-3D34-5843-9AB0-06948F238F0D}" sibTransId="{F85CC6E8-A5EC-3F4A-85C5-2C9FA4CA7E49}"/>
    <dgm:cxn modelId="{66D959E5-D503-43DF-921D-B626B2ED282F}" type="presOf" srcId="{06CC86CA-FF86-F048-83B6-5DCAA15F65AA}" destId="{CFB92DE1-80ED-5243-BC43-216891B45A71}" srcOrd="0" destOrd="0" presId="urn:microsoft.com/office/officeart/2005/8/layout/vProcess5"/>
    <dgm:cxn modelId="{03B517B5-A05B-0F4D-A7F8-97E4D9B4A8F7}" srcId="{06CC86CA-FF86-F048-83B6-5DCAA15F65AA}" destId="{AFD260B8-4F04-164D-B958-9C68F56921A1}" srcOrd="3" destOrd="0" parTransId="{5E0234FB-A055-BD48-81BE-FEEB6959E2D2}" sibTransId="{0EA5A790-EF7B-004E-8F58-EEC037722FAB}"/>
    <dgm:cxn modelId="{C0149436-EEA7-4A67-884D-2DFD210C58F8}" type="presOf" srcId="{E53F2E31-3BD5-6F44-A88A-A4879E1848A8}" destId="{09016EC2-D9EC-1F42-B9AC-4958BB187F1A}" srcOrd="1" destOrd="0" presId="urn:microsoft.com/office/officeart/2005/8/layout/vProcess5"/>
    <dgm:cxn modelId="{74265772-221C-493E-BA2E-632E0EA8994B}" type="presOf" srcId="{E53F2E31-3BD5-6F44-A88A-A4879E1848A8}" destId="{B97B4ADE-8DB9-474D-B7B8-554B81EBC9ED}" srcOrd="0" destOrd="0" presId="urn:microsoft.com/office/officeart/2005/8/layout/vProcess5"/>
    <dgm:cxn modelId="{4564A6A5-0672-4732-A5A1-6C35C82175E9}" type="presOf" srcId="{5FCEE96A-9222-6948-B660-6FF1A60FC1D4}" destId="{4B0BDC7A-EEFD-F849-8485-576982F46F18}" srcOrd="0" destOrd="0" presId="urn:microsoft.com/office/officeart/2005/8/layout/vProcess5"/>
    <dgm:cxn modelId="{97481453-0F22-D245-A4A8-6961C3DE9750}" srcId="{06CC86CA-FF86-F048-83B6-5DCAA15F65AA}" destId="{93190C03-8928-214E-894E-899C0139EFFE}" srcOrd="6" destOrd="0" parTransId="{AAC1BE70-81E9-324D-B4A6-064708C849F0}" sibTransId="{D66235D2-43A5-854A-9403-ECCFE9B6BE6F}"/>
    <dgm:cxn modelId="{99105A4F-3781-7D4A-A5D3-A9DC10A36472}" srcId="{06CC86CA-FF86-F048-83B6-5DCAA15F65AA}" destId="{023DDD46-9673-AC4B-AEBE-31432CD0BCF3}" srcOrd="0" destOrd="0" parTransId="{0FAFE494-46B7-434C-83F3-9F90EF1EFF16}" sibTransId="{43DF7639-002B-354B-AF42-7A37A1B557F3}"/>
    <dgm:cxn modelId="{D25359DF-A024-422F-B583-180C1CD36A48}" type="presOf" srcId="{E74065E5-C188-8F42-91EB-AA0EDEE167CE}" destId="{929CA2F8-2651-ED41-9FF5-EDBAF87A4A5C}" srcOrd="0" destOrd="0" presId="urn:microsoft.com/office/officeart/2005/8/layout/vProcess5"/>
    <dgm:cxn modelId="{CD344EF4-5244-E840-A3AF-EBD865888419}" srcId="{06CC86CA-FF86-F048-83B6-5DCAA15F65AA}" destId="{D52D2239-82AC-3B46-85A0-0971D4AC5AA4}" srcOrd="5" destOrd="0" parTransId="{89557537-E966-054C-BE8C-4CDAE24D3054}" sibTransId="{493CCCE8-542B-324D-92FD-77890D4C1D4C}"/>
    <dgm:cxn modelId="{737CD297-A1BB-0445-951A-B6213FF86DE0}" srcId="{06CC86CA-FF86-F048-83B6-5DCAA15F65AA}" destId="{5FCEE96A-9222-6948-B660-6FF1A60FC1D4}" srcOrd="4" destOrd="0" parTransId="{997DF0A0-A1C3-E14B-913A-1699C1CB7AC6}" sibTransId="{292C3952-56D4-2442-801C-B206DB0821A5}"/>
    <dgm:cxn modelId="{0030459C-3244-4C46-9B95-8B73A9A3D9B4}" srcId="{06CC86CA-FF86-F048-83B6-5DCAA15F65AA}" destId="{E53F2E31-3BD5-6F44-A88A-A4879E1848A8}" srcOrd="2" destOrd="0" parTransId="{0609136F-E1C4-4D47-BF5B-DE065D9FF40D}" sibTransId="{C8013019-C2F4-6045-84AD-ED90AE1AA8AA}"/>
    <dgm:cxn modelId="{34610248-5F91-44BF-ABDA-F4F304B7EE01}" type="presOf" srcId="{EF7E93E1-23A3-1A44-B4CB-0F8A95AC1C62}" destId="{16B1E839-611E-2B4D-B6FA-247248846627}" srcOrd="0" destOrd="0" presId="urn:microsoft.com/office/officeart/2005/8/layout/vProcess5"/>
    <dgm:cxn modelId="{57556EE6-6BF9-4748-B1A6-9DC8C2B44896}" type="presOf" srcId="{E74065E5-C188-8F42-91EB-AA0EDEE167CE}" destId="{97809C07-20EF-454E-A345-BB8688FD24B3}" srcOrd="1" destOrd="0" presId="urn:microsoft.com/office/officeart/2005/8/layout/vProcess5"/>
    <dgm:cxn modelId="{FC159D1A-0F29-41D6-99C5-0DC0121CA713}" type="presParOf" srcId="{CFB92DE1-80ED-5243-BC43-216891B45A71}" destId="{22375A62-503B-7E44-8EA4-CB86B53F43F7}" srcOrd="0" destOrd="0" presId="urn:microsoft.com/office/officeart/2005/8/layout/vProcess5"/>
    <dgm:cxn modelId="{897908BA-16F4-4E05-9051-BC4771298B64}" type="presParOf" srcId="{CFB92DE1-80ED-5243-BC43-216891B45A71}" destId="{6D99F605-E372-DC42-A09E-FB6C434C1C85}" srcOrd="1" destOrd="0" presId="urn:microsoft.com/office/officeart/2005/8/layout/vProcess5"/>
    <dgm:cxn modelId="{0C5A95C7-45F3-424E-9328-5C61FEFF56AD}" type="presParOf" srcId="{CFB92DE1-80ED-5243-BC43-216891B45A71}" destId="{929CA2F8-2651-ED41-9FF5-EDBAF87A4A5C}" srcOrd="2" destOrd="0" presId="urn:microsoft.com/office/officeart/2005/8/layout/vProcess5"/>
    <dgm:cxn modelId="{0B58DABA-3F39-4A7C-889D-E750D9F50543}" type="presParOf" srcId="{CFB92DE1-80ED-5243-BC43-216891B45A71}" destId="{B97B4ADE-8DB9-474D-B7B8-554B81EBC9ED}" srcOrd="3" destOrd="0" presId="urn:microsoft.com/office/officeart/2005/8/layout/vProcess5"/>
    <dgm:cxn modelId="{2ED7F195-9CBD-4880-BEC2-76B7BFBF6154}" type="presParOf" srcId="{CFB92DE1-80ED-5243-BC43-216891B45A71}" destId="{357348A7-469E-0A4F-A8DC-204C8D4205F7}" srcOrd="4" destOrd="0" presId="urn:microsoft.com/office/officeart/2005/8/layout/vProcess5"/>
    <dgm:cxn modelId="{D355521C-48D0-4113-96F5-55BCFF16CD2A}" type="presParOf" srcId="{CFB92DE1-80ED-5243-BC43-216891B45A71}" destId="{4B0BDC7A-EEFD-F849-8485-576982F46F18}" srcOrd="5" destOrd="0" presId="urn:microsoft.com/office/officeart/2005/8/layout/vProcess5"/>
    <dgm:cxn modelId="{37F00156-F826-4FB2-8500-7305E26840F9}" type="presParOf" srcId="{CFB92DE1-80ED-5243-BC43-216891B45A71}" destId="{32B2B7FA-32B6-5C48-81E1-A749EF650519}" srcOrd="6" destOrd="0" presId="urn:microsoft.com/office/officeart/2005/8/layout/vProcess5"/>
    <dgm:cxn modelId="{55BA3E0A-74DA-48B9-9BB2-34A107889860}" type="presParOf" srcId="{CFB92DE1-80ED-5243-BC43-216891B45A71}" destId="{16B1E839-611E-2B4D-B6FA-247248846627}" srcOrd="7" destOrd="0" presId="urn:microsoft.com/office/officeart/2005/8/layout/vProcess5"/>
    <dgm:cxn modelId="{202DF28E-142A-471B-B360-DA153C35889B}" type="presParOf" srcId="{CFB92DE1-80ED-5243-BC43-216891B45A71}" destId="{80734097-338D-E64F-99AE-2F4B92CA1956}" srcOrd="8" destOrd="0" presId="urn:microsoft.com/office/officeart/2005/8/layout/vProcess5"/>
    <dgm:cxn modelId="{C6004814-06DD-4302-845A-47609118765F}" type="presParOf" srcId="{CFB92DE1-80ED-5243-BC43-216891B45A71}" destId="{41908513-6221-B040-A7AA-40C4ED1B4DF1}" srcOrd="9" destOrd="0" presId="urn:microsoft.com/office/officeart/2005/8/layout/vProcess5"/>
    <dgm:cxn modelId="{252BBED5-F6CE-455E-B915-62B8C3C245D6}" type="presParOf" srcId="{CFB92DE1-80ED-5243-BC43-216891B45A71}" destId="{44C3B090-68B6-814D-BA7F-0F2863400035}" srcOrd="10" destOrd="0" presId="urn:microsoft.com/office/officeart/2005/8/layout/vProcess5"/>
    <dgm:cxn modelId="{B11AB934-5B5E-4D96-92B6-60D88623FD3A}" type="presParOf" srcId="{CFB92DE1-80ED-5243-BC43-216891B45A71}" destId="{97809C07-20EF-454E-A345-BB8688FD24B3}" srcOrd="11" destOrd="0" presId="urn:microsoft.com/office/officeart/2005/8/layout/vProcess5"/>
    <dgm:cxn modelId="{B5A67AC5-31D0-4C5E-863F-F38FD74CE21E}" type="presParOf" srcId="{CFB92DE1-80ED-5243-BC43-216891B45A71}" destId="{09016EC2-D9EC-1F42-B9AC-4958BB187F1A}" srcOrd="12" destOrd="0" presId="urn:microsoft.com/office/officeart/2005/8/layout/vProcess5"/>
    <dgm:cxn modelId="{FA5C8CE5-71B2-490B-A871-271585A07661}" type="presParOf" srcId="{CFB92DE1-80ED-5243-BC43-216891B45A71}" destId="{7EC5E706-45DB-6E4B-97CB-37696DF06E6F}" srcOrd="13" destOrd="0" presId="urn:microsoft.com/office/officeart/2005/8/layout/vProcess5"/>
    <dgm:cxn modelId="{75A0371A-FC0E-4469-9DC5-B274888B8424}" type="presParOf" srcId="{CFB92DE1-80ED-5243-BC43-216891B45A71}" destId="{2A2A264A-2FC2-D64C-9C2B-370681707C2C}"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CC86CA-FF86-F048-83B6-5DCAA15F65AA}" type="doc">
      <dgm:prSet loTypeId="urn:microsoft.com/office/officeart/2005/8/layout/vProcess5" loCatId="" qsTypeId="urn:microsoft.com/office/officeart/2005/8/quickstyle/simple4" qsCatId="simple" csTypeId="urn:microsoft.com/office/officeart/2005/8/colors/colorful2" csCatId="colorful" phldr="1"/>
      <dgm:spPr/>
      <dgm:t>
        <a:bodyPr/>
        <a:lstStyle/>
        <a:p>
          <a:endParaRPr lang="en-US"/>
        </a:p>
      </dgm:t>
    </dgm:pt>
    <dgm:pt modelId="{023DDD46-9673-AC4B-AEBE-31432CD0BCF3}">
      <dgm:prSet phldrT="[Text]" custT="1"/>
      <dgm:spPr/>
      <dgm:t>
        <a:bodyPr/>
        <a:lstStyle/>
        <a:p>
          <a:r>
            <a:rPr lang="en-US" sz="1600" b="1" dirty="0" smtClean="0">
              <a:solidFill>
                <a:schemeClr val="tx1"/>
              </a:solidFill>
            </a:rPr>
            <a:t>1990s	- A</a:t>
          </a:r>
          <a:r>
            <a:rPr lang="en-US" altLang="zh-TW" sz="1600" b="1" dirty="0" smtClean="0">
              <a:solidFill>
                <a:srgbClr val="000000"/>
              </a:solidFill>
            </a:rPr>
            <a:t>ssembled the youngest fleet of aircraft in the   	world	</a:t>
          </a:r>
          <a:endParaRPr lang="en-US" sz="1600" b="1" dirty="0" smtClean="0">
            <a:solidFill>
              <a:srgbClr val="000000"/>
            </a:solidFill>
          </a:endParaRPr>
        </a:p>
      </dgm:t>
    </dgm:pt>
    <dgm:pt modelId="{0FAFE494-46B7-434C-83F3-9F90EF1EFF16}" type="parTrans" cxnId="{99105A4F-3781-7D4A-A5D3-A9DC10A36472}">
      <dgm:prSet/>
      <dgm:spPr/>
      <dgm:t>
        <a:bodyPr/>
        <a:lstStyle/>
        <a:p>
          <a:endParaRPr lang="en-US"/>
        </a:p>
      </dgm:t>
    </dgm:pt>
    <dgm:pt modelId="{43DF7639-002B-354B-AF42-7A37A1B557F3}" type="sibTrans" cxnId="{99105A4F-3781-7D4A-A5D3-A9DC10A36472}">
      <dgm:prSet/>
      <dgm:spPr/>
      <dgm:t>
        <a:bodyPr/>
        <a:lstStyle/>
        <a:p>
          <a:endParaRPr lang="en-US"/>
        </a:p>
      </dgm:t>
    </dgm:pt>
    <dgm:pt modelId="{FB2FFBB3-13CE-9749-9C45-D48086DC4ABC}">
      <dgm:prSet phldrT="[Text]"/>
      <dgm:spPr/>
      <dgm:t>
        <a:bodyPr/>
        <a:lstStyle/>
        <a:p>
          <a:endParaRPr lang="en-US" dirty="0"/>
        </a:p>
      </dgm:t>
    </dgm:pt>
    <dgm:pt modelId="{CA066FFC-C0C4-6046-9F78-06A31C8ED5D5}" type="parTrans" cxnId="{DC34B79E-447A-EF4E-8597-331615AC1884}">
      <dgm:prSet/>
      <dgm:spPr/>
      <dgm:t>
        <a:bodyPr/>
        <a:lstStyle/>
        <a:p>
          <a:endParaRPr lang="en-US"/>
        </a:p>
      </dgm:t>
    </dgm:pt>
    <dgm:pt modelId="{FF2EE0D1-B658-214D-910D-CDA5A3B4D31C}" type="sibTrans" cxnId="{DC34B79E-447A-EF4E-8597-331615AC1884}">
      <dgm:prSet/>
      <dgm:spPr/>
      <dgm:t>
        <a:bodyPr/>
        <a:lstStyle/>
        <a:p>
          <a:endParaRPr lang="en-US"/>
        </a:p>
      </dgm:t>
    </dgm:pt>
    <dgm:pt modelId="{81D4EF54-D669-1548-A03B-E2F263D6875C}">
      <dgm:prSet phldrT="[Text]"/>
      <dgm:spPr/>
      <dgm:t>
        <a:bodyPr/>
        <a:lstStyle/>
        <a:p>
          <a:endParaRPr lang="en-US" dirty="0"/>
        </a:p>
      </dgm:t>
    </dgm:pt>
    <dgm:pt modelId="{0FCF33DD-3263-E844-8C1A-EBB504EE5DF2}" type="parTrans" cxnId="{060A16B5-54F5-7342-8C38-5639D7DD78C6}">
      <dgm:prSet/>
      <dgm:spPr/>
      <dgm:t>
        <a:bodyPr/>
        <a:lstStyle/>
        <a:p>
          <a:endParaRPr lang="en-US"/>
        </a:p>
      </dgm:t>
    </dgm:pt>
    <dgm:pt modelId="{BAC9A3BD-AC25-1744-B658-67B908938E17}" type="sibTrans" cxnId="{060A16B5-54F5-7342-8C38-5639D7DD78C6}">
      <dgm:prSet/>
      <dgm:spPr/>
      <dgm:t>
        <a:bodyPr/>
        <a:lstStyle/>
        <a:p>
          <a:endParaRPr lang="en-US"/>
        </a:p>
      </dgm:t>
    </dgm:pt>
    <dgm:pt modelId="{E53F2E31-3BD5-6F44-A88A-A4879E1848A8}">
      <dgm:prSet custT="1"/>
      <dgm:spPr/>
      <dgm:t>
        <a:bodyPr/>
        <a:lstStyle/>
        <a:p>
          <a:r>
            <a:rPr lang="en-US" sz="1600" b="1" dirty="0" smtClean="0">
              <a:solidFill>
                <a:schemeClr val="tx1"/>
              </a:solidFill>
            </a:rPr>
            <a:t>2003	-Resumed passenger services to Beijing, Xiamen 	 and Shanghai</a:t>
          </a:r>
        </a:p>
        <a:p>
          <a:r>
            <a:rPr lang="en-US" sz="1600" b="1" dirty="0" smtClean="0">
              <a:solidFill>
                <a:schemeClr val="tx1"/>
              </a:solidFill>
            </a:rPr>
            <a:t>	-Hong Kong became a predominant gateway to 	 Mainland China	</a:t>
          </a:r>
          <a:endParaRPr lang="en-US" sz="1600" b="1" dirty="0">
            <a:solidFill>
              <a:schemeClr val="tx1"/>
            </a:solidFill>
          </a:endParaRPr>
        </a:p>
      </dgm:t>
    </dgm:pt>
    <dgm:pt modelId="{0609136F-E1C4-4D47-BF5B-DE065D9FF40D}" type="parTrans" cxnId="{0030459C-3244-4C46-9B95-8B73A9A3D9B4}">
      <dgm:prSet/>
      <dgm:spPr/>
      <dgm:t>
        <a:bodyPr/>
        <a:lstStyle/>
        <a:p>
          <a:endParaRPr lang="en-US"/>
        </a:p>
      </dgm:t>
    </dgm:pt>
    <dgm:pt modelId="{C8013019-C2F4-6045-84AD-ED90AE1AA8AA}" type="sibTrans" cxnId="{0030459C-3244-4C46-9B95-8B73A9A3D9B4}">
      <dgm:prSet/>
      <dgm:spPr/>
      <dgm:t>
        <a:bodyPr/>
        <a:lstStyle/>
        <a:p>
          <a:endParaRPr lang="en-US"/>
        </a:p>
      </dgm:t>
    </dgm:pt>
    <dgm:pt modelId="{61315923-C3ED-0B4D-9802-BDAC24199C76}">
      <dgm:prSet/>
      <dgm:spPr/>
      <dgm:t>
        <a:bodyPr/>
        <a:lstStyle/>
        <a:p>
          <a:endParaRPr lang="en-US" dirty="0"/>
        </a:p>
      </dgm:t>
    </dgm:pt>
    <dgm:pt modelId="{DF271332-3D34-5843-9AB0-06948F238F0D}" type="parTrans" cxnId="{ED902D88-E207-564B-B240-626F6EAA4774}">
      <dgm:prSet/>
      <dgm:spPr/>
      <dgm:t>
        <a:bodyPr/>
        <a:lstStyle/>
        <a:p>
          <a:endParaRPr lang="en-US"/>
        </a:p>
      </dgm:t>
    </dgm:pt>
    <dgm:pt modelId="{F85CC6E8-A5EC-3F4A-85C5-2C9FA4CA7E49}" type="sibTrans" cxnId="{ED902D88-E207-564B-B240-626F6EAA4774}">
      <dgm:prSet/>
      <dgm:spPr/>
      <dgm:t>
        <a:bodyPr/>
        <a:lstStyle/>
        <a:p>
          <a:endParaRPr lang="en-US"/>
        </a:p>
      </dgm:t>
    </dgm:pt>
    <dgm:pt modelId="{5FCEE96A-9222-6948-B660-6FF1A60FC1D4}">
      <dgm:prSet phldrT="[Text]" custT="1"/>
      <dgm:spPr/>
      <dgm:t>
        <a:bodyPr/>
        <a:lstStyle/>
        <a:p>
          <a:r>
            <a:rPr lang="en-US" sz="1600" b="1" dirty="0" smtClean="0">
              <a:solidFill>
                <a:schemeClr val="tx1"/>
              </a:solidFill>
            </a:rPr>
            <a:t>2006	-Bought </a:t>
          </a:r>
          <a:r>
            <a:rPr lang="en-US" sz="1600" b="1" dirty="0" err="1" smtClean="0">
              <a:solidFill>
                <a:schemeClr val="tx1"/>
              </a:solidFill>
            </a:rPr>
            <a:t>Dragonair</a:t>
          </a:r>
          <a:r>
            <a:rPr lang="en-US" sz="1600" b="1" dirty="0" smtClean="0">
              <a:solidFill>
                <a:schemeClr val="tx1"/>
              </a:solidFill>
            </a:rPr>
            <a:t> as a wholly owned 	subsidiary	</a:t>
          </a:r>
        </a:p>
        <a:p>
          <a:r>
            <a:rPr lang="en-US" sz="1600" b="1" dirty="0" smtClean="0">
              <a:solidFill>
                <a:schemeClr val="tx1"/>
              </a:solidFill>
            </a:rPr>
            <a:t>                -Established a closer relationship  with Air China 	by taking 17.5% stake</a:t>
          </a:r>
        </a:p>
      </dgm:t>
    </dgm:pt>
    <dgm:pt modelId="{997DF0A0-A1C3-E14B-913A-1699C1CB7AC6}" type="parTrans" cxnId="{737CD297-A1BB-0445-951A-B6213FF86DE0}">
      <dgm:prSet/>
      <dgm:spPr/>
      <dgm:t>
        <a:bodyPr/>
        <a:lstStyle/>
        <a:p>
          <a:endParaRPr lang="en-US"/>
        </a:p>
      </dgm:t>
    </dgm:pt>
    <dgm:pt modelId="{292C3952-56D4-2442-801C-B206DB0821A5}" type="sibTrans" cxnId="{737CD297-A1BB-0445-951A-B6213FF86DE0}">
      <dgm:prSet/>
      <dgm:spPr/>
      <dgm:t>
        <a:bodyPr/>
        <a:lstStyle/>
        <a:p>
          <a:endParaRPr lang="en-US"/>
        </a:p>
      </dgm:t>
    </dgm:pt>
    <dgm:pt modelId="{D52D2239-82AC-3B46-85A0-0971D4AC5AA4}">
      <dgm:prSet phldrT="[Text]"/>
      <dgm:spPr/>
      <dgm:t>
        <a:bodyPr/>
        <a:lstStyle/>
        <a:p>
          <a:endParaRPr lang="en-US" dirty="0"/>
        </a:p>
      </dgm:t>
    </dgm:pt>
    <dgm:pt modelId="{89557537-E966-054C-BE8C-4CDAE24D3054}" type="parTrans" cxnId="{CD344EF4-5244-E840-A3AF-EBD865888419}">
      <dgm:prSet/>
      <dgm:spPr/>
      <dgm:t>
        <a:bodyPr/>
        <a:lstStyle/>
        <a:p>
          <a:endParaRPr lang="en-US"/>
        </a:p>
      </dgm:t>
    </dgm:pt>
    <dgm:pt modelId="{493CCCE8-542B-324D-92FD-77890D4C1D4C}" type="sibTrans" cxnId="{CD344EF4-5244-E840-A3AF-EBD865888419}">
      <dgm:prSet/>
      <dgm:spPr/>
      <dgm:t>
        <a:bodyPr/>
        <a:lstStyle/>
        <a:p>
          <a:endParaRPr lang="en-US"/>
        </a:p>
      </dgm:t>
    </dgm:pt>
    <dgm:pt modelId="{93190C03-8928-214E-894E-899C0139EFFE}">
      <dgm:prSet phldrT="[Text]"/>
      <dgm:spPr/>
      <dgm:t>
        <a:bodyPr/>
        <a:lstStyle/>
        <a:p>
          <a:endParaRPr lang="en-US" dirty="0"/>
        </a:p>
      </dgm:t>
    </dgm:pt>
    <dgm:pt modelId="{AAC1BE70-81E9-324D-B4A6-064708C849F0}" type="parTrans" cxnId="{97481453-0F22-D245-A4A8-6961C3DE9750}">
      <dgm:prSet/>
      <dgm:spPr/>
      <dgm:t>
        <a:bodyPr/>
        <a:lstStyle/>
        <a:p>
          <a:endParaRPr lang="en-US"/>
        </a:p>
      </dgm:t>
    </dgm:pt>
    <dgm:pt modelId="{D66235D2-43A5-854A-9403-ECCFE9B6BE6F}" type="sibTrans" cxnId="{97481453-0F22-D245-A4A8-6961C3DE9750}">
      <dgm:prSet/>
      <dgm:spPr/>
      <dgm:t>
        <a:bodyPr/>
        <a:lstStyle/>
        <a:p>
          <a:endParaRPr lang="en-US"/>
        </a:p>
      </dgm:t>
    </dgm:pt>
    <dgm:pt modelId="{AFD260B8-4F04-164D-B958-9C68F56921A1}">
      <dgm:prSet phldrT="[Text]" custT="1"/>
      <dgm:spPr/>
      <dgm:t>
        <a:bodyPr/>
        <a:lstStyle/>
        <a:p>
          <a:r>
            <a:rPr lang="en-US" sz="1600" b="1" dirty="0" smtClean="0">
              <a:solidFill>
                <a:schemeClr val="tx1"/>
              </a:solidFill>
            </a:rPr>
            <a:t>2005	-Winning the “Airline of the Year” 	</a:t>
          </a:r>
        </a:p>
      </dgm:t>
    </dgm:pt>
    <dgm:pt modelId="{5E0234FB-A055-BD48-81BE-FEEB6959E2D2}" type="parTrans" cxnId="{03B517B5-A05B-0F4D-A7F8-97E4D9B4A8F7}">
      <dgm:prSet/>
      <dgm:spPr/>
      <dgm:t>
        <a:bodyPr/>
        <a:lstStyle/>
        <a:p>
          <a:endParaRPr lang="en-US"/>
        </a:p>
      </dgm:t>
    </dgm:pt>
    <dgm:pt modelId="{0EA5A790-EF7B-004E-8F58-EEC037722FAB}" type="sibTrans" cxnId="{03B517B5-A05B-0F4D-A7F8-97E4D9B4A8F7}">
      <dgm:prSet/>
      <dgm:spPr/>
      <dgm:t>
        <a:bodyPr/>
        <a:lstStyle/>
        <a:p>
          <a:endParaRPr lang="en-US"/>
        </a:p>
      </dgm:t>
    </dgm:pt>
    <dgm:pt modelId="{E74065E5-C188-8F42-91EB-AA0EDEE167CE}">
      <dgm:prSet phldrT="[Text]" custT="1"/>
      <dgm:spPr/>
      <dgm:t>
        <a:bodyPr/>
        <a:lstStyle/>
        <a:p>
          <a:r>
            <a:rPr lang="en-US" sz="1600" b="1" dirty="0" smtClean="0">
              <a:solidFill>
                <a:schemeClr val="tx1"/>
              </a:solidFill>
            </a:rPr>
            <a:t>2002	Became joint venture partners in Air Hong Kong 	with DHL.	</a:t>
          </a:r>
        </a:p>
      </dgm:t>
    </dgm:pt>
    <dgm:pt modelId="{7DB0ACE5-42AE-5341-B447-A0BBD01F7370}" type="parTrans" cxnId="{1B841F8E-6C33-9546-8492-7F7B77B693DA}">
      <dgm:prSet/>
      <dgm:spPr/>
      <dgm:t>
        <a:bodyPr/>
        <a:lstStyle/>
        <a:p>
          <a:endParaRPr lang="en-US"/>
        </a:p>
      </dgm:t>
    </dgm:pt>
    <dgm:pt modelId="{EF7E93E1-23A3-1A44-B4CB-0F8A95AC1C62}" type="sibTrans" cxnId="{1B841F8E-6C33-9546-8492-7F7B77B693DA}">
      <dgm:prSet/>
      <dgm:spPr/>
      <dgm:t>
        <a:bodyPr/>
        <a:lstStyle/>
        <a:p>
          <a:endParaRPr lang="en-US"/>
        </a:p>
      </dgm:t>
    </dgm:pt>
    <dgm:pt modelId="{CFB92DE1-80ED-5243-BC43-216891B45A71}" type="pres">
      <dgm:prSet presAssocID="{06CC86CA-FF86-F048-83B6-5DCAA15F65AA}" presName="outerComposite" presStyleCnt="0">
        <dgm:presLayoutVars>
          <dgm:chMax val="5"/>
          <dgm:dir/>
          <dgm:resizeHandles val="exact"/>
        </dgm:presLayoutVars>
      </dgm:prSet>
      <dgm:spPr/>
      <dgm:t>
        <a:bodyPr/>
        <a:lstStyle/>
        <a:p>
          <a:endParaRPr lang="en-US"/>
        </a:p>
      </dgm:t>
    </dgm:pt>
    <dgm:pt modelId="{22375A62-503B-7E44-8EA4-CB86B53F43F7}" type="pres">
      <dgm:prSet presAssocID="{06CC86CA-FF86-F048-83B6-5DCAA15F65AA}" presName="dummyMaxCanvas" presStyleCnt="0">
        <dgm:presLayoutVars/>
      </dgm:prSet>
      <dgm:spPr/>
    </dgm:pt>
    <dgm:pt modelId="{6D99F605-E372-DC42-A09E-FB6C434C1C85}" type="pres">
      <dgm:prSet presAssocID="{06CC86CA-FF86-F048-83B6-5DCAA15F65AA}" presName="FiveNodes_1" presStyleLbl="node1" presStyleIdx="0" presStyleCnt="5" custScaleX="94805" custLinFactNeighborX="-433" custLinFactNeighborY="0">
        <dgm:presLayoutVars>
          <dgm:bulletEnabled val="1"/>
        </dgm:presLayoutVars>
      </dgm:prSet>
      <dgm:spPr/>
      <dgm:t>
        <a:bodyPr/>
        <a:lstStyle/>
        <a:p>
          <a:endParaRPr lang="en-US"/>
        </a:p>
      </dgm:t>
    </dgm:pt>
    <dgm:pt modelId="{929CA2F8-2651-ED41-9FF5-EDBAF87A4A5C}" type="pres">
      <dgm:prSet presAssocID="{06CC86CA-FF86-F048-83B6-5DCAA15F65AA}" presName="FiveNodes_2" presStyleLbl="node1" presStyleIdx="1" presStyleCnt="5" custScaleX="92857" custLinFactNeighborX="0">
        <dgm:presLayoutVars>
          <dgm:bulletEnabled val="1"/>
        </dgm:presLayoutVars>
      </dgm:prSet>
      <dgm:spPr/>
      <dgm:t>
        <a:bodyPr/>
        <a:lstStyle/>
        <a:p>
          <a:endParaRPr lang="en-US"/>
        </a:p>
      </dgm:t>
    </dgm:pt>
    <dgm:pt modelId="{B97B4ADE-8DB9-474D-B7B8-554B81EBC9ED}" type="pres">
      <dgm:prSet presAssocID="{06CC86CA-FF86-F048-83B6-5DCAA15F65AA}" presName="FiveNodes_3" presStyleLbl="node1" presStyleIdx="2" presStyleCnt="5" custScaleX="90359" custScaleY="117091">
        <dgm:presLayoutVars>
          <dgm:bulletEnabled val="1"/>
        </dgm:presLayoutVars>
      </dgm:prSet>
      <dgm:spPr/>
      <dgm:t>
        <a:bodyPr/>
        <a:lstStyle/>
        <a:p>
          <a:endParaRPr lang="en-US"/>
        </a:p>
      </dgm:t>
    </dgm:pt>
    <dgm:pt modelId="{357348A7-469E-0A4F-A8DC-204C8D4205F7}" type="pres">
      <dgm:prSet presAssocID="{06CC86CA-FF86-F048-83B6-5DCAA15F65AA}" presName="FiveNodes_4" presStyleLbl="node1" presStyleIdx="3" presStyleCnt="5" custScaleX="88498">
        <dgm:presLayoutVars>
          <dgm:bulletEnabled val="1"/>
        </dgm:presLayoutVars>
      </dgm:prSet>
      <dgm:spPr/>
      <dgm:t>
        <a:bodyPr/>
        <a:lstStyle/>
        <a:p>
          <a:endParaRPr lang="en-US"/>
        </a:p>
      </dgm:t>
    </dgm:pt>
    <dgm:pt modelId="{4B0BDC7A-EEFD-F849-8485-576982F46F18}" type="pres">
      <dgm:prSet presAssocID="{06CC86CA-FF86-F048-83B6-5DCAA15F65AA}" presName="FiveNodes_5" presStyleLbl="node1" presStyleIdx="4" presStyleCnt="5" custScaleX="91342">
        <dgm:presLayoutVars>
          <dgm:bulletEnabled val="1"/>
        </dgm:presLayoutVars>
      </dgm:prSet>
      <dgm:spPr/>
      <dgm:t>
        <a:bodyPr/>
        <a:lstStyle/>
        <a:p>
          <a:endParaRPr lang="en-US"/>
        </a:p>
      </dgm:t>
    </dgm:pt>
    <dgm:pt modelId="{32B2B7FA-32B6-5C48-81E1-A749EF650519}" type="pres">
      <dgm:prSet presAssocID="{06CC86CA-FF86-F048-83B6-5DCAA15F65AA}" presName="FiveConn_1-2" presStyleLbl="fgAccFollowNode1" presStyleIdx="0" presStyleCnt="4">
        <dgm:presLayoutVars>
          <dgm:bulletEnabled val="1"/>
        </dgm:presLayoutVars>
      </dgm:prSet>
      <dgm:spPr/>
      <dgm:t>
        <a:bodyPr/>
        <a:lstStyle/>
        <a:p>
          <a:endParaRPr lang="en-US"/>
        </a:p>
      </dgm:t>
    </dgm:pt>
    <dgm:pt modelId="{16B1E839-611E-2B4D-B6FA-247248846627}" type="pres">
      <dgm:prSet presAssocID="{06CC86CA-FF86-F048-83B6-5DCAA15F65AA}" presName="FiveConn_2-3" presStyleLbl="fgAccFollowNode1" presStyleIdx="1" presStyleCnt="4">
        <dgm:presLayoutVars>
          <dgm:bulletEnabled val="1"/>
        </dgm:presLayoutVars>
      </dgm:prSet>
      <dgm:spPr/>
      <dgm:t>
        <a:bodyPr/>
        <a:lstStyle/>
        <a:p>
          <a:endParaRPr lang="en-US"/>
        </a:p>
      </dgm:t>
    </dgm:pt>
    <dgm:pt modelId="{80734097-338D-E64F-99AE-2F4B92CA1956}" type="pres">
      <dgm:prSet presAssocID="{06CC86CA-FF86-F048-83B6-5DCAA15F65AA}" presName="FiveConn_3-4" presStyleLbl="fgAccFollowNode1" presStyleIdx="2" presStyleCnt="4">
        <dgm:presLayoutVars>
          <dgm:bulletEnabled val="1"/>
        </dgm:presLayoutVars>
      </dgm:prSet>
      <dgm:spPr/>
      <dgm:t>
        <a:bodyPr/>
        <a:lstStyle/>
        <a:p>
          <a:endParaRPr lang="en-US"/>
        </a:p>
      </dgm:t>
    </dgm:pt>
    <dgm:pt modelId="{41908513-6221-B040-A7AA-40C4ED1B4DF1}" type="pres">
      <dgm:prSet presAssocID="{06CC86CA-FF86-F048-83B6-5DCAA15F65AA}" presName="FiveConn_4-5" presStyleLbl="fgAccFollowNode1" presStyleIdx="3" presStyleCnt="4">
        <dgm:presLayoutVars>
          <dgm:bulletEnabled val="1"/>
        </dgm:presLayoutVars>
      </dgm:prSet>
      <dgm:spPr/>
      <dgm:t>
        <a:bodyPr/>
        <a:lstStyle/>
        <a:p>
          <a:endParaRPr lang="en-US"/>
        </a:p>
      </dgm:t>
    </dgm:pt>
    <dgm:pt modelId="{44C3B090-68B6-814D-BA7F-0F2863400035}" type="pres">
      <dgm:prSet presAssocID="{06CC86CA-FF86-F048-83B6-5DCAA15F65AA}" presName="FiveNodes_1_text" presStyleLbl="node1" presStyleIdx="4" presStyleCnt="5">
        <dgm:presLayoutVars>
          <dgm:bulletEnabled val="1"/>
        </dgm:presLayoutVars>
      </dgm:prSet>
      <dgm:spPr/>
      <dgm:t>
        <a:bodyPr/>
        <a:lstStyle/>
        <a:p>
          <a:endParaRPr lang="en-US"/>
        </a:p>
      </dgm:t>
    </dgm:pt>
    <dgm:pt modelId="{97809C07-20EF-454E-A345-BB8688FD24B3}" type="pres">
      <dgm:prSet presAssocID="{06CC86CA-FF86-F048-83B6-5DCAA15F65AA}" presName="FiveNodes_2_text" presStyleLbl="node1" presStyleIdx="4" presStyleCnt="5">
        <dgm:presLayoutVars>
          <dgm:bulletEnabled val="1"/>
        </dgm:presLayoutVars>
      </dgm:prSet>
      <dgm:spPr/>
      <dgm:t>
        <a:bodyPr/>
        <a:lstStyle/>
        <a:p>
          <a:endParaRPr lang="en-US"/>
        </a:p>
      </dgm:t>
    </dgm:pt>
    <dgm:pt modelId="{09016EC2-D9EC-1F42-B9AC-4958BB187F1A}" type="pres">
      <dgm:prSet presAssocID="{06CC86CA-FF86-F048-83B6-5DCAA15F65AA}" presName="FiveNodes_3_text" presStyleLbl="node1" presStyleIdx="4" presStyleCnt="5">
        <dgm:presLayoutVars>
          <dgm:bulletEnabled val="1"/>
        </dgm:presLayoutVars>
      </dgm:prSet>
      <dgm:spPr/>
      <dgm:t>
        <a:bodyPr/>
        <a:lstStyle/>
        <a:p>
          <a:endParaRPr lang="en-US"/>
        </a:p>
      </dgm:t>
    </dgm:pt>
    <dgm:pt modelId="{7EC5E706-45DB-6E4B-97CB-37696DF06E6F}" type="pres">
      <dgm:prSet presAssocID="{06CC86CA-FF86-F048-83B6-5DCAA15F65AA}" presName="FiveNodes_4_text" presStyleLbl="node1" presStyleIdx="4" presStyleCnt="5">
        <dgm:presLayoutVars>
          <dgm:bulletEnabled val="1"/>
        </dgm:presLayoutVars>
      </dgm:prSet>
      <dgm:spPr/>
      <dgm:t>
        <a:bodyPr/>
        <a:lstStyle/>
        <a:p>
          <a:endParaRPr lang="en-US"/>
        </a:p>
      </dgm:t>
    </dgm:pt>
    <dgm:pt modelId="{2A2A264A-2FC2-D64C-9C2B-370681707C2C}" type="pres">
      <dgm:prSet presAssocID="{06CC86CA-FF86-F048-83B6-5DCAA15F65AA}" presName="FiveNodes_5_text" presStyleLbl="node1" presStyleIdx="4" presStyleCnt="5">
        <dgm:presLayoutVars>
          <dgm:bulletEnabled val="1"/>
        </dgm:presLayoutVars>
      </dgm:prSet>
      <dgm:spPr/>
      <dgm:t>
        <a:bodyPr/>
        <a:lstStyle/>
        <a:p>
          <a:endParaRPr lang="en-US"/>
        </a:p>
      </dgm:t>
    </dgm:pt>
  </dgm:ptLst>
  <dgm:cxnLst>
    <dgm:cxn modelId="{060A16B5-54F5-7342-8C38-5639D7DD78C6}" srcId="{06CC86CA-FF86-F048-83B6-5DCAA15F65AA}" destId="{81D4EF54-D669-1548-A03B-E2F263D6875C}" srcOrd="9" destOrd="0" parTransId="{0FCF33DD-3263-E844-8C1A-EBB504EE5DF2}" sibTransId="{BAC9A3BD-AC25-1744-B658-67B908938E17}"/>
    <dgm:cxn modelId="{DC34B79E-447A-EF4E-8597-331615AC1884}" srcId="{06CC86CA-FF86-F048-83B6-5DCAA15F65AA}" destId="{FB2FFBB3-13CE-9749-9C45-D48086DC4ABC}" srcOrd="8" destOrd="0" parTransId="{CA066FFC-C0C4-6046-9F78-06A31C8ED5D5}" sibTransId="{FF2EE0D1-B658-214D-910D-CDA5A3B4D31C}"/>
    <dgm:cxn modelId="{C6421B01-3C9E-475F-ACFB-7584039F2865}" type="presOf" srcId="{023DDD46-9673-AC4B-AEBE-31432CD0BCF3}" destId="{6D99F605-E372-DC42-A09E-FB6C434C1C85}" srcOrd="0" destOrd="0" presId="urn:microsoft.com/office/officeart/2005/8/layout/vProcess5"/>
    <dgm:cxn modelId="{FD124FB4-B97B-4831-97E1-8580755A59FF}" type="presOf" srcId="{0EA5A790-EF7B-004E-8F58-EEC037722FAB}" destId="{41908513-6221-B040-A7AA-40C4ED1B4DF1}" srcOrd="0" destOrd="0" presId="urn:microsoft.com/office/officeart/2005/8/layout/vProcess5"/>
    <dgm:cxn modelId="{1B841F8E-6C33-9546-8492-7F7B77B693DA}" srcId="{06CC86CA-FF86-F048-83B6-5DCAA15F65AA}" destId="{E74065E5-C188-8F42-91EB-AA0EDEE167CE}" srcOrd="1" destOrd="0" parTransId="{7DB0ACE5-42AE-5341-B447-A0BBD01F7370}" sibTransId="{EF7E93E1-23A3-1A44-B4CB-0F8A95AC1C62}"/>
    <dgm:cxn modelId="{86BB2E7C-0B4C-43D3-800D-D49D442960EC}" type="presOf" srcId="{5FCEE96A-9222-6948-B660-6FF1A60FC1D4}" destId="{2A2A264A-2FC2-D64C-9C2B-370681707C2C}" srcOrd="1" destOrd="0" presId="urn:microsoft.com/office/officeart/2005/8/layout/vProcess5"/>
    <dgm:cxn modelId="{F0C6ADC3-9519-4508-921E-0CF1B7160AA3}" type="presOf" srcId="{AFD260B8-4F04-164D-B958-9C68F56921A1}" destId="{357348A7-469E-0A4F-A8DC-204C8D4205F7}" srcOrd="0" destOrd="0" presId="urn:microsoft.com/office/officeart/2005/8/layout/vProcess5"/>
    <dgm:cxn modelId="{723E47D7-1015-4C0D-B59C-DF7E2F0FDDA3}" type="presOf" srcId="{5FCEE96A-9222-6948-B660-6FF1A60FC1D4}" destId="{4B0BDC7A-EEFD-F849-8485-576982F46F18}" srcOrd="0" destOrd="0" presId="urn:microsoft.com/office/officeart/2005/8/layout/vProcess5"/>
    <dgm:cxn modelId="{853F3647-3C9A-44E4-ABAC-1DCAB41EDD00}" type="presOf" srcId="{E53F2E31-3BD5-6F44-A88A-A4879E1848A8}" destId="{09016EC2-D9EC-1F42-B9AC-4958BB187F1A}" srcOrd="1" destOrd="0" presId="urn:microsoft.com/office/officeart/2005/8/layout/vProcess5"/>
    <dgm:cxn modelId="{2B6E9D10-E840-481A-B00E-9B24EAC2FEEC}" type="presOf" srcId="{023DDD46-9673-AC4B-AEBE-31432CD0BCF3}" destId="{44C3B090-68B6-814D-BA7F-0F2863400035}" srcOrd="1" destOrd="0" presId="urn:microsoft.com/office/officeart/2005/8/layout/vProcess5"/>
    <dgm:cxn modelId="{ED902D88-E207-564B-B240-626F6EAA4774}" srcId="{06CC86CA-FF86-F048-83B6-5DCAA15F65AA}" destId="{61315923-C3ED-0B4D-9802-BDAC24199C76}" srcOrd="7" destOrd="0" parTransId="{DF271332-3D34-5843-9AB0-06948F238F0D}" sibTransId="{F85CC6E8-A5EC-3F4A-85C5-2C9FA4CA7E49}"/>
    <dgm:cxn modelId="{B992F113-10BC-4D26-B163-1CAADD8305FB}" type="presOf" srcId="{AFD260B8-4F04-164D-B958-9C68F56921A1}" destId="{7EC5E706-45DB-6E4B-97CB-37696DF06E6F}" srcOrd="1" destOrd="0" presId="urn:microsoft.com/office/officeart/2005/8/layout/vProcess5"/>
    <dgm:cxn modelId="{03B517B5-A05B-0F4D-A7F8-97E4D9B4A8F7}" srcId="{06CC86CA-FF86-F048-83B6-5DCAA15F65AA}" destId="{AFD260B8-4F04-164D-B958-9C68F56921A1}" srcOrd="3" destOrd="0" parTransId="{5E0234FB-A055-BD48-81BE-FEEB6959E2D2}" sibTransId="{0EA5A790-EF7B-004E-8F58-EEC037722FAB}"/>
    <dgm:cxn modelId="{88C0D018-C176-426D-BD65-F23C4CD51453}" type="presOf" srcId="{C8013019-C2F4-6045-84AD-ED90AE1AA8AA}" destId="{80734097-338D-E64F-99AE-2F4B92CA1956}" srcOrd="0" destOrd="0" presId="urn:microsoft.com/office/officeart/2005/8/layout/vProcess5"/>
    <dgm:cxn modelId="{52CCA944-FE56-4AC6-90E1-13F4ED563ECB}" type="presOf" srcId="{43DF7639-002B-354B-AF42-7A37A1B557F3}" destId="{32B2B7FA-32B6-5C48-81E1-A749EF650519}" srcOrd="0" destOrd="0" presId="urn:microsoft.com/office/officeart/2005/8/layout/vProcess5"/>
    <dgm:cxn modelId="{F2FB1506-E219-4022-83F3-A477A13775B4}" type="presOf" srcId="{E74065E5-C188-8F42-91EB-AA0EDEE167CE}" destId="{929CA2F8-2651-ED41-9FF5-EDBAF87A4A5C}" srcOrd="0" destOrd="0" presId="urn:microsoft.com/office/officeart/2005/8/layout/vProcess5"/>
    <dgm:cxn modelId="{06E006AF-521B-4D8C-87C2-597481E1346F}" type="presOf" srcId="{EF7E93E1-23A3-1A44-B4CB-0F8A95AC1C62}" destId="{16B1E839-611E-2B4D-B6FA-247248846627}" srcOrd="0" destOrd="0" presId="urn:microsoft.com/office/officeart/2005/8/layout/vProcess5"/>
    <dgm:cxn modelId="{DF13D257-C7D6-4D9A-8C0A-E539B6BDF3E2}" type="presOf" srcId="{E53F2E31-3BD5-6F44-A88A-A4879E1848A8}" destId="{B97B4ADE-8DB9-474D-B7B8-554B81EBC9ED}" srcOrd="0" destOrd="0" presId="urn:microsoft.com/office/officeart/2005/8/layout/vProcess5"/>
    <dgm:cxn modelId="{EDCD6A6C-7378-4A6C-B92B-42ACA2C206E9}" type="presOf" srcId="{06CC86CA-FF86-F048-83B6-5DCAA15F65AA}" destId="{CFB92DE1-80ED-5243-BC43-216891B45A71}" srcOrd="0" destOrd="0" presId="urn:microsoft.com/office/officeart/2005/8/layout/vProcess5"/>
    <dgm:cxn modelId="{97481453-0F22-D245-A4A8-6961C3DE9750}" srcId="{06CC86CA-FF86-F048-83B6-5DCAA15F65AA}" destId="{93190C03-8928-214E-894E-899C0139EFFE}" srcOrd="6" destOrd="0" parTransId="{AAC1BE70-81E9-324D-B4A6-064708C849F0}" sibTransId="{D66235D2-43A5-854A-9403-ECCFE9B6BE6F}"/>
    <dgm:cxn modelId="{AF4247E6-8A5E-4175-B285-72F8502D580D}" type="presOf" srcId="{E74065E5-C188-8F42-91EB-AA0EDEE167CE}" destId="{97809C07-20EF-454E-A345-BB8688FD24B3}" srcOrd="1" destOrd="0" presId="urn:microsoft.com/office/officeart/2005/8/layout/vProcess5"/>
    <dgm:cxn modelId="{99105A4F-3781-7D4A-A5D3-A9DC10A36472}" srcId="{06CC86CA-FF86-F048-83B6-5DCAA15F65AA}" destId="{023DDD46-9673-AC4B-AEBE-31432CD0BCF3}" srcOrd="0" destOrd="0" parTransId="{0FAFE494-46B7-434C-83F3-9F90EF1EFF16}" sibTransId="{43DF7639-002B-354B-AF42-7A37A1B557F3}"/>
    <dgm:cxn modelId="{CD344EF4-5244-E840-A3AF-EBD865888419}" srcId="{06CC86CA-FF86-F048-83B6-5DCAA15F65AA}" destId="{D52D2239-82AC-3B46-85A0-0971D4AC5AA4}" srcOrd="5" destOrd="0" parTransId="{89557537-E966-054C-BE8C-4CDAE24D3054}" sibTransId="{493CCCE8-542B-324D-92FD-77890D4C1D4C}"/>
    <dgm:cxn modelId="{737CD297-A1BB-0445-951A-B6213FF86DE0}" srcId="{06CC86CA-FF86-F048-83B6-5DCAA15F65AA}" destId="{5FCEE96A-9222-6948-B660-6FF1A60FC1D4}" srcOrd="4" destOrd="0" parTransId="{997DF0A0-A1C3-E14B-913A-1699C1CB7AC6}" sibTransId="{292C3952-56D4-2442-801C-B206DB0821A5}"/>
    <dgm:cxn modelId="{0030459C-3244-4C46-9B95-8B73A9A3D9B4}" srcId="{06CC86CA-FF86-F048-83B6-5DCAA15F65AA}" destId="{E53F2E31-3BD5-6F44-A88A-A4879E1848A8}" srcOrd="2" destOrd="0" parTransId="{0609136F-E1C4-4D47-BF5B-DE065D9FF40D}" sibTransId="{C8013019-C2F4-6045-84AD-ED90AE1AA8AA}"/>
    <dgm:cxn modelId="{4A2332A6-5B42-41B7-9C5B-7FC7EF4FE096}" type="presParOf" srcId="{CFB92DE1-80ED-5243-BC43-216891B45A71}" destId="{22375A62-503B-7E44-8EA4-CB86B53F43F7}" srcOrd="0" destOrd="0" presId="urn:microsoft.com/office/officeart/2005/8/layout/vProcess5"/>
    <dgm:cxn modelId="{2A33CFCC-12E2-4583-9FC2-6475398CD986}" type="presParOf" srcId="{CFB92DE1-80ED-5243-BC43-216891B45A71}" destId="{6D99F605-E372-DC42-A09E-FB6C434C1C85}" srcOrd="1" destOrd="0" presId="urn:microsoft.com/office/officeart/2005/8/layout/vProcess5"/>
    <dgm:cxn modelId="{D34DF9DD-9A06-4EBA-B02C-01E47ED87DE8}" type="presParOf" srcId="{CFB92DE1-80ED-5243-BC43-216891B45A71}" destId="{929CA2F8-2651-ED41-9FF5-EDBAF87A4A5C}" srcOrd="2" destOrd="0" presId="urn:microsoft.com/office/officeart/2005/8/layout/vProcess5"/>
    <dgm:cxn modelId="{84DC6E1F-AB09-42A4-AE54-C8940D280059}" type="presParOf" srcId="{CFB92DE1-80ED-5243-BC43-216891B45A71}" destId="{B97B4ADE-8DB9-474D-B7B8-554B81EBC9ED}" srcOrd="3" destOrd="0" presId="urn:microsoft.com/office/officeart/2005/8/layout/vProcess5"/>
    <dgm:cxn modelId="{6F3593E9-07CB-4B69-976A-58E7FA2D63F3}" type="presParOf" srcId="{CFB92DE1-80ED-5243-BC43-216891B45A71}" destId="{357348A7-469E-0A4F-A8DC-204C8D4205F7}" srcOrd="4" destOrd="0" presId="urn:microsoft.com/office/officeart/2005/8/layout/vProcess5"/>
    <dgm:cxn modelId="{D8813863-A0C3-4015-858B-1D13F82E40F1}" type="presParOf" srcId="{CFB92DE1-80ED-5243-BC43-216891B45A71}" destId="{4B0BDC7A-EEFD-F849-8485-576982F46F18}" srcOrd="5" destOrd="0" presId="urn:microsoft.com/office/officeart/2005/8/layout/vProcess5"/>
    <dgm:cxn modelId="{37C44667-7A6E-47B6-AA09-43543272468A}" type="presParOf" srcId="{CFB92DE1-80ED-5243-BC43-216891B45A71}" destId="{32B2B7FA-32B6-5C48-81E1-A749EF650519}" srcOrd="6" destOrd="0" presId="urn:microsoft.com/office/officeart/2005/8/layout/vProcess5"/>
    <dgm:cxn modelId="{B0483405-3F03-40AA-82E5-1534BCF7C39A}" type="presParOf" srcId="{CFB92DE1-80ED-5243-BC43-216891B45A71}" destId="{16B1E839-611E-2B4D-B6FA-247248846627}" srcOrd="7" destOrd="0" presId="urn:microsoft.com/office/officeart/2005/8/layout/vProcess5"/>
    <dgm:cxn modelId="{EB2EEA8A-79DD-40AA-9C05-B458ACC72EDE}" type="presParOf" srcId="{CFB92DE1-80ED-5243-BC43-216891B45A71}" destId="{80734097-338D-E64F-99AE-2F4B92CA1956}" srcOrd="8" destOrd="0" presId="urn:microsoft.com/office/officeart/2005/8/layout/vProcess5"/>
    <dgm:cxn modelId="{1892102D-82B9-4F94-9FA3-AD7FA651CB82}" type="presParOf" srcId="{CFB92DE1-80ED-5243-BC43-216891B45A71}" destId="{41908513-6221-B040-A7AA-40C4ED1B4DF1}" srcOrd="9" destOrd="0" presId="urn:microsoft.com/office/officeart/2005/8/layout/vProcess5"/>
    <dgm:cxn modelId="{4FD1F8F2-2B09-454A-AC2B-620FC4857AE1}" type="presParOf" srcId="{CFB92DE1-80ED-5243-BC43-216891B45A71}" destId="{44C3B090-68B6-814D-BA7F-0F2863400035}" srcOrd="10" destOrd="0" presId="urn:microsoft.com/office/officeart/2005/8/layout/vProcess5"/>
    <dgm:cxn modelId="{A4D87105-B0C6-4F00-8193-7B0A229340E6}" type="presParOf" srcId="{CFB92DE1-80ED-5243-BC43-216891B45A71}" destId="{97809C07-20EF-454E-A345-BB8688FD24B3}" srcOrd="11" destOrd="0" presId="urn:microsoft.com/office/officeart/2005/8/layout/vProcess5"/>
    <dgm:cxn modelId="{83224A38-BC50-4317-A45C-7744D10B2394}" type="presParOf" srcId="{CFB92DE1-80ED-5243-BC43-216891B45A71}" destId="{09016EC2-D9EC-1F42-B9AC-4958BB187F1A}" srcOrd="12" destOrd="0" presId="urn:microsoft.com/office/officeart/2005/8/layout/vProcess5"/>
    <dgm:cxn modelId="{991D6794-DBCE-4F14-A14B-982DB19B7FAC}" type="presParOf" srcId="{CFB92DE1-80ED-5243-BC43-216891B45A71}" destId="{7EC5E706-45DB-6E4B-97CB-37696DF06E6F}" srcOrd="13" destOrd="0" presId="urn:microsoft.com/office/officeart/2005/8/layout/vProcess5"/>
    <dgm:cxn modelId="{BFAD574A-2915-4EF4-ADEC-CA7FD23EB4E3}" type="presParOf" srcId="{CFB92DE1-80ED-5243-BC43-216891B45A71}" destId="{2A2A264A-2FC2-D64C-9C2B-370681707C2C}"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D9B3EA-42BB-B24A-951F-FF7F4395F36F}" type="doc">
      <dgm:prSet loTypeId="urn:microsoft.com/office/officeart/2005/8/layout/vList5" loCatId="" qsTypeId="urn:microsoft.com/office/officeart/2005/8/quickstyle/simple4" qsCatId="simple" csTypeId="urn:microsoft.com/office/officeart/2005/8/colors/colorful3" csCatId="colorful" phldr="1"/>
      <dgm:spPr/>
      <dgm:t>
        <a:bodyPr/>
        <a:lstStyle/>
        <a:p>
          <a:endParaRPr lang="en-US"/>
        </a:p>
      </dgm:t>
    </dgm:pt>
    <dgm:pt modelId="{D8295025-0CD8-5644-9B6B-A85DD15A47ED}">
      <dgm:prSet/>
      <dgm:spPr>
        <a:solidFill>
          <a:srgbClr val="009999"/>
        </a:solidFill>
      </dgm:spPr>
      <dgm:t>
        <a:bodyPr/>
        <a:lstStyle/>
        <a:p>
          <a:pPr rtl="0"/>
          <a:r>
            <a:rPr lang="en-US" b="1" dirty="0" smtClean="0">
              <a:solidFill>
                <a:schemeClr val="tx1"/>
              </a:solidFill>
            </a:rPr>
            <a:t>Total Number of Staff</a:t>
          </a:r>
          <a:endParaRPr lang="en-US" b="1" dirty="0">
            <a:solidFill>
              <a:schemeClr val="tx1"/>
            </a:solidFill>
          </a:endParaRPr>
        </a:p>
      </dgm:t>
    </dgm:pt>
    <dgm:pt modelId="{EE0E12D9-6317-774F-84CB-4DD4B96590C0}" type="parTrans" cxnId="{A917AA47-3BA1-7E4E-930D-DBD97D179563}">
      <dgm:prSet/>
      <dgm:spPr/>
      <dgm:t>
        <a:bodyPr/>
        <a:lstStyle/>
        <a:p>
          <a:endParaRPr lang="en-US"/>
        </a:p>
      </dgm:t>
    </dgm:pt>
    <dgm:pt modelId="{D59D6B96-C082-B440-A2DC-8E752F99DCB0}" type="sibTrans" cxnId="{A917AA47-3BA1-7E4E-930D-DBD97D179563}">
      <dgm:prSet/>
      <dgm:spPr/>
      <dgm:t>
        <a:bodyPr/>
        <a:lstStyle/>
        <a:p>
          <a:endParaRPr lang="en-US"/>
        </a:p>
      </dgm:t>
    </dgm:pt>
    <dgm:pt modelId="{6613E864-4040-9749-85DE-1F7E72092E73}">
      <dgm:prSet custT="1"/>
      <dgm:spPr>
        <a:solidFill>
          <a:srgbClr val="00FFCC">
            <a:alpha val="37000"/>
          </a:srgbClr>
        </a:solidFill>
      </dgm:spPr>
      <dgm:t>
        <a:bodyPr/>
        <a:lstStyle/>
        <a:p>
          <a:pPr rtl="0"/>
          <a:r>
            <a:rPr lang="en-US" sz="1800" dirty="0" smtClean="0"/>
            <a:t>29,940 people worldwide (including subsidiaries)</a:t>
          </a:r>
          <a:endParaRPr lang="en-US" sz="1800" dirty="0"/>
        </a:p>
      </dgm:t>
    </dgm:pt>
    <dgm:pt modelId="{D1ACF712-5114-7644-A764-9DC3488EE706}" type="parTrans" cxnId="{42C172FF-88A0-B24F-BD40-C33401D67889}">
      <dgm:prSet/>
      <dgm:spPr/>
      <dgm:t>
        <a:bodyPr/>
        <a:lstStyle/>
        <a:p>
          <a:endParaRPr lang="en-US"/>
        </a:p>
      </dgm:t>
    </dgm:pt>
    <dgm:pt modelId="{99699C5D-BE4F-234E-B514-4731EFFEA716}" type="sibTrans" cxnId="{42C172FF-88A0-B24F-BD40-C33401D67889}">
      <dgm:prSet/>
      <dgm:spPr/>
      <dgm:t>
        <a:bodyPr/>
        <a:lstStyle/>
        <a:p>
          <a:endParaRPr lang="en-US"/>
        </a:p>
      </dgm:t>
    </dgm:pt>
    <dgm:pt modelId="{09F37CBE-01E3-9241-B1F1-606B242C4A1B}">
      <dgm:prSet/>
      <dgm:spPr>
        <a:solidFill>
          <a:srgbClr val="009999"/>
        </a:solidFill>
      </dgm:spPr>
      <dgm:t>
        <a:bodyPr/>
        <a:lstStyle/>
        <a:p>
          <a:pPr rtl="0"/>
          <a:r>
            <a:rPr lang="en-US" b="1" dirty="0" smtClean="0">
              <a:solidFill>
                <a:schemeClr val="tx1"/>
              </a:solidFill>
            </a:rPr>
            <a:t>World Rankings</a:t>
          </a:r>
          <a:endParaRPr lang="en-US" b="1" dirty="0">
            <a:solidFill>
              <a:schemeClr val="tx1"/>
            </a:solidFill>
          </a:endParaRPr>
        </a:p>
      </dgm:t>
    </dgm:pt>
    <dgm:pt modelId="{E46AAEFB-8E21-5940-8F19-36378FB9FBAF}" type="parTrans" cxnId="{AB752F0B-6472-4247-8E7B-3AB6F667FC2C}">
      <dgm:prSet/>
      <dgm:spPr/>
      <dgm:t>
        <a:bodyPr/>
        <a:lstStyle/>
        <a:p>
          <a:endParaRPr lang="en-US"/>
        </a:p>
      </dgm:t>
    </dgm:pt>
    <dgm:pt modelId="{E595E5AA-896A-EC43-9006-EA2A224BB814}" type="sibTrans" cxnId="{AB752F0B-6472-4247-8E7B-3AB6F667FC2C}">
      <dgm:prSet/>
      <dgm:spPr/>
      <dgm:t>
        <a:bodyPr/>
        <a:lstStyle/>
        <a:p>
          <a:endParaRPr lang="en-US"/>
        </a:p>
      </dgm:t>
    </dgm:pt>
    <dgm:pt modelId="{C64BD056-ACC2-914B-A135-49E15EB3C6D1}">
      <dgm:prSet custT="1"/>
      <dgm:spPr>
        <a:solidFill>
          <a:srgbClr val="00FFCC">
            <a:alpha val="37000"/>
          </a:srgbClr>
        </a:solidFill>
      </dgm:spPr>
      <dgm:t>
        <a:bodyPr/>
        <a:lstStyle/>
        <a:p>
          <a:pPr rtl="0"/>
          <a:r>
            <a:rPr lang="en-US" sz="2000" dirty="0" smtClean="0"/>
            <a:t>2nd most profitable airline </a:t>
          </a:r>
          <a:endParaRPr lang="en-US" sz="2000" dirty="0"/>
        </a:p>
      </dgm:t>
    </dgm:pt>
    <dgm:pt modelId="{C73C26AE-08C0-904A-AB3C-DAEF0CCFE83F}" type="parTrans" cxnId="{3A1B0F73-85E3-8D40-85D0-E6B7C2EC2083}">
      <dgm:prSet/>
      <dgm:spPr/>
      <dgm:t>
        <a:bodyPr/>
        <a:lstStyle/>
        <a:p>
          <a:endParaRPr lang="en-US"/>
        </a:p>
      </dgm:t>
    </dgm:pt>
    <dgm:pt modelId="{EB13E558-4D2B-4241-AD6B-466BDAC4766A}" type="sibTrans" cxnId="{3A1B0F73-85E3-8D40-85D0-E6B7C2EC2083}">
      <dgm:prSet/>
      <dgm:spPr/>
      <dgm:t>
        <a:bodyPr/>
        <a:lstStyle/>
        <a:p>
          <a:endParaRPr lang="en-US"/>
        </a:p>
      </dgm:t>
    </dgm:pt>
    <dgm:pt modelId="{5BE6BF03-3F1A-924A-B5D9-B151C8C59B05}">
      <dgm:prSet custT="1"/>
      <dgm:spPr>
        <a:solidFill>
          <a:srgbClr val="00FFCC">
            <a:alpha val="37000"/>
          </a:srgbClr>
        </a:solidFill>
      </dgm:spPr>
      <dgm:t>
        <a:bodyPr/>
        <a:lstStyle/>
        <a:p>
          <a:pPr rtl="0"/>
          <a:r>
            <a:rPr lang="en-US" sz="2000" dirty="0" smtClean="0"/>
            <a:t>7th largest airline by operating profit</a:t>
          </a:r>
          <a:endParaRPr lang="en-US" sz="2000" dirty="0"/>
        </a:p>
      </dgm:t>
    </dgm:pt>
    <dgm:pt modelId="{81E9C8F8-9B57-3E45-8DC4-60C9CD276E74}" type="parTrans" cxnId="{A24EE6A9-D298-9146-88D2-18A6C6FDD0D6}">
      <dgm:prSet/>
      <dgm:spPr/>
      <dgm:t>
        <a:bodyPr/>
        <a:lstStyle/>
        <a:p>
          <a:endParaRPr lang="en-US"/>
        </a:p>
      </dgm:t>
    </dgm:pt>
    <dgm:pt modelId="{935E8D1F-C54E-2847-BBAB-3CB8ABC13364}" type="sibTrans" cxnId="{A24EE6A9-D298-9146-88D2-18A6C6FDD0D6}">
      <dgm:prSet/>
      <dgm:spPr/>
      <dgm:t>
        <a:bodyPr/>
        <a:lstStyle/>
        <a:p>
          <a:endParaRPr lang="en-US"/>
        </a:p>
      </dgm:t>
    </dgm:pt>
    <dgm:pt modelId="{6306096D-179B-734C-A2D7-EAB6C6785F1B}">
      <dgm:prSet custT="1"/>
      <dgm:spPr>
        <a:solidFill>
          <a:srgbClr val="00FFCC">
            <a:alpha val="37000"/>
          </a:srgbClr>
        </a:solidFill>
      </dgm:spPr>
      <dgm:t>
        <a:bodyPr/>
        <a:lstStyle/>
        <a:p>
          <a:pPr rtl="0"/>
          <a:r>
            <a:rPr lang="en-US" sz="2000" dirty="0" smtClean="0"/>
            <a:t>10th-largest in terms of revenue passenger </a:t>
          </a:r>
          <a:r>
            <a:rPr lang="en-US" sz="2000" dirty="0" err="1" smtClean="0"/>
            <a:t>kilometres</a:t>
          </a:r>
          <a:endParaRPr lang="en-US" sz="2000" dirty="0"/>
        </a:p>
      </dgm:t>
    </dgm:pt>
    <dgm:pt modelId="{FC477801-E521-2840-B296-2C1B73C8B8D8}" type="parTrans" cxnId="{E3BFFCC5-32A7-E441-BCB0-D5B2A8569C75}">
      <dgm:prSet/>
      <dgm:spPr/>
      <dgm:t>
        <a:bodyPr/>
        <a:lstStyle/>
        <a:p>
          <a:endParaRPr lang="en-US"/>
        </a:p>
      </dgm:t>
    </dgm:pt>
    <dgm:pt modelId="{945A38F7-4597-E14E-97DB-DC0CB5AEFC5E}" type="sibTrans" cxnId="{E3BFFCC5-32A7-E441-BCB0-D5B2A8569C75}">
      <dgm:prSet/>
      <dgm:spPr/>
      <dgm:t>
        <a:bodyPr/>
        <a:lstStyle/>
        <a:p>
          <a:endParaRPr lang="en-US"/>
        </a:p>
      </dgm:t>
    </dgm:pt>
    <dgm:pt modelId="{09BA0433-5C5F-3D4E-B345-278115C2B2E4}">
      <dgm:prSet custT="1"/>
      <dgm:spPr>
        <a:solidFill>
          <a:srgbClr val="00FFCC">
            <a:alpha val="37000"/>
          </a:srgbClr>
        </a:solidFill>
      </dgm:spPr>
      <dgm:t>
        <a:bodyPr/>
        <a:lstStyle/>
        <a:p>
          <a:pPr rtl="0"/>
          <a:r>
            <a:rPr lang="en-US" sz="2000" dirty="0" smtClean="0"/>
            <a:t>4th-largest in freight </a:t>
          </a:r>
          <a:r>
            <a:rPr lang="en-US" sz="2000" dirty="0" err="1" smtClean="0"/>
            <a:t>tonne</a:t>
          </a:r>
          <a:r>
            <a:rPr lang="en-US" sz="2000" dirty="0" smtClean="0"/>
            <a:t> </a:t>
          </a:r>
          <a:r>
            <a:rPr lang="en-US" sz="2000" dirty="0" err="1" smtClean="0"/>
            <a:t>kilometres</a:t>
          </a:r>
          <a:endParaRPr lang="en-US" sz="2000" dirty="0"/>
        </a:p>
      </dgm:t>
    </dgm:pt>
    <dgm:pt modelId="{FA556824-2F72-FE46-A1F3-64180EC89743}" type="parTrans" cxnId="{98AEF71E-DF60-C647-859B-C6DA8762CA00}">
      <dgm:prSet/>
      <dgm:spPr/>
      <dgm:t>
        <a:bodyPr/>
        <a:lstStyle/>
        <a:p>
          <a:endParaRPr lang="en-US"/>
        </a:p>
      </dgm:t>
    </dgm:pt>
    <dgm:pt modelId="{D8F9242D-0B09-AD47-8B41-54E81B624B6F}" type="sibTrans" cxnId="{98AEF71E-DF60-C647-859B-C6DA8762CA00}">
      <dgm:prSet/>
      <dgm:spPr/>
      <dgm:t>
        <a:bodyPr/>
        <a:lstStyle/>
        <a:p>
          <a:endParaRPr lang="en-US"/>
        </a:p>
      </dgm:t>
    </dgm:pt>
    <dgm:pt modelId="{47BCCD6B-BBEA-1A45-9928-8426354B0F72}" type="pres">
      <dgm:prSet presAssocID="{D7D9B3EA-42BB-B24A-951F-FF7F4395F36F}" presName="Name0" presStyleCnt="0">
        <dgm:presLayoutVars>
          <dgm:dir/>
          <dgm:animLvl val="lvl"/>
          <dgm:resizeHandles val="exact"/>
        </dgm:presLayoutVars>
      </dgm:prSet>
      <dgm:spPr/>
      <dgm:t>
        <a:bodyPr/>
        <a:lstStyle/>
        <a:p>
          <a:endParaRPr lang="en-US"/>
        </a:p>
      </dgm:t>
    </dgm:pt>
    <dgm:pt modelId="{F266B31C-0865-9D41-8655-634DAA2758D2}" type="pres">
      <dgm:prSet presAssocID="{D8295025-0CD8-5644-9B6B-A85DD15A47ED}" presName="linNode" presStyleCnt="0"/>
      <dgm:spPr/>
    </dgm:pt>
    <dgm:pt modelId="{9EDD57F0-B41A-2542-A8F2-97287CA9C0C8}" type="pres">
      <dgm:prSet presAssocID="{D8295025-0CD8-5644-9B6B-A85DD15A47ED}" presName="parentText" presStyleLbl="node1" presStyleIdx="0" presStyleCnt="2" custScaleY="58966">
        <dgm:presLayoutVars>
          <dgm:chMax val="1"/>
          <dgm:bulletEnabled val="1"/>
        </dgm:presLayoutVars>
      </dgm:prSet>
      <dgm:spPr/>
      <dgm:t>
        <a:bodyPr/>
        <a:lstStyle/>
        <a:p>
          <a:endParaRPr lang="en-US"/>
        </a:p>
      </dgm:t>
    </dgm:pt>
    <dgm:pt modelId="{BAA2EB9A-6220-AD42-85AD-26EB6870E5B8}" type="pres">
      <dgm:prSet presAssocID="{D8295025-0CD8-5644-9B6B-A85DD15A47ED}" presName="descendantText" presStyleLbl="alignAccFollowNode1" presStyleIdx="0" presStyleCnt="2" custScaleY="58966">
        <dgm:presLayoutVars>
          <dgm:bulletEnabled val="1"/>
        </dgm:presLayoutVars>
      </dgm:prSet>
      <dgm:spPr/>
      <dgm:t>
        <a:bodyPr/>
        <a:lstStyle/>
        <a:p>
          <a:endParaRPr lang="en-US"/>
        </a:p>
      </dgm:t>
    </dgm:pt>
    <dgm:pt modelId="{9028D1B6-139F-DF40-A0C4-1510569C3DA9}" type="pres">
      <dgm:prSet presAssocID="{D59D6B96-C082-B440-A2DC-8E752F99DCB0}" presName="sp" presStyleCnt="0"/>
      <dgm:spPr/>
    </dgm:pt>
    <dgm:pt modelId="{A506C399-D073-204B-843A-136ADB7A3AAD}" type="pres">
      <dgm:prSet presAssocID="{09F37CBE-01E3-9241-B1F1-606B242C4A1B}" presName="linNode" presStyleCnt="0"/>
      <dgm:spPr/>
    </dgm:pt>
    <dgm:pt modelId="{5636BED0-4AC6-D544-B5BC-F31E41A4BF3D}" type="pres">
      <dgm:prSet presAssocID="{09F37CBE-01E3-9241-B1F1-606B242C4A1B}" presName="parentText" presStyleLbl="node1" presStyleIdx="1" presStyleCnt="2" custScaleY="76868">
        <dgm:presLayoutVars>
          <dgm:chMax val="1"/>
          <dgm:bulletEnabled val="1"/>
        </dgm:presLayoutVars>
      </dgm:prSet>
      <dgm:spPr/>
      <dgm:t>
        <a:bodyPr/>
        <a:lstStyle/>
        <a:p>
          <a:endParaRPr lang="en-US"/>
        </a:p>
      </dgm:t>
    </dgm:pt>
    <dgm:pt modelId="{C277E41C-6A27-B64A-9E4A-B852D7B54113}" type="pres">
      <dgm:prSet presAssocID="{09F37CBE-01E3-9241-B1F1-606B242C4A1B}" presName="descendantText" presStyleLbl="alignAccFollowNode1" presStyleIdx="1" presStyleCnt="2" custScaleY="80036">
        <dgm:presLayoutVars>
          <dgm:bulletEnabled val="1"/>
        </dgm:presLayoutVars>
      </dgm:prSet>
      <dgm:spPr/>
      <dgm:t>
        <a:bodyPr/>
        <a:lstStyle/>
        <a:p>
          <a:endParaRPr lang="en-US"/>
        </a:p>
      </dgm:t>
    </dgm:pt>
  </dgm:ptLst>
  <dgm:cxnLst>
    <dgm:cxn modelId="{98AEF71E-DF60-C647-859B-C6DA8762CA00}" srcId="{09F37CBE-01E3-9241-B1F1-606B242C4A1B}" destId="{09BA0433-5C5F-3D4E-B345-278115C2B2E4}" srcOrd="3" destOrd="0" parTransId="{FA556824-2F72-FE46-A1F3-64180EC89743}" sibTransId="{D8F9242D-0B09-AD47-8B41-54E81B624B6F}"/>
    <dgm:cxn modelId="{E243582C-7AF3-474A-933A-E7F43A454A72}" type="presOf" srcId="{D7D9B3EA-42BB-B24A-951F-FF7F4395F36F}" destId="{47BCCD6B-BBEA-1A45-9928-8426354B0F72}" srcOrd="0" destOrd="0" presId="urn:microsoft.com/office/officeart/2005/8/layout/vList5"/>
    <dgm:cxn modelId="{AB752F0B-6472-4247-8E7B-3AB6F667FC2C}" srcId="{D7D9B3EA-42BB-B24A-951F-FF7F4395F36F}" destId="{09F37CBE-01E3-9241-B1F1-606B242C4A1B}" srcOrd="1" destOrd="0" parTransId="{E46AAEFB-8E21-5940-8F19-36378FB9FBAF}" sibTransId="{E595E5AA-896A-EC43-9006-EA2A224BB814}"/>
    <dgm:cxn modelId="{3694FC06-F177-4987-9B0D-07877E48F9B5}" type="presOf" srcId="{09BA0433-5C5F-3D4E-B345-278115C2B2E4}" destId="{C277E41C-6A27-B64A-9E4A-B852D7B54113}" srcOrd="0" destOrd="3" presId="urn:microsoft.com/office/officeart/2005/8/layout/vList5"/>
    <dgm:cxn modelId="{42C172FF-88A0-B24F-BD40-C33401D67889}" srcId="{D8295025-0CD8-5644-9B6B-A85DD15A47ED}" destId="{6613E864-4040-9749-85DE-1F7E72092E73}" srcOrd="0" destOrd="0" parTransId="{D1ACF712-5114-7644-A764-9DC3488EE706}" sibTransId="{99699C5D-BE4F-234E-B514-4731EFFEA716}"/>
    <dgm:cxn modelId="{A24EE6A9-D298-9146-88D2-18A6C6FDD0D6}" srcId="{09F37CBE-01E3-9241-B1F1-606B242C4A1B}" destId="{5BE6BF03-3F1A-924A-B5D9-B151C8C59B05}" srcOrd="1" destOrd="0" parTransId="{81E9C8F8-9B57-3E45-8DC4-60C9CD276E74}" sibTransId="{935E8D1F-C54E-2847-BBAB-3CB8ABC13364}"/>
    <dgm:cxn modelId="{05FB37C2-D731-4FB2-90B1-9F6E53FEBD17}" type="presOf" srcId="{6306096D-179B-734C-A2D7-EAB6C6785F1B}" destId="{C277E41C-6A27-B64A-9E4A-B852D7B54113}" srcOrd="0" destOrd="2" presId="urn:microsoft.com/office/officeart/2005/8/layout/vList5"/>
    <dgm:cxn modelId="{DAF968F2-2289-45AB-AEB5-00BA3A126512}" type="presOf" srcId="{5BE6BF03-3F1A-924A-B5D9-B151C8C59B05}" destId="{C277E41C-6A27-B64A-9E4A-B852D7B54113}" srcOrd="0" destOrd="1" presId="urn:microsoft.com/office/officeart/2005/8/layout/vList5"/>
    <dgm:cxn modelId="{E3BFFCC5-32A7-E441-BCB0-D5B2A8569C75}" srcId="{09F37CBE-01E3-9241-B1F1-606B242C4A1B}" destId="{6306096D-179B-734C-A2D7-EAB6C6785F1B}" srcOrd="2" destOrd="0" parTransId="{FC477801-E521-2840-B296-2C1B73C8B8D8}" sibTransId="{945A38F7-4597-E14E-97DB-DC0CB5AEFC5E}"/>
    <dgm:cxn modelId="{D36360AA-8971-4A9E-8FF9-C437AF2AFC6F}" type="presOf" srcId="{6613E864-4040-9749-85DE-1F7E72092E73}" destId="{BAA2EB9A-6220-AD42-85AD-26EB6870E5B8}" srcOrd="0" destOrd="0" presId="urn:microsoft.com/office/officeart/2005/8/layout/vList5"/>
    <dgm:cxn modelId="{A917AA47-3BA1-7E4E-930D-DBD97D179563}" srcId="{D7D9B3EA-42BB-B24A-951F-FF7F4395F36F}" destId="{D8295025-0CD8-5644-9B6B-A85DD15A47ED}" srcOrd="0" destOrd="0" parTransId="{EE0E12D9-6317-774F-84CB-4DD4B96590C0}" sibTransId="{D59D6B96-C082-B440-A2DC-8E752F99DCB0}"/>
    <dgm:cxn modelId="{E979CCB7-4EEA-4A1E-8694-B54DB34883B6}" type="presOf" srcId="{09F37CBE-01E3-9241-B1F1-606B242C4A1B}" destId="{5636BED0-4AC6-D544-B5BC-F31E41A4BF3D}" srcOrd="0" destOrd="0" presId="urn:microsoft.com/office/officeart/2005/8/layout/vList5"/>
    <dgm:cxn modelId="{763FD9A7-24E8-4F36-9481-A5941219F143}" type="presOf" srcId="{C64BD056-ACC2-914B-A135-49E15EB3C6D1}" destId="{C277E41C-6A27-B64A-9E4A-B852D7B54113}" srcOrd="0" destOrd="0" presId="urn:microsoft.com/office/officeart/2005/8/layout/vList5"/>
    <dgm:cxn modelId="{3A1B0F73-85E3-8D40-85D0-E6B7C2EC2083}" srcId="{09F37CBE-01E3-9241-B1F1-606B242C4A1B}" destId="{C64BD056-ACC2-914B-A135-49E15EB3C6D1}" srcOrd="0" destOrd="0" parTransId="{C73C26AE-08C0-904A-AB3C-DAEF0CCFE83F}" sibTransId="{EB13E558-4D2B-4241-AD6B-466BDAC4766A}"/>
    <dgm:cxn modelId="{1CC420E1-2A35-420D-87CA-FECC287E15E4}" type="presOf" srcId="{D8295025-0CD8-5644-9B6B-A85DD15A47ED}" destId="{9EDD57F0-B41A-2542-A8F2-97287CA9C0C8}" srcOrd="0" destOrd="0" presId="urn:microsoft.com/office/officeart/2005/8/layout/vList5"/>
    <dgm:cxn modelId="{10843559-F987-4744-BFA8-C788866C294C}" type="presParOf" srcId="{47BCCD6B-BBEA-1A45-9928-8426354B0F72}" destId="{F266B31C-0865-9D41-8655-634DAA2758D2}" srcOrd="0" destOrd="0" presId="urn:microsoft.com/office/officeart/2005/8/layout/vList5"/>
    <dgm:cxn modelId="{324BF50F-7ADD-404C-959D-DC8CF017A8B9}" type="presParOf" srcId="{F266B31C-0865-9D41-8655-634DAA2758D2}" destId="{9EDD57F0-B41A-2542-A8F2-97287CA9C0C8}" srcOrd="0" destOrd="0" presId="urn:microsoft.com/office/officeart/2005/8/layout/vList5"/>
    <dgm:cxn modelId="{38875FEB-672B-41A3-9536-953FE63A0E1B}" type="presParOf" srcId="{F266B31C-0865-9D41-8655-634DAA2758D2}" destId="{BAA2EB9A-6220-AD42-85AD-26EB6870E5B8}" srcOrd="1" destOrd="0" presId="urn:microsoft.com/office/officeart/2005/8/layout/vList5"/>
    <dgm:cxn modelId="{C1D1630B-7512-4E7E-8D3F-F672031EEE59}" type="presParOf" srcId="{47BCCD6B-BBEA-1A45-9928-8426354B0F72}" destId="{9028D1B6-139F-DF40-A0C4-1510569C3DA9}" srcOrd="1" destOrd="0" presId="urn:microsoft.com/office/officeart/2005/8/layout/vList5"/>
    <dgm:cxn modelId="{04D18A2A-171A-41A3-9A54-8B50CF956271}" type="presParOf" srcId="{47BCCD6B-BBEA-1A45-9928-8426354B0F72}" destId="{A506C399-D073-204B-843A-136ADB7A3AAD}" srcOrd="2" destOrd="0" presId="urn:microsoft.com/office/officeart/2005/8/layout/vList5"/>
    <dgm:cxn modelId="{A3D18766-6AF0-44EB-B590-4FF15BF70A17}" type="presParOf" srcId="{A506C399-D073-204B-843A-136ADB7A3AAD}" destId="{5636BED0-4AC6-D544-B5BC-F31E41A4BF3D}" srcOrd="0" destOrd="0" presId="urn:microsoft.com/office/officeart/2005/8/layout/vList5"/>
    <dgm:cxn modelId="{BEEB1FE8-F874-4E0A-ACCB-28202361380B}" type="presParOf" srcId="{A506C399-D073-204B-843A-136ADB7A3AAD}" destId="{C277E41C-6A27-B64A-9E4A-B852D7B5411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DE1678-93B4-A340-985E-657997027597}" type="doc">
      <dgm:prSet loTypeId="urn:microsoft.com/office/officeart/2005/8/layout/vList3#3" loCatId="" qsTypeId="urn:microsoft.com/office/officeart/2005/8/quickstyle/simple4" qsCatId="simple" csTypeId="urn:microsoft.com/office/officeart/2005/8/colors/accent5_2" csCatId="accent5" phldr="1"/>
      <dgm:spPr/>
      <dgm:t>
        <a:bodyPr/>
        <a:lstStyle/>
        <a:p>
          <a:endParaRPr lang="en-US"/>
        </a:p>
      </dgm:t>
    </dgm:pt>
    <dgm:pt modelId="{09D56465-B1BA-544E-AC12-AC821E80C069}">
      <dgm:prSet phldrT="[Text]" custT="1"/>
      <dgm:spPr>
        <a:solidFill>
          <a:srgbClr val="009999">
            <a:alpha val="88000"/>
          </a:srgbClr>
        </a:solidFill>
      </dgm:spPr>
      <dgm:t>
        <a:bodyPr/>
        <a:lstStyle/>
        <a:p>
          <a:pPr algn="l"/>
          <a:endParaRPr lang="en-US" sz="2800" dirty="0" smtClean="0"/>
        </a:p>
        <a:p>
          <a:pPr algn="l"/>
          <a:r>
            <a:rPr lang="en-US" sz="2800" b="1" dirty="0" smtClean="0">
              <a:solidFill>
                <a:srgbClr val="000000"/>
              </a:solidFill>
            </a:rPr>
            <a:t>Chris Pratt</a:t>
          </a:r>
        </a:p>
        <a:p>
          <a:pPr algn="l"/>
          <a:r>
            <a:rPr lang="en-US" sz="1600" dirty="0" smtClean="0">
              <a:solidFill>
                <a:srgbClr val="000000"/>
              </a:solidFill>
            </a:rPr>
            <a:t>- CBE, Chairman</a:t>
          </a:r>
        </a:p>
        <a:p>
          <a:pPr algn="l"/>
          <a:r>
            <a:rPr lang="en-US" sz="1600" dirty="0" smtClean="0">
              <a:solidFill>
                <a:srgbClr val="000000"/>
              </a:solidFill>
            </a:rPr>
            <a:t>- Honors degree in modern history from University of Oxford</a:t>
          </a:r>
        </a:p>
        <a:p>
          <a:pPr algn="l"/>
          <a:r>
            <a:rPr lang="en-US" sz="1600" dirty="0" smtClean="0">
              <a:solidFill>
                <a:srgbClr val="000000"/>
              </a:solidFill>
            </a:rPr>
            <a:t>- Joined Swire in 1978</a:t>
          </a:r>
        </a:p>
        <a:p>
          <a:pPr algn="l"/>
          <a:r>
            <a:rPr lang="en-US" sz="1600" dirty="0" smtClean="0">
              <a:solidFill>
                <a:srgbClr val="000000"/>
              </a:solidFill>
            </a:rPr>
            <a:t>- Chairman of Swire Pacific Limited </a:t>
          </a:r>
          <a:r>
            <a:rPr lang="en-US" altLang="zh-CN" sz="1600" dirty="0" smtClean="0">
              <a:solidFill>
                <a:srgbClr val="000000"/>
              </a:solidFill>
            </a:rPr>
            <a:t>and John Swire &amp; Sons (H.K.) Limited</a:t>
          </a:r>
          <a:r>
            <a:rPr lang="en-US" sz="1600" dirty="0" smtClean="0">
              <a:solidFill>
                <a:srgbClr val="000000"/>
              </a:solidFill>
            </a:rPr>
            <a:t>  </a:t>
          </a:r>
        </a:p>
        <a:p>
          <a:pPr algn="l"/>
          <a:r>
            <a:rPr lang="en-US" sz="1600" dirty="0" smtClean="0">
              <a:solidFill>
                <a:srgbClr val="000000"/>
              </a:solidFill>
            </a:rPr>
            <a:t>- Director of Swire Properties Limited</a:t>
          </a:r>
        </a:p>
        <a:p>
          <a:pPr algn="l"/>
          <a:r>
            <a:rPr lang="en-US" sz="1600" dirty="0" smtClean="0">
              <a:solidFill>
                <a:srgbClr val="000000"/>
              </a:solidFill>
            </a:rPr>
            <a:t>- Was an </a:t>
          </a:r>
          <a:r>
            <a:rPr lang="en-US" altLang="zh-CN" sz="1600" dirty="0" smtClean="0">
              <a:solidFill>
                <a:srgbClr val="000000"/>
              </a:solidFill>
            </a:rPr>
            <a:t>Executive Director of Swire Pacific’s Trading and Industrial Division (2000-2005)</a:t>
          </a:r>
          <a:endParaRPr lang="en-US" sz="2800" dirty="0" smtClean="0"/>
        </a:p>
        <a:p>
          <a:pPr algn="ctr"/>
          <a:endParaRPr lang="en-US" sz="2800" dirty="0" smtClean="0"/>
        </a:p>
      </dgm:t>
    </dgm:pt>
    <dgm:pt modelId="{BE935540-060D-CE4E-96FF-D40445CFC6B5}" type="parTrans" cxnId="{3F127072-5EB2-AD46-B2A4-A92B5EF3310B}">
      <dgm:prSet/>
      <dgm:spPr/>
      <dgm:t>
        <a:bodyPr/>
        <a:lstStyle/>
        <a:p>
          <a:endParaRPr lang="en-US"/>
        </a:p>
      </dgm:t>
    </dgm:pt>
    <dgm:pt modelId="{D9E8C28E-1EA9-F64F-ABA0-1D7BE0063EC7}" type="sibTrans" cxnId="{3F127072-5EB2-AD46-B2A4-A92B5EF3310B}">
      <dgm:prSet/>
      <dgm:spPr/>
      <dgm:t>
        <a:bodyPr/>
        <a:lstStyle/>
        <a:p>
          <a:endParaRPr lang="en-US"/>
        </a:p>
      </dgm:t>
    </dgm:pt>
    <dgm:pt modelId="{BE45BF6D-9AD6-CB41-87A6-117E91545CB2}">
      <dgm:prSet phldrT="[Text]" custT="1"/>
      <dgm:spPr>
        <a:solidFill>
          <a:srgbClr val="009999">
            <a:alpha val="88000"/>
          </a:srgbClr>
        </a:solidFill>
      </dgm:spPr>
      <dgm:t>
        <a:bodyPr/>
        <a:lstStyle/>
        <a:p>
          <a:pPr algn="l"/>
          <a:endParaRPr lang="en-US" sz="2800" b="1" dirty="0" smtClean="0">
            <a:solidFill>
              <a:srgbClr val="000000"/>
            </a:solidFill>
          </a:endParaRPr>
        </a:p>
        <a:p>
          <a:pPr algn="l"/>
          <a:r>
            <a:rPr lang="en-US" sz="2800" b="1" dirty="0" smtClean="0">
              <a:solidFill>
                <a:srgbClr val="000000"/>
              </a:solidFill>
            </a:rPr>
            <a:t>John </a:t>
          </a:r>
          <a:r>
            <a:rPr lang="en-US" sz="2800" b="1" dirty="0" err="1" smtClean="0">
              <a:solidFill>
                <a:srgbClr val="000000"/>
              </a:solidFill>
            </a:rPr>
            <a:t>Slosar</a:t>
          </a:r>
          <a:endParaRPr lang="en-US" sz="2800" b="1" dirty="0" smtClean="0">
            <a:solidFill>
              <a:srgbClr val="000000"/>
            </a:solidFill>
          </a:endParaRPr>
        </a:p>
        <a:p>
          <a:pPr algn="l"/>
          <a:r>
            <a:rPr lang="en-US" sz="1600" b="0" dirty="0" smtClean="0">
              <a:solidFill>
                <a:srgbClr val="000000"/>
              </a:solidFill>
            </a:rPr>
            <a:t>- Chief Executive since March 2001</a:t>
          </a:r>
        </a:p>
        <a:p>
          <a:pPr algn="l"/>
          <a:r>
            <a:rPr lang="en-US" sz="1600" b="0" dirty="0" smtClean="0">
              <a:solidFill>
                <a:srgbClr val="000000"/>
              </a:solidFill>
            </a:rPr>
            <a:t>- Joined Swire in 1980</a:t>
          </a:r>
        </a:p>
        <a:p>
          <a:pPr algn="l"/>
          <a:r>
            <a:rPr lang="en-US" sz="1600" b="0" dirty="0" smtClean="0">
              <a:solidFill>
                <a:srgbClr val="000000"/>
              </a:solidFill>
            </a:rPr>
            <a:t>-</a:t>
          </a:r>
          <a:r>
            <a:rPr lang="en-US" altLang="zh-CN" sz="1600" dirty="0" smtClean="0">
              <a:solidFill>
                <a:srgbClr val="000000"/>
              </a:solidFill>
            </a:rPr>
            <a:t>Director of Cathay Pacific, John Swire &amp; Sons (H.K.) Limited, and     Swire Pacific Limited</a:t>
          </a:r>
          <a:endParaRPr lang="en-US" sz="1600" b="0" dirty="0" smtClean="0">
            <a:solidFill>
              <a:srgbClr val="000000"/>
            </a:solidFill>
          </a:endParaRPr>
        </a:p>
        <a:p>
          <a:pPr algn="l"/>
          <a:r>
            <a:rPr lang="en-US" sz="1600" b="0" dirty="0" smtClean="0">
              <a:solidFill>
                <a:srgbClr val="000000"/>
              </a:solidFill>
            </a:rPr>
            <a:t>- Chairman of HK Dragon Airline Limited and Swire Beverage Limited</a:t>
          </a:r>
        </a:p>
        <a:p>
          <a:pPr algn="l"/>
          <a:r>
            <a:rPr lang="en-US" sz="1600" b="0" dirty="0" smtClean="0">
              <a:solidFill>
                <a:srgbClr val="000000"/>
              </a:solidFill>
            </a:rPr>
            <a:t>- Worked with group in HK, US and Thailand</a:t>
          </a:r>
        </a:p>
        <a:p>
          <a:pPr algn="l"/>
          <a:endParaRPr lang="en-US" sz="1600" b="0" dirty="0" smtClean="0">
            <a:solidFill>
              <a:srgbClr val="000000"/>
            </a:solidFill>
          </a:endParaRPr>
        </a:p>
        <a:p>
          <a:pPr algn="l"/>
          <a:endParaRPr lang="en-US" sz="1600" b="0" dirty="0" smtClean="0">
            <a:solidFill>
              <a:srgbClr val="000000"/>
            </a:solidFill>
          </a:endParaRPr>
        </a:p>
      </dgm:t>
    </dgm:pt>
    <dgm:pt modelId="{41015975-F714-AE41-9C14-B929B3F1D6CA}" type="parTrans" cxnId="{5CB257A9-B28E-994F-8CE2-F6A06B5A6F2E}">
      <dgm:prSet/>
      <dgm:spPr/>
      <dgm:t>
        <a:bodyPr/>
        <a:lstStyle/>
        <a:p>
          <a:endParaRPr lang="en-US"/>
        </a:p>
      </dgm:t>
    </dgm:pt>
    <dgm:pt modelId="{FF9D2E4F-4B44-314D-B987-0796C06493E0}" type="sibTrans" cxnId="{5CB257A9-B28E-994F-8CE2-F6A06B5A6F2E}">
      <dgm:prSet/>
      <dgm:spPr/>
      <dgm:t>
        <a:bodyPr/>
        <a:lstStyle/>
        <a:p>
          <a:endParaRPr lang="en-US"/>
        </a:p>
      </dgm:t>
    </dgm:pt>
    <dgm:pt modelId="{29A12486-520E-534B-9C47-4D56A5F2A5C8}" type="pres">
      <dgm:prSet presAssocID="{4FDE1678-93B4-A340-985E-657997027597}" presName="linearFlow" presStyleCnt="0">
        <dgm:presLayoutVars>
          <dgm:dir/>
          <dgm:resizeHandles val="exact"/>
        </dgm:presLayoutVars>
      </dgm:prSet>
      <dgm:spPr/>
      <dgm:t>
        <a:bodyPr/>
        <a:lstStyle/>
        <a:p>
          <a:endParaRPr lang="en-US"/>
        </a:p>
      </dgm:t>
    </dgm:pt>
    <dgm:pt modelId="{53B97B58-7CA4-1542-9A2D-8DAAE28F2576}" type="pres">
      <dgm:prSet presAssocID="{09D56465-B1BA-544E-AC12-AC821E80C069}" presName="composite" presStyleCnt="0"/>
      <dgm:spPr/>
    </dgm:pt>
    <dgm:pt modelId="{C6DFF7B4-728F-4247-AEE6-831428B045CF}" type="pres">
      <dgm:prSet presAssocID="{09D56465-B1BA-544E-AC12-AC821E80C069}" presName="imgShp" presStyleLbl="fgImgPlace1" presStyleIdx="0" presStyleCnt="2" custScaleX="142991" custScaleY="142991" custLinFactNeighborX="-40678" custLinFactNeighborY="-396"/>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A367064C-DF40-EB4A-B18C-5EB3983DD0AF}" type="pres">
      <dgm:prSet presAssocID="{09D56465-B1BA-544E-AC12-AC821E80C069}" presName="txShp" presStyleLbl="node1" presStyleIdx="0" presStyleCnt="2" custScaleX="137149" custScaleY="227919" custLinFactNeighborX="7223" custLinFactNeighborY="-3">
        <dgm:presLayoutVars>
          <dgm:bulletEnabled val="1"/>
        </dgm:presLayoutVars>
      </dgm:prSet>
      <dgm:spPr/>
      <dgm:t>
        <a:bodyPr/>
        <a:lstStyle/>
        <a:p>
          <a:endParaRPr lang="en-US"/>
        </a:p>
      </dgm:t>
    </dgm:pt>
    <dgm:pt modelId="{555B527F-E02B-CE4A-94E4-65954D74A3B1}" type="pres">
      <dgm:prSet presAssocID="{D9E8C28E-1EA9-F64F-ABA0-1D7BE0063EC7}" presName="spacing" presStyleCnt="0"/>
      <dgm:spPr/>
    </dgm:pt>
    <dgm:pt modelId="{E9E253E1-C818-D842-9B10-DC34F605ED77}" type="pres">
      <dgm:prSet presAssocID="{BE45BF6D-9AD6-CB41-87A6-117E91545CB2}" presName="composite" presStyleCnt="0"/>
      <dgm:spPr/>
    </dgm:pt>
    <dgm:pt modelId="{B7740204-51D6-9340-97C3-0E5DB4C30CAC}" type="pres">
      <dgm:prSet presAssocID="{BE45BF6D-9AD6-CB41-87A6-117E91545CB2}" presName="imgShp" presStyleLbl="fgImgPlace1" presStyleIdx="1" presStyleCnt="2" custFlipHor="1" custScaleX="149340" custScaleY="149340" custLinFactX="206929" custLinFactNeighborX="300000" custLinFactNeighborY="-22867"/>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E68EF135-D591-C241-8B33-FAB76CA2E690}" type="pres">
      <dgm:prSet presAssocID="{BE45BF6D-9AD6-CB41-87A6-117E91545CB2}" presName="txShp" presStyleLbl="node1" presStyleIdx="1" presStyleCnt="2" custFlipHor="1" custScaleX="125802" custScaleY="223875" custLinFactNeighborX="-14158" custLinFactNeighborY="-8967">
        <dgm:presLayoutVars>
          <dgm:bulletEnabled val="1"/>
        </dgm:presLayoutVars>
      </dgm:prSet>
      <dgm:spPr/>
      <dgm:t>
        <a:bodyPr/>
        <a:lstStyle/>
        <a:p>
          <a:endParaRPr lang="en-US"/>
        </a:p>
      </dgm:t>
    </dgm:pt>
  </dgm:ptLst>
  <dgm:cxnLst>
    <dgm:cxn modelId="{FCD06F1F-D834-4915-9D84-38BEAEC874A5}" type="presOf" srcId="{BE45BF6D-9AD6-CB41-87A6-117E91545CB2}" destId="{E68EF135-D591-C241-8B33-FAB76CA2E690}" srcOrd="0" destOrd="0" presId="urn:microsoft.com/office/officeart/2005/8/layout/vList3#3"/>
    <dgm:cxn modelId="{3F127072-5EB2-AD46-B2A4-A92B5EF3310B}" srcId="{4FDE1678-93B4-A340-985E-657997027597}" destId="{09D56465-B1BA-544E-AC12-AC821E80C069}" srcOrd="0" destOrd="0" parTransId="{BE935540-060D-CE4E-96FF-D40445CFC6B5}" sibTransId="{D9E8C28E-1EA9-F64F-ABA0-1D7BE0063EC7}"/>
    <dgm:cxn modelId="{5CB257A9-B28E-994F-8CE2-F6A06B5A6F2E}" srcId="{4FDE1678-93B4-A340-985E-657997027597}" destId="{BE45BF6D-9AD6-CB41-87A6-117E91545CB2}" srcOrd="1" destOrd="0" parTransId="{41015975-F714-AE41-9C14-B929B3F1D6CA}" sibTransId="{FF9D2E4F-4B44-314D-B987-0796C06493E0}"/>
    <dgm:cxn modelId="{DF873BE1-EEF1-4C92-9B30-F06F5C7CACB5}" type="presOf" srcId="{09D56465-B1BA-544E-AC12-AC821E80C069}" destId="{A367064C-DF40-EB4A-B18C-5EB3983DD0AF}" srcOrd="0" destOrd="0" presId="urn:microsoft.com/office/officeart/2005/8/layout/vList3#3"/>
    <dgm:cxn modelId="{AF126352-5628-4F64-A3D7-C052F41AAF74}" type="presOf" srcId="{4FDE1678-93B4-A340-985E-657997027597}" destId="{29A12486-520E-534B-9C47-4D56A5F2A5C8}" srcOrd="0" destOrd="0" presId="urn:microsoft.com/office/officeart/2005/8/layout/vList3#3"/>
    <dgm:cxn modelId="{11D095DF-09E4-4BE6-A26B-0632123D3AF6}" type="presParOf" srcId="{29A12486-520E-534B-9C47-4D56A5F2A5C8}" destId="{53B97B58-7CA4-1542-9A2D-8DAAE28F2576}" srcOrd="0" destOrd="0" presId="urn:microsoft.com/office/officeart/2005/8/layout/vList3#3"/>
    <dgm:cxn modelId="{C44BE6A3-352D-4057-BFFD-A6A5DA403EC4}" type="presParOf" srcId="{53B97B58-7CA4-1542-9A2D-8DAAE28F2576}" destId="{C6DFF7B4-728F-4247-AEE6-831428B045CF}" srcOrd="0" destOrd="0" presId="urn:microsoft.com/office/officeart/2005/8/layout/vList3#3"/>
    <dgm:cxn modelId="{5B7F98F8-4B1B-4867-B143-881A7A617FF7}" type="presParOf" srcId="{53B97B58-7CA4-1542-9A2D-8DAAE28F2576}" destId="{A367064C-DF40-EB4A-B18C-5EB3983DD0AF}" srcOrd="1" destOrd="0" presId="urn:microsoft.com/office/officeart/2005/8/layout/vList3#3"/>
    <dgm:cxn modelId="{5EE40864-3DF9-49EB-930D-319916CBBF98}" type="presParOf" srcId="{29A12486-520E-534B-9C47-4D56A5F2A5C8}" destId="{555B527F-E02B-CE4A-94E4-65954D74A3B1}" srcOrd="1" destOrd="0" presId="urn:microsoft.com/office/officeart/2005/8/layout/vList3#3"/>
    <dgm:cxn modelId="{BEE7FAC0-E58F-4713-9517-383D74263AFC}" type="presParOf" srcId="{29A12486-520E-534B-9C47-4D56A5F2A5C8}" destId="{E9E253E1-C818-D842-9B10-DC34F605ED77}" srcOrd="2" destOrd="0" presId="urn:microsoft.com/office/officeart/2005/8/layout/vList3#3"/>
    <dgm:cxn modelId="{E6F86C70-A6FC-4897-AAD3-7854D2191843}" type="presParOf" srcId="{E9E253E1-C818-D842-9B10-DC34F605ED77}" destId="{B7740204-51D6-9340-97C3-0E5DB4C30CAC}" srcOrd="0" destOrd="0" presId="urn:microsoft.com/office/officeart/2005/8/layout/vList3#3"/>
    <dgm:cxn modelId="{D29C461E-2A3F-43A1-B5B2-C94B2BDF888A}" type="presParOf" srcId="{E9E253E1-C818-D842-9B10-DC34F605ED77}" destId="{E68EF135-D591-C241-8B33-FAB76CA2E690}"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1EAEA-4B63-CF42-A596-1FA8FB21E7A9}">
      <dsp:nvSpPr>
        <dsp:cNvPr id="0" name=""/>
        <dsp:cNvSpPr/>
      </dsp:nvSpPr>
      <dsp:spPr>
        <a:xfrm rot="5400000">
          <a:off x="-149834" y="152032"/>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1906</a:t>
          </a:r>
          <a:endParaRPr lang="en-US" sz="1900" kern="1200" dirty="0"/>
        </a:p>
      </dsp:txBody>
      <dsp:txXfrm rot="-5400000">
        <a:off x="1" y="351811"/>
        <a:ext cx="699225" cy="299669"/>
      </dsp:txXfrm>
    </dsp:sp>
    <dsp:sp modelId="{59808B19-1735-1143-A08D-EBE4BDD4C74F}">
      <dsp:nvSpPr>
        <dsp:cNvPr id="0" name=""/>
        <dsp:cNvSpPr/>
      </dsp:nvSpPr>
      <dsp:spPr>
        <a:xfrm rot="5400000">
          <a:off x="2989634" y="-2288210"/>
          <a:ext cx="649281" cy="5230099"/>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World first airline ( Deutsche </a:t>
          </a:r>
          <a:r>
            <a:rPr lang="en-US" sz="2000" kern="1200" dirty="0" err="1" smtClean="0"/>
            <a:t>Luftschiffahrts-Aktiengesellschaft</a:t>
          </a:r>
          <a:r>
            <a:rPr lang="en-US" sz="2000" kern="1200" dirty="0" smtClean="0"/>
            <a:t>)</a:t>
          </a:r>
          <a:endParaRPr lang="en-US" sz="2000" kern="1200" dirty="0"/>
        </a:p>
      </dsp:txBody>
      <dsp:txXfrm rot="-5400000">
        <a:off x="699226" y="33893"/>
        <a:ext cx="5198404" cy="585891"/>
      </dsp:txXfrm>
    </dsp:sp>
    <dsp:sp modelId="{11328625-AB74-754F-B33E-0D25AE373371}">
      <dsp:nvSpPr>
        <dsp:cNvPr id="0" name=""/>
        <dsp:cNvSpPr/>
      </dsp:nvSpPr>
      <dsp:spPr>
        <a:xfrm rot="5400000">
          <a:off x="-149834" y="1032700"/>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1910</a:t>
          </a:r>
          <a:endParaRPr lang="en-US" sz="1900" kern="1200" dirty="0"/>
        </a:p>
      </dsp:txBody>
      <dsp:txXfrm rot="-5400000">
        <a:off x="1" y="1232479"/>
        <a:ext cx="699225" cy="299669"/>
      </dsp:txXfrm>
    </dsp:sp>
    <dsp:sp modelId="{B5317D56-02BB-6C4B-B134-E12C68FD3D1C}">
      <dsp:nvSpPr>
        <dsp:cNvPr id="0" name=""/>
        <dsp:cNvSpPr/>
      </dsp:nvSpPr>
      <dsp:spPr>
        <a:xfrm rot="5400000">
          <a:off x="2989634" y="-1407542"/>
          <a:ext cx="649281" cy="5230099"/>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smtClean="0"/>
            <a:t>First jet-propelled aircraft (Coanda 1910)</a:t>
          </a:r>
          <a:endParaRPr lang="en-US" sz="2000" kern="1200" dirty="0"/>
        </a:p>
      </dsp:txBody>
      <dsp:txXfrm rot="-5400000">
        <a:off x="699226" y="914561"/>
        <a:ext cx="5198404" cy="585891"/>
      </dsp:txXfrm>
    </dsp:sp>
    <dsp:sp modelId="{0C14C7B0-E5BF-6544-A7F3-1C48D8FCAC12}">
      <dsp:nvSpPr>
        <dsp:cNvPr id="0" name=""/>
        <dsp:cNvSpPr/>
      </dsp:nvSpPr>
      <dsp:spPr>
        <a:xfrm rot="5400000">
          <a:off x="-149834" y="1913368"/>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1919</a:t>
          </a:r>
        </a:p>
      </dsp:txBody>
      <dsp:txXfrm rot="-5400000">
        <a:off x="1" y="2113147"/>
        <a:ext cx="699225" cy="299669"/>
      </dsp:txXfrm>
    </dsp:sp>
    <dsp:sp modelId="{74A4F713-1907-AD4E-BD4B-5C124AD83A2C}">
      <dsp:nvSpPr>
        <dsp:cNvPr id="0" name=""/>
        <dsp:cNvSpPr/>
      </dsp:nvSpPr>
      <dsp:spPr>
        <a:xfrm rot="5400000">
          <a:off x="2989634" y="-526874"/>
          <a:ext cx="649281" cy="5230099"/>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First non-stop transatlantic flight (</a:t>
          </a:r>
          <a:r>
            <a:rPr lang="en-US" sz="2000" kern="1200" dirty="0" err="1" smtClean="0"/>
            <a:t>Alcock</a:t>
          </a:r>
          <a:r>
            <a:rPr lang="en-US" sz="2000" kern="1200" dirty="0" smtClean="0"/>
            <a:t> and Brown)</a:t>
          </a:r>
        </a:p>
      </dsp:txBody>
      <dsp:txXfrm rot="-5400000">
        <a:off x="699226" y="1795229"/>
        <a:ext cx="5198404" cy="585891"/>
      </dsp:txXfrm>
    </dsp:sp>
    <dsp:sp modelId="{CAF4807F-79D6-A946-BB56-399C7CC9380E}">
      <dsp:nvSpPr>
        <dsp:cNvPr id="0" name=""/>
        <dsp:cNvSpPr/>
      </dsp:nvSpPr>
      <dsp:spPr>
        <a:xfrm rot="5400000">
          <a:off x="-149834" y="2794036"/>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1925</a:t>
          </a:r>
        </a:p>
      </dsp:txBody>
      <dsp:txXfrm rot="-5400000">
        <a:off x="1" y="2993815"/>
        <a:ext cx="699225" cy="299669"/>
      </dsp:txXfrm>
    </dsp:sp>
    <dsp:sp modelId="{CC7BAAD5-E7AC-EA44-8CB8-17DB40984A30}">
      <dsp:nvSpPr>
        <dsp:cNvPr id="0" name=""/>
        <dsp:cNvSpPr/>
      </dsp:nvSpPr>
      <dsp:spPr>
        <a:xfrm rot="5400000">
          <a:off x="2989634" y="353793"/>
          <a:ext cx="649281" cy="5230099"/>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Airmail Act—transferring operations to private companies</a:t>
          </a:r>
        </a:p>
      </dsp:txBody>
      <dsp:txXfrm rot="-5400000">
        <a:off x="699226" y="2675897"/>
        <a:ext cx="5198404" cy="585891"/>
      </dsp:txXfrm>
    </dsp:sp>
    <dsp:sp modelId="{748F3B1B-6B41-4C40-9CA0-20AB9CF449C4}">
      <dsp:nvSpPr>
        <dsp:cNvPr id="0" name=""/>
        <dsp:cNvSpPr/>
      </dsp:nvSpPr>
      <dsp:spPr>
        <a:xfrm rot="5400000">
          <a:off x="-149834" y="3674704"/>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1926</a:t>
          </a:r>
        </a:p>
      </dsp:txBody>
      <dsp:txXfrm rot="-5400000">
        <a:off x="1" y="3874483"/>
        <a:ext cx="699225" cy="299669"/>
      </dsp:txXfrm>
    </dsp:sp>
    <dsp:sp modelId="{7D298516-4BAE-F749-97E1-C73737099AE6}">
      <dsp:nvSpPr>
        <dsp:cNvPr id="0" name=""/>
        <dsp:cNvSpPr/>
      </dsp:nvSpPr>
      <dsp:spPr>
        <a:xfrm rot="5400000">
          <a:off x="2989634" y="1234461"/>
          <a:ext cx="649281" cy="5230099"/>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Air Commerce Act—safer flying routes needed</a:t>
          </a:r>
        </a:p>
      </dsp:txBody>
      <dsp:txXfrm rot="-5400000">
        <a:off x="699226" y="3556565"/>
        <a:ext cx="5198404" cy="5858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1EAEA-4B63-CF42-A596-1FA8FB21E7A9}">
      <dsp:nvSpPr>
        <dsp:cNvPr id="0" name=""/>
        <dsp:cNvSpPr/>
      </dsp:nvSpPr>
      <dsp:spPr>
        <a:xfrm rot="5400000">
          <a:off x="-149834" y="152032"/>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1934</a:t>
          </a:r>
          <a:endParaRPr lang="en-US" sz="1900" kern="1200" dirty="0"/>
        </a:p>
      </dsp:txBody>
      <dsp:txXfrm rot="-5400000">
        <a:off x="1" y="351811"/>
        <a:ext cx="699225" cy="299669"/>
      </dsp:txXfrm>
    </dsp:sp>
    <dsp:sp modelId="{59808B19-1735-1143-A08D-EBE4BDD4C74F}">
      <dsp:nvSpPr>
        <dsp:cNvPr id="0" name=""/>
        <dsp:cNvSpPr/>
      </dsp:nvSpPr>
      <dsp:spPr>
        <a:xfrm rot="5400000">
          <a:off x="3103935" y="-2402511"/>
          <a:ext cx="649281" cy="5458701"/>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Federal Aviation Administration was formed due to another Airmail Act—Bureau of Air Commerce</a:t>
          </a:r>
          <a:endParaRPr lang="en-US" sz="1300" kern="1200" dirty="0"/>
        </a:p>
      </dsp:txBody>
      <dsp:txXfrm rot="-5400000">
        <a:off x="699226" y="33893"/>
        <a:ext cx="5427006" cy="585891"/>
      </dsp:txXfrm>
    </dsp:sp>
    <dsp:sp modelId="{11328625-AB74-754F-B33E-0D25AE373371}">
      <dsp:nvSpPr>
        <dsp:cNvPr id="0" name=""/>
        <dsp:cNvSpPr/>
      </dsp:nvSpPr>
      <dsp:spPr>
        <a:xfrm rot="5400000">
          <a:off x="-149834" y="1032700"/>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1938</a:t>
          </a:r>
          <a:endParaRPr lang="en-US" sz="1900" kern="1200" dirty="0"/>
        </a:p>
      </dsp:txBody>
      <dsp:txXfrm rot="-5400000">
        <a:off x="1" y="1232479"/>
        <a:ext cx="699225" cy="299669"/>
      </dsp:txXfrm>
    </dsp:sp>
    <dsp:sp modelId="{B5317D56-02BB-6C4B-B134-E12C68FD3D1C}">
      <dsp:nvSpPr>
        <dsp:cNvPr id="0" name=""/>
        <dsp:cNvSpPr/>
      </dsp:nvSpPr>
      <dsp:spPr>
        <a:xfrm rot="5400000">
          <a:off x="3103935" y="-1521843"/>
          <a:ext cx="649281" cy="5458701"/>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Civil Aeronautics Act—delegating federal responsibilities to Civil Aeronautics Authority</a:t>
          </a:r>
          <a:endParaRPr lang="en-US" sz="1300" kern="1200" dirty="0"/>
        </a:p>
      </dsp:txBody>
      <dsp:txXfrm rot="-5400000">
        <a:off x="699226" y="914561"/>
        <a:ext cx="5427006" cy="585891"/>
      </dsp:txXfrm>
    </dsp:sp>
    <dsp:sp modelId="{0C14C7B0-E5BF-6544-A7F3-1C48D8FCAC12}">
      <dsp:nvSpPr>
        <dsp:cNvPr id="0" name=""/>
        <dsp:cNvSpPr/>
      </dsp:nvSpPr>
      <dsp:spPr>
        <a:xfrm rot="5400000">
          <a:off x="-149834" y="1913368"/>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1940</a:t>
          </a:r>
        </a:p>
      </dsp:txBody>
      <dsp:txXfrm rot="-5400000">
        <a:off x="1" y="2113147"/>
        <a:ext cx="699225" cy="299669"/>
      </dsp:txXfrm>
    </dsp:sp>
    <dsp:sp modelId="{74A4F713-1907-AD4E-BD4B-5C124AD83A2C}">
      <dsp:nvSpPr>
        <dsp:cNvPr id="0" name=""/>
        <dsp:cNvSpPr/>
      </dsp:nvSpPr>
      <dsp:spPr>
        <a:xfrm rot="5400000">
          <a:off x="3103935" y="-641175"/>
          <a:ext cx="649281" cy="5458701"/>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Civil Aeronautics Administration (CAA)—Air traffic control</a:t>
          </a:r>
        </a:p>
        <a:p>
          <a:pPr marL="114300" lvl="1" indent="-114300" algn="l" defTabSz="577850">
            <a:lnSpc>
              <a:spcPct val="90000"/>
            </a:lnSpc>
            <a:spcBef>
              <a:spcPct val="0"/>
            </a:spcBef>
            <a:spcAft>
              <a:spcPct val="15000"/>
            </a:spcAft>
            <a:buChar char="••"/>
          </a:pPr>
          <a:r>
            <a:rPr lang="en-US" sz="1300" kern="1200" dirty="0" smtClean="0"/>
            <a:t>Civil Aeronautics Board (CAB)—Adequate air serve; Regulated fees/schedules</a:t>
          </a:r>
        </a:p>
      </dsp:txBody>
      <dsp:txXfrm rot="-5400000">
        <a:off x="699226" y="1795229"/>
        <a:ext cx="5427006" cy="585891"/>
      </dsp:txXfrm>
    </dsp:sp>
    <dsp:sp modelId="{CAF4807F-79D6-A946-BB56-399C7CC9380E}">
      <dsp:nvSpPr>
        <dsp:cNvPr id="0" name=""/>
        <dsp:cNvSpPr/>
      </dsp:nvSpPr>
      <dsp:spPr>
        <a:xfrm rot="5400000">
          <a:off x="-149834" y="2794036"/>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1949</a:t>
          </a:r>
        </a:p>
      </dsp:txBody>
      <dsp:txXfrm rot="-5400000">
        <a:off x="1" y="2993815"/>
        <a:ext cx="699225" cy="299669"/>
      </dsp:txXfrm>
    </dsp:sp>
    <dsp:sp modelId="{CC7BAAD5-E7AC-EA44-8CB8-17DB40984A30}">
      <dsp:nvSpPr>
        <dsp:cNvPr id="0" name=""/>
        <dsp:cNvSpPr/>
      </dsp:nvSpPr>
      <dsp:spPr>
        <a:xfrm rot="5400000">
          <a:off x="3103935" y="239492"/>
          <a:ext cx="649281" cy="5458701"/>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First commercial aircraft (de Havilland DH 106)</a:t>
          </a:r>
        </a:p>
      </dsp:txBody>
      <dsp:txXfrm rot="-5400000">
        <a:off x="699226" y="2675897"/>
        <a:ext cx="5427006" cy="585891"/>
      </dsp:txXfrm>
    </dsp:sp>
    <dsp:sp modelId="{748F3B1B-6B41-4C40-9CA0-20AB9CF449C4}">
      <dsp:nvSpPr>
        <dsp:cNvPr id="0" name=""/>
        <dsp:cNvSpPr/>
      </dsp:nvSpPr>
      <dsp:spPr>
        <a:xfrm rot="5400000">
          <a:off x="-149834" y="3674704"/>
          <a:ext cx="998894" cy="69922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rnd"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1957</a:t>
          </a:r>
        </a:p>
      </dsp:txBody>
      <dsp:txXfrm rot="-5400000">
        <a:off x="1" y="3874483"/>
        <a:ext cx="699225" cy="299669"/>
      </dsp:txXfrm>
    </dsp:sp>
    <dsp:sp modelId="{7D298516-4BAE-F749-97E1-C73737099AE6}">
      <dsp:nvSpPr>
        <dsp:cNvPr id="0" name=""/>
        <dsp:cNvSpPr/>
      </dsp:nvSpPr>
      <dsp:spPr>
        <a:xfrm rot="5400000">
          <a:off x="3103935" y="1120160"/>
          <a:ext cx="649281" cy="5458701"/>
        </a:xfrm>
        <a:prstGeom prst="round2SameRect">
          <a:avLst/>
        </a:prstGeom>
        <a:solidFill>
          <a:schemeClr val="dk1">
            <a:alpha val="90000"/>
            <a:tint val="40000"/>
            <a:hueOff val="0"/>
            <a:satOff val="0"/>
            <a:lumOff val="0"/>
            <a:alphaOff val="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Boeing 707 was created</a:t>
          </a:r>
        </a:p>
      </dsp:txBody>
      <dsp:txXfrm rot="-5400000">
        <a:off x="699226" y="3556565"/>
        <a:ext cx="5427006" cy="5858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E4FDE5CB-AB88-4EAB-9B59-0C6D694608D1}" type="datetimeFigureOut">
              <a:rPr lang="en-US" smtClean="0"/>
              <a:t>11/6/2012</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7E446085-18A9-45D8-959E-7F49C0797973}" type="slidenum">
              <a:rPr lang="en-US" smtClean="0"/>
              <a:t>‹#›</a:t>
            </a:fld>
            <a:endParaRPr lang="en-US"/>
          </a:p>
        </p:txBody>
      </p:sp>
    </p:spTree>
    <p:extLst>
      <p:ext uri="{BB962C8B-B14F-4D97-AF65-F5344CB8AC3E}">
        <p14:creationId xmlns:p14="http://schemas.microsoft.com/office/powerpoint/2010/main" val="666462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de-DE"/>
          </a:p>
        </p:txBody>
      </p:sp>
      <p:sp>
        <p:nvSpPr>
          <p:cNvPr id="3" name="Datumsplatzhalt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00C3BAA1-82AB-43F6-ADF6-C00E10DF249F}" type="datetimeFigureOut">
              <a:rPr lang="de-DE" smtClean="0"/>
              <a:pPr/>
              <a:t>06.11.2012</a:t>
            </a:fld>
            <a:endParaRPr lang="de-DE"/>
          </a:p>
        </p:txBody>
      </p:sp>
      <p:sp>
        <p:nvSpPr>
          <p:cNvPr id="4" name="Folienbildplatzhalt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de-DE"/>
          </a:p>
        </p:txBody>
      </p:sp>
      <p:sp>
        <p:nvSpPr>
          <p:cNvPr id="5" name="Notizenplatzhalt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de-DE"/>
          </a:p>
        </p:txBody>
      </p:sp>
      <p:sp>
        <p:nvSpPr>
          <p:cNvPr id="7" name="Foliennummernplatzhalt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1318D2B7-63D8-458E-BBEC-7C6D31CB2A55}" type="slidenum">
              <a:rPr lang="de-DE" smtClean="0"/>
              <a:pPr/>
              <a:t>‹#›</a:t>
            </a:fld>
            <a:endParaRPr lang="de-DE"/>
          </a:p>
        </p:txBody>
      </p:sp>
    </p:spTree>
    <p:extLst>
      <p:ext uri="{BB962C8B-B14F-4D97-AF65-F5344CB8AC3E}">
        <p14:creationId xmlns:p14="http://schemas.microsoft.com/office/powerpoint/2010/main" val="392535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Break_ev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Airlin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CASM is a commonly used measure of unit cost in the airline industry. CASM is expressed in cents to operate each seat mile offered, and is determined by dividing operating costs by ASMs. This number is frequently used to allow a cost comparison between different airlines or for the same airline across different time periods (say for one year </a:t>
            </a:r>
            <a:r>
              <a:rPr lang="en-CA" dirty="0" err="1"/>
              <a:t>vs</a:t>
            </a:r>
            <a:r>
              <a:rPr lang="en-CA" dirty="0"/>
              <a:t> the preceding year). A lower CASM means that it is easier for the airline to make a profit, as they have to charge less </a:t>
            </a:r>
            <a:r>
              <a:rPr lang="en-CA" dirty="0" err="1"/>
              <a:t>to</a:t>
            </a:r>
            <a:r>
              <a:rPr lang="en-CA" dirty="0" err="1">
                <a:hlinkClick r:id="rId3" tooltip="Break even"/>
              </a:rPr>
              <a:t>break</a:t>
            </a:r>
            <a:r>
              <a:rPr lang="en-CA" dirty="0">
                <a:hlinkClick r:id="rId3" tooltip="Break even"/>
              </a:rPr>
              <a:t> even</a:t>
            </a:r>
            <a:r>
              <a:rPr lang="en-CA" dirty="0"/>
              <a:t>. A low CASM, however, is by no means a guarantee of profitability</a:t>
            </a:r>
          </a:p>
        </p:txBody>
      </p:sp>
      <p:sp>
        <p:nvSpPr>
          <p:cNvPr id="4" name="Slide Number Placeholder 3"/>
          <p:cNvSpPr>
            <a:spLocks noGrp="1"/>
          </p:cNvSpPr>
          <p:nvPr>
            <p:ph type="sldNum" sz="quarter" idx="10"/>
          </p:nvPr>
        </p:nvSpPr>
        <p:spPr/>
        <p:txBody>
          <a:bodyPr/>
          <a:lstStyle/>
          <a:p>
            <a:fld id="{71B0535F-AE82-994A-85CA-75913780C097}" type="slidenum">
              <a:rPr lang="en-US" smtClean="0"/>
              <a:pPr/>
              <a:t>5</a:t>
            </a:fld>
            <a:endParaRPr lang="en-US"/>
          </a:p>
        </p:txBody>
      </p:sp>
    </p:spTree>
    <p:extLst>
      <p:ext uri="{BB962C8B-B14F-4D97-AF65-F5344CB8AC3E}">
        <p14:creationId xmlns:p14="http://schemas.microsoft.com/office/powerpoint/2010/main" val="3967042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Weather - </a:t>
            </a:r>
            <a:r>
              <a:rPr lang="en-CA" b="0" dirty="0" smtClean="0">
                <a:effectLst/>
              </a:rPr>
              <a:t>Variable and unpredictable. Extreme heat, cold, fog and snow can shut down airports and cancel flights, which costs an airline money.</a:t>
            </a:r>
          </a:p>
          <a:p>
            <a:r>
              <a:rPr lang="en-CA" b="1" dirty="0" smtClean="0"/>
              <a:t>Fuel Cost -</a:t>
            </a:r>
            <a:r>
              <a:rPr lang="en-CA" dirty="0" smtClean="0"/>
              <a:t>  most impactful and volatile. </a:t>
            </a:r>
            <a:r>
              <a:rPr lang="en-CA" b="0" dirty="0" smtClean="0">
                <a:effectLst/>
              </a:rPr>
              <a:t>According to the Air Transportation Association (ATA), fuel is an airline's second largest expense. Fuel makes up a significant portion of an airline's total costs, although efficiency among different carriers can vary widely. Short haul airlines typically get lower fuel efficiency because take-offs and landings consume high amounts of jet fuel.</a:t>
            </a:r>
          </a:p>
          <a:p>
            <a:r>
              <a:rPr lang="en-CA" b="1" dirty="0" smtClean="0"/>
              <a:t>Labor -</a:t>
            </a:r>
            <a:r>
              <a:rPr lang="en-CA" dirty="0" smtClean="0"/>
              <a:t> </a:t>
            </a:r>
            <a:r>
              <a:rPr lang="en-CA" b="0" dirty="0" smtClean="0">
                <a:effectLst/>
              </a:rPr>
              <a:t>According to the ATA, labor is the an airline's No.1 cost; airlines must pay pilots, flight attendants, baggage handlers, dispatchers, customer service and others.</a:t>
            </a:r>
            <a:endParaRPr lang="en-CA"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27</a:t>
            </a:fld>
            <a:endParaRPr lang="en-US"/>
          </a:p>
        </p:txBody>
      </p:sp>
    </p:spTree>
    <p:extLst>
      <p:ext uri="{BB962C8B-B14F-4D97-AF65-F5344CB8AC3E}">
        <p14:creationId xmlns:p14="http://schemas.microsoft.com/office/powerpoint/2010/main" val="315319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Tax Bite on $300</a:t>
            </a:r>
            <a:r>
              <a:rPr lang="en-CA" baseline="0" dirty="0" smtClean="0"/>
              <a:t> One-stop domestic round trip =&gt; less revenue for domestic carriers</a:t>
            </a:r>
            <a:endParaRPr lang="en-CA"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28</a:t>
            </a:fld>
            <a:endParaRPr lang="en-US"/>
          </a:p>
        </p:txBody>
      </p:sp>
    </p:spTree>
    <p:extLst>
      <p:ext uri="{BB962C8B-B14F-4D97-AF65-F5344CB8AC3E}">
        <p14:creationId xmlns:p14="http://schemas.microsoft.com/office/powerpoint/2010/main" val="411152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C2EEE-5FFA-2B45-8BC4-D664615EEAAE}" type="slidenum">
              <a:rPr lang="en-US" smtClean="0"/>
              <a:pPr/>
              <a:t>37</a:t>
            </a:fld>
            <a:endParaRPr lang="en-US"/>
          </a:p>
        </p:txBody>
      </p:sp>
    </p:spTree>
    <p:extLst>
      <p:ext uri="{BB962C8B-B14F-4D97-AF65-F5344CB8AC3E}">
        <p14:creationId xmlns:p14="http://schemas.microsoft.com/office/powerpoint/2010/main" val="2208278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defRPr/>
            </a:pPr>
            <a:endParaRPr lang="en-US" dirty="0" smtClean="0"/>
          </a:p>
          <a:p>
            <a:pPr defTabSz="464790">
              <a:defRPr/>
            </a:pPr>
            <a:r>
              <a:rPr lang="en-US" dirty="0" smtClean="0"/>
              <a:t>-Early 1970:</a:t>
            </a:r>
            <a:r>
              <a:rPr lang="en-US" baseline="0" dirty="0" smtClean="0"/>
              <a:t> </a:t>
            </a:r>
            <a:r>
              <a:rPr lang="en-US" dirty="0" smtClean="0"/>
              <a:t>they start using the latest technology with computerized reservation system and flight simulators.</a:t>
            </a:r>
          </a:p>
          <a:p>
            <a:pPr defTabSz="464790">
              <a:defRPr/>
            </a:pPr>
            <a:r>
              <a:rPr lang="en-US" dirty="0" smtClean="0"/>
              <a:t>-Late</a:t>
            </a:r>
            <a:r>
              <a:rPr lang="en-US" baseline="0" dirty="0" smtClean="0"/>
              <a:t> 1970: they bought their first Boeing 747-200</a:t>
            </a:r>
            <a:endParaRPr lang="en-US" dirty="0" smtClean="0"/>
          </a:p>
          <a:p>
            <a:pPr defTabSz="464790">
              <a:defRPr/>
            </a:pPr>
            <a:r>
              <a:rPr lang="en-US" dirty="0" smtClean="0"/>
              <a:t>-1980s. Its</a:t>
            </a:r>
            <a:r>
              <a:rPr lang="en-US" baseline="0" dirty="0" smtClean="0"/>
              <a:t> what they called the glory year. Thanks to the worldwide economic boom, they experienced a huge increase in passenger volume more bus travellers, tourists and cargo. </a:t>
            </a:r>
          </a:p>
          <a:p>
            <a:pPr defTabSz="464790">
              <a:defRPr/>
            </a:pPr>
            <a:r>
              <a:rPr lang="en-US" baseline="0" dirty="0" smtClean="0"/>
              <a:t>-They also </a:t>
            </a:r>
            <a:r>
              <a:rPr lang="en-US" dirty="0"/>
              <a:t>expanded their international network to include London, Brisbane, Frankfurt, Vancouver, Amsterdam, Rome, San Francisco, Paris, Zurich and Manchester.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3C3A461-F081-E745-93B7-6FACE298AA72}" type="slidenum">
              <a:rPr lang="en-US" smtClean="0"/>
              <a:pPr/>
              <a:t>90</a:t>
            </a:fld>
            <a:endParaRPr lang="en-US"/>
          </a:p>
        </p:txBody>
      </p:sp>
    </p:spTree>
    <p:extLst>
      <p:ext uri="{BB962C8B-B14F-4D97-AF65-F5344CB8AC3E}">
        <p14:creationId xmlns:p14="http://schemas.microsoft.com/office/powerpoint/2010/main" val="1710671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defRPr/>
            </a:pPr>
            <a:r>
              <a:rPr lang="en-US" dirty="0" smtClean="0"/>
              <a:t>The early 90s,</a:t>
            </a:r>
            <a:r>
              <a:rPr lang="en-US" baseline="0" dirty="0" smtClean="0"/>
              <a:t> it was a difficult time for airline industry, but Cathay Pacific still remained positive</a:t>
            </a:r>
          </a:p>
          <a:p>
            <a:pPr defTabSz="464790">
              <a:defRPr/>
            </a:pPr>
            <a:r>
              <a:rPr lang="en-US" baseline="0" dirty="0" smtClean="0"/>
              <a:t>They also launched a new program to offer unprecedented level of passenger service </a:t>
            </a:r>
          </a:p>
          <a:p>
            <a:pPr defTabSz="464790">
              <a:defRPr/>
            </a:pPr>
            <a:r>
              <a:rPr lang="en-US" baseline="0" dirty="0" smtClean="0"/>
              <a:t>Changed their image:  </a:t>
            </a:r>
            <a:r>
              <a:rPr lang="en-US" dirty="0"/>
              <a:t>changing our green and white striped livery to the dynamic and now famous Asian "brushstroke" image</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E3C3A461-F081-E745-93B7-6FACE298AA72}" type="slidenum">
              <a:rPr lang="en-US" smtClean="0"/>
              <a:pPr/>
              <a:t>91</a:t>
            </a:fld>
            <a:endParaRPr lang="en-US"/>
          </a:p>
        </p:txBody>
      </p:sp>
    </p:spTree>
    <p:extLst>
      <p:ext uri="{BB962C8B-B14F-4D97-AF65-F5344CB8AC3E}">
        <p14:creationId xmlns:p14="http://schemas.microsoft.com/office/powerpoint/2010/main" val="1710671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3A461-F081-E745-93B7-6FACE298AA72}" type="slidenum">
              <a:rPr lang="en-US" smtClean="0"/>
              <a:pPr/>
              <a:t>96</a:t>
            </a:fld>
            <a:endParaRPr lang="en-US"/>
          </a:p>
        </p:txBody>
      </p:sp>
    </p:spTree>
    <p:extLst>
      <p:ext uri="{BB962C8B-B14F-4D97-AF65-F5344CB8AC3E}">
        <p14:creationId xmlns:p14="http://schemas.microsoft.com/office/powerpoint/2010/main" val="748803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4790">
              <a:defRPr/>
            </a:pPr>
            <a:r>
              <a:rPr lang="en-US" sz="4600" dirty="0"/>
              <a:t>the cargo joint venture was formally approved and established on 28 Feb 2011 and officially launched in May 2011. </a:t>
            </a:r>
          </a:p>
          <a:p>
            <a:endParaRPr lang="en-US" dirty="0"/>
          </a:p>
        </p:txBody>
      </p:sp>
      <p:sp>
        <p:nvSpPr>
          <p:cNvPr id="4" name="Slide Number Placeholder 3"/>
          <p:cNvSpPr>
            <a:spLocks noGrp="1"/>
          </p:cNvSpPr>
          <p:nvPr>
            <p:ph type="sldNum" sz="quarter" idx="10"/>
          </p:nvPr>
        </p:nvSpPr>
        <p:spPr/>
        <p:txBody>
          <a:bodyPr/>
          <a:lstStyle/>
          <a:p>
            <a:fld id="{E3C3A461-F081-E745-93B7-6FACE298AA72}" type="slidenum">
              <a:rPr lang="en-US" smtClean="0"/>
              <a:pPr/>
              <a:t>98</a:t>
            </a:fld>
            <a:endParaRPr lang="en-US"/>
          </a:p>
        </p:txBody>
      </p:sp>
    </p:spTree>
    <p:extLst>
      <p:ext uri="{BB962C8B-B14F-4D97-AF65-F5344CB8AC3E}">
        <p14:creationId xmlns:p14="http://schemas.microsoft.com/office/powerpoint/2010/main" val="226320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have 181 aircraft in total </a:t>
            </a:r>
          </a:p>
          <a:p>
            <a:pPr marL="174296" indent="-174296">
              <a:buFontTx/>
              <a:buChar char="-"/>
            </a:pPr>
            <a:r>
              <a:rPr lang="en-US" baseline="0" dirty="0" smtClean="0"/>
              <a:t>67 owned 37%</a:t>
            </a:r>
          </a:p>
          <a:p>
            <a:pPr marL="174296" indent="-174296">
              <a:buFontTx/>
              <a:buChar char="-"/>
            </a:pPr>
            <a:r>
              <a:rPr lang="en-US" baseline="0" dirty="0" smtClean="0"/>
              <a:t>114 leased 63% </a:t>
            </a:r>
          </a:p>
          <a:p>
            <a:endParaRPr lang="en-US" baseline="0" dirty="0" smtClean="0"/>
          </a:p>
          <a:p>
            <a:r>
              <a:rPr lang="en-US" baseline="0" dirty="0" smtClean="0"/>
              <a:t>Ordered 92 aircraft that will be deliver in the future</a:t>
            </a:r>
          </a:p>
          <a:p>
            <a:r>
              <a:rPr lang="en-US" baseline="0" dirty="0" smtClean="0"/>
              <a:t>Expiry of operating leases </a:t>
            </a:r>
          </a:p>
          <a:p>
            <a:r>
              <a:rPr lang="en-US" baseline="0" dirty="0" smtClean="0"/>
              <a:t>They are assuming there </a:t>
            </a:r>
            <a:r>
              <a:rPr lang="en-US" baseline="0" dirty="0" err="1" smtClean="0"/>
              <a:t>wil</a:t>
            </a:r>
            <a:r>
              <a:rPr lang="en-US" baseline="0" dirty="0" smtClean="0"/>
              <a:t> be 28 aircraft that they have leased will be expired.</a:t>
            </a:r>
          </a:p>
          <a:p>
            <a:endParaRPr lang="en-US" baseline="0" dirty="0" smtClean="0"/>
          </a:p>
          <a:p>
            <a:pPr defTabSz="464790">
              <a:defRPr/>
            </a:pPr>
            <a:r>
              <a:rPr lang="en-US" dirty="0" smtClean="0"/>
              <a:t>At the same time we are enhancing our own freighter fleet with six new Boeing 747-400 "Extended Range Freighters" in the process of being delivered and 10 new-generation Boeing 747-8F freighters arriving between 2009 and 2012. These newer, more fuel-efficient aircraft will enable us to offer an even higher level of service to its cargo customers. </a:t>
            </a:r>
          </a:p>
          <a:p>
            <a:pPr defTabSz="464790">
              <a:defRPr/>
            </a:pPr>
            <a:endParaRPr lang="en-US" baseline="0" dirty="0" smtClean="0"/>
          </a:p>
        </p:txBody>
      </p:sp>
      <p:sp>
        <p:nvSpPr>
          <p:cNvPr id="4" name="Slide Number Placeholder 3"/>
          <p:cNvSpPr>
            <a:spLocks noGrp="1"/>
          </p:cNvSpPr>
          <p:nvPr>
            <p:ph type="sldNum" sz="quarter" idx="10"/>
          </p:nvPr>
        </p:nvSpPr>
        <p:spPr/>
        <p:txBody>
          <a:bodyPr/>
          <a:lstStyle/>
          <a:p>
            <a:fld id="{E3C3A461-F081-E745-93B7-6FACE298AA72}" type="slidenum">
              <a:rPr lang="en-US" smtClean="0"/>
              <a:pPr/>
              <a:t>100</a:t>
            </a:fld>
            <a:endParaRPr lang="en-US"/>
          </a:p>
        </p:txBody>
      </p:sp>
    </p:spTree>
    <p:extLst>
      <p:ext uri="{BB962C8B-B14F-4D97-AF65-F5344CB8AC3E}">
        <p14:creationId xmlns:p14="http://schemas.microsoft.com/office/powerpoint/2010/main" val="1721384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Christopher Pratt</a:t>
            </a:r>
          </a:p>
          <a:p>
            <a:r>
              <a:rPr lang="en-US" dirty="0" smtClean="0"/>
              <a:t>CBE, Chairman</a:t>
            </a:r>
          </a:p>
          <a:p>
            <a:r>
              <a:rPr lang="en-US" dirty="0" smtClean="0"/>
              <a:t>Honors degree in modern history  from the University of Oxford</a:t>
            </a:r>
          </a:p>
          <a:p>
            <a:r>
              <a:rPr lang="en-US" dirty="0" smtClean="0"/>
              <a:t>Joined John Swire &amp; Sons Limited ("Swire") group in 1978 and has worked with the group in Hong Kong, Australia and Papua New Guinea</a:t>
            </a:r>
          </a:p>
          <a:p>
            <a:r>
              <a:rPr lang="en-US" dirty="0" smtClean="0"/>
              <a:t>Chairman of Swire Pacific Limited and John Swire &amp; Sons (H.K.) Limited, and a director of Swire Properties Limited</a:t>
            </a:r>
          </a:p>
          <a:p>
            <a:r>
              <a:rPr lang="en-US" dirty="0" smtClean="0"/>
              <a:t>Served as Executive Director of Swire Pacific’s Trading and Industrial Division from 2000 to 2005</a:t>
            </a:r>
          </a:p>
          <a:p>
            <a:endParaRPr lang="en-US" dirty="0" smtClean="0"/>
          </a:p>
          <a:p>
            <a:r>
              <a:rPr lang="en-US" dirty="0" smtClean="0"/>
              <a:t>John </a:t>
            </a:r>
            <a:r>
              <a:rPr lang="en-US" dirty="0" err="1" smtClean="0"/>
              <a:t>Slosar</a:t>
            </a:r>
            <a:r>
              <a:rPr lang="en-US" dirty="0" smtClean="0"/>
              <a:t> </a:t>
            </a:r>
          </a:p>
          <a:p>
            <a:pPr>
              <a:buFont typeface="Franklin Gothic Book" pitchFamily="34" charset="0"/>
              <a:buNone/>
            </a:pPr>
            <a:r>
              <a:rPr lang="en-US" altLang="zh-CN" dirty="0" smtClean="0">
                <a:solidFill>
                  <a:srgbClr val="C00000"/>
                </a:solidFill>
              </a:rPr>
              <a:t>Chief Executive since March 2011 </a:t>
            </a:r>
          </a:p>
          <a:p>
            <a:pPr>
              <a:buFont typeface="Franklin Gothic Book" pitchFamily="34" charset="0"/>
              <a:buNone/>
            </a:pPr>
            <a:r>
              <a:rPr lang="en-US" altLang="zh-CN" dirty="0" smtClean="0">
                <a:solidFill>
                  <a:srgbClr val="C00000"/>
                </a:solidFill>
              </a:rPr>
              <a:t>Holds degrees in Economics from Columbia University and Cambridge University</a:t>
            </a:r>
          </a:p>
          <a:p>
            <a:pPr>
              <a:buFont typeface="Franklin Gothic Book" pitchFamily="34" charset="0"/>
              <a:buNone/>
            </a:pPr>
            <a:r>
              <a:rPr lang="en-US" altLang="zh-CN" dirty="0" smtClean="0">
                <a:solidFill>
                  <a:srgbClr val="C00000"/>
                </a:solidFill>
              </a:rPr>
              <a:t>Joined the Swire group in 1980 and has worked with the group in Hong Kong, the United States and Thailand.</a:t>
            </a:r>
          </a:p>
          <a:p>
            <a:pPr>
              <a:buFont typeface="Franklin Gothic Book" pitchFamily="34" charset="0"/>
              <a:buNone/>
            </a:pPr>
            <a:r>
              <a:rPr lang="en-US" altLang="zh-CN" dirty="0" smtClean="0">
                <a:solidFill>
                  <a:srgbClr val="C00000"/>
                </a:solidFill>
              </a:rPr>
              <a:t>Appointed Managing Director of Hong Kong Aircraft Engineering Company Limited in 1996, Managing Director of Swire Pacific's Beverages Division in July 1998 and Chief Operating Officer of Cathay Pacific in July 2007</a:t>
            </a:r>
          </a:p>
          <a:p>
            <a:pPr>
              <a:buFont typeface="Franklin Gothic Book" pitchFamily="34" charset="0"/>
              <a:buNone/>
            </a:pPr>
            <a:r>
              <a:rPr lang="en-US" altLang="zh-CN" dirty="0" smtClean="0">
                <a:solidFill>
                  <a:srgbClr val="C00000"/>
                </a:solidFill>
              </a:rPr>
              <a:t>Director of Cathay Pacific, John Swire &amp; Sons (H.K.) Limited, Swire Pacific Limited, and Chairman of Hong Kong Dragon Airlines Limited and Swire Beverages Limited </a:t>
            </a:r>
            <a:r>
              <a:rPr lang="en-US" altLang="zh-CN" dirty="0" smtClean="0"/>
              <a:t/>
            </a:r>
            <a:br>
              <a:rPr lang="en-US" altLang="zh-CN" dirty="0" smtClean="0"/>
            </a:br>
            <a:endParaRPr lang="zh-CN" altLang="en-US" dirty="0" smtClean="0"/>
          </a:p>
          <a:p>
            <a:r>
              <a:rPr lang="en-US" dirty="0" smtClean="0"/>
              <a:t>Ivan Chu</a:t>
            </a:r>
          </a:p>
          <a:p>
            <a:pPr>
              <a:buFont typeface="Franklin Gothic Book" pitchFamily="34" charset="0"/>
              <a:buNone/>
            </a:pPr>
            <a:r>
              <a:rPr lang="en-US" altLang="zh-CN" dirty="0" smtClean="0">
                <a:solidFill>
                  <a:srgbClr val="C00000"/>
                </a:solidFill>
              </a:rPr>
              <a:t>Chief Operating Officer since March 2011</a:t>
            </a:r>
          </a:p>
          <a:p>
            <a:pPr>
              <a:buFont typeface="Franklin Gothic Book" pitchFamily="34" charset="0"/>
              <a:buNone/>
            </a:pPr>
            <a:r>
              <a:rPr lang="en-US" altLang="zh-CN" dirty="0" smtClean="0">
                <a:solidFill>
                  <a:srgbClr val="C00000"/>
                </a:solidFill>
              </a:rPr>
              <a:t>Joined Cathay Pacific in 1984 and has worked with the Company in Hong Kong, Mainland China, Taiwan, Thailand and Australia</a:t>
            </a:r>
          </a:p>
          <a:p>
            <a:pPr>
              <a:buFont typeface="Franklin Gothic Book" pitchFamily="34" charset="0"/>
              <a:buNone/>
            </a:pPr>
            <a:r>
              <a:rPr lang="en-US" altLang="zh-CN" dirty="0" smtClean="0">
                <a:solidFill>
                  <a:srgbClr val="C00000"/>
                </a:solidFill>
              </a:rPr>
              <a:t>Was General Manager Southwest Pacific based in Sydney, Australia</a:t>
            </a:r>
          </a:p>
          <a:p>
            <a:pPr>
              <a:buFont typeface="Franklin Gothic Book" pitchFamily="34" charset="0"/>
              <a:buNone/>
            </a:pPr>
            <a:r>
              <a:rPr lang="en-US" altLang="zh-CN" dirty="0" smtClean="0">
                <a:solidFill>
                  <a:srgbClr val="C00000"/>
                </a:solidFill>
              </a:rPr>
              <a:t>Director of Cathay Pacific and Hong Kong Dragon Airlines Limited, and Chairman of AHK Air Hong Kong Limited and Cathay Pacific Catering Services (H.K.) Limited </a:t>
            </a:r>
            <a:endParaRPr lang="zh-CN" altLang="en-US" dirty="0" smtClean="0">
              <a:solidFill>
                <a:srgbClr val="C00000"/>
              </a:solidFill>
            </a:endParaRPr>
          </a:p>
          <a:p>
            <a:endParaRPr lang="en-US" dirty="0" smtClean="0"/>
          </a:p>
          <a:p>
            <a:r>
              <a:rPr lang="en-US" dirty="0" smtClean="0"/>
              <a:t>Martin Murray</a:t>
            </a:r>
          </a:p>
          <a:p>
            <a:pPr>
              <a:buFont typeface="Franklin Gothic Book" pitchFamily="34" charset="0"/>
              <a:buNone/>
            </a:pPr>
            <a:r>
              <a:rPr lang="en-US" altLang="zh-CN" dirty="0" smtClean="0">
                <a:solidFill>
                  <a:srgbClr val="C00000"/>
                </a:solidFill>
              </a:rPr>
              <a:t>Finance Director of the Company since November 2011. </a:t>
            </a:r>
          </a:p>
          <a:p>
            <a:pPr>
              <a:buFont typeface="Franklin Gothic Book" pitchFamily="34" charset="0"/>
              <a:buNone/>
            </a:pPr>
            <a:r>
              <a:rPr lang="en-US" altLang="zh-CN" dirty="0" smtClean="0">
                <a:solidFill>
                  <a:srgbClr val="C00000"/>
                </a:solidFill>
              </a:rPr>
              <a:t>Director of Hong Kong Dragon Airlines Limited. He was previously Deputy Finance Director of Swire Pacific Limited </a:t>
            </a:r>
          </a:p>
          <a:p>
            <a:pPr>
              <a:buFont typeface="Franklin Gothic Book" pitchFamily="34" charset="0"/>
              <a:buNone/>
            </a:pPr>
            <a:r>
              <a:rPr lang="en-US" altLang="zh-CN" dirty="0" smtClean="0">
                <a:solidFill>
                  <a:srgbClr val="C00000"/>
                </a:solidFill>
              </a:rPr>
              <a:t>Joined the Swire group in 1995 and has worked with the group in Hong Kong, the United States, Singapore and Australia</a:t>
            </a:r>
            <a:endParaRPr lang="zh-CN" altLang="en-US"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E3C3A461-F081-E745-93B7-6FACE298AA72}" type="slidenum">
              <a:rPr lang="en-US" smtClean="0"/>
              <a:pPr/>
              <a:t>101</a:t>
            </a:fld>
            <a:endParaRPr lang="en-US"/>
          </a:p>
        </p:txBody>
      </p:sp>
    </p:spTree>
    <p:extLst>
      <p:ext uri="{BB962C8B-B14F-4D97-AF65-F5344CB8AC3E}">
        <p14:creationId xmlns:p14="http://schemas.microsoft.com/office/powerpoint/2010/main" val="45741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 volume growth exceeds capacity growth </a:t>
            </a:r>
          </a:p>
          <a:p>
            <a:r>
              <a:rPr lang="en-US" dirty="0"/>
              <a:t>Premium traffic is under increasing pressure with yield softening </a:t>
            </a:r>
          </a:p>
          <a:p>
            <a:r>
              <a:rPr lang="en-US"/>
              <a:t>Demand in economy class met expectations but yield continues to decline </a:t>
            </a:r>
          </a:p>
          <a:p>
            <a:endParaRPr lang="en-US"/>
          </a:p>
        </p:txBody>
      </p:sp>
      <p:sp>
        <p:nvSpPr>
          <p:cNvPr id="4" name="Slide Number Placeholder 3"/>
          <p:cNvSpPr>
            <a:spLocks noGrp="1"/>
          </p:cNvSpPr>
          <p:nvPr>
            <p:ph type="sldNum" sz="quarter" idx="10"/>
          </p:nvPr>
        </p:nvSpPr>
        <p:spPr/>
        <p:txBody>
          <a:bodyPr/>
          <a:lstStyle/>
          <a:p>
            <a:fld id="{E3C3A461-F081-E745-93B7-6FACE298AA72}" type="slidenum">
              <a:rPr lang="en-US" smtClean="0"/>
              <a:pPr/>
              <a:t>108</a:t>
            </a:fld>
            <a:endParaRPr lang="en-US"/>
          </a:p>
        </p:txBody>
      </p:sp>
    </p:spTree>
    <p:extLst>
      <p:ext uri="{BB962C8B-B14F-4D97-AF65-F5344CB8AC3E}">
        <p14:creationId xmlns:p14="http://schemas.microsoft.com/office/powerpoint/2010/main" val="264064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many airlines are there</a:t>
            </a:r>
            <a:r>
              <a:rPr lang="en-CA" baseline="0" dirty="0" smtClean="0"/>
              <a:t> in the world?</a:t>
            </a:r>
          </a:p>
          <a:p>
            <a:r>
              <a:rPr lang="en-CA" baseline="0" dirty="0" smtClean="0"/>
              <a:t>Here are some of the major airlines</a:t>
            </a:r>
            <a:endParaRPr lang="en-CA"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10</a:t>
            </a:fld>
            <a:endParaRPr lang="en-US"/>
          </a:p>
        </p:txBody>
      </p:sp>
    </p:spTree>
    <p:extLst>
      <p:ext uri="{BB962C8B-B14F-4D97-AF65-F5344CB8AC3E}">
        <p14:creationId xmlns:p14="http://schemas.microsoft.com/office/powerpoint/2010/main" val="1485202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passenger turnover increased 9.2% </a:t>
            </a:r>
          </a:p>
          <a:p>
            <a:endParaRPr lang="en-US" dirty="0" smtClean="0"/>
          </a:p>
          <a:p>
            <a:r>
              <a:rPr lang="en-US" dirty="0" smtClean="0"/>
              <a:t>against a 6.9% increase in capacity. The </a:t>
            </a:r>
          </a:p>
          <a:p>
            <a:endParaRPr lang="en-US" dirty="0" smtClean="0"/>
          </a:p>
          <a:p>
            <a:r>
              <a:rPr lang="en-US" dirty="0" smtClean="0"/>
              <a:t>increased turnover principally reflected an </a:t>
            </a:r>
          </a:p>
          <a:p>
            <a:endParaRPr lang="en-US" dirty="0" smtClean="0"/>
          </a:p>
          <a:p>
            <a:r>
              <a:rPr lang="en-US" dirty="0" smtClean="0"/>
              <a:t>increase in capacity.</a:t>
            </a:r>
          </a:p>
          <a:p>
            <a:endParaRPr lang="en-US" dirty="0" smtClean="0"/>
          </a:p>
          <a:p>
            <a:r>
              <a:rPr lang="en-US" dirty="0" smtClean="0"/>
              <a:t>• Group cargo turnover decreased by 7.6%. </a:t>
            </a:r>
          </a:p>
          <a:p>
            <a:endParaRPr lang="en-US" dirty="0" smtClean="0"/>
          </a:p>
          <a:p>
            <a:r>
              <a:rPr lang="en-US" dirty="0" smtClean="0"/>
              <a:t>Combined Cathay Pacific and </a:t>
            </a:r>
            <a:r>
              <a:rPr lang="en-US" dirty="0" err="1" smtClean="0"/>
              <a:t>Dragonair</a:t>
            </a:r>
            <a:r>
              <a:rPr lang="en-US" dirty="0" smtClean="0"/>
              <a:t> cargo </a:t>
            </a:r>
          </a:p>
          <a:p>
            <a:endParaRPr lang="en-US" dirty="0" smtClean="0"/>
          </a:p>
          <a:p>
            <a:r>
              <a:rPr lang="en-US" dirty="0" smtClean="0"/>
              <a:t>turnover decreased by 0.2% against a 4.3% </a:t>
            </a:r>
          </a:p>
          <a:p>
            <a:endParaRPr lang="en-US" dirty="0" smtClean="0"/>
          </a:p>
          <a:p>
            <a:r>
              <a:rPr lang="en-US" dirty="0" smtClean="0"/>
              <a:t>decrease in capacity.</a:t>
            </a:r>
          </a:p>
          <a:p>
            <a:endParaRPr lang="en-US" dirty="0" smtClean="0"/>
          </a:p>
          <a:p>
            <a:r>
              <a:rPr lang="en-US" dirty="0" smtClean="0"/>
              <a:t>• Group turnover from catering, recoveries and </a:t>
            </a:r>
          </a:p>
          <a:p>
            <a:endParaRPr lang="en-US" dirty="0" smtClean="0"/>
          </a:p>
          <a:p>
            <a:r>
              <a:rPr lang="en-US" dirty="0" smtClean="0"/>
              <a:t>other services increased by 4.8%</a:t>
            </a:r>
            <a:endParaRPr lang="en-US" dirty="0"/>
          </a:p>
        </p:txBody>
      </p:sp>
      <p:sp>
        <p:nvSpPr>
          <p:cNvPr id="4" name="Slide Number Placeholder 3"/>
          <p:cNvSpPr>
            <a:spLocks noGrp="1"/>
          </p:cNvSpPr>
          <p:nvPr>
            <p:ph type="sldNum" sz="quarter" idx="10"/>
          </p:nvPr>
        </p:nvSpPr>
        <p:spPr/>
        <p:txBody>
          <a:bodyPr/>
          <a:lstStyle/>
          <a:p>
            <a:fld id="{E3C3A461-F081-E745-93B7-6FACE298AA72}" type="slidenum">
              <a:rPr lang="en-US" smtClean="0"/>
              <a:pPr/>
              <a:t>112</a:t>
            </a:fld>
            <a:endParaRPr lang="en-US"/>
          </a:p>
        </p:txBody>
      </p:sp>
    </p:spTree>
    <p:extLst>
      <p:ext uri="{BB962C8B-B14F-4D97-AF65-F5344CB8AC3E}">
        <p14:creationId xmlns:p14="http://schemas.microsoft.com/office/powerpoint/2010/main" val="2816814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total operating expenses increased by .6% to HK$49,463 million. </a:t>
            </a:r>
            <a:endParaRPr lang="en-US" dirty="0" smtClean="0"/>
          </a:p>
          <a:p>
            <a:r>
              <a:rPr lang="en-US" dirty="0"/>
              <a:t>• The combined cost per ATK (with fuel) of Cathay Pacific and </a:t>
            </a:r>
            <a:r>
              <a:rPr lang="en-US" dirty="0" err="1"/>
              <a:t>Dragonair</a:t>
            </a:r>
            <a:r>
              <a:rPr lang="en-US" dirty="0"/>
              <a:t> rose from HK$3.35 to HK$3.72. </a:t>
            </a:r>
            <a:endParaRPr lang="en-US" dirty="0" smtClean="0"/>
          </a:p>
          <a:p>
            <a:endParaRPr lang="en-US" dirty="0"/>
          </a:p>
        </p:txBody>
      </p:sp>
      <p:sp>
        <p:nvSpPr>
          <p:cNvPr id="4" name="Slide Number Placeholder 3"/>
          <p:cNvSpPr>
            <a:spLocks noGrp="1"/>
          </p:cNvSpPr>
          <p:nvPr>
            <p:ph type="sldNum" sz="quarter" idx="10"/>
          </p:nvPr>
        </p:nvSpPr>
        <p:spPr/>
        <p:txBody>
          <a:bodyPr/>
          <a:lstStyle/>
          <a:p>
            <a:fld id="{E3C3A461-F081-E745-93B7-6FACE298AA72}" type="slidenum">
              <a:rPr lang="en-US" smtClean="0"/>
              <a:pPr/>
              <a:t>113</a:t>
            </a:fld>
            <a:endParaRPr lang="en-US"/>
          </a:p>
        </p:txBody>
      </p:sp>
    </p:spTree>
    <p:extLst>
      <p:ext uri="{BB962C8B-B14F-4D97-AF65-F5344CB8AC3E}">
        <p14:creationId xmlns:p14="http://schemas.microsoft.com/office/powerpoint/2010/main" val="3617125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8D2B7-63D8-458E-BBEC-7C6D31CB2A55}" type="slidenum">
              <a:rPr lang="de-DE" smtClean="0"/>
              <a:pPr/>
              <a:t>144</a:t>
            </a:fld>
            <a:endParaRPr lang="de-DE"/>
          </a:p>
        </p:txBody>
      </p:sp>
    </p:spTree>
    <p:extLst>
      <p:ext uri="{BB962C8B-B14F-4D97-AF65-F5344CB8AC3E}">
        <p14:creationId xmlns:p14="http://schemas.microsoft.com/office/powerpoint/2010/main" val="144543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Airlines could</a:t>
            </a:r>
            <a:r>
              <a:rPr lang="en-CA" baseline="0" dirty="0" smtClean="0"/>
              <a:t> be categorized into three types based on the services they offer.</a:t>
            </a:r>
            <a:endParaRPr lang="en-CA" dirty="0" smtClean="0"/>
          </a:p>
          <a:p>
            <a:pPr marL="232395" indent="-232395">
              <a:buAutoNum type="arabicParenR"/>
            </a:pPr>
            <a:r>
              <a:rPr lang="en-CA" dirty="0" smtClean="0"/>
              <a:t>Legacy Carrier also called</a:t>
            </a:r>
            <a:r>
              <a:rPr lang="en-CA" baseline="0" dirty="0" smtClean="0"/>
              <a:t> network</a:t>
            </a:r>
            <a:endParaRPr lang="en-CA" dirty="0" smtClean="0"/>
          </a:p>
          <a:p>
            <a:pPr marL="232395" indent="-232395">
              <a:buAutoNum type="arabicParenR"/>
            </a:pPr>
            <a:r>
              <a:rPr lang="en-CA" dirty="0"/>
              <a:t> A low-cost carrier or low-cost airline (also known as a no-frills, discount or budget carrier or airline) is an airline that</a:t>
            </a:r>
          </a:p>
          <a:p>
            <a:pPr marL="232395" indent="-232395">
              <a:buAutoNum type="arabicParenR"/>
            </a:pPr>
            <a:r>
              <a:rPr lang="en-CA" b="1" dirty="0"/>
              <a:t>Cargo airlines</a:t>
            </a:r>
            <a:r>
              <a:rPr lang="en-CA" dirty="0"/>
              <a:t> (or </a:t>
            </a:r>
            <a:r>
              <a:rPr lang="en-CA" b="1" dirty="0"/>
              <a:t>airfreight carriers</a:t>
            </a:r>
            <a:r>
              <a:rPr lang="en-CA" dirty="0"/>
              <a:t>, and derivatives of these names) are </a:t>
            </a:r>
            <a:r>
              <a:rPr lang="en-CA" dirty="0">
                <a:hlinkClick r:id="rId3" tooltip="Airline"/>
              </a:rPr>
              <a:t>airlines</a:t>
            </a:r>
            <a:r>
              <a:rPr lang="en-CA" dirty="0"/>
              <a:t> . </a:t>
            </a:r>
          </a:p>
        </p:txBody>
      </p:sp>
      <p:sp>
        <p:nvSpPr>
          <p:cNvPr id="4" name="Slide Number Placeholder 3"/>
          <p:cNvSpPr>
            <a:spLocks noGrp="1"/>
          </p:cNvSpPr>
          <p:nvPr>
            <p:ph type="sldNum" sz="quarter" idx="10"/>
          </p:nvPr>
        </p:nvSpPr>
        <p:spPr/>
        <p:txBody>
          <a:bodyPr/>
          <a:lstStyle/>
          <a:p>
            <a:fld id="{71B0535F-AE82-994A-85CA-75913780C097}" type="slidenum">
              <a:rPr lang="en-US" smtClean="0"/>
              <a:pPr/>
              <a:t>11</a:t>
            </a:fld>
            <a:endParaRPr lang="en-US"/>
          </a:p>
        </p:txBody>
      </p:sp>
    </p:spTree>
    <p:extLst>
      <p:ext uri="{BB962C8B-B14F-4D97-AF65-F5344CB8AC3E}">
        <p14:creationId xmlns:p14="http://schemas.microsoft.com/office/powerpoint/2010/main" val="105572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12</a:t>
            </a:fld>
            <a:endParaRPr lang="en-US" dirty="0"/>
          </a:p>
        </p:txBody>
      </p:sp>
    </p:spTree>
    <p:extLst>
      <p:ext uri="{BB962C8B-B14F-4D97-AF65-F5344CB8AC3E}">
        <p14:creationId xmlns:p14="http://schemas.microsoft.com/office/powerpoint/2010/main" val="1627429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21</a:t>
            </a:fld>
            <a:endParaRPr lang="en-US"/>
          </a:p>
        </p:txBody>
      </p:sp>
    </p:spTree>
    <p:extLst>
      <p:ext uri="{BB962C8B-B14F-4D97-AF65-F5344CB8AC3E}">
        <p14:creationId xmlns:p14="http://schemas.microsoft.com/office/powerpoint/2010/main" val="247652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defRPr/>
            </a:pPr>
            <a:r>
              <a:rPr lang="en-US" dirty="0" smtClean="0">
                <a:latin typeface="Arial" charset="0"/>
              </a:rPr>
              <a:t>RPK: Revenue Passenger Kilometer (Traffic)</a:t>
            </a:r>
            <a:br>
              <a:rPr lang="en-US" dirty="0" smtClean="0">
                <a:latin typeface="Arial" charset="0"/>
              </a:rPr>
            </a:br>
            <a:r>
              <a:rPr lang="en-US" dirty="0" smtClean="0">
                <a:latin typeface="Arial" charset="0"/>
              </a:rPr>
              <a:t>Number of paying passengers X kilometers flown</a:t>
            </a:r>
          </a:p>
          <a:p>
            <a:pPr defTabSz="464790">
              <a:defRPr/>
            </a:pPr>
            <a:r>
              <a:rPr lang="en-US" dirty="0" smtClean="0">
                <a:latin typeface="Arial" charset="0"/>
              </a:rPr>
              <a:t>FTK: Freight </a:t>
            </a:r>
            <a:r>
              <a:rPr lang="en-US" dirty="0" err="1" smtClean="0">
                <a:latin typeface="Arial" charset="0"/>
              </a:rPr>
              <a:t>Tonne</a:t>
            </a:r>
            <a:r>
              <a:rPr lang="en-US" dirty="0" smtClean="0">
                <a:latin typeface="Arial" charset="0"/>
              </a:rPr>
              <a:t> Kilometer (Traffic)</a:t>
            </a:r>
            <a:br>
              <a:rPr lang="en-US" dirty="0" smtClean="0">
                <a:latin typeface="Arial" charset="0"/>
              </a:rPr>
            </a:br>
            <a:r>
              <a:rPr lang="en-US" dirty="0" smtClean="0">
                <a:latin typeface="Arial" charset="0"/>
              </a:rPr>
              <a:t>Freight </a:t>
            </a:r>
            <a:r>
              <a:rPr lang="en-US" dirty="0" err="1" smtClean="0">
                <a:latin typeface="Arial" charset="0"/>
              </a:rPr>
              <a:t>tonnes</a:t>
            </a:r>
            <a:r>
              <a:rPr lang="en-US" dirty="0" smtClean="0">
                <a:latin typeface="Arial" charset="0"/>
              </a:rPr>
              <a:t> carried X kilometers flown</a:t>
            </a:r>
          </a:p>
          <a:p>
            <a:endParaRPr lang="en-CA"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23</a:t>
            </a:fld>
            <a:endParaRPr lang="en-US"/>
          </a:p>
        </p:txBody>
      </p:sp>
    </p:spTree>
    <p:extLst>
      <p:ext uri="{BB962C8B-B14F-4D97-AF65-F5344CB8AC3E}">
        <p14:creationId xmlns:p14="http://schemas.microsoft.com/office/powerpoint/2010/main" val="1644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dirty="0" smtClean="0">
                <a:latin typeface="Arial" charset="0"/>
              </a:rPr>
              <a:t>ASK: Available Seat Kilometer (Capacity) </a:t>
            </a:r>
            <a:br>
              <a:rPr lang="en-US" dirty="0" smtClean="0">
                <a:latin typeface="Arial" charset="0"/>
              </a:rPr>
            </a:br>
            <a:r>
              <a:rPr lang="en-US" dirty="0" smtClean="0">
                <a:latin typeface="Arial" charset="0"/>
              </a:rPr>
              <a:t>Number of seats X kilometers flown</a:t>
            </a:r>
          </a:p>
          <a:p>
            <a:pPr>
              <a:lnSpc>
                <a:spcPct val="80000"/>
              </a:lnSpc>
            </a:pPr>
            <a:r>
              <a:rPr lang="en-US" dirty="0" smtClean="0">
                <a:latin typeface="Arial" charset="0"/>
              </a:rPr>
              <a:t>RPK: Revenue Passenger Kilometer (Traffic)</a:t>
            </a:r>
            <a:br>
              <a:rPr lang="en-US" dirty="0" smtClean="0">
                <a:latin typeface="Arial" charset="0"/>
              </a:rPr>
            </a:br>
            <a:r>
              <a:rPr lang="en-US" dirty="0" smtClean="0">
                <a:latin typeface="Arial" charset="0"/>
              </a:rPr>
              <a:t>Number of paying passengers X kilometers flown</a:t>
            </a:r>
          </a:p>
          <a:p>
            <a:pPr>
              <a:lnSpc>
                <a:spcPct val="80000"/>
              </a:lnSpc>
            </a:pPr>
            <a:r>
              <a:rPr lang="en-US" dirty="0" smtClean="0">
                <a:latin typeface="Arial" charset="0"/>
              </a:rPr>
              <a:t>LF: Load Factor (Capacity Utilization)</a:t>
            </a:r>
            <a:br>
              <a:rPr lang="en-US" dirty="0" smtClean="0">
                <a:latin typeface="Arial" charset="0"/>
              </a:rPr>
            </a:br>
            <a:r>
              <a:rPr lang="en-US" dirty="0" smtClean="0">
                <a:latin typeface="Arial" charset="0"/>
              </a:rPr>
              <a:t>RPK / ASK </a:t>
            </a:r>
            <a:endParaRPr lang="en-US" dirty="0">
              <a:latin typeface="Arial" charset="0"/>
            </a:endParaRPr>
          </a:p>
        </p:txBody>
      </p:sp>
      <p:sp>
        <p:nvSpPr>
          <p:cNvPr id="4" name="Slide Number Placeholder 3"/>
          <p:cNvSpPr>
            <a:spLocks noGrp="1"/>
          </p:cNvSpPr>
          <p:nvPr>
            <p:ph type="sldNum" sz="quarter" idx="10"/>
          </p:nvPr>
        </p:nvSpPr>
        <p:spPr/>
        <p:txBody>
          <a:bodyPr/>
          <a:lstStyle/>
          <a:p>
            <a:fld id="{71B0535F-AE82-994A-85CA-75913780C097}" type="slidenum">
              <a:rPr lang="en-US" smtClean="0"/>
              <a:pPr/>
              <a:t>24</a:t>
            </a:fld>
            <a:endParaRPr lang="en-US"/>
          </a:p>
        </p:txBody>
      </p:sp>
    </p:spTree>
    <p:extLst>
      <p:ext uri="{BB962C8B-B14F-4D97-AF65-F5344CB8AC3E}">
        <p14:creationId xmlns:p14="http://schemas.microsoft.com/office/powerpoint/2010/main" val="199952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Asia Pacific dominates inbound demand growth </a:t>
            </a:r>
          </a:p>
          <a:p>
            <a:endParaRPr lang="en-CA" dirty="0"/>
          </a:p>
          <a:p>
            <a:r>
              <a:rPr lang="en-CA" dirty="0"/>
              <a:t>In 2011, Eastern Europe was the region which recorded the highest volume growth of air arrivals, of over 9%. Double digit growth was registered in countries such as Lithuania, Georgia and Serbia, driven by the increasing number of low cost airlines opening new routes to these markets. </a:t>
            </a:r>
          </a:p>
          <a:p>
            <a:r>
              <a:rPr lang="en-CA" dirty="0"/>
              <a:t>Asia Pacific is expected to register the highest growth in 2012, of over 7%, boosted by the increasing number of travellers from countries such as China and India who favour intra-regional travel. The popularity of low cost carriers, such as </a:t>
            </a:r>
            <a:r>
              <a:rPr lang="en-CA" dirty="0" err="1"/>
              <a:t>AirAsia</a:t>
            </a:r>
            <a:r>
              <a:rPr lang="en-CA" dirty="0"/>
              <a:t> and Spring Airlines, also encourages holiday makers to stay closer to home. </a:t>
            </a:r>
          </a:p>
          <a:p>
            <a:endParaRPr lang="en-CA"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25</a:t>
            </a:fld>
            <a:endParaRPr lang="en-US"/>
          </a:p>
        </p:txBody>
      </p:sp>
    </p:spTree>
    <p:extLst>
      <p:ext uri="{BB962C8B-B14F-4D97-AF65-F5344CB8AC3E}">
        <p14:creationId xmlns:p14="http://schemas.microsoft.com/office/powerpoint/2010/main" val="78349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Global air online value sales are forecast to reach US$382 billion by 2016. This is expected to be driven by Western Europe and North America – the regions where air transportation is well developed, with an increasing number of dominant low cost airlines.</a:t>
            </a:r>
          </a:p>
          <a:p>
            <a:r>
              <a:rPr lang="en-CA" dirty="0" smtClean="0"/>
              <a:t>Budget carriers are driving online development, along with growing internet penetration, which stimulates online searches among consumers.</a:t>
            </a:r>
          </a:p>
          <a:p>
            <a:r>
              <a:rPr lang="en-CA" dirty="0" smtClean="0"/>
              <a:t>Asia Pacific is predicted to record the highest growth in terms of online air value sales over 2011-2016, averaging 16% annually. The many new LCCs entering the Asia Pacific market are expected to boost online air travel sales in the region.</a:t>
            </a:r>
            <a:endParaRPr lang="en-CA" dirty="0"/>
          </a:p>
        </p:txBody>
      </p:sp>
      <p:sp>
        <p:nvSpPr>
          <p:cNvPr id="4" name="Slide Number Placeholder 3"/>
          <p:cNvSpPr>
            <a:spLocks noGrp="1"/>
          </p:cNvSpPr>
          <p:nvPr>
            <p:ph type="sldNum" sz="quarter" idx="10"/>
          </p:nvPr>
        </p:nvSpPr>
        <p:spPr/>
        <p:txBody>
          <a:bodyPr/>
          <a:lstStyle/>
          <a:p>
            <a:fld id="{71B0535F-AE82-994A-85CA-75913780C097}" type="slidenum">
              <a:rPr lang="en-US" smtClean="0"/>
              <a:pPr/>
              <a:t>26</a:t>
            </a:fld>
            <a:endParaRPr lang="en-US"/>
          </a:p>
        </p:txBody>
      </p:sp>
    </p:spTree>
    <p:extLst>
      <p:ext uri="{BB962C8B-B14F-4D97-AF65-F5344CB8AC3E}">
        <p14:creationId xmlns:p14="http://schemas.microsoft.com/office/powerpoint/2010/main" val="24614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5800" y="2130426"/>
            <a:ext cx="7772400" cy="1470025"/>
          </a:xfrm>
        </p:spPr>
        <p:txBody>
          <a:bodyPr/>
          <a:lstStyle>
            <a:lvl1pPr>
              <a:defRPr/>
            </a:lvl1pPr>
          </a:lstStyle>
          <a:p>
            <a:r>
              <a:rPr lang="de-DE" dirty="0" err="1" smtClean="0"/>
              <a:t>Southwest</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4" name="Datumsplatzhalter 3"/>
          <p:cNvSpPr>
            <a:spLocks noGrp="1"/>
          </p:cNvSpPr>
          <p:nvPr>
            <p:ph type="dt" sz="half" idx="10"/>
          </p:nvPr>
        </p:nvSpPr>
        <p:spPr/>
        <p:txBody>
          <a:bodyPr/>
          <a:lstStyle/>
          <a:p>
            <a:fld id="{07968779-B824-4E66-B234-018FD73D7B27}"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sp>
        <p:nvSpPr>
          <p:cNvPr id="8" name="Inhaltsplatzhalter 7"/>
          <p:cNvSpPr>
            <a:spLocks noGrp="1"/>
          </p:cNvSpPr>
          <p:nvPr>
            <p:ph sz="quarter" idx="13"/>
          </p:nvPr>
        </p:nvSpPr>
        <p:spPr>
          <a:xfrm>
            <a:off x="2357438" y="714376"/>
            <a:ext cx="5072063" cy="15001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3DB6C01-A796-4F2E-94C8-952858A24360}"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dirty="0" smtClean="0"/>
              <a:t>Titel durch Klicken hinzufügen</a:t>
            </a:r>
            <a:endParaRPr lang="de-DE" dirty="0"/>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995F03B-85C3-40F1-8586-8BFC731D0520}"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pic>
        <p:nvPicPr>
          <p:cNvPr id="8" name="Picture 2" descr="http://www.windsim.com/images/sky/sky_107.bmp"/>
          <p:cNvPicPr>
            <a:picLocks noChangeAspect="1" noChangeArrowheads="1"/>
          </p:cNvPicPr>
          <p:nvPr userDrawn="1"/>
        </p:nvPicPr>
        <p:blipFill>
          <a:blip r:embed="rId2" cstate="print"/>
          <a:srcRect/>
          <a:stretch>
            <a:fillRect/>
          </a:stretch>
        </p:blipFill>
        <p:spPr bwMode="auto">
          <a:xfrm>
            <a:off x="1" y="0"/>
            <a:ext cx="9143999" cy="6858000"/>
          </a:xfrm>
          <a:prstGeom prst="rect">
            <a:avLst/>
          </a:prstGeom>
          <a:noFill/>
        </p:spPr>
      </p:pic>
      <p:sp>
        <p:nvSpPr>
          <p:cNvPr id="2" name="Titel 1"/>
          <p:cNvSpPr>
            <a:spLocks noGrp="1"/>
          </p:cNvSpPr>
          <p:nvPr>
            <p:ph type="title"/>
          </p:nvPr>
        </p:nvSpPr>
        <p:spPr>
          <a:xfrm>
            <a:off x="0" y="142852"/>
            <a:ext cx="8229600" cy="1143000"/>
          </a:xfrm>
        </p:spPr>
        <p:txBody>
          <a:bodyPr/>
          <a:lstStyle>
            <a:lvl1pPr algn="l">
              <a:defRPr>
                <a:solidFill>
                  <a:srgbClr val="002060"/>
                </a:solidFill>
                <a:effectLst>
                  <a:outerShdw blurRad="38100" dist="38100" dir="2700000" algn="tl">
                    <a:srgbClr val="000000">
                      <a:alpha val="43137"/>
                    </a:srgbClr>
                  </a:outerShdw>
                </a:effectLst>
              </a:defRPr>
            </a:lvl1pPr>
          </a:lstStyle>
          <a:p>
            <a:endParaRPr lang="en-US" noProof="0" dirty="0"/>
          </a:p>
        </p:txBody>
      </p:sp>
      <p:sp>
        <p:nvSpPr>
          <p:cNvPr id="3" name="Inhaltsplatzhalter 2"/>
          <p:cNvSpPr>
            <a:spLocks noGrp="1"/>
          </p:cNvSpPr>
          <p:nvPr>
            <p:ph idx="1"/>
          </p:nvPr>
        </p:nvSpPr>
        <p:spPr>
          <a:xfrm>
            <a:off x="428596" y="1857365"/>
            <a:ext cx="8229600" cy="4525963"/>
          </a:xfrm>
        </p:spPr>
        <p:txBody>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Datumsplatzhalter 3"/>
          <p:cNvSpPr>
            <a:spLocks noGrp="1"/>
          </p:cNvSpPr>
          <p:nvPr>
            <p:ph type="dt" sz="half" idx="10"/>
          </p:nvPr>
        </p:nvSpPr>
        <p:spPr/>
        <p:txBody>
          <a:bodyPr/>
          <a:lstStyle/>
          <a:p>
            <a:fld id="{903E7574-79DA-4517-839D-EAB341972597}"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cxnSp>
        <p:nvCxnSpPr>
          <p:cNvPr id="10" name="Gerade Verbindung 9"/>
          <p:cNvCxnSpPr/>
          <p:nvPr userDrawn="1"/>
        </p:nvCxnSpPr>
        <p:spPr>
          <a:xfrm>
            <a:off x="0" y="1000108"/>
            <a:ext cx="914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52578" name="Picture 2" descr="A380 On Ground"/>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820738" y="4155141"/>
            <a:ext cx="7542212" cy="1013012"/>
          </a:xfrm>
        </p:spPr>
        <p:txBody>
          <a:bodyPr anchor="b" anchorCtr="0">
            <a:noAutofit/>
          </a:bodyPr>
          <a:lstStyle/>
          <a:p>
            <a:r>
              <a:rPr lang="en-CA"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pic>
        <p:nvPicPr>
          <p:cNvPr id="8" name="Picture 2" descr="http://www.windsim.com/images/sky/sky_107.bmp"/>
          <p:cNvPicPr>
            <a:picLocks noChangeAspect="1" noChangeArrowheads="1"/>
          </p:cNvPicPr>
          <p:nvPr userDrawn="1"/>
        </p:nvPicPr>
        <p:blipFill>
          <a:blip r:embed="rId2" cstate="print"/>
          <a:srcRect/>
          <a:stretch>
            <a:fillRect/>
          </a:stretch>
        </p:blipFill>
        <p:spPr bwMode="auto">
          <a:xfrm>
            <a:off x="1" y="0"/>
            <a:ext cx="9143999" cy="6858000"/>
          </a:xfrm>
          <a:prstGeom prst="rect">
            <a:avLst/>
          </a:prstGeom>
          <a:noFill/>
        </p:spPr>
      </p:pic>
      <p:sp>
        <p:nvSpPr>
          <p:cNvPr id="2" name="Titel 1"/>
          <p:cNvSpPr>
            <a:spLocks noGrp="1"/>
          </p:cNvSpPr>
          <p:nvPr>
            <p:ph type="title"/>
          </p:nvPr>
        </p:nvSpPr>
        <p:spPr>
          <a:xfrm>
            <a:off x="0" y="142852"/>
            <a:ext cx="8229600" cy="1143000"/>
          </a:xfrm>
        </p:spPr>
        <p:txBody>
          <a:bodyPr/>
          <a:lstStyle>
            <a:lvl1pPr algn="l">
              <a:defRPr>
                <a:solidFill>
                  <a:srgbClr val="002060"/>
                </a:solidFill>
                <a:effectLst>
                  <a:outerShdw blurRad="38100" dist="38100" dir="2700000" algn="tl">
                    <a:srgbClr val="000000">
                      <a:alpha val="43137"/>
                    </a:srgbClr>
                  </a:outerShdw>
                </a:effectLst>
              </a:defRPr>
            </a:lvl1pPr>
          </a:lstStyle>
          <a:p>
            <a:endParaRPr lang="en-US" noProof="0" dirty="0"/>
          </a:p>
        </p:txBody>
      </p:sp>
      <p:sp>
        <p:nvSpPr>
          <p:cNvPr id="3" name="Inhaltsplatzhalter 2"/>
          <p:cNvSpPr>
            <a:spLocks noGrp="1"/>
          </p:cNvSpPr>
          <p:nvPr>
            <p:ph idx="1"/>
          </p:nvPr>
        </p:nvSpPr>
        <p:spPr>
          <a:xfrm>
            <a:off x="428596" y="1857365"/>
            <a:ext cx="8229600" cy="4525963"/>
          </a:xfrm>
        </p:spPr>
        <p:txBody>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Datumsplatzhalter 3"/>
          <p:cNvSpPr>
            <a:spLocks noGrp="1"/>
          </p:cNvSpPr>
          <p:nvPr>
            <p:ph type="dt" sz="half" idx="10"/>
          </p:nvPr>
        </p:nvSpPr>
        <p:spPr/>
        <p:txBody>
          <a:bodyPr/>
          <a:lstStyle/>
          <a:p>
            <a:fld id="{903E7574-79DA-4517-839D-EAB341972597}"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cxnSp>
        <p:nvCxnSpPr>
          <p:cNvPr id="10" name="Gerade Verbindung 9"/>
          <p:cNvCxnSpPr/>
          <p:nvPr userDrawn="1"/>
        </p:nvCxnSpPr>
        <p:spPr>
          <a:xfrm>
            <a:off x="0" y="1000108"/>
            <a:ext cx="914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8242" name="Picture 2"/>
          <p:cNvPicPr>
            <a:picLocks noChangeAspect="1" noChangeArrowheads="1"/>
          </p:cNvPicPr>
          <p:nvPr userDrawn="1"/>
        </p:nvPicPr>
        <p:blipFill>
          <a:blip r:embed="rId3" cstate="print"/>
          <a:srcRect/>
          <a:stretch>
            <a:fillRect/>
          </a:stretch>
        </p:blipFill>
        <p:spPr bwMode="auto">
          <a:xfrm>
            <a:off x="7715273" y="-24"/>
            <a:ext cx="1428728" cy="857232"/>
          </a:xfrm>
          <a:prstGeom prst="rect">
            <a:avLst/>
          </a:prstGeom>
          <a:noFill/>
          <a:ln w="9525">
            <a:noFill/>
            <a:miter lim="800000"/>
            <a:headEnd/>
            <a:tailEnd/>
          </a:ln>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el und Inhalt">
    <p:spTree>
      <p:nvGrpSpPr>
        <p:cNvPr id="1" name=""/>
        <p:cNvGrpSpPr/>
        <p:nvPr/>
      </p:nvGrpSpPr>
      <p:grpSpPr>
        <a:xfrm>
          <a:off x="0" y="0"/>
          <a:ext cx="0" cy="0"/>
          <a:chOff x="0" y="0"/>
          <a:chExt cx="0" cy="0"/>
        </a:xfrm>
      </p:grpSpPr>
      <p:pic>
        <p:nvPicPr>
          <p:cNvPr id="8" name="Picture 2" descr="http://www.windsim.com/images/sky/sky_107.bmp"/>
          <p:cNvPicPr>
            <a:picLocks noChangeAspect="1" noChangeArrowheads="1"/>
          </p:cNvPicPr>
          <p:nvPr userDrawn="1"/>
        </p:nvPicPr>
        <p:blipFill>
          <a:blip r:embed="rId2" cstate="print"/>
          <a:srcRect/>
          <a:stretch>
            <a:fillRect/>
          </a:stretch>
        </p:blipFill>
        <p:spPr bwMode="auto">
          <a:xfrm>
            <a:off x="1" y="0"/>
            <a:ext cx="9143999" cy="6858000"/>
          </a:xfrm>
          <a:prstGeom prst="rect">
            <a:avLst/>
          </a:prstGeom>
          <a:noFill/>
        </p:spPr>
      </p:pic>
      <p:sp>
        <p:nvSpPr>
          <p:cNvPr id="2" name="Titel 1"/>
          <p:cNvSpPr>
            <a:spLocks noGrp="1"/>
          </p:cNvSpPr>
          <p:nvPr>
            <p:ph type="title"/>
          </p:nvPr>
        </p:nvSpPr>
        <p:spPr>
          <a:xfrm>
            <a:off x="0" y="142852"/>
            <a:ext cx="8229600" cy="1143000"/>
          </a:xfrm>
        </p:spPr>
        <p:txBody>
          <a:bodyPr/>
          <a:lstStyle>
            <a:lvl1pPr algn="l">
              <a:defRPr>
                <a:solidFill>
                  <a:srgbClr val="002060"/>
                </a:solidFill>
                <a:effectLst>
                  <a:outerShdw blurRad="38100" dist="38100" dir="2700000" algn="tl">
                    <a:srgbClr val="000000">
                      <a:alpha val="43137"/>
                    </a:srgbClr>
                  </a:outerShdw>
                </a:effectLst>
              </a:defRPr>
            </a:lvl1pPr>
          </a:lstStyle>
          <a:p>
            <a:endParaRPr lang="en-US" noProof="0" dirty="0"/>
          </a:p>
        </p:txBody>
      </p:sp>
      <p:sp>
        <p:nvSpPr>
          <p:cNvPr id="3" name="Inhaltsplatzhalter 2"/>
          <p:cNvSpPr>
            <a:spLocks noGrp="1"/>
          </p:cNvSpPr>
          <p:nvPr>
            <p:ph idx="1"/>
          </p:nvPr>
        </p:nvSpPr>
        <p:spPr>
          <a:xfrm>
            <a:off x="428596" y="1857365"/>
            <a:ext cx="8229600" cy="4525963"/>
          </a:xfrm>
        </p:spPr>
        <p:txBody>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Datumsplatzhalter 3"/>
          <p:cNvSpPr>
            <a:spLocks noGrp="1"/>
          </p:cNvSpPr>
          <p:nvPr>
            <p:ph type="dt" sz="half" idx="10"/>
          </p:nvPr>
        </p:nvSpPr>
        <p:spPr/>
        <p:txBody>
          <a:bodyPr/>
          <a:lstStyle/>
          <a:p>
            <a:fld id="{903E7574-79DA-4517-839D-EAB341972597}"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cxnSp>
        <p:nvCxnSpPr>
          <p:cNvPr id="10" name="Gerade Verbindung 9"/>
          <p:cNvCxnSpPr/>
          <p:nvPr userDrawn="1"/>
        </p:nvCxnSpPr>
        <p:spPr>
          <a:xfrm>
            <a:off x="0" y="1000108"/>
            <a:ext cx="914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5890" name="Picture 2" descr="http://t2.gstatic.com/images?q=tbn:ANd9GcTvqL18vSE_xGEJci44SgO4wiA9mWo-pzM-33r7QjJmDdEj1hPo"/>
          <p:cNvPicPr>
            <a:picLocks noChangeAspect="1" noChangeArrowheads="1"/>
          </p:cNvPicPr>
          <p:nvPr userDrawn="1"/>
        </p:nvPicPr>
        <p:blipFill>
          <a:blip r:embed="rId3" cstate="print"/>
          <a:srcRect/>
          <a:stretch>
            <a:fillRect/>
          </a:stretch>
        </p:blipFill>
        <p:spPr bwMode="auto">
          <a:xfrm>
            <a:off x="7715272" y="0"/>
            <a:ext cx="1428728" cy="85723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8" name="Picture 2" descr="http://www.windsim.com/images/sky/sky_107.bmp"/>
          <p:cNvPicPr>
            <a:picLocks noChangeAspect="1" noChangeArrowheads="1"/>
          </p:cNvPicPr>
          <p:nvPr userDrawn="1"/>
        </p:nvPicPr>
        <p:blipFill>
          <a:blip r:embed="rId2" cstate="print"/>
          <a:srcRect/>
          <a:stretch>
            <a:fillRect/>
          </a:stretch>
        </p:blipFill>
        <p:spPr bwMode="auto">
          <a:xfrm>
            <a:off x="1" y="0"/>
            <a:ext cx="9143999" cy="6858000"/>
          </a:xfrm>
          <a:prstGeom prst="rect">
            <a:avLst/>
          </a:prstGeom>
          <a:noFill/>
        </p:spPr>
      </p:pic>
      <p:sp>
        <p:nvSpPr>
          <p:cNvPr id="2" name="Titel 1"/>
          <p:cNvSpPr>
            <a:spLocks noGrp="1"/>
          </p:cNvSpPr>
          <p:nvPr>
            <p:ph type="title"/>
          </p:nvPr>
        </p:nvSpPr>
        <p:spPr>
          <a:xfrm>
            <a:off x="0" y="142852"/>
            <a:ext cx="8229600" cy="1143000"/>
          </a:xfrm>
        </p:spPr>
        <p:txBody>
          <a:bodyPr/>
          <a:lstStyle>
            <a:lvl1pPr algn="l">
              <a:defRPr>
                <a:solidFill>
                  <a:srgbClr val="002060"/>
                </a:solidFill>
                <a:effectLst>
                  <a:outerShdw blurRad="38100" dist="38100" dir="2700000" algn="tl">
                    <a:srgbClr val="000000">
                      <a:alpha val="43137"/>
                    </a:srgbClr>
                  </a:outerShdw>
                </a:effectLst>
              </a:defRPr>
            </a:lvl1pPr>
          </a:lstStyle>
          <a:p>
            <a:endParaRPr lang="en-US" noProof="0"/>
          </a:p>
        </p:txBody>
      </p:sp>
      <p:sp>
        <p:nvSpPr>
          <p:cNvPr id="3" name="Inhaltsplatzhalter 2"/>
          <p:cNvSpPr>
            <a:spLocks noGrp="1"/>
          </p:cNvSpPr>
          <p:nvPr>
            <p:ph idx="1"/>
          </p:nvPr>
        </p:nvSpPr>
        <p:spPr>
          <a:xfrm>
            <a:off x="428596" y="1857365"/>
            <a:ext cx="8229600" cy="4525963"/>
          </a:xfrm>
        </p:spPr>
        <p:txBody>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4" name="Datumsplatzhalter 3"/>
          <p:cNvSpPr>
            <a:spLocks noGrp="1"/>
          </p:cNvSpPr>
          <p:nvPr>
            <p:ph type="dt" sz="half" idx="10"/>
          </p:nvPr>
        </p:nvSpPr>
        <p:spPr/>
        <p:txBody>
          <a:bodyPr/>
          <a:lstStyle/>
          <a:p>
            <a:fld id="{903E7574-79DA-4517-839D-EAB341972597}"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pic>
        <p:nvPicPr>
          <p:cNvPr id="7" name="il_fi" descr="http://igadgetsreport.com/wp-content/uploads/2011/02/SouthWest.jpg"/>
          <p:cNvPicPr/>
          <p:nvPr userDrawn="1"/>
        </p:nvPicPr>
        <p:blipFill>
          <a:blip r:embed="rId3" cstate="print"/>
          <a:srcRect/>
          <a:stretch>
            <a:fillRect/>
          </a:stretch>
        </p:blipFill>
        <p:spPr bwMode="auto">
          <a:xfrm>
            <a:off x="7715272" y="0"/>
            <a:ext cx="1428728" cy="857232"/>
          </a:xfrm>
          <a:prstGeom prst="rect">
            <a:avLst/>
          </a:prstGeom>
          <a:noFill/>
          <a:ln w="9525">
            <a:noFill/>
            <a:miter lim="800000"/>
            <a:headEnd/>
            <a:tailEnd/>
          </a:ln>
        </p:spPr>
      </p:pic>
      <p:cxnSp>
        <p:nvCxnSpPr>
          <p:cNvPr id="10" name="Gerade Verbindung 9"/>
          <p:cNvCxnSpPr/>
          <p:nvPr userDrawn="1"/>
        </p:nvCxnSpPr>
        <p:spPr>
          <a:xfrm>
            <a:off x="0" y="1000108"/>
            <a:ext cx="914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5FCD3222-52BA-46D4-A42C-0C020395BD23}" type="datetime1">
              <a:rPr lang="de-DE" smtClean="0"/>
              <a:pPr/>
              <a:t>06.11.2012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06F02855-1D0F-4FCB-B2C2-0BDDF57D58CE}" type="datetime1">
              <a:rPr lang="de-DE" smtClean="0"/>
              <a:pPr/>
              <a:t>06.11.2012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F600DB6-D57C-446F-979D-6EA2EF15C0FE}" type="datetime1">
              <a:rPr lang="de-DE" smtClean="0"/>
              <a:pPr/>
              <a:t>06.11.2012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D5B9888-7B70-4FAB-BFB6-2176FC0C9D17}" type="datetime1">
              <a:rPr lang="de-DE" smtClean="0"/>
              <a:pPr/>
              <a:t>06.11.2012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BC9FAB8-7B21-4792-B8FA-45ECC8BD929D}" type="datetime1">
              <a:rPr lang="de-DE" smtClean="0"/>
              <a:pPr/>
              <a:t>06.11.2012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C4B3C01A-95A6-44FD-AFBA-D6451F2946A9}" type="datetime1">
              <a:rPr lang="de-DE" smtClean="0"/>
              <a:pPr/>
              <a:t>06.11.2012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23AF262-11E7-47A4-93B3-C7852CA146D1}" type="datetime1">
              <a:rPr lang="de-DE" smtClean="0"/>
              <a:pPr/>
              <a:t>06.11.2012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err="1" smtClean="0"/>
              <a:t>Southwest</a:t>
            </a:r>
            <a:r>
              <a:rPr lang="de-DE" dirty="0" smtClean="0"/>
              <a:t/>
            </a:r>
            <a:br>
              <a:rPr lang="de-DE" dirty="0" smtClean="0"/>
            </a:br>
            <a:endParaRPr lang="de-DE" dirty="0"/>
          </a:p>
        </p:txBody>
      </p:sp>
      <p:sp>
        <p:nvSpPr>
          <p:cNvPr id="3" name="Textplatzhalt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16ADE-0F12-4D23-AE53-EF8CE1D28641}" type="datetime1">
              <a:rPr lang="de-DE" smtClean="0"/>
              <a:pPr/>
              <a:t>06.11.2012</a:t>
            </a:fld>
            <a:endParaRPr lang="de-DE"/>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E60A-B69C-4790-82F7-3882EDF23186}"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5" r:id="rId14"/>
    <p:sldLayoutId id="2147483667"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7.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gif"/></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0.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2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59.png"/></Relationships>
</file>

<file path=ppt/slides/_rels/slide1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Layout" Target="../diagrams/layout3.xml"/><Relationship Id="rId7" Type="http://schemas.openxmlformats.org/officeDocument/2006/relationships/image" Target="../media/image5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01.jpeg"/><Relationship Id="rId7" Type="http://schemas.openxmlformats.org/officeDocument/2006/relationships/diagramQuickStyle" Target="../diagrams/quickStyle6.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02.jpeg"/><Relationship Id="rId9" Type="http://schemas.microsoft.com/office/2007/relationships/diagramDrawing" Target="../diagrams/drawing6.xml"/></Relationships>
</file>

<file path=ppt/slides/_rels/slide9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03.jpe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14290"/>
            <a:ext cx="7542212" cy="1013012"/>
          </a:xfrm>
        </p:spPr>
        <p:txBody>
          <a:bodyPr/>
          <a:lstStyle/>
          <a:p>
            <a:r>
              <a:rPr lang="en-US" sz="6000" b="1" dirty="0" smtClean="0"/>
              <a:t>Global Airlines</a:t>
            </a:r>
            <a:endParaRPr lang="en-US" sz="6000" b="1" dirty="0"/>
          </a:p>
        </p:txBody>
      </p:sp>
      <p:sp>
        <p:nvSpPr>
          <p:cNvPr id="3" name="Subtitle 2"/>
          <p:cNvSpPr>
            <a:spLocks noGrp="1"/>
          </p:cNvSpPr>
          <p:nvPr>
            <p:ph type="subTitle" idx="1"/>
          </p:nvPr>
        </p:nvSpPr>
        <p:spPr>
          <a:xfrm>
            <a:off x="1214414" y="5072074"/>
            <a:ext cx="7542212" cy="1785926"/>
          </a:xfrm>
        </p:spPr>
        <p:txBody>
          <a:bodyPr>
            <a:noAutofit/>
            <a:scene3d>
              <a:camera prst="orthographicFront"/>
              <a:lightRig rig="soft" dir="t">
                <a:rot lat="0" lon="0" rev="10800000"/>
              </a:lightRig>
            </a:scene3d>
            <a:sp3d>
              <a:bevelT w="27940" h="12700"/>
              <a:contourClr>
                <a:srgbClr val="DDDDDD"/>
              </a:contourClr>
            </a:sp3d>
          </a:bodyPr>
          <a:lstStyle/>
          <a:p>
            <a:pPr algn="l"/>
            <a:r>
              <a:rPr lang="en-US" sz="2000" spc="150" dirty="0" smtClean="0">
                <a:ln w="11430"/>
                <a:solidFill>
                  <a:schemeClr val="tx1">
                    <a:lumMod val="95000"/>
                    <a:lumOff val="5000"/>
                  </a:schemeClr>
                </a:solidFill>
                <a:effectLst>
                  <a:outerShdw blurRad="25400" algn="tl" rotWithShape="0">
                    <a:srgbClr val="000000">
                      <a:alpha val="43000"/>
                    </a:srgbClr>
                  </a:outerShdw>
                </a:effectLst>
              </a:rPr>
              <a:t>Presented by:            Lin Chen</a:t>
            </a:r>
          </a:p>
          <a:p>
            <a:pPr algn="l"/>
            <a:r>
              <a:rPr lang="en-US" sz="2000" spc="150" dirty="0" smtClean="0">
                <a:ln w="11430"/>
                <a:solidFill>
                  <a:schemeClr val="tx1">
                    <a:lumMod val="95000"/>
                    <a:lumOff val="5000"/>
                  </a:schemeClr>
                </a:solidFill>
                <a:effectLst>
                  <a:outerShdw blurRad="25400" algn="tl" rotWithShape="0">
                    <a:srgbClr val="000000">
                      <a:alpha val="43000"/>
                    </a:srgbClr>
                  </a:outerShdw>
                </a:effectLst>
              </a:rPr>
              <a:t>                                  Justin Lee	</a:t>
            </a:r>
          </a:p>
          <a:p>
            <a:pPr algn="l"/>
            <a:r>
              <a:rPr lang="en-US" sz="2000" spc="150" dirty="0" smtClean="0">
                <a:ln w="11430"/>
                <a:solidFill>
                  <a:schemeClr val="tx1">
                    <a:lumMod val="95000"/>
                    <a:lumOff val="5000"/>
                  </a:schemeClr>
                </a:solidFill>
                <a:effectLst>
                  <a:outerShdw blurRad="25400" algn="tl" rotWithShape="0">
                    <a:srgbClr val="000000">
                      <a:alpha val="43000"/>
                    </a:srgbClr>
                  </a:outerShdw>
                </a:effectLst>
              </a:rPr>
              <a:t>   </a:t>
            </a:r>
            <a:r>
              <a:rPr lang="en-US" sz="2000" spc="150" dirty="0">
                <a:ln w="11430"/>
                <a:solidFill>
                  <a:schemeClr val="tx1">
                    <a:lumMod val="95000"/>
                    <a:lumOff val="5000"/>
                  </a:schemeClr>
                </a:solidFill>
                <a:effectLst>
                  <a:outerShdw blurRad="25400" algn="tl" rotWithShape="0">
                    <a:srgbClr val="000000">
                      <a:alpha val="43000"/>
                    </a:srgbClr>
                  </a:outerShdw>
                </a:effectLst>
              </a:rPr>
              <a:t>	</a:t>
            </a:r>
            <a:r>
              <a:rPr lang="en-US" sz="2000" spc="150" dirty="0" smtClean="0">
                <a:ln w="11430"/>
                <a:solidFill>
                  <a:schemeClr val="tx1">
                    <a:lumMod val="95000"/>
                    <a:lumOff val="5000"/>
                  </a:schemeClr>
                </a:solidFill>
                <a:effectLst>
                  <a:outerShdw blurRad="25400" algn="tl" rotWithShape="0">
                    <a:srgbClr val="000000">
                      <a:alpha val="43000"/>
                    </a:srgbClr>
                  </a:outerShdw>
                </a:effectLst>
              </a:rPr>
              <a:t>	          Christian Niedermayer</a:t>
            </a:r>
          </a:p>
          <a:p>
            <a:pPr algn="l"/>
            <a:r>
              <a:rPr lang="en-US" sz="2000" spc="150" dirty="0" smtClean="0">
                <a:ln w="11430"/>
                <a:solidFill>
                  <a:schemeClr val="tx1">
                    <a:lumMod val="95000"/>
                    <a:lumOff val="5000"/>
                  </a:schemeClr>
                </a:solidFill>
                <a:effectLst>
                  <a:outerShdw blurRad="25400" algn="tl" rotWithShape="0">
                    <a:srgbClr val="000000">
                      <a:alpha val="43000"/>
                    </a:srgbClr>
                  </a:outerShdw>
                </a:effectLst>
              </a:rPr>
              <a:t>	                      Catherine </a:t>
            </a:r>
            <a:r>
              <a:rPr lang="en-US" sz="2000" spc="150" dirty="0" err="1" smtClean="0">
                <a:ln w="11430"/>
                <a:solidFill>
                  <a:schemeClr val="tx1">
                    <a:lumMod val="95000"/>
                    <a:lumOff val="5000"/>
                  </a:schemeClr>
                </a:solidFill>
                <a:effectLst>
                  <a:outerShdw blurRad="25400" algn="tl" rotWithShape="0">
                    <a:srgbClr val="000000">
                      <a:alpha val="43000"/>
                    </a:srgbClr>
                  </a:outerShdw>
                </a:effectLst>
              </a:rPr>
              <a:t>Yeung</a:t>
            </a:r>
            <a:endParaRPr lang="en-US" sz="2000" spc="150" dirty="0" smtClean="0">
              <a:ln w="11430"/>
              <a:solidFill>
                <a:schemeClr val="tx1">
                  <a:lumMod val="95000"/>
                  <a:lumOff val="5000"/>
                </a:schemeClr>
              </a:solidFill>
              <a:effectLst>
                <a:outerShdw blurRad="25400" algn="tl" rotWithShape="0">
                  <a:srgbClr val="000000">
                    <a:alpha val="43000"/>
                  </a:srgbClr>
                </a:outerShdw>
              </a:effectLst>
            </a:endParaRPr>
          </a:p>
          <a:p>
            <a:pPr algn="l"/>
            <a:r>
              <a:rPr lang="en-US" sz="2000" spc="150" dirty="0" smtClean="0">
                <a:ln w="11430"/>
                <a:solidFill>
                  <a:schemeClr val="tx1">
                    <a:lumMod val="95000"/>
                    <a:lumOff val="5000"/>
                  </a:schemeClr>
                </a:solidFill>
                <a:effectLst>
                  <a:outerShdw blurRad="25400" algn="tl" rotWithShape="0">
                    <a:srgbClr val="000000">
                      <a:alpha val="43000"/>
                    </a:srgbClr>
                  </a:outerShdw>
                </a:effectLst>
              </a:rPr>
              <a:t>		          Linda Chen</a:t>
            </a:r>
            <a:endParaRPr lang="en-US" sz="2000" spc="150" dirty="0">
              <a:ln w="11430"/>
              <a:solidFill>
                <a:schemeClr val="tx1">
                  <a:lumMod val="95000"/>
                  <a:lumOff val="5000"/>
                </a:schemeClr>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349258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Major Global Airlines</a:t>
            </a:r>
            <a:endParaRPr lang="en-CA" dirty="0"/>
          </a:p>
        </p:txBody>
      </p:sp>
      <p:pic>
        <p:nvPicPr>
          <p:cNvPr id="4" name="Content Placeholder 3" descr="32.jp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509962" y="3086894"/>
            <a:ext cx="2066925" cy="2066925"/>
          </a:xfrm>
          <a:prstGeom prst="rect">
            <a:avLst/>
          </a:prstGeom>
          <a:ln>
            <a:noFill/>
          </a:ln>
          <a:effectLst>
            <a:softEdge rad="112500"/>
          </a:effectLst>
        </p:spPr>
      </p:pic>
      <p:pic>
        <p:nvPicPr>
          <p:cNvPr id="5" name="Picture 4"/>
          <p:cNvPicPr>
            <a:picLocks noChangeAspect="1"/>
          </p:cNvPicPr>
          <p:nvPr/>
        </p:nvPicPr>
        <p:blipFill>
          <a:blip r:embed="rId4" cstate="print"/>
          <a:stretch>
            <a:fillRect/>
          </a:stretch>
        </p:blipFill>
        <p:spPr>
          <a:xfrm>
            <a:off x="6380104" y="4825999"/>
            <a:ext cx="1849495" cy="1246207"/>
          </a:xfrm>
          <a:prstGeom prst="rect">
            <a:avLst/>
          </a:prstGeom>
          <a:ln>
            <a:noFill/>
          </a:ln>
          <a:effectLst>
            <a:softEdge rad="112500"/>
          </a:effectLst>
        </p:spPr>
      </p:pic>
      <p:pic>
        <p:nvPicPr>
          <p:cNvPr id="7" name="Picture 6"/>
          <p:cNvPicPr>
            <a:picLocks noChangeAspect="1"/>
          </p:cNvPicPr>
          <p:nvPr/>
        </p:nvPicPr>
        <p:blipFill>
          <a:blip r:embed="rId5" cstate="print"/>
          <a:stretch>
            <a:fillRect/>
          </a:stretch>
        </p:blipFill>
        <p:spPr>
          <a:xfrm>
            <a:off x="357158" y="1643050"/>
            <a:ext cx="4311650" cy="943762"/>
          </a:xfrm>
          <a:prstGeom prst="rect">
            <a:avLst/>
          </a:prstGeom>
          <a:ln>
            <a:noFill/>
          </a:ln>
          <a:effectLst>
            <a:softEdge rad="112500"/>
          </a:effectLst>
        </p:spPr>
      </p:pic>
      <p:pic>
        <p:nvPicPr>
          <p:cNvPr id="9" name="Picture 8"/>
          <p:cNvPicPr>
            <a:picLocks noChangeAspect="1"/>
          </p:cNvPicPr>
          <p:nvPr/>
        </p:nvPicPr>
        <p:blipFill>
          <a:blip r:embed="rId6" cstate="print"/>
          <a:stretch>
            <a:fillRect/>
          </a:stretch>
        </p:blipFill>
        <p:spPr>
          <a:xfrm>
            <a:off x="6365742" y="1882775"/>
            <a:ext cx="1863858" cy="1241616"/>
          </a:xfrm>
          <a:prstGeom prst="rect">
            <a:avLst/>
          </a:prstGeom>
          <a:ln>
            <a:noFill/>
          </a:ln>
          <a:effectLst>
            <a:softEdge rad="112500"/>
          </a:effectLst>
        </p:spPr>
      </p:pic>
      <p:pic>
        <p:nvPicPr>
          <p:cNvPr id="10" name="Picture 9"/>
          <p:cNvPicPr>
            <a:picLocks noChangeAspect="1"/>
          </p:cNvPicPr>
          <p:nvPr/>
        </p:nvPicPr>
        <p:blipFill>
          <a:blip r:embed="rId7" cstate="print"/>
          <a:stretch>
            <a:fillRect/>
          </a:stretch>
        </p:blipFill>
        <p:spPr>
          <a:xfrm>
            <a:off x="779464" y="4760913"/>
            <a:ext cx="1678516" cy="1258887"/>
          </a:xfrm>
          <a:prstGeom prst="rect">
            <a:avLst/>
          </a:prstGeom>
          <a:ln>
            <a:noFill/>
          </a:ln>
          <a:effectLst>
            <a:softEdge rad="112500"/>
          </a:effectLst>
        </p:spPr>
      </p:pic>
    </p:spTree>
    <p:extLst>
      <p:ext uri="{BB962C8B-B14F-4D97-AF65-F5344CB8AC3E}">
        <p14:creationId xmlns:p14="http://schemas.microsoft.com/office/powerpoint/2010/main" val="28000444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Fleet Profile</a:t>
            </a:r>
            <a:endParaRPr lang="en-US" dirty="0">
              <a:solidFill>
                <a:schemeClr val="tx1">
                  <a:lumMod val="95000"/>
                  <a:lumOff val="5000"/>
                </a:schemeClr>
              </a:solidFill>
            </a:endParaRPr>
          </a:p>
        </p:txBody>
      </p:sp>
      <p:pic>
        <p:nvPicPr>
          <p:cNvPr id="4" name="Content Placeholder 3" descr="Screen Shot 2012-10-29 at 6.16.11 PM.png"/>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p:blipFill>
        <p:spPr>
          <a:xfrm>
            <a:off x="142844" y="1071546"/>
            <a:ext cx="8858312" cy="5786454"/>
          </a:xfrm>
        </p:spPr>
      </p:pic>
      <p:sp>
        <p:nvSpPr>
          <p:cNvPr id="3" name="Frame 2"/>
          <p:cNvSpPr/>
          <p:nvPr/>
        </p:nvSpPr>
        <p:spPr>
          <a:xfrm>
            <a:off x="1285852" y="5357826"/>
            <a:ext cx="2071702" cy="285752"/>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21889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Senior Management Team</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6886339"/>
              </p:ext>
            </p:extLst>
          </p:nvPr>
        </p:nvGraphicFramePr>
        <p:xfrm>
          <a:off x="428625" y="1857375"/>
          <a:ext cx="8230411" cy="4471408"/>
        </p:xfrm>
        <a:graphic>
          <a:graphicData uri="http://schemas.openxmlformats.org/drawingml/2006/table">
            <a:tbl>
              <a:tblPr firstRow="1" bandRow="1">
                <a:effectLst/>
                <a:tableStyleId>{22838BEF-8BB2-4498-84A7-C5851F593DF1}</a:tableStyleId>
              </a:tblPr>
              <a:tblGrid>
                <a:gridCol w="4548385"/>
                <a:gridCol w="3682026"/>
              </a:tblGrid>
              <a:tr h="353751">
                <a:tc>
                  <a:txBody>
                    <a:bodyPr/>
                    <a:lstStyle/>
                    <a:p>
                      <a:pPr marL="0" marR="0">
                        <a:lnSpc>
                          <a:spcPts val="1560"/>
                        </a:lnSpc>
                        <a:spcBef>
                          <a:spcPts val="375"/>
                        </a:spcBef>
                        <a:spcAft>
                          <a:spcPts val="375"/>
                        </a:spcAft>
                      </a:pPr>
                      <a:r>
                        <a:rPr lang="en-US" sz="1800" b="0" dirty="0">
                          <a:effectLst/>
                        </a:rPr>
                        <a:t>Chairman</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Christopher Pratt</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Chief Executive</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John </a:t>
                      </a:r>
                      <a:r>
                        <a:rPr lang="en-US" sz="1800" b="0" dirty="0" err="1">
                          <a:effectLst/>
                        </a:rPr>
                        <a:t>Slosar</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Chief Operating Officer</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Ivan Chu</a:t>
                      </a:r>
                      <a:endParaRPr lang="en-US" sz="3600" b="0" dirty="0">
                        <a:effectLst/>
                        <a:latin typeface="Cambria"/>
                        <a:ea typeface="ＭＳ 明朝"/>
                        <a:cs typeface="Times New Roman"/>
                      </a:endParaRPr>
                    </a:p>
                  </a:txBody>
                  <a:tcPr marL="72919" marR="72919" marT="20480" marB="20480"/>
                </a:tc>
              </a:tr>
              <a:tr h="466949">
                <a:tc>
                  <a:txBody>
                    <a:bodyPr/>
                    <a:lstStyle/>
                    <a:p>
                      <a:pPr marL="0" marR="0">
                        <a:lnSpc>
                          <a:spcPts val="1560"/>
                        </a:lnSpc>
                        <a:spcBef>
                          <a:spcPts val="375"/>
                        </a:spcBef>
                        <a:spcAft>
                          <a:spcPts val="375"/>
                        </a:spcAft>
                      </a:pPr>
                      <a:r>
                        <a:rPr lang="en-US" sz="1800" b="0" dirty="0">
                          <a:effectLst/>
                        </a:rPr>
                        <a:t>Director Corporate Development</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James Barrington</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Finance Director</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Martin Murray</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Director Flight Operations</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Richard Hall</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Director Sales &amp; Marketing</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Rupert Hogg</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Director Personnel</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William </a:t>
                      </a:r>
                      <a:r>
                        <a:rPr lang="en-US" sz="1800" b="0" dirty="0" err="1">
                          <a:effectLst/>
                        </a:rPr>
                        <a:t>Chau</a:t>
                      </a:r>
                      <a:endParaRPr lang="en-US" sz="3600" b="0" dirty="0">
                        <a:effectLst/>
                        <a:latin typeface="Cambria"/>
                        <a:ea typeface="ＭＳ 明朝"/>
                        <a:cs typeface="Times New Roman"/>
                      </a:endParaRPr>
                    </a:p>
                  </a:txBody>
                  <a:tcPr marL="72919" marR="72919" marT="20480" marB="20480"/>
                </a:tc>
              </a:tr>
              <a:tr h="466949">
                <a:tc>
                  <a:txBody>
                    <a:bodyPr/>
                    <a:lstStyle/>
                    <a:p>
                      <a:pPr marL="0" marR="0">
                        <a:lnSpc>
                          <a:spcPts val="1560"/>
                        </a:lnSpc>
                        <a:spcBef>
                          <a:spcPts val="375"/>
                        </a:spcBef>
                        <a:spcAft>
                          <a:spcPts val="375"/>
                        </a:spcAft>
                      </a:pPr>
                      <a:r>
                        <a:rPr lang="en-US" sz="1800" b="0" dirty="0">
                          <a:effectLst/>
                        </a:rPr>
                        <a:t>Director Information Management</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Joe </a:t>
                      </a:r>
                      <a:r>
                        <a:rPr lang="en-US" sz="1800" b="0" dirty="0" err="1">
                          <a:effectLst/>
                        </a:rPr>
                        <a:t>Locandro</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Director Cargo</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Nick Rhodes</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Director Corporate Affairs</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Chitty Cheung</a:t>
                      </a:r>
                      <a:endParaRPr lang="en-US" sz="3600" b="0" dirty="0">
                        <a:effectLst/>
                        <a:latin typeface="Cambria"/>
                        <a:ea typeface="ＭＳ 明朝"/>
                        <a:cs typeface="Times New Roman"/>
                      </a:endParaRPr>
                    </a:p>
                  </a:txBody>
                  <a:tcPr marL="72919" marR="72919" marT="20480" marB="20480"/>
                </a:tc>
              </a:tr>
              <a:tr h="353751">
                <a:tc>
                  <a:txBody>
                    <a:bodyPr/>
                    <a:lstStyle/>
                    <a:p>
                      <a:pPr marL="0" marR="0">
                        <a:lnSpc>
                          <a:spcPts val="1560"/>
                        </a:lnSpc>
                        <a:spcBef>
                          <a:spcPts val="375"/>
                        </a:spcBef>
                        <a:spcAft>
                          <a:spcPts val="375"/>
                        </a:spcAft>
                      </a:pPr>
                      <a:r>
                        <a:rPr lang="en-US" sz="1800" b="0" dirty="0">
                          <a:effectLst/>
                        </a:rPr>
                        <a:t>Engineering Director</a:t>
                      </a:r>
                      <a:endParaRPr lang="en-US" sz="3600" b="0" dirty="0">
                        <a:effectLst/>
                        <a:latin typeface="Cambria"/>
                        <a:ea typeface="ＭＳ 明朝"/>
                        <a:cs typeface="Times New Roman"/>
                      </a:endParaRPr>
                    </a:p>
                  </a:txBody>
                  <a:tcPr marL="72919" marR="72919" marT="20480" marB="20480"/>
                </a:tc>
                <a:tc>
                  <a:txBody>
                    <a:bodyPr/>
                    <a:lstStyle/>
                    <a:p>
                      <a:pPr marL="0" marR="0" algn="ctr">
                        <a:lnSpc>
                          <a:spcPts val="1560"/>
                        </a:lnSpc>
                        <a:spcBef>
                          <a:spcPts val="375"/>
                        </a:spcBef>
                        <a:spcAft>
                          <a:spcPts val="375"/>
                        </a:spcAft>
                      </a:pPr>
                      <a:r>
                        <a:rPr lang="en-US" sz="1800" b="0" dirty="0">
                          <a:effectLst/>
                        </a:rPr>
                        <a:t>Christopher Gibbs</a:t>
                      </a:r>
                      <a:endParaRPr lang="en-US" sz="3600" b="0" dirty="0">
                        <a:effectLst/>
                        <a:latin typeface="Cambria"/>
                        <a:ea typeface="ＭＳ 明朝"/>
                        <a:cs typeface="Times New Roman"/>
                      </a:endParaRPr>
                    </a:p>
                  </a:txBody>
                  <a:tcPr marL="72919" marR="72919" marT="20480" marB="20480"/>
                </a:tc>
              </a:tr>
            </a:tbl>
          </a:graphicData>
        </a:graphic>
      </p:graphicFrame>
    </p:spTree>
    <p:extLst>
      <p:ext uri="{BB962C8B-B14F-4D97-AF65-F5344CB8AC3E}">
        <p14:creationId xmlns:p14="http://schemas.microsoft.com/office/powerpoint/2010/main" val="128176220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72828293"/>
              </p:ext>
            </p:extLst>
          </p:nvPr>
        </p:nvGraphicFramePr>
        <p:xfrm>
          <a:off x="428624" y="1142984"/>
          <a:ext cx="8715375" cy="571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a:spLocks noGrp="1"/>
          </p:cNvSpPr>
          <p:nvPr>
            <p:ph type="title"/>
          </p:nvPr>
        </p:nvSpPr>
        <p:spPr>
          <a:xfrm>
            <a:off x="0" y="142852"/>
            <a:ext cx="8229600" cy="1143000"/>
          </a:xfrm>
        </p:spPr>
        <p:txBody>
          <a:bodyPr/>
          <a:lstStyle/>
          <a:p>
            <a:r>
              <a:rPr lang="en-US" dirty="0" smtClean="0">
                <a:solidFill>
                  <a:schemeClr val="tx1"/>
                </a:solidFill>
              </a:rPr>
              <a:t>Senior Management Team</a:t>
            </a:r>
            <a:endParaRPr lang="en-US" dirty="0">
              <a:solidFill>
                <a:schemeClr val="tx1"/>
              </a:solidFill>
            </a:endParaRPr>
          </a:p>
        </p:txBody>
      </p:sp>
    </p:spTree>
    <p:extLst>
      <p:ext uri="{BB962C8B-B14F-4D97-AF65-F5344CB8AC3E}">
        <p14:creationId xmlns:p14="http://schemas.microsoft.com/office/powerpoint/2010/main" val="8576048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57539253"/>
              </p:ext>
            </p:extLst>
          </p:nvPr>
        </p:nvGraphicFramePr>
        <p:xfrm>
          <a:off x="0" y="1142985"/>
          <a:ext cx="9143999" cy="5240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a:spLocks noGrp="1"/>
          </p:cNvSpPr>
          <p:nvPr>
            <p:ph type="title"/>
          </p:nvPr>
        </p:nvSpPr>
        <p:spPr>
          <a:xfrm>
            <a:off x="0" y="142852"/>
            <a:ext cx="8229600" cy="1143000"/>
          </a:xfrm>
        </p:spPr>
        <p:txBody>
          <a:bodyPr/>
          <a:lstStyle/>
          <a:p>
            <a:r>
              <a:rPr lang="en-US" dirty="0" smtClean="0">
                <a:solidFill>
                  <a:schemeClr val="tx1"/>
                </a:solidFill>
              </a:rPr>
              <a:t>Senior Management Team</a:t>
            </a:r>
            <a:endParaRPr lang="en-US" dirty="0">
              <a:solidFill>
                <a:schemeClr val="tx1"/>
              </a:solidFill>
            </a:endParaRPr>
          </a:p>
        </p:txBody>
      </p:sp>
    </p:spTree>
    <p:extLst>
      <p:ext uri="{BB962C8B-B14F-4D97-AF65-F5344CB8AC3E}">
        <p14:creationId xmlns:p14="http://schemas.microsoft.com/office/powerpoint/2010/main" val="16782608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79712" y="126876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7200" b="1" noProof="0" dirty="0" smtClean="0">
                <a:effectLst>
                  <a:outerShdw blurRad="38100" dist="38100" dir="2700000" algn="tl">
                    <a:srgbClr val="000000">
                      <a:alpha val="43137"/>
                    </a:srgbClr>
                  </a:outerShdw>
                </a:effectLst>
                <a:latin typeface="+mj-lt"/>
                <a:ea typeface="+mj-ea"/>
                <a:cs typeface="+mj-cs"/>
              </a:rPr>
              <a:t>Operations</a:t>
            </a:r>
            <a:r>
              <a:rPr kumimoji="0" lang="en-US" sz="7200" b="1" i="0" u="none" strike="noStrike" kern="1200" cap="none" spc="0" normalizeH="0" baseline="0" noProof="0" dirty="0" smtClean="0">
                <a:ln>
                  <a:noFill/>
                </a:ln>
                <a:solidFill>
                  <a:schemeClr val="accent5">
                    <a:lumMod val="75000"/>
                  </a:schemeClr>
                </a:solidFill>
                <a:effectLst>
                  <a:outerShdw blurRad="38100" dist="38100" dir="2700000" algn="tl">
                    <a:srgbClr val="000000">
                      <a:alpha val="43137"/>
                    </a:srgbClr>
                  </a:outerShdw>
                </a:effectLst>
                <a:uLnTx/>
                <a:uFillTx/>
                <a:latin typeface="+mj-lt"/>
                <a:ea typeface="+mj-ea"/>
                <a:cs typeface="+mj-cs"/>
              </a:rPr>
              <a:t> </a:t>
            </a:r>
            <a:endParaRPr kumimoji="0" lang="en-US" sz="7200" b="1" i="0" u="none" strike="noStrike" kern="120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mj-lt"/>
              <a:ea typeface="+mj-ea"/>
              <a:cs typeface="+mj-cs"/>
            </a:endParaRPr>
          </a:p>
        </p:txBody>
      </p:sp>
      <p:pic>
        <p:nvPicPr>
          <p:cNvPr id="2" name="Picture 1"/>
          <p:cNvPicPr>
            <a:picLocks noChangeAspect="1"/>
          </p:cNvPicPr>
          <p:nvPr/>
        </p:nvPicPr>
        <p:blipFill>
          <a:blip r:embed="rId2" cstate="print">
            <a:alphaModFix/>
          </a:blip>
          <a:stretch>
            <a:fillRect/>
          </a:stretch>
        </p:blipFill>
        <p:spPr>
          <a:xfrm>
            <a:off x="0" y="980728"/>
            <a:ext cx="3651052" cy="3069864"/>
          </a:xfrm>
          <a:prstGeom prst="rect">
            <a:avLst/>
          </a:prstGeom>
          <a:ln>
            <a:noFill/>
          </a:ln>
          <a:effectLst>
            <a:softEdge rad="112500"/>
          </a:effectLst>
        </p:spPr>
      </p:pic>
      <p:pic>
        <p:nvPicPr>
          <p:cNvPr id="3" name="Picture 2"/>
          <p:cNvPicPr>
            <a:picLocks noChangeAspect="1"/>
          </p:cNvPicPr>
          <p:nvPr/>
        </p:nvPicPr>
        <p:blipFill>
          <a:blip r:embed="rId3" cstate="print">
            <a:alphaModFix/>
          </a:blip>
          <a:stretch>
            <a:fillRect/>
          </a:stretch>
        </p:blipFill>
        <p:spPr>
          <a:xfrm>
            <a:off x="3351808" y="2504563"/>
            <a:ext cx="5792192" cy="4344144"/>
          </a:xfrm>
          <a:prstGeom prst="rect">
            <a:avLst/>
          </a:prstGeom>
          <a:ln>
            <a:noFill/>
          </a:ln>
          <a:effectLst>
            <a:softEdge rad="112500"/>
          </a:effectLst>
        </p:spPr>
      </p:pic>
    </p:spTree>
    <p:extLst>
      <p:ext uri="{BB962C8B-B14F-4D97-AF65-F5344CB8AC3E}">
        <p14:creationId xmlns:p14="http://schemas.microsoft.com/office/powerpoint/2010/main" val="168862628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35"/>
            <a:ext cx="8229600" cy="1143000"/>
          </a:xfrm>
        </p:spPr>
        <p:txBody>
          <a:bodyPr>
            <a:normAutofit/>
          </a:bodyPr>
          <a:lstStyle/>
          <a:p>
            <a:r>
              <a:rPr lang="en-US" dirty="0" smtClean="0">
                <a:solidFill>
                  <a:schemeClr val="tx1"/>
                </a:solidFill>
              </a:rPr>
              <a:t>Operating Profits and loss</a:t>
            </a:r>
            <a:endParaRPr lang="en-US" dirty="0">
              <a:solidFill>
                <a:schemeClr val="tx1"/>
              </a:solidFill>
            </a:endParaRPr>
          </a:p>
        </p:txBody>
      </p:sp>
      <p:pic>
        <p:nvPicPr>
          <p:cNvPr id="4" name="Content Placeholder 3" descr="Result .png"/>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p:blipFill>
        <p:spPr>
          <a:xfrm>
            <a:off x="0" y="1071546"/>
            <a:ext cx="9144000" cy="5790778"/>
          </a:xfrm>
        </p:spPr>
      </p:pic>
    </p:spTree>
    <p:extLst>
      <p:ext uri="{BB962C8B-B14F-4D97-AF65-F5344CB8AC3E}">
        <p14:creationId xmlns:p14="http://schemas.microsoft.com/office/powerpoint/2010/main" val="33558247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tx1"/>
                </a:solidFill>
              </a:rPr>
              <a:t>Reconciliation of Operating Profit</a:t>
            </a:r>
            <a:endParaRPr lang="en-US" sz="3600" dirty="0">
              <a:solidFill>
                <a:schemeClr val="tx1"/>
              </a:solidFill>
            </a:endParaRPr>
          </a:p>
        </p:txBody>
      </p:sp>
      <p:pic>
        <p:nvPicPr>
          <p:cNvPr id="4" name="Content Placeholder 3" descr="Screen Shot 2012-10-31 at 1.25.44 P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2129" y="1214421"/>
            <a:ext cx="9146129" cy="5429309"/>
          </a:xfrm>
        </p:spPr>
      </p:pic>
    </p:spTree>
    <p:extLst>
      <p:ext uri="{BB962C8B-B14F-4D97-AF65-F5344CB8AC3E}">
        <p14:creationId xmlns:p14="http://schemas.microsoft.com/office/powerpoint/2010/main" val="16328757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solidFill>
                  <a:schemeClr val="tx1"/>
                </a:solidFill>
              </a:rPr>
              <a:t>Passenger service- Key number</a:t>
            </a:r>
            <a:endParaRPr lang="en-US" dirty="0">
              <a:solidFill>
                <a:schemeClr val="tx1"/>
              </a:solidFill>
            </a:endParaRPr>
          </a:p>
        </p:txBody>
      </p:sp>
      <p:pic>
        <p:nvPicPr>
          <p:cNvPr id="4" name="Content Placeholder 3" descr="PSkey.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556792"/>
            <a:ext cx="9144000" cy="4536504"/>
          </a:xfrm>
        </p:spPr>
      </p:pic>
    </p:spTree>
    <p:extLst>
      <p:ext uri="{BB962C8B-B14F-4D97-AF65-F5344CB8AC3E}">
        <p14:creationId xmlns:p14="http://schemas.microsoft.com/office/powerpoint/2010/main" val="9627011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Passenger Services-by Region</a:t>
            </a:r>
            <a:endParaRPr lang="en-US" dirty="0">
              <a:solidFill>
                <a:schemeClr val="tx1"/>
              </a:solidFill>
            </a:endParaRPr>
          </a:p>
        </p:txBody>
      </p:sp>
      <p:pic>
        <p:nvPicPr>
          <p:cNvPr id="6" name="Content Placeholder 5" descr="PSRegion.p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85860"/>
            <a:ext cx="9144000" cy="4924886"/>
          </a:xfrm>
        </p:spPr>
      </p:pic>
    </p:spTree>
    <p:extLst>
      <p:ext uri="{BB962C8B-B14F-4D97-AF65-F5344CB8AC3E}">
        <p14:creationId xmlns:p14="http://schemas.microsoft.com/office/powerpoint/2010/main" val="34692193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Passenger Yield &amp; Load Factor</a:t>
            </a:r>
            <a:endParaRPr lang="en-US" dirty="0">
              <a:solidFill>
                <a:schemeClr val="tx1"/>
              </a:solidFill>
            </a:endParaRPr>
          </a:p>
        </p:txBody>
      </p:sp>
      <p:pic>
        <p:nvPicPr>
          <p:cNvPr id="4" name="Content Placeholder 3" descr="PSyield.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214422"/>
            <a:ext cx="6429387" cy="3287667"/>
          </a:xfrm>
        </p:spPr>
      </p:pic>
      <p:pic>
        <p:nvPicPr>
          <p:cNvPr id="5" name="Picture 4" descr="PSload.png"/>
          <p:cNvPicPr>
            <a:picLocks noChangeAspect="1"/>
          </p:cNvPicPr>
          <p:nvPr/>
        </p:nvPicPr>
        <p:blipFill rotWithShape="1">
          <a:blip r:embed="rId3" cstate="print">
            <a:extLst>
              <a:ext uri="{28A0092B-C50C-407E-A947-70E740481C1C}">
                <a14:useLocalDpi xmlns:a14="http://schemas.microsoft.com/office/drawing/2010/main" val="0"/>
              </a:ext>
            </a:extLst>
          </a:blip>
          <a:srcRect l="1587" t="2729" r="1494"/>
          <a:stretch/>
        </p:blipFill>
        <p:spPr>
          <a:xfrm>
            <a:off x="3143240" y="4525834"/>
            <a:ext cx="6000760" cy="2332166"/>
          </a:xfrm>
          <a:prstGeom prst="rect">
            <a:avLst/>
          </a:prstGeom>
        </p:spPr>
      </p:pic>
    </p:spTree>
    <p:extLst>
      <p:ext uri="{BB962C8B-B14F-4D97-AF65-F5344CB8AC3E}">
        <p14:creationId xmlns:p14="http://schemas.microsoft.com/office/powerpoint/2010/main" val="3437019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Types of Airline</a:t>
            </a:r>
            <a:endParaRPr lang="en-US" sz="4800" dirty="0"/>
          </a:p>
        </p:txBody>
      </p:sp>
      <p:sp>
        <p:nvSpPr>
          <p:cNvPr id="3" name="Content Placeholder 2"/>
          <p:cNvSpPr>
            <a:spLocks noGrp="1"/>
          </p:cNvSpPr>
          <p:nvPr>
            <p:ph idx="1"/>
          </p:nvPr>
        </p:nvSpPr>
        <p:spPr/>
        <p:txBody>
          <a:bodyPr>
            <a:normAutofit/>
          </a:bodyPr>
          <a:lstStyle/>
          <a:p>
            <a:pPr marL="403225" lvl="1" indent="0">
              <a:lnSpc>
                <a:spcPct val="130000"/>
              </a:lnSpc>
              <a:buNone/>
            </a:pPr>
            <a:r>
              <a:rPr lang="en-US" sz="3200" dirty="0" smtClean="0"/>
              <a:t>                </a:t>
            </a:r>
            <a:r>
              <a:rPr lang="en-US" sz="2800" dirty="0" smtClean="0"/>
              <a:t>Legacy: Global &amp; National </a:t>
            </a:r>
          </a:p>
          <a:p>
            <a:pPr marL="403225" lvl="1" indent="0">
              <a:lnSpc>
                <a:spcPct val="130000"/>
              </a:lnSpc>
              <a:buNone/>
            </a:pPr>
            <a:endParaRPr lang="en-US" sz="2800" dirty="0" smtClean="0"/>
          </a:p>
          <a:p>
            <a:pPr marL="403225" lvl="1" indent="0">
              <a:lnSpc>
                <a:spcPct val="130000"/>
              </a:lnSpc>
              <a:buNone/>
            </a:pPr>
            <a:r>
              <a:rPr lang="en-US" sz="2800" dirty="0" smtClean="0"/>
              <a:t>                  Discount: National &amp; Regional</a:t>
            </a:r>
          </a:p>
          <a:p>
            <a:pPr marL="403225" lvl="1" indent="0">
              <a:lnSpc>
                <a:spcPct val="130000"/>
              </a:lnSpc>
              <a:buNone/>
            </a:pPr>
            <a:endParaRPr lang="en-US" sz="3200" dirty="0" smtClean="0"/>
          </a:p>
          <a:p>
            <a:pPr marL="403225" lvl="1" indent="0">
              <a:lnSpc>
                <a:spcPct val="130000"/>
              </a:lnSpc>
              <a:buNone/>
            </a:pPr>
            <a:r>
              <a:rPr lang="en-US" sz="3200" dirty="0" smtClean="0"/>
              <a:t>                </a:t>
            </a:r>
            <a:r>
              <a:rPr lang="en-US" sz="2800" dirty="0" smtClean="0"/>
              <a:t>Cargo: Global, National &amp; Regional</a:t>
            </a:r>
          </a:p>
          <a:p>
            <a:pPr marL="403225" lvl="1" indent="0">
              <a:buNone/>
            </a:pPr>
            <a:endParaRPr lang="en-US" sz="3200" dirty="0"/>
          </a:p>
        </p:txBody>
      </p:sp>
      <p:pic>
        <p:nvPicPr>
          <p:cNvPr id="6" name="Picture 10" descr="Southwest_Airlines_logo"/>
          <p:cNvPicPr>
            <a:picLocks noChangeAspect="1" noChangeArrowheads="1"/>
          </p:cNvPicPr>
          <p:nvPr/>
        </p:nvPicPr>
        <p:blipFill>
          <a:blip r:embed="rId3" cstate="print"/>
          <a:srcRect/>
          <a:stretch>
            <a:fillRect/>
          </a:stretch>
        </p:blipFill>
        <p:spPr bwMode="auto">
          <a:xfrm>
            <a:off x="428596" y="3000372"/>
            <a:ext cx="1640715" cy="1230536"/>
          </a:xfrm>
          <a:prstGeom prst="rect">
            <a:avLst/>
          </a:prstGeom>
          <a:ln>
            <a:noFill/>
          </a:ln>
          <a:effectLst>
            <a:softEdge rad="112500"/>
          </a:effectLst>
        </p:spPr>
      </p:pic>
      <p:pic>
        <p:nvPicPr>
          <p:cNvPr id="8" name="Picture 7" descr="FedEx_Expres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1472" y="4572008"/>
            <a:ext cx="1377289" cy="1253383"/>
          </a:xfrm>
          <a:prstGeom prst="rect">
            <a:avLst/>
          </a:prstGeom>
          <a:ln>
            <a:noFill/>
          </a:ln>
          <a:effectLst>
            <a:softEdge rad="112500"/>
          </a:effectLst>
        </p:spPr>
      </p:pic>
      <p:pic>
        <p:nvPicPr>
          <p:cNvPr id="7" name="Picture 19"/>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1472" y="1571612"/>
            <a:ext cx="1406520" cy="1276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3984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solidFill>
                  <a:schemeClr val="tx1"/>
                </a:solidFill>
              </a:rPr>
              <a:t>Cargo Services- Key number</a:t>
            </a:r>
            <a:endParaRPr lang="en-US" dirty="0">
              <a:solidFill>
                <a:schemeClr val="tx1"/>
              </a:solidFill>
            </a:endParaRPr>
          </a:p>
        </p:txBody>
      </p:sp>
      <p:pic>
        <p:nvPicPr>
          <p:cNvPr id="4" name="Content Placeholder 3" descr="cargokey.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52736"/>
            <a:ext cx="9143999" cy="5805264"/>
          </a:xfrm>
        </p:spPr>
      </p:pic>
    </p:spTree>
    <p:extLst>
      <p:ext uri="{BB962C8B-B14F-4D97-AF65-F5344CB8AC3E}">
        <p14:creationId xmlns:p14="http://schemas.microsoft.com/office/powerpoint/2010/main" val="24213622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Cargo Services- Yield &amp; Load Factor</a:t>
            </a:r>
            <a:endParaRPr lang="en-US" dirty="0">
              <a:solidFill>
                <a:schemeClr val="tx1"/>
              </a:solidFill>
            </a:endParaRPr>
          </a:p>
        </p:txBody>
      </p:sp>
      <p:pic>
        <p:nvPicPr>
          <p:cNvPr id="4" name="Content Placeholder 3" descr="csload.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2786050" y="3818575"/>
            <a:ext cx="6493432" cy="3039425"/>
          </a:xfrm>
        </p:spPr>
      </p:pic>
      <p:pic>
        <p:nvPicPr>
          <p:cNvPr id="5" name="Picture 4" descr="csyield.png"/>
          <p:cNvPicPr>
            <a:picLocks noChangeAspect="1"/>
          </p:cNvPicPr>
          <p:nvPr/>
        </p:nvPicPr>
        <p:blipFill rotWithShape="1">
          <a:blip r:embed="rId3" cstate="print">
            <a:extLst>
              <a:ext uri="{28A0092B-C50C-407E-A947-70E740481C1C}">
                <a14:useLocalDpi xmlns:a14="http://schemas.microsoft.com/office/drawing/2010/main" val="0"/>
              </a:ext>
            </a:extLst>
          </a:blip>
          <a:srcRect t="5242"/>
          <a:stretch/>
        </p:blipFill>
        <p:spPr>
          <a:xfrm>
            <a:off x="0" y="1071546"/>
            <a:ext cx="6126529" cy="2674788"/>
          </a:xfrm>
          <a:prstGeom prst="rect">
            <a:avLst/>
          </a:prstGeom>
        </p:spPr>
      </p:pic>
    </p:spTree>
    <p:extLst>
      <p:ext uri="{BB962C8B-B14F-4D97-AF65-F5344CB8AC3E}">
        <p14:creationId xmlns:p14="http://schemas.microsoft.com/office/powerpoint/2010/main" val="20685733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Turnover</a:t>
            </a:r>
            <a:endParaRPr lang="en-US" dirty="0">
              <a:solidFill>
                <a:schemeClr val="tx1">
                  <a:lumMod val="95000"/>
                  <a:lumOff val="5000"/>
                </a:schemeClr>
              </a:solidFill>
            </a:endParaRPr>
          </a:p>
        </p:txBody>
      </p:sp>
      <p:pic>
        <p:nvPicPr>
          <p:cNvPr id="4" name="Content Placeholder 3" descr="Turnover.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42844" y="1142984"/>
            <a:ext cx="8858312" cy="2214578"/>
          </a:xfrm>
        </p:spPr>
      </p:pic>
      <p:sp>
        <p:nvSpPr>
          <p:cNvPr id="3" name="TextBox 2"/>
          <p:cNvSpPr txBox="1"/>
          <p:nvPr/>
        </p:nvSpPr>
        <p:spPr>
          <a:xfrm>
            <a:off x="671514" y="3618818"/>
            <a:ext cx="7686700" cy="3447098"/>
          </a:xfrm>
          <a:prstGeom prst="rect">
            <a:avLst/>
          </a:prstGeom>
          <a:noFill/>
        </p:spPr>
        <p:txBody>
          <a:bodyPr wrap="square" rtlCol="0">
            <a:spAutoFit/>
          </a:bodyPr>
          <a:lstStyle/>
          <a:p>
            <a:pPr marL="285750" indent="-285750">
              <a:buFont typeface="Arial"/>
              <a:buChar char="•"/>
            </a:pPr>
            <a:r>
              <a:rPr lang="en-US" sz="2000" dirty="0">
                <a:solidFill>
                  <a:schemeClr val="tx1">
                    <a:lumMod val="95000"/>
                    <a:lumOff val="5000"/>
                  </a:schemeClr>
                </a:solidFill>
              </a:rPr>
              <a:t>Group passenger turnover increased 9.2% </a:t>
            </a:r>
            <a:r>
              <a:rPr lang="en-US" sz="2000" dirty="0" smtClean="0">
                <a:solidFill>
                  <a:schemeClr val="tx1">
                    <a:lumMod val="95000"/>
                    <a:lumOff val="5000"/>
                  </a:schemeClr>
                </a:solidFill>
              </a:rPr>
              <a:t>against </a:t>
            </a:r>
            <a:r>
              <a:rPr lang="en-US" sz="2000" dirty="0">
                <a:solidFill>
                  <a:schemeClr val="tx1">
                    <a:lumMod val="95000"/>
                    <a:lumOff val="5000"/>
                  </a:schemeClr>
                </a:solidFill>
              </a:rPr>
              <a:t>a 6.9% increase in capacity. The </a:t>
            </a:r>
            <a:r>
              <a:rPr lang="en-US" sz="2000" dirty="0" smtClean="0">
                <a:solidFill>
                  <a:schemeClr val="tx1">
                    <a:lumMod val="95000"/>
                    <a:lumOff val="5000"/>
                  </a:schemeClr>
                </a:solidFill>
              </a:rPr>
              <a:t>increased </a:t>
            </a:r>
            <a:r>
              <a:rPr lang="en-US" sz="2000" dirty="0">
                <a:solidFill>
                  <a:schemeClr val="tx1">
                    <a:lumMod val="95000"/>
                    <a:lumOff val="5000"/>
                  </a:schemeClr>
                </a:solidFill>
              </a:rPr>
              <a:t>turnover principally reflected an </a:t>
            </a:r>
            <a:r>
              <a:rPr lang="en-US" sz="2000" dirty="0" smtClean="0">
                <a:solidFill>
                  <a:schemeClr val="tx1">
                    <a:lumMod val="95000"/>
                    <a:lumOff val="5000"/>
                  </a:schemeClr>
                </a:solidFill>
              </a:rPr>
              <a:t>increase </a:t>
            </a:r>
            <a:r>
              <a:rPr lang="en-US" sz="2000" dirty="0">
                <a:solidFill>
                  <a:schemeClr val="tx1">
                    <a:lumMod val="95000"/>
                    <a:lumOff val="5000"/>
                  </a:schemeClr>
                </a:solidFill>
              </a:rPr>
              <a:t>in </a:t>
            </a:r>
            <a:r>
              <a:rPr lang="en-US" sz="2000" dirty="0" smtClean="0">
                <a:solidFill>
                  <a:schemeClr val="tx1">
                    <a:lumMod val="95000"/>
                    <a:lumOff val="5000"/>
                  </a:schemeClr>
                </a:solidFill>
              </a:rPr>
              <a:t>capacity.</a:t>
            </a:r>
            <a:br>
              <a:rPr lang="en-US" sz="2000" dirty="0" smtClean="0">
                <a:solidFill>
                  <a:schemeClr val="tx1">
                    <a:lumMod val="95000"/>
                    <a:lumOff val="5000"/>
                  </a:schemeClr>
                </a:solidFill>
              </a:rPr>
            </a:br>
            <a:endParaRPr lang="en-US" sz="2000" dirty="0" smtClean="0">
              <a:solidFill>
                <a:schemeClr val="tx1">
                  <a:lumMod val="95000"/>
                  <a:lumOff val="5000"/>
                </a:schemeClr>
              </a:solidFill>
            </a:endParaRPr>
          </a:p>
          <a:p>
            <a:pPr marL="285750" indent="-285750">
              <a:buFont typeface="Arial"/>
              <a:buChar char="•"/>
            </a:pPr>
            <a:r>
              <a:rPr lang="en-US" sz="2000" dirty="0" smtClean="0">
                <a:solidFill>
                  <a:schemeClr val="tx1">
                    <a:lumMod val="95000"/>
                    <a:lumOff val="5000"/>
                  </a:schemeClr>
                </a:solidFill>
              </a:rPr>
              <a:t>Group </a:t>
            </a:r>
            <a:r>
              <a:rPr lang="en-US" sz="2000" dirty="0">
                <a:solidFill>
                  <a:schemeClr val="tx1">
                    <a:lumMod val="95000"/>
                    <a:lumOff val="5000"/>
                  </a:schemeClr>
                </a:solidFill>
              </a:rPr>
              <a:t>cargo turnover decreased by 7.6%. </a:t>
            </a:r>
            <a:r>
              <a:rPr lang="en-US" sz="2000" dirty="0" smtClean="0">
                <a:solidFill>
                  <a:schemeClr val="tx1">
                    <a:lumMod val="95000"/>
                    <a:lumOff val="5000"/>
                  </a:schemeClr>
                </a:solidFill>
              </a:rPr>
              <a:t>Combined </a:t>
            </a:r>
            <a:r>
              <a:rPr lang="en-US" sz="2000" dirty="0">
                <a:solidFill>
                  <a:schemeClr val="tx1">
                    <a:lumMod val="95000"/>
                    <a:lumOff val="5000"/>
                  </a:schemeClr>
                </a:solidFill>
              </a:rPr>
              <a:t>Cathay Pacific and </a:t>
            </a:r>
            <a:r>
              <a:rPr lang="en-US" sz="2000" dirty="0" err="1">
                <a:solidFill>
                  <a:schemeClr val="tx1">
                    <a:lumMod val="95000"/>
                    <a:lumOff val="5000"/>
                  </a:schemeClr>
                </a:solidFill>
              </a:rPr>
              <a:t>Dragonair</a:t>
            </a:r>
            <a:r>
              <a:rPr lang="en-US" sz="2000" dirty="0">
                <a:solidFill>
                  <a:schemeClr val="tx1">
                    <a:lumMod val="95000"/>
                    <a:lumOff val="5000"/>
                  </a:schemeClr>
                </a:solidFill>
              </a:rPr>
              <a:t> cargo </a:t>
            </a:r>
            <a:r>
              <a:rPr lang="en-US" sz="2000" dirty="0" smtClean="0">
                <a:solidFill>
                  <a:schemeClr val="tx1">
                    <a:lumMod val="95000"/>
                    <a:lumOff val="5000"/>
                  </a:schemeClr>
                </a:solidFill>
              </a:rPr>
              <a:t>turnover </a:t>
            </a:r>
            <a:r>
              <a:rPr lang="en-US" sz="2000" dirty="0">
                <a:solidFill>
                  <a:schemeClr val="tx1">
                    <a:lumMod val="95000"/>
                    <a:lumOff val="5000"/>
                  </a:schemeClr>
                </a:solidFill>
              </a:rPr>
              <a:t>decreased by 0.2% against a 4.3% </a:t>
            </a:r>
            <a:r>
              <a:rPr lang="en-US" sz="2000" dirty="0" smtClean="0">
                <a:solidFill>
                  <a:schemeClr val="tx1">
                    <a:lumMod val="95000"/>
                    <a:lumOff val="5000"/>
                  </a:schemeClr>
                </a:solidFill>
              </a:rPr>
              <a:t>decrease </a:t>
            </a:r>
            <a:r>
              <a:rPr lang="en-US" sz="2000" dirty="0">
                <a:solidFill>
                  <a:schemeClr val="tx1">
                    <a:lumMod val="95000"/>
                    <a:lumOff val="5000"/>
                  </a:schemeClr>
                </a:solidFill>
              </a:rPr>
              <a:t>in </a:t>
            </a:r>
            <a:r>
              <a:rPr lang="en-US" sz="2000" dirty="0" smtClean="0">
                <a:solidFill>
                  <a:schemeClr val="tx1">
                    <a:lumMod val="95000"/>
                    <a:lumOff val="5000"/>
                  </a:schemeClr>
                </a:solidFill>
              </a:rPr>
              <a:t>capacity.</a:t>
            </a:r>
            <a:br>
              <a:rPr lang="en-US" sz="2000" dirty="0" smtClean="0">
                <a:solidFill>
                  <a:schemeClr val="tx1">
                    <a:lumMod val="95000"/>
                    <a:lumOff val="5000"/>
                  </a:schemeClr>
                </a:solidFill>
              </a:rPr>
            </a:br>
            <a:endParaRPr lang="en-US" sz="2000" dirty="0" smtClean="0">
              <a:solidFill>
                <a:schemeClr val="tx1">
                  <a:lumMod val="95000"/>
                  <a:lumOff val="5000"/>
                </a:schemeClr>
              </a:solidFill>
            </a:endParaRPr>
          </a:p>
          <a:p>
            <a:pPr marL="285750" indent="-285750">
              <a:buFont typeface="Arial"/>
              <a:buChar char="•"/>
            </a:pPr>
            <a:r>
              <a:rPr lang="en-US" sz="2000" dirty="0" smtClean="0">
                <a:solidFill>
                  <a:schemeClr val="tx1">
                    <a:lumMod val="95000"/>
                    <a:lumOff val="5000"/>
                  </a:schemeClr>
                </a:solidFill>
              </a:rPr>
              <a:t>Group </a:t>
            </a:r>
            <a:r>
              <a:rPr lang="en-US" sz="2000" dirty="0">
                <a:solidFill>
                  <a:schemeClr val="tx1">
                    <a:lumMod val="95000"/>
                    <a:lumOff val="5000"/>
                  </a:schemeClr>
                </a:solidFill>
              </a:rPr>
              <a:t>turnover from catering, recoveries and </a:t>
            </a:r>
            <a:r>
              <a:rPr lang="en-US" sz="2000" dirty="0" smtClean="0">
                <a:solidFill>
                  <a:schemeClr val="tx1">
                    <a:lumMod val="95000"/>
                    <a:lumOff val="5000"/>
                  </a:schemeClr>
                </a:solidFill>
              </a:rPr>
              <a:t>other </a:t>
            </a:r>
            <a:r>
              <a:rPr lang="en-US" sz="2000" dirty="0">
                <a:solidFill>
                  <a:schemeClr val="tx1">
                    <a:lumMod val="95000"/>
                    <a:lumOff val="5000"/>
                  </a:schemeClr>
                </a:solidFill>
              </a:rPr>
              <a:t>services increased by 4.8%</a:t>
            </a:r>
          </a:p>
          <a:p>
            <a:endParaRPr lang="en-US" sz="2000" dirty="0">
              <a:solidFill>
                <a:schemeClr val="tx1">
                  <a:lumMod val="95000"/>
                  <a:lumOff val="5000"/>
                </a:schemeClr>
              </a:solidFill>
            </a:endParaRPr>
          </a:p>
        </p:txBody>
      </p:sp>
    </p:spTree>
    <p:extLst>
      <p:ext uri="{BB962C8B-B14F-4D97-AF65-F5344CB8AC3E}">
        <p14:creationId xmlns:p14="http://schemas.microsoft.com/office/powerpoint/2010/main" val="3968291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Operating Expenses</a:t>
            </a:r>
            <a:endParaRPr lang="en-US" dirty="0">
              <a:solidFill>
                <a:schemeClr val="tx1"/>
              </a:solidFill>
            </a:endParaRPr>
          </a:p>
        </p:txBody>
      </p:sp>
      <p:pic>
        <p:nvPicPr>
          <p:cNvPr id="4" name="Content Placeholder 3" descr="operating expenses.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0" y="1214422"/>
            <a:ext cx="9001156" cy="5659660"/>
          </a:xfrm>
        </p:spPr>
      </p:pic>
    </p:spTree>
    <p:extLst>
      <p:ext uri="{BB962C8B-B14F-4D97-AF65-F5344CB8AC3E}">
        <p14:creationId xmlns:p14="http://schemas.microsoft.com/office/powerpoint/2010/main" val="300294871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el expenditure and hedging.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071546"/>
            <a:ext cx="9144000" cy="2143140"/>
          </a:xfrm>
        </p:spPr>
      </p:pic>
      <p:pic>
        <p:nvPicPr>
          <p:cNvPr id="6" name="Picture 5" descr="fuel hedging.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038093"/>
            <a:ext cx="9144000" cy="3819907"/>
          </a:xfrm>
          <a:prstGeom prst="rect">
            <a:avLst/>
          </a:prstGeom>
          <a:solidFill>
            <a:schemeClr val="accent3">
              <a:lumMod val="20000"/>
              <a:lumOff val="80000"/>
            </a:schemeClr>
          </a:solidFill>
        </p:spPr>
      </p:pic>
      <p:sp>
        <p:nvSpPr>
          <p:cNvPr id="2" name="Title 1"/>
          <p:cNvSpPr>
            <a:spLocks noGrp="1"/>
          </p:cNvSpPr>
          <p:nvPr>
            <p:ph type="title"/>
          </p:nvPr>
        </p:nvSpPr>
        <p:spPr/>
        <p:txBody>
          <a:bodyPr/>
          <a:lstStyle/>
          <a:p>
            <a:r>
              <a:rPr lang="en-US" dirty="0" smtClean="0">
                <a:solidFill>
                  <a:schemeClr val="tx1"/>
                </a:solidFill>
              </a:rPr>
              <a:t>Fuel Expenditure and Hedging </a:t>
            </a:r>
            <a:endParaRPr lang="en-US" dirty="0">
              <a:solidFill>
                <a:schemeClr val="tx1"/>
              </a:solidFill>
            </a:endParaRPr>
          </a:p>
        </p:txBody>
      </p:sp>
      <p:sp>
        <p:nvSpPr>
          <p:cNvPr id="7" name="Rechteck 6"/>
          <p:cNvSpPr/>
          <p:nvPr/>
        </p:nvSpPr>
        <p:spPr>
          <a:xfrm>
            <a:off x="3500430" y="3000372"/>
            <a:ext cx="2143140" cy="285752"/>
          </a:xfrm>
          <a:prstGeom prst="rect">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25124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Financial Statement-Balance Sheet</a:t>
            </a:r>
            <a:endParaRPr lang="en-US" sz="4000" dirty="0">
              <a:solidFill>
                <a:schemeClr val="tx1"/>
              </a:solidFill>
            </a:endParaRPr>
          </a:p>
        </p:txBody>
      </p:sp>
      <p:pic>
        <p:nvPicPr>
          <p:cNvPr id="4" name="Content Placeholder 3" descr="balance.png"/>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p:blipFill>
        <p:spPr>
          <a:xfrm>
            <a:off x="714348" y="1071546"/>
            <a:ext cx="7358114" cy="5781570"/>
          </a:xfrm>
          <a:ln>
            <a:solidFill>
              <a:srgbClr val="4F81BD"/>
            </a:solidFill>
          </a:ln>
        </p:spPr>
      </p:pic>
    </p:spTree>
    <p:extLst>
      <p:ext uri="{BB962C8B-B14F-4D97-AF65-F5344CB8AC3E}">
        <p14:creationId xmlns:p14="http://schemas.microsoft.com/office/powerpoint/2010/main" val="22294368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Income Statement</a:t>
            </a:r>
            <a:endParaRPr lang="en-US" dirty="0">
              <a:solidFill>
                <a:schemeClr val="tx1"/>
              </a:solidFill>
            </a:endParaRPr>
          </a:p>
        </p:txBody>
      </p:sp>
      <p:pic>
        <p:nvPicPr>
          <p:cNvPr id="4" name="Content Placeholder 3" descr="income.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857224" y="1071546"/>
            <a:ext cx="6858048" cy="5748485"/>
          </a:xfrm>
        </p:spPr>
      </p:pic>
    </p:spTree>
    <p:extLst>
      <p:ext uri="{BB962C8B-B14F-4D97-AF65-F5344CB8AC3E}">
        <p14:creationId xmlns:p14="http://schemas.microsoft.com/office/powerpoint/2010/main" val="12180681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Cash flow statement</a:t>
            </a:r>
            <a:endParaRPr lang="en-US" dirty="0">
              <a:solidFill>
                <a:schemeClr val="tx1"/>
              </a:solidFill>
            </a:endParaRPr>
          </a:p>
        </p:txBody>
      </p:sp>
      <p:pic>
        <p:nvPicPr>
          <p:cNvPr id="4" name="Content Placeholder 3" descr="Cashflow.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785786" y="1116589"/>
            <a:ext cx="7000924" cy="5741411"/>
          </a:xfrm>
        </p:spPr>
      </p:pic>
    </p:spTree>
    <p:extLst>
      <p:ext uri="{BB962C8B-B14F-4D97-AF65-F5344CB8AC3E}">
        <p14:creationId xmlns:p14="http://schemas.microsoft.com/office/powerpoint/2010/main" val="25530402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Recommendation</a:t>
            </a:r>
            <a:endParaRPr lang="en-US" dirty="0">
              <a:solidFill>
                <a:schemeClr val="tx1"/>
              </a:solidFill>
            </a:endParaRPr>
          </a:p>
        </p:txBody>
      </p:sp>
      <p:pic>
        <p:nvPicPr>
          <p:cNvPr id="29700" name="Picture 4" descr="http://www.aeronautic.dk/Net_A380-800_Cathay_Pacific-1.jpg"/>
          <p:cNvPicPr>
            <a:picLocks noChangeAspect="1" noChangeArrowheads="1"/>
          </p:cNvPicPr>
          <p:nvPr/>
        </p:nvPicPr>
        <p:blipFill>
          <a:blip r:embed="rId2" cstate="print"/>
          <a:srcRect t="15873"/>
          <a:stretch>
            <a:fillRect/>
          </a:stretch>
        </p:blipFill>
        <p:spPr bwMode="auto">
          <a:xfrm>
            <a:off x="0" y="1714488"/>
            <a:ext cx="9144000" cy="4143404"/>
          </a:xfrm>
          <a:prstGeom prst="rect">
            <a:avLst/>
          </a:prstGeom>
          <a:noFill/>
        </p:spPr>
      </p:pic>
      <p:sp>
        <p:nvSpPr>
          <p:cNvPr id="7" name="Textfeld 6"/>
          <p:cNvSpPr txBox="1"/>
          <p:nvPr/>
        </p:nvSpPr>
        <p:spPr>
          <a:xfrm>
            <a:off x="4500562" y="1785926"/>
            <a:ext cx="4071966" cy="1569660"/>
          </a:xfrm>
          <a:prstGeom prst="rect">
            <a:avLst/>
          </a:prstGeom>
          <a:noFill/>
        </p:spPr>
        <p:txBody>
          <a:bodyPr wrap="square" rtlCol="0">
            <a:spAutoFit/>
          </a:bodyPr>
          <a:lstStyle/>
          <a:p>
            <a:r>
              <a:rPr lang="de-DE" sz="9600" b="1" dirty="0" smtClean="0">
                <a:solidFill>
                  <a:srgbClr val="009999"/>
                </a:solidFill>
                <a:effectLst>
                  <a:outerShdw blurRad="38100" dist="38100" dir="2700000" algn="tl">
                    <a:srgbClr val="000000">
                      <a:alpha val="43137"/>
                    </a:srgbClr>
                  </a:outerShdw>
                </a:effectLst>
              </a:rPr>
              <a:t>HOLD</a:t>
            </a:r>
            <a:endParaRPr lang="de-DE" sz="9600" b="1" dirty="0">
              <a:solidFill>
                <a:srgbClr val="0099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2272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cc60\Desktop\singapore airlines logo.jpg"/>
          <p:cNvPicPr>
            <a:picLocks noChangeAspect="1" noChangeArrowheads="1"/>
          </p:cNvPicPr>
          <p:nvPr/>
        </p:nvPicPr>
        <p:blipFill>
          <a:blip r:embed="rId2" cstate="print"/>
          <a:srcRect/>
          <a:stretch>
            <a:fillRect/>
          </a:stretch>
        </p:blipFill>
        <p:spPr bwMode="auto">
          <a:xfrm>
            <a:off x="7596336" y="1"/>
            <a:ext cx="1547664" cy="980727"/>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0" y="2276872"/>
            <a:ext cx="9144000" cy="5794153"/>
          </a:xfrm>
          <a:prstGeom prst="rect">
            <a:avLst/>
          </a:prstGeom>
        </p:spPr>
      </p:pic>
      <p:pic>
        <p:nvPicPr>
          <p:cNvPr id="6" name="Picture 5"/>
          <p:cNvPicPr>
            <a:picLocks noChangeAspect="1"/>
          </p:cNvPicPr>
          <p:nvPr/>
        </p:nvPicPr>
        <p:blipFill>
          <a:blip r:embed="rId4" cstate="print"/>
          <a:stretch>
            <a:fillRect/>
          </a:stretch>
        </p:blipFill>
        <p:spPr>
          <a:xfrm>
            <a:off x="0" y="1"/>
            <a:ext cx="9144000" cy="2852935"/>
          </a:xfrm>
          <a:prstGeom prst="rect">
            <a:avLst/>
          </a:prstGeom>
        </p:spPr>
      </p:pic>
    </p:spTree>
    <p:extLst>
      <p:ext uri="{BB962C8B-B14F-4D97-AF65-F5344CB8AC3E}">
        <p14:creationId xmlns:p14="http://schemas.microsoft.com/office/powerpoint/2010/main" val="2448053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Route Structure</a:t>
            </a:r>
            <a:endParaRPr lang="en-US" sz="4800" dirty="0"/>
          </a:p>
        </p:txBody>
      </p:sp>
      <p:sp>
        <p:nvSpPr>
          <p:cNvPr id="3" name="Content Placeholder 2"/>
          <p:cNvSpPr>
            <a:spLocks noGrp="1"/>
          </p:cNvSpPr>
          <p:nvPr>
            <p:ph idx="1"/>
          </p:nvPr>
        </p:nvSpPr>
        <p:spPr>
          <a:xfrm>
            <a:off x="428596" y="1268760"/>
            <a:ext cx="8229600" cy="4525963"/>
          </a:xfrm>
        </p:spPr>
        <p:txBody>
          <a:bodyPr>
            <a:normAutofit/>
          </a:bodyPr>
          <a:lstStyle/>
          <a:p>
            <a:pPr marL="0" indent="0">
              <a:buNone/>
            </a:pPr>
            <a:r>
              <a:rPr lang="en-US" sz="2800" dirty="0" smtClean="0"/>
              <a:t>Hub-and-Spoke System:</a:t>
            </a:r>
          </a:p>
          <a:p>
            <a:pPr lvl="1">
              <a:lnSpc>
                <a:spcPct val="90000"/>
              </a:lnSpc>
              <a:buFont typeface="Wingdings" charset="2"/>
              <a:buChar char="ü"/>
            </a:pPr>
            <a:r>
              <a:rPr lang="en-CA" sz="2400" dirty="0" smtClean="0">
                <a:latin typeface="Calibri" pitchFamily="34" charset="0"/>
                <a:cs typeface="Calibri" pitchFamily="34" charset="0"/>
              </a:rPr>
              <a:t>Used </a:t>
            </a:r>
            <a:r>
              <a:rPr lang="en-CA" sz="2400" dirty="0">
                <a:latin typeface="Calibri" pitchFamily="34" charset="0"/>
                <a:cs typeface="Calibri" pitchFamily="34" charset="0"/>
              </a:rPr>
              <a:t>by legacy carriers</a:t>
            </a:r>
          </a:p>
          <a:p>
            <a:pPr lvl="2">
              <a:lnSpc>
                <a:spcPct val="90000"/>
              </a:lnSpc>
              <a:buFont typeface="Wingdings" charset="2"/>
              <a:buChar char="v"/>
            </a:pPr>
            <a:r>
              <a:rPr lang="en-CA" sz="1900" dirty="0">
                <a:latin typeface="Calibri" pitchFamily="34" charset="0"/>
                <a:cs typeface="Calibri" pitchFamily="34" charset="0"/>
              </a:rPr>
              <a:t>Allowed for more distant and international routes</a:t>
            </a:r>
          </a:p>
          <a:p>
            <a:pPr lvl="2">
              <a:lnSpc>
                <a:spcPct val="90000"/>
              </a:lnSpc>
              <a:buFont typeface="Wingdings" charset="2"/>
              <a:buChar char="v"/>
            </a:pPr>
            <a:r>
              <a:rPr lang="en-CA" sz="1900" dirty="0">
                <a:latin typeface="Calibri" pitchFamily="34" charset="0"/>
                <a:cs typeface="Calibri" pitchFamily="34" charset="0"/>
              </a:rPr>
              <a:t>Utilize main airports as hubs</a:t>
            </a:r>
          </a:p>
          <a:p>
            <a:pPr lvl="2">
              <a:lnSpc>
                <a:spcPct val="90000"/>
              </a:lnSpc>
              <a:buFont typeface="Wingdings" charset="2"/>
              <a:buChar char="v"/>
            </a:pPr>
            <a:r>
              <a:rPr lang="en-CA" sz="1900" dirty="0">
                <a:latin typeface="Calibri" pitchFamily="34" charset="0"/>
                <a:cs typeface="Calibri" pitchFamily="34" charset="0"/>
              </a:rPr>
              <a:t>Lead to more efficient use of transportation resource</a:t>
            </a:r>
          </a:p>
          <a:p>
            <a:pPr lvl="2">
              <a:lnSpc>
                <a:spcPct val="90000"/>
              </a:lnSpc>
              <a:buFont typeface="Wingdings" charset="2"/>
              <a:buChar char="v"/>
            </a:pPr>
            <a:r>
              <a:rPr lang="en-CA" sz="1900" dirty="0">
                <a:latin typeface="Calibri" pitchFamily="34" charset="0"/>
                <a:cs typeface="Calibri" pitchFamily="34" charset="0"/>
              </a:rPr>
              <a:t>Centralized model result in inflexible operation (domino effect</a:t>
            </a:r>
            <a:r>
              <a:rPr lang="en-CA" sz="1900" dirty="0" smtClean="0">
                <a:latin typeface="Calibri" pitchFamily="34" charset="0"/>
                <a:cs typeface="Calibri" pitchFamily="34" charset="0"/>
              </a:rPr>
              <a:t>)</a:t>
            </a:r>
          </a:p>
          <a:p>
            <a:pPr lvl="2">
              <a:lnSpc>
                <a:spcPct val="90000"/>
              </a:lnSpc>
              <a:buFont typeface="Wingdings" charset="2"/>
              <a:buChar char="v"/>
            </a:pPr>
            <a:r>
              <a:rPr lang="en-CA" sz="1900" dirty="0" smtClean="0">
                <a:latin typeface="Calibri" pitchFamily="34" charset="0"/>
                <a:cs typeface="Calibri" pitchFamily="34" charset="0"/>
              </a:rPr>
              <a:t>Singapore Airline; Cathay Pacific Airline</a:t>
            </a:r>
            <a:endParaRPr lang="en-US" sz="1900" dirty="0" smtClean="0"/>
          </a:p>
          <a:p>
            <a:pPr marL="0" indent="0">
              <a:buNone/>
            </a:pPr>
            <a:endParaRPr lang="en-US" dirty="0" smtClean="0"/>
          </a:p>
        </p:txBody>
      </p:sp>
      <p:pic>
        <p:nvPicPr>
          <p:cNvPr id="4" name="Picture 3" descr="400px-Airline_hub-1995.png"/>
          <p:cNvPicPr>
            <a:picLocks noChangeAspect="1"/>
          </p:cNvPicPr>
          <p:nvPr/>
        </p:nvPicPr>
        <p:blipFill>
          <a:blip r:embed="rId3" cstate="print"/>
          <a:stretch>
            <a:fillRect/>
          </a:stretch>
        </p:blipFill>
        <p:spPr>
          <a:xfrm>
            <a:off x="3779912" y="4077072"/>
            <a:ext cx="5083281" cy="2173102"/>
          </a:xfrm>
          <a:prstGeom prst="rect">
            <a:avLst/>
          </a:prstGeom>
        </p:spPr>
      </p:pic>
    </p:spTree>
    <p:extLst>
      <p:ext uri="{BB962C8B-B14F-4D97-AF65-F5344CB8AC3E}">
        <p14:creationId xmlns:p14="http://schemas.microsoft.com/office/powerpoint/2010/main" val="22807888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dirty="0" smtClean="0"/>
              <a:t>Stock </a:t>
            </a:r>
            <a:r>
              <a:rPr lang="en-US" dirty="0" smtClean="0">
                <a:solidFill>
                  <a:schemeClr val="tx1"/>
                </a:solidFill>
              </a:rPr>
              <a:t>Information</a:t>
            </a:r>
          </a:p>
        </p:txBody>
      </p:sp>
      <p:pic>
        <p:nvPicPr>
          <p:cNvPr id="3075" name="Picture 5"/>
          <p:cNvPicPr>
            <a:picLocks noChangeAspect="1" noChangeArrowheads="1"/>
          </p:cNvPicPr>
          <p:nvPr/>
        </p:nvPicPr>
        <p:blipFill>
          <a:blip r:embed="rId2" cstate="print"/>
          <a:srcRect l="14403" t="17921" r="40964" b="17735"/>
          <a:stretch>
            <a:fillRect/>
          </a:stretch>
        </p:blipFill>
        <p:spPr bwMode="auto">
          <a:xfrm>
            <a:off x="3851275" y="1214438"/>
            <a:ext cx="5157788" cy="4181475"/>
          </a:xfrm>
          <a:prstGeom prst="rect">
            <a:avLst/>
          </a:prstGeom>
          <a:noFill/>
          <a:ln w="9525">
            <a:noFill/>
            <a:miter lim="800000"/>
            <a:headEnd/>
            <a:tailEnd/>
          </a:ln>
          <a:effectLst/>
        </p:spPr>
      </p:pic>
      <p:pic>
        <p:nvPicPr>
          <p:cNvPr id="3076" name="Picture 6"/>
          <p:cNvPicPr>
            <a:picLocks noChangeAspect="1" noChangeArrowheads="1"/>
          </p:cNvPicPr>
          <p:nvPr/>
        </p:nvPicPr>
        <p:blipFill>
          <a:blip r:embed="rId3" cstate="print"/>
          <a:srcRect l="29134" t="33534" r="41438" b="28032"/>
          <a:stretch>
            <a:fillRect/>
          </a:stretch>
        </p:blipFill>
        <p:spPr bwMode="auto">
          <a:xfrm>
            <a:off x="22225" y="2708920"/>
            <a:ext cx="3829050" cy="3244205"/>
          </a:xfrm>
          <a:prstGeom prst="rect">
            <a:avLst/>
          </a:prstGeom>
          <a:noFill/>
          <a:ln w="9525">
            <a:noFill/>
            <a:miter lim="800000"/>
            <a:headEnd/>
            <a:tailEnd/>
          </a:ln>
          <a:effectLst/>
        </p:spPr>
      </p:pic>
      <p:pic>
        <p:nvPicPr>
          <p:cNvPr id="5" name="Picture 3" descr="C:\Users\jcc60\Desktop\singapore airlines logo.jpg"/>
          <p:cNvPicPr>
            <a:picLocks noChangeAspect="1" noChangeArrowheads="1"/>
          </p:cNvPicPr>
          <p:nvPr/>
        </p:nvPicPr>
        <p:blipFill>
          <a:blip r:embed="rId4" cstate="print"/>
          <a:srcRect/>
          <a:stretch>
            <a:fillRect/>
          </a:stretch>
        </p:blipFill>
        <p:spPr bwMode="auto">
          <a:xfrm>
            <a:off x="7433716" y="-18669"/>
            <a:ext cx="1710284" cy="9807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Singapore Airline ADR</a:t>
            </a:r>
            <a:endParaRPr lang="en-US" dirty="0"/>
          </a:p>
        </p:txBody>
      </p:sp>
      <p:sp>
        <p:nvSpPr>
          <p:cNvPr id="5" name="Content Placeholder 4"/>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76"/>
          <a:stretch/>
        </p:blipFill>
        <p:spPr bwMode="auto">
          <a:xfrm>
            <a:off x="0" y="1052737"/>
            <a:ext cx="9144000" cy="582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4517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solidFill>
                  <a:srgbClr val="000000"/>
                </a:solidFill>
              </a:rPr>
              <a:t>Stock 1-year</a:t>
            </a:r>
          </a:p>
        </p:txBody>
      </p:sp>
      <p:pic>
        <p:nvPicPr>
          <p:cNvPr id="4099" name="Picture 5"/>
          <p:cNvPicPr>
            <a:picLocks noChangeAspect="1" noChangeArrowheads="1"/>
          </p:cNvPicPr>
          <p:nvPr/>
        </p:nvPicPr>
        <p:blipFill>
          <a:blip r:embed="rId2" cstate="print"/>
          <a:srcRect l="14021" t="19942" r="40440" b="26218"/>
          <a:stretch>
            <a:fillRect/>
          </a:stretch>
        </p:blipFill>
        <p:spPr bwMode="auto">
          <a:xfrm>
            <a:off x="0" y="1080120"/>
            <a:ext cx="9144000" cy="5777880"/>
          </a:xfrm>
          <a:prstGeom prst="rect">
            <a:avLst/>
          </a:prstGeom>
          <a:noFill/>
          <a:ln w="9525">
            <a:noFill/>
            <a:miter lim="800000"/>
            <a:headEnd/>
            <a:tailEnd/>
          </a:ln>
          <a:effectLst/>
        </p:spPr>
      </p:pic>
      <p:pic>
        <p:nvPicPr>
          <p:cNvPr id="4" name="Picture 3" descr="C:\Users\jcc60\Desktop\singapore airlines logo.jpg"/>
          <p:cNvPicPr>
            <a:picLocks noChangeAspect="1" noChangeArrowheads="1"/>
          </p:cNvPicPr>
          <p:nvPr/>
        </p:nvPicPr>
        <p:blipFill>
          <a:blip r:embed="rId3" cstate="print"/>
          <a:srcRect/>
          <a:stretch>
            <a:fillRect/>
          </a:stretch>
        </p:blipFill>
        <p:spPr bwMode="auto">
          <a:xfrm>
            <a:off x="7668344" y="-1736"/>
            <a:ext cx="1475656" cy="982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Stock 5-year</a:t>
            </a:r>
          </a:p>
        </p:txBody>
      </p:sp>
      <p:pic>
        <p:nvPicPr>
          <p:cNvPr id="5123" name="Picture 4"/>
          <p:cNvPicPr>
            <a:picLocks noChangeAspect="1" noChangeArrowheads="1"/>
          </p:cNvPicPr>
          <p:nvPr/>
        </p:nvPicPr>
        <p:blipFill>
          <a:blip r:embed="rId2" cstate="print"/>
          <a:srcRect l="14224" t="20068" r="40720" b="25273"/>
          <a:stretch>
            <a:fillRect/>
          </a:stretch>
        </p:blipFill>
        <p:spPr bwMode="auto">
          <a:xfrm>
            <a:off x="0" y="1052736"/>
            <a:ext cx="9144000" cy="5805264"/>
          </a:xfrm>
          <a:prstGeom prst="rect">
            <a:avLst/>
          </a:prstGeom>
          <a:noFill/>
          <a:ln w="9525">
            <a:noFill/>
            <a:miter lim="800000"/>
            <a:headEnd/>
            <a:tailEnd/>
          </a:ln>
          <a:effectLst/>
        </p:spPr>
      </p:pic>
      <p:pic>
        <p:nvPicPr>
          <p:cNvPr id="4" name="Picture 3" descr="C:\Users\jcc60\Desktop\singapore airlines logo.jpg"/>
          <p:cNvPicPr>
            <a:picLocks noChangeAspect="1" noChangeArrowheads="1"/>
          </p:cNvPicPr>
          <p:nvPr/>
        </p:nvPicPr>
        <p:blipFill>
          <a:blip r:embed="rId3" cstate="print"/>
          <a:srcRect/>
          <a:stretch>
            <a:fillRect/>
          </a:stretch>
        </p:blipFill>
        <p:spPr bwMode="auto">
          <a:xfrm>
            <a:off x="7596336" y="1"/>
            <a:ext cx="1547664" cy="9807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979" y="125760"/>
            <a:ext cx="8686800" cy="1143000"/>
          </a:xfrm>
        </p:spPr>
        <p:txBody>
          <a:bodyPr/>
          <a:lstStyle/>
          <a:p>
            <a:pPr eaLnBrk="1" hangingPunct="1"/>
            <a:r>
              <a:rPr lang="en-US" dirty="0" smtClean="0">
                <a:solidFill>
                  <a:srgbClr val="000000"/>
                </a:solidFill>
              </a:rPr>
              <a:t>Stock 10-year</a:t>
            </a:r>
          </a:p>
        </p:txBody>
      </p:sp>
      <p:pic>
        <p:nvPicPr>
          <p:cNvPr id="6147" name="Picture 5"/>
          <p:cNvPicPr>
            <a:picLocks noChangeAspect="1" noChangeArrowheads="1"/>
          </p:cNvPicPr>
          <p:nvPr/>
        </p:nvPicPr>
        <p:blipFill>
          <a:blip r:embed="rId2" cstate="print"/>
          <a:srcRect l="13564" t="14549" r="14330" b="14603"/>
          <a:stretch>
            <a:fillRect/>
          </a:stretch>
        </p:blipFill>
        <p:spPr bwMode="auto">
          <a:xfrm>
            <a:off x="0" y="1196752"/>
            <a:ext cx="9124596" cy="5328592"/>
          </a:xfrm>
          <a:prstGeom prst="rect">
            <a:avLst/>
          </a:prstGeom>
          <a:noFill/>
          <a:ln w="9525">
            <a:noFill/>
            <a:miter lim="800000"/>
            <a:headEnd/>
            <a:tailEnd/>
          </a:ln>
          <a:effectLst/>
        </p:spPr>
      </p:pic>
      <p:pic>
        <p:nvPicPr>
          <p:cNvPr id="4" name="Picture 3" descr="C:\Users\jcc60\Desktop\singapore airlines logo.jpg"/>
          <p:cNvPicPr>
            <a:picLocks noChangeAspect="1" noChangeArrowheads="1"/>
          </p:cNvPicPr>
          <p:nvPr/>
        </p:nvPicPr>
        <p:blipFill>
          <a:blip r:embed="rId3" cstate="print"/>
          <a:srcRect/>
          <a:stretch>
            <a:fillRect/>
          </a:stretch>
        </p:blipFill>
        <p:spPr bwMode="auto">
          <a:xfrm>
            <a:off x="7596336" y="1"/>
            <a:ext cx="1547664" cy="9807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CA" smtClean="0"/>
              <a:t>Company Profile </a:t>
            </a:r>
          </a:p>
        </p:txBody>
      </p:sp>
      <p:sp>
        <p:nvSpPr>
          <p:cNvPr id="2051" name="Subtitle 2"/>
          <p:cNvSpPr>
            <a:spLocks noGrp="1"/>
          </p:cNvSpPr>
          <p:nvPr>
            <p:ph idx="1"/>
          </p:nvPr>
        </p:nvSpPr>
        <p:spPr>
          <a:xfrm>
            <a:off x="428596" y="1484784"/>
            <a:ext cx="8229600" cy="4525963"/>
          </a:xfrm>
        </p:spPr>
        <p:txBody>
          <a:bodyPr>
            <a:normAutofit fontScale="92500" lnSpcReduction="20000"/>
          </a:bodyPr>
          <a:lstStyle/>
          <a:p>
            <a:pPr marL="457200" indent="-457200" algn="l" eaLnBrk="1" hangingPunct="1">
              <a:lnSpc>
                <a:spcPct val="90000"/>
              </a:lnSpc>
              <a:buFont typeface="Arial" charset="0"/>
              <a:buChar char="•"/>
            </a:pPr>
            <a:r>
              <a:rPr lang="en-US" altLang="zh-CN" sz="3000" dirty="0" smtClean="0">
                <a:solidFill>
                  <a:schemeClr val="tx1"/>
                </a:solidFill>
              </a:rPr>
              <a:t>Based at Singapore </a:t>
            </a:r>
            <a:r>
              <a:rPr lang="en-US" altLang="zh-CN" sz="3000" dirty="0" err="1" smtClean="0">
                <a:solidFill>
                  <a:schemeClr val="tx1"/>
                </a:solidFill>
              </a:rPr>
              <a:t>Changi</a:t>
            </a:r>
            <a:r>
              <a:rPr lang="en-US" altLang="zh-CN" sz="3000" dirty="0" smtClean="0">
                <a:solidFill>
                  <a:schemeClr val="tx1"/>
                </a:solidFill>
              </a:rPr>
              <a:t> Airport, Singapore Airlines is the national carrier of Singapore</a:t>
            </a:r>
          </a:p>
          <a:p>
            <a:pPr marL="457200" indent="-457200" eaLnBrk="1" hangingPunct="1">
              <a:lnSpc>
                <a:spcPct val="90000"/>
              </a:lnSpc>
            </a:pPr>
            <a:endParaRPr lang="en-US" altLang="zh-CN" sz="3000" dirty="0" smtClean="0">
              <a:solidFill>
                <a:schemeClr val="tx1"/>
              </a:solidFill>
            </a:endParaRPr>
          </a:p>
          <a:p>
            <a:pPr marL="457200" indent="-457200" eaLnBrk="1" hangingPunct="1">
              <a:lnSpc>
                <a:spcPct val="90000"/>
              </a:lnSpc>
              <a:buFont typeface="Arial" charset="0"/>
              <a:buChar char="•"/>
            </a:pPr>
            <a:r>
              <a:rPr lang="en-US" altLang="zh-CN" sz="3000" dirty="0" smtClean="0">
                <a:solidFill>
                  <a:schemeClr val="tx1"/>
                </a:solidFill>
              </a:rPr>
              <a:t>Using a fleet of wide-body Boeing and Airbus aircraft, including the A380 of which Singapore Airlines was the launch customer</a:t>
            </a:r>
          </a:p>
          <a:p>
            <a:pPr marL="457200" indent="-457200" eaLnBrk="1" hangingPunct="1">
              <a:lnSpc>
                <a:spcPct val="90000"/>
              </a:lnSpc>
              <a:buFont typeface="Arial" charset="0"/>
              <a:buChar char="•"/>
            </a:pPr>
            <a:endParaRPr lang="en-CA" altLang="zh-CN" sz="3000" dirty="0" smtClean="0">
              <a:solidFill>
                <a:srgbClr val="898989"/>
              </a:solidFill>
            </a:endParaRPr>
          </a:p>
          <a:p>
            <a:pPr marL="457200" indent="-457200" algn="l" eaLnBrk="1" hangingPunct="1">
              <a:lnSpc>
                <a:spcPct val="90000"/>
              </a:lnSpc>
              <a:buFont typeface="Arial" charset="0"/>
              <a:buChar char="•"/>
            </a:pPr>
            <a:r>
              <a:rPr lang="en-CA" sz="3000" dirty="0" smtClean="0">
                <a:solidFill>
                  <a:schemeClr val="tx1"/>
                </a:solidFill>
              </a:rPr>
              <a:t>First to offer free headsets, a choice of meals and free drinks in Economy Class, in the 1970s</a:t>
            </a:r>
          </a:p>
          <a:p>
            <a:pPr marL="0" indent="0" algn="l" eaLnBrk="1" hangingPunct="1">
              <a:lnSpc>
                <a:spcPct val="90000"/>
              </a:lnSpc>
              <a:buNone/>
            </a:pPr>
            <a:endParaRPr lang="en-CA" sz="3000" dirty="0" smtClean="0">
              <a:solidFill>
                <a:schemeClr val="tx1"/>
              </a:solidFill>
            </a:endParaRPr>
          </a:p>
          <a:p>
            <a:pPr marL="457200" indent="-457200" algn="l" eaLnBrk="1" hangingPunct="1">
              <a:lnSpc>
                <a:spcPct val="90000"/>
              </a:lnSpc>
              <a:buFont typeface="Arial" charset="0"/>
              <a:buChar char="•"/>
            </a:pPr>
            <a:r>
              <a:rPr lang="en-CA" sz="3000" dirty="0" smtClean="0">
                <a:solidFill>
                  <a:schemeClr val="tx1"/>
                </a:solidFill>
              </a:rPr>
              <a:t>First to introduce satellite-based inflight telephones in 1991</a:t>
            </a:r>
          </a:p>
          <a:p>
            <a:pPr marL="0" indent="0" algn="l" eaLnBrk="1" hangingPunct="1">
              <a:lnSpc>
                <a:spcPct val="90000"/>
              </a:lnSpc>
              <a:buNone/>
            </a:pPr>
            <a:endParaRPr lang="en-US" altLang="zh-CN" sz="1700" dirty="0" smtClean="0">
              <a:solidFill>
                <a:srgbClr val="C00000"/>
              </a:solidFill>
            </a:endParaRPr>
          </a:p>
        </p:txBody>
      </p:sp>
      <p:pic>
        <p:nvPicPr>
          <p:cNvPr id="5" name="Picture 4" descr="C:\Users\jcc60\Desktop\singapore airlines logo.jpg"/>
          <p:cNvPicPr>
            <a:picLocks noChangeAspect="1" noChangeArrowheads="1"/>
          </p:cNvPicPr>
          <p:nvPr/>
        </p:nvPicPr>
        <p:blipFill>
          <a:blip r:embed="rId2" cstate="print"/>
          <a:srcRect/>
          <a:stretch>
            <a:fillRect/>
          </a:stretch>
        </p:blipFill>
        <p:spPr bwMode="auto">
          <a:xfrm>
            <a:off x="7596336" y="1"/>
            <a:ext cx="1547664" cy="9807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effectLst/>
        </p:spPr>
        <p:txBody>
          <a:bodyPr/>
          <a:lstStyle/>
          <a:p>
            <a:pPr eaLnBrk="1" hangingPunct="1"/>
            <a:r>
              <a:rPr lang="en-CA" dirty="0" smtClean="0">
                <a:solidFill>
                  <a:srgbClr val="000000"/>
                </a:solidFill>
              </a:rPr>
              <a:t>Company Profile </a:t>
            </a:r>
          </a:p>
        </p:txBody>
      </p:sp>
      <p:sp>
        <p:nvSpPr>
          <p:cNvPr id="2051" name="Subtitle 2"/>
          <p:cNvSpPr>
            <a:spLocks noGrp="1"/>
          </p:cNvSpPr>
          <p:nvPr>
            <p:ph idx="1"/>
          </p:nvPr>
        </p:nvSpPr>
        <p:spPr>
          <a:xfrm>
            <a:off x="428596" y="1484784"/>
            <a:ext cx="8229600" cy="4525963"/>
          </a:xfrm>
        </p:spPr>
        <p:txBody>
          <a:bodyPr>
            <a:noAutofit/>
          </a:bodyPr>
          <a:lstStyle/>
          <a:p>
            <a:pPr marL="457200" indent="-457200">
              <a:lnSpc>
                <a:spcPct val="90000"/>
              </a:lnSpc>
              <a:buFont typeface="Arial" charset="0"/>
              <a:buChar char="•"/>
            </a:pPr>
            <a:r>
              <a:rPr lang="en-CA" sz="2000" dirty="0"/>
              <a:t>First to involve a comprehensive panel of world-renowned chefs, the International Culinary Panel, in developing inflight meals in </a:t>
            </a:r>
            <a:r>
              <a:rPr lang="en-CA" sz="2000" dirty="0" smtClean="0"/>
              <a:t>1998</a:t>
            </a:r>
          </a:p>
          <a:p>
            <a:pPr marL="0" indent="0">
              <a:lnSpc>
                <a:spcPct val="90000"/>
              </a:lnSpc>
              <a:buNone/>
            </a:pPr>
            <a:endParaRPr lang="en-CA" sz="2000" dirty="0"/>
          </a:p>
          <a:p>
            <a:pPr marL="457200" indent="-457200">
              <a:lnSpc>
                <a:spcPct val="90000"/>
              </a:lnSpc>
              <a:buFont typeface="Arial" charset="0"/>
              <a:buChar char="•"/>
            </a:pPr>
            <a:r>
              <a:rPr lang="en-CA" sz="2000" dirty="0"/>
              <a:t>First to offer audio and video on demand (AVOD) capabilities on </a:t>
            </a:r>
            <a:r>
              <a:rPr lang="en-CA" sz="2000" dirty="0" err="1"/>
              <a:t>KrisWorld</a:t>
            </a:r>
            <a:r>
              <a:rPr lang="en-CA" sz="2000" dirty="0"/>
              <a:t> in all classes in October </a:t>
            </a:r>
            <a:r>
              <a:rPr lang="en-CA" sz="2000" dirty="0" smtClean="0"/>
              <a:t>2001</a:t>
            </a:r>
          </a:p>
          <a:p>
            <a:pPr marL="0" indent="0">
              <a:lnSpc>
                <a:spcPct val="90000"/>
              </a:lnSpc>
              <a:buNone/>
            </a:pPr>
            <a:endParaRPr lang="en-CA" sz="2000" dirty="0"/>
          </a:p>
          <a:p>
            <a:pPr marL="457200" indent="-457200">
              <a:lnSpc>
                <a:spcPct val="90000"/>
              </a:lnSpc>
              <a:buFont typeface="Arial" charset="0"/>
              <a:buChar char="•"/>
            </a:pPr>
            <a:r>
              <a:rPr lang="en-CA" sz="2000" dirty="0"/>
              <a:t>First to operate the world’s longest non-stop commercial flight between Singapore and Los Angeles in February 2004 on the A340-500, and then surpassing the record (in terms of distance) later that year with the non-stop service to New York (Newark), in June </a:t>
            </a:r>
            <a:r>
              <a:rPr lang="en-CA" sz="2000" dirty="0" smtClean="0"/>
              <a:t>2004</a:t>
            </a:r>
          </a:p>
          <a:p>
            <a:pPr marL="0" indent="0">
              <a:lnSpc>
                <a:spcPct val="90000"/>
              </a:lnSpc>
              <a:buNone/>
            </a:pPr>
            <a:endParaRPr lang="en-CA" sz="2000" dirty="0"/>
          </a:p>
          <a:p>
            <a:pPr marL="457200" indent="-457200">
              <a:lnSpc>
                <a:spcPct val="90000"/>
              </a:lnSpc>
              <a:buFont typeface="Arial" charset="0"/>
              <a:buChar char="•"/>
            </a:pPr>
            <a:r>
              <a:rPr lang="en-CA" sz="2000" dirty="0"/>
              <a:t>First to fly the A380 from Singapore to Sydney on 25 October 2007</a:t>
            </a:r>
          </a:p>
          <a:p>
            <a:pPr marL="0" indent="0" algn="l" eaLnBrk="1" hangingPunct="1">
              <a:lnSpc>
                <a:spcPct val="90000"/>
              </a:lnSpc>
              <a:buNone/>
            </a:pPr>
            <a:endParaRPr lang="en-US" altLang="zh-CN" sz="2400" dirty="0" smtClean="0">
              <a:solidFill>
                <a:srgbClr val="C00000"/>
              </a:solidFill>
            </a:endParaRPr>
          </a:p>
        </p:txBody>
      </p:sp>
      <p:pic>
        <p:nvPicPr>
          <p:cNvPr id="5" name="Picture 4" descr="C:\Users\jcc60\Desktop\singapore airlines logo.jpg"/>
          <p:cNvPicPr>
            <a:picLocks noChangeAspect="1" noChangeArrowheads="1"/>
          </p:cNvPicPr>
          <p:nvPr/>
        </p:nvPicPr>
        <p:blipFill>
          <a:blip r:embed="rId2" cstate="print"/>
          <a:srcRect/>
          <a:stretch>
            <a:fillRect/>
          </a:stretch>
        </p:blipFill>
        <p:spPr bwMode="auto">
          <a:xfrm>
            <a:off x="7596336" y="1"/>
            <a:ext cx="1547664" cy="980727"/>
          </a:xfrm>
          <a:prstGeom prst="rect">
            <a:avLst/>
          </a:prstGeom>
          <a:noFill/>
          <a:ln w="9525">
            <a:noFill/>
            <a:miter lim="800000"/>
            <a:headEnd/>
            <a:tailEnd/>
          </a:ln>
        </p:spPr>
      </p:pic>
    </p:spTree>
    <p:extLst>
      <p:ext uri="{BB962C8B-B14F-4D97-AF65-F5344CB8AC3E}">
        <p14:creationId xmlns:p14="http://schemas.microsoft.com/office/powerpoint/2010/main" val="415894373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p:cNvPicPr>
            <a:picLocks noGrp="1" noChangeAspect="1" noChangeArrowheads="1"/>
          </p:cNvPicPr>
          <p:nvPr>
            <p:ph idx="1"/>
          </p:nvPr>
        </p:nvPicPr>
        <p:blipFill>
          <a:blip r:embed="rId2" cstate="print"/>
          <a:srcRect/>
          <a:stretch>
            <a:fillRect/>
          </a:stretch>
        </p:blipFill>
        <p:spPr>
          <a:xfrm>
            <a:off x="0" y="1052737"/>
            <a:ext cx="9144000" cy="5805263"/>
          </a:xfrm>
        </p:spPr>
      </p:pic>
      <p:pic>
        <p:nvPicPr>
          <p:cNvPr id="4" name="Picture 3" descr="C:\Users\jcc60\Desktop\singapore airlines logo.jpg"/>
          <p:cNvPicPr>
            <a:picLocks noChangeAspect="1" noChangeArrowheads="1"/>
          </p:cNvPicPr>
          <p:nvPr/>
        </p:nvPicPr>
        <p:blipFill>
          <a:blip r:embed="rId3" cstate="print"/>
          <a:srcRect/>
          <a:stretch>
            <a:fillRect/>
          </a:stretch>
        </p:blipFill>
        <p:spPr bwMode="auto">
          <a:xfrm>
            <a:off x="7596336" y="1"/>
            <a:ext cx="1547664" cy="980727"/>
          </a:xfrm>
          <a:prstGeom prst="rect">
            <a:avLst/>
          </a:prstGeom>
          <a:noFill/>
          <a:ln w="9525">
            <a:noFill/>
            <a:miter lim="800000"/>
            <a:headEnd/>
            <a:tailEnd/>
          </a:ln>
        </p:spPr>
      </p:pic>
      <p:sp>
        <p:nvSpPr>
          <p:cNvPr id="2" name="TextBox 1"/>
          <p:cNvSpPr txBox="1"/>
          <p:nvPr/>
        </p:nvSpPr>
        <p:spPr>
          <a:xfrm>
            <a:off x="-12328" y="260648"/>
            <a:ext cx="6372200" cy="769441"/>
          </a:xfrm>
          <a:prstGeom prst="rect">
            <a:avLst/>
          </a:prstGeom>
          <a:noFill/>
          <a:effectLst/>
        </p:spPr>
        <p:txBody>
          <a:bodyPr wrap="square" rtlCol="0">
            <a:spAutoFit/>
          </a:bodyPr>
          <a:lstStyle/>
          <a:p>
            <a:r>
              <a:rPr lang="en-US" sz="4400" dirty="0" smtClean="0"/>
              <a:t>Shareholdings Information</a:t>
            </a:r>
            <a:endParaRPr lang="en-US" sz="44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p:cNvPicPr>
            <a:picLocks noGrp="1" noChangeAspect="1" noChangeArrowheads="1"/>
          </p:cNvPicPr>
          <p:nvPr>
            <p:ph idx="1"/>
          </p:nvPr>
        </p:nvPicPr>
        <p:blipFill>
          <a:blip r:embed="rId2" cstate="print"/>
          <a:srcRect/>
          <a:stretch>
            <a:fillRect/>
          </a:stretch>
        </p:blipFill>
        <p:spPr>
          <a:xfrm>
            <a:off x="0" y="1052736"/>
            <a:ext cx="9143999" cy="5805264"/>
          </a:xfrm>
        </p:spPr>
      </p:pic>
      <p:pic>
        <p:nvPicPr>
          <p:cNvPr id="8195" name="Picture 3" descr="C:\Users\jcc60\Desktop\singapore airlines logo.jpg"/>
          <p:cNvPicPr>
            <a:picLocks noChangeAspect="1" noChangeArrowheads="1"/>
          </p:cNvPicPr>
          <p:nvPr/>
        </p:nvPicPr>
        <p:blipFill>
          <a:blip r:embed="rId3" cstate="print"/>
          <a:srcRect/>
          <a:stretch>
            <a:fillRect/>
          </a:stretch>
        </p:blipFill>
        <p:spPr bwMode="auto">
          <a:xfrm>
            <a:off x="7740352" y="11253"/>
            <a:ext cx="1403648" cy="969475"/>
          </a:xfrm>
          <a:prstGeom prst="rect">
            <a:avLst/>
          </a:prstGeom>
          <a:noFill/>
          <a:ln w="9525">
            <a:noFill/>
            <a:miter lim="800000"/>
            <a:headEnd/>
            <a:tailEnd/>
          </a:ln>
        </p:spPr>
      </p:pic>
      <p:sp>
        <p:nvSpPr>
          <p:cNvPr id="2" name="TextBox 1"/>
          <p:cNvSpPr txBox="1"/>
          <p:nvPr/>
        </p:nvSpPr>
        <p:spPr>
          <a:xfrm>
            <a:off x="0" y="260648"/>
            <a:ext cx="6516216" cy="769441"/>
          </a:xfrm>
          <a:prstGeom prst="rect">
            <a:avLst/>
          </a:prstGeom>
          <a:noFill/>
        </p:spPr>
        <p:txBody>
          <a:bodyPr wrap="square" rtlCol="0">
            <a:spAutoFit/>
          </a:bodyPr>
          <a:lstStyle/>
          <a:p>
            <a:r>
              <a:rPr lang="en-US" sz="4400" dirty="0" smtClean="0">
                <a:latin typeface="+mj-lt"/>
              </a:rPr>
              <a:t>Group Fleet Profile</a:t>
            </a:r>
            <a:endParaRPr lang="en-US" sz="4400" dirty="0">
              <a:latin typeface="+mj-lt"/>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CA" dirty="0" smtClean="0">
                <a:solidFill>
                  <a:srgbClr val="000000"/>
                </a:solidFill>
              </a:rPr>
              <a:t>ROUTE</a:t>
            </a:r>
            <a:r>
              <a:rPr lang="en-CA" dirty="0" smtClean="0"/>
              <a:t> </a:t>
            </a:r>
            <a:r>
              <a:rPr lang="en-CA" dirty="0" smtClean="0">
                <a:solidFill>
                  <a:srgbClr val="000000"/>
                </a:solidFill>
              </a:rPr>
              <a:t>GRAPH</a:t>
            </a:r>
          </a:p>
        </p:txBody>
      </p:sp>
      <p:pic>
        <p:nvPicPr>
          <p:cNvPr id="9219" name="Picture 2"/>
          <p:cNvPicPr>
            <a:picLocks noGrp="1" noChangeAspect="1" noChangeArrowheads="1"/>
          </p:cNvPicPr>
          <p:nvPr>
            <p:ph idx="1"/>
          </p:nvPr>
        </p:nvPicPr>
        <p:blipFill>
          <a:blip r:embed="rId2" cstate="print"/>
          <a:srcRect/>
          <a:stretch>
            <a:fillRect/>
          </a:stretch>
        </p:blipFill>
        <p:spPr>
          <a:xfrm>
            <a:off x="27863" y="1052736"/>
            <a:ext cx="9116137" cy="5805264"/>
          </a:xfrm>
        </p:spPr>
      </p:pic>
      <p:pic>
        <p:nvPicPr>
          <p:cNvPr id="4" name="Picture 3" descr="C:\Users\jcc60\Desktop\singapore airlines logo.jpg"/>
          <p:cNvPicPr>
            <a:picLocks noChangeAspect="1" noChangeArrowheads="1"/>
          </p:cNvPicPr>
          <p:nvPr/>
        </p:nvPicPr>
        <p:blipFill>
          <a:blip r:embed="rId3" cstate="print"/>
          <a:srcRect/>
          <a:stretch>
            <a:fillRect/>
          </a:stretch>
        </p:blipFill>
        <p:spPr bwMode="auto">
          <a:xfrm>
            <a:off x="7596336" y="1"/>
            <a:ext cx="1547664" cy="9807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Route Structure</a:t>
            </a:r>
            <a:endParaRPr lang="en-US" sz="4800" dirty="0"/>
          </a:p>
        </p:txBody>
      </p:sp>
      <p:sp>
        <p:nvSpPr>
          <p:cNvPr id="3" name="Content Placeholder 2"/>
          <p:cNvSpPr>
            <a:spLocks noGrp="1"/>
          </p:cNvSpPr>
          <p:nvPr>
            <p:ph idx="1"/>
          </p:nvPr>
        </p:nvSpPr>
        <p:spPr>
          <a:xfrm>
            <a:off x="428596" y="1500174"/>
            <a:ext cx="8229600" cy="4525963"/>
          </a:xfrm>
        </p:spPr>
        <p:txBody>
          <a:bodyPr/>
          <a:lstStyle/>
          <a:p>
            <a:pPr marL="0" indent="0">
              <a:buNone/>
            </a:pPr>
            <a:r>
              <a:rPr lang="en-US" sz="2800" dirty="0"/>
              <a:t>Point-to-Point System:</a:t>
            </a:r>
          </a:p>
          <a:p>
            <a:pPr lvl="1">
              <a:lnSpc>
                <a:spcPct val="90000"/>
              </a:lnSpc>
              <a:buFont typeface="Wingdings" charset="2"/>
              <a:buChar char="ü"/>
            </a:pPr>
            <a:r>
              <a:rPr lang="en-CA" sz="2400" dirty="0">
                <a:latin typeface="Calibri" pitchFamily="34" charset="0"/>
                <a:cs typeface="Calibri" pitchFamily="34" charset="0"/>
              </a:rPr>
              <a:t>Used by low-cost (discount) carrier</a:t>
            </a:r>
          </a:p>
          <a:p>
            <a:pPr lvl="2">
              <a:lnSpc>
                <a:spcPct val="90000"/>
              </a:lnSpc>
              <a:buFont typeface="Wingdings" charset="2"/>
              <a:buChar char="v"/>
            </a:pPr>
            <a:r>
              <a:rPr lang="en-CA" sz="1900" dirty="0">
                <a:latin typeface="Calibri" pitchFamily="34" charset="0"/>
                <a:cs typeface="Calibri" pitchFamily="34" charset="0"/>
              </a:rPr>
              <a:t>Shorter routes, usually regional/domestic</a:t>
            </a:r>
          </a:p>
          <a:p>
            <a:pPr lvl="2">
              <a:lnSpc>
                <a:spcPct val="90000"/>
              </a:lnSpc>
              <a:buFont typeface="Wingdings" charset="2"/>
              <a:buChar char="v"/>
            </a:pPr>
            <a:r>
              <a:rPr lang="en-CA" sz="1900" dirty="0">
                <a:latin typeface="Calibri" pitchFamily="34" charset="0"/>
                <a:cs typeface="Calibri" pitchFamily="34" charset="0"/>
              </a:rPr>
              <a:t>Decreased connection &amp; travel time</a:t>
            </a:r>
          </a:p>
          <a:p>
            <a:pPr lvl="2">
              <a:lnSpc>
                <a:spcPct val="90000"/>
              </a:lnSpc>
              <a:buFont typeface="Wingdings" charset="2"/>
              <a:buChar char="v"/>
            </a:pPr>
            <a:r>
              <a:rPr lang="en-CA" sz="1900" dirty="0">
                <a:latin typeface="Calibri" pitchFamily="34" charset="0"/>
                <a:cs typeface="Calibri" pitchFamily="34" charset="0"/>
              </a:rPr>
              <a:t>Increased utilization leads to lower unit cost</a:t>
            </a:r>
          </a:p>
          <a:p>
            <a:pPr lvl="2">
              <a:lnSpc>
                <a:spcPct val="90000"/>
              </a:lnSpc>
              <a:buFont typeface="Wingdings" charset="2"/>
              <a:buChar char="v"/>
            </a:pPr>
            <a:r>
              <a:rPr lang="en-CA" sz="1900" dirty="0">
                <a:latin typeface="Calibri" pitchFamily="34" charset="0"/>
                <a:cs typeface="Calibri" pitchFamily="34" charset="0"/>
              </a:rPr>
              <a:t>Avoid domino effect</a:t>
            </a:r>
          </a:p>
          <a:p>
            <a:pPr lvl="2">
              <a:lnSpc>
                <a:spcPct val="90000"/>
              </a:lnSpc>
              <a:buFont typeface="Wingdings" charset="2"/>
              <a:buChar char="v"/>
            </a:pPr>
            <a:r>
              <a:rPr lang="en-CA" sz="1900" dirty="0">
                <a:latin typeface="Calibri" pitchFamily="34" charset="0"/>
                <a:cs typeface="Calibri" pitchFamily="34" charset="0"/>
              </a:rPr>
              <a:t>Require more routes</a:t>
            </a:r>
          </a:p>
          <a:p>
            <a:pPr lvl="2">
              <a:lnSpc>
                <a:spcPct val="90000"/>
              </a:lnSpc>
              <a:buFont typeface="Wingdings" charset="2"/>
              <a:buChar char="v"/>
            </a:pPr>
            <a:r>
              <a:rPr lang="en-CA" sz="1900" dirty="0">
                <a:latin typeface="Calibri" pitchFamily="34" charset="0"/>
                <a:cs typeface="Calibri" pitchFamily="34" charset="0"/>
              </a:rPr>
              <a:t>Less flexibility in destination</a:t>
            </a:r>
          </a:p>
          <a:p>
            <a:pPr lvl="2">
              <a:lnSpc>
                <a:spcPct val="90000"/>
              </a:lnSpc>
              <a:buFont typeface="Wingdings" charset="2"/>
              <a:buChar char="v"/>
            </a:pPr>
            <a:r>
              <a:rPr lang="en-CA" sz="1900" dirty="0">
                <a:latin typeface="Calibri" pitchFamily="34" charset="0"/>
                <a:cs typeface="Calibri" pitchFamily="34" charset="0"/>
              </a:rPr>
              <a:t>Southwest Airline (hybrid)</a:t>
            </a:r>
          </a:p>
          <a:p>
            <a:endParaRPr lang="en-US" dirty="0"/>
          </a:p>
        </p:txBody>
      </p:sp>
      <p:pic>
        <p:nvPicPr>
          <p:cNvPr id="4" name="Picture 34" descr="Picture2"/>
          <p:cNvPicPr>
            <a:picLocks noChangeAspect="1" noChangeArrowheads="1"/>
          </p:cNvPicPr>
          <p:nvPr/>
        </p:nvPicPr>
        <p:blipFill>
          <a:blip r:embed="rId2" cstate="print"/>
          <a:srcRect/>
          <a:stretch>
            <a:fillRect/>
          </a:stretch>
        </p:blipFill>
        <p:spPr bwMode="auto">
          <a:xfrm>
            <a:off x="5213729" y="4714884"/>
            <a:ext cx="3357466" cy="1630769"/>
          </a:xfrm>
          <a:prstGeom prst="rect">
            <a:avLst/>
          </a:prstGeom>
          <a:ln>
            <a:noFill/>
          </a:ln>
          <a:effectLst>
            <a:softEdge rad="112500"/>
          </a:effectLst>
        </p:spPr>
      </p:pic>
    </p:spTree>
    <p:extLst>
      <p:ext uri="{BB962C8B-B14F-4D97-AF65-F5344CB8AC3E}">
        <p14:creationId xmlns:p14="http://schemas.microsoft.com/office/powerpoint/2010/main" val="44553928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CA" dirty="0" smtClean="0">
                <a:solidFill>
                  <a:srgbClr val="000000"/>
                </a:solidFill>
              </a:rPr>
              <a:t>Management Team</a:t>
            </a:r>
          </a:p>
        </p:txBody>
      </p:sp>
      <p:sp>
        <p:nvSpPr>
          <p:cNvPr id="10243" name="Content Placeholder 2"/>
          <p:cNvSpPr>
            <a:spLocks noGrp="1"/>
          </p:cNvSpPr>
          <p:nvPr>
            <p:ph idx="1"/>
          </p:nvPr>
        </p:nvSpPr>
        <p:spPr>
          <a:xfrm>
            <a:off x="457200" y="1600200"/>
            <a:ext cx="5194300" cy="4525963"/>
          </a:xfrm>
        </p:spPr>
        <p:txBody>
          <a:bodyPr/>
          <a:lstStyle/>
          <a:p>
            <a:pPr eaLnBrk="1" hangingPunct="1">
              <a:lnSpc>
                <a:spcPct val="80000"/>
              </a:lnSpc>
              <a:buFont typeface="Arial" charset="0"/>
              <a:buNone/>
            </a:pPr>
            <a:r>
              <a:rPr lang="en-CA" sz="2200" b="1" smtClean="0">
                <a:solidFill>
                  <a:srgbClr val="376092"/>
                </a:solidFill>
              </a:rPr>
              <a:t>Stephen Lee Ching Yen</a:t>
            </a:r>
          </a:p>
          <a:p>
            <a:pPr eaLnBrk="1" hangingPunct="1">
              <a:lnSpc>
                <a:spcPct val="80000"/>
              </a:lnSpc>
              <a:buFont typeface="Franklin Gothic Book" pitchFamily="34" charset="0"/>
              <a:buChar char="☺"/>
            </a:pPr>
            <a:endParaRPr lang="en-CA" sz="1800" smtClean="0"/>
          </a:p>
          <a:p>
            <a:pPr lvl="1" eaLnBrk="1" hangingPunct="1">
              <a:lnSpc>
                <a:spcPct val="80000"/>
              </a:lnSpc>
            </a:pPr>
            <a:r>
              <a:rPr lang="en-US" altLang="zh-CN" sz="1600" smtClean="0"/>
              <a:t>BOD Chairman </a:t>
            </a:r>
          </a:p>
          <a:p>
            <a:pPr lvl="1" eaLnBrk="1" hangingPunct="1">
              <a:lnSpc>
                <a:spcPct val="80000"/>
              </a:lnSpc>
              <a:buFont typeface="Franklin Gothic Book" pitchFamily="34" charset="0"/>
              <a:buChar char="☺"/>
            </a:pPr>
            <a:endParaRPr lang="en-US" sz="1600" smtClean="0"/>
          </a:p>
          <a:p>
            <a:pPr lvl="1" eaLnBrk="1" hangingPunct="1">
              <a:lnSpc>
                <a:spcPct val="80000"/>
              </a:lnSpc>
            </a:pPr>
            <a:r>
              <a:rPr lang="en-US" sz="1600" smtClean="0"/>
              <a:t>Became chairman of BOD in 2006</a:t>
            </a:r>
          </a:p>
          <a:p>
            <a:pPr lvl="1" eaLnBrk="1" hangingPunct="1">
              <a:lnSpc>
                <a:spcPct val="80000"/>
              </a:lnSpc>
              <a:buFont typeface="Franklin Gothic Book" pitchFamily="34" charset="0"/>
              <a:buChar char="☺"/>
            </a:pPr>
            <a:endParaRPr lang="en-US" sz="1600" smtClean="0"/>
          </a:p>
          <a:p>
            <a:pPr lvl="1" eaLnBrk="1" hangingPunct="1">
              <a:lnSpc>
                <a:spcPct val="80000"/>
              </a:lnSpc>
            </a:pPr>
            <a:r>
              <a:rPr lang="en-US" sz="1600" smtClean="0"/>
              <a:t>Managing Director of Shanghai Commercial &amp; Savings Bank (Taiwan) and Great Malaysia Textile Investments Pte Ltd</a:t>
            </a:r>
          </a:p>
          <a:p>
            <a:pPr lvl="1" eaLnBrk="1" hangingPunct="1">
              <a:lnSpc>
                <a:spcPct val="80000"/>
              </a:lnSpc>
              <a:buFont typeface="Franklin Gothic Book" pitchFamily="34" charset="0"/>
              <a:buChar char="☺"/>
            </a:pPr>
            <a:endParaRPr lang="en-US" sz="1600" smtClean="0"/>
          </a:p>
          <a:p>
            <a:pPr lvl="1" eaLnBrk="1" hangingPunct="1">
              <a:lnSpc>
                <a:spcPct val="80000"/>
              </a:lnSpc>
            </a:pPr>
            <a:r>
              <a:rPr lang="en-US" sz="1600" smtClean="0"/>
              <a:t>President of the Singapore National Employers’ Federation since 1988 and is a Council Member of the Singapore National Wages Council</a:t>
            </a:r>
          </a:p>
          <a:p>
            <a:pPr lvl="1" eaLnBrk="1" hangingPunct="1">
              <a:lnSpc>
                <a:spcPct val="80000"/>
              </a:lnSpc>
              <a:buFont typeface="Franklin Gothic Book" pitchFamily="34" charset="0"/>
              <a:buChar char="☺"/>
            </a:pPr>
            <a:endParaRPr lang="en-US" sz="1600" smtClean="0"/>
          </a:p>
          <a:p>
            <a:pPr lvl="1" eaLnBrk="1" hangingPunct="1">
              <a:lnSpc>
                <a:spcPct val="80000"/>
              </a:lnSpc>
            </a:pPr>
            <a:r>
              <a:rPr lang="en-US" sz="1600" smtClean="0"/>
              <a:t>Nominated Member of Parliament from 1994-1997 </a:t>
            </a:r>
          </a:p>
          <a:p>
            <a:pPr lvl="1" eaLnBrk="1" hangingPunct="1">
              <a:lnSpc>
                <a:spcPct val="80000"/>
              </a:lnSpc>
              <a:buFont typeface="Franklin Gothic Book" pitchFamily="34" charset="0"/>
              <a:buChar char="☺"/>
            </a:pPr>
            <a:endParaRPr lang="en-US" sz="1600" smtClean="0"/>
          </a:p>
          <a:p>
            <a:pPr lvl="1" eaLnBrk="1" hangingPunct="1">
              <a:lnSpc>
                <a:spcPct val="80000"/>
              </a:lnSpc>
            </a:pPr>
            <a:r>
              <a:rPr lang="en-US" sz="1600" smtClean="0"/>
              <a:t>Graduated from Northwestern University, Illinois, USA in 1973, MBA</a:t>
            </a:r>
          </a:p>
          <a:p>
            <a:pPr eaLnBrk="1" hangingPunct="1">
              <a:lnSpc>
                <a:spcPct val="80000"/>
              </a:lnSpc>
            </a:pPr>
            <a:endParaRPr lang="en-CA" sz="1800" smtClean="0"/>
          </a:p>
        </p:txBody>
      </p:sp>
      <p:pic>
        <p:nvPicPr>
          <p:cNvPr id="10244" name="Picture 2" descr="http://www.singaporebrand.org/wp-content/uploads/stephenlee.jpg"/>
          <p:cNvPicPr>
            <a:picLocks noChangeAspect="1" noChangeArrowheads="1"/>
          </p:cNvPicPr>
          <p:nvPr/>
        </p:nvPicPr>
        <p:blipFill>
          <a:blip r:embed="rId2" cstate="print"/>
          <a:srcRect/>
          <a:stretch>
            <a:fillRect/>
          </a:stretch>
        </p:blipFill>
        <p:spPr bwMode="auto">
          <a:xfrm>
            <a:off x="6708775" y="1628775"/>
            <a:ext cx="2062163" cy="3092450"/>
          </a:xfrm>
          <a:prstGeom prst="rect">
            <a:avLst/>
          </a:prstGeom>
          <a:noFill/>
          <a:ln w="9525">
            <a:noFill/>
            <a:miter lim="800000"/>
            <a:headEnd/>
            <a:tailEnd/>
          </a:ln>
        </p:spPr>
      </p:pic>
      <p:pic>
        <p:nvPicPr>
          <p:cNvPr id="5" name="Picture 3" descr="C:\Users\jcc60\Desktop\singapore airlines logo.jpg"/>
          <p:cNvPicPr>
            <a:picLocks noChangeAspect="1" noChangeArrowheads="1"/>
          </p:cNvPicPr>
          <p:nvPr/>
        </p:nvPicPr>
        <p:blipFill>
          <a:blip r:embed="rId3" cstate="print"/>
          <a:srcRect/>
          <a:stretch>
            <a:fillRect/>
          </a:stretch>
        </p:blipFill>
        <p:spPr bwMode="auto">
          <a:xfrm>
            <a:off x="7524328" y="1"/>
            <a:ext cx="1619672" cy="9807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457200" y="1052513"/>
            <a:ext cx="5194300" cy="5073650"/>
          </a:xfrm>
        </p:spPr>
        <p:txBody>
          <a:bodyPr/>
          <a:lstStyle/>
          <a:p>
            <a:pPr eaLnBrk="1" hangingPunct="1">
              <a:lnSpc>
                <a:spcPct val="80000"/>
              </a:lnSpc>
              <a:buFont typeface="Arial" charset="0"/>
              <a:buNone/>
            </a:pPr>
            <a:r>
              <a:rPr lang="en-US" sz="2000" b="1" smtClean="0">
                <a:solidFill>
                  <a:srgbClr val="376092"/>
                </a:solidFill>
              </a:rPr>
              <a:t>Goh Choon Phong</a:t>
            </a:r>
            <a:endParaRPr lang="en-CA" sz="2000" b="1" smtClean="0">
              <a:solidFill>
                <a:srgbClr val="376092"/>
              </a:solidFill>
            </a:endParaRPr>
          </a:p>
          <a:p>
            <a:pPr lvl="1" eaLnBrk="1" hangingPunct="1">
              <a:lnSpc>
                <a:spcPct val="80000"/>
              </a:lnSpc>
              <a:buFont typeface="Franklin Gothic Book" pitchFamily="34" charset="0"/>
              <a:buChar char="☺"/>
            </a:pPr>
            <a:endParaRPr lang="en-US" altLang="zh-CN" sz="1800" b="1" smtClean="0">
              <a:solidFill>
                <a:srgbClr val="C00000"/>
              </a:solidFill>
            </a:endParaRPr>
          </a:p>
          <a:p>
            <a:pPr lvl="1" eaLnBrk="1" hangingPunct="1">
              <a:lnSpc>
                <a:spcPct val="80000"/>
              </a:lnSpc>
            </a:pPr>
            <a:r>
              <a:rPr lang="en-US" altLang="zh-CN" sz="1800" smtClean="0"/>
              <a:t>Director and CEO </a:t>
            </a:r>
          </a:p>
          <a:p>
            <a:pPr lvl="1" eaLnBrk="1" hangingPunct="1">
              <a:lnSpc>
                <a:spcPct val="80000"/>
              </a:lnSpc>
            </a:pPr>
            <a:endParaRPr lang="en-US" sz="1800" smtClean="0"/>
          </a:p>
          <a:p>
            <a:pPr lvl="1" eaLnBrk="1" hangingPunct="1">
              <a:lnSpc>
                <a:spcPct val="80000"/>
              </a:lnSpc>
            </a:pPr>
            <a:r>
              <a:rPr lang="en-US" sz="1800" smtClean="0"/>
              <a:t>Appointed Director in 2010 and CEO On 1 January 2011</a:t>
            </a:r>
          </a:p>
          <a:p>
            <a:pPr lvl="1" eaLnBrk="1" hangingPunct="1">
              <a:lnSpc>
                <a:spcPct val="80000"/>
              </a:lnSpc>
              <a:buFont typeface="Franklin Gothic Book" pitchFamily="34" charset="0"/>
              <a:buChar char="☺"/>
            </a:pPr>
            <a:endParaRPr lang="en-US" sz="1800" smtClean="0"/>
          </a:p>
          <a:p>
            <a:pPr lvl="1" eaLnBrk="1" hangingPunct="1">
              <a:lnSpc>
                <a:spcPct val="80000"/>
              </a:lnSpc>
            </a:pPr>
            <a:r>
              <a:rPr lang="en-US" sz="1800" smtClean="0"/>
              <a:t>Join SIA since 1990 and held senior management positions in various divisions in Singapore and overseas</a:t>
            </a:r>
          </a:p>
          <a:p>
            <a:pPr lvl="1" eaLnBrk="1" hangingPunct="1">
              <a:lnSpc>
                <a:spcPct val="80000"/>
              </a:lnSpc>
              <a:buFont typeface="Franklin Gothic Book" pitchFamily="34" charset="0"/>
              <a:buChar char="☺"/>
            </a:pPr>
            <a:endParaRPr lang="en-US" sz="1800" smtClean="0"/>
          </a:p>
          <a:p>
            <a:pPr lvl="1" eaLnBrk="1" hangingPunct="1">
              <a:lnSpc>
                <a:spcPct val="80000"/>
              </a:lnSpc>
            </a:pPr>
            <a:r>
              <a:rPr lang="en-US" sz="1800" smtClean="0"/>
              <a:t>President of the Singapore Airlines Cargo Pte Lid from 2006 to 2010 and was EVP for Marketing and the Regions</a:t>
            </a:r>
          </a:p>
          <a:p>
            <a:pPr lvl="1" eaLnBrk="1" hangingPunct="1">
              <a:lnSpc>
                <a:spcPct val="80000"/>
              </a:lnSpc>
              <a:buFont typeface="Franklin Gothic Book" pitchFamily="34" charset="0"/>
              <a:buChar char="☺"/>
            </a:pPr>
            <a:endParaRPr lang="en-CA" sz="1800" smtClean="0"/>
          </a:p>
          <a:p>
            <a:pPr lvl="1" eaLnBrk="1" hangingPunct="1">
              <a:lnSpc>
                <a:spcPct val="80000"/>
              </a:lnSpc>
              <a:buFont typeface="Franklin Gothic Book" pitchFamily="34" charset="0"/>
              <a:buChar char="☺"/>
            </a:pPr>
            <a:endParaRPr lang="en-CA" sz="1800" smtClean="0"/>
          </a:p>
          <a:p>
            <a:pPr lvl="1" eaLnBrk="1" hangingPunct="1">
              <a:lnSpc>
                <a:spcPct val="80000"/>
              </a:lnSpc>
            </a:pPr>
            <a:r>
              <a:rPr lang="en-CA" sz="1800" smtClean="0"/>
              <a:t>Received undergraduate degree and a graduate degree from the Massachusetts Institute of Technology.</a:t>
            </a:r>
            <a:endParaRPr lang="en-US" sz="1800" smtClean="0"/>
          </a:p>
          <a:p>
            <a:pPr eaLnBrk="1" hangingPunct="1">
              <a:lnSpc>
                <a:spcPct val="80000"/>
              </a:lnSpc>
            </a:pPr>
            <a:endParaRPr lang="en-CA" sz="2000" smtClean="0"/>
          </a:p>
        </p:txBody>
      </p:sp>
      <p:pic>
        <p:nvPicPr>
          <p:cNvPr id="11267" name="Picture 2" descr="http://www.asiatatler.com/singapore/sites/default/files/imagecache/Story_full-638/asia_tatler_singapore/stories/People/Goh-Choon-Phong.jpg"/>
          <p:cNvPicPr>
            <a:picLocks noChangeAspect="1" noChangeArrowheads="1"/>
          </p:cNvPicPr>
          <p:nvPr/>
        </p:nvPicPr>
        <p:blipFill>
          <a:blip r:embed="rId2" cstate="print"/>
          <a:srcRect/>
          <a:stretch>
            <a:fillRect/>
          </a:stretch>
        </p:blipFill>
        <p:spPr bwMode="auto">
          <a:xfrm>
            <a:off x="5867400" y="1412875"/>
            <a:ext cx="3105150" cy="4346575"/>
          </a:xfrm>
          <a:prstGeom prst="rect">
            <a:avLst/>
          </a:prstGeom>
          <a:noFill/>
          <a:ln w="9525">
            <a:noFill/>
            <a:miter lim="800000"/>
            <a:headEnd/>
            <a:tailEnd/>
          </a:ln>
        </p:spPr>
      </p:pic>
      <p:pic>
        <p:nvPicPr>
          <p:cNvPr id="4" name="Picture 3" descr="C:\Users\jcc60\Desktop\singapore airlines logo.jpg"/>
          <p:cNvPicPr>
            <a:picLocks noChangeAspect="1" noChangeArrowheads="1"/>
          </p:cNvPicPr>
          <p:nvPr/>
        </p:nvPicPr>
        <p:blipFill>
          <a:blip r:embed="rId3" cstate="print"/>
          <a:srcRect/>
          <a:stretch>
            <a:fillRect/>
          </a:stretch>
        </p:blipFill>
        <p:spPr bwMode="auto">
          <a:xfrm>
            <a:off x="7452320" y="0"/>
            <a:ext cx="1691680" cy="980728"/>
          </a:xfrm>
          <a:prstGeom prst="rect">
            <a:avLst/>
          </a:prstGeom>
          <a:noFill/>
          <a:ln w="9525">
            <a:noFill/>
            <a:miter lim="800000"/>
            <a:headEnd/>
            <a:tailEnd/>
          </a:ln>
        </p:spPr>
      </p:pic>
      <p:sp>
        <p:nvSpPr>
          <p:cNvPr id="2" name="Rectangle 1"/>
          <p:cNvSpPr/>
          <p:nvPr/>
        </p:nvSpPr>
        <p:spPr>
          <a:xfrm>
            <a:off x="107504" y="332656"/>
            <a:ext cx="4671722" cy="769441"/>
          </a:xfrm>
          <a:prstGeom prst="rect">
            <a:avLst/>
          </a:prstGeom>
        </p:spPr>
        <p:txBody>
          <a:bodyPr wrap="none">
            <a:spAutoFit/>
          </a:bodyPr>
          <a:lstStyle/>
          <a:p>
            <a:r>
              <a:rPr lang="en-CA" sz="4400" dirty="0">
                <a:solidFill>
                  <a:srgbClr val="000000"/>
                </a:solidFill>
                <a:latin typeface="+mj-lt"/>
              </a:rPr>
              <a:t>Management Team</a:t>
            </a:r>
            <a:endParaRPr lang="en-US" sz="4400" dirty="0">
              <a:solidFill>
                <a:srgbClr val="000000"/>
              </a:solidFill>
              <a:latin typeface="+mj-lt"/>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CA" dirty="0" smtClean="0">
                <a:solidFill>
                  <a:srgbClr val="000000"/>
                </a:solidFill>
              </a:rPr>
              <a:t>SWOT Analysis</a:t>
            </a:r>
          </a:p>
        </p:txBody>
      </p:sp>
      <p:sp>
        <p:nvSpPr>
          <p:cNvPr id="12291" name="Content Placeholder 2"/>
          <p:cNvSpPr>
            <a:spLocks noGrp="1"/>
          </p:cNvSpPr>
          <p:nvPr>
            <p:ph idx="1"/>
          </p:nvPr>
        </p:nvSpPr>
        <p:spPr>
          <a:xfrm>
            <a:off x="457200" y="1600200"/>
            <a:ext cx="3898900" cy="4525963"/>
          </a:xfrm>
        </p:spPr>
        <p:txBody>
          <a:bodyPr/>
          <a:lstStyle/>
          <a:p>
            <a:pPr eaLnBrk="1" hangingPunct="1"/>
            <a:r>
              <a:rPr lang="en-CA" sz="2000" dirty="0" smtClean="0"/>
              <a:t>Strengths</a:t>
            </a:r>
          </a:p>
          <a:p>
            <a:pPr eaLnBrk="1" hangingPunct="1">
              <a:buFont typeface="Wingdings" pitchFamily="2" charset="2"/>
              <a:buChar char="Ø"/>
            </a:pPr>
            <a:r>
              <a:rPr lang="en-CA" sz="2000" dirty="0" smtClean="0"/>
              <a:t>service quality, unmatched environment, clean and sanitized food and unparalleled security</a:t>
            </a:r>
          </a:p>
          <a:p>
            <a:pPr eaLnBrk="1" hangingPunct="1">
              <a:buFont typeface="Wingdings" pitchFamily="2" charset="2"/>
              <a:buChar char="Ø"/>
            </a:pPr>
            <a:r>
              <a:rPr lang="en-CA" sz="2000" dirty="0" smtClean="0"/>
              <a:t>legitimate quality, paramount technology and brand strategy </a:t>
            </a:r>
          </a:p>
          <a:p>
            <a:pPr eaLnBrk="1" hangingPunct="1">
              <a:buFont typeface="Wingdings" pitchFamily="2" charset="2"/>
              <a:buChar char="Ø"/>
            </a:pPr>
            <a:r>
              <a:rPr lang="en-CA" sz="2000" dirty="0" smtClean="0"/>
              <a:t>It stood first to soar Airbus Super jumbo A-380 IN 2006 and is also known for its sub-branded aircrafts like 777 jubilee and 747 mega top</a:t>
            </a:r>
          </a:p>
        </p:txBody>
      </p:sp>
      <p:sp>
        <p:nvSpPr>
          <p:cNvPr id="12292" name="TextBox 5"/>
          <p:cNvSpPr txBox="1">
            <a:spLocks noChangeArrowheads="1"/>
          </p:cNvSpPr>
          <p:nvPr/>
        </p:nvSpPr>
        <p:spPr bwMode="auto">
          <a:xfrm>
            <a:off x="4787900" y="1628800"/>
            <a:ext cx="3529013" cy="4093428"/>
          </a:xfrm>
          <a:prstGeom prst="rect">
            <a:avLst/>
          </a:prstGeom>
          <a:noFill/>
          <a:ln w="9525">
            <a:noFill/>
            <a:miter lim="800000"/>
            <a:headEnd/>
            <a:tailEnd/>
          </a:ln>
        </p:spPr>
        <p:txBody>
          <a:bodyPr>
            <a:spAutoFit/>
          </a:bodyPr>
          <a:lstStyle/>
          <a:p>
            <a:r>
              <a:rPr lang="en-CA" sz="2000" dirty="0" smtClean="0"/>
              <a:t>Weakness</a:t>
            </a:r>
            <a:endParaRPr lang="en-CA" sz="2000" dirty="0"/>
          </a:p>
          <a:p>
            <a:pPr>
              <a:buFont typeface="Wingdings" pitchFamily="2" charset="2"/>
              <a:buChar char="Ø"/>
            </a:pPr>
            <a:r>
              <a:rPr lang="en-CA" sz="2000" dirty="0"/>
              <a:t>It is too expensive to travel for middle class people </a:t>
            </a:r>
          </a:p>
          <a:p>
            <a:endParaRPr lang="en-CA" sz="2000" dirty="0"/>
          </a:p>
          <a:p>
            <a:pPr>
              <a:buFont typeface="Wingdings" pitchFamily="2" charset="2"/>
              <a:buChar char="Ø"/>
            </a:pPr>
            <a:r>
              <a:rPr lang="en-CA" sz="2000" dirty="0"/>
              <a:t>Huge decline in the financial performance in year 2010 as compared to year 2010</a:t>
            </a:r>
          </a:p>
          <a:p>
            <a:endParaRPr lang="en-CA" sz="2000" dirty="0"/>
          </a:p>
          <a:p>
            <a:pPr>
              <a:buFont typeface="Wingdings" pitchFamily="2" charset="2"/>
              <a:buChar char="Ø"/>
            </a:pPr>
            <a:r>
              <a:rPr lang="en-CA" sz="2000" dirty="0"/>
              <a:t>The relation between </a:t>
            </a:r>
            <a:r>
              <a:rPr lang="en-CA" sz="2000" dirty="0" err="1"/>
              <a:t>labor</a:t>
            </a:r>
            <a:r>
              <a:rPr lang="en-CA" sz="2000" dirty="0"/>
              <a:t> union and management has been not good at times due to cut in wages and downsizing in bad economic conditions.</a:t>
            </a:r>
          </a:p>
        </p:txBody>
      </p:sp>
      <p:pic>
        <p:nvPicPr>
          <p:cNvPr id="5" name="Picture 3" descr="C:\Users\jcc60\Desktop\singapore airlines logo.jpg"/>
          <p:cNvPicPr>
            <a:picLocks noChangeAspect="1" noChangeArrowheads="1"/>
          </p:cNvPicPr>
          <p:nvPr/>
        </p:nvPicPr>
        <p:blipFill>
          <a:blip r:embed="rId2" cstate="print"/>
          <a:srcRect/>
          <a:stretch>
            <a:fillRect/>
          </a:stretch>
        </p:blipFill>
        <p:spPr bwMode="auto">
          <a:xfrm>
            <a:off x="7524328" y="0"/>
            <a:ext cx="1621820" cy="980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457200" y="1600200"/>
            <a:ext cx="3970338" cy="4525963"/>
          </a:xfrm>
        </p:spPr>
        <p:txBody>
          <a:bodyPr/>
          <a:lstStyle/>
          <a:p>
            <a:pPr eaLnBrk="1" hangingPunct="1"/>
            <a:r>
              <a:rPr lang="en-CA" sz="2400" b="1" dirty="0" smtClean="0"/>
              <a:t>Opportunities</a:t>
            </a:r>
          </a:p>
          <a:p>
            <a:pPr eaLnBrk="1" hangingPunct="1">
              <a:buFont typeface="Wingdings" pitchFamily="2" charset="2"/>
              <a:buChar char="Ø"/>
            </a:pPr>
            <a:r>
              <a:rPr lang="en-CA" sz="2000" dirty="0" smtClean="0"/>
              <a:t> Innovation” is an important trait of Singapore Airlines </a:t>
            </a:r>
          </a:p>
          <a:p>
            <a:pPr eaLnBrk="1" hangingPunct="1">
              <a:buFont typeface="Wingdings" pitchFamily="2" charset="2"/>
              <a:buChar char="Ø"/>
            </a:pPr>
            <a:r>
              <a:rPr lang="en-CA" sz="2000" dirty="0" smtClean="0"/>
              <a:t>It has vigilantly developed a financial plus rigid cost in order to support their brand name to overcome the competition on costs. .</a:t>
            </a:r>
          </a:p>
          <a:p>
            <a:pPr eaLnBrk="1" hangingPunct="1">
              <a:buFont typeface="Wingdings" pitchFamily="2" charset="2"/>
              <a:buChar char="Ø"/>
            </a:pPr>
            <a:r>
              <a:rPr lang="en-CA" sz="2000" dirty="0" smtClean="0"/>
              <a:t>It can increase revenue by increasing the total number of destinations and fleet size. </a:t>
            </a:r>
          </a:p>
        </p:txBody>
      </p:sp>
      <p:sp>
        <p:nvSpPr>
          <p:cNvPr id="13315" name="TextBox 3"/>
          <p:cNvSpPr txBox="1">
            <a:spLocks noChangeArrowheads="1"/>
          </p:cNvSpPr>
          <p:nvPr/>
        </p:nvSpPr>
        <p:spPr bwMode="auto">
          <a:xfrm>
            <a:off x="4787900" y="1635765"/>
            <a:ext cx="3816350" cy="2585323"/>
          </a:xfrm>
          <a:prstGeom prst="rect">
            <a:avLst/>
          </a:prstGeom>
          <a:noFill/>
          <a:ln w="9525">
            <a:noFill/>
            <a:miter lim="800000"/>
            <a:headEnd/>
            <a:tailEnd/>
          </a:ln>
        </p:spPr>
        <p:txBody>
          <a:bodyPr>
            <a:spAutoFit/>
          </a:bodyPr>
          <a:lstStyle/>
          <a:p>
            <a:pPr marL="342900" indent="-342900">
              <a:buFont typeface="Arial" charset="0"/>
              <a:buChar char="•"/>
            </a:pPr>
            <a:r>
              <a:rPr lang="en-CA" sz="2400" b="1" dirty="0"/>
              <a:t>Threats</a:t>
            </a:r>
          </a:p>
          <a:p>
            <a:pPr marL="342900" indent="-342900">
              <a:buFont typeface="Wingdings" pitchFamily="2" charset="2"/>
              <a:buChar char="Ø"/>
            </a:pPr>
            <a:r>
              <a:rPr lang="en-CA" sz="2000" dirty="0"/>
              <a:t>Increasing price of oil may result in high cost per passenger</a:t>
            </a:r>
          </a:p>
          <a:p>
            <a:pPr marL="342900" indent="-342900"/>
            <a:endParaRPr lang="en-CA" sz="2000" dirty="0"/>
          </a:p>
          <a:p>
            <a:pPr marL="342900" indent="-342900">
              <a:buFont typeface="Wingdings" pitchFamily="2" charset="2"/>
              <a:buChar char="Ø"/>
            </a:pPr>
            <a:r>
              <a:rPr lang="en-CA" sz="2000" dirty="0"/>
              <a:t>Rapid growth of low cost airways in the recent past </a:t>
            </a:r>
          </a:p>
          <a:p>
            <a:pPr marL="342900" indent="-342900">
              <a:buFont typeface="Wingdings" pitchFamily="2" charset="2"/>
              <a:buChar char="Ø"/>
            </a:pPr>
            <a:endParaRPr lang="en-CA" dirty="0"/>
          </a:p>
        </p:txBody>
      </p:sp>
      <p:pic>
        <p:nvPicPr>
          <p:cNvPr id="4" name="Picture 3" descr="C:\Users\jcc60\Desktop\singapore airlines logo.jpg"/>
          <p:cNvPicPr>
            <a:picLocks noChangeAspect="1" noChangeArrowheads="1"/>
          </p:cNvPicPr>
          <p:nvPr/>
        </p:nvPicPr>
        <p:blipFill>
          <a:blip r:embed="rId2" cstate="print"/>
          <a:srcRect/>
          <a:stretch>
            <a:fillRect/>
          </a:stretch>
        </p:blipFill>
        <p:spPr bwMode="auto">
          <a:xfrm>
            <a:off x="7380312" y="0"/>
            <a:ext cx="1763688" cy="980728"/>
          </a:xfrm>
          <a:prstGeom prst="rect">
            <a:avLst/>
          </a:prstGeom>
          <a:noFill/>
          <a:ln w="9525">
            <a:noFill/>
            <a:miter lim="800000"/>
            <a:headEnd/>
            <a:tailEnd/>
          </a:ln>
        </p:spPr>
      </p:pic>
      <p:sp>
        <p:nvSpPr>
          <p:cNvPr id="5" name="Title 1"/>
          <p:cNvSpPr>
            <a:spLocks noGrp="1"/>
          </p:cNvSpPr>
          <p:nvPr>
            <p:ph type="title"/>
          </p:nvPr>
        </p:nvSpPr>
        <p:spPr>
          <a:xfrm>
            <a:off x="0" y="142852"/>
            <a:ext cx="8229600" cy="1143000"/>
          </a:xfrm>
        </p:spPr>
        <p:txBody>
          <a:bodyPr/>
          <a:lstStyle/>
          <a:p>
            <a:pPr eaLnBrk="1" hangingPunct="1"/>
            <a:r>
              <a:rPr lang="en-CA" dirty="0" smtClean="0">
                <a:solidFill>
                  <a:srgbClr val="000000"/>
                </a:solidFill>
              </a:rPr>
              <a:t>SWOT Analysis</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0" y="1052736"/>
            <a:ext cx="9144000" cy="5851233"/>
          </a:xfrm>
          <a:prstGeom prst="rect">
            <a:avLst/>
          </a:prstGeom>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452320" y="0"/>
            <a:ext cx="1691680" cy="908720"/>
          </a:xfrm>
          <a:prstGeom prst="rect">
            <a:avLst/>
          </a:prstGeom>
          <a:noFill/>
          <a:ln w="9525">
            <a:noFill/>
            <a:miter lim="800000"/>
            <a:headEnd/>
            <a:tailEnd/>
          </a:ln>
        </p:spPr>
      </p:pic>
      <p:sp>
        <p:nvSpPr>
          <p:cNvPr id="5" name="Title 1"/>
          <p:cNvSpPr txBox="1">
            <a:spLocks/>
          </p:cNvSpPr>
          <p:nvPr/>
        </p:nvSpPr>
        <p:spPr>
          <a:xfrm>
            <a:off x="323528" y="126876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noProof="0" dirty="0" smtClean="0">
                <a:effectLst>
                  <a:outerShdw blurRad="38100" dist="38100" dir="2700000" algn="tl">
                    <a:srgbClr val="000000">
                      <a:alpha val="43137"/>
                    </a:srgbClr>
                  </a:outerShdw>
                </a:effectLst>
                <a:latin typeface="+mj-lt"/>
                <a:ea typeface="+mj-ea"/>
                <a:cs typeface="+mj-cs"/>
              </a:rPr>
              <a:t>Operating Performance Analysis</a:t>
            </a:r>
            <a:r>
              <a:rPr kumimoji="0" lang="en-US" sz="4800" b="1" i="0" u="none" strike="noStrike" kern="1200" cap="none" spc="0" normalizeH="0" baseline="0" noProof="0" dirty="0" smtClean="0">
                <a:ln>
                  <a:noFill/>
                </a:ln>
                <a:solidFill>
                  <a:schemeClr val="accent5">
                    <a:lumMod val="75000"/>
                  </a:schemeClr>
                </a:solidFill>
                <a:effectLst>
                  <a:outerShdw blurRad="38100" dist="38100" dir="2700000" algn="tl">
                    <a:srgbClr val="000000">
                      <a:alpha val="43137"/>
                    </a:srgbClr>
                  </a:outerShdw>
                </a:effectLst>
                <a:uLnTx/>
                <a:uFillTx/>
                <a:latin typeface="+mj-lt"/>
                <a:ea typeface="+mj-ea"/>
                <a:cs typeface="+mj-cs"/>
              </a:rPr>
              <a:t> </a:t>
            </a:r>
            <a:endParaRPr kumimoji="0" lang="en-US" sz="4800" b="1" i="0" u="none" strike="noStrike" kern="120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22087" t="20039" r="20573" b="6250"/>
          <a:stretch>
            <a:fillRect/>
          </a:stretch>
        </p:blipFill>
        <p:spPr bwMode="auto">
          <a:xfrm>
            <a:off x="0" y="1196752"/>
            <a:ext cx="9144000" cy="5544616"/>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380312" y="1"/>
            <a:ext cx="1763688" cy="908719"/>
          </a:xfrm>
          <a:prstGeom prst="rect">
            <a:avLst/>
          </a:prstGeom>
          <a:noFill/>
          <a:ln w="9525">
            <a:noFill/>
            <a:miter lim="800000"/>
            <a:headEnd/>
            <a:tailEnd/>
          </a:ln>
        </p:spPr>
      </p:pic>
      <p:sp>
        <p:nvSpPr>
          <p:cNvPr id="4" name="Titel 2"/>
          <p:cNvSpPr>
            <a:spLocks noGrp="1"/>
          </p:cNvSpPr>
          <p:nvPr>
            <p:ph type="title"/>
          </p:nvPr>
        </p:nvSpPr>
        <p:spPr>
          <a:xfrm>
            <a:off x="0" y="142852"/>
            <a:ext cx="8229600" cy="1143000"/>
          </a:xfrm>
        </p:spPr>
        <p:txBody>
          <a:bodyPr/>
          <a:lstStyle/>
          <a:p>
            <a:r>
              <a:rPr lang="de-DE" dirty="0" smtClean="0">
                <a:solidFill>
                  <a:srgbClr val="000000"/>
                </a:solidFill>
              </a:rPr>
              <a:t>Company </a:t>
            </a:r>
            <a:r>
              <a:rPr lang="de-DE" dirty="0" err="1" smtClean="0">
                <a:solidFill>
                  <a:srgbClr val="000000"/>
                </a:solidFill>
              </a:rPr>
              <a:t>Result</a:t>
            </a:r>
            <a:endParaRPr lang="de-DE" dirty="0">
              <a:solidFill>
                <a:srgbClr val="000000"/>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21864" t="19244" r="20464" b="4169"/>
          <a:stretch>
            <a:fillRect/>
          </a:stretch>
        </p:blipFill>
        <p:spPr bwMode="auto">
          <a:xfrm>
            <a:off x="0" y="1052736"/>
            <a:ext cx="9144000" cy="5962327"/>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380312" y="-18503"/>
            <a:ext cx="1765506" cy="855215"/>
          </a:xfrm>
          <a:prstGeom prst="rect">
            <a:avLst/>
          </a:prstGeom>
          <a:noFill/>
          <a:ln w="9525">
            <a:noFill/>
            <a:miter lim="800000"/>
            <a:headEnd/>
            <a:tailEnd/>
          </a:ln>
        </p:spPr>
      </p:pic>
      <p:sp>
        <p:nvSpPr>
          <p:cNvPr id="5" name="TextBox 4"/>
          <p:cNvSpPr txBox="1"/>
          <p:nvPr/>
        </p:nvSpPr>
        <p:spPr>
          <a:xfrm>
            <a:off x="0" y="260648"/>
            <a:ext cx="5976664" cy="769441"/>
          </a:xfrm>
          <a:prstGeom prst="rect">
            <a:avLst/>
          </a:prstGeom>
          <a:noFill/>
        </p:spPr>
        <p:txBody>
          <a:bodyPr wrap="square" rtlCol="0">
            <a:spAutoFit/>
          </a:bodyPr>
          <a:lstStyle/>
          <a:p>
            <a:r>
              <a:rPr lang="en-US" sz="4400" dirty="0" smtClean="0">
                <a:latin typeface="+mj-lt"/>
              </a:rPr>
              <a:t>Cost Structure</a:t>
            </a:r>
            <a:endParaRPr lang="en-US" sz="4400" dirty="0">
              <a:latin typeface="+mj-lt"/>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22198" t="19643" r="20239" b="4762"/>
          <a:stretch>
            <a:fillRect/>
          </a:stretch>
        </p:blipFill>
        <p:spPr bwMode="auto">
          <a:xfrm>
            <a:off x="0" y="1052736"/>
            <a:ext cx="9144000" cy="5949280"/>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452320" y="-27053"/>
            <a:ext cx="1691680" cy="1007781"/>
          </a:xfrm>
          <a:prstGeom prst="rect">
            <a:avLst/>
          </a:prstGeom>
          <a:noFill/>
          <a:ln w="9525">
            <a:noFill/>
            <a:miter lim="800000"/>
            <a:headEnd/>
            <a:tailEnd/>
          </a:ln>
        </p:spPr>
      </p:pic>
      <p:sp>
        <p:nvSpPr>
          <p:cNvPr id="2" name="TextBox 1"/>
          <p:cNvSpPr txBox="1"/>
          <p:nvPr/>
        </p:nvSpPr>
        <p:spPr>
          <a:xfrm>
            <a:off x="0" y="260648"/>
            <a:ext cx="5976664" cy="769441"/>
          </a:xfrm>
          <a:prstGeom prst="rect">
            <a:avLst/>
          </a:prstGeom>
          <a:noFill/>
        </p:spPr>
        <p:txBody>
          <a:bodyPr wrap="square" rtlCol="0">
            <a:spAutoFit/>
          </a:bodyPr>
          <a:lstStyle/>
          <a:p>
            <a:r>
              <a:rPr lang="en-US" sz="4400" dirty="0" smtClean="0">
                <a:latin typeface="+mj-lt"/>
              </a:rPr>
              <a:t>Cost Structure</a:t>
            </a:r>
            <a:endParaRPr lang="en-US" sz="4400" dirty="0">
              <a:latin typeface="+mj-lt"/>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21976" t="19841" r="20128" b="6250"/>
          <a:stretch>
            <a:fillRect/>
          </a:stretch>
        </p:blipFill>
        <p:spPr bwMode="auto">
          <a:xfrm>
            <a:off x="-16933" y="1052736"/>
            <a:ext cx="9144000" cy="5805264"/>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452320" y="1"/>
            <a:ext cx="1691680" cy="980727"/>
          </a:xfrm>
          <a:prstGeom prst="rect">
            <a:avLst/>
          </a:prstGeom>
          <a:noFill/>
          <a:ln w="9525">
            <a:noFill/>
            <a:miter lim="800000"/>
            <a:headEnd/>
            <a:tailEnd/>
          </a:ln>
        </p:spPr>
      </p:pic>
      <p:sp>
        <p:nvSpPr>
          <p:cNvPr id="4" name="TextBox 3"/>
          <p:cNvSpPr txBox="1"/>
          <p:nvPr/>
        </p:nvSpPr>
        <p:spPr>
          <a:xfrm>
            <a:off x="0" y="260648"/>
            <a:ext cx="5976664" cy="769441"/>
          </a:xfrm>
          <a:prstGeom prst="rect">
            <a:avLst/>
          </a:prstGeom>
          <a:noFill/>
        </p:spPr>
        <p:txBody>
          <a:bodyPr wrap="square" rtlCol="0">
            <a:spAutoFit/>
          </a:bodyPr>
          <a:lstStyle/>
          <a:p>
            <a:r>
              <a:rPr lang="en-US" sz="4400" dirty="0" smtClean="0">
                <a:latin typeface="+mj-lt"/>
              </a:rPr>
              <a:t>Cost Structure</a:t>
            </a:r>
            <a:endParaRPr lang="en-US" sz="4400" dirty="0">
              <a:latin typeface="+mj-lt"/>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22311" t="20238" r="20351" b="4562"/>
          <a:stretch>
            <a:fillRect/>
          </a:stretch>
        </p:blipFill>
        <p:spPr bwMode="auto">
          <a:xfrm>
            <a:off x="0" y="1038791"/>
            <a:ext cx="9144000" cy="5819209"/>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452320" y="0"/>
            <a:ext cx="1691680" cy="980727"/>
          </a:xfrm>
          <a:prstGeom prst="rect">
            <a:avLst/>
          </a:prstGeom>
          <a:noFill/>
          <a:ln w="9525">
            <a:noFill/>
            <a:miter lim="800000"/>
            <a:headEnd/>
            <a:tailEnd/>
          </a:ln>
        </p:spPr>
      </p:pic>
      <p:sp>
        <p:nvSpPr>
          <p:cNvPr id="4" name="TextBox 3"/>
          <p:cNvSpPr txBox="1"/>
          <p:nvPr/>
        </p:nvSpPr>
        <p:spPr>
          <a:xfrm>
            <a:off x="0" y="260648"/>
            <a:ext cx="5976664" cy="769441"/>
          </a:xfrm>
          <a:prstGeom prst="rect">
            <a:avLst/>
          </a:prstGeom>
          <a:noFill/>
        </p:spPr>
        <p:txBody>
          <a:bodyPr wrap="square" rtlCol="0">
            <a:spAutoFit/>
          </a:bodyPr>
          <a:lstStyle/>
          <a:p>
            <a:r>
              <a:rPr lang="en-US" sz="4400" dirty="0" smtClean="0">
                <a:latin typeface="+mj-lt"/>
              </a:rPr>
              <a:t>Cost Structure</a:t>
            </a:r>
            <a:endParaRPr lang="en-US" sz="4400" dirty="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t>Airline Alliances</a:t>
            </a:r>
            <a:endParaRPr lang="en-CA" sz="4800" dirty="0"/>
          </a:p>
        </p:txBody>
      </p:sp>
      <p:sp>
        <p:nvSpPr>
          <p:cNvPr id="3" name="Content Placeholder 2"/>
          <p:cNvSpPr>
            <a:spLocks noGrp="1"/>
          </p:cNvSpPr>
          <p:nvPr>
            <p:ph idx="1"/>
          </p:nvPr>
        </p:nvSpPr>
        <p:spPr>
          <a:xfrm>
            <a:off x="0" y="1285860"/>
            <a:ext cx="7786710" cy="4525963"/>
          </a:xfrm>
        </p:spPr>
        <p:txBody>
          <a:bodyPr/>
          <a:lstStyle/>
          <a:p>
            <a:pPr marL="0" indent="0">
              <a:buNone/>
            </a:pPr>
            <a:r>
              <a:rPr lang="en-CA" dirty="0" smtClean="0"/>
              <a:t>An </a:t>
            </a:r>
            <a:r>
              <a:rPr lang="en-CA" dirty="0"/>
              <a:t>agreement between two </a:t>
            </a:r>
            <a:r>
              <a:rPr lang="en-CA" dirty="0" smtClean="0"/>
              <a:t>or more</a:t>
            </a:r>
            <a:r>
              <a:rPr lang="en-CA" dirty="0"/>
              <a:t> </a:t>
            </a:r>
            <a:r>
              <a:rPr lang="en-CA" dirty="0" smtClean="0"/>
              <a:t>airlines</a:t>
            </a:r>
            <a:r>
              <a:rPr lang="en-CA" dirty="0"/>
              <a:t> to cooperate on a substantial level</a:t>
            </a:r>
          </a:p>
        </p:txBody>
      </p:sp>
      <p:pic>
        <p:nvPicPr>
          <p:cNvPr id="5122" name="Picture 2" descr="http://www.davidduke.com/images/Skyteam-Allian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23" y="3869829"/>
            <a:ext cx="38100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http://aib.msu.edu/events/2007/images/StarAllianceParticipa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8297" y="913382"/>
            <a:ext cx="1695735" cy="5813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http://www.enciclopedia.com.pt/images/owma_aa_2cp_30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87807" y="3724750"/>
            <a:ext cx="2806148" cy="3002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3554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jcc60\Desktop\singapore airlines logo.jpg"/>
          <p:cNvPicPr>
            <a:picLocks noChangeAspect="1" noChangeArrowheads="1"/>
          </p:cNvPicPr>
          <p:nvPr/>
        </p:nvPicPr>
        <p:blipFill>
          <a:blip r:embed="rId2" cstate="print"/>
          <a:srcRect/>
          <a:stretch>
            <a:fillRect/>
          </a:stretch>
        </p:blipFill>
        <p:spPr bwMode="auto">
          <a:xfrm>
            <a:off x="7380312" y="0"/>
            <a:ext cx="1765672" cy="980728"/>
          </a:xfrm>
          <a:prstGeom prst="rect">
            <a:avLst/>
          </a:prstGeom>
          <a:noFill/>
          <a:ln w="9525">
            <a:noFill/>
            <a:miter lim="800000"/>
            <a:headEnd/>
            <a:tailEnd/>
          </a:ln>
        </p:spPr>
      </p:pic>
      <p:pic>
        <p:nvPicPr>
          <p:cNvPr id="2" name="Picture 1"/>
          <p:cNvPicPr>
            <a:picLocks noChangeAspect="1"/>
          </p:cNvPicPr>
          <p:nvPr/>
        </p:nvPicPr>
        <p:blipFill>
          <a:blip r:embed="rId3" cstate="print"/>
          <a:stretch>
            <a:fillRect/>
          </a:stretch>
        </p:blipFill>
        <p:spPr>
          <a:xfrm>
            <a:off x="0" y="1052736"/>
            <a:ext cx="9165869" cy="5805264"/>
          </a:xfrm>
          <a:prstGeom prst="rect">
            <a:avLst/>
          </a:prstGeom>
        </p:spPr>
      </p:pic>
      <p:sp>
        <p:nvSpPr>
          <p:cNvPr id="6" name="Title 1"/>
          <p:cNvSpPr>
            <a:spLocks noGrp="1"/>
          </p:cNvSpPr>
          <p:nvPr>
            <p:ph type="title"/>
          </p:nvPr>
        </p:nvSpPr>
        <p:spPr>
          <a:xfrm>
            <a:off x="-28104" y="7971"/>
            <a:ext cx="8229600" cy="1143000"/>
          </a:xfrm>
        </p:spPr>
        <p:txBody>
          <a:bodyPr>
            <a:normAutofit/>
          </a:bodyPr>
          <a:lstStyle/>
          <a:p>
            <a:r>
              <a:rPr lang="en-CA" b="1" dirty="0" smtClean="0">
                <a:solidFill>
                  <a:srgbClr val="000000"/>
                </a:solidFill>
              </a:rPr>
              <a:t>Financial Statement Analysis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print"/>
          <a:srcRect l="31384" t="19341" r="27699" b="5370"/>
          <a:stretch>
            <a:fillRect/>
          </a:stretch>
        </p:blipFill>
        <p:spPr bwMode="auto">
          <a:xfrm>
            <a:off x="0" y="980728"/>
            <a:ext cx="9144000" cy="5877272"/>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380312" y="1"/>
            <a:ext cx="1763688" cy="980728"/>
          </a:xfrm>
          <a:prstGeom prst="rect">
            <a:avLst/>
          </a:prstGeom>
          <a:noFill/>
          <a:ln w="9525">
            <a:noFill/>
            <a:miter lim="800000"/>
            <a:headEnd/>
            <a:tailEnd/>
          </a:ln>
        </p:spPr>
      </p:pic>
      <p:sp>
        <p:nvSpPr>
          <p:cNvPr id="5" name="Titel 1"/>
          <p:cNvSpPr>
            <a:spLocks noGrp="1"/>
          </p:cNvSpPr>
          <p:nvPr>
            <p:ph type="title"/>
          </p:nvPr>
        </p:nvSpPr>
        <p:spPr>
          <a:xfrm>
            <a:off x="0" y="142852"/>
            <a:ext cx="8229600" cy="1143000"/>
          </a:xfrm>
        </p:spPr>
        <p:txBody>
          <a:bodyPr/>
          <a:lstStyle/>
          <a:p>
            <a:r>
              <a:rPr lang="de-DE" dirty="0" smtClean="0">
                <a:solidFill>
                  <a:srgbClr val="000000"/>
                </a:solidFill>
              </a:rPr>
              <a:t>Balance Sheet</a:t>
            </a:r>
            <a:endParaRPr lang="de-DE" dirty="0">
              <a:solidFill>
                <a:srgbClr val="000000"/>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31906" t="62106" r="28430" b="18947"/>
          <a:stretch>
            <a:fillRect/>
          </a:stretch>
        </p:blipFill>
        <p:spPr bwMode="auto">
          <a:xfrm>
            <a:off x="0" y="2377108"/>
            <a:ext cx="9144000" cy="2132012"/>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380312" y="0"/>
            <a:ext cx="1763688" cy="980727"/>
          </a:xfrm>
          <a:prstGeom prst="rect">
            <a:avLst/>
          </a:prstGeom>
          <a:noFill/>
          <a:ln w="9525">
            <a:noFill/>
            <a:miter lim="800000"/>
            <a:headEnd/>
            <a:tailEnd/>
          </a:ln>
        </p:spPr>
      </p:pic>
      <p:sp>
        <p:nvSpPr>
          <p:cNvPr id="4" name="Titel 1"/>
          <p:cNvSpPr>
            <a:spLocks noGrp="1"/>
          </p:cNvSpPr>
          <p:nvPr>
            <p:ph type="title"/>
          </p:nvPr>
        </p:nvSpPr>
        <p:spPr>
          <a:xfrm>
            <a:off x="0" y="142852"/>
            <a:ext cx="8229600" cy="1143000"/>
          </a:xfrm>
        </p:spPr>
        <p:txBody>
          <a:bodyPr/>
          <a:lstStyle/>
          <a:p>
            <a:r>
              <a:rPr lang="de-DE" dirty="0" smtClean="0">
                <a:solidFill>
                  <a:srgbClr val="000000"/>
                </a:solidFill>
              </a:rPr>
              <a:t>Balance Sheet </a:t>
            </a:r>
            <a:r>
              <a:rPr lang="de-DE" dirty="0" err="1" smtClean="0">
                <a:solidFill>
                  <a:srgbClr val="000000"/>
                </a:solidFill>
              </a:rPr>
              <a:t>Continued</a:t>
            </a:r>
            <a:r>
              <a:rPr lang="de-DE" dirty="0" smtClean="0">
                <a:solidFill>
                  <a:srgbClr val="000000"/>
                </a:solidFill>
              </a:rPr>
              <a:t>..</a:t>
            </a:r>
            <a:endParaRPr lang="de-DE" dirty="0">
              <a:solidFill>
                <a:srgbClr val="00000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l="22087" t="19841" r="20239" b="3967"/>
          <a:stretch>
            <a:fillRect/>
          </a:stretch>
        </p:blipFill>
        <p:spPr bwMode="auto">
          <a:xfrm>
            <a:off x="1187624" y="1628800"/>
            <a:ext cx="6711540" cy="4536504"/>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361708" y="-35604"/>
            <a:ext cx="1782292" cy="1016331"/>
          </a:xfrm>
          <a:prstGeom prst="rect">
            <a:avLst/>
          </a:prstGeom>
          <a:noFill/>
          <a:ln w="9525">
            <a:noFill/>
            <a:miter lim="800000"/>
            <a:headEnd/>
            <a:tailEnd/>
          </a:ln>
        </p:spPr>
      </p:pic>
      <p:sp>
        <p:nvSpPr>
          <p:cNvPr id="2" name="TextBox 1"/>
          <p:cNvSpPr txBox="1"/>
          <p:nvPr/>
        </p:nvSpPr>
        <p:spPr>
          <a:xfrm>
            <a:off x="0" y="332656"/>
            <a:ext cx="6228184" cy="769441"/>
          </a:xfrm>
          <a:prstGeom prst="rect">
            <a:avLst/>
          </a:prstGeom>
          <a:noFill/>
        </p:spPr>
        <p:txBody>
          <a:bodyPr wrap="square" rtlCol="0">
            <a:spAutoFit/>
          </a:bodyPr>
          <a:lstStyle/>
          <a:p>
            <a:r>
              <a:rPr lang="en-US" sz="4400" dirty="0" smtClean="0">
                <a:latin typeface="+mj-lt"/>
              </a:rPr>
              <a:t>Dividend Information</a:t>
            </a:r>
            <a:endParaRPr lang="en-US" sz="4400" dirty="0">
              <a:latin typeface="+mj-lt"/>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srcRect l="31633" t="19814" r="25253" b="5927"/>
          <a:stretch>
            <a:fillRect/>
          </a:stretch>
        </p:blipFill>
        <p:spPr bwMode="auto">
          <a:xfrm>
            <a:off x="0" y="980728"/>
            <a:ext cx="9150424" cy="5432425"/>
          </a:xfrm>
          <a:prstGeom prst="rect">
            <a:avLst/>
          </a:prstGeom>
          <a:noFill/>
          <a:ln w="9525">
            <a:noFill/>
            <a:miter lim="800000"/>
            <a:headEnd/>
            <a:tailEnd/>
          </a:ln>
          <a:effectLst/>
        </p:spPr>
      </p:pic>
      <p:pic>
        <p:nvPicPr>
          <p:cNvPr id="24579" name="Picture 4"/>
          <p:cNvPicPr>
            <a:picLocks noChangeAspect="1" noChangeArrowheads="1"/>
          </p:cNvPicPr>
          <p:nvPr/>
        </p:nvPicPr>
        <p:blipFill>
          <a:blip r:embed="rId4" cstate="print"/>
          <a:srcRect l="30795" t="77219" r="24469" b="13190"/>
          <a:stretch>
            <a:fillRect/>
          </a:stretch>
        </p:blipFill>
        <p:spPr bwMode="auto">
          <a:xfrm>
            <a:off x="0" y="6381328"/>
            <a:ext cx="9179496" cy="666254"/>
          </a:xfrm>
          <a:prstGeom prst="rect">
            <a:avLst/>
          </a:prstGeom>
          <a:noFill/>
          <a:ln w="9525">
            <a:noFill/>
            <a:miter lim="800000"/>
            <a:headEnd/>
            <a:tailEnd/>
          </a:ln>
          <a:effectLst/>
        </p:spPr>
      </p:pic>
      <p:pic>
        <p:nvPicPr>
          <p:cNvPr id="4" name="Picture 3" descr="C:\Users\jcc60\Desktop\singapore airlines logo.jpg"/>
          <p:cNvPicPr>
            <a:picLocks noChangeAspect="1" noChangeArrowheads="1"/>
          </p:cNvPicPr>
          <p:nvPr/>
        </p:nvPicPr>
        <p:blipFill>
          <a:blip r:embed="rId5" cstate="print"/>
          <a:srcRect/>
          <a:stretch>
            <a:fillRect/>
          </a:stretch>
        </p:blipFill>
        <p:spPr bwMode="auto">
          <a:xfrm>
            <a:off x="7433716" y="0"/>
            <a:ext cx="1710284" cy="908720"/>
          </a:xfrm>
          <a:prstGeom prst="rect">
            <a:avLst/>
          </a:prstGeom>
          <a:noFill/>
          <a:ln w="9525">
            <a:noFill/>
            <a:miter lim="800000"/>
            <a:headEnd/>
            <a:tailEnd/>
          </a:ln>
        </p:spPr>
      </p:pic>
      <p:sp>
        <p:nvSpPr>
          <p:cNvPr id="5" name="Titel 1"/>
          <p:cNvSpPr>
            <a:spLocks noGrp="1"/>
          </p:cNvSpPr>
          <p:nvPr>
            <p:ph type="title"/>
          </p:nvPr>
        </p:nvSpPr>
        <p:spPr>
          <a:xfrm>
            <a:off x="0" y="0"/>
            <a:ext cx="8229600" cy="1143000"/>
          </a:xfrm>
        </p:spPr>
        <p:txBody>
          <a:bodyPr/>
          <a:lstStyle/>
          <a:p>
            <a:r>
              <a:rPr lang="de-DE" dirty="0" smtClean="0">
                <a:solidFill>
                  <a:srgbClr val="000000"/>
                </a:solidFill>
              </a:rPr>
              <a:t>Income Statement</a:t>
            </a:r>
            <a:endParaRPr lang="de-DE" dirty="0">
              <a:solidFill>
                <a:srgbClr val="000000"/>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cstate="print"/>
          <a:srcRect l="31224" t="46901" r="24716" b="5751"/>
          <a:stretch>
            <a:fillRect/>
          </a:stretch>
        </p:blipFill>
        <p:spPr bwMode="auto">
          <a:xfrm>
            <a:off x="0" y="1142984"/>
            <a:ext cx="9144000" cy="5715016"/>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456743" y="-22944"/>
            <a:ext cx="1710284" cy="931664"/>
          </a:xfrm>
          <a:prstGeom prst="rect">
            <a:avLst/>
          </a:prstGeom>
          <a:noFill/>
          <a:ln w="9525">
            <a:noFill/>
            <a:miter lim="800000"/>
            <a:headEnd/>
            <a:tailEnd/>
          </a:ln>
        </p:spPr>
      </p:pic>
      <p:sp>
        <p:nvSpPr>
          <p:cNvPr id="4" name="Titel 1"/>
          <p:cNvSpPr>
            <a:spLocks noGrp="1"/>
          </p:cNvSpPr>
          <p:nvPr>
            <p:ph type="title"/>
          </p:nvPr>
        </p:nvSpPr>
        <p:spPr>
          <a:xfrm>
            <a:off x="0" y="142852"/>
            <a:ext cx="8229600" cy="1143000"/>
          </a:xfrm>
        </p:spPr>
        <p:txBody>
          <a:bodyPr>
            <a:normAutofit/>
          </a:bodyPr>
          <a:lstStyle/>
          <a:p>
            <a:r>
              <a:rPr lang="de-DE" sz="4000" dirty="0" smtClean="0">
                <a:solidFill>
                  <a:srgbClr val="000000"/>
                </a:solidFill>
              </a:rPr>
              <a:t>Comprehensive Income Statement</a:t>
            </a:r>
            <a:endParaRPr lang="de-DE" sz="4000" dirty="0">
              <a:solidFill>
                <a:srgbClr val="000000"/>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cstate="print"/>
          <a:srcRect l="31064" t="21089" r="24152" b="5376"/>
          <a:stretch>
            <a:fillRect/>
          </a:stretch>
        </p:blipFill>
        <p:spPr bwMode="auto">
          <a:xfrm>
            <a:off x="11500" y="1052736"/>
            <a:ext cx="9132499" cy="5805264"/>
          </a:xfrm>
          <a:prstGeom prst="rect">
            <a:avLst/>
          </a:prstGeom>
          <a:noFill/>
          <a:ln w="9525">
            <a:noFill/>
            <a:miter lim="800000"/>
            <a:headEnd/>
            <a:tailEnd/>
          </a:ln>
          <a:effectLst/>
        </p:spPr>
      </p:pic>
      <p:pic>
        <p:nvPicPr>
          <p:cNvPr id="3" name="Picture 3" descr="C:\Users\jcc60\Desktop\singapore airlines logo.jpg"/>
          <p:cNvPicPr>
            <a:picLocks noChangeAspect="1" noChangeArrowheads="1"/>
          </p:cNvPicPr>
          <p:nvPr/>
        </p:nvPicPr>
        <p:blipFill>
          <a:blip r:embed="rId3" cstate="print"/>
          <a:srcRect/>
          <a:stretch>
            <a:fillRect/>
          </a:stretch>
        </p:blipFill>
        <p:spPr bwMode="auto">
          <a:xfrm>
            <a:off x="7427316" y="1"/>
            <a:ext cx="1710284" cy="908719"/>
          </a:xfrm>
          <a:prstGeom prst="rect">
            <a:avLst/>
          </a:prstGeom>
          <a:noFill/>
          <a:ln w="9525">
            <a:noFill/>
            <a:miter lim="800000"/>
            <a:headEnd/>
            <a:tailEnd/>
          </a:ln>
        </p:spPr>
      </p:pic>
      <p:sp>
        <p:nvSpPr>
          <p:cNvPr id="4" name="Titel 1"/>
          <p:cNvSpPr>
            <a:spLocks noGrp="1"/>
          </p:cNvSpPr>
          <p:nvPr>
            <p:ph type="title"/>
          </p:nvPr>
        </p:nvSpPr>
        <p:spPr>
          <a:xfrm>
            <a:off x="0" y="142852"/>
            <a:ext cx="8229600" cy="1143000"/>
          </a:xfrm>
        </p:spPr>
        <p:txBody>
          <a:bodyPr/>
          <a:lstStyle/>
          <a:p>
            <a:r>
              <a:rPr lang="de-DE" dirty="0" smtClean="0">
                <a:solidFill>
                  <a:srgbClr val="000000"/>
                </a:solidFill>
              </a:rPr>
              <a:t>Cash Flow Statement</a:t>
            </a:r>
            <a:endParaRPr lang="de-DE" dirty="0">
              <a:solidFill>
                <a:srgbClr val="000000"/>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cstate="print"/>
          <a:srcRect l="28995" t="21011" r="24313" b="6737"/>
          <a:stretch>
            <a:fillRect/>
          </a:stretch>
        </p:blipFill>
        <p:spPr bwMode="auto">
          <a:xfrm>
            <a:off x="0" y="980728"/>
            <a:ext cx="9144000" cy="5286375"/>
          </a:xfrm>
          <a:prstGeom prst="rect">
            <a:avLst/>
          </a:prstGeom>
          <a:noFill/>
          <a:ln w="9525">
            <a:noFill/>
            <a:miter lim="800000"/>
            <a:headEnd/>
            <a:tailEnd/>
          </a:ln>
          <a:effectLst/>
        </p:spPr>
      </p:pic>
      <p:pic>
        <p:nvPicPr>
          <p:cNvPr id="27651" name="Picture 4"/>
          <p:cNvPicPr>
            <a:picLocks noChangeAspect="1" noChangeArrowheads="1"/>
          </p:cNvPicPr>
          <p:nvPr/>
        </p:nvPicPr>
        <p:blipFill>
          <a:blip r:embed="rId3" cstate="print"/>
          <a:srcRect l="31056" t="80037" r="24660" b="14313"/>
          <a:stretch>
            <a:fillRect/>
          </a:stretch>
        </p:blipFill>
        <p:spPr bwMode="auto">
          <a:xfrm>
            <a:off x="0" y="6237311"/>
            <a:ext cx="9156493" cy="620689"/>
          </a:xfrm>
          <a:prstGeom prst="rect">
            <a:avLst/>
          </a:prstGeom>
          <a:noFill/>
          <a:ln w="9525">
            <a:noFill/>
            <a:miter lim="800000"/>
            <a:headEnd/>
            <a:tailEnd/>
          </a:ln>
          <a:effectLst/>
        </p:spPr>
      </p:pic>
      <p:pic>
        <p:nvPicPr>
          <p:cNvPr id="4" name="Picture 3" descr="C:\Users\jcc60\Desktop\singapore airlines logo.jpg"/>
          <p:cNvPicPr>
            <a:picLocks noChangeAspect="1" noChangeArrowheads="1"/>
          </p:cNvPicPr>
          <p:nvPr/>
        </p:nvPicPr>
        <p:blipFill>
          <a:blip r:embed="rId4" cstate="print"/>
          <a:srcRect/>
          <a:stretch>
            <a:fillRect/>
          </a:stretch>
        </p:blipFill>
        <p:spPr bwMode="auto">
          <a:xfrm>
            <a:off x="7433716" y="-18669"/>
            <a:ext cx="1710284" cy="927389"/>
          </a:xfrm>
          <a:prstGeom prst="rect">
            <a:avLst/>
          </a:prstGeom>
          <a:noFill/>
          <a:ln w="9525">
            <a:noFill/>
            <a:miter lim="800000"/>
            <a:headEnd/>
            <a:tailEnd/>
          </a:ln>
        </p:spPr>
      </p:pic>
      <p:sp>
        <p:nvSpPr>
          <p:cNvPr id="5" name="Titel 1"/>
          <p:cNvSpPr>
            <a:spLocks noGrp="1"/>
          </p:cNvSpPr>
          <p:nvPr>
            <p:ph type="title"/>
          </p:nvPr>
        </p:nvSpPr>
        <p:spPr>
          <a:xfrm>
            <a:off x="0" y="142852"/>
            <a:ext cx="8229600" cy="1143000"/>
          </a:xfrm>
        </p:spPr>
        <p:txBody>
          <a:bodyPr/>
          <a:lstStyle/>
          <a:p>
            <a:r>
              <a:rPr lang="de-DE" dirty="0" smtClean="0">
                <a:solidFill>
                  <a:srgbClr val="000000"/>
                </a:solidFill>
              </a:rPr>
              <a:t>Cash Flow Statement</a:t>
            </a:r>
            <a:endParaRPr lang="de-DE" dirty="0">
              <a:solidFill>
                <a:srgbClr val="000000"/>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cc60\Desktop\singapore airlines logo.jpg"/>
          <p:cNvPicPr>
            <a:picLocks noChangeAspect="1" noChangeArrowheads="1"/>
          </p:cNvPicPr>
          <p:nvPr/>
        </p:nvPicPr>
        <p:blipFill>
          <a:blip r:embed="rId2" cstate="print"/>
          <a:srcRect/>
          <a:stretch>
            <a:fillRect/>
          </a:stretch>
        </p:blipFill>
        <p:spPr bwMode="auto">
          <a:xfrm>
            <a:off x="7433716" y="0"/>
            <a:ext cx="1710284" cy="908720"/>
          </a:xfrm>
          <a:prstGeom prst="rect">
            <a:avLst/>
          </a:prstGeom>
          <a:noFill/>
          <a:ln w="9525">
            <a:noFill/>
            <a:miter lim="800000"/>
            <a:headEnd/>
            <a:tailEnd/>
          </a:ln>
        </p:spPr>
      </p:pic>
      <p:pic>
        <p:nvPicPr>
          <p:cNvPr id="2" name="Picture 1"/>
          <p:cNvPicPr>
            <a:picLocks noChangeAspect="1"/>
          </p:cNvPicPr>
          <p:nvPr/>
        </p:nvPicPr>
        <p:blipFill>
          <a:blip r:embed="rId3" cstate="print"/>
          <a:stretch>
            <a:fillRect/>
          </a:stretch>
        </p:blipFill>
        <p:spPr>
          <a:xfrm>
            <a:off x="0" y="1052736"/>
            <a:ext cx="9148275" cy="5805264"/>
          </a:xfrm>
          <a:prstGeom prst="rect">
            <a:avLst/>
          </a:prstGeom>
        </p:spPr>
      </p:pic>
      <p:sp>
        <p:nvSpPr>
          <p:cNvPr id="28674" name="Title 1"/>
          <p:cNvSpPr>
            <a:spLocks noGrp="1"/>
          </p:cNvSpPr>
          <p:nvPr>
            <p:ph type="title"/>
          </p:nvPr>
        </p:nvSpPr>
        <p:spPr>
          <a:xfrm>
            <a:off x="395536" y="4365104"/>
            <a:ext cx="8229600" cy="1143000"/>
          </a:xfrm>
        </p:spPr>
        <p:txBody>
          <a:bodyPr>
            <a:normAutofit/>
          </a:bodyPr>
          <a:lstStyle/>
          <a:p>
            <a:pPr eaLnBrk="1" hangingPunct="1"/>
            <a:r>
              <a:rPr lang="en-CA" sz="4800" b="1" dirty="0" smtClean="0"/>
              <a:t>HOLD!</a:t>
            </a:r>
          </a:p>
        </p:txBody>
      </p:sp>
      <p:sp>
        <p:nvSpPr>
          <p:cNvPr id="6" name="Title 1"/>
          <p:cNvSpPr txBox="1">
            <a:spLocks/>
          </p:cNvSpPr>
          <p:nvPr/>
        </p:nvSpPr>
        <p:spPr>
          <a:xfrm>
            <a:off x="0" y="142852"/>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002060"/>
                </a:solidFill>
                <a:effectLst>
                  <a:outerShdw blurRad="38100" dist="38100" dir="2700000" algn="tl">
                    <a:srgbClr val="000000">
                      <a:alpha val="43137"/>
                    </a:srgbClr>
                  </a:outerShdw>
                </a:effectLst>
                <a:latin typeface="+mj-lt"/>
                <a:ea typeface="+mj-ea"/>
                <a:cs typeface="+mj-cs"/>
              </a:defRPr>
            </a:lvl1pPr>
          </a:lstStyle>
          <a:p>
            <a:r>
              <a:rPr lang="en-CA" dirty="0" smtClean="0">
                <a:solidFill>
                  <a:srgbClr val="000000"/>
                </a:solidFill>
              </a:rPr>
              <a:t>Recommendation</a:t>
            </a:r>
            <a:r>
              <a:rPr lang="en-CA" dirty="0" smtClean="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t>Benefits of Alliances</a:t>
            </a:r>
            <a:endParaRPr lang="en-CA" sz="4800" dirty="0"/>
          </a:p>
        </p:txBody>
      </p:sp>
      <p:sp>
        <p:nvSpPr>
          <p:cNvPr id="3" name="Content Placeholder 2"/>
          <p:cNvSpPr>
            <a:spLocks noGrp="1"/>
          </p:cNvSpPr>
          <p:nvPr>
            <p:ph idx="1"/>
          </p:nvPr>
        </p:nvSpPr>
        <p:spPr>
          <a:xfrm>
            <a:off x="428596" y="1500174"/>
            <a:ext cx="8229600" cy="4525963"/>
          </a:xfrm>
        </p:spPr>
        <p:txBody>
          <a:bodyPr>
            <a:normAutofit lnSpcReduction="10000"/>
          </a:bodyPr>
          <a:lstStyle/>
          <a:p>
            <a:r>
              <a:rPr lang="en-CA" dirty="0"/>
              <a:t>Lower fares for interlining </a:t>
            </a:r>
            <a:r>
              <a:rPr lang="en-CA" dirty="0" smtClean="0"/>
              <a:t>passengers</a:t>
            </a:r>
          </a:p>
          <a:p>
            <a:r>
              <a:rPr lang="en-CA" dirty="0"/>
              <a:t>Lower fares resulting from economies of traffic </a:t>
            </a:r>
            <a:r>
              <a:rPr lang="en-CA" dirty="0" smtClean="0"/>
              <a:t>density</a:t>
            </a:r>
          </a:p>
          <a:p>
            <a:r>
              <a:rPr lang="en-CA" dirty="0"/>
              <a:t>Passengers can more easily combine fares in an </a:t>
            </a:r>
            <a:r>
              <a:rPr lang="en-CA" dirty="0" smtClean="0"/>
              <a:t>itinerary</a:t>
            </a:r>
          </a:p>
          <a:p>
            <a:r>
              <a:rPr lang="en-CA" dirty="0"/>
              <a:t>Airlines can offer passengers a much wider range of </a:t>
            </a:r>
            <a:r>
              <a:rPr lang="en-CA" dirty="0" smtClean="0"/>
              <a:t>schedules</a:t>
            </a:r>
          </a:p>
          <a:p>
            <a:r>
              <a:rPr lang="en-CA" dirty="0"/>
              <a:t>The passenger experience benefits from more seamless service and similar products</a:t>
            </a:r>
          </a:p>
        </p:txBody>
      </p:sp>
    </p:spTree>
    <p:extLst>
      <p:ext uri="{BB962C8B-B14F-4D97-AF65-F5344CB8AC3E}">
        <p14:creationId xmlns:p14="http://schemas.microsoft.com/office/powerpoint/2010/main" val="2044687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Current States and Trends</a:t>
            </a:r>
            <a:endParaRPr lang="en-US" sz="4800" dirty="0"/>
          </a:p>
        </p:txBody>
      </p:sp>
      <p:sp>
        <p:nvSpPr>
          <p:cNvPr id="3" name="Content Placeholder 2"/>
          <p:cNvSpPr>
            <a:spLocks noGrp="1"/>
          </p:cNvSpPr>
          <p:nvPr>
            <p:ph idx="1"/>
          </p:nvPr>
        </p:nvSpPr>
        <p:spPr>
          <a:xfrm>
            <a:off x="428596" y="1500174"/>
            <a:ext cx="8229600" cy="4525963"/>
          </a:xfrm>
        </p:spPr>
        <p:txBody>
          <a:bodyPr>
            <a:normAutofit fontScale="92500"/>
          </a:bodyPr>
          <a:lstStyle/>
          <a:p>
            <a:r>
              <a:rPr lang="en-US" dirty="0" smtClean="0"/>
              <a:t>Worldwide international and domestic RPK flown = 5.2 trillion km in 2011</a:t>
            </a:r>
          </a:p>
          <a:p>
            <a:r>
              <a:rPr lang="en-US" dirty="0" smtClean="0"/>
              <a:t>Revenue rose 9.4% to </a:t>
            </a:r>
            <a:r>
              <a:rPr lang="en-CA" dirty="0" smtClean="0"/>
              <a:t>$598 billion, profit fell by almost half compared to 2010, to $7.9 billion</a:t>
            </a:r>
          </a:p>
          <a:p>
            <a:r>
              <a:rPr lang="en-US" dirty="0" smtClean="0"/>
              <a:t>Sharp increase in the cost of fuel; average price of a barrel of oil rose from $79 in 2010 to $111 in 2011</a:t>
            </a:r>
          </a:p>
          <a:p>
            <a:r>
              <a:rPr lang="en-US" dirty="0" smtClean="0"/>
              <a:t>4.8 billion passengers were transported in 2010</a:t>
            </a:r>
          </a:p>
        </p:txBody>
      </p:sp>
    </p:spTree>
    <p:extLst>
      <p:ext uri="{BB962C8B-B14F-4D97-AF65-F5344CB8AC3E}">
        <p14:creationId xmlns:p14="http://schemas.microsoft.com/office/powerpoint/2010/main" val="201482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Current States and Trends</a:t>
            </a:r>
            <a:endParaRPr lang="en-US" sz="4800" dirty="0"/>
          </a:p>
        </p:txBody>
      </p:sp>
      <p:sp>
        <p:nvSpPr>
          <p:cNvPr id="3" name="Content Placeholder 2"/>
          <p:cNvSpPr>
            <a:spLocks noGrp="1"/>
          </p:cNvSpPr>
          <p:nvPr>
            <p:ph idx="1"/>
          </p:nvPr>
        </p:nvSpPr>
        <p:spPr>
          <a:xfrm>
            <a:off x="428596" y="1500174"/>
            <a:ext cx="8229600" cy="4525963"/>
          </a:xfrm>
        </p:spPr>
        <p:txBody>
          <a:bodyPr>
            <a:normAutofit/>
          </a:bodyPr>
          <a:lstStyle/>
          <a:p>
            <a:r>
              <a:rPr lang="en-US" dirty="0"/>
              <a:t>43.4 million tons of freight were transported by air worldwide</a:t>
            </a:r>
          </a:p>
          <a:p>
            <a:r>
              <a:rPr lang="en-US" dirty="0"/>
              <a:t>Many developing countries depend heavily on air cargo for exports</a:t>
            </a:r>
          </a:p>
          <a:p>
            <a:r>
              <a:rPr lang="en-US" dirty="0"/>
              <a:t>Generates roughly 5.5 million direct jobs globally</a:t>
            </a:r>
          </a:p>
          <a:p>
            <a:r>
              <a:rPr lang="en-US" dirty="0"/>
              <a:t>Negative impact on environment; e.g., noise, green house gas emissions</a:t>
            </a:r>
          </a:p>
          <a:p>
            <a:pPr marL="0" indent="0">
              <a:buNone/>
            </a:pPr>
            <a:endParaRPr lang="en-US" dirty="0"/>
          </a:p>
          <a:p>
            <a:endParaRPr lang="en-US" dirty="0" smtClean="0"/>
          </a:p>
        </p:txBody>
      </p:sp>
    </p:spTree>
    <p:extLst>
      <p:ext uri="{BB962C8B-B14F-4D97-AF65-F5344CB8AC3E}">
        <p14:creationId xmlns:p14="http://schemas.microsoft.com/office/powerpoint/2010/main" val="1497109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Industry</a:t>
            </a:r>
            <a:r>
              <a:rPr lang="de-DE" dirty="0" smtClean="0"/>
              <a:t> GDP </a:t>
            </a:r>
            <a:r>
              <a:rPr lang="de-DE" dirty="0" err="1" smtClean="0"/>
              <a:t>Contribution</a:t>
            </a:r>
            <a:endParaRPr lang="de-DE" dirty="0"/>
          </a:p>
        </p:txBody>
      </p:sp>
      <p:pic>
        <p:nvPicPr>
          <p:cNvPr id="1026" name="Picture 2"/>
          <p:cNvPicPr>
            <a:picLocks noChangeAspect="1" noChangeArrowheads="1"/>
          </p:cNvPicPr>
          <p:nvPr/>
        </p:nvPicPr>
        <p:blipFill>
          <a:blip r:embed="rId2" cstate="print"/>
          <a:srcRect/>
          <a:stretch>
            <a:fillRect/>
          </a:stretch>
        </p:blipFill>
        <p:spPr bwMode="auto">
          <a:xfrm>
            <a:off x="0" y="2071678"/>
            <a:ext cx="9144000"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mtClean="0"/>
              <a:t>Global Employment and GDP Impact</a:t>
            </a:r>
            <a:endParaRPr lang="en-US"/>
          </a:p>
        </p:txBody>
      </p:sp>
      <p:grpSp>
        <p:nvGrpSpPr>
          <p:cNvPr id="8" name="Gruppieren 7"/>
          <p:cNvGrpSpPr/>
          <p:nvPr/>
        </p:nvGrpSpPr>
        <p:grpSpPr>
          <a:xfrm>
            <a:off x="0" y="1643050"/>
            <a:ext cx="9144000" cy="4857784"/>
            <a:chOff x="0" y="1643050"/>
            <a:chExt cx="9144000" cy="4286280"/>
          </a:xfrm>
        </p:grpSpPr>
        <p:pic>
          <p:nvPicPr>
            <p:cNvPr id="2051" name="Picture 3"/>
            <p:cNvPicPr>
              <a:picLocks noChangeAspect="1" noChangeArrowheads="1"/>
            </p:cNvPicPr>
            <p:nvPr/>
          </p:nvPicPr>
          <p:blipFill>
            <a:blip r:embed="rId2" cstate="print"/>
            <a:srcRect/>
            <a:stretch>
              <a:fillRect/>
            </a:stretch>
          </p:blipFill>
          <p:spPr bwMode="auto">
            <a:xfrm>
              <a:off x="0" y="1643050"/>
              <a:ext cx="4786314" cy="4286280"/>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4704624" y="1643050"/>
              <a:ext cx="4439376" cy="428628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sz="3000" dirty="0" smtClean="0"/>
              <a:t>Industry Overview</a:t>
            </a:r>
          </a:p>
          <a:p>
            <a:pPr lvl="1"/>
            <a:r>
              <a:rPr lang="en-US" sz="2400" dirty="0" smtClean="0"/>
              <a:t>Terminology</a:t>
            </a:r>
          </a:p>
          <a:p>
            <a:pPr lvl="1"/>
            <a:r>
              <a:rPr lang="en-US" sz="2400" dirty="0" smtClean="0"/>
              <a:t>History and Regulations</a:t>
            </a:r>
          </a:p>
          <a:p>
            <a:pPr lvl="1"/>
            <a:r>
              <a:rPr lang="en-US" sz="2400" dirty="0" smtClean="0"/>
              <a:t>Current States and Trends</a:t>
            </a:r>
          </a:p>
          <a:p>
            <a:pPr lvl="1"/>
            <a:r>
              <a:rPr lang="en-US" sz="2400" dirty="0" smtClean="0"/>
              <a:t>Porter’s Five Forces</a:t>
            </a:r>
          </a:p>
          <a:p>
            <a:r>
              <a:rPr lang="en-US" sz="3000" dirty="0" smtClean="0"/>
              <a:t>Southwest Airline</a:t>
            </a:r>
          </a:p>
          <a:p>
            <a:r>
              <a:rPr lang="en-US" sz="3000" dirty="0" smtClean="0"/>
              <a:t>Cathay Pacific Airline</a:t>
            </a:r>
          </a:p>
          <a:p>
            <a:r>
              <a:rPr lang="en-US" sz="3000" dirty="0" smtClean="0"/>
              <a:t>Singapore Airline</a:t>
            </a:r>
          </a:p>
        </p:txBody>
      </p:sp>
      <p:pic>
        <p:nvPicPr>
          <p:cNvPr id="11266" name="Picture 2" descr="http://www.realestatechannel.com/news-assets/airplane-takeoff-on-a-sunny-day-vacation-trav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5677" y="2202934"/>
            <a:ext cx="3876675" cy="2809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237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4" descr="http://blog.smartbear.com/Portals/175832/Images/BusinessPerformance.jpg"/>
          <p:cNvPicPr>
            <a:picLocks noChangeAspect="1" noChangeArrowheads="1"/>
          </p:cNvPicPr>
          <p:nvPr/>
        </p:nvPicPr>
        <p:blipFill>
          <a:blip r:embed="rId2" cstate="print"/>
          <a:srcRect/>
          <a:stretch>
            <a:fillRect/>
          </a:stretch>
        </p:blipFill>
        <p:spPr bwMode="auto">
          <a:xfrm>
            <a:off x="4786314" y="1428736"/>
            <a:ext cx="3857652" cy="4857784"/>
          </a:xfrm>
          <a:prstGeom prst="rect">
            <a:avLst/>
          </a:prstGeom>
          <a:noFill/>
        </p:spPr>
      </p:pic>
      <p:pic>
        <p:nvPicPr>
          <p:cNvPr id="167938" name="Picture 2" descr="http://www.ecofys.com/files/images/img/img_000253_00.jpg"/>
          <p:cNvPicPr>
            <a:picLocks noChangeAspect="1" noChangeArrowheads="1"/>
          </p:cNvPicPr>
          <p:nvPr/>
        </p:nvPicPr>
        <p:blipFill>
          <a:blip r:embed="rId3" cstate="print"/>
          <a:srcRect/>
          <a:stretch>
            <a:fillRect/>
          </a:stretch>
        </p:blipFill>
        <p:spPr bwMode="auto">
          <a:xfrm>
            <a:off x="428596" y="1428736"/>
            <a:ext cx="4357718" cy="4874782"/>
          </a:xfrm>
          <a:prstGeom prst="rect">
            <a:avLst/>
          </a:prstGeom>
          <a:noFill/>
        </p:spPr>
      </p:pic>
      <p:sp>
        <p:nvSpPr>
          <p:cNvPr id="4" name="Titel 3"/>
          <p:cNvSpPr>
            <a:spLocks noGrp="1"/>
          </p:cNvSpPr>
          <p:nvPr>
            <p:ph type="title"/>
          </p:nvPr>
        </p:nvSpPr>
        <p:spPr>
          <a:xfrm>
            <a:off x="5029200" y="1357298"/>
            <a:ext cx="8229600" cy="1143000"/>
          </a:xfrm>
        </p:spPr>
        <p:txBody>
          <a:bodyPr>
            <a:noAutofit/>
          </a:bodyPr>
          <a:lstStyle/>
          <a:p>
            <a:r>
              <a:rPr lang="de-DE" sz="4800" b="1" i="1" dirty="0" smtClean="0"/>
              <a:t>Performance</a:t>
            </a:r>
            <a:endParaRPr lang="de-DE" sz="4800" b="1"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conomictimes.indiatimes.com/photo/14045300.c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4423"/>
            <a:ext cx="9144000" cy="525461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normAutofit/>
          </a:bodyPr>
          <a:lstStyle/>
          <a:p>
            <a:r>
              <a:rPr lang="en-US" smtClean="0"/>
              <a:t>Global Aviation Industry in 2011</a:t>
            </a:r>
            <a:endParaRPr lang="en-US"/>
          </a:p>
        </p:txBody>
      </p:sp>
    </p:spTree>
    <p:extLst>
      <p:ext uri="{BB962C8B-B14F-4D97-AF65-F5344CB8AC3E}">
        <p14:creationId xmlns:p14="http://schemas.microsoft.com/office/powerpoint/2010/main" val="2228124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Airline Index</a:t>
            </a:r>
            <a:endParaRPr lang="en-CA" dirty="0"/>
          </a:p>
        </p:txBody>
      </p:sp>
      <p:sp>
        <p:nvSpPr>
          <p:cNvPr id="4" name="Inhaltsplatzhalter 3"/>
          <p:cNvSpPr>
            <a:spLocks noGrp="1"/>
          </p:cNvSpPr>
          <p:nvPr>
            <p:ph idx="1"/>
          </p:nvPr>
        </p:nvSpPr>
        <p:spPr/>
        <p:txBody>
          <a:bodyPr/>
          <a:lstStyle/>
          <a:p>
            <a:endParaRPr lang="de-DE"/>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96752"/>
            <a:ext cx="9144001" cy="53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000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Air Travel and Air Freight</a:t>
            </a:r>
            <a:endParaRPr lang="en-US" sz="4800" dirty="0"/>
          </a:p>
        </p:txBody>
      </p:sp>
      <p:sp>
        <p:nvSpPr>
          <p:cNvPr id="4" name="Inhaltsplatzhalter 3"/>
          <p:cNvSpPr>
            <a:spLocks noGrp="1"/>
          </p:cNvSpPr>
          <p:nvPr>
            <p:ph idx="1"/>
          </p:nvPr>
        </p:nvSpPr>
        <p:spPr/>
        <p:txBody>
          <a:bodyPr/>
          <a:lstStyle/>
          <a:p>
            <a:endParaRPr lang="de-DE"/>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4744"/>
            <a:ext cx="9144000" cy="5432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5182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Capacity Utilization</a:t>
            </a:r>
            <a:endParaRPr lang="en-CA" dirty="0"/>
          </a:p>
        </p:txBody>
      </p:sp>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071546"/>
            <a:ext cx="9144000" cy="578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286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Air Flight Demand</a:t>
            </a:r>
            <a:endParaRPr lang="en-CA" dirty="0"/>
          </a:p>
        </p:txBody>
      </p:sp>
      <p:sp>
        <p:nvSpPr>
          <p:cNvPr id="8" name="Inhaltsplatzhalter 7"/>
          <p:cNvSpPr>
            <a:spLocks noGrp="1"/>
          </p:cNvSpPr>
          <p:nvPr>
            <p:ph idx="1"/>
          </p:nvPr>
        </p:nvSpPr>
        <p:spPr/>
        <p:txBody>
          <a:bodyPr/>
          <a:lstStyle/>
          <a:p>
            <a:endParaRPr lang="de-DE"/>
          </a:p>
        </p:txBody>
      </p:sp>
      <p:pic>
        <p:nvPicPr>
          <p:cNvPr id="1026" name="Picture 2" descr="C:\Users\JLee\Desktop\air arrivals by reg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11927"/>
            <a:ext cx="9181708" cy="439386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847702" y="5336273"/>
            <a:ext cx="982639" cy="38213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p:cNvSpPr/>
          <p:nvPr/>
        </p:nvSpPr>
        <p:spPr>
          <a:xfrm>
            <a:off x="6800400" y="5311252"/>
            <a:ext cx="982639" cy="38213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Oval 5"/>
          <p:cNvSpPr/>
          <p:nvPr/>
        </p:nvSpPr>
        <p:spPr>
          <a:xfrm>
            <a:off x="3142798" y="5324900"/>
            <a:ext cx="1142597" cy="38213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Oval 6"/>
          <p:cNvSpPr/>
          <p:nvPr/>
        </p:nvSpPr>
        <p:spPr>
          <a:xfrm>
            <a:off x="7905867" y="5329446"/>
            <a:ext cx="1142597" cy="38213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22435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Airline Online Sales</a:t>
            </a:r>
            <a:endParaRPr lang="en-CA" dirty="0"/>
          </a:p>
        </p:txBody>
      </p:sp>
      <p:sp>
        <p:nvSpPr>
          <p:cNvPr id="4" name="Inhaltsplatzhalter 3"/>
          <p:cNvSpPr>
            <a:spLocks noGrp="1"/>
          </p:cNvSpPr>
          <p:nvPr>
            <p:ph idx="1"/>
          </p:nvPr>
        </p:nvSpPr>
        <p:spPr/>
        <p:txBody>
          <a:bodyPr/>
          <a:lstStyle/>
          <a:p>
            <a:endParaRPr lang="de-DE"/>
          </a:p>
        </p:txBody>
      </p:sp>
      <p:pic>
        <p:nvPicPr>
          <p:cNvPr id="3074" name="Picture 2" descr="C:\Users\JLee\Desktop\online sal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2" y="1888185"/>
            <a:ext cx="9168192" cy="439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528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Major Cost Factors</a:t>
            </a:r>
            <a:endParaRPr lang="en-CA" dirty="0"/>
          </a:p>
        </p:txBody>
      </p:sp>
      <p:sp>
        <p:nvSpPr>
          <p:cNvPr id="3" name="Content Placeholder 2"/>
          <p:cNvSpPr>
            <a:spLocks noGrp="1"/>
          </p:cNvSpPr>
          <p:nvPr>
            <p:ph idx="1"/>
          </p:nvPr>
        </p:nvSpPr>
        <p:spPr/>
        <p:txBody>
          <a:bodyPr>
            <a:normAutofit/>
          </a:bodyPr>
          <a:lstStyle/>
          <a:p>
            <a:r>
              <a:rPr lang="en-CA" sz="3200" b="1" dirty="0" smtClean="0"/>
              <a:t>Weather, Natural Disasters</a:t>
            </a:r>
            <a:endParaRPr lang="en-CA" sz="3200" b="0" dirty="0" smtClean="0">
              <a:effectLst/>
            </a:endParaRPr>
          </a:p>
          <a:p>
            <a:pPr marL="0" indent="0">
              <a:buNone/>
            </a:pPr>
            <a:r>
              <a:rPr lang="en-CA" sz="3200" b="0" dirty="0" smtClean="0">
                <a:effectLst/>
              </a:rPr>
              <a:t> </a:t>
            </a:r>
          </a:p>
          <a:p>
            <a:r>
              <a:rPr lang="en-CA" sz="3200" b="1" dirty="0" smtClean="0"/>
              <a:t>Fuel Cost</a:t>
            </a:r>
            <a:endParaRPr lang="en-CA" sz="3200" b="0" dirty="0">
              <a:effectLst/>
            </a:endParaRPr>
          </a:p>
          <a:p>
            <a:endParaRPr lang="en-CA" sz="3200" b="0" dirty="0" smtClean="0">
              <a:effectLst/>
            </a:endParaRPr>
          </a:p>
          <a:p>
            <a:r>
              <a:rPr lang="en-CA" sz="3200" b="1" dirty="0" err="1" smtClean="0"/>
              <a:t>Labor</a:t>
            </a:r>
            <a:r>
              <a:rPr lang="en-CA" sz="3200" b="1" dirty="0" smtClean="0"/>
              <a:t> Cost</a:t>
            </a:r>
          </a:p>
          <a:p>
            <a:endParaRPr lang="en-CA" sz="3200" b="0" dirty="0">
              <a:effectLst/>
            </a:endParaRPr>
          </a:p>
          <a:p>
            <a:r>
              <a:rPr lang="en-CA" sz="3200" b="1" dirty="0" smtClean="0"/>
              <a:t>Fees &amp; Taxes (especially U.S.)</a:t>
            </a:r>
            <a:endParaRPr lang="en-CA" sz="3200" b="1" dirty="0"/>
          </a:p>
        </p:txBody>
      </p:sp>
      <p:pic>
        <p:nvPicPr>
          <p:cNvPr id="114692" name="Picture 4" descr="http://www.colourbox.com/preview/3597959-705311-rising-oil-barrels-graph.jpg"/>
          <p:cNvPicPr>
            <a:picLocks noChangeAspect="1" noChangeArrowheads="1"/>
          </p:cNvPicPr>
          <p:nvPr/>
        </p:nvPicPr>
        <p:blipFill>
          <a:blip r:embed="rId3" cstate="print"/>
          <a:srcRect/>
          <a:stretch>
            <a:fillRect/>
          </a:stretch>
        </p:blipFill>
        <p:spPr bwMode="auto">
          <a:xfrm>
            <a:off x="6072198" y="4071942"/>
            <a:ext cx="2214578" cy="2214578"/>
          </a:xfrm>
          <a:prstGeom prst="rect">
            <a:avLst/>
          </a:prstGeom>
          <a:ln>
            <a:noFill/>
          </a:ln>
          <a:effectLst>
            <a:softEdge rad="112500"/>
          </a:effectLst>
        </p:spPr>
      </p:pic>
      <p:pic>
        <p:nvPicPr>
          <p:cNvPr id="114690" name="Picture 2" descr="http://s1.ibtimes.com/sites/www.ibtimes.com/files/styles/article_large/public/2012/10/29/sandy_1.jpeg"/>
          <p:cNvPicPr>
            <a:picLocks noChangeAspect="1" noChangeArrowheads="1"/>
          </p:cNvPicPr>
          <p:nvPr/>
        </p:nvPicPr>
        <p:blipFill>
          <a:blip r:embed="rId4" cstate="print"/>
          <a:srcRect/>
          <a:stretch>
            <a:fillRect/>
          </a:stretch>
        </p:blipFill>
        <p:spPr bwMode="auto">
          <a:xfrm>
            <a:off x="5715008" y="1643050"/>
            <a:ext cx="3169887" cy="2114910"/>
          </a:xfrm>
          <a:prstGeom prst="rect">
            <a:avLst/>
          </a:prstGeom>
          <a:ln>
            <a:noFill/>
          </a:ln>
          <a:effectLst>
            <a:softEdge rad="112500"/>
          </a:effectLst>
        </p:spPr>
      </p:pic>
    </p:spTree>
    <p:extLst>
      <p:ext uri="{BB962C8B-B14F-4D97-AF65-F5344CB8AC3E}">
        <p14:creationId xmlns:p14="http://schemas.microsoft.com/office/powerpoint/2010/main" val="2713460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t>US Government Tax Bite</a:t>
            </a:r>
            <a:endParaRPr lang="en-CA" sz="48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3" y="1993581"/>
            <a:ext cx="899318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48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8229600" cy="1143000"/>
          </a:xfrm>
        </p:spPr>
        <p:txBody>
          <a:bodyPr/>
          <a:lstStyle/>
          <a:p>
            <a:r>
              <a:rPr lang="en-CA" sz="4800" dirty="0" smtClean="0"/>
              <a:t>Operating Cost Breakdown</a:t>
            </a:r>
            <a:endParaRPr lang="en-CA" sz="4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96752"/>
            <a:ext cx="8460432" cy="537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100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theswash.com/wp-content/uploads/2012/02/Air-travel-international.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2735" y="1207175"/>
            <a:ext cx="7730215" cy="51507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286116" y="1285860"/>
            <a:ext cx="8229600" cy="1143000"/>
          </a:xfrm>
        </p:spPr>
        <p:txBody>
          <a:bodyPr>
            <a:normAutofit/>
          </a:bodyPr>
          <a:lstStyle/>
          <a:p>
            <a:r>
              <a:rPr lang="en-CA" sz="4800" b="1" i="1" dirty="0" smtClean="0"/>
              <a:t>Industry Overview</a:t>
            </a:r>
            <a:endParaRPr lang="en-CA" sz="4800" b="1" i="1" dirty="0"/>
          </a:p>
        </p:txBody>
      </p:sp>
    </p:spTree>
    <p:extLst>
      <p:ext uri="{BB962C8B-B14F-4D97-AF65-F5344CB8AC3E}">
        <p14:creationId xmlns:p14="http://schemas.microsoft.com/office/powerpoint/2010/main" val="30398549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Operating Cost Breakdown</a:t>
            </a:r>
            <a:endParaRPr lang="en-US" sz="4800" dirty="0"/>
          </a:p>
        </p:txBody>
      </p:sp>
      <p:pic>
        <p:nvPicPr>
          <p:cNvPr id="4" name="Content Placeholder 3"/>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tretch/>
        </p:blipFill>
        <p:spPr bwMode="auto">
          <a:xfrm>
            <a:off x="500034" y="2357430"/>
            <a:ext cx="8229600" cy="36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1472" y="3929066"/>
            <a:ext cx="8001056" cy="35719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54695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Jet Fuel Costs</a:t>
            </a:r>
            <a:endParaRPr lang="en-CA" dirty="0"/>
          </a:p>
        </p:txBody>
      </p:sp>
      <p:sp>
        <p:nvSpPr>
          <p:cNvPr id="4" name="Inhaltsplatzhalter 3"/>
          <p:cNvSpPr>
            <a:spLocks noGrp="1"/>
          </p:cNvSpPr>
          <p:nvPr>
            <p:ph idx="1"/>
          </p:nvPr>
        </p:nvSpPr>
        <p:spPr/>
        <p:txBody>
          <a:bodyPr/>
          <a:lstStyle/>
          <a:p>
            <a:endParaRPr lang="de-DE"/>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1643050"/>
            <a:ext cx="8267700" cy="49902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7477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Airline Fuel on the Rise</a:t>
            </a:r>
            <a:endParaRPr lang="en-CA" dirty="0"/>
          </a:p>
        </p:txBody>
      </p:sp>
      <p:sp>
        <p:nvSpPr>
          <p:cNvPr id="4" name="Inhaltsplatzhalter 3"/>
          <p:cNvSpPr>
            <a:spLocks noGrp="1"/>
          </p:cNvSpPr>
          <p:nvPr>
            <p:ph idx="1"/>
          </p:nvPr>
        </p:nvSpPr>
        <p:spPr/>
        <p:txBody>
          <a:bodyPr/>
          <a:lstStyle/>
          <a:p>
            <a:endParaRPr lang="de-DE"/>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6234" y="1830029"/>
            <a:ext cx="8834040" cy="414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995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t>Fuel Cost on Net Profit</a:t>
            </a:r>
            <a:endParaRPr lang="en-CA" sz="4800" dirty="0"/>
          </a:p>
        </p:txBody>
      </p:sp>
      <p:sp>
        <p:nvSpPr>
          <p:cNvPr id="5" name="Inhaltsplatzhalter 4"/>
          <p:cNvSpPr>
            <a:spLocks noGrp="1"/>
          </p:cNvSpPr>
          <p:nvPr>
            <p:ph idx="1"/>
          </p:nvPr>
        </p:nvSpPr>
        <p:spPr/>
        <p:txBody>
          <a:bodyPr/>
          <a:lstStyle/>
          <a:p>
            <a:endParaRPr lang="de-DE"/>
          </a:p>
        </p:txBody>
      </p:sp>
      <p:pic>
        <p:nvPicPr>
          <p:cNvPr id="4" name="Content Placeholder 3"/>
          <p:cNvPicPr>
            <a:picLocks noGrp="1"/>
          </p:cNvPicPr>
          <p:nvPr/>
        </p:nvPicPr>
        <p:blipFill>
          <a:blip r:embed="rId2" cstate="print"/>
          <a:stretch>
            <a:fillRect/>
          </a:stretch>
        </p:blipFill>
        <p:spPr>
          <a:xfrm>
            <a:off x="602042" y="1868393"/>
            <a:ext cx="7927810" cy="4805362"/>
          </a:xfrm>
          <a:prstGeom prst="rect">
            <a:avLst/>
          </a:prstGeom>
        </p:spPr>
      </p:pic>
    </p:spTree>
    <p:extLst>
      <p:ext uri="{BB962C8B-B14F-4D97-AF65-F5344CB8AC3E}">
        <p14:creationId xmlns:p14="http://schemas.microsoft.com/office/powerpoint/2010/main" val="1587367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Profit Margin</a:t>
            </a:r>
            <a:endParaRPr lang="en-CA"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60" y="1571613"/>
            <a:ext cx="7581860" cy="5069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7052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t>Key Drivers for Profitability</a:t>
            </a:r>
            <a:endParaRPr lang="en-CA" sz="4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519" y="1643051"/>
            <a:ext cx="8267988" cy="497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853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t>Value of Major US Airlines</a:t>
            </a:r>
            <a:endParaRPr lang="en-CA" sz="4000"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9264" y="1428736"/>
            <a:ext cx="8524102" cy="477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274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Porter’s Five Forces Model</a:t>
            </a:r>
            <a:endParaRPr lang="en-US" sz="4400" dirty="0"/>
          </a:p>
        </p:txBody>
      </p:sp>
      <p:sp>
        <p:nvSpPr>
          <p:cNvPr id="3" name="Content Placeholder 2"/>
          <p:cNvSpPr>
            <a:spLocks noGrp="1"/>
          </p:cNvSpPr>
          <p:nvPr>
            <p:ph idx="1"/>
          </p:nvPr>
        </p:nvSpPr>
        <p:spPr/>
        <p:txBody>
          <a:bodyPr/>
          <a:lstStyle/>
          <a:p>
            <a:pPr marL="0" indent="0">
              <a:lnSpc>
                <a:spcPct val="120000"/>
              </a:lnSpc>
              <a:buNone/>
            </a:pPr>
            <a:endParaRPr lang="en-US" dirty="0" smtClean="0"/>
          </a:p>
          <a:p>
            <a:pPr>
              <a:lnSpc>
                <a:spcPct val="120000"/>
              </a:lnSpc>
            </a:pPr>
            <a:endParaRPr lang="en-US" dirty="0" smtClean="0"/>
          </a:p>
          <a:p>
            <a:endParaRPr lang="en-US" dirty="0" smtClean="0"/>
          </a:p>
        </p:txBody>
      </p:sp>
      <p:sp>
        <p:nvSpPr>
          <p:cNvPr id="6" name="Oval 5"/>
          <p:cNvSpPr/>
          <p:nvPr/>
        </p:nvSpPr>
        <p:spPr>
          <a:xfrm>
            <a:off x="3383868" y="1339641"/>
            <a:ext cx="2520280" cy="1296144"/>
          </a:xfrm>
          <a:prstGeom prst="ellipse">
            <a:avLst/>
          </a:prstGeom>
          <a:solidFill>
            <a:srgbClr val="002060">
              <a:alpha val="46000"/>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t>Risk of Entry</a:t>
            </a:r>
          </a:p>
          <a:p>
            <a:pPr algn="ctr"/>
            <a:r>
              <a:rPr lang="en-US" dirty="0" smtClean="0"/>
              <a:t>Moderate</a:t>
            </a:r>
          </a:p>
          <a:p>
            <a:pPr algn="ctr"/>
            <a:endParaRPr lang="en-US" dirty="0"/>
          </a:p>
        </p:txBody>
      </p:sp>
      <p:sp>
        <p:nvSpPr>
          <p:cNvPr id="7" name="Down Arrow 6"/>
          <p:cNvSpPr/>
          <p:nvPr/>
        </p:nvSpPr>
        <p:spPr>
          <a:xfrm>
            <a:off x="4463988" y="2784871"/>
            <a:ext cx="360040" cy="43204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Oval 7"/>
          <p:cNvSpPr/>
          <p:nvPr/>
        </p:nvSpPr>
        <p:spPr>
          <a:xfrm>
            <a:off x="3419872" y="3284984"/>
            <a:ext cx="2448272" cy="1512168"/>
          </a:xfrm>
          <a:prstGeom prst="ellipse">
            <a:avLst/>
          </a:prstGeom>
          <a:solidFill>
            <a:srgbClr val="00B050">
              <a:alpha val="41000"/>
            </a:srgbClr>
          </a:solidFill>
        </p:spPr>
        <p:style>
          <a:lnRef idx="1">
            <a:schemeClr val="accent5"/>
          </a:lnRef>
          <a:fillRef idx="3">
            <a:schemeClr val="accent5"/>
          </a:fillRef>
          <a:effectRef idx="2">
            <a:schemeClr val="accent5"/>
          </a:effectRef>
          <a:fontRef idx="minor">
            <a:schemeClr val="lt1"/>
          </a:fontRef>
        </p:style>
        <p:txBody>
          <a:bodyPr rtlCol="0" anchor="ctr"/>
          <a:lstStyle/>
          <a:p>
            <a:pPr lvl="1"/>
            <a:endParaRPr lang="en-US" dirty="0" smtClean="0"/>
          </a:p>
          <a:p>
            <a:r>
              <a:rPr lang="en-US" b="1" dirty="0" smtClean="0"/>
              <a:t>Industry Rivalry</a:t>
            </a:r>
          </a:p>
          <a:p>
            <a:pPr algn="ctr"/>
            <a:r>
              <a:rPr lang="en-US" b="1" dirty="0" smtClean="0"/>
              <a:t>High</a:t>
            </a:r>
          </a:p>
          <a:p>
            <a:pPr algn="ctr"/>
            <a:endParaRPr lang="en-US" dirty="0"/>
          </a:p>
        </p:txBody>
      </p:sp>
      <p:sp>
        <p:nvSpPr>
          <p:cNvPr id="9" name="Up Arrow 8"/>
          <p:cNvSpPr/>
          <p:nvPr/>
        </p:nvSpPr>
        <p:spPr>
          <a:xfrm>
            <a:off x="4517290" y="4947646"/>
            <a:ext cx="360000" cy="432000"/>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Oval 9"/>
          <p:cNvSpPr/>
          <p:nvPr/>
        </p:nvSpPr>
        <p:spPr>
          <a:xfrm>
            <a:off x="3383868" y="5455780"/>
            <a:ext cx="2592288" cy="1340768"/>
          </a:xfrm>
          <a:prstGeom prst="ellipse">
            <a:avLst/>
          </a:prstGeom>
          <a:solidFill>
            <a:srgbClr val="FFC000">
              <a:alpha val="64000"/>
            </a:srgb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t>Substitutes</a:t>
            </a:r>
          </a:p>
          <a:p>
            <a:pPr algn="ctr"/>
            <a:r>
              <a:rPr lang="en-US" b="1" dirty="0" smtClean="0"/>
              <a:t>Moderate</a:t>
            </a:r>
          </a:p>
        </p:txBody>
      </p:sp>
      <p:sp>
        <p:nvSpPr>
          <p:cNvPr id="11" name="Right Arrow 10"/>
          <p:cNvSpPr/>
          <p:nvPr/>
        </p:nvSpPr>
        <p:spPr>
          <a:xfrm>
            <a:off x="2884152" y="3861048"/>
            <a:ext cx="432000" cy="360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Oval 11"/>
          <p:cNvSpPr/>
          <p:nvPr/>
        </p:nvSpPr>
        <p:spPr>
          <a:xfrm>
            <a:off x="264894" y="3284984"/>
            <a:ext cx="2456535" cy="1377731"/>
          </a:xfrm>
          <a:prstGeom prst="ellipse">
            <a:avLst/>
          </a:prstGeom>
          <a:solidFill>
            <a:srgbClr val="FF0000">
              <a:alpha val="44000"/>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Supplier power </a:t>
            </a:r>
          </a:p>
          <a:p>
            <a:pPr algn="ctr"/>
            <a:r>
              <a:rPr lang="en-US" dirty="0" smtClean="0"/>
              <a:t>High</a:t>
            </a:r>
          </a:p>
          <a:p>
            <a:pPr algn="ctr"/>
            <a:endParaRPr lang="en-US" dirty="0"/>
          </a:p>
        </p:txBody>
      </p:sp>
      <p:sp>
        <p:nvSpPr>
          <p:cNvPr id="13" name="Left Arrow 12"/>
          <p:cNvSpPr/>
          <p:nvPr/>
        </p:nvSpPr>
        <p:spPr>
          <a:xfrm>
            <a:off x="5976156" y="3861048"/>
            <a:ext cx="432000" cy="360040"/>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p:cNvSpPr/>
          <p:nvPr/>
        </p:nvSpPr>
        <p:spPr>
          <a:xfrm>
            <a:off x="6585216" y="3284983"/>
            <a:ext cx="2339752" cy="1512168"/>
          </a:xfrm>
          <a:prstGeom prst="ellipse">
            <a:avLst/>
          </a:prstGeom>
          <a:solidFill>
            <a:srgbClr val="7030A0">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Buyer power</a:t>
            </a:r>
          </a:p>
          <a:p>
            <a:pPr algn="ctr"/>
            <a:r>
              <a:rPr lang="en-US" dirty="0" smtClean="0"/>
              <a:t>High</a:t>
            </a:r>
          </a:p>
          <a:p>
            <a:pPr algn="ctr"/>
            <a:endParaRPr lang="en-US" dirty="0"/>
          </a:p>
        </p:txBody>
      </p:sp>
    </p:spTree>
    <p:extLst>
      <p:ext uri="{BB962C8B-B14F-4D97-AF65-F5344CB8AC3E}">
        <p14:creationId xmlns:p14="http://schemas.microsoft.com/office/powerpoint/2010/main" val="2799603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l_fi" descr="http://igadgetsreport.com/wp-content/uploads/2011/02/SouthWest.jpg"/>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Stock Information</a:t>
            </a:r>
            <a:endParaRPr lang="en-US"/>
          </a:p>
        </p:txBody>
      </p:sp>
      <p:pic>
        <p:nvPicPr>
          <p:cNvPr id="1028" name="Picture 4"/>
          <p:cNvPicPr>
            <a:picLocks noChangeAspect="1" noChangeArrowheads="1"/>
          </p:cNvPicPr>
          <p:nvPr/>
        </p:nvPicPr>
        <p:blipFill>
          <a:blip r:embed="rId2" cstate="print"/>
          <a:srcRect/>
          <a:stretch>
            <a:fillRect/>
          </a:stretch>
        </p:blipFill>
        <p:spPr bwMode="auto">
          <a:xfrm>
            <a:off x="0" y="1142984"/>
            <a:ext cx="9144000" cy="1714512"/>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cstate="print"/>
          <a:srcRect/>
          <a:stretch>
            <a:fillRect/>
          </a:stretch>
        </p:blipFill>
        <p:spPr bwMode="auto">
          <a:xfrm>
            <a:off x="0" y="2786058"/>
            <a:ext cx="9144001" cy="4071942"/>
          </a:xfrm>
          <a:prstGeom prst="rect">
            <a:avLst/>
          </a:prstGeom>
          <a:noFill/>
          <a:ln w="9525">
            <a:noFill/>
            <a:miter lim="800000"/>
            <a:headEnd/>
            <a:tailEnd/>
          </a:ln>
          <a:effectLst/>
        </p:spPr>
      </p:pic>
      <p:sp>
        <p:nvSpPr>
          <p:cNvPr id="6" name="Textfeld 5"/>
          <p:cNvSpPr txBox="1"/>
          <p:nvPr/>
        </p:nvSpPr>
        <p:spPr>
          <a:xfrm>
            <a:off x="3500430" y="6057781"/>
            <a:ext cx="5429288" cy="800219"/>
          </a:xfrm>
          <a:prstGeom prst="rect">
            <a:avLst/>
          </a:prstGeom>
          <a:noFill/>
        </p:spPr>
        <p:txBody>
          <a:bodyPr wrap="square" rtlCol="0">
            <a:spAutoFit/>
          </a:bodyPr>
          <a:lstStyle/>
          <a:p>
            <a:r>
              <a:rPr lang="de-DE" sz="2800" dirty="0" smtClean="0"/>
              <a:t>Shares Outstanding 743.07 Million </a:t>
            </a:r>
          </a:p>
          <a:p>
            <a:endParaRPr lang="de-DE" dirty="0"/>
          </a:p>
        </p:txBody>
      </p:sp>
      <p:sp>
        <p:nvSpPr>
          <p:cNvPr id="7" name="Rechteck 6"/>
          <p:cNvSpPr/>
          <p:nvPr/>
        </p:nvSpPr>
        <p:spPr>
          <a:xfrm>
            <a:off x="285720" y="5715016"/>
            <a:ext cx="2857520" cy="428628"/>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285720" y="6643662"/>
            <a:ext cx="2928958" cy="214338"/>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Terminology</a:t>
            </a:r>
            <a:endParaRPr lang="en-US" sz="4800" dirty="0"/>
          </a:p>
        </p:txBody>
      </p:sp>
      <p:sp>
        <p:nvSpPr>
          <p:cNvPr id="3" name="Content Placeholder 2"/>
          <p:cNvSpPr>
            <a:spLocks noGrp="1"/>
          </p:cNvSpPr>
          <p:nvPr>
            <p:ph idx="1"/>
          </p:nvPr>
        </p:nvSpPr>
        <p:spPr>
          <a:xfrm>
            <a:off x="428596" y="1196752"/>
            <a:ext cx="8229600" cy="5328591"/>
          </a:xfrm>
        </p:spPr>
        <p:txBody>
          <a:bodyPr>
            <a:normAutofit fontScale="92500" lnSpcReduction="10000"/>
          </a:bodyPr>
          <a:lstStyle/>
          <a:p>
            <a:pPr>
              <a:lnSpc>
                <a:spcPct val="110000"/>
              </a:lnSpc>
            </a:pPr>
            <a:r>
              <a:rPr lang="en-US" sz="2800" b="1" dirty="0">
                <a:effectLst>
                  <a:outerShdw blurRad="38100" dist="38100" dir="2700000" algn="tl">
                    <a:srgbClr val="000000">
                      <a:alpha val="43137"/>
                    </a:srgbClr>
                  </a:outerShdw>
                </a:effectLst>
                <a:latin typeface="Arial" charset="0"/>
              </a:rPr>
              <a:t>ATK</a:t>
            </a:r>
            <a:r>
              <a:rPr lang="en-US" sz="2800" dirty="0">
                <a:latin typeface="Arial" charset="0"/>
              </a:rPr>
              <a:t>: Available </a:t>
            </a:r>
            <a:r>
              <a:rPr lang="en-US" sz="2800" dirty="0" err="1">
                <a:latin typeface="Arial" charset="0"/>
              </a:rPr>
              <a:t>Tonne</a:t>
            </a:r>
            <a:r>
              <a:rPr lang="en-US" sz="2800" dirty="0">
                <a:latin typeface="Arial" charset="0"/>
              </a:rPr>
              <a:t> Kilometer (Capacity)</a:t>
            </a:r>
            <a:br>
              <a:rPr lang="en-US" sz="2800" dirty="0">
                <a:latin typeface="Arial" charset="0"/>
              </a:rPr>
            </a:br>
            <a:r>
              <a:rPr lang="en-US" sz="2800" i="1" dirty="0"/>
              <a:t>capacity in </a:t>
            </a:r>
            <a:r>
              <a:rPr lang="en-US" sz="2800" i="1" dirty="0" err="1"/>
              <a:t>tonnes</a:t>
            </a:r>
            <a:r>
              <a:rPr lang="en-US" sz="2800" i="1" dirty="0"/>
              <a:t> × km </a:t>
            </a:r>
            <a:r>
              <a:rPr lang="en-US" sz="2800" i="1" dirty="0" smtClean="0"/>
              <a:t>flown</a:t>
            </a:r>
          </a:p>
          <a:p>
            <a:pPr>
              <a:lnSpc>
                <a:spcPct val="110000"/>
              </a:lnSpc>
            </a:pPr>
            <a:endParaRPr lang="en-US" sz="2800" dirty="0">
              <a:latin typeface="Arial" charset="0"/>
            </a:endParaRPr>
          </a:p>
          <a:p>
            <a:pPr>
              <a:lnSpc>
                <a:spcPct val="110000"/>
              </a:lnSpc>
            </a:pPr>
            <a:r>
              <a:rPr lang="en-US" sz="2800" b="1" dirty="0" smtClean="0">
                <a:effectLst>
                  <a:outerShdw blurRad="38100" dist="38100" dir="2700000" algn="tl">
                    <a:srgbClr val="000000">
                      <a:alpha val="43137"/>
                    </a:srgbClr>
                  </a:outerShdw>
                </a:effectLst>
                <a:latin typeface="Arial" charset="0"/>
              </a:rPr>
              <a:t>ASK/ASM</a:t>
            </a:r>
            <a:r>
              <a:rPr lang="en-US" sz="2800" dirty="0" smtClean="0">
                <a:latin typeface="Arial" charset="0"/>
              </a:rPr>
              <a:t>: </a:t>
            </a:r>
            <a:r>
              <a:rPr lang="en-US" sz="2800" dirty="0">
                <a:latin typeface="Arial" charset="0"/>
              </a:rPr>
              <a:t>Available Seat Kilometer (Capacity) </a:t>
            </a:r>
            <a:br>
              <a:rPr lang="en-US" sz="2800" dirty="0">
                <a:latin typeface="Arial" charset="0"/>
              </a:rPr>
            </a:br>
            <a:r>
              <a:rPr lang="en-US" sz="2800" dirty="0">
                <a:latin typeface="Arial" charset="0"/>
              </a:rPr>
              <a:t>Number of seats X kilometers </a:t>
            </a:r>
            <a:r>
              <a:rPr lang="en-US" sz="2800" dirty="0" smtClean="0">
                <a:latin typeface="Arial" charset="0"/>
              </a:rPr>
              <a:t>flown</a:t>
            </a:r>
          </a:p>
          <a:p>
            <a:pPr>
              <a:lnSpc>
                <a:spcPct val="110000"/>
              </a:lnSpc>
            </a:pPr>
            <a:endParaRPr lang="en-US" sz="2800" dirty="0">
              <a:latin typeface="Arial" charset="0"/>
            </a:endParaRPr>
          </a:p>
          <a:p>
            <a:pPr>
              <a:lnSpc>
                <a:spcPct val="110000"/>
              </a:lnSpc>
            </a:pPr>
            <a:r>
              <a:rPr lang="en-US" sz="2800" b="1" dirty="0" smtClean="0">
                <a:effectLst>
                  <a:outerShdw blurRad="38100" dist="38100" dir="2700000" algn="tl">
                    <a:srgbClr val="000000">
                      <a:alpha val="43137"/>
                    </a:srgbClr>
                  </a:outerShdw>
                </a:effectLst>
                <a:latin typeface="Arial" charset="0"/>
              </a:rPr>
              <a:t>RPK/RPM</a:t>
            </a:r>
            <a:r>
              <a:rPr lang="en-US" sz="2800" dirty="0" smtClean="0">
                <a:latin typeface="Arial" charset="0"/>
              </a:rPr>
              <a:t>: </a:t>
            </a:r>
            <a:r>
              <a:rPr lang="en-US" sz="2800" dirty="0">
                <a:latin typeface="Arial" charset="0"/>
              </a:rPr>
              <a:t>Revenue Passenger Kilometer (Traffic)</a:t>
            </a:r>
            <a:br>
              <a:rPr lang="en-US" sz="2800" dirty="0">
                <a:latin typeface="Arial" charset="0"/>
              </a:rPr>
            </a:br>
            <a:r>
              <a:rPr lang="en-US" sz="2800" dirty="0">
                <a:latin typeface="Arial" charset="0"/>
              </a:rPr>
              <a:t>Number of paying passengers X kilometers </a:t>
            </a:r>
            <a:r>
              <a:rPr lang="en-US" sz="2800" dirty="0" smtClean="0">
                <a:latin typeface="Arial" charset="0"/>
              </a:rPr>
              <a:t>flown</a:t>
            </a:r>
          </a:p>
          <a:p>
            <a:pPr>
              <a:lnSpc>
                <a:spcPct val="110000"/>
              </a:lnSpc>
            </a:pPr>
            <a:endParaRPr lang="en-US" sz="2800" dirty="0">
              <a:latin typeface="Arial" charset="0"/>
            </a:endParaRPr>
          </a:p>
          <a:p>
            <a:pPr>
              <a:lnSpc>
                <a:spcPct val="110000"/>
              </a:lnSpc>
            </a:pPr>
            <a:r>
              <a:rPr lang="en-US" sz="2800" b="1" dirty="0">
                <a:effectLst>
                  <a:outerShdw blurRad="38100" dist="38100" dir="2700000" algn="tl">
                    <a:srgbClr val="000000">
                      <a:alpha val="43137"/>
                    </a:srgbClr>
                  </a:outerShdw>
                </a:effectLst>
                <a:latin typeface="Arial" charset="0"/>
              </a:rPr>
              <a:t>LF</a:t>
            </a:r>
            <a:r>
              <a:rPr lang="en-US" sz="2800" dirty="0">
                <a:latin typeface="Arial" charset="0"/>
              </a:rPr>
              <a:t>: Load Factor (Capacity Utilization)</a:t>
            </a:r>
            <a:br>
              <a:rPr lang="en-US" sz="2800" dirty="0">
                <a:latin typeface="Arial" charset="0"/>
              </a:rPr>
            </a:br>
            <a:r>
              <a:rPr lang="en-US" sz="2800" dirty="0">
                <a:latin typeface="Arial" charset="0"/>
              </a:rPr>
              <a:t>RPK / ASK </a:t>
            </a:r>
          </a:p>
        </p:txBody>
      </p:sp>
    </p:spTree>
    <p:extLst>
      <p:ext uri="{BB962C8B-B14F-4D97-AF65-F5344CB8AC3E}">
        <p14:creationId xmlns:p14="http://schemas.microsoft.com/office/powerpoint/2010/main" val="21111650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Stock 1 - year</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0" y="1029136"/>
            <a:ext cx="9144000" cy="58288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Stock 5 - year</a:t>
            </a:r>
            <a:endParaRPr lang="en-US"/>
          </a:p>
        </p:txBody>
      </p:sp>
      <p:pic>
        <p:nvPicPr>
          <p:cNvPr id="3074" name="Picture 2"/>
          <p:cNvPicPr>
            <a:picLocks noChangeAspect="1" noChangeArrowheads="1"/>
          </p:cNvPicPr>
          <p:nvPr/>
        </p:nvPicPr>
        <p:blipFill>
          <a:blip r:embed="rId2" cstate="print"/>
          <a:srcRect/>
          <a:stretch>
            <a:fillRect/>
          </a:stretch>
        </p:blipFill>
        <p:spPr bwMode="auto">
          <a:xfrm>
            <a:off x="0" y="1071546"/>
            <a:ext cx="9144000" cy="5786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Stock 10 - year</a:t>
            </a:r>
            <a:endParaRPr lang="en-US"/>
          </a:p>
        </p:txBody>
      </p:sp>
      <p:pic>
        <p:nvPicPr>
          <p:cNvPr id="4098" name="Picture 2"/>
          <p:cNvPicPr>
            <a:picLocks noChangeAspect="1" noChangeArrowheads="1"/>
          </p:cNvPicPr>
          <p:nvPr/>
        </p:nvPicPr>
        <p:blipFill>
          <a:blip r:embed="rId2" cstate="print"/>
          <a:srcRect/>
          <a:stretch>
            <a:fillRect/>
          </a:stretch>
        </p:blipFill>
        <p:spPr bwMode="auto">
          <a:xfrm>
            <a:off x="0" y="1066800"/>
            <a:ext cx="9144000" cy="579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t>Comparison to Dow Jones Industrial Average </a:t>
            </a:r>
            <a:endParaRPr lang="en-US" sz="3200" dirty="0"/>
          </a:p>
        </p:txBody>
      </p:sp>
      <p:pic>
        <p:nvPicPr>
          <p:cNvPr id="5122" name="Picture 2"/>
          <p:cNvPicPr>
            <a:picLocks noChangeAspect="1" noChangeArrowheads="1"/>
          </p:cNvPicPr>
          <p:nvPr/>
        </p:nvPicPr>
        <p:blipFill>
          <a:blip r:embed="rId2" cstate="print"/>
          <a:srcRect/>
          <a:stretch>
            <a:fillRect/>
          </a:stretch>
        </p:blipFill>
        <p:spPr bwMode="auto">
          <a:xfrm>
            <a:off x="0" y="1071546"/>
            <a:ext cx="9144000" cy="5786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US" dirty="0" smtClean="0">
                <a:solidFill>
                  <a:srgbClr val="002060"/>
                </a:solidFill>
                <a:effectLst>
                  <a:outerShdw blurRad="38100" dist="38100" dir="2700000" algn="tl">
                    <a:srgbClr val="000000">
                      <a:alpha val="43137"/>
                    </a:srgbClr>
                  </a:outerShdw>
                </a:effectLst>
              </a:rPr>
              <a:t>History – 1960 to 1980</a:t>
            </a:r>
            <a:endParaRPr lang="en-US" dirty="0">
              <a:solidFill>
                <a:srgbClr val="002060"/>
              </a:solidFill>
              <a:effectLst>
                <a:outerShdw blurRad="38100" dist="38100" dir="2700000" algn="tl">
                  <a:srgbClr val="000000">
                    <a:alpha val="43137"/>
                  </a:srgbClr>
                </a:outerShdw>
              </a:effectLst>
            </a:endParaRPr>
          </a:p>
        </p:txBody>
      </p:sp>
      <p:graphicFrame>
        <p:nvGraphicFramePr>
          <p:cNvPr id="4" name="Inhaltsplatzhalter 3"/>
          <p:cNvGraphicFramePr>
            <a:graphicFrameLocks noGrp="1"/>
          </p:cNvGraphicFramePr>
          <p:nvPr>
            <p:ph idx="1"/>
          </p:nvPr>
        </p:nvGraphicFramePr>
        <p:xfrm>
          <a:off x="457200" y="1214423"/>
          <a:ext cx="8329643" cy="4911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p:cNvSpPr txBox="1"/>
          <p:nvPr/>
        </p:nvSpPr>
        <p:spPr>
          <a:xfrm>
            <a:off x="571473" y="2143116"/>
            <a:ext cx="1500199" cy="923330"/>
          </a:xfrm>
          <a:prstGeom prst="rect">
            <a:avLst/>
          </a:prstGeom>
          <a:noFill/>
        </p:spPr>
        <p:txBody>
          <a:bodyPr wrap="square" rtlCol="0">
            <a:spAutoFit/>
          </a:bodyPr>
          <a:lstStyle/>
          <a:p>
            <a:r>
              <a:rPr lang="en-US" dirty="0" smtClean="0"/>
              <a:t>Air Southwest Co. was incorporated</a:t>
            </a:r>
            <a:endParaRPr lang="en-US" dirty="0"/>
          </a:p>
        </p:txBody>
      </p:sp>
      <p:sp>
        <p:nvSpPr>
          <p:cNvPr id="7" name="Textfeld 6"/>
          <p:cNvSpPr txBox="1"/>
          <p:nvPr/>
        </p:nvSpPr>
        <p:spPr>
          <a:xfrm>
            <a:off x="2071669" y="2143117"/>
            <a:ext cx="1643075" cy="2031325"/>
          </a:xfrm>
          <a:prstGeom prst="rect">
            <a:avLst/>
          </a:prstGeom>
          <a:noFill/>
        </p:spPr>
        <p:txBody>
          <a:bodyPr wrap="square" rtlCol="0">
            <a:spAutoFit/>
          </a:bodyPr>
          <a:lstStyle/>
          <a:p>
            <a:r>
              <a:rPr lang="en-US" dirty="0" smtClean="0"/>
              <a:t>Airline established first route, which included Dallas, Houston, and San Antonio</a:t>
            </a:r>
            <a:endParaRPr lang="en-US" dirty="0"/>
          </a:p>
        </p:txBody>
      </p:sp>
      <p:sp>
        <p:nvSpPr>
          <p:cNvPr id="8" name="Textfeld 7"/>
          <p:cNvSpPr txBox="1"/>
          <p:nvPr/>
        </p:nvSpPr>
        <p:spPr>
          <a:xfrm>
            <a:off x="3786182" y="2143117"/>
            <a:ext cx="1500199" cy="2031325"/>
          </a:xfrm>
          <a:prstGeom prst="rect">
            <a:avLst/>
          </a:prstGeom>
          <a:noFill/>
        </p:spPr>
        <p:txBody>
          <a:bodyPr wrap="square" rtlCol="0">
            <a:spAutoFit/>
          </a:bodyPr>
          <a:lstStyle/>
          <a:p>
            <a:r>
              <a:rPr lang="en-US" dirty="0" smtClean="0"/>
              <a:t>Southwest reaches the first year profit and carries one millionth customer</a:t>
            </a:r>
            <a:endParaRPr lang="en-US" dirty="0"/>
          </a:p>
        </p:txBody>
      </p:sp>
      <p:sp>
        <p:nvSpPr>
          <p:cNvPr id="9" name="Textfeld 8"/>
          <p:cNvSpPr txBox="1"/>
          <p:nvPr/>
        </p:nvSpPr>
        <p:spPr>
          <a:xfrm>
            <a:off x="5500694" y="2143117"/>
            <a:ext cx="1500199" cy="2031325"/>
          </a:xfrm>
          <a:prstGeom prst="rect">
            <a:avLst/>
          </a:prstGeom>
          <a:noFill/>
        </p:spPr>
        <p:txBody>
          <a:bodyPr wrap="square" rtlCol="0">
            <a:spAutoFit/>
          </a:bodyPr>
          <a:lstStyle/>
          <a:p>
            <a:r>
              <a:rPr lang="en-US" dirty="0" smtClean="0"/>
              <a:t>Common stock listed on American Stock Exchange under the ticker “LUV”</a:t>
            </a:r>
            <a:endParaRPr lang="en-US" dirty="0"/>
          </a:p>
        </p:txBody>
      </p:sp>
      <p:sp>
        <p:nvSpPr>
          <p:cNvPr id="10" name="Textfeld 9"/>
          <p:cNvSpPr txBox="1"/>
          <p:nvPr/>
        </p:nvSpPr>
        <p:spPr>
          <a:xfrm>
            <a:off x="7072330" y="2143116"/>
            <a:ext cx="1500199" cy="1523494"/>
          </a:xfrm>
          <a:prstGeom prst="rect">
            <a:avLst/>
          </a:prstGeom>
          <a:noFill/>
        </p:spPr>
        <p:txBody>
          <a:bodyPr wrap="square" rtlCol="0">
            <a:spAutoFit/>
          </a:bodyPr>
          <a:lstStyle/>
          <a:p>
            <a:r>
              <a:rPr lang="en-US" dirty="0" smtClean="0"/>
              <a:t>First flight to a destination outside of Texas (New Orleans)</a:t>
            </a:r>
            <a:endParaRPr lang="en-US" dirty="0"/>
          </a:p>
        </p:txBody>
      </p:sp>
      <p:pic>
        <p:nvPicPr>
          <p:cNvPr id="11" name="Picture 2" descr="http://johndehart.files.wordpress.com/2010/02/southwest_airlines_1981.jpg&amp;"/>
          <p:cNvPicPr>
            <a:picLocks noChangeAspect="1" noChangeArrowheads="1"/>
          </p:cNvPicPr>
          <p:nvPr/>
        </p:nvPicPr>
        <p:blipFill>
          <a:blip r:embed="rId7" cstate="print"/>
          <a:srcRect/>
          <a:stretch>
            <a:fillRect/>
          </a:stretch>
        </p:blipFill>
        <p:spPr bwMode="auto">
          <a:xfrm>
            <a:off x="-31" y="4357694"/>
            <a:ext cx="3571868" cy="2500307"/>
          </a:xfrm>
          <a:prstGeom prst="rect">
            <a:avLst/>
          </a:prstGeom>
          <a:noFill/>
        </p:spPr>
      </p:pic>
      <p:pic>
        <p:nvPicPr>
          <p:cNvPr id="21506" name="Picture 2" descr="http://t3.gstatic.com/images?q=tbn:ANd9GcTGhencr6D5vzKqs2wNTC9AhAVnb144QZu8O5PtWlOeIga2FdRS"/>
          <p:cNvPicPr>
            <a:picLocks noChangeAspect="1" noChangeArrowheads="1"/>
          </p:cNvPicPr>
          <p:nvPr/>
        </p:nvPicPr>
        <p:blipFill>
          <a:blip r:embed="rId8" cstate="print"/>
          <a:srcRect/>
          <a:stretch>
            <a:fillRect/>
          </a:stretch>
        </p:blipFill>
        <p:spPr bwMode="auto">
          <a:xfrm>
            <a:off x="4714878" y="4579760"/>
            <a:ext cx="4429124" cy="227824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US" dirty="0" smtClean="0"/>
              <a:t>History – 1980 to today </a:t>
            </a:r>
            <a:endParaRPr lang="en-US" dirty="0"/>
          </a:p>
        </p:txBody>
      </p:sp>
      <p:grpSp>
        <p:nvGrpSpPr>
          <p:cNvPr id="20" name="Gruppieren 19"/>
          <p:cNvGrpSpPr/>
          <p:nvPr/>
        </p:nvGrpSpPr>
        <p:grpSpPr>
          <a:xfrm>
            <a:off x="500035" y="1214423"/>
            <a:ext cx="1788169" cy="715267"/>
            <a:chOff x="38838" y="1971674"/>
            <a:chExt cx="1788169" cy="715267"/>
          </a:xfrm>
          <a:scene3d>
            <a:camera prst="orthographicFront"/>
            <a:lightRig rig="flat" dir="t"/>
          </a:scene3d>
        </p:grpSpPr>
        <p:sp>
          <p:nvSpPr>
            <p:cNvPr id="33" name="Eingekerbter Richtungspfeil 32"/>
            <p:cNvSpPr/>
            <p:nvPr/>
          </p:nvSpPr>
          <p:spPr>
            <a:xfrm>
              <a:off x="38838" y="1971674"/>
              <a:ext cx="1788169" cy="715267"/>
            </a:xfrm>
            <a:prstGeom prst="chevron">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4" name="Eingekerbter Richtungspfeil 4"/>
            <p:cNvSpPr/>
            <p:nvPr/>
          </p:nvSpPr>
          <p:spPr>
            <a:xfrm>
              <a:off x="396472" y="1971674"/>
              <a:ext cx="1072902" cy="7152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CA" sz="3400" b="1" kern="1200" dirty="0" smtClean="0">
                  <a:solidFill>
                    <a:srgbClr val="002060"/>
                  </a:solidFill>
                </a:rPr>
                <a:t>1994</a:t>
              </a:r>
            </a:p>
          </p:txBody>
        </p:sp>
      </p:grpSp>
      <p:grpSp>
        <p:nvGrpSpPr>
          <p:cNvPr id="21" name="Gruppieren 20"/>
          <p:cNvGrpSpPr/>
          <p:nvPr/>
        </p:nvGrpSpPr>
        <p:grpSpPr>
          <a:xfrm>
            <a:off x="2109389" y="1214423"/>
            <a:ext cx="1788169" cy="715267"/>
            <a:chOff x="1648191" y="1971674"/>
            <a:chExt cx="1788169" cy="715267"/>
          </a:xfrm>
          <a:scene3d>
            <a:camera prst="orthographicFront"/>
            <a:lightRig rig="flat" dir="t"/>
          </a:scene3d>
        </p:grpSpPr>
        <p:sp>
          <p:nvSpPr>
            <p:cNvPr id="31" name="Eingekerbter Richtungspfeil 30"/>
            <p:cNvSpPr/>
            <p:nvPr/>
          </p:nvSpPr>
          <p:spPr>
            <a:xfrm>
              <a:off x="1648191" y="1971674"/>
              <a:ext cx="1788169" cy="715267"/>
            </a:xfrm>
            <a:prstGeom prst="chevron">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2" name="Eingekerbter Richtungspfeil 6"/>
            <p:cNvSpPr/>
            <p:nvPr/>
          </p:nvSpPr>
          <p:spPr>
            <a:xfrm>
              <a:off x="2005825" y="1971674"/>
              <a:ext cx="1072902" cy="7152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CA" sz="3400" b="1" kern="1200" dirty="0" smtClean="0">
                  <a:solidFill>
                    <a:srgbClr val="002060"/>
                  </a:solidFill>
                </a:rPr>
                <a:t>1996</a:t>
              </a:r>
              <a:endParaRPr lang="de-DE" sz="3400" kern="1200" dirty="0"/>
            </a:p>
          </p:txBody>
        </p:sp>
      </p:grpSp>
      <p:grpSp>
        <p:nvGrpSpPr>
          <p:cNvPr id="22" name="Gruppieren 21"/>
          <p:cNvGrpSpPr/>
          <p:nvPr/>
        </p:nvGrpSpPr>
        <p:grpSpPr>
          <a:xfrm>
            <a:off x="3718741" y="1214423"/>
            <a:ext cx="1788169" cy="715267"/>
            <a:chOff x="3257544" y="1971674"/>
            <a:chExt cx="1788169" cy="715267"/>
          </a:xfrm>
          <a:scene3d>
            <a:camera prst="orthographicFront"/>
            <a:lightRig rig="flat" dir="t"/>
          </a:scene3d>
        </p:grpSpPr>
        <p:sp>
          <p:nvSpPr>
            <p:cNvPr id="29" name="Eingekerbter Richtungspfeil 28"/>
            <p:cNvSpPr/>
            <p:nvPr/>
          </p:nvSpPr>
          <p:spPr>
            <a:xfrm>
              <a:off x="3257544" y="1971674"/>
              <a:ext cx="1788169" cy="715267"/>
            </a:xfrm>
            <a:prstGeom prst="chevron">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0" name="Eingekerbter Richtungspfeil 8"/>
            <p:cNvSpPr/>
            <p:nvPr/>
          </p:nvSpPr>
          <p:spPr>
            <a:xfrm>
              <a:off x="3615178" y="1971674"/>
              <a:ext cx="1072902" cy="7152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CA" sz="3400" b="1" kern="1200" dirty="0" smtClean="0">
                  <a:solidFill>
                    <a:srgbClr val="002060"/>
                  </a:solidFill>
                </a:rPr>
                <a:t>2005</a:t>
              </a:r>
              <a:endParaRPr lang="de-DE" sz="3400" kern="1200" dirty="0"/>
            </a:p>
          </p:txBody>
        </p:sp>
      </p:grpSp>
      <p:grpSp>
        <p:nvGrpSpPr>
          <p:cNvPr id="23" name="Gruppieren 22"/>
          <p:cNvGrpSpPr/>
          <p:nvPr/>
        </p:nvGrpSpPr>
        <p:grpSpPr>
          <a:xfrm>
            <a:off x="5328094" y="1214423"/>
            <a:ext cx="1788169" cy="715267"/>
            <a:chOff x="4866897" y="1971674"/>
            <a:chExt cx="1788169" cy="715267"/>
          </a:xfrm>
          <a:scene3d>
            <a:camera prst="orthographicFront"/>
            <a:lightRig rig="flat" dir="t"/>
          </a:scene3d>
        </p:grpSpPr>
        <p:sp>
          <p:nvSpPr>
            <p:cNvPr id="27" name="Eingekerbter Richtungspfeil 26"/>
            <p:cNvSpPr/>
            <p:nvPr/>
          </p:nvSpPr>
          <p:spPr>
            <a:xfrm>
              <a:off x="4866897" y="1971674"/>
              <a:ext cx="1788169" cy="715267"/>
            </a:xfrm>
            <a:prstGeom prst="chevron">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8" name="Eingekerbter Richtungspfeil 10"/>
            <p:cNvSpPr/>
            <p:nvPr/>
          </p:nvSpPr>
          <p:spPr>
            <a:xfrm>
              <a:off x="5224531" y="1971674"/>
              <a:ext cx="1072902" cy="7152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CA" sz="3400" b="1" dirty="0" smtClean="0">
                  <a:solidFill>
                    <a:srgbClr val="002060"/>
                  </a:solidFill>
                </a:rPr>
                <a:t>2009</a:t>
              </a:r>
              <a:endParaRPr lang="de-DE" sz="3400" kern="1200" dirty="0"/>
            </a:p>
          </p:txBody>
        </p:sp>
      </p:grpSp>
      <p:grpSp>
        <p:nvGrpSpPr>
          <p:cNvPr id="24" name="Gruppieren 23"/>
          <p:cNvGrpSpPr/>
          <p:nvPr/>
        </p:nvGrpSpPr>
        <p:grpSpPr>
          <a:xfrm>
            <a:off x="6902628" y="1214423"/>
            <a:ext cx="1788169" cy="715267"/>
            <a:chOff x="6441430" y="1971674"/>
            <a:chExt cx="1788169" cy="715267"/>
          </a:xfrm>
          <a:scene3d>
            <a:camera prst="orthographicFront"/>
            <a:lightRig rig="flat" dir="t"/>
          </a:scene3d>
        </p:grpSpPr>
        <p:sp>
          <p:nvSpPr>
            <p:cNvPr id="25" name="Eingekerbter Richtungspfeil 24"/>
            <p:cNvSpPr/>
            <p:nvPr/>
          </p:nvSpPr>
          <p:spPr>
            <a:xfrm>
              <a:off x="6441430" y="1971674"/>
              <a:ext cx="1788169" cy="715267"/>
            </a:xfrm>
            <a:prstGeom prst="chevron">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Eingekerbter Richtungspfeil 12"/>
            <p:cNvSpPr/>
            <p:nvPr/>
          </p:nvSpPr>
          <p:spPr>
            <a:xfrm>
              <a:off x="6799064" y="1971674"/>
              <a:ext cx="1072902" cy="7152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CA" sz="3400" b="1" kern="1200" dirty="0" smtClean="0">
                  <a:solidFill>
                    <a:srgbClr val="002060"/>
                  </a:solidFill>
                </a:rPr>
                <a:t>2011</a:t>
              </a:r>
              <a:endParaRPr lang="de-DE" sz="3400" kern="1200" dirty="0"/>
            </a:p>
          </p:txBody>
        </p:sp>
      </p:grpSp>
      <p:sp>
        <p:nvSpPr>
          <p:cNvPr id="19" name="Textfeld 18"/>
          <p:cNvSpPr txBox="1"/>
          <p:nvPr/>
        </p:nvSpPr>
        <p:spPr>
          <a:xfrm>
            <a:off x="571473" y="2143116"/>
            <a:ext cx="1571636" cy="1523494"/>
          </a:xfrm>
          <a:prstGeom prst="rect">
            <a:avLst/>
          </a:prstGeom>
          <a:noFill/>
        </p:spPr>
        <p:txBody>
          <a:bodyPr wrap="square" rtlCol="0">
            <a:spAutoFit/>
          </a:bodyPr>
          <a:lstStyle/>
          <a:p>
            <a:r>
              <a:rPr lang="en-US" dirty="0" smtClean="0"/>
              <a:t>Acquisition of two airline companies: Arizona One and Morris Air</a:t>
            </a:r>
            <a:endParaRPr lang="en-US" dirty="0"/>
          </a:p>
        </p:txBody>
      </p:sp>
      <p:sp>
        <p:nvSpPr>
          <p:cNvPr id="35" name="Textfeld 34"/>
          <p:cNvSpPr txBox="1"/>
          <p:nvPr/>
        </p:nvSpPr>
        <p:spPr>
          <a:xfrm>
            <a:off x="2143109" y="2143117"/>
            <a:ext cx="1571636" cy="923330"/>
          </a:xfrm>
          <a:prstGeom prst="rect">
            <a:avLst/>
          </a:prstGeom>
          <a:noFill/>
        </p:spPr>
        <p:txBody>
          <a:bodyPr wrap="square" rtlCol="0">
            <a:spAutoFit/>
          </a:bodyPr>
          <a:lstStyle/>
          <a:p>
            <a:r>
              <a:rPr lang="en-US" dirty="0" smtClean="0"/>
              <a:t>Online booking site launched</a:t>
            </a:r>
            <a:endParaRPr lang="en-US" dirty="0"/>
          </a:p>
        </p:txBody>
      </p:sp>
      <p:sp>
        <p:nvSpPr>
          <p:cNvPr id="36" name="Textfeld 35"/>
          <p:cNvSpPr txBox="1"/>
          <p:nvPr/>
        </p:nvSpPr>
        <p:spPr>
          <a:xfrm>
            <a:off x="3786183" y="2143116"/>
            <a:ext cx="1571636" cy="1523494"/>
          </a:xfrm>
          <a:prstGeom prst="rect">
            <a:avLst/>
          </a:prstGeom>
          <a:noFill/>
        </p:spPr>
        <p:txBody>
          <a:bodyPr wrap="square" rtlCol="0">
            <a:spAutoFit/>
          </a:bodyPr>
          <a:lstStyle/>
          <a:p>
            <a:r>
              <a:rPr lang="en-US" dirty="0" smtClean="0"/>
              <a:t>Enters first code-share agreement with American Trans Air</a:t>
            </a:r>
            <a:endParaRPr lang="en-US" dirty="0"/>
          </a:p>
        </p:txBody>
      </p:sp>
      <p:sp>
        <p:nvSpPr>
          <p:cNvPr id="37" name="Textfeld 36"/>
          <p:cNvSpPr txBox="1"/>
          <p:nvPr/>
        </p:nvSpPr>
        <p:spPr>
          <a:xfrm>
            <a:off x="5429257" y="2143116"/>
            <a:ext cx="1571636" cy="1754326"/>
          </a:xfrm>
          <a:prstGeom prst="rect">
            <a:avLst/>
          </a:prstGeom>
          <a:noFill/>
        </p:spPr>
        <p:txBody>
          <a:bodyPr wrap="square" rtlCol="0">
            <a:spAutoFit/>
          </a:bodyPr>
          <a:lstStyle/>
          <a:p>
            <a:r>
              <a:rPr lang="en-US" dirty="0" smtClean="0"/>
              <a:t>Becomes largest carrier in the US, servicing 68 airports in 35 states</a:t>
            </a:r>
          </a:p>
        </p:txBody>
      </p:sp>
      <p:sp>
        <p:nvSpPr>
          <p:cNvPr id="38" name="Textfeld 37"/>
          <p:cNvSpPr txBox="1"/>
          <p:nvPr/>
        </p:nvSpPr>
        <p:spPr>
          <a:xfrm>
            <a:off x="7143769" y="2143117"/>
            <a:ext cx="1571636" cy="646331"/>
          </a:xfrm>
          <a:prstGeom prst="rect">
            <a:avLst/>
          </a:prstGeom>
          <a:noFill/>
        </p:spPr>
        <p:txBody>
          <a:bodyPr wrap="square" rtlCol="0">
            <a:spAutoFit/>
          </a:bodyPr>
          <a:lstStyle/>
          <a:p>
            <a:r>
              <a:rPr lang="en-US" dirty="0" smtClean="0"/>
              <a:t>Integration of </a:t>
            </a:r>
            <a:r>
              <a:rPr lang="en-US" dirty="0" err="1" smtClean="0"/>
              <a:t>AirTran</a:t>
            </a:r>
            <a:endParaRPr lang="en-US" dirty="0" smtClean="0"/>
          </a:p>
        </p:txBody>
      </p:sp>
      <p:pic>
        <p:nvPicPr>
          <p:cNvPr id="26628" name="Picture 4"/>
          <p:cNvPicPr>
            <a:picLocks noChangeAspect="1" noChangeArrowheads="1"/>
          </p:cNvPicPr>
          <p:nvPr/>
        </p:nvPicPr>
        <p:blipFill>
          <a:blip r:embed="rId2" cstate="print"/>
          <a:srcRect/>
          <a:stretch>
            <a:fillRect/>
          </a:stretch>
        </p:blipFill>
        <p:spPr bwMode="auto">
          <a:xfrm>
            <a:off x="5143504" y="4193670"/>
            <a:ext cx="4000496" cy="2664331"/>
          </a:xfrm>
          <a:prstGeom prst="rect">
            <a:avLst/>
          </a:prstGeom>
          <a:noFill/>
          <a:ln w="9525">
            <a:noFill/>
            <a:miter lim="800000"/>
            <a:headEnd/>
            <a:tailEnd/>
          </a:ln>
          <a:effectLst/>
        </p:spPr>
      </p:pic>
      <p:pic>
        <p:nvPicPr>
          <p:cNvPr id="20482" name="Picture 2" descr="http://t1.gstatic.com/images?q=tbn:ANd9GcTK86rJjZgS9MItNkwXyQdVL2xsGf2-V7byepp-fTv6j_B1YAIg"/>
          <p:cNvPicPr>
            <a:picLocks noChangeAspect="1" noChangeArrowheads="1"/>
          </p:cNvPicPr>
          <p:nvPr/>
        </p:nvPicPr>
        <p:blipFill>
          <a:blip r:embed="rId3" cstate="print"/>
          <a:srcRect/>
          <a:stretch>
            <a:fillRect/>
          </a:stretch>
        </p:blipFill>
        <p:spPr bwMode="auto">
          <a:xfrm>
            <a:off x="0" y="3938282"/>
            <a:ext cx="4500563" cy="2919719"/>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effectLst>
                  <a:outerShdw blurRad="50800" dist="38100" dir="2700000" algn="tl" rotWithShape="0">
                    <a:prstClr val="black">
                      <a:alpha val="40000"/>
                    </a:prstClr>
                  </a:outerShdw>
                </a:effectLst>
                <a:latin typeface="Calibri" pitchFamily="34" charset="0"/>
                <a:ea typeface="ＭＳ Ｐゴシック" pitchFamily="34" charset="-128"/>
              </a:rPr>
              <a:t>Southwest Airlines Culture: 1970s</a:t>
            </a:r>
            <a:endParaRPr lang="de-DE" dirty="0"/>
          </a:p>
        </p:txBody>
      </p:sp>
      <p:sp>
        <p:nvSpPr>
          <p:cNvPr id="4" name="Rectangle 3"/>
          <p:cNvSpPr txBox="1">
            <a:spLocks noChangeArrowheads="1"/>
          </p:cNvSpPr>
          <p:nvPr/>
        </p:nvSpPr>
        <p:spPr>
          <a:xfrm>
            <a:off x="457200" y="1600201"/>
            <a:ext cx="4762872" cy="4525963"/>
          </a:xfrm>
          <a:prstGeom prst="rect">
            <a:avLst/>
          </a:prstGeom>
        </p:spPr>
        <p:txBody>
          <a:bodyPr vert="horz" lIns="91440" tIns="45720" rIns="91440" bIns="45720" rtlCol="0">
            <a:normAutofit lnSpcReduction="10000"/>
          </a:bodyPr>
          <a:lstStyle/>
          <a:p>
            <a:pPr marL="609600" marR="0" lvl="0" indent="-609600" algn="l" defTabSz="914400" rtl="0" eaLnBrk="1" fontAlgn="auto" latinLnBrk="0" hangingPunct="1">
              <a:lnSpc>
                <a:spcPct val="1500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pitchFamily="34" charset="-128"/>
                <a:cs typeface="+mn-cs"/>
              </a:rPr>
              <a:t>Promotional Theme: </a:t>
            </a:r>
            <a:r>
              <a:rPr kumimoji="0" lang="en-US" sz="2400" b="1" i="0" u="none" strike="noStrike" kern="1200" cap="none" spc="0" normalizeH="0" baseline="0" noProof="0" dirty="0" smtClean="0">
                <a:ln>
                  <a:noFill/>
                </a:ln>
                <a:solidFill>
                  <a:schemeClr val="tx1"/>
                </a:solidFill>
                <a:effectLst/>
                <a:uLnTx/>
                <a:uFillTx/>
                <a:latin typeface="Calibri" pitchFamily="34" charset="0"/>
                <a:ea typeface="ＭＳ Ｐゴシック" pitchFamily="34" charset="-128"/>
                <a:cs typeface="+mn-cs"/>
              </a:rPr>
              <a:t>“Love”</a:t>
            </a:r>
          </a:p>
          <a:p>
            <a:pPr marL="609600" marR="0" lvl="0" indent="-6096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pitchFamily="34" charset="-128"/>
                <a:cs typeface="+mn-cs"/>
              </a:rPr>
              <a:t>Flight attendants were dressed in hot pants and go-go boots</a:t>
            </a:r>
          </a:p>
          <a:p>
            <a:pPr marL="609600" marR="0" lvl="0" indent="-6096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pitchFamily="34" charset="-128"/>
                <a:cs typeface="+mn-cs"/>
              </a:rPr>
              <a:t>Southwest</a:t>
            </a:r>
            <a:r>
              <a:rPr kumimoji="0" lang="en-US" sz="2400" b="0" i="0" u="none" strike="noStrike" kern="1200" cap="none" spc="0" normalizeH="0" noProof="0" dirty="0" smtClean="0">
                <a:ln>
                  <a:noFill/>
                </a:ln>
                <a:solidFill>
                  <a:schemeClr val="tx1"/>
                </a:solidFill>
                <a:effectLst/>
                <a:uLnTx/>
                <a:uFillTx/>
                <a:latin typeface="Calibri" pitchFamily="34" charset="0"/>
                <a:ea typeface="ＭＳ Ｐゴシック" pitchFamily="34" charset="-128"/>
                <a:cs typeface="+mn-cs"/>
              </a:rPr>
              <a:t> s</a:t>
            </a:r>
            <a:r>
              <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pitchFamily="34" charset="-128"/>
                <a:cs typeface="+mn-cs"/>
              </a:rPr>
              <a:t>erved “love potions” and “love bites” (drinks and peanuts)</a:t>
            </a:r>
          </a:p>
          <a:p>
            <a:pPr marL="609600" marR="0" lvl="0" indent="-6096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chemeClr val="tx1"/>
                </a:solidFill>
                <a:effectLst/>
                <a:uLnTx/>
                <a:uFillTx/>
                <a:latin typeface="Calibri" pitchFamily="34" charset="0"/>
                <a:ea typeface="ＭＳ Ｐゴシック" pitchFamily="34" charset="-128"/>
                <a:cs typeface="+mn-cs"/>
              </a:rPr>
              <a:t>The main</a:t>
            </a:r>
            <a:r>
              <a:rPr kumimoji="0" lang="en-US" sz="2400" i="0" u="none" strike="noStrike" kern="1200" cap="none" spc="0" normalizeH="0" noProof="0" dirty="0" smtClean="0">
                <a:ln>
                  <a:noFill/>
                </a:ln>
                <a:solidFill>
                  <a:schemeClr val="tx1"/>
                </a:solidFill>
                <a:effectLst/>
                <a:uLnTx/>
                <a:uFillTx/>
                <a:latin typeface="Calibri" pitchFamily="34" charset="0"/>
                <a:ea typeface="ＭＳ Ｐゴシック" pitchFamily="34" charset="-128"/>
                <a:cs typeface="+mn-cs"/>
              </a:rPr>
              <a:t> target group were male business man</a:t>
            </a:r>
            <a:endParaRPr kumimoji="0" lang="en-US" sz="2400" i="0" u="none" strike="noStrike" kern="1200" cap="none" spc="0" normalizeH="0" baseline="0" noProof="0" dirty="0" smtClean="0">
              <a:ln>
                <a:noFill/>
              </a:ln>
              <a:solidFill>
                <a:schemeClr val="tx1"/>
              </a:solidFill>
              <a:effectLst/>
              <a:uLnTx/>
              <a:uFillTx/>
              <a:latin typeface="Calibri" pitchFamily="34" charset="0"/>
              <a:ea typeface="ＭＳ Ｐゴシック" pitchFamily="34" charset="-128"/>
              <a:cs typeface="+mn-cs"/>
            </a:endParaRPr>
          </a:p>
        </p:txBody>
      </p:sp>
      <p:pic>
        <p:nvPicPr>
          <p:cNvPr id="5" name="Picture 4" descr="http://8.media.tumblr.com/psYhCPHDQqledfe46beJyYX6o1_400.jpg"/>
          <p:cNvPicPr>
            <a:picLocks noChangeAspect="1" noChangeArrowheads="1"/>
          </p:cNvPicPr>
          <p:nvPr/>
        </p:nvPicPr>
        <p:blipFill>
          <a:blip r:embed="rId2" cstate="print"/>
          <a:srcRect/>
          <a:stretch>
            <a:fillRect/>
          </a:stretch>
        </p:blipFill>
        <p:spPr bwMode="auto">
          <a:xfrm>
            <a:off x="5220073" y="1543050"/>
            <a:ext cx="3519116" cy="474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Company Profile</a:t>
            </a:r>
            <a:endParaRPr lang="en-US"/>
          </a:p>
        </p:txBody>
      </p:sp>
      <p:sp>
        <p:nvSpPr>
          <p:cNvPr id="3" name="Inhaltsplatzhalter 2"/>
          <p:cNvSpPr>
            <a:spLocks noGrp="1"/>
          </p:cNvSpPr>
          <p:nvPr>
            <p:ph idx="1"/>
          </p:nvPr>
        </p:nvSpPr>
        <p:spPr/>
        <p:txBody>
          <a:bodyPr>
            <a:normAutofit fontScale="70000" lnSpcReduction="20000"/>
          </a:bodyPr>
          <a:lstStyle/>
          <a:p>
            <a:r>
              <a:rPr lang="en-US" dirty="0" smtClean="0"/>
              <a:t>Southwest is a major domestic airline that provides primarily short-haul, high-frequency, point-to-point, low-fare service</a:t>
            </a:r>
          </a:p>
          <a:p>
            <a:endParaRPr lang="en-US" dirty="0" smtClean="0"/>
          </a:p>
          <a:p>
            <a:r>
              <a:rPr lang="en-US" dirty="0" smtClean="0"/>
              <a:t>The headquarter is in Dallas, Texas. It was recently expanded.</a:t>
            </a:r>
          </a:p>
          <a:p>
            <a:endParaRPr lang="en-US" dirty="0" smtClean="0"/>
          </a:p>
          <a:p>
            <a:r>
              <a:rPr lang="en-US" dirty="0" smtClean="0"/>
              <a:t>As of December 2011, Southwest has 37,000 employees</a:t>
            </a:r>
          </a:p>
          <a:p>
            <a:endParaRPr lang="en-US" dirty="0" smtClean="0"/>
          </a:p>
          <a:p>
            <a:r>
              <a:rPr lang="en-US" dirty="0" smtClean="0"/>
              <a:t>Operates  700 Boeing 737 aircrafts in 77 cities in 39 states</a:t>
            </a:r>
          </a:p>
          <a:p>
            <a:pPr>
              <a:buNone/>
            </a:pPr>
            <a:endParaRPr lang="en-US" dirty="0" smtClean="0"/>
          </a:p>
          <a:p>
            <a:r>
              <a:rPr lang="en-US" dirty="0" smtClean="0"/>
              <a:t>Has among the lowest cost structures in domestic airline industry and consistently offers the lowest and simplest fares</a:t>
            </a:r>
          </a:p>
          <a:p>
            <a:endParaRPr lang="en-US" dirty="0" smtClean="0"/>
          </a:p>
          <a:p>
            <a:r>
              <a:rPr lang="en-US" dirty="0" smtClean="0"/>
              <a:t>Average passenger airfare for a one-way ticket is $150.31 while serving 127.6 million customers during 2011</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0" name="Picture 12" descr="http://www.cardatabase.net/modifiedairlinerphotos/photos/big/00014110.jpg"/>
          <p:cNvPicPr>
            <a:picLocks noChangeAspect="1" noChangeArrowheads="1"/>
          </p:cNvPicPr>
          <p:nvPr/>
        </p:nvPicPr>
        <p:blipFill>
          <a:blip r:embed="rId2" cstate="print"/>
          <a:srcRect/>
          <a:stretch>
            <a:fillRect/>
          </a:stretch>
        </p:blipFill>
        <p:spPr bwMode="auto">
          <a:xfrm>
            <a:off x="6603778" y="1071546"/>
            <a:ext cx="2540222" cy="2214578"/>
          </a:xfrm>
          <a:prstGeom prst="rect">
            <a:avLst/>
          </a:prstGeom>
          <a:noFill/>
        </p:spPr>
      </p:pic>
      <p:sp>
        <p:nvSpPr>
          <p:cNvPr id="2" name="Titel 1"/>
          <p:cNvSpPr>
            <a:spLocks noGrp="1"/>
          </p:cNvSpPr>
          <p:nvPr>
            <p:ph type="title"/>
          </p:nvPr>
        </p:nvSpPr>
        <p:spPr/>
        <p:txBody>
          <a:bodyPr/>
          <a:lstStyle/>
          <a:p>
            <a:r>
              <a:rPr lang="en-US" dirty="0" smtClean="0"/>
              <a:t>Types of Aircrafts</a:t>
            </a:r>
            <a:endParaRPr lang="en-US" dirty="0"/>
          </a:p>
        </p:txBody>
      </p:sp>
      <p:sp>
        <p:nvSpPr>
          <p:cNvPr id="4" name="Rechteck 3"/>
          <p:cNvSpPr/>
          <p:nvPr/>
        </p:nvSpPr>
        <p:spPr>
          <a:xfrm>
            <a:off x="285720" y="1285860"/>
            <a:ext cx="6215091" cy="2308324"/>
          </a:xfrm>
          <a:prstGeom prst="rect">
            <a:avLst/>
          </a:prstGeom>
        </p:spPr>
        <p:txBody>
          <a:bodyPr wrap="square">
            <a:spAutoFit/>
          </a:bodyPr>
          <a:lstStyle/>
          <a:p>
            <a:pPr>
              <a:buFontTx/>
              <a:buChar char="-"/>
            </a:pPr>
            <a:r>
              <a:rPr lang="en-US" sz="2400" dirty="0" smtClean="0"/>
              <a:t>Southwest inherited the 88 717s when it bought </a:t>
            </a:r>
            <a:r>
              <a:rPr lang="en-US" sz="2400" dirty="0" err="1" smtClean="0"/>
              <a:t>AirTran</a:t>
            </a:r>
            <a:r>
              <a:rPr lang="en-US" sz="2400" dirty="0" smtClean="0"/>
              <a:t> last year. </a:t>
            </a:r>
          </a:p>
          <a:p>
            <a:pPr>
              <a:buFontTx/>
              <a:buChar char="-"/>
            </a:pPr>
            <a:r>
              <a:rPr lang="en-US" sz="2400" dirty="0" smtClean="0"/>
              <a:t> Southwest wants to get back to flying all 737s, like it did before the </a:t>
            </a:r>
            <a:r>
              <a:rPr lang="en-US" sz="2400" dirty="0" err="1" smtClean="0"/>
              <a:t>aquisition</a:t>
            </a:r>
            <a:r>
              <a:rPr lang="en-US" sz="2400" dirty="0" smtClean="0"/>
              <a:t>. </a:t>
            </a:r>
          </a:p>
          <a:p>
            <a:pPr>
              <a:buFontTx/>
              <a:buChar char="-"/>
            </a:pPr>
            <a:r>
              <a:rPr lang="en-US" sz="2400" dirty="0" smtClean="0"/>
              <a:t>Flying only one type of plane allows it to save on maintenance and streamlines pilot training.</a:t>
            </a:r>
            <a:endParaRPr lang="de-DE" sz="2400" dirty="0"/>
          </a:p>
        </p:txBody>
      </p:sp>
      <p:graphicFrame>
        <p:nvGraphicFramePr>
          <p:cNvPr id="10" name="Tabelle 9"/>
          <p:cNvGraphicFramePr>
            <a:graphicFrameLocks noGrp="1"/>
          </p:cNvGraphicFramePr>
          <p:nvPr/>
        </p:nvGraphicFramePr>
        <p:xfrm>
          <a:off x="214282" y="3857628"/>
          <a:ext cx="8715435" cy="2928955"/>
        </p:xfrm>
        <a:graphic>
          <a:graphicData uri="http://schemas.openxmlformats.org/drawingml/2006/table">
            <a:tbl>
              <a:tblPr/>
              <a:tblGrid>
                <a:gridCol w="1778622"/>
                <a:gridCol w="1024384"/>
                <a:gridCol w="986287"/>
                <a:gridCol w="1136802"/>
                <a:gridCol w="3789340"/>
              </a:tblGrid>
              <a:tr h="618130">
                <a:tc>
                  <a:txBody>
                    <a:bodyPr/>
                    <a:lstStyle/>
                    <a:p>
                      <a:pPr>
                        <a:lnSpc>
                          <a:spcPct val="115000"/>
                        </a:lnSpc>
                        <a:spcAft>
                          <a:spcPts val="0"/>
                        </a:spcAft>
                      </a:pPr>
                      <a:r>
                        <a:rPr lang="en-US" sz="1600" noProof="0" dirty="0" smtClean="0">
                          <a:latin typeface="Calibri"/>
                          <a:ea typeface="Calibri"/>
                          <a:cs typeface="Times New Roman"/>
                        </a:rPr>
                        <a:t>Type</a:t>
                      </a:r>
                      <a:r>
                        <a:rPr lang="en-US" sz="1600" baseline="0" noProof="0" dirty="0" smtClean="0">
                          <a:latin typeface="Calibri"/>
                          <a:ea typeface="Calibri"/>
                          <a:cs typeface="Times New Roman"/>
                        </a:rPr>
                        <a:t> </a:t>
                      </a:r>
                      <a:r>
                        <a:rPr lang="en-US" sz="1600" baseline="0" noProof="0" dirty="0" err="1" smtClean="0">
                          <a:latin typeface="Calibri"/>
                          <a:ea typeface="Calibri"/>
                          <a:cs typeface="Times New Roman"/>
                        </a:rPr>
                        <a:t>of</a:t>
                      </a:r>
                      <a:r>
                        <a:rPr lang="en-US" sz="1600" noProof="0" dirty="0" err="1" smtClean="0">
                          <a:latin typeface="Calibri"/>
                          <a:ea typeface="Calibri"/>
                          <a:cs typeface="Times New Roman"/>
                        </a:rPr>
                        <a:t>Aircraft</a:t>
                      </a:r>
                      <a:endParaRPr lang="en-US" sz="1600" noProof="0" dirty="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In Service</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Nombe</a:t>
                      </a:r>
                      <a:r>
                        <a:rPr lang="en-US" sz="1600" baseline="0" noProof="0" smtClean="0">
                          <a:latin typeface="Calibri"/>
                          <a:ea typeface="Calibri"/>
                          <a:cs typeface="Times New Roman"/>
                        </a:rPr>
                        <a:t>r owned</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Number Leased</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dirty="0" smtClean="0">
                          <a:latin typeface="Calibri"/>
                          <a:ea typeface="Calibri"/>
                          <a:cs typeface="Times New Roman"/>
                        </a:rPr>
                        <a:t>Notes</a:t>
                      </a:r>
                      <a:endParaRPr lang="en-US" sz="1600" noProof="0" dirty="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352">
                <a:tc>
                  <a:txBody>
                    <a:bodyPr/>
                    <a:lstStyle/>
                    <a:p>
                      <a:pPr>
                        <a:lnSpc>
                          <a:spcPct val="115000"/>
                        </a:lnSpc>
                        <a:spcAft>
                          <a:spcPts val="0"/>
                        </a:spcAft>
                      </a:pPr>
                      <a:r>
                        <a:rPr lang="en-US" sz="1600" noProof="0" dirty="0" smtClean="0">
                          <a:latin typeface="Calibri"/>
                          <a:ea typeface="Calibri"/>
                          <a:cs typeface="Times New Roman"/>
                        </a:rPr>
                        <a:t>Boeing 737-200</a:t>
                      </a:r>
                      <a:endParaRPr lang="en-US" sz="1600" noProof="0" dirty="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88</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8</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80</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In process of being retired</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352">
                <a:tc>
                  <a:txBody>
                    <a:bodyPr/>
                    <a:lstStyle/>
                    <a:p>
                      <a:pPr>
                        <a:lnSpc>
                          <a:spcPct val="115000"/>
                        </a:lnSpc>
                        <a:spcAft>
                          <a:spcPts val="0"/>
                        </a:spcAft>
                      </a:pPr>
                      <a:r>
                        <a:rPr lang="en-US" sz="1600" noProof="0" smtClean="0">
                          <a:latin typeface="Calibri"/>
                          <a:ea typeface="Calibri"/>
                          <a:cs typeface="Times New Roman"/>
                        </a:rPr>
                        <a:t>Boeing 737-300</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147</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88</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59</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In process of being retired</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352">
                <a:tc>
                  <a:txBody>
                    <a:bodyPr/>
                    <a:lstStyle/>
                    <a:p>
                      <a:pPr>
                        <a:lnSpc>
                          <a:spcPct val="115000"/>
                        </a:lnSpc>
                        <a:spcAft>
                          <a:spcPts val="0"/>
                        </a:spcAft>
                      </a:pPr>
                      <a:r>
                        <a:rPr lang="en-US" sz="1600" noProof="0" dirty="0" smtClean="0">
                          <a:latin typeface="Calibri"/>
                          <a:ea typeface="Calibri"/>
                          <a:cs typeface="Times New Roman"/>
                        </a:rPr>
                        <a:t>Boeing 737-500</a:t>
                      </a:r>
                      <a:endParaRPr lang="en-US" sz="1600" noProof="0" dirty="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21</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12</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9</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In process of being retired</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352">
                <a:tc>
                  <a:txBody>
                    <a:bodyPr/>
                    <a:lstStyle/>
                    <a:p>
                      <a:pPr>
                        <a:lnSpc>
                          <a:spcPct val="115000"/>
                        </a:lnSpc>
                        <a:spcAft>
                          <a:spcPts val="0"/>
                        </a:spcAft>
                      </a:pPr>
                      <a:r>
                        <a:rPr lang="en-US" sz="1600" noProof="0" smtClean="0">
                          <a:latin typeface="Calibri"/>
                          <a:ea typeface="Calibri"/>
                          <a:cs typeface="Times New Roman"/>
                        </a:rPr>
                        <a:t>Boeing 737-700</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424</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379</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45</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Seat count being increased to 143 until 2013</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352">
                <a:tc>
                  <a:txBody>
                    <a:bodyPr/>
                    <a:lstStyle/>
                    <a:p>
                      <a:pPr>
                        <a:lnSpc>
                          <a:spcPct val="115000"/>
                        </a:lnSpc>
                        <a:spcAft>
                          <a:spcPts val="0"/>
                        </a:spcAft>
                      </a:pPr>
                      <a:r>
                        <a:rPr lang="en-US" sz="1600" noProof="0" smtClean="0">
                          <a:latin typeface="Calibri"/>
                          <a:ea typeface="Calibri"/>
                          <a:cs typeface="Times New Roman"/>
                        </a:rPr>
                        <a:t>Boeing 737-800</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15</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10</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5</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175 seats </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065">
                <a:tc>
                  <a:txBody>
                    <a:bodyPr/>
                    <a:lstStyle/>
                    <a:p>
                      <a:pPr>
                        <a:lnSpc>
                          <a:spcPct val="115000"/>
                        </a:lnSpc>
                        <a:spcAft>
                          <a:spcPts val="0"/>
                        </a:spcAft>
                      </a:pPr>
                      <a:r>
                        <a:rPr lang="en-US" sz="1600" noProof="0" smtClean="0">
                          <a:latin typeface="Calibri"/>
                          <a:ea typeface="Calibri"/>
                          <a:cs typeface="Times New Roman"/>
                        </a:rPr>
                        <a:t>Total</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smtClean="0">
                          <a:latin typeface="Calibri"/>
                          <a:ea typeface="Calibri"/>
                          <a:cs typeface="Times New Roman"/>
                        </a:rPr>
                        <a:t>695</a:t>
                      </a:r>
                      <a:endParaRPr lang="en-US" sz="1600" noProof="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dirty="0" smtClean="0">
                          <a:latin typeface="Calibri"/>
                          <a:ea typeface="Calibri"/>
                          <a:cs typeface="Times New Roman"/>
                        </a:rPr>
                        <a:t>497</a:t>
                      </a:r>
                      <a:endParaRPr lang="en-US" sz="1600" noProof="0" dirty="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noProof="0" dirty="0" smtClean="0">
                          <a:latin typeface="Calibri"/>
                          <a:ea typeface="Calibri"/>
                          <a:cs typeface="Times New Roman"/>
                        </a:rPr>
                        <a:t>198</a:t>
                      </a:r>
                      <a:endParaRPr lang="en-US" sz="1600" noProof="0" dirty="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1600" noProof="0" dirty="0">
                        <a:latin typeface="Calibri"/>
                        <a:ea typeface="Calibri"/>
                        <a:cs typeface="Times New Roman"/>
                      </a:endParaRPr>
                    </a:p>
                  </a:txBody>
                  <a:tcPr marL="45653" marR="45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Future Aircraft Purchases</a:t>
            </a:r>
            <a:endParaRPr lang="en-US"/>
          </a:p>
        </p:txBody>
      </p:sp>
      <p:pic>
        <p:nvPicPr>
          <p:cNvPr id="1026" name="Picture 2"/>
          <p:cNvPicPr>
            <a:picLocks noChangeAspect="1" noChangeArrowheads="1"/>
          </p:cNvPicPr>
          <p:nvPr/>
        </p:nvPicPr>
        <p:blipFill>
          <a:blip r:embed="rId2" cstate="print"/>
          <a:srcRect r="649"/>
          <a:stretch>
            <a:fillRect/>
          </a:stretch>
        </p:blipFill>
        <p:spPr bwMode="auto">
          <a:xfrm>
            <a:off x="-1" y="1071546"/>
            <a:ext cx="9144001" cy="5786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Terminology</a:t>
            </a:r>
            <a:endParaRPr lang="en-CA" sz="4800" dirty="0"/>
          </a:p>
        </p:txBody>
      </p:sp>
      <p:sp>
        <p:nvSpPr>
          <p:cNvPr id="3" name="Content Placeholder 2"/>
          <p:cNvSpPr>
            <a:spLocks noGrp="1"/>
          </p:cNvSpPr>
          <p:nvPr>
            <p:ph idx="1"/>
          </p:nvPr>
        </p:nvSpPr>
        <p:spPr>
          <a:xfrm>
            <a:off x="428596" y="1268761"/>
            <a:ext cx="8229600" cy="5114568"/>
          </a:xfrm>
        </p:spPr>
        <p:txBody>
          <a:bodyPr>
            <a:noAutofit/>
          </a:bodyPr>
          <a:lstStyle/>
          <a:p>
            <a:pPr>
              <a:lnSpc>
                <a:spcPct val="120000"/>
              </a:lnSpc>
            </a:pPr>
            <a:r>
              <a:rPr lang="en-US" sz="2600" b="1" dirty="0">
                <a:effectLst>
                  <a:outerShdw blurRad="38100" dist="38100" dir="2700000" algn="tl">
                    <a:srgbClr val="000000">
                      <a:alpha val="43137"/>
                    </a:srgbClr>
                  </a:outerShdw>
                </a:effectLst>
                <a:latin typeface="Arial" charset="0"/>
              </a:rPr>
              <a:t>Break Even Load Factor</a:t>
            </a:r>
            <a:r>
              <a:rPr lang="en-US" sz="2600" dirty="0">
                <a:latin typeface="Arial" charset="0"/>
              </a:rPr>
              <a:t>: Unit cost / Yield </a:t>
            </a:r>
            <a:br>
              <a:rPr lang="en-US" sz="2600" dirty="0">
                <a:latin typeface="Arial" charset="0"/>
              </a:rPr>
            </a:br>
            <a:r>
              <a:rPr lang="en-US" sz="2600" dirty="0">
                <a:latin typeface="Arial" charset="0"/>
              </a:rPr>
              <a:t>Operating cost = Operating </a:t>
            </a:r>
            <a:r>
              <a:rPr lang="en-US" sz="2600" dirty="0" smtClean="0">
                <a:latin typeface="Arial" charset="0"/>
              </a:rPr>
              <a:t>Revenue</a:t>
            </a:r>
          </a:p>
          <a:p>
            <a:pPr>
              <a:lnSpc>
                <a:spcPct val="120000"/>
              </a:lnSpc>
            </a:pPr>
            <a:endParaRPr lang="en-US" sz="2600" dirty="0">
              <a:latin typeface="Arial" charset="0"/>
            </a:endParaRPr>
          </a:p>
          <a:p>
            <a:pPr>
              <a:lnSpc>
                <a:spcPct val="120000"/>
              </a:lnSpc>
            </a:pPr>
            <a:r>
              <a:rPr lang="en-US" sz="2600" b="1" dirty="0">
                <a:effectLst>
                  <a:outerShdw blurRad="38100" dist="38100" dir="2700000" algn="tl">
                    <a:srgbClr val="000000">
                      <a:alpha val="43137"/>
                    </a:srgbClr>
                  </a:outerShdw>
                </a:effectLst>
                <a:latin typeface="Arial" charset="0"/>
              </a:rPr>
              <a:t>FTK</a:t>
            </a:r>
            <a:r>
              <a:rPr lang="en-US" sz="2600" dirty="0">
                <a:latin typeface="Arial" charset="0"/>
              </a:rPr>
              <a:t>: Freight </a:t>
            </a:r>
            <a:r>
              <a:rPr lang="en-US" sz="2600" dirty="0" err="1">
                <a:latin typeface="Arial" charset="0"/>
              </a:rPr>
              <a:t>Tonne</a:t>
            </a:r>
            <a:r>
              <a:rPr lang="en-US" sz="2600" dirty="0">
                <a:latin typeface="Arial" charset="0"/>
              </a:rPr>
              <a:t> Kilometer (Traffic)</a:t>
            </a:r>
            <a:br>
              <a:rPr lang="en-US" sz="2600" dirty="0">
                <a:latin typeface="Arial" charset="0"/>
              </a:rPr>
            </a:br>
            <a:r>
              <a:rPr lang="en-US" sz="2600" dirty="0">
                <a:latin typeface="Arial" charset="0"/>
              </a:rPr>
              <a:t>Freight </a:t>
            </a:r>
            <a:r>
              <a:rPr lang="en-US" sz="2600" dirty="0" err="1">
                <a:latin typeface="Arial" charset="0"/>
              </a:rPr>
              <a:t>tonnes</a:t>
            </a:r>
            <a:r>
              <a:rPr lang="en-US" sz="2600" dirty="0">
                <a:latin typeface="Arial" charset="0"/>
              </a:rPr>
              <a:t> carried X kilometers </a:t>
            </a:r>
            <a:r>
              <a:rPr lang="en-US" sz="2600" dirty="0" smtClean="0">
                <a:latin typeface="Arial" charset="0"/>
              </a:rPr>
              <a:t>flown</a:t>
            </a:r>
          </a:p>
          <a:p>
            <a:pPr>
              <a:lnSpc>
                <a:spcPct val="120000"/>
              </a:lnSpc>
            </a:pPr>
            <a:endParaRPr lang="en-US" sz="2600" dirty="0">
              <a:latin typeface="Arial" charset="0"/>
            </a:endParaRPr>
          </a:p>
          <a:p>
            <a:pPr>
              <a:lnSpc>
                <a:spcPct val="120000"/>
              </a:lnSpc>
            </a:pPr>
            <a:r>
              <a:rPr lang="en-US" sz="2600" b="1" dirty="0">
                <a:effectLst>
                  <a:outerShdw blurRad="38100" dist="38100" dir="2700000" algn="tl">
                    <a:srgbClr val="000000">
                      <a:alpha val="43137"/>
                    </a:srgbClr>
                  </a:outerShdw>
                </a:effectLst>
                <a:latin typeface="Arial" charset="0"/>
              </a:rPr>
              <a:t>YIELD</a:t>
            </a:r>
            <a:r>
              <a:rPr lang="en-US" sz="2600" dirty="0">
                <a:latin typeface="Arial" charset="0"/>
              </a:rPr>
              <a:t>: Revenue / Revenue Passenger </a:t>
            </a:r>
            <a:r>
              <a:rPr lang="en-US" sz="2600" dirty="0" err="1" smtClean="0">
                <a:latin typeface="Arial" charset="0"/>
              </a:rPr>
              <a:t>Kilomete</a:t>
            </a:r>
            <a:endParaRPr lang="en-US" sz="2600" dirty="0" smtClean="0">
              <a:latin typeface="Arial" charset="0"/>
            </a:endParaRPr>
          </a:p>
          <a:p>
            <a:pPr>
              <a:lnSpc>
                <a:spcPct val="120000"/>
              </a:lnSpc>
            </a:pPr>
            <a:endParaRPr lang="en-US" sz="2600" b="1" i="1" dirty="0">
              <a:latin typeface="Arial" charset="0"/>
            </a:endParaRPr>
          </a:p>
          <a:p>
            <a:pPr>
              <a:lnSpc>
                <a:spcPct val="120000"/>
              </a:lnSpc>
            </a:pPr>
            <a:r>
              <a:rPr lang="en-CA" sz="2600" b="1" dirty="0" smtClean="0">
                <a:effectLst>
                  <a:outerShdw blurRad="38100" dist="38100" dir="2700000" algn="tl">
                    <a:srgbClr val="000000">
                      <a:alpha val="43137"/>
                    </a:srgbClr>
                  </a:outerShdw>
                </a:effectLst>
                <a:latin typeface="Arial" pitchFamily="34" charset="0"/>
                <a:cs typeface="Arial" pitchFamily="34" charset="0"/>
              </a:rPr>
              <a:t>Revenue </a:t>
            </a:r>
            <a:r>
              <a:rPr lang="en-CA" sz="2600" b="1" dirty="0">
                <a:effectLst>
                  <a:outerShdw blurRad="38100" dist="38100" dir="2700000" algn="tl">
                    <a:srgbClr val="000000">
                      <a:alpha val="43137"/>
                    </a:srgbClr>
                  </a:outerShdw>
                </a:effectLst>
                <a:latin typeface="Arial" pitchFamily="34" charset="0"/>
                <a:cs typeface="Arial" pitchFamily="34" charset="0"/>
              </a:rPr>
              <a:t>Per Available Seat </a:t>
            </a:r>
            <a:r>
              <a:rPr lang="en-CA" sz="2600" b="1" dirty="0" smtClean="0">
                <a:effectLst>
                  <a:outerShdw blurRad="38100" dist="38100" dir="2700000" algn="tl">
                    <a:srgbClr val="000000">
                      <a:alpha val="43137"/>
                    </a:srgbClr>
                  </a:outerShdw>
                </a:effectLst>
                <a:latin typeface="Arial" pitchFamily="34" charset="0"/>
                <a:cs typeface="Arial" pitchFamily="34" charset="0"/>
              </a:rPr>
              <a:t>Mile</a:t>
            </a:r>
            <a:r>
              <a:rPr lang="en-CA" sz="2600" dirty="0" smtClean="0">
                <a:latin typeface="Arial" pitchFamily="34" charset="0"/>
                <a:cs typeface="Arial" pitchFamily="34" charset="0"/>
              </a:rPr>
              <a:t>:</a:t>
            </a:r>
            <a:r>
              <a:rPr lang="en-CA" sz="2600" b="1" i="1" dirty="0" smtClean="0">
                <a:effectLst>
                  <a:outerShdw blurRad="38100" dist="38100" dir="2700000" algn="tl">
                    <a:srgbClr val="000000">
                      <a:alpha val="43137"/>
                    </a:srgbClr>
                  </a:outerShdw>
                </a:effectLst>
                <a:latin typeface="Arial" pitchFamily="34" charset="0"/>
                <a:cs typeface="Arial" pitchFamily="34" charset="0"/>
              </a:rPr>
              <a:t> </a:t>
            </a:r>
            <a:r>
              <a:rPr lang="en-CA" sz="2600" dirty="0" smtClean="0">
                <a:latin typeface="Arial" pitchFamily="34" charset="0"/>
                <a:cs typeface="Arial" pitchFamily="34" charset="0"/>
              </a:rPr>
              <a:t>(Revenue)</a:t>
            </a:r>
            <a:r>
              <a:rPr lang="en-CA" sz="2600" dirty="0">
                <a:latin typeface="Arial" pitchFamily="34" charset="0"/>
                <a:cs typeface="Arial" pitchFamily="34" charset="0"/>
              </a:rPr>
              <a:t>/</a:t>
            </a:r>
            <a:r>
              <a:rPr lang="en-CA" sz="2600" dirty="0" smtClean="0">
                <a:latin typeface="Arial" pitchFamily="34" charset="0"/>
                <a:cs typeface="Arial" pitchFamily="34" charset="0"/>
              </a:rPr>
              <a:t>(# </a:t>
            </a:r>
            <a:r>
              <a:rPr lang="en-CA" sz="2600" dirty="0">
                <a:latin typeface="Arial" pitchFamily="34" charset="0"/>
                <a:cs typeface="Arial" pitchFamily="34" charset="0"/>
              </a:rPr>
              <a:t>of seats available)</a:t>
            </a:r>
            <a:r>
              <a:rPr lang="en-CA" sz="2000" dirty="0">
                <a:latin typeface="Arial" pitchFamily="34" charset="0"/>
                <a:cs typeface="Arial" pitchFamily="34" charset="0"/>
              </a:rPr>
              <a:t> </a:t>
            </a:r>
            <a:endParaRPr lang="en-CA" sz="2000" dirty="0" smtClean="0">
              <a:latin typeface="Arial" pitchFamily="34" charset="0"/>
              <a:cs typeface="Arial" pitchFamily="34" charset="0"/>
            </a:endParaRPr>
          </a:p>
          <a:p>
            <a:pPr>
              <a:buNone/>
            </a:pPr>
            <a:endParaRPr lang="en-US" sz="2800" dirty="0"/>
          </a:p>
          <a:p>
            <a:pPr marL="0" indent="0">
              <a:buNone/>
            </a:pPr>
            <a:r>
              <a:rPr lang="en-CA" sz="2800" dirty="0" smtClean="0"/>
              <a:t/>
            </a:r>
            <a:br>
              <a:rPr lang="en-CA" sz="2800" dirty="0" smtClean="0"/>
            </a:br>
            <a:r>
              <a:rPr lang="en-CA" sz="2800" dirty="0" smtClean="0"/>
              <a:t/>
            </a:r>
            <a:br>
              <a:rPr lang="en-CA" sz="2800" dirty="0" smtClean="0"/>
            </a:br>
            <a:r>
              <a:rPr lang="en-CA" sz="2800" dirty="0"/>
              <a:t/>
            </a:r>
            <a:br>
              <a:rPr lang="en-CA" sz="2800" dirty="0"/>
            </a:br>
            <a:endParaRPr lang="en-CA" sz="2800" dirty="0"/>
          </a:p>
        </p:txBody>
      </p:sp>
    </p:spTree>
    <p:extLst>
      <p:ext uri="{BB962C8B-B14F-4D97-AF65-F5344CB8AC3E}">
        <p14:creationId xmlns:p14="http://schemas.microsoft.com/office/powerpoint/2010/main" val="11478897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Acquisition with </a:t>
            </a:r>
            <a:r>
              <a:rPr lang="en-US" dirty="0" err="1" smtClean="0"/>
              <a:t>AirTran</a:t>
            </a:r>
            <a:endParaRPr lang="en-US" dirty="0"/>
          </a:p>
        </p:txBody>
      </p:sp>
      <p:sp>
        <p:nvSpPr>
          <p:cNvPr id="3" name="Inhaltsplatzhalter 2"/>
          <p:cNvSpPr>
            <a:spLocks noGrp="1"/>
          </p:cNvSpPr>
          <p:nvPr>
            <p:ph idx="1"/>
          </p:nvPr>
        </p:nvSpPr>
        <p:spPr>
          <a:xfrm>
            <a:off x="428596" y="1142985"/>
            <a:ext cx="8229600" cy="3714775"/>
          </a:xfrm>
        </p:spPr>
        <p:txBody>
          <a:bodyPr>
            <a:normAutofit/>
          </a:bodyPr>
          <a:lstStyle/>
          <a:p>
            <a:r>
              <a:rPr lang="en-US" sz="2400" dirty="0" smtClean="0"/>
              <a:t>Southwest Airline bought </a:t>
            </a:r>
            <a:r>
              <a:rPr lang="en-US" sz="2400" dirty="0" err="1" smtClean="0"/>
              <a:t>AirTran</a:t>
            </a:r>
            <a:r>
              <a:rPr lang="en-US" sz="2400" dirty="0" smtClean="0"/>
              <a:t> on May 2,2011 for $1.42 billion </a:t>
            </a:r>
          </a:p>
          <a:p>
            <a:endParaRPr lang="en-US" sz="2400" dirty="0" smtClean="0"/>
          </a:p>
          <a:p>
            <a:r>
              <a:rPr lang="en-US" sz="2400" dirty="0" smtClean="0"/>
              <a:t>Southwest Airlines operates more than 3,400 flights a day. </a:t>
            </a:r>
            <a:r>
              <a:rPr lang="en-US" sz="2400" dirty="0" err="1" smtClean="0"/>
              <a:t>AirTran</a:t>
            </a:r>
            <a:r>
              <a:rPr lang="en-US" sz="2400" dirty="0" smtClean="0"/>
              <a:t> Airways operates nearly 700 flights a day.</a:t>
            </a:r>
          </a:p>
          <a:p>
            <a:endParaRPr lang="en-US" sz="2400" dirty="0" smtClean="0"/>
          </a:p>
          <a:p>
            <a:r>
              <a:rPr lang="en-US" sz="2400" dirty="0" smtClean="0"/>
              <a:t>Southwest and </a:t>
            </a:r>
            <a:r>
              <a:rPr lang="en-US" sz="2400" dirty="0" err="1" smtClean="0"/>
              <a:t>AirTran</a:t>
            </a:r>
            <a:r>
              <a:rPr lang="en-US" sz="2400" dirty="0" smtClean="0"/>
              <a:t> serve a combined 103 destinations in 41 states, the District of Columbia, the Commonwealth of Puerto Rico, and six near-international countries.</a:t>
            </a:r>
          </a:p>
          <a:p>
            <a:endParaRPr lang="en-US" sz="2000" dirty="0" smtClean="0"/>
          </a:p>
          <a:p>
            <a:endParaRPr lang="en-US" sz="2000" dirty="0" smtClean="0"/>
          </a:p>
          <a:p>
            <a:endParaRPr lang="en-US" sz="2000" dirty="0" smtClean="0"/>
          </a:p>
          <a:p>
            <a:endParaRPr lang="de-DE" sz="2000" dirty="0"/>
          </a:p>
        </p:txBody>
      </p:sp>
      <p:pic>
        <p:nvPicPr>
          <p:cNvPr id="2050" name="Picture 2" descr="http://www.flyertalk.com/the-gate/wp-content/uploads/2011/12/AirTran-Logo.jpg"/>
          <p:cNvPicPr>
            <a:picLocks noChangeAspect="1" noChangeArrowheads="1"/>
          </p:cNvPicPr>
          <p:nvPr/>
        </p:nvPicPr>
        <p:blipFill>
          <a:blip r:embed="rId2" cstate="print"/>
          <a:srcRect/>
          <a:stretch>
            <a:fillRect/>
          </a:stretch>
        </p:blipFill>
        <p:spPr bwMode="auto">
          <a:xfrm>
            <a:off x="4591050" y="5448300"/>
            <a:ext cx="4552950" cy="1409700"/>
          </a:xfrm>
          <a:prstGeom prst="rect">
            <a:avLst/>
          </a:prstGeom>
          <a:noFill/>
        </p:spPr>
      </p:pic>
      <p:pic>
        <p:nvPicPr>
          <p:cNvPr id="2052" name="Picture 4" descr="http://t3.gstatic.com/images?q=tbn:ANd9GcTbEyneqOWzDtkh7Pqo7Eb95Rva6ZJ9jnAJAFhGBqKIMEKCnYuX"/>
          <p:cNvPicPr>
            <a:picLocks noChangeAspect="1" noChangeArrowheads="1"/>
          </p:cNvPicPr>
          <p:nvPr/>
        </p:nvPicPr>
        <p:blipFill>
          <a:blip r:embed="rId3" cstate="print"/>
          <a:srcRect/>
          <a:stretch>
            <a:fillRect/>
          </a:stretch>
        </p:blipFill>
        <p:spPr bwMode="auto">
          <a:xfrm>
            <a:off x="0" y="4738965"/>
            <a:ext cx="3357554" cy="211903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Routes and Destinations</a:t>
            </a:r>
            <a:endParaRPr lang="en-US" dirty="0"/>
          </a:p>
        </p:txBody>
      </p:sp>
      <p:sp>
        <p:nvSpPr>
          <p:cNvPr id="3" name="Inhaltsplatzhalter 2"/>
          <p:cNvSpPr>
            <a:spLocks noGrp="1"/>
          </p:cNvSpPr>
          <p:nvPr>
            <p:ph idx="1"/>
          </p:nvPr>
        </p:nvSpPr>
        <p:spPr/>
        <p:txBody>
          <a:bodyPr/>
          <a:lstStyle/>
          <a:p>
            <a:endParaRPr lang="de-DE"/>
          </a:p>
        </p:txBody>
      </p:sp>
      <p:sp>
        <p:nvSpPr>
          <p:cNvPr id="221186" name="AutoShape 2" descr="File:Southwest Airlines Route 20110327.png"/>
          <p:cNvSpPr>
            <a:spLocks noChangeAspect="1" noChangeArrowheads="1"/>
          </p:cNvSpPr>
          <p:nvPr/>
        </p:nvSpPr>
        <p:spPr bwMode="auto">
          <a:xfrm>
            <a:off x="63500" y="-136525"/>
            <a:ext cx="7620000" cy="49530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221188" name="Picture 4" descr="File:Southwest Airlines Route 20110327.png"/>
          <p:cNvPicPr>
            <a:picLocks noChangeAspect="1" noChangeArrowheads="1"/>
          </p:cNvPicPr>
          <p:nvPr/>
        </p:nvPicPr>
        <p:blipFill>
          <a:blip r:embed="rId2" cstate="print"/>
          <a:srcRect/>
          <a:stretch>
            <a:fillRect/>
          </a:stretch>
        </p:blipFill>
        <p:spPr bwMode="auto">
          <a:xfrm>
            <a:off x="0" y="1142984"/>
            <a:ext cx="9144000" cy="5711448"/>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latin typeface="Calibri" pitchFamily="34" charset="0"/>
              </a:rPr>
              <a:t>Servicing</a:t>
            </a:r>
            <a:r>
              <a:rPr lang="en-US" b="1" dirty="0" smtClean="0">
                <a:effectLst>
                  <a:outerShdw blurRad="50800" dist="38100" dir="2700000" algn="tl" rotWithShape="0">
                    <a:prstClr val="black">
                      <a:alpha val="40000"/>
                    </a:prstClr>
                  </a:outerShdw>
                </a:effectLst>
                <a:latin typeface="Calibri" pitchFamily="34" charset="0"/>
              </a:rPr>
              <a:t> </a:t>
            </a:r>
            <a:r>
              <a:rPr lang="en-US" dirty="0" smtClean="0">
                <a:effectLst>
                  <a:outerShdw blurRad="50800" dist="38100" dir="2700000" algn="tl" rotWithShape="0">
                    <a:prstClr val="black">
                      <a:alpha val="40000"/>
                    </a:prstClr>
                  </a:outerShdw>
                </a:effectLst>
                <a:latin typeface="Calibri" pitchFamily="34" charset="0"/>
              </a:rPr>
              <a:t>Map</a:t>
            </a:r>
            <a:endParaRPr lang="de-DE" dirty="0"/>
          </a:p>
        </p:txBody>
      </p:sp>
      <p:pic>
        <p:nvPicPr>
          <p:cNvPr id="1026" name="Picture 2"/>
          <p:cNvPicPr>
            <a:picLocks noChangeAspect="1" noChangeArrowheads="1"/>
          </p:cNvPicPr>
          <p:nvPr/>
        </p:nvPicPr>
        <p:blipFill>
          <a:blip r:embed="rId2" cstate="print"/>
          <a:srcRect/>
          <a:stretch>
            <a:fillRect/>
          </a:stretch>
        </p:blipFill>
        <p:spPr bwMode="auto">
          <a:xfrm>
            <a:off x="541432" y="1071546"/>
            <a:ext cx="8245410" cy="5802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Airline Partnerships</a:t>
            </a:r>
            <a:endParaRPr lang="en-US" dirty="0"/>
          </a:p>
        </p:txBody>
      </p:sp>
      <p:sp>
        <p:nvSpPr>
          <p:cNvPr id="14337" name="Rectangle 1"/>
          <p:cNvSpPr>
            <a:spLocks noGrp="1" noChangeArrowheads="1"/>
          </p:cNvSpPr>
          <p:nvPr>
            <p:ph idx="1"/>
          </p:nvPr>
        </p:nvSpPr>
        <p:spPr bwMode="auto">
          <a:xfrm>
            <a:off x="0" y="1152935"/>
            <a:ext cx="9144000"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charset="0"/>
                <a:cs typeface="Arial" charset="0"/>
              </a:rPr>
              <a:t>Current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charset="0"/>
                <a:cs typeface="Arial" charset="0"/>
              </a:rPr>
              <a:t>Volaris </a:t>
            </a:r>
          </a:p>
          <a:p>
            <a:pPr marL="400050" lvl="1" indent="0" eaLnBrk="0" fontAlgn="base" hangingPunct="0">
              <a:spcBef>
                <a:spcPct val="0"/>
              </a:spcBef>
              <a:spcAft>
                <a:spcPct val="0"/>
              </a:spcAft>
              <a:buFontTx/>
              <a:buChar char="•"/>
            </a:pPr>
            <a:r>
              <a:rPr lang="en-US" sz="1800" dirty="0" smtClean="0">
                <a:latin typeface="Arial" charset="0"/>
                <a:cs typeface="Arial" charset="0"/>
              </a:rPr>
              <a:t>International </a:t>
            </a:r>
            <a:r>
              <a:rPr lang="en-US" sz="1800" dirty="0" err="1" smtClean="0">
                <a:latin typeface="Arial" charset="0"/>
                <a:cs typeface="Arial" charset="0"/>
              </a:rPr>
              <a:t>codeshare</a:t>
            </a:r>
            <a:r>
              <a:rPr lang="en-US" sz="1800" dirty="0" smtClean="0">
                <a:latin typeface="Arial" charset="0"/>
                <a:cs typeface="Arial" charset="0"/>
              </a:rPr>
              <a:t> agreement with the Mexican low-cost carrier Volaris</a:t>
            </a:r>
            <a:endParaRPr kumimoji="0" lang="en-US" sz="1800" b="0" i="0" u="none" strike="noStrike" cap="none" normalizeH="0" baseline="0" dirty="0" smtClean="0">
              <a:ln>
                <a:noFill/>
              </a:ln>
              <a:solidFill>
                <a:schemeClr val="tx1"/>
              </a:solidFill>
              <a:effectLst/>
              <a:latin typeface="Arial" charset="0"/>
              <a:cs typeface="Arial" charset="0"/>
            </a:endParaRPr>
          </a:p>
          <a:p>
            <a:pPr marL="400050" lvl="1" indent="0" eaLnBrk="0" fontAlgn="base" hangingPunct="0">
              <a:spcBef>
                <a:spcPct val="0"/>
              </a:spcBef>
              <a:spcAft>
                <a:spcPct val="0"/>
              </a:spcAft>
              <a:buFontTx/>
              <a:buChar char="•"/>
            </a:pPr>
            <a:endParaRPr kumimoji="0" lang="en-US" sz="1400" b="0" i="0" u="none" strike="noStrike" cap="none" normalizeH="0" baseline="0" dirty="0" smtClean="0">
              <a:ln>
                <a:noFill/>
              </a:ln>
              <a:solidFill>
                <a:schemeClr val="tx1"/>
              </a:solidFill>
              <a:effectLst/>
              <a:latin typeface="Arial" charset="0"/>
              <a:cs typeface="Arial" charset="0"/>
            </a:endParaRPr>
          </a:p>
          <a:p>
            <a:pPr marL="0" lvl="0" indent="0" eaLnBrk="0" fontAlgn="base" hangingPunct="0">
              <a:spcBef>
                <a:spcPct val="0"/>
              </a:spcBef>
              <a:spcAft>
                <a:spcPct val="0"/>
              </a:spcAft>
              <a:buNone/>
            </a:pPr>
            <a:r>
              <a:rPr lang="en-US" b="1" dirty="0" smtClean="0">
                <a:latin typeface="Arial" charset="0"/>
                <a:cs typeface="Arial" charset="0"/>
              </a:rPr>
              <a:t>Past</a:t>
            </a:r>
          </a:p>
          <a:p>
            <a:pPr marL="0" lvl="0" indent="0" eaLnBrk="0" fontAlgn="base" hangingPunct="0">
              <a:spcBef>
                <a:spcPct val="0"/>
              </a:spcBef>
              <a:spcAft>
                <a:spcPct val="0"/>
              </a:spcAft>
              <a:buFontTx/>
              <a:buChar char="•"/>
            </a:pPr>
            <a:r>
              <a:rPr kumimoji="0" lang="en-US" sz="1800" b="0" i="0" u="none" strike="noStrike" cap="none" normalizeH="0" baseline="0" dirty="0" smtClean="0">
                <a:ln>
                  <a:noFill/>
                </a:ln>
                <a:solidFill>
                  <a:schemeClr val="tx1"/>
                </a:solidFill>
                <a:effectLst/>
                <a:latin typeface="Arial" charset="0"/>
                <a:cs typeface="Arial" charset="0"/>
              </a:rPr>
              <a:t> </a:t>
            </a:r>
            <a:r>
              <a:rPr lang="en-US" sz="1800" dirty="0" smtClean="0"/>
              <a:t> </a:t>
            </a:r>
            <a:r>
              <a:rPr lang="en-US" sz="2800" dirty="0" err="1" smtClean="0">
                <a:latin typeface="Arial" charset="0"/>
                <a:cs typeface="Arial" charset="0"/>
              </a:rPr>
              <a:t>Icelandair</a:t>
            </a:r>
            <a:r>
              <a:rPr lang="en-US" sz="2800" dirty="0" smtClean="0">
                <a:latin typeface="Arial" charset="0"/>
                <a:cs typeface="Arial" charset="0"/>
              </a:rPr>
              <a:t> </a:t>
            </a:r>
          </a:p>
          <a:p>
            <a:pPr marL="400050" lvl="1" indent="0" eaLnBrk="0" fontAlgn="base" hangingPunct="0">
              <a:spcBef>
                <a:spcPct val="0"/>
              </a:spcBef>
              <a:spcAft>
                <a:spcPct val="0"/>
              </a:spcAft>
              <a:buFontTx/>
              <a:buChar char="•"/>
            </a:pPr>
            <a:r>
              <a:rPr lang="en-US" sz="1800" dirty="0" smtClean="0">
                <a:latin typeface="Arial" charset="0"/>
                <a:cs typeface="Arial" charset="0"/>
              </a:rPr>
              <a:t>In 1977 </a:t>
            </a:r>
            <a:r>
              <a:rPr lang="en-US" sz="1800" dirty="0" err="1" smtClean="0">
                <a:latin typeface="Arial" charset="0"/>
                <a:cs typeface="Arial" charset="0"/>
              </a:rPr>
              <a:t>Soutwest</a:t>
            </a:r>
            <a:r>
              <a:rPr lang="en-US" sz="1800" dirty="0" smtClean="0">
                <a:latin typeface="Arial" charset="0"/>
                <a:cs typeface="Arial" charset="0"/>
              </a:rPr>
              <a:t> and </a:t>
            </a:r>
            <a:r>
              <a:rPr lang="en-US" sz="1800" dirty="0" err="1" smtClean="0">
                <a:latin typeface="Arial" charset="0"/>
                <a:cs typeface="Arial" charset="0"/>
              </a:rPr>
              <a:t>Icelandair</a:t>
            </a:r>
            <a:r>
              <a:rPr lang="en-US" sz="1800" dirty="0" smtClean="0">
                <a:latin typeface="Arial" charset="0"/>
                <a:cs typeface="Arial" charset="0"/>
              </a:rPr>
              <a:t> entered into interline and marketing agreements </a:t>
            </a:r>
          </a:p>
          <a:p>
            <a:pPr marL="0" lvl="0" indent="0" eaLnBrk="0" fontAlgn="base" hangingPunct="0">
              <a:spcBef>
                <a:spcPct val="0"/>
              </a:spcBef>
              <a:spcAft>
                <a:spcPct val="0"/>
              </a:spcAft>
              <a:buNone/>
            </a:pPr>
            <a:endParaRPr kumimoji="0" lang="en-US" sz="1800" b="0" i="0" u="none" strike="noStrike" cap="none" normalizeH="0" baseline="0" dirty="0" smtClean="0">
              <a:ln>
                <a:noFill/>
              </a:ln>
              <a:solidFill>
                <a:schemeClr val="tx1"/>
              </a:solidFill>
              <a:effectLst/>
              <a:latin typeface="Arial" charset="0"/>
              <a:cs typeface="Arial" charset="0"/>
            </a:endParaRPr>
          </a:p>
          <a:p>
            <a:pPr marL="0" lvl="0" indent="0" eaLnBrk="0" fontAlgn="base" hangingPunct="0">
              <a:spcBef>
                <a:spcPct val="0"/>
              </a:spcBef>
              <a:spcAft>
                <a:spcPct val="0"/>
              </a:spcAft>
              <a:buFontTx/>
              <a:buChar char="•"/>
            </a:pPr>
            <a:r>
              <a:rPr lang="en-US" sz="2800" dirty="0" smtClean="0">
                <a:latin typeface="Arial" charset="0"/>
                <a:cs typeface="Arial" charset="0"/>
              </a:rPr>
              <a:t> ATA Airlines </a:t>
            </a:r>
          </a:p>
          <a:p>
            <a:pPr marL="400050" lvl="1" indent="0" eaLnBrk="0" fontAlgn="base" hangingPunct="0">
              <a:spcBef>
                <a:spcPct val="0"/>
              </a:spcBef>
              <a:spcAft>
                <a:spcPct val="0"/>
              </a:spcAft>
              <a:buFontTx/>
              <a:buChar char="•"/>
            </a:pPr>
            <a:r>
              <a:rPr lang="en-US" sz="1800" dirty="0" smtClean="0">
                <a:latin typeface="Arial" charset="0"/>
                <a:cs typeface="Arial" charset="0"/>
              </a:rPr>
              <a:t>Southwest entered into its first domestic </a:t>
            </a:r>
            <a:r>
              <a:rPr lang="en-US" sz="1800" dirty="0" err="1" smtClean="0">
                <a:latin typeface="Arial" charset="0"/>
                <a:cs typeface="Arial" charset="0"/>
              </a:rPr>
              <a:t>codesharing</a:t>
            </a:r>
            <a:r>
              <a:rPr lang="en-US" sz="1800" dirty="0" smtClean="0">
                <a:latin typeface="Arial" charset="0"/>
                <a:cs typeface="Arial" charset="0"/>
              </a:rPr>
              <a:t> arrangement</a:t>
            </a:r>
          </a:p>
          <a:p>
            <a:pPr marL="400050" lvl="1" indent="0" eaLnBrk="0" fontAlgn="base" hangingPunct="0">
              <a:spcBef>
                <a:spcPct val="0"/>
              </a:spcBef>
              <a:spcAft>
                <a:spcPct val="0"/>
              </a:spcAft>
              <a:buFontTx/>
              <a:buChar char="•"/>
            </a:pPr>
            <a:endParaRPr lang="en-US" sz="1400" dirty="0" smtClean="0">
              <a:latin typeface="Arial" charset="0"/>
              <a:cs typeface="Arial" charset="0"/>
            </a:endParaRPr>
          </a:p>
          <a:p>
            <a:pPr marL="0" lvl="0" indent="0" eaLnBrk="0" fontAlgn="base" hangingPunct="0">
              <a:spcBef>
                <a:spcPct val="0"/>
              </a:spcBef>
              <a:spcAft>
                <a:spcPct val="0"/>
              </a:spcAft>
              <a:buFontTx/>
              <a:buChar char="•"/>
            </a:pPr>
            <a:r>
              <a:rPr lang="en-US" sz="2800" dirty="0" err="1" smtClean="0">
                <a:latin typeface="Arial" charset="0"/>
                <a:cs typeface="Arial" charset="0"/>
              </a:rPr>
              <a:t>WestJet</a:t>
            </a:r>
            <a:r>
              <a:rPr lang="en-US" sz="2800" dirty="0" smtClean="0">
                <a:latin typeface="Arial" charset="0"/>
                <a:cs typeface="Arial" charset="0"/>
              </a:rPr>
              <a:t> Airlines</a:t>
            </a:r>
          </a:p>
          <a:p>
            <a:pPr marL="400050" lvl="1" indent="0" eaLnBrk="0" fontAlgn="base" hangingPunct="0">
              <a:spcBef>
                <a:spcPct val="0"/>
              </a:spcBef>
              <a:spcAft>
                <a:spcPct val="0"/>
              </a:spcAft>
              <a:buFontTx/>
              <a:buChar char="•"/>
            </a:pPr>
            <a:r>
              <a:rPr lang="en-US" sz="1800" dirty="0" smtClean="0">
                <a:latin typeface="Arial" charset="0"/>
                <a:cs typeface="Arial" charset="0"/>
              </a:rPr>
              <a:t>In 2008 Southwest intent to begin </a:t>
            </a:r>
            <a:r>
              <a:rPr lang="en-US" sz="1800" dirty="0" err="1" smtClean="0">
                <a:latin typeface="Arial" charset="0"/>
                <a:cs typeface="Arial" charset="0"/>
              </a:rPr>
              <a:t>codesharing</a:t>
            </a:r>
            <a:r>
              <a:rPr lang="en-US" sz="1800" dirty="0" smtClean="0">
                <a:latin typeface="Arial" charset="0"/>
                <a:cs typeface="Arial" charset="0"/>
              </a:rPr>
              <a:t> arrangement with </a:t>
            </a:r>
            <a:r>
              <a:rPr lang="en-US" sz="1800" dirty="0" err="1" smtClean="0">
                <a:latin typeface="Arial" charset="0"/>
                <a:cs typeface="Arial" charset="0"/>
              </a:rPr>
              <a:t>Westjet</a:t>
            </a:r>
            <a:endParaRPr lang="en-US" sz="1800" dirty="0" smtClean="0">
              <a:latin typeface="Arial" charset="0"/>
              <a:cs typeface="Arial" charset="0"/>
            </a:endParaRPr>
          </a:p>
          <a:p>
            <a:pPr marL="400050" lvl="1" indent="0" eaLnBrk="0" fontAlgn="base" hangingPunct="0">
              <a:spcBef>
                <a:spcPct val="0"/>
              </a:spcBef>
              <a:spcAft>
                <a:spcPct val="0"/>
              </a:spcAft>
              <a:buNone/>
            </a:pPr>
            <a:endParaRPr lang="en-US" sz="1800" dirty="0" smtClean="0">
              <a:latin typeface="Arial" charset="0"/>
              <a:cs typeface="Arial" charset="0"/>
            </a:endParaRPr>
          </a:p>
          <a:p>
            <a:pPr marL="0" lvl="0" indent="0" eaLnBrk="0" fontAlgn="base" hangingPunct="0">
              <a:spcBef>
                <a:spcPct val="0"/>
              </a:spcBef>
              <a:spcAft>
                <a:spcPct val="0"/>
              </a:spcAft>
              <a:buFontTx/>
              <a:buChar char="-"/>
            </a:pPr>
            <a:endParaRPr kumimoji="0" lang="en-US"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cs typeface="Arial" charset="0"/>
              </a:rPr>
              <a:t>Southwest is currently not in</a:t>
            </a:r>
            <a:r>
              <a:rPr kumimoji="0" lang="en-US" sz="2000" b="1" i="0" u="none" strike="noStrike" cap="none" normalizeH="0" dirty="0" smtClean="0">
                <a:ln>
                  <a:noFill/>
                </a:ln>
                <a:solidFill>
                  <a:schemeClr val="tx1"/>
                </a:solidFill>
                <a:effectLst/>
                <a:latin typeface="Arial" charset="0"/>
                <a:cs typeface="Arial" charset="0"/>
              </a:rPr>
              <a:t> any Airline alliance</a:t>
            </a:r>
            <a:endParaRPr kumimoji="0" lang="en-US" sz="2000" b="1" i="0" u="none" strike="noStrike" cap="none" normalizeH="0" baseline="0" dirty="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Management</a:t>
            </a:r>
            <a:endParaRPr lang="en-US"/>
          </a:p>
        </p:txBody>
      </p:sp>
      <p:pic>
        <p:nvPicPr>
          <p:cNvPr id="17410" name="Picture 2" descr="http://t0.gstatic.com/images?q=tbn:ANd9GcTNQ5SjzDQOR2UMdsVCNwHpmHRjpvT_YEzc76NKA_pPZYoCoRt--g"/>
          <p:cNvPicPr>
            <a:picLocks noChangeAspect="1" noChangeArrowheads="1"/>
          </p:cNvPicPr>
          <p:nvPr/>
        </p:nvPicPr>
        <p:blipFill>
          <a:blip r:embed="rId2" cstate="print"/>
          <a:srcRect/>
          <a:stretch>
            <a:fillRect/>
          </a:stretch>
        </p:blipFill>
        <p:spPr bwMode="auto">
          <a:xfrm>
            <a:off x="857224" y="2143116"/>
            <a:ext cx="1857375" cy="2466975"/>
          </a:xfrm>
          <a:prstGeom prst="rect">
            <a:avLst/>
          </a:prstGeom>
          <a:noFill/>
        </p:spPr>
      </p:pic>
      <p:sp>
        <p:nvSpPr>
          <p:cNvPr id="6" name="Textfeld 5"/>
          <p:cNvSpPr txBox="1"/>
          <p:nvPr/>
        </p:nvSpPr>
        <p:spPr>
          <a:xfrm>
            <a:off x="3643306" y="1428736"/>
            <a:ext cx="4786346" cy="4893647"/>
          </a:xfrm>
          <a:prstGeom prst="rect">
            <a:avLst/>
          </a:prstGeom>
          <a:noFill/>
        </p:spPr>
        <p:txBody>
          <a:bodyPr wrap="square" rtlCol="0">
            <a:spAutoFit/>
          </a:bodyPr>
          <a:lstStyle/>
          <a:p>
            <a:pPr>
              <a:buFontTx/>
              <a:buChar char="-"/>
            </a:pPr>
            <a:r>
              <a:rPr lang="en-US" sz="2400" dirty="0" smtClean="0"/>
              <a:t> Chief Executive Officer and Chairman of Southwest Airlines</a:t>
            </a:r>
          </a:p>
          <a:p>
            <a:pPr>
              <a:buFontTx/>
              <a:buChar char="-"/>
            </a:pPr>
            <a:endParaRPr lang="en-US" sz="2400" dirty="0" smtClean="0"/>
          </a:p>
          <a:p>
            <a:pPr>
              <a:buFontTx/>
              <a:buChar char="-"/>
            </a:pPr>
            <a:r>
              <a:rPr lang="en-US" sz="2400" dirty="0" smtClean="0"/>
              <a:t>  He joined the company in 1986 as Controller </a:t>
            </a:r>
          </a:p>
          <a:p>
            <a:endParaRPr lang="en-US" sz="2400" dirty="0" smtClean="0"/>
          </a:p>
          <a:p>
            <a:pPr>
              <a:buFontTx/>
              <a:buChar char="-"/>
            </a:pPr>
            <a:r>
              <a:rPr lang="en-US" sz="2400" dirty="0" smtClean="0"/>
              <a:t>Kelly became CFO in 1989 and promoted to CEO and Vice Chairman in 2004</a:t>
            </a:r>
          </a:p>
          <a:p>
            <a:pPr>
              <a:buFontTx/>
              <a:buChar char="-"/>
            </a:pPr>
            <a:endParaRPr lang="en-US" sz="2400" dirty="0" smtClean="0"/>
          </a:p>
          <a:p>
            <a:pPr>
              <a:buFontTx/>
              <a:buChar char="-"/>
            </a:pPr>
            <a:r>
              <a:rPr lang="en-US" sz="2400" dirty="0" smtClean="0"/>
              <a:t>He received a Bachelor of Business Administration in accounting from The University of Texas at Austin</a:t>
            </a:r>
            <a:endParaRPr lang="en-US" sz="2400" dirty="0"/>
          </a:p>
        </p:txBody>
      </p:sp>
      <p:sp>
        <p:nvSpPr>
          <p:cNvPr id="7" name="Textfeld 6"/>
          <p:cNvSpPr txBox="1"/>
          <p:nvPr/>
        </p:nvSpPr>
        <p:spPr>
          <a:xfrm>
            <a:off x="928662" y="4643446"/>
            <a:ext cx="1928826" cy="461665"/>
          </a:xfrm>
          <a:prstGeom prst="rect">
            <a:avLst/>
          </a:prstGeom>
          <a:noFill/>
        </p:spPr>
        <p:txBody>
          <a:bodyPr wrap="square" rtlCol="0">
            <a:spAutoFit/>
          </a:bodyPr>
          <a:lstStyle/>
          <a:p>
            <a:r>
              <a:rPr lang="en-US" sz="2400" b="1" smtClean="0"/>
              <a:t>Gary C. Kelly</a:t>
            </a:r>
            <a:endParaRPr lang="en-US" sz="2400" b="1"/>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Management</a:t>
            </a:r>
            <a:endParaRPr lang="en-US"/>
          </a:p>
        </p:txBody>
      </p:sp>
      <p:sp>
        <p:nvSpPr>
          <p:cNvPr id="6" name="Textfeld 5"/>
          <p:cNvSpPr txBox="1"/>
          <p:nvPr/>
        </p:nvSpPr>
        <p:spPr>
          <a:xfrm>
            <a:off x="3643306" y="1428736"/>
            <a:ext cx="4786346" cy="4524315"/>
          </a:xfrm>
          <a:prstGeom prst="rect">
            <a:avLst/>
          </a:prstGeom>
          <a:noFill/>
        </p:spPr>
        <p:txBody>
          <a:bodyPr wrap="square" rtlCol="0">
            <a:spAutoFit/>
          </a:bodyPr>
          <a:lstStyle/>
          <a:p>
            <a:pPr>
              <a:buFontTx/>
              <a:buChar char="-"/>
            </a:pPr>
            <a:r>
              <a:rPr lang="en-US" sz="2400" dirty="0" smtClean="0"/>
              <a:t> Senior Vice President Finance and Chief Financial Officer since September 2012</a:t>
            </a:r>
          </a:p>
          <a:p>
            <a:pPr>
              <a:buFontTx/>
              <a:buChar char="-"/>
            </a:pPr>
            <a:endParaRPr lang="en-US" sz="2400" dirty="0" smtClean="0"/>
          </a:p>
          <a:p>
            <a:pPr>
              <a:buFontTx/>
              <a:buChar char="-"/>
            </a:pPr>
            <a:r>
              <a:rPr lang="en-US" sz="2400" dirty="0" smtClean="0"/>
              <a:t> She joined the company in 1991</a:t>
            </a:r>
          </a:p>
          <a:p>
            <a:endParaRPr lang="en-US" sz="2400" dirty="0" smtClean="0"/>
          </a:p>
          <a:p>
            <a:pPr>
              <a:buFontTx/>
              <a:buChar char="-"/>
            </a:pPr>
            <a:r>
              <a:rPr lang="en-US" sz="2400" dirty="0" smtClean="0"/>
              <a:t> Kelly became Senior Vice President Planning in 2010</a:t>
            </a:r>
          </a:p>
          <a:p>
            <a:pPr>
              <a:buFontTx/>
              <a:buChar char="-"/>
            </a:pPr>
            <a:endParaRPr lang="en-US" sz="2400" dirty="0" smtClean="0"/>
          </a:p>
          <a:p>
            <a:pPr>
              <a:buFontTx/>
              <a:buChar char="-"/>
            </a:pPr>
            <a:r>
              <a:rPr lang="en-US" sz="2400" dirty="0" smtClean="0"/>
              <a:t> </a:t>
            </a:r>
            <a:r>
              <a:rPr lang="en-US" sz="2400" dirty="0" err="1" smtClean="0"/>
              <a:t>Romo</a:t>
            </a:r>
            <a:r>
              <a:rPr lang="en-US" sz="2400" dirty="0" smtClean="0"/>
              <a:t> received a B.B.A. in accounting from the University of Texas at Austin</a:t>
            </a:r>
            <a:endParaRPr lang="en-US" sz="2400" dirty="0"/>
          </a:p>
        </p:txBody>
      </p:sp>
      <p:sp>
        <p:nvSpPr>
          <p:cNvPr id="7" name="Textfeld 6"/>
          <p:cNvSpPr txBox="1"/>
          <p:nvPr/>
        </p:nvSpPr>
        <p:spPr>
          <a:xfrm>
            <a:off x="928662" y="4643446"/>
            <a:ext cx="1928826" cy="461665"/>
          </a:xfrm>
          <a:prstGeom prst="rect">
            <a:avLst/>
          </a:prstGeom>
          <a:noFill/>
        </p:spPr>
        <p:txBody>
          <a:bodyPr wrap="square" rtlCol="0">
            <a:spAutoFit/>
          </a:bodyPr>
          <a:lstStyle/>
          <a:p>
            <a:r>
              <a:rPr lang="en-CA" sz="2400" b="1" smtClean="0">
                <a:cs typeface="Arial" pitchFamily="34" charset="0"/>
              </a:rPr>
              <a:t>Tammy Romo</a:t>
            </a:r>
            <a:endParaRPr lang="en-CA" sz="2400" b="1">
              <a:cs typeface="Arial" pitchFamily="34" charset="0"/>
            </a:endParaRPr>
          </a:p>
        </p:txBody>
      </p:sp>
      <p:pic>
        <p:nvPicPr>
          <p:cNvPr id="47106" name="Picture 2" descr="https://encrypted-tbn2.gstatic.com/images?q=tbn:ANd9GcTvZAJ2jLla4gORByzh5vzZk4MZa6NpqMVyo7JyeFHcJlbTHBSX"/>
          <p:cNvPicPr>
            <a:picLocks noChangeAspect="1" noChangeArrowheads="1"/>
          </p:cNvPicPr>
          <p:nvPr/>
        </p:nvPicPr>
        <p:blipFill>
          <a:blip r:embed="rId2" cstate="print"/>
          <a:srcRect/>
          <a:stretch>
            <a:fillRect/>
          </a:stretch>
        </p:blipFill>
        <p:spPr bwMode="auto">
          <a:xfrm>
            <a:off x="857224" y="2143116"/>
            <a:ext cx="1895475" cy="248126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Management</a:t>
            </a:r>
            <a:endParaRPr lang="en-US"/>
          </a:p>
        </p:txBody>
      </p:sp>
      <p:sp>
        <p:nvSpPr>
          <p:cNvPr id="6" name="Textfeld 5"/>
          <p:cNvSpPr txBox="1"/>
          <p:nvPr/>
        </p:nvSpPr>
        <p:spPr>
          <a:xfrm>
            <a:off x="3643306" y="1428736"/>
            <a:ext cx="4786346" cy="3785652"/>
          </a:xfrm>
          <a:prstGeom prst="rect">
            <a:avLst/>
          </a:prstGeom>
          <a:noFill/>
        </p:spPr>
        <p:txBody>
          <a:bodyPr wrap="square" rtlCol="0">
            <a:spAutoFit/>
          </a:bodyPr>
          <a:lstStyle/>
          <a:p>
            <a:pPr>
              <a:buFontTx/>
              <a:buChar char="-"/>
            </a:pPr>
            <a:r>
              <a:rPr lang="en-US" sz="2400" dirty="0" smtClean="0"/>
              <a:t> Chief Operating Officer and Executive Vice President since May 2008</a:t>
            </a:r>
          </a:p>
          <a:p>
            <a:pPr>
              <a:buFontTx/>
              <a:buChar char="-"/>
            </a:pPr>
            <a:endParaRPr lang="en-US" sz="2400" dirty="0" smtClean="0"/>
          </a:p>
          <a:p>
            <a:pPr>
              <a:buFontTx/>
              <a:buChar char="-"/>
            </a:pPr>
            <a:r>
              <a:rPr lang="en-US" sz="2400" dirty="0" smtClean="0"/>
              <a:t>  He joined the company in 1993 as Director Internal Audit </a:t>
            </a:r>
          </a:p>
          <a:p>
            <a:endParaRPr lang="en-US" sz="2400" dirty="0" smtClean="0"/>
          </a:p>
          <a:p>
            <a:pPr>
              <a:buFontTx/>
              <a:buChar char="-"/>
            </a:pPr>
            <a:r>
              <a:rPr lang="en-US" sz="2400" dirty="0" smtClean="0"/>
              <a:t>He received a Bachelor of Business Administration from the University of Texas at Austin</a:t>
            </a:r>
            <a:endParaRPr lang="en-US" sz="2400" dirty="0"/>
          </a:p>
        </p:txBody>
      </p:sp>
      <p:sp>
        <p:nvSpPr>
          <p:cNvPr id="7" name="Textfeld 6"/>
          <p:cNvSpPr txBox="1"/>
          <p:nvPr/>
        </p:nvSpPr>
        <p:spPr>
          <a:xfrm>
            <a:off x="285752" y="4643446"/>
            <a:ext cx="3214678" cy="461665"/>
          </a:xfrm>
          <a:prstGeom prst="rect">
            <a:avLst/>
          </a:prstGeom>
          <a:noFill/>
        </p:spPr>
        <p:txBody>
          <a:bodyPr wrap="square" rtlCol="0">
            <a:spAutoFit/>
          </a:bodyPr>
          <a:lstStyle/>
          <a:p>
            <a:r>
              <a:rPr lang="en-US" sz="2400" b="1" dirty="0" smtClean="0">
                <a:cs typeface="Arial" pitchFamily="34" charset="0"/>
              </a:rPr>
              <a:t>Michael</a:t>
            </a:r>
            <a:r>
              <a:rPr lang="nl-NL" sz="2400" b="1" dirty="0" smtClean="0">
                <a:cs typeface="Arial" pitchFamily="34" charset="0"/>
              </a:rPr>
              <a:t> G. Van de Ven</a:t>
            </a:r>
            <a:endParaRPr lang="de-DE" sz="2400" b="1" dirty="0"/>
          </a:p>
        </p:txBody>
      </p:sp>
      <p:pic>
        <p:nvPicPr>
          <p:cNvPr id="46082" name="Picture 2" descr="https://encrypted-tbn3.gstatic.com/images?q=tbn:ANd9GcTGkhMpskjWjjHn5aO8AKZcx1XXNCX7UqR36zDluR4sY-ouHeBW"/>
          <p:cNvPicPr>
            <a:picLocks noChangeAspect="1" noChangeArrowheads="1"/>
          </p:cNvPicPr>
          <p:nvPr/>
        </p:nvPicPr>
        <p:blipFill>
          <a:blip r:embed="rId2" cstate="print"/>
          <a:srcRect/>
          <a:stretch>
            <a:fillRect/>
          </a:stretch>
        </p:blipFill>
        <p:spPr bwMode="auto">
          <a:xfrm>
            <a:off x="857224" y="2042500"/>
            <a:ext cx="2000264" cy="256372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Management</a:t>
            </a:r>
            <a:endParaRPr lang="en-US"/>
          </a:p>
        </p:txBody>
      </p:sp>
      <p:sp>
        <p:nvSpPr>
          <p:cNvPr id="6" name="Textfeld 5"/>
          <p:cNvSpPr txBox="1"/>
          <p:nvPr/>
        </p:nvSpPr>
        <p:spPr>
          <a:xfrm>
            <a:off x="3643306" y="1428736"/>
            <a:ext cx="4786346" cy="4893647"/>
          </a:xfrm>
          <a:prstGeom prst="rect">
            <a:avLst/>
          </a:prstGeom>
          <a:noFill/>
        </p:spPr>
        <p:txBody>
          <a:bodyPr wrap="square" rtlCol="0">
            <a:spAutoFit/>
          </a:bodyPr>
          <a:lstStyle/>
          <a:p>
            <a:pPr>
              <a:buFontTx/>
              <a:buChar char="-"/>
            </a:pPr>
            <a:r>
              <a:rPr lang="en-US" sz="2400" dirty="0" smtClean="0"/>
              <a:t> </a:t>
            </a:r>
            <a:r>
              <a:rPr lang="en-US" sz="2400" dirty="0" smtClean="0">
                <a:cs typeface="Arial" pitchFamily="34" charset="0"/>
              </a:rPr>
              <a:t>Chief People and Administrative Officer and Executive Vice President</a:t>
            </a:r>
          </a:p>
          <a:p>
            <a:endParaRPr lang="en-US" sz="2400" dirty="0" smtClean="0"/>
          </a:p>
          <a:p>
            <a:pPr>
              <a:buFontTx/>
              <a:buChar char="-"/>
            </a:pPr>
            <a:r>
              <a:rPr lang="en-US" sz="2400" dirty="0" smtClean="0"/>
              <a:t>  He joined the company in 2004 as Senior Director People Development</a:t>
            </a:r>
          </a:p>
          <a:p>
            <a:endParaRPr lang="en-US" sz="2400" dirty="0" smtClean="0"/>
          </a:p>
          <a:p>
            <a:r>
              <a:rPr lang="en-US" sz="2400" dirty="0" smtClean="0"/>
              <a:t>- Prior to joining Southwest Airlines, Jeff worked 12 years at Mesa Petroleum </a:t>
            </a:r>
          </a:p>
          <a:p>
            <a:endParaRPr lang="en-US" sz="2400" dirty="0" smtClean="0"/>
          </a:p>
          <a:p>
            <a:pPr>
              <a:buFontTx/>
              <a:buChar char="-"/>
            </a:pPr>
            <a:r>
              <a:rPr lang="en-US" sz="2400" dirty="0" smtClean="0"/>
              <a:t> Lamb completed his undergraduate work at West Texas State University - Canyon, Texas</a:t>
            </a:r>
            <a:endParaRPr lang="en-US" sz="2400" dirty="0"/>
          </a:p>
        </p:txBody>
      </p:sp>
      <p:sp>
        <p:nvSpPr>
          <p:cNvPr id="7" name="Textfeld 6"/>
          <p:cNvSpPr txBox="1"/>
          <p:nvPr/>
        </p:nvSpPr>
        <p:spPr>
          <a:xfrm>
            <a:off x="928662" y="4643446"/>
            <a:ext cx="1928826" cy="461665"/>
          </a:xfrm>
          <a:prstGeom prst="rect">
            <a:avLst/>
          </a:prstGeom>
          <a:noFill/>
        </p:spPr>
        <p:txBody>
          <a:bodyPr wrap="square" rtlCol="0">
            <a:spAutoFit/>
          </a:bodyPr>
          <a:lstStyle/>
          <a:p>
            <a:r>
              <a:rPr lang="en-CA" sz="2400" b="1" dirty="0" smtClean="0">
                <a:cs typeface="Arial" pitchFamily="34" charset="0"/>
              </a:rPr>
              <a:t>   Jeff Lamb</a:t>
            </a:r>
            <a:endParaRPr lang="en-CA" sz="2400" b="1" dirty="0">
              <a:cs typeface="Arial" pitchFamily="34" charset="0"/>
            </a:endParaRPr>
          </a:p>
        </p:txBody>
      </p:sp>
      <p:pic>
        <p:nvPicPr>
          <p:cNvPr id="45060" name="Picture 4" descr="http://www.swamedia.com/admin/photos/90db92e4-c91e-4f4a-807b-eb29a9028433-300x300.jpg"/>
          <p:cNvPicPr>
            <a:picLocks noChangeAspect="1" noChangeArrowheads="1"/>
          </p:cNvPicPr>
          <p:nvPr/>
        </p:nvPicPr>
        <p:blipFill>
          <a:blip r:embed="rId2" cstate="print"/>
          <a:srcRect/>
          <a:stretch>
            <a:fillRect/>
          </a:stretch>
        </p:blipFill>
        <p:spPr bwMode="auto">
          <a:xfrm>
            <a:off x="792679" y="2143116"/>
            <a:ext cx="1974309" cy="252889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Strategies</a:t>
            </a:r>
            <a:endParaRPr lang="en-US" dirty="0"/>
          </a:p>
        </p:txBody>
      </p:sp>
      <p:sp>
        <p:nvSpPr>
          <p:cNvPr id="3" name="Inhaltsplatzhalter 2"/>
          <p:cNvSpPr>
            <a:spLocks noGrp="1"/>
          </p:cNvSpPr>
          <p:nvPr>
            <p:ph idx="1"/>
          </p:nvPr>
        </p:nvSpPr>
        <p:spPr>
          <a:xfrm>
            <a:off x="500034" y="1571613"/>
            <a:ext cx="8229600" cy="4714908"/>
          </a:xfrm>
        </p:spPr>
        <p:txBody>
          <a:bodyPr>
            <a:normAutofit fontScale="92500"/>
          </a:bodyPr>
          <a:lstStyle/>
          <a:p>
            <a:r>
              <a:rPr lang="en-US" dirty="0" smtClean="0"/>
              <a:t>Low-Cost Airline</a:t>
            </a:r>
          </a:p>
          <a:p>
            <a:pPr lvl="1"/>
            <a:r>
              <a:rPr lang="en-US" dirty="0" smtClean="0"/>
              <a:t> Southwest uses Point to Point as main system</a:t>
            </a:r>
          </a:p>
          <a:p>
            <a:pPr lvl="2"/>
            <a:r>
              <a:rPr lang="en-US" dirty="0" smtClean="0"/>
              <a:t> </a:t>
            </a:r>
            <a:r>
              <a:rPr lang="en-US" sz="2200" dirty="0" smtClean="0"/>
              <a:t>They fly directly to destination, which leads to lower unit costs</a:t>
            </a:r>
          </a:p>
          <a:p>
            <a:pPr lvl="1"/>
            <a:r>
              <a:rPr lang="en-US" dirty="0" smtClean="0"/>
              <a:t>Fewer types of aircraft Boeing 737 jet is the mainly aircraft </a:t>
            </a:r>
          </a:p>
          <a:p>
            <a:pPr lvl="1"/>
            <a:r>
              <a:rPr lang="en-US" dirty="0" smtClean="0"/>
              <a:t>Fly early/late</a:t>
            </a:r>
            <a:r>
              <a:rPr lang="en-US" sz="2000" dirty="0" smtClean="0"/>
              <a:t>	</a:t>
            </a:r>
          </a:p>
          <a:p>
            <a:pPr lvl="1"/>
            <a:r>
              <a:rPr lang="en-US" dirty="0" smtClean="0"/>
              <a:t>Using the secondary airports of major markets</a:t>
            </a:r>
          </a:p>
          <a:p>
            <a:pPr lvl="1"/>
            <a:endParaRPr lang="en-US" sz="2000" dirty="0" smtClean="0"/>
          </a:p>
          <a:p>
            <a:pPr lvl="1">
              <a:buNone/>
            </a:pPr>
            <a:endParaRPr lang="en-US" sz="2000" dirty="0" smtClean="0"/>
          </a:p>
          <a:p>
            <a:pPr lvl="1"/>
            <a:endParaRPr lang="en-US" sz="2000" dirty="0" smtClean="0"/>
          </a:p>
          <a:p>
            <a:pPr lvl="1">
              <a:buNone/>
            </a:pPr>
            <a:r>
              <a:rPr lang="en-US" sz="2000" dirty="0" smtClean="0"/>
              <a:t>         </a:t>
            </a:r>
          </a:p>
        </p:txBody>
      </p:sp>
      <p:sp>
        <p:nvSpPr>
          <p:cNvPr id="4" name="Textfeld 3"/>
          <p:cNvSpPr txBox="1"/>
          <p:nvPr/>
        </p:nvSpPr>
        <p:spPr>
          <a:xfrm>
            <a:off x="571472" y="5143512"/>
            <a:ext cx="7286676" cy="584775"/>
          </a:xfrm>
          <a:prstGeom prst="rect">
            <a:avLst/>
          </a:prstGeom>
          <a:noFill/>
        </p:spPr>
        <p:txBody>
          <a:bodyPr wrap="square" rtlCol="0">
            <a:spAutoFit/>
          </a:bodyPr>
          <a:lstStyle/>
          <a:p>
            <a:pPr>
              <a:buFont typeface="Arial" pitchFamily="34" charset="0"/>
              <a:buChar char="•"/>
            </a:pPr>
            <a:r>
              <a:rPr lang="de-DE" sz="3200" dirty="0" smtClean="0"/>
              <a:t>  </a:t>
            </a:r>
            <a:r>
              <a:rPr lang="de-DE" sz="3200" i="1" dirty="0" smtClean="0"/>
              <a:t>Green Plane</a:t>
            </a:r>
            <a:r>
              <a:rPr lang="de-DE" sz="3200" dirty="0" smtClean="0"/>
              <a:t> was developed in 2009</a:t>
            </a:r>
          </a:p>
        </p:txBody>
      </p:sp>
      <p:pic>
        <p:nvPicPr>
          <p:cNvPr id="15362" name="Picture 2" descr="http://t3.gstatic.com/images?q=tbn:ANd9GcRiFru39Exhddn_JW40QAiEE97QrEmCwEPqvmYLrettheGrbkNk"/>
          <p:cNvPicPr>
            <a:picLocks noChangeAspect="1" noChangeArrowheads="1"/>
          </p:cNvPicPr>
          <p:nvPr/>
        </p:nvPicPr>
        <p:blipFill>
          <a:blip r:embed="rId2" cstate="print"/>
          <a:srcRect/>
          <a:stretch>
            <a:fillRect/>
          </a:stretch>
        </p:blipFill>
        <p:spPr bwMode="auto">
          <a:xfrm>
            <a:off x="7358082" y="5072074"/>
            <a:ext cx="1571624" cy="1571624"/>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SWOT Analysis </a:t>
            </a:r>
            <a:endParaRPr lang="en-US"/>
          </a:p>
        </p:txBody>
      </p:sp>
      <p:graphicFrame>
        <p:nvGraphicFramePr>
          <p:cNvPr id="4" name="Diagramm 3"/>
          <p:cNvGraphicFramePr/>
          <p:nvPr/>
        </p:nvGraphicFramePr>
        <p:xfrm>
          <a:off x="0" y="1397001"/>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p:cNvSpPr txBox="1"/>
          <p:nvPr/>
        </p:nvSpPr>
        <p:spPr>
          <a:xfrm>
            <a:off x="642909" y="1643050"/>
            <a:ext cx="3357587" cy="369332"/>
          </a:xfrm>
          <a:prstGeom prst="rect">
            <a:avLst/>
          </a:prstGeom>
          <a:noFill/>
        </p:spPr>
        <p:txBody>
          <a:bodyPr wrap="square" rtlCol="0">
            <a:spAutoFit/>
          </a:bodyPr>
          <a:lstStyle/>
          <a:p>
            <a:endParaRPr lang="de-D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History and Regulations</a:t>
            </a:r>
            <a:endParaRPr lang="en-US" sz="4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28020848"/>
              </p:ext>
            </p:extLst>
          </p:nvPr>
        </p:nvGraphicFramePr>
        <p:xfrm>
          <a:off x="428625" y="1857375"/>
          <a:ext cx="592932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pieren 3"/>
          <p:cNvGrpSpPr/>
          <p:nvPr/>
        </p:nvGrpSpPr>
        <p:grpSpPr>
          <a:xfrm>
            <a:off x="7072330" y="4143380"/>
            <a:ext cx="1524273" cy="1363576"/>
            <a:chOff x="1964408" y="2544839"/>
            <a:chExt cx="1524273" cy="1363576"/>
          </a:xfrm>
        </p:grpSpPr>
        <p:sp>
          <p:nvSpPr>
            <p:cNvPr id="6" name="Rechteck 5"/>
            <p:cNvSpPr/>
            <p:nvPr/>
          </p:nvSpPr>
          <p:spPr>
            <a:xfrm>
              <a:off x="1964408" y="2544839"/>
              <a:ext cx="1524273" cy="1363576"/>
            </a:xfrm>
            <a:prstGeom prst="rect">
              <a:avLst/>
            </a:prstGeom>
            <a:blipFill rotWithShape="0">
              <a:blip r:embed="rId7" cstate="print"/>
              <a:stretch>
                <a:fillRect/>
              </a:stretch>
            </a:blipFill>
            <a:ln>
              <a:solidFill>
                <a:schemeClr val="tx1"/>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Rechteck 6"/>
            <p:cNvSpPr/>
            <p:nvPr/>
          </p:nvSpPr>
          <p:spPr>
            <a:xfrm>
              <a:off x="1964408" y="2544839"/>
              <a:ext cx="1524273" cy="13635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endParaRPr lang="en-CA" sz="1900" kern="1200" dirty="0" smtClean="0">
                <a:solidFill>
                  <a:schemeClr val="bg1"/>
                </a:solidFill>
                <a:latin typeface="Calibri" pitchFamily="34" charset="0"/>
                <a:cs typeface="Calibri" pitchFamily="34" charset="0"/>
              </a:endParaRPr>
            </a:p>
          </p:txBody>
        </p:sp>
      </p:grpSp>
      <p:grpSp>
        <p:nvGrpSpPr>
          <p:cNvPr id="8" name="Gruppieren 7"/>
          <p:cNvGrpSpPr/>
          <p:nvPr/>
        </p:nvGrpSpPr>
        <p:grpSpPr>
          <a:xfrm>
            <a:off x="6929454" y="2000240"/>
            <a:ext cx="1719752" cy="1581044"/>
            <a:chOff x="179512" y="384595"/>
            <a:chExt cx="1719752" cy="1581044"/>
          </a:xfrm>
        </p:grpSpPr>
        <p:sp>
          <p:nvSpPr>
            <p:cNvPr id="9" name="Rechteck 8"/>
            <p:cNvSpPr/>
            <p:nvPr/>
          </p:nvSpPr>
          <p:spPr>
            <a:xfrm>
              <a:off x="179512" y="384595"/>
              <a:ext cx="1719752" cy="1581044"/>
            </a:xfrm>
            <a:prstGeom prst="rect">
              <a:avLst/>
            </a:prstGeom>
            <a:blipFill dpi="0" rotWithShape="0">
              <a:blip r:embed="rId8" cstate="print"/>
              <a:srcRect/>
              <a:stretch>
                <a:fillRect/>
              </a:stretch>
            </a:blipFill>
            <a:ln>
              <a:solidFill>
                <a:schemeClr val="tx2">
                  <a:lumMod val="50000"/>
                </a:schemeClr>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hteck 9"/>
            <p:cNvSpPr/>
            <p:nvPr/>
          </p:nvSpPr>
          <p:spPr>
            <a:xfrm>
              <a:off x="179512" y="384595"/>
              <a:ext cx="1719752" cy="15810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135128" numCol="1" spcCol="1270" anchor="b" anchorCtr="0">
              <a:noAutofit/>
            </a:bodyPr>
            <a:lstStyle/>
            <a:p>
              <a:pPr lvl="0" algn="ctr" defTabSz="844550">
                <a:lnSpc>
                  <a:spcPct val="90000"/>
                </a:lnSpc>
                <a:spcBef>
                  <a:spcPct val="0"/>
                </a:spcBef>
                <a:spcAft>
                  <a:spcPct val="35000"/>
                </a:spcAft>
              </a:pPr>
              <a:endParaRPr lang="en-CA" sz="1900" b="1" kern="1200" dirty="0" smtClean="0">
                <a:solidFill>
                  <a:schemeClr val="accent2">
                    <a:lumMod val="60000"/>
                    <a:lumOff val="40000"/>
                  </a:schemeClr>
                </a:solidFill>
                <a:latin typeface="Calibri" pitchFamily="34" charset="0"/>
                <a:cs typeface="Calibri" pitchFamily="34" charset="0"/>
              </a:endParaRPr>
            </a:p>
            <a:p>
              <a:pPr lvl="0" algn="ctr" defTabSz="844550">
                <a:lnSpc>
                  <a:spcPct val="90000"/>
                </a:lnSpc>
                <a:spcBef>
                  <a:spcPct val="0"/>
                </a:spcBef>
                <a:spcAft>
                  <a:spcPct val="35000"/>
                </a:spcAft>
              </a:pPr>
              <a:endParaRPr lang="en-CA" sz="1900" b="1" kern="1200" dirty="0" smtClean="0">
                <a:solidFill>
                  <a:schemeClr val="accent1">
                    <a:lumMod val="75000"/>
                  </a:schemeClr>
                </a:solidFill>
                <a:latin typeface="Calibri" pitchFamily="34" charset="0"/>
                <a:cs typeface="Calibri" pitchFamily="34" charset="0"/>
              </a:endParaRPr>
            </a:p>
            <a:p>
              <a:pPr lvl="0" algn="ctr" defTabSz="844550">
                <a:lnSpc>
                  <a:spcPct val="90000"/>
                </a:lnSpc>
                <a:spcBef>
                  <a:spcPct val="0"/>
                </a:spcBef>
                <a:spcAft>
                  <a:spcPct val="35000"/>
                </a:spcAft>
              </a:pPr>
              <a:endParaRPr lang="en-CA" sz="1900" b="1" kern="1200" dirty="0" smtClean="0">
                <a:solidFill>
                  <a:schemeClr val="accent1">
                    <a:lumMod val="75000"/>
                  </a:schemeClr>
                </a:solidFill>
                <a:latin typeface="Calibri" pitchFamily="34" charset="0"/>
                <a:cs typeface="Calibri" pitchFamily="34" charset="0"/>
              </a:endParaRPr>
            </a:p>
          </p:txBody>
        </p:sp>
      </p:grpSp>
    </p:spTree>
    <p:extLst>
      <p:ext uri="{BB962C8B-B14F-4D97-AF65-F5344CB8AC3E}">
        <p14:creationId xmlns:p14="http://schemas.microsoft.com/office/powerpoint/2010/main" val="12146787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79712" y="126876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7200" b="1" noProof="0" dirty="0" smtClean="0">
                <a:effectLst>
                  <a:outerShdw blurRad="38100" dist="38100" dir="2700000" algn="tl">
                    <a:srgbClr val="000000">
                      <a:alpha val="43137"/>
                    </a:srgbClr>
                  </a:outerShdw>
                </a:effectLst>
                <a:latin typeface="+mj-lt"/>
                <a:ea typeface="+mj-ea"/>
                <a:cs typeface="+mj-cs"/>
              </a:rPr>
              <a:t>Operations</a:t>
            </a:r>
            <a:r>
              <a:rPr kumimoji="0" lang="en-US" sz="7200" b="1" i="0" u="none" strike="noStrike" kern="1200" cap="none" spc="0" normalizeH="0" baseline="0" noProof="0" dirty="0" smtClean="0">
                <a:ln>
                  <a:noFill/>
                </a:ln>
                <a:solidFill>
                  <a:schemeClr val="accent5">
                    <a:lumMod val="75000"/>
                  </a:schemeClr>
                </a:solidFill>
                <a:effectLst>
                  <a:outerShdw blurRad="38100" dist="38100" dir="2700000" algn="tl">
                    <a:srgbClr val="000000">
                      <a:alpha val="43137"/>
                    </a:srgbClr>
                  </a:outerShdw>
                </a:effectLst>
                <a:uLnTx/>
                <a:uFillTx/>
                <a:latin typeface="+mj-lt"/>
                <a:ea typeface="+mj-ea"/>
                <a:cs typeface="+mj-cs"/>
              </a:rPr>
              <a:t> </a:t>
            </a:r>
            <a:endParaRPr kumimoji="0" lang="en-US" sz="7200" b="1" i="0" u="none" strike="noStrike" kern="120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mj-lt"/>
              <a:ea typeface="+mj-ea"/>
              <a:cs typeface="+mj-cs"/>
            </a:endParaRPr>
          </a:p>
        </p:txBody>
      </p:sp>
      <p:pic>
        <p:nvPicPr>
          <p:cNvPr id="2" name="Picture 1"/>
          <p:cNvPicPr>
            <a:picLocks noChangeAspect="1"/>
          </p:cNvPicPr>
          <p:nvPr/>
        </p:nvPicPr>
        <p:blipFill>
          <a:blip r:embed="rId2" cstate="print">
            <a:alphaModFix/>
          </a:blip>
          <a:stretch>
            <a:fillRect/>
          </a:stretch>
        </p:blipFill>
        <p:spPr>
          <a:xfrm>
            <a:off x="0" y="980728"/>
            <a:ext cx="3651052" cy="3069864"/>
          </a:xfrm>
          <a:prstGeom prst="rect">
            <a:avLst/>
          </a:prstGeom>
          <a:ln>
            <a:noFill/>
          </a:ln>
          <a:effectLst>
            <a:softEdge rad="112500"/>
          </a:effectLst>
        </p:spPr>
      </p:pic>
      <p:pic>
        <p:nvPicPr>
          <p:cNvPr id="3" name="Picture 2"/>
          <p:cNvPicPr>
            <a:picLocks noChangeAspect="1"/>
          </p:cNvPicPr>
          <p:nvPr/>
        </p:nvPicPr>
        <p:blipFill>
          <a:blip r:embed="rId3" cstate="print">
            <a:alphaModFix/>
          </a:blip>
          <a:stretch>
            <a:fillRect/>
          </a:stretch>
        </p:blipFill>
        <p:spPr>
          <a:xfrm>
            <a:off x="3351808" y="2504563"/>
            <a:ext cx="5792192" cy="4344144"/>
          </a:xfrm>
          <a:prstGeom prst="rect">
            <a:avLst/>
          </a:prstGeom>
          <a:ln>
            <a:noFill/>
          </a:ln>
          <a:effectLst>
            <a:softEdge rad="112500"/>
          </a:effectLst>
        </p:spPr>
      </p:pic>
    </p:spTree>
    <p:extLst>
      <p:ext uri="{BB962C8B-B14F-4D97-AF65-F5344CB8AC3E}">
        <p14:creationId xmlns:p14="http://schemas.microsoft.com/office/powerpoint/2010/main" val="16886262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Quarterly Operating Statistics</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0" y="4214818"/>
            <a:ext cx="9144000" cy="1533525"/>
          </a:xfrm>
          <a:prstGeom prst="rect">
            <a:avLst/>
          </a:prstGeom>
          <a:noFill/>
          <a:ln w="9525">
            <a:noFill/>
            <a:miter lim="800000"/>
            <a:headEnd/>
            <a:tailEnd/>
          </a:ln>
          <a:effectLst/>
        </p:spPr>
      </p:pic>
      <p:sp>
        <p:nvSpPr>
          <p:cNvPr id="6" name="Textfeld 5"/>
          <p:cNvSpPr txBox="1"/>
          <p:nvPr/>
        </p:nvSpPr>
        <p:spPr>
          <a:xfrm>
            <a:off x="785786" y="1142984"/>
            <a:ext cx="7286676" cy="3170099"/>
          </a:xfrm>
          <a:prstGeom prst="rect">
            <a:avLst/>
          </a:prstGeom>
          <a:noFill/>
        </p:spPr>
        <p:txBody>
          <a:bodyPr wrap="square" rtlCol="0">
            <a:spAutoFit/>
          </a:bodyPr>
          <a:lstStyle/>
          <a:p>
            <a:pPr>
              <a:buFont typeface="Symbol" pitchFamily="18" charset="2"/>
              <a:buChar char="-"/>
            </a:pPr>
            <a:r>
              <a:rPr lang="en-US" sz="3000" dirty="0" smtClean="0"/>
              <a:t> </a:t>
            </a:r>
            <a:r>
              <a:rPr lang="en-US" sz="2800" dirty="0" smtClean="0"/>
              <a:t>In the third quarter of 2011 Southwest had a negative net income</a:t>
            </a:r>
          </a:p>
          <a:p>
            <a:pPr>
              <a:buFont typeface="Symbol" pitchFamily="18" charset="2"/>
              <a:buChar char="-"/>
            </a:pPr>
            <a:endParaRPr lang="en-US" sz="2800" dirty="0" smtClean="0"/>
          </a:p>
          <a:p>
            <a:pPr>
              <a:buFont typeface="Symbol" pitchFamily="18" charset="2"/>
              <a:buChar char="-"/>
            </a:pPr>
            <a:r>
              <a:rPr lang="en-US" sz="2800" dirty="0" smtClean="0"/>
              <a:t>This year there was a small net income, but in the total nine months period they increased net income, compared to 2011</a:t>
            </a:r>
          </a:p>
          <a:p>
            <a:endParaRPr lang="en-US" sz="3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Operating Statistics</a:t>
            </a:r>
            <a:endParaRPr lang="en-US"/>
          </a:p>
        </p:txBody>
      </p:sp>
      <p:graphicFrame>
        <p:nvGraphicFramePr>
          <p:cNvPr id="4" name="Tabelle 3"/>
          <p:cNvGraphicFramePr>
            <a:graphicFrameLocks noGrp="1"/>
          </p:cNvGraphicFramePr>
          <p:nvPr>
            <p:extLst>
              <p:ext uri="{D42A27DB-BD31-4B8C-83A1-F6EECF244321}">
                <p14:modId xmlns:p14="http://schemas.microsoft.com/office/powerpoint/2010/main" val="418201877"/>
              </p:ext>
            </p:extLst>
          </p:nvPr>
        </p:nvGraphicFramePr>
        <p:xfrm>
          <a:off x="0" y="1058534"/>
          <a:ext cx="9144000" cy="5647369"/>
        </p:xfrm>
        <a:graphic>
          <a:graphicData uri="http://schemas.openxmlformats.org/drawingml/2006/table">
            <a:tbl>
              <a:tblPr/>
              <a:tblGrid>
                <a:gridCol w="1834922"/>
                <a:gridCol w="44679"/>
                <a:gridCol w="120631"/>
                <a:gridCol w="1000132"/>
                <a:gridCol w="219088"/>
                <a:gridCol w="141288"/>
                <a:gridCol w="105569"/>
                <a:gridCol w="999331"/>
                <a:gridCol w="234949"/>
                <a:gridCol w="141288"/>
                <a:gridCol w="105569"/>
                <a:gridCol w="999331"/>
                <a:gridCol w="234949"/>
                <a:gridCol w="141288"/>
                <a:gridCol w="105569"/>
                <a:gridCol w="999331"/>
                <a:gridCol w="234949"/>
                <a:gridCol w="141288"/>
                <a:gridCol w="105569"/>
                <a:gridCol w="999331"/>
                <a:gridCol w="234949"/>
              </a:tblGrid>
              <a:tr h="229204">
                <a:tc>
                  <a:txBody>
                    <a:bodyPr/>
                    <a:lstStyle/>
                    <a:p>
                      <a:pPr marL="127000" marR="10160" indent="-127000">
                        <a:lnSpc>
                          <a:spcPct val="115000"/>
                        </a:lnSpc>
                        <a:spcAft>
                          <a:spcPts val="0"/>
                        </a:spcAft>
                      </a:pPr>
                      <a:r>
                        <a:rPr lang="en-US" sz="1400" b="1" noProof="0" dirty="0" smtClean="0">
                          <a:latin typeface="Times New Roman"/>
                          <a:ea typeface="Times New Roman"/>
                          <a:cs typeface="Times New Roman"/>
                        </a:rPr>
                        <a:t>Operating Data:</a:t>
                      </a:r>
                      <a:endParaRPr lang="en-US" sz="1400" noProof="0" dirty="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2011</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2010</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2009</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2008</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2007</a:t>
                      </a:r>
                    </a:p>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r>
              <a:tr h="589381">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   Revenue</a:t>
                      </a:r>
                      <a:r>
                        <a:rPr lang="en-US" sz="1200" baseline="0" noProof="0" smtClean="0">
                          <a:latin typeface="Times New Roman"/>
                          <a:ea typeface="Times New Roman"/>
                          <a:cs typeface="Times New Roman"/>
                        </a:rPr>
                        <a:t> </a:t>
                      </a:r>
                      <a:r>
                        <a:rPr lang="en-US" sz="1200" noProof="0" smtClean="0">
                          <a:latin typeface="Times New Roman"/>
                          <a:ea typeface="Times New Roman"/>
                          <a:cs typeface="Times New Roman"/>
                        </a:rPr>
                        <a:t>passengers carried</a:t>
                      </a:r>
                      <a:endParaRPr lang="en-US" sz="1200" noProof="0">
                        <a:latin typeface="Calibri"/>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103,973,759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88,191,322</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86,310,229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88,529,234</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88,713,472</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r>
              <a:tr h="392920">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    Enplaned passengers</a:t>
                      </a:r>
                      <a:endParaRPr lang="en-US" sz="12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127,551,012</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106,227,521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101,338,228</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101,920,598</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101,910,809</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785841">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    Revenue passenger miles (RPMs)</a:t>
                      </a:r>
                      <a:br>
                        <a:rPr lang="en-US" sz="1200" noProof="0" smtClean="0">
                          <a:latin typeface="Times New Roman"/>
                          <a:ea typeface="Times New Roman"/>
                          <a:cs typeface="Times New Roman"/>
                        </a:rPr>
                      </a:br>
                      <a:r>
                        <a:rPr lang="en-US" sz="1200" noProof="0" smtClean="0">
                          <a:latin typeface="Times New Roman"/>
                          <a:ea typeface="Times New Roman"/>
                          <a:cs typeface="Times New Roman"/>
                        </a:rPr>
                        <a:t>(000s)</a:t>
                      </a:r>
                      <a:endParaRPr lang="en-US" sz="1200" noProof="0">
                        <a:latin typeface="Calibri"/>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97,582,530</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78,046,967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74,456,710</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73,491,687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72,318,812</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r>
              <a:tr h="590678">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     Available seat miles (ASMs)</a:t>
                      </a:r>
                      <a:br>
                        <a:rPr lang="en-US" sz="1200" noProof="0" smtClean="0">
                          <a:latin typeface="Times New Roman"/>
                          <a:ea typeface="Times New Roman"/>
                          <a:cs typeface="Times New Roman"/>
                        </a:rPr>
                      </a:br>
                      <a:r>
                        <a:rPr lang="en-US" sz="1200" noProof="0" smtClean="0">
                          <a:latin typeface="Times New Roman"/>
                          <a:ea typeface="Times New Roman"/>
                          <a:cs typeface="Times New Roman"/>
                        </a:rPr>
                        <a:t>(000s)</a:t>
                      </a:r>
                      <a:endParaRPr lang="en-US" sz="12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120,578,736</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98,437,092</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98,001,550</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103,271,343</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99,635,967</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392920">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     Load factor </a:t>
                      </a:r>
                      <a:endParaRPr lang="en-US" sz="1200" noProof="0">
                        <a:latin typeface="Calibri"/>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80.9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79.3</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76.0</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71.2</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72.6</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400" noProof="0" smtClean="0">
                          <a:latin typeface="Times New Roman"/>
                          <a:ea typeface="Times New Roman"/>
                          <a:cs typeface="Times New Roman"/>
                        </a:rPr>
                        <a:t>% </a:t>
                      </a:r>
                      <a:endParaRPr lang="en-US" sz="1600" noProof="0">
                        <a:latin typeface="Calibri"/>
                        <a:ea typeface="Times New Roman"/>
                        <a:cs typeface="Times New Roman"/>
                      </a:endParaRPr>
                    </a:p>
                  </a:txBody>
                  <a:tcPr marL="0" marR="0" marT="0" marB="0" anchor="b">
                    <a:lnL>
                      <a:noFill/>
                    </a:lnL>
                    <a:lnR>
                      <a:noFill/>
                    </a:lnR>
                    <a:lnT>
                      <a:noFill/>
                    </a:lnT>
                    <a:lnB>
                      <a:noFill/>
                    </a:lnB>
                  </a:tcPr>
                </a:tc>
              </a:tr>
              <a:tr h="590678">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Average length of passenger haul</a:t>
                      </a:r>
                      <a:br>
                        <a:rPr lang="en-US" sz="1200" noProof="0" smtClean="0">
                          <a:latin typeface="Times New Roman"/>
                          <a:ea typeface="Times New Roman"/>
                          <a:cs typeface="Times New Roman"/>
                        </a:rPr>
                      </a:br>
                      <a:r>
                        <a:rPr lang="en-US" sz="1200" noProof="0" smtClean="0">
                          <a:latin typeface="Times New Roman"/>
                          <a:ea typeface="Times New Roman"/>
                          <a:cs typeface="Times New Roman"/>
                        </a:rPr>
                        <a:t>(miles)</a:t>
                      </a:r>
                      <a:endParaRPr lang="en-US" sz="12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939</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885</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863</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830</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815</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590678">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Average aircraft stage length</a:t>
                      </a:r>
                      <a:br>
                        <a:rPr lang="en-US" sz="1200" noProof="0" smtClean="0">
                          <a:latin typeface="Times New Roman"/>
                          <a:ea typeface="Times New Roman"/>
                          <a:cs typeface="Times New Roman"/>
                        </a:rPr>
                      </a:br>
                      <a:r>
                        <a:rPr lang="en-US" sz="1200" noProof="0" smtClean="0">
                          <a:latin typeface="Times New Roman"/>
                          <a:ea typeface="Times New Roman"/>
                          <a:cs typeface="Times New Roman"/>
                        </a:rPr>
                        <a:t>(miles)</a:t>
                      </a:r>
                      <a:endParaRPr lang="en-US" sz="1200" noProof="0">
                        <a:latin typeface="Calibri"/>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679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648</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639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636</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629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r>
              <a:tr h="392920">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Trips flown</a:t>
                      </a:r>
                      <a:endParaRPr lang="en-US" sz="12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1,317,977</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1,114,451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1,125,111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1,191,151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1,160,699</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392920">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Average passenger fare</a:t>
                      </a:r>
                      <a:endParaRPr lang="en-US" sz="1200" noProof="0">
                        <a:latin typeface="Calibri"/>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141.72</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130.27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114.61</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119.16</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200" noProof="0" smtClean="0">
                          <a:latin typeface="Times New Roman"/>
                          <a:ea typeface="Times New Roman"/>
                          <a:cs typeface="Times New Roman"/>
                        </a:rPr>
                        <a:t>106.60</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r>
              <a:tr h="590678">
                <a:tc>
                  <a:txBody>
                    <a:bodyPr/>
                    <a:lstStyle/>
                    <a:p>
                      <a:pPr marL="381000" marR="10160" indent="-127000" algn="l">
                        <a:lnSpc>
                          <a:spcPct val="115000"/>
                        </a:lnSpc>
                        <a:spcAft>
                          <a:spcPts val="0"/>
                        </a:spcAft>
                      </a:pPr>
                      <a:r>
                        <a:rPr lang="en-US" sz="1200" noProof="0" smtClean="0">
                          <a:latin typeface="Times New Roman"/>
                          <a:ea typeface="Times New Roman"/>
                          <a:cs typeface="Times New Roman"/>
                        </a:rPr>
                        <a:t>Passenger revenue yield per RPM</a:t>
                      </a:r>
                      <a:br>
                        <a:rPr lang="en-US" sz="1200" noProof="0" smtClean="0">
                          <a:latin typeface="Times New Roman"/>
                          <a:ea typeface="Times New Roman"/>
                          <a:cs typeface="Times New Roman"/>
                        </a:rPr>
                      </a:br>
                      <a:r>
                        <a:rPr lang="en-US" sz="1200" noProof="0" smtClean="0">
                          <a:latin typeface="Times New Roman"/>
                          <a:ea typeface="Times New Roman"/>
                          <a:cs typeface="Times New Roman"/>
                        </a:rPr>
                        <a:t>(cents)</a:t>
                      </a:r>
                      <a:endParaRPr lang="en-US" sz="12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15.10</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14.72</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dirty="0" smtClean="0">
                          <a:latin typeface="Times New Roman"/>
                          <a:ea typeface="Times New Roman"/>
                          <a:cs typeface="Times New Roman"/>
                        </a:rPr>
                        <a:t>13.29</a:t>
                      </a:r>
                      <a:endParaRPr lang="en-US" sz="1200" noProof="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14.35</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200" noProof="0" smtClean="0">
                          <a:latin typeface="Times New Roman"/>
                          <a:ea typeface="Times New Roman"/>
                          <a:cs typeface="Times New Roman"/>
                        </a:rPr>
                        <a:t>13.08</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dirty="0" smtClean="0">
                          <a:latin typeface="Times New Roman"/>
                          <a:ea typeface="Times New Roman"/>
                          <a:cs typeface="Times New Roman"/>
                        </a:rPr>
                        <a:t>  </a:t>
                      </a:r>
                      <a:endParaRPr lang="en-US" sz="900" noProof="0" dirty="0">
                        <a:latin typeface="Calibri"/>
                        <a:ea typeface="Times New Roman"/>
                        <a:cs typeface="Times New Roman"/>
                      </a:endParaRPr>
                    </a:p>
                  </a:txBody>
                  <a:tcPr marL="0" marR="0" marT="0" marB="0" anchor="b">
                    <a:lnL>
                      <a:noFill/>
                    </a:lnL>
                    <a:lnR>
                      <a:noFill/>
                    </a:lnR>
                    <a:lnT>
                      <a:noFill/>
                    </a:lnT>
                    <a:lnB>
                      <a:noFill/>
                    </a:lnB>
                    <a:solidFill>
                      <a:srgbClr val="CCEEFF"/>
                    </a:solid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Operating Statistics</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1616491364"/>
              </p:ext>
            </p:extLst>
          </p:nvPr>
        </p:nvGraphicFramePr>
        <p:xfrm>
          <a:off x="0" y="1714488"/>
          <a:ext cx="9143995" cy="4882864"/>
        </p:xfrm>
        <a:graphic>
          <a:graphicData uri="http://schemas.openxmlformats.org/drawingml/2006/table">
            <a:tbl>
              <a:tblPr/>
              <a:tblGrid>
                <a:gridCol w="1784156"/>
                <a:gridCol w="145014"/>
                <a:gridCol w="108352"/>
                <a:gridCol w="1025685"/>
                <a:gridCol w="241146"/>
                <a:gridCol w="145014"/>
                <a:gridCol w="108352"/>
                <a:gridCol w="1025685"/>
                <a:gridCol w="241146"/>
                <a:gridCol w="145014"/>
                <a:gridCol w="108352"/>
                <a:gridCol w="1025685"/>
                <a:gridCol w="241146"/>
                <a:gridCol w="145014"/>
                <a:gridCol w="108352"/>
                <a:gridCol w="1025685"/>
                <a:gridCol w="241146"/>
                <a:gridCol w="145014"/>
                <a:gridCol w="108352"/>
                <a:gridCol w="1025685"/>
              </a:tblGrid>
              <a:tr h="861682">
                <a:tc>
                  <a:txBody>
                    <a:bodyPr/>
                    <a:lstStyle/>
                    <a:p>
                      <a:pPr marL="381000" marR="10160" indent="-127000">
                        <a:lnSpc>
                          <a:spcPct val="115000"/>
                        </a:lnSpc>
                        <a:spcAft>
                          <a:spcPts val="0"/>
                        </a:spcAft>
                      </a:pPr>
                      <a:r>
                        <a:rPr lang="en-US" sz="1400" smtClean="0">
                          <a:latin typeface="Times New Roman"/>
                          <a:ea typeface="Times New Roman"/>
                          <a:cs typeface="Times New Roman"/>
                        </a:rPr>
                        <a:t>Operating revenue per ASM</a:t>
                      </a:r>
                      <a:br>
                        <a:rPr lang="en-US" sz="1400" smtClean="0">
                          <a:latin typeface="Times New Roman"/>
                          <a:ea typeface="Times New Roman"/>
                          <a:cs typeface="Times New Roman"/>
                        </a:rPr>
                      </a:br>
                      <a:r>
                        <a:rPr lang="en-US" sz="1400" smtClean="0">
                          <a:latin typeface="Times New Roman"/>
                          <a:ea typeface="Times New Roman"/>
                          <a:cs typeface="Times New Roman"/>
                        </a:rPr>
                        <a:t>(cents)</a:t>
                      </a:r>
                      <a:endParaRPr lang="en-US" sz="1400" dirty="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12.99</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12.30</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10.56</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10.67</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9.90</a:t>
                      </a:r>
                      <a:endParaRPr lang="en-US" sz="1400">
                        <a:latin typeface="Calibri"/>
                        <a:ea typeface="Times New Roman"/>
                        <a:cs typeface="Times New Roman"/>
                      </a:endParaRPr>
                    </a:p>
                  </a:txBody>
                  <a:tcPr marL="0" marR="0" marT="0" marB="0" anchor="b">
                    <a:lnL>
                      <a:noFill/>
                    </a:lnL>
                    <a:lnR>
                      <a:noFill/>
                    </a:lnR>
                    <a:lnT>
                      <a:noFill/>
                    </a:lnT>
                    <a:lnB>
                      <a:noFill/>
                    </a:lnB>
                  </a:tcPr>
                </a:tc>
              </a:tr>
              <a:tr h="861682">
                <a:tc>
                  <a:txBody>
                    <a:bodyPr/>
                    <a:lstStyle/>
                    <a:p>
                      <a:pPr marL="381000" marR="10160" indent="-127000">
                        <a:lnSpc>
                          <a:spcPct val="115000"/>
                        </a:lnSpc>
                        <a:spcAft>
                          <a:spcPts val="0"/>
                        </a:spcAft>
                      </a:pPr>
                      <a:r>
                        <a:rPr lang="en-US" sz="1400" smtClean="0">
                          <a:latin typeface="Times New Roman"/>
                          <a:ea typeface="Times New Roman"/>
                          <a:cs typeface="Times New Roman"/>
                        </a:rPr>
                        <a:t>Operating expenses per ASM</a:t>
                      </a:r>
                      <a:br>
                        <a:rPr lang="en-US" sz="1400" smtClean="0">
                          <a:latin typeface="Times New Roman"/>
                          <a:ea typeface="Times New Roman"/>
                          <a:cs typeface="Times New Roman"/>
                        </a:rPr>
                      </a:br>
                      <a:r>
                        <a:rPr lang="en-US" sz="1400" smtClean="0">
                          <a:latin typeface="Times New Roman"/>
                          <a:ea typeface="Times New Roman"/>
                          <a:cs typeface="Times New Roman"/>
                        </a:rPr>
                        <a:t>(cents)</a:t>
                      </a:r>
                      <a:endParaRPr lang="en-US" sz="140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12.41</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11.29</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10.29</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10.24</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9.10</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r>
              <a:tr h="861682">
                <a:tc>
                  <a:txBody>
                    <a:bodyPr/>
                    <a:lstStyle/>
                    <a:p>
                      <a:pPr marL="381000" marR="10160" indent="-127000">
                        <a:lnSpc>
                          <a:spcPct val="115000"/>
                        </a:lnSpc>
                        <a:spcAft>
                          <a:spcPts val="0"/>
                        </a:spcAft>
                      </a:pPr>
                      <a:r>
                        <a:rPr lang="en-US" sz="1400" smtClean="0">
                          <a:latin typeface="Times New Roman"/>
                          <a:ea typeface="Times New Roman"/>
                          <a:cs typeface="Times New Roman"/>
                        </a:rPr>
                        <a:t>Fuel costs per gallon, including</a:t>
                      </a:r>
                      <a:br>
                        <a:rPr lang="en-US" sz="1400" smtClean="0">
                          <a:latin typeface="Times New Roman"/>
                          <a:ea typeface="Times New Roman"/>
                          <a:cs typeface="Times New Roman"/>
                        </a:rPr>
                      </a:br>
                      <a:r>
                        <a:rPr lang="en-US" sz="1400" smtClean="0">
                          <a:latin typeface="Times New Roman"/>
                          <a:ea typeface="Times New Roman"/>
                          <a:cs typeface="Times New Roman"/>
                        </a:rPr>
                        <a:t>fuel tax</a:t>
                      </a:r>
                      <a:endParaRPr lang="en-US" sz="140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400" smtClean="0">
                          <a:latin typeface="Times New Roman"/>
                          <a:ea typeface="Times New Roman"/>
                          <a:cs typeface="Times New Roman"/>
                        </a:rPr>
                        <a:t>$</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3.19</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2.51</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2.12</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2.44</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1.80</a:t>
                      </a:r>
                      <a:endParaRPr lang="en-US" sz="1400">
                        <a:latin typeface="Calibri"/>
                        <a:ea typeface="Times New Roman"/>
                        <a:cs typeface="Times New Roman"/>
                      </a:endParaRPr>
                    </a:p>
                  </a:txBody>
                  <a:tcPr marL="0" marR="0" marT="0" marB="0" anchor="b">
                    <a:lnL>
                      <a:noFill/>
                    </a:lnL>
                    <a:lnR>
                      <a:noFill/>
                    </a:lnR>
                    <a:lnT>
                      <a:noFill/>
                    </a:lnT>
                    <a:lnB>
                      <a:noFill/>
                    </a:lnB>
                  </a:tcPr>
                </a:tc>
              </a:tr>
              <a:tr h="861682">
                <a:tc>
                  <a:txBody>
                    <a:bodyPr/>
                    <a:lstStyle/>
                    <a:p>
                      <a:pPr marL="381000" marR="10160" indent="-127000">
                        <a:lnSpc>
                          <a:spcPct val="115000"/>
                        </a:lnSpc>
                        <a:spcAft>
                          <a:spcPts val="0"/>
                        </a:spcAft>
                      </a:pPr>
                      <a:r>
                        <a:rPr lang="en-US" sz="1400" smtClean="0">
                          <a:latin typeface="Times New Roman"/>
                          <a:ea typeface="Times New Roman"/>
                          <a:cs typeface="Times New Roman"/>
                        </a:rPr>
                        <a:t>Fuel consumed, in gallons</a:t>
                      </a:r>
                      <a:br>
                        <a:rPr lang="en-US" sz="1400" smtClean="0">
                          <a:latin typeface="Times New Roman"/>
                          <a:ea typeface="Times New Roman"/>
                          <a:cs typeface="Times New Roman"/>
                        </a:rPr>
                      </a:br>
                      <a:r>
                        <a:rPr lang="en-US" sz="1400" smtClean="0">
                          <a:latin typeface="Times New Roman"/>
                          <a:ea typeface="Times New Roman"/>
                          <a:cs typeface="Times New Roman"/>
                        </a:rPr>
                        <a:t>(millions)</a:t>
                      </a:r>
                      <a:endParaRPr lang="en-US" sz="140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1,764</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1,437</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1,428</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1,511</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1,489</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r>
              <a:tr h="861682">
                <a:tc>
                  <a:txBody>
                    <a:bodyPr/>
                    <a:lstStyle/>
                    <a:p>
                      <a:pPr marL="381000" marR="10160" indent="-127000">
                        <a:lnSpc>
                          <a:spcPct val="115000"/>
                        </a:lnSpc>
                        <a:spcAft>
                          <a:spcPts val="0"/>
                        </a:spcAft>
                      </a:pPr>
                      <a:r>
                        <a:rPr lang="en-US" sz="1400" smtClean="0">
                          <a:latin typeface="Times New Roman"/>
                          <a:ea typeface="Times New Roman"/>
                          <a:cs typeface="Times New Roman"/>
                        </a:rPr>
                        <a:t>Active fulltime equivalent</a:t>
                      </a:r>
                      <a:br>
                        <a:rPr lang="en-US" sz="1400" smtClean="0">
                          <a:latin typeface="Times New Roman"/>
                          <a:ea typeface="Times New Roman"/>
                          <a:cs typeface="Times New Roman"/>
                        </a:rPr>
                      </a:br>
                      <a:r>
                        <a:rPr lang="en-US" sz="1400" smtClean="0">
                          <a:latin typeface="Times New Roman"/>
                          <a:ea typeface="Times New Roman"/>
                          <a:cs typeface="Times New Roman"/>
                        </a:rPr>
                        <a:t>Employees</a:t>
                      </a:r>
                      <a:endParaRPr lang="en-US" sz="140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45,392</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34,901</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34,726</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35,499</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400" smtClean="0">
                          <a:latin typeface="Times New Roman"/>
                          <a:ea typeface="Times New Roman"/>
                          <a:cs typeface="Times New Roman"/>
                        </a:rPr>
                        <a:t>34,378</a:t>
                      </a:r>
                      <a:endParaRPr lang="en-US" sz="1400" dirty="0">
                        <a:latin typeface="Calibri"/>
                        <a:ea typeface="Times New Roman"/>
                        <a:cs typeface="Times New Roman"/>
                      </a:endParaRPr>
                    </a:p>
                  </a:txBody>
                  <a:tcPr marL="0" marR="0" marT="0" marB="0" anchor="b">
                    <a:lnL>
                      <a:noFill/>
                    </a:lnL>
                    <a:lnR>
                      <a:noFill/>
                    </a:lnR>
                    <a:lnT>
                      <a:noFill/>
                    </a:lnT>
                    <a:lnB>
                      <a:noFill/>
                    </a:lnB>
                  </a:tcPr>
                </a:tc>
              </a:tr>
              <a:tr h="574454">
                <a:tc>
                  <a:txBody>
                    <a:bodyPr/>
                    <a:lstStyle/>
                    <a:p>
                      <a:pPr marL="381000" marR="10160" indent="-127000">
                        <a:lnSpc>
                          <a:spcPct val="115000"/>
                        </a:lnSpc>
                        <a:spcAft>
                          <a:spcPts val="0"/>
                        </a:spcAft>
                      </a:pPr>
                      <a:r>
                        <a:rPr lang="en-US" sz="1400" smtClean="0">
                          <a:latin typeface="Times New Roman"/>
                          <a:ea typeface="Times New Roman"/>
                          <a:cs typeface="Times New Roman"/>
                        </a:rPr>
                        <a:t>Aircraft </a:t>
                      </a:r>
                      <a:r>
                        <a:rPr lang="en-US" sz="1400" noProof="0" smtClean="0">
                          <a:latin typeface="Times New Roman"/>
                          <a:ea typeface="Times New Roman"/>
                          <a:cs typeface="Times New Roman"/>
                        </a:rPr>
                        <a:t>in</a:t>
                      </a:r>
                      <a:r>
                        <a:rPr lang="en-US" sz="1400" smtClean="0">
                          <a:latin typeface="Times New Roman"/>
                          <a:ea typeface="Times New Roman"/>
                          <a:cs typeface="Times New Roman"/>
                        </a:rPr>
                        <a:t> service at</a:t>
                      </a:r>
                      <a:br>
                        <a:rPr lang="en-US" sz="1400" smtClean="0">
                          <a:latin typeface="Times New Roman"/>
                          <a:ea typeface="Times New Roman"/>
                          <a:cs typeface="Times New Roman"/>
                        </a:rPr>
                      </a:br>
                      <a:r>
                        <a:rPr lang="en-US" sz="1400" smtClean="0">
                          <a:latin typeface="Times New Roman"/>
                          <a:ea typeface="Times New Roman"/>
                          <a:cs typeface="Times New Roman"/>
                        </a:rPr>
                        <a:t>period-end </a:t>
                      </a:r>
                      <a:endParaRPr lang="en-US" sz="1400" dirty="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698</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548</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537</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537</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5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smtClean="0">
                          <a:latin typeface="Times New Roman"/>
                          <a:ea typeface="Times New Roman"/>
                          <a:cs typeface="Times New Roman"/>
                        </a:rPr>
                        <a:t> </a:t>
                      </a:r>
                      <a:endParaRPr lang="en-US" sz="14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400" dirty="0" smtClean="0">
                          <a:latin typeface="Times New Roman"/>
                          <a:ea typeface="Times New Roman"/>
                          <a:cs typeface="Times New Roman"/>
                        </a:rPr>
                        <a:t>520</a:t>
                      </a:r>
                      <a:endParaRPr lang="en-US" sz="1400" dirty="0">
                        <a:latin typeface="Calibri"/>
                        <a:ea typeface="Times New Roman"/>
                        <a:cs typeface="Times New Roman"/>
                      </a:endParaRPr>
                    </a:p>
                  </a:txBody>
                  <a:tcPr marL="0" marR="0" marT="0" marB="0" anchor="b">
                    <a:lnL>
                      <a:noFill/>
                    </a:lnL>
                    <a:lnR>
                      <a:noFill/>
                    </a:lnR>
                    <a:lnT>
                      <a:noFill/>
                    </a:lnT>
                    <a:lnB>
                      <a:noFill/>
                    </a:lnB>
                    <a:solidFill>
                      <a:srgbClr val="CCEEFF"/>
                    </a:solidFill>
                  </a:tcPr>
                </a:tc>
              </a:tr>
            </a:tbl>
          </a:graphicData>
        </a:graphic>
      </p:graphicFrame>
      <p:graphicFrame>
        <p:nvGraphicFramePr>
          <p:cNvPr id="5" name="Tabelle 4"/>
          <p:cNvGraphicFramePr>
            <a:graphicFrameLocks noGrp="1"/>
          </p:cNvGraphicFramePr>
          <p:nvPr/>
        </p:nvGraphicFramePr>
        <p:xfrm>
          <a:off x="-1" y="1397000"/>
          <a:ext cx="9144001" cy="239676"/>
        </p:xfrm>
        <a:graphic>
          <a:graphicData uri="http://schemas.openxmlformats.org/drawingml/2006/table">
            <a:tbl>
              <a:tblPr/>
              <a:tblGrid>
                <a:gridCol w="1834923"/>
                <a:gridCol w="44679"/>
                <a:gridCol w="120631"/>
                <a:gridCol w="1000132"/>
                <a:gridCol w="219088"/>
                <a:gridCol w="141288"/>
                <a:gridCol w="105569"/>
                <a:gridCol w="999331"/>
                <a:gridCol w="234949"/>
                <a:gridCol w="141288"/>
                <a:gridCol w="105569"/>
                <a:gridCol w="999331"/>
                <a:gridCol w="234949"/>
                <a:gridCol w="141288"/>
                <a:gridCol w="105569"/>
                <a:gridCol w="999331"/>
                <a:gridCol w="234949"/>
                <a:gridCol w="141288"/>
                <a:gridCol w="105569"/>
                <a:gridCol w="999331"/>
                <a:gridCol w="234949"/>
              </a:tblGrid>
              <a:tr h="239676">
                <a:tc>
                  <a:txBody>
                    <a:bodyPr/>
                    <a:lstStyle/>
                    <a:p>
                      <a:pPr marL="127000" marR="10160" indent="-127000">
                        <a:lnSpc>
                          <a:spcPct val="115000"/>
                        </a:lnSpc>
                        <a:spcAft>
                          <a:spcPts val="0"/>
                        </a:spcAft>
                      </a:pPr>
                      <a:r>
                        <a:rPr lang="en-US" sz="1400" b="1" noProof="0" smtClean="0">
                          <a:latin typeface="Times New Roman"/>
                          <a:ea typeface="Times New Roman"/>
                          <a:cs typeface="Times New Roman"/>
                        </a:rPr>
                        <a:t>Operating Data:</a:t>
                      </a:r>
                      <a:endParaRPr lang="en-US" sz="14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2011</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2010</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2009</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2008</a:t>
                      </a: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r>
                        <a:rPr lang="en-US" sz="1400" noProof="0" smtClean="0">
                          <a:latin typeface="Times New Roman"/>
                          <a:ea typeface="Times New Roman"/>
                          <a:cs typeface="Times New Roman"/>
                        </a:rPr>
                        <a:t>2007</a:t>
                      </a:r>
                    </a:p>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nSpc>
                          <a:spcPts val="5"/>
                        </a:lnSpc>
                        <a:spcAft>
                          <a:spcPts val="0"/>
                        </a:spcAft>
                      </a:pPr>
                      <a:endParaRPr lang="en-US" sz="1000" noProof="0" dirty="0">
                        <a:latin typeface="Times New Roman"/>
                        <a:ea typeface="Times New Roman"/>
                        <a:cs typeface="Times New Roman"/>
                      </a:endParaRPr>
                    </a:p>
                  </a:txBody>
                  <a:tcPr marL="0" marR="0" marT="0" marB="0" anchor="b">
                    <a:lnL>
                      <a:noFill/>
                    </a:lnL>
                    <a:lnR>
                      <a:noFill/>
                    </a:lnR>
                    <a:lnT>
                      <a:noFill/>
                    </a:lnT>
                    <a:lnB>
                      <a:noFill/>
                    </a:lnB>
                    <a:solidFill>
                      <a:srgbClr val="CCEEFF"/>
                    </a:solid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229600" cy="1143000"/>
          </a:xfrm>
        </p:spPr>
        <p:txBody>
          <a:bodyPr>
            <a:noAutofit/>
          </a:bodyPr>
          <a:lstStyle/>
          <a:p>
            <a:r>
              <a:rPr lang="en-US" dirty="0" smtClean="0"/>
              <a:t>Passenger Load Factor</a:t>
            </a:r>
            <a:endParaRPr lang="en-US" dirty="0"/>
          </a:p>
        </p:txBody>
      </p:sp>
      <p:pic>
        <p:nvPicPr>
          <p:cNvPr id="2052" name="Picture 4" descr="Passenger Load Factor on All U.S. Scheduled Airlines (Domestic &amp; International), Feb 2009-Jan 2011"/>
          <p:cNvPicPr>
            <a:picLocks noChangeAspect="1" noChangeArrowheads="1"/>
          </p:cNvPicPr>
          <p:nvPr/>
        </p:nvPicPr>
        <p:blipFill>
          <a:blip r:embed="rId2" cstate="print"/>
          <a:srcRect/>
          <a:stretch>
            <a:fillRect/>
          </a:stretch>
        </p:blipFill>
        <p:spPr bwMode="auto">
          <a:xfrm>
            <a:off x="428596" y="1928802"/>
            <a:ext cx="7286644" cy="4497238"/>
          </a:xfrm>
          <a:prstGeom prst="rect">
            <a:avLst/>
          </a:prstGeom>
          <a:noFill/>
        </p:spPr>
      </p:pic>
      <p:sp>
        <p:nvSpPr>
          <p:cNvPr id="6" name="Textfeld 5"/>
          <p:cNvSpPr txBox="1"/>
          <p:nvPr/>
        </p:nvSpPr>
        <p:spPr>
          <a:xfrm>
            <a:off x="214282" y="1357298"/>
            <a:ext cx="8072494" cy="523220"/>
          </a:xfrm>
          <a:prstGeom prst="rect">
            <a:avLst/>
          </a:prstGeom>
          <a:noFill/>
        </p:spPr>
        <p:txBody>
          <a:bodyPr wrap="square" rtlCol="0">
            <a:spAutoFit/>
          </a:bodyPr>
          <a:lstStyle/>
          <a:p>
            <a:r>
              <a:rPr lang="en-US" sz="2800" b="1" dirty="0" smtClean="0"/>
              <a:t>Passenger Load Factor (Domestic and International)</a:t>
            </a:r>
            <a:endParaRPr lang="en-US" sz="28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Operating Expenses</a:t>
            </a:r>
            <a:endParaRPr lang="en-US"/>
          </a:p>
        </p:txBody>
      </p:sp>
      <p:graphicFrame>
        <p:nvGraphicFramePr>
          <p:cNvPr id="4" name="Tabelle 3"/>
          <p:cNvGraphicFramePr>
            <a:graphicFrameLocks noGrp="1"/>
          </p:cNvGraphicFramePr>
          <p:nvPr/>
        </p:nvGraphicFramePr>
        <p:xfrm>
          <a:off x="1" y="843037"/>
          <a:ext cx="9143999" cy="6014963"/>
        </p:xfrm>
        <a:graphic>
          <a:graphicData uri="http://schemas.openxmlformats.org/drawingml/2006/table">
            <a:tbl>
              <a:tblPr/>
              <a:tblGrid>
                <a:gridCol w="2112168"/>
                <a:gridCol w="218281"/>
                <a:gridCol w="105569"/>
                <a:gridCol w="552450"/>
                <a:gridCol w="195263"/>
                <a:gridCol w="218281"/>
                <a:gridCol w="105569"/>
                <a:gridCol w="552450"/>
                <a:gridCol w="195263"/>
                <a:gridCol w="218281"/>
                <a:gridCol w="105569"/>
                <a:gridCol w="462756"/>
                <a:gridCol w="195263"/>
                <a:gridCol w="218281"/>
                <a:gridCol w="239712"/>
                <a:gridCol w="596899"/>
                <a:gridCol w="195263"/>
                <a:gridCol w="218281"/>
                <a:gridCol w="273049"/>
                <a:gridCol w="630238"/>
                <a:gridCol w="195263"/>
                <a:gridCol w="173038"/>
                <a:gridCol w="307181"/>
                <a:gridCol w="664368"/>
                <a:gridCol w="195263"/>
              </a:tblGrid>
              <a:tr h="56557">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ctr">
                    <a:lnL>
                      <a:noFill/>
                    </a:lnL>
                    <a:lnR>
                      <a:noFill/>
                    </a:lnR>
                    <a:lnT>
                      <a:noFill/>
                    </a:lnT>
                    <a:lnB>
                      <a:noFill/>
                    </a:lnB>
                  </a:tcPr>
                </a:tc>
              </a:tr>
              <a:tr h="975596">
                <a:tc>
                  <a:txBody>
                    <a:bodyPr/>
                    <a:lstStyle/>
                    <a:p>
                      <a:pPr marR="10160">
                        <a:lnSpc>
                          <a:spcPct val="115000"/>
                        </a:lnSpc>
                        <a:spcAft>
                          <a:spcPts val="0"/>
                        </a:spcAft>
                      </a:pPr>
                      <a:r>
                        <a:rPr lang="en-US" sz="800" noProof="0" smtClean="0">
                          <a:latin typeface="Times New Roman"/>
                          <a:ea typeface="Times New Roman"/>
                          <a:cs typeface="Times New Roman"/>
                        </a:rPr>
                        <a:t>  </a:t>
                      </a: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gridSpan="6">
                  <a:txBody>
                    <a:bodyPr/>
                    <a:lstStyle/>
                    <a:p>
                      <a:pPr marR="73660" algn="ctr">
                        <a:lnSpc>
                          <a:spcPct val="115000"/>
                        </a:lnSpc>
                        <a:spcAft>
                          <a:spcPts val="0"/>
                        </a:spcAft>
                      </a:pPr>
                      <a:r>
                        <a:rPr lang="en-US" sz="1000" b="1" noProof="0" smtClean="0">
                          <a:latin typeface="Times New Roman"/>
                          <a:ea typeface="Times New Roman"/>
                          <a:cs typeface="Times New Roman"/>
                        </a:rPr>
                        <a:t>Year ended</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December 31,</a:t>
                      </a:r>
                      <a:endParaRPr lang="en-US" sz="1200" noProof="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marR="22860" algn="ctr">
                        <a:lnSpc>
                          <a:spcPct val="115000"/>
                        </a:lnSpc>
                        <a:spcAft>
                          <a:spcPts val="0"/>
                        </a:spcAft>
                      </a:pPr>
                      <a:r>
                        <a:rPr lang="en-US" sz="1000" b="1" noProof="0" smtClean="0">
                          <a:latin typeface="Times New Roman"/>
                          <a:ea typeface="Times New Roman"/>
                          <a:cs typeface="Times New Roman"/>
                        </a:rPr>
                        <a:t>Dollar</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change</a:t>
                      </a:r>
                      <a:endParaRPr lang="en-US" sz="1200" noProof="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marR="22860" algn="ctr">
                        <a:lnSpc>
                          <a:spcPct val="115000"/>
                        </a:lnSpc>
                        <a:spcAft>
                          <a:spcPts val="0"/>
                        </a:spcAft>
                      </a:pPr>
                      <a:r>
                        <a:rPr lang="en-US" sz="1000" b="1" noProof="0" smtClean="0">
                          <a:latin typeface="Times New Roman"/>
                          <a:ea typeface="Times New Roman"/>
                          <a:cs typeface="Times New Roman"/>
                        </a:rPr>
                        <a:t>Dollar  change</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attributable</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to AirTran</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results</a:t>
                      </a:r>
                      <a:endParaRPr lang="en-US" sz="1200" noProof="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marR="22860" algn="ctr">
                        <a:lnSpc>
                          <a:spcPct val="115000"/>
                        </a:lnSpc>
                        <a:spcAft>
                          <a:spcPts val="0"/>
                        </a:spcAft>
                      </a:pPr>
                      <a:r>
                        <a:rPr lang="en-US" sz="1000" b="1" noProof="0" smtClean="0">
                          <a:latin typeface="Times New Roman"/>
                          <a:ea typeface="Times New Roman"/>
                          <a:cs typeface="Times New Roman"/>
                        </a:rPr>
                        <a:t>Dollar change</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excluding</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AirTran</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results</a:t>
                      </a:r>
                      <a:endParaRPr lang="en-US" sz="1200" noProof="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marR="22860" algn="ctr">
                        <a:lnSpc>
                          <a:spcPct val="115000"/>
                        </a:lnSpc>
                        <a:spcAft>
                          <a:spcPts val="0"/>
                        </a:spcAft>
                      </a:pPr>
                      <a:r>
                        <a:rPr lang="en-US" sz="1000" b="1" noProof="0" smtClean="0">
                          <a:latin typeface="Times New Roman"/>
                          <a:ea typeface="Times New Roman"/>
                          <a:cs typeface="Times New Roman"/>
                        </a:rPr>
                        <a:t>Percent change</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excluding</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AirTran</a:t>
                      </a:r>
                      <a:br>
                        <a:rPr lang="en-US" sz="1000" b="1" noProof="0" smtClean="0">
                          <a:latin typeface="Times New Roman"/>
                          <a:ea typeface="Times New Roman"/>
                          <a:cs typeface="Times New Roman"/>
                        </a:rPr>
                      </a:br>
                      <a:r>
                        <a:rPr lang="en-US" sz="1000" b="1" noProof="0" smtClean="0">
                          <a:latin typeface="Times New Roman"/>
                          <a:ea typeface="Times New Roman"/>
                          <a:cs typeface="Times New Roman"/>
                        </a:rPr>
                        <a:t>results</a:t>
                      </a:r>
                      <a:endParaRPr lang="en-US" sz="1200" noProof="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r>
              <a:tr h="390238">
                <a:tc>
                  <a:txBody>
                    <a:bodyPr/>
                    <a:lstStyle/>
                    <a:p>
                      <a:pPr marR="150495">
                        <a:lnSpc>
                          <a:spcPct val="115000"/>
                        </a:lnSpc>
                        <a:spcAft>
                          <a:spcPts val="0"/>
                        </a:spcAft>
                      </a:pPr>
                      <a:r>
                        <a:rPr lang="en-US" sz="1100" b="1" noProof="0" smtClean="0">
                          <a:latin typeface="Times New Roman"/>
                          <a:ea typeface="Times New Roman"/>
                          <a:cs typeface="Times New Roman"/>
                        </a:rPr>
                        <a:t>(in millions, except for percentages)</a:t>
                      </a:r>
                      <a:endParaRPr lang="en-US" sz="16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gridSpan="6">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a:txBody>
                    <a:bodyPr/>
                    <a:lstStyle/>
                    <a:p>
                      <a:pPr>
                        <a:lnSpc>
                          <a:spcPct val="115000"/>
                        </a:lnSpc>
                        <a:spcAft>
                          <a:spcPts val="0"/>
                        </a:spcAft>
                      </a:pPr>
                      <a:endParaRPr lang="en-US" sz="1000" noProof="0">
                        <a:latin typeface="Times New Roman"/>
                        <a:ea typeface="Times New Roman"/>
                        <a:cs typeface="Times New Roman"/>
                      </a:endParaRPr>
                    </a:p>
                  </a:txBody>
                  <a:tcPr marL="0" marR="0" marT="0" marB="0">
                    <a:lnL>
                      <a:noFill/>
                    </a:lnL>
                    <a:lnR>
                      <a:noFill/>
                    </a:lnR>
                    <a:lnT>
                      <a:noFill/>
                    </a:lnT>
                    <a:lnB>
                      <a:noFill/>
                    </a:lnB>
                  </a:tcPr>
                </a:tc>
              </a:tr>
              <a:tr h="390238">
                <a:tc>
                  <a:txBody>
                    <a:bodyPr/>
                    <a:lstStyle/>
                    <a:p>
                      <a:pPr>
                        <a:lnSpc>
                          <a:spcPct val="115000"/>
                        </a:lnSpc>
                        <a:spcAft>
                          <a:spcPts val="0"/>
                        </a:spcAft>
                      </a:pPr>
                      <a:endParaRPr lang="en-US" sz="18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marR="22860" algn="ctr">
                        <a:lnSpc>
                          <a:spcPct val="115000"/>
                        </a:lnSpc>
                        <a:spcAft>
                          <a:spcPts val="0"/>
                        </a:spcAft>
                      </a:pPr>
                      <a:r>
                        <a:rPr lang="en-US" sz="1000" b="1" noProof="0" smtClean="0">
                          <a:latin typeface="Times New Roman"/>
                          <a:ea typeface="Times New Roman"/>
                          <a:cs typeface="Times New Roman"/>
                        </a:rPr>
                        <a:t>2011</a:t>
                      </a:r>
                      <a:endParaRPr lang="en-US" sz="1200" noProof="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marR="22860" algn="ctr">
                        <a:lnSpc>
                          <a:spcPct val="115000"/>
                        </a:lnSpc>
                        <a:spcAft>
                          <a:spcPts val="0"/>
                        </a:spcAft>
                      </a:pPr>
                      <a:r>
                        <a:rPr lang="en-US" sz="1000" b="1" noProof="0" smtClean="0">
                          <a:latin typeface="Times New Roman"/>
                          <a:ea typeface="Times New Roman"/>
                          <a:cs typeface="Times New Roman"/>
                        </a:rPr>
                        <a:t>2010</a:t>
                      </a:r>
                      <a:endParaRPr lang="en-US" sz="1200" noProof="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c hMerge="1">
                  <a:txBody>
                    <a:bodyPr/>
                    <a:lstStyle/>
                    <a:p>
                      <a:endParaRPr lang="de-DE"/>
                    </a:p>
                  </a:txBody>
                  <a:tcPr/>
                </a:tc>
                <a:tc>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c hMerge="1">
                  <a:txBody>
                    <a:bodyPr/>
                    <a:lstStyle/>
                    <a:p>
                      <a:endParaRPr lang="de-DE"/>
                    </a:p>
                  </a:txBody>
                  <a:tcPr/>
                </a:tc>
                <a:tc>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c hMerge="1">
                  <a:txBody>
                    <a:bodyPr/>
                    <a:lstStyle/>
                    <a:p>
                      <a:endParaRPr lang="de-DE"/>
                    </a:p>
                  </a:txBody>
                  <a:tcPr/>
                </a:tc>
                <a:tc>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gridSpan="2">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c hMerge="1">
                  <a:txBody>
                    <a:bodyPr/>
                    <a:lstStyle/>
                    <a:p>
                      <a:endParaRPr lang="de-DE"/>
                    </a:p>
                  </a:txBody>
                  <a:tcPr/>
                </a:tc>
                <a:tc>
                  <a:txBody>
                    <a:bodyPr/>
                    <a:lstStyle/>
                    <a:p>
                      <a:pPr algn="ctr">
                        <a:lnSpc>
                          <a:spcPct val="115000"/>
                        </a:lnSpc>
                        <a:spcAft>
                          <a:spcPts val="0"/>
                        </a:spcAft>
                      </a:pPr>
                      <a:endParaRPr lang="en-US" sz="1400" noProof="0">
                        <a:latin typeface="Times New Roman"/>
                        <a:ea typeface="Times New Roman"/>
                        <a:cs typeface="Times New Roman"/>
                      </a:endParaRPr>
                    </a:p>
                  </a:txBody>
                  <a:tcPr marL="0" marR="0" marT="0" marB="0">
                    <a:lnL>
                      <a:noFill/>
                    </a:lnL>
                    <a:lnR>
                      <a:noFill/>
                    </a:lnR>
                    <a:lnT>
                      <a:noFill/>
                    </a:lnT>
                    <a:lnB>
                      <a:noFill/>
                    </a:lnB>
                  </a:tcPr>
                </a:tc>
              </a:tr>
              <a:tr h="325199">
                <a:tc>
                  <a:txBody>
                    <a:bodyPr/>
                    <a:lstStyle/>
                    <a:p>
                      <a:pPr marL="127000" marR="10160" indent="-127000">
                        <a:lnSpc>
                          <a:spcPct val="115000"/>
                        </a:lnSpc>
                        <a:spcAft>
                          <a:spcPts val="0"/>
                        </a:spcAft>
                      </a:pPr>
                      <a:r>
                        <a:rPr lang="en-US" sz="1400" b="1" noProof="0" smtClean="0">
                          <a:latin typeface="Times New Roman"/>
                          <a:ea typeface="Times New Roman"/>
                          <a:cs typeface="Times New Roman"/>
                        </a:rPr>
                        <a:t>OPERATING EXPENSES:</a:t>
                      </a:r>
                      <a:endParaRPr lang="en-US" sz="16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nSpc>
                          <a:spcPts val="5"/>
                        </a:lnSpc>
                        <a:spcAft>
                          <a:spcPts val="0"/>
                        </a:spcAft>
                      </a:pPr>
                      <a:endParaRPr lang="en-US" sz="1000" noProof="0">
                        <a:latin typeface="Times New Roman"/>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c>
                  <a:txBody>
                    <a:bodyPr/>
                    <a:lstStyle/>
                    <a:p>
                      <a:pPr algn="ctr">
                        <a:lnSpc>
                          <a:spcPts val="5"/>
                        </a:lnSpc>
                        <a:spcAft>
                          <a:spcPts val="0"/>
                        </a:spcAft>
                      </a:pPr>
                      <a:endParaRPr lang="en-US" sz="1400" noProof="0">
                        <a:latin typeface="Times New Roman"/>
                        <a:ea typeface="Times New Roman"/>
                        <a:cs typeface="Times New Roman"/>
                      </a:endParaRPr>
                    </a:p>
                  </a:txBody>
                  <a:tcPr marL="0" marR="0" marT="0" marB="0" anchor="b">
                    <a:lnL>
                      <a:noFill/>
                    </a:lnL>
                    <a:lnR>
                      <a:noFill/>
                    </a:lnR>
                    <a:lnT>
                      <a:noFill/>
                    </a:lnT>
                    <a:lnB>
                      <a:noFill/>
                    </a:lnB>
                    <a:solidFill>
                      <a:srgbClr val="CCEEFF"/>
                    </a:solidFill>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Salaries, wages, and benefits</a:t>
                      </a:r>
                      <a:endParaRPr lang="en-US" sz="1600" noProof="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4,371</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3,704</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667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381</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286</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7.7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Fuel and oil</a:t>
                      </a:r>
                      <a:endParaRPr lang="en-US" sz="16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5,644</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3,620</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2,024</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811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1,213</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33.5</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650397">
                <a:tc>
                  <a:txBody>
                    <a:bodyPr/>
                    <a:lstStyle/>
                    <a:p>
                      <a:pPr marL="127000" marR="10160" indent="-127000">
                        <a:lnSpc>
                          <a:spcPct val="115000"/>
                        </a:lnSpc>
                        <a:spcAft>
                          <a:spcPts val="0"/>
                        </a:spcAft>
                      </a:pPr>
                      <a:r>
                        <a:rPr lang="en-US" sz="1400" noProof="0" smtClean="0">
                          <a:latin typeface="Times New Roman"/>
                          <a:ea typeface="Times New Roman"/>
                          <a:cs typeface="Times New Roman"/>
                        </a:rPr>
                        <a:t>Maintenance materials and repairs</a:t>
                      </a:r>
                      <a:endParaRPr lang="en-US" sz="1600" noProof="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955</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751</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204</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175</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29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3.9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Aircraft rentals</a:t>
                      </a:r>
                      <a:endParaRPr lang="en-US" sz="16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308</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180</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128</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159</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(31)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(17.2)</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Landing fees and other rentals</a:t>
                      </a:r>
                      <a:endParaRPr lang="en-US" sz="1600" noProof="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959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807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152</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117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35</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4.3</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Depreciation and amortization</a:t>
                      </a:r>
                      <a:endParaRPr lang="en-US" sz="16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715</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628</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87</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41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46</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7.3</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Acquisition and integration</a:t>
                      </a:r>
                      <a:endParaRPr lang="en-US" sz="1600" noProof="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134</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8</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126</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28</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98</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n.a.</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Other operating expenses</a:t>
                      </a:r>
                      <a:endParaRPr lang="en-US" sz="1600" noProof="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en-US" sz="8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1,879</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1,418</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461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250</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211</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14.9</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solidFill>
                      <a:srgbClr val="CCEEFF"/>
                    </a:solidFill>
                  </a:tcPr>
                </a:tc>
              </a:tr>
              <a:tr h="162601">
                <a:tc>
                  <a:txBody>
                    <a:bodyPr/>
                    <a:lstStyle/>
                    <a:p>
                      <a:pPr>
                        <a:lnSpc>
                          <a:spcPts val="5"/>
                        </a:lnSpc>
                        <a:spcAft>
                          <a:spcPts val="0"/>
                        </a:spcAft>
                      </a:pPr>
                      <a:endParaRPr lang="en-US" sz="1800" noProof="0">
                        <a:latin typeface="Times New Roman"/>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8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ctr">
                    <a:lnL>
                      <a:noFill/>
                    </a:lnL>
                    <a:lnR>
                      <a:noFill/>
                    </a:lnR>
                    <a:lnT>
                      <a:noFill/>
                    </a:lnT>
                    <a:lnB>
                      <a:noFill/>
                    </a:lnB>
                  </a:tcPr>
                </a:tc>
              </a:tr>
              <a:tr h="325199">
                <a:tc>
                  <a:txBody>
                    <a:bodyPr/>
                    <a:lstStyle/>
                    <a:p>
                      <a:pPr marL="127000" marR="10160" indent="-127000">
                        <a:lnSpc>
                          <a:spcPct val="115000"/>
                        </a:lnSpc>
                        <a:spcAft>
                          <a:spcPts val="0"/>
                        </a:spcAft>
                      </a:pPr>
                      <a:r>
                        <a:rPr lang="en-US" sz="1400" noProof="0" smtClean="0">
                          <a:latin typeface="Times New Roman"/>
                          <a:ea typeface="Times New Roman"/>
                          <a:cs typeface="Times New Roman"/>
                        </a:rPr>
                        <a:t>Total operating expenses</a:t>
                      </a:r>
                      <a:endParaRPr lang="en-US" sz="1600" noProof="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en-US" sz="6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800" noProof="0" smtClean="0">
                          <a:latin typeface="Times New Roman"/>
                          <a:ea typeface="Times New Roman"/>
                          <a:cs typeface="Times New Roman"/>
                        </a:rPr>
                        <a:t>$</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14,965</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11,116</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3,849</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1,962</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1,887</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0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17.0</a:t>
                      </a:r>
                      <a:endParaRPr lang="en-US" sz="12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gn="ctr">
                        <a:lnSpc>
                          <a:spcPct val="115000"/>
                        </a:lnSpc>
                        <a:spcAft>
                          <a:spcPts val="0"/>
                        </a:spcAft>
                      </a:pPr>
                      <a:r>
                        <a:rPr lang="en-US" sz="1100" noProof="0" smtClean="0">
                          <a:latin typeface="Times New Roman"/>
                          <a:ea typeface="Times New Roman"/>
                          <a:cs typeface="Times New Roman"/>
                        </a:rPr>
                        <a:t>% </a:t>
                      </a:r>
                      <a:endParaRPr lang="en-US" sz="1200" noProof="0">
                        <a:latin typeface="Calibri"/>
                        <a:ea typeface="Times New Roman"/>
                        <a:cs typeface="Times New Roman"/>
                      </a:endParaRPr>
                    </a:p>
                  </a:txBody>
                  <a:tcPr marL="0" marR="0" marT="0" marB="0" anchor="b">
                    <a:lnL>
                      <a:noFill/>
                    </a:lnL>
                    <a:lnR>
                      <a:noFill/>
                    </a:lnR>
                    <a:lnT>
                      <a:noFill/>
                    </a:lnT>
                    <a:lnB>
                      <a:noFill/>
                    </a:lnB>
                  </a:tcPr>
                </a:tc>
              </a:tr>
              <a:tr h="162601">
                <a:tc>
                  <a:txBody>
                    <a:bodyPr/>
                    <a:lstStyle/>
                    <a:p>
                      <a:pPr>
                        <a:lnSpc>
                          <a:spcPts val="5"/>
                        </a:lnSpc>
                        <a:spcAft>
                          <a:spcPts val="0"/>
                        </a:spcAft>
                      </a:pPr>
                      <a:endParaRPr lang="en-US" sz="1000" noProof="0" dirty="0">
                        <a:latin typeface="Times New Roman"/>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ctr">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smtClean="0">
                          <a:latin typeface="Times New Roman"/>
                          <a:ea typeface="Times New Roman"/>
                          <a:cs typeface="Times New Roman"/>
                        </a:rPr>
                        <a:t> </a:t>
                      </a:r>
                      <a:endParaRPr lang="en-US" sz="900" noProof="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en-US" sz="400" noProof="0" dirty="0" smtClean="0">
                          <a:latin typeface="Times New Roman"/>
                          <a:ea typeface="Times New Roman"/>
                          <a:cs typeface="Times New Roman"/>
                        </a:rPr>
                        <a:t> </a:t>
                      </a:r>
                      <a:endParaRPr lang="en-US" sz="900" noProof="0" dirty="0">
                        <a:latin typeface="Calibri"/>
                        <a:ea typeface="Times New Roman"/>
                        <a:cs typeface="Times New Roman"/>
                      </a:endParaRPr>
                    </a:p>
                  </a:txBody>
                  <a:tcPr marL="0" marR="0" marT="0"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Hedging Strategy</a:t>
            </a:r>
            <a:endParaRPr lang="en-US" dirty="0"/>
          </a:p>
        </p:txBody>
      </p:sp>
      <p:sp>
        <p:nvSpPr>
          <p:cNvPr id="3" name="Inhaltsplatzhalter 2"/>
          <p:cNvSpPr>
            <a:spLocks noGrp="1"/>
          </p:cNvSpPr>
          <p:nvPr>
            <p:ph idx="1"/>
          </p:nvPr>
        </p:nvSpPr>
        <p:spPr>
          <a:xfrm>
            <a:off x="357158" y="1214422"/>
            <a:ext cx="8229600" cy="5357850"/>
          </a:xfrm>
        </p:spPr>
        <p:txBody>
          <a:bodyPr>
            <a:normAutofit fontScale="92500" lnSpcReduction="10000"/>
          </a:bodyPr>
          <a:lstStyle/>
          <a:p>
            <a:r>
              <a:rPr lang="en-US" dirty="0" smtClean="0"/>
              <a:t>Southwest loaded up years ago on hedges against higher fuel prices („Outside the box thinking“)</a:t>
            </a:r>
          </a:p>
          <a:p>
            <a:endParaRPr lang="en-US" dirty="0" smtClean="0"/>
          </a:p>
          <a:p>
            <a:r>
              <a:rPr lang="en-US" dirty="0" smtClean="0"/>
              <a:t>They use call options, collar structures and fixed price swap agreements</a:t>
            </a:r>
          </a:p>
          <a:p>
            <a:endParaRPr lang="en-US" dirty="0" smtClean="0"/>
          </a:p>
          <a:p>
            <a:r>
              <a:rPr lang="en-US" dirty="0" smtClean="0"/>
              <a:t>Between 1999 and 2008 Southwest saved $3.5 billion through fuel hedging</a:t>
            </a:r>
          </a:p>
          <a:p>
            <a:endParaRPr lang="en-US" dirty="0" smtClean="0"/>
          </a:p>
          <a:p>
            <a:r>
              <a:rPr lang="en-US" dirty="0" smtClean="0"/>
              <a:t>From 2010 to 2011 fuel cost per gallon went up 27,5 %</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Fuel Derivative Contract</a:t>
            </a:r>
            <a:endParaRPr lang="en-US"/>
          </a:p>
        </p:txBody>
      </p:sp>
      <p:pic>
        <p:nvPicPr>
          <p:cNvPr id="3074" name="Picture 2"/>
          <p:cNvPicPr>
            <a:picLocks noChangeAspect="1" noChangeArrowheads="1"/>
          </p:cNvPicPr>
          <p:nvPr/>
        </p:nvPicPr>
        <p:blipFill>
          <a:blip r:embed="rId2" cstate="print"/>
          <a:srcRect/>
          <a:stretch>
            <a:fillRect/>
          </a:stretch>
        </p:blipFill>
        <p:spPr bwMode="auto">
          <a:xfrm>
            <a:off x="357895" y="5143512"/>
            <a:ext cx="8428947" cy="1500198"/>
          </a:xfrm>
          <a:prstGeom prst="rect">
            <a:avLst/>
          </a:prstGeom>
          <a:noFill/>
          <a:ln w="9525">
            <a:noFill/>
            <a:miter lim="800000"/>
            <a:headEnd/>
            <a:tailEnd/>
          </a:ln>
          <a:effectLst/>
        </p:spPr>
      </p:pic>
      <p:pic>
        <p:nvPicPr>
          <p:cNvPr id="3077" name="Picture 5" descr="http://graphics8.nytimes.com/images/2007/11/29/business/1129-biz-webHEDGE.jpg"/>
          <p:cNvPicPr>
            <a:picLocks noChangeAspect="1" noChangeArrowheads="1"/>
          </p:cNvPicPr>
          <p:nvPr/>
        </p:nvPicPr>
        <p:blipFill>
          <a:blip r:embed="rId3" cstate="print"/>
          <a:srcRect/>
          <a:stretch>
            <a:fillRect/>
          </a:stretch>
        </p:blipFill>
        <p:spPr bwMode="auto">
          <a:xfrm>
            <a:off x="857224" y="1080322"/>
            <a:ext cx="7572428" cy="3991752"/>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Negative Side of the Hedge</a:t>
            </a:r>
            <a:endParaRPr lang="en-US" dirty="0"/>
          </a:p>
        </p:txBody>
      </p:sp>
      <p:sp>
        <p:nvSpPr>
          <p:cNvPr id="5" name="Textfeld 4"/>
          <p:cNvSpPr txBox="1"/>
          <p:nvPr/>
        </p:nvSpPr>
        <p:spPr>
          <a:xfrm>
            <a:off x="428596" y="3143248"/>
            <a:ext cx="7715304" cy="1569660"/>
          </a:xfrm>
          <a:prstGeom prst="rect">
            <a:avLst/>
          </a:prstGeom>
          <a:noFill/>
        </p:spPr>
        <p:txBody>
          <a:bodyPr wrap="square" rtlCol="0">
            <a:spAutoFit/>
          </a:bodyPr>
          <a:lstStyle/>
          <a:p>
            <a:pPr>
              <a:buFont typeface="Wingdings" pitchFamily="2" charset="2"/>
              <a:buChar char="Ø"/>
            </a:pPr>
            <a:r>
              <a:rPr lang="en-US" sz="2400" dirty="0" smtClean="0"/>
              <a:t>    When Airlines like Southwest heavily lock in high prices, they lose money when prices drop</a:t>
            </a:r>
          </a:p>
          <a:p>
            <a:endParaRPr lang="en-US" sz="2400" dirty="0" smtClean="0"/>
          </a:p>
          <a:p>
            <a:pPr>
              <a:buFont typeface="Wingdings" pitchFamily="2" charset="2"/>
              <a:buChar char="Ø"/>
            </a:pPr>
            <a:r>
              <a:rPr lang="en-US" sz="2400" dirty="0" smtClean="0"/>
              <a:t>     Southwest lost $140 million in the third quarter 2011</a:t>
            </a:r>
            <a:endParaRPr lang="en-US" sz="2400" dirty="0"/>
          </a:p>
        </p:txBody>
      </p:sp>
      <p:graphicFrame>
        <p:nvGraphicFramePr>
          <p:cNvPr id="7" name="Tabelle 6"/>
          <p:cNvGraphicFramePr>
            <a:graphicFrameLocks noGrp="1"/>
          </p:cNvGraphicFramePr>
          <p:nvPr/>
        </p:nvGraphicFramePr>
        <p:xfrm>
          <a:off x="0" y="4667250"/>
          <a:ext cx="9144000" cy="2063999"/>
        </p:xfrm>
        <a:graphic>
          <a:graphicData uri="http://schemas.openxmlformats.org/drawingml/2006/table">
            <a:tbl>
              <a:tblPr/>
              <a:tblGrid>
                <a:gridCol w="5945705"/>
                <a:gridCol w="417714"/>
                <a:gridCol w="270708"/>
                <a:gridCol w="674081"/>
                <a:gridCol w="262639"/>
                <a:gridCol w="407854"/>
                <a:gridCol w="270708"/>
                <a:gridCol w="674081"/>
                <a:gridCol w="220510"/>
              </a:tblGrid>
              <a:tr h="198369">
                <a:tc>
                  <a:txBody>
                    <a:bodyPr/>
                    <a:lstStyle/>
                    <a:p>
                      <a:pPr marR="10160">
                        <a:lnSpc>
                          <a:spcPct val="115000"/>
                        </a:lnSpc>
                        <a:spcAft>
                          <a:spcPts val="0"/>
                        </a:spcAft>
                      </a:pPr>
                      <a:r>
                        <a:rPr lang="de-DE" sz="700" dirty="0">
                          <a:latin typeface="Times New Roman"/>
                          <a:ea typeface="Times New Roman"/>
                          <a:cs typeface="Times New Roman"/>
                        </a:rPr>
                        <a:t> </a:t>
                      </a:r>
                      <a:endParaRPr lang="de-DE" sz="10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7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tcPr>
                </a:tc>
                <a:tc gridSpan="6">
                  <a:txBody>
                    <a:bodyPr/>
                    <a:lstStyle/>
                    <a:p>
                      <a:pPr marR="73660" algn="ctr">
                        <a:lnSpc>
                          <a:spcPct val="115000"/>
                        </a:lnSpc>
                        <a:spcAft>
                          <a:spcPts val="0"/>
                        </a:spcAft>
                      </a:pPr>
                      <a:r>
                        <a:rPr lang="de-DE" sz="1200" b="1" dirty="0">
                          <a:latin typeface="Times New Roman"/>
                          <a:ea typeface="Times New Roman"/>
                          <a:cs typeface="Times New Roman"/>
                        </a:rPr>
                        <a:t>Year </a:t>
                      </a:r>
                      <a:r>
                        <a:rPr lang="de-DE" sz="1200" b="1" dirty="0" err="1">
                          <a:latin typeface="Times New Roman"/>
                          <a:ea typeface="Times New Roman"/>
                          <a:cs typeface="Times New Roman"/>
                        </a:rPr>
                        <a:t>ended</a:t>
                      </a:r>
                      <a:r>
                        <a:rPr lang="de-DE" sz="1200" b="1" dirty="0">
                          <a:latin typeface="Times New Roman"/>
                          <a:ea typeface="Times New Roman"/>
                          <a:cs typeface="Times New Roman"/>
                        </a:rPr>
                        <a:t> </a:t>
                      </a:r>
                      <a:r>
                        <a:rPr lang="de-DE" sz="1200" b="1" dirty="0" err="1">
                          <a:latin typeface="Times New Roman"/>
                          <a:ea typeface="Times New Roman"/>
                          <a:cs typeface="Times New Roman"/>
                        </a:rPr>
                        <a:t>December</a:t>
                      </a:r>
                      <a:r>
                        <a:rPr lang="de-DE" sz="1200" b="1" dirty="0">
                          <a:latin typeface="Times New Roman"/>
                          <a:ea typeface="Times New Roman"/>
                          <a:cs typeface="Times New Roman"/>
                        </a:rPr>
                        <a:t> 31,</a:t>
                      </a:r>
                      <a:endParaRPr lang="de-DE" sz="1800" dirty="0">
                        <a:latin typeface="Calibri"/>
                        <a:ea typeface="Times New Roman"/>
                        <a:cs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marR="10160">
                        <a:lnSpc>
                          <a:spcPct val="115000"/>
                        </a:lnSpc>
                        <a:spcAft>
                          <a:spcPts val="0"/>
                        </a:spcAft>
                      </a:pPr>
                      <a:r>
                        <a:rPr lang="de-DE" sz="12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r>
              <a:tr h="198369">
                <a:tc>
                  <a:txBody>
                    <a:bodyPr/>
                    <a:lstStyle/>
                    <a:p>
                      <a:pPr marR="10160">
                        <a:lnSpc>
                          <a:spcPct val="115000"/>
                        </a:lnSpc>
                        <a:spcAft>
                          <a:spcPts val="0"/>
                        </a:spcAft>
                      </a:pPr>
                      <a:r>
                        <a:rPr lang="de-DE" sz="700" dirty="0">
                          <a:latin typeface="Times New Roman"/>
                          <a:ea typeface="Times New Roman"/>
                          <a:cs typeface="Times New Roman"/>
                        </a:rPr>
                        <a:t> </a:t>
                      </a:r>
                      <a:endParaRPr lang="de-DE" sz="10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7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tcPr>
                </a:tc>
                <a:tc gridSpan="2">
                  <a:txBody>
                    <a:bodyPr/>
                    <a:lstStyle/>
                    <a:p>
                      <a:pPr marR="22860" algn="ctr">
                        <a:lnSpc>
                          <a:spcPct val="115000"/>
                        </a:lnSpc>
                        <a:spcAft>
                          <a:spcPts val="0"/>
                        </a:spcAft>
                      </a:pPr>
                      <a:r>
                        <a:rPr lang="de-DE" sz="1200" b="1" dirty="0">
                          <a:latin typeface="Times New Roman"/>
                          <a:ea typeface="Times New Roman"/>
                          <a:cs typeface="Times New Roman"/>
                        </a:rPr>
                        <a:t>    2010    </a:t>
                      </a:r>
                      <a:endParaRPr lang="de-DE" sz="1800" dirty="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nSpc>
                          <a:spcPct val="115000"/>
                        </a:lnSpc>
                        <a:spcAft>
                          <a:spcPts val="0"/>
                        </a:spcAft>
                      </a:pPr>
                      <a:r>
                        <a:rPr lang="de-DE" sz="12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R="10160">
                        <a:lnSpc>
                          <a:spcPct val="115000"/>
                        </a:lnSpc>
                        <a:spcAft>
                          <a:spcPts val="0"/>
                        </a:spcAft>
                      </a:pPr>
                      <a:r>
                        <a:rPr lang="de-DE" sz="12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R="22860" algn="ctr">
                        <a:lnSpc>
                          <a:spcPct val="115000"/>
                        </a:lnSpc>
                        <a:spcAft>
                          <a:spcPts val="0"/>
                        </a:spcAft>
                      </a:pPr>
                      <a:r>
                        <a:rPr lang="de-DE" sz="1200" b="1">
                          <a:latin typeface="Times New Roman"/>
                          <a:ea typeface="Times New Roman"/>
                          <a:cs typeface="Times New Roman"/>
                        </a:rPr>
                        <a:t>    2009    </a:t>
                      </a:r>
                      <a:endParaRPr lang="de-DE" sz="180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marR="10160">
                        <a:lnSpc>
                          <a:spcPct val="115000"/>
                        </a:lnSpc>
                        <a:spcAft>
                          <a:spcPts val="0"/>
                        </a:spcAft>
                      </a:pPr>
                      <a:r>
                        <a:rPr lang="de-DE" sz="12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r>
              <a:tr h="264491">
                <a:tc>
                  <a:txBody>
                    <a:bodyPr/>
                    <a:lstStyle/>
                    <a:p>
                      <a:pPr marL="127000" marR="10160" indent="-127000">
                        <a:lnSpc>
                          <a:spcPct val="115000"/>
                        </a:lnSpc>
                        <a:spcAft>
                          <a:spcPts val="0"/>
                        </a:spcAft>
                      </a:pPr>
                      <a:r>
                        <a:rPr lang="de-DE" sz="1600" b="1" dirty="0">
                          <a:latin typeface="Times New Roman"/>
                          <a:ea typeface="Times New Roman"/>
                          <a:cs typeface="Times New Roman"/>
                        </a:rPr>
                        <a:t>Fuel </a:t>
                      </a:r>
                      <a:r>
                        <a:rPr lang="de-DE" sz="1600" b="1" dirty="0" err="1">
                          <a:latin typeface="Times New Roman"/>
                          <a:ea typeface="Times New Roman"/>
                          <a:cs typeface="Times New Roman"/>
                        </a:rPr>
                        <a:t>and</a:t>
                      </a:r>
                      <a:r>
                        <a:rPr lang="de-DE" sz="1600" b="1" dirty="0">
                          <a:latin typeface="Times New Roman"/>
                          <a:ea typeface="Times New Roman"/>
                          <a:cs typeface="Times New Roman"/>
                        </a:rPr>
                        <a:t> </a:t>
                      </a:r>
                      <a:r>
                        <a:rPr lang="de-DE" sz="1600" b="1" dirty="0" err="1">
                          <a:latin typeface="Times New Roman"/>
                          <a:ea typeface="Times New Roman"/>
                          <a:cs typeface="Times New Roman"/>
                        </a:rPr>
                        <a:t>oil</a:t>
                      </a:r>
                      <a:r>
                        <a:rPr lang="de-DE" sz="1600" b="1" dirty="0">
                          <a:latin typeface="Times New Roman"/>
                          <a:ea typeface="Times New Roman"/>
                          <a:cs typeface="Times New Roman"/>
                        </a:rPr>
                        <a:t> </a:t>
                      </a:r>
                      <a:r>
                        <a:rPr lang="de-DE" sz="1600" b="1" dirty="0" err="1">
                          <a:latin typeface="Times New Roman"/>
                          <a:ea typeface="Times New Roman"/>
                          <a:cs typeface="Times New Roman"/>
                        </a:rPr>
                        <a:t>expense</a:t>
                      </a:r>
                      <a:r>
                        <a:rPr lang="de-DE" sz="1600" b="1" dirty="0">
                          <a:latin typeface="Times New Roman"/>
                          <a:ea typeface="Times New Roman"/>
                          <a:cs typeface="Times New Roman"/>
                        </a:rPr>
                        <a:t>, </a:t>
                      </a:r>
                      <a:r>
                        <a:rPr lang="de-DE" sz="1600" b="1" dirty="0" err="1">
                          <a:latin typeface="Times New Roman"/>
                          <a:ea typeface="Times New Roman"/>
                          <a:cs typeface="Times New Roman"/>
                        </a:rPr>
                        <a:t>unhedged</a:t>
                      </a:r>
                      <a:endParaRPr lang="de-DE" sz="1800" dirty="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de-DE" sz="7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a:t>
                      </a:r>
                      <a:endParaRPr lang="de-DE" sz="180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marR="10160" algn="r">
                        <a:lnSpc>
                          <a:spcPct val="115000"/>
                        </a:lnSpc>
                        <a:spcAft>
                          <a:spcPts val="0"/>
                        </a:spcAft>
                      </a:pPr>
                      <a:r>
                        <a:rPr lang="de-DE" sz="1600" dirty="0">
                          <a:latin typeface="Times New Roman"/>
                          <a:ea typeface="Times New Roman"/>
                          <a:cs typeface="Times New Roman"/>
                        </a:rPr>
                        <a:t>3,296</a:t>
                      </a:r>
                      <a:endParaRPr lang="de-DE" sz="1800" dirty="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2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a:t>
                      </a:r>
                      <a:endParaRPr lang="de-DE" sz="180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marR="10160" algn="r">
                        <a:lnSpc>
                          <a:spcPct val="115000"/>
                        </a:lnSpc>
                        <a:spcAft>
                          <a:spcPts val="0"/>
                        </a:spcAft>
                      </a:pPr>
                      <a:r>
                        <a:rPr lang="de-DE" sz="1600">
                          <a:latin typeface="Times New Roman"/>
                          <a:ea typeface="Times New Roman"/>
                          <a:cs typeface="Times New Roman"/>
                        </a:rPr>
                        <a:t>2,577</a:t>
                      </a:r>
                      <a:endParaRPr lang="de-DE" sz="1800">
                        <a:latin typeface="Calibri"/>
                        <a:ea typeface="Times New Roman"/>
                        <a:cs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r>
              <a:tr h="264491">
                <a:tc>
                  <a:txBody>
                    <a:bodyPr/>
                    <a:lstStyle/>
                    <a:p>
                      <a:pPr marL="381000" marR="10160" indent="-127000">
                        <a:lnSpc>
                          <a:spcPct val="115000"/>
                        </a:lnSpc>
                        <a:spcAft>
                          <a:spcPts val="0"/>
                        </a:spcAft>
                      </a:pPr>
                      <a:r>
                        <a:rPr lang="de-DE" sz="1600">
                          <a:latin typeface="Times New Roman"/>
                          <a:ea typeface="Times New Roman"/>
                          <a:cs typeface="Times New Roman"/>
                        </a:rPr>
                        <a:t>Add: Fuel hedge losses included in Fuel and oil expense</a:t>
                      </a:r>
                      <a:endParaRPr lang="de-DE" sz="180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de-DE" sz="7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gn="r">
                        <a:lnSpc>
                          <a:spcPct val="115000"/>
                        </a:lnSpc>
                        <a:spcAft>
                          <a:spcPts val="0"/>
                        </a:spcAft>
                      </a:pPr>
                      <a:r>
                        <a:rPr lang="de-DE" sz="1600" dirty="0">
                          <a:latin typeface="Times New Roman"/>
                          <a:ea typeface="Times New Roman"/>
                          <a:cs typeface="Times New Roman"/>
                        </a:rPr>
                        <a:t>324</a:t>
                      </a:r>
                      <a:endParaRPr lang="de-DE" sz="18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2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gn="r">
                        <a:lnSpc>
                          <a:spcPct val="115000"/>
                        </a:lnSpc>
                        <a:spcAft>
                          <a:spcPts val="0"/>
                        </a:spcAft>
                      </a:pPr>
                      <a:r>
                        <a:rPr lang="de-DE" sz="1600">
                          <a:latin typeface="Times New Roman"/>
                          <a:ea typeface="Times New Roman"/>
                          <a:cs typeface="Times New Roman"/>
                        </a:rPr>
                        <a:t>467</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r>
              <a:tr h="140525">
                <a:tc>
                  <a:txBody>
                    <a:bodyPr/>
                    <a:lstStyle/>
                    <a:p>
                      <a:pPr>
                        <a:lnSpc>
                          <a:spcPts val="5"/>
                        </a:lnSpc>
                        <a:spcAft>
                          <a:spcPts val="0"/>
                        </a:spcAft>
                      </a:pPr>
                      <a:endParaRPr lang="de-DE" sz="2400">
                        <a:latin typeface="Times New Roman"/>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5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ctr">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ctr">
                    <a:lnL>
                      <a:noFill/>
                    </a:lnL>
                    <a:lnR>
                      <a:noFill/>
                    </a:lnR>
                    <a:lnT>
                      <a:noFill/>
                    </a:lnT>
                    <a:lnB>
                      <a:noFill/>
                    </a:lnB>
                  </a:tcPr>
                </a:tc>
              </a:tr>
              <a:tr h="264491">
                <a:tc>
                  <a:txBody>
                    <a:bodyPr/>
                    <a:lstStyle/>
                    <a:p>
                      <a:pPr marL="127000" marR="10160" indent="-127000">
                        <a:lnSpc>
                          <a:spcPct val="115000"/>
                        </a:lnSpc>
                        <a:spcAft>
                          <a:spcPts val="0"/>
                        </a:spcAft>
                      </a:pPr>
                      <a:r>
                        <a:rPr lang="de-DE" sz="1600" b="1">
                          <a:latin typeface="Times New Roman"/>
                          <a:ea typeface="Times New Roman"/>
                          <a:cs typeface="Times New Roman"/>
                        </a:rPr>
                        <a:t>Fuel and oil expense, as reported</a:t>
                      </a:r>
                      <a:endParaRPr lang="de-DE" sz="180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de-DE" sz="7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r">
                        <a:lnSpc>
                          <a:spcPct val="115000"/>
                        </a:lnSpc>
                        <a:spcAft>
                          <a:spcPts val="0"/>
                        </a:spcAft>
                      </a:pPr>
                      <a:r>
                        <a:rPr lang="de-DE" sz="1600">
                          <a:latin typeface="Times New Roman"/>
                          <a:ea typeface="Times New Roman"/>
                          <a:cs typeface="Times New Roman"/>
                        </a:rPr>
                        <a:t>3,620</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2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r">
                        <a:lnSpc>
                          <a:spcPct val="115000"/>
                        </a:lnSpc>
                        <a:spcAft>
                          <a:spcPts val="0"/>
                        </a:spcAft>
                      </a:pPr>
                      <a:r>
                        <a:rPr lang="de-DE" sz="1600">
                          <a:latin typeface="Times New Roman"/>
                          <a:ea typeface="Times New Roman"/>
                          <a:cs typeface="Times New Roman"/>
                        </a:rPr>
                        <a:t>3,044</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r>
              <a:tr h="264491">
                <a:tc>
                  <a:txBody>
                    <a:bodyPr/>
                    <a:lstStyle/>
                    <a:p>
                      <a:pPr marL="381000" marR="10160" indent="-127000">
                        <a:lnSpc>
                          <a:spcPct val="115000"/>
                        </a:lnSpc>
                        <a:spcAft>
                          <a:spcPts val="0"/>
                        </a:spcAft>
                      </a:pPr>
                      <a:r>
                        <a:rPr lang="de-DE" sz="1600">
                          <a:latin typeface="Times New Roman"/>
                          <a:ea typeface="Times New Roman"/>
                          <a:cs typeface="Times New Roman"/>
                        </a:rPr>
                        <a:t>Add (Deduct): Net impact from fuel contracts</a:t>
                      </a:r>
                      <a:endParaRPr lang="de-DE" sz="1800">
                        <a:latin typeface="Calibri"/>
                        <a:ea typeface="Times New Roman"/>
                        <a:cs typeface="Times New Roman"/>
                      </a:endParaRPr>
                    </a:p>
                  </a:txBody>
                  <a:tcPr marL="0" marR="0" marT="0" marB="0">
                    <a:lnL>
                      <a:noFill/>
                    </a:lnL>
                    <a:lnR>
                      <a:noFill/>
                    </a:lnR>
                    <a:lnT>
                      <a:noFill/>
                    </a:lnT>
                    <a:lnB>
                      <a:noFill/>
                    </a:lnB>
                  </a:tcPr>
                </a:tc>
                <a:tc>
                  <a:txBody>
                    <a:bodyPr/>
                    <a:lstStyle/>
                    <a:p>
                      <a:pPr marR="10160">
                        <a:lnSpc>
                          <a:spcPct val="115000"/>
                        </a:lnSpc>
                        <a:spcAft>
                          <a:spcPts val="0"/>
                        </a:spcAft>
                      </a:pPr>
                      <a:r>
                        <a:rPr lang="de-DE" sz="7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gn="r">
                        <a:lnSpc>
                          <a:spcPct val="115000"/>
                        </a:lnSpc>
                        <a:spcAft>
                          <a:spcPts val="0"/>
                        </a:spcAft>
                      </a:pPr>
                      <a:r>
                        <a:rPr lang="de-DE" sz="1600">
                          <a:latin typeface="Times New Roman"/>
                          <a:ea typeface="Times New Roman"/>
                          <a:cs typeface="Times New Roman"/>
                        </a:rPr>
                        <a:t>(172</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20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gn="r">
                        <a:lnSpc>
                          <a:spcPct val="115000"/>
                        </a:lnSpc>
                        <a:spcAft>
                          <a:spcPts val="0"/>
                        </a:spcAft>
                      </a:pPr>
                      <a:r>
                        <a:rPr lang="de-DE" sz="1600">
                          <a:latin typeface="Times New Roman"/>
                          <a:ea typeface="Times New Roman"/>
                          <a:cs typeface="Times New Roman"/>
                        </a:rPr>
                        <a:t>(222</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r>
              <a:tr h="140525">
                <a:tc>
                  <a:txBody>
                    <a:bodyPr/>
                    <a:lstStyle/>
                    <a:p>
                      <a:pPr>
                        <a:lnSpc>
                          <a:spcPts val="5"/>
                        </a:lnSpc>
                        <a:spcAft>
                          <a:spcPts val="0"/>
                        </a:spcAft>
                      </a:pPr>
                      <a:endParaRPr lang="de-DE" sz="2400">
                        <a:latin typeface="Times New Roman"/>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5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ctr">
                    <a:lnL>
                      <a:noFill/>
                    </a:lnL>
                    <a:lnR>
                      <a:noFill/>
                    </a:lnR>
                    <a:lnT>
                      <a:noFill/>
                    </a:lnT>
                    <a:lnB>
                      <a:noFill/>
                    </a:lnB>
                  </a:tcPr>
                </a:tc>
                <a:tc>
                  <a:txBody>
                    <a:bodyPr/>
                    <a:lstStyle/>
                    <a:p>
                      <a:pPr marR="10160">
                        <a:lnSpc>
                          <a:spcPct val="115000"/>
                        </a:lnSpc>
                        <a:spcAft>
                          <a:spcPts val="0"/>
                        </a:spcAft>
                      </a:pPr>
                      <a:r>
                        <a:rPr lang="de-DE" sz="105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tcPr>
                </a:tc>
                <a:tc>
                  <a:txBody>
                    <a:bodyPr/>
                    <a:lstStyle/>
                    <a:p>
                      <a:pPr marR="10160">
                        <a:lnSpc>
                          <a:spcPct val="115000"/>
                        </a:lnSpc>
                        <a:spcAft>
                          <a:spcPts val="0"/>
                        </a:spcAft>
                      </a:pPr>
                      <a:r>
                        <a:rPr lang="de-DE" sz="1050">
                          <a:latin typeface="Times New Roman"/>
                          <a:ea typeface="Times New Roman"/>
                          <a:cs typeface="Times New Roman"/>
                        </a:rPr>
                        <a:t> </a:t>
                      </a:r>
                      <a:endParaRPr lang="de-DE" sz="1800">
                        <a:latin typeface="Calibri"/>
                        <a:ea typeface="Times New Roman"/>
                        <a:cs typeface="Times New Roman"/>
                      </a:endParaRPr>
                    </a:p>
                  </a:txBody>
                  <a:tcPr marL="0" marR="0" marT="0" marB="0" anchor="ctr">
                    <a:lnL>
                      <a:noFill/>
                    </a:lnL>
                    <a:lnR>
                      <a:noFill/>
                    </a:lnR>
                    <a:lnT>
                      <a:noFill/>
                    </a:lnT>
                    <a:lnB>
                      <a:noFill/>
                    </a:lnB>
                  </a:tcPr>
                </a:tc>
              </a:tr>
              <a:tr h="264491">
                <a:tc>
                  <a:txBody>
                    <a:bodyPr/>
                    <a:lstStyle/>
                    <a:p>
                      <a:pPr marL="127000" marR="10160" indent="-127000">
                        <a:lnSpc>
                          <a:spcPct val="115000"/>
                        </a:lnSpc>
                        <a:spcAft>
                          <a:spcPts val="0"/>
                        </a:spcAft>
                      </a:pPr>
                      <a:r>
                        <a:rPr lang="de-DE" sz="1600" b="1" dirty="0">
                          <a:latin typeface="Times New Roman"/>
                          <a:ea typeface="Times New Roman"/>
                          <a:cs typeface="Times New Roman"/>
                        </a:rPr>
                        <a:t>Fuel </a:t>
                      </a:r>
                      <a:r>
                        <a:rPr lang="de-DE" sz="1600" b="1" dirty="0" err="1">
                          <a:latin typeface="Times New Roman"/>
                          <a:ea typeface="Times New Roman"/>
                          <a:cs typeface="Times New Roman"/>
                        </a:rPr>
                        <a:t>and</a:t>
                      </a:r>
                      <a:r>
                        <a:rPr lang="de-DE" sz="1600" b="1" dirty="0">
                          <a:latin typeface="Times New Roman"/>
                          <a:ea typeface="Times New Roman"/>
                          <a:cs typeface="Times New Roman"/>
                        </a:rPr>
                        <a:t> </a:t>
                      </a:r>
                      <a:r>
                        <a:rPr lang="de-DE" sz="1600" b="1" dirty="0" err="1">
                          <a:latin typeface="Times New Roman"/>
                          <a:ea typeface="Times New Roman"/>
                          <a:cs typeface="Times New Roman"/>
                        </a:rPr>
                        <a:t>oil</a:t>
                      </a:r>
                      <a:r>
                        <a:rPr lang="de-DE" sz="1600" b="1" dirty="0">
                          <a:latin typeface="Times New Roman"/>
                          <a:ea typeface="Times New Roman"/>
                          <a:cs typeface="Times New Roman"/>
                        </a:rPr>
                        <a:t> </a:t>
                      </a:r>
                      <a:r>
                        <a:rPr lang="de-DE" sz="1600" b="1" dirty="0" err="1">
                          <a:latin typeface="Times New Roman"/>
                          <a:ea typeface="Times New Roman"/>
                          <a:cs typeface="Times New Roman"/>
                        </a:rPr>
                        <a:t>expense</a:t>
                      </a:r>
                      <a:r>
                        <a:rPr lang="de-DE" sz="1600" b="1" dirty="0">
                          <a:latin typeface="Times New Roman"/>
                          <a:ea typeface="Times New Roman"/>
                          <a:cs typeface="Times New Roman"/>
                        </a:rPr>
                        <a:t>, non-GAAP</a:t>
                      </a:r>
                      <a:endParaRPr lang="de-DE" sz="1800" dirty="0">
                        <a:latin typeface="Calibri"/>
                        <a:ea typeface="Times New Roman"/>
                        <a:cs typeface="Times New Roman"/>
                      </a:endParaRPr>
                    </a:p>
                  </a:txBody>
                  <a:tcPr marL="0" marR="0" marT="0" marB="0">
                    <a:lnL>
                      <a:noFill/>
                    </a:lnL>
                    <a:lnR>
                      <a:noFill/>
                    </a:lnR>
                    <a:lnT>
                      <a:noFill/>
                    </a:lnT>
                    <a:lnB>
                      <a:noFill/>
                    </a:lnB>
                    <a:solidFill>
                      <a:srgbClr val="CCEEFF"/>
                    </a:solidFill>
                  </a:tcPr>
                </a:tc>
                <a:tc>
                  <a:txBody>
                    <a:bodyPr/>
                    <a:lstStyle/>
                    <a:p>
                      <a:pPr marR="10160">
                        <a:lnSpc>
                          <a:spcPct val="115000"/>
                        </a:lnSpc>
                        <a:spcAft>
                          <a:spcPts val="0"/>
                        </a:spcAft>
                      </a:pPr>
                      <a:r>
                        <a:rPr lang="de-DE" sz="700">
                          <a:latin typeface="Times New Roman"/>
                          <a:ea typeface="Times New Roman"/>
                          <a:cs typeface="Times New Roman"/>
                        </a:rPr>
                        <a:t>  </a:t>
                      </a:r>
                      <a:endParaRPr lang="de-DE" sz="10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r">
                        <a:lnSpc>
                          <a:spcPct val="115000"/>
                        </a:lnSpc>
                        <a:spcAft>
                          <a:spcPts val="0"/>
                        </a:spcAft>
                      </a:pPr>
                      <a:r>
                        <a:rPr lang="de-DE" sz="1600">
                          <a:latin typeface="Times New Roman"/>
                          <a:ea typeface="Times New Roman"/>
                          <a:cs typeface="Times New Roman"/>
                        </a:rPr>
                        <a:t>3,448</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a:latin typeface="Times New Roman"/>
                          <a:ea typeface="Times New Roman"/>
                          <a:cs typeface="Times New Roman"/>
                        </a:rPr>
                        <a:t>  </a:t>
                      </a:r>
                      <a:endParaRPr lang="de-DE" sz="180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20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dirty="0">
                          <a:latin typeface="Times New Roman"/>
                          <a:ea typeface="Times New Roman"/>
                          <a:cs typeface="Times New Roman"/>
                        </a:rPr>
                        <a:t>$</a:t>
                      </a:r>
                      <a:endParaRPr lang="de-DE" sz="18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gn="r">
                        <a:lnSpc>
                          <a:spcPct val="115000"/>
                        </a:lnSpc>
                        <a:spcAft>
                          <a:spcPts val="0"/>
                        </a:spcAft>
                      </a:pPr>
                      <a:r>
                        <a:rPr lang="de-DE" sz="1600" dirty="0">
                          <a:latin typeface="Times New Roman"/>
                          <a:ea typeface="Times New Roman"/>
                          <a:cs typeface="Times New Roman"/>
                        </a:rPr>
                        <a:t>2,822</a:t>
                      </a:r>
                      <a:endParaRPr lang="de-DE" sz="1800" dirty="0">
                        <a:latin typeface="Calibri"/>
                        <a:ea typeface="Times New Roman"/>
                        <a:cs typeface="Times New Roman"/>
                      </a:endParaRPr>
                    </a:p>
                  </a:txBody>
                  <a:tcPr marL="0" marR="0" marT="0" marB="0" anchor="b">
                    <a:lnL>
                      <a:noFill/>
                    </a:lnL>
                    <a:lnR>
                      <a:noFill/>
                    </a:lnR>
                    <a:lnT>
                      <a:noFill/>
                    </a:lnT>
                    <a:lnB>
                      <a:noFill/>
                    </a:lnB>
                    <a:solidFill>
                      <a:srgbClr val="CCEEFF"/>
                    </a:solidFill>
                  </a:tcPr>
                </a:tc>
                <a:tc>
                  <a:txBody>
                    <a:bodyPr/>
                    <a:lstStyle/>
                    <a:p>
                      <a:pPr marR="10160">
                        <a:lnSpc>
                          <a:spcPct val="115000"/>
                        </a:lnSpc>
                        <a:spcAft>
                          <a:spcPts val="0"/>
                        </a:spcAft>
                      </a:pPr>
                      <a:r>
                        <a:rPr lang="de-DE" sz="1600" dirty="0">
                          <a:latin typeface="Times New Roman"/>
                          <a:ea typeface="Times New Roman"/>
                          <a:cs typeface="Times New Roman"/>
                        </a:rPr>
                        <a:t>  </a:t>
                      </a:r>
                      <a:endParaRPr lang="de-DE" sz="1800" dirty="0">
                        <a:latin typeface="Calibri"/>
                        <a:ea typeface="Times New Roman"/>
                        <a:cs typeface="Times New Roman"/>
                      </a:endParaRPr>
                    </a:p>
                  </a:txBody>
                  <a:tcPr marL="0" marR="0" marT="0" marB="0" anchor="b">
                    <a:lnL>
                      <a:noFill/>
                    </a:lnL>
                    <a:lnR>
                      <a:noFill/>
                    </a:lnR>
                    <a:lnT>
                      <a:noFill/>
                    </a:lnT>
                    <a:lnB>
                      <a:noFill/>
                    </a:lnB>
                    <a:solidFill>
                      <a:srgbClr val="CCEEFF"/>
                    </a:solidFill>
                  </a:tcPr>
                </a:tc>
              </a:tr>
            </a:tbl>
          </a:graphicData>
        </a:graphic>
      </p:graphicFrame>
      <p:pic>
        <p:nvPicPr>
          <p:cNvPr id="4098" name="Picture 2"/>
          <p:cNvPicPr>
            <a:picLocks noChangeAspect="1" noChangeArrowheads="1"/>
          </p:cNvPicPr>
          <p:nvPr/>
        </p:nvPicPr>
        <p:blipFill>
          <a:blip r:embed="rId2" cstate="print"/>
          <a:srcRect/>
          <a:stretch>
            <a:fillRect/>
          </a:stretch>
        </p:blipFill>
        <p:spPr bwMode="auto">
          <a:xfrm>
            <a:off x="1" y="1071546"/>
            <a:ext cx="9144000" cy="1943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Financial Statement Analysis</a:t>
            </a:r>
            <a:endParaRPr lang="en-US"/>
          </a:p>
        </p:txBody>
      </p:sp>
      <p:pic>
        <p:nvPicPr>
          <p:cNvPr id="9220" name="Picture 4" descr="http://t2.gstatic.com/images?q=tbn:ANd9GcTvzu19Vhg8j7cD29D7ATm7m1UVUZCLm3bP59v97cZm2cnFBrpDHw"/>
          <p:cNvPicPr>
            <a:picLocks noChangeAspect="1" noChangeArrowheads="1"/>
          </p:cNvPicPr>
          <p:nvPr/>
        </p:nvPicPr>
        <p:blipFill>
          <a:blip r:embed="rId2" cstate="print"/>
          <a:srcRect/>
          <a:stretch>
            <a:fillRect/>
          </a:stretch>
        </p:blipFill>
        <p:spPr bwMode="auto">
          <a:xfrm rot="20561594">
            <a:off x="573838" y="2037100"/>
            <a:ext cx="4071935" cy="3036986"/>
          </a:xfrm>
          <a:prstGeom prst="rect">
            <a:avLst/>
          </a:prstGeom>
          <a:noFill/>
        </p:spPr>
      </p:pic>
      <p:pic>
        <p:nvPicPr>
          <p:cNvPr id="9222" name="Picture 6" descr="http://t0.gstatic.com/images?q=tbn:ANd9GcQ8ejUsYAPQQI3znJ52QgyD4k3yMPulQa0GZSBj5Noaw-FwFzcL"/>
          <p:cNvPicPr>
            <a:picLocks noChangeAspect="1" noChangeArrowheads="1"/>
          </p:cNvPicPr>
          <p:nvPr/>
        </p:nvPicPr>
        <p:blipFill>
          <a:blip r:embed="rId3" cstate="print"/>
          <a:srcRect/>
          <a:stretch>
            <a:fillRect/>
          </a:stretch>
        </p:blipFill>
        <p:spPr bwMode="auto">
          <a:xfrm rot="697451">
            <a:off x="5906507" y="2192875"/>
            <a:ext cx="2326160" cy="349559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History and Regulations</a:t>
            </a:r>
            <a:endParaRPr lang="en-US" sz="4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93782082"/>
              </p:ext>
            </p:extLst>
          </p:nvPr>
        </p:nvGraphicFramePr>
        <p:xfrm>
          <a:off x="2500298" y="1857375"/>
          <a:ext cx="6157927"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pieren 3"/>
          <p:cNvGrpSpPr/>
          <p:nvPr/>
        </p:nvGrpSpPr>
        <p:grpSpPr>
          <a:xfrm>
            <a:off x="428596" y="2034994"/>
            <a:ext cx="1715801" cy="1608320"/>
            <a:chOff x="4830371" y="287819"/>
            <a:chExt cx="1715801" cy="1608320"/>
          </a:xfrm>
        </p:grpSpPr>
        <p:sp>
          <p:nvSpPr>
            <p:cNvPr id="6" name="Rechteck 5"/>
            <p:cNvSpPr/>
            <p:nvPr/>
          </p:nvSpPr>
          <p:spPr>
            <a:xfrm>
              <a:off x="4830371" y="287819"/>
              <a:ext cx="1715801" cy="1608320"/>
            </a:xfrm>
            <a:prstGeom prst="rect">
              <a:avLst/>
            </a:prstGeom>
            <a:blipFill rotWithShape="0">
              <a:blip r:embed="rId7" cstate="prin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Rechteck 6"/>
            <p:cNvSpPr/>
            <p:nvPr/>
          </p:nvSpPr>
          <p:spPr>
            <a:xfrm>
              <a:off x="4830371" y="287819"/>
              <a:ext cx="1715801" cy="16083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n-CA" sz="1600" kern="1200" dirty="0">
                <a:latin typeface="Calibri" pitchFamily="34" charset="0"/>
                <a:cs typeface="Calibri" pitchFamily="34" charset="0"/>
              </a:endParaRPr>
            </a:p>
          </p:txBody>
        </p:sp>
      </p:grpSp>
      <p:grpSp>
        <p:nvGrpSpPr>
          <p:cNvPr id="8" name="Gruppieren 7"/>
          <p:cNvGrpSpPr/>
          <p:nvPr/>
        </p:nvGrpSpPr>
        <p:grpSpPr>
          <a:xfrm>
            <a:off x="428596" y="4347730"/>
            <a:ext cx="1733922" cy="1295848"/>
            <a:chOff x="6797178" y="2592282"/>
            <a:chExt cx="1733922" cy="1295848"/>
          </a:xfrm>
        </p:grpSpPr>
        <p:sp>
          <p:nvSpPr>
            <p:cNvPr id="9" name="Rechteck 8"/>
            <p:cNvSpPr/>
            <p:nvPr/>
          </p:nvSpPr>
          <p:spPr>
            <a:xfrm>
              <a:off x="6797178" y="2592282"/>
              <a:ext cx="1733922" cy="1295848"/>
            </a:xfrm>
            <a:prstGeom prst="rect">
              <a:avLst/>
            </a:prstGeom>
            <a:blipFill rotWithShape="0">
              <a:blip r:embed="rId8" cstate="prin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hteck 9"/>
            <p:cNvSpPr/>
            <p:nvPr/>
          </p:nvSpPr>
          <p:spPr>
            <a:xfrm>
              <a:off x="6797178" y="2592282"/>
              <a:ext cx="1733922" cy="12958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endParaRPr lang="en-CA" sz="1600" kern="1200" dirty="0">
                <a:latin typeface="Calibri" pitchFamily="34" charset="0"/>
                <a:cs typeface="Calibri" pitchFamily="34" charset="0"/>
              </a:endParaRPr>
            </a:p>
          </p:txBody>
        </p:sp>
      </p:grpSp>
    </p:spTree>
    <p:extLst>
      <p:ext uri="{BB962C8B-B14F-4D97-AF65-F5344CB8AC3E}">
        <p14:creationId xmlns:p14="http://schemas.microsoft.com/office/powerpoint/2010/main" val="4054829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038225"/>
            <a:ext cx="9144000" cy="5819775"/>
          </a:xfrm>
          <a:prstGeom prst="rect">
            <a:avLst/>
          </a:prstGeom>
          <a:noFill/>
          <a:ln w="9525">
            <a:noFill/>
            <a:miter lim="800000"/>
            <a:headEnd/>
            <a:tailEnd/>
          </a:ln>
          <a:effectLst/>
        </p:spPr>
      </p:pic>
      <p:sp>
        <p:nvSpPr>
          <p:cNvPr id="2" name="Titel 1"/>
          <p:cNvSpPr>
            <a:spLocks noGrp="1"/>
          </p:cNvSpPr>
          <p:nvPr>
            <p:ph type="title"/>
          </p:nvPr>
        </p:nvSpPr>
        <p:spPr/>
        <p:txBody>
          <a:bodyPr/>
          <a:lstStyle/>
          <a:p>
            <a:r>
              <a:rPr lang="de-DE" dirty="0" smtClean="0">
                <a:solidFill>
                  <a:srgbClr val="000000"/>
                </a:solidFill>
              </a:rPr>
              <a:t>Balance Sheet (</a:t>
            </a:r>
            <a:r>
              <a:rPr lang="en-US" dirty="0" smtClean="0">
                <a:solidFill>
                  <a:srgbClr val="000000"/>
                </a:solidFill>
              </a:rPr>
              <a:t>quarterly</a:t>
            </a:r>
            <a:r>
              <a:rPr lang="de-DE" dirty="0" smtClean="0">
                <a:solidFill>
                  <a:srgbClr val="000000"/>
                </a:solidFill>
              </a:rPr>
              <a:t>)</a:t>
            </a:r>
            <a:endParaRPr lang="de-DE" dirty="0">
              <a:solidFill>
                <a:srgbClr val="00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571472" y="1071546"/>
            <a:ext cx="7929618" cy="5786454"/>
          </a:xfrm>
          <a:prstGeom prst="rect">
            <a:avLst/>
          </a:prstGeom>
          <a:noFill/>
          <a:ln w="9525">
            <a:noFill/>
            <a:miter lim="800000"/>
            <a:headEnd/>
            <a:tailEnd/>
          </a:ln>
          <a:effectLst/>
        </p:spPr>
      </p:pic>
      <p:sp>
        <p:nvSpPr>
          <p:cNvPr id="2" name="Titel 1"/>
          <p:cNvSpPr>
            <a:spLocks noGrp="1"/>
          </p:cNvSpPr>
          <p:nvPr>
            <p:ph type="title"/>
          </p:nvPr>
        </p:nvSpPr>
        <p:spPr/>
        <p:txBody>
          <a:bodyPr/>
          <a:lstStyle/>
          <a:p>
            <a:r>
              <a:rPr lang="en-US" smtClean="0"/>
              <a:t>Balance Sheet</a:t>
            </a:r>
            <a:endParaRPr lang="en-US"/>
          </a:p>
        </p:txBody>
      </p:sp>
      <p:sp>
        <p:nvSpPr>
          <p:cNvPr id="4" name="Rechteck 3"/>
          <p:cNvSpPr/>
          <p:nvPr/>
        </p:nvSpPr>
        <p:spPr>
          <a:xfrm>
            <a:off x="571472" y="3857628"/>
            <a:ext cx="7929618"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571472" y="2071678"/>
            <a:ext cx="7858180" cy="21431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071546"/>
            <a:ext cx="9144000" cy="5787996"/>
          </a:xfrm>
          <a:prstGeom prst="rect">
            <a:avLst/>
          </a:prstGeom>
          <a:noFill/>
          <a:ln w="9525">
            <a:noFill/>
            <a:miter lim="800000"/>
            <a:headEnd/>
            <a:tailEnd/>
          </a:ln>
          <a:effectLst/>
        </p:spPr>
      </p:pic>
      <p:sp>
        <p:nvSpPr>
          <p:cNvPr id="2" name="Titel 1"/>
          <p:cNvSpPr>
            <a:spLocks noGrp="1"/>
          </p:cNvSpPr>
          <p:nvPr>
            <p:ph type="title"/>
          </p:nvPr>
        </p:nvSpPr>
        <p:spPr/>
        <p:txBody>
          <a:bodyPr/>
          <a:lstStyle/>
          <a:p>
            <a:r>
              <a:rPr lang="de-DE" dirty="0" smtClean="0"/>
              <a:t>Income Statement (</a:t>
            </a:r>
            <a:r>
              <a:rPr lang="en-US" dirty="0" smtClean="0"/>
              <a:t>quarterly</a:t>
            </a:r>
            <a:r>
              <a:rPr lang="de-DE" dirty="0" smtClean="0"/>
              <a:t>)</a:t>
            </a:r>
            <a:endParaRPr lang="de-DE" dirty="0"/>
          </a:p>
        </p:txBody>
      </p:sp>
      <p:sp>
        <p:nvSpPr>
          <p:cNvPr id="5" name="Rechteck 4"/>
          <p:cNvSpPr/>
          <p:nvPr/>
        </p:nvSpPr>
        <p:spPr>
          <a:xfrm>
            <a:off x="0" y="2071678"/>
            <a:ext cx="9144000"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3786190"/>
            <a:ext cx="9144000"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Income Statement</a:t>
            </a:r>
            <a:endParaRPr lang="en-US"/>
          </a:p>
        </p:txBody>
      </p:sp>
      <p:pic>
        <p:nvPicPr>
          <p:cNvPr id="6145" name="Picture 1"/>
          <p:cNvPicPr>
            <a:picLocks noChangeAspect="1" noChangeArrowheads="1"/>
          </p:cNvPicPr>
          <p:nvPr/>
        </p:nvPicPr>
        <p:blipFill>
          <a:blip r:embed="rId2" cstate="print"/>
          <a:srcRect/>
          <a:stretch>
            <a:fillRect/>
          </a:stretch>
        </p:blipFill>
        <p:spPr bwMode="auto">
          <a:xfrm>
            <a:off x="357158" y="1071546"/>
            <a:ext cx="8358246" cy="5786454"/>
          </a:xfrm>
          <a:prstGeom prst="rect">
            <a:avLst/>
          </a:prstGeom>
          <a:noFill/>
          <a:ln w="9525">
            <a:noFill/>
            <a:miter lim="800000"/>
            <a:headEnd/>
            <a:tailEnd/>
          </a:ln>
          <a:effectLst/>
        </p:spPr>
      </p:pic>
      <p:sp>
        <p:nvSpPr>
          <p:cNvPr id="4" name="Rechteck 3"/>
          <p:cNvSpPr/>
          <p:nvPr/>
        </p:nvSpPr>
        <p:spPr>
          <a:xfrm>
            <a:off x="357158" y="2571744"/>
            <a:ext cx="8358246"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357158" y="4000504"/>
            <a:ext cx="8358246" cy="21431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Revenues: Annually</a:t>
            </a:r>
            <a:endParaRPr lang="en-US" dirty="0"/>
          </a:p>
        </p:txBody>
      </p:sp>
      <p:graphicFrame>
        <p:nvGraphicFramePr>
          <p:cNvPr id="4" name="Diagramm 3"/>
          <p:cNvGraphicFramePr/>
          <p:nvPr/>
        </p:nvGraphicFramePr>
        <p:xfrm>
          <a:off x="285720" y="1571612"/>
          <a:ext cx="8072493" cy="41434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p:cNvSpPr txBox="1"/>
          <p:nvPr/>
        </p:nvSpPr>
        <p:spPr>
          <a:xfrm>
            <a:off x="0" y="1857364"/>
            <a:ext cx="461665" cy="2500330"/>
          </a:xfrm>
          <a:prstGeom prst="rect">
            <a:avLst/>
          </a:prstGeom>
          <a:noFill/>
        </p:spPr>
        <p:txBody>
          <a:bodyPr vert="vert270" wrap="square" rtlCol="0">
            <a:spAutoFit/>
          </a:bodyPr>
          <a:lstStyle/>
          <a:p>
            <a:r>
              <a:rPr lang="de-DE" dirty="0" smtClean="0"/>
              <a:t>USD  in </a:t>
            </a:r>
            <a:r>
              <a:rPr lang="en-US" dirty="0" smtClean="0"/>
              <a:t>Millions</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071546"/>
            <a:ext cx="9144000" cy="5786454"/>
          </a:xfrm>
          <a:prstGeom prst="rect">
            <a:avLst/>
          </a:prstGeom>
          <a:noFill/>
          <a:ln w="9525">
            <a:noFill/>
            <a:miter lim="800000"/>
            <a:headEnd/>
            <a:tailEnd/>
          </a:ln>
          <a:effectLst/>
        </p:spPr>
      </p:pic>
      <p:sp>
        <p:nvSpPr>
          <p:cNvPr id="2" name="Titel 1"/>
          <p:cNvSpPr>
            <a:spLocks noGrp="1"/>
          </p:cNvSpPr>
          <p:nvPr>
            <p:ph type="title"/>
          </p:nvPr>
        </p:nvSpPr>
        <p:spPr/>
        <p:txBody>
          <a:bodyPr/>
          <a:lstStyle/>
          <a:p>
            <a:r>
              <a:rPr lang="en-US" smtClean="0"/>
              <a:t>Cash Flow Statement (quarterly)</a:t>
            </a: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Cash Flow Statement</a:t>
            </a:r>
            <a:endParaRPr lang="en-US"/>
          </a:p>
        </p:txBody>
      </p:sp>
      <p:pic>
        <p:nvPicPr>
          <p:cNvPr id="1028" name="Picture 4"/>
          <p:cNvPicPr>
            <a:picLocks noChangeAspect="1" noChangeArrowheads="1"/>
          </p:cNvPicPr>
          <p:nvPr/>
        </p:nvPicPr>
        <p:blipFill>
          <a:blip r:embed="rId2" cstate="print"/>
          <a:srcRect/>
          <a:stretch>
            <a:fillRect/>
          </a:stretch>
        </p:blipFill>
        <p:spPr bwMode="auto">
          <a:xfrm>
            <a:off x="357158" y="1071546"/>
            <a:ext cx="8215370" cy="5643602"/>
          </a:xfrm>
          <a:prstGeom prst="rect">
            <a:avLst/>
          </a:prstGeom>
          <a:noFill/>
          <a:ln w="9525">
            <a:noFill/>
            <a:miter lim="800000"/>
            <a:headEnd/>
            <a:tailEnd/>
          </a:ln>
          <a:effectLst/>
        </p:spPr>
      </p:pic>
      <p:sp>
        <p:nvSpPr>
          <p:cNvPr id="10" name="Rechteck 9"/>
          <p:cNvSpPr/>
          <p:nvPr/>
        </p:nvSpPr>
        <p:spPr>
          <a:xfrm>
            <a:off x="357158" y="6500834"/>
            <a:ext cx="8215370"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Evaluation</a:t>
            </a:r>
            <a:endParaRPr lang="en-US"/>
          </a:p>
        </p:txBody>
      </p:sp>
      <p:graphicFrame>
        <p:nvGraphicFramePr>
          <p:cNvPr id="5" name="Inhaltsplatzhalter 4"/>
          <p:cNvGraphicFramePr>
            <a:graphicFrameLocks noGrp="1"/>
          </p:cNvGraphicFramePr>
          <p:nvPr>
            <p:ph idx="1"/>
          </p:nvPr>
        </p:nvGraphicFramePr>
        <p:xfrm>
          <a:off x="357188" y="1857374"/>
          <a:ext cx="8229600" cy="2857509"/>
        </p:xfrm>
        <a:graphic>
          <a:graphicData uri="http://schemas.openxmlformats.org/drawingml/2006/table">
            <a:tbl>
              <a:tblPr firstRow="1" bandRow="1">
                <a:tableStyleId>{5C22544A-7EE6-4342-B048-85BDC9FD1C3A}</a:tableStyleId>
              </a:tblPr>
              <a:tblGrid>
                <a:gridCol w="4114800"/>
                <a:gridCol w="4114800"/>
              </a:tblGrid>
              <a:tr h="741644">
                <a:tc>
                  <a:txBody>
                    <a:bodyPr/>
                    <a:lstStyle/>
                    <a:p>
                      <a:r>
                        <a:rPr lang="de-DE" sz="2800" dirty="0" smtClean="0"/>
                        <a:t>Pro</a:t>
                      </a:r>
                      <a:endParaRPr lang="de-DE" sz="2800" dirty="0"/>
                    </a:p>
                  </a:txBody>
                  <a:tcPr>
                    <a:solidFill>
                      <a:srgbClr val="002060"/>
                    </a:solidFill>
                  </a:tcPr>
                </a:tc>
                <a:tc>
                  <a:txBody>
                    <a:bodyPr/>
                    <a:lstStyle/>
                    <a:p>
                      <a:r>
                        <a:rPr lang="de-DE" sz="2800" dirty="0" smtClean="0"/>
                        <a:t>Con</a:t>
                      </a:r>
                      <a:endParaRPr lang="de-DE" sz="2800" dirty="0"/>
                    </a:p>
                  </a:txBody>
                  <a:tcPr>
                    <a:solidFill>
                      <a:srgbClr val="002060"/>
                    </a:solidFill>
                  </a:tcPr>
                </a:tc>
              </a:tr>
              <a:tr h="530784">
                <a:tc>
                  <a:txBody>
                    <a:bodyPr/>
                    <a:lstStyle/>
                    <a:p>
                      <a:r>
                        <a:rPr lang="en-US" noProof="0" dirty="0" err="1" smtClean="0"/>
                        <a:t>Aquisition</a:t>
                      </a:r>
                      <a:r>
                        <a:rPr lang="en-US" noProof="0" dirty="0" smtClean="0"/>
                        <a:t> of </a:t>
                      </a:r>
                      <a:r>
                        <a:rPr lang="en-US" noProof="0" dirty="0" err="1" smtClean="0"/>
                        <a:t>AirTran</a:t>
                      </a:r>
                      <a:r>
                        <a:rPr lang="en-US" baseline="0" noProof="0" dirty="0" smtClean="0"/>
                        <a:t> was </a:t>
                      </a:r>
                      <a:r>
                        <a:rPr lang="en-US" baseline="0" noProof="0" dirty="0" err="1" smtClean="0"/>
                        <a:t>succesfully</a:t>
                      </a:r>
                      <a:endParaRPr lang="en-US" noProof="0" dirty="0"/>
                    </a:p>
                  </a:txBody>
                  <a:tcPr/>
                </a:tc>
                <a:tc>
                  <a:txBody>
                    <a:bodyPr/>
                    <a:lstStyle/>
                    <a:p>
                      <a:r>
                        <a:rPr lang="en-US" noProof="0" smtClean="0"/>
                        <a:t>Financial crisis</a:t>
                      </a:r>
                      <a:endParaRPr lang="en-US" noProof="0"/>
                    </a:p>
                  </a:txBody>
                  <a:tcPr/>
                </a:tc>
              </a:tr>
              <a:tr h="523513">
                <a:tc>
                  <a:txBody>
                    <a:bodyPr/>
                    <a:lstStyle/>
                    <a:p>
                      <a:r>
                        <a:rPr lang="en-US" noProof="0" smtClean="0"/>
                        <a:t>Extension of Soutwest‘s network</a:t>
                      </a:r>
                      <a:endParaRPr lang="en-US" noProof="0"/>
                    </a:p>
                  </a:txBody>
                  <a:tcPr/>
                </a:tc>
                <a:tc>
                  <a:txBody>
                    <a:bodyPr/>
                    <a:lstStyle/>
                    <a:p>
                      <a:r>
                        <a:rPr lang="en-US" noProof="0" smtClean="0"/>
                        <a:t>Increasing fuel costs</a:t>
                      </a:r>
                      <a:endParaRPr lang="en-US" noProof="0"/>
                    </a:p>
                  </a:txBody>
                  <a:tcPr/>
                </a:tc>
              </a:tr>
              <a:tr h="530784">
                <a:tc>
                  <a:txBody>
                    <a:bodyPr/>
                    <a:lstStyle/>
                    <a:p>
                      <a:r>
                        <a:rPr lang="en-US" noProof="0" smtClean="0"/>
                        <a:t>High</a:t>
                      </a:r>
                      <a:r>
                        <a:rPr lang="en-US" baseline="0" noProof="0" smtClean="0"/>
                        <a:t> and increasing revenues</a:t>
                      </a:r>
                      <a:endParaRPr lang="en-US" noProof="0"/>
                    </a:p>
                  </a:txBody>
                  <a:tcPr/>
                </a:tc>
                <a:tc>
                  <a:txBody>
                    <a:bodyPr/>
                    <a:lstStyle/>
                    <a:p>
                      <a:r>
                        <a:rPr lang="en-US" noProof="0" smtClean="0"/>
                        <a:t>High Competition</a:t>
                      </a:r>
                      <a:endParaRPr lang="en-US" noProof="0"/>
                    </a:p>
                  </a:txBody>
                  <a:tcPr/>
                </a:tc>
              </a:tr>
              <a:tr h="530784">
                <a:tc>
                  <a:txBody>
                    <a:bodyPr/>
                    <a:lstStyle/>
                    <a:p>
                      <a:r>
                        <a:rPr lang="en-US" noProof="0" smtClean="0"/>
                        <a:t>Largest low cost carrier</a:t>
                      </a:r>
                      <a:endParaRPr lang="en-US" noProof="0"/>
                    </a:p>
                  </a:txBody>
                  <a:tcPr/>
                </a:tc>
                <a:tc>
                  <a:txBody>
                    <a:bodyPr/>
                    <a:lstStyle/>
                    <a:p>
                      <a:r>
                        <a:rPr lang="en-US" noProof="0" dirty="0" smtClean="0"/>
                        <a:t>Low Margins</a:t>
                      </a:r>
                      <a:endParaRPr lang="en-US" noProof="0" dirty="0"/>
                    </a:p>
                  </a:txBody>
                  <a:tcPr/>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ethix.org/files/2011/01/SW-737.jpg"/>
          <p:cNvPicPr>
            <a:picLocks noChangeAspect="1" noChangeArrowheads="1"/>
          </p:cNvPicPr>
          <p:nvPr/>
        </p:nvPicPr>
        <p:blipFill>
          <a:blip r:embed="rId2" cstate="print"/>
          <a:srcRect/>
          <a:stretch>
            <a:fillRect/>
          </a:stretch>
        </p:blipFill>
        <p:spPr bwMode="auto">
          <a:xfrm>
            <a:off x="0" y="1071546"/>
            <a:ext cx="9144000" cy="5831986"/>
          </a:xfrm>
          <a:prstGeom prst="rect">
            <a:avLst/>
          </a:prstGeom>
          <a:noFill/>
        </p:spPr>
      </p:pic>
      <p:sp>
        <p:nvSpPr>
          <p:cNvPr id="2" name="Titel 1"/>
          <p:cNvSpPr>
            <a:spLocks noGrp="1"/>
          </p:cNvSpPr>
          <p:nvPr>
            <p:ph type="title"/>
          </p:nvPr>
        </p:nvSpPr>
        <p:spPr/>
        <p:txBody>
          <a:bodyPr/>
          <a:lstStyle/>
          <a:p>
            <a:r>
              <a:rPr lang="en-US" smtClean="0"/>
              <a:t>Recommendation</a:t>
            </a:r>
            <a:endParaRPr lang="en-US"/>
          </a:p>
        </p:txBody>
      </p:sp>
      <p:sp>
        <p:nvSpPr>
          <p:cNvPr id="5" name="Rechteck 4"/>
          <p:cNvSpPr/>
          <p:nvPr/>
        </p:nvSpPr>
        <p:spPr>
          <a:xfrm>
            <a:off x="1285852" y="1500174"/>
            <a:ext cx="4714908" cy="1938992"/>
          </a:xfrm>
          <a:prstGeom prst="rect">
            <a:avLst/>
          </a:prstGeom>
          <a:noFill/>
        </p:spPr>
        <p:txBody>
          <a:bodyPr wrap="square" lIns="91440" tIns="45720" rIns="91440" bIns="45720">
            <a:spAutoFit/>
            <a:scene3d>
              <a:camera prst="perspectiveRight"/>
              <a:lightRig rig="threePt" dir="t"/>
            </a:scene3d>
            <a:sp3d extrusionH="57150">
              <a:bevelT w="38100" h="38100"/>
            </a:sp3d>
          </a:bodyPr>
          <a:lstStyle/>
          <a:p>
            <a:pPr algn="ctr"/>
            <a:r>
              <a:rPr lang="en-US" sz="12000" b="1" cap="none" spc="0" smtClean="0">
                <a:ln w="1905"/>
                <a:solidFill>
                  <a:srgbClr val="0070C0"/>
                </a:solidFill>
                <a:effectLst/>
              </a:rPr>
              <a:t>HOLD</a:t>
            </a:r>
            <a:endParaRPr lang="en-US" sz="12000" b="1" cap="none" spc="0">
              <a:ln w="1905"/>
              <a:solidFill>
                <a:srgbClr val="0070C0"/>
              </a:solidFill>
              <a:effectLst/>
            </a:endParaRPr>
          </a:p>
        </p:txBody>
      </p:sp>
      <p:sp>
        <p:nvSpPr>
          <p:cNvPr id="3074" name="AutoShape 2" descr="data:image/jpeg;base64,/9j/4AAQSkZJRgABAQAAAQABAAD/2wCEAAkGBhQSEBQUEhQUFBUVFBQUFBQUFBQUFBAUFBQVFRQQFBUXHCYeFxkkGRQUHy8gIycpLCwsFR4xNTAqNSYsLCkBCQoKDgwOFA8PFywkHBwpKSksLSksLCksNCosMCksLiwvKTAsNSwsKywvKikqKiwpLSwpLCkqKSoxLC4pKSkqLv/AABEIALwBDAMBIgACEQEDEQH/xAAbAAACAwEBAQAAAAAAAAAAAAADBAECBQAGB//EAD8QAAIBAgMFBAgDBwMFAQAAAAECAAMRBBIhBRMxQVEUYXGRBiIyQlKBobEV0fAjQ1NicsHhgpLxM2Nzk6IW/8QAGgEBAQADAQEAAAAAAAAAAAAAAAECAwQFBv/EADIRAAEDAwICCAUEAwAAAAAAAAABAhEDEiEEMUFRBRMyYXGBkfAiocHR4RQVQrFi4vH/2gAMAwEAAhEDEQA/APNGnKlI0aUjdT2DEVKypWNGnKmlKQVtKlY0acoUlAsUkZYcrK7uABIlSIYpKlJSArTrQuSdu5QCtJAhd3OyyAFadaEyyMkApIhMk7JAB2nWhMs7LABkSLQlpFogFLTpa0i0QUrKy8i0kAqZWXIkEQCt5zTrTrSAoTIJlssgiClbybzssm0kFPXbqVKQ5EFlkICYQZWMmnJFKZEEt3INGPijONKWQZ24kGlNDczuziJBltSvOGFmqMPO7PLIMvs0qaE1+zSDhpZIZBomd2aapowTpAM7cSDTjT2gjKQAVkEQpEqVgArSLQuSRlgSCtItDZJXJABWkFYbJIyyACVkZYUrItABZZBWFyyCsFBZZFoUiVKxAB2lSITLOyyQAVp1oTdyckhT2ZoztzGsknJNUmcCu5kihGckkLLJIFtxI3McyScksiBI4ecKEbKyrARJIF93IItCOYrUqTJEIXZ4CpWlGYym7MzRCSVeqYFjGNzONCUgrlkFI1uJPZzKQSKTt3HezSezQBDJKlJo9lndlgGaUkGkZqdm7p3ZO6JBlboyNzNQ4bug2w8hTONGRupodnMg4WAZxpyu7ml2WQ2GgGbupxSPnDyNwJAZ5pyDTmgaYlCO6CiJpGRujHDOkB7G0mdlnZZzm060lROAlwspCMsndy4EsBAA7uUNKNWnWiQJ9llOwTQAnWmVykgQ7AJ3YxHwsuFEtykgzexywwE0dJBMXKIERs8SRgBHC4ld+IlRCC4wIknAiFbEypxMuRgGMCJJwg6STXMDUrRCkwWaiB0gHAlHqd8EZmiEk6oRBMw6SxEqRLBJBs3dKG8KfCQQZSAisqVhcsqy98FAOLC5MzcTj7gBRbU+tfVhyFuA5zTweAbEsTqKCH9o+g4C5AzEXNhw+cNtnDriKK1cPolFcrUTbNSF759PaB5n/M5nahrXo31Xlynx98J3tpKrbjBpYlgRm4HhcHXv01j5YNrYAcrBgPGzEnXjJ2bs1VUVaouD/wBKn/FPxHogPHrwjNYFmJPEm55fTlM21Wve5reG/jyD6TmNa5f5bCZEggRg0ZXczaaT0wMuIkMRLrXnPBskcCywEUGIhFqxAkYnXgg8sGlgF7ybyt5IMAsJaQplhAKzrGXyyQJSAt2Z25jAEsEiRAmcPO7LHt3LbsS3Egz+ySOzTRyiRpFyiDNOElTgZplhKlhFyiEMs4IypwZmoTIluUkGT2IzuxTUIlSstykgy+xyvZZpmnKGmIuEGccMIhRwpxVXdU9KY1d7XuBrYdTobDnboIbGO9dzRw4B+NrgD+i501OnfwmzgdlpTp5UdqRqKCFqaFK9P3lbhfqOYOmk5NVqUpNhF+JfOO+PVfI6aFG5ZXYWpZUC0hTpplD1qZrMzbgGwD1kAtmPEXOl/NLaZR6m/bVMqoABk7W6+0xA4U72ue4AQtTaW8pl6iCmhP7TIbNjai6BQeVMWFzMPGYxqjZm8ABoqqOCqOQE8l71YuMO45nxzz/72lx7ek0nXfE7sf3794DpWarULtrYchYDkFA5ADlCsIfZeFtTv8Rv8uAjJoT1dGyyknfk83pKp1ldUTZuPT8mYVMpu/GaZw8ruJ23HmwVFUThUECDGaWDdhcDTvIF/C8wwhkcHEIrxdlINiLSQZlBBoVJIqRW8kCWBIwa0jfQVpIEQSQi4iFXFwAAl1MkFkYXGQoxgiy2liR0iBI120SwxffEflJzd0WiR/tJ6yd+esRD90tni0SOb2TvIln8Zwc98lokdzSbxLOesnOesWiRy8m8SzHrJzHrECRu8mKBzJ3pkgDFpnYuq1R9zR1dgcx92mvNmPQQG0NrEEU1IzHS5Oi35k8gOf6sTBUKlMVKKtu8Sp3ocH1cUi3IFzytwHDrzmivU6tuN/efBPeDdSZcudi2z6NHD0Xqq7VqLBadSmAPbvYux90cxz9YRfFYnOjK9Q1MKjgozC1WqwGlFWOptfVuX0gziFqZqwzUabrlrqpsK9TiadId41J5XPXXKx2NNRuACgWRB7KLyUfnznkVn2OWcv74x/snNOG/A9vR6Ra0KuGJ8/wTjceahuQBYWUC4CKOCgdIvSplmAHEm3nIUT0GztmClq4vU+H+ED1/nPTl4zlppe9rOZ7leo2hSV3JB5aQUADgAB5SpWSasoak+mRIPhXOlZUgrIyTjUkZ5kYgKQpj4r99oyuJQC5awHM8vPgIDEVVRbsf8noJ53aGONQ/Co1Cjn3kzG1VMtjVx3pFS4AGoe7QfI/4mZW2y+pUKADaxLMbnlfQGBwVEF/WOUc2+G5C5uB4Xv8AKUxVPUAcAAfmwzfay/ITbbBNy349V6L5H85b/wDQ1PhTybX6xPdfq0jd+H/PCXHMkD49JH+BP/r84ZPSfrT8m/MTK3Mg0pbQbq+ktPmrjyP94xT2/RPvEeKmeZFKduotUkIevp7VpHQVF87feaWzMNv3CIy8CWa4IRRqzm3ICfPd1JS6m6kg9RofMSK1eAg93b9dZJnhBWccGYeDGFpbRrLwqN8zf7xCiD24l1njU9Ia45qfFR/a0Zp+lVQcUU+Fx+cCD1gE6085S9MB71M/JgfuI1S9LaR4h1/0g/YyCDZtIKiI0/SCgf3gHirD+0ivt+gvvhv6QT9eEhIHssjLMSt6Ur7iE/1ED7XiVb0jqnhlXwFz9ZnaoPU2iGKxbmotGiA1Q94ITmc3yFzfgJ5t9pVWvd2seIvYeQhNlbRNCoHAVtGUqwurKwsQRMXtcjVt34GTUSUk9Tg8HXp0WOHKPW3uaoUytnplQVVSRYgNe4EY2jj2zOvqJSRQjuoBcFlBfC0W8b+AgcXjkrUbbwmkrKzOKe7WkAtlw9FOJY6/Kefx+OzkADKiiyIOCjn4seJPOfOVqkLLkS7w223+iRhO7f6DR6Ray/4J8+5PqRjsaahGgVVFkQcEXoO/mTzMVC3M4T0GCwIoDMw/an2R/BHxH+fu5eM4XOjxPokRGIiIhGDwQoAMwvVPsr/B/mP8/dy8YekNLnidTAhCT4xkz0ejKUvdUXgeH0zVtptp8XZXwQqTKmcZUz3z5eTp15E6AL7QobxLXsRqPyMwFwjlsoVi3QAk+QnpAJNSldSLkX6G3n1mtXq1PhN7WtVUu2MijsapYhky3HvOiEG4IJzHhpGq+x6WYXqMt7a2p1ALC2uR78oCtspx7Nm+hilSi68VI+WnnPPdqtQ1ctPWp6PSvTFTIfaGzAjAU2ziwuwuoY8dFYAgcJA2NXIuKbtx4AOPpeIttEjhc/OHwm1Ev+0DDoVAbzBI+k6kq11b2PU5XUdO10dZPgh1XAVF9qm6/wBSMvjFwg4eA8r2+838MruL4atmPwLWyt4ZHynyzRQekT3s7BuoqIr2PMHOt7iRdRUZ2mJ5KRunpP7NT1RfpIlRUDjw7wDpaxA6cjDJQU29knQC4ZQW4XIXgO4TSobQw1QHepSBv7genp1GUkfSX/BsK+tOsUPK7JUF/NWHzmSatn8muT5/1Jg7SuTZUXz+4DEqrI65aYVagFMqFFSxuCGc8bAE21vMoYHhx5e7e4OUXHcC2p7jNvG7Dqkeq1Ai+b1Tui5OlznsCePA85k4nZlel7dN17ypsfBhp9Z0U61N+GvSffA0PpPb2mir4W1tRxtz4kAgcNfaH1lOz/35jle48dD5Sxrt46W+XSSMQeg8vH8z5zoyagTYY9Dpx04ShpxtcQPh4XtqbC/EfO58zJWoO+3A6g3Gmp6nQ+cmeRMCJSVyR8BeZvyN1sT7PracODaDrzkCkvO3Q2PverqAber7XkJJ7iwCo7JqOoZUYqSQCBxK8QOtpSps9gNVYeIPK4+4PkZoUKzqFyswANwLgqjaG3Tjby7o8m26y/vL8VGdBe5DD7Uzqes1qog8zuoXstQC+V7Hgcpsfna0ao4bO4HxMB5mxP1mzsvY9SrU31xTpgs2djYAKPUUDi3BRYX4Q9zWJKrBk1qvWESTzQdvGaVHAFSN9+zGl141LdQnL/Vaay4YUlJw4BI0NZ2Teaj3Ev6g04i574B9mqEz1KyXa5yITUqX19rgo+bX7jPIrdIuXFJMc19/36Hu6bolMOrL5J9QON2hnsqjJTTREGtupJ5seZiw1m1s7AU3pP8AsSbfvXqEBf5AqgXY9NYBcUqplXInG7W9d9TqTe9u7ThPIWXbZU91HtpQ3ZENHZ+y9wAzAGqRdVOu5B4Mw5t0HLxl3UX11MwDtBFvcbw8ACSov4g3gV9IxmHqlF52YuR32YfSZN0lRyXHMvSFFjocvnwPV4WlcngLf3hzhfCeVxPpS97ULBRpdlXM5+Ijl4RejtfGVPZccfdUfYCe7pKS0aSIvE+b19dNRWVybJhD1zYXu+sC2HPSY1HCYxuNVh80X8zHaWx63vV2+TMfynVecFow1LuMjJOXZHWrUb/URGFw9tLn5sx/vLcS0RzmdvDA5p2eYmwPvJSuylSHLBTocli3yvpKgyGUEWPCYvRVatq5M6atRyK5McTPOyKDezWZf/JSPfzQn7Sj+jLm5pvSqj+Soub/AGtZvpD1NnkXym/joYq9CoOKk+Gv2nndfq6e6T5fY9r9PoKqfA+PfeJYvAPS0dWS2tmBXyvN7ZnowwVmxlDEWYArUpi275nNmFjoeczq+0qu6anmfKwtlNyPkDw+U1dien+MtuUJA1uWW4UHjcmbErurpCpEHFX0/wCmVFa6UXiJY30foFS2GrmqFNmRqZDqf9JIaZDMVFmDdxsVPzvynpdkYM0h6xUnQeoipmUXtnIHrnU6nWaD5W9oA+IvNn6eU5Ka2apzVzlDxmF2i6nR2F+JBP1HMR3B7edGsGK9DTYqD3FeBm5V2VRbjTHiPV+0Ur+i1JvZZlPfZhNVTTOdvk6KWsazZI98vwDG1C3/AFEpPe9jURULW4gOmUk/OQxwr+1SqUz1p1Mw/wBtQH7wVT0QblUU+II/OCbYtWkACFIJABDcCeE0LSr00+BV9ceh1tr6Ws5UqtSOeyjLbOoH2K5HdVpsPqmYQbbDY+w9F/6aqA+T2Mo2z638M+Yg2wVUXzU2HyvNjdVq2JnPin2gjtLoHr8D48wh2DXH7pz3qMw81vKfg9f+DV/9b/lF96R3fSW7Y3xN5mZ/uNZN2p8zH9qortUGU2DXP7ph3uAg82tGF2ZlvvK9NL8QrGqxt1CXHmZlmvfjINaan9IV3YRETyNrOi9O3tPVfkeg2fiKFOou7Q1Gv7dW1gbaFaa6cepMYxPpKa2GCMFLKjXbIikDOmUIV1ta9/lPLriLG44g3HdaOPtOo4sxQAixYoim2nNRc8JyOdUfl6qqnY1mnoxYiAmeauE2YqgPXuOa0gbM3e3wL9TF6Yaki1Fpuc3s1WQ2v/2xw+evyg7Vn1FNyTzIP3M0dTUdshvdrKfF0GvW2lmsOCj2UXRVHcP7xCqlNgFK6DQdR8+MEuzK7e6B4sPsLwtLZFUE3dU09oDM3eADbL46zbT0VXhg5anSOnakbmRtfZy0gCWuTqKZPrAcixHAd3GYlWoSbme0T0VpcXao56kgX79Bf6xqlsCivBF8T6x+t57NKjY1EVZU+crVuscqokJyQ8TszCNUcBOPDmVH8zdwn0TD0FVFQWsqhfIQW5toOHcLSMp7p0I2DnVZGTSEnJ3mJtm5feCavUB/xMoMR836zsxiK4x+6T2puggpnb6WFWJ3nZ5Sj4eWDTP3vfLrW74A/mkiJCtLitAHgZZW8IkK0uK0kFkbFWW30VDXkMZQNioOkItRZmGvaR22WDGTbpuvSG9Q8RMFcaZb8VtMVaWTfssKjgKyi1msT1GW9rHlxM86Nsjvlk2yO+S0sm0aCniL+OsG2yqR4ovkJnLtodYRdsDrJaEcHbYdH+GvkJX8Eo/AvkJUbYXrCrtIdRJZ3GV68yg2RSHBF/2rLjBqOAX/AGgTvxAdQYVa1+UWxwJM8S28awXNoOAubDwEHl8IS45iQaa9PvBAZXvlSsIaKcx9TICKOX1MsgAxtwBMgMelodrdJTzlkgLOZQ1zDGQLc5ZIANfu+s4PfiDDGuo4WlGrnqJJLBUoO/yMoSvWE3g6gyhxHhEiDEKShSM2nZZZArlnZIzu5IpykFrSRGOzyezQBa84VLRnsUgYDvgAkrGc9QjjeNUsMBGiQRZhElgyd7JzTXXCoRoJZNlLLcSDJpm/T6w7YXTX7Ga9PAoBwkNTXwElxYMYU1HMfMGFpsOizRanTAPAd8zsW1MeywlkgfdqfdEp2dSbBf14xegbn/mPUh4CQpT8IB52+YkHYqfEYwST0nZG7pJECf4Yg94+YhaQVffPnCZlHH6SrVKfSAM0cYvx+Zhzi0+OZ6VqZ5D6Qu4Q69ZFQoZ8eg98QTbUXhmWCfALKnZyfq0YGS7bYUc1gW22eQXzP5TjshT+hA1dhjkbRgmQdXbj8gB5mK1NrVDzt8hDNsdh7/3lDs1+ZU/L/EywTIk+Lc8zKnHVOv0jv4ceh+XCEp4D9GJJBltiKnxGVDN1PmZtvhAeMGcIOg+sklgYyiTliG8IkpXMhR7LJCxQVzCJVJ5ygORIzSgeSV8YBOecKsGwgmEoGTXkGtEys4GCDXaiIWltB+VpniETjKDTTaJ5yK75hximaFJ4cpCiVekw53gd2eg843iHIOhi/wCcSSA1JwOvy/zGBVHL66RerSAOg5X4n84XDH8okozTr8rQ+aBZiFNtJzC9ryAKEHOFWmO7ygMg17hKZ/WEQBwAd30kG/KJhtYR6hFrSQCzrKrTlRVJMMhuDBSCh6zlB63nXgjxgBZEgiUdYIcxlGqDrKMs40heIBDEfowDVBfj+vOTuRwkrh1twlB//9k="/>
          <p:cNvSpPr>
            <a:spLocks noChangeAspect="1" noChangeArrowheads="1"/>
          </p:cNvSpPr>
          <p:nvPr/>
        </p:nvSpPr>
        <p:spPr bwMode="auto">
          <a:xfrm>
            <a:off x="155575" y="-852488"/>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76" name="AutoShape 4" descr="data:image/jpeg;base64,/9j/4AAQSkZJRgABAQAAAQABAAD/2wCEAAkGBhQSEBQUEhQUFBUVFBQUFBQUFBQUFBAUFBQVFRQQFBUXHCYeFxkkGRQUHy8gIycpLCwsFR4xNTAqNSYsLCkBCQoKDgwOFA8PFywkHBwpKSksLSksLCksNCosMCksLiwvKTAsNSwsKywvKikqKiwpLSwpLCkqKSoxLC4pKSkqLv/AABEIALwBDAMBIgACEQEDEQH/xAAbAAACAwEBAQAAAAAAAAAAAAADBAECBQAGB//EAD8QAAIBAgMFBAgDBwMFAQAAAAECAAMRBBIhBRMxQVEUYXGRBiIyQlKBobEV0fAjQ1NicsHhgpLxM2Nzk6IW/8QAGgEBAQADAQEAAAAAAAAAAAAAAAECAwQFBv/EADIRAAEDAwICCAUEAwAAAAAAAAABAhEDEiEEMUFRBRMyYXGBkfAiocHR4RQVQrFi4vH/2gAMAwEAAhEDEQA/APNGnKlI0aUjdT2DEVKypWNGnKmlKQVtKlY0acoUlAsUkZYcrK7uABIlSIYpKlJSArTrQuSdu5QCtJAhd3OyyAFadaEyyMkApIhMk7JAB2nWhMs7LABkSLQlpFogFLTpa0i0QUrKy8i0kAqZWXIkEQCt5zTrTrSAoTIJlssgiClbybzssm0kFPXbqVKQ5EFlkICYQZWMmnJFKZEEt3INGPijONKWQZ24kGlNDczuziJBltSvOGFmqMPO7PLIMvs0qaE1+zSDhpZIZBomd2aapowTpAM7cSDTjT2gjKQAVkEQpEqVgArSLQuSRlgSCtItDZJXJABWkFYbJIyyACVkZYUrItABZZBWFyyCsFBZZFoUiVKxAB2lSITLOyyQAVp1oTdyckhT2ZoztzGsknJNUmcCu5kihGckkLLJIFtxI3McyScksiBI4ecKEbKyrARJIF93IItCOYrUqTJEIXZ4CpWlGYym7MzRCSVeqYFjGNzONCUgrlkFI1uJPZzKQSKTt3HezSezQBDJKlJo9lndlgGaUkGkZqdm7p3ZO6JBlboyNzNQ4bug2w8hTONGRupodnMg4WAZxpyu7ml2WQ2GgGbupxSPnDyNwJAZ5pyDTmgaYlCO6CiJpGRujHDOkB7G0mdlnZZzm060lROAlwspCMsndy4EsBAA7uUNKNWnWiQJ9llOwTQAnWmVykgQ7AJ3YxHwsuFEtykgzexywwE0dJBMXKIERs8SRgBHC4ld+IlRCC4wIknAiFbEypxMuRgGMCJJwg6STXMDUrRCkwWaiB0gHAlHqd8EZmiEk6oRBMw6SxEqRLBJBs3dKG8KfCQQZSAisqVhcsqy98FAOLC5MzcTj7gBRbU+tfVhyFuA5zTweAbEsTqKCH9o+g4C5AzEXNhw+cNtnDriKK1cPolFcrUTbNSF759PaB5n/M5nahrXo31Xlynx98J3tpKrbjBpYlgRm4HhcHXv01j5YNrYAcrBgPGzEnXjJ2bs1VUVaouD/wBKn/FPxHogPHrwjNYFmJPEm55fTlM21Wve5reG/jyD6TmNa5f5bCZEggRg0ZXczaaT0wMuIkMRLrXnPBskcCywEUGIhFqxAkYnXgg8sGlgF7ybyt5IMAsJaQplhAKzrGXyyQJSAt2Z25jAEsEiRAmcPO7LHt3LbsS3Egz+ySOzTRyiRpFyiDNOElTgZplhKlhFyiEMs4IypwZmoTIluUkGT2IzuxTUIlSstykgy+xyvZZpmnKGmIuEGccMIhRwpxVXdU9KY1d7XuBrYdTobDnboIbGO9dzRw4B+NrgD+i501OnfwmzgdlpTp5UdqRqKCFqaFK9P3lbhfqOYOmk5NVqUpNhF+JfOO+PVfI6aFG5ZXYWpZUC0hTpplD1qZrMzbgGwD1kAtmPEXOl/NLaZR6m/bVMqoABk7W6+0xA4U72ue4AQtTaW8pl6iCmhP7TIbNjai6BQeVMWFzMPGYxqjZm8ABoqqOCqOQE8l71YuMO45nxzz/72lx7ek0nXfE7sf3794DpWarULtrYchYDkFA5ADlCsIfZeFtTv8Rv8uAjJoT1dGyyknfk83pKp1ldUTZuPT8mYVMpu/GaZw8ruJ23HmwVFUThUECDGaWDdhcDTvIF/C8wwhkcHEIrxdlINiLSQZlBBoVJIqRW8kCWBIwa0jfQVpIEQSQi4iFXFwAAl1MkFkYXGQoxgiy2liR0iBI120SwxffEflJzd0WiR/tJ6yd+esRD90tni0SOb2TvIln8Zwc98lokdzSbxLOesnOesWiRy8m8SzHrJzHrECRu8mKBzJ3pkgDFpnYuq1R9zR1dgcx92mvNmPQQG0NrEEU1IzHS5Oi35k8gOf6sTBUKlMVKKtu8Sp3ocH1cUi3IFzytwHDrzmivU6tuN/efBPeDdSZcudi2z6NHD0Xqq7VqLBadSmAPbvYux90cxz9YRfFYnOjK9Q1MKjgozC1WqwGlFWOptfVuX0gziFqZqwzUabrlrqpsK9TiadId41J5XPXXKx2NNRuACgWRB7KLyUfnznkVn2OWcv74x/snNOG/A9vR6Ra0KuGJ8/wTjceahuQBYWUC4CKOCgdIvSplmAHEm3nIUT0GztmClq4vU+H+ED1/nPTl4zlppe9rOZ7leo2hSV3JB5aQUADgAB5SpWSasoak+mRIPhXOlZUgrIyTjUkZ5kYgKQpj4r99oyuJQC5awHM8vPgIDEVVRbsf8noJ53aGONQ/Co1Cjn3kzG1VMtjVx3pFS4AGoe7QfI/4mZW2y+pUKADaxLMbnlfQGBwVEF/WOUc2+G5C5uB4Xv8AKUxVPUAcAAfmwzfay/ITbbBNy349V6L5H85b/wDQ1PhTybX6xPdfq0jd+H/PCXHMkD49JH+BP/r84ZPSfrT8m/MTK3Mg0pbQbq+ktPmrjyP94xT2/RPvEeKmeZFKduotUkIevp7VpHQVF87feaWzMNv3CIy8CWa4IRRqzm3ICfPd1JS6m6kg9RofMSK1eAg93b9dZJnhBWccGYeDGFpbRrLwqN8zf7xCiD24l1njU9Ia45qfFR/a0Zp+lVQcUU+Fx+cCD1gE6085S9MB71M/JgfuI1S9LaR4h1/0g/YyCDZtIKiI0/SCgf3gHirD+0ivt+gvvhv6QT9eEhIHssjLMSt6Ur7iE/1ED7XiVb0jqnhlXwFz9ZnaoPU2iGKxbmotGiA1Q94ITmc3yFzfgJ5t9pVWvd2seIvYeQhNlbRNCoHAVtGUqwurKwsQRMXtcjVt34GTUSUk9Tg8HXp0WOHKPW3uaoUytnplQVVSRYgNe4EY2jj2zOvqJSRQjuoBcFlBfC0W8b+AgcXjkrUbbwmkrKzOKe7WkAtlw9FOJY6/Kefx+OzkADKiiyIOCjn4seJPOfOVqkLLkS7w223+iRhO7f6DR6Ray/4J8+5PqRjsaahGgVVFkQcEXoO/mTzMVC3M4T0GCwIoDMw/an2R/BHxH+fu5eM4XOjxPokRGIiIhGDwQoAMwvVPsr/B/mP8/dy8YekNLnidTAhCT4xkz0ejKUvdUXgeH0zVtptp8XZXwQqTKmcZUz3z5eTp15E6AL7QobxLXsRqPyMwFwjlsoVi3QAk+QnpAJNSldSLkX6G3n1mtXq1PhN7WtVUu2MijsapYhky3HvOiEG4IJzHhpGq+x6WYXqMt7a2p1ALC2uR78oCtspx7Nm+hilSi68VI+WnnPPdqtQ1ctPWp6PSvTFTIfaGzAjAU2ziwuwuoY8dFYAgcJA2NXIuKbtx4AOPpeIttEjhc/OHwm1Ev+0DDoVAbzBI+k6kq11b2PU5XUdO10dZPgh1XAVF9qm6/wBSMvjFwg4eA8r2+838MruL4atmPwLWyt4ZHynyzRQekT3s7BuoqIr2PMHOt7iRdRUZ2mJ5KRunpP7NT1RfpIlRUDjw7wDpaxA6cjDJQU29knQC4ZQW4XIXgO4TSobQw1QHepSBv7genp1GUkfSX/BsK+tOsUPK7JUF/NWHzmSatn8muT5/1Jg7SuTZUXz+4DEqrI65aYVagFMqFFSxuCGc8bAE21vMoYHhx5e7e4OUXHcC2p7jNvG7Dqkeq1Ai+b1Tui5OlznsCePA85k4nZlel7dN17ypsfBhp9Z0U61N+GvSffA0PpPb2mir4W1tRxtz4kAgcNfaH1lOz/35jle48dD5Sxrt46W+XSSMQeg8vH8z5zoyagTYY9Dpx04ShpxtcQPh4XtqbC/EfO58zJWoO+3A6g3Gmp6nQ+cmeRMCJSVyR8BeZvyN1sT7PracODaDrzkCkvO3Q2PverqAber7XkJJ7iwCo7JqOoZUYqSQCBxK8QOtpSps9gNVYeIPK4+4PkZoUKzqFyswANwLgqjaG3Tjby7o8m26y/vL8VGdBe5DD7Uzqes1qog8zuoXstQC+V7Hgcpsfna0ao4bO4HxMB5mxP1mzsvY9SrU31xTpgs2djYAKPUUDi3BRYX4Q9zWJKrBk1qvWESTzQdvGaVHAFSN9+zGl141LdQnL/Vaay4YUlJw4BI0NZ2Teaj3Ev6g04i574B9mqEz1KyXa5yITUqX19rgo+bX7jPIrdIuXFJMc19/36Hu6bolMOrL5J9QON2hnsqjJTTREGtupJ5seZiw1m1s7AU3pP8AsSbfvXqEBf5AqgXY9NYBcUqplXInG7W9d9TqTe9u7ThPIWXbZU91HtpQ3ZENHZ+y9wAzAGqRdVOu5B4Mw5t0HLxl3UX11MwDtBFvcbw8ACSov4g3gV9IxmHqlF52YuR32YfSZN0lRyXHMvSFFjocvnwPV4WlcngLf3hzhfCeVxPpS97ULBRpdlXM5+Ijl4RejtfGVPZccfdUfYCe7pKS0aSIvE+b19dNRWVybJhD1zYXu+sC2HPSY1HCYxuNVh80X8zHaWx63vV2+TMfynVecFow1LuMjJOXZHWrUb/URGFw9tLn5sx/vLcS0RzmdvDA5p2eYmwPvJSuylSHLBTocli3yvpKgyGUEWPCYvRVatq5M6atRyK5McTPOyKDezWZf/JSPfzQn7Sj+jLm5pvSqj+Soub/AGtZvpD1NnkXym/joYq9CoOKk+Gv2nndfq6e6T5fY9r9PoKqfA+PfeJYvAPS0dWS2tmBXyvN7ZnowwVmxlDEWYArUpi275nNmFjoeczq+0qu6anmfKwtlNyPkDw+U1dien+MtuUJA1uWW4UHjcmbErurpCpEHFX0/wCmVFa6UXiJY30foFS2GrmqFNmRqZDqf9JIaZDMVFmDdxsVPzvynpdkYM0h6xUnQeoipmUXtnIHrnU6nWaD5W9oA+IvNn6eU5Ka2apzVzlDxmF2i6nR2F+JBP1HMR3B7edGsGK9DTYqD3FeBm5V2VRbjTHiPV+0Ur+i1JvZZlPfZhNVTTOdvk6KWsazZI98vwDG1C3/AFEpPe9jURULW4gOmUk/OQxwr+1SqUz1p1Mw/wBtQH7wVT0QblUU+II/OCbYtWkACFIJABDcCeE0LSr00+BV9ceh1tr6Ws5UqtSOeyjLbOoH2K5HdVpsPqmYQbbDY+w9F/6aqA+T2Mo2z638M+Yg2wVUXzU2HyvNjdVq2JnPin2gjtLoHr8D48wh2DXH7pz3qMw81vKfg9f+DV/9b/lF96R3fSW7Y3xN5mZ/uNZN2p8zH9qortUGU2DXP7ph3uAg82tGF2ZlvvK9NL8QrGqxt1CXHmZlmvfjINaan9IV3YRETyNrOi9O3tPVfkeg2fiKFOou7Q1Gv7dW1gbaFaa6cepMYxPpKa2GCMFLKjXbIikDOmUIV1ta9/lPLriLG44g3HdaOPtOo4sxQAixYoim2nNRc8JyOdUfl6qqnY1mnoxYiAmeauE2YqgPXuOa0gbM3e3wL9TF6Yaki1Fpuc3s1WQ2v/2xw+evyg7Vn1FNyTzIP3M0dTUdshvdrKfF0GvW2lmsOCj2UXRVHcP7xCqlNgFK6DQdR8+MEuzK7e6B4sPsLwtLZFUE3dU09oDM3eADbL46zbT0VXhg5anSOnakbmRtfZy0gCWuTqKZPrAcixHAd3GYlWoSbme0T0VpcXao56kgX79Bf6xqlsCivBF8T6x+t57NKjY1EVZU+crVuscqokJyQ8TszCNUcBOPDmVH8zdwn0TD0FVFQWsqhfIQW5toOHcLSMp7p0I2DnVZGTSEnJ3mJtm5feCavUB/xMoMR836zsxiK4x+6T2puggpnb6WFWJ3nZ5Sj4eWDTP3vfLrW74A/mkiJCtLitAHgZZW8IkK0uK0kFkbFWW30VDXkMZQNioOkItRZmGvaR22WDGTbpuvSG9Q8RMFcaZb8VtMVaWTfssKjgKyi1msT1GW9rHlxM86Nsjvlk2yO+S0sm0aCniL+OsG2yqR4ovkJnLtodYRdsDrJaEcHbYdH+GvkJX8Eo/AvkJUbYXrCrtIdRJZ3GV68yg2RSHBF/2rLjBqOAX/AGgTvxAdQYVa1+UWxwJM8S28awXNoOAubDwEHl8IS45iQaa9PvBAZXvlSsIaKcx9TICKOX1MsgAxtwBMgMelodrdJTzlkgLOZQ1zDGQLc5ZIANfu+s4PfiDDGuo4WlGrnqJJLBUoO/yMoSvWE3g6gyhxHhEiDEKShSM2nZZZArlnZIzu5IpykFrSRGOzyezQBa84VLRnsUgYDvgAkrGc9QjjeNUsMBGiQRZhElgyd7JzTXXCoRoJZNlLLcSDJpm/T6w7YXTX7Ga9PAoBwkNTXwElxYMYU1HMfMGFpsOizRanTAPAd8zsW1MeywlkgfdqfdEp2dSbBf14xegbn/mPUh4CQpT8IB52+YkHYqfEYwST0nZG7pJECf4Yg94+YhaQVffPnCZlHH6SrVKfSAM0cYvx+Zhzi0+OZ6VqZ5D6Qu4Q69ZFQoZ8eg98QTbUXhmWCfALKnZyfq0YGS7bYUc1gW22eQXzP5TjshT+hA1dhjkbRgmQdXbj8gB5mK1NrVDzt8hDNsdh7/3lDs1+ZU/L/EywTIk+Lc8zKnHVOv0jv4ceh+XCEp4D9GJJBltiKnxGVDN1PmZtvhAeMGcIOg+sklgYyiTliG8IkpXMhR7LJCxQVzCJVJ5ygORIzSgeSV8YBOecKsGwgmEoGTXkGtEys4GCDXaiIWltB+VpniETjKDTTaJ5yK75hximaFJ4cpCiVekw53gd2eg843iHIOhi/wCcSSA1JwOvy/zGBVHL66RerSAOg5X4n84XDH8okozTr8rQ+aBZiFNtJzC9ryAKEHOFWmO7ygMg17hKZ/WEQBwAd30kG/KJhtYR6hFrSQCzrKrTlRVJMMhuDBSCh6zlB63nXgjxgBZEgiUdYIcxlGqDrKMs40heIBDEfowDVBfj+vOTuRwkrh1twlB//9k="/>
          <p:cNvSpPr>
            <a:spLocks noChangeAspect="1" noChangeArrowheads="1"/>
          </p:cNvSpPr>
          <p:nvPr/>
        </p:nvSpPr>
        <p:spPr bwMode="auto">
          <a:xfrm>
            <a:off x="155575" y="-852488"/>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descr="http://www.qfvolleyball.com/wp-content/uploads/2011/09/CathayPacific_Logo.jpg"/>
          <p:cNvSpPr>
            <a:spLocks noChangeAspect="1" noChangeArrowheads="1"/>
          </p:cNvSpPr>
          <p:nvPr/>
        </p:nvSpPr>
        <p:spPr bwMode="auto">
          <a:xfrm>
            <a:off x="63500" y="-136525"/>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9940" name="AutoShape 4" descr="http://t0.gstatic.com/images?q=tbn:ANd9GcT9fs6n0J-3JWVOKE0-dHo0BxUuUbd4AH8nhl4CWQnuTarZG01MxA"/>
          <p:cNvSpPr>
            <a:spLocks noChangeAspect="1" noChangeArrowheads="1"/>
          </p:cNvSpPr>
          <p:nvPr/>
        </p:nvSpPr>
        <p:spPr bwMode="auto">
          <a:xfrm>
            <a:off x="63500" y="-136525"/>
            <a:ext cx="2457450" cy="1857375"/>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39942" name="Picture 6"/>
          <p:cNvPicPr>
            <a:picLocks noChangeAspect="1" noChangeArrowheads="1"/>
          </p:cNvPicPr>
          <p:nvPr/>
        </p:nvPicPr>
        <p:blipFill>
          <a:blip r:embed="rId2" cstate="print"/>
          <a:srcRect/>
          <a:stretch>
            <a:fillRect/>
          </a:stretch>
        </p:blipFill>
        <p:spPr bwMode="auto">
          <a:xfrm>
            <a:off x="-1" y="3357562"/>
            <a:ext cx="6643703" cy="3500439"/>
          </a:xfrm>
          <a:prstGeom prst="rect">
            <a:avLst/>
          </a:prstGeom>
          <a:noFill/>
          <a:ln w="9525">
            <a:noFill/>
            <a:miter lim="800000"/>
            <a:headEnd/>
            <a:tailEnd/>
          </a:ln>
          <a:effectLst/>
        </p:spPr>
      </p:pic>
      <p:pic>
        <p:nvPicPr>
          <p:cNvPr id="39943" name="Picture 7"/>
          <p:cNvPicPr>
            <a:picLocks noChangeAspect="1" noChangeArrowheads="1"/>
          </p:cNvPicPr>
          <p:nvPr/>
        </p:nvPicPr>
        <p:blipFill>
          <a:blip r:embed="rId3" cstate="print"/>
          <a:srcRect/>
          <a:stretch>
            <a:fillRect/>
          </a:stretch>
        </p:blipFill>
        <p:spPr bwMode="auto">
          <a:xfrm>
            <a:off x="-1" y="0"/>
            <a:ext cx="9144001" cy="3318387"/>
          </a:xfrm>
          <a:prstGeom prst="rect">
            <a:avLst/>
          </a:prstGeom>
          <a:noFill/>
          <a:ln w="9525">
            <a:noFill/>
            <a:miter lim="800000"/>
            <a:headEnd/>
            <a:tailEnd/>
          </a:ln>
          <a:effectLst/>
        </p:spPr>
      </p:pic>
      <p:pic>
        <p:nvPicPr>
          <p:cNvPr id="39944" name="Picture 8"/>
          <p:cNvPicPr>
            <a:picLocks noChangeAspect="1" noChangeArrowheads="1"/>
          </p:cNvPicPr>
          <p:nvPr/>
        </p:nvPicPr>
        <p:blipFill>
          <a:blip r:embed="rId4" cstate="print"/>
          <a:srcRect/>
          <a:stretch>
            <a:fillRect/>
          </a:stretch>
        </p:blipFill>
        <p:spPr bwMode="auto">
          <a:xfrm>
            <a:off x="6643702" y="3386998"/>
            <a:ext cx="2500298" cy="3471002"/>
          </a:xfrm>
          <a:prstGeom prst="rect">
            <a:avLst/>
          </a:prstGeom>
          <a:noFill/>
          <a:ln w="9525">
            <a:noFill/>
            <a:miter lim="800000"/>
            <a:headEnd/>
            <a:tailEnd/>
          </a:ln>
          <a:effectLst/>
        </p:spPr>
      </p:pic>
    </p:spTree>
    <p:extLst>
      <p:ext uri="{BB962C8B-B14F-4D97-AF65-F5344CB8AC3E}">
        <p14:creationId xmlns:p14="http://schemas.microsoft.com/office/powerpoint/2010/main" val="1813402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History and Regulations</a:t>
            </a:r>
          </a:p>
        </p:txBody>
      </p:sp>
      <p:sp>
        <p:nvSpPr>
          <p:cNvPr id="3" name="Content Placeholder 2"/>
          <p:cNvSpPr>
            <a:spLocks noGrp="1"/>
          </p:cNvSpPr>
          <p:nvPr>
            <p:ph idx="1"/>
          </p:nvPr>
        </p:nvSpPr>
        <p:spPr>
          <a:xfrm>
            <a:off x="428596" y="1428736"/>
            <a:ext cx="8229600" cy="4525963"/>
          </a:xfrm>
        </p:spPr>
        <p:txBody>
          <a:bodyPr/>
          <a:lstStyle/>
          <a:p>
            <a:pPr marL="0" indent="0">
              <a:buNone/>
            </a:pPr>
            <a:r>
              <a:rPr lang="en-US" b="1" dirty="0" smtClean="0"/>
              <a:t>After WW II:</a:t>
            </a:r>
          </a:p>
          <a:p>
            <a:r>
              <a:rPr lang="en-US" altLang="zh-CN" sz="2200" dirty="0"/>
              <a:t>Open skies competition for international routes</a:t>
            </a:r>
          </a:p>
          <a:p>
            <a:r>
              <a:rPr lang="en-US" altLang="zh-CN" sz="2200" dirty="0"/>
              <a:t>Open skies refers to the Air Transport Agreement which</a:t>
            </a:r>
          </a:p>
          <a:p>
            <a:pPr lvl="1"/>
            <a:r>
              <a:rPr lang="en-US" altLang="zh-CN" sz="1800" dirty="0"/>
              <a:t>Liberalizes the rules for international aviation markets and minimizes government intervention</a:t>
            </a:r>
          </a:p>
          <a:p>
            <a:pPr lvl="1"/>
            <a:r>
              <a:rPr lang="en-US" sz="1800" dirty="0"/>
              <a:t>Adjusts the regime under which military and  other state-based flights may be permitted</a:t>
            </a:r>
            <a:endParaRPr lang="en-CA" sz="1800" dirty="0"/>
          </a:p>
          <a:p>
            <a:pPr marL="0" indent="0">
              <a:buNone/>
            </a:pPr>
            <a:endParaRPr lang="zh-CN" altLang="en-US" dirty="0"/>
          </a:p>
          <a:p>
            <a:pPr marL="0" indent="0">
              <a:buNone/>
            </a:pPr>
            <a:endParaRPr lang="en-US" dirty="0"/>
          </a:p>
        </p:txBody>
      </p:sp>
      <p:pic>
        <p:nvPicPr>
          <p:cNvPr id="4" name="Picture 7" descr="airline route (WWII).png"/>
          <p:cNvPicPr>
            <a:picLocks noChangeAspect="1"/>
          </p:cNvPicPr>
          <p:nvPr/>
        </p:nvPicPr>
        <p:blipFill>
          <a:blip r:embed="rId2" cstate="print"/>
          <a:srcRect/>
          <a:stretch>
            <a:fillRect/>
          </a:stretch>
        </p:blipFill>
        <p:spPr bwMode="auto">
          <a:xfrm>
            <a:off x="2394512" y="4271961"/>
            <a:ext cx="4677818" cy="2376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76852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Stock information</a:t>
            </a:r>
            <a:endParaRPr lang="en-US" sz="4800" dirty="0"/>
          </a:p>
        </p:txBody>
      </p:sp>
      <p:sp>
        <p:nvSpPr>
          <p:cNvPr id="22" name="Inhaltsplatzhalter 21"/>
          <p:cNvSpPr>
            <a:spLocks noGrp="1"/>
          </p:cNvSpPr>
          <p:nvPr>
            <p:ph idx="1"/>
          </p:nvPr>
        </p:nvSpPr>
        <p:spPr/>
        <p:txBody>
          <a:bodyPr/>
          <a:lstStyle/>
          <a:p>
            <a:endParaRPr lang="de-DE"/>
          </a:p>
        </p:txBody>
      </p:sp>
      <p:pic>
        <p:nvPicPr>
          <p:cNvPr id="216066" name="Picture 2"/>
          <p:cNvPicPr>
            <a:picLocks noChangeAspect="1" noChangeArrowheads="1"/>
          </p:cNvPicPr>
          <p:nvPr/>
        </p:nvPicPr>
        <p:blipFill>
          <a:blip r:embed="rId2" cstate="print"/>
          <a:srcRect l="59585" t="32459" r="2591" b="23913"/>
          <a:stretch>
            <a:fillRect/>
          </a:stretch>
        </p:blipFill>
        <p:spPr bwMode="auto">
          <a:xfrm>
            <a:off x="0" y="1142984"/>
            <a:ext cx="9144000" cy="5605436"/>
          </a:xfrm>
          <a:prstGeom prst="rect">
            <a:avLst/>
          </a:prstGeom>
          <a:noFill/>
          <a:ln w="9525">
            <a:noFill/>
            <a:miter lim="800000"/>
            <a:headEnd/>
            <a:tailEnd/>
          </a:ln>
          <a:effectLst/>
        </p:spPr>
      </p:pic>
    </p:spTree>
    <p:extLst>
      <p:ext uri="{BB962C8B-B14F-4D97-AF65-F5344CB8AC3E}">
        <p14:creationId xmlns:p14="http://schemas.microsoft.com/office/powerpoint/2010/main" val="19205009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Information (ADR)</a:t>
            </a:r>
            <a:endParaRPr lang="en-US" dirty="0"/>
          </a:p>
        </p:txBody>
      </p:sp>
      <p:grpSp>
        <p:nvGrpSpPr>
          <p:cNvPr id="9" name="Group 16"/>
          <p:cNvGrpSpPr/>
          <p:nvPr/>
        </p:nvGrpSpPr>
        <p:grpSpPr>
          <a:xfrm>
            <a:off x="0" y="1209893"/>
            <a:ext cx="9144000" cy="5636808"/>
            <a:chOff x="0" y="1268760"/>
            <a:chExt cx="9144000" cy="5636808"/>
          </a:xfrm>
        </p:grpSpPr>
        <p:pic>
          <p:nvPicPr>
            <p:cNvPr id="10" name="Picture 7" descr="Screen Shot 2012-11-05 at 12.19.16 AM.png"/>
            <p:cNvPicPr>
              <a:picLocks noChangeAspect="1"/>
            </p:cNvPicPr>
            <p:nvPr/>
          </p:nvPicPr>
          <p:blipFill rotWithShape="1">
            <a:blip r:embed="rId2" cstate="print">
              <a:extLst>
                <a:ext uri="{28A0092B-C50C-407E-A947-70E740481C1C}">
                  <a14:useLocalDpi xmlns:a14="http://schemas.microsoft.com/office/drawing/2010/main" val="0"/>
                </a:ext>
              </a:extLst>
            </a:blip>
            <a:srcRect b="9655"/>
            <a:stretch/>
          </p:blipFill>
          <p:spPr>
            <a:xfrm>
              <a:off x="0" y="1268760"/>
              <a:ext cx="9144000" cy="913761"/>
            </a:xfrm>
            <a:prstGeom prst="rect">
              <a:avLst/>
            </a:prstGeom>
          </p:spPr>
        </p:pic>
        <p:grpSp>
          <p:nvGrpSpPr>
            <p:cNvPr id="11" name="Group 10"/>
            <p:cNvGrpSpPr/>
            <p:nvPr/>
          </p:nvGrpSpPr>
          <p:grpSpPr>
            <a:xfrm>
              <a:off x="0" y="2181875"/>
              <a:ext cx="3915554" cy="4672249"/>
              <a:chOff x="107504" y="2185751"/>
              <a:chExt cx="3915554" cy="4672249"/>
            </a:xfrm>
          </p:grpSpPr>
          <p:pic>
            <p:nvPicPr>
              <p:cNvPr id="14" name="Picture 8" descr="Screen Shot 2012-11-05 at 12.19.37 AM.png"/>
              <p:cNvPicPr>
                <a:picLocks noChangeAspect="1"/>
              </p:cNvPicPr>
              <p:nvPr/>
            </p:nvPicPr>
            <p:blipFill rotWithShape="1">
              <a:blip r:embed="rId3" cstate="print">
                <a:extLst>
                  <a:ext uri="{28A0092B-C50C-407E-A947-70E740481C1C}">
                    <a14:useLocalDpi xmlns:a14="http://schemas.microsoft.com/office/drawing/2010/main" val="0"/>
                  </a:ext>
                </a:extLst>
              </a:blip>
              <a:srcRect l="76796" t="4597" r="208" b="4566"/>
              <a:stretch/>
            </p:blipFill>
            <p:spPr>
              <a:xfrm>
                <a:off x="2771800" y="2185751"/>
                <a:ext cx="1251258" cy="4672249"/>
              </a:xfrm>
              <a:prstGeom prst="rect">
                <a:avLst/>
              </a:prstGeom>
            </p:spPr>
          </p:pic>
          <p:pic>
            <p:nvPicPr>
              <p:cNvPr id="15" name="Picture 9" descr="Screen Shot 2012-11-05 at 12.19.37 AM.png"/>
              <p:cNvPicPr>
                <a:picLocks noChangeAspect="1"/>
              </p:cNvPicPr>
              <p:nvPr/>
            </p:nvPicPr>
            <p:blipFill rotWithShape="1">
              <a:blip r:embed="rId3" cstate="print">
                <a:extLst>
                  <a:ext uri="{28A0092B-C50C-407E-A947-70E740481C1C}">
                    <a14:useLocalDpi xmlns:a14="http://schemas.microsoft.com/office/drawing/2010/main" val="0"/>
                  </a:ext>
                </a:extLst>
              </a:blip>
              <a:srcRect t="4597" r="50663" b="4566"/>
              <a:stretch/>
            </p:blipFill>
            <p:spPr>
              <a:xfrm>
                <a:off x="107504" y="2185751"/>
                <a:ext cx="2684510" cy="4672249"/>
              </a:xfrm>
              <a:prstGeom prst="rect">
                <a:avLst/>
              </a:prstGeom>
            </p:spPr>
          </p:pic>
        </p:grpSp>
        <p:pic>
          <p:nvPicPr>
            <p:cNvPr id="12" name="Picture 11" descr="Screen Shot 2012-11-05 at 12.18.41 AM.png"/>
            <p:cNvPicPr>
              <a:picLocks noChangeAspect="1"/>
            </p:cNvPicPr>
            <p:nvPr/>
          </p:nvPicPr>
          <p:blipFill rotWithShape="1">
            <a:blip r:embed="rId4" cstate="print">
              <a:extLst>
                <a:ext uri="{28A0092B-C50C-407E-A947-70E740481C1C}">
                  <a14:useLocalDpi xmlns:a14="http://schemas.microsoft.com/office/drawing/2010/main" val="0"/>
                </a:ext>
              </a:extLst>
            </a:blip>
            <a:srcRect l="1206" t="3553" r="3194" b="22916"/>
            <a:stretch/>
          </p:blipFill>
          <p:spPr>
            <a:xfrm>
              <a:off x="3923928" y="2924944"/>
              <a:ext cx="5220072" cy="3980624"/>
            </a:xfrm>
            <a:prstGeom prst="rect">
              <a:avLst/>
            </a:prstGeom>
          </p:spPr>
        </p:pic>
        <p:pic>
          <p:nvPicPr>
            <p:cNvPr id="13" name="Picture 15" descr="Screen Shot 2012-11-05 at 12.18.41 AM.png"/>
            <p:cNvPicPr>
              <a:picLocks noChangeAspect="1"/>
            </p:cNvPicPr>
            <p:nvPr/>
          </p:nvPicPr>
          <p:blipFill rotWithShape="1">
            <a:blip r:embed="rId4" cstate="print">
              <a:extLst>
                <a:ext uri="{28A0092B-C50C-407E-A947-70E740481C1C}">
                  <a14:useLocalDpi xmlns:a14="http://schemas.microsoft.com/office/drawing/2010/main" val="0"/>
                </a:ext>
              </a:extLst>
            </a:blip>
            <a:srcRect t="85119" b="2690"/>
            <a:stretch/>
          </p:blipFill>
          <p:spPr>
            <a:xfrm>
              <a:off x="3914855" y="2191723"/>
              <a:ext cx="5220072" cy="718103"/>
            </a:xfrm>
            <a:prstGeom prst="rect">
              <a:avLst/>
            </a:prstGeom>
          </p:spPr>
        </p:pic>
      </p:grpSp>
    </p:spTree>
    <p:extLst>
      <p:ext uri="{BB962C8B-B14F-4D97-AF65-F5344CB8AC3E}">
        <p14:creationId xmlns:p14="http://schemas.microsoft.com/office/powerpoint/2010/main" val="21215939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Stock Price Movement</a:t>
            </a:r>
            <a:endParaRPr lang="en-US" dirty="0"/>
          </a:p>
        </p:txBody>
      </p:sp>
      <p:pic>
        <p:nvPicPr>
          <p:cNvPr id="3" name="Content Placeholder 2" descr="1yr_sma20_sma100.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071546"/>
            <a:ext cx="9144000" cy="5786454"/>
          </a:xfrm>
        </p:spPr>
      </p:pic>
    </p:spTree>
    <p:extLst>
      <p:ext uri="{BB962C8B-B14F-4D97-AF65-F5344CB8AC3E}">
        <p14:creationId xmlns:p14="http://schemas.microsoft.com/office/powerpoint/2010/main" val="23059423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Stock Price Movement </a:t>
            </a:r>
            <a:endParaRPr lang="en-US" dirty="0"/>
          </a:p>
        </p:txBody>
      </p:sp>
      <p:pic>
        <p:nvPicPr>
          <p:cNvPr id="4" name="Content Placeholder 3" descr="5yr_sma20_sma100.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071546"/>
            <a:ext cx="9144000" cy="5786453"/>
          </a:xfrm>
        </p:spPr>
      </p:pic>
    </p:spTree>
    <p:extLst>
      <p:ext uri="{BB962C8B-B14F-4D97-AF65-F5344CB8AC3E}">
        <p14:creationId xmlns:p14="http://schemas.microsoft.com/office/powerpoint/2010/main" val="12390689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Year Stock Price Movement</a:t>
            </a:r>
            <a:endParaRPr lang="en-US" dirty="0"/>
          </a:p>
        </p:txBody>
      </p:sp>
      <p:pic>
        <p:nvPicPr>
          <p:cNvPr id="4" name="Content Placeholder 3" descr="Screen Shot 2012-10-28 at 1.44.17 P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071546"/>
            <a:ext cx="9144000" cy="5786454"/>
          </a:xfrm>
        </p:spPr>
      </p:pic>
    </p:spTree>
    <p:extLst>
      <p:ext uri="{BB962C8B-B14F-4D97-AF65-F5344CB8AC3E}">
        <p14:creationId xmlns:p14="http://schemas.microsoft.com/office/powerpoint/2010/main" val="21868075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a:t>
            </a:r>
            <a:r>
              <a:rPr lang="en-US" dirty="0" err="1" smtClean="0"/>
              <a:t>Hangseng</a:t>
            </a:r>
            <a:r>
              <a:rPr lang="en-US" dirty="0" smtClean="0"/>
              <a:t> Index</a:t>
            </a:r>
            <a:endParaRPr lang="en-US" dirty="0"/>
          </a:p>
        </p:txBody>
      </p:sp>
      <p:pic>
        <p:nvPicPr>
          <p:cNvPr id="4" name="Content Placeholder 3" descr="5yr_HSI_20_100.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071546"/>
            <a:ext cx="9144000" cy="5786454"/>
          </a:xfrm>
        </p:spPr>
      </p:pic>
    </p:spTree>
    <p:extLst>
      <p:ext uri="{BB962C8B-B14F-4D97-AF65-F5344CB8AC3E}">
        <p14:creationId xmlns:p14="http://schemas.microsoft.com/office/powerpoint/2010/main" val="16677439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704" y="0"/>
            <a:ext cx="8229600" cy="1143000"/>
          </a:xfrm>
        </p:spPr>
        <p:txBody>
          <a:bodyPr>
            <a:noAutofit/>
          </a:bodyPr>
          <a:lstStyle/>
          <a:p>
            <a:pPr algn="ctr"/>
            <a:r>
              <a:rPr lang="en-US" sz="7200" b="1" dirty="0" smtClean="0">
                <a:solidFill>
                  <a:schemeClr val="tx1"/>
                </a:solidFill>
              </a:rPr>
              <a:t>Background</a:t>
            </a:r>
            <a:r>
              <a:rPr lang="en-US" sz="7200" b="1" dirty="0" smtClean="0">
                <a:solidFill>
                  <a:schemeClr val="accent5">
                    <a:lumMod val="75000"/>
                  </a:schemeClr>
                </a:solidFill>
              </a:rPr>
              <a:t> </a:t>
            </a:r>
            <a:endParaRPr lang="en-US" sz="7200" b="1" dirty="0">
              <a:solidFill>
                <a:schemeClr val="accent5">
                  <a:lumMod val="75000"/>
                </a:schemeClr>
              </a:solidFill>
            </a:endParaRPr>
          </a:p>
        </p:txBody>
      </p:sp>
      <p:pic>
        <p:nvPicPr>
          <p:cNvPr id="5" name="Picture 4"/>
          <p:cNvPicPr>
            <a:picLocks noChangeAspect="1"/>
          </p:cNvPicPr>
          <p:nvPr/>
        </p:nvPicPr>
        <p:blipFill>
          <a:blip r:embed="rId2" cstate="print"/>
          <a:stretch>
            <a:fillRect/>
          </a:stretch>
        </p:blipFill>
        <p:spPr>
          <a:xfrm>
            <a:off x="323528" y="1340768"/>
            <a:ext cx="4157616" cy="27689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Picture 6"/>
          <p:cNvPicPr>
            <a:picLocks noChangeAspect="1"/>
          </p:cNvPicPr>
          <p:nvPr/>
        </p:nvPicPr>
        <p:blipFill>
          <a:blip r:embed="rId3" cstate="print"/>
          <a:stretch>
            <a:fillRect/>
          </a:stretch>
        </p:blipFill>
        <p:spPr>
          <a:xfrm>
            <a:off x="3923928" y="3356992"/>
            <a:ext cx="4927476" cy="3284984"/>
          </a:xfrm>
          <a:prstGeom prst="ellipse">
            <a:avLst/>
          </a:prstGeom>
          <a:ln>
            <a:noFill/>
          </a:ln>
          <a:effectLst>
            <a:softEdge rad="112500"/>
          </a:effectLst>
        </p:spPr>
      </p:pic>
    </p:spTree>
    <p:extLst>
      <p:ext uri="{BB962C8B-B14F-4D97-AF65-F5344CB8AC3E}">
        <p14:creationId xmlns:p14="http://schemas.microsoft.com/office/powerpoint/2010/main" val="36593105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SWOT Analysis</a:t>
            </a:r>
            <a:endParaRPr lang="en-US" dirty="0">
              <a:solidFill>
                <a:schemeClr val="tx1">
                  <a:lumMod val="95000"/>
                  <a:lumOff val="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3232021"/>
              </p:ext>
            </p:extLst>
          </p:nvPr>
        </p:nvGraphicFramePr>
        <p:xfrm>
          <a:off x="0" y="1071546"/>
          <a:ext cx="9144000" cy="5786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75058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Company</a:t>
            </a:r>
            <a:r>
              <a:rPr lang="en-US" dirty="0" smtClean="0">
                <a:solidFill>
                  <a:schemeClr val="accent5">
                    <a:lumMod val="75000"/>
                  </a:schemeClr>
                </a:solidFill>
              </a:rPr>
              <a:t> </a:t>
            </a:r>
            <a:r>
              <a:rPr lang="en-US" dirty="0" smtClean="0">
                <a:solidFill>
                  <a:schemeClr val="tx1"/>
                </a:solidFill>
              </a:rPr>
              <a:t>Profile</a:t>
            </a:r>
            <a:endParaRPr lang="en-US" dirty="0">
              <a:solidFill>
                <a:schemeClr val="tx1"/>
              </a:solidFill>
            </a:endParaRPr>
          </a:p>
        </p:txBody>
      </p:sp>
      <p:sp>
        <p:nvSpPr>
          <p:cNvPr id="3" name="Content Placeholder 2"/>
          <p:cNvSpPr>
            <a:spLocks noGrp="1"/>
          </p:cNvSpPr>
          <p:nvPr>
            <p:ph idx="1"/>
          </p:nvPr>
        </p:nvSpPr>
        <p:spPr>
          <a:xfrm>
            <a:off x="428596" y="1571613"/>
            <a:ext cx="8229600" cy="4811716"/>
          </a:xfrm>
        </p:spPr>
        <p:txBody>
          <a:bodyPr>
            <a:normAutofit fontScale="92500" lnSpcReduction="10000"/>
          </a:bodyPr>
          <a:lstStyle/>
          <a:p>
            <a:r>
              <a:rPr lang="en-US" dirty="0" smtClean="0"/>
              <a:t>Hong Kong based international airline</a:t>
            </a:r>
          </a:p>
          <a:p>
            <a:r>
              <a:rPr lang="en-US" dirty="0" smtClean="0"/>
              <a:t>Offer scheduled cargo and passenger services to 168 destinations in 42 countries and territories</a:t>
            </a:r>
          </a:p>
          <a:p>
            <a:r>
              <a:rPr lang="en-US" dirty="0" smtClean="0"/>
              <a:t>Make substantial investment to develop Hong Kong’s aviation industry and enhance Hong Kong’s position as a regional transport hub.</a:t>
            </a:r>
          </a:p>
          <a:p>
            <a:r>
              <a:rPr lang="en-US" dirty="0" smtClean="0"/>
              <a:t>A founding member of the </a:t>
            </a:r>
            <a:r>
              <a:rPr lang="en-US" b="1" i="1" dirty="0" err="1" smtClean="0"/>
              <a:t>one</a:t>
            </a:r>
            <a:r>
              <a:rPr lang="en-US" i="1" dirty="0" err="1" smtClean="0"/>
              <a:t>world</a:t>
            </a:r>
            <a:r>
              <a:rPr lang="en-US" dirty="0" smtClean="0"/>
              <a:t> global alliance whose combined network serves over 700 destinations worldwide.</a:t>
            </a:r>
          </a:p>
          <a:p>
            <a:r>
              <a:rPr lang="en-US" dirty="0" smtClean="0"/>
              <a:t>Hub-and-spoke business strategy</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968027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&amp; Mission</a:t>
            </a:r>
            <a:endParaRPr lang="en-US" dirty="0"/>
          </a:p>
        </p:txBody>
      </p:sp>
      <p:pic>
        <p:nvPicPr>
          <p:cNvPr id="4" name="Content Placeholder 3" descr="CX_New_vision_horizon_Fina_ Eng14Jan09.jpe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500066" y="1071545"/>
            <a:ext cx="8143900" cy="5755839"/>
          </a:xfrm>
        </p:spPr>
      </p:pic>
    </p:spTree>
    <p:extLst>
      <p:ext uri="{BB962C8B-B14F-4D97-AF65-F5344CB8AC3E}">
        <p14:creationId xmlns:p14="http://schemas.microsoft.com/office/powerpoint/2010/main" val="4228590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History and Regulations</a:t>
            </a:r>
          </a:p>
        </p:txBody>
      </p:sp>
      <p:sp>
        <p:nvSpPr>
          <p:cNvPr id="3" name="Content Placeholder 2"/>
          <p:cNvSpPr>
            <a:spLocks noGrp="1"/>
          </p:cNvSpPr>
          <p:nvPr>
            <p:ph idx="1"/>
          </p:nvPr>
        </p:nvSpPr>
        <p:spPr>
          <a:xfrm>
            <a:off x="428596" y="1428736"/>
            <a:ext cx="8229600" cy="4525963"/>
          </a:xfrm>
        </p:spPr>
        <p:txBody>
          <a:bodyPr>
            <a:normAutofit fontScale="92500"/>
          </a:bodyPr>
          <a:lstStyle/>
          <a:p>
            <a:pPr>
              <a:lnSpc>
                <a:spcPct val="120000"/>
              </a:lnSpc>
              <a:buNone/>
            </a:pPr>
            <a:r>
              <a:rPr lang="en-US" sz="3500" b="1" dirty="0" smtClean="0"/>
              <a:t>Deregulation Act 1978</a:t>
            </a:r>
          </a:p>
          <a:p>
            <a:pPr>
              <a:lnSpc>
                <a:spcPct val="120000"/>
              </a:lnSpc>
            </a:pPr>
            <a:r>
              <a:rPr lang="en-US" altLang="zh-CN" sz="2400" dirty="0" smtClean="0">
                <a:ea typeface="ＭＳ Ｐゴシック" charset="-128"/>
                <a:cs typeface="ＭＳ Ｐゴシック" charset="-128"/>
              </a:rPr>
              <a:t>A United </a:t>
            </a:r>
            <a:r>
              <a:rPr lang="en-US" altLang="zh-CN" sz="2400" dirty="0">
                <a:ea typeface="ＭＳ Ｐゴシック" charset="-128"/>
                <a:cs typeface="ＭＳ Ｐゴシック" charset="-128"/>
              </a:rPr>
              <a:t>States federal law signed into law on October 24, 1978.</a:t>
            </a:r>
          </a:p>
          <a:p>
            <a:pPr>
              <a:lnSpc>
                <a:spcPct val="120000"/>
              </a:lnSpc>
            </a:pPr>
            <a:r>
              <a:rPr lang="en-US" altLang="zh-CN" sz="2400" dirty="0" smtClean="0">
                <a:ea typeface="ＭＳ Ｐゴシック" charset="-128"/>
                <a:cs typeface="ＭＳ Ｐゴシック" charset="-128"/>
              </a:rPr>
              <a:t>Remove </a:t>
            </a:r>
            <a:r>
              <a:rPr lang="en-US" altLang="zh-CN" sz="2400" dirty="0">
                <a:ea typeface="ＭＳ Ｐゴシック" charset="-128"/>
                <a:cs typeface="ＭＳ Ｐゴシック" charset="-128"/>
              </a:rPr>
              <a:t>government control over fares, routes and market entry from commercial aviation.</a:t>
            </a:r>
          </a:p>
          <a:p>
            <a:pPr>
              <a:lnSpc>
                <a:spcPct val="120000"/>
              </a:lnSpc>
            </a:pPr>
            <a:r>
              <a:rPr lang="en-US" altLang="zh-CN" sz="2400" dirty="0">
                <a:ea typeface="ＭＳ Ｐゴシック" charset="-128"/>
                <a:cs typeface="ＭＳ Ｐゴシック" charset="-128"/>
              </a:rPr>
              <a:t>The Civil Aeronautics Board’s (CAB’S) powers of regulation were to be phased out, eventually allowing passengers to be exposed to market forces in the airline industry</a:t>
            </a:r>
            <a:r>
              <a:rPr lang="en-US" altLang="zh-CN" sz="2400" dirty="0" smtClean="0">
                <a:ea typeface="ＭＳ Ｐゴシック" charset="-128"/>
                <a:cs typeface="ＭＳ Ｐゴシック" charset="-128"/>
              </a:rPr>
              <a:t>.</a:t>
            </a:r>
          </a:p>
          <a:p>
            <a:pPr>
              <a:lnSpc>
                <a:spcPct val="120000"/>
              </a:lnSpc>
            </a:pPr>
            <a:r>
              <a:rPr lang="en-US" altLang="zh-CN" sz="2400" dirty="0" smtClean="0">
                <a:ea typeface="ＭＳ Ｐゴシック" charset="-128"/>
                <a:cs typeface="ＭＳ Ｐゴシック" charset="-128"/>
              </a:rPr>
              <a:t>Mergers between local carriers allowed</a:t>
            </a:r>
            <a:endParaRPr lang="en-US" altLang="zh-CN" sz="2400" dirty="0">
              <a:ea typeface="ＭＳ Ｐゴシック" charset="-128"/>
              <a:cs typeface="ＭＳ Ｐゴシック" charset="-128"/>
            </a:endParaRPr>
          </a:p>
          <a:p>
            <a:pPr>
              <a:lnSpc>
                <a:spcPct val="120000"/>
              </a:lnSpc>
            </a:pPr>
            <a:r>
              <a:rPr lang="en-US" altLang="zh-CN" sz="2400" dirty="0">
                <a:ea typeface="ＭＳ Ｐゴシック" charset="-128"/>
                <a:cs typeface="ＭＳ Ｐゴシック" charset="-128"/>
              </a:rPr>
              <a:t>Hub and Spoke System implemented</a:t>
            </a:r>
          </a:p>
          <a:p>
            <a:pPr marL="403225" lvl="1" indent="0">
              <a:lnSpc>
                <a:spcPct val="120000"/>
              </a:lnSpc>
              <a:buNone/>
            </a:pPr>
            <a:endParaRPr lang="en-US" dirty="0"/>
          </a:p>
        </p:txBody>
      </p:sp>
    </p:spTree>
    <p:extLst>
      <p:ext uri="{BB962C8B-B14F-4D97-AF65-F5344CB8AC3E}">
        <p14:creationId xmlns:p14="http://schemas.microsoft.com/office/powerpoint/2010/main" val="30138972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mpany Image"/>
          <p:cNvPicPr/>
          <p:nvPr/>
        </p:nvPicPr>
        <p:blipFill>
          <a:blip r:embed="rId3" cstate="print">
            <a:alphaModFix amt="70000"/>
            <a:extLst>
              <a:ext uri="{28A0092B-C50C-407E-A947-70E740481C1C}">
                <a14:useLocalDpi xmlns:a14="http://schemas.microsoft.com/office/drawing/2010/main" val="0"/>
              </a:ext>
            </a:extLst>
          </a:blip>
          <a:srcRect/>
          <a:stretch>
            <a:fillRect/>
          </a:stretch>
        </p:blipFill>
        <p:spPr bwMode="auto">
          <a:xfrm>
            <a:off x="-147053" y="3823368"/>
            <a:ext cx="2673685" cy="3034632"/>
          </a:xfrm>
          <a:prstGeom prst="rect">
            <a:avLst/>
          </a:prstGeom>
          <a:noFill/>
          <a:ln>
            <a:noFill/>
          </a:ln>
        </p:spPr>
      </p:pic>
      <p:pic>
        <p:nvPicPr>
          <p:cNvPr id="18" name="Picture 17" descr="hose Were the Days"/>
          <p:cNvPicPr/>
          <p:nvPr/>
        </p:nvPicPr>
        <p:blipFill>
          <a:blip r:embed="rId4" cstate="print">
            <a:alphaModFix amt="77000"/>
            <a:extLst>
              <a:ext uri="{28A0092B-C50C-407E-A947-70E740481C1C}">
                <a14:useLocalDpi xmlns:a14="http://schemas.microsoft.com/office/drawing/2010/main" val="0"/>
              </a:ext>
            </a:extLst>
          </a:blip>
          <a:srcRect/>
          <a:stretch>
            <a:fillRect/>
          </a:stretch>
        </p:blipFill>
        <p:spPr bwMode="auto">
          <a:xfrm>
            <a:off x="6073641" y="0"/>
            <a:ext cx="3070359" cy="2326695"/>
          </a:xfrm>
          <a:prstGeom prst="rect">
            <a:avLst/>
          </a:prstGeom>
          <a:noFill/>
          <a:ln>
            <a:noFill/>
          </a:ln>
        </p:spPr>
      </p:pic>
      <p:sp>
        <p:nvSpPr>
          <p:cNvPr id="2" name="Title 1"/>
          <p:cNvSpPr>
            <a:spLocks noGrp="1"/>
          </p:cNvSpPr>
          <p:nvPr>
            <p:ph type="title"/>
          </p:nvPr>
        </p:nvSpPr>
        <p:spPr/>
        <p:txBody>
          <a:bodyPr/>
          <a:lstStyle/>
          <a:p>
            <a:r>
              <a:rPr lang="en-US" dirty="0" smtClean="0">
                <a:solidFill>
                  <a:schemeClr val="tx1">
                    <a:lumMod val="95000"/>
                    <a:lumOff val="5000"/>
                  </a:schemeClr>
                </a:solidFill>
              </a:rPr>
              <a:t>Company History</a:t>
            </a:r>
            <a:endParaRPr lang="en-US" dirty="0">
              <a:solidFill>
                <a:schemeClr val="tx1">
                  <a:lumMod val="95000"/>
                  <a:lumOff val="5000"/>
                </a:schemeClr>
              </a:solidFill>
            </a:endParaRP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311197354"/>
              </p:ext>
            </p:extLst>
          </p:nvPr>
        </p:nvGraphicFramePr>
        <p:xfrm>
          <a:off x="428624" y="1285860"/>
          <a:ext cx="8501094" cy="50974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129477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pany Image"/>
          <p:cNvPicPr/>
          <p:nvPr/>
        </p:nvPicPr>
        <p:blipFill rotWithShape="1">
          <a:blip r:embed="rId3" cstate="print">
            <a:alphaModFix amt="79000"/>
            <a:extLst>
              <a:ext uri="{28A0092B-C50C-407E-A947-70E740481C1C}">
                <a14:useLocalDpi xmlns:a14="http://schemas.microsoft.com/office/drawing/2010/main" val="0"/>
              </a:ext>
            </a:extLst>
          </a:blip>
          <a:srcRect l="32508"/>
          <a:stretch/>
        </p:blipFill>
        <p:spPr bwMode="auto">
          <a:xfrm>
            <a:off x="0" y="4826000"/>
            <a:ext cx="2636761" cy="2177143"/>
          </a:xfrm>
          <a:prstGeom prst="rect">
            <a:avLst/>
          </a:prstGeom>
          <a:noFill/>
          <a:ln>
            <a:noFill/>
          </a:ln>
        </p:spPr>
      </p:pic>
      <p:sp>
        <p:nvSpPr>
          <p:cNvPr id="2" name="Title 1"/>
          <p:cNvSpPr>
            <a:spLocks noGrp="1"/>
          </p:cNvSpPr>
          <p:nvPr>
            <p:ph type="title"/>
          </p:nvPr>
        </p:nvSpPr>
        <p:spPr/>
        <p:txBody>
          <a:bodyPr/>
          <a:lstStyle/>
          <a:p>
            <a:r>
              <a:rPr lang="en-US" dirty="0" smtClean="0">
                <a:solidFill>
                  <a:schemeClr val="accent5">
                    <a:lumMod val="75000"/>
                  </a:schemeClr>
                </a:solidFill>
              </a:rPr>
              <a:t>Company History</a:t>
            </a:r>
            <a:endParaRPr lang="en-US" dirty="0">
              <a:solidFill>
                <a:schemeClr val="accent5">
                  <a:lumMod val="75000"/>
                </a:schemeClr>
              </a:solidFill>
            </a:endParaRP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1343657963"/>
              </p:ext>
            </p:extLst>
          </p:nvPr>
        </p:nvGraphicFramePr>
        <p:xfrm>
          <a:off x="428624" y="1285861"/>
          <a:ext cx="8572531" cy="509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08563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03 at 12.59.55 AM.pn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52221" t="4380" r="1526" b="4380"/>
          <a:stretch/>
        </p:blipFill>
        <p:spPr>
          <a:xfrm>
            <a:off x="214282" y="3929066"/>
            <a:ext cx="3992880" cy="2540000"/>
          </a:xfrm>
          <a:prstGeom prst="rect">
            <a:avLst/>
          </a:prstGeom>
        </p:spPr>
      </p:pic>
      <p:sp>
        <p:nvSpPr>
          <p:cNvPr id="2" name="Title 1"/>
          <p:cNvSpPr>
            <a:spLocks noGrp="1"/>
          </p:cNvSpPr>
          <p:nvPr>
            <p:ph type="title"/>
          </p:nvPr>
        </p:nvSpPr>
        <p:spPr/>
        <p:txBody>
          <a:bodyPr/>
          <a:lstStyle/>
          <a:p>
            <a:pPr algn="l"/>
            <a:r>
              <a:rPr lang="en-US" dirty="0" smtClean="0">
                <a:solidFill>
                  <a:schemeClr val="tx1">
                    <a:lumMod val="95000"/>
                    <a:lumOff val="5000"/>
                  </a:schemeClr>
                </a:solidFill>
              </a:rPr>
              <a:t>Recent Development </a:t>
            </a:r>
            <a:endParaRPr lang="en-US" dirty="0">
              <a:solidFill>
                <a:schemeClr val="tx1">
                  <a:lumMod val="95000"/>
                  <a:lumOff val="5000"/>
                </a:schemeClr>
              </a:solidFill>
            </a:endParaRPr>
          </a:p>
        </p:txBody>
      </p:sp>
      <p:sp>
        <p:nvSpPr>
          <p:cNvPr id="3" name="Content Placeholder 2"/>
          <p:cNvSpPr>
            <a:spLocks noGrp="1"/>
          </p:cNvSpPr>
          <p:nvPr>
            <p:ph idx="1"/>
          </p:nvPr>
        </p:nvSpPr>
        <p:spPr>
          <a:xfrm>
            <a:off x="285720" y="1142985"/>
            <a:ext cx="8286808" cy="1785950"/>
          </a:xfrm>
        </p:spPr>
        <p:txBody>
          <a:bodyPr/>
          <a:lstStyle/>
          <a:p>
            <a:r>
              <a:rPr lang="en-US" dirty="0"/>
              <a:t>T</a:t>
            </a:r>
            <a:r>
              <a:rPr lang="en-US" dirty="0" smtClean="0"/>
              <a:t>he </a:t>
            </a:r>
            <a:r>
              <a:rPr lang="en-US" dirty="0"/>
              <a:t>new Premium Economy Class </a:t>
            </a:r>
            <a:endParaRPr lang="en-US" dirty="0" smtClean="0"/>
          </a:p>
          <a:p>
            <a:r>
              <a:rPr lang="en-US" dirty="0"/>
              <a:t>New long-haul Economy Class seats </a:t>
            </a:r>
          </a:p>
          <a:p>
            <a:r>
              <a:rPr lang="en-US" dirty="0"/>
              <a:t>New Business Class seats </a:t>
            </a:r>
          </a:p>
          <a:p>
            <a:endParaRPr lang="en-US" dirty="0"/>
          </a:p>
          <a:p>
            <a:endParaRPr lang="en-US" dirty="0"/>
          </a:p>
        </p:txBody>
      </p:sp>
      <p:pic>
        <p:nvPicPr>
          <p:cNvPr id="7" name="Picture 6" descr="Screen Shot 2012-11-03 at 12.59.42 AM.png"/>
          <p:cNvPicPr>
            <a:picLocks noChangeAspect="1"/>
          </p:cNvPicPr>
          <p:nvPr/>
        </p:nvPicPr>
        <p:blipFill rotWithShape="1">
          <a:blip r:embed="rId3" cstate="print">
            <a:alphaModFix amt="91000"/>
            <a:extLst>
              <a:ext uri="{28A0092B-C50C-407E-A947-70E740481C1C}">
                <a14:useLocalDpi xmlns:a14="http://schemas.microsoft.com/office/drawing/2010/main" val="0"/>
              </a:ext>
            </a:extLst>
          </a:blip>
          <a:srcRect l="50129" t="24143" r="1130" b="702"/>
          <a:stretch/>
        </p:blipFill>
        <p:spPr>
          <a:xfrm>
            <a:off x="6429388" y="3000372"/>
            <a:ext cx="2520359" cy="1785950"/>
          </a:xfrm>
          <a:prstGeom prst="rect">
            <a:avLst/>
          </a:prstGeom>
        </p:spPr>
      </p:pic>
      <p:pic>
        <p:nvPicPr>
          <p:cNvPr id="8" name="Picture 7" descr="Screen Shot 2012-11-03 at 12.59.30 AM.png"/>
          <p:cNvPicPr>
            <a:picLocks noChangeAspect="1"/>
          </p:cNvPicPr>
          <p:nvPr/>
        </p:nvPicPr>
        <p:blipFill rotWithShape="1">
          <a:blip r:embed="rId4" cstate="print">
            <a:alphaModFix amt="77000"/>
            <a:extLst>
              <a:ext uri="{28A0092B-C50C-407E-A947-70E740481C1C}">
                <a14:useLocalDpi xmlns:a14="http://schemas.microsoft.com/office/drawing/2010/main" val="0"/>
              </a:ext>
            </a:extLst>
          </a:blip>
          <a:srcRect l="64001" t="1899" r="888" b="49667"/>
          <a:stretch/>
        </p:blipFill>
        <p:spPr>
          <a:xfrm>
            <a:off x="6612146" y="1285860"/>
            <a:ext cx="2531854" cy="1634488"/>
          </a:xfrm>
          <a:prstGeom prst="rect">
            <a:avLst/>
          </a:prstGeom>
          <a:effectLst>
            <a:outerShdw blurRad="50800" dist="50800" dir="5400000" algn="ctr" rotWithShape="0">
              <a:srgbClr val="000000"/>
            </a:outerShdw>
          </a:effectLst>
        </p:spPr>
      </p:pic>
      <p:pic>
        <p:nvPicPr>
          <p:cNvPr id="5" name="Picture 4" descr="Screen Shot 2012-11-03 at 12.59.42 AM.pn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550" t="3775" r="50032" b="31957"/>
          <a:stretch/>
        </p:blipFill>
        <p:spPr>
          <a:xfrm>
            <a:off x="4214810" y="4786322"/>
            <a:ext cx="3048000" cy="1859280"/>
          </a:xfrm>
          <a:prstGeom prst="rect">
            <a:avLst/>
          </a:prstGeom>
        </p:spPr>
      </p:pic>
    </p:spTree>
    <p:extLst>
      <p:ext uri="{BB962C8B-B14F-4D97-AF65-F5344CB8AC3E}">
        <p14:creationId xmlns:p14="http://schemas.microsoft.com/office/powerpoint/2010/main" val="26756178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Route and Destination</a:t>
            </a:r>
            <a:endParaRPr lang="en-US" dirty="0">
              <a:solidFill>
                <a:schemeClr val="tx1">
                  <a:lumMod val="95000"/>
                  <a:lumOff val="5000"/>
                </a:schemeClr>
              </a:solidFill>
            </a:endParaRPr>
          </a:p>
        </p:txBody>
      </p:sp>
      <p:pic>
        <p:nvPicPr>
          <p:cNvPr id="4" name="Content Placeholder 3" descr="Screen Shot 2012-10-29 at 6.14.42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9124" b="7624"/>
          <a:stretch>
            <a:fillRect/>
          </a:stretch>
        </p:blipFill>
        <p:spPr>
          <a:xfrm>
            <a:off x="0" y="1071546"/>
            <a:ext cx="9144000" cy="5786454"/>
          </a:xfrm>
        </p:spPr>
      </p:pic>
      <p:sp>
        <p:nvSpPr>
          <p:cNvPr id="5" name="Rectangle 4"/>
          <p:cNvSpPr/>
          <p:nvPr/>
        </p:nvSpPr>
        <p:spPr>
          <a:xfrm>
            <a:off x="285720" y="1214422"/>
            <a:ext cx="5302992" cy="369332"/>
          </a:xfrm>
          <a:prstGeom prst="rect">
            <a:avLst/>
          </a:prstGeom>
        </p:spPr>
        <p:txBody>
          <a:bodyPr wrap="none">
            <a:spAutoFit/>
          </a:bodyPr>
          <a:lstStyle/>
          <a:p>
            <a:pPr lvl="0"/>
            <a:r>
              <a:rPr lang="en-US" dirty="0" smtClean="0"/>
              <a:t>Destination served: 168 </a:t>
            </a:r>
            <a:r>
              <a:rPr lang="en-US" dirty="0"/>
              <a:t>in 42 countries and territories</a:t>
            </a:r>
          </a:p>
        </p:txBody>
      </p:sp>
    </p:spTree>
    <p:extLst>
      <p:ext uri="{BB962C8B-B14F-4D97-AF65-F5344CB8AC3E}">
        <p14:creationId xmlns:p14="http://schemas.microsoft.com/office/powerpoint/2010/main" val="6294070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Interim Result</a:t>
            </a:r>
            <a:endParaRPr lang="en-US" dirty="0">
              <a:solidFill>
                <a:schemeClr val="tx1">
                  <a:lumMod val="95000"/>
                  <a:lumOff val="5000"/>
                </a:schemeClr>
              </a:solidFill>
            </a:endParaRPr>
          </a:p>
        </p:txBody>
      </p:sp>
      <p:pic>
        <p:nvPicPr>
          <p:cNvPr id="4" name="Content Placeholder 3" descr="interim result.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24320" y="1285860"/>
            <a:ext cx="9119680" cy="5572140"/>
          </a:xfrm>
        </p:spPr>
      </p:pic>
    </p:spTree>
    <p:extLst>
      <p:ext uri="{BB962C8B-B14F-4D97-AF65-F5344CB8AC3E}">
        <p14:creationId xmlns:p14="http://schemas.microsoft.com/office/powerpoint/2010/main" val="32538907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Fact Sheet</a:t>
            </a:r>
            <a:endParaRPr lang="en-US" dirty="0">
              <a:solidFill>
                <a:schemeClr val="tx1">
                  <a:lumMod val="95000"/>
                  <a:lumOff val="5000"/>
                </a:schemeClr>
              </a:solidFill>
            </a:endParaRPr>
          </a:p>
        </p:txBody>
      </p:sp>
      <p:sp>
        <p:nvSpPr>
          <p:cNvPr id="4" name="Inhaltsplatzhalter 3"/>
          <p:cNvSpPr>
            <a:spLocks noGrp="1"/>
          </p:cNvSpPr>
          <p:nvPr>
            <p:ph idx="1"/>
          </p:nvPr>
        </p:nvSpPr>
        <p:spPr/>
        <p:txBody>
          <a:bodyPr/>
          <a:lstStyle/>
          <a:p>
            <a:endParaRPr lang="de-DE"/>
          </a:p>
        </p:txBody>
      </p:sp>
      <p:pic>
        <p:nvPicPr>
          <p:cNvPr id="3" name="Picture 2" descr="Profit and Los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4422"/>
            <a:ext cx="9144000" cy="5643578"/>
          </a:xfrm>
          <a:prstGeom prst="rect">
            <a:avLst/>
          </a:prstGeom>
        </p:spPr>
      </p:pic>
    </p:spTree>
    <p:extLst>
      <p:ext uri="{BB962C8B-B14F-4D97-AF65-F5344CB8AC3E}">
        <p14:creationId xmlns:p14="http://schemas.microsoft.com/office/powerpoint/2010/main" val="15964992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Fact Sheet</a:t>
            </a:r>
            <a:endParaRPr lang="en-US" dirty="0">
              <a:solidFill>
                <a:schemeClr val="tx1">
                  <a:lumMod val="95000"/>
                  <a:lumOff val="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6557867"/>
              </p:ext>
            </p:extLst>
          </p:nvPr>
        </p:nvGraphicFramePr>
        <p:xfrm>
          <a:off x="142844" y="1357298"/>
          <a:ext cx="9001156" cy="5097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1174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Fact Sheet</a:t>
            </a:r>
            <a:endParaRPr lang="en-US" dirty="0">
              <a:solidFill>
                <a:schemeClr val="tx1"/>
              </a:solidFill>
            </a:endParaRPr>
          </a:p>
        </p:txBody>
      </p:sp>
      <p:pic>
        <p:nvPicPr>
          <p:cNvPr id="4" name="Content Placeholder 3" descr="Screen Shot 2012-11-03 at 12.14.06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1214422"/>
            <a:ext cx="9144000" cy="3000396"/>
          </a:xfrm>
        </p:spPr>
      </p:pic>
      <p:pic>
        <p:nvPicPr>
          <p:cNvPr id="6" name="Picture 5" descr="major shareholder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7694"/>
            <a:ext cx="9144000" cy="2094154"/>
          </a:xfrm>
          <a:prstGeom prst="rect">
            <a:avLst/>
          </a:prstGeom>
        </p:spPr>
      </p:pic>
    </p:spTree>
    <p:extLst>
      <p:ext uri="{BB962C8B-B14F-4D97-AF65-F5344CB8AC3E}">
        <p14:creationId xmlns:p14="http://schemas.microsoft.com/office/powerpoint/2010/main" val="41393115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Cathay Pacific &amp; Air China</a:t>
            </a:r>
            <a:endParaRPr lang="en-US" dirty="0">
              <a:solidFill>
                <a:schemeClr val="tx1">
                  <a:lumMod val="95000"/>
                  <a:lumOff val="5000"/>
                </a:schemeClr>
              </a:solidFill>
            </a:endParaRPr>
          </a:p>
        </p:txBody>
      </p:sp>
      <p:sp>
        <p:nvSpPr>
          <p:cNvPr id="3" name="Content Placeholder 2"/>
          <p:cNvSpPr>
            <a:spLocks noGrp="1"/>
          </p:cNvSpPr>
          <p:nvPr>
            <p:ph idx="1"/>
          </p:nvPr>
        </p:nvSpPr>
        <p:spPr/>
        <p:txBody>
          <a:bodyPr>
            <a:normAutofit fontScale="47500" lnSpcReduction="20000"/>
          </a:bodyPr>
          <a:lstStyle/>
          <a:p>
            <a:r>
              <a:rPr lang="en-US" sz="4200" dirty="0" smtClean="0"/>
              <a:t>Air China</a:t>
            </a:r>
          </a:p>
          <a:p>
            <a:pPr lvl="1"/>
            <a:r>
              <a:rPr lang="en-US" sz="4500" dirty="0" smtClean="0"/>
              <a:t>Cathay </a:t>
            </a:r>
            <a:r>
              <a:rPr lang="en-US" sz="4500" dirty="0"/>
              <a:t>Pacific </a:t>
            </a:r>
            <a:r>
              <a:rPr lang="en-US" sz="4500" dirty="0" smtClean="0"/>
              <a:t>has </a:t>
            </a:r>
            <a:r>
              <a:rPr lang="en-US" sz="4500" b="1" dirty="0"/>
              <a:t>19.53%</a:t>
            </a:r>
            <a:r>
              <a:rPr lang="en-US" sz="4500" dirty="0"/>
              <a:t> interest </a:t>
            </a:r>
            <a:endParaRPr lang="en-US" sz="4500" dirty="0" smtClean="0"/>
          </a:p>
          <a:p>
            <a:pPr lvl="1"/>
            <a:r>
              <a:rPr lang="en-US" sz="4500" dirty="0" smtClean="0"/>
              <a:t>From 1 Oct 2011 to 31 March 2012, Air China loss RMB </a:t>
            </a:r>
            <a:r>
              <a:rPr lang="en-US" sz="4500" dirty="0"/>
              <a:t>0.6bn, compared to profit RMB 3.8bn for the same period last </a:t>
            </a:r>
            <a:r>
              <a:rPr lang="en-US" sz="4500" dirty="0" smtClean="0"/>
              <a:t>year.</a:t>
            </a:r>
          </a:p>
          <a:p>
            <a:pPr lvl="1"/>
            <a:r>
              <a:rPr lang="en-US" sz="4500" dirty="0" smtClean="0"/>
              <a:t>Loss in profits is due </a:t>
            </a:r>
            <a:r>
              <a:rPr lang="en-US" sz="4500" dirty="0"/>
              <a:t>to </a:t>
            </a:r>
            <a:r>
              <a:rPr lang="en-US" sz="4500" dirty="0" smtClean="0"/>
              <a:t>a </a:t>
            </a:r>
            <a:r>
              <a:rPr lang="en-US" sz="4500" dirty="0"/>
              <a:t>high oil price, pressure on yield and a weak cargo </a:t>
            </a:r>
            <a:r>
              <a:rPr lang="en-US" sz="4500" dirty="0" smtClean="0"/>
              <a:t>market.</a:t>
            </a:r>
            <a:br>
              <a:rPr lang="en-US" sz="4500" dirty="0" smtClean="0"/>
            </a:br>
            <a:endParaRPr lang="en-US" sz="4500" dirty="0" smtClean="0"/>
          </a:p>
          <a:p>
            <a:r>
              <a:rPr lang="en-US" sz="4200" dirty="0" smtClean="0"/>
              <a:t>Air China Cargo and Cathay Pacific Cargo joint venture</a:t>
            </a:r>
          </a:p>
          <a:p>
            <a:pPr lvl="1"/>
            <a:r>
              <a:rPr lang="en-US" sz="4500" dirty="0" smtClean="0"/>
              <a:t>CX </a:t>
            </a:r>
            <a:r>
              <a:rPr lang="en-US" sz="4500" dirty="0"/>
              <a:t>acquired </a:t>
            </a:r>
            <a:r>
              <a:rPr lang="en-US" sz="4500" b="1" dirty="0"/>
              <a:t>49%</a:t>
            </a:r>
            <a:r>
              <a:rPr lang="en-US" sz="4500" dirty="0"/>
              <a:t> economic interest in Air China Cargo (ACC) </a:t>
            </a:r>
            <a:endParaRPr lang="en-US" sz="4500" dirty="0" smtClean="0"/>
          </a:p>
          <a:p>
            <a:pPr lvl="1"/>
            <a:r>
              <a:rPr lang="en-US" sz="4500" dirty="0" smtClean="0"/>
              <a:t>CX </a:t>
            </a:r>
            <a:r>
              <a:rPr lang="en-US" sz="4500" dirty="0"/>
              <a:t>Group selling assets to </a:t>
            </a:r>
            <a:r>
              <a:rPr lang="en-US" sz="4500" dirty="0" smtClean="0"/>
              <a:t>ACC </a:t>
            </a:r>
            <a:r>
              <a:rPr lang="en-US" sz="4500" dirty="0"/>
              <a:t>(</a:t>
            </a:r>
            <a:r>
              <a:rPr lang="en-US" sz="4500" dirty="0" smtClean="0"/>
              <a:t> Four </a:t>
            </a:r>
            <a:r>
              <a:rPr lang="en-US" sz="4500" dirty="0"/>
              <a:t>747-400BCFs </a:t>
            </a:r>
            <a:r>
              <a:rPr lang="en-US" sz="4500" dirty="0" smtClean="0"/>
              <a:t>and two spare engines )</a:t>
            </a:r>
            <a:endParaRPr lang="en-US" sz="4500" dirty="0"/>
          </a:p>
          <a:p>
            <a:pPr lvl="1"/>
            <a:r>
              <a:rPr lang="en-US" sz="4500" dirty="0" smtClean="0"/>
              <a:t>Performance </a:t>
            </a:r>
            <a:r>
              <a:rPr lang="en-US" sz="4500" dirty="0"/>
              <a:t>of Air China Cargo has been weak but remains strategically important </a:t>
            </a:r>
          </a:p>
        </p:txBody>
      </p:sp>
    </p:spTree>
    <p:extLst>
      <p:ext uri="{BB962C8B-B14F-4D97-AF65-F5344CB8AC3E}">
        <p14:creationId xmlns:p14="http://schemas.microsoft.com/office/powerpoint/2010/main" val="25036299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Cathay Pacific &amp;</a:t>
            </a:r>
            <a:r>
              <a:rPr lang="en-US" dirty="0">
                <a:solidFill>
                  <a:schemeClr val="tx1"/>
                </a:solidFill>
              </a:rPr>
              <a:t>Shanghai </a:t>
            </a:r>
            <a:r>
              <a:rPr lang="en-US" dirty="0" smtClean="0">
                <a:solidFill>
                  <a:schemeClr val="tx1"/>
                </a:solidFill>
              </a:rPr>
              <a:t>Airport</a:t>
            </a:r>
            <a:endParaRPr lang="en-US" dirty="0">
              <a:solidFill>
                <a:schemeClr val="tx1"/>
              </a:solidFill>
            </a:endParaRPr>
          </a:p>
        </p:txBody>
      </p:sp>
      <p:sp>
        <p:nvSpPr>
          <p:cNvPr id="3" name="Content Placeholder 2"/>
          <p:cNvSpPr>
            <a:spLocks noGrp="1"/>
          </p:cNvSpPr>
          <p:nvPr>
            <p:ph idx="1"/>
          </p:nvPr>
        </p:nvSpPr>
        <p:spPr/>
        <p:txBody>
          <a:bodyPr>
            <a:normAutofit fontScale="85000" lnSpcReduction="20000"/>
          </a:bodyPr>
          <a:lstStyle/>
          <a:p>
            <a:r>
              <a:rPr lang="en-US" dirty="0"/>
              <a:t>Strategic Objective – to leverage on the resources &amp; management expertise of each of the shareholders to enhance the hub operations and efficiency of ground handling services at the two Shanghai airports </a:t>
            </a:r>
          </a:p>
          <a:p>
            <a:r>
              <a:rPr lang="en-US" dirty="0"/>
              <a:t>Shanghai International Airport Services Co., Limited is jointly owned and managed by Shanghai Airport Authority, Shanghai International Airport Co., Ltd., Air China Limited and Cathay Pacific Airways </a:t>
            </a:r>
          </a:p>
          <a:p>
            <a:r>
              <a:rPr lang="en-US" dirty="0"/>
              <a:t>CX Group injected RMB90 million for 25% shareholding </a:t>
            </a:r>
          </a:p>
          <a:p>
            <a:r>
              <a:rPr lang="en-US" dirty="0"/>
              <a:t>Expected to commence operations in the fourth quarter of 2012 subject to approval by the relevant Chinese government authorities </a:t>
            </a:r>
          </a:p>
          <a:p>
            <a:endParaRPr lang="en-US" dirty="0"/>
          </a:p>
        </p:txBody>
      </p:sp>
    </p:spTree>
    <p:extLst>
      <p:ext uri="{BB962C8B-B14F-4D97-AF65-F5344CB8AC3E}">
        <p14:creationId xmlns:p14="http://schemas.microsoft.com/office/powerpoint/2010/main" val="2631929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TotalTime>
  <Words>4369</Words>
  <Application>Microsoft Office PowerPoint</Application>
  <PresentationFormat>On-screen Show (4:3)</PresentationFormat>
  <Paragraphs>1475</Paragraphs>
  <Slides>148</Slides>
  <Notes>22</Notes>
  <HiddenSlides>0</HiddenSlides>
  <MMClips>0</MMClips>
  <ScaleCrop>false</ScaleCrop>
  <HeadingPairs>
    <vt:vector size="4" baseType="variant">
      <vt:variant>
        <vt:lpstr>Theme</vt:lpstr>
      </vt:variant>
      <vt:variant>
        <vt:i4>1</vt:i4>
      </vt:variant>
      <vt:variant>
        <vt:lpstr>Slide Titles</vt:lpstr>
      </vt:variant>
      <vt:variant>
        <vt:i4>148</vt:i4>
      </vt:variant>
    </vt:vector>
  </HeadingPairs>
  <TitlesOfParts>
    <vt:vector size="149" baseType="lpstr">
      <vt:lpstr>Larissa-Design</vt:lpstr>
      <vt:lpstr>Global Airlines</vt:lpstr>
      <vt:lpstr>Agenda</vt:lpstr>
      <vt:lpstr>Industry Overview</vt:lpstr>
      <vt:lpstr>Terminology</vt:lpstr>
      <vt:lpstr>Terminology</vt:lpstr>
      <vt:lpstr>History and Regulations</vt:lpstr>
      <vt:lpstr>History and Regulations</vt:lpstr>
      <vt:lpstr>History and Regulations</vt:lpstr>
      <vt:lpstr>History and Regulations</vt:lpstr>
      <vt:lpstr>Major Global Airlines</vt:lpstr>
      <vt:lpstr>Types of Airline</vt:lpstr>
      <vt:lpstr>Route Structure</vt:lpstr>
      <vt:lpstr>Route Structure</vt:lpstr>
      <vt:lpstr>Airline Alliances</vt:lpstr>
      <vt:lpstr>Benefits of Alliances</vt:lpstr>
      <vt:lpstr>Current States and Trends</vt:lpstr>
      <vt:lpstr>Current States and Trends</vt:lpstr>
      <vt:lpstr>Industry GDP Contribution</vt:lpstr>
      <vt:lpstr>Global Employment and GDP Impact</vt:lpstr>
      <vt:lpstr>Performance</vt:lpstr>
      <vt:lpstr>Global Aviation Industry in 2011</vt:lpstr>
      <vt:lpstr>Airline Index</vt:lpstr>
      <vt:lpstr>Air Travel and Air Freight</vt:lpstr>
      <vt:lpstr>Capacity Utilization</vt:lpstr>
      <vt:lpstr>Air Flight Demand</vt:lpstr>
      <vt:lpstr>Airline Online Sales</vt:lpstr>
      <vt:lpstr>Major Cost Factors</vt:lpstr>
      <vt:lpstr>US Government Tax Bite</vt:lpstr>
      <vt:lpstr>Operating Cost Breakdown</vt:lpstr>
      <vt:lpstr>Operating Cost Breakdown</vt:lpstr>
      <vt:lpstr>Jet Fuel Costs</vt:lpstr>
      <vt:lpstr>Airline Fuel on the Rise</vt:lpstr>
      <vt:lpstr>Fuel Cost on Net Profit</vt:lpstr>
      <vt:lpstr>Profit Margin</vt:lpstr>
      <vt:lpstr>Key Drivers for Profitability</vt:lpstr>
      <vt:lpstr>Value of Major US Airlines</vt:lpstr>
      <vt:lpstr>Porter’s Five Forces Model</vt:lpstr>
      <vt:lpstr>PowerPoint Presentation</vt:lpstr>
      <vt:lpstr>Stock Information</vt:lpstr>
      <vt:lpstr>Stock 1 - year</vt:lpstr>
      <vt:lpstr>Stock 5 - year</vt:lpstr>
      <vt:lpstr>Stock 10 - year</vt:lpstr>
      <vt:lpstr>Comparison to Dow Jones Industrial Average </vt:lpstr>
      <vt:lpstr>History – 1960 to 1980</vt:lpstr>
      <vt:lpstr>History – 1980 to today </vt:lpstr>
      <vt:lpstr>Southwest Airlines Culture: 1970s</vt:lpstr>
      <vt:lpstr>Company Profile</vt:lpstr>
      <vt:lpstr>Types of Aircrafts</vt:lpstr>
      <vt:lpstr>Future Aircraft Purchases</vt:lpstr>
      <vt:lpstr>The Acquisition with AirTran</vt:lpstr>
      <vt:lpstr>Routes and Destinations</vt:lpstr>
      <vt:lpstr>Servicing Map</vt:lpstr>
      <vt:lpstr>Airline Partnerships</vt:lpstr>
      <vt:lpstr>Management</vt:lpstr>
      <vt:lpstr>Management</vt:lpstr>
      <vt:lpstr>Management</vt:lpstr>
      <vt:lpstr>Management</vt:lpstr>
      <vt:lpstr>Strategies</vt:lpstr>
      <vt:lpstr>SWOT Analysis </vt:lpstr>
      <vt:lpstr>PowerPoint Presentation</vt:lpstr>
      <vt:lpstr>Quarterly Operating Statistics</vt:lpstr>
      <vt:lpstr>Operating Statistics</vt:lpstr>
      <vt:lpstr>Operating Statistics</vt:lpstr>
      <vt:lpstr>Passenger Load Factor</vt:lpstr>
      <vt:lpstr>Operating Expenses</vt:lpstr>
      <vt:lpstr>Hedging Strategy</vt:lpstr>
      <vt:lpstr>Fuel Derivative Contract</vt:lpstr>
      <vt:lpstr>The Negative Side of the Hedge</vt:lpstr>
      <vt:lpstr>Financial Statement Analysis</vt:lpstr>
      <vt:lpstr>Balance Sheet (quarterly)</vt:lpstr>
      <vt:lpstr>Balance Sheet</vt:lpstr>
      <vt:lpstr>Income Statement (quarterly)</vt:lpstr>
      <vt:lpstr>Income Statement</vt:lpstr>
      <vt:lpstr>Revenues: Annually</vt:lpstr>
      <vt:lpstr>Cash Flow Statement (quarterly)</vt:lpstr>
      <vt:lpstr>Cash Flow Statement</vt:lpstr>
      <vt:lpstr>Evaluation</vt:lpstr>
      <vt:lpstr>Recommendation</vt:lpstr>
      <vt:lpstr>PowerPoint Presentation</vt:lpstr>
      <vt:lpstr>Stock information</vt:lpstr>
      <vt:lpstr>Stock Information (ADR)</vt:lpstr>
      <vt:lpstr>1 Year Stock Price Movement</vt:lpstr>
      <vt:lpstr>5 Year Stock Price Movement </vt:lpstr>
      <vt:lpstr>10 Year Stock Price Movement</vt:lpstr>
      <vt:lpstr>Comparison to Hangseng Index</vt:lpstr>
      <vt:lpstr>Background </vt:lpstr>
      <vt:lpstr>SWOT Analysis</vt:lpstr>
      <vt:lpstr>Company Profile</vt:lpstr>
      <vt:lpstr>Vision &amp; Mission</vt:lpstr>
      <vt:lpstr>Company History</vt:lpstr>
      <vt:lpstr>Company History</vt:lpstr>
      <vt:lpstr>Recent Development </vt:lpstr>
      <vt:lpstr>Route and Destination</vt:lpstr>
      <vt:lpstr>Interim Result</vt:lpstr>
      <vt:lpstr>Fact Sheet</vt:lpstr>
      <vt:lpstr>Fact Sheet</vt:lpstr>
      <vt:lpstr>Fact Sheet</vt:lpstr>
      <vt:lpstr>Cathay Pacific &amp; Air China</vt:lpstr>
      <vt:lpstr>Cathay Pacific &amp;Shanghai Airport</vt:lpstr>
      <vt:lpstr>Fleet Profile</vt:lpstr>
      <vt:lpstr>Senior Management Team</vt:lpstr>
      <vt:lpstr>Senior Management Team</vt:lpstr>
      <vt:lpstr>Senior Management Team</vt:lpstr>
      <vt:lpstr>PowerPoint Presentation</vt:lpstr>
      <vt:lpstr>Operating Profits and loss</vt:lpstr>
      <vt:lpstr>Reconciliation of Operating Profit</vt:lpstr>
      <vt:lpstr>Passenger service- Key number</vt:lpstr>
      <vt:lpstr>Passenger Services-by Region</vt:lpstr>
      <vt:lpstr>Passenger Yield &amp; Load Factor</vt:lpstr>
      <vt:lpstr>Cargo Services- Key number</vt:lpstr>
      <vt:lpstr>Cargo Services- Yield &amp; Load Factor</vt:lpstr>
      <vt:lpstr>Turnover</vt:lpstr>
      <vt:lpstr>Operating Expenses</vt:lpstr>
      <vt:lpstr>Fuel Expenditure and Hedging </vt:lpstr>
      <vt:lpstr>Financial Statement-Balance Sheet</vt:lpstr>
      <vt:lpstr>Income Statement</vt:lpstr>
      <vt:lpstr>Cash flow statement</vt:lpstr>
      <vt:lpstr>Recommendation</vt:lpstr>
      <vt:lpstr>PowerPoint Presentation</vt:lpstr>
      <vt:lpstr>Stock Information</vt:lpstr>
      <vt:lpstr>Singapore Airline ADR</vt:lpstr>
      <vt:lpstr>Stock 1-year</vt:lpstr>
      <vt:lpstr>Stock 5-year</vt:lpstr>
      <vt:lpstr>Stock 10-year</vt:lpstr>
      <vt:lpstr>Company Profile </vt:lpstr>
      <vt:lpstr>Company Profile </vt:lpstr>
      <vt:lpstr>PowerPoint Presentation</vt:lpstr>
      <vt:lpstr>PowerPoint Presentation</vt:lpstr>
      <vt:lpstr>ROUTE GRAPH</vt:lpstr>
      <vt:lpstr>Management Team</vt:lpstr>
      <vt:lpstr>PowerPoint Presentation</vt:lpstr>
      <vt:lpstr>SWOT Analysis</vt:lpstr>
      <vt:lpstr>SWOT Analysis</vt:lpstr>
      <vt:lpstr>PowerPoint Presentation</vt:lpstr>
      <vt:lpstr>Company Result</vt:lpstr>
      <vt:lpstr>PowerPoint Presentation</vt:lpstr>
      <vt:lpstr>PowerPoint Presentation</vt:lpstr>
      <vt:lpstr>PowerPoint Presentation</vt:lpstr>
      <vt:lpstr>PowerPoint Presentation</vt:lpstr>
      <vt:lpstr>Financial Statement Analysis</vt:lpstr>
      <vt:lpstr>Balance Sheet</vt:lpstr>
      <vt:lpstr>Balance Sheet Continued..</vt:lpstr>
      <vt:lpstr>PowerPoint Presentation</vt:lpstr>
      <vt:lpstr>Income Statement</vt:lpstr>
      <vt:lpstr>Comprehensive Income Statement</vt:lpstr>
      <vt:lpstr>Cash Flow Statement</vt:lpstr>
      <vt:lpstr>Cash Flow Statement</vt:lpstr>
      <vt:lpstr>HOLD!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dc:title>
  <dc:creator>Christian N.</dc:creator>
  <cp:lastModifiedBy>gp</cp:lastModifiedBy>
  <cp:revision>143</cp:revision>
  <cp:lastPrinted>2012-11-06T19:49:57Z</cp:lastPrinted>
  <dcterms:created xsi:type="dcterms:W3CDTF">2012-10-08T21:37:13Z</dcterms:created>
  <dcterms:modified xsi:type="dcterms:W3CDTF">2012-11-06T20:10:34Z</dcterms:modified>
</cp:coreProperties>
</file>