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Default Extension="xlsx" ContentType="application/vnd.openxmlformats-officedocument.spreadsheetml.sheet"/>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notesSlides/notesSlide51.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charts/chart2.xml" ContentType="application/vnd.openxmlformats-officedocument.drawingml.char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notesSlides/notesSlide42.xml" ContentType="application/vnd.openxmlformats-officedocument.presentationml.notesSlide+xml"/>
  <Default Extension="wdp" ContentType="image/vnd.ms-photo"/>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commentAuthors.xml" ContentType="application/vnd.openxmlformats-officedocument.presentationml.commentAuthors+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4"/>
  </p:notesMasterIdLst>
  <p:sldIdLst>
    <p:sldId id="256" r:id="rId2"/>
    <p:sldId id="372" r:id="rId3"/>
    <p:sldId id="373" r:id="rId4"/>
    <p:sldId id="374" r:id="rId5"/>
    <p:sldId id="375" r:id="rId6"/>
    <p:sldId id="376" r:id="rId7"/>
    <p:sldId id="377" r:id="rId8"/>
    <p:sldId id="378" r:id="rId9"/>
    <p:sldId id="379" r:id="rId10"/>
    <p:sldId id="380" r:id="rId11"/>
    <p:sldId id="381" r:id="rId12"/>
    <p:sldId id="382" r:id="rId13"/>
    <p:sldId id="383" r:id="rId14"/>
    <p:sldId id="384" r:id="rId15"/>
    <p:sldId id="385" r:id="rId16"/>
    <p:sldId id="386" r:id="rId17"/>
    <p:sldId id="387" r:id="rId18"/>
    <p:sldId id="388" r:id="rId19"/>
    <p:sldId id="389" r:id="rId20"/>
    <p:sldId id="390" r:id="rId21"/>
    <p:sldId id="391" r:id="rId22"/>
    <p:sldId id="392" r:id="rId23"/>
    <p:sldId id="393" r:id="rId24"/>
    <p:sldId id="394" r:id="rId25"/>
    <p:sldId id="395" r:id="rId26"/>
    <p:sldId id="396" r:id="rId27"/>
    <p:sldId id="397" r:id="rId28"/>
    <p:sldId id="398" r:id="rId29"/>
    <p:sldId id="399" r:id="rId30"/>
    <p:sldId id="400" r:id="rId31"/>
    <p:sldId id="401" r:id="rId32"/>
    <p:sldId id="402" r:id="rId33"/>
    <p:sldId id="403" r:id="rId34"/>
    <p:sldId id="404" r:id="rId35"/>
    <p:sldId id="405" r:id="rId36"/>
    <p:sldId id="406" r:id="rId37"/>
    <p:sldId id="407" r:id="rId38"/>
    <p:sldId id="408" r:id="rId39"/>
    <p:sldId id="409" r:id="rId40"/>
    <p:sldId id="410" r:id="rId41"/>
    <p:sldId id="411" r:id="rId42"/>
    <p:sldId id="412" r:id="rId43"/>
    <p:sldId id="413" r:id="rId44"/>
    <p:sldId id="414" r:id="rId45"/>
    <p:sldId id="415" r:id="rId46"/>
    <p:sldId id="416" r:id="rId47"/>
    <p:sldId id="417" r:id="rId48"/>
    <p:sldId id="418" r:id="rId49"/>
    <p:sldId id="419" r:id="rId50"/>
    <p:sldId id="420" r:id="rId51"/>
    <p:sldId id="421" r:id="rId52"/>
    <p:sldId id="422" r:id="rId53"/>
    <p:sldId id="423" r:id="rId54"/>
    <p:sldId id="424" r:id="rId55"/>
    <p:sldId id="425" r:id="rId56"/>
    <p:sldId id="426" r:id="rId57"/>
    <p:sldId id="427" r:id="rId58"/>
    <p:sldId id="428" r:id="rId59"/>
    <p:sldId id="429" r:id="rId60"/>
    <p:sldId id="257" r:id="rId61"/>
    <p:sldId id="258" r:id="rId62"/>
    <p:sldId id="259" r:id="rId63"/>
    <p:sldId id="494" r:id="rId64"/>
    <p:sldId id="260" r:id="rId65"/>
    <p:sldId id="261" r:id="rId66"/>
    <p:sldId id="262" r:id="rId67"/>
    <p:sldId id="263" r:id="rId68"/>
    <p:sldId id="264" r:id="rId69"/>
    <p:sldId id="502" r:id="rId70"/>
    <p:sldId id="503" r:id="rId71"/>
    <p:sldId id="266" r:id="rId72"/>
    <p:sldId id="267" r:id="rId73"/>
    <p:sldId id="270" r:id="rId74"/>
    <p:sldId id="271" r:id="rId75"/>
    <p:sldId id="272" r:id="rId76"/>
    <p:sldId id="274" r:id="rId77"/>
    <p:sldId id="275" r:id="rId78"/>
    <p:sldId id="276" r:id="rId79"/>
    <p:sldId id="488" r:id="rId80"/>
    <p:sldId id="487" r:id="rId81"/>
    <p:sldId id="486" r:id="rId82"/>
    <p:sldId id="278" r:id="rId83"/>
    <p:sldId id="365" r:id="rId84"/>
    <p:sldId id="366" r:id="rId85"/>
    <p:sldId id="367" r:id="rId86"/>
    <p:sldId id="368" r:id="rId87"/>
    <p:sldId id="370" r:id="rId88"/>
    <p:sldId id="371" r:id="rId89"/>
    <p:sldId id="282" r:id="rId90"/>
    <p:sldId id="445" r:id="rId91"/>
    <p:sldId id="500" r:id="rId92"/>
    <p:sldId id="497" r:id="rId93"/>
    <p:sldId id="283" r:id="rId94"/>
    <p:sldId id="284" r:id="rId95"/>
    <p:sldId id="285" r:id="rId96"/>
    <p:sldId id="286" r:id="rId97"/>
    <p:sldId id="287" r:id="rId98"/>
    <p:sldId id="288" r:id="rId99"/>
    <p:sldId id="289" r:id="rId100"/>
    <p:sldId id="290" r:id="rId101"/>
    <p:sldId id="291" r:id="rId102"/>
    <p:sldId id="292" r:id="rId103"/>
    <p:sldId id="293" r:id="rId104"/>
    <p:sldId id="294" r:id="rId105"/>
    <p:sldId id="298" r:id="rId106"/>
    <p:sldId id="299" r:id="rId107"/>
    <p:sldId id="300" r:id="rId108"/>
    <p:sldId id="301" r:id="rId109"/>
    <p:sldId id="302" r:id="rId110"/>
    <p:sldId id="303" r:id="rId111"/>
    <p:sldId id="304" r:id="rId112"/>
    <p:sldId id="305" r:id="rId113"/>
    <p:sldId id="306" r:id="rId114"/>
    <p:sldId id="307" r:id="rId115"/>
    <p:sldId id="308" r:id="rId116"/>
    <p:sldId id="309" r:id="rId117"/>
    <p:sldId id="310" r:id="rId118"/>
    <p:sldId id="311" r:id="rId119"/>
    <p:sldId id="312" r:id="rId120"/>
    <p:sldId id="315" r:id="rId121"/>
    <p:sldId id="316" r:id="rId122"/>
    <p:sldId id="317" r:id="rId123"/>
    <p:sldId id="318" r:id="rId124"/>
    <p:sldId id="320" r:id="rId125"/>
    <p:sldId id="360" r:id="rId126"/>
    <p:sldId id="498" r:id="rId127"/>
    <p:sldId id="499" r:id="rId128"/>
    <p:sldId id="501" r:id="rId129"/>
    <p:sldId id="490" r:id="rId130"/>
    <p:sldId id="491" r:id="rId131"/>
    <p:sldId id="339" r:id="rId132"/>
    <p:sldId id="319" r:id="rId133"/>
    <p:sldId id="321" r:id="rId134"/>
    <p:sldId id="323" r:id="rId135"/>
    <p:sldId id="324" r:id="rId136"/>
    <p:sldId id="326" r:id="rId137"/>
    <p:sldId id="328" r:id="rId138"/>
    <p:sldId id="329" r:id="rId139"/>
    <p:sldId id="332" r:id="rId140"/>
    <p:sldId id="333" r:id="rId141"/>
    <p:sldId id="334" r:id="rId142"/>
    <p:sldId id="335" r:id="rId143"/>
    <p:sldId id="336" r:id="rId144"/>
    <p:sldId id="337" r:id="rId145"/>
    <p:sldId id="338" r:id="rId146"/>
    <p:sldId id="431" r:id="rId147"/>
    <p:sldId id="485" r:id="rId148"/>
    <p:sldId id="432" r:id="rId149"/>
    <p:sldId id="433" r:id="rId150"/>
    <p:sldId id="434" r:id="rId151"/>
    <p:sldId id="435" r:id="rId152"/>
    <p:sldId id="438" r:id="rId153"/>
    <p:sldId id="437" r:id="rId154"/>
    <p:sldId id="439" r:id="rId155"/>
    <p:sldId id="440" r:id="rId156"/>
    <p:sldId id="441" r:id="rId157"/>
    <p:sldId id="442" r:id="rId158"/>
    <p:sldId id="443" r:id="rId159"/>
    <p:sldId id="444" r:id="rId160"/>
    <p:sldId id="340" r:id="rId161"/>
    <p:sldId id="347" r:id="rId162"/>
    <p:sldId id="348" r:id="rId163"/>
    <p:sldId id="350" r:id="rId164"/>
    <p:sldId id="352" r:id="rId165"/>
    <p:sldId id="349" r:id="rId166"/>
    <p:sldId id="351" r:id="rId167"/>
    <p:sldId id="353" r:id="rId168"/>
    <p:sldId id="357" r:id="rId169"/>
    <p:sldId id="354" r:id="rId170"/>
    <p:sldId id="358" r:id="rId171"/>
    <p:sldId id="359" r:id="rId172"/>
    <p:sldId id="355" r:id="rId173"/>
    <p:sldId id="356" r:id="rId174"/>
    <p:sldId id="496" r:id="rId175"/>
    <p:sldId id="446" r:id="rId176"/>
    <p:sldId id="330" r:id="rId177"/>
    <p:sldId id="342" r:id="rId178"/>
    <p:sldId id="346" r:id="rId179"/>
    <p:sldId id="447" r:id="rId180"/>
    <p:sldId id="448" r:id="rId181"/>
    <p:sldId id="449" r:id="rId182"/>
    <p:sldId id="450" r:id="rId183"/>
    <p:sldId id="451" r:id="rId184"/>
    <p:sldId id="452" r:id="rId185"/>
    <p:sldId id="453" r:id="rId186"/>
    <p:sldId id="454" r:id="rId187"/>
    <p:sldId id="492" r:id="rId188"/>
    <p:sldId id="493" r:id="rId189"/>
    <p:sldId id="461" r:id="rId190"/>
    <p:sldId id="455" r:id="rId191"/>
    <p:sldId id="456" r:id="rId192"/>
    <p:sldId id="457" r:id="rId193"/>
    <p:sldId id="458" r:id="rId194"/>
    <p:sldId id="459" r:id="rId195"/>
    <p:sldId id="460" r:id="rId196"/>
    <p:sldId id="343" r:id="rId197"/>
    <p:sldId id="462" r:id="rId198"/>
    <p:sldId id="463" r:id="rId199"/>
    <p:sldId id="464" r:id="rId200"/>
    <p:sldId id="465" r:id="rId201"/>
    <p:sldId id="466" r:id="rId202"/>
    <p:sldId id="467" r:id="rId203"/>
    <p:sldId id="468" r:id="rId204"/>
    <p:sldId id="469" r:id="rId205"/>
    <p:sldId id="470" r:id="rId206"/>
    <p:sldId id="471" r:id="rId207"/>
    <p:sldId id="472" r:id="rId208"/>
    <p:sldId id="473" r:id="rId209"/>
    <p:sldId id="474" r:id="rId210"/>
    <p:sldId id="475" r:id="rId211"/>
    <p:sldId id="476" r:id="rId212"/>
    <p:sldId id="478" r:id="rId213"/>
    <p:sldId id="477" r:id="rId214"/>
    <p:sldId id="479" r:id="rId215"/>
    <p:sldId id="344" r:id="rId216"/>
    <p:sldId id="480" r:id="rId217"/>
    <p:sldId id="481" r:id="rId218"/>
    <p:sldId id="482" r:id="rId219"/>
    <p:sldId id="483" r:id="rId220"/>
    <p:sldId id="484" r:id="rId221"/>
    <p:sldId id="495" r:id="rId222"/>
    <p:sldId id="430" r:id="rId2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INDUSTRY OVERVIEW" id="{6019FD65-A375-3C40-B4D5-298ECB9DC63B}">
          <p14:sldIdLst>
            <p14:sldId id="256"/>
            <p14:sldId id="372"/>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419"/>
            <p14:sldId id="420"/>
            <p14:sldId id="421"/>
            <p14:sldId id="422"/>
            <p14:sldId id="423"/>
            <p14:sldId id="424"/>
            <p14:sldId id="425"/>
            <p14:sldId id="426"/>
            <p14:sldId id="427"/>
            <p14:sldId id="428"/>
            <p14:sldId id="429"/>
          </p14:sldIdLst>
        </p14:section>
        <p14:section name="APPLE" id="{EE339840-81DD-4240-8ECC-BD6DDBCFE695}">
          <p14:sldIdLst>
            <p14:sldId id="257"/>
            <p14:sldId id="258"/>
            <p14:sldId id="259"/>
            <p14:sldId id="494"/>
            <p14:sldId id="260"/>
            <p14:sldId id="261"/>
            <p14:sldId id="262"/>
            <p14:sldId id="263"/>
            <p14:sldId id="264"/>
            <p14:sldId id="502"/>
            <p14:sldId id="503"/>
            <p14:sldId id="266"/>
            <p14:sldId id="267"/>
            <p14:sldId id="270"/>
            <p14:sldId id="271"/>
            <p14:sldId id="272"/>
            <p14:sldId id="274"/>
            <p14:sldId id="275"/>
            <p14:sldId id="276"/>
            <p14:sldId id="488"/>
            <p14:sldId id="487"/>
            <p14:sldId id="486"/>
            <p14:sldId id="278"/>
            <p14:sldId id="365"/>
            <p14:sldId id="366"/>
            <p14:sldId id="367"/>
            <p14:sldId id="368"/>
            <p14:sldId id="370"/>
            <p14:sldId id="371"/>
            <p14:sldId id="282"/>
            <p14:sldId id="445"/>
            <p14:sldId id="500"/>
            <p14:sldId id="497"/>
            <p14:sldId id="283"/>
            <p14:sldId id="284"/>
            <p14:sldId id="285"/>
            <p14:sldId id="286"/>
            <p14:sldId id="287"/>
            <p14:sldId id="288"/>
            <p14:sldId id="289"/>
            <p14:sldId id="290"/>
            <p14:sldId id="291"/>
            <p14:sldId id="292"/>
            <p14:sldId id="293"/>
            <p14:sldId id="294"/>
            <p14:sldId id="298"/>
            <p14:sldId id="299"/>
            <p14:sldId id="300"/>
            <p14:sldId id="301"/>
            <p14:sldId id="302"/>
            <p14:sldId id="303"/>
            <p14:sldId id="304"/>
            <p14:sldId id="305"/>
            <p14:sldId id="306"/>
            <p14:sldId id="307"/>
            <p14:sldId id="308"/>
            <p14:sldId id="309"/>
            <p14:sldId id="310"/>
            <p14:sldId id="311"/>
          </p14:sldIdLst>
        </p14:section>
        <p14:section name="MICROSOFT" id="{89904BB4-6F5F-E142-BB36-8592AB632C07}">
          <p14:sldIdLst>
            <p14:sldId id="312"/>
            <p14:sldId id="315"/>
            <p14:sldId id="316"/>
            <p14:sldId id="317"/>
            <p14:sldId id="318"/>
            <p14:sldId id="320"/>
            <p14:sldId id="360"/>
            <p14:sldId id="498"/>
            <p14:sldId id="499"/>
            <p14:sldId id="501"/>
            <p14:sldId id="490"/>
            <p14:sldId id="491"/>
            <p14:sldId id="339"/>
            <p14:sldId id="319"/>
            <p14:sldId id="321"/>
            <p14:sldId id="323"/>
            <p14:sldId id="324"/>
            <p14:sldId id="326"/>
            <p14:sldId id="328"/>
            <p14:sldId id="329"/>
            <p14:sldId id="332"/>
            <p14:sldId id="333"/>
            <p14:sldId id="334"/>
            <p14:sldId id="335"/>
            <p14:sldId id="336"/>
            <p14:sldId id="337"/>
            <p14:sldId id="338"/>
            <p14:sldId id="431"/>
            <p14:sldId id="485"/>
            <p14:sldId id="432"/>
            <p14:sldId id="433"/>
            <p14:sldId id="434"/>
            <p14:sldId id="435"/>
            <p14:sldId id="438"/>
            <p14:sldId id="437"/>
            <p14:sldId id="439"/>
            <p14:sldId id="440"/>
            <p14:sldId id="441"/>
            <p14:sldId id="442"/>
            <p14:sldId id="443"/>
            <p14:sldId id="444"/>
            <p14:sldId id="340"/>
            <p14:sldId id="347"/>
            <p14:sldId id="348"/>
            <p14:sldId id="350"/>
            <p14:sldId id="352"/>
            <p14:sldId id="349"/>
            <p14:sldId id="351"/>
            <p14:sldId id="353"/>
            <p14:sldId id="357"/>
            <p14:sldId id="354"/>
            <p14:sldId id="358"/>
            <p14:sldId id="359"/>
            <p14:sldId id="355"/>
            <p14:sldId id="356"/>
            <p14:sldId id="496"/>
            <p14:sldId id="446"/>
          </p14:sldIdLst>
        </p14:section>
        <p14:section name="GOOGLE" id="{B3F772A1-8584-9B4F-BB6F-C690BFC735E4}">
          <p14:sldIdLst>
            <p14:sldId id="330"/>
            <p14:sldId id="342"/>
            <p14:sldId id="346"/>
            <p14:sldId id="447"/>
            <p14:sldId id="448"/>
            <p14:sldId id="449"/>
            <p14:sldId id="450"/>
            <p14:sldId id="451"/>
            <p14:sldId id="452"/>
            <p14:sldId id="453"/>
            <p14:sldId id="454"/>
            <p14:sldId id="492"/>
            <p14:sldId id="493"/>
            <p14:sldId id="461"/>
            <p14:sldId id="455"/>
            <p14:sldId id="456"/>
            <p14:sldId id="457"/>
            <p14:sldId id="458"/>
            <p14:sldId id="459"/>
            <p14:sldId id="460"/>
            <p14:sldId id="343"/>
            <p14:sldId id="462"/>
            <p14:sldId id="463"/>
            <p14:sldId id="464"/>
            <p14:sldId id="465"/>
            <p14:sldId id="466"/>
            <p14:sldId id="467"/>
            <p14:sldId id="468"/>
            <p14:sldId id="469"/>
            <p14:sldId id="470"/>
            <p14:sldId id="471"/>
            <p14:sldId id="472"/>
            <p14:sldId id="473"/>
            <p14:sldId id="474"/>
            <p14:sldId id="475"/>
            <p14:sldId id="476"/>
            <p14:sldId id="478"/>
            <p14:sldId id="477"/>
            <p14:sldId id="479"/>
            <p14:sldId id="344"/>
            <p14:sldId id="480"/>
            <p14:sldId id="481"/>
            <p14:sldId id="482"/>
            <p14:sldId id="483"/>
            <p14:sldId id="484"/>
            <p14:sldId id="495"/>
            <p14:sldId id="430"/>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arvir Grewal" initials="HG [8]" lastIdx="1" clrIdx="6"/>
  <p:cmAuthor id="1" name="Harvir Grewal" initials="HG [2]" lastIdx="1" clrIdx="0"/>
  <p:cmAuthor id="2" name="Harvir Grewal" initials="HG [3]" lastIdx="1" clrIdx="1"/>
  <p:cmAuthor id="3" name="Harvir Grewal" initials="HG [4]" lastIdx="1" clrIdx="2"/>
  <p:cmAuthor id="4" name="Harvir Grewal" initials="HG [5]" lastIdx="1" clrIdx="3"/>
  <p:cmAuthor id="5" name="Harvir Grewal" initials="HG [6]" lastIdx="1" clrIdx="4"/>
  <p:cmAuthor id="6" name="Harvir Grewal" initials="HG [7]" lastIdx="1"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6666"/>
    <a:srgbClr val="003A87"/>
    <a:srgbClr val="F7D0C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AE6D28-E541-4A2F-851F-E6E0FF9AD9EA}" v="84" dt="2017-03-13T21:42:11.067"/>
    <p1510:client id="{8E73D100-11DC-4D60-AB3D-4FE40C60083F}" v="460" dt="2017-03-13T22:28:53.990"/>
    <p1510:client id="{E4FF2476-5F29-43CB-9299-F1A3C76FB7C0}" v="7" dt="2017-03-13T22:10:19.421"/>
    <p1510:client id="{8DA7FC1E-BCC5-4C00-91E9-D7329278D98D}" v="3" dt="2017-03-13T22:26:54.3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4"/>
    <p:restoredTop sz="87888"/>
  </p:normalViewPr>
  <p:slideViewPr>
    <p:cSldViewPr snapToGrid="0">
      <p:cViewPr>
        <p:scale>
          <a:sx n="90" d="100"/>
          <a:sy n="90" d="100"/>
        </p:scale>
        <p:origin x="1284" y="-3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viewProps" Target="viewProps.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tableStyles" Target="tableStyles.xml"/><Relationship Id="rId19" Type="http://schemas.openxmlformats.org/officeDocument/2006/relationships/slide" Target="slides/slide18.xml"/><Relationship Id="rId224" Type="http://schemas.openxmlformats.org/officeDocument/2006/relationships/notesMaster" Target="notesMasters/notesMaster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microsoft.com/office/2015/10/relationships/revisionInfo" Target="revisionInfo.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endParaRPr lang="en-US"/>
          </a:p>
        </c:rich>
      </c:tx>
      <c:overlay val="1"/>
    </c:title>
    <c:plotArea>
      <c:layout/>
      <c:barChart>
        <c:barDir val="col"/>
        <c:grouping val="stacked"/>
        <c:ser>
          <c:idx val="0"/>
          <c:order val="0"/>
          <c:tx>
            <c:strRef>
              <c:f>Sheet1!$B$1</c:f>
              <c:strCache>
                <c:ptCount val="1"/>
                <c:pt idx="0">
                  <c:v>Samsung</c:v>
                </c:pt>
              </c:strCache>
            </c:strRef>
          </c:tx>
          <c:spPr>
            <a:solidFill>
              <a:srgbClr val="2875DD"/>
            </a:solidFill>
            <a:ln>
              <a:solidFill>
                <a:srgbClr val="2875DD"/>
              </a:solidFill>
            </a:ln>
            <a:effectLst/>
          </c:spPr>
          <c:cat>
            <c:strRef>
              <c:f>Sheet1!$A$2:$A$30</c:f>
              <c:strCache>
                <c:ptCount val="29"/>
                <c:pt idx="0">
                  <c:v>Q4 '09</c:v>
                </c:pt>
                <c:pt idx="1">
                  <c:v>Q1 '10</c:v>
                </c:pt>
                <c:pt idx="2">
                  <c:v>Q2 '10</c:v>
                </c:pt>
                <c:pt idx="3">
                  <c:v>Q3 '10</c:v>
                </c:pt>
                <c:pt idx="4">
                  <c:v>Q4 '10</c:v>
                </c:pt>
                <c:pt idx="5">
                  <c:v>Q1 '11</c:v>
                </c:pt>
                <c:pt idx="6">
                  <c:v>Q2 '11</c:v>
                </c:pt>
                <c:pt idx="7">
                  <c:v>Q3 '11</c:v>
                </c:pt>
                <c:pt idx="8">
                  <c:v>Q4 '11</c:v>
                </c:pt>
                <c:pt idx="9">
                  <c:v>Q1 '12</c:v>
                </c:pt>
                <c:pt idx="10">
                  <c:v>Q2 '12</c:v>
                </c:pt>
                <c:pt idx="11">
                  <c:v>Q3 '12</c:v>
                </c:pt>
                <c:pt idx="12">
                  <c:v>Q4 '12</c:v>
                </c:pt>
                <c:pt idx="13">
                  <c:v>Q1 '13</c:v>
                </c:pt>
                <c:pt idx="14">
                  <c:v>Q2 '13</c:v>
                </c:pt>
                <c:pt idx="15">
                  <c:v>Q3 '13</c:v>
                </c:pt>
                <c:pt idx="16">
                  <c:v>Q4 '13</c:v>
                </c:pt>
                <c:pt idx="17">
                  <c:v>Q1 '14</c:v>
                </c:pt>
                <c:pt idx="18">
                  <c:v>Q2 '14</c:v>
                </c:pt>
                <c:pt idx="19">
                  <c:v>Q3 '14</c:v>
                </c:pt>
                <c:pt idx="20">
                  <c:v>Q4 '14</c:v>
                </c:pt>
                <c:pt idx="21">
                  <c:v>Q1 '15</c:v>
                </c:pt>
                <c:pt idx="22">
                  <c:v>Q2 '15</c:v>
                </c:pt>
                <c:pt idx="23">
                  <c:v>Q3 '15</c:v>
                </c:pt>
                <c:pt idx="24">
                  <c:v>Q4 '15</c:v>
                </c:pt>
                <c:pt idx="25">
                  <c:v>Q1 '16</c:v>
                </c:pt>
                <c:pt idx="26">
                  <c:v>Q2 '16</c:v>
                </c:pt>
                <c:pt idx="27">
                  <c:v>Q3 '16</c:v>
                </c:pt>
                <c:pt idx="28">
                  <c:v>Q4 '16</c:v>
                </c:pt>
              </c:strCache>
            </c:strRef>
          </c:cat>
          <c:val>
            <c:numRef>
              <c:f>Sheet1!$B$2:$B$30</c:f>
              <c:numCache>
                <c:formatCode>General</c:formatCode>
                <c:ptCount val="29"/>
                <c:pt idx="0">
                  <c:v>3.3000000000000008E-2</c:v>
                </c:pt>
                <c:pt idx="1">
                  <c:v>4.300000000000001E-2</c:v>
                </c:pt>
                <c:pt idx="2">
                  <c:v>5.6000000000000008E-2</c:v>
                </c:pt>
                <c:pt idx="3">
                  <c:v>8.8000000000000023E-2</c:v>
                </c:pt>
                <c:pt idx="4">
                  <c:v>9.4000000000000028E-2</c:v>
                </c:pt>
                <c:pt idx="5">
                  <c:v>0.11300000000000002</c:v>
                </c:pt>
                <c:pt idx="6">
                  <c:v>0.17</c:v>
                </c:pt>
                <c:pt idx="7">
                  <c:v>0.22700000000000004</c:v>
                </c:pt>
                <c:pt idx="8">
                  <c:v>0.22500000000000003</c:v>
                </c:pt>
                <c:pt idx="9">
                  <c:v>0.28800000000000003</c:v>
                </c:pt>
                <c:pt idx="10">
                  <c:v>0.32200000000000006</c:v>
                </c:pt>
                <c:pt idx="11">
                  <c:v>0.31000000000000005</c:v>
                </c:pt>
                <c:pt idx="12">
                  <c:v>0.29100000000000004</c:v>
                </c:pt>
                <c:pt idx="13">
                  <c:v>0.31900000000000006</c:v>
                </c:pt>
                <c:pt idx="14">
                  <c:v>0.32300000000000006</c:v>
                </c:pt>
                <c:pt idx="15">
                  <c:v>0.32500000000000007</c:v>
                </c:pt>
                <c:pt idx="16">
                  <c:v>0.28830000000000006</c:v>
                </c:pt>
                <c:pt idx="17">
                  <c:v>0.30700000000000005</c:v>
                </c:pt>
                <c:pt idx="18">
                  <c:v>0.24800000000000003</c:v>
                </c:pt>
                <c:pt idx="19">
                  <c:v>0.23900000000000002</c:v>
                </c:pt>
                <c:pt idx="20">
                  <c:v>0.19900000000000004</c:v>
                </c:pt>
                <c:pt idx="21">
                  <c:v>0.24600000000000002</c:v>
                </c:pt>
                <c:pt idx="22">
                  <c:v>0.21300000000000002</c:v>
                </c:pt>
                <c:pt idx="23">
                  <c:v>0.23300000000000001</c:v>
                </c:pt>
                <c:pt idx="24">
                  <c:v>0.20400000000000001</c:v>
                </c:pt>
                <c:pt idx="25">
                  <c:v>0.24500000000000002</c:v>
                </c:pt>
                <c:pt idx="26">
                  <c:v>0.22400000000000003</c:v>
                </c:pt>
                <c:pt idx="27">
                  <c:v>0.2</c:v>
                </c:pt>
                <c:pt idx="28">
                  <c:v>0.18100000000000002</c:v>
                </c:pt>
              </c:numCache>
            </c:numRef>
          </c:val>
          <c:extLst xmlns:c16r2="http://schemas.microsoft.com/office/drawing/2015/06/chart">
            <c:ext xmlns:c16="http://schemas.microsoft.com/office/drawing/2014/chart" uri="{C3380CC4-5D6E-409C-BE32-E72D297353CC}">
              <c16:uniqueId val="{0000001D-723E-42AA-AB08-5654C86BB750}"/>
            </c:ext>
          </c:extLst>
        </c:ser>
        <c:ser>
          <c:idx val="1"/>
          <c:order val="1"/>
          <c:tx>
            <c:strRef>
              <c:f>Sheet1!$C$1</c:f>
              <c:strCache>
                <c:ptCount val="1"/>
                <c:pt idx="0">
                  <c:v>Apple</c:v>
                </c:pt>
              </c:strCache>
            </c:strRef>
          </c:tx>
          <c:spPr>
            <a:solidFill>
              <a:srgbClr val="0F283E"/>
            </a:solidFill>
            <a:ln>
              <a:solidFill>
                <a:srgbClr val="0F283E"/>
              </a:solidFill>
            </a:ln>
            <a:effectLst/>
          </c:spPr>
          <c:cat>
            <c:strRef>
              <c:f>Sheet1!$A$2:$A$30</c:f>
              <c:strCache>
                <c:ptCount val="29"/>
                <c:pt idx="0">
                  <c:v>Q4 '09</c:v>
                </c:pt>
                <c:pt idx="1">
                  <c:v>Q1 '10</c:v>
                </c:pt>
                <c:pt idx="2">
                  <c:v>Q2 '10</c:v>
                </c:pt>
                <c:pt idx="3">
                  <c:v>Q3 '10</c:v>
                </c:pt>
                <c:pt idx="4">
                  <c:v>Q4 '10</c:v>
                </c:pt>
                <c:pt idx="5">
                  <c:v>Q1 '11</c:v>
                </c:pt>
                <c:pt idx="6">
                  <c:v>Q2 '11</c:v>
                </c:pt>
                <c:pt idx="7">
                  <c:v>Q3 '11</c:v>
                </c:pt>
                <c:pt idx="8">
                  <c:v>Q4 '11</c:v>
                </c:pt>
                <c:pt idx="9">
                  <c:v>Q1 '12</c:v>
                </c:pt>
                <c:pt idx="10">
                  <c:v>Q2 '12</c:v>
                </c:pt>
                <c:pt idx="11">
                  <c:v>Q3 '12</c:v>
                </c:pt>
                <c:pt idx="12">
                  <c:v>Q4 '12</c:v>
                </c:pt>
                <c:pt idx="13">
                  <c:v>Q1 '13</c:v>
                </c:pt>
                <c:pt idx="14">
                  <c:v>Q2 '13</c:v>
                </c:pt>
                <c:pt idx="15">
                  <c:v>Q3 '13</c:v>
                </c:pt>
                <c:pt idx="16">
                  <c:v>Q4 '13</c:v>
                </c:pt>
                <c:pt idx="17">
                  <c:v>Q1 '14</c:v>
                </c:pt>
                <c:pt idx="18">
                  <c:v>Q2 '14</c:v>
                </c:pt>
                <c:pt idx="19">
                  <c:v>Q3 '14</c:v>
                </c:pt>
                <c:pt idx="20">
                  <c:v>Q4 '14</c:v>
                </c:pt>
                <c:pt idx="21">
                  <c:v>Q1 '15</c:v>
                </c:pt>
                <c:pt idx="22">
                  <c:v>Q2 '15</c:v>
                </c:pt>
                <c:pt idx="23">
                  <c:v>Q3 '15</c:v>
                </c:pt>
                <c:pt idx="24">
                  <c:v>Q4 '15</c:v>
                </c:pt>
                <c:pt idx="25">
                  <c:v>Q1 '16</c:v>
                </c:pt>
                <c:pt idx="26">
                  <c:v>Q2 '16</c:v>
                </c:pt>
                <c:pt idx="27">
                  <c:v>Q3 '16</c:v>
                </c:pt>
                <c:pt idx="28">
                  <c:v>Q4 '16</c:v>
                </c:pt>
              </c:strCache>
            </c:strRef>
          </c:cat>
          <c:val>
            <c:numRef>
              <c:f>Sheet1!$C$2:$C$30</c:f>
              <c:numCache>
                <c:formatCode>General</c:formatCode>
                <c:ptCount val="29"/>
                <c:pt idx="0">
                  <c:v>0.16100000000000003</c:v>
                </c:pt>
                <c:pt idx="1">
                  <c:v>0.15700000000000003</c:v>
                </c:pt>
                <c:pt idx="2">
                  <c:v>0.13</c:v>
                </c:pt>
                <c:pt idx="3">
                  <c:v>0.17</c:v>
                </c:pt>
                <c:pt idx="4">
                  <c:v>0.15900000000000003</c:v>
                </c:pt>
                <c:pt idx="5">
                  <c:v>0.18300000000000002</c:v>
                </c:pt>
                <c:pt idx="6">
                  <c:v>0.18800000000000003</c:v>
                </c:pt>
                <c:pt idx="7">
                  <c:v>0.13800000000000001</c:v>
                </c:pt>
                <c:pt idx="8">
                  <c:v>0.23</c:v>
                </c:pt>
                <c:pt idx="9">
                  <c:v>0.23</c:v>
                </c:pt>
                <c:pt idx="10">
                  <c:v>0.16600000000000004</c:v>
                </c:pt>
                <c:pt idx="11">
                  <c:v>0.14400000000000002</c:v>
                </c:pt>
                <c:pt idx="12">
                  <c:v>0.20900000000000002</c:v>
                </c:pt>
                <c:pt idx="13">
                  <c:v>0.17100000000000001</c:v>
                </c:pt>
                <c:pt idx="14">
                  <c:v>0.13</c:v>
                </c:pt>
                <c:pt idx="15">
                  <c:v>0.129</c:v>
                </c:pt>
                <c:pt idx="16">
                  <c:v>0.17430000000000001</c:v>
                </c:pt>
                <c:pt idx="17">
                  <c:v>0.15200000000000002</c:v>
                </c:pt>
                <c:pt idx="18">
                  <c:v>0.11700000000000002</c:v>
                </c:pt>
                <c:pt idx="19">
                  <c:v>0.11800000000000002</c:v>
                </c:pt>
                <c:pt idx="20">
                  <c:v>0.19700000000000004</c:v>
                </c:pt>
                <c:pt idx="21">
                  <c:v>0.18300000000000002</c:v>
                </c:pt>
                <c:pt idx="22">
                  <c:v>0.13900000000000001</c:v>
                </c:pt>
                <c:pt idx="23">
                  <c:v>0.13400000000000001</c:v>
                </c:pt>
                <c:pt idx="24">
                  <c:v>0.18700000000000003</c:v>
                </c:pt>
                <c:pt idx="25">
                  <c:v>0.15300000000000002</c:v>
                </c:pt>
                <c:pt idx="26">
                  <c:v>0.11800000000000002</c:v>
                </c:pt>
                <c:pt idx="27">
                  <c:v>0.125</c:v>
                </c:pt>
                <c:pt idx="28">
                  <c:v>0.18300000000000002</c:v>
                </c:pt>
              </c:numCache>
            </c:numRef>
          </c:val>
          <c:extLst xmlns:c16r2="http://schemas.microsoft.com/office/drawing/2015/06/chart">
            <c:ext xmlns:c16="http://schemas.microsoft.com/office/drawing/2014/chart" uri="{C3380CC4-5D6E-409C-BE32-E72D297353CC}">
              <c16:uniqueId val="{0000003B-723E-42AA-AB08-5654C86BB750}"/>
            </c:ext>
          </c:extLst>
        </c:ser>
        <c:ser>
          <c:idx val="2"/>
          <c:order val="2"/>
          <c:tx>
            <c:strRef>
              <c:f>Sheet1!$D$1</c:f>
              <c:strCache>
                <c:ptCount val="1"/>
                <c:pt idx="0">
                  <c:v>LG*</c:v>
                </c:pt>
              </c:strCache>
            </c:strRef>
          </c:tx>
          <c:spPr>
            <a:solidFill>
              <a:srgbClr val="BABABA"/>
            </a:solidFill>
            <a:ln>
              <a:solidFill>
                <a:srgbClr val="BABABA"/>
              </a:solidFill>
            </a:ln>
            <a:effectLst/>
          </c:spPr>
          <c:cat>
            <c:strRef>
              <c:f>Sheet1!$A$2:$A$30</c:f>
              <c:strCache>
                <c:ptCount val="29"/>
                <c:pt idx="0">
                  <c:v>Q4 '09</c:v>
                </c:pt>
                <c:pt idx="1">
                  <c:v>Q1 '10</c:v>
                </c:pt>
                <c:pt idx="2">
                  <c:v>Q2 '10</c:v>
                </c:pt>
                <c:pt idx="3">
                  <c:v>Q3 '10</c:v>
                </c:pt>
                <c:pt idx="4">
                  <c:v>Q4 '10</c:v>
                </c:pt>
                <c:pt idx="5">
                  <c:v>Q1 '11</c:v>
                </c:pt>
                <c:pt idx="6">
                  <c:v>Q2 '11</c:v>
                </c:pt>
                <c:pt idx="7">
                  <c:v>Q3 '11</c:v>
                </c:pt>
                <c:pt idx="8">
                  <c:v>Q4 '11</c:v>
                </c:pt>
                <c:pt idx="9">
                  <c:v>Q1 '12</c:v>
                </c:pt>
                <c:pt idx="10">
                  <c:v>Q2 '12</c:v>
                </c:pt>
                <c:pt idx="11">
                  <c:v>Q3 '12</c:v>
                </c:pt>
                <c:pt idx="12">
                  <c:v>Q4 '12</c:v>
                </c:pt>
                <c:pt idx="13">
                  <c:v>Q1 '13</c:v>
                </c:pt>
                <c:pt idx="14">
                  <c:v>Q2 '13</c:v>
                </c:pt>
                <c:pt idx="15">
                  <c:v>Q3 '13</c:v>
                </c:pt>
                <c:pt idx="16">
                  <c:v>Q4 '13</c:v>
                </c:pt>
                <c:pt idx="17">
                  <c:v>Q1 '14</c:v>
                </c:pt>
                <c:pt idx="18">
                  <c:v>Q2 '14</c:v>
                </c:pt>
                <c:pt idx="19">
                  <c:v>Q3 '14</c:v>
                </c:pt>
                <c:pt idx="20">
                  <c:v>Q4 '14</c:v>
                </c:pt>
                <c:pt idx="21">
                  <c:v>Q1 '15</c:v>
                </c:pt>
                <c:pt idx="22">
                  <c:v>Q2 '15</c:v>
                </c:pt>
                <c:pt idx="23">
                  <c:v>Q3 '15</c:v>
                </c:pt>
                <c:pt idx="24">
                  <c:v>Q4 '15</c:v>
                </c:pt>
                <c:pt idx="25">
                  <c:v>Q1 '16</c:v>
                </c:pt>
                <c:pt idx="26">
                  <c:v>Q2 '16</c:v>
                </c:pt>
                <c:pt idx="27">
                  <c:v>Q3 '16</c:v>
                </c:pt>
                <c:pt idx="28">
                  <c:v>Q4 '16</c:v>
                </c:pt>
              </c:strCache>
            </c:strRef>
          </c:cat>
          <c:val>
            <c:numRef>
              <c:f>Sheet1!$D$2:$D$30</c:f>
              <c:numCache>
                <c:formatCode>General</c:formatCode>
                <c:ptCount val="29"/>
                <c:pt idx="9">
                  <c:v>3.2000000000000008E-2</c:v>
                </c:pt>
                <c:pt idx="10">
                  <c:v>3.7000000000000005E-2</c:v>
                </c:pt>
                <c:pt idx="11">
                  <c:v>3.8000000000000006E-2</c:v>
                </c:pt>
                <c:pt idx="12">
                  <c:v>3.8000000000000006E-2</c:v>
                </c:pt>
                <c:pt idx="13">
                  <c:v>4.7000000000000007E-2</c:v>
                </c:pt>
                <c:pt idx="14">
                  <c:v>5.000000000000001E-2</c:v>
                </c:pt>
                <c:pt idx="15">
                  <c:v>4.6000000000000013E-2</c:v>
                </c:pt>
                <c:pt idx="16">
                  <c:v>4.6000000000000013E-2</c:v>
                </c:pt>
                <c:pt idx="17">
                  <c:v>4.300000000000001E-2</c:v>
                </c:pt>
                <c:pt idx="18">
                  <c:v>4.9000000000000009E-2</c:v>
                </c:pt>
                <c:pt idx="19">
                  <c:v>5.1000000000000011E-2</c:v>
                </c:pt>
                <c:pt idx="21">
                  <c:v>4.6000000000000013E-2</c:v>
                </c:pt>
              </c:numCache>
            </c:numRef>
          </c:val>
          <c:extLst xmlns:c16r2="http://schemas.microsoft.com/office/drawing/2015/06/chart">
            <c:ext xmlns:c16="http://schemas.microsoft.com/office/drawing/2014/chart" uri="{C3380CC4-5D6E-409C-BE32-E72D297353CC}">
              <c16:uniqueId val="{00000059-723E-42AA-AB08-5654C86BB750}"/>
            </c:ext>
          </c:extLst>
        </c:ser>
        <c:ser>
          <c:idx val="3"/>
          <c:order val="3"/>
          <c:tx>
            <c:strRef>
              <c:f>Sheet1!$E$1</c:f>
              <c:strCache>
                <c:ptCount val="1"/>
                <c:pt idx="0">
                  <c:v>Lenovo*</c:v>
                </c:pt>
              </c:strCache>
            </c:strRef>
          </c:tx>
          <c:spPr>
            <a:solidFill>
              <a:srgbClr val="A60B0B"/>
            </a:solidFill>
            <a:ln>
              <a:solidFill>
                <a:srgbClr val="A60B0B"/>
              </a:solidFill>
            </a:ln>
            <a:effectLst/>
          </c:spPr>
          <c:cat>
            <c:strRef>
              <c:f>Sheet1!$A$2:$A$30</c:f>
              <c:strCache>
                <c:ptCount val="29"/>
                <c:pt idx="0">
                  <c:v>Q4 '09</c:v>
                </c:pt>
                <c:pt idx="1">
                  <c:v>Q1 '10</c:v>
                </c:pt>
                <c:pt idx="2">
                  <c:v>Q2 '10</c:v>
                </c:pt>
                <c:pt idx="3">
                  <c:v>Q3 '10</c:v>
                </c:pt>
                <c:pt idx="4">
                  <c:v>Q4 '10</c:v>
                </c:pt>
                <c:pt idx="5">
                  <c:v>Q1 '11</c:v>
                </c:pt>
                <c:pt idx="6">
                  <c:v>Q2 '11</c:v>
                </c:pt>
                <c:pt idx="7">
                  <c:v>Q3 '11</c:v>
                </c:pt>
                <c:pt idx="8">
                  <c:v>Q4 '11</c:v>
                </c:pt>
                <c:pt idx="9">
                  <c:v>Q1 '12</c:v>
                </c:pt>
                <c:pt idx="10">
                  <c:v>Q2 '12</c:v>
                </c:pt>
                <c:pt idx="11">
                  <c:v>Q3 '12</c:v>
                </c:pt>
                <c:pt idx="12">
                  <c:v>Q4 '12</c:v>
                </c:pt>
                <c:pt idx="13">
                  <c:v>Q1 '13</c:v>
                </c:pt>
                <c:pt idx="14">
                  <c:v>Q2 '13</c:v>
                </c:pt>
                <c:pt idx="15">
                  <c:v>Q3 '13</c:v>
                </c:pt>
                <c:pt idx="16">
                  <c:v>Q4 '13</c:v>
                </c:pt>
                <c:pt idx="17">
                  <c:v>Q1 '14</c:v>
                </c:pt>
                <c:pt idx="18">
                  <c:v>Q2 '14</c:v>
                </c:pt>
                <c:pt idx="19">
                  <c:v>Q3 '14</c:v>
                </c:pt>
                <c:pt idx="20">
                  <c:v>Q4 '14</c:v>
                </c:pt>
                <c:pt idx="21">
                  <c:v>Q1 '15</c:v>
                </c:pt>
                <c:pt idx="22">
                  <c:v>Q2 '15</c:v>
                </c:pt>
                <c:pt idx="23">
                  <c:v>Q3 '15</c:v>
                </c:pt>
                <c:pt idx="24">
                  <c:v>Q4 '15</c:v>
                </c:pt>
                <c:pt idx="25">
                  <c:v>Q1 '16</c:v>
                </c:pt>
                <c:pt idx="26">
                  <c:v>Q2 '16</c:v>
                </c:pt>
                <c:pt idx="27">
                  <c:v>Q3 '16</c:v>
                </c:pt>
                <c:pt idx="28">
                  <c:v>Q4 '16</c:v>
                </c:pt>
              </c:strCache>
            </c:strRef>
          </c:cat>
          <c:val>
            <c:numRef>
              <c:f>Sheet1!$E$2:$E$30</c:f>
              <c:numCache>
                <c:formatCode>General</c:formatCode>
                <c:ptCount val="29"/>
                <c:pt idx="10">
                  <c:v>3.1000000000000007E-2</c:v>
                </c:pt>
                <c:pt idx="11">
                  <c:v>3.7000000000000005E-2</c:v>
                </c:pt>
                <c:pt idx="12">
                  <c:v>4.1000000000000009E-2</c:v>
                </c:pt>
                <c:pt idx="13">
                  <c:v>3.6000000000000004E-2</c:v>
                </c:pt>
                <c:pt idx="14">
                  <c:v>4.7000000000000007E-2</c:v>
                </c:pt>
                <c:pt idx="15">
                  <c:v>4.7000000000000007E-2</c:v>
                </c:pt>
                <c:pt idx="16">
                  <c:v>4.5100000000000015E-2</c:v>
                </c:pt>
                <c:pt idx="17">
                  <c:v>4.4000000000000011E-2</c:v>
                </c:pt>
                <c:pt idx="18">
                  <c:v>5.2000000000000011E-2</c:v>
                </c:pt>
                <c:pt idx="19">
                  <c:v>5.1000000000000011E-2</c:v>
                </c:pt>
                <c:pt idx="20">
                  <c:v>3.7000000000000005E-2</c:v>
                </c:pt>
                <c:pt idx="21">
                  <c:v>5.6000000000000008E-2</c:v>
                </c:pt>
                <c:pt idx="22">
                  <c:v>4.8000000000000008E-2</c:v>
                </c:pt>
                <c:pt idx="23">
                  <c:v>5.3000000000000012E-2</c:v>
                </c:pt>
                <c:pt idx="24">
                  <c:v>5.1000000000000011E-2</c:v>
                </c:pt>
              </c:numCache>
            </c:numRef>
          </c:val>
          <c:extLst xmlns:c16r2="http://schemas.microsoft.com/office/drawing/2015/06/chart">
            <c:ext xmlns:c16="http://schemas.microsoft.com/office/drawing/2014/chart" uri="{C3380CC4-5D6E-409C-BE32-E72D297353CC}">
              <c16:uniqueId val="{00000077-723E-42AA-AB08-5654C86BB750}"/>
            </c:ext>
          </c:extLst>
        </c:ser>
        <c:ser>
          <c:idx val="4"/>
          <c:order val="4"/>
          <c:tx>
            <c:strRef>
              <c:f>Sheet1!$F$1</c:f>
              <c:strCache>
                <c:ptCount val="1"/>
                <c:pt idx="0">
                  <c:v>ZTE*</c:v>
                </c:pt>
              </c:strCache>
            </c:strRef>
          </c:tx>
          <c:spPr>
            <a:solidFill>
              <a:srgbClr val="87BC24"/>
            </a:solidFill>
            <a:ln>
              <a:solidFill>
                <a:srgbClr val="87BC24"/>
              </a:solidFill>
            </a:ln>
            <a:effectLst/>
          </c:spPr>
          <c:cat>
            <c:strRef>
              <c:f>Sheet1!$A$2:$A$30</c:f>
              <c:strCache>
                <c:ptCount val="29"/>
                <c:pt idx="0">
                  <c:v>Q4 '09</c:v>
                </c:pt>
                <c:pt idx="1">
                  <c:v>Q1 '10</c:v>
                </c:pt>
                <c:pt idx="2">
                  <c:v>Q2 '10</c:v>
                </c:pt>
                <c:pt idx="3">
                  <c:v>Q3 '10</c:v>
                </c:pt>
                <c:pt idx="4">
                  <c:v>Q4 '10</c:v>
                </c:pt>
                <c:pt idx="5">
                  <c:v>Q1 '11</c:v>
                </c:pt>
                <c:pt idx="6">
                  <c:v>Q2 '11</c:v>
                </c:pt>
                <c:pt idx="7">
                  <c:v>Q3 '11</c:v>
                </c:pt>
                <c:pt idx="8">
                  <c:v>Q4 '11</c:v>
                </c:pt>
                <c:pt idx="9">
                  <c:v>Q1 '12</c:v>
                </c:pt>
                <c:pt idx="10">
                  <c:v>Q2 '12</c:v>
                </c:pt>
                <c:pt idx="11">
                  <c:v>Q3 '12</c:v>
                </c:pt>
                <c:pt idx="12">
                  <c:v>Q4 '12</c:v>
                </c:pt>
                <c:pt idx="13">
                  <c:v>Q1 '13</c:v>
                </c:pt>
                <c:pt idx="14">
                  <c:v>Q2 '13</c:v>
                </c:pt>
                <c:pt idx="15">
                  <c:v>Q3 '13</c:v>
                </c:pt>
                <c:pt idx="16">
                  <c:v>Q4 '13</c:v>
                </c:pt>
                <c:pt idx="17">
                  <c:v>Q1 '14</c:v>
                </c:pt>
                <c:pt idx="18">
                  <c:v>Q2 '14</c:v>
                </c:pt>
                <c:pt idx="19">
                  <c:v>Q3 '14</c:v>
                </c:pt>
                <c:pt idx="20">
                  <c:v>Q4 '14</c:v>
                </c:pt>
                <c:pt idx="21">
                  <c:v>Q1 '15</c:v>
                </c:pt>
                <c:pt idx="22">
                  <c:v>Q2 '15</c:v>
                </c:pt>
                <c:pt idx="23">
                  <c:v>Q3 '15</c:v>
                </c:pt>
                <c:pt idx="24">
                  <c:v>Q4 '15</c:v>
                </c:pt>
                <c:pt idx="25">
                  <c:v>Q1 '16</c:v>
                </c:pt>
                <c:pt idx="26">
                  <c:v>Q2 '16</c:v>
                </c:pt>
                <c:pt idx="27">
                  <c:v>Q3 '16</c:v>
                </c:pt>
                <c:pt idx="28">
                  <c:v>Q4 '16</c:v>
                </c:pt>
              </c:strCache>
            </c:strRef>
          </c:cat>
          <c:val>
            <c:numRef>
              <c:f>Sheet1!$F$2:$F$30</c:f>
              <c:numCache>
                <c:formatCode>General</c:formatCode>
                <c:ptCount val="29"/>
                <c:pt idx="6">
                  <c:v>1.8000000000000002E-2</c:v>
                </c:pt>
                <c:pt idx="7">
                  <c:v>3.3000000000000008E-2</c:v>
                </c:pt>
                <c:pt idx="8">
                  <c:v>4.0000000000000008E-2</c:v>
                </c:pt>
                <c:pt idx="9">
                  <c:v>4.0000000000000008E-2</c:v>
                </c:pt>
                <c:pt idx="10">
                  <c:v>4.1000000000000009E-2</c:v>
                </c:pt>
                <c:pt idx="11">
                  <c:v>4.4000000000000011E-2</c:v>
                </c:pt>
                <c:pt idx="12">
                  <c:v>4.4000000000000011E-2</c:v>
                </c:pt>
                <c:pt idx="13">
                  <c:v>4.200000000000001E-2</c:v>
                </c:pt>
                <c:pt idx="14">
                  <c:v>4.200000000000001E-2</c:v>
                </c:pt>
              </c:numCache>
            </c:numRef>
          </c:val>
          <c:extLst xmlns:c16r2="http://schemas.microsoft.com/office/drawing/2015/06/chart">
            <c:ext xmlns:c16="http://schemas.microsoft.com/office/drawing/2014/chart" uri="{C3380CC4-5D6E-409C-BE32-E72D297353CC}">
              <c16:uniqueId val="{00000095-723E-42AA-AB08-5654C86BB750}"/>
            </c:ext>
          </c:extLst>
        </c:ser>
        <c:ser>
          <c:idx val="5"/>
          <c:order val="5"/>
          <c:tx>
            <c:strRef>
              <c:f>Sheet1!$G$1</c:f>
              <c:strCache>
                <c:ptCount val="1"/>
                <c:pt idx="0">
                  <c:v>Huawei*</c:v>
                </c:pt>
              </c:strCache>
            </c:strRef>
          </c:tx>
          <c:spPr>
            <a:solidFill>
              <a:srgbClr val="EBB523"/>
            </a:solidFill>
            <a:ln>
              <a:solidFill>
                <a:srgbClr val="EBB523"/>
              </a:solidFill>
            </a:ln>
            <a:effectLst/>
          </c:spPr>
          <c:cat>
            <c:strRef>
              <c:f>Sheet1!$A$2:$A$30</c:f>
              <c:strCache>
                <c:ptCount val="29"/>
                <c:pt idx="0">
                  <c:v>Q4 '09</c:v>
                </c:pt>
                <c:pt idx="1">
                  <c:v>Q1 '10</c:v>
                </c:pt>
                <c:pt idx="2">
                  <c:v>Q2 '10</c:v>
                </c:pt>
                <c:pt idx="3">
                  <c:v>Q3 '10</c:v>
                </c:pt>
                <c:pt idx="4">
                  <c:v>Q4 '10</c:v>
                </c:pt>
                <c:pt idx="5">
                  <c:v>Q1 '11</c:v>
                </c:pt>
                <c:pt idx="6">
                  <c:v>Q2 '11</c:v>
                </c:pt>
                <c:pt idx="7">
                  <c:v>Q3 '11</c:v>
                </c:pt>
                <c:pt idx="8">
                  <c:v>Q4 '11</c:v>
                </c:pt>
                <c:pt idx="9">
                  <c:v>Q1 '12</c:v>
                </c:pt>
                <c:pt idx="10">
                  <c:v>Q2 '12</c:v>
                </c:pt>
                <c:pt idx="11">
                  <c:v>Q3 '12</c:v>
                </c:pt>
                <c:pt idx="12">
                  <c:v>Q4 '12</c:v>
                </c:pt>
                <c:pt idx="13">
                  <c:v>Q1 '13</c:v>
                </c:pt>
                <c:pt idx="14">
                  <c:v>Q2 '13</c:v>
                </c:pt>
                <c:pt idx="15">
                  <c:v>Q3 '13</c:v>
                </c:pt>
                <c:pt idx="16">
                  <c:v>Q4 '13</c:v>
                </c:pt>
                <c:pt idx="17">
                  <c:v>Q1 '14</c:v>
                </c:pt>
                <c:pt idx="18">
                  <c:v>Q2 '14</c:v>
                </c:pt>
                <c:pt idx="19">
                  <c:v>Q3 '14</c:v>
                </c:pt>
                <c:pt idx="20">
                  <c:v>Q4 '14</c:v>
                </c:pt>
                <c:pt idx="21">
                  <c:v>Q1 '15</c:v>
                </c:pt>
                <c:pt idx="22">
                  <c:v>Q2 '15</c:v>
                </c:pt>
                <c:pt idx="23">
                  <c:v>Q3 '15</c:v>
                </c:pt>
                <c:pt idx="24">
                  <c:v>Q4 '15</c:v>
                </c:pt>
                <c:pt idx="25">
                  <c:v>Q1 '16</c:v>
                </c:pt>
                <c:pt idx="26">
                  <c:v>Q2 '16</c:v>
                </c:pt>
                <c:pt idx="27">
                  <c:v>Q3 '16</c:v>
                </c:pt>
                <c:pt idx="28">
                  <c:v>Q4 '16</c:v>
                </c:pt>
              </c:strCache>
            </c:strRef>
          </c:cat>
          <c:val>
            <c:numRef>
              <c:f>Sheet1!$G$2:$G$30</c:f>
              <c:numCache>
                <c:formatCode>General</c:formatCode>
                <c:ptCount val="29"/>
                <c:pt idx="8">
                  <c:v>3.5000000000000003E-2</c:v>
                </c:pt>
                <c:pt idx="9">
                  <c:v>3.3000000000000008E-2</c:v>
                </c:pt>
                <c:pt idx="10">
                  <c:v>4.1000000000000009E-2</c:v>
                </c:pt>
                <c:pt idx="11">
                  <c:v>3.8000000000000006E-2</c:v>
                </c:pt>
                <c:pt idx="12">
                  <c:v>4.6000000000000013E-2</c:v>
                </c:pt>
                <c:pt idx="13">
                  <c:v>4.300000000000001E-2</c:v>
                </c:pt>
                <c:pt idx="14">
                  <c:v>4.300000000000001E-2</c:v>
                </c:pt>
                <c:pt idx="15">
                  <c:v>4.8000000000000008E-2</c:v>
                </c:pt>
                <c:pt idx="16">
                  <c:v>5.6600000000000011E-2</c:v>
                </c:pt>
                <c:pt idx="17">
                  <c:v>4.7000000000000007E-2</c:v>
                </c:pt>
                <c:pt idx="18">
                  <c:v>6.7000000000000018E-2</c:v>
                </c:pt>
                <c:pt idx="19">
                  <c:v>5.000000000000001E-2</c:v>
                </c:pt>
                <c:pt idx="20">
                  <c:v>6.3000000000000014E-2</c:v>
                </c:pt>
                <c:pt idx="21">
                  <c:v>5.2000000000000011E-2</c:v>
                </c:pt>
                <c:pt idx="22">
                  <c:v>8.6000000000000021E-2</c:v>
                </c:pt>
                <c:pt idx="23">
                  <c:v>7.6000000000000012E-2</c:v>
                </c:pt>
                <c:pt idx="24">
                  <c:v>8.2000000000000017E-2</c:v>
                </c:pt>
                <c:pt idx="25">
                  <c:v>8.2000000000000017E-2</c:v>
                </c:pt>
                <c:pt idx="26">
                  <c:v>9.4000000000000028E-2</c:v>
                </c:pt>
                <c:pt idx="27">
                  <c:v>9.3000000000000027E-2</c:v>
                </c:pt>
                <c:pt idx="28">
                  <c:v>0.10600000000000001</c:v>
                </c:pt>
              </c:numCache>
            </c:numRef>
          </c:val>
          <c:extLst xmlns:c16r2="http://schemas.microsoft.com/office/drawing/2015/06/chart">
            <c:ext xmlns:c16="http://schemas.microsoft.com/office/drawing/2014/chart" uri="{C3380CC4-5D6E-409C-BE32-E72D297353CC}">
              <c16:uniqueId val="{000000B3-723E-42AA-AB08-5654C86BB750}"/>
            </c:ext>
          </c:extLst>
        </c:ser>
        <c:ser>
          <c:idx val="6"/>
          <c:order val="6"/>
          <c:tx>
            <c:strRef>
              <c:f>Sheet1!$H$1</c:f>
              <c:strCache>
                <c:ptCount val="1"/>
                <c:pt idx="0">
                  <c:v>OPPO</c:v>
                </c:pt>
              </c:strCache>
            </c:strRef>
          </c:tx>
          <c:spPr>
            <a:solidFill>
              <a:srgbClr val="5D2B76"/>
            </a:solidFill>
            <a:ln>
              <a:solidFill>
                <a:srgbClr val="5D2B76"/>
              </a:solidFill>
            </a:ln>
            <a:effectLst/>
          </c:spPr>
          <c:cat>
            <c:strRef>
              <c:f>Sheet1!$A$2:$A$30</c:f>
              <c:strCache>
                <c:ptCount val="29"/>
                <c:pt idx="0">
                  <c:v>Q4 '09</c:v>
                </c:pt>
                <c:pt idx="1">
                  <c:v>Q1 '10</c:v>
                </c:pt>
                <c:pt idx="2">
                  <c:v>Q2 '10</c:v>
                </c:pt>
                <c:pt idx="3">
                  <c:v>Q3 '10</c:v>
                </c:pt>
                <c:pt idx="4">
                  <c:v>Q4 '10</c:v>
                </c:pt>
                <c:pt idx="5">
                  <c:v>Q1 '11</c:v>
                </c:pt>
                <c:pt idx="6">
                  <c:v>Q2 '11</c:v>
                </c:pt>
                <c:pt idx="7">
                  <c:v>Q3 '11</c:v>
                </c:pt>
                <c:pt idx="8">
                  <c:v>Q4 '11</c:v>
                </c:pt>
                <c:pt idx="9">
                  <c:v>Q1 '12</c:v>
                </c:pt>
                <c:pt idx="10">
                  <c:v>Q2 '12</c:v>
                </c:pt>
                <c:pt idx="11">
                  <c:v>Q3 '12</c:v>
                </c:pt>
                <c:pt idx="12">
                  <c:v>Q4 '12</c:v>
                </c:pt>
                <c:pt idx="13">
                  <c:v>Q1 '13</c:v>
                </c:pt>
                <c:pt idx="14">
                  <c:v>Q2 '13</c:v>
                </c:pt>
                <c:pt idx="15">
                  <c:v>Q3 '13</c:v>
                </c:pt>
                <c:pt idx="16">
                  <c:v>Q4 '13</c:v>
                </c:pt>
                <c:pt idx="17">
                  <c:v>Q1 '14</c:v>
                </c:pt>
                <c:pt idx="18">
                  <c:v>Q2 '14</c:v>
                </c:pt>
                <c:pt idx="19">
                  <c:v>Q3 '14</c:v>
                </c:pt>
                <c:pt idx="20">
                  <c:v>Q4 '14</c:v>
                </c:pt>
                <c:pt idx="21">
                  <c:v>Q1 '15</c:v>
                </c:pt>
                <c:pt idx="22">
                  <c:v>Q2 '15</c:v>
                </c:pt>
                <c:pt idx="23">
                  <c:v>Q3 '15</c:v>
                </c:pt>
                <c:pt idx="24">
                  <c:v>Q4 '15</c:v>
                </c:pt>
                <c:pt idx="25">
                  <c:v>Q1 '16</c:v>
                </c:pt>
                <c:pt idx="26">
                  <c:v>Q2 '16</c:v>
                </c:pt>
                <c:pt idx="27">
                  <c:v>Q3 '16</c:v>
                </c:pt>
                <c:pt idx="28">
                  <c:v>Q4 '16</c:v>
                </c:pt>
              </c:strCache>
            </c:strRef>
          </c:cat>
          <c:val>
            <c:numRef>
              <c:f>Sheet1!$H$2:$H$30</c:f>
              <c:numCache>
                <c:formatCode>General</c:formatCode>
                <c:ptCount val="29"/>
                <c:pt idx="21">
                  <c:v>2.2000000000000006E-2</c:v>
                </c:pt>
                <c:pt idx="22">
                  <c:v>2.8000000000000004E-2</c:v>
                </c:pt>
                <c:pt idx="23">
                  <c:v>3.2000000000000008E-2</c:v>
                </c:pt>
                <c:pt idx="24">
                  <c:v>3.6000000000000004E-2</c:v>
                </c:pt>
                <c:pt idx="25">
                  <c:v>5.5000000000000007E-2</c:v>
                </c:pt>
                <c:pt idx="26">
                  <c:v>6.6000000000000017E-2</c:v>
                </c:pt>
                <c:pt idx="27">
                  <c:v>7.0000000000000007E-2</c:v>
                </c:pt>
                <c:pt idx="28">
                  <c:v>7.3000000000000009E-2</c:v>
                </c:pt>
              </c:numCache>
            </c:numRef>
          </c:val>
          <c:extLst xmlns:c16r2="http://schemas.microsoft.com/office/drawing/2015/06/chart">
            <c:ext xmlns:c16="http://schemas.microsoft.com/office/drawing/2014/chart" uri="{C3380CC4-5D6E-409C-BE32-E72D297353CC}">
              <c16:uniqueId val="{000000D1-723E-42AA-AB08-5654C86BB750}"/>
            </c:ext>
          </c:extLst>
        </c:ser>
        <c:ser>
          <c:idx val="7"/>
          <c:order val="7"/>
          <c:tx>
            <c:strRef>
              <c:f>Sheet1!$I$1</c:f>
              <c:strCache>
                <c:ptCount val="1"/>
                <c:pt idx="0">
                  <c:v>vivo</c:v>
                </c:pt>
              </c:strCache>
            </c:strRef>
          </c:tx>
          <c:spPr>
            <a:solidFill>
              <a:srgbClr val="C271DA"/>
            </a:solidFill>
            <a:ln>
              <a:solidFill>
                <a:srgbClr val="C271DA"/>
              </a:solidFill>
            </a:ln>
            <a:effectLst/>
          </c:spPr>
          <c:cat>
            <c:strRef>
              <c:f>Sheet1!$A$2:$A$30</c:f>
              <c:strCache>
                <c:ptCount val="29"/>
                <c:pt idx="0">
                  <c:v>Q4 '09</c:v>
                </c:pt>
                <c:pt idx="1">
                  <c:v>Q1 '10</c:v>
                </c:pt>
                <c:pt idx="2">
                  <c:v>Q2 '10</c:v>
                </c:pt>
                <c:pt idx="3">
                  <c:v>Q3 '10</c:v>
                </c:pt>
                <c:pt idx="4">
                  <c:v>Q4 '10</c:v>
                </c:pt>
                <c:pt idx="5">
                  <c:v>Q1 '11</c:v>
                </c:pt>
                <c:pt idx="6">
                  <c:v>Q2 '11</c:v>
                </c:pt>
                <c:pt idx="7">
                  <c:v>Q3 '11</c:v>
                </c:pt>
                <c:pt idx="8">
                  <c:v>Q4 '11</c:v>
                </c:pt>
                <c:pt idx="9">
                  <c:v>Q1 '12</c:v>
                </c:pt>
                <c:pt idx="10">
                  <c:v>Q2 '12</c:v>
                </c:pt>
                <c:pt idx="11">
                  <c:v>Q3 '12</c:v>
                </c:pt>
                <c:pt idx="12">
                  <c:v>Q4 '12</c:v>
                </c:pt>
                <c:pt idx="13">
                  <c:v>Q1 '13</c:v>
                </c:pt>
                <c:pt idx="14">
                  <c:v>Q2 '13</c:v>
                </c:pt>
                <c:pt idx="15">
                  <c:v>Q3 '13</c:v>
                </c:pt>
                <c:pt idx="16">
                  <c:v>Q4 '13</c:v>
                </c:pt>
                <c:pt idx="17">
                  <c:v>Q1 '14</c:v>
                </c:pt>
                <c:pt idx="18">
                  <c:v>Q2 '14</c:v>
                </c:pt>
                <c:pt idx="19">
                  <c:v>Q3 '14</c:v>
                </c:pt>
                <c:pt idx="20">
                  <c:v>Q4 '14</c:v>
                </c:pt>
                <c:pt idx="21">
                  <c:v>Q1 '15</c:v>
                </c:pt>
                <c:pt idx="22">
                  <c:v>Q2 '15</c:v>
                </c:pt>
                <c:pt idx="23">
                  <c:v>Q3 '15</c:v>
                </c:pt>
                <c:pt idx="24">
                  <c:v>Q4 '15</c:v>
                </c:pt>
                <c:pt idx="25">
                  <c:v>Q1 '16</c:v>
                </c:pt>
                <c:pt idx="26">
                  <c:v>Q2 '16</c:v>
                </c:pt>
                <c:pt idx="27">
                  <c:v>Q3 '16</c:v>
                </c:pt>
                <c:pt idx="28">
                  <c:v>Q4 '16</c:v>
                </c:pt>
              </c:strCache>
            </c:strRef>
          </c:cat>
          <c:val>
            <c:numRef>
              <c:f>Sheet1!$I$2:$I$30</c:f>
              <c:numCache>
                <c:formatCode>General</c:formatCode>
                <c:ptCount val="29"/>
                <c:pt idx="21">
                  <c:v>1.9000000000000003E-2</c:v>
                </c:pt>
                <c:pt idx="22">
                  <c:v>2.7000000000000007E-2</c:v>
                </c:pt>
                <c:pt idx="23">
                  <c:v>2.9000000000000005E-2</c:v>
                </c:pt>
                <c:pt idx="24">
                  <c:v>3.0000000000000006E-2</c:v>
                </c:pt>
                <c:pt idx="25">
                  <c:v>4.300000000000001E-2</c:v>
                </c:pt>
                <c:pt idx="26">
                  <c:v>4.8000000000000008E-2</c:v>
                </c:pt>
                <c:pt idx="27">
                  <c:v>5.800000000000001E-2</c:v>
                </c:pt>
                <c:pt idx="28">
                  <c:v>5.800000000000001E-2</c:v>
                </c:pt>
              </c:numCache>
            </c:numRef>
          </c:val>
          <c:extLst xmlns:c16r2="http://schemas.microsoft.com/office/drawing/2015/06/chart">
            <c:ext xmlns:c16="http://schemas.microsoft.com/office/drawing/2014/chart" uri="{C3380CC4-5D6E-409C-BE32-E72D297353CC}">
              <c16:uniqueId val="{000000EF-723E-42AA-AB08-5654C86BB750}"/>
            </c:ext>
          </c:extLst>
        </c:ser>
        <c:ser>
          <c:idx val="8"/>
          <c:order val="8"/>
          <c:tx>
            <c:strRef>
              <c:f>Sheet1!$J$1</c:f>
              <c:strCache>
                <c:ptCount val="1"/>
                <c:pt idx="0">
                  <c:v>Xiaomi*</c:v>
                </c:pt>
              </c:strCache>
            </c:strRef>
          </c:tx>
          <c:spPr>
            <a:solidFill>
              <a:srgbClr val="76A5E3"/>
            </a:solidFill>
            <a:ln>
              <a:solidFill>
                <a:srgbClr val="76A5E3"/>
              </a:solidFill>
            </a:ln>
            <a:effectLst/>
          </c:spPr>
          <c:cat>
            <c:strRef>
              <c:f>Sheet1!$A$2:$A$30</c:f>
              <c:strCache>
                <c:ptCount val="29"/>
                <c:pt idx="0">
                  <c:v>Q4 '09</c:v>
                </c:pt>
                <c:pt idx="1">
                  <c:v>Q1 '10</c:v>
                </c:pt>
                <c:pt idx="2">
                  <c:v>Q2 '10</c:v>
                </c:pt>
                <c:pt idx="3">
                  <c:v>Q3 '10</c:v>
                </c:pt>
                <c:pt idx="4">
                  <c:v>Q4 '10</c:v>
                </c:pt>
                <c:pt idx="5">
                  <c:v>Q1 '11</c:v>
                </c:pt>
                <c:pt idx="6">
                  <c:v>Q2 '11</c:v>
                </c:pt>
                <c:pt idx="7">
                  <c:v>Q3 '11</c:v>
                </c:pt>
                <c:pt idx="8">
                  <c:v>Q4 '11</c:v>
                </c:pt>
                <c:pt idx="9">
                  <c:v>Q1 '12</c:v>
                </c:pt>
                <c:pt idx="10">
                  <c:v>Q2 '12</c:v>
                </c:pt>
                <c:pt idx="11">
                  <c:v>Q3 '12</c:v>
                </c:pt>
                <c:pt idx="12">
                  <c:v>Q4 '12</c:v>
                </c:pt>
                <c:pt idx="13">
                  <c:v>Q1 '13</c:v>
                </c:pt>
                <c:pt idx="14">
                  <c:v>Q2 '13</c:v>
                </c:pt>
                <c:pt idx="15">
                  <c:v>Q3 '13</c:v>
                </c:pt>
                <c:pt idx="16">
                  <c:v>Q4 '13</c:v>
                </c:pt>
                <c:pt idx="17">
                  <c:v>Q1 '14</c:v>
                </c:pt>
                <c:pt idx="18">
                  <c:v>Q2 '14</c:v>
                </c:pt>
                <c:pt idx="19">
                  <c:v>Q3 '14</c:v>
                </c:pt>
                <c:pt idx="20">
                  <c:v>Q4 '14</c:v>
                </c:pt>
                <c:pt idx="21">
                  <c:v>Q1 '15</c:v>
                </c:pt>
                <c:pt idx="22">
                  <c:v>Q2 '15</c:v>
                </c:pt>
                <c:pt idx="23">
                  <c:v>Q3 '15</c:v>
                </c:pt>
                <c:pt idx="24">
                  <c:v>Q4 '15</c:v>
                </c:pt>
                <c:pt idx="25">
                  <c:v>Q1 '16</c:v>
                </c:pt>
                <c:pt idx="26">
                  <c:v>Q2 '16</c:v>
                </c:pt>
                <c:pt idx="27">
                  <c:v>Q3 '16</c:v>
                </c:pt>
                <c:pt idx="28">
                  <c:v>Q4 '16</c:v>
                </c:pt>
              </c:strCache>
            </c:strRef>
          </c:cat>
          <c:val>
            <c:numRef>
              <c:f>Sheet1!$J$2:$J$30</c:f>
              <c:numCache>
                <c:formatCode>General</c:formatCode>
                <c:ptCount val="29"/>
                <c:pt idx="15">
                  <c:v>2.1000000000000005E-2</c:v>
                </c:pt>
                <c:pt idx="16">
                  <c:v>2.0300000000000006E-2</c:v>
                </c:pt>
                <c:pt idx="18">
                  <c:v>4.6000000000000013E-2</c:v>
                </c:pt>
                <c:pt idx="19">
                  <c:v>5.2000000000000011E-2</c:v>
                </c:pt>
                <c:pt idx="20">
                  <c:v>4.4000000000000011E-2</c:v>
                </c:pt>
                <c:pt idx="22">
                  <c:v>5.3000000000000012E-2</c:v>
                </c:pt>
                <c:pt idx="23">
                  <c:v>5.2000000000000011E-2</c:v>
                </c:pt>
                <c:pt idx="24">
                  <c:v>4.6000000000000013E-2</c:v>
                </c:pt>
              </c:numCache>
            </c:numRef>
          </c:val>
          <c:extLst xmlns:c16r2="http://schemas.microsoft.com/office/drawing/2015/06/chart">
            <c:ext xmlns:c16="http://schemas.microsoft.com/office/drawing/2014/chart" uri="{C3380CC4-5D6E-409C-BE32-E72D297353CC}">
              <c16:uniqueId val="{0000010D-723E-42AA-AB08-5654C86BB750}"/>
            </c:ext>
          </c:extLst>
        </c:ser>
        <c:ser>
          <c:idx val="9"/>
          <c:order val="9"/>
          <c:tx>
            <c:strRef>
              <c:f>Sheet1!$K$1</c:f>
              <c:strCache>
                <c:ptCount val="1"/>
                <c:pt idx="0">
                  <c:v>Sony*</c:v>
                </c:pt>
              </c:strCache>
            </c:strRef>
          </c:tx>
          <c:spPr>
            <a:solidFill>
              <a:srgbClr val="099676"/>
            </a:solidFill>
            <a:ln>
              <a:solidFill>
                <a:srgbClr val="099676"/>
              </a:solidFill>
            </a:ln>
            <a:effectLst/>
          </c:spPr>
          <c:cat>
            <c:strRef>
              <c:f>Sheet1!$A$2:$A$30</c:f>
              <c:strCache>
                <c:ptCount val="29"/>
                <c:pt idx="0">
                  <c:v>Q4 '09</c:v>
                </c:pt>
                <c:pt idx="1">
                  <c:v>Q1 '10</c:v>
                </c:pt>
                <c:pt idx="2">
                  <c:v>Q2 '10</c:v>
                </c:pt>
                <c:pt idx="3">
                  <c:v>Q3 '10</c:v>
                </c:pt>
                <c:pt idx="4">
                  <c:v>Q4 '10</c:v>
                </c:pt>
                <c:pt idx="5">
                  <c:v>Q1 '11</c:v>
                </c:pt>
                <c:pt idx="6">
                  <c:v>Q2 '11</c:v>
                </c:pt>
                <c:pt idx="7">
                  <c:v>Q3 '11</c:v>
                </c:pt>
                <c:pt idx="8">
                  <c:v>Q4 '11</c:v>
                </c:pt>
                <c:pt idx="9">
                  <c:v>Q1 '12</c:v>
                </c:pt>
                <c:pt idx="10">
                  <c:v>Q2 '12</c:v>
                </c:pt>
                <c:pt idx="11">
                  <c:v>Q3 '12</c:v>
                </c:pt>
                <c:pt idx="12">
                  <c:v>Q4 '12</c:v>
                </c:pt>
                <c:pt idx="13">
                  <c:v>Q1 '13</c:v>
                </c:pt>
                <c:pt idx="14">
                  <c:v>Q2 '13</c:v>
                </c:pt>
                <c:pt idx="15">
                  <c:v>Q3 '13</c:v>
                </c:pt>
                <c:pt idx="16">
                  <c:v>Q4 '13</c:v>
                </c:pt>
                <c:pt idx="17">
                  <c:v>Q1 '14</c:v>
                </c:pt>
                <c:pt idx="18">
                  <c:v>Q2 '14</c:v>
                </c:pt>
                <c:pt idx="19">
                  <c:v>Q3 '14</c:v>
                </c:pt>
                <c:pt idx="20">
                  <c:v>Q4 '14</c:v>
                </c:pt>
                <c:pt idx="21">
                  <c:v>Q1 '15</c:v>
                </c:pt>
                <c:pt idx="22">
                  <c:v>Q2 '15</c:v>
                </c:pt>
                <c:pt idx="23">
                  <c:v>Q3 '15</c:v>
                </c:pt>
                <c:pt idx="24">
                  <c:v>Q4 '15</c:v>
                </c:pt>
                <c:pt idx="25">
                  <c:v>Q1 '16</c:v>
                </c:pt>
                <c:pt idx="26">
                  <c:v>Q2 '16</c:v>
                </c:pt>
                <c:pt idx="27">
                  <c:v>Q3 '16</c:v>
                </c:pt>
                <c:pt idx="28">
                  <c:v>Q4 '16</c:v>
                </c:pt>
              </c:strCache>
            </c:strRef>
          </c:cat>
          <c:val>
            <c:numRef>
              <c:f>Sheet1!$K$2:$K$30</c:f>
              <c:numCache>
                <c:formatCode>General</c:formatCode>
                <c:ptCount val="29"/>
                <c:pt idx="8">
                  <c:v>3.9000000000000007E-2</c:v>
                </c:pt>
                <c:pt idx="9">
                  <c:v>3.6000000000000004E-2</c:v>
                </c:pt>
                <c:pt idx="10">
                  <c:v>4.7000000000000007E-2</c:v>
                </c:pt>
                <c:pt idx="11">
                  <c:v>4.7000000000000007E-2</c:v>
                </c:pt>
                <c:pt idx="12">
                  <c:v>4.5000000000000012E-2</c:v>
                </c:pt>
              </c:numCache>
            </c:numRef>
          </c:val>
          <c:extLst xmlns:c16r2="http://schemas.microsoft.com/office/drawing/2015/06/chart">
            <c:ext xmlns:c16="http://schemas.microsoft.com/office/drawing/2014/chart" uri="{C3380CC4-5D6E-409C-BE32-E72D297353CC}">
              <c16:uniqueId val="{0000012B-723E-42AA-AB08-5654C86BB750}"/>
            </c:ext>
          </c:extLst>
        </c:ser>
        <c:ser>
          <c:idx val="10"/>
          <c:order val="10"/>
          <c:tx>
            <c:strRef>
              <c:f>Sheet1!$L$1</c:f>
              <c:strCache>
                <c:ptCount val="1"/>
                <c:pt idx="0">
                  <c:v>RIM*</c:v>
                </c:pt>
              </c:strCache>
            </c:strRef>
          </c:tx>
          <c:spPr>
            <a:solidFill>
              <a:srgbClr val="919191"/>
            </a:solidFill>
            <a:ln>
              <a:solidFill>
                <a:srgbClr val="919191"/>
              </a:solidFill>
            </a:ln>
            <a:effectLst/>
          </c:spPr>
          <c:cat>
            <c:strRef>
              <c:f>Sheet1!$A$2:$A$30</c:f>
              <c:strCache>
                <c:ptCount val="29"/>
                <c:pt idx="0">
                  <c:v>Q4 '09</c:v>
                </c:pt>
                <c:pt idx="1">
                  <c:v>Q1 '10</c:v>
                </c:pt>
                <c:pt idx="2">
                  <c:v>Q2 '10</c:v>
                </c:pt>
                <c:pt idx="3">
                  <c:v>Q3 '10</c:v>
                </c:pt>
                <c:pt idx="4">
                  <c:v>Q4 '10</c:v>
                </c:pt>
                <c:pt idx="5">
                  <c:v>Q1 '11</c:v>
                </c:pt>
                <c:pt idx="6">
                  <c:v>Q2 '11</c:v>
                </c:pt>
                <c:pt idx="7">
                  <c:v>Q3 '11</c:v>
                </c:pt>
                <c:pt idx="8">
                  <c:v>Q4 '11</c:v>
                </c:pt>
                <c:pt idx="9">
                  <c:v>Q1 '12</c:v>
                </c:pt>
                <c:pt idx="10">
                  <c:v>Q2 '12</c:v>
                </c:pt>
                <c:pt idx="11">
                  <c:v>Q3 '12</c:v>
                </c:pt>
                <c:pt idx="12">
                  <c:v>Q4 '12</c:v>
                </c:pt>
                <c:pt idx="13">
                  <c:v>Q1 '13</c:v>
                </c:pt>
                <c:pt idx="14">
                  <c:v>Q2 '13</c:v>
                </c:pt>
                <c:pt idx="15">
                  <c:v>Q3 '13</c:v>
                </c:pt>
                <c:pt idx="16">
                  <c:v>Q4 '13</c:v>
                </c:pt>
                <c:pt idx="17">
                  <c:v>Q1 '14</c:v>
                </c:pt>
                <c:pt idx="18">
                  <c:v>Q2 '14</c:v>
                </c:pt>
                <c:pt idx="19">
                  <c:v>Q3 '14</c:v>
                </c:pt>
                <c:pt idx="20">
                  <c:v>Q4 '14</c:v>
                </c:pt>
                <c:pt idx="21">
                  <c:v>Q1 '15</c:v>
                </c:pt>
                <c:pt idx="22">
                  <c:v>Q2 '15</c:v>
                </c:pt>
                <c:pt idx="23">
                  <c:v>Q3 '15</c:v>
                </c:pt>
                <c:pt idx="24">
                  <c:v>Q4 '15</c:v>
                </c:pt>
                <c:pt idx="25">
                  <c:v>Q1 '16</c:v>
                </c:pt>
                <c:pt idx="26">
                  <c:v>Q2 '16</c:v>
                </c:pt>
                <c:pt idx="27">
                  <c:v>Q3 '16</c:v>
                </c:pt>
                <c:pt idx="28">
                  <c:v>Q4 '16</c:v>
                </c:pt>
              </c:strCache>
            </c:strRef>
          </c:cat>
          <c:val>
            <c:numRef>
              <c:f>Sheet1!$L$2:$L$30</c:f>
              <c:numCache>
                <c:formatCode>General</c:formatCode>
                <c:ptCount val="29"/>
                <c:pt idx="0">
                  <c:v>0.19900000000000004</c:v>
                </c:pt>
                <c:pt idx="1">
                  <c:v>0.19100000000000003</c:v>
                </c:pt>
                <c:pt idx="2">
                  <c:v>0.17400000000000002</c:v>
                </c:pt>
                <c:pt idx="3">
                  <c:v>0.15000000000000002</c:v>
                </c:pt>
                <c:pt idx="4">
                  <c:v>0.14300000000000002</c:v>
                </c:pt>
                <c:pt idx="5">
                  <c:v>0.13600000000000001</c:v>
                </c:pt>
                <c:pt idx="6">
                  <c:v>0.11500000000000002</c:v>
                </c:pt>
                <c:pt idx="7">
                  <c:v>9.600000000000003E-2</c:v>
                </c:pt>
                <c:pt idx="8">
                  <c:v>8.1000000000000016E-2</c:v>
                </c:pt>
                <c:pt idx="9">
                  <c:v>6.4000000000000015E-2</c:v>
                </c:pt>
                <c:pt idx="10">
                  <c:v>4.9000000000000009E-2</c:v>
                </c:pt>
                <c:pt idx="11">
                  <c:v>4.300000000000001E-2</c:v>
                </c:pt>
              </c:numCache>
            </c:numRef>
          </c:val>
          <c:extLst xmlns:c16r2="http://schemas.microsoft.com/office/drawing/2015/06/chart">
            <c:ext xmlns:c16="http://schemas.microsoft.com/office/drawing/2014/chart" uri="{C3380CC4-5D6E-409C-BE32-E72D297353CC}">
              <c16:uniqueId val="{00000149-723E-42AA-AB08-5654C86BB750}"/>
            </c:ext>
          </c:extLst>
        </c:ser>
        <c:ser>
          <c:idx val="11"/>
          <c:order val="11"/>
          <c:tx>
            <c:strRef>
              <c:f>Sheet1!$M$1</c:f>
              <c:strCache>
                <c:ptCount val="1"/>
                <c:pt idx="0">
                  <c:v>HTC*</c:v>
                </c:pt>
              </c:strCache>
            </c:strRef>
          </c:tx>
          <c:spPr>
            <a:solidFill>
              <a:srgbClr val="C85A79"/>
            </a:solidFill>
            <a:ln>
              <a:solidFill>
                <a:srgbClr val="C85A79"/>
              </a:solidFill>
            </a:ln>
            <a:effectLst/>
          </c:spPr>
          <c:cat>
            <c:strRef>
              <c:f>Sheet1!$A$2:$A$30</c:f>
              <c:strCache>
                <c:ptCount val="29"/>
                <c:pt idx="0">
                  <c:v>Q4 '09</c:v>
                </c:pt>
                <c:pt idx="1">
                  <c:v>Q1 '10</c:v>
                </c:pt>
                <c:pt idx="2">
                  <c:v>Q2 '10</c:v>
                </c:pt>
                <c:pt idx="3">
                  <c:v>Q3 '10</c:v>
                </c:pt>
                <c:pt idx="4">
                  <c:v>Q4 '10</c:v>
                </c:pt>
                <c:pt idx="5">
                  <c:v>Q1 '11</c:v>
                </c:pt>
                <c:pt idx="6">
                  <c:v>Q2 '11</c:v>
                </c:pt>
                <c:pt idx="7">
                  <c:v>Q3 '11</c:v>
                </c:pt>
                <c:pt idx="8">
                  <c:v>Q4 '11</c:v>
                </c:pt>
                <c:pt idx="9">
                  <c:v>Q1 '12</c:v>
                </c:pt>
                <c:pt idx="10">
                  <c:v>Q2 '12</c:v>
                </c:pt>
                <c:pt idx="11">
                  <c:v>Q3 '12</c:v>
                </c:pt>
                <c:pt idx="12">
                  <c:v>Q4 '12</c:v>
                </c:pt>
                <c:pt idx="13">
                  <c:v>Q1 '13</c:v>
                </c:pt>
                <c:pt idx="14">
                  <c:v>Q2 '13</c:v>
                </c:pt>
                <c:pt idx="15">
                  <c:v>Q3 '13</c:v>
                </c:pt>
                <c:pt idx="16">
                  <c:v>Q4 '13</c:v>
                </c:pt>
                <c:pt idx="17">
                  <c:v>Q1 '14</c:v>
                </c:pt>
                <c:pt idx="18">
                  <c:v>Q2 '14</c:v>
                </c:pt>
                <c:pt idx="19">
                  <c:v>Q3 '14</c:v>
                </c:pt>
                <c:pt idx="20">
                  <c:v>Q4 '14</c:v>
                </c:pt>
                <c:pt idx="21">
                  <c:v>Q1 '15</c:v>
                </c:pt>
                <c:pt idx="22">
                  <c:v>Q2 '15</c:v>
                </c:pt>
                <c:pt idx="23">
                  <c:v>Q3 '15</c:v>
                </c:pt>
                <c:pt idx="24">
                  <c:v>Q4 '15</c:v>
                </c:pt>
                <c:pt idx="25">
                  <c:v>Q1 '16</c:v>
                </c:pt>
                <c:pt idx="26">
                  <c:v>Q2 '16</c:v>
                </c:pt>
                <c:pt idx="27">
                  <c:v>Q3 '16</c:v>
                </c:pt>
                <c:pt idx="28">
                  <c:v>Q4 '16</c:v>
                </c:pt>
              </c:strCache>
            </c:strRef>
          </c:cat>
          <c:val>
            <c:numRef>
              <c:f>Sheet1!$M$2:$M$30</c:f>
              <c:numCache>
                <c:formatCode>General</c:formatCode>
                <c:ptCount val="29"/>
                <c:pt idx="0">
                  <c:v>4.5000000000000012E-2</c:v>
                </c:pt>
                <c:pt idx="1">
                  <c:v>4.9000000000000009E-2</c:v>
                </c:pt>
                <c:pt idx="2">
                  <c:v>6.8000000000000019E-2</c:v>
                </c:pt>
                <c:pt idx="3">
                  <c:v>7.1000000000000008E-2</c:v>
                </c:pt>
                <c:pt idx="4">
                  <c:v>8.500000000000002E-2</c:v>
                </c:pt>
                <c:pt idx="5">
                  <c:v>8.9000000000000024E-2</c:v>
                </c:pt>
                <c:pt idx="6">
                  <c:v>0.10700000000000001</c:v>
                </c:pt>
                <c:pt idx="7">
                  <c:v>0.10300000000000001</c:v>
                </c:pt>
                <c:pt idx="8">
                  <c:v>6.4000000000000015E-2</c:v>
                </c:pt>
                <c:pt idx="9">
                  <c:v>4.5000000000000012E-2</c:v>
                </c:pt>
                <c:pt idx="10">
                  <c:v>5.9000000000000011E-2</c:v>
                </c:pt>
                <c:pt idx="11">
                  <c:v>4.0000000000000008E-2</c:v>
                </c:pt>
              </c:numCache>
            </c:numRef>
          </c:val>
          <c:extLst xmlns:c16r2="http://schemas.microsoft.com/office/drawing/2015/06/chart">
            <c:ext xmlns:c16="http://schemas.microsoft.com/office/drawing/2014/chart" uri="{C3380CC4-5D6E-409C-BE32-E72D297353CC}">
              <c16:uniqueId val="{00000167-723E-42AA-AB08-5654C86BB750}"/>
            </c:ext>
          </c:extLst>
        </c:ser>
        <c:ser>
          <c:idx val="12"/>
          <c:order val="12"/>
          <c:tx>
            <c:strRef>
              <c:f>Sheet1!$N$1</c:f>
              <c:strCache>
                <c:ptCount val="1"/>
                <c:pt idx="0">
                  <c:v>Nokia*</c:v>
                </c:pt>
              </c:strCache>
            </c:strRef>
          </c:tx>
          <c:spPr>
            <a:solidFill>
              <a:srgbClr val="468D02"/>
            </a:solidFill>
            <a:ln>
              <a:solidFill>
                <a:srgbClr val="468D02"/>
              </a:solidFill>
            </a:ln>
            <a:effectLst/>
          </c:spPr>
          <c:cat>
            <c:strRef>
              <c:f>Sheet1!$A$2:$A$30</c:f>
              <c:strCache>
                <c:ptCount val="29"/>
                <c:pt idx="0">
                  <c:v>Q4 '09</c:v>
                </c:pt>
                <c:pt idx="1">
                  <c:v>Q1 '10</c:v>
                </c:pt>
                <c:pt idx="2">
                  <c:v>Q2 '10</c:v>
                </c:pt>
                <c:pt idx="3">
                  <c:v>Q3 '10</c:v>
                </c:pt>
                <c:pt idx="4">
                  <c:v>Q4 '10</c:v>
                </c:pt>
                <c:pt idx="5">
                  <c:v>Q1 '11</c:v>
                </c:pt>
                <c:pt idx="6">
                  <c:v>Q2 '11</c:v>
                </c:pt>
                <c:pt idx="7">
                  <c:v>Q3 '11</c:v>
                </c:pt>
                <c:pt idx="8">
                  <c:v>Q4 '11</c:v>
                </c:pt>
                <c:pt idx="9">
                  <c:v>Q1 '12</c:v>
                </c:pt>
                <c:pt idx="10">
                  <c:v>Q2 '12</c:v>
                </c:pt>
                <c:pt idx="11">
                  <c:v>Q3 '12</c:v>
                </c:pt>
                <c:pt idx="12">
                  <c:v>Q4 '12</c:v>
                </c:pt>
                <c:pt idx="13">
                  <c:v>Q1 '13</c:v>
                </c:pt>
                <c:pt idx="14">
                  <c:v>Q2 '13</c:v>
                </c:pt>
                <c:pt idx="15">
                  <c:v>Q3 '13</c:v>
                </c:pt>
                <c:pt idx="16">
                  <c:v>Q4 '13</c:v>
                </c:pt>
                <c:pt idx="17">
                  <c:v>Q1 '14</c:v>
                </c:pt>
                <c:pt idx="18">
                  <c:v>Q2 '14</c:v>
                </c:pt>
                <c:pt idx="19">
                  <c:v>Q3 '14</c:v>
                </c:pt>
                <c:pt idx="20">
                  <c:v>Q4 '14</c:v>
                </c:pt>
                <c:pt idx="21">
                  <c:v>Q1 '15</c:v>
                </c:pt>
                <c:pt idx="22">
                  <c:v>Q2 '15</c:v>
                </c:pt>
                <c:pt idx="23">
                  <c:v>Q3 '15</c:v>
                </c:pt>
                <c:pt idx="24">
                  <c:v>Q4 '15</c:v>
                </c:pt>
                <c:pt idx="25">
                  <c:v>Q1 '16</c:v>
                </c:pt>
                <c:pt idx="26">
                  <c:v>Q2 '16</c:v>
                </c:pt>
                <c:pt idx="27">
                  <c:v>Q3 '16</c:v>
                </c:pt>
                <c:pt idx="28">
                  <c:v>Q4 '16</c:v>
                </c:pt>
              </c:strCache>
            </c:strRef>
          </c:cat>
          <c:val>
            <c:numRef>
              <c:f>Sheet1!$N$2:$N$30</c:f>
              <c:numCache>
                <c:formatCode>General</c:formatCode>
                <c:ptCount val="29"/>
                <c:pt idx="0">
                  <c:v>0.38600000000000007</c:v>
                </c:pt>
                <c:pt idx="1">
                  <c:v>0.38800000000000007</c:v>
                </c:pt>
                <c:pt idx="2">
                  <c:v>0.37300000000000005</c:v>
                </c:pt>
                <c:pt idx="3">
                  <c:v>0.32000000000000006</c:v>
                </c:pt>
                <c:pt idx="4">
                  <c:v>0.27600000000000002</c:v>
                </c:pt>
                <c:pt idx="5">
                  <c:v>0.23800000000000002</c:v>
                </c:pt>
                <c:pt idx="6">
                  <c:v>0.15400000000000003</c:v>
                </c:pt>
                <c:pt idx="7">
                  <c:v>0.13600000000000001</c:v>
                </c:pt>
                <c:pt idx="8">
                  <c:v>0.12200000000000001</c:v>
                </c:pt>
                <c:pt idx="9">
                  <c:v>7.8000000000000014E-2</c:v>
                </c:pt>
                <c:pt idx="10">
                  <c:v>6.6000000000000017E-2</c:v>
                </c:pt>
              </c:numCache>
            </c:numRef>
          </c:val>
          <c:extLst xmlns:c16r2="http://schemas.microsoft.com/office/drawing/2015/06/chart">
            <c:ext xmlns:c16="http://schemas.microsoft.com/office/drawing/2014/chart" uri="{C3380CC4-5D6E-409C-BE32-E72D297353CC}">
              <c16:uniqueId val="{00000185-723E-42AA-AB08-5654C86BB750}"/>
            </c:ext>
          </c:extLst>
        </c:ser>
        <c:ser>
          <c:idx val="13"/>
          <c:order val="13"/>
          <c:tx>
            <c:strRef>
              <c:f>Sheet1!$O$1</c:f>
              <c:strCache>
                <c:ptCount val="1"/>
                <c:pt idx="0">
                  <c:v>Others</c:v>
                </c:pt>
              </c:strCache>
            </c:strRef>
          </c:tx>
          <c:spPr>
            <a:solidFill>
              <a:srgbClr val="C8640C"/>
            </a:solidFill>
            <a:ln>
              <a:solidFill>
                <a:srgbClr val="C8640C"/>
              </a:solidFill>
            </a:ln>
            <a:effectLst/>
          </c:spPr>
          <c:cat>
            <c:strRef>
              <c:f>Sheet1!$A$2:$A$30</c:f>
              <c:strCache>
                <c:ptCount val="29"/>
                <c:pt idx="0">
                  <c:v>Q4 '09</c:v>
                </c:pt>
                <c:pt idx="1">
                  <c:v>Q1 '10</c:v>
                </c:pt>
                <c:pt idx="2">
                  <c:v>Q2 '10</c:v>
                </c:pt>
                <c:pt idx="3">
                  <c:v>Q3 '10</c:v>
                </c:pt>
                <c:pt idx="4">
                  <c:v>Q4 '10</c:v>
                </c:pt>
                <c:pt idx="5">
                  <c:v>Q1 '11</c:v>
                </c:pt>
                <c:pt idx="6">
                  <c:v>Q2 '11</c:v>
                </c:pt>
                <c:pt idx="7">
                  <c:v>Q3 '11</c:v>
                </c:pt>
                <c:pt idx="8">
                  <c:v>Q4 '11</c:v>
                </c:pt>
                <c:pt idx="9">
                  <c:v>Q1 '12</c:v>
                </c:pt>
                <c:pt idx="10">
                  <c:v>Q2 '12</c:v>
                </c:pt>
                <c:pt idx="11">
                  <c:v>Q3 '12</c:v>
                </c:pt>
                <c:pt idx="12">
                  <c:v>Q4 '12</c:v>
                </c:pt>
                <c:pt idx="13">
                  <c:v>Q1 '13</c:v>
                </c:pt>
                <c:pt idx="14">
                  <c:v>Q2 '13</c:v>
                </c:pt>
                <c:pt idx="15">
                  <c:v>Q3 '13</c:v>
                </c:pt>
                <c:pt idx="16">
                  <c:v>Q4 '13</c:v>
                </c:pt>
                <c:pt idx="17">
                  <c:v>Q1 '14</c:v>
                </c:pt>
                <c:pt idx="18">
                  <c:v>Q2 '14</c:v>
                </c:pt>
                <c:pt idx="19">
                  <c:v>Q3 '14</c:v>
                </c:pt>
                <c:pt idx="20">
                  <c:v>Q4 '14</c:v>
                </c:pt>
                <c:pt idx="21">
                  <c:v>Q1 '15</c:v>
                </c:pt>
                <c:pt idx="22">
                  <c:v>Q2 '15</c:v>
                </c:pt>
                <c:pt idx="23">
                  <c:v>Q3 '15</c:v>
                </c:pt>
                <c:pt idx="24">
                  <c:v>Q4 '15</c:v>
                </c:pt>
                <c:pt idx="25">
                  <c:v>Q1 '16</c:v>
                </c:pt>
                <c:pt idx="26">
                  <c:v>Q2 '16</c:v>
                </c:pt>
                <c:pt idx="27">
                  <c:v>Q3 '16</c:v>
                </c:pt>
                <c:pt idx="28">
                  <c:v>Q4 '16</c:v>
                </c:pt>
              </c:strCache>
            </c:strRef>
          </c:cat>
          <c:val>
            <c:numRef>
              <c:f>Sheet1!$O$2:$O$30</c:f>
              <c:numCache>
                <c:formatCode>General</c:formatCode>
                <c:ptCount val="29"/>
                <c:pt idx="0">
                  <c:v>0.17600000000000002</c:v>
                </c:pt>
                <c:pt idx="1">
                  <c:v>0.17200000000000001</c:v>
                </c:pt>
                <c:pt idx="2">
                  <c:v>0.19900000000000004</c:v>
                </c:pt>
                <c:pt idx="3">
                  <c:v>0.20100000000000001</c:v>
                </c:pt>
                <c:pt idx="4">
                  <c:v>0.24300000000000002</c:v>
                </c:pt>
                <c:pt idx="5">
                  <c:v>0.24100000000000002</c:v>
                </c:pt>
                <c:pt idx="6">
                  <c:v>0.24800000000000003</c:v>
                </c:pt>
                <c:pt idx="7">
                  <c:v>0.26700000000000002</c:v>
                </c:pt>
                <c:pt idx="8">
                  <c:v>0.16400000000000003</c:v>
                </c:pt>
                <c:pt idx="9">
                  <c:v>0.15400000000000003</c:v>
                </c:pt>
                <c:pt idx="10">
                  <c:v>0.14000000000000001</c:v>
                </c:pt>
                <c:pt idx="11">
                  <c:v>0.25700000000000001</c:v>
                </c:pt>
                <c:pt idx="12">
                  <c:v>0.28600000000000003</c:v>
                </c:pt>
                <c:pt idx="13">
                  <c:v>0.33800000000000008</c:v>
                </c:pt>
                <c:pt idx="14">
                  <c:v>0.36400000000000005</c:v>
                </c:pt>
                <c:pt idx="15">
                  <c:v>0.38400000000000006</c:v>
                </c:pt>
                <c:pt idx="16">
                  <c:v>0.36940000000000006</c:v>
                </c:pt>
                <c:pt idx="17">
                  <c:v>0.40800000000000003</c:v>
                </c:pt>
                <c:pt idx="18">
                  <c:v>0.42100000000000004</c:v>
                </c:pt>
                <c:pt idx="19">
                  <c:v>0.43900000000000006</c:v>
                </c:pt>
                <c:pt idx="20">
                  <c:v>0.46100000000000002</c:v>
                </c:pt>
                <c:pt idx="21">
                  <c:v>0.37600000000000006</c:v>
                </c:pt>
                <c:pt idx="22">
                  <c:v>0.40600000000000003</c:v>
                </c:pt>
                <c:pt idx="23">
                  <c:v>0.39100000000000007</c:v>
                </c:pt>
                <c:pt idx="24">
                  <c:v>0.36400000000000005</c:v>
                </c:pt>
                <c:pt idx="25">
                  <c:v>0.42300000000000004</c:v>
                </c:pt>
                <c:pt idx="26">
                  <c:v>0.45100000000000001</c:v>
                </c:pt>
                <c:pt idx="27">
                  <c:v>0.45400000000000001</c:v>
                </c:pt>
                <c:pt idx="28">
                  <c:v>0.4</c:v>
                </c:pt>
              </c:numCache>
            </c:numRef>
          </c:val>
          <c:extLst xmlns:c16r2="http://schemas.microsoft.com/office/drawing/2015/06/chart">
            <c:ext xmlns:c16="http://schemas.microsoft.com/office/drawing/2014/chart" uri="{C3380CC4-5D6E-409C-BE32-E72D297353CC}">
              <c16:uniqueId val="{000001A3-723E-42AA-AB08-5654C86BB750}"/>
            </c:ext>
          </c:extLst>
        </c:ser>
        <c:dLbls/>
        <c:gapWidth val="80"/>
        <c:overlap val="100"/>
        <c:axId val="89487232"/>
        <c:axId val="89488768"/>
      </c:barChart>
      <c:catAx>
        <c:axId val="89487232"/>
        <c:scaling>
          <c:orientation val="minMax"/>
        </c:scaling>
        <c:axPos val="b"/>
        <c:numFmt formatCode="General" sourceLinked="1"/>
        <c:majorTickMark val="none"/>
        <c:tickLblPos val="low"/>
        <c:spPr>
          <a:ln w="25400">
            <a:solidFill>
              <a:srgbClr val="2F2F2F"/>
            </a:solidFill>
          </a:ln>
          <a:effectLst/>
        </c:spPr>
        <c:txPr>
          <a:bodyPr/>
          <a:lstStyle/>
          <a:p>
            <a:pPr>
              <a:defRPr sz="800" b="0">
                <a:solidFill>
                  <a:srgbClr val="4F4F4F"/>
                </a:solidFill>
                <a:effectLst/>
                <a:latin typeface="Arial"/>
              </a:defRPr>
            </a:pPr>
            <a:endParaRPr lang="en-US"/>
          </a:p>
        </c:txPr>
        <c:crossAx val="89488768"/>
        <c:crosses val="autoZero"/>
        <c:lblAlgn val="ctr"/>
        <c:lblOffset val="100"/>
      </c:catAx>
      <c:valAx>
        <c:axId val="89488768"/>
        <c:scaling>
          <c:orientation val="minMax"/>
          <c:max val="1"/>
          <c:min val="0"/>
        </c:scaling>
        <c:axPos val="l"/>
        <c:majorGridlines>
          <c:spPr>
            <a:ln>
              <a:solidFill>
                <a:srgbClr val="4F4F4F"/>
              </a:solidFill>
              <a:prstDash val="dot"/>
            </a:ln>
            <a:effectLst/>
          </c:spPr>
        </c:majorGridlines>
        <c:title>
          <c:tx>
            <c:rich>
              <a:bodyPr/>
              <a:lstStyle/>
              <a:p>
                <a:pPr>
                  <a:defRPr/>
                </a:pPr>
                <a:r>
                  <a:rPr lang="en-US" sz="800" b="0">
                    <a:solidFill>
                      <a:srgbClr val="4F4F4F"/>
                    </a:solidFill>
                    <a:effectLst/>
                    <a:latin typeface="Arial"/>
                  </a:rPr>
                  <a:t>Share of shipments</a:t>
                </a:r>
              </a:p>
            </c:rich>
          </c:tx>
        </c:title>
        <c:numFmt formatCode="#,##0.0%" sourceLinked="0"/>
        <c:majorTickMark val="none"/>
        <c:tickLblPos val="low"/>
        <c:spPr>
          <a:ln>
            <a:noFill/>
          </a:ln>
          <a:effectLst/>
        </c:spPr>
        <c:txPr>
          <a:bodyPr/>
          <a:lstStyle/>
          <a:p>
            <a:pPr>
              <a:defRPr sz="800" b="0">
                <a:solidFill>
                  <a:srgbClr val="4F4F4F"/>
                </a:solidFill>
                <a:effectLst/>
                <a:latin typeface="Arial"/>
              </a:defRPr>
            </a:pPr>
            <a:endParaRPr lang="en-US"/>
          </a:p>
        </c:txPr>
        <c:crossAx val="89487232"/>
        <c:crosses val="autoZero"/>
        <c:crossBetween val="between"/>
      </c:valAx>
    </c:plotArea>
    <c:legend>
      <c:legendPos val="t"/>
      <c:txPr>
        <a:bodyPr/>
        <a:lstStyle/>
        <a:p>
          <a:pPr>
            <a:defRPr sz="800">
              <a:solidFill>
                <a:srgbClr val="4F4F4F"/>
              </a:solidFill>
              <a:effectLst/>
              <a:latin typeface="Arial"/>
            </a:defRPr>
          </a:pPr>
          <a:endParaRPr lang="en-US"/>
        </a:p>
      </c:txPr>
    </c:legend>
    <c:plotVisOnly val="1"/>
    <c:dispBlanksAs val="zero"/>
    <c:showDLblsOverMax val="1"/>
  </c:chart>
  <c:txPr>
    <a:bodyPr/>
    <a:lstStyle/>
    <a:p>
      <a:pPr>
        <a:defRPr sz="1800">
          <a:effectLst/>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title>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plotArea>
      <c:layout/>
      <c:pieChart>
        <c:varyColors val="1"/>
        <c:ser>
          <c:idx val="0"/>
          <c:order val="0"/>
          <c:tx>
            <c:strRef>
              <c:f>Sheet1!$B$1</c:f>
              <c:strCache>
                <c:ptCount val="1"/>
                <c:pt idx="0">
                  <c:v>Q4 2016</c:v>
                </c:pt>
              </c:strCache>
            </c:strRef>
          </c:tx>
          <c:dPt>
            <c:idx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C816-487D-B337-98BF5290815D}"/>
              </c:ext>
            </c:extLst>
          </c:dPt>
          <c:dPt>
            <c:idx val="1"/>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C816-487D-B337-98BF5290815D}"/>
              </c:ext>
            </c:extLst>
          </c:dPt>
          <c:dPt>
            <c:idx val="2"/>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C816-487D-B337-98BF5290815D}"/>
              </c:ext>
            </c:extLst>
          </c:dPt>
          <c:dPt>
            <c:idx val="3"/>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C816-487D-B337-98BF5290815D}"/>
              </c:ext>
            </c:extLst>
          </c:dPt>
          <c:dPt>
            <c:idx val="4"/>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C816-487D-B337-98BF5290815D}"/>
              </c:ext>
            </c:extLst>
          </c:dPt>
          <c:dPt>
            <c:idx val="5"/>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C816-487D-B337-98BF5290815D}"/>
              </c:ext>
            </c:extLst>
          </c:dPt>
          <c:cat>
            <c:strRef>
              <c:f>Sheet1!$A$2:$A$7</c:f>
              <c:strCache>
                <c:ptCount val="6"/>
                <c:pt idx="0">
                  <c:v>Apple</c:v>
                </c:pt>
                <c:pt idx="1">
                  <c:v>Samsung</c:v>
                </c:pt>
                <c:pt idx="2">
                  <c:v>Huawei</c:v>
                </c:pt>
                <c:pt idx="3">
                  <c:v>OPPO</c:v>
                </c:pt>
                <c:pt idx="4">
                  <c:v>Vivo</c:v>
                </c:pt>
                <c:pt idx="5">
                  <c:v>Others</c:v>
                </c:pt>
              </c:strCache>
            </c:strRef>
          </c:cat>
          <c:val>
            <c:numRef>
              <c:f>Sheet1!$B$2:$B$7</c:f>
              <c:numCache>
                <c:formatCode>0.00%</c:formatCode>
                <c:ptCount val="6"/>
                <c:pt idx="0">
                  <c:v>0.18300000000000002</c:v>
                </c:pt>
                <c:pt idx="1">
                  <c:v>0.18100000000000002</c:v>
                </c:pt>
                <c:pt idx="2">
                  <c:v>0.10600000000000001</c:v>
                </c:pt>
                <c:pt idx="3">
                  <c:v>7.3000000000000009E-2</c:v>
                </c:pt>
                <c:pt idx="4">
                  <c:v>5.8000000000000003E-2</c:v>
                </c:pt>
                <c:pt idx="5" formatCode="0%">
                  <c:v>0.4</c:v>
                </c:pt>
              </c:numCache>
            </c:numRef>
          </c:val>
          <c:extLst xmlns:c16r2="http://schemas.microsoft.com/office/drawing/2015/06/chart">
            <c:ext xmlns:c16="http://schemas.microsoft.com/office/drawing/2014/chart" uri="{C3380CC4-5D6E-409C-BE32-E72D297353CC}">
              <c16:uniqueId val="{00000000-8316-4C04-9097-33E23DE2EC61}"/>
            </c:ext>
          </c:extLst>
        </c:ser>
        <c:dLbls/>
        <c:firstSliceAng val="0"/>
      </c:pieChart>
      <c:spPr>
        <a:noFill/>
        <a:ln>
          <a:noFill/>
        </a:ln>
        <a:effectLst/>
      </c:spPr>
    </c:plotArea>
    <c:legend>
      <c:legendPos val="b"/>
      <c:layout>
        <c:manualLayout>
          <c:xMode val="edge"/>
          <c:yMode val="edge"/>
          <c:x val="0.17652965059055101"/>
          <c:y val="0.86688471648700116"/>
          <c:w val="0.71256569881889809"/>
          <c:h val="0.13233734422137403"/>
        </c:manualLayout>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chart>
  <c:spPr>
    <a:noFill/>
    <a:ln>
      <a:noFill/>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8134C1-E273-824C-A8A1-2D9E7611E186}" type="datetimeFigureOut">
              <a:rPr lang="en-US" smtClean="0"/>
              <a:pPr/>
              <a:t>3/15/2017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4748E7-76D0-EF49-A5E4-2097CFBB1B15}" type="slidenum">
              <a:rPr lang="en-US" smtClean="0"/>
              <a:pPr/>
              <a:t>‹#›</a:t>
            </a:fld>
            <a:endParaRPr lang="en-US"/>
          </a:p>
        </p:txBody>
      </p:sp>
    </p:spTree>
    <p:extLst>
      <p:ext uri="{BB962C8B-B14F-4D97-AF65-F5344CB8AC3E}">
        <p14:creationId xmlns:p14="http://schemas.microsoft.com/office/powerpoint/2010/main" xmlns=""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IMPORTANT</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5E4748E7-76D0-EF49-A5E4-2097CFBB1B15}" type="slidenum">
              <a:rPr lang="en-US" smtClean="0"/>
              <a:pPr/>
              <a:t>18</a:t>
            </a:fld>
            <a:endParaRPr lang="en-US"/>
          </a:p>
        </p:txBody>
      </p:sp>
    </p:spTree>
    <p:extLst>
      <p:ext uri="{BB962C8B-B14F-4D97-AF65-F5344CB8AC3E}">
        <p14:creationId xmlns:p14="http://schemas.microsoft.com/office/powerpoint/2010/main" xmlns="" val="1433211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56" name="Shape 45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164676726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394933-0AA4-7349-BDFC-F7192A7587F2}" type="slidenum">
              <a:rPr lang="en-US" smtClean="0"/>
              <a:pPr/>
              <a:t>215</a:t>
            </a:fld>
            <a:endParaRPr lang="en-US"/>
          </a:p>
        </p:txBody>
      </p:sp>
    </p:spTree>
    <p:extLst>
      <p:ext uri="{BB962C8B-B14F-4D97-AF65-F5344CB8AC3E}">
        <p14:creationId xmlns:p14="http://schemas.microsoft.com/office/powerpoint/2010/main" xmlns="" val="128591896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4748E7-76D0-EF49-A5E4-2097CFBB1B15}" type="slidenum">
              <a:rPr lang="en-US" smtClean="0"/>
              <a:pPr/>
              <a:t>216</a:t>
            </a:fld>
            <a:endParaRPr lang="en-US"/>
          </a:p>
        </p:txBody>
      </p:sp>
    </p:spTree>
    <p:extLst>
      <p:ext uri="{BB962C8B-B14F-4D97-AF65-F5344CB8AC3E}">
        <p14:creationId xmlns:p14="http://schemas.microsoft.com/office/powerpoint/2010/main" xmlns="" val="423686930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4748E7-76D0-EF49-A5E4-2097CFBB1B15}" type="slidenum">
              <a:rPr lang="en-US" smtClean="0"/>
              <a:pPr/>
              <a:t>217</a:t>
            </a:fld>
            <a:endParaRPr lang="en-US"/>
          </a:p>
        </p:txBody>
      </p:sp>
    </p:spTree>
    <p:extLst>
      <p:ext uri="{BB962C8B-B14F-4D97-AF65-F5344CB8AC3E}">
        <p14:creationId xmlns:p14="http://schemas.microsoft.com/office/powerpoint/2010/main" xmlns="" val="427391483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4748E7-76D0-EF49-A5E4-2097CFBB1B15}" type="slidenum">
              <a:rPr lang="en-US" smtClean="0"/>
              <a:pPr/>
              <a:t>218</a:t>
            </a:fld>
            <a:endParaRPr lang="en-US"/>
          </a:p>
        </p:txBody>
      </p:sp>
    </p:spTree>
    <p:extLst>
      <p:ext uri="{BB962C8B-B14F-4D97-AF65-F5344CB8AC3E}">
        <p14:creationId xmlns:p14="http://schemas.microsoft.com/office/powerpoint/2010/main" xmlns="" val="112437146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4748E7-76D0-EF49-A5E4-2097CFBB1B15}" type="slidenum">
              <a:rPr lang="en-US" smtClean="0"/>
              <a:pPr/>
              <a:t>219</a:t>
            </a:fld>
            <a:endParaRPr lang="en-US"/>
          </a:p>
        </p:txBody>
      </p:sp>
    </p:spTree>
    <p:extLst>
      <p:ext uri="{BB962C8B-B14F-4D97-AF65-F5344CB8AC3E}">
        <p14:creationId xmlns:p14="http://schemas.microsoft.com/office/powerpoint/2010/main" xmlns="" val="303566194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394933-0AA4-7349-BDFC-F7192A7587F2}" type="slidenum">
              <a:rPr lang="en-US" smtClean="0"/>
              <a:pPr/>
              <a:t>220</a:t>
            </a:fld>
            <a:endParaRPr lang="en-US"/>
          </a:p>
        </p:txBody>
      </p:sp>
    </p:spTree>
    <p:extLst>
      <p:ext uri="{BB962C8B-B14F-4D97-AF65-F5344CB8AC3E}">
        <p14:creationId xmlns:p14="http://schemas.microsoft.com/office/powerpoint/2010/main" xmlns="" val="504584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62" name="Shape 4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494045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74" name="Shape 4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1796459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80" name="Shape 48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1793943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Shape 491"/>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92" name="Shape 4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127405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Shape 49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498" name="Shape 4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xmlns="" val="1791736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11" name="Shape 5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127595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Shape 516"/>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17" name="Shape 5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62915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23" name="Shape 5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997279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Shape 534"/>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35" name="Shape 5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1158121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35" name="Shape 3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726374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41" name="Shape 5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1026189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47" name="Shape 5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757965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r>
              <a:rPr lang="en-US" sz="1800" b="0" i="0" u="none" strike="noStrike" cap="none">
                <a:solidFill>
                  <a:schemeClr val="dk1"/>
                </a:solidFill>
                <a:latin typeface="Arial"/>
                <a:ea typeface="Arial"/>
                <a:cs typeface="Arial"/>
                <a:sym typeface="Arial"/>
              </a:rPr>
              <a:t>Recent changes:</a:t>
            </a:r>
            <a:r>
              <a:rPr lang="en-US" sz="1800" b="0" i="0" u="none" strike="noStrike" cap="none" baseline="0">
                <a:solidFill>
                  <a:schemeClr val="dk1"/>
                </a:solidFill>
                <a:latin typeface="Arial"/>
                <a:ea typeface="Arial"/>
                <a:cs typeface="Arial"/>
                <a:sym typeface="Arial"/>
              </a:rPr>
              <a:t> IOS 9.1 and 9.3 </a:t>
            </a:r>
            <a:endParaRPr sz="1800" b="0" i="0" u="none" strike="noStrike" cap="none">
              <a:solidFill>
                <a:schemeClr val="dk1"/>
              </a:solidFill>
              <a:latin typeface="Arial"/>
              <a:ea typeface="Arial"/>
              <a:cs typeface="Arial"/>
              <a:sym typeface="Arial"/>
            </a:endParaRPr>
          </a:p>
        </p:txBody>
      </p:sp>
      <p:sp>
        <p:nvSpPr>
          <p:cNvPr id="553" name="Shape 5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1879588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394933-0AA4-7349-BDFC-F7192A7587F2}" type="slidenum">
              <a:rPr lang="en-US" smtClean="0"/>
              <a:pPr/>
              <a:t>62</a:t>
            </a:fld>
            <a:endParaRPr lang="en-US"/>
          </a:p>
        </p:txBody>
      </p:sp>
    </p:spTree>
    <p:extLst>
      <p:ext uri="{BB962C8B-B14F-4D97-AF65-F5344CB8AC3E}">
        <p14:creationId xmlns:p14="http://schemas.microsoft.com/office/powerpoint/2010/main" xmlns="" val="931523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394933-0AA4-7349-BDFC-F7192A7587F2}" type="slidenum">
              <a:rPr lang="en-US" smtClean="0"/>
              <a:pPr/>
              <a:t>64</a:t>
            </a:fld>
            <a:endParaRPr lang="en-US"/>
          </a:p>
        </p:txBody>
      </p:sp>
    </p:spTree>
    <p:extLst>
      <p:ext uri="{BB962C8B-B14F-4D97-AF65-F5344CB8AC3E}">
        <p14:creationId xmlns:p14="http://schemas.microsoft.com/office/powerpoint/2010/main" xmlns="" val="178032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394933-0AA4-7349-BDFC-F7192A7587F2}" type="slidenum">
              <a:rPr lang="en-US" smtClean="0"/>
              <a:pPr/>
              <a:t>65</a:t>
            </a:fld>
            <a:endParaRPr lang="en-US"/>
          </a:p>
        </p:txBody>
      </p:sp>
    </p:spTree>
    <p:extLst>
      <p:ext uri="{BB962C8B-B14F-4D97-AF65-F5344CB8AC3E}">
        <p14:creationId xmlns:p14="http://schemas.microsoft.com/office/powerpoint/2010/main" xmlns="" val="1297970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03/14/2017</a:t>
            </a:r>
            <a:endParaRPr lang="en-US" dirty="0"/>
          </a:p>
          <a:p>
            <a:r>
              <a:rPr lang="en-US" b="1" dirty="0"/>
              <a:t>AAPL</a:t>
            </a:r>
            <a:r>
              <a:rPr lang="en-US" b="1" baseline="0" dirty="0"/>
              <a:t> </a:t>
            </a:r>
            <a:r>
              <a:rPr lang="en-US" baseline="0" dirty="0"/>
              <a:t>$</a:t>
            </a:r>
            <a:r>
              <a:rPr lang="en-US" baseline="0" dirty="0" smtClean="0"/>
              <a:t>138.99</a:t>
            </a:r>
            <a:endParaRPr lang="en-US" baseline="0" dirty="0"/>
          </a:p>
          <a:p>
            <a:r>
              <a:rPr lang="en-US" b="1" baseline="0" dirty="0"/>
              <a:t>DJUSTC</a:t>
            </a:r>
            <a:r>
              <a:rPr lang="en-US" baseline="0" dirty="0"/>
              <a:t> $</a:t>
            </a:r>
            <a:r>
              <a:rPr lang="en-US" baseline="0" dirty="0" smtClean="0"/>
              <a:t>1373.89</a:t>
            </a:r>
            <a:endParaRPr lang="en-US" baseline="0" dirty="0"/>
          </a:p>
          <a:p>
            <a:r>
              <a:rPr lang="en-US" b="1" baseline="0" dirty="0"/>
              <a:t>INDEXSP:.INX  </a:t>
            </a:r>
            <a:r>
              <a:rPr lang="en-US" baseline="0" dirty="0"/>
              <a:t>$</a:t>
            </a:r>
            <a:r>
              <a:rPr lang="en-US" baseline="0" dirty="0" smtClean="0"/>
              <a:t>2365.45</a:t>
            </a:r>
            <a:endParaRPr lang="en-US" baseline="0" dirty="0"/>
          </a:p>
          <a:p>
            <a:endParaRPr lang="en-US" baseline="0" dirty="0"/>
          </a:p>
          <a:p>
            <a:r>
              <a:rPr lang="en-US" baseline="0" dirty="0"/>
              <a:t>Discuss index weight (computed weighted average market cap.) </a:t>
            </a:r>
          </a:p>
        </p:txBody>
      </p:sp>
      <p:sp>
        <p:nvSpPr>
          <p:cNvPr id="4" name="Slide Number Placeholder 3"/>
          <p:cNvSpPr>
            <a:spLocks noGrp="1"/>
          </p:cNvSpPr>
          <p:nvPr>
            <p:ph type="sldNum" sz="quarter" idx="10"/>
          </p:nvPr>
        </p:nvSpPr>
        <p:spPr/>
        <p:txBody>
          <a:bodyPr/>
          <a:lstStyle/>
          <a:p>
            <a:fld id="{64394933-0AA4-7349-BDFC-F7192A7587F2}" type="slidenum">
              <a:rPr lang="en-US" smtClean="0"/>
              <a:pPr/>
              <a:t>68</a:t>
            </a:fld>
            <a:endParaRPr lang="en-US"/>
          </a:p>
        </p:txBody>
      </p:sp>
    </p:spTree>
    <p:extLst>
      <p:ext uri="{BB962C8B-B14F-4D97-AF65-F5344CB8AC3E}">
        <p14:creationId xmlns:p14="http://schemas.microsoft.com/office/powerpoint/2010/main" xmlns="" val="1512784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394933-0AA4-7349-BDFC-F7192A7587F2}" type="slidenum">
              <a:rPr lang="en-US" smtClean="0"/>
              <a:pPr/>
              <a:t>72</a:t>
            </a:fld>
            <a:endParaRPr lang="en-US"/>
          </a:p>
        </p:txBody>
      </p:sp>
    </p:spTree>
    <p:extLst>
      <p:ext uri="{BB962C8B-B14F-4D97-AF65-F5344CB8AC3E}">
        <p14:creationId xmlns:p14="http://schemas.microsoft.com/office/powerpoint/2010/main" xmlns="" val="933299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394933-0AA4-7349-BDFC-F7192A7587F2}" type="slidenum">
              <a:rPr lang="en-US" smtClean="0"/>
              <a:pPr/>
              <a:t>73</a:t>
            </a:fld>
            <a:endParaRPr lang="en-US"/>
          </a:p>
        </p:txBody>
      </p:sp>
    </p:spTree>
    <p:extLst>
      <p:ext uri="{BB962C8B-B14F-4D97-AF65-F5344CB8AC3E}">
        <p14:creationId xmlns:p14="http://schemas.microsoft.com/office/powerpoint/2010/main" xmlns="" val="60795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4748E7-76D0-EF49-A5E4-2097CFBB1B15}" type="slidenum">
              <a:rPr lang="en-US" smtClean="0"/>
              <a:pPr/>
              <a:t>74</a:t>
            </a:fld>
            <a:endParaRPr lang="en-US"/>
          </a:p>
        </p:txBody>
      </p:sp>
    </p:spTree>
    <p:extLst>
      <p:ext uri="{BB962C8B-B14F-4D97-AF65-F5344CB8AC3E}">
        <p14:creationId xmlns:p14="http://schemas.microsoft.com/office/powerpoint/2010/main" xmlns="" val="363422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23" name="Shape 3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13476956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4748E7-76D0-EF49-A5E4-2097CFBB1B15}" type="slidenum">
              <a:rPr lang="en-US" smtClean="0"/>
              <a:pPr/>
              <a:t>76</a:t>
            </a:fld>
            <a:endParaRPr lang="en-US"/>
          </a:p>
        </p:txBody>
      </p:sp>
    </p:spTree>
    <p:extLst>
      <p:ext uri="{BB962C8B-B14F-4D97-AF65-F5344CB8AC3E}">
        <p14:creationId xmlns:p14="http://schemas.microsoft.com/office/powerpoint/2010/main" xmlns="" val="1027378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(Dollars</a:t>
            </a:r>
            <a:r>
              <a:rPr lang="en-US" baseline="0" dirty="0" smtClean="0"/>
              <a:t> in millions, units in thousands) </a:t>
            </a:r>
            <a:endParaRPr lang="en-US" dirty="0"/>
          </a:p>
        </p:txBody>
      </p:sp>
      <p:sp>
        <p:nvSpPr>
          <p:cNvPr id="4" name="Slide Number Placeholder 3"/>
          <p:cNvSpPr>
            <a:spLocks noGrp="1"/>
          </p:cNvSpPr>
          <p:nvPr>
            <p:ph type="sldNum" sz="quarter" idx="10"/>
          </p:nvPr>
        </p:nvSpPr>
        <p:spPr/>
        <p:txBody>
          <a:bodyPr/>
          <a:lstStyle/>
          <a:p>
            <a:fld id="{5E4748E7-76D0-EF49-A5E4-2097CFBB1B15}" type="slidenum">
              <a:rPr lang="en-US" smtClean="0"/>
              <a:pPr/>
              <a:t>79</a:t>
            </a:fld>
            <a:endParaRPr lang="en-US"/>
          </a:p>
        </p:txBody>
      </p:sp>
    </p:spTree>
    <p:extLst>
      <p:ext uri="{BB962C8B-B14F-4D97-AF65-F5344CB8AC3E}">
        <p14:creationId xmlns:p14="http://schemas.microsoft.com/office/powerpoint/2010/main" xmlns="" val="18249832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394933-0AA4-7349-BDFC-F7192A7587F2}" type="slidenum">
              <a:rPr lang="en-US" smtClean="0"/>
              <a:pPr/>
              <a:t>80</a:t>
            </a:fld>
            <a:endParaRPr lang="en-US"/>
          </a:p>
        </p:txBody>
      </p:sp>
    </p:spTree>
    <p:extLst>
      <p:ext uri="{BB962C8B-B14F-4D97-AF65-F5344CB8AC3E}">
        <p14:creationId xmlns:p14="http://schemas.microsoft.com/office/powerpoint/2010/main" xmlns="" val="15422947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Quarter ending on December 31, 2016. </a:t>
            </a:r>
          </a:p>
          <a:p>
            <a:r>
              <a:rPr lang="en-US" baseline="0"/>
              <a:t>Q1 2017 includes a 14th week to re-align fiscal quarters with calendar quarters. This is done every 5-6 years.  </a:t>
            </a:r>
          </a:p>
          <a:p>
            <a:r>
              <a:rPr lang="en-US" baseline="0"/>
              <a:t>Apple’s 2016 fiscal year ended on September 24, 2016. </a:t>
            </a:r>
          </a:p>
        </p:txBody>
      </p:sp>
      <p:sp>
        <p:nvSpPr>
          <p:cNvPr id="4" name="Slide Number Placeholder 3"/>
          <p:cNvSpPr>
            <a:spLocks noGrp="1"/>
          </p:cNvSpPr>
          <p:nvPr>
            <p:ph type="sldNum" sz="quarter" idx="10"/>
          </p:nvPr>
        </p:nvSpPr>
        <p:spPr/>
        <p:txBody>
          <a:bodyPr/>
          <a:lstStyle/>
          <a:p>
            <a:fld id="{64394933-0AA4-7349-BDFC-F7192A7587F2}" type="slidenum">
              <a:rPr lang="en-US" smtClean="0"/>
              <a:pPr/>
              <a:t>81</a:t>
            </a:fld>
            <a:endParaRPr lang="en-US"/>
          </a:p>
        </p:txBody>
      </p:sp>
    </p:spTree>
    <p:extLst>
      <p:ext uri="{BB962C8B-B14F-4D97-AF65-F5344CB8AC3E}">
        <p14:creationId xmlns:p14="http://schemas.microsoft.com/office/powerpoint/2010/main" xmlns="" val="2437342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4748E7-76D0-EF49-A5E4-2097CFBB1B15}" type="slidenum">
              <a:rPr lang="en-US" smtClean="0"/>
              <a:pPr/>
              <a:t>90</a:t>
            </a:fld>
            <a:endParaRPr lang="en-US"/>
          </a:p>
        </p:txBody>
      </p:sp>
    </p:spTree>
    <p:extLst>
      <p:ext uri="{BB962C8B-B14F-4D97-AF65-F5344CB8AC3E}">
        <p14:creationId xmlns:p14="http://schemas.microsoft.com/office/powerpoint/2010/main" xmlns="" val="27627005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394933-0AA4-7349-BDFC-F7192A7587F2}" type="slidenum">
              <a:rPr lang="en-US" smtClean="0"/>
              <a:pPr/>
              <a:t>102</a:t>
            </a:fld>
            <a:endParaRPr lang="en-US"/>
          </a:p>
        </p:txBody>
      </p:sp>
    </p:spTree>
    <p:extLst>
      <p:ext uri="{BB962C8B-B14F-4D97-AF65-F5344CB8AC3E}">
        <p14:creationId xmlns:p14="http://schemas.microsoft.com/office/powerpoint/2010/main" xmlns="" val="11975182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millions, except number of shares which are reflected in thousands and </a:t>
            </a:r>
            <a:r>
              <a:rPr lang="en-US" sz="1200" kern="1200" dirty="0" smtClean="0">
                <a:solidFill>
                  <a:schemeClr val="tx1"/>
                </a:solidFill>
                <a:effectLst/>
                <a:latin typeface="+mn-lt"/>
                <a:ea typeface="+mn-ea"/>
                <a:cs typeface="+mn-cs"/>
              </a:rPr>
              <a:t>par </a:t>
            </a:r>
            <a:r>
              <a:rPr lang="en-US" sz="1200" kern="1200" dirty="0">
                <a:solidFill>
                  <a:schemeClr val="tx1"/>
                </a:solidFill>
                <a:effectLst/>
                <a:latin typeface="+mn-lt"/>
                <a:ea typeface="+mn-ea"/>
                <a:cs typeface="+mn-cs"/>
              </a:rPr>
              <a:t>value) </a:t>
            </a:r>
            <a:endParaRPr lang="en-US" dirty="0">
              <a:effectLst/>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64394933-0AA4-7349-BDFC-F7192A7587F2}" type="slidenum">
              <a:rPr lang="en-US" smtClean="0"/>
              <a:pPr/>
              <a:t>105</a:t>
            </a:fld>
            <a:endParaRPr lang="en-US"/>
          </a:p>
        </p:txBody>
      </p:sp>
    </p:spTree>
    <p:extLst>
      <p:ext uri="{BB962C8B-B14F-4D97-AF65-F5344CB8AC3E}">
        <p14:creationId xmlns:p14="http://schemas.microsoft.com/office/powerpoint/2010/main" xmlns="" val="5199442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(In millions, except number of shares which are reflected in thousands and par value) </a:t>
            </a:r>
            <a:endParaRPr lang="en-US">
              <a:effectLst/>
            </a:endParaRPr>
          </a:p>
          <a:p>
            <a:endParaRPr lang="en-US"/>
          </a:p>
        </p:txBody>
      </p:sp>
      <p:sp>
        <p:nvSpPr>
          <p:cNvPr id="4" name="Slide Number Placeholder 3"/>
          <p:cNvSpPr>
            <a:spLocks noGrp="1"/>
          </p:cNvSpPr>
          <p:nvPr>
            <p:ph type="sldNum" sz="quarter" idx="10"/>
          </p:nvPr>
        </p:nvSpPr>
        <p:spPr/>
        <p:txBody>
          <a:bodyPr/>
          <a:lstStyle/>
          <a:p>
            <a:fld id="{64394933-0AA4-7349-BDFC-F7192A7587F2}" type="slidenum">
              <a:rPr lang="en-US" smtClean="0"/>
              <a:pPr/>
              <a:t>106</a:t>
            </a:fld>
            <a:endParaRPr lang="en-US"/>
          </a:p>
        </p:txBody>
      </p:sp>
    </p:spTree>
    <p:extLst>
      <p:ext uri="{BB962C8B-B14F-4D97-AF65-F5344CB8AC3E}">
        <p14:creationId xmlns:p14="http://schemas.microsoft.com/office/powerpoint/2010/main" xmlns="" val="9029769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Consolidated</a:t>
            </a:r>
            <a:r>
              <a:rPr lang="en-US" baseline="0"/>
              <a:t> Balance Sheet as of 09/24/16 and 09/26/15</a:t>
            </a:r>
          </a:p>
          <a:p>
            <a:endParaRPr lang="en-US" baseline="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(In millions, except number of shares which are reflected in thousands and par value) </a:t>
            </a:r>
            <a:endParaRPr lang="en-US"/>
          </a:p>
          <a:p>
            <a:endParaRPr lang="en-US"/>
          </a:p>
        </p:txBody>
      </p:sp>
      <p:sp>
        <p:nvSpPr>
          <p:cNvPr id="4" name="Slide Number Placeholder 3"/>
          <p:cNvSpPr>
            <a:spLocks noGrp="1"/>
          </p:cNvSpPr>
          <p:nvPr>
            <p:ph type="sldNum" sz="quarter" idx="10"/>
          </p:nvPr>
        </p:nvSpPr>
        <p:spPr/>
        <p:txBody>
          <a:bodyPr/>
          <a:lstStyle/>
          <a:p>
            <a:fld id="{64394933-0AA4-7349-BDFC-F7192A7587F2}" type="slidenum">
              <a:rPr lang="en-US" smtClean="0"/>
              <a:pPr/>
              <a:t>107</a:t>
            </a:fld>
            <a:endParaRPr lang="en-US"/>
          </a:p>
        </p:txBody>
      </p:sp>
    </p:spTree>
    <p:extLst>
      <p:ext uri="{BB962C8B-B14F-4D97-AF65-F5344CB8AC3E}">
        <p14:creationId xmlns:p14="http://schemas.microsoft.com/office/powerpoint/2010/main" xmlns="" val="6416309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(In millions, except number of shares which are reflected in thousands and par value) </a:t>
            </a:r>
            <a:endParaRPr lang="en-US"/>
          </a:p>
          <a:p>
            <a:endParaRPr lang="en-US"/>
          </a:p>
        </p:txBody>
      </p:sp>
      <p:sp>
        <p:nvSpPr>
          <p:cNvPr id="4" name="Slide Number Placeholder 3"/>
          <p:cNvSpPr>
            <a:spLocks noGrp="1"/>
          </p:cNvSpPr>
          <p:nvPr>
            <p:ph type="sldNum" sz="quarter" idx="10"/>
          </p:nvPr>
        </p:nvSpPr>
        <p:spPr/>
        <p:txBody>
          <a:bodyPr/>
          <a:lstStyle/>
          <a:p>
            <a:fld id="{64394933-0AA4-7349-BDFC-F7192A7587F2}" type="slidenum">
              <a:rPr lang="en-US" smtClean="0"/>
              <a:pPr/>
              <a:t>108</a:t>
            </a:fld>
            <a:endParaRPr lang="en-US"/>
          </a:p>
        </p:txBody>
      </p:sp>
    </p:spTree>
    <p:extLst>
      <p:ext uri="{BB962C8B-B14F-4D97-AF65-F5344CB8AC3E}">
        <p14:creationId xmlns:p14="http://schemas.microsoft.com/office/powerpoint/2010/main" xmlns="" val="1341935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94" name="Shape 39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20212744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(In millions, except number of shares which are reflected in thousands and per share amounts) </a:t>
            </a:r>
            <a:endParaRPr lang="en-US"/>
          </a:p>
          <a:p>
            <a:endParaRPr lang="en-US"/>
          </a:p>
        </p:txBody>
      </p:sp>
      <p:sp>
        <p:nvSpPr>
          <p:cNvPr id="4" name="Slide Number Placeholder 3"/>
          <p:cNvSpPr>
            <a:spLocks noGrp="1"/>
          </p:cNvSpPr>
          <p:nvPr>
            <p:ph type="sldNum" sz="quarter" idx="10"/>
          </p:nvPr>
        </p:nvSpPr>
        <p:spPr/>
        <p:txBody>
          <a:bodyPr/>
          <a:lstStyle/>
          <a:p>
            <a:fld id="{64394933-0AA4-7349-BDFC-F7192A7587F2}" type="slidenum">
              <a:rPr lang="en-US" smtClean="0"/>
              <a:pPr/>
              <a:t>109</a:t>
            </a:fld>
            <a:endParaRPr lang="en-US"/>
          </a:p>
        </p:txBody>
      </p:sp>
    </p:spTree>
    <p:extLst>
      <p:ext uri="{BB962C8B-B14F-4D97-AF65-F5344CB8AC3E}">
        <p14:creationId xmlns:p14="http://schemas.microsoft.com/office/powerpoint/2010/main" xmlns="" val="3369804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(In millions, except number of shares which are reflected in thousands and per share amounts) </a:t>
            </a:r>
            <a:endParaRPr lang="en-US"/>
          </a:p>
          <a:p>
            <a:endParaRPr lang="en-US"/>
          </a:p>
        </p:txBody>
      </p:sp>
      <p:sp>
        <p:nvSpPr>
          <p:cNvPr id="4" name="Slide Number Placeholder 3"/>
          <p:cNvSpPr>
            <a:spLocks noGrp="1"/>
          </p:cNvSpPr>
          <p:nvPr>
            <p:ph type="sldNum" sz="quarter" idx="10"/>
          </p:nvPr>
        </p:nvSpPr>
        <p:spPr/>
        <p:txBody>
          <a:bodyPr/>
          <a:lstStyle/>
          <a:p>
            <a:fld id="{64394933-0AA4-7349-BDFC-F7192A7587F2}" type="slidenum">
              <a:rPr lang="en-US" smtClean="0"/>
              <a:pPr/>
              <a:t>110</a:t>
            </a:fld>
            <a:endParaRPr lang="en-US"/>
          </a:p>
        </p:txBody>
      </p:sp>
    </p:spTree>
    <p:extLst>
      <p:ext uri="{BB962C8B-B14F-4D97-AF65-F5344CB8AC3E}">
        <p14:creationId xmlns:p14="http://schemas.microsoft.com/office/powerpoint/2010/main" xmlns="" val="17818005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a:t>
            </a:r>
            <a:r>
              <a:rPr lang="en-US" baseline="0"/>
              <a:t> millions)</a:t>
            </a:r>
            <a:endParaRPr lang="en-US"/>
          </a:p>
        </p:txBody>
      </p:sp>
      <p:sp>
        <p:nvSpPr>
          <p:cNvPr id="4" name="Slide Number Placeholder 3"/>
          <p:cNvSpPr>
            <a:spLocks noGrp="1"/>
          </p:cNvSpPr>
          <p:nvPr>
            <p:ph type="sldNum" sz="quarter" idx="10"/>
          </p:nvPr>
        </p:nvSpPr>
        <p:spPr/>
        <p:txBody>
          <a:bodyPr/>
          <a:lstStyle/>
          <a:p>
            <a:fld id="{64394933-0AA4-7349-BDFC-F7192A7587F2}" type="slidenum">
              <a:rPr lang="en-US" smtClean="0"/>
              <a:pPr/>
              <a:t>111</a:t>
            </a:fld>
            <a:endParaRPr lang="en-US"/>
          </a:p>
        </p:txBody>
      </p:sp>
    </p:spTree>
    <p:extLst>
      <p:ext uri="{BB962C8B-B14F-4D97-AF65-F5344CB8AC3E}">
        <p14:creationId xmlns:p14="http://schemas.microsoft.com/office/powerpoint/2010/main" xmlns="" val="12885419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(in millions) </a:t>
            </a:r>
            <a:endParaRPr lang="en-US"/>
          </a:p>
        </p:txBody>
      </p:sp>
      <p:sp>
        <p:nvSpPr>
          <p:cNvPr id="4" name="Slide Number Placeholder 3"/>
          <p:cNvSpPr>
            <a:spLocks noGrp="1"/>
          </p:cNvSpPr>
          <p:nvPr>
            <p:ph type="sldNum" sz="quarter" idx="10"/>
          </p:nvPr>
        </p:nvSpPr>
        <p:spPr/>
        <p:txBody>
          <a:bodyPr/>
          <a:lstStyle/>
          <a:p>
            <a:fld id="{64394933-0AA4-7349-BDFC-F7192A7587F2}" type="slidenum">
              <a:rPr lang="en-US" smtClean="0"/>
              <a:pPr/>
              <a:t>112</a:t>
            </a:fld>
            <a:endParaRPr lang="en-US"/>
          </a:p>
        </p:txBody>
      </p:sp>
    </p:spTree>
    <p:extLst>
      <p:ext uri="{BB962C8B-B14F-4D97-AF65-F5344CB8AC3E}">
        <p14:creationId xmlns:p14="http://schemas.microsoft.com/office/powerpoint/2010/main" xmlns="" val="9754490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millions)</a:t>
            </a:r>
          </a:p>
        </p:txBody>
      </p:sp>
      <p:sp>
        <p:nvSpPr>
          <p:cNvPr id="4" name="Slide Number Placeholder 3"/>
          <p:cNvSpPr>
            <a:spLocks noGrp="1"/>
          </p:cNvSpPr>
          <p:nvPr>
            <p:ph type="sldNum" sz="quarter" idx="10"/>
          </p:nvPr>
        </p:nvSpPr>
        <p:spPr/>
        <p:txBody>
          <a:bodyPr/>
          <a:lstStyle/>
          <a:p>
            <a:fld id="{64394933-0AA4-7349-BDFC-F7192A7587F2}" type="slidenum">
              <a:rPr lang="en-US" smtClean="0"/>
              <a:pPr/>
              <a:t>113</a:t>
            </a:fld>
            <a:endParaRPr lang="en-US"/>
          </a:p>
        </p:txBody>
      </p:sp>
    </p:spTree>
    <p:extLst>
      <p:ext uri="{BB962C8B-B14F-4D97-AF65-F5344CB8AC3E}">
        <p14:creationId xmlns:p14="http://schemas.microsoft.com/office/powerpoint/2010/main" xmlns="" val="18309381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millions)</a:t>
            </a:r>
          </a:p>
        </p:txBody>
      </p:sp>
      <p:sp>
        <p:nvSpPr>
          <p:cNvPr id="4" name="Slide Number Placeholder 3"/>
          <p:cNvSpPr>
            <a:spLocks noGrp="1"/>
          </p:cNvSpPr>
          <p:nvPr>
            <p:ph type="sldNum" sz="quarter" idx="10"/>
          </p:nvPr>
        </p:nvSpPr>
        <p:spPr/>
        <p:txBody>
          <a:bodyPr/>
          <a:lstStyle/>
          <a:p>
            <a:fld id="{64394933-0AA4-7349-BDFC-F7192A7587F2}" type="slidenum">
              <a:rPr lang="en-US" smtClean="0"/>
              <a:pPr/>
              <a:t>114</a:t>
            </a:fld>
            <a:endParaRPr lang="en-US"/>
          </a:p>
        </p:txBody>
      </p:sp>
    </p:spTree>
    <p:extLst>
      <p:ext uri="{BB962C8B-B14F-4D97-AF65-F5344CB8AC3E}">
        <p14:creationId xmlns:p14="http://schemas.microsoft.com/office/powerpoint/2010/main" xmlns="" val="6315763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millions)</a:t>
            </a:r>
          </a:p>
        </p:txBody>
      </p:sp>
      <p:sp>
        <p:nvSpPr>
          <p:cNvPr id="4" name="Slide Number Placeholder 3"/>
          <p:cNvSpPr>
            <a:spLocks noGrp="1"/>
          </p:cNvSpPr>
          <p:nvPr>
            <p:ph type="sldNum" sz="quarter" idx="10"/>
          </p:nvPr>
        </p:nvSpPr>
        <p:spPr/>
        <p:txBody>
          <a:bodyPr/>
          <a:lstStyle/>
          <a:p>
            <a:fld id="{64394933-0AA4-7349-BDFC-F7192A7587F2}" type="slidenum">
              <a:rPr lang="en-US" smtClean="0"/>
              <a:pPr/>
              <a:t>115</a:t>
            </a:fld>
            <a:endParaRPr lang="en-US"/>
          </a:p>
        </p:txBody>
      </p:sp>
    </p:spTree>
    <p:extLst>
      <p:ext uri="{BB962C8B-B14F-4D97-AF65-F5344CB8AC3E}">
        <p14:creationId xmlns:p14="http://schemas.microsoft.com/office/powerpoint/2010/main" xmlns="" val="19613504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millions)</a:t>
            </a:r>
          </a:p>
        </p:txBody>
      </p:sp>
      <p:sp>
        <p:nvSpPr>
          <p:cNvPr id="4" name="Slide Number Placeholder 3"/>
          <p:cNvSpPr>
            <a:spLocks noGrp="1"/>
          </p:cNvSpPr>
          <p:nvPr>
            <p:ph type="sldNum" sz="quarter" idx="10"/>
          </p:nvPr>
        </p:nvSpPr>
        <p:spPr/>
        <p:txBody>
          <a:bodyPr/>
          <a:lstStyle/>
          <a:p>
            <a:fld id="{64394933-0AA4-7349-BDFC-F7192A7587F2}" type="slidenum">
              <a:rPr lang="en-US" smtClean="0"/>
              <a:pPr/>
              <a:t>116</a:t>
            </a:fld>
            <a:endParaRPr lang="en-US"/>
          </a:p>
        </p:txBody>
      </p:sp>
    </p:spTree>
    <p:extLst>
      <p:ext uri="{BB962C8B-B14F-4D97-AF65-F5344CB8AC3E}">
        <p14:creationId xmlns:p14="http://schemas.microsoft.com/office/powerpoint/2010/main" xmlns="" val="12249812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394933-0AA4-7349-BDFC-F7192A7587F2}" type="slidenum">
              <a:rPr lang="en-US" smtClean="0"/>
              <a:pPr/>
              <a:t>121</a:t>
            </a:fld>
            <a:endParaRPr lang="en-US"/>
          </a:p>
        </p:txBody>
      </p:sp>
    </p:spTree>
    <p:extLst>
      <p:ext uri="{BB962C8B-B14F-4D97-AF65-F5344CB8AC3E}">
        <p14:creationId xmlns:p14="http://schemas.microsoft.com/office/powerpoint/2010/main" xmlns="" val="7732494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394933-0AA4-7349-BDFC-F7192A7587F2}" type="slidenum">
              <a:rPr lang="en-US" smtClean="0"/>
              <a:pPr/>
              <a:t>122</a:t>
            </a:fld>
            <a:endParaRPr lang="en-US"/>
          </a:p>
        </p:txBody>
      </p:sp>
    </p:spTree>
    <p:extLst>
      <p:ext uri="{BB962C8B-B14F-4D97-AF65-F5344CB8AC3E}">
        <p14:creationId xmlns:p14="http://schemas.microsoft.com/office/powerpoint/2010/main" xmlns="" val="640997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00" name="Shape 40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10324786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4748E7-76D0-EF49-A5E4-2097CFBB1B15}" type="slidenum">
              <a:rPr lang="en-US" smtClean="0"/>
              <a:pPr/>
              <a:t>125</a:t>
            </a:fld>
            <a:endParaRPr lang="en-US"/>
          </a:p>
        </p:txBody>
      </p:sp>
    </p:spTree>
    <p:extLst>
      <p:ext uri="{BB962C8B-B14F-4D97-AF65-F5344CB8AC3E}">
        <p14:creationId xmlns:p14="http://schemas.microsoft.com/office/powerpoint/2010/main" xmlns="" val="1546169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4748E7-76D0-EF49-A5E4-2097CFBB1B15}" type="slidenum">
              <a:rPr lang="en-US" smtClean="0"/>
              <a:pPr/>
              <a:t>146</a:t>
            </a:fld>
            <a:endParaRPr lang="en-US"/>
          </a:p>
        </p:txBody>
      </p:sp>
    </p:spTree>
    <p:extLst>
      <p:ext uri="{BB962C8B-B14F-4D97-AF65-F5344CB8AC3E}">
        <p14:creationId xmlns:p14="http://schemas.microsoft.com/office/powerpoint/2010/main" xmlns="" val="12855703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4748E7-76D0-EF49-A5E4-2097CFBB1B15}" type="slidenum">
              <a:rPr lang="en-US" smtClean="0"/>
              <a:pPr/>
              <a:t>147</a:t>
            </a:fld>
            <a:endParaRPr lang="en-US"/>
          </a:p>
        </p:txBody>
      </p:sp>
    </p:spTree>
    <p:extLst>
      <p:ext uri="{BB962C8B-B14F-4D97-AF65-F5344CB8AC3E}">
        <p14:creationId xmlns:p14="http://schemas.microsoft.com/office/powerpoint/2010/main" xmlns="" val="39591217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4748E7-76D0-EF49-A5E4-2097CFBB1B15}" type="slidenum">
              <a:rPr lang="en-US" smtClean="0"/>
              <a:pPr/>
              <a:t>148</a:t>
            </a:fld>
            <a:endParaRPr lang="en-US"/>
          </a:p>
        </p:txBody>
      </p:sp>
    </p:spTree>
    <p:extLst>
      <p:ext uri="{BB962C8B-B14F-4D97-AF65-F5344CB8AC3E}">
        <p14:creationId xmlns:p14="http://schemas.microsoft.com/office/powerpoint/2010/main" xmlns="" val="40901888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4748E7-76D0-EF49-A5E4-2097CFBB1B15}" type="slidenum">
              <a:rPr lang="en-US" smtClean="0"/>
              <a:pPr/>
              <a:t>149</a:t>
            </a:fld>
            <a:endParaRPr lang="en-US"/>
          </a:p>
        </p:txBody>
      </p:sp>
    </p:spTree>
    <p:extLst>
      <p:ext uri="{BB962C8B-B14F-4D97-AF65-F5344CB8AC3E}">
        <p14:creationId xmlns:p14="http://schemas.microsoft.com/office/powerpoint/2010/main" xmlns="" val="6472625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4748E7-76D0-EF49-A5E4-2097CFBB1B15}" type="slidenum">
              <a:rPr lang="en-US" smtClean="0"/>
              <a:pPr/>
              <a:t>150</a:t>
            </a:fld>
            <a:endParaRPr lang="en-US"/>
          </a:p>
        </p:txBody>
      </p:sp>
    </p:spTree>
    <p:extLst>
      <p:ext uri="{BB962C8B-B14F-4D97-AF65-F5344CB8AC3E}">
        <p14:creationId xmlns:p14="http://schemas.microsoft.com/office/powerpoint/2010/main" xmlns="" val="21385723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4748E7-76D0-EF49-A5E4-2097CFBB1B15}" type="slidenum">
              <a:rPr lang="en-US" smtClean="0"/>
              <a:pPr/>
              <a:t>151</a:t>
            </a:fld>
            <a:endParaRPr lang="en-US"/>
          </a:p>
        </p:txBody>
      </p:sp>
    </p:spTree>
    <p:extLst>
      <p:ext uri="{BB962C8B-B14F-4D97-AF65-F5344CB8AC3E}">
        <p14:creationId xmlns:p14="http://schemas.microsoft.com/office/powerpoint/2010/main" xmlns="" val="22273768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4748E7-76D0-EF49-A5E4-2097CFBB1B15}" type="slidenum">
              <a:rPr lang="en-US" smtClean="0"/>
              <a:pPr/>
              <a:t>152</a:t>
            </a:fld>
            <a:endParaRPr lang="en-US"/>
          </a:p>
        </p:txBody>
      </p:sp>
    </p:spTree>
    <p:extLst>
      <p:ext uri="{BB962C8B-B14F-4D97-AF65-F5344CB8AC3E}">
        <p14:creationId xmlns:p14="http://schemas.microsoft.com/office/powerpoint/2010/main" xmlns="" val="32272440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4748E7-76D0-EF49-A5E4-2097CFBB1B15}" type="slidenum">
              <a:rPr lang="en-US" smtClean="0"/>
              <a:pPr/>
              <a:t>153</a:t>
            </a:fld>
            <a:endParaRPr lang="en-US"/>
          </a:p>
        </p:txBody>
      </p:sp>
    </p:spTree>
    <p:extLst>
      <p:ext uri="{BB962C8B-B14F-4D97-AF65-F5344CB8AC3E}">
        <p14:creationId xmlns:p14="http://schemas.microsoft.com/office/powerpoint/2010/main" xmlns="" val="8863697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4748E7-76D0-EF49-A5E4-2097CFBB1B15}" type="slidenum">
              <a:rPr lang="en-US" smtClean="0"/>
              <a:pPr/>
              <a:t>154</a:t>
            </a:fld>
            <a:endParaRPr lang="en-US"/>
          </a:p>
        </p:txBody>
      </p:sp>
    </p:spTree>
    <p:extLst>
      <p:ext uri="{BB962C8B-B14F-4D97-AF65-F5344CB8AC3E}">
        <p14:creationId xmlns:p14="http://schemas.microsoft.com/office/powerpoint/2010/main" xmlns="" val="3962365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13" name="Shape 4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15637255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4748E7-76D0-EF49-A5E4-2097CFBB1B15}" type="slidenum">
              <a:rPr lang="en-US" smtClean="0"/>
              <a:pPr/>
              <a:t>155</a:t>
            </a:fld>
            <a:endParaRPr lang="en-US"/>
          </a:p>
        </p:txBody>
      </p:sp>
    </p:spTree>
    <p:extLst>
      <p:ext uri="{BB962C8B-B14F-4D97-AF65-F5344CB8AC3E}">
        <p14:creationId xmlns:p14="http://schemas.microsoft.com/office/powerpoint/2010/main" xmlns="" val="38395706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4748E7-76D0-EF49-A5E4-2097CFBB1B15}" type="slidenum">
              <a:rPr lang="en-US" smtClean="0"/>
              <a:pPr/>
              <a:t>156</a:t>
            </a:fld>
            <a:endParaRPr lang="en-US"/>
          </a:p>
        </p:txBody>
      </p:sp>
    </p:spTree>
    <p:extLst>
      <p:ext uri="{BB962C8B-B14F-4D97-AF65-F5344CB8AC3E}">
        <p14:creationId xmlns:p14="http://schemas.microsoft.com/office/powerpoint/2010/main" xmlns="" val="7050034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4748E7-76D0-EF49-A5E4-2097CFBB1B15}" type="slidenum">
              <a:rPr lang="en-US" smtClean="0"/>
              <a:pPr/>
              <a:t>157</a:t>
            </a:fld>
            <a:endParaRPr lang="en-US"/>
          </a:p>
        </p:txBody>
      </p:sp>
    </p:spTree>
    <p:extLst>
      <p:ext uri="{BB962C8B-B14F-4D97-AF65-F5344CB8AC3E}">
        <p14:creationId xmlns:p14="http://schemas.microsoft.com/office/powerpoint/2010/main" xmlns="" val="38538732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4748E7-76D0-EF49-A5E4-2097CFBB1B15}" type="slidenum">
              <a:rPr lang="en-US" smtClean="0"/>
              <a:pPr/>
              <a:t>158</a:t>
            </a:fld>
            <a:endParaRPr lang="en-US"/>
          </a:p>
        </p:txBody>
      </p:sp>
    </p:spTree>
    <p:extLst>
      <p:ext uri="{BB962C8B-B14F-4D97-AF65-F5344CB8AC3E}">
        <p14:creationId xmlns:p14="http://schemas.microsoft.com/office/powerpoint/2010/main" xmlns="" val="36056629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4748E7-76D0-EF49-A5E4-2097CFBB1B15}" type="slidenum">
              <a:rPr lang="en-US" smtClean="0"/>
              <a:pPr/>
              <a:t>159</a:t>
            </a:fld>
            <a:endParaRPr lang="en-US"/>
          </a:p>
        </p:txBody>
      </p:sp>
    </p:spTree>
    <p:extLst>
      <p:ext uri="{BB962C8B-B14F-4D97-AF65-F5344CB8AC3E}">
        <p14:creationId xmlns:p14="http://schemas.microsoft.com/office/powerpoint/2010/main" xmlns="" val="18046781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4748E7-76D0-EF49-A5E4-2097CFBB1B15}" type="slidenum">
              <a:rPr lang="en-US" smtClean="0"/>
              <a:pPr/>
              <a:t>175</a:t>
            </a:fld>
            <a:endParaRPr lang="en-US"/>
          </a:p>
        </p:txBody>
      </p:sp>
    </p:spTree>
    <p:extLst>
      <p:ext uri="{BB962C8B-B14F-4D97-AF65-F5344CB8AC3E}">
        <p14:creationId xmlns:p14="http://schemas.microsoft.com/office/powerpoint/2010/main" xmlns="" val="38586382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394933-0AA4-7349-BDFC-F7192A7587F2}" type="slidenum">
              <a:rPr lang="en-US" smtClean="0"/>
              <a:pPr/>
              <a:t>177</a:t>
            </a:fld>
            <a:endParaRPr lang="en-US"/>
          </a:p>
        </p:txBody>
      </p:sp>
    </p:spTree>
    <p:extLst>
      <p:ext uri="{BB962C8B-B14F-4D97-AF65-F5344CB8AC3E}">
        <p14:creationId xmlns:p14="http://schemas.microsoft.com/office/powerpoint/2010/main" xmlns="" val="2935376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of 02/13/2017</a:t>
            </a:r>
          </a:p>
        </p:txBody>
      </p:sp>
      <p:sp>
        <p:nvSpPr>
          <p:cNvPr id="4" name="Slide Number Placeholder 3"/>
          <p:cNvSpPr>
            <a:spLocks noGrp="1"/>
          </p:cNvSpPr>
          <p:nvPr>
            <p:ph type="sldNum" sz="quarter" idx="10"/>
          </p:nvPr>
        </p:nvSpPr>
        <p:spPr/>
        <p:txBody>
          <a:bodyPr/>
          <a:lstStyle/>
          <a:p>
            <a:fld id="{64394933-0AA4-7349-BDFC-F7192A7587F2}" type="slidenum">
              <a:rPr lang="en-US" smtClean="0"/>
              <a:pPr/>
              <a:t>178</a:t>
            </a:fld>
            <a:endParaRPr lang="en-US"/>
          </a:p>
        </p:txBody>
      </p:sp>
    </p:spTree>
    <p:extLst>
      <p:ext uri="{BB962C8B-B14F-4D97-AF65-F5344CB8AC3E}">
        <p14:creationId xmlns:p14="http://schemas.microsoft.com/office/powerpoint/2010/main" xmlns="" val="11932947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394933-0AA4-7349-BDFC-F7192A7587F2}" type="slidenum">
              <a:rPr lang="en-US" smtClean="0"/>
              <a:pPr/>
              <a:t>179</a:t>
            </a:fld>
            <a:endParaRPr lang="en-US"/>
          </a:p>
        </p:txBody>
      </p:sp>
    </p:spTree>
    <p:extLst>
      <p:ext uri="{BB962C8B-B14F-4D97-AF65-F5344CB8AC3E}">
        <p14:creationId xmlns:p14="http://schemas.microsoft.com/office/powerpoint/2010/main" xmlns="" val="18724227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via Investopedia </a:t>
            </a:r>
            <a:r>
              <a:rPr lang="en-US" baseline="0" dirty="0"/>
              <a:t>(2/10/2012 - 2/10/2017)</a:t>
            </a:r>
            <a:endParaRPr lang="en-US" dirty="0"/>
          </a:p>
          <a:p>
            <a:endParaRPr lang="en-US" dirty="0"/>
          </a:p>
        </p:txBody>
      </p:sp>
      <p:sp>
        <p:nvSpPr>
          <p:cNvPr id="4" name="Slide Number Placeholder 3"/>
          <p:cNvSpPr>
            <a:spLocks noGrp="1"/>
          </p:cNvSpPr>
          <p:nvPr>
            <p:ph type="sldNum" sz="quarter" idx="10"/>
          </p:nvPr>
        </p:nvSpPr>
        <p:spPr/>
        <p:txBody>
          <a:bodyPr/>
          <a:lstStyle/>
          <a:p>
            <a:fld id="{64394933-0AA4-7349-BDFC-F7192A7587F2}" type="slidenum">
              <a:rPr lang="en-US" smtClean="0"/>
              <a:pPr/>
              <a:t>180</a:t>
            </a:fld>
            <a:endParaRPr lang="en-US"/>
          </a:p>
        </p:txBody>
      </p:sp>
    </p:spTree>
    <p:extLst>
      <p:ext uri="{BB962C8B-B14F-4D97-AF65-F5344CB8AC3E}">
        <p14:creationId xmlns:p14="http://schemas.microsoft.com/office/powerpoint/2010/main" xmlns="" val="916680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20" name="Shape 4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9100390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4748E7-76D0-EF49-A5E4-2097CFBB1B15}" type="slidenum">
              <a:rPr lang="en-US" smtClean="0"/>
              <a:pPr/>
              <a:t>183</a:t>
            </a:fld>
            <a:endParaRPr lang="en-US"/>
          </a:p>
        </p:txBody>
      </p:sp>
    </p:spTree>
    <p:extLst>
      <p:ext uri="{BB962C8B-B14F-4D97-AF65-F5344CB8AC3E}">
        <p14:creationId xmlns:p14="http://schemas.microsoft.com/office/powerpoint/2010/main" xmlns="" val="40848421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4748E7-76D0-EF49-A5E4-2097CFBB1B15}" type="slidenum">
              <a:rPr lang="en-US" smtClean="0"/>
              <a:pPr/>
              <a:t>184</a:t>
            </a:fld>
            <a:endParaRPr lang="en-US"/>
          </a:p>
        </p:txBody>
      </p:sp>
    </p:spTree>
    <p:extLst>
      <p:ext uri="{BB962C8B-B14F-4D97-AF65-F5344CB8AC3E}">
        <p14:creationId xmlns:p14="http://schemas.microsoft.com/office/powerpoint/2010/main" xmlns="" val="21197745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GOOG stock represents Class C shares, while GOOGL stock represents Class A shares.</a:t>
            </a:r>
          </a:p>
          <a:p>
            <a:r>
              <a:rPr lang="en-US" sz="1200" b="0" i="0" kern="1200" dirty="0">
                <a:solidFill>
                  <a:schemeClr val="tx1"/>
                </a:solidFill>
                <a:effectLst/>
                <a:latin typeface="+mn-lt"/>
                <a:ea typeface="+mn-ea"/>
                <a:cs typeface="+mn-cs"/>
              </a:rPr>
              <a:t>Class C shares (GOOG) have no voting rights, while Class A shares </a:t>
            </a:r>
            <a:r>
              <a:rPr lang="en-US" sz="1200" b="0" i="0" kern="1200" dirty="0" smtClean="0">
                <a:solidFill>
                  <a:schemeClr val="tx1"/>
                </a:solidFill>
                <a:effectLst/>
                <a:latin typeface="+mn-lt"/>
                <a:ea typeface="+mn-ea"/>
                <a:cs typeface="+mn-cs"/>
              </a:rPr>
              <a:t>(</a:t>
            </a:r>
            <a:r>
              <a:rPr lang="en-US" sz="1200" b="1" i="0" u="none" strike="noStrike" kern="1200" dirty="0" smtClean="0">
                <a:solidFill>
                  <a:schemeClr val="tx1"/>
                </a:solidFill>
                <a:effectLst/>
                <a:latin typeface="+mn-lt"/>
                <a:ea typeface="+mn-ea"/>
                <a:cs typeface="+mn-cs"/>
              </a:rPr>
              <a:t>GOOGL</a:t>
            </a:r>
            <a:r>
              <a:rPr lang="en-US" sz="1200" b="0" i="0" kern="1200" dirty="0" smtClean="0">
                <a:solidFill>
                  <a:schemeClr val="tx1"/>
                </a:solidFill>
                <a:effectLst/>
                <a:latin typeface="+mn-lt"/>
                <a:ea typeface="+mn-ea"/>
                <a:cs typeface="+mn-cs"/>
              </a:rPr>
              <a:t>) </a:t>
            </a:r>
            <a:r>
              <a:rPr lang="en-US" sz="1200" b="0" i="0" kern="1200" dirty="0">
                <a:solidFill>
                  <a:schemeClr val="tx1"/>
                </a:solidFill>
                <a:effectLst/>
                <a:latin typeface="+mn-lt"/>
                <a:ea typeface="+mn-ea"/>
                <a:cs typeface="+mn-cs"/>
              </a:rPr>
              <a:t>have one vote each.</a:t>
            </a:r>
          </a:p>
          <a:p>
            <a:r>
              <a:rPr lang="en-US" sz="1200" b="0" i="0" kern="1200" dirty="0">
                <a:solidFill>
                  <a:schemeClr val="tx1"/>
                </a:solidFill>
                <a:effectLst/>
                <a:latin typeface="+mn-lt"/>
                <a:ea typeface="+mn-ea"/>
                <a:cs typeface="+mn-cs"/>
              </a:rPr>
              <a:t>Anyone who owned Google stock before the split got one share of the voting GOOGL stock and one share of the non-voting GOOG stock.</a:t>
            </a:r>
          </a:p>
          <a:p>
            <a:r>
              <a:rPr lang="en-US" sz="1200" b="0" i="0" kern="1200" dirty="0">
                <a:solidFill>
                  <a:schemeClr val="tx1"/>
                </a:solidFill>
                <a:effectLst/>
                <a:latin typeface="+mn-lt"/>
                <a:ea typeface="+mn-ea"/>
                <a:cs typeface="+mn-cs"/>
              </a:rPr>
              <a:t>Of course, there are also Class B shares of Google stock, which do not trade in the public market, are owned by Google insiders and each get </a:t>
            </a:r>
            <a:r>
              <a:rPr lang="en-US" sz="1200" b="0" i="1" kern="1200" dirty="0">
                <a:solidFill>
                  <a:schemeClr val="tx1"/>
                </a:solidFill>
                <a:effectLst/>
                <a:latin typeface="+mn-lt"/>
                <a:ea typeface="+mn-ea"/>
                <a:cs typeface="+mn-cs"/>
              </a:rPr>
              <a:t>ten </a:t>
            </a:r>
            <a:r>
              <a:rPr lang="en-US" sz="1200" b="0" i="0" kern="1200" dirty="0">
                <a:solidFill>
                  <a:schemeClr val="tx1"/>
                </a:solidFill>
                <a:effectLst/>
                <a:latin typeface="+mn-lt"/>
                <a:ea typeface="+mn-ea"/>
                <a:cs typeface="+mn-cs"/>
              </a:rPr>
              <a:t>votes.</a:t>
            </a:r>
          </a:p>
          <a:p>
            <a:r>
              <a:rPr lang="en-US" sz="1200" b="0" i="0" kern="1200" dirty="0">
                <a:solidFill>
                  <a:schemeClr val="tx1"/>
                </a:solidFill>
                <a:effectLst/>
                <a:latin typeface="+mn-lt"/>
                <a:ea typeface="+mn-ea"/>
                <a:cs typeface="+mn-cs"/>
              </a:rPr>
              <a:t>The fine print: Every time the company sells a share of Class C stock, it also must convert one Class B share into a Class A share.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Also, Google (as the result of a class-action settlement around the stock split) will compensate non-voting GOOG stock investors in a year if there is a substantial difference in price between the two classes.</a:t>
            </a:r>
          </a:p>
          <a:p>
            <a:endParaRPr lang="en-US" dirty="0"/>
          </a:p>
        </p:txBody>
      </p:sp>
      <p:sp>
        <p:nvSpPr>
          <p:cNvPr id="4" name="Slide Number Placeholder 3"/>
          <p:cNvSpPr>
            <a:spLocks noGrp="1"/>
          </p:cNvSpPr>
          <p:nvPr>
            <p:ph type="sldNum" sz="quarter" idx="10"/>
          </p:nvPr>
        </p:nvSpPr>
        <p:spPr/>
        <p:txBody>
          <a:bodyPr/>
          <a:lstStyle/>
          <a:p>
            <a:fld id="{64394933-0AA4-7349-BDFC-F7192A7587F2}" type="slidenum">
              <a:rPr lang="en-US" smtClean="0"/>
              <a:pPr/>
              <a:t>185</a:t>
            </a:fld>
            <a:endParaRPr lang="en-US"/>
          </a:p>
        </p:txBody>
      </p:sp>
    </p:spTree>
    <p:extLst>
      <p:ext uri="{BB962C8B-B14F-4D97-AF65-F5344CB8AC3E}">
        <p14:creationId xmlns:p14="http://schemas.microsoft.com/office/powerpoint/2010/main" xmlns="" val="2399711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4748E7-76D0-EF49-A5E4-2097CFBB1B15}" type="slidenum">
              <a:rPr lang="en-US" smtClean="0"/>
              <a:pPr/>
              <a:t>186</a:t>
            </a:fld>
            <a:endParaRPr lang="en-US"/>
          </a:p>
        </p:txBody>
      </p:sp>
    </p:spTree>
    <p:extLst>
      <p:ext uri="{BB962C8B-B14F-4D97-AF65-F5344CB8AC3E}">
        <p14:creationId xmlns:p14="http://schemas.microsoft.com/office/powerpoint/2010/main" xmlns="" val="22295875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4748E7-76D0-EF49-A5E4-2097CFBB1B15}" type="slidenum">
              <a:rPr lang="en-US" smtClean="0"/>
              <a:pPr/>
              <a:t>189</a:t>
            </a:fld>
            <a:endParaRPr lang="en-US"/>
          </a:p>
        </p:txBody>
      </p:sp>
    </p:spTree>
    <p:extLst>
      <p:ext uri="{BB962C8B-B14F-4D97-AF65-F5344CB8AC3E}">
        <p14:creationId xmlns:p14="http://schemas.microsoft.com/office/powerpoint/2010/main" xmlns="" val="33669110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4748E7-76D0-EF49-A5E4-2097CFBB1B15}" type="slidenum">
              <a:rPr lang="en-US" smtClean="0"/>
              <a:pPr/>
              <a:t>190</a:t>
            </a:fld>
            <a:endParaRPr lang="en-US"/>
          </a:p>
        </p:txBody>
      </p:sp>
    </p:spTree>
    <p:extLst>
      <p:ext uri="{BB962C8B-B14F-4D97-AF65-F5344CB8AC3E}">
        <p14:creationId xmlns:p14="http://schemas.microsoft.com/office/powerpoint/2010/main" xmlns="" val="38528210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Executive Overview of Results Here are our key financial results for the fiscal year ended December 31, 2016 (consolidated unless otherwise noted): • </a:t>
            </a:r>
          </a:p>
          <a:p>
            <a:r>
              <a:rPr lang="en-US" dirty="0"/>
              <a:t>Revenues of $90.3 billion and revenue growth of 20% year over year, constant currency revenue growth of 24% year over year. </a:t>
            </a:r>
          </a:p>
          <a:p>
            <a:r>
              <a:rPr lang="en-US" dirty="0"/>
              <a:t>• Google segment revenues of $89.5 billion with revenue growth of 20% year over year and Other Bets revenues of $0.8 billion with revenue growth of 82% year over year. • Revenues from the United States, the United Kingdom, and Rest of the world were $42.8 billion, $7.8 billion, and $39.7 billion, respectively. •</a:t>
            </a:r>
          </a:p>
          <a:p>
            <a:r>
              <a:rPr lang="en-US" dirty="0"/>
              <a:t> Cost of revenues was $35.1 billion, consisting of traffic acquisition costs of $16.8 billion and other cost of revenues of $18.3 billion. </a:t>
            </a:r>
          </a:p>
          <a:p>
            <a:r>
              <a:rPr lang="en-US" dirty="0"/>
              <a:t>Our traffic acquisition costs as a percentage of advertising revenues was 21%. • </a:t>
            </a:r>
          </a:p>
          <a:p>
            <a:r>
              <a:rPr lang="en-US" dirty="0"/>
              <a:t>Operating expenses (excluding cost of revenues) were $31.4 billion. • Income from operations was $23.7 billion. </a:t>
            </a:r>
          </a:p>
          <a:p>
            <a:r>
              <a:rPr lang="en-US" dirty="0"/>
              <a:t>• Effective tax rate was 19%. </a:t>
            </a:r>
          </a:p>
          <a:p>
            <a:r>
              <a:rPr lang="en-US" dirty="0"/>
              <a:t>• Net income was $19.5 billion with diluted net income per share of $27.85. • </a:t>
            </a:r>
          </a:p>
          <a:p>
            <a:r>
              <a:rPr lang="en-US" dirty="0"/>
              <a:t>Operating cash flow was $36.0 billion. • </a:t>
            </a:r>
          </a:p>
          <a:p>
            <a:r>
              <a:rPr lang="en-US" dirty="0"/>
              <a:t>Capital expenditures were $10.2 billion. •</a:t>
            </a:r>
          </a:p>
          <a:p>
            <a:r>
              <a:rPr lang="en-US" dirty="0"/>
              <a:t> Headcount increased to 72,053 as of December 31, 2016.</a:t>
            </a:r>
          </a:p>
        </p:txBody>
      </p:sp>
      <p:sp>
        <p:nvSpPr>
          <p:cNvPr id="4" name="Slide Number Placeholder 3"/>
          <p:cNvSpPr>
            <a:spLocks noGrp="1"/>
          </p:cNvSpPr>
          <p:nvPr>
            <p:ph type="sldNum" sz="quarter" idx="10"/>
          </p:nvPr>
        </p:nvSpPr>
        <p:spPr/>
        <p:txBody>
          <a:bodyPr/>
          <a:lstStyle/>
          <a:p>
            <a:fld id="{64394933-0AA4-7349-BDFC-F7192A7587F2}" type="slidenum">
              <a:rPr lang="en-US" smtClean="0"/>
              <a:pPr/>
              <a:t>191</a:t>
            </a:fld>
            <a:endParaRPr lang="en-US"/>
          </a:p>
        </p:txBody>
      </p:sp>
    </p:spTree>
    <p:extLst>
      <p:ext uri="{BB962C8B-B14F-4D97-AF65-F5344CB8AC3E}">
        <p14:creationId xmlns:p14="http://schemas.microsoft.com/office/powerpoint/2010/main" xmlns="" val="5732057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assessing our advertising revenue performance, we present information regarding the percentage change in the number of "paid clicks" and "cost-per-click" for our Google properties and Google Network Members' properties. Management views these as important metrics for understanding our business. </a:t>
            </a:r>
          </a:p>
        </p:txBody>
      </p:sp>
      <p:sp>
        <p:nvSpPr>
          <p:cNvPr id="4" name="Slide Number Placeholder 3"/>
          <p:cNvSpPr>
            <a:spLocks noGrp="1"/>
          </p:cNvSpPr>
          <p:nvPr>
            <p:ph type="sldNum" sz="quarter" idx="10"/>
          </p:nvPr>
        </p:nvSpPr>
        <p:spPr/>
        <p:txBody>
          <a:bodyPr/>
          <a:lstStyle/>
          <a:p>
            <a:fld id="{64394933-0AA4-7349-BDFC-F7192A7587F2}" type="slidenum">
              <a:rPr lang="en-US" smtClean="0"/>
              <a:pPr/>
              <a:t>192</a:t>
            </a:fld>
            <a:endParaRPr lang="en-US"/>
          </a:p>
        </p:txBody>
      </p:sp>
    </p:spTree>
    <p:extLst>
      <p:ext uri="{BB962C8B-B14F-4D97-AF65-F5344CB8AC3E}">
        <p14:creationId xmlns:p14="http://schemas.microsoft.com/office/powerpoint/2010/main" xmlns="" val="5215575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properties revenues consist primarily of advertising revenue that is generated on: • Google search properties. This includes revenue from traffic generated by search distribution partners who use Google.com as their default search in browsers, toolbars, etc.; • Other Google owned and operated properties like Gmail, Maps, and Google Play; and • YouTube, including but not limited to, YouTube </a:t>
            </a:r>
            <a:r>
              <a:rPr lang="en-US" dirty="0" err="1"/>
              <a:t>TrueView</a:t>
            </a:r>
            <a:r>
              <a:rPr lang="en-US" dirty="0"/>
              <a:t> and Google Preferred.</a:t>
            </a:r>
          </a:p>
        </p:txBody>
      </p:sp>
      <p:sp>
        <p:nvSpPr>
          <p:cNvPr id="4" name="Slide Number Placeholder 3"/>
          <p:cNvSpPr>
            <a:spLocks noGrp="1"/>
          </p:cNvSpPr>
          <p:nvPr>
            <p:ph type="sldNum" sz="quarter" idx="10"/>
          </p:nvPr>
        </p:nvSpPr>
        <p:spPr/>
        <p:txBody>
          <a:bodyPr/>
          <a:lstStyle/>
          <a:p>
            <a:fld id="{64394933-0AA4-7349-BDFC-F7192A7587F2}" type="slidenum">
              <a:rPr lang="en-US" smtClean="0"/>
              <a:pPr/>
              <a:t>193</a:t>
            </a:fld>
            <a:endParaRPr lang="en-US"/>
          </a:p>
        </p:txBody>
      </p:sp>
    </p:spTree>
    <p:extLst>
      <p:ext uri="{BB962C8B-B14F-4D97-AF65-F5344CB8AC3E}">
        <p14:creationId xmlns:p14="http://schemas.microsoft.com/office/powerpoint/2010/main" xmlns="" val="7450796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Network Members' properties revenues consist primarily of advertising revenues generated from ads placed on Google Network Member properties through: • AdSense (such as AdSense for Search, AdSense for Content, etc.); • AdMob; and • DoubleClick </a:t>
            </a:r>
            <a:r>
              <a:rPr lang="en-US" dirty="0" err="1"/>
              <a:t>AdExchange</a:t>
            </a:r>
            <a:r>
              <a:rPr lang="en-US" dirty="0"/>
              <a:t>.</a:t>
            </a:r>
          </a:p>
        </p:txBody>
      </p:sp>
      <p:sp>
        <p:nvSpPr>
          <p:cNvPr id="4" name="Slide Number Placeholder 3"/>
          <p:cNvSpPr>
            <a:spLocks noGrp="1"/>
          </p:cNvSpPr>
          <p:nvPr>
            <p:ph type="sldNum" sz="quarter" idx="10"/>
          </p:nvPr>
        </p:nvSpPr>
        <p:spPr/>
        <p:txBody>
          <a:bodyPr/>
          <a:lstStyle/>
          <a:p>
            <a:fld id="{64394933-0AA4-7349-BDFC-F7192A7587F2}" type="slidenum">
              <a:rPr lang="en-US" smtClean="0"/>
              <a:pPr/>
              <a:t>194</a:t>
            </a:fld>
            <a:endParaRPr lang="en-US"/>
          </a:p>
        </p:txBody>
      </p:sp>
    </p:spTree>
    <p:extLst>
      <p:ext uri="{BB962C8B-B14F-4D97-AF65-F5344CB8AC3E}">
        <p14:creationId xmlns:p14="http://schemas.microsoft.com/office/powerpoint/2010/main" xmlns="" val="720103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44" name="Shape 44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9365327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other revenues consist primarily of revenues and sales from: • Apps, in-app purchases, and digital content in the Google Play store; • Hardware; • Licensing-related revenue; and • Service fees received for our Google Cloud offerings.</a:t>
            </a:r>
          </a:p>
        </p:txBody>
      </p:sp>
      <p:sp>
        <p:nvSpPr>
          <p:cNvPr id="4" name="Slide Number Placeholder 3"/>
          <p:cNvSpPr>
            <a:spLocks noGrp="1"/>
          </p:cNvSpPr>
          <p:nvPr>
            <p:ph type="sldNum" sz="quarter" idx="10"/>
          </p:nvPr>
        </p:nvSpPr>
        <p:spPr/>
        <p:txBody>
          <a:bodyPr/>
          <a:lstStyle/>
          <a:p>
            <a:fld id="{64394933-0AA4-7349-BDFC-F7192A7587F2}" type="slidenum">
              <a:rPr lang="en-US" smtClean="0"/>
              <a:pPr/>
              <a:t>195</a:t>
            </a:fld>
            <a:endParaRPr lang="en-US"/>
          </a:p>
        </p:txBody>
      </p:sp>
    </p:spTree>
    <p:extLst>
      <p:ext uri="{BB962C8B-B14F-4D97-AF65-F5344CB8AC3E}">
        <p14:creationId xmlns:p14="http://schemas.microsoft.com/office/powerpoint/2010/main" xmlns="" val="19194823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394933-0AA4-7349-BDFC-F7192A7587F2}" type="slidenum">
              <a:rPr lang="en-US" smtClean="0"/>
              <a:pPr/>
              <a:t>196</a:t>
            </a:fld>
            <a:endParaRPr lang="en-US"/>
          </a:p>
        </p:txBody>
      </p:sp>
    </p:spTree>
    <p:extLst>
      <p:ext uri="{BB962C8B-B14F-4D97-AF65-F5344CB8AC3E}">
        <p14:creationId xmlns:p14="http://schemas.microsoft.com/office/powerpoint/2010/main" xmlns="" val="10143309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394933-0AA4-7349-BDFC-F7192A7587F2}" type="slidenum">
              <a:rPr lang="en-US" smtClean="0"/>
              <a:pPr/>
              <a:t>197</a:t>
            </a:fld>
            <a:endParaRPr lang="en-US"/>
          </a:p>
        </p:txBody>
      </p:sp>
    </p:spTree>
    <p:extLst>
      <p:ext uri="{BB962C8B-B14F-4D97-AF65-F5344CB8AC3E}">
        <p14:creationId xmlns:p14="http://schemas.microsoft.com/office/powerpoint/2010/main" xmlns="" val="19538047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394933-0AA4-7349-BDFC-F7192A7587F2}" type="slidenum">
              <a:rPr lang="en-US" smtClean="0"/>
              <a:pPr/>
              <a:t>198</a:t>
            </a:fld>
            <a:endParaRPr lang="en-US"/>
          </a:p>
        </p:txBody>
      </p:sp>
    </p:spTree>
    <p:extLst>
      <p:ext uri="{BB962C8B-B14F-4D97-AF65-F5344CB8AC3E}">
        <p14:creationId xmlns:p14="http://schemas.microsoft.com/office/powerpoint/2010/main" xmlns="" val="12177447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394933-0AA4-7349-BDFC-F7192A7587F2}" type="slidenum">
              <a:rPr lang="en-US" smtClean="0"/>
              <a:pPr/>
              <a:t>199</a:t>
            </a:fld>
            <a:endParaRPr lang="en-US"/>
          </a:p>
        </p:txBody>
      </p:sp>
    </p:spTree>
    <p:extLst>
      <p:ext uri="{BB962C8B-B14F-4D97-AF65-F5344CB8AC3E}">
        <p14:creationId xmlns:p14="http://schemas.microsoft.com/office/powerpoint/2010/main" xmlns="" val="17317633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www.businessinsider.com</a:t>
            </a:r>
            <a:r>
              <a:rPr lang="en-US" dirty="0"/>
              <a:t>/important-google-acquisitions-2014-8#zagat--restaurant-reviews--151-million-2</a:t>
            </a:r>
          </a:p>
        </p:txBody>
      </p:sp>
      <p:sp>
        <p:nvSpPr>
          <p:cNvPr id="4" name="Slide Number Placeholder 3"/>
          <p:cNvSpPr>
            <a:spLocks noGrp="1"/>
          </p:cNvSpPr>
          <p:nvPr>
            <p:ph type="sldNum" sz="quarter" idx="10"/>
          </p:nvPr>
        </p:nvSpPr>
        <p:spPr/>
        <p:txBody>
          <a:bodyPr/>
          <a:lstStyle/>
          <a:p>
            <a:fld id="{64394933-0AA4-7349-BDFC-F7192A7587F2}" type="slidenum">
              <a:rPr lang="en-US" smtClean="0"/>
              <a:pPr/>
              <a:t>200</a:t>
            </a:fld>
            <a:endParaRPr lang="en-US"/>
          </a:p>
        </p:txBody>
      </p:sp>
    </p:spTree>
    <p:extLst>
      <p:ext uri="{BB962C8B-B14F-4D97-AF65-F5344CB8AC3E}">
        <p14:creationId xmlns:p14="http://schemas.microsoft.com/office/powerpoint/2010/main" xmlns="" val="16706083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www.businessinsider.com</a:t>
            </a:r>
            <a:r>
              <a:rPr lang="en-US" dirty="0"/>
              <a:t>/important-google-acquisitions-2014-8#zagat--restaurant-reviews--151-million-2</a:t>
            </a:r>
          </a:p>
        </p:txBody>
      </p:sp>
      <p:sp>
        <p:nvSpPr>
          <p:cNvPr id="4" name="Slide Number Placeholder 3"/>
          <p:cNvSpPr>
            <a:spLocks noGrp="1"/>
          </p:cNvSpPr>
          <p:nvPr>
            <p:ph type="sldNum" sz="quarter" idx="10"/>
          </p:nvPr>
        </p:nvSpPr>
        <p:spPr/>
        <p:txBody>
          <a:bodyPr/>
          <a:lstStyle/>
          <a:p>
            <a:fld id="{64394933-0AA4-7349-BDFC-F7192A7587F2}" type="slidenum">
              <a:rPr lang="en-US" smtClean="0"/>
              <a:pPr/>
              <a:t>201</a:t>
            </a:fld>
            <a:endParaRPr lang="en-US"/>
          </a:p>
        </p:txBody>
      </p:sp>
    </p:spTree>
    <p:extLst>
      <p:ext uri="{BB962C8B-B14F-4D97-AF65-F5344CB8AC3E}">
        <p14:creationId xmlns:p14="http://schemas.microsoft.com/office/powerpoint/2010/main" xmlns="" val="8511435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www.businessinsider.com</a:t>
            </a:r>
            <a:r>
              <a:rPr lang="en-US" dirty="0"/>
              <a:t>/important-google-acquisitions-2014-8#zagat--restaurant-reviews--151-million-2</a:t>
            </a:r>
          </a:p>
        </p:txBody>
      </p:sp>
      <p:sp>
        <p:nvSpPr>
          <p:cNvPr id="4" name="Slide Number Placeholder 3"/>
          <p:cNvSpPr>
            <a:spLocks noGrp="1"/>
          </p:cNvSpPr>
          <p:nvPr>
            <p:ph type="sldNum" sz="quarter" idx="10"/>
          </p:nvPr>
        </p:nvSpPr>
        <p:spPr/>
        <p:txBody>
          <a:bodyPr/>
          <a:lstStyle/>
          <a:p>
            <a:fld id="{64394933-0AA4-7349-BDFC-F7192A7587F2}" type="slidenum">
              <a:rPr lang="en-US" smtClean="0"/>
              <a:pPr/>
              <a:t>202</a:t>
            </a:fld>
            <a:endParaRPr lang="en-US"/>
          </a:p>
        </p:txBody>
      </p:sp>
    </p:spTree>
    <p:extLst>
      <p:ext uri="{BB962C8B-B14F-4D97-AF65-F5344CB8AC3E}">
        <p14:creationId xmlns:p14="http://schemas.microsoft.com/office/powerpoint/2010/main" xmlns="" val="5320758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www.businessinsider.com</a:t>
            </a:r>
            <a:r>
              <a:rPr lang="en-US" dirty="0"/>
              <a:t>/important-google-acquisitions-2014-8#zagat--restaurant-reviews--151-million-2</a:t>
            </a:r>
          </a:p>
        </p:txBody>
      </p:sp>
      <p:sp>
        <p:nvSpPr>
          <p:cNvPr id="4" name="Slide Number Placeholder 3"/>
          <p:cNvSpPr>
            <a:spLocks noGrp="1"/>
          </p:cNvSpPr>
          <p:nvPr>
            <p:ph type="sldNum" sz="quarter" idx="10"/>
          </p:nvPr>
        </p:nvSpPr>
        <p:spPr/>
        <p:txBody>
          <a:bodyPr/>
          <a:lstStyle/>
          <a:p>
            <a:fld id="{64394933-0AA4-7349-BDFC-F7192A7587F2}" type="slidenum">
              <a:rPr lang="en-US" smtClean="0"/>
              <a:pPr/>
              <a:t>203</a:t>
            </a:fld>
            <a:endParaRPr lang="en-US"/>
          </a:p>
        </p:txBody>
      </p:sp>
    </p:spTree>
    <p:extLst>
      <p:ext uri="{BB962C8B-B14F-4D97-AF65-F5344CB8AC3E}">
        <p14:creationId xmlns:p14="http://schemas.microsoft.com/office/powerpoint/2010/main" xmlns="" val="20606098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www.businessinsider.com</a:t>
            </a:r>
            <a:r>
              <a:rPr lang="en-US" dirty="0"/>
              <a:t>/important-google-acquisitions-2014-8#zagat--restaurant-reviews--151-million-2</a:t>
            </a:r>
          </a:p>
        </p:txBody>
      </p:sp>
      <p:sp>
        <p:nvSpPr>
          <p:cNvPr id="4" name="Slide Number Placeholder 3"/>
          <p:cNvSpPr>
            <a:spLocks noGrp="1"/>
          </p:cNvSpPr>
          <p:nvPr>
            <p:ph type="sldNum" sz="quarter" idx="10"/>
          </p:nvPr>
        </p:nvSpPr>
        <p:spPr/>
        <p:txBody>
          <a:bodyPr/>
          <a:lstStyle/>
          <a:p>
            <a:fld id="{64394933-0AA4-7349-BDFC-F7192A7587F2}" type="slidenum">
              <a:rPr lang="en-US" smtClean="0"/>
              <a:pPr/>
              <a:t>204</a:t>
            </a:fld>
            <a:endParaRPr lang="en-US"/>
          </a:p>
        </p:txBody>
      </p:sp>
    </p:spTree>
    <p:extLst>
      <p:ext uri="{BB962C8B-B14F-4D97-AF65-F5344CB8AC3E}">
        <p14:creationId xmlns:p14="http://schemas.microsoft.com/office/powerpoint/2010/main" xmlns="" val="1353734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50" name="Shape 45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xmlns="" val="98155641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www.businessinsider.com</a:t>
            </a:r>
            <a:r>
              <a:rPr lang="en-US" dirty="0"/>
              <a:t>/important-google-acquisitions-2014-8#zagat--restaurant-reviews--151-million-2</a:t>
            </a:r>
          </a:p>
        </p:txBody>
      </p:sp>
      <p:sp>
        <p:nvSpPr>
          <p:cNvPr id="4" name="Slide Number Placeholder 3"/>
          <p:cNvSpPr>
            <a:spLocks noGrp="1"/>
          </p:cNvSpPr>
          <p:nvPr>
            <p:ph type="sldNum" sz="quarter" idx="10"/>
          </p:nvPr>
        </p:nvSpPr>
        <p:spPr/>
        <p:txBody>
          <a:bodyPr/>
          <a:lstStyle/>
          <a:p>
            <a:fld id="{64394933-0AA4-7349-BDFC-F7192A7587F2}" type="slidenum">
              <a:rPr lang="en-US" smtClean="0"/>
              <a:pPr/>
              <a:t>205</a:t>
            </a:fld>
            <a:endParaRPr lang="en-US"/>
          </a:p>
        </p:txBody>
      </p:sp>
    </p:spTree>
    <p:extLst>
      <p:ext uri="{BB962C8B-B14F-4D97-AF65-F5344CB8AC3E}">
        <p14:creationId xmlns:p14="http://schemas.microsoft.com/office/powerpoint/2010/main" xmlns="" val="12168457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www.businessinsider.com</a:t>
            </a:r>
            <a:r>
              <a:rPr lang="en-US" dirty="0"/>
              <a:t>/important-google-acquisitions-2014-8#zagat--restaurant-reviews--151-million-2</a:t>
            </a:r>
          </a:p>
        </p:txBody>
      </p:sp>
      <p:sp>
        <p:nvSpPr>
          <p:cNvPr id="4" name="Slide Number Placeholder 3"/>
          <p:cNvSpPr>
            <a:spLocks noGrp="1"/>
          </p:cNvSpPr>
          <p:nvPr>
            <p:ph type="sldNum" sz="quarter" idx="10"/>
          </p:nvPr>
        </p:nvSpPr>
        <p:spPr/>
        <p:txBody>
          <a:bodyPr/>
          <a:lstStyle/>
          <a:p>
            <a:fld id="{64394933-0AA4-7349-BDFC-F7192A7587F2}" type="slidenum">
              <a:rPr lang="en-US" smtClean="0"/>
              <a:pPr/>
              <a:t>206</a:t>
            </a:fld>
            <a:endParaRPr lang="en-US"/>
          </a:p>
        </p:txBody>
      </p:sp>
    </p:spTree>
    <p:extLst>
      <p:ext uri="{BB962C8B-B14F-4D97-AF65-F5344CB8AC3E}">
        <p14:creationId xmlns:p14="http://schemas.microsoft.com/office/powerpoint/2010/main" xmlns="" val="210062343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www.businessinsider.com</a:t>
            </a:r>
            <a:r>
              <a:rPr lang="en-US" dirty="0"/>
              <a:t>/important-google-acquisitions-2014-8#zagat--restaurant-reviews--151-million-2</a:t>
            </a:r>
          </a:p>
        </p:txBody>
      </p:sp>
      <p:sp>
        <p:nvSpPr>
          <p:cNvPr id="4" name="Slide Number Placeholder 3"/>
          <p:cNvSpPr>
            <a:spLocks noGrp="1"/>
          </p:cNvSpPr>
          <p:nvPr>
            <p:ph type="sldNum" sz="quarter" idx="10"/>
          </p:nvPr>
        </p:nvSpPr>
        <p:spPr/>
        <p:txBody>
          <a:bodyPr/>
          <a:lstStyle/>
          <a:p>
            <a:fld id="{64394933-0AA4-7349-BDFC-F7192A7587F2}" type="slidenum">
              <a:rPr lang="en-US" smtClean="0"/>
              <a:pPr/>
              <a:t>207</a:t>
            </a:fld>
            <a:endParaRPr lang="en-US"/>
          </a:p>
        </p:txBody>
      </p:sp>
    </p:spTree>
    <p:extLst>
      <p:ext uri="{BB962C8B-B14F-4D97-AF65-F5344CB8AC3E}">
        <p14:creationId xmlns:p14="http://schemas.microsoft.com/office/powerpoint/2010/main" xmlns="" val="182062187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www.businessinsider.com</a:t>
            </a:r>
            <a:r>
              <a:rPr lang="en-US" dirty="0"/>
              <a:t>/important-google-acquisitions-2014-8#zagat--restaurant-reviews--151-million-2</a:t>
            </a:r>
          </a:p>
        </p:txBody>
      </p:sp>
      <p:sp>
        <p:nvSpPr>
          <p:cNvPr id="4" name="Slide Number Placeholder 3"/>
          <p:cNvSpPr>
            <a:spLocks noGrp="1"/>
          </p:cNvSpPr>
          <p:nvPr>
            <p:ph type="sldNum" sz="quarter" idx="10"/>
          </p:nvPr>
        </p:nvSpPr>
        <p:spPr/>
        <p:txBody>
          <a:bodyPr/>
          <a:lstStyle/>
          <a:p>
            <a:fld id="{64394933-0AA4-7349-BDFC-F7192A7587F2}" type="slidenum">
              <a:rPr lang="en-US" smtClean="0"/>
              <a:pPr/>
              <a:t>208</a:t>
            </a:fld>
            <a:endParaRPr lang="en-US"/>
          </a:p>
        </p:txBody>
      </p:sp>
    </p:spTree>
    <p:extLst>
      <p:ext uri="{BB962C8B-B14F-4D97-AF65-F5344CB8AC3E}">
        <p14:creationId xmlns:p14="http://schemas.microsoft.com/office/powerpoint/2010/main" xmlns="" val="17714058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394933-0AA4-7349-BDFC-F7192A7587F2}" type="slidenum">
              <a:rPr lang="en-US" smtClean="0"/>
              <a:pPr/>
              <a:t>209</a:t>
            </a:fld>
            <a:endParaRPr lang="en-US"/>
          </a:p>
        </p:txBody>
      </p:sp>
    </p:spTree>
    <p:extLst>
      <p:ext uri="{BB962C8B-B14F-4D97-AF65-F5344CB8AC3E}">
        <p14:creationId xmlns:p14="http://schemas.microsoft.com/office/powerpoint/2010/main" xmlns="" val="184300684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394933-0AA4-7349-BDFC-F7192A7587F2}" type="slidenum">
              <a:rPr lang="en-US" smtClean="0"/>
              <a:pPr/>
              <a:t>210</a:t>
            </a:fld>
            <a:endParaRPr lang="en-US"/>
          </a:p>
        </p:txBody>
      </p:sp>
    </p:spTree>
    <p:extLst>
      <p:ext uri="{BB962C8B-B14F-4D97-AF65-F5344CB8AC3E}">
        <p14:creationId xmlns:p14="http://schemas.microsoft.com/office/powerpoint/2010/main" xmlns="" val="57193133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394933-0AA4-7349-BDFC-F7192A7587F2}" type="slidenum">
              <a:rPr lang="en-US" smtClean="0"/>
              <a:pPr/>
              <a:t>211</a:t>
            </a:fld>
            <a:endParaRPr lang="en-US"/>
          </a:p>
        </p:txBody>
      </p:sp>
    </p:spTree>
    <p:extLst>
      <p:ext uri="{BB962C8B-B14F-4D97-AF65-F5344CB8AC3E}">
        <p14:creationId xmlns:p14="http://schemas.microsoft.com/office/powerpoint/2010/main" xmlns="" val="64815221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394933-0AA4-7349-BDFC-F7192A7587F2}" type="slidenum">
              <a:rPr lang="en-US" smtClean="0"/>
              <a:pPr/>
              <a:t>212</a:t>
            </a:fld>
            <a:endParaRPr lang="en-US"/>
          </a:p>
        </p:txBody>
      </p:sp>
    </p:spTree>
    <p:extLst>
      <p:ext uri="{BB962C8B-B14F-4D97-AF65-F5344CB8AC3E}">
        <p14:creationId xmlns:p14="http://schemas.microsoft.com/office/powerpoint/2010/main" xmlns="" val="133782906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394933-0AA4-7349-BDFC-F7192A7587F2}" type="slidenum">
              <a:rPr lang="en-US" smtClean="0"/>
              <a:pPr/>
              <a:t>213</a:t>
            </a:fld>
            <a:endParaRPr lang="en-US"/>
          </a:p>
        </p:txBody>
      </p:sp>
    </p:spTree>
    <p:extLst>
      <p:ext uri="{BB962C8B-B14F-4D97-AF65-F5344CB8AC3E}">
        <p14:creationId xmlns:p14="http://schemas.microsoft.com/office/powerpoint/2010/main" xmlns="" val="17932561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394933-0AA4-7349-BDFC-F7192A7587F2}" type="slidenum">
              <a:rPr lang="en-US" smtClean="0"/>
              <a:pPr/>
              <a:t>214</a:t>
            </a:fld>
            <a:endParaRPr lang="en-US"/>
          </a:p>
        </p:txBody>
      </p:sp>
    </p:spTree>
    <p:extLst>
      <p:ext uri="{BB962C8B-B14F-4D97-AF65-F5344CB8AC3E}">
        <p14:creationId xmlns:p14="http://schemas.microsoft.com/office/powerpoint/2010/main" xmlns="" val="1113155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FF7603F-BCF6-5E44-9185-DB3598F5E4A8}" type="datetimeFigureOut">
              <a:rPr lang="en-US" smtClean="0"/>
              <a:pPr/>
              <a:t>3/15/2017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352F13-B568-1844-ACA8-A6E8B676AFB3}" type="slidenum">
              <a:rPr lang="en-US" smtClean="0"/>
              <a:pPr/>
              <a:t>‹#›</a:t>
            </a:fld>
            <a:endParaRPr lang="en-US"/>
          </a:p>
        </p:txBody>
      </p:sp>
    </p:spTree>
    <p:extLst>
      <p:ext uri="{BB962C8B-B14F-4D97-AF65-F5344CB8AC3E}">
        <p14:creationId xmlns:p14="http://schemas.microsoft.com/office/powerpoint/2010/main" xmlns="" val="176966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F7603F-BCF6-5E44-9185-DB3598F5E4A8}" type="datetimeFigureOut">
              <a:rPr lang="en-US" smtClean="0"/>
              <a:pPr/>
              <a:t>3/15/2017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352F13-B568-1844-ACA8-A6E8B676AFB3}" type="slidenum">
              <a:rPr lang="en-US" smtClean="0"/>
              <a:pPr/>
              <a:t>‹#›</a:t>
            </a:fld>
            <a:endParaRPr lang="en-US"/>
          </a:p>
        </p:txBody>
      </p:sp>
    </p:spTree>
    <p:extLst>
      <p:ext uri="{BB962C8B-B14F-4D97-AF65-F5344CB8AC3E}">
        <p14:creationId xmlns:p14="http://schemas.microsoft.com/office/powerpoint/2010/main" xmlns="" val="1241354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F7603F-BCF6-5E44-9185-DB3598F5E4A8}" type="datetimeFigureOut">
              <a:rPr lang="en-US" smtClean="0"/>
              <a:pPr/>
              <a:t>3/15/2017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352F13-B568-1844-ACA8-A6E8B676AFB3}" type="slidenum">
              <a:rPr lang="en-US" smtClean="0"/>
              <a:pPr/>
              <a:t>‹#›</a:t>
            </a:fld>
            <a:endParaRPr lang="en-US"/>
          </a:p>
        </p:txBody>
      </p:sp>
    </p:spTree>
    <p:extLst>
      <p:ext uri="{BB962C8B-B14F-4D97-AF65-F5344CB8AC3E}">
        <p14:creationId xmlns:p14="http://schemas.microsoft.com/office/powerpoint/2010/main" xmlns="" val="635551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F7603F-BCF6-5E44-9185-DB3598F5E4A8}" type="datetimeFigureOut">
              <a:rPr lang="en-US" smtClean="0"/>
              <a:pPr/>
              <a:t>3/15/2017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352F13-B568-1844-ACA8-A6E8B676AFB3}" type="slidenum">
              <a:rPr lang="en-US" smtClean="0"/>
              <a:pPr/>
              <a:t>‹#›</a:t>
            </a:fld>
            <a:endParaRPr lang="en-US"/>
          </a:p>
        </p:txBody>
      </p:sp>
    </p:spTree>
    <p:extLst>
      <p:ext uri="{BB962C8B-B14F-4D97-AF65-F5344CB8AC3E}">
        <p14:creationId xmlns:p14="http://schemas.microsoft.com/office/powerpoint/2010/main" xmlns="" val="12677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F7603F-BCF6-5E44-9185-DB3598F5E4A8}" type="datetimeFigureOut">
              <a:rPr lang="en-US" smtClean="0"/>
              <a:pPr/>
              <a:t>3/15/2017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352F13-B568-1844-ACA8-A6E8B676AFB3}" type="slidenum">
              <a:rPr lang="en-US" smtClean="0"/>
              <a:pPr/>
              <a:t>‹#›</a:t>
            </a:fld>
            <a:endParaRPr lang="en-US"/>
          </a:p>
        </p:txBody>
      </p:sp>
    </p:spTree>
    <p:extLst>
      <p:ext uri="{BB962C8B-B14F-4D97-AF65-F5344CB8AC3E}">
        <p14:creationId xmlns:p14="http://schemas.microsoft.com/office/powerpoint/2010/main" xmlns="" val="469121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FF7603F-BCF6-5E44-9185-DB3598F5E4A8}" type="datetimeFigureOut">
              <a:rPr lang="en-US" smtClean="0"/>
              <a:pPr/>
              <a:t>3/15/2017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352F13-B568-1844-ACA8-A6E8B676AFB3}" type="slidenum">
              <a:rPr lang="en-US" smtClean="0"/>
              <a:pPr/>
              <a:t>‹#›</a:t>
            </a:fld>
            <a:endParaRPr lang="en-US"/>
          </a:p>
        </p:txBody>
      </p:sp>
    </p:spTree>
    <p:extLst>
      <p:ext uri="{BB962C8B-B14F-4D97-AF65-F5344CB8AC3E}">
        <p14:creationId xmlns:p14="http://schemas.microsoft.com/office/powerpoint/2010/main" xmlns="" val="1119960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F7603F-BCF6-5E44-9185-DB3598F5E4A8}" type="datetimeFigureOut">
              <a:rPr lang="en-US" smtClean="0"/>
              <a:pPr/>
              <a:t>3/15/2017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352F13-B568-1844-ACA8-A6E8B676AFB3}" type="slidenum">
              <a:rPr lang="en-US" smtClean="0"/>
              <a:pPr/>
              <a:t>‹#›</a:t>
            </a:fld>
            <a:endParaRPr lang="en-US"/>
          </a:p>
        </p:txBody>
      </p:sp>
    </p:spTree>
    <p:extLst>
      <p:ext uri="{BB962C8B-B14F-4D97-AF65-F5344CB8AC3E}">
        <p14:creationId xmlns:p14="http://schemas.microsoft.com/office/powerpoint/2010/main" xmlns="" val="484243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F7603F-BCF6-5E44-9185-DB3598F5E4A8}" type="datetimeFigureOut">
              <a:rPr lang="en-US" smtClean="0"/>
              <a:pPr/>
              <a:t>3/15/2017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352F13-B568-1844-ACA8-A6E8B676AFB3}" type="slidenum">
              <a:rPr lang="en-US" smtClean="0"/>
              <a:pPr/>
              <a:t>‹#›</a:t>
            </a:fld>
            <a:endParaRPr lang="en-US"/>
          </a:p>
        </p:txBody>
      </p:sp>
    </p:spTree>
    <p:extLst>
      <p:ext uri="{BB962C8B-B14F-4D97-AF65-F5344CB8AC3E}">
        <p14:creationId xmlns:p14="http://schemas.microsoft.com/office/powerpoint/2010/main" xmlns="" val="1861554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F7603F-BCF6-5E44-9185-DB3598F5E4A8}" type="datetimeFigureOut">
              <a:rPr lang="en-US" smtClean="0"/>
              <a:pPr/>
              <a:t>3/15/2017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352F13-B568-1844-ACA8-A6E8B676AFB3}" type="slidenum">
              <a:rPr lang="en-US" smtClean="0"/>
              <a:pPr/>
              <a:t>‹#›</a:t>
            </a:fld>
            <a:endParaRPr lang="en-US"/>
          </a:p>
        </p:txBody>
      </p:sp>
    </p:spTree>
    <p:extLst>
      <p:ext uri="{BB962C8B-B14F-4D97-AF65-F5344CB8AC3E}">
        <p14:creationId xmlns:p14="http://schemas.microsoft.com/office/powerpoint/2010/main" xmlns="" val="452119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F7603F-BCF6-5E44-9185-DB3598F5E4A8}" type="datetimeFigureOut">
              <a:rPr lang="en-US" smtClean="0"/>
              <a:pPr/>
              <a:t>3/15/2017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352F13-B568-1844-ACA8-A6E8B676AFB3}" type="slidenum">
              <a:rPr lang="en-US" smtClean="0"/>
              <a:pPr/>
              <a:t>‹#›</a:t>
            </a:fld>
            <a:endParaRPr lang="en-US"/>
          </a:p>
        </p:txBody>
      </p:sp>
    </p:spTree>
    <p:extLst>
      <p:ext uri="{BB962C8B-B14F-4D97-AF65-F5344CB8AC3E}">
        <p14:creationId xmlns:p14="http://schemas.microsoft.com/office/powerpoint/2010/main" xmlns="" val="967377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F7603F-BCF6-5E44-9185-DB3598F5E4A8}" type="datetimeFigureOut">
              <a:rPr lang="en-US" smtClean="0"/>
              <a:pPr/>
              <a:t>3/15/2017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352F13-B568-1844-ACA8-A6E8B676AFB3}" type="slidenum">
              <a:rPr lang="en-US" smtClean="0"/>
              <a:pPr/>
              <a:t>‹#›</a:t>
            </a:fld>
            <a:endParaRPr lang="en-US"/>
          </a:p>
        </p:txBody>
      </p:sp>
    </p:spTree>
    <p:extLst>
      <p:ext uri="{BB962C8B-B14F-4D97-AF65-F5344CB8AC3E}">
        <p14:creationId xmlns:p14="http://schemas.microsoft.com/office/powerpoint/2010/main" xmlns="" val="111875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F7603F-BCF6-5E44-9185-DB3598F5E4A8}" type="datetimeFigureOut">
              <a:rPr lang="en-US" smtClean="0"/>
              <a:pPr/>
              <a:t>3/15/2017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52F13-B568-1844-ACA8-A6E8B676AFB3}" type="slidenum">
              <a:rPr lang="en-US" smtClean="0"/>
              <a:pPr/>
              <a:t>‹#›</a:t>
            </a:fld>
            <a:endParaRPr lang="en-US"/>
          </a:p>
        </p:txBody>
      </p:sp>
    </p:spTree>
    <p:extLst>
      <p:ext uri="{BB962C8B-B14F-4D97-AF65-F5344CB8AC3E}">
        <p14:creationId xmlns:p14="http://schemas.microsoft.com/office/powerpoint/2010/main" xmlns="" val="1715620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0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14.png"/><Relationship Id="rId1" Type="http://schemas.openxmlformats.org/officeDocument/2006/relationships/slideLayout" Target="../slideLayouts/slideLayout2.xml"/><Relationship Id="rId4" Type="http://schemas.microsoft.com/office/2007/relationships/hdphoto" Target="../media/hdphoto1.wdp"/></Relationships>
</file>

<file path=ppt/slides/_rels/slide10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9.png"/></Relationships>
</file>

<file path=ppt/slides/_rels/slide1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17.png"/><Relationship Id="rId4" Type="http://schemas.microsoft.com/office/2007/relationships/hdphoto" Target="../media/hdphoto1.wdp"/></Relationships>
</file>

<file path=ppt/slides/_rels/slide10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18.png"/><Relationship Id="rId4" Type="http://schemas.microsoft.com/office/2007/relationships/hdphoto" Target="../media/hdphoto1.wdp"/></Relationships>
</file>

<file path=ppt/slides/_rels/slide10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19.png"/><Relationship Id="rId4" Type="http://schemas.microsoft.com/office/2007/relationships/hdphoto" Target="../media/hdphoto1.wdp"/></Relationships>
</file>

<file path=ppt/slides/_rels/slide10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20.png"/><Relationship Id="rId4" Type="http://schemas.microsoft.com/office/2007/relationships/hdphoto" Target="../media/hdphoto1.wdp"/></Relationships>
</file>

<file path=ppt/slides/_rels/slide10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21.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22.png"/><Relationship Id="rId4" Type="http://schemas.microsoft.com/office/2007/relationships/hdphoto" Target="../media/hdphoto1.wdp"/></Relationships>
</file>

<file path=ppt/slides/_rels/slide1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23.png"/><Relationship Id="rId4" Type="http://schemas.microsoft.com/office/2007/relationships/hdphoto" Target="../media/hdphoto1.wdp"/></Relationships>
</file>

<file path=ppt/slides/_rels/slide11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25.png"/><Relationship Id="rId5" Type="http://schemas.microsoft.com/office/2007/relationships/hdphoto" Target="../media/hdphoto1.wdp"/><Relationship Id="rId4" Type="http://schemas.openxmlformats.org/officeDocument/2006/relationships/image" Target="../media/image69.png"/></Relationships>
</file>

<file path=ppt/slides/_rels/slide1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6.png"/><Relationship Id="rId4" Type="http://schemas.microsoft.com/office/2007/relationships/hdphoto" Target="../media/hdphoto1.wdp"/></Relationships>
</file>

<file path=ppt/slides/_rels/slide1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27.png"/><Relationship Id="rId4" Type="http://schemas.microsoft.com/office/2007/relationships/hdphoto" Target="../media/hdphoto1.wdp"/></Relationships>
</file>

<file path=ppt/slides/_rels/slide1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microsoft.com/office/2007/relationships/hdphoto" Target="../media/hdphoto1.wdp"/></Relationships>
</file>

<file path=ppt/slides/_rels/slide1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30.png"/><Relationship Id="rId4" Type="http://schemas.microsoft.com/office/2007/relationships/hdphoto" Target="../media/hdphoto1.wdp"/></Relationships>
</file>

<file path=ppt/slides/_rels/slide1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12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2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12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4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5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5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17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18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82.png"/></Relationships>
</file>

<file path=ppt/slides/_rels/slide18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18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18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19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19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19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19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19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19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73.png"/><Relationship Id="rId7" Type="http://schemas.openxmlformats.org/officeDocument/2006/relationships/image" Target="../media/image197.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196.png"/><Relationship Id="rId11" Type="http://schemas.openxmlformats.org/officeDocument/2006/relationships/image" Target="../media/image201.png"/><Relationship Id="rId5" Type="http://schemas.openxmlformats.org/officeDocument/2006/relationships/image" Target="../media/image195.png"/><Relationship Id="rId10" Type="http://schemas.openxmlformats.org/officeDocument/2006/relationships/image" Target="../media/image200.png"/><Relationship Id="rId4" Type="http://schemas.openxmlformats.org/officeDocument/2006/relationships/image" Target="../media/image194.gif"/><Relationship Id="rId9" Type="http://schemas.openxmlformats.org/officeDocument/2006/relationships/image" Target="../media/image199.png"/></Relationships>
</file>

<file path=ppt/slides/_rels/slide201.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173.png"/><Relationship Id="rId7" Type="http://schemas.openxmlformats.org/officeDocument/2006/relationships/image" Target="../media/image205.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image" Target="../media/image203.png"/><Relationship Id="rId10" Type="http://schemas.openxmlformats.org/officeDocument/2006/relationships/image" Target="../media/image208.png"/><Relationship Id="rId4" Type="http://schemas.openxmlformats.org/officeDocument/2006/relationships/image" Target="../media/image202.png"/><Relationship Id="rId9" Type="http://schemas.openxmlformats.org/officeDocument/2006/relationships/image" Target="../media/image207.png"/></Relationships>
</file>

<file path=ppt/slides/_rels/slide20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20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210.png"/></Relationships>
</file>

<file path=ppt/slides/_rels/slide20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211.png"/></Relationships>
</file>

<file path=ppt/slides/_rels/slide20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20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213.png"/></Relationships>
</file>

<file path=ppt/slides/_rels/slide20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214.png"/></Relationships>
</file>

<file path=ppt/slides/_rels/slide20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215.png"/></Relationships>
</file>

<file path=ppt/slides/_rels/slide20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216.png"/></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21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218.png"/></Relationships>
</file>

<file path=ppt/slides/_rels/slide21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219.png"/></Relationships>
</file>

<file path=ppt/slides/_rels/slide21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21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221.png"/></Relationships>
</file>

<file path=ppt/slides/_rels/slide21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217.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218.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219.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221.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173.png"/><Relationship Id="rId1" Type="http://schemas.openxmlformats.org/officeDocument/2006/relationships/slideLayout" Target="../slideLayouts/slideLayout2.xml"/><Relationship Id="rId4" Type="http://schemas.openxmlformats.org/officeDocument/2006/relationships/image" Target="../media/image228.png"/></Relationships>
</file>

<file path=ppt/slides/_rels/slide22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hyperlink" Target="http://www.statista.com/statistics/271496/global-market-share-held-by-smartphone-vendors-since-4th-quarter-2009/"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4.png"/><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5.png"/><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8.png"/><Relationship Id="rId4" Type="http://schemas.microsoft.com/office/2007/relationships/hdphoto" Target="../media/hdphoto1.wdp"/></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microsoft.com/office/2007/relationships/hdphoto" Target="../media/hdphoto1.wdp"/></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jpeg"/></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9.png"/></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png"/></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92.png"/><Relationship Id="rId4" Type="http://schemas.microsoft.com/office/2007/relationships/hdphoto" Target="../media/hdphoto1.wdp"/></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microsoft.com/office/2007/relationships/hdphoto" Target="../media/hdphoto1.wdp"/></Relationships>
</file>

<file path=ppt/slides/_rels/slide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8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8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microsoft.com/office/2007/relationships/hdphoto" Target="../media/hdphoto1.wdp"/></Relationships>
</file>

<file path=ppt/slides/_rels/slide9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9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9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9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9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9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9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1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Global Gadgets</a:t>
            </a:r>
            <a:br>
              <a:rPr lang="en-US"/>
            </a:br>
            <a:r>
              <a:rPr lang="en-US"/>
              <a:t>(AAPL, GOOG, MSFT)</a:t>
            </a:r>
          </a:p>
        </p:txBody>
      </p:sp>
      <p:sp>
        <p:nvSpPr>
          <p:cNvPr id="3" name="Subtitle 2"/>
          <p:cNvSpPr>
            <a:spLocks noGrp="1"/>
          </p:cNvSpPr>
          <p:nvPr>
            <p:ph type="subTitle" idx="1"/>
          </p:nvPr>
        </p:nvSpPr>
        <p:spPr>
          <a:xfrm>
            <a:off x="4780548" y="3756026"/>
            <a:ext cx="2630904" cy="2205204"/>
          </a:xfrm>
        </p:spPr>
        <p:txBody>
          <a:bodyPr vert="horz" lIns="91440" tIns="45720" rIns="91440" bIns="45720" rtlCol="0" anchor="t">
            <a:noAutofit/>
          </a:bodyPr>
          <a:lstStyle/>
          <a:p>
            <a:r>
              <a:rPr lang="en-US" dirty="0"/>
              <a:t>Harvir Grewal</a:t>
            </a:r>
          </a:p>
          <a:p>
            <a:r>
              <a:rPr lang="en-US" dirty="0"/>
              <a:t>Shan Gao</a:t>
            </a:r>
          </a:p>
          <a:p>
            <a:r>
              <a:rPr lang="en-US" dirty="0"/>
              <a:t>Paul Hans</a:t>
            </a:r>
          </a:p>
          <a:p>
            <a:r>
              <a:rPr lang="en-US" dirty="0"/>
              <a:t>Amarpreet Sandhu</a:t>
            </a:r>
          </a:p>
          <a:p>
            <a:r>
              <a:rPr lang="en-US" dirty="0"/>
              <a:t>Gurbir Sidhu</a:t>
            </a:r>
          </a:p>
        </p:txBody>
      </p:sp>
      <p:sp>
        <p:nvSpPr>
          <p:cNvPr id="4" name="Rectangle 3"/>
          <p:cNvSpPr>
            <a:spLocks/>
          </p:cNvSpPr>
          <p:nvPr/>
        </p:nvSpPr>
        <p:spPr>
          <a:xfrm>
            <a:off x="0" y="0"/>
            <a:ext cx="1219200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xmlns="" val="132719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6" name="TextBox 5"/>
          <p:cNvSpPr txBox="1"/>
          <p:nvPr/>
        </p:nvSpPr>
        <p:spPr>
          <a:xfrm>
            <a:off x="114300" y="141357"/>
            <a:ext cx="2571750" cy="707886"/>
          </a:xfrm>
          <a:prstGeom prst="rect">
            <a:avLst/>
          </a:prstGeom>
          <a:noFill/>
        </p:spPr>
        <p:txBody>
          <a:bodyPr wrap="square" rtlCol="0">
            <a:spAutoFit/>
          </a:bodyPr>
          <a:lstStyle/>
          <a:p>
            <a:r>
              <a:rPr lang="en-US" sz="4000">
                <a:solidFill>
                  <a:schemeClr val="bg1"/>
                </a:solidFill>
              </a:rPr>
              <a:t>Challenges</a:t>
            </a:r>
          </a:p>
        </p:txBody>
      </p:sp>
      <p:sp>
        <p:nvSpPr>
          <p:cNvPr id="8" name="Content Placeholder 2"/>
          <p:cNvSpPr>
            <a:spLocks noGrp="1"/>
          </p:cNvSpPr>
          <p:nvPr>
            <p:ph idx="1"/>
          </p:nvPr>
        </p:nvSpPr>
        <p:spPr>
          <a:xfrm>
            <a:off x="250372" y="1159368"/>
            <a:ext cx="6957840" cy="2929306"/>
          </a:xfrm>
        </p:spPr>
        <p:txBody>
          <a:bodyPr>
            <a:normAutofit/>
          </a:bodyPr>
          <a:lstStyle/>
          <a:p>
            <a:pPr>
              <a:buFont typeface="Wingdings" charset="2"/>
              <a:buChar char="§"/>
            </a:pPr>
            <a:r>
              <a:rPr lang="en-US" dirty="0" smtClean="0"/>
              <a:t>Fat </a:t>
            </a:r>
            <a:r>
              <a:rPr lang="en-US" dirty="0"/>
              <a:t>operating margins</a:t>
            </a:r>
          </a:p>
          <a:p>
            <a:pPr>
              <a:buFont typeface="Wingdings" charset="2"/>
              <a:buChar char="§"/>
            </a:pPr>
            <a:r>
              <a:rPr lang="en-US" dirty="0"/>
              <a:t>High capital expenditure</a:t>
            </a:r>
          </a:p>
          <a:p>
            <a:pPr>
              <a:buFont typeface="Wingdings" charset="2"/>
              <a:buChar char="§"/>
            </a:pPr>
            <a:r>
              <a:rPr lang="en-US" dirty="0"/>
              <a:t>Shortening product lifecycle </a:t>
            </a:r>
          </a:p>
          <a:p>
            <a:pPr>
              <a:buFont typeface="Wingdings" charset="2"/>
              <a:buChar char="§"/>
            </a:pPr>
            <a:r>
              <a:rPr lang="en-US" dirty="0"/>
              <a:t>Managing a global supply chain</a:t>
            </a:r>
          </a:p>
          <a:p>
            <a:pPr>
              <a:buFont typeface="Wingdings" charset="2"/>
              <a:buChar char="§"/>
            </a:pPr>
            <a:r>
              <a:rPr lang="en-US" dirty="0"/>
              <a:t>Volatile </a:t>
            </a:r>
            <a:r>
              <a:rPr lang="en-US" dirty="0" smtClean="0"/>
              <a:t>industry </a:t>
            </a:r>
            <a:r>
              <a:rPr lang="en-US" dirty="0"/>
              <a:t>that is rapidly changing</a:t>
            </a:r>
          </a:p>
        </p:txBody>
      </p:sp>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208212" y="1471601"/>
            <a:ext cx="4762116" cy="372687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42262" y="4653590"/>
            <a:ext cx="5961888" cy="1749552"/>
          </a:xfrm>
          <a:prstGeom prst="rect">
            <a:avLst/>
          </a:prstGeom>
        </p:spPr>
      </p:pic>
    </p:spTree>
    <p:extLst>
      <p:ext uri="{BB962C8B-B14F-4D97-AF65-F5344CB8AC3E}">
        <p14:creationId xmlns:p14="http://schemas.microsoft.com/office/powerpoint/2010/main" xmlns="" val="18074971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300" y="141357"/>
            <a:ext cx="5384800" cy="707886"/>
          </a:xfrm>
          <a:prstGeom prst="rect">
            <a:avLst/>
          </a:prstGeom>
          <a:noFill/>
        </p:spPr>
        <p:txBody>
          <a:bodyPr wrap="square" rtlCol="0">
            <a:spAutoFit/>
          </a:bodyPr>
          <a:lstStyle/>
          <a:p>
            <a:r>
              <a:rPr lang="en-US" sz="4000">
                <a:solidFill>
                  <a:schemeClr val="bg1"/>
                </a:solidFill>
              </a:rPr>
              <a:t>Executive Team </a:t>
            </a:r>
          </a:p>
        </p:txBody>
      </p:sp>
      <p:pic>
        <p:nvPicPr>
          <p:cNvPr id="13" name="Picture 1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23551" y="1017657"/>
            <a:ext cx="3201096" cy="3657600"/>
          </a:xfrm>
          <a:prstGeom prst="rect">
            <a:avLst/>
          </a:prstGeom>
        </p:spPr>
      </p:pic>
      <p:sp>
        <p:nvSpPr>
          <p:cNvPr id="8" name="TextBox 7"/>
          <p:cNvSpPr txBox="1"/>
          <p:nvPr/>
        </p:nvSpPr>
        <p:spPr>
          <a:xfrm>
            <a:off x="3657599" y="1017657"/>
            <a:ext cx="8534401" cy="3202831"/>
          </a:xfrm>
          <a:prstGeom prst="rect">
            <a:avLst/>
          </a:prstGeom>
          <a:noFill/>
        </p:spPr>
        <p:txBody>
          <a:bodyPr wrap="square" rtlCol="0">
            <a:spAutoFit/>
          </a:bodyPr>
          <a:lstStyle/>
          <a:p>
            <a:r>
              <a:rPr lang="en-US" sz="2000" b="1"/>
              <a:t>Phillip W. Schiller</a:t>
            </a:r>
            <a:r>
              <a:rPr lang="en-US" sz="2000"/>
              <a:t>, Senior Vice President, Worldwide Marketing (re-joined company in 1997)</a:t>
            </a:r>
          </a:p>
          <a:p>
            <a:endParaRPr lang="en-US" sz="2000"/>
          </a:p>
          <a:p>
            <a:pPr marL="285750" indent="-285750">
              <a:buFont typeface="Wingdings" charset="2"/>
              <a:buChar char="§"/>
            </a:pPr>
            <a:r>
              <a:rPr lang="en-US"/>
              <a:t>Has helped the company create the best computers in the world with the Mac, lead the digital music revolution with iPod and iTunes, reinvent mobile phones with iPhone and the App Store, and define the future of mobile computing with iPad  </a:t>
            </a:r>
          </a:p>
          <a:p>
            <a:pPr marL="285750" indent="-285750">
              <a:buFont typeface="Wingdings" charset="2"/>
              <a:buChar char="§"/>
            </a:pPr>
            <a:endParaRPr lang="en-US"/>
          </a:p>
          <a:p>
            <a:pPr marL="285750" indent="-285750">
              <a:buFont typeface="Wingdings" charset="2"/>
              <a:buChar char="§"/>
            </a:pPr>
            <a:r>
              <a:rPr lang="en-US"/>
              <a:t>Various roles in marketing management positions (Macromedia, FirePower Systems, Nolan, Norton and Company and Mass. General in Boston)</a:t>
            </a:r>
          </a:p>
          <a:p>
            <a:pPr marL="285750" indent="-285750">
              <a:buFont typeface="Wingdings" charset="2"/>
              <a:buChar char="§"/>
            </a:pPr>
            <a:endParaRPr lang="en-US"/>
          </a:p>
          <a:p>
            <a:pPr marL="285750" indent="-285750">
              <a:buFont typeface="Wingdings" charset="2"/>
              <a:buChar char="§"/>
            </a:pPr>
            <a:r>
              <a:rPr lang="en-US"/>
              <a:t>Education: BS in Biology from Boston College (1982) </a:t>
            </a:r>
          </a:p>
        </p:txBody>
      </p:sp>
      <p:sp>
        <p:nvSpPr>
          <p:cNvPr id="11" name="Footer Placeholder 1"/>
          <p:cNvSpPr>
            <a:spLocks noGrp="1"/>
          </p:cNvSpPr>
          <p:nvPr>
            <p:ph type="ftr" sz="quarter" idx="11"/>
          </p:nvPr>
        </p:nvSpPr>
        <p:spPr>
          <a:xfrm>
            <a:off x="11049000" y="6492875"/>
            <a:ext cx="1143000" cy="365125"/>
          </a:xfrm>
        </p:spPr>
        <p:txBody>
          <a:bodyPr/>
          <a:lstStyle/>
          <a:p>
            <a:r>
              <a:rPr lang="en-US">
                <a:solidFill>
                  <a:schemeClr val="tx1"/>
                </a:solidFill>
              </a:rPr>
              <a:t>Source: Apple</a:t>
            </a:r>
          </a:p>
        </p:txBody>
      </p:sp>
    </p:spTree>
    <p:extLst>
      <p:ext uri="{BB962C8B-B14F-4D97-AF65-F5344CB8AC3E}">
        <p14:creationId xmlns:p14="http://schemas.microsoft.com/office/powerpoint/2010/main" xmlns="" val="156272650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28611" y="1017656"/>
            <a:ext cx="3201096" cy="3657600"/>
          </a:xfrm>
          <a:prstGeom prst="rect">
            <a:avLst/>
          </a:prstGeom>
        </p:spPr>
      </p:pic>
      <p:sp>
        <p:nvSpPr>
          <p:cNvPr id="5" name="TextBox 4"/>
          <p:cNvSpPr txBox="1"/>
          <p:nvPr/>
        </p:nvSpPr>
        <p:spPr>
          <a:xfrm>
            <a:off x="3941211" y="1017657"/>
            <a:ext cx="8250789" cy="3508653"/>
          </a:xfrm>
          <a:prstGeom prst="rect">
            <a:avLst/>
          </a:prstGeom>
          <a:noFill/>
        </p:spPr>
        <p:txBody>
          <a:bodyPr wrap="square" rtlCol="0">
            <a:spAutoFit/>
          </a:bodyPr>
          <a:lstStyle/>
          <a:p>
            <a:r>
              <a:rPr lang="en-US" sz="2000" b="1"/>
              <a:t>Bruce Sewell</a:t>
            </a:r>
            <a:r>
              <a:rPr lang="en-US" sz="2000"/>
              <a:t>, Senior Vice President and General Counsel (joined company in 2009)</a:t>
            </a:r>
          </a:p>
          <a:p>
            <a:endParaRPr lang="en-US" sz="2000"/>
          </a:p>
          <a:p>
            <a:pPr marL="285750" indent="-285750">
              <a:buFont typeface="Wingdings" charset="2"/>
              <a:buChar char="§"/>
            </a:pPr>
            <a:r>
              <a:rPr lang="en-US"/>
              <a:t>Serves on the company's executive team and oversees all legal matters, including corporate governance, intellectual property, litigation and securities compliance, global security and privacy</a:t>
            </a:r>
          </a:p>
          <a:p>
            <a:pPr marL="285750" indent="-285750">
              <a:buFont typeface="Wingdings" charset="2"/>
              <a:buChar char="§"/>
            </a:pPr>
            <a:endParaRPr lang="en-US"/>
          </a:p>
          <a:p>
            <a:pPr marL="285750" indent="-285750">
              <a:buFont typeface="Wingdings" charset="2"/>
              <a:buChar char="§"/>
            </a:pPr>
            <a:r>
              <a:rPr lang="en-US"/>
              <a:t>Previously worked at Intel, leading their legal, corporate and social responsibility programs, managing litigation portfolio and corporate transactions</a:t>
            </a:r>
          </a:p>
          <a:p>
            <a:pPr marL="285750" indent="-285750">
              <a:buFont typeface="Wingdings" charset="2"/>
              <a:buChar char="§"/>
            </a:pPr>
            <a:endParaRPr lang="en-US"/>
          </a:p>
          <a:p>
            <a:pPr marL="285750" indent="-285750">
              <a:buFont typeface="Wingdings" charset="2"/>
              <a:buChar char="§"/>
            </a:pPr>
            <a:r>
              <a:rPr lang="en-US"/>
              <a:t>Education: J.D. from George Washington University (1986) and BS of University of Lancaster (1979)</a:t>
            </a:r>
          </a:p>
        </p:txBody>
      </p:sp>
      <p:sp>
        <p:nvSpPr>
          <p:cNvPr id="6" name="Rectangle 5"/>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7" name="Picture 6"/>
          <p:cNvPicPr>
            <a:picLocks noChangeAspect="1"/>
          </p:cNvPicPr>
          <p:nvPr/>
        </p:nvPicPr>
        <p:blipFill>
          <a:blip r:embed="rId3">
            <a:extLst>
              <a:ext uri="{BEBA8EAE-BF5A-486C-A8C5-ECC9F3942E4B}">
                <a14:imgProps xmlns:a14="http://schemas.microsoft.com/office/drawing/2010/main" xmlns="">
                  <a14:imgLayer r:embed="rId4">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8" name="TextBox 7"/>
          <p:cNvSpPr txBox="1"/>
          <p:nvPr/>
        </p:nvSpPr>
        <p:spPr>
          <a:xfrm>
            <a:off x="114300" y="141357"/>
            <a:ext cx="5384800" cy="707886"/>
          </a:xfrm>
          <a:prstGeom prst="rect">
            <a:avLst/>
          </a:prstGeom>
          <a:noFill/>
        </p:spPr>
        <p:txBody>
          <a:bodyPr wrap="square" rtlCol="0">
            <a:spAutoFit/>
          </a:bodyPr>
          <a:lstStyle/>
          <a:p>
            <a:r>
              <a:rPr lang="en-US" sz="4000">
                <a:solidFill>
                  <a:schemeClr val="bg1"/>
                </a:solidFill>
              </a:rPr>
              <a:t>Executive Team </a:t>
            </a:r>
          </a:p>
        </p:txBody>
      </p:sp>
    </p:spTree>
    <p:extLst>
      <p:ext uri="{BB962C8B-B14F-4D97-AF65-F5344CB8AC3E}">
        <p14:creationId xmlns:p14="http://schemas.microsoft.com/office/powerpoint/2010/main" xmlns="" val="101934991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300" y="1017657"/>
            <a:ext cx="3200400" cy="3244850"/>
          </a:xfrm>
          <a:prstGeom prst="rect">
            <a:avLst/>
          </a:prstGeom>
        </p:spPr>
      </p:pic>
      <p:sp>
        <p:nvSpPr>
          <p:cNvPr id="7" name="TextBox 6"/>
          <p:cNvSpPr txBox="1"/>
          <p:nvPr/>
        </p:nvSpPr>
        <p:spPr>
          <a:xfrm>
            <a:off x="3422400" y="1017657"/>
            <a:ext cx="8769600" cy="4031873"/>
          </a:xfrm>
          <a:prstGeom prst="rect">
            <a:avLst/>
          </a:prstGeom>
          <a:noFill/>
        </p:spPr>
        <p:txBody>
          <a:bodyPr wrap="square" rtlCol="0">
            <a:spAutoFit/>
          </a:bodyPr>
          <a:lstStyle/>
          <a:p>
            <a:r>
              <a:rPr lang="en-US" sz="2000" b="1"/>
              <a:t>Johny Srouji</a:t>
            </a:r>
            <a:r>
              <a:rPr lang="en-US" sz="2000"/>
              <a:t>, Senior Vice President, Hardware Technologies (joined in 2008)</a:t>
            </a:r>
          </a:p>
          <a:p>
            <a:endParaRPr lang="en-US" sz="2000"/>
          </a:p>
          <a:p>
            <a:pPr marL="285750" indent="-285750">
              <a:buFont typeface="Wingdings" charset="2"/>
              <a:buChar char="§"/>
            </a:pPr>
            <a:r>
              <a:rPr lang="en-US"/>
              <a:t>Joined company to lead development of the A4 (first Apple-designed system on a chip)</a:t>
            </a:r>
          </a:p>
          <a:p>
            <a:pPr marL="285750" indent="-285750">
              <a:buFont typeface="Wingdings" charset="2"/>
              <a:buChar char="§"/>
            </a:pPr>
            <a:endParaRPr lang="en-US"/>
          </a:p>
          <a:p>
            <a:pPr marL="285750" indent="-285750">
              <a:buFont typeface="Wingdings" charset="2"/>
              <a:buChar char="§"/>
            </a:pPr>
            <a:r>
              <a:rPr lang="en-US"/>
              <a:t>Has built one of the world’s strongest and most innovative teams of silicon and technology engineers, overseeing breakthrough custom silicon and hardware technologies including batteries, application processors, storage controllers, sensors silicon, display silicon and other chipsets across Apple’s entire product line</a:t>
            </a:r>
          </a:p>
          <a:p>
            <a:pPr marL="285750" indent="-285750">
              <a:buFont typeface="Wingdings" charset="2"/>
              <a:buChar char="§"/>
            </a:pPr>
            <a:endParaRPr lang="en-US"/>
          </a:p>
          <a:p>
            <a:pPr marL="285750" indent="-285750">
              <a:buFont typeface="Wingdings" charset="2"/>
              <a:buChar char="§"/>
            </a:pPr>
            <a:r>
              <a:rPr lang="en-US"/>
              <a:t>Prior to Apple, Johny held senior positions at Intel and IBM in the area of processor development and design</a:t>
            </a:r>
          </a:p>
          <a:p>
            <a:pPr marL="285750" indent="-285750">
              <a:buFont typeface="Wingdings" charset="2"/>
              <a:buChar char="§"/>
            </a:pPr>
            <a:endParaRPr lang="en-US"/>
          </a:p>
          <a:p>
            <a:pPr marL="285750" indent="-285750">
              <a:buFont typeface="Wingdings" charset="2"/>
              <a:buChar char="§"/>
            </a:pPr>
            <a:r>
              <a:rPr lang="en-US"/>
              <a:t>Education:  Bachelor’s and Master’s degree in Computer Science from Technion, Israel’s Institute of Technology</a:t>
            </a:r>
          </a:p>
        </p:txBody>
      </p:sp>
      <p:sp>
        <p:nvSpPr>
          <p:cNvPr id="10" name="Footer Placeholder 1"/>
          <p:cNvSpPr>
            <a:spLocks noGrp="1"/>
          </p:cNvSpPr>
          <p:nvPr>
            <p:ph type="ftr" sz="quarter" idx="11"/>
          </p:nvPr>
        </p:nvSpPr>
        <p:spPr>
          <a:xfrm>
            <a:off x="11049000" y="6492875"/>
            <a:ext cx="1143000" cy="365125"/>
          </a:xfrm>
        </p:spPr>
        <p:txBody>
          <a:bodyPr/>
          <a:lstStyle/>
          <a:p>
            <a:r>
              <a:rPr lang="en-US">
                <a:solidFill>
                  <a:schemeClr val="tx1"/>
                </a:solidFill>
              </a:rPr>
              <a:t>Source: Apple</a:t>
            </a:r>
          </a:p>
        </p:txBody>
      </p:sp>
      <p:sp>
        <p:nvSpPr>
          <p:cNvPr id="12" name="Rectangle 11"/>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13" name="Picture 12"/>
          <p:cNvPicPr>
            <a:picLocks noChangeAspect="1"/>
          </p:cNvPicPr>
          <p:nvPr/>
        </p:nvPicPr>
        <p:blipFill>
          <a:blip r:embed="rId4">
            <a:extLst>
              <a:ext uri="{BEBA8EAE-BF5A-486C-A8C5-ECC9F3942E4B}">
                <a14:imgProps xmlns:a14="http://schemas.microsoft.com/office/drawing/2010/main" xmlns="">
                  <a14:imgLayer r:embed="rId5">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14" name="TextBox 13"/>
          <p:cNvSpPr txBox="1"/>
          <p:nvPr/>
        </p:nvSpPr>
        <p:spPr>
          <a:xfrm>
            <a:off x="114300" y="141357"/>
            <a:ext cx="5384800" cy="707886"/>
          </a:xfrm>
          <a:prstGeom prst="rect">
            <a:avLst/>
          </a:prstGeom>
          <a:noFill/>
        </p:spPr>
        <p:txBody>
          <a:bodyPr wrap="square" rtlCol="0">
            <a:spAutoFit/>
          </a:bodyPr>
          <a:lstStyle/>
          <a:p>
            <a:r>
              <a:rPr lang="en-US" sz="4000">
                <a:solidFill>
                  <a:schemeClr val="bg1"/>
                </a:solidFill>
              </a:rPr>
              <a:t>Executive Team</a:t>
            </a:r>
          </a:p>
        </p:txBody>
      </p:sp>
    </p:spTree>
    <p:extLst>
      <p:ext uri="{BB962C8B-B14F-4D97-AF65-F5344CB8AC3E}">
        <p14:creationId xmlns:p14="http://schemas.microsoft.com/office/powerpoint/2010/main" xmlns="" val="173701970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8" name="Picture 7"/>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9" name="TextBox 8"/>
          <p:cNvSpPr txBox="1"/>
          <p:nvPr/>
        </p:nvSpPr>
        <p:spPr>
          <a:xfrm>
            <a:off x="114300" y="141357"/>
            <a:ext cx="5384800" cy="707886"/>
          </a:xfrm>
          <a:prstGeom prst="rect">
            <a:avLst/>
          </a:prstGeom>
          <a:noFill/>
        </p:spPr>
        <p:txBody>
          <a:bodyPr wrap="square" rtlCol="0">
            <a:spAutoFit/>
          </a:bodyPr>
          <a:lstStyle/>
          <a:p>
            <a:r>
              <a:rPr lang="en-US" sz="4000">
                <a:solidFill>
                  <a:schemeClr val="bg1"/>
                </a:solidFill>
              </a:rPr>
              <a:t>Executive Team</a:t>
            </a:r>
          </a:p>
        </p:txBody>
      </p:sp>
      <p:pic>
        <p:nvPicPr>
          <p:cNvPr id="10" name="Picture 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6312" y="1017656"/>
            <a:ext cx="3277411" cy="3744795"/>
          </a:xfrm>
          <a:prstGeom prst="rect">
            <a:avLst/>
          </a:prstGeom>
        </p:spPr>
      </p:pic>
      <p:sp>
        <p:nvSpPr>
          <p:cNvPr id="11" name="TextBox 10"/>
          <p:cNvSpPr txBox="1"/>
          <p:nvPr/>
        </p:nvSpPr>
        <p:spPr>
          <a:xfrm>
            <a:off x="3201099" y="1017656"/>
            <a:ext cx="8990901" cy="4411593"/>
          </a:xfrm>
          <a:prstGeom prst="rect">
            <a:avLst/>
          </a:prstGeom>
          <a:noFill/>
        </p:spPr>
        <p:txBody>
          <a:bodyPr wrap="square" rtlCol="0">
            <a:spAutoFit/>
          </a:bodyPr>
          <a:lstStyle/>
          <a:p>
            <a:r>
              <a:rPr lang="en-US" sz="2000" b="1"/>
              <a:t>Jeff Williams</a:t>
            </a:r>
            <a:r>
              <a:rPr lang="en-US" sz="2000"/>
              <a:t>, Chief Operating Officer (joined company in 1998)</a:t>
            </a:r>
          </a:p>
          <a:p>
            <a:endParaRPr lang="en-US" sz="2000"/>
          </a:p>
          <a:p>
            <a:pPr marL="285750" indent="-285750">
              <a:buFont typeface="Wingdings" charset="2"/>
              <a:buChar char="§"/>
            </a:pPr>
            <a:r>
              <a:rPr lang="en-US"/>
              <a:t>Oversees the development of Apple Watch, and drives the company’s health initiatives including ResearchKit</a:t>
            </a:r>
          </a:p>
          <a:p>
            <a:pPr marL="285750" indent="-285750">
              <a:buFont typeface="Wingdings" charset="2"/>
              <a:buChar char="§"/>
            </a:pPr>
            <a:endParaRPr lang="en-US"/>
          </a:p>
          <a:p>
            <a:pPr marL="285750" indent="-285750">
              <a:buFont typeface="Wingdings" charset="2"/>
              <a:buChar char="§"/>
            </a:pPr>
            <a:r>
              <a:rPr lang="en-US"/>
              <a:t>Since 2010, he has overseen Apple’s entire supply chain, service and support, and the social responsibility initiatives which protect more than one million workers worldwide</a:t>
            </a:r>
          </a:p>
          <a:p>
            <a:pPr marL="285750" indent="-285750">
              <a:buFont typeface="Wingdings" charset="2"/>
              <a:buChar char="§"/>
            </a:pPr>
            <a:endParaRPr lang="en-US"/>
          </a:p>
          <a:p>
            <a:pPr marL="285750" indent="-285750">
              <a:buFont typeface="Wingdings" charset="2"/>
              <a:buChar char="§"/>
            </a:pPr>
            <a:r>
              <a:rPr lang="en-US"/>
              <a:t>Played a key role in Apple’s entry into the mobile phone market with the launch of iPhone, and since 2010 has led worldwide operations for all products</a:t>
            </a:r>
          </a:p>
          <a:p>
            <a:pPr marL="285750" indent="-285750">
              <a:buFont typeface="Wingdings" charset="2"/>
              <a:buChar char="§"/>
            </a:pPr>
            <a:endParaRPr lang="en-US"/>
          </a:p>
          <a:p>
            <a:pPr marL="285750" indent="-285750">
              <a:buFont typeface="Wingdings" charset="2"/>
              <a:buChar char="§"/>
            </a:pPr>
            <a:r>
              <a:rPr lang="en-US"/>
              <a:t>Previously worked at IBM in operations and engineering</a:t>
            </a:r>
          </a:p>
          <a:p>
            <a:pPr marL="285750" indent="-285750">
              <a:buFont typeface="Wingdings" charset="2"/>
              <a:buChar char="§"/>
            </a:pPr>
            <a:endParaRPr lang="en-US"/>
          </a:p>
          <a:p>
            <a:pPr marL="285750" indent="-285750">
              <a:buFont typeface="Wingdings" charset="2"/>
              <a:buChar char="§"/>
            </a:pPr>
            <a:r>
              <a:rPr lang="en-US"/>
              <a:t>Education: Bachelor's degree in Mechanical Engineering from North Carolina State University and an MBA from Duke</a:t>
            </a:r>
          </a:p>
        </p:txBody>
      </p:sp>
    </p:spTree>
    <p:extLst>
      <p:ext uri="{BB962C8B-B14F-4D97-AF65-F5344CB8AC3E}">
        <p14:creationId xmlns:p14="http://schemas.microsoft.com/office/powerpoint/2010/main" xmlns="" val="47216873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217889" y="2895973"/>
            <a:ext cx="5756223" cy="1015663"/>
          </a:xfrm>
          <a:prstGeom prst="rect">
            <a:avLst/>
          </a:prstGeom>
          <a:noFill/>
        </p:spPr>
        <p:txBody>
          <a:bodyPr wrap="square" rtlCol="0">
            <a:spAutoFit/>
          </a:bodyPr>
          <a:lstStyle/>
          <a:p>
            <a:r>
              <a:rPr lang="en-US" sz="6000" b="1">
                <a:solidFill>
                  <a:srgbClr val="666666"/>
                </a:solidFill>
                <a:ea typeface="Arial" charset="0"/>
                <a:cs typeface="Arial" charset="0"/>
              </a:rPr>
              <a:t>Financial Analysis</a:t>
            </a:r>
          </a:p>
        </p:txBody>
      </p:sp>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Tree>
    <p:extLst>
      <p:ext uri="{BB962C8B-B14F-4D97-AF65-F5344CB8AC3E}">
        <p14:creationId xmlns:p14="http://schemas.microsoft.com/office/powerpoint/2010/main" xmlns="" val="78781986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xmlns="">
                  <a14:imgLayer r:embed="rId4">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299" y="141357"/>
            <a:ext cx="6108701" cy="707886"/>
          </a:xfrm>
          <a:prstGeom prst="rect">
            <a:avLst/>
          </a:prstGeom>
          <a:noFill/>
        </p:spPr>
        <p:txBody>
          <a:bodyPr wrap="square" rtlCol="0">
            <a:spAutoFit/>
          </a:bodyPr>
          <a:lstStyle/>
          <a:p>
            <a:r>
              <a:rPr lang="en-US" sz="4000">
                <a:solidFill>
                  <a:schemeClr val="bg1"/>
                </a:solidFill>
              </a:rPr>
              <a:t>Balance Sheet: 10-Q (Assets) </a:t>
            </a:r>
          </a:p>
        </p:txBody>
      </p:sp>
      <p:pic>
        <p:nvPicPr>
          <p:cNvPr id="8" name="Picture 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14299" y="1296987"/>
            <a:ext cx="9906000" cy="4775200"/>
          </a:xfrm>
          <a:prstGeom prst="rect">
            <a:avLst/>
          </a:prstGeom>
        </p:spPr>
      </p:pic>
      <p:sp>
        <p:nvSpPr>
          <p:cNvPr id="11" name="Footer Placeholder 1"/>
          <p:cNvSpPr>
            <a:spLocks noGrp="1"/>
          </p:cNvSpPr>
          <p:nvPr>
            <p:ph type="ftr" sz="quarter" idx="11"/>
          </p:nvPr>
        </p:nvSpPr>
        <p:spPr>
          <a:xfrm>
            <a:off x="10248405" y="6492875"/>
            <a:ext cx="1943595" cy="365125"/>
          </a:xfrm>
        </p:spPr>
        <p:txBody>
          <a:bodyPr/>
          <a:lstStyle/>
          <a:p>
            <a:r>
              <a:rPr lang="en-US">
                <a:solidFill>
                  <a:schemeClr val="tx1"/>
                </a:solidFill>
              </a:rPr>
              <a:t>Source: Apple 10-Q Report</a:t>
            </a:r>
          </a:p>
        </p:txBody>
      </p:sp>
      <p:sp>
        <p:nvSpPr>
          <p:cNvPr id="2" name="Rectangle 1"/>
          <p:cNvSpPr/>
          <p:nvPr/>
        </p:nvSpPr>
        <p:spPr>
          <a:xfrm>
            <a:off x="499242" y="2246665"/>
            <a:ext cx="9421813" cy="268538"/>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99242" y="2828678"/>
            <a:ext cx="9421812" cy="502351"/>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3544" y="4885090"/>
            <a:ext cx="9806755" cy="286986"/>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78770534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xmlns="">
                  <a14:imgLayer r:embed="rId4">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299" y="141357"/>
            <a:ext cx="11239501" cy="646331"/>
          </a:xfrm>
          <a:prstGeom prst="rect">
            <a:avLst/>
          </a:prstGeom>
          <a:noFill/>
        </p:spPr>
        <p:txBody>
          <a:bodyPr wrap="square" rtlCol="0">
            <a:spAutoFit/>
          </a:bodyPr>
          <a:lstStyle/>
          <a:p>
            <a:r>
              <a:rPr lang="en-US" sz="3600">
                <a:solidFill>
                  <a:schemeClr val="bg1"/>
                </a:solidFill>
              </a:rPr>
              <a:t>Balance Sheet: 10-Q (Liabilities and Shareholders’ Equity ) </a:t>
            </a:r>
          </a:p>
        </p:txBody>
      </p:sp>
      <p:pic>
        <p:nvPicPr>
          <p:cNvPr id="8" name="Picture 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14299" y="1017657"/>
            <a:ext cx="8856433" cy="5540948"/>
          </a:xfrm>
          <a:prstGeom prst="rect">
            <a:avLst/>
          </a:prstGeom>
        </p:spPr>
      </p:pic>
      <p:sp>
        <p:nvSpPr>
          <p:cNvPr id="10" name="Footer Placeholder 1"/>
          <p:cNvSpPr>
            <a:spLocks noGrp="1"/>
          </p:cNvSpPr>
          <p:nvPr>
            <p:ph type="ftr" sz="quarter" idx="11"/>
          </p:nvPr>
        </p:nvSpPr>
        <p:spPr>
          <a:xfrm>
            <a:off x="10248405" y="6492875"/>
            <a:ext cx="1943595" cy="365125"/>
          </a:xfrm>
        </p:spPr>
        <p:txBody>
          <a:bodyPr/>
          <a:lstStyle/>
          <a:p>
            <a:r>
              <a:rPr lang="en-US">
                <a:solidFill>
                  <a:schemeClr val="tx1"/>
                </a:solidFill>
              </a:rPr>
              <a:t>Source: Apple 10-Q Report</a:t>
            </a:r>
          </a:p>
        </p:txBody>
      </p:sp>
      <p:sp>
        <p:nvSpPr>
          <p:cNvPr id="7" name="Rectangle 6"/>
          <p:cNvSpPr/>
          <p:nvPr/>
        </p:nvSpPr>
        <p:spPr>
          <a:xfrm>
            <a:off x="400050" y="1524000"/>
            <a:ext cx="8473513" cy="268288"/>
          </a:xfrm>
          <a:prstGeom prst="rect">
            <a:avLst/>
          </a:prstGeom>
          <a:noFill/>
          <a:ln w="127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299" y="3391052"/>
            <a:ext cx="8754914" cy="2951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6361" y="5957888"/>
            <a:ext cx="8063002" cy="2444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800850" y="3905250"/>
            <a:ext cx="2068363" cy="2604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59126017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xmlns="">
                  <a14:imgLayer r:embed="rId4">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299" y="141357"/>
            <a:ext cx="6007101" cy="707886"/>
          </a:xfrm>
          <a:prstGeom prst="rect">
            <a:avLst/>
          </a:prstGeom>
          <a:noFill/>
        </p:spPr>
        <p:txBody>
          <a:bodyPr wrap="square" rtlCol="0">
            <a:spAutoFit/>
          </a:bodyPr>
          <a:lstStyle/>
          <a:p>
            <a:r>
              <a:rPr lang="en-US" sz="4000">
                <a:solidFill>
                  <a:schemeClr val="bg1"/>
                </a:solidFill>
              </a:rPr>
              <a:t>Balance Sheet: 10-K (Assets) </a:t>
            </a:r>
          </a:p>
        </p:txBody>
      </p:sp>
      <p:pic>
        <p:nvPicPr>
          <p:cNvPr id="8" name="Picture 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14299" y="1284287"/>
            <a:ext cx="9893300" cy="4800600"/>
          </a:xfrm>
          <a:prstGeom prst="rect">
            <a:avLst/>
          </a:prstGeom>
        </p:spPr>
      </p:pic>
      <p:sp>
        <p:nvSpPr>
          <p:cNvPr id="13" name="Footer Placeholder 1"/>
          <p:cNvSpPr>
            <a:spLocks noGrp="1"/>
          </p:cNvSpPr>
          <p:nvPr>
            <p:ph type="ftr" sz="quarter" idx="11"/>
          </p:nvPr>
        </p:nvSpPr>
        <p:spPr>
          <a:xfrm>
            <a:off x="10248405" y="6492875"/>
            <a:ext cx="1943595" cy="365125"/>
          </a:xfrm>
        </p:spPr>
        <p:txBody>
          <a:bodyPr/>
          <a:lstStyle/>
          <a:p>
            <a:r>
              <a:rPr lang="en-US">
                <a:solidFill>
                  <a:schemeClr val="tx1"/>
                </a:solidFill>
              </a:rPr>
              <a:t>Source: Apple 10-K Report</a:t>
            </a:r>
          </a:p>
        </p:txBody>
      </p:sp>
      <p:sp>
        <p:nvSpPr>
          <p:cNvPr id="7" name="Rectangle 6"/>
          <p:cNvSpPr/>
          <p:nvPr/>
        </p:nvSpPr>
        <p:spPr>
          <a:xfrm>
            <a:off x="504825" y="2162175"/>
            <a:ext cx="9421662"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4826" y="2771775"/>
            <a:ext cx="9421662" cy="5261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6711909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xmlns="">
                  <a14:imgLayer r:embed="rId4">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299" y="141357"/>
            <a:ext cx="10718801" cy="646331"/>
          </a:xfrm>
          <a:prstGeom prst="rect">
            <a:avLst/>
          </a:prstGeom>
          <a:noFill/>
        </p:spPr>
        <p:txBody>
          <a:bodyPr wrap="square" rtlCol="0">
            <a:spAutoFit/>
          </a:bodyPr>
          <a:lstStyle/>
          <a:p>
            <a:r>
              <a:rPr lang="en-US" sz="3600">
                <a:solidFill>
                  <a:schemeClr val="bg1"/>
                </a:solidFill>
              </a:rPr>
              <a:t>Balance Sheet: 10-K (Liabilities and Shareholders’ Equity) </a:t>
            </a:r>
          </a:p>
        </p:txBody>
      </p:sp>
      <p:pic>
        <p:nvPicPr>
          <p:cNvPr id="8" name="Picture 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14299" y="1111607"/>
            <a:ext cx="8927211" cy="5563830"/>
          </a:xfrm>
          <a:prstGeom prst="rect">
            <a:avLst/>
          </a:prstGeom>
        </p:spPr>
      </p:pic>
      <p:sp>
        <p:nvSpPr>
          <p:cNvPr id="9" name="Footer Placeholder 1"/>
          <p:cNvSpPr>
            <a:spLocks noGrp="1"/>
          </p:cNvSpPr>
          <p:nvPr>
            <p:ph type="ftr" sz="quarter" idx="11"/>
          </p:nvPr>
        </p:nvSpPr>
        <p:spPr>
          <a:xfrm>
            <a:off x="10248405" y="6492875"/>
            <a:ext cx="1943595" cy="365125"/>
          </a:xfrm>
        </p:spPr>
        <p:txBody>
          <a:bodyPr/>
          <a:lstStyle/>
          <a:p>
            <a:r>
              <a:rPr lang="en-US">
                <a:solidFill>
                  <a:schemeClr val="tx1"/>
                </a:solidFill>
              </a:rPr>
              <a:t>Source: Apple 10-K Report</a:t>
            </a:r>
          </a:p>
        </p:txBody>
      </p:sp>
      <p:sp>
        <p:nvSpPr>
          <p:cNvPr id="7" name="Rectangle 6"/>
          <p:cNvSpPr/>
          <p:nvPr/>
        </p:nvSpPr>
        <p:spPr>
          <a:xfrm>
            <a:off x="485775" y="1562100"/>
            <a:ext cx="8418841"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0500" y="3505200"/>
            <a:ext cx="8693808"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83771" y="6123940"/>
            <a:ext cx="8177277"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014754" y="4010025"/>
            <a:ext cx="1933714" cy="2615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37606909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xmlns="">
                  <a14:imgLayer r:embed="rId4">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299" y="141357"/>
            <a:ext cx="5283201" cy="707886"/>
          </a:xfrm>
          <a:prstGeom prst="rect">
            <a:avLst/>
          </a:prstGeom>
          <a:noFill/>
        </p:spPr>
        <p:txBody>
          <a:bodyPr wrap="square" rtlCol="0">
            <a:spAutoFit/>
          </a:bodyPr>
          <a:lstStyle/>
          <a:p>
            <a:r>
              <a:rPr lang="en-US" sz="4000">
                <a:solidFill>
                  <a:schemeClr val="bg1"/>
                </a:solidFill>
              </a:rPr>
              <a:t>Income Statement: 10-K</a:t>
            </a:r>
          </a:p>
        </p:txBody>
      </p:sp>
      <p:pic>
        <p:nvPicPr>
          <p:cNvPr id="7" name="Picture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14299" y="970420"/>
            <a:ext cx="8064501" cy="5887580"/>
          </a:xfrm>
          <a:prstGeom prst="rect">
            <a:avLst/>
          </a:prstGeom>
        </p:spPr>
      </p:pic>
      <p:sp>
        <p:nvSpPr>
          <p:cNvPr id="9" name="Footer Placeholder 1"/>
          <p:cNvSpPr>
            <a:spLocks noGrp="1"/>
          </p:cNvSpPr>
          <p:nvPr>
            <p:ph type="ftr" sz="quarter" idx="11"/>
          </p:nvPr>
        </p:nvSpPr>
        <p:spPr>
          <a:xfrm>
            <a:off x="10248405" y="6492875"/>
            <a:ext cx="1943595" cy="365125"/>
          </a:xfrm>
        </p:spPr>
        <p:txBody>
          <a:bodyPr/>
          <a:lstStyle/>
          <a:p>
            <a:r>
              <a:rPr lang="en-US">
                <a:solidFill>
                  <a:schemeClr val="tx1"/>
                </a:solidFill>
              </a:rPr>
              <a:t>Source: Apple 10-K Report</a:t>
            </a:r>
          </a:p>
        </p:txBody>
      </p:sp>
      <p:sp>
        <p:nvSpPr>
          <p:cNvPr id="8" name="Rectangle 7"/>
          <p:cNvSpPr/>
          <p:nvPr/>
        </p:nvSpPr>
        <p:spPr>
          <a:xfrm>
            <a:off x="152400" y="1557338"/>
            <a:ext cx="7965955" cy="1968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14339" y="1948657"/>
            <a:ext cx="7671668" cy="2801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2400" y="4324350"/>
            <a:ext cx="7933606"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0374104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6" name="TextBox 5"/>
          <p:cNvSpPr txBox="1"/>
          <p:nvPr/>
        </p:nvSpPr>
        <p:spPr>
          <a:xfrm>
            <a:off x="114300" y="141357"/>
            <a:ext cx="2786063" cy="707886"/>
          </a:xfrm>
          <a:prstGeom prst="rect">
            <a:avLst/>
          </a:prstGeom>
          <a:noFill/>
        </p:spPr>
        <p:txBody>
          <a:bodyPr wrap="square" rtlCol="0">
            <a:spAutoFit/>
          </a:bodyPr>
          <a:lstStyle/>
          <a:p>
            <a:r>
              <a:rPr lang="en-US" sz="4000">
                <a:solidFill>
                  <a:schemeClr val="bg1"/>
                </a:solidFill>
              </a:rPr>
              <a:t>Competition</a:t>
            </a:r>
          </a:p>
        </p:txBody>
      </p:sp>
      <p:sp>
        <p:nvSpPr>
          <p:cNvPr id="8" name="Content Placeholder 2"/>
          <p:cNvSpPr>
            <a:spLocks noGrp="1"/>
          </p:cNvSpPr>
          <p:nvPr>
            <p:ph idx="1"/>
          </p:nvPr>
        </p:nvSpPr>
        <p:spPr>
          <a:xfrm>
            <a:off x="838200" y="1498658"/>
            <a:ext cx="10515600" cy="4351338"/>
          </a:xfrm>
        </p:spPr>
        <p:txBody>
          <a:bodyPr>
            <a:normAutofit/>
          </a:bodyPr>
          <a:lstStyle/>
          <a:p>
            <a:pPr>
              <a:buFont typeface="Wingdings" charset="2"/>
              <a:buChar char="§"/>
            </a:pPr>
            <a:r>
              <a:rPr lang="en-US"/>
              <a:t>Market dominated by small number of very large companies</a:t>
            </a:r>
          </a:p>
          <a:p>
            <a:pPr>
              <a:buFont typeface="Wingdings" charset="2"/>
              <a:buChar char="§"/>
            </a:pPr>
            <a:r>
              <a:rPr lang="en-US"/>
              <a:t>Profits are extremely high</a:t>
            </a:r>
          </a:p>
          <a:p>
            <a:pPr>
              <a:buFont typeface="Wingdings" charset="2"/>
              <a:buChar char="§"/>
            </a:pPr>
            <a:r>
              <a:rPr lang="en-US"/>
              <a:t>Rapid change in market shares</a:t>
            </a:r>
          </a:p>
          <a:p>
            <a:pPr marL="0" indent="0">
              <a:buNone/>
            </a:pP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298254" y="2549237"/>
            <a:ext cx="6499242" cy="3923118"/>
          </a:xfrm>
          <a:prstGeom prst="rect">
            <a:avLst/>
          </a:prstGeom>
        </p:spPr>
      </p:pic>
    </p:spTree>
    <p:extLst>
      <p:ext uri="{BB962C8B-B14F-4D97-AF65-F5344CB8AC3E}">
        <p14:creationId xmlns:p14="http://schemas.microsoft.com/office/powerpoint/2010/main" xmlns="" val="3017531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xmlns="">
                  <a14:imgLayer r:embed="rId4">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299" y="141357"/>
            <a:ext cx="5950835" cy="707886"/>
          </a:xfrm>
          <a:prstGeom prst="rect">
            <a:avLst/>
          </a:prstGeom>
          <a:noFill/>
        </p:spPr>
        <p:txBody>
          <a:bodyPr wrap="square" rtlCol="0">
            <a:spAutoFit/>
          </a:bodyPr>
          <a:lstStyle/>
          <a:p>
            <a:r>
              <a:rPr lang="en-US" sz="4000">
                <a:solidFill>
                  <a:schemeClr val="bg1"/>
                </a:solidFill>
              </a:rPr>
              <a:t>Income Statement: 10-Q</a:t>
            </a:r>
          </a:p>
        </p:txBody>
      </p:sp>
      <p:pic>
        <p:nvPicPr>
          <p:cNvPr id="7" name="Picture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876300"/>
            <a:ext cx="8089900" cy="5824728"/>
          </a:xfrm>
          <a:prstGeom prst="rect">
            <a:avLst/>
          </a:prstGeom>
        </p:spPr>
      </p:pic>
      <p:sp>
        <p:nvSpPr>
          <p:cNvPr id="9" name="Footer Placeholder 1"/>
          <p:cNvSpPr>
            <a:spLocks noGrp="1"/>
          </p:cNvSpPr>
          <p:nvPr>
            <p:ph type="ftr" sz="quarter" idx="11"/>
          </p:nvPr>
        </p:nvSpPr>
        <p:spPr>
          <a:xfrm>
            <a:off x="10248405" y="6492875"/>
            <a:ext cx="1943595" cy="365125"/>
          </a:xfrm>
        </p:spPr>
        <p:txBody>
          <a:bodyPr/>
          <a:lstStyle/>
          <a:p>
            <a:r>
              <a:rPr lang="en-US">
                <a:solidFill>
                  <a:schemeClr val="tx1"/>
                </a:solidFill>
              </a:rPr>
              <a:t>Source: Apple 10-Q Report</a:t>
            </a:r>
          </a:p>
        </p:txBody>
      </p:sp>
      <p:sp>
        <p:nvSpPr>
          <p:cNvPr id="10" name="Rectangle 9"/>
          <p:cNvSpPr/>
          <p:nvPr/>
        </p:nvSpPr>
        <p:spPr>
          <a:xfrm>
            <a:off x="71887" y="4238625"/>
            <a:ext cx="7933606"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7510" y="1390650"/>
            <a:ext cx="7933606"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61950" y="1885950"/>
            <a:ext cx="7659359"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71614685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xmlns="">
                  <a14:imgLayer r:embed="rId4">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298" y="141357"/>
            <a:ext cx="11197167" cy="707886"/>
          </a:xfrm>
          <a:prstGeom prst="rect">
            <a:avLst/>
          </a:prstGeom>
          <a:noFill/>
        </p:spPr>
        <p:txBody>
          <a:bodyPr wrap="square" rtlCol="0">
            <a:spAutoFit/>
          </a:bodyPr>
          <a:lstStyle/>
          <a:p>
            <a:r>
              <a:rPr lang="en-US" sz="4000">
                <a:solidFill>
                  <a:schemeClr val="bg1"/>
                </a:solidFill>
              </a:rPr>
              <a:t>Statement of Cash Flows: 10-K (Operating)   </a:t>
            </a:r>
          </a:p>
        </p:txBody>
      </p:sp>
      <p:pic>
        <p:nvPicPr>
          <p:cNvPr id="7" name="Picture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14298" y="1271657"/>
            <a:ext cx="9524652" cy="5141843"/>
          </a:xfrm>
          <a:prstGeom prst="rect">
            <a:avLst/>
          </a:prstGeom>
        </p:spPr>
      </p:pic>
      <p:sp>
        <p:nvSpPr>
          <p:cNvPr id="9" name="Footer Placeholder 1"/>
          <p:cNvSpPr>
            <a:spLocks noGrp="1"/>
          </p:cNvSpPr>
          <p:nvPr>
            <p:ph type="ftr" sz="quarter" idx="11"/>
          </p:nvPr>
        </p:nvSpPr>
        <p:spPr>
          <a:xfrm>
            <a:off x="10248405" y="6492875"/>
            <a:ext cx="1943595" cy="365125"/>
          </a:xfrm>
        </p:spPr>
        <p:txBody>
          <a:bodyPr/>
          <a:lstStyle/>
          <a:p>
            <a:r>
              <a:rPr lang="en-US">
                <a:solidFill>
                  <a:schemeClr val="tx1"/>
                </a:solidFill>
              </a:rPr>
              <a:t>Source: Apple 10-K Report</a:t>
            </a:r>
          </a:p>
        </p:txBody>
      </p:sp>
      <p:sp>
        <p:nvSpPr>
          <p:cNvPr id="8" name="Rectangle 7"/>
          <p:cNvSpPr/>
          <p:nvPr/>
        </p:nvSpPr>
        <p:spPr>
          <a:xfrm>
            <a:off x="209550" y="1905000"/>
            <a:ext cx="9422381"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66750" y="6048375"/>
            <a:ext cx="8920403"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6294106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114298" y="2096294"/>
            <a:ext cx="9855200" cy="2768600"/>
          </a:xfrm>
        </p:spPr>
      </p:pic>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4">
            <a:extLst>
              <a:ext uri="{BEBA8EAE-BF5A-486C-A8C5-ECC9F3942E4B}">
                <a14:imgProps xmlns:a14="http://schemas.microsoft.com/office/drawing/2010/main" xmlns="">
                  <a14:imgLayer r:embed="rId5">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298" y="141357"/>
            <a:ext cx="11197167" cy="707886"/>
          </a:xfrm>
          <a:prstGeom prst="rect">
            <a:avLst/>
          </a:prstGeom>
          <a:noFill/>
        </p:spPr>
        <p:txBody>
          <a:bodyPr wrap="square" rtlCol="0">
            <a:spAutoFit/>
          </a:bodyPr>
          <a:lstStyle/>
          <a:p>
            <a:r>
              <a:rPr lang="en-US" sz="4000">
                <a:solidFill>
                  <a:schemeClr val="bg1"/>
                </a:solidFill>
              </a:rPr>
              <a:t>Statement of Cash Flows: 10-K (Investing)   </a:t>
            </a:r>
          </a:p>
        </p:txBody>
      </p:sp>
      <p:pic>
        <p:nvPicPr>
          <p:cNvPr id="8" name="Picture 7"/>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712881" y="1308894"/>
            <a:ext cx="4267200" cy="787400"/>
          </a:xfrm>
          <a:prstGeom prst="rect">
            <a:avLst/>
          </a:prstGeom>
        </p:spPr>
      </p:pic>
      <p:sp>
        <p:nvSpPr>
          <p:cNvPr id="10" name="Footer Placeholder 1"/>
          <p:cNvSpPr>
            <a:spLocks noGrp="1"/>
          </p:cNvSpPr>
          <p:nvPr>
            <p:ph type="ftr" sz="quarter" idx="11"/>
          </p:nvPr>
        </p:nvSpPr>
        <p:spPr>
          <a:xfrm>
            <a:off x="10248405" y="6492875"/>
            <a:ext cx="1943595" cy="365125"/>
          </a:xfrm>
        </p:spPr>
        <p:txBody>
          <a:bodyPr/>
          <a:lstStyle/>
          <a:p>
            <a:r>
              <a:rPr lang="en-US">
                <a:solidFill>
                  <a:schemeClr val="tx1"/>
                </a:solidFill>
              </a:rPr>
              <a:t>Source: Apple 10-K Report</a:t>
            </a:r>
          </a:p>
        </p:txBody>
      </p:sp>
      <p:sp>
        <p:nvSpPr>
          <p:cNvPr id="9" name="Rectangle 8"/>
          <p:cNvSpPr/>
          <p:nvPr/>
        </p:nvSpPr>
        <p:spPr>
          <a:xfrm>
            <a:off x="723900" y="4540250"/>
            <a:ext cx="9422381"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29925561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xmlns="">
                  <a14:imgLayer r:embed="rId4">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298" y="141357"/>
            <a:ext cx="11197167" cy="707886"/>
          </a:xfrm>
          <a:prstGeom prst="rect">
            <a:avLst/>
          </a:prstGeom>
          <a:noFill/>
        </p:spPr>
        <p:txBody>
          <a:bodyPr wrap="square" rtlCol="0">
            <a:spAutoFit/>
          </a:bodyPr>
          <a:lstStyle/>
          <a:p>
            <a:r>
              <a:rPr lang="en-US" sz="4000">
                <a:solidFill>
                  <a:schemeClr val="bg1"/>
                </a:solidFill>
              </a:rPr>
              <a:t>Statement of Cash Flows: 10-K (Financing)   </a:t>
            </a:r>
          </a:p>
        </p:txBody>
      </p:sp>
      <p:pic>
        <p:nvPicPr>
          <p:cNvPr id="7" name="Picture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78575" y="1939142"/>
            <a:ext cx="9817100" cy="4191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828475" y="1372920"/>
            <a:ext cx="4267200" cy="787400"/>
          </a:xfrm>
          <a:prstGeom prst="rect">
            <a:avLst/>
          </a:prstGeom>
        </p:spPr>
      </p:pic>
      <p:sp>
        <p:nvSpPr>
          <p:cNvPr id="10" name="Footer Placeholder 1"/>
          <p:cNvSpPr>
            <a:spLocks noGrp="1"/>
          </p:cNvSpPr>
          <p:nvPr>
            <p:ph type="ftr" sz="quarter" idx="11"/>
          </p:nvPr>
        </p:nvSpPr>
        <p:spPr>
          <a:xfrm>
            <a:off x="10248405" y="6492875"/>
            <a:ext cx="1943595" cy="365125"/>
          </a:xfrm>
        </p:spPr>
        <p:txBody>
          <a:bodyPr/>
          <a:lstStyle/>
          <a:p>
            <a:r>
              <a:rPr lang="en-US">
                <a:solidFill>
                  <a:schemeClr val="tx1"/>
                </a:solidFill>
              </a:rPr>
              <a:t>Source: Apple 10-K Report</a:t>
            </a:r>
          </a:p>
        </p:txBody>
      </p:sp>
      <p:sp>
        <p:nvSpPr>
          <p:cNvPr id="9" name="Rectangle 8"/>
          <p:cNvSpPr/>
          <p:nvPr/>
        </p:nvSpPr>
        <p:spPr>
          <a:xfrm>
            <a:off x="819151" y="4324350"/>
            <a:ext cx="9273918" cy="2905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78574" y="4957763"/>
            <a:ext cx="9814493" cy="2233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8168601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xmlns="">
                  <a14:imgLayer r:embed="rId4">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298" y="141357"/>
            <a:ext cx="11197167" cy="707886"/>
          </a:xfrm>
          <a:prstGeom prst="rect">
            <a:avLst/>
          </a:prstGeom>
          <a:noFill/>
        </p:spPr>
        <p:txBody>
          <a:bodyPr wrap="square" rtlCol="0">
            <a:spAutoFit/>
          </a:bodyPr>
          <a:lstStyle/>
          <a:p>
            <a:r>
              <a:rPr lang="en-US" sz="4000">
                <a:solidFill>
                  <a:schemeClr val="bg1"/>
                </a:solidFill>
              </a:rPr>
              <a:t>Statement of Cash Flows: 10-Q (Operating)   </a:t>
            </a:r>
          </a:p>
        </p:txBody>
      </p:sp>
      <p:pic>
        <p:nvPicPr>
          <p:cNvPr id="7" name="Picture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14298" y="1017657"/>
            <a:ext cx="9855200" cy="5448300"/>
          </a:xfrm>
          <a:prstGeom prst="rect">
            <a:avLst/>
          </a:prstGeom>
        </p:spPr>
      </p:pic>
      <p:sp>
        <p:nvSpPr>
          <p:cNvPr id="9" name="Footer Placeholder 1"/>
          <p:cNvSpPr>
            <a:spLocks noGrp="1"/>
          </p:cNvSpPr>
          <p:nvPr>
            <p:ph type="ftr" sz="quarter" idx="11"/>
          </p:nvPr>
        </p:nvSpPr>
        <p:spPr>
          <a:xfrm>
            <a:off x="10248405" y="6492875"/>
            <a:ext cx="1943595" cy="365125"/>
          </a:xfrm>
        </p:spPr>
        <p:txBody>
          <a:bodyPr/>
          <a:lstStyle/>
          <a:p>
            <a:r>
              <a:rPr lang="en-US">
                <a:solidFill>
                  <a:schemeClr val="tx1"/>
                </a:solidFill>
              </a:rPr>
              <a:t>Source: Apple 10-Q Report</a:t>
            </a:r>
          </a:p>
        </p:txBody>
      </p:sp>
      <p:sp>
        <p:nvSpPr>
          <p:cNvPr id="8" name="Rectangle 7"/>
          <p:cNvSpPr/>
          <p:nvPr/>
        </p:nvSpPr>
        <p:spPr>
          <a:xfrm>
            <a:off x="200025" y="1724025"/>
            <a:ext cx="9729129"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285875" y="6096000"/>
            <a:ext cx="8645436"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28415792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xmlns="">
                  <a14:imgLayer r:embed="rId4">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298" y="141357"/>
            <a:ext cx="11197167" cy="707886"/>
          </a:xfrm>
          <a:prstGeom prst="rect">
            <a:avLst/>
          </a:prstGeom>
          <a:noFill/>
        </p:spPr>
        <p:txBody>
          <a:bodyPr wrap="square" rtlCol="0">
            <a:spAutoFit/>
          </a:bodyPr>
          <a:lstStyle/>
          <a:p>
            <a:r>
              <a:rPr lang="en-US" sz="4000">
                <a:solidFill>
                  <a:schemeClr val="bg1"/>
                </a:solidFill>
              </a:rPr>
              <a:t>Statement of Cash Flows: 10-Q (Investing)   </a:t>
            </a:r>
          </a:p>
        </p:txBody>
      </p:sp>
      <p:pic>
        <p:nvPicPr>
          <p:cNvPr id="7" name="Picture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14298" y="2146300"/>
            <a:ext cx="9867900" cy="276860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162798" y="1320800"/>
            <a:ext cx="2819400" cy="825500"/>
          </a:xfrm>
          <a:prstGeom prst="rect">
            <a:avLst/>
          </a:prstGeom>
        </p:spPr>
      </p:pic>
      <p:sp>
        <p:nvSpPr>
          <p:cNvPr id="16" name="Footer Placeholder 1"/>
          <p:cNvSpPr>
            <a:spLocks noGrp="1"/>
          </p:cNvSpPr>
          <p:nvPr>
            <p:ph type="ftr" sz="quarter" idx="11"/>
          </p:nvPr>
        </p:nvSpPr>
        <p:spPr>
          <a:xfrm>
            <a:off x="10248405" y="6492875"/>
            <a:ext cx="1943595" cy="365125"/>
          </a:xfrm>
        </p:spPr>
        <p:txBody>
          <a:bodyPr/>
          <a:lstStyle/>
          <a:p>
            <a:r>
              <a:rPr lang="en-US">
                <a:solidFill>
                  <a:schemeClr val="tx1"/>
                </a:solidFill>
              </a:rPr>
              <a:t>Source: Apple 10-Q Report</a:t>
            </a:r>
          </a:p>
        </p:txBody>
      </p:sp>
      <p:sp>
        <p:nvSpPr>
          <p:cNvPr id="8" name="Rectangle 7"/>
          <p:cNvSpPr/>
          <p:nvPr/>
        </p:nvSpPr>
        <p:spPr>
          <a:xfrm>
            <a:off x="1192632" y="4591050"/>
            <a:ext cx="8759406"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03899315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xmlns="">
                  <a14:imgLayer r:embed="rId4">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298" y="141357"/>
            <a:ext cx="11197167" cy="707886"/>
          </a:xfrm>
          <a:prstGeom prst="rect">
            <a:avLst/>
          </a:prstGeom>
          <a:noFill/>
        </p:spPr>
        <p:txBody>
          <a:bodyPr wrap="square" rtlCol="0">
            <a:spAutoFit/>
          </a:bodyPr>
          <a:lstStyle/>
          <a:p>
            <a:r>
              <a:rPr lang="en-US" sz="4000">
                <a:solidFill>
                  <a:schemeClr val="bg1"/>
                </a:solidFill>
              </a:rPr>
              <a:t>Statement of Cash Flows: 10-Q (Financing)   </a:t>
            </a:r>
          </a:p>
        </p:txBody>
      </p:sp>
      <p:pic>
        <p:nvPicPr>
          <p:cNvPr id="7" name="Picture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14298" y="2055743"/>
            <a:ext cx="9842500" cy="37465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137398" y="1230243"/>
            <a:ext cx="2819400" cy="825500"/>
          </a:xfrm>
          <a:prstGeom prst="rect">
            <a:avLst/>
          </a:prstGeom>
        </p:spPr>
      </p:pic>
      <p:sp>
        <p:nvSpPr>
          <p:cNvPr id="10" name="Footer Placeholder 1"/>
          <p:cNvSpPr>
            <a:spLocks noGrp="1"/>
          </p:cNvSpPr>
          <p:nvPr>
            <p:ph type="ftr" sz="quarter" idx="11"/>
          </p:nvPr>
        </p:nvSpPr>
        <p:spPr>
          <a:xfrm>
            <a:off x="10248405" y="6492875"/>
            <a:ext cx="1943595" cy="365125"/>
          </a:xfrm>
        </p:spPr>
        <p:txBody>
          <a:bodyPr/>
          <a:lstStyle/>
          <a:p>
            <a:r>
              <a:rPr lang="en-US">
                <a:solidFill>
                  <a:schemeClr val="tx1"/>
                </a:solidFill>
              </a:rPr>
              <a:t>Source: Apple 10-Q Report</a:t>
            </a:r>
          </a:p>
        </p:txBody>
      </p:sp>
      <p:sp>
        <p:nvSpPr>
          <p:cNvPr id="9" name="Rectangle 8"/>
          <p:cNvSpPr/>
          <p:nvPr/>
        </p:nvSpPr>
        <p:spPr>
          <a:xfrm>
            <a:off x="1285875" y="3932238"/>
            <a:ext cx="8629262" cy="3159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54361994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298" y="141357"/>
            <a:ext cx="4271965" cy="707886"/>
          </a:xfrm>
          <a:prstGeom prst="rect">
            <a:avLst/>
          </a:prstGeom>
          <a:noFill/>
        </p:spPr>
        <p:txBody>
          <a:bodyPr wrap="square" rtlCol="0">
            <a:spAutoFit/>
          </a:bodyPr>
          <a:lstStyle/>
          <a:p>
            <a:r>
              <a:rPr lang="en-US" sz="4000">
                <a:solidFill>
                  <a:schemeClr val="bg1"/>
                </a:solidFill>
              </a:rPr>
              <a:t>Valuation Measures</a:t>
            </a:r>
          </a:p>
        </p:txBody>
      </p:sp>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14323" y="1181040"/>
            <a:ext cx="8350024" cy="4562535"/>
          </a:xfrm>
          <a:prstGeom prst="rect">
            <a:avLst/>
          </a:prstGeom>
        </p:spPr>
      </p:pic>
    </p:spTree>
    <p:extLst>
      <p:ext uri="{BB962C8B-B14F-4D97-AF65-F5344CB8AC3E}">
        <p14:creationId xmlns:p14="http://schemas.microsoft.com/office/powerpoint/2010/main" xmlns="" val="33459875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7" name="TextBox 6"/>
          <p:cNvSpPr txBox="1"/>
          <p:nvPr/>
        </p:nvSpPr>
        <p:spPr>
          <a:xfrm>
            <a:off x="114300" y="141357"/>
            <a:ext cx="5384800" cy="707886"/>
          </a:xfrm>
          <a:prstGeom prst="rect">
            <a:avLst/>
          </a:prstGeom>
          <a:noFill/>
        </p:spPr>
        <p:txBody>
          <a:bodyPr wrap="square" rtlCol="0">
            <a:spAutoFit/>
          </a:bodyPr>
          <a:lstStyle/>
          <a:p>
            <a:r>
              <a:rPr lang="en-US" sz="4000">
                <a:solidFill>
                  <a:schemeClr val="bg1"/>
                </a:solidFill>
              </a:rPr>
              <a:t>Recommendation</a:t>
            </a:r>
          </a:p>
        </p:txBody>
      </p:sp>
      <p:sp>
        <p:nvSpPr>
          <p:cNvPr id="2" name="TextBox 1"/>
          <p:cNvSpPr txBox="1"/>
          <p:nvPr/>
        </p:nvSpPr>
        <p:spPr>
          <a:xfrm>
            <a:off x="3374232" y="2105561"/>
            <a:ext cx="5443537" cy="2646878"/>
          </a:xfrm>
          <a:prstGeom prst="rect">
            <a:avLst/>
          </a:prstGeom>
          <a:noFill/>
        </p:spPr>
        <p:txBody>
          <a:bodyPr wrap="square" rtlCol="0" anchor="t">
            <a:spAutoFit/>
          </a:bodyPr>
          <a:lstStyle/>
          <a:p>
            <a:r>
              <a:rPr lang="en-US" sz="16600" b="1" dirty="0">
                <a:solidFill>
                  <a:srgbClr val="666666"/>
                </a:solidFill>
              </a:rPr>
              <a:t>HOLD</a:t>
            </a:r>
            <a:r>
              <a:rPr lang="en-US" dirty="0">
                <a:solidFill>
                  <a:srgbClr val="000000"/>
                </a:solidFill>
              </a:rPr>
              <a:t> </a:t>
            </a:r>
            <a:endParaRPr lang="en-US" dirty="0"/>
          </a:p>
        </p:txBody>
      </p:sp>
    </p:spTree>
    <p:extLst>
      <p:ext uri="{BB962C8B-B14F-4D97-AF65-F5344CB8AC3E}">
        <p14:creationId xmlns:p14="http://schemas.microsoft.com/office/powerpoint/2010/main" xmlns="" val="148900340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003A87"/>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55800" y="1311360"/>
            <a:ext cx="9017000" cy="3327127"/>
          </a:xfrm>
          <a:prstGeom prst="rect">
            <a:avLst/>
          </a:prstGeom>
        </p:spPr>
      </p:pic>
    </p:spTree>
    <p:extLst>
      <p:ext uri="{BB962C8B-B14F-4D97-AF65-F5344CB8AC3E}">
        <p14:creationId xmlns:p14="http://schemas.microsoft.com/office/powerpoint/2010/main" xmlns="" val="16843412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image.slidesharecdn.com/08digitalin2017regionaloverviews-wearesocialandhootsuite-v001-170124010014/95/digital-in-2017-global-overview-5-638.jpg?cb=1485484973"/>
          <p:cNvSpPr>
            <a:spLocks noGrp="1" noChangeAspect="1" noChangeArrowheads="1"/>
          </p:cNvSpPr>
          <p:nvPr>
            <p:ph type="title"/>
          </p:nvPr>
        </p:nvSpPr>
        <p:spPr bwMode="auto">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bwMode="auto">
          <a:xfrm>
            <a:off x="0" y="0"/>
            <a:ext cx="12192000" cy="686038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xmlns="" val="135598215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6" name="TextBox 5"/>
          <p:cNvSpPr txBox="1"/>
          <p:nvPr/>
        </p:nvSpPr>
        <p:spPr>
          <a:xfrm>
            <a:off x="1304144" y="3105835"/>
            <a:ext cx="9653666" cy="1015663"/>
          </a:xfrm>
          <a:prstGeom prst="rect">
            <a:avLst/>
          </a:prstGeom>
          <a:noFill/>
        </p:spPr>
        <p:txBody>
          <a:bodyPr wrap="square" rtlCol="0">
            <a:spAutoFit/>
          </a:bodyPr>
          <a:lstStyle/>
          <a:p>
            <a:r>
              <a:rPr lang="en-US" sz="6000" b="1">
                <a:solidFill>
                  <a:srgbClr val="003A87"/>
                </a:solidFill>
                <a:ea typeface="Arial" charset="0"/>
                <a:cs typeface="Arial" charset="0"/>
              </a:rPr>
              <a:t>Stock and Company Overview</a:t>
            </a:r>
          </a:p>
        </p:txBody>
      </p:sp>
    </p:spTree>
    <p:extLst>
      <p:ext uri="{BB962C8B-B14F-4D97-AF65-F5344CB8AC3E}">
        <p14:creationId xmlns:p14="http://schemas.microsoft.com/office/powerpoint/2010/main" xmlns="" val="30966134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7" name="TextBox 6"/>
          <p:cNvSpPr txBox="1"/>
          <p:nvPr/>
        </p:nvSpPr>
        <p:spPr>
          <a:xfrm>
            <a:off x="114300" y="141357"/>
            <a:ext cx="3873084" cy="707886"/>
          </a:xfrm>
          <a:prstGeom prst="rect">
            <a:avLst/>
          </a:prstGeom>
          <a:noFill/>
        </p:spPr>
        <p:txBody>
          <a:bodyPr wrap="square" rtlCol="0">
            <a:spAutoFit/>
          </a:bodyPr>
          <a:lstStyle/>
          <a:p>
            <a:r>
              <a:rPr lang="en-US" sz="4000">
                <a:solidFill>
                  <a:schemeClr val="bg1"/>
                </a:solidFill>
              </a:rPr>
              <a:t>Stock Information </a:t>
            </a:r>
          </a:p>
        </p:txBody>
      </p:sp>
      <p:pic>
        <p:nvPicPr>
          <p:cNvPr id="3" name="Picture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57175" y="1032039"/>
            <a:ext cx="2559452" cy="77658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959100" y="1032039"/>
            <a:ext cx="8788400" cy="7747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57175" y="1962478"/>
            <a:ext cx="4683125" cy="4224993"/>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386387" y="2255160"/>
            <a:ext cx="4776420" cy="3932311"/>
          </a:xfrm>
          <a:prstGeom prst="rect">
            <a:avLst/>
          </a:prstGeom>
        </p:spPr>
      </p:pic>
    </p:spTree>
    <p:extLst>
      <p:ext uri="{BB962C8B-B14F-4D97-AF65-F5344CB8AC3E}">
        <p14:creationId xmlns:p14="http://schemas.microsoft.com/office/powerpoint/2010/main" xmlns="" val="84769320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7" name="TextBox 6"/>
          <p:cNvSpPr txBox="1"/>
          <p:nvPr/>
        </p:nvSpPr>
        <p:spPr>
          <a:xfrm>
            <a:off x="114299" y="141357"/>
            <a:ext cx="8430093" cy="707886"/>
          </a:xfrm>
          <a:prstGeom prst="rect">
            <a:avLst/>
          </a:prstGeom>
          <a:noFill/>
        </p:spPr>
        <p:txBody>
          <a:bodyPr wrap="square" rtlCol="0">
            <a:spAutoFit/>
          </a:bodyPr>
          <a:lstStyle/>
          <a:p>
            <a:r>
              <a:rPr lang="en-US" sz="4000">
                <a:solidFill>
                  <a:schemeClr val="bg1"/>
                </a:solidFill>
              </a:rPr>
              <a:t>Stock Information: 1 Year Performance</a:t>
            </a:r>
          </a:p>
        </p:txBody>
      </p:sp>
      <p:pic>
        <p:nvPicPr>
          <p:cNvPr id="2" name="Picture 1" descr="屏幕快照 2017-03-14 8.52.16 PM.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52589" y="1008946"/>
            <a:ext cx="9435765" cy="5199944"/>
          </a:xfrm>
          <a:prstGeom prst="rect">
            <a:avLst/>
          </a:prstGeom>
        </p:spPr>
      </p:pic>
    </p:spTree>
    <p:extLst>
      <p:ext uri="{BB962C8B-B14F-4D97-AF65-F5344CB8AC3E}">
        <p14:creationId xmlns:p14="http://schemas.microsoft.com/office/powerpoint/2010/main" xmlns="" val="28343902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9" name="TextBox 8"/>
          <p:cNvSpPr txBox="1"/>
          <p:nvPr/>
        </p:nvSpPr>
        <p:spPr>
          <a:xfrm>
            <a:off x="114299" y="141357"/>
            <a:ext cx="8430093" cy="707886"/>
          </a:xfrm>
          <a:prstGeom prst="rect">
            <a:avLst/>
          </a:prstGeom>
          <a:noFill/>
        </p:spPr>
        <p:txBody>
          <a:bodyPr wrap="square" rtlCol="0">
            <a:spAutoFit/>
          </a:bodyPr>
          <a:lstStyle/>
          <a:p>
            <a:r>
              <a:rPr lang="en-US" sz="4000">
                <a:solidFill>
                  <a:schemeClr val="bg1"/>
                </a:solidFill>
              </a:rPr>
              <a:t>Stock Information: 5 Year Performance</a:t>
            </a:r>
          </a:p>
        </p:txBody>
      </p:sp>
      <p:pic>
        <p:nvPicPr>
          <p:cNvPr id="2" name="Picture 1" descr="屏幕快照 2017-03-14 8.53.42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65289" y="1065387"/>
            <a:ext cx="9803408" cy="5411613"/>
          </a:xfrm>
          <a:prstGeom prst="rect">
            <a:avLst/>
          </a:prstGeom>
        </p:spPr>
      </p:pic>
    </p:spTree>
    <p:extLst>
      <p:ext uri="{BB962C8B-B14F-4D97-AF65-F5344CB8AC3E}">
        <p14:creationId xmlns:p14="http://schemas.microsoft.com/office/powerpoint/2010/main" xmlns="" val="2701622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6" name="TextBox 5"/>
          <p:cNvSpPr txBox="1"/>
          <p:nvPr/>
        </p:nvSpPr>
        <p:spPr>
          <a:xfrm>
            <a:off x="114299" y="141357"/>
            <a:ext cx="8430093" cy="707886"/>
          </a:xfrm>
          <a:prstGeom prst="rect">
            <a:avLst/>
          </a:prstGeom>
          <a:noFill/>
        </p:spPr>
        <p:txBody>
          <a:bodyPr wrap="square" rtlCol="0">
            <a:spAutoFit/>
          </a:bodyPr>
          <a:lstStyle/>
          <a:p>
            <a:r>
              <a:rPr lang="en-US" sz="4000">
                <a:solidFill>
                  <a:schemeClr val="bg1"/>
                </a:solidFill>
              </a:rPr>
              <a:t>Stock Information: 10 Year Performance</a:t>
            </a:r>
          </a:p>
        </p:txBody>
      </p:sp>
      <p:pic>
        <p:nvPicPr>
          <p:cNvPr id="2" name="Picture 1" descr="屏幕快照 2017-03-14 8.54.28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23144" y="1137354"/>
            <a:ext cx="9870827" cy="5142089"/>
          </a:xfrm>
          <a:prstGeom prst="rect">
            <a:avLst/>
          </a:prstGeom>
        </p:spPr>
      </p:pic>
    </p:spTree>
    <p:extLst>
      <p:ext uri="{BB962C8B-B14F-4D97-AF65-F5344CB8AC3E}">
        <p14:creationId xmlns:p14="http://schemas.microsoft.com/office/powerpoint/2010/main" xmlns="" val="50065604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6" name="TextBox 5"/>
          <p:cNvSpPr txBox="1"/>
          <p:nvPr/>
        </p:nvSpPr>
        <p:spPr>
          <a:xfrm>
            <a:off x="114299" y="141357"/>
            <a:ext cx="7843839" cy="707886"/>
          </a:xfrm>
          <a:prstGeom prst="rect">
            <a:avLst/>
          </a:prstGeom>
          <a:noFill/>
        </p:spPr>
        <p:txBody>
          <a:bodyPr wrap="square" rtlCol="0">
            <a:spAutoFit/>
          </a:bodyPr>
          <a:lstStyle/>
          <a:p>
            <a:r>
              <a:rPr lang="en-US" sz="4000">
                <a:solidFill>
                  <a:schemeClr val="bg1"/>
                </a:solidFill>
              </a:rPr>
              <a:t>Stock Information: Max Performance</a:t>
            </a:r>
          </a:p>
        </p:txBody>
      </p:sp>
      <p:pic>
        <p:nvPicPr>
          <p:cNvPr id="2" name="Picture 1" descr="屏幕快照 2017-03-14 8.55.13 PM.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10445" y="1106311"/>
            <a:ext cx="9708806" cy="5300133"/>
          </a:xfrm>
          <a:prstGeom prst="rect">
            <a:avLst/>
          </a:prstGeom>
        </p:spPr>
      </p:pic>
    </p:spTree>
    <p:extLst>
      <p:ext uri="{BB962C8B-B14F-4D97-AF65-F5344CB8AC3E}">
        <p14:creationId xmlns:p14="http://schemas.microsoft.com/office/powerpoint/2010/main" xmlns="" val="187893375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6" name="TextBox 5"/>
          <p:cNvSpPr txBox="1"/>
          <p:nvPr/>
        </p:nvSpPr>
        <p:spPr>
          <a:xfrm>
            <a:off x="114299" y="141357"/>
            <a:ext cx="7843839" cy="707886"/>
          </a:xfrm>
          <a:prstGeom prst="rect">
            <a:avLst/>
          </a:prstGeom>
          <a:noFill/>
        </p:spPr>
        <p:txBody>
          <a:bodyPr wrap="square" rtlCol="0">
            <a:spAutoFit/>
          </a:bodyPr>
          <a:lstStyle/>
          <a:p>
            <a:r>
              <a:rPr lang="en-US" sz="4000" dirty="0" smtClean="0">
                <a:solidFill>
                  <a:schemeClr val="bg1"/>
                </a:solidFill>
              </a:rPr>
              <a:t>Microsoft Performance Comparison</a:t>
            </a:r>
            <a:endParaRPr lang="en-US" sz="40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42913" y="1214437"/>
            <a:ext cx="9077325" cy="4771414"/>
          </a:xfrm>
          <a:prstGeom prst="rect">
            <a:avLst/>
          </a:prstGeom>
        </p:spPr>
      </p:pic>
    </p:spTree>
    <p:extLst>
      <p:ext uri="{BB962C8B-B14F-4D97-AF65-F5344CB8AC3E}">
        <p14:creationId xmlns:p14="http://schemas.microsoft.com/office/powerpoint/2010/main" xmlns="" val="5744212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6" name="TextBox 5"/>
          <p:cNvSpPr txBox="1"/>
          <p:nvPr/>
        </p:nvSpPr>
        <p:spPr>
          <a:xfrm>
            <a:off x="114300" y="141357"/>
            <a:ext cx="5886450" cy="707886"/>
          </a:xfrm>
          <a:prstGeom prst="rect">
            <a:avLst/>
          </a:prstGeom>
          <a:noFill/>
        </p:spPr>
        <p:txBody>
          <a:bodyPr wrap="square" rtlCol="0">
            <a:spAutoFit/>
          </a:bodyPr>
          <a:lstStyle/>
          <a:p>
            <a:r>
              <a:rPr lang="en-US" sz="4000" smtClean="0">
                <a:solidFill>
                  <a:schemeClr val="bg1"/>
                </a:solidFill>
              </a:rPr>
              <a:t>Share Repurchase Program </a:t>
            </a:r>
            <a:endParaRPr lang="en-US" sz="4000">
              <a:solidFill>
                <a:schemeClr val="bg1"/>
              </a:solidFill>
            </a:endParaRPr>
          </a:p>
        </p:txBody>
      </p:sp>
      <p:pic>
        <p:nvPicPr>
          <p:cNvPr id="7" name="Shape 1470"/>
          <p:cNvPicPr preferRelativeResize="0">
            <a:picLocks noGrp="1"/>
          </p:cNvPicPr>
          <p:nvPr>
            <p:ph idx="1"/>
          </p:nvPr>
        </p:nvPicPr>
        <p:blipFill rotWithShape="1">
          <a:blip r:embed="rId3">
            <a:alphaModFix/>
          </a:blip>
          <a:srcRect/>
          <a:stretch/>
        </p:blipFill>
        <p:spPr>
          <a:xfrm>
            <a:off x="242888" y="1128713"/>
            <a:ext cx="9178594" cy="5048250"/>
          </a:xfrm>
          <a:prstGeom prst="rect">
            <a:avLst/>
          </a:prstGeom>
          <a:noFill/>
          <a:ln>
            <a:noFill/>
          </a:ln>
        </p:spPr>
      </p:pic>
    </p:spTree>
    <p:extLst>
      <p:ext uri="{BB962C8B-B14F-4D97-AF65-F5344CB8AC3E}">
        <p14:creationId xmlns:p14="http://schemas.microsoft.com/office/powerpoint/2010/main" xmlns="" val="83056040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6" name="TextBox 5"/>
          <p:cNvSpPr txBox="1"/>
          <p:nvPr/>
        </p:nvSpPr>
        <p:spPr>
          <a:xfrm>
            <a:off x="114299" y="141357"/>
            <a:ext cx="7843839" cy="707886"/>
          </a:xfrm>
          <a:prstGeom prst="rect">
            <a:avLst/>
          </a:prstGeom>
          <a:noFill/>
        </p:spPr>
        <p:txBody>
          <a:bodyPr wrap="square" rtlCol="0">
            <a:spAutoFit/>
          </a:bodyPr>
          <a:lstStyle/>
          <a:p>
            <a:r>
              <a:rPr lang="en-US" sz="4000" dirty="0" smtClean="0">
                <a:solidFill>
                  <a:schemeClr val="bg1"/>
                </a:solidFill>
              </a:rPr>
              <a:t>Microsoft Share Structure </a:t>
            </a:r>
            <a:endParaRPr lang="en-US" sz="4000" dirty="0">
              <a:solidFill>
                <a:schemeClr val="bg1"/>
              </a:solidFill>
            </a:endParaRPr>
          </a:p>
        </p:txBody>
      </p:sp>
      <p:sp>
        <p:nvSpPr>
          <p:cNvPr id="7" name="Title 1"/>
          <p:cNvSpPr>
            <a:spLocks noGrp="1"/>
          </p:cNvSpPr>
          <p:nvPr>
            <p:ph idx="1"/>
          </p:nvPr>
        </p:nvSpPr>
        <p:spPr>
          <a:xfrm>
            <a:off x="372533" y="1204736"/>
            <a:ext cx="10515600" cy="5469820"/>
          </a:xfrm>
        </p:spPr>
        <p:txBody>
          <a:bodyPr/>
          <a:lstStyle/>
          <a:p>
            <a:pPr>
              <a:buFont typeface="Wingdings" charset="2"/>
              <a:buChar char="§"/>
            </a:pPr>
            <a:r>
              <a:rPr lang="en-CA" dirty="0" smtClean="0"/>
              <a:t>As </a:t>
            </a:r>
            <a:r>
              <a:rPr lang="en-CA" dirty="0"/>
              <a:t>of January 20, 2017, there were 7,727,529,820 shares of common stock </a:t>
            </a:r>
            <a:r>
              <a:rPr lang="en-CA" dirty="0" smtClean="0"/>
              <a:t>outstanding</a:t>
            </a:r>
          </a:p>
          <a:p>
            <a:pPr>
              <a:buFont typeface="Wingdings" charset="2"/>
              <a:buChar char="§"/>
            </a:pPr>
            <a:r>
              <a:rPr lang="en-CA" dirty="0" smtClean="0"/>
              <a:t>Major Holders Breakdown</a:t>
            </a:r>
            <a:endParaRPr lang="en-CA" dirty="0"/>
          </a:p>
          <a:p>
            <a:pPr lvl="1">
              <a:buFont typeface="Wingdings" charset="2"/>
              <a:buChar char="Ø"/>
            </a:pPr>
            <a:endParaRPr lang="en-US" dirty="0"/>
          </a:p>
        </p:txBody>
      </p:sp>
      <p:pic>
        <p:nvPicPr>
          <p:cNvPr id="8" name="Picture 7" descr="屏幕快照 2017-03-14 9.11.10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368776" y="2737553"/>
            <a:ext cx="7066463" cy="3245557"/>
          </a:xfrm>
          <a:prstGeom prst="rect">
            <a:avLst/>
          </a:prstGeom>
        </p:spPr>
      </p:pic>
    </p:spTree>
    <p:extLst>
      <p:ext uri="{BB962C8B-B14F-4D97-AF65-F5344CB8AC3E}">
        <p14:creationId xmlns:p14="http://schemas.microsoft.com/office/powerpoint/2010/main" xmlns="" val="369099913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6" name="TextBox 5"/>
          <p:cNvSpPr txBox="1"/>
          <p:nvPr/>
        </p:nvSpPr>
        <p:spPr>
          <a:xfrm>
            <a:off x="114299" y="141357"/>
            <a:ext cx="9286875" cy="707886"/>
          </a:xfrm>
          <a:prstGeom prst="rect">
            <a:avLst/>
          </a:prstGeom>
          <a:noFill/>
        </p:spPr>
        <p:txBody>
          <a:bodyPr wrap="square" rtlCol="0">
            <a:spAutoFit/>
          </a:bodyPr>
          <a:lstStyle/>
          <a:p>
            <a:r>
              <a:rPr lang="en-US" sz="4000" dirty="0">
                <a:solidFill>
                  <a:schemeClr val="bg1"/>
                </a:solidFill>
              </a:rPr>
              <a:t>Top Shareholders’: Institutional Ownership</a:t>
            </a:r>
          </a:p>
        </p:txBody>
      </p:sp>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299" y="1017657"/>
            <a:ext cx="6809015" cy="5687026"/>
          </a:xfrm>
          <a:prstGeom prst="rect">
            <a:avLst/>
          </a:prstGeom>
        </p:spPr>
      </p:pic>
    </p:spTree>
    <p:extLst>
      <p:ext uri="{BB962C8B-B14F-4D97-AF65-F5344CB8AC3E}">
        <p14:creationId xmlns:p14="http://schemas.microsoft.com/office/powerpoint/2010/main" xmlns="" val="1344960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0"/>
            <a:ext cx="12192000" cy="6849669"/>
          </a:xfrm>
        </p:spPr>
      </p:pic>
    </p:spTree>
    <p:extLst>
      <p:ext uri="{BB962C8B-B14F-4D97-AF65-F5344CB8AC3E}">
        <p14:creationId xmlns:p14="http://schemas.microsoft.com/office/powerpoint/2010/main" xmlns="" val="89553308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6" name="TextBox 5"/>
          <p:cNvSpPr txBox="1"/>
          <p:nvPr/>
        </p:nvSpPr>
        <p:spPr>
          <a:xfrm>
            <a:off x="114299" y="141357"/>
            <a:ext cx="9286875" cy="707886"/>
          </a:xfrm>
          <a:prstGeom prst="rect">
            <a:avLst/>
          </a:prstGeom>
          <a:noFill/>
        </p:spPr>
        <p:txBody>
          <a:bodyPr wrap="square" rtlCol="0">
            <a:spAutoFit/>
          </a:bodyPr>
          <a:lstStyle/>
          <a:p>
            <a:r>
              <a:rPr lang="en-US" sz="4000" dirty="0">
                <a:solidFill>
                  <a:schemeClr val="bg1"/>
                </a:solidFill>
              </a:rPr>
              <a:t>Top Shareholders’: Institutional Ownership</a:t>
            </a:r>
          </a:p>
        </p:txBody>
      </p:sp>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299" y="1146629"/>
            <a:ext cx="10058400" cy="4795723"/>
          </a:xfrm>
          <a:prstGeom prst="rect">
            <a:avLst/>
          </a:prstGeom>
        </p:spPr>
      </p:pic>
    </p:spTree>
    <p:extLst>
      <p:ext uri="{BB962C8B-B14F-4D97-AF65-F5344CB8AC3E}">
        <p14:creationId xmlns:p14="http://schemas.microsoft.com/office/powerpoint/2010/main" xmlns="" val="196321438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14299" y="1165225"/>
            <a:ext cx="10515600" cy="3063875"/>
          </a:xfrm>
        </p:spPr>
        <p:txBody>
          <a:bodyPr>
            <a:normAutofit lnSpcReduction="10000"/>
          </a:bodyPr>
          <a:lstStyle/>
          <a:p>
            <a:pPr marL="0" indent="0">
              <a:buNone/>
            </a:pPr>
            <a:r>
              <a:rPr kumimoji="1" lang="en-GB" altLang="zh-CN" b="1" dirty="0"/>
              <a:t>Mission</a:t>
            </a:r>
          </a:p>
          <a:p>
            <a:pPr lvl="1">
              <a:buFont typeface="Wingdings" charset="2"/>
              <a:buChar char="§"/>
            </a:pPr>
            <a:r>
              <a:rPr lang="en-CA" altLang="zh-CN" sz="2800" dirty="0"/>
              <a:t>Empower every person and every organization on the planet to achieve more</a:t>
            </a:r>
            <a:endParaRPr kumimoji="1" lang="en-GB" altLang="zh-CN" sz="2800" dirty="0"/>
          </a:p>
          <a:p>
            <a:pPr lvl="1">
              <a:buFont typeface="Wingdings" charset="2"/>
              <a:buChar char="§"/>
            </a:pPr>
            <a:endParaRPr kumimoji="1" lang="en-GB" altLang="zh-CN" sz="2800" dirty="0"/>
          </a:p>
          <a:p>
            <a:pPr marL="0" indent="0">
              <a:buNone/>
            </a:pPr>
            <a:r>
              <a:rPr kumimoji="1" lang="en-GB" altLang="zh-CN" b="1" dirty="0"/>
              <a:t>Strategy</a:t>
            </a:r>
          </a:p>
          <a:p>
            <a:pPr lvl="1">
              <a:buFont typeface="Wingdings" charset="2"/>
              <a:buChar char="§"/>
            </a:pPr>
            <a:r>
              <a:rPr lang="en-CA" altLang="zh-CN" sz="2800" dirty="0"/>
              <a:t>Build best-in-class platforms and productivity services for a mobile-first, cloud-first world</a:t>
            </a:r>
          </a:p>
        </p:txBody>
      </p:sp>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6" name="TextBox 5"/>
          <p:cNvSpPr txBox="1"/>
          <p:nvPr/>
        </p:nvSpPr>
        <p:spPr>
          <a:xfrm>
            <a:off x="114299" y="141357"/>
            <a:ext cx="8430093" cy="707886"/>
          </a:xfrm>
          <a:prstGeom prst="rect">
            <a:avLst/>
          </a:prstGeom>
          <a:noFill/>
        </p:spPr>
        <p:txBody>
          <a:bodyPr wrap="square" rtlCol="0">
            <a:spAutoFit/>
          </a:bodyPr>
          <a:lstStyle/>
          <a:p>
            <a:r>
              <a:rPr lang="en-US" sz="4000">
                <a:solidFill>
                  <a:schemeClr val="bg1"/>
                </a:solidFill>
              </a:rPr>
              <a:t>Mission and Strategy</a:t>
            </a:r>
          </a:p>
        </p:txBody>
      </p:sp>
    </p:spTree>
    <p:extLst>
      <p:ext uri="{BB962C8B-B14F-4D97-AF65-F5344CB8AC3E}">
        <p14:creationId xmlns:p14="http://schemas.microsoft.com/office/powerpoint/2010/main" xmlns="" val="71899343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6" name="TextBox 5"/>
          <p:cNvSpPr txBox="1"/>
          <p:nvPr/>
        </p:nvSpPr>
        <p:spPr>
          <a:xfrm>
            <a:off x="1779952" y="3105835"/>
            <a:ext cx="8632096" cy="1015663"/>
          </a:xfrm>
          <a:prstGeom prst="rect">
            <a:avLst/>
          </a:prstGeom>
          <a:noFill/>
        </p:spPr>
        <p:txBody>
          <a:bodyPr wrap="square" rtlCol="0">
            <a:spAutoFit/>
          </a:bodyPr>
          <a:lstStyle/>
          <a:p>
            <a:r>
              <a:rPr lang="en-US" sz="6000" b="1">
                <a:solidFill>
                  <a:srgbClr val="003A87"/>
                </a:solidFill>
                <a:ea typeface="Arial" charset="0"/>
                <a:cs typeface="Arial" charset="0"/>
              </a:rPr>
              <a:t>History and Management</a:t>
            </a:r>
          </a:p>
        </p:txBody>
      </p:sp>
    </p:spTree>
    <p:extLst>
      <p:ext uri="{BB962C8B-B14F-4D97-AF65-F5344CB8AC3E}">
        <p14:creationId xmlns:p14="http://schemas.microsoft.com/office/powerpoint/2010/main" xmlns="" val="175846553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14299" y="1017657"/>
            <a:ext cx="12077701" cy="5218043"/>
          </a:xfrm>
        </p:spPr>
        <p:txBody>
          <a:bodyPr>
            <a:normAutofit fontScale="32500" lnSpcReduction="20000"/>
          </a:bodyPr>
          <a:lstStyle/>
          <a:p>
            <a:pPr marL="0" indent="0">
              <a:buNone/>
            </a:pPr>
            <a:r>
              <a:rPr kumimoji="1" lang="en-GB" altLang="zh-CN" sz="8000" b="1"/>
              <a:t>1975 </a:t>
            </a:r>
          </a:p>
          <a:p>
            <a:pPr lvl="1">
              <a:buFont typeface="Wingdings" charset="2"/>
              <a:buChar char="§"/>
            </a:pPr>
            <a:r>
              <a:rPr kumimoji="1" lang="en-GB" altLang="zh-CN" sz="6800"/>
              <a:t>Microsoft founded </a:t>
            </a:r>
          </a:p>
          <a:p>
            <a:pPr marL="0" indent="0">
              <a:buNone/>
            </a:pPr>
            <a:r>
              <a:rPr lang="en-US" altLang="zh-CN" sz="8000" b="1"/>
              <a:t>1981</a:t>
            </a:r>
            <a:r>
              <a:rPr lang="en-US" altLang="zh-CN" sz="8000"/>
              <a:t> </a:t>
            </a:r>
          </a:p>
          <a:p>
            <a:pPr lvl="1">
              <a:buFont typeface="Wingdings" charset="2"/>
              <a:buChar char="§"/>
            </a:pPr>
            <a:r>
              <a:rPr lang="en-US" altLang="zh-CN" sz="6800"/>
              <a:t>Microsoft incorporates</a:t>
            </a:r>
          </a:p>
          <a:p>
            <a:pPr lvl="1">
              <a:buFont typeface="Wingdings" charset="2"/>
              <a:buChar char="§"/>
            </a:pPr>
            <a:r>
              <a:rPr lang="en-US" altLang="zh-CN" sz="6800"/>
              <a:t>IBM introduces its personal computer MS-DOS 1.0</a:t>
            </a:r>
          </a:p>
          <a:p>
            <a:pPr marL="0" indent="0">
              <a:buNone/>
            </a:pPr>
            <a:r>
              <a:rPr lang="en-US" altLang="zh-CN" sz="8000" b="1"/>
              <a:t>1986</a:t>
            </a:r>
          </a:p>
          <a:p>
            <a:pPr lvl="1">
              <a:buFont typeface="Wingdings" charset="2"/>
              <a:buChar char="§"/>
            </a:pPr>
            <a:r>
              <a:rPr lang="en-US" altLang="zh-CN" sz="6800"/>
              <a:t>Microsoft stock goes public</a:t>
            </a:r>
          </a:p>
          <a:p>
            <a:pPr marL="0" indent="0">
              <a:buNone/>
            </a:pPr>
            <a:r>
              <a:rPr lang="en-US" altLang="zh-CN" sz="8000" b="1"/>
              <a:t>1990</a:t>
            </a:r>
            <a:r>
              <a:rPr lang="en-US" altLang="zh-CN" sz="8000"/>
              <a:t> </a:t>
            </a:r>
          </a:p>
          <a:p>
            <a:pPr lvl="1">
              <a:buFont typeface="Wingdings" charset="2"/>
              <a:buChar char="§"/>
            </a:pPr>
            <a:r>
              <a:rPr lang="en-US" altLang="zh-CN" sz="6800"/>
              <a:t>launches Windows 3.0</a:t>
            </a:r>
          </a:p>
          <a:p>
            <a:pPr marL="0" indent="0">
              <a:buNone/>
            </a:pPr>
            <a:r>
              <a:rPr lang="en-US" altLang="zh-CN" sz="8000" b="1"/>
              <a:t>1995</a:t>
            </a:r>
          </a:p>
          <a:p>
            <a:pPr lvl="1">
              <a:buFont typeface="Wingdings" charset="2"/>
              <a:buChar char="§"/>
            </a:pPr>
            <a:r>
              <a:rPr lang="en-US" altLang="zh-CN" sz="6800"/>
              <a:t>launches Windows 95</a:t>
            </a:r>
          </a:p>
          <a:p>
            <a:pPr marL="0" indent="0">
              <a:buNone/>
            </a:pPr>
            <a:r>
              <a:rPr lang="en-US" altLang="zh-CN" sz="8000" b="1"/>
              <a:t>1998</a:t>
            </a:r>
            <a:r>
              <a:rPr lang="en-US" altLang="zh-CN" sz="8000"/>
              <a:t> </a:t>
            </a:r>
          </a:p>
          <a:p>
            <a:pPr lvl="1">
              <a:buFont typeface="Wingdings" charset="2"/>
              <a:buChar char="§"/>
            </a:pPr>
            <a:r>
              <a:rPr lang="en-US" altLang="zh-CN" sz="6800"/>
              <a:t>launches Windows 98</a:t>
            </a:r>
          </a:p>
          <a:p>
            <a:pPr marL="0" indent="0">
              <a:buNone/>
            </a:pPr>
            <a:r>
              <a:rPr lang="en-US" altLang="zh-CN" sz="8000" b="1"/>
              <a:t>2000</a:t>
            </a:r>
            <a:r>
              <a:rPr lang="en-US" altLang="zh-CN" sz="8000"/>
              <a:t> </a:t>
            </a:r>
          </a:p>
          <a:p>
            <a:pPr lvl="1">
              <a:buFont typeface="Wingdings" charset="2"/>
              <a:buChar char="§"/>
            </a:pPr>
            <a:r>
              <a:rPr lang="en-US" altLang="zh-CN" sz="6800"/>
              <a:t>launches Windows 2000</a:t>
            </a:r>
          </a:p>
          <a:p>
            <a:pPr marL="0" indent="0">
              <a:buNone/>
            </a:pPr>
            <a:endParaRPr lang="en-US" altLang="zh-CN"/>
          </a:p>
          <a:p>
            <a:endParaRPr kumimoji="1" lang="zh-CN" altLang="en-US"/>
          </a:p>
        </p:txBody>
      </p:sp>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6" name="TextBox 5"/>
          <p:cNvSpPr txBox="1"/>
          <p:nvPr/>
        </p:nvSpPr>
        <p:spPr>
          <a:xfrm>
            <a:off x="114299" y="141357"/>
            <a:ext cx="8430093" cy="707886"/>
          </a:xfrm>
          <a:prstGeom prst="rect">
            <a:avLst/>
          </a:prstGeom>
          <a:noFill/>
        </p:spPr>
        <p:txBody>
          <a:bodyPr wrap="square" rtlCol="0">
            <a:spAutoFit/>
          </a:bodyPr>
          <a:lstStyle/>
          <a:p>
            <a:r>
              <a:rPr lang="en-US" sz="4000">
                <a:solidFill>
                  <a:schemeClr val="bg1"/>
                </a:solidFill>
              </a:rPr>
              <a:t>Development Timeline</a:t>
            </a:r>
          </a:p>
        </p:txBody>
      </p:sp>
    </p:spTree>
    <p:extLst>
      <p:ext uri="{BB962C8B-B14F-4D97-AF65-F5344CB8AC3E}">
        <p14:creationId xmlns:p14="http://schemas.microsoft.com/office/powerpoint/2010/main" xmlns="" val="80918384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14299" y="1024007"/>
            <a:ext cx="12077701" cy="5833993"/>
          </a:xfrm>
        </p:spPr>
        <p:txBody>
          <a:bodyPr>
            <a:normAutofit fontScale="25000" lnSpcReduction="20000"/>
          </a:bodyPr>
          <a:lstStyle/>
          <a:p>
            <a:pPr marL="0" indent="0">
              <a:buNone/>
            </a:pPr>
            <a:r>
              <a:rPr lang="en-US" altLang="zh-CN" sz="10400" b="1">
                <a:solidFill>
                  <a:srgbClr val="000000"/>
                </a:solidFill>
              </a:rPr>
              <a:t>2001</a:t>
            </a:r>
            <a:r>
              <a:rPr lang="en-US" altLang="zh-CN" sz="10400">
                <a:solidFill>
                  <a:srgbClr val="000000"/>
                </a:solidFill>
              </a:rPr>
              <a:t> </a:t>
            </a:r>
          </a:p>
          <a:p>
            <a:pPr lvl="1">
              <a:buFont typeface="Wingdings" charset="2"/>
              <a:buChar char="§"/>
            </a:pPr>
            <a:r>
              <a:rPr lang="en-US" altLang="zh-CN" sz="10400">
                <a:solidFill>
                  <a:srgbClr val="000000"/>
                </a:solidFill>
              </a:rPr>
              <a:t>launches Office XP and Xbox </a:t>
            </a:r>
          </a:p>
          <a:p>
            <a:pPr marL="0" indent="0">
              <a:buNone/>
            </a:pPr>
            <a:r>
              <a:rPr lang="en-US" altLang="zh-CN" sz="10400" b="1">
                <a:solidFill>
                  <a:srgbClr val="000000"/>
                </a:solidFill>
              </a:rPr>
              <a:t>2005</a:t>
            </a:r>
            <a:r>
              <a:rPr lang="en-US" altLang="zh-CN" sz="10400">
                <a:solidFill>
                  <a:srgbClr val="000000"/>
                </a:solidFill>
              </a:rPr>
              <a:t> </a:t>
            </a:r>
          </a:p>
          <a:p>
            <a:pPr lvl="1">
              <a:buFont typeface="Wingdings" charset="2"/>
              <a:buChar char="§"/>
            </a:pPr>
            <a:r>
              <a:rPr lang="en-US" altLang="zh-CN" sz="10400">
                <a:solidFill>
                  <a:srgbClr val="000000"/>
                </a:solidFill>
              </a:rPr>
              <a:t>launches Xbox 360</a:t>
            </a:r>
          </a:p>
          <a:p>
            <a:pPr marL="0" indent="0">
              <a:buNone/>
            </a:pPr>
            <a:r>
              <a:rPr lang="en-US" altLang="zh-CN" sz="10400" b="1">
                <a:solidFill>
                  <a:srgbClr val="000000"/>
                </a:solidFill>
              </a:rPr>
              <a:t>2007</a:t>
            </a:r>
            <a:r>
              <a:rPr lang="en-US" altLang="zh-CN" sz="10400">
                <a:solidFill>
                  <a:srgbClr val="000000"/>
                </a:solidFill>
              </a:rPr>
              <a:t> </a:t>
            </a:r>
          </a:p>
          <a:p>
            <a:pPr lvl="1">
              <a:buFont typeface="Wingdings" charset="2"/>
              <a:buChar char="§"/>
            </a:pPr>
            <a:r>
              <a:rPr lang="en-US" altLang="zh-CN" sz="10400">
                <a:solidFill>
                  <a:srgbClr val="000000"/>
                </a:solidFill>
              </a:rPr>
              <a:t>launches Windows Vista</a:t>
            </a:r>
          </a:p>
          <a:p>
            <a:pPr marL="0" indent="0">
              <a:buNone/>
            </a:pPr>
            <a:r>
              <a:rPr lang="en-US" altLang="zh-CN" sz="10400" b="1">
                <a:solidFill>
                  <a:srgbClr val="000000"/>
                </a:solidFill>
              </a:rPr>
              <a:t>2009</a:t>
            </a:r>
            <a:r>
              <a:rPr lang="en-US" altLang="zh-CN" sz="10400">
                <a:solidFill>
                  <a:srgbClr val="000000"/>
                </a:solidFill>
              </a:rPr>
              <a:t> </a:t>
            </a:r>
          </a:p>
          <a:p>
            <a:pPr lvl="1">
              <a:buFont typeface="Wingdings" charset="2"/>
              <a:buChar char="§"/>
            </a:pPr>
            <a:r>
              <a:rPr lang="en-US" altLang="zh-CN" sz="10400">
                <a:solidFill>
                  <a:srgbClr val="000000"/>
                </a:solidFill>
              </a:rPr>
              <a:t>launches Windows 7</a:t>
            </a:r>
          </a:p>
          <a:p>
            <a:pPr marL="0" indent="0">
              <a:buNone/>
            </a:pPr>
            <a:r>
              <a:rPr lang="en-US" altLang="zh-CN" sz="10400" b="1">
                <a:solidFill>
                  <a:srgbClr val="000000"/>
                </a:solidFill>
              </a:rPr>
              <a:t>2010</a:t>
            </a:r>
          </a:p>
          <a:p>
            <a:pPr lvl="1">
              <a:buFont typeface="Wingdings" charset="2"/>
              <a:buChar char="§"/>
            </a:pPr>
            <a:r>
              <a:rPr lang="en-US" altLang="zh-CN" sz="10400">
                <a:solidFill>
                  <a:srgbClr val="000000"/>
                </a:solidFill>
              </a:rPr>
              <a:t>launches general availability of Office</a:t>
            </a:r>
          </a:p>
          <a:p>
            <a:pPr lvl="1">
              <a:buFont typeface="Wingdings" charset="2"/>
              <a:buChar char="§"/>
            </a:pPr>
            <a:r>
              <a:rPr lang="en-US" altLang="zh-CN" sz="10400">
                <a:solidFill>
                  <a:srgbClr val="000000"/>
                </a:solidFill>
              </a:rPr>
              <a:t>launches Kinect for Xbox 360</a:t>
            </a:r>
          </a:p>
          <a:p>
            <a:pPr lvl="1">
              <a:buFont typeface="Wingdings" charset="2"/>
              <a:buChar char="§"/>
            </a:pPr>
            <a:r>
              <a:rPr lang="en-US" altLang="zh-CN" sz="10400">
                <a:solidFill>
                  <a:srgbClr val="000000"/>
                </a:solidFill>
              </a:rPr>
              <a:t>launches Windows Phone 7</a:t>
            </a:r>
          </a:p>
          <a:p>
            <a:pPr marL="0" indent="0">
              <a:buNone/>
            </a:pPr>
            <a:r>
              <a:rPr lang="en-US" altLang="zh-CN" sz="10400" b="1">
                <a:solidFill>
                  <a:srgbClr val="000000"/>
                </a:solidFill>
              </a:rPr>
              <a:t>2011</a:t>
            </a:r>
          </a:p>
          <a:p>
            <a:pPr lvl="1">
              <a:buFont typeface="Wingdings" charset="2"/>
              <a:buChar char="§"/>
            </a:pPr>
            <a:r>
              <a:rPr lang="en-US" altLang="zh-CN" sz="10400">
                <a:solidFill>
                  <a:srgbClr val="000000"/>
                </a:solidFill>
              </a:rPr>
              <a:t>launches Office 365</a:t>
            </a:r>
          </a:p>
          <a:p>
            <a:pPr lvl="1">
              <a:buFont typeface="Wingdings" charset="2"/>
              <a:buChar char="§"/>
            </a:pPr>
            <a:r>
              <a:rPr lang="en-US" altLang="zh-CN" sz="10400">
                <a:solidFill>
                  <a:srgbClr val="000000"/>
                </a:solidFill>
              </a:rPr>
              <a:t>Microsoft closes its acquisition of Skype</a:t>
            </a:r>
            <a:r>
              <a:rPr lang="en-US" altLang="zh-CN" sz="6800">
                <a:solidFill>
                  <a:srgbClr val="000000"/>
                </a:solidFill>
              </a:rPr>
              <a:t/>
            </a:r>
            <a:br>
              <a:rPr lang="en-US" altLang="zh-CN" sz="6800">
                <a:solidFill>
                  <a:srgbClr val="000000"/>
                </a:solidFill>
              </a:rPr>
            </a:br>
            <a:endParaRPr lang="en-US" altLang="zh-CN" sz="6800">
              <a:solidFill>
                <a:srgbClr val="000000"/>
              </a:solidFill>
            </a:endParaRPr>
          </a:p>
          <a:p>
            <a:endParaRPr kumimoji="1" lang="zh-CN" altLang="en-US"/>
          </a:p>
        </p:txBody>
      </p:sp>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6" name="TextBox 5"/>
          <p:cNvSpPr txBox="1"/>
          <p:nvPr/>
        </p:nvSpPr>
        <p:spPr>
          <a:xfrm>
            <a:off x="114299" y="141357"/>
            <a:ext cx="8430093" cy="707886"/>
          </a:xfrm>
          <a:prstGeom prst="rect">
            <a:avLst/>
          </a:prstGeom>
          <a:noFill/>
        </p:spPr>
        <p:txBody>
          <a:bodyPr wrap="square" rtlCol="0">
            <a:spAutoFit/>
          </a:bodyPr>
          <a:lstStyle/>
          <a:p>
            <a:r>
              <a:rPr lang="en-US" sz="4000">
                <a:solidFill>
                  <a:schemeClr val="bg1"/>
                </a:solidFill>
              </a:rPr>
              <a:t>Development Timeline</a:t>
            </a:r>
          </a:p>
        </p:txBody>
      </p:sp>
    </p:spTree>
    <p:extLst>
      <p:ext uri="{BB962C8B-B14F-4D97-AF65-F5344CB8AC3E}">
        <p14:creationId xmlns:p14="http://schemas.microsoft.com/office/powerpoint/2010/main" xmlns="" val="150058150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1017657"/>
            <a:ext cx="11353800" cy="5159306"/>
          </a:xfrm>
        </p:spPr>
        <p:txBody>
          <a:bodyPr>
            <a:normAutofit fontScale="92500" lnSpcReduction="10000"/>
          </a:bodyPr>
          <a:lstStyle/>
          <a:p>
            <a:pPr marL="0" indent="0">
              <a:buNone/>
            </a:pPr>
            <a:r>
              <a:rPr lang="en-US" altLang="zh-CN" sz="2600" b="1" dirty="0">
                <a:solidFill>
                  <a:srgbClr val="000000"/>
                </a:solidFill>
              </a:rPr>
              <a:t>2012</a:t>
            </a:r>
            <a:r>
              <a:rPr lang="en-US" altLang="zh-CN" sz="2600" dirty="0">
                <a:solidFill>
                  <a:srgbClr val="000000"/>
                </a:solidFill>
              </a:rPr>
              <a:t> </a:t>
            </a:r>
          </a:p>
          <a:p>
            <a:pPr lvl="1">
              <a:buFont typeface="Wingdings" charset="2"/>
              <a:buChar char="§"/>
            </a:pPr>
            <a:r>
              <a:rPr lang="en-US" altLang="zh-CN" sz="2600" dirty="0">
                <a:solidFill>
                  <a:srgbClr val="000000"/>
                </a:solidFill>
              </a:rPr>
              <a:t>Microsoft launches Windows 8 and Microsoft Surface</a:t>
            </a:r>
          </a:p>
          <a:p>
            <a:endParaRPr lang="en-US" altLang="zh-CN" sz="2600" dirty="0">
              <a:solidFill>
                <a:srgbClr val="000000"/>
              </a:solidFill>
            </a:endParaRPr>
          </a:p>
          <a:p>
            <a:pPr marL="0" indent="0">
              <a:buNone/>
            </a:pPr>
            <a:r>
              <a:rPr lang="en-US" altLang="zh-CN" sz="2600" b="1" dirty="0">
                <a:solidFill>
                  <a:srgbClr val="000000"/>
                </a:solidFill>
              </a:rPr>
              <a:t>2013</a:t>
            </a:r>
            <a:r>
              <a:rPr lang="en-US" altLang="zh-CN" sz="2600" dirty="0">
                <a:solidFill>
                  <a:srgbClr val="000000"/>
                </a:solidFill>
              </a:rPr>
              <a:t> </a:t>
            </a:r>
          </a:p>
          <a:p>
            <a:pPr lvl="1">
              <a:buFont typeface="Wingdings" charset="2"/>
              <a:buChar char="§"/>
            </a:pPr>
            <a:r>
              <a:rPr lang="en-US" altLang="zh-CN" sz="2600" dirty="0">
                <a:solidFill>
                  <a:srgbClr val="000000"/>
                </a:solidFill>
              </a:rPr>
              <a:t>L</a:t>
            </a:r>
            <a:r>
              <a:rPr lang="en-US" altLang="zh-CN" sz="2600" dirty="0" smtClean="0">
                <a:solidFill>
                  <a:srgbClr val="000000"/>
                </a:solidFill>
              </a:rPr>
              <a:t>aunches </a:t>
            </a:r>
            <a:r>
              <a:rPr lang="en-US" altLang="zh-CN" sz="2600" dirty="0">
                <a:solidFill>
                  <a:srgbClr val="000000"/>
                </a:solidFill>
              </a:rPr>
              <a:t>Office 2013, Outlook.com, Windows 8.1</a:t>
            </a:r>
          </a:p>
          <a:p>
            <a:pPr lvl="1">
              <a:buFont typeface="Wingdings" charset="2"/>
              <a:buChar char="§"/>
            </a:pPr>
            <a:r>
              <a:rPr lang="en-US" altLang="zh-CN" sz="2600" dirty="0">
                <a:solidFill>
                  <a:srgbClr val="000000"/>
                </a:solidFill>
              </a:rPr>
              <a:t>L</a:t>
            </a:r>
            <a:r>
              <a:rPr lang="en-US" altLang="zh-CN" sz="2600" dirty="0" smtClean="0">
                <a:solidFill>
                  <a:srgbClr val="000000"/>
                </a:solidFill>
              </a:rPr>
              <a:t>aunches </a:t>
            </a:r>
            <a:r>
              <a:rPr lang="en-US" altLang="zh-CN" sz="2600" dirty="0">
                <a:solidFill>
                  <a:srgbClr val="000000"/>
                </a:solidFill>
              </a:rPr>
              <a:t>Surface 2 and Surface Pro 2, and launches Xbox One</a:t>
            </a:r>
          </a:p>
          <a:p>
            <a:pPr lvl="1">
              <a:buFont typeface="Wingdings" charset="2"/>
              <a:buChar char="§"/>
            </a:pPr>
            <a:r>
              <a:rPr lang="en-US" altLang="zh-CN" sz="2600" dirty="0">
                <a:solidFill>
                  <a:srgbClr val="000000"/>
                </a:solidFill>
              </a:rPr>
              <a:t>Microsoft announces decision to acquire Nokia</a:t>
            </a:r>
          </a:p>
          <a:p>
            <a:endParaRPr lang="en-US" altLang="zh-CN" sz="2600" dirty="0">
              <a:solidFill>
                <a:srgbClr val="000000"/>
              </a:solidFill>
            </a:endParaRPr>
          </a:p>
          <a:p>
            <a:pPr marL="0" indent="0">
              <a:buNone/>
            </a:pPr>
            <a:r>
              <a:rPr lang="en-US" altLang="zh-CN" sz="2600" b="1" dirty="0">
                <a:solidFill>
                  <a:srgbClr val="000000"/>
                </a:solidFill>
              </a:rPr>
              <a:t>2014</a:t>
            </a:r>
            <a:endParaRPr lang="en-US" altLang="zh-CN" sz="2600" dirty="0">
              <a:solidFill>
                <a:srgbClr val="000000"/>
              </a:solidFill>
            </a:endParaRPr>
          </a:p>
          <a:p>
            <a:pPr lvl="1">
              <a:buFont typeface="Wingdings" charset="2"/>
              <a:buChar char="§"/>
            </a:pPr>
            <a:r>
              <a:rPr lang="en-US" altLang="zh-CN" sz="2600" dirty="0">
                <a:solidFill>
                  <a:srgbClr val="000000"/>
                </a:solidFill>
              </a:rPr>
              <a:t>Satya Nadella named chief executive officer for Microsoft</a:t>
            </a:r>
          </a:p>
          <a:p>
            <a:pPr lvl="1">
              <a:buFont typeface="Wingdings" charset="2"/>
              <a:buChar char="§"/>
            </a:pPr>
            <a:r>
              <a:rPr lang="en-US" altLang="zh-CN" sz="2600" dirty="0">
                <a:solidFill>
                  <a:srgbClr val="000000"/>
                </a:solidFill>
              </a:rPr>
              <a:t>Microsoft launches Office for iPad, Surface Pro 3</a:t>
            </a:r>
          </a:p>
          <a:p>
            <a:pPr lvl="1">
              <a:buFont typeface="Wingdings" charset="2"/>
              <a:buChar char="§"/>
            </a:pPr>
            <a:r>
              <a:rPr lang="en-US" altLang="zh-CN" sz="2600" dirty="0">
                <a:solidFill>
                  <a:srgbClr val="000000"/>
                </a:solidFill>
              </a:rPr>
              <a:t>Minecraft to join Microsoft announcement</a:t>
            </a:r>
          </a:p>
          <a:p>
            <a:pPr lvl="1">
              <a:buFont typeface="Wingdings" charset="2"/>
              <a:buChar char="§"/>
            </a:pPr>
            <a:r>
              <a:rPr lang="en-US" altLang="zh-CN" sz="2600" dirty="0">
                <a:solidFill>
                  <a:srgbClr val="000000"/>
                </a:solidFill>
              </a:rPr>
              <a:t>Microsoft announces Office apps for Android tablets</a:t>
            </a:r>
          </a:p>
          <a:p>
            <a:endParaRPr kumimoji="1" lang="zh-CN" altLang="en-US" dirty="0"/>
          </a:p>
        </p:txBody>
      </p:sp>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6" name="TextBox 5"/>
          <p:cNvSpPr txBox="1"/>
          <p:nvPr/>
        </p:nvSpPr>
        <p:spPr>
          <a:xfrm>
            <a:off x="114299" y="141357"/>
            <a:ext cx="8430093" cy="707886"/>
          </a:xfrm>
          <a:prstGeom prst="rect">
            <a:avLst/>
          </a:prstGeom>
          <a:noFill/>
        </p:spPr>
        <p:txBody>
          <a:bodyPr wrap="square" rtlCol="0">
            <a:spAutoFit/>
          </a:bodyPr>
          <a:lstStyle/>
          <a:p>
            <a:r>
              <a:rPr lang="en-US" sz="4000">
                <a:solidFill>
                  <a:schemeClr val="bg1"/>
                </a:solidFill>
              </a:rPr>
              <a:t>Development Timeline</a:t>
            </a:r>
          </a:p>
        </p:txBody>
      </p:sp>
    </p:spTree>
    <p:extLst>
      <p:ext uri="{BB962C8B-B14F-4D97-AF65-F5344CB8AC3E}">
        <p14:creationId xmlns:p14="http://schemas.microsoft.com/office/powerpoint/2010/main" xmlns="" val="275091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14299" y="1177925"/>
            <a:ext cx="10515600" cy="4351338"/>
          </a:xfrm>
        </p:spPr>
        <p:txBody>
          <a:bodyPr>
            <a:normAutofit/>
          </a:bodyPr>
          <a:lstStyle/>
          <a:p>
            <a:pPr marL="0" indent="0">
              <a:buNone/>
            </a:pPr>
            <a:r>
              <a:rPr lang="en-US" altLang="zh-CN" b="1">
                <a:solidFill>
                  <a:srgbClr val="000000"/>
                </a:solidFill>
              </a:rPr>
              <a:t>2015</a:t>
            </a:r>
            <a:r>
              <a:rPr lang="en-US" altLang="zh-CN">
                <a:solidFill>
                  <a:srgbClr val="000000"/>
                </a:solidFill>
              </a:rPr>
              <a:t> </a:t>
            </a:r>
          </a:p>
          <a:p>
            <a:pPr lvl="1">
              <a:buFont typeface="Wingdings" charset="2"/>
              <a:buChar char="§"/>
            </a:pPr>
            <a:r>
              <a:rPr lang="en-US" altLang="zh-CN">
                <a:solidFill>
                  <a:srgbClr val="000000"/>
                </a:solidFill>
              </a:rPr>
              <a:t>Microsoft reveals Windows 10</a:t>
            </a:r>
          </a:p>
          <a:p>
            <a:pPr lvl="1">
              <a:buFont typeface="Wingdings" charset="2"/>
              <a:buChar char="§"/>
            </a:pPr>
            <a:r>
              <a:rPr lang="en-US" altLang="zh-CN">
                <a:solidFill>
                  <a:srgbClr val="000000"/>
                </a:solidFill>
              </a:rPr>
              <a:t>Microsoft announce partnership with Baidu </a:t>
            </a:r>
          </a:p>
          <a:p>
            <a:pPr lvl="1">
              <a:buFont typeface="Wingdings" charset="2"/>
              <a:buChar char="§"/>
            </a:pPr>
            <a:r>
              <a:rPr lang="en-US" altLang="zh-CN">
                <a:solidFill>
                  <a:srgbClr val="000000"/>
                </a:solidFill>
              </a:rPr>
              <a:t>Microsoft jointly founded the OpenFog Consortium</a:t>
            </a:r>
          </a:p>
          <a:p>
            <a:pPr marL="0" indent="0">
              <a:buNone/>
            </a:pPr>
            <a:endParaRPr kumimoji="1" lang="en-GB" altLang="zh-CN" b="1"/>
          </a:p>
          <a:p>
            <a:pPr marL="0" indent="0">
              <a:buNone/>
            </a:pPr>
            <a:r>
              <a:rPr kumimoji="1" lang="en-GB" altLang="zh-CN" b="1"/>
              <a:t>2016</a:t>
            </a:r>
          </a:p>
          <a:p>
            <a:pPr lvl="1">
              <a:buFont typeface="Wingdings" charset="2"/>
              <a:buChar char="§"/>
            </a:pPr>
            <a:r>
              <a:rPr kumimoji="1" lang="en-GB" altLang="zh-CN"/>
              <a:t>Microsoft announces Surface Studio and Surface Dial </a:t>
            </a:r>
          </a:p>
          <a:p>
            <a:pPr lvl="1">
              <a:buFont typeface="Wingdings" charset="2"/>
              <a:buChar char="§"/>
            </a:pPr>
            <a:r>
              <a:rPr kumimoji="1" lang="en-GB" altLang="zh-CN"/>
              <a:t>Microsoft launches Microsoft Teams, a cloud-based team collaboration tool </a:t>
            </a:r>
          </a:p>
          <a:p>
            <a:pPr marL="0" indent="0">
              <a:buNone/>
            </a:pPr>
            <a:endParaRPr kumimoji="1" lang="zh-CN" altLang="en-US"/>
          </a:p>
        </p:txBody>
      </p:sp>
      <p:sp>
        <p:nvSpPr>
          <p:cNvPr id="4" name="文本框 3"/>
          <p:cNvSpPr txBox="1"/>
          <p:nvPr/>
        </p:nvSpPr>
        <p:spPr>
          <a:xfrm>
            <a:off x="2100920" y="1991348"/>
            <a:ext cx="184666" cy="369332"/>
          </a:xfrm>
          <a:prstGeom prst="rect">
            <a:avLst/>
          </a:prstGeom>
          <a:noFill/>
        </p:spPr>
        <p:txBody>
          <a:bodyPr wrap="none" rtlCol="0">
            <a:spAutoFit/>
          </a:bodyPr>
          <a:lstStyle/>
          <a:p>
            <a:endParaRPr kumimoji="1" lang="zh-CN" altLang="en-US"/>
          </a:p>
        </p:txBody>
      </p:sp>
      <p:sp>
        <p:nvSpPr>
          <p:cNvPr id="5" name="Rectangle 4"/>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7" name="TextBox 6"/>
          <p:cNvSpPr txBox="1"/>
          <p:nvPr/>
        </p:nvSpPr>
        <p:spPr>
          <a:xfrm>
            <a:off x="114299" y="141357"/>
            <a:ext cx="8430093" cy="707886"/>
          </a:xfrm>
          <a:prstGeom prst="rect">
            <a:avLst/>
          </a:prstGeom>
          <a:noFill/>
        </p:spPr>
        <p:txBody>
          <a:bodyPr wrap="square" rtlCol="0">
            <a:spAutoFit/>
          </a:bodyPr>
          <a:lstStyle/>
          <a:p>
            <a:r>
              <a:rPr lang="en-US" sz="4000">
                <a:solidFill>
                  <a:schemeClr val="bg1"/>
                </a:solidFill>
              </a:rPr>
              <a:t>Development Timeline</a:t>
            </a:r>
          </a:p>
        </p:txBody>
      </p:sp>
    </p:spTree>
    <p:extLst>
      <p:ext uri="{BB962C8B-B14F-4D97-AF65-F5344CB8AC3E}">
        <p14:creationId xmlns:p14="http://schemas.microsoft.com/office/powerpoint/2010/main" xmlns="" val="53758940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1152524"/>
            <a:ext cx="12191999" cy="5705476"/>
          </a:xfrm>
        </p:spPr>
        <p:txBody>
          <a:bodyPr>
            <a:normAutofit/>
          </a:bodyPr>
          <a:lstStyle/>
          <a:p>
            <a:pPr marL="126997" indent="-8466">
              <a:lnSpc>
                <a:spcPct val="70000"/>
              </a:lnSpc>
              <a:spcBef>
                <a:spcPts val="0"/>
              </a:spcBef>
              <a:buSzPct val="25000"/>
              <a:buNone/>
            </a:pPr>
            <a:r>
              <a:rPr lang="en" altLang="zh-CN" sz="2600" b="1">
                <a:ea typeface="Calibri"/>
                <a:cs typeface="Calibri"/>
                <a:sym typeface="Calibri"/>
              </a:rPr>
              <a:t>1987</a:t>
            </a:r>
            <a:r>
              <a:rPr lang="en-CA" altLang="zh-CN" sz="2600" b="1">
                <a:ea typeface="Calibri"/>
                <a:cs typeface="Calibri"/>
                <a:sym typeface="Calibri"/>
              </a:rPr>
              <a:t> - </a:t>
            </a:r>
            <a:r>
              <a:rPr lang="en" altLang="zh-CN" sz="2600" b="1">
                <a:ea typeface="Calibri"/>
                <a:cs typeface="Calibri"/>
                <a:sym typeface="Calibri"/>
              </a:rPr>
              <a:t>Forethought</a:t>
            </a:r>
          </a:p>
          <a:p>
            <a:pPr marL="867820" lvl="1" indent="-342900">
              <a:lnSpc>
                <a:spcPct val="70000"/>
              </a:lnSpc>
              <a:spcBef>
                <a:spcPts val="400"/>
              </a:spcBef>
              <a:buFont typeface="Wingdings" charset="2"/>
              <a:buChar char="§"/>
            </a:pPr>
            <a:r>
              <a:rPr lang="en" altLang="zh-CN" sz="2200">
                <a:ea typeface="Calibri"/>
                <a:cs typeface="Calibri"/>
                <a:sym typeface="Calibri"/>
              </a:rPr>
              <a:t>Forethought was founded in 1983</a:t>
            </a:r>
            <a:r>
              <a:rPr lang="en-CA" altLang="zh-CN" sz="2200">
                <a:ea typeface="Calibri"/>
                <a:cs typeface="Calibri"/>
                <a:sym typeface="Calibri"/>
              </a:rPr>
              <a:t>, then</a:t>
            </a:r>
            <a:r>
              <a:rPr lang="en" altLang="zh-CN" sz="2200">
                <a:ea typeface="Calibri"/>
                <a:cs typeface="Calibri"/>
                <a:sym typeface="Calibri"/>
              </a:rPr>
              <a:t> later be know</a:t>
            </a:r>
            <a:r>
              <a:rPr lang="en-CA" altLang="zh-CN" sz="2200">
                <a:ea typeface="Calibri"/>
                <a:cs typeface="Calibri"/>
                <a:sym typeface="Calibri"/>
              </a:rPr>
              <a:t>n</a:t>
            </a:r>
            <a:r>
              <a:rPr lang="en" altLang="zh-CN" sz="2200">
                <a:ea typeface="Calibri"/>
                <a:cs typeface="Calibri"/>
                <a:sym typeface="Calibri"/>
              </a:rPr>
              <a:t> as Microsoft PowerPoint</a:t>
            </a:r>
            <a:endParaRPr lang="en-CA" altLang="zh-CN" sz="2200">
              <a:ea typeface="Calibri"/>
              <a:cs typeface="Calibri"/>
              <a:sym typeface="Calibri"/>
            </a:endParaRPr>
          </a:p>
          <a:p>
            <a:pPr marL="867820" lvl="1" indent="-342900">
              <a:lnSpc>
                <a:spcPct val="70000"/>
              </a:lnSpc>
              <a:spcBef>
                <a:spcPts val="400"/>
              </a:spcBef>
              <a:buFont typeface="Wingdings" charset="2"/>
              <a:buChar char="§"/>
            </a:pPr>
            <a:endParaRPr lang="en" altLang="zh-CN" sz="2200">
              <a:ea typeface="Calibri"/>
              <a:cs typeface="Calibri"/>
              <a:sym typeface="Calibri"/>
            </a:endParaRPr>
          </a:p>
          <a:p>
            <a:pPr marL="126997" indent="-8466">
              <a:lnSpc>
                <a:spcPct val="70000"/>
              </a:lnSpc>
              <a:spcBef>
                <a:spcPts val="533"/>
              </a:spcBef>
              <a:buSzPct val="25000"/>
              <a:buNone/>
            </a:pPr>
            <a:r>
              <a:rPr lang="en" altLang="zh-CN" sz="2600" b="1">
                <a:ea typeface="Calibri"/>
                <a:cs typeface="Calibri"/>
                <a:sym typeface="Calibri"/>
              </a:rPr>
              <a:t>1997 </a:t>
            </a:r>
            <a:r>
              <a:rPr lang="en-CA" altLang="zh-CN" sz="2600" b="1">
                <a:ea typeface="Calibri"/>
                <a:cs typeface="Calibri"/>
                <a:sym typeface="Calibri"/>
              </a:rPr>
              <a:t>- </a:t>
            </a:r>
            <a:r>
              <a:rPr lang="en" altLang="zh-CN" sz="2600" b="1">
                <a:ea typeface="Calibri"/>
                <a:cs typeface="Calibri"/>
                <a:sym typeface="Calibri"/>
              </a:rPr>
              <a:t>Hotmail</a:t>
            </a:r>
          </a:p>
          <a:p>
            <a:pPr marL="867820" lvl="1" indent="-342900">
              <a:lnSpc>
                <a:spcPct val="70000"/>
              </a:lnSpc>
              <a:spcBef>
                <a:spcPts val="400"/>
              </a:spcBef>
              <a:buFont typeface="Wingdings" charset="2"/>
              <a:buChar char="§"/>
            </a:pPr>
            <a:r>
              <a:rPr lang="en" altLang="zh-CN" sz="2200">
                <a:ea typeface="Calibri"/>
                <a:cs typeface="Calibri"/>
                <a:sym typeface="Calibri"/>
              </a:rPr>
              <a:t>Acquired Hotmail for $500 million</a:t>
            </a:r>
            <a:endParaRPr lang="en-CA" altLang="zh-CN" sz="2200">
              <a:ea typeface="Calibri"/>
              <a:cs typeface="Calibri"/>
              <a:sym typeface="Calibri"/>
            </a:endParaRPr>
          </a:p>
          <a:p>
            <a:pPr marL="867820" lvl="1" indent="-342900">
              <a:lnSpc>
                <a:spcPct val="70000"/>
              </a:lnSpc>
              <a:spcBef>
                <a:spcPts val="400"/>
              </a:spcBef>
              <a:buFont typeface="Wingdings" charset="2"/>
              <a:buChar char="§"/>
            </a:pPr>
            <a:endParaRPr lang="en" altLang="zh-CN" sz="2200">
              <a:ea typeface="Calibri"/>
              <a:cs typeface="Calibri"/>
              <a:sym typeface="Calibri"/>
            </a:endParaRPr>
          </a:p>
          <a:p>
            <a:pPr marL="126997" indent="-8466">
              <a:lnSpc>
                <a:spcPct val="70000"/>
              </a:lnSpc>
              <a:spcBef>
                <a:spcPts val="533"/>
              </a:spcBef>
              <a:buSzPct val="25000"/>
              <a:buNone/>
            </a:pPr>
            <a:r>
              <a:rPr lang="en" altLang="zh-CN" sz="2600" b="1">
                <a:ea typeface="Calibri"/>
                <a:cs typeface="Calibri"/>
                <a:sym typeface="Calibri"/>
              </a:rPr>
              <a:t>2000 </a:t>
            </a:r>
            <a:r>
              <a:rPr lang="en-CA" altLang="zh-CN" sz="2600" b="1">
                <a:ea typeface="Calibri"/>
                <a:cs typeface="Calibri"/>
                <a:sym typeface="Calibri"/>
              </a:rPr>
              <a:t>- </a:t>
            </a:r>
            <a:r>
              <a:rPr lang="en" altLang="zh-CN" sz="2600" b="1">
                <a:ea typeface="Calibri"/>
                <a:cs typeface="Calibri"/>
                <a:sym typeface="Calibri"/>
              </a:rPr>
              <a:t>Visio Corporation</a:t>
            </a:r>
          </a:p>
          <a:p>
            <a:pPr marL="867820" lvl="1" indent="-342900">
              <a:lnSpc>
                <a:spcPct val="70000"/>
              </a:lnSpc>
              <a:spcBef>
                <a:spcPts val="400"/>
              </a:spcBef>
              <a:buFont typeface="Wingdings" charset="2"/>
              <a:buChar char="§"/>
            </a:pPr>
            <a:r>
              <a:rPr lang="en" altLang="zh-CN" sz="2200">
                <a:ea typeface="Calibri"/>
                <a:cs typeface="Calibri"/>
                <a:sym typeface="Calibri"/>
              </a:rPr>
              <a:t>Acquired Visio for $1.375 billion</a:t>
            </a:r>
            <a:endParaRPr lang="en-CA" altLang="zh-CN" sz="2200">
              <a:ea typeface="Calibri"/>
              <a:cs typeface="Calibri"/>
              <a:sym typeface="Calibri"/>
            </a:endParaRPr>
          </a:p>
          <a:p>
            <a:pPr marL="867820" lvl="1" indent="-342900">
              <a:lnSpc>
                <a:spcPct val="70000"/>
              </a:lnSpc>
              <a:spcBef>
                <a:spcPts val="400"/>
              </a:spcBef>
              <a:buFont typeface="Wingdings" charset="2"/>
              <a:buChar char="§"/>
            </a:pPr>
            <a:endParaRPr lang="en" altLang="zh-CN" sz="2200">
              <a:ea typeface="Calibri"/>
              <a:cs typeface="Calibri"/>
              <a:sym typeface="Calibri"/>
            </a:endParaRPr>
          </a:p>
          <a:p>
            <a:pPr marL="126997" indent="-8466">
              <a:lnSpc>
                <a:spcPct val="70000"/>
              </a:lnSpc>
              <a:spcBef>
                <a:spcPts val="533"/>
              </a:spcBef>
              <a:buSzPct val="25000"/>
              <a:buNone/>
            </a:pPr>
            <a:r>
              <a:rPr lang="en" altLang="zh-CN" sz="2600" b="1">
                <a:ea typeface="Calibri"/>
                <a:cs typeface="Calibri"/>
                <a:sym typeface="Calibri"/>
              </a:rPr>
              <a:t>2002 </a:t>
            </a:r>
            <a:r>
              <a:rPr lang="en-CA" altLang="zh-CN" sz="2600" b="1">
                <a:ea typeface="Calibri"/>
                <a:cs typeface="Calibri"/>
                <a:sym typeface="Calibri"/>
              </a:rPr>
              <a:t>-</a:t>
            </a:r>
            <a:r>
              <a:rPr lang="en" altLang="zh-CN" sz="2600" b="1">
                <a:ea typeface="Calibri"/>
                <a:cs typeface="Calibri"/>
                <a:sym typeface="Calibri"/>
              </a:rPr>
              <a:t> Navision</a:t>
            </a:r>
          </a:p>
          <a:p>
            <a:pPr marL="867820" lvl="1" indent="-342900">
              <a:lnSpc>
                <a:spcPct val="70000"/>
              </a:lnSpc>
              <a:spcBef>
                <a:spcPts val="400"/>
              </a:spcBef>
              <a:buFont typeface="Wingdings" charset="2"/>
              <a:buChar char="§"/>
            </a:pPr>
            <a:r>
              <a:rPr lang="en" altLang="zh-CN" sz="2200">
                <a:ea typeface="Calibri"/>
                <a:cs typeface="Calibri"/>
                <a:sym typeface="Calibri"/>
              </a:rPr>
              <a:t>Purchased Navision for $1.33 billion; turned into a new division as Microsoft Business Solutions (now Microsoft Dynamics)</a:t>
            </a:r>
            <a:endParaRPr lang="en-CA" altLang="zh-CN" sz="2200">
              <a:ea typeface="Calibri"/>
              <a:cs typeface="Calibri"/>
              <a:sym typeface="Calibri"/>
            </a:endParaRPr>
          </a:p>
          <a:p>
            <a:pPr marL="867820" lvl="1" indent="-342900">
              <a:lnSpc>
                <a:spcPct val="70000"/>
              </a:lnSpc>
              <a:spcBef>
                <a:spcPts val="400"/>
              </a:spcBef>
              <a:buFont typeface="Wingdings" charset="2"/>
              <a:buChar char="§"/>
            </a:pPr>
            <a:endParaRPr lang="en" altLang="zh-CN" sz="2200">
              <a:ea typeface="Calibri"/>
              <a:cs typeface="Calibri"/>
              <a:sym typeface="Calibri"/>
            </a:endParaRPr>
          </a:p>
          <a:p>
            <a:pPr marL="126997" indent="-8466">
              <a:lnSpc>
                <a:spcPct val="70000"/>
              </a:lnSpc>
              <a:spcBef>
                <a:spcPts val="533"/>
              </a:spcBef>
              <a:buSzPct val="25000"/>
              <a:buNone/>
            </a:pPr>
            <a:r>
              <a:rPr lang="en" altLang="zh-CN" sz="2600" b="1">
                <a:ea typeface="Calibri"/>
                <a:cs typeface="Calibri"/>
                <a:sym typeface="Calibri"/>
              </a:rPr>
              <a:t>2011 – Skype Technologies</a:t>
            </a:r>
          </a:p>
          <a:p>
            <a:pPr marL="867820" lvl="1" indent="-342900">
              <a:lnSpc>
                <a:spcPct val="70000"/>
              </a:lnSpc>
              <a:spcBef>
                <a:spcPts val="400"/>
              </a:spcBef>
              <a:buFont typeface="Wingdings" charset="2"/>
              <a:buChar char="§"/>
            </a:pPr>
            <a:r>
              <a:rPr lang="en" altLang="zh-CN" sz="2200">
                <a:ea typeface="Calibri"/>
                <a:cs typeface="Calibri"/>
                <a:sym typeface="Calibri"/>
              </a:rPr>
              <a:t>Purchased for $8.5 billion; 32 times larger than its value</a:t>
            </a:r>
            <a:endParaRPr lang="en-CA" altLang="zh-CN" sz="2200">
              <a:ea typeface="Calibri"/>
              <a:cs typeface="Calibri"/>
              <a:sym typeface="Calibri"/>
            </a:endParaRPr>
          </a:p>
          <a:p>
            <a:pPr marL="867820" lvl="1" indent="-342900">
              <a:lnSpc>
                <a:spcPct val="70000"/>
              </a:lnSpc>
              <a:spcBef>
                <a:spcPts val="400"/>
              </a:spcBef>
              <a:buFont typeface="Wingdings" charset="2"/>
              <a:buChar char="§"/>
            </a:pPr>
            <a:endParaRPr lang="en" altLang="zh-CN" sz="2200">
              <a:ea typeface="Calibri"/>
              <a:cs typeface="Calibri"/>
              <a:sym typeface="Calibri"/>
            </a:endParaRPr>
          </a:p>
          <a:p>
            <a:pPr marL="126997" indent="-8466">
              <a:lnSpc>
                <a:spcPct val="70000"/>
              </a:lnSpc>
              <a:spcBef>
                <a:spcPts val="533"/>
              </a:spcBef>
              <a:buSzPct val="25000"/>
              <a:buNone/>
            </a:pPr>
            <a:r>
              <a:rPr lang="en" altLang="zh-CN" sz="2600" b="1">
                <a:ea typeface="Calibri"/>
                <a:cs typeface="Calibri"/>
                <a:sym typeface="Calibri"/>
              </a:rPr>
              <a:t>2013 – Nokia (Hardware Division)</a:t>
            </a:r>
          </a:p>
          <a:p>
            <a:pPr marL="867820" lvl="1" indent="-342900">
              <a:lnSpc>
                <a:spcPct val="70000"/>
              </a:lnSpc>
              <a:spcBef>
                <a:spcPts val="400"/>
              </a:spcBef>
              <a:buFont typeface="Wingdings" charset="2"/>
              <a:buChar char="§"/>
            </a:pPr>
            <a:r>
              <a:rPr lang="en" altLang="zh-CN" sz="2200">
                <a:ea typeface="Calibri"/>
                <a:cs typeface="Calibri"/>
                <a:sym typeface="Calibri"/>
              </a:rPr>
              <a:t>Formerly developed phones for Microsoft; highlights Microsoft’s move into hardware</a:t>
            </a:r>
            <a:endParaRPr lang="en-GB" altLang="zh-CN" sz="2200">
              <a:ea typeface="Calibri"/>
              <a:cs typeface="Calibri"/>
              <a:sym typeface="Calibri"/>
            </a:endParaRPr>
          </a:p>
          <a:p>
            <a:pPr marL="67720" indent="0">
              <a:lnSpc>
                <a:spcPct val="70000"/>
              </a:lnSpc>
              <a:spcBef>
                <a:spcPts val="400"/>
              </a:spcBef>
              <a:buNone/>
            </a:pPr>
            <a:endParaRPr lang="en" altLang="zh-CN">
              <a:ea typeface="Calibri"/>
              <a:cs typeface="Calibri"/>
              <a:sym typeface="Calibri"/>
            </a:endParaRPr>
          </a:p>
          <a:p>
            <a:endParaRPr kumimoji="1" lang="zh-CN" altLang="en-US"/>
          </a:p>
        </p:txBody>
      </p:sp>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6" name="TextBox 5"/>
          <p:cNvSpPr txBox="1"/>
          <p:nvPr/>
        </p:nvSpPr>
        <p:spPr>
          <a:xfrm>
            <a:off x="114299" y="141357"/>
            <a:ext cx="8430093" cy="707886"/>
          </a:xfrm>
          <a:prstGeom prst="rect">
            <a:avLst/>
          </a:prstGeom>
          <a:noFill/>
        </p:spPr>
        <p:txBody>
          <a:bodyPr wrap="square" rtlCol="0">
            <a:spAutoFit/>
          </a:bodyPr>
          <a:lstStyle/>
          <a:p>
            <a:r>
              <a:rPr lang="en-US" sz="4000">
                <a:solidFill>
                  <a:schemeClr val="bg1"/>
                </a:solidFill>
              </a:rPr>
              <a:t>Key Acquisitions</a:t>
            </a:r>
          </a:p>
        </p:txBody>
      </p:sp>
    </p:spTree>
    <p:extLst>
      <p:ext uri="{BB962C8B-B14F-4D97-AF65-F5344CB8AC3E}">
        <p14:creationId xmlns:p14="http://schemas.microsoft.com/office/powerpoint/2010/main" xmlns="" val="69092149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54000" y="1143001"/>
            <a:ext cx="11938000" cy="5448300"/>
          </a:xfrm>
        </p:spPr>
        <p:txBody>
          <a:bodyPr vert="horz" lIns="91440" tIns="45720" rIns="91440" bIns="45720" rtlCol="0" anchor="t">
            <a:normAutofit fontScale="92500" lnSpcReduction="20000"/>
          </a:bodyPr>
          <a:lstStyle/>
          <a:p>
            <a:pPr marL="0" lvl="0" indent="0">
              <a:buNone/>
            </a:pPr>
            <a:r>
              <a:rPr kumimoji="1" lang="en-GB" altLang="zh-CN" sz="2600" b="1" dirty="0"/>
              <a:t>2015 - </a:t>
            </a:r>
            <a:r>
              <a:rPr lang="en" altLang="zh-CN" sz="2600" b="1" dirty="0">
                <a:solidFill>
                  <a:srgbClr val="000000"/>
                </a:solidFill>
                <a:ea typeface="Calibri"/>
                <a:cs typeface="Calibri"/>
                <a:sym typeface="Calibri"/>
              </a:rPr>
              <a:t>Metanautix</a:t>
            </a:r>
          </a:p>
          <a:p>
            <a:pPr lvl="1">
              <a:buFont typeface="Wingdings" charset="2"/>
              <a:buChar char="§"/>
            </a:pPr>
            <a:r>
              <a:rPr lang="en" altLang="zh-CN" sz="2200" dirty="0">
                <a:solidFill>
                  <a:srgbClr val="000000"/>
                </a:solidFill>
                <a:ea typeface="Calibri"/>
                <a:cs typeface="Calibri"/>
                <a:sym typeface="Calibri"/>
              </a:rPr>
              <a:t>Metanautix</a:t>
            </a:r>
            <a:r>
              <a:rPr lang="en-GB" altLang="zh-CN" sz="2200" dirty="0">
                <a:solidFill>
                  <a:srgbClr val="000000"/>
                </a:solidFill>
                <a:ea typeface="Calibri"/>
                <a:cs typeface="Calibri"/>
                <a:sym typeface="Calibri"/>
              </a:rPr>
              <a:t> helps big companies to navigate their </a:t>
            </a:r>
            <a:r>
              <a:rPr lang="en-GB" altLang="zh-CN" sz="2200" dirty="0" smtClean="0">
                <a:solidFill>
                  <a:srgbClr val="000000"/>
                </a:solidFill>
                <a:ea typeface="Calibri"/>
                <a:cs typeface="Calibri"/>
                <a:sym typeface="Calibri"/>
              </a:rPr>
              <a:t>data</a:t>
            </a:r>
          </a:p>
          <a:p>
            <a:pPr lvl="1">
              <a:buFont typeface="Wingdings" charset="2"/>
              <a:buChar char="§"/>
            </a:pPr>
            <a:endParaRPr lang="en-GB" altLang="zh-CN" sz="2200" dirty="0">
              <a:solidFill>
                <a:srgbClr val="000000"/>
              </a:solidFill>
              <a:ea typeface="Calibri"/>
              <a:cs typeface="Calibri"/>
              <a:sym typeface="Calibri"/>
            </a:endParaRPr>
          </a:p>
          <a:p>
            <a:pPr marL="0" lvl="0" indent="0">
              <a:buNone/>
            </a:pPr>
            <a:r>
              <a:rPr kumimoji="1" lang="en-GB" altLang="zh-CN" sz="2600" b="1" dirty="0">
                <a:solidFill>
                  <a:srgbClr val="000000"/>
                </a:solidFill>
                <a:ea typeface="Calibri"/>
                <a:cs typeface="Calibri"/>
                <a:sym typeface="Calibri"/>
              </a:rPr>
              <a:t>2015 - </a:t>
            </a:r>
            <a:r>
              <a:rPr lang="en" altLang="zh-CN" sz="2600" b="1" dirty="0">
                <a:solidFill>
                  <a:srgbClr val="000000"/>
                </a:solidFill>
                <a:ea typeface="Calibri"/>
                <a:cs typeface="Calibri"/>
                <a:sym typeface="Calibri"/>
              </a:rPr>
              <a:t>Secure Islands</a:t>
            </a:r>
          </a:p>
          <a:p>
            <a:pPr lvl="1">
              <a:buFont typeface="Wingdings" charset="2"/>
              <a:buChar char="§"/>
            </a:pPr>
            <a:r>
              <a:rPr kumimoji="1" lang="en-GB" altLang="zh-CN" sz="2200" dirty="0"/>
              <a:t>Secure Island, an innovator in advanced information protection </a:t>
            </a:r>
            <a:r>
              <a:rPr kumimoji="1" lang="en-GB" altLang="zh-CN" sz="2200" dirty="0" smtClean="0"/>
              <a:t>solutions</a:t>
            </a:r>
          </a:p>
          <a:p>
            <a:pPr lvl="1">
              <a:buFont typeface="Wingdings" charset="2"/>
              <a:buChar char="§"/>
            </a:pPr>
            <a:endParaRPr kumimoji="1" lang="en-GB" altLang="zh-CN" sz="2200" dirty="0"/>
          </a:p>
          <a:p>
            <a:pPr marL="0" lvl="0" indent="0">
              <a:buNone/>
            </a:pPr>
            <a:r>
              <a:rPr kumimoji="1" lang="en-GB" altLang="zh-CN" sz="2600" b="1" dirty="0"/>
              <a:t>2015 - </a:t>
            </a:r>
            <a:r>
              <a:rPr lang="en" altLang="zh-CN" sz="2600" b="1" dirty="0">
                <a:solidFill>
                  <a:srgbClr val="000000"/>
                </a:solidFill>
                <a:ea typeface="Calibri"/>
                <a:cs typeface="Calibri"/>
                <a:sym typeface="Calibri"/>
              </a:rPr>
              <a:t>Mobile Data Labs</a:t>
            </a:r>
          </a:p>
          <a:p>
            <a:pPr lvl="1">
              <a:buFont typeface="Wingdings" charset="2"/>
              <a:buChar char="§"/>
            </a:pPr>
            <a:r>
              <a:rPr kumimoji="1" lang="en-GB" altLang="zh-CN" sz="2200" dirty="0"/>
              <a:t>Mobile Data Labs, an intelligent productivity solutions for mobile professionals </a:t>
            </a:r>
            <a:endParaRPr kumimoji="1" lang="en-GB" altLang="zh-CN" sz="2200" dirty="0" smtClean="0"/>
          </a:p>
          <a:p>
            <a:pPr lvl="1">
              <a:buFont typeface="Wingdings" charset="2"/>
              <a:buChar char="§"/>
            </a:pPr>
            <a:endParaRPr kumimoji="1" lang="en-GB" altLang="zh-CN" sz="2200" dirty="0"/>
          </a:p>
          <a:p>
            <a:pPr marL="0" indent="0">
              <a:buNone/>
            </a:pPr>
            <a:r>
              <a:rPr kumimoji="1" lang="en-GB" altLang="zh-CN" sz="2600" b="1" dirty="0"/>
              <a:t>2016 - Swiftkey </a:t>
            </a:r>
          </a:p>
          <a:p>
            <a:pPr lvl="1">
              <a:buFont typeface="Wingdings" charset="2"/>
              <a:buChar char="§"/>
            </a:pPr>
            <a:r>
              <a:rPr kumimoji="1" lang="en-GB" altLang="zh-CN" sz="2200" dirty="0"/>
              <a:t>Swiftkey is a start-up company that makes keyboard apps for Android and iOS devices </a:t>
            </a:r>
            <a:endParaRPr kumimoji="1" lang="en-GB" altLang="zh-CN" sz="2200" dirty="0" smtClean="0"/>
          </a:p>
          <a:p>
            <a:pPr lvl="1">
              <a:buFont typeface="Wingdings" charset="2"/>
              <a:buChar char="§"/>
            </a:pPr>
            <a:endParaRPr kumimoji="1" lang="en-GB" altLang="zh-CN" sz="2200" dirty="0"/>
          </a:p>
          <a:p>
            <a:pPr marL="0" indent="0">
              <a:buNone/>
            </a:pPr>
            <a:r>
              <a:rPr kumimoji="1" lang="en-GB" altLang="zh-CN" sz="2600" b="1" dirty="0"/>
              <a:t>2016 - Xamarin</a:t>
            </a:r>
          </a:p>
          <a:p>
            <a:pPr lvl="1">
              <a:buFont typeface="Wingdings" charset="2"/>
              <a:buChar char="§"/>
            </a:pPr>
            <a:r>
              <a:rPr kumimoji="1" lang="en-GB" altLang="zh-CN" sz="2200" dirty="0"/>
              <a:t>Xamarin allows developers to build fully native apps across several platforms from a single shared code </a:t>
            </a:r>
            <a:r>
              <a:rPr kumimoji="1" lang="en-GB" altLang="zh-CN" sz="2200" dirty="0" smtClean="0"/>
              <a:t>base</a:t>
            </a:r>
          </a:p>
          <a:p>
            <a:pPr lvl="1">
              <a:buFont typeface="Wingdings" charset="2"/>
              <a:buChar char="§"/>
            </a:pPr>
            <a:endParaRPr kumimoji="1" lang="en-GB" altLang="zh-CN" sz="2200" dirty="0"/>
          </a:p>
          <a:p>
            <a:pPr marL="67720" indent="0">
              <a:lnSpc>
                <a:spcPct val="70000"/>
              </a:lnSpc>
              <a:spcBef>
                <a:spcPts val="400"/>
              </a:spcBef>
              <a:buNone/>
            </a:pPr>
            <a:r>
              <a:rPr lang="en-GB" altLang="zh-CN" sz="2600" b="1" dirty="0">
                <a:ea typeface="Calibri"/>
                <a:cs typeface="Calibri"/>
                <a:sym typeface="Calibri"/>
              </a:rPr>
              <a:t>2016 - Linkedln </a:t>
            </a:r>
            <a:endParaRPr lang="en-GB" altLang="zh-CN" sz="2600" b="1" dirty="0" smtClean="0">
              <a:ea typeface="Calibri"/>
              <a:cs typeface="Calibri"/>
              <a:sym typeface="Calibri"/>
            </a:endParaRPr>
          </a:p>
          <a:p>
            <a:pPr marL="810670" lvl="1" indent="-285750">
              <a:lnSpc>
                <a:spcPct val="70000"/>
              </a:lnSpc>
              <a:spcBef>
                <a:spcPts val="400"/>
              </a:spcBef>
              <a:buFont typeface="Wingdings" charset="2"/>
              <a:buChar char="§"/>
            </a:pPr>
            <a:r>
              <a:rPr lang="en-GB" altLang="zh-CN" sz="2200" dirty="0" smtClean="0">
                <a:ea typeface="Calibri"/>
                <a:cs typeface="Calibri"/>
                <a:sym typeface="Calibri"/>
              </a:rPr>
              <a:t>Acquired Linkedln for $26.2 Billion </a:t>
            </a:r>
          </a:p>
          <a:p>
            <a:pPr marL="0" indent="0">
              <a:buNone/>
            </a:pPr>
            <a:endParaRPr kumimoji="1" lang="en-GB" altLang="zh-CN" dirty="0"/>
          </a:p>
          <a:p>
            <a:pPr marL="457200" lvl="1" indent="0">
              <a:buNone/>
            </a:pPr>
            <a:endParaRPr kumimoji="1" lang="en-GB" altLang="zh-CN" dirty="0"/>
          </a:p>
          <a:p>
            <a:pPr lvl="1"/>
            <a:endParaRPr kumimoji="1" lang="en-GB" altLang="zh-CN" dirty="0"/>
          </a:p>
          <a:p>
            <a:endParaRPr kumimoji="1" lang="zh-CN" altLang="en-US" dirty="0"/>
          </a:p>
        </p:txBody>
      </p:sp>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6" name="TextBox 5"/>
          <p:cNvSpPr txBox="1"/>
          <p:nvPr/>
        </p:nvSpPr>
        <p:spPr>
          <a:xfrm>
            <a:off x="114299" y="141357"/>
            <a:ext cx="8430093" cy="707886"/>
          </a:xfrm>
          <a:prstGeom prst="rect">
            <a:avLst/>
          </a:prstGeom>
          <a:noFill/>
        </p:spPr>
        <p:txBody>
          <a:bodyPr wrap="square" rtlCol="0">
            <a:spAutoFit/>
          </a:bodyPr>
          <a:lstStyle/>
          <a:p>
            <a:r>
              <a:rPr lang="en-US" sz="4000">
                <a:solidFill>
                  <a:schemeClr val="bg1"/>
                </a:solidFill>
              </a:rPr>
              <a:t>Key Acquisitions</a:t>
            </a:r>
          </a:p>
        </p:txBody>
      </p:sp>
    </p:spTree>
    <p:extLst>
      <p:ext uri="{BB962C8B-B14F-4D97-AF65-F5344CB8AC3E}">
        <p14:creationId xmlns:p14="http://schemas.microsoft.com/office/powerpoint/2010/main" xmlns="" val="87352075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54898" y="1831998"/>
            <a:ext cx="8148894" cy="2994002"/>
          </a:xfrm>
        </p:spPr>
        <p:txBody>
          <a:bodyPr>
            <a:normAutofit/>
          </a:bodyPr>
          <a:lstStyle/>
          <a:p>
            <a:pPr>
              <a:buClr>
                <a:srgbClr val="073E87"/>
              </a:buClr>
              <a:buSzPct val="25000"/>
              <a:buFont typeface="Calibri"/>
              <a:buNone/>
            </a:pPr>
            <a:r>
              <a:rPr lang="en" altLang="zh-CN" sz="2400" b="1" kern="0">
                <a:solidFill>
                  <a:srgbClr val="000000"/>
                </a:solidFill>
                <a:ea typeface="Calibri"/>
                <a:cs typeface="Calibri"/>
                <a:sym typeface="Calibri"/>
              </a:rPr>
              <a:t>John W. Thompson</a:t>
            </a:r>
            <a:r>
              <a:rPr lang="en-CA" altLang="zh-CN" sz="2400" b="1" kern="0">
                <a:solidFill>
                  <a:srgbClr val="000000"/>
                </a:solidFill>
                <a:ea typeface="Calibri"/>
                <a:cs typeface="Calibri"/>
                <a:sym typeface="Calibri"/>
              </a:rPr>
              <a:t>, </a:t>
            </a:r>
            <a:r>
              <a:rPr lang="en-CA" altLang="zh-CN" sz="2400" kern="0">
                <a:solidFill>
                  <a:srgbClr val="000000"/>
                </a:solidFill>
                <a:ea typeface="Calibri"/>
                <a:cs typeface="Calibri"/>
                <a:sym typeface="Calibri"/>
              </a:rPr>
              <a:t>Chairman</a:t>
            </a:r>
            <a:endParaRPr lang="en-CA" altLang="zh-CN" sz="2000" kern="0">
              <a:ea typeface="Calibri"/>
              <a:cs typeface="Calibri"/>
              <a:sym typeface="Calibri"/>
            </a:endParaRPr>
          </a:p>
          <a:p>
            <a:pPr>
              <a:buClr>
                <a:srgbClr val="073E87"/>
              </a:buClr>
              <a:buSzPct val="25000"/>
              <a:buNone/>
            </a:pPr>
            <a:r>
              <a:rPr lang="en" altLang="zh-CN" sz="2000" kern="0">
                <a:ea typeface="Calibri"/>
                <a:cs typeface="Calibri"/>
                <a:sym typeface="Calibri"/>
              </a:rPr>
              <a:t>John W. Thompson joined the Microsoft Board in February 2012 and</a:t>
            </a:r>
            <a:r>
              <a:rPr lang="en-GB" altLang="zh-CN" sz="2000" kern="0">
                <a:ea typeface="Calibri"/>
                <a:cs typeface="Calibri"/>
                <a:sym typeface="Calibri"/>
              </a:rPr>
              <a:t> </a:t>
            </a:r>
            <a:r>
              <a:rPr lang="en" altLang="zh-CN" sz="2000" kern="0">
                <a:ea typeface="Calibri"/>
                <a:cs typeface="Calibri"/>
                <a:sym typeface="Calibri"/>
              </a:rPr>
              <a:t>became</a:t>
            </a:r>
            <a:r>
              <a:rPr lang="en-CA" altLang="zh-CN" sz="2000" kern="0">
                <a:ea typeface="Calibri"/>
                <a:cs typeface="Calibri"/>
                <a:sym typeface="Calibri"/>
              </a:rPr>
              <a:t> </a:t>
            </a:r>
            <a:r>
              <a:rPr lang="en" altLang="zh-CN" sz="2000" kern="0">
                <a:ea typeface="Calibri"/>
                <a:cs typeface="Calibri"/>
                <a:sym typeface="Calibri"/>
              </a:rPr>
              <a:t>independent chairman of Microsoft Corporation on</a:t>
            </a:r>
            <a:r>
              <a:rPr lang="en-CA" altLang="zh-CN" sz="2000" kern="0">
                <a:ea typeface="Calibri"/>
                <a:cs typeface="Calibri"/>
                <a:sym typeface="Calibri"/>
              </a:rPr>
              <a:t> February </a:t>
            </a:r>
            <a:r>
              <a:rPr lang="en" altLang="zh-CN" sz="2000" kern="0">
                <a:ea typeface="Calibri"/>
                <a:cs typeface="Calibri"/>
                <a:sym typeface="Calibri"/>
              </a:rPr>
              <a:t>4,</a:t>
            </a:r>
            <a:r>
              <a:rPr lang="en-CA" altLang="zh-CN" sz="2000" kern="0">
                <a:ea typeface="Calibri"/>
                <a:cs typeface="Calibri"/>
                <a:sym typeface="Calibri"/>
              </a:rPr>
              <a:t> </a:t>
            </a:r>
            <a:r>
              <a:rPr lang="en" altLang="zh-CN" sz="2000" kern="0">
                <a:ea typeface="Calibri"/>
                <a:cs typeface="Calibri"/>
                <a:sym typeface="Calibri"/>
              </a:rPr>
              <a:t>2014.</a:t>
            </a:r>
          </a:p>
          <a:p>
            <a:pPr>
              <a:buClr>
                <a:srgbClr val="073E87"/>
              </a:buClr>
              <a:buSzPct val="25000"/>
              <a:buFont typeface="Calibri"/>
              <a:buNone/>
            </a:pPr>
            <a:endParaRPr lang="en-CA" altLang="zh-CN" sz="2000" kern="0">
              <a:ea typeface="Calibri"/>
              <a:cs typeface="Calibri"/>
              <a:sym typeface="Calibri"/>
            </a:endParaRPr>
          </a:p>
          <a:p>
            <a:pPr>
              <a:buClr>
                <a:srgbClr val="073E87"/>
              </a:buClr>
              <a:buSzPct val="25000"/>
              <a:buFont typeface="Calibri"/>
              <a:buNone/>
            </a:pPr>
            <a:r>
              <a:rPr lang="en-CA" altLang="zh-CN" sz="2400" b="1" i="1" kern="0">
                <a:ea typeface="Calibri"/>
                <a:cs typeface="Calibri"/>
                <a:sym typeface="Calibri"/>
              </a:rPr>
              <a:t>Education</a:t>
            </a:r>
          </a:p>
          <a:p>
            <a:pPr marL="0" indent="0">
              <a:buClr>
                <a:srgbClr val="073E87"/>
              </a:buClr>
              <a:buSzPct val="25000"/>
              <a:buNone/>
            </a:pPr>
            <a:r>
              <a:rPr lang="en" altLang="zh-CN" sz="2000" kern="0">
                <a:ea typeface="Calibri"/>
                <a:cs typeface="Calibri"/>
                <a:sym typeface="Calibri"/>
              </a:rPr>
              <a:t>Thompson received a bachelor’s degree in Business</a:t>
            </a:r>
            <a:r>
              <a:rPr lang="en-GB" altLang="zh-CN" sz="2000" kern="0">
                <a:ea typeface="Calibri"/>
                <a:cs typeface="Calibri"/>
                <a:sym typeface="Calibri"/>
              </a:rPr>
              <a:t> </a:t>
            </a:r>
            <a:r>
              <a:rPr lang="en" altLang="zh-CN" sz="2000" kern="0">
                <a:ea typeface="Calibri"/>
                <a:cs typeface="Calibri"/>
                <a:sym typeface="Calibri"/>
              </a:rPr>
              <a:t>Administration from</a:t>
            </a:r>
            <a:r>
              <a:rPr lang="en-CA" altLang="zh-CN" sz="2000" kern="0">
                <a:ea typeface="Calibri"/>
                <a:cs typeface="Calibri"/>
                <a:sym typeface="Calibri"/>
              </a:rPr>
              <a:t> </a:t>
            </a:r>
            <a:r>
              <a:rPr lang="en" altLang="zh-CN" sz="2000" kern="0">
                <a:ea typeface="Calibri"/>
                <a:cs typeface="Calibri"/>
                <a:sym typeface="Calibri"/>
              </a:rPr>
              <a:t>Florida A&amp;M, and a master’s degree in Management from the Sloan Fellows program of the MIT Sloan School of Management</a:t>
            </a:r>
            <a:r>
              <a:rPr lang="en" altLang="zh-CN" sz="2000" kern="0">
                <a:solidFill>
                  <a:srgbClr val="073E87"/>
                </a:solidFill>
                <a:ea typeface="Calibri"/>
                <a:cs typeface="Calibri"/>
                <a:sym typeface="Calibri"/>
              </a:rPr>
              <a:t>.</a:t>
            </a:r>
          </a:p>
        </p:txBody>
      </p:sp>
      <p:pic>
        <p:nvPicPr>
          <p:cNvPr id="4" name="图片 3" descr="Thompson_print-209x314.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848202" y="1831998"/>
            <a:ext cx="2654300" cy="3987800"/>
          </a:xfrm>
          <a:prstGeom prst="rect">
            <a:avLst/>
          </a:prstGeom>
        </p:spPr>
      </p:pic>
      <p:sp>
        <p:nvSpPr>
          <p:cNvPr id="5" name="Rectangle 4"/>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7" name="TextBox 6"/>
          <p:cNvSpPr txBox="1"/>
          <p:nvPr/>
        </p:nvSpPr>
        <p:spPr>
          <a:xfrm>
            <a:off x="114299" y="141357"/>
            <a:ext cx="8430093" cy="707886"/>
          </a:xfrm>
          <a:prstGeom prst="rect">
            <a:avLst/>
          </a:prstGeom>
          <a:noFill/>
        </p:spPr>
        <p:txBody>
          <a:bodyPr wrap="square" rtlCol="0">
            <a:spAutoFit/>
          </a:bodyPr>
          <a:lstStyle/>
          <a:p>
            <a:r>
              <a:rPr lang="en-US" sz="4000">
                <a:solidFill>
                  <a:schemeClr val="bg1"/>
                </a:solidFill>
              </a:rPr>
              <a:t>Management Team</a:t>
            </a:r>
          </a:p>
        </p:txBody>
      </p:sp>
    </p:spTree>
    <p:extLst>
      <p:ext uri="{BB962C8B-B14F-4D97-AF65-F5344CB8AC3E}">
        <p14:creationId xmlns:p14="http://schemas.microsoft.com/office/powerpoint/2010/main" xmlns="" val="1325284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6" name="TextBox 5"/>
          <p:cNvSpPr txBox="1"/>
          <p:nvPr/>
        </p:nvSpPr>
        <p:spPr>
          <a:xfrm>
            <a:off x="114300" y="141357"/>
            <a:ext cx="6243638" cy="707886"/>
          </a:xfrm>
          <a:prstGeom prst="rect">
            <a:avLst/>
          </a:prstGeom>
          <a:noFill/>
        </p:spPr>
        <p:txBody>
          <a:bodyPr wrap="square" rtlCol="0">
            <a:spAutoFit/>
          </a:bodyPr>
          <a:lstStyle/>
          <a:p>
            <a:r>
              <a:rPr lang="en-US" sz="4000">
                <a:solidFill>
                  <a:schemeClr val="bg1"/>
                </a:solidFill>
              </a:rPr>
              <a:t>Main Aspects of the Industry</a:t>
            </a:r>
          </a:p>
        </p:txBody>
      </p:sp>
      <p:sp>
        <p:nvSpPr>
          <p:cNvPr id="8" name="Content Placeholder 2"/>
          <p:cNvSpPr>
            <a:spLocks noGrp="1"/>
          </p:cNvSpPr>
          <p:nvPr>
            <p:ph idx="1"/>
          </p:nvPr>
        </p:nvSpPr>
        <p:spPr>
          <a:xfrm>
            <a:off x="295275" y="1183660"/>
            <a:ext cx="10515600" cy="4351338"/>
          </a:xfrm>
        </p:spPr>
        <p:txBody>
          <a:bodyPr>
            <a:normAutofit fontScale="92500" lnSpcReduction="20000"/>
          </a:bodyPr>
          <a:lstStyle/>
          <a:p>
            <a:pPr>
              <a:buFont typeface="Wingdings" charset="2"/>
              <a:buChar char="§"/>
            </a:pPr>
            <a:r>
              <a:rPr lang="en-US" dirty="0"/>
              <a:t>Internet</a:t>
            </a:r>
          </a:p>
          <a:p>
            <a:pPr>
              <a:buFont typeface="Wingdings" charset="2"/>
              <a:buChar char="§"/>
            </a:pPr>
            <a:r>
              <a:rPr lang="en-US" dirty="0"/>
              <a:t>Computers</a:t>
            </a:r>
          </a:p>
          <a:p>
            <a:pPr>
              <a:buFont typeface="Wingdings" charset="2"/>
              <a:buChar char="§"/>
            </a:pPr>
            <a:r>
              <a:rPr lang="en-US" dirty="0"/>
              <a:t>Smartphones</a:t>
            </a:r>
          </a:p>
          <a:p>
            <a:pPr>
              <a:buFont typeface="Wingdings" charset="2"/>
              <a:buChar char="§"/>
            </a:pPr>
            <a:r>
              <a:rPr lang="en-US" dirty="0"/>
              <a:t>Tablets</a:t>
            </a:r>
          </a:p>
          <a:p>
            <a:pPr>
              <a:buFont typeface="Wingdings" charset="2"/>
              <a:buChar char="§"/>
            </a:pPr>
            <a:r>
              <a:rPr lang="en-US" dirty="0"/>
              <a:t>Smart watches</a:t>
            </a:r>
          </a:p>
          <a:p>
            <a:pPr>
              <a:buFont typeface="Wingdings" charset="2"/>
              <a:buChar char="§"/>
            </a:pPr>
            <a:r>
              <a:rPr lang="en-US" dirty="0"/>
              <a:t>Operating Systems</a:t>
            </a:r>
          </a:p>
          <a:p>
            <a:pPr>
              <a:buFont typeface="Wingdings" charset="2"/>
              <a:buChar char="§"/>
            </a:pPr>
            <a:r>
              <a:rPr lang="en-US" dirty="0"/>
              <a:t>Cloud Computing</a:t>
            </a:r>
          </a:p>
          <a:p>
            <a:pPr>
              <a:buFont typeface="Wingdings" charset="2"/>
              <a:buChar char="§"/>
            </a:pPr>
            <a:r>
              <a:rPr lang="en-US" dirty="0"/>
              <a:t>App </a:t>
            </a:r>
            <a:r>
              <a:rPr lang="en-US" dirty="0" smtClean="0"/>
              <a:t>Stores</a:t>
            </a:r>
          </a:p>
          <a:p>
            <a:pPr>
              <a:buFont typeface="Wingdings" charset="2"/>
              <a:buChar char="§"/>
            </a:pPr>
            <a:r>
              <a:rPr lang="en-US" dirty="0" smtClean="0"/>
              <a:t>Virtual Reality</a:t>
            </a:r>
          </a:p>
          <a:p>
            <a:pPr>
              <a:buFont typeface="Wingdings" charset="2"/>
              <a:buChar char="§"/>
            </a:pPr>
            <a:r>
              <a:rPr lang="en-US" dirty="0" smtClean="0"/>
              <a:t>Smart Cars</a:t>
            </a:r>
            <a:endParaRPr lang="en-US" dirty="0"/>
          </a:p>
          <a:p>
            <a:pPr marL="0" indent="0">
              <a:buNone/>
            </a:pP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206009" y="3241964"/>
            <a:ext cx="4445000" cy="3810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984009" y="1017657"/>
            <a:ext cx="5334000" cy="30003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661400" y="2970326"/>
            <a:ext cx="3694546" cy="3117273"/>
          </a:xfrm>
          <a:prstGeom prst="rect">
            <a:avLst/>
          </a:prstGeom>
        </p:spPr>
      </p:pic>
    </p:spTree>
    <p:extLst>
      <p:ext uri="{BB962C8B-B14F-4D97-AF65-F5344CB8AC3E}">
        <p14:creationId xmlns:p14="http://schemas.microsoft.com/office/powerpoint/2010/main" xmlns="" val="165917822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94404" y="1825625"/>
            <a:ext cx="8069882" cy="3355975"/>
          </a:xfrm>
        </p:spPr>
        <p:txBody>
          <a:bodyPr>
            <a:normAutofit/>
          </a:bodyPr>
          <a:lstStyle/>
          <a:p>
            <a:pPr>
              <a:buClr>
                <a:srgbClr val="073E87"/>
              </a:buClr>
              <a:buSzPct val="25000"/>
              <a:buFont typeface="Calibri"/>
              <a:buNone/>
            </a:pPr>
            <a:r>
              <a:rPr lang="en" altLang="zh-CN" sz="2400" b="1" kern="0">
                <a:solidFill>
                  <a:srgbClr val="000000"/>
                </a:solidFill>
                <a:ea typeface="Calibri"/>
                <a:cs typeface="Calibri"/>
                <a:sym typeface="Calibri"/>
              </a:rPr>
              <a:t>Bill Gates</a:t>
            </a:r>
            <a:r>
              <a:rPr lang="en-CA" altLang="zh-CN" sz="2400" b="1" kern="0">
                <a:solidFill>
                  <a:srgbClr val="000000"/>
                </a:solidFill>
                <a:ea typeface="Calibri"/>
                <a:cs typeface="Calibri"/>
                <a:sym typeface="Calibri"/>
              </a:rPr>
              <a:t>, </a:t>
            </a:r>
            <a:r>
              <a:rPr lang="en-CA" altLang="zh-CN" sz="2400" kern="0">
                <a:solidFill>
                  <a:srgbClr val="000000"/>
                </a:solidFill>
                <a:ea typeface="Calibri"/>
                <a:cs typeface="Calibri"/>
                <a:sym typeface="Calibri"/>
              </a:rPr>
              <a:t>Founder and Technology Advisor</a:t>
            </a:r>
            <a:endParaRPr lang="en" altLang="zh-CN" sz="2400" kern="0">
              <a:solidFill>
                <a:srgbClr val="000000"/>
              </a:solidFill>
              <a:ea typeface="Calibri"/>
              <a:cs typeface="Calibri"/>
              <a:sym typeface="Calibri"/>
            </a:endParaRPr>
          </a:p>
          <a:p>
            <a:pPr>
              <a:buClr>
                <a:srgbClr val="073E87"/>
              </a:buClr>
              <a:buSzPct val="25000"/>
              <a:buFont typeface="Calibri"/>
              <a:buNone/>
            </a:pPr>
            <a:r>
              <a:rPr lang="en" altLang="zh-CN" sz="2000" kern="0">
                <a:ea typeface="Calibri"/>
                <a:cs typeface="Calibri"/>
                <a:sym typeface="Calibri"/>
              </a:rPr>
              <a:t>William (Bill) H. Gates is founder, technology advisor and board member of Microsoft Corporation.  He served as chairman of the board until </a:t>
            </a:r>
            <a:r>
              <a:rPr lang="en-CA" altLang="zh-CN" sz="2000" kern="0">
                <a:ea typeface="Calibri"/>
                <a:cs typeface="Calibri"/>
                <a:sym typeface="Calibri"/>
              </a:rPr>
              <a:t>February</a:t>
            </a:r>
            <a:r>
              <a:rPr lang="en" altLang="zh-CN" sz="2000" kern="0">
                <a:ea typeface="Calibri"/>
                <a:cs typeface="Calibri"/>
                <a:sym typeface="Calibri"/>
              </a:rPr>
              <a:t> 4, 2014.</a:t>
            </a:r>
          </a:p>
          <a:p>
            <a:pPr>
              <a:buClr>
                <a:srgbClr val="000000"/>
              </a:buClr>
              <a:buNone/>
            </a:pPr>
            <a:endParaRPr lang="en" altLang="zh-CN" sz="2000" kern="0">
              <a:ea typeface="Calibri"/>
              <a:cs typeface="Calibri"/>
              <a:sym typeface="Calibri"/>
            </a:endParaRPr>
          </a:p>
          <a:p>
            <a:pPr>
              <a:buClr>
                <a:srgbClr val="073E87"/>
              </a:buClr>
              <a:buSzPct val="25000"/>
              <a:buFont typeface="Calibri"/>
              <a:buNone/>
            </a:pPr>
            <a:r>
              <a:rPr lang="en" altLang="zh-CN" sz="2400" b="1" i="1" kern="0">
                <a:ea typeface="Calibri"/>
                <a:cs typeface="Calibri"/>
                <a:sym typeface="Calibri"/>
              </a:rPr>
              <a:t>Education</a:t>
            </a:r>
            <a:endParaRPr lang="en-GB" altLang="zh-CN" kern="0">
              <a:ea typeface="Calibri"/>
              <a:cs typeface="Calibri"/>
              <a:sym typeface="Calibri"/>
            </a:endParaRPr>
          </a:p>
          <a:p>
            <a:pPr>
              <a:buClr>
                <a:srgbClr val="073E87"/>
              </a:buClr>
              <a:buSzPct val="25000"/>
              <a:buFont typeface="Calibri"/>
              <a:buNone/>
            </a:pPr>
            <a:r>
              <a:rPr lang="en" altLang="zh-CN" sz="2000" kern="0">
                <a:ea typeface="Calibri"/>
                <a:cs typeface="Calibri"/>
                <a:sym typeface="Calibri"/>
              </a:rPr>
              <a:t>In 1973, Gates entered Harvard University as a freshman. In his junior year,</a:t>
            </a:r>
            <a:r>
              <a:rPr lang="en-CA" altLang="zh-CN" sz="2000" kern="0">
                <a:ea typeface="Calibri"/>
                <a:cs typeface="Calibri"/>
                <a:sym typeface="Calibri"/>
              </a:rPr>
              <a:t> </a:t>
            </a:r>
            <a:r>
              <a:rPr lang="en" altLang="zh-CN" sz="2000" kern="0">
                <a:ea typeface="Calibri"/>
                <a:cs typeface="Calibri"/>
                <a:sym typeface="Calibri"/>
              </a:rPr>
              <a:t>Gates left Harvard to devote his energies to Microsoft, a company he had begun in 1975 with his childhood friend Paul Allen. </a:t>
            </a:r>
          </a:p>
        </p:txBody>
      </p:sp>
      <p:pic>
        <p:nvPicPr>
          <p:cNvPr id="4" name="图片 3" descr="gates_print-209x314.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879559" y="1825625"/>
            <a:ext cx="2654300" cy="3987800"/>
          </a:xfrm>
          <a:prstGeom prst="rect">
            <a:avLst/>
          </a:prstGeom>
        </p:spPr>
      </p:pic>
      <p:sp>
        <p:nvSpPr>
          <p:cNvPr id="5" name="Rectangle 4"/>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9" name="TextBox 8"/>
          <p:cNvSpPr txBox="1"/>
          <p:nvPr/>
        </p:nvSpPr>
        <p:spPr>
          <a:xfrm>
            <a:off x="114299" y="141357"/>
            <a:ext cx="8430093" cy="707886"/>
          </a:xfrm>
          <a:prstGeom prst="rect">
            <a:avLst/>
          </a:prstGeom>
          <a:noFill/>
        </p:spPr>
        <p:txBody>
          <a:bodyPr wrap="square" rtlCol="0">
            <a:spAutoFit/>
          </a:bodyPr>
          <a:lstStyle/>
          <a:p>
            <a:r>
              <a:rPr lang="en-US" sz="4000">
                <a:solidFill>
                  <a:schemeClr val="bg1"/>
                </a:solidFill>
              </a:rPr>
              <a:t>Management Team</a:t>
            </a:r>
          </a:p>
        </p:txBody>
      </p:sp>
    </p:spTree>
    <p:extLst>
      <p:ext uri="{BB962C8B-B14F-4D97-AF65-F5344CB8AC3E}">
        <p14:creationId xmlns:p14="http://schemas.microsoft.com/office/powerpoint/2010/main" xmlns="" val="189709280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86564" y="1825625"/>
            <a:ext cx="8257828" cy="3889375"/>
          </a:xfrm>
        </p:spPr>
        <p:txBody>
          <a:bodyPr>
            <a:normAutofit/>
          </a:bodyPr>
          <a:lstStyle/>
          <a:p>
            <a:pPr>
              <a:buClr>
                <a:srgbClr val="073E87"/>
              </a:buClr>
              <a:buSzPct val="25000"/>
              <a:buFont typeface="Calibri"/>
              <a:buNone/>
            </a:pPr>
            <a:r>
              <a:rPr lang="en" altLang="zh-CN" sz="2400" b="1" kern="0">
                <a:ea typeface="Calibri"/>
                <a:cs typeface="Calibri"/>
                <a:sym typeface="Calibri"/>
              </a:rPr>
              <a:t>Satya Nadella</a:t>
            </a:r>
            <a:r>
              <a:rPr lang="en-CA" altLang="zh-CN" sz="2400" b="1" kern="0">
                <a:ea typeface="Calibri"/>
                <a:cs typeface="Calibri"/>
                <a:sym typeface="Calibri"/>
              </a:rPr>
              <a:t>, </a:t>
            </a:r>
            <a:r>
              <a:rPr lang="en-CA" altLang="zh-CN" sz="2400" kern="0">
                <a:ea typeface="Calibri"/>
                <a:cs typeface="Calibri"/>
                <a:sym typeface="Calibri"/>
              </a:rPr>
              <a:t>Chief Executive Officer</a:t>
            </a:r>
            <a:endParaRPr lang="en" altLang="zh-CN" sz="2400" kern="0">
              <a:ea typeface="Calibri"/>
              <a:cs typeface="Calibri"/>
              <a:sym typeface="Calibri"/>
            </a:endParaRPr>
          </a:p>
          <a:p>
            <a:pPr>
              <a:buClr>
                <a:srgbClr val="073E87"/>
              </a:buClr>
              <a:buSzPct val="25000"/>
              <a:buFont typeface="Calibri"/>
              <a:buNone/>
            </a:pPr>
            <a:r>
              <a:rPr lang="en" altLang="zh-CN" sz="2000" kern="0">
                <a:ea typeface="Calibri"/>
                <a:cs typeface="Calibri"/>
                <a:sym typeface="Calibri"/>
              </a:rPr>
              <a:t>Satya Nadella is Chief Executive Officer of Microsoft. Before being named CEO in February 2014, Nadella held leadership roles in both enterprise and consumer businesses across the company.</a:t>
            </a:r>
            <a:endParaRPr lang="en-CA" altLang="zh-CN" sz="2000" kern="0">
              <a:ea typeface="Calibri"/>
              <a:cs typeface="Calibri"/>
              <a:sym typeface="Calibri"/>
            </a:endParaRPr>
          </a:p>
          <a:p>
            <a:pPr>
              <a:buClr>
                <a:srgbClr val="073E87"/>
              </a:buClr>
              <a:buSzPct val="25000"/>
              <a:buFont typeface="Calibri"/>
              <a:buNone/>
            </a:pPr>
            <a:endParaRPr lang="en" altLang="zh-CN" sz="2000" kern="0">
              <a:ea typeface="Calibri"/>
              <a:cs typeface="Calibri"/>
              <a:sym typeface="Calibri"/>
            </a:endParaRPr>
          </a:p>
          <a:p>
            <a:pPr>
              <a:buClr>
                <a:srgbClr val="073E87"/>
              </a:buClr>
              <a:buSzPct val="25000"/>
              <a:buFont typeface="Calibri"/>
              <a:buNone/>
            </a:pPr>
            <a:r>
              <a:rPr lang="en" altLang="zh-CN" sz="2400" b="1" i="1" kern="0">
                <a:ea typeface="Calibri"/>
                <a:cs typeface="Calibri"/>
                <a:sym typeface="Calibri"/>
              </a:rPr>
              <a:t>Education</a:t>
            </a:r>
            <a:endParaRPr lang="en-CA" altLang="zh-CN" sz="2400" b="1" i="1" kern="0">
              <a:ea typeface="Calibri"/>
              <a:cs typeface="Calibri"/>
              <a:sym typeface="Calibri"/>
            </a:endParaRPr>
          </a:p>
          <a:p>
            <a:pPr>
              <a:buClr>
                <a:srgbClr val="073E87"/>
              </a:buClr>
              <a:buSzPct val="25000"/>
              <a:buFont typeface="Calibri"/>
              <a:buNone/>
            </a:pPr>
            <a:r>
              <a:rPr lang="en" altLang="zh-CN" sz="2000" kern="0">
                <a:ea typeface="Calibri"/>
                <a:cs typeface="Calibri"/>
                <a:sym typeface="Calibri"/>
              </a:rPr>
              <a:t>He earned a bachelor’s degree in electrical engineering from Mangalore University, a master’s degree in computer science from the University of Wisconsin – Milwaukee and a master’s degree in business administration from the University of Chicago. </a:t>
            </a:r>
          </a:p>
          <a:p>
            <a:endParaRPr kumimoji="1" lang="zh-CN" altLang="en-US"/>
          </a:p>
        </p:txBody>
      </p:sp>
      <p:pic>
        <p:nvPicPr>
          <p:cNvPr id="4" name="图片 3" descr="2017_satya_bio_color-683x1024.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800774" y="1825625"/>
            <a:ext cx="2928960" cy="4391295"/>
          </a:xfrm>
          <a:prstGeom prst="rect">
            <a:avLst/>
          </a:prstGeom>
        </p:spPr>
      </p:pic>
      <p:sp>
        <p:nvSpPr>
          <p:cNvPr id="5" name="Rectangle 4"/>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7" name="TextBox 6"/>
          <p:cNvSpPr txBox="1"/>
          <p:nvPr/>
        </p:nvSpPr>
        <p:spPr>
          <a:xfrm>
            <a:off x="114299" y="141357"/>
            <a:ext cx="8430093" cy="707886"/>
          </a:xfrm>
          <a:prstGeom prst="rect">
            <a:avLst/>
          </a:prstGeom>
          <a:noFill/>
        </p:spPr>
        <p:txBody>
          <a:bodyPr wrap="square" rtlCol="0">
            <a:spAutoFit/>
          </a:bodyPr>
          <a:lstStyle/>
          <a:p>
            <a:r>
              <a:rPr lang="en-US" sz="4000">
                <a:solidFill>
                  <a:schemeClr val="bg1"/>
                </a:solidFill>
              </a:rPr>
              <a:t>Management Team</a:t>
            </a:r>
          </a:p>
        </p:txBody>
      </p:sp>
    </p:spTree>
    <p:extLst>
      <p:ext uri="{BB962C8B-B14F-4D97-AF65-F5344CB8AC3E}">
        <p14:creationId xmlns:p14="http://schemas.microsoft.com/office/powerpoint/2010/main" xmlns="" val="111335219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6390" y="1577072"/>
            <a:ext cx="8388002" cy="4351338"/>
          </a:xfrm>
        </p:spPr>
        <p:txBody>
          <a:bodyPr>
            <a:normAutofit/>
          </a:bodyPr>
          <a:lstStyle/>
          <a:p>
            <a:pPr>
              <a:buClr>
                <a:srgbClr val="073E87"/>
              </a:buClr>
              <a:buSzPct val="25000"/>
              <a:buNone/>
            </a:pPr>
            <a:r>
              <a:rPr lang="en" altLang="zh-CN" sz="2400" b="1" kern="0">
                <a:solidFill>
                  <a:srgbClr val="000000"/>
                </a:solidFill>
                <a:ea typeface="Calibri"/>
                <a:cs typeface="Calibri"/>
                <a:sym typeface="Calibri"/>
              </a:rPr>
              <a:t>Chris Capossela</a:t>
            </a:r>
            <a:r>
              <a:rPr lang="en-CA" altLang="zh-CN" sz="2400" b="1" kern="0">
                <a:solidFill>
                  <a:srgbClr val="000000"/>
                </a:solidFill>
                <a:ea typeface="Calibri"/>
                <a:cs typeface="Calibri"/>
                <a:sym typeface="Calibri"/>
              </a:rPr>
              <a:t>, </a:t>
            </a:r>
            <a:r>
              <a:rPr lang="en" altLang="zh-CN" sz="2400" kern="0">
                <a:ea typeface="Calibri"/>
                <a:cs typeface="Calibri"/>
                <a:sym typeface="Calibri"/>
              </a:rPr>
              <a:t>Executive Vice President and Chief Marketing Officer</a:t>
            </a:r>
            <a:endParaRPr lang="en" altLang="zh-CN" sz="2400" b="1" kern="0">
              <a:solidFill>
                <a:srgbClr val="000000"/>
              </a:solidFill>
              <a:ea typeface="Calibri"/>
              <a:cs typeface="Calibri"/>
              <a:sym typeface="Calibri"/>
            </a:endParaRPr>
          </a:p>
          <a:p>
            <a:pPr>
              <a:buClr>
                <a:srgbClr val="073E87"/>
              </a:buClr>
              <a:buSzPct val="25000"/>
              <a:buFont typeface="Calibri"/>
              <a:buNone/>
            </a:pPr>
            <a:r>
              <a:rPr lang="en-GB" altLang="zh-CN" sz="2000" kern="0">
                <a:ea typeface="Calibri"/>
                <a:cs typeface="Calibri"/>
                <a:sym typeface="Calibri"/>
              </a:rPr>
              <a:t>As chief marketing officer, Chris Capossela leads Microsoft’s global product marketing, advertising, brand, research and communications functions for businesses and consumers. </a:t>
            </a:r>
          </a:p>
          <a:p>
            <a:pPr>
              <a:buClr>
                <a:srgbClr val="073E87"/>
              </a:buClr>
              <a:buSzPct val="25000"/>
              <a:buFont typeface="Calibri"/>
              <a:buNone/>
            </a:pPr>
            <a:r>
              <a:rPr lang="en-GB" altLang="zh-CN" sz="2000" kern="0">
                <a:ea typeface="Calibri"/>
                <a:cs typeface="Calibri"/>
                <a:sym typeface="Calibri"/>
              </a:rPr>
              <a:t>   He oversaw the creation of new business opportunities with partners to deliver new consumer experiences through Windows, Windows Phone, Office and Xbox.</a:t>
            </a:r>
          </a:p>
          <a:p>
            <a:pPr>
              <a:buClr>
                <a:srgbClr val="073E87"/>
              </a:buClr>
              <a:buSzPct val="25000"/>
              <a:buFont typeface="Calibri"/>
              <a:buNone/>
            </a:pPr>
            <a:endParaRPr lang="en-GB" altLang="zh-CN" sz="2000" kern="0">
              <a:ea typeface="Calibri"/>
              <a:cs typeface="Calibri"/>
              <a:sym typeface="Calibri"/>
            </a:endParaRPr>
          </a:p>
          <a:p>
            <a:pPr>
              <a:lnSpc>
                <a:spcPct val="100000"/>
              </a:lnSpc>
              <a:buClr>
                <a:srgbClr val="073E87"/>
              </a:buClr>
              <a:buSzPct val="25000"/>
              <a:buFont typeface="Calibri"/>
              <a:buNone/>
            </a:pPr>
            <a:r>
              <a:rPr lang="en-GB" altLang="zh-CN" sz="2400" b="1" i="1" kern="0">
                <a:ea typeface="Calibri"/>
                <a:cs typeface="Calibri"/>
                <a:sym typeface="Calibri"/>
              </a:rPr>
              <a:t>Education</a:t>
            </a:r>
          </a:p>
          <a:p>
            <a:pPr>
              <a:lnSpc>
                <a:spcPct val="100000"/>
              </a:lnSpc>
              <a:buClr>
                <a:srgbClr val="073E87"/>
              </a:buClr>
              <a:buSzPct val="25000"/>
              <a:buFont typeface="Calibri"/>
              <a:buNone/>
            </a:pPr>
            <a:r>
              <a:rPr lang="en-GB" altLang="zh-CN" sz="2000" kern="0">
                <a:ea typeface="Calibri"/>
                <a:cs typeface="Calibri"/>
                <a:sym typeface="Calibri"/>
              </a:rPr>
              <a:t>Capossela holds a bachelor’s degree in computer science and economics from Harvard University.</a:t>
            </a:r>
            <a:r>
              <a:rPr lang="en-GB" altLang="zh-CN" sz="2000" kern="0">
                <a:latin typeface="Quattrocento Sans"/>
                <a:ea typeface="Quattrocento Sans"/>
                <a:cs typeface="Quattrocento Sans"/>
                <a:sym typeface="Quattrocento Sans"/>
              </a:rPr>
              <a:t> </a:t>
            </a:r>
          </a:p>
        </p:txBody>
      </p:sp>
      <p:pic>
        <p:nvPicPr>
          <p:cNvPr id="4" name="图片 3" descr="capossela-print-682x1024.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776729" y="1577072"/>
            <a:ext cx="2976273" cy="4468774"/>
          </a:xfrm>
          <a:prstGeom prst="rect">
            <a:avLst/>
          </a:prstGeom>
        </p:spPr>
      </p:pic>
      <p:sp>
        <p:nvSpPr>
          <p:cNvPr id="5" name="Rectangle 4"/>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7" name="TextBox 6"/>
          <p:cNvSpPr txBox="1"/>
          <p:nvPr/>
        </p:nvSpPr>
        <p:spPr>
          <a:xfrm>
            <a:off x="114299" y="141357"/>
            <a:ext cx="8430093" cy="707886"/>
          </a:xfrm>
          <a:prstGeom prst="rect">
            <a:avLst/>
          </a:prstGeom>
          <a:noFill/>
        </p:spPr>
        <p:txBody>
          <a:bodyPr wrap="square" rtlCol="0">
            <a:spAutoFit/>
          </a:bodyPr>
          <a:lstStyle/>
          <a:p>
            <a:r>
              <a:rPr lang="en-US" sz="4000">
                <a:solidFill>
                  <a:schemeClr val="bg1"/>
                </a:solidFill>
              </a:rPr>
              <a:t>Management Team</a:t>
            </a:r>
          </a:p>
        </p:txBody>
      </p:sp>
    </p:spTree>
    <p:extLst>
      <p:ext uri="{BB962C8B-B14F-4D97-AF65-F5344CB8AC3E}">
        <p14:creationId xmlns:p14="http://schemas.microsoft.com/office/powerpoint/2010/main" xmlns="" val="152894214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2493" y="1690688"/>
            <a:ext cx="8273703" cy="3610774"/>
          </a:xfrm>
        </p:spPr>
        <p:txBody>
          <a:bodyPr>
            <a:normAutofit lnSpcReduction="10000"/>
          </a:bodyPr>
          <a:lstStyle/>
          <a:p>
            <a:pPr marL="0" indent="0">
              <a:buNone/>
            </a:pPr>
            <a:r>
              <a:rPr lang="en-US" sz="2400" b="1"/>
              <a:t>Scott Guthrie, </a:t>
            </a:r>
            <a:r>
              <a:rPr lang="en-CA" sz="2400"/>
              <a:t>Executive Vice President, Microsoft Cloud and Enterprise Group </a:t>
            </a:r>
            <a:endParaRPr lang="en-US" sz="2400"/>
          </a:p>
          <a:p>
            <a:pPr marL="0" indent="0">
              <a:buNone/>
            </a:pPr>
            <a:r>
              <a:rPr lang="en-CA" sz="2000"/>
              <a:t>As executive vice president of the Microsoft Cloud and Enterprise Group, Scott Guthrie is responsible for the company’s cloud infrastructure, server, database, CRM, ERP, management and development tools businesses. His engineering team builds Microsoft Azure, SQL Server, Microsoft Dynamics 365, Active Directory, System Center, Visual Studio and .NET. </a:t>
            </a:r>
          </a:p>
          <a:p>
            <a:pPr marL="457200" lvl="1" indent="0">
              <a:buNone/>
            </a:pPr>
            <a:endParaRPr lang="en-CA" sz="2000"/>
          </a:p>
          <a:p>
            <a:pPr>
              <a:buClr>
                <a:srgbClr val="073E87"/>
              </a:buClr>
              <a:buSzPct val="25000"/>
              <a:buFont typeface="Calibri"/>
              <a:buNone/>
            </a:pPr>
            <a:r>
              <a:rPr lang="en" altLang="zh-CN" sz="2400" b="1" i="1" kern="0">
                <a:ea typeface="Calibri"/>
                <a:cs typeface="Calibri"/>
                <a:sym typeface="Calibri"/>
              </a:rPr>
              <a:t>Education</a:t>
            </a:r>
            <a:endParaRPr lang="en-CA" altLang="zh-CN" sz="2000">
              <a:latin typeface="Times New Roman" charset="0"/>
              <a:ea typeface="Times New Roman" charset="0"/>
              <a:cs typeface="Times New Roman" charset="0"/>
              <a:sym typeface="Calibri"/>
            </a:endParaRPr>
          </a:p>
          <a:p>
            <a:pPr>
              <a:buClr>
                <a:srgbClr val="073E87"/>
              </a:buClr>
              <a:buSzPct val="25000"/>
              <a:buFont typeface="Calibri"/>
              <a:buNone/>
            </a:pPr>
            <a:r>
              <a:rPr lang="en-CA" sz="2000"/>
              <a:t>Guthrie graduated with a bachelor’s degree in computer science from Duke University </a:t>
            </a:r>
            <a:endParaRPr lang="en-US" sz="2000"/>
          </a:p>
        </p:txBody>
      </p:sp>
      <p:pic>
        <p:nvPicPr>
          <p:cNvPr id="4" name="Picture 3" descr="icloud guy .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653582" y="1690688"/>
            <a:ext cx="3125528" cy="4688293"/>
          </a:xfrm>
          <a:prstGeom prst="rect">
            <a:avLst/>
          </a:prstGeom>
        </p:spPr>
      </p:pic>
      <p:sp>
        <p:nvSpPr>
          <p:cNvPr id="5" name="Rectangle 4"/>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7" name="TextBox 6"/>
          <p:cNvSpPr txBox="1"/>
          <p:nvPr/>
        </p:nvSpPr>
        <p:spPr>
          <a:xfrm>
            <a:off x="114299" y="141357"/>
            <a:ext cx="8430093" cy="707886"/>
          </a:xfrm>
          <a:prstGeom prst="rect">
            <a:avLst/>
          </a:prstGeom>
          <a:noFill/>
        </p:spPr>
        <p:txBody>
          <a:bodyPr wrap="square" rtlCol="0">
            <a:spAutoFit/>
          </a:bodyPr>
          <a:lstStyle/>
          <a:p>
            <a:r>
              <a:rPr lang="en-US" sz="4000">
                <a:solidFill>
                  <a:schemeClr val="bg1"/>
                </a:solidFill>
              </a:rPr>
              <a:t>Management Team</a:t>
            </a:r>
          </a:p>
        </p:txBody>
      </p:sp>
    </p:spTree>
    <p:extLst>
      <p:ext uri="{BB962C8B-B14F-4D97-AF65-F5344CB8AC3E}">
        <p14:creationId xmlns:p14="http://schemas.microsoft.com/office/powerpoint/2010/main" xmlns="" val="89617720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4039" y="1825625"/>
            <a:ext cx="7870612" cy="3063875"/>
          </a:xfrm>
        </p:spPr>
        <p:txBody>
          <a:bodyPr>
            <a:normAutofit lnSpcReduction="10000"/>
          </a:bodyPr>
          <a:lstStyle/>
          <a:p>
            <a:pPr marL="0" indent="0">
              <a:buNone/>
            </a:pPr>
            <a:r>
              <a:rPr lang="en-US" sz="2400" b="1"/>
              <a:t>Rajesh Jha, </a:t>
            </a:r>
            <a:r>
              <a:rPr lang="en-US" sz="2400"/>
              <a:t>Executive Vice President, Office Product Group </a:t>
            </a:r>
          </a:p>
          <a:p>
            <a:pPr marL="0" indent="0">
              <a:buNone/>
            </a:pPr>
            <a:r>
              <a:rPr lang="en-CA" sz="2000"/>
              <a:t>As executive vice president of Microsoft’s Office Product Group, Rajesh Jha leads the development and service engineering teams for Office 365 – spanning Office, Skype and OneNote. </a:t>
            </a:r>
          </a:p>
          <a:p>
            <a:pPr marL="457200" lvl="1" indent="0">
              <a:buNone/>
            </a:pPr>
            <a:endParaRPr lang="en-CA" sz="2000"/>
          </a:p>
          <a:p>
            <a:pPr marL="0" indent="0">
              <a:buNone/>
            </a:pPr>
            <a:r>
              <a:rPr lang="en-CA" sz="2400" b="1" i="1"/>
              <a:t>Education</a:t>
            </a:r>
          </a:p>
          <a:p>
            <a:pPr marL="0" indent="0">
              <a:buNone/>
            </a:pPr>
            <a:r>
              <a:rPr lang="en-CA" sz="2000"/>
              <a:t>Jha has a master’s degree in computer science from the University of Massachusetts, Amherst and a bachelor’s degree in computer science from Indian Institute of Technology, Madras. </a:t>
            </a:r>
            <a:endParaRPr lang="en-US" sz="2000"/>
          </a:p>
        </p:txBody>
      </p:sp>
      <p:pic>
        <p:nvPicPr>
          <p:cNvPr id="4" name="Picture 3" descr="Rajesh.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294753" y="1825625"/>
            <a:ext cx="3369055" cy="4408796"/>
          </a:xfrm>
          <a:prstGeom prst="rect">
            <a:avLst/>
          </a:prstGeom>
        </p:spPr>
      </p:pic>
      <p:sp>
        <p:nvSpPr>
          <p:cNvPr id="5" name="Rectangle 4"/>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7" name="TextBox 6"/>
          <p:cNvSpPr txBox="1"/>
          <p:nvPr/>
        </p:nvSpPr>
        <p:spPr>
          <a:xfrm>
            <a:off x="114299" y="141357"/>
            <a:ext cx="8430093" cy="707886"/>
          </a:xfrm>
          <a:prstGeom prst="rect">
            <a:avLst/>
          </a:prstGeom>
          <a:noFill/>
        </p:spPr>
        <p:txBody>
          <a:bodyPr wrap="square" rtlCol="0">
            <a:spAutoFit/>
          </a:bodyPr>
          <a:lstStyle/>
          <a:p>
            <a:r>
              <a:rPr lang="en-US" sz="4000">
                <a:solidFill>
                  <a:schemeClr val="bg1"/>
                </a:solidFill>
              </a:rPr>
              <a:t>Management Team</a:t>
            </a:r>
          </a:p>
        </p:txBody>
      </p:sp>
    </p:spTree>
    <p:extLst>
      <p:ext uri="{BB962C8B-B14F-4D97-AF65-F5344CB8AC3E}">
        <p14:creationId xmlns:p14="http://schemas.microsoft.com/office/powerpoint/2010/main" xmlns="" val="72565825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796" y="1982424"/>
            <a:ext cx="7913098" cy="3355975"/>
          </a:xfrm>
        </p:spPr>
        <p:txBody>
          <a:bodyPr vert="horz" lIns="91440" tIns="45720" rIns="91440" bIns="45720" rtlCol="0" anchor="t">
            <a:normAutofit fontScale="92500" lnSpcReduction="10000"/>
          </a:bodyPr>
          <a:lstStyle/>
          <a:p>
            <a:pPr marL="0" indent="0">
              <a:buNone/>
            </a:pPr>
            <a:r>
              <a:rPr lang="en-US" sz="2400" b="1"/>
              <a:t>Terry Myerson, </a:t>
            </a:r>
            <a:r>
              <a:rPr lang="en-US" sz="2400"/>
              <a:t>Executive Vice President, Windows and Devices Group </a:t>
            </a:r>
          </a:p>
          <a:p>
            <a:pPr marL="0" indent="0">
              <a:buNone/>
            </a:pPr>
            <a:r>
              <a:rPr lang="en-CA" sz="2000"/>
              <a:t>As </a:t>
            </a:r>
            <a:r>
              <a:rPr lang="en-US" sz="2000"/>
              <a:t>executive vice president of Microsoft’s windows and devices group, </a:t>
            </a:r>
            <a:r>
              <a:rPr lang="en-CA" sz="2000"/>
              <a:t>Myerson is responsible for the software platform, apps, games, store and devices that power the Windows ecosystem. This includes Windows, Surface, Xbox, Minecraft, Lumia and HoloLens.</a:t>
            </a:r>
          </a:p>
          <a:p>
            <a:pPr marL="457200" lvl="1" indent="0">
              <a:buNone/>
            </a:pPr>
            <a:endParaRPr lang="en-CA" sz="2000"/>
          </a:p>
          <a:p>
            <a:pPr marL="0" indent="0">
              <a:buNone/>
            </a:pPr>
            <a:r>
              <a:rPr lang="en-CA" sz="2400" b="1" i="1"/>
              <a:t>Education</a:t>
            </a:r>
          </a:p>
          <a:p>
            <a:pPr marL="0" indent="0">
              <a:buNone/>
            </a:pPr>
            <a:r>
              <a:rPr lang="en-CA" sz="2000"/>
              <a:t>After earning a bachelor’s degree in mechanical engineering from Duke University, Myerson founded </a:t>
            </a:r>
            <a:r>
              <a:rPr lang="en-CA" sz="2000" err="1"/>
              <a:t>Intersé</a:t>
            </a:r>
            <a:r>
              <a:rPr lang="en-CA" sz="2000"/>
              <a:t>, one of the first Web software companies, which Microsoft acquired. </a:t>
            </a:r>
            <a:endParaRPr lang="en-US" sz="2000"/>
          </a:p>
        </p:txBody>
      </p:sp>
      <p:pic>
        <p:nvPicPr>
          <p:cNvPr id="4" name="Picture 3" descr="TerryMyerson.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356766" y="1982424"/>
            <a:ext cx="3168751" cy="4618189"/>
          </a:xfrm>
          <a:prstGeom prst="rect">
            <a:avLst/>
          </a:prstGeom>
        </p:spPr>
      </p:pic>
      <p:sp>
        <p:nvSpPr>
          <p:cNvPr id="5" name="Rectangle 4"/>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7" name="TextBox 6"/>
          <p:cNvSpPr txBox="1"/>
          <p:nvPr/>
        </p:nvSpPr>
        <p:spPr>
          <a:xfrm>
            <a:off x="114299" y="141357"/>
            <a:ext cx="8430093" cy="707886"/>
          </a:xfrm>
          <a:prstGeom prst="rect">
            <a:avLst/>
          </a:prstGeom>
          <a:noFill/>
        </p:spPr>
        <p:txBody>
          <a:bodyPr wrap="square" rtlCol="0" anchor="t">
            <a:spAutoFit/>
          </a:bodyPr>
          <a:lstStyle/>
          <a:p>
            <a:r>
              <a:rPr lang="en-US" sz="4000">
                <a:solidFill>
                  <a:schemeClr val="bg1"/>
                </a:solidFill>
              </a:rPr>
              <a:t>Management Team</a:t>
            </a:r>
          </a:p>
        </p:txBody>
      </p:sp>
    </p:spTree>
    <p:extLst>
      <p:ext uri="{BB962C8B-B14F-4D97-AF65-F5344CB8AC3E}">
        <p14:creationId xmlns:p14="http://schemas.microsoft.com/office/powerpoint/2010/main" xmlns="" val="37207870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7225" y="1343025"/>
            <a:ext cx="10515600" cy="4351338"/>
          </a:xfrm>
        </p:spPr>
        <p:txBody>
          <a:bodyPr vert="horz" lIns="91440" tIns="45720" rIns="91440" bIns="45720" rtlCol="0" anchor="t">
            <a:normAutofit/>
          </a:bodyPr>
          <a:lstStyle/>
          <a:p>
            <a:pPr marL="0" indent="0">
              <a:buNone/>
            </a:pPr>
            <a:endParaRPr lang="en-US" sz="6000">
              <a:solidFill>
                <a:srgbClr val="000000"/>
              </a:solidFill>
              <a:latin typeface="Calibri"/>
            </a:endParaRPr>
          </a:p>
          <a:p>
            <a:pPr marL="0" indent="0">
              <a:buNone/>
            </a:pPr>
            <a:endParaRPr lang="en-US" sz="6000" b="1">
              <a:solidFill>
                <a:srgbClr val="003A87"/>
              </a:solidFill>
              <a:latin typeface="Calibri"/>
            </a:endParaRPr>
          </a:p>
          <a:p>
            <a:pPr marL="0" indent="0" algn="ctr">
              <a:buNone/>
            </a:pPr>
            <a:r>
              <a:rPr lang="en-US" sz="6000" b="1">
                <a:solidFill>
                  <a:srgbClr val="003A87"/>
                </a:solidFill>
                <a:latin typeface="Calibri"/>
              </a:rPr>
              <a:t>Products and Services </a:t>
            </a:r>
            <a:endParaRPr lang="en-US" sz="6000" b="1">
              <a:solidFill>
                <a:srgbClr val="2F5496"/>
              </a:solidFill>
              <a:latin typeface="Calibri"/>
            </a:endParaRPr>
          </a:p>
        </p:txBody>
      </p:sp>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314981" y="115018"/>
            <a:ext cx="660400" cy="660400"/>
          </a:xfrm>
          <a:prstGeom prst="rect">
            <a:avLst/>
          </a:prstGeom>
        </p:spPr>
      </p:pic>
      <p:sp>
        <p:nvSpPr>
          <p:cNvPr id="6" name="TextBox 5"/>
          <p:cNvSpPr txBox="1"/>
          <p:nvPr/>
        </p:nvSpPr>
        <p:spPr>
          <a:xfrm>
            <a:off x="115018" y="143773"/>
            <a:ext cx="8430093" cy="707886"/>
          </a:xfrm>
          <a:prstGeom prst="rect">
            <a:avLst/>
          </a:prstGeom>
          <a:noFill/>
        </p:spPr>
        <p:txBody>
          <a:bodyPr wrap="square" rtlCol="0" anchor="t">
            <a:spAutoFit/>
          </a:bodyPr>
          <a:lstStyle/>
          <a:p>
            <a:endParaRPr lang="en-US" sz="4000">
              <a:solidFill>
                <a:schemeClr val="bg1"/>
              </a:solidFill>
            </a:endParaRPr>
          </a:p>
        </p:txBody>
      </p:sp>
    </p:spTree>
    <p:extLst>
      <p:ext uri="{BB962C8B-B14F-4D97-AF65-F5344CB8AC3E}">
        <p14:creationId xmlns:p14="http://schemas.microsoft.com/office/powerpoint/2010/main" xmlns="" val="195531853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ms ps.png"/>
          <p:cNvPicPr>
            <a:picLocks noGrp="1" noChangeAspect="1"/>
          </p:cNvPicPr>
          <p:nvPr>
            <p:ph idx="1"/>
          </p:nvPr>
        </p:nvPicPr>
        <p:blipFill>
          <a:blip r:embed="rId3"/>
          <a:stretch>
            <a:fillRect/>
          </a:stretch>
        </p:blipFill>
        <p:spPr>
          <a:xfrm>
            <a:off x="1371600" y="1304925"/>
            <a:ext cx="9265579" cy="5092700"/>
          </a:xfrm>
        </p:spPr>
      </p:pic>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314981" y="115018"/>
            <a:ext cx="660400" cy="660400"/>
          </a:xfrm>
          <a:prstGeom prst="rect">
            <a:avLst/>
          </a:prstGeom>
        </p:spPr>
      </p:pic>
      <p:sp>
        <p:nvSpPr>
          <p:cNvPr id="6" name="TextBox 5"/>
          <p:cNvSpPr txBox="1"/>
          <p:nvPr/>
        </p:nvSpPr>
        <p:spPr>
          <a:xfrm>
            <a:off x="115018" y="143773"/>
            <a:ext cx="8430093" cy="707886"/>
          </a:xfrm>
          <a:prstGeom prst="rect">
            <a:avLst/>
          </a:prstGeom>
          <a:noFill/>
        </p:spPr>
        <p:txBody>
          <a:bodyPr wrap="square" rtlCol="0" anchor="t">
            <a:spAutoFit/>
          </a:bodyPr>
          <a:lstStyle/>
          <a:p>
            <a:endParaRPr lang="en-US" sz="4000">
              <a:solidFill>
                <a:schemeClr val="bg1"/>
              </a:solidFill>
            </a:endParaRPr>
          </a:p>
        </p:txBody>
      </p:sp>
    </p:spTree>
    <p:extLst>
      <p:ext uri="{BB962C8B-B14F-4D97-AF65-F5344CB8AC3E}">
        <p14:creationId xmlns:p14="http://schemas.microsoft.com/office/powerpoint/2010/main" xmlns="" val="363807119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314981" y="115018"/>
            <a:ext cx="660400" cy="660400"/>
          </a:xfrm>
          <a:prstGeom prst="rect">
            <a:avLst/>
          </a:prstGeom>
        </p:spPr>
      </p:pic>
      <p:sp>
        <p:nvSpPr>
          <p:cNvPr id="6" name="TextBox 5"/>
          <p:cNvSpPr txBox="1"/>
          <p:nvPr/>
        </p:nvSpPr>
        <p:spPr>
          <a:xfrm>
            <a:off x="115018" y="143773"/>
            <a:ext cx="8430093" cy="707886"/>
          </a:xfrm>
          <a:prstGeom prst="rect">
            <a:avLst/>
          </a:prstGeom>
          <a:noFill/>
        </p:spPr>
        <p:txBody>
          <a:bodyPr wrap="square" rtlCol="0" anchor="t">
            <a:spAutoFit/>
          </a:bodyPr>
          <a:lstStyle/>
          <a:p>
            <a:r>
              <a:rPr lang="en-US" sz="4000">
                <a:solidFill>
                  <a:schemeClr val="bg1"/>
                </a:solidFill>
              </a:rPr>
              <a:t>Products and Services </a:t>
            </a:r>
          </a:p>
        </p:txBody>
      </p:sp>
      <p:sp>
        <p:nvSpPr>
          <p:cNvPr id="8" name="Content Placeholder 7"/>
          <p:cNvSpPr>
            <a:spLocks noGrp="1"/>
          </p:cNvSpPr>
          <p:nvPr>
            <p:ph idx="1"/>
          </p:nvPr>
        </p:nvSpPr>
        <p:spPr>
          <a:xfrm>
            <a:off x="250371" y="1159420"/>
            <a:ext cx="10670177" cy="3961220"/>
          </a:xfrm>
        </p:spPr>
        <p:txBody>
          <a:bodyPr vert="horz" lIns="91440" tIns="45720" rIns="91440" bIns="45720" rtlCol="0" anchor="t">
            <a:normAutofit/>
          </a:bodyPr>
          <a:lstStyle/>
          <a:p>
            <a:pPr>
              <a:lnSpc>
                <a:spcPct val="100000"/>
              </a:lnSpc>
              <a:buFont typeface="Wingdings" charset="2"/>
              <a:buChar char="§"/>
            </a:pPr>
            <a:r>
              <a:rPr lang="en-US" sz="4000" dirty="0" smtClean="0">
                <a:latin typeface="Calibri" charset="0"/>
                <a:ea typeface="Calibri" charset="0"/>
                <a:cs typeface="Calibri" charset="0"/>
              </a:rPr>
              <a:t> Productivity </a:t>
            </a:r>
            <a:r>
              <a:rPr lang="en-US" sz="4000" dirty="0">
                <a:latin typeface="Calibri" charset="0"/>
                <a:ea typeface="Calibri" charset="0"/>
                <a:cs typeface="Calibri" charset="0"/>
              </a:rPr>
              <a:t>and Business </a:t>
            </a:r>
            <a:r>
              <a:rPr lang="en-US" sz="4000" dirty="0" smtClean="0">
                <a:latin typeface="Calibri" charset="0"/>
                <a:ea typeface="Calibri" charset="0"/>
                <a:cs typeface="Calibri" charset="0"/>
              </a:rPr>
              <a:t>Process</a:t>
            </a:r>
          </a:p>
          <a:p>
            <a:pPr>
              <a:lnSpc>
                <a:spcPct val="100000"/>
              </a:lnSpc>
              <a:buFont typeface="Wingdings" charset="2"/>
              <a:buChar char="§"/>
            </a:pPr>
            <a:endParaRPr lang="en-US" sz="4000" dirty="0">
              <a:latin typeface="Calibri" charset="0"/>
              <a:ea typeface="Calibri" charset="0"/>
              <a:cs typeface="Calibri" charset="0"/>
            </a:endParaRPr>
          </a:p>
          <a:p>
            <a:pPr>
              <a:lnSpc>
                <a:spcPct val="100000"/>
              </a:lnSpc>
              <a:buFont typeface="Wingdings" charset="2"/>
              <a:buChar char="§"/>
            </a:pPr>
            <a:r>
              <a:rPr lang="en-US" sz="4000" dirty="0" smtClean="0">
                <a:latin typeface="Calibri" charset="0"/>
                <a:ea typeface="Calibri" charset="0"/>
                <a:cs typeface="Calibri" charset="0"/>
              </a:rPr>
              <a:t> Intelligent Cloud</a:t>
            </a:r>
          </a:p>
          <a:p>
            <a:pPr>
              <a:lnSpc>
                <a:spcPct val="100000"/>
              </a:lnSpc>
              <a:buFont typeface="Wingdings" charset="2"/>
              <a:buChar char="§"/>
            </a:pPr>
            <a:endParaRPr lang="en-US" sz="4000" dirty="0">
              <a:latin typeface="Calibri" charset="0"/>
              <a:ea typeface="Calibri" charset="0"/>
              <a:cs typeface="Calibri" charset="0"/>
            </a:endParaRPr>
          </a:p>
          <a:p>
            <a:pPr>
              <a:lnSpc>
                <a:spcPct val="100000"/>
              </a:lnSpc>
              <a:buFont typeface="Wingdings" charset="2"/>
              <a:buChar char="§"/>
            </a:pPr>
            <a:r>
              <a:rPr lang="en-US" sz="4000" dirty="0" smtClean="0">
                <a:latin typeface="Calibri" charset="0"/>
                <a:ea typeface="Calibri" charset="0"/>
                <a:cs typeface="Calibri" charset="0"/>
              </a:rPr>
              <a:t> More Personal </a:t>
            </a:r>
            <a:r>
              <a:rPr lang="en-US" sz="4000" dirty="0">
                <a:latin typeface="Calibri" charset="0"/>
                <a:ea typeface="Calibri" charset="0"/>
                <a:cs typeface="Calibri" charset="0"/>
              </a:rPr>
              <a:t>Computing </a:t>
            </a:r>
          </a:p>
          <a:p>
            <a:endParaRPr lang="en-US" dirty="0"/>
          </a:p>
        </p:txBody>
      </p:sp>
    </p:spTree>
    <p:extLst>
      <p:ext uri="{BB962C8B-B14F-4D97-AF65-F5344CB8AC3E}">
        <p14:creationId xmlns:p14="http://schemas.microsoft.com/office/powerpoint/2010/main" xmlns="" val="130168924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7176" y="1130300"/>
            <a:ext cx="10806112" cy="4934189"/>
          </a:xfrm>
        </p:spPr>
        <p:txBody>
          <a:bodyPr vert="horz" lIns="91440" tIns="45720" rIns="91440" bIns="45720" rtlCol="0" anchor="t">
            <a:normAutofit/>
          </a:bodyPr>
          <a:lstStyle/>
          <a:p>
            <a:pPr>
              <a:buFont typeface="Wingdings" charset="2"/>
              <a:buChar char="§"/>
            </a:pPr>
            <a:r>
              <a:rPr lang="en-US" dirty="0">
                <a:latin typeface="Calibri"/>
              </a:rPr>
              <a:t>Office Commercial, including volume licensing and subscriptions to Office 365 commercial for products and services such as Office, Exchange, SharePoint, and Skype for Business, and related Client Access Licenses (“CALs”).</a:t>
            </a:r>
          </a:p>
          <a:p>
            <a:pPr>
              <a:buFont typeface="Wingdings" charset="2"/>
              <a:buChar char="§"/>
            </a:pPr>
            <a:endParaRPr lang="en-US" dirty="0">
              <a:latin typeface="Calibri"/>
            </a:endParaRPr>
          </a:p>
          <a:p>
            <a:pPr>
              <a:buFont typeface="Wingdings" charset="2"/>
              <a:buChar char="§"/>
            </a:pPr>
            <a:r>
              <a:rPr lang="en-US" dirty="0">
                <a:latin typeface="Calibri"/>
              </a:rPr>
              <a:t>Office Consumer, including Office sold through retail or through an Office 365 consumer subscription, and Office Consumer Services, including Skype, Outlook.com, and OneDrive.</a:t>
            </a:r>
          </a:p>
          <a:p>
            <a:pPr>
              <a:buFont typeface="Wingdings" charset="2"/>
              <a:buChar char="§"/>
            </a:pPr>
            <a:endParaRPr lang="en-US" dirty="0">
              <a:latin typeface="Calibri"/>
            </a:endParaRPr>
          </a:p>
          <a:p>
            <a:pPr>
              <a:buFont typeface="Wingdings" charset="2"/>
              <a:buChar char="§"/>
            </a:pPr>
            <a:r>
              <a:rPr lang="en-US" dirty="0"/>
              <a:t>Dynamics business solutions, including Dynamics ERP products, Dynamics CRM on-premises, and Dynamics CRM Online.</a:t>
            </a:r>
            <a:endParaRPr lang="en-US" dirty="0">
              <a:latin typeface="Arial"/>
            </a:endParaRPr>
          </a:p>
          <a:p>
            <a:pPr>
              <a:buFont typeface="Wingdings" charset="2"/>
              <a:buChar char="§"/>
            </a:pPr>
            <a:endParaRPr lang="en-US" dirty="0"/>
          </a:p>
        </p:txBody>
      </p:sp>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314981" y="115018"/>
            <a:ext cx="660400" cy="660400"/>
          </a:xfrm>
          <a:prstGeom prst="rect">
            <a:avLst/>
          </a:prstGeom>
        </p:spPr>
      </p:pic>
      <p:sp>
        <p:nvSpPr>
          <p:cNvPr id="6" name="TextBox 5"/>
          <p:cNvSpPr txBox="1"/>
          <p:nvPr/>
        </p:nvSpPr>
        <p:spPr>
          <a:xfrm>
            <a:off x="115018" y="143773"/>
            <a:ext cx="8430093" cy="707886"/>
          </a:xfrm>
          <a:prstGeom prst="rect">
            <a:avLst/>
          </a:prstGeom>
          <a:noFill/>
        </p:spPr>
        <p:txBody>
          <a:bodyPr wrap="square" rtlCol="0" anchor="t">
            <a:spAutoFit/>
          </a:bodyPr>
          <a:lstStyle/>
          <a:p>
            <a:r>
              <a:rPr lang="en-US" sz="4000" dirty="0">
                <a:solidFill>
                  <a:schemeClr val="bg1"/>
                </a:solidFill>
              </a:rPr>
              <a:t>Productivity and Business  </a:t>
            </a:r>
          </a:p>
        </p:txBody>
      </p:sp>
    </p:spTree>
    <p:extLst>
      <p:ext uri="{BB962C8B-B14F-4D97-AF65-F5344CB8AC3E}">
        <p14:creationId xmlns:p14="http://schemas.microsoft.com/office/powerpoint/2010/main" xmlns="" val="1071160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871854" y="2663046"/>
            <a:ext cx="4232564" cy="3809308"/>
          </a:xfrm>
          <a:prstGeom prst="rect">
            <a:avLst/>
          </a:prstGeom>
        </p:spPr>
      </p:pic>
      <p:sp>
        <p:nvSpPr>
          <p:cNvPr id="4" name="Rectangle 3"/>
          <p:cNvSpPr>
            <a:spLocks/>
          </p:cNvSpPr>
          <p:nvPr/>
        </p:nvSpPr>
        <p:spPr>
          <a:xfrm>
            <a:off x="0" y="0"/>
            <a:ext cx="1219200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6" name="TextBox 5"/>
          <p:cNvSpPr txBox="1"/>
          <p:nvPr/>
        </p:nvSpPr>
        <p:spPr>
          <a:xfrm>
            <a:off x="114300" y="141357"/>
            <a:ext cx="2828925" cy="707886"/>
          </a:xfrm>
          <a:prstGeom prst="rect">
            <a:avLst/>
          </a:prstGeom>
          <a:noFill/>
        </p:spPr>
        <p:txBody>
          <a:bodyPr wrap="square" rtlCol="0">
            <a:spAutoFit/>
          </a:bodyPr>
          <a:lstStyle/>
          <a:p>
            <a:r>
              <a:rPr lang="en-US" sz="4000">
                <a:solidFill>
                  <a:schemeClr val="bg1"/>
                </a:solidFill>
              </a:rPr>
              <a:t>The Internet</a:t>
            </a:r>
          </a:p>
        </p:txBody>
      </p:sp>
      <p:sp>
        <p:nvSpPr>
          <p:cNvPr id="8" name="Content Placeholder 2"/>
          <p:cNvSpPr>
            <a:spLocks noGrp="1"/>
          </p:cNvSpPr>
          <p:nvPr>
            <p:ph idx="1"/>
          </p:nvPr>
        </p:nvSpPr>
        <p:spPr>
          <a:xfrm>
            <a:off x="838200" y="1498658"/>
            <a:ext cx="10515600" cy="4351338"/>
          </a:xfrm>
        </p:spPr>
        <p:txBody>
          <a:bodyPr>
            <a:normAutofit/>
          </a:bodyPr>
          <a:lstStyle/>
          <a:p>
            <a:pPr marL="0" indent="0">
              <a:buNone/>
            </a:pPr>
            <a:r>
              <a:rPr lang="en-US"/>
              <a:t>Massive network of networks, which connects billions of people online through which communication and other various activities may occur</a:t>
            </a:r>
          </a:p>
          <a:p>
            <a:pPr marL="0" indent="0">
              <a:buNone/>
            </a:pP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8200" y="2700454"/>
            <a:ext cx="4572000" cy="3771900"/>
          </a:xfrm>
          <a:prstGeom prst="rect">
            <a:avLst/>
          </a:prstGeom>
        </p:spPr>
      </p:pic>
    </p:spTree>
    <p:extLst>
      <p:ext uri="{BB962C8B-B14F-4D97-AF65-F5344CB8AC3E}">
        <p14:creationId xmlns:p14="http://schemas.microsoft.com/office/powerpoint/2010/main" xmlns="" val="73328808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183" y="1020073"/>
            <a:ext cx="10515600" cy="4351338"/>
          </a:xfrm>
        </p:spPr>
        <p:txBody>
          <a:bodyPr vert="horz" lIns="91440" tIns="45720" rIns="91440" bIns="45720" rtlCol="0" anchor="t">
            <a:normAutofit/>
          </a:bodyPr>
          <a:lstStyle/>
          <a:p>
            <a:pPr marL="0" indent="0">
              <a:buNone/>
            </a:pPr>
            <a:endParaRPr lang="en-US" dirty="0">
              <a:latin typeface="Arial"/>
            </a:endParaRPr>
          </a:p>
          <a:p>
            <a:pPr>
              <a:buFont typeface="Wingdings" charset="2"/>
              <a:buChar char="§"/>
            </a:pPr>
            <a:r>
              <a:rPr lang="en-US" dirty="0">
                <a:latin typeface="Calibri"/>
              </a:rPr>
              <a:t>Server products and cloud services, including Microsoft SQL Server, Windows Server, Visual Studio, System Center, and related CALs, as well as Azure.</a:t>
            </a:r>
          </a:p>
          <a:p>
            <a:pPr>
              <a:buFont typeface="Wingdings" charset="2"/>
              <a:buChar char="§"/>
            </a:pPr>
            <a:endParaRPr lang="en-US" dirty="0">
              <a:latin typeface="Calibri"/>
            </a:endParaRPr>
          </a:p>
          <a:p>
            <a:pPr>
              <a:buFont typeface="Wingdings" charset="2"/>
              <a:buChar char="§"/>
            </a:pPr>
            <a:r>
              <a:rPr lang="en-US" dirty="0"/>
              <a:t>Enterprise Services, including Premier Support Services and Microsoft Consulting Services.</a:t>
            </a:r>
          </a:p>
          <a:p>
            <a:pPr>
              <a:buFont typeface="Wingdings" charset="2"/>
              <a:buChar char="§"/>
            </a:pPr>
            <a:endParaRPr lang="en-US" dirty="0"/>
          </a:p>
        </p:txBody>
      </p:sp>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314981" y="115018"/>
            <a:ext cx="660400" cy="660400"/>
          </a:xfrm>
          <a:prstGeom prst="rect">
            <a:avLst/>
          </a:prstGeom>
        </p:spPr>
      </p:pic>
      <p:sp>
        <p:nvSpPr>
          <p:cNvPr id="6" name="TextBox 5"/>
          <p:cNvSpPr txBox="1"/>
          <p:nvPr/>
        </p:nvSpPr>
        <p:spPr>
          <a:xfrm>
            <a:off x="115018" y="143773"/>
            <a:ext cx="8430093" cy="707886"/>
          </a:xfrm>
          <a:prstGeom prst="rect">
            <a:avLst/>
          </a:prstGeom>
          <a:noFill/>
        </p:spPr>
        <p:txBody>
          <a:bodyPr wrap="square" rtlCol="0" anchor="t">
            <a:spAutoFit/>
          </a:bodyPr>
          <a:lstStyle/>
          <a:p>
            <a:r>
              <a:rPr lang="en-US" sz="4000">
                <a:solidFill>
                  <a:schemeClr val="bg1"/>
                </a:solidFill>
              </a:rPr>
              <a:t>Intelligent Cloud  </a:t>
            </a:r>
          </a:p>
        </p:txBody>
      </p:sp>
    </p:spTree>
    <p:extLst>
      <p:ext uri="{BB962C8B-B14F-4D97-AF65-F5344CB8AC3E}">
        <p14:creationId xmlns:p14="http://schemas.microsoft.com/office/powerpoint/2010/main" xmlns="" val="69953309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3837" y="1275692"/>
            <a:ext cx="10919963" cy="4901271"/>
          </a:xfrm>
        </p:spPr>
        <p:txBody>
          <a:bodyPr vert="horz" lIns="91440" tIns="45720" rIns="91440" bIns="45720" rtlCol="0" anchor="t">
            <a:normAutofit/>
          </a:bodyPr>
          <a:lstStyle/>
          <a:p>
            <a:pPr>
              <a:buFont typeface="Wingdings" charset="2"/>
              <a:buChar char="§"/>
            </a:pPr>
            <a:r>
              <a:rPr lang="en-US" dirty="0">
                <a:latin typeface="Calibri"/>
              </a:rPr>
              <a:t>Windows, including Windows original equipment manufacturer licensing (“Windows OEM”) and other non-volume licensing of the Windows operating system, volume licensing of the Windows operating system, patent licensing, Windows Embedded, MSN display advertising, and Windows Phone licensing.</a:t>
            </a:r>
          </a:p>
          <a:p>
            <a:pPr>
              <a:buFont typeface="Wingdings" charset="2"/>
              <a:buChar char="§"/>
            </a:pPr>
            <a:r>
              <a:rPr lang="en-US" dirty="0">
                <a:latin typeface="Calibri"/>
              </a:rPr>
              <a:t>Devices, including Surface, phones, and PC accessories.</a:t>
            </a:r>
          </a:p>
          <a:p>
            <a:pPr>
              <a:buFont typeface="Wingdings" charset="2"/>
              <a:buChar char="§"/>
            </a:pPr>
            <a:r>
              <a:rPr lang="en-US" dirty="0">
                <a:latin typeface="Calibri"/>
              </a:rPr>
              <a:t>Gaming, including Xbox hardware; Xbox Live, comprising transactions, subscriptions, and advertising; video games; and third-party video game royalties.</a:t>
            </a:r>
          </a:p>
          <a:p>
            <a:pPr>
              <a:buFont typeface="Wingdings" charset="2"/>
              <a:buChar char="§"/>
            </a:pPr>
            <a:r>
              <a:rPr lang="en-US" dirty="0"/>
              <a:t>Search advertising, including Bing, Bing Ads, and MSN. </a:t>
            </a:r>
          </a:p>
          <a:p>
            <a:pPr>
              <a:buFont typeface="Wingdings" charset="2"/>
              <a:buChar char="§"/>
            </a:pPr>
            <a:endParaRPr lang="en-US" dirty="0"/>
          </a:p>
        </p:txBody>
      </p:sp>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314981" y="115018"/>
            <a:ext cx="660400" cy="660400"/>
          </a:xfrm>
          <a:prstGeom prst="rect">
            <a:avLst/>
          </a:prstGeom>
        </p:spPr>
      </p:pic>
      <p:sp>
        <p:nvSpPr>
          <p:cNvPr id="6" name="TextBox 5"/>
          <p:cNvSpPr txBox="1"/>
          <p:nvPr/>
        </p:nvSpPr>
        <p:spPr>
          <a:xfrm>
            <a:off x="115018" y="143773"/>
            <a:ext cx="8430093" cy="707886"/>
          </a:xfrm>
          <a:prstGeom prst="rect">
            <a:avLst/>
          </a:prstGeom>
          <a:noFill/>
        </p:spPr>
        <p:txBody>
          <a:bodyPr wrap="square" rtlCol="0" anchor="t">
            <a:spAutoFit/>
          </a:bodyPr>
          <a:lstStyle/>
          <a:p>
            <a:r>
              <a:rPr lang="en-US" sz="4000" dirty="0" smtClean="0">
                <a:solidFill>
                  <a:schemeClr val="bg1"/>
                </a:solidFill>
              </a:rPr>
              <a:t>More Personal </a:t>
            </a:r>
            <a:r>
              <a:rPr lang="en-US" sz="4000" dirty="0">
                <a:solidFill>
                  <a:schemeClr val="bg1"/>
                </a:solidFill>
              </a:rPr>
              <a:t>Computing  </a:t>
            </a:r>
          </a:p>
        </p:txBody>
      </p:sp>
    </p:spTree>
    <p:extLst>
      <p:ext uri="{BB962C8B-B14F-4D97-AF65-F5344CB8AC3E}">
        <p14:creationId xmlns:p14="http://schemas.microsoft.com/office/powerpoint/2010/main" xmlns="" val="66806339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3837" y="1275692"/>
            <a:ext cx="10919963" cy="4901271"/>
          </a:xfrm>
        </p:spPr>
        <p:txBody>
          <a:bodyPr vert="horz" lIns="91440" tIns="45720" rIns="91440" bIns="45720" rtlCol="0" anchor="t">
            <a:normAutofit/>
          </a:bodyPr>
          <a:lstStyle/>
          <a:p>
            <a:pPr marL="0" indent="0">
              <a:buNone/>
            </a:pPr>
            <a:endParaRPr lang="en-US"/>
          </a:p>
          <a:p>
            <a:endParaRPr lang="en-US"/>
          </a:p>
        </p:txBody>
      </p:sp>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314981" y="115018"/>
            <a:ext cx="660400" cy="660400"/>
          </a:xfrm>
          <a:prstGeom prst="rect">
            <a:avLst/>
          </a:prstGeom>
        </p:spPr>
      </p:pic>
      <p:sp>
        <p:nvSpPr>
          <p:cNvPr id="6" name="TextBox 5"/>
          <p:cNvSpPr txBox="1"/>
          <p:nvPr/>
        </p:nvSpPr>
        <p:spPr>
          <a:xfrm>
            <a:off x="115018" y="143773"/>
            <a:ext cx="8430093" cy="707886"/>
          </a:xfrm>
          <a:prstGeom prst="rect">
            <a:avLst/>
          </a:prstGeom>
          <a:noFill/>
        </p:spPr>
        <p:txBody>
          <a:bodyPr wrap="square" rtlCol="0" anchor="t">
            <a:spAutoFit/>
          </a:bodyPr>
          <a:lstStyle/>
          <a:p>
            <a:endParaRPr lang="en-US" sz="4000">
              <a:solidFill>
                <a:schemeClr val="bg1"/>
              </a:solidFill>
            </a:endParaRPr>
          </a:p>
        </p:txBody>
      </p:sp>
      <p:sp>
        <p:nvSpPr>
          <p:cNvPr id="7" name="TextBox 6"/>
          <p:cNvSpPr txBox="1"/>
          <p:nvPr/>
        </p:nvSpPr>
        <p:spPr>
          <a:xfrm>
            <a:off x="238125" y="3314700"/>
            <a:ext cx="11558377" cy="1015663"/>
          </a:xfrm>
          <a:prstGeom prst="rect">
            <a:avLst/>
          </a:prstGeom>
        </p:spPr>
        <p:txBody>
          <a:bodyPr rtlCol="0">
            <a:spAutoFit/>
          </a:bodyPr>
          <a:lstStyle/>
          <a:p>
            <a:pPr algn="ctr"/>
            <a:r>
              <a:rPr lang="en-US" sz="6000" b="1">
                <a:solidFill>
                  <a:srgbClr val="003A87"/>
                </a:solidFill>
                <a:latin typeface="Calibri"/>
              </a:rPr>
              <a:t>Operating Performance</a:t>
            </a:r>
          </a:p>
        </p:txBody>
      </p:sp>
    </p:spTree>
    <p:extLst>
      <p:ext uri="{BB962C8B-B14F-4D97-AF65-F5344CB8AC3E}">
        <p14:creationId xmlns:p14="http://schemas.microsoft.com/office/powerpoint/2010/main" xmlns="" val="188403920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op perf.jpg"/>
          <p:cNvPicPr>
            <a:picLocks noGrp="1" noChangeAspect="1"/>
          </p:cNvPicPr>
          <p:nvPr>
            <p:ph idx="1"/>
          </p:nvPr>
        </p:nvPicPr>
        <p:blipFill>
          <a:blip r:embed="rId3"/>
          <a:stretch>
            <a:fillRect/>
          </a:stretch>
        </p:blipFill>
        <p:spPr>
          <a:xfrm>
            <a:off x="158151" y="1123950"/>
            <a:ext cx="11874200" cy="5079191"/>
          </a:xfrm>
        </p:spPr>
      </p:pic>
      <p:sp>
        <p:nvSpPr>
          <p:cNvPr id="5" name="Rectangle 4"/>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314981" y="115018"/>
            <a:ext cx="660400" cy="660400"/>
          </a:xfrm>
          <a:prstGeom prst="rect">
            <a:avLst/>
          </a:prstGeom>
        </p:spPr>
      </p:pic>
      <p:sp>
        <p:nvSpPr>
          <p:cNvPr id="7" name="TextBox 6"/>
          <p:cNvSpPr txBox="1"/>
          <p:nvPr/>
        </p:nvSpPr>
        <p:spPr>
          <a:xfrm>
            <a:off x="115018" y="143773"/>
            <a:ext cx="8430093" cy="707886"/>
          </a:xfrm>
          <a:prstGeom prst="rect">
            <a:avLst/>
          </a:prstGeom>
          <a:noFill/>
        </p:spPr>
        <p:txBody>
          <a:bodyPr wrap="square" rtlCol="0" anchor="t">
            <a:spAutoFit/>
          </a:bodyPr>
          <a:lstStyle/>
          <a:p>
            <a:r>
              <a:rPr lang="en-US" sz="4000">
                <a:solidFill>
                  <a:srgbClr val="FFFFFF"/>
                </a:solidFill>
              </a:rPr>
              <a:t>Operating Performance by Segment </a:t>
            </a:r>
            <a:endParaRPr lang="en-US" sz="4000">
              <a:solidFill>
                <a:srgbClr val="FFFFFF"/>
              </a:solidFill>
              <a:latin typeface="Calibri"/>
            </a:endParaRPr>
          </a:p>
        </p:txBody>
      </p:sp>
      <p:sp>
        <p:nvSpPr>
          <p:cNvPr id="9" name="Rectangle 8"/>
          <p:cNvSpPr/>
          <p:nvPr/>
        </p:nvSpPr>
        <p:spPr>
          <a:xfrm>
            <a:off x="6619875" y="1962150"/>
            <a:ext cx="2239514" cy="914400"/>
          </a:xfrm>
          <a:prstGeom prst="rect">
            <a:avLst/>
          </a:prstGeom>
          <a:noFill/>
          <a:ln w="127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b="1"/>
          </a:p>
        </p:txBody>
      </p:sp>
    </p:spTree>
    <p:extLst>
      <p:ext uri="{BB962C8B-B14F-4D97-AF65-F5344CB8AC3E}">
        <p14:creationId xmlns:p14="http://schemas.microsoft.com/office/powerpoint/2010/main" xmlns="" val="194823453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external customer.jpg"/>
          <p:cNvPicPr>
            <a:picLocks noGrp="1" noChangeAspect="1"/>
          </p:cNvPicPr>
          <p:nvPr>
            <p:ph idx="1"/>
          </p:nvPr>
        </p:nvPicPr>
        <p:blipFill>
          <a:blip r:embed="rId3"/>
          <a:stretch>
            <a:fillRect/>
          </a:stretch>
        </p:blipFill>
        <p:spPr>
          <a:xfrm>
            <a:off x="579588" y="1541433"/>
            <a:ext cx="11096964" cy="4610130"/>
          </a:xfrm>
        </p:spPr>
      </p:pic>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314981" y="115018"/>
            <a:ext cx="660400" cy="660400"/>
          </a:xfrm>
          <a:prstGeom prst="rect">
            <a:avLst/>
          </a:prstGeom>
        </p:spPr>
      </p:pic>
      <p:sp>
        <p:nvSpPr>
          <p:cNvPr id="6" name="TextBox 5"/>
          <p:cNvSpPr txBox="1"/>
          <p:nvPr/>
        </p:nvSpPr>
        <p:spPr>
          <a:xfrm>
            <a:off x="115018" y="143773"/>
            <a:ext cx="8430093" cy="707886"/>
          </a:xfrm>
          <a:prstGeom prst="rect">
            <a:avLst/>
          </a:prstGeom>
          <a:noFill/>
        </p:spPr>
        <p:txBody>
          <a:bodyPr wrap="square" rtlCol="0" anchor="t">
            <a:spAutoFit/>
          </a:bodyPr>
          <a:lstStyle/>
          <a:p>
            <a:r>
              <a:rPr lang="en-US" sz="4000">
                <a:solidFill>
                  <a:srgbClr val="FFFFFF"/>
                </a:solidFill>
              </a:rPr>
              <a:t>Operating Performance by Segment </a:t>
            </a:r>
            <a:endParaRPr lang="en-US" sz="4000">
              <a:solidFill>
                <a:srgbClr val="FFFFFF"/>
              </a:solidFill>
              <a:latin typeface="Calibri"/>
            </a:endParaRPr>
          </a:p>
        </p:txBody>
      </p:sp>
      <p:sp>
        <p:nvSpPr>
          <p:cNvPr id="8" name="Rectangle 7"/>
          <p:cNvSpPr/>
          <p:nvPr/>
        </p:nvSpPr>
        <p:spPr>
          <a:xfrm>
            <a:off x="7258050" y="1914525"/>
            <a:ext cx="2757877" cy="1173942"/>
          </a:xfrm>
          <a:prstGeom prst="rect">
            <a:avLst/>
          </a:prstGeom>
          <a:noFill/>
          <a:ln w="127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Rectangle 8"/>
          <p:cNvSpPr/>
          <p:nvPr/>
        </p:nvSpPr>
        <p:spPr>
          <a:xfrm>
            <a:off x="7258050" y="3228975"/>
            <a:ext cx="4278792" cy="412750"/>
          </a:xfrm>
          <a:prstGeom prst="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439025" y="4895850"/>
            <a:ext cx="4019520" cy="461963"/>
          </a:xfrm>
          <a:prstGeom prst="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477125" y="4429125"/>
            <a:ext cx="3987260" cy="4127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66964097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753" y="1195387"/>
            <a:ext cx="10903278" cy="4658534"/>
          </a:xfrm>
        </p:spPr>
        <p:txBody>
          <a:bodyPr vert="horz" lIns="91440" tIns="45720" rIns="91440" bIns="45720" rtlCol="0" anchor="t">
            <a:normAutofit/>
          </a:bodyPr>
          <a:lstStyle/>
          <a:p>
            <a:pPr>
              <a:lnSpc>
                <a:spcPct val="100000"/>
              </a:lnSpc>
              <a:buFont typeface="Wingdings" charset="2"/>
              <a:buChar char="§"/>
            </a:pPr>
            <a:r>
              <a:rPr lang="en-US" dirty="0">
                <a:latin typeface="Calibri"/>
              </a:rPr>
              <a:t>Office Commercial revenue increased $135 million or 1%, driven by higher revenue from Office 365 commercial</a:t>
            </a:r>
          </a:p>
          <a:p>
            <a:pPr>
              <a:lnSpc>
                <a:spcPct val="100000"/>
              </a:lnSpc>
              <a:buFont typeface="Wingdings" charset="2"/>
              <a:buChar char="§"/>
            </a:pPr>
            <a:endParaRPr lang="en-US" dirty="0">
              <a:latin typeface="Calibri"/>
            </a:endParaRPr>
          </a:p>
          <a:p>
            <a:pPr>
              <a:lnSpc>
                <a:spcPct val="100000"/>
              </a:lnSpc>
              <a:buFont typeface="Wingdings" charset="2"/>
              <a:buChar char="§"/>
            </a:pPr>
            <a:r>
              <a:rPr lang="en-US" dirty="0">
                <a:latin typeface="Calibri"/>
              </a:rPr>
              <a:t>Office Consumer revenue decreased $69 million or 2%, driven by a decline in the consumer PC market, offset in part by higher revenue from Office 365 </a:t>
            </a:r>
          </a:p>
          <a:p>
            <a:pPr>
              <a:lnSpc>
                <a:spcPct val="100000"/>
              </a:lnSpc>
              <a:buFont typeface="Wingdings" charset="2"/>
              <a:buChar char="§"/>
            </a:pPr>
            <a:endParaRPr lang="en-US" dirty="0">
              <a:latin typeface="Calibri"/>
            </a:endParaRPr>
          </a:p>
          <a:p>
            <a:pPr>
              <a:lnSpc>
                <a:spcPct val="100000"/>
              </a:lnSpc>
              <a:buFont typeface="Wingdings" charset="2"/>
              <a:buChar char="§"/>
            </a:pPr>
            <a:r>
              <a:rPr lang="en-US" dirty="0"/>
              <a:t>Dynamics revenue increased 4%, mainly due to higher revenue from Dynamics CRM Online, driven by seat growth.</a:t>
            </a:r>
          </a:p>
        </p:txBody>
      </p:sp>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314981" y="115018"/>
            <a:ext cx="660400" cy="660400"/>
          </a:xfrm>
          <a:prstGeom prst="rect">
            <a:avLst/>
          </a:prstGeom>
        </p:spPr>
      </p:pic>
      <p:sp>
        <p:nvSpPr>
          <p:cNvPr id="6" name="TextBox 5"/>
          <p:cNvSpPr txBox="1"/>
          <p:nvPr/>
        </p:nvSpPr>
        <p:spPr>
          <a:xfrm>
            <a:off x="114300" y="144463"/>
            <a:ext cx="11116184" cy="707886"/>
          </a:xfrm>
          <a:prstGeom prst="rect">
            <a:avLst/>
          </a:prstGeom>
          <a:noFill/>
        </p:spPr>
        <p:txBody>
          <a:bodyPr wrap="square" rtlCol="0" anchor="t">
            <a:spAutoFit/>
          </a:bodyPr>
          <a:lstStyle/>
          <a:p>
            <a:r>
              <a:rPr lang="en-US" sz="4000">
                <a:solidFill>
                  <a:srgbClr val="FFFFFF"/>
                </a:solidFill>
              </a:rPr>
              <a:t>Operating Performance-Productivity and Business </a:t>
            </a:r>
            <a:endParaRPr lang="en-US" sz="4000">
              <a:solidFill>
                <a:srgbClr val="FFFFFF"/>
              </a:solidFill>
              <a:latin typeface="Calibri"/>
            </a:endParaRPr>
          </a:p>
        </p:txBody>
      </p:sp>
    </p:spTree>
    <p:extLst>
      <p:ext uri="{BB962C8B-B14F-4D97-AF65-F5344CB8AC3E}">
        <p14:creationId xmlns:p14="http://schemas.microsoft.com/office/powerpoint/2010/main" xmlns="" val="176239469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 y="1134703"/>
            <a:ext cx="10871439" cy="4885097"/>
          </a:xfrm>
        </p:spPr>
        <p:txBody>
          <a:bodyPr vert="horz" lIns="91440" tIns="45720" rIns="91440" bIns="45720" rtlCol="0" anchor="t">
            <a:normAutofit/>
          </a:bodyPr>
          <a:lstStyle/>
          <a:p>
            <a:endParaRPr lang="en-US" dirty="0">
              <a:latin typeface="Calibri"/>
            </a:endParaRPr>
          </a:p>
          <a:p>
            <a:pPr>
              <a:lnSpc>
                <a:spcPct val="100000"/>
              </a:lnSpc>
              <a:buFont typeface="Wingdings" charset="2"/>
              <a:buChar char="§"/>
            </a:pPr>
            <a:r>
              <a:rPr lang="en-US" dirty="0">
                <a:latin typeface="Calibri"/>
              </a:rPr>
              <a:t>Server products and cloud services revenue grew $686 million or 4%, driven by revenue growth from Azure of 113%, offset in part by a decline in transactional revenue from our on-premises server products.</a:t>
            </a:r>
          </a:p>
          <a:p>
            <a:pPr>
              <a:lnSpc>
                <a:spcPct val="100000"/>
              </a:lnSpc>
              <a:buFont typeface="Wingdings" charset="2"/>
              <a:buChar char="§"/>
            </a:pPr>
            <a:endParaRPr lang="en-US" dirty="0">
              <a:latin typeface="Calibri"/>
            </a:endParaRPr>
          </a:p>
          <a:p>
            <a:pPr>
              <a:lnSpc>
                <a:spcPct val="100000"/>
              </a:lnSpc>
              <a:buFont typeface="Wingdings" charset="2"/>
              <a:buChar char="§"/>
            </a:pPr>
            <a:r>
              <a:rPr lang="en-US" dirty="0"/>
              <a:t>Enterprise Services revenue grew $536 million or 11%, mainly due to growth in Premier Support Services. </a:t>
            </a:r>
          </a:p>
          <a:p>
            <a:pPr>
              <a:buFont typeface="Wingdings" charset="2"/>
              <a:buChar char="§"/>
            </a:pPr>
            <a:endParaRPr lang="en-US" dirty="0"/>
          </a:p>
        </p:txBody>
      </p:sp>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314981" y="115018"/>
            <a:ext cx="660400" cy="660400"/>
          </a:xfrm>
          <a:prstGeom prst="rect">
            <a:avLst/>
          </a:prstGeom>
        </p:spPr>
      </p:pic>
      <p:sp>
        <p:nvSpPr>
          <p:cNvPr id="6" name="TextBox 5"/>
          <p:cNvSpPr txBox="1"/>
          <p:nvPr/>
        </p:nvSpPr>
        <p:spPr>
          <a:xfrm>
            <a:off x="114300" y="114300"/>
            <a:ext cx="10467825" cy="707886"/>
          </a:xfrm>
          <a:prstGeom prst="rect">
            <a:avLst/>
          </a:prstGeom>
          <a:noFill/>
        </p:spPr>
        <p:txBody>
          <a:bodyPr wrap="square" rtlCol="0" anchor="t">
            <a:spAutoFit/>
          </a:bodyPr>
          <a:lstStyle/>
          <a:p>
            <a:r>
              <a:rPr lang="en-US" sz="4000">
                <a:solidFill>
                  <a:srgbClr val="FFFFFF"/>
                </a:solidFill>
              </a:rPr>
              <a:t>Operating Performance-Intelligent Cloud </a:t>
            </a:r>
            <a:endParaRPr lang="en-US" sz="4000">
              <a:solidFill>
                <a:srgbClr val="FFFFFF"/>
              </a:solidFill>
              <a:latin typeface="Calibri"/>
            </a:endParaRPr>
          </a:p>
        </p:txBody>
      </p:sp>
    </p:spTree>
    <p:extLst>
      <p:ext uri="{BB962C8B-B14F-4D97-AF65-F5344CB8AC3E}">
        <p14:creationId xmlns:p14="http://schemas.microsoft.com/office/powerpoint/2010/main" xmlns="" val="267544064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186" y="1243342"/>
            <a:ext cx="10887614" cy="4933621"/>
          </a:xfrm>
        </p:spPr>
        <p:txBody>
          <a:bodyPr vert="horz" lIns="91440" tIns="45720" rIns="91440" bIns="45720" rtlCol="0" anchor="t">
            <a:normAutofit/>
          </a:bodyPr>
          <a:lstStyle/>
          <a:p>
            <a:pPr marL="0" indent="0">
              <a:buNone/>
            </a:pPr>
            <a:endParaRPr lang="en-US" dirty="0">
              <a:latin typeface="Arial"/>
            </a:endParaRPr>
          </a:p>
          <a:p>
            <a:pPr>
              <a:buFont typeface="Wingdings" charset="2"/>
              <a:buChar char="§"/>
            </a:pPr>
            <a:r>
              <a:rPr lang="en-US" dirty="0">
                <a:latin typeface="Calibri"/>
              </a:rPr>
              <a:t>Devices revenue decreased $3.7 billion or 32%, mainly due to lower revenue from phones, offset in part by higher Microsoft Surface (“Surface”) revenue. Phone revenue decreased $4.2 billion or 56. Surface revenue increased $486 million or 13%, primarily driven by the release of Surface Pro 4 and Surface Book, as well as the release of Surface 3, offset in part by a decline in revenue from Surface Pro 3</a:t>
            </a:r>
          </a:p>
          <a:p>
            <a:pPr>
              <a:buFont typeface="Wingdings" charset="2"/>
              <a:buChar char="§"/>
            </a:pPr>
            <a:endParaRPr lang="en-US" dirty="0">
              <a:latin typeface="Calibri"/>
            </a:endParaRPr>
          </a:p>
          <a:p>
            <a:pPr>
              <a:buFont typeface="Wingdings" charset="2"/>
              <a:buChar char="§"/>
            </a:pPr>
            <a:r>
              <a:rPr lang="en-US" dirty="0"/>
              <a:t>Windows revenue decreased $871 million or 5%, mainly due to lower revenue from patent licensing, Windows OEM licensing (“Windows OEM”), and Windows Phone licensing. </a:t>
            </a:r>
          </a:p>
          <a:p>
            <a:pPr>
              <a:buFont typeface="Wingdings" charset="2"/>
              <a:buChar char="§"/>
            </a:pPr>
            <a:endParaRPr lang="en-US" dirty="0"/>
          </a:p>
        </p:txBody>
      </p:sp>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314981" y="115018"/>
            <a:ext cx="660400" cy="660400"/>
          </a:xfrm>
          <a:prstGeom prst="rect">
            <a:avLst/>
          </a:prstGeom>
        </p:spPr>
      </p:pic>
      <p:sp>
        <p:nvSpPr>
          <p:cNvPr id="6" name="TextBox 5"/>
          <p:cNvSpPr txBox="1"/>
          <p:nvPr/>
        </p:nvSpPr>
        <p:spPr>
          <a:xfrm>
            <a:off x="114300" y="158751"/>
            <a:ext cx="11200681" cy="707886"/>
          </a:xfrm>
          <a:prstGeom prst="rect">
            <a:avLst/>
          </a:prstGeom>
          <a:noFill/>
        </p:spPr>
        <p:txBody>
          <a:bodyPr wrap="square" rtlCol="0" anchor="t">
            <a:spAutoFit/>
          </a:bodyPr>
          <a:lstStyle/>
          <a:p>
            <a:r>
              <a:rPr lang="en-US" sz="4000">
                <a:solidFill>
                  <a:srgbClr val="FFFFFF"/>
                </a:solidFill>
              </a:rPr>
              <a:t>Operating </a:t>
            </a:r>
            <a:r>
              <a:rPr lang="en-US" sz="4000" smtClean="0">
                <a:solidFill>
                  <a:srgbClr val="FFFFFF"/>
                </a:solidFill>
              </a:rPr>
              <a:t>Performance-More Personal </a:t>
            </a:r>
            <a:r>
              <a:rPr lang="en-US" sz="4000">
                <a:solidFill>
                  <a:srgbClr val="FFFFFF"/>
                </a:solidFill>
              </a:rPr>
              <a:t>Computing </a:t>
            </a:r>
            <a:endParaRPr lang="en-US" sz="4000">
              <a:solidFill>
                <a:srgbClr val="FFFFFF"/>
              </a:solidFill>
              <a:latin typeface="Calibri"/>
            </a:endParaRPr>
          </a:p>
        </p:txBody>
      </p:sp>
    </p:spTree>
    <p:extLst>
      <p:ext uri="{BB962C8B-B14F-4D97-AF65-F5344CB8AC3E}">
        <p14:creationId xmlns:p14="http://schemas.microsoft.com/office/powerpoint/2010/main" xmlns="" val="202473267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7663" y="1162470"/>
            <a:ext cx="10936137" cy="5014493"/>
          </a:xfrm>
        </p:spPr>
        <p:txBody>
          <a:bodyPr vert="horz" lIns="91440" tIns="45720" rIns="91440" bIns="45720" rtlCol="0" anchor="t">
            <a:normAutofit lnSpcReduction="10000"/>
          </a:bodyPr>
          <a:lstStyle/>
          <a:p>
            <a:pPr marL="0" indent="0">
              <a:buNone/>
            </a:pPr>
            <a:endParaRPr lang="en-US" dirty="0">
              <a:latin typeface="Arial"/>
            </a:endParaRPr>
          </a:p>
          <a:p>
            <a:pPr>
              <a:buFont typeface="Wingdings" charset="2"/>
              <a:buChar char="§"/>
            </a:pPr>
            <a:r>
              <a:rPr lang="en-US" dirty="0">
                <a:latin typeface="Calibri"/>
              </a:rPr>
              <a:t>Search advertising revenue increased $1.7 billion or 46%. Search advertising revenue, excluding traffic acquisition costs, increased 17%, primarily driven by growth in Bing. </a:t>
            </a:r>
          </a:p>
          <a:p>
            <a:pPr>
              <a:buFont typeface="Wingdings" charset="2"/>
              <a:buChar char="§"/>
            </a:pPr>
            <a:endParaRPr lang="en-US" dirty="0">
              <a:solidFill>
                <a:srgbClr val="000000"/>
              </a:solidFill>
              <a:latin typeface="Arial"/>
            </a:endParaRPr>
          </a:p>
          <a:p>
            <a:pPr>
              <a:buFont typeface="Wingdings" charset="2"/>
              <a:buChar char="§"/>
            </a:pPr>
            <a:r>
              <a:rPr lang="en-US" dirty="0"/>
              <a:t>Gaming revenue increased $132 million or 1%, primarily due to higher revenue from Xbox Live and video games, offset in part by lower Xbox hardware revenue. Video games revenue grew 34%, driven by the launch of Halo 5 and sales of Minecraft. Xbox hardware revenue decreased 16%, mainly due to lower prices of Xbox One consoles sold and a decline in Xbox 360 console volume, offset in part by higher Xbox One console volume. </a:t>
            </a:r>
          </a:p>
          <a:p>
            <a:endParaRPr lang="en-US" dirty="0"/>
          </a:p>
        </p:txBody>
      </p:sp>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314981" y="115018"/>
            <a:ext cx="660400" cy="660400"/>
          </a:xfrm>
          <a:prstGeom prst="rect">
            <a:avLst/>
          </a:prstGeom>
        </p:spPr>
      </p:pic>
      <p:sp>
        <p:nvSpPr>
          <p:cNvPr id="6" name="TextBox 5"/>
          <p:cNvSpPr txBox="1"/>
          <p:nvPr/>
        </p:nvSpPr>
        <p:spPr>
          <a:xfrm>
            <a:off x="114300" y="144463"/>
            <a:ext cx="10582425" cy="707886"/>
          </a:xfrm>
          <a:prstGeom prst="rect">
            <a:avLst/>
          </a:prstGeom>
          <a:noFill/>
        </p:spPr>
        <p:txBody>
          <a:bodyPr wrap="square" rtlCol="0" anchor="t">
            <a:spAutoFit/>
          </a:bodyPr>
          <a:lstStyle/>
          <a:p>
            <a:r>
              <a:rPr lang="en-US" sz="4000">
                <a:solidFill>
                  <a:srgbClr val="FFFFFF"/>
                </a:solidFill>
              </a:rPr>
              <a:t>Operating Performance-Personal Computing</a:t>
            </a:r>
            <a:endParaRPr lang="en-US" sz="4000">
              <a:solidFill>
                <a:srgbClr val="FFFFFF"/>
              </a:solidFill>
              <a:latin typeface="Calibri"/>
            </a:endParaRPr>
          </a:p>
        </p:txBody>
      </p:sp>
    </p:spTree>
    <p:extLst>
      <p:ext uri="{BB962C8B-B14F-4D97-AF65-F5344CB8AC3E}">
        <p14:creationId xmlns:p14="http://schemas.microsoft.com/office/powerpoint/2010/main" xmlns="" val="316014484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eo.jpg"/>
          <p:cNvPicPr>
            <a:picLocks noGrp="1" noChangeAspect="1"/>
          </p:cNvPicPr>
          <p:nvPr>
            <p:ph idx="1"/>
          </p:nvPr>
        </p:nvPicPr>
        <p:blipFill>
          <a:blip r:embed="rId3"/>
          <a:stretch>
            <a:fillRect/>
          </a:stretch>
        </p:blipFill>
        <p:spPr>
          <a:xfrm>
            <a:off x="858838" y="1825625"/>
            <a:ext cx="10474325" cy="4351338"/>
          </a:xfrm>
        </p:spPr>
      </p:pic>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314981" y="115018"/>
            <a:ext cx="660400" cy="660400"/>
          </a:xfrm>
          <a:prstGeom prst="rect">
            <a:avLst/>
          </a:prstGeom>
        </p:spPr>
      </p:pic>
      <p:sp>
        <p:nvSpPr>
          <p:cNvPr id="6" name="TextBox 5"/>
          <p:cNvSpPr txBox="1"/>
          <p:nvPr/>
        </p:nvSpPr>
        <p:spPr>
          <a:xfrm>
            <a:off x="114300" y="144463"/>
            <a:ext cx="10889741" cy="707886"/>
          </a:xfrm>
          <a:prstGeom prst="rect">
            <a:avLst/>
          </a:prstGeom>
          <a:noFill/>
        </p:spPr>
        <p:txBody>
          <a:bodyPr wrap="square" rtlCol="0" anchor="t">
            <a:spAutoFit/>
          </a:bodyPr>
          <a:lstStyle/>
          <a:p>
            <a:r>
              <a:rPr lang="en-US" sz="4000">
                <a:solidFill>
                  <a:srgbClr val="FFFFFF"/>
                </a:solidFill>
              </a:rPr>
              <a:t>Operating Performance by Geographical Area </a:t>
            </a:r>
            <a:endParaRPr lang="en-US" sz="4000">
              <a:solidFill>
                <a:srgbClr val="FFFFFF"/>
              </a:solidFill>
              <a:latin typeface="Calibri"/>
            </a:endParaRPr>
          </a:p>
        </p:txBody>
      </p:sp>
    </p:spTree>
    <p:extLst>
      <p:ext uri="{BB962C8B-B14F-4D97-AF65-F5344CB8AC3E}">
        <p14:creationId xmlns:p14="http://schemas.microsoft.com/office/powerpoint/2010/main" xmlns="" val="311358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6" name="TextBox 5"/>
          <p:cNvSpPr txBox="1"/>
          <p:nvPr/>
        </p:nvSpPr>
        <p:spPr>
          <a:xfrm>
            <a:off x="114300" y="141357"/>
            <a:ext cx="3571875" cy="707886"/>
          </a:xfrm>
          <a:prstGeom prst="rect">
            <a:avLst/>
          </a:prstGeom>
          <a:noFill/>
        </p:spPr>
        <p:txBody>
          <a:bodyPr wrap="square" rtlCol="0">
            <a:spAutoFit/>
          </a:bodyPr>
          <a:lstStyle/>
          <a:p>
            <a:r>
              <a:rPr lang="en-US" sz="4000">
                <a:solidFill>
                  <a:schemeClr val="bg1"/>
                </a:solidFill>
              </a:rPr>
              <a:t>Internet History</a:t>
            </a:r>
          </a:p>
        </p:txBody>
      </p:sp>
      <p:sp>
        <p:nvSpPr>
          <p:cNvPr id="8" name="Content Placeholder 2"/>
          <p:cNvSpPr>
            <a:spLocks noGrp="1"/>
          </p:cNvSpPr>
          <p:nvPr>
            <p:ph idx="1"/>
          </p:nvPr>
        </p:nvSpPr>
        <p:spPr>
          <a:xfrm>
            <a:off x="295275" y="1155758"/>
            <a:ext cx="10515600" cy="4351338"/>
          </a:xfrm>
        </p:spPr>
        <p:txBody>
          <a:bodyPr vert="horz" lIns="91440" tIns="45720" rIns="91440" bIns="45720" rtlCol="0" anchor="t">
            <a:normAutofit/>
          </a:bodyPr>
          <a:lstStyle/>
          <a:p>
            <a:pPr marL="0" indent="0">
              <a:buNone/>
            </a:pPr>
            <a:r>
              <a:rPr lang="en-US" b="1" dirty="0" smtClean="0"/>
              <a:t>1969</a:t>
            </a:r>
            <a:r>
              <a:rPr lang="en-US" dirty="0"/>
              <a:t>	</a:t>
            </a:r>
            <a:r>
              <a:rPr lang="en-US" dirty="0" smtClean="0"/>
              <a:t>	The </a:t>
            </a:r>
            <a:r>
              <a:rPr lang="en-US" dirty="0"/>
              <a:t>original </a:t>
            </a:r>
            <a:r>
              <a:rPr lang="en-US" dirty="0" smtClean="0"/>
              <a:t>Internet (Vietnam War,</a:t>
            </a:r>
            <a:r>
              <a:rPr lang="en-CA" dirty="0" smtClean="0"/>
              <a:t> Dept. of Defence)</a:t>
            </a:r>
            <a:endParaRPr lang="en-US" dirty="0"/>
          </a:p>
          <a:p>
            <a:pPr marL="0" indent="0">
              <a:buNone/>
            </a:pPr>
            <a:r>
              <a:rPr lang="en-US" b="1" dirty="0" smtClean="0"/>
              <a:t>1971 </a:t>
            </a:r>
            <a:r>
              <a:rPr lang="en-US" dirty="0" smtClean="0"/>
              <a:t>	 	First </a:t>
            </a:r>
            <a:r>
              <a:rPr lang="en-US" dirty="0"/>
              <a:t>e-mail sent</a:t>
            </a:r>
          </a:p>
          <a:p>
            <a:pPr marL="0" indent="0">
              <a:buNone/>
            </a:pPr>
            <a:r>
              <a:rPr lang="en-US" b="1" dirty="0" smtClean="0"/>
              <a:t>1990</a:t>
            </a:r>
            <a:r>
              <a:rPr lang="en-US" dirty="0" smtClean="0"/>
              <a:t> 		Archie</a:t>
            </a:r>
            <a:r>
              <a:rPr lang="en-US" dirty="0"/>
              <a:t>, the first search engine</a:t>
            </a:r>
          </a:p>
          <a:p>
            <a:pPr marL="0" indent="0">
              <a:buNone/>
            </a:pPr>
            <a:r>
              <a:rPr lang="en-US" b="1" dirty="0" smtClean="0"/>
              <a:t>1991</a:t>
            </a:r>
            <a:r>
              <a:rPr lang="en-US" b="1" dirty="0"/>
              <a:t>	</a:t>
            </a:r>
            <a:r>
              <a:rPr lang="en-US" dirty="0" smtClean="0"/>
              <a:t>	Internet </a:t>
            </a:r>
            <a:r>
              <a:rPr lang="en-US" dirty="0"/>
              <a:t>available for commercial use</a:t>
            </a:r>
          </a:p>
          <a:p>
            <a:pPr marL="0" indent="0">
              <a:buNone/>
            </a:pPr>
            <a:r>
              <a:rPr lang="en-US" b="1" dirty="0" smtClean="0"/>
              <a:t>1996</a:t>
            </a:r>
            <a:r>
              <a:rPr lang="en-US" dirty="0"/>
              <a:t>	</a:t>
            </a:r>
            <a:r>
              <a:rPr lang="en-US" dirty="0" smtClean="0"/>
              <a:t>	More </a:t>
            </a:r>
            <a:r>
              <a:rPr lang="en-US" dirty="0"/>
              <a:t>e-mail than post mail in the US</a:t>
            </a:r>
          </a:p>
          <a:p>
            <a:pPr marL="0" indent="0">
              <a:buNone/>
            </a:pPr>
            <a:r>
              <a:rPr lang="en-US" b="1" dirty="0" smtClean="0"/>
              <a:t>1996</a:t>
            </a:r>
            <a:r>
              <a:rPr lang="en-US" dirty="0" smtClean="0"/>
              <a:t> 		"</a:t>
            </a:r>
            <a:r>
              <a:rPr lang="en-US" dirty="0"/>
              <a:t>BackRub" search engine (Stanford)</a:t>
            </a:r>
          </a:p>
          <a:p>
            <a:pPr marL="0" indent="0">
              <a:buNone/>
            </a:pPr>
            <a:r>
              <a:rPr lang="en-US" b="1" dirty="0" smtClean="0"/>
              <a:t>1997</a:t>
            </a:r>
            <a:r>
              <a:rPr lang="en-US" dirty="0" smtClean="0"/>
              <a:t> 		Google </a:t>
            </a:r>
            <a:r>
              <a:rPr lang="en-US" dirty="0"/>
              <a:t>(Googol)</a:t>
            </a:r>
          </a:p>
          <a:p>
            <a:pPr marL="0" indent="0">
              <a:buNone/>
            </a:pPr>
            <a:endParaRPr lang="en-US" dirty="0"/>
          </a:p>
        </p:txBody>
      </p:sp>
    </p:spTree>
    <p:extLst>
      <p:ext uri="{BB962C8B-B14F-4D97-AF65-F5344CB8AC3E}">
        <p14:creationId xmlns:p14="http://schemas.microsoft.com/office/powerpoint/2010/main" xmlns="" val="211171172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7" name="TextBox 6"/>
          <p:cNvSpPr txBox="1"/>
          <p:nvPr/>
        </p:nvSpPr>
        <p:spPr>
          <a:xfrm>
            <a:off x="3180414" y="3105835"/>
            <a:ext cx="5831173" cy="1015663"/>
          </a:xfrm>
          <a:prstGeom prst="rect">
            <a:avLst/>
          </a:prstGeom>
          <a:noFill/>
        </p:spPr>
        <p:txBody>
          <a:bodyPr wrap="square" rtlCol="0" anchor="t">
            <a:spAutoFit/>
          </a:bodyPr>
          <a:lstStyle/>
          <a:p>
            <a:r>
              <a:rPr lang="en-US" sz="6000" b="1">
                <a:solidFill>
                  <a:srgbClr val="003A87"/>
                </a:solidFill>
                <a:ea typeface="Arial" charset="0"/>
                <a:cs typeface="Arial" charset="0"/>
              </a:rPr>
              <a:t>Financial Analysis</a:t>
            </a:r>
          </a:p>
        </p:txBody>
      </p:sp>
    </p:spTree>
    <p:extLst>
      <p:ext uri="{BB962C8B-B14F-4D97-AF65-F5344CB8AC3E}">
        <p14:creationId xmlns:p14="http://schemas.microsoft.com/office/powerpoint/2010/main" xmlns="" val="91045526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7" name="TextBox 6"/>
          <p:cNvSpPr txBox="1"/>
          <p:nvPr/>
        </p:nvSpPr>
        <p:spPr>
          <a:xfrm>
            <a:off x="114299" y="141357"/>
            <a:ext cx="8430093" cy="707886"/>
          </a:xfrm>
          <a:prstGeom prst="rect">
            <a:avLst/>
          </a:prstGeom>
          <a:noFill/>
        </p:spPr>
        <p:txBody>
          <a:bodyPr wrap="square" rtlCol="0">
            <a:spAutoFit/>
          </a:bodyPr>
          <a:lstStyle/>
          <a:p>
            <a:r>
              <a:rPr lang="en-US" sz="4000">
                <a:solidFill>
                  <a:schemeClr val="bg1"/>
                </a:solidFill>
              </a:rPr>
              <a:t>Financial Highlights</a:t>
            </a:r>
          </a:p>
        </p:txBody>
      </p:sp>
      <p:pic>
        <p:nvPicPr>
          <p:cNvPr id="8" name="Picture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299" y="1017657"/>
            <a:ext cx="9220200" cy="5435600"/>
          </a:xfrm>
          <a:prstGeom prst="rect">
            <a:avLst/>
          </a:prstGeom>
        </p:spPr>
      </p:pic>
      <p:sp>
        <p:nvSpPr>
          <p:cNvPr id="2" name="Rectangle 1"/>
          <p:cNvSpPr/>
          <p:nvPr/>
        </p:nvSpPr>
        <p:spPr>
          <a:xfrm>
            <a:off x="3600450" y="1862946"/>
            <a:ext cx="5589588" cy="47702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752850" y="3076575"/>
            <a:ext cx="5459233" cy="52546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773488" y="4693668"/>
            <a:ext cx="5426075" cy="4291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1758328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9" name="TextBox 8"/>
          <p:cNvSpPr txBox="1"/>
          <p:nvPr/>
        </p:nvSpPr>
        <p:spPr>
          <a:xfrm>
            <a:off x="114299" y="141357"/>
            <a:ext cx="6108701" cy="707886"/>
          </a:xfrm>
          <a:prstGeom prst="rect">
            <a:avLst/>
          </a:prstGeom>
          <a:noFill/>
        </p:spPr>
        <p:txBody>
          <a:bodyPr wrap="square" rtlCol="0">
            <a:spAutoFit/>
          </a:bodyPr>
          <a:lstStyle/>
          <a:p>
            <a:r>
              <a:rPr lang="en-US" sz="4000">
                <a:solidFill>
                  <a:schemeClr val="bg1"/>
                </a:solidFill>
              </a:rPr>
              <a:t>Balance Sheet: 10-Q (Assets) </a:t>
            </a:r>
          </a:p>
        </p:txBody>
      </p:sp>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299" y="1017657"/>
            <a:ext cx="8929688" cy="5767328"/>
          </a:xfrm>
          <a:prstGeom prst="rect">
            <a:avLst/>
          </a:prstGeom>
        </p:spPr>
      </p:pic>
      <p:sp>
        <p:nvSpPr>
          <p:cNvPr id="2" name="Rectangle 1"/>
          <p:cNvSpPr/>
          <p:nvPr/>
        </p:nvSpPr>
        <p:spPr>
          <a:xfrm>
            <a:off x="6927550" y="4313207"/>
            <a:ext cx="2014837" cy="31594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14299" y="5343979"/>
            <a:ext cx="8823055" cy="36512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56647" y="6423933"/>
            <a:ext cx="8480707" cy="298450"/>
          </a:xfrm>
          <a:prstGeom prst="rect">
            <a:avLst/>
          </a:prstGeom>
          <a:noFill/>
          <a:ln w="127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Rectangle 9"/>
          <p:cNvSpPr/>
          <p:nvPr/>
        </p:nvSpPr>
        <p:spPr>
          <a:xfrm>
            <a:off x="222068" y="2899954"/>
            <a:ext cx="8720319" cy="9861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12535777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7" name="TextBox 6"/>
          <p:cNvSpPr txBox="1"/>
          <p:nvPr/>
        </p:nvSpPr>
        <p:spPr>
          <a:xfrm>
            <a:off x="114299" y="141357"/>
            <a:ext cx="6743701" cy="707886"/>
          </a:xfrm>
          <a:prstGeom prst="rect">
            <a:avLst/>
          </a:prstGeom>
          <a:noFill/>
        </p:spPr>
        <p:txBody>
          <a:bodyPr wrap="square" rtlCol="0">
            <a:spAutoFit/>
          </a:bodyPr>
          <a:lstStyle/>
          <a:p>
            <a:r>
              <a:rPr lang="en-US" sz="4000">
                <a:solidFill>
                  <a:schemeClr val="bg1"/>
                </a:solidFill>
              </a:rPr>
              <a:t>Balance Sheet: 10-Q (Liabilities) </a:t>
            </a:r>
          </a:p>
        </p:txBody>
      </p:sp>
      <p:pic>
        <p:nvPicPr>
          <p:cNvPr id="10" name="Picture 9"/>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298" y="1017657"/>
            <a:ext cx="8986839" cy="5694745"/>
          </a:xfrm>
          <a:prstGeom prst="rect">
            <a:avLst/>
          </a:prstGeom>
        </p:spPr>
      </p:pic>
      <p:sp>
        <p:nvSpPr>
          <p:cNvPr id="2" name="Rectangle 1"/>
          <p:cNvSpPr/>
          <p:nvPr/>
        </p:nvSpPr>
        <p:spPr>
          <a:xfrm>
            <a:off x="7104720" y="6339247"/>
            <a:ext cx="1993631" cy="2705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1925" y="1695451"/>
            <a:ext cx="8936426" cy="2888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61925" y="4861214"/>
            <a:ext cx="8936426" cy="3429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5633674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7" name="TextBox 6"/>
          <p:cNvSpPr txBox="1"/>
          <p:nvPr/>
        </p:nvSpPr>
        <p:spPr>
          <a:xfrm>
            <a:off x="114299" y="141357"/>
            <a:ext cx="9072564" cy="707886"/>
          </a:xfrm>
          <a:prstGeom prst="rect">
            <a:avLst/>
          </a:prstGeom>
          <a:noFill/>
        </p:spPr>
        <p:txBody>
          <a:bodyPr wrap="square" rtlCol="0">
            <a:spAutoFit/>
          </a:bodyPr>
          <a:lstStyle/>
          <a:p>
            <a:r>
              <a:rPr lang="en-US" sz="4000">
                <a:solidFill>
                  <a:schemeClr val="bg1"/>
                </a:solidFill>
              </a:rPr>
              <a:t>Balance Sheet: 10-Q (Stockholder’s Equity) </a:t>
            </a:r>
          </a:p>
        </p:txBody>
      </p:sp>
      <p:pic>
        <p:nvPicPr>
          <p:cNvPr id="9" name="Picture 8"/>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299" y="1017657"/>
            <a:ext cx="8559801" cy="3768055"/>
          </a:xfrm>
          <a:prstGeom prst="rect">
            <a:avLst/>
          </a:prstGeom>
        </p:spPr>
      </p:pic>
      <p:sp>
        <p:nvSpPr>
          <p:cNvPr id="2" name="Rectangle 1"/>
          <p:cNvSpPr/>
          <p:nvPr/>
        </p:nvSpPr>
        <p:spPr>
          <a:xfrm>
            <a:off x="6448425" y="4276725"/>
            <a:ext cx="2143125" cy="3155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71676261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7" name="TextBox 6"/>
          <p:cNvSpPr txBox="1"/>
          <p:nvPr/>
        </p:nvSpPr>
        <p:spPr>
          <a:xfrm>
            <a:off x="114299" y="141357"/>
            <a:ext cx="6108701" cy="707886"/>
          </a:xfrm>
          <a:prstGeom prst="rect">
            <a:avLst/>
          </a:prstGeom>
          <a:noFill/>
        </p:spPr>
        <p:txBody>
          <a:bodyPr wrap="square" rtlCol="0">
            <a:spAutoFit/>
          </a:bodyPr>
          <a:lstStyle/>
          <a:p>
            <a:r>
              <a:rPr lang="en-US" sz="4000">
                <a:solidFill>
                  <a:schemeClr val="bg1"/>
                </a:solidFill>
              </a:rPr>
              <a:t>Balance Sheet: 10-K (Assets) </a:t>
            </a:r>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299" y="1017657"/>
            <a:ext cx="7829551" cy="5766927"/>
          </a:xfrm>
          <a:prstGeom prst="rect">
            <a:avLst/>
          </a:prstGeom>
        </p:spPr>
      </p:pic>
      <p:sp>
        <p:nvSpPr>
          <p:cNvPr id="3" name="Rectangle 2"/>
          <p:cNvSpPr/>
          <p:nvPr/>
        </p:nvSpPr>
        <p:spPr>
          <a:xfrm flipV="1">
            <a:off x="836023" y="6377485"/>
            <a:ext cx="7107827" cy="407098"/>
          </a:xfrm>
          <a:prstGeom prst="rect">
            <a:avLst/>
          </a:prstGeom>
          <a:noFill/>
          <a:ln w="127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77658" y="4418013"/>
            <a:ext cx="7466192" cy="3159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61946" y="3413301"/>
            <a:ext cx="7483831" cy="63658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99971252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7" name="TextBox 6"/>
          <p:cNvSpPr txBox="1"/>
          <p:nvPr/>
        </p:nvSpPr>
        <p:spPr>
          <a:xfrm>
            <a:off x="114299" y="141357"/>
            <a:ext cx="6743701" cy="707886"/>
          </a:xfrm>
          <a:prstGeom prst="rect">
            <a:avLst/>
          </a:prstGeom>
          <a:noFill/>
        </p:spPr>
        <p:txBody>
          <a:bodyPr wrap="square" rtlCol="0">
            <a:spAutoFit/>
          </a:bodyPr>
          <a:lstStyle/>
          <a:p>
            <a:r>
              <a:rPr lang="en-US" sz="4000">
                <a:solidFill>
                  <a:schemeClr val="bg1"/>
                </a:solidFill>
              </a:rPr>
              <a:t>Balance Sheet: 10-K (Liabilities) </a:t>
            </a:r>
          </a:p>
        </p:txBody>
      </p:sp>
      <p:pic>
        <p:nvPicPr>
          <p:cNvPr id="8" name="Picture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299" y="1017657"/>
            <a:ext cx="8451850" cy="5778654"/>
          </a:xfrm>
          <a:prstGeom prst="rect">
            <a:avLst/>
          </a:prstGeom>
        </p:spPr>
      </p:pic>
      <p:sp>
        <p:nvSpPr>
          <p:cNvPr id="2" name="Rectangle 1"/>
          <p:cNvSpPr/>
          <p:nvPr/>
        </p:nvSpPr>
        <p:spPr>
          <a:xfrm>
            <a:off x="6934200" y="6344009"/>
            <a:ext cx="1561082" cy="3806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23850" y="1676400"/>
            <a:ext cx="8176224"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 y="4962525"/>
            <a:ext cx="8370318"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9939329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7" name="TextBox 6"/>
          <p:cNvSpPr txBox="1"/>
          <p:nvPr/>
        </p:nvSpPr>
        <p:spPr>
          <a:xfrm>
            <a:off x="114299" y="141357"/>
            <a:ext cx="8872539" cy="707886"/>
          </a:xfrm>
          <a:prstGeom prst="rect">
            <a:avLst/>
          </a:prstGeom>
          <a:noFill/>
        </p:spPr>
        <p:txBody>
          <a:bodyPr wrap="square" rtlCol="0">
            <a:spAutoFit/>
          </a:bodyPr>
          <a:lstStyle/>
          <a:p>
            <a:r>
              <a:rPr lang="en-US" sz="4000">
                <a:solidFill>
                  <a:schemeClr val="bg1"/>
                </a:solidFill>
              </a:rPr>
              <a:t>Balance Sheet: 10-K (Stockholder’s Equity) </a:t>
            </a:r>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299" y="1174819"/>
            <a:ext cx="9893301" cy="3267029"/>
          </a:xfrm>
          <a:prstGeom prst="rect">
            <a:avLst/>
          </a:prstGeom>
        </p:spPr>
      </p:pic>
      <p:sp>
        <p:nvSpPr>
          <p:cNvPr id="8" name="Rectangle 7"/>
          <p:cNvSpPr/>
          <p:nvPr/>
        </p:nvSpPr>
        <p:spPr>
          <a:xfrm>
            <a:off x="7921205" y="3971925"/>
            <a:ext cx="2143125" cy="3155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892198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7" name="TextBox 6"/>
          <p:cNvSpPr txBox="1"/>
          <p:nvPr/>
        </p:nvSpPr>
        <p:spPr>
          <a:xfrm>
            <a:off x="114299" y="141357"/>
            <a:ext cx="5257801" cy="707886"/>
          </a:xfrm>
          <a:prstGeom prst="rect">
            <a:avLst/>
          </a:prstGeom>
          <a:noFill/>
        </p:spPr>
        <p:txBody>
          <a:bodyPr wrap="square" rtlCol="0">
            <a:spAutoFit/>
          </a:bodyPr>
          <a:lstStyle/>
          <a:p>
            <a:r>
              <a:rPr lang="en-US" sz="4000">
                <a:solidFill>
                  <a:schemeClr val="bg1"/>
                </a:solidFill>
              </a:rPr>
              <a:t>Income Statement: 10-K</a:t>
            </a:r>
          </a:p>
        </p:txBody>
      </p:sp>
      <p:pic>
        <p:nvPicPr>
          <p:cNvPr id="10" name="Picture 9"/>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8099" y="1017657"/>
            <a:ext cx="7219951" cy="5794476"/>
          </a:xfrm>
          <a:prstGeom prst="rect">
            <a:avLst/>
          </a:prstGeom>
        </p:spPr>
      </p:pic>
      <p:sp>
        <p:nvSpPr>
          <p:cNvPr id="8" name="Rectangle 7"/>
          <p:cNvSpPr/>
          <p:nvPr/>
        </p:nvSpPr>
        <p:spPr>
          <a:xfrm>
            <a:off x="352425" y="2135397"/>
            <a:ext cx="7045116" cy="2188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45212" y="4972050"/>
            <a:ext cx="7222376"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2425" y="3114675"/>
            <a:ext cx="6898436"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19179439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7" name="TextBox 6"/>
          <p:cNvSpPr txBox="1"/>
          <p:nvPr/>
        </p:nvSpPr>
        <p:spPr>
          <a:xfrm>
            <a:off x="114299" y="141357"/>
            <a:ext cx="5314951" cy="707886"/>
          </a:xfrm>
          <a:prstGeom prst="rect">
            <a:avLst/>
          </a:prstGeom>
          <a:noFill/>
        </p:spPr>
        <p:txBody>
          <a:bodyPr wrap="square" rtlCol="0">
            <a:spAutoFit/>
          </a:bodyPr>
          <a:lstStyle/>
          <a:p>
            <a:r>
              <a:rPr lang="en-US" sz="4000">
                <a:solidFill>
                  <a:schemeClr val="bg1"/>
                </a:solidFill>
              </a:rPr>
              <a:t>Income Statement: 10-Q </a:t>
            </a:r>
          </a:p>
        </p:txBody>
      </p:sp>
      <p:pic>
        <p:nvPicPr>
          <p:cNvPr id="11" name="Picture 10"/>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299" y="876300"/>
            <a:ext cx="7569200" cy="5895804"/>
          </a:xfrm>
          <a:prstGeom prst="rect">
            <a:avLst/>
          </a:prstGeom>
        </p:spPr>
      </p:pic>
      <p:sp>
        <p:nvSpPr>
          <p:cNvPr id="8" name="Rectangle 7"/>
          <p:cNvSpPr/>
          <p:nvPr/>
        </p:nvSpPr>
        <p:spPr>
          <a:xfrm>
            <a:off x="279400" y="2419350"/>
            <a:ext cx="7399608"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400" y="6400800"/>
            <a:ext cx="7497193"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09550" y="3971925"/>
            <a:ext cx="7577766"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326773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2389"/>
            <a:ext cx="12192000" cy="6860389"/>
          </a:xfrm>
        </p:spPr>
      </p:pic>
    </p:spTree>
    <p:extLst>
      <p:ext uri="{BB962C8B-B14F-4D97-AF65-F5344CB8AC3E}">
        <p14:creationId xmlns:p14="http://schemas.microsoft.com/office/powerpoint/2010/main" xmlns="" val="7669449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7" name="TextBox 6"/>
          <p:cNvSpPr txBox="1"/>
          <p:nvPr/>
        </p:nvSpPr>
        <p:spPr>
          <a:xfrm>
            <a:off x="114299" y="141357"/>
            <a:ext cx="8986839" cy="707886"/>
          </a:xfrm>
          <a:prstGeom prst="rect">
            <a:avLst/>
          </a:prstGeom>
          <a:noFill/>
        </p:spPr>
        <p:txBody>
          <a:bodyPr wrap="square" rtlCol="0">
            <a:spAutoFit/>
          </a:bodyPr>
          <a:lstStyle/>
          <a:p>
            <a:r>
              <a:rPr lang="en-US" sz="4000">
                <a:solidFill>
                  <a:schemeClr val="bg1"/>
                </a:solidFill>
              </a:rPr>
              <a:t>Cash Flows: 10-K (Operations)</a:t>
            </a:r>
          </a:p>
        </p:txBody>
      </p:sp>
      <p:pic>
        <p:nvPicPr>
          <p:cNvPr id="10" name="Picture 9"/>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299" y="1017657"/>
            <a:ext cx="6457951" cy="5775895"/>
          </a:xfrm>
          <a:prstGeom prst="rect">
            <a:avLst/>
          </a:prstGeom>
        </p:spPr>
      </p:pic>
      <p:sp>
        <p:nvSpPr>
          <p:cNvPr id="8" name="Rectangle 7"/>
          <p:cNvSpPr/>
          <p:nvPr/>
        </p:nvSpPr>
        <p:spPr>
          <a:xfrm>
            <a:off x="4400550" y="6419850"/>
            <a:ext cx="2143125" cy="3155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90848842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7" name="TextBox 6"/>
          <p:cNvSpPr txBox="1"/>
          <p:nvPr/>
        </p:nvSpPr>
        <p:spPr>
          <a:xfrm>
            <a:off x="114299" y="141357"/>
            <a:ext cx="8986839" cy="707886"/>
          </a:xfrm>
          <a:prstGeom prst="rect">
            <a:avLst/>
          </a:prstGeom>
          <a:noFill/>
        </p:spPr>
        <p:txBody>
          <a:bodyPr wrap="square" rtlCol="0">
            <a:spAutoFit/>
          </a:bodyPr>
          <a:lstStyle/>
          <a:p>
            <a:r>
              <a:rPr lang="en-US" sz="4000">
                <a:solidFill>
                  <a:schemeClr val="bg1"/>
                </a:solidFill>
              </a:rPr>
              <a:t>Cash Flows: 10-K (Financing and Investing)</a:t>
            </a:r>
          </a:p>
        </p:txBody>
      </p:sp>
      <p:pic>
        <p:nvPicPr>
          <p:cNvPr id="9" name="Picture 8"/>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299" y="1028700"/>
            <a:ext cx="5934357" cy="5686425"/>
          </a:xfrm>
          <a:prstGeom prst="rect">
            <a:avLst/>
          </a:prstGeom>
        </p:spPr>
      </p:pic>
      <p:sp>
        <p:nvSpPr>
          <p:cNvPr id="6" name="Rectangle 5"/>
          <p:cNvSpPr/>
          <p:nvPr/>
        </p:nvSpPr>
        <p:spPr>
          <a:xfrm>
            <a:off x="409575" y="3133725"/>
            <a:ext cx="5750044"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33400" y="5314950"/>
            <a:ext cx="5507426"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85209" y="6418086"/>
            <a:ext cx="5895376" cy="2026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5621199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10" name="TextBox 9"/>
          <p:cNvSpPr txBox="1"/>
          <p:nvPr/>
        </p:nvSpPr>
        <p:spPr>
          <a:xfrm>
            <a:off x="114300" y="141357"/>
            <a:ext cx="6515100" cy="707886"/>
          </a:xfrm>
          <a:prstGeom prst="rect">
            <a:avLst/>
          </a:prstGeom>
          <a:noFill/>
        </p:spPr>
        <p:txBody>
          <a:bodyPr wrap="square" rtlCol="0">
            <a:spAutoFit/>
          </a:bodyPr>
          <a:lstStyle/>
          <a:p>
            <a:r>
              <a:rPr lang="en-US" sz="4000">
                <a:solidFill>
                  <a:schemeClr val="bg1"/>
                </a:solidFill>
              </a:rPr>
              <a:t>Cash Flows: 10-Q (Operations)</a:t>
            </a:r>
          </a:p>
        </p:txBody>
      </p:sp>
      <p:pic>
        <p:nvPicPr>
          <p:cNvPr id="12" name="Picture 1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300" y="876300"/>
            <a:ext cx="7272052" cy="5981700"/>
          </a:xfrm>
          <a:prstGeom prst="rect">
            <a:avLst/>
          </a:prstGeom>
        </p:spPr>
      </p:pic>
      <p:sp>
        <p:nvSpPr>
          <p:cNvPr id="6" name="Rectangle 5"/>
          <p:cNvSpPr/>
          <p:nvPr/>
        </p:nvSpPr>
        <p:spPr>
          <a:xfrm>
            <a:off x="4038600" y="6429375"/>
            <a:ext cx="3307691"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75458324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15700" y="107950"/>
            <a:ext cx="660400" cy="660400"/>
          </a:xfrm>
          <a:prstGeom prst="rect">
            <a:avLst/>
          </a:prstGeom>
        </p:spPr>
      </p:pic>
      <p:sp>
        <p:nvSpPr>
          <p:cNvPr id="7" name="TextBox 6"/>
          <p:cNvSpPr txBox="1"/>
          <p:nvPr/>
        </p:nvSpPr>
        <p:spPr>
          <a:xfrm>
            <a:off x="114299" y="141357"/>
            <a:ext cx="8986839" cy="707886"/>
          </a:xfrm>
          <a:prstGeom prst="rect">
            <a:avLst/>
          </a:prstGeom>
          <a:noFill/>
        </p:spPr>
        <p:txBody>
          <a:bodyPr wrap="square" rtlCol="0">
            <a:spAutoFit/>
          </a:bodyPr>
          <a:lstStyle/>
          <a:p>
            <a:r>
              <a:rPr lang="en-US" sz="4000">
                <a:solidFill>
                  <a:schemeClr val="bg1"/>
                </a:solidFill>
              </a:rPr>
              <a:t>Cash Flows: 10-Q (Financing and Investing)</a:t>
            </a:r>
          </a:p>
        </p:txBody>
      </p:sp>
      <p:pic>
        <p:nvPicPr>
          <p:cNvPr id="10" name="Picture 9"/>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299" y="921886"/>
            <a:ext cx="8064501" cy="5801139"/>
          </a:xfrm>
          <a:prstGeom prst="rect">
            <a:avLst/>
          </a:prstGeom>
        </p:spPr>
      </p:pic>
      <p:sp>
        <p:nvSpPr>
          <p:cNvPr id="8" name="Rectangle 7"/>
          <p:cNvSpPr/>
          <p:nvPr/>
        </p:nvSpPr>
        <p:spPr>
          <a:xfrm>
            <a:off x="342900" y="3019425"/>
            <a:ext cx="7674813"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71475" y="5286375"/>
            <a:ext cx="7771860"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84855" y="6347177"/>
            <a:ext cx="7998304"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520853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14981" y="115018"/>
            <a:ext cx="660400" cy="660400"/>
          </a:xfrm>
          <a:prstGeom prst="rect">
            <a:avLst/>
          </a:prstGeom>
        </p:spPr>
      </p:pic>
      <p:sp>
        <p:nvSpPr>
          <p:cNvPr id="6" name="TextBox 5"/>
          <p:cNvSpPr txBox="1"/>
          <p:nvPr/>
        </p:nvSpPr>
        <p:spPr>
          <a:xfrm>
            <a:off x="115018" y="143773"/>
            <a:ext cx="4556995" cy="707886"/>
          </a:xfrm>
          <a:prstGeom prst="rect">
            <a:avLst/>
          </a:prstGeom>
          <a:noFill/>
        </p:spPr>
        <p:txBody>
          <a:bodyPr wrap="square" rtlCol="0" anchor="t">
            <a:spAutoFit/>
          </a:bodyPr>
          <a:lstStyle/>
          <a:p>
            <a:r>
              <a:rPr lang="en-US" sz="4000" smtClean="0">
                <a:solidFill>
                  <a:srgbClr val="FFFFFF"/>
                </a:solidFill>
                <a:latin typeface="Calibri"/>
              </a:rPr>
              <a:t>Valuation Measures </a:t>
            </a:r>
            <a:r>
              <a:rPr lang="en-US" sz="4000" dirty="0">
                <a:solidFill>
                  <a:srgbClr val="FFFFFF"/>
                </a:solidFill>
                <a:latin typeface="Calibri"/>
              </a:rPr>
              <a:t> </a:t>
            </a:r>
          </a:p>
        </p:txBody>
      </p:sp>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14672" y="1173162"/>
            <a:ext cx="8914681" cy="5002041"/>
          </a:xfrm>
          <a:prstGeom prst="rect">
            <a:avLst/>
          </a:prstGeom>
        </p:spPr>
      </p:pic>
    </p:spTree>
    <p:extLst>
      <p:ext uri="{BB962C8B-B14F-4D97-AF65-F5344CB8AC3E}">
        <p14:creationId xmlns:p14="http://schemas.microsoft.com/office/powerpoint/2010/main" xmlns="" val="132782191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003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314981" y="115018"/>
            <a:ext cx="660400" cy="660400"/>
          </a:xfrm>
          <a:prstGeom prst="rect">
            <a:avLst/>
          </a:prstGeom>
        </p:spPr>
      </p:pic>
      <p:sp>
        <p:nvSpPr>
          <p:cNvPr id="6" name="TextBox 5"/>
          <p:cNvSpPr txBox="1"/>
          <p:nvPr/>
        </p:nvSpPr>
        <p:spPr>
          <a:xfrm>
            <a:off x="115018" y="143773"/>
            <a:ext cx="8986839" cy="707886"/>
          </a:xfrm>
          <a:prstGeom prst="rect">
            <a:avLst/>
          </a:prstGeom>
          <a:noFill/>
        </p:spPr>
        <p:txBody>
          <a:bodyPr wrap="square" rtlCol="0" anchor="t">
            <a:spAutoFit/>
          </a:bodyPr>
          <a:lstStyle/>
          <a:p>
            <a:r>
              <a:rPr lang="en-US" sz="4000">
                <a:solidFill>
                  <a:srgbClr val="FFFFFF"/>
                </a:solidFill>
                <a:latin typeface="Calibri"/>
              </a:rPr>
              <a:t>Recommendation </a:t>
            </a:r>
          </a:p>
        </p:txBody>
      </p:sp>
      <p:sp>
        <p:nvSpPr>
          <p:cNvPr id="7" name="TextBox 6"/>
          <p:cNvSpPr txBox="1"/>
          <p:nvPr/>
        </p:nvSpPr>
        <p:spPr>
          <a:xfrm>
            <a:off x="4117845" y="2105561"/>
            <a:ext cx="3956310" cy="2646878"/>
          </a:xfrm>
          <a:prstGeom prst="rect">
            <a:avLst/>
          </a:prstGeom>
          <a:noFill/>
        </p:spPr>
        <p:txBody>
          <a:bodyPr wrap="square" rtlCol="0">
            <a:spAutoFit/>
          </a:bodyPr>
          <a:lstStyle/>
          <a:p>
            <a:r>
              <a:rPr lang="en-US" sz="16600" b="1" smtClean="0">
                <a:solidFill>
                  <a:srgbClr val="003A87"/>
                </a:solidFill>
              </a:rPr>
              <a:t>BUY</a:t>
            </a:r>
            <a:r>
              <a:rPr lang="en-US" smtClean="0">
                <a:solidFill>
                  <a:srgbClr val="003A87"/>
                </a:solidFill>
              </a:rPr>
              <a:t> </a:t>
            </a:r>
            <a:endParaRPr lang="en-US" dirty="0">
              <a:solidFill>
                <a:srgbClr val="003A87"/>
              </a:solidFill>
            </a:endParaRPr>
          </a:p>
        </p:txBody>
      </p:sp>
    </p:spTree>
    <p:extLst>
      <p:ext uri="{BB962C8B-B14F-4D97-AF65-F5344CB8AC3E}">
        <p14:creationId xmlns:p14="http://schemas.microsoft.com/office/powerpoint/2010/main" xmlns="" val="18190222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961350" y="2369489"/>
            <a:ext cx="6269300" cy="2119023"/>
          </a:xfrm>
          <a:prstGeom prst="rect">
            <a:avLst/>
          </a:prstGeom>
        </p:spPr>
      </p:pic>
    </p:spTree>
    <p:extLst>
      <p:ext uri="{BB962C8B-B14F-4D97-AF65-F5344CB8AC3E}">
        <p14:creationId xmlns:p14="http://schemas.microsoft.com/office/powerpoint/2010/main" xmlns="" val="58965595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27057"/>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
        <p:nvSpPr>
          <p:cNvPr id="7" name="TextBox 6"/>
          <p:cNvSpPr txBox="1"/>
          <p:nvPr/>
        </p:nvSpPr>
        <p:spPr>
          <a:xfrm>
            <a:off x="1221543" y="2824596"/>
            <a:ext cx="9748915" cy="1015663"/>
          </a:xfrm>
          <a:prstGeom prst="rect">
            <a:avLst/>
          </a:prstGeom>
          <a:noFill/>
        </p:spPr>
        <p:txBody>
          <a:bodyPr wrap="square" rtlCol="0">
            <a:spAutoFit/>
          </a:bodyPr>
          <a:lstStyle/>
          <a:p>
            <a:r>
              <a:rPr lang="en-US" sz="6000" b="1">
                <a:solidFill>
                  <a:srgbClr val="C00000"/>
                </a:solidFill>
              </a:rPr>
              <a:t>Stock and Company Overview</a:t>
            </a:r>
          </a:p>
        </p:txBody>
      </p:sp>
    </p:spTree>
    <p:extLst>
      <p:ext uri="{BB962C8B-B14F-4D97-AF65-F5344CB8AC3E}">
        <p14:creationId xmlns:p14="http://schemas.microsoft.com/office/powerpoint/2010/main" xmlns="" val="408763832"/>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27057"/>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
        <p:nvSpPr>
          <p:cNvPr id="5" name="TextBox 4"/>
          <p:cNvSpPr txBox="1"/>
          <p:nvPr/>
        </p:nvSpPr>
        <p:spPr>
          <a:xfrm>
            <a:off x="114300" y="141357"/>
            <a:ext cx="3933044" cy="707886"/>
          </a:xfrm>
          <a:prstGeom prst="rect">
            <a:avLst/>
          </a:prstGeom>
          <a:noFill/>
        </p:spPr>
        <p:txBody>
          <a:bodyPr wrap="square" rtlCol="0">
            <a:spAutoFit/>
          </a:bodyPr>
          <a:lstStyle/>
          <a:p>
            <a:r>
              <a:rPr lang="en-US" sz="4000">
                <a:solidFill>
                  <a:schemeClr val="bg1"/>
                </a:solidFill>
              </a:rPr>
              <a:t>Stock Information </a:t>
            </a:r>
          </a:p>
        </p:txBody>
      </p:sp>
      <p:pic>
        <p:nvPicPr>
          <p:cNvPr id="21" name="Picture 20"/>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85685" y="1180172"/>
            <a:ext cx="2254146" cy="75904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635872" y="1164521"/>
            <a:ext cx="9042400" cy="7747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85685" y="2067810"/>
            <a:ext cx="4780874" cy="433299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109434" y="2410710"/>
            <a:ext cx="4825713" cy="3990092"/>
          </a:xfrm>
          <a:prstGeom prst="rect">
            <a:avLst/>
          </a:prstGeom>
        </p:spPr>
      </p:pic>
    </p:spTree>
    <p:extLst>
      <p:ext uri="{BB962C8B-B14F-4D97-AF65-F5344CB8AC3E}">
        <p14:creationId xmlns:p14="http://schemas.microsoft.com/office/powerpoint/2010/main" xmlns="" val="1909129914"/>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27057"/>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
        <p:nvSpPr>
          <p:cNvPr id="7" name="TextBox 6"/>
          <p:cNvSpPr txBox="1"/>
          <p:nvPr/>
        </p:nvSpPr>
        <p:spPr>
          <a:xfrm>
            <a:off x="114300" y="141357"/>
            <a:ext cx="8310172" cy="707886"/>
          </a:xfrm>
          <a:prstGeom prst="rect">
            <a:avLst/>
          </a:prstGeom>
          <a:noFill/>
        </p:spPr>
        <p:txBody>
          <a:bodyPr wrap="square" rtlCol="0">
            <a:spAutoFit/>
          </a:bodyPr>
          <a:lstStyle/>
          <a:p>
            <a:r>
              <a:rPr lang="en-US" sz="4000">
                <a:solidFill>
                  <a:schemeClr val="bg1"/>
                </a:solidFill>
              </a:rPr>
              <a:t>Stock Information: 1 Year Performance </a:t>
            </a:r>
            <a:endParaRPr lang="en-US" sz="4000" dirty="0">
              <a:solidFill>
                <a:schemeClr val="bg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42913" y="1236663"/>
            <a:ext cx="9185570" cy="4878387"/>
          </a:xfrm>
          <a:prstGeom prst="rect">
            <a:avLst/>
          </a:prstGeom>
        </p:spPr>
      </p:pic>
    </p:spTree>
    <p:extLst>
      <p:ext uri="{BB962C8B-B14F-4D97-AF65-F5344CB8AC3E}">
        <p14:creationId xmlns:p14="http://schemas.microsoft.com/office/powerpoint/2010/main" xmlns="" val="14703972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0" y="0"/>
            <a:ext cx="12192000" cy="6860389"/>
          </a:xfrm>
        </p:spPr>
      </p:pic>
    </p:spTree>
    <p:extLst>
      <p:ext uri="{BB962C8B-B14F-4D97-AF65-F5344CB8AC3E}">
        <p14:creationId xmlns:p14="http://schemas.microsoft.com/office/powerpoint/2010/main" xmlns="" val="51413884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27057"/>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
        <p:nvSpPr>
          <p:cNvPr id="7" name="TextBox 6"/>
          <p:cNvSpPr txBox="1"/>
          <p:nvPr/>
        </p:nvSpPr>
        <p:spPr>
          <a:xfrm>
            <a:off x="114300" y="141357"/>
            <a:ext cx="8872538" cy="707886"/>
          </a:xfrm>
          <a:prstGeom prst="rect">
            <a:avLst/>
          </a:prstGeom>
          <a:noFill/>
        </p:spPr>
        <p:txBody>
          <a:bodyPr wrap="square" rtlCol="0">
            <a:spAutoFit/>
          </a:bodyPr>
          <a:lstStyle/>
          <a:p>
            <a:r>
              <a:rPr lang="en-US" sz="4000" dirty="0">
                <a:solidFill>
                  <a:schemeClr val="bg1"/>
                </a:solidFill>
              </a:rPr>
              <a:t>Stock Information: 5 Year Performance </a:t>
            </a:r>
          </a:p>
        </p:txBody>
      </p:sp>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84186" y="1241425"/>
            <a:ext cx="9345613" cy="5025028"/>
          </a:xfrm>
          <a:prstGeom prst="rect">
            <a:avLst/>
          </a:prstGeom>
        </p:spPr>
      </p:pic>
    </p:spTree>
    <p:extLst>
      <p:ext uri="{BB962C8B-B14F-4D97-AF65-F5344CB8AC3E}">
        <p14:creationId xmlns:p14="http://schemas.microsoft.com/office/powerpoint/2010/main" xmlns="" val="364591392"/>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27057"/>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
        <p:nvSpPr>
          <p:cNvPr id="6" name="TextBox 5"/>
          <p:cNvSpPr txBox="1"/>
          <p:nvPr/>
        </p:nvSpPr>
        <p:spPr>
          <a:xfrm>
            <a:off x="114299" y="141357"/>
            <a:ext cx="8610633" cy="707886"/>
          </a:xfrm>
          <a:prstGeom prst="rect">
            <a:avLst/>
          </a:prstGeom>
          <a:noFill/>
        </p:spPr>
        <p:txBody>
          <a:bodyPr wrap="square" rtlCol="0">
            <a:spAutoFit/>
          </a:bodyPr>
          <a:lstStyle/>
          <a:p>
            <a:r>
              <a:rPr lang="en-US" sz="4000" dirty="0">
                <a:solidFill>
                  <a:schemeClr val="bg1"/>
                </a:solidFill>
              </a:rPr>
              <a:t>Stock Information: 10 Year Performance </a:t>
            </a: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85762" y="1193799"/>
            <a:ext cx="9429750" cy="4950619"/>
          </a:xfrm>
          <a:prstGeom prst="rect">
            <a:avLst/>
          </a:prstGeom>
        </p:spPr>
      </p:pic>
    </p:spTree>
    <p:extLst>
      <p:ext uri="{BB962C8B-B14F-4D97-AF65-F5344CB8AC3E}">
        <p14:creationId xmlns:p14="http://schemas.microsoft.com/office/powerpoint/2010/main" xmlns="" val="600689993"/>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27057"/>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
        <p:nvSpPr>
          <p:cNvPr id="6" name="TextBox 5"/>
          <p:cNvSpPr txBox="1"/>
          <p:nvPr/>
        </p:nvSpPr>
        <p:spPr>
          <a:xfrm>
            <a:off x="114299" y="141357"/>
            <a:ext cx="8610633" cy="707886"/>
          </a:xfrm>
          <a:prstGeom prst="rect">
            <a:avLst/>
          </a:prstGeom>
          <a:noFill/>
        </p:spPr>
        <p:txBody>
          <a:bodyPr wrap="square" rtlCol="0">
            <a:spAutoFit/>
          </a:bodyPr>
          <a:lstStyle/>
          <a:p>
            <a:r>
              <a:rPr lang="en-US" sz="4000" dirty="0">
                <a:solidFill>
                  <a:schemeClr val="bg1"/>
                </a:solidFill>
              </a:rPr>
              <a:t>Stock Information: Max Performance </a:t>
            </a:r>
          </a:p>
        </p:txBody>
      </p:sp>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00050" y="1243012"/>
            <a:ext cx="9386888" cy="5061711"/>
          </a:xfrm>
          <a:prstGeom prst="rect">
            <a:avLst/>
          </a:prstGeom>
        </p:spPr>
      </p:pic>
    </p:spTree>
    <p:extLst>
      <p:ext uri="{BB962C8B-B14F-4D97-AF65-F5344CB8AC3E}">
        <p14:creationId xmlns:p14="http://schemas.microsoft.com/office/powerpoint/2010/main" xmlns="" val="476087804"/>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p:cNvSpPr>
          <p:nvPr/>
        </p:nvSpPr>
        <p:spPr>
          <a:xfrm>
            <a:off x="0" y="-28754"/>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300603" y="43132"/>
            <a:ext cx="762000" cy="762000"/>
          </a:xfrm>
          <a:prstGeom prst="rect">
            <a:avLst/>
          </a:prstGeom>
          <a:ln>
            <a:noFill/>
          </a:ln>
        </p:spPr>
      </p:pic>
      <p:sp>
        <p:nvSpPr>
          <p:cNvPr id="10" name="TextBox 9"/>
          <p:cNvSpPr txBox="1"/>
          <p:nvPr/>
        </p:nvSpPr>
        <p:spPr>
          <a:xfrm>
            <a:off x="114300" y="144463"/>
            <a:ext cx="10735346" cy="584775"/>
          </a:xfrm>
          <a:prstGeom prst="rect">
            <a:avLst/>
          </a:prstGeom>
          <a:noFill/>
        </p:spPr>
        <p:txBody>
          <a:bodyPr wrap="square" rtlCol="0" anchor="t">
            <a:spAutoFit/>
          </a:bodyPr>
          <a:lstStyle/>
          <a:p>
            <a:r>
              <a:rPr lang="en-US" sz="3200" dirty="0">
                <a:solidFill>
                  <a:schemeClr val="bg1"/>
                </a:solidFill>
              </a:rPr>
              <a:t>Stock Information: 1 Year Google vs. NASDAQ, </a:t>
            </a:r>
            <a:r>
              <a:rPr lang="en-US" sz="3200" dirty="0" smtClean="0">
                <a:solidFill>
                  <a:schemeClr val="bg1"/>
                </a:solidFill>
              </a:rPr>
              <a:t>DJIA, S&amp;P500</a:t>
            </a:r>
            <a:endParaRPr lang="en-US" sz="3200" dirty="0">
              <a:solidFill>
                <a:srgbClr val="FFFFFF"/>
              </a:solidFill>
              <a:latin typeface="Calibri"/>
            </a:endParaRP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xmlns="" val="0"/>
              </a:ext>
            </a:extLst>
          </a:blip>
          <a:stretch>
            <a:fillRect/>
          </a:stretch>
        </p:blipFill>
        <p:spPr>
          <a:xfrm>
            <a:off x="50768" y="1284062"/>
            <a:ext cx="12011835" cy="4216625"/>
          </a:xfrm>
        </p:spPr>
      </p:pic>
    </p:spTree>
    <p:extLst>
      <p:ext uri="{BB962C8B-B14F-4D97-AF65-F5344CB8AC3E}">
        <p14:creationId xmlns:p14="http://schemas.microsoft.com/office/powerpoint/2010/main" xmlns="" val="83653106"/>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p:cNvSpPr>
          <p:nvPr/>
        </p:nvSpPr>
        <p:spPr>
          <a:xfrm>
            <a:off x="0" y="-28754"/>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300603" y="43132"/>
            <a:ext cx="762000" cy="762000"/>
          </a:xfrm>
          <a:prstGeom prst="rect">
            <a:avLst/>
          </a:prstGeom>
          <a:ln>
            <a:noFill/>
          </a:ln>
        </p:spPr>
      </p:pic>
      <p:sp>
        <p:nvSpPr>
          <p:cNvPr id="7" name="TextBox 6"/>
          <p:cNvSpPr txBox="1"/>
          <p:nvPr/>
        </p:nvSpPr>
        <p:spPr>
          <a:xfrm>
            <a:off x="115018" y="143773"/>
            <a:ext cx="10735346" cy="553998"/>
          </a:xfrm>
          <a:prstGeom prst="rect">
            <a:avLst/>
          </a:prstGeom>
          <a:noFill/>
        </p:spPr>
        <p:txBody>
          <a:bodyPr wrap="square" rtlCol="0" anchor="t">
            <a:spAutoFit/>
          </a:bodyPr>
          <a:lstStyle/>
          <a:p>
            <a:r>
              <a:rPr lang="en-US" sz="3000" dirty="0">
                <a:solidFill>
                  <a:schemeClr val="bg1"/>
                </a:solidFill>
              </a:rPr>
              <a:t>Stock Information: 5 Year Google vs. NASDAQ, DJIA, S&amp;P500</a:t>
            </a:r>
            <a:endParaRPr lang="en-US" sz="3000" dirty="0">
              <a:solidFill>
                <a:srgbClr val="FFFFFF"/>
              </a:solidFill>
              <a:latin typeface="Calibri"/>
            </a:endParaRPr>
          </a:p>
        </p:txBody>
      </p:sp>
      <p:pic>
        <p:nvPicPr>
          <p:cNvPr id="8" name="Content Placeholder 7"/>
          <p:cNvPicPr>
            <a:picLocks noGrp="1" noChangeAspect="1"/>
          </p:cNvPicPr>
          <p:nvPr>
            <p:ph idx="1"/>
          </p:nvPr>
        </p:nvPicPr>
        <p:blipFill>
          <a:blip r:embed="rId4">
            <a:extLst>
              <a:ext uri="{28A0092B-C50C-407E-A947-70E740481C1C}">
                <a14:useLocalDpi xmlns:a14="http://schemas.microsoft.com/office/drawing/2010/main" xmlns="" val="0"/>
              </a:ext>
            </a:extLst>
          </a:blip>
          <a:stretch>
            <a:fillRect/>
          </a:stretch>
        </p:blipFill>
        <p:spPr>
          <a:xfrm>
            <a:off x="115018" y="1412971"/>
            <a:ext cx="11829332" cy="4151836"/>
          </a:xfrm>
        </p:spPr>
      </p:pic>
    </p:spTree>
    <p:extLst>
      <p:ext uri="{BB962C8B-B14F-4D97-AF65-F5344CB8AC3E}">
        <p14:creationId xmlns:p14="http://schemas.microsoft.com/office/powerpoint/2010/main" xmlns="" val="150344740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491320" y="2724150"/>
            <a:ext cx="11175533" cy="2787824"/>
          </a:xfrm>
        </p:spPr>
      </p:pic>
      <p:graphicFrame>
        <p:nvGraphicFramePr>
          <p:cNvPr id="6" name="Table 5"/>
          <p:cNvGraphicFramePr>
            <a:graphicFrameLocks noGrp="1"/>
          </p:cNvGraphicFramePr>
          <p:nvPr>
            <p:extLst>
              <p:ext uri="{D42A27DB-BD31-4B8C-83A1-F6EECF244321}">
                <p14:modId xmlns:p14="http://schemas.microsoft.com/office/powerpoint/2010/main" xmlns="" val="1908725315"/>
              </p:ext>
            </p:extLst>
          </p:nvPr>
        </p:nvGraphicFramePr>
        <p:xfrm>
          <a:off x="2162175" y="1076325"/>
          <a:ext cx="7173654" cy="957975"/>
        </p:xfrm>
        <a:graphic>
          <a:graphicData uri="http://schemas.openxmlformats.org/drawingml/2006/table">
            <a:tbl>
              <a:tblPr firstRow="1" bandRow="1">
                <a:tableStyleId>{5C22544A-7EE6-4342-B048-85BDC9FD1C3A}</a:tableStyleId>
              </a:tblPr>
              <a:tblGrid>
                <a:gridCol w="1195609">
                  <a:extLst>
                    <a:ext uri="{9D8B030D-6E8A-4147-A177-3AD203B41FA5}">
                      <a16:colId xmlns="" xmlns:a16="http://schemas.microsoft.com/office/drawing/2014/main" val="20000"/>
                    </a:ext>
                  </a:extLst>
                </a:gridCol>
                <a:gridCol w="1195609">
                  <a:extLst>
                    <a:ext uri="{9D8B030D-6E8A-4147-A177-3AD203B41FA5}">
                      <a16:colId xmlns="" xmlns:a16="http://schemas.microsoft.com/office/drawing/2014/main" val="20001"/>
                    </a:ext>
                  </a:extLst>
                </a:gridCol>
                <a:gridCol w="1195609">
                  <a:extLst>
                    <a:ext uri="{9D8B030D-6E8A-4147-A177-3AD203B41FA5}">
                      <a16:colId xmlns="" xmlns:a16="http://schemas.microsoft.com/office/drawing/2014/main" val="20002"/>
                    </a:ext>
                  </a:extLst>
                </a:gridCol>
                <a:gridCol w="1195609">
                  <a:extLst>
                    <a:ext uri="{9D8B030D-6E8A-4147-A177-3AD203B41FA5}">
                      <a16:colId xmlns="" xmlns:a16="http://schemas.microsoft.com/office/drawing/2014/main" val="20003"/>
                    </a:ext>
                  </a:extLst>
                </a:gridCol>
                <a:gridCol w="1195609">
                  <a:extLst>
                    <a:ext uri="{9D8B030D-6E8A-4147-A177-3AD203B41FA5}">
                      <a16:colId xmlns="" xmlns:a16="http://schemas.microsoft.com/office/drawing/2014/main" val="20004"/>
                    </a:ext>
                  </a:extLst>
                </a:gridCol>
                <a:gridCol w="1195609">
                  <a:extLst>
                    <a:ext uri="{9D8B030D-6E8A-4147-A177-3AD203B41FA5}">
                      <a16:colId xmlns="" xmlns:a16="http://schemas.microsoft.com/office/drawing/2014/main" val="20005"/>
                    </a:ext>
                  </a:extLst>
                </a:gridCol>
              </a:tblGrid>
              <a:tr h="484901">
                <a:tc>
                  <a:txBody>
                    <a:bodyPr/>
                    <a:lstStyle/>
                    <a:p>
                      <a:r>
                        <a:rPr lang="en-US" dirty="0"/>
                        <a:t>Dec, 2011</a:t>
                      </a:r>
                    </a:p>
                  </a:txBody>
                  <a:tcPr/>
                </a:tc>
                <a:tc>
                  <a:txBody>
                    <a:bodyPr/>
                    <a:lstStyle/>
                    <a:p>
                      <a:r>
                        <a:rPr lang="en-US" dirty="0"/>
                        <a:t>Dec, 2012</a:t>
                      </a:r>
                    </a:p>
                  </a:txBody>
                  <a:tcPr/>
                </a:tc>
                <a:tc>
                  <a:txBody>
                    <a:bodyPr/>
                    <a:lstStyle/>
                    <a:p>
                      <a:r>
                        <a:rPr lang="en-US" dirty="0"/>
                        <a:t>Dec, 2013</a:t>
                      </a:r>
                    </a:p>
                  </a:txBody>
                  <a:tcPr/>
                </a:tc>
                <a:tc>
                  <a:txBody>
                    <a:bodyPr/>
                    <a:lstStyle/>
                    <a:p>
                      <a:r>
                        <a:rPr lang="en-US" dirty="0"/>
                        <a:t>Dec, 2014</a:t>
                      </a:r>
                    </a:p>
                  </a:txBody>
                  <a:tcPr/>
                </a:tc>
                <a:tc>
                  <a:txBody>
                    <a:bodyPr/>
                    <a:lstStyle/>
                    <a:p>
                      <a:r>
                        <a:rPr lang="en-US" dirty="0"/>
                        <a:t>Dec, 2015</a:t>
                      </a:r>
                    </a:p>
                  </a:txBody>
                  <a:tcPr/>
                </a:tc>
                <a:tc>
                  <a:txBody>
                    <a:bodyPr/>
                    <a:lstStyle/>
                    <a:p>
                      <a:r>
                        <a:rPr lang="en-US" dirty="0"/>
                        <a:t>Dec, 2016</a:t>
                      </a:r>
                    </a:p>
                  </a:txBody>
                  <a:tcPr/>
                </a:tc>
                <a:extLst>
                  <a:ext uri="{0D108BD9-81ED-4DB2-BD59-A6C34878D82A}">
                    <a16:rowId xmlns="" xmlns:a16="http://schemas.microsoft.com/office/drawing/2014/main" val="10000"/>
                  </a:ext>
                </a:extLst>
              </a:tr>
              <a:tr h="473074">
                <a:tc>
                  <a:txBody>
                    <a:bodyPr/>
                    <a:lstStyle/>
                    <a:p>
                      <a:r>
                        <a:rPr lang="en-US" dirty="0"/>
                        <a:t>649.16M</a:t>
                      </a:r>
                    </a:p>
                  </a:txBody>
                  <a:tcPr/>
                </a:tc>
                <a:tc>
                  <a:txBody>
                    <a:bodyPr/>
                    <a:lstStyle/>
                    <a:p>
                      <a:r>
                        <a:rPr lang="en-US" dirty="0"/>
                        <a:t>659.32M</a:t>
                      </a:r>
                    </a:p>
                  </a:txBody>
                  <a:tcPr/>
                </a:tc>
                <a:tc>
                  <a:txBody>
                    <a:bodyPr/>
                    <a:lstStyle/>
                    <a:p>
                      <a:r>
                        <a:rPr lang="en-US" dirty="0"/>
                        <a:t>671.01M</a:t>
                      </a:r>
                    </a:p>
                  </a:txBody>
                  <a:tcPr/>
                </a:tc>
                <a:tc>
                  <a:txBody>
                    <a:bodyPr/>
                    <a:lstStyle/>
                    <a:p>
                      <a:r>
                        <a:rPr lang="en-US" dirty="0"/>
                        <a:t>688.11M</a:t>
                      </a:r>
                    </a:p>
                  </a:txBody>
                  <a:tcPr/>
                </a:tc>
                <a:tc>
                  <a:txBody>
                    <a:bodyPr/>
                    <a:lstStyle/>
                    <a:p>
                      <a:r>
                        <a:rPr lang="en-US" dirty="0"/>
                        <a:t>687.35M</a:t>
                      </a:r>
                    </a:p>
                  </a:txBody>
                  <a:tcPr/>
                </a:tc>
                <a:tc>
                  <a:txBody>
                    <a:bodyPr/>
                    <a:lstStyle/>
                    <a:p>
                      <a:r>
                        <a:rPr lang="en-US" dirty="0"/>
                        <a:t>691.29M</a:t>
                      </a:r>
                    </a:p>
                  </a:txBody>
                  <a:tcPr/>
                </a:tc>
                <a:extLst>
                  <a:ext uri="{0D108BD9-81ED-4DB2-BD59-A6C34878D82A}">
                    <a16:rowId xmlns="" xmlns:a16="http://schemas.microsoft.com/office/drawing/2014/main" val="10001"/>
                  </a:ext>
                </a:extLst>
              </a:tr>
            </a:tbl>
          </a:graphicData>
        </a:graphic>
      </p:graphicFrame>
      <p:sp>
        <p:nvSpPr>
          <p:cNvPr id="7" name="Rectangle 6"/>
          <p:cNvSpPr/>
          <p:nvPr/>
        </p:nvSpPr>
        <p:spPr>
          <a:xfrm>
            <a:off x="3846513" y="2101850"/>
            <a:ext cx="3685767" cy="276999"/>
          </a:xfrm>
          <a:prstGeom prst="rect">
            <a:avLst/>
          </a:prstGeom>
        </p:spPr>
        <p:txBody>
          <a:bodyPr wrap="square">
            <a:spAutoFit/>
          </a:bodyPr>
          <a:lstStyle/>
          <a:p>
            <a:r>
              <a:rPr lang="en-US" sz="1200" dirty="0">
                <a:latin typeface="Times New Roman" charset="0"/>
                <a:ea typeface="Times New Roman" charset="0"/>
                <a:cs typeface="Times New Roman" charset="0"/>
              </a:rPr>
              <a:t>GOOGLE Common Share Outstanding (2011-2016)</a:t>
            </a:r>
          </a:p>
        </p:txBody>
      </p:sp>
      <p:sp>
        <p:nvSpPr>
          <p:cNvPr id="8" name="Rectangle 7"/>
          <p:cNvSpPr>
            <a:spLocks/>
          </p:cNvSpPr>
          <p:nvPr/>
        </p:nvSpPr>
        <p:spPr>
          <a:xfrm>
            <a:off x="-9964" y="-69750"/>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372850" y="30891"/>
            <a:ext cx="762000" cy="762000"/>
          </a:xfrm>
          <a:prstGeom prst="rect">
            <a:avLst/>
          </a:prstGeom>
          <a:ln>
            <a:noFill/>
          </a:ln>
        </p:spPr>
      </p:pic>
      <p:sp>
        <p:nvSpPr>
          <p:cNvPr id="10" name="TextBox 9"/>
          <p:cNvSpPr txBox="1"/>
          <p:nvPr/>
        </p:nvSpPr>
        <p:spPr>
          <a:xfrm>
            <a:off x="109538" y="100013"/>
            <a:ext cx="6449227" cy="708025"/>
          </a:xfrm>
          <a:prstGeom prst="rect">
            <a:avLst/>
          </a:prstGeom>
          <a:noFill/>
        </p:spPr>
        <p:txBody>
          <a:bodyPr wrap="square" rtlCol="0" anchor="t">
            <a:spAutoFit/>
          </a:bodyPr>
          <a:lstStyle/>
          <a:p>
            <a:r>
              <a:rPr lang="en-US" sz="4000" dirty="0">
                <a:solidFill>
                  <a:schemeClr val="bg1"/>
                </a:solidFill>
              </a:rPr>
              <a:t>Common Shares Outstanding</a:t>
            </a:r>
            <a:endParaRPr lang="en-US" sz="4000" dirty="0">
              <a:solidFill>
                <a:srgbClr val="FFFFFF"/>
              </a:solidFill>
              <a:latin typeface="Calibri"/>
            </a:endParaRPr>
          </a:p>
        </p:txBody>
      </p:sp>
    </p:spTree>
    <p:extLst>
      <p:ext uri="{BB962C8B-B14F-4D97-AF65-F5344CB8AC3E}">
        <p14:creationId xmlns:p14="http://schemas.microsoft.com/office/powerpoint/2010/main" xmlns="" val="114792842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018" y="1020073"/>
            <a:ext cx="11641553" cy="5380728"/>
          </a:xfrm>
        </p:spPr>
        <p:txBody>
          <a:bodyPr>
            <a:noAutofit/>
          </a:bodyPr>
          <a:lstStyle/>
          <a:p>
            <a:pPr marL="0" indent="0">
              <a:buNone/>
            </a:pPr>
            <a:r>
              <a:rPr lang="en-US" sz="1800" dirty="0">
                <a:latin typeface="Calibri" charset="0"/>
                <a:ea typeface="Calibri" charset="0"/>
                <a:cs typeface="Calibri" charset="0"/>
              </a:rPr>
              <a:t>Common Shares Outstanding: 691.42M(Balance as of Jan 26, 2017</a:t>
            </a:r>
          </a:p>
          <a:p>
            <a:pPr>
              <a:buFont typeface="Wingdings" charset="2"/>
              <a:buChar char="§"/>
            </a:pPr>
            <a:r>
              <a:rPr lang="en-US" sz="1800" dirty="0">
                <a:latin typeface="Calibri" charset="0"/>
                <a:ea typeface="Calibri" charset="0"/>
                <a:cs typeface="Calibri" charset="0"/>
              </a:rPr>
              <a:t>Anyone who owned Google stock before the split got one share of the voting GOOGL stock and one share of the non-voting GOOG stock.</a:t>
            </a:r>
          </a:p>
          <a:p>
            <a:pPr>
              <a:buFont typeface="Wingdings" charset="2"/>
              <a:buChar char="§"/>
            </a:pPr>
            <a:r>
              <a:rPr lang="en-US" sz="1800" dirty="0">
                <a:latin typeface="Calibri" charset="0"/>
                <a:ea typeface="Calibri" charset="0"/>
                <a:cs typeface="Calibri" charset="0"/>
              </a:rPr>
              <a:t>Of course, there are also Class B shares of Google stock, which do not trade in the public market, are owned by Google insiders and each get ten votes.</a:t>
            </a:r>
          </a:p>
          <a:p>
            <a:pPr marL="0" lvl="0" indent="0" defTabSz="457200" fontAlgn="ctr">
              <a:buClr>
                <a:srgbClr val="90C226"/>
              </a:buClr>
              <a:buSzPct val="80000"/>
              <a:buNone/>
            </a:pPr>
            <a:endParaRPr lang="en-US" sz="1800" dirty="0">
              <a:latin typeface="Calibri" charset="0"/>
              <a:ea typeface="Calibri" charset="0"/>
              <a:cs typeface="Calibri" charset="0"/>
            </a:endParaRPr>
          </a:p>
          <a:p>
            <a:pPr marL="0" lvl="0" indent="0" defTabSz="457200" fontAlgn="ctr">
              <a:buClr>
                <a:srgbClr val="90C226"/>
              </a:buClr>
              <a:buSzPct val="80000"/>
              <a:buNone/>
            </a:pPr>
            <a:r>
              <a:rPr lang="en-US" sz="1800" dirty="0">
                <a:latin typeface="Calibri" charset="0"/>
                <a:ea typeface="Calibri" charset="0"/>
                <a:cs typeface="Calibri" charset="0"/>
              </a:rPr>
              <a:t>Class A (GOOGL) </a:t>
            </a:r>
            <a:r>
              <a:rPr lang="en-US" sz="1800" b="1" dirty="0">
                <a:latin typeface="Calibri" charset="0"/>
                <a:ea typeface="Calibri" charset="0"/>
                <a:cs typeface="Calibri" charset="0"/>
              </a:rPr>
              <a:t>297,117,506</a:t>
            </a:r>
            <a:r>
              <a:rPr lang="en-US" sz="1800" dirty="0">
                <a:latin typeface="Calibri" charset="0"/>
                <a:ea typeface="Calibri" charset="0"/>
                <a:cs typeface="Calibri" charset="0"/>
              </a:rPr>
              <a:t> shares of the registrant’s Class A common stock </a:t>
            </a:r>
            <a:endParaRPr lang="en-US" sz="1800" dirty="0" smtClean="0">
              <a:latin typeface="Calibri" charset="0"/>
              <a:ea typeface="Calibri" charset="0"/>
              <a:cs typeface="Calibri" charset="0"/>
            </a:endParaRPr>
          </a:p>
          <a:p>
            <a:pPr lvl="1" defTabSz="457200" fontAlgn="ctr">
              <a:spcBef>
                <a:spcPts val="1000"/>
              </a:spcBef>
              <a:buClr>
                <a:schemeClr val="tx1"/>
              </a:buClr>
              <a:buSzPct val="80000"/>
              <a:buFont typeface="Wingdings" charset="2"/>
              <a:buChar char="§"/>
            </a:pPr>
            <a:r>
              <a:rPr lang="en-US" sz="1800" dirty="0" smtClean="0">
                <a:latin typeface="Calibri" charset="0"/>
                <a:ea typeface="Calibri" charset="0"/>
                <a:cs typeface="Calibri" charset="0"/>
              </a:rPr>
              <a:t>Listed on the NASDAQ Global Select Market since August 19, 2004</a:t>
            </a:r>
          </a:p>
          <a:p>
            <a:pPr lvl="1" defTabSz="457200" fontAlgn="ctr">
              <a:spcBef>
                <a:spcPts val="1000"/>
              </a:spcBef>
              <a:buClr>
                <a:schemeClr val="tx1"/>
              </a:buClr>
              <a:buSzPct val="80000"/>
              <a:buFont typeface="Wingdings" charset="2"/>
              <a:buChar char="§"/>
            </a:pPr>
            <a:r>
              <a:rPr lang="en-US" sz="1800" dirty="0" smtClean="0">
                <a:latin typeface="Calibri" charset="0"/>
                <a:ea typeface="Calibri" charset="0"/>
                <a:cs typeface="Calibri" charset="0"/>
              </a:rPr>
              <a:t>1 vote per share</a:t>
            </a:r>
            <a:endParaRPr lang="en-US" sz="1800" dirty="0">
              <a:latin typeface="Calibri" charset="0"/>
              <a:ea typeface="Calibri" charset="0"/>
              <a:cs typeface="Calibri" charset="0"/>
            </a:endParaRPr>
          </a:p>
          <a:p>
            <a:pPr marL="0" lvl="0" indent="0" defTabSz="457200" fontAlgn="ctr">
              <a:buClr>
                <a:srgbClr val="90C226"/>
              </a:buClr>
              <a:buSzPct val="80000"/>
              <a:buNone/>
            </a:pPr>
            <a:r>
              <a:rPr lang="en-US" sz="1800" dirty="0">
                <a:latin typeface="Calibri" charset="0"/>
                <a:ea typeface="Calibri" charset="0"/>
                <a:cs typeface="Calibri" charset="0"/>
              </a:rPr>
              <a:t>Class B </a:t>
            </a:r>
            <a:r>
              <a:rPr lang="en-US" sz="1800" b="1" dirty="0">
                <a:latin typeface="Calibri" charset="0"/>
                <a:ea typeface="Calibri" charset="0"/>
                <a:cs typeface="Calibri" charset="0"/>
              </a:rPr>
              <a:t>47,369,687</a:t>
            </a:r>
            <a:r>
              <a:rPr lang="en-US" sz="1800" dirty="0">
                <a:latin typeface="Calibri" charset="0"/>
                <a:ea typeface="Calibri" charset="0"/>
                <a:cs typeface="Calibri" charset="0"/>
              </a:rPr>
              <a:t> shares of the registrant’s Class B common stock outstanding</a:t>
            </a:r>
          </a:p>
          <a:p>
            <a:pPr lvl="1" defTabSz="457200" fontAlgn="ctr">
              <a:spcBef>
                <a:spcPts val="1000"/>
              </a:spcBef>
              <a:buClr>
                <a:schemeClr val="tx1"/>
              </a:buClr>
              <a:buSzPct val="80000"/>
              <a:buFont typeface="Wingdings" charset="2"/>
              <a:buChar char="§"/>
            </a:pPr>
            <a:r>
              <a:rPr lang="en-US" sz="1800" dirty="0">
                <a:latin typeface="Calibri" charset="0"/>
                <a:ea typeface="Calibri" charset="0"/>
                <a:cs typeface="Calibri" charset="0"/>
              </a:rPr>
              <a:t>10 votes per share</a:t>
            </a:r>
          </a:p>
          <a:p>
            <a:pPr lvl="1" defTabSz="457200" fontAlgn="ctr">
              <a:spcBef>
                <a:spcPts val="1000"/>
              </a:spcBef>
              <a:buClr>
                <a:schemeClr val="tx1"/>
              </a:buClr>
              <a:buSzPct val="80000"/>
              <a:buFont typeface="Wingdings" charset="2"/>
              <a:buChar char="§"/>
            </a:pPr>
            <a:r>
              <a:rPr lang="en-US" sz="1800" dirty="0">
                <a:latin typeface="Calibri" charset="0"/>
                <a:ea typeface="Calibri" charset="0"/>
                <a:cs typeface="Calibri" charset="0"/>
              </a:rPr>
              <a:t>Only available to Google insiders and </a:t>
            </a:r>
            <a:r>
              <a:rPr lang="en-US" sz="1800" dirty="0" smtClean="0">
                <a:latin typeface="Calibri" charset="0"/>
                <a:ea typeface="Calibri" charset="0"/>
                <a:cs typeface="Calibri" charset="0"/>
              </a:rPr>
              <a:t>executives</a:t>
            </a:r>
            <a:endParaRPr lang="en-US" sz="1800" dirty="0">
              <a:latin typeface="Calibri" charset="0"/>
              <a:ea typeface="Calibri" charset="0"/>
              <a:cs typeface="Calibri" charset="0"/>
            </a:endParaRPr>
          </a:p>
          <a:p>
            <a:pPr marL="0" lvl="0" indent="0" defTabSz="457200" fontAlgn="ctr">
              <a:buClr>
                <a:srgbClr val="90C226"/>
              </a:buClr>
              <a:buSzPct val="80000"/>
              <a:buNone/>
            </a:pPr>
            <a:r>
              <a:rPr lang="en-US" sz="1800" dirty="0">
                <a:latin typeface="Calibri" charset="0"/>
                <a:ea typeface="Calibri" charset="0"/>
                <a:cs typeface="Calibri" charset="0"/>
              </a:rPr>
              <a:t>Class C (GOOG) </a:t>
            </a:r>
            <a:r>
              <a:rPr lang="en-US" sz="1800" b="1" dirty="0">
                <a:latin typeface="Calibri" charset="0"/>
                <a:ea typeface="Calibri" charset="0"/>
                <a:cs typeface="Calibri" charset="0"/>
              </a:rPr>
              <a:t>346,933,134</a:t>
            </a:r>
            <a:r>
              <a:rPr lang="en-US" sz="1800" dirty="0">
                <a:latin typeface="Calibri" charset="0"/>
                <a:ea typeface="Calibri" charset="0"/>
                <a:cs typeface="Calibri" charset="0"/>
              </a:rPr>
              <a:t> shares of the registrant’s Class C capital stock outstanding.</a:t>
            </a:r>
          </a:p>
          <a:p>
            <a:pPr lvl="1" defTabSz="457200" fontAlgn="ctr">
              <a:spcBef>
                <a:spcPts val="1000"/>
              </a:spcBef>
              <a:buClr>
                <a:schemeClr val="tx1"/>
              </a:buClr>
              <a:buSzPct val="80000"/>
              <a:buFont typeface="Wingdings" charset="2"/>
              <a:buChar char="§"/>
            </a:pPr>
            <a:r>
              <a:rPr lang="en-US" sz="1800" dirty="0">
                <a:latin typeface="Calibri" charset="0"/>
                <a:ea typeface="Calibri" charset="0"/>
                <a:cs typeface="Calibri" charset="0"/>
              </a:rPr>
              <a:t>Listed on the NASDAQ Global Select Market since April 3, 2014</a:t>
            </a:r>
          </a:p>
          <a:p>
            <a:pPr lvl="1" defTabSz="457200" fontAlgn="ctr">
              <a:spcBef>
                <a:spcPts val="1000"/>
              </a:spcBef>
              <a:buClr>
                <a:schemeClr val="tx1"/>
              </a:buClr>
              <a:buSzPct val="80000"/>
              <a:buFont typeface="Wingdings" charset="2"/>
              <a:buChar char="§"/>
            </a:pPr>
            <a:r>
              <a:rPr lang="en-US" sz="1800" dirty="0">
                <a:latin typeface="Calibri" charset="0"/>
                <a:ea typeface="Calibri" charset="0"/>
                <a:cs typeface="Calibri" charset="0"/>
              </a:rPr>
              <a:t>No voting rights: maintain control of Google's direction</a:t>
            </a:r>
          </a:p>
        </p:txBody>
      </p:sp>
      <p:sp>
        <p:nvSpPr>
          <p:cNvPr id="5" name="Rectangle 4"/>
          <p:cNvSpPr>
            <a:spLocks/>
          </p:cNvSpPr>
          <p:nvPr/>
        </p:nvSpPr>
        <p:spPr>
          <a:xfrm>
            <a:off x="0" y="-28754"/>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300603" y="43132"/>
            <a:ext cx="762000" cy="762000"/>
          </a:xfrm>
          <a:prstGeom prst="rect">
            <a:avLst/>
          </a:prstGeom>
          <a:ln>
            <a:noFill/>
          </a:ln>
        </p:spPr>
      </p:pic>
      <p:sp>
        <p:nvSpPr>
          <p:cNvPr id="7" name="TextBox 6"/>
          <p:cNvSpPr txBox="1"/>
          <p:nvPr/>
        </p:nvSpPr>
        <p:spPr>
          <a:xfrm>
            <a:off x="115018" y="143773"/>
            <a:ext cx="10735346" cy="707886"/>
          </a:xfrm>
          <a:prstGeom prst="rect">
            <a:avLst/>
          </a:prstGeom>
          <a:noFill/>
        </p:spPr>
        <p:txBody>
          <a:bodyPr wrap="square" rtlCol="0" anchor="t">
            <a:spAutoFit/>
          </a:bodyPr>
          <a:lstStyle/>
          <a:p>
            <a:r>
              <a:rPr lang="en-US" sz="4000" dirty="0">
                <a:solidFill>
                  <a:schemeClr val="bg1"/>
                </a:solidFill>
              </a:rPr>
              <a:t>Common Share Structure (</a:t>
            </a:r>
            <a:r>
              <a:rPr lang="en-US" sz="4000" dirty="0" smtClean="0">
                <a:solidFill>
                  <a:schemeClr val="bg1"/>
                </a:solidFill>
              </a:rPr>
              <a:t>cont’d)</a:t>
            </a:r>
            <a:endParaRPr lang="en-US" sz="2800" dirty="0">
              <a:solidFill>
                <a:srgbClr val="FFFFFF"/>
              </a:solidFill>
              <a:latin typeface="Calibri"/>
            </a:endParaRPr>
          </a:p>
        </p:txBody>
      </p:sp>
    </p:spTree>
    <p:extLst>
      <p:ext uri="{BB962C8B-B14F-4D97-AF65-F5344CB8AC3E}">
        <p14:creationId xmlns:p14="http://schemas.microsoft.com/office/powerpoint/2010/main" xmlns="" val="22056007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28754"/>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00603" y="43132"/>
            <a:ext cx="762000" cy="762000"/>
          </a:xfrm>
          <a:prstGeom prst="rect">
            <a:avLst/>
          </a:prstGeom>
          <a:ln>
            <a:noFill/>
          </a:ln>
        </p:spPr>
      </p:pic>
      <p:sp>
        <p:nvSpPr>
          <p:cNvPr id="6" name="TextBox 5"/>
          <p:cNvSpPr txBox="1"/>
          <p:nvPr/>
        </p:nvSpPr>
        <p:spPr>
          <a:xfrm>
            <a:off x="114299" y="141357"/>
            <a:ext cx="11056907" cy="707886"/>
          </a:xfrm>
          <a:prstGeom prst="rect">
            <a:avLst/>
          </a:prstGeom>
          <a:noFill/>
        </p:spPr>
        <p:txBody>
          <a:bodyPr wrap="square" rtlCol="0">
            <a:spAutoFit/>
          </a:bodyPr>
          <a:lstStyle/>
          <a:p>
            <a:r>
              <a:rPr lang="en-US" sz="4000" dirty="0">
                <a:solidFill>
                  <a:schemeClr val="bg1"/>
                </a:solidFill>
              </a:rPr>
              <a:t>Top Shareholders’: </a:t>
            </a:r>
            <a:r>
              <a:rPr lang="en-US" sz="4000">
                <a:solidFill>
                  <a:schemeClr val="bg1"/>
                </a:solidFill>
              </a:rPr>
              <a:t>Institutional </a:t>
            </a:r>
            <a:r>
              <a:rPr lang="en-US" sz="4000" smtClean="0">
                <a:solidFill>
                  <a:schemeClr val="bg1"/>
                </a:solidFill>
              </a:rPr>
              <a:t>Ownership (GOOG)</a:t>
            </a:r>
            <a:endParaRPr lang="en-US" sz="40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299" y="893701"/>
            <a:ext cx="6861267" cy="5767577"/>
          </a:xfrm>
          <a:prstGeom prst="rect">
            <a:avLst/>
          </a:prstGeom>
        </p:spPr>
      </p:pic>
    </p:spTree>
    <p:extLst>
      <p:ext uri="{BB962C8B-B14F-4D97-AF65-F5344CB8AC3E}">
        <p14:creationId xmlns:p14="http://schemas.microsoft.com/office/powerpoint/2010/main" xmlns="" val="64023741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28754"/>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300603" y="43132"/>
            <a:ext cx="762000" cy="762000"/>
          </a:xfrm>
          <a:prstGeom prst="rect">
            <a:avLst/>
          </a:prstGeom>
          <a:ln>
            <a:noFill/>
          </a:ln>
        </p:spPr>
      </p:pic>
      <p:sp>
        <p:nvSpPr>
          <p:cNvPr id="6" name="TextBox 5"/>
          <p:cNvSpPr txBox="1"/>
          <p:nvPr/>
        </p:nvSpPr>
        <p:spPr>
          <a:xfrm>
            <a:off x="114299" y="141357"/>
            <a:ext cx="11056907" cy="707886"/>
          </a:xfrm>
          <a:prstGeom prst="rect">
            <a:avLst/>
          </a:prstGeom>
          <a:noFill/>
        </p:spPr>
        <p:txBody>
          <a:bodyPr wrap="square" rtlCol="0">
            <a:spAutoFit/>
          </a:bodyPr>
          <a:lstStyle/>
          <a:p>
            <a:r>
              <a:rPr lang="en-US" sz="4000" dirty="0">
                <a:solidFill>
                  <a:schemeClr val="bg1"/>
                </a:solidFill>
              </a:rPr>
              <a:t>Top Shareholders’: Institutional </a:t>
            </a:r>
            <a:r>
              <a:rPr lang="en-US" sz="4000" dirty="0" smtClean="0">
                <a:solidFill>
                  <a:schemeClr val="bg1"/>
                </a:solidFill>
              </a:rPr>
              <a:t>Ownership (GOOGL)</a:t>
            </a:r>
            <a:endParaRPr lang="en-US" sz="40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299" y="1017657"/>
            <a:ext cx="6795952" cy="5703414"/>
          </a:xfrm>
          <a:prstGeom prst="rect">
            <a:avLst/>
          </a:prstGeom>
        </p:spPr>
      </p:pic>
    </p:spTree>
    <p:extLst>
      <p:ext uri="{BB962C8B-B14F-4D97-AF65-F5344CB8AC3E}">
        <p14:creationId xmlns:p14="http://schemas.microsoft.com/office/powerpoint/2010/main" xmlns="" val="70895003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300446" y="707027"/>
            <a:ext cx="8673738" cy="6032466"/>
          </a:xfrm>
        </p:spPr>
      </p:pic>
      <p:sp>
        <p:nvSpPr>
          <p:cNvPr id="5" name="Rectangle 4"/>
          <p:cNvSpPr>
            <a:spLocks/>
          </p:cNvSpPr>
          <p:nvPr/>
        </p:nvSpPr>
        <p:spPr>
          <a:xfrm>
            <a:off x="0" y="-28754"/>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300603" y="43132"/>
            <a:ext cx="762000" cy="762000"/>
          </a:xfrm>
          <a:prstGeom prst="rect">
            <a:avLst/>
          </a:prstGeom>
          <a:ln>
            <a:noFill/>
          </a:ln>
        </p:spPr>
      </p:pic>
      <p:sp>
        <p:nvSpPr>
          <p:cNvPr id="7" name="TextBox 6"/>
          <p:cNvSpPr txBox="1"/>
          <p:nvPr/>
        </p:nvSpPr>
        <p:spPr>
          <a:xfrm>
            <a:off x="115018" y="143773"/>
            <a:ext cx="10735346" cy="707886"/>
          </a:xfrm>
          <a:prstGeom prst="rect">
            <a:avLst/>
          </a:prstGeom>
          <a:noFill/>
        </p:spPr>
        <p:txBody>
          <a:bodyPr wrap="square" rtlCol="0" anchor="t">
            <a:spAutoFit/>
          </a:bodyPr>
          <a:lstStyle/>
          <a:p>
            <a:r>
              <a:rPr lang="en-US" sz="4000" dirty="0">
                <a:solidFill>
                  <a:schemeClr val="bg1"/>
                </a:solidFill>
              </a:rPr>
              <a:t>Net Income Per Share Class</a:t>
            </a:r>
            <a:endParaRPr lang="en-US" sz="2800" dirty="0">
              <a:solidFill>
                <a:srgbClr val="FFFFFF"/>
              </a:solidFill>
              <a:latin typeface="Calibri"/>
            </a:endParaRPr>
          </a:p>
        </p:txBody>
      </p:sp>
    </p:spTree>
    <p:extLst>
      <p:ext uri="{BB962C8B-B14F-4D97-AF65-F5344CB8AC3E}">
        <p14:creationId xmlns:p14="http://schemas.microsoft.com/office/powerpoint/2010/main" xmlns="" val="1240023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1162049" y="2675467"/>
            <a:ext cx="9878483" cy="3450167"/>
          </a:xfrm>
          <a:prstGeom prst="rect">
            <a:avLst/>
          </a:prstGeom>
          <a:noFill/>
          <a:ln>
            <a:noFill/>
          </a:ln>
        </p:spPr>
        <p:txBody>
          <a:bodyPr vert="horz" lIns="121900" tIns="60933" rIns="121900" bIns="60933" rtlCol="0" anchor="t" anchorCtr="0">
            <a:noAutofit/>
          </a:bodyPr>
          <a:lstStyle/>
          <a:p>
            <a:pPr marL="364058" indent="-364058">
              <a:lnSpc>
                <a:spcPct val="100000"/>
              </a:lnSpc>
              <a:spcBef>
                <a:spcPts val="0"/>
              </a:spcBef>
              <a:buClr>
                <a:schemeClr val="accent1"/>
              </a:buClr>
              <a:buSzPct val="25000"/>
              <a:buNone/>
            </a:pPr>
            <a:endParaRPr sz="3200">
              <a:solidFill>
                <a:schemeClr val="dk2"/>
              </a:solidFill>
              <a:latin typeface="Galdeano"/>
              <a:ea typeface="Galdeano"/>
              <a:cs typeface="Galdeano"/>
              <a:sym typeface="Galdeano"/>
            </a:endParaRPr>
          </a:p>
        </p:txBody>
      </p:sp>
      <p:pic>
        <p:nvPicPr>
          <p:cNvPr id="339" name="Shape 339"/>
          <p:cNvPicPr preferRelativeResize="0"/>
          <p:nvPr/>
        </p:nvPicPr>
        <p:blipFill rotWithShape="1">
          <a:blip r:embed="rId3">
            <a:alphaModFix/>
          </a:blip>
          <a:srcRect/>
          <a:stretch/>
        </p:blipFill>
        <p:spPr>
          <a:xfrm>
            <a:off x="10583" y="1418167"/>
            <a:ext cx="12181413" cy="5439832"/>
          </a:xfrm>
          <a:prstGeom prst="rect">
            <a:avLst/>
          </a:prstGeom>
          <a:noFill/>
          <a:ln>
            <a:noFill/>
          </a:ln>
        </p:spPr>
      </p:pic>
      <p:sp>
        <p:nvSpPr>
          <p:cNvPr id="5" name="TextBox 4"/>
          <p:cNvSpPr txBox="1"/>
          <p:nvPr/>
        </p:nvSpPr>
        <p:spPr>
          <a:xfrm>
            <a:off x="1490505" y="4880203"/>
            <a:ext cx="3792695" cy="630942"/>
          </a:xfrm>
          <a:prstGeom prst="rect">
            <a:avLst/>
          </a:prstGeom>
          <a:noFill/>
        </p:spPr>
        <p:txBody>
          <a:bodyPr wrap="square" rtlCol="0">
            <a:spAutoFit/>
          </a:bodyPr>
          <a:lstStyle/>
          <a:p>
            <a:r>
              <a:rPr lang="en-US" sz="3500" b="1" dirty="0">
                <a:latin typeface="Calibri" pitchFamily="34" charset="0"/>
                <a:cs typeface="Calibri" pitchFamily="34" charset="0"/>
              </a:rPr>
              <a:t>Internet Explorer</a:t>
            </a:r>
          </a:p>
        </p:txBody>
      </p:sp>
      <p:sp>
        <p:nvSpPr>
          <p:cNvPr id="6" name="TextBox 5"/>
          <p:cNvSpPr txBox="1"/>
          <p:nvPr/>
        </p:nvSpPr>
        <p:spPr>
          <a:xfrm>
            <a:off x="8839200" y="3789271"/>
            <a:ext cx="2438400" cy="666786"/>
          </a:xfrm>
          <a:prstGeom prst="rect">
            <a:avLst/>
          </a:prstGeom>
          <a:noFill/>
        </p:spPr>
        <p:txBody>
          <a:bodyPr wrap="square" rtlCol="0">
            <a:spAutoFit/>
          </a:bodyPr>
          <a:lstStyle/>
          <a:p>
            <a:r>
              <a:rPr lang="en-US" sz="3733" b="1">
                <a:latin typeface="Calibri" pitchFamily="34" charset="0"/>
                <a:cs typeface="Calibri" pitchFamily="34" charset="0"/>
              </a:rPr>
              <a:t>Chrome</a:t>
            </a:r>
          </a:p>
        </p:txBody>
      </p:sp>
      <p:sp>
        <p:nvSpPr>
          <p:cNvPr id="7" name="TextBox 6"/>
          <p:cNvSpPr txBox="1"/>
          <p:nvPr/>
        </p:nvSpPr>
        <p:spPr>
          <a:xfrm>
            <a:off x="10363200" y="2006600"/>
            <a:ext cx="1625600" cy="502766"/>
          </a:xfrm>
          <a:prstGeom prst="rect">
            <a:avLst/>
          </a:prstGeom>
          <a:noFill/>
        </p:spPr>
        <p:txBody>
          <a:bodyPr wrap="square" rtlCol="0">
            <a:spAutoFit/>
          </a:bodyPr>
          <a:lstStyle/>
          <a:p>
            <a:r>
              <a:rPr lang="en-US" sz="2667" b="1">
                <a:latin typeface="Calibri" pitchFamily="34" charset="0"/>
                <a:cs typeface="Calibri" pitchFamily="34" charset="0"/>
              </a:rPr>
              <a:t>Safari</a:t>
            </a:r>
          </a:p>
        </p:txBody>
      </p:sp>
      <p:sp>
        <p:nvSpPr>
          <p:cNvPr id="8" name="TextBox 7"/>
          <p:cNvSpPr txBox="1"/>
          <p:nvPr/>
        </p:nvSpPr>
        <p:spPr>
          <a:xfrm>
            <a:off x="2336800" y="2514600"/>
            <a:ext cx="2438400" cy="666786"/>
          </a:xfrm>
          <a:prstGeom prst="rect">
            <a:avLst/>
          </a:prstGeom>
          <a:noFill/>
        </p:spPr>
        <p:txBody>
          <a:bodyPr wrap="square" rtlCol="0">
            <a:spAutoFit/>
          </a:bodyPr>
          <a:lstStyle/>
          <a:p>
            <a:r>
              <a:rPr lang="en-US" sz="3733" b="1">
                <a:latin typeface="Calibri" pitchFamily="34" charset="0"/>
                <a:cs typeface="Calibri" pitchFamily="34" charset="0"/>
              </a:rPr>
              <a:t>Firefox</a:t>
            </a:r>
          </a:p>
        </p:txBody>
      </p:sp>
      <p:sp>
        <p:nvSpPr>
          <p:cNvPr id="9" name="Rectangle 8"/>
          <p:cNvSpPr>
            <a:spLocks/>
          </p:cNvSpPr>
          <p:nvPr/>
        </p:nvSpPr>
        <p:spPr>
          <a:xfrm>
            <a:off x="0" y="0"/>
            <a:ext cx="1219200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10" name="TextBox 9"/>
          <p:cNvSpPr txBox="1"/>
          <p:nvPr/>
        </p:nvSpPr>
        <p:spPr>
          <a:xfrm>
            <a:off x="114300" y="141357"/>
            <a:ext cx="11239500" cy="707886"/>
          </a:xfrm>
          <a:prstGeom prst="rect">
            <a:avLst/>
          </a:prstGeom>
          <a:noFill/>
        </p:spPr>
        <p:txBody>
          <a:bodyPr wrap="square" rtlCol="0">
            <a:spAutoFit/>
          </a:bodyPr>
          <a:lstStyle/>
          <a:p>
            <a:r>
              <a:rPr lang="en-US" sz="4000">
                <a:solidFill>
                  <a:schemeClr val="bg1"/>
                </a:solidFill>
              </a:rPr>
              <a:t>Share of Users on Internet Platforms</a:t>
            </a:r>
          </a:p>
        </p:txBody>
      </p:sp>
    </p:spTree>
    <p:extLst>
      <p:ext uri="{BB962C8B-B14F-4D97-AF65-F5344CB8AC3E}">
        <p14:creationId xmlns:p14="http://schemas.microsoft.com/office/powerpoint/2010/main" xmlns="" val="1804839227"/>
      </p:ext>
    </p:extLst>
  </p:cSld>
  <p:clrMapOvr>
    <a:masterClrMapping/>
  </p:clrMapOvr>
  <p:transition spd="slow">
    <p:cut/>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115018" y="1123406"/>
            <a:ext cx="11467425" cy="2741005"/>
          </a:xfrm>
        </p:spPr>
      </p:pic>
      <p:sp>
        <p:nvSpPr>
          <p:cNvPr id="5" name="Rectangle 4"/>
          <p:cNvSpPr>
            <a:spLocks/>
          </p:cNvSpPr>
          <p:nvPr/>
        </p:nvSpPr>
        <p:spPr>
          <a:xfrm>
            <a:off x="0" y="-28754"/>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300603" y="43132"/>
            <a:ext cx="762000" cy="762000"/>
          </a:xfrm>
          <a:prstGeom prst="rect">
            <a:avLst/>
          </a:prstGeom>
          <a:ln>
            <a:noFill/>
          </a:ln>
        </p:spPr>
      </p:pic>
      <p:sp>
        <p:nvSpPr>
          <p:cNvPr id="7" name="TextBox 6"/>
          <p:cNvSpPr txBox="1"/>
          <p:nvPr/>
        </p:nvSpPr>
        <p:spPr>
          <a:xfrm>
            <a:off x="115018" y="143773"/>
            <a:ext cx="10735346" cy="707886"/>
          </a:xfrm>
          <a:prstGeom prst="rect">
            <a:avLst/>
          </a:prstGeom>
          <a:noFill/>
        </p:spPr>
        <p:txBody>
          <a:bodyPr wrap="square" rtlCol="0" anchor="t">
            <a:spAutoFit/>
          </a:bodyPr>
          <a:lstStyle/>
          <a:p>
            <a:r>
              <a:rPr lang="en-US" sz="4000" dirty="0">
                <a:solidFill>
                  <a:schemeClr val="bg1"/>
                </a:solidFill>
              </a:rPr>
              <a:t>Revenue by Geographic Region</a:t>
            </a:r>
            <a:endParaRPr lang="en-US" sz="2800" dirty="0">
              <a:solidFill>
                <a:srgbClr val="FFFFFF"/>
              </a:solidFill>
              <a:latin typeface="Calibri"/>
            </a:endParaRPr>
          </a:p>
        </p:txBody>
      </p:sp>
    </p:spTree>
    <p:extLst>
      <p:ext uri="{BB962C8B-B14F-4D97-AF65-F5344CB8AC3E}">
        <p14:creationId xmlns:p14="http://schemas.microsoft.com/office/powerpoint/2010/main" xmlns="" val="39635538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318515" y="1188720"/>
            <a:ext cx="10419673" cy="4718071"/>
          </a:xfrm>
        </p:spPr>
      </p:pic>
      <p:sp>
        <p:nvSpPr>
          <p:cNvPr id="5" name="Rectangle 4"/>
          <p:cNvSpPr>
            <a:spLocks/>
          </p:cNvSpPr>
          <p:nvPr/>
        </p:nvSpPr>
        <p:spPr>
          <a:xfrm>
            <a:off x="0" y="-28754"/>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300603" y="43132"/>
            <a:ext cx="762000" cy="762000"/>
          </a:xfrm>
          <a:prstGeom prst="rect">
            <a:avLst/>
          </a:prstGeom>
          <a:ln>
            <a:noFill/>
          </a:ln>
        </p:spPr>
      </p:pic>
      <p:sp>
        <p:nvSpPr>
          <p:cNvPr id="7" name="TextBox 6"/>
          <p:cNvSpPr txBox="1"/>
          <p:nvPr/>
        </p:nvSpPr>
        <p:spPr>
          <a:xfrm>
            <a:off x="115018" y="143773"/>
            <a:ext cx="10735346" cy="707886"/>
          </a:xfrm>
          <a:prstGeom prst="rect">
            <a:avLst/>
          </a:prstGeom>
          <a:noFill/>
        </p:spPr>
        <p:txBody>
          <a:bodyPr wrap="square" rtlCol="0" anchor="t">
            <a:spAutoFit/>
          </a:bodyPr>
          <a:lstStyle/>
          <a:p>
            <a:r>
              <a:rPr lang="en-US" sz="4000" dirty="0">
                <a:solidFill>
                  <a:schemeClr val="bg1"/>
                </a:solidFill>
              </a:rPr>
              <a:t>Consolidated Revenues</a:t>
            </a:r>
            <a:endParaRPr lang="en-US" sz="2800" dirty="0">
              <a:solidFill>
                <a:srgbClr val="FFFFFF"/>
              </a:solidFill>
              <a:latin typeface="Calibri"/>
            </a:endParaRPr>
          </a:p>
        </p:txBody>
      </p:sp>
    </p:spTree>
    <p:extLst>
      <p:ext uri="{BB962C8B-B14F-4D97-AF65-F5344CB8AC3E}">
        <p14:creationId xmlns:p14="http://schemas.microsoft.com/office/powerpoint/2010/main" xmlns="" val="5063228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115018" y="1371600"/>
            <a:ext cx="11645733" cy="3076575"/>
          </a:xfrm>
        </p:spPr>
      </p:pic>
      <p:sp>
        <p:nvSpPr>
          <p:cNvPr id="5" name="Rectangle 4"/>
          <p:cNvSpPr>
            <a:spLocks/>
          </p:cNvSpPr>
          <p:nvPr/>
        </p:nvSpPr>
        <p:spPr>
          <a:xfrm>
            <a:off x="0" y="-28754"/>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300603" y="43132"/>
            <a:ext cx="762000" cy="762000"/>
          </a:xfrm>
          <a:prstGeom prst="rect">
            <a:avLst/>
          </a:prstGeom>
          <a:ln>
            <a:noFill/>
          </a:ln>
        </p:spPr>
      </p:pic>
      <p:sp>
        <p:nvSpPr>
          <p:cNvPr id="7" name="TextBox 6"/>
          <p:cNvSpPr txBox="1"/>
          <p:nvPr/>
        </p:nvSpPr>
        <p:spPr>
          <a:xfrm>
            <a:off x="115018" y="143773"/>
            <a:ext cx="10735346" cy="707886"/>
          </a:xfrm>
          <a:prstGeom prst="rect">
            <a:avLst/>
          </a:prstGeom>
          <a:noFill/>
        </p:spPr>
        <p:txBody>
          <a:bodyPr wrap="square" rtlCol="0" anchor="t">
            <a:spAutoFit/>
          </a:bodyPr>
          <a:lstStyle/>
          <a:p>
            <a:r>
              <a:rPr lang="en-US" sz="4000" dirty="0">
                <a:solidFill>
                  <a:schemeClr val="bg1"/>
                </a:solidFill>
              </a:rPr>
              <a:t>Google Segment Revenues </a:t>
            </a:r>
            <a:endParaRPr lang="en-US" sz="2800" dirty="0">
              <a:solidFill>
                <a:srgbClr val="FFFFFF"/>
              </a:solidFill>
              <a:latin typeface="Calibri"/>
            </a:endParaRPr>
          </a:p>
        </p:txBody>
      </p:sp>
    </p:spTree>
    <p:extLst>
      <p:ext uri="{BB962C8B-B14F-4D97-AF65-F5344CB8AC3E}">
        <p14:creationId xmlns:p14="http://schemas.microsoft.com/office/powerpoint/2010/main" xmlns="" val="25736619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115018" y="1580606"/>
            <a:ext cx="11643790" cy="3167379"/>
          </a:xfrm>
        </p:spPr>
      </p:pic>
      <p:sp>
        <p:nvSpPr>
          <p:cNvPr id="5" name="Rectangle 4"/>
          <p:cNvSpPr>
            <a:spLocks/>
          </p:cNvSpPr>
          <p:nvPr/>
        </p:nvSpPr>
        <p:spPr>
          <a:xfrm>
            <a:off x="0" y="-28754"/>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300603" y="43132"/>
            <a:ext cx="762000" cy="762000"/>
          </a:xfrm>
          <a:prstGeom prst="rect">
            <a:avLst/>
          </a:prstGeom>
          <a:ln>
            <a:noFill/>
          </a:ln>
        </p:spPr>
      </p:pic>
      <p:sp>
        <p:nvSpPr>
          <p:cNvPr id="7" name="TextBox 6"/>
          <p:cNvSpPr txBox="1"/>
          <p:nvPr/>
        </p:nvSpPr>
        <p:spPr>
          <a:xfrm>
            <a:off x="115018" y="143773"/>
            <a:ext cx="10735346" cy="707886"/>
          </a:xfrm>
          <a:prstGeom prst="rect">
            <a:avLst/>
          </a:prstGeom>
          <a:noFill/>
        </p:spPr>
        <p:txBody>
          <a:bodyPr wrap="square" rtlCol="0" anchor="t">
            <a:spAutoFit/>
          </a:bodyPr>
          <a:lstStyle/>
          <a:p>
            <a:r>
              <a:rPr lang="en-US" sz="4000" dirty="0">
                <a:solidFill>
                  <a:schemeClr val="bg1"/>
                </a:solidFill>
              </a:rPr>
              <a:t>Google Properties Revenue </a:t>
            </a:r>
            <a:endParaRPr lang="en-US" sz="2800" dirty="0">
              <a:solidFill>
                <a:srgbClr val="FFFFFF"/>
              </a:solidFill>
              <a:latin typeface="Calibri"/>
            </a:endParaRPr>
          </a:p>
        </p:txBody>
      </p:sp>
    </p:spTree>
    <p:extLst>
      <p:ext uri="{BB962C8B-B14F-4D97-AF65-F5344CB8AC3E}">
        <p14:creationId xmlns:p14="http://schemas.microsoft.com/office/powerpoint/2010/main" xmlns="" val="61603877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0" y="1358538"/>
            <a:ext cx="11608718" cy="3243217"/>
          </a:xfrm>
        </p:spPr>
      </p:pic>
      <p:sp>
        <p:nvSpPr>
          <p:cNvPr id="5" name="Rectangle 4"/>
          <p:cNvSpPr>
            <a:spLocks/>
          </p:cNvSpPr>
          <p:nvPr/>
        </p:nvSpPr>
        <p:spPr>
          <a:xfrm>
            <a:off x="0" y="-28754"/>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300603" y="43132"/>
            <a:ext cx="762000" cy="762000"/>
          </a:xfrm>
          <a:prstGeom prst="rect">
            <a:avLst/>
          </a:prstGeom>
          <a:ln>
            <a:noFill/>
          </a:ln>
        </p:spPr>
      </p:pic>
      <p:sp>
        <p:nvSpPr>
          <p:cNvPr id="7" name="TextBox 6"/>
          <p:cNvSpPr txBox="1"/>
          <p:nvPr/>
        </p:nvSpPr>
        <p:spPr>
          <a:xfrm>
            <a:off x="115018" y="143773"/>
            <a:ext cx="10735346" cy="707886"/>
          </a:xfrm>
          <a:prstGeom prst="rect">
            <a:avLst/>
          </a:prstGeom>
          <a:noFill/>
        </p:spPr>
        <p:txBody>
          <a:bodyPr wrap="square" rtlCol="0" anchor="t">
            <a:spAutoFit/>
          </a:bodyPr>
          <a:lstStyle/>
          <a:p>
            <a:r>
              <a:rPr lang="en-US" sz="4000" dirty="0">
                <a:solidFill>
                  <a:schemeClr val="bg1"/>
                </a:solidFill>
              </a:rPr>
              <a:t>Google Network Member's Properties </a:t>
            </a:r>
            <a:endParaRPr lang="en-US" sz="2800" dirty="0">
              <a:solidFill>
                <a:srgbClr val="FFFFFF"/>
              </a:solidFill>
              <a:latin typeface="Calibri"/>
            </a:endParaRPr>
          </a:p>
        </p:txBody>
      </p:sp>
    </p:spTree>
    <p:extLst>
      <p:ext uri="{BB962C8B-B14F-4D97-AF65-F5344CB8AC3E}">
        <p14:creationId xmlns:p14="http://schemas.microsoft.com/office/powerpoint/2010/main" xmlns="" val="57668315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13524" y="1515292"/>
            <a:ext cx="12049079" cy="2220686"/>
          </a:xfrm>
        </p:spPr>
      </p:pic>
      <p:sp>
        <p:nvSpPr>
          <p:cNvPr id="5" name="Rectangle 4"/>
          <p:cNvSpPr>
            <a:spLocks/>
          </p:cNvSpPr>
          <p:nvPr/>
        </p:nvSpPr>
        <p:spPr>
          <a:xfrm>
            <a:off x="0" y="-28754"/>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300603" y="43132"/>
            <a:ext cx="762000" cy="762000"/>
          </a:xfrm>
          <a:prstGeom prst="rect">
            <a:avLst/>
          </a:prstGeom>
          <a:ln>
            <a:noFill/>
          </a:ln>
        </p:spPr>
      </p:pic>
      <p:sp>
        <p:nvSpPr>
          <p:cNvPr id="7" name="TextBox 6"/>
          <p:cNvSpPr txBox="1"/>
          <p:nvPr/>
        </p:nvSpPr>
        <p:spPr>
          <a:xfrm>
            <a:off x="115018" y="143773"/>
            <a:ext cx="10735346" cy="707886"/>
          </a:xfrm>
          <a:prstGeom prst="rect">
            <a:avLst/>
          </a:prstGeom>
          <a:noFill/>
        </p:spPr>
        <p:txBody>
          <a:bodyPr wrap="square" rtlCol="0" anchor="t">
            <a:spAutoFit/>
          </a:bodyPr>
          <a:lstStyle/>
          <a:p>
            <a:r>
              <a:rPr lang="en-US" sz="4000" dirty="0">
                <a:solidFill>
                  <a:schemeClr val="bg1"/>
                </a:solidFill>
              </a:rPr>
              <a:t>Google Other Revenues </a:t>
            </a:r>
            <a:endParaRPr lang="en-US" sz="2800" dirty="0">
              <a:solidFill>
                <a:srgbClr val="FFFFFF"/>
              </a:solidFill>
              <a:latin typeface="Calibri"/>
            </a:endParaRPr>
          </a:p>
        </p:txBody>
      </p:sp>
    </p:spTree>
    <p:extLst>
      <p:ext uri="{BB962C8B-B14F-4D97-AF65-F5344CB8AC3E}">
        <p14:creationId xmlns:p14="http://schemas.microsoft.com/office/powerpoint/2010/main" xmlns="" val="171725782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27057"/>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
        <p:nvSpPr>
          <p:cNvPr id="7" name="TextBox 6"/>
          <p:cNvSpPr txBox="1"/>
          <p:nvPr/>
        </p:nvSpPr>
        <p:spPr>
          <a:xfrm>
            <a:off x="1837467" y="2824596"/>
            <a:ext cx="8517067" cy="1015663"/>
          </a:xfrm>
          <a:prstGeom prst="rect">
            <a:avLst/>
          </a:prstGeom>
          <a:noFill/>
        </p:spPr>
        <p:txBody>
          <a:bodyPr wrap="square" rtlCol="0" anchor="t">
            <a:spAutoFit/>
          </a:bodyPr>
          <a:lstStyle/>
          <a:p>
            <a:r>
              <a:rPr lang="en-US" sz="6000" b="1">
                <a:solidFill>
                  <a:srgbClr val="C00000"/>
                </a:solidFill>
              </a:rPr>
              <a:t>History and Management</a:t>
            </a:r>
          </a:p>
        </p:txBody>
      </p:sp>
    </p:spTree>
    <p:extLst>
      <p:ext uri="{BB962C8B-B14F-4D97-AF65-F5344CB8AC3E}">
        <p14:creationId xmlns:p14="http://schemas.microsoft.com/office/powerpoint/2010/main" xmlns="" val="210461221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27057"/>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
        <p:nvSpPr>
          <p:cNvPr id="7" name="TextBox 6"/>
          <p:cNvSpPr txBox="1"/>
          <p:nvPr/>
        </p:nvSpPr>
        <p:spPr>
          <a:xfrm>
            <a:off x="1221543" y="2824596"/>
            <a:ext cx="9748915" cy="1015663"/>
          </a:xfrm>
          <a:prstGeom prst="rect">
            <a:avLst/>
          </a:prstGeom>
          <a:noFill/>
        </p:spPr>
        <p:txBody>
          <a:bodyPr wrap="square" rtlCol="0">
            <a:spAutoFit/>
          </a:bodyPr>
          <a:lstStyle/>
          <a:p>
            <a:endParaRPr lang="en-US" sz="6000" b="1" dirty="0">
              <a:solidFill>
                <a:srgbClr val="C00000"/>
              </a:solidFill>
            </a:endParaRPr>
          </a:p>
        </p:txBody>
      </p:sp>
      <p:sp>
        <p:nvSpPr>
          <p:cNvPr id="5" name="TextBox 4"/>
          <p:cNvSpPr txBox="1"/>
          <p:nvPr/>
        </p:nvSpPr>
        <p:spPr>
          <a:xfrm>
            <a:off x="114300" y="141357"/>
            <a:ext cx="5384800" cy="707886"/>
          </a:xfrm>
          <a:prstGeom prst="rect">
            <a:avLst/>
          </a:prstGeom>
          <a:noFill/>
        </p:spPr>
        <p:txBody>
          <a:bodyPr wrap="square" rtlCol="0">
            <a:spAutoFit/>
          </a:bodyPr>
          <a:lstStyle/>
          <a:p>
            <a:r>
              <a:rPr lang="en-US" sz="4000" dirty="0">
                <a:solidFill>
                  <a:schemeClr val="bg1"/>
                </a:solidFill>
              </a:rPr>
              <a:t>History</a:t>
            </a:r>
          </a:p>
        </p:txBody>
      </p:sp>
      <p:sp>
        <p:nvSpPr>
          <p:cNvPr id="9" name="TextBox 8"/>
          <p:cNvSpPr txBox="1"/>
          <p:nvPr/>
        </p:nvSpPr>
        <p:spPr>
          <a:xfrm>
            <a:off x="361507" y="1552353"/>
            <a:ext cx="184731" cy="369332"/>
          </a:xfrm>
          <a:prstGeom prst="rect">
            <a:avLst/>
          </a:prstGeom>
          <a:noFill/>
        </p:spPr>
        <p:txBody>
          <a:bodyPr wrap="none" rtlCol="0">
            <a:spAutoFit/>
          </a:bodyPr>
          <a:lstStyle/>
          <a:p>
            <a:endParaRPr lang="en-US" dirty="0"/>
          </a:p>
        </p:txBody>
      </p:sp>
      <p:sp>
        <p:nvSpPr>
          <p:cNvPr id="10" name="Rectangle 9"/>
          <p:cNvSpPr/>
          <p:nvPr/>
        </p:nvSpPr>
        <p:spPr>
          <a:xfrm>
            <a:off x="247117" y="1017657"/>
            <a:ext cx="11697765" cy="5262979"/>
          </a:xfrm>
          <a:prstGeom prst="rect">
            <a:avLst/>
          </a:prstGeom>
        </p:spPr>
        <p:txBody>
          <a:bodyPr wrap="square">
            <a:spAutoFit/>
          </a:bodyPr>
          <a:lstStyle/>
          <a:p>
            <a:r>
              <a:rPr lang="en-US" sz="1600" b="1" dirty="0" smtClean="0">
                <a:latin typeface="Calibri" panose="020F0502020204030204" pitchFamily="34" charset="0"/>
              </a:rPr>
              <a:t>1996	</a:t>
            </a:r>
            <a:r>
              <a:rPr lang="en-US" sz="1600" dirty="0" smtClean="0"/>
              <a:t>Larry </a:t>
            </a:r>
            <a:r>
              <a:rPr lang="en-US" sz="1600" dirty="0"/>
              <a:t>and Sergey begin collaborating on a search engine called BackRub. BackRub operates on Stanford servers for more than a </a:t>
            </a:r>
            <a:r>
              <a:rPr lang="en-US" sz="1600" dirty="0" smtClean="0"/>
              <a:t>	year—eventually </a:t>
            </a:r>
            <a:r>
              <a:rPr lang="en-US" sz="1600" dirty="0"/>
              <a:t>taking up too much bandwidth.</a:t>
            </a:r>
          </a:p>
          <a:p>
            <a:endParaRPr lang="en-US" sz="1600" dirty="0"/>
          </a:p>
          <a:p>
            <a:r>
              <a:rPr lang="en-US" sz="1600" b="1" dirty="0" smtClean="0">
                <a:latin typeface="Calibri" panose="020F0502020204030204" pitchFamily="34" charset="0"/>
              </a:rPr>
              <a:t>1997	</a:t>
            </a:r>
            <a:r>
              <a:rPr lang="en-US" sz="1600" dirty="0" smtClean="0"/>
              <a:t>Google.com </a:t>
            </a:r>
            <a:r>
              <a:rPr lang="en-US" sz="1600" dirty="0"/>
              <a:t>is registered as a domain on September 15. The name—a play on the word "googol," a mathematical term for the </a:t>
            </a:r>
            <a:r>
              <a:rPr lang="en-US" sz="1600" dirty="0" smtClean="0"/>
              <a:t>	number </a:t>
            </a:r>
            <a:r>
              <a:rPr lang="en-US" sz="1600" dirty="0"/>
              <a:t>represented by the numeral 1 followed by 100 </a:t>
            </a:r>
            <a:r>
              <a:rPr lang="en-US" sz="1600" dirty="0" smtClean="0"/>
              <a:t>zeroes</a:t>
            </a:r>
            <a:endParaRPr lang="en-US" sz="1600" dirty="0"/>
          </a:p>
          <a:p>
            <a:endParaRPr lang="en-US" sz="1600" dirty="0">
              <a:latin typeface="Calibri" panose="020F0502020204030204" pitchFamily="34" charset="0"/>
            </a:endParaRPr>
          </a:p>
          <a:p>
            <a:r>
              <a:rPr lang="en-US" sz="1600" b="1" dirty="0" smtClean="0">
                <a:latin typeface="Calibri" panose="020F0502020204030204" pitchFamily="34" charset="0"/>
              </a:rPr>
              <a:t>1998	</a:t>
            </a:r>
            <a:r>
              <a:rPr lang="en-US" sz="1600" dirty="0" smtClean="0">
                <a:latin typeface="Calibri" panose="020F0502020204030204" pitchFamily="34" charset="0"/>
              </a:rPr>
              <a:t>Andy </a:t>
            </a:r>
            <a:r>
              <a:rPr lang="en-US" sz="1600" dirty="0">
                <a:latin typeface="Calibri" panose="020F0502020204030204" pitchFamily="34" charset="0"/>
              </a:rPr>
              <a:t>Bechtolsheim becomes first investor ($100,000), and Google files for incorporation in California</a:t>
            </a:r>
          </a:p>
          <a:p>
            <a:endParaRPr lang="en-US" sz="1600" dirty="0">
              <a:latin typeface="Calibri" panose="020F0502020204030204" pitchFamily="34" charset="0"/>
            </a:endParaRPr>
          </a:p>
          <a:p>
            <a:r>
              <a:rPr lang="en-US" sz="1600" b="1" dirty="0" smtClean="0">
                <a:latin typeface="Calibri" panose="020F0502020204030204" pitchFamily="34" charset="0"/>
              </a:rPr>
              <a:t>1999	</a:t>
            </a:r>
            <a:r>
              <a:rPr lang="en-US" sz="1600" dirty="0" smtClean="0">
                <a:latin typeface="Calibri" panose="020F0502020204030204" pitchFamily="34" charset="0"/>
              </a:rPr>
              <a:t>Venture </a:t>
            </a:r>
            <a:r>
              <a:rPr lang="en-US" sz="1600" dirty="0">
                <a:latin typeface="Calibri" panose="020F0502020204030204" pitchFamily="34" charset="0"/>
              </a:rPr>
              <a:t>capital firms Kleiner Perkins Caufield &amp; Byers and Sequoia Capital provide $25 million; Website officially launched</a:t>
            </a:r>
          </a:p>
          <a:p>
            <a:endParaRPr lang="en-US" sz="1600" dirty="0">
              <a:latin typeface="Calibri" panose="020F0502020204030204" pitchFamily="34" charset="0"/>
            </a:endParaRPr>
          </a:p>
          <a:p>
            <a:r>
              <a:rPr lang="en-US" sz="1600" b="1" dirty="0" smtClean="0">
                <a:latin typeface="Calibri" panose="020F0502020204030204" pitchFamily="34" charset="0"/>
              </a:rPr>
              <a:t>2000	</a:t>
            </a:r>
            <a:r>
              <a:rPr lang="en-US" sz="1600" dirty="0" smtClean="0">
                <a:latin typeface="Calibri" panose="020F0502020204030204" pitchFamily="34" charset="0"/>
              </a:rPr>
              <a:t>Google </a:t>
            </a:r>
            <a:r>
              <a:rPr lang="en-US" sz="1600" dirty="0">
                <a:latin typeface="Calibri" panose="020F0502020204030204" pitchFamily="34" charset="0"/>
              </a:rPr>
              <a:t>AdWords launched </a:t>
            </a:r>
            <a:r>
              <a:rPr lang="en-US" sz="1600" dirty="0" smtClean="0">
                <a:latin typeface="Calibri" panose="020F0502020204030204" pitchFamily="34" charset="0"/>
              </a:rPr>
              <a:t>(paid </a:t>
            </a:r>
            <a:r>
              <a:rPr lang="en-US" sz="1600" dirty="0">
                <a:latin typeface="Calibri" panose="020F0502020204030204" pitchFamily="34" charset="0"/>
              </a:rPr>
              <a:t>web links with associated searches)</a:t>
            </a:r>
          </a:p>
          <a:p>
            <a:r>
              <a:rPr lang="en-US" sz="1600" dirty="0" smtClean="0"/>
              <a:t>	The </a:t>
            </a:r>
            <a:r>
              <a:rPr lang="en-US" sz="1600" dirty="0"/>
              <a:t>first 10 language versions of Google.com are released: French, German, Italian, Swedish, Finnish, Spanish, Portuguese, 	</a:t>
            </a:r>
            <a:r>
              <a:rPr lang="en-US" sz="1600" dirty="0" smtClean="0"/>
              <a:t>Dutch</a:t>
            </a:r>
            <a:r>
              <a:rPr lang="en-US" sz="1600" dirty="0"/>
              <a:t>, Norwegian and Danish. </a:t>
            </a:r>
          </a:p>
          <a:p>
            <a:r>
              <a:rPr lang="en-US" sz="1600" dirty="0" smtClean="0"/>
              <a:t>	Google </a:t>
            </a:r>
            <a:r>
              <a:rPr lang="en-US" sz="1600" dirty="0"/>
              <a:t>Toolbar is released—a browser plug-in that makes it possible to search without visiting the Google homepage.</a:t>
            </a:r>
          </a:p>
          <a:p>
            <a:endParaRPr lang="en-US" sz="1600" dirty="0">
              <a:latin typeface="Calibri" panose="020F0502020204030204" pitchFamily="34" charset="0"/>
            </a:endParaRPr>
          </a:p>
          <a:p>
            <a:r>
              <a:rPr lang="en-US" sz="1600" b="1" dirty="0" smtClean="0">
                <a:latin typeface="Calibri" panose="020F0502020204030204" pitchFamily="34" charset="0"/>
              </a:rPr>
              <a:t>2001</a:t>
            </a:r>
            <a:r>
              <a:rPr lang="en-US" sz="1600" dirty="0" smtClean="0">
                <a:latin typeface="Calibri" panose="020F0502020204030204" pitchFamily="34" charset="0"/>
              </a:rPr>
              <a:t>	Eric </a:t>
            </a:r>
            <a:r>
              <a:rPr lang="en-US" sz="1600" dirty="0">
                <a:latin typeface="Calibri" panose="020F0502020204030204" pitchFamily="34" charset="0"/>
              </a:rPr>
              <a:t>Schmidt becomes CEO and Chairman of the Board of Directors; “PageRank” granted a patent</a:t>
            </a:r>
          </a:p>
          <a:p>
            <a:r>
              <a:rPr lang="en-US" sz="1600" dirty="0">
                <a:latin typeface="Calibri" panose="020F0502020204030204" pitchFamily="34" charset="0"/>
              </a:rPr>
              <a:t>	</a:t>
            </a:r>
            <a:r>
              <a:rPr lang="en-US" sz="1600" dirty="0" smtClean="0"/>
              <a:t>Open </a:t>
            </a:r>
            <a:r>
              <a:rPr lang="en-US" sz="1600" dirty="0"/>
              <a:t>their first international office, in Tokyo, Japan.</a:t>
            </a:r>
          </a:p>
          <a:p>
            <a:endParaRPr lang="en-US" sz="1600" dirty="0">
              <a:latin typeface="Calibri" panose="020F0502020204030204" pitchFamily="34" charset="0"/>
            </a:endParaRPr>
          </a:p>
          <a:p>
            <a:r>
              <a:rPr lang="en-US" sz="1600" b="1" dirty="0" smtClean="0">
                <a:latin typeface="Calibri" panose="020F0502020204030204" pitchFamily="34" charset="0"/>
              </a:rPr>
              <a:t>2002</a:t>
            </a:r>
            <a:r>
              <a:rPr lang="en-US" sz="1600" dirty="0" smtClean="0">
                <a:latin typeface="Calibri" panose="020F0502020204030204" pitchFamily="34" charset="0"/>
              </a:rPr>
              <a:t>	Google </a:t>
            </a:r>
            <a:r>
              <a:rPr lang="en-US" sz="1600" dirty="0">
                <a:latin typeface="Calibri" panose="020F0502020204030204" pitchFamily="34" charset="0"/>
              </a:rPr>
              <a:t>labs, Google Scholar released,.. AdWords becomes cost-per-click</a:t>
            </a:r>
          </a:p>
          <a:p>
            <a:r>
              <a:rPr lang="en-US" sz="1600" dirty="0" smtClean="0">
                <a:latin typeface="Calibri" panose="020F0502020204030204" pitchFamily="34" charset="0"/>
              </a:rPr>
              <a:t> 	</a:t>
            </a:r>
            <a:r>
              <a:rPr lang="en-US" sz="1600" dirty="0" smtClean="0"/>
              <a:t>Google </a:t>
            </a:r>
            <a:r>
              <a:rPr lang="en-US" sz="1600" dirty="0"/>
              <a:t>News launches with 4,000 news sources.</a:t>
            </a:r>
          </a:p>
          <a:p>
            <a:endParaRPr lang="en-US" sz="1600" dirty="0">
              <a:latin typeface="Calibri" panose="020F0502020204030204" pitchFamily="34" charset="0"/>
            </a:endParaRPr>
          </a:p>
        </p:txBody>
      </p:sp>
    </p:spTree>
    <p:extLst>
      <p:ext uri="{BB962C8B-B14F-4D97-AF65-F5344CB8AC3E}">
        <p14:creationId xmlns:p14="http://schemas.microsoft.com/office/powerpoint/2010/main" xmlns="" val="189282019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27057"/>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
        <p:nvSpPr>
          <p:cNvPr id="7" name="TextBox 6"/>
          <p:cNvSpPr txBox="1"/>
          <p:nvPr/>
        </p:nvSpPr>
        <p:spPr>
          <a:xfrm>
            <a:off x="1221543" y="2824596"/>
            <a:ext cx="9748915" cy="1015663"/>
          </a:xfrm>
          <a:prstGeom prst="rect">
            <a:avLst/>
          </a:prstGeom>
          <a:noFill/>
        </p:spPr>
        <p:txBody>
          <a:bodyPr wrap="square" rtlCol="0">
            <a:spAutoFit/>
          </a:bodyPr>
          <a:lstStyle/>
          <a:p>
            <a:endParaRPr lang="en-US" sz="6000" b="1" dirty="0">
              <a:solidFill>
                <a:srgbClr val="C00000"/>
              </a:solidFill>
            </a:endParaRPr>
          </a:p>
        </p:txBody>
      </p:sp>
      <p:sp>
        <p:nvSpPr>
          <p:cNvPr id="5" name="TextBox 4"/>
          <p:cNvSpPr txBox="1"/>
          <p:nvPr/>
        </p:nvSpPr>
        <p:spPr>
          <a:xfrm>
            <a:off x="114300" y="141357"/>
            <a:ext cx="5384800" cy="707886"/>
          </a:xfrm>
          <a:prstGeom prst="rect">
            <a:avLst/>
          </a:prstGeom>
          <a:noFill/>
        </p:spPr>
        <p:txBody>
          <a:bodyPr wrap="square" rtlCol="0">
            <a:spAutoFit/>
          </a:bodyPr>
          <a:lstStyle/>
          <a:p>
            <a:r>
              <a:rPr lang="en-US" sz="4000" dirty="0">
                <a:solidFill>
                  <a:schemeClr val="bg1"/>
                </a:solidFill>
              </a:rPr>
              <a:t>History</a:t>
            </a:r>
          </a:p>
        </p:txBody>
      </p:sp>
      <p:sp>
        <p:nvSpPr>
          <p:cNvPr id="10" name="Rectangle 9"/>
          <p:cNvSpPr/>
          <p:nvPr/>
        </p:nvSpPr>
        <p:spPr>
          <a:xfrm>
            <a:off x="361507" y="1254643"/>
            <a:ext cx="11697765" cy="5632311"/>
          </a:xfrm>
          <a:prstGeom prst="rect">
            <a:avLst/>
          </a:prstGeom>
        </p:spPr>
        <p:txBody>
          <a:bodyPr wrap="square">
            <a:spAutoFit/>
          </a:bodyPr>
          <a:lstStyle/>
          <a:p>
            <a:r>
              <a:rPr lang="en-US" b="1" dirty="0" smtClean="0">
                <a:latin typeface="Calibri" panose="020F0502020204030204" pitchFamily="34" charset="0"/>
              </a:rPr>
              <a:t>2003 </a:t>
            </a:r>
            <a:r>
              <a:rPr lang="en-US" dirty="0" smtClean="0">
                <a:latin typeface="Calibri" panose="020F0502020204030204" pitchFamily="34" charset="0"/>
              </a:rPr>
              <a:t>	</a:t>
            </a:r>
            <a:r>
              <a:rPr lang="en-US" dirty="0" smtClean="0"/>
              <a:t>Acquire </a:t>
            </a:r>
            <a:r>
              <a:rPr lang="en-US" dirty="0"/>
              <a:t>Pyra Labs, the creators of Blogger. </a:t>
            </a:r>
          </a:p>
          <a:p>
            <a:r>
              <a:rPr lang="en-US" dirty="0" smtClean="0">
                <a:latin typeface="Calibri" panose="020F0502020204030204" pitchFamily="34" charset="0"/>
              </a:rPr>
              <a:t>	</a:t>
            </a:r>
            <a:r>
              <a:rPr lang="en-US" dirty="0" smtClean="0"/>
              <a:t>Announce</a:t>
            </a:r>
            <a:r>
              <a:rPr lang="en-US" dirty="0"/>
              <a:t> Google AdSense, a new content-targeted advertising service that enables publishers large and small to </a:t>
            </a:r>
            <a:r>
              <a:rPr lang="en-US" dirty="0" smtClean="0"/>
              <a:t>	access </a:t>
            </a:r>
            <a:r>
              <a:rPr lang="en-US" dirty="0"/>
              <a:t>Google's vast network of advertisers. </a:t>
            </a:r>
          </a:p>
          <a:p>
            <a:r>
              <a:rPr lang="en-US" dirty="0" smtClean="0"/>
              <a:t> 	Launch</a:t>
            </a:r>
            <a:r>
              <a:rPr lang="en-US" dirty="0"/>
              <a:t> Google Grants—the nonprofit edition of AdWords and launch Google Print</a:t>
            </a:r>
            <a:endParaRPr lang="en-US" dirty="0">
              <a:latin typeface="Calibri" panose="020F0502020204030204" pitchFamily="34" charset="0"/>
            </a:endParaRPr>
          </a:p>
          <a:p>
            <a:endParaRPr lang="en-US" dirty="0">
              <a:latin typeface="Calibri" panose="020F0502020204030204" pitchFamily="34" charset="0"/>
            </a:endParaRPr>
          </a:p>
          <a:p>
            <a:r>
              <a:rPr lang="en-US" b="1" dirty="0" smtClean="0">
                <a:latin typeface="Calibri" panose="020F0502020204030204" pitchFamily="34" charset="0"/>
              </a:rPr>
              <a:t>2004</a:t>
            </a:r>
            <a:r>
              <a:rPr lang="en-US" dirty="0" smtClean="0">
                <a:latin typeface="Calibri" panose="020F0502020204030204" pitchFamily="34" charset="0"/>
              </a:rPr>
              <a:t>	Google </a:t>
            </a:r>
            <a:r>
              <a:rPr lang="en-US" dirty="0">
                <a:latin typeface="Calibri" panose="020F0502020204030204" pitchFamily="34" charset="0"/>
              </a:rPr>
              <a:t>Local released (became Google Maps), Gmail released, IPO raised $1.67 billion for </a:t>
            </a:r>
            <a:r>
              <a:rPr lang="en-US" dirty="0"/>
              <a:t>of 19,605,052 shares of </a:t>
            </a:r>
            <a:r>
              <a:rPr lang="en-US" dirty="0" smtClean="0"/>
              <a:t>	Class </a:t>
            </a:r>
            <a:r>
              <a:rPr lang="en-US" dirty="0"/>
              <a:t>A common stock</a:t>
            </a:r>
            <a:r>
              <a:rPr lang="en-US" dirty="0">
                <a:latin typeface="Calibri" panose="020F0502020204030204" pitchFamily="34" charset="0"/>
              </a:rPr>
              <a:t> at $85</a:t>
            </a:r>
          </a:p>
          <a:p>
            <a:r>
              <a:rPr lang="en-US" dirty="0">
                <a:latin typeface="Calibri" panose="020F0502020204030204" pitchFamily="34" charset="0"/>
              </a:rPr>
              <a:t>	</a:t>
            </a:r>
            <a:r>
              <a:rPr lang="en-US" dirty="0" smtClean="0"/>
              <a:t>Acquire </a:t>
            </a:r>
            <a:r>
              <a:rPr lang="en-US" dirty="0"/>
              <a:t>Keyhole, a digital mapping company whose technology will later become Google Earth. Also launch </a:t>
            </a:r>
            <a:r>
              <a:rPr lang="en-US" dirty="0" smtClean="0"/>
              <a:t>	Google </a:t>
            </a:r>
            <a:r>
              <a:rPr lang="en-US" dirty="0"/>
              <a:t>Scholar in beta</a:t>
            </a:r>
            <a:endParaRPr lang="en-US" dirty="0">
              <a:latin typeface="Calibri" panose="020F0502020204030204" pitchFamily="34" charset="0"/>
            </a:endParaRPr>
          </a:p>
          <a:p>
            <a:endParaRPr lang="en-US" dirty="0">
              <a:latin typeface="Calibri" panose="020F0502020204030204" pitchFamily="34" charset="0"/>
            </a:endParaRPr>
          </a:p>
          <a:p>
            <a:r>
              <a:rPr lang="en-US" b="1" dirty="0" smtClean="0">
                <a:latin typeface="Calibri" panose="020F0502020204030204" pitchFamily="34" charset="0"/>
              </a:rPr>
              <a:t>2005</a:t>
            </a:r>
            <a:r>
              <a:rPr lang="en-US" dirty="0" smtClean="0">
                <a:latin typeface="Calibri" panose="020F0502020204030204" pitchFamily="34" charset="0"/>
              </a:rPr>
              <a:t>	Google </a:t>
            </a:r>
            <a:r>
              <a:rPr lang="en-US" dirty="0">
                <a:latin typeface="Calibri" panose="020F0502020204030204" pitchFamily="34" charset="0"/>
              </a:rPr>
              <a:t>Maps, </a:t>
            </a:r>
            <a:r>
              <a:rPr lang="en-US" dirty="0"/>
              <a:t>two months later,  add satellite views and directions to the product.</a:t>
            </a:r>
            <a:r>
              <a:rPr lang="en-US" dirty="0">
                <a:latin typeface="Calibri" panose="020F0502020204030204" pitchFamily="34" charset="0"/>
              </a:rPr>
              <a:t> Google Earth launched</a:t>
            </a:r>
          </a:p>
          <a:p>
            <a:r>
              <a:rPr lang="en-US" dirty="0" smtClean="0">
                <a:latin typeface="Calibri" panose="020F0502020204030204" pitchFamily="34" charset="0"/>
              </a:rPr>
              <a:t>	</a:t>
            </a:r>
            <a:r>
              <a:rPr lang="en-US" dirty="0" smtClean="0"/>
              <a:t>Google </a:t>
            </a:r>
            <a:r>
              <a:rPr lang="en-US" dirty="0"/>
              <a:t>Mobile Web Search is released, specially formulated for viewing search results on mobile phones. Google </a:t>
            </a:r>
            <a:r>
              <a:rPr lang="en-US" dirty="0" smtClean="0"/>
              <a:t>	Analytics </a:t>
            </a:r>
            <a:r>
              <a:rPr lang="en-US" dirty="0"/>
              <a:t>also released.</a:t>
            </a:r>
          </a:p>
          <a:p>
            <a:endParaRPr lang="en-US" dirty="0"/>
          </a:p>
          <a:p>
            <a:r>
              <a:rPr lang="en-US" b="1" dirty="0" smtClean="0"/>
              <a:t>2006</a:t>
            </a:r>
            <a:r>
              <a:rPr lang="en-US" dirty="0" smtClean="0"/>
              <a:t>	Google </a:t>
            </a:r>
            <a:r>
              <a:rPr lang="en-US" dirty="0"/>
              <a:t>Finance launches.</a:t>
            </a:r>
          </a:p>
          <a:p>
            <a:endParaRPr lang="en-US" dirty="0">
              <a:latin typeface="Calibri" panose="020F0502020204030204" pitchFamily="34" charset="0"/>
            </a:endParaRPr>
          </a:p>
          <a:p>
            <a:r>
              <a:rPr lang="en-US" b="1" dirty="0" smtClean="0">
                <a:latin typeface="Calibri" panose="020F0502020204030204" pitchFamily="34" charset="0"/>
              </a:rPr>
              <a:t>2007</a:t>
            </a:r>
            <a:r>
              <a:rPr lang="en-US" dirty="0" smtClean="0">
                <a:latin typeface="Calibri" panose="020F0502020204030204" pitchFamily="34" charset="0"/>
              </a:rPr>
              <a:t>	Share </a:t>
            </a:r>
            <a:r>
              <a:rPr lang="en-US" dirty="0">
                <a:latin typeface="Calibri" panose="020F0502020204030204" pitchFamily="34" charset="0"/>
              </a:rPr>
              <a:t>prices hit $700</a:t>
            </a:r>
          </a:p>
          <a:p>
            <a:endParaRPr lang="en-US" dirty="0">
              <a:latin typeface="Calibri" panose="020F0502020204030204" pitchFamily="34" charset="0"/>
            </a:endParaRPr>
          </a:p>
          <a:p>
            <a:r>
              <a:rPr lang="en-US" b="1" dirty="0" smtClean="0">
                <a:latin typeface="Calibri" panose="020F0502020204030204" pitchFamily="34" charset="0"/>
              </a:rPr>
              <a:t>2009</a:t>
            </a:r>
            <a:r>
              <a:rPr lang="en-US" dirty="0" smtClean="0">
                <a:latin typeface="Calibri" panose="020F0502020204030204" pitchFamily="34" charset="0"/>
              </a:rPr>
              <a:t>	Release </a:t>
            </a:r>
            <a:r>
              <a:rPr lang="en-US" dirty="0">
                <a:latin typeface="Calibri" panose="020F0502020204030204" pitchFamily="34" charset="0"/>
              </a:rPr>
              <a:t>Google Voice. Announce Google Ventures.</a:t>
            </a:r>
          </a:p>
          <a:p>
            <a:endParaRPr lang="en-US" dirty="0">
              <a:latin typeface="Calibri" panose="020F0502020204030204" pitchFamily="34" charset="0"/>
            </a:endParaRPr>
          </a:p>
        </p:txBody>
      </p:sp>
    </p:spTree>
    <p:extLst>
      <p:ext uri="{BB962C8B-B14F-4D97-AF65-F5344CB8AC3E}">
        <p14:creationId xmlns:p14="http://schemas.microsoft.com/office/powerpoint/2010/main" xmlns="" val="42440714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27057"/>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
        <p:nvSpPr>
          <p:cNvPr id="7" name="TextBox 6"/>
          <p:cNvSpPr txBox="1"/>
          <p:nvPr/>
        </p:nvSpPr>
        <p:spPr>
          <a:xfrm>
            <a:off x="1221543" y="2824596"/>
            <a:ext cx="9748915" cy="1015663"/>
          </a:xfrm>
          <a:prstGeom prst="rect">
            <a:avLst/>
          </a:prstGeom>
          <a:noFill/>
        </p:spPr>
        <p:txBody>
          <a:bodyPr wrap="square" rtlCol="0">
            <a:spAutoFit/>
          </a:bodyPr>
          <a:lstStyle/>
          <a:p>
            <a:endParaRPr lang="en-US" sz="6000" b="1" dirty="0">
              <a:solidFill>
                <a:srgbClr val="C00000"/>
              </a:solidFill>
            </a:endParaRPr>
          </a:p>
        </p:txBody>
      </p:sp>
      <p:sp>
        <p:nvSpPr>
          <p:cNvPr id="5" name="TextBox 4"/>
          <p:cNvSpPr txBox="1"/>
          <p:nvPr/>
        </p:nvSpPr>
        <p:spPr>
          <a:xfrm>
            <a:off x="114300" y="141357"/>
            <a:ext cx="5384800" cy="707886"/>
          </a:xfrm>
          <a:prstGeom prst="rect">
            <a:avLst/>
          </a:prstGeom>
          <a:noFill/>
        </p:spPr>
        <p:txBody>
          <a:bodyPr wrap="square" rtlCol="0">
            <a:spAutoFit/>
          </a:bodyPr>
          <a:lstStyle/>
          <a:p>
            <a:r>
              <a:rPr lang="en-US" sz="4000" dirty="0">
                <a:solidFill>
                  <a:schemeClr val="bg1"/>
                </a:solidFill>
              </a:rPr>
              <a:t>History</a:t>
            </a:r>
          </a:p>
        </p:txBody>
      </p:sp>
      <p:sp>
        <p:nvSpPr>
          <p:cNvPr id="9" name="TextBox 8"/>
          <p:cNvSpPr txBox="1"/>
          <p:nvPr/>
        </p:nvSpPr>
        <p:spPr>
          <a:xfrm>
            <a:off x="361507" y="1552353"/>
            <a:ext cx="184731" cy="369332"/>
          </a:xfrm>
          <a:prstGeom prst="rect">
            <a:avLst/>
          </a:prstGeom>
          <a:noFill/>
        </p:spPr>
        <p:txBody>
          <a:bodyPr wrap="none" rtlCol="0">
            <a:spAutoFit/>
          </a:bodyPr>
          <a:lstStyle/>
          <a:p>
            <a:endParaRPr lang="en-US" dirty="0"/>
          </a:p>
        </p:txBody>
      </p:sp>
      <p:sp>
        <p:nvSpPr>
          <p:cNvPr id="10" name="Rectangle 9"/>
          <p:cNvSpPr/>
          <p:nvPr/>
        </p:nvSpPr>
        <p:spPr>
          <a:xfrm>
            <a:off x="361507" y="1254643"/>
            <a:ext cx="11697765" cy="4801314"/>
          </a:xfrm>
          <a:prstGeom prst="rect">
            <a:avLst/>
          </a:prstGeom>
        </p:spPr>
        <p:txBody>
          <a:bodyPr wrap="square">
            <a:spAutoFit/>
          </a:bodyPr>
          <a:lstStyle/>
          <a:p>
            <a:r>
              <a:rPr lang="en-US" b="1" dirty="0" smtClean="0">
                <a:latin typeface="Calibri" panose="020F0502020204030204" pitchFamily="34" charset="0"/>
              </a:rPr>
              <a:t>2011</a:t>
            </a:r>
          </a:p>
          <a:p>
            <a:r>
              <a:rPr lang="en-US" dirty="0" smtClean="0">
                <a:latin typeface="Calibri" panose="020F0502020204030204" pitchFamily="34" charset="0"/>
              </a:rPr>
              <a:t>Larry </a:t>
            </a:r>
            <a:r>
              <a:rPr lang="en-US" dirty="0">
                <a:latin typeface="Calibri" panose="020F0502020204030204" pitchFamily="34" charset="0"/>
              </a:rPr>
              <a:t>Page takes over as CEO. Eric Schmidt becomes executive chairman. Android exceeds 10 billion app downloads, growth rate of 1 billion downloads per month, Google Drive launched. Announce Chromebooks.</a:t>
            </a:r>
          </a:p>
          <a:p>
            <a:endParaRPr lang="en-US" dirty="0">
              <a:latin typeface="Calibri" panose="020F0502020204030204" pitchFamily="34" charset="0"/>
            </a:endParaRPr>
          </a:p>
          <a:p>
            <a:r>
              <a:rPr lang="en-US" b="1" dirty="0" smtClean="0">
                <a:latin typeface="Calibri" panose="020F0502020204030204" pitchFamily="34" charset="0"/>
              </a:rPr>
              <a:t>2012</a:t>
            </a:r>
          </a:p>
          <a:p>
            <a:r>
              <a:rPr lang="en-US" dirty="0" smtClean="0">
                <a:latin typeface="Calibri" panose="020F0502020204030204" pitchFamily="34" charset="0"/>
              </a:rPr>
              <a:t>Chrome </a:t>
            </a:r>
            <a:r>
              <a:rPr lang="en-US" dirty="0">
                <a:latin typeface="Calibri" panose="020F0502020204030204" pitchFamily="34" charset="0"/>
              </a:rPr>
              <a:t>launches on Android and iOS. Google is the dominant search engine globally with 88.8% market share, Most visited website in the world. Project Glass is unveiled. Google Drive launches</a:t>
            </a:r>
            <a:r>
              <a:rPr lang="en-US" dirty="0" smtClean="0">
                <a:latin typeface="Calibri" panose="020F0502020204030204" pitchFamily="34" charset="0"/>
              </a:rPr>
              <a:t>.</a:t>
            </a:r>
          </a:p>
          <a:p>
            <a:endParaRPr lang="en-US" dirty="0">
              <a:latin typeface="Calibri" panose="020F0502020204030204" pitchFamily="34" charset="0"/>
            </a:endParaRPr>
          </a:p>
          <a:p>
            <a:r>
              <a:rPr lang="en-US" b="1" dirty="0" smtClean="0">
                <a:latin typeface="Calibri" panose="020F0502020204030204" pitchFamily="34" charset="0"/>
              </a:rPr>
              <a:t>2013</a:t>
            </a:r>
          </a:p>
          <a:p>
            <a:r>
              <a:rPr lang="en-US" dirty="0" smtClean="0">
                <a:latin typeface="Calibri" panose="020F0502020204030204" pitchFamily="34" charset="0"/>
              </a:rPr>
              <a:t>Google </a:t>
            </a:r>
            <a:r>
              <a:rPr lang="en-US" dirty="0">
                <a:latin typeface="Calibri" panose="020F0502020204030204" pitchFamily="34" charset="0"/>
              </a:rPr>
              <a:t>Play music is released. Android passes 1 billion device activations. Announce Calico, a new company that </a:t>
            </a:r>
            <a:r>
              <a:rPr lang="en-US" dirty="0" smtClean="0">
                <a:latin typeface="Calibri" panose="020F0502020204030204" pitchFamily="34" charset="0"/>
              </a:rPr>
              <a:t>focuses </a:t>
            </a:r>
            <a:r>
              <a:rPr lang="en-US" dirty="0">
                <a:latin typeface="Calibri" panose="020F0502020204030204" pitchFamily="34" charset="0"/>
              </a:rPr>
              <a:t>on health and well-being.</a:t>
            </a:r>
          </a:p>
          <a:p>
            <a:endParaRPr lang="en-US" dirty="0">
              <a:latin typeface="Calibri" panose="020F0502020204030204" pitchFamily="34" charset="0"/>
            </a:endParaRPr>
          </a:p>
          <a:p>
            <a:r>
              <a:rPr lang="en-US" b="1" dirty="0" smtClean="0">
                <a:latin typeface="Calibri" panose="020F0502020204030204" pitchFamily="34" charset="0"/>
              </a:rPr>
              <a:t>2014</a:t>
            </a:r>
          </a:p>
          <a:p>
            <a:r>
              <a:rPr lang="en-US" dirty="0" smtClean="0">
                <a:latin typeface="Calibri" panose="020F0502020204030204" pitchFamily="34" charset="0"/>
              </a:rPr>
              <a:t>Prototypes </a:t>
            </a:r>
            <a:r>
              <a:rPr lang="en-US" dirty="0">
                <a:latin typeface="Calibri" panose="020F0502020204030204" pitchFamily="34" charset="0"/>
              </a:rPr>
              <a:t>of self-driving cars revealed. Sold Motorola Mobility to Lenovo for $2.91bn.</a:t>
            </a:r>
          </a:p>
          <a:p>
            <a:endParaRPr lang="en-US" dirty="0">
              <a:latin typeface="Calibri" panose="020F0502020204030204" pitchFamily="34" charset="0"/>
            </a:endParaRPr>
          </a:p>
          <a:p>
            <a:r>
              <a:rPr lang="en-US" b="1" dirty="0" smtClean="0">
                <a:latin typeface="Calibri" panose="020F0502020204030204" pitchFamily="34" charset="0"/>
              </a:rPr>
              <a:t>2015</a:t>
            </a:r>
          </a:p>
          <a:p>
            <a:r>
              <a:rPr lang="en-US" dirty="0" smtClean="0">
                <a:latin typeface="Calibri" panose="020F0502020204030204" pitchFamily="34" charset="0"/>
              </a:rPr>
              <a:t>In </a:t>
            </a:r>
            <a:r>
              <a:rPr lang="en-US" dirty="0">
                <a:latin typeface="Calibri" panose="020F0502020204030204" pitchFamily="34" charset="0"/>
              </a:rPr>
              <a:t>October, Alphabet Inc. was founded as the parent company of Google and several other companies</a:t>
            </a:r>
          </a:p>
        </p:txBody>
      </p:sp>
    </p:spTree>
    <p:extLst>
      <p:ext uri="{BB962C8B-B14F-4D97-AF65-F5344CB8AC3E}">
        <p14:creationId xmlns:p14="http://schemas.microsoft.com/office/powerpoint/2010/main" xmlns="" val="1116840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TextBox 5"/>
          <p:cNvSpPr txBox="1"/>
          <p:nvPr/>
        </p:nvSpPr>
        <p:spPr>
          <a:xfrm>
            <a:off x="114300" y="141357"/>
            <a:ext cx="5384800" cy="707886"/>
          </a:xfrm>
          <a:prstGeom prst="rect">
            <a:avLst/>
          </a:prstGeom>
          <a:noFill/>
        </p:spPr>
        <p:txBody>
          <a:bodyPr wrap="square" rtlCol="0" anchor="t">
            <a:spAutoFit/>
          </a:bodyPr>
          <a:lstStyle/>
          <a:p>
            <a:r>
              <a:rPr lang="en-US" sz="4000" dirty="0">
                <a:solidFill>
                  <a:schemeClr val="bg1"/>
                </a:solidFill>
              </a:rPr>
              <a:t> Agenda: Global Gadgets</a:t>
            </a:r>
          </a:p>
        </p:txBody>
      </p:sp>
      <p:sp>
        <p:nvSpPr>
          <p:cNvPr id="8" name="Content Placeholder 2"/>
          <p:cNvSpPr>
            <a:spLocks noGrp="1"/>
          </p:cNvSpPr>
          <p:nvPr>
            <p:ph idx="1"/>
          </p:nvPr>
        </p:nvSpPr>
        <p:spPr>
          <a:xfrm>
            <a:off x="357186" y="1162035"/>
            <a:ext cx="10972801" cy="5224477"/>
          </a:xfrm>
        </p:spPr>
        <p:txBody>
          <a:bodyPr>
            <a:normAutofit/>
          </a:bodyPr>
          <a:lstStyle/>
          <a:p>
            <a:pPr>
              <a:buFont typeface="Wingdings" charset="2"/>
              <a:buChar char="§"/>
            </a:pPr>
            <a:r>
              <a:rPr lang="en-US" dirty="0"/>
              <a:t>Industry </a:t>
            </a:r>
            <a:r>
              <a:rPr lang="en-US" dirty="0" smtClean="0"/>
              <a:t>Overview</a:t>
            </a:r>
          </a:p>
          <a:p>
            <a:pPr>
              <a:buFont typeface="Wingdings" charset="2"/>
              <a:buChar char="§"/>
            </a:pPr>
            <a:endParaRPr lang="en-US" dirty="0"/>
          </a:p>
          <a:p>
            <a:pPr>
              <a:buFont typeface="Wingdings" charset="2"/>
              <a:buChar char="§"/>
            </a:pPr>
            <a:r>
              <a:rPr lang="en-US" dirty="0" smtClean="0"/>
              <a:t>Apple</a:t>
            </a:r>
          </a:p>
          <a:p>
            <a:pPr>
              <a:buFont typeface="Wingdings" charset="2"/>
              <a:buChar char="§"/>
            </a:pPr>
            <a:endParaRPr lang="en-US" dirty="0"/>
          </a:p>
          <a:p>
            <a:pPr>
              <a:buFont typeface="Wingdings" charset="2"/>
              <a:buChar char="§"/>
            </a:pPr>
            <a:r>
              <a:rPr lang="en-US" dirty="0" smtClean="0"/>
              <a:t>Google</a:t>
            </a:r>
          </a:p>
          <a:p>
            <a:pPr>
              <a:buFont typeface="Wingdings" charset="2"/>
              <a:buChar char="§"/>
            </a:pPr>
            <a:endParaRPr lang="en-US" dirty="0"/>
          </a:p>
          <a:p>
            <a:pPr>
              <a:buFont typeface="Wingdings" charset="2"/>
              <a:buChar char="§"/>
            </a:pPr>
            <a:r>
              <a:rPr lang="en-US" dirty="0" smtClean="0"/>
              <a:t>Microsoft</a:t>
            </a:r>
          </a:p>
          <a:p>
            <a:pPr>
              <a:buFont typeface="Wingdings" charset="2"/>
              <a:buChar char="§"/>
            </a:pPr>
            <a:endParaRPr lang="en-US" dirty="0"/>
          </a:p>
          <a:p>
            <a:pPr>
              <a:buFont typeface="Wingdings" charset="2"/>
              <a:buChar char="§"/>
            </a:pPr>
            <a:r>
              <a:rPr lang="en-US" dirty="0"/>
              <a:t>Conclusion</a:t>
            </a:r>
          </a:p>
        </p:txBody>
      </p:sp>
    </p:spTree>
    <p:extLst>
      <p:ext uri="{BB962C8B-B14F-4D97-AF65-F5344CB8AC3E}">
        <p14:creationId xmlns:p14="http://schemas.microsoft.com/office/powerpoint/2010/main" xmlns="" val="585814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000000"/>
              </a:buClr>
              <a:buSzPct val="25000"/>
            </a:pPr>
            <a:r>
              <a:rPr lang="en" sz="5867">
                <a:solidFill>
                  <a:srgbClr val="000000"/>
                </a:solidFill>
                <a:latin typeface="Calibri"/>
                <a:ea typeface="Calibri"/>
                <a:cs typeface="Calibri"/>
                <a:sym typeface="Calibri"/>
              </a:rPr>
              <a:t>Mobile Connections by Device</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1" y="0"/>
            <a:ext cx="12187755" cy="6858000"/>
          </a:xfrm>
        </p:spPr>
      </p:pic>
    </p:spTree>
    <p:extLst>
      <p:ext uri="{BB962C8B-B14F-4D97-AF65-F5344CB8AC3E}">
        <p14:creationId xmlns:p14="http://schemas.microsoft.com/office/powerpoint/2010/main" xmlns="" val="1876045850"/>
      </p:ext>
    </p:extLst>
  </p:cSld>
  <p:clrMapOvr>
    <a:masterClrMapping/>
  </p:clrMapOvr>
  <p:transition spd="slow">
    <p:cut/>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27057"/>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
        <p:nvSpPr>
          <p:cNvPr id="7" name="TextBox 6"/>
          <p:cNvSpPr txBox="1"/>
          <p:nvPr/>
        </p:nvSpPr>
        <p:spPr>
          <a:xfrm>
            <a:off x="1221543" y="2824596"/>
            <a:ext cx="9748915" cy="1015663"/>
          </a:xfrm>
          <a:prstGeom prst="rect">
            <a:avLst/>
          </a:prstGeom>
          <a:noFill/>
        </p:spPr>
        <p:txBody>
          <a:bodyPr wrap="square" rtlCol="0">
            <a:spAutoFit/>
          </a:bodyPr>
          <a:lstStyle/>
          <a:p>
            <a:endParaRPr lang="en-US" sz="6000" b="1" dirty="0">
              <a:solidFill>
                <a:srgbClr val="C00000"/>
              </a:solidFill>
            </a:endParaRPr>
          </a:p>
        </p:txBody>
      </p:sp>
      <p:sp>
        <p:nvSpPr>
          <p:cNvPr id="5" name="TextBox 4"/>
          <p:cNvSpPr txBox="1"/>
          <p:nvPr/>
        </p:nvSpPr>
        <p:spPr>
          <a:xfrm>
            <a:off x="114300" y="141357"/>
            <a:ext cx="5384800" cy="707886"/>
          </a:xfrm>
          <a:prstGeom prst="rect">
            <a:avLst/>
          </a:prstGeom>
          <a:noFill/>
        </p:spPr>
        <p:txBody>
          <a:bodyPr wrap="square" rtlCol="0">
            <a:spAutoFit/>
          </a:bodyPr>
          <a:lstStyle/>
          <a:p>
            <a:r>
              <a:rPr lang="en-US" sz="4000" dirty="0">
                <a:solidFill>
                  <a:schemeClr val="bg1"/>
                </a:solidFill>
              </a:rPr>
              <a:t>Key Acquisitions</a:t>
            </a:r>
          </a:p>
        </p:txBody>
      </p:sp>
      <p:sp>
        <p:nvSpPr>
          <p:cNvPr id="9" name="TextBox 8"/>
          <p:cNvSpPr txBox="1"/>
          <p:nvPr/>
        </p:nvSpPr>
        <p:spPr>
          <a:xfrm>
            <a:off x="361507" y="1552353"/>
            <a:ext cx="184731" cy="369332"/>
          </a:xfrm>
          <a:prstGeom prst="rect">
            <a:avLst/>
          </a:prstGeom>
          <a:noFill/>
        </p:spPr>
        <p:txBody>
          <a:bodyPr wrap="none" rtlCol="0">
            <a:spAutoFit/>
          </a:bodyPr>
          <a:lstStyle/>
          <a:p>
            <a:endParaRPr lang="en-US" dirty="0"/>
          </a:p>
        </p:txBody>
      </p:sp>
      <p:sp>
        <p:nvSpPr>
          <p:cNvPr id="10" name="Rectangle 9"/>
          <p:cNvSpPr/>
          <p:nvPr/>
        </p:nvSpPr>
        <p:spPr>
          <a:xfrm>
            <a:off x="361507" y="1254643"/>
            <a:ext cx="11697765" cy="4760278"/>
          </a:xfrm>
          <a:prstGeom prst="rect">
            <a:avLst/>
          </a:prstGeom>
        </p:spPr>
        <p:txBody>
          <a:bodyPr wrap="square">
            <a:spAutoFit/>
          </a:bodyPr>
          <a:lstStyle/>
          <a:p>
            <a:pPr lvl="0" defTabSz="457200" fontAlgn="ctr">
              <a:spcBef>
                <a:spcPts val="1000"/>
              </a:spcBef>
              <a:buClr>
                <a:srgbClr val="90C226"/>
              </a:buClr>
              <a:buSzPct val="80000"/>
            </a:pPr>
            <a:r>
              <a:rPr lang="en-US" sz="2000" b="1" dirty="0" smtClean="0">
                <a:latin typeface="Calibri" panose="020F0502020204030204" pitchFamily="34" charset="0"/>
              </a:rPr>
              <a:t>April </a:t>
            </a:r>
            <a:r>
              <a:rPr lang="en-US" sz="2000" b="1" dirty="0">
                <a:latin typeface="Calibri" panose="020F0502020204030204" pitchFamily="34" charset="0"/>
              </a:rPr>
              <a:t>2003:</a:t>
            </a:r>
            <a:r>
              <a:rPr lang="en-US" sz="2000" dirty="0">
                <a:latin typeface="Calibri" panose="020F0502020204030204" pitchFamily="34" charset="0"/>
              </a:rPr>
              <a:t> Applied Semantics (AdSense and AdWords) - 102m</a:t>
            </a:r>
          </a:p>
          <a:p>
            <a:pPr lvl="0" defTabSz="457200" fontAlgn="ctr">
              <a:spcBef>
                <a:spcPts val="1000"/>
              </a:spcBef>
              <a:buClr>
                <a:srgbClr val="90C226"/>
              </a:buClr>
              <a:buSzPct val="80000"/>
            </a:pPr>
            <a:r>
              <a:rPr lang="en-US" sz="2000" b="1" dirty="0" smtClean="0">
                <a:latin typeface="Calibri" panose="020F0502020204030204" pitchFamily="34" charset="0"/>
              </a:rPr>
              <a:t>October </a:t>
            </a:r>
            <a:r>
              <a:rPr lang="en-US" sz="2000" b="1" dirty="0">
                <a:latin typeface="Calibri" panose="020F0502020204030204" pitchFamily="34" charset="0"/>
              </a:rPr>
              <a:t>2004: </a:t>
            </a:r>
            <a:r>
              <a:rPr lang="en-US" sz="2000" dirty="0">
                <a:latin typeface="Calibri" panose="020F0502020204030204" pitchFamily="34" charset="0"/>
              </a:rPr>
              <a:t>Keyhole Corp. (Google Maps/ Google Earth) </a:t>
            </a:r>
          </a:p>
          <a:p>
            <a:pPr lvl="0" defTabSz="457200" fontAlgn="ctr">
              <a:spcBef>
                <a:spcPts val="1000"/>
              </a:spcBef>
              <a:buClr>
                <a:srgbClr val="90C226"/>
              </a:buClr>
              <a:buSzPct val="80000"/>
            </a:pPr>
            <a:r>
              <a:rPr lang="en-US" sz="2000" b="1" dirty="0" smtClean="0">
                <a:latin typeface="Calibri" panose="020F0502020204030204" pitchFamily="34" charset="0"/>
              </a:rPr>
              <a:t>August </a:t>
            </a:r>
            <a:r>
              <a:rPr lang="en-US" sz="2000" b="1" dirty="0">
                <a:latin typeface="Calibri" panose="020F0502020204030204" pitchFamily="34" charset="0"/>
              </a:rPr>
              <a:t>2005: </a:t>
            </a:r>
            <a:r>
              <a:rPr lang="en-US" sz="2000" dirty="0">
                <a:latin typeface="Calibri" panose="020F0502020204030204" pitchFamily="34" charset="0"/>
              </a:rPr>
              <a:t>Android 50m </a:t>
            </a:r>
            <a:r>
              <a:rPr lang="mr-IN" sz="2000" dirty="0">
                <a:latin typeface="Calibri" panose="020F0502020204030204" pitchFamily="34" charset="0"/>
              </a:rPr>
              <a:t>–</a:t>
            </a:r>
            <a:r>
              <a:rPr lang="en-US" sz="2000" dirty="0">
                <a:latin typeface="Calibri" panose="020F0502020204030204" pitchFamily="34" charset="0"/>
              </a:rPr>
              <a:t> Mobile Software</a:t>
            </a:r>
          </a:p>
          <a:p>
            <a:pPr lvl="0" defTabSz="457200" fontAlgn="ctr">
              <a:spcBef>
                <a:spcPts val="1000"/>
              </a:spcBef>
              <a:buClr>
                <a:srgbClr val="90C226"/>
              </a:buClr>
              <a:buSzPct val="80000"/>
            </a:pPr>
            <a:r>
              <a:rPr lang="en-US" sz="2000" b="1" dirty="0" smtClean="0">
                <a:latin typeface="Calibri" panose="020F0502020204030204" pitchFamily="34" charset="0"/>
              </a:rPr>
              <a:t>October </a:t>
            </a:r>
            <a:r>
              <a:rPr lang="en-US" sz="2000" b="1" dirty="0">
                <a:latin typeface="Calibri" panose="020F0502020204030204" pitchFamily="34" charset="0"/>
              </a:rPr>
              <a:t>2006: </a:t>
            </a:r>
            <a:r>
              <a:rPr lang="en-US" sz="2000" dirty="0" smtClean="0">
                <a:latin typeface="Calibri" panose="020F0502020204030204" pitchFamily="34" charset="0"/>
              </a:rPr>
              <a:t>YouTube </a:t>
            </a:r>
            <a:r>
              <a:rPr lang="en-US" sz="2000" dirty="0">
                <a:latin typeface="Calibri" panose="020F0502020204030204" pitchFamily="34" charset="0"/>
              </a:rPr>
              <a:t>- 1.65B </a:t>
            </a:r>
            <a:r>
              <a:rPr lang="mr-IN" sz="2000" dirty="0">
                <a:latin typeface="Calibri" panose="020F0502020204030204" pitchFamily="34" charset="0"/>
              </a:rPr>
              <a:t>–</a:t>
            </a:r>
            <a:r>
              <a:rPr lang="en-US" sz="2000" dirty="0">
                <a:latin typeface="Calibri" panose="020F0502020204030204" pitchFamily="34" charset="0"/>
              </a:rPr>
              <a:t> Video sharing</a:t>
            </a:r>
          </a:p>
          <a:p>
            <a:pPr lvl="0" defTabSz="457200" fontAlgn="ctr">
              <a:spcBef>
                <a:spcPts val="1000"/>
              </a:spcBef>
              <a:buClr>
                <a:srgbClr val="90C226"/>
              </a:buClr>
              <a:buSzPct val="80000"/>
            </a:pPr>
            <a:r>
              <a:rPr lang="en-US" sz="2000" b="1" dirty="0" smtClean="0">
                <a:latin typeface="Calibri" panose="020F0502020204030204" pitchFamily="34" charset="0"/>
              </a:rPr>
              <a:t>April </a:t>
            </a:r>
            <a:r>
              <a:rPr lang="en-US" sz="2000" b="1" dirty="0">
                <a:latin typeface="Calibri" panose="020F0502020204030204" pitchFamily="34" charset="0"/>
              </a:rPr>
              <a:t>2007: </a:t>
            </a:r>
            <a:r>
              <a:rPr lang="en-US" sz="2000" dirty="0">
                <a:latin typeface="Calibri" panose="020F0502020204030204" pitchFamily="34" charset="0"/>
              </a:rPr>
              <a:t>Double Click - 3.1B </a:t>
            </a:r>
            <a:r>
              <a:rPr lang="mr-IN" sz="2000" dirty="0">
                <a:latin typeface="Calibri" panose="020F0502020204030204" pitchFamily="34" charset="0"/>
              </a:rPr>
              <a:t>–</a:t>
            </a:r>
            <a:r>
              <a:rPr lang="en-US" sz="2000" dirty="0">
                <a:latin typeface="Calibri" panose="020F0502020204030204" pitchFamily="34" charset="0"/>
              </a:rPr>
              <a:t> Online Advertising</a:t>
            </a:r>
          </a:p>
          <a:p>
            <a:pPr lvl="0" defTabSz="457200" fontAlgn="ctr">
              <a:spcBef>
                <a:spcPts val="1000"/>
              </a:spcBef>
              <a:buClr>
                <a:srgbClr val="90C226"/>
              </a:buClr>
              <a:buSzPct val="80000"/>
            </a:pPr>
            <a:r>
              <a:rPr lang="en-US" sz="2000" b="1" dirty="0" smtClean="0">
                <a:latin typeface="Calibri" panose="020F0502020204030204" pitchFamily="34" charset="0"/>
              </a:rPr>
              <a:t>November </a:t>
            </a:r>
            <a:r>
              <a:rPr lang="en-US" sz="2000" b="1" dirty="0">
                <a:latin typeface="Calibri" panose="020F0502020204030204" pitchFamily="34" charset="0"/>
              </a:rPr>
              <a:t>2009: </a:t>
            </a:r>
            <a:r>
              <a:rPr lang="en-US" sz="2000" dirty="0">
                <a:latin typeface="Calibri" panose="020F0502020204030204" pitchFamily="34" charset="0"/>
              </a:rPr>
              <a:t>AdMob - 750m </a:t>
            </a:r>
            <a:r>
              <a:rPr lang="mr-IN" sz="2000" dirty="0">
                <a:latin typeface="Calibri" panose="020F0502020204030204" pitchFamily="34" charset="0"/>
              </a:rPr>
              <a:t>–</a:t>
            </a:r>
            <a:r>
              <a:rPr lang="en-US" sz="2000" dirty="0">
                <a:latin typeface="Calibri" panose="020F0502020204030204" pitchFamily="34" charset="0"/>
              </a:rPr>
              <a:t> Mobile Advertising</a:t>
            </a:r>
          </a:p>
          <a:p>
            <a:pPr lvl="0" defTabSz="457200" fontAlgn="ctr">
              <a:spcBef>
                <a:spcPts val="1000"/>
              </a:spcBef>
              <a:buClr>
                <a:srgbClr val="90C226"/>
              </a:buClr>
              <a:buSzPct val="80000"/>
            </a:pPr>
            <a:r>
              <a:rPr lang="en-US" sz="2000" b="1" dirty="0" smtClean="0">
                <a:latin typeface="Calibri" panose="020F0502020204030204" pitchFamily="34" charset="0"/>
              </a:rPr>
              <a:t>August </a:t>
            </a:r>
            <a:r>
              <a:rPr lang="en-US" sz="2000" b="1" dirty="0">
                <a:latin typeface="Calibri" panose="020F0502020204030204" pitchFamily="34" charset="0"/>
              </a:rPr>
              <a:t>2011: </a:t>
            </a:r>
            <a:r>
              <a:rPr lang="en-US" sz="2000" dirty="0">
                <a:latin typeface="Calibri" panose="020F0502020204030204" pitchFamily="34" charset="0"/>
              </a:rPr>
              <a:t>Motorola 12.5B </a:t>
            </a:r>
            <a:r>
              <a:rPr lang="mr-IN" sz="2000" dirty="0">
                <a:latin typeface="Calibri" panose="020F0502020204030204" pitchFamily="34" charset="0"/>
              </a:rPr>
              <a:t>–</a:t>
            </a:r>
            <a:r>
              <a:rPr lang="en-US" sz="2000" dirty="0">
                <a:latin typeface="Calibri" panose="020F0502020204030204" pitchFamily="34" charset="0"/>
              </a:rPr>
              <a:t> Mobile Device Manufacturer</a:t>
            </a:r>
          </a:p>
          <a:p>
            <a:pPr lvl="0" defTabSz="457200" fontAlgn="ctr">
              <a:spcBef>
                <a:spcPts val="1000"/>
              </a:spcBef>
              <a:buClr>
                <a:srgbClr val="90C226"/>
              </a:buClr>
              <a:buSzPct val="80000"/>
            </a:pPr>
            <a:r>
              <a:rPr lang="en-US" sz="2000" b="1" dirty="0" smtClean="0">
                <a:latin typeface="Calibri" panose="020F0502020204030204" pitchFamily="34" charset="0"/>
              </a:rPr>
              <a:t>September </a:t>
            </a:r>
            <a:r>
              <a:rPr lang="en-US" sz="2000" b="1" dirty="0">
                <a:latin typeface="Calibri" panose="020F0502020204030204" pitchFamily="34" charset="0"/>
              </a:rPr>
              <a:t>2011:</a:t>
            </a:r>
            <a:r>
              <a:rPr lang="en-US" sz="2000" dirty="0">
                <a:latin typeface="Calibri" panose="020F0502020204030204" pitchFamily="34" charset="0"/>
              </a:rPr>
              <a:t> Zagat 151m </a:t>
            </a:r>
            <a:r>
              <a:rPr lang="mr-IN" sz="2000" dirty="0">
                <a:latin typeface="Calibri" panose="020F0502020204030204" pitchFamily="34" charset="0"/>
              </a:rPr>
              <a:t>–</a:t>
            </a:r>
            <a:r>
              <a:rPr lang="en-US" sz="2000" dirty="0">
                <a:latin typeface="Calibri" panose="020F0502020204030204" pitchFamily="34" charset="0"/>
              </a:rPr>
              <a:t> Restaurant reviews</a:t>
            </a:r>
          </a:p>
          <a:p>
            <a:pPr lvl="0" defTabSz="457200" fontAlgn="ctr">
              <a:spcBef>
                <a:spcPts val="1000"/>
              </a:spcBef>
              <a:buClr>
                <a:srgbClr val="90C226"/>
              </a:buClr>
              <a:buSzPct val="80000"/>
            </a:pPr>
            <a:r>
              <a:rPr lang="en-US" sz="2000" b="1" dirty="0" smtClean="0">
                <a:latin typeface="Calibri" panose="020F0502020204030204" pitchFamily="34" charset="0"/>
              </a:rPr>
              <a:t>March </a:t>
            </a:r>
            <a:r>
              <a:rPr lang="en-US" sz="2000" b="1" dirty="0">
                <a:latin typeface="Calibri" panose="020F0502020204030204" pitchFamily="34" charset="0"/>
              </a:rPr>
              <a:t>2013: </a:t>
            </a:r>
            <a:r>
              <a:rPr lang="en-US" sz="2000" dirty="0">
                <a:latin typeface="Calibri" panose="020F0502020204030204" pitchFamily="34" charset="0"/>
              </a:rPr>
              <a:t>DNNresearch Inc. 5m </a:t>
            </a:r>
            <a:r>
              <a:rPr lang="mr-IN" sz="2000" dirty="0">
                <a:latin typeface="Calibri" panose="020F0502020204030204" pitchFamily="34" charset="0"/>
              </a:rPr>
              <a:t>–</a:t>
            </a:r>
            <a:r>
              <a:rPr lang="en-US" sz="2000" dirty="0">
                <a:latin typeface="Calibri" panose="020F0502020204030204" pitchFamily="34" charset="0"/>
              </a:rPr>
              <a:t> Neural Networks</a:t>
            </a:r>
          </a:p>
          <a:p>
            <a:pPr lvl="0" defTabSz="457200" fontAlgn="ctr">
              <a:spcBef>
                <a:spcPts val="1000"/>
              </a:spcBef>
              <a:buClr>
                <a:srgbClr val="90C226"/>
              </a:buClr>
              <a:buSzPct val="80000"/>
            </a:pPr>
            <a:r>
              <a:rPr lang="en-US" sz="2000" b="1" dirty="0" smtClean="0">
                <a:latin typeface="Calibri" panose="020F0502020204030204" pitchFamily="34" charset="0"/>
              </a:rPr>
              <a:t>May </a:t>
            </a:r>
            <a:r>
              <a:rPr lang="en-US" sz="2000" b="1" dirty="0">
                <a:latin typeface="Calibri" panose="020F0502020204030204" pitchFamily="34" charset="0"/>
              </a:rPr>
              <a:t>2013: </a:t>
            </a:r>
            <a:r>
              <a:rPr lang="en-US" sz="2000" dirty="0">
                <a:latin typeface="Calibri" panose="020F0502020204030204" pitchFamily="34" charset="0"/>
              </a:rPr>
              <a:t>Makani Power 30m </a:t>
            </a:r>
            <a:r>
              <a:rPr lang="mr-IN" sz="2000" dirty="0">
                <a:latin typeface="Calibri" panose="020F0502020204030204" pitchFamily="34" charset="0"/>
              </a:rPr>
              <a:t>–</a:t>
            </a:r>
            <a:r>
              <a:rPr lang="en-US" sz="2000" dirty="0">
                <a:latin typeface="Calibri" panose="020F0502020204030204" pitchFamily="34" charset="0"/>
              </a:rPr>
              <a:t> Clean Energy</a:t>
            </a:r>
          </a:p>
          <a:p>
            <a:pPr lvl="0" defTabSz="457200" fontAlgn="ctr">
              <a:spcBef>
                <a:spcPts val="1000"/>
              </a:spcBef>
              <a:buClr>
                <a:srgbClr val="90C226"/>
              </a:buClr>
              <a:buSzPct val="80000"/>
            </a:pPr>
            <a:r>
              <a:rPr lang="en-US" sz="2000" dirty="0">
                <a:solidFill>
                  <a:prstClr val="black">
                    <a:lumMod val="75000"/>
                    <a:lumOff val="25000"/>
                  </a:prstClr>
                </a:solidFill>
                <a:latin typeface="Calibri" panose="020F0502020204030204" pitchFamily="34" charset="0"/>
              </a:rPr>
              <a:t> </a:t>
            </a:r>
          </a:p>
        </p:txBody>
      </p:sp>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066183" y="-70168"/>
            <a:ext cx="2760740" cy="276074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276377" y="942489"/>
            <a:ext cx="2154467" cy="215446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8642447" y="1572846"/>
            <a:ext cx="3922578" cy="2049547"/>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7609308" y="1921686"/>
            <a:ext cx="2537810" cy="253781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8343012" y="3182824"/>
            <a:ext cx="3556000" cy="203200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550025" y="4213115"/>
            <a:ext cx="4184844" cy="1626858"/>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10237209" y="4946790"/>
            <a:ext cx="1336166" cy="1336166"/>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8777069" y="5602127"/>
            <a:ext cx="1080655" cy="1080655"/>
          </a:xfrm>
          <a:prstGeom prst="rect">
            <a:avLst/>
          </a:prstGeom>
        </p:spPr>
      </p:pic>
    </p:spTree>
    <p:extLst>
      <p:ext uri="{BB962C8B-B14F-4D97-AF65-F5344CB8AC3E}">
        <p14:creationId xmlns:p14="http://schemas.microsoft.com/office/powerpoint/2010/main" xmlns="" val="90077246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27057"/>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
        <p:nvSpPr>
          <p:cNvPr id="7" name="TextBox 6"/>
          <p:cNvSpPr txBox="1"/>
          <p:nvPr/>
        </p:nvSpPr>
        <p:spPr>
          <a:xfrm>
            <a:off x="1221543" y="2824596"/>
            <a:ext cx="9748915" cy="1015663"/>
          </a:xfrm>
          <a:prstGeom prst="rect">
            <a:avLst/>
          </a:prstGeom>
          <a:noFill/>
        </p:spPr>
        <p:txBody>
          <a:bodyPr wrap="square" rtlCol="0">
            <a:spAutoFit/>
          </a:bodyPr>
          <a:lstStyle/>
          <a:p>
            <a:endParaRPr lang="en-US" sz="6000" b="1" dirty="0">
              <a:solidFill>
                <a:srgbClr val="C00000"/>
              </a:solidFill>
            </a:endParaRPr>
          </a:p>
        </p:txBody>
      </p:sp>
      <p:sp>
        <p:nvSpPr>
          <p:cNvPr id="5" name="TextBox 4"/>
          <p:cNvSpPr txBox="1"/>
          <p:nvPr/>
        </p:nvSpPr>
        <p:spPr>
          <a:xfrm>
            <a:off x="114300" y="141357"/>
            <a:ext cx="5384800" cy="707886"/>
          </a:xfrm>
          <a:prstGeom prst="rect">
            <a:avLst/>
          </a:prstGeom>
          <a:noFill/>
        </p:spPr>
        <p:txBody>
          <a:bodyPr wrap="square" rtlCol="0">
            <a:spAutoFit/>
          </a:bodyPr>
          <a:lstStyle/>
          <a:p>
            <a:r>
              <a:rPr lang="en-US" sz="4000" dirty="0">
                <a:solidFill>
                  <a:schemeClr val="bg1"/>
                </a:solidFill>
              </a:rPr>
              <a:t>Key Acquisitions</a:t>
            </a:r>
          </a:p>
        </p:txBody>
      </p:sp>
      <p:sp>
        <p:nvSpPr>
          <p:cNvPr id="9" name="TextBox 8"/>
          <p:cNvSpPr txBox="1"/>
          <p:nvPr/>
        </p:nvSpPr>
        <p:spPr>
          <a:xfrm>
            <a:off x="361507" y="1552353"/>
            <a:ext cx="184731" cy="369332"/>
          </a:xfrm>
          <a:prstGeom prst="rect">
            <a:avLst/>
          </a:prstGeom>
          <a:noFill/>
        </p:spPr>
        <p:txBody>
          <a:bodyPr wrap="none" rtlCol="0">
            <a:spAutoFit/>
          </a:bodyPr>
          <a:lstStyle/>
          <a:p>
            <a:endParaRPr lang="en-US" dirty="0"/>
          </a:p>
        </p:txBody>
      </p:sp>
      <p:sp>
        <p:nvSpPr>
          <p:cNvPr id="10" name="Rectangle 9"/>
          <p:cNvSpPr/>
          <p:nvPr/>
        </p:nvSpPr>
        <p:spPr>
          <a:xfrm>
            <a:off x="361507" y="1254643"/>
            <a:ext cx="7764994" cy="3888244"/>
          </a:xfrm>
          <a:prstGeom prst="rect">
            <a:avLst/>
          </a:prstGeom>
        </p:spPr>
        <p:txBody>
          <a:bodyPr wrap="square">
            <a:spAutoFit/>
          </a:bodyPr>
          <a:lstStyle/>
          <a:p>
            <a:pPr lvl="0" defTabSz="457200" fontAlgn="ctr">
              <a:spcBef>
                <a:spcPts val="1000"/>
              </a:spcBef>
              <a:buClr>
                <a:srgbClr val="90C226"/>
              </a:buClr>
              <a:buSzPct val="80000"/>
            </a:pPr>
            <a:r>
              <a:rPr lang="en-US" sz="2000" b="1" dirty="0">
                <a:solidFill>
                  <a:prstClr val="black">
                    <a:lumMod val="75000"/>
                    <a:lumOff val="25000"/>
                  </a:prstClr>
                </a:solidFill>
                <a:latin typeface="Calibri" panose="020F0502020204030204" pitchFamily="34" charset="0"/>
              </a:rPr>
              <a:t> June </a:t>
            </a:r>
            <a:r>
              <a:rPr lang="en-US" sz="2000" b="1" dirty="0" smtClean="0">
                <a:solidFill>
                  <a:prstClr val="black">
                    <a:lumMod val="75000"/>
                    <a:lumOff val="25000"/>
                  </a:prstClr>
                </a:solidFill>
                <a:latin typeface="Calibri" panose="020F0502020204030204" pitchFamily="34" charset="0"/>
              </a:rPr>
              <a:t>2013: </a:t>
            </a:r>
            <a:r>
              <a:rPr lang="en-US" sz="2000" dirty="0" smtClean="0">
                <a:solidFill>
                  <a:prstClr val="black">
                    <a:lumMod val="75000"/>
                    <a:lumOff val="25000"/>
                  </a:prstClr>
                </a:solidFill>
                <a:latin typeface="Calibri" panose="020F0502020204030204" pitchFamily="34" charset="0"/>
              </a:rPr>
              <a:t>Waze </a:t>
            </a:r>
            <a:r>
              <a:rPr lang="en-CA" sz="2000" dirty="0">
                <a:solidFill>
                  <a:prstClr val="black">
                    <a:lumMod val="75000"/>
                    <a:lumOff val="25000"/>
                  </a:prstClr>
                </a:solidFill>
                <a:latin typeface="Calibri" panose="020F0502020204030204" pitchFamily="34" charset="0"/>
              </a:rPr>
              <a:t>966m </a:t>
            </a:r>
            <a:r>
              <a:rPr lang="mr-IN" sz="2000" dirty="0">
                <a:solidFill>
                  <a:prstClr val="black">
                    <a:lumMod val="75000"/>
                    <a:lumOff val="25000"/>
                  </a:prstClr>
                </a:solidFill>
                <a:latin typeface="Calibri" panose="020F0502020204030204" pitchFamily="34" charset="0"/>
              </a:rPr>
              <a:t>–</a:t>
            </a:r>
            <a:r>
              <a:rPr lang="en-CA" sz="2000" dirty="0">
                <a:solidFill>
                  <a:prstClr val="black">
                    <a:lumMod val="75000"/>
                    <a:lumOff val="25000"/>
                  </a:prstClr>
                </a:solidFill>
                <a:latin typeface="Calibri" panose="020F0502020204030204" pitchFamily="34" charset="0"/>
              </a:rPr>
              <a:t>Navigation Software</a:t>
            </a:r>
            <a:endParaRPr lang="en-US" sz="2000" dirty="0">
              <a:solidFill>
                <a:prstClr val="black">
                  <a:lumMod val="75000"/>
                  <a:lumOff val="25000"/>
                </a:prstClr>
              </a:solidFill>
              <a:latin typeface="Calibri" panose="020F0502020204030204" pitchFamily="34" charset="0"/>
            </a:endParaRPr>
          </a:p>
          <a:p>
            <a:pPr lvl="0" defTabSz="457200" fontAlgn="ctr">
              <a:spcBef>
                <a:spcPts val="1000"/>
              </a:spcBef>
              <a:buClr>
                <a:srgbClr val="90C226"/>
              </a:buClr>
              <a:buSzPct val="80000"/>
            </a:pPr>
            <a:r>
              <a:rPr lang="en-US" sz="2000" b="1" dirty="0">
                <a:solidFill>
                  <a:prstClr val="black">
                    <a:lumMod val="75000"/>
                    <a:lumOff val="25000"/>
                  </a:prstClr>
                </a:solidFill>
                <a:latin typeface="Calibri" panose="020F0502020204030204" pitchFamily="34" charset="0"/>
              </a:rPr>
              <a:t> December 2013:</a:t>
            </a:r>
            <a:r>
              <a:rPr lang="en-US" sz="2000" dirty="0">
                <a:solidFill>
                  <a:prstClr val="black">
                    <a:lumMod val="75000"/>
                    <a:lumOff val="25000"/>
                  </a:prstClr>
                </a:solidFill>
                <a:latin typeface="Calibri" panose="020F0502020204030204" pitchFamily="34" charset="0"/>
              </a:rPr>
              <a:t> Boston Dynamics </a:t>
            </a:r>
            <a:r>
              <a:rPr lang="en-CA" sz="2000" dirty="0">
                <a:solidFill>
                  <a:prstClr val="black">
                    <a:lumMod val="75000"/>
                    <a:lumOff val="25000"/>
                  </a:prstClr>
                </a:solidFill>
                <a:latin typeface="Calibri" panose="020F0502020204030204" pitchFamily="34" charset="0"/>
              </a:rPr>
              <a:t>500m - Robotics</a:t>
            </a:r>
            <a:endParaRPr lang="en-US" sz="2000" dirty="0">
              <a:solidFill>
                <a:prstClr val="black">
                  <a:lumMod val="75000"/>
                  <a:lumOff val="25000"/>
                </a:prstClr>
              </a:solidFill>
              <a:latin typeface="Calibri" panose="020F0502020204030204" pitchFamily="34" charset="0"/>
            </a:endParaRPr>
          </a:p>
          <a:p>
            <a:pPr lvl="0" defTabSz="457200" fontAlgn="ctr">
              <a:spcBef>
                <a:spcPts val="1000"/>
              </a:spcBef>
              <a:buClr>
                <a:srgbClr val="90C226"/>
              </a:buClr>
              <a:buSzPct val="80000"/>
            </a:pPr>
            <a:r>
              <a:rPr lang="en-US" sz="2000" b="1" dirty="0">
                <a:solidFill>
                  <a:prstClr val="black">
                    <a:lumMod val="75000"/>
                    <a:lumOff val="25000"/>
                  </a:prstClr>
                </a:solidFill>
                <a:latin typeface="Calibri" panose="020F0502020204030204" pitchFamily="34" charset="0"/>
              </a:rPr>
              <a:t> January 2014: </a:t>
            </a:r>
            <a:r>
              <a:rPr lang="en-US" sz="2000" dirty="0">
                <a:solidFill>
                  <a:prstClr val="black">
                    <a:lumMod val="75000"/>
                    <a:lumOff val="25000"/>
                  </a:prstClr>
                </a:solidFill>
                <a:latin typeface="Calibri" panose="020F0502020204030204" pitchFamily="34" charset="0"/>
              </a:rPr>
              <a:t>DeepMind Technologies 650m </a:t>
            </a:r>
            <a:r>
              <a:rPr lang="mr-IN" sz="2000" dirty="0">
                <a:solidFill>
                  <a:prstClr val="black">
                    <a:lumMod val="75000"/>
                    <a:lumOff val="25000"/>
                  </a:prstClr>
                </a:solidFill>
                <a:latin typeface="Calibri" panose="020F0502020204030204" pitchFamily="34" charset="0"/>
              </a:rPr>
              <a:t>–</a:t>
            </a:r>
            <a:r>
              <a:rPr lang="en-US" sz="2000" dirty="0">
                <a:solidFill>
                  <a:prstClr val="black">
                    <a:lumMod val="75000"/>
                    <a:lumOff val="25000"/>
                  </a:prstClr>
                </a:solidFill>
                <a:latin typeface="Calibri" panose="020F0502020204030204" pitchFamily="34" charset="0"/>
              </a:rPr>
              <a:t> Artificial Intelligence </a:t>
            </a:r>
          </a:p>
          <a:p>
            <a:pPr lvl="0" defTabSz="457200" fontAlgn="ctr">
              <a:spcBef>
                <a:spcPts val="1000"/>
              </a:spcBef>
              <a:buClr>
                <a:srgbClr val="90C226"/>
              </a:buClr>
              <a:buSzPct val="80000"/>
            </a:pPr>
            <a:r>
              <a:rPr lang="en-US" sz="2000" dirty="0">
                <a:solidFill>
                  <a:prstClr val="black">
                    <a:lumMod val="75000"/>
                    <a:lumOff val="25000"/>
                  </a:prstClr>
                </a:solidFill>
                <a:latin typeface="Calibri" panose="020F0502020204030204" pitchFamily="34" charset="0"/>
              </a:rPr>
              <a:t> </a:t>
            </a:r>
            <a:r>
              <a:rPr lang="en-US" sz="2000" b="1" dirty="0">
                <a:solidFill>
                  <a:prstClr val="black">
                    <a:lumMod val="75000"/>
                    <a:lumOff val="25000"/>
                  </a:prstClr>
                </a:solidFill>
                <a:latin typeface="Calibri" panose="020F0502020204030204" pitchFamily="34" charset="0"/>
              </a:rPr>
              <a:t>February 2014: </a:t>
            </a:r>
            <a:r>
              <a:rPr lang="en-US" sz="2000" dirty="0">
                <a:solidFill>
                  <a:prstClr val="black">
                    <a:lumMod val="75000"/>
                    <a:lumOff val="25000"/>
                  </a:prstClr>
                </a:solidFill>
                <a:latin typeface="Calibri" panose="020F0502020204030204" pitchFamily="34" charset="0"/>
              </a:rPr>
              <a:t>Nest 3.2B </a:t>
            </a:r>
            <a:r>
              <a:rPr lang="mr-IN" sz="2000" dirty="0">
                <a:solidFill>
                  <a:prstClr val="black">
                    <a:lumMod val="75000"/>
                    <a:lumOff val="25000"/>
                  </a:prstClr>
                </a:solidFill>
                <a:latin typeface="Calibri" panose="020F0502020204030204" pitchFamily="34" charset="0"/>
              </a:rPr>
              <a:t>–</a:t>
            </a:r>
            <a:r>
              <a:rPr lang="en-US" sz="2000" dirty="0">
                <a:solidFill>
                  <a:prstClr val="black">
                    <a:lumMod val="75000"/>
                    <a:lumOff val="25000"/>
                  </a:prstClr>
                </a:solidFill>
                <a:latin typeface="Calibri" panose="020F0502020204030204" pitchFamily="34" charset="0"/>
              </a:rPr>
              <a:t> Home Automation</a:t>
            </a:r>
          </a:p>
          <a:p>
            <a:pPr lvl="0" defTabSz="457200" fontAlgn="ctr">
              <a:spcBef>
                <a:spcPts val="1000"/>
              </a:spcBef>
              <a:buClr>
                <a:srgbClr val="90C226"/>
              </a:buClr>
              <a:buSzPct val="80000"/>
            </a:pPr>
            <a:r>
              <a:rPr lang="en-US" sz="2000" b="1" dirty="0">
                <a:solidFill>
                  <a:prstClr val="black">
                    <a:lumMod val="75000"/>
                    <a:lumOff val="25000"/>
                  </a:prstClr>
                </a:solidFill>
                <a:latin typeface="Calibri" panose="020F0502020204030204" pitchFamily="34" charset="0"/>
              </a:rPr>
              <a:t> April 2014: </a:t>
            </a:r>
            <a:r>
              <a:rPr lang="en-US" sz="2000" dirty="0">
                <a:solidFill>
                  <a:prstClr val="black">
                    <a:lumMod val="75000"/>
                    <a:lumOff val="25000"/>
                  </a:prstClr>
                </a:solidFill>
                <a:latin typeface="Calibri" panose="020F0502020204030204" pitchFamily="34" charset="0"/>
              </a:rPr>
              <a:t>Titan Aerospace 60m </a:t>
            </a:r>
            <a:r>
              <a:rPr lang="mr-IN" sz="2000" dirty="0">
                <a:solidFill>
                  <a:prstClr val="black">
                    <a:lumMod val="75000"/>
                    <a:lumOff val="25000"/>
                  </a:prstClr>
                </a:solidFill>
                <a:latin typeface="Calibri" panose="020F0502020204030204" pitchFamily="34" charset="0"/>
              </a:rPr>
              <a:t>–</a:t>
            </a:r>
            <a:r>
              <a:rPr lang="en-US" sz="2000" dirty="0">
                <a:solidFill>
                  <a:prstClr val="black">
                    <a:lumMod val="75000"/>
                    <a:lumOff val="25000"/>
                  </a:prstClr>
                </a:solidFill>
                <a:latin typeface="Calibri" panose="020F0502020204030204" pitchFamily="34" charset="0"/>
              </a:rPr>
              <a:t> Drones and UAVS</a:t>
            </a:r>
          </a:p>
          <a:p>
            <a:pPr lvl="0" defTabSz="457200" fontAlgn="ctr">
              <a:spcBef>
                <a:spcPts val="1000"/>
              </a:spcBef>
              <a:buClr>
                <a:srgbClr val="90C226"/>
              </a:buClr>
              <a:buSzPct val="80000"/>
            </a:pPr>
            <a:r>
              <a:rPr lang="en-US" sz="2000" dirty="0">
                <a:solidFill>
                  <a:prstClr val="black">
                    <a:lumMod val="75000"/>
                    <a:lumOff val="25000"/>
                  </a:prstClr>
                </a:solidFill>
                <a:latin typeface="Calibri" panose="020F0502020204030204" pitchFamily="34" charset="0"/>
              </a:rPr>
              <a:t> </a:t>
            </a:r>
            <a:r>
              <a:rPr lang="en-US" sz="2000" b="1" dirty="0">
                <a:solidFill>
                  <a:prstClr val="black">
                    <a:lumMod val="75000"/>
                    <a:lumOff val="25000"/>
                  </a:prstClr>
                </a:solidFill>
                <a:latin typeface="Calibri" panose="020F0502020204030204" pitchFamily="34" charset="0"/>
              </a:rPr>
              <a:t>June 2014: </a:t>
            </a:r>
            <a:r>
              <a:rPr lang="en-US" sz="2000" dirty="0">
                <a:solidFill>
                  <a:prstClr val="black">
                    <a:lumMod val="75000"/>
                    <a:lumOff val="25000"/>
                  </a:prstClr>
                </a:solidFill>
                <a:latin typeface="Calibri" panose="020F0502020204030204" pitchFamily="34" charset="0"/>
              </a:rPr>
              <a:t>Skybox Imaging </a:t>
            </a:r>
            <a:r>
              <a:rPr lang="mr-IN" sz="2000" dirty="0">
                <a:solidFill>
                  <a:prstClr val="black">
                    <a:lumMod val="75000"/>
                    <a:lumOff val="25000"/>
                  </a:prstClr>
                </a:solidFill>
                <a:latin typeface="Calibri" panose="020F0502020204030204" pitchFamily="34" charset="0"/>
              </a:rPr>
              <a:t>–</a:t>
            </a:r>
            <a:r>
              <a:rPr lang="en-US" sz="2000" dirty="0">
                <a:solidFill>
                  <a:prstClr val="black">
                    <a:lumMod val="75000"/>
                    <a:lumOff val="25000"/>
                  </a:prstClr>
                </a:solidFill>
                <a:latin typeface="Calibri" panose="020F0502020204030204" pitchFamily="34" charset="0"/>
              </a:rPr>
              <a:t> 500m - Satellite</a:t>
            </a:r>
          </a:p>
          <a:p>
            <a:pPr lvl="0" defTabSz="457200" fontAlgn="ctr">
              <a:spcBef>
                <a:spcPts val="1000"/>
              </a:spcBef>
              <a:buClr>
                <a:srgbClr val="90C226"/>
              </a:buClr>
              <a:buSzPct val="80000"/>
            </a:pPr>
            <a:r>
              <a:rPr lang="en-US" sz="2000" b="1" dirty="0">
                <a:solidFill>
                  <a:prstClr val="black">
                    <a:lumMod val="75000"/>
                    <a:lumOff val="25000"/>
                  </a:prstClr>
                </a:solidFill>
                <a:latin typeface="Calibri" panose="020F0502020204030204" pitchFamily="34" charset="0"/>
              </a:rPr>
              <a:t> July 2014: </a:t>
            </a:r>
            <a:r>
              <a:rPr lang="en-US" sz="2000" dirty="0">
                <a:solidFill>
                  <a:prstClr val="black">
                    <a:lumMod val="75000"/>
                    <a:lumOff val="25000"/>
                  </a:prstClr>
                </a:solidFill>
                <a:latin typeface="Calibri" panose="020F0502020204030204" pitchFamily="34" charset="0"/>
              </a:rPr>
              <a:t>Dropcam </a:t>
            </a:r>
            <a:r>
              <a:rPr lang="mr-IN" sz="2000" dirty="0">
                <a:solidFill>
                  <a:prstClr val="black">
                    <a:lumMod val="75000"/>
                    <a:lumOff val="25000"/>
                  </a:prstClr>
                </a:solidFill>
                <a:latin typeface="Calibri" panose="020F0502020204030204" pitchFamily="34" charset="0"/>
              </a:rPr>
              <a:t>–</a:t>
            </a:r>
            <a:r>
              <a:rPr lang="en-US" sz="2000" dirty="0">
                <a:solidFill>
                  <a:prstClr val="black">
                    <a:lumMod val="75000"/>
                    <a:lumOff val="25000"/>
                  </a:prstClr>
                </a:solidFill>
                <a:latin typeface="Calibri" panose="020F0502020204030204" pitchFamily="34" charset="0"/>
              </a:rPr>
              <a:t> 517m </a:t>
            </a:r>
            <a:r>
              <a:rPr lang="mr-IN" sz="2000" dirty="0">
                <a:solidFill>
                  <a:prstClr val="black">
                    <a:lumMod val="75000"/>
                    <a:lumOff val="25000"/>
                  </a:prstClr>
                </a:solidFill>
                <a:latin typeface="Calibri" panose="020F0502020204030204" pitchFamily="34" charset="0"/>
              </a:rPr>
              <a:t>–</a:t>
            </a:r>
            <a:r>
              <a:rPr lang="en-US" sz="2000" dirty="0">
                <a:solidFill>
                  <a:prstClr val="black">
                    <a:lumMod val="75000"/>
                    <a:lumOff val="25000"/>
                  </a:prstClr>
                </a:solidFill>
                <a:latin typeface="Calibri" panose="020F0502020204030204" pitchFamily="34" charset="0"/>
              </a:rPr>
              <a:t> Home </a:t>
            </a:r>
            <a:r>
              <a:rPr lang="en-US" sz="2000" dirty="0" smtClean="0">
                <a:solidFill>
                  <a:prstClr val="black">
                    <a:lumMod val="75000"/>
                    <a:lumOff val="25000"/>
                  </a:prstClr>
                </a:solidFill>
                <a:latin typeface="Calibri" panose="020F0502020204030204" pitchFamily="34" charset="0"/>
              </a:rPr>
              <a:t>Monitoring</a:t>
            </a:r>
          </a:p>
          <a:p>
            <a:pPr lvl="0" defTabSz="457200" fontAlgn="ctr">
              <a:spcBef>
                <a:spcPts val="1000"/>
              </a:spcBef>
              <a:buClr>
                <a:srgbClr val="90C226"/>
              </a:buClr>
              <a:buSzPct val="80000"/>
            </a:pPr>
            <a:endParaRPr lang="en-US" sz="2000" dirty="0">
              <a:solidFill>
                <a:prstClr val="black">
                  <a:lumMod val="75000"/>
                  <a:lumOff val="25000"/>
                </a:prstClr>
              </a:solidFill>
              <a:latin typeface="Calibri" panose="020F0502020204030204" pitchFamily="34" charset="0"/>
            </a:endParaRPr>
          </a:p>
          <a:p>
            <a:pPr lvl="0" defTabSz="457200" fontAlgn="ctr">
              <a:spcBef>
                <a:spcPts val="1000"/>
              </a:spcBef>
              <a:buClr>
                <a:srgbClr val="90C226"/>
              </a:buClr>
              <a:buSzPct val="80000"/>
            </a:pPr>
            <a:r>
              <a:rPr lang="en-US" sz="2000" dirty="0">
                <a:solidFill>
                  <a:prstClr val="black">
                    <a:lumMod val="75000"/>
                    <a:lumOff val="25000"/>
                  </a:prstClr>
                </a:solidFill>
                <a:latin typeface="Calibri" panose="020F0502020204030204" pitchFamily="34" charset="0"/>
              </a:rPr>
              <a:t>As of December 2016 , Google as acquired over 200 companies.</a:t>
            </a:r>
          </a:p>
        </p:txBody>
      </p:sp>
      <p:pic>
        <p:nvPicPr>
          <p:cNvPr id="8" name="Picture 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215315" y="605226"/>
            <a:ext cx="2976685" cy="189425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363067" y="1356552"/>
            <a:ext cx="2595685" cy="155741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8604738" y="3013182"/>
            <a:ext cx="3454534" cy="827077"/>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7563340" y="3906159"/>
            <a:ext cx="2082796" cy="895603"/>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9840868" y="4382007"/>
            <a:ext cx="2079843" cy="1368318"/>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7048986" y="4260648"/>
            <a:ext cx="2791882" cy="2791882"/>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9722196" y="5548287"/>
            <a:ext cx="2259622" cy="1417400"/>
          </a:xfrm>
          <a:prstGeom prst="rect">
            <a:avLst/>
          </a:prstGeom>
        </p:spPr>
      </p:pic>
    </p:spTree>
    <p:extLst>
      <p:ext uri="{BB962C8B-B14F-4D97-AF65-F5344CB8AC3E}">
        <p14:creationId xmlns:p14="http://schemas.microsoft.com/office/powerpoint/2010/main" xmlns="" val="171348883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27057"/>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
        <p:nvSpPr>
          <p:cNvPr id="7" name="TextBox 6"/>
          <p:cNvSpPr txBox="1"/>
          <p:nvPr/>
        </p:nvSpPr>
        <p:spPr>
          <a:xfrm>
            <a:off x="1221543" y="2824596"/>
            <a:ext cx="9748915" cy="1015663"/>
          </a:xfrm>
          <a:prstGeom prst="rect">
            <a:avLst/>
          </a:prstGeom>
          <a:noFill/>
        </p:spPr>
        <p:txBody>
          <a:bodyPr wrap="square" rtlCol="0">
            <a:spAutoFit/>
          </a:bodyPr>
          <a:lstStyle/>
          <a:p>
            <a:endParaRPr lang="en-US" sz="6000" b="1" dirty="0">
              <a:solidFill>
                <a:srgbClr val="C00000"/>
              </a:solidFill>
            </a:endParaRPr>
          </a:p>
        </p:txBody>
      </p:sp>
      <p:sp>
        <p:nvSpPr>
          <p:cNvPr id="5" name="TextBox 4"/>
          <p:cNvSpPr txBox="1"/>
          <p:nvPr/>
        </p:nvSpPr>
        <p:spPr>
          <a:xfrm>
            <a:off x="114300" y="141357"/>
            <a:ext cx="7758134" cy="1323439"/>
          </a:xfrm>
          <a:prstGeom prst="rect">
            <a:avLst/>
          </a:prstGeom>
          <a:noFill/>
        </p:spPr>
        <p:txBody>
          <a:bodyPr wrap="square" rtlCol="0">
            <a:spAutoFit/>
          </a:bodyPr>
          <a:lstStyle/>
          <a:p>
            <a:r>
              <a:rPr lang="en-US" sz="4000" dirty="0">
                <a:solidFill>
                  <a:schemeClr val="bg1"/>
                </a:solidFill>
              </a:rPr>
              <a:t>Products and Services </a:t>
            </a:r>
            <a:r>
              <a:rPr lang="mr-IN" sz="4000" dirty="0">
                <a:solidFill>
                  <a:schemeClr val="bg1"/>
                </a:solidFill>
              </a:rPr>
              <a:t>–</a:t>
            </a:r>
            <a:r>
              <a:rPr lang="en-US" sz="4000" dirty="0">
                <a:solidFill>
                  <a:schemeClr val="bg1"/>
                </a:solidFill>
              </a:rPr>
              <a:t> For All</a:t>
            </a:r>
          </a:p>
          <a:p>
            <a:endParaRPr lang="en-US" sz="4000" dirty="0">
              <a:solidFill>
                <a:schemeClr val="bg1"/>
              </a:solidFill>
            </a:endParaRPr>
          </a:p>
        </p:txBody>
      </p:sp>
      <p:sp>
        <p:nvSpPr>
          <p:cNvPr id="9" name="TextBox 8"/>
          <p:cNvSpPr txBox="1"/>
          <p:nvPr/>
        </p:nvSpPr>
        <p:spPr>
          <a:xfrm>
            <a:off x="361507" y="1552353"/>
            <a:ext cx="184731" cy="369332"/>
          </a:xfrm>
          <a:prstGeom prst="rect">
            <a:avLst/>
          </a:prstGeom>
          <a:noFill/>
        </p:spPr>
        <p:txBody>
          <a:bodyPr wrap="none" rtlCol="0">
            <a:spAutoFit/>
          </a:bodyPr>
          <a:lstStyle/>
          <a:p>
            <a:endParaRPr lang="en-US" dirty="0"/>
          </a:p>
        </p:txBody>
      </p:sp>
      <p:sp>
        <p:nvSpPr>
          <p:cNvPr id="10" name="Rectangle 9"/>
          <p:cNvSpPr/>
          <p:nvPr/>
        </p:nvSpPr>
        <p:spPr>
          <a:xfrm>
            <a:off x="361507" y="1017657"/>
            <a:ext cx="3259517" cy="5632311"/>
          </a:xfrm>
          <a:prstGeom prst="rect">
            <a:avLst/>
          </a:prstGeom>
        </p:spPr>
        <p:txBody>
          <a:bodyPr wrap="square">
            <a:spAutoFit/>
          </a:bodyPr>
          <a:lstStyle/>
          <a:p>
            <a:pPr marL="457200" lvl="0" indent="-457200" defTabSz="457200" fontAlgn="ctr">
              <a:spcBef>
                <a:spcPts val="1000"/>
              </a:spcBef>
              <a:buClr>
                <a:schemeClr val="tx1"/>
              </a:buClr>
              <a:buSzPct val="100000"/>
              <a:buFont typeface="Wingdings" charset="2"/>
              <a:buChar char="§"/>
            </a:pPr>
            <a:r>
              <a:rPr lang="en-US" sz="2000" dirty="0" smtClean="0">
                <a:solidFill>
                  <a:prstClr val="black">
                    <a:lumMod val="75000"/>
                    <a:lumOff val="25000"/>
                  </a:prstClr>
                </a:solidFill>
                <a:latin typeface="Calibri" panose="020F0502020204030204" pitchFamily="34" charset="0"/>
              </a:rPr>
              <a:t>Android </a:t>
            </a:r>
            <a:r>
              <a:rPr lang="en-US" sz="2000" dirty="0">
                <a:solidFill>
                  <a:prstClr val="black">
                    <a:lumMod val="75000"/>
                    <a:lumOff val="25000"/>
                  </a:prstClr>
                </a:solidFill>
                <a:latin typeface="Calibri" panose="020F0502020204030204" pitchFamily="34" charset="0"/>
              </a:rPr>
              <a:t>Auto</a:t>
            </a:r>
          </a:p>
          <a:p>
            <a:pPr marL="457200" lvl="0" indent="-457200" defTabSz="457200" fontAlgn="ctr">
              <a:spcBef>
                <a:spcPts val="1000"/>
              </a:spcBef>
              <a:buClr>
                <a:schemeClr val="tx1"/>
              </a:buClr>
              <a:buSzPct val="100000"/>
              <a:buFont typeface="Wingdings" charset="2"/>
              <a:buChar char="§"/>
            </a:pPr>
            <a:r>
              <a:rPr lang="en-US" sz="2000" dirty="0" smtClean="0">
                <a:solidFill>
                  <a:prstClr val="black">
                    <a:lumMod val="75000"/>
                    <a:lumOff val="25000"/>
                  </a:prstClr>
                </a:solidFill>
                <a:latin typeface="Calibri" panose="020F0502020204030204" pitchFamily="34" charset="0"/>
              </a:rPr>
              <a:t>Android </a:t>
            </a:r>
            <a:r>
              <a:rPr lang="en-US" sz="2000" dirty="0">
                <a:solidFill>
                  <a:prstClr val="black">
                    <a:lumMod val="75000"/>
                    <a:lumOff val="25000"/>
                  </a:prstClr>
                </a:solidFill>
                <a:latin typeface="Calibri" panose="020F0502020204030204" pitchFamily="34" charset="0"/>
              </a:rPr>
              <a:t>OS</a:t>
            </a:r>
          </a:p>
          <a:p>
            <a:pPr marL="457200" lvl="0" indent="-457200" defTabSz="457200" fontAlgn="ctr">
              <a:spcBef>
                <a:spcPts val="1000"/>
              </a:spcBef>
              <a:buClr>
                <a:schemeClr val="tx1"/>
              </a:buClr>
              <a:buSzPct val="100000"/>
              <a:buFont typeface="Wingdings" charset="2"/>
              <a:buChar char="§"/>
            </a:pPr>
            <a:r>
              <a:rPr lang="en-US" sz="2000" dirty="0" smtClean="0">
                <a:solidFill>
                  <a:prstClr val="black">
                    <a:lumMod val="75000"/>
                    <a:lumOff val="25000"/>
                  </a:prstClr>
                </a:solidFill>
                <a:latin typeface="Calibri" panose="020F0502020204030204" pitchFamily="34" charset="0"/>
              </a:rPr>
              <a:t>Android </a:t>
            </a:r>
            <a:r>
              <a:rPr lang="en-US" sz="2000" dirty="0">
                <a:solidFill>
                  <a:prstClr val="black">
                    <a:lumMod val="75000"/>
                    <a:lumOff val="25000"/>
                  </a:prstClr>
                </a:solidFill>
                <a:latin typeface="Calibri" panose="020F0502020204030204" pitchFamily="34" charset="0"/>
              </a:rPr>
              <a:t>One</a:t>
            </a:r>
          </a:p>
          <a:p>
            <a:pPr marL="457200" lvl="0" indent="-457200" defTabSz="457200" fontAlgn="ctr">
              <a:spcBef>
                <a:spcPts val="1000"/>
              </a:spcBef>
              <a:buClr>
                <a:schemeClr val="tx1"/>
              </a:buClr>
              <a:buSzPct val="100000"/>
              <a:buFont typeface="Wingdings" charset="2"/>
              <a:buChar char="§"/>
            </a:pPr>
            <a:r>
              <a:rPr lang="en-US" sz="2000" dirty="0" smtClean="0">
                <a:solidFill>
                  <a:prstClr val="black">
                    <a:lumMod val="75000"/>
                    <a:lumOff val="25000"/>
                  </a:prstClr>
                </a:solidFill>
                <a:latin typeface="Calibri" panose="020F0502020204030204" pitchFamily="34" charset="0"/>
              </a:rPr>
              <a:t>Android </a:t>
            </a:r>
            <a:r>
              <a:rPr lang="en-US" sz="2000" dirty="0">
                <a:solidFill>
                  <a:prstClr val="black">
                    <a:lumMod val="75000"/>
                    <a:lumOff val="25000"/>
                  </a:prstClr>
                </a:solidFill>
                <a:latin typeface="Calibri" panose="020F0502020204030204" pitchFamily="34" charset="0"/>
              </a:rPr>
              <a:t>Pay</a:t>
            </a:r>
          </a:p>
          <a:p>
            <a:pPr marL="457200" lvl="0" indent="-457200" defTabSz="457200" fontAlgn="ctr">
              <a:spcBef>
                <a:spcPts val="1000"/>
              </a:spcBef>
              <a:buClr>
                <a:schemeClr val="tx1"/>
              </a:buClr>
              <a:buSzPct val="100000"/>
              <a:buFont typeface="Wingdings" charset="2"/>
              <a:buChar char="§"/>
            </a:pPr>
            <a:r>
              <a:rPr lang="en-US" sz="2000" dirty="0" smtClean="0">
                <a:solidFill>
                  <a:prstClr val="black">
                    <a:lumMod val="75000"/>
                    <a:lumOff val="25000"/>
                  </a:prstClr>
                </a:solidFill>
                <a:latin typeface="Calibri" panose="020F0502020204030204" pitchFamily="34" charset="0"/>
              </a:rPr>
              <a:t>Android </a:t>
            </a:r>
            <a:r>
              <a:rPr lang="en-US" sz="2000" dirty="0">
                <a:solidFill>
                  <a:prstClr val="black">
                    <a:lumMod val="75000"/>
                    <a:lumOff val="25000"/>
                  </a:prstClr>
                </a:solidFill>
                <a:latin typeface="Calibri" panose="020F0502020204030204" pitchFamily="34" charset="0"/>
              </a:rPr>
              <a:t>Phones</a:t>
            </a:r>
          </a:p>
          <a:p>
            <a:pPr marL="457200" lvl="0" indent="-457200" defTabSz="457200" fontAlgn="ctr">
              <a:spcBef>
                <a:spcPts val="1000"/>
              </a:spcBef>
              <a:buClr>
                <a:schemeClr val="tx1"/>
              </a:buClr>
              <a:buSzPct val="100000"/>
              <a:buFont typeface="Wingdings" charset="2"/>
              <a:buChar char="§"/>
            </a:pPr>
            <a:r>
              <a:rPr lang="en-US" sz="2000" dirty="0" smtClean="0">
                <a:solidFill>
                  <a:prstClr val="black">
                    <a:lumMod val="75000"/>
                    <a:lumOff val="25000"/>
                  </a:prstClr>
                </a:solidFill>
                <a:latin typeface="Calibri" panose="020F0502020204030204" pitchFamily="34" charset="0"/>
              </a:rPr>
              <a:t>Android </a:t>
            </a:r>
            <a:r>
              <a:rPr lang="en-US" sz="2000" dirty="0">
                <a:solidFill>
                  <a:prstClr val="black">
                    <a:lumMod val="75000"/>
                    <a:lumOff val="25000"/>
                  </a:prstClr>
                </a:solidFill>
                <a:latin typeface="Calibri" panose="020F0502020204030204" pitchFamily="34" charset="0"/>
              </a:rPr>
              <a:t>Tablets</a:t>
            </a:r>
          </a:p>
          <a:p>
            <a:pPr marL="457200" lvl="0" indent="-457200" defTabSz="457200" fontAlgn="ctr">
              <a:spcBef>
                <a:spcPts val="1000"/>
              </a:spcBef>
              <a:buClr>
                <a:schemeClr val="tx1"/>
              </a:buClr>
              <a:buSzPct val="100000"/>
              <a:buFont typeface="Wingdings" charset="2"/>
              <a:buChar char="§"/>
            </a:pPr>
            <a:r>
              <a:rPr lang="en-US" sz="2000" dirty="0" smtClean="0">
                <a:solidFill>
                  <a:prstClr val="black">
                    <a:lumMod val="75000"/>
                    <a:lumOff val="25000"/>
                  </a:prstClr>
                </a:solidFill>
                <a:latin typeface="Calibri" panose="020F0502020204030204" pitchFamily="34" charset="0"/>
              </a:rPr>
              <a:t>Android </a:t>
            </a:r>
            <a:r>
              <a:rPr lang="en-US" sz="2000" dirty="0">
                <a:solidFill>
                  <a:prstClr val="black">
                    <a:lumMod val="75000"/>
                    <a:lumOff val="25000"/>
                  </a:prstClr>
                </a:solidFill>
                <a:latin typeface="Calibri" panose="020F0502020204030204" pitchFamily="34" charset="0"/>
              </a:rPr>
              <a:t>Wear</a:t>
            </a:r>
          </a:p>
          <a:p>
            <a:pPr marL="457200" lvl="0" indent="-457200" defTabSz="457200" fontAlgn="ctr">
              <a:spcBef>
                <a:spcPts val="1000"/>
              </a:spcBef>
              <a:buClr>
                <a:schemeClr val="tx1"/>
              </a:buClr>
              <a:buSzPct val="100000"/>
              <a:buFont typeface="Wingdings" charset="2"/>
              <a:buChar char="§"/>
            </a:pPr>
            <a:r>
              <a:rPr lang="en-US" sz="2000" dirty="0" smtClean="0">
                <a:solidFill>
                  <a:prstClr val="black">
                    <a:lumMod val="75000"/>
                    <a:lumOff val="25000"/>
                  </a:prstClr>
                </a:solidFill>
                <a:latin typeface="Calibri" panose="020F0502020204030204" pitchFamily="34" charset="0"/>
              </a:rPr>
              <a:t>Calendar</a:t>
            </a:r>
            <a:endParaRPr lang="en-US" sz="2000" dirty="0">
              <a:solidFill>
                <a:prstClr val="black">
                  <a:lumMod val="75000"/>
                  <a:lumOff val="25000"/>
                </a:prstClr>
              </a:solidFill>
              <a:latin typeface="Calibri" panose="020F0502020204030204" pitchFamily="34" charset="0"/>
            </a:endParaRPr>
          </a:p>
          <a:p>
            <a:pPr marL="457200" lvl="0" indent="-457200" defTabSz="457200" fontAlgn="ctr">
              <a:spcBef>
                <a:spcPts val="1000"/>
              </a:spcBef>
              <a:buClr>
                <a:schemeClr val="tx1"/>
              </a:buClr>
              <a:buSzPct val="100000"/>
              <a:buFont typeface="Wingdings" charset="2"/>
              <a:buChar char="§"/>
            </a:pPr>
            <a:r>
              <a:rPr lang="en-US" sz="2000" dirty="0" smtClean="0">
                <a:latin typeface="Calibri" panose="020F0502020204030204" pitchFamily="34" charset="0"/>
              </a:rPr>
              <a:t>Cardboard</a:t>
            </a:r>
            <a:endParaRPr lang="en-US" sz="2000" dirty="0">
              <a:latin typeface="Calibri" panose="020F0502020204030204" pitchFamily="34" charset="0"/>
            </a:endParaRPr>
          </a:p>
          <a:p>
            <a:pPr marL="457200" lvl="0" indent="-457200" defTabSz="457200" fontAlgn="ctr">
              <a:spcBef>
                <a:spcPts val="1000"/>
              </a:spcBef>
              <a:buClr>
                <a:schemeClr val="tx1"/>
              </a:buClr>
              <a:buSzPct val="100000"/>
              <a:buFont typeface="Wingdings" charset="2"/>
              <a:buChar char="§"/>
            </a:pPr>
            <a:r>
              <a:rPr lang="en-US" sz="2000" dirty="0" smtClean="0">
                <a:latin typeface="Calibri" panose="020F0502020204030204" pitchFamily="34" charset="0"/>
              </a:rPr>
              <a:t>Chrome</a:t>
            </a:r>
            <a:endParaRPr lang="en-US" sz="2000" dirty="0">
              <a:latin typeface="Calibri" panose="020F0502020204030204" pitchFamily="34" charset="0"/>
            </a:endParaRPr>
          </a:p>
          <a:p>
            <a:pPr marL="457200" lvl="0" indent="-457200" defTabSz="457200" fontAlgn="ctr">
              <a:spcBef>
                <a:spcPts val="1000"/>
              </a:spcBef>
              <a:buClr>
                <a:schemeClr val="tx1"/>
              </a:buClr>
              <a:buSzPct val="100000"/>
              <a:buFont typeface="Wingdings" charset="2"/>
              <a:buChar char="§"/>
            </a:pPr>
            <a:r>
              <a:rPr lang="en-US" sz="2000" dirty="0" smtClean="0">
                <a:latin typeface="Calibri" panose="020F0502020204030204" pitchFamily="34" charset="0"/>
              </a:rPr>
              <a:t>Chrome </a:t>
            </a:r>
            <a:r>
              <a:rPr lang="en-US" sz="2000" dirty="0">
                <a:latin typeface="Calibri" panose="020F0502020204030204" pitchFamily="34" charset="0"/>
              </a:rPr>
              <a:t>Web Store</a:t>
            </a:r>
          </a:p>
          <a:p>
            <a:pPr marL="457200" indent="-457200" defTabSz="457200" fontAlgn="ctr">
              <a:spcBef>
                <a:spcPts val="1000"/>
              </a:spcBef>
              <a:buClr>
                <a:schemeClr val="tx1"/>
              </a:buClr>
              <a:buSzPct val="100000"/>
              <a:buFont typeface="Wingdings" charset="2"/>
              <a:buChar char="§"/>
            </a:pPr>
            <a:r>
              <a:rPr lang="en-US" sz="2000" dirty="0" smtClean="0">
                <a:latin typeface="Calibri" panose="020F0502020204030204" pitchFamily="34" charset="0"/>
              </a:rPr>
              <a:t>Chromebook</a:t>
            </a:r>
            <a:endParaRPr lang="en-US" sz="2000" dirty="0">
              <a:latin typeface="Calibri" panose="020F0502020204030204" pitchFamily="34" charset="0"/>
            </a:endParaRPr>
          </a:p>
          <a:p>
            <a:pPr marL="457200" indent="-457200" defTabSz="457200" fontAlgn="ctr">
              <a:spcBef>
                <a:spcPts val="1000"/>
              </a:spcBef>
              <a:buClr>
                <a:schemeClr val="tx1"/>
              </a:buClr>
              <a:buSzPct val="100000"/>
              <a:buFont typeface="Wingdings" charset="2"/>
              <a:buChar char="§"/>
            </a:pPr>
            <a:r>
              <a:rPr lang="en-US" sz="2000" dirty="0">
                <a:latin typeface="Calibri" panose="020F0502020204030204" pitchFamily="34" charset="0"/>
              </a:rPr>
              <a:t>Chromecast</a:t>
            </a:r>
          </a:p>
        </p:txBody>
      </p:sp>
      <p:sp>
        <p:nvSpPr>
          <p:cNvPr id="2" name="TextBox 1"/>
          <p:cNvSpPr txBox="1"/>
          <p:nvPr/>
        </p:nvSpPr>
        <p:spPr>
          <a:xfrm>
            <a:off x="3516610" y="1017657"/>
            <a:ext cx="2060757" cy="5914440"/>
          </a:xfrm>
          <a:prstGeom prst="rect">
            <a:avLst/>
          </a:prstGeom>
          <a:noFill/>
        </p:spPr>
        <p:txBody>
          <a:bodyPr wrap="none" rtlCol="0">
            <a:spAutoFit/>
          </a:bodyPr>
          <a:lstStyle/>
          <a:p>
            <a:pPr marL="342900" lvl="0" indent="-342900" defTabSz="457200" fontAlgn="ctr">
              <a:spcBef>
                <a:spcPts val="1000"/>
              </a:spcBef>
              <a:buClr>
                <a:schemeClr val="tx1"/>
              </a:buClr>
              <a:buSzPct val="100000"/>
              <a:buFont typeface="Wingdings" charset="2"/>
              <a:buChar char="§"/>
            </a:pPr>
            <a:r>
              <a:rPr lang="en-US" dirty="0" smtClean="0">
                <a:latin typeface="Calibri" panose="020F0502020204030204" pitchFamily="34" charset="0"/>
              </a:rPr>
              <a:t>Contacts</a:t>
            </a:r>
          </a:p>
          <a:p>
            <a:pPr marL="342900" lvl="0" indent="-342900" defTabSz="457200" fontAlgn="ctr">
              <a:spcBef>
                <a:spcPts val="1000"/>
              </a:spcBef>
              <a:buClr>
                <a:schemeClr val="tx1"/>
              </a:buClr>
              <a:buSzPct val="100000"/>
              <a:buFont typeface="Wingdings" charset="2"/>
              <a:buChar char="§"/>
            </a:pPr>
            <a:r>
              <a:rPr lang="en-US" dirty="0" smtClean="0">
                <a:latin typeface="Calibri" panose="020F0502020204030204" pitchFamily="34" charset="0"/>
              </a:rPr>
              <a:t>Daydream View</a:t>
            </a:r>
          </a:p>
          <a:p>
            <a:pPr marL="342900" lvl="0" indent="-342900" defTabSz="457200" fontAlgn="ctr">
              <a:spcBef>
                <a:spcPts val="1000"/>
              </a:spcBef>
              <a:buClr>
                <a:schemeClr val="tx1"/>
              </a:buClr>
              <a:buSzPct val="100000"/>
              <a:buFont typeface="Wingdings" charset="2"/>
              <a:buChar char="§"/>
            </a:pPr>
            <a:r>
              <a:rPr lang="en-US" dirty="0" smtClean="0">
                <a:latin typeface="Calibri" panose="020F0502020204030204" pitchFamily="34" charset="0"/>
              </a:rPr>
              <a:t>Docs</a:t>
            </a:r>
            <a:endParaRPr lang="en-US" dirty="0">
              <a:latin typeface="Calibri" panose="020F0502020204030204" pitchFamily="34" charset="0"/>
            </a:endParaRPr>
          </a:p>
          <a:p>
            <a:pPr marL="342900" lvl="0" indent="-342900" defTabSz="457200" fontAlgn="ctr">
              <a:spcBef>
                <a:spcPts val="1000"/>
              </a:spcBef>
              <a:buClr>
                <a:schemeClr val="tx1"/>
              </a:buClr>
              <a:buSzPct val="100000"/>
              <a:buFont typeface="Wingdings" charset="2"/>
              <a:buChar char="§"/>
            </a:pPr>
            <a:r>
              <a:rPr lang="en-US" dirty="0" smtClean="0">
                <a:latin typeface="Calibri" panose="020F0502020204030204" pitchFamily="34" charset="0"/>
              </a:rPr>
              <a:t>Drawings</a:t>
            </a:r>
            <a:endParaRPr lang="en-US" dirty="0">
              <a:latin typeface="Calibri" panose="020F0502020204030204" pitchFamily="34" charset="0"/>
            </a:endParaRPr>
          </a:p>
          <a:p>
            <a:pPr marL="342900" lvl="0" indent="-342900" defTabSz="457200" fontAlgn="ctr">
              <a:spcBef>
                <a:spcPts val="1000"/>
              </a:spcBef>
              <a:buClr>
                <a:schemeClr val="tx1"/>
              </a:buClr>
              <a:buSzPct val="100000"/>
              <a:buFont typeface="Wingdings" charset="2"/>
              <a:buChar char="§"/>
            </a:pPr>
            <a:r>
              <a:rPr lang="en-US" dirty="0" smtClean="0">
                <a:latin typeface="Calibri" panose="020F0502020204030204" pitchFamily="34" charset="0"/>
              </a:rPr>
              <a:t>Drive</a:t>
            </a:r>
            <a:endParaRPr lang="en-US" dirty="0">
              <a:latin typeface="Calibri" panose="020F0502020204030204" pitchFamily="34" charset="0"/>
            </a:endParaRPr>
          </a:p>
          <a:p>
            <a:pPr marL="342900" lvl="0" indent="-342900" defTabSz="457200" fontAlgn="ctr">
              <a:spcBef>
                <a:spcPts val="1000"/>
              </a:spcBef>
              <a:buClr>
                <a:schemeClr val="tx1"/>
              </a:buClr>
              <a:buSzPct val="100000"/>
              <a:buFont typeface="Wingdings" charset="2"/>
              <a:buChar char="§"/>
            </a:pPr>
            <a:r>
              <a:rPr lang="en-US" dirty="0" smtClean="0">
                <a:latin typeface="Calibri" panose="020F0502020204030204" pitchFamily="34" charset="0"/>
              </a:rPr>
              <a:t>Earth</a:t>
            </a:r>
            <a:endParaRPr lang="en-US" dirty="0">
              <a:latin typeface="Calibri" panose="020F0502020204030204" pitchFamily="34" charset="0"/>
            </a:endParaRPr>
          </a:p>
          <a:p>
            <a:pPr marL="342900" lvl="0" indent="-342900" defTabSz="457200" fontAlgn="ctr">
              <a:spcBef>
                <a:spcPts val="1000"/>
              </a:spcBef>
              <a:buClr>
                <a:schemeClr val="tx1"/>
              </a:buClr>
              <a:buSzPct val="100000"/>
              <a:buFont typeface="Wingdings" charset="2"/>
              <a:buChar char="§"/>
            </a:pPr>
            <a:r>
              <a:rPr lang="en-US" dirty="0" smtClean="0">
                <a:latin typeface="Calibri" panose="020F0502020204030204" pitchFamily="34" charset="0"/>
              </a:rPr>
              <a:t>Finance</a:t>
            </a:r>
            <a:endParaRPr lang="en-US" dirty="0">
              <a:latin typeface="Calibri" panose="020F0502020204030204" pitchFamily="34" charset="0"/>
            </a:endParaRPr>
          </a:p>
          <a:p>
            <a:pPr marL="342900" lvl="0" indent="-342900" defTabSz="457200" fontAlgn="ctr">
              <a:spcBef>
                <a:spcPts val="1000"/>
              </a:spcBef>
              <a:buClr>
                <a:schemeClr val="tx1"/>
              </a:buClr>
              <a:buSzPct val="100000"/>
              <a:buFont typeface="Wingdings" charset="2"/>
              <a:buChar char="§"/>
            </a:pPr>
            <a:r>
              <a:rPr lang="en-US" dirty="0" smtClean="0">
                <a:latin typeface="Calibri" panose="020F0502020204030204" pitchFamily="34" charset="0"/>
              </a:rPr>
              <a:t>Forms</a:t>
            </a:r>
            <a:endParaRPr lang="en-US" dirty="0">
              <a:latin typeface="Calibri" panose="020F0502020204030204" pitchFamily="34" charset="0"/>
            </a:endParaRPr>
          </a:p>
          <a:p>
            <a:pPr marL="342900" lvl="0" indent="-342900" defTabSz="457200" fontAlgn="ctr">
              <a:spcBef>
                <a:spcPts val="1000"/>
              </a:spcBef>
              <a:buClr>
                <a:schemeClr val="tx1"/>
              </a:buClr>
              <a:buSzPct val="100000"/>
              <a:buFont typeface="Wingdings" charset="2"/>
              <a:buChar char="§"/>
            </a:pPr>
            <a:r>
              <a:rPr lang="en-US" dirty="0" smtClean="0">
                <a:latin typeface="Calibri" panose="020F0502020204030204" pitchFamily="34" charset="0"/>
              </a:rPr>
              <a:t>GBoard</a:t>
            </a:r>
            <a:endParaRPr lang="en-US" dirty="0">
              <a:latin typeface="Calibri" panose="020F0502020204030204" pitchFamily="34" charset="0"/>
            </a:endParaRPr>
          </a:p>
          <a:p>
            <a:pPr marL="342900" lvl="0" indent="-342900" defTabSz="457200" fontAlgn="ctr">
              <a:spcBef>
                <a:spcPts val="1000"/>
              </a:spcBef>
              <a:buClr>
                <a:schemeClr val="tx1"/>
              </a:buClr>
              <a:buSzPct val="100000"/>
              <a:buFont typeface="Wingdings" charset="2"/>
              <a:buChar char="§"/>
            </a:pPr>
            <a:r>
              <a:rPr lang="en-US" dirty="0" smtClean="0">
                <a:latin typeface="Calibri" panose="020F0502020204030204" pitchFamily="34" charset="0"/>
              </a:rPr>
              <a:t>Gmail</a:t>
            </a:r>
          </a:p>
          <a:p>
            <a:pPr marL="342900" lvl="0" indent="-342900" defTabSz="457200" fontAlgn="ctr">
              <a:spcBef>
                <a:spcPts val="1000"/>
              </a:spcBef>
              <a:buClr>
                <a:schemeClr val="tx1"/>
              </a:buClr>
              <a:buSzPct val="100000"/>
              <a:buFont typeface="Wingdings" charset="2"/>
              <a:buChar char="§"/>
            </a:pPr>
            <a:r>
              <a:rPr lang="en-US" dirty="0" smtClean="0">
                <a:latin typeface="Calibri" panose="020F0502020204030204" pitchFamily="34" charset="0"/>
              </a:rPr>
              <a:t>Google Alerts</a:t>
            </a:r>
          </a:p>
          <a:p>
            <a:pPr marL="342900" lvl="0" indent="-342900" defTabSz="457200" fontAlgn="ctr">
              <a:spcBef>
                <a:spcPts val="1000"/>
              </a:spcBef>
              <a:buClr>
                <a:schemeClr val="tx1"/>
              </a:buClr>
              <a:buSzPct val="100000"/>
              <a:buFont typeface="Wingdings" charset="2"/>
              <a:buChar char="§"/>
            </a:pPr>
            <a:r>
              <a:rPr lang="en-US" dirty="0" smtClean="0">
                <a:latin typeface="Calibri" panose="020F0502020204030204" pitchFamily="34" charset="0"/>
              </a:rPr>
              <a:t>Google </a:t>
            </a:r>
            <a:r>
              <a:rPr lang="en-US" dirty="0" err="1">
                <a:latin typeface="Calibri" panose="020F0502020204030204" pitchFamily="34" charset="0"/>
              </a:rPr>
              <a:t>Allo</a:t>
            </a:r>
            <a:endParaRPr lang="en-US" dirty="0">
              <a:latin typeface="Calibri" panose="020F0502020204030204" pitchFamily="34" charset="0"/>
            </a:endParaRP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Google Camera</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Google Cast</a:t>
            </a:r>
            <a:endParaRPr lang="en-US" dirty="0"/>
          </a:p>
          <a:p>
            <a:endParaRPr lang="en-US" dirty="0"/>
          </a:p>
        </p:txBody>
      </p:sp>
      <p:sp>
        <p:nvSpPr>
          <p:cNvPr id="17" name="TextBox 16"/>
          <p:cNvSpPr txBox="1"/>
          <p:nvPr/>
        </p:nvSpPr>
        <p:spPr>
          <a:xfrm>
            <a:off x="6057480" y="978954"/>
            <a:ext cx="2337499" cy="5914440"/>
          </a:xfrm>
          <a:prstGeom prst="rect">
            <a:avLst/>
          </a:prstGeom>
          <a:noFill/>
        </p:spPr>
        <p:txBody>
          <a:bodyPr wrap="none" rtlCol="0">
            <a:spAutoFit/>
          </a:bodyPr>
          <a:lstStyle/>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Google Classroom</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Google Cloud Print</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Google Duo</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Google Expeditions</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Google Express</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Google Fit</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Google Flights</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Google Fonts</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Google Goggles</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Google Groups</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Google Home</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Google Input Tools</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Google Messenger</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Google One Today</a:t>
            </a:r>
          </a:p>
          <a:p>
            <a:pPr marL="285750" indent="-285750">
              <a:buFont typeface="Wingdings" charset="2"/>
              <a:buChar char="§"/>
            </a:pP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872434" y="2042487"/>
            <a:ext cx="4186838" cy="4308416"/>
          </a:xfrm>
          <a:prstGeom prst="rect">
            <a:avLst/>
          </a:prstGeom>
        </p:spPr>
      </p:pic>
    </p:spTree>
    <p:extLst>
      <p:ext uri="{BB962C8B-B14F-4D97-AF65-F5344CB8AC3E}">
        <p14:creationId xmlns:p14="http://schemas.microsoft.com/office/powerpoint/2010/main" xmlns="" val="78149235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27057"/>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
        <p:nvSpPr>
          <p:cNvPr id="7" name="TextBox 6"/>
          <p:cNvSpPr txBox="1"/>
          <p:nvPr/>
        </p:nvSpPr>
        <p:spPr>
          <a:xfrm>
            <a:off x="1221543" y="2824596"/>
            <a:ext cx="9748915" cy="1015663"/>
          </a:xfrm>
          <a:prstGeom prst="rect">
            <a:avLst/>
          </a:prstGeom>
          <a:noFill/>
        </p:spPr>
        <p:txBody>
          <a:bodyPr wrap="square" rtlCol="0">
            <a:spAutoFit/>
          </a:bodyPr>
          <a:lstStyle/>
          <a:p>
            <a:endParaRPr lang="en-US" sz="6000" b="1" dirty="0">
              <a:solidFill>
                <a:srgbClr val="C00000"/>
              </a:solidFill>
            </a:endParaRPr>
          </a:p>
        </p:txBody>
      </p:sp>
      <p:sp>
        <p:nvSpPr>
          <p:cNvPr id="5" name="TextBox 4"/>
          <p:cNvSpPr txBox="1"/>
          <p:nvPr/>
        </p:nvSpPr>
        <p:spPr>
          <a:xfrm>
            <a:off x="114300" y="141357"/>
            <a:ext cx="7051610" cy="1323439"/>
          </a:xfrm>
          <a:prstGeom prst="rect">
            <a:avLst/>
          </a:prstGeom>
          <a:noFill/>
        </p:spPr>
        <p:txBody>
          <a:bodyPr wrap="square" rtlCol="0">
            <a:spAutoFit/>
          </a:bodyPr>
          <a:lstStyle/>
          <a:p>
            <a:r>
              <a:rPr lang="en-US" sz="4000" dirty="0">
                <a:solidFill>
                  <a:schemeClr val="bg1"/>
                </a:solidFill>
              </a:rPr>
              <a:t>Products and </a:t>
            </a:r>
            <a:r>
              <a:rPr lang="en-US" sz="4000" dirty="0" smtClean="0">
                <a:solidFill>
                  <a:schemeClr val="bg1"/>
                </a:solidFill>
              </a:rPr>
              <a:t>Services: For </a:t>
            </a:r>
            <a:r>
              <a:rPr lang="en-US" sz="4000" dirty="0">
                <a:solidFill>
                  <a:schemeClr val="bg1"/>
                </a:solidFill>
              </a:rPr>
              <a:t>All</a:t>
            </a:r>
          </a:p>
          <a:p>
            <a:endParaRPr lang="en-US" sz="4000" dirty="0">
              <a:solidFill>
                <a:schemeClr val="bg1"/>
              </a:solidFill>
            </a:endParaRPr>
          </a:p>
        </p:txBody>
      </p:sp>
      <p:sp>
        <p:nvSpPr>
          <p:cNvPr id="9" name="TextBox 8"/>
          <p:cNvSpPr txBox="1"/>
          <p:nvPr/>
        </p:nvSpPr>
        <p:spPr>
          <a:xfrm>
            <a:off x="361507" y="1552353"/>
            <a:ext cx="184731" cy="369332"/>
          </a:xfrm>
          <a:prstGeom prst="rect">
            <a:avLst/>
          </a:prstGeom>
          <a:noFill/>
        </p:spPr>
        <p:txBody>
          <a:bodyPr wrap="none" rtlCol="0">
            <a:spAutoFit/>
          </a:bodyPr>
          <a:lstStyle/>
          <a:p>
            <a:endParaRPr lang="en-US" dirty="0"/>
          </a:p>
        </p:txBody>
      </p:sp>
      <p:sp>
        <p:nvSpPr>
          <p:cNvPr id="2" name="TextBox 1"/>
          <p:cNvSpPr txBox="1"/>
          <p:nvPr/>
        </p:nvSpPr>
        <p:spPr>
          <a:xfrm>
            <a:off x="3516610" y="1017657"/>
            <a:ext cx="1926681" cy="5914440"/>
          </a:xfrm>
          <a:prstGeom prst="rect">
            <a:avLst/>
          </a:prstGeom>
          <a:noFill/>
        </p:spPr>
        <p:txBody>
          <a:bodyPr wrap="none" rtlCol="0">
            <a:spAutoFit/>
          </a:bodyPr>
          <a:lstStyle/>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 News</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 Nexus</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 Nik Collection</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 OnHub</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 Photos</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 Pixel</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 Project Fi</a:t>
            </a:r>
          </a:p>
          <a:p>
            <a:pPr marL="34290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 Scholar</a:t>
            </a:r>
          </a:p>
          <a:p>
            <a:pPr marL="34290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 Search</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 Sheets</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 Sites</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 Slides</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 </a:t>
            </a:r>
            <a:r>
              <a:rPr lang="en-US" dirty="0" smtClean="0">
                <a:latin typeface="Calibri" panose="020F0502020204030204" pitchFamily="34" charset="0"/>
              </a:rPr>
              <a:t>SmartBox</a:t>
            </a:r>
            <a:endParaRPr lang="en-US" dirty="0">
              <a:latin typeface="Calibri" panose="020F0502020204030204" pitchFamily="34" charset="0"/>
            </a:endParaRP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 Tango</a:t>
            </a:r>
            <a:endParaRPr lang="en-US" dirty="0"/>
          </a:p>
          <a:p>
            <a:endParaRPr lang="en-US" dirty="0"/>
          </a:p>
        </p:txBody>
      </p:sp>
      <p:sp>
        <p:nvSpPr>
          <p:cNvPr id="12" name="TextBox 11"/>
          <p:cNvSpPr txBox="1"/>
          <p:nvPr/>
        </p:nvSpPr>
        <p:spPr>
          <a:xfrm>
            <a:off x="660538" y="1017657"/>
            <a:ext cx="2925544" cy="5914440"/>
          </a:xfrm>
          <a:prstGeom prst="rect">
            <a:avLst/>
          </a:prstGeom>
          <a:noFill/>
        </p:spPr>
        <p:txBody>
          <a:bodyPr wrap="none" rtlCol="0">
            <a:spAutoFit/>
          </a:bodyPr>
          <a:lstStyle/>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 Google Play</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 Google Play Apps</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 Google Play Games</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 Google Play Movies &amp; TV</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 Google Play Newsstand</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 Google Store</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 Google Sync</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 Google </a:t>
            </a:r>
            <a:r>
              <a:rPr lang="en-US" dirty="0" smtClean="0">
                <a:latin typeface="Calibri" panose="020F0502020204030204" pitchFamily="34" charset="0"/>
              </a:rPr>
              <a:t>Wi-Fi</a:t>
            </a:r>
            <a:endParaRPr lang="en-US" dirty="0">
              <a:latin typeface="Calibri" panose="020F0502020204030204" pitchFamily="34" charset="0"/>
            </a:endParaRP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 Google for Education</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 Google+</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 Hangouts</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 Inbox by Gmail</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 Keep</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 Maps</a:t>
            </a:r>
            <a:endParaRPr lang="en-US" dirty="0"/>
          </a:p>
          <a:p>
            <a:endParaRPr lang="en-US" dirty="0"/>
          </a:p>
        </p:txBody>
      </p:sp>
      <p:sp>
        <p:nvSpPr>
          <p:cNvPr id="13" name="TextBox 12"/>
          <p:cNvSpPr txBox="1"/>
          <p:nvPr/>
        </p:nvSpPr>
        <p:spPr>
          <a:xfrm>
            <a:off x="5777481" y="1017657"/>
            <a:ext cx="2157065" cy="3206006"/>
          </a:xfrm>
          <a:prstGeom prst="rect">
            <a:avLst/>
          </a:prstGeom>
          <a:noFill/>
        </p:spPr>
        <p:txBody>
          <a:bodyPr wrap="none" rtlCol="0">
            <a:spAutoFit/>
          </a:bodyPr>
          <a:lstStyle/>
          <a:p>
            <a:pPr marL="342900" lvl="0" indent="-342900" defTabSz="457200" fontAlgn="ctr">
              <a:spcBef>
                <a:spcPts val="1000"/>
              </a:spcBef>
              <a:buClr>
                <a:schemeClr val="tx1"/>
              </a:buClr>
              <a:buSzPct val="100000"/>
              <a:buFont typeface="Wingdings" charset="2"/>
              <a:buChar char="§"/>
            </a:pPr>
            <a:r>
              <a:rPr lang="en-US" dirty="0">
                <a:solidFill>
                  <a:prstClr val="black">
                    <a:lumMod val="75000"/>
                    <a:lumOff val="25000"/>
                  </a:prstClr>
                </a:solidFill>
                <a:latin typeface="Calibri" panose="020F0502020204030204" pitchFamily="34" charset="0"/>
              </a:rPr>
              <a:t> Tilt Brush</a:t>
            </a:r>
          </a:p>
          <a:p>
            <a:pPr marL="342900" lvl="0" indent="-342900" defTabSz="457200" fontAlgn="ctr">
              <a:spcBef>
                <a:spcPts val="1000"/>
              </a:spcBef>
              <a:buClr>
                <a:schemeClr val="tx1"/>
              </a:buClr>
              <a:buSzPct val="100000"/>
              <a:buFont typeface="Wingdings" charset="2"/>
              <a:buChar char="§"/>
            </a:pPr>
            <a:r>
              <a:rPr lang="en-US" dirty="0">
                <a:solidFill>
                  <a:prstClr val="black">
                    <a:lumMod val="75000"/>
                    <a:lumOff val="25000"/>
                  </a:prstClr>
                </a:solidFill>
                <a:latin typeface="Calibri" panose="020F0502020204030204" pitchFamily="34" charset="0"/>
              </a:rPr>
              <a:t> Translate</a:t>
            </a:r>
          </a:p>
          <a:p>
            <a:pPr marL="342900" lvl="0" indent="-342900" defTabSz="457200" fontAlgn="ctr">
              <a:spcBef>
                <a:spcPts val="1000"/>
              </a:spcBef>
              <a:buClr>
                <a:schemeClr val="tx1"/>
              </a:buClr>
              <a:buSzPct val="100000"/>
              <a:buFont typeface="Wingdings" charset="2"/>
              <a:buChar char="§"/>
            </a:pPr>
            <a:r>
              <a:rPr lang="en-US" dirty="0">
                <a:solidFill>
                  <a:prstClr val="black">
                    <a:lumMod val="75000"/>
                    <a:lumOff val="25000"/>
                  </a:prstClr>
                </a:solidFill>
                <a:latin typeface="Calibri" panose="020F0502020204030204" pitchFamily="34" charset="0"/>
              </a:rPr>
              <a:t> Voice</a:t>
            </a:r>
          </a:p>
          <a:p>
            <a:pPr marL="342900" lvl="0" indent="-342900" defTabSz="457200" fontAlgn="ctr">
              <a:spcBef>
                <a:spcPts val="1000"/>
              </a:spcBef>
              <a:buClr>
                <a:schemeClr val="tx1"/>
              </a:buClr>
              <a:buSzPct val="100000"/>
              <a:buFont typeface="Wingdings" charset="2"/>
              <a:buChar char="§"/>
            </a:pPr>
            <a:r>
              <a:rPr lang="en-US" dirty="0">
                <a:solidFill>
                  <a:prstClr val="black">
                    <a:lumMod val="75000"/>
                    <a:lumOff val="25000"/>
                  </a:prstClr>
                </a:solidFill>
                <a:latin typeface="Calibri" panose="020F0502020204030204" pitchFamily="34" charset="0"/>
              </a:rPr>
              <a:t> Waze</a:t>
            </a:r>
          </a:p>
          <a:p>
            <a:pPr marL="342900" lvl="0" indent="-342900" defTabSz="457200" fontAlgn="ctr">
              <a:spcBef>
                <a:spcPts val="1000"/>
              </a:spcBef>
              <a:buClr>
                <a:schemeClr val="tx1"/>
              </a:buClr>
              <a:buSzPct val="100000"/>
              <a:buFont typeface="Wingdings" charset="2"/>
              <a:buChar char="§"/>
            </a:pPr>
            <a:r>
              <a:rPr lang="en-US" dirty="0">
                <a:solidFill>
                  <a:prstClr val="black">
                    <a:lumMod val="75000"/>
                    <a:lumOff val="25000"/>
                  </a:prstClr>
                </a:solidFill>
                <a:latin typeface="Calibri" panose="020F0502020204030204" pitchFamily="34" charset="0"/>
              </a:rPr>
              <a:t> </a:t>
            </a:r>
            <a:r>
              <a:rPr lang="en-US" dirty="0" smtClean="0">
                <a:solidFill>
                  <a:prstClr val="black">
                    <a:lumMod val="75000"/>
                    <a:lumOff val="25000"/>
                  </a:prstClr>
                </a:solidFill>
                <a:latin typeface="Calibri" panose="020F0502020204030204" pitchFamily="34" charset="0"/>
              </a:rPr>
              <a:t>YouTube</a:t>
            </a:r>
            <a:endParaRPr lang="en-US" dirty="0">
              <a:solidFill>
                <a:prstClr val="black">
                  <a:lumMod val="75000"/>
                  <a:lumOff val="25000"/>
                </a:prstClr>
              </a:solidFill>
              <a:latin typeface="Calibri" panose="020F0502020204030204" pitchFamily="34" charset="0"/>
            </a:endParaRP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 </a:t>
            </a:r>
            <a:r>
              <a:rPr lang="en-US" dirty="0" smtClean="0">
                <a:latin typeface="Calibri" panose="020F0502020204030204" pitchFamily="34" charset="0"/>
              </a:rPr>
              <a:t>YouTube </a:t>
            </a:r>
            <a:r>
              <a:rPr lang="en-US" dirty="0">
                <a:latin typeface="Calibri" panose="020F0502020204030204" pitchFamily="34" charset="0"/>
              </a:rPr>
              <a:t>Gaming</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 </a:t>
            </a:r>
            <a:r>
              <a:rPr lang="en-US" dirty="0" smtClean="0">
                <a:latin typeface="Calibri" panose="020F0502020204030204" pitchFamily="34" charset="0"/>
              </a:rPr>
              <a:t>YouTube </a:t>
            </a:r>
            <a:r>
              <a:rPr lang="en-US" dirty="0">
                <a:latin typeface="Calibri" panose="020F0502020204030204" pitchFamily="34" charset="0"/>
              </a:rPr>
              <a:t>Kids</a:t>
            </a:r>
          </a:p>
          <a:p>
            <a:pPr marL="34290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 Zagat</a:t>
            </a:r>
          </a:p>
        </p:txBody>
      </p:sp>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165910" y="2972489"/>
            <a:ext cx="5842515" cy="3226527"/>
          </a:xfrm>
          <a:prstGeom prst="rect">
            <a:avLst/>
          </a:prstGeom>
        </p:spPr>
      </p:pic>
    </p:spTree>
    <p:extLst>
      <p:ext uri="{BB962C8B-B14F-4D97-AF65-F5344CB8AC3E}">
        <p14:creationId xmlns:p14="http://schemas.microsoft.com/office/powerpoint/2010/main" xmlns="" val="47697207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27057"/>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
        <p:nvSpPr>
          <p:cNvPr id="7" name="TextBox 6"/>
          <p:cNvSpPr txBox="1"/>
          <p:nvPr/>
        </p:nvSpPr>
        <p:spPr>
          <a:xfrm>
            <a:off x="1221543" y="2824596"/>
            <a:ext cx="9748915" cy="1015663"/>
          </a:xfrm>
          <a:prstGeom prst="rect">
            <a:avLst/>
          </a:prstGeom>
          <a:noFill/>
        </p:spPr>
        <p:txBody>
          <a:bodyPr wrap="square" rtlCol="0">
            <a:spAutoFit/>
          </a:bodyPr>
          <a:lstStyle/>
          <a:p>
            <a:endParaRPr lang="en-US" sz="6000" b="1" dirty="0">
              <a:solidFill>
                <a:srgbClr val="C00000"/>
              </a:solidFill>
            </a:endParaRPr>
          </a:p>
        </p:txBody>
      </p:sp>
      <p:sp>
        <p:nvSpPr>
          <p:cNvPr id="5" name="TextBox 4"/>
          <p:cNvSpPr txBox="1"/>
          <p:nvPr/>
        </p:nvSpPr>
        <p:spPr>
          <a:xfrm>
            <a:off x="114299" y="141357"/>
            <a:ext cx="8339235" cy="1323439"/>
          </a:xfrm>
          <a:prstGeom prst="rect">
            <a:avLst/>
          </a:prstGeom>
          <a:noFill/>
        </p:spPr>
        <p:txBody>
          <a:bodyPr wrap="square" rtlCol="0">
            <a:spAutoFit/>
          </a:bodyPr>
          <a:lstStyle/>
          <a:p>
            <a:r>
              <a:rPr lang="en-US" sz="4000" dirty="0">
                <a:solidFill>
                  <a:schemeClr val="bg1"/>
                </a:solidFill>
              </a:rPr>
              <a:t>Products and </a:t>
            </a:r>
            <a:r>
              <a:rPr lang="en-US" sz="4000" dirty="0" smtClean="0">
                <a:solidFill>
                  <a:schemeClr val="bg1"/>
                </a:solidFill>
              </a:rPr>
              <a:t>Services: For </a:t>
            </a:r>
            <a:r>
              <a:rPr lang="en-US" sz="4000" dirty="0">
                <a:solidFill>
                  <a:schemeClr val="bg1"/>
                </a:solidFill>
              </a:rPr>
              <a:t>Business</a:t>
            </a:r>
          </a:p>
          <a:p>
            <a:endParaRPr lang="en-US" sz="4000" dirty="0">
              <a:solidFill>
                <a:schemeClr val="bg1"/>
              </a:solidFill>
            </a:endParaRPr>
          </a:p>
        </p:txBody>
      </p:sp>
      <p:sp>
        <p:nvSpPr>
          <p:cNvPr id="9" name="TextBox 8"/>
          <p:cNvSpPr txBox="1"/>
          <p:nvPr/>
        </p:nvSpPr>
        <p:spPr>
          <a:xfrm>
            <a:off x="361507" y="1552353"/>
            <a:ext cx="184731" cy="369332"/>
          </a:xfrm>
          <a:prstGeom prst="rect">
            <a:avLst/>
          </a:prstGeom>
          <a:noFill/>
        </p:spPr>
        <p:txBody>
          <a:bodyPr wrap="none" rtlCol="0">
            <a:spAutoFit/>
          </a:bodyPr>
          <a:lstStyle/>
          <a:p>
            <a:endParaRPr lang="en-US" dirty="0"/>
          </a:p>
        </p:txBody>
      </p:sp>
      <p:sp>
        <p:nvSpPr>
          <p:cNvPr id="2" name="TextBox 1"/>
          <p:cNvSpPr txBox="1"/>
          <p:nvPr/>
        </p:nvSpPr>
        <p:spPr>
          <a:xfrm>
            <a:off x="3259519" y="978626"/>
            <a:ext cx="3204723" cy="4826962"/>
          </a:xfrm>
          <a:prstGeom prst="rect">
            <a:avLst/>
          </a:prstGeom>
          <a:noFill/>
        </p:spPr>
        <p:txBody>
          <a:bodyPr wrap="none" rtlCol="0">
            <a:spAutoFit/>
          </a:bodyPr>
          <a:lstStyle/>
          <a:p>
            <a:pPr marL="342900" lvl="0" indent="-342900" defTabSz="457200" fontAlgn="ctr">
              <a:spcBef>
                <a:spcPts val="1000"/>
              </a:spcBef>
              <a:buClr>
                <a:schemeClr val="tx1"/>
              </a:buClr>
              <a:buSzPct val="100000"/>
              <a:buFont typeface="Wingdings" charset="2"/>
              <a:buChar char="§"/>
            </a:pPr>
            <a:r>
              <a:rPr lang="en-US" dirty="0" smtClean="0">
                <a:latin typeface="Calibri" panose="020F0502020204030204" pitchFamily="34" charset="0"/>
              </a:rPr>
              <a:t>Google </a:t>
            </a:r>
            <a:r>
              <a:rPr lang="en-US" dirty="0">
                <a:latin typeface="Calibri" panose="020F0502020204030204" pitchFamily="34" charset="0"/>
              </a:rPr>
              <a:t>Merchant Center</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Google My Business</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Google Search for Work</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Google Shopping Campaigns</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Google Surveys</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Google Tag Manager</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Google Trends</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Google Trusted Stores</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Google Web Designer</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Google+ Brands</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Local Inventory Ads</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Search Console</a:t>
            </a:r>
          </a:p>
        </p:txBody>
      </p:sp>
      <p:sp>
        <p:nvSpPr>
          <p:cNvPr id="12" name="TextBox 11"/>
          <p:cNvSpPr txBox="1"/>
          <p:nvPr/>
        </p:nvSpPr>
        <p:spPr>
          <a:xfrm>
            <a:off x="114299" y="978626"/>
            <a:ext cx="3145220" cy="5637441"/>
          </a:xfrm>
          <a:prstGeom prst="rect">
            <a:avLst/>
          </a:prstGeom>
          <a:noFill/>
        </p:spPr>
        <p:txBody>
          <a:bodyPr wrap="none" rtlCol="0">
            <a:spAutoFit/>
          </a:bodyPr>
          <a:lstStyle/>
          <a:p>
            <a:pPr marL="342900" lvl="0" indent="-342900" defTabSz="457200" fontAlgn="ctr">
              <a:spcBef>
                <a:spcPts val="1000"/>
              </a:spcBef>
              <a:buClr>
                <a:schemeClr val="tx1"/>
              </a:buClr>
              <a:buSzPct val="100000"/>
              <a:buFont typeface="Wingdings" charset="2"/>
              <a:buChar char="§"/>
            </a:pPr>
            <a:r>
              <a:rPr lang="en-US" dirty="0" smtClean="0">
                <a:latin typeface="Calibri" panose="020F0502020204030204" pitchFamily="34" charset="0"/>
              </a:rPr>
              <a:t>AdMob</a:t>
            </a:r>
            <a:endParaRPr lang="en-US" dirty="0">
              <a:latin typeface="Calibri" panose="020F0502020204030204" pitchFamily="34" charset="0"/>
            </a:endParaRP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AdSense</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AdWords</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AdWords Express</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Analytics</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Android for Work</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Blogger</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Chrome for Work</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DoubleClick by Google</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G Suite</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Google Cloud Platform</a:t>
            </a:r>
            <a:endParaRPr lang="en-US" dirty="0"/>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Google Domains</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Google Maps Business View</a:t>
            </a:r>
          </a:p>
          <a:p>
            <a:pPr marL="342900" lvl="0" indent="-342900" defTabSz="457200" fontAlgn="ctr">
              <a:spcBef>
                <a:spcPts val="1000"/>
              </a:spcBef>
              <a:buClr>
                <a:schemeClr val="tx1"/>
              </a:buClr>
              <a:buSzPct val="100000"/>
              <a:buFont typeface="Wingdings" charset="2"/>
              <a:buChar char="§"/>
            </a:pPr>
            <a:r>
              <a:rPr lang="en-US" dirty="0">
                <a:latin typeface="Calibri" panose="020F0502020204030204" pitchFamily="34" charset="0"/>
              </a:rPr>
              <a:t>Google Maps for </a:t>
            </a:r>
            <a:r>
              <a:rPr lang="en-US" dirty="0" smtClean="0">
                <a:latin typeface="Calibri" panose="020F0502020204030204" pitchFamily="34" charset="0"/>
              </a:rPr>
              <a:t>Work</a:t>
            </a:r>
            <a:endParaRPr lang="en-US" dirty="0">
              <a:latin typeface="Calibri" panose="020F0502020204030204" pitchFamily="34"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661830" y="1327919"/>
            <a:ext cx="5094404" cy="4638189"/>
          </a:xfrm>
          <a:prstGeom prst="rect">
            <a:avLst/>
          </a:prstGeom>
        </p:spPr>
      </p:pic>
    </p:spTree>
    <p:extLst>
      <p:ext uri="{BB962C8B-B14F-4D97-AF65-F5344CB8AC3E}">
        <p14:creationId xmlns:p14="http://schemas.microsoft.com/office/powerpoint/2010/main" xmlns="" val="20157883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27057"/>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
        <p:nvSpPr>
          <p:cNvPr id="7" name="TextBox 6"/>
          <p:cNvSpPr txBox="1"/>
          <p:nvPr/>
        </p:nvSpPr>
        <p:spPr>
          <a:xfrm>
            <a:off x="1221543" y="2824596"/>
            <a:ext cx="9748915" cy="1015663"/>
          </a:xfrm>
          <a:prstGeom prst="rect">
            <a:avLst/>
          </a:prstGeom>
          <a:noFill/>
        </p:spPr>
        <p:txBody>
          <a:bodyPr wrap="square" rtlCol="0">
            <a:spAutoFit/>
          </a:bodyPr>
          <a:lstStyle/>
          <a:p>
            <a:endParaRPr lang="en-US" sz="6000" b="1" dirty="0">
              <a:solidFill>
                <a:srgbClr val="C00000"/>
              </a:solidFill>
            </a:endParaRPr>
          </a:p>
        </p:txBody>
      </p:sp>
      <p:sp>
        <p:nvSpPr>
          <p:cNvPr id="5" name="TextBox 4"/>
          <p:cNvSpPr txBox="1"/>
          <p:nvPr/>
        </p:nvSpPr>
        <p:spPr>
          <a:xfrm>
            <a:off x="114299" y="141357"/>
            <a:ext cx="8339235" cy="1938992"/>
          </a:xfrm>
          <a:prstGeom prst="rect">
            <a:avLst/>
          </a:prstGeom>
          <a:noFill/>
        </p:spPr>
        <p:txBody>
          <a:bodyPr wrap="square" rtlCol="0">
            <a:spAutoFit/>
          </a:bodyPr>
          <a:lstStyle/>
          <a:p>
            <a:r>
              <a:rPr lang="en-US" sz="4000" dirty="0">
                <a:solidFill>
                  <a:schemeClr val="bg1"/>
                </a:solidFill>
              </a:rPr>
              <a:t>Products : Google Search Engine</a:t>
            </a:r>
          </a:p>
          <a:p>
            <a:endParaRPr lang="en-US" sz="4000" dirty="0">
              <a:solidFill>
                <a:schemeClr val="bg1"/>
              </a:solidFill>
            </a:endParaRPr>
          </a:p>
          <a:p>
            <a:r>
              <a:rPr lang="en-US" sz="4000" dirty="0">
                <a:solidFill>
                  <a:schemeClr val="bg1"/>
                </a:solidFill>
              </a:rPr>
              <a:t> Goo</a:t>
            </a:r>
          </a:p>
        </p:txBody>
      </p:sp>
      <p:sp>
        <p:nvSpPr>
          <p:cNvPr id="9" name="TextBox 8"/>
          <p:cNvSpPr txBox="1"/>
          <p:nvPr/>
        </p:nvSpPr>
        <p:spPr>
          <a:xfrm>
            <a:off x="361507" y="1552353"/>
            <a:ext cx="184731" cy="369332"/>
          </a:xfrm>
          <a:prstGeom prst="rect">
            <a:avLst/>
          </a:prstGeom>
          <a:noFill/>
        </p:spPr>
        <p:txBody>
          <a:bodyPr wrap="none" rtlCol="0">
            <a:spAutoFit/>
          </a:bodyPr>
          <a:lstStyle/>
          <a:p>
            <a:endParaRPr lang="en-US" dirty="0"/>
          </a:p>
        </p:txBody>
      </p:sp>
      <p:sp>
        <p:nvSpPr>
          <p:cNvPr id="12" name="TextBox 11"/>
          <p:cNvSpPr txBox="1"/>
          <p:nvPr/>
        </p:nvSpPr>
        <p:spPr>
          <a:xfrm>
            <a:off x="660537" y="1017656"/>
            <a:ext cx="7907296" cy="3098284"/>
          </a:xfrm>
          <a:prstGeom prst="rect">
            <a:avLst/>
          </a:prstGeom>
          <a:noFill/>
        </p:spPr>
        <p:txBody>
          <a:bodyPr wrap="square" rtlCol="0">
            <a:spAutoFit/>
          </a:bodyPr>
          <a:lstStyle/>
          <a:p>
            <a:pPr marL="342900" lvl="0" indent="-342900" defTabSz="457200" fontAlgn="ctr">
              <a:spcBef>
                <a:spcPts val="1000"/>
              </a:spcBef>
              <a:buClr>
                <a:schemeClr val="tx1"/>
              </a:buClr>
              <a:buSzPct val="100000"/>
              <a:buFont typeface="Wingdings" charset="2"/>
              <a:buChar char="§"/>
            </a:pPr>
            <a:r>
              <a:rPr lang="en-US" sz="2400" dirty="0">
                <a:solidFill>
                  <a:prstClr val="black">
                    <a:lumMod val="75000"/>
                    <a:lumOff val="25000"/>
                  </a:prstClr>
                </a:solidFill>
              </a:rPr>
              <a:t>Most popular and widely used search engine in the </a:t>
            </a:r>
            <a:r>
              <a:rPr lang="en-US" sz="2400" dirty="0" smtClean="0">
                <a:solidFill>
                  <a:prstClr val="black">
                    <a:lumMod val="75000"/>
                    <a:lumOff val="25000"/>
                  </a:prstClr>
                </a:solidFill>
              </a:rPr>
              <a:t>world</a:t>
            </a:r>
          </a:p>
          <a:p>
            <a:pPr marL="342900" lvl="0" indent="-342900" defTabSz="457200" fontAlgn="ctr">
              <a:spcBef>
                <a:spcPts val="1000"/>
              </a:spcBef>
              <a:buClr>
                <a:schemeClr val="tx1"/>
              </a:buClr>
              <a:buSzPct val="100000"/>
              <a:buFont typeface="Wingdings" charset="2"/>
              <a:buChar char="§"/>
            </a:pPr>
            <a:r>
              <a:rPr lang="en-US" sz="2400" dirty="0">
                <a:solidFill>
                  <a:prstClr val="black">
                    <a:lumMod val="75000"/>
                    <a:lumOff val="25000"/>
                  </a:prstClr>
                </a:solidFill>
              </a:rPr>
              <a:t>M</a:t>
            </a:r>
            <a:r>
              <a:rPr lang="en-US" sz="2400" dirty="0" smtClean="0">
                <a:solidFill>
                  <a:prstClr val="black">
                    <a:lumMod val="75000"/>
                    <a:lumOff val="25000"/>
                  </a:prstClr>
                </a:solidFill>
              </a:rPr>
              <a:t>ore than 2.3 million google searches a minute.</a:t>
            </a:r>
          </a:p>
          <a:p>
            <a:pPr marL="342900" lvl="0" indent="-342900" defTabSz="457200" fontAlgn="ctr">
              <a:spcBef>
                <a:spcPts val="1000"/>
              </a:spcBef>
              <a:buClr>
                <a:schemeClr val="tx1"/>
              </a:buClr>
              <a:buSzPct val="100000"/>
              <a:buFont typeface="Wingdings" charset="2"/>
              <a:buChar char="§"/>
            </a:pPr>
            <a:r>
              <a:rPr lang="en-US" sz="2400" dirty="0" smtClean="0">
                <a:solidFill>
                  <a:prstClr val="black">
                    <a:lumMod val="75000"/>
                    <a:lumOff val="25000"/>
                  </a:prstClr>
                </a:solidFill>
              </a:rPr>
              <a:t>Uses </a:t>
            </a:r>
            <a:r>
              <a:rPr lang="en-US" sz="2400" dirty="0">
                <a:solidFill>
                  <a:prstClr val="black">
                    <a:lumMod val="75000"/>
                    <a:lumOff val="25000"/>
                  </a:prstClr>
                </a:solidFill>
              </a:rPr>
              <a:t>over 200 factors into account before delivering your results in 1/8</a:t>
            </a:r>
            <a:r>
              <a:rPr lang="en-US" sz="2400" baseline="30000" dirty="0">
                <a:solidFill>
                  <a:prstClr val="black">
                    <a:lumMod val="75000"/>
                    <a:lumOff val="25000"/>
                  </a:prstClr>
                </a:solidFill>
              </a:rPr>
              <a:t>th</a:t>
            </a:r>
            <a:r>
              <a:rPr lang="en-US" sz="2400" dirty="0">
                <a:solidFill>
                  <a:prstClr val="black">
                    <a:lumMod val="75000"/>
                    <a:lumOff val="25000"/>
                  </a:prstClr>
                </a:solidFill>
              </a:rPr>
              <a:t> of a </a:t>
            </a:r>
            <a:r>
              <a:rPr lang="en-US" sz="2400" dirty="0" smtClean="0">
                <a:solidFill>
                  <a:prstClr val="black">
                    <a:lumMod val="75000"/>
                    <a:lumOff val="25000"/>
                  </a:prstClr>
                </a:solidFill>
              </a:rPr>
              <a:t>second.</a:t>
            </a:r>
          </a:p>
          <a:p>
            <a:pPr marL="342900" lvl="0" indent="-342900" defTabSz="457200" fontAlgn="ctr">
              <a:spcBef>
                <a:spcPts val="1000"/>
              </a:spcBef>
              <a:buClr>
                <a:schemeClr val="tx1"/>
              </a:buClr>
              <a:buSzPct val="100000"/>
              <a:buFont typeface="Wingdings" charset="2"/>
              <a:buChar char="§"/>
            </a:pPr>
            <a:r>
              <a:rPr lang="en-US" sz="2400" dirty="0">
                <a:solidFill>
                  <a:prstClr val="black">
                    <a:lumMod val="75000"/>
                    <a:lumOff val="25000"/>
                  </a:prstClr>
                </a:solidFill>
              </a:rPr>
              <a:t>A</a:t>
            </a:r>
            <a:r>
              <a:rPr lang="en-US" sz="2400" dirty="0" smtClean="0">
                <a:solidFill>
                  <a:prstClr val="black">
                    <a:lumMod val="75000"/>
                    <a:lumOff val="25000"/>
                  </a:prstClr>
                </a:solidFill>
              </a:rPr>
              <a:t>bout </a:t>
            </a:r>
            <a:r>
              <a:rPr lang="en-US" sz="2400" dirty="0">
                <a:solidFill>
                  <a:prstClr val="black">
                    <a:lumMod val="75000"/>
                    <a:lumOff val="25000"/>
                  </a:prstClr>
                </a:solidFill>
              </a:rPr>
              <a:t>80% of the search engine market share is taken by Google</a:t>
            </a:r>
          </a:p>
          <a:p>
            <a:pPr marL="342900" lvl="0" indent="-342900" defTabSz="457200" fontAlgn="ctr">
              <a:spcBef>
                <a:spcPts val="1000"/>
              </a:spcBef>
              <a:buClr>
                <a:srgbClr val="90C226"/>
              </a:buClr>
              <a:buSzPct val="80000"/>
              <a:buFont typeface="Arial" panose="020B0604020202020204" pitchFamily="34" charset="0"/>
              <a:buChar char="•"/>
            </a:pPr>
            <a:endParaRPr lang="en-US" dirty="0">
              <a:solidFill>
                <a:prstClr val="black">
                  <a:lumMod val="75000"/>
                  <a:lumOff val="25000"/>
                </a:prstClr>
              </a:solidFill>
              <a:latin typeface="Calibri" panose="020F050202020403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989320" y="3359610"/>
            <a:ext cx="5244880" cy="3498389"/>
          </a:xfrm>
          <a:prstGeom prst="rect">
            <a:avLst/>
          </a:prstGeom>
        </p:spPr>
      </p:pic>
    </p:spTree>
    <p:extLst>
      <p:ext uri="{BB962C8B-B14F-4D97-AF65-F5344CB8AC3E}">
        <p14:creationId xmlns:p14="http://schemas.microsoft.com/office/powerpoint/2010/main" xmlns="" val="178090966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27057"/>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
        <p:nvSpPr>
          <p:cNvPr id="7" name="TextBox 6"/>
          <p:cNvSpPr txBox="1"/>
          <p:nvPr/>
        </p:nvSpPr>
        <p:spPr>
          <a:xfrm>
            <a:off x="1221543" y="2824596"/>
            <a:ext cx="9748915" cy="1015663"/>
          </a:xfrm>
          <a:prstGeom prst="rect">
            <a:avLst/>
          </a:prstGeom>
          <a:noFill/>
        </p:spPr>
        <p:txBody>
          <a:bodyPr wrap="square" rtlCol="0">
            <a:spAutoFit/>
          </a:bodyPr>
          <a:lstStyle/>
          <a:p>
            <a:endParaRPr lang="en-US" sz="6000" b="1" dirty="0">
              <a:solidFill>
                <a:srgbClr val="C00000"/>
              </a:solidFill>
            </a:endParaRPr>
          </a:p>
        </p:txBody>
      </p:sp>
      <p:sp>
        <p:nvSpPr>
          <p:cNvPr id="5" name="TextBox 4"/>
          <p:cNvSpPr txBox="1"/>
          <p:nvPr/>
        </p:nvSpPr>
        <p:spPr>
          <a:xfrm>
            <a:off x="114299" y="141357"/>
            <a:ext cx="8339235" cy="1938992"/>
          </a:xfrm>
          <a:prstGeom prst="rect">
            <a:avLst/>
          </a:prstGeom>
          <a:noFill/>
        </p:spPr>
        <p:txBody>
          <a:bodyPr wrap="square" rtlCol="0">
            <a:spAutoFit/>
          </a:bodyPr>
          <a:lstStyle/>
          <a:p>
            <a:r>
              <a:rPr lang="en-US" sz="4000" dirty="0">
                <a:solidFill>
                  <a:schemeClr val="bg1"/>
                </a:solidFill>
              </a:rPr>
              <a:t>Products : Google Chrome</a:t>
            </a:r>
          </a:p>
          <a:p>
            <a:endParaRPr lang="en-US" sz="4000" dirty="0">
              <a:solidFill>
                <a:schemeClr val="bg1"/>
              </a:solidFill>
            </a:endParaRPr>
          </a:p>
          <a:p>
            <a:r>
              <a:rPr lang="en-US" sz="4000" dirty="0">
                <a:solidFill>
                  <a:schemeClr val="bg1"/>
                </a:solidFill>
              </a:rPr>
              <a:t> Goo</a:t>
            </a:r>
          </a:p>
        </p:txBody>
      </p:sp>
      <p:sp>
        <p:nvSpPr>
          <p:cNvPr id="9" name="TextBox 8"/>
          <p:cNvSpPr txBox="1"/>
          <p:nvPr/>
        </p:nvSpPr>
        <p:spPr>
          <a:xfrm>
            <a:off x="361507" y="1552353"/>
            <a:ext cx="184731" cy="369332"/>
          </a:xfrm>
          <a:prstGeom prst="rect">
            <a:avLst/>
          </a:prstGeom>
          <a:noFill/>
        </p:spPr>
        <p:txBody>
          <a:bodyPr wrap="none" rtlCol="0">
            <a:spAutoFit/>
          </a:bodyPr>
          <a:lstStyle/>
          <a:p>
            <a:endParaRPr lang="en-US" dirty="0"/>
          </a:p>
        </p:txBody>
      </p:sp>
      <p:sp>
        <p:nvSpPr>
          <p:cNvPr id="12" name="TextBox 11"/>
          <p:cNvSpPr txBox="1"/>
          <p:nvPr/>
        </p:nvSpPr>
        <p:spPr>
          <a:xfrm>
            <a:off x="660537" y="1017656"/>
            <a:ext cx="7907296" cy="4462760"/>
          </a:xfrm>
          <a:prstGeom prst="rect">
            <a:avLst/>
          </a:prstGeom>
          <a:noFill/>
        </p:spPr>
        <p:txBody>
          <a:bodyPr wrap="square" rtlCol="0">
            <a:spAutoFit/>
          </a:bodyPr>
          <a:lstStyle/>
          <a:p>
            <a:pPr marL="342900" lvl="0" indent="-342900" defTabSz="457200" fontAlgn="ctr">
              <a:spcBef>
                <a:spcPts val="1000"/>
              </a:spcBef>
              <a:buClr>
                <a:schemeClr val="tx1"/>
              </a:buClr>
              <a:buSzPct val="100000"/>
              <a:buFont typeface="Wingdings" charset="2"/>
              <a:buChar char="§"/>
            </a:pPr>
            <a:r>
              <a:rPr lang="en-US" sz="2400" dirty="0">
                <a:solidFill>
                  <a:prstClr val="black">
                    <a:lumMod val="75000"/>
                    <a:lumOff val="25000"/>
                  </a:prstClr>
                </a:solidFill>
              </a:rPr>
              <a:t>A free web-based web browser</a:t>
            </a:r>
          </a:p>
          <a:p>
            <a:pPr marL="342900" lvl="0" indent="-342900" defTabSz="457200" fontAlgn="ctr">
              <a:spcBef>
                <a:spcPts val="1000"/>
              </a:spcBef>
              <a:buClr>
                <a:schemeClr val="tx1"/>
              </a:buClr>
              <a:buSzPct val="100000"/>
              <a:buFont typeface="Wingdings" charset="2"/>
              <a:buChar char="§"/>
            </a:pPr>
            <a:r>
              <a:rPr lang="en-US" sz="2400" dirty="0">
                <a:solidFill>
                  <a:prstClr val="black">
                    <a:lumMod val="75000"/>
                    <a:lumOff val="25000"/>
                  </a:prstClr>
                </a:solidFill>
              </a:rPr>
              <a:t>First released in 2008 for windows then later ported to Linux, macOS, iOS and Android</a:t>
            </a:r>
          </a:p>
          <a:p>
            <a:pPr marL="342900" lvl="0" indent="-342900" defTabSz="457200" fontAlgn="ctr">
              <a:spcBef>
                <a:spcPts val="1000"/>
              </a:spcBef>
              <a:buClr>
                <a:schemeClr val="tx1"/>
              </a:buClr>
              <a:buSzPct val="100000"/>
              <a:buFont typeface="Wingdings" charset="2"/>
              <a:buChar char="§"/>
            </a:pPr>
            <a:r>
              <a:rPr lang="en-US" sz="2400" dirty="0">
                <a:solidFill>
                  <a:prstClr val="black">
                    <a:lumMod val="75000"/>
                    <a:lumOff val="25000"/>
                  </a:prstClr>
                </a:solidFill>
              </a:rPr>
              <a:t>Google Chrome accounts for a 62% share of the worldwide usages of web browsers</a:t>
            </a:r>
          </a:p>
          <a:p>
            <a:pPr marL="342900" lvl="0" indent="-342900" defTabSz="457200" fontAlgn="ctr">
              <a:spcBef>
                <a:spcPts val="1000"/>
              </a:spcBef>
              <a:buClr>
                <a:schemeClr val="tx1"/>
              </a:buClr>
              <a:buSzPct val="100000"/>
              <a:buFont typeface="Wingdings" charset="2"/>
              <a:buChar char="§"/>
            </a:pPr>
            <a:r>
              <a:rPr lang="en-US" sz="2400" dirty="0">
                <a:solidFill>
                  <a:prstClr val="black">
                    <a:lumMod val="75000"/>
                    <a:lumOff val="25000"/>
                  </a:prstClr>
                </a:solidFill>
              </a:rPr>
              <a:t>Most popular browser for smartphones</a:t>
            </a:r>
          </a:p>
          <a:p>
            <a:pPr marL="342900" lvl="0" indent="-342900" defTabSz="457200" fontAlgn="ctr">
              <a:spcBef>
                <a:spcPts val="1000"/>
              </a:spcBef>
              <a:buClr>
                <a:schemeClr val="tx1"/>
              </a:buClr>
              <a:buSzPct val="100000"/>
              <a:buFont typeface="Wingdings" charset="2"/>
              <a:buChar char="§"/>
            </a:pPr>
            <a:r>
              <a:rPr lang="en-US" sz="2400" dirty="0">
                <a:solidFill>
                  <a:prstClr val="black">
                    <a:lumMod val="75000"/>
                    <a:lumOff val="25000"/>
                  </a:prstClr>
                </a:solidFill>
              </a:rPr>
              <a:t>Google Chromes success has led to an expansions of the brand name “Chrome” to various products</a:t>
            </a:r>
          </a:p>
          <a:p>
            <a:pPr marL="342900" lvl="0" indent="-342900" defTabSz="457200" fontAlgn="ctr">
              <a:spcBef>
                <a:spcPts val="1000"/>
              </a:spcBef>
              <a:buClr>
                <a:srgbClr val="90C226"/>
              </a:buClr>
              <a:buSzPct val="80000"/>
              <a:buFont typeface="Arial" panose="020B0604020202020204" pitchFamily="34" charset="0"/>
              <a:buChar char="•"/>
            </a:pPr>
            <a:endParaRPr lang="en-US" sz="2400" dirty="0">
              <a:solidFill>
                <a:prstClr val="black">
                  <a:lumMod val="75000"/>
                  <a:lumOff val="25000"/>
                </a:prstClr>
              </a:solidFill>
            </a:endParaRPr>
          </a:p>
          <a:p>
            <a:pPr marL="342900" lvl="0" indent="-342900" defTabSz="457200" fontAlgn="ctr">
              <a:spcBef>
                <a:spcPts val="1000"/>
              </a:spcBef>
              <a:buClr>
                <a:srgbClr val="90C226"/>
              </a:buClr>
              <a:buSzPct val="80000"/>
              <a:buFont typeface="Arial" panose="020B0604020202020204" pitchFamily="34" charset="0"/>
              <a:buChar char="•"/>
            </a:pPr>
            <a:endParaRPr lang="en-US" dirty="0">
              <a:solidFill>
                <a:prstClr val="black">
                  <a:lumMod val="75000"/>
                  <a:lumOff val="25000"/>
                </a:prstClr>
              </a:solidFill>
              <a:latin typeface="Calibri" panose="020F0502020204030204"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720840" y="4012076"/>
            <a:ext cx="5338432" cy="2868783"/>
          </a:xfrm>
          <a:prstGeom prst="rect">
            <a:avLst/>
          </a:prstGeom>
        </p:spPr>
      </p:pic>
    </p:spTree>
    <p:extLst>
      <p:ext uri="{BB962C8B-B14F-4D97-AF65-F5344CB8AC3E}">
        <p14:creationId xmlns:p14="http://schemas.microsoft.com/office/powerpoint/2010/main" xmlns="" val="74823688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27057"/>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
        <p:nvSpPr>
          <p:cNvPr id="7" name="TextBox 6"/>
          <p:cNvSpPr txBox="1"/>
          <p:nvPr/>
        </p:nvSpPr>
        <p:spPr>
          <a:xfrm>
            <a:off x="1221543" y="2824596"/>
            <a:ext cx="9748915" cy="1015663"/>
          </a:xfrm>
          <a:prstGeom prst="rect">
            <a:avLst/>
          </a:prstGeom>
          <a:noFill/>
        </p:spPr>
        <p:txBody>
          <a:bodyPr wrap="square" rtlCol="0">
            <a:spAutoFit/>
          </a:bodyPr>
          <a:lstStyle/>
          <a:p>
            <a:endParaRPr lang="en-US" sz="6000" b="1" dirty="0">
              <a:solidFill>
                <a:srgbClr val="C00000"/>
              </a:solidFill>
            </a:endParaRPr>
          </a:p>
        </p:txBody>
      </p:sp>
      <p:sp>
        <p:nvSpPr>
          <p:cNvPr id="5" name="TextBox 4"/>
          <p:cNvSpPr txBox="1"/>
          <p:nvPr/>
        </p:nvSpPr>
        <p:spPr>
          <a:xfrm>
            <a:off x="114299" y="141357"/>
            <a:ext cx="8339235" cy="1938992"/>
          </a:xfrm>
          <a:prstGeom prst="rect">
            <a:avLst/>
          </a:prstGeom>
          <a:noFill/>
        </p:spPr>
        <p:txBody>
          <a:bodyPr wrap="square" rtlCol="0">
            <a:spAutoFit/>
          </a:bodyPr>
          <a:lstStyle/>
          <a:p>
            <a:r>
              <a:rPr lang="en-US" sz="4000" smtClean="0">
                <a:solidFill>
                  <a:schemeClr val="bg1"/>
                </a:solidFill>
              </a:rPr>
              <a:t>Products: </a:t>
            </a:r>
            <a:r>
              <a:rPr lang="en-US" sz="4000" dirty="0">
                <a:solidFill>
                  <a:schemeClr val="bg1"/>
                </a:solidFill>
              </a:rPr>
              <a:t>Android</a:t>
            </a:r>
          </a:p>
          <a:p>
            <a:endParaRPr lang="en-US" sz="4000" dirty="0">
              <a:solidFill>
                <a:schemeClr val="bg1"/>
              </a:solidFill>
            </a:endParaRPr>
          </a:p>
          <a:p>
            <a:r>
              <a:rPr lang="en-US" sz="4000" dirty="0">
                <a:solidFill>
                  <a:schemeClr val="bg1"/>
                </a:solidFill>
              </a:rPr>
              <a:t> Goo</a:t>
            </a:r>
          </a:p>
        </p:txBody>
      </p:sp>
      <p:sp>
        <p:nvSpPr>
          <p:cNvPr id="9" name="TextBox 8"/>
          <p:cNvSpPr txBox="1"/>
          <p:nvPr/>
        </p:nvSpPr>
        <p:spPr>
          <a:xfrm>
            <a:off x="361507" y="1552353"/>
            <a:ext cx="184731" cy="369332"/>
          </a:xfrm>
          <a:prstGeom prst="rect">
            <a:avLst/>
          </a:prstGeom>
          <a:noFill/>
        </p:spPr>
        <p:txBody>
          <a:bodyPr wrap="none" rtlCol="0">
            <a:spAutoFit/>
          </a:bodyPr>
          <a:lstStyle/>
          <a:p>
            <a:endParaRPr lang="en-US" dirty="0"/>
          </a:p>
        </p:txBody>
      </p:sp>
      <p:sp>
        <p:nvSpPr>
          <p:cNvPr id="12" name="TextBox 11"/>
          <p:cNvSpPr txBox="1"/>
          <p:nvPr/>
        </p:nvSpPr>
        <p:spPr>
          <a:xfrm>
            <a:off x="660537" y="1017656"/>
            <a:ext cx="7907296" cy="5147563"/>
          </a:xfrm>
          <a:prstGeom prst="rect">
            <a:avLst/>
          </a:prstGeom>
          <a:noFill/>
        </p:spPr>
        <p:txBody>
          <a:bodyPr wrap="square" rtlCol="0">
            <a:spAutoFit/>
          </a:bodyPr>
          <a:lstStyle/>
          <a:p>
            <a:pPr marL="342900" lvl="0" indent="-342900" defTabSz="457200" fontAlgn="ctr">
              <a:spcBef>
                <a:spcPts val="1000"/>
              </a:spcBef>
              <a:buClr>
                <a:schemeClr val="tx1"/>
              </a:buClr>
              <a:buSzPct val="100000"/>
              <a:buFont typeface="Wingdings" charset="2"/>
              <a:buChar char="§"/>
            </a:pPr>
            <a:r>
              <a:rPr lang="en-US" sz="2400" dirty="0"/>
              <a:t>Mobile operating system designed primarily for touchscreen mobile devices</a:t>
            </a:r>
          </a:p>
          <a:p>
            <a:pPr marL="342900" lvl="0" indent="-342900" defTabSz="457200" fontAlgn="ctr">
              <a:spcBef>
                <a:spcPts val="1000"/>
              </a:spcBef>
              <a:buClr>
                <a:schemeClr val="tx1"/>
              </a:buClr>
              <a:buSzPct val="100000"/>
              <a:buFont typeface="Wingdings" charset="2"/>
              <a:buChar char="§"/>
            </a:pPr>
            <a:r>
              <a:rPr lang="en-US" sz="2400" dirty="0"/>
              <a:t>Further developed for televisions, cars and wrist watches</a:t>
            </a:r>
          </a:p>
          <a:p>
            <a:pPr marL="342900" lvl="0" indent="-342900" defTabSz="457200" fontAlgn="ctr">
              <a:spcBef>
                <a:spcPts val="1000"/>
              </a:spcBef>
              <a:buClr>
                <a:schemeClr val="tx1"/>
              </a:buClr>
              <a:buSzPct val="100000"/>
              <a:buFont typeface="Wingdings" charset="2"/>
              <a:buChar char="§"/>
            </a:pPr>
            <a:r>
              <a:rPr lang="en-US" sz="2400" dirty="0"/>
              <a:t>Captured 87.5% of the market share for mobile OS in 2016</a:t>
            </a:r>
          </a:p>
          <a:p>
            <a:pPr marL="342900" lvl="0" indent="-342900" defTabSz="457200" fontAlgn="ctr">
              <a:spcBef>
                <a:spcPts val="1000"/>
              </a:spcBef>
              <a:buClr>
                <a:schemeClr val="tx1"/>
              </a:buClr>
              <a:buSzPct val="100000"/>
              <a:buFont typeface="Wingdings" charset="2"/>
              <a:buChar char="§"/>
            </a:pPr>
            <a:r>
              <a:rPr lang="en-US" sz="2400" dirty="0"/>
              <a:t>9 out of 10 smartphones run Android </a:t>
            </a:r>
            <a:r>
              <a:rPr lang="en-US" sz="2400" dirty="0" smtClean="0"/>
              <a:t>OS</a:t>
            </a:r>
          </a:p>
          <a:p>
            <a:pPr marL="342900" lvl="0" indent="-342900" defTabSz="457200" fontAlgn="ctr">
              <a:spcBef>
                <a:spcPts val="1000"/>
              </a:spcBef>
              <a:buClr>
                <a:schemeClr val="tx1"/>
              </a:buClr>
              <a:buSzPct val="100000"/>
              <a:buFont typeface="Wingdings" charset="2"/>
              <a:buChar char="§"/>
            </a:pPr>
            <a:endParaRPr lang="en-US" sz="2400" dirty="0"/>
          </a:p>
          <a:p>
            <a:pPr lvl="0" defTabSz="457200" fontAlgn="ctr">
              <a:spcBef>
                <a:spcPts val="1000"/>
              </a:spcBef>
              <a:buClr>
                <a:srgbClr val="90C226"/>
              </a:buClr>
              <a:buSzPct val="80000"/>
            </a:pPr>
            <a:r>
              <a:rPr lang="en-US" sz="2400" i="1" dirty="0"/>
              <a:t>List of Android </a:t>
            </a:r>
            <a:r>
              <a:rPr lang="en-US" sz="2400" i="1" dirty="0" smtClean="0"/>
              <a:t>Versions</a:t>
            </a:r>
          </a:p>
          <a:p>
            <a:pPr lvl="0" defTabSz="457200" fontAlgn="ctr">
              <a:spcBef>
                <a:spcPts val="1000"/>
              </a:spcBef>
              <a:buClr>
                <a:srgbClr val="90C226"/>
              </a:buClr>
              <a:buSzPct val="80000"/>
            </a:pPr>
            <a:endParaRPr lang="en-US" sz="100" dirty="0" smtClean="0"/>
          </a:p>
          <a:p>
            <a:pPr marL="800100" lvl="1" indent="-342900">
              <a:buFont typeface="Wingdings" charset="2"/>
              <a:buChar char="§"/>
            </a:pPr>
            <a:r>
              <a:rPr lang="en-US" sz="2000" dirty="0" smtClean="0"/>
              <a:t>Cupcake, Donut, Éclair, Froyo </a:t>
            </a:r>
          </a:p>
          <a:p>
            <a:pPr marL="800100" lvl="1" indent="-342900">
              <a:buFont typeface="Wingdings" charset="2"/>
              <a:buChar char="§"/>
            </a:pPr>
            <a:endParaRPr lang="en-US" sz="2000" dirty="0" smtClean="0"/>
          </a:p>
          <a:p>
            <a:pPr marL="800100" lvl="1" indent="-342900">
              <a:buFont typeface="Wingdings" charset="2"/>
              <a:buChar char="§"/>
            </a:pPr>
            <a:r>
              <a:rPr lang="en-US" sz="2000" dirty="0" smtClean="0"/>
              <a:t>Gingerbread</a:t>
            </a:r>
            <a:r>
              <a:rPr lang="en-US" sz="2000" dirty="0"/>
              <a:t>, Honeycomb, Ice Cream </a:t>
            </a:r>
            <a:r>
              <a:rPr lang="en-US" sz="2000" dirty="0" smtClean="0"/>
              <a:t>Sandwich</a:t>
            </a:r>
          </a:p>
          <a:p>
            <a:pPr marL="800100" lvl="1" indent="-342900">
              <a:buFont typeface="Wingdings" charset="2"/>
              <a:buChar char="§"/>
            </a:pPr>
            <a:endParaRPr lang="en-US" sz="2000" dirty="0"/>
          </a:p>
          <a:p>
            <a:pPr marL="800100" lvl="1" indent="-342900">
              <a:buFont typeface="Wingdings" charset="2"/>
              <a:buChar char="§"/>
            </a:pPr>
            <a:r>
              <a:rPr lang="en-US" sz="2000" dirty="0"/>
              <a:t>Jelly Bean, KitKat, Lollipop, </a:t>
            </a:r>
            <a:r>
              <a:rPr lang="en-US" sz="2000" dirty="0" smtClean="0"/>
              <a:t>Marshmallow</a:t>
            </a:r>
            <a:endParaRPr lang="en-US" sz="2000" dirty="0"/>
          </a:p>
        </p:txBody>
      </p:sp>
      <p:pic>
        <p:nvPicPr>
          <p:cNvPr id="8" name="Picture 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110386" y="2477650"/>
            <a:ext cx="5081614" cy="4380350"/>
          </a:xfrm>
          <a:prstGeom prst="rect">
            <a:avLst/>
          </a:prstGeom>
        </p:spPr>
      </p:pic>
    </p:spTree>
    <p:extLst>
      <p:ext uri="{BB962C8B-B14F-4D97-AF65-F5344CB8AC3E}">
        <p14:creationId xmlns:p14="http://schemas.microsoft.com/office/powerpoint/2010/main" xmlns="" val="112745099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27057"/>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
        <p:nvSpPr>
          <p:cNvPr id="7" name="TextBox 6"/>
          <p:cNvSpPr txBox="1"/>
          <p:nvPr/>
        </p:nvSpPr>
        <p:spPr>
          <a:xfrm>
            <a:off x="1221543" y="2824596"/>
            <a:ext cx="9748915" cy="1015663"/>
          </a:xfrm>
          <a:prstGeom prst="rect">
            <a:avLst/>
          </a:prstGeom>
          <a:noFill/>
        </p:spPr>
        <p:txBody>
          <a:bodyPr wrap="square" rtlCol="0">
            <a:spAutoFit/>
          </a:bodyPr>
          <a:lstStyle/>
          <a:p>
            <a:endParaRPr lang="en-US" sz="6000" b="1" dirty="0">
              <a:solidFill>
                <a:srgbClr val="C00000"/>
              </a:solidFill>
            </a:endParaRPr>
          </a:p>
        </p:txBody>
      </p:sp>
      <p:sp>
        <p:nvSpPr>
          <p:cNvPr id="5" name="TextBox 4"/>
          <p:cNvSpPr txBox="1"/>
          <p:nvPr/>
        </p:nvSpPr>
        <p:spPr>
          <a:xfrm>
            <a:off x="114299" y="141357"/>
            <a:ext cx="8339235" cy="1938992"/>
          </a:xfrm>
          <a:prstGeom prst="rect">
            <a:avLst/>
          </a:prstGeom>
          <a:noFill/>
        </p:spPr>
        <p:txBody>
          <a:bodyPr wrap="square" rtlCol="0" anchor="t">
            <a:spAutoFit/>
          </a:bodyPr>
          <a:lstStyle/>
          <a:p>
            <a:r>
              <a:rPr lang="en-US" sz="4000" dirty="0" smtClean="0">
                <a:solidFill>
                  <a:schemeClr val="bg1"/>
                </a:solidFill>
              </a:rPr>
              <a:t>Services: </a:t>
            </a:r>
            <a:r>
              <a:rPr lang="en-US" sz="4000" dirty="0">
                <a:solidFill>
                  <a:schemeClr val="bg1"/>
                </a:solidFill>
              </a:rPr>
              <a:t>YouTube</a:t>
            </a:r>
          </a:p>
          <a:p>
            <a:endParaRPr lang="en-US" sz="4000" dirty="0">
              <a:solidFill>
                <a:schemeClr val="bg1"/>
              </a:solidFill>
            </a:endParaRPr>
          </a:p>
          <a:p>
            <a:r>
              <a:rPr lang="en-US" sz="4000" dirty="0">
                <a:solidFill>
                  <a:schemeClr val="bg1"/>
                </a:solidFill>
              </a:rPr>
              <a:t> Goo</a:t>
            </a:r>
          </a:p>
        </p:txBody>
      </p:sp>
      <p:sp>
        <p:nvSpPr>
          <p:cNvPr id="9" name="TextBox 8"/>
          <p:cNvSpPr txBox="1"/>
          <p:nvPr/>
        </p:nvSpPr>
        <p:spPr>
          <a:xfrm>
            <a:off x="361507" y="1552353"/>
            <a:ext cx="184731" cy="369332"/>
          </a:xfrm>
          <a:prstGeom prst="rect">
            <a:avLst/>
          </a:prstGeom>
          <a:noFill/>
        </p:spPr>
        <p:txBody>
          <a:bodyPr wrap="none" rtlCol="0">
            <a:spAutoFit/>
          </a:bodyPr>
          <a:lstStyle/>
          <a:p>
            <a:endParaRPr lang="en-US" dirty="0"/>
          </a:p>
        </p:txBody>
      </p:sp>
      <p:sp>
        <p:nvSpPr>
          <p:cNvPr id="12" name="TextBox 11"/>
          <p:cNvSpPr txBox="1"/>
          <p:nvPr/>
        </p:nvSpPr>
        <p:spPr>
          <a:xfrm>
            <a:off x="660537" y="1017656"/>
            <a:ext cx="7907296" cy="2195473"/>
          </a:xfrm>
          <a:prstGeom prst="rect">
            <a:avLst/>
          </a:prstGeom>
          <a:noFill/>
        </p:spPr>
        <p:txBody>
          <a:bodyPr wrap="square" rtlCol="0" anchor="t">
            <a:spAutoFit/>
          </a:bodyPr>
          <a:lstStyle/>
          <a:p>
            <a:pPr marL="342900" lvl="0" indent="-342900" defTabSz="457200" fontAlgn="ctr">
              <a:spcBef>
                <a:spcPts val="1000"/>
              </a:spcBef>
              <a:buClr>
                <a:schemeClr val="tx1"/>
              </a:buClr>
              <a:buSzPct val="80000"/>
              <a:buFont typeface="Wingdings" charset="2"/>
              <a:buChar char="§"/>
            </a:pPr>
            <a:r>
              <a:rPr lang="en-US" sz="2400" dirty="0">
                <a:solidFill>
                  <a:prstClr val="black">
                    <a:lumMod val="75000"/>
                    <a:lumOff val="25000"/>
                  </a:prstClr>
                </a:solidFill>
              </a:rPr>
              <a:t>The standard for online video watching</a:t>
            </a:r>
          </a:p>
          <a:p>
            <a:pPr marL="342900" lvl="0" indent="-342900" defTabSz="457200" fontAlgn="ctr">
              <a:spcBef>
                <a:spcPts val="1000"/>
              </a:spcBef>
              <a:buClr>
                <a:schemeClr val="tx1"/>
              </a:buClr>
              <a:buSzPct val="80000"/>
              <a:buFont typeface="Wingdings" charset="2"/>
              <a:buChar char="§"/>
            </a:pPr>
            <a:r>
              <a:rPr lang="en-US" sz="2400" dirty="0">
                <a:solidFill>
                  <a:prstClr val="black">
                    <a:lumMod val="75000"/>
                    <a:lumOff val="25000"/>
                  </a:prstClr>
                </a:solidFill>
              </a:rPr>
              <a:t>Has over 1 billion users – almost one-third of all internet users</a:t>
            </a:r>
          </a:p>
          <a:p>
            <a:pPr marL="342900" indent="-342900" defTabSz="457200" fontAlgn="ctr">
              <a:spcBef>
                <a:spcPts val="1000"/>
              </a:spcBef>
              <a:buClr>
                <a:schemeClr val="tx1"/>
              </a:buClr>
              <a:buSzPct val="80000"/>
              <a:buFont typeface="Wingdings" charset="2"/>
              <a:buChar char="§"/>
            </a:pPr>
            <a:r>
              <a:rPr lang="en-US" sz="2400" dirty="0">
                <a:solidFill>
                  <a:prstClr val="black">
                    <a:lumMod val="75000"/>
                    <a:lumOff val="25000"/>
                  </a:prstClr>
                </a:solidFill>
              </a:rPr>
              <a:t>9% of U.S small businesses use </a:t>
            </a:r>
            <a:r>
              <a:rPr lang="en-US" sz="2400" dirty="0" smtClean="0">
                <a:solidFill>
                  <a:prstClr val="black">
                    <a:lumMod val="75000"/>
                    <a:lumOff val="25000"/>
                  </a:prstClr>
                </a:solidFill>
              </a:rPr>
              <a:t>YouTube </a:t>
            </a:r>
            <a:r>
              <a:rPr lang="en-US" sz="2400" dirty="0">
                <a:solidFill>
                  <a:prstClr val="black">
                    <a:lumMod val="75000"/>
                    <a:lumOff val="25000"/>
                  </a:prstClr>
                </a:solidFill>
              </a:rPr>
              <a:t>for </a:t>
            </a:r>
            <a:r>
              <a:rPr lang="en-US" sz="2400" dirty="0" smtClean="0">
                <a:solidFill>
                  <a:prstClr val="black">
                    <a:lumMod val="75000"/>
                    <a:lumOff val="25000"/>
                  </a:prstClr>
                </a:solidFill>
              </a:rPr>
              <a:t>marketing purposes</a:t>
            </a:r>
            <a:endParaRPr lang="en-US" sz="2400" dirty="0">
              <a:solidFill>
                <a:prstClr val="black">
                  <a:lumMod val="75000"/>
                  <a:lumOff val="25000"/>
                </a:prstClr>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628640" y="3037546"/>
            <a:ext cx="6139731" cy="3820454"/>
          </a:xfrm>
          <a:prstGeom prst="rect">
            <a:avLst/>
          </a:prstGeom>
        </p:spPr>
      </p:pic>
    </p:spTree>
    <p:extLst>
      <p:ext uri="{BB962C8B-B14F-4D97-AF65-F5344CB8AC3E}">
        <p14:creationId xmlns:p14="http://schemas.microsoft.com/office/powerpoint/2010/main" xmlns="" val="184476663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27057"/>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
        <p:nvSpPr>
          <p:cNvPr id="5" name="TextBox 4"/>
          <p:cNvSpPr txBox="1"/>
          <p:nvPr/>
        </p:nvSpPr>
        <p:spPr>
          <a:xfrm>
            <a:off x="114300" y="141357"/>
            <a:ext cx="5384800" cy="707886"/>
          </a:xfrm>
          <a:prstGeom prst="rect">
            <a:avLst/>
          </a:prstGeom>
          <a:noFill/>
        </p:spPr>
        <p:txBody>
          <a:bodyPr wrap="square" rtlCol="0">
            <a:spAutoFit/>
          </a:bodyPr>
          <a:lstStyle/>
          <a:p>
            <a:r>
              <a:rPr lang="en-US" sz="4000" dirty="0">
                <a:solidFill>
                  <a:schemeClr val="bg1"/>
                </a:solidFill>
              </a:rPr>
              <a:t>Executive Team </a:t>
            </a:r>
          </a:p>
        </p:txBody>
      </p:sp>
      <p:pic>
        <p:nvPicPr>
          <p:cNvPr id="8" name="Picture 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63325" y="1851396"/>
            <a:ext cx="2591842" cy="3892886"/>
          </a:xfrm>
          <a:prstGeom prst="rect">
            <a:avLst/>
          </a:prstGeom>
        </p:spPr>
      </p:pic>
      <p:sp>
        <p:nvSpPr>
          <p:cNvPr id="7" name="TextBox 6"/>
          <p:cNvSpPr txBox="1"/>
          <p:nvPr/>
        </p:nvSpPr>
        <p:spPr>
          <a:xfrm>
            <a:off x="3113387" y="2007994"/>
            <a:ext cx="8582427" cy="3508653"/>
          </a:xfrm>
          <a:prstGeom prst="rect">
            <a:avLst/>
          </a:prstGeom>
          <a:noFill/>
        </p:spPr>
        <p:txBody>
          <a:bodyPr wrap="square" rtlCol="0">
            <a:spAutoFit/>
          </a:bodyPr>
          <a:lstStyle/>
          <a:p>
            <a:r>
              <a:rPr lang="en-US" sz="2000" b="1" dirty="0"/>
              <a:t>Eric E. Schmidt</a:t>
            </a:r>
            <a:r>
              <a:rPr lang="en-US" sz="2000" dirty="0"/>
              <a:t>, Executive Chairman of Google Inc. (since April 2011, joined company in 2001) </a:t>
            </a:r>
            <a:endParaRPr lang="en-US" sz="2000" dirty="0" smtClean="0"/>
          </a:p>
          <a:p>
            <a:endParaRPr lang="en-US" sz="2000" dirty="0"/>
          </a:p>
          <a:p>
            <a:pPr marL="285750" indent="-285750">
              <a:buFont typeface="Wingdings" charset="2"/>
              <a:buChar char="§"/>
            </a:pPr>
            <a:r>
              <a:rPr lang="en-US" dirty="0"/>
              <a:t>Executive Chairman of Alphabet Inc. since October, 2015</a:t>
            </a:r>
          </a:p>
          <a:p>
            <a:pPr marL="285750" indent="-285750">
              <a:buFont typeface="Wingdings" charset="2"/>
              <a:buChar char="§"/>
            </a:pPr>
            <a:r>
              <a:rPr lang="en-US" dirty="0"/>
              <a:t>Responsible for the external matters of Google: building partnerships and broader business relationships, government outreach and technology thought leadership.</a:t>
            </a:r>
          </a:p>
          <a:p>
            <a:pPr marL="285750" indent="-285750">
              <a:buFont typeface="Wingdings" charset="2"/>
              <a:buChar char="§"/>
            </a:pPr>
            <a:r>
              <a:rPr lang="en-US" dirty="0"/>
              <a:t>Also advising the CEO and senior leadership on business and policy issues.</a:t>
            </a:r>
          </a:p>
          <a:p>
            <a:pPr marL="285750" indent="-285750">
              <a:buFont typeface="Wingdings" charset="2"/>
              <a:buChar char="§"/>
            </a:pPr>
            <a:r>
              <a:rPr lang="en-US" dirty="0"/>
              <a:t>Formerly the CEO from July 2001 to April 2011.</a:t>
            </a:r>
          </a:p>
          <a:p>
            <a:pPr marL="285750" indent="-285750">
              <a:buFont typeface="Wingdings" charset="2"/>
              <a:buChar char="§"/>
            </a:pPr>
            <a:r>
              <a:rPr lang="en-US" dirty="0"/>
              <a:t>Previous served roles with Novell, Sun Microsystems, and Apple.</a:t>
            </a:r>
          </a:p>
          <a:p>
            <a:pPr marL="285750" indent="-285750">
              <a:buFont typeface="Wingdings" charset="2"/>
              <a:buChar char="§"/>
            </a:pPr>
            <a:r>
              <a:rPr lang="en-US" dirty="0"/>
              <a:t>Education: Bachelors in Electrical Engineering from Princeton (1982); Masters and PHD in Computer Science from University of Berkley (1988)</a:t>
            </a:r>
          </a:p>
          <a:p>
            <a:endParaRPr lang="en-US" dirty="0"/>
          </a:p>
        </p:txBody>
      </p:sp>
    </p:spTree>
    <p:extLst>
      <p:ext uri="{BB962C8B-B14F-4D97-AF65-F5344CB8AC3E}">
        <p14:creationId xmlns:p14="http://schemas.microsoft.com/office/powerpoint/2010/main" xmlns="" val="1453146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9050" y="0"/>
            <a:ext cx="12172950" cy="6849669"/>
          </a:xfrm>
        </p:spPr>
      </p:pic>
    </p:spTree>
    <p:extLst>
      <p:ext uri="{BB962C8B-B14F-4D97-AF65-F5344CB8AC3E}">
        <p14:creationId xmlns:p14="http://schemas.microsoft.com/office/powerpoint/2010/main" xmlns="" val="121153776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27057"/>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
        <p:nvSpPr>
          <p:cNvPr id="5" name="TextBox 4"/>
          <p:cNvSpPr txBox="1"/>
          <p:nvPr/>
        </p:nvSpPr>
        <p:spPr>
          <a:xfrm>
            <a:off x="114300" y="141357"/>
            <a:ext cx="5384800" cy="707886"/>
          </a:xfrm>
          <a:prstGeom prst="rect">
            <a:avLst/>
          </a:prstGeom>
          <a:noFill/>
        </p:spPr>
        <p:txBody>
          <a:bodyPr wrap="square" rtlCol="0">
            <a:spAutoFit/>
          </a:bodyPr>
          <a:lstStyle/>
          <a:p>
            <a:r>
              <a:rPr lang="en-US" sz="4000" dirty="0">
                <a:solidFill>
                  <a:schemeClr val="bg1"/>
                </a:solidFill>
              </a:rPr>
              <a:t>Executive Team </a:t>
            </a:r>
          </a:p>
        </p:txBody>
      </p:sp>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4299" y="2034073"/>
            <a:ext cx="2723089" cy="3710209"/>
          </a:xfrm>
          <a:prstGeom prst="rect">
            <a:avLst/>
          </a:prstGeom>
        </p:spPr>
      </p:pic>
      <p:sp>
        <p:nvSpPr>
          <p:cNvPr id="10" name="Rectangle 9"/>
          <p:cNvSpPr/>
          <p:nvPr/>
        </p:nvSpPr>
        <p:spPr>
          <a:xfrm>
            <a:off x="3048000" y="2034073"/>
            <a:ext cx="7495592" cy="3508653"/>
          </a:xfrm>
          <a:prstGeom prst="rect">
            <a:avLst/>
          </a:prstGeom>
        </p:spPr>
        <p:txBody>
          <a:bodyPr wrap="square">
            <a:spAutoFit/>
          </a:bodyPr>
          <a:lstStyle/>
          <a:p>
            <a:r>
              <a:rPr lang="en-US" sz="2000" b="1" dirty="0"/>
              <a:t>Lawrence Edward Page</a:t>
            </a:r>
            <a:r>
              <a:rPr lang="en-US" sz="2000" dirty="0"/>
              <a:t>, Chief Executive Officer &amp; Director at Alphabet Inc. (since October 2015, Co-founded Google in 1998) </a:t>
            </a:r>
            <a:endParaRPr lang="en-US" sz="2000" dirty="0" smtClean="0"/>
          </a:p>
          <a:p>
            <a:endParaRPr lang="en-US" sz="2000" dirty="0"/>
          </a:p>
          <a:p>
            <a:pPr marL="285750" indent="-285750">
              <a:buFont typeface="Wingdings" charset="2"/>
              <a:buChar char="§"/>
            </a:pPr>
            <a:r>
              <a:rPr lang="en-US" dirty="0"/>
              <a:t>Directors of Google </a:t>
            </a:r>
            <a:r>
              <a:rPr lang="en-US" dirty="0" smtClean="0"/>
              <a:t>Inc., </a:t>
            </a:r>
            <a:r>
              <a:rPr lang="en-US" dirty="0"/>
              <a:t>since its inception in 1998.</a:t>
            </a:r>
          </a:p>
          <a:p>
            <a:pPr marL="285750" indent="-285750">
              <a:buFont typeface="Wingdings" charset="2"/>
              <a:buChar char="§"/>
            </a:pPr>
            <a:r>
              <a:rPr lang="en-US" dirty="0"/>
              <a:t>Formally CEO of Google </a:t>
            </a:r>
            <a:r>
              <a:rPr lang="en-US" dirty="0" smtClean="0"/>
              <a:t>Inc. </a:t>
            </a:r>
            <a:r>
              <a:rPr lang="en-US" dirty="0"/>
              <a:t>from September 1998 to July 2001.</a:t>
            </a:r>
          </a:p>
          <a:p>
            <a:pPr marL="285750" indent="-285750">
              <a:buFont typeface="Wingdings" charset="2"/>
              <a:buChar char="§"/>
            </a:pPr>
            <a:r>
              <a:rPr lang="en-US" dirty="0"/>
              <a:t>Served as President of Products at Alphabet Inc. from July 2001 to April 2011</a:t>
            </a:r>
          </a:p>
          <a:p>
            <a:pPr marL="285750" indent="-285750">
              <a:buFont typeface="Wingdings" charset="2"/>
              <a:buChar char="§"/>
            </a:pPr>
            <a:r>
              <a:rPr lang="en-US" dirty="0"/>
              <a:t>Member of the National Advisory Committee (NAC) for the University of Michigan College of Engineering. </a:t>
            </a:r>
          </a:p>
          <a:p>
            <a:pPr marL="285750" indent="-285750">
              <a:buFont typeface="Wingdings" charset="2"/>
              <a:buChar char="§"/>
            </a:pPr>
            <a:r>
              <a:rPr lang="en-US" dirty="0"/>
              <a:t>Previous served roles with Chips &amp; Technologies Inc.</a:t>
            </a:r>
          </a:p>
          <a:p>
            <a:pPr marL="285750" indent="-285750">
              <a:buFont typeface="Wingdings" charset="2"/>
              <a:buChar char="§"/>
            </a:pPr>
            <a:r>
              <a:rPr lang="en-US" dirty="0"/>
              <a:t>Education: Bachelors in Computer Engineering from University of Michigan; Masters in computer science from Stanford University.</a:t>
            </a:r>
          </a:p>
        </p:txBody>
      </p:sp>
    </p:spTree>
    <p:extLst>
      <p:ext uri="{BB962C8B-B14F-4D97-AF65-F5344CB8AC3E}">
        <p14:creationId xmlns:p14="http://schemas.microsoft.com/office/powerpoint/2010/main" xmlns="" val="11183555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27057"/>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
        <p:nvSpPr>
          <p:cNvPr id="5" name="TextBox 4"/>
          <p:cNvSpPr txBox="1"/>
          <p:nvPr/>
        </p:nvSpPr>
        <p:spPr>
          <a:xfrm>
            <a:off x="114300" y="141357"/>
            <a:ext cx="5384800" cy="707886"/>
          </a:xfrm>
          <a:prstGeom prst="rect">
            <a:avLst/>
          </a:prstGeom>
          <a:noFill/>
        </p:spPr>
        <p:txBody>
          <a:bodyPr wrap="square" rtlCol="0">
            <a:spAutoFit/>
          </a:bodyPr>
          <a:lstStyle/>
          <a:p>
            <a:r>
              <a:rPr lang="en-US" sz="4000" dirty="0">
                <a:solidFill>
                  <a:schemeClr val="bg1"/>
                </a:solidFill>
              </a:rPr>
              <a:t>Executive Team </a:t>
            </a:r>
          </a:p>
        </p:txBody>
      </p:sp>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58921" y="2084999"/>
            <a:ext cx="3779136" cy="3779136"/>
          </a:xfrm>
          <a:prstGeom prst="rect">
            <a:avLst/>
          </a:prstGeom>
        </p:spPr>
      </p:pic>
      <p:sp>
        <p:nvSpPr>
          <p:cNvPr id="10" name="Rectangle 9"/>
          <p:cNvSpPr/>
          <p:nvPr/>
        </p:nvSpPr>
        <p:spPr>
          <a:xfrm>
            <a:off x="3592287" y="2084999"/>
            <a:ext cx="8466985" cy="3231654"/>
          </a:xfrm>
          <a:prstGeom prst="rect">
            <a:avLst/>
          </a:prstGeom>
        </p:spPr>
        <p:txBody>
          <a:bodyPr wrap="square">
            <a:spAutoFit/>
          </a:bodyPr>
          <a:lstStyle/>
          <a:p>
            <a:r>
              <a:rPr lang="en-US" sz="2000" b="1" dirty="0"/>
              <a:t>Sergey Mikhaylovich </a:t>
            </a:r>
            <a:r>
              <a:rPr lang="en-US" sz="2000" b="1" dirty="0" err="1"/>
              <a:t>Brin</a:t>
            </a:r>
            <a:r>
              <a:rPr lang="en-US" sz="2000" dirty="0"/>
              <a:t>, President &amp; Director of Alphabet Inc. (since October 2015, co-founded Google in 1998) </a:t>
            </a:r>
            <a:endParaRPr lang="en-US" sz="2000" dirty="0" smtClean="0"/>
          </a:p>
          <a:p>
            <a:endParaRPr lang="en-US" sz="2000" dirty="0"/>
          </a:p>
          <a:p>
            <a:pPr marL="285750" indent="-285750">
              <a:buFont typeface="Wingdings" charset="2"/>
              <a:buChar char="§"/>
            </a:pPr>
            <a:r>
              <a:rPr lang="en-US" dirty="0"/>
              <a:t>Director of Google Inc. since 1998</a:t>
            </a:r>
          </a:p>
          <a:p>
            <a:pPr marL="285750" indent="-285750">
              <a:buFont typeface="Wingdings" charset="2"/>
              <a:buChar char="§"/>
            </a:pPr>
            <a:r>
              <a:rPr lang="en-US" dirty="0"/>
              <a:t>Formally President of Google Inc. from September 1998 to July 2011.</a:t>
            </a:r>
          </a:p>
          <a:p>
            <a:pPr marL="285750" indent="-285750">
              <a:buFont typeface="Wingdings" charset="2"/>
              <a:buChar char="§"/>
            </a:pPr>
            <a:r>
              <a:rPr lang="en-US" dirty="0"/>
              <a:t>Then served as Googles President of Technology from July 2001 until April , 2011</a:t>
            </a:r>
          </a:p>
          <a:p>
            <a:pPr marL="285750" indent="-285750">
              <a:buFont typeface="Wingdings" charset="2"/>
              <a:buChar char="§"/>
            </a:pPr>
            <a:r>
              <a:rPr lang="en-US" dirty="0"/>
              <a:t>Published more than a dozen academic papers</a:t>
            </a:r>
          </a:p>
          <a:p>
            <a:pPr marL="285750" indent="-285750">
              <a:buFont typeface="Wingdings" charset="2"/>
              <a:buChar char="§"/>
            </a:pPr>
            <a:r>
              <a:rPr lang="en-US" dirty="0"/>
              <a:t>Research interests include search engines, information extraction from unstructured sources and data mining of large text collections and scientific data. </a:t>
            </a:r>
          </a:p>
          <a:p>
            <a:pPr marL="285750" indent="-285750">
              <a:buFont typeface="Wingdings" charset="2"/>
              <a:buChar char="§"/>
            </a:pPr>
            <a:r>
              <a:rPr lang="en-US" dirty="0"/>
              <a:t>Education: Bachelors in Mathematics and Computer Science from University of Maryland; Masters in Computer Science from Stanford.</a:t>
            </a:r>
          </a:p>
        </p:txBody>
      </p:sp>
    </p:spTree>
    <p:extLst>
      <p:ext uri="{BB962C8B-B14F-4D97-AF65-F5344CB8AC3E}">
        <p14:creationId xmlns:p14="http://schemas.microsoft.com/office/powerpoint/2010/main" xmlns="" val="31321060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27057"/>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
        <p:nvSpPr>
          <p:cNvPr id="5" name="TextBox 4"/>
          <p:cNvSpPr txBox="1"/>
          <p:nvPr/>
        </p:nvSpPr>
        <p:spPr>
          <a:xfrm>
            <a:off x="114300" y="141357"/>
            <a:ext cx="5384800" cy="707886"/>
          </a:xfrm>
          <a:prstGeom prst="rect">
            <a:avLst/>
          </a:prstGeom>
          <a:noFill/>
        </p:spPr>
        <p:txBody>
          <a:bodyPr wrap="square" rtlCol="0">
            <a:spAutoFit/>
          </a:bodyPr>
          <a:lstStyle/>
          <a:p>
            <a:r>
              <a:rPr lang="en-US" sz="4000" dirty="0">
                <a:solidFill>
                  <a:schemeClr val="bg1"/>
                </a:solidFill>
              </a:rPr>
              <a:t>Executive Team </a:t>
            </a:r>
          </a:p>
        </p:txBody>
      </p:sp>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468" y="1998890"/>
            <a:ext cx="4117831" cy="3431526"/>
          </a:xfrm>
          <a:prstGeom prst="rect">
            <a:avLst/>
          </a:prstGeom>
        </p:spPr>
      </p:pic>
      <p:sp>
        <p:nvSpPr>
          <p:cNvPr id="9" name="Rectangle 8"/>
          <p:cNvSpPr/>
          <p:nvPr/>
        </p:nvSpPr>
        <p:spPr>
          <a:xfrm>
            <a:off x="3810855" y="1998890"/>
            <a:ext cx="7971920" cy="4378122"/>
          </a:xfrm>
          <a:prstGeom prst="rect">
            <a:avLst/>
          </a:prstGeom>
        </p:spPr>
        <p:txBody>
          <a:bodyPr wrap="square">
            <a:spAutoFit/>
          </a:bodyPr>
          <a:lstStyle/>
          <a:p>
            <a:r>
              <a:rPr lang="en-US" sz="2000" b="1" dirty="0" err="1"/>
              <a:t>Sundar</a:t>
            </a:r>
            <a:r>
              <a:rPr lang="en-US" sz="2000" b="1" dirty="0"/>
              <a:t> </a:t>
            </a:r>
            <a:r>
              <a:rPr lang="en-US" sz="2000" b="1" dirty="0" err="1"/>
              <a:t>Pichai</a:t>
            </a:r>
            <a:r>
              <a:rPr lang="en-US" sz="2000" dirty="0"/>
              <a:t>, Chief Executive Officer of Google Inc. (since August 2015, joined Google in April 2004) </a:t>
            </a:r>
            <a:endParaRPr lang="en-US" sz="2000" dirty="0" smtClean="0"/>
          </a:p>
          <a:p>
            <a:endParaRPr lang="en-US" sz="2000" dirty="0"/>
          </a:p>
          <a:p>
            <a:pPr marL="285750" indent="-285750">
              <a:buFont typeface="Wingdings" charset="2"/>
              <a:buChar char="§"/>
            </a:pPr>
            <a:r>
              <a:rPr lang="en-US" dirty="0"/>
              <a:t>Previously the Senior Vice President of products at Google from 2008 to August 2015.</a:t>
            </a:r>
          </a:p>
          <a:p>
            <a:pPr marL="285750" indent="-285750">
              <a:buFont typeface="Wingdings" charset="2"/>
              <a:buChar char="§"/>
            </a:pPr>
            <a:r>
              <a:rPr lang="en-US" dirty="0"/>
              <a:t>Originally worked on the Google search toolbar, Google Gears and Google Pack</a:t>
            </a:r>
          </a:p>
          <a:p>
            <a:pPr marL="285750" indent="-285750">
              <a:buFont typeface="Wingdings" charset="2"/>
              <a:buChar char="§"/>
            </a:pPr>
            <a:r>
              <a:rPr lang="en-US" dirty="0"/>
              <a:t>Convinced Google to launch its own browser, Google Chrome, in 2008. It became the No.1 browser in the world.</a:t>
            </a:r>
          </a:p>
          <a:p>
            <a:pPr marL="285750" indent="-285750">
              <a:buFont typeface="Wingdings" charset="2"/>
              <a:buChar char="§"/>
            </a:pPr>
            <a:r>
              <a:rPr lang="en-US" dirty="0"/>
              <a:t>Previous served roles with Applied Materials </a:t>
            </a:r>
            <a:r>
              <a:rPr lang="en-US" dirty="0" smtClean="0"/>
              <a:t>Inc., </a:t>
            </a:r>
            <a:r>
              <a:rPr lang="en-US" dirty="0"/>
              <a:t>McKinsey &amp; Company and Jive Software Inc.</a:t>
            </a:r>
          </a:p>
          <a:p>
            <a:pPr marL="285750" indent="-285750">
              <a:buFont typeface="Wingdings" charset="2"/>
              <a:buChar char="§"/>
            </a:pPr>
            <a:r>
              <a:rPr lang="en-US" dirty="0"/>
              <a:t>Education: Bachelors in Metallurgical Engineering at Indian Institute of Technology </a:t>
            </a:r>
            <a:r>
              <a:rPr lang="en-US" dirty="0" err="1"/>
              <a:t>Kharagpur</a:t>
            </a:r>
            <a:r>
              <a:rPr lang="en-US" dirty="0"/>
              <a:t>; Masters in Business administration at the Wharton School of the University of Pennsylvania; Masters of Science degree in materials, science and engineering from Stanford.</a:t>
            </a:r>
          </a:p>
          <a:p>
            <a:pPr lvl="0">
              <a:spcBef>
                <a:spcPts val="300"/>
              </a:spcBef>
              <a:buClr>
                <a:schemeClr val="accent1"/>
              </a:buClr>
              <a:buSzPct val="100000"/>
            </a:pPr>
            <a:endParaRPr lang="en-US" dirty="0"/>
          </a:p>
        </p:txBody>
      </p:sp>
    </p:spTree>
    <p:extLst>
      <p:ext uri="{BB962C8B-B14F-4D97-AF65-F5344CB8AC3E}">
        <p14:creationId xmlns:p14="http://schemas.microsoft.com/office/powerpoint/2010/main" xmlns="" val="100603775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27057"/>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
        <p:nvSpPr>
          <p:cNvPr id="5" name="TextBox 4"/>
          <p:cNvSpPr txBox="1"/>
          <p:nvPr/>
        </p:nvSpPr>
        <p:spPr>
          <a:xfrm>
            <a:off x="114300" y="141357"/>
            <a:ext cx="5384800" cy="707886"/>
          </a:xfrm>
          <a:prstGeom prst="rect">
            <a:avLst/>
          </a:prstGeom>
          <a:noFill/>
        </p:spPr>
        <p:txBody>
          <a:bodyPr wrap="square" rtlCol="0">
            <a:spAutoFit/>
          </a:bodyPr>
          <a:lstStyle/>
          <a:p>
            <a:r>
              <a:rPr lang="en-US" sz="4000" dirty="0">
                <a:solidFill>
                  <a:schemeClr val="bg1"/>
                </a:solidFill>
              </a:rPr>
              <a:t>Executive Team </a:t>
            </a:r>
          </a:p>
        </p:txBody>
      </p:sp>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339613" y="1876072"/>
            <a:ext cx="5316505" cy="3535683"/>
          </a:xfrm>
          <a:prstGeom prst="rect">
            <a:avLst/>
          </a:prstGeom>
        </p:spPr>
      </p:pic>
      <p:sp>
        <p:nvSpPr>
          <p:cNvPr id="6" name="TextBox 5"/>
          <p:cNvSpPr txBox="1"/>
          <p:nvPr/>
        </p:nvSpPr>
        <p:spPr>
          <a:xfrm>
            <a:off x="3653868" y="1876072"/>
            <a:ext cx="8154955" cy="3785652"/>
          </a:xfrm>
          <a:prstGeom prst="rect">
            <a:avLst/>
          </a:prstGeom>
          <a:noFill/>
        </p:spPr>
        <p:txBody>
          <a:bodyPr wrap="square" rtlCol="0">
            <a:spAutoFit/>
          </a:bodyPr>
          <a:lstStyle/>
          <a:p>
            <a:r>
              <a:rPr lang="en-US" sz="2000" b="1" dirty="0"/>
              <a:t>Ruth M. </a:t>
            </a:r>
            <a:r>
              <a:rPr lang="en-US" sz="2000" b="1" dirty="0" err="1"/>
              <a:t>Porat</a:t>
            </a:r>
            <a:r>
              <a:rPr lang="en-US" sz="2000" dirty="0"/>
              <a:t>, Chief Financial Officer &amp; Senior Vice President at Alphabet Inc. (since October 2015, joined company in 2015</a:t>
            </a:r>
            <a:r>
              <a:rPr lang="en-US" sz="2000" dirty="0" smtClean="0"/>
              <a:t>)</a:t>
            </a:r>
          </a:p>
          <a:p>
            <a:r>
              <a:rPr lang="en-US" sz="2000" dirty="0" smtClean="0"/>
              <a:t> </a:t>
            </a:r>
            <a:endParaRPr lang="en-US" sz="2000" dirty="0"/>
          </a:p>
          <a:p>
            <a:pPr marL="285750" indent="-285750">
              <a:buFont typeface="Wingdings" charset="2"/>
              <a:buChar char="§"/>
            </a:pPr>
            <a:r>
              <a:rPr lang="en-US" dirty="0"/>
              <a:t>Chief Financial Officer and Senior Vice President at Google Inc. since May, 2015.</a:t>
            </a:r>
          </a:p>
          <a:p>
            <a:pPr marL="285750" indent="-285750">
              <a:buFont typeface="Wingdings" charset="2"/>
              <a:buChar char="§"/>
            </a:pPr>
            <a:r>
              <a:rPr lang="en-US" dirty="0"/>
              <a:t>Lead Banker on numerous milestone technology financing rounds, including for Amazon, eBay, Netscape, Priceline and Verisign as well as for The Blackstone Group, GE and the NYSE. </a:t>
            </a:r>
          </a:p>
          <a:p>
            <a:pPr marL="285750" indent="-285750">
              <a:buFont typeface="Wingdings" charset="2"/>
              <a:buChar char="§"/>
            </a:pPr>
            <a:r>
              <a:rPr lang="en-US" dirty="0"/>
              <a:t>Member of the U.S. Treasury's Borrowing Advisory Committee</a:t>
            </a:r>
          </a:p>
          <a:p>
            <a:pPr marL="285750" indent="-285750">
              <a:buFont typeface="Wingdings" charset="2"/>
              <a:buChar char="§"/>
            </a:pPr>
            <a:r>
              <a:rPr lang="en-US" dirty="0"/>
              <a:t>Previous served roles with Morgan </a:t>
            </a:r>
            <a:r>
              <a:rPr lang="en-US" dirty="0" err="1"/>
              <a:t>Stanely</a:t>
            </a:r>
            <a:r>
              <a:rPr lang="en-US" dirty="0"/>
              <a:t>, Financial Sponsors Group, and Speyer Properties LP</a:t>
            </a:r>
          </a:p>
          <a:p>
            <a:pPr marL="285750" indent="-285750">
              <a:buFont typeface="Wingdings" charset="2"/>
              <a:buChar char="§"/>
            </a:pPr>
            <a:r>
              <a:rPr lang="en-US" dirty="0"/>
              <a:t>Education: Bachelors of </a:t>
            </a:r>
            <a:r>
              <a:rPr lang="en-US" dirty="0" err="1"/>
              <a:t>Econmics</a:t>
            </a:r>
            <a:r>
              <a:rPr lang="en-US" dirty="0"/>
              <a:t> and Internal relations from Stanford; Masters in Business Administration from the Wharton School at the University of Pennsylvania; Masters in Economics from the London School of Economics</a:t>
            </a:r>
            <a:r>
              <a:rPr lang="en-US" dirty="0" smtClean="0"/>
              <a:t>.</a:t>
            </a:r>
            <a:endParaRPr lang="en-US" dirty="0"/>
          </a:p>
        </p:txBody>
      </p:sp>
    </p:spTree>
    <p:extLst>
      <p:ext uri="{BB962C8B-B14F-4D97-AF65-F5344CB8AC3E}">
        <p14:creationId xmlns:p14="http://schemas.microsoft.com/office/powerpoint/2010/main" xmlns="" val="145713588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27057"/>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
        <p:nvSpPr>
          <p:cNvPr id="5" name="TextBox 4"/>
          <p:cNvSpPr txBox="1"/>
          <p:nvPr/>
        </p:nvSpPr>
        <p:spPr>
          <a:xfrm>
            <a:off x="114300" y="141357"/>
            <a:ext cx="5384800" cy="707886"/>
          </a:xfrm>
          <a:prstGeom prst="rect">
            <a:avLst/>
          </a:prstGeom>
          <a:noFill/>
        </p:spPr>
        <p:txBody>
          <a:bodyPr wrap="square" rtlCol="0">
            <a:spAutoFit/>
          </a:bodyPr>
          <a:lstStyle/>
          <a:p>
            <a:r>
              <a:rPr lang="en-US" sz="4000" dirty="0">
                <a:solidFill>
                  <a:schemeClr val="bg1"/>
                </a:solidFill>
              </a:rPr>
              <a:t>Executive Team </a:t>
            </a:r>
          </a:p>
        </p:txBody>
      </p:sp>
      <p:sp>
        <p:nvSpPr>
          <p:cNvPr id="9" name="Rectangle 8"/>
          <p:cNvSpPr/>
          <p:nvPr/>
        </p:nvSpPr>
        <p:spPr>
          <a:xfrm>
            <a:off x="3325352" y="1817980"/>
            <a:ext cx="7971920" cy="3785652"/>
          </a:xfrm>
          <a:prstGeom prst="rect">
            <a:avLst/>
          </a:prstGeom>
        </p:spPr>
        <p:txBody>
          <a:bodyPr wrap="square">
            <a:spAutoFit/>
          </a:bodyPr>
          <a:lstStyle/>
          <a:p>
            <a:r>
              <a:rPr lang="en-US" sz="2000" b="1" dirty="0"/>
              <a:t>David C. Drummond</a:t>
            </a:r>
            <a:r>
              <a:rPr lang="en-US" sz="2000" dirty="0"/>
              <a:t>, Secretary, Chief Legal Officer &amp; Senior Vice President of Alphabet, Inc. (since August 2015, joined Google in April 2004) </a:t>
            </a:r>
            <a:endParaRPr lang="en-US" sz="2000" dirty="0" smtClean="0"/>
          </a:p>
          <a:p>
            <a:endParaRPr lang="en-US" sz="2000" dirty="0"/>
          </a:p>
          <a:p>
            <a:pPr marL="285750" indent="-285750">
              <a:buFont typeface="Wingdings" charset="2"/>
              <a:buChar char="§"/>
            </a:pPr>
            <a:r>
              <a:rPr lang="en-US" dirty="0"/>
              <a:t>Leads Googles global teams for legal, government relations, corporate development and new business development.</a:t>
            </a:r>
          </a:p>
          <a:p>
            <a:pPr marL="285750" indent="-285750">
              <a:buFont typeface="Wingdings" charset="2"/>
              <a:buChar char="§"/>
            </a:pPr>
            <a:r>
              <a:rPr lang="en-US" dirty="0"/>
              <a:t>Worked with co-founders of Google to incorporate the company and secure its initial round of financing.</a:t>
            </a:r>
          </a:p>
          <a:p>
            <a:pPr marL="285750" indent="-285750">
              <a:buFont typeface="Wingdings" charset="2"/>
              <a:buChar char="§"/>
            </a:pPr>
            <a:r>
              <a:rPr lang="en-US" dirty="0"/>
              <a:t>Brought his expertise of working with technology companies on complex mergers, acquisitions and initial public offerings </a:t>
            </a:r>
          </a:p>
          <a:p>
            <a:pPr marL="285750" indent="-285750">
              <a:buFont typeface="Wingdings" charset="2"/>
              <a:buChar char="§"/>
            </a:pPr>
            <a:r>
              <a:rPr lang="en-US" dirty="0"/>
              <a:t>Previous served roles with SmartForce PLC, Wilson Sonsini Goodrich and Rosati PC</a:t>
            </a:r>
          </a:p>
          <a:p>
            <a:pPr marL="285750" indent="-285750">
              <a:buFont typeface="Wingdings" charset="2"/>
              <a:buChar char="§"/>
            </a:pPr>
            <a:r>
              <a:rPr lang="en-US" dirty="0"/>
              <a:t>Education: Bachelors of Arts at Santa Clara University; JD from Stanford Law School. </a:t>
            </a:r>
          </a:p>
        </p:txBody>
      </p:sp>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29892" y="1970687"/>
            <a:ext cx="3325168" cy="3325168"/>
          </a:xfrm>
          <a:prstGeom prst="rect">
            <a:avLst/>
          </a:prstGeom>
        </p:spPr>
      </p:pic>
    </p:spTree>
    <p:extLst>
      <p:ext uri="{BB962C8B-B14F-4D97-AF65-F5344CB8AC3E}">
        <p14:creationId xmlns:p14="http://schemas.microsoft.com/office/powerpoint/2010/main" xmlns="" val="73936178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27057"/>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
        <p:nvSpPr>
          <p:cNvPr id="7" name="TextBox 6"/>
          <p:cNvSpPr txBox="1"/>
          <p:nvPr/>
        </p:nvSpPr>
        <p:spPr>
          <a:xfrm>
            <a:off x="2891189" y="2824596"/>
            <a:ext cx="5781324" cy="1015663"/>
          </a:xfrm>
          <a:prstGeom prst="rect">
            <a:avLst/>
          </a:prstGeom>
          <a:noFill/>
        </p:spPr>
        <p:txBody>
          <a:bodyPr wrap="square" rtlCol="0">
            <a:spAutoFit/>
          </a:bodyPr>
          <a:lstStyle/>
          <a:p>
            <a:r>
              <a:rPr lang="en-US" sz="6000" b="1">
                <a:solidFill>
                  <a:srgbClr val="C00000"/>
                </a:solidFill>
              </a:rPr>
              <a:t>Financial Analysis</a:t>
            </a:r>
          </a:p>
        </p:txBody>
      </p:sp>
    </p:spTree>
    <p:extLst>
      <p:ext uri="{BB962C8B-B14F-4D97-AF65-F5344CB8AC3E}">
        <p14:creationId xmlns:p14="http://schemas.microsoft.com/office/powerpoint/2010/main" xmlns="" val="11826669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179388" y="1085850"/>
            <a:ext cx="9570411" cy="5562286"/>
          </a:xfrm>
        </p:spPr>
      </p:pic>
      <p:sp>
        <p:nvSpPr>
          <p:cNvPr id="5" name="Rectangle 4"/>
          <p:cNvSpPr>
            <a:spLocks/>
          </p:cNvSpPr>
          <p:nvPr/>
        </p:nvSpPr>
        <p:spPr>
          <a:xfrm>
            <a:off x="0" y="-28754"/>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7" name="TextBox 6"/>
          <p:cNvSpPr txBox="1"/>
          <p:nvPr/>
        </p:nvSpPr>
        <p:spPr>
          <a:xfrm>
            <a:off x="114300" y="144463"/>
            <a:ext cx="6479289" cy="707886"/>
          </a:xfrm>
          <a:prstGeom prst="rect">
            <a:avLst/>
          </a:prstGeom>
          <a:noFill/>
        </p:spPr>
        <p:txBody>
          <a:bodyPr wrap="square" rtlCol="0" anchor="t">
            <a:spAutoFit/>
          </a:bodyPr>
          <a:lstStyle/>
          <a:p>
            <a:r>
              <a:rPr lang="en-US" sz="4000" dirty="0">
                <a:solidFill>
                  <a:schemeClr val="bg1"/>
                </a:solidFill>
              </a:rPr>
              <a:t>Balance Sheet: 10-K (Assets)   </a:t>
            </a:r>
          </a:p>
        </p:txBody>
      </p:sp>
      <p:sp>
        <p:nvSpPr>
          <p:cNvPr id="8" name="Rectangle 7"/>
          <p:cNvSpPr/>
          <p:nvPr/>
        </p:nvSpPr>
        <p:spPr>
          <a:xfrm>
            <a:off x="800100" y="3076575"/>
            <a:ext cx="8532214"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42950" y="3867150"/>
            <a:ext cx="8563604"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9600" y="4486275"/>
            <a:ext cx="8758658" cy="1865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Tree>
    <p:extLst>
      <p:ext uri="{BB962C8B-B14F-4D97-AF65-F5344CB8AC3E}">
        <p14:creationId xmlns:p14="http://schemas.microsoft.com/office/powerpoint/2010/main" xmlns="" val="90298459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114300" y="1055688"/>
            <a:ext cx="8545228" cy="5704127"/>
          </a:xfrm>
        </p:spPr>
      </p:pic>
      <p:sp>
        <p:nvSpPr>
          <p:cNvPr id="5" name="Rectangle 4"/>
          <p:cNvSpPr>
            <a:spLocks/>
          </p:cNvSpPr>
          <p:nvPr/>
        </p:nvSpPr>
        <p:spPr>
          <a:xfrm>
            <a:off x="0" y="-28754"/>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8" name="TextBox 7"/>
          <p:cNvSpPr txBox="1"/>
          <p:nvPr/>
        </p:nvSpPr>
        <p:spPr>
          <a:xfrm>
            <a:off x="114300" y="144463"/>
            <a:ext cx="10950973" cy="707886"/>
          </a:xfrm>
          <a:prstGeom prst="rect">
            <a:avLst/>
          </a:prstGeom>
          <a:noFill/>
        </p:spPr>
        <p:txBody>
          <a:bodyPr wrap="square" rtlCol="0" anchor="t">
            <a:spAutoFit/>
          </a:bodyPr>
          <a:lstStyle/>
          <a:p>
            <a:r>
              <a:rPr lang="en-US" sz="3400" dirty="0">
                <a:solidFill>
                  <a:schemeClr val="bg1"/>
                </a:solidFill>
              </a:rPr>
              <a:t>Balance Sheet: 10-K (Liabilities and Shareholder's Equity)  </a:t>
            </a:r>
            <a:r>
              <a:rPr lang="en-US" sz="4000" dirty="0">
                <a:solidFill>
                  <a:schemeClr val="bg1"/>
                </a:solidFill>
              </a:rPr>
              <a:t> </a:t>
            </a:r>
          </a:p>
        </p:txBody>
      </p:sp>
      <p:sp>
        <p:nvSpPr>
          <p:cNvPr id="9" name="Rectangle 8"/>
          <p:cNvSpPr/>
          <p:nvPr/>
        </p:nvSpPr>
        <p:spPr>
          <a:xfrm>
            <a:off x="495300" y="1428750"/>
            <a:ext cx="8127851" cy="1865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85750" y="3200220"/>
            <a:ext cx="8338120" cy="1541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23900" y="4105275"/>
            <a:ext cx="7869059" cy="2350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04875" y="6181725"/>
            <a:ext cx="7642615" cy="2997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Tree>
    <p:extLst>
      <p:ext uri="{BB962C8B-B14F-4D97-AF65-F5344CB8AC3E}">
        <p14:creationId xmlns:p14="http://schemas.microsoft.com/office/powerpoint/2010/main" xmlns="" val="19522204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169863" y="1155700"/>
            <a:ext cx="8566235" cy="5534380"/>
          </a:xfrm>
        </p:spPr>
      </p:pic>
      <p:sp>
        <p:nvSpPr>
          <p:cNvPr id="5" name="Rectangle 4"/>
          <p:cNvSpPr>
            <a:spLocks/>
          </p:cNvSpPr>
          <p:nvPr/>
        </p:nvSpPr>
        <p:spPr>
          <a:xfrm>
            <a:off x="0" y="-28754"/>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7" name="TextBox 6"/>
          <p:cNvSpPr txBox="1"/>
          <p:nvPr/>
        </p:nvSpPr>
        <p:spPr>
          <a:xfrm>
            <a:off x="114300" y="144463"/>
            <a:ext cx="5345985" cy="707886"/>
          </a:xfrm>
          <a:prstGeom prst="rect">
            <a:avLst/>
          </a:prstGeom>
          <a:noFill/>
        </p:spPr>
        <p:txBody>
          <a:bodyPr wrap="square" rtlCol="0" anchor="t">
            <a:spAutoFit/>
          </a:bodyPr>
          <a:lstStyle/>
          <a:p>
            <a:r>
              <a:rPr lang="en-US" sz="3400" dirty="0">
                <a:solidFill>
                  <a:schemeClr val="bg1"/>
                </a:solidFill>
              </a:rPr>
              <a:t>Income Statement: 10-K  </a:t>
            </a:r>
            <a:r>
              <a:rPr lang="en-US" sz="4000" dirty="0">
                <a:solidFill>
                  <a:schemeClr val="bg1"/>
                </a:solidFill>
              </a:rPr>
              <a:t> </a:t>
            </a:r>
          </a:p>
        </p:txBody>
      </p:sp>
      <p:sp>
        <p:nvSpPr>
          <p:cNvPr id="8" name="Rectangle 7"/>
          <p:cNvSpPr/>
          <p:nvPr/>
        </p:nvSpPr>
        <p:spPr>
          <a:xfrm>
            <a:off x="131342" y="2471739"/>
            <a:ext cx="8551475" cy="2143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7650" y="5610225"/>
            <a:ext cx="8435167"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Tree>
    <p:extLst>
      <p:ext uri="{BB962C8B-B14F-4D97-AF65-F5344CB8AC3E}">
        <p14:creationId xmlns:p14="http://schemas.microsoft.com/office/powerpoint/2010/main" xmlns="" val="188936453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169863" y="1025525"/>
            <a:ext cx="8917865" cy="5695353"/>
          </a:xfrm>
        </p:spPr>
      </p:pic>
      <p:sp>
        <p:nvSpPr>
          <p:cNvPr id="5" name="Rectangle 4"/>
          <p:cNvSpPr>
            <a:spLocks/>
          </p:cNvSpPr>
          <p:nvPr/>
        </p:nvSpPr>
        <p:spPr>
          <a:xfrm>
            <a:off x="0" y="-28754"/>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7" name="TextBox 6"/>
          <p:cNvSpPr txBox="1"/>
          <p:nvPr/>
        </p:nvSpPr>
        <p:spPr>
          <a:xfrm>
            <a:off x="114300" y="144463"/>
            <a:ext cx="8020553" cy="707886"/>
          </a:xfrm>
          <a:prstGeom prst="rect">
            <a:avLst/>
          </a:prstGeom>
          <a:noFill/>
        </p:spPr>
        <p:txBody>
          <a:bodyPr wrap="square" rtlCol="0" anchor="t">
            <a:spAutoFit/>
          </a:bodyPr>
          <a:lstStyle/>
          <a:p>
            <a:r>
              <a:rPr lang="en-US" sz="3400" dirty="0">
                <a:solidFill>
                  <a:schemeClr val="bg1"/>
                </a:solidFill>
              </a:rPr>
              <a:t>Cash Flows: 10-K (Operating) </a:t>
            </a:r>
            <a:r>
              <a:rPr lang="en-US" sz="4000" dirty="0">
                <a:solidFill>
                  <a:schemeClr val="bg1"/>
                </a:solidFill>
              </a:rPr>
              <a:t> </a:t>
            </a:r>
          </a:p>
        </p:txBody>
      </p:sp>
      <p:sp>
        <p:nvSpPr>
          <p:cNvPr id="8" name="Rectangle 7"/>
          <p:cNvSpPr/>
          <p:nvPr/>
        </p:nvSpPr>
        <p:spPr>
          <a:xfrm>
            <a:off x="942975" y="6343650"/>
            <a:ext cx="8014630"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Tree>
    <p:extLst>
      <p:ext uri="{BB962C8B-B14F-4D97-AF65-F5344CB8AC3E}">
        <p14:creationId xmlns:p14="http://schemas.microsoft.com/office/powerpoint/2010/main" xmlns="" val="1856602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6" name="TextBox 5"/>
          <p:cNvSpPr txBox="1"/>
          <p:nvPr/>
        </p:nvSpPr>
        <p:spPr>
          <a:xfrm>
            <a:off x="114300" y="141357"/>
            <a:ext cx="2528888" cy="707886"/>
          </a:xfrm>
          <a:prstGeom prst="rect">
            <a:avLst/>
          </a:prstGeom>
          <a:noFill/>
        </p:spPr>
        <p:txBody>
          <a:bodyPr wrap="square" rtlCol="0">
            <a:spAutoFit/>
          </a:bodyPr>
          <a:lstStyle/>
          <a:p>
            <a:r>
              <a:rPr lang="en-US" sz="4000">
                <a:solidFill>
                  <a:schemeClr val="bg1"/>
                </a:solidFill>
              </a:rPr>
              <a:t>Computers</a:t>
            </a:r>
          </a:p>
        </p:txBody>
      </p:sp>
      <p:sp>
        <p:nvSpPr>
          <p:cNvPr id="8" name="Content Placeholder 2"/>
          <p:cNvSpPr>
            <a:spLocks noGrp="1"/>
          </p:cNvSpPr>
          <p:nvPr>
            <p:ph idx="1"/>
          </p:nvPr>
        </p:nvSpPr>
        <p:spPr>
          <a:xfrm>
            <a:off x="838200" y="1498658"/>
            <a:ext cx="10515600" cy="4351338"/>
          </a:xfrm>
        </p:spPr>
        <p:txBody>
          <a:bodyPr>
            <a:normAutofit/>
          </a:bodyPr>
          <a:lstStyle/>
          <a:p>
            <a:pPr marL="0" indent="0">
              <a:buNone/>
            </a:pPr>
            <a:r>
              <a:rPr lang="en-US"/>
              <a:t>A device which can do a multitude of tasks ranging from processing and storing data to, doing set tasks based on the software it is operating on. </a:t>
            </a:r>
          </a:p>
          <a:p>
            <a:pPr marL="0" indent="0">
              <a:buNone/>
            </a:pP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548889" y="2854036"/>
            <a:ext cx="8343900" cy="3325091"/>
          </a:xfrm>
          <a:prstGeom prst="rect">
            <a:avLst/>
          </a:prstGeom>
        </p:spPr>
      </p:pic>
    </p:spTree>
    <p:extLst>
      <p:ext uri="{BB962C8B-B14F-4D97-AF65-F5344CB8AC3E}">
        <p14:creationId xmlns:p14="http://schemas.microsoft.com/office/powerpoint/2010/main" xmlns="" val="202272553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114300" y="1165225"/>
            <a:ext cx="9159391" cy="5314500"/>
          </a:xfrm>
        </p:spPr>
      </p:pic>
      <p:sp>
        <p:nvSpPr>
          <p:cNvPr id="5" name="Rectangle 4"/>
          <p:cNvSpPr>
            <a:spLocks/>
          </p:cNvSpPr>
          <p:nvPr/>
        </p:nvSpPr>
        <p:spPr>
          <a:xfrm>
            <a:off x="0" y="-28754"/>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7" name="TextBox 6"/>
          <p:cNvSpPr txBox="1"/>
          <p:nvPr/>
        </p:nvSpPr>
        <p:spPr>
          <a:xfrm>
            <a:off x="114300" y="144463"/>
            <a:ext cx="8352275" cy="706437"/>
          </a:xfrm>
          <a:prstGeom prst="rect">
            <a:avLst/>
          </a:prstGeom>
          <a:noFill/>
        </p:spPr>
        <p:txBody>
          <a:bodyPr wrap="square" rtlCol="0" anchor="t">
            <a:spAutoFit/>
          </a:bodyPr>
          <a:lstStyle/>
          <a:p>
            <a:r>
              <a:rPr lang="en-US" sz="3400" dirty="0">
                <a:solidFill>
                  <a:schemeClr val="bg1"/>
                </a:solidFill>
              </a:rPr>
              <a:t>Cash Flows: 10-K (Investing and Financing) </a:t>
            </a:r>
            <a:r>
              <a:rPr lang="en-US" sz="4000" dirty="0">
                <a:solidFill>
                  <a:schemeClr val="bg1"/>
                </a:solidFill>
              </a:rPr>
              <a:t> </a:t>
            </a:r>
          </a:p>
        </p:txBody>
      </p:sp>
      <p:sp>
        <p:nvSpPr>
          <p:cNvPr id="8" name="Rectangle 7"/>
          <p:cNvSpPr/>
          <p:nvPr/>
        </p:nvSpPr>
        <p:spPr>
          <a:xfrm>
            <a:off x="847725" y="3600450"/>
            <a:ext cx="8321946"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15376" y="5210789"/>
            <a:ext cx="8354295" cy="31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0500" y="5686425"/>
            <a:ext cx="8979171" cy="79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Tree>
    <p:extLst>
      <p:ext uri="{BB962C8B-B14F-4D97-AF65-F5344CB8AC3E}">
        <p14:creationId xmlns:p14="http://schemas.microsoft.com/office/powerpoint/2010/main" xmlns="" val="97966690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28754"/>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
        <p:nvSpPr>
          <p:cNvPr id="6" name="TextBox 5"/>
          <p:cNvSpPr txBox="1"/>
          <p:nvPr/>
        </p:nvSpPr>
        <p:spPr>
          <a:xfrm>
            <a:off x="114301" y="144463"/>
            <a:ext cx="4286250" cy="707886"/>
          </a:xfrm>
          <a:prstGeom prst="rect">
            <a:avLst/>
          </a:prstGeom>
          <a:noFill/>
        </p:spPr>
        <p:txBody>
          <a:bodyPr wrap="square" rtlCol="0" anchor="t">
            <a:spAutoFit/>
          </a:bodyPr>
          <a:lstStyle/>
          <a:p>
            <a:r>
              <a:rPr lang="en-US" sz="3400" smtClean="0">
                <a:solidFill>
                  <a:schemeClr val="bg1"/>
                </a:solidFill>
              </a:rPr>
              <a:t>Valuation Measures </a:t>
            </a:r>
            <a:r>
              <a:rPr lang="en-US" sz="3400" dirty="0">
                <a:solidFill>
                  <a:schemeClr val="bg1"/>
                </a:solidFill>
              </a:rPr>
              <a:t>  </a:t>
            </a:r>
            <a:r>
              <a:rPr lang="en-US" sz="4000" dirty="0">
                <a:solidFill>
                  <a:schemeClr val="bg1"/>
                </a:solidFill>
              </a:rPr>
              <a:t> </a:t>
            </a:r>
          </a:p>
        </p:txBody>
      </p:sp>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301" y="1020763"/>
            <a:ext cx="5638721" cy="313689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746617" y="1020764"/>
            <a:ext cx="5931655" cy="3251199"/>
          </a:xfrm>
          <a:prstGeom prst="rect">
            <a:avLst/>
          </a:prstGeom>
        </p:spPr>
      </p:pic>
      <p:sp>
        <p:nvSpPr>
          <p:cNvPr id="10" name="TextBox 9"/>
          <p:cNvSpPr txBox="1"/>
          <p:nvPr/>
        </p:nvSpPr>
        <p:spPr>
          <a:xfrm>
            <a:off x="428625" y="4445181"/>
            <a:ext cx="11029950" cy="523220"/>
          </a:xfrm>
          <a:prstGeom prst="rect">
            <a:avLst/>
          </a:prstGeom>
          <a:noFill/>
        </p:spPr>
        <p:txBody>
          <a:bodyPr wrap="square" rtlCol="0">
            <a:spAutoFit/>
          </a:bodyPr>
          <a:lstStyle/>
          <a:p>
            <a:r>
              <a:rPr lang="en-US" sz="2800" dirty="0" smtClean="0"/>
              <a:t>Alphabet Inc. A (GOOGL)				Alphabet Inc. C (GOOG)</a:t>
            </a:r>
            <a:endParaRPr lang="en-US" sz="2800" dirty="0"/>
          </a:p>
        </p:txBody>
      </p:sp>
    </p:spTree>
    <p:extLst>
      <p:ext uri="{BB962C8B-B14F-4D97-AF65-F5344CB8AC3E}">
        <p14:creationId xmlns:p14="http://schemas.microsoft.com/office/powerpoint/2010/main" xmlns="" val="42874415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27057"/>
            <a:ext cx="12192000" cy="876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297272" y="48631"/>
            <a:ext cx="762000" cy="762000"/>
          </a:xfrm>
          <a:prstGeom prst="rect">
            <a:avLst/>
          </a:prstGeom>
          <a:ln>
            <a:noFill/>
          </a:ln>
        </p:spPr>
      </p:pic>
      <p:sp>
        <p:nvSpPr>
          <p:cNvPr id="6" name="TextBox 5"/>
          <p:cNvSpPr txBox="1"/>
          <p:nvPr/>
        </p:nvSpPr>
        <p:spPr>
          <a:xfrm>
            <a:off x="114300" y="141357"/>
            <a:ext cx="5384800" cy="707886"/>
          </a:xfrm>
          <a:prstGeom prst="rect">
            <a:avLst/>
          </a:prstGeom>
          <a:noFill/>
        </p:spPr>
        <p:txBody>
          <a:bodyPr wrap="square" rtlCol="0">
            <a:spAutoFit/>
          </a:bodyPr>
          <a:lstStyle/>
          <a:p>
            <a:r>
              <a:rPr lang="en-US" sz="4000">
                <a:solidFill>
                  <a:schemeClr val="bg1"/>
                </a:solidFill>
              </a:rPr>
              <a:t>Recommendation</a:t>
            </a:r>
          </a:p>
        </p:txBody>
      </p:sp>
      <p:sp>
        <p:nvSpPr>
          <p:cNvPr id="9" name="TextBox 8"/>
          <p:cNvSpPr txBox="1"/>
          <p:nvPr/>
        </p:nvSpPr>
        <p:spPr>
          <a:xfrm>
            <a:off x="4111229" y="2105561"/>
            <a:ext cx="3969543" cy="2646878"/>
          </a:xfrm>
          <a:prstGeom prst="rect">
            <a:avLst/>
          </a:prstGeom>
          <a:noFill/>
        </p:spPr>
        <p:txBody>
          <a:bodyPr wrap="square" rtlCol="0">
            <a:spAutoFit/>
          </a:bodyPr>
          <a:lstStyle/>
          <a:p>
            <a:r>
              <a:rPr lang="en-US" sz="16600" b="1" smtClean="0">
                <a:solidFill>
                  <a:srgbClr val="C00000"/>
                </a:solidFill>
              </a:rPr>
              <a:t>BUY </a:t>
            </a:r>
            <a:r>
              <a:rPr lang="en-US" smtClean="0">
                <a:solidFill>
                  <a:srgbClr val="C00000"/>
                </a:solidFill>
              </a:rPr>
              <a:t> </a:t>
            </a:r>
            <a:endParaRPr lang="en-US" dirty="0">
              <a:solidFill>
                <a:srgbClr val="C00000"/>
              </a:solidFill>
            </a:endParaRPr>
          </a:p>
        </p:txBody>
      </p:sp>
    </p:spTree>
    <p:extLst>
      <p:ext uri="{BB962C8B-B14F-4D97-AF65-F5344CB8AC3E}">
        <p14:creationId xmlns:p14="http://schemas.microsoft.com/office/powerpoint/2010/main" xmlns="" val="555802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6" name="TextBox 5"/>
          <p:cNvSpPr txBox="1"/>
          <p:nvPr/>
        </p:nvSpPr>
        <p:spPr>
          <a:xfrm>
            <a:off x="114300" y="141357"/>
            <a:ext cx="3986213" cy="707886"/>
          </a:xfrm>
          <a:prstGeom prst="rect">
            <a:avLst/>
          </a:prstGeom>
          <a:noFill/>
        </p:spPr>
        <p:txBody>
          <a:bodyPr wrap="square" rtlCol="0">
            <a:spAutoFit/>
          </a:bodyPr>
          <a:lstStyle/>
          <a:p>
            <a:r>
              <a:rPr lang="en-US" sz="4000">
                <a:solidFill>
                  <a:schemeClr val="bg1"/>
                </a:solidFill>
              </a:rPr>
              <a:t>Computer History</a:t>
            </a:r>
          </a:p>
        </p:txBody>
      </p:sp>
      <p:sp>
        <p:nvSpPr>
          <p:cNvPr id="8" name="Content Placeholder 2"/>
          <p:cNvSpPr>
            <a:spLocks noGrp="1"/>
          </p:cNvSpPr>
          <p:nvPr>
            <p:ph idx="1"/>
          </p:nvPr>
        </p:nvSpPr>
        <p:spPr>
          <a:xfrm>
            <a:off x="114300" y="1184333"/>
            <a:ext cx="10515600" cy="4351338"/>
          </a:xfrm>
        </p:spPr>
        <p:txBody>
          <a:bodyPr>
            <a:normAutofit/>
          </a:bodyPr>
          <a:lstStyle/>
          <a:p>
            <a:pPr marL="0" indent="0">
              <a:buNone/>
            </a:pPr>
            <a:r>
              <a:rPr lang="en-US" b="1" dirty="0" smtClean="0"/>
              <a:t>1936</a:t>
            </a:r>
            <a:r>
              <a:rPr lang="en-US" dirty="0" smtClean="0"/>
              <a:t>		First </a:t>
            </a:r>
            <a:r>
              <a:rPr lang="en-US" dirty="0"/>
              <a:t>freely programmable computer</a:t>
            </a:r>
          </a:p>
          <a:p>
            <a:pPr marL="0" indent="0">
              <a:buNone/>
            </a:pPr>
            <a:r>
              <a:rPr lang="en-US" b="1" dirty="0" smtClean="0"/>
              <a:t>1951</a:t>
            </a:r>
            <a:r>
              <a:rPr lang="en-US" dirty="0" smtClean="0"/>
              <a:t> 		First </a:t>
            </a:r>
            <a:r>
              <a:rPr lang="en-US" dirty="0"/>
              <a:t>commercial computer released</a:t>
            </a:r>
          </a:p>
          <a:p>
            <a:pPr marL="0" indent="0">
              <a:buNone/>
            </a:pPr>
            <a:r>
              <a:rPr lang="en-US" b="1" dirty="0" smtClean="0"/>
              <a:t>1974</a:t>
            </a:r>
            <a:r>
              <a:rPr lang="en-US" dirty="0" smtClean="0"/>
              <a:t> 		First </a:t>
            </a:r>
            <a:r>
              <a:rPr lang="en-US" dirty="0"/>
              <a:t>consumer computers (IBM)</a:t>
            </a:r>
          </a:p>
          <a:p>
            <a:pPr marL="0" indent="0">
              <a:buNone/>
            </a:pPr>
            <a:r>
              <a:rPr lang="en-US" b="1" dirty="0" smtClean="0"/>
              <a:t>1976</a:t>
            </a:r>
            <a:r>
              <a:rPr lang="en-US" dirty="0" smtClean="0"/>
              <a:t> 		Apple I and II</a:t>
            </a:r>
            <a:endParaRPr lang="en-US" dirty="0"/>
          </a:p>
          <a:p>
            <a:pPr marL="0" indent="0">
              <a:buNone/>
            </a:pPr>
            <a:r>
              <a:rPr lang="en-US" b="1" dirty="0" smtClean="0"/>
              <a:t>1984</a:t>
            </a:r>
            <a:r>
              <a:rPr lang="en-US" dirty="0" smtClean="0"/>
              <a:t> 		Apple </a:t>
            </a:r>
            <a:r>
              <a:rPr lang="en-US" dirty="0"/>
              <a:t>Macintosh</a:t>
            </a:r>
          </a:p>
          <a:p>
            <a:pPr marL="0" indent="0">
              <a:buNone/>
            </a:pPr>
            <a:r>
              <a:rPr lang="en-US" b="1" dirty="0" smtClean="0"/>
              <a:t>1985 </a:t>
            </a:r>
            <a:r>
              <a:rPr lang="en-US" dirty="0" smtClean="0"/>
              <a:t>		Microsoft </a:t>
            </a:r>
            <a:r>
              <a:rPr lang="en-US" dirty="0"/>
              <a:t>Windows</a:t>
            </a:r>
          </a:p>
          <a:p>
            <a:pPr marL="0" indent="0">
              <a:buNone/>
            </a:pP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914430" y="1017656"/>
            <a:ext cx="4277570" cy="285313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622472" y="3870796"/>
            <a:ext cx="3105727" cy="2606204"/>
          </a:xfrm>
          <a:prstGeom prst="rect">
            <a:avLst/>
          </a:prstGeom>
        </p:spPr>
      </p:pic>
    </p:spTree>
    <p:extLst>
      <p:ext uri="{BB962C8B-B14F-4D97-AF65-F5344CB8AC3E}">
        <p14:creationId xmlns:p14="http://schemas.microsoft.com/office/powerpoint/2010/main" xmlns="" val="1281917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6" name="TextBox 5"/>
          <p:cNvSpPr txBox="1"/>
          <p:nvPr/>
        </p:nvSpPr>
        <p:spPr>
          <a:xfrm>
            <a:off x="114300" y="141357"/>
            <a:ext cx="4214813" cy="707886"/>
          </a:xfrm>
          <a:prstGeom prst="rect">
            <a:avLst/>
          </a:prstGeom>
          <a:noFill/>
        </p:spPr>
        <p:txBody>
          <a:bodyPr wrap="square" rtlCol="0">
            <a:spAutoFit/>
          </a:bodyPr>
          <a:lstStyle/>
          <a:p>
            <a:r>
              <a:rPr lang="en-US" sz="4000">
                <a:solidFill>
                  <a:schemeClr val="bg1"/>
                </a:solidFill>
              </a:rPr>
              <a:t>Computer Timeline</a:t>
            </a:r>
          </a:p>
        </p:txBody>
      </p:sp>
      <p:pic>
        <p:nvPicPr>
          <p:cNvPr id="5" name="Shape 363"/>
          <p:cNvPicPr preferRelativeResize="0">
            <a:picLocks noGrp="1"/>
          </p:cNvPicPr>
          <p:nvPr>
            <p:ph idx="1"/>
          </p:nvPr>
        </p:nvPicPr>
        <p:blipFill rotWithShape="1">
          <a:blip r:embed="rId2">
            <a:alphaModFix/>
          </a:blip>
          <a:stretch/>
        </p:blipFill>
        <p:spPr>
          <a:xfrm>
            <a:off x="609600" y="1302327"/>
            <a:ext cx="10474036" cy="5098473"/>
          </a:xfrm>
          <a:prstGeom prst="rect">
            <a:avLst/>
          </a:prstGeom>
          <a:noFill/>
          <a:ln>
            <a:noFill/>
          </a:ln>
        </p:spPr>
      </p:pic>
    </p:spTree>
    <p:extLst>
      <p:ext uri="{BB962C8B-B14F-4D97-AF65-F5344CB8AC3E}">
        <p14:creationId xmlns:p14="http://schemas.microsoft.com/office/powerpoint/2010/main" xmlns="" val="1638669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6" name="TextBox 5"/>
          <p:cNvSpPr txBox="1"/>
          <p:nvPr/>
        </p:nvSpPr>
        <p:spPr>
          <a:xfrm>
            <a:off x="114300" y="141357"/>
            <a:ext cx="3114675" cy="707886"/>
          </a:xfrm>
          <a:prstGeom prst="rect">
            <a:avLst/>
          </a:prstGeom>
          <a:noFill/>
        </p:spPr>
        <p:txBody>
          <a:bodyPr wrap="square" rtlCol="0">
            <a:spAutoFit/>
          </a:bodyPr>
          <a:lstStyle/>
          <a:p>
            <a:r>
              <a:rPr lang="en-US" sz="4000">
                <a:solidFill>
                  <a:schemeClr val="bg1"/>
                </a:solidFill>
              </a:rPr>
              <a:t>Smartphones</a:t>
            </a:r>
          </a:p>
        </p:txBody>
      </p:sp>
      <p:sp>
        <p:nvSpPr>
          <p:cNvPr id="8" name="Content Placeholder 2"/>
          <p:cNvSpPr>
            <a:spLocks noGrp="1"/>
          </p:cNvSpPr>
          <p:nvPr>
            <p:ph idx="1"/>
          </p:nvPr>
        </p:nvSpPr>
        <p:spPr>
          <a:xfrm>
            <a:off x="838200" y="1498658"/>
            <a:ext cx="10515600" cy="4351338"/>
          </a:xfrm>
        </p:spPr>
        <p:txBody>
          <a:bodyPr>
            <a:normAutofit/>
          </a:bodyPr>
          <a:lstStyle/>
          <a:p>
            <a:pPr marL="0" indent="0">
              <a:buNone/>
            </a:pPr>
            <a:r>
              <a:rPr lang="en-US"/>
              <a:t>What is a Smartphone?</a:t>
            </a:r>
          </a:p>
          <a:p>
            <a:pPr>
              <a:buFont typeface="Wingdings" charset="2"/>
              <a:buChar char="§"/>
            </a:pPr>
            <a:r>
              <a:rPr lang="en-US"/>
              <a:t>All in one device that can be used as a cell phone and has computing, PDA functions</a:t>
            </a:r>
          </a:p>
          <a:p>
            <a:pPr>
              <a:buFont typeface="Wingdings" charset="2"/>
              <a:buChar char="§"/>
            </a:pPr>
            <a:r>
              <a:rPr lang="en-US"/>
              <a:t>Variety of applications available </a:t>
            </a:r>
          </a:p>
          <a:p>
            <a:pPr>
              <a:buFont typeface="Wingdings" charset="2"/>
              <a:buChar char="§"/>
            </a:pPr>
            <a:r>
              <a:rPr lang="en-US"/>
              <a:t>High Speed Data Access</a:t>
            </a:r>
          </a:p>
          <a:p>
            <a:pPr>
              <a:buFont typeface="Wingdings" charset="2"/>
              <a:buChar char="§"/>
            </a:pPr>
            <a:r>
              <a:rPr lang="en-US"/>
              <a:t>Multimedia</a:t>
            </a:r>
          </a:p>
          <a:p>
            <a:pPr marL="0" indent="0">
              <a:buNone/>
            </a:pP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699548" y="3383495"/>
            <a:ext cx="3643197" cy="356061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911391" y="2592775"/>
            <a:ext cx="4585409" cy="3257221"/>
          </a:xfrm>
          <a:prstGeom prst="rect">
            <a:avLst/>
          </a:prstGeom>
        </p:spPr>
      </p:pic>
    </p:spTree>
    <p:extLst>
      <p:ext uri="{BB962C8B-B14F-4D97-AF65-F5344CB8AC3E}">
        <p14:creationId xmlns:p14="http://schemas.microsoft.com/office/powerpoint/2010/main" xmlns="" val="1782820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6" name="TextBox 5"/>
          <p:cNvSpPr txBox="1"/>
          <p:nvPr/>
        </p:nvSpPr>
        <p:spPr>
          <a:xfrm>
            <a:off x="114300" y="141357"/>
            <a:ext cx="4772025" cy="707886"/>
          </a:xfrm>
          <a:prstGeom prst="rect">
            <a:avLst/>
          </a:prstGeom>
          <a:noFill/>
        </p:spPr>
        <p:txBody>
          <a:bodyPr wrap="square" rtlCol="0">
            <a:spAutoFit/>
          </a:bodyPr>
          <a:lstStyle/>
          <a:p>
            <a:r>
              <a:rPr lang="en-US" sz="4000">
                <a:solidFill>
                  <a:schemeClr val="bg1"/>
                </a:solidFill>
              </a:rPr>
              <a:t>Mobile Phone History</a:t>
            </a:r>
          </a:p>
        </p:txBody>
      </p:sp>
      <p:sp>
        <p:nvSpPr>
          <p:cNvPr id="8" name="Content Placeholder 2"/>
          <p:cNvSpPr>
            <a:spLocks noGrp="1"/>
          </p:cNvSpPr>
          <p:nvPr>
            <p:ph idx="1"/>
          </p:nvPr>
        </p:nvSpPr>
        <p:spPr>
          <a:xfrm>
            <a:off x="242887" y="1177325"/>
            <a:ext cx="10515600" cy="4351338"/>
          </a:xfrm>
        </p:spPr>
        <p:txBody>
          <a:bodyPr vert="horz" lIns="91440" tIns="45720" rIns="91440" bIns="45720" rtlCol="0" anchor="t">
            <a:normAutofit fontScale="92500" lnSpcReduction="20000"/>
          </a:bodyPr>
          <a:lstStyle/>
          <a:p>
            <a:pPr marL="0" indent="0">
              <a:buNone/>
            </a:pPr>
            <a:r>
              <a:rPr lang="en-US" b="1" dirty="0" smtClean="0"/>
              <a:t>1973</a:t>
            </a:r>
            <a:r>
              <a:rPr lang="en-US" dirty="0" smtClean="0"/>
              <a:t> 		Motorola </a:t>
            </a:r>
            <a:r>
              <a:rPr lang="en-US" dirty="0"/>
              <a:t>cell phone created</a:t>
            </a:r>
          </a:p>
          <a:p>
            <a:pPr marL="0" indent="0">
              <a:buNone/>
            </a:pPr>
            <a:r>
              <a:rPr lang="en-US" b="1" dirty="0" smtClean="0"/>
              <a:t>1973 </a:t>
            </a:r>
            <a:r>
              <a:rPr lang="en-US" dirty="0" smtClean="0"/>
              <a:t>		First </a:t>
            </a:r>
            <a:r>
              <a:rPr lang="en-US" dirty="0"/>
              <a:t>cell phone call made by Martin Cooper (April 3)</a:t>
            </a:r>
          </a:p>
          <a:p>
            <a:pPr marL="0" indent="0">
              <a:buNone/>
            </a:pPr>
            <a:r>
              <a:rPr lang="en-US" b="1" dirty="0" smtClean="0"/>
              <a:t>1983</a:t>
            </a:r>
            <a:r>
              <a:rPr lang="en-US" dirty="0" smtClean="0"/>
              <a:t> 		First </a:t>
            </a:r>
            <a:r>
              <a:rPr lang="en-US" dirty="0"/>
              <a:t>cell phone available to consumers</a:t>
            </a:r>
          </a:p>
          <a:p>
            <a:pPr marL="0" indent="0">
              <a:buNone/>
            </a:pPr>
            <a:r>
              <a:rPr lang="en-US" b="1" dirty="0" smtClean="0"/>
              <a:t>1994</a:t>
            </a:r>
            <a:r>
              <a:rPr lang="en-US" dirty="0" smtClean="0"/>
              <a:t> 		First </a:t>
            </a:r>
            <a:r>
              <a:rPr lang="en-US" dirty="0"/>
              <a:t>smartphone</a:t>
            </a:r>
          </a:p>
          <a:p>
            <a:pPr marL="0" indent="0">
              <a:buNone/>
            </a:pPr>
            <a:r>
              <a:rPr lang="en-US" b="1" dirty="0" smtClean="0"/>
              <a:t>1999</a:t>
            </a:r>
            <a:r>
              <a:rPr lang="en-US" dirty="0" smtClean="0"/>
              <a:t>		First </a:t>
            </a:r>
            <a:r>
              <a:rPr lang="en-US" dirty="0"/>
              <a:t>mobile watch phone</a:t>
            </a:r>
          </a:p>
          <a:p>
            <a:pPr marL="0" indent="0">
              <a:buNone/>
            </a:pPr>
            <a:r>
              <a:rPr lang="en-US" b="1" dirty="0" smtClean="0"/>
              <a:t>2001</a:t>
            </a:r>
            <a:r>
              <a:rPr lang="en-US" dirty="0" smtClean="0"/>
              <a:t> 		First </a:t>
            </a:r>
            <a:r>
              <a:rPr lang="en-US" dirty="0"/>
              <a:t>Commercial </a:t>
            </a:r>
            <a:r>
              <a:rPr lang="en-US" dirty="0" smtClean="0"/>
              <a:t>3G </a:t>
            </a:r>
            <a:r>
              <a:rPr lang="en-US" dirty="0"/>
              <a:t>Network</a:t>
            </a:r>
          </a:p>
          <a:p>
            <a:pPr marL="0" indent="0">
              <a:buNone/>
            </a:pPr>
            <a:r>
              <a:rPr lang="en-US" b="1" dirty="0" smtClean="0"/>
              <a:t>2007 </a:t>
            </a:r>
            <a:r>
              <a:rPr lang="en-US" dirty="0" smtClean="0"/>
              <a:t>		First </a:t>
            </a:r>
            <a:r>
              <a:rPr lang="en-US" dirty="0"/>
              <a:t>iPhone released</a:t>
            </a:r>
          </a:p>
          <a:p>
            <a:pPr marL="0" indent="0">
              <a:buNone/>
            </a:pPr>
            <a:r>
              <a:rPr lang="en-US" b="1" dirty="0" smtClean="0"/>
              <a:t>2008 </a:t>
            </a:r>
            <a:r>
              <a:rPr lang="en-US" dirty="0" smtClean="0"/>
              <a:t>		First </a:t>
            </a:r>
            <a:r>
              <a:rPr lang="en-US" dirty="0"/>
              <a:t>Android phone released</a:t>
            </a:r>
          </a:p>
          <a:p>
            <a:pPr marL="0" indent="0">
              <a:buNone/>
            </a:pPr>
            <a:r>
              <a:rPr lang="en-US" b="1" dirty="0" smtClean="0"/>
              <a:t>2010 	</a:t>
            </a:r>
            <a:r>
              <a:rPr lang="en-US" dirty="0" smtClean="0"/>
              <a:t>	First </a:t>
            </a:r>
            <a:r>
              <a:rPr lang="en-US" dirty="0"/>
              <a:t>LTE Network</a:t>
            </a:r>
          </a:p>
          <a:p>
            <a:pPr marL="0" indent="0">
              <a:buNone/>
            </a:pPr>
            <a:r>
              <a:rPr lang="en-US" b="1" dirty="0" smtClean="0"/>
              <a:t>2013</a:t>
            </a:r>
            <a:r>
              <a:rPr lang="en-US" dirty="0" smtClean="0"/>
              <a:t> 		First </a:t>
            </a:r>
            <a:r>
              <a:rPr lang="en-US" dirty="0"/>
              <a:t>Smart Watch </a:t>
            </a:r>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flipH="1">
            <a:off x="9551486" y="2730500"/>
            <a:ext cx="2640514" cy="4127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21178491" flipH="1">
            <a:off x="8012430" y="1017657"/>
            <a:ext cx="4179570" cy="270764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6191687" y="3791713"/>
            <a:ext cx="2833582" cy="1537208"/>
          </a:xfrm>
          <a:prstGeom prst="rect">
            <a:avLst/>
          </a:prstGeom>
        </p:spPr>
      </p:pic>
    </p:spTree>
    <p:extLst>
      <p:ext uri="{BB962C8B-B14F-4D97-AF65-F5344CB8AC3E}">
        <p14:creationId xmlns:p14="http://schemas.microsoft.com/office/powerpoint/2010/main" xmlns="" val="30127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6" name="TextBox 5"/>
          <p:cNvSpPr txBox="1"/>
          <p:nvPr/>
        </p:nvSpPr>
        <p:spPr>
          <a:xfrm>
            <a:off x="114300" y="141357"/>
            <a:ext cx="3814763" cy="707886"/>
          </a:xfrm>
          <a:prstGeom prst="rect">
            <a:avLst/>
          </a:prstGeom>
          <a:noFill/>
        </p:spPr>
        <p:txBody>
          <a:bodyPr wrap="square" rtlCol="0">
            <a:spAutoFit/>
          </a:bodyPr>
          <a:lstStyle/>
          <a:p>
            <a:r>
              <a:rPr lang="en-US" sz="4000">
                <a:solidFill>
                  <a:schemeClr val="bg1"/>
                </a:solidFill>
              </a:rPr>
              <a:t>4G/LTE Networks</a:t>
            </a:r>
          </a:p>
        </p:txBody>
      </p:sp>
      <p:sp>
        <p:nvSpPr>
          <p:cNvPr id="8" name="Content Placeholder 2"/>
          <p:cNvSpPr>
            <a:spLocks noGrp="1"/>
          </p:cNvSpPr>
          <p:nvPr>
            <p:ph idx="1"/>
          </p:nvPr>
        </p:nvSpPr>
        <p:spPr>
          <a:xfrm>
            <a:off x="838200" y="1498658"/>
            <a:ext cx="10515600" cy="4351338"/>
          </a:xfrm>
        </p:spPr>
        <p:txBody>
          <a:bodyPr vert="horz" lIns="91440" tIns="45720" rIns="91440" bIns="45720" rtlCol="0" anchor="t">
            <a:normAutofit/>
          </a:bodyPr>
          <a:lstStyle/>
          <a:p>
            <a:pPr>
              <a:buFont typeface="Wingdings" charset="2"/>
              <a:buChar char="§"/>
            </a:pPr>
            <a:r>
              <a:rPr lang="en-US" dirty="0"/>
              <a:t>Speeds of 1 GB/s when stationary</a:t>
            </a:r>
          </a:p>
          <a:p>
            <a:pPr>
              <a:buFont typeface="Wingdings" charset="2"/>
              <a:buChar char="§"/>
            </a:pPr>
            <a:r>
              <a:rPr lang="en-US" dirty="0"/>
              <a:t>100 MB/s when mobile</a:t>
            </a:r>
          </a:p>
          <a:p>
            <a:pPr>
              <a:buFont typeface="Wingdings" charset="2"/>
              <a:buChar char="§"/>
            </a:pPr>
            <a:r>
              <a:rPr lang="en-US" dirty="0"/>
              <a:t>However this standard is so high that no commercialized standard actually meets them hence why we have LTE networks</a:t>
            </a:r>
          </a:p>
          <a:p>
            <a:pPr lvl="1">
              <a:buFont typeface="Wingdings" charset="2"/>
              <a:buChar char="§"/>
            </a:pPr>
            <a:r>
              <a:rPr lang="en-US" dirty="0"/>
              <a:t>LTE is part of this generation</a:t>
            </a:r>
          </a:p>
          <a:p>
            <a:pPr marL="0" indent="0">
              <a:buNone/>
            </a:pP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915400" y="3674327"/>
            <a:ext cx="2728686" cy="27286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47914" y="3864827"/>
            <a:ext cx="2347686" cy="2347686"/>
          </a:xfrm>
          <a:prstGeom prst="rect">
            <a:avLst/>
          </a:prstGeom>
        </p:spPr>
      </p:pic>
    </p:spTree>
    <p:extLst>
      <p:ext uri="{BB962C8B-B14F-4D97-AF65-F5344CB8AC3E}">
        <p14:creationId xmlns:p14="http://schemas.microsoft.com/office/powerpoint/2010/main" xmlns="" val="1701311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6" name="TextBox 5"/>
          <p:cNvSpPr txBox="1"/>
          <p:nvPr/>
        </p:nvSpPr>
        <p:spPr>
          <a:xfrm>
            <a:off x="114300" y="141357"/>
            <a:ext cx="8643938" cy="707886"/>
          </a:xfrm>
          <a:prstGeom prst="rect">
            <a:avLst/>
          </a:prstGeom>
          <a:noFill/>
        </p:spPr>
        <p:txBody>
          <a:bodyPr wrap="square" rtlCol="0">
            <a:spAutoFit/>
          </a:bodyPr>
          <a:lstStyle/>
          <a:p>
            <a:r>
              <a:rPr lang="en-US" sz="4000">
                <a:solidFill>
                  <a:schemeClr val="bg1"/>
                </a:solidFill>
              </a:rPr>
              <a:t>Broadband vs Regular Phone Connection</a:t>
            </a:r>
          </a:p>
        </p:txBody>
      </p:sp>
      <p:sp>
        <p:nvSpPr>
          <p:cNvPr id="8" name="Content Placeholder 2"/>
          <p:cNvSpPr>
            <a:spLocks noGrp="1"/>
          </p:cNvSpPr>
          <p:nvPr>
            <p:ph idx="1"/>
          </p:nvPr>
        </p:nvSpPr>
        <p:spPr>
          <a:xfrm>
            <a:off x="990600" y="1498658"/>
            <a:ext cx="3595255" cy="4351338"/>
          </a:xfrm>
        </p:spPr>
        <p:txBody>
          <a:bodyPr>
            <a:normAutofit/>
          </a:bodyPr>
          <a:lstStyle/>
          <a:p>
            <a:pPr marL="0" indent="0">
              <a:buNone/>
            </a:pPr>
            <a:r>
              <a:rPr lang="en-US" u="sng" dirty="0"/>
              <a:t>Broadband</a:t>
            </a:r>
          </a:p>
          <a:p>
            <a:pPr marL="0" indent="0">
              <a:buNone/>
            </a:pPr>
            <a:r>
              <a:rPr lang="en-US" dirty="0"/>
              <a:t>Wireless internet access</a:t>
            </a:r>
          </a:p>
          <a:p>
            <a:pPr>
              <a:buFont typeface="Wingdings" charset="2"/>
              <a:buChar char="§"/>
            </a:pPr>
            <a:r>
              <a:rPr lang="en-US" dirty="0"/>
              <a:t>Nearly all 2G and 3G phones are broadband	</a:t>
            </a:r>
          </a:p>
          <a:p>
            <a:pPr marL="0" indent="0">
              <a:buNone/>
            </a:pPr>
            <a:endParaRPr lang="en-US" u="sng" dirty="0"/>
          </a:p>
          <a:p>
            <a:pPr marL="0" indent="0">
              <a:buNone/>
            </a:pPr>
            <a:endParaRPr lang="en-US" dirty="0"/>
          </a:p>
        </p:txBody>
      </p:sp>
      <p:sp>
        <p:nvSpPr>
          <p:cNvPr id="5" name="Content Placeholder 2"/>
          <p:cNvSpPr txBox="1">
            <a:spLocks/>
          </p:cNvSpPr>
          <p:nvPr/>
        </p:nvSpPr>
        <p:spPr>
          <a:xfrm>
            <a:off x="5203371" y="1498658"/>
            <a:ext cx="451658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u="sng"/>
              <a:t>Regular internet connection</a:t>
            </a:r>
          </a:p>
          <a:p>
            <a:pPr marL="0" indent="0">
              <a:buNone/>
            </a:pPr>
            <a:r>
              <a:rPr lang="en-US"/>
              <a:t>Wired internet access</a:t>
            </a:r>
          </a:p>
          <a:p>
            <a:pPr>
              <a:buFont typeface="Wingdings" charset="2"/>
              <a:buChar char="§"/>
            </a:pPr>
            <a:r>
              <a:rPr lang="en-US"/>
              <a:t>More common in underdeveloped countries</a:t>
            </a:r>
          </a:p>
          <a:p>
            <a:pPr marL="0" indent="0">
              <a:buNone/>
            </a:pPr>
            <a:r>
              <a:rPr lang="en-US"/>
              <a:t>	</a:t>
            </a:r>
          </a:p>
          <a:p>
            <a:pPr marL="0" indent="0">
              <a:buFont typeface="Arial"/>
              <a:buNone/>
            </a:pPr>
            <a:endParaRPr lang="en-US" u="sng"/>
          </a:p>
          <a:p>
            <a:pPr marL="0" indent="0">
              <a:buFont typeface="Arial"/>
              <a:buNone/>
            </a:pP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171849" y="4288573"/>
            <a:ext cx="2289813" cy="178605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287450" y="3505200"/>
            <a:ext cx="4865006" cy="3352800"/>
          </a:xfrm>
          <a:prstGeom prst="rect">
            <a:avLst/>
          </a:prstGeom>
        </p:spPr>
      </p:pic>
    </p:spTree>
    <p:extLst>
      <p:ext uri="{BB962C8B-B14F-4D97-AF65-F5344CB8AC3E}">
        <p14:creationId xmlns:p14="http://schemas.microsoft.com/office/powerpoint/2010/main" xmlns="" val="192612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Shape 396"/>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000000"/>
              </a:buClr>
              <a:buSzPct val="25000"/>
            </a:pPr>
            <a:r>
              <a:rPr lang="en" sz="5867">
                <a:solidFill>
                  <a:srgbClr val="000000"/>
                </a:solidFill>
                <a:latin typeface="Calibri"/>
                <a:ea typeface="Calibri"/>
                <a:cs typeface="Calibri"/>
                <a:sym typeface="Calibri"/>
              </a:rPr>
              <a:t>Mobile Regional Overview</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0" y="0"/>
            <a:ext cx="12192000" cy="6860389"/>
          </a:xfrm>
        </p:spPr>
      </p:pic>
    </p:spTree>
    <p:extLst>
      <p:ext uri="{BB962C8B-B14F-4D97-AF65-F5344CB8AC3E}">
        <p14:creationId xmlns:p14="http://schemas.microsoft.com/office/powerpoint/2010/main" xmlns="" val="975540634"/>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562428" y="1239329"/>
            <a:ext cx="10324647" cy="5304345"/>
          </a:xfrm>
        </p:spPr>
        <p:txBody>
          <a:bodyPr>
            <a:normAutofit lnSpcReduction="10000"/>
          </a:bodyPr>
          <a:lstStyle/>
          <a:p>
            <a:pPr>
              <a:buFont typeface="Wingdings" charset="2"/>
              <a:buChar char="§"/>
            </a:pPr>
            <a:r>
              <a:rPr lang="en-US" dirty="0"/>
              <a:t>Gadgets are small technological objects such as devices and tools that have particular </a:t>
            </a:r>
            <a:r>
              <a:rPr lang="en-US" dirty="0" smtClean="0"/>
              <a:t>functions</a:t>
            </a:r>
          </a:p>
          <a:p>
            <a:pPr>
              <a:buFont typeface="Wingdings" charset="2"/>
              <a:buChar char="§"/>
            </a:pPr>
            <a:endParaRPr lang="en-US" dirty="0"/>
          </a:p>
          <a:p>
            <a:pPr>
              <a:buFont typeface="Wingdings" charset="2"/>
              <a:buChar char="§"/>
            </a:pPr>
            <a:r>
              <a:rPr lang="en-US" dirty="0"/>
              <a:t>Increase of productivity and convenience in daily </a:t>
            </a:r>
            <a:r>
              <a:rPr lang="en-US" dirty="0" smtClean="0"/>
              <a:t>life</a:t>
            </a:r>
          </a:p>
          <a:p>
            <a:pPr>
              <a:buFont typeface="Wingdings" charset="2"/>
              <a:buChar char="§"/>
            </a:pPr>
            <a:endParaRPr lang="en-US" dirty="0"/>
          </a:p>
          <a:p>
            <a:pPr>
              <a:buFont typeface="Wingdings" charset="2"/>
              <a:buChar char="§"/>
            </a:pPr>
            <a:r>
              <a:rPr lang="en-US" dirty="0"/>
              <a:t>“Smart</a:t>
            </a:r>
            <a:r>
              <a:rPr lang="en-US" dirty="0" smtClean="0"/>
              <a:t>”</a:t>
            </a:r>
            <a:r>
              <a:rPr lang="en-US" dirty="0" smtClean="0">
                <a:sym typeface="Wingdings"/>
              </a:rPr>
              <a:t> </a:t>
            </a:r>
            <a:r>
              <a:rPr lang="en-US" dirty="0" smtClean="0"/>
              <a:t>multi-purpose</a:t>
            </a:r>
            <a:r>
              <a:rPr lang="en-US" dirty="0"/>
              <a:t>, </a:t>
            </a:r>
            <a:r>
              <a:rPr lang="en-US" dirty="0" smtClean="0"/>
              <a:t>multi-tasking</a:t>
            </a:r>
          </a:p>
          <a:p>
            <a:pPr>
              <a:buFont typeface="Wingdings" charset="2"/>
              <a:buChar char="§"/>
            </a:pPr>
            <a:endParaRPr lang="en-US" dirty="0"/>
          </a:p>
          <a:p>
            <a:pPr>
              <a:buFont typeface="Wingdings" charset="2"/>
              <a:buChar char="§"/>
            </a:pPr>
            <a:r>
              <a:rPr lang="en-US" dirty="0"/>
              <a:t>For work, entertainment, or sense of </a:t>
            </a:r>
            <a:r>
              <a:rPr lang="en-US" dirty="0" smtClean="0"/>
              <a:t>style</a:t>
            </a:r>
          </a:p>
          <a:p>
            <a:pPr>
              <a:buFont typeface="Wingdings" charset="2"/>
              <a:buChar char="§"/>
            </a:pPr>
            <a:endParaRPr lang="en-US" dirty="0"/>
          </a:p>
          <a:p>
            <a:pPr>
              <a:buFont typeface="Wingdings" charset="2"/>
              <a:buChar char="§"/>
            </a:pPr>
            <a:r>
              <a:rPr lang="en-US" dirty="0"/>
              <a:t>Benefits that gadgets provide are through hardware, software, and services</a:t>
            </a:r>
          </a:p>
        </p:txBody>
      </p:sp>
      <p:sp>
        <p:nvSpPr>
          <p:cNvPr id="7" name="Rectangle 6"/>
          <p:cNvSpPr>
            <a:spLocks/>
          </p:cNvSpPr>
          <p:nvPr/>
        </p:nvSpPr>
        <p:spPr>
          <a:xfrm>
            <a:off x="0" y="0"/>
            <a:ext cx="1219200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TextBox 8"/>
          <p:cNvSpPr txBox="1"/>
          <p:nvPr/>
        </p:nvSpPr>
        <p:spPr>
          <a:xfrm>
            <a:off x="129400" y="104775"/>
            <a:ext cx="5384800" cy="707886"/>
          </a:xfrm>
          <a:prstGeom prst="rect">
            <a:avLst/>
          </a:prstGeom>
          <a:noFill/>
        </p:spPr>
        <p:txBody>
          <a:bodyPr wrap="square" rtlCol="0" anchor="t">
            <a:spAutoFit/>
          </a:bodyPr>
          <a:lstStyle/>
          <a:p>
            <a:r>
              <a:rPr lang="en-US" sz="4000">
                <a:solidFill>
                  <a:schemeClr val="bg1"/>
                </a:solidFill>
              </a:rPr>
              <a:t> What are Gadgets?</a:t>
            </a:r>
          </a:p>
        </p:txBody>
      </p:sp>
    </p:spTree>
    <p:extLst>
      <p:ext uri="{BB962C8B-B14F-4D97-AF65-F5344CB8AC3E}">
        <p14:creationId xmlns:p14="http://schemas.microsoft.com/office/powerpoint/2010/main" xmlns="" val="173674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0"/>
            <a:ext cx="12192000" cy="6860389"/>
          </a:xfrm>
        </p:spPr>
      </p:pic>
    </p:spTree>
    <p:extLst>
      <p:ext uri="{BB962C8B-B14F-4D97-AF65-F5344CB8AC3E}">
        <p14:creationId xmlns:p14="http://schemas.microsoft.com/office/powerpoint/2010/main" xmlns="" val="5157011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Shape 402"/>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000000"/>
              </a:buClr>
              <a:buSzPct val="25000"/>
            </a:pPr>
            <a:r>
              <a:rPr lang="en" sz="5867">
                <a:solidFill>
                  <a:srgbClr val="000000"/>
                </a:solidFill>
                <a:latin typeface="Calibri"/>
                <a:ea typeface="Calibri"/>
                <a:cs typeface="Calibri"/>
                <a:sym typeface="Calibri"/>
              </a:rPr>
              <a:t>Mobile Broadband by Region</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19050" y="0"/>
            <a:ext cx="12172950" cy="6849669"/>
          </a:xfrm>
        </p:spPr>
      </p:pic>
    </p:spTree>
    <p:extLst>
      <p:ext uri="{BB962C8B-B14F-4D97-AF65-F5344CB8AC3E}">
        <p14:creationId xmlns:p14="http://schemas.microsoft.com/office/powerpoint/2010/main" xmlns="" val="145850617"/>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9050" y="-19050"/>
            <a:ext cx="12221610" cy="6877050"/>
          </a:xfrm>
        </p:spPr>
      </p:pic>
    </p:spTree>
    <p:extLst>
      <p:ext uri="{BB962C8B-B14F-4D97-AF65-F5344CB8AC3E}">
        <p14:creationId xmlns:p14="http://schemas.microsoft.com/office/powerpoint/2010/main" xmlns="" val="1201508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6" name="Shape 416"/>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000000"/>
              </a:buClr>
              <a:buSzPct val="25000"/>
            </a:pPr>
            <a:r>
              <a:rPr lang="en" sz="5867">
                <a:solidFill>
                  <a:srgbClr val="000000"/>
                </a:solidFill>
                <a:latin typeface="Calibri"/>
                <a:ea typeface="Calibri"/>
                <a:cs typeface="Calibri"/>
                <a:sym typeface="Calibri"/>
              </a:rPr>
              <a:t>Mobile Share of Web Traffic</a:t>
            </a:r>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0" y="0"/>
            <a:ext cx="12192000" cy="6860389"/>
          </a:xfrm>
          <a:prstGeom prst="rect">
            <a:avLst/>
          </a:prstGeom>
          <a:noFill/>
          <a:ln>
            <a:noFill/>
          </a:ln>
        </p:spPr>
      </p:pic>
    </p:spTree>
    <p:extLst>
      <p:ext uri="{BB962C8B-B14F-4D97-AF65-F5344CB8AC3E}">
        <p14:creationId xmlns:p14="http://schemas.microsoft.com/office/powerpoint/2010/main" xmlns="" val="967719247"/>
      </p:ext>
    </p:extLst>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000000"/>
              </a:buClr>
              <a:buSzPct val="25000"/>
            </a:pPr>
            <a:r>
              <a:rPr lang="en" sz="5333">
                <a:solidFill>
                  <a:srgbClr val="000000"/>
                </a:solidFill>
                <a:latin typeface="Calibri"/>
                <a:ea typeface="Calibri"/>
                <a:cs typeface="Calibri"/>
                <a:sym typeface="Calibri"/>
              </a:rPr>
              <a:t>Current Smartphones on the Market</a:t>
            </a:r>
          </a:p>
        </p:txBody>
      </p:sp>
      <p:pic>
        <p:nvPicPr>
          <p:cNvPr id="423" name="Shape 423"/>
          <p:cNvPicPr preferRelativeResize="0">
            <a:picLocks noGrp="1"/>
          </p:cNvPicPr>
          <p:nvPr>
            <p:ph idx="1"/>
          </p:nvPr>
        </p:nvPicPr>
        <p:blipFill rotWithShape="1">
          <a:blip r:embed="rId3">
            <a:alphaModFix/>
          </a:blip>
          <a:stretch/>
        </p:blipFill>
        <p:spPr>
          <a:xfrm>
            <a:off x="0" y="0"/>
            <a:ext cx="12192000" cy="6858000"/>
          </a:xfrm>
          <a:prstGeom prst="rect">
            <a:avLst/>
          </a:prstGeom>
          <a:noFill/>
          <a:ln>
            <a:noFill/>
          </a:ln>
        </p:spPr>
      </p:pic>
    </p:spTree>
    <p:extLst>
      <p:ext uri="{BB962C8B-B14F-4D97-AF65-F5344CB8AC3E}">
        <p14:creationId xmlns:p14="http://schemas.microsoft.com/office/powerpoint/2010/main" xmlns="" val="631253600"/>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a:effectLst/>
      </p:grpSpPr>
      <p:sp>
        <p:nvSpPr>
          <p:cNvPr id="2" name="New shape"/>
          <p:cNvSpPr/>
          <p:nvPr/>
        </p:nvSpPr>
        <p:spPr>
          <a:xfrm>
            <a:off x="1917700" y="254000"/>
            <a:ext cx="8216900" cy="254000"/>
          </a:xfr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lstStyle/>
          <a:p>
            <a:pPr algn="l"/>
            <a:r>
              <a:rPr sz="1200" dirty="0">
                <a:solidFill>
                  <a:srgbClr val="808080"/>
                </a:solidFill>
                <a:latin typeface="Arial"/>
              </a:rPr>
              <a:t>Smartphone market share worldwide by vendor 2009-2016</a:t>
            </a:r>
          </a:p>
        </p:txBody>
      </p:sp>
      <p:sp>
        <p:nvSpPr>
          <p:cNvPr id="3" name="New shape"/>
          <p:cNvSpPr/>
          <p:nvPr/>
        </p:nvSpPr>
        <p:spPr>
          <a:xfrm>
            <a:off x="1803400" y="552450"/>
            <a:ext cx="8216900" cy="863600"/>
          </a:xfr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a:bodyPr>
          <a:lstStyle/>
          <a:p>
            <a:pPr algn="l">
              <a:lnSpc>
                <a:spcPct val="100000"/>
              </a:lnSpc>
            </a:pPr>
            <a:r>
              <a:rPr b="1">
                <a:solidFill>
                  <a:srgbClr val="4F4F4F"/>
                </a:solidFill>
                <a:latin typeface="Arial"/>
              </a:rPr>
              <a:t>Global market share held by leading smartphone vendors from 4th quarter 2009 to 4th quarter 2016</a:t>
            </a:r>
          </a:p>
        </p:txBody>
      </p:sp>
      <p:sp>
        <p:nvSpPr>
          <p:cNvPr id="5" name="New shape"/>
          <p:cNvSpPr/>
          <p:nvPr/>
        </p:nvSpPr>
        <p:spPr>
          <a:xfrm>
            <a:off x="1917700" y="6540500"/>
            <a:ext cx="6350000" cy="203200"/>
          </a:xfr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lstStyle/>
          <a:p>
            <a:pPr algn="l"/>
            <a:r>
              <a:rPr sz="700" b="1">
                <a:solidFill>
                  <a:srgbClr val="808080"/>
                </a:solidFill>
                <a:latin typeface="Arial"/>
              </a:rPr>
              <a:t>Source: </a:t>
            </a:r>
            <a:r>
              <a:rPr sz="700">
                <a:solidFill>
                  <a:srgbClr val="808080"/>
                </a:solidFill>
                <a:latin typeface="Arial"/>
              </a:rPr>
              <a:t>IDC; </a:t>
            </a:r>
            <a:r>
              <a:rPr sz="700">
                <a:solidFill>
                  <a:srgbClr val="808080"/>
                </a:solidFill>
                <a:latin typeface="Arial"/>
                <a:hlinkClick r:id="rId2"/>
              </a:rPr>
              <a:t>ID 271496</a:t>
            </a:r>
          </a:p>
        </p:txBody>
      </p:sp>
      <p:sp>
        <p:nvSpPr>
          <p:cNvPr id="6" name="New shape"/>
          <p:cNvSpPr/>
          <p:nvPr/>
        </p:nvSpPr>
        <p:spPr>
          <a:xfrm>
            <a:off x="1917700" y="6159500"/>
            <a:ext cx="6350000" cy="203200"/>
          </a:xfr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b"/>
          <a:lstStyle/>
          <a:p>
            <a:pPr algn="l"/>
            <a:r>
              <a:rPr sz="700" b="1" dirty="0">
                <a:solidFill>
                  <a:srgbClr val="808080"/>
                </a:solidFill>
                <a:latin typeface="Arial"/>
              </a:rPr>
              <a:t>Note: </a:t>
            </a:r>
            <a:r>
              <a:rPr sz="700" dirty="0">
                <a:solidFill>
                  <a:srgbClr val="808080"/>
                </a:solidFill>
                <a:latin typeface="Arial"/>
              </a:rPr>
              <a:t>Worldwide; 4th quarter 2009 to 4th quarter 2016</a:t>
            </a:r>
          </a:p>
        </p:txBody>
      </p:sp>
      <p:graphicFrame>
        <p:nvGraphicFramePr>
          <p:cNvPr id="7" name="ChartObject"/>
          <p:cNvGraphicFramePr/>
          <p:nvPr>
            <p:extLst>
              <p:ext uri="{D42A27DB-BD31-4B8C-83A1-F6EECF244321}">
                <p14:modId xmlns:p14="http://schemas.microsoft.com/office/powerpoint/2010/main" xmlns="" val="623768733"/>
              </p:ext>
            </p:extLst>
          </p:nvPr>
        </p:nvGraphicFramePr>
        <p:xfrm>
          <a:off x="1647825" y="1371600"/>
          <a:ext cx="8528050" cy="4699000"/>
        </p:xfrm>
        <a:graphic>
          <a:graphicData uri="http://schemas.openxmlformats.org/drawingml/2006/chart">
            <c:chart xmlns:c="http://schemas.openxmlformats.org/drawingml/2006/chart" xmlns:r="http://schemas.openxmlformats.org/officeDocument/2006/relationships" r:id="rId3"/>
          </a:graphicData>
        </a:graphic>
      </p:graphicFrame>
      <p:sp>
        <p:nvSpPr>
          <p:cNvPr id="8" name="New shape"/>
          <p:cNvSpPr/>
          <p:nvPr/>
        </p:nvSpPr>
        <p:spPr>
          <a:xfrm>
            <a:off x="1917700" y="6350000"/>
            <a:ext cx="6350000" cy="203200"/>
          </a:xfr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lstStyle/>
          <a:p>
            <a:pPr algn="l"/>
            <a:r>
              <a:rPr sz="700">
                <a:solidFill>
                  <a:srgbClr val="808080"/>
                </a:solidFill>
                <a:latin typeface="Arial"/>
              </a:rPr>
              <a:t>Further information regarding this statistic can be found on </a:t>
            </a:r>
            <a:r>
              <a:rPr sz="700">
                <a:solidFill>
                  <a:srgbClr val="808080"/>
                </a:solidFill>
                <a:latin typeface="Arial"/>
                <a:hlinkClick r:id="" action="ppaction://noaction"/>
              </a:rPr>
              <a:t>page 8</a:t>
            </a:r>
            <a:r>
              <a:rPr sz="700">
                <a:solidFill>
                  <a:srgbClr val="808080"/>
                </a:solidFill>
                <a:latin typeface="Arial"/>
              </a:rPr>
              <a:t>.</a:t>
            </a:r>
          </a:p>
        </p:txBody>
      </p:sp>
    </p:spTree>
    <p:extLst>
      <p:ext uri="{BB962C8B-B14F-4D97-AF65-F5344CB8AC3E}">
        <p14:creationId xmlns:p14="http://schemas.microsoft.com/office/powerpoint/2010/main" xmlns="" val="647275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xmlns="" val="2101779732"/>
              </p:ext>
            </p:extLst>
          </p:nvPr>
        </p:nvGraphicFramePr>
        <p:xfrm>
          <a:off x="1485900" y="542925"/>
          <a:ext cx="8674100" cy="59127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17497151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p:spPr>
      </p:pic>
    </p:spTree>
    <p:extLst>
      <p:ext uri="{BB962C8B-B14F-4D97-AF65-F5344CB8AC3E}">
        <p14:creationId xmlns:p14="http://schemas.microsoft.com/office/powerpoint/2010/main" xmlns="" val="19695695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6" name="TextBox 5"/>
          <p:cNvSpPr txBox="1"/>
          <p:nvPr/>
        </p:nvSpPr>
        <p:spPr>
          <a:xfrm>
            <a:off x="114300" y="141357"/>
            <a:ext cx="1685925" cy="707886"/>
          </a:xfrm>
          <a:prstGeom prst="rect">
            <a:avLst/>
          </a:prstGeom>
          <a:noFill/>
        </p:spPr>
        <p:txBody>
          <a:bodyPr wrap="square" rtlCol="0">
            <a:spAutoFit/>
          </a:bodyPr>
          <a:lstStyle/>
          <a:p>
            <a:r>
              <a:rPr lang="en-US" sz="4000">
                <a:solidFill>
                  <a:schemeClr val="bg1"/>
                </a:solidFill>
              </a:rPr>
              <a:t>Tablets</a:t>
            </a:r>
          </a:p>
        </p:txBody>
      </p:sp>
      <p:sp>
        <p:nvSpPr>
          <p:cNvPr id="8" name="Content Placeholder 2"/>
          <p:cNvSpPr>
            <a:spLocks noGrp="1"/>
          </p:cNvSpPr>
          <p:nvPr>
            <p:ph idx="1"/>
          </p:nvPr>
        </p:nvSpPr>
        <p:spPr>
          <a:xfrm>
            <a:off x="838200" y="1498658"/>
            <a:ext cx="10515600" cy="4351338"/>
          </a:xfrm>
        </p:spPr>
        <p:txBody>
          <a:bodyPr>
            <a:normAutofit/>
          </a:bodyPr>
          <a:lstStyle/>
          <a:p>
            <a:pPr marL="0" indent="0">
              <a:buNone/>
            </a:pPr>
            <a:r>
              <a:rPr lang="en-US"/>
              <a:t>What is a Tablet?</a:t>
            </a:r>
          </a:p>
          <a:p>
            <a:pPr>
              <a:buFont typeface="Wingdings" charset="2"/>
              <a:buChar char="§"/>
            </a:pPr>
            <a:r>
              <a:rPr lang="en-US"/>
              <a:t>Larger than a Smartphone</a:t>
            </a:r>
          </a:p>
          <a:p>
            <a:pPr>
              <a:buFont typeface="Wingdings" charset="2"/>
              <a:buChar char="§"/>
            </a:pPr>
            <a:r>
              <a:rPr lang="en-US"/>
              <a:t>Touchscreen used as primary method of input</a:t>
            </a:r>
          </a:p>
          <a:p>
            <a:pPr>
              <a:buFont typeface="Wingdings" charset="2"/>
              <a:buChar char="§"/>
            </a:pPr>
            <a:r>
              <a:rPr lang="en-US"/>
              <a:t>Some typical functions are: </a:t>
            </a:r>
          </a:p>
          <a:p>
            <a:pPr>
              <a:buFont typeface="Wingdings" charset="2"/>
              <a:buChar char="§"/>
            </a:pPr>
            <a:r>
              <a:rPr lang="en-US"/>
              <a:t>Mobile Browsing</a:t>
            </a:r>
          </a:p>
          <a:p>
            <a:pPr>
              <a:buFont typeface="Wingdings" charset="2"/>
              <a:buChar char="§"/>
            </a:pPr>
            <a:r>
              <a:rPr lang="en-US"/>
              <a:t>Portable Media Player	</a:t>
            </a:r>
          </a:p>
          <a:p>
            <a:pPr>
              <a:buFont typeface="Wingdings" charset="2"/>
              <a:buChar char="§"/>
            </a:pPr>
            <a:r>
              <a:rPr lang="en-US"/>
              <a:t>Camera</a:t>
            </a:r>
          </a:p>
          <a:p>
            <a:pPr>
              <a:buFont typeface="Wingdings" charset="2"/>
              <a:buChar char="§"/>
            </a:pPr>
            <a:r>
              <a:rPr lang="en-US"/>
              <a:t>Downloadable Apps</a:t>
            </a:r>
          </a:p>
          <a:p>
            <a:pPr marL="0" indent="0">
              <a:buNone/>
            </a:pP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856514" y="3229408"/>
            <a:ext cx="4282988" cy="3628592"/>
          </a:xfrm>
          <a:prstGeom prst="rect">
            <a:avLst/>
          </a:prstGeom>
        </p:spPr>
      </p:pic>
    </p:spTree>
    <p:extLst>
      <p:ext uri="{BB962C8B-B14F-4D97-AF65-F5344CB8AC3E}">
        <p14:creationId xmlns:p14="http://schemas.microsoft.com/office/powerpoint/2010/main" xmlns="" val="12422903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6" name="TextBox 5"/>
          <p:cNvSpPr txBox="1"/>
          <p:nvPr/>
        </p:nvSpPr>
        <p:spPr>
          <a:xfrm>
            <a:off x="114300" y="141357"/>
            <a:ext cx="3228975" cy="707886"/>
          </a:xfrm>
          <a:prstGeom prst="rect">
            <a:avLst/>
          </a:prstGeom>
          <a:noFill/>
        </p:spPr>
        <p:txBody>
          <a:bodyPr wrap="square" rtlCol="0">
            <a:spAutoFit/>
          </a:bodyPr>
          <a:lstStyle/>
          <a:p>
            <a:r>
              <a:rPr lang="en-US" sz="4000">
                <a:solidFill>
                  <a:schemeClr val="bg1"/>
                </a:solidFill>
              </a:rPr>
              <a:t>Tablet History</a:t>
            </a:r>
          </a:p>
        </p:txBody>
      </p:sp>
      <p:sp>
        <p:nvSpPr>
          <p:cNvPr id="8" name="Content Placeholder 2"/>
          <p:cNvSpPr>
            <a:spLocks noGrp="1"/>
          </p:cNvSpPr>
          <p:nvPr>
            <p:ph idx="1"/>
          </p:nvPr>
        </p:nvSpPr>
        <p:spPr>
          <a:xfrm>
            <a:off x="266700" y="1044348"/>
            <a:ext cx="10515600" cy="3799115"/>
          </a:xfrm>
        </p:spPr>
        <p:txBody>
          <a:bodyPr>
            <a:normAutofit/>
          </a:bodyPr>
          <a:lstStyle/>
          <a:p>
            <a:pPr marL="0" indent="0">
              <a:buNone/>
            </a:pPr>
            <a:r>
              <a:rPr lang="en-US" dirty="0" smtClean="0"/>
              <a:t>1971: Allan </a:t>
            </a:r>
            <a:r>
              <a:rPr lang="en-US" dirty="0"/>
              <a:t>Kay describes a tablet computer at Xerox PARC</a:t>
            </a:r>
          </a:p>
          <a:p>
            <a:pPr marL="0" indent="0">
              <a:buNone/>
            </a:pPr>
            <a:r>
              <a:rPr lang="en-US" dirty="0"/>
              <a:t>1983: </a:t>
            </a:r>
            <a:r>
              <a:rPr lang="en-US" dirty="0" smtClean="0"/>
              <a:t>Apple </a:t>
            </a:r>
            <a:r>
              <a:rPr lang="en-US" dirty="0"/>
              <a:t>and AT&amp;T work on a tablet prototype</a:t>
            </a:r>
          </a:p>
          <a:p>
            <a:pPr marL="0" indent="0">
              <a:buNone/>
            </a:pPr>
            <a:r>
              <a:rPr lang="en-US" dirty="0"/>
              <a:t>1991: </a:t>
            </a:r>
            <a:r>
              <a:rPr lang="en-US" dirty="0" smtClean="0"/>
              <a:t>IBM </a:t>
            </a:r>
            <a:r>
              <a:rPr lang="en-US" dirty="0"/>
              <a:t>markets a tablet computer but fails</a:t>
            </a:r>
          </a:p>
          <a:p>
            <a:pPr marL="0" indent="0">
              <a:buNone/>
            </a:pPr>
            <a:r>
              <a:rPr lang="en-US" dirty="0" smtClean="0"/>
              <a:t>1993: Apple </a:t>
            </a:r>
            <a:r>
              <a:rPr lang="en-US" dirty="0"/>
              <a:t>Newton launched, also fails</a:t>
            </a:r>
          </a:p>
          <a:p>
            <a:pPr marL="0" indent="0">
              <a:buNone/>
            </a:pPr>
            <a:r>
              <a:rPr lang="en-US" dirty="0" smtClean="0"/>
              <a:t>1996: NewsPad </a:t>
            </a:r>
            <a:r>
              <a:rPr lang="en-US" dirty="0"/>
              <a:t>debuts; considered one of the first serious prototypes</a:t>
            </a:r>
          </a:p>
          <a:p>
            <a:pPr marL="0" indent="0">
              <a:buNone/>
            </a:pPr>
            <a:r>
              <a:rPr lang="en-US" dirty="0"/>
              <a:t>2009: Various computer manufacturers release tablets to market</a:t>
            </a:r>
          </a:p>
          <a:p>
            <a:pPr marL="0" indent="0">
              <a:buNone/>
            </a:pPr>
            <a:r>
              <a:rPr lang="en-US" dirty="0"/>
              <a:t>2010: Apple iPad launched</a:t>
            </a:r>
          </a:p>
          <a:p>
            <a:pPr marL="0" indent="0">
              <a:buNone/>
            </a:pP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855200" y="4107543"/>
            <a:ext cx="2576286" cy="25762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16200000">
            <a:off x="631370" y="4723323"/>
            <a:ext cx="2351315" cy="2351315"/>
          </a:xfrm>
          <a:prstGeom prst="rect">
            <a:avLst/>
          </a:prstGeom>
        </p:spPr>
      </p:pic>
    </p:spTree>
    <p:extLst>
      <p:ext uri="{BB962C8B-B14F-4D97-AF65-F5344CB8AC3E}">
        <p14:creationId xmlns:p14="http://schemas.microsoft.com/office/powerpoint/2010/main" xmlns="" val="1337190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6" name="TextBox 5"/>
          <p:cNvSpPr txBox="1"/>
          <p:nvPr/>
        </p:nvSpPr>
        <p:spPr>
          <a:xfrm>
            <a:off x="114300" y="141357"/>
            <a:ext cx="5384800" cy="707886"/>
          </a:xfrm>
          <a:prstGeom prst="rect">
            <a:avLst/>
          </a:prstGeom>
          <a:noFill/>
        </p:spPr>
        <p:txBody>
          <a:bodyPr wrap="square" rtlCol="0">
            <a:spAutoFit/>
          </a:bodyPr>
          <a:lstStyle/>
          <a:p>
            <a:r>
              <a:rPr lang="en-US" sz="4000">
                <a:solidFill>
                  <a:schemeClr val="bg1"/>
                </a:solidFill>
              </a:rPr>
              <a:t>Global Gadgets</a:t>
            </a:r>
          </a:p>
        </p:txBody>
      </p:sp>
      <p:sp>
        <p:nvSpPr>
          <p:cNvPr id="8" name="Content Placeholder 2"/>
          <p:cNvSpPr>
            <a:spLocks noGrp="1"/>
          </p:cNvSpPr>
          <p:nvPr>
            <p:ph idx="1"/>
          </p:nvPr>
        </p:nvSpPr>
        <p:spPr>
          <a:xfrm>
            <a:off x="838200" y="1276985"/>
            <a:ext cx="10515600" cy="4351338"/>
          </a:xfrm>
        </p:spPr>
        <p:txBody>
          <a:bodyPr/>
          <a:lstStyle/>
          <a:p>
            <a:pPr>
              <a:buFont typeface="Wingdings" charset="2"/>
              <a:buChar char="§"/>
            </a:pPr>
            <a:r>
              <a:rPr lang="en-US" dirty="0"/>
              <a:t>Profit relies on gadget sales and service, with the support of software, including OS and apps</a:t>
            </a:r>
          </a:p>
          <a:p>
            <a:endParaRPr lang="en-US" dirty="0"/>
          </a:p>
        </p:txBody>
      </p:sp>
      <p:grpSp>
        <p:nvGrpSpPr>
          <p:cNvPr id="5" name="Shape 216"/>
          <p:cNvGrpSpPr/>
          <p:nvPr/>
        </p:nvGrpSpPr>
        <p:grpSpPr>
          <a:xfrm>
            <a:off x="4314182" y="2675468"/>
            <a:ext cx="3574217" cy="3450160"/>
            <a:chOff x="2364098" y="1"/>
            <a:chExt cx="2680663" cy="2587620"/>
          </a:xfrm>
        </p:grpSpPr>
        <p:sp>
          <p:nvSpPr>
            <p:cNvPr id="7" name="Shape 217"/>
            <p:cNvSpPr/>
            <p:nvPr/>
          </p:nvSpPr>
          <p:spPr>
            <a:xfrm>
              <a:off x="2453630" y="1"/>
              <a:ext cx="2591131" cy="2509992"/>
            </a:xfrm>
            <a:prstGeom prst="pie">
              <a:avLst>
                <a:gd name="adj1" fmla="val 16200000"/>
                <a:gd name="adj2" fmla="val 1800000"/>
              </a:avLst>
            </a:prstGeom>
            <a:solidFill>
              <a:srgbClr val="30B6FB"/>
            </a:solidFill>
            <a:ln w="25400" cap="flat" cmpd="sng">
              <a:solidFill>
                <a:schemeClr val="lt1"/>
              </a:solidFill>
              <a:prstDash val="solid"/>
              <a:round/>
              <a:headEnd type="none" w="med" len="med"/>
              <a:tailEnd type="none" w="med" len="med"/>
            </a:ln>
          </p:spPr>
          <p:txBody>
            <a:bodyPr lIns="121900" tIns="121900" rIns="121900" bIns="121900" anchor="ctr" anchorCtr="0">
              <a:noAutofit/>
            </a:bodyPr>
            <a:lstStyle/>
            <a:p>
              <a:endParaRPr sz="2400"/>
            </a:p>
          </p:txBody>
        </p:sp>
        <p:sp>
          <p:nvSpPr>
            <p:cNvPr id="9" name="Shape 218"/>
            <p:cNvSpPr txBox="1"/>
            <p:nvPr/>
          </p:nvSpPr>
          <p:spPr>
            <a:xfrm>
              <a:off x="3819219" y="531881"/>
              <a:ext cx="925404" cy="747021"/>
            </a:xfrm>
            <a:prstGeom prst="rect">
              <a:avLst/>
            </a:prstGeom>
            <a:noFill/>
            <a:ln>
              <a:noFill/>
            </a:ln>
          </p:spPr>
          <p:txBody>
            <a:bodyPr lIns="27067" tIns="27067" rIns="27067" bIns="27067" anchor="ctr" anchorCtr="0">
              <a:noAutofit/>
            </a:bodyPr>
            <a:lstStyle/>
            <a:p>
              <a:pPr algn="ctr">
                <a:lnSpc>
                  <a:spcPct val="90000"/>
                </a:lnSpc>
                <a:buClr>
                  <a:schemeClr val="lt1"/>
                </a:buClr>
                <a:buSzPct val="25000"/>
              </a:pPr>
              <a:r>
                <a:rPr lang="en" sz="2133">
                  <a:solidFill>
                    <a:schemeClr val="lt1"/>
                  </a:solidFill>
                  <a:latin typeface="Arial"/>
                  <a:ea typeface="Arial"/>
                  <a:cs typeface="Arial"/>
                  <a:sym typeface="Arial"/>
                </a:rPr>
                <a:t>Software</a:t>
              </a:r>
            </a:p>
          </p:txBody>
        </p:sp>
        <p:sp>
          <p:nvSpPr>
            <p:cNvPr id="10" name="Shape 219"/>
            <p:cNvSpPr/>
            <p:nvPr/>
          </p:nvSpPr>
          <p:spPr>
            <a:xfrm>
              <a:off x="2408864" y="77629"/>
              <a:ext cx="2591131" cy="2509992"/>
            </a:xfrm>
            <a:prstGeom prst="pie">
              <a:avLst>
                <a:gd name="adj1" fmla="val 1800000"/>
                <a:gd name="adj2" fmla="val 9000000"/>
              </a:avLst>
            </a:prstGeom>
            <a:solidFill>
              <a:srgbClr val="30B6FB"/>
            </a:solidFill>
            <a:ln w="25400" cap="flat" cmpd="sng">
              <a:solidFill>
                <a:schemeClr val="lt1"/>
              </a:solidFill>
              <a:prstDash val="solid"/>
              <a:round/>
              <a:headEnd type="none" w="med" len="med"/>
              <a:tailEnd type="none" w="med" len="med"/>
            </a:ln>
          </p:spPr>
          <p:txBody>
            <a:bodyPr lIns="121900" tIns="121900" rIns="121900" bIns="121900" anchor="ctr" anchorCtr="0">
              <a:noAutofit/>
            </a:bodyPr>
            <a:lstStyle/>
            <a:p>
              <a:endParaRPr sz="2400"/>
            </a:p>
          </p:txBody>
        </p:sp>
        <p:sp>
          <p:nvSpPr>
            <p:cNvPr id="11" name="Shape 220"/>
            <p:cNvSpPr txBox="1"/>
            <p:nvPr/>
          </p:nvSpPr>
          <p:spPr>
            <a:xfrm>
              <a:off x="3025800" y="1706136"/>
              <a:ext cx="1388106" cy="657378"/>
            </a:xfrm>
            <a:prstGeom prst="rect">
              <a:avLst/>
            </a:prstGeom>
            <a:noFill/>
            <a:ln>
              <a:noFill/>
            </a:ln>
          </p:spPr>
          <p:txBody>
            <a:bodyPr lIns="27067" tIns="27067" rIns="27067" bIns="27067" anchor="ctr" anchorCtr="0">
              <a:noAutofit/>
            </a:bodyPr>
            <a:lstStyle/>
            <a:p>
              <a:pPr algn="ctr">
                <a:lnSpc>
                  <a:spcPct val="90000"/>
                </a:lnSpc>
                <a:buClr>
                  <a:schemeClr val="lt1"/>
                </a:buClr>
                <a:buSzPct val="25000"/>
              </a:pPr>
              <a:r>
                <a:rPr lang="en" sz="2133">
                  <a:solidFill>
                    <a:schemeClr val="lt1"/>
                  </a:solidFill>
                  <a:latin typeface="Arial"/>
                  <a:ea typeface="Arial"/>
                  <a:cs typeface="Arial"/>
                  <a:sym typeface="Arial"/>
                </a:rPr>
                <a:t>Service</a:t>
              </a:r>
            </a:p>
          </p:txBody>
        </p:sp>
        <p:sp>
          <p:nvSpPr>
            <p:cNvPr id="12" name="Shape 221"/>
            <p:cNvSpPr/>
            <p:nvPr/>
          </p:nvSpPr>
          <p:spPr>
            <a:xfrm>
              <a:off x="2364098" y="1"/>
              <a:ext cx="2591131" cy="2509992"/>
            </a:xfrm>
            <a:prstGeom prst="pie">
              <a:avLst>
                <a:gd name="adj1" fmla="val 9000000"/>
                <a:gd name="adj2" fmla="val 16200000"/>
              </a:avLst>
            </a:prstGeom>
            <a:solidFill>
              <a:srgbClr val="30B6FB"/>
            </a:solidFill>
            <a:ln w="25400" cap="flat" cmpd="sng">
              <a:solidFill>
                <a:schemeClr val="lt1"/>
              </a:solidFill>
              <a:prstDash val="solid"/>
              <a:round/>
              <a:headEnd type="none" w="med" len="med"/>
              <a:tailEnd type="none" w="med" len="med"/>
            </a:ln>
          </p:spPr>
          <p:txBody>
            <a:bodyPr lIns="121900" tIns="121900" rIns="121900" bIns="121900" anchor="ctr" anchorCtr="0">
              <a:noAutofit/>
            </a:bodyPr>
            <a:lstStyle/>
            <a:p>
              <a:endParaRPr sz="2400"/>
            </a:p>
          </p:txBody>
        </p:sp>
        <p:sp>
          <p:nvSpPr>
            <p:cNvPr id="13" name="Shape 222"/>
            <p:cNvSpPr txBox="1"/>
            <p:nvPr/>
          </p:nvSpPr>
          <p:spPr>
            <a:xfrm>
              <a:off x="2664238" y="531881"/>
              <a:ext cx="925404" cy="747021"/>
            </a:xfrm>
            <a:prstGeom prst="rect">
              <a:avLst/>
            </a:prstGeom>
            <a:noFill/>
            <a:ln>
              <a:noFill/>
            </a:ln>
          </p:spPr>
          <p:txBody>
            <a:bodyPr lIns="25400" tIns="25400" rIns="25400" bIns="25400" anchor="ctr" anchorCtr="0">
              <a:noAutofit/>
            </a:bodyPr>
            <a:lstStyle/>
            <a:p>
              <a:pPr algn="ctr">
                <a:lnSpc>
                  <a:spcPct val="90000"/>
                </a:lnSpc>
                <a:buClr>
                  <a:schemeClr val="lt1"/>
                </a:buClr>
                <a:buSzPct val="25000"/>
              </a:pPr>
              <a:r>
                <a:rPr lang="en" sz="2000">
                  <a:solidFill>
                    <a:schemeClr val="lt1"/>
                  </a:solidFill>
                  <a:latin typeface="Arial"/>
                  <a:ea typeface="Arial"/>
                  <a:cs typeface="Arial"/>
                  <a:sym typeface="Arial"/>
                </a:rPr>
                <a:t>Hardware</a:t>
              </a:r>
            </a:p>
          </p:txBody>
        </p:sp>
        <p:sp>
          <p:nvSpPr>
            <p:cNvPr id="14" name="Shape 223"/>
            <p:cNvSpPr/>
            <p:nvPr/>
          </p:nvSpPr>
          <p:spPr>
            <a:xfrm>
              <a:off x="2524558" y="30852"/>
              <a:ext cx="2442717" cy="2442717"/>
            </a:xfrm>
            <a:custGeom>
              <a:avLst/>
              <a:gdLst/>
              <a:ahLst/>
              <a:cxnLst/>
              <a:rect l="0" t="0" r="0" b="0"/>
              <a:pathLst>
                <a:path w="120000" h="120000" extrusionOk="0">
                  <a:moveTo>
                    <a:pt x="59990" y="4067"/>
                  </a:moveTo>
                  <a:lnTo>
                    <a:pt x="59990" y="4067"/>
                  </a:lnTo>
                  <a:cubicBezTo>
                    <a:pt x="79078" y="4064"/>
                    <a:pt x="96849" y="13794"/>
                    <a:pt x="107128" y="29877"/>
                  </a:cubicBezTo>
                  <a:cubicBezTo>
                    <a:pt x="117407" y="45960"/>
                    <a:pt x="118776" y="66174"/>
                    <a:pt x="110758" y="83496"/>
                  </a:cubicBezTo>
                  <a:lnTo>
                    <a:pt x="114269" y="85523"/>
                  </a:lnTo>
                  <a:lnTo>
                    <a:pt x="105796" y="86440"/>
                  </a:lnTo>
                  <a:lnTo>
                    <a:pt x="101939" y="78405"/>
                  </a:lnTo>
                  <a:lnTo>
                    <a:pt x="105449" y="80431"/>
                  </a:lnTo>
                  <a:cubicBezTo>
                    <a:pt x="112381" y="65010"/>
                    <a:pt x="111021" y="47127"/>
                    <a:pt x="101837" y="32931"/>
                  </a:cubicBezTo>
                  <a:cubicBezTo>
                    <a:pt x="92653" y="18736"/>
                    <a:pt x="76898" y="10166"/>
                    <a:pt x="59991" y="10169"/>
                  </a:cubicBezTo>
                  <a:close/>
                </a:path>
              </a:pathLst>
            </a:custGeom>
            <a:solidFill>
              <a:srgbClr val="AAD7FE"/>
            </a:solidFill>
            <a:ln>
              <a:noFill/>
            </a:ln>
          </p:spPr>
          <p:txBody>
            <a:bodyPr lIns="121900" tIns="121900" rIns="121900" bIns="121900" anchor="ctr" anchorCtr="0">
              <a:noAutofit/>
            </a:bodyPr>
            <a:lstStyle/>
            <a:p>
              <a:endParaRPr sz="2400"/>
            </a:p>
          </p:txBody>
        </p:sp>
        <p:sp>
          <p:nvSpPr>
            <p:cNvPr id="15" name="Shape 224"/>
            <p:cNvSpPr/>
            <p:nvPr/>
          </p:nvSpPr>
          <p:spPr>
            <a:xfrm>
              <a:off x="2479614" y="108343"/>
              <a:ext cx="2442717" cy="2442717"/>
            </a:xfrm>
            <a:custGeom>
              <a:avLst/>
              <a:gdLst/>
              <a:ahLst/>
              <a:cxnLst/>
              <a:rect l="0" t="0" r="0" b="0"/>
              <a:pathLst>
                <a:path w="120000" h="120000" extrusionOk="0">
                  <a:moveTo>
                    <a:pt x="108434" y="87973"/>
                  </a:moveTo>
                  <a:cubicBezTo>
                    <a:pt x="98891" y="104498"/>
                    <a:pt x="81581" y="115016"/>
                    <a:pt x="62517" y="115875"/>
                  </a:cubicBezTo>
                  <a:cubicBezTo>
                    <a:pt x="43454" y="116734"/>
                    <a:pt x="25268" y="107815"/>
                    <a:pt x="14277" y="92216"/>
                  </a:cubicBezTo>
                  <a:lnTo>
                    <a:pt x="10766" y="94243"/>
                  </a:lnTo>
                  <a:lnTo>
                    <a:pt x="14207" y="86447"/>
                  </a:lnTo>
                  <a:lnTo>
                    <a:pt x="23094" y="87123"/>
                  </a:lnTo>
                  <a:lnTo>
                    <a:pt x="19585" y="89150"/>
                  </a:lnTo>
                  <a:cubicBezTo>
                    <a:pt x="29473" y="102859"/>
                    <a:pt x="45637" y="110621"/>
                    <a:pt x="62518" y="109766"/>
                  </a:cubicBezTo>
                  <a:cubicBezTo>
                    <a:pt x="79399" y="108912"/>
                    <a:pt x="94697" y="99558"/>
                    <a:pt x="103150" y="84921"/>
                  </a:cubicBezTo>
                  <a:close/>
                </a:path>
              </a:pathLst>
            </a:custGeom>
            <a:solidFill>
              <a:srgbClr val="AAD7FE"/>
            </a:solidFill>
            <a:ln>
              <a:noFill/>
            </a:ln>
          </p:spPr>
          <p:txBody>
            <a:bodyPr lIns="121900" tIns="121900" rIns="121900" bIns="121900" anchor="ctr" anchorCtr="0">
              <a:noAutofit/>
            </a:bodyPr>
            <a:lstStyle/>
            <a:p>
              <a:endParaRPr sz="2400"/>
            </a:p>
          </p:txBody>
        </p:sp>
        <p:sp>
          <p:nvSpPr>
            <p:cNvPr id="16" name="Shape 225"/>
            <p:cNvSpPr/>
            <p:nvPr/>
          </p:nvSpPr>
          <p:spPr>
            <a:xfrm>
              <a:off x="2434668" y="30852"/>
              <a:ext cx="2442717" cy="2442717"/>
            </a:xfrm>
            <a:custGeom>
              <a:avLst/>
              <a:gdLst/>
              <a:ahLst/>
              <a:cxnLst/>
              <a:rect l="0" t="0" r="0" b="0"/>
              <a:pathLst>
                <a:path w="120000" h="120000" extrusionOk="0">
                  <a:moveTo>
                    <a:pt x="11560" y="87966"/>
                  </a:moveTo>
                  <a:lnTo>
                    <a:pt x="11560" y="87966"/>
                  </a:lnTo>
                  <a:cubicBezTo>
                    <a:pt x="2017" y="71436"/>
                    <a:pt x="1562" y="51180"/>
                    <a:pt x="10353" y="34238"/>
                  </a:cubicBezTo>
                  <a:cubicBezTo>
                    <a:pt x="19144" y="17296"/>
                    <a:pt x="35968" y="6006"/>
                    <a:pt x="54978" y="4293"/>
                  </a:cubicBezTo>
                  <a:lnTo>
                    <a:pt x="54979" y="238"/>
                  </a:lnTo>
                  <a:lnTo>
                    <a:pt x="60008" y="7118"/>
                  </a:lnTo>
                  <a:lnTo>
                    <a:pt x="54976" y="14475"/>
                  </a:lnTo>
                  <a:lnTo>
                    <a:pt x="54977" y="10423"/>
                  </a:lnTo>
                  <a:lnTo>
                    <a:pt x="54977" y="10423"/>
                  </a:lnTo>
                  <a:cubicBezTo>
                    <a:pt x="38156" y="12127"/>
                    <a:pt x="23347" y="22244"/>
                    <a:pt x="15643" y="37293"/>
                  </a:cubicBezTo>
                  <a:cubicBezTo>
                    <a:pt x="7939" y="52343"/>
                    <a:pt x="8391" y="70273"/>
                    <a:pt x="16845" y="84915"/>
                  </a:cubicBezTo>
                  <a:close/>
                </a:path>
              </a:pathLst>
            </a:custGeom>
            <a:solidFill>
              <a:srgbClr val="AAD7FE"/>
            </a:solidFill>
            <a:ln>
              <a:noFill/>
            </a:ln>
          </p:spPr>
          <p:txBody>
            <a:bodyPr lIns="121900" tIns="121900" rIns="121900" bIns="121900" anchor="ctr" anchorCtr="0">
              <a:noAutofit/>
            </a:bodyPr>
            <a:lstStyle/>
            <a:p>
              <a:endParaRPr sz="2400"/>
            </a:p>
          </p:txBody>
        </p:sp>
      </p:grpSp>
      <p:pic>
        <p:nvPicPr>
          <p:cNvPr id="17" name="Shape 227"/>
          <p:cNvPicPr preferRelativeResize="0"/>
          <p:nvPr/>
        </p:nvPicPr>
        <p:blipFill rotWithShape="1">
          <a:blip r:embed="rId2">
            <a:alphaModFix/>
          </a:blip>
          <a:srcRect/>
          <a:stretch/>
        </p:blipFill>
        <p:spPr>
          <a:xfrm>
            <a:off x="2244436" y="5753565"/>
            <a:ext cx="2469933" cy="661856"/>
          </a:xfrm>
          <a:prstGeom prst="rect">
            <a:avLst/>
          </a:prstGeom>
          <a:noFill/>
          <a:ln>
            <a:noFill/>
          </a:ln>
        </p:spPr>
      </p:pic>
      <p:pic>
        <p:nvPicPr>
          <p:cNvPr id="18" name="Shape 229"/>
          <p:cNvPicPr preferRelativeResize="0"/>
          <p:nvPr/>
        </p:nvPicPr>
        <p:blipFill rotWithShape="1">
          <a:blip r:embed="rId3">
            <a:alphaModFix/>
          </a:blip>
          <a:srcRect/>
          <a:stretch/>
        </p:blipFill>
        <p:spPr>
          <a:xfrm>
            <a:off x="7710485" y="2838567"/>
            <a:ext cx="1902161" cy="620107"/>
          </a:xfrm>
          <a:prstGeom prst="rect">
            <a:avLst/>
          </a:prstGeom>
          <a:noFill/>
          <a:ln>
            <a:noFill/>
          </a:ln>
        </p:spPr>
      </p:pic>
    </p:spTree>
    <p:extLst>
      <p:ext uri="{BB962C8B-B14F-4D97-AF65-F5344CB8AC3E}">
        <p14:creationId xmlns:p14="http://schemas.microsoft.com/office/powerpoint/2010/main" xmlns="" val="5219192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Shape 446"/>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FFFFFF"/>
              </a:buClr>
              <a:buSzPct val="25000"/>
            </a:pPr>
            <a:endParaRPr sz="5867">
              <a:solidFill>
                <a:srgbClr val="FFFFFF"/>
              </a:solidFill>
              <a:latin typeface="Calibri"/>
              <a:ea typeface="Calibri"/>
              <a:cs typeface="Calibri"/>
              <a:sym typeface="Calibri"/>
            </a:endParaRPr>
          </a:p>
        </p:txBody>
      </p:sp>
      <p:pic>
        <p:nvPicPr>
          <p:cNvPr id="447" name="Shape 447"/>
          <p:cNvPicPr preferRelativeResize="0">
            <a:picLocks noGrp="1"/>
          </p:cNvPicPr>
          <p:nvPr>
            <p:ph idx="1"/>
          </p:nvPr>
        </p:nvPicPr>
        <p:blipFill rotWithShape="1">
          <a:blip r:embed="rId3">
            <a:alphaModFix/>
          </a:blip>
          <a:stretch/>
        </p:blipFill>
        <p:spPr>
          <a:xfrm>
            <a:off x="0" y="0"/>
            <a:ext cx="12192000" cy="6858000"/>
          </a:xfrm>
          <a:prstGeom prst="rect">
            <a:avLst/>
          </a:prstGeom>
          <a:noFill/>
          <a:ln>
            <a:noFill/>
          </a:ln>
        </p:spPr>
      </p:pic>
    </p:spTree>
    <p:extLst>
      <p:ext uri="{BB962C8B-B14F-4D97-AF65-F5344CB8AC3E}">
        <p14:creationId xmlns:p14="http://schemas.microsoft.com/office/powerpoint/2010/main" xmlns="" val="743056699"/>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Shape 452"/>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000000"/>
              </a:buClr>
              <a:buSzPct val="25000"/>
            </a:pPr>
            <a:r>
              <a:rPr lang="en" sz="5867">
                <a:solidFill>
                  <a:srgbClr val="000000"/>
                </a:solidFill>
                <a:latin typeface="Calibri"/>
                <a:ea typeface="Calibri"/>
                <a:cs typeface="Calibri"/>
                <a:sym typeface="Calibri"/>
              </a:rPr>
              <a:t>Current Tablets on the Market</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0" y="0"/>
            <a:ext cx="12280775" cy="6858000"/>
          </a:xfrm>
        </p:spPr>
      </p:pic>
    </p:spTree>
    <p:extLst>
      <p:ext uri="{BB962C8B-B14F-4D97-AF65-F5344CB8AC3E}">
        <p14:creationId xmlns:p14="http://schemas.microsoft.com/office/powerpoint/2010/main" xmlns="" val="1398919053"/>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Shape 458"/>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000000"/>
              </a:buClr>
              <a:buSzPct val="25000"/>
            </a:pPr>
            <a:r>
              <a:rPr lang="en" sz="5867">
                <a:solidFill>
                  <a:srgbClr val="000000"/>
                </a:solidFill>
                <a:latin typeface="Calibri"/>
                <a:ea typeface="Calibri"/>
                <a:cs typeface="Calibri"/>
                <a:sym typeface="Calibri"/>
              </a:rPr>
              <a:t>Tablet Shipments Market Share</a:t>
            </a:r>
          </a:p>
        </p:txBody>
      </p:sp>
      <p:pic>
        <p:nvPicPr>
          <p:cNvPr id="459" name="Shape 459"/>
          <p:cNvPicPr preferRelativeResize="0">
            <a:picLocks noGrp="1"/>
          </p:cNvPicPr>
          <p:nvPr>
            <p:ph idx="1"/>
          </p:nvPr>
        </p:nvPicPr>
        <p:blipFill rotWithShape="1">
          <a:blip r:embed="rId3">
            <a:alphaModFix/>
          </a:blip>
          <a:stretch/>
        </p:blipFill>
        <p:spPr>
          <a:xfrm>
            <a:off x="0" y="0"/>
            <a:ext cx="12192000" cy="6858000"/>
          </a:xfrm>
          <a:prstGeom prst="rect">
            <a:avLst/>
          </a:prstGeom>
          <a:noFill/>
          <a:ln>
            <a:noFill/>
          </a:ln>
        </p:spPr>
      </p:pic>
    </p:spTree>
    <p:extLst>
      <p:ext uri="{BB962C8B-B14F-4D97-AF65-F5344CB8AC3E}">
        <p14:creationId xmlns:p14="http://schemas.microsoft.com/office/powerpoint/2010/main" xmlns="" val="49290651"/>
      </p:ext>
    </p:extLst>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000000"/>
              </a:buClr>
              <a:buSzPct val="25000"/>
            </a:pPr>
            <a:r>
              <a:rPr lang="en" sz="5867">
                <a:solidFill>
                  <a:srgbClr val="000000"/>
                </a:solidFill>
                <a:latin typeface="Calibri"/>
                <a:ea typeface="Calibri"/>
                <a:cs typeface="Calibri"/>
                <a:sym typeface="Calibri"/>
              </a:rPr>
              <a:t>Market Share by Vendor</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609600" y="142651"/>
            <a:ext cx="10598331" cy="6590723"/>
          </a:xfrm>
        </p:spPr>
      </p:pic>
    </p:spTree>
    <p:extLst>
      <p:ext uri="{BB962C8B-B14F-4D97-AF65-F5344CB8AC3E}">
        <p14:creationId xmlns:p14="http://schemas.microsoft.com/office/powerpoint/2010/main" xmlns="" val="448129898"/>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6" name="TextBox 5"/>
          <p:cNvSpPr txBox="1"/>
          <p:nvPr/>
        </p:nvSpPr>
        <p:spPr>
          <a:xfrm>
            <a:off x="114300" y="141357"/>
            <a:ext cx="3014663" cy="707886"/>
          </a:xfrm>
          <a:prstGeom prst="rect">
            <a:avLst/>
          </a:prstGeom>
          <a:noFill/>
        </p:spPr>
        <p:txBody>
          <a:bodyPr wrap="square" rtlCol="0">
            <a:spAutoFit/>
          </a:bodyPr>
          <a:lstStyle/>
          <a:p>
            <a:r>
              <a:rPr lang="en-US" sz="4000">
                <a:solidFill>
                  <a:schemeClr val="bg1"/>
                </a:solidFill>
              </a:rPr>
              <a:t>Smart Watch</a:t>
            </a:r>
          </a:p>
        </p:txBody>
      </p:sp>
      <p:sp>
        <p:nvSpPr>
          <p:cNvPr id="8" name="Content Placeholder 2"/>
          <p:cNvSpPr>
            <a:spLocks noGrp="1"/>
          </p:cNvSpPr>
          <p:nvPr>
            <p:ph idx="1"/>
          </p:nvPr>
        </p:nvSpPr>
        <p:spPr>
          <a:xfrm>
            <a:off x="353291" y="1132104"/>
            <a:ext cx="10705234" cy="2939834"/>
          </a:xfrm>
        </p:spPr>
        <p:txBody>
          <a:bodyPr>
            <a:normAutofit/>
          </a:bodyPr>
          <a:lstStyle/>
          <a:p>
            <a:pPr marL="0" indent="0">
              <a:buNone/>
            </a:pPr>
            <a:r>
              <a:rPr lang="en-US" dirty="0"/>
              <a:t>What is a Smart Watch</a:t>
            </a:r>
            <a:r>
              <a:rPr lang="en-US" dirty="0" smtClean="0"/>
              <a:t>?</a:t>
            </a:r>
            <a:endParaRPr lang="en-US" dirty="0"/>
          </a:p>
          <a:p>
            <a:pPr>
              <a:buFont typeface="Wingdings" charset="2"/>
              <a:buChar char="§"/>
            </a:pPr>
            <a:r>
              <a:rPr lang="en-US" dirty="0" smtClean="0"/>
              <a:t>A</a:t>
            </a:r>
            <a:r>
              <a:rPr lang="en-US" dirty="0"/>
              <a:t> computerized wristwatch with functionality that is enhanced beyond timekeeping, and is often comparable to a personal digital assistant device</a:t>
            </a:r>
          </a:p>
          <a:p>
            <a:pPr marL="0" indent="0">
              <a:buNone/>
            </a:pP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232073" y="3307773"/>
            <a:ext cx="3636818" cy="3550227"/>
          </a:xfrm>
          <a:prstGeom prst="rect">
            <a:avLst/>
          </a:prstGeom>
        </p:spPr>
      </p:pic>
    </p:spTree>
    <p:extLst>
      <p:ext uri="{BB962C8B-B14F-4D97-AF65-F5344CB8AC3E}">
        <p14:creationId xmlns:p14="http://schemas.microsoft.com/office/powerpoint/2010/main" xmlns="" val="12535778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Shape 476"/>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FFFFFF"/>
              </a:buClr>
              <a:buSzPct val="25000"/>
            </a:pPr>
            <a:endParaRPr sz="5867">
              <a:solidFill>
                <a:srgbClr val="FFFFFF"/>
              </a:solidFill>
              <a:latin typeface="Calibri"/>
              <a:ea typeface="Calibri"/>
              <a:cs typeface="Calibri"/>
              <a:sym typeface="Calibri"/>
            </a:endParaRPr>
          </a:p>
        </p:txBody>
      </p:sp>
      <p:pic>
        <p:nvPicPr>
          <p:cNvPr id="477" name="Shape 477"/>
          <p:cNvPicPr preferRelativeResize="0">
            <a:picLocks noGrp="1"/>
          </p:cNvPicPr>
          <p:nvPr>
            <p:ph idx="1"/>
          </p:nvPr>
        </p:nvPicPr>
        <p:blipFill rotWithShape="1">
          <a:blip r:embed="rId3">
            <a:alphaModFix/>
          </a:blip>
          <a:stretch/>
        </p:blipFill>
        <p:spPr>
          <a:xfrm>
            <a:off x="0" y="0"/>
            <a:ext cx="12192000" cy="6858000"/>
          </a:xfrm>
          <a:prstGeom prst="rect">
            <a:avLst/>
          </a:prstGeom>
          <a:noFill/>
          <a:ln>
            <a:noFill/>
          </a:ln>
        </p:spPr>
      </p:pic>
    </p:spTree>
    <p:extLst>
      <p:ext uri="{BB962C8B-B14F-4D97-AF65-F5344CB8AC3E}">
        <p14:creationId xmlns:p14="http://schemas.microsoft.com/office/powerpoint/2010/main" xmlns="" val="2069137809"/>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Shape 482"/>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000000"/>
              </a:buClr>
              <a:buSzPct val="25000"/>
            </a:pPr>
            <a:r>
              <a:rPr lang="en" sz="5333">
                <a:solidFill>
                  <a:srgbClr val="000000"/>
                </a:solidFill>
                <a:latin typeface="Calibri"/>
                <a:ea typeface="Calibri"/>
                <a:cs typeface="Calibri"/>
                <a:sym typeface="Calibri"/>
              </a:rPr>
              <a:t>Current Smartwatches on the Market</a:t>
            </a: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385397" y="222921"/>
            <a:ext cx="11421205" cy="6519332"/>
          </a:xfrm>
        </p:spPr>
      </p:pic>
    </p:spTree>
    <p:extLst>
      <p:ext uri="{BB962C8B-B14F-4D97-AF65-F5344CB8AC3E}">
        <p14:creationId xmlns:p14="http://schemas.microsoft.com/office/powerpoint/2010/main" xmlns="" val="1630492371"/>
      </p:ext>
    </p:extLst>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6" name="TextBox 5"/>
          <p:cNvSpPr txBox="1"/>
          <p:nvPr/>
        </p:nvSpPr>
        <p:spPr>
          <a:xfrm>
            <a:off x="114300" y="141357"/>
            <a:ext cx="4943475" cy="707886"/>
          </a:xfrm>
          <a:prstGeom prst="rect">
            <a:avLst/>
          </a:prstGeom>
          <a:noFill/>
        </p:spPr>
        <p:txBody>
          <a:bodyPr wrap="square" rtlCol="0">
            <a:spAutoFit/>
          </a:bodyPr>
          <a:lstStyle/>
          <a:p>
            <a:r>
              <a:rPr lang="en-US" sz="4000">
                <a:solidFill>
                  <a:schemeClr val="bg1"/>
                </a:solidFill>
              </a:rPr>
              <a:t>Operating System (OS)</a:t>
            </a:r>
          </a:p>
        </p:txBody>
      </p:sp>
      <p:sp>
        <p:nvSpPr>
          <p:cNvPr id="8" name="Content Placeholder 2"/>
          <p:cNvSpPr>
            <a:spLocks noGrp="1"/>
          </p:cNvSpPr>
          <p:nvPr>
            <p:ph idx="1"/>
          </p:nvPr>
        </p:nvSpPr>
        <p:spPr>
          <a:xfrm>
            <a:off x="838200" y="1498658"/>
            <a:ext cx="10515600" cy="4351338"/>
          </a:xfrm>
        </p:spPr>
        <p:txBody>
          <a:bodyPr>
            <a:normAutofit/>
          </a:bodyPr>
          <a:lstStyle/>
          <a:p>
            <a:pPr marL="0" indent="0">
              <a:buNone/>
            </a:pPr>
            <a:r>
              <a:rPr lang="en-US" dirty="0"/>
              <a:t>What is an Operating System?</a:t>
            </a:r>
          </a:p>
          <a:p>
            <a:pPr>
              <a:buFont typeface="Wingdings" charset="2"/>
              <a:buChar char="§"/>
            </a:pPr>
            <a:r>
              <a:rPr lang="en-US" dirty="0" smtClean="0"/>
              <a:t> An </a:t>
            </a:r>
            <a:r>
              <a:rPr lang="en-US" dirty="0"/>
              <a:t>operating system (OS) is software that manages computer hardware resources and provides services for computer programs.</a:t>
            </a:r>
          </a:p>
        </p:txBody>
      </p:sp>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38200" y="3352702"/>
            <a:ext cx="3995670" cy="2497294"/>
          </a:xfrm>
          <a:prstGeom prst="rect">
            <a:avLst/>
          </a:prstGeom>
        </p:spPr>
      </p:pic>
    </p:spTree>
    <p:extLst>
      <p:ext uri="{BB962C8B-B14F-4D97-AF65-F5344CB8AC3E}">
        <p14:creationId xmlns:p14="http://schemas.microsoft.com/office/powerpoint/2010/main" xmlns="" val="1409754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Shape 494"/>
          <p:cNvPicPr preferRelativeResize="0">
            <a:picLocks noGrp="1"/>
          </p:cNvPicPr>
          <p:nvPr>
            <p:ph idx="1"/>
          </p:nvPr>
        </p:nvPicPr>
        <p:blipFill rotWithShape="1">
          <a:blip r:embed="rId3">
            <a:alphaModFix/>
          </a:blip>
          <a:stretch/>
        </p:blipFill>
        <p:spPr>
          <a:xfrm>
            <a:off x="1005840" y="1794350"/>
            <a:ext cx="7879080" cy="4896009"/>
          </a:xfrm>
          <a:prstGeom prst="rect">
            <a:avLst/>
          </a:prstGeom>
          <a:noFill/>
          <a:ln>
            <a:noFill/>
          </a:ln>
        </p:spPr>
      </p:pic>
      <p:sp>
        <p:nvSpPr>
          <p:cNvPr id="5" name="Rectangle 4"/>
          <p:cNvSpPr>
            <a:spLocks/>
          </p:cNvSpPr>
          <p:nvPr/>
        </p:nvSpPr>
        <p:spPr>
          <a:xfrm>
            <a:off x="0" y="0"/>
            <a:ext cx="1219200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7" name="TextBox 6"/>
          <p:cNvSpPr txBox="1"/>
          <p:nvPr/>
        </p:nvSpPr>
        <p:spPr>
          <a:xfrm>
            <a:off x="114300" y="141357"/>
            <a:ext cx="8143875" cy="707886"/>
          </a:xfrm>
          <a:prstGeom prst="rect">
            <a:avLst/>
          </a:prstGeom>
          <a:noFill/>
        </p:spPr>
        <p:txBody>
          <a:bodyPr wrap="square" rtlCol="0">
            <a:spAutoFit/>
          </a:bodyPr>
          <a:lstStyle/>
          <a:p>
            <a:r>
              <a:rPr lang="en-US" sz="4000">
                <a:solidFill>
                  <a:schemeClr val="bg1"/>
                </a:solidFill>
              </a:rPr>
              <a:t>Global Mobile Operating System Share</a:t>
            </a:r>
          </a:p>
        </p:txBody>
      </p:sp>
    </p:spTree>
    <p:extLst>
      <p:ext uri="{BB962C8B-B14F-4D97-AF65-F5344CB8AC3E}">
        <p14:creationId xmlns:p14="http://schemas.microsoft.com/office/powerpoint/2010/main" xmlns="" val="700076772"/>
      </p:ext>
    </p:extLst>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031728" y="365125"/>
            <a:ext cx="10128543" cy="6021403"/>
          </a:xfrm>
        </p:spPr>
      </p:pic>
    </p:spTree>
    <p:extLst>
      <p:ext uri="{BB962C8B-B14F-4D97-AF65-F5344CB8AC3E}">
        <p14:creationId xmlns:p14="http://schemas.microsoft.com/office/powerpoint/2010/main" xmlns="" val="256168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6" name="TextBox 5"/>
          <p:cNvSpPr txBox="1"/>
          <p:nvPr/>
        </p:nvSpPr>
        <p:spPr>
          <a:xfrm>
            <a:off x="114300" y="141357"/>
            <a:ext cx="5384800" cy="707886"/>
          </a:xfrm>
          <a:prstGeom prst="rect">
            <a:avLst/>
          </a:prstGeom>
          <a:noFill/>
        </p:spPr>
        <p:txBody>
          <a:bodyPr wrap="square" rtlCol="0">
            <a:spAutoFit/>
          </a:bodyPr>
          <a:lstStyle/>
          <a:p>
            <a:r>
              <a:rPr lang="en-US" sz="4000">
                <a:solidFill>
                  <a:schemeClr val="bg1"/>
                </a:solidFill>
              </a:rPr>
              <a:t>Gadgets: Hardware</a:t>
            </a:r>
          </a:p>
        </p:txBody>
      </p:sp>
      <p:sp>
        <p:nvSpPr>
          <p:cNvPr id="8" name="Content Placeholder 2"/>
          <p:cNvSpPr>
            <a:spLocks noGrp="1"/>
          </p:cNvSpPr>
          <p:nvPr>
            <p:ph idx="1"/>
          </p:nvPr>
        </p:nvSpPr>
        <p:spPr>
          <a:xfrm>
            <a:off x="838200" y="1276985"/>
            <a:ext cx="5091545" cy="4351338"/>
          </a:xfrm>
        </p:spPr>
        <p:txBody>
          <a:bodyPr>
            <a:normAutofit fontScale="92500" lnSpcReduction="10000"/>
          </a:bodyPr>
          <a:lstStyle/>
          <a:p>
            <a:pPr marL="0" indent="0">
              <a:buNone/>
            </a:pPr>
            <a:r>
              <a:rPr lang="en" u="sng"/>
              <a:t>Normal Consumer Electronics</a:t>
            </a:r>
          </a:p>
          <a:p>
            <a:pPr marL="0" indent="0">
              <a:buNone/>
            </a:pPr>
            <a:r>
              <a:rPr lang="en"/>
              <a:t>Devices that have proven to be useful and have substantially embedded into daily life</a:t>
            </a:r>
            <a:endParaRPr lang="en-CA"/>
          </a:p>
          <a:p>
            <a:pPr marL="0" indent="0">
              <a:buNone/>
            </a:pPr>
            <a:endParaRPr lang="en"/>
          </a:p>
          <a:p>
            <a:pPr>
              <a:buFont typeface="Wingdings" charset="2"/>
              <a:buChar char="§"/>
            </a:pPr>
            <a:r>
              <a:rPr lang="en"/>
              <a:t>PCs</a:t>
            </a:r>
          </a:p>
          <a:p>
            <a:pPr>
              <a:buFont typeface="Wingdings" charset="2"/>
              <a:buChar char="§"/>
            </a:pPr>
            <a:r>
              <a:rPr lang="en"/>
              <a:t>Smart phones</a:t>
            </a:r>
          </a:p>
          <a:p>
            <a:pPr>
              <a:buFont typeface="Wingdings" charset="2"/>
              <a:buChar char="§"/>
            </a:pPr>
            <a:r>
              <a:rPr lang="en"/>
              <a:t>Tablets</a:t>
            </a:r>
          </a:p>
          <a:p>
            <a:pPr>
              <a:buFont typeface="Wingdings" charset="2"/>
              <a:buChar char="§"/>
            </a:pPr>
            <a:r>
              <a:rPr lang="en"/>
              <a:t>GPS’s</a:t>
            </a:r>
          </a:p>
          <a:p>
            <a:pPr>
              <a:buFont typeface="Wingdings" charset="2"/>
              <a:buChar char="§"/>
            </a:pPr>
            <a:r>
              <a:rPr lang="en"/>
              <a:t>E-book readers</a:t>
            </a:r>
          </a:p>
          <a:p>
            <a:endParaRPr lang="en-US"/>
          </a:p>
        </p:txBody>
      </p:sp>
      <p:sp>
        <p:nvSpPr>
          <p:cNvPr id="5" name="Content Placeholder 2"/>
          <p:cNvSpPr txBox="1">
            <a:spLocks/>
          </p:cNvSpPr>
          <p:nvPr/>
        </p:nvSpPr>
        <p:spPr>
          <a:xfrm>
            <a:off x="5936673" y="1276985"/>
            <a:ext cx="5091545"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CA" u="sng"/>
              <a:t>Novelty</a:t>
            </a:r>
            <a:endParaRPr lang="en" u="sng"/>
          </a:p>
          <a:p>
            <a:pPr marL="0" indent="0">
              <a:buNone/>
            </a:pPr>
            <a:r>
              <a:rPr lang="en"/>
              <a:t>Tools with features that change or will change the way users conduct daily activities</a:t>
            </a:r>
            <a:endParaRPr lang="en-CA"/>
          </a:p>
          <a:p>
            <a:pPr marL="0" indent="0">
              <a:buNone/>
            </a:pPr>
            <a:endParaRPr lang="en"/>
          </a:p>
          <a:p>
            <a:pPr>
              <a:buFont typeface="Wingdings" charset="2"/>
              <a:buChar char="§"/>
            </a:pPr>
            <a:r>
              <a:rPr lang="en"/>
              <a:t>Smart watch</a:t>
            </a:r>
          </a:p>
          <a:p>
            <a:pPr>
              <a:buFont typeface="Wingdings" charset="2"/>
              <a:buChar char="§"/>
            </a:pPr>
            <a:r>
              <a:rPr lang="en"/>
              <a:t>Smart wristbands</a:t>
            </a:r>
          </a:p>
          <a:p>
            <a:pPr>
              <a:buFont typeface="Wingdings" charset="2"/>
              <a:buChar char="§"/>
            </a:pPr>
            <a:r>
              <a:rPr lang="en"/>
              <a:t>Google glasses</a:t>
            </a:r>
            <a:endParaRPr lang="en-CA"/>
          </a:p>
          <a:p>
            <a:pPr>
              <a:buFont typeface="Wingdings" charset="2"/>
              <a:buChar char="§"/>
            </a:pPr>
            <a:r>
              <a:rPr lang="en-CA"/>
              <a:t>VR</a:t>
            </a:r>
            <a:endParaRPr lang="en"/>
          </a:p>
          <a:p>
            <a:pPr>
              <a:buFont typeface="Wingdings" charset="2"/>
              <a:buChar char="§"/>
            </a:pPr>
            <a:r>
              <a:rPr lang="en"/>
              <a:t>Portable camcorders</a:t>
            </a:r>
          </a:p>
          <a:p>
            <a:pPr>
              <a:buFont typeface="Wingdings" charset="2"/>
              <a:buChar char="§"/>
            </a:pPr>
            <a:r>
              <a:rPr lang="en"/>
              <a:t>Others</a:t>
            </a:r>
          </a:p>
          <a:p>
            <a:endParaRPr lang="en"/>
          </a:p>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371272" y="4196600"/>
            <a:ext cx="2558473" cy="255847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591964" y="4297045"/>
            <a:ext cx="2357582" cy="2357582"/>
          </a:xfrm>
          <a:prstGeom prst="rect">
            <a:avLst/>
          </a:prstGeom>
        </p:spPr>
      </p:pic>
    </p:spTree>
    <p:extLst>
      <p:ext uri="{BB962C8B-B14F-4D97-AF65-F5344CB8AC3E}">
        <p14:creationId xmlns:p14="http://schemas.microsoft.com/office/powerpoint/2010/main" xmlns="" val="15737380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1" name="Shape 501"/>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000000"/>
              </a:buClr>
              <a:buSzPct val="25000"/>
            </a:pPr>
            <a:r>
              <a:rPr lang="en" sz="5867">
                <a:solidFill>
                  <a:srgbClr val="000000"/>
                </a:solidFill>
                <a:latin typeface="Calibri"/>
                <a:ea typeface="Calibri"/>
                <a:cs typeface="Calibri"/>
                <a:sym typeface="Calibri"/>
              </a:rPr>
              <a:t>Platforms Share of Mobile Web</a:t>
            </a:r>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19049" y="0"/>
            <a:ext cx="12172951" cy="6849670"/>
          </a:xfrm>
          <a:prstGeom prst="rect">
            <a:avLst/>
          </a:prstGeom>
          <a:noFill/>
          <a:ln>
            <a:noFill/>
          </a:ln>
        </p:spPr>
      </p:pic>
    </p:spTree>
    <p:extLst>
      <p:ext uri="{BB962C8B-B14F-4D97-AF65-F5344CB8AC3E}">
        <p14:creationId xmlns:p14="http://schemas.microsoft.com/office/powerpoint/2010/main" xmlns="" val="1864700458"/>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6" name="TextBox 5"/>
          <p:cNvSpPr txBox="1"/>
          <p:nvPr/>
        </p:nvSpPr>
        <p:spPr>
          <a:xfrm>
            <a:off x="114300" y="141357"/>
            <a:ext cx="3929063" cy="707886"/>
          </a:xfrm>
          <a:prstGeom prst="rect">
            <a:avLst/>
          </a:prstGeom>
          <a:noFill/>
        </p:spPr>
        <p:txBody>
          <a:bodyPr wrap="square" rtlCol="0">
            <a:spAutoFit/>
          </a:bodyPr>
          <a:lstStyle/>
          <a:p>
            <a:r>
              <a:rPr lang="en-US" sz="4000">
                <a:solidFill>
                  <a:schemeClr val="bg1"/>
                </a:solidFill>
              </a:rPr>
              <a:t>Cloud Computing</a:t>
            </a:r>
          </a:p>
        </p:txBody>
      </p:sp>
      <p:sp>
        <p:nvSpPr>
          <p:cNvPr id="8" name="Content Placeholder 2"/>
          <p:cNvSpPr>
            <a:spLocks noGrp="1"/>
          </p:cNvSpPr>
          <p:nvPr>
            <p:ph idx="1"/>
          </p:nvPr>
        </p:nvSpPr>
        <p:spPr>
          <a:xfrm>
            <a:off x="838200" y="1498658"/>
            <a:ext cx="10515600" cy="4351338"/>
          </a:xfrm>
        </p:spPr>
        <p:txBody>
          <a:bodyPr>
            <a:normAutofit/>
          </a:bodyPr>
          <a:lstStyle/>
          <a:p>
            <a:pPr marL="0" indent="0">
              <a:buNone/>
            </a:pPr>
            <a:r>
              <a:rPr lang="en-US"/>
              <a:t>A model of network computing where a program or application runs on a connected server or servers rather than on a local computing device.</a:t>
            </a:r>
          </a:p>
          <a:p>
            <a:pPr marL="0" indent="0">
              <a:buNone/>
            </a:pP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812518" y="2090057"/>
            <a:ext cx="5843063" cy="4382297"/>
          </a:xfrm>
          <a:prstGeom prst="rect">
            <a:avLst/>
          </a:prstGeom>
        </p:spPr>
      </p:pic>
    </p:spTree>
    <p:extLst>
      <p:ext uri="{BB962C8B-B14F-4D97-AF65-F5344CB8AC3E}">
        <p14:creationId xmlns:p14="http://schemas.microsoft.com/office/powerpoint/2010/main" xmlns="" val="17069683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Shape 513"/>
          <p:cNvPicPr preferRelativeResize="0">
            <a:picLocks noGrp="1"/>
          </p:cNvPicPr>
          <p:nvPr>
            <p:ph idx="1"/>
          </p:nvPr>
        </p:nvPicPr>
        <p:blipFill rotWithShape="1">
          <a:blip r:embed="rId3">
            <a:alphaModFix/>
          </a:blip>
          <a:stretch/>
        </p:blipFill>
        <p:spPr>
          <a:xfrm>
            <a:off x="2078831" y="1017657"/>
            <a:ext cx="7454538" cy="5610225"/>
          </a:xfrm>
          <a:prstGeom prst="rect">
            <a:avLst/>
          </a:prstGeom>
          <a:noFill/>
          <a:ln>
            <a:noFill/>
          </a:ln>
        </p:spPr>
      </p:pic>
      <p:sp>
        <p:nvSpPr>
          <p:cNvPr id="4" name="Rectangle 3"/>
          <p:cNvSpPr>
            <a:spLocks/>
          </p:cNvSpPr>
          <p:nvPr/>
        </p:nvSpPr>
        <p:spPr>
          <a:xfrm>
            <a:off x="0" y="0"/>
            <a:ext cx="1219200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5" name="TextBox 4"/>
          <p:cNvSpPr txBox="1"/>
          <p:nvPr/>
        </p:nvSpPr>
        <p:spPr>
          <a:xfrm>
            <a:off x="114300" y="141357"/>
            <a:ext cx="3929063" cy="707886"/>
          </a:xfrm>
          <a:prstGeom prst="rect">
            <a:avLst/>
          </a:prstGeom>
          <a:noFill/>
        </p:spPr>
        <p:txBody>
          <a:bodyPr wrap="square" rtlCol="0">
            <a:spAutoFit/>
          </a:bodyPr>
          <a:lstStyle/>
          <a:p>
            <a:r>
              <a:rPr lang="en-US" sz="4000">
                <a:solidFill>
                  <a:schemeClr val="bg1"/>
                </a:solidFill>
              </a:rPr>
              <a:t>Cloud Computing</a:t>
            </a:r>
          </a:p>
        </p:txBody>
      </p:sp>
    </p:spTree>
    <p:extLst>
      <p:ext uri="{BB962C8B-B14F-4D97-AF65-F5344CB8AC3E}">
        <p14:creationId xmlns:p14="http://schemas.microsoft.com/office/powerpoint/2010/main" xmlns="" val="782362704"/>
      </p:ext>
    </p:extLst>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Shape 519"/>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000000"/>
              </a:buClr>
              <a:buSzPct val="25000"/>
            </a:pPr>
            <a:r>
              <a:rPr lang="en" sz="5867">
                <a:solidFill>
                  <a:srgbClr val="000000"/>
                </a:solidFill>
                <a:latin typeface="Calibri"/>
                <a:ea typeface="Calibri"/>
                <a:cs typeface="Calibri"/>
                <a:sym typeface="Calibri"/>
              </a:rPr>
              <a:t>Cloud Computing Timeline</a:t>
            </a:r>
          </a:p>
        </p:txBody>
      </p:sp>
      <p:pic>
        <p:nvPicPr>
          <p:cNvPr id="520" name="Shape 520"/>
          <p:cNvPicPr preferRelativeResize="0">
            <a:picLocks noGrp="1"/>
          </p:cNvPicPr>
          <p:nvPr>
            <p:ph idx="1"/>
          </p:nvPr>
        </p:nvPicPr>
        <p:blipFill rotWithShape="1">
          <a:blip r:embed="rId3">
            <a:alphaModFix/>
          </a:blip>
          <a:srcRect t="5893" b="6384"/>
          <a:stretch/>
        </p:blipFill>
        <p:spPr>
          <a:xfrm>
            <a:off x="0" y="-106680"/>
            <a:ext cx="12192000" cy="6964681"/>
          </a:xfrm>
          <a:prstGeom prst="rect">
            <a:avLst/>
          </a:prstGeom>
          <a:noFill/>
          <a:ln>
            <a:noFill/>
          </a:ln>
        </p:spPr>
      </p:pic>
    </p:spTree>
    <p:extLst>
      <p:ext uri="{BB962C8B-B14F-4D97-AF65-F5344CB8AC3E}">
        <p14:creationId xmlns:p14="http://schemas.microsoft.com/office/powerpoint/2010/main" xmlns="" val="1309678723"/>
      </p:ext>
    </p:extLst>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Shape 525"/>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FFFFFF"/>
              </a:buClr>
              <a:buSzPct val="25000"/>
            </a:pPr>
            <a:endParaRPr sz="5867">
              <a:solidFill>
                <a:srgbClr val="FFFFFF"/>
              </a:solidFill>
              <a:latin typeface="Calibri"/>
              <a:ea typeface="Calibri"/>
              <a:cs typeface="Calibri"/>
              <a:sym typeface="Calibri"/>
            </a:endParaRPr>
          </a:p>
        </p:txBody>
      </p:sp>
      <p:pic>
        <p:nvPicPr>
          <p:cNvPr id="526" name="Shape 526"/>
          <p:cNvPicPr preferRelativeResize="0">
            <a:picLocks noGrp="1"/>
          </p:cNvPicPr>
          <p:nvPr>
            <p:ph idx="1"/>
          </p:nvPr>
        </p:nvPicPr>
        <p:blipFill rotWithShape="1">
          <a:blip r:embed="rId3">
            <a:alphaModFix/>
          </a:blip>
          <a:stretch/>
        </p:blipFill>
        <p:spPr>
          <a:xfrm>
            <a:off x="0" y="0"/>
            <a:ext cx="12192000" cy="6858000"/>
          </a:xfrm>
          <a:prstGeom prst="rect">
            <a:avLst/>
          </a:prstGeom>
          <a:noFill/>
          <a:ln>
            <a:noFill/>
          </a:ln>
        </p:spPr>
      </p:pic>
    </p:spTree>
    <p:extLst>
      <p:ext uri="{BB962C8B-B14F-4D97-AF65-F5344CB8AC3E}">
        <p14:creationId xmlns:p14="http://schemas.microsoft.com/office/powerpoint/2010/main" xmlns="" val="862400453"/>
      </p:ext>
    </p:extLst>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6" name="TextBox 5"/>
          <p:cNvSpPr txBox="1"/>
          <p:nvPr/>
        </p:nvSpPr>
        <p:spPr>
          <a:xfrm>
            <a:off x="114300" y="141357"/>
            <a:ext cx="2300288" cy="707886"/>
          </a:xfrm>
          <a:prstGeom prst="rect">
            <a:avLst/>
          </a:prstGeom>
          <a:noFill/>
        </p:spPr>
        <p:txBody>
          <a:bodyPr wrap="square" rtlCol="0">
            <a:spAutoFit/>
          </a:bodyPr>
          <a:lstStyle/>
          <a:p>
            <a:r>
              <a:rPr lang="en-US" sz="4000">
                <a:solidFill>
                  <a:schemeClr val="bg1"/>
                </a:solidFill>
              </a:rPr>
              <a:t>App Store</a:t>
            </a:r>
          </a:p>
        </p:txBody>
      </p:sp>
      <p:sp>
        <p:nvSpPr>
          <p:cNvPr id="8" name="Content Placeholder 2"/>
          <p:cNvSpPr>
            <a:spLocks noGrp="1"/>
          </p:cNvSpPr>
          <p:nvPr>
            <p:ph idx="1"/>
          </p:nvPr>
        </p:nvSpPr>
        <p:spPr>
          <a:xfrm>
            <a:off x="838200" y="1498658"/>
            <a:ext cx="10515600" cy="4351338"/>
          </a:xfrm>
        </p:spPr>
        <p:txBody>
          <a:bodyPr>
            <a:normAutofit/>
          </a:bodyPr>
          <a:lstStyle/>
          <a:p>
            <a:pPr marL="0" indent="0">
              <a:buNone/>
            </a:pPr>
            <a:r>
              <a:rPr lang="en-US"/>
              <a:t>A place where applications can be downloaded directly to a device to supplement the experience of the device, for recreational use, etc. Some apps are free some have to be bought</a:t>
            </a:r>
          </a:p>
          <a:p>
            <a:pPr marL="0" indent="0">
              <a:buNone/>
            </a:pP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621486" y="2430904"/>
            <a:ext cx="2372936" cy="423115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300" y="3022481"/>
            <a:ext cx="4064000" cy="304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915079" y="2510971"/>
            <a:ext cx="4347029" cy="4347029"/>
          </a:xfrm>
          <a:prstGeom prst="rect">
            <a:avLst/>
          </a:prstGeom>
        </p:spPr>
      </p:pic>
    </p:spTree>
    <p:extLst>
      <p:ext uri="{BB962C8B-B14F-4D97-AF65-F5344CB8AC3E}">
        <p14:creationId xmlns:p14="http://schemas.microsoft.com/office/powerpoint/2010/main" xmlns="" val="1745573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Shape 537"/>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FFFFFF"/>
              </a:buClr>
              <a:buSzPct val="25000"/>
            </a:pPr>
            <a:endParaRPr sz="5867">
              <a:solidFill>
                <a:srgbClr val="FFFFFF"/>
              </a:solidFill>
              <a:latin typeface="Calibri"/>
              <a:ea typeface="Calibri"/>
              <a:cs typeface="Calibri"/>
              <a:sym typeface="Calibri"/>
            </a:endParaRPr>
          </a:p>
        </p:txBody>
      </p:sp>
      <p:pic>
        <p:nvPicPr>
          <p:cNvPr id="538" name="Shape 538"/>
          <p:cNvPicPr preferRelativeResize="0">
            <a:picLocks noGrp="1"/>
          </p:cNvPicPr>
          <p:nvPr>
            <p:ph idx="1"/>
          </p:nvPr>
        </p:nvPicPr>
        <p:blipFill rotWithShape="1">
          <a:blip r:embed="rId3">
            <a:alphaModFix/>
          </a:blip>
          <a:stretch/>
        </p:blipFill>
        <p:spPr>
          <a:xfrm>
            <a:off x="0" y="-22755"/>
            <a:ext cx="12192000" cy="6880755"/>
          </a:xfrm>
          <a:prstGeom prst="rect">
            <a:avLst/>
          </a:prstGeom>
          <a:noFill/>
          <a:ln>
            <a:noFill/>
          </a:ln>
        </p:spPr>
      </p:pic>
    </p:spTree>
    <p:extLst>
      <p:ext uri="{BB962C8B-B14F-4D97-AF65-F5344CB8AC3E}">
        <p14:creationId xmlns:p14="http://schemas.microsoft.com/office/powerpoint/2010/main" xmlns="" val="322568385"/>
      </p:ext>
    </p:extLst>
  </p:cSld>
  <p:clrMapOvr>
    <a:masterClrMapping/>
  </p:clrMapOvr>
  <p:transition spd="slow">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Shape 543"/>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lnSpc>
                <a:spcPct val="100000"/>
              </a:lnSpc>
              <a:spcBef>
                <a:spcPts val="0"/>
              </a:spcBef>
              <a:buClr>
                <a:srgbClr val="FFFFFF"/>
              </a:buClr>
              <a:buSzPct val="25000"/>
            </a:pPr>
            <a:endParaRPr sz="5867">
              <a:solidFill>
                <a:srgbClr val="FFFFFF"/>
              </a:solidFill>
              <a:latin typeface="Calibri"/>
              <a:ea typeface="Calibri"/>
              <a:cs typeface="Calibri"/>
              <a:sym typeface="Calibri"/>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0" y="0"/>
            <a:ext cx="12192000" cy="6866785"/>
          </a:xfrm>
        </p:spPr>
      </p:pic>
    </p:spTree>
    <p:extLst>
      <p:ext uri="{BB962C8B-B14F-4D97-AF65-F5344CB8AC3E}">
        <p14:creationId xmlns:p14="http://schemas.microsoft.com/office/powerpoint/2010/main" xmlns="" val="1906564508"/>
      </p:ext>
    </p:extLst>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50" name="Shape 550"/>
          <p:cNvPicPr preferRelativeResize="0"/>
          <p:nvPr/>
        </p:nvPicPr>
        <p:blipFill rotWithShape="1">
          <a:blip r:embed="rId3">
            <a:alphaModFix/>
          </a:blip>
          <a:srcRect/>
          <a:stretch/>
        </p:blipFill>
        <p:spPr>
          <a:xfrm>
            <a:off x="0" y="1418167"/>
            <a:ext cx="12192000" cy="5439832"/>
          </a:xfrm>
          <a:prstGeom prst="rect">
            <a:avLst/>
          </a:prstGeom>
          <a:noFill/>
          <a:ln>
            <a:noFill/>
          </a:ln>
        </p:spPr>
      </p:pic>
      <p:sp>
        <p:nvSpPr>
          <p:cNvPr id="4" name="Rectangle 3"/>
          <p:cNvSpPr>
            <a:spLocks/>
          </p:cNvSpPr>
          <p:nvPr/>
        </p:nvSpPr>
        <p:spPr>
          <a:xfrm>
            <a:off x="0" y="0"/>
            <a:ext cx="3180521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5" name="TextBox 4"/>
          <p:cNvSpPr txBox="1"/>
          <p:nvPr/>
        </p:nvSpPr>
        <p:spPr>
          <a:xfrm>
            <a:off x="114300" y="141357"/>
            <a:ext cx="6000750" cy="707886"/>
          </a:xfrm>
          <a:prstGeom prst="rect">
            <a:avLst/>
          </a:prstGeom>
          <a:noFill/>
        </p:spPr>
        <p:txBody>
          <a:bodyPr wrap="square" rtlCol="0">
            <a:spAutoFit/>
          </a:bodyPr>
          <a:lstStyle/>
          <a:p>
            <a:r>
              <a:rPr lang="en-US" sz="4000" dirty="0" smtClean="0">
                <a:solidFill>
                  <a:schemeClr val="bg1"/>
                </a:solidFill>
              </a:rPr>
              <a:t>Android Versions </a:t>
            </a:r>
            <a:endParaRPr lang="en-US" sz="4000" dirty="0">
              <a:solidFill>
                <a:schemeClr val="bg1"/>
              </a:solidFill>
            </a:endParaRPr>
          </a:p>
        </p:txBody>
      </p:sp>
    </p:spTree>
    <p:extLst>
      <p:ext uri="{BB962C8B-B14F-4D97-AF65-F5344CB8AC3E}">
        <p14:creationId xmlns:p14="http://schemas.microsoft.com/office/powerpoint/2010/main" xmlns="" val="718513626"/>
      </p:ext>
    </p:extLst>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6" name="Shape 556"/>
          <p:cNvSpPr txBox="1">
            <a:spLocks noGrp="1"/>
          </p:cNvSpPr>
          <p:nvPr>
            <p:ph type="title"/>
          </p:nvPr>
        </p:nvSpPr>
        <p:spPr>
          <a:xfrm>
            <a:off x="609600" y="338668"/>
            <a:ext cx="10972800" cy="1253065"/>
          </a:xfrm>
          <a:prstGeom prst="rect">
            <a:avLst/>
          </a:prstGeom>
          <a:noFill/>
          <a:ln>
            <a:noFill/>
          </a:ln>
        </p:spPr>
        <p:txBody>
          <a:bodyPr vert="horz" lIns="121900" tIns="60933" rIns="121900" bIns="60933" rtlCol="0" anchor="ctr" anchorCtr="0">
            <a:noAutofit/>
          </a:bodyPr>
          <a:lstStyle/>
          <a:p>
            <a:pPr algn="ctr">
              <a:spcBef>
                <a:spcPts val="0"/>
              </a:spcBef>
              <a:buClr>
                <a:srgbClr val="FFFFFF"/>
              </a:buClr>
              <a:buSzPct val="25000"/>
            </a:pPr>
            <a:r>
              <a:rPr lang="en" sz="5867">
                <a:solidFill>
                  <a:srgbClr val="FFFFFF"/>
                </a:solidFill>
                <a:latin typeface="Calibri"/>
                <a:ea typeface="Calibri"/>
                <a:cs typeface="Calibri"/>
                <a:sym typeface="Calibri"/>
              </a:rPr>
              <a:t>IOS Support Matrix</a:t>
            </a:r>
          </a:p>
        </p:txBody>
      </p:sp>
      <p:sp>
        <p:nvSpPr>
          <p:cNvPr id="555" name="Shape 555"/>
          <p:cNvSpPr txBox="1">
            <a:spLocks noGrp="1"/>
          </p:cNvSpPr>
          <p:nvPr>
            <p:ph idx="1"/>
          </p:nvPr>
        </p:nvSpPr>
        <p:spPr>
          <a:xfrm>
            <a:off x="1162049" y="2675467"/>
            <a:ext cx="9878483" cy="3450167"/>
          </a:xfrm>
          <a:prstGeom prst="rect">
            <a:avLst/>
          </a:prstGeom>
          <a:noFill/>
          <a:ln>
            <a:noFill/>
          </a:ln>
        </p:spPr>
        <p:txBody>
          <a:bodyPr vert="horz" lIns="121900" tIns="60933" rIns="121900" bIns="60933" rtlCol="0" anchor="t" anchorCtr="0">
            <a:noAutofit/>
          </a:bodyPr>
          <a:lstStyle/>
          <a:p>
            <a:pPr marL="364058" indent="-364058">
              <a:spcBef>
                <a:spcPts val="0"/>
              </a:spcBef>
              <a:buSzPct val="25000"/>
              <a:buNone/>
            </a:pPr>
            <a:endParaRPr sz="3200">
              <a:solidFill>
                <a:schemeClr val="dk2"/>
              </a:solidFill>
              <a:latin typeface="Galdeano"/>
              <a:ea typeface="Galdeano"/>
              <a:cs typeface="Galdeano"/>
              <a:sym typeface="Galdeano"/>
            </a:endParaRPr>
          </a:p>
        </p:txBody>
      </p:sp>
      <p:pic>
        <p:nvPicPr>
          <p:cNvPr id="557" name="Shape 557"/>
          <p:cNvPicPr preferRelativeResize="0"/>
          <p:nvPr/>
        </p:nvPicPr>
        <p:blipFill rotWithShape="1">
          <a:blip r:embed="rId3">
            <a:alphaModFix/>
          </a:blip>
          <a:srcRect/>
          <a:stretch/>
        </p:blipFill>
        <p:spPr>
          <a:xfrm>
            <a:off x="0" y="0"/>
            <a:ext cx="12192000" cy="6857999"/>
          </a:xfrm>
          <a:prstGeom prst="rect">
            <a:avLst/>
          </a:prstGeom>
          <a:noFill/>
          <a:ln>
            <a:noFill/>
          </a:ln>
        </p:spPr>
      </p:pic>
    </p:spTree>
    <p:extLst>
      <p:ext uri="{BB962C8B-B14F-4D97-AF65-F5344CB8AC3E}">
        <p14:creationId xmlns:p14="http://schemas.microsoft.com/office/powerpoint/2010/main" xmlns="" val="246458503"/>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14288"/>
            <a:ext cx="1219200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6" name="TextBox 5"/>
          <p:cNvSpPr txBox="1"/>
          <p:nvPr/>
        </p:nvSpPr>
        <p:spPr>
          <a:xfrm>
            <a:off x="114300" y="141357"/>
            <a:ext cx="6535882" cy="707886"/>
          </a:xfrm>
          <a:prstGeom prst="rect">
            <a:avLst/>
          </a:prstGeom>
          <a:noFill/>
        </p:spPr>
        <p:txBody>
          <a:bodyPr wrap="square" rtlCol="0">
            <a:spAutoFit/>
          </a:bodyPr>
          <a:lstStyle/>
          <a:p>
            <a:r>
              <a:rPr lang="en-US" sz="4000">
                <a:solidFill>
                  <a:schemeClr val="bg1"/>
                </a:solidFill>
              </a:rPr>
              <a:t>Gadgets: Software &amp; Service</a:t>
            </a:r>
          </a:p>
        </p:txBody>
      </p:sp>
      <p:sp>
        <p:nvSpPr>
          <p:cNvPr id="8" name="Content Placeholder 2"/>
          <p:cNvSpPr>
            <a:spLocks noGrp="1"/>
          </p:cNvSpPr>
          <p:nvPr>
            <p:ph idx="1"/>
          </p:nvPr>
        </p:nvSpPr>
        <p:spPr>
          <a:xfrm>
            <a:off x="6047509" y="1429385"/>
            <a:ext cx="4897582" cy="4351338"/>
          </a:xfrm>
        </p:spPr>
        <p:txBody>
          <a:bodyPr>
            <a:normAutofit/>
          </a:bodyPr>
          <a:lstStyle/>
          <a:p>
            <a:pPr marL="0" indent="0">
              <a:buNone/>
            </a:pPr>
            <a:r>
              <a:rPr lang="en-US" u="sng"/>
              <a:t>Service</a:t>
            </a:r>
          </a:p>
          <a:p>
            <a:pPr>
              <a:buFont typeface="Wingdings" charset="2"/>
              <a:buChar char="§"/>
            </a:pPr>
            <a:r>
              <a:rPr lang="en-US"/>
              <a:t>Advertising</a:t>
            </a:r>
          </a:p>
          <a:p>
            <a:pPr>
              <a:buFont typeface="Wingdings" charset="2"/>
              <a:buChar char="§"/>
            </a:pPr>
            <a:r>
              <a:rPr lang="en-US"/>
              <a:t>Telecommunication service</a:t>
            </a:r>
          </a:p>
          <a:p>
            <a:pPr>
              <a:buFont typeface="Wingdings" charset="2"/>
              <a:buChar char="§"/>
            </a:pPr>
            <a:r>
              <a:rPr lang="en-US"/>
              <a:t>Open source/Closed Environment</a:t>
            </a:r>
          </a:p>
          <a:p>
            <a:pPr>
              <a:buFont typeface="Wingdings" charset="2"/>
              <a:buChar char="§"/>
            </a:pPr>
            <a:r>
              <a:rPr lang="en-US"/>
              <a:t>Internet </a:t>
            </a:r>
          </a:p>
          <a:p>
            <a:pPr>
              <a:buFont typeface="Wingdings" charset="2"/>
              <a:buChar char="§"/>
            </a:pPr>
            <a:r>
              <a:rPr lang="en-US"/>
              <a:t>Wireless connection/Mobile networking</a:t>
            </a:r>
          </a:p>
          <a:p>
            <a:pPr marL="0" indent="0">
              <a:buNone/>
            </a:pPr>
            <a:endParaRPr lang="en-US"/>
          </a:p>
        </p:txBody>
      </p:sp>
      <p:sp>
        <p:nvSpPr>
          <p:cNvPr id="5" name="Content Placeholder 2"/>
          <p:cNvSpPr txBox="1">
            <a:spLocks/>
          </p:cNvSpPr>
          <p:nvPr/>
        </p:nvSpPr>
        <p:spPr>
          <a:xfrm>
            <a:off x="990600" y="1429385"/>
            <a:ext cx="4897582"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u="sng"/>
              <a:t>Software &amp; Apps</a:t>
            </a:r>
          </a:p>
          <a:p>
            <a:pPr>
              <a:buFont typeface="Wingdings" charset="2"/>
              <a:buChar char="§"/>
            </a:pPr>
            <a:r>
              <a:rPr lang="en-US"/>
              <a:t>Operation System</a:t>
            </a:r>
          </a:p>
          <a:p>
            <a:pPr>
              <a:buFont typeface="Wingdings" charset="2"/>
              <a:buChar char="§"/>
            </a:pPr>
            <a:r>
              <a:rPr lang="en-US"/>
              <a:t>App Stores</a:t>
            </a:r>
          </a:p>
          <a:p>
            <a:pPr>
              <a:buFont typeface="Wingdings" charset="2"/>
              <a:buChar char="§"/>
            </a:pPr>
            <a:r>
              <a:rPr lang="en-US"/>
              <a:t>Apple’s App Store, Google Play</a:t>
            </a:r>
          </a:p>
          <a:p>
            <a:pPr>
              <a:buFont typeface="Wingdings" charset="2"/>
              <a:buChar char="§"/>
            </a:pPr>
            <a:r>
              <a:rPr lang="en-US"/>
              <a:t>Third-party contents</a:t>
            </a:r>
          </a:p>
          <a:p>
            <a:pPr>
              <a:buFont typeface="Wingdings" charset="2"/>
              <a:buChar char="§"/>
            </a:pPr>
            <a:r>
              <a:rPr lang="en-US"/>
              <a:t>Apps</a:t>
            </a:r>
          </a:p>
          <a:p>
            <a:pPr>
              <a:buFont typeface="Wingdings" charset="2"/>
              <a:buChar char="§"/>
            </a:pPr>
            <a:r>
              <a:rPr lang="en-US"/>
              <a:t>Online payment</a:t>
            </a:r>
          </a:p>
          <a:p>
            <a:pPr>
              <a:buFont typeface="Wingdings" charset="2"/>
              <a:buChar char="§"/>
            </a:pPr>
            <a:r>
              <a:rPr lang="en-US"/>
              <a:t>PayPal, AliPay</a:t>
            </a:r>
          </a:p>
          <a:p>
            <a:pPr>
              <a:buFont typeface="Wingdings" charset="2"/>
              <a:buChar char="§"/>
            </a:pPr>
            <a:r>
              <a:rPr lang="en-US"/>
              <a:t>E-commerce</a:t>
            </a:r>
          </a:p>
          <a:p>
            <a:pPr marL="0" indent="0">
              <a:buFont typeface="Arial"/>
              <a:buNone/>
            </a:pP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611648" y="5200650"/>
            <a:ext cx="2356197" cy="11780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266940" y="4801784"/>
            <a:ext cx="1674956" cy="167495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496300" y="1111444"/>
            <a:ext cx="3380509" cy="635882"/>
          </a:xfrm>
          <a:prstGeom prst="rect">
            <a:avLst/>
          </a:prstGeom>
        </p:spPr>
      </p:pic>
    </p:spTree>
    <p:extLst>
      <p:ext uri="{BB962C8B-B14F-4D97-AF65-F5344CB8AC3E}">
        <p14:creationId xmlns:p14="http://schemas.microsoft.com/office/powerpoint/2010/main" xmlns="" val="14068267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666666"/>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4995169" y="2079000"/>
            <a:ext cx="2201663" cy="2700000"/>
          </a:xfrm>
          <a:prstGeom prst="rect">
            <a:avLst/>
          </a:prstGeom>
        </p:spPr>
      </p:pic>
    </p:spTree>
    <p:extLst>
      <p:ext uri="{BB962C8B-B14F-4D97-AF65-F5344CB8AC3E}">
        <p14:creationId xmlns:p14="http://schemas.microsoft.com/office/powerpoint/2010/main" xmlns="" val="13161160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69043" y="2921169"/>
            <a:ext cx="9620965" cy="1015663"/>
          </a:xfrm>
          <a:prstGeom prst="rect">
            <a:avLst/>
          </a:prstGeom>
          <a:noFill/>
        </p:spPr>
        <p:txBody>
          <a:bodyPr wrap="square" rtlCol="0">
            <a:spAutoFit/>
          </a:bodyPr>
          <a:lstStyle/>
          <a:p>
            <a:r>
              <a:rPr lang="en-US" sz="6000" b="1">
                <a:solidFill>
                  <a:srgbClr val="666666"/>
                </a:solidFill>
                <a:ea typeface="Arial" charset="0"/>
                <a:cs typeface="Arial" charset="0"/>
              </a:rPr>
              <a:t>Stock and Company Overview</a:t>
            </a:r>
          </a:p>
        </p:txBody>
      </p:sp>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Tree>
    <p:extLst>
      <p:ext uri="{BB962C8B-B14F-4D97-AF65-F5344CB8AC3E}">
        <p14:creationId xmlns:p14="http://schemas.microsoft.com/office/powerpoint/2010/main" xmlns="" val="8805521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xmlns="">
                  <a14:imgLayer r:embed="rId4">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9" name="TextBox 8"/>
          <p:cNvSpPr txBox="1"/>
          <p:nvPr/>
        </p:nvSpPr>
        <p:spPr>
          <a:xfrm>
            <a:off x="114300" y="141357"/>
            <a:ext cx="4584700" cy="707886"/>
          </a:xfrm>
          <a:prstGeom prst="rect">
            <a:avLst/>
          </a:prstGeom>
          <a:noFill/>
        </p:spPr>
        <p:txBody>
          <a:bodyPr wrap="square" rtlCol="0">
            <a:spAutoFit/>
          </a:bodyPr>
          <a:lstStyle/>
          <a:p>
            <a:r>
              <a:rPr lang="en-US" sz="4000">
                <a:solidFill>
                  <a:schemeClr val="bg1"/>
                </a:solidFill>
              </a:rPr>
              <a:t>Stock Information</a:t>
            </a:r>
          </a:p>
        </p:txBody>
      </p:sp>
      <p:pic>
        <p:nvPicPr>
          <p:cNvPr id="11" name="Picture 10"/>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76156" y="1017657"/>
            <a:ext cx="1917700" cy="914400"/>
          </a:xfrm>
          <a:prstGeom prst="rect">
            <a:avLst/>
          </a:prstGeom>
        </p:spPr>
      </p:pic>
      <p:sp>
        <p:nvSpPr>
          <p:cNvPr id="13" name="Footer Placeholder 1"/>
          <p:cNvSpPr>
            <a:spLocks noGrp="1"/>
          </p:cNvSpPr>
          <p:nvPr>
            <p:ph type="ftr" sz="quarter" idx="11"/>
          </p:nvPr>
        </p:nvSpPr>
        <p:spPr>
          <a:xfrm>
            <a:off x="9766300" y="6492875"/>
            <a:ext cx="2425700" cy="365125"/>
          </a:xfrm>
        </p:spPr>
        <p:txBody>
          <a:bodyPr/>
          <a:lstStyle/>
          <a:p>
            <a:r>
              <a:rPr lang="en-US" dirty="0">
                <a:solidFill>
                  <a:schemeClr val="tx1"/>
                </a:solidFill>
              </a:rPr>
              <a:t>Source: </a:t>
            </a:r>
            <a:r>
              <a:rPr lang="en-CA" dirty="0">
                <a:solidFill>
                  <a:schemeClr val="tx1"/>
                </a:solidFill>
              </a:rPr>
              <a:t>Globe Investor </a:t>
            </a:r>
            <a:r>
              <a:rPr lang="en-CA" dirty="0" smtClean="0">
                <a:solidFill>
                  <a:schemeClr val="tx1"/>
                </a:solidFill>
              </a:rPr>
              <a:t>(3/14/2017</a:t>
            </a:r>
            <a:r>
              <a:rPr lang="en-CA" dirty="0">
                <a:solidFill>
                  <a:schemeClr val="tx1"/>
                </a:solidFill>
              </a:rPr>
              <a:t>)</a:t>
            </a:r>
            <a:endParaRPr lang="en-US" dirty="0">
              <a:solidFill>
                <a:schemeClr val="tx1"/>
              </a:solidFill>
            </a:endParaRPr>
          </a:p>
        </p:txBody>
      </p:sp>
      <p:pic>
        <p:nvPicPr>
          <p:cNvPr id="3" name="Picture 2"/>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719753" y="1130301"/>
            <a:ext cx="8989200" cy="76798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76156" y="2321155"/>
            <a:ext cx="4595882" cy="4127321"/>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5176837" y="2563863"/>
            <a:ext cx="4722872" cy="3884613"/>
          </a:xfrm>
          <a:prstGeom prst="rect">
            <a:avLst/>
          </a:prstGeom>
        </p:spPr>
      </p:pic>
    </p:spTree>
    <p:extLst>
      <p:ext uri="{BB962C8B-B14F-4D97-AF65-F5344CB8AC3E}">
        <p14:creationId xmlns:p14="http://schemas.microsoft.com/office/powerpoint/2010/main" xmlns="" val="12938338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300" y="141357"/>
            <a:ext cx="3457575" cy="707886"/>
          </a:xfrm>
          <a:prstGeom prst="rect">
            <a:avLst/>
          </a:prstGeom>
          <a:noFill/>
        </p:spPr>
        <p:txBody>
          <a:bodyPr wrap="square" rtlCol="0">
            <a:spAutoFit/>
          </a:bodyPr>
          <a:lstStyle/>
          <a:p>
            <a:r>
              <a:rPr lang="en-US" sz="4000" smtClean="0">
                <a:solidFill>
                  <a:schemeClr val="bg1"/>
                </a:solidFill>
              </a:rPr>
              <a:t>Share Structure </a:t>
            </a:r>
            <a:endParaRPr lang="en-US" sz="4000" dirty="0">
              <a:solidFill>
                <a:schemeClr val="bg1"/>
              </a:solidFill>
            </a:endParaRPr>
          </a:p>
        </p:txBody>
      </p:sp>
      <p:graphicFrame>
        <p:nvGraphicFramePr>
          <p:cNvPr id="7" name="Shape 536"/>
          <p:cNvGraphicFramePr/>
          <p:nvPr>
            <p:extLst>
              <p:ext uri="{D42A27DB-BD31-4B8C-83A1-F6EECF244321}">
                <p14:modId xmlns:p14="http://schemas.microsoft.com/office/powerpoint/2010/main" xmlns="" val="78048666"/>
              </p:ext>
            </p:extLst>
          </p:nvPr>
        </p:nvGraphicFramePr>
        <p:xfrm>
          <a:off x="847725" y="1631155"/>
          <a:ext cx="7067549" cy="1290639"/>
        </p:xfrm>
        <a:graphic>
          <a:graphicData uri="http://schemas.openxmlformats.org/drawingml/2006/table">
            <a:tbl>
              <a:tblPr>
                <a:noFill/>
              </a:tblPr>
              <a:tblGrid>
                <a:gridCol w="1766453">
                  <a:extLst>
                    <a:ext uri="{9D8B030D-6E8A-4147-A177-3AD203B41FA5}">
                      <a16:colId xmlns="" xmlns:a16="http://schemas.microsoft.com/office/drawing/2014/main" val="20000"/>
                    </a:ext>
                  </a:extLst>
                </a:gridCol>
                <a:gridCol w="1768190">
                  <a:extLst>
                    <a:ext uri="{9D8B030D-6E8A-4147-A177-3AD203B41FA5}">
                      <a16:colId xmlns="" xmlns:a16="http://schemas.microsoft.com/office/drawing/2014/main" val="20001"/>
                    </a:ext>
                  </a:extLst>
                </a:gridCol>
                <a:gridCol w="1766453">
                  <a:extLst>
                    <a:ext uri="{9D8B030D-6E8A-4147-A177-3AD203B41FA5}">
                      <a16:colId xmlns="" xmlns:a16="http://schemas.microsoft.com/office/drawing/2014/main" val="20002"/>
                    </a:ext>
                  </a:extLst>
                </a:gridCol>
                <a:gridCol w="1766453">
                  <a:extLst>
                    <a:ext uri="{9D8B030D-6E8A-4147-A177-3AD203B41FA5}">
                      <a16:colId xmlns="" xmlns:a16="http://schemas.microsoft.com/office/drawing/2014/main" val="20003"/>
                    </a:ext>
                  </a:extLst>
                </a:gridCol>
              </a:tblGrid>
              <a:tr h="430213">
                <a:tc gridSpan="4">
                  <a:txBody>
                    <a:bodyPr/>
                    <a:lstStyle/>
                    <a:p>
                      <a:pPr marL="0" marR="0" lvl="0" indent="0" algn="l" rtl="0">
                        <a:lnSpc>
                          <a:spcPct val="100000"/>
                        </a:lnSpc>
                        <a:spcBef>
                          <a:spcPts val="0"/>
                        </a:spcBef>
                        <a:spcAft>
                          <a:spcPts val="0"/>
                        </a:spcAft>
                        <a:buClr>
                          <a:srgbClr val="FFFFFF"/>
                        </a:buClr>
                        <a:buSzPct val="25000"/>
                        <a:buFont typeface="Calibri"/>
                        <a:buNone/>
                      </a:pPr>
                      <a:r>
                        <a:rPr lang="en" sz="2000" b="1" i="0" u="none" strike="noStrike" cap="none" dirty="0">
                          <a:solidFill>
                            <a:srgbClr val="FFFFFF"/>
                          </a:solidFill>
                          <a:latin typeface="Calibri"/>
                          <a:ea typeface="Calibri"/>
                          <a:cs typeface="Calibri"/>
                          <a:sym typeface="Calibri"/>
                        </a:rPr>
                        <a:t>Weighted Average Shares Outstanding (in Millions) </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430213">
                <a:tc>
                  <a:txBody>
                    <a:bodyPr/>
                    <a:lstStyle/>
                    <a:p>
                      <a:pPr marL="0" marR="0" lvl="0" indent="0" algn="ctr" rtl="0">
                        <a:lnSpc>
                          <a:spcPct val="100000"/>
                        </a:lnSpc>
                        <a:spcBef>
                          <a:spcPts val="0"/>
                        </a:spcBef>
                        <a:spcAft>
                          <a:spcPts val="0"/>
                        </a:spcAft>
                        <a:buClr>
                          <a:srgbClr val="000000"/>
                        </a:buClr>
                        <a:buSzPct val="25000"/>
                        <a:buFont typeface="Calibri"/>
                        <a:buNone/>
                      </a:pPr>
                      <a:r>
                        <a:rPr lang="en" sz="2000" b="0" i="0" u="none" strike="noStrike" cap="none">
                          <a:solidFill>
                            <a:srgbClr val="000000"/>
                          </a:solidFill>
                          <a:latin typeface="Calibri"/>
                          <a:ea typeface="Calibri"/>
                          <a:cs typeface="Calibri"/>
                          <a:sym typeface="Calibri"/>
                        </a:rPr>
                        <a:t>2013</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2000" b="0" i="0" u="none" strike="noStrike" cap="none">
                          <a:solidFill>
                            <a:srgbClr val="000000"/>
                          </a:solidFill>
                          <a:latin typeface="Calibri"/>
                          <a:ea typeface="Calibri"/>
                          <a:cs typeface="Calibri"/>
                          <a:sym typeface="Calibri"/>
                        </a:rPr>
                        <a:t>2014</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2000" b="0" i="0" u="none" strike="noStrike" cap="none">
                          <a:solidFill>
                            <a:srgbClr val="000000"/>
                          </a:solidFill>
                          <a:latin typeface="Calibri"/>
                          <a:ea typeface="Calibri"/>
                          <a:cs typeface="Calibri"/>
                          <a:sym typeface="Calibri"/>
                        </a:rPr>
                        <a:t>2015</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2000" b="0" i="0" u="none" strike="noStrike" cap="none" dirty="0">
                          <a:solidFill>
                            <a:srgbClr val="000000"/>
                          </a:solidFill>
                          <a:latin typeface="Calibri"/>
                          <a:ea typeface="Calibri"/>
                          <a:cs typeface="Calibri"/>
                          <a:sym typeface="Calibri"/>
                        </a:rPr>
                        <a:t>Mar 9 2017 </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extLst>
                  <a:ext uri="{0D108BD9-81ED-4DB2-BD59-A6C34878D82A}">
                    <a16:rowId xmlns="" xmlns:a16="http://schemas.microsoft.com/office/drawing/2014/main" val="10001"/>
                  </a:ext>
                </a:extLst>
              </a:tr>
              <a:tr h="430213">
                <a:tc>
                  <a:txBody>
                    <a:bodyPr/>
                    <a:lstStyle/>
                    <a:p>
                      <a:pPr marL="0" marR="0" lvl="0" indent="0" algn="ctr" rtl="0">
                        <a:lnSpc>
                          <a:spcPct val="100000"/>
                        </a:lnSpc>
                        <a:spcBef>
                          <a:spcPts val="0"/>
                        </a:spcBef>
                        <a:spcAft>
                          <a:spcPts val="0"/>
                        </a:spcAft>
                        <a:buClr>
                          <a:srgbClr val="000000"/>
                        </a:buClr>
                        <a:buSzPct val="25000"/>
                        <a:buFont typeface="Calibri"/>
                        <a:buNone/>
                      </a:pPr>
                      <a:r>
                        <a:rPr lang="en" sz="2000" b="0" i="0" u="none" strike="noStrike" cap="none">
                          <a:solidFill>
                            <a:srgbClr val="000000"/>
                          </a:solidFill>
                          <a:latin typeface="Calibri"/>
                          <a:ea typeface="Calibri"/>
                          <a:cs typeface="Calibri"/>
                          <a:sym typeface="Calibri"/>
                        </a:rPr>
                        <a:t>6.477</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2000" b="0" i="0" u="none" strike="noStrike" cap="none">
                          <a:solidFill>
                            <a:srgbClr val="000000"/>
                          </a:solidFill>
                          <a:latin typeface="Calibri"/>
                          <a:ea typeface="Calibri"/>
                          <a:cs typeface="Calibri"/>
                          <a:sym typeface="Calibri"/>
                        </a:rPr>
                        <a:t>6.085</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2000" b="0" i="0" u="none" strike="noStrike" cap="none">
                          <a:solidFill>
                            <a:srgbClr val="000000"/>
                          </a:solidFill>
                          <a:latin typeface="Calibri"/>
                          <a:ea typeface="Calibri"/>
                          <a:cs typeface="Calibri"/>
                          <a:sym typeface="Calibri"/>
                        </a:rPr>
                        <a:t>5.753</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2000" b="0" i="0" u="none" strike="noStrike" cap="none" dirty="0">
                          <a:solidFill>
                            <a:srgbClr val="000000"/>
                          </a:solidFill>
                          <a:latin typeface="Calibri"/>
                          <a:ea typeface="Calibri"/>
                          <a:cs typeface="Calibri"/>
                          <a:sym typeface="Calibri"/>
                        </a:rPr>
                        <a:t>5.247</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extLst>
                  <a:ext uri="{0D108BD9-81ED-4DB2-BD59-A6C34878D82A}">
                    <a16:rowId xmlns="" xmlns:a16="http://schemas.microsoft.com/office/drawing/2014/main" val="10002"/>
                  </a:ext>
                </a:extLst>
              </a:tr>
            </a:tbl>
          </a:graphicData>
        </a:graphic>
      </p:graphicFrame>
      <p:graphicFrame>
        <p:nvGraphicFramePr>
          <p:cNvPr id="8" name="Shape 537"/>
          <p:cNvGraphicFramePr/>
          <p:nvPr>
            <p:extLst>
              <p:ext uri="{D42A27DB-BD31-4B8C-83A1-F6EECF244321}">
                <p14:modId xmlns:p14="http://schemas.microsoft.com/office/powerpoint/2010/main" xmlns="" val="1918056678"/>
              </p:ext>
            </p:extLst>
          </p:nvPr>
        </p:nvGraphicFramePr>
        <p:xfrm>
          <a:off x="847725" y="3676649"/>
          <a:ext cx="7067549" cy="1352550"/>
        </p:xfrm>
        <a:graphic>
          <a:graphicData uri="http://schemas.openxmlformats.org/drawingml/2006/table">
            <a:tbl>
              <a:tblPr>
                <a:noFill/>
              </a:tblPr>
              <a:tblGrid>
                <a:gridCol w="1766453">
                  <a:extLst>
                    <a:ext uri="{9D8B030D-6E8A-4147-A177-3AD203B41FA5}">
                      <a16:colId xmlns="" xmlns:a16="http://schemas.microsoft.com/office/drawing/2014/main" val="20000"/>
                    </a:ext>
                  </a:extLst>
                </a:gridCol>
                <a:gridCol w="1768190">
                  <a:extLst>
                    <a:ext uri="{9D8B030D-6E8A-4147-A177-3AD203B41FA5}">
                      <a16:colId xmlns="" xmlns:a16="http://schemas.microsoft.com/office/drawing/2014/main" val="20001"/>
                    </a:ext>
                  </a:extLst>
                </a:gridCol>
                <a:gridCol w="1766453">
                  <a:extLst>
                    <a:ext uri="{9D8B030D-6E8A-4147-A177-3AD203B41FA5}">
                      <a16:colId xmlns="" xmlns:a16="http://schemas.microsoft.com/office/drawing/2014/main" val="20002"/>
                    </a:ext>
                  </a:extLst>
                </a:gridCol>
                <a:gridCol w="1766453">
                  <a:extLst>
                    <a:ext uri="{9D8B030D-6E8A-4147-A177-3AD203B41FA5}">
                      <a16:colId xmlns="" xmlns:a16="http://schemas.microsoft.com/office/drawing/2014/main" val="20003"/>
                    </a:ext>
                  </a:extLst>
                </a:gridCol>
              </a:tblGrid>
              <a:tr h="450850">
                <a:tc gridSpan="4">
                  <a:txBody>
                    <a:bodyPr/>
                    <a:lstStyle/>
                    <a:p>
                      <a:pPr marL="0" marR="0" lvl="0" indent="0" algn="l" rtl="0">
                        <a:lnSpc>
                          <a:spcPct val="100000"/>
                        </a:lnSpc>
                        <a:spcBef>
                          <a:spcPts val="0"/>
                        </a:spcBef>
                        <a:spcAft>
                          <a:spcPts val="0"/>
                        </a:spcAft>
                        <a:buClr>
                          <a:srgbClr val="FFFFFF"/>
                        </a:buClr>
                        <a:buSzPct val="25000"/>
                        <a:buFont typeface="Calibri"/>
                        <a:buNone/>
                      </a:pPr>
                      <a:r>
                        <a:rPr lang="en" sz="2000" b="1" i="0" u="none" strike="noStrike" cap="none" dirty="0">
                          <a:solidFill>
                            <a:srgbClr val="FFFFFF"/>
                          </a:solidFill>
                          <a:latin typeface="Calibri"/>
                          <a:ea typeface="Calibri"/>
                          <a:cs typeface="Calibri"/>
                          <a:sym typeface="Calibri"/>
                        </a:rPr>
                        <a:t>Annual Diluted Earnings Per Share</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450850">
                <a:tc>
                  <a:txBody>
                    <a:bodyPr/>
                    <a:lstStyle/>
                    <a:p>
                      <a:pPr marL="0" marR="0" lvl="0" indent="0" algn="ctr" rtl="0">
                        <a:lnSpc>
                          <a:spcPct val="100000"/>
                        </a:lnSpc>
                        <a:spcBef>
                          <a:spcPts val="0"/>
                        </a:spcBef>
                        <a:spcAft>
                          <a:spcPts val="0"/>
                        </a:spcAft>
                        <a:buClr>
                          <a:srgbClr val="000000"/>
                        </a:buClr>
                        <a:buSzPct val="25000"/>
                        <a:buFont typeface="Calibri"/>
                        <a:buNone/>
                      </a:pPr>
                      <a:r>
                        <a:rPr lang="en" sz="2000" b="0" i="0" u="none" strike="noStrike" cap="none">
                          <a:solidFill>
                            <a:srgbClr val="000000"/>
                          </a:solidFill>
                          <a:latin typeface="Calibri"/>
                          <a:ea typeface="Calibri"/>
                          <a:cs typeface="Calibri"/>
                          <a:sym typeface="Calibri"/>
                        </a:rPr>
                        <a:t>2013</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2000" b="0" i="0" u="none" strike="noStrike" cap="none">
                          <a:solidFill>
                            <a:srgbClr val="000000"/>
                          </a:solidFill>
                          <a:latin typeface="Calibri"/>
                          <a:ea typeface="Calibri"/>
                          <a:cs typeface="Calibri"/>
                          <a:sym typeface="Calibri"/>
                        </a:rPr>
                        <a:t>2014</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2000" b="0" i="0" u="none" strike="noStrike" cap="none">
                          <a:solidFill>
                            <a:srgbClr val="000000"/>
                          </a:solidFill>
                          <a:latin typeface="Calibri"/>
                          <a:ea typeface="Calibri"/>
                          <a:cs typeface="Calibri"/>
                          <a:sym typeface="Calibri"/>
                        </a:rPr>
                        <a:t>2015</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c>
                  <a:txBody>
                    <a:bodyPr/>
                    <a:lstStyle/>
                    <a:p>
                      <a:pPr marL="0" marR="0" lvl="0" indent="0" algn="ctr" rtl="0">
                        <a:spcBef>
                          <a:spcPts val="0"/>
                        </a:spcBef>
                        <a:buSzPct val="25000"/>
                        <a:buNone/>
                      </a:pPr>
                      <a:r>
                        <a:rPr lang="en" sz="2000" u="none" strike="noStrike" cap="none" dirty="0"/>
                        <a:t>2016</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extLst>
                  <a:ext uri="{0D108BD9-81ED-4DB2-BD59-A6C34878D82A}">
                    <a16:rowId xmlns="" xmlns:a16="http://schemas.microsoft.com/office/drawing/2014/main" val="10001"/>
                  </a:ext>
                </a:extLst>
              </a:tr>
              <a:tr h="450850">
                <a:tc>
                  <a:txBody>
                    <a:bodyPr/>
                    <a:lstStyle/>
                    <a:p>
                      <a:pPr marL="0" marR="0" lvl="0" indent="0" algn="ctr" rtl="0">
                        <a:lnSpc>
                          <a:spcPct val="100000"/>
                        </a:lnSpc>
                        <a:spcBef>
                          <a:spcPts val="0"/>
                        </a:spcBef>
                        <a:spcAft>
                          <a:spcPts val="0"/>
                        </a:spcAft>
                        <a:buClr>
                          <a:srgbClr val="000000"/>
                        </a:buClr>
                        <a:buSzPct val="25000"/>
                        <a:buFont typeface="Calibri"/>
                        <a:buNone/>
                      </a:pPr>
                      <a:r>
                        <a:rPr lang="en" sz="2000" b="0" i="0" u="none" strike="noStrike" cap="none" dirty="0">
                          <a:solidFill>
                            <a:srgbClr val="000000"/>
                          </a:solidFill>
                          <a:latin typeface="Calibri"/>
                          <a:ea typeface="Calibri"/>
                          <a:cs typeface="Calibri"/>
                          <a:sym typeface="Calibri"/>
                        </a:rPr>
                        <a:t>5.68</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2000" b="0" i="0" u="none" strike="noStrike" cap="none">
                          <a:solidFill>
                            <a:srgbClr val="000000"/>
                          </a:solidFill>
                          <a:latin typeface="Calibri"/>
                          <a:ea typeface="Calibri"/>
                          <a:cs typeface="Calibri"/>
                          <a:sym typeface="Calibri"/>
                        </a:rPr>
                        <a:t>6.45</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2000" b="0" i="0" u="none" strike="noStrike" cap="none" dirty="0">
                          <a:solidFill>
                            <a:srgbClr val="000000"/>
                          </a:solidFill>
                          <a:latin typeface="Calibri"/>
                          <a:ea typeface="Calibri"/>
                          <a:cs typeface="Calibri"/>
                          <a:sym typeface="Calibri"/>
                        </a:rPr>
                        <a:t>9.22</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ctr" rtl="0">
                        <a:spcBef>
                          <a:spcPts val="0"/>
                        </a:spcBef>
                        <a:buSzPct val="25000"/>
                        <a:buNone/>
                      </a:pPr>
                      <a:r>
                        <a:rPr lang="en" sz="2000" u="none" strike="noStrike" cap="none" dirty="0">
                          <a:latin typeface="Calibri"/>
                          <a:ea typeface="Calibri"/>
                          <a:cs typeface="Calibri"/>
                          <a:sym typeface="Calibri"/>
                        </a:rPr>
                        <a:t>8.31</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xmlns="" val="7006435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xmlns="">
                  <a14:imgLayer r:embed="rId4">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299" y="141357"/>
            <a:ext cx="8565005" cy="707886"/>
          </a:xfrm>
          <a:prstGeom prst="rect">
            <a:avLst/>
          </a:prstGeom>
          <a:noFill/>
        </p:spPr>
        <p:txBody>
          <a:bodyPr wrap="square" rtlCol="0">
            <a:spAutoFit/>
          </a:bodyPr>
          <a:lstStyle/>
          <a:p>
            <a:r>
              <a:rPr lang="en-US" sz="4000">
                <a:solidFill>
                  <a:schemeClr val="bg1"/>
                </a:solidFill>
              </a:rPr>
              <a:t>Stock Information: 1 Year Performance</a:t>
            </a:r>
          </a:p>
        </p:txBody>
      </p:sp>
      <p:sp>
        <p:nvSpPr>
          <p:cNvPr id="2" name="Footer Placeholder 1"/>
          <p:cNvSpPr>
            <a:spLocks noGrp="1"/>
          </p:cNvSpPr>
          <p:nvPr>
            <p:ph type="ftr" sz="quarter" idx="11"/>
          </p:nvPr>
        </p:nvSpPr>
        <p:spPr>
          <a:xfrm>
            <a:off x="10572750" y="6492875"/>
            <a:ext cx="1619250" cy="365125"/>
          </a:xfrm>
        </p:spPr>
        <p:txBody>
          <a:bodyPr/>
          <a:lstStyle/>
          <a:p>
            <a:r>
              <a:rPr lang="en-US" dirty="0">
                <a:solidFill>
                  <a:schemeClr val="tx1"/>
                </a:solidFill>
              </a:rPr>
              <a:t>Source: </a:t>
            </a:r>
            <a:r>
              <a:rPr lang="en-CA" dirty="0" smtClean="0">
                <a:solidFill>
                  <a:schemeClr val="tx1"/>
                </a:solidFill>
              </a:rPr>
              <a:t>Globe Investor</a:t>
            </a:r>
            <a:endParaRPr lang="en-US" dirty="0">
              <a:solidFill>
                <a:schemeClr val="tx1"/>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19075" y="1017656"/>
            <a:ext cx="9482138" cy="5192599"/>
          </a:xfrm>
          <a:prstGeom prst="rect">
            <a:avLst/>
          </a:prstGeom>
        </p:spPr>
      </p:pic>
    </p:spTree>
    <p:extLst>
      <p:ext uri="{BB962C8B-B14F-4D97-AF65-F5344CB8AC3E}">
        <p14:creationId xmlns:p14="http://schemas.microsoft.com/office/powerpoint/2010/main" xmlns="" val="13877225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xmlns="">
                  <a14:imgLayer r:embed="rId4">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299" y="141357"/>
            <a:ext cx="8565005" cy="707886"/>
          </a:xfrm>
          <a:prstGeom prst="rect">
            <a:avLst/>
          </a:prstGeom>
          <a:noFill/>
        </p:spPr>
        <p:txBody>
          <a:bodyPr wrap="square" rtlCol="0">
            <a:spAutoFit/>
          </a:bodyPr>
          <a:lstStyle/>
          <a:p>
            <a:r>
              <a:rPr lang="en-US" sz="4000">
                <a:solidFill>
                  <a:schemeClr val="bg1"/>
                </a:solidFill>
              </a:rPr>
              <a:t>Stock Information: 5 Year Performance</a:t>
            </a:r>
          </a:p>
        </p:txBody>
      </p:sp>
      <p:sp>
        <p:nvSpPr>
          <p:cNvPr id="7" name="Footer Placeholder 6"/>
          <p:cNvSpPr>
            <a:spLocks noGrp="1"/>
          </p:cNvSpPr>
          <p:nvPr>
            <p:ph type="ftr" sz="quarter" idx="11"/>
          </p:nvPr>
        </p:nvSpPr>
        <p:spPr>
          <a:xfrm>
            <a:off x="10587038" y="6492875"/>
            <a:ext cx="1604962" cy="365125"/>
          </a:xfrm>
        </p:spPr>
        <p:txBody>
          <a:bodyPr/>
          <a:lstStyle/>
          <a:p>
            <a:r>
              <a:rPr lang="en-US" dirty="0">
                <a:solidFill>
                  <a:schemeClr val="tx1"/>
                </a:solidFill>
              </a:rPr>
              <a:t>Source</a:t>
            </a:r>
            <a:r>
              <a:rPr lang="en-US">
                <a:solidFill>
                  <a:schemeClr val="tx1"/>
                </a:solidFill>
              </a:rPr>
              <a:t>: </a:t>
            </a:r>
            <a:r>
              <a:rPr lang="en-US" smtClean="0">
                <a:solidFill>
                  <a:schemeClr val="tx1"/>
                </a:solidFill>
              </a:rPr>
              <a:t>Globe Investor</a:t>
            </a:r>
            <a:endParaRPr lang="en-US" dirty="0">
              <a:solidFill>
                <a:schemeClr val="tx1"/>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14312" y="1017657"/>
            <a:ext cx="9334500" cy="5091545"/>
          </a:xfrm>
          <a:prstGeom prst="rect">
            <a:avLst/>
          </a:prstGeom>
        </p:spPr>
      </p:pic>
    </p:spTree>
    <p:extLst>
      <p:ext uri="{BB962C8B-B14F-4D97-AF65-F5344CB8AC3E}">
        <p14:creationId xmlns:p14="http://schemas.microsoft.com/office/powerpoint/2010/main" xmlns="" val="149336225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299" y="141357"/>
            <a:ext cx="8565005" cy="707886"/>
          </a:xfrm>
          <a:prstGeom prst="rect">
            <a:avLst/>
          </a:prstGeom>
          <a:noFill/>
        </p:spPr>
        <p:txBody>
          <a:bodyPr wrap="square" rtlCol="0">
            <a:spAutoFit/>
          </a:bodyPr>
          <a:lstStyle/>
          <a:p>
            <a:r>
              <a:rPr lang="en-US" sz="4000">
                <a:solidFill>
                  <a:schemeClr val="bg1"/>
                </a:solidFill>
              </a:rPr>
              <a:t>Stock Information: 10 Year Performance</a:t>
            </a:r>
          </a:p>
        </p:txBody>
      </p:sp>
      <p:sp>
        <p:nvSpPr>
          <p:cNvPr id="7" name="Footer Placeholder 6"/>
          <p:cNvSpPr>
            <a:spLocks noGrp="1"/>
          </p:cNvSpPr>
          <p:nvPr>
            <p:ph type="ftr" sz="quarter" idx="11"/>
          </p:nvPr>
        </p:nvSpPr>
        <p:spPr>
          <a:xfrm>
            <a:off x="10587038" y="6492875"/>
            <a:ext cx="1604962" cy="365125"/>
          </a:xfrm>
        </p:spPr>
        <p:txBody>
          <a:bodyPr/>
          <a:lstStyle/>
          <a:p>
            <a:r>
              <a:rPr lang="en-US" dirty="0" smtClean="0">
                <a:solidFill>
                  <a:schemeClr val="tx1"/>
                </a:solidFill>
              </a:rPr>
              <a:t>Source: </a:t>
            </a:r>
            <a:r>
              <a:rPr lang="en-US" smtClean="0">
                <a:solidFill>
                  <a:schemeClr val="tx1"/>
                </a:solidFill>
              </a:rPr>
              <a:t>Globe Investor</a:t>
            </a:r>
            <a:endParaRPr lang="en-US" dirty="0">
              <a:solidFill>
                <a:schemeClr val="tx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55588" y="1017657"/>
            <a:ext cx="9402762" cy="4937236"/>
          </a:xfrm>
          <a:prstGeom prst="rect">
            <a:avLst/>
          </a:prstGeom>
        </p:spPr>
      </p:pic>
    </p:spTree>
    <p:extLst>
      <p:ext uri="{BB962C8B-B14F-4D97-AF65-F5344CB8AC3E}">
        <p14:creationId xmlns:p14="http://schemas.microsoft.com/office/powerpoint/2010/main" xmlns="" val="140981662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299" y="141357"/>
            <a:ext cx="8565005" cy="707886"/>
          </a:xfrm>
          <a:prstGeom prst="rect">
            <a:avLst/>
          </a:prstGeom>
          <a:noFill/>
        </p:spPr>
        <p:txBody>
          <a:bodyPr wrap="square" rtlCol="0">
            <a:spAutoFit/>
          </a:bodyPr>
          <a:lstStyle/>
          <a:p>
            <a:r>
              <a:rPr lang="en-US" sz="4000">
                <a:solidFill>
                  <a:schemeClr val="bg1"/>
                </a:solidFill>
              </a:rPr>
              <a:t>Stock Information: Max Performance</a:t>
            </a:r>
          </a:p>
        </p:txBody>
      </p:sp>
      <p:sp>
        <p:nvSpPr>
          <p:cNvPr id="7" name="Footer Placeholder 6"/>
          <p:cNvSpPr>
            <a:spLocks noGrp="1"/>
          </p:cNvSpPr>
          <p:nvPr>
            <p:ph type="ftr" sz="quarter" idx="11"/>
          </p:nvPr>
        </p:nvSpPr>
        <p:spPr>
          <a:xfrm>
            <a:off x="10487026" y="6492875"/>
            <a:ext cx="1704974" cy="365125"/>
          </a:xfrm>
        </p:spPr>
        <p:txBody>
          <a:bodyPr/>
          <a:lstStyle/>
          <a:p>
            <a:r>
              <a:rPr lang="en-US" dirty="0">
                <a:solidFill>
                  <a:schemeClr val="tx1"/>
                </a:solidFill>
              </a:rPr>
              <a:t>Source: </a:t>
            </a:r>
            <a:r>
              <a:rPr lang="en-US" smtClean="0">
                <a:solidFill>
                  <a:schemeClr val="tx1"/>
                </a:solidFill>
              </a:rPr>
              <a:t>Globe Investor</a:t>
            </a:r>
            <a:endParaRPr lang="en-US" dirty="0">
              <a:solidFill>
                <a:schemeClr val="tx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55587" y="1141413"/>
            <a:ext cx="9559925" cy="5147652"/>
          </a:xfrm>
          <a:prstGeom prst="rect">
            <a:avLst/>
          </a:prstGeom>
        </p:spPr>
      </p:pic>
    </p:spTree>
    <p:extLst>
      <p:ext uri="{BB962C8B-B14F-4D97-AF65-F5344CB8AC3E}">
        <p14:creationId xmlns:p14="http://schemas.microsoft.com/office/powerpoint/2010/main" xmlns="" val="16009558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xmlns="">
                  <a14:imgLayer r:embed="rId4">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299" y="141357"/>
            <a:ext cx="8565005" cy="707886"/>
          </a:xfrm>
          <a:prstGeom prst="rect">
            <a:avLst/>
          </a:prstGeom>
          <a:noFill/>
        </p:spPr>
        <p:txBody>
          <a:bodyPr wrap="square" rtlCol="0">
            <a:spAutoFit/>
          </a:bodyPr>
          <a:lstStyle/>
          <a:p>
            <a:r>
              <a:rPr lang="en-US" sz="4000">
                <a:solidFill>
                  <a:schemeClr val="bg1"/>
                </a:solidFill>
              </a:rPr>
              <a:t>Apple Performance Comparison</a:t>
            </a:r>
          </a:p>
        </p:txBody>
      </p:sp>
      <p:sp>
        <p:nvSpPr>
          <p:cNvPr id="8" name="TextBox 7"/>
          <p:cNvSpPr txBox="1"/>
          <p:nvPr/>
        </p:nvSpPr>
        <p:spPr>
          <a:xfrm>
            <a:off x="114299" y="5313953"/>
            <a:ext cx="8043864" cy="461665"/>
          </a:xfrm>
          <a:prstGeom prst="rect">
            <a:avLst/>
          </a:prstGeom>
          <a:noFill/>
        </p:spPr>
        <p:txBody>
          <a:bodyPr wrap="square" rtlCol="0">
            <a:spAutoFit/>
          </a:bodyPr>
          <a:lstStyle/>
          <a:p>
            <a:r>
              <a:rPr lang="en-US" sz="2400"/>
              <a:t>Apple versus the S&amp;P 500 and Dow Jones U.S. Technology Index</a:t>
            </a:r>
          </a:p>
        </p:txBody>
      </p:sp>
      <p:sp>
        <p:nvSpPr>
          <p:cNvPr id="9" name="Footer Placeholder 1"/>
          <p:cNvSpPr>
            <a:spLocks noGrp="1"/>
          </p:cNvSpPr>
          <p:nvPr>
            <p:ph type="ftr" sz="quarter" idx="11"/>
          </p:nvPr>
        </p:nvSpPr>
        <p:spPr>
          <a:xfrm>
            <a:off x="10544175" y="6492875"/>
            <a:ext cx="1647825" cy="365125"/>
          </a:xfrm>
        </p:spPr>
        <p:txBody>
          <a:bodyPr/>
          <a:lstStyle/>
          <a:p>
            <a:r>
              <a:rPr lang="en-US">
                <a:solidFill>
                  <a:schemeClr val="tx1"/>
                </a:solidFill>
              </a:rPr>
              <a:t>Source: Google Finance</a:t>
            </a:r>
          </a:p>
        </p:txBody>
      </p:sp>
      <p:pic>
        <p:nvPicPr>
          <p:cNvPr id="3" name="Picture 2"/>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14299" y="1089709"/>
            <a:ext cx="11225213" cy="4010835"/>
          </a:xfrm>
          <a:prstGeom prst="rect">
            <a:avLst/>
          </a:prstGeom>
        </p:spPr>
      </p:pic>
    </p:spTree>
    <p:extLst>
      <p:ext uri="{BB962C8B-B14F-4D97-AF65-F5344CB8AC3E}">
        <p14:creationId xmlns:p14="http://schemas.microsoft.com/office/powerpoint/2010/main" xmlns="" val="9131570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10" name="TextBox 9"/>
          <p:cNvSpPr txBox="1"/>
          <p:nvPr/>
        </p:nvSpPr>
        <p:spPr>
          <a:xfrm>
            <a:off x="114299" y="141357"/>
            <a:ext cx="9286875" cy="707886"/>
          </a:xfrm>
          <a:prstGeom prst="rect">
            <a:avLst/>
          </a:prstGeom>
          <a:noFill/>
        </p:spPr>
        <p:txBody>
          <a:bodyPr wrap="square" rtlCol="0">
            <a:spAutoFit/>
          </a:bodyPr>
          <a:lstStyle/>
          <a:p>
            <a:r>
              <a:rPr lang="en-US" sz="4000" dirty="0">
                <a:solidFill>
                  <a:schemeClr val="bg1"/>
                </a:solidFill>
              </a:rPr>
              <a:t>Top Shareholders’: Institutional Ownership</a:t>
            </a:r>
          </a:p>
        </p:txBody>
      </p:sp>
      <p:sp>
        <p:nvSpPr>
          <p:cNvPr id="13" name="Footer Placeholder 1"/>
          <p:cNvSpPr>
            <a:spLocks noGrp="1"/>
          </p:cNvSpPr>
          <p:nvPr>
            <p:ph type="ftr" sz="quarter" idx="11"/>
          </p:nvPr>
        </p:nvSpPr>
        <p:spPr>
          <a:xfrm>
            <a:off x="10758488" y="6492875"/>
            <a:ext cx="1433512" cy="365125"/>
          </a:xfrm>
        </p:spPr>
        <p:txBody>
          <a:bodyPr/>
          <a:lstStyle/>
          <a:p>
            <a:r>
              <a:rPr lang="en-US">
                <a:solidFill>
                  <a:schemeClr val="tx1"/>
                </a:solidFill>
              </a:rPr>
              <a:t>Source: CNN Money</a:t>
            </a:r>
          </a:p>
        </p:txBody>
      </p:sp>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4299" y="1017658"/>
            <a:ext cx="6717575" cy="5783824"/>
          </a:xfrm>
          <a:prstGeom prst="rect">
            <a:avLst/>
          </a:prstGeom>
        </p:spPr>
      </p:pic>
    </p:spTree>
    <p:extLst>
      <p:ext uri="{BB962C8B-B14F-4D97-AF65-F5344CB8AC3E}">
        <p14:creationId xmlns:p14="http://schemas.microsoft.com/office/powerpoint/2010/main" xmlns="" val="3007221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6" name="TextBox 5"/>
          <p:cNvSpPr txBox="1"/>
          <p:nvPr/>
        </p:nvSpPr>
        <p:spPr>
          <a:xfrm>
            <a:off x="114300" y="141357"/>
            <a:ext cx="7815263" cy="707886"/>
          </a:xfrm>
          <a:prstGeom prst="rect">
            <a:avLst/>
          </a:prstGeom>
          <a:noFill/>
        </p:spPr>
        <p:txBody>
          <a:bodyPr wrap="square" rtlCol="0">
            <a:spAutoFit/>
          </a:bodyPr>
          <a:lstStyle/>
          <a:p>
            <a:r>
              <a:rPr lang="en-US" sz="4000">
                <a:solidFill>
                  <a:schemeClr val="bg1"/>
                </a:solidFill>
              </a:rPr>
              <a:t>Gadget Industry Overview: Structure</a:t>
            </a:r>
          </a:p>
        </p:txBody>
      </p:sp>
      <p:sp>
        <p:nvSpPr>
          <p:cNvPr id="8" name="Content Placeholder 2"/>
          <p:cNvSpPr>
            <a:spLocks noGrp="1"/>
          </p:cNvSpPr>
          <p:nvPr>
            <p:ph idx="1"/>
          </p:nvPr>
        </p:nvSpPr>
        <p:spPr>
          <a:xfrm>
            <a:off x="838200" y="1276985"/>
            <a:ext cx="10515600" cy="4351338"/>
          </a:xfrm>
        </p:spPr>
        <p:txBody>
          <a:bodyPr>
            <a:normAutofit fontScale="92500" lnSpcReduction="10000"/>
          </a:bodyPr>
          <a:lstStyle/>
          <a:p>
            <a:pPr>
              <a:buFont typeface="Wingdings" charset="2"/>
              <a:buChar char="§"/>
            </a:pPr>
            <a:r>
              <a:rPr lang="en-US"/>
              <a:t>The industry employs a host of engineers, designers, marketers, salespeople, customer service reps, and finance personnel to continually improve familiar products as well as come up with the next big must-have gadget. </a:t>
            </a:r>
          </a:p>
          <a:p>
            <a:pPr>
              <a:buFont typeface="Wingdings" charset="2"/>
              <a:buChar char="§"/>
            </a:pPr>
            <a:r>
              <a:rPr lang="en-US"/>
              <a:t>Much of the actual manufacturing of the products is done in low labor-cost locations</a:t>
            </a:r>
          </a:p>
          <a:p>
            <a:pPr>
              <a:buFont typeface="Wingdings" charset="2"/>
              <a:buChar char="§"/>
            </a:pPr>
            <a:r>
              <a:rPr lang="en-US"/>
              <a:t>Involves multi-players in industry’s value chain, such as supplies for parts and materials, tech integration and developing, manufacturing, marketing, etc.</a:t>
            </a:r>
          </a:p>
          <a:p>
            <a:pPr>
              <a:buFont typeface="Wingdings" charset="2"/>
              <a:buChar char="§"/>
            </a:pPr>
            <a:r>
              <a:rPr lang="en-US"/>
              <a:t>Blurring of traditional categorization: telecommunications, computer hardware, and consumer electronics</a:t>
            </a:r>
          </a:p>
          <a:p>
            <a:endParaRPr lang="en-US"/>
          </a:p>
        </p:txBody>
      </p:sp>
    </p:spTree>
    <p:extLst>
      <p:ext uri="{BB962C8B-B14F-4D97-AF65-F5344CB8AC3E}">
        <p14:creationId xmlns:p14="http://schemas.microsoft.com/office/powerpoint/2010/main" xmlns="" val="7414774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299" y="141357"/>
            <a:ext cx="9286875" cy="707886"/>
          </a:xfrm>
          <a:prstGeom prst="rect">
            <a:avLst/>
          </a:prstGeom>
          <a:noFill/>
        </p:spPr>
        <p:txBody>
          <a:bodyPr wrap="square" rtlCol="0">
            <a:spAutoFit/>
          </a:bodyPr>
          <a:lstStyle/>
          <a:p>
            <a:r>
              <a:rPr lang="en-US" sz="4000">
                <a:solidFill>
                  <a:schemeClr val="bg1"/>
                </a:solidFill>
              </a:rPr>
              <a:t>Top Shareholders’: Institutional Ownership</a:t>
            </a:r>
          </a:p>
        </p:txBody>
      </p:sp>
      <p:pic>
        <p:nvPicPr>
          <p:cNvPr id="7" name="Pictur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42874" y="1017657"/>
            <a:ext cx="9258300" cy="5537200"/>
          </a:xfrm>
          <a:prstGeom prst="rect">
            <a:avLst/>
          </a:prstGeom>
        </p:spPr>
      </p:pic>
    </p:spTree>
    <p:extLst>
      <p:ext uri="{BB962C8B-B14F-4D97-AF65-F5344CB8AC3E}">
        <p14:creationId xmlns:p14="http://schemas.microsoft.com/office/powerpoint/2010/main" xmlns="" val="12081704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888" y="1131957"/>
            <a:ext cx="11347466" cy="4351338"/>
          </a:xfrm>
        </p:spPr>
        <p:txBody>
          <a:bodyPr>
            <a:normAutofit/>
          </a:bodyPr>
          <a:lstStyle/>
          <a:p>
            <a:pPr>
              <a:buFont typeface="Wingdings" charset="2"/>
              <a:buChar char="§"/>
              <a:defRPr/>
            </a:pPr>
            <a:r>
              <a:rPr lang="en-US" altLang="zh-CN" sz="2200" dirty="0">
                <a:cs typeface="Times New Roman" pitchFamily="18" charset="0"/>
              </a:rPr>
              <a:t>Apple Inc. (formerly Apple Computer, Inc.) founded by Steve Jobs, Steve Wozniak and Ronald Wayne (1976)</a:t>
            </a:r>
          </a:p>
          <a:p>
            <a:pPr>
              <a:buFont typeface="Wingdings" charset="2"/>
              <a:buChar char="§"/>
              <a:defRPr/>
            </a:pPr>
            <a:endParaRPr lang="en-US" altLang="zh-CN" sz="2200" dirty="0">
              <a:cs typeface="Times New Roman" pitchFamily="18" charset="0"/>
            </a:endParaRPr>
          </a:p>
          <a:p>
            <a:pPr>
              <a:buFont typeface="Wingdings" charset="2"/>
              <a:buChar char="§"/>
              <a:defRPr/>
            </a:pPr>
            <a:r>
              <a:rPr lang="en-US" altLang="zh-CN" sz="2200" dirty="0">
                <a:solidFill>
                  <a:srgbClr val="000000"/>
                </a:solidFill>
              </a:rPr>
              <a:t>It designs, manufactures, and markets mobile communication and media devices, personal computers, and portable digital music players, and sells a variety of related software, services, peripherals, networking solutions, and third-party digital content and applications</a:t>
            </a:r>
          </a:p>
          <a:p>
            <a:pPr>
              <a:buFont typeface="Wingdings" charset="2"/>
              <a:buChar char="§"/>
              <a:defRPr/>
            </a:pPr>
            <a:endParaRPr lang="en-US" altLang="zh-CN" sz="2200" dirty="0">
              <a:solidFill>
                <a:srgbClr val="000000"/>
              </a:solidFill>
            </a:endParaRPr>
          </a:p>
          <a:p>
            <a:pPr>
              <a:buFont typeface="Wingdings" charset="2"/>
              <a:buChar char="§"/>
              <a:defRPr/>
            </a:pPr>
            <a:r>
              <a:rPr lang="en-US" altLang="zh-CN" sz="2200" dirty="0">
                <a:cs typeface="Times New Roman" pitchFamily="18" charset="0"/>
              </a:rPr>
              <a:t>Products sold worldwide through its online stores, its retail stores, its direct sales force, third-party cellular network carriers, wholesalers, and resellers</a:t>
            </a:r>
          </a:p>
          <a:p>
            <a:pPr>
              <a:buFont typeface="Wingdings" charset="2"/>
              <a:buChar char="§"/>
              <a:defRPr/>
            </a:pPr>
            <a:endParaRPr lang="zh-CN" altLang="zh-CN" sz="2200" dirty="0">
              <a:cs typeface="Times New Roman" pitchFamily="18" charset="0"/>
            </a:endParaRPr>
          </a:p>
          <a:p>
            <a:pPr>
              <a:buFont typeface="Wingdings" charset="2"/>
              <a:buChar char="§"/>
              <a:defRPr/>
            </a:pPr>
            <a:r>
              <a:rPr lang="en-US" altLang="zh-CN" sz="2200" dirty="0">
                <a:cs typeface="Times New Roman" pitchFamily="18" charset="0"/>
              </a:rPr>
              <a:t>Headquartered in Cupertino, California</a:t>
            </a:r>
            <a:endParaRPr lang="zh-CN" altLang="en-US" sz="3200" dirty="0"/>
          </a:p>
          <a:p>
            <a:endParaRPr lang="en-US" dirty="0"/>
          </a:p>
        </p:txBody>
      </p:sp>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300" y="141357"/>
            <a:ext cx="4584700" cy="707886"/>
          </a:xfrm>
          <a:prstGeom prst="rect">
            <a:avLst/>
          </a:prstGeom>
          <a:noFill/>
        </p:spPr>
        <p:txBody>
          <a:bodyPr wrap="square" rtlCol="0">
            <a:spAutoFit/>
          </a:bodyPr>
          <a:lstStyle/>
          <a:p>
            <a:r>
              <a:rPr lang="en-US" sz="4000">
                <a:solidFill>
                  <a:schemeClr val="bg1"/>
                </a:solidFill>
              </a:rPr>
              <a:t>Company Profile</a:t>
            </a:r>
          </a:p>
        </p:txBody>
      </p:sp>
    </p:spTree>
    <p:extLst>
      <p:ext uri="{BB962C8B-B14F-4D97-AF65-F5344CB8AC3E}">
        <p14:creationId xmlns:p14="http://schemas.microsoft.com/office/powerpoint/2010/main" xmlns="" val="22675825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1463" y="1131957"/>
            <a:ext cx="11347466" cy="4351338"/>
          </a:xfrm>
        </p:spPr>
        <p:txBody>
          <a:bodyPr>
            <a:normAutofit fontScale="92500" lnSpcReduction="10000"/>
          </a:bodyPr>
          <a:lstStyle/>
          <a:p>
            <a:pPr>
              <a:lnSpc>
                <a:spcPct val="100000"/>
              </a:lnSpc>
              <a:spcBef>
                <a:spcPts val="0"/>
              </a:spcBef>
              <a:buFont typeface="Wingdings" charset="2"/>
              <a:buChar char="§"/>
            </a:pPr>
            <a:r>
              <a:rPr lang="en-US" sz="2400" dirty="0"/>
              <a:t>Commitment to bringing the best user experience to its customers through its innovative hardware, software and services</a:t>
            </a:r>
          </a:p>
          <a:p>
            <a:pPr>
              <a:lnSpc>
                <a:spcPct val="100000"/>
              </a:lnSpc>
              <a:spcBef>
                <a:spcPts val="0"/>
              </a:spcBef>
              <a:buFont typeface="Wingdings" charset="2"/>
              <a:buChar char="§"/>
            </a:pPr>
            <a:endParaRPr lang="en-US" sz="2400" dirty="0"/>
          </a:p>
          <a:p>
            <a:pPr>
              <a:lnSpc>
                <a:spcPct val="100000"/>
              </a:lnSpc>
              <a:spcBef>
                <a:spcPts val="0"/>
              </a:spcBef>
              <a:buFont typeface="Wingdings" charset="2"/>
              <a:buChar char="§"/>
            </a:pPr>
            <a:r>
              <a:rPr lang="en-US" sz="2400" dirty="0"/>
              <a:t>Unique ability to design and develop its own operating systems, hardware, application software </a:t>
            </a:r>
          </a:p>
          <a:p>
            <a:pPr>
              <a:lnSpc>
                <a:spcPct val="100000"/>
              </a:lnSpc>
              <a:spcBef>
                <a:spcPts val="0"/>
              </a:spcBef>
              <a:buFont typeface="Wingdings" charset="2"/>
              <a:buChar char="§"/>
            </a:pPr>
            <a:endParaRPr lang="en-US" sz="2400" dirty="0"/>
          </a:p>
          <a:p>
            <a:pPr>
              <a:lnSpc>
                <a:spcPct val="100000"/>
              </a:lnSpc>
              <a:spcBef>
                <a:spcPts val="0"/>
              </a:spcBef>
              <a:buFont typeface="Wingdings" charset="2"/>
              <a:buChar char="§"/>
            </a:pPr>
            <a:r>
              <a:rPr lang="en-US" sz="2400" dirty="0"/>
              <a:t>Services to provide its customers products and solutions with innovative design, superior ease-of-use and seamless integration </a:t>
            </a:r>
          </a:p>
          <a:p>
            <a:pPr>
              <a:lnSpc>
                <a:spcPct val="100000"/>
              </a:lnSpc>
              <a:spcBef>
                <a:spcPts val="0"/>
              </a:spcBef>
              <a:buFont typeface="Wingdings" charset="2"/>
              <a:buChar char="§"/>
            </a:pPr>
            <a:endParaRPr lang="en-US" sz="2400" dirty="0"/>
          </a:p>
          <a:p>
            <a:pPr>
              <a:lnSpc>
                <a:spcPct val="100000"/>
              </a:lnSpc>
              <a:spcBef>
                <a:spcPts val="0"/>
              </a:spcBef>
              <a:buFont typeface="Wingdings" charset="2"/>
              <a:buChar char="§"/>
            </a:pPr>
            <a:r>
              <a:rPr lang="en-US" sz="2400" dirty="0"/>
              <a:t>Expand platform for discovery and download of digital content by customers</a:t>
            </a:r>
          </a:p>
          <a:p>
            <a:pPr>
              <a:lnSpc>
                <a:spcPct val="100000"/>
              </a:lnSpc>
              <a:spcBef>
                <a:spcPts val="0"/>
              </a:spcBef>
              <a:buFont typeface="Wingdings" charset="2"/>
              <a:buChar char="§"/>
            </a:pPr>
            <a:endParaRPr lang="en-US" sz="2400" dirty="0"/>
          </a:p>
          <a:p>
            <a:pPr>
              <a:lnSpc>
                <a:spcPct val="100000"/>
              </a:lnSpc>
              <a:spcBef>
                <a:spcPts val="0"/>
              </a:spcBef>
              <a:buFont typeface="Wingdings" charset="2"/>
              <a:buChar char="§"/>
            </a:pPr>
            <a:r>
              <a:rPr lang="en-US" sz="2400" dirty="0"/>
              <a:t>Supporting third-party software and hardware development which can complement their products and services</a:t>
            </a:r>
          </a:p>
          <a:p>
            <a:pPr>
              <a:lnSpc>
                <a:spcPct val="100000"/>
              </a:lnSpc>
              <a:spcBef>
                <a:spcPts val="0"/>
              </a:spcBef>
              <a:buFont typeface="Wingdings" charset="2"/>
              <a:buChar char="§"/>
            </a:pPr>
            <a:endParaRPr lang="en-US" sz="2400" dirty="0"/>
          </a:p>
          <a:p>
            <a:pPr>
              <a:lnSpc>
                <a:spcPct val="100000"/>
              </a:lnSpc>
              <a:spcBef>
                <a:spcPts val="0"/>
              </a:spcBef>
              <a:buFont typeface="Wingdings" charset="2"/>
              <a:buChar char="§"/>
            </a:pPr>
            <a:r>
              <a:rPr lang="en-US" sz="2400" dirty="0"/>
              <a:t>Investment in R&amp;D, marketing, and advertising to encourage the sale of innovative technology </a:t>
            </a:r>
          </a:p>
          <a:p>
            <a:pPr>
              <a:lnSpc>
                <a:spcPct val="100000"/>
              </a:lnSpc>
              <a:spcBef>
                <a:spcPts val="0"/>
              </a:spcBef>
              <a:buFont typeface="Wingdings" charset="2"/>
              <a:buChar char="§"/>
            </a:pPr>
            <a:endParaRPr lang="en-US" dirty="0"/>
          </a:p>
          <a:p>
            <a:pPr marR="0" lvl="0" defTabSz="914400" eaLnBrk="1" fontAlgn="auto" latinLnBrk="0" hangingPunct="1">
              <a:lnSpc>
                <a:spcPct val="100000"/>
              </a:lnSpc>
              <a:spcBef>
                <a:spcPts val="0"/>
              </a:spcBef>
              <a:spcAft>
                <a:spcPts val="0"/>
              </a:spcAft>
              <a:buClrTx/>
              <a:buSzTx/>
              <a:buFont typeface="Wingdings" charset="2"/>
              <a:buChar char="§"/>
              <a:tabLst/>
              <a:defRPr/>
            </a:pPr>
            <a:endParaRPr lang="en-US" dirty="0"/>
          </a:p>
        </p:txBody>
      </p:sp>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xmlns="">
                  <a14:imgLayer r:embed="rId4">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300" y="141357"/>
            <a:ext cx="4584700" cy="707886"/>
          </a:xfrm>
          <a:prstGeom prst="rect">
            <a:avLst/>
          </a:prstGeom>
          <a:noFill/>
        </p:spPr>
        <p:txBody>
          <a:bodyPr wrap="square" rtlCol="0">
            <a:spAutoFit/>
          </a:bodyPr>
          <a:lstStyle/>
          <a:p>
            <a:r>
              <a:rPr lang="en-US" sz="4000">
                <a:solidFill>
                  <a:schemeClr val="bg1"/>
                </a:solidFill>
              </a:rPr>
              <a:t>Business Strategy</a:t>
            </a:r>
          </a:p>
        </p:txBody>
      </p:sp>
      <p:sp>
        <p:nvSpPr>
          <p:cNvPr id="7" name="Footer Placeholder 1"/>
          <p:cNvSpPr>
            <a:spLocks noGrp="1"/>
          </p:cNvSpPr>
          <p:nvPr>
            <p:ph type="ftr" sz="quarter" idx="11"/>
          </p:nvPr>
        </p:nvSpPr>
        <p:spPr>
          <a:xfrm>
            <a:off x="10248405" y="6492875"/>
            <a:ext cx="1943595" cy="365125"/>
          </a:xfrm>
        </p:spPr>
        <p:txBody>
          <a:bodyPr/>
          <a:lstStyle/>
          <a:p>
            <a:r>
              <a:rPr lang="en-US">
                <a:solidFill>
                  <a:schemeClr val="tx1"/>
                </a:solidFill>
              </a:rPr>
              <a:t>Source: Apple 10-K Report</a:t>
            </a:r>
          </a:p>
        </p:txBody>
      </p:sp>
    </p:spTree>
    <p:extLst>
      <p:ext uri="{BB962C8B-B14F-4D97-AF65-F5344CB8AC3E}">
        <p14:creationId xmlns:p14="http://schemas.microsoft.com/office/powerpoint/2010/main" xmlns="" val="148618525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xmlns="">
                  <a14:imgLayer r:embed="rId4">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300" y="141357"/>
            <a:ext cx="4730832" cy="707886"/>
          </a:xfrm>
          <a:prstGeom prst="rect">
            <a:avLst/>
          </a:prstGeom>
          <a:noFill/>
        </p:spPr>
        <p:txBody>
          <a:bodyPr wrap="square" rtlCol="0">
            <a:spAutoFit/>
          </a:bodyPr>
          <a:lstStyle/>
          <a:p>
            <a:r>
              <a:rPr lang="en-US" sz="4000">
                <a:solidFill>
                  <a:schemeClr val="bg1"/>
                </a:solidFill>
              </a:rPr>
              <a:t>Products and Services</a:t>
            </a:r>
          </a:p>
        </p:txBody>
      </p:sp>
      <p:sp>
        <p:nvSpPr>
          <p:cNvPr id="24" name="TextBox 23"/>
          <p:cNvSpPr txBox="1"/>
          <p:nvPr/>
        </p:nvSpPr>
        <p:spPr>
          <a:xfrm>
            <a:off x="300037" y="1270726"/>
            <a:ext cx="10655300" cy="5416868"/>
          </a:xfrm>
          <a:prstGeom prst="rect">
            <a:avLst/>
          </a:prstGeom>
          <a:noFill/>
        </p:spPr>
        <p:txBody>
          <a:bodyPr wrap="square" rtlCol="0">
            <a:spAutoFit/>
          </a:bodyPr>
          <a:lstStyle/>
          <a:p>
            <a:pPr marL="285750" indent="-285750">
              <a:buFont typeface="Wingdings" charset="2"/>
              <a:buChar char="§"/>
            </a:pPr>
            <a:r>
              <a:rPr lang="en-US" sz="2200" dirty="0"/>
              <a:t>iPhone</a:t>
            </a:r>
          </a:p>
          <a:p>
            <a:pPr marL="285750" indent="-285750">
              <a:buFont typeface="Wingdings" charset="2"/>
              <a:buChar char="§"/>
            </a:pPr>
            <a:r>
              <a:rPr lang="en-US" sz="2200" dirty="0"/>
              <a:t>iPad</a:t>
            </a:r>
          </a:p>
          <a:p>
            <a:pPr marL="285750" indent="-285750">
              <a:buFont typeface="Wingdings" charset="2"/>
              <a:buChar char="§"/>
            </a:pPr>
            <a:r>
              <a:rPr lang="en-US" sz="2200" dirty="0"/>
              <a:t>Mac</a:t>
            </a:r>
          </a:p>
          <a:p>
            <a:pPr marL="285750" indent="-285750">
              <a:buFont typeface="Wingdings" charset="2"/>
              <a:buChar char="§"/>
            </a:pPr>
            <a:r>
              <a:rPr lang="en-US" sz="2200" dirty="0"/>
              <a:t>Operating System Software</a:t>
            </a:r>
          </a:p>
          <a:p>
            <a:pPr marL="742950" lvl="1" indent="-285750">
              <a:buFont typeface="Wingdings" charset="2"/>
              <a:buChar char="§"/>
            </a:pPr>
            <a:r>
              <a:rPr lang="en-US" sz="2200" dirty="0"/>
              <a:t>iOS, macOS, watchOS, tvOS</a:t>
            </a:r>
          </a:p>
          <a:p>
            <a:pPr marL="285750" indent="-285750">
              <a:buFont typeface="Wingdings" charset="2"/>
              <a:buChar char="§"/>
            </a:pPr>
            <a:r>
              <a:rPr lang="en-US" sz="2200" dirty="0"/>
              <a:t>Accessories (connectivity supplies, headphones, displays, storage devices, etc.)</a:t>
            </a:r>
          </a:p>
          <a:p>
            <a:pPr marL="285750" indent="-285750">
              <a:buFont typeface="Wingdings" charset="2"/>
              <a:buChar char="§"/>
            </a:pPr>
            <a:r>
              <a:rPr lang="en-US" sz="2200" dirty="0"/>
              <a:t>iPod</a:t>
            </a:r>
          </a:p>
          <a:p>
            <a:pPr marL="285750" indent="-285750">
              <a:buFont typeface="Wingdings" charset="2"/>
              <a:buChar char="§"/>
            </a:pPr>
            <a:r>
              <a:rPr lang="en-US" sz="2200" dirty="0"/>
              <a:t>Apple Watch</a:t>
            </a:r>
          </a:p>
          <a:p>
            <a:pPr marL="285750" indent="-285750">
              <a:buFont typeface="Wingdings" charset="2"/>
              <a:buChar char="§"/>
            </a:pPr>
            <a:r>
              <a:rPr lang="en-US" sz="2200" dirty="0"/>
              <a:t>Apple TV</a:t>
            </a:r>
          </a:p>
          <a:p>
            <a:pPr marL="285750" indent="-285750">
              <a:buFont typeface="Wingdings" charset="2"/>
              <a:buChar char="§"/>
            </a:pPr>
            <a:endParaRPr lang="en-US" sz="2200" dirty="0"/>
          </a:p>
          <a:p>
            <a:pPr marL="285750" indent="-285750">
              <a:buFont typeface="Wingdings" charset="2"/>
              <a:buChar char="§"/>
            </a:pPr>
            <a:r>
              <a:rPr lang="en-US" sz="2200" dirty="0"/>
              <a:t>Internet Services</a:t>
            </a:r>
          </a:p>
          <a:p>
            <a:pPr marL="285750" indent="-285750">
              <a:buFont typeface="Wingdings" charset="2"/>
              <a:buChar char="§"/>
            </a:pPr>
            <a:r>
              <a:rPr lang="en-US" sz="2200" dirty="0"/>
              <a:t>iCloud</a:t>
            </a:r>
          </a:p>
          <a:p>
            <a:pPr marL="285750" indent="-285750">
              <a:buFont typeface="Wingdings" charset="2"/>
              <a:buChar char="§"/>
            </a:pPr>
            <a:r>
              <a:rPr lang="en-US" sz="2200" dirty="0"/>
              <a:t>AppleCare</a:t>
            </a:r>
          </a:p>
          <a:p>
            <a:pPr marL="285750" indent="-285750">
              <a:buFont typeface="Wingdings" charset="2"/>
              <a:buChar char="§"/>
            </a:pPr>
            <a:r>
              <a:rPr lang="en-US" sz="2200" dirty="0"/>
              <a:t>Apple Pay</a:t>
            </a:r>
          </a:p>
          <a:p>
            <a:pPr marL="285750" indent="-285750">
              <a:buFont typeface="Wingdings" charset="2"/>
              <a:buChar char="§"/>
            </a:pPr>
            <a:endParaRPr lang="en-US" sz="2000" dirty="0"/>
          </a:p>
          <a:p>
            <a:pPr marL="742950" lvl="1" indent="-285750">
              <a:buFont typeface="Wingdings" charset="2"/>
              <a:buChar char="§"/>
            </a:pPr>
            <a:endParaRPr lang="en-US" dirty="0"/>
          </a:p>
        </p:txBody>
      </p:sp>
      <p:pic>
        <p:nvPicPr>
          <p:cNvPr id="25" name="Picture 2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9267092" y="3475796"/>
            <a:ext cx="2616200" cy="2750594"/>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658100" y="931793"/>
            <a:ext cx="4225192" cy="2197100"/>
          </a:xfrm>
          <a:prstGeom prst="rect">
            <a:avLst/>
          </a:prstGeom>
        </p:spPr>
      </p:pic>
    </p:spTree>
    <p:extLst>
      <p:ext uri="{BB962C8B-B14F-4D97-AF65-F5344CB8AC3E}">
        <p14:creationId xmlns:p14="http://schemas.microsoft.com/office/powerpoint/2010/main" xmlns="" val="21306212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xmlns="">
                  <a14:imgLayer r:embed="rId4">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300" y="141357"/>
            <a:ext cx="8585200" cy="707886"/>
          </a:xfrm>
          <a:prstGeom prst="rect">
            <a:avLst/>
          </a:prstGeom>
          <a:noFill/>
        </p:spPr>
        <p:txBody>
          <a:bodyPr wrap="square" rtlCol="0">
            <a:spAutoFit/>
          </a:bodyPr>
          <a:lstStyle/>
          <a:p>
            <a:r>
              <a:rPr lang="en-US" sz="4000">
                <a:solidFill>
                  <a:schemeClr val="bg1"/>
                </a:solidFill>
              </a:rPr>
              <a:t>Products: iPhone and iPad</a:t>
            </a:r>
          </a:p>
        </p:txBody>
      </p:sp>
      <p:pic>
        <p:nvPicPr>
          <p:cNvPr id="10" name="Picture 9"/>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8766" y="4026564"/>
            <a:ext cx="3037794" cy="243773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68586" y="916084"/>
            <a:ext cx="4015828" cy="3070696"/>
          </a:xfrm>
          <a:prstGeom prst="rect">
            <a:avLst/>
          </a:prstGeom>
        </p:spPr>
      </p:pic>
      <p:sp>
        <p:nvSpPr>
          <p:cNvPr id="2" name="TextBox 1"/>
          <p:cNvSpPr txBox="1"/>
          <p:nvPr/>
        </p:nvSpPr>
        <p:spPr>
          <a:xfrm>
            <a:off x="2684953" y="1176614"/>
            <a:ext cx="9507047" cy="2554545"/>
          </a:xfrm>
          <a:prstGeom prst="rect">
            <a:avLst/>
          </a:prstGeom>
          <a:noFill/>
        </p:spPr>
        <p:txBody>
          <a:bodyPr wrap="square" rtlCol="0">
            <a:spAutoFit/>
          </a:bodyPr>
          <a:lstStyle/>
          <a:p>
            <a:pPr marL="285750" indent="-285750">
              <a:buFont typeface="Wingdings" charset="2"/>
              <a:buChar char="§"/>
            </a:pPr>
            <a:r>
              <a:rPr lang="en-US" sz="2000"/>
              <a:t>Smartphone with a user interface built around the device’s multi-touch screen including a virtual keyboard</a:t>
            </a:r>
          </a:p>
          <a:p>
            <a:pPr marL="285750" indent="-285750">
              <a:buFont typeface="Wingdings" charset="2"/>
              <a:buChar char="§"/>
            </a:pPr>
            <a:r>
              <a:rPr lang="en-US" sz="2000"/>
              <a:t>Shoot video, take pictures, download apps, play music, send/receive text messages and e-mail</a:t>
            </a:r>
          </a:p>
          <a:p>
            <a:pPr marL="285750" indent="-285750">
              <a:buFont typeface="Wingdings" charset="2"/>
              <a:buChar char="§"/>
            </a:pPr>
            <a:r>
              <a:rPr lang="en-US" sz="2000"/>
              <a:t>Originally released in 2007 </a:t>
            </a:r>
          </a:p>
          <a:p>
            <a:pPr marL="285750" indent="-285750">
              <a:buFont typeface="Wingdings" charset="2"/>
              <a:buChar char="§"/>
            </a:pPr>
            <a:r>
              <a:rPr lang="en-US" sz="2000"/>
              <a:t>The current models are the 7 and 7 Plus, which are first iPhones without the 3.5mm headphone jack (mixed reception) </a:t>
            </a:r>
          </a:p>
          <a:p>
            <a:pPr marL="285750" indent="-285750">
              <a:buFont typeface="Wingdings" charset="2"/>
              <a:buChar char="§"/>
            </a:pPr>
            <a:r>
              <a:rPr lang="en-US" sz="2000"/>
              <a:t>Largest market share in the US </a:t>
            </a:r>
          </a:p>
        </p:txBody>
      </p:sp>
      <p:sp>
        <p:nvSpPr>
          <p:cNvPr id="3" name="TextBox 2"/>
          <p:cNvSpPr txBox="1"/>
          <p:nvPr/>
        </p:nvSpPr>
        <p:spPr>
          <a:xfrm>
            <a:off x="2684953" y="3921993"/>
            <a:ext cx="9092672" cy="1323439"/>
          </a:xfrm>
          <a:prstGeom prst="rect">
            <a:avLst/>
          </a:prstGeom>
          <a:noFill/>
        </p:spPr>
        <p:txBody>
          <a:bodyPr wrap="square" rtlCol="0">
            <a:spAutoFit/>
          </a:bodyPr>
          <a:lstStyle/>
          <a:p>
            <a:pPr marL="285750" indent="-285750">
              <a:buFont typeface="Wingdings" charset="2"/>
              <a:buChar char="§"/>
            </a:pPr>
            <a:r>
              <a:rPr lang="en-US" sz="2000"/>
              <a:t>Line of tablet computers, with user interface and capabilities similar to the iPhone</a:t>
            </a:r>
          </a:p>
          <a:p>
            <a:pPr marL="285750" indent="-285750">
              <a:buFont typeface="Wingdings" charset="2"/>
              <a:buChar char="§"/>
            </a:pPr>
            <a:r>
              <a:rPr lang="en-US" sz="2000"/>
              <a:t>Series: iPad Mini, iPad Air, iPad Pro, iPad</a:t>
            </a:r>
          </a:p>
          <a:p>
            <a:pPr marL="285750" indent="-285750">
              <a:buFont typeface="Wingdings" charset="2"/>
              <a:buChar char="§"/>
            </a:pPr>
            <a:r>
              <a:rPr lang="en-US" sz="2000"/>
              <a:t>Most recent releases are 9.7” Pro and Mini 4</a:t>
            </a:r>
          </a:p>
          <a:p>
            <a:pPr marL="285750" indent="-285750">
              <a:buFont typeface="Wingdings" charset="2"/>
              <a:buChar char="§"/>
            </a:pPr>
            <a:r>
              <a:rPr lang="en-US" sz="2000"/>
              <a:t>Includes Siri and Touch ID</a:t>
            </a:r>
          </a:p>
        </p:txBody>
      </p:sp>
    </p:spTree>
    <p:extLst>
      <p:ext uri="{BB962C8B-B14F-4D97-AF65-F5344CB8AC3E}">
        <p14:creationId xmlns:p14="http://schemas.microsoft.com/office/powerpoint/2010/main" xmlns="" val="173552189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300" y="141357"/>
            <a:ext cx="10883900" cy="707886"/>
          </a:xfrm>
          <a:prstGeom prst="rect">
            <a:avLst/>
          </a:prstGeom>
          <a:noFill/>
        </p:spPr>
        <p:txBody>
          <a:bodyPr wrap="square" rtlCol="0">
            <a:spAutoFit/>
          </a:bodyPr>
          <a:lstStyle/>
          <a:p>
            <a:r>
              <a:rPr lang="en-US" sz="4000">
                <a:solidFill>
                  <a:schemeClr val="bg1"/>
                </a:solidFill>
              </a:rPr>
              <a:t>Products: Mac  </a:t>
            </a:r>
          </a:p>
        </p:txBody>
      </p:sp>
      <p:pic>
        <p:nvPicPr>
          <p:cNvPr id="7" name="Pictur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500813" y="1400175"/>
            <a:ext cx="4256769" cy="2562226"/>
          </a:xfrm>
          <a:prstGeom prst="rect">
            <a:avLst/>
          </a:prstGeom>
        </p:spPr>
      </p:pic>
      <p:sp>
        <p:nvSpPr>
          <p:cNvPr id="2" name="TextBox 1"/>
          <p:cNvSpPr txBox="1"/>
          <p:nvPr/>
        </p:nvSpPr>
        <p:spPr>
          <a:xfrm>
            <a:off x="256674" y="1267326"/>
            <a:ext cx="5967663" cy="4524315"/>
          </a:xfrm>
          <a:prstGeom prst="rect">
            <a:avLst/>
          </a:prstGeom>
          <a:noFill/>
        </p:spPr>
        <p:txBody>
          <a:bodyPr wrap="square" rtlCol="0">
            <a:spAutoFit/>
          </a:bodyPr>
          <a:lstStyle/>
          <a:p>
            <a:pPr marL="285750" indent="-285750">
              <a:buFont typeface="Wingdings" charset="2"/>
              <a:buChar char="§"/>
            </a:pPr>
            <a:r>
              <a:rPr lang="en-US" sz="2400"/>
              <a:t>Line of notebook and desktop computers based on the MacOS operating system</a:t>
            </a:r>
          </a:p>
          <a:p>
            <a:pPr marL="285750" indent="-285750">
              <a:buFont typeface="Wingdings" charset="2"/>
              <a:buChar char="§"/>
            </a:pPr>
            <a:endParaRPr lang="en-US" sz="2400"/>
          </a:p>
          <a:p>
            <a:pPr marL="285750" indent="-285750">
              <a:buFont typeface="Wingdings" charset="2"/>
              <a:buChar char="§"/>
            </a:pPr>
            <a:r>
              <a:rPr lang="en-US" sz="2400"/>
              <a:t>MacBook lineup consists of the Air, Pro, and the latest 12” display MacBook (2015-)</a:t>
            </a:r>
          </a:p>
          <a:p>
            <a:pPr marL="285750" indent="-285750">
              <a:buFont typeface="Wingdings" charset="2"/>
              <a:buChar char="§"/>
            </a:pPr>
            <a:endParaRPr lang="en-US" sz="2400"/>
          </a:p>
          <a:p>
            <a:pPr marL="285750" indent="-285750">
              <a:buFont typeface="Wingdings" charset="2"/>
              <a:buChar char="§"/>
            </a:pPr>
            <a:r>
              <a:rPr lang="en-US" sz="2400"/>
              <a:t>Current desktop models include the 21.5” iMac with 4K Retina display, 27” with 5K Retina Display </a:t>
            </a:r>
          </a:p>
          <a:p>
            <a:pPr marL="285750" indent="-285750">
              <a:buFont typeface="Wingdings" charset="2"/>
              <a:buChar char="§"/>
            </a:pPr>
            <a:endParaRPr lang="en-US" sz="2400"/>
          </a:p>
          <a:p>
            <a:pPr marL="285750" indent="-285750">
              <a:buFont typeface="Wingdings" charset="2"/>
              <a:buChar char="§"/>
            </a:pPr>
            <a:r>
              <a:rPr lang="en-US" sz="2400"/>
              <a:t>Long battery life, fast storage, beautiful display, thin and lightweight </a:t>
            </a:r>
          </a:p>
        </p:txBody>
      </p:sp>
      <p:pic>
        <p:nvPicPr>
          <p:cNvPr id="8" name="Content Placeholder 6"/>
          <p:cNvPicPr>
            <a:picLocks noGrp="1" noChangeAspect="1"/>
          </p:cNvPicPr>
          <p:nvPr>
            <p:ph idx="1"/>
          </p:nvPr>
        </p:nvPicPr>
        <p:blipFill>
          <a:blip r:embed="rId5">
            <a:extLst>
              <a:ext uri="{28A0092B-C50C-407E-A947-70E740481C1C}">
                <a14:useLocalDpi xmlns:a14="http://schemas.microsoft.com/office/drawing/2010/main" xmlns="" val="0"/>
              </a:ext>
            </a:extLst>
          </a:blip>
          <a:stretch>
            <a:fillRect/>
          </a:stretch>
        </p:blipFill>
        <p:spPr>
          <a:xfrm>
            <a:off x="7320422" y="4298366"/>
            <a:ext cx="2922144" cy="2383171"/>
          </a:xfrm>
        </p:spPr>
      </p:pic>
    </p:spTree>
    <p:extLst>
      <p:ext uri="{BB962C8B-B14F-4D97-AF65-F5344CB8AC3E}">
        <p14:creationId xmlns:p14="http://schemas.microsoft.com/office/powerpoint/2010/main" xmlns="" val="179357890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349266" y="755650"/>
            <a:ext cx="4853517" cy="3640138"/>
          </a:xfrm>
        </p:spPr>
      </p:pic>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4">
            <a:extLst>
              <a:ext uri="{BEBA8EAE-BF5A-486C-A8C5-ECC9F3942E4B}">
                <a14:imgProps xmlns:a14="http://schemas.microsoft.com/office/drawing/2010/main" xmlns="">
                  <a14:imgLayer r:embed="rId5">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300" y="141357"/>
            <a:ext cx="10883900" cy="707886"/>
          </a:xfrm>
          <a:prstGeom prst="rect">
            <a:avLst/>
          </a:prstGeom>
          <a:noFill/>
        </p:spPr>
        <p:txBody>
          <a:bodyPr wrap="square" rtlCol="0">
            <a:spAutoFit/>
          </a:bodyPr>
          <a:lstStyle/>
          <a:p>
            <a:r>
              <a:rPr lang="en-US" sz="4000">
                <a:solidFill>
                  <a:schemeClr val="bg1"/>
                </a:solidFill>
              </a:rPr>
              <a:t>Services: iCloud  </a:t>
            </a:r>
          </a:p>
        </p:txBody>
      </p:sp>
      <p:sp>
        <p:nvSpPr>
          <p:cNvPr id="2" name="TextBox 1"/>
          <p:cNvSpPr txBox="1"/>
          <p:nvPr/>
        </p:nvSpPr>
        <p:spPr>
          <a:xfrm>
            <a:off x="4026568" y="1363579"/>
            <a:ext cx="7684169" cy="4893647"/>
          </a:xfrm>
          <a:prstGeom prst="rect">
            <a:avLst/>
          </a:prstGeom>
          <a:noFill/>
        </p:spPr>
        <p:txBody>
          <a:bodyPr wrap="square" rtlCol="0">
            <a:spAutoFit/>
          </a:bodyPr>
          <a:lstStyle/>
          <a:p>
            <a:pPr marL="285750" indent="-285750">
              <a:buFont typeface="Wingdings" charset="2"/>
              <a:buChar char="§"/>
            </a:pPr>
            <a:r>
              <a:rPr lang="en-US" sz="2400"/>
              <a:t>Apple’s cloud storage service which stores music, photos, contacts, calendars, mail, documents and more</a:t>
            </a:r>
          </a:p>
          <a:p>
            <a:pPr marL="285750" indent="-285750">
              <a:buFont typeface="Wingdings" charset="2"/>
              <a:buChar char="§"/>
            </a:pPr>
            <a:endParaRPr lang="en-US" sz="2400"/>
          </a:p>
          <a:p>
            <a:pPr marL="285750" indent="-285750">
              <a:buFont typeface="Wingdings" charset="2"/>
              <a:buChar char="§"/>
            </a:pPr>
            <a:r>
              <a:rPr lang="en-US" sz="2400"/>
              <a:t>Works across devices (iPhone, Mac, even Windows personal computers)</a:t>
            </a:r>
          </a:p>
          <a:p>
            <a:pPr marL="285750" indent="-285750">
              <a:buFont typeface="Wingdings" charset="2"/>
              <a:buChar char="§"/>
            </a:pPr>
            <a:endParaRPr lang="en-US" sz="2400"/>
          </a:p>
          <a:p>
            <a:pPr marL="285750" indent="-285750">
              <a:buFont typeface="Wingdings" charset="2"/>
              <a:buChar char="§"/>
            </a:pPr>
            <a:r>
              <a:rPr lang="en-US" sz="2400"/>
              <a:t>Includes the iCloud Drive, Find My iPhone, Notes, iCloud KeyChain</a:t>
            </a:r>
          </a:p>
          <a:p>
            <a:pPr marL="285750" indent="-285750">
              <a:buFont typeface="Wingdings" charset="2"/>
              <a:buChar char="§"/>
            </a:pPr>
            <a:endParaRPr lang="en-US" sz="2400"/>
          </a:p>
          <a:p>
            <a:pPr marL="285750" indent="-285750">
              <a:buFont typeface="Wingdings" charset="2"/>
              <a:buChar char="§"/>
            </a:pPr>
            <a:r>
              <a:rPr lang="en-US" sz="2400"/>
              <a:t>Provides means to back-up important personal data directly (wirelessly)</a:t>
            </a:r>
          </a:p>
          <a:p>
            <a:pPr marL="285750" indent="-285750">
              <a:buFont typeface="Wingdings" charset="2"/>
              <a:buChar char="§"/>
            </a:pPr>
            <a:endParaRPr lang="en-US" sz="2400"/>
          </a:p>
          <a:p>
            <a:pPr marL="285750" indent="-285750">
              <a:buFont typeface="Wingdings" charset="2"/>
              <a:buChar char="§"/>
            </a:pPr>
            <a:r>
              <a:rPr lang="en-US" sz="2400"/>
              <a:t>5GB of free storage space </a:t>
            </a:r>
          </a:p>
        </p:txBody>
      </p:sp>
    </p:spTree>
    <p:extLst>
      <p:ext uri="{BB962C8B-B14F-4D97-AF65-F5344CB8AC3E}">
        <p14:creationId xmlns:p14="http://schemas.microsoft.com/office/powerpoint/2010/main" xmlns="" val="191642364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300" y="141357"/>
            <a:ext cx="10883900" cy="707886"/>
          </a:xfrm>
          <a:prstGeom prst="rect">
            <a:avLst/>
          </a:prstGeom>
          <a:noFill/>
        </p:spPr>
        <p:txBody>
          <a:bodyPr wrap="square" rtlCol="0">
            <a:spAutoFit/>
          </a:bodyPr>
          <a:lstStyle/>
          <a:p>
            <a:r>
              <a:rPr lang="en-US" sz="4000">
                <a:solidFill>
                  <a:schemeClr val="bg1"/>
                </a:solidFill>
              </a:rPr>
              <a:t>Services: Apple Pay </a:t>
            </a:r>
          </a:p>
        </p:txBody>
      </p:sp>
      <p:pic>
        <p:nvPicPr>
          <p:cNvPr id="9" name="Picture 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745260" y="1144587"/>
            <a:ext cx="2716506" cy="3670301"/>
          </a:xfrm>
          <a:prstGeom prst="rect">
            <a:avLst/>
          </a:prstGeom>
        </p:spPr>
      </p:pic>
      <p:sp>
        <p:nvSpPr>
          <p:cNvPr id="2" name="TextBox 1"/>
          <p:cNvSpPr txBox="1"/>
          <p:nvPr/>
        </p:nvSpPr>
        <p:spPr>
          <a:xfrm>
            <a:off x="304800" y="1144587"/>
            <a:ext cx="7972926" cy="4154984"/>
          </a:xfrm>
          <a:prstGeom prst="rect">
            <a:avLst/>
          </a:prstGeom>
          <a:noFill/>
        </p:spPr>
        <p:txBody>
          <a:bodyPr wrap="square" rtlCol="0">
            <a:spAutoFit/>
          </a:bodyPr>
          <a:lstStyle/>
          <a:p>
            <a:pPr marL="285750" indent="-285750">
              <a:buFont typeface="Wingdings" charset="2"/>
              <a:buChar char="§"/>
            </a:pPr>
            <a:r>
              <a:rPr lang="en-US" sz="2400"/>
              <a:t>Mobile payment service available in certain countries </a:t>
            </a:r>
          </a:p>
          <a:p>
            <a:pPr marL="285750" indent="-285750">
              <a:buFont typeface="Wingdings" charset="2"/>
              <a:buChar char="§"/>
            </a:pPr>
            <a:endParaRPr lang="en-US" sz="2400"/>
          </a:p>
          <a:p>
            <a:pPr marL="285750" indent="-285750">
              <a:buFont typeface="Wingdings" charset="2"/>
              <a:buChar char="§"/>
            </a:pPr>
            <a:r>
              <a:rPr lang="en-US" sz="2400"/>
              <a:t>Offers an easy, secure, fast and private way to pay </a:t>
            </a:r>
          </a:p>
          <a:p>
            <a:pPr marL="285750" indent="-285750">
              <a:buFont typeface="Wingdings" charset="2"/>
              <a:buChar char="§"/>
            </a:pPr>
            <a:endParaRPr lang="en-US" sz="2400"/>
          </a:p>
          <a:p>
            <a:pPr marL="285750" indent="-285750">
              <a:buFont typeface="Wingdings" charset="2"/>
              <a:buChar char="§"/>
            </a:pPr>
            <a:r>
              <a:rPr lang="en-US" sz="2400"/>
              <a:t>Digitalizes and can replace credit or debit cards with the chip and pin or magnetic stripe</a:t>
            </a:r>
          </a:p>
          <a:p>
            <a:pPr marL="285750" indent="-285750">
              <a:buFont typeface="Wingdings" charset="2"/>
              <a:buChar char="§"/>
            </a:pPr>
            <a:endParaRPr lang="en-US" sz="2400"/>
          </a:p>
          <a:p>
            <a:pPr marL="285750" indent="-285750">
              <a:buFont typeface="Wingdings" charset="2"/>
              <a:buChar char="§"/>
            </a:pPr>
            <a:r>
              <a:rPr lang="en-US" sz="2400"/>
              <a:t>Wireless communication with point of sale by using near field communication antenna, secure element (a chip that stores encrypted private information), Touch ID and Wallet </a:t>
            </a:r>
          </a:p>
          <a:p>
            <a:pPr marL="285750" indent="-285750">
              <a:buFont typeface="Wingdings" charset="2"/>
              <a:buChar char="§"/>
            </a:pPr>
            <a:endParaRPr lang="en-US" sz="2400"/>
          </a:p>
        </p:txBody>
      </p:sp>
    </p:spTree>
    <p:extLst>
      <p:ext uri="{BB962C8B-B14F-4D97-AF65-F5344CB8AC3E}">
        <p14:creationId xmlns:p14="http://schemas.microsoft.com/office/powerpoint/2010/main" xmlns="" val="13725310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300" y="141357"/>
            <a:ext cx="10758488" cy="646331"/>
          </a:xfrm>
          <a:prstGeom prst="rect">
            <a:avLst/>
          </a:prstGeom>
          <a:noFill/>
        </p:spPr>
        <p:txBody>
          <a:bodyPr wrap="square" rtlCol="0">
            <a:spAutoFit/>
          </a:bodyPr>
          <a:lstStyle/>
          <a:p>
            <a:r>
              <a:rPr lang="en-US" sz="3600">
                <a:solidFill>
                  <a:schemeClr val="bg1"/>
                </a:solidFill>
              </a:rPr>
              <a:t>Internet Services: App Store, iBooks, Apple Music, iTunes  </a:t>
            </a:r>
          </a:p>
        </p:txBody>
      </p:sp>
      <p:pic>
        <p:nvPicPr>
          <p:cNvPr id="8" name="Picture 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567612" y="1790937"/>
            <a:ext cx="1574800" cy="15748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794500" y="4280375"/>
            <a:ext cx="3121025" cy="1960004"/>
          </a:xfrm>
          <a:prstGeom prst="rect">
            <a:avLst/>
          </a:prstGeom>
        </p:spPr>
      </p:pic>
      <p:sp>
        <p:nvSpPr>
          <p:cNvPr id="7" name="TextBox 6"/>
          <p:cNvSpPr txBox="1"/>
          <p:nvPr/>
        </p:nvSpPr>
        <p:spPr>
          <a:xfrm>
            <a:off x="114300" y="1090863"/>
            <a:ext cx="8163426" cy="4401205"/>
          </a:xfrm>
          <a:prstGeom prst="rect">
            <a:avLst/>
          </a:prstGeom>
          <a:noFill/>
        </p:spPr>
        <p:txBody>
          <a:bodyPr wrap="square" rtlCol="0">
            <a:spAutoFit/>
          </a:bodyPr>
          <a:lstStyle/>
          <a:p>
            <a:pPr marL="285750" indent="-285750">
              <a:buFont typeface="Wingdings" charset="2"/>
              <a:buChar char="§"/>
            </a:pPr>
            <a:r>
              <a:rPr lang="en-US" sz="2000" dirty="0"/>
              <a:t>iTunes store allows to purchase, rent, and download music, TV shows and podcasts to be played on the iTunes player  </a:t>
            </a:r>
          </a:p>
          <a:p>
            <a:pPr marL="285750" indent="-285750">
              <a:buFont typeface="Wingdings" charset="2"/>
              <a:buChar char="§"/>
            </a:pPr>
            <a:endParaRPr lang="en-US" sz="2000" dirty="0"/>
          </a:p>
          <a:p>
            <a:pPr marL="285750" indent="-285750">
              <a:buFont typeface="Wingdings" charset="2"/>
              <a:buChar char="§"/>
            </a:pPr>
            <a:r>
              <a:rPr lang="en-US" sz="2000" dirty="0"/>
              <a:t>App Store allows customers to download and purchase applications for their iOS devices, as well as discover in-app content</a:t>
            </a:r>
          </a:p>
          <a:p>
            <a:pPr marL="285750" indent="-285750">
              <a:buFont typeface="Wingdings" charset="2"/>
              <a:buChar char="§"/>
            </a:pPr>
            <a:endParaRPr lang="en-US" sz="2000" dirty="0"/>
          </a:p>
          <a:p>
            <a:pPr marL="285750" indent="-285750">
              <a:buFont typeface="Wingdings" charset="2"/>
              <a:buChar char="§"/>
            </a:pPr>
            <a:r>
              <a:rPr lang="en-US" sz="2000" dirty="0"/>
              <a:t>iBooks features e-books from major and independent publishers for customers to purchase and read across iOS devices and Mac </a:t>
            </a:r>
          </a:p>
          <a:p>
            <a:pPr marL="285750" indent="-285750">
              <a:buFont typeface="Wingdings" charset="2"/>
              <a:buChar char="§"/>
            </a:pPr>
            <a:endParaRPr lang="en-US" sz="2000" dirty="0"/>
          </a:p>
          <a:p>
            <a:pPr marL="285750" indent="-285750">
              <a:buFont typeface="Wingdings" charset="2"/>
              <a:buChar char="§"/>
            </a:pPr>
            <a:r>
              <a:rPr lang="en-US" sz="2000" dirty="0"/>
              <a:t>Apple Music is the music streaming service, which offers curated playlists and on-demand radio stations and an </a:t>
            </a:r>
            <a:r>
              <a:rPr lang="en-CA" sz="2000" dirty="0"/>
              <a:t>un</a:t>
            </a:r>
            <a:r>
              <a:rPr lang="en-US" sz="2000" dirty="0"/>
              <a:t>limited music library for download and offline listening. The customer pays a monthly subscription fee for an individual, student or family plan. </a:t>
            </a:r>
          </a:p>
          <a:p>
            <a:pPr marL="285750" indent="-285750">
              <a:buFont typeface="Wingdings" charset="2"/>
              <a:buChar char="§"/>
            </a:pPr>
            <a:r>
              <a:rPr lang="en-US" sz="2000" dirty="0" smtClean="0"/>
              <a:t>Competing against </a:t>
            </a:r>
            <a:r>
              <a:rPr lang="en-US" sz="2000" dirty="0"/>
              <a:t>Spotify and Tidal </a:t>
            </a:r>
            <a:endParaRPr lang="en-US" dirty="0"/>
          </a:p>
        </p:txBody>
      </p:sp>
    </p:spTree>
    <p:extLst>
      <p:ext uri="{BB962C8B-B14F-4D97-AF65-F5344CB8AC3E}">
        <p14:creationId xmlns:p14="http://schemas.microsoft.com/office/powerpoint/2010/main" xmlns="" val="200728643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15963" y="1038225"/>
            <a:ext cx="9918700" cy="5397500"/>
          </a:xfrm>
          <a:prstGeom prst="rect">
            <a:avLst/>
          </a:prstGeom>
        </p:spPr>
      </p:pic>
      <p:sp>
        <p:nvSpPr>
          <p:cNvPr id="6" name="Rectangle 5"/>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7" name="Picture 6"/>
          <p:cNvPicPr>
            <a:picLocks noChangeAspect="1"/>
          </p:cNvPicPr>
          <p:nvPr/>
        </p:nvPicPr>
        <p:blipFill>
          <a:blip r:embed="rId4">
            <a:extLst>
              <a:ext uri="{BEBA8EAE-BF5A-486C-A8C5-ECC9F3942E4B}">
                <a14:imgProps xmlns:a14="http://schemas.microsoft.com/office/drawing/2010/main" xmlns="">
                  <a14:imgLayer r:embed="rId5">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8" name="TextBox 7"/>
          <p:cNvSpPr txBox="1"/>
          <p:nvPr/>
        </p:nvSpPr>
        <p:spPr>
          <a:xfrm>
            <a:off x="114299" y="141357"/>
            <a:ext cx="11055271" cy="707886"/>
          </a:xfrm>
          <a:prstGeom prst="rect">
            <a:avLst/>
          </a:prstGeom>
          <a:noFill/>
        </p:spPr>
        <p:txBody>
          <a:bodyPr wrap="square" rtlCol="0">
            <a:spAutoFit/>
          </a:bodyPr>
          <a:lstStyle/>
          <a:p>
            <a:r>
              <a:rPr lang="en-US" sz="4000">
                <a:solidFill>
                  <a:schemeClr val="bg1"/>
                </a:solidFill>
              </a:rPr>
              <a:t>Net Sales (Segments and Products)</a:t>
            </a:r>
          </a:p>
        </p:txBody>
      </p:sp>
    </p:spTree>
    <p:extLst>
      <p:ext uri="{BB962C8B-B14F-4D97-AF65-F5344CB8AC3E}">
        <p14:creationId xmlns:p14="http://schemas.microsoft.com/office/powerpoint/2010/main" xmlns="" val="12207985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6" name="TextBox 5"/>
          <p:cNvSpPr txBox="1"/>
          <p:nvPr/>
        </p:nvSpPr>
        <p:spPr>
          <a:xfrm>
            <a:off x="114299" y="141357"/>
            <a:ext cx="7300913" cy="707886"/>
          </a:xfrm>
          <a:prstGeom prst="rect">
            <a:avLst/>
          </a:prstGeom>
          <a:noFill/>
        </p:spPr>
        <p:txBody>
          <a:bodyPr wrap="square" rtlCol="0">
            <a:spAutoFit/>
          </a:bodyPr>
          <a:lstStyle/>
          <a:p>
            <a:r>
              <a:rPr lang="en-US" sz="4000">
                <a:solidFill>
                  <a:schemeClr val="bg1"/>
                </a:solidFill>
              </a:rPr>
              <a:t>Gadget Industry Overview: Trend</a:t>
            </a:r>
          </a:p>
        </p:txBody>
      </p:sp>
      <p:sp>
        <p:nvSpPr>
          <p:cNvPr id="8" name="Content Placeholder 2"/>
          <p:cNvSpPr>
            <a:spLocks noGrp="1"/>
          </p:cNvSpPr>
          <p:nvPr>
            <p:ph idx="1"/>
          </p:nvPr>
        </p:nvSpPr>
        <p:spPr>
          <a:xfrm>
            <a:off x="838200" y="1276985"/>
            <a:ext cx="10515600" cy="4351338"/>
          </a:xfrm>
        </p:spPr>
        <p:txBody>
          <a:bodyPr>
            <a:normAutofit fontScale="92500" lnSpcReduction="10000"/>
          </a:bodyPr>
          <a:lstStyle/>
          <a:p>
            <a:pPr marL="0" indent="0">
              <a:buNone/>
            </a:pPr>
            <a:r>
              <a:rPr lang="en-US" i="1" dirty="0"/>
              <a:t>Convergence</a:t>
            </a:r>
          </a:p>
          <a:p>
            <a:pPr>
              <a:buFont typeface="Wingdings" charset="2"/>
              <a:buChar char="§"/>
            </a:pPr>
            <a:r>
              <a:rPr lang="en-US" dirty="0"/>
              <a:t>Players in the consumer electronics, computer hardware, and telecom sectors are increasingly finding themselves competing head-to-head</a:t>
            </a:r>
          </a:p>
          <a:p>
            <a:pPr>
              <a:buFont typeface="Wingdings" charset="2"/>
              <a:buChar char="§"/>
            </a:pPr>
            <a:r>
              <a:rPr lang="en-US" dirty="0"/>
              <a:t>Turmoil, in the form of mergers and acquisitions and fluctuations in profitability, is likely to result in each of these industries as time passes</a:t>
            </a:r>
          </a:p>
          <a:p>
            <a:pPr marL="0" indent="0">
              <a:buNone/>
            </a:pPr>
            <a:endParaRPr lang="en-US" dirty="0"/>
          </a:p>
          <a:p>
            <a:pPr marL="0" indent="0">
              <a:buNone/>
            </a:pPr>
            <a:r>
              <a:rPr lang="en-US" i="1" dirty="0"/>
              <a:t>Falling price</a:t>
            </a:r>
          </a:p>
          <a:p>
            <a:pPr>
              <a:buFont typeface="Wingdings" charset="2"/>
              <a:buChar char="§"/>
            </a:pPr>
            <a:r>
              <a:rPr lang="en-US" dirty="0"/>
              <a:t>Technology improves all the time</a:t>
            </a:r>
          </a:p>
          <a:p>
            <a:pPr>
              <a:buFont typeface="Wingdings" charset="2"/>
              <a:buChar char="§"/>
            </a:pPr>
            <a:r>
              <a:rPr lang="en-US" dirty="0"/>
              <a:t>Products go by fast</a:t>
            </a:r>
          </a:p>
          <a:p>
            <a:pPr>
              <a:buFont typeface="Wingdings" charset="2"/>
              <a:buChar char="§"/>
            </a:pPr>
            <a:r>
              <a:rPr lang="en-US" dirty="0"/>
              <a:t>Only cutting-edge products cost more for developers and consumers</a:t>
            </a:r>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5500688"/>
            <a:ext cx="1357312" cy="135731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483435" y="3029441"/>
            <a:ext cx="2135909" cy="2135909"/>
          </a:xfrm>
          <a:prstGeom prst="rect">
            <a:avLst/>
          </a:prstGeom>
        </p:spPr>
      </p:pic>
    </p:spTree>
    <p:extLst>
      <p:ext uri="{BB962C8B-B14F-4D97-AF65-F5344CB8AC3E}">
        <p14:creationId xmlns:p14="http://schemas.microsoft.com/office/powerpoint/2010/main" xmlns="" val="1641507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xmlns="">
                  <a14:imgLayer r:embed="rId4">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7" name="TextBox 6"/>
          <p:cNvSpPr txBox="1"/>
          <p:nvPr/>
        </p:nvSpPr>
        <p:spPr>
          <a:xfrm>
            <a:off x="114299" y="141357"/>
            <a:ext cx="6228628" cy="707886"/>
          </a:xfrm>
          <a:prstGeom prst="rect">
            <a:avLst/>
          </a:prstGeom>
          <a:noFill/>
        </p:spPr>
        <p:txBody>
          <a:bodyPr wrap="square" rtlCol="0">
            <a:spAutoFit/>
          </a:bodyPr>
          <a:lstStyle/>
          <a:p>
            <a:r>
              <a:rPr lang="en-US" sz="4000">
                <a:solidFill>
                  <a:schemeClr val="bg1"/>
                </a:solidFill>
              </a:rPr>
              <a:t>Q1 2017 - Product Summary </a:t>
            </a:r>
          </a:p>
        </p:txBody>
      </p:sp>
      <p:pic>
        <p:nvPicPr>
          <p:cNvPr id="10" name="Picture 9"/>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14299" y="1743780"/>
            <a:ext cx="11453152" cy="2522930"/>
          </a:xfrm>
          <a:prstGeom prst="rect">
            <a:avLst/>
          </a:prstGeom>
        </p:spPr>
      </p:pic>
      <p:sp>
        <p:nvSpPr>
          <p:cNvPr id="11" name="Footer Placeholder 1"/>
          <p:cNvSpPr>
            <a:spLocks noGrp="1"/>
          </p:cNvSpPr>
          <p:nvPr>
            <p:ph type="ftr" sz="quarter" idx="11"/>
          </p:nvPr>
        </p:nvSpPr>
        <p:spPr>
          <a:xfrm>
            <a:off x="11049000" y="6492875"/>
            <a:ext cx="1143000" cy="365125"/>
          </a:xfrm>
        </p:spPr>
        <p:txBody>
          <a:bodyPr/>
          <a:lstStyle/>
          <a:p>
            <a:r>
              <a:rPr lang="en-US">
                <a:solidFill>
                  <a:schemeClr val="tx1"/>
                </a:solidFill>
              </a:rPr>
              <a:t>Source: Apple</a:t>
            </a:r>
          </a:p>
        </p:txBody>
      </p:sp>
    </p:spTree>
    <p:extLst>
      <p:ext uri="{BB962C8B-B14F-4D97-AF65-F5344CB8AC3E}">
        <p14:creationId xmlns:p14="http://schemas.microsoft.com/office/powerpoint/2010/main" xmlns="" val="119042660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xmlns="">
                  <a14:imgLayer r:embed="rId4">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8" name="TextBox 7"/>
          <p:cNvSpPr txBox="1"/>
          <p:nvPr/>
        </p:nvSpPr>
        <p:spPr>
          <a:xfrm>
            <a:off x="114299" y="141357"/>
            <a:ext cx="11055271" cy="707886"/>
          </a:xfrm>
          <a:prstGeom prst="rect">
            <a:avLst/>
          </a:prstGeom>
          <a:noFill/>
        </p:spPr>
        <p:txBody>
          <a:bodyPr wrap="square" rtlCol="0">
            <a:spAutoFit/>
          </a:bodyPr>
          <a:lstStyle/>
          <a:p>
            <a:r>
              <a:rPr lang="en-US" sz="4000">
                <a:solidFill>
                  <a:schemeClr val="bg1"/>
                </a:solidFill>
              </a:rPr>
              <a:t>Q1 2017 - Operating Segments</a:t>
            </a:r>
          </a:p>
        </p:txBody>
      </p:sp>
      <p:pic>
        <p:nvPicPr>
          <p:cNvPr id="2" name="Picture 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67351" y="2465913"/>
            <a:ext cx="11453149" cy="255659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956652" y="1217914"/>
            <a:ext cx="3874545" cy="906385"/>
          </a:xfrm>
          <a:prstGeom prst="rect">
            <a:avLst/>
          </a:prstGeom>
        </p:spPr>
      </p:pic>
      <p:sp>
        <p:nvSpPr>
          <p:cNvPr id="11" name="Footer Placeholder 1"/>
          <p:cNvSpPr>
            <a:spLocks noGrp="1"/>
          </p:cNvSpPr>
          <p:nvPr>
            <p:ph type="ftr" sz="quarter" idx="11"/>
          </p:nvPr>
        </p:nvSpPr>
        <p:spPr>
          <a:xfrm>
            <a:off x="11049000" y="6492875"/>
            <a:ext cx="1143000" cy="365125"/>
          </a:xfrm>
        </p:spPr>
        <p:txBody>
          <a:bodyPr/>
          <a:lstStyle/>
          <a:p>
            <a:r>
              <a:rPr lang="en-US">
                <a:solidFill>
                  <a:schemeClr val="tx1"/>
                </a:solidFill>
              </a:rPr>
              <a:t>Source: Apple</a:t>
            </a:r>
          </a:p>
        </p:txBody>
      </p:sp>
    </p:spTree>
    <p:extLst>
      <p:ext uri="{BB962C8B-B14F-4D97-AF65-F5344CB8AC3E}">
        <p14:creationId xmlns:p14="http://schemas.microsoft.com/office/powerpoint/2010/main" xmlns="" val="11025691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98249" y="2921169"/>
            <a:ext cx="8231484" cy="1015663"/>
          </a:xfrm>
          <a:prstGeom prst="rect">
            <a:avLst/>
          </a:prstGeom>
          <a:noFill/>
        </p:spPr>
        <p:txBody>
          <a:bodyPr wrap="square" rtlCol="0">
            <a:spAutoFit/>
          </a:bodyPr>
          <a:lstStyle/>
          <a:p>
            <a:r>
              <a:rPr lang="en-US" sz="6000" b="1">
                <a:solidFill>
                  <a:srgbClr val="666666"/>
                </a:solidFill>
                <a:ea typeface="Arial" charset="0"/>
                <a:cs typeface="Arial" charset="0"/>
              </a:rPr>
              <a:t>History and Management</a:t>
            </a:r>
          </a:p>
        </p:txBody>
      </p:sp>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Tree>
    <p:extLst>
      <p:ext uri="{BB962C8B-B14F-4D97-AF65-F5344CB8AC3E}">
        <p14:creationId xmlns:p14="http://schemas.microsoft.com/office/powerpoint/2010/main" xmlns="" val="108105462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 y="1017657"/>
            <a:ext cx="11468100" cy="5168231"/>
          </a:xfrm>
        </p:spPr>
        <p:txBody>
          <a:bodyPr>
            <a:normAutofit/>
          </a:bodyPr>
          <a:lstStyle/>
          <a:p>
            <a:pPr marL="0" lvl="0" indent="0">
              <a:buNone/>
            </a:pPr>
            <a:r>
              <a:rPr lang="en-US" b="1"/>
              <a:t>1976</a:t>
            </a:r>
          </a:p>
          <a:p>
            <a:pPr lvl="0">
              <a:buFontTx/>
              <a:buChar char="-"/>
            </a:pPr>
            <a:r>
              <a:rPr lang="en-US"/>
              <a:t>Founded in Cupertino by Steve Jobs, Ronald Wayne and Steve Wozniak</a:t>
            </a:r>
          </a:p>
          <a:p>
            <a:pPr lvl="0">
              <a:buFontTx/>
              <a:buChar char="-"/>
            </a:pPr>
            <a:r>
              <a:rPr lang="en-US"/>
              <a:t>Apple I sells for $666.66 (200 units)</a:t>
            </a:r>
          </a:p>
          <a:p>
            <a:pPr lvl="0">
              <a:buFontTx/>
              <a:buChar char="-"/>
            </a:pPr>
            <a:endParaRPr lang="en-US"/>
          </a:p>
          <a:p>
            <a:pPr marL="0" lvl="0" indent="0">
              <a:buNone/>
            </a:pPr>
            <a:r>
              <a:rPr lang="en-US" b="1"/>
              <a:t>1977</a:t>
            </a:r>
          </a:p>
          <a:p>
            <a:pPr lvl="0">
              <a:buFontTx/>
              <a:buChar char="-"/>
            </a:pPr>
            <a:r>
              <a:rPr lang="en-US"/>
              <a:t>Apple II released at $1,300</a:t>
            </a:r>
          </a:p>
          <a:p>
            <a:pPr lvl="0">
              <a:buFontTx/>
              <a:buChar char="-"/>
            </a:pPr>
            <a:r>
              <a:rPr lang="en-US"/>
              <a:t>Incorporated in the state of California</a:t>
            </a:r>
          </a:p>
          <a:p>
            <a:pPr lvl="0">
              <a:buFontTx/>
              <a:buChar char="-"/>
            </a:pPr>
            <a:endParaRPr lang="en-US"/>
          </a:p>
          <a:p>
            <a:pPr marL="0" lvl="0" indent="0">
              <a:buNone/>
            </a:pPr>
            <a:r>
              <a:rPr lang="en-US" b="1"/>
              <a:t>1979</a:t>
            </a:r>
          </a:p>
          <a:p>
            <a:pPr marL="0" lvl="0" indent="0">
              <a:buNone/>
            </a:pPr>
            <a:r>
              <a:rPr lang="en-US" b="1"/>
              <a:t>- </a:t>
            </a:r>
            <a:r>
              <a:rPr lang="en-US"/>
              <a:t>First app unveiled: VisiCalc</a:t>
            </a:r>
          </a:p>
          <a:p>
            <a:pPr marL="0" lvl="0" indent="0">
              <a:buNone/>
            </a:pPr>
            <a:endParaRPr lang="en-US" sz="2400"/>
          </a:p>
        </p:txBody>
      </p:sp>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300" y="141357"/>
            <a:ext cx="9753600" cy="707886"/>
          </a:xfrm>
          <a:prstGeom prst="rect">
            <a:avLst/>
          </a:prstGeom>
          <a:noFill/>
        </p:spPr>
        <p:txBody>
          <a:bodyPr wrap="square" rtlCol="0">
            <a:spAutoFit/>
          </a:bodyPr>
          <a:lstStyle/>
          <a:p>
            <a:r>
              <a:rPr lang="en-US" sz="4000">
                <a:solidFill>
                  <a:schemeClr val="bg1"/>
                </a:solidFill>
              </a:rPr>
              <a:t>History and Development of Apple: Early Years</a:t>
            </a:r>
          </a:p>
        </p:txBody>
      </p:sp>
    </p:spTree>
    <p:extLst>
      <p:ext uri="{BB962C8B-B14F-4D97-AF65-F5344CB8AC3E}">
        <p14:creationId xmlns:p14="http://schemas.microsoft.com/office/powerpoint/2010/main" xmlns="" val="58231312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 y="1017657"/>
            <a:ext cx="11772900" cy="5687943"/>
          </a:xfrm>
        </p:spPr>
        <p:txBody>
          <a:bodyPr>
            <a:normAutofit fontScale="25000" lnSpcReduction="20000"/>
          </a:bodyPr>
          <a:lstStyle/>
          <a:p>
            <a:pPr marL="0" lvl="0" indent="0">
              <a:lnSpc>
                <a:spcPct val="120000"/>
              </a:lnSpc>
              <a:buNone/>
            </a:pPr>
            <a:r>
              <a:rPr lang="en-US" sz="8800" b="1"/>
              <a:t>1980 </a:t>
            </a:r>
          </a:p>
          <a:p>
            <a:pPr lvl="0">
              <a:lnSpc>
                <a:spcPct val="120000"/>
              </a:lnSpc>
              <a:buFontTx/>
              <a:buChar char="-"/>
            </a:pPr>
            <a:r>
              <a:rPr lang="en-US" sz="8800"/>
              <a:t>December 12: IPO launched at $22M, selling $4.6M shares</a:t>
            </a:r>
          </a:p>
          <a:p>
            <a:pPr lvl="0">
              <a:lnSpc>
                <a:spcPct val="120000"/>
              </a:lnSpc>
              <a:buFontTx/>
              <a:buChar char="-"/>
            </a:pPr>
            <a:r>
              <a:rPr lang="en-US" sz="8800"/>
              <a:t>Release of Apple III </a:t>
            </a:r>
          </a:p>
          <a:p>
            <a:pPr marL="0" lvl="0" indent="0">
              <a:lnSpc>
                <a:spcPct val="120000"/>
              </a:lnSpc>
              <a:buNone/>
            </a:pPr>
            <a:r>
              <a:rPr lang="en-US" sz="8800" b="1"/>
              <a:t>1983</a:t>
            </a:r>
          </a:p>
          <a:p>
            <a:pPr lvl="0">
              <a:lnSpc>
                <a:spcPct val="120000"/>
              </a:lnSpc>
              <a:buFontTx/>
              <a:buChar char="-"/>
            </a:pPr>
            <a:r>
              <a:rPr lang="en-US" sz="8800"/>
              <a:t>LISA (Local Integrated System Architecture) released at $9,995, one of the first personal computers to offer a GUI in a machine;</a:t>
            </a:r>
            <a:r>
              <a:rPr lang="en-CA" sz="8800"/>
              <a:t> sells only 10,000 units</a:t>
            </a:r>
            <a:endParaRPr lang="en-US" sz="8800"/>
          </a:p>
          <a:p>
            <a:pPr marL="0" lvl="0" indent="0">
              <a:lnSpc>
                <a:spcPct val="120000"/>
              </a:lnSpc>
              <a:buNone/>
            </a:pPr>
            <a:r>
              <a:rPr lang="en-US" sz="8800" b="1"/>
              <a:t>1984</a:t>
            </a:r>
          </a:p>
          <a:p>
            <a:pPr lvl="0">
              <a:lnSpc>
                <a:spcPct val="120000"/>
              </a:lnSpc>
              <a:buFontTx/>
              <a:buChar char="-"/>
            </a:pPr>
            <a:r>
              <a:rPr lang="en-US" sz="8800"/>
              <a:t>Launch of the Macintosh 128K with initial price of $2,495..beige case, keyboard and mouse</a:t>
            </a:r>
          </a:p>
          <a:p>
            <a:pPr marL="0" indent="0">
              <a:lnSpc>
                <a:spcPct val="120000"/>
              </a:lnSpc>
              <a:buNone/>
            </a:pPr>
            <a:r>
              <a:rPr lang="en-US" sz="8800" b="1"/>
              <a:t>1985</a:t>
            </a:r>
          </a:p>
          <a:p>
            <a:pPr>
              <a:lnSpc>
                <a:spcPct val="120000"/>
              </a:lnSpc>
              <a:buFontTx/>
              <a:buChar char="-"/>
            </a:pPr>
            <a:r>
              <a:rPr lang="en-US" sz="8800"/>
              <a:t>Steve Jobs leaves Apple and starts NeXT</a:t>
            </a:r>
          </a:p>
          <a:p>
            <a:pPr marL="0" lvl="0" indent="0">
              <a:lnSpc>
                <a:spcPct val="120000"/>
              </a:lnSpc>
              <a:buNone/>
            </a:pPr>
            <a:r>
              <a:rPr lang="en-US" sz="8800" b="1"/>
              <a:t>1987</a:t>
            </a:r>
          </a:p>
          <a:p>
            <a:pPr lvl="0">
              <a:lnSpc>
                <a:spcPct val="120000"/>
              </a:lnSpc>
              <a:buFontTx/>
              <a:buChar char="-"/>
            </a:pPr>
            <a:r>
              <a:rPr lang="en" sz="8800">
                <a:ea typeface="Calibri"/>
                <a:cs typeface="Calibri"/>
                <a:sym typeface="Calibri"/>
              </a:rPr>
              <a:t>Apple registered the Appl</a:t>
            </a:r>
            <a:r>
              <a:rPr lang="en-CA" sz="8800">
                <a:ea typeface="Calibri"/>
                <a:cs typeface="Calibri"/>
                <a:sym typeface="Calibri"/>
              </a:rPr>
              <a:t>e.com</a:t>
            </a:r>
            <a:r>
              <a:rPr lang="en" sz="8800">
                <a:ea typeface="Calibri"/>
                <a:cs typeface="Calibri"/>
                <a:sym typeface="Calibri"/>
              </a:rPr>
              <a:t> domain name (one of the first companies to use .com)</a:t>
            </a:r>
            <a:endParaRPr lang="en-US" sz="8800"/>
          </a:p>
          <a:p>
            <a:pPr lvl="0"/>
            <a:endParaRPr lang="en-US"/>
          </a:p>
          <a:p>
            <a:endParaRPr lang="en-US"/>
          </a:p>
        </p:txBody>
      </p:sp>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300" y="141357"/>
            <a:ext cx="9309100" cy="707886"/>
          </a:xfrm>
          <a:prstGeom prst="rect">
            <a:avLst/>
          </a:prstGeom>
          <a:noFill/>
        </p:spPr>
        <p:txBody>
          <a:bodyPr wrap="square" rtlCol="0">
            <a:spAutoFit/>
          </a:bodyPr>
          <a:lstStyle/>
          <a:p>
            <a:r>
              <a:rPr lang="en-US" sz="4000">
                <a:solidFill>
                  <a:schemeClr val="bg1"/>
                </a:solidFill>
              </a:rPr>
              <a:t>History and Development of Apple: The 80s</a:t>
            </a:r>
          </a:p>
        </p:txBody>
      </p:sp>
      <p:pic>
        <p:nvPicPr>
          <p:cNvPr id="7" name="Shape 612"/>
          <p:cNvPicPr preferRelativeResize="0"/>
          <p:nvPr/>
        </p:nvPicPr>
        <p:blipFill rotWithShape="1">
          <a:blip r:embed="rId4">
            <a:alphaModFix/>
          </a:blip>
          <a:srcRect/>
          <a:stretch/>
        </p:blipFill>
        <p:spPr>
          <a:xfrm>
            <a:off x="8639191" y="1176338"/>
            <a:ext cx="2822575" cy="1466850"/>
          </a:xfrm>
          <a:prstGeom prst="rect">
            <a:avLst/>
          </a:prstGeom>
          <a:noFill/>
          <a:ln>
            <a:noFill/>
          </a:ln>
        </p:spPr>
      </p:pic>
    </p:spTree>
    <p:extLst>
      <p:ext uri="{BB962C8B-B14F-4D97-AF65-F5344CB8AC3E}">
        <p14:creationId xmlns:p14="http://schemas.microsoft.com/office/powerpoint/2010/main" xmlns="" val="9083887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199" y="1017656"/>
            <a:ext cx="10593137" cy="5840344"/>
          </a:xfrm>
        </p:spPr>
        <p:txBody>
          <a:bodyPr>
            <a:normAutofit fontScale="32500" lnSpcReduction="20000"/>
          </a:bodyPr>
          <a:lstStyle/>
          <a:p>
            <a:pPr marL="0" marR="0" lvl="0" indent="0" defTabSz="914400" eaLnBrk="1" fontAlgn="auto" latinLnBrk="0" hangingPunct="1">
              <a:lnSpc>
                <a:spcPct val="120000"/>
              </a:lnSpc>
              <a:spcBef>
                <a:spcPts val="0"/>
              </a:spcBef>
              <a:spcAft>
                <a:spcPts val="0"/>
              </a:spcAft>
              <a:buClrTx/>
              <a:buSzTx/>
              <a:buFontTx/>
              <a:buNone/>
              <a:tabLst/>
              <a:defRPr/>
            </a:pPr>
            <a:r>
              <a:rPr lang="en-US" sz="6200" b="1" dirty="0"/>
              <a:t>1993</a:t>
            </a:r>
          </a:p>
          <a:p>
            <a:pPr marR="0" lvl="0" defTabSz="914400" eaLnBrk="1" fontAlgn="auto" latinLnBrk="0" hangingPunct="1">
              <a:lnSpc>
                <a:spcPct val="120000"/>
              </a:lnSpc>
              <a:spcBef>
                <a:spcPts val="0"/>
              </a:spcBef>
              <a:spcAft>
                <a:spcPts val="0"/>
              </a:spcAft>
              <a:buClrTx/>
              <a:buSzTx/>
              <a:buFontTx/>
              <a:buChar char="-"/>
              <a:tabLst/>
              <a:defRPr/>
            </a:pPr>
            <a:r>
              <a:rPr lang="en" sz="6200" dirty="0">
                <a:ea typeface="Calibri"/>
                <a:cs typeface="Calibri"/>
                <a:sym typeface="Calibri"/>
              </a:rPr>
              <a:t>The Newton released (early PDA model)</a:t>
            </a:r>
            <a:endParaRPr lang="en-CA" sz="6200" dirty="0">
              <a:ea typeface="Calibri"/>
              <a:cs typeface="Calibri"/>
              <a:sym typeface="Calibri"/>
            </a:endParaRPr>
          </a:p>
          <a:p>
            <a:pPr>
              <a:lnSpc>
                <a:spcPct val="120000"/>
              </a:lnSpc>
              <a:spcBef>
                <a:spcPts val="0"/>
              </a:spcBef>
              <a:buFont typeface="Wingdings" charset="2"/>
              <a:buChar char="§"/>
            </a:pPr>
            <a:endParaRPr lang="en-CA" sz="6200" dirty="0">
              <a:ea typeface="Calibri"/>
              <a:cs typeface="Calibri"/>
              <a:sym typeface="Calibri"/>
            </a:endParaRPr>
          </a:p>
          <a:p>
            <a:pPr marL="0" indent="0">
              <a:lnSpc>
                <a:spcPct val="120000"/>
              </a:lnSpc>
              <a:spcBef>
                <a:spcPts val="0"/>
              </a:spcBef>
              <a:buNone/>
            </a:pPr>
            <a:r>
              <a:rPr lang="en-CA" sz="6200" b="1" dirty="0">
                <a:ea typeface="Calibri"/>
                <a:cs typeface="Calibri"/>
                <a:sym typeface="Calibri"/>
              </a:rPr>
              <a:t>1994</a:t>
            </a:r>
          </a:p>
          <a:p>
            <a:pPr>
              <a:lnSpc>
                <a:spcPct val="120000"/>
              </a:lnSpc>
              <a:spcBef>
                <a:spcPts val="0"/>
              </a:spcBef>
              <a:buFontTx/>
              <a:buChar char="-"/>
            </a:pPr>
            <a:r>
              <a:rPr lang="en-CA" sz="6200" dirty="0"/>
              <a:t>Apple releases its first PowerPC-based desktop computers and notebooks</a:t>
            </a:r>
          </a:p>
          <a:p>
            <a:pPr>
              <a:lnSpc>
                <a:spcPct val="120000"/>
              </a:lnSpc>
              <a:spcBef>
                <a:spcPts val="0"/>
              </a:spcBef>
              <a:buFontTx/>
              <a:buChar char="-"/>
            </a:pPr>
            <a:endParaRPr lang="en-CA" sz="6200" dirty="0"/>
          </a:p>
          <a:p>
            <a:pPr marL="0" lvl="0" indent="0">
              <a:lnSpc>
                <a:spcPct val="120000"/>
              </a:lnSpc>
              <a:spcBef>
                <a:spcPts val="0"/>
              </a:spcBef>
              <a:buNone/>
            </a:pPr>
            <a:r>
              <a:rPr lang="en-CA" sz="6200" b="1" dirty="0"/>
              <a:t>1997</a:t>
            </a:r>
          </a:p>
          <a:p>
            <a:pPr lvl="0">
              <a:lnSpc>
                <a:spcPct val="120000"/>
              </a:lnSpc>
              <a:spcBef>
                <a:spcPts val="0"/>
              </a:spcBef>
              <a:buFontTx/>
              <a:buChar char="-"/>
            </a:pPr>
            <a:r>
              <a:rPr lang="en-US" sz="6200" dirty="0"/>
              <a:t>Apple acquires NeXT and its OS, NeXTSTEP</a:t>
            </a:r>
          </a:p>
          <a:p>
            <a:pPr lvl="0">
              <a:lnSpc>
                <a:spcPct val="120000"/>
              </a:lnSpc>
              <a:spcBef>
                <a:spcPts val="0"/>
              </a:spcBef>
              <a:buFontTx/>
              <a:buChar char="-"/>
            </a:pPr>
            <a:r>
              <a:rPr lang="en-US" sz="6200" dirty="0"/>
              <a:t>Steve Jobs returns as advisor; appointed interim CEO</a:t>
            </a:r>
          </a:p>
          <a:p>
            <a:pPr lvl="0">
              <a:lnSpc>
                <a:spcPct val="120000"/>
              </a:lnSpc>
              <a:spcBef>
                <a:spcPts val="0"/>
              </a:spcBef>
              <a:buFontTx/>
              <a:buChar char="-"/>
            </a:pPr>
            <a:r>
              <a:rPr lang="en-US" sz="6200" dirty="0"/>
              <a:t>Introduction of Apple Store</a:t>
            </a:r>
          </a:p>
          <a:p>
            <a:pPr lvl="0">
              <a:lnSpc>
                <a:spcPct val="120000"/>
              </a:lnSpc>
              <a:spcBef>
                <a:spcPts val="0"/>
              </a:spcBef>
              <a:buFontTx/>
              <a:buChar char="-"/>
            </a:pPr>
            <a:r>
              <a:rPr lang="en-US" sz="6200" dirty="0"/>
              <a:t>Company faces financial trouble, as share price hits 12-year low</a:t>
            </a:r>
          </a:p>
          <a:p>
            <a:pPr lvl="0">
              <a:lnSpc>
                <a:spcPct val="120000"/>
              </a:lnSpc>
              <a:spcBef>
                <a:spcPts val="0"/>
              </a:spcBef>
              <a:buFontTx/>
              <a:buChar char="-"/>
            </a:pPr>
            <a:endParaRPr lang="en-US" sz="6200" dirty="0"/>
          </a:p>
          <a:p>
            <a:pPr marL="0" lvl="0" indent="0">
              <a:lnSpc>
                <a:spcPct val="120000"/>
              </a:lnSpc>
              <a:buNone/>
            </a:pPr>
            <a:r>
              <a:rPr lang="en-US" sz="6200" b="1" dirty="0"/>
              <a:t>1998</a:t>
            </a:r>
          </a:p>
          <a:p>
            <a:pPr lvl="0">
              <a:lnSpc>
                <a:spcPct val="120000"/>
              </a:lnSpc>
              <a:buFontTx/>
              <a:buChar char="-"/>
            </a:pPr>
            <a:r>
              <a:rPr lang="en-US" sz="6200" dirty="0"/>
              <a:t>iMac launched</a:t>
            </a:r>
          </a:p>
          <a:p>
            <a:pPr marL="0" indent="0">
              <a:lnSpc>
                <a:spcPct val="120000"/>
              </a:lnSpc>
              <a:buNone/>
            </a:pPr>
            <a:r>
              <a:rPr lang="en-US" sz="6200" b="1" dirty="0"/>
              <a:t>1999</a:t>
            </a:r>
            <a:endParaRPr lang="en-US" sz="6200" dirty="0"/>
          </a:p>
          <a:p>
            <a:pPr>
              <a:lnSpc>
                <a:spcPct val="120000"/>
              </a:lnSpc>
              <a:buFontTx/>
              <a:buChar char="-"/>
            </a:pPr>
            <a:r>
              <a:rPr lang="en-US" sz="6200" dirty="0"/>
              <a:t>iBook released</a:t>
            </a:r>
          </a:p>
          <a:p>
            <a:pPr marR="0" lvl="0" defTabSz="914400" eaLnBrk="1" fontAlgn="auto" latinLnBrk="0" hangingPunct="1">
              <a:lnSpc>
                <a:spcPct val="100000"/>
              </a:lnSpc>
              <a:spcBef>
                <a:spcPts val="0"/>
              </a:spcBef>
              <a:spcAft>
                <a:spcPts val="0"/>
              </a:spcAft>
              <a:buClrTx/>
              <a:buSzTx/>
              <a:buFont typeface="Wingdings" charset="2"/>
              <a:buChar char="§"/>
              <a:tabLst/>
              <a:defRPr/>
            </a:pPr>
            <a:endParaRPr lang="en-US" sz="6200"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300" y="141357"/>
            <a:ext cx="9296400" cy="707886"/>
          </a:xfrm>
          <a:prstGeom prst="rect">
            <a:avLst/>
          </a:prstGeom>
          <a:noFill/>
        </p:spPr>
        <p:txBody>
          <a:bodyPr wrap="square" rtlCol="0">
            <a:spAutoFit/>
          </a:bodyPr>
          <a:lstStyle/>
          <a:p>
            <a:r>
              <a:rPr lang="en-US" sz="4000">
                <a:solidFill>
                  <a:schemeClr val="bg1"/>
                </a:solidFill>
              </a:rPr>
              <a:t>History and Development of Apple: The 90s</a:t>
            </a:r>
          </a:p>
        </p:txBody>
      </p:sp>
      <p:pic>
        <p:nvPicPr>
          <p:cNvPr id="7" name="Shape 630" descr="http://cdn2.macworld.co.uk/cmsdata/features/24596/26-01-25-PowerMac-6100-535.jpg"/>
          <p:cNvPicPr preferRelativeResize="0"/>
          <p:nvPr/>
        </p:nvPicPr>
        <p:blipFill rotWithShape="1">
          <a:blip r:embed="rId4">
            <a:alphaModFix/>
          </a:blip>
          <a:srcRect/>
          <a:stretch/>
        </p:blipFill>
        <p:spPr>
          <a:xfrm>
            <a:off x="8319126" y="1387474"/>
            <a:ext cx="3382976" cy="2257425"/>
          </a:xfrm>
          <a:prstGeom prst="rect">
            <a:avLst/>
          </a:prstGeom>
          <a:noFill/>
          <a:ln>
            <a:noFill/>
          </a:ln>
        </p:spPr>
      </p:pic>
      <p:pic>
        <p:nvPicPr>
          <p:cNvPr id="8" name="Shape 638" descr="https://encrypted-tbn0.gstatic.com/images?q=tbn:ANd9GcQ0l2LmsGDm9IwnuglC9JDJnFaqLyagty_qJORR-yVQGUHwY-y3Dw"/>
          <p:cNvPicPr preferRelativeResize="0"/>
          <p:nvPr/>
        </p:nvPicPr>
        <p:blipFill rotWithShape="1">
          <a:blip r:embed="rId5">
            <a:alphaModFix/>
          </a:blip>
          <a:srcRect/>
          <a:stretch/>
        </p:blipFill>
        <p:spPr>
          <a:xfrm>
            <a:off x="8803858" y="4156073"/>
            <a:ext cx="2181224" cy="2181224"/>
          </a:xfrm>
          <a:prstGeom prst="rect">
            <a:avLst/>
          </a:prstGeom>
          <a:noFill/>
          <a:ln>
            <a:noFill/>
          </a:ln>
        </p:spPr>
      </p:pic>
    </p:spTree>
    <p:extLst>
      <p:ext uri="{BB962C8B-B14F-4D97-AF65-F5344CB8AC3E}">
        <p14:creationId xmlns:p14="http://schemas.microsoft.com/office/powerpoint/2010/main" xmlns="" val="92943167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0630" y="1017657"/>
            <a:ext cx="5245769" cy="5840343"/>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a:t>2001</a:t>
            </a:r>
          </a:p>
          <a:p>
            <a:pPr marR="0" lvl="0" defTabSz="914400" eaLnBrk="1" fontAlgn="auto" latinLnBrk="0" hangingPunct="1">
              <a:lnSpc>
                <a:spcPct val="100000"/>
              </a:lnSpc>
              <a:spcBef>
                <a:spcPts val="0"/>
              </a:spcBef>
              <a:spcAft>
                <a:spcPts val="0"/>
              </a:spcAft>
              <a:buClrTx/>
              <a:buSzTx/>
              <a:buFontTx/>
              <a:buChar char="-"/>
              <a:tabLst/>
              <a:defRPr/>
            </a:pPr>
            <a:r>
              <a:rPr lang="en-US" sz="2400"/>
              <a:t>Mac OS X</a:t>
            </a:r>
          </a:p>
          <a:p>
            <a:pPr marR="0" lvl="0" defTabSz="914400" eaLnBrk="1" fontAlgn="auto" latinLnBrk="0" hangingPunct="1">
              <a:lnSpc>
                <a:spcPct val="100000"/>
              </a:lnSpc>
              <a:spcBef>
                <a:spcPts val="0"/>
              </a:spcBef>
              <a:spcAft>
                <a:spcPts val="0"/>
              </a:spcAft>
              <a:buClrTx/>
              <a:buSzTx/>
              <a:buFontTx/>
              <a:buChar char="-"/>
              <a:tabLst/>
              <a:defRPr/>
            </a:pPr>
            <a:r>
              <a:rPr lang="en-US" sz="2400"/>
              <a:t>Opening of Apple Retail Stores</a:t>
            </a:r>
          </a:p>
          <a:p>
            <a:pPr marR="0" lvl="0" defTabSz="914400" eaLnBrk="1" fontAlgn="auto" latinLnBrk="0" hangingPunct="1">
              <a:lnSpc>
                <a:spcPct val="100000"/>
              </a:lnSpc>
              <a:spcBef>
                <a:spcPts val="0"/>
              </a:spcBef>
              <a:spcAft>
                <a:spcPts val="0"/>
              </a:spcAft>
              <a:buClrTx/>
              <a:buSzTx/>
              <a:buFontTx/>
              <a:buChar char="-"/>
              <a:tabLst/>
              <a:defRPr/>
            </a:pPr>
            <a:r>
              <a:rPr lang="en-US" sz="2400"/>
              <a:t>First iPod</a:t>
            </a:r>
          </a:p>
          <a:p>
            <a:pPr marL="0" lvl="0" indent="0">
              <a:buNone/>
            </a:pPr>
            <a:r>
              <a:rPr lang="en-US" sz="2400" b="1"/>
              <a:t>2002</a:t>
            </a:r>
          </a:p>
          <a:p>
            <a:pPr lvl="0">
              <a:buFontTx/>
              <a:buChar char="-"/>
            </a:pPr>
            <a:r>
              <a:rPr lang="en-US" sz="2400"/>
              <a:t>iMac G4</a:t>
            </a:r>
          </a:p>
          <a:p>
            <a:pPr marL="0" lvl="0" indent="0">
              <a:buNone/>
            </a:pPr>
            <a:r>
              <a:rPr lang="en-US" sz="2400" b="1"/>
              <a:t>2003</a:t>
            </a:r>
          </a:p>
          <a:p>
            <a:pPr lvl="0">
              <a:buFontTx/>
              <a:buChar char="-"/>
            </a:pPr>
            <a:r>
              <a:rPr lang="en-US" sz="2400"/>
              <a:t>iTunes Music Store</a:t>
            </a:r>
          </a:p>
          <a:p>
            <a:pPr marL="0" lvl="0" indent="0">
              <a:buNone/>
            </a:pPr>
            <a:r>
              <a:rPr lang="en-US" sz="2400" b="1"/>
              <a:t>2004</a:t>
            </a:r>
          </a:p>
          <a:p>
            <a:pPr lvl="0">
              <a:buFontTx/>
              <a:buChar char="-"/>
            </a:pPr>
            <a:r>
              <a:rPr lang="en-US" sz="2400"/>
              <a:t>Release of iMac G5 and iPod Mini</a:t>
            </a:r>
            <a:endParaRPr lang="en-US" sz="2400" b="1"/>
          </a:p>
          <a:p>
            <a:pPr marL="0" lvl="0" indent="0">
              <a:buNone/>
            </a:pPr>
            <a:r>
              <a:rPr lang="en-US" sz="2400" b="1"/>
              <a:t>2005</a:t>
            </a:r>
          </a:p>
          <a:p>
            <a:pPr marL="0" lvl="0" indent="0">
              <a:buNone/>
            </a:pPr>
            <a:r>
              <a:rPr lang="en-US" sz="2400" b="1"/>
              <a:t>- </a:t>
            </a:r>
            <a:r>
              <a:rPr lang="en-US" sz="2400"/>
              <a:t>Release of iPod Shuffle and iPod Nano</a:t>
            </a:r>
          </a:p>
          <a:p>
            <a:pPr lvl="0">
              <a:buFontTx/>
              <a:buChar char="-"/>
            </a:pPr>
            <a:endParaRPr lang="en-US" sz="1800" b="1"/>
          </a:p>
        </p:txBody>
      </p:sp>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300" y="141357"/>
            <a:ext cx="9944100" cy="707886"/>
          </a:xfrm>
          <a:prstGeom prst="rect">
            <a:avLst/>
          </a:prstGeom>
          <a:noFill/>
        </p:spPr>
        <p:txBody>
          <a:bodyPr wrap="square" rtlCol="0">
            <a:spAutoFit/>
          </a:bodyPr>
          <a:lstStyle/>
          <a:p>
            <a:r>
              <a:rPr lang="en-US" sz="4000">
                <a:solidFill>
                  <a:schemeClr val="bg1"/>
                </a:solidFill>
              </a:rPr>
              <a:t>History and Development of Apple: The 2000s</a:t>
            </a:r>
          </a:p>
        </p:txBody>
      </p:sp>
      <p:sp>
        <p:nvSpPr>
          <p:cNvPr id="7" name="Content Placeholder 2"/>
          <p:cNvSpPr txBox="1">
            <a:spLocks/>
          </p:cNvSpPr>
          <p:nvPr/>
        </p:nvSpPr>
        <p:spPr>
          <a:xfrm>
            <a:off x="4629150" y="1017657"/>
            <a:ext cx="4410576" cy="58403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Tx/>
              <a:buNone/>
            </a:pPr>
            <a:r>
              <a:rPr lang="en-US" sz="2400" b="1" dirty="0"/>
              <a:t>2006</a:t>
            </a:r>
          </a:p>
          <a:p>
            <a:pPr>
              <a:lnSpc>
                <a:spcPct val="100000"/>
              </a:lnSpc>
              <a:spcBef>
                <a:spcPts val="0"/>
              </a:spcBef>
              <a:buFontTx/>
              <a:buChar char="-"/>
            </a:pPr>
            <a:r>
              <a:rPr lang="en-US" sz="2400" dirty="0"/>
              <a:t>MacBook Pro</a:t>
            </a:r>
            <a:endParaRPr lang="en-US" sz="2400" b="1" dirty="0"/>
          </a:p>
          <a:p>
            <a:pPr marL="0" indent="0">
              <a:buFont typeface="Arial"/>
              <a:buNone/>
            </a:pPr>
            <a:r>
              <a:rPr lang="en-US" sz="2400" b="1" dirty="0"/>
              <a:t>2007</a:t>
            </a:r>
          </a:p>
          <a:p>
            <a:pPr>
              <a:buFontTx/>
              <a:buChar char="-"/>
            </a:pPr>
            <a:r>
              <a:rPr lang="en-US" sz="2400" dirty="0"/>
              <a:t>iPhone and iPhone 3G</a:t>
            </a:r>
          </a:p>
          <a:p>
            <a:pPr>
              <a:buFontTx/>
              <a:buChar char="-"/>
            </a:pPr>
            <a:r>
              <a:rPr lang="en-US" sz="2400" dirty="0"/>
              <a:t>iPod Touch</a:t>
            </a:r>
          </a:p>
          <a:p>
            <a:pPr>
              <a:buFontTx/>
              <a:buChar char="-"/>
            </a:pPr>
            <a:r>
              <a:rPr lang="en-US" sz="2400" dirty="0"/>
              <a:t>Apple TV</a:t>
            </a:r>
          </a:p>
          <a:p>
            <a:pPr marL="0" indent="0">
              <a:buFont typeface="Arial"/>
              <a:buNone/>
            </a:pPr>
            <a:r>
              <a:rPr lang="en-US" sz="2400" b="1" dirty="0"/>
              <a:t>2008</a:t>
            </a:r>
          </a:p>
          <a:p>
            <a:pPr>
              <a:buFontTx/>
              <a:buChar char="-"/>
            </a:pPr>
            <a:r>
              <a:rPr lang="en-US" sz="2400" dirty="0"/>
              <a:t>MacBook Air</a:t>
            </a:r>
          </a:p>
          <a:p>
            <a:pPr>
              <a:buFontTx/>
              <a:buChar char="-"/>
            </a:pPr>
            <a:endParaRPr lang="en-US" sz="1800" dirty="0"/>
          </a:p>
        </p:txBody>
      </p:sp>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303242" y="3486151"/>
            <a:ext cx="4158524" cy="2857500"/>
          </a:xfrm>
          <a:prstGeom prst="rect">
            <a:avLst/>
          </a:prstGeom>
        </p:spPr>
      </p:pic>
    </p:spTree>
    <p:extLst>
      <p:ext uri="{BB962C8B-B14F-4D97-AF65-F5344CB8AC3E}">
        <p14:creationId xmlns:p14="http://schemas.microsoft.com/office/powerpoint/2010/main" xmlns="" val="161405161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 y="1114424"/>
            <a:ext cx="10515600" cy="5743575"/>
          </a:xfrm>
        </p:spPr>
        <p:txBody>
          <a:bodyPr>
            <a:normAutofit fontScale="92500" lnSpcReduction="20000"/>
          </a:bodyPr>
          <a:lstStyle/>
          <a:p>
            <a:pPr marL="0" indent="0">
              <a:buNone/>
            </a:pPr>
            <a:r>
              <a:rPr lang="en-US" sz="2600" b="1" dirty="0"/>
              <a:t>2010</a:t>
            </a:r>
          </a:p>
          <a:p>
            <a:pPr>
              <a:buFontTx/>
              <a:buChar char="-"/>
            </a:pPr>
            <a:r>
              <a:rPr lang="en-US" sz="2600" dirty="0"/>
              <a:t>iPad and iPhone 4</a:t>
            </a:r>
          </a:p>
          <a:p>
            <a:pPr>
              <a:buFontTx/>
              <a:buChar char="-"/>
            </a:pPr>
            <a:endParaRPr lang="en-US" sz="2600" dirty="0"/>
          </a:p>
          <a:p>
            <a:pPr marL="0" indent="0">
              <a:buNone/>
            </a:pPr>
            <a:r>
              <a:rPr lang="en-US" sz="2600" b="1" dirty="0"/>
              <a:t>2011</a:t>
            </a:r>
          </a:p>
          <a:p>
            <a:pPr>
              <a:buFontTx/>
              <a:buChar char="-"/>
            </a:pPr>
            <a:r>
              <a:rPr lang="en-US" sz="2600" dirty="0"/>
              <a:t>iCloud announced</a:t>
            </a:r>
          </a:p>
          <a:p>
            <a:pPr>
              <a:buFontTx/>
              <a:buChar char="-"/>
            </a:pPr>
            <a:r>
              <a:rPr lang="en-US" sz="2600" dirty="0"/>
              <a:t>Steve Jobs resigns as CEO due to illness, replaced by Tim Cook</a:t>
            </a:r>
          </a:p>
          <a:p>
            <a:pPr>
              <a:buFontTx/>
              <a:buChar char="-"/>
            </a:pPr>
            <a:r>
              <a:rPr lang="en-US" sz="2600" dirty="0"/>
              <a:t>Apple passes Exxon to become the most valuable company in the world</a:t>
            </a:r>
          </a:p>
          <a:p>
            <a:pPr>
              <a:buFontTx/>
              <a:buChar char="-"/>
            </a:pPr>
            <a:endParaRPr lang="en-US" sz="2600" dirty="0"/>
          </a:p>
          <a:p>
            <a:pPr marL="0" indent="0">
              <a:buNone/>
            </a:pPr>
            <a:r>
              <a:rPr lang="en-US" sz="2600" b="1" dirty="0"/>
              <a:t>2012 </a:t>
            </a:r>
          </a:p>
          <a:p>
            <a:pPr>
              <a:buFontTx/>
              <a:buChar char="-"/>
            </a:pPr>
            <a:r>
              <a:rPr lang="en-US" sz="2600" dirty="0"/>
              <a:t>iPhone 5 and iPad Mini released</a:t>
            </a:r>
          </a:p>
          <a:p>
            <a:pPr>
              <a:buFontTx/>
              <a:buChar char="-"/>
            </a:pPr>
            <a:r>
              <a:rPr lang="en-US" sz="2600" dirty="0"/>
              <a:t>Apple Maps launched</a:t>
            </a:r>
          </a:p>
          <a:p>
            <a:pPr>
              <a:buFontTx/>
              <a:buChar char="-"/>
            </a:pPr>
            <a:endParaRPr lang="en-US" sz="2600" dirty="0"/>
          </a:p>
          <a:p>
            <a:pPr marL="0" indent="0">
              <a:buNone/>
            </a:pPr>
            <a:r>
              <a:rPr lang="en-US" sz="2600" b="1" dirty="0"/>
              <a:t>2013 </a:t>
            </a:r>
          </a:p>
          <a:p>
            <a:pPr>
              <a:buFontTx/>
              <a:buChar char="-"/>
            </a:pPr>
            <a:r>
              <a:rPr lang="en-US" sz="2600" dirty="0"/>
              <a:t>iPhone 5S/5C launched </a:t>
            </a:r>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p:txBody>
      </p:sp>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300" y="141357"/>
            <a:ext cx="10642600" cy="707886"/>
          </a:xfrm>
          <a:prstGeom prst="rect">
            <a:avLst/>
          </a:prstGeom>
          <a:noFill/>
        </p:spPr>
        <p:txBody>
          <a:bodyPr wrap="square" rtlCol="0">
            <a:spAutoFit/>
          </a:bodyPr>
          <a:lstStyle/>
          <a:p>
            <a:r>
              <a:rPr lang="en-US" sz="4000">
                <a:solidFill>
                  <a:schemeClr val="bg1"/>
                </a:solidFill>
              </a:rPr>
              <a:t>History and Development of Apple: 2010 - Present</a:t>
            </a:r>
          </a:p>
        </p:txBody>
      </p:sp>
      <p:pic>
        <p:nvPicPr>
          <p:cNvPr id="7" name="Pictur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287169" y="3986211"/>
            <a:ext cx="4174597" cy="2348211"/>
          </a:xfrm>
          <a:prstGeom prst="rect">
            <a:avLst/>
          </a:prstGeom>
        </p:spPr>
      </p:pic>
    </p:spTree>
    <p:extLst>
      <p:ext uri="{BB962C8B-B14F-4D97-AF65-F5344CB8AC3E}">
        <p14:creationId xmlns:p14="http://schemas.microsoft.com/office/powerpoint/2010/main" xmlns="" val="90081140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 y="1017657"/>
            <a:ext cx="4343400" cy="4351338"/>
          </a:xfrm>
        </p:spPr>
        <p:txBody>
          <a:bodyPr>
            <a:normAutofit fontScale="92500" lnSpcReduction="10000"/>
          </a:bodyPr>
          <a:lstStyle/>
          <a:p>
            <a:pPr marL="0" indent="0">
              <a:buNone/>
            </a:pPr>
            <a:r>
              <a:rPr lang="en-US" sz="2400" b="1" dirty="0"/>
              <a:t>2014</a:t>
            </a:r>
          </a:p>
          <a:p>
            <a:pPr>
              <a:buFontTx/>
              <a:buChar char="-"/>
            </a:pPr>
            <a:r>
              <a:rPr lang="en-US" sz="2400" dirty="0"/>
              <a:t>Apple Pay launched</a:t>
            </a:r>
            <a:endParaRPr lang="en-US" sz="2400" b="1" dirty="0"/>
          </a:p>
          <a:p>
            <a:pPr marL="0" indent="0">
              <a:buNone/>
            </a:pPr>
            <a:r>
              <a:rPr lang="en-US" sz="2400" b="1" dirty="0"/>
              <a:t>2015</a:t>
            </a:r>
          </a:p>
          <a:p>
            <a:pPr>
              <a:buFontTx/>
              <a:buChar char="-"/>
            </a:pPr>
            <a:r>
              <a:rPr lang="en-US" sz="2400" dirty="0"/>
              <a:t>iPhone 6 and 6S Plus released</a:t>
            </a:r>
          </a:p>
          <a:p>
            <a:pPr>
              <a:buFontTx/>
              <a:buChar char="-"/>
            </a:pPr>
            <a:r>
              <a:rPr lang="en-US" sz="2400" dirty="0"/>
              <a:t>iPad Pro </a:t>
            </a:r>
          </a:p>
          <a:p>
            <a:pPr>
              <a:buFontTx/>
              <a:buChar char="-"/>
            </a:pPr>
            <a:r>
              <a:rPr lang="en-US" sz="2400" dirty="0"/>
              <a:t>Apple Watch</a:t>
            </a:r>
          </a:p>
          <a:p>
            <a:pPr>
              <a:buFontTx/>
              <a:buChar char="-"/>
            </a:pPr>
            <a:r>
              <a:rPr lang="en-US" sz="2400" dirty="0"/>
              <a:t>Apple Music</a:t>
            </a:r>
          </a:p>
          <a:p>
            <a:pPr marL="0" indent="0">
              <a:buNone/>
            </a:pPr>
            <a:r>
              <a:rPr lang="en-US" sz="2400" b="1" dirty="0"/>
              <a:t>2016</a:t>
            </a:r>
          </a:p>
          <a:p>
            <a:pPr>
              <a:buFontTx/>
              <a:buChar char="-"/>
            </a:pPr>
            <a:r>
              <a:rPr lang="en-US" sz="2400" dirty="0"/>
              <a:t>iPhone SE </a:t>
            </a:r>
            <a:endParaRPr lang="en-US" sz="2400" dirty="0" smtClean="0"/>
          </a:p>
          <a:p>
            <a:pPr>
              <a:buFontTx/>
              <a:buChar char="-"/>
            </a:pPr>
            <a:r>
              <a:rPr lang="en-US" sz="2400" dirty="0" smtClean="0"/>
              <a:t>MacBook (Rose Gold, Space Grey, Silver, Gold) </a:t>
            </a:r>
            <a:endParaRPr lang="en-US" sz="2400" dirty="0"/>
          </a:p>
        </p:txBody>
      </p:sp>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300" y="141357"/>
            <a:ext cx="10642600" cy="707886"/>
          </a:xfrm>
          <a:prstGeom prst="rect">
            <a:avLst/>
          </a:prstGeom>
          <a:noFill/>
        </p:spPr>
        <p:txBody>
          <a:bodyPr wrap="square" rtlCol="0">
            <a:spAutoFit/>
          </a:bodyPr>
          <a:lstStyle/>
          <a:p>
            <a:r>
              <a:rPr lang="en-US" sz="4000">
                <a:solidFill>
                  <a:schemeClr val="bg1"/>
                </a:solidFill>
              </a:rPr>
              <a:t>History and Development of Apple: 2010 - Present</a:t>
            </a:r>
          </a:p>
        </p:txBody>
      </p:sp>
      <p:sp>
        <p:nvSpPr>
          <p:cNvPr id="7" name="Content Placeholder 2"/>
          <p:cNvSpPr txBox="1">
            <a:spLocks/>
          </p:cNvSpPr>
          <p:nvPr/>
        </p:nvSpPr>
        <p:spPr>
          <a:xfrm>
            <a:off x="4646193" y="1017657"/>
            <a:ext cx="712871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400" b="1" dirty="0"/>
              <a:t>2017 </a:t>
            </a:r>
          </a:p>
          <a:p>
            <a:pPr>
              <a:buFontTx/>
              <a:buChar char="-"/>
            </a:pPr>
            <a:r>
              <a:rPr lang="en-US" sz="2400" dirty="0"/>
              <a:t>New </a:t>
            </a:r>
            <a:r>
              <a:rPr lang="en-US" sz="2400" dirty="0" smtClean="0"/>
              <a:t>iPhone 8 </a:t>
            </a:r>
            <a:r>
              <a:rPr lang="en-US" sz="2400" dirty="0"/>
              <a:t>release expected in September</a:t>
            </a:r>
          </a:p>
          <a:p>
            <a:pPr>
              <a:buFontTx/>
              <a:buChar char="-"/>
            </a:pPr>
            <a:r>
              <a:rPr lang="en-US" sz="2400" dirty="0"/>
              <a:t>Operating System updates </a:t>
            </a:r>
            <a:endParaRPr lang="en-US" sz="2400" dirty="0" smtClean="0"/>
          </a:p>
          <a:p>
            <a:pPr>
              <a:buFontTx/>
              <a:buChar char="-"/>
            </a:pPr>
            <a:r>
              <a:rPr lang="en-US" sz="2400" dirty="0" smtClean="0"/>
              <a:t>Releases for latest versions of the iPad, Apple Watch, and Macs</a:t>
            </a:r>
          </a:p>
          <a:p>
            <a:pPr>
              <a:buFontTx/>
              <a:buChar char="-"/>
            </a:pPr>
            <a:r>
              <a:rPr lang="en-US" sz="2400" dirty="0" smtClean="0"/>
              <a:t>Currently trading at their highest price ever</a:t>
            </a:r>
            <a:endParaRPr lang="en-US" sz="2400" dirty="0"/>
          </a:p>
          <a:p>
            <a:pPr marL="0" indent="0">
              <a:buFont typeface="Arial"/>
              <a:buNone/>
            </a:pPr>
            <a:endParaRPr lang="en-US" sz="2400" dirty="0"/>
          </a:p>
        </p:txBody>
      </p:sp>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300913" y="3855833"/>
            <a:ext cx="4160853" cy="2773902"/>
          </a:xfrm>
          <a:prstGeom prst="rect">
            <a:avLst/>
          </a:prstGeom>
        </p:spPr>
      </p:pic>
    </p:spTree>
    <p:extLst>
      <p:ext uri="{BB962C8B-B14F-4D97-AF65-F5344CB8AC3E}">
        <p14:creationId xmlns:p14="http://schemas.microsoft.com/office/powerpoint/2010/main" xmlns="" val="113860301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6260" y="1152524"/>
            <a:ext cx="11185506" cy="5262563"/>
          </a:xfrm>
        </p:spPr>
        <p:txBody>
          <a:bodyPr vert="horz" lIns="91440" tIns="45720" rIns="91440" bIns="45720" rtlCol="0" anchor="t">
            <a:normAutofit fontScale="92500" lnSpcReduction="10000"/>
          </a:bodyPr>
          <a:lstStyle/>
          <a:p>
            <a:pPr marL="0" lvl="0" indent="0">
              <a:lnSpc>
                <a:spcPct val="80000"/>
              </a:lnSpc>
              <a:spcBef>
                <a:spcPts val="0"/>
              </a:spcBef>
              <a:buClr>
                <a:schemeClr val="tx1"/>
              </a:buClr>
              <a:buSzPct val="100000"/>
              <a:buNone/>
            </a:pPr>
            <a:r>
              <a:rPr lang="en" sz="3000" dirty="0">
                <a:ea typeface="Calibri"/>
                <a:cs typeface="Calibri"/>
                <a:sym typeface="Calibri"/>
              </a:rPr>
              <a:t>1997: NeXT (computer programming services)</a:t>
            </a:r>
          </a:p>
          <a:p>
            <a:pPr marL="635000" lvl="1" indent="-355600">
              <a:lnSpc>
                <a:spcPct val="80000"/>
              </a:lnSpc>
              <a:spcBef>
                <a:spcPts val="300"/>
              </a:spcBef>
              <a:buClr>
                <a:schemeClr val="tx1"/>
              </a:buClr>
              <a:buSzPct val="100000"/>
              <a:buFont typeface="Wingdings" charset="2"/>
              <a:buChar char="§"/>
            </a:pPr>
            <a:r>
              <a:rPr lang="en" sz="2600" dirty="0">
                <a:ea typeface="Calibri"/>
                <a:cs typeface="Calibri"/>
                <a:sym typeface="Calibri"/>
              </a:rPr>
              <a:t>Derived Products: OS X and iOS</a:t>
            </a:r>
          </a:p>
          <a:p>
            <a:pPr marL="635000" lvl="1" indent="-355600">
              <a:lnSpc>
                <a:spcPct val="80000"/>
              </a:lnSpc>
              <a:spcBef>
                <a:spcPts val="300"/>
              </a:spcBef>
              <a:buClr>
                <a:schemeClr val="tx1"/>
              </a:buClr>
              <a:buSzPct val="100000"/>
              <a:buFont typeface="Wingdings" charset="2"/>
              <a:buChar char="§"/>
            </a:pPr>
            <a:r>
              <a:rPr lang="en" sz="2600" dirty="0">
                <a:ea typeface="Calibri"/>
                <a:cs typeface="Calibri"/>
                <a:sym typeface="Calibri"/>
              </a:rPr>
              <a:t>$404 </a:t>
            </a:r>
            <a:r>
              <a:rPr lang="en" sz="2600" dirty="0" smtClean="0">
                <a:ea typeface="Calibri"/>
                <a:cs typeface="Calibri"/>
                <a:sym typeface="Calibri"/>
              </a:rPr>
              <a:t>million</a:t>
            </a:r>
            <a:endParaRPr lang="en-CA" sz="2600" dirty="0" smtClean="0">
              <a:ea typeface="Calibri"/>
              <a:cs typeface="Calibri"/>
              <a:sym typeface="Calibri"/>
            </a:endParaRPr>
          </a:p>
          <a:p>
            <a:pPr marL="635000" lvl="1" indent="-355600">
              <a:lnSpc>
                <a:spcPct val="80000"/>
              </a:lnSpc>
              <a:spcBef>
                <a:spcPts val="300"/>
              </a:spcBef>
              <a:buClr>
                <a:schemeClr val="tx1"/>
              </a:buClr>
              <a:buSzPct val="100000"/>
              <a:buFont typeface="Wingdings" charset="2"/>
              <a:buChar char="§"/>
            </a:pPr>
            <a:endParaRPr lang="en" sz="2600" dirty="0">
              <a:ea typeface="Calibri"/>
              <a:cs typeface="Calibri"/>
              <a:sym typeface="Calibri"/>
            </a:endParaRPr>
          </a:p>
          <a:p>
            <a:pPr marL="0" lvl="0" indent="0">
              <a:lnSpc>
                <a:spcPct val="80000"/>
              </a:lnSpc>
              <a:spcBef>
                <a:spcPts val="400"/>
              </a:spcBef>
              <a:buClr>
                <a:schemeClr val="tx1"/>
              </a:buClr>
              <a:buSzPct val="100000"/>
              <a:buNone/>
            </a:pPr>
            <a:r>
              <a:rPr lang="en" sz="3000" dirty="0">
                <a:ea typeface="Calibri"/>
                <a:cs typeface="Calibri"/>
                <a:sym typeface="Calibri"/>
              </a:rPr>
              <a:t>2000: SoundJam MP (Software)</a:t>
            </a:r>
          </a:p>
          <a:p>
            <a:pPr marL="635000" lvl="1" indent="-355600">
              <a:lnSpc>
                <a:spcPct val="80000"/>
              </a:lnSpc>
              <a:spcBef>
                <a:spcPts val="300"/>
              </a:spcBef>
              <a:buClr>
                <a:schemeClr val="tx1"/>
              </a:buClr>
              <a:buSzPct val="100000"/>
              <a:buFont typeface="Wingdings" charset="2"/>
              <a:buChar char="§"/>
            </a:pPr>
            <a:r>
              <a:rPr lang="en" sz="2600" dirty="0">
                <a:ea typeface="Calibri"/>
                <a:cs typeface="Calibri"/>
                <a:sym typeface="Calibri"/>
              </a:rPr>
              <a:t>Derived Products: </a:t>
            </a:r>
            <a:r>
              <a:rPr lang="en" sz="2600" dirty="0" smtClean="0">
                <a:ea typeface="Calibri"/>
                <a:cs typeface="Calibri"/>
                <a:sym typeface="Calibri"/>
              </a:rPr>
              <a:t>iTunes</a:t>
            </a:r>
            <a:endParaRPr lang="en-CA" sz="2600" dirty="0" smtClean="0">
              <a:ea typeface="Calibri"/>
              <a:cs typeface="Calibri"/>
              <a:sym typeface="Calibri"/>
            </a:endParaRPr>
          </a:p>
          <a:p>
            <a:pPr marL="635000" lvl="1" indent="-355600">
              <a:lnSpc>
                <a:spcPct val="80000"/>
              </a:lnSpc>
              <a:spcBef>
                <a:spcPts val="300"/>
              </a:spcBef>
              <a:buClr>
                <a:schemeClr val="tx1"/>
              </a:buClr>
              <a:buSzPct val="100000"/>
              <a:buFont typeface="Wingdings" charset="2"/>
              <a:buChar char="§"/>
            </a:pPr>
            <a:r>
              <a:rPr lang="en" sz="2600" dirty="0" smtClean="0">
                <a:ea typeface="Calibri"/>
                <a:cs typeface="Calibri"/>
                <a:sym typeface="Calibri"/>
              </a:rPr>
              <a:t>2005</a:t>
            </a:r>
            <a:r>
              <a:rPr lang="en" sz="2600" dirty="0">
                <a:ea typeface="Calibri"/>
                <a:cs typeface="Calibri"/>
                <a:sym typeface="Calibri"/>
              </a:rPr>
              <a:t>: </a:t>
            </a:r>
            <a:r>
              <a:rPr lang="en" sz="2600" dirty="0" smtClean="0">
                <a:ea typeface="Calibri"/>
                <a:cs typeface="Calibri"/>
                <a:sym typeface="Calibri"/>
              </a:rPr>
              <a:t>Fingerworks</a:t>
            </a:r>
            <a:endParaRPr lang="en-CA" sz="2600" dirty="0" smtClean="0">
              <a:ea typeface="Calibri"/>
              <a:cs typeface="Calibri"/>
              <a:sym typeface="Calibri"/>
            </a:endParaRPr>
          </a:p>
          <a:p>
            <a:pPr marL="635000" lvl="1" indent="-355600">
              <a:lnSpc>
                <a:spcPct val="80000"/>
              </a:lnSpc>
              <a:spcBef>
                <a:spcPts val="300"/>
              </a:spcBef>
              <a:buClr>
                <a:schemeClr val="tx1"/>
              </a:buClr>
              <a:buSzPct val="100000"/>
              <a:buFont typeface="Wingdings" charset="2"/>
              <a:buChar char="§"/>
            </a:pPr>
            <a:r>
              <a:rPr lang="en" sz="2600" dirty="0" smtClean="0">
                <a:ea typeface="Calibri"/>
                <a:cs typeface="Calibri"/>
                <a:sym typeface="Calibri"/>
              </a:rPr>
              <a:t>Derived </a:t>
            </a:r>
            <a:r>
              <a:rPr lang="en" sz="2600" dirty="0">
                <a:ea typeface="Calibri"/>
                <a:cs typeface="Calibri"/>
                <a:sym typeface="Calibri"/>
              </a:rPr>
              <a:t>Product: Multi-touchscreen </a:t>
            </a:r>
            <a:endParaRPr lang="en-CA" sz="2600" dirty="0" smtClean="0">
              <a:ea typeface="Calibri"/>
              <a:cs typeface="Calibri"/>
              <a:sym typeface="Calibri"/>
            </a:endParaRPr>
          </a:p>
          <a:p>
            <a:pPr marL="635000" lvl="1" indent="-355600">
              <a:lnSpc>
                <a:spcPct val="80000"/>
              </a:lnSpc>
              <a:spcBef>
                <a:spcPts val="300"/>
              </a:spcBef>
              <a:buClr>
                <a:schemeClr val="tx1"/>
              </a:buClr>
              <a:buSzPct val="100000"/>
              <a:buFont typeface="Wingdings" charset="2"/>
              <a:buChar char="§"/>
            </a:pPr>
            <a:endParaRPr lang="en" sz="2600" dirty="0">
              <a:ea typeface="Calibri"/>
              <a:cs typeface="Calibri"/>
              <a:sym typeface="Calibri"/>
            </a:endParaRPr>
          </a:p>
          <a:p>
            <a:pPr marL="0" lvl="0" indent="0">
              <a:lnSpc>
                <a:spcPct val="80000"/>
              </a:lnSpc>
              <a:spcBef>
                <a:spcPts val="400"/>
              </a:spcBef>
              <a:buClr>
                <a:schemeClr val="tx1"/>
              </a:buClr>
              <a:buSzPct val="100000"/>
              <a:buNone/>
            </a:pPr>
            <a:r>
              <a:rPr lang="en" sz="3000" dirty="0">
                <a:ea typeface="Calibri"/>
                <a:cs typeface="Calibri"/>
                <a:sym typeface="Calibri"/>
              </a:rPr>
              <a:t>2008: P.A. Semi (semiconductors)</a:t>
            </a:r>
          </a:p>
          <a:p>
            <a:pPr marL="635000" lvl="1" indent="-355600">
              <a:lnSpc>
                <a:spcPct val="80000"/>
              </a:lnSpc>
              <a:spcBef>
                <a:spcPts val="300"/>
              </a:spcBef>
              <a:buClr>
                <a:schemeClr val="tx1"/>
              </a:buClr>
              <a:buSzPct val="100000"/>
              <a:buFont typeface="Wingdings" charset="2"/>
              <a:buChar char="§"/>
            </a:pPr>
            <a:r>
              <a:rPr lang="en" sz="2600" dirty="0">
                <a:ea typeface="Calibri"/>
                <a:cs typeface="Calibri"/>
                <a:sym typeface="Calibri"/>
              </a:rPr>
              <a:t>Derived Products: Apple A4 and A5 chips</a:t>
            </a:r>
          </a:p>
          <a:p>
            <a:pPr marL="635000" lvl="1" indent="-355600">
              <a:lnSpc>
                <a:spcPct val="80000"/>
              </a:lnSpc>
              <a:spcBef>
                <a:spcPts val="300"/>
              </a:spcBef>
              <a:buClr>
                <a:schemeClr val="tx1"/>
              </a:buClr>
              <a:buSzPct val="100000"/>
              <a:buFont typeface="Wingdings" charset="2"/>
              <a:buChar char="§"/>
            </a:pPr>
            <a:r>
              <a:rPr lang="en" sz="2600" dirty="0">
                <a:ea typeface="Calibri"/>
                <a:cs typeface="Calibri"/>
                <a:sym typeface="Calibri"/>
              </a:rPr>
              <a:t>$278 </a:t>
            </a:r>
            <a:r>
              <a:rPr lang="en" sz="2600" dirty="0" smtClean="0">
                <a:ea typeface="Calibri"/>
                <a:cs typeface="Calibri"/>
                <a:sym typeface="Calibri"/>
              </a:rPr>
              <a:t>million</a:t>
            </a:r>
            <a:endParaRPr lang="en-CA" sz="2600" dirty="0" smtClean="0">
              <a:ea typeface="Calibri"/>
              <a:cs typeface="Calibri"/>
              <a:sym typeface="Calibri"/>
            </a:endParaRPr>
          </a:p>
          <a:p>
            <a:pPr marL="635000" lvl="1" indent="-355600">
              <a:lnSpc>
                <a:spcPct val="80000"/>
              </a:lnSpc>
              <a:spcBef>
                <a:spcPts val="300"/>
              </a:spcBef>
              <a:buClr>
                <a:schemeClr val="tx1"/>
              </a:buClr>
              <a:buSzPct val="100000"/>
              <a:buFont typeface="Wingdings" charset="2"/>
              <a:buChar char="§"/>
            </a:pPr>
            <a:endParaRPr lang="en" sz="2600" dirty="0">
              <a:ea typeface="Calibri"/>
              <a:cs typeface="Calibri"/>
              <a:sym typeface="Calibri"/>
            </a:endParaRPr>
          </a:p>
          <a:p>
            <a:pPr marL="0" lvl="0" indent="0">
              <a:lnSpc>
                <a:spcPct val="80000"/>
              </a:lnSpc>
              <a:spcBef>
                <a:spcPts val="400"/>
              </a:spcBef>
              <a:buClr>
                <a:schemeClr val="tx1"/>
              </a:buClr>
              <a:buSzPct val="100000"/>
              <a:buNone/>
            </a:pPr>
            <a:r>
              <a:rPr lang="en" sz="3000" dirty="0">
                <a:ea typeface="Calibri"/>
                <a:cs typeface="Calibri"/>
                <a:sym typeface="Calibri"/>
              </a:rPr>
              <a:t>2009: Lala.com (music streaming)</a:t>
            </a:r>
          </a:p>
          <a:p>
            <a:pPr marL="635000" lvl="1" indent="-355600">
              <a:lnSpc>
                <a:spcPct val="80000"/>
              </a:lnSpc>
              <a:spcBef>
                <a:spcPts val="300"/>
              </a:spcBef>
              <a:buClr>
                <a:schemeClr val="tx1"/>
              </a:buClr>
              <a:buSzPct val="100000"/>
              <a:buFont typeface="Wingdings" charset="2"/>
              <a:buChar char="§"/>
            </a:pPr>
            <a:r>
              <a:rPr lang="en" sz="2600" dirty="0">
                <a:ea typeface="Calibri"/>
                <a:cs typeface="Calibri"/>
                <a:sym typeface="Calibri"/>
              </a:rPr>
              <a:t>Derived Products: iCloud, iTunes Match</a:t>
            </a:r>
          </a:p>
          <a:p>
            <a:pPr marL="635000" lvl="1" indent="-355600">
              <a:lnSpc>
                <a:spcPct val="80000"/>
              </a:lnSpc>
              <a:spcBef>
                <a:spcPts val="300"/>
              </a:spcBef>
              <a:buClr>
                <a:schemeClr val="tx1"/>
              </a:buClr>
              <a:buSzPct val="100000"/>
              <a:buFont typeface="Wingdings" charset="2"/>
              <a:buChar char="§"/>
            </a:pPr>
            <a:r>
              <a:rPr lang="en" sz="2600" dirty="0">
                <a:ea typeface="Calibri"/>
                <a:cs typeface="Calibri"/>
                <a:sym typeface="Calibri"/>
              </a:rPr>
              <a:t>$80 million</a:t>
            </a:r>
          </a:p>
          <a:p>
            <a:pPr marL="0" marR="0" lvl="0" indent="0" defTabSz="914400" eaLnBrk="1" fontAlgn="auto" latinLnBrk="0" hangingPunct="1">
              <a:lnSpc>
                <a:spcPct val="100000"/>
              </a:lnSpc>
              <a:spcBef>
                <a:spcPts val="0"/>
              </a:spcBef>
              <a:spcAft>
                <a:spcPts val="0"/>
              </a:spcAft>
              <a:buClrTx/>
              <a:buSzTx/>
              <a:buFont typeface="Wingdings" charset="2"/>
              <a:buNone/>
              <a:tabLst/>
              <a:defRPr/>
            </a:pPr>
            <a:endParaRPr lang="en-US" b="1" dirty="0" smtClean="0">
              <a:solidFill>
                <a:srgbClr val="000000"/>
              </a:solidFill>
              <a:latin typeface="Calibri"/>
            </a:endParaRPr>
          </a:p>
        </p:txBody>
      </p:sp>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300" y="141357"/>
            <a:ext cx="5384800" cy="707886"/>
          </a:xfrm>
          <a:prstGeom prst="rect">
            <a:avLst/>
          </a:prstGeom>
          <a:noFill/>
        </p:spPr>
        <p:txBody>
          <a:bodyPr wrap="square" rtlCol="0">
            <a:spAutoFit/>
          </a:bodyPr>
          <a:lstStyle/>
          <a:p>
            <a:r>
              <a:rPr lang="en-US" sz="4000">
                <a:solidFill>
                  <a:schemeClr val="bg1"/>
                </a:solidFill>
              </a:rPr>
              <a:t>Key Acquisitions</a:t>
            </a:r>
          </a:p>
        </p:txBody>
      </p:sp>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986463" y="1545430"/>
            <a:ext cx="6018612" cy="4012408"/>
          </a:xfrm>
          <a:prstGeom prst="rect">
            <a:avLst/>
          </a:prstGeom>
        </p:spPr>
      </p:pic>
    </p:spTree>
    <p:extLst>
      <p:ext uri="{BB962C8B-B14F-4D97-AF65-F5344CB8AC3E}">
        <p14:creationId xmlns:p14="http://schemas.microsoft.com/office/powerpoint/2010/main" xmlns="" val="1706268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6" name="TextBox 5"/>
          <p:cNvSpPr txBox="1"/>
          <p:nvPr/>
        </p:nvSpPr>
        <p:spPr>
          <a:xfrm>
            <a:off x="114300" y="141357"/>
            <a:ext cx="5257800" cy="707886"/>
          </a:xfrm>
          <a:prstGeom prst="rect">
            <a:avLst/>
          </a:prstGeom>
          <a:noFill/>
        </p:spPr>
        <p:txBody>
          <a:bodyPr wrap="square" rtlCol="0">
            <a:spAutoFit/>
          </a:bodyPr>
          <a:lstStyle/>
          <a:p>
            <a:r>
              <a:rPr lang="en-US" sz="4000">
                <a:solidFill>
                  <a:schemeClr val="bg1"/>
                </a:solidFill>
              </a:rPr>
              <a:t>Today’s Gadget Industry</a:t>
            </a:r>
          </a:p>
        </p:txBody>
      </p:sp>
      <p:sp>
        <p:nvSpPr>
          <p:cNvPr id="8" name="Content Placeholder 2"/>
          <p:cNvSpPr>
            <a:spLocks noGrp="1"/>
          </p:cNvSpPr>
          <p:nvPr>
            <p:ph idx="1"/>
          </p:nvPr>
        </p:nvSpPr>
        <p:spPr>
          <a:xfrm>
            <a:off x="291465" y="1120231"/>
            <a:ext cx="10952798" cy="4480469"/>
          </a:xfrm>
        </p:spPr>
        <p:txBody>
          <a:bodyPr>
            <a:normAutofit/>
          </a:bodyPr>
          <a:lstStyle/>
          <a:p>
            <a:pPr>
              <a:buFont typeface="Wingdings" charset="2"/>
              <a:buChar char="§"/>
            </a:pPr>
            <a:r>
              <a:rPr lang="en-US" dirty="0" smtClean="0"/>
              <a:t>Part </a:t>
            </a:r>
            <a:r>
              <a:rPr lang="en-US" dirty="0"/>
              <a:t>of the consumer electronics </a:t>
            </a:r>
            <a:r>
              <a:rPr lang="en-US" dirty="0" smtClean="0"/>
              <a:t>industry.</a:t>
            </a:r>
          </a:p>
          <a:p>
            <a:pPr>
              <a:buFont typeface="Wingdings" charset="2"/>
              <a:buChar char="§"/>
            </a:pPr>
            <a:endParaRPr lang="en-US" dirty="0" smtClean="0"/>
          </a:p>
          <a:p>
            <a:pPr>
              <a:buFont typeface="Wingdings" charset="2"/>
              <a:buChar char="§"/>
            </a:pPr>
            <a:r>
              <a:rPr lang="en-US" dirty="0" smtClean="0"/>
              <a:t>Has seen exciting new developments in recent years and at a rapid pace. </a:t>
            </a:r>
          </a:p>
          <a:p>
            <a:pPr>
              <a:buFont typeface="Wingdings" charset="2"/>
              <a:buChar char="§"/>
            </a:pPr>
            <a:endParaRPr lang="en-US" dirty="0" smtClean="0"/>
          </a:p>
          <a:p>
            <a:pPr>
              <a:buFont typeface="Wingdings" charset="2"/>
              <a:buChar char="§"/>
            </a:pPr>
            <a:r>
              <a:rPr lang="en-US" dirty="0" smtClean="0"/>
              <a:t>It </a:t>
            </a:r>
            <a:r>
              <a:rPr lang="en-US" dirty="0"/>
              <a:t>is continually growing and </a:t>
            </a:r>
            <a:r>
              <a:rPr lang="en-US" dirty="0" smtClean="0"/>
              <a:t>evolving</a:t>
            </a:r>
          </a:p>
          <a:p>
            <a:pPr>
              <a:buFont typeface="Wingdings" charset="2"/>
              <a:buChar char="§"/>
            </a:pPr>
            <a:endParaRPr lang="en-US" dirty="0"/>
          </a:p>
          <a:p>
            <a:pPr>
              <a:buFont typeface="Wingdings" charset="2"/>
              <a:buChar char="§"/>
            </a:pPr>
            <a:r>
              <a:rPr lang="en-US" dirty="0"/>
              <a:t>Anticipating $606 billion of revenue globally</a:t>
            </a:r>
          </a:p>
          <a:p>
            <a:pPr marL="0" indent="0">
              <a:buNone/>
            </a:pPr>
            <a:endParaRPr lang="en-US" dirty="0"/>
          </a:p>
        </p:txBody>
      </p:sp>
    </p:spTree>
    <p:extLst>
      <p:ext uri="{BB962C8B-B14F-4D97-AF65-F5344CB8AC3E}">
        <p14:creationId xmlns:p14="http://schemas.microsoft.com/office/powerpoint/2010/main" xmlns="" val="15120474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38" y="1114425"/>
            <a:ext cx="7081800" cy="5372100"/>
          </a:xfrm>
        </p:spPr>
        <p:txBody>
          <a:bodyPr>
            <a:normAutofit/>
          </a:bodyPr>
          <a:lstStyle/>
          <a:p>
            <a:pPr marL="0" lvl="0" indent="0">
              <a:lnSpc>
                <a:spcPct val="80000"/>
              </a:lnSpc>
              <a:spcBef>
                <a:spcPts val="0"/>
              </a:spcBef>
              <a:buClr>
                <a:schemeClr val="tx1"/>
              </a:buClr>
              <a:buSzPct val="100000"/>
              <a:buNone/>
            </a:pPr>
            <a:r>
              <a:rPr lang="en" sz="2400" dirty="0">
                <a:ea typeface="Calibri"/>
                <a:cs typeface="Calibri"/>
                <a:sym typeface="Calibri"/>
              </a:rPr>
              <a:t>2010: Siri (Voice control software)</a:t>
            </a:r>
          </a:p>
          <a:p>
            <a:pPr marL="635000" lvl="1" indent="-355600">
              <a:lnSpc>
                <a:spcPct val="80000"/>
              </a:lnSpc>
              <a:spcBef>
                <a:spcPts val="300"/>
              </a:spcBef>
              <a:buClr>
                <a:schemeClr val="tx1"/>
              </a:buClr>
              <a:buSzPct val="100000"/>
              <a:buFont typeface="Wingdings" charset="2"/>
              <a:buChar char="§"/>
            </a:pPr>
            <a:r>
              <a:rPr lang="en" dirty="0">
                <a:ea typeface="Calibri"/>
                <a:cs typeface="Calibri"/>
                <a:sym typeface="Calibri"/>
              </a:rPr>
              <a:t>Derived Products: Siri</a:t>
            </a:r>
          </a:p>
          <a:p>
            <a:pPr marL="635000" lvl="1" indent="-355600">
              <a:lnSpc>
                <a:spcPct val="80000"/>
              </a:lnSpc>
              <a:spcBef>
                <a:spcPts val="300"/>
              </a:spcBef>
              <a:buClr>
                <a:schemeClr val="tx1"/>
              </a:buClr>
              <a:buSzPct val="100000"/>
              <a:buFont typeface="Wingdings" charset="2"/>
              <a:buChar char="§"/>
            </a:pPr>
            <a:r>
              <a:rPr lang="en" dirty="0">
                <a:ea typeface="Calibri"/>
                <a:cs typeface="Calibri"/>
                <a:sym typeface="Calibri"/>
              </a:rPr>
              <a:t>$200 million</a:t>
            </a:r>
          </a:p>
          <a:p>
            <a:pPr marL="349250" lvl="0" indent="-342900">
              <a:lnSpc>
                <a:spcPct val="80000"/>
              </a:lnSpc>
              <a:spcBef>
                <a:spcPts val="0"/>
              </a:spcBef>
              <a:buClr>
                <a:schemeClr val="tx1"/>
              </a:buClr>
              <a:buSzPct val="100000"/>
              <a:buFont typeface="Wingdings" charset="2"/>
              <a:buChar char="§"/>
            </a:pPr>
            <a:endParaRPr lang="en" dirty="0">
              <a:ea typeface="Calibri"/>
              <a:cs typeface="Calibri"/>
              <a:sym typeface="Calibri"/>
            </a:endParaRPr>
          </a:p>
          <a:p>
            <a:pPr marL="6350" lvl="0" indent="0">
              <a:lnSpc>
                <a:spcPct val="80000"/>
              </a:lnSpc>
              <a:spcBef>
                <a:spcPts val="0"/>
              </a:spcBef>
              <a:buClr>
                <a:schemeClr val="tx1"/>
              </a:buClr>
              <a:buSzPct val="100000"/>
              <a:buNone/>
            </a:pPr>
            <a:r>
              <a:rPr lang="en" sz="2400" dirty="0">
                <a:ea typeface="Calibri"/>
                <a:cs typeface="Calibri"/>
                <a:sym typeface="Calibri"/>
              </a:rPr>
              <a:t>February 23, 2012: Chomp (App search engine)</a:t>
            </a:r>
          </a:p>
          <a:p>
            <a:pPr marL="635000" lvl="1" indent="-355600">
              <a:lnSpc>
                <a:spcPct val="80000"/>
              </a:lnSpc>
              <a:spcBef>
                <a:spcPts val="300"/>
              </a:spcBef>
              <a:buClr>
                <a:schemeClr val="tx1"/>
              </a:buClr>
              <a:buSzPct val="100000"/>
              <a:buFont typeface="Wingdings" charset="2"/>
              <a:buChar char="§"/>
            </a:pPr>
            <a:r>
              <a:rPr lang="en" sz="2000" dirty="0">
                <a:ea typeface="Calibri"/>
                <a:cs typeface="Calibri"/>
                <a:sym typeface="Calibri"/>
              </a:rPr>
              <a:t>Derived Products: App store</a:t>
            </a:r>
          </a:p>
          <a:p>
            <a:pPr marL="635000" lvl="1" indent="-355600">
              <a:lnSpc>
                <a:spcPct val="80000"/>
              </a:lnSpc>
              <a:spcBef>
                <a:spcPts val="300"/>
              </a:spcBef>
              <a:buClr>
                <a:schemeClr val="tx1"/>
              </a:buClr>
              <a:buSzPct val="100000"/>
              <a:buFont typeface="Wingdings" charset="2"/>
              <a:buChar char="§"/>
            </a:pPr>
            <a:r>
              <a:rPr lang="en" sz="2000" dirty="0">
                <a:ea typeface="Calibri"/>
                <a:cs typeface="Calibri"/>
                <a:sym typeface="Calibri"/>
              </a:rPr>
              <a:t>$50 </a:t>
            </a:r>
            <a:r>
              <a:rPr lang="en" sz="2000" dirty="0" smtClean="0">
                <a:ea typeface="Calibri"/>
                <a:cs typeface="Calibri"/>
                <a:sym typeface="Calibri"/>
              </a:rPr>
              <a:t>million</a:t>
            </a:r>
            <a:endParaRPr lang="en-CA" sz="2000" dirty="0" smtClean="0">
              <a:ea typeface="Calibri"/>
              <a:cs typeface="Calibri"/>
              <a:sym typeface="Calibri"/>
            </a:endParaRPr>
          </a:p>
          <a:p>
            <a:pPr marL="635000" lvl="1" indent="-355600">
              <a:lnSpc>
                <a:spcPct val="80000"/>
              </a:lnSpc>
              <a:spcBef>
                <a:spcPts val="300"/>
              </a:spcBef>
              <a:buClr>
                <a:schemeClr val="tx1"/>
              </a:buClr>
              <a:buSzPct val="100000"/>
              <a:buFont typeface="Wingdings" charset="2"/>
              <a:buChar char="§"/>
            </a:pPr>
            <a:endParaRPr lang="en" sz="2000" dirty="0">
              <a:ea typeface="Calibri"/>
              <a:cs typeface="Calibri"/>
              <a:sym typeface="Calibri"/>
            </a:endParaRPr>
          </a:p>
          <a:p>
            <a:pPr marL="6350" lvl="0" indent="0">
              <a:lnSpc>
                <a:spcPct val="80000"/>
              </a:lnSpc>
              <a:spcBef>
                <a:spcPts val="400"/>
              </a:spcBef>
              <a:buClr>
                <a:schemeClr val="tx1"/>
              </a:buClr>
              <a:buSzPct val="100000"/>
              <a:buNone/>
            </a:pPr>
            <a:r>
              <a:rPr lang="en" sz="2400" dirty="0">
                <a:ea typeface="Calibri"/>
                <a:cs typeface="Calibri"/>
                <a:sym typeface="Calibri"/>
              </a:rPr>
              <a:t>July </a:t>
            </a:r>
            <a:r>
              <a:rPr lang="en" sz="2400" dirty="0" smtClean="0">
                <a:ea typeface="Calibri"/>
                <a:cs typeface="Calibri"/>
                <a:sym typeface="Calibri"/>
              </a:rPr>
              <a:t>27</a:t>
            </a:r>
            <a:r>
              <a:rPr lang="en-CA" sz="2400" dirty="0" smtClean="0">
                <a:ea typeface="Calibri"/>
                <a:cs typeface="Calibri"/>
                <a:sym typeface="Calibri"/>
              </a:rPr>
              <a:t>,</a:t>
            </a:r>
            <a:r>
              <a:rPr lang="en" sz="2400" dirty="0" smtClean="0">
                <a:ea typeface="Calibri"/>
                <a:cs typeface="Calibri"/>
                <a:sym typeface="Calibri"/>
              </a:rPr>
              <a:t> </a:t>
            </a:r>
            <a:r>
              <a:rPr lang="en" sz="2400" dirty="0">
                <a:ea typeface="Calibri"/>
                <a:cs typeface="Calibri"/>
                <a:sym typeface="Calibri"/>
              </a:rPr>
              <a:t>2012: AuthenTec (PC and mobile security)</a:t>
            </a:r>
          </a:p>
          <a:p>
            <a:pPr marL="635000" lvl="1" indent="-355600">
              <a:lnSpc>
                <a:spcPct val="80000"/>
              </a:lnSpc>
              <a:spcBef>
                <a:spcPts val="300"/>
              </a:spcBef>
              <a:buClr>
                <a:schemeClr val="tx1"/>
              </a:buClr>
              <a:buSzPct val="100000"/>
              <a:buFont typeface="Wingdings" charset="2"/>
              <a:buChar char="§"/>
            </a:pPr>
            <a:r>
              <a:rPr lang="en" sz="2000" dirty="0">
                <a:ea typeface="Calibri"/>
                <a:cs typeface="Calibri"/>
                <a:sym typeface="Calibri"/>
              </a:rPr>
              <a:t>Derived Products: Touch ID</a:t>
            </a:r>
          </a:p>
          <a:p>
            <a:pPr marL="635000" lvl="1" indent="-355600">
              <a:lnSpc>
                <a:spcPct val="80000"/>
              </a:lnSpc>
              <a:spcBef>
                <a:spcPts val="300"/>
              </a:spcBef>
              <a:buClr>
                <a:schemeClr val="tx1"/>
              </a:buClr>
              <a:buSzPct val="100000"/>
              <a:buFont typeface="Wingdings" charset="2"/>
              <a:buChar char="§"/>
            </a:pPr>
            <a:r>
              <a:rPr lang="en" sz="2000" dirty="0">
                <a:ea typeface="Calibri"/>
                <a:cs typeface="Calibri"/>
                <a:sym typeface="Calibri"/>
              </a:rPr>
              <a:t>$356 million</a:t>
            </a:r>
          </a:p>
          <a:p>
            <a:endParaRPr lang="en-US" dirty="0"/>
          </a:p>
        </p:txBody>
      </p:sp>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xmlns="">
                  <a14:imgLayer r:embed="rId4">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300" y="141357"/>
            <a:ext cx="5384800" cy="707886"/>
          </a:xfrm>
          <a:prstGeom prst="rect">
            <a:avLst/>
          </a:prstGeom>
          <a:noFill/>
        </p:spPr>
        <p:txBody>
          <a:bodyPr wrap="square" rtlCol="0">
            <a:spAutoFit/>
          </a:bodyPr>
          <a:lstStyle/>
          <a:p>
            <a:r>
              <a:rPr lang="en-US" sz="4000">
                <a:solidFill>
                  <a:schemeClr val="bg1"/>
                </a:solidFill>
              </a:rPr>
              <a:t>Key Acquisitions</a:t>
            </a:r>
          </a:p>
        </p:txBody>
      </p:sp>
      <p:pic>
        <p:nvPicPr>
          <p:cNvPr id="2" name="Picture 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274999" y="1114425"/>
            <a:ext cx="4186767" cy="227132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272088" y="4657881"/>
            <a:ext cx="6189678" cy="1570631"/>
          </a:xfrm>
          <a:prstGeom prst="rect">
            <a:avLst/>
          </a:prstGeom>
        </p:spPr>
      </p:pic>
    </p:spTree>
    <p:extLst>
      <p:ext uri="{BB962C8B-B14F-4D97-AF65-F5344CB8AC3E}">
        <p14:creationId xmlns:p14="http://schemas.microsoft.com/office/powerpoint/2010/main" xmlns="" val="328147420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1300" y="1239838"/>
            <a:ext cx="7631113" cy="4351338"/>
          </a:xfrm>
        </p:spPr>
        <p:txBody>
          <a:bodyPr/>
          <a:lstStyle/>
          <a:p>
            <a:pPr marL="0" lvl="0" indent="0">
              <a:lnSpc>
                <a:spcPct val="100000"/>
              </a:lnSpc>
              <a:spcBef>
                <a:spcPts val="0"/>
              </a:spcBef>
              <a:buNone/>
              <a:defRPr/>
            </a:pPr>
            <a:r>
              <a:rPr lang="en-US" dirty="0" smtClean="0"/>
              <a:t>2014</a:t>
            </a:r>
            <a:r>
              <a:rPr lang="en-US" dirty="0"/>
              <a:t>: Beats Electronics</a:t>
            </a:r>
          </a:p>
          <a:p>
            <a:pPr lvl="1">
              <a:lnSpc>
                <a:spcPct val="100000"/>
              </a:lnSpc>
              <a:spcBef>
                <a:spcPts val="0"/>
              </a:spcBef>
              <a:buFont typeface="Wingdings" charset="2"/>
              <a:buChar char="§"/>
            </a:pPr>
            <a:r>
              <a:rPr lang="en-US" dirty="0"/>
              <a:t>Derived products: iPhone, iTunes</a:t>
            </a:r>
          </a:p>
          <a:p>
            <a:pPr lvl="1">
              <a:lnSpc>
                <a:spcPct val="100000"/>
              </a:lnSpc>
              <a:spcBef>
                <a:spcPts val="0"/>
              </a:spcBef>
              <a:buFont typeface="Wingdings" charset="2"/>
              <a:buChar char="§"/>
            </a:pPr>
            <a:r>
              <a:rPr lang="en-US" dirty="0"/>
              <a:t>$3 Billion	</a:t>
            </a:r>
            <a:endParaRPr lang="en-US" dirty="0" smtClean="0"/>
          </a:p>
          <a:p>
            <a:pPr lvl="1">
              <a:lnSpc>
                <a:spcPct val="100000"/>
              </a:lnSpc>
              <a:spcBef>
                <a:spcPts val="0"/>
              </a:spcBef>
              <a:buFont typeface="Wingdings" charset="2"/>
              <a:buChar char="§"/>
            </a:pPr>
            <a:endParaRPr lang="en-US" dirty="0"/>
          </a:p>
          <a:p>
            <a:pPr marL="0" lvl="0" indent="0">
              <a:lnSpc>
                <a:spcPct val="100000"/>
              </a:lnSpc>
              <a:spcBef>
                <a:spcPts val="0"/>
              </a:spcBef>
              <a:buNone/>
              <a:defRPr/>
            </a:pPr>
            <a:r>
              <a:rPr lang="en-US" dirty="0"/>
              <a:t>2015: linX (camera)</a:t>
            </a:r>
          </a:p>
          <a:p>
            <a:pPr lvl="1">
              <a:lnSpc>
                <a:spcPct val="100000"/>
              </a:lnSpc>
              <a:spcBef>
                <a:spcPts val="0"/>
              </a:spcBef>
              <a:buFont typeface="Wingdings" charset="2"/>
              <a:buChar char="§"/>
            </a:pPr>
            <a:r>
              <a:rPr lang="en-US" dirty="0"/>
              <a:t>Derived products: iPod, iPhone, iPad</a:t>
            </a:r>
          </a:p>
          <a:p>
            <a:pPr lvl="1">
              <a:lnSpc>
                <a:spcPct val="100000"/>
              </a:lnSpc>
              <a:spcBef>
                <a:spcPts val="0"/>
              </a:spcBef>
              <a:buFont typeface="Wingdings" charset="2"/>
              <a:buChar char="§"/>
            </a:pPr>
            <a:r>
              <a:rPr lang="en-US" dirty="0"/>
              <a:t>$20 </a:t>
            </a:r>
            <a:r>
              <a:rPr lang="en-US" dirty="0" smtClean="0"/>
              <a:t>Million</a:t>
            </a:r>
          </a:p>
          <a:p>
            <a:pPr lvl="1">
              <a:lnSpc>
                <a:spcPct val="100000"/>
              </a:lnSpc>
              <a:spcBef>
                <a:spcPts val="0"/>
              </a:spcBef>
              <a:buFont typeface="Wingdings" charset="2"/>
              <a:buChar cha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2016: Flyby Media (Augmented reality software)</a:t>
            </a:r>
          </a:p>
          <a:p>
            <a:pPr lvl="1">
              <a:lnSpc>
                <a:spcPct val="100000"/>
              </a:lnSpc>
              <a:spcBef>
                <a:spcPts val="0"/>
              </a:spcBef>
              <a:buFont typeface="Wingdings" charset="2"/>
              <a:buChar char="§"/>
            </a:pPr>
            <a:r>
              <a:rPr lang="en-US" dirty="0" smtClean="0"/>
              <a:t>Acquired to aid Apple’s in developing for virtual reality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p:txBody>
      </p:sp>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300" y="141357"/>
            <a:ext cx="5384800" cy="707886"/>
          </a:xfrm>
          <a:prstGeom prst="rect">
            <a:avLst/>
          </a:prstGeom>
          <a:noFill/>
        </p:spPr>
        <p:txBody>
          <a:bodyPr wrap="square" rtlCol="0">
            <a:spAutoFit/>
          </a:bodyPr>
          <a:lstStyle/>
          <a:p>
            <a:r>
              <a:rPr lang="en-US" sz="4000" dirty="0">
                <a:solidFill>
                  <a:schemeClr val="bg1"/>
                </a:solidFill>
              </a:rPr>
              <a:t>Key </a:t>
            </a:r>
            <a:r>
              <a:rPr lang="en-US" sz="4000" dirty="0" smtClean="0">
                <a:solidFill>
                  <a:schemeClr val="bg1"/>
                </a:solidFill>
              </a:rPr>
              <a:t>Acquisitions</a:t>
            </a:r>
          </a:p>
        </p:txBody>
      </p:sp>
      <p:pic>
        <p:nvPicPr>
          <p:cNvPr id="7" name="Pictur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075753" y="1239838"/>
            <a:ext cx="2386013" cy="2386013"/>
          </a:xfrm>
          <a:prstGeom prst="rect">
            <a:avLst/>
          </a:prstGeom>
        </p:spPr>
      </p:pic>
    </p:spTree>
    <p:extLst>
      <p:ext uri="{BB962C8B-B14F-4D97-AF65-F5344CB8AC3E}">
        <p14:creationId xmlns:p14="http://schemas.microsoft.com/office/powerpoint/2010/main" xmlns="" val="6614370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1300" y="1017657"/>
            <a:ext cx="10515600" cy="3303587"/>
          </a:xfrm>
        </p:spPr>
        <p:txBody>
          <a:bodyPr>
            <a:noAutofit/>
          </a:bodyPr>
          <a:lstStyle/>
          <a:p>
            <a:pPr marR="0" lvl="0" defTabSz="914400" eaLnBrk="1" fontAlgn="auto" latinLnBrk="0" hangingPunct="1">
              <a:lnSpc>
                <a:spcPct val="100000"/>
              </a:lnSpc>
              <a:spcBef>
                <a:spcPts val="0"/>
              </a:spcBef>
              <a:spcAft>
                <a:spcPts val="0"/>
              </a:spcAft>
              <a:buClr>
                <a:schemeClr val="tx1"/>
              </a:buClr>
              <a:buSzPct val="100000"/>
              <a:buFont typeface="Wingdings" charset="2"/>
              <a:buChar char="§"/>
              <a:tabLst/>
              <a:defRPr/>
            </a:pPr>
            <a:r>
              <a:rPr lang="en-US" sz="2400" dirty="0" smtClean="0"/>
              <a:t>Co-founder (with Wozniak) and former CEO </a:t>
            </a:r>
          </a:p>
          <a:p>
            <a:pPr marR="0" lvl="0" defTabSz="914400" eaLnBrk="1" fontAlgn="auto" latinLnBrk="0" hangingPunct="1">
              <a:lnSpc>
                <a:spcPct val="100000"/>
              </a:lnSpc>
              <a:spcBef>
                <a:spcPts val="0"/>
              </a:spcBef>
              <a:spcAft>
                <a:spcPts val="0"/>
              </a:spcAft>
              <a:buClr>
                <a:schemeClr val="tx1"/>
              </a:buClr>
              <a:buSzPct val="100000"/>
              <a:buFont typeface="Wingdings" charset="2"/>
              <a:buChar char="§"/>
              <a:tabLst/>
              <a:defRPr/>
            </a:pPr>
            <a:endParaRPr lang="en-US" sz="2400" dirty="0" smtClean="0"/>
          </a:p>
          <a:p>
            <a:pPr marR="0" lvl="0" defTabSz="914400" eaLnBrk="1" fontAlgn="auto" latinLnBrk="0" hangingPunct="1">
              <a:lnSpc>
                <a:spcPct val="100000"/>
              </a:lnSpc>
              <a:spcBef>
                <a:spcPts val="0"/>
              </a:spcBef>
              <a:spcAft>
                <a:spcPts val="0"/>
              </a:spcAft>
              <a:buClr>
                <a:schemeClr val="tx1"/>
              </a:buClr>
              <a:buSzPct val="100000"/>
              <a:buFont typeface="Wingdings" charset="2"/>
              <a:buChar char="§"/>
              <a:tabLst/>
              <a:defRPr/>
            </a:pPr>
            <a:r>
              <a:rPr lang="en-US" sz="2400" dirty="0" smtClean="0"/>
              <a:t>Considered as a pioneer of the microcomputer revolution </a:t>
            </a:r>
          </a:p>
          <a:p>
            <a:pPr marR="0" lvl="0" defTabSz="914400" eaLnBrk="1" fontAlgn="auto" latinLnBrk="0" hangingPunct="1">
              <a:lnSpc>
                <a:spcPct val="100000"/>
              </a:lnSpc>
              <a:spcBef>
                <a:spcPts val="0"/>
              </a:spcBef>
              <a:spcAft>
                <a:spcPts val="0"/>
              </a:spcAft>
              <a:buClr>
                <a:schemeClr val="tx1"/>
              </a:buClr>
              <a:buSzPct val="100000"/>
              <a:buFont typeface="Wingdings" charset="2"/>
              <a:buChar char="§"/>
              <a:tabLst/>
              <a:defRPr/>
            </a:pPr>
            <a:endParaRPr lang="en-US" sz="2400" dirty="0" smtClean="0"/>
          </a:p>
          <a:p>
            <a:pPr marR="0" lvl="0" defTabSz="914400" eaLnBrk="1" fontAlgn="auto" latinLnBrk="0" hangingPunct="1">
              <a:lnSpc>
                <a:spcPct val="100000"/>
              </a:lnSpc>
              <a:spcBef>
                <a:spcPts val="0"/>
              </a:spcBef>
              <a:spcAft>
                <a:spcPts val="0"/>
              </a:spcAft>
              <a:buClr>
                <a:schemeClr val="tx1"/>
              </a:buClr>
              <a:buSzPct val="100000"/>
              <a:buFont typeface="Wingdings" charset="2"/>
              <a:buChar char="§"/>
              <a:tabLst/>
              <a:defRPr/>
            </a:pPr>
            <a:r>
              <a:rPr lang="en-US" sz="2400" dirty="0" smtClean="0"/>
              <a:t>Education: Reed College (dropped out) </a:t>
            </a:r>
          </a:p>
          <a:p>
            <a:pPr marR="0" lvl="0" defTabSz="914400" eaLnBrk="1" fontAlgn="auto" latinLnBrk="0" hangingPunct="1">
              <a:lnSpc>
                <a:spcPct val="100000"/>
              </a:lnSpc>
              <a:spcBef>
                <a:spcPts val="0"/>
              </a:spcBef>
              <a:spcAft>
                <a:spcPts val="0"/>
              </a:spcAft>
              <a:buClr>
                <a:schemeClr val="tx1"/>
              </a:buClr>
              <a:buSzPct val="100000"/>
              <a:buFont typeface="Wingdings" charset="2"/>
              <a:buChar char="§"/>
              <a:tabLst/>
              <a:defRPr/>
            </a:pPr>
            <a:endParaRPr lang="en-US" sz="2400" dirty="0" smtClean="0"/>
          </a:p>
          <a:p>
            <a:pPr lvl="0">
              <a:lnSpc>
                <a:spcPct val="100000"/>
              </a:lnSpc>
              <a:spcBef>
                <a:spcPts val="0"/>
              </a:spcBef>
              <a:buClr>
                <a:schemeClr val="tx1"/>
              </a:buClr>
              <a:buSzPct val="100000"/>
              <a:buFont typeface="Wingdings" charset="2"/>
              <a:buChar char="§"/>
              <a:defRPr/>
            </a:pPr>
            <a:r>
              <a:rPr lang="en-US" sz="2400" dirty="0"/>
              <a:t>Left the company in 1985, returned in 1997</a:t>
            </a:r>
          </a:p>
          <a:p>
            <a:pPr lvl="1">
              <a:lnSpc>
                <a:spcPct val="100000"/>
              </a:lnSpc>
              <a:spcBef>
                <a:spcPts val="0"/>
              </a:spcBef>
              <a:buClr>
                <a:schemeClr val="tx1"/>
              </a:buClr>
              <a:buSzPct val="100000"/>
              <a:buFont typeface="Wingdings" charset="2"/>
              <a:buChar char="§"/>
            </a:pPr>
            <a:r>
              <a:rPr lang="en-US" dirty="0"/>
              <a:t>NeXT</a:t>
            </a:r>
          </a:p>
          <a:p>
            <a:pPr lvl="1">
              <a:lnSpc>
                <a:spcPct val="100000"/>
              </a:lnSpc>
              <a:spcBef>
                <a:spcPts val="0"/>
              </a:spcBef>
              <a:buClr>
                <a:schemeClr val="tx1"/>
              </a:buClr>
              <a:buSzPct val="100000"/>
              <a:buFont typeface="Wingdings" charset="2"/>
              <a:buChar char="§"/>
            </a:pPr>
            <a:r>
              <a:rPr lang="en-US" dirty="0" smtClean="0"/>
              <a:t>PIXAR</a:t>
            </a:r>
          </a:p>
          <a:p>
            <a:pPr lvl="1">
              <a:lnSpc>
                <a:spcPct val="100000"/>
              </a:lnSpc>
              <a:spcBef>
                <a:spcPts val="0"/>
              </a:spcBef>
              <a:buClr>
                <a:schemeClr val="tx1"/>
              </a:buClr>
              <a:buSzPct val="100000"/>
              <a:buFont typeface="Wingdings" charset="2"/>
              <a:buChar char="§"/>
            </a:pPr>
            <a:endParaRPr lang="en-US" dirty="0"/>
          </a:p>
          <a:p>
            <a:pPr marR="0" lvl="0" defTabSz="914400" eaLnBrk="1" fontAlgn="auto" latinLnBrk="0" hangingPunct="1">
              <a:lnSpc>
                <a:spcPct val="100000"/>
              </a:lnSpc>
              <a:spcBef>
                <a:spcPts val="0"/>
              </a:spcBef>
              <a:spcAft>
                <a:spcPts val="0"/>
              </a:spcAft>
              <a:buClr>
                <a:schemeClr val="tx1"/>
              </a:buClr>
              <a:buSzPct val="100000"/>
              <a:buFont typeface="Wingdings" charset="2"/>
              <a:buChar char="§"/>
              <a:tabLst/>
              <a:defRPr/>
            </a:pPr>
            <a:r>
              <a:rPr lang="en-US" sz="2400" dirty="0" smtClean="0"/>
              <a:t>Work closely with Ive and oversaw  the development of iMac, iTunes, iPhone, and iPad on the service side, as well as Apple retail stores </a:t>
            </a:r>
          </a:p>
          <a:p>
            <a:pPr marR="0" lvl="0" defTabSz="914400" eaLnBrk="1" fontAlgn="auto" latinLnBrk="0" hangingPunct="1">
              <a:lnSpc>
                <a:spcPct val="100000"/>
              </a:lnSpc>
              <a:spcBef>
                <a:spcPts val="0"/>
              </a:spcBef>
              <a:spcAft>
                <a:spcPts val="0"/>
              </a:spcAft>
              <a:buClr>
                <a:schemeClr val="tx1"/>
              </a:buClr>
              <a:buSzPct val="100000"/>
              <a:buFont typeface="Wingdings" charset="2"/>
              <a:buChar char="§"/>
              <a:tabLst/>
              <a:defRPr/>
            </a:pPr>
            <a:endParaRPr lang="en-US" sz="2400" dirty="0" smtClean="0"/>
          </a:p>
          <a:p>
            <a:pPr marR="0" lvl="0" defTabSz="914400" eaLnBrk="1" fontAlgn="auto" latinLnBrk="0" hangingPunct="1">
              <a:lnSpc>
                <a:spcPct val="100000"/>
              </a:lnSpc>
              <a:spcBef>
                <a:spcPts val="0"/>
              </a:spcBef>
              <a:spcAft>
                <a:spcPts val="0"/>
              </a:spcAft>
              <a:buClr>
                <a:schemeClr val="tx1"/>
              </a:buClr>
              <a:buSzPct val="100000"/>
              <a:buFont typeface="Wingdings" charset="2"/>
              <a:buChar char="§"/>
              <a:tabLst/>
              <a:defRPr/>
            </a:pPr>
            <a:r>
              <a:rPr lang="en-US" sz="2400" dirty="0" smtClean="0"/>
              <a:t>Diagnosed with a pancreatic neuroendocrine tumor in 2003 and died in 2011 of respiratory arrest due to the tumor</a:t>
            </a:r>
          </a:p>
        </p:txBody>
      </p:sp>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300" y="141357"/>
            <a:ext cx="5384800" cy="707886"/>
          </a:xfrm>
          <a:prstGeom prst="rect">
            <a:avLst/>
          </a:prstGeom>
          <a:noFill/>
        </p:spPr>
        <p:txBody>
          <a:bodyPr wrap="square" rtlCol="0">
            <a:spAutoFit/>
          </a:bodyPr>
          <a:lstStyle/>
          <a:p>
            <a:r>
              <a:rPr lang="en-US" sz="4000" dirty="0" smtClean="0">
                <a:solidFill>
                  <a:schemeClr val="bg1"/>
                </a:solidFill>
              </a:rPr>
              <a:t>Steve Jobs</a:t>
            </a:r>
            <a:endParaRPr lang="en-US" sz="4000" dirty="0">
              <a:solidFill>
                <a:schemeClr val="bg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466916" y="1455636"/>
            <a:ext cx="2994850" cy="2757689"/>
          </a:xfrm>
          <a:prstGeom prst="rect">
            <a:avLst/>
          </a:prstGeom>
        </p:spPr>
      </p:pic>
    </p:spTree>
    <p:extLst>
      <p:ext uri="{BB962C8B-B14F-4D97-AF65-F5344CB8AC3E}">
        <p14:creationId xmlns:p14="http://schemas.microsoft.com/office/powerpoint/2010/main" xmlns="" val="11126519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300" y="141357"/>
            <a:ext cx="5384800" cy="707886"/>
          </a:xfrm>
          <a:prstGeom prst="rect">
            <a:avLst/>
          </a:prstGeom>
          <a:noFill/>
        </p:spPr>
        <p:txBody>
          <a:bodyPr wrap="square" rtlCol="0">
            <a:spAutoFit/>
          </a:bodyPr>
          <a:lstStyle/>
          <a:p>
            <a:r>
              <a:rPr lang="en-US" sz="4000">
                <a:solidFill>
                  <a:schemeClr val="bg1"/>
                </a:solidFill>
              </a:rPr>
              <a:t>Executive Team</a:t>
            </a:r>
          </a:p>
        </p:txBody>
      </p:sp>
      <p:pic>
        <p:nvPicPr>
          <p:cNvPr id="7" name="Pictur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70949" y="1017657"/>
            <a:ext cx="3200401" cy="3656806"/>
          </a:xfrm>
          <a:prstGeom prst="rect">
            <a:avLst/>
          </a:prstGeom>
        </p:spPr>
      </p:pic>
      <p:sp>
        <p:nvSpPr>
          <p:cNvPr id="8" name="TextBox 7"/>
          <p:cNvSpPr txBox="1"/>
          <p:nvPr/>
        </p:nvSpPr>
        <p:spPr>
          <a:xfrm>
            <a:off x="3843876" y="1017657"/>
            <a:ext cx="8354474" cy="3477875"/>
          </a:xfrm>
          <a:prstGeom prst="rect">
            <a:avLst/>
          </a:prstGeom>
          <a:noFill/>
        </p:spPr>
        <p:txBody>
          <a:bodyPr wrap="square" rtlCol="0">
            <a:spAutoFit/>
          </a:bodyPr>
          <a:lstStyle/>
          <a:p>
            <a:r>
              <a:rPr lang="en-US" sz="2000" b="1"/>
              <a:t>Tim Cook</a:t>
            </a:r>
            <a:r>
              <a:rPr lang="en-US" sz="2000"/>
              <a:t>, Chief Executive Officer (since August 2011, joined company in 1998) </a:t>
            </a:r>
          </a:p>
          <a:p>
            <a:endParaRPr lang="en-US" sz="2000"/>
          </a:p>
          <a:p>
            <a:pPr marL="285750" indent="-285750">
              <a:buFont typeface="Wingdings" charset="2"/>
              <a:buChar char="§"/>
            </a:pPr>
            <a:r>
              <a:rPr lang="en-US"/>
              <a:t>Formerly the COO; previous responsibilities included worldwide sales and operations, end-to-end supply chain, sales activities, service and support in markets across the globe</a:t>
            </a:r>
          </a:p>
          <a:p>
            <a:pPr marL="285750" indent="-285750">
              <a:buFont typeface="Wingdings" charset="2"/>
              <a:buChar char="§"/>
            </a:pPr>
            <a:endParaRPr lang="en-US"/>
          </a:p>
          <a:p>
            <a:pPr marL="285750" indent="-285750">
              <a:buFont typeface="Wingdings" charset="2"/>
              <a:buChar char="§"/>
            </a:pPr>
            <a:r>
              <a:rPr lang="en-US"/>
              <a:t>Headed Macintosh division; led development of reseller and supplier relationships to meet increasing demands</a:t>
            </a:r>
          </a:p>
          <a:p>
            <a:pPr marL="285750" indent="-285750">
              <a:buFont typeface="Wingdings" charset="2"/>
              <a:buChar char="§"/>
            </a:pPr>
            <a:endParaRPr lang="en-US"/>
          </a:p>
          <a:p>
            <a:pPr marL="285750" indent="-285750">
              <a:buFont typeface="Wingdings" charset="2"/>
              <a:buChar char="§"/>
            </a:pPr>
            <a:r>
              <a:rPr lang="en-US"/>
              <a:t>Previous served roles with Compaq, IBM, and Intelligent Electronics</a:t>
            </a:r>
          </a:p>
          <a:p>
            <a:pPr marL="285750" indent="-285750">
              <a:buFont typeface="Wingdings" charset="2"/>
              <a:buChar char="§"/>
            </a:pPr>
            <a:endParaRPr lang="en-US"/>
          </a:p>
          <a:p>
            <a:pPr marL="285750" indent="-285750">
              <a:buFont typeface="Wingdings" charset="2"/>
              <a:buChar char="§"/>
            </a:pPr>
            <a:r>
              <a:rPr lang="en-US"/>
              <a:t>Education: BS in Industrial Engineering from Auburn (1982); MBA from Duke (1988)</a:t>
            </a:r>
          </a:p>
        </p:txBody>
      </p:sp>
    </p:spTree>
    <p:extLst>
      <p:ext uri="{BB962C8B-B14F-4D97-AF65-F5344CB8AC3E}">
        <p14:creationId xmlns:p14="http://schemas.microsoft.com/office/powerpoint/2010/main" xmlns="" val="83550509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300" y="141357"/>
            <a:ext cx="5384800" cy="707886"/>
          </a:xfrm>
          <a:prstGeom prst="rect">
            <a:avLst/>
          </a:prstGeom>
          <a:noFill/>
        </p:spPr>
        <p:txBody>
          <a:bodyPr wrap="square" rtlCol="0">
            <a:spAutoFit/>
          </a:bodyPr>
          <a:lstStyle/>
          <a:p>
            <a:r>
              <a:rPr lang="en-US" sz="4000">
                <a:solidFill>
                  <a:schemeClr val="bg1"/>
                </a:solidFill>
              </a:rPr>
              <a:t>Executive Team</a:t>
            </a:r>
          </a:p>
        </p:txBody>
      </p:sp>
      <p:pic>
        <p:nvPicPr>
          <p:cNvPr id="21" name="Picture 20"/>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24771" y="1017657"/>
            <a:ext cx="2770909" cy="3657600"/>
          </a:xfrm>
          <a:prstGeom prst="rect">
            <a:avLst/>
          </a:prstGeom>
        </p:spPr>
      </p:pic>
      <p:sp>
        <p:nvSpPr>
          <p:cNvPr id="10" name="TextBox 9"/>
          <p:cNvSpPr txBox="1"/>
          <p:nvPr/>
        </p:nvSpPr>
        <p:spPr>
          <a:xfrm>
            <a:off x="3525170" y="1017657"/>
            <a:ext cx="8666830" cy="3754874"/>
          </a:xfrm>
          <a:prstGeom prst="rect">
            <a:avLst/>
          </a:prstGeom>
          <a:noFill/>
        </p:spPr>
        <p:txBody>
          <a:bodyPr wrap="square" rtlCol="0">
            <a:spAutoFit/>
          </a:bodyPr>
          <a:lstStyle/>
          <a:p>
            <a:r>
              <a:rPr lang="en-US" sz="2000" b="1"/>
              <a:t>Angela Ahrendts</a:t>
            </a:r>
            <a:r>
              <a:rPr lang="en-US" sz="2000"/>
              <a:t>, Senior Vice President, Retail (joined company in 2014)</a:t>
            </a:r>
          </a:p>
          <a:p>
            <a:endParaRPr lang="en-US" sz="2000"/>
          </a:p>
          <a:p>
            <a:pPr marL="285750" indent="-285750">
              <a:buFont typeface="Wingdings" charset="2"/>
              <a:buChar char="§"/>
            </a:pPr>
            <a:r>
              <a:rPr lang="en-US"/>
              <a:t>Responsible for strategy, real estate &amp; development, and operations of Apple’s physical stores, Apple’s online store and contact center</a:t>
            </a:r>
          </a:p>
          <a:p>
            <a:pPr marL="285750" indent="-285750">
              <a:buFont typeface="Wingdings" charset="2"/>
              <a:buChar char="§"/>
            </a:pPr>
            <a:endParaRPr lang="en-US"/>
          </a:p>
          <a:p>
            <a:pPr marL="285750" indent="-285750">
              <a:buFont typeface="Wingdings" charset="2"/>
              <a:buChar char="§"/>
            </a:pPr>
            <a:r>
              <a:rPr lang="en-US"/>
              <a:t>Integrated digital and physical retail business for better customer experience for entertaining, enriching, and educating communities</a:t>
            </a:r>
          </a:p>
          <a:p>
            <a:pPr marL="285750" indent="-285750">
              <a:buFont typeface="Wingdings" charset="2"/>
              <a:buChar char="§"/>
            </a:pPr>
            <a:endParaRPr lang="en-US"/>
          </a:p>
          <a:p>
            <a:pPr marL="285750" indent="-285750">
              <a:buFont typeface="Wingdings" charset="2"/>
              <a:buChar char="§"/>
            </a:pPr>
            <a:r>
              <a:rPr lang="en-US"/>
              <a:t>Formerly the CEO of Burberry, where company underwent “outstanding” growth under her leadership</a:t>
            </a:r>
          </a:p>
          <a:p>
            <a:pPr marL="285750" indent="-285750">
              <a:buFont typeface="Wingdings" charset="2"/>
              <a:buChar char="§"/>
            </a:pPr>
            <a:endParaRPr lang="en-US"/>
          </a:p>
          <a:p>
            <a:pPr marL="285750" indent="-285750">
              <a:buFont typeface="Wingdings" charset="2"/>
              <a:buChar char="§"/>
            </a:pPr>
            <a:r>
              <a:rPr lang="en-US"/>
              <a:t>Education: Marketing and Merchandising degree (1982) and honorary doctorate of Humane Letters (2010) from Ball State </a:t>
            </a:r>
          </a:p>
        </p:txBody>
      </p:sp>
      <p:sp>
        <p:nvSpPr>
          <p:cNvPr id="11" name="Footer Placeholder 1"/>
          <p:cNvSpPr>
            <a:spLocks noGrp="1"/>
          </p:cNvSpPr>
          <p:nvPr>
            <p:ph type="ftr" sz="quarter" idx="11"/>
          </p:nvPr>
        </p:nvSpPr>
        <p:spPr>
          <a:xfrm>
            <a:off x="11049000" y="6492875"/>
            <a:ext cx="1143000" cy="365125"/>
          </a:xfrm>
        </p:spPr>
        <p:txBody>
          <a:bodyPr/>
          <a:lstStyle/>
          <a:p>
            <a:r>
              <a:rPr lang="en-US">
                <a:solidFill>
                  <a:schemeClr val="tx1"/>
                </a:solidFill>
              </a:rPr>
              <a:t>Source: Apple</a:t>
            </a:r>
          </a:p>
        </p:txBody>
      </p:sp>
    </p:spTree>
    <p:extLst>
      <p:ext uri="{BB962C8B-B14F-4D97-AF65-F5344CB8AC3E}">
        <p14:creationId xmlns:p14="http://schemas.microsoft.com/office/powerpoint/2010/main" xmlns="" val="208611480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300" y="141357"/>
            <a:ext cx="5384800" cy="707886"/>
          </a:xfrm>
          <a:prstGeom prst="rect">
            <a:avLst/>
          </a:prstGeom>
          <a:noFill/>
        </p:spPr>
        <p:txBody>
          <a:bodyPr wrap="square" rtlCol="0">
            <a:spAutoFit/>
          </a:bodyPr>
          <a:lstStyle/>
          <a:p>
            <a:r>
              <a:rPr lang="en-US" sz="4000">
                <a:solidFill>
                  <a:schemeClr val="bg1"/>
                </a:solidFill>
              </a:rPr>
              <a:t>Executive Team</a:t>
            </a:r>
          </a:p>
        </p:txBody>
      </p:sp>
      <p:pic>
        <p:nvPicPr>
          <p:cNvPr id="7" name="Pictur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4300" y="1017657"/>
            <a:ext cx="3200400" cy="3656805"/>
          </a:xfrm>
          <a:prstGeom prst="rect">
            <a:avLst/>
          </a:prstGeom>
        </p:spPr>
      </p:pic>
      <p:sp>
        <p:nvSpPr>
          <p:cNvPr id="8" name="TextBox 7"/>
          <p:cNvSpPr txBox="1"/>
          <p:nvPr/>
        </p:nvSpPr>
        <p:spPr>
          <a:xfrm>
            <a:off x="3555448" y="1017657"/>
            <a:ext cx="8636552" cy="3200876"/>
          </a:xfrm>
          <a:prstGeom prst="rect">
            <a:avLst/>
          </a:prstGeom>
          <a:noFill/>
        </p:spPr>
        <p:txBody>
          <a:bodyPr wrap="square" rtlCol="0">
            <a:spAutoFit/>
          </a:bodyPr>
          <a:lstStyle/>
          <a:p>
            <a:r>
              <a:rPr lang="en-US" sz="2000" b="1"/>
              <a:t>Eddy Cue</a:t>
            </a:r>
            <a:r>
              <a:rPr lang="en-US" sz="2000"/>
              <a:t>, Senior Vice President, Internet Software and Services (joined company in 1989)</a:t>
            </a:r>
          </a:p>
          <a:p>
            <a:endParaRPr lang="en-US" sz="2000"/>
          </a:p>
          <a:p>
            <a:pPr marL="285750" indent="-285750">
              <a:buFont typeface="Wingdings" charset="2"/>
              <a:buChar char="§"/>
            </a:pPr>
            <a:r>
              <a:rPr lang="en-US"/>
              <a:t>Oversees the iTunes Store and Apple Music, as well as Apple Pay, Siri, Maps, iAd, Apple's innovative iCloud services, and Apple’s productivity and creativity apps</a:t>
            </a:r>
          </a:p>
          <a:p>
            <a:pPr marL="285750" indent="-285750">
              <a:buFont typeface="Wingdings" charset="2"/>
              <a:buChar char="§"/>
            </a:pPr>
            <a:endParaRPr lang="en-US"/>
          </a:p>
          <a:p>
            <a:pPr marL="285750" indent="-285750">
              <a:buFont typeface="Wingdings" charset="2"/>
              <a:buChar char="§"/>
            </a:pPr>
            <a:r>
              <a:rPr lang="en-US"/>
              <a:t>Credited for creating the Apple online store in 1998, iTunes store in 2003, and App Store in 2008 and played a key role in the development of the iLife suite </a:t>
            </a:r>
          </a:p>
          <a:p>
            <a:pPr marL="285750" indent="-285750">
              <a:buFont typeface="Wingdings" charset="2"/>
              <a:buChar char="§"/>
            </a:pPr>
            <a:endParaRPr lang="en-US"/>
          </a:p>
          <a:p>
            <a:pPr marL="285750" indent="-285750">
              <a:buFont typeface="Wingdings" charset="2"/>
              <a:buChar char="§"/>
            </a:pPr>
            <a:r>
              <a:rPr lang="en-US"/>
              <a:t>Education: Bachelors’ in Computer Science and Economics from Duke </a:t>
            </a:r>
          </a:p>
          <a:p>
            <a:pPr marL="285750" indent="-285750">
              <a:buFont typeface="Wingdings" charset="2"/>
              <a:buChar char="§"/>
            </a:pPr>
            <a:endParaRPr lang="en-US" sz="1600"/>
          </a:p>
        </p:txBody>
      </p:sp>
    </p:spTree>
    <p:extLst>
      <p:ext uri="{BB962C8B-B14F-4D97-AF65-F5344CB8AC3E}">
        <p14:creationId xmlns:p14="http://schemas.microsoft.com/office/powerpoint/2010/main" xmlns="" val="151354032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7" name="Picture 6"/>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8" name="TextBox 7"/>
          <p:cNvSpPr txBox="1"/>
          <p:nvPr/>
        </p:nvSpPr>
        <p:spPr>
          <a:xfrm>
            <a:off x="114300" y="141357"/>
            <a:ext cx="5384800" cy="707886"/>
          </a:xfrm>
          <a:prstGeom prst="rect">
            <a:avLst/>
          </a:prstGeom>
          <a:noFill/>
        </p:spPr>
        <p:txBody>
          <a:bodyPr wrap="square" rtlCol="0">
            <a:spAutoFit/>
          </a:bodyPr>
          <a:lstStyle/>
          <a:p>
            <a:r>
              <a:rPr lang="en-US" sz="4000">
                <a:solidFill>
                  <a:schemeClr val="bg1"/>
                </a:solidFill>
              </a:rPr>
              <a:t>Executive Team</a:t>
            </a:r>
          </a:p>
        </p:txBody>
      </p:sp>
      <p:pic>
        <p:nvPicPr>
          <p:cNvPr id="9" name="Picture 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2428" y="1015853"/>
            <a:ext cx="3164178" cy="3615417"/>
          </a:xfrm>
          <a:prstGeom prst="rect">
            <a:avLst/>
          </a:prstGeom>
        </p:spPr>
      </p:pic>
      <p:sp>
        <p:nvSpPr>
          <p:cNvPr id="10" name="TextBox 9"/>
          <p:cNvSpPr txBox="1"/>
          <p:nvPr/>
        </p:nvSpPr>
        <p:spPr>
          <a:xfrm>
            <a:off x="3529013" y="1015853"/>
            <a:ext cx="8662987" cy="4339650"/>
          </a:xfrm>
          <a:prstGeom prst="rect">
            <a:avLst/>
          </a:prstGeom>
          <a:noFill/>
        </p:spPr>
        <p:txBody>
          <a:bodyPr wrap="square" rtlCol="0">
            <a:spAutoFit/>
          </a:bodyPr>
          <a:lstStyle/>
          <a:p>
            <a:r>
              <a:rPr lang="en-US" sz="2000" b="1"/>
              <a:t>Craig Federighi</a:t>
            </a:r>
            <a:r>
              <a:rPr lang="en-US" sz="2000"/>
              <a:t>, Senior Vice President, Software Engineering (second stint with company in 2009)</a:t>
            </a:r>
          </a:p>
          <a:p>
            <a:endParaRPr lang="en-US" sz="2000"/>
          </a:p>
          <a:p>
            <a:pPr marL="285750" indent="-285750">
              <a:buFont typeface="Wingdings" charset="2"/>
              <a:buChar char="§"/>
            </a:pPr>
            <a:r>
              <a:rPr lang="en-US"/>
              <a:t>Oversees the development of iOS, macOS and Apple's common operating system engineering teams</a:t>
            </a:r>
          </a:p>
          <a:p>
            <a:pPr marL="285750" indent="-285750">
              <a:buFont typeface="Wingdings" charset="2"/>
              <a:buChar char="§"/>
            </a:pPr>
            <a:endParaRPr lang="en-US"/>
          </a:p>
          <a:p>
            <a:pPr marL="285750" indent="-285750">
              <a:buFont typeface="Wingdings" charset="2"/>
              <a:buChar char="§"/>
            </a:pPr>
            <a:r>
              <a:rPr lang="en-US"/>
              <a:t>His teams are responsible for the software of the products </a:t>
            </a:r>
            <a:r>
              <a:rPr lang="mr-IN"/>
              <a:t>–</a:t>
            </a:r>
            <a:r>
              <a:rPr lang="en-US"/>
              <a:t> interface, applications, and frameworks</a:t>
            </a:r>
          </a:p>
          <a:p>
            <a:pPr marL="285750" indent="-285750">
              <a:buFont typeface="Wingdings" charset="2"/>
              <a:buChar char="§"/>
            </a:pPr>
            <a:endParaRPr lang="en-US"/>
          </a:p>
          <a:p>
            <a:pPr marL="285750" indent="-285750">
              <a:buFont typeface="Wingdings" charset="2"/>
              <a:buChar char="§"/>
            </a:pPr>
            <a:r>
              <a:rPr lang="en-US"/>
              <a:t>Has led the development of major operating systems including OS X Mavericks </a:t>
            </a:r>
          </a:p>
          <a:p>
            <a:pPr marL="285750" indent="-285750">
              <a:buFont typeface="Wingdings" charset="2"/>
              <a:buChar char="§"/>
            </a:pPr>
            <a:endParaRPr lang="en-US"/>
          </a:p>
          <a:p>
            <a:pPr marL="285750" indent="-285750">
              <a:buFont typeface="Wingdings" charset="2"/>
              <a:buChar char="§"/>
            </a:pPr>
            <a:r>
              <a:rPr lang="en-US"/>
              <a:t>Previously worked at NeXT and Ariba where he was the CTO </a:t>
            </a:r>
          </a:p>
          <a:p>
            <a:pPr marL="285750" indent="-285750">
              <a:buFont typeface="Wingdings" charset="2"/>
              <a:buChar char="§"/>
            </a:pPr>
            <a:endParaRPr lang="en-US"/>
          </a:p>
          <a:p>
            <a:pPr marL="285750" indent="-285750">
              <a:buFont typeface="Wingdings" charset="2"/>
              <a:buChar char="§"/>
            </a:pPr>
            <a:r>
              <a:rPr lang="en-US"/>
              <a:t>Education: MS in Computer Science and BS in in Electrical Engineering and Computer Science from UC Berkeley </a:t>
            </a:r>
          </a:p>
        </p:txBody>
      </p:sp>
    </p:spTree>
    <p:extLst>
      <p:ext uri="{BB962C8B-B14F-4D97-AF65-F5344CB8AC3E}">
        <p14:creationId xmlns:p14="http://schemas.microsoft.com/office/powerpoint/2010/main" xmlns="" val="112847717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300" y="141357"/>
            <a:ext cx="5384800" cy="707886"/>
          </a:xfrm>
          <a:prstGeom prst="rect">
            <a:avLst/>
          </a:prstGeom>
          <a:noFill/>
        </p:spPr>
        <p:txBody>
          <a:bodyPr wrap="square" rtlCol="0">
            <a:spAutoFit/>
          </a:bodyPr>
          <a:lstStyle/>
          <a:p>
            <a:r>
              <a:rPr lang="en-US" sz="4000">
                <a:solidFill>
                  <a:schemeClr val="bg1"/>
                </a:solidFill>
              </a:rPr>
              <a:t>Executive Team</a:t>
            </a:r>
          </a:p>
        </p:txBody>
      </p:sp>
      <p:pic>
        <p:nvPicPr>
          <p:cNvPr id="7" name="Pictur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4293" y="1017657"/>
            <a:ext cx="3304787" cy="3656805"/>
          </a:xfrm>
          <a:prstGeom prst="rect">
            <a:avLst/>
          </a:prstGeom>
        </p:spPr>
      </p:pic>
      <p:sp>
        <p:nvSpPr>
          <p:cNvPr id="8" name="TextBox 7"/>
          <p:cNvSpPr txBox="1"/>
          <p:nvPr/>
        </p:nvSpPr>
        <p:spPr>
          <a:xfrm>
            <a:off x="3419080" y="1017657"/>
            <a:ext cx="8772920" cy="3754874"/>
          </a:xfrm>
          <a:prstGeom prst="rect">
            <a:avLst/>
          </a:prstGeom>
          <a:noFill/>
        </p:spPr>
        <p:txBody>
          <a:bodyPr wrap="square" rtlCol="0">
            <a:spAutoFit/>
          </a:bodyPr>
          <a:lstStyle/>
          <a:p>
            <a:r>
              <a:rPr lang="en-US" sz="2000" b="1"/>
              <a:t>Jonathan Ive</a:t>
            </a:r>
            <a:r>
              <a:rPr lang="en-US" sz="2000"/>
              <a:t>, Chief Design Officer (joined company in 1992) </a:t>
            </a:r>
          </a:p>
          <a:p>
            <a:endParaRPr lang="en-US" sz="2000"/>
          </a:p>
          <a:p>
            <a:pPr marL="285750" indent="-285750">
              <a:buFont typeface="Wingdings" charset="2"/>
              <a:buChar char="§"/>
            </a:pPr>
            <a:r>
              <a:rPr lang="en-US"/>
              <a:t>Responsible for all design at Apple, including the hardware, user interface, packaging, major architectural projects such as Apple Campus 2 and Apple’s retail stores, as well as new ideas and future initiatives</a:t>
            </a:r>
          </a:p>
          <a:p>
            <a:pPr marL="285750" indent="-285750">
              <a:buFont typeface="Wingdings" charset="2"/>
              <a:buChar char="§"/>
            </a:pPr>
            <a:endParaRPr lang="en-US"/>
          </a:p>
          <a:p>
            <a:pPr marL="285750" indent="-285750">
              <a:buFont typeface="Wingdings" charset="2"/>
              <a:buChar char="§"/>
            </a:pPr>
            <a:r>
              <a:rPr lang="en-US"/>
              <a:t>Has led the Apple design team since 1996, which is considered to among the best in the world</a:t>
            </a:r>
          </a:p>
          <a:p>
            <a:pPr marL="285750" indent="-285750">
              <a:buFont typeface="Wingdings" charset="2"/>
              <a:buChar char="§"/>
            </a:pPr>
            <a:endParaRPr lang="en-US"/>
          </a:p>
          <a:p>
            <a:pPr marL="285750" indent="-285750">
              <a:buFont typeface="Wingdings" charset="2"/>
              <a:buChar char="§"/>
            </a:pPr>
            <a:r>
              <a:rPr lang="en-US"/>
              <a:t>Holder of over 5000 patents and recipient of numerous awards for his design work </a:t>
            </a:r>
          </a:p>
          <a:p>
            <a:pPr marL="285750" indent="-285750">
              <a:buFont typeface="Wingdings" charset="2"/>
              <a:buChar char="§"/>
            </a:pPr>
            <a:endParaRPr lang="en-US"/>
          </a:p>
          <a:p>
            <a:pPr marL="285750" indent="-285750">
              <a:buFont typeface="Wingdings" charset="2"/>
              <a:buChar char="§"/>
            </a:pPr>
            <a:r>
              <a:rPr lang="en-US"/>
              <a:t>Education: Bachelor of Arts from Newcastle Polytechnic, also holds honorary doctorates from 3 other institutions</a:t>
            </a:r>
          </a:p>
        </p:txBody>
      </p:sp>
    </p:spTree>
    <p:extLst>
      <p:ext uri="{BB962C8B-B14F-4D97-AF65-F5344CB8AC3E}">
        <p14:creationId xmlns:p14="http://schemas.microsoft.com/office/powerpoint/2010/main" xmlns="" val="188777676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300" y="141357"/>
            <a:ext cx="5384800" cy="707886"/>
          </a:xfrm>
          <a:prstGeom prst="rect">
            <a:avLst/>
          </a:prstGeom>
          <a:noFill/>
        </p:spPr>
        <p:txBody>
          <a:bodyPr wrap="square" rtlCol="0">
            <a:spAutoFit/>
          </a:bodyPr>
          <a:lstStyle/>
          <a:p>
            <a:r>
              <a:rPr lang="en-US" sz="4000">
                <a:solidFill>
                  <a:schemeClr val="bg1"/>
                </a:solidFill>
              </a:rPr>
              <a:t>Executive Team</a:t>
            </a:r>
          </a:p>
        </p:txBody>
      </p:sp>
      <p:pic>
        <p:nvPicPr>
          <p:cNvPr id="14" name="Picture 1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4300" y="1017657"/>
            <a:ext cx="3201096" cy="3657600"/>
          </a:xfrm>
          <a:prstGeom prst="rect">
            <a:avLst/>
          </a:prstGeom>
        </p:spPr>
      </p:pic>
      <p:sp>
        <p:nvSpPr>
          <p:cNvPr id="9" name="TextBox 8"/>
          <p:cNvSpPr txBox="1"/>
          <p:nvPr/>
        </p:nvSpPr>
        <p:spPr>
          <a:xfrm>
            <a:off x="3526869" y="1017657"/>
            <a:ext cx="8665131" cy="3785652"/>
          </a:xfrm>
          <a:prstGeom prst="rect">
            <a:avLst/>
          </a:prstGeom>
          <a:noFill/>
        </p:spPr>
        <p:txBody>
          <a:bodyPr wrap="square" rtlCol="0">
            <a:spAutoFit/>
          </a:bodyPr>
          <a:lstStyle/>
          <a:p>
            <a:r>
              <a:rPr lang="en-US" sz="2000" b="1"/>
              <a:t>Luca Maestri</a:t>
            </a:r>
            <a:r>
              <a:rPr lang="en-US" sz="2000"/>
              <a:t>, Senior Vice President and Chief Financial Officer (joined company in 2013)</a:t>
            </a:r>
          </a:p>
          <a:p>
            <a:endParaRPr lang="en-US" sz="2000"/>
          </a:p>
          <a:p>
            <a:pPr marL="285750" indent="-285750">
              <a:buFont typeface="Wingdings" charset="2"/>
              <a:buChar char="§"/>
            </a:pPr>
            <a:r>
              <a:rPr lang="en-US"/>
              <a:t>Oversees the accounting, business support, financial planning and analysis, treasury, M&amp;A, investor relations, internal audit and tax functions</a:t>
            </a:r>
          </a:p>
          <a:p>
            <a:pPr marL="285750" indent="-285750">
              <a:buFont typeface="Wingdings" charset="2"/>
              <a:buChar char="§"/>
            </a:pPr>
            <a:endParaRPr lang="en-US"/>
          </a:p>
          <a:p>
            <a:pPr marL="285750" indent="-285750">
              <a:buFont typeface="Wingdings" charset="2"/>
              <a:buChar char="§"/>
            </a:pPr>
            <a:r>
              <a:rPr lang="en-US"/>
              <a:t>Worked as vice president of finance and corporate controller when he arrived</a:t>
            </a:r>
          </a:p>
          <a:p>
            <a:pPr marL="285750" indent="-285750">
              <a:buFont typeface="Wingdings" charset="2"/>
              <a:buChar char="§"/>
            </a:pPr>
            <a:endParaRPr lang="en-US"/>
          </a:p>
          <a:p>
            <a:pPr marL="285750" indent="-285750">
              <a:buFont typeface="Wingdings" charset="2"/>
              <a:buChar char="§"/>
            </a:pPr>
            <a:r>
              <a:rPr lang="en-US"/>
              <a:t>Previously served as CFO at Xerox and Nokia Siemens Networks and CFO of GM’s European operations</a:t>
            </a:r>
          </a:p>
          <a:p>
            <a:pPr marL="285750" indent="-285750">
              <a:buFont typeface="Wingdings" charset="2"/>
              <a:buChar char="§"/>
            </a:pPr>
            <a:endParaRPr lang="en-US"/>
          </a:p>
          <a:p>
            <a:pPr marL="285750" indent="-285750">
              <a:buFont typeface="Wingdings" charset="2"/>
              <a:buChar char="§"/>
            </a:pPr>
            <a:r>
              <a:rPr lang="en-US"/>
              <a:t>Education: Master’s degree in Science of Management from Boston University and Bachelor’s in Economics from Luiss University </a:t>
            </a:r>
          </a:p>
        </p:txBody>
      </p:sp>
      <p:sp>
        <p:nvSpPr>
          <p:cNvPr id="11" name="Footer Placeholder 1"/>
          <p:cNvSpPr>
            <a:spLocks noGrp="1"/>
          </p:cNvSpPr>
          <p:nvPr>
            <p:ph type="ftr" sz="quarter" idx="11"/>
          </p:nvPr>
        </p:nvSpPr>
        <p:spPr>
          <a:xfrm>
            <a:off x="11049000" y="6492875"/>
            <a:ext cx="1143000" cy="365125"/>
          </a:xfrm>
        </p:spPr>
        <p:txBody>
          <a:bodyPr/>
          <a:lstStyle/>
          <a:p>
            <a:r>
              <a:rPr lang="en-US">
                <a:solidFill>
                  <a:schemeClr val="tx1"/>
                </a:solidFill>
              </a:rPr>
              <a:t>Source: Apple</a:t>
            </a:r>
          </a:p>
        </p:txBody>
      </p:sp>
    </p:spTree>
    <p:extLst>
      <p:ext uri="{BB962C8B-B14F-4D97-AF65-F5344CB8AC3E}">
        <p14:creationId xmlns:p14="http://schemas.microsoft.com/office/powerpoint/2010/main" xmlns="" val="94062134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8763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Layer>
                </a14:imgProps>
              </a:ext>
              <a:ext uri="{28A0092B-C50C-407E-A947-70E740481C1C}">
                <a14:useLocalDpi xmlns:a14="http://schemas.microsoft.com/office/drawing/2010/main" xmlns="" val="0"/>
              </a:ext>
            </a:extLst>
          </a:blip>
          <a:stretch>
            <a:fillRect/>
          </a:stretch>
        </p:blipFill>
        <p:spPr>
          <a:xfrm>
            <a:off x="11461766" y="44450"/>
            <a:ext cx="579934" cy="711200"/>
          </a:xfrm>
          <a:prstGeom prst="rect">
            <a:avLst/>
          </a:prstGeom>
        </p:spPr>
      </p:pic>
      <p:sp>
        <p:nvSpPr>
          <p:cNvPr id="6" name="TextBox 5"/>
          <p:cNvSpPr txBox="1"/>
          <p:nvPr/>
        </p:nvSpPr>
        <p:spPr>
          <a:xfrm>
            <a:off x="114300" y="141357"/>
            <a:ext cx="5384800" cy="707886"/>
          </a:xfrm>
          <a:prstGeom prst="rect">
            <a:avLst/>
          </a:prstGeom>
          <a:noFill/>
        </p:spPr>
        <p:txBody>
          <a:bodyPr wrap="square" rtlCol="0">
            <a:spAutoFit/>
          </a:bodyPr>
          <a:lstStyle/>
          <a:p>
            <a:r>
              <a:rPr lang="en-US" sz="4000">
                <a:solidFill>
                  <a:schemeClr val="bg1"/>
                </a:solidFill>
              </a:rPr>
              <a:t>Executive Team </a:t>
            </a:r>
          </a:p>
        </p:txBody>
      </p:sp>
      <p:pic>
        <p:nvPicPr>
          <p:cNvPr id="7" name="Pictur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4300" y="1017657"/>
            <a:ext cx="3201096" cy="3657600"/>
          </a:xfrm>
          <a:prstGeom prst="rect">
            <a:avLst/>
          </a:prstGeom>
        </p:spPr>
      </p:pic>
      <p:sp>
        <p:nvSpPr>
          <p:cNvPr id="8" name="TextBox 7"/>
          <p:cNvSpPr txBox="1"/>
          <p:nvPr/>
        </p:nvSpPr>
        <p:spPr>
          <a:xfrm>
            <a:off x="3429061" y="1017657"/>
            <a:ext cx="8762939" cy="3754874"/>
          </a:xfrm>
          <a:prstGeom prst="rect">
            <a:avLst/>
          </a:prstGeom>
          <a:noFill/>
        </p:spPr>
        <p:txBody>
          <a:bodyPr wrap="square" rtlCol="0">
            <a:spAutoFit/>
          </a:bodyPr>
          <a:lstStyle/>
          <a:p>
            <a:r>
              <a:rPr lang="en-US" sz="2000" b="1"/>
              <a:t>Dan Riccio</a:t>
            </a:r>
            <a:r>
              <a:rPr lang="en-US" sz="2000"/>
              <a:t>, Senior Vice President, Hardware Engineering (joined company in 1998)</a:t>
            </a:r>
          </a:p>
          <a:p>
            <a:endParaRPr lang="en-US" sz="2000"/>
          </a:p>
          <a:p>
            <a:pPr marL="285750" indent="-285750">
              <a:buFont typeface="Wingdings" charset="2"/>
              <a:buChar char="§"/>
            </a:pPr>
            <a:r>
              <a:rPr lang="en-US"/>
              <a:t>leads the Mac, iPhone, iPad and iPod engineering teams</a:t>
            </a:r>
          </a:p>
          <a:p>
            <a:pPr marL="285750" indent="-285750">
              <a:buFont typeface="Wingdings" charset="2"/>
              <a:buChar char="§"/>
            </a:pPr>
            <a:endParaRPr lang="en-US"/>
          </a:p>
          <a:p>
            <a:pPr marL="285750" indent="-285750">
              <a:buFont typeface="Wingdings" charset="2"/>
              <a:buChar char="§"/>
            </a:pPr>
            <a:r>
              <a:rPr lang="en-US"/>
              <a:t>Joined as VP of Product Design and in 2010 was named VP of iPad of Hardware Engineering</a:t>
            </a:r>
          </a:p>
          <a:p>
            <a:pPr marL="285750" indent="-285750">
              <a:buFont typeface="Wingdings" charset="2"/>
              <a:buChar char="§"/>
            </a:pPr>
            <a:endParaRPr lang="en-US"/>
          </a:p>
          <a:p>
            <a:pPr marL="285750" indent="-285750">
              <a:buFont typeface="Wingdings" charset="2"/>
              <a:buChar char="§"/>
            </a:pPr>
            <a:r>
              <a:rPr lang="en-US"/>
              <a:t>Key contributions to most of Apple’s hardware especially the iPad</a:t>
            </a:r>
          </a:p>
          <a:p>
            <a:pPr marL="285750" indent="-285750">
              <a:buFont typeface="Wingdings" charset="2"/>
              <a:buChar char="§"/>
            </a:pPr>
            <a:endParaRPr lang="en-US"/>
          </a:p>
          <a:p>
            <a:pPr marL="285750" indent="-285750">
              <a:buFont typeface="Wingdings" charset="2"/>
              <a:buChar char="§"/>
            </a:pPr>
            <a:r>
              <a:rPr lang="en-US"/>
              <a:t>Prior to Apple, he worked at Compaq as a Mechanical Engineering manager</a:t>
            </a:r>
          </a:p>
          <a:p>
            <a:pPr marL="285750" indent="-285750">
              <a:buFont typeface="Wingdings" charset="2"/>
              <a:buChar char="§"/>
            </a:pPr>
            <a:endParaRPr lang="en-US"/>
          </a:p>
          <a:p>
            <a:pPr marL="285750" indent="-285750">
              <a:buFont typeface="Wingdings" charset="2"/>
              <a:buChar char="§"/>
            </a:pPr>
            <a:r>
              <a:rPr lang="en-US"/>
              <a:t>Education: Bachelor’s in Mechanical Engineering from University of Massachusetts Amherst</a:t>
            </a:r>
          </a:p>
        </p:txBody>
      </p:sp>
    </p:spTree>
    <p:extLst>
      <p:ext uri="{BB962C8B-B14F-4D97-AF65-F5344CB8AC3E}">
        <p14:creationId xmlns:p14="http://schemas.microsoft.com/office/powerpoint/2010/main" xmlns="" val="13958870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TotalTime>
  <Words>7090</Words>
  <Application>Microsoft Office PowerPoint</Application>
  <PresentationFormat>Custom</PresentationFormat>
  <Paragraphs>1311</Paragraphs>
  <Slides>222</Slides>
  <Notes>105</Notes>
  <HiddenSlides>0</HiddenSlides>
  <MMClips>0</MMClips>
  <ScaleCrop>false</ScaleCrop>
  <HeadingPairs>
    <vt:vector size="4" baseType="variant">
      <vt:variant>
        <vt:lpstr>Theme</vt:lpstr>
      </vt:variant>
      <vt:variant>
        <vt:i4>1</vt:i4>
      </vt:variant>
      <vt:variant>
        <vt:lpstr>Slide Titles</vt:lpstr>
      </vt:variant>
      <vt:variant>
        <vt:i4>222</vt:i4>
      </vt:variant>
    </vt:vector>
  </HeadingPairs>
  <TitlesOfParts>
    <vt:vector size="223" baseType="lpstr">
      <vt:lpstr>Office Theme</vt:lpstr>
      <vt:lpstr>Global Gadgets (AAPL, GOOG, MSFT)</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Mobile Connections by Device</vt:lpstr>
      <vt:lpstr>Slide 21</vt:lpstr>
      <vt:lpstr>Slide 22</vt:lpstr>
      <vt:lpstr>Slide 23</vt:lpstr>
      <vt:lpstr>Slide 24</vt:lpstr>
      <vt:lpstr>Slide 25</vt:lpstr>
      <vt:lpstr>Slide 26</vt:lpstr>
      <vt:lpstr>Slide 27</vt:lpstr>
      <vt:lpstr>Slide 28</vt:lpstr>
      <vt:lpstr>Mobile Regional Overview</vt:lpstr>
      <vt:lpstr>Slide 30</vt:lpstr>
      <vt:lpstr>Mobile Broadband by Region</vt:lpstr>
      <vt:lpstr>Slide 32</vt:lpstr>
      <vt:lpstr>Mobile Share of Web Traffic</vt:lpstr>
      <vt:lpstr>Current Smartphones on the Market</vt:lpstr>
      <vt:lpstr>Slide 35</vt:lpstr>
      <vt:lpstr>Slide 36</vt:lpstr>
      <vt:lpstr>Slide 37</vt:lpstr>
      <vt:lpstr>Slide 38</vt:lpstr>
      <vt:lpstr>Slide 39</vt:lpstr>
      <vt:lpstr>Slide 40</vt:lpstr>
      <vt:lpstr>Current Tablets on the Market</vt:lpstr>
      <vt:lpstr>Tablet Shipments Market Share</vt:lpstr>
      <vt:lpstr>Market Share by Vendor</vt:lpstr>
      <vt:lpstr>Slide 44</vt:lpstr>
      <vt:lpstr>Slide 45</vt:lpstr>
      <vt:lpstr>Current Smartwatches on the Market</vt:lpstr>
      <vt:lpstr>Slide 47</vt:lpstr>
      <vt:lpstr>Slide 48</vt:lpstr>
      <vt:lpstr>Slide 49</vt:lpstr>
      <vt:lpstr>Platforms Share of Mobile Web</vt:lpstr>
      <vt:lpstr>Slide 51</vt:lpstr>
      <vt:lpstr>Slide 52</vt:lpstr>
      <vt:lpstr>Cloud Computing Timeline</vt:lpstr>
      <vt:lpstr>Slide 54</vt:lpstr>
      <vt:lpstr>Slide 55</vt:lpstr>
      <vt:lpstr>Slide 56</vt:lpstr>
      <vt:lpstr>Slide 57</vt:lpstr>
      <vt:lpstr>Slide 58</vt:lpstr>
      <vt:lpstr>IOS Support Matrix</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Slide 208</vt:lpstr>
      <vt:lpstr>Slide 209</vt:lpstr>
      <vt:lpstr>Slide 210</vt:lpstr>
      <vt:lpstr>Slide 211</vt:lpstr>
      <vt:lpstr>Slide 212</vt:lpstr>
      <vt:lpstr>Slide 213</vt:lpstr>
      <vt:lpstr>Slide 214</vt:lpstr>
      <vt:lpstr>Slide 215</vt:lpstr>
      <vt:lpstr>Slide 216</vt:lpstr>
      <vt:lpstr>Slide 217</vt:lpstr>
      <vt:lpstr>Slide 218</vt:lpstr>
      <vt:lpstr>Slide 219</vt:lpstr>
      <vt:lpstr>Slide 220</vt:lpstr>
      <vt:lpstr>Slide 221</vt:lpstr>
      <vt:lpstr>Slide 222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Gadgets (AAPL, GOOG, MSFT)</dc:title>
  <cp:lastModifiedBy>gp</cp:lastModifiedBy>
  <cp:revision>94</cp:revision>
  <dcterms:modified xsi:type="dcterms:W3CDTF">2017-03-15T19:15:15Z</dcterms:modified>
</cp:coreProperties>
</file>