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 id="2147483700" r:id="rId3"/>
    <p:sldMasterId id="2147483712" r:id="rId4"/>
  </p:sldMasterIdLst>
  <p:notesMasterIdLst>
    <p:notesMasterId r:id="rId278"/>
  </p:notesMasterIdLst>
  <p:sldIdLst>
    <p:sldId id="256" r:id="rId5"/>
    <p:sldId id="323" r:id="rId6"/>
    <p:sldId id="257" r:id="rId7"/>
    <p:sldId id="258" r:id="rId8"/>
    <p:sldId id="259" r:id="rId9"/>
    <p:sldId id="263" r:id="rId10"/>
    <p:sldId id="260" r:id="rId11"/>
    <p:sldId id="261" r:id="rId12"/>
    <p:sldId id="262" r:id="rId13"/>
    <p:sldId id="264" r:id="rId14"/>
    <p:sldId id="265" r:id="rId15"/>
    <p:sldId id="266" r:id="rId16"/>
    <p:sldId id="267" r:id="rId17"/>
    <p:sldId id="272" r:id="rId18"/>
    <p:sldId id="273" r:id="rId19"/>
    <p:sldId id="274" r:id="rId20"/>
    <p:sldId id="268" r:id="rId21"/>
    <p:sldId id="269" r:id="rId22"/>
    <p:sldId id="271" r:id="rId23"/>
    <p:sldId id="292"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291" r:id="rId39"/>
    <p:sldId id="480" r:id="rId40"/>
    <p:sldId id="481" r:id="rId41"/>
    <p:sldId id="482" r:id="rId42"/>
    <p:sldId id="483" r:id="rId43"/>
    <p:sldId id="484" r:id="rId44"/>
    <p:sldId id="485" r:id="rId45"/>
    <p:sldId id="486" r:id="rId46"/>
    <p:sldId id="487" r:id="rId47"/>
    <p:sldId id="488" r:id="rId48"/>
    <p:sldId id="489" r:id="rId49"/>
    <p:sldId id="270" r:id="rId50"/>
    <p:sldId id="490" r:id="rId51"/>
    <p:sldId id="491" r:id="rId52"/>
    <p:sldId id="492" r:id="rId53"/>
    <p:sldId id="493" r:id="rId54"/>
    <p:sldId id="494" r:id="rId55"/>
    <p:sldId id="495" r:id="rId56"/>
    <p:sldId id="496" r:id="rId57"/>
    <p:sldId id="497" r:id="rId58"/>
    <p:sldId id="275" r:id="rId59"/>
    <p:sldId id="498" r:id="rId60"/>
    <p:sldId id="499" r:id="rId61"/>
    <p:sldId id="500" r:id="rId62"/>
    <p:sldId id="501" r:id="rId63"/>
    <p:sldId id="502" r:id="rId64"/>
    <p:sldId id="503" r:id="rId65"/>
    <p:sldId id="504" r:id="rId66"/>
    <p:sldId id="505" r:id="rId67"/>
    <p:sldId id="378" r:id="rId68"/>
    <p:sldId id="379" r:id="rId69"/>
    <p:sldId id="380" r:id="rId70"/>
    <p:sldId id="381" r:id="rId71"/>
    <p:sldId id="382" r:id="rId72"/>
    <p:sldId id="456" r:id="rId73"/>
    <p:sldId id="457" r:id="rId74"/>
    <p:sldId id="385" r:id="rId75"/>
    <p:sldId id="386" r:id="rId76"/>
    <p:sldId id="387" r:id="rId77"/>
    <p:sldId id="388" r:id="rId78"/>
    <p:sldId id="389" r:id="rId79"/>
    <p:sldId id="479" r:id="rId80"/>
    <p:sldId id="390" r:id="rId81"/>
    <p:sldId id="391" r:id="rId82"/>
    <p:sldId id="392" r:id="rId83"/>
    <p:sldId id="393" r:id="rId84"/>
    <p:sldId id="394" r:id="rId85"/>
    <p:sldId id="395" r:id="rId86"/>
    <p:sldId id="396" r:id="rId87"/>
    <p:sldId id="397" r:id="rId88"/>
    <p:sldId id="398" r:id="rId89"/>
    <p:sldId id="399" r:id="rId90"/>
    <p:sldId id="400" r:id="rId91"/>
    <p:sldId id="401" r:id="rId92"/>
    <p:sldId id="402" r:id="rId93"/>
    <p:sldId id="458" r:id="rId94"/>
    <p:sldId id="403" r:id="rId95"/>
    <p:sldId id="475" r:id="rId96"/>
    <p:sldId id="406" r:id="rId97"/>
    <p:sldId id="405" r:id="rId98"/>
    <p:sldId id="476" r:id="rId99"/>
    <p:sldId id="407" r:id="rId100"/>
    <p:sldId id="408" r:id="rId101"/>
    <p:sldId id="409" r:id="rId102"/>
    <p:sldId id="410" r:id="rId103"/>
    <p:sldId id="411" r:id="rId104"/>
    <p:sldId id="412" r:id="rId105"/>
    <p:sldId id="413" r:id="rId106"/>
    <p:sldId id="459" r:id="rId107"/>
    <p:sldId id="415" r:id="rId108"/>
    <p:sldId id="416" r:id="rId109"/>
    <p:sldId id="417" r:id="rId110"/>
    <p:sldId id="460" r:id="rId111"/>
    <p:sldId id="418" r:id="rId112"/>
    <p:sldId id="419" r:id="rId113"/>
    <p:sldId id="420" r:id="rId114"/>
    <p:sldId id="421" r:id="rId115"/>
    <p:sldId id="422" r:id="rId116"/>
    <p:sldId id="423" r:id="rId117"/>
    <p:sldId id="424" r:id="rId118"/>
    <p:sldId id="425" r:id="rId119"/>
    <p:sldId id="426" r:id="rId120"/>
    <p:sldId id="427" r:id="rId121"/>
    <p:sldId id="428" r:id="rId122"/>
    <p:sldId id="429" r:id="rId123"/>
    <p:sldId id="430" r:id="rId124"/>
    <p:sldId id="431" r:id="rId125"/>
    <p:sldId id="432" r:id="rId126"/>
    <p:sldId id="461" r:id="rId127"/>
    <p:sldId id="433" r:id="rId128"/>
    <p:sldId id="434" r:id="rId129"/>
    <p:sldId id="464" r:id="rId130"/>
    <p:sldId id="465" r:id="rId131"/>
    <p:sldId id="462" r:id="rId132"/>
    <p:sldId id="463" r:id="rId133"/>
    <p:sldId id="439" r:id="rId134"/>
    <p:sldId id="467" r:id="rId135"/>
    <p:sldId id="587" r:id="rId136"/>
    <p:sldId id="466" r:id="rId137"/>
    <p:sldId id="588" r:id="rId138"/>
    <p:sldId id="474" r:id="rId139"/>
    <p:sldId id="477" r:id="rId140"/>
    <p:sldId id="442" r:id="rId141"/>
    <p:sldId id="589" r:id="rId142"/>
    <p:sldId id="468" r:id="rId143"/>
    <p:sldId id="469" r:id="rId144"/>
    <p:sldId id="444" r:id="rId145"/>
    <p:sldId id="472" r:id="rId146"/>
    <p:sldId id="473" r:id="rId147"/>
    <p:sldId id="470" r:id="rId148"/>
    <p:sldId id="471" r:id="rId149"/>
    <p:sldId id="478" r:id="rId150"/>
    <p:sldId id="450" r:id="rId151"/>
    <p:sldId id="451" r:id="rId152"/>
    <p:sldId id="452" r:id="rId153"/>
    <p:sldId id="453" r:id="rId154"/>
    <p:sldId id="454" r:id="rId155"/>
    <p:sldId id="455" r:id="rId156"/>
    <p:sldId id="506" r:id="rId157"/>
    <p:sldId id="507" r:id="rId158"/>
    <p:sldId id="508" r:id="rId159"/>
    <p:sldId id="509" r:id="rId160"/>
    <p:sldId id="510" r:id="rId161"/>
    <p:sldId id="511" r:id="rId162"/>
    <p:sldId id="512" r:id="rId163"/>
    <p:sldId id="326" r:id="rId164"/>
    <p:sldId id="513" r:id="rId165"/>
    <p:sldId id="514" r:id="rId166"/>
    <p:sldId id="327" r:id="rId167"/>
    <p:sldId id="328" r:id="rId168"/>
    <p:sldId id="329" r:id="rId169"/>
    <p:sldId id="330" r:id="rId170"/>
    <p:sldId id="319" r:id="rId171"/>
    <p:sldId id="309" r:id="rId172"/>
    <p:sldId id="515" r:id="rId173"/>
    <p:sldId id="310" r:id="rId174"/>
    <p:sldId id="312" r:id="rId175"/>
    <p:sldId id="311" r:id="rId176"/>
    <p:sldId id="315" r:id="rId177"/>
    <p:sldId id="294" r:id="rId178"/>
    <p:sldId id="295" r:id="rId179"/>
    <p:sldId id="296" r:id="rId180"/>
    <p:sldId id="297" r:id="rId181"/>
    <p:sldId id="298" r:id="rId182"/>
    <p:sldId id="299" r:id="rId183"/>
    <p:sldId id="300" r:id="rId184"/>
    <p:sldId id="301" r:id="rId185"/>
    <p:sldId id="313" r:id="rId186"/>
    <p:sldId id="302" r:id="rId187"/>
    <p:sldId id="303" r:id="rId188"/>
    <p:sldId id="516" r:id="rId189"/>
    <p:sldId id="304" r:id="rId190"/>
    <p:sldId id="318" r:id="rId191"/>
    <p:sldId id="305" r:id="rId192"/>
    <p:sldId id="321" r:id="rId193"/>
    <p:sldId id="316" r:id="rId194"/>
    <p:sldId id="314" r:id="rId195"/>
    <p:sldId id="308" r:id="rId196"/>
    <p:sldId id="325" r:id="rId197"/>
    <p:sldId id="322" r:id="rId198"/>
    <p:sldId id="324" r:id="rId199"/>
    <p:sldId id="517" r:id="rId200"/>
    <p:sldId id="518" r:id="rId201"/>
    <p:sldId id="519" r:id="rId202"/>
    <p:sldId id="520" r:id="rId203"/>
    <p:sldId id="521" r:id="rId204"/>
    <p:sldId id="522" r:id="rId205"/>
    <p:sldId id="523" r:id="rId206"/>
    <p:sldId id="524" r:id="rId207"/>
    <p:sldId id="525" r:id="rId208"/>
    <p:sldId id="526" r:id="rId209"/>
    <p:sldId id="527" r:id="rId210"/>
    <p:sldId id="528" r:id="rId211"/>
    <p:sldId id="529" r:id="rId212"/>
    <p:sldId id="530" r:id="rId213"/>
    <p:sldId id="531" r:id="rId214"/>
    <p:sldId id="532" r:id="rId215"/>
    <p:sldId id="533" r:id="rId216"/>
    <p:sldId id="534" r:id="rId217"/>
    <p:sldId id="535" r:id="rId218"/>
    <p:sldId id="536" r:id="rId219"/>
    <p:sldId id="537" r:id="rId220"/>
    <p:sldId id="538" r:id="rId221"/>
    <p:sldId id="539" r:id="rId222"/>
    <p:sldId id="540" r:id="rId223"/>
    <p:sldId id="541" r:id="rId224"/>
    <p:sldId id="289" r:id="rId225"/>
    <p:sldId id="542" r:id="rId226"/>
    <p:sldId id="543" r:id="rId227"/>
    <p:sldId id="544" r:id="rId228"/>
    <p:sldId id="545" r:id="rId229"/>
    <p:sldId id="546" r:id="rId230"/>
    <p:sldId id="547" r:id="rId231"/>
    <p:sldId id="548" r:id="rId232"/>
    <p:sldId id="549" r:id="rId233"/>
    <p:sldId id="334" r:id="rId234"/>
    <p:sldId id="550" r:id="rId235"/>
    <p:sldId id="551" r:id="rId236"/>
    <p:sldId id="552" r:id="rId237"/>
    <p:sldId id="554" r:id="rId238"/>
    <p:sldId id="555" r:id="rId239"/>
    <p:sldId id="556" r:id="rId240"/>
    <p:sldId id="557" r:id="rId241"/>
    <p:sldId id="558" r:id="rId242"/>
    <p:sldId id="559" r:id="rId243"/>
    <p:sldId id="333" r:id="rId244"/>
    <p:sldId id="560" r:id="rId245"/>
    <p:sldId id="561" r:id="rId246"/>
    <p:sldId id="562" r:id="rId247"/>
    <p:sldId id="563" r:id="rId248"/>
    <p:sldId id="320" r:id="rId249"/>
    <p:sldId id="564" r:id="rId250"/>
    <p:sldId id="565" r:id="rId251"/>
    <p:sldId id="317" r:id="rId252"/>
    <p:sldId id="566" r:id="rId253"/>
    <p:sldId id="567" r:id="rId254"/>
    <p:sldId id="568" r:id="rId255"/>
    <p:sldId id="569" r:id="rId256"/>
    <p:sldId id="570" r:id="rId257"/>
    <p:sldId id="571" r:id="rId258"/>
    <p:sldId id="572" r:id="rId259"/>
    <p:sldId id="573" r:id="rId260"/>
    <p:sldId id="574" r:id="rId261"/>
    <p:sldId id="575" r:id="rId262"/>
    <p:sldId id="576" r:id="rId263"/>
    <p:sldId id="577" r:id="rId264"/>
    <p:sldId id="578" r:id="rId265"/>
    <p:sldId id="579" r:id="rId266"/>
    <p:sldId id="580" r:id="rId267"/>
    <p:sldId id="307" r:id="rId268"/>
    <p:sldId id="306" r:id="rId269"/>
    <p:sldId id="581" r:id="rId270"/>
    <p:sldId id="582" r:id="rId271"/>
    <p:sldId id="583" r:id="rId272"/>
    <p:sldId id="584" r:id="rId273"/>
    <p:sldId id="585" r:id="rId274"/>
    <p:sldId id="331" r:id="rId275"/>
    <p:sldId id="586" r:id="rId276"/>
    <p:sldId id="332" r:id="rId277"/>
  </p:sldIdLst>
  <p:sldSz cx="9144000" cy="5143500" type="screen16x9"/>
  <p:notesSz cx="7102475" cy="9388475"/>
  <p:embeddedFontLst>
    <p:embeddedFont>
      <p:font typeface="等线" panose="02010600030101010101" pitchFamily="2" charset="-122"/>
      <p:regular r:id="rId279"/>
      <p:bold r:id="rId280"/>
    </p:embeddedFont>
    <p:embeddedFont>
      <p:font typeface="等线 Light" panose="02010600030101010101" pitchFamily="2" charset="-122"/>
      <p:regular r:id="rId281"/>
    </p:embeddedFont>
    <p:embeddedFont>
      <p:font typeface="Calibri" panose="020F0502020204030204" pitchFamily="34" charset="0"/>
      <p:regular r:id="rId282"/>
      <p:bold r:id="rId283"/>
      <p:italic r:id="rId284"/>
      <p:boldItalic r:id="rId285"/>
    </p:embeddedFont>
    <p:embeddedFont>
      <p:font typeface="Calibri Light" panose="020F0302020204030204" pitchFamily="34" charset="0"/>
      <p:regular r:id="rId286"/>
      <p:italic r:id="rId287"/>
    </p:embeddedFont>
    <p:embeddedFont>
      <p:font typeface="Lato" panose="020B0604020202020204" charset="0"/>
      <p:regular r:id="rId288"/>
      <p:bold r:id="rId289"/>
      <p:italic r:id="rId290"/>
      <p:boldItalic r:id="rId291"/>
    </p:embeddedFont>
    <p:embeddedFont>
      <p:font typeface="Lato Hairline" panose="020B0604020202020204" charset="0"/>
      <p:regular r:id="rId292"/>
      <p:bold r:id="rId293"/>
      <p:italic r:id="rId294"/>
      <p:boldItalic r:id="rId295"/>
    </p:embeddedFont>
    <p:embeddedFont>
      <p:font typeface="Lato Light" panose="020B0604020202020204" charset="0"/>
      <p:regular r:id="rId296"/>
      <p:bold r:id="rId297"/>
      <p:italic r:id="rId298"/>
      <p:boldItalic r:id="rId299"/>
    </p:embeddedFont>
    <p:embeddedFont>
      <p:font typeface="Play" panose="020B0604020202020204" charset="0"/>
      <p:regular r:id="rId300"/>
      <p:bold r:id="rId301"/>
    </p:embeddedFont>
    <p:embeddedFont>
      <p:font typeface="Roboto" panose="020B0604020202020204" charset="0"/>
      <p:regular r:id="rId302"/>
      <p:bold r:id="rId303"/>
      <p:italic r:id="rId304"/>
      <p:boldItalic r:id="rId305"/>
    </p:embeddedFont>
    <p:embeddedFont>
      <p:font typeface="Source Sans Pro" panose="020B0503030403020204" pitchFamily="34" charset="0"/>
      <p:regular r:id="rId306"/>
      <p:bold r:id="rId307"/>
      <p:italic r:id="rId308"/>
      <p:boldItalic r:id="rId309"/>
    </p:embeddedFont>
    <p:embeddedFont>
      <p:font typeface="Source Sans Pro ExtraLight" panose="020B0303030403020204" pitchFamily="34" charset="0"/>
      <p:regular r:id="rId310"/>
      <p:bold r:id="rId311"/>
      <p:italic r:id="rId312"/>
      <p:boldItalic r:id="rId313"/>
    </p:embeddedFont>
    <p:embeddedFont>
      <p:font typeface="Source Sans Pro Light" panose="020B0403030403020204" pitchFamily="34" charset="0"/>
      <p:regular r:id="rId314"/>
      <p:bold r:id="rId315"/>
      <p:italic r:id="rId316"/>
      <p:boldItalic r:id="rId317"/>
    </p:embeddedFont>
    <p:embeddedFont>
      <p:font typeface="Tw Cen MT" panose="020B0602020104020603" pitchFamily="34" charset="0"/>
      <p:regular r:id="rId318"/>
      <p:bold r:id="rId319"/>
      <p:italic r:id="rId320"/>
      <p:boldItalic r:id="rId3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id="{9BF24182-459A-4888-9ABB-DE68F5B7F568}">
          <p14:sldIdLst>
            <p14:sldId id="256"/>
            <p14:sldId id="323"/>
            <p14:sldId id="257"/>
          </p14:sldIdLst>
        </p14:section>
        <p14:section name="Presenter 1 - Jane" id="{D371CA60-6791-45B6-B6D5-4C078D9605F3}">
          <p14:sldIdLst>
            <p14:sldId id="258"/>
            <p14:sldId id="259"/>
            <p14:sldId id="263"/>
            <p14:sldId id="260"/>
            <p14:sldId id="261"/>
            <p14:sldId id="262"/>
            <p14:sldId id="264"/>
            <p14:sldId id="265"/>
            <p14:sldId id="266"/>
            <p14:sldId id="267"/>
            <p14:sldId id="272"/>
            <p14:sldId id="273"/>
            <p14:sldId id="274"/>
            <p14:sldId id="268"/>
            <p14:sldId id="269"/>
            <p14:sldId id="271"/>
            <p14:sldId id="292"/>
            <p14:sldId id="276"/>
            <p14:sldId id="277"/>
            <p14:sldId id="278"/>
            <p14:sldId id="279"/>
            <p14:sldId id="280"/>
            <p14:sldId id="281"/>
            <p14:sldId id="282"/>
            <p14:sldId id="283"/>
            <p14:sldId id="284"/>
            <p14:sldId id="285"/>
            <p14:sldId id="286"/>
            <p14:sldId id="287"/>
            <p14:sldId id="288"/>
            <p14:sldId id="290"/>
            <p14:sldId id="291"/>
          </p14:sldIdLst>
        </p14:section>
        <p14:section name="Presenter 2 - Jarvis" id="{5D2D8A4C-7B69-4EA5-B089-421E0081D019}">
          <p14:sldIdLst>
            <p14:sldId id="480"/>
            <p14:sldId id="481"/>
            <p14:sldId id="482"/>
            <p14:sldId id="483"/>
            <p14:sldId id="484"/>
            <p14:sldId id="485"/>
            <p14:sldId id="486"/>
            <p14:sldId id="487"/>
            <p14:sldId id="488"/>
            <p14:sldId id="489"/>
            <p14:sldId id="270"/>
            <p14:sldId id="490"/>
            <p14:sldId id="491"/>
            <p14:sldId id="492"/>
            <p14:sldId id="493"/>
            <p14:sldId id="494"/>
            <p14:sldId id="495"/>
            <p14:sldId id="496"/>
            <p14:sldId id="497"/>
            <p14:sldId id="275"/>
            <p14:sldId id="498"/>
            <p14:sldId id="499"/>
            <p14:sldId id="500"/>
            <p14:sldId id="501"/>
            <p14:sldId id="502"/>
            <p14:sldId id="503"/>
            <p14:sldId id="504"/>
            <p14:sldId id="505"/>
          </p14:sldIdLst>
        </p14:section>
        <p14:section name="Presenter 3 - Flora" id="{6FCC7957-3613-47B3-896F-3991CF6395BA}">
          <p14:sldIdLst>
            <p14:sldId id="378"/>
            <p14:sldId id="379"/>
            <p14:sldId id="380"/>
            <p14:sldId id="381"/>
            <p14:sldId id="382"/>
            <p14:sldId id="456"/>
            <p14:sldId id="457"/>
            <p14:sldId id="385"/>
            <p14:sldId id="386"/>
            <p14:sldId id="387"/>
            <p14:sldId id="388"/>
            <p14:sldId id="389"/>
            <p14:sldId id="479"/>
            <p14:sldId id="390"/>
            <p14:sldId id="391"/>
            <p14:sldId id="392"/>
            <p14:sldId id="393"/>
            <p14:sldId id="394"/>
            <p14:sldId id="395"/>
            <p14:sldId id="396"/>
            <p14:sldId id="397"/>
            <p14:sldId id="398"/>
            <p14:sldId id="399"/>
            <p14:sldId id="400"/>
            <p14:sldId id="401"/>
            <p14:sldId id="402"/>
            <p14:sldId id="458"/>
            <p14:sldId id="403"/>
            <p14:sldId id="475"/>
            <p14:sldId id="406"/>
            <p14:sldId id="405"/>
            <p14:sldId id="476"/>
            <p14:sldId id="407"/>
            <p14:sldId id="408"/>
            <p14:sldId id="409"/>
            <p14:sldId id="410"/>
            <p14:sldId id="411"/>
            <p14:sldId id="412"/>
            <p14:sldId id="413"/>
            <p14:sldId id="459"/>
            <p14:sldId id="415"/>
            <p14:sldId id="416"/>
            <p14:sldId id="417"/>
            <p14:sldId id="460"/>
            <p14:sldId id="418"/>
            <p14:sldId id="419"/>
            <p14:sldId id="420"/>
            <p14:sldId id="421"/>
            <p14:sldId id="422"/>
            <p14:sldId id="423"/>
            <p14:sldId id="424"/>
            <p14:sldId id="425"/>
            <p14:sldId id="426"/>
            <p14:sldId id="427"/>
            <p14:sldId id="428"/>
            <p14:sldId id="429"/>
            <p14:sldId id="430"/>
            <p14:sldId id="431"/>
            <p14:sldId id="432"/>
            <p14:sldId id="461"/>
            <p14:sldId id="433"/>
            <p14:sldId id="434"/>
            <p14:sldId id="464"/>
            <p14:sldId id="465"/>
            <p14:sldId id="462"/>
            <p14:sldId id="463"/>
            <p14:sldId id="439"/>
            <p14:sldId id="467"/>
            <p14:sldId id="587"/>
            <p14:sldId id="466"/>
            <p14:sldId id="588"/>
            <p14:sldId id="474"/>
            <p14:sldId id="477"/>
            <p14:sldId id="442"/>
            <p14:sldId id="589"/>
            <p14:sldId id="468"/>
            <p14:sldId id="469"/>
            <p14:sldId id="444"/>
            <p14:sldId id="472"/>
            <p14:sldId id="473"/>
            <p14:sldId id="470"/>
            <p14:sldId id="471"/>
            <p14:sldId id="478"/>
            <p14:sldId id="450"/>
            <p14:sldId id="451"/>
            <p14:sldId id="452"/>
            <p14:sldId id="453"/>
            <p14:sldId id="454"/>
            <p14:sldId id="455"/>
          </p14:sldIdLst>
        </p14:section>
        <p14:section name="Presenter 4 - Coleton" id="{1BC8B429-2208-4A56-B99D-7F683DE93AF9}">
          <p14:sldIdLst>
            <p14:sldId id="506"/>
            <p14:sldId id="507"/>
            <p14:sldId id="508"/>
            <p14:sldId id="509"/>
            <p14:sldId id="510"/>
            <p14:sldId id="511"/>
            <p14:sldId id="512"/>
            <p14:sldId id="326"/>
            <p14:sldId id="513"/>
            <p14:sldId id="514"/>
            <p14:sldId id="327"/>
            <p14:sldId id="328"/>
            <p14:sldId id="329"/>
            <p14:sldId id="330"/>
            <p14:sldId id="319"/>
            <p14:sldId id="309"/>
            <p14:sldId id="515"/>
            <p14:sldId id="310"/>
            <p14:sldId id="312"/>
            <p14:sldId id="311"/>
            <p14:sldId id="315"/>
            <p14:sldId id="294"/>
            <p14:sldId id="295"/>
            <p14:sldId id="296"/>
            <p14:sldId id="297"/>
            <p14:sldId id="298"/>
            <p14:sldId id="299"/>
            <p14:sldId id="300"/>
            <p14:sldId id="301"/>
            <p14:sldId id="313"/>
            <p14:sldId id="302"/>
            <p14:sldId id="303"/>
            <p14:sldId id="516"/>
            <p14:sldId id="304"/>
            <p14:sldId id="318"/>
            <p14:sldId id="305"/>
            <p14:sldId id="321"/>
            <p14:sldId id="316"/>
            <p14:sldId id="314"/>
            <p14:sldId id="308"/>
            <p14:sldId id="325"/>
            <p14:sldId id="322"/>
            <p14:sldId id="324"/>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289"/>
          </p14:sldIdLst>
        </p14:section>
        <p14:section name="Presenter 5 - Nick" id="{67633FB7-C980-4A60-A7F1-0D66EF9DDEF4}">
          <p14:sldIdLst>
            <p14:sldId id="542"/>
            <p14:sldId id="543"/>
            <p14:sldId id="544"/>
            <p14:sldId id="545"/>
            <p14:sldId id="546"/>
            <p14:sldId id="547"/>
            <p14:sldId id="548"/>
            <p14:sldId id="549"/>
            <p14:sldId id="334"/>
            <p14:sldId id="550"/>
            <p14:sldId id="551"/>
            <p14:sldId id="552"/>
            <p14:sldId id="554"/>
            <p14:sldId id="555"/>
            <p14:sldId id="556"/>
            <p14:sldId id="557"/>
            <p14:sldId id="558"/>
            <p14:sldId id="559"/>
            <p14:sldId id="333"/>
            <p14:sldId id="560"/>
            <p14:sldId id="561"/>
            <p14:sldId id="562"/>
            <p14:sldId id="563"/>
            <p14:sldId id="320"/>
            <p14:sldId id="564"/>
            <p14:sldId id="565"/>
            <p14:sldId id="317"/>
            <p14:sldId id="566"/>
            <p14:sldId id="567"/>
            <p14:sldId id="568"/>
            <p14:sldId id="569"/>
            <p14:sldId id="570"/>
            <p14:sldId id="571"/>
            <p14:sldId id="572"/>
            <p14:sldId id="573"/>
            <p14:sldId id="574"/>
            <p14:sldId id="575"/>
            <p14:sldId id="576"/>
            <p14:sldId id="577"/>
            <p14:sldId id="578"/>
            <p14:sldId id="579"/>
            <p14:sldId id="580"/>
            <p14:sldId id="307"/>
            <p14:sldId id="306"/>
            <p14:sldId id="581"/>
            <p14:sldId id="582"/>
            <p14:sldId id="583"/>
            <p14:sldId id="584"/>
            <p14:sldId id="585"/>
            <p14:sldId id="331"/>
            <p14:sldId id="586"/>
            <p14:sldId id="33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7E5894-B519-4EB6-AEF4-E389050956EB}">
  <a:tblStyle styleId="{087E5894-B519-4EB6-AEF4-E389050956E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78A38F8-EFDA-4DC1-AA68-2BD98468A22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CF733E6-28A8-40C6-A276-3B9CE2AD33BB}"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AD3BD06-E27C-44FF-9905-3734C1AC3C25}"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0" autoAdjust="0"/>
    <p:restoredTop sz="84283" autoAdjust="0"/>
  </p:normalViewPr>
  <p:slideViewPr>
    <p:cSldViewPr snapToGrid="0">
      <p:cViewPr varScale="1">
        <p:scale>
          <a:sx n="76" d="100"/>
          <a:sy n="76" d="100"/>
        </p:scale>
        <p:origin x="1092" y="-165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font" Target="fonts/font21.fntdata"/><Relationship Id="rId303" Type="http://schemas.openxmlformats.org/officeDocument/2006/relationships/font" Target="fonts/font25.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324" Type="http://schemas.openxmlformats.org/officeDocument/2006/relationships/theme" Target="theme/theme1.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font" Target="fonts/font11.fntdata"/><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314" Type="http://schemas.openxmlformats.org/officeDocument/2006/relationships/font" Target="fonts/font36.fntdata"/><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font" Target="fonts/font1.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font" Target="fonts/font12.fntdata"/><Relationship Id="rId304" Type="http://schemas.openxmlformats.org/officeDocument/2006/relationships/font" Target="fonts/font26.fntdata"/><Relationship Id="rId325" Type="http://schemas.openxmlformats.org/officeDocument/2006/relationships/tableStyles" Target="tableStyles.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font" Target="fonts/font2.fntdata"/><Relationship Id="rId315" Type="http://schemas.openxmlformats.org/officeDocument/2006/relationships/font" Target="fonts/font37.fntdata"/><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font" Target="fonts/font13.fntdata"/><Relationship Id="rId305" Type="http://schemas.openxmlformats.org/officeDocument/2006/relationships/font" Target="fonts/font27.fntdata"/><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font" Target="fonts/font3.fntdata"/><Relationship Id="rId316" Type="http://schemas.openxmlformats.org/officeDocument/2006/relationships/font" Target="fonts/font38.fntdata"/><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font" Target="fonts/font14.fntdata"/><Relationship Id="rId306" Type="http://schemas.openxmlformats.org/officeDocument/2006/relationships/font" Target="fonts/font28.fntdata"/><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282" Type="http://schemas.openxmlformats.org/officeDocument/2006/relationships/font" Target="fonts/font4.fntdata"/><Relationship Id="rId312" Type="http://schemas.openxmlformats.org/officeDocument/2006/relationships/font" Target="fonts/font34.fntdata"/><Relationship Id="rId317" Type="http://schemas.openxmlformats.org/officeDocument/2006/relationships/font" Target="fonts/font3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font" Target="fonts/font20.fntdata"/><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font" Target="fonts/font15.fntdata"/><Relationship Id="rId302" Type="http://schemas.openxmlformats.org/officeDocument/2006/relationships/font" Target="fonts/font24.fntdata"/><Relationship Id="rId307" Type="http://schemas.openxmlformats.org/officeDocument/2006/relationships/font" Target="fonts/font29.fntdata"/><Relationship Id="rId32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font" Target="fonts/font10.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font" Target="fonts/font5.fntdata"/><Relationship Id="rId313" Type="http://schemas.openxmlformats.org/officeDocument/2006/relationships/font" Target="fonts/font35.fntdata"/><Relationship Id="rId318" Type="http://schemas.openxmlformats.org/officeDocument/2006/relationships/font" Target="fonts/font40.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notesMaster" Target="notesMasters/notesMaster1.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font" Target="fonts/font16.fntdata"/><Relationship Id="rId308" Type="http://schemas.openxmlformats.org/officeDocument/2006/relationships/font" Target="fonts/font30.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font" Target="fonts/font6.fntdata"/><Relationship Id="rId319" Type="http://schemas.openxmlformats.org/officeDocument/2006/relationships/font" Target="fonts/font41.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font" Target="fonts/font17.fntdata"/><Relationship Id="rId309" Type="http://schemas.openxmlformats.org/officeDocument/2006/relationships/font" Target="fonts/font31.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font" Target="fonts/font42.fntdata"/><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font" Target="fonts/font7.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font" Target="fonts/font32.fntdata"/><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font" Target="fonts/font18.fntdata"/><Relationship Id="rId300" Type="http://schemas.openxmlformats.org/officeDocument/2006/relationships/font" Target="fonts/font22.fntdata"/><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font" Target="fonts/font43.fntdata"/><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font" Target="fonts/font8.fntdata"/><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font" Target="fonts/font33.fntdata"/><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font" Target="fonts/font19.fntdata"/><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font" Target="fonts/font23.fntdata"/><Relationship Id="rId322"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Flora\AppData\Roaming\Microsoft\Excel\Book1%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Flora\AppData\Roaming\Microsoft\Excel\Book1%20(version%201).xlsb"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AAPL - EPS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Sheet1!$O$18</c:f>
              <c:strCache>
                <c:ptCount val="1"/>
                <c:pt idx="0">
                  <c:v>EPS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Sheet1!$N$19:$N$31</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Sheet1!$O$19:$O$31</c:f>
              <c:numCache>
                <c:formatCode>General</c:formatCode>
                <c:ptCount val="13"/>
                <c:pt idx="0">
                  <c:v>0.97</c:v>
                </c:pt>
                <c:pt idx="1">
                  <c:v>1.3</c:v>
                </c:pt>
                <c:pt idx="2">
                  <c:v>2.16</c:v>
                </c:pt>
                <c:pt idx="3">
                  <c:v>3.95</c:v>
                </c:pt>
                <c:pt idx="4">
                  <c:v>6.31</c:v>
                </c:pt>
                <c:pt idx="5">
                  <c:v>5.68</c:v>
                </c:pt>
                <c:pt idx="6">
                  <c:v>6.45</c:v>
                </c:pt>
                <c:pt idx="7">
                  <c:v>9.2200000000000006</c:v>
                </c:pt>
                <c:pt idx="8">
                  <c:v>8.31</c:v>
                </c:pt>
                <c:pt idx="9">
                  <c:v>9.2100000000000009</c:v>
                </c:pt>
                <c:pt idx="10">
                  <c:v>11.91</c:v>
                </c:pt>
                <c:pt idx="11">
                  <c:v>11.89</c:v>
                </c:pt>
                <c:pt idx="12">
                  <c:v>12.79</c:v>
                </c:pt>
              </c:numCache>
            </c:numRef>
          </c:val>
          <c:extLst>
            <c:ext xmlns:c16="http://schemas.microsoft.com/office/drawing/2014/chart" uri="{C3380CC4-5D6E-409C-BE32-E72D297353CC}">
              <c16:uniqueId val="{00000000-D9F5-45CD-AC8C-B784137ED83A}"/>
            </c:ext>
          </c:extLst>
        </c:ser>
        <c:dLbls>
          <c:dLblPos val="outEnd"/>
          <c:showLegendKey val="0"/>
          <c:showVal val="1"/>
          <c:showCatName val="0"/>
          <c:showSerName val="0"/>
          <c:showPercent val="0"/>
          <c:showBubbleSize val="0"/>
        </c:dLbls>
        <c:gapWidth val="51"/>
        <c:overlap val="-27"/>
        <c:axId val="385057896"/>
        <c:axId val="385061016"/>
      </c:barChart>
      <c:catAx>
        <c:axId val="38505789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CA" sz="140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5061016"/>
        <c:crosses val="autoZero"/>
        <c:auto val="1"/>
        <c:lblAlgn val="ctr"/>
        <c:lblOffset val="100"/>
        <c:noMultiLvlLbl val="0"/>
      </c:catAx>
      <c:valAx>
        <c:axId val="385061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CA" sz="1400"/>
                  <a:t>Annual</a:t>
                </a:r>
                <a:r>
                  <a:rPr lang="en-CA" sz="1400" baseline="0"/>
                  <a:t> Values ($USD)</a:t>
                </a:r>
                <a:endParaRPr lang="en-CA"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85057896"/>
        <c:crosses val="autoZero"/>
        <c:crossBetween val="between"/>
      </c:valAx>
      <c:spPr>
        <a:noFill/>
        <a:ln>
          <a:solidFill>
            <a:schemeClr val="bg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r>
              <a:rPr lang="en-US"/>
              <a:t>APPL - Dividend HISTORY</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v>Dividend</c:v>
          </c:tx>
          <c:spPr>
            <a:pattFill prst="narHorz">
              <a:fgClr>
                <a:schemeClr val="accent1"/>
              </a:fgClr>
              <a:bgClr>
                <a:schemeClr val="accent1">
                  <a:lumMod val="20000"/>
                  <a:lumOff val="80000"/>
                </a:schemeClr>
              </a:bgClr>
            </a:pattFill>
            <a:ln>
              <a:solidFill>
                <a:schemeClr val="accent1">
                  <a:lumMod val="60000"/>
                  <a:lumOff val="40000"/>
                </a:schemeClr>
              </a:solidFill>
              <a:prstDash val="solid"/>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Sheet1!$A$20:$A$24</c:f>
              <c:strCache>
                <c:ptCount val="5"/>
                <c:pt idx="0">
                  <c:v>2016</c:v>
                </c:pt>
                <c:pt idx="1">
                  <c:v>2017</c:v>
                </c:pt>
                <c:pt idx="2">
                  <c:v>2018</c:v>
                </c:pt>
                <c:pt idx="3">
                  <c:v>2019</c:v>
                </c:pt>
                <c:pt idx="4">
                  <c:v>2020*</c:v>
                </c:pt>
              </c:strCache>
            </c:strRef>
          </c:cat>
          <c:val>
            <c:numRef>
              <c:f>Sheet1!$B$20:$B$24</c:f>
              <c:numCache>
                <c:formatCode>"$"#,##0.00_);[Red]\("$"#,##0.00\)</c:formatCode>
                <c:ptCount val="5"/>
                <c:pt idx="0">
                  <c:v>2.23</c:v>
                </c:pt>
                <c:pt idx="1">
                  <c:v>2.46</c:v>
                </c:pt>
                <c:pt idx="2">
                  <c:v>2.82</c:v>
                </c:pt>
                <c:pt idx="3">
                  <c:v>3.04</c:v>
                </c:pt>
                <c:pt idx="4">
                  <c:v>1.59</c:v>
                </c:pt>
              </c:numCache>
            </c:numRef>
          </c:val>
          <c:extLst>
            <c:ext xmlns:c16="http://schemas.microsoft.com/office/drawing/2014/chart" uri="{C3380CC4-5D6E-409C-BE32-E72D297353CC}">
              <c16:uniqueId val="{00000000-B641-47E2-BFA0-6F8F29D20DD9}"/>
            </c:ext>
          </c:extLst>
        </c:ser>
        <c:dLbls>
          <c:showLegendKey val="0"/>
          <c:showVal val="0"/>
          <c:showCatName val="0"/>
          <c:showSerName val="0"/>
          <c:showPercent val="0"/>
          <c:showBubbleSize val="0"/>
        </c:dLbls>
        <c:gapWidth val="164"/>
        <c:overlap val="-22"/>
        <c:axId val="467284064"/>
        <c:axId val="467281768"/>
      </c:barChart>
      <c:catAx>
        <c:axId val="46728406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7281768"/>
        <c:crosses val="autoZero"/>
        <c:auto val="1"/>
        <c:lblAlgn val="ctr"/>
        <c:lblOffset val="100"/>
        <c:noMultiLvlLbl val="0"/>
      </c:catAx>
      <c:valAx>
        <c:axId val="467281768"/>
        <c:scaling>
          <c:orientation val="minMax"/>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CA" sz="1200"/>
                  <a:t>Dividend</a:t>
                </a:r>
                <a:r>
                  <a:rPr lang="en-CA" sz="1200" baseline="0"/>
                  <a:t> ($US)</a:t>
                </a:r>
                <a:endParaRPr lang="en-CA" sz="1200"/>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7284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CA" sz="1800"/>
              <a:t>Total Assets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Sheet1!$C$38:$C$39</c:f>
              <c:strCache>
                <c:ptCount val="2"/>
                <c:pt idx="0">
                  <c:v>Current asset</c:v>
                </c:pt>
                <c:pt idx="1">
                  <c:v>Non current assets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8B9-4507-BA23-E58A6AE9D7F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8B9-4507-BA23-E58A6AE9D7FC}"/>
              </c:ext>
            </c:extLst>
          </c:dPt>
          <c:dLbls>
            <c:dLbl>
              <c:idx val="0"/>
              <c:tx>
                <c:rich>
                  <a:bodyPr/>
                  <a:lstStyle/>
                  <a:p>
                    <a:r>
                      <a:rPr lang="en-US"/>
                      <a:t>45%</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8B9-4507-BA23-E58A6AE9D7FC}"/>
                </c:ext>
              </c:extLst>
            </c:dLbl>
            <c:dLbl>
              <c:idx val="1"/>
              <c:tx>
                <c:rich>
                  <a:bodyPr/>
                  <a:lstStyle/>
                  <a:p>
                    <a:r>
                      <a:rPr lang="en-US"/>
                      <a:t>55%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8B9-4507-BA23-E58A6AE9D7FC}"/>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Sheet1!$C$38:$C$39</c:f>
              <c:strCache>
                <c:ptCount val="2"/>
                <c:pt idx="0">
                  <c:v>Current asset</c:v>
                </c:pt>
                <c:pt idx="1">
                  <c:v>Non current assets</c:v>
                </c:pt>
              </c:strCache>
            </c:strRef>
          </c:cat>
          <c:val>
            <c:numRef>
              <c:f>Sheet1!$E$38:$E$39</c:f>
              <c:numCache>
                <c:formatCode>0%</c:formatCode>
                <c:ptCount val="2"/>
                <c:pt idx="0">
                  <c:v>0.48097874251143224</c:v>
                </c:pt>
                <c:pt idx="1">
                  <c:v>0.51902125748856776</c:v>
                </c:pt>
              </c:numCache>
            </c:numRef>
          </c:val>
          <c:extLst>
            <c:ext xmlns:c16="http://schemas.microsoft.com/office/drawing/2014/chart" uri="{C3380CC4-5D6E-409C-BE32-E72D297353CC}">
              <c16:uniqueId val="{00000004-F8B9-4507-BA23-E58A6AE9D7F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t"/>
      <c:layout>
        <c:manualLayout>
          <c:xMode val="edge"/>
          <c:yMode val="edge"/>
          <c:x val="0.2333371915756926"/>
          <c:y val="0.14424237835285825"/>
          <c:w val="0.5702598535923048"/>
          <c:h val="0.10976565345879156"/>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investing.com/equities/apple-computer-inc-financial-summary"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www.investopedia.com/articles/markets/052215/goog-or-googl-which-google-should-you-buy.asp" TargetMode="External"/><Relationship Id="rId2" Type="http://schemas.openxmlformats.org/officeDocument/2006/relationships/slide" Target="../slides/slide232.xml"/><Relationship Id="rId1" Type="http://schemas.openxmlformats.org/officeDocument/2006/relationships/notesMaster" Target="../notesMasters/notesMaster1.xml"/><Relationship Id="rId6" Type="http://schemas.openxmlformats.org/officeDocument/2006/relationships/hyperlink" Target="https://www.investopedia.com/terms/c/classbshares.asp" TargetMode="External"/><Relationship Id="rId5" Type="http://schemas.openxmlformats.org/officeDocument/2006/relationships/hyperlink" Target="https://www.investopedia.com/articles/markets/011516/top-5-google-shareholders-goog.asp" TargetMode="External"/><Relationship Id="rId4" Type="http://schemas.openxmlformats.org/officeDocument/2006/relationships/hyperlink" Target="https://www.investopedia.com/terms/c/class.asp" TargetMode="Externa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acrotrends.net/stocks/charts/AAPL/apple/shares-outstanding"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nasdaq.com/market-activity/stocks/aapl/dividend-history"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bloomberg.com/news/articles/2020-04-03/apple-acquires-ai-startup-to-better-understand-natural-language" TargetMode="External"/><Relationship Id="rId2" Type="http://schemas.openxmlformats.org/officeDocument/2006/relationships/slide" Target="../slides/slide107.xml"/><Relationship Id="rId1" Type="http://schemas.openxmlformats.org/officeDocument/2006/relationships/notesMaster" Target="../notesMasters/notesMaster1.xml"/><Relationship Id="rId5" Type="http://schemas.openxmlformats.org/officeDocument/2006/relationships/hyperlink" Target="https://www.bnnbloomberg.ca/apple-acquires-startup-nextvr-that-broadcasts-vr-content-1.1436491" TargetMode="External"/><Relationship Id="rId4" Type="http://schemas.openxmlformats.org/officeDocument/2006/relationships/hyperlink" Target="https://www.bloomberg.com/news/articles/2020-01-15/apple-acquires-artificial-intelligence-company-xnor-ai"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apple.com/ca/newsroom/2019/06/apple-names-sabih-khan-senior-vice-president-of-operations/"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44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7085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64edf60844_2_63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2" name="Google Shape;2092;g64edf60844_2_63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654b33a5cb_168_7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2" name="Google Shape;2122;g654b33a5cb_168_75: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extLst>
      <p:ext uri="{BB962C8B-B14F-4D97-AF65-F5344CB8AC3E}">
        <p14:creationId xmlns:p14="http://schemas.microsoft.com/office/powerpoint/2010/main" val="24239478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654b33a5cb_168_7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2" name="Google Shape;2122;g654b33a5cb_168_75: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extLst>
      <p:ext uri="{BB962C8B-B14F-4D97-AF65-F5344CB8AC3E}">
        <p14:creationId xmlns:p14="http://schemas.microsoft.com/office/powerpoint/2010/main" val="25439038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64edf60844_2_56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6" name="Google Shape;2106;g64edf60844_2_56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342311313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64edf60844_2_56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6" name="Google Shape;2106;g64edf60844_2_56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2628552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64edf60844_2_57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9" name="Google Shape;2139;g64edf60844_2_57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extLst>
      <p:ext uri="{BB962C8B-B14F-4D97-AF65-F5344CB8AC3E}">
        <p14:creationId xmlns:p14="http://schemas.microsoft.com/office/powerpoint/2010/main" val="405921629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654b33a5cb_168_2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3" name="Google Shape;1573;g654b33a5cb_168_24: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267009964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64edf60844_2_57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9" name="Google Shape;2139;g64edf60844_2_57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64edf60844_2_58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4" name="Google Shape;2154;g64edf60844_2_58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16761653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64edf60844_2_58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4" name="Google Shape;2154;g64edf60844_2_58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1328069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9735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64edf60844_2_58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4" name="Google Shape;2154;g64edf60844_2_58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11879314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g64edf60844_2_61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0" name="Google Shape;2170;g64edf60844_2_61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r>
              <a:rPr lang="en-CA" u="sng" dirty="0">
                <a:solidFill>
                  <a:schemeClr val="hlink"/>
                </a:solidFill>
                <a:latin typeface="Play"/>
                <a:ea typeface="Play"/>
                <a:cs typeface="Play"/>
                <a:sym typeface="Play"/>
                <a:hlinkClick r:id="rId3"/>
              </a:rPr>
              <a:t>https://www.investing.com/equities/apple-computer-inc-financial-summary</a:t>
            </a:r>
            <a:endParaRPr lang="en-CA"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654b33a5cb_168_9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5" name="Google Shape;2235;g654b33a5cb_168_9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15700783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g654b33a5cb_168_9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5" name="Google Shape;2235;g654b33a5cb_168_9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39890800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64edf60844_2_60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1" name="Google Shape;2201;g64edf60844_2_60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30718015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64edf60844_2_60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1" name="Google Shape;2201;g64edf60844_2_60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20788699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64edf60844_2_64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2" name="Google Shape;2252;g64edf60844_2_648: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628650" lvl="1" indent="-171450">
              <a:buSzPts val="1400"/>
            </a:pPr>
            <a:endParaRPr dirty="0"/>
          </a:p>
        </p:txBody>
      </p:sp>
    </p:spTree>
    <p:extLst>
      <p:ext uri="{BB962C8B-B14F-4D97-AF65-F5344CB8AC3E}">
        <p14:creationId xmlns:p14="http://schemas.microsoft.com/office/powerpoint/2010/main" val="23324340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g64edf60844_2_66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4" name="Google Shape;2264;g64edf60844_2_669: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64edf60844_2_67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8" name="Google Shape;2278;g64edf60844_2_67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64edf60844_2_68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3" name="Google Shape;2293;g64edf60844_2_686: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2360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7"/>
        <p:cNvGrpSpPr/>
        <p:nvPr/>
      </p:nvGrpSpPr>
      <p:grpSpPr>
        <a:xfrm>
          <a:off x="0" y="0"/>
          <a:ext cx="0" cy="0"/>
          <a:chOff x="0" y="0"/>
          <a:chExt cx="0" cy="0"/>
        </a:xfrm>
      </p:grpSpPr>
      <p:sp>
        <p:nvSpPr>
          <p:cNvPr id="2308" name="Google Shape;2308;g64edf60844_2_69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9" name="Google Shape;2309;g64edf60844_2_694: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g64edf60844_2_70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3" name="Google Shape;2323;g64edf60844_2_70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4"/>
        <p:cNvGrpSpPr/>
        <p:nvPr/>
      </p:nvGrpSpPr>
      <p:grpSpPr>
        <a:xfrm>
          <a:off x="0" y="0"/>
          <a:ext cx="0" cy="0"/>
          <a:chOff x="0" y="0"/>
          <a:chExt cx="0" cy="0"/>
        </a:xfrm>
      </p:grpSpPr>
      <p:sp>
        <p:nvSpPr>
          <p:cNvPr id="2335" name="Google Shape;2335;g6515223997_0_6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6" name="Google Shape;2336;g6515223997_0_6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43216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Alphabet EPS for the twelve months ending March 31, 2020 was </a:t>
            </a:r>
            <a:r>
              <a:rPr lang="en-US" altLang="zh-CN" sz="1200" b="1" i="0" kern="1200" dirty="0">
                <a:solidFill>
                  <a:schemeClr val="tx1"/>
                </a:solidFill>
                <a:effectLst/>
                <a:latin typeface="+mn-lt"/>
                <a:ea typeface="+mn-ea"/>
                <a:cs typeface="+mn-cs"/>
              </a:rPr>
              <a:t>$49.53</a:t>
            </a:r>
            <a:r>
              <a:rPr lang="en-US" altLang="zh-CN" sz="1200" b="0" i="0" kern="1200" dirty="0">
                <a:solidFill>
                  <a:schemeClr val="tx1"/>
                </a:solidFill>
                <a:effectLst/>
                <a:latin typeface="+mn-lt"/>
                <a:ea typeface="+mn-ea"/>
                <a:cs typeface="+mn-cs"/>
              </a:rPr>
              <a:t>, a </a:t>
            </a:r>
            <a:r>
              <a:rPr lang="en-US" altLang="zh-CN" sz="1200" b="1" i="0" kern="1200" dirty="0">
                <a:solidFill>
                  <a:schemeClr val="tx1"/>
                </a:solidFill>
                <a:effectLst/>
                <a:latin typeface="+mn-lt"/>
                <a:ea typeface="+mn-ea"/>
                <a:cs typeface="+mn-cs"/>
              </a:rPr>
              <a:t>24.23% increase</a:t>
            </a:r>
            <a:r>
              <a:rPr lang="en-US" altLang="zh-CN" sz="1200" b="0" i="0" kern="1200" dirty="0">
                <a:solidFill>
                  <a:schemeClr val="tx1"/>
                </a:solidFill>
                <a:effectLst/>
                <a:latin typeface="+mn-lt"/>
                <a:ea typeface="+mn-ea"/>
                <a:cs typeface="+mn-cs"/>
              </a:rPr>
              <a:t> year-over-year.</a:t>
            </a:r>
          </a:p>
          <a:p>
            <a:r>
              <a:rPr lang="en-US" altLang="zh-CN" sz="1200" b="0" i="0" kern="1200" dirty="0">
                <a:solidFill>
                  <a:schemeClr val="tx1"/>
                </a:solidFill>
                <a:effectLst/>
                <a:latin typeface="+mn-lt"/>
                <a:ea typeface="+mn-ea"/>
                <a:cs typeface="+mn-cs"/>
              </a:rPr>
              <a:t>Alphabet 2019 annual EPS was </a:t>
            </a:r>
            <a:r>
              <a:rPr lang="en-US" altLang="zh-CN" sz="1200" b="1" i="0" kern="1200" dirty="0">
                <a:solidFill>
                  <a:schemeClr val="tx1"/>
                </a:solidFill>
                <a:effectLst/>
                <a:latin typeface="+mn-lt"/>
                <a:ea typeface="+mn-ea"/>
                <a:cs typeface="+mn-cs"/>
              </a:rPr>
              <a:t>$49.16</a:t>
            </a:r>
            <a:r>
              <a:rPr lang="en-US" altLang="zh-CN" sz="1200" b="0" i="0" kern="1200" dirty="0">
                <a:solidFill>
                  <a:schemeClr val="tx1"/>
                </a:solidFill>
                <a:effectLst/>
                <a:latin typeface="+mn-lt"/>
                <a:ea typeface="+mn-ea"/>
                <a:cs typeface="+mn-cs"/>
              </a:rPr>
              <a:t>, a </a:t>
            </a:r>
            <a:r>
              <a:rPr lang="en-US" altLang="zh-CN" sz="1200" b="1" i="0" kern="1200" dirty="0">
                <a:solidFill>
                  <a:schemeClr val="tx1"/>
                </a:solidFill>
                <a:effectLst/>
                <a:latin typeface="+mn-lt"/>
                <a:ea typeface="+mn-ea"/>
                <a:cs typeface="+mn-cs"/>
              </a:rPr>
              <a:t>12.49% increase</a:t>
            </a:r>
            <a:r>
              <a:rPr lang="en-US" altLang="zh-CN" sz="1200" b="0" i="0" kern="1200" dirty="0">
                <a:solidFill>
                  <a:schemeClr val="tx1"/>
                </a:solidFill>
                <a:effectLst/>
                <a:latin typeface="+mn-lt"/>
                <a:ea typeface="+mn-ea"/>
                <a:cs typeface="+mn-cs"/>
              </a:rPr>
              <a:t> from 2018.</a:t>
            </a:r>
          </a:p>
          <a:p>
            <a:r>
              <a:rPr lang="en-US" altLang="zh-CN" sz="1200" b="0" i="0" kern="1200" dirty="0">
                <a:solidFill>
                  <a:schemeClr val="tx1"/>
                </a:solidFill>
                <a:effectLst/>
                <a:latin typeface="+mn-lt"/>
                <a:ea typeface="+mn-ea"/>
                <a:cs typeface="+mn-cs"/>
              </a:rPr>
              <a:t>Alphabet 2018 annual EPS was </a:t>
            </a:r>
            <a:r>
              <a:rPr lang="en-US" altLang="zh-CN" sz="1200" b="1" i="0" kern="1200" dirty="0">
                <a:solidFill>
                  <a:schemeClr val="tx1"/>
                </a:solidFill>
                <a:effectLst/>
                <a:latin typeface="+mn-lt"/>
                <a:ea typeface="+mn-ea"/>
                <a:cs typeface="+mn-cs"/>
              </a:rPr>
              <a:t>$43.7</a:t>
            </a:r>
            <a:r>
              <a:rPr lang="en-US" altLang="zh-CN" sz="1200" b="0" i="0" kern="1200" dirty="0">
                <a:solidFill>
                  <a:schemeClr val="tx1"/>
                </a:solidFill>
                <a:effectLst/>
                <a:latin typeface="+mn-lt"/>
                <a:ea typeface="+mn-ea"/>
                <a:cs typeface="+mn-cs"/>
              </a:rPr>
              <a:t>, a </a:t>
            </a:r>
            <a:r>
              <a:rPr lang="en-US" altLang="zh-CN" sz="1200" b="1" i="0" kern="1200" dirty="0">
                <a:solidFill>
                  <a:schemeClr val="tx1"/>
                </a:solidFill>
                <a:effectLst/>
                <a:latin typeface="+mn-lt"/>
                <a:ea typeface="+mn-ea"/>
                <a:cs typeface="+mn-cs"/>
              </a:rPr>
              <a:t>142.78% increase</a:t>
            </a:r>
            <a:r>
              <a:rPr lang="en-US" altLang="zh-CN" sz="1200" b="0" i="0" kern="1200" dirty="0">
                <a:solidFill>
                  <a:schemeClr val="tx1"/>
                </a:solidFill>
                <a:effectLst/>
                <a:latin typeface="+mn-lt"/>
                <a:ea typeface="+mn-ea"/>
                <a:cs typeface="+mn-cs"/>
              </a:rPr>
              <a:t> from 2017.</a:t>
            </a:r>
          </a:p>
          <a:p>
            <a:r>
              <a:rPr lang="en-US" altLang="zh-CN" sz="1200" b="0" i="0" kern="1200" dirty="0">
                <a:solidFill>
                  <a:schemeClr val="tx1"/>
                </a:solidFill>
                <a:effectLst/>
                <a:latin typeface="+mn-lt"/>
                <a:ea typeface="+mn-ea"/>
                <a:cs typeface="+mn-cs"/>
              </a:rPr>
              <a:t>Alphabet 2017 annual EPS was </a:t>
            </a:r>
            <a:r>
              <a:rPr lang="en-US" altLang="zh-CN" sz="1200" b="1" i="0" kern="1200" dirty="0">
                <a:solidFill>
                  <a:schemeClr val="tx1"/>
                </a:solidFill>
                <a:effectLst/>
                <a:latin typeface="+mn-lt"/>
                <a:ea typeface="+mn-ea"/>
                <a:cs typeface="+mn-cs"/>
              </a:rPr>
              <a:t>$18</a:t>
            </a:r>
            <a:r>
              <a:rPr lang="en-US" altLang="zh-CN" sz="1200" b="0" i="0" kern="1200" dirty="0">
                <a:solidFill>
                  <a:schemeClr val="tx1"/>
                </a:solidFill>
                <a:effectLst/>
                <a:latin typeface="+mn-lt"/>
                <a:ea typeface="+mn-ea"/>
                <a:cs typeface="+mn-cs"/>
              </a:rPr>
              <a:t>, a </a:t>
            </a:r>
            <a:r>
              <a:rPr lang="en-US" altLang="zh-CN" sz="1200" b="1" i="0" kern="1200" dirty="0">
                <a:solidFill>
                  <a:schemeClr val="tx1"/>
                </a:solidFill>
                <a:effectLst/>
                <a:latin typeface="+mn-lt"/>
                <a:ea typeface="+mn-ea"/>
                <a:cs typeface="+mn-cs"/>
              </a:rPr>
              <a:t>35.37% decline</a:t>
            </a:r>
            <a:r>
              <a:rPr lang="en-US" altLang="zh-CN" sz="1200" b="0" i="0" kern="1200" dirty="0">
                <a:solidFill>
                  <a:schemeClr val="tx1"/>
                </a:solidFill>
                <a:effectLst/>
                <a:latin typeface="+mn-lt"/>
                <a:ea typeface="+mn-ea"/>
                <a:cs typeface="+mn-cs"/>
              </a:rPr>
              <a:t> from 2016.</a:t>
            </a:r>
          </a:p>
          <a:p>
            <a:endParaRPr lang="en-US" altLang="zh-CN" dirty="0"/>
          </a:p>
          <a:p>
            <a:r>
              <a:rPr lang="en-US" altLang="zh-CN" dirty="0"/>
              <a:t>Largest market cap 1000 billion in the computer and technology sector</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85760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marR="0" lvl="0" indent="-254000" algn="l" rtl="0">
              <a:lnSpc>
                <a:spcPct val="100000"/>
              </a:lnSpc>
              <a:spcBef>
                <a:spcPts val="0"/>
              </a:spcBef>
              <a:spcAft>
                <a:spcPts val="0"/>
              </a:spcAft>
              <a:buClr>
                <a:schemeClr val="dk1"/>
              </a:buClr>
              <a:buSzPts val="1800"/>
              <a:buFont typeface="Arial"/>
              <a:buChar char="•"/>
            </a:pPr>
            <a:r>
              <a:rPr lang="en-US" altLang="zh-CN" sz="1800" b="0" i="0" u="none" strike="noStrike" cap="none" dirty="0">
                <a:solidFill>
                  <a:schemeClr val="dk1"/>
                </a:solidFill>
                <a:latin typeface="Calibri"/>
                <a:ea typeface="Calibri"/>
                <a:cs typeface="Calibri"/>
                <a:sym typeface="Calibri"/>
              </a:rPr>
              <a:t>Alphabet is the parent company of Google (introduced in 2015)</a:t>
            </a:r>
            <a:endParaRPr lang="en-US" altLang="zh-CN" sz="1100" dirty="0"/>
          </a:p>
          <a:p>
            <a:pPr marL="254000" marR="0" lvl="0" indent="-254000" algn="l" rtl="0">
              <a:lnSpc>
                <a:spcPct val="100000"/>
              </a:lnSpc>
              <a:spcBef>
                <a:spcPts val="500"/>
              </a:spcBef>
              <a:spcAft>
                <a:spcPts val="0"/>
              </a:spcAft>
              <a:buClr>
                <a:schemeClr val="dk1"/>
              </a:buClr>
              <a:buSzPts val="1800"/>
              <a:buFont typeface="Arial"/>
              <a:buChar char="•"/>
            </a:pPr>
            <a:r>
              <a:rPr lang="en-US" altLang="zh-CN" sz="1800" b="0" i="0" u="none" strike="noStrike" cap="none" dirty="0">
                <a:solidFill>
                  <a:schemeClr val="dk1"/>
                </a:solidFill>
                <a:latin typeface="Calibri"/>
                <a:ea typeface="Calibri"/>
                <a:cs typeface="Calibri"/>
                <a:sym typeface="Calibri"/>
              </a:rPr>
              <a:t>Same founders as Google</a:t>
            </a:r>
            <a:endParaRPr lang="en-US" altLang="zh-CN" sz="1100" dirty="0"/>
          </a:p>
          <a:p>
            <a:pPr marL="254000" marR="0" lvl="0" indent="-254000" algn="l" rtl="0">
              <a:lnSpc>
                <a:spcPct val="100000"/>
              </a:lnSpc>
              <a:spcBef>
                <a:spcPts val="500"/>
              </a:spcBef>
              <a:spcAft>
                <a:spcPts val="0"/>
              </a:spcAft>
              <a:buClr>
                <a:schemeClr val="dk1"/>
              </a:buClr>
              <a:buSzPts val="1800"/>
              <a:buFont typeface="Arial"/>
              <a:buChar char="•"/>
            </a:pPr>
            <a:r>
              <a:rPr lang="en-US" altLang="zh-CN" sz="1800" b="0" i="0" u="none" strike="noStrike" cap="none" dirty="0">
                <a:solidFill>
                  <a:schemeClr val="dk1"/>
                </a:solidFill>
                <a:latin typeface="Calibri"/>
                <a:ea typeface="Calibri"/>
                <a:cs typeface="Calibri"/>
                <a:sym typeface="Calibri"/>
              </a:rPr>
              <a:t>Includes other companies:</a:t>
            </a:r>
            <a:endParaRPr lang="en-US" altLang="zh-CN" sz="1100" dirty="0"/>
          </a:p>
          <a:p>
            <a:pPr marL="558800" marR="0" lvl="1" indent="-215900" algn="l" rtl="0">
              <a:lnSpc>
                <a:spcPct val="100000"/>
              </a:lnSpc>
              <a:spcBef>
                <a:spcPts val="200"/>
              </a:spcBef>
              <a:spcAft>
                <a:spcPts val="0"/>
              </a:spcAft>
              <a:buClr>
                <a:schemeClr val="dk1"/>
              </a:buClr>
              <a:buSzPts val="1800"/>
              <a:buFont typeface="Arial"/>
              <a:buChar char="–"/>
            </a:pPr>
            <a:r>
              <a:rPr lang="en-US" altLang="zh-CN" sz="1800" b="0" i="0" u="none" strike="noStrike" cap="none" dirty="0">
                <a:solidFill>
                  <a:schemeClr val="dk1"/>
                </a:solidFill>
                <a:latin typeface="Calibri"/>
                <a:ea typeface="Calibri"/>
                <a:cs typeface="Calibri"/>
                <a:sym typeface="Calibri"/>
              </a:rPr>
              <a:t> Access, Calico, </a:t>
            </a:r>
            <a:r>
              <a:rPr lang="en-US" altLang="zh-CN" sz="1800" b="0" i="0" u="none" strike="noStrike" cap="none" dirty="0" err="1">
                <a:solidFill>
                  <a:schemeClr val="dk1"/>
                </a:solidFill>
                <a:latin typeface="Calibri"/>
                <a:ea typeface="Calibri"/>
                <a:cs typeface="Calibri"/>
                <a:sym typeface="Calibri"/>
              </a:rPr>
              <a:t>CapitalG</a:t>
            </a:r>
            <a:r>
              <a:rPr lang="en-US" altLang="zh-CN" sz="1800" b="0" i="0" u="none" strike="noStrike" cap="none" dirty="0">
                <a:solidFill>
                  <a:schemeClr val="dk1"/>
                </a:solidFill>
                <a:latin typeface="Calibri"/>
                <a:ea typeface="Calibri"/>
                <a:cs typeface="Calibri"/>
                <a:sym typeface="Calibri"/>
              </a:rPr>
              <a:t>, GV, Nest, Verily, Waymo, X</a:t>
            </a:r>
            <a:endParaRPr lang="en-US" altLang="zh-CN" sz="1100" dirty="0"/>
          </a:p>
          <a:p>
            <a:pPr marL="254000" lvl="0" indent="-254000" algn="l" rtl="0">
              <a:spcBef>
                <a:spcPts val="0"/>
              </a:spcBef>
              <a:spcAft>
                <a:spcPts val="0"/>
              </a:spcAft>
              <a:buClr>
                <a:schemeClr val="dk1"/>
              </a:buClr>
              <a:buSzPts val="1800"/>
              <a:buChar char="•"/>
            </a:pPr>
            <a:endParaRPr lang="en-US" altLang="zh-CN" sz="1200" dirty="0">
              <a:solidFill>
                <a:schemeClr val="dk1"/>
              </a:solidFill>
              <a:latin typeface="Calibri"/>
              <a:ea typeface="Calibri"/>
              <a:cs typeface="Calibri"/>
              <a:sym typeface="Calibri"/>
            </a:endParaRP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099706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84997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GOOG and GOOGL are stock ticker symbols for Alphabet (the company formerly known as Google). The main difference between the </a:t>
            </a:r>
            <a:r>
              <a:rPr lang="en-US" altLang="zh-CN" sz="1200" b="0" i="0" u="sng" kern="1200" dirty="0">
                <a:solidFill>
                  <a:schemeClr val="tx1"/>
                </a:solidFill>
                <a:effectLst/>
                <a:latin typeface="+mn-lt"/>
                <a:ea typeface="+mn-ea"/>
                <a:cs typeface="+mn-cs"/>
                <a:hlinkClick r:id="rId3"/>
              </a:rPr>
              <a:t>GOOG and GOOGL stock</a:t>
            </a:r>
            <a:r>
              <a:rPr lang="en-US" altLang="zh-CN" sz="1200" b="0" i="0" kern="1200" dirty="0">
                <a:solidFill>
                  <a:schemeClr val="tx1"/>
                </a:solidFill>
                <a:effectLst/>
                <a:latin typeface="+mn-lt"/>
                <a:ea typeface="+mn-ea"/>
                <a:cs typeface="+mn-cs"/>
              </a:rPr>
              <a:t> ticker symbols is that GOOG shares have no voting rights while GOOGL shares do. The company created two classes of shares in April 2014. The reason for the split between the two </a:t>
            </a:r>
            <a:r>
              <a:rPr lang="en-US" altLang="zh-CN" sz="1200" b="0" i="0" u="sng" kern="1200" dirty="0">
                <a:solidFill>
                  <a:schemeClr val="tx1"/>
                </a:solidFill>
                <a:effectLst/>
                <a:latin typeface="+mn-lt"/>
                <a:ea typeface="+mn-ea"/>
                <a:cs typeface="+mn-cs"/>
                <a:hlinkClick r:id="rId4"/>
              </a:rPr>
              <a:t>classes of shares</a:t>
            </a:r>
            <a:r>
              <a:rPr lang="en-US" altLang="zh-CN" sz="1200" b="0" i="0" kern="1200" dirty="0">
                <a:solidFill>
                  <a:schemeClr val="tx1"/>
                </a:solidFill>
                <a:effectLst/>
                <a:latin typeface="+mn-lt"/>
                <a:ea typeface="+mn-ea"/>
                <a:cs typeface="+mn-cs"/>
              </a:rPr>
              <a:t> was to preserve the control of founders </a:t>
            </a:r>
            <a:r>
              <a:rPr lang="en-US" altLang="zh-CN" sz="1200" b="0" i="0" u="sng" kern="1200" dirty="0">
                <a:solidFill>
                  <a:schemeClr val="tx1"/>
                </a:solidFill>
                <a:effectLst/>
                <a:latin typeface="+mn-lt"/>
                <a:ea typeface="+mn-ea"/>
                <a:cs typeface="+mn-cs"/>
                <a:hlinkClick r:id="rId5"/>
              </a:rPr>
              <a:t>Larry Page and Sergey Brin</a:t>
            </a:r>
            <a:r>
              <a:rPr lang="en-US" altLang="zh-CN" sz="1200" b="0" i="0" kern="1200" dirty="0">
                <a:solidFill>
                  <a:schemeClr val="tx1"/>
                </a:solidFill>
                <a:effectLst/>
                <a:latin typeface="+mn-lt"/>
                <a:ea typeface="+mn-ea"/>
                <a:cs typeface="+mn-cs"/>
              </a:rPr>
              <a:t>. When companies go public, founders often lose control of their company when too many shares are issued.</a:t>
            </a:r>
          </a:p>
          <a:p>
            <a:r>
              <a:rPr lang="en-US" altLang="zh-CN" sz="1200" b="0" i="0" kern="1200" cap="all" dirty="0">
                <a:solidFill>
                  <a:schemeClr val="tx1"/>
                </a:solidFill>
                <a:effectLst/>
                <a:latin typeface="+mn-lt"/>
                <a:ea typeface="+mn-ea"/>
                <a:cs typeface="+mn-cs"/>
              </a:rPr>
              <a:t>KEY TAKEAWAYS</a:t>
            </a:r>
          </a:p>
          <a:p>
            <a:r>
              <a:rPr lang="en-US" altLang="zh-CN" sz="1200" b="0" i="0" kern="1200" dirty="0">
                <a:solidFill>
                  <a:schemeClr val="tx1"/>
                </a:solidFill>
                <a:effectLst/>
                <a:latin typeface="+mn-lt"/>
                <a:ea typeface="+mn-ea"/>
                <a:cs typeface="+mn-cs"/>
              </a:rPr>
              <a:t>Alphabet, Google's parent company, has two listed share classes that use slightly different ticker symbols.</a:t>
            </a:r>
          </a:p>
          <a:p>
            <a:r>
              <a:rPr lang="en-US" altLang="zh-CN" sz="1200" b="0" i="0" kern="1200" dirty="0">
                <a:solidFill>
                  <a:schemeClr val="tx1"/>
                </a:solidFill>
                <a:effectLst/>
                <a:latin typeface="+mn-lt"/>
                <a:ea typeface="+mn-ea"/>
                <a:cs typeface="+mn-cs"/>
              </a:rPr>
              <a:t>GOOGL shares are its class-A shares, also known as common stock, which have the typical one-share-one-vote structure.</a:t>
            </a:r>
          </a:p>
          <a:p>
            <a:r>
              <a:rPr lang="en-US" altLang="zh-CN" sz="1200" b="0" i="0" kern="1200" dirty="0">
                <a:solidFill>
                  <a:schemeClr val="tx1"/>
                </a:solidFill>
                <a:effectLst/>
                <a:latin typeface="+mn-lt"/>
                <a:ea typeface="+mn-ea"/>
                <a:cs typeface="+mn-cs"/>
              </a:rPr>
              <a:t>GOOG shares are class-C shares, meaning that these shareholders have no voting rights.</a:t>
            </a:r>
          </a:p>
          <a:p>
            <a:r>
              <a:rPr lang="en-US" altLang="zh-CN" sz="1200" b="0" i="0" kern="1200" dirty="0">
                <a:solidFill>
                  <a:schemeClr val="tx1"/>
                </a:solidFill>
                <a:effectLst/>
                <a:latin typeface="+mn-lt"/>
                <a:ea typeface="+mn-ea"/>
                <a:cs typeface="+mn-cs"/>
              </a:rPr>
              <a:t>There is a third type of share, class-B, which are held by founders and insiders that grant 10 shares per vote. Class-B shares cannot be publicly traded.</a:t>
            </a:r>
          </a:p>
          <a:p>
            <a:r>
              <a:rPr lang="en-US" altLang="zh-CN" sz="1200" b="0" i="1" kern="1200" dirty="0">
                <a:solidFill>
                  <a:schemeClr val="tx1"/>
                </a:solidFill>
                <a:effectLst/>
                <a:latin typeface="+mn-lt"/>
                <a:ea typeface="+mn-ea"/>
                <a:cs typeface="+mn-cs"/>
              </a:rPr>
              <a:t>Class A</a:t>
            </a:r>
            <a:r>
              <a:rPr lang="en-US" altLang="zh-CN" sz="1200" b="0" i="0" kern="1200" dirty="0">
                <a:solidFill>
                  <a:schemeClr val="tx1"/>
                </a:solidFill>
                <a:effectLst/>
                <a:latin typeface="+mn-lt"/>
                <a:ea typeface="+mn-ea"/>
                <a:cs typeface="+mn-cs"/>
              </a:rPr>
              <a:t>—Held by a regular investor with regular voting rights (GOOGL)</a:t>
            </a:r>
          </a:p>
          <a:p>
            <a:r>
              <a:rPr lang="en-US" altLang="zh-CN" sz="1200" b="0" i="1" u="sng" kern="1200" dirty="0">
                <a:solidFill>
                  <a:schemeClr val="tx1"/>
                </a:solidFill>
                <a:effectLst/>
                <a:latin typeface="+mn-lt"/>
                <a:ea typeface="+mn-ea"/>
                <a:cs typeface="+mn-cs"/>
                <a:hlinkClick r:id="rId6"/>
              </a:rPr>
              <a:t>Class B</a:t>
            </a:r>
            <a:r>
              <a:rPr lang="en-US" altLang="zh-CN" sz="1200" b="0" i="0" kern="1200" dirty="0">
                <a:solidFill>
                  <a:schemeClr val="tx1"/>
                </a:solidFill>
                <a:effectLst/>
                <a:latin typeface="+mn-lt"/>
                <a:ea typeface="+mn-ea"/>
                <a:cs typeface="+mn-cs"/>
              </a:rPr>
              <a:t>—Held by the founders with 10 times the voting power compared to Class A</a:t>
            </a:r>
          </a:p>
          <a:p>
            <a:r>
              <a:rPr lang="en-US" altLang="zh-CN" sz="1200" b="0" i="1" kern="1200" dirty="0">
                <a:solidFill>
                  <a:schemeClr val="tx1"/>
                </a:solidFill>
                <a:effectLst/>
                <a:latin typeface="+mn-lt"/>
                <a:ea typeface="+mn-ea"/>
                <a:cs typeface="+mn-cs"/>
              </a:rPr>
              <a:t>Class C</a:t>
            </a:r>
            <a:r>
              <a:rPr lang="en-US" altLang="zh-CN" sz="1200" b="0" i="0" kern="1200" dirty="0">
                <a:solidFill>
                  <a:schemeClr val="tx1"/>
                </a:solidFill>
                <a:effectLst/>
                <a:latin typeface="+mn-lt"/>
                <a:ea typeface="+mn-ea"/>
                <a:cs typeface="+mn-cs"/>
              </a:rPr>
              <a:t>—No voting rights, normally held by employees and some Class A stockholders (GOOG)</a:t>
            </a:r>
          </a:p>
          <a:p>
            <a:endParaRPr lang="en-US" altLang="zh-CN" sz="1200" b="0" i="0" kern="1200" dirty="0">
              <a:solidFill>
                <a:schemeClr val="tx1"/>
              </a:solidFill>
              <a:effectLst/>
              <a:latin typeface="+mn-lt"/>
              <a:ea typeface="+mn-ea"/>
              <a:cs typeface="+mn-cs"/>
            </a:endParaRP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92034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Google is an American multinational, publicly-traded organization built around the company’s hugely popular search engine. Company was first incorporated as privately held company on September 7,1997 </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9924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Google began in 1996, as a research project by Larry Page who was soon joined by Sergey Brine, two PhD students at </a:t>
            </a:r>
            <a:r>
              <a:rPr lang="en-US" altLang="zh-CN" dirty="0" err="1"/>
              <a:t>Standford</a:t>
            </a:r>
            <a:r>
              <a:rPr lang="en-US" altLang="zh-CN" dirty="0"/>
              <a:t> University.</a:t>
            </a:r>
            <a:r>
              <a:rPr lang="zh-CN" altLang="en-US" dirty="0"/>
              <a:t> </a:t>
            </a:r>
            <a:r>
              <a:rPr lang="en-US" altLang="zh-CN" dirty="0"/>
              <a:t>1997: BACKRUB was renamed as “GOOGLE” google which means 10 to the power of 100. and in the same year google become google </a:t>
            </a:r>
            <a:r>
              <a:rPr lang="en-US" altLang="zh-CN" dirty="0" err="1"/>
              <a:t>inc.</a:t>
            </a:r>
            <a:r>
              <a:rPr lang="en-US" altLang="zh-CN" dirty="0"/>
              <a:t> finally, in 1998 the homepage was launched. </a:t>
            </a:r>
          </a:p>
          <a:p>
            <a:endParaRPr lang="en-US" altLang="zh-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4189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3780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Open Source Software(Free)</a:t>
            </a:r>
          </a:p>
          <a:p>
            <a:r>
              <a:rPr lang="en-US" altLang="zh-CN" dirty="0"/>
              <a:t>Profits come from</a:t>
            </a:r>
          </a:p>
          <a:p>
            <a:pPr marL="971550" lvl="1" indent="-514350">
              <a:buFont typeface="+mj-lt"/>
              <a:buAutoNum type="arabicPeriod"/>
            </a:pPr>
            <a:r>
              <a:rPr lang="en-US" altLang="zh-CN" dirty="0"/>
              <a:t>Partnership with carriers (Rogers) and mobile phone producers (HTC, Samsung)</a:t>
            </a:r>
          </a:p>
          <a:p>
            <a:pPr marL="971550" lvl="1" indent="-514350">
              <a:buFont typeface="+mj-lt"/>
              <a:buAutoNum type="arabicPeriod"/>
            </a:pPr>
            <a:r>
              <a:rPr lang="en-US" altLang="zh-CN" dirty="0"/>
              <a:t>Free Google apps (supported by ads)</a:t>
            </a:r>
          </a:p>
          <a:p>
            <a:pPr marL="971550" lvl="1" indent="-514350">
              <a:buFont typeface="+mj-lt"/>
              <a:buAutoNum type="arabicPeriod"/>
            </a:pPr>
            <a:r>
              <a:rPr lang="en-US" altLang="zh-CN" dirty="0"/>
              <a:t>Android Apps Market (70% developers; 30% Operation cost to Google and carriers)</a:t>
            </a: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682053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1" kern="1200" dirty="0">
                <a:solidFill>
                  <a:schemeClr val="tx1"/>
                </a:solidFill>
                <a:effectLst/>
                <a:latin typeface="+mn-lt"/>
                <a:ea typeface="+mn-ea"/>
                <a:cs typeface="+mn-cs"/>
              </a:rPr>
              <a:t>Google Ads is Google’s online advertising program, the program allows you to create online ads to reach audiences that are interested in the products and services you offer. The Google Ads platform runs on pay-per-click (PPC) advertising, i.e. you have to pay every time a visitor clicks your ad ,</a:t>
            </a:r>
            <a:r>
              <a:rPr lang="en-US" altLang="zh-CN" dirty="0"/>
              <a:t>Cost per click, pays per thousand impressions, pays per acquisition</a:t>
            </a: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79820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Account for major revenue </a:t>
            </a:r>
          </a:p>
          <a:p>
            <a:r>
              <a:rPr lang="en-US" altLang="zh-CN" dirty="0"/>
              <a:t>Measurable, cost-effective and highly relevant advertising</a:t>
            </a:r>
          </a:p>
          <a:p>
            <a:r>
              <a:rPr lang="en-US" altLang="zh-CN" dirty="0"/>
              <a:t>Advertisers bid in an open and competitive auction to have their ads appear alongside the search results for particular keywords. </a:t>
            </a:r>
          </a:p>
          <a:p>
            <a:r>
              <a:rPr lang="en-US" altLang="zh-CN" dirty="0"/>
              <a:t>Pay-per-click (PPC) advertising</a:t>
            </a:r>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787131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marR="0" lvl="0" indent="-247650" algn="l" rtl="0">
              <a:lnSpc>
                <a:spcPct val="90000"/>
              </a:lnSpc>
              <a:spcBef>
                <a:spcPts val="0"/>
              </a:spcBef>
              <a:spcAft>
                <a:spcPts val="0"/>
              </a:spcAft>
              <a:buClr>
                <a:schemeClr val="accent1"/>
              </a:buClr>
              <a:buSzPts val="2100"/>
              <a:buFont typeface="Arial"/>
              <a:buChar char="•"/>
            </a:pPr>
            <a:r>
              <a:rPr lang="en-US" altLang="zh-CN" sz="2100" b="0" i="0" u="none" strike="noStrike" cap="none" dirty="0">
                <a:solidFill>
                  <a:srgbClr val="000000"/>
                </a:solidFill>
                <a:latin typeface="Calibri"/>
                <a:ea typeface="Calibri"/>
                <a:cs typeface="Calibri"/>
                <a:sym typeface="Calibri"/>
              </a:rPr>
              <a:t>Google partnerships with publishers within Google Network Members, who sell the ad space of their websites</a:t>
            </a:r>
            <a:endParaRPr lang="en-US" altLang="zh-CN" sz="1100" dirty="0"/>
          </a:p>
          <a:p>
            <a:pPr marL="254000" marR="0" lvl="0" indent="-247650" algn="l" rtl="0">
              <a:lnSpc>
                <a:spcPct val="90000"/>
              </a:lnSpc>
              <a:spcBef>
                <a:spcPts val="300"/>
              </a:spcBef>
              <a:spcAft>
                <a:spcPts val="0"/>
              </a:spcAft>
              <a:buClr>
                <a:schemeClr val="accent1"/>
              </a:buClr>
              <a:buSzPts val="2100"/>
              <a:buFont typeface="Arial"/>
              <a:buChar char="•"/>
            </a:pPr>
            <a:r>
              <a:rPr lang="en-US" altLang="zh-CN" sz="2100" b="0" i="0" u="none" strike="noStrike" cap="none" dirty="0">
                <a:solidFill>
                  <a:srgbClr val="000000"/>
                </a:solidFill>
                <a:latin typeface="Calibri"/>
                <a:ea typeface="Calibri"/>
                <a:cs typeface="Calibri"/>
                <a:sym typeface="Calibri"/>
              </a:rPr>
              <a:t>Ads are shown on publishers’ websites in terms of relevancy to their products</a:t>
            </a:r>
            <a:endParaRPr lang="en-US" altLang="zh-CN" sz="1100" dirty="0"/>
          </a:p>
          <a:p>
            <a:pPr marL="254000" marR="0" lvl="0" indent="-247650" algn="l" rtl="0">
              <a:lnSpc>
                <a:spcPct val="90000"/>
              </a:lnSpc>
              <a:spcBef>
                <a:spcPts val="300"/>
              </a:spcBef>
              <a:spcAft>
                <a:spcPts val="0"/>
              </a:spcAft>
              <a:buClr>
                <a:schemeClr val="accent1"/>
              </a:buClr>
              <a:buSzPts val="2100"/>
              <a:buFont typeface="Arial"/>
              <a:buChar char="•"/>
            </a:pPr>
            <a:r>
              <a:rPr lang="en-US" altLang="zh-CN" sz="2100" b="0" i="0" u="none" strike="noStrike" cap="none" dirty="0">
                <a:solidFill>
                  <a:srgbClr val="000000"/>
                </a:solidFill>
                <a:latin typeface="Calibri"/>
                <a:ea typeface="Calibri"/>
                <a:cs typeface="Calibri"/>
                <a:sym typeface="Calibri"/>
              </a:rPr>
              <a:t>Google shares profits with the website publishers</a:t>
            </a:r>
            <a:endParaRPr lang="en-US" altLang="zh-CN" sz="1100" dirty="0"/>
          </a:p>
          <a:p>
            <a:pPr marL="546100" marR="0" lvl="1" indent="-260350" algn="l" rtl="0">
              <a:lnSpc>
                <a:spcPct val="90000"/>
              </a:lnSpc>
              <a:spcBef>
                <a:spcPts val="400"/>
              </a:spcBef>
              <a:spcAft>
                <a:spcPts val="0"/>
              </a:spcAft>
              <a:buClr>
                <a:schemeClr val="accent1"/>
              </a:buClr>
              <a:buSzPts val="2100"/>
              <a:buFont typeface="Arial"/>
              <a:buChar char="–"/>
            </a:pPr>
            <a:r>
              <a:rPr lang="en-US" altLang="zh-CN" sz="2100" b="0" i="0" u="none" strike="noStrike" cap="none" dirty="0">
                <a:solidFill>
                  <a:srgbClr val="000000"/>
                </a:solidFill>
                <a:latin typeface="Calibri"/>
                <a:ea typeface="Calibri"/>
                <a:cs typeface="Calibri"/>
                <a:sym typeface="Calibri"/>
              </a:rPr>
              <a:t>Per click</a:t>
            </a:r>
            <a:endParaRPr lang="en-US" altLang="zh-CN" sz="1100" dirty="0"/>
          </a:p>
          <a:p>
            <a:pPr marL="546100" marR="0" lvl="1" indent="-260350" algn="l" rtl="0">
              <a:lnSpc>
                <a:spcPct val="90000"/>
              </a:lnSpc>
              <a:spcBef>
                <a:spcPts val="400"/>
              </a:spcBef>
              <a:spcAft>
                <a:spcPts val="0"/>
              </a:spcAft>
              <a:buClr>
                <a:schemeClr val="accent1"/>
              </a:buClr>
              <a:buSzPts val="2100"/>
              <a:buFont typeface="Arial"/>
              <a:buChar char="–"/>
            </a:pPr>
            <a:r>
              <a:rPr lang="en-US" altLang="zh-CN" sz="2100" b="0" i="0" u="none" strike="noStrike" cap="none" dirty="0">
                <a:solidFill>
                  <a:srgbClr val="000000"/>
                </a:solidFill>
                <a:latin typeface="Calibri"/>
                <a:ea typeface="Calibri"/>
                <a:cs typeface="Calibri"/>
                <a:sym typeface="Calibri"/>
              </a:rPr>
              <a:t>Per impression</a:t>
            </a:r>
            <a:endParaRPr lang="en-US" altLang="zh-CN" sz="1100" dirty="0"/>
          </a:p>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814472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48282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62697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July 2019, the board of directors of Alphabet authorized the company to repurchase up to $25.0 billion of its Class C capital stock. The repurchases are being executed from time to time, subject to general business and market conditions and other investment opportunities,</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580372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 January 2018, January 2019, and July 2019, the board of directors of Alphabet authorized the company to repurchase up to $8.6 billion, $12.5 billion, and $25.0 billion of its Class C capital stock, respectively. As of December 31, 2019, $20.8 billion remains available for repurchase. </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65D36E-0E2C-42B1-9441-11974489F83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7422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658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377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981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863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289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159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156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sng" dirty="0">
                <a:solidFill>
                  <a:srgbClr val="FFFFFF"/>
                </a:solidFill>
                <a:effectLst/>
                <a:latin typeface="futura-pt"/>
              </a:rPr>
              <a:t>over the past twelve months </a:t>
            </a:r>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921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473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facebook</a:t>
            </a:r>
            <a:r>
              <a:rPr lang="en-US" dirty="0"/>
              <a:t> or </a:t>
            </a:r>
            <a:r>
              <a:rPr lang="en-US" dirty="0" err="1"/>
              <a:t>youtube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68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81818"/>
              </a:solidFill>
              <a:effectLst/>
              <a:latin typeface="open-sans"/>
            </a:endParaRPr>
          </a:p>
          <a:p>
            <a:endParaRPr lang="en-US" b="0" i="0" dirty="0">
              <a:solidFill>
                <a:srgbClr val="181818"/>
              </a:solidFill>
              <a:effectLst/>
              <a:latin typeface="open-sans"/>
            </a:endParaRPr>
          </a:p>
          <a:p>
            <a:endParaRPr lang="en-US" b="0" i="0" dirty="0">
              <a:solidFill>
                <a:srgbClr val="181818"/>
              </a:solidFill>
              <a:effectLst/>
              <a:latin typeface="open-sans"/>
            </a:endParaRPr>
          </a:p>
          <a:p>
            <a:endParaRPr lang="en-US" b="0" i="0" dirty="0">
              <a:solidFill>
                <a:srgbClr val="181818"/>
              </a:solidFill>
              <a:effectLst/>
              <a:latin typeface="open-sans"/>
            </a:endParaRPr>
          </a:p>
          <a:p>
            <a:endParaRPr lang="en-US" b="0" i="0" dirty="0">
              <a:solidFill>
                <a:srgbClr val="181818"/>
              </a:solidFill>
              <a:effectLst/>
              <a:latin typeface="open-sans"/>
            </a:endParaRPr>
          </a:p>
          <a:p>
            <a:endParaRPr lang="en-US" b="0" i="0" dirty="0">
              <a:solidFill>
                <a:srgbClr val="181818"/>
              </a:solidFill>
              <a:effectLst/>
              <a:latin typeface="open-sans"/>
            </a:endParaRPr>
          </a:p>
          <a:p>
            <a:endParaRPr lang="en-US" b="0" i="0" dirty="0">
              <a:solidFill>
                <a:srgbClr val="181818"/>
              </a:solidFill>
              <a:effectLst/>
              <a:latin typeface="open-sans"/>
            </a:endParaRPr>
          </a:p>
          <a:p>
            <a:r>
              <a:rPr lang="en-US" b="0" i="0" dirty="0">
                <a:solidFill>
                  <a:srgbClr val="181818"/>
                </a:solidFill>
                <a:effectLst/>
                <a:latin typeface="open-sans"/>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992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285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98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803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053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504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316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940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425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997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2900" algn="l" rtl="0">
              <a:spcBef>
                <a:spcPts val="0"/>
              </a:spcBef>
              <a:spcAft>
                <a:spcPts val="0"/>
              </a:spcAft>
              <a:buSzPts val="180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959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54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64edf60844_2_2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6" name="Google Shape;1156;g64edf60844_2_2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64edf60844_2_3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4" name="Google Shape;1164;g64edf60844_2_3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64edf60844_2_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3" name="Google Shape;1173;g64edf60844_2_36: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64edf60844_2_4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9" name="Google Shape;1189;g64edf60844_2_46: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64edf60844_2_55: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a:p>
        </p:txBody>
      </p:sp>
      <p:sp>
        <p:nvSpPr>
          <p:cNvPr id="1205" name="Google Shape;1205;g64edf60844_2_5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64edf60844_2_6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7" name="Google Shape;1217;g64edf60844_2_6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r>
              <a:rPr lang="en" u="sng" dirty="0">
                <a:solidFill>
                  <a:schemeClr val="hlink"/>
                </a:solidFill>
                <a:highlight>
                  <a:srgbClr val="FFFFFF"/>
                </a:highlight>
                <a:latin typeface="Roboto"/>
                <a:ea typeface="Roboto"/>
                <a:cs typeface="Roboto"/>
                <a:sym typeface="Roboto"/>
                <a:hlinkClick r:id="rId3"/>
              </a:rPr>
              <a:t>https://www.macrotrends.net/stocks/charts/AAPL/apple/shares-outstanding</a:t>
            </a:r>
            <a:endParaRPr dirty="0">
              <a:solidFill>
                <a:srgbClr val="444444"/>
              </a:solidFill>
              <a:highlight>
                <a:srgbClr val="FFFFFF"/>
              </a:highlight>
              <a:latin typeface="Roboto"/>
              <a:ea typeface="Roboto"/>
              <a:cs typeface="Roboto"/>
              <a:sym typeface="Roboto"/>
            </a:endParaRPr>
          </a:p>
          <a:p>
            <a:pPr marL="0" indent="0">
              <a:buSzPts val="1400"/>
              <a:buNone/>
            </a:pPr>
            <a:endParaRPr dirty="0">
              <a:solidFill>
                <a:srgbClr val="444444"/>
              </a:solidFill>
              <a:highlight>
                <a:srgbClr val="FFFFFF"/>
              </a:highlight>
              <a:latin typeface="Roboto"/>
              <a:ea typeface="Roboto"/>
              <a:cs typeface="Roboto"/>
              <a:sym typeface="Roboto"/>
            </a:endParaRPr>
          </a:p>
          <a:p>
            <a:pPr marL="0" indent="0">
              <a:buSzPts val="1400"/>
              <a:buNone/>
            </a:pPr>
            <a:r>
              <a:rPr lang="en" dirty="0">
                <a:solidFill>
                  <a:srgbClr val="444444"/>
                </a:solidFill>
                <a:highlight>
                  <a:srgbClr val="FFFFFF"/>
                </a:highlight>
                <a:latin typeface="Roboto"/>
                <a:ea typeface="Roboto"/>
                <a:cs typeface="Roboto"/>
                <a:sym typeface="Roboto"/>
              </a:rPr>
              <a:t>Shares outstanding can be defined as the number of shares held by shareholders (including insiders) assuming conversion of all convertible debt, securities, warrants and options. This metric excludes the company's treasury shares.</a:t>
            </a:r>
            <a:endParaRPr dirty="0">
              <a:solidFill>
                <a:srgbClr val="444444"/>
              </a:solidFill>
              <a:highlight>
                <a:srgbClr val="FFFFFF"/>
              </a:highlight>
              <a:latin typeface="Roboto"/>
              <a:ea typeface="Roboto"/>
              <a:cs typeface="Roboto"/>
              <a:sym typeface="Roboto"/>
            </a:endParaRPr>
          </a:p>
          <a:p>
            <a:pPr marL="0" indent="0">
              <a:buClr>
                <a:schemeClr val="dk1"/>
              </a:buClr>
              <a:buNone/>
            </a:pPr>
            <a:r>
              <a:rPr lang="en" dirty="0">
                <a:solidFill>
                  <a:srgbClr val="444444"/>
                </a:solidFill>
                <a:highlight>
                  <a:srgbClr val="FFFFFF"/>
                </a:highlight>
                <a:latin typeface="Roboto"/>
                <a:ea typeface="Roboto"/>
                <a:cs typeface="Roboto"/>
                <a:sym typeface="Roboto"/>
              </a:rPr>
              <a:t>$9.22</a:t>
            </a:r>
            <a:endParaRPr dirty="0">
              <a:solidFill>
                <a:srgbClr val="444444"/>
              </a:solidFill>
              <a:highlight>
                <a:srgbClr val="FFFFFF"/>
              </a:highlight>
              <a:latin typeface="Roboto"/>
              <a:ea typeface="Roboto"/>
              <a:cs typeface="Roboto"/>
              <a:sym typeface="Roboto"/>
            </a:endParaRPr>
          </a:p>
          <a:p>
            <a:pPr marL="0" indent="0">
              <a:buClr>
                <a:schemeClr val="dk1"/>
              </a:buClr>
              <a:buNone/>
            </a:pPr>
            <a:r>
              <a:rPr lang="en" dirty="0">
                <a:solidFill>
                  <a:srgbClr val="444444"/>
                </a:solidFill>
                <a:highlight>
                  <a:srgbClr val="FFFFFF"/>
                </a:highlight>
                <a:latin typeface="Roboto"/>
                <a:ea typeface="Roboto"/>
                <a:cs typeface="Roboto"/>
                <a:sym typeface="Roboto"/>
              </a:rPr>
              <a:t>$8.31</a:t>
            </a:r>
            <a:endParaRPr dirty="0">
              <a:solidFill>
                <a:srgbClr val="444444"/>
              </a:solidFill>
              <a:highlight>
                <a:srgbClr val="FFFFFF"/>
              </a:highlight>
              <a:latin typeface="Roboto"/>
              <a:ea typeface="Roboto"/>
              <a:cs typeface="Roboto"/>
              <a:sym typeface="Roboto"/>
            </a:endParaRPr>
          </a:p>
          <a:p>
            <a:pPr marL="0" indent="0">
              <a:buClr>
                <a:schemeClr val="dk1"/>
              </a:buClr>
              <a:buNone/>
            </a:pPr>
            <a:r>
              <a:rPr lang="en" dirty="0">
                <a:solidFill>
                  <a:srgbClr val="444444"/>
                </a:solidFill>
                <a:highlight>
                  <a:srgbClr val="FFFFFF"/>
                </a:highlight>
                <a:latin typeface="Roboto"/>
                <a:ea typeface="Roboto"/>
                <a:cs typeface="Roboto"/>
                <a:sym typeface="Roboto"/>
              </a:rPr>
              <a:t>$9.21</a:t>
            </a:r>
            <a:endParaRPr dirty="0">
              <a:solidFill>
                <a:srgbClr val="444444"/>
              </a:solidFill>
              <a:highlight>
                <a:srgbClr val="FFFFFF"/>
              </a:highlight>
              <a:latin typeface="Roboto"/>
              <a:ea typeface="Roboto"/>
              <a:cs typeface="Roboto"/>
              <a:sym typeface="Roboto"/>
            </a:endParaRPr>
          </a:p>
          <a:p>
            <a:pPr marL="0" indent="0">
              <a:buClr>
                <a:schemeClr val="dk1"/>
              </a:buClr>
              <a:buNone/>
            </a:pPr>
            <a:r>
              <a:rPr lang="en" dirty="0">
                <a:solidFill>
                  <a:srgbClr val="444444"/>
                </a:solidFill>
                <a:highlight>
                  <a:srgbClr val="FFFFFF"/>
                </a:highlight>
                <a:latin typeface="Roboto"/>
                <a:ea typeface="Roboto"/>
                <a:cs typeface="Roboto"/>
                <a:sym typeface="Roboto"/>
              </a:rPr>
              <a:t>$11.91</a:t>
            </a:r>
            <a:endParaRPr dirty="0">
              <a:solidFill>
                <a:srgbClr val="444444"/>
              </a:solidFill>
              <a:highlight>
                <a:srgbClr val="FFFFFF"/>
              </a:highlight>
              <a:latin typeface="Roboto"/>
              <a:ea typeface="Roboto"/>
              <a:cs typeface="Roboto"/>
              <a:sym typeface="Roboto"/>
            </a:endParaRPr>
          </a:p>
          <a:p>
            <a:r>
              <a:rPr lang="en-CA" sz="1100" b="0" i="0" u="none" strike="noStrike" cap="none" dirty="0">
                <a:solidFill>
                  <a:srgbClr val="000000"/>
                </a:solidFill>
                <a:effectLst/>
                <a:highlight>
                  <a:srgbClr val="FFFFFF"/>
                </a:highlight>
                <a:latin typeface="Arial"/>
                <a:ea typeface="Arial"/>
                <a:cs typeface="Arial"/>
                <a:sym typeface="Arial"/>
              </a:rPr>
              <a:t>Buybacks are sometimes an indication that a company perceives their stock to be undervalued, but it is up to the investor to determine if the company is correct. Companies that are favorable to shareholders may often issue dividends and perform stock buybacks.</a:t>
            </a:r>
          </a:p>
          <a:p>
            <a:r>
              <a:rPr lang="en-CA" sz="1100" b="0" i="0" u="none" strike="noStrike" cap="none" dirty="0">
                <a:solidFill>
                  <a:srgbClr val="000000"/>
                </a:solidFill>
                <a:effectLst/>
                <a:highlight>
                  <a:srgbClr val="FFFFFF"/>
                </a:highlight>
                <a:latin typeface="Arial"/>
                <a:ea typeface="Arial"/>
                <a:cs typeface="Arial"/>
                <a:sym typeface="Arial"/>
              </a:rPr>
              <a:t>Total Value of Shares Repurchased from the Marketplace.</a:t>
            </a:r>
            <a:br>
              <a:rPr lang="en-CA" sz="1100" b="0" i="0" u="none" strike="noStrike" cap="none" dirty="0">
                <a:solidFill>
                  <a:srgbClr val="000000"/>
                </a:solidFill>
                <a:effectLst/>
                <a:highlight>
                  <a:srgbClr val="FFFFFF"/>
                </a:highlight>
                <a:latin typeface="Arial"/>
                <a:ea typeface="Arial"/>
                <a:cs typeface="Arial"/>
                <a:sym typeface="Arial"/>
              </a:rPr>
            </a:br>
            <a:br>
              <a:rPr lang="en-CA" sz="1100" b="0" i="0" u="none" strike="noStrike" cap="none" dirty="0">
                <a:solidFill>
                  <a:srgbClr val="000000"/>
                </a:solidFill>
                <a:effectLst/>
                <a:highlight>
                  <a:srgbClr val="FFFFFF"/>
                </a:highlight>
                <a:latin typeface="Arial"/>
                <a:ea typeface="Arial"/>
                <a:cs typeface="Arial"/>
                <a:sym typeface="Arial"/>
              </a:rPr>
            </a:br>
            <a:r>
              <a:rPr lang="en-CA" sz="1100" b="0" i="0" u="none" strike="noStrike" cap="none" dirty="0" err="1">
                <a:solidFill>
                  <a:srgbClr val="000000"/>
                </a:solidFill>
                <a:effectLst/>
                <a:highlight>
                  <a:srgbClr val="FFFFFF"/>
                </a:highlight>
                <a:latin typeface="Arial"/>
                <a:ea typeface="Arial"/>
                <a:cs typeface="Arial"/>
                <a:sym typeface="Arial"/>
              </a:rPr>
              <a:t>YCharts</a:t>
            </a:r>
            <a:r>
              <a:rPr lang="en-CA" sz="1100" b="0" i="0" u="none" strike="noStrike" cap="none" dirty="0">
                <a:solidFill>
                  <a:srgbClr val="000000"/>
                </a:solidFill>
                <a:effectLst/>
                <a:highlight>
                  <a:srgbClr val="FFFFFF"/>
                </a:highlight>
                <a:latin typeface="Arial"/>
                <a:ea typeface="Arial"/>
                <a:cs typeface="Arial"/>
                <a:sym typeface="Arial"/>
              </a:rPr>
              <a:t> uses "Net Total Equity Issued" from the statement of cash flows to approximate stock buybacks (multiplying by -1 since this number is negative in the case of a buyback). Hence, it includes the buyback of both common and preferred shares.</a:t>
            </a:r>
          </a:p>
          <a:p>
            <a:pPr marL="0" indent="0">
              <a:buSzPts val="1400"/>
              <a:buNone/>
            </a:pPr>
            <a:endParaRPr dirty="0">
              <a:solidFill>
                <a:srgbClr val="444444"/>
              </a:solidFill>
              <a:highlight>
                <a:srgbClr val="FFFFFF"/>
              </a:highlight>
              <a:latin typeface="Roboto"/>
              <a:ea typeface="Roboto"/>
              <a:cs typeface="Roboto"/>
              <a:sym typeface="Roboto"/>
            </a:endParaRPr>
          </a:p>
          <a:p>
            <a:pPr marL="0" indent="0">
              <a:buSzPts val="1400"/>
              <a:buNone/>
            </a:pPr>
            <a:endParaRPr dirty="0">
              <a:solidFill>
                <a:srgbClr val="444444"/>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52157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120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64edf60844_2_7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2" name="Google Shape;1232;g64edf60844_2_7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r>
              <a:rPr lang="en-CA" sz="1100" b="0" i="0" u="none" strike="noStrike" cap="none" dirty="0">
                <a:solidFill>
                  <a:srgbClr val="000000"/>
                </a:solidFill>
                <a:effectLst/>
                <a:latin typeface="Arial"/>
                <a:ea typeface="Arial"/>
                <a:cs typeface="Arial"/>
                <a:sym typeface="Arial"/>
              </a:rPr>
              <a:t>Apple EPS for the twelve months ending March 31, 2020 was </a:t>
            </a:r>
            <a:r>
              <a:rPr lang="en-CA" sz="1100" b="1" i="0" u="none" strike="noStrike" cap="none" dirty="0">
                <a:solidFill>
                  <a:srgbClr val="000000"/>
                </a:solidFill>
                <a:effectLst/>
                <a:latin typeface="Arial"/>
                <a:ea typeface="Arial"/>
                <a:cs typeface="Arial"/>
                <a:sym typeface="Arial"/>
              </a:rPr>
              <a:t>$12.79</a:t>
            </a:r>
            <a:r>
              <a:rPr lang="en-CA" sz="1100" b="0" i="0" u="none" strike="noStrike" cap="none" dirty="0">
                <a:solidFill>
                  <a:srgbClr val="000000"/>
                </a:solidFill>
                <a:effectLst/>
                <a:latin typeface="Arial"/>
                <a:ea typeface="Arial"/>
                <a:cs typeface="Arial"/>
                <a:sym typeface="Arial"/>
              </a:rPr>
              <a:t>, a </a:t>
            </a:r>
            <a:r>
              <a:rPr lang="en-CA" sz="1100" b="1" i="0" u="none" strike="noStrike" cap="none" dirty="0">
                <a:solidFill>
                  <a:srgbClr val="000000"/>
                </a:solidFill>
                <a:effectLst/>
                <a:latin typeface="Arial"/>
                <a:ea typeface="Arial"/>
                <a:cs typeface="Arial"/>
                <a:sym typeface="Arial"/>
              </a:rPr>
              <a:t>7.21% increase</a:t>
            </a:r>
            <a:r>
              <a:rPr lang="en-CA" sz="1100" b="0" i="0" u="none" strike="noStrike" cap="none" dirty="0">
                <a:solidFill>
                  <a:srgbClr val="000000"/>
                </a:solidFill>
                <a:effectLst/>
                <a:latin typeface="Arial"/>
                <a:ea typeface="Arial"/>
                <a:cs typeface="Arial"/>
                <a:sym typeface="Arial"/>
              </a:rPr>
              <a:t> year-over-year.</a:t>
            </a:r>
          </a:p>
          <a:p>
            <a:r>
              <a:rPr lang="en-CA" sz="1100" b="0" i="0" u="none" strike="noStrike" cap="none" dirty="0">
                <a:solidFill>
                  <a:srgbClr val="000000"/>
                </a:solidFill>
                <a:effectLst/>
                <a:latin typeface="Arial"/>
                <a:ea typeface="Arial"/>
                <a:cs typeface="Arial"/>
                <a:sym typeface="Arial"/>
              </a:rPr>
              <a:t>Apple 2019 annual EPS was </a:t>
            </a:r>
            <a:r>
              <a:rPr lang="en-CA" sz="1100" b="1" i="0" u="none" strike="noStrike" cap="none" dirty="0">
                <a:solidFill>
                  <a:srgbClr val="000000"/>
                </a:solidFill>
                <a:effectLst/>
                <a:latin typeface="Arial"/>
                <a:ea typeface="Arial"/>
                <a:cs typeface="Arial"/>
                <a:sym typeface="Arial"/>
              </a:rPr>
              <a:t>$11.89</a:t>
            </a:r>
            <a:r>
              <a:rPr lang="en-CA" sz="1100" b="0" i="0" u="none" strike="noStrike" cap="none" dirty="0">
                <a:solidFill>
                  <a:srgbClr val="000000"/>
                </a:solidFill>
                <a:effectLst/>
                <a:latin typeface="Arial"/>
                <a:ea typeface="Arial"/>
                <a:cs typeface="Arial"/>
                <a:sym typeface="Arial"/>
              </a:rPr>
              <a:t>, a </a:t>
            </a:r>
            <a:r>
              <a:rPr lang="en-CA" sz="1100" b="1" i="0" u="none" strike="noStrike" cap="none" dirty="0">
                <a:solidFill>
                  <a:srgbClr val="000000"/>
                </a:solidFill>
                <a:effectLst/>
                <a:latin typeface="Arial"/>
                <a:ea typeface="Arial"/>
                <a:cs typeface="Arial"/>
                <a:sym typeface="Arial"/>
              </a:rPr>
              <a:t>0.17% decline</a:t>
            </a:r>
            <a:r>
              <a:rPr lang="en-CA" sz="1100" b="0" i="0" u="none" strike="noStrike" cap="none" dirty="0">
                <a:solidFill>
                  <a:srgbClr val="000000"/>
                </a:solidFill>
                <a:effectLst/>
                <a:latin typeface="Arial"/>
                <a:ea typeface="Arial"/>
                <a:cs typeface="Arial"/>
                <a:sym typeface="Arial"/>
              </a:rPr>
              <a:t> from 2018.</a:t>
            </a:r>
          </a:p>
          <a:p>
            <a:r>
              <a:rPr lang="en-CA" sz="1100" b="0" i="0" u="none" strike="noStrike" cap="none" dirty="0">
                <a:solidFill>
                  <a:srgbClr val="000000"/>
                </a:solidFill>
                <a:effectLst/>
                <a:latin typeface="Arial"/>
                <a:ea typeface="Arial"/>
                <a:cs typeface="Arial"/>
                <a:sym typeface="Arial"/>
              </a:rPr>
              <a:t>Apple 2018 annual EPS was </a:t>
            </a:r>
            <a:r>
              <a:rPr lang="en-CA" sz="1100" b="1" i="0" u="none" strike="noStrike" cap="none" dirty="0">
                <a:solidFill>
                  <a:srgbClr val="000000"/>
                </a:solidFill>
                <a:effectLst/>
                <a:latin typeface="Arial"/>
                <a:ea typeface="Arial"/>
                <a:cs typeface="Arial"/>
                <a:sym typeface="Arial"/>
              </a:rPr>
              <a:t>$11.91</a:t>
            </a:r>
            <a:r>
              <a:rPr lang="en-CA" sz="1100" b="0" i="0" u="none" strike="noStrike" cap="none" dirty="0">
                <a:solidFill>
                  <a:srgbClr val="000000"/>
                </a:solidFill>
                <a:effectLst/>
                <a:latin typeface="Arial"/>
                <a:ea typeface="Arial"/>
                <a:cs typeface="Arial"/>
                <a:sym typeface="Arial"/>
              </a:rPr>
              <a:t>, a </a:t>
            </a:r>
            <a:r>
              <a:rPr lang="en-CA" sz="1100" b="1" i="0" u="none" strike="noStrike" cap="none" dirty="0">
                <a:solidFill>
                  <a:srgbClr val="000000"/>
                </a:solidFill>
                <a:effectLst/>
                <a:latin typeface="Arial"/>
                <a:ea typeface="Arial"/>
                <a:cs typeface="Arial"/>
                <a:sym typeface="Arial"/>
              </a:rPr>
              <a:t>29.32% increase</a:t>
            </a:r>
            <a:r>
              <a:rPr lang="en-CA" sz="1100" b="0" i="0" u="none" strike="noStrike" cap="none" dirty="0">
                <a:solidFill>
                  <a:srgbClr val="000000"/>
                </a:solidFill>
                <a:effectLst/>
                <a:latin typeface="Arial"/>
                <a:ea typeface="Arial"/>
                <a:cs typeface="Arial"/>
                <a:sym typeface="Arial"/>
              </a:rPr>
              <a:t> from 2017.</a:t>
            </a:r>
          </a:p>
          <a:p>
            <a:r>
              <a:rPr lang="en-CA" sz="1100" b="0" i="0" u="none" strike="noStrike" cap="none" dirty="0">
                <a:solidFill>
                  <a:srgbClr val="000000"/>
                </a:solidFill>
                <a:effectLst/>
                <a:latin typeface="Arial"/>
                <a:ea typeface="Arial"/>
                <a:cs typeface="Arial"/>
                <a:sym typeface="Arial"/>
              </a:rPr>
              <a:t>Apple 2017 annual EPS was </a:t>
            </a:r>
            <a:r>
              <a:rPr lang="en-CA" sz="1100" b="1" i="0" u="none" strike="noStrike" cap="none" dirty="0">
                <a:solidFill>
                  <a:srgbClr val="000000"/>
                </a:solidFill>
                <a:effectLst/>
                <a:latin typeface="Arial"/>
                <a:ea typeface="Arial"/>
                <a:cs typeface="Arial"/>
                <a:sym typeface="Arial"/>
              </a:rPr>
              <a:t>$9.21</a:t>
            </a:r>
            <a:r>
              <a:rPr lang="en-CA" sz="1100" b="0" i="0" u="none" strike="noStrike" cap="none" dirty="0">
                <a:solidFill>
                  <a:srgbClr val="000000"/>
                </a:solidFill>
                <a:effectLst/>
                <a:latin typeface="Arial"/>
                <a:ea typeface="Arial"/>
                <a:cs typeface="Arial"/>
                <a:sym typeface="Arial"/>
              </a:rPr>
              <a:t>, a </a:t>
            </a:r>
            <a:r>
              <a:rPr lang="en-CA" sz="1100" b="1" i="0" u="none" strike="noStrike" cap="none" dirty="0">
                <a:solidFill>
                  <a:srgbClr val="000000"/>
                </a:solidFill>
                <a:effectLst/>
                <a:latin typeface="Arial"/>
                <a:ea typeface="Arial"/>
                <a:cs typeface="Arial"/>
                <a:sym typeface="Arial"/>
              </a:rPr>
              <a:t>10.83% increase</a:t>
            </a:r>
            <a:r>
              <a:rPr lang="en-CA" sz="1100" b="0" i="0" u="none" strike="noStrike" cap="none" dirty="0">
                <a:solidFill>
                  <a:srgbClr val="000000"/>
                </a:solidFill>
                <a:effectLst/>
                <a:latin typeface="Arial"/>
                <a:ea typeface="Arial"/>
                <a:cs typeface="Arial"/>
                <a:sym typeface="Arial"/>
              </a:rPr>
              <a:t> from 2016.</a:t>
            </a:r>
          </a:p>
          <a:p>
            <a:pPr marL="0" indent="0">
              <a:spcBef>
                <a:spcPts val="824"/>
              </a:spcBef>
              <a:buSzPts val="1400"/>
              <a:buNone/>
            </a:pPr>
            <a:endParaRPr dirty="0">
              <a:solidFill>
                <a:srgbClr val="444444"/>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798054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64edf60844_2_8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5" name="Google Shape;1255;g64edf60844_2_8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64edf60844_2_10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0" name="Google Shape;1270;g64edf60844_2_105: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64edf60844_2_12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6" name="Google Shape;1286;g64edf60844_2_124: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4edf60844_2_13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g64edf60844_2_134: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64edf60844_2_15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5" name="Google Shape;1315;g64edf60844_2_15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64edf60844_2_15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5" name="Google Shape;1315;g64edf60844_2_15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3519139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64edf60844_2_16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1" name="Google Shape;1331;g64edf60844_2_16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r>
              <a:rPr lang="en-CA" dirty="0">
                <a:hlinkClick r:id="rId3"/>
              </a:rPr>
              <a:t>https://www.nasdaq.com/market-activity/stocks/aapl/dividend-history</a:t>
            </a: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6515223997_0_2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6" name="Google Shape;1346;g6515223997_0_28: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64edf60844_2_17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5" name="Google Shape;1355;g64edf60844_2_17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006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64edf60844_2_18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g64edf60844_2_184: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64edf60844_2_19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1" name="Google Shape;1381;g64edf60844_2_19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64edf60844_2_20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2" name="Google Shape;1402;g64edf60844_2_206: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64edf60844_2_21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9" name="Google Shape;1419;g64edf60844_2_21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64edf60844_2_22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3" name="Google Shape;1433;g64edf60844_2_225: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64edf60844_2_23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1" name="Google Shape;1451;g64edf60844_2_23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64edf60844_2_24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6" name="Google Shape;1466;g64edf60844_2_246: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64edf60844_2_25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1" name="Google Shape;1481;g64edf60844_2_255: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64edf60844_2_26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5" name="Google Shape;1495;g64edf60844_2_26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64edf60844_2_27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1" name="Google Shape;1511;g64edf60844_2_27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858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64edf60844_2_28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5" name="Google Shape;1525;g64edf60844_2_28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extLst>
      <p:ext uri="{BB962C8B-B14F-4D97-AF65-F5344CB8AC3E}">
        <p14:creationId xmlns:p14="http://schemas.microsoft.com/office/powerpoint/2010/main" val="3721801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64edf60844_2_28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5" name="Google Shape;1525;g64edf60844_2_28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171450" indent="-171450">
              <a:buSzPts val="1400"/>
            </a:pP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64edf60844_2_57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9" name="Google Shape;2139;g64edf60844_2_57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extLst>
      <p:ext uri="{BB962C8B-B14F-4D97-AF65-F5344CB8AC3E}">
        <p14:creationId xmlns:p14="http://schemas.microsoft.com/office/powerpoint/2010/main" val="2749226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654b33a5cb_168_2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3" name="Google Shape;1573;g654b33a5cb_168_24: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654b33a5cb_168_1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6" name="Google Shape;1556;g654b33a5cb_168_1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64edf60844_2_57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9" name="Google Shape;2139;g64edf60844_2_57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extLst>
      <p:ext uri="{BB962C8B-B14F-4D97-AF65-F5344CB8AC3E}">
        <p14:creationId xmlns:p14="http://schemas.microsoft.com/office/powerpoint/2010/main" val="6328872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64edf60844_2_29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8" name="Google Shape;1588;g64edf60844_2_29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g64edf60844_2_30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5" name="Google Shape;1605;g64edf60844_2_306: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171450" indent="-171450">
              <a:buSzPts val="1400"/>
            </a:pPr>
            <a:endParaRPr lang="en-CA"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6515223997_0_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8" name="Google Shape;1618;g6515223997_0_36: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64edf60844_2_31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7" name="Google Shape;1627;g64edf60844_2_319: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2919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2"/>
        <p:cNvGrpSpPr/>
        <p:nvPr/>
      </p:nvGrpSpPr>
      <p:grpSpPr>
        <a:xfrm>
          <a:off x="0" y="0"/>
          <a:ext cx="0" cy="0"/>
          <a:chOff x="0" y="0"/>
          <a:chExt cx="0" cy="0"/>
        </a:xfrm>
      </p:grpSpPr>
      <p:sp>
        <p:nvSpPr>
          <p:cNvPr id="1633" name="Google Shape;1633;g64edf60844_2_32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4" name="Google Shape;1634;g64edf60844_2_324: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64edf60844_2_34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9" name="Google Shape;1669;g64edf60844_2_345: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64edf60844_2_36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7" name="Google Shape;1697;g64edf60844_2_36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64edf60844_2_37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4" name="Google Shape;1724;g64edf60844_2_375: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3402007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64edf60844_2_38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7" name="Google Shape;1737;g64edf60844_2_38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64edf60844_2_39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1" name="Google Shape;1751;g64edf60844_2_39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64edf60844_2_39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8" name="Google Shape;1768;g64edf60844_2_399: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64edf60844_2_39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8" name="Google Shape;1768;g64edf60844_2_399: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r>
              <a:rPr lang="en-CA" dirty="0">
                <a:hlinkClick r:id="rId3"/>
              </a:rPr>
              <a:t>https://www.bloomberg.com/news/articles/2020-04-03/apple-acquires-ai-startup-to-better-understand-natural-language</a:t>
            </a:r>
            <a:endParaRPr lang="en-CA" dirty="0"/>
          </a:p>
          <a:p>
            <a:pPr marL="0" indent="0">
              <a:buSzPts val="1400"/>
              <a:buNone/>
            </a:pPr>
            <a:r>
              <a:rPr lang="en-CA" dirty="0">
                <a:hlinkClick r:id="rId4"/>
              </a:rPr>
              <a:t>https://www.bloomberg.com/news/articles/2020-01-15/apple-acquires-artificial-intelligence-company-xnor-ai</a:t>
            </a:r>
            <a:endParaRPr lang="en-CA" dirty="0"/>
          </a:p>
          <a:p>
            <a:pPr marL="0" indent="0">
              <a:buSzPts val="1400"/>
              <a:buNone/>
            </a:pPr>
            <a:r>
              <a:rPr lang="en-CA" dirty="0">
                <a:hlinkClick r:id="rId5"/>
              </a:rPr>
              <a:t>https://www.bnnbloomberg.ca/apple-acquires-startup-nextvr-that-broadcasts-vr-content-1.1436491</a:t>
            </a:r>
            <a:endParaRPr dirty="0"/>
          </a:p>
        </p:txBody>
      </p:sp>
    </p:spTree>
    <p:extLst>
      <p:ext uri="{BB962C8B-B14F-4D97-AF65-F5344CB8AC3E}">
        <p14:creationId xmlns:p14="http://schemas.microsoft.com/office/powerpoint/2010/main" val="32053175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6515223997_0_4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1" name="Google Shape;1781;g6515223997_0_44: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64edf60844_2_41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0" name="Google Shape;1790;g64edf60844_2_41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8494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64edf60844_2_42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5" name="Google Shape;1805;g64edf60844_2_42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143961" indent="0">
              <a:buSzPts val="1400"/>
              <a:buNone/>
            </a:pPr>
            <a:r>
              <a:rPr lang="en"/>
              <a:t>https://www.ped30.com/2019/03/05/information-apple-org-chart/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6515223997_0_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1" name="Google Shape;1831;g6515223997_0_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r>
              <a:rPr lang="en"/>
              <a:t>https://www.cnbc.com/2019/09/13/bob-iger-resigns-from-apple-board.html</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654b33a5cb_352_60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4" name="Google Shape;1844;g654b33a5cb_352_60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654b33a5cb_352_588: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8" name="Google Shape;1858;g654b33a5cb_352_588: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654b33a5cb_352_573: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2" name="Google Shape;1872;g654b33a5cb_352_573: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654b33a5cb_352_52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6" name="Google Shape;1886;g654b33a5cb_352_52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654b33a5cb_352_55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0" name="Google Shape;1900;g654b33a5cb_352_556: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654b33a5cb_352_53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4" name="Google Shape;1914;g654b33a5cb_352_539: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654b33a5cb_352_505: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8" name="Google Shape;1928;g654b33a5cb_352_505: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654b33a5cb_352_48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2" name="Google Shape;1942;g654b33a5cb_352_489: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C40A3-48CE-43E5-9F1A-991C7E0AA2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5835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3"/>
        <p:cNvGrpSpPr/>
        <p:nvPr/>
      </p:nvGrpSpPr>
      <p:grpSpPr>
        <a:xfrm>
          <a:off x="0" y="0"/>
          <a:ext cx="0" cy="0"/>
          <a:chOff x="0" y="0"/>
          <a:chExt cx="0" cy="0"/>
        </a:xfrm>
      </p:grpSpPr>
      <p:sp>
        <p:nvSpPr>
          <p:cNvPr id="1954" name="Google Shape;1954;g654b33a5cb_352_47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5" name="Google Shape;1955;g654b33a5cb_352_47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64edf60844_2_52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9" name="Google Shape;1969;g64edf60844_2_52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654b33a5cb_352_457: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3" name="Google Shape;1983;g654b33a5cb_352_45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654b33a5cb_352_53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4" name="Google Shape;1914;g654b33a5cb_352_539: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r>
              <a:rPr lang="en-CA" dirty="0">
                <a:hlinkClick r:id="rId3"/>
              </a:rPr>
              <a:t>https://www.apple.com/ca/newsroom/2019/06/apple-names-sabih-khan-senior-vice-president-of-operations/</a:t>
            </a:r>
            <a:endParaRPr dirty="0"/>
          </a:p>
        </p:txBody>
      </p:sp>
    </p:spTree>
    <p:extLst>
      <p:ext uri="{BB962C8B-B14F-4D97-AF65-F5344CB8AC3E}">
        <p14:creationId xmlns:p14="http://schemas.microsoft.com/office/powerpoint/2010/main" val="10789531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g6515223997_0_5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7" name="Google Shape;1997;g6515223997_0_5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64edf60844_2_64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6" name="Google Shape;2006;g64edf60844_2_640: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654b33a5cb_168_6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4" name="Google Shape;2074;g654b33a5cb_168_6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32281759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654b33a5cb_168_6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4" name="Google Shape;2074;g654b33a5cb_168_62: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11553404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64edf60844_2_54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0" name="Google Shape;2020;g64edf60844_2_54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dirty="0"/>
          </a:p>
        </p:txBody>
      </p:sp>
    </p:spTree>
    <p:extLst>
      <p:ext uri="{BB962C8B-B14F-4D97-AF65-F5344CB8AC3E}">
        <p14:creationId xmlns:p14="http://schemas.microsoft.com/office/powerpoint/2010/main" val="42627131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64edf60844_2_54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0" name="Google Shape;2020;g64edf60844_2_541: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marL="0" indent="0">
              <a:buSzPts val="1400"/>
              <a:buNone/>
            </a:pPr>
            <a:endParaRPr/>
          </a:p>
        </p:txBody>
      </p:sp>
    </p:spTree>
    <p:extLst>
      <p:ext uri="{BB962C8B-B14F-4D97-AF65-F5344CB8AC3E}">
        <p14:creationId xmlns:p14="http://schemas.microsoft.com/office/powerpoint/2010/main" val="3915796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circle" type="blank">
  <p:cSld name="BLANK">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p26"/>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FAFF4-BC52-4A38-9BDB-D43E055E64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6597F7-4090-4F3D-B2AE-7D8A2FA72AB9}"/>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4" name="Footer Placeholder 3">
            <a:extLst>
              <a:ext uri="{FF2B5EF4-FFF2-40B4-BE49-F238E27FC236}">
                <a16:creationId xmlns:a16="http://schemas.microsoft.com/office/drawing/2014/main" id="{0BC399BE-10CA-4858-BE24-3B41B05792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C2E02C-D0AC-4968-BDA3-52E4EF1502BD}"/>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181789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D5C11-42DC-49E9-9BCE-A620E543AE0F}"/>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3" name="Footer Placeholder 2">
            <a:extLst>
              <a:ext uri="{FF2B5EF4-FFF2-40B4-BE49-F238E27FC236}">
                <a16:creationId xmlns:a16="http://schemas.microsoft.com/office/drawing/2014/main" id="{7C33B70D-AE0B-4ED1-BF72-4C050440C1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4C6F0D-04E6-4229-A134-55DAEE53183C}"/>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571533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96CC9-F6D0-4503-97EA-DE69CC1C302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77198C8-4080-498F-A26A-0C86AE8F2D3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CEB956-5327-4E15-AB5E-FD1858F1843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D3CCBB-370D-4E58-B6EA-FF71C356D1D8}"/>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6" name="Footer Placeholder 5">
            <a:extLst>
              <a:ext uri="{FF2B5EF4-FFF2-40B4-BE49-F238E27FC236}">
                <a16:creationId xmlns:a16="http://schemas.microsoft.com/office/drawing/2014/main" id="{D9CA4597-74CC-4E6C-B410-4A7AE248A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BE43E-2F2B-4445-A6D3-944BF03882D8}"/>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4158004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DF57-3590-4EFC-BE3B-2C116C024F0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51F5D5-3462-4933-BE01-B65A869264C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66DE01E-BE66-45C5-97E6-88F0D29DC9B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6044E1-7557-4E00-B167-2E1C27474E31}"/>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6" name="Footer Placeholder 5">
            <a:extLst>
              <a:ext uri="{FF2B5EF4-FFF2-40B4-BE49-F238E27FC236}">
                <a16:creationId xmlns:a16="http://schemas.microsoft.com/office/drawing/2014/main" id="{D691F020-B632-424C-A331-1E74C0A32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E33DCC-F1EB-432E-8572-FA199D410C27}"/>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1601992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83E3-23F2-406B-B067-7F1639C25E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B6B82-57CD-479A-979C-8BF37A94C3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BADC3-7D4A-4B75-B9CE-03DDD4DC1742}"/>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5" name="Footer Placeholder 4">
            <a:extLst>
              <a:ext uri="{FF2B5EF4-FFF2-40B4-BE49-F238E27FC236}">
                <a16:creationId xmlns:a16="http://schemas.microsoft.com/office/drawing/2014/main" id="{EC654AC3-25C8-416C-A415-D46D0BFB1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C8A661-0A87-4794-8AE3-DBEBE17621D7}"/>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3691392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4828DB-430A-495B-9BF3-9C0047F1F5C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E8AF9F-39BF-4031-9FD0-D0952365CD1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FEB40-4407-4C51-8098-E3013795973F}"/>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5" name="Footer Placeholder 4">
            <a:extLst>
              <a:ext uri="{FF2B5EF4-FFF2-40B4-BE49-F238E27FC236}">
                <a16:creationId xmlns:a16="http://schemas.microsoft.com/office/drawing/2014/main" id="{75E29C6B-5021-400F-B012-04DA2D2BD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3090D-060E-493B-B90E-3BA963953B29}"/>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373754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F913-ADC2-4D82-9A1E-F9C4BB566CC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49FA2A63-CDF5-43F9-8D07-48EE3D55E91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67E1015-D0F5-4163-8660-735A39192DDB}"/>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5" name="Footer Placeholder 4">
            <a:extLst>
              <a:ext uri="{FF2B5EF4-FFF2-40B4-BE49-F238E27FC236}">
                <a16:creationId xmlns:a16="http://schemas.microsoft.com/office/drawing/2014/main" id="{04CFB33B-6D46-4F77-A03D-647243872C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3B287FA-89C9-4672-ACBA-7C28648EED23}"/>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3803217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E446-B7B3-4309-9179-FEB4F3DA3F1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421B7B8-74C9-44C5-A2FD-E69A8C6532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B87867-2E52-4EFB-B9B9-42F4F844B31B}"/>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5" name="Footer Placeholder 4">
            <a:extLst>
              <a:ext uri="{FF2B5EF4-FFF2-40B4-BE49-F238E27FC236}">
                <a16:creationId xmlns:a16="http://schemas.microsoft.com/office/drawing/2014/main" id="{3C8CA026-0734-4771-AE4C-4BD521771DA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A1E0AF2-7422-4D83-BE99-280AECA6B3F7}"/>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245064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90E0-ECF3-4DD4-8923-E2B90991B1B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61D05B0-D4E6-43E3-AC1E-743DF35AFEA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5B0A86-14C9-4F9B-97A8-0844DD853ED7}"/>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5" name="Footer Placeholder 4">
            <a:extLst>
              <a:ext uri="{FF2B5EF4-FFF2-40B4-BE49-F238E27FC236}">
                <a16:creationId xmlns:a16="http://schemas.microsoft.com/office/drawing/2014/main" id="{A42AD28D-D23C-4AEE-AF9A-608673897FC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981C9F4-32F8-4814-882B-2EE44A98EBAE}"/>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3644803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AA6FB-37A2-4DF9-B379-4DE6FF6A201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0CF9F7C-1B2B-4F9F-8C4A-A52AF6C7510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29403CA-4224-4701-A6BE-7276BF4E07C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A464431-8E98-4CCF-A432-51C11DD5C120}"/>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6" name="Footer Placeholder 5">
            <a:extLst>
              <a:ext uri="{FF2B5EF4-FFF2-40B4-BE49-F238E27FC236}">
                <a16:creationId xmlns:a16="http://schemas.microsoft.com/office/drawing/2014/main" id="{668AA570-6A20-4CA6-B09E-77264610DB9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7DE14AD-4475-4128-9812-B002B8A0178B}"/>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3353882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rectangle">
  <p:cSld name="BLANK_1">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p27"/>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1pPr>
            <a:lvl2pPr marL="0" marR="0" lvl="1"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2pPr>
            <a:lvl3pPr marL="0" marR="0" lvl="2"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3pPr>
            <a:lvl4pPr marL="0" marR="0" lvl="3"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4pPr>
            <a:lvl5pPr marL="0" marR="0" lvl="4"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5pPr>
            <a:lvl6pPr marL="0" marR="0" lvl="5"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6pPr>
            <a:lvl7pPr marL="0" marR="0" lvl="6"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7pPr>
            <a:lvl8pPr marL="0" marR="0" lvl="7"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8pPr>
            <a:lvl9pPr marL="0" marR="0" lvl="8" indent="0" algn="ctr" rtl="0">
              <a:lnSpc>
                <a:spcPct val="100000"/>
              </a:lnSpc>
              <a:spcBef>
                <a:spcPts val="0"/>
              </a:spcBef>
              <a:spcAft>
                <a:spcPts val="0"/>
              </a:spcAft>
              <a:buClr>
                <a:srgbClr val="000000"/>
              </a:buClr>
              <a:buSzPts val="1800"/>
              <a:buFont typeface="Arial"/>
              <a:buNone/>
              <a:defRPr sz="1800" b="0" i="0" u="none" strike="noStrike" cap="none">
                <a:solidFill>
                  <a:srgbClr val="999999"/>
                </a:solidFill>
                <a:latin typeface="Lato Light"/>
                <a:ea typeface="Lato Light"/>
                <a:cs typeface="Lato Light"/>
                <a:sym typeface="Lato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54D3E-E850-4D7D-8C2B-D4F4C74347EF}"/>
              </a:ext>
            </a:extLst>
          </p:cNvPr>
          <p:cNvSpPr>
            <a:spLocks noGrp="1"/>
          </p:cNvSpPr>
          <p:nvPr>
            <p:ph type="title"/>
          </p:nvPr>
        </p:nvSpPr>
        <p:spPr>
          <a:xfrm>
            <a:off x="629841" y="273844"/>
            <a:ext cx="7886700" cy="994172"/>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D3EA458-A2D7-4DC6-A26B-8BABBB1D306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B334EEF-21F6-4812-8B12-DC3CB62A871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C3277D8-7131-415D-AA2C-3132E056BB9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6EBDF12-845D-4E4A-8636-F4E776D51A8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FF7ADD0-3873-4CFC-87C8-C1F04E3D326F}"/>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8" name="Footer Placeholder 7">
            <a:extLst>
              <a:ext uri="{FF2B5EF4-FFF2-40B4-BE49-F238E27FC236}">
                <a16:creationId xmlns:a16="http://schemas.microsoft.com/office/drawing/2014/main" id="{30BC640E-2BDF-4DC5-ABDE-039087EA313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DA1BD83-D0B3-4E57-A30B-FE9B716FA7C8}"/>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2879628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4DB40-ACCA-476E-BADE-A3685E5F2FD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6D2E4C7-81AA-4AC0-88AF-8B016E8C6AF8}"/>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4" name="Footer Placeholder 3">
            <a:extLst>
              <a:ext uri="{FF2B5EF4-FFF2-40B4-BE49-F238E27FC236}">
                <a16:creationId xmlns:a16="http://schemas.microsoft.com/office/drawing/2014/main" id="{5CEED306-8D00-4D77-B262-BC13A58970F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9BFC0A0-2A4A-4BB8-BAC9-26B90018075A}"/>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1113414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BF954E-16FF-4932-9CFD-A55E2DB17F32}"/>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3" name="Footer Placeholder 2">
            <a:extLst>
              <a:ext uri="{FF2B5EF4-FFF2-40B4-BE49-F238E27FC236}">
                <a16:creationId xmlns:a16="http://schemas.microsoft.com/office/drawing/2014/main" id="{4A22325E-61A5-4A4F-92DA-79DD95E7E13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4E7F03A-4C5B-499E-A5BC-C39BC3F13556}"/>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252959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F926-C4DC-41F3-9627-F3F383EE33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B8D0BAA-816B-4729-B230-53D49292B01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EDA383C-E422-4637-A6C0-9AFFB6BC487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166449-6E54-4CB2-B606-C33060BB8E5F}"/>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6" name="Footer Placeholder 5">
            <a:extLst>
              <a:ext uri="{FF2B5EF4-FFF2-40B4-BE49-F238E27FC236}">
                <a16:creationId xmlns:a16="http://schemas.microsoft.com/office/drawing/2014/main" id="{4D4BB630-C8E3-4E33-BADD-BADF861FD52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C841E85-5B5E-4AC5-AFC1-A923191BA170}"/>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1953927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117E-C9D7-459E-9788-F0ED046B66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9B65FD3-B6FF-4045-9CD6-013887B8102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a:extLst>
              <a:ext uri="{FF2B5EF4-FFF2-40B4-BE49-F238E27FC236}">
                <a16:creationId xmlns:a16="http://schemas.microsoft.com/office/drawing/2014/main" id="{78A67748-A8C8-4CBD-A5CD-453E6A84161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C4F6DB-9C63-4B59-9F05-B06271C991D2}"/>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6" name="Footer Placeholder 5">
            <a:extLst>
              <a:ext uri="{FF2B5EF4-FFF2-40B4-BE49-F238E27FC236}">
                <a16:creationId xmlns:a16="http://schemas.microsoft.com/office/drawing/2014/main" id="{72084D62-401D-43A3-90C8-B4DD7D3249B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DA68598-CB52-42AB-9A58-992D90F35389}"/>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2229837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B68F4-FB0B-413E-B694-F1D8B050536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BC909EB-6021-41FC-B27E-5F2E81F9F1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9697564-C8B7-490B-8371-99F61D60C263}"/>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5" name="Footer Placeholder 4">
            <a:extLst>
              <a:ext uri="{FF2B5EF4-FFF2-40B4-BE49-F238E27FC236}">
                <a16:creationId xmlns:a16="http://schemas.microsoft.com/office/drawing/2014/main" id="{5E88EEF1-5337-4C46-BCB9-DD4B7023750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558A6FA-3A2E-408C-AE8E-68923F9C3BDD}"/>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3768157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E6D6CE-AF05-439F-A437-FB47DBAB1B27}"/>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15C638B-F173-41FD-A20B-6525D735241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F244EA7-8373-4F68-89F6-3EB147514A41}"/>
              </a:ext>
            </a:extLst>
          </p:cNvPr>
          <p:cNvSpPr>
            <a:spLocks noGrp="1"/>
          </p:cNvSpPr>
          <p:nvPr>
            <p:ph type="dt" sz="half" idx="10"/>
          </p:nvPr>
        </p:nvSpPr>
        <p:spPr/>
        <p:txBody>
          <a:bodyPr/>
          <a:lstStyle/>
          <a:p>
            <a:fld id="{41D36D06-B386-4415-A90B-3CB3544BE863}" type="datetimeFigureOut">
              <a:rPr lang="en-CA" smtClean="0"/>
              <a:t>2020-07-17</a:t>
            </a:fld>
            <a:endParaRPr lang="en-CA"/>
          </a:p>
        </p:txBody>
      </p:sp>
      <p:sp>
        <p:nvSpPr>
          <p:cNvPr id="5" name="Footer Placeholder 4">
            <a:extLst>
              <a:ext uri="{FF2B5EF4-FFF2-40B4-BE49-F238E27FC236}">
                <a16:creationId xmlns:a16="http://schemas.microsoft.com/office/drawing/2014/main" id="{9ED2261D-B67E-4A99-8FEB-0D1BC482024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E7D434A-F0FC-4FB5-9563-EB73BE9B2E60}"/>
              </a:ext>
            </a:extLst>
          </p:cNvPr>
          <p:cNvSpPr>
            <a:spLocks noGrp="1"/>
          </p:cNvSpPr>
          <p:nvPr>
            <p:ph type="sldNum" sz="quarter" idx="12"/>
          </p:nvPr>
        </p:nvSpPr>
        <p:spPr/>
        <p:txBody>
          <a:bodyPr/>
          <a:lstStyle/>
          <a:p>
            <a:fld id="{AB4E9647-249D-42DF-BB6D-12F845BAF4A6}" type="slidenum">
              <a:rPr lang="en-CA" smtClean="0"/>
              <a:t>‹#›</a:t>
            </a:fld>
            <a:endParaRPr lang="en-CA"/>
          </a:p>
        </p:txBody>
      </p:sp>
    </p:spTree>
    <p:extLst>
      <p:ext uri="{BB962C8B-B14F-4D97-AF65-F5344CB8AC3E}">
        <p14:creationId xmlns:p14="http://schemas.microsoft.com/office/powerpoint/2010/main" val="30373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2F9E-0864-4310-84C7-B92E7DD2730B}"/>
              </a:ext>
            </a:extLst>
          </p:cNvPr>
          <p:cNvSpPr>
            <a:spLocks noGrp="1"/>
          </p:cNvSpPr>
          <p:nvPr>
            <p:ph type="ctrTitle"/>
          </p:nvPr>
        </p:nvSpPr>
        <p:spPr>
          <a:xfrm>
            <a:off x="1143000" y="841772"/>
            <a:ext cx="6858000" cy="1790700"/>
          </a:xfrm>
        </p:spPr>
        <p:txBody>
          <a:bodyPr anchor="b"/>
          <a:lstStyle>
            <a:lvl1pPr algn="ctr">
              <a:defRPr sz="4500"/>
            </a:lvl1pPr>
          </a:lstStyle>
          <a:p>
            <a:r>
              <a:rPr lang="en-US" altLang="zh-CN"/>
              <a:t>Click to edit Master title style</a:t>
            </a:r>
            <a:endParaRPr lang="zh-CN" altLang="en-US"/>
          </a:p>
        </p:txBody>
      </p:sp>
      <p:sp>
        <p:nvSpPr>
          <p:cNvPr id="3" name="Subtitle 2">
            <a:extLst>
              <a:ext uri="{FF2B5EF4-FFF2-40B4-BE49-F238E27FC236}">
                <a16:creationId xmlns:a16="http://schemas.microsoft.com/office/drawing/2014/main" id="{15A3C9D8-88CD-4B3D-83AC-7FAF56CA935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CN"/>
              <a:t>Click to edit Master subtitle style</a:t>
            </a:r>
            <a:endParaRPr lang="zh-CN" altLang="en-US"/>
          </a:p>
        </p:txBody>
      </p:sp>
      <p:sp>
        <p:nvSpPr>
          <p:cNvPr id="4" name="Date Placeholder 3">
            <a:extLst>
              <a:ext uri="{FF2B5EF4-FFF2-40B4-BE49-F238E27FC236}">
                <a16:creationId xmlns:a16="http://schemas.microsoft.com/office/drawing/2014/main" id="{6BC5D862-0099-4571-A2EB-EEC95100100D}"/>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5" name="Footer Placeholder 4">
            <a:extLst>
              <a:ext uri="{FF2B5EF4-FFF2-40B4-BE49-F238E27FC236}">
                <a16:creationId xmlns:a16="http://schemas.microsoft.com/office/drawing/2014/main" id="{2DFD264E-0C34-4670-8C75-D1B8BB15305D}"/>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04BFEF78-B316-4B2E-8FC3-3AABED041235}"/>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914208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6E7A-EFCC-4DF0-BAC7-93EF6F9473FF}"/>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5BB33CD2-EBB0-4007-B626-561AC60E41F2}"/>
              </a:ext>
            </a:extLst>
          </p:cNvPr>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D5093917-C4D1-4D02-AC32-C6FA71926269}"/>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5" name="Footer Placeholder 4">
            <a:extLst>
              <a:ext uri="{FF2B5EF4-FFF2-40B4-BE49-F238E27FC236}">
                <a16:creationId xmlns:a16="http://schemas.microsoft.com/office/drawing/2014/main" id="{449E986A-BDBC-4C1B-A9CF-52E679B5DD81}"/>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7FF6CA96-A21C-4336-B7D5-2A88DC2A3519}"/>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1500701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71A92-46F9-4795-9D47-F1C92FD0DC46}"/>
              </a:ext>
            </a:extLst>
          </p:cNvPr>
          <p:cNvSpPr>
            <a:spLocks noGrp="1"/>
          </p:cNvSpPr>
          <p:nvPr>
            <p:ph type="title"/>
          </p:nvPr>
        </p:nvSpPr>
        <p:spPr>
          <a:xfrm>
            <a:off x="623888" y="1282304"/>
            <a:ext cx="7886700" cy="2139553"/>
          </a:xfrm>
        </p:spPr>
        <p:txBody>
          <a:bodyPr anchor="b"/>
          <a:lstStyle>
            <a:lvl1pPr>
              <a:defRPr sz="4500"/>
            </a:lvl1p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9F180AA2-9C5E-42DF-898F-7E2684AF1D4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Click to edit Master text styles</a:t>
            </a:r>
          </a:p>
        </p:txBody>
      </p:sp>
      <p:sp>
        <p:nvSpPr>
          <p:cNvPr id="4" name="Date Placeholder 3">
            <a:extLst>
              <a:ext uri="{FF2B5EF4-FFF2-40B4-BE49-F238E27FC236}">
                <a16:creationId xmlns:a16="http://schemas.microsoft.com/office/drawing/2014/main" id="{AB615364-1B04-4CDF-841C-858DD4B85C26}"/>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5" name="Footer Placeholder 4">
            <a:extLst>
              <a:ext uri="{FF2B5EF4-FFF2-40B4-BE49-F238E27FC236}">
                <a16:creationId xmlns:a16="http://schemas.microsoft.com/office/drawing/2014/main" id="{0F0ACCAD-F418-41B5-A737-00D79F69A336}"/>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E79FFA13-8A11-44ED-9E75-EA0CFBDF91D9}"/>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407954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213"/>
        <p:cNvGrpSpPr/>
        <p:nvPr/>
      </p:nvGrpSpPr>
      <p:grpSpPr>
        <a:xfrm>
          <a:off x="0" y="0"/>
          <a:ext cx="0" cy="0"/>
          <a:chOff x="0" y="0"/>
          <a:chExt cx="0" cy="0"/>
        </a:xfrm>
      </p:grpSpPr>
      <p:pic>
        <p:nvPicPr>
          <p:cNvPr id="214" name="Google Shape;214;p28" descr="paint_transparent1.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15" name="Google Shape;215;p28"/>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216" name="Google Shape;216;p28"/>
          <p:cNvSpPr txBox="1">
            <a:spLocks noGrp="1"/>
          </p:cNvSpPr>
          <p:nvPr>
            <p:ph type="body" idx="1"/>
          </p:nvPr>
        </p:nvSpPr>
        <p:spPr>
          <a:xfrm>
            <a:off x="489775" y="2312475"/>
            <a:ext cx="1831500" cy="2613300"/>
          </a:xfrm>
          <a:prstGeom prst="rect">
            <a:avLst/>
          </a:prstGeom>
          <a:noFill/>
          <a:ln>
            <a:noFill/>
          </a:ln>
        </p:spPr>
        <p:txBody>
          <a:bodyPr spcFirstLastPara="1" wrap="square" lIns="91425" tIns="91425" rIns="91425" bIns="91425" anchor="t" anchorCtr="0">
            <a:noAutofit/>
          </a:bodyPr>
          <a:lstStyle>
            <a:lvl1pPr marL="457200" lvl="0" indent="-304800" algn="l" rtl="0">
              <a:lnSpc>
                <a:spcPct val="100000"/>
              </a:lnSpc>
              <a:spcBef>
                <a:spcPts val="600"/>
              </a:spcBef>
              <a:spcAft>
                <a:spcPts val="0"/>
              </a:spcAft>
              <a:buSzPts val="1200"/>
              <a:buChar char="×"/>
              <a:defRPr sz="12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217" name="Google Shape;217;p28"/>
          <p:cNvSpPr txBox="1">
            <a:spLocks noGrp="1"/>
          </p:cNvSpPr>
          <p:nvPr>
            <p:ph type="body" idx="2"/>
          </p:nvPr>
        </p:nvSpPr>
        <p:spPr>
          <a:xfrm>
            <a:off x="2415136" y="2312475"/>
            <a:ext cx="1831500" cy="2613300"/>
          </a:xfrm>
          <a:prstGeom prst="rect">
            <a:avLst/>
          </a:prstGeom>
          <a:noFill/>
          <a:ln>
            <a:noFill/>
          </a:ln>
        </p:spPr>
        <p:txBody>
          <a:bodyPr spcFirstLastPara="1" wrap="square" lIns="91425" tIns="91425" rIns="91425" bIns="91425" anchor="t" anchorCtr="0">
            <a:noAutofit/>
          </a:bodyPr>
          <a:lstStyle>
            <a:lvl1pPr marL="457200" lvl="0" indent="-304800" algn="l" rtl="0">
              <a:lnSpc>
                <a:spcPct val="100000"/>
              </a:lnSpc>
              <a:spcBef>
                <a:spcPts val="600"/>
              </a:spcBef>
              <a:spcAft>
                <a:spcPts val="0"/>
              </a:spcAft>
              <a:buSzPts val="1200"/>
              <a:buChar char="×"/>
              <a:defRPr sz="12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218" name="Google Shape;218;p28"/>
          <p:cNvSpPr txBox="1">
            <a:spLocks noGrp="1"/>
          </p:cNvSpPr>
          <p:nvPr>
            <p:ph type="body" idx="3"/>
          </p:nvPr>
        </p:nvSpPr>
        <p:spPr>
          <a:xfrm>
            <a:off x="4340497" y="2312475"/>
            <a:ext cx="1831500" cy="2613300"/>
          </a:xfrm>
          <a:prstGeom prst="rect">
            <a:avLst/>
          </a:prstGeom>
          <a:noFill/>
          <a:ln>
            <a:noFill/>
          </a:ln>
        </p:spPr>
        <p:txBody>
          <a:bodyPr spcFirstLastPara="1" wrap="square" lIns="91425" tIns="91425" rIns="91425" bIns="91425" anchor="t" anchorCtr="0">
            <a:noAutofit/>
          </a:bodyPr>
          <a:lstStyle>
            <a:lvl1pPr marL="457200" lvl="0" indent="-304800" algn="l" rtl="0">
              <a:lnSpc>
                <a:spcPct val="100000"/>
              </a:lnSpc>
              <a:spcBef>
                <a:spcPts val="600"/>
              </a:spcBef>
              <a:spcAft>
                <a:spcPts val="0"/>
              </a:spcAft>
              <a:buSzPts val="1200"/>
              <a:buChar char="×"/>
              <a:defRPr sz="1200"/>
            </a:lvl1pPr>
            <a:lvl2pPr marL="914400" lvl="1" indent="-304800" algn="l" rtl="0">
              <a:lnSpc>
                <a:spcPct val="100000"/>
              </a:lnSpc>
              <a:spcBef>
                <a:spcPts val="0"/>
              </a:spcBef>
              <a:spcAft>
                <a:spcPts val="0"/>
              </a:spcAft>
              <a:buSzPts val="1200"/>
              <a:buChar char="×"/>
              <a:defRPr sz="1200"/>
            </a:lvl2pPr>
            <a:lvl3pPr marL="1371600" lvl="2" indent="-304800" algn="l" rtl="0">
              <a:lnSpc>
                <a:spcPct val="100000"/>
              </a:lnSpc>
              <a:spcBef>
                <a:spcPts val="0"/>
              </a:spcBef>
              <a:spcAft>
                <a:spcPts val="0"/>
              </a:spcAft>
              <a:buSzPts val="1200"/>
              <a:buChar char="×"/>
              <a:defRPr sz="1200"/>
            </a:lvl3pPr>
            <a:lvl4pPr marL="1828800" lvl="3" indent="-304800" algn="l" rtl="0">
              <a:lnSpc>
                <a:spcPct val="100000"/>
              </a:lnSpc>
              <a:spcBef>
                <a:spcPts val="0"/>
              </a:spcBef>
              <a:spcAft>
                <a:spcPts val="0"/>
              </a:spcAft>
              <a:buSzPts val="1200"/>
              <a:buChar char="×"/>
              <a:defRPr sz="1200"/>
            </a:lvl4pPr>
            <a:lvl5pPr marL="2286000" lvl="4" indent="-304800" algn="l" rtl="0">
              <a:lnSpc>
                <a:spcPct val="100000"/>
              </a:lnSpc>
              <a:spcBef>
                <a:spcPts val="0"/>
              </a:spcBef>
              <a:spcAft>
                <a:spcPts val="0"/>
              </a:spcAft>
              <a:buSzPts val="1200"/>
              <a:buChar char="○"/>
              <a:defRPr sz="1200"/>
            </a:lvl5pPr>
            <a:lvl6pPr marL="2743200" lvl="5" indent="-304800" algn="l" rtl="0">
              <a:lnSpc>
                <a:spcPct val="100000"/>
              </a:lnSpc>
              <a:spcBef>
                <a:spcPts val="0"/>
              </a:spcBef>
              <a:spcAft>
                <a:spcPts val="0"/>
              </a:spcAft>
              <a:buSzPts val="1200"/>
              <a:buChar char="■"/>
              <a:defRPr sz="1200"/>
            </a:lvl6pPr>
            <a:lvl7pPr marL="3200400" lvl="6" indent="-304800" algn="l" rtl="0">
              <a:lnSpc>
                <a:spcPct val="100000"/>
              </a:lnSpc>
              <a:spcBef>
                <a:spcPts val="0"/>
              </a:spcBef>
              <a:spcAft>
                <a:spcPts val="0"/>
              </a:spcAft>
              <a:buSzPts val="1200"/>
              <a:buChar char="●"/>
              <a:defRPr sz="1200"/>
            </a:lvl7pPr>
            <a:lvl8pPr marL="3657600" lvl="7" indent="-304800" algn="l" rtl="0">
              <a:lnSpc>
                <a:spcPct val="100000"/>
              </a:lnSpc>
              <a:spcBef>
                <a:spcPts val="0"/>
              </a:spcBef>
              <a:spcAft>
                <a:spcPts val="0"/>
              </a:spcAft>
              <a:buSzPts val="1200"/>
              <a:buChar char="○"/>
              <a:defRPr sz="1200"/>
            </a:lvl8pPr>
            <a:lvl9pPr marL="4114800" lvl="8" indent="-304800" algn="l" rtl="0">
              <a:lnSpc>
                <a:spcPct val="100000"/>
              </a:lnSpc>
              <a:spcBef>
                <a:spcPts val="0"/>
              </a:spcBef>
              <a:spcAft>
                <a:spcPts val="0"/>
              </a:spcAft>
              <a:buSzPts val="1200"/>
              <a:buChar char="■"/>
              <a:defRPr sz="1200"/>
            </a:lvl9pPr>
          </a:lstStyle>
          <a:p>
            <a:endParaRPr/>
          </a:p>
        </p:txBody>
      </p:sp>
      <p:sp>
        <p:nvSpPr>
          <p:cNvPr id="219" name="Google Shape;219;p2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1DF7-BE61-4DBA-8A0C-33EACB2F51C9}"/>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038333CC-4F3B-42D5-9CE5-916ACF815CC3}"/>
              </a:ext>
            </a:extLst>
          </p:cNvPr>
          <p:cNvSpPr>
            <a:spLocks noGrp="1"/>
          </p:cNvSpPr>
          <p:nvPr>
            <p:ph sz="half" idx="1"/>
          </p:nvPr>
        </p:nvSpPr>
        <p:spPr>
          <a:xfrm>
            <a:off x="6286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a:extLst>
              <a:ext uri="{FF2B5EF4-FFF2-40B4-BE49-F238E27FC236}">
                <a16:creationId xmlns:a16="http://schemas.microsoft.com/office/drawing/2014/main" id="{EA4FCC1B-BA66-4F61-9E19-513B1DC57E3E}"/>
              </a:ext>
            </a:extLst>
          </p:cNvPr>
          <p:cNvSpPr>
            <a:spLocks noGrp="1"/>
          </p:cNvSpPr>
          <p:nvPr>
            <p:ph sz="half" idx="2"/>
          </p:nvPr>
        </p:nvSpPr>
        <p:spPr>
          <a:xfrm>
            <a:off x="4629150" y="1369219"/>
            <a:ext cx="3886200" cy="326350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4">
            <a:extLst>
              <a:ext uri="{FF2B5EF4-FFF2-40B4-BE49-F238E27FC236}">
                <a16:creationId xmlns:a16="http://schemas.microsoft.com/office/drawing/2014/main" id="{9E3FC4B0-285E-4C8B-9DED-B008F38BDE1C}"/>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6" name="Footer Placeholder 5">
            <a:extLst>
              <a:ext uri="{FF2B5EF4-FFF2-40B4-BE49-F238E27FC236}">
                <a16:creationId xmlns:a16="http://schemas.microsoft.com/office/drawing/2014/main" id="{74A84FBB-4E4F-444D-93A9-36ACAE6DAFD4}"/>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24EEAA02-2D8E-405B-BA6D-48396ADD2245}"/>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1576661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43CA-5985-4F07-8B92-5DF161B6BF81}"/>
              </a:ext>
            </a:extLst>
          </p:cNvPr>
          <p:cNvSpPr>
            <a:spLocks noGrp="1"/>
          </p:cNvSpPr>
          <p:nvPr>
            <p:ph type="title"/>
          </p:nvPr>
        </p:nvSpPr>
        <p:spPr>
          <a:xfrm>
            <a:off x="629841" y="273844"/>
            <a:ext cx="7886700" cy="994172"/>
          </a:xfrm>
        </p:spPr>
        <p:txBody>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B4EE376B-3B4C-4990-BDBE-CAE40229AFB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Click to edit Master text styles</a:t>
            </a:r>
          </a:p>
        </p:txBody>
      </p:sp>
      <p:sp>
        <p:nvSpPr>
          <p:cNvPr id="4" name="Content Placeholder 3">
            <a:extLst>
              <a:ext uri="{FF2B5EF4-FFF2-40B4-BE49-F238E27FC236}">
                <a16:creationId xmlns:a16="http://schemas.microsoft.com/office/drawing/2014/main" id="{6553F01B-1184-4AE4-A45B-E5DB16225319}"/>
              </a:ext>
            </a:extLst>
          </p:cNvPr>
          <p:cNvSpPr>
            <a:spLocks noGrp="1"/>
          </p:cNvSpPr>
          <p:nvPr>
            <p:ph sz="half" idx="2"/>
          </p:nvPr>
        </p:nvSpPr>
        <p:spPr>
          <a:xfrm>
            <a:off x="629842" y="1878806"/>
            <a:ext cx="3868340"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a:extLst>
              <a:ext uri="{FF2B5EF4-FFF2-40B4-BE49-F238E27FC236}">
                <a16:creationId xmlns:a16="http://schemas.microsoft.com/office/drawing/2014/main" id="{738A718C-570E-448E-AF4F-5C48A9B636B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Click to edit Master text styles</a:t>
            </a:r>
          </a:p>
        </p:txBody>
      </p:sp>
      <p:sp>
        <p:nvSpPr>
          <p:cNvPr id="6" name="Content Placeholder 5">
            <a:extLst>
              <a:ext uri="{FF2B5EF4-FFF2-40B4-BE49-F238E27FC236}">
                <a16:creationId xmlns:a16="http://schemas.microsoft.com/office/drawing/2014/main" id="{D49629BC-23E1-4F39-ADA5-8AC385B43F7C}"/>
              </a:ext>
            </a:extLst>
          </p:cNvPr>
          <p:cNvSpPr>
            <a:spLocks noGrp="1"/>
          </p:cNvSpPr>
          <p:nvPr>
            <p:ph sz="quarter" idx="4"/>
          </p:nvPr>
        </p:nvSpPr>
        <p:spPr>
          <a:xfrm>
            <a:off x="4629150" y="1878806"/>
            <a:ext cx="3887391" cy="2763441"/>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6">
            <a:extLst>
              <a:ext uri="{FF2B5EF4-FFF2-40B4-BE49-F238E27FC236}">
                <a16:creationId xmlns:a16="http://schemas.microsoft.com/office/drawing/2014/main" id="{BC71F509-EDAA-4A0B-B28F-D16BFA8B1803}"/>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8" name="Footer Placeholder 7">
            <a:extLst>
              <a:ext uri="{FF2B5EF4-FFF2-40B4-BE49-F238E27FC236}">
                <a16:creationId xmlns:a16="http://schemas.microsoft.com/office/drawing/2014/main" id="{A71D7F3A-9CBE-4F6F-AC1C-F7639317DB9E}"/>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F4A19626-DD67-427E-BF99-251A08037B38}"/>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2861016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8C8C-ECF8-4591-A0D1-867ACE34DDF1}"/>
              </a:ext>
            </a:extLst>
          </p:cNvPr>
          <p:cNvSpPr>
            <a:spLocks noGrp="1"/>
          </p:cNvSpPr>
          <p:nvPr>
            <p:ph type="title"/>
          </p:nvPr>
        </p:nvSpPr>
        <p:spPr/>
        <p:txBody>
          <a:bodyPr/>
          <a:lstStyle/>
          <a:p>
            <a:r>
              <a:rPr lang="en-US" altLang="zh-CN"/>
              <a:t>Click to edit Master title style</a:t>
            </a:r>
            <a:endParaRPr lang="zh-CN" altLang="en-US"/>
          </a:p>
        </p:txBody>
      </p:sp>
      <p:sp>
        <p:nvSpPr>
          <p:cNvPr id="3" name="Date Placeholder 2">
            <a:extLst>
              <a:ext uri="{FF2B5EF4-FFF2-40B4-BE49-F238E27FC236}">
                <a16:creationId xmlns:a16="http://schemas.microsoft.com/office/drawing/2014/main" id="{9753F619-9034-468F-A960-209733B4E28A}"/>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4" name="Footer Placeholder 3">
            <a:extLst>
              <a:ext uri="{FF2B5EF4-FFF2-40B4-BE49-F238E27FC236}">
                <a16:creationId xmlns:a16="http://schemas.microsoft.com/office/drawing/2014/main" id="{8C2241E7-9B99-4F84-941D-996A1ECAB779}"/>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97AF9640-5627-4D68-A1D2-81FEDBA8F0B5}"/>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1518414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B77DF-53C2-4C25-8F01-8694FDFDD3A4}"/>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3" name="Footer Placeholder 2">
            <a:extLst>
              <a:ext uri="{FF2B5EF4-FFF2-40B4-BE49-F238E27FC236}">
                <a16:creationId xmlns:a16="http://schemas.microsoft.com/office/drawing/2014/main" id="{38240687-1A66-49F4-8117-68AF73345F52}"/>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2A6B0CCD-7A3E-43B0-AEDA-4A1F65D3AA0A}"/>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2774170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2C41-A7F3-4D7C-A701-80729596613B}"/>
              </a:ext>
            </a:extLst>
          </p:cNvPr>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443CFF8E-B1DF-4380-B7C6-2FB0FDC56D9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a:extLst>
              <a:ext uri="{FF2B5EF4-FFF2-40B4-BE49-F238E27FC236}">
                <a16:creationId xmlns:a16="http://schemas.microsoft.com/office/drawing/2014/main" id="{918F53AB-90D4-4C30-9748-4821093E1EE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F4B29E72-DEC5-41FE-A5EB-33F76C017D40}"/>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6" name="Footer Placeholder 5">
            <a:extLst>
              <a:ext uri="{FF2B5EF4-FFF2-40B4-BE49-F238E27FC236}">
                <a16:creationId xmlns:a16="http://schemas.microsoft.com/office/drawing/2014/main" id="{140E7AA8-A2A0-47A2-9649-EE13038948DC}"/>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9A8539FD-0A80-499D-9B8A-73A56786AECF}"/>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2078814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2155-E9A0-45D4-8CB5-24E1D14A3783}"/>
              </a:ext>
            </a:extLst>
          </p:cNvPr>
          <p:cNvSpPr>
            <a:spLocks noGrp="1"/>
          </p:cNvSpPr>
          <p:nvPr>
            <p:ph type="title"/>
          </p:nvPr>
        </p:nvSpPr>
        <p:spPr>
          <a:xfrm>
            <a:off x="629841" y="342900"/>
            <a:ext cx="2949178" cy="1200150"/>
          </a:xfrm>
        </p:spPr>
        <p:txBody>
          <a:bodyPr anchor="b"/>
          <a:lstStyle>
            <a:lvl1pPr>
              <a:defRPr sz="2400"/>
            </a:lvl1pPr>
          </a:lstStyle>
          <a:p>
            <a:r>
              <a:rPr lang="en-US" altLang="zh-CN"/>
              <a:t>Click to edit Master title style</a:t>
            </a:r>
            <a:endParaRPr lang="zh-CN" altLang="en-US"/>
          </a:p>
        </p:txBody>
      </p:sp>
      <p:sp>
        <p:nvSpPr>
          <p:cNvPr id="3" name="Picture Placeholder 2">
            <a:extLst>
              <a:ext uri="{FF2B5EF4-FFF2-40B4-BE49-F238E27FC236}">
                <a16:creationId xmlns:a16="http://schemas.microsoft.com/office/drawing/2014/main" id="{6770D9F7-11D2-4765-814B-88897F3B066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Text Placeholder 3">
            <a:extLst>
              <a:ext uri="{FF2B5EF4-FFF2-40B4-BE49-F238E27FC236}">
                <a16:creationId xmlns:a16="http://schemas.microsoft.com/office/drawing/2014/main" id="{C4813A8E-C796-473C-B644-0112A5627CE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3D0F139F-77E8-42F5-A90E-2F4221FC0557}"/>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6" name="Footer Placeholder 5">
            <a:extLst>
              <a:ext uri="{FF2B5EF4-FFF2-40B4-BE49-F238E27FC236}">
                <a16:creationId xmlns:a16="http://schemas.microsoft.com/office/drawing/2014/main" id="{FE377DA2-A42B-49B1-A230-5155C863F917}"/>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1F8D1D84-4A0B-42F6-97AD-3B5393D4CB34}"/>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4253807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6A73-FE5A-4208-8365-6458C79C13FC}"/>
              </a:ext>
            </a:extLst>
          </p:cNvPr>
          <p:cNvSpPr>
            <a:spLocks noGrp="1"/>
          </p:cNvSpPr>
          <p:nvPr>
            <p:ph type="title"/>
          </p:nvPr>
        </p:nvSpPr>
        <p:spPr/>
        <p:txBody>
          <a:bodyPr/>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AA2D4825-E64E-4F84-BDF4-A377F07BEEE7}"/>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FCAE984D-6540-413C-B245-5F691F81633C}"/>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5" name="Footer Placeholder 4">
            <a:extLst>
              <a:ext uri="{FF2B5EF4-FFF2-40B4-BE49-F238E27FC236}">
                <a16:creationId xmlns:a16="http://schemas.microsoft.com/office/drawing/2014/main" id="{81F4567E-3844-4072-95AC-429915A6C4E0}"/>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19378F2A-B99F-4A4E-92B0-F857DB543612}"/>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3039216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6791D-9674-4E40-8EDA-1B7F3C2AF3E7}"/>
              </a:ext>
            </a:extLst>
          </p:cNvPr>
          <p:cNvSpPr>
            <a:spLocks noGrp="1"/>
          </p:cNvSpPr>
          <p:nvPr>
            <p:ph type="title" orient="vert"/>
          </p:nvPr>
        </p:nvSpPr>
        <p:spPr>
          <a:xfrm>
            <a:off x="6543675" y="273844"/>
            <a:ext cx="1971675" cy="4358879"/>
          </a:xfrm>
        </p:spPr>
        <p:txBody>
          <a:bodyPr vert="eaVert"/>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FE76C589-2A05-473B-9766-E38A11A508C5}"/>
              </a:ext>
            </a:extLst>
          </p:cNvPr>
          <p:cNvSpPr>
            <a:spLocks noGrp="1"/>
          </p:cNvSpPr>
          <p:nvPr>
            <p:ph type="body" orient="vert" idx="1"/>
          </p:nvPr>
        </p:nvSpPr>
        <p:spPr>
          <a:xfrm>
            <a:off x="628650" y="273844"/>
            <a:ext cx="5800725" cy="435887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1EA21791-5CFF-42E7-9624-C45EABE5FAB7}"/>
              </a:ext>
            </a:extLst>
          </p:cNvPr>
          <p:cNvSpPr>
            <a:spLocks noGrp="1"/>
          </p:cNvSpPr>
          <p:nvPr>
            <p:ph type="dt" sz="half" idx="10"/>
          </p:nvPr>
        </p:nvSpPr>
        <p:spPr/>
        <p:txBody>
          <a:bodyPr/>
          <a:lstStyle/>
          <a:p>
            <a:fld id="{5B2029C1-0EF9-4C79-8967-F27C2B5D0AA0}" type="datetimeFigureOut">
              <a:rPr lang="zh-CN" altLang="en-US" smtClean="0"/>
              <a:t>2020/7/17</a:t>
            </a:fld>
            <a:endParaRPr lang="zh-CN" altLang="en-US"/>
          </a:p>
        </p:txBody>
      </p:sp>
      <p:sp>
        <p:nvSpPr>
          <p:cNvPr id="5" name="Footer Placeholder 4">
            <a:extLst>
              <a:ext uri="{FF2B5EF4-FFF2-40B4-BE49-F238E27FC236}">
                <a16:creationId xmlns:a16="http://schemas.microsoft.com/office/drawing/2014/main" id="{34148127-AC8D-45F5-9432-D95349C75746}"/>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A4D94D7D-C9A6-423D-9BD2-712CD7F71840}"/>
              </a:ext>
            </a:extLst>
          </p:cNvPr>
          <p:cNvSpPr>
            <a:spLocks noGrp="1"/>
          </p:cNvSpPr>
          <p:nvPr>
            <p:ph type="sldNum" sz="quarter" idx="12"/>
          </p:nvPr>
        </p:nvSpPr>
        <p:spPr/>
        <p:txBody>
          <a:body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374595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9" descr="paint_transparent1.png"/>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22" name="Google Shape;222;p29"/>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4800"/>
              <a:buNone/>
              <a:defRPr/>
            </a:lvl1pPr>
            <a:lvl2pPr lvl="1" algn="l" rtl="0">
              <a:lnSpc>
                <a:spcPct val="100000"/>
              </a:lnSpc>
              <a:spcBef>
                <a:spcPts val="0"/>
              </a:spcBef>
              <a:spcAft>
                <a:spcPts val="0"/>
              </a:spcAft>
              <a:buSzPts val="4800"/>
              <a:buNone/>
              <a:defRPr/>
            </a:lvl2pPr>
            <a:lvl3pPr lvl="2" algn="l" rtl="0">
              <a:lnSpc>
                <a:spcPct val="100000"/>
              </a:lnSpc>
              <a:spcBef>
                <a:spcPts val="0"/>
              </a:spcBef>
              <a:spcAft>
                <a:spcPts val="0"/>
              </a:spcAft>
              <a:buSzPts val="4800"/>
              <a:buNone/>
              <a:defRPr/>
            </a:lvl3pPr>
            <a:lvl4pPr lvl="3" algn="l" rtl="0">
              <a:lnSpc>
                <a:spcPct val="100000"/>
              </a:lnSpc>
              <a:spcBef>
                <a:spcPts val="0"/>
              </a:spcBef>
              <a:spcAft>
                <a:spcPts val="0"/>
              </a:spcAft>
              <a:buSzPts val="4800"/>
              <a:buNone/>
              <a:defRPr/>
            </a:lvl4pPr>
            <a:lvl5pPr lvl="4" algn="l" rtl="0">
              <a:lnSpc>
                <a:spcPct val="100000"/>
              </a:lnSpc>
              <a:spcBef>
                <a:spcPts val="0"/>
              </a:spcBef>
              <a:spcAft>
                <a:spcPts val="0"/>
              </a:spcAft>
              <a:buSzPts val="4800"/>
              <a:buNone/>
              <a:defRPr/>
            </a:lvl5pPr>
            <a:lvl6pPr lvl="5" algn="l" rtl="0">
              <a:lnSpc>
                <a:spcPct val="100000"/>
              </a:lnSpc>
              <a:spcBef>
                <a:spcPts val="0"/>
              </a:spcBef>
              <a:spcAft>
                <a:spcPts val="0"/>
              </a:spcAft>
              <a:buSzPts val="4800"/>
              <a:buNone/>
              <a:defRPr/>
            </a:lvl6pPr>
            <a:lvl7pPr lvl="6" algn="l" rtl="0">
              <a:lnSpc>
                <a:spcPct val="100000"/>
              </a:lnSpc>
              <a:spcBef>
                <a:spcPts val="0"/>
              </a:spcBef>
              <a:spcAft>
                <a:spcPts val="0"/>
              </a:spcAft>
              <a:buSzPts val="4800"/>
              <a:buNone/>
              <a:defRPr/>
            </a:lvl7pPr>
            <a:lvl8pPr lvl="7" algn="l" rtl="0">
              <a:lnSpc>
                <a:spcPct val="100000"/>
              </a:lnSpc>
              <a:spcBef>
                <a:spcPts val="0"/>
              </a:spcBef>
              <a:spcAft>
                <a:spcPts val="0"/>
              </a:spcAft>
              <a:buSzPts val="4800"/>
              <a:buNone/>
              <a:defRPr/>
            </a:lvl8pPr>
            <a:lvl9pPr lvl="8" algn="l" rtl="0">
              <a:lnSpc>
                <a:spcPct val="100000"/>
              </a:lnSpc>
              <a:spcBef>
                <a:spcPts val="0"/>
              </a:spcBef>
              <a:spcAft>
                <a:spcPts val="0"/>
              </a:spcAft>
              <a:buSzPts val="4800"/>
              <a:buNone/>
              <a:defRPr/>
            </a:lvl9pPr>
          </a:lstStyle>
          <a:p>
            <a:endParaRPr/>
          </a:p>
        </p:txBody>
      </p:sp>
      <p:sp>
        <p:nvSpPr>
          <p:cNvPr id="223" name="Google Shape;223;p29"/>
          <p:cNvSpPr txBox="1">
            <a:spLocks noGrp="1"/>
          </p:cNvSpPr>
          <p:nvPr>
            <p:ph type="sldNum" idx="12"/>
          </p:nvPr>
        </p:nvSpPr>
        <p:spPr>
          <a:xfrm>
            <a:off x="7960291" y="4673650"/>
            <a:ext cx="10689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28F4-5225-486F-A726-49B2C2E84CF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70B079-1BDD-43E5-8F54-2B5E7ACBF8B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4A54A92-8BAD-46D9-B45D-D3FB706003F5}"/>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5" name="Footer Placeholder 4">
            <a:extLst>
              <a:ext uri="{FF2B5EF4-FFF2-40B4-BE49-F238E27FC236}">
                <a16:creationId xmlns:a16="http://schemas.microsoft.com/office/drawing/2014/main" id="{2B2B1C84-812A-4111-A279-81CABCDF9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D1BDD-1144-4203-959A-484189790F80}"/>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265171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0EF1F-FEC1-4AAD-9163-01BA33886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1D032-205E-4AA9-BB8A-03A04897E8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30138-53B5-4C00-8B99-1FC6CF6CF9F9}"/>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5" name="Footer Placeholder 4">
            <a:extLst>
              <a:ext uri="{FF2B5EF4-FFF2-40B4-BE49-F238E27FC236}">
                <a16:creationId xmlns:a16="http://schemas.microsoft.com/office/drawing/2014/main" id="{C6741FE1-0411-48F1-9FE6-2C96A3E53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8DA05-58CE-40FD-8610-5DC7CE82D293}"/>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289275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352E-7B14-401B-8847-E217B654082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BB50489-9DAE-4791-ABF7-96E256F6E57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19CBF-905D-4512-BD46-38DDE6CE5805}"/>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5" name="Footer Placeholder 4">
            <a:extLst>
              <a:ext uri="{FF2B5EF4-FFF2-40B4-BE49-F238E27FC236}">
                <a16:creationId xmlns:a16="http://schemas.microsoft.com/office/drawing/2014/main" id="{79BF1D1D-2461-4E35-94DA-143084C90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87773-0BCE-4F93-917D-B87B5719014C}"/>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3356783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DD85-A021-4FBE-8121-46AE4E517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A71D35-349E-49DD-A262-DBD50BF3F11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C9D26-1E91-4C58-BE5D-EACD53DFF78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DC85E4-EC65-4C99-A83A-E539B228AA05}"/>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6" name="Footer Placeholder 5">
            <a:extLst>
              <a:ext uri="{FF2B5EF4-FFF2-40B4-BE49-F238E27FC236}">
                <a16:creationId xmlns:a16="http://schemas.microsoft.com/office/drawing/2014/main" id="{A82EF7AA-B29C-4140-894C-7679659100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09CA7-5CB7-4384-B050-C7EF464D84B9}"/>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79994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9B0A-FC06-4152-8A18-C8CF5C14C90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BC384-0D91-4BC6-ADC1-C149015F50A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DA11412-69B6-4885-B941-871E2DCC901F}"/>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C316C8-57EA-41C8-A669-CD30DA0B4BC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953AC83-14F0-4EA8-B998-F710D07931A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D6CEE5-4CEB-4D0B-90A1-CDB3D80618BD}"/>
              </a:ext>
            </a:extLst>
          </p:cNvPr>
          <p:cNvSpPr>
            <a:spLocks noGrp="1"/>
          </p:cNvSpPr>
          <p:nvPr>
            <p:ph type="dt" sz="half" idx="10"/>
          </p:nvPr>
        </p:nvSpPr>
        <p:spPr/>
        <p:txBody>
          <a:bodyPr/>
          <a:lstStyle/>
          <a:p>
            <a:fld id="{887E55C5-6D54-4DFE-83CB-1C28A32A2F7E}" type="datetimeFigureOut">
              <a:rPr lang="en-US" smtClean="0"/>
              <a:t>7/17/2020</a:t>
            </a:fld>
            <a:endParaRPr lang="en-US"/>
          </a:p>
        </p:txBody>
      </p:sp>
      <p:sp>
        <p:nvSpPr>
          <p:cNvPr id="8" name="Footer Placeholder 7">
            <a:extLst>
              <a:ext uri="{FF2B5EF4-FFF2-40B4-BE49-F238E27FC236}">
                <a16:creationId xmlns:a16="http://schemas.microsoft.com/office/drawing/2014/main" id="{0A766601-6EA0-48EC-8A53-91A3BF252E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6F613C-C763-4C75-9888-17F7A7163C4B}"/>
              </a:ext>
            </a:extLst>
          </p:cNvPr>
          <p:cNvSpPr>
            <a:spLocks noGrp="1"/>
          </p:cNvSpPr>
          <p:nvPr>
            <p:ph type="sldNum" sz="quarter" idx="12"/>
          </p:nvPr>
        </p:nvSpPr>
        <p:spPr/>
        <p:txBody>
          <a:bodyPr/>
          <a:lstStyle/>
          <a:p>
            <a:fld id="{EEF6769F-2263-4B90-8F1B-8A323337D439}" type="slidenum">
              <a:rPr lang="en-US" smtClean="0"/>
              <a:t>‹#›</a:t>
            </a:fld>
            <a:endParaRPr lang="en-US"/>
          </a:p>
        </p:txBody>
      </p:sp>
    </p:spTree>
    <p:extLst>
      <p:ext uri="{BB962C8B-B14F-4D97-AF65-F5344CB8AC3E}">
        <p14:creationId xmlns:p14="http://schemas.microsoft.com/office/powerpoint/2010/main" val="38935877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CCCCCC"/>
        </a:solidFill>
        <a:effectLst/>
      </p:bgPr>
    </p:bg>
    <p:spTree>
      <p:nvGrpSpPr>
        <p:cNvPr id="1" name="Shape 205"/>
        <p:cNvGrpSpPr/>
        <p:nvPr/>
      </p:nvGrpSpPr>
      <p:grpSpPr>
        <a:xfrm>
          <a:off x="0" y="0"/>
          <a:ext cx="0" cy="0"/>
          <a:chOff x="0" y="0"/>
          <a:chExt cx="0" cy="0"/>
        </a:xfrm>
      </p:grpSpPr>
      <p:sp>
        <p:nvSpPr>
          <p:cNvPr id="206" name="Google Shape;206;p25"/>
          <p:cNvSpPr txBox="1">
            <a:spLocks noGrp="1"/>
          </p:cNvSpPr>
          <p:nvPr>
            <p:ph type="title"/>
          </p:nvPr>
        </p:nvSpPr>
        <p:spPr>
          <a:xfrm>
            <a:off x="457200" y="1348975"/>
            <a:ext cx="5511300" cy="857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1pPr>
            <a:lvl2pPr marR="0" lvl="1"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2pPr>
            <a:lvl3pPr marR="0" lvl="2"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3pPr>
            <a:lvl4pPr marR="0" lvl="3"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4pPr>
            <a:lvl5pPr marR="0" lvl="4"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5pPr>
            <a:lvl6pPr marR="0" lvl="5"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6pPr>
            <a:lvl7pPr marR="0" lvl="6"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7pPr>
            <a:lvl8pPr marR="0" lvl="7"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8pPr>
            <a:lvl9pPr marR="0" lvl="8" algn="l" rtl="0">
              <a:lnSpc>
                <a:spcPct val="100000"/>
              </a:lnSpc>
              <a:spcBef>
                <a:spcPts val="0"/>
              </a:spcBef>
              <a:spcAft>
                <a:spcPts val="0"/>
              </a:spcAft>
              <a:buClr>
                <a:srgbClr val="434343"/>
              </a:buClr>
              <a:buSzPts val="4800"/>
              <a:buFont typeface="Lato Hairline"/>
              <a:buNone/>
              <a:defRPr sz="4800" b="0" i="0" u="none" strike="noStrike" cap="none">
                <a:solidFill>
                  <a:srgbClr val="434343"/>
                </a:solidFill>
                <a:latin typeface="Lato Hairline"/>
                <a:ea typeface="Lato Hairline"/>
                <a:cs typeface="Lato Hairline"/>
                <a:sym typeface="Lato Hairline"/>
              </a:defRPr>
            </a:lvl9pPr>
          </a:lstStyle>
          <a:p>
            <a:endParaRPr/>
          </a:p>
        </p:txBody>
      </p:sp>
      <p:sp>
        <p:nvSpPr>
          <p:cNvPr id="207" name="Google Shape;207;p25"/>
          <p:cNvSpPr txBox="1">
            <a:spLocks noGrp="1"/>
          </p:cNvSpPr>
          <p:nvPr>
            <p:ph type="body" idx="1"/>
          </p:nvPr>
        </p:nvSpPr>
        <p:spPr>
          <a:xfrm>
            <a:off x="457200" y="2244400"/>
            <a:ext cx="5511300" cy="260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60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1pPr>
            <a:lvl2pPr marL="914400" marR="0" lvl="1"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rgbClr val="B7B7B7"/>
              </a:buClr>
              <a:buSzPts val="1800"/>
              <a:buFont typeface="Lato Light"/>
              <a:buChar char="■"/>
              <a:defRPr sz="1800" b="0" i="0" u="none" strike="noStrike" cap="none">
                <a:solidFill>
                  <a:srgbClr val="666666"/>
                </a:solidFill>
                <a:latin typeface="Lato Light"/>
                <a:ea typeface="Lato Light"/>
                <a:cs typeface="Lato Light"/>
                <a:sym typeface="Lato Light"/>
              </a:defRPr>
            </a:lvl9pPr>
          </a:lstStyle>
          <a:p>
            <a:endParaRPr/>
          </a:p>
        </p:txBody>
      </p:sp>
      <p:sp>
        <p:nvSpPr>
          <p:cNvPr id="208" name="Google Shape;208;p25"/>
          <p:cNvSpPr txBox="1">
            <a:spLocks noGrp="1"/>
          </p:cNvSpPr>
          <p:nvPr>
            <p:ph type="sldNum" idx="12"/>
          </p:nvPr>
        </p:nvSpPr>
        <p:spPr>
          <a:xfrm>
            <a:off x="8285972" y="4673650"/>
            <a:ext cx="7434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B024E5-63E2-4282-B719-51BBD29AD39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68B715-524B-463D-A66B-BEA1D309F23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27A9E-0E1D-47F8-844E-EF2A66C4C3C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7E55C5-6D54-4DFE-83CB-1C28A32A2F7E}" type="datetimeFigureOut">
              <a:rPr lang="en-US" smtClean="0"/>
              <a:t>7/17/2020</a:t>
            </a:fld>
            <a:endParaRPr lang="en-US"/>
          </a:p>
        </p:txBody>
      </p:sp>
      <p:sp>
        <p:nvSpPr>
          <p:cNvPr id="5" name="Footer Placeholder 4">
            <a:extLst>
              <a:ext uri="{FF2B5EF4-FFF2-40B4-BE49-F238E27FC236}">
                <a16:creationId xmlns:a16="http://schemas.microsoft.com/office/drawing/2014/main" id="{EDD5BCB8-4B6F-4F75-8E23-38A77BBF5E3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C56079-30B8-463B-A51C-069A4D30A65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EF6769F-2263-4B90-8F1B-8A323337D439}" type="slidenum">
              <a:rPr lang="en-US" smtClean="0"/>
              <a:t>‹#›</a:t>
            </a:fld>
            <a:endParaRPr lang="en-US"/>
          </a:p>
        </p:txBody>
      </p:sp>
    </p:spTree>
    <p:extLst>
      <p:ext uri="{BB962C8B-B14F-4D97-AF65-F5344CB8AC3E}">
        <p14:creationId xmlns:p14="http://schemas.microsoft.com/office/powerpoint/2010/main" val="253579006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959975-4C16-49E2-8BC9-14B8D067B3C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29E5F79-B2C1-4BD4-97CA-6844ED95271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1ED8EB6-C747-44E4-AEDF-280930B1BAD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1D36D06-B386-4415-A90B-3CB3544BE863}" type="datetimeFigureOut">
              <a:rPr lang="en-CA" smtClean="0"/>
              <a:t>2020-07-17</a:t>
            </a:fld>
            <a:endParaRPr lang="en-CA"/>
          </a:p>
        </p:txBody>
      </p:sp>
      <p:sp>
        <p:nvSpPr>
          <p:cNvPr id="5" name="Footer Placeholder 4">
            <a:extLst>
              <a:ext uri="{FF2B5EF4-FFF2-40B4-BE49-F238E27FC236}">
                <a16:creationId xmlns:a16="http://schemas.microsoft.com/office/drawing/2014/main" id="{D8B4C187-684C-4443-AAC7-6FFF2A1F3A2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4491658-37A8-4FEB-8C7E-3A709BF8BF4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B4E9647-249D-42DF-BB6D-12F845BAF4A6}" type="slidenum">
              <a:rPr lang="en-CA" smtClean="0"/>
              <a:t>‹#›</a:t>
            </a:fld>
            <a:endParaRPr lang="en-CA"/>
          </a:p>
        </p:txBody>
      </p:sp>
    </p:spTree>
    <p:extLst>
      <p:ext uri="{BB962C8B-B14F-4D97-AF65-F5344CB8AC3E}">
        <p14:creationId xmlns:p14="http://schemas.microsoft.com/office/powerpoint/2010/main" val="349546007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2458B-FC2B-496F-B696-A33388E7B4E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B6DA1BA5-F5D8-4429-9F04-2923FF22365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392CD686-6083-4C3D-AB43-B6BEB4853CB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B2029C1-0EF9-4C79-8967-F27C2B5D0AA0}" type="datetimeFigureOut">
              <a:rPr lang="zh-CN" altLang="en-US" smtClean="0"/>
              <a:t>2020/7/17</a:t>
            </a:fld>
            <a:endParaRPr lang="zh-CN" altLang="en-US"/>
          </a:p>
        </p:txBody>
      </p:sp>
      <p:sp>
        <p:nvSpPr>
          <p:cNvPr id="5" name="Footer Placeholder 4">
            <a:extLst>
              <a:ext uri="{FF2B5EF4-FFF2-40B4-BE49-F238E27FC236}">
                <a16:creationId xmlns:a16="http://schemas.microsoft.com/office/drawing/2014/main" id="{F7AC709D-F9BA-49C0-BB90-129279E0AEE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4455F9F4-ED5D-4B8C-B9D7-D24E8E4EA85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978DC38-BA9B-46C3-8CF1-37870F9A0487}" type="slidenum">
              <a:rPr lang="zh-CN" altLang="en-US" smtClean="0"/>
              <a:t>‹#›</a:t>
            </a:fld>
            <a:endParaRPr lang="zh-CN" altLang="en-US"/>
          </a:p>
        </p:txBody>
      </p:sp>
    </p:spTree>
    <p:extLst>
      <p:ext uri="{BB962C8B-B14F-4D97-AF65-F5344CB8AC3E}">
        <p14:creationId xmlns:p14="http://schemas.microsoft.com/office/powerpoint/2010/main" val="344375126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136.jpeg"/><Relationship Id="rId4" Type="http://schemas.openxmlformats.org/officeDocument/2006/relationships/image" Target="../media/image135.jpeg"/></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68.png"/></Relationships>
</file>

<file path=ppt/slides/_rels/slide105.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140.png"/><Relationship Id="rId5" Type="http://schemas.openxmlformats.org/officeDocument/2006/relationships/image" Target="../media/image68.png"/><Relationship Id="rId4" Type="http://schemas.openxmlformats.org/officeDocument/2006/relationships/image" Target="../media/image139.png"/></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0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42.png"/><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notesSlide" Target="../notesSlides/notesSlide80.xml"/><Relationship Id="rId16" Type="http://schemas.openxmlformats.org/officeDocument/2006/relationships/image" Target="../media/image153.png"/><Relationship Id="rId20" Type="http://schemas.openxmlformats.org/officeDocument/2006/relationships/image" Target="../media/image157.png"/><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148.png"/><Relationship Id="rId5" Type="http://schemas.openxmlformats.org/officeDocument/2006/relationships/image" Target="../media/image72.png"/><Relationship Id="rId15" Type="http://schemas.openxmlformats.org/officeDocument/2006/relationships/image" Target="../media/image152.png"/><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image" Target="../media/image143.png"/><Relationship Id="rId9" Type="http://schemas.openxmlformats.org/officeDocument/2006/relationships/image" Target="../media/image146.png"/><Relationship Id="rId14" Type="http://schemas.openxmlformats.org/officeDocument/2006/relationships/image" Target="../media/image151.png"/><Relationship Id="rId22" Type="http://schemas.openxmlformats.org/officeDocument/2006/relationships/image" Target="../media/image159.png"/></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60.png"/><Relationship Id="rId4" Type="http://schemas.openxmlformats.org/officeDocument/2006/relationships/image" Target="../media/image72.png"/></Relationships>
</file>

<file path=ppt/slides/_rels/slide1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161.png"/><Relationship Id="rId4" Type="http://schemas.openxmlformats.org/officeDocument/2006/relationships/image" Target="../media/image72.png"/></Relationships>
</file>

<file path=ppt/slides/_rels/slide1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162.png"/><Relationship Id="rId4" Type="http://schemas.openxmlformats.org/officeDocument/2006/relationships/image" Target="../media/image72.png"/></Relationships>
</file>

<file path=ppt/slides/_rels/slide1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63.png"/><Relationship Id="rId4" Type="http://schemas.openxmlformats.org/officeDocument/2006/relationships/image" Target="../media/image72.png"/></Relationships>
</file>

<file path=ppt/slides/_rels/slide1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164.png"/><Relationship Id="rId4" Type="http://schemas.openxmlformats.org/officeDocument/2006/relationships/image" Target="../media/image72.png"/></Relationships>
</file>

<file path=ppt/slides/_rels/slide1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165.png"/><Relationship Id="rId4" Type="http://schemas.openxmlformats.org/officeDocument/2006/relationships/image" Target="../media/image72.png"/></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166.png"/><Relationship Id="rId4" Type="http://schemas.openxmlformats.org/officeDocument/2006/relationships/image" Target="../media/image72.png"/></Relationships>
</file>

<file path=ppt/slides/_rels/slide11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168.png"/><Relationship Id="rId4" Type="http://schemas.openxmlformats.org/officeDocument/2006/relationships/image" Target="../media/image72.png"/></Relationships>
</file>

<file path=ppt/slides/_rels/slide1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69.png"/><Relationship Id="rId4" Type="http://schemas.openxmlformats.org/officeDocument/2006/relationships/image" Target="../media/image72.png"/></Relationships>
</file>

<file path=ppt/slides/_rels/slide1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170.png"/></Relationships>
</file>

<file path=ppt/slides/_rels/slide1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71.png"/><Relationship Id="rId4" Type="http://schemas.openxmlformats.org/officeDocument/2006/relationships/image" Target="../media/image72.png"/></Relationships>
</file>

<file path=ppt/slides/_rels/slide1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12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image" Target="../media/image68.png"/><Relationship Id="rId4" Type="http://schemas.openxmlformats.org/officeDocument/2006/relationships/image" Target="../media/image72.png"/></Relationships>
</file>

<file path=ppt/slides/_rels/slide1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image" Target="../media/image173.png"/><Relationship Id="rId4" Type="http://schemas.openxmlformats.org/officeDocument/2006/relationships/image" Target="../media/image72.png"/></Relationships>
</file>

<file path=ppt/slides/_rels/slide1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72.png"/></Relationships>
</file>

<file path=ppt/slides/_rels/slide1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176.png"/><Relationship Id="rId4" Type="http://schemas.openxmlformats.org/officeDocument/2006/relationships/image" Target="../media/image72.png"/></Relationships>
</file>

<file path=ppt/slides/_rels/slide1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180.png"/><Relationship Id="rId5" Type="http://schemas.openxmlformats.org/officeDocument/2006/relationships/image" Target="../media/image68.png"/><Relationship Id="rId4" Type="http://schemas.openxmlformats.org/officeDocument/2006/relationships/image" Target="../media/image72.png"/></Relationships>
</file>

<file path=ppt/slides/_rels/slide1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72.png"/></Relationships>
</file>

<file path=ppt/slides/_rels/slide1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83.png"/><Relationship Id="rId4" Type="http://schemas.openxmlformats.org/officeDocument/2006/relationships/image" Target="../media/image72.png"/></Relationships>
</file>

<file path=ppt/slides/_rels/slide1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184.png"/><Relationship Id="rId4" Type="http://schemas.openxmlformats.org/officeDocument/2006/relationships/image" Target="../media/image72.png"/></Relationships>
</file>

<file path=ppt/slides/_rels/slide1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185.png"/><Relationship Id="rId4" Type="http://schemas.openxmlformats.org/officeDocument/2006/relationships/image" Target="../media/image72.png"/></Relationships>
</file>

<file path=ppt/slides/_rels/slide1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23.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72.png"/></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72.png"/><Relationship Id="rId4" Type="http://schemas.openxmlformats.org/officeDocument/2006/relationships/image" Target="../media/image124.png"/></Relationships>
</file>

<file path=ppt/slides/_rels/slide1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image" Target="../media/image186.png"/><Relationship Id="rId4" Type="http://schemas.openxmlformats.org/officeDocument/2006/relationships/image" Target="../media/image72.png"/></Relationships>
</file>

<file path=ppt/slides/_rels/slide1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187.png"/><Relationship Id="rId4" Type="http://schemas.openxmlformats.org/officeDocument/2006/relationships/image" Target="../media/image72.png"/></Relationships>
</file>

<file path=ppt/slides/_rels/slide139.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8.png"/><Relationship Id="rId7" Type="http://schemas.openxmlformats.org/officeDocument/2006/relationships/image" Target="../media/image190.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18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190.png"/><Relationship Id="rId4" Type="http://schemas.openxmlformats.org/officeDocument/2006/relationships/image" Target="../media/image72.png"/></Relationships>
</file>

<file path=ppt/slides/_rels/slide141.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4.png"/><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193.png"/></Relationships>
</file>

<file path=ppt/slides/_rels/slide1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72.png"/></Relationships>
</file>

<file path=ppt/slides/_rels/slide1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3.xml"/><Relationship Id="rId1" Type="http://schemas.openxmlformats.org/officeDocument/2006/relationships/slideLayout" Target="../slideLayouts/slideLayout3.xml"/><Relationship Id="rId5" Type="http://schemas.openxmlformats.org/officeDocument/2006/relationships/image" Target="../media/image197.png"/><Relationship Id="rId4" Type="http://schemas.openxmlformats.org/officeDocument/2006/relationships/image" Target="../media/image72.png"/></Relationships>
</file>

<file path=ppt/slides/_rels/slide1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198.png"/><Relationship Id="rId4" Type="http://schemas.openxmlformats.org/officeDocument/2006/relationships/image" Target="../media/image72.png"/></Relationships>
</file>

<file path=ppt/slides/_rels/slide1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199.png"/><Relationship Id="rId4" Type="http://schemas.openxmlformats.org/officeDocument/2006/relationships/image" Target="../media/image72.png"/></Relationships>
</file>

<file path=ppt/slides/_rels/slide1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147.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2.pn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201.png"/></Relationships>
</file>

<file path=ppt/slides/_rels/slide1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03.png"/><Relationship Id="rId7" Type="http://schemas.openxmlformats.org/officeDocument/2006/relationships/image" Target="../media/image68.png"/><Relationship Id="rId2" Type="http://schemas.openxmlformats.org/officeDocument/2006/relationships/notesSlide" Target="../notesSlides/notesSlide118.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9.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4.png"/><Relationship Id="rId7" Type="http://schemas.openxmlformats.org/officeDocument/2006/relationships/image" Target="../media/image206.png"/><Relationship Id="rId2" Type="http://schemas.openxmlformats.org/officeDocument/2006/relationships/notesSlide" Target="../notesSlides/notesSlide119.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205.png"/><Relationship Id="rId9" Type="http://schemas.openxmlformats.org/officeDocument/2006/relationships/image" Target="../media/image20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image" Target="../media/image210.png"/><Relationship Id="rId5" Type="http://schemas.openxmlformats.org/officeDocument/2006/relationships/image" Target="../media/image68.png"/><Relationship Id="rId4" Type="http://schemas.openxmlformats.org/officeDocument/2006/relationships/image" Target="../media/image72.png"/></Relationships>
</file>

<file path=ppt/slides/_rels/slide15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211.png"/><Relationship Id="rId5" Type="http://schemas.openxmlformats.org/officeDocument/2006/relationships/image" Target="../media/image68.png"/><Relationship Id="rId4" Type="http://schemas.openxmlformats.org/officeDocument/2006/relationships/image" Target="../media/image72.png"/></Relationships>
</file>

<file path=ppt/slides/_rels/slide1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5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7.xml"/></Relationships>
</file>

<file path=ppt/slides/_rels/slide15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7.xml"/></Relationships>
</file>

<file path=ppt/slides/_rels/slide15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17.xml"/></Relationships>
</file>

<file path=ppt/slides/_rels/slide15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7.xml"/></Relationships>
</file>

<file path=ppt/slides/_rels/slide15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7.xml"/></Relationships>
</file>

<file path=ppt/slides/_rels/slide16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7.xml"/></Relationships>
</file>

<file path=ppt/slides/_rels/slide16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7.xml"/></Relationships>
</file>

<file path=ppt/slides/_rels/slide163.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7.xml"/></Relationships>
</file>

<file path=ppt/slides/_rels/slide16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7.xml"/></Relationships>
</file>

<file path=ppt/slides/_rels/slide165.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7.xml"/></Relationships>
</file>

<file path=ppt/slides/_rels/slide16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7.xml"/><Relationship Id="rId4" Type="http://schemas.openxmlformats.org/officeDocument/2006/relationships/image" Target="../media/image230.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9.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image" Target="../media/image231.png"/><Relationship Id="rId1" Type="http://schemas.openxmlformats.org/officeDocument/2006/relationships/slideLayout" Target="../slideLayouts/slideLayout17.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2.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7.xml"/></Relationships>
</file>

<file path=ppt/slides/_rels/slide173.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7.xml"/></Relationships>
</file>

<file path=ppt/slides/_rels/slide17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7.xml"/></Relationships>
</file>

<file path=ppt/slides/_rels/slide177.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7.xml"/></Relationships>
</file>

<file path=ppt/slides/_rels/slide17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7.xml"/></Relationships>
</file>

<file path=ppt/slides/_rels/slide179.xml.rels><?xml version="1.0" encoding="UTF-8" standalone="yes"?>
<Relationships xmlns="http://schemas.openxmlformats.org/package/2006/relationships"><Relationship Id="rId2" Type="http://schemas.openxmlformats.org/officeDocument/2006/relationships/image" Target="../media/image245.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7.xml"/></Relationships>
</file>

<file path=ppt/slides/_rels/slide18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7.xml"/></Relationships>
</file>

<file path=ppt/slides/_rels/slide183.xml.rels><?xml version="1.0" encoding="UTF-8" standalone="yes"?>
<Relationships xmlns="http://schemas.openxmlformats.org/package/2006/relationships"><Relationship Id="rId3" Type="http://schemas.openxmlformats.org/officeDocument/2006/relationships/image" Target="../media/image250.png"/><Relationship Id="rId7" Type="http://schemas.openxmlformats.org/officeDocument/2006/relationships/image" Target="../media/image254.png"/><Relationship Id="rId2" Type="http://schemas.openxmlformats.org/officeDocument/2006/relationships/image" Target="../media/image249.png"/><Relationship Id="rId1" Type="http://schemas.openxmlformats.org/officeDocument/2006/relationships/slideLayout" Target="../slideLayouts/slideLayout17.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51.png"/></Relationships>
</file>

<file path=ppt/slides/_rels/slide18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17.xml"/></Relationships>
</file>

<file path=ppt/slides/_rels/slide185.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7.xml"/></Relationships>
</file>

<file path=ppt/slides/_rels/slide18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17.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1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63.png"/><Relationship Id="rId1" Type="http://schemas.openxmlformats.org/officeDocument/2006/relationships/slideLayout" Target="../slideLayouts/slideLayout17.xml"/></Relationships>
</file>

<file path=ppt/slides/_rels/slide188.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17.xml"/></Relationships>
</file>

<file path=ppt/slides/_rels/slide18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17.xml"/></Relationships>
</file>

<file path=ppt/slides/_rels/slide19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7.xml"/><Relationship Id="rId4" Type="http://schemas.openxmlformats.org/officeDocument/2006/relationships/image" Target="../media/image270.png"/></Relationships>
</file>

<file path=ppt/slides/_rels/slide192.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7.xml"/><Relationship Id="rId4" Type="http://schemas.openxmlformats.org/officeDocument/2006/relationships/image" Target="../media/image269.png"/></Relationships>
</file>

<file path=ppt/slides/_rels/slide19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17.xml"/></Relationships>
</file>

<file path=ppt/slides/_rels/slide19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7.xml"/></Relationships>
</file>

<file path=ppt/slides/_rels/slide195.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81.png"/><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7.xml"/><Relationship Id="rId4" Type="http://schemas.openxmlformats.org/officeDocument/2006/relationships/image" Target="../media/image28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85.png"/><Relationship Id="rId1" Type="http://schemas.openxmlformats.org/officeDocument/2006/relationships/slideLayout" Target="../slideLayouts/slideLayout17.xml"/></Relationships>
</file>

<file path=ppt/slides/_rels/slide201.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17.xml"/></Relationships>
</file>

<file path=ppt/slides/_rels/slide202.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8.png"/><Relationship Id="rId1" Type="http://schemas.openxmlformats.org/officeDocument/2006/relationships/slideLayout" Target="../slideLayouts/slideLayout17.xml"/></Relationships>
</file>

<file path=ppt/slides/_rels/slide203.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17.xml"/></Relationships>
</file>

<file path=ppt/slides/_rels/slide20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91.png"/><Relationship Id="rId1" Type="http://schemas.openxmlformats.org/officeDocument/2006/relationships/slideLayout" Target="../slideLayouts/slideLayout17.xml"/></Relationships>
</file>

<file path=ppt/slides/_rels/slide20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17.xml"/></Relationships>
</file>

<file path=ppt/slides/_rels/slide20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4.png"/><Relationship Id="rId1" Type="http://schemas.openxmlformats.org/officeDocument/2006/relationships/slideLayout" Target="../slideLayouts/slideLayout17.xml"/></Relationships>
</file>

<file path=ppt/slides/_rels/slide207.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17.xml"/></Relationships>
</file>

<file path=ppt/slides/_rels/slide20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17.xml"/></Relationships>
</file>

<file path=ppt/slides/_rels/slide20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300.png"/><Relationship Id="rId1" Type="http://schemas.openxmlformats.org/officeDocument/2006/relationships/slideLayout" Target="../slideLayouts/slideLayout17.xml"/></Relationships>
</file>

<file path=ppt/slides/_rels/slide211.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17.xml"/></Relationships>
</file>

<file path=ppt/slides/_rels/slide212.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17.xml"/></Relationships>
</file>

<file path=ppt/slides/_rels/slide21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17.xml"/><Relationship Id="rId4" Type="http://schemas.openxmlformats.org/officeDocument/2006/relationships/image" Target="../media/image307.png"/></Relationships>
</file>

<file path=ppt/slides/_rels/slide214.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image" Target="../media/image308.png"/><Relationship Id="rId1" Type="http://schemas.openxmlformats.org/officeDocument/2006/relationships/slideLayout" Target="../slideLayouts/slideLayout17.xml"/></Relationships>
</file>

<file path=ppt/slides/_rels/slide215.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17.xml"/><Relationship Id="rId4" Type="http://schemas.openxmlformats.org/officeDocument/2006/relationships/image" Target="../media/image312.png"/></Relationships>
</file>

<file path=ppt/slides/_rels/slide216.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3.png"/><Relationship Id="rId1" Type="http://schemas.openxmlformats.org/officeDocument/2006/relationships/slideLayout" Target="../slideLayouts/slideLayout17.xml"/></Relationships>
</file>

<file path=ppt/slides/_rels/slide217.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17.xml"/></Relationships>
</file>

<file path=ppt/slides/_rels/slide21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17.xml"/></Relationships>
</file>

<file path=ppt/slides/_rels/slide219.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17.xml"/></Relationships>
</file>

<file path=ppt/slides/_rels/slide221.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17.xml"/></Relationships>
</file>

<file path=ppt/slides/_rels/slide222.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7.xml"/></Relationships>
</file>

<file path=ppt/slides/_rels/slide223.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23.xml"/><Relationship Id="rId1" Type="http://schemas.openxmlformats.org/officeDocument/2006/relationships/slideLayout" Target="../slideLayouts/slideLayout28.xml"/></Relationships>
</file>

<file path=ppt/slides/_rels/slide224.xml.rels><?xml version="1.0" encoding="UTF-8" standalone="yes"?>
<Relationships xmlns="http://schemas.openxmlformats.org/package/2006/relationships"><Relationship Id="rId3" Type="http://schemas.openxmlformats.org/officeDocument/2006/relationships/image" Target="../media/image322.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25.xml.rels><?xml version="1.0" encoding="UTF-8" standalone="yes"?>
<Relationships xmlns="http://schemas.openxmlformats.org/package/2006/relationships"><Relationship Id="rId3" Type="http://schemas.openxmlformats.org/officeDocument/2006/relationships/image" Target="../media/image323.tmp"/><Relationship Id="rId2" Type="http://schemas.openxmlformats.org/officeDocument/2006/relationships/notesSlide" Target="../notesSlides/notesSlide124.xml"/><Relationship Id="rId1" Type="http://schemas.openxmlformats.org/officeDocument/2006/relationships/slideLayout" Target="../slideLayouts/slideLayout28.xml"/><Relationship Id="rId4" Type="http://schemas.openxmlformats.org/officeDocument/2006/relationships/image" Target="../media/image321.png"/></Relationships>
</file>

<file path=ppt/slides/_rels/slide226.xml.rels><?xml version="1.0" encoding="UTF-8" standalone="yes"?>
<Relationships xmlns="http://schemas.openxmlformats.org/package/2006/relationships"><Relationship Id="rId3" Type="http://schemas.openxmlformats.org/officeDocument/2006/relationships/image" Target="../media/image324.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27.xml.rels><?xml version="1.0" encoding="UTF-8" standalone="yes"?>
<Relationships xmlns="http://schemas.openxmlformats.org/package/2006/relationships"><Relationship Id="rId3" Type="http://schemas.openxmlformats.org/officeDocument/2006/relationships/image" Target="../media/image325.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2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6.png"/><Relationship Id="rId1" Type="http://schemas.openxmlformats.org/officeDocument/2006/relationships/slideLayout" Target="../slideLayouts/slideLayout28.xml"/></Relationships>
</file>

<file path=ppt/slides/_rels/slide229.xml.rels><?xml version="1.0" encoding="UTF-8" standalone="yes"?>
<Relationships xmlns="http://schemas.openxmlformats.org/package/2006/relationships"><Relationship Id="rId3" Type="http://schemas.openxmlformats.org/officeDocument/2006/relationships/image" Target="../media/image327.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25.xml"/><Relationship Id="rId1" Type="http://schemas.openxmlformats.org/officeDocument/2006/relationships/slideLayout" Target="../slideLayouts/slideLayout28.xml"/><Relationship Id="rId4" Type="http://schemas.openxmlformats.org/officeDocument/2006/relationships/image" Target="../media/image321.png"/></Relationships>
</file>

<file path=ppt/slides/_rels/slide23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26.xml"/><Relationship Id="rId1" Type="http://schemas.openxmlformats.org/officeDocument/2006/relationships/slideLayout" Target="../slideLayouts/slideLayout28.xml"/></Relationships>
</file>

<file path=ppt/slides/_rels/slide232.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127.xml"/><Relationship Id="rId1" Type="http://schemas.openxmlformats.org/officeDocument/2006/relationships/slideLayout" Target="../slideLayouts/slideLayout28.xml"/><Relationship Id="rId4" Type="http://schemas.openxmlformats.org/officeDocument/2006/relationships/image" Target="../media/image321.png"/></Relationships>
</file>

<file path=ppt/slides/_rels/slide233.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28.xml"/><Relationship Id="rId1" Type="http://schemas.openxmlformats.org/officeDocument/2006/relationships/slideLayout" Target="../slideLayouts/slideLayout28.xml"/></Relationships>
</file>

<file path=ppt/slides/_rels/slide23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29.xml"/><Relationship Id="rId1" Type="http://schemas.openxmlformats.org/officeDocument/2006/relationships/slideLayout" Target="../slideLayouts/slideLayout28.xml"/></Relationships>
</file>

<file path=ppt/slides/_rels/slide235.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3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30.jpeg"/><Relationship Id="rId1" Type="http://schemas.openxmlformats.org/officeDocument/2006/relationships/slideLayout" Target="../slideLayouts/slideLayout28.xml"/></Relationships>
</file>

<file path=ppt/slides/_rels/slide23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31.jpeg"/><Relationship Id="rId1" Type="http://schemas.openxmlformats.org/officeDocument/2006/relationships/slideLayout" Target="../slideLayouts/slideLayout28.xml"/></Relationships>
</file>

<file path=ppt/slides/_rels/slide23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32.tmp"/><Relationship Id="rId1" Type="http://schemas.openxmlformats.org/officeDocument/2006/relationships/slideLayout" Target="../slideLayouts/slideLayout28.xml"/></Relationships>
</file>

<file path=ppt/slides/_rels/slide239.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33.tmp"/><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34.tmp"/><Relationship Id="rId1" Type="http://schemas.openxmlformats.org/officeDocument/2006/relationships/slideLayout" Target="../slideLayouts/slideLayout28.xml"/></Relationships>
</file>

<file path=ppt/slides/_rels/slide241.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4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35.png"/><Relationship Id="rId1" Type="http://schemas.openxmlformats.org/officeDocument/2006/relationships/slideLayout" Target="../slideLayouts/slideLayout28.xml"/></Relationships>
</file>

<file path=ppt/slides/_rels/slide243.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44.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130.xml"/><Relationship Id="rId1" Type="http://schemas.openxmlformats.org/officeDocument/2006/relationships/slideLayout" Target="../slideLayouts/slideLayout28.xml"/><Relationship Id="rId4" Type="http://schemas.openxmlformats.org/officeDocument/2006/relationships/image" Target="../media/image321.png"/></Relationships>
</file>

<file path=ppt/slides/_rels/slide24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38.png"/><Relationship Id="rId1" Type="http://schemas.openxmlformats.org/officeDocument/2006/relationships/slideLayout" Target="../slideLayouts/slideLayout28.xml"/></Relationships>
</file>

<file path=ppt/slides/_rels/slide24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31.xml"/><Relationship Id="rId1" Type="http://schemas.openxmlformats.org/officeDocument/2006/relationships/slideLayout" Target="../slideLayouts/slideLayout28.xml"/><Relationship Id="rId4" Type="http://schemas.openxmlformats.org/officeDocument/2006/relationships/image" Target="../media/image339.png"/></Relationships>
</file>

<file path=ppt/slides/_rels/slide24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32.xml"/><Relationship Id="rId1" Type="http://schemas.openxmlformats.org/officeDocument/2006/relationships/slideLayout" Target="../slideLayouts/slideLayout28.xml"/><Relationship Id="rId4" Type="http://schemas.openxmlformats.org/officeDocument/2006/relationships/image" Target="../media/image340.png"/></Relationships>
</file>

<file path=ppt/slides/_rels/slide248.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33.xml"/><Relationship Id="rId1" Type="http://schemas.openxmlformats.org/officeDocument/2006/relationships/slideLayout" Target="../slideLayouts/slideLayout28.xml"/><Relationship Id="rId4" Type="http://schemas.openxmlformats.org/officeDocument/2006/relationships/image" Target="../media/image321.png"/></Relationships>
</file>

<file path=ppt/slides/_rels/slide249.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342.jpeg"/><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51.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52.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53.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5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34.xml"/><Relationship Id="rId1" Type="http://schemas.openxmlformats.org/officeDocument/2006/relationships/slideLayout" Target="../slideLayouts/slideLayout28.xml"/><Relationship Id="rId4" Type="http://schemas.openxmlformats.org/officeDocument/2006/relationships/image" Target="../media/image346.jpeg"/></Relationships>
</file>

<file path=ppt/slides/_rels/slide255.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56.xml.rels><?xml version="1.0" encoding="UTF-8" standalone="yes"?>
<Relationships xmlns="http://schemas.openxmlformats.org/package/2006/relationships"><Relationship Id="rId3" Type="http://schemas.openxmlformats.org/officeDocument/2006/relationships/image" Target="../media/image347.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57.xml.rels><?xml version="1.0" encoding="UTF-8" standalone="yes"?>
<Relationships xmlns="http://schemas.openxmlformats.org/package/2006/relationships"><Relationship Id="rId3" Type="http://schemas.openxmlformats.org/officeDocument/2006/relationships/image" Target="../media/image348.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58.xml.rels><?xml version="1.0" encoding="UTF-8" standalone="yes"?>
<Relationships xmlns="http://schemas.openxmlformats.org/package/2006/relationships"><Relationship Id="rId3" Type="http://schemas.openxmlformats.org/officeDocument/2006/relationships/image" Target="../media/image349.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59.xml.rels><?xml version="1.0" encoding="UTF-8" standalone="yes"?>
<Relationships xmlns="http://schemas.openxmlformats.org/package/2006/relationships"><Relationship Id="rId3" Type="http://schemas.openxmlformats.org/officeDocument/2006/relationships/image" Target="../media/image350.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51.tmp"/><Relationship Id="rId1" Type="http://schemas.openxmlformats.org/officeDocument/2006/relationships/slideLayout" Target="../slideLayouts/slideLayout28.xml"/></Relationships>
</file>

<file path=ppt/slides/_rels/slide261.xml.rels><?xml version="1.0" encoding="UTF-8" standalone="yes"?>
<Relationships xmlns="http://schemas.openxmlformats.org/package/2006/relationships"><Relationship Id="rId3" Type="http://schemas.openxmlformats.org/officeDocument/2006/relationships/image" Target="../media/image352.tmp"/><Relationship Id="rId2" Type="http://schemas.openxmlformats.org/officeDocument/2006/relationships/notesSlide" Target="../notesSlides/notesSlide135.xml"/><Relationship Id="rId1" Type="http://schemas.openxmlformats.org/officeDocument/2006/relationships/slideLayout" Target="../slideLayouts/slideLayout28.xml"/><Relationship Id="rId4" Type="http://schemas.openxmlformats.org/officeDocument/2006/relationships/image" Target="../media/image321.png"/></Relationships>
</file>

<file path=ppt/slides/_rels/slide262.xml.rels><?xml version="1.0" encoding="UTF-8" standalone="yes"?>
<Relationships xmlns="http://schemas.openxmlformats.org/package/2006/relationships"><Relationship Id="rId3" Type="http://schemas.openxmlformats.org/officeDocument/2006/relationships/image" Target="../media/image353.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63.xml.rels><?xml version="1.0" encoding="UTF-8" standalone="yes"?>
<Relationships xmlns="http://schemas.openxmlformats.org/package/2006/relationships"><Relationship Id="rId3" Type="http://schemas.openxmlformats.org/officeDocument/2006/relationships/image" Target="../media/image354.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6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55.tmp"/><Relationship Id="rId1" Type="http://schemas.openxmlformats.org/officeDocument/2006/relationships/slideLayout" Target="../slideLayouts/slideLayout28.xml"/></Relationships>
</file>

<file path=ppt/slides/_rels/slide265.xml.rels><?xml version="1.0" encoding="UTF-8" standalone="yes"?>
<Relationships xmlns="http://schemas.openxmlformats.org/package/2006/relationships"><Relationship Id="rId3" Type="http://schemas.openxmlformats.org/officeDocument/2006/relationships/image" Target="../media/image356.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6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57.tmp"/><Relationship Id="rId1" Type="http://schemas.openxmlformats.org/officeDocument/2006/relationships/slideLayout" Target="../slideLayouts/slideLayout28.xml"/></Relationships>
</file>

<file path=ppt/slides/_rels/slide267.xml.rels><?xml version="1.0" encoding="UTF-8" standalone="yes"?>
<Relationships xmlns="http://schemas.openxmlformats.org/package/2006/relationships"><Relationship Id="rId3" Type="http://schemas.openxmlformats.org/officeDocument/2006/relationships/image" Target="../media/image358.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68.xml.rels><?xml version="1.0" encoding="UTF-8" standalone="yes"?>
<Relationships xmlns="http://schemas.openxmlformats.org/package/2006/relationships"><Relationship Id="rId3" Type="http://schemas.openxmlformats.org/officeDocument/2006/relationships/image" Target="../media/image359.tmp"/><Relationship Id="rId2" Type="http://schemas.openxmlformats.org/officeDocument/2006/relationships/notesSlide" Target="../notesSlides/notesSlide136.xml"/><Relationship Id="rId1" Type="http://schemas.openxmlformats.org/officeDocument/2006/relationships/slideLayout" Target="../slideLayouts/slideLayout28.xml"/><Relationship Id="rId4" Type="http://schemas.openxmlformats.org/officeDocument/2006/relationships/image" Target="../media/image321.png"/></Relationships>
</file>

<file path=ppt/slides/_rels/slide269.xml.rels><?xml version="1.0" encoding="UTF-8" standalone="yes"?>
<Relationships xmlns="http://schemas.openxmlformats.org/package/2006/relationships"><Relationship Id="rId3" Type="http://schemas.openxmlformats.org/officeDocument/2006/relationships/image" Target="../media/image360.tmp"/><Relationship Id="rId2" Type="http://schemas.openxmlformats.org/officeDocument/2006/relationships/notesSlide" Target="../notesSlides/notesSlide137.xml"/><Relationship Id="rId1" Type="http://schemas.openxmlformats.org/officeDocument/2006/relationships/slideLayout" Target="../slideLayouts/slideLayout28.xml"/><Relationship Id="rId4" Type="http://schemas.openxmlformats.org/officeDocument/2006/relationships/image" Target="../media/image32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image" Target="../media/image361.tmp"/><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7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62.tmp"/><Relationship Id="rId1" Type="http://schemas.openxmlformats.org/officeDocument/2006/relationships/slideLayout" Target="../slideLayouts/slideLayout28.xml"/></Relationships>
</file>

<file path=ppt/slides/_rels/slide27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63.tmp"/><Relationship Id="rId1" Type="http://schemas.openxmlformats.org/officeDocument/2006/relationships/slideLayout" Target="../slideLayouts/slideLayout28.xml"/><Relationship Id="rId4" Type="http://schemas.openxmlformats.org/officeDocument/2006/relationships/image" Target="../media/image364.tmp"/></Relationships>
</file>

<file path=ppt/slides/_rels/slide273.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2.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8.png"/><Relationship Id="rId7"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8.png"/><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8.png"/><Relationship Id="rId7"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82.png"/><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8.png"/><Relationship Id="rId7"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86.png"/><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72.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72.png"/><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chart" Target="../charts/chart2.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96.png"/><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101.gif"/><Relationship Id="rId4" Type="http://schemas.openxmlformats.org/officeDocument/2006/relationships/image" Target="../media/image100.png"/></Relationships>
</file>

<file path=ppt/slides/_rels/slide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72.png"/><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68.png"/><Relationship Id="rId9"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110.png"/><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112.jpeg"/><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113.jpeg"/></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72.png"/></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125.png"/><Relationship Id="rId5" Type="http://schemas.openxmlformats.org/officeDocument/2006/relationships/image" Target="../media/image72.png"/><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127.png"/><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72.png"/></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jpeg"/></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EAFBA0-BF1A-4042-A95D-1EA4B6AA2E17}"/>
              </a:ext>
            </a:extLst>
          </p:cNvPr>
          <p:cNvSpPr txBox="1"/>
          <p:nvPr/>
        </p:nvSpPr>
        <p:spPr>
          <a:xfrm>
            <a:off x="1804736" y="1448947"/>
            <a:ext cx="5625623" cy="1338828"/>
          </a:xfrm>
          <a:prstGeom prst="rect">
            <a:avLst/>
          </a:prstGeom>
          <a:noFill/>
        </p:spPr>
        <p:txBody>
          <a:bodyPr wrap="square" rtlCol="0">
            <a:spAutoFit/>
          </a:bodyPr>
          <a:lstStyle/>
          <a:p>
            <a:pPr algn="ctr" defTabSz="685800">
              <a:buClrTx/>
            </a:pPr>
            <a:r>
              <a:rPr lang="en-US" sz="4500" b="1" kern="1200" dirty="0">
                <a:solidFill>
                  <a:prstClr val="black"/>
                </a:solidFill>
                <a:effectLst>
                  <a:outerShdw blurRad="38100" dist="38100" dir="2700000" algn="tl">
                    <a:srgbClr val="000000">
                      <a:alpha val="43137"/>
                    </a:srgbClr>
                  </a:outerShdw>
                </a:effectLst>
                <a:latin typeface="Calibri" panose="020F0502020204030204"/>
                <a:ea typeface="+mn-ea"/>
                <a:cs typeface="+mn-cs"/>
              </a:rPr>
              <a:t>GLOBAL  GADGETS </a:t>
            </a:r>
          </a:p>
          <a:p>
            <a:pPr algn="ctr" defTabSz="685800">
              <a:buClrTx/>
            </a:pPr>
            <a:r>
              <a:rPr lang="en-US" sz="3600" kern="1200" dirty="0">
                <a:solidFill>
                  <a:prstClr val="black"/>
                </a:solidFill>
                <a:latin typeface="Calibri" panose="020F0502020204030204"/>
                <a:ea typeface="+mn-ea"/>
                <a:cs typeface="+mn-cs"/>
              </a:rPr>
              <a:t>(AAPL, MSFT, GOOG)</a:t>
            </a:r>
          </a:p>
        </p:txBody>
      </p:sp>
      <p:sp>
        <p:nvSpPr>
          <p:cNvPr id="5" name="TextBox 4">
            <a:extLst>
              <a:ext uri="{FF2B5EF4-FFF2-40B4-BE49-F238E27FC236}">
                <a16:creationId xmlns:a16="http://schemas.microsoft.com/office/drawing/2014/main" id="{27FB54C3-E34B-4949-A466-66EDB4FDC455}"/>
              </a:ext>
            </a:extLst>
          </p:cNvPr>
          <p:cNvSpPr txBox="1"/>
          <p:nvPr/>
        </p:nvSpPr>
        <p:spPr>
          <a:xfrm>
            <a:off x="3728071" y="2939143"/>
            <a:ext cx="2155371" cy="1477328"/>
          </a:xfrm>
          <a:prstGeom prst="rect">
            <a:avLst/>
          </a:prstGeom>
          <a:noFill/>
        </p:spPr>
        <p:txBody>
          <a:bodyPr wrap="square" rtlCol="0">
            <a:spAutoFit/>
          </a:bodyPr>
          <a:lstStyle/>
          <a:p>
            <a:pPr algn="ctr" defTabSz="685800">
              <a:buClrTx/>
            </a:pPr>
            <a:r>
              <a:rPr lang="en-US" sz="1800" kern="1200" dirty="0" err="1">
                <a:solidFill>
                  <a:prstClr val="black"/>
                </a:solidFill>
                <a:latin typeface="Calibri" panose="020F0502020204030204"/>
                <a:ea typeface="+mn-ea"/>
                <a:cs typeface="+mn-cs"/>
              </a:rPr>
              <a:t>Li,Jianqing</a:t>
            </a:r>
            <a:r>
              <a:rPr lang="en-US" sz="1800" kern="1200" dirty="0">
                <a:solidFill>
                  <a:prstClr val="black"/>
                </a:solidFill>
                <a:latin typeface="Calibri" panose="020F0502020204030204"/>
                <a:ea typeface="+mn-ea"/>
                <a:cs typeface="+mn-cs"/>
              </a:rPr>
              <a:t> (Jane)</a:t>
            </a:r>
          </a:p>
          <a:p>
            <a:pPr algn="ctr" defTabSz="685800">
              <a:buClrTx/>
            </a:pPr>
            <a:r>
              <a:rPr lang="en-US" sz="1800" kern="1200" dirty="0" err="1">
                <a:solidFill>
                  <a:prstClr val="black"/>
                </a:solidFill>
                <a:latin typeface="Calibri" panose="020F0502020204030204"/>
                <a:ea typeface="+mn-ea"/>
                <a:cs typeface="+mn-cs"/>
              </a:rPr>
              <a:t>Jiang,Dongxu</a:t>
            </a:r>
            <a:r>
              <a:rPr lang="en-US" sz="1800" kern="1200" dirty="0">
                <a:solidFill>
                  <a:prstClr val="black"/>
                </a:solidFill>
                <a:latin typeface="Calibri" panose="020F0502020204030204"/>
                <a:ea typeface="+mn-ea"/>
                <a:cs typeface="+mn-cs"/>
              </a:rPr>
              <a:t> (Jarvis)</a:t>
            </a:r>
          </a:p>
          <a:p>
            <a:pPr algn="ctr" defTabSz="685800">
              <a:buClrTx/>
            </a:pPr>
            <a:r>
              <a:rPr lang="en-US" sz="1800" kern="1200" dirty="0">
                <a:solidFill>
                  <a:prstClr val="black"/>
                </a:solidFill>
                <a:latin typeface="Calibri" panose="020F0502020204030204"/>
                <a:ea typeface="+mn-ea"/>
                <a:cs typeface="+mn-cs"/>
              </a:rPr>
              <a:t>Flora Feng  </a:t>
            </a:r>
          </a:p>
          <a:p>
            <a:pPr algn="ctr" defTabSz="685800">
              <a:buClrTx/>
            </a:pPr>
            <a:r>
              <a:rPr lang="en-US" sz="1800" kern="1200" dirty="0">
                <a:solidFill>
                  <a:prstClr val="black"/>
                </a:solidFill>
                <a:latin typeface="Calibri" panose="020F0502020204030204"/>
                <a:ea typeface="+mn-ea"/>
                <a:cs typeface="+mn-cs"/>
              </a:rPr>
              <a:t>Coleton </a:t>
            </a:r>
            <a:r>
              <a:rPr lang="en-US" sz="1800" kern="1200" dirty="0" err="1">
                <a:solidFill>
                  <a:prstClr val="black"/>
                </a:solidFill>
                <a:latin typeface="Calibri" panose="020F0502020204030204"/>
                <a:ea typeface="+mn-ea"/>
                <a:cs typeface="+mn-cs"/>
              </a:rPr>
              <a:t>Mante</a:t>
            </a:r>
            <a:br>
              <a:rPr lang="en-US" sz="1800" kern="1200" dirty="0">
                <a:solidFill>
                  <a:prstClr val="black"/>
                </a:solidFill>
                <a:latin typeface="Calibri" panose="020F0502020204030204"/>
                <a:ea typeface="+mn-ea"/>
                <a:cs typeface="+mn-cs"/>
              </a:rPr>
            </a:br>
            <a:r>
              <a:rPr lang="en-US" sz="1800" kern="1200" dirty="0" err="1">
                <a:solidFill>
                  <a:prstClr val="black"/>
                </a:solidFill>
                <a:latin typeface="Calibri" panose="020F0502020204030204"/>
                <a:ea typeface="+mn-ea"/>
                <a:cs typeface="+mn-cs"/>
              </a:rPr>
              <a:t>Chen,Zehua</a:t>
            </a:r>
            <a:r>
              <a:rPr lang="en-US" sz="1800" kern="1200" dirty="0">
                <a:solidFill>
                  <a:prstClr val="black"/>
                </a:solidFill>
                <a:latin typeface="Calibri" panose="020F0502020204030204"/>
                <a:ea typeface="+mn-ea"/>
                <a:cs typeface="+mn-cs"/>
              </a:rPr>
              <a:t> (Nick)</a:t>
            </a:r>
          </a:p>
        </p:txBody>
      </p:sp>
    </p:spTree>
    <p:extLst>
      <p:ext uri="{BB962C8B-B14F-4D97-AF65-F5344CB8AC3E}">
        <p14:creationId xmlns:p14="http://schemas.microsoft.com/office/powerpoint/2010/main" val="292435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13506-EB17-4054-8C03-BB1ACAE6A5C8}"/>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Gadget Industry Overview: Structure </a:t>
            </a:r>
          </a:p>
        </p:txBody>
      </p:sp>
      <p:sp>
        <p:nvSpPr>
          <p:cNvPr id="3" name="Content Placeholder 2">
            <a:extLst>
              <a:ext uri="{FF2B5EF4-FFF2-40B4-BE49-F238E27FC236}">
                <a16:creationId xmlns:a16="http://schemas.microsoft.com/office/drawing/2014/main" id="{7ADAE4D3-DA0D-401D-9D35-1B89DB20F905}"/>
              </a:ext>
            </a:extLst>
          </p:cNvPr>
          <p:cNvSpPr>
            <a:spLocks noGrp="1"/>
          </p:cNvSpPr>
          <p:nvPr>
            <p:ph idx="1"/>
          </p:nvPr>
        </p:nvSpPr>
        <p:spPr/>
        <p:txBody>
          <a:bodyPr>
            <a:normAutofit fontScale="92500" lnSpcReduction="10000"/>
          </a:bodyPr>
          <a:lstStyle/>
          <a:p>
            <a:r>
              <a:rPr lang="en-US" dirty="0"/>
              <a:t>The gadget industry employs:</a:t>
            </a:r>
          </a:p>
          <a:p>
            <a:pPr marL="0" indent="0">
              <a:buNone/>
            </a:pPr>
            <a:r>
              <a:rPr lang="en-US" dirty="0"/>
              <a:t>--Engineers</a:t>
            </a:r>
          </a:p>
          <a:p>
            <a:pPr marL="0" indent="0">
              <a:buNone/>
            </a:pPr>
            <a:r>
              <a:rPr lang="en-US" dirty="0"/>
              <a:t>--Designers</a:t>
            </a:r>
          </a:p>
          <a:p>
            <a:pPr marL="0" indent="0">
              <a:buNone/>
            </a:pPr>
            <a:r>
              <a:rPr lang="en-US" dirty="0"/>
              <a:t>--Marketers</a:t>
            </a:r>
          </a:p>
          <a:p>
            <a:pPr marL="0" indent="0">
              <a:buNone/>
            </a:pPr>
            <a:r>
              <a:rPr lang="en-US" dirty="0"/>
              <a:t>--Salespeople </a:t>
            </a:r>
          </a:p>
          <a:p>
            <a:pPr marL="0" indent="0">
              <a:buNone/>
            </a:pPr>
            <a:r>
              <a:rPr lang="en-US" dirty="0"/>
              <a:t>--Customer service reps </a:t>
            </a:r>
          </a:p>
          <a:p>
            <a:pPr marL="0" indent="0">
              <a:buNone/>
            </a:pPr>
            <a:r>
              <a:rPr lang="en-US" dirty="0"/>
              <a:t>--Finance personnel</a:t>
            </a:r>
          </a:p>
          <a:p>
            <a:pPr marL="0" indent="0">
              <a:buNone/>
            </a:pPr>
            <a:endParaRPr lang="en-US" dirty="0"/>
          </a:p>
          <a:p>
            <a:pPr marL="0" indent="0">
              <a:buNone/>
            </a:pPr>
            <a:r>
              <a:rPr lang="en-US" dirty="0"/>
              <a:t>They all work together to continuously innovate and improve existing familiar products. </a:t>
            </a:r>
          </a:p>
        </p:txBody>
      </p:sp>
    </p:spTree>
    <p:extLst>
      <p:ext uri="{BB962C8B-B14F-4D97-AF65-F5344CB8AC3E}">
        <p14:creationId xmlns:p14="http://schemas.microsoft.com/office/powerpoint/2010/main" val="35151052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5"/>
        <p:cNvGrpSpPr/>
        <p:nvPr/>
      </p:nvGrpSpPr>
      <p:grpSpPr>
        <a:xfrm>
          <a:off x="0" y="0"/>
          <a:ext cx="0" cy="0"/>
          <a:chOff x="0" y="0"/>
          <a:chExt cx="0" cy="0"/>
        </a:xfrm>
      </p:grpSpPr>
      <p:sp>
        <p:nvSpPr>
          <p:cNvPr id="1636" name="Google Shape;1636;p197"/>
          <p:cNvSpPr txBox="1">
            <a:spLocks noGrp="1"/>
          </p:cNvSpPr>
          <p:nvPr>
            <p:ph type="body" idx="1"/>
          </p:nvPr>
        </p:nvSpPr>
        <p:spPr>
          <a:xfrm>
            <a:off x="109100" y="857400"/>
            <a:ext cx="21294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1976</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rgbClr val="938953"/>
                </a:solidFill>
                <a:latin typeface="Source Sans Pro"/>
                <a:ea typeface="Source Sans Pro"/>
                <a:cs typeface="Source Sans Pro"/>
                <a:sym typeface="Source Sans Pro"/>
              </a:rPr>
              <a:t>-Founded in Cupertino by Steve Jobs, Ronald Wayne and Steve Wozniak</a:t>
            </a:r>
            <a:endParaRPr sz="1600">
              <a:solidFill>
                <a:srgbClr val="938953"/>
              </a:solidFill>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rgbClr val="938953"/>
                </a:solidFill>
                <a:latin typeface="Source Sans Pro"/>
                <a:ea typeface="Source Sans Pro"/>
                <a:cs typeface="Source Sans Pro"/>
                <a:sym typeface="Source Sans Pro"/>
              </a:rPr>
              <a:t>-Apple I sells for $666.66 (200 units)</a:t>
            </a:r>
            <a:endParaRPr sz="1600">
              <a:solidFill>
                <a:srgbClr val="938953"/>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637" name="Google Shape;1637;p197"/>
          <p:cNvSpPr txBox="1">
            <a:spLocks noGrp="1"/>
          </p:cNvSpPr>
          <p:nvPr>
            <p:ph type="body" idx="2"/>
          </p:nvPr>
        </p:nvSpPr>
        <p:spPr>
          <a:xfrm>
            <a:off x="3628650" y="858242"/>
            <a:ext cx="18315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1977</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rgbClr val="938953"/>
                </a:solidFill>
                <a:latin typeface="Source Sans Pro"/>
                <a:ea typeface="Source Sans Pro"/>
                <a:cs typeface="Source Sans Pro"/>
                <a:sym typeface="Source Sans Pro"/>
              </a:rPr>
              <a:t>-Apple II released at $1,300</a:t>
            </a:r>
            <a:endParaRPr sz="1600">
              <a:solidFill>
                <a:srgbClr val="938953"/>
              </a:solidFill>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rgbClr val="938953"/>
                </a:solidFill>
                <a:latin typeface="Source Sans Pro"/>
                <a:ea typeface="Source Sans Pro"/>
                <a:cs typeface="Source Sans Pro"/>
                <a:sym typeface="Source Sans Pro"/>
              </a:rPr>
              <a:t>-Incorporated in the state of California</a:t>
            </a:r>
            <a:endParaRPr sz="1600">
              <a:solidFill>
                <a:srgbClr val="938953"/>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638" name="Google Shape;1638;p197"/>
          <p:cNvSpPr txBox="1">
            <a:spLocks noGrp="1"/>
          </p:cNvSpPr>
          <p:nvPr>
            <p:ph type="body" idx="3"/>
          </p:nvPr>
        </p:nvSpPr>
        <p:spPr>
          <a:xfrm>
            <a:off x="5428831" y="857400"/>
            <a:ext cx="18315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1979</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b="1">
                <a:solidFill>
                  <a:srgbClr val="938953"/>
                </a:solidFill>
                <a:latin typeface="Source Sans Pro"/>
                <a:ea typeface="Source Sans Pro"/>
                <a:cs typeface="Source Sans Pro"/>
                <a:sym typeface="Source Sans Pro"/>
              </a:rPr>
              <a:t>- </a:t>
            </a:r>
            <a:r>
              <a:rPr lang="en" sz="1600">
                <a:solidFill>
                  <a:srgbClr val="938953"/>
                </a:solidFill>
                <a:latin typeface="Source Sans Pro"/>
                <a:ea typeface="Source Sans Pro"/>
                <a:cs typeface="Source Sans Pro"/>
                <a:sym typeface="Source Sans Pro"/>
              </a:rPr>
              <a:t>First app unveiled: VisiCalc</a:t>
            </a:r>
            <a:endParaRPr sz="1600">
              <a:solidFill>
                <a:srgbClr val="938953"/>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639" name="Google Shape;1639;p197"/>
          <p:cNvSpPr txBox="1">
            <a:spLocks noGrp="1"/>
          </p:cNvSpPr>
          <p:nvPr>
            <p:ph type="sldNum" idx="12"/>
          </p:nvPr>
        </p:nvSpPr>
        <p:spPr>
          <a:xfrm>
            <a:off x="8041693" y="52070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100</a:t>
            </a:fld>
            <a:endParaRPr/>
          </a:p>
        </p:txBody>
      </p:sp>
      <p:sp>
        <p:nvSpPr>
          <p:cNvPr id="1640" name="Google Shape;1640;p197"/>
          <p:cNvSpPr txBox="1">
            <a:spLocks noGrp="1"/>
          </p:cNvSpPr>
          <p:nvPr>
            <p:ph type="body" idx="1"/>
          </p:nvPr>
        </p:nvSpPr>
        <p:spPr>
          <a:xfrm>
            <a:off x="7247733" y="869136"/>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1980</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chemeClr val="dk1"/>
                </a:solidFill>
                <a:latin typeface="Source Sans Pro"/>
                <a:ea typeface="Source Sans Pro"/>
                <a:cs typeface="Source Sans Pro"/>
                <a:sym typeface="Source Sans Pro"/>
              </a:rPr>
              <a:t>December 12: IPO launched at $22M, selling $4.6M shares</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Release of Apple III </a:t>
            </a:r>
            <a:br>
              <a:rPr lang="en" sz="1500">
                <a:solidFill>
                  <a:schemeClr val="dk1"/>
                </a:solidFill>
                <a:latin typeface="Source Sans Pro"/>
                <a:ea typeface="Source Sans Pro"/>
                <a:cs typeface="Source Sans Pro"/>
                <a:sym typeface="Source Sans Pro"/>
              </a:rPr>
            </a:br>
            <a:endParaRPr sz="15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641" name="Google Shape;1641;p197"/>
          <p:cNvSpPr txBox="1">
            <a:spLocks noGrp="1"/>
          </p:cNvSpPr>
          <p:nvPr>
            <p:ph type="body" idx="2"/>
          </p:nvPr>
        </p:nvSpPr>
        <p:spPr>
          <a:xfrm>
            <a:off x="286525" y="3025750"/>
            <a:ext cx="21294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500" b="1" u="sng">
                <a:latin typeface="Source Sans Pro"/>
                <a:ea typeface="Source Sans Pro"/>
                <a:cs typeface="Source Sans Pro"/>
                <a:sym typeface="Source Sans Pro"/>
              </a:rPr>
              <a:t>1983</a:t>
            </a:r>
            <a:endParaRPr sz="15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LISA (Local Integrated System Architecture) released at $9,995, one of the first personal computers to offer a GUI in a machine; sells only 10,000 units</a:t>
            </a:r>
            <a:br>
              <a:rPr lang="en" sz="1500">
                <a:solidFill>
                  <a:schemeClr val="dk1"/>
                </a:solidFill>
                <a:latin typeface="Source Sans Pro"/>
                <a:ea typeface="Source Sans Pro"/>
                <a:cs typeface="Source Sans Pro"/>
                <a:sym typeface="Source Sans Pro"/>
              </a:rPr>
            </a:br>
            <a:endParaRPr sz="15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500">
              <a:latin typeface="Source Sans Pro"/>
              <a:ea typeface="Source Sans Pro"/>
              <a:cs typeface="Source Sans Pro"/>
              <a:sym typeface="Source Sans Pro"/>
            </a:endParaRPr>
          </a:p>
        </p:txBody>
      </p:sp>
      <p:sp>
        <p:nvSpPr>
          <p:cNvPr id="1642" name="Google Shape;1642;p197"/>
          <p:cNvSpPr txBox="1">
            <a:spLocks noGrp="1"/>
          </p:cNvSpPr>
          <p:nvPr>
            <p:ph type="body" idx="3"/>
          </p:nvPr>
        </p:nvSpPr>
        <p:spPr>
          <a:xfrm>
            <a:off x="2534746" y="3025750"/>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1984</a:t>
            </a:r>
            <a:endParaRPr sz="1600" b="1" u="sng">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000000"/>
              </a:buClr>
              <a:buSzPts val="1100"/>
              <a:buFont typeface="Arial"/>
              <a:buNone/>
            </a:pPr>
            <a:r>
              <a:rPr lang="en" sz="1600">
                <a:solidFill>
                  <a:schemeClr val="dk1"/>
                </a:solidFill>
                <a:latin typeface="Source Sans Pro"/>
                <a:ea typeface="Source Sans Pro"/>
                <a:cs typeface="Source Sans Pro"/>
                <a:sym typeface="Source Sans Pro"/>
              </a:rPr>
              <a:t>Launch of the Macintosh 128K with initial price of $2,495. Including beige case, keyboard and mouse</a:t>
            </a:r>
            <a:br>
              <a:rPr lang="en" sz="1600" b="1">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cxnSp>
        <p:nvCxnSpPr>
          <p:cNvPr id="1643" name="Google Shape;1643;p197"/>
          <p:cNvCxnSpPr/>
          <p:nvPr/>
        </p:nvCxnSpPr>
        <p:spPr>
          <a:xfrm>
            <a:off x="0" y="3025750"/>
            <a:ext cx="8944200" cy="31500"/>
          </a:xfrm>
          <a:prstGeom prst="straightConnector1">
            <a:avLst/>
          </a:prstGeom>
          <a:noFill/>
          <a:ln w="9525" cap="flat" cmpd="sng">
            <a:solidFill>
              <a:schemeClr val="dk2"/>
            </a:solidFill>
            <a:prstDash val="solid"/>
            <a:round/>
            <a:headEnd type="none" w="sm" len="sm"/>
            <a:tailEnd type="none" w="sm" len="sm"/>
          </a:ln>
        </p:spPr>
      </p:cxnSp>
      <p:pic>
        <p:nvPicPr>
          <p:cNvPr id="1644" name="Google Shape;1644;p197" descr="Image result for Apple I"/>
          <p:cNvPicPr preferRelativeResize="0"/>
          <p:nvPr/>
        </p:nvPicPr>
        <p:blipFill rotWithShape="1">
          <a:blip r:embed="rId3">
            <a:alphaModFix/>
          </a:blip>
          <a:srcRect/>
          <a:stretch/>
        </p:blipFill>
        <p:spPr>
          <a:xfrm>
            <a:off x="2131878" y="1247615"/>
            <a:ext cx="1332196" cy="1114200"/>
          </a:xfrm>
          <a:prstGeom prst="rect">
            <a:avLst/>
          </a:prstGeom>
          <a:noFill/>
          <a:ln>
            <a:noFill/>
          </a:ln>
        </p:spPr>
      </p:pic>
      <p:sp>
        <p:nvSpPr>
          <p:cNvPr id="1645" name="Google Shape;1645;p197"/>
          <p:cNvSpPr/>
          <p:nvPr/>
        </p:nvSpPr>
        <p:spPr>
          <a:xfrm>
            <a:off x="2434270" y="2352245"/>
            <a:ext cx="780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Source Sans Pro"/>
                <a:ea typeface="Source Sans Pro"/>
                <a:cs typeface="Source Sans Pro"/>
                <a:sym typeface="Source Sans Pro"/>
              </a:rPr>
              <a:t>Apple I </a:t>
            </a:r>
            <a:endParaRPr sz="1400" b="1" i="0" u="none" strike="noStrike" cap="none">
              <a:solidFill>
                <a:srgbClr val="000000"/>
              </a:solidFill>
              <a:latin typeface="Source Sans Pro"/>
              <a:ea typeface="Source Sans Pro"/>
              <a:cs typeface="Source Sans Pro"/>
              <a:sym typeface="Source Sans Pro"/>
            </a:endParaRPr>
          </a:p>
        </p:txBody>
      </p:sp>
      <p:pic>
        <p:nvPicPr>
          <p:cNvPr id="1646" name="Google Shape;1646;p197" descr="Image result for Apple VisiCalc"/>
          <p:cNvPicPr preferRelativeResize="0"/>
          <p:nvPr/>
        </p:nvPicPr>
        <p:blipFill rotWithShape="1">
          <a:blip r:embed="rId4">
            <a:alphaModFix/>
          </a:blip>
          <a:srcRect/>
          <a:stretch/>
        </p:blipFill>
        <p:spPr>
          <a:xfrm>
            <a:off x="5469462" y="1867920"/>
            <a:ext cx="890778" cy="1154910"/>
          </a:xfrm>
          <a:prstGeom prst="rect">
            <a:avLst/>
          </a:prstGeom>
          <a:noFill/>
          <a:ln>
            <a:noFill/>
          </a:ln>
        </p:spPr>
      </p:pic>
      <p:sp>
        <p:nvSpPr>
          <p:cNvPr id="1647" name="Google Shape;1647;p197"/>
          <p:cNvSpPr/>
          <p:nvPr/>
        </p:nvSpPr>
        <p:spPr>
          <a:xfrm>
            <a:off x="6434647" y="2677483"/>
            <a:ext cx="853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a:solidFill>
                  <a:schemeClr val="dk1"/>
                </a:solidFill>
                <a:latin typeface="Source Sans Pro"/>
                <a:ea typeface="Source Sans Pro"/>
                <a:cs typeface="Source Sans Pro"/>
                <a:sym typeface="Source Sans Pro"/>
              </a:rPr>
              <a:t>VisiCalc</a:t>
            </a:r>
            <a:endParaRPr sz="1400" b="1" i="0" u="none" strike="noStrike" cap="none">
              <a:solidFill>
                <a:srgbClr val="000000"/>
              </a:solidFill>
              <a:latin typeface="Source Sans Pro"/>
              <a:ea typeface="Source Sans Pro"/>
              <a:cs typeface="Source Sans Pro"/>
              <a:sym typeface="Source Sans Pro"/>
            </a:endParaRPr>
          </a:p>
        </p:txBody>
      </p:sp>
      <p:sp>
        <p:nvSpPr>
          <p:cNvPr id="1648" name="Google Shape;1648;p197"/>
          <p:cNvSpPr txBox="1"/>
          <p:nvPr/>
        </p:nvSpPr>
        <p:spPr>
          <a:xfrm>
            <a:off x="4297224" y="3020300"/>
            <a:ext cx="2129400" cy="14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dirty="0">
                <a:solidFill>
                  <a:srgbClr val="666666"/>
                </a:solidFill>
                <a:latin typeface="Source Sans Pro"/>
                <a:ea typeface="Source Sans Pro"/>
                <a:cs typeface="Source Sans Pro"/>
                <a:sym typeface="Source Sans Pro"/>
              </a:rPr>
              <a:t>1985</a:t>
            </a:r>
            <a:endParaRPr dirty="0">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dirty="0">
                <a:solidFill>
                  <a:schemeClr val="dk1"/>
                </a:solidFill>
                <a:latin typeface="Source Sans Pro"/>
                <a:ea typeface="Source Sans Pro"/>
                <a:cs typeface="Source Sans Pro"/>
                <a:sym typeface="Source Sans Pro"/>
              </a:rPr>
              <a:t>-Steve Jobs leaves Apple and starts NeXT</a:t>
            </a:r>
            <a:br>
              <a:rPr lang="en" sz="1600" i="0" u="none" strike="noStrike" cap="none" dirty="0">
                <a:solidFill>
                  <a:schemeClr val="dk1"/>
                </a:solidFill>
                <a:latin typeface="Source Sans Pro"/>
                <a:ea typeface="Source Sans Pro"/>
                <a:cs typeface="Source Sans Pro"/>
                <a:sym typeface="Source Sans Pro"/>
              </a:rPr>
            </a:br>
            <a:endParaRPr sz="1600" i="0" u="none" strike="noStrike" cap="none" dirty="0">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dirty="0">
              <a:solidFill>
                <a:srgbClr val="666666"/>
              </a:solidFill>
              <a:latin typeface="Source Sans Pro"/>
              <a:ea typeface="Source Sans Pro"/>
              <a:cs typeface="Source Sans Pro"/>
              <a:sym typeface="Source Sans Pro"/>
            </a:endParaRPr>
          </a:p>
        </p:txBody>
      </p:sp>
      <p:sp>
        <p:nvSpPr>
          <p:cNvPr id="1649" name="Google Shape;1649;p197"/>
          <p:cNvSpPr txBox="1"/>
          <p:nvPr/>
        </p:nvSpPr>
        <p:spPr>
          <a:xfrm>
            <a:off x="4284832" y="3934706"/>
            <a:ext cx="1831500" cy="14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1987</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rgbClr val="938953"/>
                </a:solidFill>
                <a:latin typeface="Source Sans Pro"/>
                <a:ea typeface="Source Sans Pro"/>
                <a:cs typeface="Source Sans Pro"/>
                <a:sym typeface="Source Sans Pro"/>
              </a:rPr>
              <a:t>-Apple registered the Apple.com domain name</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a:solidFill>
                <a:srgbClr val="666666"/>
              </a:solidFill>
              <a:latin typeface="Source Sans Pro"/>
              <a:ea typeface="Source Sans Pro"/>
              <a:cs typeface="Source Sans Pro"/>
              <a:sym typeface="Source Sans Pro"/>
            </a:endParaRPr>
          </a:p>
        </p:txBody>
      </p:sp>
      <p:sp>
        <p:nvSpPr>
          <p:cNvPr id="1650" name="Google Shape;1650;p197"/>
          <p:cNvSpPr txBox="1"/>
          <p:nvPr/>
        </p:nvSpPr>
        <p:spPr>
          <a:xfrm>
            <a:off x="6522735" y="2956855"/>
            <a:ext cx="1831500" cy="14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dirty="0">
                <a:solidFill>
                  <a:srgbClr val="666666"/>
                </a:solidFill>
                <a:latin typeface="Source Sans Pro"/>
                <a:ea typeface="Source Sans Pro"/>
                <a:cs typeface="Source Sans Pro"/>
                <a:sym typeface="Source Sans Pro"/>
              </a:rPr>
              <a:t>1993</a:t>
            </a:r>
            <a:endParaRPr dirty="0">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dirty="0">
                <a:solidFill>
                  <a:srgbClr val="938953"/>
                </a:solidFill>
                <a:latin typeface="Source Sans Pro"/>
                <a:ea typeface="Source Sans Pro"/>
                <a:cs typeface="Source Sans Pro"/>
                <a:sym typeface="Source Sans Pro"/>
              </a:rPr>
              <a:t>-The Newton released (early PDA model)</a:t>
            </a:r>
            <a:br>
              <a:rPr lang="en" sz="1600" b="1" i="0" u="none" strike="noStrike" cap="none" dirty="0">
                <a:solidFill>
                  <a:schemeClr val="dk1"/>
                </a:solidFill>
                <a:latin typeface="Source Sans Pro"/>
                <a:ea typeface="Source Sans Pro"/>
                <a:cs typeface="Source Sans Pro"/>
                <a:sym typeface="Source Sans Pro"/>
              </a:rPr>
            </a:br>
            <a:endParaRPr sz="1600" i="0" u="none" strike="noStrike" cap="none" dirty="0">
              <a:solidFill>
                <a:schemeClr val="dk1"/>
              </a:solidFill>
              <a:latin typeface="Source Sans Pro"/>
              <a:ea typeface="Source Sans Pro"/>
              <a:cs typeface="Source Sans Pro"/>
              <a:sym typeface="Source Sans Pro"/>
            </a:endParaRPr>
          </a:p>
        </p:txBody>
      </p:sp>
      <p:pic>
        <p:nvPicPr>
          <p:cNvPr id="1651" name="Google Shape;1651;p197" descr="Image result for Apple Newton"/>
          <p:cNvPicPr preferRelativeResize="0"/>
          <p:nvPr/>
        </p:nvPicPr>
        <p:blipFill rotWithShape="1">
          <a:blip r:embed="rId5">
            <a:alphaModFix/>
          </a:blip>
          <a:srcRect/>
          <a:stretch/>
        </p:blipFill>
        <p:spPr>
          <a:xfrm>
            <a:off x="6645722" y="4303627"/>
            <a:ext cx="1165119" cy="874851"/>
          </a:xfrm>
          <a:prstGeom prst="rect">
            <a:avLst/>
          </a:prstGeom>
          <a:noFill/>
          <a:ln>
            <a:noFill/>
          </a:ln>
        </p:spPr>
      </p:pic>
      <p:sp>
        <p:nvSpPr>
          <p:cNvPr id="1652" name="Google Shape;1652;p197"/>
          <p:cNvSpPr/>
          <p:nvPr/>
        </p:nvSpPr>
        <p:spPr>
          <a:xfrm>
            <a:off x="7866426" y="4589350"/>
            <a:ext cx="987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dirty="0">
                <a:solidFill>
                  <a:schemeClr val="dk1"/>
                </a:solidFill>
                <a:latin typeface="Source Sans Pro"/>
                <a:ea typeface="Source Sans Pro"/>
                <a:cs typeface="Source Sans Pro"/>
                <a:sym typeface="Source Sans Pro"/>
              </a:rPr>
              <a:t>Newton</a:t>
            </a:r>
            <a:endParaRPr sz="1400" b="1" i="0" u="none" strike="noStrike" cap="none" dirty="0">
              <a:solidFill>
                <a:srgbClr val="000000"/>
              </a:solidFill>
              <a:latin typeface="Source Sans Pro"/>
              <a:ea typeface="Source Sans Pro"/>
              <a:cs typeface="Source Sans Pro"/>
              <a:sym typeface="Source Sans Pro"/>
            </a:endParaRPr>
          </a:p>
        </p:txBody>
      </p:sp>
      <p:grpSp>
        <p:nvGrpSpPr>
          <p:cNvPr id="1653" name="Google Shape;1653;p197"/>
          <p:cNvGrpSpPr/>
          <p:nvPr/>
        </p:nvGrpSpPr>
        <p:grpSpPr>
          <a:xfrm>
            <a:off x="0" y="0"/>
            <a:ext cx="9144000" cy="773925"/>
            <a:chOff x="0" y="0"/>
            <a:chExt cx="9144000" cy="773925"/>
          </a:xfrm>
        </p:grpSpPr>
        <p:pic>
          <p:nvPicPr>
            <p:cNvPr id="1654" name="Google Shape;1654;p197"/>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655" name="Google Shape;1655;p197"/>
            <p:cNvGrpSpPr/>
            <p:nvPr/>
          </p:nvGrpSpPr>
          <p:grpSpPr>
            <a:xfrm>
              <a:off x="76200" y="0"/>
              <a:ext cx="9067800" cy="773925"/>
              <a:chOff x="76200" y="0"/>
              <a:chExt cx="9067800" cy="773925"/>
            </a:xfrm>
          </p:grpSpPr>
          <p:pic>
            <p:nvPicPr>
              <p:cNvPr id="1656" name="Google Shape;1656;p197"/>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657" name="Google Shape;1657;p19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Company History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658" name="Google Shape;1658;p197"/>
          <p:cNvPicPr preferRelativeResize="0"/>
          <p:nvPr/>
        </p:nvPicPr>
        <p:blipFill rotWithShape="1">
          <a:blip r:embed="rId7">
            <a:alphaModFix/>
          </a:blip>
          <a:srcRect/>
          <a:stretch/>
        </p:blipFill>
        <p:spPr>
          <a:xfrm>
            <a:off x="8407311" y="49179"/>
            <a:ext cx="548700" cy="675567"/>
          </a:xfrm>
          <a:prstGeom prst="rect">
            <a:avLst/>
          </a:prstGeom>
          <a:noFill/>
          <a:ln>
            <a:noFill/>
          </a:ln>
        </p:spPr>
      </p:pic>
      <p:cxnSp>
        <p:nvCxnSpPr>
          <p:cNvPr id="1659" name="Google Shape;1659;p197"/>
          <p:cNvCxnSpPr/>
          <p:nvPr/>
        </p:nvCxnSpPr>
        <p:spPr>
          <a:xfrm rot="10800000">
            <a:off x="71150" y="95557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0" name="Google Shape;1660;p197"/>
          <p:cNvCxnSpPr/>
          <p:nvPr/>
        </p:nvCxnSpPr>
        <p:spPr>
          <a:xfrm rot="10800000">
            <a:off x="3557688" y="95557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1" name="Google Shape;1661;p197"/>
          <p:cNvCxnSpPr/>
          <p:nvPr/>
        </p:nvCxnSpPr>
        <p:spPr>
          <a:xfrm rot="10800000">
            <a:off x="5316163" y="9836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2" name="Google Shape;1662;p197"/>
          <p:cNvCxnSpPr/>
          <p:nvPr/>
        </p:nvCxnSpPr>
        <p:spPr>
          <a:xfrm rot="10800000">
            <a:off x="7228288" y="9836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3" name="Google Shape;1663;p197"/>
          <p:cNvCxnSpPr/>
          <p:nvPr/>
        </p:nvCxnSpPr>
        <p:spPr>
          <a:xfrm rot="10800000">
            <a:off x="299675" y="30203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4" name="Google Shape;1664;p197"/>
          <p:cNvCxnSpPr/>
          <p:nvPr/>
        </p:nvCxnSpPr>
        <p:spPr>
          <a:xfrm rot="10800000">
            <a:off x="2443175" y="30257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5" name="Google Shape;1665;p197"/>
          <p:cNvCxnSpPr/>
          <p:nvPr/>
        </p:nvCxnSpPr>
        <p:spPr>
          <a:xfrm rot="10800000">
            <a:off x="4275113" y="30257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66" name="Google Shape;1666;p197"/>
          <p:cNvCxnSpPr/>
          <p:nvPr/>
        </p:nvCxnSpPr>
        <p:spPr>
          <a:xfrm rot="10800000">
            <a:off x="6434638" y="3079600"/>
            <a:ext cx="0" cy="2073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0"/>
        <p:cNvGrpSpPr/>
        <p:nvPr/>
      </p:nvGrpSpPr>
      <p:grpSpPr>
        <a:xfrm>
          <a:off x="0" y="0"/>
          <a:ext cx="0" cy="0"/>
          <a:chOff x="0" y="0"/>
          <a:chExt cx="0" cy="0"/>
        </a:xfrm>
      </p:grpSpPr>
      <p:sp>
        <p:nvSpPr>
          <p:cNvPr id="1671" name="Google Shape;1671;p198"/>
          <p:cNvSpPr txBox="1">
            <a:spLocks noGrp="1"/>
          </p:cNvSpPr>
          <p:nvPr>
            <p:ph type="sldNum" idx="12"/>
          </p:nvPr>
        </p:nvSpPr>
        <p:spPr>
          <a:xfrm>
            <a:off x="8041693" y="52070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101</a:t>
            </a:fld>
            <a:endParaRPr/>
          </a:p>
        </p:txBody>
      </p:sp>
      <p:sp>
        <p:nvSpPr>
          <p:cNvPr id="1672" name="Google Shape;1672;p198"/>
          <p:cNvSpPr txBox="1">
            <a:spLocks noGrp="1"/>
          </p:cNvSpPr>
          <p:nvPr>
            <p:ph type="body" idx="1"/>
          </p:nvPr>
        </p:nvSpPr>
        <p:spPr>
          <a:xfrm>
            <a:off x="387775" y="685800"/>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solidFill>
                  <a:schemeClr val="dk1"/>
                </a:solidFill>
                <a:latin typeface="Source Sans Pro"/>
                <a:ea typeface="Source Sans Pro"/>
                <a:cs typeface="Source Sans Pro"/>
                <a:sym typeface="Source Sans Pro"/>
              </a:rPr>
              <a:t>1994</a:t>
            </a:r>
            <a:endParaRPr sz="1600" b="1" u="sng">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SzPts val="1200"/>
              <a:buNone/>
            </a:pPr>
            <a:r>
              <a:rPr lang="en" sz="1600">
                <a:solidFill>
                  <a:schemeClr val="dk1"/>
                </a:solidFill>
                <a:latin typeface="Source Sans Pro"/>
                <a:ea typeface="Source Sans Pro"/>
                <a:cs typeface="Source Sans Pro"/>
                <a:sym typeface="Source Sans Pro"/>
              </a:rPr>
              <a:t>-Apple releases its first Power Macintosh, PC -based desktop computers</a:t>
            </a:r>
            <a:endParaRPr sz="1600">
              <a:solidFill>
                <a:schemeClr val="dk1"/>
              </a:solidFill>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solidFill>
                <a:schemeClr val="dk1"/>
              </a:solidFill>
              <a:latin typeface="Source Sans Pro"/>
              <a:ea typeface="Source Sans Pro"/>
              <a:cs typeface="Source Sans Pro"/>
              <a:sym typeface="Source Sans Pro"/>
            </a:endParaRPr>
          </a:p>
        </p:txBody>
      </p:sp>
      <p:sp>
        <p:nvSpPr>
          <p:cNvPr id="1673" name="Google Shape;1673;p198"/>
          <p:cNvSpPr txBox="1">
            <a:spLocks noGrp="1"/>
          </p:cNvSpPr>
          <p:nvPr>
            <p:ph type="body" idx="2"/>
          </p:nvPr>
        </p:nvSpPr>
        <p:spPr>
          <a:xfrm>
            <a:off x="2115974" y="685800"/>
            <a:ext cx="27609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1997</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chemeClr val="dk1"/>
                </a:solidFill>
                <a:latin typeface="Source Sans Pro"/>
                <a:ea typeface="Source Sans Pro"/>
                <a:cs typeface="Source Sans Pro"/>
                <a:sym typeface="Source Sans Pro"/>
              </a:rPr>
              <a:t>-Apple acquires NeXT and its OS, NeXTSTEP</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-Steve Jobs returns as advisor; interim CEO</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-Intro of Apple Store</a:t>
            </a:r>
            <a:br>
              <a:rPr lang="en" sz="1600">
                <a:solidFill>
                  <a:schemeClr val="dk1"/>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-Company faces financial trouble, as share price hits 12-year low</a:t>
            </a:r>
            <a:br>
              <a:rPr lang="en" sz="1600">
                <a:solidFill>
                  <a:schemeClr val="dk1"/>
                </a:solidFill>
                <a:latin typeface="Source Sans Pro"/>
                <a:ea typeface="Source Sans Pro"/>
                <a:cs typeface="Source Sans Pro"/>
                <a:sym typeface="Source Sans Pro"/>
              </a:rPr>
            </a:br>
            <a:endParaRPr sz="1600">
              <a:latin typeface="Source Sans Pro"/>
              <a:ea typeface="Source Sans Pro"/>
              <a:cs typeface="Source Sans Pro"/>
              <a:sym typeface="Source Sans Pro"/>
            </a:endParaRPr>
          </a:p>
        </p:txBody>
      </p:sp>
      <p:sp>
        <p:nvSpPr>
          <p:cNvPr id="1674" name="Google Shape;1674;p198"/>
          <p:cNvSpPr txBox="1">
            <a:spLocks noGrp="1"/>
          </p:cNvSpPr>
          <p:nvPr>
            <p:ph type="body" idx="3"/>
          </p:nvPr>
        </p:nvSpPr>
        <p:spPr>
          <a:xfrm>
            <a:off x="4989012" y="762000"/>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1998</a:t>
            </a:r>
            <a:endParaRPr sz="1600" b="1" u="sng">
              <a:latin typeface="Source Sans Pro"/>
              <a:ea typeface="Source Sans Pro"/>
              <a:cs typeface="Source Sans Pro"/>
              <a:sym typeface="Source Sans Pro"/>
            </a:endParaRPr>
          </a:p>
          <a:p>
            <a:pPr marL="0" marR="0" lvl="0" indent="0" algn="l" rtl="0">
              <a:lnSpc>
                <a:spcPct val="90000"/>
              </a:lnSpc>
              <a:spcBef>
                <a:spcPts val="1000"/>
              </a:spcBef>
              <a:spcAft>
                <a:spcPts val="0"/>
              </a:spcAft>
              <a:buSzPts val="1200"/>
              <a:buNone/>
            </a:pPr>
            <a:r>
              <a:rPr lang="en" sz="1600">
                <a:solidFill>
                  <a:schemeClr val="dk1"/>
                </a:solidFill>
                <a:latin typeface="Source Sans Pro"/>
                <a:ea typeface="Source Sans Pro"/>
                <a:cs typeface="Source Sans Pro"/>
                <a:sym typeface="Source Sans Pro"/>
              </a:rPr>
              <a:t>-iMac launched </a:t>
            </a:r>
            <a:endParaRPr sz="1600">
              <a:solidFill>
                <a:schemeClr val="dk1"/>
              </a:solidFill>
              <a:latin typeface="Source Sans Pro"/>
              <a:ea typeface="Source Sans Pro"/>
              <a:cs typeface="Source Sans Pro"/>
              <a:sym typeface="Source Sans Pro"/>
            </a:endParaRPr>
          </a:p>
          <a:p>
            <a:pPr marL="0" marR="0" lvl="0" indent="0" algn="l" rtl="0">
              <a:lnSpc>
                <a:spcPct val="90000"/>
              </a:lnSpc>
              <a:spcBef>
                <a:spcPts val="1000"/>
              </a:spcBef>
              <a:spcAft>
                <a:spcPts val="0"/>
              </a:spcAft>
              <a:buSzPts val="1200"/>
              <a:buNone/>
            </a:pP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Clr>
                <a:schemeClr val="dk1"/>
              </a:buClr>
              <a:buSzPts val="1100"/>
              <a:buFont typeface="Arial"/>
              <a:buNone/>
            </a:pPr>
            <a:r>
              <a:rPr lang="en" sz="1600" b="1" u="sng">
                <a:solidFill>
                  <a:schemeClr val="dk2"/>
                </a:solidFill>
                <a:latin typeface="Source Sans Pro"/>
                <a:ea typeface="Source Sans Pro"/>
                <a:cs typeface="Source Sans Pro"/>
                <a:sym typeface="Source Sans Pro"/>
              </a:rPr>
              <a:t>1999</a:t>
            </a:r>
            <a:endParaRPr sz="1600" b="1" u="sng">
              <a:solidFill>
                <a:schemeClr val="dk2"/>
              </a:solidFill>
              <a:latin typeface="Source Sans Pro"/>
              <a:ea typeface="Source Sans Pro"/>
              <a:cs typeface="Source Sans Pro"/>
              <a:sym typeface="Source Sans Pro"/>
            </a:endParaRPr>
          </a:p>
          <a:p>
            <a:pPr marL="0" lvl="0" indent="0" algn="l" rtl="0">
              <a:lnSpc>
                <a:spcPct val="90000"/>
              </a:lnSpc>
              <a:spcBef>
                <a:spcPts val="1000"/>
              </a:spcBef>
              <a:spcAft>
                <a:spcPts val="0"/>
              </a:spcAft>
              <a:buClr>
                <a:schemeClr val="dk1"/>
              </a:buClr>
              <a:buSzPts val="1100"/>
              <a:buFont typeface="Arial"/>
              <a:buNone/>
            </a:pPr>
            <a:r>
              <a:rPr lang="en" sz="1600">
                <a:solidFill>
                  <a:schemeClr val="dk1"/>
                </a:solidFill>
                <a:latin typeface="Source Sans Pro"/>
                <a:ea typeface="Source Sans Pro"/>
                <a:cs typeface="Source Sans Pro"/>
                <a:sym typeface="Source Sans Pro"/>
              </a:rPr>
              <a:t>-</a:t>
            </a:r>
            <a:r>
              <a:rPr lang="en" sz="1600">
                <a:solidFill>
                  <a:srgbClr val="938953"/>
                </a:solidFill>
                <a:latin typeface="Source Sans Pro"/>
                <a:ea typeface="Source Sans Pro"/>
                <a:cs typeface="Source Sans Pro"/>
                <a:sym typeface="Source Sans Pro"/>
              </a:rPr>
              <a:t>iBook release </a:t>
            </a:r>
            <a:endParaRPr sz="1600">
              <a:solidFill>
                <a:srgbClr val="938953"/>
              </a:solidFill>
              <a:latin typeface="Source Sans Pro"/>
              <a:ea typeface="Source Sans Pro"/>
              <a:cs typeface="Source Sans Pro"/>
              <a:sym typeface="Source Sans Pro"/>
            </a:endParaRPr>
          </a:p>
        </p:txBody>
      </p:sp>
      <p:cxnSp>
        <p:nvCxnSpPr>
          <p:cNvPr id="1675" name="Google Shape;1675;p198"/>
          <p:cNvCxnSpPr/>
          <p:nvPr/>
        </p:nvCxnSpPr>
        <p:spPr>
          <a:xfrm>
            <a:off x="264300" y="3019000"/>
            <a:ext cx="8543400" cy="12600"/>
          </a:xfrm>
          <a:prstGeom prst="straightConnector1">
            <a:avLst/>
          </a:prstGeom>
          <a:noFill/>
          <a:ln w="9525" cap="flat" cmpd="sng">
            <a:solidFill>
              <a:schemeClr val="dk2"/>
            </a:solidFill>
            <a:prstDash val="solid"/>
            <a:round/>
            <a:headEnd type="none" w="sm" len="sm"/>
            <a:tailEnd type="none" w="sm" len="sm"/>
          </a:ln>
        </p:spPr>
      </p:cxnSp>
      <p:sp>
        <p:nvSpPr>
          <p:cNvPr id="1676" name="Google Shape;1676;p198"/>
          <p:cNvSpPr txBox="1"/>
          <p:nvPr/>
        </p:nvSpPr>
        <p:spPr>
          <a:xfrm>
            <a:off x="6604998" y="762000"/>
            <a:ext cx="1831500" cy="261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2001</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rgbClr val="938953"/>
                </a:solidFill>
                <a:latin typeface="Source Sans Pro"/>
                <a:ea typeface="Source Sans Pro"/>
                <a:cs typeface="Source Sans Pro"/>
                <a:sym typeface="Source Sans Pro"/>
              </a:rPr>
              <a:t>-Mac OS X</a:t>
            </a:r>
            <a:br>
              <a:rPr lang="en" sz="1600" i="0" u="none" strike="noStrike" cap="none">
                <a:solidFill>
                  <a:srgbClr val="938953"/>
                </a:solidFill>
                <a:latin typeface="Source Sans Pro"/>
                <a:ea typeface="Source Sans Pro"/>
                <a:cs typeface="Source Sans Pro"/>
                <a:sym typeface="Source Sans Pro"/>
              </a:rPr>
            </a:br>
            <a:r>
              <a:rPr lang="en" sz="1600" i="0" u="none" strike="noStrike" cap="none">
                <a:solidFill>
                  <a:srgbClr val="938953"/>
                </a:solidFill>
                <a:latin typeface="Source Sans Pro"/>
                <a:ea typeface="Source Sans Pro"/>
                <a:cs typeface="Source Sans Pro"/>
                <a:sym typeface="Source Sans Pro"/>
              </a:rPr>
              <a:t>-Opening of Apple Retail Stores</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chemeClr val="dk1"/>
                </a:solidFill>
                <a:latin typeface="Source Sans Pro"/>
                <a:ea typeface="Source Sans Pro"/>
                <a:cs typeface="Source Sans Pro"/>
                <a:sym typeface="Source Sans Pro"/>
              </a:rPr>
              <a:t>-First iPod</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a:solidFill>
                <a:srgbClr val="666666"/>
              </a:solidFill>
              <a:latin typeface="Source Sans Pro"/>
              <a:ea typeface="Source Sans Pro"/>
              <a:cs typeface="Source Sans Pro"/>
              <a:sym typeface="Source Sans Pro"/>
            </a:endParaRPr>
          </a:p>
        </p:txBody>
      </p:sp>
      <p:sp>
        <p:nvSpPr>
          <p:cNvPr id="1677" name="Google Shape;1677;p198"/>
          <p:cNvSpPr txBox="1"/>
          <p:nvPr/>
        </p:nvSpPr>
        <p:spPr>
          <a:xfrm>
            <a:off x="588936" y="2925700"/>
            <a:ext cx="1831500" cy="261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2002</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iMac G4</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chemeClr val="dk2"/>
                </a:solidFill>
                <a:latin typeface="Source Sans Pro"/>
                <a:ea typeface="Source Sans Pro"/>
                <a:cs typeface="Source Sans Pro"/>
                <a:sym typeface="Source Sans Pro"/>
              </a:rPr>
              <a:t>2003</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-iTunes Music Store launch</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a:solidFill>
                <a:srgbClr val="666666"/>
              </a:solidFill>
              <a:latin typeface="Source Sans Pro"/>
              <a:ea typeface="Source Sans Pro"/>
              <a:cs typeface="Source Sans Pro"/>
              <a:sym typeface="Source Sans Pro"/>
            </a:endParaRPr>
          </a:p>
        </p:txBody>
      </p:sp>
      <p:sp>
        <p:nvSpPr>
          <p:cNvPr id="1678" name="Google Shape;1678;p198"/>
          <p:cNvSpPr txBox="1"/>
          <p:nvPr/>
        </p:nvSpPr>
        <p:spPr>
          <a:xfrm>
            <a:off x="2514300" y="2925700"/>
            <a:ext cx="2057700" cy="261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2004</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Release of iMac G5 and iPod Mini</a:t>
            </a:r>
            <a:br>
              <a:rPr lang="en" sz="1600" i="0" u="none" strike="noStrike" cap="none">
                <a:solidFill>
                  <a:srgbClr val="938953"/>
                </a:solidFill>
                <a:latin typeface="Source Sans Pro"/>
                <a:ea typeface="Source Sans Pro"/>
                <a:cs typeface="Source Sans Pro"/>
                <a:sym typeface="Source Sans Pro"/>
              </a:rPr>
            </a:br>
            <a:br>
              <a:rPr lang="en" sz="1600" b="1" i="0" u="none" strike="noStrike" cap="none">
                <a:solidFill>
                  <a:schemeClr val="dk1"/>
                </a:solidFill>
                <a:latin typeface="Source Sans Pro"/>
                <a:ea typeface="Source Sans Pro"/>
                <a:cs typeface="Source Sans Pro"/>
                <a:sym typeface="Source Sans Pro"/>
              </a:rPr>
            </a:br>
            <a:r>
              <a:rPr lang="en" sz="1600" b="1" i="0" u="sng" strike="noStrike" cap="none">
                <a:solidFill>
                  <a:schemeClr val="dk2"/>
                </a:solidFill>
                <a:latin typeface="Source Sans Pro"/>
                <a:ea typeface="Source Sans Pro"/>
                <a:cs typeface="Source Sans Pro"/>
                <a:sym typeface="Source Sans Pro"/>
              </a:rPr>
              <a:t>2005</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 </a:t>
            </a:r>
            <a:r>
              <a:rPr lang="en" sz="1600" i="0" u="none" strike="noStrike" cap="none">
                <a:solidFill>
                  <a:srgbClr val="938953"/>
                </a:solidFill>
                <a:latin typeface="Source Sans Pro"/>
                <a:ea typeface="Source Sans Pro"/>
                <a:cs typeface="Source Sans Pro"/>
                <a:sym typeface="Source Sans Pro"/>
              </a:rPr>
              <a:t>Release of iPod Shuffle and iPod Nano</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rgbClr val="666666"/>
              </a:solidFill>
              <a:latin typeface="Source Sans Pro"/>
              <a:ea typeface="Source Sans Pro"/>
              <a:cs typeface="Source Sans Pro"/>
              <a:sym typeface="Source Sans Pro"/>
            </a:endParaRPr>
          </a:p>
        </p:txBody>
      </p:sp>
      <p:sp>
        <p:nvSpPr>
          <p:cNvPr id="1679" name="Google Shape;1679;p198"/>
          <p:cNvSpPr txBox="1"/>
          <p:nvPr/>
        </p:nvSpPr>
        <p:spPr>
          <a:xfrm>
            <a:off x="4665864" y="2977129"/>
            <a:ext cx="1831500" cy="21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2006</a:t>
            </a:r>
            <a:endParaRPr>
              <a:latin typeface="Source Sans Pro"/>
              <a:ea typeface="Source Sans Pro"/>
              <a:cs typeface="Source Sans Pro"/>
              <a:sym typeface="Source Sans Pro"/>
            </a:endParaRPr>
          </a:p>
          <a:p>
            <a:pPr marL="0" marR="0" lvl="0" indent="0" algn="l" rtl="0">
              <a:lnSpc>
                <a:spcPct val="115000"/>
              </a:lnSpc>
              <a:spcBef>
                <a:spcPts val="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-MacBook Pro</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br>
              <a:rPr lang="en" sz="1600" i="0" u="none" strike="noStrike" cap="none">
                <a:solidFill>
                  <a:schemeClr val="dk1"/>
                </a:solidFill>
                <a:latin typeface="Source Sans Pro"/>
                <a:ea typeface="Source Sans Pro"/>
                <a:cs typeface="Source Sans Pro"/>
                <a:sym typeface="Source Sans Pro"/>
              </a:rPr>
            </a:br>
            <a:r>
              <a:rPr lang="en" sz="1600" b="1" i="0" u="sng" strike="noStrike" cap="none">
                <a:solidFill>
                  <a:schemeClr val="dk2"/>
                </a:solidFill>
                <a:latin typeface="Source Sans Pro"/>
                <a:ea typeface="Source Sans Pro"/>
                <a:cs typeface="Source Sans Pro"/>
                <a:sym typeface="Source Sans Pro"/>
              </a:rPr>
              <a:t>2007</a:t>
            </a:r>
            <a:endParaRPr>
              <a:latin typeface="Source Sans Pro"/>
              <a:ea typeface="Source Sans Pro"/>
              <a:cs typeface="Source Sans Pro"/>
              <a:sym typeface="Source Sans Pro"/>
            </a:endParaRPr>
          </a:p>
          <a:p>
            <a:pPr marL="0" marR="0" lvl="0" indent="0" algn="l" rtl="0">
              <a:lnSpc>
                <a:spcPct val="115000"/>
              </a:lnSpc>
              <a:spcBef>
                <a:spcPts val="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-iPhone 3G</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rgbClr val="938953"/>
                </a:solidFill>
                <a:latin typeface="Source Sans Pro"/>
                <a:ea typeface="Source Sans Pro"/>
                <a:cs typeface="Source Sans Pro"/>
                <a:sym typeface="Source Sans Pro"/>
              </a:rPr>
              <a:t>-iPod Touch</a:t>
            </a:r>
            <a:br>
              <a:rPr lang="en" sz="1600" i="0" u="none" strike="noStrike" cap="none">
                <a:solidFill>
                  <a:srgbClr val="938953"/>
                </a:solidFill>
                <a:latin typeface="Source Sans Pro"/>
                <a:ea typeface="Source Sans Pro"/>
                <a:cs typeface="Source Sans Pro"/>
                <a:sym typeface="Source Sans Pro"/>
              </a:rPr>
            </a:br>
            <a:r>
              <a:rPr lang="en" sz="1600" i="0" u="none" strike="noStrike" cap="none">
                <a:solidFill>
                  <a:srgbClr val="938953"/>
                </a:solidFill>
                <a:latin typeface="Source Sans Pro"/>
                <a:ea typeface="Source Sans Pro"/>
                <a:cs typeface="Source Sans Pro"/>
                <a:sym typeface="Source Sans Pro"/>
              </a:rPr>
              <a:t>-Apple TV</a:t>
            </a:r>
            <a:br>
              <a:rPr lang="en" sz="1600" i="0" u="none" strike="noStrike" cap="none">
                <a:solidFill>
                  <a:schemeClr val="dk1"/>
                </a:solidFill>
                <a:latin typeface="Source Sans Pro"/>
                <a:ea typeface="Source Sans Pro"/>
                <a:cs typeface="Source Sans Pro"/>
                <a:sym typeface="Source Sans Pro"/>
              </a:rPr>
            </a:br>
            <a:br>
              <a:rPr lang="en" sz="1600" i="0" u="none" strike="noStrike" cap="none">
                <a:solidFill>
                  <a:schemeClr val="dk1"/>
                </a:solidFill>
                <a:latin typeface="Source Sans Pro"/>
                <a:ea typeface="Source Sans Pro"/>
                <a:cs typeface="Source Sans Pro"/>
                <a:sym typeface="Source Sans Pro"/>
              </a:rPr>
            </a:b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chemeClr val="dk1"/>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endParaRPr sz="1600" i="0" u="none" strike="noStrike" cap="none">
              <a:solidFill>
                <a:srgbClr val="666666"/>
              </a:solidFill>
              <a:latin typeface="Source Sans Pro"/>
              <a:ea typeface="Source Sans Pro"/>
              <a:cs typeface="Source Sans Pro"/>
              <a:sym typeface="Source Sans Pro"/>
            </a:endParaRPr>
          </a:p>
        </p:txBody>
      </p:sp>
      <p:sp>
        <p:nvSpPr>
          <p:cNvPr id="1680" name="Google Shape;1680;p198"/>
          <p:cNvSpPr txBox="1"/>
          <p:nvPr/>
        </p:nvSpPr>
        <p:spPr>
          <a:xfrm>
            <a:off x="6604998" y="2986273"/>
            <a:ext cx="2326500" cy="21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2008</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MacBook Air</a:t>
            </a:r>
            <a:endParaRPr>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-Launch App Store</a:t>
            </a:r>
            <a:endParaRPr>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chemeClr val="dk2"/>
                </a:solidFill>
                <a:latin typeface="Source Sans Pro"/>
                <a:ea typeface="Source Sans Pro"/>
                <a:cs typeface="Source Sans Pro"/>
                <a:sym typeface="Source Sans Pro"/>
              </a:rPr>
              <a:t>2010</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-iPad and iPhone 4</a:t>
            </a:r>
            <a:endParaRPr>
              <a:latin typeface="Source Sans Pro"/>
              <a:ea typeface="Source Sans Pro"/>
              <a:cs typeface="Source Sans Pro"/>
              <a:sym typeface="Source Sans Pro"/>
            </a:endParaRPr>
          </a:p>
        </p:txBody>
      </p:sp>
      <p:grpSp>
        <p:nvGrpSpPr>
          <p:cNvPr id="1681" name="Google Shape;1681;p198"/>
          <p:cNvGrpSpPr/>
          <p:nvPr/>
        </p:nvGrpSpPr>
        <p:grpSpPr>
          <a:xfrm>
            <a:off x="0" y="0"/>
            <a:ext cx="9144000" cy="773925"/>
            <a:chOff x="0" y="0"/>
            <a:chExt cx="9144000" cy="773925"/>
          </a:xfrm>
        </p:grpSpPr>
        <p:pic>
          <p:nvPicPr>
            <p:cNvPr id="1682" name="Google Shape;1682;p198"/>
            <p:cNvPicPr preferRelativeResize="0"/>
            <p:nvPr/>
          </p:nvPicPr>
          <p:blipFill>
            <a:blip r:embed="rId3">
              <a:alphaModFix/>
            </a:blip>
            <a:stretch>
              <a:fillRect/>
            </a:stretch>
          </p:blipFill>
          <p:spPr>
            <a:xfrm>
              <a:off x="0" y="0"/>
              <a:ext cx="4572000" cy="773925"/>
            </a:xfrm>
            <a:prstGeom prst="rect">
              <a:avLst/>
            </a:prstGeom>
            <a:noFill/>
            <a:ln>
              <a:noFill/>
            </a:ln>
          </p:spPr>
        </p:pic>
        <p:grpSp>
          <p:nvGrpSpPr>
            <p:cNvPr id="1683" name="Google Shape;1683;p198"/>
            <p:cNvGrpSpPr/>
            <p:nvPr/>
          </p:nvGrpSpPr>
          <p:grpSpPr>
            <a:xfrm>
              <a:off x="76200" y="0"/>
              <a:ext cx="9067800" cy="773925"/>
              <a:chOff x="76200" y="0"/>
              <a:chExt cx="9067800" cy="773925"/>
            </a:xfrm>
          </p:grpSpPr>
          <p:pic>
            <p:nvPicPr>
              <p:cNvPr id="1684" name="Google Shape;1684;p198"/>
              <p:cNvPicPr preferRelativeResize="0"/>
              <p:nvPr/>
            </p:nvPicPr>
            <p:blipFill>
              <a:blip r:embed="rId3">
                <a:alphaModFix/>
              </a:blip>
              <a:stretch>
                <a:fillRect/>
              </a:stretch>
            </p:blipFill>
            <p:spPr>
              <a:xfrm>
                <a:off x="4572000" y="0"/>
                <a:ext cx="4572000" cy="773925"/>
              </a:xfrm>
              <a:prstGeom prst="rect">
                <a:avLst/>
              </a:prstGeom>
              <a:noFill/>
              <a:ln>
                <a:noFill/>
              </a:ln>
            </p:spPr>
          </p:pic>
          <p:sp>
            <p:nvSpPr>
              <p:cNvPr id="1685" name="Google Shape;1685;p19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Company History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686" name="Google Shape;1686;p198"/>
          <p:cNvPicPr preferRelativeResize="0"/>
          <p:nvPr/>
        </p:nvPicPr>
        <p:blipFill rotWithShape="1">
          <a:blip r:embed="rId4">
            <a:alphaModFix/>
          </a:blip>
          <a:srcRect/>
          <a:stretch/>
        </p:blipFill>
        <p:spPr>
          <a:xfrm>
            <a:off x="8407311" y="49179"/>
            <a:ext cx="548700" cy="675567"/>
          </a:xfrm>
          <a:prstGeom prst="rect">
            <a:avLst/>
          </a:prstGeom>
          <a:noFill/>
          <a:ln>
            <a:noFill/>
          </a:ln>
        </p:spPr>
      </p:pic>
      <p:cxnSp>
        <p:nvCxnSpPr>
          <p:cNvPr id="1687" name="Google Shape;1687;p198"/>
          <p:cNvCxnSpPr/>
          <p:nvPr/>
        </p:nvCxnSpPr>
        <p:spPr>
          <a:xfrm rot="10800000">
            <a:off x="243975" y="9282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88" name="Google Shape;1688;p198"/>
          <p:cNvCxnSpPr/>
          <p:nvPr/>
        </p:nvCxnSpPr>
        <p:spPr>
          <a:xfrm rot="10800000">
            <a:off x="2053250" y="9580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89" name="Google Shape;1689;p198"/>
          <p:cNvCxnSpPr/>
          <p:nvPr/>
        </p:nvCxnSpPr>
        <p:spPr>
          <a:xfrm rot="10800000">
            <a:off x="4848550" y="9580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0" name="Google Shape;1690;p198"/>
          <p:cNvCxnSpPr/>
          <p:nvPr/>
        </p:nvCxnSpPr>
        <p:spPr>
          <a:xfrm rot="10800000">
            <a:off x="6429175" y="9580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1" name="Google Shape;1691;p198"/>
          <p:cNvCxnSpPr/>
          <p:nvPr/>
        </p:nvCxnSpPr>
        <p:spPr>
          <a:xfrm rot="10800000">
            <a:off x="477450" y="30190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2" name="Google Shape;1692;p198"/>
          <p:cNvCxnSpPr/>
          <p:nvPr/>
        </p:nvCxnSpPr>
        <p:spPr>
          <a:xfrm rot="10800000">
            <a:off x="2439225" y="303097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3" name="Google Shape;1693;p198"/>
          <p:cNvCxnSpPr/>
          <p:nvPr/>
        </p:nvCxnSpPr>
        <p:spPr>
          <a:xfrm rot="10800000">
            <a:off x="4543325" y="303097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694" name="Google Shape;1694;p198"/>
          <p:cNvCxnSpPr/>
          <p:nvPr/>
        </p:nvCxnSpPr>
        <p:spPr>
          <a:xfrm rot="10800000">
            <a:off x="6605000" y="3019000"/>
            <a:ext cx="0" cy="2073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8"/>
        <p:cNvGrpSpPr/>
        <p:nvPr/>
      </p:nvGrpSpPr>
      <p:grpSpPr>
        <a:xfrm>
          <a:off x="0" y="0"/>
          <a:ext cx="0" cy="0"/>
          <a:chOff x="0" y="0"/>
          <a:chExt cx="0" cy="0"/>
        </a:xfrm>
      </p:grpSpPr>
      <p:sp>
        <p:nvSpPr>
          <p:cNvPr id="1699" name="Google Shape;1699;p199"/>
          <p:cNvSpPr txBox="1">
            <a:spLocks noGrp="1"/>
          </p:cNvSpPr>
          <p:nvPr>
            <p:ph type="body" idx="1"/>
          </p:nvPr>
        </p:nvSpPr>
        <p:spPr>
          <a:xfrm>
            <a:off x="3229025" y="732043"/>
            <a:ext cx="18315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2012</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chemeClr val="dk1"/>
                </a:solidFill>
                <a:latin typeface="Source Sans Pro"/>
                <a:ea typeface="Source Sans Pro"/>
                <a:cs typeface="Source Sans Pro"/>
                <a:sym typeface="Source Sans Pro"/>
              </a:rPr>
              <a:t>-</a:t>
            </a:r>
            <a:r>
              <a:rPr lang="en" sz="1600">
                <a:solidFill>
                  <a:srgbClr val="938953"/>
                </a:solidFill>
                <a:latin typeface="Source Sans Pro"/>
                <a:ea typeface="Source Sans Pro"/>
                <a:cs typeface="Source Sans Pro"/>
                <a:sym typeface="Source Sans Pro"/>
              </a:rPr>
              <a:t>iPhone 5 </a:t>
            </a:r>
            <a:r>
              <a:rPr lang="en" sz="1600">
                <a:solidFill>
                  <a:schemeClr val="dk1"/>
                </a:solidFill>
                <a:latin typeface="Source Sans Pro"/>
                <a:ea typeface="Source Sans Pro"/>
                <a:cs typeface="Source Sans Pro"/>
                <a:sym typeface="Source Sans Pro"/>
              </a:rPr>
              <a:t>and iPad Mini released</a:t>
            </a:r>
            <a:br>
              <a:rPr lang="en" sz="1600">
                <a:solidFill>
                  <a:schemeClr val="dk1"/>
                </a:solidFill>
                <a:latin typeface="Source Sans Pro"/>
                <a:ea typeface="Source Sans Pro"/>
                <a:cs typeface="Source Sans Pro"/>
                <a:sym typeface="Source Sans Pro"/>
              </a:rPr>
            </a:br>
            <a:r>
              <a:rPr lang="en" sz="1600">
                <a:solidFill>
                  <a:schemeClr val="dk1"/>
                </a:solidFill>
                <a:latin typeface="Source Sans Pro"/>
                <a:ea typeface="Source Sans Pro"/>
                <a:cs typeface="Source Sans Pro"/>
                <a:sym typeface="Source Sans Pro"/>
              </a:rPr>
              <a:t>-</a:t>
            </a:r>
            <a:r>
              <a:rPr lang="en" sz="1600">
                <a:solidFill>
                  <a:srgbClr val="938953"/>
                </a:solidFill>
                <a:latin typeface="Source Sans Pro"/>
                <a:ea typeface="Source Sans Pro"/>
                <a:cs typeface="Source Sans Pro"/>
                <a:sym typeface="Source Sans Pro"/>
              </a:rPr>
              <a:t>Apple Maps launched</a:t>
            </a:r>
            <a:br>
              <a:rPr lang="en" sz="1600">
                <a:solidFill>
                  <a:schemeClr val="dk1"/>
                </a:solidFill>
                <a:latin typeface="Source Sans Pro"/>
                <a:ea typeface="Source Sans Pro"/>
                <a:cs typeface="Source Sans Pro"/>
                <a:sym typeface="Source Sans Pro"/>
              </a:rPr>
            </a:b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700" name="Google Shape;1700;p199"/>
          <p:cNvSpPr txBox="1">
            <a:spLocks noGrp="1"/>
          </p:cNvSpPr>
          <p:nvPr>
            <p:ph type="body" idx="2"/>
          </p:nvPr>
        </p:nvSpPr>
        <p:spPr>
          <a:xfrm>
            <a:off x="5153378" y="732043"/>
            <a:ext cx="18315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2013</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-iPhone 5S/5C </a:t>
            </a: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r>
              <a:rPr lang="en" sz="1600" b="1" u="sng">
                <a:solidFill>
                  <a:schemeClr val="dk2"/>
                </a:solidFill>
                <a:latin typeface="Source Sans Pro"/>
                <a:ea typeface="Source Sans Pro"/>
                <a:cs typeface="Source Sans Pro"/>
                <a:sym typeface="Source Sans Pro"/>
              </a:rPr>
              <a:t>2014</a:t>
            </a:r>
            <a:endParaRPr sz="1600" b="1" u="sng">
              <a:solidFill>
                <a:schemeClr val="dk2"/>
              </a:solidFill>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-Apple Pay launched</a:t>
            </a:r>
            <a:endParaRPr sz="1600">
              <a:solidFill>
                <a:srgbClr val="938953"/>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701" name="Google Shape;1701;p199"/>
          <p:cNvSpPr txBox="1">
            <a:spLocks noGrp="1"/>
          </p:cNvSpPr>
          <p:nvPr>
            <p:ph type="body" idx="3"/>
          </p:nvPr>
        </p:nvSpPr>
        <p:spPr>
          <a:xfrm>
            <a:off x="6987037" y="732043"/>
            <a:ext cx="2057700" cy="261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2015</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-iPhone 6 and 6S Plus released</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-iPad Pro </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-Apple Watch</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-Apple Music</a:t>
            </a:r>
            <a:br>
              <a:rPr lang="en" sz="1600">
                <a:solidFill>
                  <a:schemeClr val="dk1"/>
                </a:solidFill>
                <a:latin typeface="Source Sans Pro"/>
                <a:ea typeface="Source Sans Pro"/>
                <a:cs typeface="Source Sans Pro"/>
                <a:sym typeface="Source Sans Pro"/>
              </a:rPr>
            </a:br>
            <a:endParaRPr sz="1600">
              <a:latin typeface="Source Sans Pro"/>
              <a:ea typeface="Source Sans Pro"/>
              <a:cs typeface="Source Sans Pro"/>
              <a:sym typeface="Source Sans Pro"/>
            </a:endParaRPr>
          </a:p>
        </p:txBody>
      </p:sp>
      <p:sp>
        <p:nvSpPr>
          <p:cNvPr id="1702" name="Google Shape;1702;p199"/>
          <p:cNvSpPr txBox="1">
            <a:spLocks noGrp="1"/>
          </p:cNvSpPr>
          <p:nvPr>
            <p:ph type="sldNum" idx="12"/>
          </p:nvPr>
        </p:nvSpPr>
        <p:spPr>
          <a:xfrm>
            <a:off x="8210381" y="5277416"/>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102</a:t>
            </a:fld>
            <a:endParaRPr/>
          </a:p>
        </p:txBody>
      </p:sp>
      <p:sp>
        <p:nvSpPr>
          <p:cNvPr id="1703" name="Google Shape;1703;p199"/>
          <p:cNvSpPr txBox="1">
            <a:spLocks noGrp="1"/>
          </p:cNvSpPr>
          <p:nvPr>
            <p:ph type="body" idx="1"/>
          </p:nvPr>
        </p:nvSpPr>
        <p:spPr>
          <a:xfrm>
            <a:off x="534079" y="2925625"/>
            <a:ext cx="1831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2016</a:t>
            </a:r>
            <a:endParaRPr sz="1600" b="1" u="sng">
              <a:latin typeface="Source Sans Pro"/>
              <a:ea typeface="Source Sans Pro"/>
              <a:cs typeface="Source Sans Pro"/>
              <a:sym typeface="Source Sans Pro"/>
            </a:endParaRPr>
          </a:p>
          <a:p>
            <a:pPr marL="0" lvl="0" indent="0" algn="l" rtl="0">
              <a:lnSpc>
                <a:spcPct val="115000"/>
              </a:lnSpc>
              <a:spcBef>
                <a:spcPts val="0"/>
              </a:spcBef>
              <a:spcAft>
                <a:spcPts val="0"/>
              </a:spcAft>
              <a:buSzPts val="1200"/>
              <a:buNone/>
            </a:pPr>
            <a:r>
              <a:rPr lang="en" sz="1600">
                <a:solidFill>
                  <a:srgbClr val="938953"/>
                </a:solidFill>
                <a:latin typeface="Source Sans Pro"/>
                <a:ea typeface="Source Sans Pro"/>
                <a:cs typeface="Source Sans Pro"/>
                <a:sym typeface="Source Sans Pro"/>
              </a:rPr>
              <a:t>-iPhone SE </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-MacBook (Rose Gold, Space Grey, Silver, Gold) </a:t>
            </a: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00000"/>
              </a:lnSpc>
              <a:spcBef>
                <a:spcPts val="600"/>
              </a:spcBef>
              <a:spcAft>
                <a:spcPts val="0"/>
              </a:spcAft>
              <a:buSzPts val="1200"/>
              <a:buNone/>
            </a:pPr>
            <a:endParaRPr sz="1600">
              <a:latin typeface="Source Sans Pro"/>
              <a:ea typeface="Source Sans Pro"/>
              <a:cs typeface="Source Sans Pro"/>
              <a:sym typeface="Source Sans Pro"/>
            </a:endParaRPr>
          </a:p>
        </p:txBody>
      </p:sp>
      <p:sp>
        <p:nvSpPr>
          <p:cNvPr id="1704" name="Google Shape;1704;p199"/>
          <p:cNvSpPr txBox="1">
            <a:spLocks noGrp="1"/>
          </p:cNvSpPr>
          <p:nvPr>
            <p:ph type="body" idx="2"/>
          </p:nvPr>
        </p:nvSpPr>
        <p:spPr>
          <a:xfrm>
            <a:off x="2567079" y="2925625"/>
            <a:ext cx="23265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a:latin typeface="Source Sans Pro"/>
                <a:ea typeface="Source Sans Pro"/>
                <a:cs typeface="Source Sans Pro"/>
                <a:sym typeface="Source Sans Pro"/>
              </a:rPr>
              <a:t>2017</a:t>
            </a:r>
            <a:endParaRPr sz="1600" b="1" u="sng">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-New iPhone 8 </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-iPhone X</a:t>
            </a:r>
            <a:br>
              <a:rPr lang="en" sz="1600">
                <a:solidFill>
                  <a:srgbClr val="938953"/>
                </a:solidFill>
                <a:latin typeface="Source Sans Pro"/>
                <a:ea typeface="Source Sans Pro"/>
                <a:cs typeface="Source Sans Pro"/>
                <a:sym typeface="Source Sans Pro"/>
              </a:rPr>
            </a:br>
            <a:r>
              <a:rPr lang="en" sz="1600">
                <a:solidFill>
                  <a:srgbClr val="938953"/>
                </a:solidFill>
                <a:latin typeface="Source Sans Pro"/>
                <a:ea typeface="Source Sans Pro"/>
                <a:cs typeface="Source Sans Pro"/>
                <a:sym typeface="Source Sans Pro"/>
              </a:rPr>
              <a:t>- iOS 11 Released</a:t>
            </a:r>
            <a:endParaRPr sz="1600">
              <a:solidFill>
                <a:srgbClr val="938953"/>
              </a:solidFill>
              <a:latin typeface="Source Sans Pro"/>
              <a:ea typeface="Source Sans Pro"/>
              <a:cs typeface="Source Sans Pro"/>
              <a:sym typeface="Source Sans Pro"/>
            </a:endParaRPr>
          </a:p>
          <a:p>
            <a:pPr marL="0" lvl="0" indent="0" algn="l" rtl="0">
              <a:lnSpc>
                <a:spcPct val="90000"/>
              </a:lnSpc>
              <a:spcBef>
                <a:spcPts val="1000"/>
              </a:spcBef>
              <a:spcAft>
                <a:spcPts val="0"/>
              </a:spcAft>
              <a:buSzPts val="1200"/>
              <a:buNone/>
            </a:pPr>
            <a:r>
              <a:rPr lang="en" sz="1600">
                <a:solidFill>
                  <a:srgbClr val="938953"/>
                </a:solidFill>
                <a:latin typeface="Source Sans Pro"/>
                <a:ea typeface="Source Sans Pro"/>
                <a:cs typeface="Source Sans Pro"/>
                <a:sym typeface="Source Sans Pro"/>
              </a:rPr>
              <a:t>- latest versions of the iPad, Apple Watch, and Macs</a:t>
            </a:r>
            <a:endParaRPr sz="1600">
              <a:solidFill>
                <a:srgbClr val="938953"/>
              </a:solidFill>
              <a:latin typeface="Source Sans Pro"/>
              <a:ea typeface="Source Sans Pro"/>
              <a:cs typeface="Source Sans Pro"/>
              <a:sym typeface="Source Sans Pro"/>
            </a:endParaRPr>
          </a:p>
        </p:txBody>
      </p:sp>
      <p:sp>
        <p:nvSpPr>
          <p:cNvPr id="1705" name="Google Shape;1705;p199"/>
          <p:cNvSpPr txBox="1">
            <a:spLocks noGrp="1"/>
          </p:cNvSpPr>
          <p:nvPr>
            <p:ph type="body" idx="3"/>
          </p:nvPr>
        </p:nvSpPr>
        <p:spPr>
          <a:xfrm>
            <a:off x="4990467" y="2925625"/>
            <a:ext cx="2057700" cy="218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SzPts val="1200"/>
              <a:buNone/>
            </a:pPr>
            <a:r>
              <a:rPr lang="en" sz="1600" b="1" u="sng" dirty="0">
                <a:latin typeface="Source Sans Pro"/>
                <a:ea typeface="Source Sans Pro"/>
                <a:cs typeface="Source Sans Pro"/>
                <a:sym typeface="Source Sans Pro"/>
              </a:rPr>
              <a:t>2018</a:t>
            </a:r>
            <a:endParaRPr sz="1600" b="1" u="sng" dirty="0">
              <a:latin typeface="Source Sans Pro"/>
              <a:ea typeface="Source Sans Pro"/>
              <a:cs typeface="Source Sans Pro"/>
              <a:sym typeface="Source Sans Pro"/>
            </a:endParaRPr>
          </a:p>
          <a:p>
            <a:pPr marL="0" marR="0" lvl="0" indent="0" algn="l" rtl="0">
              <a:lnSpc>
                <a:spcPct val="90000"/>
              </a:lnSpc>
              <a:spcBef>
                <a:spcPts val="1000"/>
              </a:spcBef>
              <a:spcAft>
                <a:spcPts val="0"/>
              </a:spcAft>
              <a:buSzPts val="1200"/>
              <a:buNone/>
            </a:pPr>
            <a:r>
              <a:rPr lang="en" sz="1600" dirty="0">
                <a:solidFill>
                  <a:srgbClr val="938953"/>
                </a:solidFill>
                <a:latin typeface="Source Sans Pro"/>
                <a:ea typeface="Source Sans Pro"/>
                <a:cs typeface="Source Sans Pro"/>
                <a:sym typeface="Source Sans Pro"/>
              </a:rPr>
              <a:t>- iOS12 </a:t>
            </a:r>
            <a:br>
              <a:rPr lang="en" sz="1600" dirty="0">
                <a:solidFill>
                  <a:srgbClr val="938953"/>
                </a:solidFill>
                <a:latin typeface="Source Sans Pro"/>
                <a:ea typeface="Source Sans Pro"/>
                <a:cs typeface="Source Sans Pro"/>
                <a:sym typeface="Source Sans Pro"/>
              </a:rPr>
            </a:br>
            <a:r>
              <a:rPr lang="en" sz="1600" dirty="0">
                <a:solidFill>
                  <a:srgbClr val="938953"/>
                </a:solidFill>
                <a:latin typeface="Source Sans Pro"/>
                <a:ea typeface="Source Sans Pro"/>
                <a:cs typeface="Source Sans Pro"/>
                <a:sym typeface="Source Sans Pro"/>
              </a:rPr>
              <a:t>-iPhone XS and XR</a:t>
            </a:r>
            <a:br>
              <a:rPr lang="en" sz="1600" dirty="0">
                <a:solidFill>
                  <a:srgbClr val="938953"/>
                </a:solidFill>
                <a:latin typeface="Source Sans Pro"/>
                <a:ea typeface="Source Sans Pro"/>
                <a:cs typeface="Source Sans Pro"/>
                <a:sym typeface="Source Sans Pro"/>
              </a:rPr>
            </a:br>
            <a:r>
              <a:rPr lang="en" sz="1600" dirty="0">
                <a:solidFill>
                  <a:srgbClr val="938953"/>
                </a:solidFill>
                <a:latin typeface="Source Sans Pro"/>
                <a:ea typeface="Source Sans Pro"/>
                <a:cs typeface="Source Sans Pro"/>
                <a:sym typeface="Source Sans Pro"/>
              </a:rPr>
              <a:t>-MacBook Air</a:t>
            </a:r>
            <a:br>
              <a:rPr lang="en" sz="1600" dirty="0">
                <a:solidFill>
                  <a:srgbClr val="938953"/>
                </a:solidFill>
                <a:latin typeface="Source Sans Pro"/>
                <a:ea typeface="Source Sans Pro"/>
                <a:cs typeface="Source Sans Pro"/>
                <a:sym typeface="Source Sans Pro"/>
              </a:rPr>
            </a:br>
            <a:r>
              <a:rPr lang="en" sz="1600" dirty="0">
                <a:solidFill>
                  <a:srgbClr val="938953"/>
                </a:solidFill>
                <a:latin typeface="Source Sans Pro"/>
                <a:ea typeface="Source Sans Pro"/>
                <a:cs typeface="Source Sans Pro"/>
                <a:sym typeface="Source Sans Pro"/>
              </a:rPr>
              <a:t>-iPad Pro </a:t>
            </a:r>
            <a:endParaRPr sz="1600" dirty="0">
              <a:solidFill>
                <a:srgbClr val="938953"/>
              </a:solidFill>
              <a:latin typeface="Source Sans Pro"/>
              <a:ea typeface="Source Sans Pro"/>
              <a:cs typeface="Source Sans Pro"/>
              <a:sym typeface="Source Sans Pro"/>
            </a:endParaRPr>
          </a:p>
          <a:p>
            <a:pPr marL="0" marR="0" lvl="0" indent="0" algn="l" rtl="0">
              <a:lnSpc>
                <a:spcPct val="90000"/>
              </a:lnSpc>
              <a:spcBef>
                <a:spcPts val="1000"/>
              </a:spcBef>
              <a:spcAft>
                <a:spcPts val="0"/>
              </a:spcAft>
              <a:buSzPts val="1200"/>
              <a:buNone/>
            </a:pPr>
            <a:r>
              <a:rPr lang="en" sz="1600" dirty="0">
                <a:solidFill>
                  <a:srgbClr val="938953"/>
                </a:solidFill>
                <a:latin typeface="Source Sans Pro"/>
                <a:ea typeface="Source Sans Pro"/>
                <a:cs typeface="Source Sans Pro"/>
                <a:sym typeface="Source Sans Pro"/>
              </a:rPr>
              <a:t>-Apple Watch 4</a:t>
            </a:r>
            <a:endParaRPr sz="1600" dirty="0">
              <a:solidFill>
                <a:srgbClr val="938953"/>
              </a:solidFill>
              <a:latin typeface="Source Sans Pro"/>
              <a:ea typeface="Source Sans Pro"/>
              <a:cs typeface="Source Sans Pro"/>
              <a:sym typeface="Source Sans Pro"/>
            </a:endParaRPr>
          </a:p>
        </p:txBody>
      </p:sp>
      <p:cxnSp>
        <p:nvCxnSpPr>
          <p:cNvPr id="1706" name="Google Shape;1706;p199"/>
          <p:cNvCxnSpPr/>
          <p:nvPr/>
        </p:nvCxnSpPr>
        <p:spPr>
          <a:xfrm>
            <a:off x="387775" y="2925625"/>
            <a:ext cx="8368500" cy="0"/>
          </a:xfrm>
          <a:prstGeom prst="straightConnector1">
            <a:avLst/>
          </a:prstGeom>
          <a:noFill/>
          <a:ln w="9525" cap="flat" cmpd="sng">
            <a:solidFill>
              <a:schemeClr val="dk2"/>
            </a:solidFill>
            <a:prstDash val="solid"/>
            <a:round/>
            <a:headEnd type="none" w="sm" len="sm"/>
            <a:tailEnd type="none" w="sm" len="sm"/>
          </a:ln>
        </p:spPr>
      </p:cxnSp>
      <p:sp>
        <p:nvSpPr>
          <p:cNvPr id="1707" name="Google Shape;1707;p199"/>
          <p:cNvSpPr txBox="1"/>
          <p:nvPr/>
        </p:nvSpPr>
        <p:spPr>
          <a:xfrm>
            <a:off x="532311" y="732043"/>
            <a:ext cx="2695500" cy="21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B7B7B7"/>
              </a:buClr>
              <a:buSzPts val="1200"/>
              <a:buFont typeface="Lato Light"/>
              <a:buNone/>
            </a:pPr>
            <a:r>
              <a:rPr lang="en" sz="1600" b="1" i="0" u="sng" strike="noStrike" cap="none">
                <a:solidFill>
                  <a:srgbClr val="666666"/>
                </a:solidFill>
                <a:latin typeface="Source Sans Pro"/>
                <a:ea typeface="Source Sans Pro"/>
                <a:cs typeface="Source Sans Pro"/>
                <a:sym typeface="Source Sans Pro"/>
              </a:rPr>
              <a:t>2011</a:t>
            </a:r>
            <a:endParaRPr>
              <a:latin typeface="Source Sans Pro"/>
              <a:ea typeface="Source Sans Pro"/>
              <a:cs typeface="Source Sans Pro"/>
              <a:sym typeface="Source Sans Pro"/>
            </a:endParaRPr>
          </a:p>
          <a:p>
            <a:pPr marL="0" marR="0" lvl="0" indent="0" algn="l" rtl="0">
              <a:lnSpc>
                <a:spcPct val="90000"/>
              </a:lnSpc>
              <a:spcBef>
                <a:spcPts val="1000"/>
              </a:spcBef>
              <a:spcAft>
                <a:spcPts val="0"/>
              </a:spcAft>
              <a:buClr>
                <a:srgbClr val="B7B7B7"/>
              </a:buClr>
              <a:buSzPts val="1200"/>
              <a:buFont typeface="Lato Light"/>
              <a:buNone/>
            </a:pP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iCloud</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chemeClr val="dk1"/>
                </a:solidFill>
                <a:latin typeface="Source Sans Pro"/>
                <a:ea typeface="Source Sans Pro"/>
                <a:cs typeface="Source Sans Pro"/>
                <a:sym typeface="Source Sans Pro"/>
              </a:rPr>
              <a:t>-Steve Jobs resigns as CEO due to illness, replaced by Tim Cook</a:t>
            </a:r>
            <a:br>
              <a:rPr lang="en" sz="1600" i="0" u="none" strike="noStrike" cap="none">
                <a:solidFill>
                  <a:schemeClr val="dk1"/>
                </a:solidFill>
                <a:latin typeface="Source Sans Pro"/>
                <a:ea typeface="Source Sans Pro"/>
                <a:cs typeface="Source Sans Pro"/>
                <a:sym typeface="Source Sans Pro"/>
              </a:rPr>
            </a:br>
            <a:r>
              <a:rPr lang="en" sz="1600" i="0" u="none" strike="noStrike" cap="none">
                <a:solidFill>
                  <a:schemeClr val="dk1"/>
                </a:solidFill>
                <a:latin typeface="Source Sans Pro"/>
                <a:ea typeface="Source Sans Pro"/>
                <a:cs typeface="Source Sans Pro"/>
                <a:sym typeface="Source Sans Pro"/>
              </a:rPr>
              <a:t>-</a:t>
            </a:r>
            <a:r>
              <a:rPr lang="en" sz="1600" i="0" u="none" strike="noStrike" cap="none">
                <a:solidFill>
                  <a:srgbClr val="938953"/>
                </a:solidFill>
                <a:latin typeface="Source Sans Pro"/>
                <a:ea typeface="Source Sans Pro"/>
                <a:cs typeface="Source Sans Pro"/>
                <a:sym typeface="Source Sans Pro"/>
              </a:rPr>
              <a:t>Apple passes Exxon to become the most valuable company in the world</a:t>
            </a:r>
            <a:br>
              <a:rPr lang="en" sz="1600" i="0" u="none" strike="noStrike" cap="none">
                <a:solidFill>
                  <a:schemeClr val="dk1"/>
                </a:solidFill>
                <a:latin typeface="Source Sans Pro"/>
                <a:ea typeface="Source Sans Pro"/>
                <a:cs typeface="Source Sans Pro"/>
                <a:sym typeface="Source Sans Pro"/>
              </a:rPr>
            </a:br>
            <a:endParaRPr sz="1600" i="0" u="none" strike="noStrike" cap="none">
              <a:solidFill>
                <a:srgbClr val="666666"/>
              </a:solidFill>
              <a:latin typeface="Source Sans Pro"/>
              <a:ea typeface="Source Sans Pro"/>
              <a:cs typeface="Source Sans Pro"/>
              <a:sym typeface="Source Sans Pro"/>
            </a:endParaRPr>
          </a:p>
        </p:txBody>
      </p:sp>
      <p:grpSp>
        <p:nvGrpSpPr>
          <p:cNvPr id="1709" name="Google Shape;1709;p199"/>
          <p:cNvGrpSpPr/>
          <p:nvPr/>
        </p:nvGrpSpPr>
        <p:grpSpPr>
          <a:xfrm>
            <a:off x="0" y="0"/>
            <a:ext cx="9144000" cy="773925"/>
            <a:chOff x="0" y="0"/>
            <a:chExt cx="9144000" cy="773925"/>
          </a:xfrm>
        </p:grpSpPr>
        <p:pic>
          <p:nvPicPr>
            <p:cNvPr id="1710" name="Google Shape;1710;p199"/>
            <p:cNvPicPr preferRelativeResize="0"/>
            <p:nvPr/>
          </p:nvPicPr>
          <p:blipFill>
            <a:blip r:embed="rId3">
              <a:alphaModFix/>
            </a:blip>
            <a:stretch>
              <a:fillRect/>
            </a:stretch>
          </p:blipFill>
          <p:spPr>
            <a:xfrm>
              <a:off x="0" y="0"/>
              <a:ext cx="4572000" cy="773925"/>
            </a:xfrm>
            <a:prstGeom prst="rect">
              <a:avLst/>
            </a:prstGeom>
            <a:noFill/>
            <a:ln>
              <a:noFill/>
            </a:ln>
          </p:spPr>
        </p:pic>
        <p:grpSp>
          <p:nvGrpSpPr>
            <p:cNvPr id="1711" name="Google Shape;1711;p199"/>
            <p:cNvGrpSpPr/>
            <p:nvPr/>
          </p:nvGrpSpPr>
          <p:grpSpPr>
            <a:xfrm>
              <a:off x="76200" y="0"/>
              <a:ext cx="9067800" cy="773925"/>
              <a:chOff x="76200" y="0"/>
              <a:chExt cx="9067800" cy="773925"/>
            </a:xfrm>
          </p:grpSpPr>
          <p:pic>
            <p:nvPicPr>
              <p:cNvPr id="1712" name="Google Shape;1712;p199"/>
              <p:cNvPicPr preferRelativeResize="0"/>
              <p:nvPr/>
            </p:nvPicPr>
            <p:blipFill>
              <a:blip r:embed="rId3">
                <a:alphaModFix/>
              </a:blip>
              <a:stretch>
                <a:fillRect/>
              </a:stretch>
            </p:blipFill>
            <p:spPr>
              <a:xfrm>
                <a:off x="4572000" y="0"/>
                <a:ext cx="4572000" cy="773925"/>
              </a:xfrm>
              <a:prstGeom prst="rect">
                <a:avLst/>
              </a:prstGeom>
              <a:noFill/>
              <a:ln>
                <a:noFill/>
              </a:ln>
            </p:spPr>
          </p:pic>
          <p:sp>
            <p:nvSpPr>
              <p:cNvPr id="1713" name="Google Shape;1713;p19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Company History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714" name="Google Shape;1714;p199"/>
          <p:cNvPicPr preferRelativeResize="0"/>
          <p:nvPr/>
        </p:nvPicPr>
        <p:blipFill rotWithShape="1">
          <a:blip r:embed="rId4">
            <a:alphaModFix/>
          </a:blip>
          <a:srcRect/>
          <a:stretch/>
        </p:blipFill>
        <p:spPr>
          <a:xfrm>
            <a:off x="8407311" y="49179"/>
            <a:ext cx="548700" cy="675567"/>
          </a:xfrm>
          <a:prstGeom prst="rect">
            <a:avLst/>
          </a:prstGeom>
          <a:noFill/>
          <a:ln>
            <a:noFill/>
          </a:ln>
        </p:spPr>
      </p:pic>
      <p:cxnSp>
        <p:nvCxnSpPr>
          <p:cNvPr id="1715" name="Google Shape;1715;p199"/>
          <p:cNvCxnSpPr/>
          <p:nvPr/>
        </p:nvCxnSpPr>
        <p:spPr>
          <a:xfrm rot="10800000">
            <a:off x="385363" y="8520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16" name="Google Shape;1716;p199"/>
          <p:cNvCxnSpPr/>
          <p:nvPr/>
        </p:nvCxnSpPr>
        <p:spPr>
          <a:xfrm rot="10800000">
            <a:off x="3136175" y="8520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17" name="Google Shape;1717;p199"/>
          <p:cNvCxnSpPr/>
          <p:nvPr/>
        </p:nvCxnSpPr>
        <p:spPr>
          <a:xfrm rot="10800000">
            <a:off x="4990475" y="8520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18" name="Google Shape;1718;p199"/>
          <p:cNvCxnSpPr/>
          <p:nvPr/>
        </p:nvCxnSpPr>
        <p:spPr>
          <a:xfrm rot="10800000">
            <a:off x="6820500" y="8520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19" name="Google Shape;1719;p199"/>
          <p:cNvCxnSpPr/>
          <p:nvPr/>
        </p:nvCxnSpPr>
        <p:spPr>
          <a:xfrm rot="10800000">
            <a:off x="548625" y="291335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20" name="Google Shape;1720;p199"/>
          <p:cNvCxnSpPr/>
          <p:nvPr/>
        </p:nvCxnSpPr>
        <p:spPr>
          <a:xfrm rot="10800000">
            <a:off x="2408725" y="2937900"/>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1721" name="Google Shape;1721;p199"/>
          <p:cNvCxnSpPr/>
          <p:nvPr/>
        </p:nvCxnSpPr>
        <p:spPr>
          <a:xfrm rot="10800000">
            <a:off x="4807600" y="2925625"/>
            <a:ext cx="0" cy="2073600"/>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1694;p198">
            <a:extLst>
              <a:ext uri="{FF2B5EF4-FFF2-40B4-BE49-F238E27FC236}">
                <a16:creationId xmlns:a16="http://schemas.microsoft.com/office/drawing/2014/main" id="{56A078FF-C7D3-46C4-9F48-57000CFDA31D}"/>
              </a:ext>
            </a:extLst>
          </p:cNvPr>
          <p:cNvCxnSpPr/>
          <p:nvPr/>
        </p:nvCxnSpPr>
        <p:spPr>
          <a:xfrm rot="10800000">
            <a:off x="6796100" y="2913343"/>
            <a:ext cx="0" cy="2073600"/>
          </a:xfrm>
          <a:prstGeom prst="straightConnector1">
            <a:avLst/>
          </a:prstGeom>
          <a:noFill/>
          <a:ln w="9525" cap="flat" cmpd="sng">
            <a:solidFill>
              <a:schemeClr val="dk2"/>
            </a:solidFill>
            <a:prstDash val="solid"/>
            <a:round/>
            <a:headEnd type="none" w="med" len="med"/>
            <a:tailEnd type="none" w="med" len="med"/>
          </a:ln>
        </p:spPr>
      </p:cxnSp>
      <p:sp>
        <p:nvSpPr>
          <p:cNvPr id="26" name="Google Shape;1705;p199">
            <a:extLst>
              <a:ext uri="{FF2B5EF4-FFF2-40B4-BE49-F238E27FC236}">
                <a16:creationId xmlns:a16="http://schemas.microsoft.com/office/drawing/2014/main" id="{3D96B56F-533E-4B27-907E-8C91E92300C6}"/>
              </a:ext>
            </a:extLst>
          </p:cNvPr>
          <p:cNvSpPr txBox="1">
            <a:spLocks/>
          </p:cNvSpPr>
          <p:nvPr/>
        </p:nvSpPr>
        <p:spPr>
          <a:xfrm>
            <a:off x="6898311" y="2913021"/>
            <a:ext cx="2057700" cy="2181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1pPr>
            <a:lvl2pPr marL="914400" marR="0" lvl="1"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2pPr>
            <a:lvl3pPr marL="1371600" marR="0" lvl="2"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3pPr>
            <a:lvl4pPr marL="1828800" marR="0" lvl="3"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4pPr>
            <a:lvl5pPr marL="2286000" marR="0" lvl="4"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5pPr>
            <a:lvl6pPr marL="2743200" marR="0" lvl="5"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6pPr>
            <a:lvl7pPr marL="3200400" marR="0" lvl="6"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7pPr>
            <a:lvl8pPr marL="3657600" marR="0" lvl="7"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8pPr>
            <a:lvl9pPr marL="4114800" marR="0" lvl="8" indent="-304800" algn="l" rtl="0">
              <a:lnSpc>
                <a:spcPct val="100000"/>
              </a:lnSpc>
              <a:spcBef>
                <a:spcPts val="0"/>
              </a:spcBef>
              <a:spcAft>
                <a:spcPts val="0"/>
              </a:spcAft>
              <a:buClr>
                <a:srgbClr val="B7B7B7"/>
              </a:buClr>
              <a:buSzPts val="1200"/>
              <a:buFont typeface="Lato Light"/>
              <a:buChar char="■"/>
              <a:defRPr sz="1200" b="0" i="0" u="none" strike="noStrike" cap="none">
                <a:solidFill>
                  <a:srgbClr val="666666"/>
                </a:solidFill>
                <a:latin typeface="Lato Light"/>
                <a:ea typeface="Lato Light"/>
                <a:cs typeface="Lato Light"/>
                <a:sym typeface="Lato Light"/>
              </a:defRPr>
            </a:lvl9pPr>
          </a:lstStyle>
          <a:p>
            <a:pPr marL="0" indent="0">
              <a:buFont typeface="Lato Light"/>
              <a:buNone/>
            </a:pPr>
            <a:r>
              <a:rPr lang="en-CA" sz="1600" b="1" u="sng" dirty="0">
                <a:latin typeface="Source Sans Pro"/>
                <a:ea typeface="Source Sans Pro"/>
                <a:cs typeface="Source Sans Pro"/>
                <a:sym typeface="Source Sans Pro"/>
              </a:rPr>
              <a:t>2019</a:t>
            </a:r>
          </a:p>
          <a:p>
            <a:pPr marL="0" indent="0">
              <a:buNone/>
            </a:pPr>
            <a:r>
              <a:rPr lang="en-CA" sz="1600" dirty="0">
                <a:solidFill>
                  <a:srgbClr val="938953"/>
                </a:solidFill>
                <a:latin typeface="Source Sans Pro"/>
                <a:ea typeface="Source Sans Pro"/>
                <a:cs typeface="Source Sans Pro"/>
                <a:sym typeface="Source Sans Pro"/>
              </a:rPr>
              <a:t>-Apple Card</a:t>
            </a:r>
          </a:p>
          <a:p>
            <a:pPr marL="0" indent="0">
              <a:spcBef>
                <a:spcPts val="0"/>
              </a:spcBef>
              <a:buNone/>
            </a:pPr>
            <a:r>
              <a:rPr lang="en-CA" sz="1600" dirty="0">
                <a:solidFill>
                  <a:srgbClr val="938953"/>
                </a:solidFill>
                <a:latin typeface="Source Sans Pro"/>
                <a:ea typeface="Source Sans Pro"/>
                <a:cs typeface="Source Sans Pro"/>
                <a:sym typeface="Source Sans Pro"/>
              </a:rPr>
              <a:t>-iPhone 11 models</a:t>
            </a:r>
          </a:p>
          <a:p>
            <a:pPr marL="0" indent="0">
              <a:spcBef>
                <a:spcPts val="0"/>
              </a:spcBef>
              <a:buNone/>
            </a:pPr>
            <a:r>
              <a:rPr lang="en-CA" sz="1600" dirty="0">
                <a:solidFill>
                  <a:srgbClr val="938953"/>
                </a:solidFill>
                <a:latin typeface="Source Sans Pro"/>
                <a:ea typeface="Source Sans Pro"/>
                <a:cs typeface="Source Sans Pro"/>
                <a:sym typeface="Source Sans Pro"/>
              </a:rPr>
              <a:t>- Latest versions of the Apple Watch, iPad, iMac, iPod Touch, </a:t>
            </a:r>
            <a:r>
              <a:rPr lang="en-CA" sz="1600" dirty="0" err="1">
                <a:solidFill>
                  <a:srgbClr val="938953"/>
                </a:solidFill>
                <a:latin typeface="Source Sans Pro"/>
                <a:ea typeface="Source Sans Pro"/>
                <a:cs typeface="Source Sans Pro"/>
                <a:sym typeface="Source Sans Pro"/>
              </a:rPr>
              <a:t>Airpods</a:t>
            </a:r>
            <a:r>
              <a:rPr lang="en-CA" sz="1600" dirty="0">
                <a:solidFill>
                  <a:srgbClr val="938953"/>
                </a:solidFill>
                <a:latin typeface="Source Sans Pro"/>
                <a:ea typeface="Source Sans Pro"/>
                <a:cs typeface="Source Sans Pro"/>
                <a:sym typeface="Source Sans Pro"/>
              </a:rPr>
              <a:t>, </a:t>
            </a:r>
            <a:r>
              <a:rPr lang="en-CA" sz="1600" dirty="0" err="1">
                <a:solidFill>
                  <a:srgbClr val="938953"/>
                </a:solidFill>
                <a:latin typeface="Source Sans Pro"/>
                <a:ea typeface="Source Sans Pro"/>
                <a:cs typeface="Source Sans Pro"/>
                <a:sym typeface="Source Sans Pro"/>
              </a:rPr>
              <a:t>Macbook</a:t>
            </a:r>
            <a:endParaRPr lang="en-CA" sz="1600" dirty="0">
              <a:solidFill>
                <a:srgbClr val="938953"/>
              </a:solidFill>
              <a:latin typeface="Source Sans Pro"/>
              <a:ea typeface="Source Sans Pro"/>
              <a:cs typeface="Source Sans Pro"/>
              <a:sym typeface="Source Sans Pro"/>
            </a:endParaRPr>
          </a:p>
          <a:p>
            <a:pPr marL="285750" indent="-285750">
              <a:lnSpc>
                <a:spcPct val="90000"/>
              </a:lnSpc>
              <a:spcBef>
                <a:spcPts val="1000"/>
              </a:spcBef>
              <a:buFontTx/>
              <a:buChar char="-"/>
            </a:pPr>
            <a:endParaRPr lang="en-CA" sz="1600" dirty="0">
              <a:solidFill>
                <a:srgbClr val="938953"/>
              </a:solidFill>
              <a:latin typeface="Source Sans Pro"/>
              <a:ea typeface="Source Sans Pro"/>
              <a:cs typeface="Source Sans Pro"/>
              <a:sym typeface="Source Sans Pro"/>
            </a:endParaRPr>
          </a:p>
        </p:txBody>
      </p:sp>
    </p:spTree>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5"/>
        <p:cNvGrpSpPr/>
        <p:nvPr/>
      </p:nvGrpSpPr>
      <p:grpSpPr>
        <a:xfrm>
          <a:off x="0" y="0"/>
          <a:ext cx="0" cy="0"/>
          <a:chOff x="0" y="0"/>
          <a:chExt cx="0" cy="0"/>
        </a:xfrm>
      </p:grpSpPr>
      <p:sp>
        <p:nvSpPr>
          <p:cNvPr id="1726" name="Google Shape;1726;p200"/>
          <p:cNvSpPr txBox="1">
            <a:spLocks noGrp="1"/>
          </p:cNvSpPr>
          <p:nvPr>
            <p:ph type="body" idx="1"/>
          </p:nvPr>
        </p:nvSpPr>
        <p:spPr>
          <a:xfrm>
            <a:off x="155899" y="1032675"/>
            <a:ext cx="8485181" cy="3906300"/>
          </a:xfrm>
          <a:prstGeom prst="rect">
            <a:avLst/>
          </a:prstGeom>
          <a:noFill/>
          <a:ln>
            <a:noFill/>
          </a:ln>
        </p:spPr>
        <p:txBody>
          <a:bodyPr spcFirstLastPara="1" wrap="square" lIns="91425" tIns="91425" rIns="91425" bIns="91425" anchor="t" anchorCtr="0">
            <a:noAutofit/>
          </a:bodyPr>
          <a:lstStyle/>
          <a:p>
            <a:pPr marL="127000" lvl="0" indent="0" algn="l" rtl="0">
              <a:lnSpc>
                <a:spcPct val="100000"/>
              </a:lnSpc>
              <a:spcBef>
                <a:spcPts val="0"/>
              </a:spcBef>
              <a:spcAft>
                <a:spcPts val="0"/>
              </a:spcAft>
              <a:buClr>
                <a:schemeClr val="dk1"/>
              </a:buClr>
              <a:buSzPts val="1600"/>
              <a:buNone/>
            </a:pPr>
            <a:r>
              <a:rPr lang="en-CA" sz="2000" dirty="0">
                <a:solidFill>
                  <a:schemeClr val="dk1"/>
                </a:solidFill>
                <a:latin typeface="Source Sans Pro"/>
                <a:ea typeface="Source Sans Pro"/>
                <a:cs typeface="Source Sans Pro"/>
                <a:sym typeface="Source Sans Pro"/>
              </a:rPr>
              <a:t>February 2020: All 42 stores in China have closed due to Covid-19 concerns.</a:t>
            </a:r>
          </a:p>
          <a:p>
            <a:pPr marL="127000" lvl="0" indent="0" algn="l" rtl="0">
              <a:lnSpc>
                <a:spcPct val="100000"/>
              </a:lnSpc>
              <a:spcBef>
                <a:spcPts val="0"/>
              </a:spcBef>
              <a:spcAft>
                <a:spcPts val="0"/>
              </a:spcAft>
              <a:buClr>
                <a:schemeClr val="dk1"/>
              </a:buClr>
              <a:buSzPts val="1600"/>
              <a:buNone/>
            </a:pPr>
            <a:endParaRPr lang="en-CA" sz="2000" dirty="0">
              <a:solidFill>
                <a:schemeClr val="dk1"/>
              </a:solidFill>
              <a:latin typeface="Source Sans Pro"/>
              <a:ea typeface="Source Sans Pro"/>
              <a:cs typeface="Source Sans Pro"/>
              <a:sym typeface="Source Sans Pro"/>
            </a:endParaRPr>
          </a:p>
          <a:p>
            <a:pPr marL="127000" lvl="0" indent="0" algn="l" rtl="0">
              <a:lnSpc>
                <a:spcPct val="100000"/>
              </a:lnSpc>
              <a:spcBef>
                <a:spcPts val="0"/>
              </a:spcBef>
              <a:spcAft>
                <a:spcPts val="0"/>
              </a:spcAft>
              <a:buClr>
                <a:schemeClr val="dk1"/>
              </a:buClr>
              <a:buSzPts val="1600"/>
              <a:buNone/>
            </a:pPr>
            <a:r>
              <a:rPr lang="en-CA" sz="2000" dirty="0">
                <a:solidFill>
                  <a:schemeClr val="dk1"/>
                </a:solidFill>
                <a:latin typeface="Source Sans Pro"/>
                <a:ea typeface="Source Sans Pro"/>
                <a:cs typeface="Source Sans Pro"/>
                <a:sym typeface="Source Sans Pro"/>
              </a:rPr>
              <a:t>March 13, 2020: Stores in Greater China have reopened.  Retails stores outside of Greater China will be closed for 2 weeks over Covid-19 concerns.</a:t>
            </a:r>
          </a:p>
          <a:p>
            <a:pPr marL="127000" lvl="0" indent="0" algn="l" rtl="0">
              <a:lnSpc>
                <a:spcPct val="100000"/>
              </a:lnSpc>
              <a:spcBef>
                <a:spcPts val="0"/>
              </a:spcBef>
              <a:spcAft>
                <a:spcPts val="0"/>
              </a:spcAft>
              <a:buClr>
                <a:schemeClr val="dk1"/>
              </a:buClr>
              <a:buSzPts val="1600"/>
              <a:buNone/>
            </a:pPr>
            <a:endParaRPr lang="en-CA" sz="2000" dirty="0">
              <a:solidFill>
                <a:schemeClr val="dk1"/>
              </a:solidFill>
              <a:latin typeface="Source Sans Pro"/>
              <a:ea typeface="Source Sans Pro"/>
              <a:cs typeface="Source Sans Pro"/>
              <a:sym typeface="Source Sans Pro"/>
            </a:endParaRPr>
          </a:p>
          <a:p>
            <a:pPr marL="127000" lvl="0" indent="0" algn="l" rtl="0">
              <a:lnSpc>
                <a:spcPct val="100000"/>
              </a:lnSpc>
              <a:spcBef>
                <a:spcPts val="0"/>
              </a:spcBef>
              <a:spcAft>
                <a:spcPts val="0"/>
              </a:spcAft>
              <a:buClr>
                <a:schemeClr val="dk1"/>
              </a:buClr>
              <a:buSzPts val="1600"/>
              <a:buNone/>
            </a:pPr>
            <a:r>
              <a:rPr lang="en-CA" sz="2000" dirty="0">
                <a:solidFill>
                  <a:schemeClr val="dk1"/>
                </a:solidFill>
                <a:latin typeface="Source Sans Pro"/>
                <a:ea typeface="Source Sans Pro"/>
                <a:cs typeface="Source Sans Pro"/>
                <a:sym typeface="Source Sans Pro"/>
              </a:rPr>
              <a:t>March 18, 2020: Introduction of iPad Pro (11” – 2</a:t>
            </a:r>
            <a:r>
              <a:rPr lang="en-CA" sz="2000" baseline="30000" dirty="0">
                <a:solidFill>
                  <a:schemeClr val="dk1"/>
                </a:solidFill>
                <a:latin typeface="Source Sans Pro"/>
                <a:ea typeface="Source Sans Pro"/>
                <a:cs typeface="Source Sans Pro"/>
                <a:sym typeface="Source Sans Pro"/>
              </a:rPr>
              <a:t>nd</a:t>
            </a:r>
            <a:r>
              <a:rPr lang="en-CA" sz="2000" dirty="0">
                <a:solidFill>
                  <a:schemeClr val="dk1"/>
                </a:solidFill>
                <a:latin typeface="Source Sans Pro"/>
                <a:ea typeface="Source Sans Pro"/>
                <a:cs typeface="Source Sans Pro"/>
                <a:sym typeface="Source Sans Pro"/>
              </a:rPr>
              <a:t> gen. and 12.9” – 4</a:t>
            </a:r>
            <a:r>
              <a:rPr lang="en-CA" sz="2000" baseline="30000" dirty="0">
                <a:solidFill>
                  <a:schemeClr val="dk1"/>
                </a:solidFill>
                <a:latin typeface="Source Sans Pro"/>
                <a:ea typeface="Source Sans Pro"/>
                <a:cs typeface="Source Sans Pro"/>
                <a:sym typeface="Source Sans Pro"/>
              </a:rPr>
              <a:t>th</a:t>
            </a:r>
            <a:r>
              <a:rPr lang="en-CA" sz="2000" dirty="0">
                <a:solidFill>
                  <a:schemeClr val="dk1"/>
                </a:solidFill>
                <a:latin typeface="Source Sans Pro"/>
                <a:ea typeface="Source Sans Pro"/>
                <a:cs typeface="Source Sans Pro"/>
                <a:sym typeface="Source Sans Pro"/>
              </a:rPr>
              <a:t> gen.) and newly released </a:t>
            </a:r>
            <a:r>
              <a:rPr lang="en-CA" sz="2000" dirty="0" err="1">
                <a:solidFill>
                  <a:schemeClr val="dk1"/>
                </a:solidFill>
                <a:latin typeface="Source Sans Pro"/>
                <a:ea typeface="Source Sans Pro"/>
                <a:cs typeface="Source Sans Pro"/>
                <a:sym typeface="Source Sans Pro"/>
              </a:rPr>
              <a:t>Macbook</a:t>
            </a:r>
            <a:r>
              <a:rPr lang="en-CA" sz="2000" dirty="0">
                <a:solidFill>
                  <a:schemeClr val="dk1"/>
                </a:solidFill>
                <a:latin typeface="Source Sans Pro"/>
                <a:ea typeface="Source Sans Pro"/>
                <a:cs typeface="Source Sans Pro"/>
                <a:sym typeface="Source Sans Pro"/>
              </a:rPr>
              <a:t> Air</a:t>
            </a:r>
          </a:p>
          <a:p>
            <a:pPr marL="127000" lvl="0" indent="0" algn="l" rtl="0">
              <a:lnSpc>
                <a:spcPct val="100000"/>
              </a:lnSpc>
              <a:spcBef>
                <a:spcPts val="0"/>
              </a:spcBef>
              <a:spcAft>
                <a:spcPts val="0"/>
              </a:spcAft>
              <a:buClr>
                <a:schemeClr val="dk1"/>
              </a:buClr>
              <a:buSzPts val="1600"/>
              <a:buNone/>
            </a:pPr>
            <a:endParaRPr lang="en-CA" sz="2000" dirty="0">
              <a:solidFill>
                <a:schemeClr val="dk1"/>
              </a:solidFill>
              <a:latin typeface="Source Sans Pro"/>
              <a:ea typeface="Source Sans Pro"/>
              <a:cs typeface="Source Sans Pro"/>
              <a:sym typeface="Source Sans Pro"/>
            </a:endParaRPr>
          </a:p>
          <a:p>
            <a:pPr marL="127000" lvl="0" indent="0" algn="l" rtl="0">
              <a:lnSpc>
                <a:spcPct val="100000"/>
              </a:lnSpc>
              <a:spcBef>
                <a:spcPts val="0"/>
              </a:spcBef>
              <a:spcAft>
                <a:spcPts val="0"/>
              </a:spcAft>
              <a:buClr>
                <a:schemeClr val="dk1"/>
              </a:buClr>
              <a:buSzPts val="1600"/>
              <a:buNone/>
            </a:pPr>
            <a:r>
              <a:rPr lang="en-CA" sz="2000" dirty="0">
                <a:solidFill>
                  <a:schemeClr val="dk1"/>
                </a:solidFill>
                <a:latin typeface="Source Sans Pro"/>
                <a:ea typeface="Source Sans Pro"/>
                <a:cs typeface="Source Sans Pro"/>
                <a:sym typeface="Source Sans Pro"/>
              </a:rPr>
              <a:t>April 24, 2020: iPhone SE 2</a:t>
            </a:r>
            <a:r>
              <a:rPr lang="en-CA" sz="2000" baseline="30000" dirty="0">
                <a:solidFill>
                  <a:schemeClr val="dk1"/>
                </a:solidFill>
                <a:latin typeface="Source Sans Pro"/>
                <a:ea typeface="Source Sans Pro"/>
                <a:cs typeface="Source Sans Pro"/>
                <a:sym typeface="Source Sans Pro"/>
              </a:rPr>
              <a:t>nd</a:t>
            </a:r>
            <a:r>
              <a:rPr lang="en-CA" sz="2000" dirty="0">
                <a:solidFill>
                  <a:schemeClr val="dk1"/>
                </a:solidFill>
                <a:latin typeface="Source Sans Pro"/>
                <a:ea typeface="Source Sans Pro"/>
                <a:cs typeface="Source Sans Pro"/>
                <a:sym typeface="Source Sans Pro"/>
              </a:rPr>
              <a:t> gen.</a:t>
            </a:r>
          </a:p>
          <a:p>
            <a:pPr marL="127000" lvl="0" indent="0" algn="l" rtl="0">
              <a:lnSpc>
                <a:spcPct val="100000"/>
              </a:lnSpc>
              <a:spcBef>
                <a:spcPts val="0"/>
              </a:spcBef>
              <a:spcAft>
                <a:spcPts val="0"/>
              </a:spcAft>
              <a:buClr>
                <a:schemeClr val="dk1"/>
              </a:buClr>
              <a:buSzPts val="1600"/>
              <a:buNone/>
            </a:pPr>
            <a:endParaRPr lang="en-CA" sz="2000" dirty="0">
              <a:solidFill>
                <a:schemeClr val="dk1"/>
              </a:solidFill>
              <a:latin typeface="Source Sans Pro"/>
              <a:ea typeface="Source Sans Pro"/>
              <a:cs typeface="Source Sans Pro"/>
              <a:sym typeface="Source Sans Pro"/>
            </a:endParaRPr>
          </a:p>
          <a:p>
            <a:pPr marL="127000" lvl="0" indent="0" algn="l" rtl="0">
              <a:lnSpc>
                <a:spcPct val="100000"/>
              </a:lnSpc>
              <a:spcBef>
                <a:spcPts val="0"/>
              </a:spcBef>
              <a:spcAft>
                <a:spcPts val="0"/>
              </a:spcAft>
              <a:buClr>
                <a:schemeClr val="dk1"/>
              </a:buClr>
              <a:buSzPts val="1600"/>
              <a:buNone/>
            </a:pPr>
            <a:r>
              <a:rPr lang="en-CA" sz="2000" dirty="0">
                <a:solidFill>
                  <a:schemeClr val="dk1"/>
                </a:solidFill>
                <a:latin typeface="Source Sans Pro"/>
                <a:ea typeface="Source Sans Pro"/>
                <a:cs typeface="Source Sans Pro"/>
                <a:sym typeface="Source Sans Pro"/>
              </a:rPr>
              <a:t>May 4, 2020: MacBook Pro (13”)</a:t>
            </a:r>
          </a:p>
          <a:p>
            <a:pPr marL="127000" lvl="0" indent="0" algn="l" rtl="0">
              <a:lnSpc>
                <a:spcPct val="100000"/>
              </a:lnSpc>
              <a:spcBef>
                <a:spcPts val="0"/>
              </a:spcBef>
              <a:spcAft>
                <a:spcPts val="0"/>
              </a:spcAft>
              <a:buClr>
                <a:schemeClr val="dk1"/>
              </a:buClr>
              <a:buSzPts val="1600"/>
              <a:buNone/>
            </a:pPr>
            <a:endParaRPr dirty="0">
              <a:latin typeface="Source Sans Pro Light"/>
              <a:ea typeface="Source Sans Pro Light"/>
              <a:cs typeface="Source Sans Pro Light"/>
              <a:sym typeface="Source Sans Pro Light"/>
            </a:endParaRPr>
          </a:p>
          <a:p>
            <a:pPr marL="457200" lvl="0" indent="-228600" algn="l" rtl="0">
              <a:lnSpc>
                <a:spcPct val="100000"/>
              </a:lnSpc>
              <a:spcBef>
                <a:spcPts val="1200"/>
              </a:spcBef>
              <a:spcAft>
                <a:spcPts val="1200"/>
              </a:spcAft>
              <a:buClr>
                <a:schemeClr val="dk1"/>
              </a:buClr>
              <a:buSzPts val="1600"/>
              <a:buFont typeface="Arial"/>
              <a:buNone/>
            </a:pPr>
            <a:endParaRPr sz="2000" dirty="0">
              <a:solidFill>
                <a:schemeClr val="dk1"/>
              </a:solidFill>
              <a:latin typeface="Source Sans Pro"/>
              <a:ea typeface="Source Sans Pro"/>
              <a:cs typeface="Source Sans Pro"/>
              <a:sym typeface="Source Sans Pro"/>
            </a:endParaRPr>
          </a:p>
        </p:txBody>
      </p:sp>
      <p:sp>
        <p:nvSpPr>
          <p:cNvPr id="1727" name="Google Shape;1727;p20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103</a:t>
            </a:fld>
            <a:endParaRPr/>
          </a:p>
        </p:txBody>
      </p:sp>
      <p:pic>
        <p:nvPicPr>
          <p:cNvPr id="1728" name="Google Shape;1728;p200"/>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729" name="Google Shape;1729;p200"/>
          <p:cNvGrpSpPr/>
          <p:nvPr/>
        </p:nvGrpSpPr>
        <p:grpSpPr>
          <a:xfrm>
            <a:off x="0" y="0"/>
            <a:ext cx="9144000" cy="773925"/>
            <a:chOff x="0" y="0"/>
            <a:chExt cx="9144000" cy="773925"/>
          </a:xfrm>
        </p:grpSpPr>
        <p:pic>
          <p:nvPicPr>
            <p:cNvPr id="1730" name="Google Shape;1730;p200"/>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731" name="Google Shape;1731;p200"/>
            <p:cNvGrpSpPr/>
            <p:nvPr/>
          </p:nvGrpSpPr>
          <p:grpSpPr>
            <a:xfrm>
              <a:off x="76200" y="0"/>
              <a:ext cx="9067800" cy="773925"/>
              <a:chOff x="76200" y="0"/>
              <a:chExt cx="9067800" cy="773925"/>
            </a:xfrm>
          </p:grpSpPr>
          <p:pic>
            <p:nvPicPr>
              <p:cNvPr id="1732" name="Google Shape;1732;p200"/>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733" name="Google Shape;1733;p20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Apple in 2020 (</a:t>
                </a:r>
                <a:r>
                  <a:rPr lang="en-CA" sz="3000" b="1" dirty="0">
                    <a:latin typeface="Calibri"/>
                    <a:ea typeface="Calibri"/>
                    <a:cs typeface="Calibri"/>
                    <a:sym typeface="Calibri"/>
                  </a:rPr>
                  <a:t>January – July)</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1734" name="Google Shape;1734;p200"/>
          <p:cNvPicPr preferRelativeResize="0"/>
          <p:nvPr/>
        </p:nvPicPr>
        <p:blipFill rotWithShape="1">
          <a:blip r:embed="rId3">
            <a:alphaModFix/>
          </a:blip>
          <a:srcRect/>
          <a:stretch/>
        </p:blipFill>
        <p:spPr>
          <a:xfrm>
            <a:off x="8407311" y="49179"/>
            <a:ext cx="548700" cy="675567"/>
          </a:xfrm>
          <a:prstGeom prst="rect">
            <a:avLst/>
          </a:prstGeom>
          <a:noFill/>
          <a:ln>
            <a:noFill/>
          </a:ln>
        </p:spPr>
      </p:pic>
    </p:spTree>
    <p:extLst>
      <p:ext uri="{BB962C8B-B14F-4D97-AF65-F5344CB8AC3E}">
        <p14:creationId xmlns:p14="http://schemas.microsoft.com/office/powerpoint/2010/main" val="2684081811"/>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8"/>
        <p:cNvGrpSpPr/>
        <p:nvPr/>
      </p:nvGrpSpPr>
      <p:grpSpPr>
        <a:xfrm>
          <a:off x="0" y="0"/>
          <a:ext cx="0" cy="0"/>
          <a:chOff x="0" y="0"/>
          <a:chExt cx="0" cy="0"/>
        </a:xfrm>
      </p:grpSpPr>
      <p:sp>
        <p:nvSpPr>
          <p:cNvPr id="1739" name="Google Shape;1739;p20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104</a:t>
            </a:fld>
            <a:endParaRPr/>
          </a:p>
        </p:txBody>
      </p:sp>
      <p:graphicFrame>
        <p:nvGraphicFramePr>
          <p:cNvPr id="1740" name="Google Shape;1740;p201"/>
          <p:cNvGraphicFramePr/>
          <p:nvPr/>
        </p:nvGraphicFramePr>
        <p:xfrm>
          <a:off x="146650" y="1221599"/>
          <a:ext cx="7239000" cy="3315596"/>
        </p:xfrm>
        <a:graphic>
          <a:graphicData uri="http://schemas.openxmlformats.org/drawingml/2006/table">
            <a:tbl>
              <a:tblPr>
                <a:noFill/>
                <a:tableStyleId>{8CF733E6-28A8-40C6-A276-3B9CE2AD33BB}</a:tableStyleId>
              </a:tblPr>
              <a:tblGrid>
                <a:gridCol w="1617825">
                  <a:extLst>
                    <a:ext uri="{9D8B030D-6E8A-4147-A177-3AD203B41FA5}">
                      <a16:colId xmlns:a16="http://schemas.microsoft.com/office/drawing/2014/main" val="20000"/>
                    </a:ext>
                  </a:extLst>
                </a:gridCol>
                <a:gridCol w="56211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highlight>
                            <a:srgbClr val="FFFFFF"/>
                          </a:highlight>
                          <a:latin typeface="Source Sans Pro"/>
                          <a:ea typeface="Source Sans Pro"/>
                          <a:cs typeface="Source Sans Pro"/>
                          <a:sym typeface="Source Sans Pro"/>
                        </a:rPr>
                        <a:t>1997</a:t>
                      </a:r>
                      <a:endParaRPr sz="2000" b="1" u="none" strike="noStrike" cap="none">
                        <a:highlight>
                          <a:srgbClr val="FFFFFF"/>
                        </a:highlight>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chemeClr val="dk1"/>
                        </a:buClr>
                        <a:buSzPts val="1100"/>
                        <a:buFont typeface="Arial"/>
                        <a:buNone/>
                      </a:pPr>
                      <a:r>
                        <a:rPr lang="en" sz="1800" b="1" u="none" strike="noStrike" cap="none">
                          <a:solidFill>
                            <a:schemeClr val="dk1"/>
                          </a:solidFill>
                          <a:highlight>
                            <a:srgbClr val="FFFFFF"/>
                          </a:highlight>
                          <a:latin typeface="Source Sans Pro"/>
                          <a:ea typeface="Source Sans Pro"/>
                          <a:cs typeface="Source Sans Pro"/>
                          <a:sym typeface="Source Sans Pro"/>
                        </a:rPr>
                        <a:t>NeXT (Computer programming services)</a:t>
                      </a:r>
                      <a:endParaRPr sz="1500" b="1"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chemeClr val="dk1"/>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Products: OS X and iOS</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5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▪$404 million</a:t>
                      </a:r>
                      <a:endParaRPr sz="1500" u="none" strike="noStrike" cap="none">
                        <a:highlight>
                          <a:srgbClr val="FFFFFF"/>
                        </a:highlight>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highlight>
                            <a:srgbClr val="FFFFFF"/>
                          </a:highlight>
                          <a:latin typeface="Source Sans Pro"/>
                          <a:ea typeface="Source Sans Pro"/>
                          <a:cs typeface="Source Sans Pro"/>
                          <a:sym typeface="Source Sans Pro"/>
                        </a:rPr>
                        <a:t>2000</a:t>
                      </a:r>
                      <a:endParaRPr sz="2000" b="1" u="none" strike="noStrike" cap="none">
                        <a:highlight>
                          <a:srgbClr val="FFFFFF"/>
                        </a:highlight>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chemeClr val="dk1"/>
                        </a:buClr>
                        <a:buSzPts val="1100"/>
                        <a:buFont typeface="Arial"/>
                        <a:buNone/>
                      </a:pPr>
                      <a:r>
                        <a:rPr lang="en" sz="1800" b="1" u="none" strike="noStrike" cap="none">
                          <a:solidFill>
                            <a:schemeClr val="dk1"/>
                          </a:solidFill>
                          <a:highlight>
                            <a:srgbClr val="FFFFFF"/>
                          </a:highlight>
                          <a:latin typeface="Source Sans Pro"/>
                          <a:ea typeface="Source Sans Pro"/>
                          <a:cs typeface="Source Sans Pro"/>
                          <a:sym typeface="Source Sans Pro"/>
                        </a:rPr>
                        <a:t>SoundJam MP (Software)</a:t>
                      </a:r>
                      <a:endParaRPr sz="1500" b="1"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chemeClr val="dk1"/>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Products: iTunes</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chemeClr val="dk1"/>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▪2005: Fingerworks</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5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 Multi-touchscreen</a:t>
                      </a:r>
                      <a:endParaRPr sz="1500" u="none" strike="noStrike" cap="none">
                        <a:highlight>
                          <a:srgbClr val="FFFFFF"/>
                        </a:highlight>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highlight>
                            <a:srgbClr val="FFFFFF"/>
                          </a:highlight>
                          <a:latin typeface="Source Sans Pro"/>
                          <a:ea typeface="Source Sans Pro"/>
                          <a:cs typeface="Source Sans Pro"/>
                          <a:sym typeface="Source Sans Pro"/>
                        </a:rPr>
                        <a:t>2008</a:t>
                      </a:r>
                      <a:endParaRPr sz="2000" b="1" u="none" strike="noStrike" cap="none">
                        <a:highlight>
                          <a:srgbClr val="FFFFFF"/>
                        </a:highlight>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chemeClr val="dk1"/>
                        </a:buClr>
                        <a:buSzPts val="1100"/>
                        <a:buFont typeface="Arial"/>
                        <a:buNone/>
                      </a:pPr>
                      <a:r>
                        <a:rPr lang="en" sz="1800" b="1" u="none" strike="noStrike" cap="none">
                          <a:solidFill>
                            <a:schemeClr val="dk1"/>
                          </a:solidFill>
                          <a:highlight>
                            <a:srgbClr val="FFFFFF"/>
                          </a:highlight>
                          <a:latin typeface="Source Sans Pro"/>
                          <a:ea typeface="Source Sans Pro"/>
                          <a:cs typeface="Source Sans Pro"/>
                          <a:sym typeface="Source Sans Pro"/>
                        </a:rPr>
                        <a:t>P.A. Semi (Semiconductors)</a:t>
                      </a:r>
                      <a:endParaRPr sz="1500" b="1"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chemeClr val="dk1"/>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Products: Apple A4 and A5 chips</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5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▪$278 million</a:t>
                      </a:r>
                      <a:endParaRPr sz="1500" u="none" strike="noStrike" cap="none">
                        <a:highlight>
                          <a:srgbClr val="FFFFFF"/>
                        </a:highlight>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highlight>
                            <a:srgbClr val="FFFFFF"/>
                          </a:highlight>
                          <a:latin typeface="Source Sans Pro"/>
                          <a:ea typeface="Source Sans Pro"/>
                          <a:cs typeface="Source Sans Pro"/>
                          <a:sym typeface="Source Sans Pro"/>
                        </a:rPr>
                        <a:t>2009</a:t>
                      </a:r>
                      <a:endParaRPr sz="2000" b="1" u="none" strike="noStrike" cap="none">
                        <a:highlight>
                          <a:srgbClr val="FFFFFF"/>
                        </a:highlight>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highlight>
                            <a:srgbClr val="FFFFFF"/>
                          </a:highlight>
                          <a:latin typeface="Source Sans Pro"/>
                          <a:ea typeface="Source Sans Pro"/>
                          <a:cs typeface="Source Sans Pro"/>
                          <a:sym typeface="Source Sans Pro"/>
                        </a:rPr>
                        <a:t>Lala.com (Music streaming)</a:t>
                      </a:r>
                      <a:endParaRPr sz="1500" b="1"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▪Derived Products: iCloud, iTunes Match</a:t>
                      </a:r>
                      <a:endParaRPr sz="1500" u="none" strike="noStrike" cap="none">
                        <a:solidFill>
                          <a:schemeClr val="dk1"/>
                        </a:solidFill>
                        <a:highlight>
                          <a:srgbClr val="FFFFFF"/>
                        </a:highlight>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500" u="none" strike="noStrike" cap="none">
                          <a:solidFill>
                            <a:schemeClr val="dk1"/>
                          </a:solidFill>
                          <a:highlight>
                            <a:srgbClr val="FFFFFF"/>
                          </a:highlight>
                          <a:latin typeface="Source Sans Pro"/>
                          <a:ea typeface="Source Sans Pro"/>
                          <a:cs typeface="Source Sans Pro"/>
                          <a:sym typeface="Source Sans Pro"/>
                        </a:rPr>
                        <a:t>▪$80 million</a:t>
                      </a:r>
                      <a:endParaRPr sz="2400" u="none" strike="noStrike" cap="none">
                        <a:solidFill>
                          <a:schemeClr val="dk1"/>
                        </a:solidFill>
                        <a:highlight>
                          <a:srgbClr val="FFFFFF"/>
                        </a:highlight>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741" name="Google Shape;1741;p201"/>
          <p:cNvPicPr preferRelativeResize="0"/>
          <p:nvPr/>
        </p:nvPicPr>
        <p:blipFill rotWithShape="1">
          <a:blip r:embed="rId3">
            <a:alphaModFix/>
          </a:blip>
          <a:srcRect l="17800" r="24531"/>
          <a:stretch/>
        </p:blipFill>
        <p:spPr>
          <a:xfrm>
            <a:off x="5983225" y="1321675"/>
            <a:ext cx="2561350" cy="2961250"/>
          </a:xfrm>
          <a:prstGeom prst="rect">
            <a:avLst/>
          </a:prstGeom>
          <a:noFill/>
          <a:ln>
            <a:noFill/>
          </a:ln>
        </p:spPr>
      </p:pic>
      <p:pic>
        <p:nvPicPr>
          <p:cNvPr id="1742" name="Google Shape;1742;p201"/>
          <p:cNvPicPr preferRelativeResize="0"/>
          <p:nvPr/>
        </p:nvPicPr>
        <p:blipFill rotWithShape="1">
          <a:blip r:embed="rId4">
            <a:alphaModFix/>
          </a:blip>
          <a:srcRect/>
          <a:stretch/>
        </p:blipFill>
        <p:spPr>
          <a:xfrm>
            <a:off x="7931866" y="4406233"/>
            <a:ext cx="548700" cy="675567"/>
          </a:xfrm>
          <a:prstGeom prst="rect">
            <a:avLst/>
          </a:prstGeom>
          <a:noFill/>
          <a:ln>
            <a:noFill/>
          </a:ln>
        </p:spPr>
      </p:pic>
      <p:grpSp>
        <p:nvGrpSpPr>
          <p:cNvPr id="1743" name="Google Shape;1743;p201"/>
          <p:cNvGrpSpPr/>
          <p:nvPr/>
        </p:nvGrpSpPr>
        <p:grpSpPr>
          <a:xfrm>
            <a:off x="0" y="0"/>
            <a:ext cx="9144000" cy="773925"/>
            <a:chOff x="0" y="0"/>
            <a:chExt cx="9144000" cy="773925"/>
          </a:xfrm>
        </p:grpSpPr>
        <p:pic>
          <p:nvPicPr>
            <p:cNvPr id="1744" name="Google Shape;1744;p201"/>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745" name="Google Shape;1745;p201"/>
            <p:cNvGrpSpPr/>
            <p:nvPr/>
          </p:nvGrpSpPr>
          <p:grpSpPr>
            <a:xfrm>
              <a:off x="76200" y="0"/>
              <a:ext cx="9067800" cy="773925"/>
              <a:chOff x="76200" y="0"/>
              <a:chExt cx="9067800" cy="773925"/>
            </a:xfrm>
          </p:grpSpPr>
          <p:pic>
            <p:nvPicPr>
              <p:cNvPr id="1746" name="Google Shape;1746;p201"/>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747" name="Google Shape;1747;p20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Key Acquisitions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748" name="Google Shape;1748;p201"/>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2"/>
        <p:cNvGrpSpPr/>
        <p:nvPr/>
      </p:nvGrpSpPr>
      <p:grpSpPr>
        <a:xfrm>
          <a:off x="0" y="0"/>
          <a:ext cx="0" cy="0"/>
          <a:chOff x="0" y="0"/>
          <a:chExt cx="0" cy="0"/>
        </a:xfrm>
      </p:grpSpPr>
      <p:sp>
        <p:nvSpPr>
          <p:cNvPr id="1753" name="Google Shape;1753;p20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105</a:t>
            </a:fld>
            <a:endParaRPr/>
          </a:p>
        </p:txBody>
      </p:sp>
      <p:sp>
        <p:nvSpPr>
          <p:cNvPr id="1754" name="Google Shape;1754;p202"/>
          <p:cNvSpPr txBox="1">
            <a:spLocks noGrp="1"/>
          </p:cNvSpPr>
          <p:nvPr>
            <p:ph type="title"/>
          </p:nvPr>
        </p:nvSpPr>
        <p:spPr>
          <a:xfrm>
            <a:off x="320725" y="204725"/>
            <a:ext cx="5511300" cy="705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4000" b="1">
                <a:latin typeface="Source Sans Pro"/>
                <a:ea typeface="Source Sans Pro"/>
                <a:cs typeface="Source Sans Pro"/>
                <a:sym typeface="Source Sans Pro"/>
              </a:rPr>
              <a:t>Key Acquisitions</a:t>
            </a:r>
            <a:endParaRPr sz="4000" b="1">
              <a:latin typeface="Source Sans Pro"/>
              <a:ea typeface="Source Sans Pro"/>
              <a:cs typeface="Source Sans Pro"/>
              <a:sym typeface="Source Sans Pro"/>
            </a:endParaRPr>
          </a:p>
        </p:txBody>
      </p:sp>
      <p:graphicFrame>
        <p:nvGraphicFramePr>
          <p:cNvPr id="1755" name="Google Shape;1755;p202"/>
          <p:cNvGraphicFramePr/>
          <p:nvPr/>
        </p:nvGraphicFramePr>
        <p:xfrm>
          <a:off x="195079" y="1098750"/>
          <a:ext cx="7239000" cy="3854268"/>
        </p:xfrm>
        <a:graphic>
          <a:graphicData uri="http://schemas.openxmlformats.org/drawingml/2006/table">
            <a:tbl>
              <a:tblPr>
                <a:noFill/>
                <a:tableStyleId>{8CF733E6-28A8-40C6-A276-3B9CE2AD33BB}</a:tableStyleId>
              </a:tblPr>
              <a:tblGrid>
                <a:gridCol w="1617825">
                  <a:extLst>
                    <a:ext uri="{9D8B030D-6E8A-4147-A177-3AD203B41FA5}">
                      <a16:colId xmlns:a16="http://schemas.microsoft.com/office/drawing/2014/main" val="20000"/>
                    </a:ext>
                  </a:extLst>
                </a:gridCol>
                <a:gridCol w="56211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2010</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Siri (Voice control software)</a:t>
                      </a:r>
                      <a:endParaRPr sz="16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▪Derived Products: Siri</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▪$200 million</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2012</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Chomp (App search engine)</a:t>
                      </a:r>
                      <a:endParaRPr sz="16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▪Derived Products: App store</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▪$50 million</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AuthenTec (PC and mobile security)</a:t>
                      </a:r>
                      <a:endParaRPr sz="16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▪Derived Products: Touch ID</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▪$356 million</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2014</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latin typeface="Source Sans Pro"/>
                          <a:ea typeface="Source Sans Pro"/>
                          <a:cs typeface="Source Sans Pro"/>
                          <a:sym typeface="Source Sans Pro"/>
                        </a:rPr>
                        <a:t>Beats Electronics</a:t>
                      </a:r>
                      <a:endParaRPr sz="18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▪Derived products: Apple Music</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▪$3 Billion </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2015</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latin typeface="Source Sans Pro"/>
                          <a:ea typeface="Source Sans Pro"/>
                          <a:cs typeface="Source Sans Pro"/>
                          <a:sym typeface="Source Sans Pro"/>
                        </a:rPr>
                        <a:t>linX (Camera)</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Derived products: iPod, iPhone, iPad</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$20 Million</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756" name="Google Shape;1756;p202"/>
          <p:cNvPicPr preferRelativeResize="0"/>
          <p:nvPr/>
        </p:nvPicPr>
        <p:blipFill rotWithShape="1">
          <a:blip r:embed="rId3">
            <a:alphaModFix/>
          </a:blip>
          <a:srcRect/>
          <a:stretch/>
        </p:blipFill>
        <p:spPr>
          <a:xfrm>
            <a:off x="7797225" y="3461066"/>
            <a:ext cx="925541" cy="925541"/>
          </a:xfrm>
          <a:prstGeom prst="rect">
            <a:avLst/>
          </a:prstGeom>
          <a:noFill/>
          <a:ln>
            <a:noFill/>
          </a:ln>
        </p:spPr>
      </p:pic>
      <p:pic>
        <p:nvPicPr>
          <p:cNvPr id="1757" name="Google Shape;1757;p202"/>
          <p:cNvPicPr preferRelativeResize="0"/>
          <p:nvPr/>
        </p:nvPicPr>
        <p:blipFill rotWithShape="1">
          <a:blip r:embed="rId4">
            <a:alphaModFix/>
          </a:blip>
          <a:srcRect/>
          <a:stretch/>
        </p:blipFill>
        <p:spPr>
          <a:xfrm>
            <a:off x="5362104" y="859713"/>
            <a:ext cx="1429750" cy="1429750"/>
          </a:xfrm>
          <a:prstGeom prst="rect">
            <a:avLst/>
          </a:prstGeom>
          <a:noFill/>
          <a:ln>
            <a:noFill/>
          </a:ln>
        </p:spPr>
      </p:pic>
      <p:pic>
        <p:nvPicPr>
          <p:cNvPr id="1758" name="Google Shape;1758;p202"/>
          <p:cNvPicPr preferRelativeResize="0"/>
          <p:nvPr/>
        </p:nvPicPr>
        <p:blipFill rotWithShape="1">
          <a:blip r:embed="rId5">
            <a:alphaModFix/>
          </a:blip>
          <a:srcRect/>
          <a:stretch/>
        </p:blipFill>
        <p:spPr>
          <a:xfrm>
            <a:off x="7931866" y="4330033"/>
            <a:ext cx="548700" cy="675567"/>
          </a:xfrm>
          <a:prstGeom prst="rect">
            <a:avLst/>
          </a:prstGeom>
          <a:noFill/>
          <a:ln>
            <a:noFill/>
          </a:ln>
        </p:spPr>
      </p:pic>
      <p:pic>
        <p:nvPicPr>
          <p:cNvPr id="1759" name="Google Shape;1759;p202"/>
          <p:cNvPicPr preferRelativeResize="0"/>
          <p:nvPr/>
        </p:nvPicPr>
        <p:blipFill>
          <a:blip r:embed="rId6">
            <a:alphaModFix/>
          </a:blip>
          <a:stretch>
            <a:fillRect/>
          </a:stretch>
        </p:blipFill>
        <p:spPr>
          <a:xfrm>
            <a:off x="5736500" y="2527646"/>
            <a:ext cx="3169150" cy="798775"/>
          </a:xfrm>
          <a:prstGeom prst="rect">
            <a:avLst/>
          </a:prstGeom>
          <a:noFill/>
          <a:ln>
            <a:noFill/>
          </a:ln>
        </p:spPr>
      </p:pic>
      <p:grpSp>
        <p:nvGrpSpPr>
          <p:cNvPr id="1760" name="Google Shape;1760;p202"/>
          <p:cNvGrpSpPr/>
          <p:nvPr/>
        </p:nvGrpSpPr>
        <p:grpSpPr>
          <a:xfrm>
            <a:off x="0" y="0"/>
            <a:ext cx="9144000" cy="773925"/>
            <a:chOff x="0" y="0"/>
            <a:chExt cx="9144000" cy="773925"/>
          </a:xfrm>
        </p:grpSpPr>
        <p:pic>
          <p:nvPicPr>
            <p:cNvPr id="1761" name="Google Shape;1761;p202"/>
            <p:cNvPicPr preferRelativeResize="0"/>
            <p:nvPr/>
          </p:nvPicPr>
          <p:blipFill>
            <a:blip r:embed="rId7">
              <a:alphaModFix/>
            </a:blip>
            <a:stretch>
              <a:fillRect/>
            </a:stretch>
          </p:blipFill>
          <p:spPr>
            <a:xfrm>
              <a:off x="0" y="0"/>
              <a:ext cx="4572000" cy="773925"/>
            </a:xfrm>
            <a:prstGeom prst="rect">
              <a:avLst/>
            </a:prstGeom>
            <a:noFill/>
            <a:ln>
              <a:noFill/>
            </a:ln>
          </p:spPr>
        </p:pic>
        <p:grpSp>
          <p:nvGrpSpPr>
            <p:cNvPr id="1762" name="Google Shape;1762;p202"/>
            <p:cNvGrpSpPr/>
            <p:nvPr/>
          </p:nvGrpSpPr>
          <p:grpSpPr>
            <a:xfrm>
              <a:off x="76200" y="0"/>
              <a:ext cx="9067800" cy="773925"/>
              <a:chOff x="76200" y="0"/>
              <a:chExt cx="9067800" cy="773925"/>
            </a:xfrm>
          </p:grpSpPr>
          <p:pic>
            <p:nvPicPr>
              <p:cNvPr id="1763" name="Google Shape;1763;p202"/>
              <p:cNvPicPr preferRelativeResize="0"/>
              <p:nvPr/>
            </p:nvPicPr>
            <p:blipFill>
              <a:blip r:embed="rId7">
                <a:alphaModFix/>
              </a:blip>
              <a:stretch>
                <a:fillRect/>
              </a:stretch>
            </p:blipFill>
            <p:spPr>
              <a:xfrm>
                <a:off x="4572000" y="0"/>
                <a:ext cx="4572000" cy="773925"/>
              </a:xfrm>
              <a:prstGeom prst="rect">
                <a:avLst/>
              </a:prstGeom>
              <a:noFill/>
              <a:ln>
                <a:noFill/>
              </a:ln>
            </p:spPr>
          </p:pic>
          <p:sp>
            <p:nvSpPr>
              <p:cNvPr id="1764" name="Google Shape;1764;p20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Key Acquisitions II</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765" name="Google Shape;1765;p202"/>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9"/>
        <p:cNvGrpSpPr/>
        <p:nvPr/>
      </p:nvGrpSpPr>
      <p:grpSpPr>
        <a:xfrm>
          <a:off x="0" y="0"/>
          <a:ext cx="0" cy="0"/>
          <a:chOff x="0" y="0"/>
          <a:chExt cx="0" cy="0"/>
        </a:xfrm>
      </p:grpSpPr>
      <p:sp>
        <p:nvSpPr>
          <p:cNvPr id="1770" name="Google Shape;1770;p20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106</a:t>
            </a:fld>
            <a:endParaRPr/>
          </a:p>
        </p:txBody>
      </p:sp>
      <p:graphicFrame>
        <p:nvGraphicFramePr>
          <p:cNvPr id="1771" name="Google Shape;1771;p203"/>
          <p:cNvGraphicFramePr/>
          <p:nvPr/>
        </p:nvGraphicFramePr>
        <p:xfrm>
          <a:off x="217950" y="937931"/>
          <a:ext cx="7239000" cy="4046483"/>
        </p:xfrm>
        <a:graphic>
          <a:graphicData uri="http://schemas.openxmlformats.org/drawingml/2006/table">
            <a:tbl>
              <a:tblPr>
                <a:noFill/>
                <a:tableStyleId>{8CF733E6-28A8-40C6-A276-3B9CE2AD33BB}</a:tableStyleId>
              </a:tblPr>
              <a:tblGrid>
                <a:gridCol w="1617825">
                  <a:extLst>
                    <a:ext uri="{9D8B030D-6E8A-4147-A177-3AD203B41FA5}">
                      <a16:colId xmlns:a16="http://schemas.microsoft.com/office/drawing/2014/main" val="20000"/>
                    </a:ext>
                  </a:extLst>
                </a:gridCol>
                <a:gridCol w="5621175">
                  <a:extLst>
                    <a:ext uri="{9D8B030D-6E8A-4147-A177-3AD203B41FA5}">
                      <a16:colId xmlns:a16="http://schemas.microsoft.com/office/drawing/2014/main" val="20001"/>
                    </a:ext>
                  </a:extLst>
                </a:gridCol>
              </a:tblGrid>
              <a:tr h="54762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2016</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latin typeface="Source Sans Pro"/>
                          <a:ea typeface="Source Sans Pro"/>
                          <a:cs typeface="Source Sans Pro"/>
                          <a:sym typeface="Source Sans Pro"/>
                        </a:rPr>
                        <a:t>Flyby Media (Augmented reality software)</a:t>
                      </a:r>
                      <a:endParaRPr sz="16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Acquired to aid Apple’s in developing for virtual reality</a:t>
                      </a:r>
                      <a:endParaRPr sz="16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02152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2017</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u="none" strike="noStrike" cap="none">
                          <a:solidFill>
                            <a:schemeClr val="dk1"/>
                          </a:solidFill>
                          <a:latin typeface="Source Sans Pro"/>
                          <a:ea typeface="Source Sans Pro"/>
                          <a:cs typeface="Source Sans Pro"/>
                          <a:sym typeface="Source Sans Pro"/>
                        </a:rPr>
                        <a:t>Lattice Data (Artificial Intelligence)</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100"/>
                        <a:buFont typeface="Arial"/>
                        <a:buNone/>
                      </a:pPr>
                      <a:r>
                        <a:rPr lang="en" sz="1600" u="none" strike="noStrike" cap="none">
                          <a:solidFill>
                            <a:schemeClr val="dk1"/>
                          </a:solidFill>
                          <a:latin typeface="Source Sans Pro"/>
                          <a:ea typeface="Source Sans Pro"/>
                          <a:cs typeface="Source Sans Pro"/>
                          <a:sym typeface="Source Sans Pro"/>
                        </a:rPr>
                        <a:t>Acquired to aid Apple’s Development in AI</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600"/>
                        <a:buFont typeface="Arial"/>
                        <a:buNone/>
                      </a:pPr>
                      <a:r>
                        <a:rPr lang="en" sz="1600" u="none" strike="noStrike" cap="none">
                          <a:solidFill>
                            <a:schemeClr val="dk1"/>
                          </a:solidFill>
                          <a:latin typeface="Source Sans Pro"/>
                          <a:ea typeface="Source Sans Pro"/>
                          <a:cs typeface="Source Sans Pro"/>
                          <a:sym typeface="Source Sans Pro"/>
                        </a:rPr>
                        <a:t>$200 Million</a:t>
                      </a:r>
                      <a:endParaRPr sz="1600"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30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Workflow (Automation and scripting app)</a:t>
                      </a:r>
                      <a:endParaRPr sz="1600" b="1"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9505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Source Sans Pro"/>
                          <a:ea typeface="Source Sans Pro"/>
                          <a:cs typeface="Source Sans Pro"/>
                          <a:sym typeface="Source Sans Pro"/>
                        </a:rPr>
                        <a:t>2018</a:t>
                      </a:r>
                      <a:endParaRPr sz="2000" b="1" u="none" strike="noStrike" cap="none">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800"/>
                        <a:buFont typeface="Arial"/>
                        <a:buNone/>
                      </a:pPr>
                      <a:r>
                        <a:rPr lang="en" sz="1800" b="1" i="0" u="none" strike="noStrike" cap="none">
                          <a:solidFill>
                            <a:schemeClr val="dk1"/>
                          </a:solidFill>
                          <a:latin typeface="Source Sans Pro"/>
                          <a:ea typeface="Source Sans Pro"/>
                          <a:cs typeface="Source Sans Pro"/>
                          <a:sym typeface="Source Sans Pro"/>
                        </a:rPr>
                        <a:t>Akonia Holographics (Augmented Reality Goggle)</a:t>
                      </a:r>
                      <a:endParaRPr sz="18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Shazam (Music and Image Recognition)</a:t>
                      </a:r>
                      <a:endParaRPr>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800"/>
                        <a:buFont typeface="Arial"/>
                        <a:buNone/>
                      </a:pPr>
                      <a:r>
                        <a:rPr lang="en" sz="1800" u="none" strike="noStrike" cap="none">
                          <a:solidFill>
                            <a:schemeClr val="dk1"/>
                          </a:solidFill>
                          <a:latin typeface="Source Sans Pro"/>
                          <a:ea typeface="Source Sans Pro"/>
                          <a:cs typeface="Source Sans Pro"/>
                          <a:sym typeface="Source Sans Pro"/>
                        </a:rPr>
                        <a:t>$400 Million</a:t>
                      </a:r>
                      <a:endParaRPr sz="1800" b="1" u="none" strike="noStrike" cap="none">
                        <a:solidFill>
                          <a:schemeClr val="dk1"/>
                        </a:solidFill>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800"/>
                        <a:buFont typeface="Arial"/>
                        <a:buNone/>
                      </a:pPr>
                      <a:r>
                        <a:rPr lang="en" sz="1800" b="1" u="none" strike="noStrike" cap="none">
                          <a:solidFill>
                            <a:schemeClr val="dk1"/>
                          </a:solidFill>
                          <a:latin typeface="Source Sans Pro"/>
                          <a:ea typeface="Source Sans Pro"/>
                          <a:cs typeface="Source Sans Pro"/>
                          <a:sym typeface="Source Sans Pro"/>
                        </a:rPr>
                        <a:t>Dialog Semiconductor (Chip Development)</a:t>
                      </a:r>
                      <a:endParaRPr sz="1800" u="none" strike="noStrike" cap="none">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494000">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Source Sans Pro"/>
                          <a:ea typeface="Source Sans Pro"/>
                          <a:cs typeface="Source Sans Pro"/>
                          <a:sym typeface="Source Sans Pro"/>
                        </a:rPr>
                        <a:t>2019</a:t>
                      </a:r>
                      <a:endParaRPr sz="2000" b="1" u="none" strike="noStrike" cap="none" dirty="0">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chemeClr val="dk1"/>
                          </a:solidFill>
                          <a:latin typeface="Source Sans Pro"/>
                          <a:ea typeface="Source Sans Pro"/>
                          <a:cs typeface="Source Sans Pro"/>
                          <a:sym typeface="Source Sans Pro"/>
                        </a:rPr>
                        <a:t>Stamplay (Backend Development)</a:t>
                      </a:r>
                      <a:endParaRPr dirty="0">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r>
                        <a:rPr lang="en" sz="1600" i="0" u="none" strike="noStrike" cap="none" dirty="0">
                          <a:solidFill>
                            <a:schemeClr val="dk1"/>
                          </a:solidFill>
                          <a:latin typeface="Source Sans Pro"/>
                          <a:ea typeface="Source Sans Pro"/>
                          <a:cs typeface="Source Sans Pro"/>
                          <a:sym typeface="Source Sans Pro"/>
                        </a:rPr>
                        <a:t>$5.6 Million</a:t>
                      </a:r>
                      <a:endParaRPr dirty="0">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chemeClr val="dk1"/>
                          </a:solidFill>
                          <a:latin typeface="Source Sans Pro"/>
                          <a:ea typeface="Source Sans Pro"/>
                          <a:cs typeface="Source Sans Pro"/>
                          <a:sym typeface="Source Sans Pro"/>
                        </a:rPr>
                        <a:t>Drive.ai(Autonomous Vehicles)</a:t>
                      </a:r>
                      <a:endParaRPr dirty="0">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chemeClr val="dk1"/>
                          </a:solidFill>
                          <a:latin typeface="Source Sans Pro"/>
                          <a:ea typeface="Source Sans Pro"/>
                          <a:cs typeface="Source Sans Pro"/>
                          <a:sym typeface="Source Sans Pro"/>
                        </a:rPr>
                        <a:t>Intel Mobile Communications (Smartphone Modem)</a:t>
                      </a:r>
                      <a:endParaRPr dirty="0">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r>
                        <a:rPr lang="en" sz="1600" u="none" strike="noStrike" cap="none" dirty="0">
                          <a:solidFill>
                            <a:schemeClr val="dk1"/>
                          </a:solidFill>
                          <a:latin typeface="Source Sans Pro"/>
                          <a:ea typeface="Source Sans Pro"/>
                          <a:cs typeface="Source Sans Pro"/>
                          <a:sym typeface="Source Sans Pro"/>
                        </a:rPr>
                        <a:t>$1 Billion</a:t>
                      </a:r>
                      <a:endParaRPr sz="1600" b="1" i="0" u="none" strike="noStrike" cap="none" dirty="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772" name="Google Shape;1772;p203"/>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773" name="Google Shape;1773;p203"/>
          <p:cNvGrpSpPr/>
          <p:nvPr/>
        </p:nvGrpSpPr>
        <p:grpSpPr>
          <a:xfrm>
            <a:off x="0" y="0"/>
            <a:ext cx="9144000" cy="773925"/>
            <a:chOff x="0" y="0"/>
            <a:chExt cx="9144000" cy="773925"/>
          </a:xfrm>
        </p:grpSpPr>
        <p:pic>
          <p:nvPicPr>
            <p:cNvPr id="1774" name="Google Shape;1774;p203"/>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775" name="Google Shape;1775;p203"/>
            <p:cNvGrpSpPr/>
            <p:nvPr/>
          </p:nvGrpSpPr>
          <p:grpSpPr>
            <a:xfrm>
              <a:off x="76200" y="0"/>
              <a:ext cx="9067800" cy="773925"/>
              <a:chOff x="76200" y="0"/>
              <a:chExt cx="9067800" cy="773925"/>
            </a:xfrm>
          </p:grpSpPr>
          <p:pic>
            <p:nvPicPr>
              <p:cNvPr id="1776" name="Google Shape;1776;p203"/>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777" name="Google Shape;1777;p20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Key Acquisitions III</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778" name="Google Shape;1778;p203"/>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9"/>
        <p:cNvGrpSpPr/>
        <p:nvPr/>
      </p:nvGrpSpPr>
      <p:grpSpPr>
        <a:xfrm>
          <a:off x="0" y="0"/>
          <a:ext cx="0" cy="0"/>
          <a:chOff x="0" y="0"/>
          <a:chExt cx="0" cy="0"/>
        </a:xfrm>
      </p:grpSpPr>
      <p:sp>
        <p:nvSpPr>
          <p:cNvPr id="1770" name="Google Shape;1770;p20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107</a:t>
            </a:fld>
            <a:endParaRPr/>
          </a:p>
        </p:txBody>
      </p:sp>
      <p:graphicFrame>
        <p:nvGraphicFramePr>
          <p:cNvPr id="1771" name="Google Shape;1771;p203"/>
          <p:cNvGraphicFramePr/>
          <p:nvPr>
            <p:extLst>
              <p:ext uri="{D42A27DB-BD31-4B8C-83A1-F6EECF244321}">
                <p14:modId xmlns:p14="http://schemas.microsoft.com/office/powerpoint/2010/main" val="2561279678"/>
              </p:ext>
            </p:extLst>
          </p:nvPr>
        </p:nvGraphicFramePr>
        <p:xfrm>
          <a:off x="217950" y="937931"/>
          <a:ext cx="7239000" cy="2134713"/>
        </p:xfrm>
        <a:graphic>
          <a:graphicData uri="http://schemas.openxmlformats.org/drawingml/2006/table">
            <a:tbl>
              <a:tblPr>
                <a:noFill/>
                <a:tableStyleId>{8CF733E6-28A8-40C6-A276-3B9CE2AD33BB}</a:tableStyleId>
              </a:tblPr>
              <a:tblGrid>
                <a:gridCol w="1617825">
                  <a:extLst>
                    <a:ext uri="{9D8B030D-6E8A-4147-A177-3AD203B41FA5}">
                      <a16:colId xmlns:a16="http://schemas.microsoft.com/office/drawing/2014/main" val="20000"/>
                    </a:ext>
                  </a:extLst>
                </a:gridCol>
                <a:gridCol w="5621175">
                  <a:extLst>
                    <a:ext uri="{9D8B030D-6E8A-4147-A177-3AD203B41FA5}">
                      <a16:colId xmlns:a16="http://schemas.microsoft.com/office/drawing/2014/main" val="20001"/>
                    </a:ext>
                  </a:extLst>
                </a:gridCol>
              </a:tblGrid>
              <a:tr h="54762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dirty="0">
                          <a:latin typeface="Source Sans Pro"/>
                          <a:ea typeface="Source Sans Pro"/>
                          <a:cs typeface="Source Sans Pro"/>
                          <a:sym typeface="Source Sans Pro"/>
                        </a:rPr>
                        <a:t>2020</a:t>
                      </a:r>
                      <a:endParaRPr sz="2000" b="1" u="none" strike="noStrike" cap="none" dirty="0">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tcPr>
                </a:tc>
                <a:tc>
                  <a:txBody>
                    <a:bodyPr/>
                    <a:lstStyle/>
                    <a:p>
                      <a:pPr marL="0" marR="0" lvl="0" indent="0" algn="l" rtl="0">
                        <a:lnSpc>
                          <a:spcPct val="70000"/>
                        </a:lnSpc>
                        <a:spcBef>
                          <a:spcPts val="0"/>
                        </a:spcBef>
                        <a:spcAft>
                          <a:spcPts val="0"/>
                        </a:spcAft>
                        <a:buClr>
                          <a:srgbClr val="000000"/>
                        </a:buClr>
                        <a:buSzPts val="1100"/>
                        <a:buFont typeface="Arial"/>
                        <a:buNone/>
                      </a:pPr>
                      <a:r>
                        <a:rPr lang="en" sz="1800" b="1" i="0" u="none" strike="noStrike" cap="none" dirty="0">
                          <a:solidFill>
                            <a:schemeClr val="dk1"/>
                          </a:solidFill>
                          <a:latin typeface="Source Sans Pro"/>
                          <a:ea typeface="Source Sans Pro"/>
                          <a:cs typeface="Source Sans Pro"/>
                          <a:sym typeface="Source Sans Pro"/>
                        </a:rPr>
                        <a:t>Voysis</a:t>
                      </a:r>
                    </a:p>
                    <a:p>
                      <a:pPr marL="0" marR="0" lvl="0" indent="0" algn="l" rtl="0">
                        <a:lnSpc>
                          <a:spcPct val="70000"/>
                        </a:lnSpc>
                        <a:spcBef>
                          <a:spcPts val="0"/>
                        </a:spcBef>
                        <a:spcAft>
                          <a:spcPts val="0"/>
                        </a:spcAft>
                        <a:buClr>
                          <a:srgbClr val="000000"/>
                        </a:buClr>
                        <a:buSzPts val="1100"/>
                        <a:buFont typeface="Arial"/>
                        <a:buNone/>
                      </a:pPr>
                      <a:r>
                        <a:rPr lang="en" sz="1600" b="0" i="0" u="none" strike="noStrike" cap="none" dirty="0">
                          <a:solidFill>
                            <a:schemeClr val="dk1"/>
                          </a:solidFill>
                          <a:latin typeface="Source Sans Pro"/>
                          <a:ea typeface="Source Sans Pro"/>
                          <a:cs typeface="Source Sans Pro"/>
                          <a:sym typeface="Source Sans Pro"/>
                        </a:rPr>
                        <a:t>Acquired </a:t>
                      </a:r>
                      <a:r>
                        <a:rPr lang="en-CA" sz="1600" b="0" i="0" u="none" strike="noStrike" cap="none" dirty="0">
                          <a:solidFill>
                            <a:schemeClr val="dk1"/>
                          </a:solidFill>
                          <a:latin typeface="Source Sans Pro"/>
                          <a:ea typeface="Source Sans Pro"/>
                          <a:cs typeface="Source Sans Pro"/>
                          <a:sym typeface="Source Sans Pro"/>
                        </a:rPr>
                        <a:t>to further develop voice recognition to understand natural language</a:t>
                      </a:r>
                    </a:p>
                    <a:p>
                      <a:pPr marL="0" marR="0" lvl="0" indent="0" algn="l" rtl="0">
                        <a:lnSpc>
                          <a:spcPct val="70000"/>
                        </a:lnSpc>
                        <a:spcBef>
                          <a:spcPts val="0"/>
                        </a:spcBef>
                        <a:spcAft>
                          <a:spcPts val="0"/>
                        </a:spcAft>
                        <a:buClr>
                          <a:srgbClr val="000000"/>
                        </a:buClr>
                        <a:buSzPts val="1100"/>
                        <a:buFont typeface="Arial"/>
                        <a:buNone/>
                      </a:pPr>
                      <a:endParaRPr lang="en" sz="1600" b="0" i="0" u="none" strike="noStrike" cap="none" dirty="0">
                        <a:solidFill>
                          <a:schemeClr val="dk1"/>
                        </a:solidFill>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100"/>
                        <a:buFont typeface="Arial"/>
                        <a:buNone/>
                      </a:pPr>
                      <a:r>
                        <a:rPr lang="en-CA" sz="1800" b="1" i="0" u="none" strike="noStrike" cap="none" dirty="0">
                          <a:solidFill>
                            <a:schemeClr val="dk1"/>
                          </a:solidFill>
                          <a:latin typeface="Source Sans Pro"/>
                          <a:ea typeface="Source Sans Pro"/>
                          <a:cs typeface="Source Sans Pro"/>
                          <a:sym typeface="Source Sans Pro"/>
                        </a:rPr>
                        <a:t>Xnor.ai</a:t>
                      </a:r>
                    </a:p>
                    <a:p>
                      <a:pPr marL="0" marR="0" lvl="0" indent="0" algn="l" rtl="0">
                        <a:lnSpc>
                          <a:spcPct val="70000"/>
                        </a:lnSpc>
                        <a:spcBef>
                          <a:spcPts val="0"/>
                        </a:spcBef>
                        <a:spcAft>
                          <a:spcPts val="0"/>
                        </a:spcAft>
                        <a:buClr>
                          <a:srgbClr val="000000"/>
                        </a:buClr>
                        <a:buSzPts val="1100"/>
                        <a:buFont typeface="Arial"/>
                        <a:buNone/>
                      </a:pPr>
                      <a:r>
                        <a:rPr lang="en-CA" sz="1600" b="0" i="0" u="none" strike="noStrike" cap="none" dirty="0">
                          <a:solidFill>
                            <a:schemeClr val="dk1"/>
                          </a:solidFill>
                          <a:latin typeface="Source Sans Pro"/>
                          <a:ea typeface="Source Sans Pro"/>
                          <a:cs typeface="Source Sans Pro"/>
                          <a:sym typeface="Arial"/>
                        </a:rPr>
                        <a:t>Acquired for $200M to aid in artificial intelligence and deep learning development</a:t>
                      </a:r>
                    </a:p>
                    <a:p>
                      <a:pPr marL="0" marR="0" lvl="0" indent="0" algn="l" rtl="0">
                        <a:lnSpc>
                          <a:spcPct val="70000"/>
                        </a:lnSpc>
                        <a:spcBef>
                          <a:spcPts val="0"/>
                        </a:spcBef>
                        <a:spcAft>
                          <a:spcPts val="0"/>
                        </a:spcAft>
                        <a:buClr>
                          <a:srgbClr val="000000"/>
                        </a:buClr>
                        <a:buSzPts val="1100"/>
                        <a:buFont typeface="Arial"/>
                        <a:buNone/>
                      </a:pPr>
                      <a:endParaRPr lang="en-CA" sz="1600" b="0" i="0" u="none" strike="noStrike" cap="none" dirty="0">
                        <a:solidFill>
                          <a:schemeClr val="dk1"/>
                        </a:solidFill>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100"/>
                        <a:buFont typeface="Arial"/>
                        <a:buNone/>
                      </a:pPr>
                      <a:r>
                        <a:rPr lang="en-CA" sz="1800" b="1" i="0" u="none" strike="noStrike" cap="none" dirty="0">
                          <a:solidFill>
                            <a:schemeClr val="dk1"/>
                          </a:solidFill>
                          <a:latin typeface="Source Sans Pro"/>
                          <a:ea typeface="Source Sans Pro"/>
                          <a:cs typeface="Source Sans Pro"/>
                          <a:sym typeface="Source Sans Pro"/>
                        </a:rPr>
                        <a:t>Next VR</a:t>
                      </a:r>
                      <a:endParaRPr lang="en" sz="1800" b="1" i="0" u="none" strike="noStrike" cap="none" dirty="0">
                        <a:solidFill>
                          <a:schemeClr val="dk1"/>
                        </a:solidFill>
                        <a:latin typeface="Source Sans Pro"/>
                        <a:ea typeface="Source Sans Pro"/>
                        <a:cs typeface="Source Sans Pro"/>
                        <a:sym typeface="Source Sans Pro"/>
                      </a:endParaRPr>
                    </a:p>
                    <a:p>
                      <a:pPr marL="0" marR="0" lvl="0" indent="0" algn="l" rtl="0">
                        <a:lnSpc>
                          <a:spcPct val="70000"/>
                        </a:lnSpc>
                        <a:spcBef>
                          <a:spcPts val="0"/>
                        </a:spcBef>
                        <a:spcAft>
                          <a:spcPts val="0"/>
                        </a:spcAft>
                        <a:buClr>
                          <a:srgbClr val="000000"/>
                        </a:buClr>
                        <a:buSzPts val="1100"/>
                        <a:buFont typeface="Arial"/>
                        <a:buNone/>
                      </a:pPr>
                      <a:r>
                        <a:rPr lang="en-CA" sz="1600" u="none" strike="noStrike" cap="none" dirty="0">
                          <a:solidFill>
                            <a:schemeClr val="dk1"/>
                          </a:solidFill>
                          <a:latin typeface="Source Sans Pro"/>
                          <a:ea typeface="Source Sans Pro"/>
                          <a:cs typeface="Source Sans Pro"/>
                          <a:sym typeface="Source Sans Pro"/>
                        </a:rPr>
                        <a:t>Acquisition helps Apple’s development of VR related products, software/content</a:t>
                      </a:r>
                      <a:endParaRPr sz="1600" u="none" strike="noStrike" cap="none" dirty="0">
                        <a:solidFill>
                          <a:schemeClr val="dk1"/>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lgn="ctr">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1772" name="Google Shape;1772;p203"/>
          <p:cNvPicPr preferRelativeResize="0"/>
          <p:nvPr/>
        </p:nvPicPr>
        <p:blipFill rotWithShape="1">
          <a:blip r:embed="rId3">
            <a:alphaModFix/>
          </a:blip>
          <a:srcRect/>
          <a:stretch/>
        </p:blipFill>
        <p:spPr>
          <a:xfrm>
            <a:off x="7612050" y="4335866"/>
            <a:ext cx="548700" cy="675567"/>
          </a:xfrm>
          <a:prstGeom prst="rect">
            <a:avLst/>
          </a:prstGeom>
          <a:noFill/>
          <a:ln>
            <a:noFill/>
          </a:ln>
        </p:spPr>
      </p:pic>
      <p:grpSp>
        <p:nvGrpSpPr>
          <p:cNvPr id="1773" name="Google Shape;1773;p203"/>
          <p:cNvGrpSpPr/>
          <p:nvPr/>
        </p:nvGrpSpPr>
        <p:grpSpPr>
          <a:xfrm>
            <a:off x="0" y="0"/>
            <a:ext cx="9144000" cy="773925"/>
            <a:chOff x="0" y="0"/>
            <a:chExt cx="9144000" cy="773925"/>
          </a:xfrm>
        </p:grpSpPr>
        <p:pic>
          <p:nvPicPr>
            <p:cNvPr id="1774" name="Google Shape;1774;p203"/>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775" name="Google Shape;1775;p203"/>
            <p:cNvGrpSpPr/>
            <p:nvPr/>
          </p:nvGrpSpPr>
          <p:grpSpPr>
            <a:xfrm>
              <a:off x="76200" y="0"/>
              <a:ext cx="9067800" cy="773925"/>
              <a:chOff x="76200" y="0"/>
              <a:chExt cx="9067800" cy="773925"/>
            </a:xfrm>
          </p:grpSpPr>
          <p:pic>
            <p:nvPicPr>
              <p:cNvPr id="1776" name="Google Shape;1776;p203"/>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777" name="Google Shape;1777;p20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Key Acquisitions I</a:t>
                </a:r>
                <a:r>
                  <a:rPr lang="en-CA" sz="3000" b="1" dirty="0">
                    <a:latin typeface="Calibri"/>
                    <a:ea typeface="Calibri"/>
                    <a:cs typeface="Calibri"/>
                    <a:sym typeface="Calibri"/>
                  </a:rPr>
                  <a:t>V</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1778" name="Google Shape;1778;p203"/>
          <p:cNvPicPr preferRelativeResize="0"/>
          <p:nvPr/>
        </p:nvPicPr>
        <p:blipFill rotWithShape="1">
          <a:blip r:embed="rId3">
            <a:alphaModFix/>
          </a:blip>
          <a:srcRect/>
          <a:stretch/>
        </p:blipFill>
        <p:spPr>
          <a:xfrm>
            <a:off x="8407311" y="49179"/>
            <a:ext cx="548700" cy="675567"/>
          </a:xfrm>
          <a:prstGeom prst="rect">
            <a:avLst/>
          </a:prstGeom>
          <a:noFill/>
          <a:ln>
            <a:noFill/>
          </a:ln>
        </p:spPr>
      </p:pic>
    </p:spTree>
    <p:extLst>
      <p:ext uri="{BB962C8B-B14F-4D97-AF65-F5344CB8AC3E}">
        <p14:creationId xmlns:p14="http://schemas.microsoft.com/office/powerpoint/2010/main" val="33730577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2"/>
        <p:cNvGrpSpPr/>
        <p:nvPr/>
      </p:nvGrpSpPr>
      <p:grpSpPr>
        <a:xfrm>
          <a:off x="0" y="0"/>
          <a:ext cx="0" cy="0"/>
          <a:chOff x="0" y="0"/>
          <a:chExt cx="0" cy="0"/>
        </a:xfrm>
      </p:grpSpPr>
      <p:pic>
        <p:nvPicPr>
          <p:cNvPr id="1783" name="Google Shape;1783;p204"/>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1784" name="Google Shape;1784;p204"/>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108</a:t>
            </a:fld>
            <a:endParaRPr>
              <a:solidFill>
                <a:srgbClr val="999999"/>
              </a:solidFill>
            </a:endParaRPr>
          </a:p>
        </p:txBody>
      </p:sp>
      <p:graphicFrame>
        <p:nvGraphicFramePr>
          <p:cNvPr id="1785" name="Google Shape;1785;p204"/>
          <p:cNvGraphicFramePr/>
          <p:nvPr/>
        </p:nvGraphicFramePr>
        <p:xfrm>
          <a:off x="423729" y="3957522"/>
          <a:ext cx="6753050" cy="962925"/>
        </p:xfrm>
        <a:graphic>
          <a:graphicData uri="http://schemas.openxmlformats.org/drawingml/2006/table">
            <a:tbl>
              <a:tblPr firstRow="1" bandRow="1">
                <a:noFill/>
                <a:tableStyleId>{087E5894-B519-4EB6-AEF4-E389050956EB}</a:tableStyleId>
              </a:tblPr>
              <a:tblGrid>
                <a:gridCol w="6753050">
                  <a:extLst>
                    <a:ext uri="{9D8B030D-6E8A-4147-A177-3AD203B41FA5}">
                      <a16:colId xmlns:a16="http://schemas.microsoft.com/office/drawing/2014/main" val="20000"/>
                    </a:ext>
                  </a:extLst>
                </a:gridCol>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extLst>
                  <a:ext uri="{0D108BD9-81ED-4DB2-BD59-A6C34878D82A}">
                    <a16:rowId xmlns:a16="http://schemas.microsoft.com/office/drawing/2014/main" val="10000"/>
                  </a:ext>
                </a:extLst>
              </a:tr>
            </a:tbl>
          </a:graphicData>
        </a:graphic>
      </p:graphicFrame>
      <p:sp>
        <p:nvSpPr>
          <p:cNvPr id="1786" name="Google Shape;1786;p204"/>
          <p:cNvSpPr txBox="1">
            <a:spLocks noGrp="1"/>
          </p:cNvSpPr>
          <p:nvPr>
            <p:ph type="title" idx="4294967295"/>
          </p:nvPr>
        </p:nvSpPr>
        <p:spPr>
          <a:xfrm>
            <a:off x="1438225" y="4033725"/>
            <a:ext cx="61551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Management Team</a:t>
            </a:r>
            <a:endParaRPr b="1">
              <a:solidFill>
                <a:srgbClr val="FFFFFF"/>
              </a:solidFill>
              <a:latin typeface="Source Sans Pro"/>
              <a:ea typeface="Source Sans Pro"/>
              <a:cs typeface="Source Sans Pro"/>
              <a:sym typeface="Source Sans Pro"/>
            </a:endParaRPr>
          </a:p>
        </p:txBody>
      </p:sp>
      <p:pic>
        <p:nvPicPr>
          <p:cNvPr id="1787" name="Google Shape;1787;p204"/>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1"/>
        <p:cNvGrpSpPr/>
        <p:nvPr/>
      </p:nvGrpSpPr>
      <p:grpSpPr>
        <a:xfrm>
          <a:off x="0" y="0"/>
          <a:ext cx="0" cy="0"/>
          <a:chOff x="0" y="0"/>
          <a:chExt cx="0" cy="0"/>
        </a:xfrm>
      </p:grpSpPr>
      <p:sp>
        <p:nvSpPr>
          <p:cNvPr id="1792" name="Google Shape;1792;p20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109</a:t>
            </a:fld>
            <a:endParaRPr/>
          </a:p>
        </p:txBody>
      </p:sp>
      <p:sp>
        <p:nvSpPr>
          <p:cNvPr id="1793" name="Google Shape;1793;p205"/>
          <p:cNvSpPr txBox="1">
            <a:spLocks noGrp="1"/>
          </p:cNvSpPr>
          <p:nvPr>
            <p:ph type="title"/>
          </p:nvPr>
        </p:nvSpPr>
        <p:spPr>
          <a:xfrm>
            <a:off x="267200" y="761150"/>
            <a:ext cx="5511300" cy="804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a:latin typeface="Source Sans Pro"/>
                <a:ea typeface="Source Sans Pro"/>
                <a:cs typeface="Source Sans Pro"/>
                <a:sym typeface="Source Sans Pro"/>
              </a:rPr>
              <a:t>Steve Jobs</a:t>
            </a:r>
            <a:endParaRPr>
              <a:latin typeface="Source Sans Pro"/>
              <a:ea typeface="Source Sans Pro"/>
              <a:cs typeface="Source Sans Pro"/>
              <a:sym typeface="Source Sans Pro"/>
            </a:endParaRPr>
          </a:p>
        </p:txBody>
      </p:sp>
      <p:sp>
        <p:nvSpPr>
          <p:cNvPr id="1794" name="Google Shape;1794;p205"/>
          <p:cNvSpPr txBox="1">
            <a:spLocks noGrp="1"/>
          </p:cNvSpPr>
          <p:nvPr>
            <p:ph type="body" idx="1"/>
          </p:nvPr>
        </p:nvSpPr>
        <p:spPr>
          <a:xfrm>
            <a:off x="267200" y="1483255"/>
            <a:ext cx="6387900" cy="3544500"/>
          </a:xfrm>
          <a:prstGeom prst="rect">
            <a:avLst/>
          </a:prstGeom>
          <a:noFill/>
          <a:ln>
            <a:noFill/>
          </a:ln>
        </p:spPr>
        <p:txBody>
          <a:bodyPr spcFirstLastPara="1" wrap="square" lIns="91425" tIns="91425" rIns="91425" bIns="91425" anchor="t" anchorCtr="0">
            <a:noAutofit/>
          </a:bodyPr>
          <a:lstStyle/>
          <a:p>
            <a:pPr marL="133350" lvl="0" indent="0" algn="l" rtl="0">
              <a:lnSpc>
                <a:spcPct val="100000"/>
              </a:lnSpc>
              <a:spcBef>
                <a:spcPts val="0"/>
              </a:spcBef>
              <a:spcAft>
                <a:spcPts val="0"/>
              </a:spcAft>
              <a:buSzPts val="1500"/>
              <a:buNone/>
            </a:pPr>
            <a:r>
              <a:rPr lang="en" sz="2000" b="1">
                <a:latin typeface="Source Sans Pro"/>
                <a:ea typeface="Source Sans Pro"/>
                <a:cs typeface="Source Sans Pro"/>
                <a:sym typeface="Source Sans Pro"/>
              </a:rPr>
              <a:t>Co-founder (with Steve Wozniak) and former CEO </a:t>
            </a:r>
            <a:endParaRPr sz="2000" b="1">
              <a:latin typeface="Source Sans Pro"/>
              <a:ea typeface="Source Sans Pro"/>
              <a:cs typeface="Source Sans Pro"/>
              <a:sym typeface="Source Sans Pro"/>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Pioneer of the microcomputer revolution </a:t>
            </a:r>
            <a:endParaRPr sz="1800">
              <a:latin typeface="Source Sans Pro"/>
              <a:ea typeface="Source Sans Pro"/>
              <a:cs typeface="Source Sans Pro"/>
              <a:sym typeface="Source Sans Pro"/>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Education: Reed College (dropped out) </a:t>
            </a:r>
            <a:endParaRPr sz="1800">
              <a:latin typeface="Source Sans Pro"/>
              <a:ea typeface="Source Sans Pro"/>
              <a:cs typeface="Source Sans Pro"/>
              <a:sym typeface="Source Sans Pro"/>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Left the company in 1985, worked in: NeXT and PIXAR</a:t>
            </a:r>
            <a:endParaRPr>
              <a:latin typeface="Source Sans Pro Light"/>
              <a:ea typeface="Source Sans Pro Light"/>
              <a:cs typeface="Source Sans Pro Light"/>
              <a:sym typeface="Source Sans Pro Light"/>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Returned to Apple in 1997</a:t>
            </a:r>
            <a:endParaRPr sz="1800">
              <a:latin typeface="Source Sans Pro"/>
              <a:ea typeface="Source Sans Pro"/>
              <a:cs typeface="Source Sans Pro"/>
              <a:sym typeface="Source Sans Pro"/>
            </a:endParaRPr>
          </a:p>
          <a:p>
            <a:pPr marL="457200" lvl="0" indent="-323850" algn="l" rtl="0">
              <a:lnSpc>
                <a:spcPct val="100000"/>
              </a:lnSpc>
              <a:spcBef>
                <a:spcPts val="600"/>
              </a:spcBef>
              <a:spcAft>
                <a:spcPts val="0"/>
              </a:spcAft>
              <a:buSzPts val="1500"/>
              <a:buFont typeface="Source Sans Pro"/>
              <a:buChar char="•"/>
            </a:pPr>
            <a:r>
              <a:rPr lang="en" sz="1800">
                <a:latin typeface="Source Sans Pro"/>
                <a:ea typeface="Source Sans Pro"/>
                <a:cs typeface="Source Sans Pro"/>
                <a:sym typeface="Source Sans Pro"/>
              </a:rPr>
              <a:t>Collaborate with Jony Ive, overseeing the development of iMac, iTunes, iPhone iPad on the service side and Apple retail stores </a:t>
            </a:r>
            <a:endParaRPr sz="1800">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Source Sans Pro"/>
              <a:buChar char="•"/>
            </a:pPr>
            <a:r>
              <a:rPr lang="en" sz="1800">
                <a:latin typeface="Source Sans Pro"/>
                <a:ea typeface="Source Sans Pro"/>
                <a:cs typeface="Source Sans Pro"/>
                <a:sym typeface="Source Sans Pro"/>
              </a:rPr>
              <a:t>Diagnosed with a pancreatic neuroendocrine tumor in 2003 </a:t>
            </a:r>
            <a:endParaRPr>
              <a:latin typeface="Source Sans Pro Light"/>
              <a:ea typeface="Source Sans Pro Light"/>
              <a:cs typeface="Source Sans Pro Light"/>
              <a:sym typeface="Source Sans Pro Light"/>
            </a:endParaRPr>
          </a:p>
          <a:p>
            <a:pPr marL="457200" lvl="0" indent="-304800" algn="l" rtl="0">
              <a:lnSpc>
                <a:spcPct val="100000"/>
              </a:lnSpc>
              <a:spcBef>
                <a:spcPts val="600"/>
              </a:spcBef>
              <a:spcAft>
                <a:spcPts val="600"/>
              </a:spcAft>
              <a:buSzPts val="1200"/>
              <a:buFont typeface="Source Sans Pro"/>
              <a:buChar char="•"/>
            </a:pPr>
            <a:r>
              <a:rPr lang="en" sz="1800">
                <a:latin typeface="Source Sans Pro"/>
                <a:ea typeface="Source Sans Pro"/>
                <a:cs typeface="Source Sans Pro"/>
                <a:sym typeface="Source Sans Pro"/>
              </a:rPr>
              <a:t>Died in 2011 of respiratory arrest due to the tumor</a:t>
            </a:r>
            <a:br>
              <a:rPr lang="en" sz="1800">
                <a:latin typeface="Source Sans Pro"/>
                <a:ea typeface="Source Sans Pro"/>
                <a:cs typeface="Source Sans Pro"/>
                <a:sym typeface="Source Sans Pro"/>
              </a:rPr>
            </a:br>
            <a:endParaRPr sz="1800">
              <a:latin typeface="Source Sans Pro"/>
              <a:ea typeface="Source Sans Pro"/>
              <a:cs typeface="Source Sans Pro"/>
              <a:sym typeface="Source Sans Pro"/>
            </a:endParaRPr>
          </a:p>
        </p:txBody>
      </p:sp>
      <p:pic>
        <p:nvPicPr>
          <p:cNvPr id="1795" name="Google Shape;1795;p205"/>
          <p:cNvPicPr preferRelativeResize="0"/>
          <p:nvPr/>
        </p:nvPicPr>
        <p:blipFill rotWithShape="1">
          <a:blip r:embed="rId3">
            <a:alphaModFix/>
          </a:blip>
          <a:srcRect/>
          <a:stretch/>
        </p:blipFill>
        <p:spPr>
          <a:xfrm>
            <a:off x="6955500" y="2391374"/>
            <a:ext cx="2152875" cy="1979550"/>
          </a:xfrm>
          <a:prstGeom prst="rect">
            <a:avLst/>
          </a:prstGeom>
          <a:noFill/>
          <a:ln>
            <a:noFill/>
          </a:ln>
        </p:spPr>
      </p:pic>
      <p:pic>
        <p:nvPicPr>
          <p:cNvPr id="1796" name="Google Shape;1796;p205"/>
          <p:cNvPicPr preferRelativeResize="0"/>
          <p:nvPr/>
        </p:nvPicPr>
        <p:blipFill rotWithShape="1">
          <a:blip r:embed="rId4">
            <a:alphaModFix/>
          </a:blip>
          <a:srcRect/>
          <a:stretch/>
        </p:blipFill>
        <p:spPr>
          <a:xfrm>
            <a:off x="7931866" y="4330033"/>
            <a:ext cx="548700" cy="675567"/>
          </a:xfrm>
          <a:prstGeom prst="rect">
            <a:avLst/>
          </a:prstGeom>
          <a:noFill/>
          <a:ln>
            <a:noFill/>
          </a:ln>
        </p:spPr>
      </p:pic>
      <p:grpSp>
        <p:nvGrpSpPr>
          <p:cNvPr id="1797" name="Google Shape;1797;p205"/>
          <p:cNvGrpSpPr/>
          <p:nvPr/>
        </p:nvGrpSpPr>
        <p:grpSpPr>
          <a:xfrm>
            <a:off x="0" y="0"/>
            <a:ext cx="9144000" cy="773925"/>
            <a:chOff x="0" y="0"/>
            <a:chExt cx="9144000" cy="773925"/>
          </a:xfrm>
        </p:grpSpPr>
        <p:pic>
          <p:nvPicPr>
            <p:cNvPr id="1798" name="Google Shape;1798;p205"/>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799" name="Google Shape;1799;p205"/>
            <p:cNvGrpSpPr/>
            <p:nvPr/>
          </p:nvGrpSpPr>
          <p:grpSpPr>
            <a:xfrm>
              <a:off x="76200" y="0"/>
              <a:ext cx="9067800" cy="773925"/>
              <a:chOff x="76200" y="0"/>
              <a:chExt cx="9067800" cy="773925"/>
            </a:xfrm>
          </p:grpSpPr>
          <p:pic>
            <p:nvPicPr>
              <p:cNvPr id="1800" name="Google Shape;1800;p205"/>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801" name="Google Shape;1801;p20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Key People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802" name="Google Shape;1802;p205"/>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58C1-71F4-4EB3-B25D-D55A6C458883}"/>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Gadget Industry Overview: Structure </a:t>
            </a:r>
            <a:endParaRPr lang="en-US" sz="4050" dirty="0"/>
          </a:p>
        </p:txBody>
      </p:sp>
      <p:sp>
        <p:nvSpPr>
          <p:cNvPr id="3" name="Content Placeholder 2">
            <a:extLst>
              <a:ext uri="{FF2B5EF4-FFF2-40B4-BE49-F238E27FC236}">
                <a16:creationId xmlns:a16="http://schemas.microsoft.com/office/drawing/2014/main" id="{2FF330AD-703A-42EC-866A-97799F04C1E7}"/>
              </a:ext>
            </a:extLst>
          </p:cNvPr>
          <p:cNvSpPr>
            <a:spLocks noGrp="1"/>
          </p:cNvSpPr>
          <p:nvPr>
            <p:ph idx="1"/>
          </p:nvPr>
        </p:nvSpPr>
        <p:spPr/>
        <p:txBody>
          <a:bodyPr>
            <a:normAutofit fontScale="77500" lnSpcReduction="20000"/>
          </a:bodyPr>
          <a:lstStyle/>
          <a:p>
            <a:r>
              <a:rPr lang="en-US" dirty="0"/>
              <a:t>Manufacture products in low labor-cost locations </a:t>
            </a:r>
          </a:p>
          <a:p>
            <a:pPr marL="0" indent="0">
              <a:buNone/>
            </a:pPr>
            <a:endParaRPr lang="en-US" dirty="0"/>
          </a:p>
          <a:p>
            <a:r>
              <a:rPr lang="en-US" dirty="0"/>
              <a:t>Complex value chain involves multiple-players: </a:t>
            </a:r>
          </a:p>
          <a:p>
            <a:pPr marL="0" indent="0">
              <a:buNone/>
            </a:pPr>
            <a:r>
              <a:rPr lang="en-US" dirty="0"/>
              <a:t>--Suppliers </a:t>
            </a:r>
          </a:p>
          <a:p>
            <a:pPr marL="0" indent="0">
              <a:buNone/>
            </a:pPr>
            <a:r>
              <a:rPr lang="en-US" dirty="0"/>
              <a:t>--Technology and developing </a:t>
            </a:r>
          </a:p>
          <a:p>
            <a:pPr marL="0" indent="0">
              <a:buNone/>
            </a:pPr>
            <a:r>
              <a:rPr lang="en-US" dirty="0"/>
              <a:t>--Manufacturing </a:t>
            </a:r>
          </a:p>
          <a:p>
            <a:pPr marL="0" indent="0">
              <a:buNone/>
            </a:pPr>
            <a:r>
              <a:rPr lang="en-US" dirty="0"/>
              <a:t>--Marketing</a:t>
            </a:r>
          </a:p>
          <a:p>
            <a:pPr marL="0" indent="0">
              <a:buNone/>
            </a:pPr>
            <a:endParaRPr lang="en-US" dirty="0"/>
          </a:p>
          <a:p>
            <a:r>
              <a:rPr lang="en-US" dirty="0"/>
              <a:t>A mix of traditional industries:</a:t>
            </a:r>
          </a:p>
          <a:p>
            <a:pPr marL="0" indent="0">
              <a:buNone/>
            </a:pPr>
            <a:r>
              <a:rPr lang="en-US" dirty="0"/>
              <a:t>--telecommunications </a:t>
            </a:r>
          </a:p>
          <a:p>
            <a:pPr marL="0" indent="0">
              <a:buNone/>
            </a:pPr>
            <a:r>
              <a:rPr lang="en-US" dirty="0"/>
              <a:t>--computer hardware</a:t>
            </a:r>
          </a:p>
          <a:p>
            <a:pPr marL="0" indent="0">
              <a:buNone/>
            </a:pPr>
            <a:r>
              <a:rPr lang="en-US" dirty="0"/>
              <a:t>--consumer electronics  </a:t>
            </a:r>
          </a:p>
          <a:p>
            <a:endParaRPr lang="en-US" dirty="0"/>
          </a:p>
        </p:txBody>
      </p:sp>
    </p:spTree>
    <p:extLst>
      <p:ext uri="{BB962C8B-B14F-4D97-AF65-F5344CB8AC3E}">
        <p14:creationId xmlns:p14="http://schemas.microsoft.com/office/powerpoint/2010/main" val="18622313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6"/>
        <p:cNvGrpSpPr/>
        <p:nvPr/>
      </p:nvGrpSpPr>
      <p:grpSpPr>
        <a:xfrm>
          <a:off x="0" y="0"/>
          <a:ext cx="0" cy="0"/>
          <a:chOff x="0" y="0"/>
          <a:chExt cx="0" cy="0"/>
        </a:xfrm>
      </p:grpSpPr>
      <p:sp>
        <p:nvSpPr>
          <p:cNvPr id="1807" name="Google Shape;1807;p20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110</a:t>
            </a:fld>
            <a:endParaRPr dirty="0"/>
          </a:p>
        </p:txBody>
      </p:sp>
      <p:pic>
        <p:nvPicPr>
          <p:cNvPr id="1808" name="Google Shape;1808;p206"/>
          <p:cNvPicPr preferRelativeResize="0"/>
          <p:nvPr/>
        </p:nvPicPr>
        <p:blipFill rotWithShape="1">
          <a:blip r:embed="rId3">
            <a:alphaModFix/>
          </a:blip>
          <a:srcRect t="1779"/>
          <a:stretch/>
        </p:blipFill>
        <p:spPr>
          <a:xfrm>
            <a:off x="320740" y="5367590"/>
            <a:ext cx="5854700" cy="5051998"/>
          </a:xfrm>
          <a:prstGeom prst="rect">
            <a:avLst/>
          </a:prstGeom>
          <a:noFill/>
          <a:ln>
            <a:noFill/>
          </a:ln>
        </p:spPr>
      </p:pic>
      <p:sp>
        <p:nvSpPr>
          <p:cNvPr id="1809" name="Google Shape;1809;p206"/>
          <p:cNvSpPr txBox="1"/>
          <p:nvPr/>
        </p:nvSpPr>
        <p:spPr>
          <a:xfrm>
            <a:off x="267200" y="10273865"/>
            <a:ext cx="196720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b="0" i="0" u="none" strike="noStrike" cap="none">
                <a:solidFill>
                  <a:srgbClr val="000000"/>
                </a:solidFill>
                <a:latin typeface="Play"/>
                <a:ea typeface="Play"/>
                <a:cs typeface="Play"/>
                <a:sym typeface="Play"/>
              </a:rPr>
              <a:t>Source: Philip Elmer‑DeWitt </a:t>
            </a:r>
            <a:endParaRPr/>
          </a:p>
        </p:txBody>
      </p:sp>
      <p:sp>
        <p:nvSpPr>
          <p:cNvPr id="1810" name="Google Shape;1810;p206"/>
          <p:cNvSpPr/>
          <p:nvPr/>
        </p:nvSpPr>
        <p:spPr>
          <a:xfrm>
            <a:off x="706058" y="6556248"/>
            <a:ext cx="1260148" cy="594360"/>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1" name="Google Shape;1811;p206"/>
          <p:cNvSpPr/>
          <p:nvPr/>
        </p:nvSpPr>
        <p:spPr>
          <a:xfrm>
            <a:off x="2019746" y="7280285"/>
            <a:ext cx="1228344"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2" name="Google Shape;1812;p206"/>
          <p:cNvSpPr/>
          <p:nvPr/>
        </p:nvSpPr>
        <p:spPr>
          <a:xfrm>
            <a:off x="4622738" y="6556781"/>
            <a:ext cx="1260148" cy="594000"/>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3" name="Google Shape;1813;p206"/>
          <p:cNvSpPr/>
          <p:nvPr/>
        </p:nvSpPr>
        <p:spPr>
          <a:xfrm>
            <a:off x="3301630" y="7280285"/>
            <a:ext cx="1260148"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4" name="Google Shape;1814;p206"/>
          <p:cNvSpPr/>
          <p:nvPr/>
        </p:nvSpPr>
        <p:spPr>
          <a:xfrm>
            <a:off x="4598354" y="8184946"/>
            <a:ext cx="1260148"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5" name="Google Shape;1815;p206"/>
          <p:cNvSpPr/>
          <p:nvPr/>
        </p:nvSpPr>
        <p:spPr>
          <a:xfrm>
            <a:off x="3301630" y="6556781"/>
            <a:ext cx="1260148" cy="594000"/>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6" name="Google Shape;1816;p206"/>
          <p:cNvSpPr/>
          <p:nvPr/>
        </p:nvSpPr>
        <p:spPr>
          <a:xfrm>
            <a:off x="4622738" y="7280285"/>
            <a:ext cx="1260148"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7" name="Google Shape;1817;p206"/>
          <p:cNvSpPr/>
          <p:nvPr/>
        </p:nvSpPr>
        <p:spPr>
          <a:xfrm>
            <a:off x="2019746" y="6552658"/>
            <a:ext cx="1220924" cy="594360"/>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18" name="Google Shape;1818;p206"/>
          <p:cNvSpPr/>
          <p:nvPr/>
        </p:nvSpPr>
        <p:spPr>
          <a:xfrm>
            <a:off x="679950" y="8166063"/>
            <a:ext cx="1260148" cy="703022"/>
          </a:xfrm>
          <a:prstGeom prst="rect">
            <a:avLst/>
          </a:prstGeom>
          <a:noFill/>
          <a:ln w="25400" cap="flat" cmpd="sng">
            <a:solidFill>
              <a:srgbClr val="FFC9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819" name="Google Shape;1819;p206" descr="Image result for Apple Management Structure Chart"/>
          <p:cNvPicPr preferRelativeResize="0"/>
          <p:nvPr/>
        </p:nvPicPr>
        <p:blipFill rotWithShape="1">
          <a:blip r:embed="rId4">
            <a:alphaModFix/>
          </a:blip>
          <a:srcRect t="11288"/>
          <a:stretch/>
        </p:blipFill>
        <p:spPr>
          <a:xfrm>
            <a:off x="890093" y="5318411"/>
            <a:ext cx="7645400" cy="3808030"/>
          </a:xfrm>
          <a:prstGeom prst="rect">
            <a:avLst/>
          </a:prstGeom>
          <a:noFill/>
          <a:ln>
            <a:noFill/>
          </a:ln>
        </p:spPr>
      </p:pic>
      <p:sp>
        <p:nvSpPr>
          <p:cNvPr id="1820" name="Google Shape;1820;p206"/>
          <p:cNvSpPr txBox="1"/>
          <p:nvPr/>
        </p:nvSpPr>
        <p:spPr>
          <a:xfrm>
            <a:off x="6937515" y="4854572"/>
            <a:ext cx="2454322"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i="0" u="none" strike="noStrike" cap="none" dirty="0">
                <a:solidFill>
                  <a:srgbClr val="000000"/>
                </a:solidFill>
                <a:latin typeface="Source Sans Pro"/>
                <a:ea typeface="Source Sans Pro"/>
                <a:cs typeface="Source Sans Pro"/>
                <a:sym typeface="Source Sans Pro"/>
              </a:rPr>
              <a:t>Source: </a:t>
            </a:r>
            <a:r>
              <a:rPr lang="en-CA" sz="1200" i="0" u="none" strike="noStrike" cap="none" dirty="0">
                <a:solidFill>
                  <a:srgbClr val="000000"/>
                </a:solidFill>
                <a:latin typeface="Source Sans Pro"/>
                <a:ea typeface="Source Sans Pro"/>
                <a:cs typeface="Source Sans Pro"/>
                <a:sym typeface="Source Sans Pro"/>
              </a:rPr>
              <a:t>Apple, </a:t>
            </a:r>
            <a:r>
              <a:rPr lang="en" sz="1200" i="0" u="none" strike="noStrike" cap="none" dirty="0">
                <a:solidFill>
                  <a:srgbClr val="000000"/>
                </a:solidFill>
                <a:latin typeface="Source Sans Pro"/>
                <a:ea typeface="Source Sans Pro"/>
                <a:cs typeface="Source Sans Pro"/>
                <a:sym typeface="Source Sans Pro"/>
              </a:rPr>
              <a:t>CB Insights</a:t>
            </a:r>
            <a:endParaRPr dirty="0">
              <a:latin typeface="Source Sans Pro"/>
              <a:ea typeface="Source Sans Pro"/>
              <a:cs typeface="Source Sans Pro"/>
              <a:sym typeface="Source Sans Pro"/>
            </a:endParaRPr>
          </a:p>
        </p:txBody>
      </p:sp>
      <p:grpSp>
        <p:nvGrpSpPr>
          <p:cNvPr id="1823" name="Google Shape;1823;p206"/>
          <p:cNvGrpSpPr/>
          <p:nvPr/>
        </p:nvGrpSpPr>
        <p:grpSpPr>
          <a:xfrm>
            <a:off x="0" y="0"/>
            <a:ext cx="9144000" cy="773925"/>
            <a:chOff x="0" y="0"/>
            <a:chExt cx="9144000" cy="773925"/>
          </a:xfrm>
        </p:grpSpPr>
        <p:pic>
          <p:nvPicPr>
            <p:cNvPr id="1824" name="Google Shape;1824;p206"/>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825" name="Google Shape;1825;p206"/>
            <p:cNvGrpSpPr/>
            <p:nvPr/>
          </p:nvGrpSpPr>
          <p:grpSpPr>
            <a:xfrm>
              <a:off x="76200" y="0"/>
              <a:ext cx="9067800" cy="773925"/>
              <a:chOff x="76200" y="0"/>
              <a:chExt cx="9067800" cy="773925"/>
            </a:xfrm>
          </p:grpSpPr>
          <p:pic>
            <p:nvPicPr>
              <p:cNvPr id="1826" name="Google Shape;1826;p206"/>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827" name="Google Shape;1827;p20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Organization Chart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828" name="Google Shape;1828;p206"/>
          <p:cNvPicPr preferRelativeResize="0"/>
          <p:nvPr/>
        </p:nvPicPr>
        <p:blipFill rotWithShape="1">
          <a:blip r:embed="rId6">
            <a:alphaModFix/>
          </a:blip>
          <a:srcRect/>
          <a:stretch/>
        </p:blipFill>
        <p:spPr>
          <a:xfrm>
            <a:off x="8407311" y="49179"/>
            <a:ext cx="548700" cy="675567"/>
          </a:xfrm>
          <a:prstGeom prst="rect">
            <a:avLst/>
          </a:prstGeom>
          <a:noFill/>
          <a:ln>
            <a:noFill/>
          </a:ln>
        </p:spPr>
      </p:pic>
      <p:pic>
        <p:nvPicPr>
          <p:cNvPr id="5" name="Picture 4">
            <a:extLst>
              <a:ext uri="{FF2B5EF4-FFF2-40B4-BE49-F238E27FC236}">
                <a16:creationId xmlns:a16="http://schemas.microsoft.com/office/drawing/2014/main" id="{EF597CD7-7C60-467B-80E4-8BB5ACC75D9F}"/>
              </a:ext>
            </a:extLst>
          </p:cNvPr>
          <p:cNvPicPr>
            <a:picLocks noChangeAspect="1"/>
          </p:cNvPicPr>
          <p:nvPr/>
        </p:nvPicPr>
        <p:blipFill>
          <a:blip r:embed="rId7"/>
          <a:stretch>
            <a:fillRect/>
          </a:stretch>
        </p:blipFill>
        <p:spPr>
          <a:xfrm>
            <a:off x="3652810" y="805686"/>
            <a:ext cx="848007" cy="861309"/>
          </a:xfrm>
          <a:prstGeom prst="rect">
            <a:avLst/>
          </a:prstGeom>
        </p:spPr>
      </p:pic>
      <p:pic>
        <p:nvPicPr>
          <p:cNvPr id="6" name="Picture 5">
            <a:extLst>
              <a:ext uri="{FF2B5EF4-FFF2-40B4-BE49-F238E27FC236}">
                <a16:creationId xmlns:a16="http://schemas.microsoft.com/office/drawing/2014/main" id="{53990AB6-C8DA-4E07-B9E2-401C2136DB9D}"/>
              </a:ext>
            </a:extLst>
          </p:cNvPr>
          <p:cNvPicPr>
            <a:picLocks noChangeAspect="1"/>
          </p:cNvPicPr>
          <p:nvPr/>
        </p:nvPicPr>
        <p:blipFill>
          <a:blip r:embed="rId8"/>
          <a:stretch>
            <a:fillRect/>
          </a:stretch>
        </p:blipFill>
        <p:spPr>
          <a:xfrm>
            <a:off x="1364991" y="2954776"/>
            <a:ext cx="851332" cy="934470"/>
          </a:xfrm>
          <a:prstGeom prst="rect">
            <a:avLst/>
          </a:prstGeom>
        </p:spPr>
      </p:pic>
      <p:pic>
        <p:nvPicPr>
          <p:cNvPr id="9" name="Picture 8">
            <a:extLst>
              <a:ext uri="{FF2B5EF4-FFF2-40B4-BE49-F238E27FC236}">
                <a16:creationId xmlns:a16="http://schemas.microsoft.com/office/drawing/2014/main" id="{B4826F8F-4FC3-453B-8B3C-CAC84C02C0A0}"/>
              </a:ext>
            </a:extLst>
          </p:cNvPr>
          <p:cNvPicPr>
            <a:picLocks noChangeAspect="1"/>
          </p:cNvPicPr>
          <p:nvPr/>
        </p:nvPicPr>
        <p:blipFill>
          <a:blip r:embed="rId9"/>
          <a:stretch>
            <a:fillRect/>
          </a:stretch>
        </p:blipFill>
        <p:spPr>
          <a:xfrm>
            <a:off x="5590213" y="1912570"/>
            <a:ext cx="848006" cy="1040886"/>
          </a:xfrm>
          <a:prstGeom prst="rect">
            <a:avLst/>
          </a:prstGeom>
        </p:spPr>
      </p:pic>
      <p:pic>
        <p:nvPicPr>
          <p:cNvPr id="10" name="Picture 9">
            <a:extLst>
              <a:ext uri="{FF2B5EF4-FFF2-40B4-BE49-F238E27FC236}">
                <a16:creationId xmlns:a16="http://schemas.microsoft.com/office/drawing/2014/main" id="{DB7BE1E4-B621-48B3-B57E-10A729DB069C}"/>
              </a:ext>
            </a:extLst>
          </p:cNvPr>
          <p:cNvPicPr>
            <a:picLocks noChangeAspect="1"/>
          </p:cNvPicPr>
          <p:nvPr/>
        </p:nvPicPr>
        <p:blipFill>
          <a:blip r:embed="rId10"/>
          <a:stretch>
            <a:fillRect/>
          </a:stretch>
        </p:blipFill>
        <p:spPr>
          <a:xfrm>
            <a:off x="3200759" y="4069675"/>
            <a:ext cx="861309" cy="961074"/>
          </a:xfrm>
          <a:prstGeom prst="rect">
            <a:avLst/>
          </a:prstGeom>
        </p:spPr>
      </p:pic>
      <p:pic>
        <p:nvPicPr>
          <p:cNvPr id="13" name="Picture 12">
            <a:extLst>
              <a:ext uri="{FF2B5EF4-FFF2-40B4-BE49-F238E27FC236}">
                <a16:creationId xmlns:a16="http://schemas.microsoft.com/office/drawing/2014/main" id="{66628594-931A-441D-A028-120ED64E77A9}"/>
              </a:ext>
            </a:extLst>
          </p:cNvPr>
          <p:cNvPicPr>
            <a:picLocks noChangeAspect="1"/>
          </p:cNvPicPr>
          <p:nvPr/>
        </p:nvPicPr>
        <p:blipFill>
          <a:blip r:embed="rId11"/>
          <a:stretch>
            <a:fillRect/>
          </a:stretch>
        </p:blipFill>
        <p:spPr>
          <a:xfrm>
            <a:off x="442251" y="2948124"/>
            <a:ext cx="854658" cy="971051"/>
          </a:xfrm>
          <a:prstGeom prst="rect">
            <a:avLst/>
          </a:prstGeom>
        </p:spPr>
      </p:pic>
      <p:pic>
        <p:nvPicPr>
          <p:cNvPr id="14" name="Picture 13">
            <a:extLst>
              <a:ext uri="{FF2B5EF4-FFF2-40B4-BE49-F238E27FC236}">
                <a16:creationId xmlns:a16="http://schemas.microsoft.com/office/drawing/2014/main" id="{BBDE404C-08E4-4838-8D0F-D845E2D9C00C}"/>
              </a:ext>
            </a:extLst>
          </p:cNvPr>
          <p:cNvPicPr>
            <a:picLocks noChangeAspect="1"/>
          </p:cNvPicPr>
          <p:nvPr/>
        </p:nvPicPr>
        <p:blipFill>
          <a:blip r:embed="rId12"/>
          <a:stretch>
            <a:fillRect/>
          </a:stretch>
        </p:blipFill>
        <p:spPr>
          <a:xfrm>
            <a:off x="2261984" y="2944799"/>
            <a:ext cx="848006" cy="974376"/>
          </a:xfrm>
          <a:prstGeom prst="rect">
            <a:avLst/>
          </a:prstGeom>
        </p:spPr>
      </p:pic>
      <p:pic>
        <p:nvPicPr>
          <p:cNvPr id="15" name="Picture 14">
            <a:extLst>
              <a:ext uri="{FF2B5EF4-FFF2-40B4-BE49-F238E27FC236}">
                <a16:creationId xmlns:a16="http://schemas.microsoft.com/office/drawing/2014/main" id="{EF0F9A25-83C0-414B-AB46-CA139FE0DDA0}"/>
              </a:ext>
            </a:extLst>
          </p:cNvPr>
          <p:cNvPicPr>
            <a:picLocks noChangeAspect="1"/>
          </p:cNvPicPr>
          <p:nvPr/>
        </p:nvPicPr>
        <p:blipFill>
          <a:blip r:embed="rId13"/>
          <a:stretch>
            <a:fillRect/>
          </a:stretch>
        </p:blipFill>
        <p:spPr>
          <a:xfrm>
            <a:off x="3200759" y="2955194"/>
            <a:ext cx="851332" cy="964400"/>
          </a:xfrm>
          <a:prstGeom prst="rect">
            <a:avLst/>
          </a:prstGeom>
        </p:spPr>
      </p:pic>
      <p:pic>
        <p:nvPicPr>
          <p:cNvPr id="16" name="Picture 15">
            <a:extLst>
              <a:ext uri="{FF2B5EF4-FFF2-40B4-BE49-F238E27FC236}">
                <a16:creationId xmlns:a16="http://schemas.microsoft.com/office/drawing/2014/main" id="{0FFD7C54-8188-4E1C-8670-3E143C00419D}"/>
              </a:ext>
            </a:extLst>
          </p:cNvPr>
          <p:cNvPicPr>
            <a:picLocks noChangeAspect="1"/>
          </p:cNvPicPr>
          <p:nvPr/>
        </p:nvPicPr>
        <p:blipFill>
          <a:blip r:embed="rId14"/>
          <a:stretch>
            <a:fillRect/>
          </a:stretch>
        </p:blipFill>
        <p:spPr>
          <a:xfrm>
            <a:off x="445576" y="4113810"/>
            <a:ext cx="848007" cy="881262"/>
          </a:xfrm>
          <a:prstGeom prst="rect">
            <a:avLst/>
          </a:prstGeom>
        </p:spPr>
      </p:pic>
      <p:pic>
        <p:nvPicPr>
          <p:cNvPr id="17" name="Picture 16">
            <a:extLst>
              <a:ext uri="{FF2B5EF4-FFF2-40B4-BE49-F238E27FC236}">
                <a16:creationId xmlns:a16="http://schemas.microsoft.com/office/drawing/2014/main" id="{373BAB8B-AA70-4810-B693-2876C6B0E944}"/>
              </a:ext>
            </a:extLst>
          </p:cNvPr>
          <p:cNvPicPr>
            <a:picLocks noChangeAspect="1"/>
          </p:cNvPicPr>
          <p:nvPr/>
        </p:nvPicPr>
        <p:blipFill>
          <a:blip r:embed="rId15"/>
          <a:stretch>
            <a:fillRect/>
          </a:stretch>
        </p:blipFill>
        <p:spPr>
          <a:xfrm>
            <a:off x="6507462" y="1898174"/>
            <a:ext cx="851332" cy="1044212"/>
          </a:xfrm>
          <a:prstGeom prst="rect">
            <a:avLst/>
          </a:prstGeom>
        </p:spPr>
      </p:pic>
      <p:pic>
        <p:nvPicPr>
          <p:cNvPr id="18" name="Picture 17">
            <a:extLst>
              <a:ext uri="{FF2B5EF4-FFF2-40B4-BE49-F238E27FC236}">
                <a16:creationId xmlns:a16="http://schemas.microsoft.com/office/drawing/2014/main" id="{9911AFB7-BFBA-45B8-A78D-A300AE582F21}"/>
              </a:ext>
            </a:extLst>
          </p:cNvPr>
          <p:cNvPicPr>
            <a:picLocks noChangeAspect="1"/>
          </p:cNvPicPr>
          <p:nvPr/>
        </p:nvPicPr>
        <p:blipFill>
          <a:blip r:embed="rId16"/>
          <a:stretch>
            <a:fillRect/>
          </a:stretch>
        </p:blipFill>
        <p:spPr>
          <a:xfrm>
            <a:off x="4718290" y="4081491"/>
            <a:ext cx="844681" cy="981027"/>
          </a:xfrm>
          <a:prstGeom prst="rect">
            <a:avLst/>
          </a:prstGeom>
        </p:spPr>
      </p:pic>
      <p:pic>
        <p:nvPicPr>
          <p:cNvPr id="19" name="Picture 18">
            <a:extLst>
              <a:ext uri="{FF2B5EF4-FFF2-40B4-BE49-F238E27FC236}">
                <a16:creationId xmlns:a16="http://schemas.microsoft.com/office/drawing/2014/main" id="{65E421A8-FEBF-47D3-8800-A48BCCD4FE75}"/>
              </a:ext>
            </a:extLst>
          </p:cNvPr>
          <p:cNvPicPr>
            <a:picLocks noChangeAspect="1"/>
          </p:cNvPicPr>
          <p:nvPr/>
        </p:nvPicPr>
        <p:blipFill>
          <a:blip r:embed="rId17"/>
          <a:stretch>
            <a:fillRect/>
          </a:stretch>
        </p:blipFill>
        <p:spPr>
          <a:xfrm>
            <a:off x="7426876" y="1912570"/>
            <a:ext cx="877937" cy="951098"/>
          </a:xfrm>
          <a:prstGeom prst="rect">
            <a:avLst/>
          </a:prstGeom>
        </p:spPr>
      </p:pic>
      <p:pic>
        <p:nvPicPr>
          <p:cNvPr id="20" name="Picture 19">
            <a:extLst>
              <a:ext uri="{FF2B5EF4-FFF2-40B4-BE49-F238E27FC236}">
                <a16:creationId xmlns:a16="http://schemas.microsoft.com/office/drawing/2014/main" id="{0C436675-5243-4A37-86D2-B8891991179F}"/>
              </a:ext>
            </a:extLst>
          </p:cNvPr>
          <p:cNvPicPr>
            <a:picLocks noChangeAspect="1"/>
          </p:cNvPicPr>
          <p:nvPr/>
        </p:nvPicPr>
        <p:blipFill>
          <a:blip r:embed="rId18"/>
          <a:stretch>
            <a:fillRect/>
          </a:stretch>
        </p:blipFill>
        <p:spPr>
          <a:xfrm>
            <a:off x="4708313" y="1914598"/>
            <a:ext cx="854658" cy="977702"/>
          </a:xfrm>
          <a:prstGeom prst="rect">
            <a:avLst/>
          </a:prstGeom>
        </p:spPr>
      </p:pic>
      <p:sp>
        <p:nvSpPr>
          <p:cNvPr id="50" name="Left Bracket 49">
            <a:extLst>
              <a:ext uri="{FF2B5EF4-FFF2-40B4-BE49-F238E27FC236}">
                <a16:creationId xmlns:a16="http://schemas.microsoft.com/office/drawing/2014/main" id="{9B7F2F9C-70E0-4051-B00E-DD4875D4F7E4}"/>
              </a:ext>
            </a:extLst>
          </p:cNvPr>
          <p:cNvSpPr/>
          <p:nvPr/>
        </p:nvSpPr>
        <p:spPr>
          <a:xfrm rot="5400000">
            <a:off x="6437257" y="-1328"/>
            <a:ext cx="84335" cy="3577273"/>
          </a:xfrm>
          <a:prstGeom prst="leftBracket">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3" name="Straight Connector 22">
            <a:extLst>
              <a:ext uri="{FF2B5EF4-FFF2-40B4-BE49-F238E27FC236}">
                <a16:creationId xmlns:a16="http://schemas.microsoft.com/office/drawing/2014/main" id="{ACED9736-5456-478B-A8C9-A2DB4D29339E}"/>
              </a:ext>
            </a:extLst>
          </p:cNvPr>
          <p:cNvCxnSpPr>
            <a:cxnSpLocks/>
          </p:cNvCxnSpPr>
          <p:nvPr/>
        </p:nvCxnSpPr>
        <p:spPr>
          <a:xfrm>
            <a:off x="4511992" y="1184909"/>
            <a:ext cx="1967432" cy="106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AEFAFD-E3D2-49F7-8B37-FB83687E8B17}"/>
              </a:ext>
            </a:extLst>
          </p:cNvPr>
          <p:cNvCxnSpPr>
            <a:cxnSpLocks/>
            <a:stCxn id="16" idx="3"/>
            <a:endCxn id="1846" idx="1"/>
          </p:cNvCxnSpPr>
          <p:nvPr/>
        </p:nvCxnSpPr>
        <p:spPr>
          <a:xfrm flipV="1">
            <a:off x="1293583" y="4554362"/>
            <a:ext cx="1672254" cy="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EACF4C33-0C64-4F84-9468-A0CC5B300F1C}"/>
              </a:ext>
            </a:extLst>
          </p:cNvPr>
          <p:cNvPicPr>
            <a:picLocks noChangeAspect="1"/>
          </p:cNvPicPr>
          <p:nvPr/>
        </p:nvPicPr>
        <p:blipFill>
          <a:blip r:embed="rId19"/>
          <a:stretch>
            <a:fillRect/>
          </a:stretch>
        </p:blipFill>
        <p:spPr>
          <a:xfrm>
            <a:off x="1334018" y="1851414"/>
            <a:ext cx="841355" cy="1040886"/>
          </a:xfrm>
          <a:prstGeom prst="rect">
            <a:avLst/>
          </a:prstGeom>
        </p:spPr>
      </p:pic>
      <p:pic>
        <p:nvPicPr>
          <p:cNvPr id="64" name="Picture 63">
            <a:extLst>
              <a:ext uri="{FF2B5EF4-FFF2-40B4-BE49-F238E27FC236}">
                <a16:creationId xmlns:a16="http://schemas.microsoft.com/office/drawing/2014/main" id="{BBD0336C-BFAC-420E-9EE4-2ABD50E2933F}"/>
              </a:ext>
            </a:extLst>
          </p:cNvPr>
          <p:cNvPicPr>
            <a:picLocks noChangeAspect="1"/>
          </p:cNvPicPr>
          <p:nvPr/>
        </p:nvPicPr>
        <p:blipFill>
          <a:blip r:embed="rId20"/>
          <a:stretch>
            <a:fillRect/>
          </a:stretch>
        </p:blipFill>
        <p:spPr>
          <a:xfrm>
            <a:off x="2267944" y="1847364"/>
            <a:ext cx="851332" cy="957749"/>
          </a:xfrm>
          <a:prstGeom prst="rect">
            <a:avLst/>
          </a:prstGeom>
        </p:spPr>
      </p:pic>
      <p:pic>
        <p:nvPicPr>
          <p:cNvPr id="65" name="Picture 64">
            <a:extLst>
              <a:ext uri="{FF2B5EF4-FFF2-40B4-BE49-F238E27FC236}">
                <a16:creationId xmlns:a16="http://schemas.microsoft.com/office/drawing/2014/main" id="{2E3433A9-59E5-4FA9-A058-8B21C8A81C32}"/>
              </a:ext>
            </a:extLst>
          </p:cNvPr>
          <p:cNvPicPr>
            <a:picLocks noChangeAspect="1"/>
          </p:cNvPicPr>
          <p:nvPr/>
        </p:nvPicPr>
        <p:blipFill>
          <a:blip r:embed="rId21"/>
          <a:stretch>
            <a:fillRect/>
          </a:stretch>
        </p:blipFill>
        <p:spPr>
          <a:xfrm>
            <a:off x="3205748" y="1847364"/>
            <a:ext cx="851332" cy="957749"/>
          </a:xfrm>
          <a:prstGeom prst="rect">
            <a:avLst/>
          </a:prstGeom>
        </p:spPr>
      </p:pic>
      <p:pic>
        <p:nvPicPr>
          <p:cNvPr id="66" name="Picture 65">
            <a:extLst>
              <a:ext uri="{FF2B5EF4-FFF2-40B4-BE49-F238E27FC236}">
                <a16:creationId xmlns:a16="http://schemas.microsoft.com/office/drawing/2014/main" id="{A0A8BFBF-AB61-4EA3-941E-3C4DF11BAD83}"/>
              </a:ext>
            </a:extLst>
          </p:cNvPr>
          <p:cNvPicPr>
            <a:picLocks noChangeAspect="1"/>
          </p:cNvPicPr>
          <p:nvPr/>
        </p:nvPicPr>
        <p:blipFill>
          <a:blip r:embed="rId22"/>
          <a:stretch>
            <a:fillRect/>
          </a:stretch>
        </p:blipFill>
        <p:spPr>
          <a:xfrm>
            <a:off x="442251" y="1847364"/>
            <a:ext cx="857983" cy="961074"/>
          </a:xfrm>
          <a:prstGeom prst="rect">
            <a:avLst/>
          </a:prstGeom>
        </p:spPr>
      </p:pic>
      <p:sp>
        <p:nvSpPr>
          <p:cNvPr id="67" name="Left Bracket 66">
            <a:extLst>
              <a:ext uri="{FF2B5EF4-FFF2-40B4-BE49-F238E27FC236}">
                <a16:creationId xmlns:a16="http://schemas.microsoft.com/office/drawing/2014/main" id="{51641337-82B0-44E0-B437-F0B2C1D7BE5C}"/>
              </a:ext>
            </a:extLst>
          </p:cNvPr>
          <p:cNvSpPr/>
          <p:nvPr/>
        </p:nvSpPr>
        <p:spPr>
          <a:xfrm rot="5400000">
            <a:off x="2165547" y="6462"/>
            <a:ext cx="62815" cy="3421970"/>
          </a:xfrm>
          <a:prstGeom prst="leftBracket">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77" name="Straight Connector 76">
            <a:extLst>
              <a:ext uri="{FF2B5EF4-FFF2-40B4-BE49-F238E27FC236}">
                <a16:creationId xmlns:a16="http://schemas.microsoft.com/office/drawing/2014/main" id="{AC77160A-5BF2-41FA-9495-234F71E363A1}"/>
              </a:ext>
            </a:extLst>
          </p:cNvPr>
          <p:cNvCxnSpPr>
            <a:cxnSpLocks/>
          </p:cNvCxnSpPr>
          <p:nvPr/>
        </p:nvCxnSpPr>
        <p:spPr>
          <a:xfrm>
            <a:off x="2196954" y="1195529"/>
            <a:ext cx="144468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052D79B-59AD-48CE-A556-22468C9B122C}"/>
              </a:ext>
            </a:extLst>
          </p:cNvPr>
          <p:cNvCxnSpPr>
            <a:cxnSpLocks/>
            <a:stCxn id="67" idx="1"/>
          </p:cNvCxnSpPr>
          <p:nvPr/>
        </p:nvCxnSpPr>
        <p:spPr>
          <a:xfrm flipH="1" flipV="1">
            <a:off x="2196954" y="1192782"/>
            <a:ext cx="1" cy="4932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53510E-D57A-4EA2-B32A-4038B608BFFE}"/>
              </a:ext>
            </a:extLst>
          </p:cNvPr>
          <p:cNvCxnSpPr>
            <a:cxnSpLocks/>
            <a:endCxn id="50" idx="1"/>
          </p:cNvCxnSpPr>
          <p:nvPr/>
        </p:nvCxnSpPr>
        <p:spPr>
          <a:xfrm>
            <a:off x="6479424" y="1179945"/>
            <a:ext cx="0" cy="56519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46" name="Rectangle 1845">
            <a:extLst>
              <a:ext uri="{FF2B5EF4-FFF2-40B4-BE49-F238E27FC236}">
                <a16:creationId xmlns:a16="http://schemas.microsoft.com/office/drawing/2014/main" id="{C4A28FE1-C4B4-41C2-8DDB-C637892E2DBB}"/>
              </a:ext>
            </a:extLst>
          </p:cNvPr>
          <p:cNvSpPr/>
          <p:nvPr/>
        </p:nvSpPr>
        <p:spPr>
          <a:xfrm>
            <a:off x="2965837" y="4039327"/>
            <a:ext cx="2711394" cy="103007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32"/>
        <p:cNvGrpSpPr/>
        <p:nvPr/>
      </p:nvGrpSpPr>
      <p:grpSpPr>
        <a:xfrm>
          <a:off x="0" y="0"/>
          <a:ext cx="0" cy="0"/>
          <a:chOff x="0" y="0"/>
          <a:chExt cx="0" cy="0"/>
        </a:xfrm>
      </p:grpSpPr>
      <p:sp>
        <p:nvSpPr>
          <p:cNvPr id="1833" name="Google Shape;1833;p20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111</a:t>
            </a:fld>
            <a:endParaRPr/>
          </a:p>
        </p:txBody>
      </p:sp>
      <p:sp>
        <p:nvSpPr>
          <p:cNvPr id="1834" name="Google Shape;1834;p207"/>
          <p:cNvSpPr txBox="1">
            <a:spLocks noGrp="1"/>
          </p:cNvSpPr>
          <p:nvPr>
            <p:ph type="body" idx="1"/>
          </p:nvPr>
        </p:nvSpPr>
        <p:spPr>
          <a:xfrm>
            <a:off x="267200" y="1073300"/>
            <a:ext cx="8288400" cy="3776400"/>
          </a:xfrm>
          <a:prstGeom prst="rect">
            <a:avLst/>
          </a:prstGeom>
          <a:noFill/>
          <a:ln>
            <a:noFill/>
          </a:ln>
        </p:spPr>
        <p:txBody>
          <a:bodyPr spcFirstLastPara="1" wrap="square" lIns="91425" tIns="91425" rIns="91425" bIns="91425" anchor="t" anchorCtr="0">
            <a:noAutofit/>
          </a:bodyPr>
          <a:lstStyle/>
          <a:p>
            <a:pPr marL="457200" lvl="0" indent="-342900" algn="l" rtl="0">
              <a:spcBef>
                <a:spcPts val="600"/>
              </a:spcBef>
              <a:spcAft>
                <a:spcPts val="0"/>
              </a:spcAft>
              <a:buSzPts val="1800"/>
              <a:buFont typeface="Play"/>
              <a:buChar char="●"/>
            </a:pPr>
            <a:r>
              <a:rPr lang="en" sz="1800" b="1">
                <a:latin typeface="Source Sans Pro"/>
                <a:ea typeface="Source Sans Pro"/>
                <a:cs typeface="Source Sans Pro"/>
                <a:sym typeface="Source Sans Pro"/>
              </a:rPr>
              <a:t>Angela Ahrendts</a:t>
            </a:r>
            <a:r>
              <a:rPr lang="en" sz="1800">
                <a:latin typeface="Source Sans Pro"/>
                <a:ea typeface="Source Sans Pro"/>
                <a:cs typeface="Source Sans Pro"/>
                <a:sym typeface="Source Sans Pro"/>
              </a:rPr>
              <a:t> (known for previously worked at Burberry) resigned her role as Senior Vice President of Retail in February 2019.</a:t>
            </a:r>
            <a:endParaRPr sz="1800">
              <a:latin typeface="Source Sans Pro"/>
              <a:ea typeface="Source Sans Pro"/>
              <a:cs typeface="Source Sans Pro"/>
              <a:sym typeface="Source Sans Pro"/>
            </a:endParaRPr>
          </a:p>
          <a:p>
            <a:pPr marL="457200" lvl="0" indent="-342900" algn="l" rtl="0">
              <a:spcBef>
                <a:spcPts val="1000"/>
              </a:spcBef>
              <a:spcAft>
                <a:spcPts val="0"/>
              </a:spcAft>
              <a:buSzPts val="1800"/>
              <a:buFont typeface="Play"/>
              <a:buChar char="●"/>
            </a:pPr>
            <a:r>
              <a:rPr lang="en" sz="1800" b="1">
                <a:latin typeface="Source Sans Pro"/>
                <a:ea typeface="Source Sans Pro"/>
                <a:cs typeface="Source Sans Pro"/>
                <a:sym typeface="Source Sans Pro"/>
              </a:rPr>
              <a:t>Jonathan Ive</a:t>
            </a:r>
            <a:r>
              <a:rPr lang="en" sz="1800">
                <a:latin typeface="Source Sans Pro"/>
                <a:ea typeface="Source Sans Pro"/>
                <a:cs typeface="Source Sans Pro"/>
                <a:sym typeface="Source Sans Pro"/>
              </a:rPr>
              <a:t>, Chief Design Officer resigned in June, 2019. A spin off design company will be launched to work on projects with Apple. A new Chief Design Officer is yet to be named. The announcement was made after the launch of 3 services including Apple TV+ but nothing on hardware.</a:t>
            </a:r>
            <a:endParaRPr sz="1800">
              <a:latin typeface="Source Sans Pro"/>
              <a:ea typeface="Source Sans Pro"/>
              <a:cs typeface="Source Sans Pro"/>
              <a:sym typeface="Source Sans Pro"/>
            </a:endParaRPr>
          </a:p>
          <a:p>
            <a:pPr marL="457200" lvl="0" indent="-342900" algn="l" rtl="0">
              <a:spcBef>
                <a:spcPts val="1000"/>
              </a:spcBef>
              <a:spcAft>
                <a:spcPts val="1000"/>
              </a:spcAft>
              <a:buSzPts val="1800"/>
              <a:buFont typeface="Play"/>
              <a:buChar char="●"/>
            </a:pPr>
            <a:r>
              <a:rPr lang="en" sz="1800" b="1">
                <a:latin typeface="Source Sans Pro"/>
                <a:ea typeface="Source Sans Pro"/>
                <a:cs typeface="Source Sans Pro"/>
                <a:sym typeface="Source Sans Pro"/>
              </a:rPr>
              <a:t>Bob Iger</a:t>
            </a:r>
            <a:r>
              <a:rPr lang="en" sz="1800">
                <a:latin typeface="Source Sans Pro"/>
                <a:ea typeface="Source Sans Pro"/>
                <a:cs typeface="Source Sans Pro"/>
                <a:sym typeface="Source Sans Pro"/>
              </a:rPr>
              <a:t>, the long-time Disney CEO, resigned from Apple's board of directors. Apple made the announcement in an SEC filing, where it revealed that Iger stepped down on September 10th -- which happens to be the day the company shared launch details for Apple TV+</a:t>
            </a:r>
            <a:br>
              <a:rPr lang="en" sz="1800">
                <a:latin typeface="Source Sans Pro"/>
                <a:ea typeface="Source Sans Pro"/>
                <a:cs typeface="Source Sans Pro"/>
                <a:sym typeface="Source Sans Pro"/>
              </a:rPr>
            </a:br>
            <a:br>
              <a:rPr lang="en" sz="1800">
                <a:latin typeface="Source Sans Pro"/>
                <a:ea typeface="Source Sans Pro"/>
                <a:cs typeface="Source Sans Pro"/>
                <a:sym typeface="Source Sans Pro"/>
              </a:rPr>
            </a:br>
            <a:br>
              <a:rPr lang="en" sz="1800">
                <a:latin typeface="Source Sans Pro"/>
                <a:ea typeface="Source Sans Pro"/>
                <a:cs typeface="Source Sans Pro"/>
                <a:sym typeface="Source Sans Pro"/>
              </a:rPr>
            </a:br>
            <a:endParaRPr sz="1800">
              <a:latin typeface="Source Sans Pro"/>
              <a:ea typeface="Source Sans Pro"/>
              <a:cs typeface="Source Sans Pro"/>
              <a:sym typeface="Source Sans Pro"/>
            </a:endParaRPr>
          </a:p>
        </p:txBody>
      </p:sp>
      <p:pic>
        <p:nvPicPr>
          <p:cNvPr id="1835" name="Google Shape;1835;p207"/>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36" name="Google Shape;1836;p207"/>
          <p:cNvGrpSpPr/>
          <p:nvPr/>
        </p:nvGrpSpPr>
        <p:grpSpPr>
          <a:xfrm>
            <a:off x="0" y="0"/>
            <a:ext cx="9144000" cy="773925"/>
            <a:chOff x="0" y="0"/>
            <a:chExt cx="9144000" cy="773925"/>
          </a:xfrm>
        </p:grpSpPr>
        <p:pic>
          <p:nvPicPr>
            <p:cNvPr id="1837" name="Google Shape;1837;p207"/>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38" name="Google Shape;1838;p207"/>
            <p:cNvGrpSpPr/>
            <p:nvPr/>
          </p:nvGrpSpPr>
          <p:grpSpPr>
            <a:xfrm>
              <a:off x="76200" y="0"/>
              <a:ext cx="9067800" cy="773925"/>
              <a:chOff x="76200" y="0"/>
              <a:chExt cx="9067800" cy="773925"/>
            </a:xfrm>
          </p:grpSpPr>
          <p:pic>
            <p:nvPicPr>
              <p:cNvPr id="1839" name="Google Shape;1839;p207"/>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40" name="Google Shape;1840;p20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Board Updates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841" name="Google Shape;1841;p207"/>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5"/>
        <p:cNvGrpSpPr/>
        <p:nvPr/>
      </p:nvGrpSpPr>
      <p:grpSpPr>
        <a:xfrm>
          <a:off x="0" y="0"/>
          <a:ext cx="0" cy="0"/>
          <a:chOff x="0" y="0"/>
          <a:chExt cx="0" cy="0"/>
        </a:xfrm>
      </p:grpSpPr>
      <p:sp>
        <p:nvSpPr>
          <p:cNvPr id="1846" name="Google Shape;1846;p20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112</a:t>
            </a:fld>
            <a:endParaRPr/>
          </a:p>
        </p:txBody>
      </p:sp>
      <p:pic>
        <p:nvPicPr>
          <p:cNvPr id="1847" name="Google Shape;1847;p208"/>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48" name="Google Shape;1848;p208"/>
          <p:cNvGrpSpPr/>
          <p:nvPr/>
        </p:nvGrpSpPr>
        <p:grpSpPr>
          <a:xfrm>
            <a:off x="0" y="0"/>
            <a:ext cx="9144000" cy="773925"/>
            <a:chOff x="0" y="0"/>
            <a:chExt cx="9144000" cy="773925"/>
          </a:xfrm>
        </p:grpSpPr>
        <p:pic>
          <p:nvPicPr>
            <p:cNvPr id="1849" name="Google Shape;1849;p208"/>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50" name="Google Shape;1850;p208"/>
            <p:cNvGrpSpPr/>
            <p:nvPr/>
          </p:nvGrpSpPr>
          <p:grpSpPr>
            <a:xfrm>
              <a:off x="76200" y="0"/>
              <a:ext cx="9067800" cy="773925"/>
              <a:chOff x="76200" y="0"/>
              <a:chExt cx="9067800" cy="773925"/>
            </a:xfrm>
          </p:grpSpPr>
          <p:pic>
            <p:nvPicPr>
              <p:cNvPr id="1851" name="Google Shape;1851;p208"/>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52" name="Google Shape;1852;p20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853" name="Google Shape;1853;p208"/>
          <p:cNvGraphicFramePr/>
          <p:nvPr/>
        </p:nvGraphicFramePr>
        <p:xfrm>
          <a:off x="150750" y="773925"/>
          <a:ext cx="8799100" cy="428235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Tim Cook</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Chief Executive Officer (Since August 2011, Joined in 1998) </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Formerly the COO; responsible for worldwide sales and operations, end-to-end supply chain, sales activities, service and support in markets across the globe</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Head of Macintosh division; led development of reseller and supplier relationships to meet increasing demands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Previous served roles with Compaq, IBM, and Intelligent Electronics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BS in Industrial Engineering from Auburn (1982); MBA from Duke (1988)</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854" name="Google Shape;1854;p208"/>
          <p:cNvPicPr preferRelativeResize="0"/>
          <p:nvPr/>
        </p:nvPicPr>
        <p:blipFill rotWithShape="1">
          <a:blip r:embed="rId5">
            <a:alphaModFix/>
          </a:blip>
          <a:srcRect/>
          <a:stretch/>
        </p:blipFill>
        <p:spPr>
          <a:xfrm>
            <a:off x="7103925" y="2352300"/>
            <a:ext cx="2040075" cy="2200425"/>
          </a:xfrm>
          <a:prstGeom prst="rect">
            <a:avLst/>
          </a:prstGeom>
          <a:noFill/>
          <a:ln>
            <a:noFill/>
          </a:ln>
        </p:spPr>
      </p:pic>
      <p:pic>
        <p:nvPicPr>
          <p:cNvPr id="1855" name="Google Shape;1855;p208"/>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9"/>
        <p:cNvGrpSpPr/>
        <p:nvPr/>
      </p:nvGrpSpPr>
      <p:grpSpPr>
        <a:xfrm>
          <a:off x="0" y="0"/>
          <a:ext cx="0" cy="0"/>
          <a:chOff x="0" y="0"/>
          <a:chExt cx="0" cy="0"/>
        </a:xfrm>
      </p:grpSpPr>
      <p:sp>
        <p:nvSpPr>
          <p:cNvPr id="1860" name="Google Shape;1860;p20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113</a:t>
            </a:fld>
            <a:endParaRPr/>
          </a:p>
        </p:txBody>
      </p:sp>
      <p:pic>
        <p:nvPicPr>
          <p:cNvPr id="1861" name="Google Shape;1861;p209"/>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62" name="Google Shape;1862;p209"/>
          <p:cNvGrpSpPr/>
          <p:nvPr/>
        </p:nvGrpSpPr>
        <p:grpSpPr>
          <a:xfrm>
            <a:off x="0" y="0"/>
            <a:ext cx="9144000" cy="773925"/>
            <a:chOff x="0" y="0"/>
            <a:chExt cx="9144000" cy="773925"/>
          </a:xfrm>
        </p:grpSpPr>
        <p:pic>
          <p:nvPicPr>
            <p:cNvPr id="1863" name="Google Shape;1863;p209"/>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64" name="Google Shape;1864;p209"/>
            <p:cNvGrpSpPr/>
            <p:nvPr/>
          </p:nvGrpSpPr>
          <p:grpSpPr>
            <a:xfrm>
              <a:off x="76200" y="0"/>
              <a:ext cx="9067800" cy="773925"/>
              <a:chOff x="76200" y="0"/>
              <a:chExt cx="9067800" cy="773925"/>
            </a:xfrm>
          </p:grpSpPr>
          <p:pic>
            <p:nvPicPr>
              <p:cNvPr id="1865" name="Google Shape;1865;p209"/>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66" name="Google Shape;1866;p20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867" name="Google Shape;1867;p209"/>
          <p:cNvGraphicFramePr/>
          <p:nvPr>
            <p:extLst>
              <p:ext uri="{D42A27DB-BD31-4B8C-83A1-F6EECF244321}">
                <p14:modId xmlns:p14="http://schemas.microsoft.com/office/powerpoint/2010/main" val="4289290699"/>
              </p:ext>
            </p:extLst>
          </p:nvPr>
        </p:nvGraphicFramePr>
        <p:xfrm>
          <a:off x="76200" y="773925"/>
          <a:ext cx="9058548" cy="4358550"/>
        </p:xfrm>
        <a:graphic>
          <a:graphicData uri="http://schemas.openxmlformats.org/drawingml/2006/table">
            <a:tbl>
              <a:tblPr>
                <a:noFill/>
                <a:tableStyleId>{5AD3BD06-E27C-44FF-9905-3734C1AC3C25}</a:tableStyleId>
              </a:tblPr>
              <a:tblGrid>
                <a:gridCol w="7145815">
                  <a:extLst>
                    <a:ext uri="{9D8B030D-6E8A-4147-A177-3AD203B41FA5}">
                      <a16:colId xmlns:a16="http://schemas.microsoft.com/office/drawing/2014/main" val="20000"/>
                    </a:ext>
                  </a:extLst>
                </a:gridCol>
                <a:gridCol w="1912733">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Jonathan Ive</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dirty="0">
                          <a:solidFill>
                            <a:srgbClr val="666666"/>
                          </a:solidFill>
                          <a:latin typeface="Source Sans Pro"/>
                          <a:ea typeface="Source Sans Pro"/>
                          <a:cs typeface="Source Sans Pro"/>
                          <a:sym typeface="Source Sans Pro"/>
                        </a:rPr>
                        <a:t>Chief Design Officer (Joined in 1992; </a:t>
                      </a:r>
                      <a:r>
                        <a:rPr lang="en-CA" sz="2000" b="1" dirty="0">
                          <a:solidFill>
                            <a:srgbClr val="666666"/>
                          </a:solidFill>
                          <a:latin typeface="Source Sans Pro"/>
                          <a:ea typeface="Source Sans Pro"/>
                          <a:cs typeface="Source Sans Pro"/>
                          <a:sym typeface="Source Sans Pro"/>
                        </a:rPr>
                        <a:t>Resigned 2019; Now on contract</a:t>
                      </a:r>
                      <a:r>
                        <a:rPr lang="en" sz="2000" b="1" dirty="0">
                          <a:solidFill>
                            <a:srgbClr val="666666"/>
                          </a:solidFill>
                          <a:latin typeface="Source Sans Pro"/>
                          <a:ea typeface="Source Sans Pro"/>
                          <a:cs typeface="Source Sans Pro"/>
                          <a:sym typeface="Source Sans Pro"/>
                        </a:rPr>
                        <a:t>) </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Responsible for the designs at Apple, including the hardware, user interface, packaging, architectural projects </a:t>
                      </a:r>
                      <a:endParaRPr sz="1800" dirty="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Will depart the company as an employee later this year</a:t>
                      </a:r>
                      <a:endParaRPr sz="1800" dirty="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An independent design company formed by Jony will have Apple among its primary clients and work closely on a range of projects </a:t>
                      </a:r>
                      <a:endParaRPr sz="1800" dirty="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Holder of over 5000 patents and recipient of numerous awards for his design work</a:t>
                      </a:r>
                      <a:endParaRPr sz="1800" dirty="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Education: Bachelor of Arts from Newcastle Polytechnic, also holds honorary doctorates from 3 other institutions</a:t>
                      </a:r>
                      <a:endParaRPr sz="1800" dirty="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868" name="Google Shape;1868;p209"/>
          <p:cNvPicPr preferRelativeResize="0"/>
          <p:nvPr/>
        </p:nvPicPr>
        <p:blipFill rotWithShape="1">
          <a:blip r:embed="rId5">
            <a:alphaModFix/>
          </a:blip>
          <a:srcRect/>
          <a:stretch/>
        </p:blipFill>
        <p:spPr>
          <a:xfrm>
            <a:off x="7090123" y="2293801"/>
            <a:ext cx="2044625" cy="2264825"/>
          </a:xfrm>
          <a:prstGeom prst="rect">
            <a:avLst/>
          </a:prstGeom>
          <a:noFill/>
          <a:ln>
            <a:noFill/>
          </a:ln>
        </p:spPr>
      </p:pic>
      <p:pic>
        <p:nvPicPr>
          <p:cNvPr id="1869" name="Google Shape;1869;p209"/>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3"/>
        <p:cNvGrpSpPr/>
        <p:nvPr/>
      </p:nvGrpSpPr>
      <p:grpSpPr>
        <a:xfrm>
          <a:off x="0" y="0"/>
          <a:ext cx="0" cy="0"/>
          <a:chOff x="0" y="0"/>
          <a:chExt cx="0" cy="0"/>
        </a:xfrm>
      </p:grpSpPr>
      <p:sp>
        <p:nvSpPr>
          <p:cNvPr id="1874" name="Google Shape;1874;p21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114</a:t>
            </a:fld>
            <a:endParaRPr/>
          </a:p>
        </p:txBody>
      </p:sp>
      <p:pic>
        <p:nvPicPr>
          <p:cNvPr id="1875" name="Google Shape;1875;p210"/>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76" name="Google Shape;1876;p210"/>
          <p:cNvGrpSpPr/>
          <p:nvPr/>
        </p:nvGrpSpPr>
        <p:grpSpPr>
          <a:xfrm>
            <a:off x="0" y="0"/>
            <a:ext cx="9144000" cy="773925"/>
            <a:chOff x="0" y="0"/>
            <a:chExt cx="9144000" cy="773925"/>
          </a:xfrm>
        </p:grpSpPr>
        <p:pic>
          <p:nvPicPr>
            <p:cNvPr id="1877" name="Google Shape;1877;p210"/>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78" name="Google Shape;1878;p210"/>
            <p:cNvGrpSpPr/>
            <p:nvPr/>
          </p:nvGrpSpPr>
          <p:grpSpPr>
            <a:xfrm>
              <a:off x="76200" y="0"/>
              <a:ext cx="9067800" cy="773925"/>
              <a:chOff x="76200" y="0"/>
              <a:chExt cx="9067800" cy="773925"/>
            </a:xfrm>
          </p:grpSpPr>
          <p:pic>
            <p:nvPicPr>
              <p:cNvPr id="1879" name="Google Shape;1879;p210"/>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80" name="Google Shape;1880;p21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881" name="Google Shape;1881;p210"/>
          <p:cNvGraphicFramePr/>
          <p:nvPr>
            <p:extLst>
              <p:ext uri="{D42A27DB-BD31-4B8C-83A1-F6EECF244321}">
                <p14:modId xmlns:p14="http://schemas.microsoft.com/office/powerpoint/2010/main" val="1048968787"/>
              </p:ext>
            </p:extLst>
          </p:nvPr>
        </p:nvGraphicFramePr>
        <p:xfrm>
          <a:off x="150750" y="773925"/>
          <a:ext cx="8799100" cy="373371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dirty="0">
                          <a:solidFill>
                            <a:srgbClr val="434343"/>
                          </a:solidFill>
                          <a:latin typeface="Source Sans Pro"/>
                          <a:ea typeface="Source Sans Pro"/>
                          <a:cs typeface="Source Sans Pro"/>
                          <a:sym typeface="Source Sans Pro"/>
                        </a:rPr>
                        <a:t>Deirdre O’Brien</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dirty="0">
                          <a:solidFill>
                            <a:srgbClr val="666666"/>
                          </a:solidFill>
                          <a:latin typeface="Source Sans Pro"/>
                          <a:ea typeface="Source Sans Pro"/>
                          <a:cs typeface="Source Sans Pro"/>
                          <a:sym typeface="Source Sans Pro"/>
                        </a:rPr>
                        <a:t>Senior Vice President, Retail (Since February 2019) and People </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Focus on the connection between customers and Apple’s employees</a:t>
                      </a:r>
                      <a:endParaRPr sz="1200" dirty="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Replace Angela Ahrendts’ role, when she previously resign in 2019</a:t>
                      </a:r>
                      <a:endParaRPr sz="1200" dirty="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Veteran of Apple for over 30 years</a:t>
                      </a:r>
                      <a:endParaRPr sz="1800" dirty="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Education: Bachelor’s degree in Operations Management from Michigan State University and an MBA from San Jose State University.</a:t>
                      </a:r>
                      <a:endParaRPr sz="1800" dirty="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882" name="Google Shape;1882;p210" descr="Image result for Deirdre O'Brien"/>
          <p:cNvPicPr preferRelativeResize="0"/>
          <p:nvPr/>
        </p:nvPicPr>
        <p:blipFill rotWithShape="1">
          <a:blip r:embed="rId5">
            <a:alphaModFix/>
          </a:blip>
          <a:srcRect l="24664" r="23981"/>
          <a:stretch/>
        </p:blipFill>
        <p:spPr>
          <a:xfrm>
            <a:off x="7054151" y="2292550"/>
            <a:ext cx="2089851" cy="2136199"/>
          </a:xfrm>
          <a:prstGeom prst="rect">
            <a:avLst/>
          </a:prstGeom>
          <a:noFill/>
          <a:ln>
            <a:noFill/>
          </a:ln>
        </p:spPr>
      </p:pic>
      <p:pic>
        <p:nvPicPr>
          <p:cNvPr id="1883" name="Google Shape;1883;p210"/>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7"/>
        <p:cNvGrpSpPr/>
        <p:nvPr/>
      </p:nvGrpSpPr>
      <p:grpSpPr>
        <a:xfrm>
          <a:off x="0" y="0"/>
          <a:ext cx="0" cy="0"/>
          <a:chOff x="0" y="0"/>
          <a:chExt cx="0" cy="0"/>
        </a:xfrm>
      </p:grpSpPr>
      <p:sp>
        <p:nvSpPr>
          <p:cNvPr id="1888" name="Google Shape;1888;p21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115</a:t>
            </a:fld>
            <a:endParaRPr/>
          </a:p>
        </p:txBody>
      </p:sp>
      <p:pic>
        <p:nvPicPr>
          <p:cNvPr id="1889" name="Google Shape;1889;p211"/>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890" name="Google Shape;1890;p211"/>
          <p:cNvGrpSpPr/>
          <p:nvPr/>
        </p:nvGrpSpPr>
        <p:grpSpPr>
          <a:xfrm>
            <a:off x="0" y="0"/>
            <a:ext cx="9144000" cy="773925"/>
            <a:chOff x="0" y="0"/>
            <a:chExt cx="9144000" cy="773925"/>
          </a:xfrm>
        </p:grpSpPr>
        <p:pic>
          <p:nvPicPr>
            <p:cNvPr id="1891" name="Google Shape;1891;p211"/>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892" name="Google Shape;1892;p211"/>
            <p:cNvGrpSpPr/>
            <p:nvPr/>
          </p:nvGrpSpPr>
          <p:grpSpPr>
            <a:xfrm>
              <a:off x="76200" y="0"/>
              <a:ext cx="9067800" cy="773925"/>
              <a:chOff x="76200" y="0"/>
              <a:chExt cx="9067800" cy="773925"/>
            </a:xfrm>
          </p:grpSpPr>
          <p:pic>
            <p:nvPicPr>
              <p:cNvPr id="1893" name="Google Shape;1893;p211"/>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894" name="Google Shape;1894;p21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895" name="Google Shape;1895;p211"/>
          <p:cNvGraphicFramePr/>
          <p:nvPr/>
        </p:nvGraphicFramePr>
        <p:xfrm>
          <a:off x="150750" y="773925"/>
          <a:ext cx="8799100" cy="4282350"/>
        </p:xfrm>
        <a:graphic>
          <a:graphicData uri="http://schemas.openxmlformats.org/drawingml/2006/table">
            <a:tbl>
              <a:tblPr>
                <a:noFill/>
                <a:tableStyleId>{5AD3BD06-E27C-44FF-9905-3734C1AC3C25}</a:tableStyleId>
              </a:tblPr>
              <a:tblGrid>
                <a:gridCol w="6323625">
                  <a:extLst>
                    <a:ext uri="{9D8B030D-6E8A-4147-A177-3AD203B41FA5}">
                      <a16:colId xmlns:a16="http://schemas.microsoft.com/office/drawing/2014/main" val="20000"/>
                    </a:ext>
                  </a:extLst>
                </a:gridCol>
                <a:gridCol w="2475475">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Eddy Cue</a:t>
                      </a: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Internet Software and Services (Joined in 1989)</a:t>
                      </a: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Oversees Apple Pay, Siri, Maps, iAd, iCloud services, and Apple’s productivity and creativity apps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Created the Apple’s online store in 1998, iTunes store in 2003, and App Store in 2008</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Played a key role in the development of the iLife: various programs for media creation, organization, editing and publishing i.e. GarageBand</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Bachelors’ in Computer Science and Economics from Duke</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896" name="Google Shape;1896;p211"/>
          <p:cNvPicPr preferRelativeResize="0"/>
          <p:nvPr/>
        </p:nvPicPr>
        <p:blipFill rotWithShape="1">
          <a:blip r:embed="rId5">
            <a:alphaModFix/>
          </a:blip>
          <a:srcRect/>
          <a:stretch/>
        </p:blipFill>
        <p:spPr>
          <a:xfrm>
            <a:off x="6705100" y="2151950"/>
            <a:ext cx="2400300" cy="2743200"/>
          </a:xfrm>
          <a:prstGeom prst="rect">
            <a:avLst/>
          </a:prstGeom>
          <a:noFill/>
          <a:ln>
            <a:noFill/>
          </a:ln>
        </p:spPr>
      </p:pic>
      <p:pic>
        <p:nvPicPr>
          <p:cNvPr id="1897" name="Google Shape;1897;p211"/>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1"/>
        <p:cNvGrpSpPr/>
        <p:nvPr/>
      </p:nvGrpSpPr>
      <p:grpSpPr>
        <a:xfrm>
          <a:off x="0" y="0"/>
          <a:ext cx="0" cy="0"/>
          <a:chOff x="0" y="0"/>
          <a:chExt cx="0" cy="0"/>
        </a:xfrm>
      </p:grpSpPr>
      <p:sp>
        <p:nvSpPr>
          <p:cNvPr id="1902" name="Google Shape;1902;p21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116</a:t>
            </a:fld>
            <a:endParaRPr/>
          </a:p>
        </p:txBody>
      </p:sp>
      <p:pic>
        <p:nvPicPr>
          <p:cNvPr id="1903" name="Google Shape;1903;p212"/>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04" name="Google Shape;1904;p212"/>
          <p:cNvGrpSpPr/>
          <p:nvPr/>
        </p:nvGrpSpPr>
        <p:grpSpPr>
          <a:xfrm>
            <a:off x="0" y="0"/>
            <a:ext cx="9144000" cy="773925"/>
            <a:chOff x="0" y="0"/>
            <a:chExt cx="9144000" cy="773925"/>
          </a:xfrm>
        </p:grpSpPr>
        <p:pic>
          <p:nvPicPr>
            <p:cNvPr id="1905" name="Google Shape;1905;p212"/>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06" name="Google Shape;1906;p212"/>
            <p:cNvGrpSpPr/>
            <p:nvPr/>
          </p:nvGrpSpPr>
          <p:grpSpPr>
            <a:xfrm>
              <a:off x="76200" y="0"/>
              <a:ext cx="9067800" cy="773925"/>
              <a:chOff x="76200" y="0"/>
              <a:chExt cx="9067800" cy="773925"/>
            </a:xfrm>
          </p:grpSpPr>
          <p:pic>
            <p:nvPicPr>
              <p:cNvPr id="1907" name="Google Shape;1907;p212"/>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08" name="Google Shape;1908;p21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09" name="Google Shape;1909;p212"/>
          <p:cNvGraphicFramePr/>
          <p:nvPr/>
        </p:nvGraphicFramePr>
        <p:xfrm>
          <a:off x="150750" y="773925"/>
          <a:ext cx="8799100" cy="373371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Craig Federighi</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Software Engineering (Return in 2009)</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Oversees the development of Apple's operating system engineering teams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Responsible for the software of the products – interface, applications, and frameworks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Previously worked at NeXT and Ariba where he was the CTO</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MS in Computer Science and BS in in Electrical Engineering and Computer Science from UC Berkeley</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910" name="Google Shape;1910;p212"/>
          <p:cNvPicPr preferRelativeResize="0"/>
          <p:nvPr/>
        </p:nvPicPr>
        <p:blipFill rotWithShape="1">
          <a:blip r:embed="rId5">
            <a:alphaModFix/>
          </a:blip>
          <a:srcRect/>
          <a:stretch/>
        </p:blipFill>
        <p:spPr>
          <a:xfrm>
            <a:off x="6633200" y="1954965"/>
            <a:ext cx="2524125" cy="2889059"/>
          </a:xfrm>
          <a:prstGeom prst="rect">
            <a:avLst/>
          </a:prstGeom>
          <a:noFill/>
          <a:ln>
            <a:noFill/>
          </a:ln>
        </p:spPr>
      </p:pic>
      <p:pic>
        <p:nvPicPr>
          <p:cNvPr id="1911" name="Google Shape;1911;p212"/>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5"/>
        <p:cNvGrpSpPr/>
        <p:nvPr/>
      </p:nvGrpSpPr>
      <p:grpSpPr>
        <a:xfrm>
          <a:off x="0" y="0"/>
          <a:ext cx="0" cy="0"/>
          <a:chOff x="0" y="0"/>
          <a:chExt cx="0" cy="0"/>
        </a:xfrm>
      </p:grpSpPr>
      <p:sp>
        <p:nvSpPr>
          <p:cNvPr id="1916" name="Google Shape;1916;p21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117</a:t>
            </a:fld>
            <a:endParaRPr/>
          </a:p>
        </p:txBody>
      </p:sp>
      <p:pic>
        <p:nvPicPr>
          <p:cNvPr id="1917" name="Google Shape;1917;p213"/>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18" name="Google Shape;1918;p213"/>
          <p:cNvGrpSpPr/>
          <p:nvPr/>
        </p:nvGrpSpPr>
        <p:grpSpPr>
          <a:xfrm>
            <a:off x="0" y="0"/>
            <a:ext cx="9144000" cy="773925"/>
            <a:chOff x="0" y="0"/>
            <a:chExt cx="9144000" cy="773925"/>
          </a:xfrm>
        </p:grpSpPr>
        <p:pic>
          <p:nvPicPr>
            <p:cNvPr id="1919" name="Google Shape;1919;p213"/>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20" name="Google Shape;1920;p213"/>
            <p:cNvGrpSpPr/>
            <p:nvPr/>
          </p:nvGrpSpPr>
          <p:grpSpPr>
            <a:xfrm>
              <a:off x="76200" y="0"/>
              <a:ext cx="9067800" cy="773925"/>
              <a:chOff x="76200" y="0"/>
              <a:chExt cx="9067800" cy="773925"/>
            </a:xfrm>
          </p:grpSpPr>
          <p:pic>
            <p:nvPicPr>
              <p:cNvPr id="1921" name="Google Shape;1921;p213"/>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22" name="Google Shape;1922;p21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23" name="Google Shape;1923;p213"/>
          <p:cNvGraphicFramePr/>
          <p:nvPr/>
        </p:nvGraphicFramePr>
        <p:xfrm>
          <a:off x="150750" y="773925"/>
          <a:ext cx="8799100" cy="428235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Luca Maestri</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and Chief Financial Officer (Joined in 2013)</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Oversees accounting, business support, financial planning and analysis, merger and acquisition and investor relations </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Promoted from Vice President of Finance and Corporate Controller</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Previously served as CFO at Xerox and Nokia Siemens Networks and GM’s European operations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Master’s degree in Science of Management from Boston University and Bachelor’s in Economics from Luiss University</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924" name="Google Shape;1924;p213"/>
          <p:cNvPicPr preferRelativeResize="0"/>
          <p:nvPr/>
        </p:nvPicPr>
        <p:blipFill rotWithShape="1">
          <a:blip r:embed="rId5">
            <a:alphaModFix/>
          </a:blip>
          <a:srcRect/>
          <a:stretch/>
        </p:blipFill>
        <p:spPr>
          <a:xfrm>
            <a:off x="6557018" y="1950890"/>
            <a:ext cx="2548475" cy="2912543"/>
          </a:xfrm>
          <a:prstGeom prst="rect">
            <a:avLst/>
          </a:prstGeom>
          <a:noFill/>
          <a:ln>
            <a:noFill/>
          </a:ln>
        </p:spPr>
      </p:pic>
      <p:pic>
        <p:nvPicPr>
          <p:cNvPr id="1925" name="Google Shape;1925;p213"/>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9"/>
        <p:cNvGrpSpPr/>
        <p:nvPr/>
      </p:nvGrpSpPr>
      <p:grpSpPr>
        <a:xfrm>
          <a:off x="0" y="0"/>
          <a:ext cx="0" cy="0"/>
          <a:chOff x="0" y="0"/>
          <a:chExt cx="0" cy="0"/>
        </a:xfrm>
      </p:grpSpPr>
      <p:sp>
        <p:nvSpPr>
          <p:cNvPr id="1930" name="Google Shape;1930;p21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118</a:t>
            </a:fld>
            <a:endParaRPr/>
          </a:p>
        </p:txBody>
      </p:sp>
      <p:pic>
        <p:nvPicPr>
          <p:cNvPr id="1931" name="Google Shape;1931;p214"/>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32" name="Google Shape;1932;p214"/>
          <p:cNvGrpSpPr/>
          <p:nvPr/>
        </p:nvGrpSpPr>
        <p:grpSpPr>
          <a:xfrm>
            <a:off x="0" y="0"/>
            <a:ext cx="9144000" cy="773925"/>
            <a:chOff x="0" y="0"/>
            <a:chExt cx="9144000" cy="773925"/>
          </a:xfrm>
        </p:grpSpPr>
        <p:pic>
          <p:nvPicPr>
            <p:cNvPr id="1933" name="Google Shape;1933;p21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34" name="Google Shape;1934;p214"/>
            <p:cNvGrpSpPr/>
            <p:nvPr/>
          </p:nvGrpSpPr>
          <p:grpSpPr>
            <a:xfrm>
              <a:off x="76200" y="0"/>
              <a:ext cx="9067800" cy="773925"/>
              <a:chOff x="76200" y="0"/>
              <a:chExt cx="9067800" cy="773925"/>
            </a:xfrm>
          </p:grpSpPr>
          <p:pic>
            <p:nvPicPr>
              <p:cNvPr id="1935" name="Google Shape;1935;p21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36" name="Google Shape;1936;p21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37" name="Google Shape;1937;p214"/>
          <p:cNvGraphicFramePr/>
          <p:nvPr/>
        </p:nvGraphicFramePr>
        <p:xfrm>
          <a:off x="150750" y="773925"/>
          <a:ext cx="8799100" cy="408423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Dan Riccio</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Hardware Engineering (Joined in 1998)</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Leads the Mac, iPhone, iPad and iPod engineering teams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Promoted from VP of Product Design and in 2010 was named VP of iPad of Hardware Engineering</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Key contributors to the iPad and other Apple’s hardware</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Prior to Apple, he worked at Compaq as a Mechanical Engineering manager</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Bachelor’s in Mechanical Engineering from         University of Massachusetts Amherst</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938" name="Google Shape;1938;p214"/>
          <p:cNvPicPr preferRelativeResize="0"/>
          <p:nvPr/>
        </p:nvPicPr>
        <p:blipFill rotWithShape="1">
          <a:blip r:embed="rId5">
            <a:alphaModFix/>
          </a:blip>
          <a:srcRect/>
          <a:stretch/>
        </p:blipFill>
        <p:spPr>
          <a:xfrm>
            <a:off x="6480800" y="1770950"/>
            <a:ext cx="2663200" cy="3043657"/>
          </a:xfrm>
          <a:prstGeom prst="rect">
            <a:avLst/>
          </a:prstGeom>
          <a:noFill/>
          <a:ln>
            <a:noFill/>
          </a:ln>
        </p:spPr>
      </p:pic>
      <p:pic>
        <p:nvPicPr>
          <p:cNvPr id="1939" name="Google Shape;1939;p214"/>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3"/>
        <p:cNvGrpSpPr/>
        <p:nvPr/>
      </p:nvGrpSpPr>
      <p:grpSpPr>
        <a:xfrm>
          <a:off x="0" y="0"/>
          <a:ext cx="0" cy="0"/>
          <a:chOff x="0" y="0"/>
          <a:chExt cx="0" cy="0"/>
        </a:xfrm>
      </p:grpSpPr>
      <p:pic>
        <p:nvPicPr>
          <p:cNvPr id="1944" name="Google Shape;1944;p215"/>
          <p:cNvPicPr preferRelativeResize="0"/>
          <p:nvPr/>
        </p:nvPicPr>
        <p:blipFill rotWithShape="1">
          <a:blip r:embed="rId3">
            <a:alphaModFix/>
          </a:blip>
          <a:srcRect/>
          <a:stretch/>
        </p:blipFill>
        <p:spPr>
          <a:xfrm>
            <a:off x="6633218" y="2135712"/>
            <a:ext cx="2548475" cy="2548475"/>
          </a:xfrm>
          <a:prstGeom prst="rect">
            <a:avLst/>
          </a:prstGeom>
          <a:noFill/>
          <a:ln>
            <a:noFill/>
          </a:ln>
        </p:spPr>
      </p:pic>
      <p:sp>
        <p:nvSpPr>
          <p:cNvPr id="1945" name="Google Shape;1945;p21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119</a:t>
            </a:fld>
            <a:endParaRPr/>
          </a:p>
        </p:txBody>
      </p:sp>
      <p:grpSp>
        <p:nvGrpSpPr>
          <p:cNvPr id="1946" name="Google Shape;1946;p215"/>
          <p:cNvGrpSpPr/>
          <p:nvPr/>
        </p:nvGrpSpPr>
        <p:grpSpPr>
          <a:xfrm>
            <a:off x="0" y="0"/>
            <a:ext cx="9144000" cy="773925"/>
            <a:chOff x="0" y="0"/>
            <a:chExt cx="9144000" cy="773925"/>
          </a:xfrm>
        </p:grpSpPr>
        <p:pic>
          <p:nvPicPr>
            <p:cNvPr id="1947" name="Google Shape;1947;p215"/>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48" name="Google Shape;1948;p215"/>
            <p:cNvGrpSpPr/>
            <p:nvPr/>
          </p:nvGrpSpPr>
          <p:grpSpPr>
            <a:xfrm>
              <a:off x="76200" y="0"/>
              <a:ext cx="9067800" cy="773925"/>
              <a:chOff x="76200" y="0"/>
              <a:chExt cx="9067800" cy="773925"/>
            </a:xfrm>
          </p:grpSpPr>
          <p:pic>
            <p:nvPicPr>
              <p:cNvPr id="1949" name="Google Shape;1949;p215"/>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50" name="Google Shape;1950;p21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51" name="Google Shape;1951;p215"/>
          <p:cNvGraphicFramePr/>
          <p:nvPr/>
        </p:nvGraphicFramePr>
        <p:xfrm>
          <a:off x="150750" y="773925"/>
          <a:ext cx="8799100" cy="310887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Katherine Adams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and General Counsel (Joined in 2017)</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Overseas legal matters, including corporate governance, intellectual property, litigation and securities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Joined Apple from Honeywell, where she worked for 14 years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Bachelor’s degree in Comparative Literature from Brown University and law degree from University of Chicago Law School</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952" name="Google Shape;1952;p215"/>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ECFC-FA97-4E63-9657-F6993841D252}"/>
              </a:ext>
            </a:extLst>
          </p:cNvPr>
          <p:cNvSpPr>
            <a:spLocks noGrp="1"/>
          </p:cNvSpPr>
          <p:nvPr>
            <p:ph type="title"/>
          </p:nvPr>
        </p:nvSpPr>
        <p:spPr>
          <a:xfrm>
            <a:off x="897006" y="154575"/>
            <a:ext cx="7886700" cy="994172"/>
          </a:xfrm>
        </p:spPr>
        <p:txBody>
          <a:bodyPr>
            <a:normAutofit/>
          </a:bodyPr>
          <a:lstStyle/>
          <a:p>
            <a:r>
              <a:rPr lang="en-US" sz="4050" b="1" dirty="0">
                <a:effectLst>
                  <a:outerShdw blurRad="38100" dist="38100" dir="2700000" algn="tl">
                    <a:srgbClr val="000000">
                      <a:alpha val="43137"/>
                    </a:srgbClr>
                  </a:outerShdw>
                </a:effectLst>
              </a:rPr>
              <a:t>Gadget Industry Overview: Trend </a:t>
            </a:r>
            <a:endParaRPr lang="en-US" sz="4050" dirty="0"/>
          </a:p>
        </p:txBody>
      </p:sp>
      <p:sp>
        <p:nvSpPr>
          <p:cNvPr id="6" name="TextBox 5">
            <a:extLst>
              <a:ext uri="{FF2B5EF4-FFF2-40B4-BE49-F238E27FC236}">
                <a16:creationId xmlns:a16="http://schemas.microsoft.com/office/drawing/2014/main" id="{9C026737-7641-44E7-90A6-9AFDD98DB702}"/>
              </a:ext>
            </a:extLst>
          </p:cNvPr>
          <p:cNvSpPr txBox="1"/>
          <p:nvPr/>
        </p:nvSpPr>
        <p:spPr>
          <a:xfrm>
            <a:off x="715618" y="1207605"/>
            <a:ext cx="3197915" cy="4385816"/>
          </a:xfrm>
          <a:prstGeom prst="rect">
            <a:avLst/>
          </a:prstGeom>
          <a:noFill/>
        </p:spPr>
        <p:txBody>
          <a:bodyPr wrap="square" rtlCol="0">
            <a:spAutoFit/>
          </a:bodyPr>
          <a:lstStyle/>
          <a:p>
            <a:pPr defTabSz="685800">
              <a:buClrTx/>
            </a:pPr>
            <a:r>
              <a:rPr lang="en-US" sz="2100" b="1" kern="1200" dirty="0">
                <a:solidFill>
                  <a:prstClr val="black"/>
                </a:solidFill>
                <a:latin typeface="Calibri" panose="020F0502020204030204"/>
                <a:ea typeface="+mn-ea"/>
                <a:cs typeface="+mn-cs"/>
              </a:rPr>
              <a:t>Convergence </a:t>
            </a:r>
          </a:p>
          <a:p>
            <a:pPr defTabSz="685800">
              <a:buClrTx/>
            </a:pPr>
            <a:endParaRPr lang="en-US" sz="1500" b="1" kern="1200" dirty="0">
              <a:solidFill>
                <a:prstClr val="black"/>
              </a:solidFill>
              <a:latin typeface="Calibri" panose="020F0502020204030204"/>
              <a:ea typeface="+mn-ea"/>
              <a:cs typeface="+mn-cs"/>
            </a:endParaRPr>
          </a:p>
          <a:p>
            <a:pPr marL="257175" indent="-257175"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Industries in electronics, computer hardware, and telecommunications are competing to be the leader in the novelty product categories </a:t>
            </a:r>
          </a:p>
          <a:p>
            <a:pPr defTabSz="685800">
              <a:buClrTx/>
            </a:pPr>
            <a:endParaRPr lang="en-US" sz="1800" kern="1200" dirty="0">
              <a:solidFill>
                <a:prstClr val="black"/>
              </a:solidFill>
              <a:latin typeface="Calibri" panose="020F0502020204030204"/>
              <a:ea typeface="+mn-ea"/>
              <a:cs typeface="+mn-cs"/>
            </a:endParaRPr>
          </a:p>
          <a:p>
            <a:pPr marL="257175" indent="-257175"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Turmoil, in the form of mergers and acquisitions and fluctuations in profitability, is likely to occur in each of these industries over time</a:t>
            </a:r>
          </a:p>
          <a:p>
            <a:pPr defTabSz="685800">
              <a:buClrTx/>
            </a:pPr>
            <a:endParaRPr lang="en-US" sz="1350" kern="1200" dirty="0">
              <a:solidFill>
                <a:prstClr val="black"/>
              </a:solidFill>
              <a:latin typeface="Calibri" panose="020F0502020204030204"/>
              <a:ea typeface="+mn-ea"/>
              <a:cs typeface="+mn-cs"/>
            </a:endParaRPr>
          </a:p>
          <a:p>
            <a:pPr defTabSz="685800">
              <a:buClrTx/>
            </a:pPr>
            <a:endParaRPr lang="en-US" sz="1350" kern="120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515E09A7-F942-496A-86FA-B0A83DDAA91C}"/>
              </a:ext>
            </a:extLst>
          </p:cNvPr>
          <p:cNvSpPr txBox="1"/>
          <p:nvPr/>
        </p:nvSpPr>
        <p:spPr>
          <a:xfrm>
            <a:off x="4256432" y="2191578"/>
            <a:ext cx="659710" cy="300082"/>
          </a:xfrm>
          <a:prstGeom prst="rect">
            <a:avLst/>
          </a:prstGeom>
          <a:noFill/>
        </p:spPr>
        <p:txBody>
          <a:bodyPr wrap="square" rtlCol="0">
            <a:spAutoFit/>
          </a:bodyPr>
          <a:lstStyle/>
          <a:p>
            <a:pPr defTabSz="685800">
              <a:buClrTx/>
            </a:pPr>
            <a:endParaRPr lang="en-US" sz="1350" kern="1200" dirty="0">
              <a:solidFill>
                <a:prstClr val="black"/>
              </a:solidFill>
              <a:latin typeface="Calibri" panose="020F0502020204030204"/>
              <a:ea typeface="+mn-ea"/>
              <a:cs typeface="+mn-cs"/>
            </a:endParaRPr>
          </a:p>
        </p:txBody>
      </p:sp>
      <p:sp>
        <p:nvSpPr>
          <p:cNvPr id="8" name="TextBox 7">
            <a:extLst>
              <a:ext uri="{FF2B5EF4-FFF2-40B4-BE49-F238E27FC236}">
                <a16:creationId xmlns:a16="http://schemas.microsoft.com/office/drawing/2014/main" id="{6556885B-BA33-4CE6-9D45-5A8F7506786D}"/>
              </a:ext>
            </a:extLst>
          </p:cNvPr>
          <p:cNvSpPr txBox="1"/>
          <p:nvPr/>
        </p:nvSpPr>
        <p:spPr>
          <a:xfrm>
            <a:off x="4916141" y="1207604"/>
            <a:ext cx="3093555" cy="3139321"/>
          </a:xfrm>
          <a:prstGeom prst="rect">
            <a:avLst/>
          </a:prstGeom>
          <a:noFill/>
        </p:spPr>
        <p:txBody>
          <a:bodyPr wrap="square" rtlCol="0">
            <a:spAutoFit/>
          </a:bodyPr>
          <a:lstStyle/>
          <a:p>
            <a:pPr defTabSz="685800">
              <a:buClrTx/>
            </a:pPr>
            <a:r>
              <a:rPr lang="en-US" sz="2100" b="1" kern="1200" dirty="0">
                <a:solidFill>
                  <a:prstClr val="black"/>
                </a:solidFill>
                <a:latin typeface="Calibri" panose="020F0502020204030204"/>
                <a:ea typeface="+mn-ea"/>
                <a:cs typeface="+mn-cs"/>
              </a:rPr>
              <a:t>Quality Advancement </a:t>
            </a:r>
          </a:p>
          <a:p>
            <a:pPr defTabSz="685800">
              <a:buClrTx/>
            </a:pPr>
            <a:endParaRPr lang="en-US" sz="1500" b="1" kern="1200" dirty="0">
              <a:solidFill>
                <a:prstClr val="black"/>
              </a:solidFill>
              <a:latin typeface="Calibri" panose="020F0502020204030204"/>
              <a:ea typeface="+mn-ea"/>
              <a:cs typeface="+mn-cs"/>
            </a:endParaRPr>
          </a:p>
          <a:p>
            <a:pPr marL="257175" indent="-257175"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Technological evolution speeds up exponentially</a:t>
            </a:r>
          </a:p>
          <a:p>
            <a:pPr defTabSz="685800">
              <a:buClrTx/>
            </a:pPr>
            <a:endParaRPr lang="en-US" sz="1800" kern="1200" dirty="0">
              <a:solidFill>
                <a:prstClr val="black"/>
              </a:solidFill>
              <a:latin typeface="Calibri" panose="020F0502020204030204"/>
              <a:ea typeface="+mn-ea"/>
              <a:cs typeface="+mn-cs"/>
            </a:endParaRPr>
          </a:p>
          <a:p>
            <a:pPr defTabSz="685800">
              <a:buClrTx/>
            </a:pPr>
            <a:endParaRPr lang="en-US" sz="1800" kern="1200" dirty="0">
              <a:solidFill>
                <a:prstClr val="black"/>
              </a:solidFill>
              <a:latin typeface="Calibri" panose="020F0502020204030204"/>
              <a:ea typeface="+mn-ea"/>
              <a:cs typeface="+mn-cs"/>
            </a:endParaRPr>
          </a:p>
          <a:p>
            <a:pPr defTabSz="685800">
              <a:buClrTx/>
            </a:pPr>
            <a:endParaRPr lang="en-US" sz="1800" kern="1200" dirty="0">
              <a:solidFill>
                <a:prstClr val="black"/>
              </a:solidFill>
              <a:latin typeface="Calibri" panose="020F0502020204030204"/>
              <a:ea typeface="+mn-ea"/>
              <a:cs typeface="+mn-cs"/>
            </a:endParaRPr>
          </a:p>
          <a:p>
            <a:pPr defTabSz="685800">
              <a:buClrTx/>
            </a:pPr>
            <a:endParaRPr lang="en-US" sz="1800" kern="1200" dirty="0">
              <a:solidFill>
                <a:prstClr val="black"/>
              </a:solidFill>
              <a:latin typeface="Calibri" panose="020F0502020204030204"/>
              <a:ea typeface="+mn-ea"/>
              <a:cs typeface="+mn-cs"/>
            </a:endParaRPr>
          </a:p>
          <a:p>
            <a:pPr defTabSz="685800">
              <a:buClrTx/>
            </a:pPr>
            <a:endParaRPr lang="en-US" sz="1800" kern="1200" dirty="0">
              <a:solidFill>
                <a:prstClr val="black"/>
              </a:solidFill>
              <a:latin typeface="Calibri" panose="020F0502020204030204"/>
              <a:ea typeface="+mn-ea"/>
              <a:cs typeface="+mn-cs"/>
            </a:endParaRPr>
          </a:p>
          <a:p>
            <a:pPr marL="257175" indent="-257175"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Technology standards are increasing </a:t>
            </a:r>
          </a:p>
        </p:txBody>
      </p:sp>
    </p:spTree>
    <p:extLst>
      <p:ext uri="{BB962C8B-B14F-4D97-AF65-F5344CB8AC3E}">
        <p14:creationId xmlns:p14="http://schemas.microsoft.com/office/powerpoint/2010/main" val="31489762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6"/>
        <p:cNvGrpSpPr/>
        <p:nvPr/>
      </p:nvGrpSpPr>
      <p:grpSpPr>
        <a:xfrm>
          <a:off x="0" y="0"/>
          <a:ext cx="0" cy="0"/>
          <a:chOff x="0" y="0"/>
          <a:chExt cx="0" cy="0"/>
        </a:xfrm>
      </p:grpSpPr>
      <p:sp>
        <p:nvSpPr>
          <p:cNvPr id="1957" name="Google Shape;1957;p21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120</a:t>
            </a:fld>
            <a:endParaRPr/>
          </a:p>
        </p:txBody>
      </p:sp>
      <p:pic>
        <p:nvPicPr>
          <p:cNvPr id="1958" name="Google Shape;1958;p216"/>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59" name="Google Shape;1959;p216"/>
          <p:cNvGrpSpPr/>
          <p:nvPr/>
        </p:nvGrpSpPr>
        <p:grpSpPr>
          <a:xfrm>
            <a:off x="0" y="0"/>
            <a:ext cx="9144000" cy="773925"/>
            <a:chOff x="0" y="0"/>
            <a:chExt cx="9144000" cy="773925"/>
          </a:xfrm>
        </p:grpSpPr>
        <p:pic>
          <p:nvPicPr>
            <p:cNvPr id="1960" name="Google Shape;1960;p216"/>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61" name="Google Shape;1961;p216"/>
            <p:cNvGrpSpPr/>
            <p:nvPr/>
          </p:nvGrpSpPr>
          <p:grpSpPr>
            <a:xfrm>
              <a:off x="76200" y="0"/>
              <a:ext cx="9067800" cy="773925"/>
              <a:chOff x="76200" y="0"/>
              <a:chExt cx="9067800" cy="773925"/>
            </a:xfrm>
          </p:grpSpPr>
          <p:pic>
            <p:nvPicPr>
              <p:cNvPr id="1962" name="Google Shape;1962;p216"/>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63" name="Google Shape;1963;p21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64" name="Google Shape;1964;p216"/>
          <p:cNvGraphicFramePr/>
          <p:nvPr/>
        </p:nvGraphicFramePr>
        <p:xfrm>
          <a:off x="150750" y="773925"/>
          <a:ext cx="8799100" cy="416043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Phillip W. Schiller</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Worldwide Marketing (Return in 1997)</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Helped the company create the best computers in the world with the Mac</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Lead the digital music revolution with iPod and iTunes</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Reinvent mobile phones with iPhone and the App Store</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Define the future of mobile computing with iPad  </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Various roles in marketing management positions including Nolan, Norton and Company and Mass. General in Boston)</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BS in Biology from Boston College (1982)</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965" name="Google Shape;1965;p216"/>
          <p:cNvPicPr preferRelativeResize="0"/>
          <p:nvPr/>
        </p:nvPicPr>
        <p:blipFill rotWithShape="1">
          <a:blip r:embed="rId5">
            <a:alphaModFix/>
          </a:blip>
          <a:srcRect/>
          <a:stretch/>
        </p:blipFill>
        <p:spPr>
          <a:xfrm>
            <a:off x="6633218" y="1923350"/>
            <a:ext cx="2548475" cy="2912543"/>
          </a:xfrm>
          <a:prstGeom prst="rect">
            <a:avLst/>
          </a:prstGeom>
          <a:noFill/>
          <a:ln>
            <a:noFill/>
          </a:ln>
        </p:spPr>
      </p:pic>
      <p:pic>
        <p:nvPicPr>
          <p:cNvPr id="1966" name="Google Shape;1966;p216"/>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0"/>
        <p:cNvGrpSpPr/>
        <p:nvPr/>
      </p:nvGrpSpPr>
      <p:grpSpPr>
        <a:xfrm>
          <a:off x="0" y="0"/>
          <a:ext cx="0" cy="0"/>
          <a:chOff x="0" y="0"/>
          <a:chExt cx="0" cy="0"/>
        </a:xfrm>
      </p:grpSpPr>
      <p:sp>
        <p:nvSpPr>
          <p:cNvPr id="1971" name="Google Shape;1971;p21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121</a:t>
            </a:fld>
            <a:endParaRPr/>
          </a:p>
        </p:txBody>
      </p:sp>
      <p:pic>
        <p:nvPicPr>
          <p:cNvPr id="1972" name="Google Shape;1972;p217"/>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73" name="Google Shape;1973;p217"/>
          <p:cNvGrpSpPr/>
          <p:nvPr/>
        </p:nvGrpSpPr>
        <p:grpSpPr>
          <a:xfrm>
            <a:off x="0" y="0"/>
            <a:ext cx="9144000" cy="773925"/>
            <a:chOff x="0" y="0"/>
            <a:chExt cx="9144000" cy="773925"/>
          </a:xfrm>
        </p:grpSpPr>
        <p:pic>
          <p:nvPicPr>
            <p:cNvPr id="1974" name="Google Shape;1974;p217"/>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75" name="Google Shape;1975;p217"/>
            <p:cNvGrpSpPr/>
            <p:nvPr/>
          </p:nvGrpSpPr>
          <p:grpSpPr>
            <a:xfrm>
              <a:off x="76200" y="0"/>
              <a:ext cx="9067800" cy="773925"/>
              <a:chOff x="76200" y="0"/>
              <a:chExt cx="9067800" cy="773925"/>
            </a:xfrm>
          </p:grpSpPr>
          <p:pic>
            <p:nvPicPr>
              <p:cNvPr id="1976" name="Google Shape;1976;p217"/>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77" name="Google Shape;1977;p21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78" name="Google Shape;1978;p217"/>
          <p:cNvGraphicFramePr/>
          <p:nvPr/>
        </p:nvGraphicFramePr>
        <p:xfrm>
          <a:off x="150750" y="773925"/>
          <a:ext cx="8799100" cy="428235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Clr>
                          <a:schemeClr val="dk1"/>
                        </a:buClr>
                        <a:buSzPts val="4800"/>
                        <a:buFont typeface="Arial"/>
                        <a:buNone/>
                      </a:pPr>
                      <a:r>
                        <a:rPr lang="en" sz="4800">
                          <a:solidFill>
                            <a:srgbClr val="434343"/>
                          </a:solidFill>
                          <a:latin typeface="Source Sans Pro"/>
                          <a:ea typeface="Source Sans Pro"/>
                          <a:cs typeface="Source Sans Pro"/>
                          <a:sym typeface="Source Sans Pro"/>
                        </a:rPr>
                        <a:t>Johny Srouji</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Senior Vice President, Hardware Technologies (Joined in 2008)</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Lead development of the A4 (first Apple-designed chip)</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Built strong and innovative teams of silicon and technology engineers, overseeing hardware technologies including batteries, application processors, storage controllers, sensors silicon, and chipsets across Apple’s entire product line</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Johny previously held senior positions in processor development and design at Intel and IBM</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Bachelor’s and Master’s degree in Computer Science from Technion, Israel’s Institute of Technology</a:t>
                      </a:r>
                      <a:endParaRPr sz="180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979" name="Google Shape;1979;p217"/>
          <p:cNvPicPr preferRelativeResize="0"/>
          <p:nvPr/>
        </p:nvPicPr>
        <p:blipFill rotWithShape="1">
          <a:blip r:embed="rId5">
            <a:alphaModFix/>
          </a:blip>
          <a:srcRect/>
          <a:stretch/>
        </p:blipFill>
        <p:spPr>
          <a:xfrm>
            <a:off x="6743700" y="2446933"/>
            <a:ext cx="2400300" cy="2438400"/>
          </a:xfrm>
          <a:prstGeom prst="rect">
            <a:avLst/>
          </a:prstGeom>
          <a:noFill/>
          <a:ln>
            <a:noFill/>
          </a:ln>
        </p:spPr>
      </p:pic>
      <p:pic>
        <p:nvPicPr>
          <p:cNvPr id="1980" name="Google Shape;1980;p217"/>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4"/>
        <p:cNvGrpSpPr/>
        <p:nvPr/>
      </p:nvGrpSpPr>
      <p:grpSpPr>
        <a:xfrm>
          <a:off x="0" y="0"/>
          <a:ext cx="0" cy="0"/>
          <a:chOff x="0" y="0"/>
          <a:chExt cx="0" cy="0"/>
        </a:xfrm>
      </p:grpSpPr>
      <p:sp>
        <p:nvSpPr>
          <p:cNvPr id="1985" name="Google Shape;1985;p21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122</a:t>
            </a:fld>
            <a:endParaRPr/>
          </a:p>
        </p:txBody>
      </p:sp>
      <p:pic>
        <p:nvPicPr>
          <p:cNvPr id="1986" name="Google Shape;1986;p218"/>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987" name="Google Shape;1987;p218"/>
          <p:cNvPicPr preferRelativeResize="0"/>
          <p:nvPr/>
        </p:nvPicPr>
        <p:blipFill rotWithShape="1">
          <a:blip r:embed="rId4">
            <a:alphaModFix/>
          </a:blip>
          <a:srcRect/>
          <a:stretch/>
        </p:blipFill>
        <p:spPr>
          <a:xfrm>
            <a:off x="6686550" y="2022325"/>
            <a:ext cx="2457450" cy="2809875"/>
          </a:xfrm>
          <a:prstGeom prst="rect">
            <a:avLst/>
          </a:prstGeom>
          <a:noFill/>
          <a:ln>
            <a:noFill/>
          </a:ln>
        </p:spPr>
      </p:pic>
      <p:grpSp>
        <p:nvGrpSpPr>
          <p:cNvPr id="1988" name="Google Shape;1988;p218"/>
          <p:cNvGrpSpPr/>
          <p:nvPr/>
        </p:nvGrpSpPr>
        <p:grpSpPr>
          <a:xfrm>
            <a:off x="0" y="0"/>
            <a:ext cx="9144000" cy="773925"/>
            <a:chOff x="0" y="0"/>
            <a:chExt cx="9144000" cy="773925"/>
          </a:xfrm>
        </p:grpSpPr>
        <p:pic>
          <p:nvPicPr>
            <p:cNvPr id="1989" name="Google Shape;1989;p218"/>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990" name="Google Shape;1990;p218"/>
            <p:cNvGrpSpPr/>
            <p:nvPr/>
          </p:nvGrpSpPr>
          <p:grpSpPr>
            <a:xfrm>
              <a:off x="76200" y="0"/>
              <a:ext cx="9067800" cy="773925"/>
              <a:chOff x="76200" y="0"/>
              <a:chExt cx="9067800" cy="773925"/>
            </a:xfrm>
          </p:grpSpPr>
          <p:pic>
            <p:nvPicPr>
              <p:cNvPr id="1991" name="Google Shape;1991;p218"/>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992" name="Google Shape;1992;p21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93" name="Google Shape;1993;p218"/>
          <p:cNvGraphicFramePr/>
          <p:nvPr/>
        </p:nvGraphicFramePr>
        <p:xfrm>
          <a:off x="150750" y="773925"/>
          <a:ext cx="8799100" cy="416043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 sz="4800">
                          <a:solidFill>
                            <a:srgbClr val="434343"/>
                          </a:solidFill>
                          <a:latin typeface="Source Sans Pro"/>
                          <a:ea typeface="Source Sans Pro"/>
                          <a:cs typeface="Source Sans Pro"/>
                          <a:sym typeface="Source Sans Pro"/>
                        </a:rPr>
                        <a:t>Jeff Williams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 sz="2000" b="1">
                          <a:solidFill>
                            <a:srgbClr val="666666"/>
                          </a:solidFill>
                          <a:latin typeface="Source Sans Pro"/>
                          <a:ea typeface="Source Sans Pro"/>
                          <a:cs typeface="Source Sans Pro"/>
                          <a:sym typeface="Source Sans Pro"/>
                        </a:rPr>
                        <a:t>Chief Operating Officer (Joined in 1998)</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Oversees the development of Apple Watch</a:t>
                      </a:r>
                      <a:endParaRPr sz="120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Drives the company’s health initiatives including ResearchKit</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Oversee Apple’s worldwide operations for supply chain, service and support and  social responsibility initiatives since 2010 </a:t>
                      </a:r>
                      <a:endParaRPr sz="120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Played a key role when Apple launch the iPhone mobile market</a:t>
                      </a:r>
                      <a:endParaRPr sz="1200">
                        <a:solidFill>
                          <a:srgbClr val="666666"/>
                        </a:solidFill>
                        <a:latin typeface="Source Sans Pro Light"/>
                        <a:ea typeface="Source Sans Pro Light"/>
                        <a:cs typeface="Source Sans Pro Light"/>
                        <a:sym typeface="Source Sans Pro Light"/>
                      </a:endParaRPr>
                    </a:p>
                    <a:p>
                      <a:pPr marL="457200" lvl="0" indent="-304800" algn="l" rtl="0">
                        <a:spcBef>
                          <a:spcPts val="600"/>
                        </a:spcBef>
                        <a:spcAft>
                          <a:spcPts val="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Previously worked at IBM in operations and engineering</a:t>
                      </a:r>
                      <a:endParaRPr sz="1800">
                        <a:solidFill>
                          <a:srgbClr val="666666"/>
                        </a:solidFill>
                        <a:latin typeface="Source Sans Pro"/>
                        <a:ea typeface="Source Sans Pro"/>
                        <a:cs typeface="Source Sans Pro"/>
                        <a:sym typeface="Source Sans Pro"/>
                      </a:endParaRPr>
                    </a:p>
                    <a:p>
                      <a:pPr marL="457200" lvl="0" indent="-304800" algn="l" rtl="0">
                        <a:spcBef>
                          <a:spcPts val="600"/>
                        </a:spcBef>
                        <a:spcAft>
                          <a:spcPts val="600"/>
                        </a:spcAft>
                        <a:buClr>
                          <a:srgbClr val="B7B7B7"/>
                        </a:buClr>
                        <a:buSzPts val="1200"/>
                        <a:buFont typeface="Source Sans Pro"/>
                        <a:buChar char="•"/>
                      </a:pPr>
                      <a:r>
                        <a:rPr lang="en" sz="1800">
                          <a:solidFill>
                            <a:srgbClr val="666666"/>
                          </a:solidFill>
                          <a:latin typeface="Source Sans Pro"/>
                          <a:ea typeface="Source Sans Pro"/>
                          <a:cs typeface="Source Sans Pro"/>
                          <a:sym typeface="Source Sans Pro"/>
                        </a:rPr>
                        <a:t>Education: Bachelor's degree in Mechanical Engineering from North Carolina State University and an MBA from Duke</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994" name="Google Shape;1994;p218"/>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5"/>
        <p:cNvGrpSpPr/>
        <p:nvPr/>
      </p:nvGrpSpPr>
      <p:grpSpPr>
        <a:xfrm>
          <a:off x="0" y="0"/>
          <a:ext cx="0" cy="0"/>
          <a:chOff x="0" y="0"/>
          <a:chExt cx="0" cy="0"/>
        </a:xfrm>
      </p:grpSpPr>
      <p:sp>
        <p:nvSpPr>
          <p:cNvPr id="1916" name="Google Shape;1916;p21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123</a:t>
            </a:fld>
            <a:endParaRPr/>
          </a:p>
        </p:txBody>
      </p:sp>
      <p:pic>
        <p:nvPicPr>
          <p:cNvPr id="1917" name="Google Shape;1917;p213"/>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918" name="Google Shape;1918;p213"/>
          <p:cNvGrpSpPr/>
          <p:nvPr/>
        </p:nvGrpSpPr>
        <p:grpSpPr>
          <a:xfrm>
            <a:off x="0" y="0"/>
            <a:ext cx="9144000" cy="773925"/>
            <a:chOff x="0" y="0"/>
            <a:chExt cx="9144000" cy="773925"/>
          </a:xfrm>
        </p:grpSpPr>
        <p:pic>
          <p:nvPicPr>
            <p:cNvPr id="1919" name="Google Shape;1919;p213"/>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920" name="Google Shape;1920;p213"/>
            <p:cNvGrpSpPr/>
            <p:nvPr/>
          </p:nvGrpSpPr>
          <p:grpSpPr>
            <a:xfrm>
              <a:off x="76200" y="0"/>
              <a:ext cx="9067800" cy="773925"/>
              <a:chOff x="76200" y="0"/>
              <a:chExt cx="9067800" cy="773925"/>
            </a:xfrm>
          </p:grpSpPr>
          <p:pic>
            <p:nvPicPr>
              <p:cNvPr id="1921" name="Google Shape;1921;p213"/>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922" name="Google Shape;1922;p21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Executive Team</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graphicFrame>
        <p:nvGraphicFramePr>
          <p:cNvPr id="1923" name="Google Shape;1923;p213"/>
          <p:cNvGraphicFramePr/>
          <p:nvPr>
            <p:extLst>
              <p:ext uri="{D42A27DB-BD31-4B8C-83A1-F6EECF244321}">
                <p14:modId xmlns:p14="http://schemas.microsoft.com/office/powerpoint/2010/main" val="3725024988"/>
              </p:ext>
            </p:extLst>
          </p:nvPr>
        </p:nvGraphicFramePr>
        <p:xfrm>
          <a:off x="0" y="683997"/>
          <a:ext cx="8799100" cy="4008030"/>
        </p:xfrm>
        <a:graphic>
          <a:graphicData uri="http://schemas.openxmlformats.org/drawingml/2006/table">
            <a:tbl>
              <a:tblPr>
                <a:noFill/>
                <a:tableStyleId>{5AD3BD06-E27C-44FF-9905-3734C1AC3C25}</a:tableStyleId>
              </a:tblPr>
              <a:tblGrid>
                <a:gridCol w="6941150">
                  <a:extLst>
                    <a:ext uri="{9D8B030D-6E8A-4147-A177-3AD203B41FA5}">
                      <a16:colId xmlns:a16="http://schemas.microsoft.com/office/drawing/2014/main" val="20000"/>
                    </a:ext>
                  </a:extLst>
                </a:gridCol>
                <a:gridCol w="1857950">
                  <a:extLst>
                    <a:ext uri="{9D8B030D-6E8A-4147-A177-3AD203B41FA5}">
                      <a16:colId xmlns:a16="http://schemas.microsoft.com/office/drawing/2014/main" val="20001"/>
                    </a:ext>
                  </a:extLst>
                </a:gridCol>
              </a:tblGrid>
              <a:tr h="381000">
                <a:tc gridSpan="2">
                  <a:txBody>
                    <a:bodyPr/>
                    <a:lstStyle/>
                    <a:p>
                      <a:pPr marL="0" lvl="0" indent="0" algn="l" rtl="0">
                        <a:spcBef>
                          <a:spcPts val="0"/>
                        </a:spcBef>
                        <a:spcAft>
                          <a:spcPts val="0"/>
                        </a:spcAft>
                        <a:buNone/>
                      </a:pPr>
                      <a:r>
                        <a:rPr lang="en-CA" sz="4800" dirty="0" err="1">
                          <a:solidFill>
                            <a:srgbClr val="434343"/>
                          </a:solidFill>
                          <a:latin typeface="Source Sans Pro"/>
                          <a:ea typeface="Source Sans Pro"/>
                          <a:cs typeface="Source Sans Pro"/>
                          <a:sym typeface="Source Sans Pro"/>
                        </a:rPr>
                        <a:t>Sabih</a:t>
                      </a:r>
                      <a:r>
                        <a:rPr lang="en-CA" sz="4800" dirty="0">
                          <a:solidFill>
                            <a:srgbClr val="434343"/>
                          </a:solidFill>
                          <a:latin typeface="Source Sans Pro"/>
                          <a:ea typeface="Source Sans Pro"/>
                          <a:cs typeface="Source Sans Pro"/>
                          <a:sym typeface="Source Sans Pro"/>
                        </a:rPr>
                        <a:t> Khan</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81000">
                <a:tc gridSpan="2">
                  <a:txBody>
                    <a:bodyPr/>
                    <a:lstStyle/>
                    <a:p>
                      <a:pPr marL="152400" lvl="0" indent="0" algn="l" rtl="0">
                        <a:spcBef>
                          <a:spcPts val="0"/>
                        </a:spcBef>
                        <a:spcAft>
                          <a:spcPts val="0"/>
                        </a:spcAft>
                        <a:buNone/>
                      </a:pPr>
                      <a:r>
                        <a:rPr lang="en-CA" sz="2000" b="1" dirty="0">
                          <a:solidFill>
                            <a:srgbClr val="666666"/>
                          </a:solidFill>
                          <a:latin typeface="Source Sans Pro"/>
                          <a:ea typeface="Source Sans Pro"/>
                          <a:cs typeface="Source Sans Pro"/>
                          <a:sym typeface="Source Sans Pro"/>
                        </a:rPr>
                        <a:t>Senior Vice President, Operations </a:t>
                      </a:r>
                      <a:r>
                        <a:rPr lang="en" sz="2000" b="1" dirty="0">
                          <a:solidFill>
                            <a:srgbClr val="666666"/>
                          </a:solidFill>
                          <a:latin typeface="Source Sans Pro"/>
                          <a:ea typeface="Source Sans Pro"/>
                          <a:cs typeface="Source Sans Pro"/>
                          <a:sym typeface="Source Sans Pro"/>
                        </a:rPr>
                        <a:t>(</a:t>
                      </a:r>
                      <a:r>
                        <a:rPr lang="en-CA" sz="2000" b="1" dirty="0">
                          <a:solidFill>
                            <a:srgbClr val="666666"/>
                          </a:solidFill>
                          <a:latin typeface="Source Sans Pro"/>
                          <a:ea typeface="Source Sans Pro"/>
                          <a:cs typeface="Source Sans Pro"/>
                          <a:sym typeface="Source Sans Pro"/>
                        </a:rPr>
                        <a:t>Returned in 2019, Joined in 1995</a:t>
                      </a:r>
                      <a:r>
                        <a:rPr lang="en" sz="2000" b="1" dirty="0">
                          <a:solidFill>
                            <a:srgbClr val="666666"/>
                          </a:solidFill>
                          <a:latin typeface="Source Sans Pro"/>
                          <a:ea typeface="Source Sans Pro"/>
                          <a:cs typeface="Source Sans Pro"/>
                          <a:sym typeface="Source Sans Pro"/>
                        </a:rPr>
                        <a:t>)</a:t>
                      </a: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457200" lvl="0" indent="-304800" algn="l" rtl="0">
                        <a:spcBef>
                          <a:spcPts val="600"/>
                        </a:spcBef>
                        <a:spcAft>
                          <a:spcPts val="0"/>
                        </a:spcAft>
                        <a:buClr>
                          <a:srgbClr val="B7B7B7"/>
                        </a:buClr>
                        <a:buSzPts val="1200"/>
                        <a:buFont typeface="Source Sans Pro"/>
                        <a:buChar char="•"/>
                      </a:pPr>
                      <a:r>
                        <a:rPr lang="en-CA" sz="1800" dirty="0">
                          <a:solidFill>
                            <a:srgbClr val="666666"/>
                          </a:solidFill>
                          <a:latin typeface="Source Sans Pro"/>
                          <a:ea typeface="Source Sans Pro"/>
                          <a:cs typeface="Source Sans Pro"/>
                          <a:sym typeface="Source Sans Pro"/>
                        </a:rPr>
                        <a:t>In charge of Apple’s global supply chain, ensuring product quality and overseeing planning, procurement, manufacturing, logistics and product fulfillment functions</a:t>
                      </a:r>
                      <a:endParaRPr sz="1800" dirty="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CA" sz="1800" dirty="0">
                          <a:solidFill>
                            <a:srgbClr val="666666"/>
                          </a:solidFill>
                          <a:latin typeface="Source Sans Pro"/>
                          <a:ea typeface="Source Sans Pro"/>
                          <a:cs typeface="Source Sans Pro"/>
                          <a:sym typeface="Source Sans Pro"/>
                        </a:rPr>
                        <a:t>Reports to COO, Jeff Williams</a:t>
                      </a:r>
                      <a:endParaRPr sz="1800" dirty="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Previously served as </a:t>
                      </a:r>
                      <a:r>
                        <a:rPr lang="en-CA" sz="1800" dirty="0">
                          <a:solidFill>
                            <a:srgbClr val="666666"/>
                          </a:solidFill>
                          <a:latin typeface="Source Sans Pro"/>
                          <a:ea typeface="Source Sans Pro"/>
                          <a:cs typeface="Source Sans Pro"/>
                          <a:sym typeface="Source Sans Pro"/>
                        </a:rPr>
                        <a:t>an Application Development Engineer and Key Account Technical Leader at GE Plastics</a:t>
                      </a:r>
                      <a:endParaRPr lang="en" sz="1800" dirty="0">
                        <a:solidFill>
                          <a:srgbClr val="666666"/>
                        </a:solidFill>
                        <a:latin typeface="Source Sans Pro"/>
                        <a:ea typeface="Source Sans Pro"/>
                        <a:cs typeface="Source Sans Pro"/>
                        <a:sym typeface="Source Sans Pro"/>
                      </a:endParaRPr>
                    </a:p>
                    <a:p>
                      <a:pPr marL="457200" lvl="0" indent="-304800" algn="l" rtl="0">
                        <a:spcBef>
                          <a:spcPts val="600"/>
                        </a:spcBef>
                        <a:spcAft>
                          <a:spcPts val="0"/>
                        </a:spcAft>
                        <a:buClr>
                          <a:srgbClr val="B7B7B7"/>
                        </a:buClr>
                        <a:buSzPts val="1200"/>
                        <a:buFont typeface="Source Sans Pro"/>
                        <a:buChar char="•"/>
                      </a:pPr>
                      <a:r>
                        <a:rPr lang="en" sz="1800" dirty="0">
                          <a:solidFill>
                            <a:srgbClr val="666666"/>
                          </a:solidFill>
                          <a:latin typeface="Source Sans Pro"/>
                          <a:ea typeface="Source Sans Pro"/>
                          <a:cs typeface="Source Sans Pro"/>
                          <a:sym typeface="Source Sans Pro"/>
                        </a:rPr>
                        <a:t>Education: </a:t>
                      </a:r>
                      <a:r>
                        <a:rPr lang="en-CA" sz="1800" dirty="0">
                          <a:solidFill>
                            <a:srgbClr val="666666"/>
                          </a:solidFill>
                          <a:latin typeface="Source Sans Pro"/>
                          <a:ea typeface="Source Sans Pro"/>
                          <a:cs typeface="Source Sans Pro"/>
                          <a:sym typeface="Source Sans Pro"/>
                        </a:rPr>
                        <a:t>Master’s degree in Mechanical Engineering from Rensselaer Polytechnic Institute</a:t>
                      </a:r>
                      <a:endParaRPr sz="1800" dirty="0">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925" name="Google Shape;1925;p213"/>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3074" name="Picture 2" descr="Apple Leadership - Sabih Khan - Apple (CA)">
            <a:extLst>
              <a:ext uri="{FF2B5EF4-FFF2-40B4-BE49-F238E27FC236}">
                <a16:creationId xmlns:a16="http://schemas.microsoft.com/office/drawing/2014/main" id="{BDECEA3B-7D43-4059-BF10-EC92E7CE4B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89" b="96667" l="10000" r="90000">
                        <a14:foregroundMark x1="57333" y1="82222" x2="55417" y2="94127"/>
                        <a14:foregroundMark x1="61833" y1="93810" x2="30917" y2="93016"/>
                        <a14:foregroundMark x1="64500" y1="91746" x2="70000" y2="96667"/>
                        <a14:foregroundMark x1="49667" y1="8889" x2="50000" y2="10635"/>
                      </a14:backgroundRemoval>
                    </a14:imgEffect>
                  </a14:imgLayer>
                </a14:imgProps>
              </a:ext>
              <a:ext uri="{28A0092B-C50C-407E-A947-70E740481C1C}">
                <a14:useLocalDpi xmlns:a14="http://schemas.microsoft.com/office/drawing/2010/main" val="0"/>
              </a:ext>
            </a:extLst>
          </a:blip>
          <a:srcRect/>
          <a:stretch>
            <a:fillRect/>
          </a:stretch>
        </p:blipFill>
        <p:spPr bwMode="auto">
          <a:xfrm>
            <a:off x="4980986" y="2210463"/>
            <a:ext cx="5586737" cy="293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92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8"/>
        <p:cNvGrpSpPr/>
        <p:nvPr/>
      </p:nvGrpSpPr>
      <p:grpSpPr>
        <a:xfrm>
          <a:off x="0" y="0"/>
          <a:ext cx="0" cy="0"/>
          <a:chOff x="0" y="0"/>
          <a:chExt cx="0" cy="0"/>
        </a:xfrm>
      </p:grpSpPr>
      <p:pic>
        <p:nvPicPr>
          <p:cNvPr id="1999" name="Google Shape;1999;p219"/>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2000" name="Google Shape;2000;p219"/>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124</a:t>
            </a:fld>
            <a:endParaRPr>
              <a:solidFill>
                <a:srgbClr val="999999"/>
              </a:solidFill>
            </a:endParaRPr>
          </a:p>
        </p:txBody>
      </p:sp>
      <p:graphicFrame>
        <p:nvGraphicFramePr>
          <p:cNvPr id="2001" name="Google Shape;2001;p219"/>
          <p:cNvGraphicFramePr/>
          <p:nvPr/>
        </p:nvGraphicFramePr>
        <p:xfrm>
          <a:off x="423729" y="3957522"/>
          <a:ext cx="6661400" cy="962925"/>
        </p:xfrm>
        <a:graphic>
          <a:graphicData uri="http://schemas.openxmlformats.org/drawingml/2006/table">
            <a:tbl>
              <a:tblPr firstRow="1" bandRow="1">
                <a:noFill/>
                <a:tableStyleId>{087E5894-B519-4EB6-AEF4-E389050956EB}</a:tableStyleId>
              </a:tblPr>
              <a:tblGrid>
                <a:gridCol w="6661400">
                  <a:extLst>
                    <a:ext uri="{9D8B030D-6E8A-4147-A177-3AD203B41FA5}">
                      <a16:colId xmlns:a16="http://schemas.microsoft.com/office/drawing/2014/main" val="20000"/>
                    </a:ext>
                  </a:extLst>
                </a:gridCol>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extLst>
                  <a:ext uri="{0D108BD9-81ED-4DB2-BD59-A6C34878D82A}">
                    <a16:rowId xmlns:a16="http://schemas.microsoft.com/office/drawing/2014/main" val="10000"/>
                  </a:ext>
                </a:extLst>
              </a:tr>
            </a:tbl>
          </a:graphicData>
        </a:graphic>
      </p:graphicFrame>
      <p:sp>
        <p:nvSpPr>
          <p:cNvPr id="2002" name="Google Shape;2002;p219"/>
          <p:cNvSpPr txBox="1">
            <a:spLocks noGrp="1"/>
          </p:cNvSpPr>
          <p:nvPr>
            <p:ph type="title" idx="4294967295"/>
          </p:nvPr>
        </p:nvSpPr>
        <p:spPr>
          <a:xfrm>
            <a:off x="1438225" y="4033725"/>
            <a:ext cx="56469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Financial Analysis</a:t>
            </a:r>
            <a:endParaRPr b="1">
              <a:solidFill>
                <a:srgbClr val="FFFFFF"/>
              </a:solidFill>
              <a:latin typeface="Source Sans Pro"/>
              <a:ea typeface="Source Sans Pro"/>
              <a:cs typeface="Source Sans Pro"/>
              <a:sym typeface="Source Sans Pro"/>
            </a:endParaRPr>
          </a:p>
        </p:txBody>
      </p:sp>
      <p:pic>
        <p:nvPicPr>
          <p:cNvPr id="2003" name="Google Shape;2003;p219"/>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7"/>
        <p:cNvGrpSpPr/>
        <p:nvPr/>
      </p:nvGrpSpPr>
      <p:grpSpPr>
        <a:xfrm>
          <a:off x="0" y="0"/>
          <a:ext cx="0" cy="0"/>
          <a:chOff x="0" y="0"/>
          <a:chExt cx="0" cy="0"/>
        </a:xfrm>
      </p:grpSpPr>
      <p:sp>
        <p:nvSpPr>
          <p:cNvPr id="2008" name="Google Shape;2008;p22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125</a:t>
            </a:fld>
            <a:endParaRPr/>
          </a:p>
        </p:txBody>
      </p:sp>
      <p:pic>
        <p:nvPicPr>
          <p:cNvPr id="2009" name="Google Shape;2009;p220"/>
          <p:cNvPicPr preferRelativeResize="0"/>
          <p:nvPr/>
        </p:nvPicPr>
        <p:blipFill rotWithShape="1">
          <a:blip r:embed="rId3">
            <a:alphaModFix/>
          </a:blip>
          <a:srcRect/>
          <a:stretch/>
        </p:blipFill>
        <p:spPr>
          <a:xfrm>
            <a:off x="0" y="5817879"/>
            <a:ext cx="3853875" cy="2120125"/>
          </a:xfrm>
          <a:prstGeom prst="rect">
            <a:avLst/>
          </a:prstGeom>
          <a:noFill/>
          <a:ln>
            <a:noFill/>
          </a:ln>
        </p:spPr>
      </p:pic>
      <p:sp>
        <p:nvSpPr>
          <p:cNvPr id="2010" name="Google Shape;2010;p220"/>
          <p:cNvSpPr txBox="1"/>
          <p:nvPr/>
        </p:nvSpPr>
        <p:spPr>
          <a:xfrm>
            <a:off x="114707" y="4578852"/>
            <a:ext cx="50421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i="0" u="none" strike="noStrike" cap="none" dirty="0">
                <a:solidFill>
                  <a:srgbClr val="000000"/>
                </a:solidFill>
                <a:latin typeface="Source Sans Pro"/>
                <a:ea typeface="Source Sans Pro"/>
                <a:cs typeface="Source Sans Pro"/>
                <a:sym typeface="Source Sans Pro"/>
              </a:rPr>
              <a:t>Source: </a:t>
            </a:r>
            <a:r>
              <a:rPr lang="en-CA" sz="1400" i="0" u="none" strike="noStrike" cap="none" dirty="0">
                <a:solidFill>
                  <a:srgbClr val="000000"/>
                </a:solidFill>
                <a:latin typeface="Source Sans Pro"/>
                <a:ea typeface="Source Sans Pro"/>
                <a:cs typeface="Source Sans Pro"/>
                <a:sym typeface="Source Sans Pro"/>
              </a:rPr>
              <a:t>Apple</a:t>
            </a:r>
            <a:endParaRPr sz="1400" i="0" u="none" strike="noStrike" cap="none" dirty="0">
              <a:solidFill>
                <a:srgbClr val="000000"/>
              </a:solidFill>
              <a:latin typeface="Source Sans Pro"/>
              <a:ea typeface="Source Sans Pro"/>
              <a:cs typeface="Source Sans Pro"/>
              <a:sym typeface="Source Sans Pro"/>
            </a:endParaRPr>
          </a:p>
        </p:txBody>
      </p:sp>
      <p:sp>
        <p:nvSpPr>
          <p:cNvPr id="2011" name="Google Shape;2011;p220"/>
          <p:cNvSpPr txBox="1"/>
          <p:nvPr/>
        </p:nvSpPr>
        <p:spPr>
          <a:xfrm>
            <a:off x="5162030" y="1517504"/>
            <a:ext cx="3305314" cy="2031325"/>
          </a:xfrm>
          <a:prstGeom prst="rect">
            <a:avLst/>
          </a:prstGeom>
          <a:solidFill>
            <a:srgbClr val="FFFFFF">
              <a:alpha val="86274"/>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sng" strike="noStrike" cap="none" dirty="0">
                <a:solidFill>
                  <a:srgbClr val="000000"/>
                </a:solidFill>
                <a:latin typeface="Source Sans Pro"/>
                <a:ea typeface="Source Sans Pro"/>
                <a:cs typeface="Source Sans Pro"/>
                <a:sym typeface="Source Sans Pro"/>
              </a:rPr>
              <a:t>As of </a:t>
            </a:r>
            <a:r>
              <a:rPr lang="en" b="1" u="sng" dirty="0">
                <a:latin typeface="Source Sans Pro"/>
                <a:ea typeface="Source Sans Pro"/>
                <a:cs typeface="Source Sans Pro"/>
                <a:sym typeface="Source Sans Pro"/>
              </a:rPr>
              <a:t>March 28</a:t>
            </a:r>
            <a:r>
              <a:rPr lang="en" sz="1400" b="1" i="0" u="sng" strike="noStrike" cap="none" dirty="0">
                <a:solidFill>
                  <a:srgbClr val="000000"/>
                </a:solidFill>
                <a:latin typeface="Source Sans Pro"/>
                <a:ea typeface="Source Sans Pro"/>
                <a:cs typeface="Source Sans Pro"/>
                <a:sym typeface="Source Sans Pro"/>
              </a:rPr>
              <a:t>, 2020</a:t>
            </a:r>
            <a:endParaRPr dirty="0">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en" sz="1400" b="1" i="0" u="sng" strike="noStrike" cap="none" dirty="0">
                <a:solidFill>
                  <a:srgbClr val="000000"/>
                </a:solidFill>
                <a:latin typeface="Source Sans Pro"/>
                <a:ea typeface="Source Sans Pro"/>
                <a:cs typeface="Source Sans Pro"/>
                <a:sym typeface="Source Sans Pro"/>
              </a:rPr>
              <a:t>Current Assets</a:t>
            </a:r>
            <a:r>
              <a:rPr lang="en" sz="1400" i="0" u="none" strike="noStrike" cap="none" dirty="0">
                <a:solidFill>
                  <a:srgbClr val="000000"/>
                </a:solidFill>
                <a:latin typeface="Source Sans Pro"/>
                <a:ea typeface="Source Sans Pro"/>
                <a:cs typeface="Source Sans Pro"/>
                <a:sym typeface="Source Sans Pro"/>
              </a:rPr>
              <a:t>: Cash and cash equivalents, Short-term marketable securities, Accounts receivables, Inventories, </a:t>
            </a:r>
            <a:r>
              <a:rPr lang="en-CA" sz="1400" i="0" u="none" strike="noStrike" cap="none" dirty="0">
                <a:solidFill>
                  <a:srgbClr val="000000"/>
                </a:solidFill>
                <a:latin typeface="Source Sans Pro"/>
                <a:ea typeface="Source Sans Pro"/>
                <a:cs typeface="Source Sans Pro"/>
                <a:sym typeface="Source Sans Pro"/>
              </a:rPr>
              <a:t>vendor non-trade receivables</a:t>
            </a:r>
            <a:endParaRPr dirty="0">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endParaRPr sz="1400" i="0" u="none" strike="noStrike" cap="none" dirty="0">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en" sz="1400" b="1" i="0" u="sng" strike="noStrike" cap="none" dirty="0">
                <a:solidFill>
                  <a:srgbClr val="000000"/>
                </a:solidFill>
                <a:latin typeface="Source Sans Pro"/>
                <a:ea typeface="Source Sans Pro"/>
                <a:cs typeface="Source Sans Pro"/>
                <a:sym typeface="Source Sans Pro"/>
              </a:rPr>
              <a:t>Non-Current Assets</a:t>
            </a:r>
            <a:r>
              <a:rPr lang="en" sz="1400" i="0" u="none" strike="noStrike" cap="none" dirty="0">
                <a:solidFill>
                  <a:srgbClr val="000000"/>
                </a:solidFill>
                <a:latin typeface="Source Sans Pro"/>
                <a:ea typeface="Source Sans Pro"/>
                <a:cs typeface="Source Sans Pro"/>
                <a:sym typeface="Source Sans Pro"/>
              </a:rPr>
              <a:t>: Long-term marketable securities, Property, Plant and Equipment (PP&amp;E)</a:t>
            </a:r>
            <a:endParaRPr dirty="0">
              <a:latin typeface="Source Sans Pro"/>
              <a:ea typeface="Source Sans Pro"/>
              <a:cs typeface="Source Sans Pro"/>
              <a:sym typeface="Source Sans Pro"/>
            </a:endParaRPr>
          </a:p>
        </p:txBody>
      </p:sp>
      <p:grpSp>
        <p:nvGrpSpPr>
          <p:cNvPr id="2012" name="Google Shape;2012;p220"/>
          <p:cNvGrpSpPr/>
          <p:nvPr/>
        </p:nvGrpSpPr>
        <p:grpSpPr>
          <a:xfrm>
            <a:off x="0" y="0"/>
            <a:ext cx="9144000" cy="773925"/>
            <a:chOff x="0" y="0"/>
            <a:chExt cx="9144000" cy="773925"/>
          </a:xfrm>
        </p:grpSpPr>
        <p:pic>
          <p:nvPicPr>
            <p:cNvPr id="2013" name="Google Shape;2013;p220"/>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014" name="Google Shape;2014;p220"/>
            <p:cNvGrpSpPr/>
            <p:nvPr/>
          </p:nvGrpSpPr>
          <p:grpSpPr>
            <a:xfrm>
              <a:off x="76200" y="0"/>
              <a:ext cx="9067800" cy="773925"/>
              <a:chOff x="76200" y="0"/>
              <a:chExt cx="9067800" cy="773925"/>
            </a:xfrm>
          </p:grpSpPr>
          <p:pic>
            <p:nvPicPr>
              <p:cNvPr id="2015" name="Google Shape;2015;p220"/>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016" name="Google Shape;2016;p22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Trend Analysis- Balance Sheet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017" name="Google Shape;2017;p220"/>
          <p:cNvPicPr preferRelativeResize="0"/>
          <p:nvPr/>
        </p:nvPicPr>
        <p:blipFill rotWithShape="1">
          <a:blip r:embed="rId5">
            <a:alphaModFix/>
          </a:blip>
          <a:srcRect/>
          <a:stretch/>
        </p:blipFill>
        <p:spPr>
          <a:xfrm>
            <a:off x="8407311" y="49179"/>
            <a:ext cx="548700" cy="675567"/>
          </a:xfrm>
          <a:prstGeom prst="rect">
            <a:avLst/>
          </a:prstGeom>
          <a:noFill/>
          <a:ln>
            <a:noFill/>
          </a:ln>
        </p:spPr>
      </p:pic>
      <p:graphicFrame>
        <p:nvGraphicFramePr>
          <p:cNvPr id="14" name="Chart 13">
            <a:extLst>
              <a:ext uri="{FF2B5EF4-FFF2-40B4-BE49-F238E27FC236}">
                <a16:creationId xmlns:a16="http://schemas.microsoft.com/office/drawing/2014/main" id="{18E24486-50D0-4B67-8A67-86D05A0560B1}"/>
              </a:ext>
            </a:extLst>
          </p:cNvPr>
          <p:cNvGraphicFramePr>
            <a:graphicFrameLocks/>
          </p:cNvGraphicFramePr>
          <p:nvPr>
            <p:extLst>
              <p:ext uri="{D42A27DB-BD31-4B8C-83A1-F6EECF244321}">
                <p14:modId xmlns:p14="http://schemas.microsoft.com/office/powerpoint/2010/main" val="3461278713"/>
              </p:ext>
            </p:extLst>
          </p:nvPr>
        </p:nvGraphicFramePr>
        <p:xfrm>
          <a:off x="16853" y="997654"/>
          <a:ext cx="5157789" cy="3412388"/>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5"/>
        <p:cNvGrpSpPr/>
        <p:nvPr/>
      </p:nvGrpSpPr>
      <p:grpSpPr>
        <a:xfrm>
          <a:off x="0" y="0"/>
          <a:ext cx="0" cy="0"/>
          <a:chOff x="0" y="0"/>
          <a:chExt cx="0" cy="0"/>
        </a:xfrm>
      </p:grpSpPr>
      <p:sp>
        <p:nvSpPr>
          <p:cNvPr id="2076" name="Google Shape;2076;p22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126</a:t>
            </a:fld>
            <a:endParaRPr/>
          </a:p>
        </p:txBody>
      </p:sp>
      <p:pic>
        <p:nvPicPr>
          <p:cNvPr id="2078" name="Google Shape;2078;p224"/>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079" name="Google Shape;2079;p224"/>
          <p:cNvSpPr txBox="1">
            <a:spLocks noGrp="1"/>
          </p:cNvSpPr>
          <p:nvPr>
            <p:ph type="title"/>
          </p:nvPr>
        </p:nvSpPr>
        <p:spPr>
          <a:xfrm>
            <a:off x="89425" y="-524250"/>
            <a:ext cx="55113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grpSp>
        <p:nvGrpSpPr>
          <p:cNvPr id="2080" name="Google Shape;2080;p224"/>
          <p:cNvGrpSpPr/>
          <p:nvPr/>
        </p:nvGrpSpPr>
        <p:grpSpPr>
          <a:xfrm>
            <a:off x="0" y="0"/>
            <a:ext cx="9144000" cy="773925"/>
            <a:chOff x="0" y="0"/>
            <a:chExt cx="9144000" cy="773925"/>
          </a:xfrm>
        </p:grpSpPr>
        <p:pic>
          <p:nvPicPr>
            <p:cNvPr id="2081" name="Google Shape;2081;p22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082" name="Google Shape;2082;p224"/>
            <p:cNvGrpSpPr/>
            <p:nvPr/>
          </p:nvGrpSpPr>
          <p:grpSpPr>
            <a:xfrm>
              <a:off x="76200" y="0"/>
              <a:ext cx="9067800" cy="773925"/>
              <a:chOff x="76200" y="0"/>
              <a:chExt cx="9067800" cy="773925"/>
            </a:xfrm>
          </p:grpSpPr>
          <p:pic>
            <p:nvPicPr>
              <p:cNvPr id="2083" name="Google Shape;2083;p22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084" name="Google Shape;2084;p22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Balance Sheet -10-Q (2020-</a:t>
                </a:r>
                <a:r>
                  <a:rPr lang="en-CA" sz="3000" b="1" dirty="0">
                    <a:latin typeface="Calibri"/>
                    <a:ea typeface="Calibri"/>
                    <a:cs typeface="Calibri"/>
                    <a:sym typeface="Calibri"/>
                  </a:rPr>
                  <a:t>Q2</a:t>
                </a:r>
                <a:r>
                  <a:rPr lang="en" sz="3000" b="1" dirty="0">
                    <a:latin typeface="Calibri"/>
                    <a:ea typeface="Calibri"/>
                    <a:cs typeface="Calibri"/>
                    <a:sym typeface="Calibri"/>
                  </a:rPr>
                  <a:t>)</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089" name="Google Shape;2089;p224"/>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9007DCD0-9D82-4B02-981F-8C34D4E6B4AB}"/>
              </a:ext>
            </a:extLst>
          </p:cNvPr>
          <p:cNvPicPr>
            <a:picLocks noChangeAspect="1"/>
          </p:cNvPicPr>
          <p:nvPr/>
        </p:nvPicPr>
        <p:blipFill>
          <a:blip r:embed="rId5"/>
          <a:stretch>
            <a:fillRect/>
          </a:stretch>
        </p:blipFill>
        <p:spPr>
          <a:xfrm>
            <a:off x="329175" y="834275"/>
            <a:ext cx="8206318" cy="4032321"/>
          </a:xfrm>
          <a:prstGeom prst="rect">
            <a:avLst/>
          </a:prstGeom>
        </p:spPr>
      </p:pic>
      <p:sp>
        <p:nvSpPr>
          <p:cNvPr id="2086" name="Google Shape;2086;p224"/>
          <p:cNvSpPr/>
          <p:nvPr/>
        </p:nvSpPr>
        <p:spPr>
          <a:xfrm>
            <a:off x="-2" y="1580650"/>
            <a:ext cx="9144000" cy="28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224"/>
          <p:cNvSpPr/>
          <p:nvPr/>
        </p:nvSpPr>
        <p:spPr>
          <a:xfrm>
            <a:off x="1" y="2036325"/>
            <a:ext cx="9143999" cy="2841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224"/>
          <p:cNvSpPr/>
          <p:nvPr/>
        </p:nvSpPr>
        <p:spPr>
          <a:xfrm>
            <a:off x="-2" y="3602758"/>
            <a:ext cx="9143998" cy="271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5188712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5"/>
        <p:cNvGrpSpPr/>
        <p:nvPr/>
      </p:nvGrpSpPr>
      <p:grpSpPr>
        <a:xfrm>
          <a:off x="0" y="0"/>
          <a:ext cx="0" cy="0"/>
          <a:chOff x="0" y="0"/>
          <a:chExt cx="0" cy="0"/>
        </a:xfrm>
      </p:grpSpPr>
      <p:sp>
        <p:nvSpPr>
          <p:cNvPr id="2076" name="Google Shape;2076;p22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127</a:t>
            </a:fld>
            <a:endParaRPr dirty="0"/>
          </a:p>
        </p:txBody>
      </p:sp>
      <p:pic>
        <p:nvPicPr>
          <p:cNvPr id="2078" name="Google Shape;2078;p224"/>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079" name="Google Shape;2079;p224"/>
          <p:cNvSpPr txBox="1">
            <a:spLocks noGrp="1"/>
          </p:cNvSpPr>
          <p:nvPr>
            <p:ph type="title"/>
          </p:nvPr>
        </p:nvSpPr>
        <p:spPr>
          <a:xfrm>
            <a:off x="89425" y="-524250"/>
            <a:ext cx="55113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grpSp>
        <p:nvGrpSpPr>
          <p:cNvPr id="2080" name="Google Shape;2080;p224"/>
          <p:cNvGrpSpPr/>
          <p:nvPr/>
        </p:nvGrpSpPr>
        <p:grpSpPr>
          <a:xfrm>
            <a:off x="0" y="0"/>
            <a:ext cx="9144000" cy="773925"/>
            <a:chOff x="0" y="0"/>
            <a:chExt cx="9144000" cy="773925"/>
          </a:xfrm>
        </p:grpSpPr>
        <p:pic>
          <p:nvPicPr>
            <p:cNvPr id="2081" name="Google Shape;2081;p22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082" name="Google Shape;2082;p224"/>
            <p:cNvGrpSpPr/>
            <p:nvPr/>
          </p:nvGrpSpPr>
          <p:grpSpPr>
            <a:xfrm>
              <a:off x="76200" y="0"/>
              <a:ext cx="9067800" cy="773925"/>
              <a:chOff x="76200" y="0"/>
              <a:chExt cx="9067800" cy="773925"/>
            </a:xfrm>
          </p:grpSpPr>
          <p:pic>
            <p:nvPicPr>
              <p:cNvPr id="2083" name="Google Shape;2083;p22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084" name="Google Shape;2084;p22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Balance Sheet -10-Q (2020-</a:t>
                </a:r>
                <a:r>
                  <a:rPr lang="en-CA" sz="3000" b="1" dirty="0">
                    <a:latin typeface="Calibri"/>
                    <a:ea typeface="Calibri"/>
                    <a:cs typeface="Calibri"/>
                    <a:sym typeface="Calibri"/>
                  </a:rPr>
                  <a:t>Q2</a:t>
                </a:r>
                <a:r>
                  <a:rPr lang="en" sz="3000" b="1" dirty="0">
                    <a:latin typeface="Calibri"/>
                    <a:ea typeface="Calibri"/>
                    <a:cs typeface="Calibri"/>
                    <a:sym typeface="Calibri"/>
                  </a:rPr>
                  <a:t>)</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089" name="Google Shape;2089;p224"/>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3A3C118A-1338-434D-A779-6FF2B6B32069}"/>
              </a:ext>
            </a:extLst>
          </p:cNvPr>
          <p:cNvPicPr>
            <a:picLocks noChangeAspect="1"/>
          </p:cNvPicPr>
          <p:nvPr/>
        </p:nvPicPr>
        <p:blipFill>
          <a:blip r:embed="rId5"/>
          <a:stretch>
            <a:fillRect/>
          </a:stretch>
        </p:blipFill>
        <p:spPr>
          <a:xfrm>
            <a:off x="966784" y="835900"/>
            <a:ext cx="7210425" cy="2800350"/>
          </a:xfrm>
          <a:prstGeom prst="rect">
            <a:avLst/>
          </a:prstGeom>
        </p:spPr>
      </p:pic>
      <p:pic>
        <p:nvPicPr>
          <p:cNvPr id="4" name="Picture 3">
            <a:extLst>
              <a:ext uri="{FF2B5EF4-FFF2-40B4-BE49-F238E27FC236}">
                <a16:creationId xmlns:a16="http://schemas.microsoft.com/office/drawing/2014/main" id="{CA482A29-1B62-4F96-BB6F-86254360DD0B}"/>
              </a:ext>
            </a:extLst>
          </p:cNvPr>
          <p:cNvPicPr>
            <a:picLocks noChangeAspect="1"/>
          </p:cNvPicPr>
          <p:nvPr/>
        </p:nvPicPr>
        <p:blipFill>
          <a:blip r:embed="rId6"/>
          <a:stretch>
            <a:fillRect/>
          </a:stretch>
        </p:blipFill>
        <p:spPr>
          <a:xfrm>
            <a:off x="971546" y="3781425"/>
            <a:ext cx="7200900" cy="1362075"/>
          </a:xfrm>
          <a:prstGeom prst="rect">
            <a:avLst/>
          </a:prstGeom>
        </p:spPr>
      </p:pic>
      <p:sp>
        <p:nvSpPr>
          <p:cNvPr id="2086" name="Google Shape;2086;p224"/>
          <p:cNvSpPr/>
          <p:nvPr/>
        </p:nvSpPr>
        <p:spPr>
          <a:xfrm>
            <a:off x="-6" y="1210581"/>
            <a:ext cx="9144000" cy="245606"/>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p224"/>
          <p:cNvSpPr/>
          <p:nvPr/>
        </p:nvSpPr>
        <p:spPr>
          <a:xfrm>
            <a:off x="-5" y="1772279"/>
            <a:ext cx="9143999" cy="245606"/>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p224"/>
          <p:cNvSpPr/>
          <p:nvPr/>
        </p:nvSpPr>
        <p:spPr>
          <a:xfrm>
            <a:off x="-6" y="4673650"/>
            <a:ext cx="9143998" cy="22848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233360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1"/>
        <p:cNvGrpSpPr/>
        <p:nvPr/>
      </p:nvGrpSpPr>
      <p:grpSpPr>
        <a:xfrm>
          <a:off x="0" y="0"/>
          <a:ext cx="0" cy="0"/>
          <a:chOff x="0" y="0"/>
          <a:chExt cx="0" cy="0"/>
        </a:xfrm>
      </p:grpSpPr>
      <p:sp>
        <p:nvSpPr>
          <p:cNvPr id="2022" name="Google Shape;2022;p221"/>
          <p:cNvSpPr txBox="1">
            <a:spLocks noGrp="1"/>
          </p:cNvSpPr>
          <p:nvPr>
            <p:ph type="title"/>
          </p:nvPr>
        </p:nvSpPr>
        <p:spPr>
          <a:xfrm>
            <a:off x="0" y="-724900"/>
            <a:ext cx="55113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sp>
        <p:nvSpPr>
          <p:cNvPr id="2023" name="Google Shape;2023;p22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128</a:t>
            </a:fld>
            <a:endParaRPr/>
          </a:p>
        </p:txBody>
      </p:sp>
      <p:pic>
        <p:nvPicPr>
          <p:cNvPr id="2028" name="Google Shape;2028;p221"/>
          <p:cNvPicPr preferRelativeResize="0"/>
          <p:nvPr/>
        </p:nvPicPr>
        <p:blipFill rotWithShape="1">
          <a:blip r:embed="rId3">
            <a:alphaModFix/>
          </a:blip>
          <a:srcRect/>
          <a:stretch/>
        </p:blipFill>
        <p:spPr>
          <a:xfrm>
            <a:off x="8465266" y="4330033"/>
            <a:ext cx="548700" cy="675567"/>
          </a:xfrm>
          <a:prstGeom prst="rect">
            <a:avLst/>
          </a:prstGeom>
          <a:noFill/>
          <a:ln>
            <a:noFill/>
          </a:ln>
        </p:spPr>
      </p:pic>
      <p:grpSp>
        <p:nvGrpSpPr>
          <p:cNvPr id="2029" name="Google Shape;2029;p221"/>
          <p:cNvGrpSpPr/>
          <p:nvPr/>
        </p:nvGrpSpPr>
        <p:grpSpPr>
          <a:xfrm>
            <a:off x="0" y="0"/>
            <a:ext cx="9144000" cy="773925"/>
            <a:chOff x="0" y="0"/>
            <a:chExt cx="9144000" cy="773925"/>
          </a:xfrm>
        </p:grpSpPr>
        <p:pic>
          <p:nvPicPr>
            <p:cNvPr id="2030" name="Google Shape;2030;p221"/>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031" name="Google Shape;2031;p221"/>
            <p:cNvGrpSpPr/>
            <p:nvPr/>
          </p:nvGrpSpPr>
          <p:grpSpPr>
            <a:xfrm>
              <a:off x="76200" y="0"/>
              <a:ext cx="9067800" cy="773925"/>
              <a:chOff x="76200" y="0"/>
              <a:chExt cx="9067800" cy="773925"/>
            </a:xfrm>
          </p:grpSpPr>
          <p:pic>
            <p:nvPicPr>
              <p:cNvPr id="2032" name="Google Shape;2032;p221"/>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033" name="Google Shape;2033;p22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Balance Sheet -10-K (2019)</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034" name="Google Shape;2034;p221"/>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A81D73DA-8893-4A7C-B1DA-6BCFE0AEE1F5}"/>
              </a:ext>
            </a:extLst>
          </p:cNvPr>
          <p:cNvPicPr>
            <a:picLocks noChangeAspect="1"/>
          </p:cNvPicPr>
          <p:nvPr/>
        </p:nvPicPr>
        <p:blipFill>
          <a:blip r:embed="rId5"/>
          <a:stretch>
            <a:fillRect/>
          </a:stretch>
        </p:blipFill>
        <p:spPr>
          <a:xfrm>
            <a:off x="454876" y="823104"/>
            <a:ext cx="8234247" cy="4030218"/>
          </a:xfrm>
          <a:prstGeom prst="rect">
            <a:avLst/>
          </a:prstGeom>
        </p:spPr>
      </p:pic>
      <p:sp>
        <p:nvSpPr>
          <p:cNvPr id="2027" name="Google Shape;2027;p221"/>
          <p:cNvSpPr/>
          <p:nvPr/>
        </p:nvSpPr>
        <p:spPr>
          <a:xfrm>
            <a:off x="0" y="1609317"/>
            <a:ext cx="9144000" cy="26201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027;p221">
            <a:extLst>
              <a:ext uri="{FF2B5EF4-FFF2-40B4-BE49-F238E27FC236}">
                <a16:creationId xmlns:a16="http://schemas.microsoft.com/office/drawing/2014/main" id="{B7984A3B-15DA-4200-AC0A-DC683F0BFB7C}"/>
              </a:ext>
            </a:extLst>
          </p:cNvPr>
          <p:cNvSpPr/>
          <p:nvPr/>
        </p:nvSpPr>
        <p:spPr>
          <a:xfrm>
            <a:off x="0" y="3622428"/>
            <a:ext cx="9144000" cy="26201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027;p221">
            <a:extLst>
              <a:ext uri="{FF2B5EF4-FFF2-40B4-BE49-F238E27FC236}">
                <a16:creationId xmlns:a16="http://schemas.microsoft.com/office/drawing/2014/main" id="{ECABED16-5594-4B47-993F-FC39ACA7B397}"/>
              </a:ext>
            </a:extLst>
          </p:cNvPr>
          <p:cNvSpPr/>
          <p:nvPr/>
        </p:nvSpPr>
        <p:spPr>
          <a:xfrm>
            <a:off x="0" y="1868049"/>
            <a:ext cx="9144000" cy="26201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7650674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1"/>
        <p:cNvGrpSpPr/>
        <p:nvPr/>
      </p:nvGrpSpPr>
      <p:grpSpPr>
        <a:xfrm>
          <a:off x="0" y="0"/>
          <a:ext cx="0" cy="0"/>
          <a:chOff x="0" y="0"/>
          <a:chExt cx="0" cy="0"/>
        </a:xfrm>
      </p:grpSpPr>
      <p:sp>
        <p:nvSpPr>
          <p:cNvPr id="2022" name="Google Shape;2022;p221"/>
          <p:cNvSpPr txBox="1">
            <a:spLocks noGrp="1"/>
          </p:cNvSpPr>
          <p:nvPr>
            <p:ph type="title"/>
          </p:nvPr>
        </p:nvSpPr>
        <p:spPr>
          <a:xfrm>
            <a:off x="0" y="-724900"/>
            <a:ext cx="55113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sp>
        <p:nvSpPr>
          <p:cNvPr id="2023" name="Google Shape;2023;p22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129</a:t>
            </a:fld>
            <a:endParaRPr/>
          </a:p>
        </p:txBody>
      </p:sp>
      <p:pic>
        <p:nvPicPr>
          <p:cNvPr id="2028" name="Google Shape;2028;p221"/>
          <p:cNvPicPr preferRelativeResize="0"/>
          <p:nvPr/>
        </p:nvPicPr>
        <p:blipFill rotWithShape="1">
          <a:blip r:embed="rId3">
            <a:alphaModFix/>
          </a:blip>
          <a:srcRect/>
          <a:stretch/>
        </p:blipFill>
        <p:spPr>
          <a:xfrm>
            <a:off x="8465266" y="4330033"/>
            <a:ext cx="548700" cy="675567"/>
          </a:xfrm>
          <a:prstGeom prst="rect">
            <a:avLst/>
          </a:prstGeom>
          <a:noFill/>
          <a:ln>
            <a:noFill/>
          </a:ln>
        </p:spPr>
      </p:pic>
      <p:grpSp>
        <p:nvGrpSpPr>
          <p:cNvPr id="2029" name="Google Shape;2029;p221"/>
          <p:cNvGrpSpPr/>
          <p:nvPr/>
        </p:nvGrpSpPr>
        <p:grpSpPr>
          <a:xfrm>
            <a:off x="0" y="0"/>
            <a:ext cx="9144000" cy="773925"/>
            <a:chOff x="0" y="0"/>
            <a:chExt cx="9144000" cy="773925"/>
          </a:xfrm>
        </p:grpSpPr>
        <p:pic>
          <p:nvPicPr>
            <p:cNvPr id="2030" name="Google Shape;2030;p221"/>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031" name="Google Shape;2031;p221"/>
            <p:cNvGrpSpPr/>
            <p:nvPr/>
          </p:nvGrpSpPr>
          <p:grpSpPr>
            <a:xfrm>
              <a:off x="76200" y="0"/>
              <a:ext cx="9067800" cy="773925"/>
              <a:chOff x="76200" y="0"/>
              <a:chExt cx="9067800" cy="773925"/>
            </a:xfrm>
          </p:grpSpPr>
          <p:pic>
            <p:nvPicPr>
              <p:cNvPr id="2032" name="Google Shape;2032;p221"/>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033" name="Google Shape;2033;p22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Balance Sheet -10-K (2019)</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034" name="Google Shape;2034;p221"/>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CADD937A-AA8D-4D06-98D7-BBF6BCB07A24}"/>
              </a:ext>
            </a:extLst>
          </p:cNvPr>
          <p:cNvPicPr>
            <a:picLocks noChangeAspect="1"/>
          </p:cNvPicPr>
          <p:nvPr/>
        </p:nvPicPr>
        <p:blipFill>
          <a:blip r:embed="rId5"/>
          <a:stretch>
            <a:fillRect/>
          </a:stretch>
        </p:blipFill>
        <p:spPr>
          <a:xfrm>
            <a:off x="618825" y="774453"/>
            <a:ext cx="7267575" cy="2847975"/>
          </a:xfrm>
          <a:prstGeom prst="rect">
            <a:avLst/>
          </a:prstGeom>
        </p:spPr>
      </p:pic>
      <p:pic>
        <p:nvPicPr>
          <p:cNvPr id="4" name="Picture 3">
            <a:extLst>
              <a:ext uri="{FF2B5EF4-FFF2-40B4-BE49-F238E27FC236}">
                <a16:creationId xmlns:a16="http://schemas.microsoft.com/office/drawing/2014/main" id="{5A20220C-DE96-4E79-86C9-BB400DFDF547}"/>
              </a:ext>
            </a:extLst>
          </p:cNvPr>
          <p:cNvPicPr>
            <a:picLocks noChangeAspect="1"/>
          </p:cNvPicPr>
          <p:nvPr/>
        </p:nvPicPr>
        <p:blipFill>
          <a:blip r:embed="rId6"/>
          <a:stretch>
            <a:fillRect/>
          </a:stretch>
        </p:blipFill>
        <p:spPr>
          <a:xfrm>
            <a:off x="656925" y="3633352"/>
            <a:ext cx="7229475" cy="1390650"/>
          </a:xfrm>
          <a:prstGeom prst="rect">
            <a:avLst/>
          </a:prstGeom>
        </p:spPr>
      </p:pic>
      <p:sp>
        <p:nvSpPr>
          <p:cNvPr id="2027" name="Google Shape;2027;p221"/>
          <p:cNvSpPr/>
          <p:nvPr/>
        </p:nvSpPr>
        <p:spPr>
          <a:xfrm>
            <a:off x="0" y="1128897"/>
            <a:ext cx="9144000" cy="26201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027;p221">
            <a:extLst>
              <a:ext uri="{FF2B5EF4-FFF2-40B4-BE49-F238E27FC236}">
                <a16:creationId xmlns:a16="http://schemas.microsoft.com/office/drawing/2014/main" id="{B7984A3B-15DA-4200-AC0A-DC683F0BFB7C}"/>
              </a:ext>
            </a:extLst>
          </p:cNvPr>
          <p:cNvSpPr/>
          <p:nvPr/>
        </p:nvSpPr>
        <p:spPr>
          <a:xfrm>
            <a:off x="0" y="4536809"/>
            <a:ext cx="9144000" cy="26201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2027;p221">
            <a:extLst>
              <a:ext uri="{FF2B5EF4-FFF2-40B4-BE49-F238E27FC236}">
                <a16:creationId xmlns:a16="http://schemas.microsoft.com/office/drawing/2014/main" id="{ECABED16-5594-4B47-993F-FC39ACA7B397}"/>
              </a:ext>
            </a:extLst>
          </p:cNvPr>
          <p:cNvSpPr/>
          <p:nvPr/>
        </p:nvSpPr>
        <p:spPr>
          <a:xfrm>
            <a:off x="3397" y="2702212"/>
            <a:ext cx="9144000" cy="26201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 name="Google Shape;2027;p221">
            <a:extLst>
              <a:ext uri="{FF2B5EF4-FFF2-40B4-BE49-F238E27FC236}">
                <a16:creationId xmlns:a16="http://schemas.microsoft.com/office/drawing/2014/main" id="{1FD65152-4264-47A5-9CE3-0F85746F2B47}"/>
              </a:ext>
            </a:extLst>
          </p:cNvPr>
          <p:cNvSpPr/>
          <p:nvPr/>
        </p:nvSpPr>
        <p:spPr>
          <a:xfrm>
            <a:off x="0" y="1915554"/>
            <a:ext cx="9144000" cy="26201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842537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502D6-B499-483D-992E-142FB52F472E}"/>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Today’s Gadget Industry </a:t>
            </a:r>
          </a:p>
        </p:txBody>
      </p:sp>
      <p:sp>
        <p:nvSpPr>
          <p:cNvPr id="3" name="Content Placeholder 2">
            <a:extLst>
              <a:ext uri="{FF2B5EF4-FFF2-40B4-BE49-F238E27FC236}">
                <a16:creationId xmlns:a16="http://schemas.microsoft.com/office/drawing/2014/main" id="{CF560356-FB54-479E-9F16-E44BE1CD1667}"/>
              </a:ext>
            </a:extLst>
          </p:cNvPr>
          <p:cNvSpPr>
            <a:spLocks noGrp="1"/>
          </p:cNvSpPr>
          <p:nvPr>
            <p:ph idx="1"/>
          </p:nvPr>
        </p:nvSpPr>
        <p:spPr/>
        <p:txBody>
          <a:bodyPr/>
          <a:lstStyle/>
          <a:p>
            <a:r>
              <a:rPr lang="en-US" dirty="0"/>
              <a:t>Under consumer electronics industry</a:t>
            </a:r>
          </a:p>
          <a:p>
            <a:pPr marL="0" indent="0">
              <a:buNone/>
            </a:pPr>
            <a:r>
              <a:rPr lang="en-US" dirty="0"/>
              <a:t>--Revenue in the Consumer Electronics segment is projected to reach US$365,538m in 2020 (Statista, 2020).</a:t>
            </a:r>
          </a:p>
          <a:p>
            <a:pPr marL="0" indent="0">
              <a:buNone/>
            </a:pPr>
            <a:r>
              <a:rPr lang="en-US" dirty="0"/>
              <a:t>--With a projected market volume of US$153,804m in 2020, most revenue is generated in China (Statista, 2020).</a:t>
            </a:r>
          </a:p>
          <a:p>
            <a:r>
              <a:rPr lang="en-US" dirty="0"/>
              <a:t>It is continuously growing and evolving</a:t>
            </a:r>
          </a:p>
          <a:p>
            <a:r>
              <a:rPr lang="en-US" dirty="0"/>
              <a:t>Exciting new developments in recent years </a:t>
            </a:r>
          </a:p>
          <a:p>
            <a:pPr marL="0" indent="0">
              <a:buNone/>
            </a:pPr>
            <a:r>
              <a:rPr lang="en-US" dirty="0"/>
              <a:t>--Wearable device is getting popular</a:t>
            </a:r>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790743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3"/>
        <p:cNvGrpSpPr/>
        <p:nvPr/>
      </p:nvGrpSpPr>
      <p:grpSpPr>
        <a:xfrm>
          <a:off x="0" y="0"/>
          <a:ext cx="0" cy="0"/>
          <a:chOff x="0" y="0"/>
          <a:chExt cx="0" cy="0"/>
        </a:xfrm>
      </p:grpSpPr>
      <p:sp>
        <p:nvSpPr>
          <p:cNvPr id="2094" name="Google Shape;2094;p22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130</a:t>
            </a:fld>
            <a:endParaRPr/>
          </a:p>
        </p:txBody>
      </p:sp>
      <p:sp>
        <p:nvSpPr>
          <p:cNvPr id="2095" name="Google Shape;2095;p225"/>
          <p:cNvSpPr txBox="1"/>
          <p:nvPr/>
        </p:nvSpPr>
        <p:spPr>
          <a:xfrm>
            <a:off x="15402" y="4749900"/>
            <a:ext cx="50421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400" i="0" u="none" strike="noStrike" cap="none" dirty="0">
                <a:solidFill>
                  <a:srgbClr val="000000"/>
                </a:solidFill>
                <a:latin typeface="Source Sans Pro"/>
                <a:ea typeface="Source Sans Pro"/>
                <a:cs typeface="Source Sans Pro"/>
                <a:sym typeface="Source Sans Pro"/>
              </a:rPr>
              <a:t>Source: Stock Analysis on Net and Investing</a:t>
            </a:r>
            <a:endParaRPr sz="1400" i="0" u="none" strike="noStrike" cap="none" dirty="0">
              <a:solidFill>
                <a:srgbClr val="000000"/>
              </a:solidFill>
              <a:latin typeface="Source Sans Pro"/>
              <a:ea typeface="Source Sans Pro"/>
              <a:cs typeface="Source Sans Pro"/>
              <a:sym typeface="Source Sans Pro"/>
            </a:endParaRPr>
          </a:p>
        </p:txBody>
      </p:sp>
      <p:pic>
        <p:nvPicPr>
          <p:cNvPr id="2096" name="Google Shape;2096;p225" descr="A screenshot of a cell phone&#10;&#10;Description automatically generated"/>
          <p:cNvPicPr preferRelativeResize="0"/>
          <p:nvPr/>
        </p:nvPicPr>
        <p:blipFill rotWithShape="1">
          <a:blip r:embed="rId3">
            <a:alphaModFix/>
          </a:blip>
          <a:srcRect/>
          <a:stretch/>
        </p:blipFill>
        <p:spPr>
          <a:xfrm>
            <a:off x="0" y="5590093"/>
            <a:ext cx="6406663" cy="3761883"/>
          </a:xfrm>
          <a:prstGeom prst="rect">
            <a:avLst/>
          </a:prstGeom>
          <a:noFill/>
          <a:ln>
            <a:noFill/>
          </a:ln>
        </p:spPr>
      </p:pic>
      <p:grpSp>
        <p:nvGrpSpPr>
          <p:cNvPr id="2097" name="Google Shape;2097;p225"/>
          <p:cNvGrpSpPr/>
          <p:nvPr/>
        </p:nvGrpSpPr>
        <p:grpSpPr>
          <a:xfrm>
            <a:off x="0" y="0"/>
            <a:ext cx="9144000" cy="773925"/>
            <a:chOff x="0" y="0"/>
            <a:chExt cx="9144000" cy="773925"/>
          </a:xfrm>
        </p:grpSpPr>
        <p:pic>
          <p:nvPicPr>
            <p:cNvPr id="2098" name="Google Shape;2098;p225"/>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099" name="Google Shape;2099;p225"/>
            <p:cNvGrpSpPr/>
            <p:nvPr/>
          </p:nvGrpSpPr>
          <p:grpSpPr>
            <a:xfrm>
              <a:off x="76200" y="0"/>
              <a:ext cx="9067800" cy="773925"/>
              <a:chOff x="76200" y="0"/>
              <a:chExt cx="9067800" cy="773925"/>
            </a:xfrm>
          </p:grpSpPr>
          <p:pic>
            <p:nvPicPr>
              <p:cNvPr id="2100" name="Google Shape;2100;p225"/>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01" name="Google Shape;2101;p22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Trend Analysis- Income Statement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02" name="Google Shape;2102;p225"/>
          <p:cNvPicPr preferRelativeResize="0"/>
          <p:nvPr/>
        </p:nvPicPr>
        <p:blipFill rotWithShape="1">
          <a:blip r:embed="rId5">
            <a:alphaModFix/>
          </a:blip>
          <a:srcRect/>
          <a:stretch/>
        </p:blipFill>
        <p:spPr>
          <a:xfrm>
            <a:off x="8407311" y="49179"/>
            <a:ext cx="548700" cy="675567"/>
          </a:xfrm>
          <a:prstGeom prst="rect">
            <a:avLst/>
          </a:prstGeom>
          <a:noFill/>
          <a:ln>
            <a:noFill/>
          </a:ln>
        </p:spPr>
      </p:pic>
      <p:pic>
        <p:nvPicPr>
          <p:cNvPr id="5" name="Picture 4">
            <a:extLst>
              <a:ext uri="{FF2B5EF4-FFF2-40B4-BE49-F238E27FC236}">
                <a16:creationId xmlns:a16="http://schemas.microsoft.com/office/drawing/2014/main" id="{F2BFA9CE-7A28-4C9E-B729-3F554F8DBA32}"/>
              </a:ext>
            </a:extLst>
          </p:cNvPr>
          <p:cNvPicPr>
            <a:picLocks noChangeAspect="1"/>
          </p:cNvPicPr>
          <p:nvPr/>
        </p:nvPicPr>
        <p:blipFill>
          <a:blip r:embed="rId6"/>
          <a:stretch>
            <a:fillRect/>
          </a:stretch>
        </p:blipFill>
        <p:spPr>
          <a:xfrm>
            <a:off x="15401" y="1392301"/>
            <a:ext cx="6949679" cy="3080579"/>
          </a:xfrm>
          <a:prstGeom prst="rect">
            <a:avLst/>
          </a:prstGeom>
        </p:spPr>
      </p:pic>
      <p:graphicFrame>
        <p:nvGraphicFramePr>
          <p:cNvPr id="2103" name="Google Shape;2103;p225"/>
          <p:cNvGraphicFramePr/>
          <p:nvPr>
            <p:extLst>
              <p:ext uri="{D42A27DB-BD31-4B8C-83A1-F6EECF244321}">
                <p14:modId xmlns:p14="http://schemas.microsoft.com/office/powerpoint/2010/main" val="84807706"/>
              </p:ext>
            </p:extLst>
          </p:nvPr>
        </p:nvGraphicFramePr>
        <p:xfrm>
          <a:off x="6422064" y="880140"/>
          <a:ext cx="2721936" cy="1691610"/>
        </p:xfrm>
        <a:graphic>
          <a:graphicData uri="http://schemas.openxmlformats.org/drawingml/2006/table">
            <a:tbl>
              <a:tblPr>
                <a:noFill/>
                <a:tableStyleId>{5AD3BD06-E27C-44FF-9905-3734C1AC3C25}</a:tableStyleId>
              </a:tblPr>
              <a:tblGrid>
                <a:gridCol w="1969910">
                  <a:extLst>
                    <a:ext uri="{9D8B030D-6E8A-4147-A177-3AD203B41FA5}">
                      <a16:colId xmlns:a16="http://schemas.microsoft.com/office/drawing/2014/main" val="20000"/>
                    </a:ext>
                  </a:extLst>
                </a:gridCol>
                <a:gridCol w="752026">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t>Gross Margin TTM</a:t>
                      </a:r>
                      <a:endParaRPr sz="1200"/>
                    </a:p>
                  </a:txBody>
                  <a:tcPr marL="91425" marR="91425" marT="91425" marB="91425"/>
                </a:tc>
                <a:tc>
                  <a:txBody>
                    <a:bodyPr/>
                    <a:lstStyle/>
                    <a:p>
                      <a:pPr marL="0" lvl="0" indent="0" algn="l" rtl="0">
                        <a:spcBef>
                          <a:spcPts val="0"/>
                        </a:spcBef>
                        <a:spcAft>
                          <a:spcPts val="0"/>
                        </a:spcAft>
                        <a:buNone/>
                      </a:pPr>
                      <a:r>
                        <a:rPr lang="en" sz="1200" dirty="0"/>
                        <a:t>37.82%</a:t>
                      </a:r>
                      <a:endParaRPr sz="1200" dirty="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t>Operating Margin TTM</a:t>
                      </a:r>
                      <a:endParaRPr sz="1200"/>
                    </a:p>
                  </a:txBody>
                  <a:tcPr marL="91425" marR="91425" marT="91425" marB="91425"/>
                </a:tc>
                <a:tc>
                  <a:txBody>
                    <a:bodyPr/>
                    <a:lstStyle/>
                    <a:p>
                      <a:pPr marL="0" lvl="0" indent="0" algn="l" rtl="0">
                        <a:spcBef>
                          <a:spcPts val="0"/>
                        </a:spcBef>
                        <a:spcAft>
                          <a:spcPts val="0"/>
                        </a:spcAft>
                        <a:buNone/>
                      </a:pPr>
                      <a:r>
                        <a:rPr lang="en" sz="1200" dirty="0"/>
                        <a:t>24.57%</a:t>
                      </a:r>
                      <a:endParaRPr sz="12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dirty="0"/>
                        <a:t>Net Profit Margin TTM</a:t>
                      </a:r>
                      <a:endParaRPr sz="1200" dirty="0"/>
                    </a:p>
                  </a:txBody>
                  <a:tcPr marL="91425" marR="91425" marT="91425" marB="91425"/>
                </a:tc>
                <a:tc>
                  <a:txBody>
                    <a:bodyPr/>
                    <a:lstStyle/>
                    <a:p>
                      <a:pPr marL="0" lvl="0" indent="0" algn="l" rtl="0">
                        <a:spcBef>
                          <a:spcPts val="0"/>
                        </a:spcBef>
                        <a:spcAft>
                          <a:spcPts val="0"/>
                        </a:spcAft>
                        <a:buNone/>
                      </a:pPr>
                      <a:r>
                        <a:rPr lang="en" sz="1200" dirty="0"/>
                        <a:t>21.24%</a:t>
                      </a:r>
                      <a:endParaRPr sz="1200" dirty="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dirty="0"/>
                        <a:t>Return on Investment TTM</a:t>
                      </a:r>
                      <a:endParaRPr sz="1200" dirty="0"/>
                    </a:p>
                  </a:txBody>
                  <a:tcPr marL="91425" marR="91425" marT="91425" marB="91425"/>
                </a:tc>
                <a:tc>
                  <a:txBody>
                    <a:bodyPr/>
                    <a:lstStyle/>
                    <a:p>
                      <a:pPr marL="0" lvl="0" indent="0" algn="l" rtl="0">
                        <a:spcBef>
                          <a:spcPts val="0"/>
                        </a:spcBef>
                        <a:spcAft>
                          <a:spcPts val="0"/>
                        </a:spcAft>
                        <a:buNone/>
                      </a:pPr>
                      <a:r>
                        <a:rPr lang="en" sz="1200" dirty="0"/>
                        <a:t>23.81%</a:t>
                      </a:r>
                      <a:endParaRPr sz="12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16" name="Google Shape;2103;p225">
            <a:extLst>
              <a:ext uri="{FF2B5EF4-FFF2-40B4-BE49-F238E27FC236}">
                <a16:creationId xmlns:a16="http://schemas.microsoft.com/office/drawing/2014/main" id="{88B240AA-9D8C-43A8-9724-14CD634AE477}"/>
              </a:ext>
            </a:extLst>
          </p:cNvPr>
          <p:cNvGraphicFramePr/>
          <p:nvPr>
            <p:extLst>
              <p:ext uri="{D42A27DB-BD31-4B8C-83A1-F6EECF244321}">
                <p14:modId xmlns:p14="http://schemas.microsoft.com/office/powerpoint/2010/main" val="979918424"/>
              </p:ext>
            </p:extLst>
          </p:nvPr>
        </p:nvGraphicFramePr>
        <p:xfrm>
          <a:off x="5164464" y="5677198"/>
          <a:ext cx="2721936" cy="1691610"/>
        </p:xfrm>
        <a:graphic>
          <a:graphicData uri="http://schemas.openxmlformats.org/drawingml/2006/table">
            <a:tbl>
              <a:tblPr>
                <a:noFill/>
                <a:tableStyleId>{5AD3BD06-E27C-44FF-9905-3734C1AC3C25}</a:tableStyleId>
              </a:tblPr>
              <a:tblGrid>
                <a:gridCol w="1969910">
                  <a:extLst>
                    <a:ext uri="{9D8B030D-6E8A-4147-A177-3AD203B41FA5}">
                      <a16:colId xmlns:a16="http://schemas.microsoft.com/office/drawing/2014/main" val="20000"/>
                    </a:ext>
                  </a:extLst>
                </a:gridCol>
                <a:gridCol w="752026">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t>Gross Margin TTM</a:t>
                      </a:r>
                      <a:endParaRPr sz="1200"/>
                    </a:p>
                  </a:txBody>
                  <a:tcPr marL="91425" marR="91425" marT="91425" marB="91425"/>
                </a:tc>
                <a:tc>
                  <a:txBody>
                    <a:bodyPr/>
                    <a:lstStyle/>
                    <a:p>
                      <a:pPr marL="0" lvl="0" indent="0" algn="l" rtl="0">
                        <a:spcBef>
                          <a:spcPts val="0"/>
                        </a:spcBef>
                        <a:spcAft>
                          <a:spcPts val="0"/>
                        </a:spcAft>
                        <a:buNone/>
                      </a:pPr>
                      <a:r>
                        <a:rPr lang="en" sz="1200"/>
                        <a:t>38.34%</a:t>
                      </a:r>
                      <a:endParaRPr sz="12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t>Operating Margin TTM</a:t>
                      </a:r>
                      <a:endParaRPr sz="1200"/>
                    </a:p>
                  </a:txBody>
                  <a:tcPr marL="91425" marR="91425" marT="91425" marB="91425"/>
                </a:tc>
                <a:tc>
                  <a:txBody>
                    <a:bodyPr/>
                    <a:lstStyle/>
                    <a:p>
                      <a:pPr marL="0" lvl="0" indent="0" algn="l" rtl="0">
                        <a:spcBef>
                          <a:spcPts val="0"/>
                        </a:spcBef>
                        <a:spcAft>
                          <a:spcPts val="0"/>
                        </a:spcAft>
                        <a:buNone/>
                      </a:pPr>
                      <a:r>
                        <a:rPr lang="en" sz="1200" dirty="0"/>
                        <a:t>26.69%</a:t>
                      </a:r>
                      <a:endParaRPr sz="1200" dirty="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t>Net Profit Margin TTM</a:t>
                      </a:r>
                      <a:endParaRPr sz="1200"/>
                    </a:p>
                  </a:txBody>
                  <a:tcPr marL="91425" marR="91425" marT="91425" marB="91425"/>
                </a:tc>
                <a:tc>
                  <a:txBody>
                    <a:bodyPr/>
                    <a:lstStyle/>
                    <a:p>
                      <a:pPr marL="0" lvl="0" indent="0" algn="l" rtl="0">
                        <a:spcBef>
                          <a:spcPts val="0"/>
                        </a:spcBef>
                        <a:spcAft>
                          <a:spcPts val="0"/>
                        </a:spcAft>
                        <a:buNone/>
                      </a:pPr>
                      <a:r>
                        <a:rPr lang="en" sz="1200" dirty="0"/>
                        <a:t>22.98%</a:t>
                      </a:r>
                      <a:endParaRPr sz="1200" dirty="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dirty="0"/>
                        <a:t>Return on Investment TTM</a:t>
                      </a:r>
                      <a:endParaRPr sz="1200" dirty="0"/>
                    </a:p>
                  </a:txBody>
                  <a:tcPr marL="91425" marR="91425" marT="91425" marB="91425"/>
                </a:tc>
                <a:tc>
                  <a:txBody>
                    <a:bodyPr/>
                    <a:lstStyle/>
                    <a:p>
                      <a:pPr marL="0" lvl="0" indent="0" algn="l" rtl="0">
                        <a:spcBef>
                          <a:spcPts val="0"/>
                        </a:spcBef>
                        <a:spcAft>
                          <a:spcPts val="0"/>
                        </a:spcAft>
                        <a:buNone/>
                      </a:pPr>
                      <a:r>
                        <a:rPr lang="en" sz="1200" dirty="0"/>
                        <a:t>23.32%</a:t>
                      </a:r>
                      <a:endParaRPr sz="1200"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transition>
    <p:fade thruBlk="1"/>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3"/>
        <p:cNvGrpSpPr/>
        <p:nvPr/>
      </p:nvGrpSpPr>
      <p:grpSpPr>
        <a:xfrm>
          <a:off x="0" y="0"/>
          <a:ext cx="0" cy="0"/>
          <a:chOff x="0" y="0"/>
          <a:chExt cx="0" cy="0"/>
        </a:xfrm>
      </p:grpSpPr>
      <p:sp>
        <p:nvSpPr>
          <p:cNvPr id="2124" name="Google Shape;2124;p227"/>
          <p:cNvSpPr txBox="1">
            <a:spLocks noGrp="1"/>
          </p:cNvSpPr>
          <p:nvPr>
            <p:ph type="title"/>
          </p:nvPr>
        </p:nvSpPr>
        <p:spPr>
          <a:xfrm>
            <a:off x="89425" y="-571200"/>
            <a:ext cx="71478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sp>
        <p:nvSpPr>
          <p:cNvPr id="2125" name="Google Shape;2125;p22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131</a:t>
            </a:fld>
            <a:endParaRPr/>
          </a:p>
        </p:txBody>
      </p:sp>
      <p:pic>
        <p:nvPicPr>
          <p:cNvPr id="2126" name="Google Shape;2126;p227"/>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2131" name="Google Shape;2131;p227"/>
          <p:cNvGrpSpPr/>
          <p:nvPr/>
        </p:nvGrpSpPr>
        <p:grpSpPr>
          <a:xfrm>
            <a:off x="0" y="0"/>
            <a:ext cx="9144000" cy="773925"/>
            <a:chOff x="0" y="0"/>
            <a:chExt cx="9144000" cy="773925"/>
          </a:xfrm>
        </p:grpSpPr>
        <p:pic>
          <p:nvPicPr>
            <p:cNvPr id="2132" name="Google Shape;2132;p227"/>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33" name="Google Shape;2133;p227"/>
            <p:cNvGrpSpPr/>
            <p:nvPr/>
          </p:nvGrpSpPr>
          <p:grpSpPr>
            <a:xfrm>
              <a:off x="76200" y="0"/>
              <a:ext cx="9067800" cy="773925"/>
              <a:chOff x="76200" y="0"/>
              <a:chExt cx="9067800" cy="773925"/>
            </a:xfrm>
          </p:grpSpPr>
          <p:pic>
            <p:nvPicPr>
              <p:cNvPr id="2134" name="Google Shape;2134;p227"/>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35" name="Google Shape;2135;p22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3000" b="1" dirty="0">
                    <a:latin typeface="Calibri"/>
                    <a:ea typeface="Calibri"/>
                    <a:cs typeface="Calibri"/>
                    <a:sym typeface="Calibri"/>
                  </a:rPr>
                  <a:t>Statement of Income - 10-Q (2020 – </a:t>
                </a:r>
                <a:r>
                  <a:rPr lang="en-CA" sz="3000" b="1" dirty="0">
                    <a:latin typeface="Calibri"/>
                    <a:ea typeface="Calibri"/>
                    <a:cs typeface="Calibri"/>
                    <a:sym typeface="Calibri"/>
                  </a:rPr>
                  <a:t>Q2</a:t>
                </a:r>
                <a:r>
                  <a:rPr lang="en" sz="3000" b="1" dirty="0">
                    <a:latin typeface="Calibri"/>
                    <a:ea typeface="Calibri"/>
                    <a:cs typeface="Calibri"/>
                    <a:sym typeface="Calibri"/>
                  </a:rPr>
                  <a:t>)</a:t>
                </a:r>
                <a:endParaRPr sz="3000" b="1" dirty="0">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endParaRPr sz="30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136" name="Google Shape;2136;p227"/>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C84631ED-F8FB-49B5-BDF2-D5DDBA8810E6}"/>
              </a:ext>
            </a:extLst>
          </p:cNvPr>
          <p:cNvPicPr>
            <a:picLocks noChangeAspect="1"/>
          </p:cNvPicPr>
          <p:nvPr/>
        </p:nvPicPr>
        <p:blipFill>
          <a:blip r:embed="rId5"/>
          <a:stretch>
            <a:fillRect/>
          </a:stretch>
        </p:blipFill>
        <p:spPr>
          <a:xfrm>
            <a:off x="3752368" y="5335800"/>
            <a:ext cx="5931264" cy="4369575"/>
          </a:xfrm>
          <a:prstGeom prst="rect">
            <a:avLst/>
          </a:prstGeom>
        </p:spPr>
      </p:pic>
      <p:pic>
        <p:nvPicPr>
          <p:cNvPr id="4" name="Picture 3">
            <a:extLst>
              <a:ext uri="{FF2B5EF4-FFF2-40B4-BE49-F238E27FC236}">
                <a16:creationId xmlns:a16="http://schemas.microsoft.com/office/drawing/2014/main" id="{B5B2A800-9D72-4864-8A8B-14D1A2AA746C}"/>
              </a:ext>
            </a:extLst>
          </p:cNvPr>
          <p:cNvPicPr>
            <a:picLocks noChangeAspect="1"/>
          </p:cNvPicPr>
          <p:nvPr/>
        </p:nvPicPr>
        <p:blipFill>
          <a:blip r:embed="rId6"/>
          <a:stretch>
            <a:fillRect/>
          </a:stretch>
        </p:blipFill>
        <p:spPr>
          <a:xfrm>
            <a:off x="1552932" y="773925"/>
            <a:ext cx="5830207" cy="4355372"/>
          </a:xfrm>
          <a:prstGeom prst="rect">
            <a:avLst/>
          </a:prstGeom>
        </p:spPr>
      </p:pic>
      <p:sp>
        <p:nvSpPr>
          <p:cNvPr id="2128" name="Google Shape;2128;p227"/>
          <p:cNvSpPr/>
          <p:nvPr/>
        </p:nvSpPr>
        <p:spPr>
          <a:xfrm>
            <a:off x="-11091" y="1608400"/>
            <a:ext cx="9144000" cy="166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p227"/>
          <p:cNvSpPr/>
          <p:nvPr/>
        </p:nvSpPr>
        <p:spPr>
          <a:xfrm>
            <a:off x="0" y="2557200"/>
            <a:ext cx="9144000" cy="166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p227"/>
          <p:cNvSpPr/>
          <p:nvPr/>
        </p:nvSpPr>
        <p:spPr>
          <a:xfrm>
            <a:off x="0" y="4330025"/>
            <a:ext cx="9144000" cy="166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20287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3"/>
        <p:cNvGrpSpPr/>
        <p:nvPr/>
      </p:nvGrpSpPr>
      <p:grpSpPr>
        <a:xfrm>
          <a:off x="0" y="0"/>
          <a:ext cx="0" cy="0"/>
          <a:chOff x="0" y="0"/>
          <a:chExt cx="0" cy="0"/>
        </a:xfrm>
      </p:grpSpPr>
      <p:sp>
        <p:nvSpPr>
          <p:cNvPr id="2124" name="Google Shape;2124;p227"/>
          <p:cNvSpPr txBox="1">
            <a:spLocks noGrp="1"/>
          </p:cNvSpPr>
          <p:nvPr>
            <p:ph type="title"/>
          </p:nvPr>
        </p:nvSpPr>
        <p:spPr>
          <a:xfrm>
            <a:off x="89425" y="-571200"/>
            <a:ext cx="71478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endParaRPr sz="3000" b="1">
              <a:latin typeface="Source Sans Pro"/>
              <a:ea typeface="Source Sans Pro"/>
              <a:cs typeface="Source Sans Pro"/>
              <a:sym typeface="Source Sans Pro"/>
            </a:endParaRPr>
          </a:p>
        </p:txBody>
      </p:sp>
      <p:sp>
        <p:nvSpPr>
          <p:cNvPr id="2125" name="Google Shape;2125;p22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132</a:t>
            </a:fld>
            <a:endParaRPr/>
          </a:p>
        </p:txBody>
      </p:sp>
      <p:pic>
        <p:nvPicPr>
          <p:cNvPr id="2126" name="Google Shape;2126;p227"/>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2131" name="Google Shape;2131;p227"/>
          <p:cNvGrpSpPr/>
          <p:nvPr/>
        </p:nvGrpSpPr>
        <p:grpSpPr>
          <a:xfrm>
            <a:off x="0" y="0"/>
            <a:ext cx="9144000" cy="773925"/>
            <a:chOff x="0" y="0"/>
            <a:chExt cx="9144000" cy="773925"/>
          </a:xfrm>
        </p:grpSpPr>
        <p:pic>
          <p:nvPicPr>
            <p:cNvPr id="2132" name="Google Shape;2132;p227"/>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33" name="Google Shape;2133;p227"/>
            <p:cNvGrpSpPr/>
            <p:nvPr/>
          </p:nvGrpSpPr>
          <p:grpSpPr>
            <a:xfrm>
              <a:off x="76200" y="0"/>
              <a:ext cx="9067800" cy="773925"/>
              <a:chOff x="76200" y="0"/>
              <a:chExt cx="9067800" cy="773925"/>
            </a:xfrm>
          </p:grpSpPr>
          <p:pic>
            <p:nvPicPr>
              <p:cNvPr id="2134" name="Google Shape;2134;p227"/>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35" name="Google Shape;2135;p22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3000" b="1" dirty="0">
                    <a:latin typeface="Calibri"/>
                    <a:ea typeface="Calibri"/>
                    <a:cs typeface="Calibri"/>
                    <a:sym typeface="Calibri"/>
                  </a:rPr>
                  <a:t>Statement of Income - 10-Q (2020 – </a:t>
                </a:r>
                <a:r>
                  <a:rPr lang="en-CA" sz="3000" b="1" dirty="0">
                    <a:latin typeface="Calibri"/>
                    <a:ea typeface="Calibri"/>
                    <a:cs typeface="Calibri"/>
                    <a:sym typeface="Calibri"/>
                  </a:rPr>
                  <a:t>Q2</a:t>
                </a:r>
                <a:r>
                  <a:rPr lang="en" sz="3000" b="1" dirty="0">
                    <a:latin typeface="Calibri"/>
                    <a:ea typeface="Calibri"/>
                    <a:cs typeface="Calibri"/>
                    <a:sym typeface="Calibri"/>
                  </a:rPr>
                  <a:t>)</a:t>
                </a:r>
                <a:endParaRPr sz="3000" b="1" dirty="0">
                  <a:latin typeface="Calibri"/>
                  <a:ea typeface="Calibri"/>
                  <a:cs typeface="Calibri"/>
                  <a:sym typeface="Calibri"/>
                </a:endParaRPr>
              </a:p>
              <a:p>
                <a:pPr marL="0" marR="0" lvl="0" indent="0" algn="l" rtl="0">
                  <a:lnSpc>
                    <a:spcPct val="100000"/>
                  </a:lnSpc>
                  <a:spcBef>
                    <a:spcPts val="0"/>
                  </a:spcBef>
                  <a:spcAft>
                    <a:spcPts val="0"/>
                  </a:spcAft>
                  <a:buClr>
                    <a:schemeClr val="lt1"/>
                  </a:buClr>
                  <a:buSzPts val="600"/>
                  <a:buFont typeface="Calibri"/>
                  <a:buNone/>
                </a:pPr>
                <a:endParaRPr sz="3000" b="1"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136" name="Google Shape;2136;p227"/>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5" name="Picture 4">
            <a:extLst>
              <a:ext uri="{FF2B5EF4-FFF2-40B4-BE49-F238E27FC236}">
                <a16:creationId xmlns:a16="http://schemas.microsoft.com/office/drawing/2014/main" id="{890C49FA-3BA5-4A3B-90BA-D9CCC3266215}"/>
              </a:ext>
            </a:extLst>
          </p:cNvPr>
          <p:cNvPicPr>
            <a:picLocks noChangeAspect="1"/>
          </p:cNvPicPr>
          <p:nvPr/>
        </p:nvPicPr>
        <p:blipFill>
          <a:blip r:embed="rId5"/>
          <a:stretch>
            <a:fillRect/>
          </a:stretch>
        </p:blipFill>
        <p:spPr>
          <a:xfrm>
            <a:off x="1230046" y="773925"/>
            <a:ext cx="6976170" cy="4312877"/>
          </a:xfrm>
          <a:prstGeom prst="rect">
            <a:avLst/>
          </a:prstGeom>
        </p:spPr>
      </p:pic>
      <p:sp>
        <p:nvSpPr>
          <p:cNvPr id="2130" name="Google Shape;2130;p227"/>
          <p:cNvSpPr/>
          <p:nvPr/>
        </p:nvSpPr>
        <p:spPr>
          <a:xfrm>
            <a:off x="0" y="4851278"/>
            <a:ext cx="9144000" cy="166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744880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7"/>
        <p:cNvGrpSpPr/>
        <p:nvPr/>
      </p:nvGrpSpPr>
      <p:grpSpPr>
        <a:xfrm>
          <a:off x="0" y="0"/>
          <a:ext cx="0" cy="0"/>
          <a:chOff x="0" y="0"/>
          <a:chExt cx="0" cy="0"/>
        </a:xfrm>
      </p:grpSpPr>
      <p:sp>
        <p:nvSpPr>
          <p:cNvPr id="2108" name="Google Shape;2108;p22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133</a:t>
            </a:fld>
            <a:endParaRPr/>
          </a:p>
        </p:txBody>
      </p:sp>
      <p:pic>
        <p:nvPicPr>
          <p:cNvPr id="2113" name="Google Shape;2113;p226"/>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2114" name="Google Shape;2114;p226"/>
          <p:cNvGrpSpPr/>
          <p:nvPr/>
        </p:nvGrpSpPr>
        <p:grpSpPr>
          <a:xfrm>
            <a:off x="0" y="0"/>
            <a:ext cx="9144000" cy="773925"/>
            <a:chOff x="0" y="0"/>
            <a:chExt cx="9144000" cy="773925"/>
          </a:xfrm>
        </p:grpSpPr>
        <p:pic>
          <p:nvPicPr>
            <p:cNvPr id="2115" name="Google Shape;2115;p226"/>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16" name="Google Shape;2116;p226"/>
            <p:cNvGrpSpPr/>
            <p:nvPr/>
          </p:nvGrpSpPr>
          <p:grpSpPr>
            <a:xfrm>
              <a:off x="76200" y="0"/>
              <a:ext cx="9067800" cy="773925"/>
              <a:chOff x="76200" y="0"/>
              <a:chExt cx="9067800" cy="773925"/>
            </a:xfrm>
          </p:grpSpPr>
          <p:pic>
            <p:nvPicPr>
              <p:cNvPr id="2117" name="Google Shape;2117;p226"/>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18" name="Google Shape;2118;p22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Statement of Income - 10-K (2019)</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119" name="Google Shape;2119;p226"/>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4" name="Picture 3">
            <a:extLst>
              <a:ext uri="{FF2B5EF4-FFF2-40B4-BE49-F238E27FC236}">
                <a16:creationId xmlns:a16="http://schemas.microsoft.com/office/drawing/2014/main" id="{0C7548CF-A854-4461-9F33-DAFE57997610}"/>
              </a:ext>
            </a:extLst>
          </p:cNvPr>
          <p:cNvPicPr>
            <a:picLocks noChangeAspect="1"/>
          </p:cNvPicPr>
          <p:nvPr/>
        </p:nvPicPr>
        <p:blipFill>
          <a:blip r:embed="rId5"/>
          <a:stretch>
            <a:fillRect/>
          </a:stretch>
        </p:blipFill>
        <p:spPr>
          <a:xfrm>
            <a:off x="1321974" y="773925"/>
            <a:ext cx="5897533" cy="4393623"/>
          </a:xfrm>
          <a:prstGeom prst="rect">
            <a:avLst/>
          </a:prstGeom>
        </p:spPr>
      </p:pic>
      <p:sp>
        <p:nvSpPr>
          <p:cNvPr id="2110" name="Google Shape;2110;p226"/>
          <p:cNvSpPr/>
          <p:nvPr/>
        </p:nvSpPr>
        <p:spPr>
          <a:xfrm>
            <a:off x="0" y="1524121"/>
            <a:ext cx="9144000" cy="23345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226"/>
          <p:cNvSpPr/>
          <p:nvPr/>
        </p:nvSpPr>
        <p:spPr>
          <a:xfrm>
            <a:off x="2251" y="2507769"/>
            <a:ext cx="9144000" cy="20929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226"/>
          <p:cNvSpPr/>
          <p:nvPr/>
        </p:nvSpPr>
        <p:spPr>
          <a:xfrm>
            <a:off x="-43237" y="4311185"/>
            <a:ext cx="9144000" cy="20929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46047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7"/>
        <p:cNvGrpSpPr/>
        <p:nvPr/>
      </p:nvGrpSpPr>
      <p:grpSpPr>
        <a:xfrm>
          <a:off x="0" y="0"/>
          <a:ext cx="0" cy="0"/>
          <a:chOff x="0" y="0"/>
          <a:chExt cx="0" cy="0"/>
        </a:xfrm>
      </p:grpSpPr>
      <p:sp>
        <p:nvSpPr>
          <p:cNvPr id="2108" name="Google Shape;2108;p22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134</a:t>
            </a:fld>
            <a:endParaRPr/>
          </a:p>
        </p:txBody>
      </p:sp>
      <p:pic>
        <p:nvPicPr>
          <p:cNvPr id="2113" name="Google Shape;2113;p226"/>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2114" name="Google Shape;2114;p226"/>
          <p:cNvGrpSpPr/>
          <p:nvPr/>
        </p:nvGrpSpPr>
        <p:grpSpPr>
          <a:xfrm>
            <a:off x="0" y="0"/>
            <a:ext cx="9144000" cy="773925"/>
            <a:chOff x="0" y="0"/>
            <a:chExt cx="9144000" cy="773925"/>
          </a:xfrm>
        </p:grpSpPr>
        <p:pic>
          <p:nvPicPr>
            <p:cNvPr id="2115" name="Google Shape;2115;p226"/>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16" name="Google Shape;2116;p226"/>
            <p:cNvGrpSpPr/>
            <p:nvPr/>
          </p:nvGrpSpPr>
          <p:grpSpPr>
            <a:xfrm>
              <a:off x="76200" y="0"/>
              <a:ext cx="9067800" cy="773925"/>
              <a:chOff x="76200" y="0"/>
              <a:chExt cx="9067800" cy="773925"/>
            </a:xfrm>
          </p:grpSpPr>
          <p:pic>
            <p:nvPicPr>
              <p:cNvPr id="2117" name="Google Shape;2117;p226"/>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18" name="Google Shape;2118;p22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Statement of Income - 10-K (2019)</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119" name="Google Shape;2119;p226"/>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AF7292C7-F1CA-4C5A-9466-2BFCD8357D38}"/>
              </a:ext>
            </a:extLst>
          </p:cNvPr>
          <p:cNvPicPr>
            <a:picLocks noChangeAspect="1"/>
          </p:cNvPicPr>
          <p:nvPr/>
        </p:nvPicPr>
        <p:blipFill>
          <a:blip r:embed="rId5"/>
          <a:stretch>
            <a:fillRect/>
          </a:stretch>
        </p:blipFill>
        <p:spPr>
          <a:xfrm>
            <a:off x="1033891" y="850126"/>
            <a:ext cx="7172325" cy="4048125"/>
          </a:xfrm>
          <a:prstGeom prst="rect">
            <a:avLst/>
          </a:prstGeom>
        </p:spPr>
      </p:pic>
      <p:sp>
        <p:nvSpPr>
          <p:cNvPr id="2112" name="Google Shape;2112;p226"/>
          <p:cNvSpPr/>
          <p:nvPr/>
        </p:nvSpPr>
        <p:spPr>
          <a:xfrm>
            <a:off x="2511" y="4624840"/>
            <a:ext cx="9144000" cy="20929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86009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0"/>
        <p:cNvGrpSpPr/>
        <p:nvPr/>
      </p:nvGrpSpPr>
      <p:grpSpPr>
        <a:xfrm>
          <a:off x="0" y="0"/>
          <a:ext cx="0" cy="0"/>
          <a:chOff x="0" y="0"/>
          <a:chExt cx="0" cy="0"/>
        </a:xfrm>
      </p:grpSpPr>
      <p:sp>
        <p:nvSpPr>
          <p:cNvPr id="2141" name="Google Shape;2141;p228"/>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135</a:t>
            </a:fld>
            <a:endParaRPr/>
          </a:p>
        </p:txBody>
      </p:sp>
      <p:pic>
        <p:nvPicPr>
          <p:cNvPr id="2142" name="Google Shape;2142;p228"/>
          <p:cNvPicPr preferRelativeResize="0"/>
          <p:nvPr/>
        </p:nvPicPr>
        <p:blipFill rotWithShape="1">
          <a:blip r:embed="rId3">
            <a:alphaModFix/>
          </a:blip>
          <a:srcRect/>
          <a:stretch/>
        </p:blipFill>
        <p:spPr>
          <a:xfrm>
            <a:off x="8257685" y="4330033"/>
            <a:ext cx="548700" cy="675567"/>
          </a:xfrm>
          <a:prstGeom prst="rect">
            <a:avLst/>
          </a:prstGeom>
          <a:noFill/>
          <a:ln>
            <a:noFill/>
          </a:ln>
        </p:spPr>
      </p:pic>
      <p:grpSp>
        <p:nvGrpSpPr>
          <p:cNvPr id="2146" name="Google Shape;2146;p228"/>
          <p:cNvGrpSpPr/>
          <p:nvPr/>
        </p:nvGrpSpPr>
        <p:grpSpPr>
          <a:xfrm>
            <a:off x="0" y="0"/>
            <a:ext cx="9144000" cy="773925"/>
            <a:chOff x="0" y="0"/>
            <a:chExt cx="9144000" cy="773925"/>
          </a:xfrm>
        </p:grpSpPr>
        <p:pic>
          <p:nvPicPr>
            <p:cNvPr id="2147" name="Google Shape;2147;p228"/>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48" name="Google Shape;2148;p228"/>
            <p:cNvGrpSpPr/>
            <p:nvPr/>
          </p:nvGrpSpPr>
          <p:grpSpPr>
            <a:xfrm>
              <a:off x="76200" y="0"/>
              <a:ext cx="9067800" cy="773925"/>
              <a:chOff x="76200" y="0"/>
              <a:chExt cx="9067800" cy="773925"/>
            </a:xfrm>
          </p:grpSpPr>
          <p:pic>
            <p:nvPicPr>
              <p:cNvPr id="2149" name="Google Shape;2149;p228"/>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50" name="Google Shape;2150;p22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51" name="Google Shape;2151;p228"/>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5" name="Picture 4">
            <a:extLst>
              <a:ext uri="{FF2B5EF4-FFF2-40B4-BE49-F238E27FC236}">
                <a16:creationId xmlns:a16="http://schemas.microsoft.com/office/drawing/2014/main" id="{40B84DB6-068A-49CD-A934-4C0AC8C93A02}"/>
              </a:ext>
            </a:extLst>
          </p:cNvPr>
          <p:cNvPicPr>
            <a:picLocks noChangeAspect="1"/>
          </p:cNvPicPr>
          <p:nvPr/>
        </p:nvPicPr>
        <p:blipFill>
          <a:blip r:embed="rId5"/>
          <a:stretch>
            <a:fillRect/>
          </a:stretch>
        </p:blipFill>
        <p:spPr>
          <a:xfrm>
            <a:off x="681183" y="3580156"/>
            <a:ext cx="7893755" cy="1376454"/>
          </a:xfrm>
          <a:prstGeom prst="rect">
            <a:avLst/>
          </a:prstGeom>
        </p:spPr>
      </p:pic>
      <p:pic>
        <p:nvPicPr>
          <p:cNvPr id="17" name="Picture 16">
            <a:extLst>
              <a:ext uri="{FF2B5EF4-FFF2-40B4-BE49-F238E27FC236}">
                <a16:creationId xmlns:a16="http://schemas.microsoft.com/office/drawing/2014/main" id="{6FFCE77E-F555-40B2-8222-6B4F40D12A58}"/>
              </a:ext>
            </a:extLst>
          </p:cNvPr>
          <p:cNvPicPr>
            <a:picLocks noChangeAspect="1"/>
          </p:cNvPicPr>
          <p:nvPr/>
        </p:nvPicPr>
        <p:blipFill>
          <a:blip r:embed="rId6"/>
          <a:stretch>
            <a:fillRect/>
          </a:stretch>
        </p:blipFill>
        <p:spPr>
          <a:xfrm>
            <a:off x="625122" y="1022751"/>
            <a:ext cx="7893755" cy="1781101"/>
          </a:xfrm>
          <a:prstGeom prst="rect">
            <a:avLst/>
          </a:prstGeom>
        </p:spPr>
      </p:pic>
      <p:sp>
        <p:nvSpPr>
          <p:cNvPr id="2144" name="Google Shape;2144;p228"/>
          <p:cNvSpPr/>
          <p:nvPr/>
        </p:nvSpPr>
        <p:spPr>
          <a:xfrm>
            <a:off x="0" y="1849452"/>
            <a:ext cx="9144000" cy="21839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 name="Google Shape;2144;p228">
            <a:extLst>
              <a:ext uri="{FF2B5EF4-FFF2-40B4-BE49-F238E27FC236}">
                <a16:creationId xmlns:a16="http://schemas.microsoft.com/office/drawing/2014/main" id="{146430BA-0C2C-4FF3-B478-95463E7E7786}"/>
              </a:ext>
            </a:extLst>
          </p:cNvPr>
          <p:cNvSpPr/>
          <p:nvPr/>
        </p:nvSpPr>
        <p:spPr>
          <a:xfrm>
            <a:off x="0" y="4001780"/>
            <a:ext cx="9144000" cy="21839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9" name="Google Shape;2143;p228">
            <a:extLst>
              <a:ext uri="{FF2B5EF4-FFF2-40B4-BE49-F238E27FC236}">
                <a16:creationId xmlns:a16="http://schemas.microsoft.com/office/drawing/2014/main" id="{DFD1FEC7-0953-4BB8-9847-379F22A34D53}"/>
              </a:ext>
            </a:extLst>
          </p:cNvPr>
          <p:cNvPicPr preferRelativeResize="0"/>
          <p:nvPr/>
        </p:nvPicPr>
        <p:blipFill rotWithShape="1">
          <a:blip r:embed="rId7">
            <a:alphaModFix/>
          </a:blip>
          <a:srcRect/>
          <a:stretch/>
        </p:blipFill>
        <p:spPr>
          <a:xfrm>
            <a:off x="988635" y="5410867"/>
            <a:ext cx="7375438" cy="4293325"/>
          </a:xfrm>
          <a:prstGeom prst="rect">
            <a:avLst/>
          </a:prstGeom>
          <a:noFill/>
          <a:ln>
            <a:noFill/>
          </a:ln>
        </p:spPr>
      </p:pic>
    </p:spTree>
    <p:extLst>
      <p:ext uri="{BB962C8B-B14F-4D97-AF65-F5344CB8AC3E}">
        <p14:creationId xmlns:p14="http://schemas.microsoft.com/office/powerpoint/2010/main" val="16824604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4"/>
        <p:cNvGrpSpPr/>
        <p:nvPr/>
      </p:nvGrpSpPr>
      <p:grpSpPr>
        <a:xfrm>
          <a:off x="0" y="0"/>
          <a:ext cx="0" cy="0"/>
          <a:chOff x="0" y="0"/>
          <a:chExt cx="0" cy="0"/>
        </a:xfrm>
      </p:grpSpPr>
      <p:sp>
        <p:nvSpPr>
          <p:cNvPr id="1575" name="Google Shape;1575;p192"/>
          <p:cNvSpPr txBox="1">
            <a:spLocks noGrp="1"/>
          </p:cNvSpPr>
          <p:nvPr>
            <p:ph type="title"/>
          </p:nvPr>
        </p:nvSpPr>
        <p:spPr>
          <a:xfrm>
            <a:off x="89424" y="121775"/>
            <a:ext cx="65829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Sales by Segment and Products</a:t>
            </a:r>
            <a:endParaRPr sz="3000" b="1">
              <a:latin typeface="Source Sans Pro"/>
              <a:ea typeface="Source Sans Pro"/>
              <a:cs typeface="Source Sans Pro"/>
              <a:sym typeface="Source Sans Pro"/>
            </a:endParaRPr>
          </a:p>
        </p:txBody>
      </p:sp>
      <p:sp>
        <p:nvSpPr>
          <p:cNvPr id="1576" name="Google Shape;1576;p192"/>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136</a:t>
            </a:fld>
            <a:endParaRPr/>
          </a:p>
        </p:txBody>
      </p:sp>
      <p:pic>
        <p:nvPicPr>
          <p:cNvPr id="1577" name="Google Shape;1577;p192"/>
          <p:cNvPicPr preferRelativeResize="0"/>
          <p:nvPr/>
        </p:nvPicPr>
        <p:blipFill rotWithShape="1">
          <a:blip r:embed="rId3">
            <a:alphaModFix/>
          </a:blip>
          <a:srcRect/>
          <a:stretch/>
        </p:blipFill>
        <p:spPr>
          <a:xfrm>
            <a:off x="8257685" y="4330033"/>
            <a:ext cx="548700" cy="675567"/>
          </a:xfrm>
          <a:prstGeom prst="rect">
            <a:avLst/>
          </a:prstGeom>
          <a:noFill/>
          <a:ln>
            <a:noFill/>
          </a:ln>
        </p:spPr>
      </p:pic>
      <p:pic>
        <p:nvPicPr>
          <p:cNvPr id="1578" name="Google Shape;1578;p192"/>
          <p:cNvPicPr preferRelativeResize="0"/>
          <p:nvPr/>
        </p:nvPicPr>
        <p:blipFill>
          <a:blip r:embed="rId4">
            <a:alphaModFix/>
          </a:blip>
          <a:stretch>
            <a:fillRect/>
          </a:stretch>
        </p:blipFill>
        <p:spPr>
          <a:xfrm>
            <a:off x="0" y="5329656"/>
            <a:ext cx="6376676" cy="4087623"/>
          </a:xfrm>
          <a:prstGeom prst="rect">
            <a:avLst/>
          </a:prstGeom>
          <a:noFill/>
          <a:ln>
            <a:noFill/>
          </a:ln>
        </p:spPr>
      </p:pic>
      <p:sp>
        <p:nvSpPr>
          <p:cNvPr id="1579" name="Google Shape;1579;p192"/>
          <p:cNvSpPr/>
          <p:nvPr/>
        </p:nvSpPr>
        <p:spPr>
          <a:xfrm>
            <a:off x="4747814" y="5921979"/>
            <a:ext cx="758400" cy="3495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80" name="Google Shape;1580;p192"/>
          <p:cNvGrpSpPr/>
          <p:nvPr/>
        </p:nvGrpSpPr>
        <p:grpSpPr>
          <a:xfrm>
            <a:off x="0" y="0"/>
            <a:ext cx="9144000" cy="773925"/>
            <a:chOff x="0" y="0"/>
            <a:chExt cx="9144000" cy="773925"/>
          </a:xfrm>
        </p:grpSpPr>
        <p:pic>
          <p:nvPicPr>
            <p:cNvPr id="1581" name="Google Shape;1581;p192"/>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582" name="Google Shape;1582;p192"/>
            <p:cNvGrpSpPr/>
            <p:nvPr/>
          </p:nvGrpSpPr>
          <p:grpSpPr>
            <a:xfrm>
              <a:off x="76200" y="0"/>
              <a:ext cx="9067800" cy="773925"/>
              <a:chOff x="76200" y="0"/>
              <a:chExt cx="9067800" cy="773925"/>
            </a:xfrm>
          </p:grpSpPr>
          <p:pic>
            <p:nvPicPr>
              <p:cNvPr id="1583" name="Google Shape;1583;p192"/>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584" name="Google Shape;1584;p19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85" name="Google Shape;1585;p192"/>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B8AC74F3-F8D6-40FF-9E4B-075FB1209A31}"/>
              </a:ext>
            </a:extLst>
          </p:cNvPr>
          <p:cNvPicPr>
            <a:picLocks noChangeAspect="1"/>
          </p:cNvPicPr>
          <p:nvPr/>
        </p:nvPicPr>
        <p:blipFill>
          <a:blip r:embed="rId6"/>
          <a:stretch>
            <a:fillRect/>
          </a:stretch>
        </p:blipFill>
        <p:spPr>
          <a:xfrm>
            <a:off x="966787" y="819499"/>
            <a:ext cx="7210425" cy="3943350"/>
          </a:xfrm>
          <a:prstGeom prst="rect">
            <a:avLst/>
          </a:prstGeom>
        </p:spPr>
      </p:pic>
      <p:sp>
        <p:nvSpPr>
          <p:cNvPr id="14" name="Google Shape;1579;p192">
            <a:extLst>
              <a:ext uri="{FF2B5EF4-FFF2-40B4-BE49-F238E27FC236}">
                <a16:creationId xmlns:a16="http://schemas.microsoft.com/office/drawing/2014/main" id="{CC8B1D41-9870-4F9E-9E34-97F9BBB71036}"/>
              </a:ext>
            </a:extLst>
          </p:cNvPr>
          <p:cNvSpPr/>
          <p:nvPr/>
        </p:nvSpPr>
        <p:spPr>
          <a:xfrm>
            <a:off x="5304251" y="850125"/>
            <a:ext cx="926427" cy="391272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537715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0"/>
        <p:cNvGrpSpPr/>
        <p:nvPr/>
      </p:nvGrpSpPr>
      <p:grpSpPr>
        <a:xfrm>
          <a:off x="0" y="0"/>
          <a:ext cx="0" cy="0"/>
          <a:chOff x="0" y="0"/>
          <a:chExt cx="0" cy="0"/>
        </a:xfrm>
      </p:grpSpPr>
      <p:sp>
        <p:nvSpPr>
          <p:cNvPr id="2141" name="Google Shape;2141;p228"/>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137</a:t>
            </a:fld>
            <a:endParaRPr/>
          </a:p>
        </p:txBody>
      </p:sp>
      <p:pic>
        <p:nvPicPr>
          <p:cNvPr id="2142" name="Google Shape;2142;p228"/>
          <p:cNvPicPr preferRelativeResize="0"/>
          <p:nvPr/>
        </p:nvPicPr>
        <p:blipFill rotWithShape="1">
          <a:blip r:embed="rId3">
            <a:alphaModFix/>
          </a:blip>
          <a:srcRect/>
          <a:stretch/>
        </p:blipFill>
        <p:spPr>
          <a:xfrm>
            <a:off x="8257685" y="4330033"/>
            <a:ext cx="548700" cy="675567"/>
          </a:xfrm>
          <a:prstGeom prst="rect">
            <a:avLst/>
          </a:prstGeom>
          <a:noFill/>
          <a:ln>
            <a:noFill/>
          </a:ln>
        </p:spPr>
      </p:pic>
      <p:grpSp>
        <p:nvGrpSpPr>
          <p:cNvPr id="2146" name="Google Shape;2146;p228"/>
          <p:cNvGrpSpPr/>
          <p:nvPr/>
        </p:nvGrpSpPr>
        <p:grpSpPr>
          <a:xfrm>
            <a:off x="0" y="0"/>
            <a:ext cx="9144000" cy="773925"/>
            <a:chOff x="0" y="0"/>
            <a:chExt cx="9144000" cy="773925"/>
          </a:xfrm>
        </p:grpSpPr>
        <p:pic>
          <p:nvPicPr>
            <p:cNvPr id="2147" name="Google Shape;2147;p228"/>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48" name="Google Shape;2148;p228"/>
            <p:cNvGrpSpPr/>
            <p:nvPr/>
          </p:nvGrpSpPr>
          <p:grpSpPr>
            <a:xfrm>
              <a:off x="76200" y="0"/>
              <a:ext cx="9067800" cy="773925"/>
              <a:chOff x="76200" y="0"/>
              <a:chExt cx="9067800" cy="773925"/>
            </a:xfrm>
          </p:grpSpPr>
          <p:pic>
            <p:nvPicPr>
              <p:cNvPr id="2149" name="Google Shape;2149;p228"/>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50" name="Google Shape;2150;p22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51" name="Google Shape;2151;p228"/>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EE855C42-2CE2-4BBC-B64B-5D8EA5B6E328}"/>
              </a:ext>
            </a:extLst>
          </p:cNvPr>
          <p:cNvPicPr>
            <a:picLocks noChangeAspect="1"/>
          </p:cNvPicPr>
          <p:nvPr/>
        </p:nvPicPr>
        <p:blipFill>
          <a:blip r:embed="rId5"/>
          <a:stretch>
            <a:fillRect/>
          </a:stretch>
        </p:blipFill>
        <p:spPr>
          <a:xfrm>
            <a:off x="492478" y="1912458"/>
            <a:ext cx="7914833" cy="1781101"/>
          </a:xfrm>
          <a:prstGeom prst="rect">
            <a:avLst/>
          </a:prstGeom>
        </p:spPr>
      </p:pic>
      <p:sp>
        <p:nvSpPr>
          <p:cNvPr id="2145" name="Google Shape;2145;p228"/>
          <p:cNvSpPr/>
          <p:nvPr/>
        </p:nvSpPr>
        <p:spPr>
          <a:xfrm>
            <a:off x="0" y="2793384"/>
            <a:ext cx="9143999" cy="58742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5"/>
        <p:cNvGrpSpPr/>
        <p:nvPr/>
      </p:nvGrpSpPr>
      <p:grpSpPr>
        <a:xfrm>
          <a:off x="0" y="0"/>
          <a:ext cx="0" cy="0"/>
          <a:chOff x="0" y="0"/>
          <a:chExt cx="0" cy="0"/>
        </a:xfrm>
      </p:grpSpPr>
      <p:sp>
        <p:nvSpPr>
          <p:cNvPr id="2156" name="Google Shape;2156;p22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138</a:t>
            </a:fld>
            <a:endParaRPr/>
          </a:p>
        </p:txBody>
      </p:sp>
      <p:sp>
        <p:nvSpPr>
          <p:cNvPr id="2159" name="Google Shape;2159;p229"/>
          <p:cNvSpPr/>
          <p:nvPr/>
        </p:nvSpPr>
        <p:spPr>
          <a:xfrm>
            <a:off x="771981" y="8336650"/>
            <a:ext cx="6785100" cy="17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1" name="Google Shape;2161;p229"/>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2162" name="Google Shape;2162;p229"/>
          <p:cNvGrpSpPr/>
          <p:nvPr/>
        </p:nvGrpSpPr>
        <p:grpSpPr>
          <a:xfrm>
            <a:off x="0" y="0"/>
            <a:ext cx="9144000" cy="773925"/>
            <a:chOff x="0" y="0"/>
            <a:chExt cx="9144000" cy="773925"/>
          </a:xfrm>
        </p:grpSpPr>
        <p:pic>
          <p:nvPicPr>
            <p:cNvPr id="2163" name="Google Shape;2163;p229"/>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64" name="Google Shape;2164;p229"/>
            <p:cNvGrpSpPr/>
            <p:nvPr/>
          </p:nvGrpSpPr>
          <p:grpSpPr>
            <a:xfrm>
              <a:off x="76200" y="0"/>
              <a:ext cx="9067800" cy="773925"/>
              <a:chOff x="76200" y="0"/>
              <a:chExt cx="9067800" cy="773925"/>
            </a:xfrm>
          </p:grpSpPr>
          <p:pic>
            <p:nvPicPr>
              <p:cNvPr id="2165" name="Google Shape;2165;p229"/>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66" name="Google Shape;2166;p22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Shareholder Equity – 10-Q (2020 - Q2)</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167" name="Google Shape;2167;p229"/>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5" name="Picture 4">
            <a:extLst>
              <a:ext uri="{FF2B5EF4-FFF2-40B4-BE49-F238E27FC236}">
                <a16:creationId xmlns:a16="http://schemas.microsoft.com/office/drawing/2014/main" id="{A7252380-CB4A-466C-ADDD-B65930F5BE3F}"/>
              </a:ext>
            </a:extLst>
          </p:cNvPr>
          <p:cNvPicPr>
            <a:picLocks noChangeAspect="1"/>
          </p:cNvPicPr>
          <p:nvPr/>
        </p:nvPicPr>
        <p:blipFill>
          <a:blip r:embed="rId5"/>
          <a:stretch>
            <a:fillRect/>
          </a:stretch>
        </p:blipFill>
        <p:spPr>
          <a:xfrm>
            <a:off x="1969021" y="782416"/>
            <a:ext cx="5447780" cy="4361084"/>
          </a:xfrm>
          <a:prstGeom prst="rect">
            <a:avLst/>
          </a:prstGeom>
        </p:spPr>
      </p:pic>
      <p:sp>
        <p:nvSpPr>
          <p:cNvPr id="19" name="Google Shape;2160;p229">
            <a:extLst>
              <a:ext uri="{FF2B5EF4-FFF2-40B4-BE49-F238E27FC236}">
                <a16:creationId xmlns:a16="http://schemas.microsoft.com/office/drawing/2014/main" id="{723E9B21-6D69-4554-B889-52DF9E0DB6D1}"/>
              </a:ext>
            </a:extLst>
          </p:cNvPr>
          <p:cNvSpPr/>
          <p:nvPr/>
        </p:nvSpPr>
        <p:spPr>
          <a:xfrm>
            <a:off x="0" y="3441145"/>
            <a:ext cx="9143999" cy="17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784663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5"/>
        <p:cNvGrpSpPr/>
        <p:nvPr/>
      </p:nvGrpSpPr>
      <p:grpSpPr>
        <a:xfrm>
          <a:off x="0" y="0"/>
          <a:ext cx="0" cy="0"/>
          <a:chOff x="0" y="0"/>
          <a:chExt cx="0" cy="0"/>
        </a:xfrm>
      </p:grpSpPr>
      <p:sp>
        <p:nvSpPr>
          <p:cNvPr id="2156" name="Google Shape;2156;p22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139</a:t>
            </a:fld>
            <a:endParaRPr/>
          </a:p>
        </p:txBody>
      </p:sp>
      <p:pic>
        <p:nvPicPr>
          <p:cNvPr id="2157" name="Google Shape;2157;p229"/>
          <p:cNvPicPr preferRelativeResize="0"/>
          <p:nvPr/>
        </p:nvPicPr>
        <p:blipFill rotWithShape="1">
          <a:blip r:embed="rId3">
            <a:alphaModFix/>
          </a:blip>
          <a:srcRect/>
          <a:stretch/>
        </p:blipFill>
        <p:spPr>
          <a:xfrm>
            <a:off x="384731" y="5911042"/>
            <a:ext cx="7172325" cy="514350"/>
          </a:xfrm>
          <a:prstGeom prst="rect">
            <a:avLst/>
          </a:prstGeom>
          <a:noFill/>
          <a:ln>
            <a:noFill/>
          </a:ln>
        </p:spPr>
      </p:pic>
      <p:pic>
        <p:nvPicPr>
          <p:cNvPr id="2158" name="Google Shape;2158;p229"/>
          <p:cNvPicPr preferRelativeResize="0"/>
          <p:nvPr/>
        </p:nvPicPr>
        <p:blipFill rotWithShape="1">
          <a:blip r:embed="rId4">
            <a:alphaModFix/>
          </a:blip>
          <a:srcRect/>
          <a:stretch/>
        </p:blipFill>
        <p:spPr>
          <a:xfrm>
            <a:off x="696081" y="5659093"/>
            <a:ext cx="6860975" cy="3478975"/>
          </a:xfrm>
          <a:prstGeom prst="rect">
            <a:avLst/>
          </a:prstGeom>
          <a:noFill/>
          <a:ln>
            <a:noFill/>
          </a:ln>
        </p:spPr>
      </p:pic>
      <p:sp>
        <p:nvSpPr>
          <p:cNvPr id="2159" name="Google Shape;2159;p229"/>
          <p:cNvSpPr/>
          <p:nvPr/>
        </p:nvSpPr>
        <p:spPr>
          <a:xfrm>
            <a:off x="771981" y="8336650"/>
            <a:ext cx="6785100" cy="17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p229"/>
          <p:cNvSpPr/>
          <p:nvPr/>
        </p:nvSpPr>
        <p:spPr>
          <a:xfrm>
            <a:off x="771981" y="6315669"/>
            <a:ext cx="6785100" cy="17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1" name="Google Shape;2161;p229"/>
          <p:cNvPicPr preferRelativeResize="0"/>
          <p:nvPr/>
        </p:nvPicPr>
        <p:blipFill rotWithShape="1">
          <a:blip r:embed="rId5">
            <a:alphaModFix/>
          </a:blip>
          <a:srcRect/>
          <a:stretch/>
        </p:blipFill>
        <p:spPr>
          <a:xfrm>
            <a:off x="7931866" y="4330033"/>
            <a:ext cx="548700" cy="675567"/>
          </a:xfrm>
          <a:prstGeom prst="rect">
            <a:avLst/>
          </a:prstGeom>
          <a:noFill/>
          <a:ln>
            <a:noFill/>
          </a:ln>
        </p:spPr>
      </p:pic>
      <p:grpSp>
        <p:nvGrpSpPr>
          <p:cNvPr id="2162" name="Google Shape;2162;p229"/>
          <p:cNvGrpSpPr/>
          <p:nvPr/>
        </p:nvGrpSpPr>
        <p:grpSpPr>
          <a:xfrm>
            <a:off x="0" y="0"/>
            <a:ext cx="9144000" cy="773925"/>
            <a:chOff x="0" y="0"/>
            <a:chExt cx="9144000" cy="773925"/>
          </a:xfrm>
        </p:grpSpPr>
        <p:pic>
          <p:nvPicPr>
            <p:cNvPr id="2163" name="Google Shape;2163;p229"/>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2164" name="Google Shape;2164;p229"/>
            <p:cNvGrpSpPr/>
            <p:nvPr/>
          </p:nvGrpSpPr>
          <p:grpSpPr>
            <a:xfrm>
              <a:off x="76200" y="0"/>
              <a:ext cx="9067800" cy="773925"/>
              <a:chOff x="76200" y="0"/>
              <a:chExt cx="9067800" cy="773925"/>
            </a:xfrm>
          </p:grpSpPr>
          <p:pic>
            <p:nvPicPr>
              <p:cNvPr id="2165" name="Google Shape;2165;p229"/>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2166" name="Google Shape;2166;p22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Shareholder Equity – 10-K (2019)</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167" name="Google Shape;2167;p229"/>
          <p:cNvPicPr preferRelativeResize="0"/>
          <p:nvPr/>
        </p:nvPicPr>
        <p:blipFill rotWithShape="1">
          <a:blip r:embed="rId5">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0E937B2B-6484-415F-805A-F722991DCEF7}"/>
              </a:ext>
            </a:extLst>
          </p:cNvPr>
          <p:cNvPicPr>
            <a:picLocks noChangeAspect="1"/>
          </p:cNvPicPr>
          <p:nvPr/>
        </p:nvPicPr>
        <p:blipFill>
          <a:blip r:embed="rId7"/>
          <a:stretch>
            <a:fillRect/>
          </a:stretch>
        </p:blipFill>
        <p:spPr>
          <a:xfrm>
            <a:off x="6656451" y="5564110"/>
            <a:ext cx="5141473" cy="773555"/>
          </a:xfrm>
          <a:prstGeom prst="rect">
            <a:avLst/>
          </a:prstGeom>
        </p:spPr>
      </p:pic>
      <p:pic>
        <p:nvPicPr>
          <p:cNvPr id="3" name="Picture 2">
            <a:extLst>
              <a:ext uri="{FF2B5EF4-FFF2-40B4-BE49-F238E27FC236}">
                <a16:creationId xmlns:a16="http://schemas.microsoft.com/office/drawing/2014/main" id="{BFD4B0E3-E7D6-4CF8-9FC3-5C0B3EB6128D}"/>
              </a:ext>
            </a:extLst>
          </p:cNvPr>
          <p:cNvPicPr>
            <a:picLocks noChangeAspect="1"/>
          </p:cNvPicPr>
          <p:nvPr/>
        </p:nvPicPr>
        <p:blipFill>
          <a:blip r:embed="rId8"/>
          <a:stretch>
            <a:fillRect/>
          </a:stretch>
        </p:blipFill>
        <p:spPr>
          <a:xfrm>
            <a:off x="1872485" y="792635"/>
            <a:ext cx="5399029" cy="4350865"/>
          </a:xfrm>
          <a:prstGeom prst="rect">
            <a:avLst/>
          </a:prstGeom>
        </p:spPr>
      </p:pic>
      <p:sp>
        <p:nvSpPr>
          <p:cNvPr id="19" name="Google Shape;2160;p229">
            <a:extLst>
              <a:ext uri="{FF2B5EF4-FFF2-40B4-BE49-F238E27FC236}">
                <a16:creationId xmlns:a16="http://schemas.microsoft.com/office/drawing/2014/main" id="{723E9B21-6D69-4554-B889-52DF9E0DB6D1}"/>
              </a:ext>
            </a:extLst>
          </p:cNvPr>
          <p:cNvSpPr/>
          <p:nvPr/>
        </p:nvSpPr>
        <p:spPr>
          <a:xfrm>
            <a:off x="0" y="3485559"/>
            <a:ext cx="9143999" cy="207191"/>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52803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69326-6B77-47A6-B7CD-F65AB5DA3014}"/>
              </a:ext>
            </a:extLst>
          </p:cNvPr>
          <p:cNvSpPr>
            <a:spLocks noGrp="1"/>
          </p:cNvSpPr>
          <p:nvPr>
            <p:ph type="title"/>
          </p:nvPr>
        </p:nvSpPr>
        <p:spPr/>
        <p:txBody>
          <a:bodyPr>
            <a:normAutofit fontScale="90000"/>
          </a:bodyPr>
          <a:lstStyle/>
          <a:p>
            <a:r>
              <a:rPr lang="en-US" b="1">
                <a:effectLst>
                  <a:outerShdw blurRad="38100" dist="38100" dir="2700000" algn="tl">
                    <a:srgbClr val="000000">
                      <a:alpha val="43137"/>
                    </a:srgbClr>
                  </a:outerShdw>
                </a:effectLst>
              </a:rPr>
              <a:t>Global Revenue in the Consumer Electronics segment</a:t>
            </a:r>
            <a:endParaRPr lang="en-US" b="1" dirty="0">
              <a:effectLst>
                <a:outerShdw blurRad="38100" dist="38100" dir="2700000" algn="tl">
                  <a:srgbClr val="000000">
                    <a:alpha val="43137"/>
                  </a:srgbClr>
                </a:outerShdw>
              </a:effectLst>
            </a:endParaRPr>
          </a:p>
        </p:txBody>
      </p:sp>
      <p:pic>
        <p:nvPicPr>
          <p:cNvPr id="5" name="Picture 4" descr="A screenshot of a cell phone&#10;&#10;Description automatically generated">
            <a:extLst>
              <a:ext uri="{FF2B5EF4-FFF2-40B4-BE49-F238E27FC236}">
                <a16:creationId xmlns:a16="http://schemas.microsoft.com/office/drawing/2014/main" id="{A0A3A6AA-1E6F-4E99-9412-644974D23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79" y="1293446"/>
            <a:ext cx="7019373" cy="3407996"/>
          </a:xfrm>
          <a:prstGeom prst="rect">
            <a:avLst/>
          </a:prstGeom>
        </p:spPr>
      </p:pic>
    </p:spTree>
    <p:extLst>
      <p:ext uri="{BB962C8B-B14F-4D97-AF65-F5344CB8AC3E}">
        <p14:creationId xmlns:p14="http://schemas.microsoft.com/office/powerpoint/2010/main" val="8372773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5"/>
        <p:cNvGrpSpPr/>
        <p:nvPr/>
      </p:nvGrpSpPr>
      <p:grpSpPr>
        <a:xfrm>
          <a:off x="0" y="0"/>
          <a:ext cx="0" cy="0"/>
          <a:chOff x="0" y="0"/>
          <a:chExt cx="0" cy="0"/>
        </a:xfrm>
      </p:grpSpPr>
      <p:sp>
        <p:nvSpPr>
          <p:cNvPr id="2156" name="Google Shape;2156;p22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140</a:t>
            </a:fld>
            <a:endParaRPr/>
          </a:p>
        </p:txBody>
      </p:sp>
      <p:sp>
        <p:nvSpPr>
          <p:cNvPr id="2159" name="Google Shape;2159;p229"/>
          <p:cNvSpPr/>
          <p:nvPr/>
        </p:nvSpPr>
        <p:spPr>
          <a:xfrm>
            <a:off x="697553" y="6195611"/>
            <a:ext cx="6785100" cy="177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1" name="Google Shape;2161;p229"/>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2162" name="Google Shape;2162;p229"/>
          <p:cNvGrpSpPr/>
          <p:nvPr/>
        </p:nvGrpSpPr>
        <p:grpSpPr>
          <a:xfrm>
            <a:off x="0" y="0"/>
            <a:ext cx="9144000" cy="773925"/>
            <a:chOff x="0" y="0"/>
            <a:chExt cx="9144000" cy="773925"/>
          </a:xfrm>
        </p:grpSpPr>
        <p:pic>
          <p:nvPicPr>
            <p:cNvPr id="2163" name="Google Shape;2163;p229"/>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64" name="Google Shape;2164;p229"/>
            <p:cNvGrpSpPr/>
            <p:nvPr/>
          </p:nvGrpSpPr>
          <p:grpSpPr>
            <a:xfrm>
              <a:off x="76200" y="0"/>
              <a:ext cx="9067800" cy="773925"/>
              <a:chOff x="76200" y="0"/>
              <a:chExt cx="9067800" cy="773925"/>
            </a:xfrm>
          </p:grpSpPr>
          <p:pic>
            <p:nvPicPr>
              <p:cNvPr id="2165" name="Google Shape;2165;p229"/>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66" name="Google Shape;2166;p22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CA" sz="3000" b="1" dirty="0">
                    <a:latin typeface="Calibri"/>
                    <a:ea typeface="Calibri"/>
                    <a:cs typeface="Calibri"/>
                    <a:sym typeface="Calibri"/>
                  </a:rPr>
                  <a:t>Stock Outstanding </a:t>
                </a:r>
                <a:r>
                  <a:rPr lang="en" sz="3000" b="1" dirty="0">
                    <a:latin typeface="Calibri"/>
                    <a:ea typeface="Calibri"/>
                    <a:cs typeface="Calibri"/>
                    <a:sym typeface="Calibri"/>
                  </a:rPr>
                  <a:t>- 2019</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167" name="Google Shape;2167;p229"/>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0E937B2B-6484-415F-805A-F722991DCEF7}"/>
              </a:ext>
            </a:extLst>
          </p:cNvPr>
          <p:cNvPicPr>
            <a:picLocks noChangeAspect="1"/>
          </p:cNvPicPr>
          <p:nvPr/>
        </p:nvPicPr>
        <p:blipFill>
          <a:blip r:embed="rId5"/>
          <a:stretch>
            <a:fillRect/>
          </a:stretch>
        </p:blipFill>
        <p:spPr>
          <a:xfrm>
            <a:off x="907896" y="1953380"/>
            <a:ext cx="7328205" cy="1102557"/>
          </a:xfrm>
          <a:prstGeom prst="rect">
            <a:avLst/>
          </a:prstGeom>
        </p:spPr>
      </p:pic>
      <p:sp>
        <p:nvSpPr>
          <p:cNvPr id="19" name="Google Shape;2160;p229">
            <a:extLst>
              <a:ext uri="{FF2B5EF4-FFF2-40B4-BE49-F238E27FC236}">
                <a16:creationId xmlns:a16="http://schemas.microsoft.com/office/drawing/2014/main" id="{723E9B21-6D69-4554-B889-52DF9E0DB6D1}"/>
              </a:ext>
            </a:extLst>
          </p:cNvPr>
          <p:cNvSpPr/>
          <p:nvPr/>
        </p:nvSpPr>
        <p:spPr>
          <a:xfrm>
            <a:off x="-2" y="2344787"/>
            <a:ext cx="9143999" cy="207191"/>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422491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1"/>
        <p:cNvGrpSpPr/>
        <p:nvPr/>
      </p:nvGrpSpPr>
      <p:grpSpPr>
        <a:xfrm>
          <a:off x="0" y="0"/>
          <a:ext cx="0" cy="0"/>
          <a:chOff x="0" y="0"/>
          <a:chExt cx="0" cy="0"/>
        </a:xfrm>
      </p:grpSpPr>
      <p:sp>
        <p:nvSpPr>
          <p:cNvPr id="2172" name="Google Shape;2172;p23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141</a:t>
            </a:fld>
            <a:endParaRPr/>
          </a:p>
        </p:txBody>
      </p:sp>
      <p:pic>
        <p:nvPicPr>
          <p:cNvPr id="2173" name="Google Shape;2173;p230"/>
          <p:cNvPicPr preferRelativeResize="0"/>
          <p:nvPr/>
        </p:nvPicPr>
        <p:blipFill rotWithShape="1">
          <a:blip r:embed="rId3">
            <a:alphaModFix/>
          </a:blip>
          <a:srcRect/>
          <a:stretch/>
        </p:blipFill>
        <p:spPr>
          <a:xfrm>
            <a:off x="733200" y="5766935"/>
            <a:ext cx="3838800" cy="2600475"/>
          </a:xfrm>
          <a:prstGeom prst="rect">
            <a:avLst/>
          </a:prstGeom>
          <a:noFill/>
          <a:ln>
            <a:noFill/>
          </a:ln>
        </p:spPr>
      </p:pic>
      <p:pic>
        <p:nvPicPr>
          <p:cNvPr id="2174" name="Google Shape;2174;p230"/>
          <p:cNvPicPr preferRelativeResize="0"/>
          <p:nvPr/>
        </p:nvPicPr>
        <p:blipFill rotWithShape="1">
          <a:blip r:embed="rId4">
            <a:alphaModFix/>
          </a:blip>
          <a:srcRect/>
          <a:stretch/>
        </p:blipFill>
        <p:spPr>
          <a:xfrm>
            <a:off x="4841142" y="5331000"/>
            <a:ext cx="4302858" cy="1266300"/>
          </a:xfrm>
          <a:prstGeom prst="rect">
            <a:avLst/>
          </a:prstGeom>
          <a:noFill/>
          <a:ln>
            <a:noFill/>
          </a:ln>
        </p:spPr>
      </p:pic>
      <p:sp>
        <p:nvSpPr>
          <p:cNvPr id="2175" name="Google Shape;2175;p230"/>
          <p:cNvSpPr txBox="1"/>
          <p:nvPr/>
        </p:nvSpPr>
        <p:spPr>
          <a:xfrm>
            <a:off x="76200" y="4813450"/>
            <a:ext cx="7479600" cy="2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Investing</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pic>
        <p:nvPicPr>
          <p:cNvPr id="2176" name="Google Shape;2176;p230"/>
          <p:cNvPicPr preferRelativeResize="0"/>
          <p:nvPr/>
        </p:nvPicPr>
        <p:blipFill rotWithShape="1">
          <a:blip r:embed="rId5">
            <a:alphaModFix/>
          </a:blip>
          <a:srcRect/>
          <a:stretch/>
        </p:blipFill>
        <p:spPr>
          <a:xfrm>
            <a:off x="7931916" y="4321783"/>
            <a:ext cx="548700" cy="675567"/>
          </a:xfrm>
          <a:prstGeom prst="rect">
            <a:avLst/>
          </a:prstGeom>
          <a:noFill/>
          <a:ln>
            <a:noFill/>
          </a:ln>
        </p:spPr>
      </p:pic>
      <p:grpSp>
        <p:nvGrpSpPr>
          <p:cNvPr id="2177" name="Google Shape;2177;p230"/>
          <p:cNvGrpSpPr/>
          <p:nvPr/>
        </p:nvGrpSpPr>
        <p:grpSpPr>
          <a:xfrm>
            <a:off x="0" y="0"/>
            <a:ext cx="9144000" cy="773925"/>
            <a:chOff x="0" y="0"/>
            <a:chExt cx="9144000" cy="773925"/>
          </a:xfrm>
        </p:grpSpPr>
        <p:pic>
          <p:nvPicPr>
            <p:cNvPr id="2178" name="Google Shape;2178;p230"/>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2179" name="Google Shape;2179;p230"/>
            <p:cNvGrpSpPr/>
            <p:nvPr/>
          </p:nvGrpSpPr>
          <p:grpSpPr>
            <a:xfrm>
              <a:off x="76200" y="0"/>
              <a:ext cx="9067800" cy="773925"/>
              <a:chOff x="76200" y="0"/>
              <a:chExt cx="9067800" cy="773925"/>
            </a:xfrm>
          </p:grpSpPr>
          <p:pic>
            <p:nvPicPr>
              <p:cNvPr id="2180" name="Google Shape;2180;p230"/>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2181" name="Google Shape;2181;p23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Trend Analysis- Cash Flow Statement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82" name="Google Shape;2182;p230"/>
          <p:cNvPicPr preferRelativeResize="0"/>
          <p:nvPr/>
        </p:nvPicPr>
        <p:blipFill rotWithShape="1">
          <a:blip r:embed="rId5">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85B2E935-F6AB-4E6D-8C00-2E6EAC4F2481}"/>
              </a:ext>
            </a:extLst>
          </p:cNvPr>
          <p:cNvPicPr>
            <a:picLocks noChangeAspect="1"/>
          </p:cNvPicPr>
          <p:nvPr/>
        </p:nvPicPr>
        <p:blipFill>
          <a:blip r:embed="rId7"/>
          <a:stretch>
            <a:fillRect/>
          </a:stretch>
        </p:blipFill>
        <p:spPr>
          <a:xfrm>
            <a:off x="178808" y="1153921"/>
            <a:ext cx="8786383" cy="3033538"/>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6"/>
        <p:cNvGrpSpPr/>
        <p:nvPr/>
      </p:nvGrpSpPr>
      <p:grpSpPr>
        <a:xfrm>
          <a:off x="0" y="0"/>
          <a:ext cx="0" cy="0"/>
          <a:chOff x="0" y="0"/>
          <a:chExt cx="0" cy="0"/>
        </a:xfrm>
      </p:grpSpPr>
      <p:sp>
        <p:nvSpPr>
          <p:cNvPr id="2237" name="Google Shape;2237;p23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142</a:t>
            </a:fld>
            <a:endParaRPr/>
          </a:p>
        </p:txBody>
      </p:sp>
      <p:pic>
        <p:nvPicPr>
          <p:cNvPr id="2238" name="Google Shape;2238;p234"/>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2244" name="Google Shape;2244;p234"/>
          <p:cNvGrpSpPr/>
          <p:nvPr/>
        </p:nvGrpSpPr>
        <p:grpSpPr>
          <a:xfrm>
            <a:off x="0" y="0"/>
            <a:ext cx="9144000" cy="773925"/>
            <a:chOff x="0" y="0"/>
            <a:chExt cx="9144000" cy="773925"/>
          </a:xfrm>
        </p:grpSpPr>
        <p:pic>
          <p:nvPicPr>
            <p:cNvPr id="2245" name="Google Shape;2245;p23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246" name="Google Shape;2246;p234"/>
            <p:cNvGrpSpPr/>
            <p:nvPr/>
          </p:nvGrpSpPr>
          <p:grpSpPr>
            <a:xfrm>
              <a:off x="76200" y="0"/>
              <a:ext cx="9067800" cy="773925"/>
              <a:chOff x="76200" y="0"/>
              <a:chExt cx="9067800" cy="773925"/>
            </a:xfrm>
          </p:grpSpPr>
          <p:pic>
            <p:nvPicPr>
              <p:cNvPr id="2247" name="Google Shape;2247;p23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248" name="Google Shape;2248;p23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Statement of Cash Flow - 10-Q (2020 – </a:t>
                </a:r>
                <a:r>
                  <a:rPr lang="en-CA" sz="3000" b="1" dirty="0">
                    <a:latin typeface="Calibri"/>
                    <a:ea typeface="Calibri"/>
                    <a:cs typeface="Calibri"/>
                    <a:sym typeface="Calibri"/>
                  </a:rPr>
                  <a:t>Q2</a:t>
                </a:r>
                <a:r>
                  <a:rPr lang="en" sz="3000" b="1" dirty="0">
                    <a:latin typeface="Calibri"/>
                    <a:ea typeface="Calibri"/>
                    <a:cs typeface="Calibri"/>
                    <a:sym typeface="Calibri"/>
                  </a:rPr>
                  <a:t>)</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249" name="Google Shape;2249;p234"/>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EB946478-1A0A-4B40-9B0B-68E6446FA356}"/>
              </a:ext>
            </a:extLst>
          </p:cNvPr>
          <p:cNvPicPr>
            <a:picLocks noChangeAspect="1"/>
          </p:cNvPicPr>
          <p:nvPr/>
        </p:nvPicPr>
        <p:blipFill>
          <a:blip r:embed="rId5"/>
          <a:stretch>
            <a:fillRect/>
          </a:stretch>
        </p:blipFill>
        <p:spPr>
          <a:xfrm>
            <a:off x="981073" y="1108283"/>
            <a:ext cx="7181850" cy="3743325"/>
          </a:xfrm>
          <a:prstGeom prst="rect">
            <a:avLst/>
          </a:prstGeom>
        </p:spPr>
      </p:pic>
      <p:sp>
        <p:nvSpPr>
          <p:cNvPr id="2240" name="Google Shape;2240;p234"/>
          <p:cNvSpPr/>
          <p:nvPr/>
        </p:nvSpPr>
        <p:spPr>
          <a:xfrm flipV="1">
            <a:off x="-2" y="1420317"/>
            <a:ext cx="91440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234"/>
          <p:cNvSpPr/>
          <p:nvPr/>
        </p:nvSpPr>
        <p:spPr>
          <a:xfrm>
            <a:off x="-2" y="4612529"/>
            <a:ext cx="9144000" cy="210717"/>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B343AFF9-5F52-445E-94E2-FE8702EE97E9}"/>
              </a:ext>
            </a:extLst>
          </p:cNvPr>
          <p:cNvPicPr>
            <a:picLocks noChangeAspect="1"/>
          </p:cNvPicPr>
          <p:nvPr/>
        </p:nvPicPr>
        <p:blipFill>
          <a:blip r:embed="rId6"/>
          <a:stretch>
            <a:fillRect/>
          </a:stretch>
        </p:blipFill>
        <p:spPr>
          <a:xfrm>
            <a:off x="6177391" y="827558"/>
            <a:ext cx="2028825" cy="219075"/>
          </a:xfrm>
          <a:prstGeom prst="rect">
            <a:avLst/>
          </a:prstGeom>
        </p:spPr>
      </p:pic>
    </p:spTree>
    <p:extLst>
      <p:ext uri="{BB962C8B-B14F-4D97-AF65-F5344CB8AC3E}">
        <p14:creationId xmlns:p14="http://schemas.microsoft.com/office/powerpoint/2010/main" val="26418433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6"/>
        <p:cNvGrpSpPr/>
        <p:nvPr/>
      </p:nvGrpSpPr>
      <p:grpSpPr>
        <a:xfrm>
          <a:off x="0" y="0"/>
          <a:ext cx="0" cy="0"/>
          <a:chOff x="0" y="0"/>
          <a:chExt cx="0" cy="0"/>
        </a:xfrm>
      </p:grpSpPr>
      <p:sp>
        <p:nvSpPr>
          <p:cNvPr id="2237" name="Google Shape;2237;p23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143</a:t>
            </a:fld>
            <a:endParaRPr/>
          </a:p>
        </p:txBody>
      </p:sp>
      <p:pic>
        <p:nvPicPr>
          <p:cNvPr id="2238" name="Google Shape;2238;p234"/>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2244" name="Google Shape;2244;p234"/>
          <p:cNvGrpSpPr/>
          <p:nvPr/>
        </p:nvGrpSpPr>
        <p:grpSpPr>
          <a:xfrm>
            <a:off x="0" y="0"/>
            <a:ext cx="9144000" cy="773925"/>
            <a:chOff x="0" y="0"/>
            <a:chExt cx="9144000" cy="773925"/>
          </a:xfrm>
        </p:grpSpPr>
        <p:pic>
          <p:nvPicPr>
            <p:cNvPr id="2245" name="Google Shape;2245;p23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246" name="Google Shape;2246;p234"/>
            <p:cNvGrpSpPr/>
            <p:nvPr/>
          </p:nvGrpSpPr>
          <p:grpSpPr>
            <a:xfrm>
              <a:off x="76200" y="0"/>
              <a:ext cx="9067800" cy="773925"/>
              <a:chOff x="76200" y="0"/>
              <a:chExt cx="9067800" cy="773925"/>
            </a:xfrm>
          </p:grpSpPr>
          <p:pic>
            <p:nvPicPr>
              <p:cNvPr id="2247" name="Google Shape;2247;p23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248" name="Google Shape;2248;p23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Statement of Cash Flow - 10-Q (2020 – </a:t>
                </a:r>
                <a:r>
                  <a:rPr lang="en-CA" sz="3000" b="1" dirty="0">
                    <a:latin typeface="Calibri"/>
                    <a:ea typeface="Calibri"/>
                    <a:cs typeface="Calibri"/>
                    <a:sym typeface="Calibri"/>
                  </a:rPr>
                  <a:t>Q2</a:t>
                </a:r>
                <a:r>
                  <a:rPr lang="en" sz="3000" b="1" dirty="0">
                    <a:latin typeface="Calibri"/>
                    <a:ea typeface="Calibri"/>
                    <a:cs typeface="Calibri"/>
                    <a:sym typeface="Calibri"/>
                  </a:rPr>
                  <a:t>)</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249" name="Google Shape;2249;p234"/>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40A2AB19-4344-453E-90BA-F6C9C4E7774B}"/>
              </a:ext>
            </a:extLst>
          </p:cNvPr>
          <p:cNvPicPr>
            <a:picLocks noChangeAspect="1"/>
          </p:cNvPicPr>
          <p:nvPr/>
        </p:nvPicPr>
        <p:blipFill>
          <a:blip r:embed="rId5"/>
          <a:stretch>
            <a:fillRect/>
          </a:stretch>
        </p:blipFill>
        <p:spPr>
          <a:xfrm>
            <a:off x="1109716" y="800676"/>
            <a:ext cx="6965080" cy="4342824"/>
          </a:xfrm>
          <a:prstGeom prst="rect">
            <a:avLst/>
          </a:prstGeom>
        </p:spPr>
      </p:pic>
      <p:sp>
        <p:nvSpPr>
          <p:cNvPr id="2240" name="Google Shape;2240;p234"/>
          <p:cNvSpPr/>
          <p:nvPr/>
        </p:nvSpPr>
        <p:spPr>
          <a:xfrm flipV="1">
            <a:off x="20256" y="2301096"/>
            <a:ext cx="9144000" cy="2157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234"/>
          <p:cNvSpPr/>
          <p:nvPr/>
        </p:nvSpPr>
        <p:spPr>
          <a:xfrm>
            <a:off x="-2252" y="4904443"/>
            <a:ext cx="9144000" cy="210717"/>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p234"/>
          <p:cNvSpPr/>
          <p:nvPr/>
        </p:nvSpPr>
        <p:spPr>
          <a:xfrm>
            <a:off x="0" y="4433265"/>
            <a:ext cx="9143999" cy="210717"/>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234"/>
          <p:cNvSpPr/>
          <p:nvPr/>
        </p:nvSpPr>
        <p:spPr>
          <a:xfrm>
            <a:off x="0" y="3303139"/>
            <a:ext cx="9144000" cy="210717"/>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341335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2"/>
        <p:cNvGrpSpPr/>
        <p:nvPr/>
      </p:nvGrpSpPr>
      <p:grpSpPr>
        <a:xfrm>
          <a:off x="0" y="0"/>
          <a:ext cx="0" cy="0"/>
          <a:chOff x="0" y="0"/>
          <a:chExt cx="0" cy="0"/>
        </a:xfrm>
      </p:grpSpPr>
      <p:sp>
        <p:nvSpPr>
          <p:cNvPr id="2203" name="Google Shape;2203;p23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144</a:t>
            </a:fld>
            <a:endParaRPr/>
          </a:p>
        </p:txBody>
      </p:sp>
      <p:pic>
        <p:nvPicPr>
          <p:cNvPr id="2208" name="Google Shape;2208;p232"/>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210" name="Google Shape;2210;p232"/>
          <p:cNvSpPr txBox="1">
            <a:spLocks noGrp="1"/>
          </p:cNvSpPr>
          <p:nvPr>
            <p:ph type="title"/>
          </p:nvPr>
        </p:nvSpPr>
        <p:spPr>
          <a:xfrm>
            <a:off x="89425" y="121775"/>
            <a:ext cx="65286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Statement of Cash Flow - 10-K (2018)</a:t>
            </a:r>
            <a:endParaRPr sz="3000" b="1">
              <a:latin typeface="Source Sans Pro"/>
              <a:ea typeface="Source Sans Pro"/>
              <a:cs typeface="Source Sans Pro"/>
              <a:sym typeface="Source Sans Pro"/>
            </a:endParaRPr>
          </a:p>
        </p:txBody>
      </p:sp>
      <p:grpSp>
        <p:nvGrpSpPr>
          <p:cNvPr id="2211" name="Google Shape;2211;p232"/>
          <p:cNvGrpSpPr/>
          <p:nvPr/>
        </p:nvGrpSpPr>
        <p:grpSpPr>
          <a:xfrm>
            <a:off x="0" y="0"/>
            <a:ext cx="9144000" cy="773925"/>
            <a:chOff x="0" y="0"/>
            <a:chExt cx="9144000" cy="773925"/>
          </a:xfrm>
        </p:grpSpPr>
        <p:pic>
          <p:nvPicPr>
            <p:cNvPr id="2212" name="Google Shape;2212;p232"/>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213" name="Google Shape;2213;p232"/>
            <p:cNvGrpSpPr/>
            <p:nvPr/>
          </p:nvGrpSpPr>
          <p:grpSpPr>
            <a:xfrm>
              <a:off x="76200" y="0"/>
              <a:ext cx="9067800" cy="773925"/>
              <a:chOff x="76200" y="0"/>
              <a:chExt cx="9067800" cy="773925"/>
            </a:xfrm>
          </p:grpSpPr>
          <p:pic>
            <p:nvPicPr>
              <p:cNvPr id="2214" name="Google Shape;2214;p232"/>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215" name="Google Shape;2215;p23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Statement of Cash Flow - 10-K (2019)</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216" name="Google Shape;2216;p232"/>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F2953911-4B64-44BC-BC7A-BE28012CFBB5}"/>
              </a:ext>
            </a:extLst>
          </p:cNvPr>
          <p:cNvPicPr>
            <a:picLocks noChangeAspect="1"/>
          </p:cNvPicPr>
          <p:nvPr/>
        </p:nvPicPr>
        <p:blipFill>
          <a:blip r:embed="rId5"/>
          <a:stretch>
            <a:fillRect/>
          </a:stretch>
        </p:blipFill>
        <p:spPr>
          <a:xfrm>
            <a:off x="661000" y="927129"/>
            <a:ext cx="7772150" cy="4051440"/>
          </a:xfrm>
          <a:prstGeom prst="rect">
            <a:avLst/>
          </a:prstGeom>
        </p:spPr>
      </p:pic>
      <p:sp>
        <p:nvSpPr>
          <p:cNvPr id="2205" name="Google Shape;2205;p232"/>
          <p:cNvSpPr/>
          <p:nvPr/>
        </p:nvSpPr>
        <p:spPr>
          <a:xfrm>
            <a:off x="-2" y="1292924"/>
            <a:ext cx="9144000" cy="15767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232"/>
          <p:cNvSpPr/>
          <p:nvPr/>
        </p:nvSpPr>
        <p:spPr>
          <a:xfrm>
            <a:off x="2" y="4755577"/>
            <a:ext cx="9143998" cy="15767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457082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2"/>
        <p:cNvGrpSpPr/>
        <p:nvPr/>
      </p:nvGrpSpPr>
      <p:grpSpPr>
        <a:xfrm>
          <a:off x="0" y="0"/>
          <a:ext cx="0" cy="0"/>
          <a:chOff x="0" y="0"/>
          <a:chExt cx="0" cy="0"/>
        </a:xfrm>
      </p:grpSpPr>
      <p:sp>
        <p:nvSpPr>
          <p:cNvPr id="2203" name="Google Shape;2203;p23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145</a:t>
            </a:fld>
            <a:endParaRPr/>
          </a:p>
        </p:txBody>
      </p:sp>
      <p:pic>
        <p:nvPicPr>
          <p:cNvPr id="2208" name="Google Shape;2208;p232"/>
          <p:cNvPicPr preferRelativeResize="0"/>
          <p:nvPr/>
        </p:nvPicPr>
        <p:blipFill rotWithShape="1">
          <a:blip r:embed="rId3">
            <a:alphaModFix/>
          </a:blip>
          <a:srcRect/>
          <a:stretch/>
        </p:blipFill>
        <p:spPr>
          <a:xfrm>
            <a:off x="7931866" y="4330033"/>
            <a:ext cx="548700" cy="675567"/>
          </a:xfrm>
          <a:prstGeom prst="rect">
            <a:avLst/>
          </a:prstGeom>
          <a:noFill/>
          <a:ln>
            <a:noFill/>
          </a:ln>
        </p:spPr>
      </p:pic>
      <p:sp>
        <p:nvSpPr>
          <p:cNvPr id="2210" name="Google Shape;2210;p232"/>
          <p:cNvSpPr txBox="1">
            <a:spLocks noGrp="1"/>
          </p:cNvSpPr>
          <p:nvPr>
            <p:ph type="title"/>
          </p:nvPr>
        </p:nvSpPr>
        <p:spPr>
          <a:xfrm>
            <a:off x="89425" y="121775"/>
            <a:ext cx="65286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Statement of Cash Flow - 10-K (2018)</a:t>
            </a:r>
            <a:endParaRPr sz="3000" b="1">
              <a:latin typeface="Source Sans Pro"/>
              <a:ea typeface="Source Sans Pro"/>
              <a:cs typeface="Source Sans Pro"/>
              <a:sym typeface="Source Sans Pro"/>
            </a:endParaRPr>
          </a:p>
        </p:txBody>
      </p:sp>
      <p:grpSp>
        <p:nvGrpSpPr>
          <p:cNvPr id="2211" name="Google Shape;2211;p232"/>
          <p:cNvGrpSpPr/>
          <p:nvPr/>
        </p:nvGrpSpPr>
        <p:grpSpPr>
          <a:xfrm>
            <a:off x="0" y="0"/>
            <a:ext cx="9144000" cy="773925"/>
            <a:chOff x="0" y="0"/>
            <a:chExt cx="9144000" cy="773925"/>
          </a:xfrm>
        </p:grpSpPr>
        <p:pic>
          <p:nvPicPr>
            <p:cNvPr id="2212" name="Google Shape;2212;p232"/>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213" name="Google Shape;2213;p232"/>
            <p:cNvGrpSpPr/>
            <p:nvPr/>
          </p:nvGrpSpPr>
          <p:grpSpPr>
            <a:xfrm>
              <a:off x="76200" y="0"/>
              <a:ext cx="9067800" cy="773925"/>
              <a:chOff x="76200" y="0"/>
              <a:chExt cx="9067800" cy="773925"/>
            </a:xfrm>
          </p:grpSpPr>
          <p:pic>
            <p:nvPicPr>
              <p:cNvPr id="2214" name="Google Shape;2214;p232"/>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215" name="Google Shape;2215;p23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Statement of Cash Flow - 10-K (2019)</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2216" name="Google Shape;2216;p232"/>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9EA3F50C-7C09-4C41-B513-923164AEB963}"/>
              </a:ext>
            </a:extLst>
          </p:cNvPr>
          <p:cNvPicPr>
            <a:picLocks noChangeAspect="1"/>
          </p:cNvPicPr>
          <p:nvPr/>
        </p:nvPicPr>
        <p:blipFill>
          <a:blip r:embed="rId5"/>
          <a:stretch>
            <a:fillRect/>
          </a:stretch>
        </p:blipFill>
        <p:spPr>
          <a:xfrm>
            <a:off x="1317093" y="806037"/>
            <a:ext cx="6066046" cy="4337463"/>
          </a:xfrm>
          <a:prstGeom prst="rect">
            <a:avLst/>
          </a:prstGeom>
        </p:spPr>
      </p:pic>
      <p:sp>
        <p:nvSpPr>
          <p:cNvPr id="2205" name="Google Shape;2205;p232"/>
          <p:cNvSpPr/>
          <p:nvPr/>
        </p:nvSpPr>
        <p:spPr>
          <a:xfrm>
            <a:off x="0" y="2315471"/>
            <a:ext cx="9144000" cy="15767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p232"/>
          <p:cNvSpPr/>
          <p:nvPr/>
        </p:nvSpPr>
        <p:spPr>
          <a:xfrm>
            <a:off x="0" y="3982577"/>
            <a:ext cx="9143998" cy="15767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2205;p232">
            <a:extLst>
              <a:ext uri="{FF2B5EF4-FFF2-40B4-BE49-F238E27FC236}">
                <a16:creationId xmlns:a16="http://schemas.microsoft.com/office/drawing/2014/main" id="{173C3DF4-1EE8-4F1E-B4CA-E7CF93955136}"/>
              </a:ext>
            </a:extLst>
          </p:cNvPr>
          <p:cNvSpPr/>
          <p:nvPr/>
        </p:nvSpPr>
        <p:spPr>
          <a:xfrm>
            <a:off x="-2" y="3183789"/>
            <a:ext cx="9144000" cy="15767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2205;p232">
            <a:extLst>
              <a:ext uri="{FF2B5EF4-FFF2-40B4-BE49-F238E27FC236}">
                <a16:creationId xmlns:a16="http://schemas.microsoft.com/office/drawing/2014/main" id="{3EA645D7-A8F0-4ED1-A5AA-4C83E45A1CF7}"/>
              </a:ext>
            </a:extLst>
          </p:cNvPr>
          <p:cNvSpPr/>
          <p:nvPr/>
        </p:nvSpPr>
        <p:spPr>
          <a:xfrm>
            <a:off x="8189" y="4344170"/>
            <a:ext cx="9144000" cy="15767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835346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3"/>
        <p:cNvGrpSpPr/>
        <p:nvPr/>
      </p:nvGrpSpPr>
      <p:grpSpPr>
        <a:xfrm>
          <a:off x="0" y="0"/>
          <a:ext cx="0" cy="0"/>
          <a:chOff x="0" y="0"/>
          <a:chExt cx="0" cy="0"/>
        </a:xfrm>
      </p:grpSpPr>
      <p:sp>
        <p:nvSpPr>
          <p:cNvPr id="2254" name="Google Shape;2254;p235"/>
          <p:cNvSpPr txBox="1">
            <a:spLocks noGrp="1"/>
          </p:cNvSpPr>
          <p:nvPr>
            <p:ph type="body" idx="1"/>
          </p:nvPr>
        </p:nvSpPr>
        <p:spPr>
          <a:xfrm>
            <a:off x="356625" y="1126750"/>
            <a:ext cx="8672700" cy="36189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Font typeface="Arial"/>
              <a:buChar char="•"/>
            </a:pPr>
            <a:r>
              <a:rPr lang="en" sz="1600" dirty="0">
                <a:solidFill>
                  <a:schemeClr val="dk1"/>
                </a:solidFill>
                <a:latin typeface="Source Sans Pro"/>
                <a:ea typeface="Source Sans Pro"/>
                <a:cs typeface="Source Sans Pro"/>
                <a:sym typeface="Source Sans Pro"/>
              </a:rPr>
              <a:t>Global and regional </a:t>
            </a:r>
            <a:r>
              <a:rPr lang="en" sz="1600" b="1" dirty="0">
                <a:solidFill>
                  <a:schemeClr val="dk1"/>
                </a:solidFill>
                <a:latin typeface="Source Sans Pro"/>
                <a:ea typeface="Source Sans Pro"/>
                <a:cs typeface="Source Sans Pro"/>
                <a:sym typeface="Source Sans Pro"/>
              </a:rPr>
              <a:t>economic conditions </a:t>
            </a:r>
            <a:r>
              <a:rPr lang="en" sz="1600" dirty="0">
                <a:solidFill>
                  <a:schemeClr val="dk1"/>
                </a:solidFill>
                <a:latin typeface="Source Sans Pro"/>
                <a:ea typeface="Source Sans Pro"/>
                <a:cs typeface="Source Sans Pro"/>
                <a:sym typeface="Source Sans Pro"/>
              </a:rPr>
              <a:t>i.e. Trade War in China and America, Exchange rate volatility</a:t>
            </a:r>
            <a:endParaRPr dirty="0">
              <a:latin typeface="Source Sans Pro Light"/>
              <a:ea typeface="Source Sans Pro Light"/>
              <a:cs typeface="Source Sans Pro Light"/>
              <a:sym typeface="Source Sans Pro Light"/>
            </a:endParaRPr>
          </a:p>
          <a:p>
            <a:pPr marL="457200" lvl="0" indent="-304800" algn="l" rtl="0">
              <a:lnSpc>
                <a:spcPct val="100000"/>
              </a:lnSpc>
              <a:spcBef>
                <a:spcPts val="600"/>
              </a:spcBef>
              <a:spcAft>
                <a:spcPts val="0"/>
              </a:spcAft>
              <a:buSzPts val="1200"/>
              <a:buFont typeface="Arial"/>
              <a:buChar char="•"/>
            </a:pPr>
            <a:r>
              <a:rPr lang="en" sz="1600" dirty="0">
                <a:solidFill>
                  <a:schemeClr val="dk1"/>
                </a:solidFill>
                <a:latin typeface="Source Sans Pro"/>
                <a:ea typeface="Source Sans Pro"/>
                <a:cs typeface="Source Sans Pro"/>
                <a:sym typeface="Source Sans Pro"/>
              </a:rPr>
              <a:t>Products are </a:t>
            </a:r>
            <a:r>
              <a:rPr lang="en" sz="1600" b="1" dirty="0">
                <a:solidFill>
                  <a:schemeClr val="dk1"/>
                </a:solidFill>
                <a:latin typeface="Source Sans Pro"/>
                <a:ea typeface="Source Sans Pro"/>
                <a:cs typeface="Source Sans Pro"/>
                <a:sym typeface="Source Sans Pro"/>
              </a:rPr>
              <a:t>highly competitive </a:t>
            </a:r>
            <a:r>
              <a:rPr lang="en" sz="1600" dirty="0">
                <a:solidFill>
                  <a:schemeClr val="dk1"/>
                </a:solidFill>
                <a:latin typeface="Source Sans Pro"/>
                <a:ea typeface="Source Sans Pro"/>
                <a:cs typeface="Source Sans Pro"/>
                <a:sym typeface="Source Sans Pro"/>
              </a:rPr>
              <a:t>and subject to rapid technological changes</a:t>
            </a:r>
            <a:endParaRPr dirty="0">
              <a:latin typeface="Source Sans Pro Light"/>
              <a:ea typeface="Source Sans Pro Light"/>
              <a:cs typeface="Source Sans Pro Light"/>
              <a:sym typeface="Source Sans Pro Light"/>
            </a:endParaRPr>
          </a:p>
          <a:p>
            <a:pPr marL="914400" lvl="1" indent="-304800" algn="l" rtl="0">
              <a:lnSpc>
                <a:spcPct val="100000"/>
              </a:lnSpc>
              <a:spcBef>
                <a:spcPts val="0"/>
              </a:spcBef>
              <a:spcAft>
                <a:spcPts val="0"/>
              </a:spcAft>
              <a:buSzPts val="1200"/>
              <a:buFont typeface="Source Sans Pro"/>
              <a:buChar char="o"/>
            </a:pPr>
            <a:r>
              <a:rPr lang="en" sz="1600" dirty="0">
                <a:solidFill>
                  <a:schemeClr val="dk1"/>
                </a:solidFill>
                <a:latin typeface="Source Sans Pro"/>
                <a:ea typeface="Source Sans Pro"/>
                <a:cs typeface="Source Sans Pro"/>
                <a:sym typeface="Source Sans Pro"/>
              </a:rPr>
              <a:t>Must manage frequent introductions and transitions of offerings</a:t>
            </a:r>
            <a:endParaRPr sz="1600" dirty="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Source Sans Pro"/>
              <a:buChar char="•"/>
            </a:pPr>
            <a:r>
              <a:rPr lang="en" sz="1600" dirty="0">
                <a:solidFill>
                  <a:schemeClr val="dk1"/>
                </a:solidFill>
                <a:latin typeface="Source Sans Pro"/>
                <a:ea typeface="Source Sans Pro"/>
                <a:cs typeface="Source Sans Pro"/>
                <a:sym typeface="Source Sans Pro"/>
              </a:rPr>
              <a:t>Performance depends on carriers, wholesalers, retailers and other resellers.</a:t>
            </a:r>
            <a:endParaRPr sz="1600" dirty="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Arial"/>
              <a:buChar char="•"/>
            </a:pPr>
            <a:r>
              <a:rPr lang="en" sz="1600" dirty="0">
                <a:solidFill>
                  <a:schemeClr val="dk1"/>
                </a:solidFill>
                <a:latin typeface="Source Sans Pro"/>
                <a:ea typeface="Source Sans Pro"/>
                <a:cs typeface="Source Sans Pro"/>
                <a:sym typeface="Source Sans Pro"/>
              </a:rPr>
              <a:t>Depends on manufacturing and logistic services from </a:t>
            </a:r>
            <a:r>
              <a:rPr lang="en" sz="1600" b="1" dirty="0">
                <a:solidFill>
                  <a:schemeClr val="dk1"/>
                </a:solidFill>
                <a:latin typeface="Source Sans Pro"/>
                <a:ea typeface="Source Sans Pro"/>
                <a:cs typeface="Source Sans Pro"/>
                <a:sym typeface="Source Sans Pro"/>
              </a:rPr>
              <a:t>outsourcing partners </a:t>
            </a:r>
            <a:endParaRPr sz="1600" b="1" dirty="0">
              <a:solidFill>
                <a:schemeClr val="dk1"/>
              </a:solidFill>
              <a:latin typeface="Source Sans Pro"/>
              <a:ea typeface="Source Sans Pro"/>
              <a:cs typeface="Source Sans Pro"/>
              <a:sym typeface="Source Sans Pro"/>
            </a:endParaRPr>
          </a:p>
          <a:p>
            <a:pPr marL="914400" lvl="1" indent="-304800" algn="l" rtl="0">
              <a:lnSpc>
                <a:spcPct val="100000"/>
              </a:lnSpc>
              <a:spcBef>
                <a:spcPts val="0"/>
              </a:spcBef>
              <a:spcAft>
                <a:spcPts val="0"/>
              </a:spcAft>
              <a:buSzPts val="1200"/>
              <a:buFont typeface="Source Sans Pro"/>
              <a:buChar char="o"/>
            </a:pPr>
            <a:r>
              <a:rPr lang="en" sz="1600" dirty="0">
                <a:solidFill>
                  <a:schemeClr val="dk1"/>
                </a:solidFill>
                <a:latin typeface="Source Sans Pro"/>
                <a:ea typeface="Source Sans Pro"/>
                <a:cs typeface="Source Sans Pro"/>
                <a:sym typeface="Source Sans Pro"/>
              </a:rPr>
              <a:t>Manufacturing defects and ability to obtain components </a:t>
            </a:r>
            <a:endParaRPr sz="1600" dirty="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Arial"/>
              <a:buChar char="•"/>
            </a:pPr>
            <a:r>
              <a:rPr lang="en" sz="1600" dirty="0">
                <a:solidFill>
                  <a:schemeClr val="dk1"/>
                </a:solidFill>
                <a:latin typeface="Source Sans Pro"/>
                <a:ea typeface="Source Sans Pro"/>
                <a:cs typeface="Source Sans Pro"/>
                <a:sym typeface="Source Sans Pro"/>
              </a:rPr>
              <a:t>Relied on access to third-party </a:t>
            </a:r>
            <a:r>
              <a:rPr lang="en" sz="1600" b="1" dirty="0">
                <a:solidFill>
                  <a:schemeClr val="dk1"/>
                </a:solidFill>
                <a:latin typeface="Source Sans Pro"/>
                <a:ea typeface="Source Sans Pro"/>
                <a:cs typeface="Source Sans Pro"/>
                <a:sym typeface="Source Sans Pro"/>
              </a:rPr>
              <a:t>intellectual property </a:t>
            </a:r>
            <a:r>
              <a:rPr lang="en" sz="1600" dirty="0">
                <a:solidFill>
                  <a:schemeClr val="dk1"/>
                </a:solidFill>
                <a:latin typeface="Source Sans Pro"/>
                <a:ea typeface="Source Sans Pro"/>
                <a:cs typeface="Source Sans Pro"/>
                <a:sym typeface="Source Sans Pro"/>
              </a:rPr>
              <a:t>and support from third-party developers</a:t>
            </a:r>
            <a:endParaRPr sz="1600" dirty="0">
              <a:solidFill>
                <a:schemeClr val="dk1"/>
              </a:solidFill>
              <a:latin typeface="Source Sans Pro"/>
              <a:ea typeface="Source Sans Pro"/>
              <a:cs typeface="Source Sans Pro"/>
              <a:sym typeface="Source Sans Pro"/>
            </a:endParaRPr>
          </a:p>
          <a:p>
            <a:pPr marL="914400" lvl="1" indent="-304800" algn="l" rtl="0">
              <a:lnSpc>
                <a:spcPct val="100000"/>
              </a:lnSpc>
              <a:spcBef>
                <a:spcPts val="0"/>
              </a:spcBef>
              <a:spcAft>
                <a:spcPts val="0"/>
              </a:spcAft>
              <a:buSzPts val="1200"/>
              <a:buFont typeface="Source Sans Pro"/>
              <a:buChar char="o"/>
            </a:pPr>
            <a:r>
              <a:rPr lang="en" sz="1600" dirty="0">
                <a:solidFill>
                  <a:schemeClr val="dk1"/>
                </a:solidFill>
                <a:latin typeface="Source Sans Pro"/>
                <a:ea typeface="Source Sans Pro"/>
                <a:cs typeface="Source Sans Pro"/>
                <a:sym typeface="Source Sans Pro"/>
              </a:rPr>
              <a:t>Legal proceedings and intellectual property rights infringement </a:t>
            </a:r>
            <a:endParaRPr sz="1600" dirty="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0"/>
              </a:spcAft>
              <a:buSzPts val="1200"/>
              <a:buFont typeface="Arial"/>
              <a:buChar char="•"/>
            </a:pPr>
            <a:r>
              <a:rPr lang="en" sz="1600" dirty="0">
                <a:solidFill>
                  <a:schemeClr val="dk1"/>
                </a:solidFill>
                <a:latin typeface="Source Sans Pro"/>
                <a:ea typeface="Source Sans Pro"/>
                <a:cs typeface="Source Sans Pro"/>
                <a:sym typeface="Source Sans Pro"/>
              </a:rPr>
              <a:t>New business strategy and </a:t>
            </a:r>
            <a:r>
              <a:rPr lang="en" sz="1600" b="1" dirty="0">
                <a:solidFill>
                  <a:schemeClr val="dk1"/>
                </a:solidFill>
                <a:latin typeface="Source Sans Pro"/>
                <a:ea typeface="Source Sans Pro"/>
                <a:cs typeface="Source Sans Pro"/>
                <a:sym typeface="Source Sans Pro"/>
              </a:rPr>
              <a:t>acquisitions</a:t>
            </a:r>
            <a:r>
              <a:rPr lang="en" sz="1600" dirty="0">
                <a:solidFill>
                  <a:schemeClr val="dk1"/>
                </a:solidFill>
                <a:latin typeface="Source Sans Pro"/>
                <a:ea typeface="Source Sans Pro"/>
                <a:cs typeface="Source Sans Pro"/>
                <a:sym typeface="Source Sans Pro"/>
              </a:rPr>
              <a:t> </a:t>
            </a:r>
            <a:endParaRPr sz="1600" dirty="0">
              <a:solidFill>
                <a:schemeClr val="dk1"/>
              </a:solidFill>
              <a:latin typeface="Source Sans Pro"/>
              <a:ea typeface="Source Sans Pro"/>
              <a:cs typeface="Source Sans Pro"/>
              <a:sym typeface="Source Sans Pro"/>
            </a:endParaRPr>
          </a:p>
          <a:p>
            <a:pPr marL="457200" lvl="0" indent="-304800" algn="l" rtl="0">
              <a:lnSpc>
                <a:spcPct val="100000"/>
              </a:lnSpc>
              <a:spcBef>
                <a:spcPts val="600"/>
              </a:spcBef>
              <a:spcAft>
                <a:spcPts val="600"/>
              </a:spcAft>
              <a:buSzPts val="1200"/>
              <a:buFont typeface="Arial"/>
              <a:buChar char="•"/>
            </a:pPr>
            <a:r>
              <a:rPr lang="en" sz="1600" b="1" dirty="0">
                <a:solidFill>
                  <a:schemeClr val="dk1"/>
                </a:solidFill>
                <a:latin typeface="Source Sans Pro"/>
                <a:ea typeface="Source Sans Pro"/>
                <a:cs typeface="Source Sans Pro"/>
                <a:sym typeface="Source Sans Pro"/>
              </a:rPr>
              <a:t>Reputational</a:t>
            </a:r>
            <a:r>
              <a:rPr lang="en" sz="1600" dirty="0">
                <a:solidFill>
                  <a:schemeClr val="dk1"/>
                </a:solidFill>
                <a:latin typeface="Source Sans Pro"/>
                <a:ea typeface="Source Sans Pro"/>
                <a:cs typeface="Source Sans Pro"/>
                <a:sym typeface="Source Sans Pro"/>
              </a:rPr>
              <a:t> damage from system failures, defects, disruptions and unauthorized access to confidential info </a:t>
            </a:r>
            <a:endParaRPr sz="1600" dirty="0">
              <a:solidFill>
                <a:schemeClr val="dk1"/>
              </a:solidFill>
              <a:latin typeface="Source Sans Pro"/>
              <a:ea typeface="Source Sans Pro"/>
              <a:cs typeface="Source Sans Pro"/>
              <a:sym typeface="Source Sans Pro"/>
            </a:endParaRPr>
          </a:p>
        </p:txBody>
      </p:sp>
      <p:sp>
        <p:nvSpPr>
          <p:cNvPr id="2255" name="Google Shape;2255;p23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146</a:t>
            </a:fld>
            <a:endParaRPr/>
          </a:p>
        </p:txBody>
      </p:sp>
      <p:grpSp>
        <p:nvGrpSpPr>
          <p:cNvPr id="2256" name="Google Shape;2256;p235"/>
          <p:cNvGrpSpPr/>
          <p:nvPr/>
        </p:nvGrpSpPr>
        <p:grpSpPr>
          <a:xfrm>
            <a:off x="0" y="0"/>
            <a:ext cx="9144000" cy="773925"/>
            <a:chOff x="0" y="0"/>
            <a:chExt cx="9144000" cy="773925"/>
          </a:xfrm>
        </p:grpSpPr>
        <p:pic>
          <p:nvPicPr>
            <p:cNvPr id="2257" name="Google Shape;2257;p235"/>
            <p:cNvPicPr preferRelativeResize="0"/>
            <p:nvPr/>
          </p:nvPicPr>
          <p:blipFill>
            <a:blip r:embed="rId3">
              <a:alphaModFix/>
            </a:blip>
            <a:stretch>
              <a:fillRect/>
            </a:stretch>
          </p:blipFill>
          <p:spPr>
            <a:xfrm>
              <a:off x="0" y="0"/>
              <a:ext cx="4572000" cy="773925"/>
            </a:xfrm>
            <a:prstGeom prst="rect">
              <a:avLst/>
            </a:prstGeom>
            <a:noFill/>
            <a:ln>
              <a:noFill/>
            </a:ln>
          </p:spPr>
        </p:pic>
        <p:grpSp>
          <p:nvGrpSpPr>
            <p:cNvPr id="2258" name="Google Shape;2258;p235"/>
            <p:cNvGrpSpPr/>
            <p:nvPr/>
          </p:nvGrpSpPr>
          <p:grpSpPr>
            <a:xfrm>
              <a:off x="76200" y="0"/>
              <a:ext cx="9067800" cy="773925"/>
              <a:chOff x="76200" y="0"/>
              <a:chExt cx="9067800" cy="773925"/>
            </a:xfrm>
          </p:grpSpPr>
          <p:pic>
            <p:nvPicPr>
              <p:cNvPr id="2259" name="Google Shape;2259;p235"/>
              <p:cNvPicPr preferRelativeResize="0"/>
              <p:nvPr/>
            </p:nvPicPr>
            <p:blipFill>
              <a:blip r:embed="rId3">
                <a:alphaModFix/>
              </a:blip>
              <a:stretch>
                <a:fillRect/>
              </a:stretch>
            </p:blipFill>
            <p:spPr>
              <a:xfrm>
                <a:off x="4572000" y="0"/>
                <a:ext cx="4572000" cy="773925"/>
              </a:xfrm>
              <a:prstGeom prst="rect">
                <a:avLst/>
              </a:prstGeom>
              <a:noFill/>
              <a:ln>
                <a:noFill/>
              </a:ln>
            </p:spPr>
          </p:pic>
          <p:sp>
            <p:nvSpPr>
              <p:cNvPr id="2260" name="Google Shape;2260;p23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Risk Factors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261" name="Google Shape;2261;p235"/>
          <p:cNvPicPr preferRelativeResize="0"/>
          <p:nvPr/>
        </p:nvPicPr>
        <p:blipFill rotWithShape="1">
          <a:blip r:embed="rId4">
            <a:alphaModFix/>
          </a:blip>
          <a:srcRect/>
          <a:stretch/>
        </p:blipFill>
        <p:spPr>
          <a:xfrm>
            <a:off x="8407311" y="49179"/>
            <a:ext cx="548700" cy="675567"/>
          </a:xfrm>
          <a:prstGeom prst="rect">
            <a:avLst/>
          </a:prstGeom>
          <a:noFill/>
          <a:ln>
            <a:noFill/>
          </a:ln>
        </p:spPr>
      </p:pic>
    </p:spTree>
    <p:extLst>
      <p:ext uri="{BB962C8B-B14F-4D97-AF65-F5344CB8AC3E}">
        <p14:creationId xmlns:p14="http://schemas.microsoft.com/office/powerpoint/2010/main" val="36523203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5"/>
        <p:cNvGrpSpPr/>
        <p:nvPr/>
      </p:nvGrpSpPr>
      <p:grpSpPr>
        <a:xfrm>
          <a:off x="0" y="0"/>
          <a:ext cx="0" cy="0"/>
          <a:chOff x="0" y="0"/>
          <a:chExt cx="0" cy="0"/>
        </a:xfrm>
      </p:grpSpPr>
      <p:sp>
        <p:nvSpPr>
          <p:cNvPr id="2266" name="Google Shape;2266;p23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147</a:t>
            </a:fld>
            <a:endParaRPr/>
          </a:p>
        </p:txBody>
      </p:sp>
      <p:pic>
        <p:nvPicPr>
          <p:cNvPr id="2267" name="Google Shape;2267;p236"/>
          <p:cNvPicPr preferRelativeResize="0"/>
          <p:nvPr/>
        </p:nvPicPr>
        <p:blipFill rotWithShape="1">
          <a:blip r:embed="rId3">
            <a:alphaModFix/>
          </a:blip>
          <a:srcRect/>
          <a:stretch/>
        </p:blipFill>
        <p:spPr>
          <a:xfrm>
            <a:off x="290211" y="5606746"/>
            <a:ext cx="6025325" cy="3233475"/>
          </a:xfrm>
          <a:prstGeom prst="rect">
            <a:avLst/>
          </a:prstGeom>
          <a:noFill/>
          <a:ln>
            <a:noFill/>
          </a:ln>
        </p:spPr>
      </p:pic>
      <p:pic>
        <p:nvPicPr>
          <p:cNvPr id="2268" name="Google Shape;2268;p236" descr="A screenshot of a cell phone&#10;&#10;Description automatically generated"/>
          <p:cNvPicPr preferRelativeResize="0"/>
          <p:nvPr/>
        </p:nvPicPr>
        <p:blipFill rotWithShape="1">
          <a:blip r:embed="rId4">
            <a:alphaModFix/>
          </a:blip>
          <a:srcRect/>
          <a:stretch/>
        </p:blipFill>
        <p:spPr>
          <a:xfrm>
            <a:off x="1637707" y="5909044"/>
            <a:ext cx="6025325" cy="2351577"/>
          </a:xfrm>
          <a:prstGeom prst="rect">
            <a:avLst/>
          </a:prstGeom>
          <a:noFill/>
          <a:ln>
            <a:noFill/>
          </a:ln>
        </p:spPr>
      </p:pic>
      <p:sp>
        <p:nvSpPr>
          <p:cNvPr id="2269" name="Google Shape;2269;p236"/>
          <p:cNvSpPr txBox="1"/>
          <p:nvPr/>
        </p:nvSpPr>
        <p:spPr>
          <a:xfrm>
            <a:off x="189768" y="4673650"/>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pSp>
        <p:nvGrpSpPr>
          <p:cNvPr id="2270" name="Google Shape;2270;p236"/>
          <p:cNvGrpSpPr/>
          <p:nvPr/>
        </p:nvGrpSpPr>
        <p:grpSpPr>
          <a:xfrm>
            <a:off x="0" y="0"/>
            <a:ext cx="9144000" cy="773925"/>
            <a:chOff x="0" y="0"/>
            <a:chExt cx="9144000" cy="773925"/>
          </a:xfrm>
        </p:grpSpPr>
        <p:pic>
          <p:nvPicPr>
            <p:cNvPr id="2271" name="Google Shape;2271;p236"/>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272" name="Google Shape;2272;p236"/>
            <p:cNvGrpSpPr/>
            <p:nvPr/>
          </p:nvGrpSpPr>
          <p:grpSpPr>
            <a:xfrm>
              <a:off x="76200" y="0"/>
              <a:ext cx="9067800" cy="773925"/>
              <a:chOff x="76200" y="0"/>
              <a:chExt cx="9067800" cy="773925"/>
            </a:xfrm>
          </p:grpSpPr>
          <p:pic>
            <p:nvPicPr>
              <p:cNvPr id="2273" name="Google Shape;2273;p236"/>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274" name="Google Shape;2274;p23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Forecasts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275" name="Google Shape;2275;p236"/>
          <p:cNvPicPr preferRelativeResize="0"/>
          <p:nvPr/>
        </p:nvPicPr>
        <p:blipFill rotWithShape="1">
          <a:blip r:embed="rId6">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65B67B5B-95F4-424A-98AA-CB457703F879}"/>
              </a:ext>
            </a:extLst>
          </p:cNvPr>
          <p:cNvPicPr>
            <a:picLocks noChangeAspect="1"/>
          </p:cNvPicPr>
          <p:nvPr/>
        </p:nvPicPr>
        <p:blipFill>
          <a:blip r:embed="rId7"/>
          <a:stretch>
            <a:fillRect/>
          </a:stretch>
        </p:blipFill>
        <p:spPr>
          <a:xfrm>
            <a:off x="503744" y="1471732"/>
            <a:ext cx="8177917" cy="3050769"/>
          </a:xfrm>
          <a:prstGeom prst="rect">
            <a:avLst/>
          </a:prstGeom>
        </p:spPr>
      </p:pic>
    </p:spTree>
  </p:cSld>
  <p:clrMapOvr>
    <a:masterClrMapping/>
  </p:clrMapOvr>
  <p:transition>
    <p:fade thruBlk="1"/>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9"/>
        <p:cNvGrpSpPr/>
        <p:nvPr/>
      </p:nvGrpSpPr>
      <p:grpSpPr>
        <a:xfrm>
          <a:off x="0" y="0"/>
          <a:ext cx="0" cy="0"/>
          <a:chOff x="0" y="0"/>
          <a:chExt cx="0" cy="0"/>
        </a:xfrm>
      </p:grpSpPr>
      <p:sp>
        <p:nvSpPr>
          <p:cNvPr id="2280" name="Google Shape;2280;p23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148</a:t>
            </a:fld>
            <a:endParaRPr/>
          </a:p>
        </p:txBody>
      </p:sp>
      <p:pic>
        <p:nvPicPr>
          <p:cNvPr id="2281" name="Google Shape;2281;p237"/>
          <p:cNvPicPr preferRelativeResize="0"/>
          <p:nvPr/>
        </p:nvPicPr>
        <p:blipFill rotWithShape="1">
          <a:blip r:embed="rId3">
            <a:alphaModFix/>
          </a:blip>
          <a:srcRect/>
          <a:stretch/>
        </p:blipFill>
        <p:spPr>
          <a:xfrm>
            <a:off x="0" y="5440818"/>
            <a:ext cx="8198775" cy="3107025"/>
          </a:xfrm>
          <a:prstGeom prst="rect">
            <a:avLst/>
          </a:prstGeom>
          <a:noFill/>
          <a:ln>
            <a:noFill/>
          </a:ln>
        </p:spPr>
      </p:pic>
      <p:pic>
        <p:nvPicPr>
          <p:cNvPr id="2282" name="Google Shape;2282;p237" descr="A screenshot of a cell phone&#10;&#10;Description automatically generated"/>
          <p:cNvPicPr preferRelativeResize="0"/>
          <p:nvPr/>
        </p:nvPicPr>
        <p:blipFill rotWithShape="1">
          <a:blip r:embed="rId4">
            <a:alphaModFix/>
          </a:blip>
          <a:srcRect/>
          <a:stretch/>
        </p:blipFill>
        <p:spPr>
          <a:xfrm>
            <a:off x="91440" y="5256438"/>
            <a:ext cx="6233043" cy="3820252"/>
          </a:xfrm>
          <a:prstGeom prst="rect">
            <a:avLst/>
          </a:prstGeom>
          <a:noFill/>
          <a:ln>
            <a:noFill/>
          </a:ln>
        </p:spPr>
      </p:pic>
      <p:sp>
        <p:nvSpPr>
          <p:cNvPr id="2283" name="Google Shape;2283;p237"/>
          <p:cNvSpPr txBox="1"/>
          <p:nvPr/>
        </p:nvSpPr>
        <p:spPr>
          <a:xfrm>
            <a:off x="114707" y="4663634"/>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dirty="0">
                <a:solidFill>
                  <a:srgbClr val="000000"/>
                </a:solidFill>
                <a:latin typeface="Source Sans Pro"/>
                <a:ea typeface="Source Sans Pro"/>
                <a:cs typeface="Source Sans Pro"/>
                <a:sym typeface="Source Sans Pro"/>
              </a:rPr>
              <a:t>Source: Bloomberg</a:t>
            </a:r>
            <a:endParaRPr sz="1400" i="0" u="none" strike="noStrike" cap="none" dirty="0">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Source Sans Pro"/>
              <a:ea typeface="Source Sans Pro"/>
              <a:cs typeface="Source Sans Pro"/>
              <a:sym typeface="Source Sans Pro"/>
            </a:endParaRPr>
          </a:p>
        </p:txBody>
      </p:sp>
      <p:pic>
        <p:nvPicPr>
          <p:cNvPr id="2284" name="Google Shape;2284;p237" descr="A screenshot of a cell phone&#10;&#10;Description automatically generated"/>
          <p:cNvPicPr preferRelativeResize="0"/>
          <p:nvPr/>
        </p:nvPicPr>
        <p:blipFill rotWithShape="1">
          <a:blip r:embed="rId5">
            <a:alphaModFix/>
          </a:blip>
          <a:srcRect/>
          <a:stretch/>
        </p:blipFill>
        <p:spPr>
          <a:xfrm>
            <a:off x="330335" y="5536845"/>
            <a:ext cx="5605818" cy="2358136"/>
          </a:xfrm>
          <a:prstGeom prst="rect">
            <a:avLst/>
          </a:prstGeom>
          <a:noFill/>
          <a:ln>
            <a:noFill/>
          </a:ln>
        </p:spPr>
      </p:pic>
      <p:grpSp>
        <p:nvGrpSpPr>
          <p:cNvPr id="2285" name="Google Shape;2285;p237"/>
          <p:cNvGrpSpPr/>
          <p:nvPr/>
        </p:nvGrpSpPr>
        <p:grpSpPr>
          <a:xfrm>
            <a:off x="0" y="0"/>
            <a:ext cx="9144000" cy="773925"/>
            <a:chOff x="0" y="0"/>
            <a:chExt cx="9144000" cy="773925"/>
          </a:xfrm>
        </p:grpSpPr>
        <p:pic>
          <p:nvPicPr>
            <p:cNvPr id="2286" name="Google Shape;2286;p237"/>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2287" name="Google Shape;2287;p237"/>
            <p:cNvGrpSpPr/>
            <p:nvPr/>
          </p:nvGrpSpPr>
          <p:grpSpPr>
            <a:xfrm>
              <a:off x="76200" y="0"/>
              <a:ext cx="9067800" cy="773925"/>
              <a:chOff x="76200" y="0"/>
              <a:chExt cx="9067800" cy="773925"/>
            </a:xfrm>
          </p:grpSpPr>
          <p:pic>
            <p:nvPicPr>
              <p:cNvPr id="2288" name="Google Shape;2288;p237"/>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2289" name="Google Shape;2289;p23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Stock Price - 11 October 2019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290" name="Google Shape;2290;p237"/>
          <p:cNvPicPr preferRelativeResize="0"/>
          <p:nvPr/>
        </p:nvPicPr>
        <p:blipFill rotWithShape="1">
          <a:blip r:embed="rId7">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9068C82B-0A1D-4D9E-8B66-70CD35B63F73}"/>
              </a:ext>
            </a:extLst>
          </p:cNvPr>
          <p:cNvPicPr>
            <a:picLocks noChangeAspect="1"/>
          </p:cNvPicPr>
          <p:nvPr/>
        </p:nvPicPr>
        <p:blipFill>
          <a:blip r:embed="rId8"/>
          <a:stretch>
            <a:fillRect/>
          </a:stretch>
        </p:blipFill>
        <p:spPr>
          <a:xfrm>
            <a:off x="0" y="1508842"/>
            <a:ext cx="9144000" cy="2422196"/>
          </a:xfrm>
          <a:prstGeom prst="rect">
            <a:avLst/>
          </a:prstGeom>
        </p:spPr>
      </p:pic>
      <p:sp>
        <p:nvSpPr>
          <p:cNvPr id="4" name="Rectangle 3">
            <a:extLst>
              <a:ext uri="{FF2B5EF4-FFF2-40B4-BE49-F238E27FC236}">
                <a16:creationId xmlns:a16="http://schemas.microsoft.com/office/drawing/2014/main" id="{1B4596F0-DA4F-415D-90D5-88194C4B744A}"/>
              </a:ext>
            </a:extLst>
          </p:cNvPr>
          <p:cNvSpPr/>
          <p:nvPr/>
        </p:nvSpPr>
        <p:spPr>
          <a:xfrm>
            <a:off x="7676707" y="1533955"/>
            <a:ext cx="1467293" cy="294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4"/>
        <p:cNvGrpSpPr/>
        <p:nvPr/>
      </p:nvGrpSpPr>
      <p:grpSpPr>
        <a:xfrm>
          <a:off x="0" y="0"/>
          <a:ext cx="0" cy="0"/>
          <a:chOff x="0" y="0"/>
          <a:chExt cx="0" cy="0"/>
        </a:xfrm>
      </p:grpSpPr>
      <p:sp>
        <p:nvSpPr>
          <p:cNvPr id="2295" name="Google Shape;2295;p23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149</a:t>
            </a:fld>
            <a:endParaRPr/>
          </a:p>
        </p:txBody>
      </p:sp>
      <p:pic>
        <p:nvPicPr>
          <p:cNvPr id="2296" name="Google Shape;2296;p238"/>
          <p:cNvPicPr preferRelativeResize="0"/>
          <p:nvPr/>
        </p:nvPicPr>
        <p:blipFill rotWithShape="1">
          <a:blip r:embed="rId3">
            <a:alphaModFix/>
          </a:blip>
          <a:srcRect/>
          <a:stretch/>
        </p:blipFill>
        <p:spPr>
          <a:xfrm>
            <a:off x="51237" y="5326380"/>
            <a:ext cx="9041525" cy="3375900"/>
          </a:xfrm>
          <a:prstGeom prst="rect">
            <a:avLst/>
          </a:prstGeom>
          <a:noFill/>
          <a:ln>
            <a:noFill/>
          </a:ln>
        </p:spPr>
      </p:pic>
      <p:pic>
        <p:nvPicPr>
          <p:cNvPr id="2297" name="Google Shape;2297;p238" descr="A screenshot of a cell phone&#10;&#10;Description automatically generated"/>
          <p:cNvPicPr preferRelativeResize="0"/>
          <p:nvPr/>
        </p:nvPicPr>
        <p:blipFill rotWithShape="1">
          <a:blip r:embed="rId4">
            <a:alphaModFix/>
          </a:blip>
          <a:srcRect/>
          <a:stretch/>
        </p:blipFill>
        <p:spPr>
          <a:xfrm>
            <a:off x="537217" y="5309689"/>
            <a:ext cx="5838699" cy="2255450"/>
          </a:xfrm>
          <a:prstGeom prst="rect">
            <a:avLst/>
          </a:prstGeom>
          <a:noFill/>
          <a:ln>
            <a:noFill/>
          </a:ln>
        </p:spPr>
      </p:pic>
      <p:sp>
        <p:nvSpPr>
          <p:cNvPr id="2298" name="Google Shape;2298;p238"/>
          <p:cNvSpPr txBox="1"/>
          <p:nvPr/>
        </p:nvSpPr>
        <p:spPr>
          <a:xfrm>
            <a:off x="-23175" y="4705297"/>
            <a:ext cx="1675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dirty="0">
                <a:solidFill>
                  <a:srgbClr val="000000"/>
                </a:solidFill>
                <a:latin typeface="Source Sans Pro"/>
                <a:ea typeface="Source Sans Pro"/>
                <a:cs typeface="Source Sans Pro"/>
                <a:sym typeface="Source Sans Pro"/>
              </a:rPr>
              <a:t>Source: CNN Money</a:t>
            </a:r>
            <a:endParaRPr sz="1400" i="0" u="none" strike="noStrike" cap="none" dirty="0">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Source Sans Pro"/>
              <a:ea typeface="Source Sans Pro"/>
              <a:cs typeface="Source Sans Pro"/>
              <a:sym typeface="Source Sans Pro"/>
            </a:endParaRPr>
          </a:p>
        </p:txBody>
      </p:sp>
      <p:grpSp>
        <p:nvGrpSpPr>
          <p:cNvPr id="2299" name="Google Shape;2299;p238"/>
          <p:cNvGrpSpPr/>
          <p:nvPr/>
        </p:nvGrpSpPr>
        <p:grpSpPr>
          <a:xfrm>
            <a:off x="0" y="0"/>
            <a:ext cx="9144000" cy="773925"/>
            <a:chOff x="0" y="0"/>
            <a:chExt cx="9144000" cy="773925"/>
          </a:xfrm>
        </p:grpSpPr>
        <p:pic>
          <p:nvPicPr>
            <p:cNvPr id="2300" name="Google Shape;2300;p238"/>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2301" name="Google Shape;2301;p238"/>
            <p:cNvGrpSpPr/>
            <p:nvPr/>
          </p:nvGrpSpPr>
          <p:grpSpPr>
            <a:xfrm>
              <a:off x="76200" y="0"/>
              <a:ext cx="9067800" cy="773925"/>
              <a:chOff x="76200" y="0"/>
              <a:chExt cx="9067800" cy="773925"/>
            </a:xfrm>
          </p:grpSpPr>
          <p:pic>
            <p:nvPicPr>
              <p:cNvPr id="2302" name="Google Shape;2302;p238"/>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2303" name="Google Shape;2303;p23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Analyst Recommendations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304" name="Google Shape;2304;p238"/>
          <p:cNvPicPr preferRelativeResize="0"/>
          <p:nvPr/>
        </p:nvPicPr>
        <p:blipFill rotWithShape="1">
          <a:blip r:embed="rId6">
            <a:alphaModFix/>
          </a:blip>
          <a:srcRect/>
          <a:stretch/>
        </p:blipFill>
        <p:spPr>
          <a:xfrm>
            <a:off x="8407311" y="49179"/>
            <a:ext cx="548700" cy="675567"/>
          </a:xfrm>
          <a:prstGeom prst="rect">
            <a:avLst/>
          </a:prstGeom>
          <a:noFill/>
          <a:ln>
            <a:noFill/>
          </a:ln>
        </p:spPr>
      </p:pic>
      <p:pic>
        <p:nvPicPr>
          <p:cNvPr id="2305" name="Google Shape;2305;p238"/>
          <p:cNvPicPr preferRelativeResize="0"/>
          <p:nvPr/>
        </p:nvPicPr>
        <p:blipFill>
          <a:blip r:embed="rId7">
            <a:alphaModFix/>
          </a:blip>
          <a:stretch>
            <a:fillRect/>
          </a:stretch>
        </p:blipFill>
        <p:spPr>
          <a:xfrm>
            <a:off x="4906750" y="3467650"/>
            <a:ext cx="2419000" cy="1403775"/>
          </a:xfrm>
          <a:prstGeom prst="rect">
            <a:avLst/>
          </a:prstGeom>
          <a:noFill/>
          <a:ln>
            <a:noFill/>
          </a:ln>
        </p:spPr>
      </p:pic>
      <p:pic>
        <p:nvPicPr>
          <p:cNvPr id="2306" name="Google Shape;2306;p238"/>
          <p:cNvPicPr preferRelativeResize="0"/>
          <p:nvPr/>
        </p:nvPicPr>
        <p:blipFill>
          <a:blip r:embed="rId8">
            <a:alphaModFix/>
          </a:blip>
          <a:stretch>
            <a:fillRect/>
          </a:stretch>
        </p:blipFill>
        <p:spPr>
          <a:xfrm>
            <a:off x="1652625" y="3335064"/>
            <a:ext cx="2808925" cy="1536350"/>
          </a:xfrm>
          <a:prstGeom prst="rect">
            <a:avLst/>
          </a:prstGeom>
          <a:noFill/>
          <a:ln>
            <a:noFill/>
          </a:ln>
        </p:spPr>
      </p:pic>
      <p:pic>
        <p:nvPicPr>
          <p:cNvPr id="3" name="Picture 2">
            <a:extLst>
              <a:ext uri="{FF2B5EF4-FFF2-40B4-BE49-F238E27FC236}">
                <a16:creationId xmlns:a16="http://schemas.microsoft.com/office/drawing/2014/main" id="{5150FC06-B2B2-44E0-A7A8-591C54911A56}"/>
              </a:ext>
            </a:extLst>
          </p:cNvPr>
          <p:cNvPicPr>
            <a:picLocks noChangeAspect="1"/>
          </p:cNvPicPr>
          <p:nvPr/>
        </p:nvPicPr>
        <p:blipFill>
          <a:blip r:embed="rId9"/>
          <a:stretch>
            <a:fillRect/>
          </a:stretch>
        </p:blipFill>
        <p:spPr>
          <a:xfrm>
            <a:off x="1113512" y="840546"/>
            <a:ext cx="6696075" cy="2543175"/>
          </a:xfrm>
          <a:prstGeom prst="rect">
            <a:avLst/>
          </a:prstGeom>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B026-6C7D-4D79-9D39-B4811673E32C}"/>
              </a:ext>
            </a:extLst>
          </p:cNvPr>
          <p:cNvSpPr>
            <a:spLocks noGrp="1"/>
          </p:cNvSpPr>
          <p:nvPr>
            <p:ph type="title"/>
          </p:nvPr>
        </p:nvSpPr>
        <p:spPr/>
        <p:txBody>
          <a:bodyPr/>
          <a:lstStyle/>
          <a:p>
            <a:r>
              <a:rPr lang="en-US" dirty="0"/>
              <a:t>Users of consumer electronic products </a:t>
            </a:r>
          </a:p>
        </p:txBody>
      </p:sp>
      <p:pic>
        <p:nvPicPr>
          <p:cNvPr id="5" name="Content Placeholder 4" descr="A close up of a map&#10;&#10;Description automatically generated">
            <a:extLst>
              <a:ext uri="{FF2B5EF4-FFF2-40B4-BE49-F238E27FC236}">
                <a16:creationId xmlns:a16="http://schemas.microsoft.com/office/drawing/2014/main" id="{11ECE707-1338-43B1-9AE9-E12FD78269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9809" y="1194713"/>
            <a:ext cx="7451678" cy="3438009"/>
          </a:xfrm>
        </p:spPr>
      </p:pic>
    </p:spTree>
    <p:extLst>
      <p:ext uri="{BB962C8B-B14F-4D97-AF65-F5344CB8AC3E}">
        <p14:creationId xmlns:p14="http://schemas.microsoft.com/office/powerpoint/2010/main" val="20105162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0"/>
        <p:cNvGrpSpPr/>
        <p:nvPr/>
      </p:nvGrpSpPr>
      <p:grpSpPr>
        <a:xfrm>
          <a:off x="0" y="0"/>
          <a:ext cx="0" cy="0"/>
          <a:chOff x="0" y="0"/>
          <a:chExt cx="0" cy="0"/>
        </a:xfrm>
      </p:grpSpPr>
      <p:sp>
        <p:nvSpPr>
          <p:cNvPr id="2311" name="Google Shape;2311;p23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150</a:t>
            </a:fld>
            <a:endParaRPr/>
          </a:p>
        </p:txBody>
      </p:sp>
      <p:pic>
        <p:nvPicPr>
          <p:cNvPr id="2312" name="Google Shape;2312;p239" descr="A screenshot of a cell phone&#10;&#10;Description automatically generated"/>
          <p:cNvPicPr preferRelativeResize="0"/>
          <p:nvPr/>
        </p:nvPicPr>
        <p:blipFill rotWithShape="1">
          <a:blip r:embed="rId3">
            <a:alphaModFix/>
          </a:blip>
          <a:srcRect t="59426"/>
          <a:stretch/>
        </p:blipFill>
        <p:spPr>
          <a:xfrm>
            <a:off x="3459272" y="5340225"/>
            <a:ext cx="5496739" cy="2086917"/>
          </a:xfrm>
          <a:prstGeom prst="rect">
            <a:avLst/>
          </a:prstGeom>
          <a:noFill/>
          <a:ln>
            <a:noFill/>
          </a:ln>
        </p:spPr>
      </p:pic>
      <p:sp>
        <p:nvSpPr>
          <p:cNvPr id="2313" name="Google Shape;2313;p239"/>
          <p:cNvSpPr/>
          <p:nvPr/>
        </p:nvSpPr>
        <p:spPr>
          <a:xfrm>
            <a:off x="258954" y="1219319"/>
            <a:ext cx="2767710" cy="3586597"/>
          </a:xfrm>
          <a:prstGeom prst="rect">
            <a:avLst/>
          </a:prstGeom>
          <a:noFill/>
          <a:ln>
            <a:noFill/>
          </a:ln>
        </p:spPr>
        <p:txBody>
          <a:bodyPr spcFirstLastPara="1" wrap="square" lIns="91425" tIns="45700" rIns="91425" bIns="45700" anchor="t" anchorCtr="0">
            <a:noAutofit/>
          </a:bodyPr>
          <a:lstStyle/>
          <a:p>
            <a:pPr marL="285750" marR="0" lvl="0" indent="-298450" algn="l" rtl="0">
              <a:lnSpc>
                <a:spcPct val="100000"/>
              </a:lnSpc>
              <a:spcBef>
                <a:spcPts val="0"/>
              </a:spcBef>
              <a:spcAft>
                <a:spcPts val="0"/>
              </a:spcAft>
              <a:buClr>
                <a:srgbClr val="000000"/>
              </a:buClr>
              <a:buSzPts val="1600"/>
              <a:buFont typeface="Source Sans Pro"/>
              <a:buChar char="•"/>
            </a:pPr>
            <a:r>
              <a:rPr lang="en" sz="1600" i="0" u="none" strike="noStrike" cap="none" dirty="0">
                <a:solidFill>
                  <a:srgbClr val="000000"/>
                </a:solidFill>
                <a:latin typeface="Source Sans Pro"/>
                <a:ea typeface="Source Sans Pro"/>
                <a:cs typeface="Source Sans Pro"/>
                <a:sym typeface="Source Sans Pro"/>
              </a:rPr>
              <a:t>Reported Sales in Q2, 2020 is 58.3B</a:t>
            </a:r>
            <a:endParaRPr sz="1600" i="0" u="none" strike="noStrike" cap="none" dirty="0">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dirty="0">
                <a:solidFill>
                  <a:srgbClr val="000000"/>
                </a:solidFill>
                <a:latin typeface="Source Sans Pro"/>
                <a:ea typeface="Source Sans Pro"/>
                <a:cs typeface="Source Sans Pro"/>
                <a:sym typeface="Source Sans Pro"/>
              </a:rPr>
              <a:t>Q3 2020 Sales forecasts range from </a:t>
            </a:r>
            <a:r>
              <a:rPr lang="en" sz="1600" dirty="0">
                <a:latin typeface="Source Sans Pro"/>
                <a:ea typeface="Source Sans Pro"/>
                <a:cs typeface="Source Sans Pro"/>
                <a:sym typeface="Source Sans Pro"/>
              </a:rPr>
              <a:t>32</a:t>
            </a:r>
            <a:r>
              <a:rPr lang="en" sz="1600" i="0" u="none" strike="noStrike" cap="none" dirty="0">
                <a:solidFill>
                  <a:srgbClr val="000000"/>
                </a:solidFill>
                <a:latin typeface="Source Sans Pro"/>
                <a:ea typeface="Source Sans Pro"/>
                <a:cs typeface="Source Sans Pro"/>
                <a:sym typeface="Source Sans Pro"/>
              </a:rPr>
              <a:t>.3B to </a:t>
            </a:r>
            <a:r>
              <a:rPr lang="en" sz="1600" dirty="0">
                <a:latin typeface="Source Sans Pro"/>
                <a:ea typeface="Source Sans Pro"/>
                <a:cs typeface="Source Sans Pro"/>
                <a:sym typeface="Source Sans Pro"/>
              </a:rPr>
              <a:t>55</a:t>
            </a:r>
            <a:r>
              <a:rPr lang="en" sz="1600" i="0" u="none" strike="noStrike" cap="none" dirty="0">
                <a:solidFill>
                  <a:srgbClr val="000000"/>
                </a:solidFill>
                <a:latin typeface="Source Sans Pro"/>
                <a:ea typeface="Source Sans Pro"/>
                <a:cs typeface="Source Sans Pro"/>
                <a:sym typeface="Source Sans Pro"/>
              </a:rPr>
              <a:t>.8B with a consensus estimate of </a:t>
            </a:r>
            <a:r>
              <a:rPr lang="en" sz="1600" dirty="0">
                <a:latin typeface="Source Sans Pro"/>
                <a:ea typeface="Source Sans Pro"/>
                <a:cs typeface="Source Sans Pro"/>
                <a:sym typeface="Source Sans Pro"/>
              </a:rPr>
              <a:t>51</a:t>
            </a:r>
            <a:r>
              <a:rPr lang="en" sz="1600" i="0" u="none" strike="noStrike" cap="none" dirty="0">
                <a:solidFill>
                  <a:srgbClr val="000000"/>
                </a:solidFill>
                <a:latin typeface="Source Sans Pro"/>
                <a:ea typeface="Source Sans Pro"/>
                <a:cs typeface="Source Sans Pro"/>
                <a:sym typeface="Source Sans Pro"/>
              </a:rPr>
              <a:t>.0B (12.61% </a:t>
            </a:r>
            <a:r>
              <a:rPr lang="en-CA" sz="1600" i="0" u="none" strike="noStrike" cap="none" dirty="0">
                <a:solidFill>
                  <a:srgbClr val="000000"/>
                </a:solidFill>
                <a:latin typeface="Source Sans Pro"/>
                <a:ea typeface="Source Sans Pro"/>
                <a:cs typeface="Source Sans Pro"/>
                <a:sym typeface="Source Sans Pro"/>
              </a:rPr>
              <a:t>decline</a:t>
            </a:r>
            <a:r>
              <a:rPr lang="en" sz="1600" i="0" u="none" strike="noStrike" cap="none" dirty="0">
                <a:solidFill>
                  <a:srgbClr val="000000"/>
                </a:solidFill>
                <a:latin typeface="Source Sans Pro"/>
                <a:ea typeface="Source Sans Pro"/>
                <a:cs typeface="Source Sans Pro"/>
                <a:sym typeface="Source Sans Pro"/>
              </a:rPr>
              <a:t>)</a:t>
            </a:r>
            <a:endParaRPr sz="1600" dirty="0">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dirty="0">
                <a:solidFill>
                  <a:srgbClr val="000000"/>
                </a:solidFill>
                <a:latin typeface="Source Sans Pro"/>
                <a:ea typeface="Source Sans Pro"/>
                <a:cs typeface="Source Sans Pro"/>
                <a:sym typeface="Source Sans Pro"/>
              </a:rPr>
              <a:t>Reported Sales in 2019 is 260.2B</a:t>
            </a:r>
            <a:endParaRPr sz="1600" i="0" u="none" strike="noStrike" cap="none" dirty="0">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dirty="0">
                <a:solidFill>
                  <a:srgbClr val="000000"/>
                </a:solidFill>
                <a:latin typeface="Source Sans Pro"/>
                <a:ea typeface="Source Sans Pro"/>
                <a:cs typeface="Source Sans Pro"/>
                <a:sym typeface="Source Sans Pro"/>
              </a:rPr>
              <a:t>20</a:t>
            </a:r>
            <a:r>
              <a:rPr lang="en" sz="1600" dirty="0">
                <a:latin typeface="Source Sans Pro"/>
                <a:ea typeface="Source Sans Pro"/>
                <a:cs typeface="Source Sans Pro"/>
                <a:sym typeface="Source Sans Pro"/>
              </a:rPr>
              <a:t>19</a:t>
            </a:r>
            <a:r>
              <a:rPr lang="en" sz="1600" i="0" u="none" strike="noStrike" cap="none" dirty="0">
                <a:solidFill>
                  <a:srgbClr val="000000"/>
                </a:solidFill>
                <a:latin typeface="Source Sans Pro"/>
                <a:ea typeface="Source Sans Pro"/>
                <a:cs typeface="Source Sans Pro"/>
                <a:sym typeface="Source Sans Pro"/>
              </a:rPr>
              <a:t> Sales forecasts range from 203.4B to 279.5B with a consensus estimate of 262.0B (0.71% </a:t>
            </a:r>
            <a:r>
              <a:rPr lang="en-CA" sz="1600" i="0" u="none" strike="noStrike" cap="none" dirty="0">
                <a:solidFill>
                  <a:srgbClr val="000000"/>
                </a:solidFill>
                <a:latin typeface="Source Sans Pro"/>
                <a:ea typeface="Source Sans Pro"/>
                <a:cs typeface="Source Sans Pro"/>
                <a:sym typeface="Source Sans Pro"/>
              </a:rPr>
              <a:t>increase</a:t>
            </a:r>
            <a:r>
              <a:rPr lang="en" sz="1600" i="0" u="none" strike="noStrike" cap="none" dirty="0">
                <a:solidFill>
                  <a:srgbClr val="000000"/>
                </a:solidFill>
                <a:latin typeface="Source Sans Pro"/>
                <a:ea typeface="Source Sans Pro"/>
                <a:cs typeface="Source Sans Pro"/>
                <a:sym typeface="Source Sans Pro"/>
              </a:rPr>
              <a:t>)</a:t>
            </a:r>
            <a:endParaRPr sz="1600" dirty="0">
              <a:latin typeface="Source Sans Pro"/>
              <a:ea typeface="Source Sans Pro"/>
              <a:cs typeface="Source Sans Pro"/>
              <a:sym typeface="Source Sans Pro"/>
            </a:endParaRPr>
          </a:p>
        </p:txBody>
      </p:sp>
      <p:sp>
        <p:nvSpPr>
          <p:cNvPr id="2314" name="Google Shape;2314;p239"/>
          <p:cNvSpPr txBox="1"/>
          <p:nvPr/>
        </p:nvSpPr>
        <p:spPr>
          <a:xfrm>
            <a:off x="7511961" y="4700721"/>
            <a:ext cx="17907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dirty="0">
                <a:solidFill>
                  <a:srgbClr val="000000"/>
                </a:solidFill>
                <a:latin typeface="Source Sans Pro"/>
                <a:ea typeface="Source Sans Pro"/>
                <a:cs typeface="Source Sans Pro"/>
                <a:sym typeface="Source Sans Pro"/>
              </a:rPr>
              <a:t>Source: CNN Money</a:t>
            </a:r>
            <a:endParaRPr sz="1400" i="0" u="none" strike="noStrike" cap="none" dirty="0">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Source Sans Pro"/>
              <a:ea typeface="Source Sans Pro"/>
              <a:cs typeface="Source Sans Pro"/>
              <a:sym typeface="Source Sans Pro"/>
            </a:endParaRPr>
          </a:p>
        </p:txBody>
      </p:sp>
      <p:grpSp>
        <p:nvGrpSpPr>
          <p:cNvPr id="2315" name="Google Shape;2315;p239"/>
          <p:cNvGrpSpPr/>
          <p:nvPr/>
        </p:nvGrpSpPr>
        <p:grpSpPr>
          <a:xfrm>
            <a:off x="0" y="0"/>
            <a:ext cx="9144000" cy="773925"/>
            <a:chOff x="0" y="0"/>
            <a:chExt cx="9144000" cy="773925"/>
          </a:xfrm>
        </p:grpSpPr>
        <p:pic>
          <p:nvPicPr>
            <p:cNvPr id="2316" name="Google Shape;2316;p239"/>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317" name="Google Shape;2317;p239"/>
            <p:cNvGrpSpPr/>
            <p:nvPr/>
          </p:nvGrpSpPr>
          <p:grpSpPr>
            <a:xfrm>
              <a:off x="76200" y="0"/>
              <a:ext cx="9067800" cy="773925"/>
              <a:chOff x="76200" y="0"/>
              <a:chExt cx="9067800" cy="773925"/>
            </a:xfrm>
          </p:grpSpPr>
          <p:pic>
            <p:nvPicPr>
              <p:cNvPr id="2318" name="Google Shape;2318;p239"/>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319" name="Google Shape;2319;p23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Forecasts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320" name="Google Shape;2320;p239"/>
          <p:cNvPicPr preferRelativeResize="0"/>
          <p:nvPr/>
        </p:nvPicPr>
        <p:blipFill rotWithShape="1">
          <a:blip r:embed="rId5">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03D2AE9B-9E8A-4351-94A5-CD4AFC3EBF79}"/>
              </a:ext>
            </a:extLst>
          </p:cNvPr>
          <p:cNvPicPr>
            <a:picLocks noChangeAspect="1"/>
          </p:cNvPicPr>
          <p:nvPr/>
        </p:nvPicPr>
        <p:blipFill>
          <a:blip r:embed="rId6"/>
          <a:stretch>
            <a:fillRect/>
          </a:stretch>
        </p:blipFill>
        <p:spPr>
          <a:xfrm>
            <a:off x="3026664" y="1533141"/>
            <a:ext cx="6108498" cy="3006185"/>
          </a:xfrm>
          <a:prstGeom prst="rect">
            <a:avLst/>
          </a:prstGeom>
        </p:spPr>
      </p:pic>
    </p:spTree>
  </p:cSld>
  <p:clrMapOvr>
    <a:masterClrMapping/>
  </p:clrMapOvr>
  <p:transition>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4"/>
        <p:cNvGrpSpPr/>
        <p:nvPr/>
      </p:nvGrpSpPr>
      <p:grpSpPr>
        <a:xfrm>
          <a:off x="0" y="0"/>
          <a:ext cx="0" cy="0"/>
          <a:chOff x="0" y="0"/>
          <a:chExt cx="0" cy="0"/>
        </a:xfrm>
      </p:grpSpPr>
      <p:sp>
        <p:nvSpPr>
          <p:cNvPr id="2325" name="Google Shape;2325;p24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151</a:t>
            </a:fld>
            <a:endParaRPr/>
          </a:p>
        </p:txBody>
      </p:sp>
      <p:pic>
        <p:nvPicPr>
          <p:cNvPr id="2326" name="Google Shape;2326;p240" descr="A screenshot of a cell phone&#10;&#10;Description automatically generated"/>
          <p:cNvPicPr preferRelativeResize="0"/>
          <p:nvPr/>
        </p:nvPicPr>
        <p:blipFill rotWithShape="1">
          <a:blip r:embed="rId3">
            <a:alphaModFix/>
          </a:blip>
          <a:srcRect b="42992"/>
          <a:stretch/>
        </p:blipFill>
        <p:spPr>
          <a:xfrm>
            <a:off x="2126105" y="5794891"/>
            <a:ext cx="5496739" cy="2932126"/>
          </a:xfrm>
          <a:prstGeom prst="rect">
            <a:avLst/>
          </a:prstGeom>
          <a:noFill/>
          <a:ln>
            <a:noFill/>
          </a:ln>
        </p:spPr>
      </p:pic>
      <p:sp>
        <p:nvSpPr>
          <p:cNvPr id="2327" name="Google Shape;2327;p240"/>
          <p:cNvSpPr/>
          <p:nvPr/>
        </p:nvSpPr>
        <p:spPr>
          <a:xfrm>
            <a:off x="258954" y="1219319"/>
            <a:ext cx="2767710" cy="3139321"/>
          </a:xfrm>
          <a:prstGeom prst="rect">
            <a:avLst/>
          </a:prstGeom>
          <a:noFill/>
          <a:ln>
            <a:noFill/>
          </a:ln>
        </p:spPr>
        <p:txBody>
          <a:bodyPr spcFirstLastPara="1" wrap="square" lIns="91425" tIns="45700" rIns="91425" bIns="45700" anchor="t" anchorCtr="0">
            <a:noAutofit/>
          </a:bodyPr>
          <a:lstStyle/>
          <a:p>
            <a:pPr marL="285750" marR="0" lvl="0" indent="-298450" algn="l" rtl="0">
              <a:lnSpc>
                <a:spcPct val="100000"/>
              </a:lnSpc>
              <a:spcBef>
                <a:spcPts val="0"/>
              </a:spcBef>
              <a:spcAft>
                <a:spcPts val="0"/>
              </a:spcAft>
              <a:buClr>
                <a:srgbClr val="000000"/>
              </a:buClr>
              <a:buSzPts val="1600"/>
              <a:buFont typeface="Source Sans Pro"/>
              <a:buChar char="•"/>
            </a:pPr>
            <a:r>
              <a:rPr lang="en" sz="1600" i="0" u="none" strike="noStrike" cap="none" dirty="0">
                <a:solidFill>
                  <a:srgbClr val="000000"/>
                </a:solidFill>
                <a:latin typeface="Source Sans Pro"/>
                <a:ea typeface="Source Sans Pro"/>
                <a:cs typeface="Source Sans Pro"/>
                <a:sym typeface="Source Sans Pro"/>
              </a:rPr>
              <a:t>Reported EPS in Q2, 2020 is 2.55</a:t>
            </a:r>
            <a:endParaRPr sz="1600" i="0" u="none" strike="noStrike" cap="none" dirty="0">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dirty="0">
                <a:solidFill>
                  <a:srgbClr val="000000"/>
                </a:solidFill>
                <a:latin typeface="Source Sans Pro"/>
                <a:ea typeface="Source Sans Pro"/>
                <a:cs typeface="Source Sans Pro"/>
                <a:sym typeface="Source Sans Pro"/>
              </a:rPr>
              <a:t>Q3 2020 EPS forecasts range from 1.52 to 2.73 with a consensus estimate of 2.00 (21.67% </a:t>
            </a:r>
            <a:r>
              <a:rPr lang="en-CA" sz="1600" i="0" u="none" strike="noStrike" cap="none" dirty="0">
                <a:solidFill>
                  <a:srgbClr val="000000"/>
                </a:solidFill>
                <a:latin typeface="Source Sans Pro"/>
                <a:ea typeface="Source Sans Pro"/>
                <a:cs typeface="Source Sans Pro"/>
                <a:sym typeface="Source Sans Pro"/>
              </a:rPr>
              <a:t>decline</a:t>
            </a:r>
            <a:r>
              <a:rPr lang="en" sz="1600" i="0" u="none" strike="noStrike" cap="none" dirty="0">
                <a:solidFill>
                  <a:srgbClr val="000000"/>
                </a:solidFill>
                <a:latin typeface="Source Sans Pro"/>
                <a:ea typeface="Source Sans Pro"/>
                <a:cs typeface="Source Sans Pro"/>
                <a:sym typeface="Source Sans Pro"/>
              </a:rPr>
              <a:t>)</a:t>
            </a:r>
            <a:endParaRPr sz="1600" dirty="0">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dirty="0">
                <a:solidFill>
                  <a:srgbClr val="000000"/>
                </a:solidFill>
                <a:latin typeface="Source Sans Pro"/>
                <a:ea typeface="Source Sans Pro"/>
                <a:cs typeface="Source Sans Pro"/>
                <a:sym typeface="Source Sans Pro"/>
              </a:rPr>
              <a:t>Reported EPS in 2019 is 11.89</a:t>
            </a:r>
            <a:endParaRPr sz="1600" i="0" u="none" strike="noStrike" cap="none" dirty="0">
              <a:solidFill>
                <a:srgbClr val="000000"/>
              </a:solidFill>
              <a:latin typeface="Source Sans Pro"/>
              <a:ea typeface="Source Sans Pro"/>
              <a:cs typeface="Source Sans Pro"/>
              <a:sym typeface="Source Sans Pro"/>
            </a:endParaRPr>
          </a:p>
          <a:p>
            <a:pPr marL="285750" marR="0" lvl="0" indent="-298450" algn="l" rtl="0">
              <a:lnSpc>
                <a:spcPct val="100000"/>
              </a:lnSpc>
              <a:spcBef>
                <a:spcPts val="1200"/>
              </a:spcBef>
              <a:spcAft>
                <a:spcPts val="0"/>
              </a:spcAft>
              <a:buClr>
                <a:srgbClr val="000000"/>
              </a:buClr>
              <a:buSzPts val="1600"/>
              <a:buFont typeface="Source Sans Pro"/>
              <a:buChar char="•"/>
            </a:pPr>
            <a:r>
              <a:rPr lang="en" sz="1600" i="0" u="none" strike="noStrike" cap="none" dirty="0">
                <a:solidFill>
                  <a:srgbClr val="000000"/>
                </a:solidFill>
                <a:latin typeface="Source Sans Pro"/>
                <a:ea typeface="Source Sans Pro"/>
                <a:cs typeface="Source Sans Pro"/>
                <a:sym typeface="Source Sans Pro"/>
              </a:rPr>
              <a:t>2020 EPS forecasts range from 10.16 to 13.69 with a consensus estimate of 12.34 (3.82% </a:t>
            </a:r>
            <a:r>
              <a:rPr lang="en-CA" sz="1600" i="0" u="none" strike="noStrike" cap="none" dirty="0">
                <a:solidFill>
                  <a:srgbClr val="000000"/>
                </a:solidFill>
                <a:latin typeface="Source Sans Pro"/>
                <a:ea typeface="Source Sans Pro"/>
                <a:cs typeface="Source Sans Pro"/>
                <a:sym typeface="Source Sans Pro"/>
              </a:rPr>
              <a:t>increase</a:t>
            </a:r>
            <a:r>
              <a:rPr lang="en" sz="1600" i="0" u="none" strike="noStrike" cap="none" dirty="0">
                <a:solidFill>
                  <a:srgbClr val="000000"/>
                </a:solidFill>
                <a:latin typeface="Source Sans Pro"/>
                <a:ea typeface="Source Sans Pro"/>
                <a:cs typeface="Source Sans Pro"/>
                <a:sym typeface="Source Sans Pro"/>
              </a:rPr>
              <a:t>)</a:t>
            </a:r>
            <a:endParaRPr sz="1600" dirty="0">
              <a:latin typeface="Source Sans Pro"/>
              <a:ea typeface="Source Sans Pro"/>
              <a:cs typeface="Source Sans Pro"/>
              <a:sym typeface="Source Sans Pro"/>
            </a:endParaRPr>
          </a:p>
        </p:txBody>
      </p:sp>
      <p:sp>
        <p:nvSpPr>
          <p:cNvPr id="2328" name="Google Shape;2328;p240"/>
          <p:cNvSpPr txBox="1"/>
          <p:nvPr/>
        </p:nvSpPr>
        <p:spPr>
          <a:xfrm>
            <a:off x="7126650" y="4400600"/>
            <a:ext cx="17154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CNN Money</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pic>
        <p:nvPicPr>
          <p:cNvPr id="2329" name="Google Shape;2329;p240"/>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330" name="Google Shape;2330;p240"/>
          <p:cNvGrpSpPr/>
          <p:nvPr/>
        </p:nvGrpSpPr>
        <p:grpSpPr>
          <a:xfrm>
            <a:off x="76200" y="0"/>
            <a:ext cx="9067800" cy="773925"/>
            <a:chOff x="76200" y="0"/>
            <a:chExt cx="9067800" cy="773925"/>
          </a:xfrm>
        </p:grpSpPr>
        <p:pic>
          <p:nvPicPr>
            <p:cNvPr id="2331" name="Google Shape;2331;p240"/>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332" name="Google Shape;2332;p24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Earnings Forecasts </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pic>
        <p:nvPicPr>
          <p:cNvPr id="2333" name="Google Shape;2333;p240"/>
          <p:cNvPicPr preferRelativeResize="0"/>
          <p:nvPr/>
        </p:nvPicPr>
        <p:blipFill rotWithShape="1">
          <a:blip r:embed="rId5">
            <a:alphaModFix/>
          </a:blip>
          <a:srcRect/>
          <a:stretch/>
        </p:blipFill>
        <p:spPr>
          <a:xfrm>
            <a:off x="8407311" y="49179"/>
            <a:ext cx="548700" cy="675567"/>
          </a:xfrm>
          <a:prstGeom prst="rect">
            <a:avLst/>
          </a:prstGeom>
          <a:noFill/>
          <a:ln>
            <a:noFill/>
          </a:ln>
        </p:spPr>
      </p:pic>
      <p:pic>
        <p:nvPicPr>
          <p:cNvPr id="3" name="Picture 2">
            <a:extLst>
              <a:ext uri="{FF2B5EF4-FFF2-40B4-BE49-F238E27FC236}">
                <a16:creationId xmlns:a16="http://schemas.microsoft.com/office/drawing/2014/main" id="{978B6FF8-DAD4-4C3A-B69A-2A09DA20FF6B}"/>
              </a:ext>
            </a:extLst>
          </p:cNvPr>
          <p:cNvPicPr>
            <a:picLocks noChangeAspect="1"/>
          </p:cNvPicPr>
          <p:nvPr/>
        </p:nvPicPr>
        <p:blipFill>
          <a:blip r:embed="rId6"/>
          <a:stretch>
            <a:fillRect/>
          </a:stretch>
        </p:blipFill>
        <p:spPr>
          <a:xfrm>
            <a:off x="2901233" y="1792130"/>
            <a:ext cx="6239809" cy="2335420"/>
          </a:xfrm>
          <a:prstGeom prst="rect">
            <a:avLst/>
          </a:prstGeom>
        </p:spPr>
      </p:pic>
    </p:spTree>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7"/>
        <p:cNvGrpSpPr/>
        <p:nvPr/>
      </p:nvGrpSpPr>
      <p:grpSpPr>
        <a:xfrm>
          <a:off x="0" y="0"/>
          <a:ext cx="0" cy="0"/>
          <a:chOff x="0" y="0"/>
          <a:chExt cx="0" cy="0"/>
        </a:xfrm>
      </p:grpSpPr>
      <p:pic>
        <p:nvPicPr>
          <p:cNvPr id="2338" name="Google Shape;2338;p241"/>
          <p:cNvPicPr preferRelativeResize="0"/>
          <p:nvPr/>
        </p:nvPicPr>
        <p:blipFill>
          <a:blip r:embed="rId4">
            <a:alphaModFix/>
          </a:blip>
          <a:stretch>
            <a:fillRect/>
          </a:stretch>
        </p:blipFill>
        <p:spPr>
          <a:xfrm>
            <a:off x="0" y="-228600"/>
            <a:ext cx="9144000" cy="5715008"/>
          </a:xfrm>
          <a:prstGeom prst="rect">
            <a:avLst/>
          </a:prstGeom>
          <a:noFill/>
          <a:ln>
            <a:noFill/>
          </a:ln>
        </p:spPr>
      </p:pic>
      <p:sp>
        <p:nvSpPr>
          <p:cNvPr id="2339" name="Google Shape;2339;p241"/>
          <p:cNvSpPr txBox="1">
            <a:spLocks noGrp="1"/>
          </p:cNvSpPr>
          <p:nvPr>
            <p:ph type="sldNum" idx="12"/>
          </p:nvPr>
        </p:nvSpPr>
        <p:spPr>
          <a:xfrm>
            <a:off x="4167650" y="4447975"/>
            <a:ext cx="6786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152</a:t>
            </a:fld>
            <a:endParaRPr>
              <a:solidFill>
                <a:srgbClr val="999999"/>
              </a:solidFill>
            </a:endParaRPr>
          </a:p>
        </p:txBody>
      </p:sp>
      <p:sp>
        <p:nvSpPr>
          <p:cNvPr id="2340" name="Google Shape;2340;p241"/>
          <p:cNvSpPr txBox="1">
            <a:spLocks noGrp="1"/>
          </p:cNvSpPr>
          <p:nvPr>
            <p:ph type="title" idx="4294967295"/>
          </p:nvPr>
        </p:nvSpPr>
        <p:spPr>
          <a:xfrm>
            <a:off x="3769500" y="3352700"/>
            <a:ext cx="16050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6000" b="1">
                <a:solidFill>
                  <a:srgbClr val="FFFFFF"/>
                </a:solidFill>
                <a:latin typeface="Source Sans Pro"/>
                <a:ea typeface="Source Sans Pro"/>
                <a:cs typeface="Source Sans Pro"/>
                <a:sym typeface="Source Sans Pro"/>
              </a:rPr>
              <a:t>BUY</a:t>
            </a:r>
            <a:endParaRPr sz="6000" b="1">
              <a:solidFill>
                <a:srgbClr val="FFFFFF"/>
              </a:solidFill>
              <a:latin typeface="Source Sans Pro"/>
              <a:ea typeface="Source Sans Pro"/>
              <a:cs typeface="Source Sans Pro"/>
              <a:sym typeface="Source Sans Pro"/>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9D46-D2E7-4BF4-A09E-105E4823B067}"/>
              </a:ext>
            </a:extLst>
          </p:cNvPr>
          <p:cNvSpPr>
            <a:spLocks noGrp="1"/>
          </p:cNvSpPr>
          <p:nvPr>
            <p:ph type="ctrTitle"/>
          </p:nvPr>
        </p:nvSpPr>
        <p:spPr/>
        <p:txBody>
          <a:bodyPr/>
          <a:lstStyle/>
          <a:p>
            <a:endParaRPr lang="en-CA" dirty="0"/>
          </a:p>
        </p:txBody>
      </p:sp>
      <p:sp>
        <p:nvSpPr>
          <p:cNvPr id="3" name="Subtitle 2">
            <a:extLst>
              <a:ext uri="{FF2B5EF4-FFF2-40B4-BE49-F238E27FC236}">
                <a16:creationId xmlns:a16="http://schemas.microsoft.com/office/drawing/2014/main" id="{065331B0-1F16-45F1-B8DF-82536EB0BE5F}"/>
              </a:ext>
            </a:extLst>
          </p:cNvPr>
          <p:cNvSpPr>
            <a:spLocks noGrp="1"/>
          </p:cNvSpPr>
          <p:nvPr>
            <p:ph type="subTitle" idx="1"/>
          </p:nvPr>
        </p:nvSpPr>
        <p:spPr/>
        <p:txBody>
          <a:bodyPr/>
          <a:lstStyle/>
          <a:p>
            <a:endParaRPr lang="en-CA"/>
          </a:p>
        </p:txBody>
      </p:sp>
      <p:pic>
        <p:nvPicPr>
          <p:cNvPr id="5" name="Picture 4">
            <a:extLst>
              <a:ext uri="{FF2B5EF4-FFF2-40B4-BE49-F238E27FC236}">
                <a16:creationId xmlns:a16="http://schemas.microsoft.com/office/drawing/2014/main" id="{A7E89133-518C-40CE-BA7F-98E4BE7008A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424023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1E52-065D-4AA8-877A-38DE986410C2}"/>
              </a:ext>
            </a:extLst>
          </p:cNvPr>
          <p:cNvSpPr>
            <a:spLocks noGrp="1"/>
          </p:cNvSpPr>
          <p:nvPr>
            <p:ph type="title"/>
          </p:nvPr>
        </p:nvSpPr>
        <p:spPr>
          <a:xfrm>
            <a:off x="0" y="1"/>
            <a:ext cx="7886700" cy="994172"/>
          </a:xfrm>
        </p:spPr>
        <p:txBody>
          <a:bodyPr/>
          <a:lstStyle/>
          <a:p>
            <a:r>
              <a:rPr lang="en-CA" dirty="0"/>
              <a:t>Stock Info</a:t>
            </a:r>
          </a:p>
        </p:txBody>
      </p:sp>
      <p:pic>
        <p:nvPicPr>
          <p:cNvPr id="7" name="Picture 6">
            <a:extLst>
              <a:ext uri="{FF2B5EF4-FFF2-40B4-BE49-F238E27FC236}">
                <a16:creationId xmlns:a16="http://schemas.microsoft.com/office/drawing/2014/main" id="{64702AC4-5DDE-46C0-93E1-548D15ACBE9D}"/>
              </a:ext>
            </a:extLst>
          </p:cNvPr>
          <p:cNvPicPr>
            <a:picLocks noChangeAspect="1"/>
          </p:cNvPicPr>
          <p:nvPr/>
        </p:nvPicPr>
        <p:blipFill>
          <a:blip r:embed="rId2"/>
          <a:stretch>
            <a:fillRect/>
          </a:stretch>
        </p:blipFill>
        <p:spPr>
          <a:xfrm>
            <a:off x="329154" y="1184564"/>
            <a:ext cx="8070164" cy="3561918"/>
          </a:xfrm>
          <a:prstGeom prst="rect">
            <a:avLst/>
          </a:prstGeom>
        </p:spPr>
      </p:pic>
    </p:spTree>
    <p:extLst>
      <p:ext uri="{BB962C8B-B14F-4D97-AF65-F5344CB8AC3E}">
        <p14:creationId xmlns:p14="http://schemas.microsoft.com/office/powerpoint/2010/main" val="32515241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EBBE-F149-4045-8249-CDDF9AD9A625}"/>
              </a:ext>
            </a:extLst>
          </p:cNvPr>
          <p:cNvSpPr>
            <a:spLocks noGrp="1"/>
          </p:cNvSpPr>
          <p:nvPr>
            <p:ph type="title"/>
          </p:nvPr>
        </p:nvSpPr>
        <p:spPr>
          <a:xfrm>
            <a:off x="0" y="12247"/>
            <a:ext cx="7886700" cy="994172"/>
          </a:xfrm>
        </p:spPr>
        <p:txBody>
          <a:bodyPr/>
          <a:lstStyle/>
          <a:p>
            <a:r>
              <a:rPr lang="en-CA" dirty="0"/>
              <a:t>Key Ratios</a:t>
            </a:r>
          </a:p>
        </p:txBody>
      </p:sp>
      <p:pic>
        <p:nvPicPr>
          <p:cNvPr id="4" name="Picture 3">
            <a:extLst>
              <a:ext uri="{FF2B5EF4-FFF2-40B4-BE49-F238E27FC236}">
                <a16:creationId xmlns:a16="http://schemas.microsoft.com/office/drawing/2014/main" id="{40C57651-4C73-40A7-9F77-57148FA508FF}"/>
              </a:ext>
            </a:extLst>
          </p:cNvPr>
          <p:cNvPicPr>
            <a:picLocks noChangeAspect="1"/>
          </p:cNvPicPr>
          <p:nvPr/>
        </p:nvPicPr>
        <p:blipFill>
          <a:blip r:embed="rId2"/>
          <a:stretch>
            <a:fillRect/>
          </a:stretch>
        </p:blipFill>
        <p:spPr>
          <a:xfrm>
            <a:off x="734827" y="1572491"/>
            <a:ext cx="7911060" cy="2985438"/>
          </a:xfrm>
          <a:prstGeom prst="rect">
            <a:avLst/>
          </a:prstGeom>
        </p:spPr>
      </p:pic>
    </p:spTree>
    <p:extLst>
      <p:ext uri="{BB962C8B-B14F-4D97-AF65-F5344CB8AC3E}">
        <p14:creationId xmlns:p14="http://schemas.microsoft.com/office/powerpoint/2010/main" val="19510430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FB04-7795-465B-822D-0DA3DD72ECD8}"/>
              </a:ext>
            </a:extLst>
          </p:cNvPr>
          <p:cNvSpPr>
            <a:spLocks noGrp="1"/>
          </p:cNvSpPr>
          <p:nvPr>
            <p:ph type="title"/>
          </p:nvPr>
        </p:nvSpPr>
        <p:spPr>
          <a:xfrm>
            <a:off x="-1" y="13692"/>
            <a:ext cx="9025618" cy="994172"/>
          </a:xfrm>
        </p:spPr>
        <p:txBody>
          <a:bodyPr/>
          <a:lstStyle/>
          <a:p>
            <a:r>
              <a:rPr lang="en-CA" dirty="0"/>
              <a:t>Stock 1 Year Performance (Aug 2019 – July 2019)</a:t>
            </a:r>
          </a:p>
        </p:txBody>
      </p:sp>
      <p:pic>
        <p:nvPicPr>
          <p:cNvPr id="4" name="Picture 3">
            <a:extLst>
              <a:ext uri="{FF2B5EF4-FFF2-40B4-BE49-F238E27FC236}">
                <a16:creationId xmlns:a16="http://schemas.microsoft.com/office/drawing/2014/main" id="{D30F1C96-8A84-45EA-B65F-02523E80FCA3}"/>
              </a:ext>
            </a:extLst>
          </p:cNvPr>
          <p:cNvPicPr>
            <a:picLocks noChangeAspect="1"/>
          </p:cNvPicPr>
          <p:nvPr/>
        </p:nvPicPr>
        <p:blipFill>
          <a:blip r:embed="rId2"/>
          <a:stretch>
            <a:fillRect/>
          </a:stretch>
        </p:blipFill>
        <p:spPr>
          <a:xfrm>
            <a:off x="0" y="857906"/>
            <a:ext cx="9144000" cy="4271903"/>
          </a:xfrm>
          <a:prstGeom prst="rect">
            <a:avLst/>
          </a:prstGeom>
        </p:spPr>
      </p:pic>
    </p:spTree>
    <p:extLst>
      <p:ext uri="{BB962C8B-B14F-4D97-AF65-F5344CB8AC3E}">
        <p14:creationId xmlns:p14="http://schemas.microsoft.com/office/powerpoint/2010/main" val="40674627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900A-6ED9-4E76-BF6B-2B84BE979042}"/>
              </a:ext>
            </a:extLst>
          </p:cNvPr>
          <p:cNvSpPr>
            <a:spLocks noGrp="1"/>
          </p:cNvSpPr>
          <p:nvPr>
            <p:ph type="title"/>
          </p:nvPr>
        </p:nvSpPr>
        <p:spPr>
          <a:xfrm>
            <a:off x="0" y="1"/>
            <a:ext cx="7886700" cy="994172"/>
          </a:xfrm>
        </p:spPr>
        <p:txBody>
          <a:bodyPr/>
          <a:lstStyle/>
          <a:p>
            <a:r>
              <a:rPr lang="en-CA" dirty="0"/>
              <a:t>Comparison Against Indices</a:t>
            </a:r>
          </a:p>
        </p:txBody>
      </p:sp>
      <p:pic>
        <p:nvPicPr>
          <p:cNvPr id="5" name="Picture 4">
            <a:extLst>
              <a:ext uri="{FF2B5EF4-FFF2-40B4-BE49-F238E27FC236}">
                <a16:creationId xmlns:a16="http://schemas.microsoft.com/office/drawing/2014/main" id="{26ADCB53-AE12-4320-8B9D-4C99F13839B6}"/>
              </a:ext>
            </a:extLst>
          </p:cNvPr>
          <p:cNvPicPr>
            <a:picLocks noChangeAspect="1"/>
          </p:cNvPicPr>
          <p:nvPr/>
        </p:nvPicPr>
        <p:blipFill>
          <a:blip r:embed="rId2"/>
          <a:stretch>
            <a:fillRect/>
          </a:stretch>
        </p:blipFill>
        <p:spPr>
          <a:xfrm>
            <a:off x="0" y="1151164"/>
            <a:ext cx="9144000" cy="3992336"/>
          </a:xfrm>
          <a:prstGeom prst="rect">
            <a:avLst/>
          </a:prstGeom>
        </p:spPr>
      </p:pic>
    </p:spTree>
    <p:extLst>
      <p:ext uri="{BB962C8B-B14F-4D97-AF65-F5344CB8AC3E}">
        <p14:creationId xmlns:p14="http://schemas.microsoft.com/office/powerpoint/2010/main" val="20748371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F8356-BFB1-4B5F-8D04-A46CFE8F9BFF}"/>
              </a:ext>
            </a:extLst>
          </p:cNvPr>
          <p:cNvSpPr>
            <a:spLocks noGrp="1"/>
          </p:cNvSpPr>
          <p:nvPr>
            <p:ph type="title"/>
          </p:nvPr>
        </p:nvSpPr>
        <p:spPr>
          <a:xfrm>
            <a:off x="0" y="1"/>
            <a:ext cx="7886700" cy="994172"/>
          </a:xfrm>
        </p:spPr>
        <p:txBody>
          <a:bodyPr/>
          <a:lstStyle/>
          <a:p>
            <a:r>
              <a:rPr lang="en-CA" dirty="0"/>
              <a:t>5 Year Stock Performance</a:t>
            </a:r>
          </a:p>
        </p:txBody>
      </p:sp>
      <p:pic>
        <p:nvPicPr>
          <p:cNvPr id="4" name="Picture 3">
            <a:extLst>
              <a:ext uri="{FF2B5EF4-FFF2-40B4-BE49-F238E27FC236}">
                <a16:creationId xmlns:a16="http://schemas.microsoft.com/office/drawing/2014/main" id="{93A5E0B7-C521-4AD2-846F-402CE3FEB08F}"/>
              </a:ext>
            </a:extLst>
          </p:cNvPr>
          <p:cNvPicPr>
            <a:picLocks noChangeAspect="1"/>
          </p:cNvPicPr>
          <p:nvPr/>
        </p:nvPicPr>
        <p:blipFill>
          <a:blip r:embed="rId2"/>
          <a:stretch>
            <a:fillRect/>
          </a:stretch>
        </p:blipFill>
        <p:spPr>
          <a:xfrm>
            <a:off x="0" y="1224643"/>
            <a:ext cx="9144000" cy="3918857"/>
          </a:xfrm>
          <a:prstGeom prst="rect">
            <a:avLst/>
          </a:prstGeom>
        </p:spPr>
      </p:pic>
    </p:spTree>
    <p:extLst>
      <p:ext uri="{BB962C8B-B14F-4D97-AF65-F5344CB8AC3E}">
        <p14:creationId xmlns:p14="http://schemas.microsoft.com/office/powerpoint/2010/main" val="187193691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932E-74CC-4054-82C2-3D6E105A28E4}"/>
              </a:ext>
            </a:extLst>
          </p:cNvPr>
          <p:cNvSpPr>
            <a:spLocks noGrp="1"/>
          </p:cNvSpPr>
          <p:nvPr>
            <p:ph type="title"/>
          </p:nvPr>
        </p:nvSpPr>
        <p:spPr>
          <a:xfrm>
            <a:off x="0" y="1"/>
            <a:ext cx="7886700" cy="994172"/>
          </a:xfrm>
        </p:spPr>
        <p:txBody>
          <a:bodyPr/>
          <a:lstStyle/>
          <a:p>
            <a:r>
              <a:rPr lang="en-CA" dirty="0"/>
              <a:t>5 Year Stock Performance Against Indices</a:t>
            </a:r>
          </a:p>
        </p:txBody>
      </p:sp>
      <p:pic>
        <p:nvPicPr>
          <p:cNvPr id="4" name="Picture 3">
            <a:extLst>
              <a:ext uri="{FF2B5EF4-FFF2-40B4-BE49-F238E27FC236}">
                <a16:creationId xmlns:a16="http://schemas.microsoft.com/office/drawing/2014/main" id="{E7DE770A-C291-41D1-BF64-F09836F6D233}"/>
              </a:ext>
            </a:extLst>
          </p:cNvPr>
          <p:cNvPicPr>
            <a:picLocks noChangeAspect="1"/>
          </p:cNvPicPr>
          <p:nvPr/>
        </p:nvPicPr>
        <p:blipFill>
          <a:blip r:embed="rId2"/>
          <a:stretch>
            <a:fillRect/>
          </a:stretch>
        </p:blipFill>
        <p:spPr>
          <a:xfrm>
            <a:off x="0" y="994172"/>
            <a:ext cx="9144000" cy="4149327"/>
          </a:xfrm>
          <a:prstGeom prst="rect">
            <a:avLst/>
          </a:prstGeom>
        </p:spPr>
      </p:pic>
    </p:spTree>
    <p:extLst>
      <p:ext uri="{BB962C8B-B14F-4D97-AF65-F5344CB8AC3E}">
        <p14:creationId xmlns:p14="http://schemas.microsoft.com/office/powerpoint/2010/main" val="251158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11576"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4495"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90350"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68" y="458662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Content Placeholder 4" descr="A screenshot of a map&#10;&#10;Description automatically generated">
            <a:extLst>
              <a:ext uri="{FF2B5EF4-FFF2-40B4-BE49-F238E27FC236}">
                <a16:creationId xmlns:a16="http://schemas.microsoft.com/office/drawing/2014/main" id="{A4EEB133-60C4-4FEB-89EC-D3EC5D3E17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107" b="1"/>
          <a:stretch/>
        </p:blipFill>
        <p:spPr>
          <a:xfrm>
            <a:off x="482600" y="482601"/>
            <a:ext cx="8178800" cy="4178299"/>
          </a:xfrm>
          <a:prstGeom prst="rect">
            <a:avLst/>
          </a:prstGeom>
          <a:ln>
            <a:noFill/>
          </a:ln>
        </p:spPr>
      </p:pic>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3" y="483985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8005167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B7EF-47F8-4661-B863-580E90F8F574}"/>
              </a:ext>
            </a:extLst>
          </p:cNvPr>
          <p:cNvSpPr>
            <a:spLocks noGrp="1"/>
          </p:cNvSpPr>
          <p:nvPr>
            <p:ph type="title"/>
          </p:nvPr>
        </p:nvSpPr>
        <p:spPr>
          <a:xfrm>
            <a:off x="0" y="1"/>
            <a:ext cx="9144000" cy="994172"/>
          </a:xfrm>
        </p:spPr>
        <p:txBody>
          <a:bodyPr/>
          <a:lstStyle/>
          <a:p>
            <a:r>
              <a:rPr lang="en-CA" dirty="0"/>
              <a:t>5 Year Stock Performance against Apple and Google</a:t>
            </a:r>
          </a:p>
        </p:txBody>
      </p:sp>
      <p:pic>
        <p:nvPicPr>
          <p:cNvPr id="4" name="Picture 3">
            <a:extLst>
              <a:ext uri="{FF2B5EF4-FFF2-40B4-BE49-F238E27FC236}">
                <a16:creationId xmlns:a16="http://schemas.microsoft.com/office/drawing/2014/main" id="{565F932D-3C63-4419-B4BF-B4E3D8A48382}"/>
              </a:ext>
            </a:extLst>
          </p:cNvPr>
          <p:cNvPicPr>
            <a:picLocks noChangeAspect="1"/>
          </p:cNvPicPr>
          <p:nvPr/>
        </p:nvPicPr>
        <p:blipFill>
          <a:blip r:embed="rId2"/>
          <a:stretch>
            <a:fillRect/>
          </a:stretch>
        </p:blipFill>
        <p:spPr>
          <a:xfrm>
            <a:off x="0" y="893989"/>
            <a:ext cx="9144000" cy="4249511"/>
          </a:xfrm>
          <a:prstGeom prst="rect">
            <a:avLst/>
          </a:prstGeom>
        </p:spPr>
      </p:pic>
    </p:spTree>
    <p:extLst>
      <p:ext uri="{BB962C8B-B14F-4D97-AF65-F5344CB8AC3E}">
        <p14:creationId xmlns:p14="http://schemas.microsoft.com/office/powerpoint/2010/main" val="5963608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DBE3-F6C1-49DA-BD0F-208A89DEA501}"/>
              </a:ext>
            </a:extLst>
          </p:cNvPr>
          <p:cNvSpPr>
            <a:spLocks noGrp="1"/>
          </p:cNvSpPr>
          <p:nvPr>
            <p:ph type="title"/>
          </p:nvPr>
        </p:nvSpPr>
        <p:spPr>
          <a:xfrm>
            <a:off x="0" y="1"/>
            <a:ext cx="7886700" cy="994172"/>
          </a:xfrm>
        </p:spPr>
        <p:txBody>
          <a:bodyPr/>
          <a:lstStyle/>
          <a:p>
            <a:r>
              <a:rPr lang="en-CA" dirty="0"/>
              <a:t>10 Year Stock Performance</a:t>
            </a:r>
          </a:p>
        </p:txBody>
      </p:sp>
      <p:pic>
        <p:nvPicPr>
          <p:cNvPr id="4" name="Picture 3">
            <a:extLst>
              <a:ext uri="{FF2B5EF4-FFF2-40B4-BE49-F238E27FC236}">
                <a16:creationId xmlns:a16="http://schemas.microsoft.com/office/drawing/2014/main" id="{D1AC38B9-A2C0-466D-AD8D-09992FF8DF23}"/>
              </a:ext>
            </a:extLst>
          </p:cNvPr>
          <p:cNvPicPr>
            <a:picLocks noChangeAspect="1"/>
          </p:cNvPicPr>
          <p:nvPr/>
        </p:nvPicPr>
        <p:blipFill>
          <a:blip r:embed="rId2"/>
          <a:stretch>
            <a:fillRect/>
          </a:stretch>
        </p:blipFill>
        <p:spPr>
          <a:xfrm>
            <a:off x="0" y="1102179"/>
            <a:ext cx="9144000" cy="4041322"/>
          </a:xfrm>
          <a:prstGeom prst="rect">
            <a:avLst/>
          </a:prstGeom>
        </p:spPr>
      </p:pic>
    </p:spTree>
    <p:extLst>
      <p:ext uri="{BB962C8B-B14F-4D97-AF65-F5344CB8AC3E}">
        <p14:creationId xmlns:p14="http://schemas.microsoft.com/office/powerpoint/2010/main" val="34475873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40AA-4C95-4E06-BDFE-1BC0DD1E48BA}"/>
              </a:ext>
            </a:extLst>
          </p:cNvPr>
          <p:cNvSpPr>
            <a:spLocks noGrp="1"/>
          </p:cNvSpPr>
          <p:nvPr>
            <p:ph type="title"/>
          </p:nvPr>
        </p:nvSpPr>
        <p:spPr>
          <a:xfrm>
            <a:off x="0" y="1"/>
            <a:ext cx="7886700" cy="994172"/>
          </a:xfrm>
        </p:spPr>
        <p:txBody>
          <a:bodyPr/>
          <a:lstStyle/>
          <a:p>
            <a:r>
              <a:rPr lang="en-CA" dirty="0"/>
              <a:t>10 Year Performance Against Indices</a:t>
            </a:r>
          </a:p>
        </p:txBody>
      </p:sp>
      <p:pic>
        <p:nvPicPr>
          <p:cNvPr id="4" name="Picture 3">
            <a:extLst>
              <a:ext uri="{FF2B5EF4-FFF2-40B4-BE49-F238E27FC236}">
                <a16:creationId xmlns:a16="http://schemas.microsoft.com/office/drawing/2014/main" id="{4FD0795C-33FD-4B3F-81E1-06C5A85A53D3}"/>
              </a:ext>
            </a:extLst>
          </p:cNvPr>
          <p:cNvPicPr>
            <a:picLocks noChangeAspect="1"/>
          </p:cNvPicPr>
          <p:nvPr/>
        </p:nvPicPr>
        <p:blipFill>
          <a:blip r:embed="rId2"/>
          <a:stretch>
            <a:fillRect/>
          </a:stretch>
        </p:blipFill>
        <p:spPr>
          <a:xfrm>
            <a:off x="0" y="1268016"/>
            <a:ext cx="9144000" cy="3875484"/>
          </a:xfrm>
          <a:prstGeom prst="rect">
            <a:avLst/>
          </a:prstGeom>
        </p:spPr>
      </p:pic>
    </p:spTree>
    <p:extLst>
      <p:ext uri="{BB962C8B-B14F-4D97-AF65-F5344CB8AC3E}">
        <p14:creationId xmlns:p14="http://schemas.microsoft.com/office/powerpoint/2010/main" val="21363423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9A68-6D01-4181-982F-0583B8982DFA}"/>
              </a:ext>
            </a:extLst>
          </p:cNvPr>
          <p:cNvSpPr>
            <a:spLocks noGrp="1"/>
          </p:cNvSpPr>
          <p:nvPr>
            <p:ph type="title"/>
          </p:nvPr>
        </p:nvSpPr>
        <p:spPr>
          <a:xfrm>
            <a:off x="0" y="13692"/>
            <a:ext cx="7886700" cy="994172"/>
          </a:xfrm>
        </p:spPr>
        <p:txBody>
          <a:bodyPr/>
          <a:lstStyle/>
          <a:p>
            <a:r>
              <a:rPr lang="en-CA" dirty="0"/>
              <a:t>Performance Since Inception</a:t>
            </a:r>
          </a:p>
        </p:txBody>
      </p:sp>
      <p:pic>
        <p:nvPicPr>
          <p:cNvPr id="4" name="Picture 3">
            <a:extLst>
              <a:ext uri="{FF2B5EF4-FFF2-40B4-BE49-F238E27FC236}">
                <a16:creationId xmlns:a16="http://schemas.microsoft.com/office/drawing/2014/main" id="{C0032A42-2492-4BC8-9C0B-3891CB76BFBE}"/>
              </a:ext>
            </a:extLst>
          </p:cNvPr>
          <p:cNvPicPr>
            <a:picLocks noChangeAspect="1"/>
          </p:cNvPicPr>
          <p:nvPr/>
        </p:nvPicPr>
        <p:blipFill>
          <a:blip r:embed="rId2"/>
          <a:stretch>
            <a:fillRect/>
          </a:stretch>
        </p:blipFill>
        <p:spPr>
          <a:xfrm>
            <a:off x="12247" y="1007864"/>
            <a:ext cx="9144000" cy="4121945"/>
          </a:xfrm>
          <a:prstGeom prst="rect">
            <a:avLst/>
          </a:prstGeom>
        </p:spPr>
      </p:pic>
    </p:spTree>
    <p:extLst>
      <p:ext uri="{BB962C8B-B14F-4D97-AF65-F5344CB8AC3E}">
        <p14:creationId xmlns:p14="http://schemas.microsoft.com/office/powerpoint/2010/main" val="29865444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63C2-59CC-4D0E-992D-DE20C8CDE923}"/>
              </a:ext>
            </a:extLst>
          </p:cNvPr>
          <p:cNvSpPr>
            <a:spLocks noGrp="1"/>
          </p:cNvSpPr>
          <p:nvPr>
            <p:ph type="title"/>
          </p:nvPr>
        </p:nvSpPr>
        <p:spPr>
          <a:xfrm>
            <a:off x="0" y="1"/>
            <a:ext cx="7886700" cy="994172"/>
          </a:xfrm>
        </p:spPr>
        <p:txBody>
          <a:bodyPr/>
          <a:lstStyle/>
          <a:p>
            <a:r>
              <a:rPr lang="en-CA" dirty="0"/>
              <a:t>Share Structure</a:t>
            </a:r>
          </a:p>
        </p:txBody>
      </p:sp>
      <p:pic>
        <p:nvPicPr>
          <p:cNvPr id="4" name="Picture 3">
            <a:extLst>
              <a:ext uri="{FF2B5EF4-FFF2-40B4-BE49-F238E27FC236}">
                <a16:creationId xmlns:a16="http://schemas.microsoft.com/office/drawing/2014/main" id="{8BAF91FB-CCBC-4B0B-B5D5-4FF414E5EDDD}"/>
              </a:ext>
            </a:extLst>
          </p:cNvPr>
          <p:cNvPicPr>
            <a:picLocks noChangeAspect="1"/>
          </p:cNvPicPr>
          <p:nvPr/>
        </p:nvPicPr>
        <p:blipFill>
          <a:blip r:embed="rId2"/>
          <a:stretch>
            <a:fillRect/>
          </a:stretch>
        </p:blipFill>
        <p:spPr>
          <a:xfrm>
            <a:off x="0" y="1677761"/>
            <a:ext cx="9144000" cy="2330293"/>
          </a:xfrm>
          <a:prstGeom prst="rect">
            <a:avLst/>
          </a:prstGeom>
        </p:spPr>
      </p:pic>
    </p:spTree>
    <p:extLst>
      <p:ext uri="{BB962C8B-B14F-4D97-AF65-F5344CB8AC3E}">
        <p14:creationId xmlns:p14="http://schemas.microsoft.com/office/powerpoint/2010/main" val="330809323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8194-FC35-44DF-AFA6-EF9FD76B98B0}"/>
              </a:ext>
            </a:extLst>
          </p:cNvPr>
          <p:cNvSpPr>
            <a:spLocks noGrp="1"/>
          </p:cNvSpPr>
          <p:nvPr>
            <p:ph type="title"/>
          </p:nvPr>
        </p:nvSpPr>
        <p:spPr>
          <a:xfrm>
            <a:off x="0" y="13692"/>
            <a:ext cx="7886700" cy="994172"/>
          </a:xfrm>
        </p:spPr>
        <p:txBody>
          <a:bodyPr/>
          <a:lstStyle/>
          <a:p>
            <a:r>
              <a:rPr lang="en-CA" dirty="0"/>
              <a:t>Top Shareholders</a:t>
            </a:r>
          </a:p>
        </p:txBody>
      </p:sp>
      <p:pic>
        <p:nvPicPr>
          <p:cNvPr id="4" name="Picture 3">
            <a:extLst>
              <a:ext uri="{FF2B5EF4-FFF2-40B4-BE49-F238E27FC236}">
                <a16:creationId xmlns:a16="http://schemas.microsoft.com/office/drawing/2014/main" id="{D383472E-A40E-4B88-BDB7-A8D6C2FD555F}"/>
              </a:ext>
            </a:extLst>
          </p:cNvPr>
          <p:cNvPicPr>
            <a:picLocks noChangeAspect="1"/>
          </p:cNvPicPr>
          <p:nvPr/>
        </p:nvPicPr>
        <p:blipFill>
          <a:blip r:embed="rId2"/>
          <a:stretch>
            <a:fillRect/>
          </a:stretch>
        </p:blipFill>
        <p:spPr>
          <a:xfrm>
            <a:off x="716416" y="1007864"/>
            <a:ext cx="7353980" cy="4121945"/>
          </a:xfrm>
          <a:prstGeom prst="rect">
            <a:avLst/>
          </a:prstGeom>
        </p:spPr>
      </p:pic>
    </p:spTree>
    <p:extLst>
      <p:ext uri="{BB962C8B-B14F-4D97-AF65-F5344CB8AC3E}">
        <p14:creationId xmlns:p14="http://schemas.microsoft.com/office/powerpoint/2010/main" val="6595289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B176-4350-47C8-B265-556037928852}"/>
              </a:ext>
            </a:extLst>
          </p:cNvPr>
          <p:cNvSpPr>
            <a:spLocks noGrp="1"/>
          </p:cNvSpPr>
          <p:nvPr>
            <p:ph type="title"/>
          </p:nvPr>
        </p:nvSpPr>
        <p:spPr>
          <a:xfrm>
            <a:off x="0" y="1"/>
            <a:ext cx="7886700" cy="994172"/>
          </a:xfrm>
        </p:spPr>
        <p:txBody>
          <a:bodyPr/>
          <a:lstStyle/>
          <a:p>
            <a:r>
              <a:rPr lang="en-CA" dirty="0"/>
              <a:t>Share Repurchases</a:t>
            </a:r>
          </a:p>
        </p:txBody>
      </p:sp>
      <p:pic>
        <p:nvPicPr>
          <p:cNvPr id="4" name="Picture 3">
            <a:extLst>
              <a:ext uri="{FF2B5EF4-FFF2-40B4-BE49-F238E27FC236}">
                <a16:creationId xmlns:a16="http://schemas.microsoft.com/office/drawing/2014/main" id="{FE9CB593-7BE6-422F-B50C-AE3CA2946289}"/>
              </a:ext>
            </a:extLst>
          </p:cNvPr>
          <p:cNvPicPr>
            <a:picLocks noChangeAspect="1"/>
          </p:cNvPicPr>
          <p:nvPr/>
        </p:nvPicPr>
        <p:blipFill>
          <a:blip r:embed="rId2"/>
          <a:stretch>
            <a:fillRect/>
          </a:stretch>
        </p:blipFill>
        <p:spPr>
          <a:xfrm>
            <a:off x="0" y="1089933"/>
            <a:ext cx="9144000" cy="2106386"/>
          </a:xfrm>
          <a:prstGeom prst="rect">
            <a:avLst/>
          </a:prstGeom>
        </p:spPr>
      </p:pic>
      <p:pic>
        <p:nvPicPr>
          <p:cNvPr id="5" name="Picture 4">
            <a:extLst>
              <a:ext uri="{FF2B5EF4-FFF2-40B4-BE49-F238E27FC236}">
                <a16:creationId xmlns:a16="http://schemas.microsoft.com/office/drawing/2014/main" id="{24271A11-3396-4B6B-B54A-A216C12EDEF1}"/>
              </a:ext>
            </a:extLst>
          </p:cNvPr>
          <p:cNvPicPr>
            <a:picLocks noChangeAspect="1"/>
          </p:cNvPicPr>
          <p:nvPr/>
        </p:nvPicPr>
        <p:blipFill>
          <a:blip r:embed="rId3"/>
          <a:stretch>
            <a:fillRect/>
          </a:stretch>
        </p:blipFill>
        <p:spPr>
          <a:xfrm>
            <a:off x="0" y="3196319"/>
            <a:ext cx="9307286" cy="1947181"/>
          </a:xfrm>
          <a:prstGeom prst="rect">
            <a:avLst/>
          </a:prstGeom>
        </p:spPr>
      </p:pic>
    </p:spTree>
    <p:extLst>
      <p:ext uri="{BB962C8B-B14F-4D97-AF65-F5344CB8AC3E}">
        <p14:creationId xmlns:p14="http://schemas.microsoft.com/office/powerpoint/2010/main" val="27334897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AC275-A251-4E7A-8164-600DBF69A8C7}"/>
              </a:ext>
            </a:extLst>
          </p:cNvPr>
          <p:cNvSpPr>
            <a:spLocks noGrp="1"/>
          </p:cNvSpPr>
          <p:nvPr>
            <p:ph type="title"/>
          </p:nvPr>
        </p:nvSpPr>
        <p:spPr>
          <a:xfrm>
            <a:off x="0" y="7144"/>
            <a:ext cx="7886700" cy="994172"/>
          </a:xfrm>
        </p:spPr>
        <p:txBody>
          <a:bodyPr/>
          <a:lstStyle/>
          <a:p>
            <a:r>
              <a:rPr lang="en-CA" dirty="0"/>
              <a:t>Dividend Distribution</a:t>
            </a:r>
          </a:p>
        </p:txBody>
      </p:sp>
      <p:pic>
        <p:nvPicPr>
          <p:cNvPr id="4" name="Content Placeholder 3">
            <a:extLst>
              <a:ext uri="{FF2B5EF4-FFF2-40B4-BE49-F238E27FC236}">
                <a16:creationId xmlns:a16="http://schemas.microsoft.com/office/drawing/2014/main" id="{FECEF89E-E581-4ECB-9CA4-2CCF42AAA278}"/>
              </a:ext>
            </a:extLst>
          </p:cNvPr>
          <p:cNvPicPr>
            <a:picLocks noGrp="1" noChangeAspect="1"/>
          </p:cNvPicPr>
          <p:nvPr>
            <p:ph idx="1"/>
          </p:nvPr>
        </p:nvPicPr>
        <p:blipFill>
          <a:blip r:embed="rId2"/>
          <a:stretch>
            <a:fillRect/>
          </a:stretch>
        </p:blipFill>
        <p:spPr>
          <a:xfrm>
            <a:off x="0" y="668514"/>
            <a:ext cx="9144000" cy="2624755"/>
          </a:xfrm>
          <a:prstGeom prst="rect">
            <a:avLst/>
          </a:prstGeom>
        </p:spPr>
      </p:pic>
      <p:pic>
        <p:nvPicPr>
          <p:cNvPr id="5" name="Picture 4">
            <a:extLst>
              <a:ext uri="{FF2B5EF4-FFF2-40B4-BE49-F238E27FC236}">
                <a16:creationId xmlns:a16="http://schemas.microsoft.com/office/drawing/2014/main" id="{7982ADCD-5D52-4EC8-9CD3-AEDBDBB0EF5C}"/>
              </a:ext>
            </a:extLst>
          </p:cNvPr>
          <p:cNvPicPr>
            <a:picLocks noChangeAspect="1"/>
          </p:cNvPicPr>
          <p:nvPr/>
        </p:nvPicPr>
        <p:blipFill>
          <a:blip r:embed="rId3"/>
          <a:stretch>
            <a:fillRect/>
          </a:stretch>
        </p:blipFill>
        <p:spPr>
          <a:xfrm>
            <a:off x="7442922" y="2023753"/>
            <a:ext cx="672378" cy="297206"/>
          </a:xfrm>
          <a:prstGeom prst="rect">
            <a:avLst/>
          </a:prstGeom>
        </p:spPr>
      </p:pic>
      <p:pic>
        <p:nvPicPr>
          <p:cNvPr id="6" name="Picture 5">
            <a:extLst>
              <a:ext uri="{FF2B5EF4-FFF2-40B4-BE49-F238E27FC236}">
                <a16:creationId xmlns:a16="http://schemas.microsoft.com/office/drawing/2014/main" id="{1FFEA449-DC43-4B17-842A-D6A2BC8E36B7}"/>
              </a:ext>
            </a:extLst>
          </p:cNvPr>
          <p:cNvPicPr>
            <a:picLocks noChangeAspect="1"/>
          </p:cNvPicPr>
          <p:nvPr/>
        </p:nvPicPr>
        <p:blipFill>
          <a:blip r:embed="rId4"/>
          <a:stretch>
            <a:fillRect/>
          </a:stretch>
        </p:blipFill>
        <p:spPr>
          <a:xfrm>
            <a:off x="0" y="3271838"/>
            <a:ext cx="9093994" cy="1864519"/>
          </a:xfrm>
          <a:prstGeom prst="rect">
            <a:avLst/>
          </a:prstGeom>
        </p:spPr>
      </p:pic>
      <p:cxnSp>
        <p:nvCxnSpPr>
          <p:cNvPr id="8" name="Straight Arrow Connector 7">
            <a:extLst>
              <a:ext uri="{FF2B5EF4-FFF2-40B4-BE49-F238E27FC236}">
                <a16:creationId xmlns:a16="http://schemas.microsoft.com/office/drawing/2014/main" id="{95BDE98E-1AAE-4806-9C81-53489233A285}"/>
              </a:ext>
            </a:extLst>
          </p:cNvPr>
          <p:cNvCxnSpPr/>
          <p:nvPr/>
        </p:nvCxnSpPr>
        <p:spPr>
          <a:xfrm flipV="1">
            <a:off x="5829294" y="3793331"/>
            <a:ext cx="0" cy="3893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462EF7-362C-4FE6-9C74-BAE2B9A1F1C5}"/>
              </a:ext>
            </a:extLst>
          </p:cNvPr>
          <p:cNvSpPr txBox="1"/>
          <p:nvPr/>
        </p:nvSpPr>
        <p:spPr>
          <a:xfrm>
            <a:off x="5829294" y="3849499"/>
            <a:ext cx="828670" cy="300082"/>
          </a:xfrm>
          <a:prstGeom prst="rect">
            <a:avLst/>
          </a:prstGeom>
          <a:noFill/>
        </p:spPr>
        <p:txBody>
          <a:bodyPr wrap="square" rtlCol="0">
            <a:spAutoFit/>
          </a:bodyPr>
          <a:lstStyle/>
          <a:p>
            <a:pPr defTabSz="685800">
              <a:buClrTx/>
            </a:pPr>
            <a:r>
              <a:rPr lang="en-CA" sz="1350" kern="1200" dirty="0">
                <a:solidFill>
                  <a:prstClr val="black"/>
                </a:solidFill>
                <a:latin typeface="Calibri" panose="020F0502020204030204"/>
                <a:ea typeface="+mn-ea"/>
                <a:cs typeface="+mn-cs"/>
              </a:rPr>
              <a:t>20 Cents</a:t>
            </a:r>
          </a:p>
        </p:txBody>
      </p:sp>
    </p:spTree>
    <p:extLst>
      <p:ext uri="{BB962C8B-B14F-4D97-AF65-F5344CB8AC3E}">
        <p14:creationId xmlns:p14="http://schemas.microsoft.com/office/powerpoint/2010/main" val="33914881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D837-F03D-47E7-9082-20BC04AF22F3}"/>
              </a:ext>
            </a:extLst>
          </p:cNvPr>
          <p:cNvSpPr>
            <a:spLocks noGrp="1"/>
          </p:cNvSpPr>
          <p:nvPr>
            <p:ph type="title"/>
          </p:nvPr>
        </p:nvSpPr>
        <p:spPr/>
        <p:txBody>
          <a:bodyPr/>
          <a:lstStyle/>
          <a:p>
            <a:r>
              <a:rPr lang="en-CA" dirty="0"/>
              <a:t>Company Overview and Management</a:t>
            </a:r>
          </a:p>
        </p:txBody>
      </p:sp>
      <p:sp>
        <p:nvSpPr>
          <p:cNvPr id="3" name="Content Placeholder 2">
            <a:extLst>
              <a:ext uri="{FF2B5EF4-FFF2-40B4-BE49-F238E27FC236}">
                <a16:creationId xmlns:a16="http://schemas.microsoft.com/office/drawing/2014/main" id="{A52161E4-B535-43C8-9F90-CAFD1CA30388}"/>
              </a:ext>
            </a:extLst>
          </p:cNvPr>
          <p:cNvSpPr>
            <a:spLocks noGrp="1"/>
          </p:cNvSpPr>
          <p:nvPr>
            <p:ph idx="1"/>
          </p:nvPr>
        </p:nvSpPr>
        <p:spPr/>
        <p:txBody>
          <a:bodyPr/>
          <a:lstStyle/>
          <a:p>
            <a:r>
              <a:rPr lang="en-CA" dirty="0"/>
              <a:t>Mission Statement</a:t>
            </a:r>
          </a:p>
          <a:p>
            <a:pPr lvl="1"/>
            <a:r>
              <a:rPr lang="en-CA" dirty="0"/>
              <a:t>“To empower every person and every organization on the planet to achieve more”</a:t>
            </a:r>
          </a:p>
          <a:p>
            <a:pPr lvl="1"/>
            <a:endParaRPr lang="en-CA" dirty="0"/>
          </a:p>
          <a:p>
            <a:r>
              <a:rPr lang="en-CA" dirty="0"/>
              <a:t>Core Values</a:t>
            </a:r>
          </a:p>
          <a:p>
            <a:pPr lvl="1"/>
            <a:r>
              <a:rPr lang="en-CA" dirty="0"/>
              <a:t>Innovation</a:t>
            </a:r>
          </a:p>
          <a:p>
            <a:pPr lvl="1"/>
            <a:r>
              <a:rPr lang="en-CA" dirty="0"/>
              <a:t>Diversity and Inclusion</a:t>
            </a:r>
          </a:p>
          <a:p>
            <a:pPr lvl="1"/>
            <a:r>
              <a:rPr lang="en-CA" dirty="0"/>
              <a:t>Corporate Social Responsibility</a:t>
            </a:r>
          </a:p>
          <a:p>
            <a:pPr lvl="1"/>
            <a:r>
              <a:rPr lang="en-CA" dirty="0"/>
              <a:t>Artificial Intelligence </a:t>
            </a:r>
          </a:p>
          <a:p>
            <a:pPr lvl="1"/>
            <a:r>
              <a:rPr lang="en-CA" dirty="0"/>
              <a:t>Trustworthy Computing</a:t>
            </a:r>
          </a:p>
        </p:txBody>
      </p:sp>
    </p:spTree>
    <p:extLst>
      <p:ext uri="{BB962C8B-B14F-4D97-AF65-F5344CB8AC3E}">
        <p14:creationId xmlns:p14="http://schemas.microsoft.com/office/powerpoint/2010/main" val="312531517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85A10-5E96-4FAA-AB7E-8BBFD6D3B340}"/>
              </a:ext>
            </a:extLst>
          </p:cNvPr>
          <p:cNvSpPr>
            <a:spLocks noGrp="1"/>
          </p:cNvSpPr>
          <p:nvPr>
            <p:ph type="title"/>
          </p:nvPr>
        </p:nvSpPr>
        <p:spPr>
          <a:xfrm>
            <a:off x="0" y="-37067"/>
            <a:ext cx="7886700" cy="994172"/>
          </a:xfrm>
        </p:spPr>
        <p:txBody>
          <a:bodyPr/>
          <a:lstStyle/>
          <a:p>
            <a:r>
              <a:rPr lang="en-CA" dirty="0"/>
              <a:t>Company Timeline</a:t>
            </a:r>
          </a:p>
        </p:txBody>
      </p:sp>
      <p:sp>
        <p:nvSpPr>
          <p:cNvPr id="7" name="TextBox 6">
            <a:extLst>
              <a:ext uri="{FF2B5EF4-FFF2-40B4-BE49-F238E27FC236}">
                <a16:creationId xmlns:a16="http://schemas.microsoft.com/office/drawing/2014/main" id="{F2C38D58-74B0-49F4-830B-5427364C5E4C}"/>
              </a:ext>
            </a:extLst>
          </p:cNvPr>
          <p:cNvSpPr txBox="1"/>
          <p:nvPr/>
        </p:nvSpPr>
        <p:spPr>
          <a:xfrm>
            <a:off x="0" y="874007"/>
            <a:ext cx="1922690" cy="830997"/>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1975</a:t>
            </a:r>
          </a:p>
          <a:p>
            <a:pPr defTabSz="685800">
              <a:buClrTx/>
            </a:pPr>
            <a:r>
              <a:rPr lang="en-CA" sz="1350" kern="1200" dirty="0">
                <a:solidFill>
                  <a:prstClr val="black"/>
                </a:solidFill>
                <a:latin typeface="Calibri" panose="020F0502020204030204"/>
                <a:ea typeface="+mn-ea"/>
                <a:cs typeface="+mn-cs"/>
              </a:rPr>
              <a:t>Bill Gates and Paul Allen found Microsoft</a:t>
            </a:r>
          </a:p>
        </p:txBody>
      </p:sp>
      <p:sp>
        <p:nvSpPr>
          <p:cNvPr id="8" name="Arrow: Right 7">
            <a:extLst>
              <a:ext uri="{FF2B5EF4-FFF2-40B4-BE49-F238E27FC236}">
                <a16:creationId xmlns:a16="http://schemas.microsoft.com/office/drawing/2014/main" id="{71954268-13DF-41EC-BEFF-FEA3A7E970F8}"/>
              </a:ext>
            </a:extLst>
          </p:cNvPr>
          <p:cNvSpPr/>
          <p:nvPr/>
        </p:nvSpPr>
        <p:spPr>
          <a:xfrm rot="5400000">
            <a:off x="241609" y="1887757"/>
            <a:ext cx="774080" cy="3852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CA"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20C14C4B-1FA0-4229-9699-3A34DAABCEF5}"/>
              </a:ext>
            </a:extLst>
          </p:cNvPr>
          <p:cNvSpPr txBox="1"/>
          <p:nvPr/>
        </p:nvSpPr>
        <p:spPr>
          <a:xfrm>
            <a:off x="0" y="4354190"/>
            <a:ext cx="1922690" cy="830997"/>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1985</a:t>
            </a:r>
          </a:p>
          <a:p>
            <a:pPr defTabSz="685800">
              <a:buClrTx/>
            </a:pPr>
            <a:r>
              <a:rPr lang="en-CA" sz="1350" kern="1200" dirty="0">
                <a:solidFill>
                  <a:prstClr val="black"/>
                </a:solidFill>
                <a:latin typeface="Calibri" panose="020F0502020204030204"/>
                <a:ea typeface="+mn-ea"/>
                <a:cs typeface="+mn-cs"/>
              </a:rPr>
              <a:t>Microsoft Windows is released </a:t>
            </a:r>
          </a:p>
        </p:txBody>
      </p:sp>
      <p:sp>
        <p:nvSpPr>
          <p:cNvPr id="11" name="TextBox 10">
            <a:extLst>
              <a:ext uri="{FF2B5EF4-FFF2-40B4-BE49-F238E27FC236}">
                <a16:creationId xmlns:a16="http://schemas.microsoft.com/office/drawing/2014/main" id="{390EF6CC-454D-4BF3-88CC-645D5BC06205}"/>
              </a:ext>
            </a:extLst>
          </p:cNvPr>
          <p:cNvSpPr txBox="1"/>
          <p:nvPr/>
        </p:nvSpPr>
        <p:spPr>
          <a:xfrm>
            <a:off x="2343151" y="4296528"/>
            <a:ext cx="1922690" cy="830997"/>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1986</a:t>
            </a:r>
          </a:p>
          <a:p>
            <a:pPr defTabSz="685800">
              <a:buClrTx/>
            </a:pPr>
            <a:r>
              <a:rPr lang="en-CA" sz="1350" kern="1200" dirty="0">
                <a:solidFill>
                  <a:prstClr val="black"/>
                </a:solidFill>
                <a:latin typeface="Calibri" panose="020F0502020204030204"/>
                <a:ea typeface="+mn-ea"/>
                <a:cs typeface="+mn-cs"/>
              </a:rPr>
              <a:t>Microsoft Stock goes public at $21 per share</a:t>
            </a:r>
          </a:p>
        </p:txBody>
      </p:sp>
      <p:pic>
        <p:nvPicPr>
          <p:cNvPr id="12" name="Picture 11">
            <a:extLst>
              <a:ext uri="{FF2B5EF4-FFF2-40B4-BE49-F238E27FC236}">
                <a16:creationId xmlns:a16="http://schemas.microsoft.com/office/drawing/2014/main" id="{AE3171B4-5668-4A2A-BF53-91F06F92F431}"/>
              </a:ext>
            </a:extLst>
          </p:cNvPr>
          <p:cNvPicPr>
            <a:picLocks noChangeAspect="1"/>
          </p:cNvPicPr>
          <p:nvPr/>
        </p:nvPicPr>
        <p:blipFill>
          <a:blip r:embed="rId2"/>
          <a:stretch>
            <a:fillRect/>
          </a:stretch>
        </p:blipFill>
        <p:spPr>
          <a:xfrm>
            <a:off x="436023" y="3492643"/>
            <a:ext cx="411516" cy="803885"/>
          </a:xfrm>
          <a:prstGeom prst="rect">
            <a:avLst/>
          </a:prstGeom>
        </p:spPr>
      </p:pic>
      <p:pic>
        <p:nvPicPr>
          <p:cNvPr id="13" name="Picture 12">
            <a:extLst>
              <a:ext uri="{FF2B5EF4-FFF2-40B4-BE49-F238E27FC236}">
                <a16:creationId xmlns:a16="http://schemas.microsoft.com/office/drawing/2014/main" id="{24F68FB2-E0C8-4AAD-A589-AA226F6E2DB2}"/>
              </a:ext>
            </a:extLst>
          </p:cNvPr>
          <p:cNvPicPr>
            <a:picLocks noChangeAspect="1"/>
          </p:cNvPicPr>
          <p:nvPr/>
        </p:nvPicPr>
        <p:blipFill>
          <a:blip r:embed="rId3"/>
          <a:stretch>
            <a:fillRect/>
          </a:stretch>
        </p:blipFill>
        <p:spPr>
          <a:xfrm rot="16200000">
            <a:off x="1842473" y="4442633"/>
            <a:ext cx="411516" cy="589839"/>
          </a:xfrm>
          <a:prstGeom prst="rect">
            <a:avLst/>
          </a:prstGeom>
        </p:spPr>
      </p:pic>
      <p:sp>
        <p:nvSpPr>
          <p:cNvPr id="15" name="TextBox 14">
            <a:extLst>
              <a:ext uri="{FF2B5EF4-FFF2-40B4-BE49-F238E27FC236}">
                <a16:creationId xmlns:a16="http://schemas.microsoft.com/office/drawing/2014/main" id="{5112698D-6737-4D2A-92C4-9B2EFECC81A7}"/>
              </a:ext>
            </a:extLst>
          </p:cNvPr>
          <p:cNvSpPr txBox="1"/>
          <p:nvPr/>
        </p:nvSpPr>
        <p:spPr>
          <a:xfrm>
            <a:off x="2343151" y="2585508"/>
            <a:ext cx="1922690" cy="1246495"/>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1989</a:t>
            </a:r>
          </a:p>
          <a:p>
            <a:pPr defTabSz="685800">
              <a:buClrTx/>
            </a:pPr>
            <a:r>
              <a:rPr lang="en-CA" sz="1350" kern="1200" dirty="0">
                <a:solidFill>
                  <a:prstClr val="black"/>
                </a:solidFill>
                <a:latin typeface="Calibri" panose="020F0502020204030204"/>
                <a:ea typeface="+mn-ea"/>
                <a:cs typeface="+mn-cs"/>
              </a:rPr>
              <a:t>Microsoft Stock introduces first version of Microsoft office applications</a:t>
            </a:r>
          </a:p>
        </p:txBody>
      </p:sp>
      <p:pic>
        <p:nvPicPr>
          <p:cNvPr id="16" name="Picture 15">
            <a:extLst>
              <a:ext uri="{FF2B5EF4-FFF2-40B4-BE49-F238E27FC236}">
                <a16:creationId xmlns:a16="http://schemas.microsoft.com/office/drawing/2014/main" id="{CFB044B7-B31B-4486-8B63-F93E8D8F5AC1}"/>
              </a:ext>
            </a:extLst>
          </p:cNvPr>
          <p:cNvPicPr>
            <a:picLocks noChangeAspect="1"/>
          </p:cNvPicPr>
          <p:nvPr/>
        </p:nvPicPr>
        <p:blipFill>
          <a:blip r:embed="rId3"/>
          <a:stretch>
            <a:fillRect/>
          </a:stretch>
        </p:blipFill>
        <p:spPr>
          <a:xfrm rot="10800000">
            <a:off x="2782262" y="1848757"/>
            <a:ext cx="411516" cy="709235"/>
          </a:xfrm>
          <a:prstGeom prst="rect">
            <a:avLst/>
          </a:prstGeom>
        </p:spPr>
      </p:pic>
      <p:sp>
        <p:nvSpPr>
          <p:cNvPr id="17" name="TextBox 16">
            <a:extLst>
              <a:ext uri="{FF2B5EF4-FFF2-40B4-BE49-F238E27FC236}">
                <a16:creationId xmlns:a16="http://schemas.microsoft.com/office/drawing/2014/main" id="{368779A9-9BBB-4740-933F-02FFCFFED356}"/>
              </a:ext>
            </a:extLst>
          </p:cNvPr>
          <p:cNvSpPr txBox="1"/>
          <p:nvPr/>
        </p:nvSpPr>
        <p:spPr>
          <a:xfrm>
            <a:off x="2166744" y="846972"/>
            <a:ext cx="1922690" cy="1038746"/>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1995</a:t>
            </a:r>
          </a:p>
          <a:p>
            <a:pPr defTabSz="685800">
              <a:buClrTx/>
            </a:pPr>
            <a:r>
              <a:rPr lang="en-CA" sz="1350" kern="1200" dirty="0">
                <a:solidFill>
                  <a:prstClr val="black"/>
                </a:solidFill>
                <a:latin typeface="Calibri" panose="020F0502020204030204"/>
                <a:ea typeface="+mn-ea"/>
                <a:cs typeface="+mn-cs"/>
              </a:rPr>
              <a:t>Launches windows 95 and Internet Explorer Web Browser</a:t>
            </a:r>
          </a:p>
        </p:txBody>
      </p:sp>
      <p:sp>
        <p:nvSpPr>
          <p:cNvPr id="18" name="TextBox 17">
            <a:extLst>
              <a:ext uri="{FF2B5EF4-FFF2-40B4-BE49-F238E27FC236}">
                <a16:creationId xmlns:a16="http://schemas.microsoft.com/office/drawing/2014/main" id="{3438FBA8-0B5C-4716-80A1-F4EDB033B8FA}"/>
              </a:ext>
            </a:extLst>
          </p:cNvPr>
          <p:cNvSpPr txBox="1"/>
          <p:nvPr/>
        </p:nvSpPr>
        <p:spPr>
          <a:xfrm>
            <a:off x="4473557" y="137928"/>
            <a:ext cx="1922690" cy="1038746"/>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1995</a:t>
            </a:r>
          </a:p>
          <a:p>
            <a:pPr defTabSz="685800">
              <a:buClrTx/>
            </a:pPr>
            <a:r>
              <a:rPr lang="en-CA" sz="1350" kern="1200" dirty="0">
                <a:solidFill>
                  <a:prstClr val="black"/>
                </a:solidFill>
                <a:latin typeface="Calibri" panose="020F0502020204030204"/>
                <a:ea typeface="+mn-ea"/>
                <a:cs typeface="+mn-cs"/>
              </a:rPr>
              <a:t>Launches windows 95 and Internet Explorer Web Browser</a:t>
            </a:r>
          </a:p>
        </p:txBody>
      </p:sp>
      <p:sp>
        <p:nvSpPr>
          <p:cNvPr id="19" name="TextBox 18">
            <a:extLst>
              <a:ext uri="{FF2B5EF4-FFF2-40B4-BE49-F238E27FC236}">
                <a16:creationId xmlns:a16="http://schemas.microsoft.com/office/drawing/2014/main" id="{81D76CDD-CEE0-4526-ACC7-48A2EDE085BC}"/>
              </a:ext>
            </a:extLst>
          </p:cNvPr>
          <p:cNvSpPr txBox="1"/>
          <p:nvPr/>
        </p:nvSpPr>
        <p:spPr>
          <a:xfrm>
            <a:off x="0" y="2488198"/>
            <a:ext cx="1922690" cy="1038746"/>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1981</a:t>
            </a:r>
          </a:p>
          <a:p>
            <a:pPr defTabSz="685800">
              <a:buClrTx/>
            </a:pPr>
            <a:r>
              <a:rPr lang="en-CA" sz="1350" kern="1200" dirty="0">
                <a:solidFill>
                  <a:prstClr val="black"/>
                </a:solidFill>
                <a:latin typeface="Calibri" panose="020F0502020204030204"/>
                <a:ea typeface="+mn-ea"/>
                <a:cs typeface="+mn-cs"/>
              </a:rPr>
              <a:t>IBM introduces PC with Microsoft Operating System (MS-DOS 1.0)</a:t>
            </a:r>
          </a:p>
        </p:txBody>
      </p:sp>
      <p:pic>
        <p:nvPicPr>
          <p:cNvPr id="20" name="Picture 19">
            <a:extLst>
              <a:ext uri="{FF2B5EF4-FFF2-40B4-BE49-F238E27FC236}">
                <a16:creationId xmlns:a16="http://schemas.microsoft.com/office/drawing/2014/main" id="{A661C5C0-C22F-4E6F-9A9A-E3A8AEE39B87}"/>
              </a:ext>
            </a:extLst>
          </p:cNvPr>
          <p:cNvPicPr>
            <a:picLocks noChangeAspect="1"/>
          </p:cNvPicPr>
          <p:nvPr/>
        </p:nvPicPr>
        <p:blipFill>
          <a:blip r:embed="rId3"/>
          <a:stretch>
            <a:fillRect/>
          </a:stretch>
        </p:blipFill>
        <p:spPr>
          <a:xfrm rot="10800000">
            <a:off x="2782262" y="3722915"/>
            <a:ext cx="411516" cy="631275"/>
          </a:xfrm>
          <a:prstGeom prst="rect">
            <a:avLst/>
          </a:prstGeom>
        </p:spPr>
      </p:pic>
      <p:pic>
        <p:nvPicPr>
          <p:cNvPr id="21" name="Picture 20">
            <a:extLst>
              <a:ext uri="{FF2B5EF4-FFF2-40B4-BE49-F238E27FC236}">
                <a16:creationId xmlns:a16="http://schemas.microsoft.com/office/drawing/2014/main" id="{49B0B075-5CB3-40F9-A207-52CE7161953E}"/>
              </a:ext>
            </a:extLst>
          </p:cNvPr>
          <p:cNvPicPr>
            <a:picLocks noChangeAspect="1"/>
          </p:cNvPicPr>
          <p:nvPr/>
        </p:nvPicPr>
        <p:blipFill>
          <a:blip r:embed="rId4"/>
          <a:stretch>
            <a:fillRect/>
          </a:stretch>
        </p:blipFill>
        <p:spPr>
          <a:xfrm rot="2928315">
            <a:off x="3939347" y="849754"/>
            <a:ext cx="411516" cy="774453"/>
          </a:xfrm>
          <a:prstGeom prst="rect">
            <a:avLst/>
          </a:prstGeom>
        </p:spPr>
      </p:pic>
      <p:sp>
        <p:nvSpPr>
          <p:cNvPr id="22" name="TextBox 21">
            <a:extLst>
              <a:ext uri="{FF2B5EF4-FFF2-40B4-BE49-F238E27FC236}">
                <a16:creationId xmlns:a16="http://schemas.microsoft.com/office/drawing/2014/main" id="{498DF139-4DDC-4A04-8505-80236BCCE739}"/>
              </a:ext>
            </a:extLst>
          </p:cNvPr>
          <p:cNvSpPr txBox="1"/>
          <p:nvPr/>
        </p:nvSpPr>
        <p:spPr>
          <a:xfrm>
            <a:off x="4406296" y="2053351"/>
            <a:ext cx="1922690" cy="1246495"/>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2000-2001</a:t>
            </a:r>
          </a:p>
          <a:p>
            <a:pPr defTabSz="685800">
              <a:buClrTx/>
            </a:pPr>
            <a:r>
              <a:rPr lang="en-CA" sz="1350" kern="1200" dirty="0">
                <a:solidFill>
                  <a:prstClr val="black"/>
                </a:solidFill>
                <a:latin typeface="Calibri" panose="020F0502020204030204"/>
                <a:ea typeface="+mn-ea"/>
                <a:cs typeface="+mn-cs"/>
              </a:rPr>
              <a:t>Launches Windows 2000, Office XP, Xbox</a:t>
            </a:r>
          </a:p>
          <a:p>
            <a:pPr defTabSz="685800">
              <a:buClrTx/>
            </a:pPr>
            <a:r>
              <a:rPr lang="en-CA" sz="1350" kern="1200" dirty="0">
                <a:solidFill>
                  <a:prstClr val="black"/>
                </a:solidFill>
                <a:latin typeface="Calibri" panose="020F0502020204030204"/>
                <a:ea typeface="+mn-ea"/>
                <a:cs typeface="+mn-cs"/>
              </a:rPr>
              <a:t>Steve Balmer takes over as President and CEO</a:t>
            </a:r>
          </a:p>
        </p:txBody>
      </p:sp>
      <p:pic>
        <p:nvPicPr>
          <p:cNvPr id="23" name="Picture 22">
            <a:extLst>
              <a:ext uri="{FF2B5EF4-FFF2-40B4-BE49-F238E27FC236}">
                <a16:creationId xmlns:a16="http://schemas.microsoft.com/office/drawing/2014/main" id="{E6C66E13-E241-40F3-8871-0B9694015C8D}"/>
              </a:ext>
            </a:extLst>
          </p:cNvPr>
          <p:cNvPicPr>
            <a:picLocks noChangeAspect="1"/>
          </p:cNvPicPr>
          <p:nvPr/>
        </p:nvPicPr>
        <p:blipFill>
          <a:blip r:embed="rId5"/>
          <a:stretch>
            <a:fillRect/>
          </a:stretch>
        </p:blipFill>
        <p:spPr>
          <a:xfrm rot="5400000">
            <a:off x="4775515" y="1289679"/>
            <a:ext cx="772735" cy="411516"/>
          </a:xfrm>
          <a:prstGeom prst="rect">
            <a:avLst/>
          </a:prstGeom>
        </p:spPr>
      </p:pic>
      <p:pic>
        <p:nvPicPr>
          <p:cNvPr id="24" name="Picture 23">
            <a:extLst>
              <a:ext uri="{FF2B5EF4-FFF2-40B4-BE49-F238E27FC236}">
                <a16:creationId xmlns:a16="http://schemas.microsoft.com/office/drawing/2014/main" id="{933A1BEB-9501-4E65-98D3-A740E3495747}"/>
              </a:ext>
            </a:extLst>
          </p:cNvPr>
          <p:cNvPicPr>
            <a:picLocks noChangeAspect="1"/>
          </p:cNvPicPr>
          <p:nvPr/>
        </p:nvPicPr>
        <p:blipFill>
          <a:blip r:embed="rId5"/>
          <a:stretch>
            <a:fillRect/>
          </a:stretch>
        </p:blipFill>
        <p:spPr>
          <a:xfrm rot="5400000">
            <a:off x="4846639" y="3603162"/>
            <a:ext cx="765011" cy="411516"/>
          </a:xfrm>
          <a:prstGeom prst="rect">
            <a:avLst/>
          </a:prstGeom>
        </p:spPr>
      </p:pic>
      <p:sp>
        <p:nvSpPr>
          <p:cNvPr id="25" name="TextBox 24">
            <a:extLst>
              <a:ext uri="{FF2B5EF4-FFF2-40B4-BE49-F238E27FC236}">
                <a16:creationId xmlns:a16="http://schemas.microsoft.com/office/drawing/2014/main" id="{41652497-B348-4081-8BC2-84E534B4103A}"/>
              </a:ext>
            </a:extLst>
          </p:cNvPr>
          <p:cNvSpPr txBox="1"/>
          <p:nvPr/>
        </p:nvSpPr>
        <p:spPr>
          <a:xfrm>
            <a:off x="4406296" y="4362972"/>
            <a:ext cx="1594454" cy="830997"/>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2003-2005</a:t>
            </a:r>
          </a:p>
          <a:p>
            <a:pPr defTabSz="685800">
              <a:buClrTx/>
            </a:pPr>
            <a:r>
              <a:rPr lang="en-CA" sz="1350" kern="1200" dirty="0">
                <a:solidFill>
                  <a:prstClr val="black"/>
                </a:solidFill>
                <a:latin typeface="Calibri" panose="020F0502020204030204"/>
                <a:ea typeface="+mn-ea"/>
                <a:cs typeface="+mn-cs"/>
              </a:rPr>
              <a:t>Launches Microsoft Office, Xbox 360</a:t>
            </a:r>
          </a:p>
        </p:txBody>
      </p:sp>
      <p:pic>
        <p:nvPicPr>
          <p:cNvPr id="26" name="Picture 25">
            <a:extLst>
              <a:ext uri="{FF2B5EF4-FFF2-40B4-BE49-F238E27FC236}">
                <a16:creationId xmlns:a16="http://schemas.microsoft.com/office/drawing/2014/main" id="{D12F537B-F484-4DF0-B838-870379FB5209}"/>
              </a:ext>
            </a:extLst>
          </p:cNvPr>
          <p:cNvPicPr>
            <a:picLocks noChangeAspect="1"/>
          </p:cNvPicPr>
          <p:nvPr/>
        </p:nvPicPr>
        <p:blipFill>
          <a:blip r:embed="rId5"/>
          <a:stretch>
            <a:fillRect/>
          </a:stretch>
        </p:blipFill>
        <p:spPr>
          <a:xfrm>
            <a:off x="6126541" y="4531793"/>
            <a:ext cx="765011" cy="411516"/>
          </a:xfrm>
          <a:prstGeom prst="rect">
            <a:avLst/>
          </a:prstGeom>
        </p:spPr>
      </p:pic>
      <p:pic>
        <p:nvPicPr>
          <p:cNvPr id="28" name="Picture 27">
            <a:extLst>
              <a:ext uri="{FF2B5EF4-FFF2-40B4-BE49-F238E27FC236}">
                <a16:creationId xmlns:a16="http://schemas.microsoft.com/office/drawing/2014/main" id="{D60DC59D-BACB-43DA-B292-7B44CF9575CA}"/>
              </a:ext>
            </a:extLst>
          </p:cNvPr>
          <p:cNvPicPr>
            <a:picLocks noChangeAspect="1"/>
          </p:cNvPicPr>
          <p:nvPr/>
        </p:nvPicPr>
        <p:blipFill>
          <a:blip r:embed="rId6"/>
          <a:stretch>
            <a:fillRect/>
          </a:stretch>
        </p:blipFill>
        <p:spPr>
          <a:xfrm rot="16200000">
            <a:off x="7504904" y="3452800"/>
            <a:ext cx="763590" cy="411516"/>
          </a:xfrm>
          <a:prstGeom prst="rect">
            <a:avLst/>
          </a:prstGeom>
        </p:spPr>
      </p:pic>
      <p:sp>
        <p:nvSpPr>
          <p:cNvPr id="32" name="TextBox 31">
            <a:extLst>
              <a:ext uri="{FF2B5EF4-FFF2-40B4-BE49-F238E27FC236}">
                <a16:creationId xmlns:a16="http://schemas.microsoft.com/office/drawing/2014/main" id="{18C3121A-F83A-428F-900B-EF00A0998EAD}"/>
              </a:ext>
            </a:extLst>
          </p:cNvPr>
          <p:cNvSpPr txBox="1"/>
          <p:nvPr/>
        </p:nvSpPr>
        <p:spPr>
          <a:xfrm>
            <a:off x="7089472" y="4081999"/>
            <a:ext cx="1594454" cy="1038746"/>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2009</a:t>
            </a:r>
          </a:p>
          <a:p>
            <a:pPr defTabSz="685800">
              <a:buClrTx/>
            </a:pPr>
            <a:r>
              <a:rPr lang="en-CA" sz="1350" kern="1200" dirty="0">
                <a:solidFill>
                  <a:prstClr val="black"/>
                </a:solidFill>
                <a:latin typeface="Calibri" panose="020F0502020204030204"/>
                <a:ea typeface="+mn-ea"/>
                <a:cs typeface="+mn-cs"/>
              </a:rPr>
              <a:t>Launches Windows 7 and the Bing Search Engine</a:t>
            </a:r>
          </a:p>
        </p:txBody>
      </p:sp>
      <p:sp>
        <p:nvSpPr>
          <p:cNvPr id="33" name="TextBox 32">
            <a:extLst>
              <a:ext uri="{FF2B5EF4-FFF2-40B4-BE49-F238E27FC236}">
                <a16:creationId xmlns:a16="http://schemas.microsoft.com/office/drawing/2014/main" id="{EA136D37-F47B-4085-A59C-65C5E17CC88D}"/>
              </a:ext>
            </a:extLst>
          </p:cNvPr>
          <p:cNvSpPr txBox="1"/>
          <p:nvPr/>
        </p:nvSpPr>
        <p:spPr>
          <a:xfrm>
            <a:off x="7113523" y="2236618"/>
            <a:ext cx="1594454" cy="1038746"/>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2010-2011</a:t>
            </a:r>
          </a:p>
          <a:p>
            <a:pPr defTabSz="685800">
              <a:buClrTx/>
            </a:pPr>
            <a:r>
              <a:rPr lang="en-CA" sz="1350" kern="1200" dirty="0">
                <a:solidFill>
                  <a:prstClr val="black"/>
                </a:solidFill>
                <a:latin typeface="Calibri" panose="020F0502020204030204"/>
                <a:ea typeface="+mn-ea"/>
                <a:cs typeface="+mn-cs"/>
              </a:rPr>
              <a:t>Launches Windows Phone, Kinect for 360 and Office 365</a:t>
            </a:r>
          </a:p>
        </p:txBody>
      </p:sp>
      <p:pic>
        <p:nvPicPr>
          <p:cNvPr id="35" name="Picture 34">
            <a:extLst>
              <a:ext uri="{FF2B5EF4-FFF2-40B4-BE49-F238E27FC236}">
                <a16:creationId xmlns:a16="http://schemas.microsoft.com/office/drawing/2014/main" id="{C0B5636B-549F-45F2-9380-3B335E6C9F96}"/>
              </a:ext>
            </a:extLst>
          </p:cNvPr>
          <p:cNvPicPr>
            <a:picLocks noChangeAspect="1"/>
          </p:cNvPicPr>
          <p:nvPr/>
        </p:nvPicPr>
        <p:blipFill>
          <a:blip r:embed="rId7"/>
          <a:stretch>
            <a:fillRect/>
          </a:stretch>
        </p:blipFill>
        <p:spPr>
          <a:xfrm>
            <a:off x="7679816" y="1370946"/>
            <a:ext cx="411516" cy="763590"/>
          </a:xfrm>
          <a:prstGeom prst="rect">
            <a:avLst/>
          </a:prstGeom>
        </p:spPr>
      </p:pic>
      <p:sp>
        <p:nvSpPr>
          <p:cNvPr id="37" name="TextBox 36">
            <a:extLst>
              <a:ext uri="{FF2B5EF4-FFF2-40B4-BE49-F238E27FC236}">
                <a16:creationId xmlns:a16="http://schemas.microsoft.com/office/drawing/2014/main" id="{12E2F0A4-2ECD-4760-B7F5-58C24B8EFAC3}"/>
              </a:ext>
            </a:extLst>
          </p:cNvPr>
          <p:cNvSpPr txBox="1"/>
          <p:nvPr/>
        </p:nvSpPr>
        <p:spPr>
          <a:xfrm>
            <a:off x="7088347" y="165178"/>
            <a:ext cx="1594454" cy="1038746"/>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2012</a:t>
            </a:r>
          </a:p>
          <a:p>
            <a:pPr defTabSz="685800">
              <a:buClrTx/>
            </a:pPr>
            <a:r>
              <a:rPr lang="en-CA" sz="1350" kern="1200" dirty="0">
                <a:solidFill>
                  <a:prstClr val="black"/>
                </a:solidFill>
                <a:latin typeface="Calibri" panose="020F0502020204030204"/>
                <a:ea typeface="+mn-ea"/>
                <a:cs typeface="+mn-cs"/>
              </a:rPr>
              <a:t>Launches Windows 8 and Microsoft Surface Laptop</a:t>
            </a:r>
          </a:p>
        </p:txBody>
      </p:sp>
    </p:spTree>
    <p:extLst>
      <p:ext uri="{BB962C8B-B14F-4D97-AF65-F5344CB8AC3E}">
        <p14:creationId xmlns:p14="http://schemas.microsoft.com/office/powerpoint/2010/main" val="109225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7F73B779-2919-47E7-B356-68432AE7C087}"/>
              </a:ext>
            </a:extLst>
          </p:cNvPr>
          <p:cNvSpPr>
            <a:spLocks noGrp="1"/>
          </p:cNvSpPr>
          <p:nvPr>
            <p:ph type="title"/>
          </p:nvPr>
        </p:nvSpPr>
        <p:spPr>
          <a:xfrm>
            <a:off x="6820122" y="464011"/>
            <a:ext cx="1960404" cy="3595925"/>
          </a:xfrm>
        </p:spPr>
        <p:txBody>
          <a:bodyPr vert="horz" lIns="68580" tIns="34290" rIns="68580" bIns="34290" rtlCol="0" anchor="ctr">
            <a:normAutofit/>
          </a:bodyPr>
          <a:lstStyle/>
          <a:p>
            <a:r>
              <a:rPr lang="en-US" sz="2700" b="1">
                <a:solidFill>
                  <a:srgbClr val="FFFFFF"/>
                </a:solidFill>
                <a:effectLst>
                  <a:outerShdw blurRad="38100" dist="38100" dir="2700000" algn="tl">
                    <a:srgbClr val="000000">
                      <a:alpha val="43137"/>
                    </a:srgbClr>
                  </a:outerShdw>
                </a:effectLst>
              </a:rPr>
              <a:t>Forecast unit shipments of wearable devices worldwide </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6" y="363474"/>
            <a:ext cx="6096762" cy="429310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Content Placeholder 4" descr="A screenshot of a social media post&#10;&#10;Description automatically generated">
            <a:extLst>
              <a:ext uri="{FF2B5EF4-FFF2-40B4-BE49-F238E27FC236}">
                <a16:creationId xmlns:a16="http://schemas.microsoft.com/office/drawing/2014/main" id="{8862C8F0-2C9C-4498-9C32-E1B1369FAAE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507" r="4337"/>
          <a:stretch/>
        </p:blipFill>
        <p:spPr>
          <a:xfrm>
            <a:off x="732188" y="706904"/>
            <a:ext cx="5372417" cy="3606249"/>
          </a:xfrm>
          <a:prstGeom prst="rect">
            <a:avLst/>
          </a:prstGeom>
          <a:effectLst/>
        </p:spPr>
      </p:pic>
    </p:spTree>
    <p:extLst>
      <p:ext uri="{BB962C8B-B14F-4D97-AF65-F5344CB8AC3E}">
        <p14:creationId xmlns:p14="http://schemas.microsoft.com/office/powerpoint/2010/main" val="405381311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95DA-FE74-497B-8595-F7D04E245B4F}"/>
              </a:ext>
            </a:extLst>
          </p:cNvPr>
          <p:cNvSpPr>
            <a:spLocks noGrp="1"/>
          </p:cNvSpPr>
          <p:nvPr>
            <p:ph type="title"/>
          </p:nvPr>
        </p:nvSpPr>
        <p:spPr>
          <a:xfrm>
            <a:off x="0" y="1"/>
            <a:ext cx="7886700" cy="994172"/>
          </a:xfrm>
        </p:spPr>
        <p:txBody>
          <a:bodyPr/>
          <a:lstStyle/>
          <a:p>
            <a:r>
              <a:rPr lang="en-CA" dirty="0"/>
              <a:t>Company Timeline</a:t>
            </a:r>
          </a:p>
        </p:txBody>
      </p:sp>
      <p:sp>
        <p:nvSpPr>
          <p:cNvPr id="5" name="TextBox 4">
            <a:extLst>
              <a:ext uri="{FF2B5EF4-FFF2-40B4-BE49-F238E27FC236}">
                <a16:creationId xmlns:a16="http://schemas.microsoft.com/office/drawing/2014/main" id="{B84037FC-33C9-4A68-BCFC-EF1DECCC3F25}"/>
              </a:ext>
            </a:extLst>
          </p:cNvPr>
          <p:cNvSpPr txBox="1"/>
          <p:nvPr/>
        </p:nvSpPr>
        <p:spPr>
          <a:xfrm>
            <a:off x="125792" y="955580"/>
            <a:ext cx="1594454" cy="1246495"/>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2013</a:t>
            </a:r>
          </a:p>
          <a:p>
            <a:pPr defTabSz="685800">
              <a:buClrTx/>
            </a:pPr>
            <a:r>
              <a:rPr lang="en-CA" sz="1350" kern="1200" dirty="0">
                <a:solidFill>
                  <a:prstClr val="black"/>
                </a:solidFill>
                <a:latin typeface="Calibri" panose="020F0502020204030204"/>
                <a:ea typeface="+mn-ea"/>
                <a:cs typeface="+mn-cs"/>
              </a:rPr>
              <a:t>Launches Xbox One and Microsoft Outlook.com (email)</a:t>
            </a:r>
          </a:p>
        </p:txBody>
      </p:sp>
      <p:sp>
        <p:nvSpPr>
          <p:cNvPr id="6" name="TextBox 5">
            <a:extLst>
              <a:ext uri="{FF2B5EF4-FFF2-40B4-BE49-F238E27FC236}">
                <a16:creationId xmlns:a16="http://schemas.microsoft.com/office/drawing/2014/main" id="{0B0DB0D5-84FE-47DF-AFF4-22F4B5EB8C21}"/>
              </a:ext>
            </a:extLst>
          </p:cNvPr>
          <p:cNvSpPr txBox="1"/>
          <p:nvPr/>
        </p:nvSpPr>
        <p:spPr>
          <a:xfrm>
            <a:off x="2541244" y="955581"/>
            <a:ext cx="1594454" cy="830997"/>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2014</a:t>
            </a:r>
          </a:p>
          <a:p>
            <a:pPr defTabSz="685800">
              <a:buClrTx/>
            </a:pPr>
            <a:r>
              <a:rPr lang="en-CA" sz="1350" kern="1200" dirty="0">
                <a:solidFill>
                  <a:prstClr val="black"/>
                </a:solidFill>
                <a:latin typeface="Calibri" panose="020F0502020204030204"/>
                <a:ea typeface="+mn-ea"/>
                <a:cs typeface="+mn-cs"/>
              </a:rPr>
              <a:t>Satya Nadella takes over as CEO</a:t>
            </a:r>
          </a:p>
        </p:txBody>
      </p:sp>
      <p:sp>
        <p:nvSpPr>
          <p:cNvPr id="7" name="TextBox 6">
            <a:extLst>
              <a:ext uri="{FF2B5EF4-FFF2-40B4-BE49-F238E27FC236}">
                <a16:creationId xmlns:a16="http://schemas.microsoft.com/office/drawing/2014/main" id="{2635EFFA-204F-48A5-8B29-3088F5BF2548}"/>
              </a:ext>
            </a:extLst>
          </p:cNvPr>
          <p:cNvSpPr txBox="1"/>
          <p:nvPr/>
        </p:nvSpPr>
        <p:spPr>
          <a:xfrm>
            <a:off x="4938864" y="851705"/>
            <a:ext cx="1594454" cy="1246495"/>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2015</a:t>
            </a:r>
          </a:p>
          <a:p>
            <a:pPr defTabSz="685800">
              <a:buClrTx/>
            </a:pPr>
            <a:r>
              <a:rPr lang="en-CA" sz="1350" kern="1200" dirty="0">
                <a:solidFill>
                  <a:prstClr val="black"/>
                </a:solidFill>
                <a:latin typeface="Calibri" panose="020F0502020204030204"/>
                <a:ea typeface="+mn-ea"/>
                <a:cs typeface="+mn-cs"/>
              </a:rPr>
              <a:t>Launches Windows 10, First Microsoft Store is Opened in New York</a:t>
            </a:r>
          </a:p>
        </p:txBody>
      </p:sp>
      <p:sp>
        <p:nvSpPr>
          <p:cNvPr id="9" name="TextBox 8">
            <a:extLst>
              <a:ext uri="{FF2B5EF4-FFF2-40B4-BE49-F238E27FC236}">
                <a16:creationId xmlns:a16="http://schemas.microsoft.com/office/drawing/2014/main" id="{EBEEA970-5815-4EE1-8517-940B31B179A5}"/>
              </a:ext>
            </a:extLst>
          </p:cNvPr>
          <p:cNvSpPr txBox="1"/>
          <p:nvPr/>
        </p:nvSpPr>
        <p:spPr>
          <a:xfrm>
            <a:off x="7228252" y="802347"/>
            <a:ext cx="1594454" cy="1454244"/>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2016</a:t>
            </a:r>
          </a:p>
          <a:p>
            <a:pPr defTabSz="685800">
              <a:buClrTx/>
            </a:pPr>
            <a:r>
              <a:rPr lang="en-CA" sz="1350" kern="1200" dirty="0">
                <a:solidFill>
                  <a:prstClr val="black"/>
                </a:solidFill>
                <a:latin typeface="Calibri" panose="020F0502020204030204"/>
                <a:ea typeface="+mn-ea"/>
                <a:cs typeface="+mn-cs"/>
              </a:rPr>
              <a:t>Purchases </a:t>
            </a:r>
            <a:r>
              <a:rPr lang="en-CA" sz="1350" kern="1200" dirty="0" err="1">
                <a:solidFill>
                  <a:prstClr val="black"/>
                </a:solidFill>
                <a:latin typeface="Calibri" panose="020F0502020204030204"/>
                <a:ea typeface="+mn-ea"/>
                <a:cs typeface="+mn-cs"/>
              </a:rPr>
              <a:t>Linkedin</a:t>
            </a:r>
            <a:endParaRPr lang="en-CA" sz="1350" kern="1200" dirty="0">
              <a:solidFill>
                <a:prstClr val="black"/>
              </a:solidFill>
              <a:latin typeface="Calibri" panose="020F0502020204030204"/>
              <a:ea typeface="+mn-ea"/>
              <a:cs typeface="+mn-cs"/>
            </a:endParaRPr>
          </a:p>
          <a:p>
            <a:pPr defTabSz="685800">
              <a:buClrTx/>
            </a:pPr>
            <a:r>
              <a:rPr lang="en-CA" sz="1350" kern="1200" dirty="0">
                <a:solidFill>
                  <a:prstClr val="black"/>
                </a:solidFill>
                <a:latin typeface="Calibri" panose="020F0502020204030204"/>
                <a:ea typeface="+mn-ea"/>
                <a:cs typeface="+mn-cs"/>
              </a:rPr>
              <a:t>Announces Surface Studio and Surface Dial and Microsoft Teams</a:t>
            </a:r>
          </a:p>
        </p:txBody>
      </p:sp>
      <p:sp>
        <p:nvSpPr>
          <p:cNvPr id="10" name="TextBox 9">
            <a:extLst>
              <a:ext uri="{FF2B5EF4-FFF2-40B4-BE49-F238E27FC236}">
                <a16:creationId xmlns:a16="http://schemas.microsoft.com/office/drawing/2014/main" id="{E849BF64-0BD1-4768-820A-2BF84D2F350B}"/>
              </a:ext>
            </a:extLst>
          </p:cNvPr>
          <p:cNvSpPr txBox="1"/>
          <p:nvPr/>
        </p:nvSpPr>
        <p:spPr>
          <a:xfrm>
            <a:off x="7205038" y="3407053"/>
            <a:ext cx="1810430" cy="1454244"/>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2018</a:t>
            </a:r>
          </a:p>
          <a:p>
            <a:pPr defTabSz="685800">
              <a:buClrTx/>
            </a:pPr>
            <a:r>
              <a:rPr lang="en-CA" sz="1350" kern="1200" dirty="0">
                <a:solidFill>
                  <a:prstClr val="black"/>
                </a:solidFill>
                <a:latin typeface="Calibri" panose="020F0502020204030204"/>
                <a:ea typeface="+mn-ea"/>
                <a:cs typeface="+mn-cs"/>
              </a:rPr>
              <a:t>Announces Project Mu and opensource implementation of Windows Presentation Foundation</a:t>
            </a:r>
          </a:p>
        </p:txBody>
      </p:sp>
      <p:sp>
        <p:nvSpPr>
          <p:cNvPr id="11" name="TextBox 10">
            <a:extLst>
              <a:ext uri="{FF2B5EF4-FFF2-40B4-BE49-F238E27FC236}">
                <a16:creationId xmlns:a16="http://schemas.microsoft.com/office/drawing/2014/main" id="{E81BC8F6-1696-4F7B-8FCD-80DCFBBEBB42}"/>
              </a:ext>
            </a:extLst>
          </p:cNvPr>
          <p:cNvSpPr txBox="1"/>
          <p:nvPr/>
        </p:nvSpPr>
        <p:spPr>
          <a:xfrm>
            <a:off x="4500934" y="3544743"/>
            <a:ext cx="1810430" cy="1038746"/>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2019</a:t>
            </a:r>
          </a:p>
          <a:p>
            <a:pPr defTabSz="685800">
              <a:buClrTx/>
            </a:pPr>
            <a:r>
              <a:rPr lang="en-CA" sz="1350" kern="1200" dirty="0">
                <a:solidFill>
                  <a:prstClr val="black"/>
                </a:solidFill>
                <a:latin typeface="Calibri" panose="020F0502020204030204"/>
                <a:ea typeface="+mn-ea"/>
                <a:cs typeface="+mn-cs"/>
              </a:rPr>
              <a:t>Microsoft Edge is released with rebranded logo</a:t>
            </a:r>
          </a:p>
        </p:txBody>
      </p:sp>
      <p:sp>
        <p:nvSpPr>
          <p:cNvPr id="12" name="TextBox 11">
            <a:extLst>
              <a:ext uri="{FF2B5EF4-FFF2-40B4-BE49-F238E27FC236}">
                <a16:creationId xmlns:a16="http://schemas.microsoft.com/office/drawing/2014/main" id="{A819E18E-793A-4F86-814B-66A70BE79BBE}"/>
              </a:ext>
            </a:extLst>
          </p:cNvPr>
          <p:cNvSpPr txBox="1"/>
          <p:nvPr/>
        </p:nvSpPr>
        <p:spPr>
          <a:xfrm>
            <a:off x="923019" y="3648618"/>
            <a:ext cx="1810430" cy="830997"/>
          </a:xfrm>
          <a:prstGeom prst="rect">
            <a:avLst/>
          </a:prstGeom>
          <a:noFill/>
        </p:spPr>
        <p:txBody>
          <a:bodyPr wrap="square" rtlCol="0">
            <a:spAutoFit/>
          </a:bodyPr>
          <a:lstStyle/>
          <a:p>
            <a:pPr defTabSz="685800">
              <a:buClrTx/>
            </a:pPr>
            <a:r>
              <a:rPr lang="en-CA" sz="2100" b="1" kern="1200" dirty="0">
                <a:solidFill>
                  <a:prstClr val="black"/>
                </a:solidFill>
                <a:latin typeface="Calibri" panose="020F0502020204030204"/>
                <a:ea typeface="+mn-ea"/>
                <a:cs typeface="+mn-cs"/>
              </a:rPr>
              <a:t>2020</a:t>
            </a:r>
          </a:p>
          <a:p>
            <a:pPr defTabSz="685800">
              <a:buClrTx/>
            </a:pPr>
            <a:r>
              <a:rPr lang="en-CA" sz="1350" kern="1200" dirty="0">
                <a:solidFill>
                  <a:prstClr val="black"/>
                </a:solidFill>
                <a:latin typeface="Calibri" panose="020F0502020204030204"/>
                <a:ea typeface="+mn-ea"/>
                <a:cs typeface="+mn-cs"/>
              </a:rPr>
              <a:t>Microsoft announces beta of Windows 10X</a:t>
            </a:r>
          </a:p>
        </p:txBody>
      </p:sp>
      <p:pic>
        <p:nvPicPr>
          <p:cNvPr id="13" name="Picture 12">
            <a:extLst>
              <a:ext uri="{FF2B5EF4-FFF2-40B4-BE49-F238E27FC236}">
                <a16:creationId xmlns:a16="http://schemas.microsoft.com/office/drawing/2014/main" id="{8A29E57C-E29A-4029-A67E-3C9BD1CD41E0}"/>
              </a:ext>
            </a:extLst>
          </p:cNvPr>
          <p:cNvPicPr>
            <a:picLocks noChangeAspect="1"/>
          </p:cNvPicPr>
          <p:nvPr/>
        </p:nvPicPr>
        <p:blipFill>
          <a:blip r:embed="rId2"/>
          <a:stretch>
            <a:fillRect/>
          </a:stretch>
        </p:blipFill>
        <p:spPr>
          <a:xfrm rot="16200000">
            <a:off x="1836041" y="1067900"/>
            <a:ext cx="416088" cy="791024"/>
          </a:xfrm>
          <a:prstGeom prst="rect">
            <a:avLst/>
          </a:prstGeom>
        </p:spPr>
      </p:pic>
      <p:pic>
        <p:nvPicPr>
          <p:cNvPr id="14" name="Picture 13">
            <a:extLst>
              <a:ext uri="{FF2B5EF4-FFF2-40B4-BE49-F238E27FC236}">
                <a16:creationId xmlns:a16="http://schemas.microsoft.com/office/drawing/2014/main" id="{0DB0F0EB-2D3E-434B-B98B-FA8ADAE9E818}"/>
              </a:ext>
            </a:extLst>
          </p:cNvPr>
          <p:cNvPicPr>
            <a:picLocks noChangeAspect="1"/>
          </p:cNvPicPr>
          <p:nvPr/>
        </p:nvPicPr>
        <p:blipFill>
          <a:blip r:embed="rId2"/>
          <a:stretch>
            <a:fillRect/>
          </a:stretch>
        </p:blipFill>
        <p:spPr>
          <a:xfrm rot="5400000">
            <a:off x="3305899" y="3241807"/>
            <a:ext cx="416088" cy="1793324"/>
          </a:xfrm>
          <a:prstGeom prst="rect">
            <a:avLst/>
          </a:prstGeom>
        </p:spPr>
      </p:pic>
      <p:pic>
        <p:nvPicPr>
          <p:cNvPr id="15" name="Picture 14">
            <a:extLst>
              <a:ext uri="{FF2B5EF4-FFF2-40B4-BE49-F238E27FC236}">
                <a16:creationId xmlns:a16="http://schemas.microsoft.com/office/drawing/2014/main" id="{163C2137-6274-47FB-B25C-E492D77F28C3}"/>
              </a:ext>
            </a:extLst>
          </p:cNvPr>
          <p:cNvPicPr>
            <a:picLocks noChangeAspect="1"/>
          </p:cNvPicPr>
          <p:nvPr/>
        </p:nvPicPr>
        <p:blipFill>
          <a:blip r:embed="rId2"/>
          <a:stretch>
            <a:fillRect/>
          </a:stretch>
        </p:blipFill>
        <p:spPr>
          <a:xfrm rot="16200000">
            <a:off x="4275122" y="1067899"/>
            <a:ext cx="416088" cy="791024"/>
          </a:xfrm>
          <a:prstGeom prst="rect">
            <a:avLst/>
          </a:prstGeom>
        </p:spPr>
      </p:pic>
      <p:pic>
        <p:nvPicPr>
          <p:cNvPr id="16" name="Picture 15">
            <a:extLst>
              <a:ext uri="{FF2B5EF4-FFF2-40B4-BE49-F238E27FC236}">
                <a16:creationId xmlns:a16="http://schemas.microsoft.com/office/drawing/2014/main" id="{CD71674C-C69E-425D-BEF7-FF2F16E2EEBC}"/>
              </a:ext>
            </a:extLst>
          </p:cNvPr>
          <p:cNvPicPr>
            <a:picLocks noChangeAspect="1"/>
          </p:cNvPicPr>
          <p:nvPr/>
        </p:nvPicPr>
        <p:blipFill>
          <a:blip r:embed="rId2"/>
          <a:stretch>
            <a:fillRect/>
          </a:stretch>
        </p:blipFill>
        <p:spPr>
          <a:xfrm>
            <a:off x="7886700" y="2044684"/>
            <a:ext cx="416088" cy="1500059"/>
          </a:xfrm>
          <a:prstGeom prst="rect">
            <a:avLst/>
          </a:prstGeom>
        </p:spPr>
      </p:pic>
      <p:pic>
        <p:nvPicPr>
          <p:cNvPr id="17" name="Picture 16">
            <a:extLst>
              <a:ext uri="{FF2B5EF4-FFF2-40B4-BE49-F238E27FC236}">
                <a16:creationId xmlns:a16="http://schemas.microsoft.com/office/drawing/2014/main" id="{C82FB5DA-D04A-463E-BA5B-BF1BDDFA6AB9}"/>
              </a:ext>
            </a:extLst>
          </p:cNvPr>
          <p:cNvPicPr>
            <a:picLocks noChangeAspect="1"/>
          </p:cNvPicPr>
          <p:nvPr/>
        </p:nvPicPr>
        <p:blipFill>
          <a:blip r:embed="rId2"/>
          <a:stretch>
            <a:fillRect/>
          </a:stretch>
        </p:blipFill>
        <p:spPr>
          <a:xfrm rot="16200000">
            <a:off x="6612556" y="1136181"/>
            <a:ext cx="416088" cy="791024"/>
          </a:xfrm>
          <a:prstGeom prst="rect">
            <a:avLst/>
          </a:prstGeom>
        </p:spPr>
      </p:pic>
      <p:pic>
        <p:nvPicPr>
          <p:cNvPr id="18" name="Picture 17">
            <a:extLst>
              <a:ext uri="{FF2B5EF4-FFF2-40B4-BE49-F238E27FC236}">
                <a16:creationId xmlns:a16="http://schemas.microsoft.com/office/drawing/2014/main" id="{497F08E3-0150-42AC-9503-1D8F1C076D71}"/>
              </a:ext>
            </a:extLst>
          </p:cNvPr>
          <p:cNvPicPr>
            <a:picLocks noChangeAspect="1"/>
          </p:cNvPicPr>
          <p:nvPr/>
        </p:nvPicPr>
        <p:blipFill>
          <a:blip r:embed="rId2"/>
          <a:stretch>
            <a:fillRect/>
          </a:stretch>
        </p:blipFill>
        <p:spPr>
          <a:xfrm rot="5400000">
            <a:off x="6325273" y="3727121"/>
            <a:ext cx="416088" cy="791024"/>
          </a:xfrm>
          <a:prstGeom prst="rect">
            <a:avLst/>
          </a:prstGeom>
        </p:spPr>
      </p:pic>
    </p:spTree>
    <p:extLst>
      <p:ext uri="{BB962C8B-B14F-4D97-AF65-F5344CB8AC3E}">
        <p14:creationId xmlns:p14="http://schemas.microsoft.com/office/powerpoint/2010/main" val="23734742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C8E10-3C9B-4AB8-8558-F1AF91EBDA0A}"/>
              </a:ext>
            </a:extLst>
          </p:cNvPr>
          <p:cNvSpPr>
            <a:spLocks noGrp="1"/>
          </p:cNvSpPr>
          <p:nvPr>
            <p:ph type="title"/>
          </p:nvPr>
        </p:nvSpPr>
        <p:spPr>
          <a:xfrm>
            <a:off x="0" y="-185907"/>
            <a:ext cx="7886700" cy="994172"/>
          </a:xfrm>
        </p:spPr>
        <p:txBody>
          <a:bodyPr/>
          <a:lstStyle/>
          <a:p>
            <a:r>
              <a:rPr lang="en-CA" dirty="0"/>
              <a:t>Notable Acquisitions</a:t>
            </a:r>
          </a:p>
        </p:txBody>
      </p:sp>
      <p:sp>
        <p:nvSpPr>
          <p:cNvPr id="3" name="Content Placeholder 2">
            <a:extLst>
              <a:ext uri="{FF2B5EF4-FFF2-40B4-BE49-F238E27FC236}">
                <a16:creationId xmlns:a16="http://schemas.microsoft.com/office/drawing/2014/main" id="{85FBE2AA-936E-4209-8605-BB71EAF35174}"/>
              </a:ext>
            </a:extLst>
          </p:cNvPr>
          <p:cNvSpPr>
            <a:spLocks noGrp="1"/>
          </p:cNvSpPr>
          <p:nvPr>
            <p:ph idx="1"/>
          </p:nvPr>
        </p:nvSpPr>
        <p:spPr>
          <a:xfrm>
            <a:off x="0" y="510778"/>
            <a:ext cx="9144000" cy="4321544"/>
          </a:xfrm>
        </p:spPr>
        <p:txBody>
          <a:bodyPr>
            <a:noAutofit/>
          </a:bodyPr>
          <a:lstStyle/>
          <a:p>
            <a:pPr>
              <a:lnSpc>
                <a:spcPct val="160000"/>
              </a:lnSpc>
            </a:pPr>
            <a:r>
              <a:rPr lang="en-CA" sz="1500" b="1" dirty="0"/>
              <a:t>1987 </a:t>
            </a:r>
            <a:r>
              <a:rPr lang="en-CA" sz="1500" dirty="0"/>
              <a:t>–</a:t>
            </a:r>
            <a:r>
              <a:rPr lang="en-CA" sz="1500" b="1" dirty="0"/>
              <a:t> Forethought </a:t>
            </a:r>
            <a:r>
              <a:rPr lang="en-CA" sz="1500" dirty="0"/>
              <a:t>(becomes Microsoft Power Point, $14 million)</a:t>
            </a:r>
            <a:endParaRPr lang="en-CA" sz="1500" b="1" dirty="0"/>
          </a:p>
          <a:p>
            <a:pPr>
              <a:lnSpc>
                <a:spcPct val="160000"/>
              </a:lnSpc>
            </a:pPr>
            <a:r>
              <a:rPr lang="en-CA" sz="1500" b="1" dirty="0"/>
              <a:t>1997</a:t>
            </a:r>
            <a:r>
              <a:rPr lang="en-CA" sz="1500" dirty="0"/>
              <a:t> -</a:t>
            </a:r>
            <a:r>
              <a:rPr lang="en-CA" sz="1500" b="1" dirty="0"/>
              <a:t> Hotmail </a:t>
            </a:r>
            <a:r>
              <a:rPr lang="en-CA" sz="1500" dirty="0"/>
              <a:t>($500 Million)</a:t>
            </a:r>
          </a:p>
          <a:p>
            <a:pPr>
              <a:lnSpc>
                <a:spcPct val="160000"/>
              </a:lnSpc>
            </a:pPr>
            <a:r>
              <a:rPr lang="en-CA" sz="1500" b="1" dirty="0"/>
              <a:t>2000</a:t>
            </a:r>
            <a:r>
              <a:rPr lang="en-CA" sz="1500" dirty="0"/>
              <a:t> - </a:t>
            </a:r>
            <a:r>
              <a:rPr lang="en-CA" sz="1500" b="1" dirty="0"/>
              <a:t>Visio Corp</a:t>
            </a:r>
            <a:r>
              <a:rPr lang="en-CA" sz="1500" dirty="0"/>
              <a:t>. ($1.375 Billion)</a:t>
            </a:r>
          </a:p>
          <a:p>
            <a:pPr>
              <a:lnSpc>
                <a:spcPct val="160000"/>
              </a:lnSpc>
            </a:pPr>
            <a:r>
              <a:rPr lang="en-CA" sz="1500" b="1" dirty="0"/>
              <a:t>2011 </a:t>
            </a:r>
            <a:r>
              <a:rPr lang="en-CA" sz="1500" dirty="0"/>
              <a:t>-</a:t>
            </a:r>
            <a:r>
              <a:rPr lang="en-CA" sz="1500" b="1" dirty="0"/>
              <a:t> Skype</a:t>
            </a:r>
            <a:r>
              <a:rPr lang="en-CA" sz="1500" dirty="0"/>
              <a:t> ($8.5 Billion)</a:t>
            </a:r>
          </a:p>
          <a:p>
            <a:pPr>
              <a:lnSpc>
                <a:spcPct val="160000"/>
              </a:lnSpc>
            </a:pPr>
            <a:r>
              <a:rPr lang="en-CA" sz="1500" b="1" dirty="0"/>
              <a:t>2014</a:t>
            </a:r>
            <a:r>
              <a:rPr lang="en-CA" sz="1500" dirty="0"/>
              <a:t> - </a:t>
            </a:r>
            <a:r>
              <a:rPr lang="en-CA" sz="1500" b="1" dirty="0"/>
              <a:t>Nokia</a:t>
            </a:r>
            <a:r>
              <a:rPr lang="en-CA" sz="1500" dirty="0"/>
              <a:t> ($7.2 Billion)</a:t>
            </a:r>
          </a:p>
          <a:p>
            <a:pPr>
              <a:lnSpc>
                <a:spcPct val="160000"/>
              </a:lnSpc>
            </a:pPr>
            <a:r>
              <a:rPr lang="en-CA" sz="1500" b="1" dirty="0"/>
              <a:t>2015</a:t>
            </a:r>
            <a:r>
              <a:rPr lang="en-CA" sz="1500" dirty="0"/>
              <a:t> – </a:t>
            </a:r>
            <a:r>
              <a:rPr lang="en-CA" sz="1500" b="1" dirty="0" err="1"/>
              <a:t>Metanautix</a:t>
            </a:r>
            <a:r>
              <a:rPr lang="en-CA" sz="1500" dirty="0"/>
              <a:t> (Company used to help manage data)</a:t>
            </a:r>
          </a:p>
          <a:p>
            <a:pPr>
              <a:lnSpc>
                <a:spcPct val="160000"/>
              </a:lnSpc>
            </a:pPr>
            <a:r>
              <a:rPr lang="en-CA" sz="1500" b="1" dirty="0"/>
              <a:t>2016</a:t>
            </a:r>
            <a:r>
              <a:rPr lang="en-CA" sz="1500" dirty="0"/>
              <a:t> – </a:t>
            </a:r>
            <a:r>
              <a:rPr lang="en-CA" sz="1500" b="1" dirty="0"/>
              <a:t>LinkedIn</a:t>
            </a:r>
            <a:r>
              <a:rPr lang="en-CA" sz="1500" dirty="0"/>
              <a:t> ($26.2 Billion)</a:t>
            </a:r>
          </a:p>
          <a:p>
            <a:pPr>
              <a:lnSpc>
                <a:spcPct val="160000"/>
              </a:lnSpc>
            </a:pPr>
            <a:r>
              <a:rPr lang="en-CA" sz="1500" b="1" dirty="0"/>
              <a:t>2017</a:t>
            </a:r>
            <a:r>
              <a:rPr lang="en-CA" sz="1500" dirty="0"/>
              <a:t> –</a:t>
            </a:r>
            <a:r>
              <a:rPr lang="en-CA" sz="1500" b="1" dirty="0"/>
              <a:t> </a:t>
            </a:r>
            <a:r>
              <a:rPr lang="en-CA" sz="1500" b="1" dirty="0" err="1"/>
              <a:t>Cloudlyn</a:t>
            </a:r>
            <a:r>
              <a:rPr lang="en-CA" sz="1500" b="1" dirty="0"/>
              <a:t> </a:t>
            </a:r>
            <a:r>
              <a:rPr lang="en-CA" sz="1500" dirty="0"/>
              <a:t>($60 Million, Cloud company in Israel for managing cloud payments and billing)</a:t>
            </a:r>
          </a:p>
          <a:p>
            <a:pPr>
              <a:lnSpc>
                <a:spcPct val="160000"/>
              </a:lnSpc>
            </a:pPr>
            <a:r>
              <a:rPr lang="en-CA" sz="1500" b="1" dirty="0"/>
              <a:t>2018</a:t>
            </a:r>
            <a:r>
              <a:rPr lang="en-CA" sz="1500" dirty="0"/>
              <a:t> – </a:t>
            </a:r>
            <a:r>
              <a:rPr lang="en-CA" sz="1500" b="1" dirty="0"/>
              <a:t>GitHub</a:t>
            </a:r>
            <a:r>
              <a:rPr lang="en-CA" sz="1500" dirty="0"/>
              <a:t> ($7.5 Billion, manages and stores and revisions of projects)</a:t>
            </a:r>
          </a:p>
          <a:p>
            <a:r>
              <a:rPr lang="en-CA" sz="1500" b="1" dirty="0"/>
              <a:t>2020</a:t>
            </a:r>
            <a:r>
              <a:rPr lang="en-CA" sz="1500" dirty="0"/>
              <a:t> – Purchased 6 additional Companies (</a:t>
            </a:r>
            <a:r>
              <a:rPr lang="en-CA" sz="1500" b="1" dirty="0" err="1"/>
              <a:t>Orions</a:t>
            </a:r>
            <a:r>
              <a:rPr lang="en-CA" sz="1500" b="1" dirty="0"/>
              <a:t> Systems, cyber X, ADRM Software, </a:t>
            </a:r>
            <a:r>
              <a:rPr lang="en-CA" sz="1500" b="1" dirty="0" err="1"/>
              <a:t>Softomotive</a:t>
            </a:r>
            <a:r>
              <a:rPr lang="en-CA" sz="1500" b="1" dirty="0"/>
              <a:t>, </a:t>
            </a:r>
            <a:r>
              <a:rPr lang="en-CA" sz="1500" b="1" dirty="0" err="1"/>
              <a:t>Metaswitch</a:t>
            </a:r>
            <a:r>
              <a:rPr lang="en-CA" sz="1500" b="1" dirty="0"/>
              <a:t> Networks, Affirmed networks</a:t>
            </a:r>
            <a:r>
              <a:rPr lang="en-CA" sz="1500" dirty="0"/>
              <a:t>)</a:t>
            </a:r>
          </a:p>
        </p:txBody>
      </p:sp>
    </p:spTree>
    <p:extLst>
      <p:ext uri="{BB962C8B-B14F-4D97-AF65-F5344CB8AC3E}">
        <p14:creationId xmlns:p14="http://schemas.microsoft.com/office/powerpoint/2010/main" val="527196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C7FDE2-A81F-42F9-97D5-6C41E1E81171}"/>
              </a:ext>
            </a:extLst>
          </p:cNvPr>
          <p:cNvPicPr>
            <a:picLocks noGrp="1" noChangeAspect="1"/>
          </p:cNvPicPr>
          <p:nvPr>
            <p:ph idx="1"/>
          </p:nvPr>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38472627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D46F-690B-4028-A440-881CF1D59C3C}"/>
              </a:ext>
            </a:extLst>
          </p:cNvPr>
          <p:cNvSpPr>
            <a:spLocks noGrp="1"/>
          </p:cNvSpPr>
          <p:nvPr>
            <p:ph type="title"/>
          </p:nvPr>
        </p:nvSpPr>
        <p:spPr/>
        <p:txBody>
          <a:bodyPr/>
          <a:lstStyle/>
          <a:p>
            <a:endParaRPr lang="en-CA"/>
          </a:p>
        </p:txBody>
      </p:sp>
      <p:pic>
        <p:nvPicPr>
          <p:cNvPr id="4" name="Content Placeholder 3">
            <a:extLst>
              <a:ext uri="{FF2B5EF4-FFF2-40B4-BE49-F238E27FC236}">
                <a16:creationId xmlns:a16="http://schemas.microsoft.com/office/drawing/2014/main" id="{E410E402-BA01-4F63-AD5A-74EAA7132327}"/>
              </a:ext>
            </a:extLst>
          </p:cNvPr>
          <p:cNvPicPr>
            <a:picLocks noGrp="1" noChangeAspect="1"/>
          </p:cNvPicPr>
          <p:nvPr>
            <p:ph idx="1"/>
          </p:nvPr>
        </p:nvPicPr>
        <p:blipFill>
          <a:blip r:embed="rId2"/>
          <a:stretch>
            <a:fillRect/>
          </a:stretch>
        </p:blipFill>
        <p:spPr>
          <a:xfrm>
            <a:off x="786468" y="1658998"/>
            <a:ext cx="7394539" cy="2374010"/>
          </a:xfrm>
          <a:prstGeom prst="rect">
            <a:avLst/>
          </a:prstGeom>
        </p:spPr>
      </p:pic>
    </p:spTree>
    <p:extLst>
      <p:ext uri="{BB962C8B-B14F-4D97-AF65-F5344CB8AC3E}">
        <p14:creationId xmlns:p14="http://schemas.microsoft.com/office/powerpoint/2010/main" val="24115143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Picture 3">
            <a:extLst>
              <a:ext uri="{FF2B5EF4-FFF2-40B4-BE49-F238E27FC236}">
                <a16:creationId xmlns:a16="http://schemas.microsoft.com/office/drawing/2014/main" id="{0327B9FC-C949-4F54-AFAC-6750F3725452}"/>
              </a:ext>
            </a:extLst>
          </p:cNvPr>
          <p:cNvPicPr>
            <a:picLocks noChangeAspect="1"/>
          </p:cNvPicPr>
          <p:nvPr/>
        </p:nvPicPr>
        <p:blipFill rotWithShape="1">
          <a:blip r:embed="rId2"/>
          <a:srcRect l="9529" t="4931" r="346" b="1"/>
          <a:stretch/>
        </p:blipFill>
        <p:spPr>
          <a:xfrm>
            <a:off x="2642616" y="7"/>
            <a:ext cx="6501384" cy="5143493"/>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20B63E44-D7D3-4E29-9AF4-D4F0C8AA65E1}"/>
              </a:ext>
            </a:extLst>
          </p:cNvPr>
          <p:cNvSpPr>
            <a:spLocks noGrp="1"/>
          </p:cNvSpPr>
          <p:nvPr>
            <p:ph type="title"/>
          </p:nvPr>
        </p:nvSpPr>
        <p:spPr>
          <a:xfrm>
            <a:off x="358486" y="841772"/>
            <a:ext cx="3017520" cy="2403101"/>
          </a:xfrm>
        </p:spPr>
        <p:txBody>
          <a:bodyPr vert="horz" lIns="68580" tIns="34290" rIns="68580" bIns="34290" rtlCol="0" anchor="b">
            <a:normAutofit/>
          </a:bodyPr>
          <a:lstStyle/>
          <a:p>
            <a:r>
              <a:rPr lang="en-US" sz="3600"/>
              <a:t>Microsoft’s Executive Management</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2"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1842716268"/>
      </p:ext>
    </p:extLst>
  </p:cSld>
  <p:clrMapOvr>
    <a:overrideClrMapping bg1="dk1" tx1="lt1" bg2="dk2"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ECE7-18F5-4EAA-940D-2832CA14AD12}"/>
              </a:ext>
            </a:extLst>
          </p:cNvPr>
          <p:cNvSpPr>
            <a:spLocks noGrp="1"/>
          </p:cNvSpPr>
          <p:nvPr>
            <p:ph type="title"/>
          </p:nvPr>
        </p:nvSpPr>
        <p:spPr>
          <a:xfrm>
            <a:off x="221013" y="161623"/>
            <a:ext cx="4493862" cy="994172"/>
          </a:xfrm>
        </p:spPr>
        <p:txBody>
          <a:bodyPr>
            <a:normAutofit/>
          </a:bodyPr>
          <a:lstStyle/>
          <a:p>
            <a:r>
              <a:rPr lang="en-CA" sz="2700" b="1" dirty="0"/>
              <a:t>Satya Nadella </a:t>
            </a:r>
            <a:r>
              <a:rPr lang="en-CA" dirty="0"/>
              <a:t>– </a:t>
            </a:r>
            <a:r>
              <a:rPr lang="en-CA" sz="2400" dirty="0"/>
              <a:t>CEO, 2014 -Present</a:t>
            </a:r>
            <a:endParaRPr lang="en-CA" dirty="0"/>
          </a:p>
        </p:txBody>
      </p:sp>
      <p:sp>
        <p:nvSpPr>
          <p:cNvPr id="8" name="Content Placeholder 7">
            <a:extLst>
              <a:ext uri="{FF2B5EF4-FFF2-40B4-BE49-F238E27FC236}">
                <a16:creationId xmlns:a16="http://schemas.microsoft.com/office/drawing/2014/main" id="{446CEB9B-090B-4827-8359-EC25A060B2D9}"/>
              </a:ext>
            </a:extLst>
          </p:cNvPr>
          <p:cNvSpPr>
            <a:spLocks noGrp="1"/>
          </p:cNvSpPr>
          <p:nvPr>
            <p:ph idx="1"/>
          </p:nvPr>
        </p:nvSpPr>
        <p:spPr>
          <a:xfrm>
            <a:off x="586099" y="1285876"/>
            <a:ext cx="3971309" cy="3696002"/>
          </a:xfrm>
        </p:spPr>
        <p:txBody>
          <a:bodyPr anchor="t">
            <a:normAutofit fontScale="92500"/>
          </a:bodyPr>
          <a:lstStyle/>
          <a:p>
            <a:r>
              <a:rPr lang="en-US" sz="1800" dirty="0"/>
              <a:t>Originally from Hyderabad, India</a:t>
            </a:r>
          </a:p>
          <a:p>
            <a:r>
              <a:rPr lang="en-US" sz="1800" dirty="0"/>
              <a:t>Bachelors degree in electrical engineering and a Masters in Computer Science and Business Administration</a:t>
            </a:r>
          </a:p>
          <a:p>
            <a:r>
              <a:rPr lang="en-US" sz="1800" dirty="0"/>
              <a:t>Started working for Microsoft in 1992</a:t>
            </a:r>
          </a:p>
          <a:p>
            <a:r>
              <a:rPr lang="en-US" sz="1800" dirty="0"/>
              <a:t>Known as a leader and innovator in terms of Microsoft’s biggest products, led R&amp;D for online services and was VP of Microsoft’s Business division</a:t>
            </a:r>
          </a:p>
          <a:p>
            <a:r>
              <a:rPr lang="en-US" sz="1800" dirty="0"/>
              <a:t>Was executive VP of Cloud and Enterprise Group before taking over as CEO in 2014</a:t>
            </a:r>
          </a:p>
          <a:p>
            <a:r>
              <a:rPr lang="en-US" sz="1800" dirty="0"/>
              <a:t>On the Board of Directors for Starbucks</a:t>
            </a:r>
          </a:p>
          <a:p>
            <a:endParaRPr lang="en-US" sz="1275" dirty="0"/>
          </a:p>
        </p:txBody>
      </p:sp>
      <p:sp>
        <p:nvSpPr>
          <p:cNvPr id="18"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506"/>
            <a:ext cx="4206915" cy="438020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id="{324624AE-E6BA-4897-9121-AEB68E4870FC}"/>
              </a:ext>
            </a:extLst>
          </p:cNvPr>
          <p:cNvPicPr>
            <a:picLocks noChangeAspect="1"/>
          </p:cNvPicPr>
          <p:nvPr/>
        </p:nvPicPr>
        <p:blipFill rotWithShape="1">
          <a:blip r:embed="rId2"/>
          <a:srcRect l="18632" r="17134" b="2"/>
          <a:stretch/>
        </p:blipFill>
        <p:spPr>
          <a:xfrm>
            <a:off x="5062606" y="-2"/>
            <a:ext cx="4081394" cy="4241205"/>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455424296"/>
      </p:ext>
    </p:extLst>
  </p:cSld>
  <p:clrMapOvr>
    <a:overrideClrMapping bg1="dk1" tx1="lt1" bg2="dk2" tx2="lt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51F9A685-B308-45E6-904E-2EDA66D3B526}"/>
              </a:ext>
            </a:extLst>
          </p:cNvPr>
          <p:cNvSpPr>
            <a:spLocks noGrp="1"/>
          </p:cNvSpPr>
          <p:nvPr>
            <p:ph type="title"/>
          </p:nvPr>
        </p:nvSpPr>
        <p:spPr>
          <a:xfrm>
            <a:off x="356616" y="455294"/>
            <a:ext cx="4293109" cy="1021842"/>
          </a:xfrm>
        </p:spPr>
        <p:txBody>
          <a:bodyPr>
            <a:normAutofit fontScale="90000"/>
          </a:bodyPr>
          <a:lstStyle/>
          <a:p>
            <a:r>
              <a:rPr lang="en-CA" sz="3000" b="1" dirty="0"/>
              <a:t>Judson </a:t>
            </a:r>
            <a:r>
              <a:rPr lang="en-CA" sz="3000" b="1" dirty="0" err="1"/>
              <a:t>Althoff</a:t>
            </a:r>
            <a:r>
              <a:rPr lang="en-CA" sz="3000" b="1" dirty="0"/>
              <a:t> </a:t>
            </a:r>
            <a:r>
              <a:rPr lang="en-CA" sz="2100" dirty="0"/>
              <a:t>– </a:t>
            </a:r>
            <a:r>
              <a:rPr lang="en-CA" sz="2325" dirty="0"/>
              <a:t>Executive VP, Worldwide Commercial Business (2016-Present)</a:t>
            </a:r>
            <a:endParaRPr lang="en-CA" sz="2100" dirty="0"/>
          </a:p>
        </p:txBody>
      </p:sp>
      <p:cxnSp>
        <p:nvCxnSpPr>
          <p:cNvPr id="16" name="Straight Connector 12">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623315"/>
            <a:ext cx="0" cy="6858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7" name="Content Placeholder 7">
            <a:extLst>
              <a:ext uri="{FF2B5EF4-FFF2-40B4-BE49-F238E27FC236}">
                <a16:creationId xmlns:a16="http://schemas.microsoft.com/office/drawing/2014/main" id="{2BC9486F-FF16-4C3D-BB9B-0A541BDF9F96}"/>
              </a:ext>
            </a:extLst>
          </p:cNvPr>
          <p:cNvSpPr>
            <a:spLocks noGrp="1"/>
          </p:cNvSpPr>
          <p:nvPr>
            <p:ph idx="1"/>
          </p:nvPr>
        </p:nvSpPr>
        <p:spPr>
          <a:xfrm>
            <a:off x="570357" y="1764193"/>
            <a:ext cx="3865626" cy="3350133"/>
          </a:xfrm>
        </p:spPr>
        <p:txBody>
          <a:bodyPr anchor="t">
            <a:normAutofit/>
          </a:bodyPr>
          <a:lstStyle/>
          <a:p>
            <a:r>
              <a:rPr lang="en-US" sz="1800" dirty="0"/>
              <a:t>Began career at companies like Oracle and EMC</a:t>
            </a:r>
          </a:p>
          <a:p>
            <a:r>
              <a:rPr lang="en-US" sz="1800" dirty="0"/>
              <a:t>Earned a mechanical engineering degree from IIT and servers on the computer science Advisory Board</a:t>
            </a:r>
          </a:p>
          <a:p>
            <a:r>
              <a:rPr lang="en-US" sz="1800" dirty="0"/>
              <a:t>Joined in March 2013 as president of Microsoft North America, was able to help company achieve double digit revenue growth and triple digit cloud growth</a:t>
            </a:r>
          </a:p>
        </p:txBody>
      </p:sp>
      <p:pic>
        <p:nvPicPr>
          <p:cNvPr id="4" name="Content Placeholder 3">
            <a:extLst>
              <a:ext uri="{FF2B5EF4-FFF2-40B4-BE49-F238E27FC236}">
                <a16:creationId xmlns:a16="http://schemas.microsoft.com/office/drawing/2014/main" id="{4DFC3136-1DBA-4F61-B1FD-4B7645F91003}"/>
              </a:ext>
            </a:extLst>
          </p:cNvPr>
          <p:cNvPicPr>
            <a:picLocks noChangeAspect="1"/>
          </p:cNvPicPr>
          <p:nvPr/>
        </p:nvPicPr>
        <p:blipFill rotWithShape="1">
          <a:blip r:embed="rId2"/>
          <a:srcRect b="3961"/>
          <a:stretch/>
        </p:blipFill>
        <p:spPr>
          <a:xfrm>
            <a:off x="5022669" y="7"/>
            <a:ext cx="4121332" cy="5143493"/>
          </a:xfrm>
          <a:prstGeom prst="rect">
            <a:avLst/>
          </a:prstGeom>
        </p:spPr>
      </p:pic>
    </p:spTree>
    <p:extLst>
      <p:ext uri="{BB962C8B-B14F-4D97-AF65-F5344CB8AC3E}">
        <p14:creationId xmlns:p14="http://schemas.microsoft.com/office/powerpoint/2010/main" val="1318102298"/>
      </p:ext>
    </p:extLst>
  </p:cSld>
  <p:clrMapOvr>
    <a:overrideClrMapping bg1="dk1" tx1="lt1" bg2="dk2"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7DB68-3A66-4167-B8E3-894BD9886324}"/>
              </a:ext>
            </a:extLst>
          </p:cNvPr>
          <p:cNvPicPr>
            <a:picLocks noChangeAspect="1"/>
          </p:cNvPicPr>
          <p:nvPr/>
        </p:nvPicPr>
        <p:blipFill rotWithShape="1">
          <a:blip r:embed="rId2"/>
          <a:srcRect l="16511" r="15260" b="-1"/>
          <a:stretch/>
        </p:blipFill>
        <p:spPr>
          <a:xfrm>
            <a:off x="3886578" y="7"/>
            <a:ext cx="5257422" cy="5143493"/>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860055" cy="51435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6912" cy="51435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5E2B8376-2F45-4016-89A4-AD3DDD76A7F9}"/>
              </a:ext>
            </a:extLst>
          </p:cNvPr>
          <p:cNvSpPr>
            <a:spLocks noGrp="1"/>
          </p:cNvSpPr>
          <p:nvPr>
            <p:ph type="title"/>
          </p:nvPr>
        </p:nvSpPr>
        <p:spPr>
          <a:xfrm>
            <a:off x="165855" y="0"/>
            <a:ext cx="3968495" cy="1183959"/>
          </a:xfrm>
        </p:spPr>
        <p:txBody>
          <a:bodyPr>
            <a:normAutofit/>
          </a:bodyPr>
          <a:lstStyle/>
          <a:p>
            <a:r>
              <a:rPr lang="en-CA" sz="2700" b="1" dirty="0"/>
              <a:t>Chris Capossela </a:t>
            </a:r>
            <a:r>
              <a:rPr lang="en-CA" sz="2100" dirty="0"/>
              <a:t>- Executive VP of Consumer Business/CMO (2011-Present)</a:t>
            </a:r>
          </a:p>
        </p:txBody>
      </p:sp>
      <p:sp>
        <p:nvSpPr>
          <p:cNvPr id="3" name="Content Placeholder 2">
            <a:extLst>
              <a:ext uri="{FF2B5EF4-FFF2-40B4-BE49-F238E27FC236}">
                <a16:creationId xmlns:a16="http://schemas.microsoft.com/office/drawing/2014/main" id="{558BEE92-98AC-423C-9852-D8CA0A4F2139}"/>
              </a:ext>
            </a:extLst>
          </p:cNvPr>
          <p:cNvSpPr>
            <a:spLocks noGrp="1"/>
          </p:cNvSpPr>
          <p:nvPr>
            <p:ph idx="1"/>
          </p:nvPr>
        </p:nvSpPr>
        <p:spPr>
          <a:xfrm>
            <a:off x="165854" y="1089933"/>
            <a:ext cx="4144889" cy="4053560"/>
          </a:xfrm>
        </p:spPr>
        <p:txBody>
          <a:bodyPr anchor="t">
            <a:normAutofit lnSpcReduction="10000"/>
          </a:bodyPr>
          <a:lstStyle/>
          <a:p>
            <a:r>
              <a:rPr lang="en-CA" sz="1800" dirty="0"/>
              <a:t>Oversees the Consumer Device Sales team, Microsoft Advertising sales and Microsoft Stores</a:t>
            </a:r>
          </a:p>
          <a:p>
            <a:r>
              <a:rPr lang="en-CA" sz="1800" dirty="0"/>
              <a:t>Joined in 1991 as a Marketing Manager, prior to his CMO position he was the leader of the Consumer Channels Group.</a:t>
            </a:r>
          </a:p>
          <a:p>
            <a:r>
              <a:rPr lang="en-CA" sz="1800" dirty="0"/>
              <a:t>Over saw creations such as Windows, Office and Xbox</a:t>
            </a:r>
          </a:p>
          <a:p>
            <a:r>
              <a:rPr lang="en-CA" sz="1800" dirty="0"/>
              <a:t>Bachelors degree in computer science and economics from Harvard</a:t>
            </a:r>
          </a:p>
          <a:p>
            <a:r>
              <a:rPr lang="en-CA" sz="1800" dirty="0"/>
              <a:t>Board Member for </a:t>
            </a:r>
            <a:r>
              <a:rPr lang="en-CA" sz="1800" dirty="0" err="1"/>
              <a:t>Worldreader</a:t>
            </a:r>
            <a:r>
              <a:rPr lang="en-CA" sz="1800" dirty="0"/>
              <a:t> non-profit</a:t>
            </a:r>
          </a:p>
          <a:p>
            <a:r>
              <a:rPr lang="en-CA" sz="1800" dirty="0"/>
              <a:t>Ranked 11</a:t>
            </a:r>
            <a:r>
              <a:rPr lang="en-CA" sz="1800" baseline="30000" dirty="0"/>
              <a:t>th</a:t>
            </a:r>
            <a:r>
              <a:rPr lang="en-CA" sz="1800" dirty="0"/>
              <a:t> on Forbes most influential CMO list in 2018</a:t>
            </a:r>
          </a:p>
        </p:txBody>
      </p:sp>
    </p:spTree>
    <p:extLst>
      <p:ext uri="{BB962C8B-B14F-4D97-AF65-F5344CB8AC3E}">
        <p14:creationId xmlns:p14="http://schemas.microsoft.com/office/powerpoint/2010/main" val="1884977735"/>
      </p:ext>
    </p:extLst>
  </p:cSld>
  <p:clrMapOvr>
    <a:overrideClrMapping bg1="dk1" tx1="lt1" bg2="dk2"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D73A71-5BCB-429F-BD17-304E10A688FD}"/>
              </a:ext>
            </a:extLst>
          </p:cNvPr>
          <p:cNvPicPr>
            <a:picLocks noChangeAspect="1"/>
          </p:cNvPicPr>
          <p:nvPr/>
        </p:nvPicPr>
        <p:blipFill rotWithShape="1">
          <a:blip r:embed="rId2"/>
          <a:srcRect l="17802" r="17802" b="-1"/>
          <a:stretch/>
        </p:blipFill>
        <p:spPr>
          <a:xfrm>
            <a:off x="3886578" y="7"/>
            <a:ext cx="5257422" cy="5143493"/>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860055" cy="51435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6912" cy="51435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65D4ECF9-7391-4504-9B90-7A62693C8CCA}"/>
              </a:ext>
            </a:extLst>
          </p:cNvPr>
          <p:cNvSpPr>
            <a:spLocks noGrp="1"/>
          </p:cNvSpPr>
          <p:nvPr>
            <p:ph type="title"/>
          </p:nvPr>
        </p:nvSpPr>
        <p:spPr>
          <a:xfrm>
            <a:off x="299734" y="238954"/>
            <a:ext cx="3586844" cy="994172"/>
          </a:xfrm>
        </p:spPr>
        <p:txBody>
          <a:bodyPr>
            <a:normAutofit/>
          </a:bodyPr>
          <a:lstStyle/>
          <a:p>
            <a:r>
              <a:rPr lang="en-CA" sz="3075" b="1" dirty="0"/>
              <a:t>Amy Hood </a:t>
            </a:r>
            <a:r>
              <a:rPr lang="en-CA" sz="3075" dirty="0"/>
              <a:t>– </a:t>
            </a:r>
            <a:r>
              <a:rPr lang="en-CA" sz="2100" dirty="0"/>
              <a:t>Executive VP and CFO (2013-Present)</a:t>
            </a:r>
          </a:p>
        </p:txBody>
      </p:sp>
      <p:sp>
        <p:nvSpPr>
          <p:cNvPr id="3" name="Content Placeholder 2">
            <a:extLst>
              <a:ext uri="{FF2B5EF4-FFF2-40B4-BE49-F238E27FC236}">
                <a16:creationId xmlns:a16="http://schemas.microsoft.com/office/drawing/2014/main" id="{154A0CD7-F650-4184-BC9C-4DBBB633D04B}"/>
              </a:ext>
            </a:extLst>
          </p:cNvPr>
          <p:cNvSpPr>
            <a:spLocks noGrp="1"/>
          </p:cNvSpPr>
          <p:nvPr>
            <p:ph idx="1"/>
          </p:nvPr>
        </p:nvSpPr>
        <p:spPr>
          <a:xfrm>
            <a:off x="299735" y="1472071"/>
            <a:ext cx="3890613" cy="3432476"/>
          </a:xfrm>
        </p:spPr>
        <p:txBody>
          <a:bodyPr anchor="t">
            <a:normAutofit fontScale="92500"/>
          </a:bodyPr>
          <a:lstStyle/>
          <a:p>
            <a:r>
              <a:rPr lang="en-CA" dirty="0"/>
              <a:t>Originally CFO of Microsoft’s Business Division (Office 365, SharePoint, ERP, CRM) Helped lead the transition to Office 365 service and vital in acquisitions of Skype and Yammer</a:t>
            </a:r>
          </a:p>
          <a:p>
            <a:r>
              <a:rPr lang="en-CA" dirty="0"/>
              <a:t>Joined in 2002 after leaving Goldman Sachs and various other investment banking roles</a:t>
            </a:r>
          </a:p>
          <a:p>
            <a:r>
              <a:rPr lang="en-CA" dirty="0"/>
              <a:t>Earned a Bachelors in Economics(Duke) and a Masters in Business Administration(Harvard)</a:t>
            </a:r>
          </a:p>
        </p:txBody>
      </p:sp>
    </p:spTree>
    <p:extLst>
      <p:ext uri="{BB962C8B-B14F-4D97-AF65-F5344CB8AC3E}">
        <p14:creationId xmlns:p14="http://schemas.microsoft.com/office/powerpoint/2010/main" val="58426301"/>
      </p:ext>
    </p:extLst>
  </p:cSld>
  <p:clrMapOvr>
    <a:overrideClrMapping bg1="dk1" tx1="lt1" bg2="dk2"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0EBF-D264-45D9-922C-8617BF05E936}"/>
              </a:ext>
            </a:extLst>
          </p:cNvPr>
          <p:cNvSpPr>
            <a:spLocks noGrp="1"/>
          </p:cNvSpPr>
          <p:nvPr>
            <p:ph type="title"/>
          </p:nvPr>
        </p:nvSpPr>
        <p:spPr>
          <a:xfrm>
            <a:off x="453118" y="22987"/>
            <a:ext cx="4118882" cy="1376693"/>
          </a:xfrm>
        </p:spPr>
        <p:txBody>
          <a:bodyPr>
            <a:normAutofit fontScale="90000"/>
          </a:bodyPr>
          <a:lstStyle/>
          <a:p>
            <a:r>
              <a:rPr lang="en-CA" sz="3000" b="1" dirty="0"/>
              <a:t>Jean-Philippe Courtois </a:t>
            </a:r>
            <a:r>
              <a:rPr lang="en-CA" sz="2100" dirty="0"/>
              <a:t>– </a:t>
            </a:r>
            <a:r>
              <a:rPr lang="en-CA" sz="2325" dirty="0"/>
              <a:t>Executive VP and President, Microsoft Global Sales, Marketing and Operations (2016-Present)</a:t>
            </a:r>
            <a:endParaRPr lang="en-CA" sz="2100" dirty="0"/>
          </a:p>
        </p:txBody>
      </p:sp>
      <p:sp>
        <p:nvSpPr>
          <p:cNvPr id="3" name="Content Placeholder 2">
            <a:extLst>
              <a:ext uri="{FF2B5EF4-FFF2-40B4-BE49-F238E27FC236}">
                <a16:creationId xmlns:a16="http://schemas.microsoft.com/office/drawing/2014/main" id="{3DFD524F-32DF-4254-9952-964AA6811FF1}"/>
              </a:ext>
            </a:extLst>
          </p:cNvPr>
          <p:cNvSpPr>
            <a:spLocks noGrp="1"/>
          </p:cNvSpPr>
          <p:nvPr>
            <p:ph idx="1"/>
          </p:nvPr>
        </p:nvSpPr>
        <p:spPr>
          <a:xfrm>
            <a:off x="207815" y="1399679"/>
            <a:ext cx="4609488" cy="3720834"/>
          </a:xfrm>
        </p:spPr>
        <p:txBody>
          <a:bodyPr anchor="t">
            <a:normAutofit/>
          </a:bodyPr>
          <a:lstStyle/>
          <a:p>
            <a:r>
              <a:rPr lang="en-CA" sz="1800" dirty="0"/>
              <a:t>Joined Microsoft in 1984, first position was as a channel sales rep and was promoted to General Manager of Microsoft France in 1994</a:t>
            </a:r>
          </a:p>
          <a:p>
            <a:r>
              <a:rPr lang="en-CA" sz="1800" dirty="0"/>
              <a:t>Has a diploma in advanced business studies from Skema Business School, where he also sits on the board of directors</a:t>
            </a:r>
          </a:p>
          <a:p>
            <a:r>
              <a:rPr lang="en-CA" sz="1800" dirty="0"/>
              <a:t>Served as CEO and President Microsoft EMEA and also was corporate VP of Worldwide Customer Marketing</a:t>
            </a:r>
          </a:p>
          <a:p>
            <a:r>
              <a:rPr lang="en-CA" sz="1800" dirty="0"/>
              <a:t>Prior to his current position he served as president of Microsoft international and led sales and marketing services out side North America. </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506"/>
            <a:ext cx="4206915" cy="438020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FC13CBB3-659B-4CD2-AA7D-676B8D49B1B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3008" r="22759" b="2"/>
          <a:stretch/>
        </p:blipFill>
        <p:spPr>
          <a:xfrm>
            <a:off x="5062606" y="-2"/>
            <a:ext cx="4081394" cy="4241205"/>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36762439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B2868-D2C0-40D9-962A-62F14E5D4A7C}"/>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Challenges</a:t>
            </a:r>
          </a:p>
        </p:txBody>
      </p:sp>
      <p:sp>
        <p:nvSpPr>
          <p:cNvPr id="3" name="Content Placeholder 2">
            <a:extLst>
              <a:ext uri="{FF2B5EF4-FFF2-40B4-BE49-F238E27FC236}">
                <a16:creationId xmlns:a16="http://schemas.microsoft.com/office/drawing/2014/main" id="{149A1508-7B81-4672-A3A4-B330FD201E25}"/>
              </a:ext>
            </a:extLst>
          </p:cNvPr>
          <p:cNvSpPr>
            <a:spLocks noGrp="1"/>
          </p:cNvSpPr>
          <p:nvPr>
            <p:ph idx="1"/>
          </p:nvPr>
        </p:nvSpPr>
        <p:spPr/>
        <p:txBody>
          <a:bodyPr>
            <a:normAutofit fontScale="92500" lnSpcReduction="10000"/>
          </a:bodyPr>
          <a:lstStyle/>
          <a:p>
            <a:r>
              <a:rPr lang="en-US" sz="2700" dirty="0"/>
              <a:t>High capital expenditure </a:t>
            </a:r>
          </a:p>
          <a:p>
            <a:endParaRPr lang="en-US" sz="2700" dirty="0"/>
          </a:p>
          <a:p>
            <a:r>
              <a:rPr lang="en-US" sz="2700" dirty="0"/>
              <a:t>The</a:t>
            </a:r>
            <a:r>
              <a:rPr lang="zh-CN" altLang="en-US" sz="2700" dirty="0"/>
              <a:t> </a:t>
            </a:r>
            <a:r>
              <a:rPr lang="en-US" altLang="zh-CN" sz="2700" dirty="0"/>
              <a:t>rate</a:t>
            </a:r>
            <a:r>
              <a:rPr lang="zh-CN" altLang="en-US" sz="2700" dirty="0"/>
              <a:t> </a:t>
            </a:r>
            <a:r>
              <a:rPr lang="en-US" altLang="zh-CN" sz="2700" dirty="0"/>
              <a:t>of</a:t>
            </a:r>
            <a:r>
              <a:rPr lang="zh-CN" altLang="en-US" sz="2700" dirty="0"/>
              <a:t> </a:t>
            </a:r>
            <a:r>
              <a:rPr lang="en-US" altLang="zh-CN" sz="2700" dirty="0"/>
              <a:t>innovation is rapidly increasing </a:t>
            </a:r>
            <a:endParaRPr lang="en-US" sz="2700" dirty="0"/>
          </a:p>
          <a:p>
            <a:pPr marL="0" indent="0">
              <a:buNone/>
            </a:pPr>
            <a:endParaRPr lang="en-US" sz="2700" dirty="0"/>
          </a:p>
          <a:p>
            <a:r>
              <a:rPr lang="en-US" sz="2700" dirty="0"/>
              <a:t>Shortening product life-cycle</a:t>
            </a:r>
          </a:p>
          <a:p>
            <a:pPr marL="0" indent="0">
              <a:buNone/>
            </a:pPr>
            <a:endParaRPr lang="en-US" sz="2700" dirty="0"/>
          </a:p>
          <a:p>
            <a:r>
              <a:rPr lang="en-US" sz="2700" dirty="0"/>
              <a:t>Managing a global supply chain</a:t>
            </a:r>
          </a:p>
          <a:p>
            <a:pPr marL="0" indent="0">
              <a:buNone/>
            </a:pPr>
            <a:r>
              <a:rPr lang="en-US" sz="2700" dirty="0"/>
              <a:t>--electronic shortage </a:t>
            </a:r>
          </a:p>
          <a:p>
            <a:pPr marL="0" indent="0">
              <a:buNone/>
            </a:pPr>
            <a:endParaRPr lang="en-US" sz="2700" dirty="0"/>
          </a:p>
          <a:p>
            <a:endParaRPr lang="en-US" dirty="0"/>
          </a:p>
          <a:p>
            <a:endParaRPr lang="en-US" dirty="0"/>
          </a:p>
          <a:p>
            <a:endParaRPr lang="en-US" dirty="0"/>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DC42CCAF-4BCC-4364-A1D7-105AB0070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143" y="2664397"/>
            <a:ext cx="2775857" cy="2398427"/>
          </a:xfrm>
          <a:prstGeom prst="rect">
            <a:avLst/>
          </a:prstGeom>
        </p:spPr>
      </p:pic>
    </p:spTree>
    <p:extLst>
      <p:ext uri="{BB962C8B-B14F-4D97-AF65-F5344CB8AC3E}">
        <p14:creationId xmlns:p14="http://schemas.microsoft.com/office/powerpoint/2010/main" val="19235281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F5DE47-3F2B-486A-95BD-7E32973D4B9B}"/>
              </a:ext>
            </a:extLst>
          </p:cNvPr>
          <p:cNvPicPr>
            <a:picLocks noChangeAspect="1"/>
          </p:cNvPicPr>
          <p:nvPr/>
        </p:nvPicPr>
        <p:blipFill rotWithShape="1">
          <a:blip r:embed="rId2"/>
          <a:srcRect r="-1" b="34696"/>
          <a:stretch/>
        </p:blipFill>
        <p:spPr>
          <a:xfrm>
            <a:off x="3886578" y="7"/>
            <a:ext cx="5257422" cy="5143493"/>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0"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860055" cy="51435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useBgFill="1">
        <p:nvSpPr>
          <p:cNvPr id="1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6912" cy="51435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FF86EAA5-7487-4889-8E95-A74A164D4978}"/>
              </a:ext>
            </a:extLst>
          </p:cNvPr>
          <p:cNvSpPr>
            <a:spLocks noGrp="1"/>
          </p:cNvSpPr>
          <p:nvPr>
            <p:ph type="title"/>
          </p:nvPr>
        </p:nvSpPr>
        <p:spPr>
          <a:xfrm>
            <a:off x="263277" y="1"/>
            <a:ext cx="3586844" cy="994172"/>
          </a:xfrm>
        </p:spPr>
        <p:txBody>
          <a:bodyPr>
            <a:normAutofit fontScale="90000"/>
          </a:bodyPr>
          <a:lstStyle/>
          <a:p>
            <a:r>
              <a:rPr lang="en-CA" sz="3000" b="1" dirty="0"/>
              <a:t>Peggy Johnson </a:t>
            </a:r>
            <a:r>
              <a:rPr lang="en-CA" sz="2550" dirty="0"/>
              <a:t>– </a:t>
            </a:r>
            <a:r>
              <a:rPr lang="en-CA" sz="2325" dirty="0"/>
              <a:t>Executive VP, Business Development (2014 – July 2020)</a:t>
            </a:r>
            <a:endParaRPr lang="en-CA" sz="2550" dirty="0"/>
          </a:p>
        </p:txBody>
      </p:sp>
      <p:sp>
        <p:nvSpPr>
          <p:cNvPr id="3" name="Content Placeholder 2">
            <a:extLst>
              <a:ext uri="{FF2B5EF4-FFF2-40B4-BE49-F238E27FC236}">
                <a16:creationId xmlns:a16="http://schemas.microsoft.com/office/drawing/2014/main" id="{8D33BD5C-A8A7-4586-AB48-1A64CA0BE709}"/>
              </a:ext>
            </a:extLst>
          </p:cNvPr>
          <p:cNvSpPr>
            <a:spLocks noGrp="1"/>
          </p:cNvSpPr>
          <p:nvPr>
            <p:ph idx="1"/>
          </p:nvPr>
        </p:nvSpPr>
        <p:spPr>
          <a:xfrm>
            <a:off x="1" y="1206493"/>
            <a:ext cx="4113396" cy="3937007"/>
          </a:xfrm>
        </p:spPr>
        <p:txBody>
          <a:bodyPr anchor="t">
            <a:normAutofit fontScale="85000" lnSpcReduction="10000"/>
          </a:bodyPr>
          <a:lstStyle/>
          <a:p>
            <a:r>
              <a:rPr lang="en-CA" sz="1800" dirty="0"/>
              <a:t>Worked at GE in the Military Electronics Division</a:t>
            </a:r>
          </a:p>
          <a:p>
            <a:r>
              <a:rPr lang="en-CA" sz="1800" dirty="0"/>
              <a:t>Spent 24 years at Qualcomm in areas such as engineering, sales, marketing and business development and the internet services unit before becoming Executive VP and president of global market development</a:t>
            </a:r>
          </a:p>
          <a:p>
            <a:r>
              <a:rPr lang="en-CA" sz="1800" dirty="0"/>
              <a:t>Started at Microsoft in 2014 and has been responsible for the strategy behind partnerships to improve growth and accessibility for customers</a:t>
            </a:r>
          </a:p>
          <a:p>
            <a:r>
              <a:rPr lang="en-CA" sz="1800" dirty="0"/>
              <a:t>Manages Microsoft’s relationship with venture capitalists and oversees strategic investments through the M12 corporate fund.</a:t>
            </a:r>
          </a:p>
          <a:p>
            <a:r>
              <a:rPr lang="en-CA" sz="1800" dirty="0"/>
              <a:t>Last day at Microsoft was July 7</a:t>
            </a:r>
            <a:r>
              <a:rPr lang="en-CA" sz="1800" baseline="30000" dirty="0"/>
              <a:t>th</a:t>
            </a:r>
            <a:r>
              <a:rPr lang="en-CA" sz="1800" dirty="0"/>
              <a:t> and has since joined Magic Leap as the new CEO</a:t>
            </a:r>
          </a:p>
          <a:p>
            <a:r>
              <a:rPr lang="en-CA" sz="1800" dirty="0"/>
              <a:t>Bachelor’s degree in electrical engineering from San Diego State university</a:t>
            </a:r>
          </a:p>
          <a:p>
            <a:endParaRPr lang="en-CA" sz="825" dirty="0"/>
          </a:p>
          <a:p>
            <a:endParaRPr lang="en-CA" sz="825" dirty="0"/>
          </a:p>
        </p:txBody>
      </p:sp>
    </p:spTree>
    <p:extLst>
      <p:ext uri="{BB962C8B-B14F-4D97-AF65-F5344CB8AC3E}">
        <p14:creationId xmlns:p14="http://schemas.microsoft.com/office/powerpoint/2010/main" val="521110201"/>
      </p:ext>
    </p:extLst>
  </p:cSld>
  <p:clrMapOvr>
    <a:overrideClrMapping bg1="dk1" tx1="lt1" bg2="dk2" tx2="lt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32A-B0AA-44DB-9D0F-125A5DE7C947}"/>
              </a:ext>
            </a:extLst>
          </p:cNvPr>
          <p:cNvSpPr>
            <a:spLocks noGrp="1"/>
          </p:cNvSpPr>
          <p:nvPr>
            <p:ph type="title"/>
          </p:nvPr>
        </p:nvSpPr>
        <p:spPr>
          <a:xfrm>
            <a:off x="381659" y="222855"/>
            <a:ext cx="3985902" cy="994172"/>
          </a:xfrm>
        </p:spPr>
        <p:txBody>
          <a:bodyPr>
            <a:normAutofit fontScale="90000"/>
          </a:bodyPr>
          <a:lstStyle/>
          <a:p>
            <a:r>
              <a:rPr lang="en-CA" sz="3000" b="1" dirty="0"/>
              <a:t>Dave O’Hara </a:t>
            </a:r>
            <a:r>
              <a:rPr lang="en-CA" sz="2100" dirty="0"/>
              <a:t>– </a:t>
            </a:r>
            <a:r>
              <a:rPr lang="en-CA" sz="2325" dirty="0"/>
              <a:t>Corporate VP, CFO, Commercial Finance (2013 – Present)</a:t>
            </a:r>
            <a:endParaRPr lang="en-CA" sz="2100" dirty="0"/>
          </a:p>
        </p:txBody>
      </p:sp>
      <p:sp>
        <p:nvSpPr>
          <p:cNvPr id="3" name="Content Placeholder 2">
            <a:extLst>
              <a:ext uri="{FF2B5EF4-FFF2-40B4-BE49-F238E27FC236}">
                <a16:creationId xmlns:a16="http://schemas.microsoft.com/office/drawing/2014/main" id="{EBB8D7EF-8296-4380-8F0E-E1E92311DECB}"/>
              </a:ext>
            </a:extLst>
          </p:cNvPr>
          <p:cNvSpPr>
            <a:spLocks noGrp="1"/>
          </p:cNvSpPr>
          <p:nvPr>
            <p:ph idx="1"/>
          </p:nvPr>
        </p:nvSpPr>
        <p:spPr>
          <a:xfrm>
            <a:off x="381659" y="1403103"/>
            <a:ext cx="4365585" cy="3336265"/>
          </a:xfrm>
        </p:spPr>
        <p:txBody>
          <a:bodyPr anchor="t">
            <a:normAutofit lnSpcReduction="10000"/>
          </a:bodyPr>
          <a:lstStyle/>
          <a:p>
            <a:r>
              <a:rPr lang="en-CA" sz="1800" dirty="0"/>
              <a:t>Bachelor’s degree in economics and MBA from University of South Dakota</a:t>
            </a:r>
          </a:p>
          <a:p>
            <a:r>
              <a:rPr lang="en-CA" sz="1800" dirty="0"/>
              <a:t>Was president of </a:t>
            </a:r>
            <a:r>
              <a:rPr lang="en-CA" sz="1800" dirty="0" err="1"/>
              <a:t>ICONtrol</a:t>
            </a:r>
            <a:r>
              <a:rPr lang="en-CA" sz="1800" dirty="0"/>
              <a:t> Inc., after being acquired by Great Plains Software he was International VP and VP of mergers and acquisitions</a:t>
            </a:r>
          </a:p>
          <a:p>
            <a:r>
              <a:rPr lang="en-CA" sz="1800" dirty="0"/>
              <a:t>Roles at Microsoft included CFO of Applications and Services Group and the Cloud Enterprise Group, COO for Microsoft Advertising and VP of business development for Microsoft Business Solutions</a:t>
            </a:r>
          </a:p>
          <a:p>
            <a:r>
              <a:rPr lang="en-CA" sz="1800" dirty="0"/>
              <a:t>Began Career at Microsoft in 2001</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506"/>
            <a:ext cx="4206915" cy="438020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4" name="Picture 3" descr="A person wearing a suit and tie smiling at the camera&#10;&#10;Description automatically generated">
            <a:extLst>
              <a:ext uri="{FF2B5EF4-FFF2-40B4-BE49-F238E27FC236}">
                <a16:creationId xmlns:a16="http://schemas.microsoft.com/office/drawing/2014/main" id="{F48177D2-38BE-4360-9B71-6C457B4F53DC}"/>
              </a:ext>
            </a:extLst>
          </p:cNvPr>
          <p:cNvPicPr>
            <a:picLocks noChangeAspect="1"/>
          </p:cNvPicPr>
          <p:nvPr/>
        </p:nvPicPr>
        <p:blipFill rotWithShape="1">
          <a:blip r:embed="rId2"/>
          <a:srcRect t="5068" r="-2" b="25566"/>
          <a:stretch/>
        </p:blipFill>
        <p:spPr>
          <a:xfrm>
            <a:off x="5062606" y="-2"/>
            <a:ext cx="4081394" cy="4241205"/>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093213664"/>
      </p:ext>
    </p:extLst>
  </p:cSld>
  <p:clrMapOvr>
    <a:overrideClrMapping bg1="dk1" tx1="lt1" bg2="dk2" tx2="lt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erson wearing glasses and looking at the camera&#10;&#10;Description automatically generated">
            <a:extLst>
              <a:ext uri="{FF2B5EF4-FFF2-40B4-BE49-F238E27FC236}">
                <a16:creationId xmlns:a16="http://schemas.microsoft.com/office/drawing/2014/main" id="{918B57A0-0D1F-4A23-A10A-05F23A443E96}"/>
              </a:ext>
            </a:extLst>
          </p:cNvPr>
          <p:cNvPicPr>
            <a:picLocks noChangeAspect="1"/>
          </p:cNvPicPr>
          <p:nvPr/>
        </p:nvPicPr>
        <p:blipFill rotWithShape="1">
          <a:blip r:embed="rId2"/>
          <a:srcRect l="8419" r="14919"/>
          <a:stretch/>
        </p:blipFill>
        <p:spPr>
          <a:xfrm>
            <a:off x="3886578" y="7"/>
            <a:ext cx="5257422" cy="5143493"/>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0"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860055" cy="51435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useBgFill="1">
        <p:nvSpPr>
          <p:cNvPr id="12"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86912" cy="51435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C0941A37-1944-4F06-99D4-00F8C7CB1EE5}"/>
              </a:ext>
            </a:extLst>
          </p:cNvPr>
          <p:cNvSpPr>
            <a:spLocks noGrp="1"/>
          </p:cNvSpPr>
          <p:nvPr>
            <p:ph type="title"/>
          </p:nvPr>
        </p:nvSpPr>
        <p:spPr>
          <a:xfrm>
            <a:off x="84033" y="12247"/>
            <a:ext cx="3933173" cy="1567543"/>
          </a:xfrm>
        </p:spPr>
        <p:txBody>
          <a:bodyPr>
            <a:normAutofit/>
          </a:bodyPr>
          <a:lstStyle/>
          <a:p>
            <a:r>
              <a:rPr lang="en-CA" sz="2700" b="1" dirty="0"/>
              <a:t>Kevin Scott </a:t>
            </a:r>
            <a:r>
              <a:rPr lang="en-CA" sz="1800" dirty="0"/>
              <a:t>– </a:t>
            </a:r>
            <a:r>
              <a:rPr lang="en-CA" sz="2325" dirty="0"/>
              <a:t>Chief Technology Officer, Executive VP, Technology and Research (2017-Present)</a:t>
            </a:r>
            <a:endParaRPr lang="en-CA" sz="1800" dirty="0"/>
          </a:p>
        </p:txBody>
      </p:sp>
      <p:sp>
        <p:nvSpPr>
          <p:cNvPr id="3" name="Content Placeholder 2">
            <a:extLst>
              <a:ext uri="{FF2B5EF4-FFF2-40B4-BE49-F238E27FC236}">
                <a16:creationId xmlns:a16="http://schemas.microsoft.com/office/drawing/2014/main" id="{AE939C1F-B899-4993-8FB8-2B1B74D76625}"/>
              </a:ext>
            </a:extLst>
          </p:cNvPr>
          <p:cNvSpPr>
            <a:spLocks noGrp="1"/>
          </p:cNvSpPr>
          <p:nvPr>
            <p:ph idx="1"/>
          </p:nvPr>
        </p:nvSpPr>
        <p:spPr>
          <a:xfrm>
            <a:off x="84032" y="1579790"/>
            <a:ext cx="4140986" cy="3575949"/>
          </a:xfrm>
        </p:spPr>
        <p:txBody>
          <a:bodyPr anchor="t">
            <a:normAutofit fontScale="92500" lnSpcReduction="20000"/>
          </a:bodyPr>
          <a:lstStyle/>
          <a:p>
            <a:r>
              <a:rPr lang="en-CA" sz="1800" dirty="0"/>
              <a:t>Has a B.S. and M.S. in Computer Science and is completing his Ph.D. in Computer Science at the University of Virginia</a:t>
            </a:r>
          </a:p>
          <a:p>
            <a:r>
              <a:rPr lang="en-CA" sz="1800" dirty="0"/>
              <a:t>First positions were at Google were overseeing mobile ads engineering, soon after helping acquire </a:t>
            </a:r>
            <a:r>
              <a:rPr lang="en-CA" sz="1800" dirty="0" err="1"/>
              <a:t>AdMob</a:t>
            </a:r>
            <a:r>
              <a:rPr lang="en-CA" sz="1800" dirty="0"/>
              <a:t>, he worked there overseeing engineering and operations for the leading platform for mobile monetization.</a:t>
            </a:r>
          </a:p>
          <a:p>
            <a:r>
              <a:rPr lang="en-CA" sz="1800" dirty="0"/>
              <a:t>Before Microsoft he was Senior VP of engineering and operations at LinkedIn, helped lead the company through it’s IPO</a:t>
            </a:r>
          </a:p>
          <a:p>
            <a:r>
              <a:rPr lang="en-CA" sz="1800" dirty="0"/>
              <a:t>Adviser to a number of start-ups, angel investor, founder of the non-profit Behind the Tech and is on the Advisory Council for Stanford’s Human - Centered Artificial Intelligence</a:t>
            </a:r>
          </a:p>
        </p:txBody>
      </p:sp>
    </p:spTree>
    <p:extLst>
      <p:ext uri="{BB962C8B-B14F-4D97-AF65-F5344CB8AC3E}">
        <p14:creationId xmlns:p14="http://schemas.microsoft.com/office/powerpoint/2010/main" val="3685513480"/>
      </p:ext>
    </p:extLst>
  </p:cSld>
  <p:clrMapOvr>
    <a:overrideClrMapping bg1="dk1" tx1="lt1" bg2="dk2" tx2="lt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2" y="-1"/>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22" name="Rectangle 21">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C953B5EC-5C47-4521-BBC8-B7BBB3816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524924"/>
            <a:ext cx="8035257" cy="4074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62B375C7-7EA9-413A-B9C0-694F519012C7}"/>
              </a:ext>
            </a:extLst>
          </p:cNvPr>
          <p:cNvSpPr>
            <a:spLocks noGrp="1"/>
          </p:cNvSpPr>
          <p:nvPr>
            <p:ph type="title"/>
          </p:nvPr>
        </p:nvSpPr>
        <p:spPr>
          <a:xfrm>
            <a:off x="335867" y="489260"/>
            <a:ext cx="3474894" cy="1006638"/>
          </a:xfrm>
        </p:spPr>
        <p:txBody>
          <a:bodyPr anchor="b">
            <a:normAutofit fontScale="90000"/>
          </a:bodyPr>
          <a:lstStyle/>
          <a:p>
            <a:r>
              <a:rPr lang="en-CA" sz="3600" dirty="0"/>
              <a:t>Products and Services</a:t>
            </a:r>
          </a:p>
        </p:txBody>
      </p:sp>
      <p:sp>
        <p:nvSpPr>
          <p:cNvPr id="26" name="Rectangle 25">
            <a:extLst>
              <a:ext uri="{FF2B5EF4-FFF2-40B4-BE49-F238E27FC236}">
                <a16:creationId xmlns:a16="http://schemas.microsoft.com/office/drawing/2014/main" id="{6D95061B-ADFC-4592-8BB1-0D542F6F6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32832" y="4692876"/>
            <a:ext cx="4087368" cy="34624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619125" hangingPunct="0">
              <a:buClrTx/>
            </a:pPr>
            <a:endParaRPr lang="en-US" sz="2250" kern="1200">
              <a:latin typeface="Helvetica Neue Medium"/>
              <a:ea typeface="Helvetica Neue Medium"/>
              <a:cs typeface="Helvetica Neue Medium"/>
              <a:sym typeface="Helvetica Neue Medium"/>
            </a:endParaRPr>
          </a:p>
        </p:txBody>
      </p:sp>
      <p:cxnSp>
        <p:nvCxnSpPr>
          <p:cNvPr id="28" name="Straight Connector 27">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3" y="4208"/>
            <a:ext cx="0" cy="51435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F195F1-4D59-4482-B01A-ECBC35CC84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885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517B211-DABF-4211-B247-C534D38FE5EC}"/>
              </a:ext>
            </a:extLst>
          </p:cNvPr>
          <p:cNvPicPr>
            <a:picLocks noChangeAspect="1"/>
          </p:cNvPicPr>
          <p:nvPr/>
        </p:nvPicPr>
        <p:blipFill>
          <a:blip r:embed="rId2"/>
          <a:stretch>
            <a:fillRect/>
          </a:stretch>
        </p:blipFill>
        <p:spPr>
          <a:xfrm>
            <a:off x="4429125" y="3562350"/>
            <a:ext cx="1028700" cy="1028700"/>
          </a:xfrm>
          <a:prstGeom prst="rect">
            <a:avLst/>
          </a:prstGeom>
        </p:spPr>
      </p:pic>
      <p:pic>
        <p:nvPicPr>
          <p:cNvPr id="8" name="Content Placeholder 7">
            <a:extLst>
              <a:ext uri="{FF2B5EF4-FFF2-40B4-BE49-F238E27FC236}">
                <a16:creationId xmlns:a16="http://schemas.microsoft.com/office/drawing/2014/main" id="{A8B2ECDC-C906-4394-BBB6-2B279409E0E5}"/>
              </a:ext>
            </a:extLst>
          </p:cNvPr>
          <p:cNvPicPr>
            <a:picLocks noGrp="1" noChangeAspect="1"/>
          </p:cNvPicPr>
          <p:nvPr>
            <p:ph idx="1"/>
          </p:nvPr>
        </p:nvPicPr>
        <p:blipFill>
          <a:blip r:embed="rId3"/>
          <a:stretch>
            <a:fillRect/>
          </a:stretch>
        </p:blipFill>
        <p:spPr>
          <a:xfrm>
            <a:off x="4429125" y="523875"/>
            <a:ext cx="4076700" cy="2981325"/>
          </a:xfrm>
          <a:prstGeom prst="rect">
            <a:avLst/>
          </a:prstGeom>
        </p:spPr>
      </p:pic>
      <p:pic>
        <p:nvPicPr>
          <p:cNvPr id="11" name="Picture 10">
            <a:extLst>
              <a:ext uri="{FF2B5EF4-FFF2-40B4-BE49-F238E27FC236}">
                <a16:creationId xmlns:a16="http://schemas.microsoft.com/office/drawing/2014/main" id="{61083704-2F1D-4C2B-BB93-2C6BF60C85E5}"/>
              </a:ext>
            </a:extLst>
          </p:cNvPr>
          <p:cNvPicPr>
            <a:picLocks noChangeAspect="1"/>
          </p:cNvPicPr>
          <p:nvPr/>
        </p:nvPicPr>
        <p:blipFill>
          <a:blip r:embed="rId4"/>
          <a:stretch>
            <a:fillRect/>
          </a:stretch>
        </p:blipFill>
        <p:spPr>
          <a:xfrm>
            <a:off x="6591300" y="3562350"/>
            <a:ext cx="571500" cy="533400"/>
          </a:xfrm>
          <a:prstGeom prst="rect">
            <a:avLst/>
          </a:prstGeom>
        </p:spPr>
      </p:pic>
      <p:pic>
        <p:nvPicPr>
          <p:cNvPr id="12" name="Picture 11">
            <a:extLst>
              <a:ext uri="{FF2B5EF4-FFF2-40B4-BE49-F238E27FC236}">
                <a16:creationId xmlns:a16="http://schemas.microsoft.com/office/drawing/2014/main" id="{4DEEDAC4-E807-4C0D-B9A6-4F615A912D1B}"/>
              </a:ext>
            </a:extLst>
          </p:cNvPr>
          <p:cNvPicPr>
            <a:picLocks noChangeAspect="1"/>
          </p:cNvPicPr>
          <p:nvPr/>
        </p:nvPicPr>
        <p:blipFill>
          <a:blip r:embed="rId5"/>
          <a:stretch>
            <a:fillRect/>
          </a:stretch>
        </p:blipFill>
        <p:spPr>
          <a:xfrm>
            <a:off x="5505450" y="3562350"/>
            <a:ext cx="1028700" cy="1028700"/>
          </a:xfrm>
          <a:prstGeom prst="rect">
            <a:avLst/>
          </a:prstGeom>
        </p:spPr>
      </p:pic>
      <p:pic>
        <p:nvPicPr>
          <p:cNvPr id="13" name="Picture 12">
            <a:extLst>
              <a:ext uri="{FF2B5EF4-FFF2-40B4-BE49-F238E27FC236}">
                <a16:creationId xmlns:a16="http://schemas.microsoft.com/office/drawing/2014/main" id="{CB517ED6-CB06-4B67-9E02-E8CF009951F6}"/>
              </a:ext>
            </a:extLst>
          </p:cNvPr>
          <p:cNvPicPr>
            <a:picLocks noChangeAspect="1"/>
          </p:cNvPicPr>
          <p:nvPr/>
        </p:nvPicPr>
        <p:blipFill>
          <a:blip r:embed="rId6"/>
          <a:stretch>
            <a:fillRect/>
          </a:stretch>
        </p:blipFill>
        <p:spPr>
          <a:xfrm>
            <a:off x="6591300" y="4143375"/>
            <a:ext cx="571500" cy="447675"/>
          </a:xfrm>
          <a:prstGeom prst="rect">
            <a:avLst/>
          </a:prstGeom>
        </p:spPr>
      </p:pic>
      <p:pic>
        <p:nvPicPr>
          <p:cNvPr id="14" name="Picture 13">
            <a:extLst>
              <a:ext uri="{FF2B5EF4-FFF2-40B4-BE49-F238E27FC236}">
                <a16:creationId xmlns:a16="http://schemas.microsoft.com/office/drawing/2014/main" id="{F30D258E-91A0-42AA-B4A1-A1BABDAA9521}"/>
              </a:ext>
            </a:extLst>
          </p:cNvPr>
          <p:cNvPicPr>
            <a:picLocks noChangeAspect="1"/>
          </p:cNvPicPr>
          <p:nvPr/>
        </p:nvPicPr>
        <p:blipFill>
          <a:blip r:embed="rId7"/>
          <a:stretch>
            <a:fillRect/>
          </a:stretch>
        </p:blipFill>
        <p:spPr>
          <a:xfrm>
            <a:off x="7219950" y="3562350"/>
            <a:ext cx="1285875" cy="1028700"/>
          </a:xfrm>
          <a:prstGeom prst="rect">
            <a:avLst/>
          </a:prstGeom>
        </p:spPr>
      </p:pic>
      <p:sp>
        <p:nvSpPr>
          <p:cNvPr id="15" name="TextBox 14">
            <a:extLst>
              <a:ext uri="{FF2B5EF4-FFF2-40B4-BE49-F238E27FC236}">
                <a16:creationId xmlns:a16="http://schemas.microsoft.com/office/drawing/2014/main" id="{1C6CD3F5-3CD9-47DA-9A44-DB28AB83FE40}"/>
              </a:ext>
            </a:extLst>
          </p:cNvPr>
          <p:cNvSpPr txBox="1"/>
          <p:nvPr/>
        </p:nvSpPr>
        <p:spPr>
          <a:xfrm>
            <a:off x="339764" y="1617852"/>
            <a:ext cx="3467100" cy="2314575"/>
          </a:xfrm>
          <a:prstGeom prst="rect">
            <a:avLst/>
          </a:prstGeom>
          <a:noFill/>
        </p:spPr>
        <p:txBody>
          <a:bodyPr wrap="square" rtlCol="0" anchor="t">
            <a:noAutofit/>
          </a:bodyPr>
          <a:lstStyle/>
          <a:p>
            <a:pPr defTabSz="685800">
              <a:lnSpc>
                <a:spcPct val="250000"/>
              </a:lnSpc>
              <a:spcAft>
                <a:spcPts val="450"/>
              </a:spcAft>
              <a:buClrTx/>
            </a:pPr>
            <a:r>
              <a:rPr lang="en-CA" sz="1500" kern="1200" dirty="0">
                <a:solidFill>
                  <a:prstClr val="black"/>
                </a:solidFill>
                <a:latin typeface="Calibri" panose="020F0502020204030204"/>
                <a:ea typeface="+mn-ea"/>
                <a:cs typeface="+mn-cs"/>
              </a:rPr>
              <a:t>Intelligent cloud</a:t>
            </a:r>
          </a:p>
          <a:p>
            <a:pPr defTabSz="685800">
              <a:lnSpc>
                <a:spcPct val="250000"/>
              </a:lnSpc>
              <a:spcAft>
                <a:spcPts val="450"/>
              </a:spcAft>
              <a:buClrTx/>
            </a:pPr>
            <a:r>
              <a:rPr lang="en-CA" sz="1500" kern="1200" dirty="0">
                <a:solidFill>
                  <a:prstClr val="black"/>
                </a:solidFill>
                <a:latin typeface="Calibri" panose="020F0502020204030204"/>
                <a:ea typeface="+mn-ea"/>
                <a:cs typeface="+mn-cs"/>
              </a:rPr>
              <a:t>Productivity and Business Processes</a:t>
            </a:r>
          </a:p>
          <a:p>
            <a:pPr defTabSz="685800">
              <a:lnSpc>
                <a:spcPct val="250000"/>
              </a:lnSpc>
              <a:spcAft>
                <a:spcPts val="450"/>
              </a:spcAft>
              <a:buClrTx/>
            </a:pPr>
            <a:r>
              <a:rPr lang="en-CA" sz="1500" kern="1200" dirty="0">
                <a:solidFill>
                  <a:prstClr val="black"/>
                </a:solidFill>
                <a:latin typeface="Calibri" panose="020F0502020204030204"/>
                <a:ea typeface="+mn-ea"/>
                <a:cs typeface="+mn-cs"/>
              </a:rPr>
              <a:t>Personal Computing</a:t>
            </a:r>
          </a:p>
        </p:txBody>
      </p:sp>
    </p:spTree>
    <p:extLst>
      <p:ext uri="{BB962C8B-B14F-4D97-AF65-F5344CB8AC3E}">
        <p14:creationId xmlns:p14="http://schemas.microsoft.com/office/powerpoint/2010/main" val="32702388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7" name="Rectangle 33">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w Cen MT" panose="020B0602020104020603"/>
            </a:endParaRPr>
          </a:p>
        </p:txBody>
      </p:sp>
      <p:sp>
        <p:nvSpPr>
          <p:cNvPr id="2" name="Title 1">
            <a:extLst>
              <a:ext uri="{FF2B5EF4-FFF2-40B4-BE49-F238E27FC236}">
                <a16:creationId xmlns:a16="http://schemas.microsoft.com/office/drawing/2014/main" id="{17C71F4B-BB98-4E9F-8643-2E49D9532E72}"/>
              </a:ext>
            </a:extLst>
          </p:cNvPr>
          <p:cNvSpPr>
            <a:spLocks noGrp="1"/>
          </p:cNvSpPr>
          <p:nvPr>
            <p:ph type="title"/>
          </p:nvPr>
        </p:nvSpPr>
        <p:spPr>
          <a:xfrm>
            <a:off x="630936" y="273843"/>
            <a:ext cx="3697167" cy="883445"/>
          </a:xfrm>
        </p:spPr>
        <p:txBody>
          <a:bodyPr anchor="b">
            <a:normAutofit fontScale="90000"/>
          </a:bodyPr>
          <a:lstStyle/>
          <a:p>
            <a:r>
              <a:rPr lang="en-CA" sz="3000" dirty="0"/>
              <a:t>Productivity and Business Process</a:t>
            </a:r>
          </a:p>
        </p:txBody>
      </p:sp>
      <p:sp>
        <p:nvSpPr>
          <p:cNvPr id="3" name="Content Placeholder 2">
            <a:extLst>
              <a:ext uri="{FF2B5EF4-FFF2-40B4-BE49-F238E27FC236}">
                <a16:creationId xmlns:a16="http://schemas.microsoft.com/office/drawing/2014/main" id="{6AB66B97-B91D-4753-87C7-0E1E0B20972D}"/>
              </a:ext>
            </a:extLst>
          </p:cNvPr>
          <p:cNvSpPr>
            <a:spLocks noGrp="1"/>
          </p:cNvSpPr>
          <p:nvPr>
            <p:ph idx="1"/>
          </p:nvPr>
        </p:nvSpPr>
        <p:spPr>
          <a:xfrm>
            <a:off x="630936" y="1257300"/>
            <a:ext cx="3697167" cy="3364992"/>
          </a:xfrm>
        </p:spPr>
        <p:txBody>
          <a:bodyPr>
            <a:normAutofit fontScale="85000" lnSpcReduction="20000"/>
          </a:bodyPr>
          <a:lstStyle/>
          <a:p>
            <a:r>
              <a:rPr lang="en-CA" sz="1800" b="1" dirty="0"/>
              <a:t>Dynamics Business Solutions</a:t>
            </a:r>
          </a:p>
          <a:p>
            <a:pPr lvl="1"/>
            <a:r>
              <a:rPr lang="en-CA" sz="1650" dirty="0"/>
              <a:t>Dynamics ERP</a:t>
            </a:r>
          </a:p>
          <a:p>
            <a:pPr lvl="1"/>
            <a:r>
              <a:rPr lang="en-CA" sz="1650" dirty="0"/>
              <a:t>Dynamics CRM on line and on-premises</a:t>
            </a:r>
          </a:p>
          <a:p>
            <a:endParaRPr lang="en-CA" sz="750" dirty="0"/>
          </a:p>
          <a:p>
            <a:r>
              <a:rPr lang="en-CA" sz="1800" b="1" dirty="0"/>
              <a:t>Office Consumer</a:t>
            </a:r>
          </a:p>
          <a:p>
            <a:pPr lvl="1"/>
            <a:r>
              <a:rPr lang="en-CA" sz="1650" dirty="0"/>
              <a:t>Office 365</a:t>
            </a:r>
          </a:p>
          <a:p>
            <a:pPr lvl="1"/>
            <a:r>
              <a:rPr lang="en-CA" sz="1650" dirty="0"/>
              <a:t>Skype</a:t>
            </a:r>
          </a:p>
          <a:p>
            <a:pPr lvl="1"/>
            <a:r>
              <a:rPr lang="en-CA" sz="1650" dirty="0"/>
              <a:t>LinkedIn</a:t>
            </a:r>
          </a:p>
          <a:p>
            <a:pPr lvl="1"/>
            <a:r>
              <a:rPr lang="en-CA" sz="1650" dirty="0"/>
              <a:t>OneDrive</a:t>
            </a:r>
          </a:p>
          <a:p>
            <a:pPr lvl="1"/>
            <a:endParaRPr lang="en-CA" sz="750" dirty="0"/>
          </a:p>
          <a:p>
            <a:r>
              <a:rPr lang="en-CA" sz="1800" b="1" dirty="0"/>
              <a:t>Office Commercial</a:t>
            </a:r>
          </a:p>
          <a:p>
            <a:pPr lvl="1"/>
            <a:r>
              <a:rPr lang="en-CA" sz="1650" dirty="0"/>
              <a:t>Volume Licensing</a:t>
            </a:r>
          </a:p>
          <a:p>
            <a:pPr lvl="1"/>
            <a:r>
              <a:rPr lang="en-CA" sz="1650" dirty="0"/>
              <a:t>Commercial Products for:	</a:t>
            </a:r>
          </a:p>
          <a:p>
            <a:pPr lvl="2"/>
            <a:r>
              <a:rPr lang="en-CA" sz="1650" dirty="0"/>
              <a:t>Skype</a:t>
            </a:r>
          </a:p>
          <a:p>
            <a:pPr lvl="2"/>
            <a:r>
              <a:rPr lang="en-CA" sz="1650" dirty="0"/>
              <a:t>Office</a:t>
            </a:r>
          </a:p>
          <a:p>
            <a:pPr lvl="2"/>
            <a:r>
              <a:rPr lang="en-CA" sz="1650" dirty="0"/>
              <a:t>SharePoint</a:t>
            </a:r>
          </a:p>
        </p:txBody>
      </p:sp>
      <p:cxnSp>
        <p:nvCxnSpPr>
          <p:cNvPr id="48" name="Straight Connector 35">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822" y="106299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F3FABD5-3632-4F39-AFB3-2E8AF9EDCF9A}"/>
              </a:ext>
            </a:extLst>
          </p:cNvPr>
          <p:cNvPicPr>
            <a:picLocks noChangeAspect="1"/>
          </p:cNvPicPr>
          <p:nvPr/>
        </p:nvPicPr>
        <p:blipFill rotWithShape="1">
          <a:blip r:embed="rId2"/>
          <a:srcRect l="5843" r="1103"/>
          <a:stretch/>
        </p:blipFill>
        <p:spPr>
          <a:xfrm>
            <a:off x="5113709" y="257591"/>
            <a:ext cx="3640264" cy="2200500"/>
          </a:xfrm>
          <a:prstGeom prst="rect">
            <a:avLst/>
          </a:prstGeom>
        </p:spPr>
      </p:pic>
      <p:pic>
        <p:nvPicPr>
          <p:cNvPr id="8" name="Picture 7">
            <a:extLst>
              <a:ext uri="{FF2B5EF4-FFF2-40B4-BE49-F238E27FC236}">
                <a16:creationId xmlns:a16="http://schemas.microsoft.com/office/drawing/2014/main" id="{55B7AF8D-4CC5-4FB1-9680-A0B865C48CBE}"/>
              </a:ext>
            </a:extLst>
          </p:cNvPr>
          <p:cNvPicPr>
            <a:picLocks noChangeAspect="1"/>
          </p:cNvPicPr>
          <p:nvPr/>
        </p:nvPicPr>
        <p:blipFill>
          <a:blip r:embed="rId3"/>
          <a:stretch>
            <a:fillRect/>
          </a:stretch>
        </p:blipFill>
        <p:spPr>
          <a:xfrm>
            <a:off x="5134014" y="2624237"/>
            <a:ext cx="3615795" cy="2090222"/>
          </a:xfrm>
          <a:prstGeom prst="rect">
            <a:avLst/>
          </a:prstGeom>
        </p:spPr>
      </p:pic>
    </p:spTree>
    <p:extLst>
      <p:ext uri="{BB962C8B-B14F-4D97-AF65-F5344CB8AC3E}">
        <p14:creationId xmlns:p14="http://schemas.microsoft.com/office/powerpoint/2010/main" val="2545977399"/>
      </p:ext>
    </p:extLst>
  </p:cSld>
  <p:clrMapOvr>
    <a:overrideClrMapping bg1="dk1" tx1="lt1" bg2="dk2" tx2="lt2" accent1="accent1" accent2="accent2" accent3="accent3" accent4="accent4" accent5="accent5" accent6="accent6" hlink="hlink" folHlink="folHlink"/>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D3E7-3FE0-40F1-9266-5053D70E0C29}"/>
              </a:ext>
            </a:extLst>
          </p:cNvPr>
          <p:cNvSpPr>
            <a:spLocks noGrp="1"/>
          </p:cNvSpPr>
          <p:nvPr>
            <p:ph type="title"/>
          </p:nvPr>
        </p:nvSpPr>
        <p:spPr/>
        <p:txBody>
          <a:bodyPr/>
          <a:lstStyle/>
          <a:p>
            <a:endParaRPr lang="en-CA"/>
          </a:p>
        </p:txBody>
      </p:sp>
      <p:pic>
        <p:nvPicPr>
          <p:cNvPr id="4" name="Content Placeholder 3">
            <a:extLst>
              <a:ext uri="{FF2B5EF4-FFF2-40B4-BE49-F238E27FC236}">
                <a16:creationId xmlns:a16="http://schemas.microsoft.com/office/drawing/2014/main" id="{786AC898-3E43-4F2F-9E3A-32D8F4714340}"/>
              </a:ext>
            </a:extLst>
          </p:cNvPr>
          <p:cNvPicPr>
            <a:picLocks noGrp="1" noChangeAspect="1"/>
          </p:cNvPicPr>
          <p:nvPr>
            <p:ph idx="1"/>
          </p:nvPr>
        </p:nvPicPr>
        <p:blipFill>
          <a:blip r:embed="rId2"/>
          <a:stretch>
            <a:fillRect/>
          </a:stretch>
        </p:blipFill>
        <p:spPr>
          <a:xfrm>
            <a:off x="29773" y="9855"/>
            <a:ext cx="9114227" cy="5076495"/>
          </a:xfrm>
          <a:prstGeom prst="rect">
            <a:avLst/>
          </a:prstGeom>
        </p:spPr>
      </p:pic>
    </p:spTree>
    <p:extLst>
      <p:ext uri="{BB962C8B-B14F-4D97-AF65-F5344CB8AC3E}">
        <p14:creationId xmlns:p14="http://schemas.microsoft.com/office/powerpoint/2010/main" val="39069725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794ACAC-C399-4723-8A25-B6B40D66EC32}"/>
              </a:ext>
            </a:extLst>
          </p:cNvPr>
          <p:cNvPicPr>
            <a:picLocks noChangeAspect="1"/>
          </p:cNvPicPr>
          <p:nvPr/>
        </p:nvPicPr>
        <p:blipFill>
          <a:blip r:embed="rId2"/>
          <a:stretch>
            <a:fillRect/>
          </a:stretch>
        </p:blipFill>
        <p:spPr>
          <a:xfrm>
            <a:off x="6112" y="667607"/>
            <a:ext cx="9144000" cy="2148330"/>
          </a:xfrm>
          <a:prstGeom prst="rect">
            <a:avLst/>
          </a:prstGeom>
        </p:spPr>
      </p:pic>
      <p:sp>
        <p:nvSpPr>
          <p:cNvPr id="2" name="Title 1">
            <a:extLst>
              <a:ext uri="{FF2B5EF4-FFF2-40B4-BE49-F238E27FC236}">
                <a16:creationId xmlns:a16="http://schemas.microsoft.com/office/drawing/2014/main" id="{E1B4C76E-2826-4074-A4C1-1DFC1EF1440C}"/>
              </a:ext>
            </a:extLst>
          </p:cNvPr>
          <p:cNvSpPr>
            <a:spLocks noGrp="1"/>
          </p:cNvSpPr>
          <p:nvPr>
            <p:ph type="title"/>
          </p:nvPr>
        </p:nvSpPr>
        <p:spPr>
          <a:xfrm>
            <a:off x="0" y="1"/>
            <a:ext cx="7886700" cy="994172"/>
          </a:xfrm>
        </p:spPr>
        <p:txBody>
          <a:bodyPr/>
          <a:lstStyle/>
          <a:p>
            <a:r>
              <a:rPr lang="en-CA" dirty="0"/>
              <a:t>Revenue By Segment Q3 2020</a:t>
            </a:r>
          </a:p>
        </p:txBody>
      </p:sp>
      <p:pic>
        <p:nvPicPr>
          <p:cNvPr id="4" name="Content Placeholder 3">
            <a:extLst>
              <a:ext uri="{FF2B5EF4-FFF2-40B4-BE49-F238E27FC236}">
                <a16:creationId xmlns:a16="http://schemas.microsoft.com/office/drawing/2014/main" id="{6981DFF4-7519-4A4C-8C42-A52F007745A7}"/>
              </a:ext>
            </a:extLst>
          </p:cNvPr>
          <p:cNvPicPr>
            <a:picLocks noGrp="1" noChangeAspect="1"/>
          </p:cNvPicPr>
          <p:nvPr>
            <p:ph idx="1"/>
          </p:nvPr>
        </p:nvPicPr>
        <p:blipFill>
          <a:blip r:embed="rId3"/>
          <a:stretch>
            <a:fillRect/>
          </a:stretch>
        </p:blipFill>
        <p:spPr>
          <a:xfrm>
            <a:off x="12224" y="2815936"/>
            <a:ext cx="9119552" cy="2327564"/>
          </a:xfrm>
          <a:prstGeom prst="rect">
            <a:avLst/>
          </a:prstGeom>
        </p:spPr>
      </p:pic>
      <p:pic>
        <p:nvPicPr>
          <p:cNvPr id="5" name="Picture 4">
            <a:extLst>
              <a:ext uri="{FF2B5EF4-FFF2-40B4-BE49-F238E27FC236}">
                <a16:creationId xmlns:a16="http://schemas.microsoft.com/office/drawing/2014/main" id="{30B8FA63-B794-4F50-93EB-FF1D518B928E}"/>
              </a:ext>
            </a:extLst>
          </p:cNvPr>
          <p:cNvPicPr>
            <a:picLocks noChangeAspect="1"/>
          </p:cNvPicPr>
          <p:nvPr/>
        </p:nvPicPr>
        <p:blipFill>
          <a:blip r:embed="rId4"/>
          <a:stretch>
            <a:fillRect/>
          </a:stretch>
        </p:blipFill>
        <p:spPr>
          <a:xfrm>
            <a:off x="97155" y="4100943"/>
            <a:ext cx="8797291" cy="235531"/>
          </a:xfrm>
          <a:prstGeom prst="rect">
            <a:avLst/>
          </a:prstGeom>
        </p:spPr>
      </p:pic>
      <p:sp>
        <p:nvSpPr>
          <p:cNvPr id="6" name="Oval 5">
            <a:extLst>
              <a:ext uri="{FF2B5EF4-FFF2-40B4-BE49-F238E27FC236}">
                <a16:creationId xmlns:a16="http://schemas.microsoft.com/office/drawing/2014/main" id="{CFE8765E-7D82-4462-A2F0-A80855D2FF69}"/>
              </a:ext>
            </a:extLst>
          </p:cNvPr>
          <p:cNvSpPr/>
          <p:nvPr/>
        </p:nvSpPr>
        <p:spPr>
          <a:xfrm>
            <a:off x="7100455" y="4100943"/>
            <a:ext cx="180109" cy="2869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CA" sz="1350" kern="1200">
              <a:solidFill>
                <a:prstClr val="white"/>
              </a:solidFill>
              <a:latin typeface="Calibri" panose="020F0502020204030204"/>
            </a:endParaRPr>
          </a:p>
        </p:txBody>
      </p:sp>
      <p:pic>
        <p:nvPicPr>
          <p:cNvPr id="8" name="Picture 7">
            <a:extLst>
              <a:ext uri="{FF2B5EF4-FFF2-40B4-BE49-F238E27FC236}">
                <a16:creationId xmlns:a16="http://schemas.microsoft.com/office/drawing/2014/main" id="{9C77F9D7-3EFA-4357-93FA-397662FBFBF1}"/>
              </a:ext>
            </a:extLst>
          </p:cNvPr>
          <p:cNvPicPr>
            <a:picLocks noChangeAspect="1"/>
          </p:cNvPicPr>
          <p:nvPr/>
        </p:nvPicPr>
        <p:blipFill>
          <a:blip r:embed="rId5"/>
          <a:stretch>
            <a:fillRect/>
          </a:stretch>
        </p:blipFill>
        <p:spPr>
          <a:xfrm>
            <a:off x="24448" y="1771390"/>
            <a:ext cx="9131776" cy="233192"/>
          </a:xfrm>
          <a:prstGeom prst="rect">
            <a:avLst/>
          </a:prstGeom>
        </p:spPr>
      </p:pic>
      <p:cxnSp>
        <p:nvCxnSpPr>
          <p:cNvPr id="10" name="Straight Arrow Connector 9">
            <a:extLst>
              <a:ext uri="{FF2B5EF4-FFF2-40B4-BE49-F238E27FC236}">
                <a16:creationId xmlns:a16="http://schemas.microsoft.com/office/drawing/2014/main" id="{E1C8F236-7E1B-4DA1-B309-BD082AEFC609}"/>
              </a:ext>
            </a:extLst>
          </p:cNvPr>
          <p:cNvCxnSpPr/>
          <p:nvPr/>
        </p:nvCxnSpPr>
        <p:spPr>
          <a:xfrm flipH="1">
            <a:off x="4179190" y="1628126"/>
            <a:ext cx="49876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683AEB9-7D81-4727-8696-E56DAEA3E2AC}"/>
              </a:ext>
            </a:extLst>
          </p:cNvPr>
          <p:cNvPicPr>
            <a:picLocks noChangeAspect="1"/>
          </p:cNvPicPr>
          <p:nvPr/>
        </p:nvPicPr>
        <p:blipFill>
          <a:blip r:embed="rId6"/>
          <a:stretch>
            <a:fillRect/>
          </a:stretch>
        </p:blipFill>
        <p:spPr>
          <a:xfrm>
            <a:off x="4115549" y="1682072"/>
            <a:ext cx="562405" cy="123455"/>
          </a:xfrm>
          <a:prstGeom prst="rect">
            <a:avLst/>
          </a:prstGeom>
        </p:spPr>
      </p:pic>
      <p:cxnSp>
        <p:nvCxnSpPr>
          <p:cNvPr id="12" name="Straight Arrow Connector 11">
            <a:extLst>
              <a:ext uri="{FF2B5EF4-FFF2-40B4-BE49-F238E27FC236}">
                <a16:creationId xmlns:a16="http://schemas.microsoft.com/office/drawing/2014/main" id="{33976420-5F24-4855-B59E-634F422EC58B}"/>
              </a:ext>
            </a:extLst>
          </p:cNvPr>
          <p:cNvCxnSpPr/>
          <p:nvPr/>
        </p:nvCxnSpPr>
        <p:spPr>
          <a:xfrm flipH="1">
            <a:off x="4179190" y="1489028"/>
            <a:ext cx="49876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39527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A190-7A80-441E-9830-8E1E4A716354}"/>
              </a:ext>
            </a:extLst>
          </p:cNvPr>
          <p:cNvSpPr>
            <a:spLocks noGrp="1"/>
          </p:cNvSpPr>
          <p:nvPr>
            <p:ph type="title"/>
          </p:nvPr>
        </p:nvSpPr>
        <p:spPr>
          <a:xfrm>
            <a:off x="0" y="1"/>
            <a:ext cx="7886700" cy="994172"/>
          </a:xfrm>
        </p:spPr>
        <p:txBody>
          <a:bodyPr/>
          <a:lstStyle/>
          <a:p>
            <a:r>
              <a:rPr lang="en-CA" dirty="0"/>
              <a:t>Revenue By Segment (10-K)</a:t>
            </a:r>
          </a:p>
        </p:txBody>
      </p:sp>
      <p:pic>
        <p:nvPicPr>
          <p:cNvPr id="4" name="Picture 3">
            <a:extLst>
              <a:ext uri="{FF2B5EF4-FFF2-40B4-BE49-F238E27FC236}">
                <a16:creationId xmlns:a16="http://schemas.microsoft.com/office/drawing/2014/main" id="{87130BB0-1B0C-4696-91FD-42CB4DE45608}"/>
              </a:ext>
            </a:extLst>
          </p:cNvPr>
          <p:cNvPicPr>
            <a:picLocks noChangeAspect="1"/>
          </p:cNvPicPr>
          <p:nvPr/>
        </p:nvPicPr>
        <p:blipFill>
          <a:blip r:embed="rId2"/>
          <a:stretch>
            <a:fillRect/>
          </a:stretch>
        </p:blipFill>
        <p:spPr>
          <a:xfrm>
            <a:off x="1" y="1178719"/>
            <a:ext cx="9143999" cy="3964781"/>
          </a:xfrm>
          <a:prstGeom prst="rect">
            <a:avLst/>
          </a:prstGeom>
        </p:spPr>
      </p:pic>
      <p:pic>
        <p:nvPicPr>
          <p:cNvPr id="5" name="Picture 4">
            <a:extLst>
              <a:ext uri="{FF2B5EF4-FFF2-40B4-BE49-F238E27FC236}">
                <a16:creationId xmlns:a16="http://schemas.microsoft.com/office/drawing/2014/main" id="{34F27D26-F8E3-4C65-831D-FE11C3645D8B}"/>
              </a:ext>
            </a:extLst>
          </p:cNvPr>
          <p:cNvPicPr>
            <a:picLocks noChangeAspect="1"/>
          </p:cNvPicPr>
          <p:nvPr/>
        </p:nvPicPr>
        <p:blipFill>
          <a:blip r:embed="rId3"/>
          <a:stretch>
            <a:fillRect/>
          </a:stretch>
        </p:blipFill>
        <p:spPr>
          <a:xfrm>
            <a:off x="7535791" y="4721053"/>
            <a:ext cx="372341" cy="297206"/>
          </a:xfrm>
          <a:prstGeom prst="rect">
            <a:avLst/>
          </a:prstGeom>
        </p:spPr>
      </p:pic>
    </p:spTree>
    <p:extLst>
      <p:ext uri="{BB962C8B-B14F-4D97-AF65-F5344CB8AC3E}">
        <p14:creationId xmlns:p14="http://schemas.microsoft.com/office/powerpoint/2010/main" val="8762375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1EB6-FCCE-4268-8A28-5649DF228196}"/>
              </a:ext>
            </a:extLst>
          </p:cNvPr>
          <p:cNvSpPr>
            <a:spLocks noGrp="1"/>
          </p:cNvSpPr>
          <p:nvPr>
            <p:ph type="title"/>
          </p:nvPr>
        </p:nvSpPr>
        <p:spPr/>
        <p:txBody>
          <a:bodyPr/>
          <a:lstStyle/>
          <a:p>
            <a:r>
              <a:rPr lang="en-CA" dirty="0"/>
              <a:t>Cloud Services</a:t>
            </a:r>
          </a:p>
        </p:txBody>
      </p:sp>
      <p:pic>
        <p:nvPicPr>
          <p:cNvPr id="4" name="Picture 3">
            <a:extLst>
              <a:ext uri="{FF2B5EF4-FFF2-40B4-BE49-F238E27FC236}">
                <a16:creationId xmlns:a16="http://schemas.microsoft.com/office/drawing/2014/main" id="{C1FDC871-E0E8-44E3-9E7B-1BD83922E373}"/>
              </a:ext>
            </a:extLst>
          </p:cNvPr>
          <p:cNvPicPr>
            <a:picLocks noChangeAspect="1"/>
          </p:cNvPicPr>
          <p:nvPr/>
        </p:nvPicPr>
        <p:blipFill>
          <a:blip r:embed="rId2"/>
          <a:stretch>
            <a:fillRect/>
          </a:stretch>
        </p:blipFill>
        <p:spPr>
          <a:xfrm>
            <a:off x="0" y="1"/>
            <a:ext cx="9144000" cy="5061731"/>
          </a:xfrm>
          <a:prstGeom prst="rect">
            <a:avLst/>
          </a:prstGeom>
        </p:spPr>
      </p:pic>
    </p:spTree>
    <p:extLst>
      <p:ext uri="{BB962C8B-B14F-4D97-AF65-F5344CB8AC3E}">
        <p14:creationId xmlns:p14="http://schemas.microsoft.com/office/powerpoint/2010/main" val="79326108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D1B9-1D91-479D-9F70-68AC4ECD84DD}"/>
              </a:ext>
            </a:extLst>
          </p:cNvPr>
          <p:cNvSpPr>
            <a:spLocks noGrp="1"/>
          </p:cNvSpPr>
          <p:nvPr>
            <p:ph type="title"/>
          </p:nvPr>
        </p:nvSpPr>
        <p:spPr>
          <a:xfrm>
            <a:off x="110727" y="88107"/>
            <a:ext cx="3993358" cy="476250"/>
          </a:xfrm>
        </p:spPr>
        <p:txBody>
          <a:bodyPr anchor="b">
            <a:normAutofit/>
          </a:bodyPr>
          <a:lstStyle/>
          <a:p>
            <a:r>
              <a:rPr lang="en-CA" sz="2700" dirty="0"/>
              <a:t>Personal Computing</a:t>
            </a:r>
          </a:p>
        </p:txBody>
      </p:sp>
      <p:sp>
        <p:nvSpPr>
          <p:cNvPr id="3" name="Content Placeholder 2">
            <a:extLst>
              <a:ext uri="{FF2B5EF4-FFF2-40B4-BE49-F238E27FC236}">
                <a16:creationId xmlns:a16="http://schemas.microsoft.com/office/drawing/2014/main" id="{527C62C1-5686-420F-BAAC-1E52ED148C2A}"/>
              </a:ext>
            </a:extLst>
          </p:cNvPr>
          <p:cNvSpPr>
            <a:spLocks noGrp="1"/>
          </p:cNvSpPr>
          <p:nvPr>
            <p:ph idx="1"/>
          </p:nvPr>
        </p:nvSpPr>
        <p:spPr>
          <a:xfrm>
            <a:off x="110729" y="814387"/>
            <a:ext cx="4239815" cy="4129088"/>
          </a:xfrm>
        </p:spPr>
        <p:txBody>
          <a:bodyPr anchor="t">
            <a:normAutofit fontScale="92500" lnSpcReduction="10000"/>
          </a:bodyPr>
          <a:lstStyle/>
          <a:p>
            <a:r>
              <a:rPr lang="en-CA" sz="1950" b="1" dirty="0"/>
              <a:t>Windows</a:t>
            </a:r>
          </a:p>
          <a:p>
            <a:pPr lvl="1"/>
            <a:r>
              <a:rPr lang="en-CA" sz="1425" dirty="0"/>
              <a:t>Windows OEM licenses</a:t>
            </a:r>
          </a:p>
          <a:p>
            <a:pPr lvl="1"/>
            <a:r>
              <a:rPr lang="en-CA" sz="1425" dirty="0"/>
              <a:t>Volume Licenses</a:t>
            </a:r>
          </a:p>
          <a:p>
            <a:pPr lvl="1"/>
            <a:r>
              <a:rPr lang="en-CA" sz="1425" dirty="0"/>
              <a:t>MSN</a:t>
            </a:r>
          </a:p>
          <a:p>
            <a:pPr lvl="1"/>
            <a:r>
              <a:rPr lang="en-CA" sz="1425" dirty="0"/>
              <a:t>Phone OS Licensing</a:t>
            </a:r>
          </a:p>
          <a:p>
            <a:r>
              <a:rPr lang="en-CA" sz="1950" b="1" dirty="0"/>
              <a:t>Computer Products</a:t>
            </a:r>
          </a:p>
          <a:p>
            <a:pPr lvl="1"/>
            <a:r>
              <a:rPr lang="en-CA" sz="1425" dirty="0"/>
              <a:t>Hardware</a:t>
            </a:r>
          </a:p>
          <a:p>
            <a:pPr lvl="1"/>
            <a:r>
              <a:rPr lang="en-CA" sz="1425" dirty="0"/>
              <a:t>Phones</a:t>
            </a:r>
          </a:p>
          <a:p>
            <a:pPr lvl="1"/>
            <a:r>
              <a:rPr lang="en-CA" sz="1425" dirty="0"/>
              <a:t>Surface Pro</a:t>
            </a:r>
          </a:p>
          <a:p>
            <a:pPr lvl="1"/>
            <a:r>
              <a:rPr lang="en-CA" sz="1425" dirty="0"/>
              <a:t>PC Accessories</a:t>
            </a:r>
          </a:p>
          <a:p>
            <a:r>
              <a:rPr lang="en-CA" sz="1950" b="1" dirty="0"/>
              <a:t>Gaming</a:t>
            </a:r>
          </a:p>
          <a:p>
            <a:pPr lvl="1"/>
            <a:r>
              <a:rPr lang="en-CA" sz="1425" dirty="0"/>
              <a:t>Xbox/Xbox Live</a:t>
            </a:r>
          </a:p>
          <a:p>
            <a:pPr lvl="1"/>
            <a:r>
              <a:rPr lang="en-CA" sz="1425" dirty="0"/>
              <a:t>Subscriptions</a:t>
            </a:r>
          </a:p>
          <a:p>
            <a:pPr lvl="1"/>
            <a:r>
              <a:rPr lang="en-CA" sz="1425" dirty="0"/>
              <a:t>Advertising</a:t>
            </a:r>
          </a:p>
          <a:p>
            <a:pPr lvl="1"/>
            <a:r>
              <a:rPr lang="en-CA" sz="1425" dirty="0"/>
              <a:t>Video Games</a:t>
            </a:r>
          </a:p>
          <a:p>
            <a:r>
              <a:rPr lang="en-CA" sz="1950" b="1" dirty="0"/>
              <a:t>Advertising </a:t>
            </a:r>
          </a:p>
          <a:p>
            <a:pPr lvl="1"/>
            <a:r>
              <a:rPr lang="en-CA" sz="1425" dirty="0"/>
              <a:t>Bing/Bing ads</a:t>
            </a:r>
          </a:p>
        </p:txBody>
      </p:sp>
      <p:pic>
        <p:nvPicPr>
          <p:cNvPr id="5" name="Picture 4" descr="A computer sitting on top of a table&#10;&#10;Description automatically generated">
            <a:extLst>
              <a:ext uri="{FF2B5EF4-FFF2-40B4-BE49-F238E27FC236}">
                <a16:creationId xmlns:a16="http://schemas.microsoft.com/office/drawing/2014/main" id="{4D973F8D-F97F-47ED-8C3A-D077C4320E63}"/>
              </a:ext>
            </a:extLst>
          </p:cNvPr>
          <p:cNvPicPr>
            <a:picLocks noChangeAspect="1"/>
          </p:cNvPicPr>
          <p:nvPr/>
        </p:nvPicPr>
        <p:blipFill rotWithShape="1">
          <a:blip r:embed="rId2"/>
          <a:srcRect l="24462" r="24463"/>
          <a:stretch/>
        </p:blipFill>
        <p:spPr>
          <a:xfrm>
            <a:off x="4474767" y="1"/>
            <a:ext cx="4669234" cy="5142309"/>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155014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D6EA-46B3-489F-910C-1F2137C68A81}"/>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Competition </a:t>
            </a:r>
          </a:p>
        </p:txBody>
      </p:sp>
      <p:sp>
        <p:nvSpPr>
          <p:cNvPr id="3" name="Content Placeholder 2">
            <a:extLst>
              <a:ext uri="{FF2B5EF4-FFF2-40B4-BE49-F238E27FC236}">
                <a16:creationId xmlns:a16="http://schemas.microsoft.com/office/drawing/2014/main" id="{C5D4E400-C2C3-4B65-8D1E-8D308C3E24FE}"/>
              </a:ext>
            </a:extLst>
          </p:cNvPr>
          <p:cNvSpPr>
            <a:spLocks noGrp="1"/>
          </p:cNvSpPr>
          <p:nvPr>
            <p:ph idx="1"/>
          </p:nvPr>
        </p:nvSpPr>
        <p:spPr/>
        <p:txBody>
          <a:bodyPr/>
          <a:lstStyle/>
          <a:p>
            <a:r>
              <a:rPr lang="en-US" sz="2700" dirty="0"/>
              <a:t>Market dominance by small number of large companies </a:t>
            </a:r>
          </a:p>
          <a:p>
            <a:pPr marL="0" indent="0">
              <a:buNone/>
            </a:pPr>
            <a:r>
              <a:rPr lang="en-US" sz="2700" dirty="0"/>
              <a:t>--Profits are extremely high for those companies</a:t>
            </a:r>
          </a:p>
          <a:p>
            <a:pPr marL="0" indent="0">
              <a:buNone/>
            </a:pPr>
            <a:endParaRPr lang="en-US" sz="2700" dirty="0"/>
          </a:p>
          <a:p>
            <a:r>
              <a:rPr lang="en-US" sz="2700" dirty="0"/>
              <a:t>Rapid changes in market shares</a:t>
            </a:r>
          </a:p>
          <a:p>
            <a:endParaRPr lang="en-US" dirty="0"/>
          </a:p>
        </p:txBody>
      </p:sp>
    </p:spTree>
    <p:extLst>
      <p:ext uri="{BB962C8B-B14F-4D97-AF65-F5344CB8AC3E}">
        <p14:creationId xmlns:p14="http://schemas.microsoft.com/office/powerpoint/2010/main" val="212127865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6BDD-B57E-41DE-91D9-B9F39B9FEBF3}"/>
              </a:ext>
            </a:extLst>
          </p:cNvPr>
          <p:cNvSpPr>
            <a:spLocks noGrp="1"/>
          </p:cNvSpPr>
          <p:nvPr>
            <p:ph type="title"/>
          </p:nvPr>
        </p:nvSpPr>
        <p:spPr>
          <a:xfrm>
            <a:off x="216569" y="13692"/>
            <a:ext cx="7886700" cy="994172"/>
          </a:xfrm>
        </p:spPr>
        <p:txBody>
          <a:bodyPr/>
          <a:lstStyle/>
          <a:p>
            <a:r>
              <a:rPr lang="en-CA" dirty="0"/>
              <a:t>Revenue By Product Q3 2020</a:t>
            </a:r>
          </a:p>
        </p:txBody>
      </p:sp>
      <p:pic>
        <p:nvPicPr>
          <p:cNvPr id="4" name="Picture 3">
            <a:extLst>
              <a:ext uri="{FF2B5EF4-FFF2-40B4-BE49-F238E27FC236}">
                <a16:creationId xmlns:a16="http://schemas.microsoft.com/office/drawing/2014/main" id="{7EE20C2C-1AAA-4636-A65C-2E94A24D381B}"/>
              </a:ext>
            </a:extLst>
          </p:cNvPr>
          <p:cNvPicPr>
            <a:picLocks noChangeAspect="1"/>
          </p:cNvPicPr>
          <p:nvPr/>
        </p:nvPicPr>
        <p:blipFill>
          <a:blip r:embed="rId2"/>
          <a:stretch>
            <a:fillRect/>
          </a:stretch>
        </p:blipFill>
        <p:spPr>
          <a:xfrm>
            <a:off x="0" y="1121569"/>
            <a:ext cx="9144000" cy="4008240"/>
          </a:xfrm>
          <a:prstGeom prst="rect">
            <a:avLst/>
          </a:prstGeom>
        </p:spPr>
      </p:pic>
      <p:pic>
        <p:nvPicPr>
          <p:cNvPr id="5" name="Picture 4">
            <a:extLst>
              <a:ext uri="{FF2B5EF4-FFF2-40B4-BE49-F238E27FC236}">
                <a16:creationId xmlns:a16="http://schemas.microsoft.com/office/drawing/2014/main" id="{FD4ED8EB-A58B-413C-987C-6A82C55A254A}"/>
              </a:ext>
            </a:extLst>
          </p:cNvPr>
          <p:cNvPicPr>
            <a:picLocks noChangeAspect="1"/>
          </p:cNvPicPr>
          <p:nvPr/>
        </p:nvPicPr>
        <p:blipFill>
          <a:blip r:embed="rId3"/>
          <a:stretch>
            <a:fillRect/>
          </a:stretch>
        </p:blipFill>
        <p:spPr>
          <a:xfrm>
            <a:off x="0" y="2338558"/>
            <a:ext cx="9144000" cy="233192"/>
          </a:xfrm>
          <a:prstGeom prst="rect">
            <a:avLst/>
          </a:prstGeom>
        </p:spPr>
      </p:pic>
      <p:pic>
        <p:nvPicPr>
          <p:cNvPr id="6" name="Picture 5">
            <a:extLst>
              <a:ext uri="{FF2B5EF4-FFF2-40B4-BE49-F238E27FC236}">
                <a16:creationId xmlns:a16="http://schemas.microsoft.com/office/drawing/2014/main" id="{9BFC131D-0727-4F09-9FC8-D651F6B6A82D}"/>
              </a:ext>
            </a:extLst>
          </p:cNvPr>
          <p:cNvPicPr>
            <a:picLocks noChangeAspect="1"/>
          </p:cNvPicPr>
          <p:nvPr/>
        </p:nvPicPr>
        <p:blipFill>
          <a:blip r:embed="rId3"/>
          <a:stretch>
            <a:fillRect/>
          </a:stretch>
        </p:blipFill>
        <p:spPr>
          <a:xfrm>
            <a:off x="5457825" y="3841042"/>
            <a:ext cx="1428750" cy="233192"/>
          </a:xfrm>
          <a:prstGeom prst="rect">
            <a:avLst/>
          </a:prstGeom>
        </p:spPr>
      </p:pic>
    </p:spTree>
    <p:extLst>
      <p:ext uri="{BB962C8B-B14F-4D97-AF65-F5344CB8AC3E}">
        <p14:creationId xmlns:p14="http://schemas.microsoft.com/office/powerpoint/2010/main" val="34503242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CAB3D-68F7-4724-BA77-AD5BFF31B9C5}"/>
              </a:ext>
            </a:extLst>
          </p:cNvPr>
          <p:cNvPicPr>
            <a:picLocks noChangeAspect="1"/>
          </p:cNvPicPr>
          <p:nvPr/>
        </p:nvPicPr>
        <p:blipFill>
          <a:blip r:embed="rId2"/>
          <a:stretch>
            <a:fillRect/>
          </a:stretch>
        </p:blipFill>
        <p:spPr>
          <a:xfrm>
            <a:off x="0" y="1343892"/>
            <a:ext cx="9164277" cy="3799609"/>
          </a:xfrm>
          <a:prstGeom prst="rect">
            <a:avLst/>
          </a:prstGeom>
        </p:spPr>
      </p:pic>
      <p:sp>
        <p:nvSpPr>
          <p:cNvPr id="2" name="Title 1">
            <a:extLst>
              <a:ext uri="{FF2B5EF4-FFF2-40B4-BE49-F238E27FC236}">
                <a16:creationId xmlns:a16="http://schemas.microsoft.com/office/drawing/2014/main" id="{5CA087FE-71CE-4937-8258-EF36C07A384A}"/>
              </a:ext>
            </a:extLst>
          </p:cNvPr>
          <p:cNvSpPr>
            <a:spLocks noGrp="1"/>
          </p:cNvSpPr>
          <p:nvPr>
            <p:ph type="title"/>
          </p:nvPr>
        </p:nvSpPr>
        <p:spPr>
          <a:xfrm>
            <a:off x="99261" y="147751"/>
            <a:ext cx="7886700" cy="994172"/>
          </a:xfrm>
        </p:spPr>
        <p:txBody>
          <a:bodyPr>
            <a:normAutofit fontScale="90000"/>
          </a:bodyPr>
          <a:lstStyle/>
          <a:p>
            <a:r>
              <a:rPr lang="en-CA" dirty="0"/>
              <a:t>Selected Products Year over Year Revenue Percentage Change</a:t>
            </a:r>
          </a:p>
        </p:txBody>
      </p:sp>
      <p:sp>
        <p:nvSpPr>
          <p:cNvPr id="5" name="Oval 4">
            <a:extLst>
              <a:ext uri="{FF2B5EF4-FFF2-40B4-BE49-F238E27FC236}">
                <a16:creationId xmlns:a16="http://schemas.microsoft.com/office/drawing/2014/main" id="{C8C3F940-13E3-496B-8A4F-60C7A69D6EEC}"/>
              </a:ext>
            </a:extLst>
          </p:cNvPr>
          <p:cNvSpPr/>
          <p:nvPr/>
        </p:nvSpPr>
        <p:spPr>
          <a:xfrm>
            <a:off x="5712903" y="3548543"/>
            <a:ext cx="232795" cy="1950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CA" sz="1350" kern="1200">
              <a:solidFill>
                <a:prstClr val="white"/>
              </a:solidFill>
              <a:latin typeface="Calibri" panose="020F0502020204030204"/>
            </a:endParaRPr>
          </a:p>
        </p:txBody>
      </p:sp>
      <p:pic>
        <p:nvPicPr>
          <p:cNvPr id="8" name="Picture 7">
            <a:extLst>
              <a:ext uri="{FF2B5EF4-FFF2-40B4-BE49-F238E27FC236}">
                <a16:creationId xmlns:a16="http://schemas.microsoft.com/office/drawing/2014/main" id="{9362FD60-6BFD-4588-8812-811A4818ADFA}"/>
              </a:ext>
            </a:extLst>
          </p:cNvPr>
          <p:cNvPicPr>
            <a:picLocks noChangeAspect="1"/>
          </p:cNvPicPr>
          <p:nvPr/>
        </p:nvPicPr>
        <p:blipFill>
          <a:blip r:embed="rId3"/>
          <a:stretch>
            <a:fillRect/>
          </a:stretch>
        </p:blipFill>
        <p:spPr>
          <a:xfrm>
            <a:off x="5712903" y="3140816"/>
            <a:ext cx="237764" cy="205758"/>
          </a:xfrm>
          <a:prstGeom prst="rect">
            <a:avLst/>
          </a:prstGeom>
        </p:spPr>
      </p:pic>
      <p:sp>
        <p:nvSpPr>
          <p:cNvPr id="9" name="TextBox 8">
            <a:extLst>
              <a:ext uri="{FF2B5EF4-FFF2-40B4-BE49-F238E27FC236}">
                <a16:creationId xmlns:a16="http://schemas.microsoft.com/office/drawing/2014/main" id="{7C2BBB0F-8F2A-4270-9335-C316642DDA91}"/>
              </a:ext>
            </a:extLst>
          </p:cNvPr>
          <p:cNvSpPr txBox="1"/>
          <p:nvPr/>
        </p:nvSpPr>
        <p:spPr>
          <a:xfrm>
            <a:off x="2069984" y="3105196"/>
            <a:ext cx="1189139" cy="300082"/>
          </a:xfrm>
          <a:prstGeom prst="rect">
            <a:avLst/>
          </a:prstGeom>
          <a:noFill/>
        </p:spPr>
        <p:txBody>
          <a:bodyPr wrap="square" rtlCol="0">
            <a:spAutoFit/>
          </a:bodyPr>
          <a:lstStyle/>
          <a:p>
            <a:pPr defTabSz="685800">
              <a:buClrTx/>
            </a:pPr>
            <a:r>
              <a:rPr lang="en-CA" sz="1350" b="1" kern="1200" dirty="0">
                <a:solidFill>
                  <a:prstClr val="black"/>
                </a:solidFill>
                <a:latin typeface="Calibri" panose="020F0502020204030204"/>
                <a:ea typeface="+mn-ea"/>
                <a:cs typeface="+mn-cs"/>
              </a:rPr>
              <a:t>ERP and CRM</a:t>
            </a:r>
          </a:p>
        </p:txBody>
      </p:sp>
      <p:sp>
        <p:nvSpPr>
          <p:cNvPr id="10" name="TextBox 9">
            <a:extLst>
              <a:ext uri="{FF2B5EF4-FFF2-40B4-BE49-F238E27FC236}">
                <a16:creationId xmlns:a16="http://schemas.microsoft.com/office/drawing/2014/main" id="{1C0ADACA-DBC7-4931-9151-1C2054A53F54}"/>
              </a:ext>
            </a:extLst>
          </p:cNvPr>
          <p:cNvSpPr txBox="1"/>
          <p:nvPr/>
        </p:nvSpPr>
        <p:spPr>
          <a:xfrm>
            <a:off x="2069984" y="3501214"/>
            <a:ext cx="1189139" cy="507831"/>
          </a:xfrm>
          <a:prstGeom prst="rect">
            <a:avLst/>
          </a:prstGeom>
          <a:noFill/>
        </p:spPr>
        <p:txBody>
          <a:bodyPr wrap="square" rtlCol="0">
            <a:spAutoFit/>
          </a:bodyPr>
          <a:lstStyle/>
          <a:p>
            <a:pPr defTabSz="685800">
              <a:buClrTx/>
            </a:pPr>
            <a:r>
              <a:rPr lang="en-CA" sz="900" b="1" kern="1200" dirty="0">
                <a:solidFill>
                  <a:prstClr val="black"/>
                </a:solidFill>
                <a:latin typeface="Calibri" panose="020F0502020204030204"/>
                <a:ea typeface="+mn-ea"/>
                <a:cs typeface="+mn-cs"/>
              </a:rPr>
              <a:t>Cloud Computing Through Microsoft Data Center</a:t>
            </a:r>
          </a:p>
        </p:txBody>
      </p:sp>
      <p:cxnSp>
        <p:nvCxnSpPr>
          <p:cNvPr id="12" name="Straight Arrow Connector 11">
            <a:extLst>
              <a:ext uri="{FF2B5EF4-FFF2-40B4-BE49-F238E27FC236}">
                <a16:creationId xmlns:a16="http://schemas.microsoft.com/office/drawing/2014/main" id="{97F16C40-3C2D-479F-A49C-B10AC75716DC}"/>
              </a:ext>
            </a:extLst>
          </p:cNvPr>
          <p:cNvCxnSpPr/>
          <p:nvPr/>
        </p:nvCxnSpPr>
        <p:spPr>
          <a:xfrm flipH="1">
            <a:off x="685800" y="3646066"/>
            <a:ext cx="138418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BD4C9D5-CF72-40DE-8783-ADA4130D86EA}"/>
              </a:ext>
            </a:extLst>
          </p:cNvPr>
          <p:cNvPicPr>
            <a:picLocks noChangeAspect="1"/>
          </p:cNvPicPr>
          <p:nvPr/>
        </p:nvPicPr>
        <p:blipFill>
          <a:blip r:embed="rId4"/>
          <a:stretch>
            <a:fillRect/>
          </a:stretch>
        </p:blipFill>
        <p:spPr>
          <a:xfrm>
            <a:off x="685801" y="3193726"/>
            <a:ext cx="1449449" cy="123455"/>
          </a:xfrm>
          <a:prstGeom prst="rect">
            <a:avLst/>
          </a:prstGeom>
        </p:spPr>
      </p:pic>
    </p:spTree>
    <p:extLst>
      <p:ext uri="{BB962C8B-B14F-4D97-AF65-F5344CB8AC3E}">
        <p14:creationId xmlns:p14="http://schemas.microsoft.com/office/powerpoint/2010/main" val="27457688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2120-0118-41FC-A16F-0FDA899DDD89}"/>
              </a:ext>
            </a:extLst>
          </p:cNvPr>
          <p:cNvSpPr>
            <a:spLocks noGrp="1"/>
          </p:cNvSpPr>
          <p:nvPr>
            <p:ph type="title"/>
          </p:nvPr>
        </p:nvSpPr>
        <p:spPr>
          <a:xfrm>
            <a:off x="0" y="1"/>
            <a:ext cx="8515350" cy="1268016"/>
          </a:xfrm>
        </p:spPr>
        <p:txBody>
          <a:bodyPr/>
          <a:lstStyle/>
          <a:p>
            <a:r>
              <a:rPr lang="en-CA" dirty="0"/>
              <a:t>Domestic and international Revenue</a:t>
            </a:r>
            <a:br>
              <a:rPr lang="en-CA" dirty="0"/>
            </a:br>
            <a:r>
              <a:rPr lang="en-CA" dirty="0"/>
              <a:t>(10-K &amp; 10-Q)</a:t>
            </a:r>
          </a:p>
        </p:txBody>
      </p:sp>
      <p:pic>
        <p:nvPicPr>
          <p:cNvPr id="4" name="Content Placeholder 3">
            <a:extLst>
              <a:ext uri="{FF2B5EF4-FFF2-40B4-BE49-F238E27FC236}">
                <a16:creationId xmlns:a16="http://schemas.microsoft.com/office/drawing/2014/main" id="{1A08902B-F011-4B9A-83D4-82C0AB1E99C3}"/>
              </a:ext>
            </a:extLst>
          </p:cNvPr>
          <p:cNvPicPr>
            <a:picLocks noGrp="1" noChangeAspect="1"/>
          </p:cNvPicPr>
          <p:nvPr>
            <p:ph idx="1"/>
          </p:nvPr>
        </p:nvPicPr>
        <p:blipFill>
          <a:blip r:embed="rId2"/>
          <a:stretch>
            <a:fillRect/>
          </a:stretch>
        </p:blipFill>
        <p:spPr>
          <a:xfrm>
            <a:off x="628651" y="1207294"/>
            <a:ext cx="7870712" cy="2311599"/>
          </a:xfrm>
          <a:prstGeom prst="rect">
            <a:avLst/>
          </a:prstGeom>
        </p:spPr>
      </p:pic>
      <p:pic>
        <p:nvPicPr>
          <p:cNvPr id="5" name="Picture 4">
            <a:extLst>
              <a:ext uri="{FF2B5EF4-FFF2-40B4-BE49-F238E27FC236}">
                <a16:creationId xmlns:a16="http://schemas.microsoft.com/office/drawing/2014/main" id="{6DECEF44-2CDC-4CC9-98EB-FDE78CD5488B}"/>
              </a:ext>
            </a:extLst>
          </p:cNvPr>
          <p:cNvPicPr>
            <a:picLocks noChangeAspect="1"/>
          </p:cNvPicPr>
          <p:nvPr/>
        </p:nvPicPr>
        <p:blipFill>
          <a:blip r:embed="rId3"/>
          <a:stretch>
            <a:fillRect/>
          </a:stretch>
        </p:blipFill>
        <p:spPr>
          <a:xfrm>
            <a:off x="0" y="3443287"/>
            <a:ext cx="9144000" cy="1700213"/>
          </a:xfrm>
          <a:prstGeom prst="rect">
            <a:avLst/>
          </a:prstGeom>
        </p:spPr>
      </p:pic>
      <p:pic>
        <p:nvPicPr>
          <p:cNvPr id="6" name="Picture 5">
            <a:extLst>
              <a:ext uri="{FF2B5EF4-FFF2-40B4-BE49-F238E27FC236}">
                <a16:creationId xmlns:a16="http://schemas.microsoft.com/office/drawing/2014/main" id="{3932362A-F556-4C88-A3FB-6C580843A482}"/>
              </a:ext>
            </a:extLst>
          </p:cNvPr>
          <p:cNvPicPr>
            <a:picLocks noChangeAspect="1"/>
          </p:cNvPicPr>
          <p:nvPr/>
        </p:nvPicPr>
        <p:blipFill>
          <a:blip r:embed="rId4"/>
          <a:stretch>
            <a:fillRect/>
          </a:stretch>
        </p:blipFill>
        <p:spPr>
          <a:xfrm>
            <a:off x="7032011" y="1268017"/>
            <a:ext cx="247470" cy="232171"/>
          </a:xfrm>
          <a:prstGeom prst="rect">
            <a:avLst/>
          </a:prstGeom>
        </p:spPr>
      </p:pic>
    </p:spTree>
    <p:extLst>
      <p:ext uri="{BB962C8B-B14F-4D97-AF65-F5344CB8AC3E}">
        <p14:creationId xmlns:p14="http://schemas.microsoft.com/office/powerpoint/2010/main" val="142542596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B831-5E75-47E6-A1A3-1D16C9DA2393}"/>
              </a:ext>
            </a:extLst>
          </p:cNvPr>
          <p:cNvSpPr>
            <a:spLocks noGrp="1"/>
          </p:cNvSpPr>
          <p:nvPr>
            <p:ph type="title"/>
          </p:nvPr>
        </p:nvSpPr>
        <p:spPr>
          <a:xfrm>
            <a:off x="0" y="1"/>
            <a:ext cx="7886700" cy="994172"/>
          </a:xfrm>
        </p:spPr>
        <p:txBody>
          <a:bodyPr/>
          <a:lstStyle/>
          <a:p>
            <a:r>
              <a:rPr lang="en-CA" dirty="0"/>
              <a:t>Operating System Market Share</a:t>
            </a:r>
          </a:p>
        </p:txBody>
      </p:sp>
      <p:pic>
        <p:nvPicPr>
          <p:cNvPr id="4" name="Content Placeholder 3">
            <a:extLst>
              <a:ext uri="{FF2B5EF4-FFF2-40B4-BE49-F238E27FC236}">
                <a16:creationId xmlns:a16="http://schemas.microsoft.com/office/drawing/2014/main" id="{579C91FF-C424-49A9-B08B-2AD7E1741473}"/>
              </a:ext>
            </a:extLst>
          </p:cNvPr>
          <p:cNvPicPr>
            <a:picLocks noGrp="1" noChangeAspect="1"/>
          </p:cNvPicPr>
          <p:nvPr>
            <p:ph idx="1"/>
          </p:nvPr>
        </p:nvPicPr>
        <p:blipFill>
          <a:blip r:embed="rId2"/>
          <a:stretch>
            <a:fillRect/>
          </a:stretch>
        </p:blipFill>
        <p:spPr>
          <a:xfrm>
            <a:off x="0" y="1147926"/>
            <a:ext cx="9144000" cy="1759580"/>
          </a:xfrm>
          <a:prstGeom prst="rect">
            <a:avLst/>
          </a:prstGeom>
        </p:spPr>
      </p:pic>
      <p:pic>
        <p:nvPicPr>
          <p:cNvPr id="5" name="Picture 4">
            <a:extLst>
              <a:ext uri="{FF2B5EF4-FFF2-40B4-BE49-F238E27FC236}">
                <a16:creationId xmlns:a16="http://schemas.microsoft.com/office/drawing/2014/main" id="{10049204-6E99-4482-AE25-EF0703BED726}"/>
              </a:ext>
            </a:extLst>
          </p:cNvPr>
          <p:cNvPicPr>
            <a:picLocks noChangeAspect="1"/>
          </p:cNvPicPr>
          <p:nvPr/>
        </p:nvPicPr>
        <p:blipFill>
          <a:blip r:embed="rId3"/>
          <a:stretch>
            <a:fillRect/>
          </a:stretch>
        </p:blipFill>
        <p:spPr>
          <a:xfrm>
            <a:off x="0" y="3207544"/>
            <a:ext cx="9144000" cy="1685925"/>
          </a:xfrm>
          <a:prstGeom prst="rect">
            <a:avLst/>
          </a:prstGeom>
        </p:spPr>
      </p:pic>
    </p:spTree>
    <p:extLst>
      <p:ext uri="{BB962C8B-B14F-4D97-AF65-F5344CB8AC3E}">
        <p14:creationId xmlns:p14="http://schemas.microsoft.com/office/powerpoint/2010/main" val="94098210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EC47-FF18-4125-A799-CFB210411883}"/>
              </a:ext>
            </a:extLst>
          </p:cNvPr>
          <p:cNvSpPr>
            <a:spLocks noGrp="1"/>
          </p:cNvSpPr>
          <p:nvPr>
            <p:ph type="title"/>
          </p:nvPr>
        </p:nvSpPr>
        <p:spPr>
          <a:xfrm>
            <a:off x="0" y="7144"/>
            <a:ext cx="7886700" cy="994172"/>
          </a:xfrm>
        </p:spPr>
        <p:txBody>
          <a:bodyPr/>
          <a:lstStyle/>
          <a:p>
            <a:r>
              <a:rPr lang="en-CA" dirty="0"/>
              <a:t>Cloud Services Market Share</a:t>
            </a:r>
          </a:p>
        </p:txBody>
      </p:sp>
      <p:pic>
        <p:nvPicPr>
          <p:cNvPr id="4" name="Content Placeholder 3">
            <a:extLst>
              <a:ext uri="{FF2B5EF4-FFF2-40B4-BE49-F238E27FC236}">
                <a16:creationId xmlns:a16="http://schemas.microsoft.com/office/drawing/2014/main" id="{7BBC038C-5AD9-44EA-A4FF-5D090163471E}"/>
              </a:ext>
            </a:extLst>
          </p:cNvPr>
          <p:cNvPicPr>
            <a:picLocks noGrp="1" noChangeAspect="1"/>
          </p:cNvPicPr>
          <p:nvPr>
            <p:ph idx="1"/>
          </p:nvPr>
        </p:nvPicPr>
        <p:blipFill>
          <a:blip r:embed="rId2"/>
          <a:stretch>
            <a:fillRect/>
          </a:stretch>
        </p:blipFill>
        <p:spPr>
          <a:xfrm>
            <a:off x="5950744" y="1067991"/>
            <a:ext cx="3193256" cy="3064669"/>
          </a:xfrm>
          <a:prstGeom prst="rect">
            <a:avLst/>
          </a:prstGeom>
        </p:spPr>
      </p:pic>
      <p:pic>
        <p:nvPicPr>
          <p:cNvPr id="5" name="Picture 4">
            <a:extLst>
              <a:ext uri="{FF2B5EF4-FFF2-40B4-BE49-F238E27FC236}">
                <a16:creationId xmlns:a16="http://schemas.microsoft.com/office/drawing/2014/main" id="{430AB518-44E3-4978-A2FA-3D54C48A61B0}"/>
              </a:ext>
            </a:extLst>
          </p:cNvPr>
          <p:cNvPicPr>
            <a:picLocks noChangeAspect="1"/>
          </p:cNvPicPr>
          <p:nvPr/>
        </p:nvPicPr>
        <p:blipFill>
          <a:blip r:embed="rId3"/>
          <a:stretch>
            <a:fillRect/>
          </a:stretch>
        </p:blipFill>
        <p:spPr>
          <a:xfrm>
            <a:off x="1" y="1010841"/>
            <a:ext cx="6022181" cy="3143250"/>
          </a:xfrm>
          <a:prstGeom prst="rect">
            <a:avLst/>
          </a:prstGeom>
        </p:spPr>
      </p:pic>
    </p:spTree>
    <p:extLst>
      <p:ext uri="{BB962C8B-B14F-4D97-AF65-F5344CB8AC3E}">
        <p14:creationId xmlns:p14="http://schemas.microsoft.com/office/powerpoint/2010/main" val="17583830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5674B-1ECA-49DE-8633-655B1AAB7735}"/>
              </a:ext>
            </a:extLst>
          </p:cNvPr>
          <p:cNvSpPr>
            <a:spLocks noGrp="1"/>
          </p:cNvSpPr>
          <p:nvPr>
            <p:ph type="title"/>
          </p:nvPr>
        </p:nvSpPr>
        <p:spPr>
          <a:xfrm>
            <a:off x="0" y="1"/>
            <a:ext cx="7886700" cy="994172"/>
          </a:xfrm>
        </p:spPr>
        <p:txBody>
          <a:bodyPr/>
          <a:lstStyle/>
          <a:p>
            <a:r>
              <a:rPr lang="en-CA" dirty="0"/>
              <a:t>Office Suites Market Share 2020</a:t>
            </a:r>
          </a:p>
        </p:txBody>
      </p:sp>
      <p:pic>
        <p:nvPicPr>
          <p:cNvPr id="4" name="Content Placeholder 3">
            <a:extLst>
              <a:ext uri="{FF2B5EF4-FFF2-40B4-BE49-F238E27FC236}">
                <a16:creationId xmlns:a16="http://schemas.microsoft.com/office/drawing/2014/main" id="{B42E7E1C-4795-418A-9488-C6536978E1C8}"/>
              </a:ext>
            </a:extLst>
          </p:cNvPr>
          <p:cNvPicPr>
            <a:picLocks noGrp="1" noChangeAspect="1"/>
          </p:cNvPicPr>
          <p:nvPr>
            <p:ph idx="1"/>
          </p:nvPr>
        </p:nvPicPr>
        <p:blipFill>
          <a:blip r:embed="rId2"/>
          <a:stretch>
            <a:fillRect/>
          </a:stretch>
        </p:blipFill>
        <p:spPr>
          <a:xfrm>
            <a:off x="0" y="1205829"/>
            <a:ext cx="8929688" cy="3937672"/>
          </a:xfrm>
          <a:prstGeom prst="rect">
            <a:avLst/>
          </a:prstGeom>
        </p:spPr>
      </p:pic>
    </p:spTree>
    <p:extLst>
      <p:ext uri="{BB962C8B-B14F-4D97-AF65-F5344CB8AC3E}">
        <p14:creationId xmlns:p14="http://schemas.microsoft.com/office/powerpoint/2010/main" val="64975054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0CDA9B-C4B3-4816-84A9-60DD73573746}"/>
              </a:ext>
            </a:extLst>
          </p:cNvPr>
          <p:cNvPicPr>
            <a:picLocks noGrp="1" noChangeAspect="1"/>
          </p:cNvPicPr>
          <p:nvPr>
            <p:ph idx="1"/>
          </p:nvPr>
        </p:nvPicPr>
        <p:blipFill>
          <a:blip r:embed="rId2"/>
          <a:stretch>
            <a:fillRect/>
          </a:stretch>
        </p:blipFill>
        <p:spPr>
          <a:xfrm>
            <a:off x="2756413" y="0"/>
            <a:ext cx="3294291" cy="3263504"/>
          </a:xfrm>
          <a:prstGeom prst="rect">
            <a:avLst/>
          </a:prstGeom>
        </p:spPr>
      </p:pic>
      <p:sp>
        <p:nvSpPr>
          <p:cNvPr id="2" name="Title 1">
            <a:extLst>
              <a:ext uri="{FF2B5EF4-FFF2-40B4-BE49-F238E27FC236}">
                <a16:creationId xmlns:a16="http://schemas.microsoft.com/office/drawing/2014/main" id="{078B2912-8B59-4AAF-BAD7-4DC29E2A1305}"/>
              </a:ext>
            </a:extLst>
          </p:cNvPr>
          <p:cNvSpPr>
            <a:spLocks noGrp="1"/>
          </p:cNvSpPr>
          <p:nvPr>
            <p:ph type="title"/>
          </p:nvPr>
        </p:nvSpPr>
        <p:spPr>
          <a:xfrm>
            <a:off x="1565609" y="2571751"/>
            <a:ext cx="6012782" cy="994172"/>
          </a:xfrm>
        </p:spPr>
        <p:txBody>
          <a:bodyPr>
            <a:normAutofit fontScale="90000"/>
          </a:bodyPr>
          <a:lstStyle/>
          <a:p>
            <a:r>
              <a:rPr lang="en-CA" sz="6000" dirty="0"/>
              <a:t>Financial </a:t>
            </a:r>
            <a:r>
              <a:rPr lang="en-CA" sz="6600" dirty="0"/>
              <a:t>Analysis</a:t>
            </a:r>
            <a:endParaRPr lang="en-CA" sz="6000" dirty="0"/>
          </a:p>
        </p:txBody>
      </p:sp>
    </p:spTree>
    <p:extLst>
      <p:ext uri="{BB962C8B-B14F-4D97-AF65-F5344CB8AC3E}">
        <p14:creationId xmlns:p14="http://schemas.microsoft.com/office/powerpoint/2010/main" val="29020969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628B-D98C-4F39-B763-B4813045AE36}"/>
              </a:ext>
            </a:extLst>
          </p:cNvPr>
          <p:cNvSpPr>
            <a:spLocks noGrp="1"/>
          </p:cNvSpPr>
          <p:nvPr>
            <p:ph type="title"/>
          </p:nvPr>
        </p:nvSpPr>
        <p:spPr>
          <a:xfrm>
            <a:off x="126657" y="49405"/>
            <a:ext cx="7886700" cy="994172"/>
          </a:xfrm>
        </p:spPr>
        <p:txBody>
          <a:bodyPr/>
          <a:lstStyle/>
          <a:p>
            <a:r>
              <a:rPr lang="en-CA" dirty="0"/>
              <a:t>Share Structure (10-Q) </a:t>
            </a:r>
          </a:p>
        </p:txBody>
      </p:sp>
      <p:pic>
        <p:nvPicPr>
          <p:cNvPr id="4" name="Content Placeholder 3">
            <a:extLst>
              <a:ext uri="{FF2B5EF4-FFF2-40B4-BE49-F238E27FC236}">
                <a16:creationId xmlns:a16="http://schemas.microsoft.com/office/drawing/2014/main" id="{303B4250-BD22-452A-925F-407F77EB3439}"/>
              </a:ext>
            </a:extLst>
          </p:cNvPr>
          <p:cNvPicPr>
            <a:picLocks noGrp="1" noChangeAspect="1"/>
          </p:cNvPicPr>
          <p:nvPr>
            <p:ph idx="1"/>
          </p:nvPr>
        </p:nvPicPr>
        <p:blipFill>
          <a:blip r:embed="rId2"/>
          <a:stretch>
            <a:fillRect/>
          </a:stretch>
        </p:blipFill>
        <p:spPr>
          <a:xfrm>
            <a:off x="84342" y="1043576"/>
            <a:ext cx="8861156" cy="2598578"/>
          </a:xfrm>
          <a:prstGeom prst="rect">
            <a:avLst/>
          </a:prstGeom>
        </p:spPr>
      </p:pic>
      <p:pic>
        <p:nvPicPr>
          <p:cNvPr id="3" name="Picture 2">
            <a:extLst>
              <a:ext uri="{FF2B5EF4-FFF2-40B4-BE49-F238E27FC236}">
                <a16:creationId xmlns:a16="http://schemas.microsoft.com/office/drawing/2014/main" id="{91F1EDB0-75F9-45A2-9460-76B39F39DB48}"/>
              </a:ext>
            </a:extLst>
          </p:cNvPr>
          <p:cNvPicPr>
            <a:picLocks noChangeAspect="1"/>
          </p:cNvPicPr>
          <p:nvPr/>
        </p:nvPicPr>
        <p:blipFill>
          <a:blip r:embed="rId3"/>
          <a:stretch>
            <a:fillRect/>
          </a:stretch>
        </p:blipFill>
        <p:spPr>
          <a:xfrm>
            <a:off x="126657" y="3312465"/>
            <a:ext cx="8861156" cy="242337"/>
          </a:xfrm>
          <a:prstGeom prst="rect">
            <a:avLst/>
          </a:prstGeom>
        </p:spPr>
      </p:pic>
    </p:spTree>
    <p:extLst>
      <p:ext uri="{BB962C8B-B14F-4D97-AF65-F5344CB8AC3E}">
        <p14:creationId xmlns:p14="http://schemas.microsoft.com/office/powerpoint/2010/main" val="241415938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BBC1D-AA47-47FA-B958-D52922E8CA8A}"/>
              </a:ext>
            </a:extLst>
          </p:cNvPr>
          <p:cNvSpPr>
            <a:spLocks noGrp="1"/>
          </p:cNvSpPr>
          <p:nvPr>
            <p:ph type="title"/>
          </p:nvPr>
        </p:nvSpPr>
        <p:spPr>
          <a:xfrm>
            <a:off x="62609" y="38553"/>
            <a:ext cx="7886700" cy="994172"/>
          </a:xfrm>
        </p:spPr>
        <p:txBody>
          <a:bodyPr/>
          <a:lstStyle/>
          <a:p>
            <a:r>
              <a:rPr lang="en-CA" dirty="0"/>
              <a:t>Share Structure (10-K)</a:t>
            </a:r>
          </a:p>
        </p:txBody>
      </p:sp>
      <p:pic>
        <p:nvPicPr>
          <p:cNvPr id="4" name="Content Placeholder 3">
            <a:extLst>
              <a:ext uri="{FF2B5EF4-FFF2-40B4-BE49-F238E27FC236}">
                <a16:creationId xmlns:a16="http://schemas.microsoft.com/office/drawing/2014/main" id="{ECEC57C6-7361-4EE8-8B7D-2D430D29F16A}"/>
              </a:ext>
            </a:extLst>
          </p:cNvPr>
          <p:cNvPicPr>
            <a:picLocks noGrp="1" noChangeAspect="1"/>
          </p:cNvPicPr>
          <p:nvPr>
            <p:ph idx="1"/>
          </p:nvPr>
        </p:nvPicPr>
        <p:blipFill>
          <a:blip r:embed="rId2"/>
          <a:stretch>
            <a:fillRect/>
          </a:stretch>
        </p:blipFill>
        <p:spPr>
          <a:xfrm>
            <a:off x="62609" y="1023457"/>
            <a:ext cx="9024855" cy="2665035"/>
          </a:xfrm>
          <a:prstGeom prst="rect">
            <a:avLst/>
          </a:prstGeom>
        </p:spPr>
      </p:pic>
      <p:pic>
        <p:nvPicPr>
          <p:cNvPr id="3" name="Picture 2">
            <a:extLst>
              <a:ext uri="{FF2B5EF4-FFF2-40B4-BE49-F238E27FC236}">
                <a16:creationId xmlns:a16="http://schemas.microsoft.com/office/drawing/2014/main" id="{F762A5B2-6D0E-443F-9DC3-E08CF6D14A1D}"/>
              </a:ext>
            </a:extLst>
          </p:cNvPr>
          <p:cNvPicPr>
            <a:picLocks noChangeAspect="1"/>
          </p:cNvPicPr>
          <p:nvPr/>
        </p:nvPicPr>
        <p:blipFill>
          <a:blip r:embed="rId3"/>
          <a:stretch>
            <a:fillRect/>
          </a:stretch>
        </p:blipFill>
        <p:spPr>
          <a:xfrm>
            <a:off x="62608" y="3197311"/>
            <a:ext cx="9081392" cy="274083"/>
          </a:xfrm>
          <a:prstGeom prst="rect">
            <a:avLst/>
          </a:prstGeom>
        </p:spPr>
      </p:pic>
    </p:spTree>
    <p:extLst>
      <p:ext uri="{BB962C8B-B14F-4D97-AF65-F5344CB8AC3E}">
        <p14:creationId xmlns:p14="http://schemas.microsoft.com/office/powerpoint/2010/main" val="31111698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7308-2A7C-48DB-8514-7E5F4852655D}"/>
              </a:ext>
            </a:extLst>
          </p:cNvPr>
          <p:cNvSpPr>
            <a:spLocks noGrp="1"/>
          </p:cNvSpPr>
          <p:nvPr>
            <p:ph type="title"/>
          </p:nvPr>
        </p:nvSpPr>
        <p:spPr>
          <a:xfrm>
            <a:off x="0" y="1"/>
            <a:ext cx="7886700" cy="994172"/>
          </a:xfrm>
        </p:spPr>
        <p:txBody>
          <a:bodyPr/>
          <a:lstStyle/>
          <a:p>
            <a:r>
              <a:rPr lang="en-CA" dirty="0"/>
              <a:t>Balance Sheet – Assets (10-Q)</a:t>
            </a:r>
          </a:p>
        </p:txBody>
      </p:sp>
      <p:pic>
        <p:nvPicPr>
          <p:cNvPr id="4" name="Content Placeholder 3">
            <a:extLst>
              <a:ext uri="{FF2B5EF4-FFF2-40B4-BE49-F238E27FC236}">
                <a16:creationId xmlns:a16="http://schemas.microsoft.com/office/drawing/2014/main" id="{490D485C-A1E7-42E4-A461-4EE4E1D01AE4}"/>
              </a:ext>
            </a:extLst>
          </p:cNvPr>
          <p:cNvPicPr>
            <a:picLocks noGrp="1" noChangeAspect="1"/>
          </p:cNvPicPr>
          <p:nvPr>
            <p:ph idx="1"/>
          </p:nvPr>
        </p:nvPicPr>
        <p:blipFill>
          <a:blip r:embed="rId2"/>
          <a:stretch>
            <a:fillRect/>
          </a:stretch>
        </p:blipFill>
        <p:spPr>
          <a:xfrm>
            <a:off x="53972" y="861884"/>
            <a:ext cx="8882424" cy="3623619"/>
          </a:xfrm>
          <a:prstGeom prst="rect">
            <a:avLst/>
          </a:prstGeom>
        </p:spPr>
      </p:pic>
      <p:pic>
        <p:nvPicPr>
          <p:cNvPr id="5" name="Picture 4">
            <a:extLst>
              <a:ext uri="{FF2B5EF4-FFF2-40B4-BE49-F238E27FC236}">
                <a16:creationId xmlns:a16="http://schemas.microsoft.com/office/drawing/2014/main" id="{413B840C-92D6-41A9-A54A-B315C920E7E9}"/>
              </a:ext>
            </a:extLst>
          </p:cNvPr>
          <p:cNvPicPr>
            <a:picLocks noChangeAspect="1"/>
          </p:cNvPicPr>
          <p:nvPr/>
        </p:nvPicPr>
        <p:blipFill>
          <a:blip r:embed="rId3"/>
          <a:stretch>
            <a:fillRect/>
          </a:stretch>
        </p:blipFill>
        <p:spPr>
          <a:xfrm>
            <a:off x="129747" y="1856056"/>
            <a:ext cx="8729834" cy="272417"/>
          </a:xfrm>
          <a:prstGeom prst="rect">
            <a:avLst/>
          </a:prstGeom>
          <a:ln w="38100">
            <a:solidFill>
              <a:srgbClr val="FF0000"/>
            </a:solidFill>
          </a:ln>
        </p:spPr>
      </p:pic>
      <p:pic>
        <p:nvPicPr>
          <p:cNvPr id="7" name="Picture 6">
            <a:extLst>
              <a:ext uri="{FF2B5EF4-FFF2-40B4-BE49-F238E27FC236}">
                <a16:creationId xmlns:a16="http://schemas.microsoft.com/office/drawing/2014/main" id="{15F97033-7EC0-48FF-B83B-64550FCACC6A}"/>
              </a:ext>
            </a:extLst>
          </p:cNvPr>
          <p:cNvPicPr>
            <a:picLocks noChangeAspect="1"/>
          </p:cNvPicPr>
          <p:nvPr/>
        </p:nvPicPr>
        <p:blipFill>
          <a:blip r:embed="rId4"/>
          <a:stretch>
            <a:fillRect/>
          </a:stretch>
        </p:blipFill>
        <p:spPr>
          <a:xfrm>
            <a:off x="53973" y="3533050"/>
            <a:ext cx="8837945" cy="183245"/>
          </a:xfrm>
          <a:prstGeom prst="rect">
            <a:avLst/>
          </a:prstGeom>
          <a:ln w="38100">
            <a:solidFill>
              <a:srgbClr val="FF0000"/>
            </a:solidFill>
          </a:ln>
        </p:spPr>
      </p:pic>
    </p:spTree>
    <p:extLst>
      <p:ext uri="{BB962C8B-B14F-4D97-AF65-F5344CB8AC3E}">
        <p14:creationId xmlns:p14="http://schemas.microsoft.com/office/powerpoint/2010/main" val="1816771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74F6-94C8-4645-A734-3868FBC6D102}"/>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P</a:t>
            </a:r>
            <a:r>
              <a:rPr lang="en-US" altLang="zh-CN" sz="4050" b="1" dirty="0">
                <a:effectLst>
                  <a:outerShdw blurRad="38100" dist="38100" dir="2700000" algn="tl">
                    <a:srgbClr val="000000">
                      <a:alpha val="43137"/>
                    </a:srgbClr>
                  </a:outerShdw>
                </a:effectLst>
              </a:rPr>
              <a:t>resenters </a:t>
            </a:r>
            <a:endParaRPr lang="en-US" sz="4050" b="1" dirty="0">
              <a:effectLst>
                <a:outerShdw blurRad="38100" dist="38100" dir="2700000" algn="tl">
                  <a:srgbClr val="000000">
                    <a:alpha val="43137"/>
                  </a:srgbClr>
                </a:outerShdw>
              </a:effectLst>
            </a:endParaRPr>
          </a:p>
        </p:txBody>
      </p:sp>
      <p:pic>
        <p:nvPicPr>
          <p:cNvPr id="4" name="Picture 3" descr="A person wearing glasses&#10;&#10;Description automatically generated">
            <a:extLst>
              <a:ext uri="{FF2B5EF4-FFF2-40B4-BE49-F238E27FC236}">
                <a16:creationId xmlns:a16="http://schemas.microsoft.com/office/drawing/2014/main" id="{4324399E-8AFD-412E-9027-44D391D8EFD8}"/>
              </a:ext>
            </a:extLst>
          </p:cNvPr>
          <p:cNvPicPr>
            <a:picLocks noChangeAspect="1"/>
          </p:cNvPicPr>
          <p:nvPr/>
        </p:nvPicPr>
        <p:blipFill>
          <a:blip r:embed="rId2"/>
          <a:stretch>
            <a:fillRect/>
          </a:stretch>
        </p:blipFill>
        <p:spPr>
          <a:xfrm>
            <a:off x="451917" y="1420582"/>
            <a:ext cx="996180" cy="1462992"/>
          </a:xfrm>
          <a:prstGeom prst="rect">
            <a:avLst/>
          </a:prstGeom>
        </p:spPr>
      </p:pic>
      <p:pic>
        <p:nvPicPr>
          <p:cNvPr id="6" name="Picture 5" descr="A screen shot of a person&#10;&#10;Description automatically generated">
            <a:extLst>
              <a:ext uri="{FF2B5EF4-FFF2-40B4-BE49-F238E27FC236}">
                <a16:creationId xmlns:a16="http://schemas.microsoft.com/office/drawing/2014/main" id="{50C16F9E-0AE4-4317-AFF4-E7AF71F4BCC3}"/>
              </a:ext>
            </a:extLst>
          </p:cNvPr>
          <p:cNvPicPr>
            <a:picLocks noChangeAspect="1"/>
          </p:cNvPicPr>
          <p:nvPr/>
        </p:nvPicPr>
        <p:blipFill rotWithShape="1">
          <a:blip r:embed="rId3"/>
          <a:srcRect l="1" t="20259" r="-2798" b="15169"/>
          <a:stretch/>
        </p:blipFill>
        <p:spPr>
          <a:xfrm>
            <a:off x="5569280" y="1420582"/>
            <a:ext cx="1308721" cy="1462992"/>
          </a:xfrm>
          <a:prstGeom prst="rect">
            <a:avLst/>
          </a:prstGeom>
        </p:spPr>
      </p:pic>
      <p:pic>
        <p:nvPicPr>
          <p:cNvPr id="9" name="Picture 8" descr="A person smiling for the camera&#10;&#10;Description automatically generated">
            <a:extLst>
              <a:ext uri="{FF2B5EF4-FFF2-40B4-BE49-F238E27FC236}">
                <a16:creationId xmlns:a16="http://schemas.microsoft.com/office/drawing/2014/main" id="{7399F577-EA68-4AF4-8064-615B460CE829}"/>
              </a:ext>
            </a:extLst>
          </p:cNvPr>
          <p:cNvPicPr>
            <a:picLocks noChangeAspect="1"/>
          </p:cNvPicPr>
          <p:nvPr/>
        </p:nvPicPr>
        <p:blipFill>
          <a:blip r:embed="rId4"/>
          <a:stretch>
            <a:fillRect/>
          </a:stretch>
        </p:blipFill>
        <p:spPr>
          <a:xfrm>
            <a:off x="3671177" y="1420582"/>
            <a:ext cx="1462992" cy="1462992"/>
          </a:xfrm>
          <a:prstGeom prst="rect">
            <a:avLst/>
          </a:prstGeom>
        </p:spPr>
      </p:pic>
      <p:pic>
        <p:nvPicPr>
          <p:cNvPr id="11" name="Picture 10" descr="A person wearing a suit and tie&#10;&#10;Description automatically generated">
            <a:extLst>
              <a:ext uri="{FF2B5EF4-FFF2-40B4-BE49-F238E27FC236}">
                <a16:creationId xmlns:a16="http://schemas.microsoft.com/office/drawing/2014/main" id="{4807FDB5-5F00-42FB-88A2-383966A9531C}"/>
              </a:ext>
            </a:extLst>
          </p:cNvPr>
          <p:cNvPicPr>
            <a:picLocks noChangeAspect="1"/>
          </p:cNvPicPr>
          <p:nvPr/>
        </p:nvPicPr>
        <p:blipFill rotWithShape="1">
          <a:blip r:embed="rId5"/>
          <a:srcRect t="13086" b="5808"/>
          <a:stretch/>
        </p:blipFill>
        <p:spPr>
          <a:xfrm>
            <a:off x="1883208" y="1420582"/>
            <a:ext cx="1352858" cy="1462992"/>
          </a:xfrm>
          <a:prstGeom prst="rect">
            <a:avLst/>
          </a:prstGeom>
        </p:spPr>
      </p:pic>
      <p:sp>
        <p:nvSpPr>
          <p:cNvPr id="12" name="TextBox 11">
            <a:extLst>
              <a:ext uri="{FF2B5EF4-FFF2-40B4-BE49-F238E27FC236}">
                <a16:creationId xmlns:a16="http://schemas.microsoft.com/office/drawing/2014/main" id="{B522192C-C861-4BDC-A38E-383490123000}"/>
              </a:ext>
            </a:extLst>
          </p:cNvPr>
          <p:cNvSpPr txBox="1"/>
          <p:nvPr/>
        </p:nvSpPr>
        <p:spPr>
          <a:xfrm>
            <a:off x="115307" y="3036139"/>
            <a:ext cx="1669399" cy="646331"/>
          </a:xfrm>
          <a:prstGeom prst="rect">
            <a:avLst/>
          </a:prstGeom>
          <a:noFill/>
        </p:spPr>
        <p:txBody>
          <a:bodyPr wrap="square" rtlCol="0">
            <a:spAutoFit/>
          </a:bodyPr>
          <a:lstStyle/>
          <a:p>
            <a:pPr algn="ctr" defTabSz="685800">
              <a:buClrTx/>
            </a:pPr>
            <a:r>
              <a:rPr lang="en-US" sz="1800" kern="1200" dirty="0" err="1">
                <a:solidFill>
                  <a:prstClr val="black"/>
                </a:solidFill>
                <a:latin typeface="Calibri" panose="020F0502020204030204"/>
                <a:ea typeface="+mn-ea"/>
                <a:cs typeface="+mn-cs"/>
              </a:rPr>
              <a:t>Li,Jianqing</a:t>
            </a:r>
            <a:r>
              <a:rPr lang="en-US" sz="1800" kern="1200" dirty="0">
                <a:solidFill>
                  <a:prstClr val="black"/>
                </a:solidFill>
                <a:latin typeface="Calibri" panose="020F0502020204030204"/>
                <a:ea typeface="+mn-ea"/>
                <a:cs typeface="+mn-cs"/>
              </a:rPr>
              <a:t> (Jane)</a:t>
            </a:r>
          </a:p>
        </p:txBody>
      </p:sp>
      <p:sp>
        <p:nvSpPr>
          <p:cNvPr id="13" name="TextBox 12">
            <a:extLst>
              <a:ext uri="{FF2B5EF4-FFF2-40B4-BE49-F238E27FC236}">
                <a16:creationId xmlns:a16="http://schemas.microsoft.com/office/drawing/2014/main" id="{1A63C0C2-CA3D-4DEA-8D9D-8FD09F129128}"/>
              </a:ext>
            </a:extLst>
          </p:cNvPr>
          <p:cNvSpPr txBox="1"/>
          <p:nvPr/>
        </p:nvSpPr>
        <p:spPr>
          <a:xfrm>
            <a:off x="1686619" y="3036140"/>
            <a:ext cx="1549447" cy="646331"/>
          </a:xfrm>
          <a:prstGeom prst="rect">
            <a:avLst/>
          </a:prstGeom>
          <a:noFill/>
        </p:spPr>
        <p:txBody>
          <a:bodyPr wrap="square" rtlCol="0">
            <a:spAutoFit/>
          </a:bodyPr>
          <a:lstStyle/>
          <a:p>
            <a:pPr algn="ctr" defTabSz="685800">
              <a:buClrTx/>
            </a:pPr>
            <a:r>
              <a:rPr lang="en-US" sz="1800" kern="1200" dirty="0" err="1">
                <a:solidFill>
                  <a:prstClr val="black"/>
                </a:solidFill>
                <a:latin typeface="Calibri" panose="020F0502020204030204"/>
                <a:ea typeface="+mn-ea"/>
                <a:cs typeface="+mn-cs"/>
              </a:rPr>
              <a:t>Jiang,Dongxu</a:t>
            </a:r>
            <a:r>
              <a:rPr lang="en-US" sz="1800" kern="1200" dirty="0">
                <a:solidFill>
                  <a:prstClr val="black"/>
                </a:solidFill>
                <a:latin typeface="Calibri" panose="020F0502020204030204"/>
                <a:ea typeface="+mn-ea"/>
                <a:cs typeface="+mn-cs"/>
              </a:rPr>
              <a:t> (Jarvis)</a:t>
            </a:r>
          </a:p>
        </p:txBody>
      </p:sp>
      <p:sp>
        <p:nvSpPr>
          <p:cNvPr id="14" name="TextBox 13">
            <a:extLst>
              <a:ext uri="{FF2B5EF4-FFF2-40B4-BE49-F238E27FC236}">
                <a16:creationId xmlns:a16="http://schemas.microsoft.com/office/drawing/2014/main" id="{3E4135DA-6067-4A82-8AB0-1704F72D8AAC}"/>
              </a:ext>
            </a:extLst>
          </p:cNvPr>
          <p:cNvSpPr txBox="1"/>
          <p:nvPr/>
        </p:nvSpPr>
        <p:spPr>
          <a:xfrm>
            <a:off x="3324987" y="3036139"/>
            <a:ext cx="2155371" cy="369332"/>
          </a:xfrm>
          <a:prstGeom prst="rect">
            <a:avLst/>
          </a:prstGeom>
          <a:noFill/>
        </p:spPr>
        <p:txBody>
          <a:bodyPr wrap="square" rtlCol="0">
            <a:spAutoFit/>
          </a:bodyPr>
          <a:lstStyle/>
          <a:p>
            <a:pPr algn="ctr" defTabSz="685800">
              <a:buClrTx/>
            </a:pPr>
            <a:r>
              <a:rPr lang="en-US" sz="1800" kern="1200" dirty="0">
                <a:solidFill>
                  <a:prstClr val="black"/>
                </a:solidFill>
                <a:latin typeface="Calibri" panose="020F0502020204030204"/>
                <a:ea typeface="+mn-ea"/>
                <a:cs typeface="+mn-cs"/>
              </a:rPr>
              <a:t>Flora Feng </a:t>
            </a:r>
          </a:p>
        </p:txBody>
      </p:sp>
      <p:sp>
        <p:nvSpPr>
          <p:cNvPr id="15" name="TextBox 14">
            <a:extLst>
              <a:ext uri="{FF2B5EF4-FFF2-40B4-BE49-F238E27FC236}">
                <a16:creationId xmlns:a16="http://schemas.microsoft.com/office/drawing/2014/main" id="{733B1E8E-B52B-4DDE-A953-17D685450623}"/>
              </a:ext>
            </a:extLst>
          </p:cNvPr>
          <p:cNvSpPr txBox="1"/>
          <p:nvPr/>
        </p:nvSpPr>
        <p:spPr>
          <a:xfrm>
            <a:off x="5110622" y="3036139"/>
            <a:ext cx="2155371" cy="369332"/>
          </a:xfrm>
          <a:prstGeom prst="rect">
            <a:avLst/>
          </a:prstGeom>
          <a:noFill/>
        </p:spPr>
        <p:txBody>
          <a:bodyPr wrap="square" rtlCol="0">
            <a:spAutoFit/>
          </a:bodyPr>
          <a:lstStyle/>
          <a:p>
            <a:pPr algn="ctr" defTabSz="685800">
              <a:buClrTx/>
            </a:pPr>
            <a:r>
              <a:rPr lang="en-US" sz="1800" kern="1200" dirty="0">
                <a:solidFill>
                  <a:prstClr val="black"/>
                </a:solidFill>
                <a:latin typeface="Calibri" panose="020F0502020204030204"/>
                <a:ea typeface="+mn-ea"/>
                <a:cs typeface="+mn-cs"/>
              </a:rPr>
              <a:t>Coleton </a:t>
            </a:r>
            <a:r>
              <a:rPr lang="en-US" sz="1800" kern="1200" dirty="0" err="1">
                <a:solidFill>
                  <a:prstClr val="black"/>
                </a:solidFill>
                <a:latin typeface="Calibri" panose="020F0502020204030204"/>
                <a:ea typeface="+mn-ea"/>
                <a:cs typeface="+mn-cs"/>
              </a:rPr>
              <a:t>Mante</a:t>
            </a:r>
            <a:endParaRPr lang="en-US" sz="1800" kern="1200" dirty="0">
              <a:solidFill>
                <a:prstClr val="black"/>
              </a:solidFill>
              <a:latin typeface="Calibri" panose="020F0502020204030204"/>
              <a:ea typeface="+mn-ea"/>
              <a:cs typeface="+mn-cs"/>
            </a:endParaRPr>
          </a:p>
        </p:txBody>
      </p:sp>
      <p:sp>
        <p:nvSpPr>
          <p:cNvPr id="16" name="TextBox 15">
            <a:extLst>
              <a:ext uri="{FF2B5EF4-FFF2-40B4-BE49-F238E27FC236}">
                <a16:creationId xmlns:a16="http://schemas.microsoft.com/office/drawing/2014/main" id="{016EE2EC-B553-4BD0-ADAE-E6DFD8F36941}"/>
              </a:ext>
            </a:extLst>
          </p:cNvPr>
          <p:cNvSpPr txBox="1"/>
          <p:nvPr/>
        </p:nvSpPr>
        <p:spPr>
          <a:xfrm>
            <a:off x="7198413" y="3036138"/>
            <a:ext cx="1816666" cy="646331"/>
          </a:xfrm>
          <a:prstGeom prst="rect">
            <a:avLst/>
          </a:prstGeom>
          <a:noFill/>
        </p:spPr>
        <p:txBody>
          <a:bodyPr wrap="square" rtlCol="0">
            <a:spAutoFit/>
          </a:bodyPr>
          <a:lstStyle/>
          <a:p>
            <a:pPr algn="ctr" defTabSz="685800">
              <a:buClrTx/>
            </a:pPr>
            <a:r>
              <a:rPr lang="en-US" sz="1800" kern="1200" dirty="0" err="1">
                <a:solidFill>
                  <a:prstClr val="black"/>
                </a:solidFill>
                <a:latin typeface="Calibri" panose="020F0502020204030204"/>
                <a:ea typeface="+mn-ea"/>
                <a:cs typeface="+mn-cs"/>
              </a:rPr>
              <a:t>Chen,Zehua</a:t>
            </a:r>
            <a:r>
              <a:rPr lang="en-US" sz="1800" kern="1200" dirty="0">
                <a:solidFill>
                  <a:prstClr val="black"/>
                </a:solidFill>
                <a:latin typeface="Calibri" panose="020F0502020204030204"/>
                <a:ea typeface="+mn-ea"/>
                <a:cs typeface="+mn-cs"/>
              </a:rPr>
              <a:t> (Nick)</a:t>
            </a:r>
          </a:p>
        </p:txBody>
      </p:sp>
      <p:pic>
        <p:nvPicPr>
          <p:cNvPr id="5" name="Picture 4" descr="A person posing for the camera&#10;&#10;Description automatically generated">
            <a:extLst>
              <a:ext uri="{FF2B5EF4-FFF2-40B4-BE49-F238E27FC236}">
                <a16:creationId xmlns:a16="http://schemas.microsoft.com/office/drawing/2014/main" id="{8E1118B3-BB19-4532-81D4-7B0B2DB2A594}"/>
              </a:ext>
            </a:extLst>
          </p:cNvPr>
          <p:cNvPicPr>
            <a:picLocks noChangeAspect="1"/>
          </p:cNvPicPr>
          <p:nvPr/>
        </p:nvPicPr>
        <p:blipFill>
          <a:blip r:embed="rId6"/>
          <a:stretch>
            <a:fillRect/>
          </a:stretch>
        </p:blipFill>
        <p:spPr>
          <a:xfrm>
            <a:off x="7470712" y="1417710"/>
            <a:ext cx="1202238" cy="1465864"/>
          </a:xfrm>
          <a:prstGeom prst="rect">
            <a:avLst/>
          </a:prstGeom>
        </p:spPr>
      </p:pic>
      <p:sp>
        <p:nvSpPr>
          <p:cNvPr id="8" name="TextBox 7">
            <a:extLst>
              <a:ext uri="{FF2B5EF4-FFF2-40B4-BE49-F238E27FC236}">
                <a16:creationId xmlns:a16="http://schemas.microsoft.com/office/drawing/2014/main" id="{D30AA5BA-65AF-47A8-B6A5-6BAB18FDF8E3}"/>
              </a:ext>
            </a:extLst>
          </p:cNvPr>
          <p:cNvSpPr txBox="1"/>
          <p:nvPr/>
        </p:nvSpPr>
        <p:spPr>
          <a:xfrm>
            <a:off x="323022" y="3835035"/>
            <a:ext cx="1253967" cy="523220"/>
          </a:xfrm>
          <a:prstGeom prst="rect">
            <a:avLst/>
          </a:prstGeom>
          <a:noFill/>
        </p:spPr>
        <p:txBody>
          <a:bodyPr wrap="square" rtlCol="0">
            <a:spAutoFit/>
          </a:bodyPr>
          <a:lstStyle/>
          <a:p>
            <a:pPr algn="ctr"/>
            <a:r>
              <a:rPr lang="en-CA" dirty="0"/>
              <a:t>Industry Overview</a:t>
            </a:r>
          </a:p>
        </p:txBody>
      </p:sp>
      <p:sp>
        <p:nvSpPr>
          <p:cNvPr id="10" name="TextBox 9">
            <a:extLst>
              <a:ext uri="{FF2B5EF4-FFF2-40B4-BE49-F238E27FC236}">
                <a16:creationId xmlns:a16="http://schemas.microsoft.com/office/drawing/2014/main" id="{3A52CB83-B075-40AA-9BB8-7620E009BD81}"/>
              </a:ext>
            </a:extLst>
          </p:cNvPr>
          <p:cNvSpPr txBox="1"/>
          <p:nvPr/>
        </p:nvSpPr>
        <p:spPr>
          <a:xfrm>
            <a:off x="1834358" y="3835035"/>
            <a:ext cx="1253967" cy="523220"/>
          </a:xfrm>
          <a:prstGeom prst="rect">
            <a:avLst/>
          </a:prstGeom>
          <a:noFill/>
        </p:spPr>
        <p:txBody>
          <a:bodyPr wrap="square" rtlCol="0">
            <a:spAutoFit/>
          </a:bodyPr>
          <a:lstStyle/>
          <a:p>
            <a:pPr algn="ctr"/>
            <a:r>
              <a:rPr lang="en-CA" dirty="0"/>
              <a:t>Industry Overview</a:t>
            </a:r>
          </a:p>
        </p:txBody>
      </p:sp>
      <p:sp>
        <p:nvSpPr>
          <p:cNvPr id="19" name="TextBox 18">
            <a:extLst>
              <a:ext uri="{FF2B5EF4-FFF2-40B4-BE49-F238E27FC236}">
                <a16:creationId xmlns:a16="http://schemas.microsoft.com/office/drawing/2014/main" id="{643DDA80-1342-4180-B1C8-CCD4D0E92E6F}"/>
              </a:ext>
            </a:extLst>
          </p:cNvPr>
          <p:cNvSpPr txBox="1"/>
          <p:nvPr/>
        </p:nvSpPr>
        <p:spPr>
          <a:xfrm>
            <a:off x="3775688" y="3942756"/>
            <a:ext cx="1253967" cy="307777"/>
          </a:xfrm>
          <a:prstGeom prst="rect">
            <a:avLst/>
          </a:prstGeom>
          <a:noFill/>
        </p:spPr>
        <p:txBody>
          <a:bodyPr wrap="square" rtlCol="0">
            <a:spAutoFit/>
          </a:bodyPr>
          <a:lstStyle/>
          <a:p>
            <a:pPr algn="ctr"/>
            <a:r>
              <a:rPr lang="en-CA" dirty="0"/>
              <a:t>Apple</a:t>
            </a:r>
          </a:p>
        </p:txBody>
      </p:sp>
      <p:sp>
        <p:nvSpPr>
          <p:cNvPr id="21" name="TextBox 20">
            <a:extLst>
              <a:ext uri="{FF2B5EF4-FFF2-40B4-BE49-F238E27FC236}">
                <a16:creationId xmlns:a16="http://schemas.microsoft.com/office/drawing/2014/main" id="{E13D3ECF-7310-4A5A-9E3C-1DFD4BDD98D0}"/>
              </a:ext>
            </a:extLst>
          </p:cNvPr>
          <p:cNvSpPr txBox="1"/>
          <p:nvPr/>
        </p:nvSpPr>
        <p:spPr>
          <a:xfrm>
            <a:off x="5561323" y="3942756"/>
            <a:ext cx="1253967" cy="307777"/>
          </a:xfrm>
          <a:prstGeom prst="rect">
            <a:avLst/>
          </a:prstGeom>
          <a:noFill/>
        </p:spPr>
        <p:txBody>
          <a:bodyPr wrap="square" rtlCol="0">
            <a:spAutoFit/>
          </a:bodyPr>
          <a:lstStyle/>
          <a:p>
            <a:pPr algn="ctr"/>
            <a:r>
              <a:rPr lang="en-CA" dirty="0"/>
              <a:t>Microsoft</a:t>
            </a:r>
          </a:p>
        </p:txBody>
      </p:sp>
      <p:sp>
        <p:nvSpPr>
          <p:cNvPr id="23" name="TextBox 22">
            <a:extLst>
              <a:ext uri="{FF2B5EF4-FFF2-40B4-BE49-F238E27FC236}">
                <a16:creationId xmlns:a16="http://schemas.microsoft.com/office/drawing/2014/main" id="{3AAEEED5-5544-48CC-978D-E692C5A02DF2}"/>
              </a:ext>
            </a:extLst>
          </p:cNvPr>
          <p:cNvSpPr txBox="1"/>
          <p:nvPr/>
        </p:nvSpPr>
        <p:spPr>
          <a:xfrm>
            <a:off x="7479762" y="3942756"/>
            <a:ext cx="1253967" cy="307777"/>
          </a:xfrm>
          <a:prstGeom prst="rect">
            <a:avLst/>
          </a:prstGeom>
          <a:noFill/>
        </p:spPr>
        <p:txBody>
          <a:bodyPr wrap="square" rtlCol="0">
            <a:spAutoFit/>
          </a:bodyPr>
          <a:lstStyle/>
          <a:p>
            <a:pPr algn="ctr"/>
            <a:r>
              <a:rPr lang="en-CA" dirty="0"/>
              <a:t>Google</a:t>
            </a:r>
          </a:p>
        </p:txBody>
      </p:sp>
    </p:spTree>
    <p:extLst>
      <p:ext uri="{BB962C8B-B14F-4D97-AF65-F5344CB8AC3E}">
        <p14:creationId xmlns:p14="http://schemas.microsoft.com/office/powerpoint/2010/main" val="398649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5" name="Picture 4" descr="A screenshot of a cell phone&#10;&#10;Description automatically generated">
            <a:extLst>
              <a:ext uri="{FF2B5EF4-FFF2-40B4-BE49-F238E27FC236}">
                <a16:creationId xmlns:a16="http://schemas.microsoft.com/office/drawing/2014/main" id="{75089AF2-D385-4A28-9630-7767F4C1E4AF}"/>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15" y="961"/>
            <a:ext cx="9143985" cy="5142539"/>
          </a:xfrm>
          <a:prstGeom prst="rect">
            <a:avLst/>
          </a:prstGeom>
        </p:spPr>
      </p:pic>
    </p:spTree>
    <p:extLst>
      <p:ext uri="{BB962C8B-B14F-4D97-AF65-F5344CB8AC3E}">
        <p14:creationId xmlns:p14="http://schemas.microsoft.com/office/powerpoint/2010/main" val="11771747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031F-28C0-4668-8718-CBCA63E6446A}"/>
              </a:ext>
            </a:extLst>
          </p:cNvPr>
          <p:cNvSpPr>
            <a:spLocks noGrp="1"/>
          </p:cNvSpPr>
          <p:nvPr>
            <p:ph type="title"/>
          </p:nvPr>
        </p:nvSpPr>
        <p:spPr>
          <a:xfrm>
            <a:off x="0" y="18536"/>
            <a:ext cx="7886700" cy="994172"/>
          </a:xfrm>
        </p:spPr>
        <p:txBody>
          <a:bodyPr/>
          <a:lstStyle/>
          <a:p>
            <a:r>
              <a:rPr lang="en-CA" dirty="0"/>
              <a:t>Balance Sheet – Liabilities and Equity (10-Q)</a:t>
            </a:r>
          </a:p>
        </p:txBody>
      </p:sp>
      <p:pic>
        <p:nvPicPr>
          <p:cNvPr id="7" name="Content Placeholder 6">
            <a:extLst>
              <a:ext uri="{FF2B5EF4-FFF2-40B4-BE49-F238E27FC236}">
                <a16:creationId xmlns:a16="http://schemas.microsoft.com/office/drawing/2014/main" id="{4E1B8A0E-5C19-4E8C-AAB6-87CE112B00FF}"/>
              </a:ext>
            </a:extLst>
          </p:cNvPr>
          <p:cNvPicPr>
            <a:picLocks noGrp="1" noChangeAspect="1"/>
          </p:cNvPicPr>
          <p:nvPr>
            <p:ph idx="1"/>
          </p:nvPr>
        </p:nvPicPr>
        <p:blipFill>
          <a:blip r:embed="rId2"/>
          <a:stretch>
            <a:fillRect/>
          </a:stretch>
        </p:blipFill>
        <p:spPr>
          <a:xfrm>
            <a:off x="151915" y="938464"/>
            <a:ext cx="8840170" cy="3931193"/>
          </a:xfrm>
          <a:prstGeom prst="rect">
            <a:avLst/>
          </a:prstGeom>
        </p:spPr>
      </p:pic>
      <p:pic>
        <p:nvPicPr>
          <p:cNvPr id="8" name="Picture 7">
            <a:extLst>
              <a:ext uri="{FF2B5EF4-FFF2-40B4-BE49-F238E27FC236}">
                <a16:creationId xmlns:a16="http://schemas.microsoft.com/office/drawing/2014/main" id="{4EE588CB-6D37-4DE7-9EB0-44BD31352581}"/>
              </a:ext>
            </a:extLst>
          </p:cNvPr>
          <p:cNvPicPr>
            <a:picLocks noChangeAspect="1"/>
          </p:cNvPicPr>
          <p:nvPr/>
        </p:nvPicPr>
        <p:blipFill>
          <a:blip r:embed="rId3"/>
          <a:stretch>
            <a:fillRect/>
          </a:stretch>
        </p:blipFill>
        <p:spPr>
          <a:xfrm>
            <a:off x="116116" y="1171658"/>
            <a:ext cx="8911766" cy="242337"/>
          </a:xfrm>
          <a:prstGeom prst="rect">
            <a:avLst/>
          </a:prstGeom>
        </p:spPr>
      </p:pic>
    </p:spTree>
    <p:extLst>
      <p:ext uri="{BB962C8B-B14F-4D97-AF65-F5344CB8AC3E}">
        <p14:creationId xmlns:p14="http://schemas.microsoft.com/office/powerpoint/2010/main" val="236791531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57B44-9A78-44A0-8E04-17C4F7408E5B}"/>
              </a:ext>
            </a:extLst>
          </p:cNvPr>
          <p:cNvSpPr>
            <a:spLocks noGrp="1"/>
          </p:cNvSpPr>
          <p:nvPr>
            <p:ph type="title"/>
          </p:nvPr>
        </p:nvSpPr>
        <p:spPr>
          <a:xfrm>
            <a:off x="246669" y="160912"/>
            <a:ext cx="7886700" cy="994172"/>
          </a:xfrm>
        </p:spPr>
        <p:txBody>
          <a:bodyPr/>
          <a:lstStyle/>
          <a:p>
            <a:r>
              <a:rPr lang="en-CA" dirty="0"/>
              <a:t>Balance Sheet – Assets (10-K)</a:t>
            </a:r>
          </a:p>
        </p:txBody>
      </p:sp>
      <p:pic>
        <p:nvPicPr>
          <p:cNvPr id="4" name="Content Placeholder 3">
            <a:extLst>
              <a:ext uri="{FF2B5EF4-FFF2-40B4-BE49-F238E27FC236}">
                <a16:creationId xmlns:a16="http://schemas.microsoft.com/office/drawing/2014/main" id="{1E3FFE04-219B-4F30-A63E-56F54DD3C4AB}"/>
              </a:ext>
            </a:extLst>
          </p:cNvPr>
          <p:cNvPicPr>
            <a:picLocks noGrp="1" noChangeAspect="1"/>
          </p:cNvPicPr>
          <p:nvPr>
            <p:ph idx="1"/>
          </p:nvPr>
        </p:nvPicPr>
        <p:blipFill>
          <a:blip r:embed="rId2"/>
          <a:stretch>
            <a:fillRect/>
          </a:stretch>
        </p:blipFill>
        <p:spPr>
          <a:xfrm>
            <a:off x="246669" y="1155083"/>
            <a:ext cx="8650662" cy="3511220"/>
          </a:xfrm>
          <a:prstGeom prst="rect">
            <a:avLst/>
          </a:prstGeom>
        </p:spPr>
      </p:pic>
      <p:sp>
        <p:nvSpPr>
          <p:cNvPr id="5" name="Rectangle 4">
            <a:extLst>
              <a:ext uri="{FF2B5EF4-FFF2-40B4-BE49-F238E27FC236}">
                <a16:creationId xmlns:a16="http://schemas.microsoft.com/office/drawing/2014/main" id="{B5BF1EB6-3C6C-4B50-8D60-EB53F0AB9E20}"/>
              </a:ext>
            </a:extLst>
          </p:cNvPr>
          <p:cNvSpPr/>
          <p:nvPr/>
        </p:nvSpPr>
        <p:spPr>
          <a:xfrm>
            <a:off x="470934" y="1890584"/>
            <a:ext cx="8351791" cy="3429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CA" sz="1350" kern="1200">
              <a:solidFill>
                <a:prstClr val="white"/>
              </a:solidFill>
              <a:latin typeface="Calibri" panose="020F0502020204030204"/>
            </a:endParaRPr>
          </a:p>
        </p:txBody>
      </p:sp>
      <p:pic>
        <p:nvPicPr>
          <p:cNvPr id="6" name="Picture 5">
            <a:extLst>
              <a:ext uri="{FF2B5EF4-FFF2-40B4-BE49-F238E27FC236}">
                <a16:creationId xmlns:a16="http://schemas.microsoft.com/office/drawing/2014/main" id="{81868B1E-8284-4B24-AC4E-29D38E63237A}"/>
              </a:ext>
            </a:extLst>
          </p:cNvPr>
          <p:cNvPicPr>
            <a:picLocks noChangeAspect="1"/>
          </p:cNvPicPr>
          <p:nvPr/>
        </p:nvPicPr>
        <p:blipFill>
          <a:blip r:embed="rId3"/>
          <a:stretch>
            <a:fillRect/>
          </a:stretch>
        </p:blipFill>
        <p:spPr>
          <a:xfrm>
            <a:off x="336722" y="3798444"/>
            <a:ext cx="8470556" cy="189973"/>
          </a:xfrm>
          <a:prstGeom prst="rect">
            <a:avLst/>
          </a:prstGeom>
        </p:spPr>
      </p:pic>
    </p:spTree>
    <p:extLst>
      <p:ext uri="{BB962C8B-B14F-4D97-AF65-F5344CB8AC3E}">
        <p14:creationId xmlns:p14="http://schemas.microsoft.com/office/powerpoint/2010/main" val="259714191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CE0A4-5F32-4FA0-AB15-6631D40E1C36}"/>
              </a:ext>
            </a:extLst>
          </p:cNvPr>
          <p:cNvSpPr>
            <a:spLocks noGrp="1"/>
          </p:cNvSpPr>
          <p:nvPr>
            <p:ph type="title"/>
          </p:nvPr>
        </p:nvSpPr>
        <p:spPr>
          <a:xfrm>
            <a:off x="384743" y="180759"/>
            <a:ext cx="7886700" cy="994172"/>
          </a:xfrm>
        </p:spPr>
        <p:txBody>
          <a:bodyPr/>
          <a:lstStyle/>
          <a:p>
            <a:r>
              <a:rPr lang="en-CA" dirty="0"/>
              <a:t>Balance Sheet – Liabilities (10-K)</a:t>
            </a:r>
          </a:p>
        </p:txBody>
      </p:sp>
      <p:pic>
        <p:nvPicPr>
          <p:cNvPr id="4" name="Content Placeholder 3">
            <a:extLst>
              <a:ext uri="{FF2B5EF4-FFF2-40B4-BE49-F238E27FC236}">
                <a16:creationId xmlns:a16="http://schemas.microsoft.com/office/drawing/2014/main" id="{3544EEB4-8496-4C05-80C2-00296C2BF718}"/>
              </a:ext>
            </a:extLst>
          </p:cNvPr>
          <p:cNvPicPr>
            <a:picLocks noGrp="1" noChangeAspect="1"/>
          </p:cNvPicPr>
          <p:nvPr>
            <p:ph idx="1"/>
          </p:nvPr>
        </p:nvPicPr>
        <p:blipFill>
          <a:blip r:embed="rId2"/>
          <a:stretch>
            <a:fillRect/>
          </a:stretch>
        </p:blipFill>
        <p:spPr>
          <a:xfrm>
            <a:off x="384743" y="1024750"/>
            <a:ext cx="8374514" cy="3937992"/>
          </a:xfrm>
          <a:prstGeom prst="rect">
            <a:avLst/>
          </a:prstGeom>
        </p:spPr>
      </p:pic>
      <p:pic>
        <p:nvPicPr>
          <p:cNvPr id="3" name="Picture 2">
            <a:extLst>
              <a:ext uri="{FF2B5EF4-FFF2-40B4-BE49-F238E27FC236}">
                <a16:creationId xmlns:a16="http://schemas.microsoft.com/office/drawing/2014/main" id="{62189A75-E6A9-436D-9400-C1F93DA002C6}"/>
              </a:ext>
            </a:extLst>
          </p:cNvPr>
          <p:cNvPicPr>
            <a:picLocks noChangeAspect="1"/>
          </p:cNvPicPr>
          <p:nvPr/>
        </p:nvPicPr>
        <p:blipFill>
          <a:blip r:embed="rId3"/>
          <a:stretch>
            <a:fillRect/>
          </a:stretch>
        </p:blipFill>
        <p:spPr>
          <a:xfrm>
            <a:off x="628650" y="1338219"/>
            <a:ext cx="8045793" cy="170806"/>
          </a:xfrm>
          <a:prstGeom prst="rect">
            <a:avLst/>
          </a:prstGeom>
        </p:spPr>
      </p:pic>
      <p:pic>
        <p:nvPicPr>
          <p:cNvPr id="5" name="Picture 4">
            <a:extLst>
              <a:ext uri="{FF2B5EF4-FFF2-40B4-BE49-F238E27FC236}">
                <a16:creationId xmlns:a16="http://schemas.microsoft.com/office/drawing/2014/main" id="{283C2166-1C8F-453F-9ADB-60C90D3526B9}"/>
              </a:ext>
            </a:extLst>
          </p:cNvPr>
          <p:cNvPicPr>
            <a:picLocks noChangeAspect="1"/>
          </p:cNvPicPr>
          <p:nvPr/>
        </p:nvPicPr>
        <p:blipFill>
          <a:blip r:embed="rId3"/>
          <a:stretch>
            <a:fillRect/>
          </a:stretch>
        </p:blipFill>
        <p:spPr>
          <a:xfrm>
            <a:off x="628650" y="1931526"/>
            <a:ext cx="8045766" cy="170806"/>
          </a:xfrm>
          <a:prstGeom prst="rect">
            <a:avLst/>
          </a:prstGeom>
        </p:spPr>
      </p:pic>
      <p:pic>
        <p:nvPicPr>
          <p:cNvPr id="6" name="Picture 5">
            <a:extLst>
              <a:ext uri="{FF2B5EF4-FFF2-40B4-BE49-F238E27FC236}">
                <a16:creationId xmlns:a16="http://schemas.microsoft.com/office/drawing/2014/main" id="{6C6580CD-A684-46AE-965D-50A7BDC6A2CB}"/>
              </a:ext>
            </a:extLst>
          </p:cNvPr>
          <p:cNvPicPr>
            <a:picLocks noChangeAspect="1"/>
          </p:cNvPicPr>
          <p:nvPr/>
        </p:nvPicPr>
        <p:blipFill>
          <a:blip r:embed="rId3"/>
          <a:stretch>
            <a:fillRect/>
          </a:stretch>
        </p:blipFill>
        <p:spPr>
          <a:xfrm>
            <a:off x="384744" y="2428915"/>
            <a:ext cx="8289673" cy="188508"/>
          </a:xfrm>
          <a:prstGeom prst="rect">
            <a:avLst/>
          </a:prstGeom>
        </p:spPr>
      </p:pic>
    </p:spTree>
    <p:extLst>
      <p:ext uri="{BB962C8B-B14F-4D97-AF65-F5344CB8AC3E}">
        <p14:creationId xmlns:p14="http://schemas.microsoft.com/office/powerpoint/2010/main" val="88277154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E657B-9F5E-4B10-949F-BC602CABA9CB}"/>
              </a:ext>
            </a:extLst>
          </p:cNvPr>
          <p:cNvSpPr>
            <a:spLocks noGrp="1"/>
          </p:cNvSpPr>
          <p:nvPr>
            <p:ph type="title"/>
          </p:nvPr>
        </p:nvSpPr>
        <p:spPr>
          <a:xfrm>
            <a:off x="-1" y="3704"/>
            <a:ext cx="7886700" cy="994172"/>
          </a:xfrm>
        </p:spPr>
        <p:txBody>
          <a:bodyPr/>
          <a:lstStyle/>
          <a:p>
            <a:r>
              <a:rPr lang="en-CA" dirty="0"/>
              <a:t>Income Statement (10-Q)</a:t>
            </a:r>
          </a:p>
        </p:txBody>
      </p:sp>
      <p:pic>
        <p:nvPicPr>
          <p:cNvPr id="4" name="Content Placeholder 3">
            <a:extLst>
              <a:ext uri="{FF2B5EF4-FFF2-40B4-BE49-F238E27FC236}">
                <a16:creationId xmlns:a16="http://schemas.microsoft.com/office/drawing/2014/main" id="{74EE5A26-5947-4F13-A202-4D7E359A834B}"/>
              </a:ext>
            </a:extLst>
          </p:cNvPr>
          <p:cNvPicPr>
            <a:picLocks noGrp="1" noChangeAspect="1"/>
          </p:cNvPicPr>
          <p:nvPr>
            <p:ph idx="1"/>
          </p:nvPr>
        </p:nvPicPr>
        <p:blipFill>
          <a:blip r:embed="rId2"/>
          <a:stretch>
            <a:fillRect/>
          </a:stretch>
        </p:blipFill>
        <p:spPr>
          <a:xfrm>
            <a:off x="0" y="963826"/>
            <a:ext cx="9144000" cy="4179674"/>
          </a:xfrm>
          <a:prstGeom prst="rect">
            <a:avLst/>
          </a:prstGeom>
        </p:spPr>
      </p:pic>
      <p:pic>
        <p:nvPicPr>
          <p:cNvPr id="5" name="Picture 4">
            <a:extLst>
              <a:ext uri="{FF2B5EF4-FFF2-40B4-BE49-F238E27FC236}">
                <a16:creationId xmlns:a16="http://schemas.microsoft.com/office/drawing/2014/main" id="{3BD941BB-A083-4F3A-9800-2FE8FC0D300D}"/>
              </a:ext>
            </a:extLst>
          </p:cNvPr>
          <p:cNvPicPr>
            <a:picLocks noChangeAspect="1"/>
          </p:cNvPicPr>
          <p:nvPr/>
        </p:nvPicPr>
        <p:blipFill>
          <a:blip r:embed="rId3"/>
          <a:stretch>
            <a:fillRect/>
          </a:stretch>
        </p:blipFill>
        <p:spPr>
          <a:xfrm>
            <a:off x="240958" y="2044633"/>
            <a:ext cx="8903043" cy="151781"/>
          </a:xfrm>
          <a:prstGeom prst="rect">
            <a:avLst/>
          </a:prstGeom>
        </p:spPr>
      </p:pic>
      <p:pic>
        <p:nvPicPr>
          <p:cNvPr id="6" name="Picture 5">
            <a:extLst>
              <a:ext uri="{FF2B5EF4-FFF2-40B4-BE49-F238E27FC236}">
                <a16:creationId xmlns:a16="http://schemas.microsoft.com/office/drawing/2014/main" id="{2B3504DF-95C1-468D-ACE1-506C9DB9815A}"/>
              </a:ext>
            </a:extLst>
          </p:cNvPr>
          <p:cNvPicPr>
            <a:picLocks noChangeAspect="1"/>
          </p:cNvPicPr>
          <p:nvPr/>
        </p:nvPicPr>
        <p:blipFill>
          <a:blip r:embed="rId3"/>
          <a:stretch>
            <a:fillRect/>
          </a:stretch>
        </p:blipFill>
        <p:spPr>
          <a:xfrm>
            <a:off x="-1" y="3447724"/>
            <a:ext cx="9144000" cy="163895"/>
          </a:xfrm>
          <a:prstGeom prst="rect">
            <a:avLst/>
          </a:prstGeom>
        </p:spPr>
      </p:pic>
      <p:pic>
        <p:nvPicPr>
          <p:cNvPr id="7" name="Picture 6">
            <a:extLst>
              <a:ext uri="{FF2B5EF4-FFF2-40B4-BE49-F238E27FC236}">
                <a16:creationId xmlns:a16="http://schemas.microsoft.com/office/drawing/2014/main" id="{C2BCD848-9227-41D5-9ED6-5E5C27169772}"/>
              </a:ext>
            </a:extLst>
          </p:cNvPr>
          <p:cNvPicPr>
            <a:picLocks noChangeAspect="1"/>
          </p:cNvPicPr>
          <p:nvPr/>
        </p:nvPicPr>
        <p:blipFill>
          <a:blip r:embed="rId3"/>
          <a:stretch>
            <a:fillRect/>
          </a:stretch>
        </p:blipFill>
        <p:spPr>
          <a:xfrm>
            <a:off x="-1" y="4080243"/>
            <a:ext cx="9144000" cy="202433"/>
          </a:xfrm>
          <a:prstGeom prst="rect">
            <a:avLst/>
          </a:prstGeom>
        </p:spPr>
      </p:pic>
    </p:spTree>
    <p:extLst>
      <p:ext uri="{BB962C8B-B14F-4D97-AF65-F5344CB8AC3E}">
        <p14:creationId xmlns:p14="http://schemas.microsoft.com/office/powerpoint/2010/main" val="269256030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6589-85B7-4DC4-AF6E-7A10FD13F082}"/>
              </a:ext>
            </a:extLst>
          </p:cNvPr>
          <p:cNvSpPr>
            <a:spLocks noGrp="1"/>
          </p:cNvSpPr>
          <p:nvPr>
            <p:ph type="title"/>
          </p:nvPr>
        </p:nvSpPr>
        <p:spPr>
          <a:xfrm>
            <a:off x="0" y="1"/>
            <a:ext cx="7886700" cy="994172"/>
          </a:xfrm>
        </p:spPr>
        <p:txBody>
          <a:bodyPr/>
          <a:lstStyle/>
          <a:p>
            <a:r>
              <a:rPr lang="en-CA" dirty="0"/>
              <a:t>Income Statement (10-K)</a:t>
            </a:r>
          </a:p>
        </p:txBody>
      </p:sp>
      <p:pic>
        <p:nvPicPr>
          <p:cNvPr id="4" name="Content Placeholder 3">
            <a:extLst>
              <a:ext uri="{FF2B5EF4-FFF2-40B4-BE49-F238E27FC236}">
                <a16:creationId xmlns:a16="http://schemas.microsoft.com/office/drawing/2014/main" id="{41E67BC2-33E8-4254-B599-E2AEE1DDC69B}"/>
              </a:ext>
            </a:extLst>
          </p:cNvPr>
          <p:cNvPicPr>
            <a:picLocks noGrp="1" noChangeAspect="1"/>
          </p:cNvPicPr>
          <p:nvPr>
            <p:ph idx="1"/>
          </p:nvPr>
        </p:nvPicPr>
        <p:blipFill>
          <a:blip r:embed="rId2"/>
          <a:stretch>
            <a:fillRect/>
          </a:stretch>
        </p:blipFill>
        <p:spPr>
          <a:xfrm>
            <a:off x="0" y="815083"/>
            <a:ext cx="9144000" cy="4328417"/>
          </a:xfrm>
          <a:prstGeom prst="rect">
            <a:avLst/>
          </a:prstGeom>
        </p:spPr>
      </p:pic>
      <p:pic>
        <p:nvPicPr>
          <p:cNvPr id="3" name="Picture 2">
            <a:extLst>
              <a:ext uri="{FF2B5EF4-FFF2-40B4-BE49-F238E27FC236}">
                <a16:creationId xmlns:a16="http://schemas.microsoft.com/office/drawing/2014/main" id="{79FB13B6-EFC4-427D-BF96-5370E3985C57}"/>
              </a:ext>
            </a:extLst>
          </p:cNvPr>
          <p:cNvPicPr>
            <a:picLocks noChangeAspect="1"/>
          </p:cNvPicPr>
          <p:nvPr/>
        </p:nvPicPr>
        <p:blipFill>
          <a:blip r:embed="rId3"/>
          <a:stretch>
            <a:fillRect/>
          </a:stretch>
        </p:blipFill>
        <p:spPr>
          <a:xfrm>
            <a:off x="541847" y="1640359"/>
            <a:ext cx="8531102" cy="168896"/>
          </a:xfrm>
          <a:prstGeom prst="rect">
            <a:avLst/>
          </a:prstGeom>
        </p:spPr>
      </p:pic>
      <p:pic>
        <p:nvPicPr>
          <p:cNvPr id="5" name="Picture 4">
            <a:extLst>
              <a:ext uri="{FF2B5EF4-FFF2-40B4-BE49-F238E27FC236}">
                <a16:creationId xmlns:a16="http://schemas.microsoft.com/office/drawing/2014/main" id="{9300CA79-3B97-4104-AAC1-5D3595360C5A}"/>
              </a:ext>
            </a:extLst>
          </p:cNvPr>
          <p:cNvPicPr>
            <a:picLocks noChangeAspect="1"/>
          </p:cNvPicPr>
          <p:nvPr/>
        </p:nvPicPr>
        <p:blipFill>
          <a:blip r:embed="rId3"/>
          <a:stretch>
            <a:fillRect/>
          </a:stretch>
        </p:blipFill>
        <p:spPr>
          <a:xfrm>
            <a:off x="120489" y="3134482"/>
            <a:ext cx="8952461" cy="198192"/>
          </a:xfrm>
          <a:prstGeom prst="rect">
            <a:avLst/>
          </a:prstGeom>
        </p:spPr>
      </p:pic>
      <p:pic>
        <p:nvPicPr>
          <p:cNvPr id="6" name="Picture 5">
            <a:extLst>
              <a:ext uri="{FF2B5EF4-FFF2-40B4-BE49-F238E27FC236}">
                <a16:creationId xmlns:a16="http://schemas.microsoft.com/office/drawing/2014/main" id="{24DFE359-B047-4E1C-914C-D2A886CBC1AA}"/>
              </a:ext>
            </a:extLst>
          </p:cNvPr>
          <p:cNvPicPr>
            <a:picLocks noChangeAspect="1"/>
          </p:cNvPicPr>
          <p:nvPr/>
        </p:nvPicPr>
        <p:blipFill>
          <a:blip r:embed="rId3"/>
          <a:stretch>
            <a:fillRect/>
          </a:stretch>
        </p:blipFill>
        <p:spPr>
          <a:xfrm>
            <a:off x="331182" y="4128654"/>
            <a:ext cx="8741767" cy="269198"/>
          </a:xfrm>
          <a:prstGeom prst="rect">
            <a:avLst/>
          </a:prstGeom>
        </p:spPr>
      </p:pic>
      <p:pic>
        <p:nvPicPr>
          <p:cNvPr id="7" name="Picture 6">
            <a:extLst>
              <a:ext uri="{FF2B5EF4-FFF2-40B4-BE49-F238E27FC236}">
                <a16:creationId xmlns:a16="http://schemas.microsoft.com/office/drawing/2014/main" id="{837F83DF-7E25-4407-B0DC-C98291B4DA03}"/>
              </a:ext>
            </a:extLst>
          </p:cNvPr>
          <p:cNvPicPr>
            <a:picLocks noChangeAspect="1"/>
          </p:cNvPicPr>
          <p:nvPr/>
        </p:nvPicPr>
        <p:blipFill>
          <a:blip r:embed="rId3"/>
          <a:stretch>
            <a:fillRect/>
          </a:stretch>
        </p:blipFill>
        <p:spPr>
          <a:xfrm>
            <a:off x="120489" y="3751373"/>
            <a:ext cx="8952466" cy="198192"/>
          </a:xfrm>
          <a:prstGeom prst="rect">
            <a:avLst/>
          </a:prstGeom>
        </p:spPr>
      </p:pic>
    </p:spTree>
    <p:extLst>
      <p:ext uri="{BB962C8B-B14F-4D97-AF65-F5344CB8AC3E}">
        <p14:creationId xmlns:p14="http://schemas.microsoft.com/office/powerpoint/2010/main" val="1047575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FF48-9FB1-42C5-9CC7-A062B2D8FE32}"/>
              </a:ext>
            </a:extLst>
          </p:cNvPr>
          <p:cNvSpPr>
            <a:spLocks noGrp="1"/>
          </p:cNvSpPr>
          <p:nvPr>
            <p:ph type="title"/>
          </p:nvPr>
        </p:nvSpPr>
        <p:spPr>
          <a:xfrm>
            <a:off x="0" y="1"/>
            <a:ext cx="7886700" cy="994172"/>
          </a:xfrm>
        </p:spPr>
        <p:txBody>
          <a:bodyPr/>
          <a:lstStyle/>
          <a:p>
            <a:r>
              <a:rPr lang="en-CA" dirty="0"/>
              <a:t>Comprehensive Income (10-Q)</a:t>
            </a:r>
          </a:p>
        </p:txBody>
      </p:sp>
      <p:pic>
        <p:nvPicPr>
          <p:cNvPr id="4" name="Content Placeholder 3">
            <a:extLst>
              <a:ext uri="{FF2B5EF4-FFF2-40B4-BE49-F238E27FC236}">
                <a16:creationId xmlns:a16="http://schemas.microsoft.com/office/drawing/2014/main" id="{77617F25-96E8-4EAE-B40F-8E00C6D2A67C}"/>
              </a:ext>
            </a:extLst>
          </p:cNvPr>
          <p:cNvPicPr>
            <a:picLocks noGrp="1" noChangeAspect="1"/>
          </p:cNvPicPr>
          <p:nvPr>
            <p:ph idx="1"/>
          </p:nvPr>
        </p:nvPicPr>
        <p:blipFill>
          <a:blip r:embed="rId2"/>
          <a:stretch>
            <a:fillRect/>
          </a:stretch>
        </p:blipFill>
        <p:spPr>
          <a:xfrm>
            <a:off x="0" y="1251123"/>
            <a:ext cx="9144000" cy="3002692"/>
          </a:xfrm>
          <a:prstGeom prst="rect">
            <a:avLst/>
          </a:prstGeom>
        </p:spPr>
      </p:pic>
      <p:pic>
        <p:nvPicPr>
          <p:cNvPr id="7" name="Picture 6">
            <a:extLst>
              <a:ext uri="{FF2B5EF4-FFF2-40B4-BE49-F238E27FC236}">
                <a16:creationId xmlns:a16="http://schemas.microsoft.com/office/drawing/2014/main" id="{F6B43E9B-8817-47C5-9639-4345F24F1C9B}"/>
              </a:ext>
            </a:extLst>
          </p:cNvPr>
          <p:cNvPicPr>
            <a:picLocks noChangeAspect="1"/>
          </p:cNvPicPr>
          <p:nvPr/>
        </p:nvPicPr>
        <p:blipFill>
          <a:blip r:embed="rId3"/>
          <a:stretch>
            <a:fillRect/>
          </a:stretch>
        </p:blipFill>
        <p:spPr>
          <a:xfrm>
            <a:off x="108113" y="3097791"/>
            <a:ext cx="9035888" cy="210730"/>
          </a:xfrm>
          <a:prstGeom prst="rect">
            <a:avLst/>
          </a:prstGeom>
        </p:spPr>
      </p:pic>
    </p:spTree>
    <p:extLst>
      <p:ext uri="{BB962C8B-B14F-4D97-AF65-F5344CB8AC3E}">
        <p14:creationId xmlns:p14="http://schemas.microsoft.com/office/powerpoint/2010/main" val="306905287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24A1-08F3-4FE5-9D7F-045C3F2B9F4E}"/>
              </a:ext>
            </a:extLst>
          </p:cNvPr>
          <p:cNvSpPr>
            <a:spLocks noGrp="1"/>
          </p:cNvSpPr>
          <p:nvPr>
            <p:ph type="title"/>
          </p:nvPr>
        </p:nvSpPr>
        <p:spPr>
          <a:xfrm>
            <a:off x="0" y="1"/>
            <a:ext cx="7886700" cy="994172"/>
          </a:xfrm>
        </p:spPr>
        <p:txBody>
          <a:bodyPr/>
          <a:lstStyle/>
          <a:p>
            <a:r>
              <a:rPr lang="en-CA" dirty="0"/>
              <a:t>Comprehensive Income (10-K)</a:t>
            </a:r>
          </a:p>
        </p:txBody>
      </p:sp>
      <p:pic>
        <p:nvPicPr>
          <p:cNvPr id="4" name="Content Placeholder 3">
            <a:extLst>
              <a:ext uri="{FF2B5EF4-FFF2-40B4-BE49-F238E27FC236}">
                <a16:creationId xmlns:a16="http://schemas.microsoft.com/office/drawing/2014/main" id="{09CF057C-F89F-40CF-ACA2-420A8855FEDE}"/>
              </a:ext>
            </a:extLst>
          </p:cNvPr>
          <p:cNvPicPr>
            <a:picLocks noGrp="1" noChangeAspect="1"/>
          </p:cNvPicPr>
          <p:nvPr>
            <p:ph idx="1"/>
          </p:nvPr>
        </p:nvPicPr>
        <p:blipFill>
          <a:blip r:embed="rId2"/>
          <a:stretch>
            <a:fillRect/>
          </a:stretch>
        </p:blipFill>
        <p:spPr>
          <a:xfrm>
            <a:off x="0" y="1268016"/>
            <a:ext cx="9144000" cy="3217487"/>
          </a:xfrm>
          <a:prstGeom prst="rect">
            <a:avLst/>
          </a:prstGeom>
        </p:spPr>
      </p:pic>
      <p:pic>
        <p:nvPicPr>
          <p:cNvPr id="3" name="Picture 2">
            <a:extLst>
              <a:ext uri="{FF2B5EF4-FFF2-40B4-BE49-F238E27FC236}">
                <a16:creationId xmlns:a16="http://schemas.microsoft.com/office/drawing/2014/main" id="{1B4E1506-63BA-4BA5-9C88-4712110482B3}"/>
              </a:ext>
            </a:extLst>
          </p:cNvPr>
          <p:cNvPicPr>
            <a:picLocks noChangeAspect="1"/>
          </p:cNvPicPr>
          <p:nvPr/>
        </p:nvPicPr>
        <p:blipFill>
          <a:blip r:embed="rId3"/>
          <a:stretch>
            <a:fillRect/>
          </a:stretch>
        </p:blipFill>
        <p:spPr>
          <a:xfrm>
            <a:off x="253322" y="3993816"/>
            <a:ext cx="8742422" cy="269771"/>
          </a:xfrm>
          <a:prstGeom prst="rect">
            <a:avLst/>
          </a:prstGeom>
        </p:spPr>
      </p:pic>
      <p:pic>
        <p:nvPicPr>
          <p:cNvPr id="5" name="Picture 4">
            <a:extLst>
              <a:ext uri="{FF2B5EF4-FFF2-40B4-BE49-F238E27FC236}">
                <a16:creationId xmlns:a16="http://schemas.microsoft.com/office/drawing/2014/main" id="{69521B5D-C926-453E-9F27-CC58C49213E8}"/>
              </a:ext>
            </a:extLst>
          </p:cNvPr>
          <p:cNvPicPr>
            <a:picLocks noChangeAspect="1"/>
          </p:cNvPicPr>
          <p:nvPr/>
        </p:nvPicPr>
        <p:blipFill>
          <a:blip r:embed="rId3"/>
          <a:stretch>
            <a:fillRect/>
          </a:stretch>
        </p:blipFill>
        <p:spPr>
          <a:xfrm>
            <a:off x="200789" y="2436865"/>
            <a:ext cx="8742422" cy="269771"/>
          </a:xfrm>
          <a:prstGeom prst="rect">
            <a:avLst/>
          </a:prstGeom>
        </p:spPr>
      </p:pic>
    </p:spTree>
    <p:extLst>
      <p:ext uri="{BB962C8B-B14F-4D97-AF65-F5344CB8AC3E}">
        <p14:creationId xmlns:p14="http://schemas.microsoft.com/office/powerpoint/2010/main" val="55330903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25983-9A35-450F-A826-8A43489D6CE2}"/>
              </a:ext>
            </a:extLst>
          </p:cNvPr>
          <p:cNvSpPr>
            <a:spLocks noGrp="1"/>
          </p:cNvSpPr>
          <p:nvPr>
            <p:ph type="title"/>
          </p:nvPr>
        </p:nvSpPr>
        <p:spPr>
          <a:xfrm>
            <a:off x="0" y="1"/>
            <a:ext cx="7886700" cy="994172"/>
          </a:xfrm>
        </p:spPr>
        <p:txBody>
          <a:bodyPr/>
          <a:lstStyle/>
          <a:p>
            <a:r>
              <a:rPr lang="en-CA" dirty="0"/>
              <a:t>Cash Flow Statement – Operations (10-Q)</a:t>
            </a:r>
          </a:p>
        </p:txBody>
      </p:sp>
      <p:pic>
        <p:nvPicPr>
          <p:cNvPr id="4" name="Content Placeholder 3">
            <a:extLst>
              <a:ext uri="{FF2B5EF4-FFF2-40B4-BE49-F238E27FC236}">
                <a16:creationId xmlns:a16="http://schemas.microsoft.com/office/drawing/2014/main" id="{B3F9FCA3-96A1-4B87-8217-EDAD0A692293}"/>
              </a:ext>
            </a:extLst>
          </p:cNvPr>
          <p:cNvPicPr>
            <a:picLocks noGrp="1" noChangeAspect="1"/>
          </p:cNvPicPr>
          <p:nvPr>
            <p:ph idx="1"/>
          </p:nvPr>
        </p:nvPicPr>
        <p:blipFill>
          <a:blip r:embed="rId2"/>
          <a:stretch>
            <a:fillRect/>
          </a:stretch>
        </p:blipFill>
        <p:spPr>
          <a:xfrm>
            <a:off x="0" y="787384"/>
            <a:ext cx="9144000" cy="3980329"/>
          </a:xfrm>
          <a:prstGeom prst="rect">
            <a:avLst/>
          </a:prstGeom>
        </p:spPr>
      </p:pic>
      <p:pic>
        <p:nvPicPr>
          <p:cNvPr id="5" name="Picture 4">
            <a:extLst>
              <a:ext uri="{FF2B5EF4-FFF2-40B4-BE49-F238E27FC236}">
                <a16:creationId xmlns:a16="http://schemas.microsoft.com/office/drawing/2014/main" id="{BF0892A9-2E77-4D0F-91CF-C8A1C0C3F909}"/>
              </a:ext>
            </a:extLst>
          </p:cNvPr>
          <p:cNvPicPr>
            <a:picLocks noChangeAspect="1"/>
          </p:cNvPicPr>
          <p:nvPr/>
        </p:nvPicPr>
        <p:blipFill>
          <a:blip r:embed="rId3"/>
          <a:stretch>
            <a:fillRect/>
          </a:stretch>
        </p:blipFill>
        <p:spPr>
          <a:xfrm>
            <a:off x="309714" y="4497942"/>
            <a:ext cx="8834287" cy="269771"/>
          </a:xfrm>
          <a:prstGeom prst="rect">
            <a:avLst/>
          </a:prstGeom>
        </p:spPr>
      </p:pic>
    </p:spTree>
    <p:extLst>
      <p:ext uri="{BB962C8B-B14F-4D97-AF65-F5344CB8AC3E}">
        <p14:creationId xmlns:p14="http://schemas.microsoft.com/office/powerpoint/2010/main" val="74081637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B25A-1188-4C26-8495-C0A031D34BCE}"/>
              </a:ext>
            </a:extLst>
          </p:cNvPr>
          <p:cNvSpPr>
            <a:spLocks noGrp="1"/>
          </p:cNvSpPr>
          <p:nvPr>
            <p:ph type="title"/>
          </p:nvPr>
        </p:nvSpPr>
        <p:spPr>
          <a:xfrm>
            <a:off x="0" y="13692"/>
            <a:ext cx="7886700" cy="994172"/>
          </a:xfrm>
        </p:spPr>
        <p:txBody>
          <a:bodyPr>
            <a:normAutofit fontScale="90000"/>
          </a:bodyPr>
          <a:lstStyle/>
          <a:p>
            <a:r>
              <a:rPr lang="en-CA" dirty="0"/>
              <a:t>Cash Flow Statement – Investing &amp; Financing (10-Q)</a:t>
            </a:r>
          </a:p>
        </p:txBody>
      </p:sp>
      <p:pic>
        <p:nvPicPr>
          <p:cNvPr id="4" name="Content Placeholder 3">
            <a:extLst>
              <a:ext uri="{FF2B5EF4-FFF2-40B4-BE49-F238E27FC236}">
                <a16:creationId xmlns:a16="http://schemas.microsoft.com/office/drawing/2014/main" id="{504F0B73-6C74-43AD-9A83-3F903D9DBD30}"/>
              </a:ext>
            </a:extLst>
          </p:cNvPr>
          <p:cNvPicPr>
            <a:picLocks noGrp="1" noChangeAspect="1"/>
          </p:cNvPicPr>
          <p:nvPr>
            <p:ph idx="1"/>
          </p:nvPr>
        </p:nvPicPr>
        <p:blipFill>
          <a:blip r:embed="rId2"/>
          <a:stretch>
            <a:fillRect/>
          </a:stretch>
        </p:blipFill>
        <p:spPr>
          <a:xfrm>
            <a:off x="0" y="1288192"/>
            <a:ext cx="9144000" cy="3503141"/>
          </a:xfrm>
          <a:prstGeom prst="rect">
            <a:avLst/>
          </a:prstGeom>
        </p:spPr>
      </p:pic>
      <p:pic>
        <p:nvPicPr>
          <p:cNvPr id="5" name="Picture 4">
            <a:extLst>
              <a:ext uri="{FF2B5EF4-FFF2-40B4-BE49-F238E27FC236}">
                <a16:creationId xmlns:a16="http://schemas.microsoft.com/office/drawing/2014/main" id="{6A2B25E0-BFB5-4C1F-BDED-C11E3ABE7504}"/>
              </a:ext>
            </a:extLst>
          </p:cNvPr>
          <p:cNvPicPr>
            <a:picLocks noChangeAspect="1"/>
          </p:cNvPicPr>
          <p:nvPr/>
        </p:nvPicPr>
        <p:blipFill>
          <a:blip r:embed="rId3"/>
          <a:stretch>
            <a:fillRect/>
          </a:stretch>
        </p:blipFill>
        <p:spPr>
          <a:xfrm>
            <a:off x="310131" y="2301979"/>
            <a:ext cx="8833870" cy="269771"/>
          </a:xfrm>
          <a:prstGeom prst="rect">
            <a:avLst/>
          </a:prstGeom>
        </p:spPr>
      </p:pic>
      <p:pic>
        <p:nvPicPr>
          <p:cNvPr id="6" name="Picture 5">
            <a:extLst>
              <a:ext uri="{FF2B5EF4-FFF2-40B4-BE49-F238E27FC236}">
                <a16:creationId xmlns:a16="http://schemas.microsoft.com/office/drawing/2014/main" id="{E22A3C95-DAD1-4FE7-AF63-95B94B42195F}"/>
              </a:ext>
            </a:extLst>
          </p:cNvPr>
          <p:cNvPicPr>
            <a:picLocks noChangeAspect="1"/>
          </p:cNvPicPr>
          <p:nvPr/>
        </p:nvPicPr>
        <p:blipFill>
          <a:blip r:embed="rId3"/>
          <a:stretch>
            <a:fillRect/>
          </a:stretch>
        </p:blipFill>
        <p:spPr>
          <a:xfrm>
            <a:off x="310131" y="3546656"/>
            <a:ext cx="8833870" cy="269771"/>
          </a:xfrm>
          <a:prstGeom prst="rect">
            <a:avLst/>
          </a:prstGeom>
        </p:spPr>
      </p:pic>
      <p:pic>
        <p:nvPicPr>
          <p:cNvPr id="7" name="Picture 6">
            <a:extLst>
              <a:ext uri="{FF2B5EF4-FFF2-40B4-BE49-F238E27FC236}">
                <a16:creationId xmlns:a16="http://schemas.microsoft.com/office/drawing/2014/main" id="{47B169CC-12FE-450B-A775-FD14A5DA00F3}"/>
              </a:ext>
            </a:extLst>
          </p:cNvPr>
          <p:cNvPicPr>
            <a:picLocks noChangeAspect="1"/>
          </p:cNvPicPr>
          <p:nvPr/>
        </p:nvPicPr>
        <p:blipFill>
          <a:blip r:embed="rId3"/>
          <a:stretch>
            <a:fillRect/>
          </a:stretch>
        </p:blipFill>
        <p:spPr>
          <a:xfrm>
            <a:off x="0" y="4511282"/>
            <a:ext cx="9144000" cy="269771"/>
          </a:xfrm>
          <a:prstGeom prst="rect">
            <a:avLst/>
          </a:prstGeom>
        </p:spPr>
      </p:pic>
    </p:spTree>
    <p:extLst>
      <p:ext uri="{BB962C8B-B14F-4D97-AF65-F5344CB8AC3E}">
        <p14:creationId xmlns:p14="http://schemas.microsoft.com/office/powerpoint/2010/main" val="326694992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EB4C7-48D2-4EA8-9C95-55DF8D0F8794}"/>
              </a:ext>
            </a:extLst>
          </p:cNvPr>
          <p:cNvSpPr>
            <a:spLocks noGrp="1"/>
          </p:cNvSpPr>
          <p:nvPr>
            <p:ph type="title"/>
          </p:nvPr>
        </p:nvSpPr>
        <p:spPr>
          <a:xfrm>
            <a:off x="0" y="5085"/>
            <a:ext cx="7886700" cy="994172"/>
          </a:xfrm>
        </p:spPr>
        <p:txBody>
          <a:bodyPr/>
          <a:lstStyle/>
          <a:p>
            <a:r>
              <a:rPr lang="en-CA" dirty="0"/>
              <a:t>Cash Flow from Operations (10-K)</a:t>
            </a:r>
          </a:p>
        </p:txBody>
      </p:sp>
      <p:pic>
        <p:nvPicPr>
          <p:cNvPr id="4" name="Content Placeholder 3">
            <a:extLst>
              <a:ext uri="{FF2B5EF4-FFF2-40B4-BE49-F238E27FC236}">
                <a16:creationId xmlns:a16="http://schemas.microsoft.com/office/drawing/2014/main" id="{A72B7E01-E40B-4B15-A216-657954C994B5}"/>
              </a:ext>
            </a:extLst>
          </p:cNvPr>
          <p:cNvPicPr>
            <a:picLocks noGrp="1" noChangeAspect="1"/>
          </p:cNvPicPr>
          <p:nvPr>
            <p:ph idx="1"/>
          </p:nvPr>
        </p:nvPicPr>
        <p:blipFill>
          <a:blip r:embed="rId2"/>
          <a:stretch>
            <a:fillRect/>
          </a:stretch>
        </p:blipFill>
        <p:spPr>
          <a:xfrm>
            <a:off x="0" y="786103"/>
            <a:ext cx="9144000" cy="4051568"/>
          </a:xfrm>
          <a:prstGeom prst="rect">
            <a:avLst/>
          </a:prstGeom>
        </p:spPr>
      </p:pic>
      <p:pic>
        <p:nvPicPr>
          <p:cNvPr id="3" name="Picture 2">
            <a:extLst>
              <a:ext uri="{FF2B5EF4-FFF2-40B4-BE49-F238E27FC236}">
                <a16:creationId xmlns:a16="http://schemas.microsoft.com/office/drawing/2014/main" id="{5D00CECF-FE72-44AA-A6F7-B3FFF4F39B26}"/>
              </a:ext>
            </a:extLst>
          </p:cNvPr>
          <p:cNvPicPr>
            <a:picLocks noChangeAspect="1"/>
          </p:cNvPicPr>
          <p:nvPr/>
        </p:nvPicPr>
        <p:blipFill>
          <a:blip r:embed="rId3"/>
          <a:stretch>
            <a:fillRect/>
          </a:stretch>
        </p:blipFill>
        <p:spPr>
          <a:xfrm>
            <a:off x="624622" y="4503027"/>
            <a:ext cx="8519378" cy="269771"/>
          </a:xfrm>
          <a:prstGeom prst="rect">
            <a:avLst/>
          </a:prstGeom>
        </p:spPr>
      </p:pic>
    </p:spTree>
    <p:extLst>
      <p:ext uri="{BB962C8B-B14F-4D97-AF65-F5344CB8AC3E}">
        <p14:creationId xmlns:p14="http://schemas.microsoft.com/office/powerpoint/2010/main" val="1636928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5" name="Content Placeholder 4" descr="A screenshot of a cell phone&#10;&#10;Description automatically generated">
            <a:extLst>
              <a:ext uri="{FF2B5EF4-FFF2-40B4-BE49-F238E27FC236}">
                <a16:creationId xmlns:a16="http://schemas.microsoft.com/office/drawing/2014/main" id="{B5D781D7-CF99-4C5C-BCE7-7C60686F5B9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46" b="3833"/>
          <a:stretch/>
        </p:blipFill>
        <p:spPr>
          <a:xfrm>
            <a:off x="15" y="961"/>
            <a:ext cx="9143985" cy="5142539"/>
          </a:xfrm>
          <a:prstGeom prst="rect">
            <a:avLst/>
          </a:prstGeom>
        </p:spPr>
      </p:pic>
    </p:spTree>
    <p:extLst>
      <p:ext uri="{BB962C8B-B14F-4D97-AF65-F5344CB8AC3E}">
        <p14:creationId xmlns:p14="http://schemas.microsoft.com/office/powerpoint/2010/main" val="177631474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6D1F-EBAA-476B-98E5-3020A2685A0A}"/>
              </a:ext>
            </a:extLst>
          </p:cNvPr>
          <p:cNvSpPr>
            <a:spLocks noGrp="1"/>
          </p:cNvSpPr>
          <p:nvPr>
            <p:ph type="title"/>
          </p:nvPr>
        </p:nvSpPr>
        <p:spPr>
          <a:xfrm>
            <a:off x="0" y="-17373"/>
            <a:ext cx="7886700" cy="994172"/>
          </a:xfrm>
        </p:spPr>
        <p:txBody>
          <a:bodyPr>
            <a:normAutofit fontScale="90000"/>
          </a:bodyPr>
          <a:lstStyle/>
          <a:p>
            <a:r>
              <a:rPr lang="en-CA" dirty="0"/>
              <a:t>Cash Flow From Financing and Investing</a:t>
            </a:r>
            <a:br>
              <a:rPr lang="en-CA" dirty="0"/>
            </a:br>
            <a:r>
              <a:rPr lang="en-CA" dirty="0"/>
              <a:t> (10-K)</a:t>
            </a:r>
          </a:p>
        </p:txBody>
      </p:sp>
      <p:pic>
        <p:nvPicPr>
          <p:cNvPr id="10" name="Content Placeholder 9">
            <a:extLst>
              <a:ext uri="{FF2B5EF4-FFF2-40B4-BE49-F238E27FC236}">
                <a16:creationId xmlns:a16="http://schemas.microsoft.com/office/drawing/2014/main" id="{93D4AE24-500A-4A3B-A432-C7ECEC250EF9}"/>
              </a:ext>
            </a:extLst>
          </p:cNvPr>
          <p:cNvPicPr>
            <a:picLocks noGrp="1" noChangeAspect="1"/>
          </p:cNvPicPr>
          <p:nvPr>
            <p:ph idx="1"/>
          </p:nvPr>
        </p:nvPicPr>
        <p:blipFill>
          <a:blip r:embed="rId2"/>
          <a:stretch>
            <a:fillRect/>
          </a:stretch>
        </p:blipFill>
        <p:spPr>
          <a:xfrm>
            <a:off x="59758" y="1297460"/>
            <a:ext cx="9024485" cy="3572197"/>
          </a:xfrm>
          <a:prstGeom prst="rect">
            <a:avLst/>
          </a:prstGeom>
        </p:spPr>
      </p:pic>
      <p:pic>
        <p:nvPicPr>
          <p:cNvPr id="3" name="Picture 2">
            <a:extLst>
              <a:ext uri="{FF2B5EF4-FFF2-40B4-BE49-F238E27FC236}">
                <a16:creationId xmlns:a16="http://schemas.microsoft.com/office/drawing/2014/main" id="{81F3DA66-E25B-423E-AFD7-812C6A36D11A}"/>
              </a:ext>
            </a:extLst>
          </p:cNvPr>
          <p:cNvPicPr>
            <a:picLocks noChangeAspect="1"/>
          </p:cNvPicPr>
          <p:nvPr/>
        </p:nvPicPr>
        <p:blipFill>
          <a:blip r:embed="rId3"/>
          <a:stretch>
            <a:fillRect/>
          </a:stretch>
        </p:blipFill>
        <p:spPr>
          <a:xfrm>
            <a:off x="695067" y="2455125"/>
            <a:ext cx="8389174" cy="207490"/>
          </a:xfrm>
          <a:prstGeom prst="rect">
            <a:avLst/>
          </a:prstGeom>
        </p:spPr>
      </p:pic>
      <p:pic>
        <p:nvPicPr>
          <p:cNvPr id="4" name="Picture 3">
            <a:extLst>
              <a:ext uri="{FF2B5EF4-FFF2-40B4-BE49-F238E27FC236}">
                <a16:creationId xmlns:a16="http://schemas.microsoft.com/office/drawing/2014/main" id="{7CFF83D7-4764-492D-A994-4F6748AC4C30}"/>
              </a:ext>
            </a:extLst>
          </p:cNvPr>
          <p:cNvPicPr>
            <a:picLocks noChangeAspect="1"/>
          </p:cNvPicPr>
          <p:nvPr/>
        </p:nvPicPr>
        <p:blipFill>
          <a:blip r:embed="rId3"/>
          <a:stretch>
            <a:fillRect/>
          </a:stretch>
        </p:blipFill>
        <p:spPr>
          <a:xfrm>
            <a:off x="695068" y="3845191"/>
            <a:ext cx="8389175" cy="269771"/>
          </a:xfrm>
          <a:prstGeom prst="rect">
            <a:avLst/>
          </a:prstGeom>
        </p:spPr>
      </p:pic>
      <p:pic>
        <p:nvPicPr>
          <p:cNvPr id="5" name="Picture 4">
            <a:extLst>
              <a:ext uri="{FF2B5EF4-FFF2-40B4-BE49-F238E27FC236}">
                <a16:creationId xmlns:a16="http://schemas.microsoft.com/office/drawing/2014/main" id="{FAEA69A6-AA54-4C36-BD27-7E85FE3D76B0}"/>
              </a:ext>
            </a:extLst>
          </p:cNvPr>
          <p:cNvPicPr>
            <a:picLocks noChangeAspect="1"/>
          </p:cNvPicPr>
          <p:nvPr/>
        </p:nvPicPr>
        <p:blipFill>
          <a:blip r:embed="rId3"/>
          <a:stretch>
            <a:fillRect/>
          </a:stretch>
        </p:blipFill>
        <p:spPr>
          <a:xfrm>
            <a:off x="59758" y="4599379"/>
            <a:ext cx="9024485" cy="269771"/>
          </a:xfrm>
          <a:prstGeom prst="rect">
            <a:avLst/>
          </a:prstGeom>
        </p:spPr>
      </p:pic>
    </p:spTree>
    <p:extLst>
      <p:ext uri="{BB962C8B-B14F-4D97-AF65-F5344CB8AC3E}">
        <p14:creationId xmlns:p14="http://schemas.microsoft.com/office/powerpoint/2010/main" val="267306323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0095-BBA8-41E9-A298-25F236DFEF48}"/>
              </a:ext>
            </a:extLst>
          </p:cNvPr>
          <p:cNvSpPr>
            <a:spLocks noGrp="1"/>
          </p:cNvSpPr>
          <p:nvPr>
            <p:ph type="title"/>
          </p:nvPr>
        </p:nvSpPr>
        <p:spPr>
          <a:xfrm>
            <a:off x="0" y="1"/>
            <a:ext cx="7886700" cy="994172"/>
          </a:xfrm>
        </p:spPr>
        <p:txBody>
          <a:bodyPr/>
          <a:lstStyle/>
          <a:p>
            <a:r>
              <a:rPr lang="en-CA" dirty="0"/>
              <a:t>Statement of Shareholders Equity (10-Q)</a:t>
            </a:r>
          </a:p>
        </p:txBody>
      </p:sp>
      <p:pic>
        <p:nvPicPr>
          <p:cNvPr id="4" name="Content Placeholder 3">
            <a:extLst>
              <a:ext uri="{FF2B5EF4-FFF2-40B4-BE49-F238E27FC236}">
                <a16:creationId xmlns:a16="http://schemas.microsoft.com/office/drawing/2014/main" id="{058BF02E-42F6-490F-97AD-80B6966E3CCE}"/>
              </a:ext>
            </a:extLst>
          </p:cNvPr>
          <p:cNvPicPr>
            <a:picLocks noGrp="1" noChangeAspect="1"/>
          </p:cNvPicPr>
          <p:nvPr>
            <p:ph idx="1"/>
          </p:nvPr>
        </p:nvPicPr>
        <p:blipFill>
          <a:blip r:embed="rId2"/>
          <a:stretch>
            <a:fillRect/>
          </a:stretch>
        </p:blipFill>
        <p:spPr>
          <a:xfrm>
            <a:off x="0" y="994172"/>
            <a:ext cx="9144000" cy="4232736"/>
          </a:xfrm>
          <a:prstGeom prst="rect">
            <a:avLst/>
          </a:prstGeom>
        </p:spPr>
      </p:pic>
      <p:pic>
        <p:nvPicPr>
          <p:cNvPr id="5" name="Picture 4">
            <a:extLst>
              <a:ext uri="{FF2B5EF4-FFF2-40B4-BE49-F238E27FC236}">
                <a16:creationId xmlns:a16="http://schemas.microsoft.com/office/drawing/2014/main" id="{C2E2512B-4538-4D41-95A4-2E46B3759DDB}"/>
              </a:ext>
            </a:extLst>
          </p:cNvPr>
          <p:cNvPicPr>
            <a:picLocks noChangeAspect="1"/>
          </p:cNvPicPr>
          <p:nvPr/>
        </p:nvPicPr>
        <p:blipFill>
          <a:blip r:embed="rId3"/>
          <a:stretch>
            <a:fillRect/>
          </a:stretch>
        </p:blipFill>
        <p:spPr>
          <a:xfrm>
            <a:off x="0" y="1988345"/>
            <a:ext cx="9144000" cy="269771"/>
          </a:xfrm>
          <a:prstGeom prst="rect">
            <a:avLst/>
          </a:prstGeom>
        </p:spPr>
      </p:pic>
      <p:pic>
        <p:nvPicPr>
          <p:cNvPr id="6" name="Picture 5">
            <a:extLst>
              <a:ext uri="{FF2B5EF4-FFF2-40B4-BE49-F238E27FC236}">
                <a16:creationId xmlns:a16="http://schemas.microsoft.com/office/drawing/2014/main" id="{672C6F7E-624D-43CA-9CF7-606C34D7DA9D}"/>
              </a:ext>
            </a:extLst>
          </p:cNvPr>
          <p:cNvPicPr>
            <a:picLocks noChangeAspect="1"/>
          </p:cNvPicPr>
          <p:nvPr/>
        </p:nvPicPr>
        <p:blipFill>
          <a:blip r:embed="rId3"/>
          <a:stretch>
            <a:fillRect/>
          </a:stretch>
        </p:blipFill>
        <p:spPr>
          <a:xfrm>
            <a:off x="0" y="2750499"/>
            <a:ext cx="9144000" cy="1141880"/>
          </a:xfrm>
          <a:prstGeom prst="rect">
            <a:avLst/>
          </a:prstGeom>
          <a:ln>
            <a:noFill/>
          </a:ln>
        </p:spPr>
      </p:pic>
    </p:spTree>
    <p:extLst>
      <p:ext uri="{BB962C8B-B14F-4D97-AF65-F5344CB8AC3E}">
        <p14:creationId xmlns:p14="http://schemas.microsoft.com/office/powerpoint/2010/main" val="6759576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A97-7F0C-45A6-B1C1-CAD6C53F8BCC}"/>
              </a:ext>
            </a:extLst>
          </p:cNvPr>
          <p:cNvSpPr>
            <a:spLocks noGrp="1"/>
          </p:cNvSpPr>
          <p:nvPr>
            <p:ph type="title"/>
          </p:nvPr>
        </p:nvSpPr>
        <p:spPr>
          <a:xfrm>
            <a:off x="0" y="30957"/>
            <a:ext cx="7886700" cy="994172"/>
          </a:xfrm>
        </p:spPr>
        <p:txBody>
          <a:bodyPr/>
          <a:lstStyle/>
          <a:p>
            <a:r>
              <a:rPr lang="en-CA" dirty="0"/>
              <a:t>Statement of Shareholders’ Equity (10-K)</a:t>
            </a:r>
          </a:p>
        </p:txBody>
      </p:sp>
      <p:pic>
        <p:nvPicPr>
          <p:cNvPr id="4" name="Content Placeholder 3">
            <a:extLst>
              <a:ext uri="{FF2B5EF4-FFF2-40B4-BE49-F238E27FC236}">
                <a16:creationId xmlns:a16="http://schemas.microsoft.com/office/drawing/2014/main" id="{1BE46329-346D-4308-AC78-02B10C2CCDC2}"/>
              </a:ext>
            </a:extLst>
          </p:cNvPr>
          <p:cNvPicPr>
            <a:picLocks noGrp="1" noChangeAspect="1"/>
          </p:cNvPicPr>
          <p:nvPr>
            <p:ph idx="1"/>
          </p:nvPr>
        </p:nvPicPr>
        <p:blipFill>
          <a:blip r:embed="rId2"/>
          <a:stretch>
            <a:fillRect/>
          </a:stretch>
        </p:blipFill>
        <p:spPr>
          <a:xfrm>
            <a:off x="1" y="914915"/>
            <a:ext cx="9144000" cy="4197629"/>
          </a:xfrm>
          <a:prstGeom prst="rect">
            <a:avLst/>
          </a:prstGeom>
        </p:spPr>
      </p:pic>
      <p:pic>
        <p:nvPicPr>
          <p:cNvPr id="3" name="Picture 2">
            <a:extLst>
              <a:ext uri="{FF2B5EF4-FFF2-40B4-BE49-F238E27FC236}">
                <a16:creationId xmlns:a16="http://schemas.microsoft.com/office/drawing/2014/main" id="{43BB3B06-D812-4069-A51E-9D8C7F253703}"/>
              </a:ext>
            </a:extLst>
          </p:cNvPr>
          <p:cNvPicPr>
            <a:picLocks noChangeAspect="1"/>
          </p:cNvPicPr>
          <p:nvPr/>
        </p:nvPicPr>
        <p:blipFill>
          <a:blip r:embed="rId3"/>
          <a:stretch>
            <a:fillRect/>
          </a:stretch>
        </p:blipFill>
        <p:spPr>
          <a:xfrm>
            <a:off x="129746" y="1834979"/>
            <a:ext cx="9014254" cy="343856"/>
          </a:xfrm>
          <a:prstGeom prst="rect">
            <a:avLst/>
          </a:prstGeom>
        </p:spPr>
      </p:pic>
      <p:pic>
        <p:nvPicPr>
          <p:cNvPr id="5" name="Picture 4">
            <a:extLst>
              <a:ext uri="{FF2B5EF4-FFF2-40B4-BE49-F238E27FC236}">
                <a16:creationId xmlns:a16="http://schemas.microsoft.com/office/drawing/2014/main" id="{FEC22C7B-60DD-4E2E-BDE7-A5034E8D633B}"/>
              </a:ext>
            </a:extLst>
          </p:cNvPr>
          <p:cNvPicPr>
            <a:picLocks noChangeAspect="1"/>
          </p:cNvPicPr>
          <p:nvPr/>
        </p:nvPicPr>
        <p:blipFill>
          <a:blip r:embed="rId3"/>
          <a:stretch>
            <a:fillRect/>
          </a:stretch>
        </p:blipFill>
        <p:spPr>
          <a:xfrm>
            <a:off x="64872" y="2641257"/>
            <a:ext cx="9144000" cy="1214546"/>
          </a:xfrm>
          <a:prstGeom prst="rect">
            <a:avLst/>
          </a:prstGeom>
        </p:spPr>
      </p:pic>
    </p:spTree>
    <p:extLst>
      <p:ext uri="{BB962C8B-B14F-4D97-AF65-F5344CB8AC3E}">
        <p14:creationId xmlns:p14="http://schemas.microsoft.com/office/powerpoint/2010/main" val="138361374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74EA-0A7F-4513-9A17-DA83D5981F62}"/>
              </a:ext>
            </a:extLst>
          </p:cNvPr>
          <p:cNvSpPr>
            <a:spLocks noGrp="1"/>
          </p:cNvSpPr>
          <p:nvPr>
            <p:ph type="title"/>
          </p:nvPr>
        </p:nvSpPr>
        <p:spPr>
          <a:xfrm>
            <a:off x="0" y="181169"/>
            <a:ext cx="7886700" cy="994172"/>
          </a:xfrm>
        </p:spPr>
        <p:txBody>
          <a:bodyPr/>
          <a:lstStyle/>
          <a:p>
            <a:r>
              <a:rPr lang="en-CA" dirty="0"/>
              <a:t>Earnings Per Share (10-Q)</a:t>
            </a:r>
          </a:p>
        </p:txBody>
      </p:sp>
      <p:pic>
        <p:nvPicPr>
          <p:cNvPr id="4" name="Content Placeholder 3">
            <a:extLst>
              <a:ext uri="{FF2B5EF4-FFF2-40B4-BE49-F238E27FC236}">
                <a16:creationId xmlns:a16="http://schemas.microsoft.com/office/drawing/2014/main" id="{76E4C6DD-C792-462D-8646-7EF69389D2DD}"/>
              </a:ext>
            </a:extLst>
          </p:cNvPr>
          <p:cNvPicPr>
            <a:picLocks noGrp="1" noChangeAspect="1"/>
          </p:cNvPicPr>
          <p:nvPr>
            <p:ph idx="1"/>
          </p:nvPr>
        </p:nvPicPr>
        <p:blipFill>
          <a:blip r:embed="rId2"/>
          <a:stretch>
            <a:fillRect/>
          </a:stretch>
        </p:blipFill>
        <p:spPr>
          <a:xfrm>
            <a:off x="0" y="1417938"/>
            <a:ext cx="9120943" cy="2826608"/>
          </a:xfrm>
          <a:prstGeom prst="rect">
            <a:avLst/>
          </a:prstGeom>
        </p:spPr>
      </p:pic>
      <p:pic>
        <p:nvPicPr>
          <p:cNvPr id="5" name="Picture 4">
            <a:extLst>
              <a:ext uri="{FF2B5EF4-FFF2-40B4-BE49-F238E27FC236}">
                <a16:creationId xmlns:a16="http://schemas.microsoft.com/office/drawing/2014/main" id="{9BA5257B-5B2F-48A0-82FD-E565B61109B9}"/>
              </a:ext>
            </a:extLst>
          </p:cNvPr>
          <p:cNvPicPr>
            <a:picLocks noChangeAspect="1"/>
          </p:cNvPicPr>
          <p:nvPr/>
        </p:nvPicPr>
        <p:blipFill>
          <a:blip r:embed="rId3"/>
          <a:stretch>
            <a:fillRect/>
          </a:stretch>
        </p:blipFill>
        <p:spPr>
          <a:xfrm>
            <a:off x="0" y="2261287"/>
            <a:ext cx="9144000" cy="750673"/>
          </a:xfrm>
          <a:prstGeom prst="rect">
            <a:avLst/>
          </a:prstGeom>
        </p:spPr>
      </p:pic>
      <p:pic>
        <p:nvPicPr>
          <p:cNvPr id="6" name="Picture 5">
            <a:extLst>
              <a:ext uri="{FF2B5EF4-FFF2-40B4-BE49-F238E27FC236}">
                <a16:creationId xmlns:a16="http://schemas.microsoft.com/office/drawing/2014/main" id="{2FFD775F-C43C-46B6-B788-42D0D31A3155}"/>
              </a:ext>
            </a:extLst>
          </p:cNvPr>
          <p:cNvPicPr>
            <a:picLocks noChangeAspect="1"/>
          </p:cNvPicPr>
          <p:nvPr/>
        </p:nvPicPr>
        <p:blipFill>
          <a:blip r:embed="rId4"/>
          <a:stretch>
            <a:fillRect/>
          </a:stretch>
        </p:blipFill>
        <p:spPr>
          <a:xfrm>
            <a:off x="-23057" y="3466070"/>
            <a:ext cx="9120943" cy="389238"/>
          </a:xfrm>
          <a:prstGeom prst="rect">
            <a:avLst/>
          </a:prstGeom>
        </p:spPr>
      </p:pic>
    </p:spTree>
    <p:extLst>
      <p:ext uri="{BB962C8B-B14F-4D97-AF65-F5344CB8AC3E}">
        <p14:creationId xmlns:p14="http://schemas.microsoft.com/office/powerpoint/2010/main" val="314249455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0636-EFED-4846-9B1E-C2B13FEC0BE3}"/>
              </a:ext>
            </a:extLst>
          </p:cNvPr>
          <p:cNvSpPr>
            <a:spLocks noGrp="1"/>
          </p:cNvSpPr>
          <p:nvPr>
            <p:ph type="title"/>
          </p:nvPr>
        </p:nvSpPr>
        <p:spPr>
          <a:xfrm>
            <a:off x="0" y="7854"/>
            <a:ext cx="7886700" cy="994172"/>
          </a:xfrm>
        </p:spPr>
        <p:txBody>
          <a:bodyPr/>
          <a:lstStyle/>
          <a:p>
            <a:r>
              <a:rPr lang="en-CA" dirty="0"/>
              <a:t>Earnings Per Share (10-K)</a:t>
            </a:r>
          </a:p>
        </p:txBody>
      </p:sp>
      <p:pic>
        <p:nvPicPr>
          <p:cNvPr id="4" name="Content Placeholder 3">
            <a:extLst>
              <a:ext uri="{FF2B5EF4-FFF2-40B4-BE49-F238E27FC236}">
                <a16:creationId xmlns:a16="http://schemas.microsoft.com/office/drawing/2014/main" id="{A4654896-CE2A-4508-B464-D575CD5EAD3A}"/>
              </a:ext>
            </a:extLst>
          </p:cNvPr>
          <p:cNvPicPr>
            <a:picLocks noGrp="1" noChangeAspect="1"/>
          </p:cNvPicPr>
          <p:nvPr>
            <p:ph idx="1"/>
          </p:nvPr>
        </p:nvPicPr>
        <p:blipFill>
          <a:blip r:embed="rId2"/>
          <a:stretch>
            <a:fillRect/>
          </a:stretch>
        </p:blipFill>
        <p:spPr>
          <a:xfrm>
            <a:off x="0" y="1002025"/>
            <a:ext cx="8860826" cy="3426974"/>
          </a:xfrm>
          <a:prstGeom prst="rect">
            <a:avLst/>
          </a:prstGeom>
        </p:spPr>
      </p:pic>
      <p:pic>
        <p:nvPicPr>
          <p:cNvPr id="5" name="Picture 4">
            <a:extLst>
              <a:ext uri="{FF2B5EF4-FFF2-40B4-BE49-F238E27FC236}">
                <a16:creationId xmlns:a16="http://schemas.microsoft.com/office/drawing/2014/main" id="{C7D7F570-A42F-46FE-BE11-9F1B54A24A78}"/>
              </a:ext>
            </a:extLst>
          </p:cNvPr>
          <p:cNvPicPr>
            <a:picLocks noChangeAspect="1"/>
          </p:cNvPicPr>
          <p:nvPr/>
        </p:nvPicPr>
        <p:blipFill>
          <a:blip r:embed="rId3"/>
          <a:stretch>
            <a:fillRect/>
          </a:stretch>
        </p:blipFill>
        <p:spPr>
          <a:xfrm>
            <a:off x="0" y="1714501"/>
            <a:ext cx="8794922" cy="829518"/>
          </a:xfrm>
          <a:prstGeom prst="rect">
            <a:avLst/>
          </a:prstGeom>
        </p:spPr>
      </p:pic>
      <p:pic>
        <p:nvPicPr>
          <p:cNvPr id="6" name="Picture 5">
            <a:extLst>
              <a:ext uri="{FF2B5EF4-FFF2-40B4-BE49-F238E27FC236}">
                <a16:creationId xmlns:a16="http://schemas.microsoft.com/office/drawing/2014/main" id="{0517D38F-D053-4DDD-A7E2-AEB70CBAC004}"/>
              </a:ext>
            </a:extLst>
          </p:cNvPr>
          <p:cNvPicPr>
            <a:picLocks noChangeAspect="1"/>
          </p:cNvPicPr>
          <p:nvPr/>
        </p:nvPicPr>
        <p:blipFill>
          <a:blip r:embed="rId3"/>
          <a:stretch>
            <a:fillRect/>
          </a:stretch>
        </p:blipFill>
        <p:spPr>
          <a:xfrm>
            <a:off x="0" y="3150068"/>
            <a:ext cx="8794922" cy="524631"/>
          </a:xfrm>
          <a:prstGeom prst="rect">
            <a:avLst/>
          </a:prstGeom>
        </p:spPr>
      </p:pic>
    </p:spTree>
    <p:extLst>
      <p:ext uri="{BB962C8B-B14F-4D97-AF65-F5344CB8AC3E}">
        <p14:creationId xmlns:p14="http://schemas.microsoft.com/office/powerpoint/2010/main" val="110282888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1AF8-A8FE-452B-B2F6-50574240C56E}"/>
              </a:ext>
            </a:extLst>
          </p:cNvPr>
          <p:cNvSpPr>
            <a:spLocks noGrp="1"/>
          </p:cNvSpPr>
          <p:nvPr>
            <p:ph type="title"/>
          </p:nvPr>
        </p:nvSpPr>
        <p:spPr>
          <a:xfrm>
            <a:off x="0" y="1"/>
            <a:ext cx="7886700" cy="994172"/>
          </a:xfrm>
        </p:spPr>
        <p:txBody>
          <a:bodyPr/>
          <a:lstStyle/>
          <a:p>
            <a:r>
              <a:rPr lang="en-CA" dirty="0"/>
              <a:t>Share Repurchases (10-K)</a:t>
            </a:r>
          </a:p>
        </p:txBody>
      </p:sp>
      <p:pic>
        <p:nvPicPr>
          <p:cNvPr id="4" name="Content Placeholder 3">
            <a:extLst>
              <a:ext uri="{FF2B5EF4-FFF2-40B4-BE49-F238E27FC236}">
                <a16:creationId xmlns:a16="http://schemas.microsoft.com/office/drawing/2014/main" id="{427CE2BB-29DB-485A-9268-53B44784695C}"/>
              </a:ext>
            </a:extLst>
          </p:cNvPr>
          <p:cNvPicPr>
            <a:picLocks noGrp="1" noChangeAspect="1"/>
          </p:cNvPicPr>
          <p:nvPr>
            <p:ph idx="1"/>
          </p:nvPr>
        </p:nvPicPr>
        <p:blipFill>
          <a:blip r:embed="rId2"/>
          <a:stretch>
            <a:fillRect/>
          </a:stretch>
        </p:blipFill>
        <p:spPr>
          <a:xfrm>
            <a:off x="0" y="857460"/>
            <a:ext cx="9144000" cy="1996951"/>
          </a:xfrm>
          <a:prstGeom prst="rect">
            <a:avLst/>
          </a:prstGeom>
        </p:spPr>
      </p:pic>
      <p:pic>
        <p:nvPicPr>
          <p:cNvPr id="5" name="Picture 4">
            <a:extLst>
              <a:ext uri="{FF2B5EF4-FFF2-40B4-BE49-F238E27FC236}">
                <a16:creationId xmlns:a16="http://schemas.microsoft.com/office/drawing/2014/main" id="{C5DB1225-80F1-42D7-B5D8-B047BA4CE40B}"/>
              </a:ext>
            </a:extLst>
          </p:cNvPr>
          <p:cNvPicPr>
            <a:picLocks noChangeAspect="1"/>
          </p:cNvPicPr>
          <p:nvPr/>
        </p:nvPicPr>
        <p:blipFill>
          <a:blip r:embed="rId3"/>
          <a:stretch>
            <a:fillRect/>
          </a:stretch>
        </p:blipFill>
        <p:spPr>
          <a:xfrm>
            <a:off x="0" y="2833470"/>
            <a:ext cx="9144000" cy="2310030"/>
          </a:xfrm>
          <a:prstGeom prst="rect">
            <a:avLst/>
          </a:prstGeom>
        </p:spPr>
      </p:pic>
      <p:pic>
        <p:nvPicPr>
          <p:cNvPr id="3" name="Picture 2">
            <a:extLst>
              <a:ext uri="{FF2B5EF4-FFF2-40B4-BE49-F238E27FC236}">
                <a16:creationId xmlns:a16="http://schemas.microsoft.com/office/drawing/2014/main" id="{22DCFB2B-543E-4E6B-A00B-658E432DB8BA}"/>
              </a:ext>
            </a:extLst>
          </p:cNvPr>
          <p:cNvPicPr>
            <a:picLocks noChangeAspect="1"/>
          </p:cNvPicPr>
          <p:nvPr/>
        </p:nvPicPr>
        <p:blipFill>
          <a:blip r:embed="rId4"/>
          <a:stretch>
            <a:fillRect/>
          </a:stretch>
        </p:blipFill>
        <p:spPr>
          <a:xfrm>
            <a:off x="170898" y="2309997"/>
            <a:ext cx="8802204" cy="176649"/>
          </a:xfrm>
          <a:prstGeom prst="rect">
            <a:avLst/>
          </a:prstGeom>
        </p:spPr>
      </p:pic>
      <p:pic>
        <p:nvPicPr>
          <p:cNvPr id="6" name="Picture 5">
            <a:extLst>
              <a:ext uri="{FF2B5EF4-FFF2-40B4-BE49-F238E27FC236}">
                <a16:creationId xmlns:a16="http://schemas.microsoft.com/office/drawing/2014/main" id="{BEC2C879-192A-496D-B73D-E28ED66745D8}"/>
              </a:ext>
            </a:extLst>
          </p:cNvPr>
          <p:cNvPicPr>
            <a:picLocks noChangeAspect="1"/>
          </p:cNvPicPr>
          <p:nvPr/>
        </p:nvPicPr>
        <p:blipFill>
          <a:blip r:embed="rId4"/>
          <a:stretch>
            <a:fillRect/>
          </a:stretch>
        </p:blipFill>
        <p:spPr>
          <a:xfrm>
            <a:off x="175812" y="4618167"/>
            <a:ext cx="8968189" cy="374939"/>
          </a:xfrm>
          <a:prstGeom prst="rect">
            <a:avLst/>
          </a:prstGeom>
        </p:spPr>
      </p:pic>
    </p:spTree>
    <p:extLst>
      <p:ext uri="{BB962C8B-B14F-4D97-AF65-F5344CB8AC3E}">
        <p14:creationId xmlns:p14="http://schemas.microsoft.com/office/powerpoint/2010/main" val="155599346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0DB21-CE08-4289-90D8-08B244948B0A}"/>
              </a:ext>
            </a:extLst>
          </p:cNvPr>
          <p:cNvSpPr>
            <a:spLocks noGrp="1"/>
          </p:cNvSpPr>
          <p:nvPr>
            <p:ph type="title"/>
          </p:nvPr>
        </p:nvSpPr>
        <p:spPr>
          <a:xfrm>
            <a:off x="0" y="1"/>
            <a:ext cx="7886700" cy="994172"/>
          </a:xfrm>
        </p:spPr>
        <p:txBody>
          <a:bodyPr/>
          <a:lstStyle/>
          <a:p>
            <a:r>
              <a:rPr lang="en-CA" dirty="0"/>
              <a:t>Q3 2020 Share Repurchases</a:t>
            </a:r>
          </a:p>
        </p:txBody>
      </p:sp>
      <p:pic>
        <p:nvPicPr>
          <p:cNvPr id="6" name="Content Placeholder 5">
            <a:extLst>
              <a:ext uri="{FF2B5EF4-FFF2-40B4-BE49-F238E27FC236}">
                <a16:creationId xmlns:a16="http://schemas.microsoft.com/office/drawing/2014/main" id="{4C918862-96DA-4E13-B147-CC7C040451D6}"/>
              </a:ext>
            </a:extLst>
          </p:cNvPr>
          <p:cNvPicPr>
            <a:picLocks noGrp="1" noChangeAspect="1"/>
          </p:cNvPicPr>
          <p:nvPr>
            <p:ph idx="1"/>
          </p:nvPr>
        </p:nvPicPr>
        <p:blipFill>
          <a:blip r:embed="rId2"/>
          <a:stretch>
            <a:fillRect/>
          </a:stretch>
        </p:blipFill>
        <p:spPr>
          <a:xfrm>
            <a:off x="1" y="994173"/>
            <a:ext cx="9143999" cy="3589859"/>
          </a:xfrm>
          <a:prstGeom prst="rect">
            <a:avLst/>
          </a:prstGeom>
        </p:spPr>
      </p:pic>
      <p:pic>
        <p:nvPicPr>
          <p:cNvPr id="7" name="Picture 6">
            <a:extLst>
              <a:ext uri="{FF2B5EF4-FFF2-40B4-BE49-F238E27FC236}">
                <a16:creationId xmlns:a16="http://schemas.microsoft.com/office/drawing/2014/main" id="{57B83768-A506-4D2F-B488-A9697AE0133F}"/>
              </a:ext>
            </a:extLst>
          </p:cNvPr>
          <p:cNvPicPr>
            <a:picLocks noChangeAspect="1"/>
          </p:cNvPicPr>
          <p:nvPr/>
        </p:nvPicPr>
        <p:blipFill>
          <a:blip r:embed="rId3"/>
          <a:stretch>
            <a:fillRect/>
          </a:stretch>
        </p:blipFill>
        <p:spPr>
          <a:xfrm>
            <a:off x="3669632" y="4058206"/>
            <a:ext cx="4030579" cy="525826"/>
          </a:xfrm>
          <a:prstGeom prst="rect">
            <a:avLst/>
          </a:prstGeom>
        </p:spPr>
      </p:pic>
    </p:spTree>
    <p:extLst>
      <p:ext uri="{BB962C8B-B14F-4D97-AF65-F5344CB8AC3E}">
        <p14:creationId xmlns:p14="http://schemas.microsoft.com/office/powerpoint/2010/main" val="245405141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0AF08-3DE5-4D37-ACF1-6CDCF5A34CDB}"/>
              </a:ext>
            </a:extLst>
          </p:cNvPr>
          <p:cNvSpPr>
            <a:spLocks noGrp="1"/>
          </p:cNvSpPr>
          <p:nvPr>
            <p:ph type="title"/>
          </p:nvPr>
        </p:nvSpPr>
        <p:spPr>
          <a:xfrm>
            <a:off x="0" y="0"/>
            <a:ext cx="7886700" cy="994172"/>
          </a:xfrm>
        </p:spPr>
        <p:txBody>
          <a:bodyPr/>
          <a:lstStyle/>
          <a:p>
            <a:r>
              <a:rPr lang="en-CA" dirty="0"/>
              <a:t>Market Risk Sensitivity Analysis</a:t>
            </a:r>
          </a:p>
        </p:txBody>
      </p:sp>
      <p:pic>
        <p:nvPicPr>
          <p:cNvPr id="9" name="Content Placeholder 8">
            <a:extLst>
              <a:ext uri="{FF2B5EF4-FFF2-40B4-BE49-F238E27FC236}">
                <a16:creationId xmlns:a16="http://schemas.microsoft.com/office/drawing/2014/main" id="{52A4AF50-A66E-4369-8043-FF8989AB46CB}"/>
              </a:ext>
            </a:extLst>
          </p:cNvPr>
          <p:cNvPicPr>
            <a:picLocks noGrp="1" noChangeAspect="1"/>
          </p:cNvPicPr>
          <p:nvPr>
            <p:ph idx="1"/>
          </p:nvPr>
        </p:nvPicPr>
        <p:blipFill>
          <a:blip r:embed="rId2"/>
          <a:stretch>
            <a:fillRect/>
          </a:stretch>
        </p:blipFill>
        <p:spPr>
          <a:xfrm>
            <a:off x="1" y="994172"/>
            <a:ext cx="9144000" cy="3589859"/>
          </a:xfrm>
          <a:prstGeom prst="rect">
            <a:avLst/>
          </a:prstGeom>
        </p:spPr>
      </p:pic>
    </p:spTree>
    <p:extLst>
      <p:ext uri="{BB962C8B-B14F-4D97-AF65-F5344CB8AC3E}">
        <p14:creationId xmlns:p14="http://schemas.microsoft.com/office/powerpoint/2010/main" val="390732575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3E4-0116-48DA-85A5-1B7156CF9BA8}"/>
              </a:ext>
            </a:extLst>
          </p:cNvPr>
          <p:cNvSpPr>
            <a:spLocks noGrp="1"/>
          </p:cNvSpPr>
          <p:nvPr>
            <p:ph type="title"/>
          </p:nvPr>
        </p:nvSpPr>
        <p:spPr>
          <a:xfrm>
            <a:off x="0" y="0"/>
            <a:ext cx="7886700" cy="830179"/>
          </a:xfrm>
        </p:spPr>
        <p:txBody>
          <a:bodyPr/>
          <a:lstStyle/>
          <a:p>
            <a:r>
              <a:rPr lang="en-CA" dirty="0"/>
              <a:t>Sales &amp; Earnings Forecast (CNN Business)</a:t>
            </a:r>
          </a:p>
        </p:txBody>
      </p:sp>
      <p:pic>
        <p:nvPicPr>
          <p:cNvPr id="7" name="Content Placeholder 6">
            <a:extLst>
              <a:ext uri="{FF2B5EF4-FFF2-40B4-BE49-F238E27FC236}">
                <a16:creationId xmlns:a16="http://schemas.microsoft.com/office/drawing/2014/main" id="{E28EF3C0-5C2F-491D-9A64-8BB636995170}"/>
              </a:ext>
            </a:extLst>
          </p:cNvPr>
          <p:cNvPicPr>
            <a:picLocks noGrp="1" noChangeAspect="1"/>
          </p:cNvPicPr>
          <p:nvPr>
            <p:ph idx="1"/>
          </p:nvPr>
        </p:nvPicPr>
        <p:blipFill>
          <a:blip r:embed="rId2"/>
          <a:stretch>
            <a:fillRect/>
          </a:stretch>
        </p:blipFill>
        <p:spPr>
          <a:xfrm>
            <a:off x="0" y="688374"/>
            <a:ext cx="9144000" cy="4455126"/>
          </a:xfrm>
          <a:prstGeom prst="rect">
            <a:avLst/>
          </a:prstGeom>
        </p:spPr>
      </p:pic>
      <p:sp>
        <p:nvSpPr>
          <p:cNvPr id="9" name="Oval 8">
            <a:extLst>
              <a:ext uri="{FF2B5EF4-FFF2-40B4-BE49-F238E27FC236}">
                <a16:creationId xmlns:a16="http://schemas.microsoft.com/office/drawing/2014/main" id="{3008A7A7-901E-4C79-BC5F-A2C9C758F276}"/>
              </a:ext>
            </a:extLst>
          </p:cNvPr>
          <p:cNvSpPr/>
          <p:nvPr/>
        </p:nvSpPr>
        <p:spPr>
          <a:xfrm>
            <a:off x="5245769" y="577516"/>
            <a:ext cx="1227221" cy="6492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CA" sz="1350" kern="1200">
              <a:solidFill>
                <a:prstClr val="white"/>
              </a:solidFill>
              <a:latin typeface="Calibri" panose="020F0502020204030204"/>
            </a:endParaRPr>
          </a:p>
        </p:txBody>
      </p:sp>
      <p:pic>
        <p:nvPicPr>
          <p:cNvPr id="10" name="Picture 9">
            <a:extLst>
              <a:ext uri="{FF2B5EF4-FFF2-40B4-BE49-F238E27FC236}">
                <a16:creationId xmlns:a16="http://schemas.microsoft.com/office/drawing/2014/main" id="{3D6BE89F-DED2-4038-8530-B1A9242E4BDB}"/>
              </a:ext>
            </a:extLst>
          </p:cNvPr>
          <p:cNvPicPr>
            <a:picLocks noChangeAspect="1"/>
          </p:cNvPicPr>
          <p:nvPr/>
        </p:nvPicPr>
        <p:blipFill>
          <a:blip r:embed="rId3"/>
          <a:stretch>
            <a:fillRect/>
          </a:stretch>
        </p:blipFill>
        <p:spPr>
          <a:xfrm>
            <a:off x="7188936" y="577516"/>
            <a:ext cx="1497865" cy="658425"/>
          </a:xfrm>
          <a:prstGeom prst="rect">
            <a:avLst/>
          </a:prstGeom>
        </p:spPr>
      </p:pic>
      <p:pic>
        <p:nvPicPr>
          <p:cNvPr id="11" name="Picture 10">
            <a:extLst>
              <a:ext uri="{FF2B5EF4-FFF2-40B4-BE49-F238E27FC236}">
                <a16:creationId xmlns:a16="http://schemas.microsoft.com/office/drawing/2014/main" id="{9B3E563B-895A-4903-8C94-ACE3271E29FA}"/>
              </a:ext>
            </a:extLst>
          </p:cNvPr>
          <p:cNvPicPr>
            <a:picLocks noChangeAspect="1"/>
          </p:cNvPicPr>
          <p:nvPr/>
        </p:nvPicPr>
        <p:blipFill>
          <a:blip r:embed="rId3"/>
          <a:stretch>
            <a:fillRect/>
          </a:stretch>
        </p:blipFill>
        <p:spPr>
          <a:xfrm>
            <a:off x="6972367" y="4816927"/>
            <a:ext cx="1497865" cy="326573"/>
          </a:xfrm>
          <a:prstGeom prst="rect">
            <a:avLst/>
          </a:prstGeom>
        </p:spPr>
      </p:pic>
      <p:pic>
        <p:nvPicPr>
          <p:cNvPr id="12" name="Picture 11">
            <a:extLst>
              <a:ext uri="{FF2B5EF4-FFF2-40B4-BE49-F238E27FC236}">
                <a16:creationId xmlns:a16="http://schemas.microsoft.com/office/drawing/2014/main" id="{9D18AAC1-6141-4FEC-94DC-06275A56B22B}"/>
              </a:ext>
            </a:extLst>
          </p:cNvPr>
          <p:cNvPicPr>
            <a:picLocks noChangeAspect="1"/>
          </p:cNvPicPr>
          <p:nvPr/>
        </p:nvPicPr>
        <p:blipFill>
          <a:blip r:embed="rId3"/>
          <a:stretch>
            <a:fillRect/>
          </a:stretch>
        </p:blipFill>
        <p:spPr>
          <a:xfrm>
            <a:off x="3332881" y="4816927"/>
            <a:ext cx="1239119" cy="326573"/>
          </a:xfrm>
          <a:prstGeom prst="rect">
            <a:avLst/>
          </a:prstGeom>
        </p:spPr>
      </p:pic>
    </p:spTree>
    <p:extLst>
      <p:ext uri="{BB962C8B-B14F-4D97-AF65-F5344CB8AC3E}">
        <p14:creationId xmlns:p14="http://schemas.microsoft.com/office/powerpoint/2010/main" val="83505371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EB91-7A1D-4CE1-BC6E-028C9D48BF72}"/>
              </a:ext>
            </a:extLst>
          </p:cNvPr>
          <p:cNvSpPr>
            <a:spLocks noGrp="1"/>
          </p:cNvSpPr>
          <p:nvPr>
            <p:ph type="title"/>
          </p:nvPr>
        </p:nvSpPr>
        <p:spPr>
          <a:xfrm>
            <a:off x="0" y="1"/>
            <a:ext cx="7886700" cy="994172"/>
          </a:xfrm>
        </p:spPr>
        <p:txBody>
          <a:bodyPr/>
          <a:lstStyle/>
          <a:p>
            <a:r>
              <a:rPr lang="en-CA" dirty="0"/>
              <a:t>Stock Price Forecast</a:t>
            </a:r>
          </a:p>
        </p:txBody>
      </p:sp>
      <p:pic>
        <p:nvPicPr>
          <p:cNvPr id="4" name="Content Placeholder 3">
            <a:extLst>
              <a:ext uri="{FF2B5EF4-FFF2-40B4-BE49-F238E27FC236}">
                <a16:creationId xmlns:a16="http://schemas.microsoft.com/office/drawing/2014/main" id="{AB8C77FF-E516-49BC-ADF6-382CC6C97FE4}"/>
              </a:ext>
            </a:extLst>
          </p:cNvPr>
          <p:cNvPicPr>
            <a:picLocks noGrp="1" noChangeAspect="1"/>
          </p:cNvPicPr>
          <p:nvPr>
            <p:ph idx="1"/>
          </p:nvPr>
        </p:nvPicPr>
        <p:blipFill>
          <a:blip r:embed="rId2"/>
          <a:stretch>
            <a:fillRect/>
          </a:stretch>
        </p:blipFill>
        <p:spPr>
          <a:xfrm>
            <a:off x="0" y="1094875"/>
            <a:ext cx="9144000" cy="4048625"/>
          </a:xfrm>
          <a:prstGeom prst="rect">
            <a:avLst/>
          </a:prstGeom>
        </p:spPr>
      </p:pic>
    </p:spTree>
    <p:extLst>
      <p:ext uri="{BB962C8B-B14F-4D97-AF65-F5344CB8AC3E}">
        <p14:creationId xmlns:p14="http://schemas.microsoft.com/office/powerpoint/2010/main" val="1341636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5" name="Content Placeholder 4" descr="A screenshot of a cell phone&#10;&#10;Description automatically generated">
            <a:extLst>
              <a:ext uri="{FF2B5EF4-FFF2-40B4-BE49-F238E27FC236}">
                <a16:creationId xmlns:a16="http://schemas.microsoft.com/office/drawing/2014/main" id="{2EAFF0C5-3D6A-4512-997B-17540DAB4A7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864"/>
          <a:stretch/>
        </p:blipFill>
        <p:spPr>
          <a:xfrm>
            <a:off x="15" y="961"/>
            <a:ext cx="9143985" cy="5142539"/>
          </a:xfrm>
          <a:prstGeom prst="rect">
            <a:avLst/>
          </a:prstGeom>
        </p:spPr>
      </p:pic>
    </p:spTree>
    <p:extLst>
      <p:ext uri="{BB962C8B-B14F-4D97-AF65-F5344CB8AC3E}">
        <p14:creationId xmlns:p14="http://schemas.microsoft.com/office/powerpoint/2010/main" val="263261978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2DD4B-CBFF-44E7-BE4B-89421F308BF9}"/>
              </a:ext>
            </a:extLst>
          </p:cNvPr>
          <p:cNvSpPr>
            <a:spLocks noGrp="1"/>
          </p:cNvSpPr>
          <p:nvPr>
            <p:ph type="title"/>
          </p:nvPr>
        </p:nvSpPr>
        <p:spPr>
          <a:xfrm>
            <a:off x="0" y="165560"/>
            <a:ext cx="7886700" cy="994172"/>
          </a:xfrm>
        </p:spPr>
        <p:txBody>
          <a:bodyPr/>
          <a:lstStyle/>
          <a:p>
            <a:r>
              <a:rPr lang="en-CA" dirty="0"/>
              <a:t>Analyst Recommendations</a:t>
            </a:r>
          </a:p>
        </p:txBody>
      </p:sp>
      <p:pic>
        <p:nvPicPr>
          <p:cNvPr id="4" name="Content Placeholder 3">
            <a:extLst>
              <a:ext uri="{FF2B5EF4-FFF2-40B4-BE49-F238E27FC236}">
                <a16:creationId xmlns:a16="http://schemas.microsoft.com/office/drawing/2014/main" id="{96533A82-2412-42FD-9805-D6D07FB55FB2}"/>
              </a:ext>
            </a:extLst>
          </p:cNvPr>
          <p:cNvPicPr>
            <a:picLocks noGrp="1" noChangeAspect="1"/>
          </p:cNvPicPr>
          <p:nvPr>
            <p:ph idx="1"/>
          </p:nvPr>
        </p:nvPicPr>
        <p:blipFill>
          <a:blip r:embed="rId2"/>
          <a:stretch>
            <a:fillRect/>
          </a:stretch>
        </p:blipFill>
        <p:spPr>
          <a:xfrm>
            <a:off x="1" y="1396735"/>
            <a:ext cx="9143999" cy="3746765"/>
          </a:xfrm>
          <a:prstGeom prst="rect">
            <a:avLst/>
          </a:prstGeom>
        </p:spPr>
      </p:pic>
    </p:spTree>
    <p:extLst>
      <p:ext uri="{BB962C8B-B14F-4D97-AF65-F5344CB8AC3E}">
        <p14:creationId xmlns:p14="http://schemas.microsoft.com/office/powerpoint/2010/main" val="194474491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659DD-4767-47ED-8790-66ED8F553AEB}"/>
              </a:ext>
            </a:extLst>
          </p:cNvPr>
          <p:cNvSpPr>
            <a:spLocks noGrp="1"/>
          </p:cNvSpPr>
          <p:nvPr>
            <p:ph type="title"/>
          </p:nvPr>
        </p:nvSpPr>
        <p:spPr>
          <a:xfrm>
            <a:off x="2613860" y="273844"/>
            <a:ext cx="3185361" cy="1171763"/>
          </a:xfrm>
        </p:spPr>
        <p:txBody>
          <a:bodyPr>
            <a:normAutofit/>
          </a:bodyPr>
          <a:lstStyle/>
          <a:p>
            <a:pPr algn="ctr"/>
            <a:r>
              <a:rPr lang="en-CA" sz="7200" b="1" dirty="0">
                <a:solidFill>
                  <a:schemeClr val="accent6"/>
                </a:solidFill>
              </a:rPr>
              <a:t>BUY</a:t>
            </a:r>
          </a:p>
        </p:txBody>
      </p:sp>
      <p:pic>
        <p:nvPicPr>
          <p:cNvPr id="4" name="Content Placeholder 3">
            <a:extLst>
              <a:ext uri="{FF2B5EF4-FFF2-40B4-BE49-F238E27FC236}">
                <a16:creationId xmlns:a16="http://schemas.microsoft.com/office/drawing/2014/main" id="{E3AE58B8-CCC7-44D1-9CF6-4293031B9B2F}"/>
              </a:ext>
            </a:extLst>
          </p:cNvPr>
          <p:cNvPicPr>
            <a:picLocks noGrp="1" noChangeAspect="1"/>
          </p:cNvPicPr>
          <p:nvPr>
            <p:ph idx="1"/>
          </p:nvPr>
        </p:nvPicPr>
        <p:blipFill>
          <a:blip r:embed="rId2"/>
          <a:stretch>
            <a:fillRect/>
          </a:stretch>
        </p:blipFill>
        <p:spPr>
          <a:xfrm>
            <a:off x="1671108" y="1606153"/>
            <a:ext cx="5801784" cy="3263504"/>
          </a:xfrm>
          <a:prstGeom prst="rect">
            <a:avLst/>
          </a:prstGeom>
        </p:spPr>
      </p:pic>
    </p:spTree>
    <p:extLst>
      <p:ext uri="{BB962C8B-B14F-4D97-AF65-F5344CB8AC3E}">
        <p14:creationId xmlns:p14="http://schemas.microsoft.com/office/powerpoint/2010/main" val="232618096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348;p242">
            <a:extLst>
              <a:ext uri="{FF2B5EF4-FFF2-40B4-BE49-F238E27FC236}">
                <a16:creationId xmlns:a16="http://schemas.microsoft.com/office/drawing/2014/main" id="{0BF72E00-056E-48F3-B400-44BDF361577C}"/>
              </a:ext>
            </a:extLst>
          </p:cNvPr>
          <p:cNvPicPr preferRelativeResize="0"/>
          <p:nvPr/>
        </p:nvPicPr>
        <p:blipFill>
          <a:blip r:embed="rId2">
            <a:alphaModFix/>
          </a:blip>
          <a:stretch>
            <a:fillRect/>
          </a:stretch>
        </p:blipFill>
        <p:spPr>
          <a:xfrm>
            <a:off x="1828801" y="1143000"/>
            <a:ext cx="5618747" cy="3019926"/>
          </a:xfrm>
          <a:prstGeom prst="rect">
            <a:avLst/>
          </a:prstGeom>
          <a:noFill/>
          <a:ln>
            <a:noFill/>
          </a:ln>
        </p:spPr>
      </p:pic>
    </p:spTree>
    <p:extLst>
      <p:ext uri="{BB962C8B-B14F-4D97-AF65-F5344CB8AC3E}">
        <p14:creationId xmlns:p14="http://schemas.microsoft.com/office/powerpoint/2010/main" val="83926210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6699-4EE2-4B69-9CDC-E8B834261804}"/>
              </a:ext>
            </a:extLst>
          </p:cNvPr>
          <p:cNvSpPr>
            <a:spLocks noGrp="1"/>
          </p:cNvSpPr>
          <p:nvPr>
            <p:ph type="title"/>
          </p:nvPr>
        </p:nvSpPr>
        <p:spPr/>
        <p:txBody>
          <a:bodyPr/>
          <a:lstStyle/>
          <a:p>
            <a:r>
              <a:rPr lang="en-US" altLang="zh-CN" dirty="0"/>
              <a:t>Agenda</a:t>
            </a:r>
            <a:endParaRPr lang="zh-CN" altLang="en-US" dirty="0"/>
          </a:p>
        </p:txBody>
      </p:sp>
      <p:sp>
        <p:nvSpPr>
          <p:cNvPr id="3" name="Content Placeholder 2">
            <a:extLst>
              <a:ext uri="{FF2B5EF4-FFF2-40B4-BE49-F238E27FC236}">
                <a16:creationId xmlns:a16="http://schemas.microsoft.com/office/drawing/2014/main" id="{A35302B4-C1DC-4EC1-8156-50CD620CB7B6}"/>
              </a:ext>
            </a:extLst>
          </p:cNvPr>
          <p:cNvSpPr>
            <a:spLocks noGrp="1"/>
          </p:cNvSpPr>
          <p:nvPr>
            <p:ph idx="1"/>
          </p:nvPr>
        </p:nvSpPr>
        <p:spPr>
          <a:xfrm>
            <a:off x="628650" y="1212558"/>
            <a:ext cx="7886700" cy="3263504"/>
          </a:xfrm>
        </p:spPr>
        <p:txBody>
          <a:bodyPr/>
          <a:lstStyle/>
          <a:p>
            <a:pPr marL="0" indent="0">
              <a:buNone/>
            </a:pPr>
            <a:endParaRPr lang="en-US" altLang="zh-CN" dirty="0"/>
          </a:p>
          <a:p>
            <a:r>
              <a:rPr lang="en-US" altLang="zh-CN" dirty="0"/>
              <a:t>Stock: stock information, share structure, revenue</a:t>
            </a:r>
          </a:p>
          <a:p>
            <a:r>
              <a:rPr lang="en-US" altLang="zh-CN" dirty="0"/>
              <a:t>Company overview: history, key acquisitions, products &amp; services, management team</a:t>
            </a:r>
          </a:p>
          <a:p>
            <a:r>
              <a:rPr lang="en-US" altLang="zh-CN" dirty="0"/>
              <a:t>Financial analysis: balance sheet,  income statement, cash flow</a:t>
            </a:r>
          </a:p>
          <a:p>
            <a:r>
              <a:rPr lang="en-US" altLang="zh-CN" dirty="0"/>
              <a:t>Forecasting: sales, earning, stock price</a:t>
            </a:r>
          </a:p>
          <a:p>
            <a:r>
              <a:rPr lang="en-US" altLang="zh-CN" dirty="0"/>
              <a:t>Recommendation </a:t>
            </a:r>
          </a:p>
          <a:p>
            <a:endParaRPr lang="en-US" altLang="zh-CN" dirty="0"/>
          </a:p>
          <a:p>
            <a:endParaRPr lang="en-US" altLang="zh-CN" dirty="0"/>
          </a:p>
          <a:p>
            <a:endParaRPr lang="zh-CN" altLang="en-US" dirty="0"/>
          </a:p>
        </p:txBody>
      </p:sp>
      <p:pic>
        <p:nvPicPr>
          <p:cNvPr id="5" name="Picture 2" descr="Doodle 4 Google Winner – Doodle 4 Google">
            <a:extLst>
              <a:ext uri="{FF2B5EF4-FFF2-40B4-BE49-F238E27FC236}">
                <a16:creationId xmlns:a16="http://schemas.microsoft.com/office/drawing/2014/main" id="{3C07DC70-4359-4077-B6DA-AFD48F5F7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45971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61D0-5DCF-4E79-90F7-34C1F91C7D49}"/>
              </a:ext>
            </a:extLst>
          </p:cNvPr>
          <p:cNvSpPr>
            <a:spLocks noGrp="1"/>
          </p:cNvSpPr>
          <p:nvPr>
            <p:ph type="title"/>
          </p:nvPr>
        </p:nvSpPr>
        <p:spPr/>
        <p:txBody>
          <a:bodyPr/>
          <a:lstStyle/>
          <a:p>
            <a:pPr>
              <a:spcBef>
                <a:spcPts val="0"/>
              </a:spcBef>
            </a:pPr>
            <a:r>
              <a:rPr lang="en-US" altLang="zh-CN" dirty="0">
                <a:ea typeface="Lato Light"/>
                <a:cs typeface="Lato Light"/>
                <a:sym typeface="Lato Light"/>
              </a:rPr>
              <a:t>Stock information </a:t>
            </a:r>
          </a:p>
        </p:txBody>
      </p:sp>
      <p:pic>
        <p:nvPicPr>
          <p:cNvPr id="4" name="Picture 2" descr="Doodle 4 Google Winner – Doodle 4 Google">
            <a:extLst>
              <a:ext uri="{FF2B5EF4-FFF2-40B4-BE49-F238E27FC236}">
                <a16:creationId xmlns:a16="http://schemas.microsoft.com/office/drawing/2014/main" id="{F4419EAA-80CE-4D8A-97C8-6DC2F9AC8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A screenshot of a cell phone&#10;&#10;Description automatically generated">
            <a:extLst>
              <a:ext uri="{FF2B5EF4-FFF2-40B4-BE49-F238E27FC236}">
                <a16:creationId xmlns:a16="http://schemas.microsoft.com/office/drawing/2014/main" id="{40A9B8A8-FEC5-4598-8A19-A913327FDB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9261" y="1396975"/>
            <a:ext cx="5004065" cy="3472682"/>
          </a:xfrm>
        </p:spPr>
      </p:pic>
    </p:spTree>
    <p:extLst>
      <p:ext uri="{BB962C8B-B14F-4D97-AF65-F5344CB8AC3E}">
        <p14:creationId xmlns:p14="http://schemas.microsoft.com/office/powerpoint/2010/main" val="261548200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EBB3-3639-4340-A538-EA43E860D62D}"/>
              </a:ext>
            </a:extLst>
          </p:cNvPr>
          <p:cNvSpPr>
            <a:spLocks noGrp="1"/>
          </p:cNvSpPr>
          <p:nvPr>
            <p:ph type="title"/>
          </p:nvPr>
        </p:nvSpPr>
        <p:spPr/>
        <p:txBody>
          <a:bodyPr/>
          <a:lstStyle/>
          <a:p>
            <a:r>
              <a:rPr lang="en-US" altLang="zh-CN" dirty="0"/>
              <a:t>Stock statistics</a:t>
            </a:r>
            <a:endParaRPr lang="zh-CN" altLang="en-US" dirty="0"/>
          </a:p>
        </p:txBody>
      </p:sp>
      <p:pic>
        <p:nvPicPr>
          <p:cNvPr id="6" name="Content Placeholder 5" descr="A screenshot of a cell phone&#10;&#10;Description automatically generated">
            <a:extLst>
              <a:ext uri="{FF2B5EF4-FFF2-40B4-BE49-F238E27FC236}">
                <a16:creationId xmlns:a16="http://schemas.microsoft.com/office/drawing/2014/main" id="{3336D6C7-F2DD-462A-AB1C-2301579A04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9149" y="1165627"/>
            <a:ext cx="3252851" cy="3704030"/>
          </a:xfrm>
        </p:spPr>
      </p:pic>
      <p:pic>
        <p:nvPicPr>
          <p:cNvPr id="4" name="Picture 2" descr="Doodle 4 Google Winner – Doodle 4 Google">
            <a:extLst>
              <a:ext uri="{FF2B5EF4-FFF2-40B4-BE49-F238E27FC236}">
                <a16:creationId xmlns:a16="http://schemas.microsoft.com/office/drawing/2014/main" id="{BAFAAB4F-89D3-4B18-9B53-3DABDFDE8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85542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odle 4 Google Winner – Doodle 4 Google">
            <a:extLst>
              <a:ext uri="{FF2B5EF4-FFF2-40B4-BE49-F238E27FC236}">
                <a16:creationId xmlns:a16="http://schemas.microsoft.com/office/drawing/2014/main" id="{E7629DB8-6F80-41BC-AF8F-9F594EA57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1E7610-378A-4F55-86F2-3AC9E1A136B0}"/>
              </a:ext>
            </a:extLst>
          </p:cNvPr>
          <p:cNvSpPr>
            <a:spLocks noGrp="1"/>
          </p:cNvSpPr>
          <p:nvPr>
            <p:ph type="title"/>
          </p:nvPr>
        </p:nvSpPr>
        <p:spPr/>
        <p:txBody>
          <a:bodyPr/>
          <a:lstStyle/>
          <a:p>
            <a:r>
              <a:rPr lang="en-US" altLang="zh-CN" dirty="0"/>
              <a:t>Stock performance—1 month</a:t>
            </a:r>
            <a:endParaRPr lang="zh-CN" altLang="en-US" dirty="0"/>
          </a:p>
        </p:txBody>
      </p:sp>
      <p:pic>
        <p:nvPicPr>
          <p:cNvPr id="8" name="Content Placeholder 7" descr="A screenshot of a cell phone&#10;&#10;Description automatically generated">
            <a:extLst>
              <a:ext uri="{FF2B5EF4-FFF2-40B4-BE49-F238E27FC236}">
                <a16:creationId xmlns:a16="http://schemas.microsoft.com/office/drawing/2014/main" id="{359BC900-3D0C-43FF-BD46-1AF1063539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4665" y="1758966"/>
            <a:ext cx="6129365" cy="2534627"/>
          </a:xfrm>
        </p:spPr>
      </p:pic>
      <p:sp>
        <p:nvSpPr>
          <p:cNvPr id="10" name="TextBox 9">
            <a:extLst>
              <a:ext uri="{FF2B5EF4-FFF2-40B4-BE49-F238E27FC236}">
                <a16:creationId xmlns:a16="http://schemas.microsoft.com/office/drawing/2014/main" id="{1F037AAD-31FE-404C-AC43-3D4B2DC9DA54}"/>
              </a:ext>
            </a:extLst>
          </p:cNvPr>
          <p:cNvSpPr txBox="1"/>
          <p:nvPr/>
        </p:nvSpPr>
        <p:spPr>
          <a:xfrm>
            <a:off x="7194885" y="2177716"/>
            <a:ext cx="1552074" cy="1338828"/>
          </a:xfrm>
          <a:prstGeom prst="rect">
            <a:avLst/>
          </a:prstGeom>
          <a:noFill/>
        </p:spPr>
        <p:txBody>
          <a:bodyPr wrap="square" rtlCol="0">
            <a:spAutoFit/>
          </a:bodyPr>
          <a:lstStyle/>
          <a:p>
            <a:pPr defTabSz="685800">
              <a:buClrTx/>
            </a:pPr>
            <a:r>
              <a:rPr lang="en-US" altLang="zh-CN" sz="1350" kern="1200" dirty="0">
                <a:solidFill>
                  <a:prstClr val="black"/>
                </a:solidFill>
                <a:latin typeface="等线" panose="020F0502020204030204"/>
                <a:ea typeface="等线" panose="02010600030101010101" pitchFamily="2" charset="-122"/>
                <a:cs typeface="+mn-cs"/>
              </a:rPr>
              <a:t>6-16-20@ 1447.53</a:t>
            </a:r>
          </a:p>
          <a:p>
            <a:pPr defTabSz="685800">
              <a:buClrTx/>
            </a:pPr>
            <a:r>
              <a:rPr lang="en-US" altLang="zh-CN" sz="1350" kern="1200" dirty="0">
                <a:solidFill>
                  <a:prstClr val="black"/>
                </a:solidFill>
                <a:latin typeface="等线" panose="020F0502020204030204"/>
                <a:ea typeface="等线" panose="02010600030101010101" pitchFamily="2" charset="-122"/>
                <a:cs typeface="+mn-cs"/>
              </a:rPr>
              <a:t>7-16-20@ 1513.85</a:t>
            </a:r>
          </a:p>
          <a:p>
            <a:pPr defTabSz="685800">
              <a:buClrTx/>
            </a:pPr>
            <a:endParaRPr lang="en-US" altLang="zh-CN" sz="1350" kern="1200" dirty="0">
              <a:solidFill>
                <a:prstClr val="black"/>
              </a:solidFill>
              <a:latin typeface="等线" panose="020F0502020204030204"/>
              <a:ea typeface="等线" panose="02010600030101010101" pitchFamily="2" charset="-122"/>
              <a:cs typeface="+mn-cs"/>
            </a:endParaRPr>
          </a:p>
          <a:p>
            <a:pPr defTabSz="685800">
              <a:buClrTx/>
            </a:pPr>
            <a:r>
              <a:rPr lang="en-US" altLang="zh-CN" sz="1350" kern="1200" dirty="0">
                <a:solidFill>
                  <a:prstClr val="black"/>
                </a:solidFill>
                <a:latin typeface="等线" panose="020F0502020204030204"/>
                <a:ea typeface="等线" panose="02010600030101010101" pitchFamily="2" charset="-122"/>
                <a:cs typeface="+mn-cs"/>
              </a:rPr>
              <a:t>Increase: 6.77%</a:t>
            </a:r>
            <a:endParaRPr lang="zh-CN" altLang="en-US" sz="1350" kern="1200" dirty="0">
              <a:solidFill>
                <a:prstClr val="black"/>
              </a:solidFill>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72156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B7EAC-3483-4F18-98D2-0C949D1D1D75}"/>
              </a:ext>
            </a:extLst>
          </p:cNvPr>
          <p:cNvSpPr>
            <a:spLocks noGrp="1"/>
          </p:cNvSpPr>
          <p:nvPr>
            <p:ph type="title"/>
          </p:nvPr>
        </p:nvSpPr>
        <p:spPr/>
        <p:txBody>
          <a:bodyPr/>
          <a:lstStyle/>
          <a:p>
            <a:r>
              <a:rPr lang="en-US" altLang="zh-CN" dirty="0"/>
              <a:t>Stock performance—1 year</a:t>
            </a:r>
            <a:endParaRPr lang="zh-CN" altLang="en-US" dirty="0"/>
          </a:p>
        </p:txBody>
      </p:sp>
      <p:pic>
        <p:nvPicPr>
          <p:cNvPr id="4" name="Picture 2" descr="Doodle 4 Google Winner – Doodle 4 Google">
            <a:extLst>
              <a:ext uri="{FF2B5EF4-FFF2-40B4-BE49-F238E27FC236}">
                <a16:creationId xmlns:a16="http://schemas.microsoft.com/office/drawing/2014/main" id="{192DE134-7CFB-408E-AE82-B3C231AAE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A screenshot of a cell phone&#10;&#10;Description automatically generated">
            <a:extLst>
              <a:ext uri="{FF2B5EF4-FFF2-40B4-BE49-F238E27FC236}">
                <a16:creationId xmlns:a16="http://schemas.microsoft.com/office/drawing/2014/main" id="{ECA75DBA-C854-456D-B377-501504C6AD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3184" y="2061436"/>
            <a:ext cx="6388017" cy="2522596"/>
          </a:xfrm>
        </p:spPr>
      </p:pic>
      <p:sp>
        <p:nvSpPr>
          <p:cNvPr id="10" name="TextBox 9">
            <a:extLst>
              <a:ext uri="{FF2B5EF4-FFF2-40B4-BE49-F238E27FC236}">
                <a16:creationId xmlns:a16="http://schemas.microsoft.com/office/drawing/2014/main" id="{07FE385E-123D-4184-A0A7-16C536463C52}"/>
              </a:ext>
            </a:extLst>
          </p:cNvPr>
          <p:cNvSpPr txBox="1"/>
          <p:nvPr/>
        </p:nvSpPr>
        <p:spPr>
          <a:xfrm>
            <a:off x="7194885" y="2177716"/>
            <a:ext cx="1552074" cy="1338828"/>
          </a:xfrm>
          <a:prstGeom prst="rect">
            <a:avLst/>
          </a:prstGeom>
          <a:noFill/>
        </p:spPr>
        <p:txBody>
          <a:bodyPr wrap="square" rtlCol="0">
            <a:spAutoFit/>
          </a:bodyPr>
          <a:lstStyle/>
          <a:p>
            <a:pPr defTabSz="685800">
              <a:buClrTx/>
            </a:pPr>
            <a:r>
              <a:rPr lang="en-US" altLang="zh-CN" sz="1350" kern="1200" dirty="0">
                <a:solidFill>
                  <a:prstClr val="black"/>
                </a:solidFill>
                <a:latin typeface="等线" panose="020F0502020204030204"/>
                <a:ea typeface="等线" panose="02010600030101010101" pitchFamily="2" charset="-122"/>
                <a:cs typeface="+mn-cs"/>
              </a:rPr>
              <a:t>7-16-19@ 1150.51</a:t>
            </a:r>
          </a:p>
          <a:p>
            <a:pPr defTabSz="685800">
              <a:buClrTx/>
            </a:pPr>
            <a:r>
              <a:rPr lang="en-US" altLang="zh-CN" sz="1350" kern="1200" dirty="0">
                <a:solidFill>
                  <a:prstClr val="black"/>
                </a:solidFill>
                <a:latin typeface="等线" panose="020F0502020204030204"/>
                <a:ea typeface="等线" panose="02010600030101010101" pitchFamily="2" charset="-122"/>
                <a:cs typeface="+mn-cs"/>
              </a:rPr>
              <a:t>7-16-20@ 1513.85</a:t>
            </a:r>
          </a:p>
          <a:p>
            <a:pPr defTabSz="685800">
              <a:buClrTx/>
            </a:pPr>
            <a:endParaRPr lang="en-US" altLang="zh-CN" sz="1350" kern="1200" dirty="0">
              <a:solidFill>
                <a:prstClr val="black"/>
              </a:solidFill>
              <a:latin typeface="等线" panose="020F0502020204030204"/>
              <a:ea typeface="等线" panose="02010600030101010101" pitchFamily="2" charset="-122"/>
              <a:cs typeface="+mn-cs"/>
            </a:endParaRPr>
          </a:p>
          <a:p>
            <a:pPr defTabSz="685800">
              <a:buClrTx/>
            </a:pPr>
            <a:r>
              <a:rPr lang="en-US" altLang="zh-CN" sz="1350" kern="1200" dirty="0">
                <a:solidFill>
                  <a:prstClr val="black"/>
                </a:solidFill>
                <a:latin typeface="等线" panose="020F0502020204030204"/>
                <a:ea typeface="等线" panose="02010600030101010101" pitchFamily="2" charset="-122"/>
                <a:cs typeface="+mn-cs"/>
              </a:rPr>
              <a:t>Increase: 31.84%</a:t>
            </a:r>
            <a:endParaRPr lang="zh-CN" altLang="en-US" sz="1350" kern="1200" dirty="0">
              <a:solidFill>
                <a:prstClr val="black"/>
              </a:solidFill>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64242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1FD0-2006-418C-862C-1BB6B271F2E8}"/>
              </a:ext>
            </a:extLst>
          </p:cNvPr>
          <p:cNvSpPr>
            <a:spLocks noGrp="1"/>
          </p:cNvSpPr>
          <p:nvPr>
            <p:ph type="title"/>
          </p:nvPr>
        </p:nvSpPr>
        <p:spPr/>
        <p:txBody>
          <a:bodyPr/>
          <a:lstStyle/>
          <a:p>
            <a:r>
              <a:rPr lang="en-US" altLang="zh-CN" dirty="0"/>
              <a:t>Google vs. SPX ---1 year</a:t>
            </a:r>
            <a:endParaRPr lang="zh-CN" altLang="en-US" dirty="0"/>
          </a:p>
        </p:txBody>
      </p:sp>
      <p:pic>
        <p:nvPicPr>
          <p:cNvPr id="5" name="Content Placeholder 4" descr="A close up of a map&#10;&#10;Description automatically generated">
            <a:extLst>
              <a:ext uri="{FF2B5EF4-FFF2-40B4-BE49-F238E27FC236}">
                <a16:creationId xmlns:a16="http://schemas.microsoft.com/office/drawing/2014/main" id="{829AC232-2CD6-4AEF-9344-5F6B482DC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8091" y="1369219"/>
            <a:ext cx="4987818" cy="3263504"/>
          </a:xfrm>
        </p:spPr>
      </p:pic>
      <p:pic>
        <p:nvPicPr>
          <p:cNvPr id="4" name="Picture 2" descr="Doodle 4 Google Winner – Doodle 4 Google">
            <a:extLst>
              <a:ext uri="{FF2B5EF4-FFF2-40B4-BE49-F238E27FC236}">
                <a16:creationId xmlns:a16="http://schemas.microsoft.com/office/drawing/2014/main" id="{3C345CCE-7364-4FEE-A114-BC8C45BFB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64070D-D0C4-4D45-8F94-EBD98283DEEE}"/>
              </a:ext>
            </a:extLst>
          </p:cNvPr>
          <p:cNvSpPr txBox="1"/>
          <p:nvPr/>
        </p:nvSpPr>
        <p:spPr>
          <a:xfrm>
            <a:off x="7194885" y="2177716"/>
            <a:ext cx="1552074" cy="923330"/>
          </a:xfrm>
          <a:prstGeom prst="rect">
            <a:avLst/>
          </a:prstGeom>
          <a:noFill/>
        </p:spPr>
        <p:txBody>
          <a:bodyPr wrap="square" rtlCol="0">
            <a:spAutoFit/>
          </a:bodyPr>
          <a:lstStyle/>
          <a:p>
            <a:pPr defTabSz="685800">
              <a:buClrTx/>
            </a:pPr>
            <a:endParaRPr lang="en-US" altLang="zh-CN" sz="1350" kern="1200" dirty="0">
              <a:solidFill>
                <a:prstClr val="black"/>
              </a:solidFill>
              <a:latin typeface="等线" panose="020F0502020204030204"/>
              <a:ea typeface="等线" panose="02010600030101010101" pitchFamily="2" charset="-122"/>
              <a:cs typeface="+mn-cs"/>
            </a:endParaRPr>
          </a:p>
          <a:p>
            <a:pPr defTabSz="685800">
              <a:buClrTx/>
            </a:pPr>
            <a:r>
              <a:rPr lang="en-US" altLang="zh-CN" sz="1350" kern="1200" dirty="0">
                <a:solidFill>
                  <a:prstClr val="black"/>
                </a:solidFill>
                <a:latin typeface="等线" panose="020F0502020204030204"/>
                <a:ea typeface="等线" panose="02010600030101010101" pitchFamily="2" charset="-122"/>
                <a:cs typeface="+mn-cs"/>
              </a:rPr>
              <a:t>Google Increase: 31.84%</a:t>
            </a:r>
          </a:p>
          <a:p>
            <a:pPr defTabSz="685800">
              <a:buClrTx/>
            </a:pPr>
            <a:r>
              <a:rPr lang="en-US" altLang="zh-CN" sz="1350" kern="1200" dirty="0">
                <a:solidFill>
                  <a:prstClr val="black"/>
                </a:solidFill>
                <a:latin typeface="等线" panose="020F0502020204030204"/>
                <a:ea typeface="等线" panose="02010600030101010101" pitchFamily="2" charset="-122"/>
                <a:cs typeface="+mn-cs"/>
              </a:rPr>
              <a:t>SPX Increase: 7.04</a:t>
            </a:r>
            <a:endParaRPr lang="zh-CN" altLang="en-US" sz="1350" kern="1200" dirty="0">
              <a:solidFill>
                <a:prstClr val="black"/>
              </a:solidFill>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90335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DFA3-08C1-415F-87E6-C2225AA8A524}"/>
              </a:ext>
            </a:extLst>
          </p:cNvPr>
          <p:cNvSpPr>
            <a:spLocks noGrp="1"/>
          </p:cNvSpPr>
          <p:nvPr>
            <p:ph type="title"/>
          </p:nvPr>
        </p:nvSpPr>
        <p:spPr/>
        <p:txBody>
          <a:bodyPr/>
          <a:lstStyle/>
          <a:p>
            <a:r>
              <a:rPr lang="en-US" altLang="zh-CN" dirty="0"/>
              <a:t>5 year Performance</a:t>
            </a:r>
            <a:endParaRPr lang="zh-CN" altLang="en-US" dirty="0"/>
          </a:p>
        </p:txBody>
      </p:sp>
      <p:pic>
        <p:nvPicPr>
          <p:cNvPr id="4" name="Picture 2" descr="Doodle 4 Google Winner – Doodle 4 Google">
            <a:extLst>
              <a:ext uri="{FF2B5EF4-FFF2-40B4-BE49-F238E27FC236}">
                <a16:creationId xmlns:a16="http://schemas.microsoft.com/office/drawing/2014/main" id="{12A5EEC1-1D76-46B4-9A68-9C31850E8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796230-3A62-4EFE-A763-701DE095D103}"/>
              </a:ext>
            </a:extLst>
          </p:cNvPr>
          <p:cNvSpPr txBox="1"/>
          <p:nvPr/>
        </p:nvSpPr>
        <p:spPr>
          <a:xfrm>
            <a:off x="7194885" y="2177716"/>
            <a:ext cx="1552074" cy="1131079"/>
          </a:xfrm>
          <a:prstGeom prst="rect">
            <a:avLst/>
          </a:prstGeom>
          <a:noFill/>
        </p:spPr>
        <p:txBody>
          <a:bodyPr wrap="square" rtlCol="0">
            <a:spAutoFit/>
          </a:bodyPr>
          <a:lstStyle/>
          <a:p>
            <a:pPr defTabSz="685800">
              <a:buClrTx/>
            </a:pPr>
            <a:r>
              <a:rPr lang="en-US" altLang="zh-CN" sz="1350" kern="1200" dirty="0">
                <a:solidFill>
                  <a:prstClr val="black"/>
                </a:solidFill>
                <a:latin typeface="等线" panose="020F0502020204030204"/>
                <a:ea typeface="等线" panose="02010600030101010101" pitchFamily="2" charset="-122"/>
                <a:cs typeface="+mn-cs"/>
              </a:rPr>
              <a:t>7-20-15@ 672.93</a:t>
            </a:r>
          </a:p>
          <a:p>
            <a:pPr defTabSz="685800">
              <a:buClrTx/>
            </a:pPr>
            <a:r>
              <a:rPr lang="en-US" altLang="zh-CN" sz="1350" kern="1200" dirty="0">
                <a:solidFill>
                  <a:prstClr val="black"/>
                </a:solidFill>
                <a:latin typeface="等线" panose="020F0502020204030204"/>
                <a:ea typeface="等线" panose="02010600030101010101" pitchFamily="2" charset="-122"/>
                <a:cs typeface="+mn-cs"/>
              </a:rPr>
              <a:t>7-16-20@ 1513.85</a:t>
            </a:r>
          </a:p>
          <a:p>
            <a:pPr defTabSz="685800">
              <a:buClrTx/>
            </a:pPr>
            <a:endParaRPr lang="en-US" altLang="zh-CN" sz="1350" kern="1200" dirty="0">
              <a:solidFill>
                <a:prstClr val="black"/>
              </a:solidFill>
              <a:latin typeface="等线" panose="020F0502020204030204"/>
              <a:ea typeface="等线" panose="02010600030101010101" pitchFamily="2" charset="-122"/>
              <a:cs typeface="+mn-cs"/>
            </a:endParaRPr>
          </a:p>
          <a:p>
            <a:pPr defTabSz="685800">
              <a:buClrTx/>
            </a:pPr>
            <a:r>
              <a:rPr lang="en-US" altLang="zh-CN" sz="1350" kern="1200" dirty="0">
                <a:solidFill>
                  <a:prstClr val="black"/>
                </a:solidFill>
                <a:latin typeface="等线" panose="020F0502020204030204"/>
                <a:ea typeface="等线" panose="02010600030101010101" pitchFamily="2" charset="-122"/>
                <a:cs typeface="+mn-cs"/>
              </a:rPr>
              <a:t>Increase: 179.35%</a:t>
            </a:r>
            <a:endParaRPr lang="zh-CN" altLang="en-US" sz="1350" kern="1200" dirty="0">
              <a:solidFill>
                <a:prstClr val="black"/>
              </a:solidFill>
              <a:latin typeface="等线" panose="020F0502020204030204"/>
              <a:ea typeface="等线" panose="02010600030101010101" pitchFamily="2" charset="-122"/>
              <a:cs typeface="+mn-cs"/>
            </a:endParaRPr>
          </a:p>
        </p:txBody>
      </p:sp>
      <p:pic>
        <p:nvPicPr>
          <p:cNvPr id="9" name="Content Placeholder 8" descr="A screenshot of a cell phone&#10;&#10;Description automatically generated">
            <a:extLst>
              <a:ext uri="{FF2B5EF4-FFF2-40B4-BE49-F238E27FC236}">
                <a16:creationId xmlns:a16="http://schemas.microsoft.com/office/drawing/2014/main" id="{1C41D2BC-1CE9-43A0-86F1-7876913AFA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0357" y="1843628"/>
            <a:ext cx="6070223" cy="2674692"/>
          </a:xfrm>
        </p:spPr>
      </p:pic>
    </p:spTree>
    <p:extLst>
      <p:ext uri="{BB962C8B-B14F-4D97-AF65-F5344CB8AC3E}">
        <p14:creationId xmlns:p14="http://schemas.microsoft.com/office/powerpoint/2010/main" val="185452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4AD9-4CE3-4551-92BB-4BBA58C8A0C8}"/>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Main Aspects of the Industry </a:t>
            </a:r>
          </a:p>
        </p:txBody>
      </p:sp>
      <p:sp>
        <p:nvSpPr>
          <p:cNvPr id="3" name="Content Placeholder 2">
            <a:extLst>
              <a:ext uri="{FF2B5EF4-FFF2-40B4-BE49-F238E27FC236}">
                <a16:creationId xmlns:a16="http://schemas.microsoft.com/office/drawing/2014/main" id="{A24699DD-D7DF-4634-B449-52C144F3006F}"/>
              </a:ext>
            </a:extLst>
          </p:cNvPr>
          <p:cNvSpPr>
            <a:spLocks noGrp="1"/>
          </p:cNvSpPr>
          <p:nvPr>
            <p:ph idx="1"/>
          </p:nvPr>
        </p:nvSpPr>
        <p:spPr/>
        <p:txBody>
          <a:bodyPr>
            <a:normAutofit lnSpcReduction="10000"/>
          </a:bodyPr>
          <a:lstStyle/>
          <a:p>
            <a:r>
              <a:rPr lang="en-US" dirty="0"/>
              <a:t>Internet </a:t>
            </a:r>
          </a:p>
          <a:p>
            <a:r>
              <a:rPr lang="en-US" dirty="0"/>
              <a:t>Computers</a:t>
            </a:r>
          </a:p>
          <a:p>
            <a:r>
              <a:rPr lang="en-US" dirty="0"/>
              <a:t>Smartphones</a:t>
            </a:r>
          </a:p>
          <a:p>
            <a:r>
              <a:rPr lang="en-US" dirty="0"/>
              <a:t>Tablets </a:t>
            </a:r>
          </a:p>
          <a:p>
            <a:r>
              <a:rPr lang="en-US" dirty="0"/>
              <a:t>Smart Watch </a:t>
            </a:r>
          </a:p>
          <a:p>
            <a:r>
              <a:rPr lang="en-US" dirty="0"/>
              <a:t>Operation System </a:t>
            </a:r>
          </a:p>
          <a:p>
            <a:r>
              <a:rPr lang="en-US" dirty="0"/>
              <a:t>Cloud Computing</a:t>
            </a:r>
          </a:p>
          <a:p>
            <a:r>
              <a:rPr lang="en-US" dirty="0"/>
              <a:t>App Stores </a:t>
            </a:r>
          </a:p>
          <a:p>
            <a:r>
              <a:rPr lang="en-US" dirty="0"/>
              <a:t>Virtual Reality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1856948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A852D-B1A8-4207-AEE5-778F06C97167}"/>
              </a:ext>
            </a:extLst>
          </p:cNvPr>
          <p:cNvSpPr>
            <a:spLocks noGrp="1"/>
          </p:cNvSpPr>
          <p:nvPr>
            <p:ph type="title"/>
          </p:nvPr>
        </p:nvSpPr>
        <p:spPr/>
        <p:txBody>
          <a:bodyPr/>
          <a:lstStyle/>
          <a:p>
            <a:r>
              <a:rPr lang="en-US" altLang="zh-CN" dirty="0"/>
              <a:t>Common Share Structure</a:t>
            </a:r>
            <a:endParaRPr lang="zh-CN" altLang="en-US" dirty="0"/>
          </a:p>
        </p:txBody>
      </p:sp>
      <p:pic>
        <p:nvPicPr>
          <p:cNvPr id="4" name="Google Shape;2890;p273">
            <a:extLst>
              <a:ext uri="{FF2B5EF4-FFF2-40B4-BE49-F238E27FC236}">
                <a16:creationId xmlns:a16="http://schemas.microsoft.com/office/drawing/2014/main" id="{A3E3D72A-54BE-4042-8473-D7B55075DFDC}"/>
              </a:ext>
            </a:extLst>
          </p:cNvPr>
          <p:cNvPicPr preferRelativeResize="0">
            <a:picLocks noGrp="1"/>
          </p:cNvPicPr>
          <p:nvPr>
            <p:ph idx="1"/>
          </p:nvPr>
        </p:nvPicPr>
        <p:blipFill>
          <a:blip r:embed="rId3">
            <a:alphaModFix/>
          </a:blip>
          <a:stretch>
            <a:fillRect/>
          </a:stretch>
        </p:blipFill>
        <p:spPr>
          <a:xfrm>
            <a:off x="902369" y="1369219"/>
            <a:ext cx="7471610" cy="3500438"/>
          </a:xfrm>
          <a:prstGeom prst="rect">
            <a:avLst/>
          </a:prstGeom>
          <a:noFill/>
          <a:ln>
            <a:noFill/>
          </a:ln>
        </p:spPr>
      </p:pic>
      <p:pic>
        <p:nvPicPr>
          <p:cNvPr id="5" name="Picture 2" descr="Doodle 4 Google Winner – Doodle 4 Google">
            <a:extLst>
              <a:ext uri="{FF2B5EF4-FFF2-40B4-BE49-F238E27FC236}">
                <a16:creationId xmlns:a16="http://schemas.microsoft.com/office/drawing/2014/main" id="{2FD063F1-6E81-4D5E-8417-39E1C77CE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74288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D6AEB-AC3F-4E35-A34B-55074973B871}"/>
              </a:ext>
            </a:extLst>
          </p:cNvPr>
          <p:cNvSpPr>
            <a:spLocks noGrp="1"/>
          </p:cNvSpPr>
          <p:nvPr>
            <p:ph type="title"/>
          </p:nvPr>
        </p:nvSpPr>
        <p:spPr/>
        <p:txBody>
          <a:bodyPr/>
          <a:lstStyle/>
          <a:p>
            <a:r>
              <a:rPr lang="en-US" altLang="zh-CN" dirty="0"/>
              <a:t>Common Share Structure</a:t>
            </a:r>
            <a:endParaRPr lang="zh-CN" altLang="en-US" dirty="0"/>
          </a:p>
        </p:txBody>
      </p:sp>
      <p:sp>
        <p:nvSpPr>
          <p:cNvPr id="3" name="Content Placeholder 2">
            <a:extLst>
              <a:ext uri="{FF2B5EF4-FFF2-40B4-BE49-F238E27FC236}">
                <a16:creationId xmlns:a16="http://schemas.microsoft.com/office/drawing/2014/main" id="{31394225-6FBA-4EA2-A6FF-C22079FF6995}"/>
              </a:ext>
            </a:extLst>
          </p:cNvPr>
          <p:cNvSpPr>
            <a:spLocks noGrp="1"/>
          </p:cNvSpPr>
          <p:nvPr>
            <p:ph idx="1"/>
          </p:nvPr>
        </p:nvSpPr>
        <p:spPr/>
        <p:txBody>
          <a:bodyPr/>
          <a:lstStyle/>
          <a:p>
            <a:pPr marL="342900" indent="-257175">
              <a:lnSpc>
                <a:spcPct val="100000"/>
              </a:lnSpc>
              <a:spcBef>
                <a:spcPts val="0"/>
              </a:spcBef>
              <a:buSzPts val="1800"/>
              <a:buChar char="-"/>
            </a:pPr>
            <a:r>
              <a:rPr lang="en-US" altLang="zh-CN" sz="2400" dirty="0"/>
              <a:t>Common shares outstanding – 682.62M‬ (as of April 21, 2020)</a:t>
            </a:r>
          </a:p>
          <a:p>
            <a:pPr marL="342900" indent="-257175">
              <a:lnSpc>
                <a:spcPct val="100000"/>
              </a:lnSpc>
              <a:spcBef>
                <a:spcPts val="0"/>
              </a:spcBef>
              <a:buSzPts val="1800"/>
              <a:buChar char="-"/>
            </a:pPr>
            <a:r>
              <a:rPr lang="en-US" altLang="zh-CN" sz="2400" dirty="0"/>
              <a:t>Class B Shares - Google Insiders only, not publicly traded, ten votes each</a:t>
            </a:r>
          </a:p>
          <a:p>
            <a:pPr marL="342900" indent="-257175">
              <a:lnSpc>
                <a:spcPct val="100000"/>
              </a:lnSpc>
              <a:spcBef>
                <a:spcPts val="0"/>
              </a:spcBef>
              <a:buSzPts val="1800"/>
              <a:buChar char="-"/>
            </a:pPr>
            <a:r>
              <a:rPr lang="en-US" altLang="zh-CN" sz="2400" dirty="0">
                <a:solidFill>
                  <a:schemeClr val="dk1"/>
                </a:solidFill>
              </a:rPr>
              <a:t>Anyone who owned Google stock before the split got one share of the voting GOOGL stock and one share of the non-voting GOOG stock</a:t>
            </a:r>
          </a:p>
          <a:p>
            <a:endParaRPr lang="zh-CN" altLang="en-US" dirty="0"/>
          </a:p>
        </p:txBody>
      </p:sp>
      <p:pic>
        <p:nvPicPr>
          <p:cNvPr id="4" name="Picture 2" descr="Doodle 4 Google Winner – Doodle 4 Google">
            <a:extLst>
              <a:ext uri="{FF2B5EF4-FFF2-40B4-BE49-F238E27FC236}">
                <a16:creationId xmlns:a16="http://schemas.microsoft.com/office/drawing/2014/main" id="{33E19458-9EA6-4774-8412-B22EBD197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94015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E78F-13E7-473A-B0ED-12FD22154C96}"/>
              </a:ext>
            </a:extLst>
          </p:cNvPr>
          <p:cNvSpPr>
            <a:spLocks noGrp="1"/>
          </p:cNvSpPr>
          <p:nvPr>
            <p:ph type="title"/>
          </p:nvPr>
        </p:nvSpPr>
        <p:spPr/>
        <p:txBody>
          <a:bodyPr/>
          <a:lstStyle/>
          <a:p>
            <a:endParaRPr lang="zh-CN" altLang="en-US"/>
          </a:p>
        </p:txBody>
      </p:sp>
      <p:pic>
        <p:nvPicPr>
          <p:cNvPr id="8" name="table">
            <a:extLst>
              <a:ext uri="{FF2B5EF4-FFF2-40B4-BE49-F238E27FC236}">
                <a16:creationId xmlns:a16="http://schemas.microsoft.com/office/drawing/2014/main" id="{4873C306-85A0-4DFF-9091-FA7B173693C4}"/>
              </a:ext>
            </a:extLst>
          </p:cNvPr>
          <p:cNvPicPr>
            <a:picLocks noGrp="1" noChangeAspect="1"/>
          </p:cNvPicPr>
          <p:nvPr>
            <p:ph idx="1"/>
          </p:nvPr>
        </p:nvPicPr>
        <p:blipFill>
          <a:blip r:embed="rId3"/>
          <a:stretch>
            <a:fillRect/>
          </a:stretch>
        </p:blipFill>
        <p:spPr>
          <a:xfrm>
            <a:off x="1275302" y="1880734"/>
            <a:ext cx="6593396" cy="2240474"/>
          </a:xfrm>
          <a:prstGeom prst="rect">
            <a:avLst/>
          </a:prstGeom>
        </p:spPr>
      </p:pic>
      <p:pic>
        <p:nvPicPr>
          <p:cNvPr id="4" name="Picture 2" descr="Doodle 4 Google Winner – Doodle 4 Google">
            <a:extLst>
              <a:ext uri="{FF2B5EF4-FFF2-40B4-BE49-F238E27FC236}">
                <a16:creationId xmlns:a16="http://schemas.microsoft.com/office/drawing/2014/main" id="{0D29C62A-5285-4CF5-BE56-9A79B4F9D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2397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E4C3-F835-415C-8649-9C275F44EC14}"/>
              </a:ext>
            </a:extLst>
          </p:cNvPr>
          <p:cNvSpPr>
            <a:spLocks noGrp="1"/>
          </p:cNvSpPr>
          <p:nvPr>
            <p:ph type="title"/>
          </p:nvPr>
        </p:nvSpPr>
        <p:spPr/>
        <p:txBody>
          <a:bodyPr/>
          <a:lstStyle/>
          <a:p>
            <a:r>
              <a:rPr lang="en-US" altLang="zh-CN" dirty="0"/>
              <a:t>Company overview </a:t>
            </a:r>
            <a:endParaRPr lang="zh-CN" altLang="en-US" dirty="0"/>
          </a:p>
        </p:txBody>
      </p:sp>
      <p:sp>
        <p:nvSpPr>
          <p:cNvPr id="3" name="Content Placeholder 2">
            <a:extLst>
              <a:ext uri="{FF2B5EF4-FFF2-40B4-BE49-F238E27FC236}">
                <a16:creationId xmlns:a16="http://schemas.microsoft.com/office/drawing/2014/main" id="{57EE0E3C-C886-4E2C-9BCC-038B2B8694A9}"/>
              </a:ext>
            </a:extLst>
          </p:cNvPr>
          <p:cNvSpPr>
            <a:spLocks noGrp="1"/>
          </p:cNvSpPr>
          <p:nvPr>
            <p:ph idx="1"/>
          </p:nvPr>
        </p:nvSpPr>
        <p:spPr/>
        <p:txBody>
          <a:bodyPr>
            <a:normAutofit/>
          </a:bodyPr>
          <a:lstStyle/>
          <a:p>
            <a:pPr marL="190500" indent="-228600">
              <a:lnSpc>
                <a:spcPct val="100000"/>
              </a:lnSpc>
              <a:spcBef>
                <a:spcPts val="0"/>
              </a:spcBef>
              <a:buClr>
                <a:schemeClr val="accent1"/>
              </a:buClr>
              <a:buSzPts val="3000"/>
              <a:buFont typeface="Arial"/>
              <a:buChar char="•"/>
            </a:pPr>
            <a:r>
              <a:rPr lang="en-US" altLang="zh-CN" sz="2700" baseline="30000" dirty="0">
                <a:solidFill>
                  <a:srgbClr val="000000"/>
                </a:solidFill>
                <a:latin typeface="Calibri"/>
                <a:ea typeface="Calibri"/>
                <a:cs typeface="Calibri"/>
                <a:sym typeface="Calibri"/>
              </a:rPr>
              <a:t>Focused on improving the ways people connect with information</a:t>
            </a:r>
            <a:endParaRPr lang="en-US" altLang="zh-CN" sz="2700" dirty="0"/>
          </a:p>
          <a:p>
            <a:pPr marL="190500" indent="-228600">
              <a:lnSpc>
                <a:spcPct val="100000"/>
              </a:lnSpc>
              <a:spcBef>
                <a:spcPts val="375"/>
              </a:spcBef>
              <a:buClr>
                <a:schemeClr val="accent1"/>
              </a:buClr>
              <a:buSzPts val="3000"/>
              <a:buFont typeface="Arial"/>
              <a:buChar char="•"/>
            </a:pPr>
            <a:r>
              <a:rPr lang="en-US" altLang="zh-CN" sz="2700" baseline="30000" dirty="0">
                <a:solidFill>
                  <a:srgbClr val="000000"/>
                </a:solidFill>
                <a:latin typeface="Calibri"/>
                <a:ea typeface="Calibri"/>
                <a:cs typeface="Calibri"/>
                <a:sym typeface="Calibri"/>
              </a:rPr>
              <a:t>Organize the world’s information and make it universally accessible and useful. </a:t>
            </a:r>
            <a:endParaRPr lang="en-US" altLang="zh-CN" sz="2700" dirty="0"/>
          </a:p>
          <a:p>
            <a:pPr marL="190500" indent="-228600">
              <a:lnSpc>
                <a:spcPct val="100000"/>
              </a:lnSpc>
              <a:spcBef>
                <a:spcPts val="375"/>
              </a:spcBef>
              <a:buClr>
                <a:schemeClr val="accent1"/>
              </a:buClr>
              <a:buSzPts val="3000"/>
              <a:buFont typeface="Arial"/>
              <a:buChar char="•"/>
            </a:pPr>
            <a:r>
              <a:rPr lang="en-US" altLang="zh-CN" sz="2700" baseline="30000" dirty="0">
                <a:solidFill>
                  <a:srgbClr val="000000"/>
                </a:solidFill>
                <a:latin typeface="Calibri"/>
                <a:ea typeface="Calibri"/>
                <a:cs typeface="Calibri"/>
                <a:sym typeface="Calibri"/>
              </a:rPr>
              <a:t>Innovations in </a:t>
            </a:r>
            <a:r>
              <a:rPr lang="en-US" altLang="zh-CN" sz="2700" b="1" baseline="30000" dirty="0">
                <a:solidFill>
                  <a:srgbClr val="000000"/>
                </a:solidFill>
                <a:latin typeface="Calibri"/>
                <a:ea typeface="Calibri"/>
                <a:cs typeface="Calibri"/>
                <a:sym typeface="Calibri"/>
              </a:rPr>
              <a:t>web search </a:t>
            </a:r>
            <a:r>
              <a:rPr lang="en-US" altLang="zh-CN" sz="2700" baseline="30000" dirty="0">
                <a:solidFill>
                  <a:srgbClr val="000000"/>
                </a:solidFill>
                <a:latin typeface="Calibri"/>
                <a:ea typeface="Calibri"/>
                <a:cs typeface="Calibri"/>
                <a:sym typeface="Calibri"/>
              </a:rPr>
              <a:t>and </a:t>
            </a:r>
            <a:r>
              <a:rPr lang="en-US" altLang="zh-CN" sz="2700" b="1" baseline="30000" dirty="0">
                <a:solidFill>
                  <a:srgbClr val="000000"/>
                </a:solidFill>
                <a:latin typeface="Calibri"/>
                <a:ea typeface="Calibri"/>
                <a:cs typeface="Calibri"/>
                <a:sym typeface="Calibri"/>
              </a:rPr>
              <a:t>advertising </a:t>
            </a:r>
            <a:r>
              <a:rPr lang="en-US" altLang="zh-CN" sz="2700" baseline="30000" dirty="0">
                <a:solidFill>
                  <a:srgbClr val="000000"/>
                </a:solidFill>
                <a:latin typeface="Calibri"/>
                <a:ea typeface="Calibri"/>
                <a:cs typeface="Calibri"/>
                <a:sym typeface="Calibri"/>
              </a:rPr>
              <a:t>have made their website a top internet property and their brand one of the most recognized in the world.</a:t>
            </a:r>
            <a:endParaRPr lang="en-US" altLang="zh-CN" sz="2700" dirty="0"/>
          </a:p>
          <a:p>
            <a:pPr marL="190500" indent="-228600">
              <a:lnSpc>
                <a:spcPct val="100000"/>
              </a:lnSpc>
              <a:spcBef>
                <a:spcPts val="375"/>
              </a:spcBef>
              <a:buClr>
                <a:schemeClr val="accent1"/>
              </a:buClr>
              <a:buSzPts val="3000"/>
              <a:buFont typeface="Arial"/>
              <a:buChar char="•"/>
            </a:pPr>
            <a:r>
              <a:rPr lang="en-US" altLang="zh-CN" sz="2700" baseline="30000" dirty="0">
                <a:solidFill>
                  <a:srgbClr val="000000"/>
                </a:solidFill>
                <a:latin typeface="Calibri"/>
                <a:ea typeface="Calibri"/>
                <a:cs typeface="Calibri"/>
                <a:sym typeface="Calibri"/>
              </a:rPr>
              <a:t>Revenues primarily by delivering relevant, cost-effective </a:t>
            </a:r>
            <a:r>
              <a:rPr lang="en-US" altLang="zh-CN" sz="2700" b="1" baseline="30000" dirty="0">
                <a:solidFill>
                  <a:srgbClr val="000000"/>
                </a:solidFill>
                <a:latin typeface="Calibri"/>
                <a:ea typeface="Calibri"/>
                <a:cs typeface="Calibri"/>
                <a:sym typeface="Calibri"/>
              </a:rPr>
              <a:t>online advertising</a:t>
            </a:r>
            <a:r>
              <a:rPr lang="en-US" altLang="zh-CN" sz="2700" baseline="30000" dirty="0">
                <a:solidFill>
                  <a:srgbClr val="000000"/>
                </a:solidFill>
                <a:latin typeface="Calibri"/>
                <a:ea typeface="Calibri"/>
                <a:cs typeface="Calibri"/>
                <a:sym typeface="Calibri"/>
              </a:rPr>
              <a:t>.</a:t>
            </a:r>
            <a:endParaRPr lang="en-US" altLang="zh-CN" sz="2700" dirty="0"/>
          </a:p>
          <a:p>
            <a:pPr marL="190500" indent="-228600">
              <a:lnSpc>
                <a:spcPct val="100000"/>
              </a:lnSpc>
              <a:spcBef>
                <a:spcPts val="375"/>
              </a:spcBef>
              <a:buClr>
                <a:schemeClr val="accent1"/>
              </a:buClr>
              <a:buSzPts val="3000"/>
              <a:buFont typeface="Arial"/>
              <a:buChar char="•"/>
            </a:pPr>
            <a:r>
              <a:rPr lang="en-US" altLang="zh-CN" sz="2700" baseline="30000" dirty="0">
                <a:solidFill>
                  <a:srgbClr val="000000"/>
                </a:solidFill>
                <a:latin typeface="Calibri"/>
                <a:ea typeface="Calibri"/>
                <a:cs typeface="Calibri"/>
                <a:sym typeface="Calibri"/>
              </a:rPr>
              <a:t>Google’s </a:t>
            </a:r>
            <a:r>
              <a:rPr lang="en-US" altLang="zh-CN" sz="2700" b="1" baseline="30000" dirty="0">
                <a:solidFill>
                  <a:srgbClr val="000000"/>
                </a:solidFill>
                <a:latin typeface="Calibri"/>
                <a:ea typeface="Calibri"/>
                <a:cs typeface="Calibri"/>
                <a:sym typeface="Calibri"/>
              </a:rPr>
              <a:t>AdWords </a:t>
            </a:r>
            <a:r>
              <a:rPr lang="en-US" altLang="zh-CN" sz="2700" baseline="30000" dirty="0">
                <a:solidFill>
                  <a:srgbClr val="000000"/>
                </a:solidFill>
                <a:latin typeface="Calibri"/>
                <a:ea typeface="Calibri"/>
                <a:cs typeface="Calibri"/>
                <a:sym typeface="Calibri"/>
              </a:rPr>
              <a:t>program and </a:t>
            </a:r>
            <a:r>
              <a:rPr lang="en-US" altLang="zh-CN" sz="2700" b="1" baseline="30000" dirty="0">
                <a:solidFill>
                  <a:srgbClr val="000000"/>
                </a:solidFill>
                <a:latin typeface="Calibri"/>
                <a:ea typeface="Calibri"/>
                <a:cs typeface="Calibri"/>
                <a:sym typeface="Calibri"/>
              </a:rPr>
              <a:t>AdSense</a:t>
            </a:r>
            <a:r>
              <a:rPr lang="en-US" altLang="zh-CN" sz="2700" baseline="30000" dirty="0">
                <a:solidFill>
                  <a:srgbClr val="000000"/>
                </a:solidFill>
                <a:latin typeface="Calibri"/>
                <a:ea typeface="Calibri"/>
                <a:cs typeface="Calibri"/>
                <a:sym typeface="Calibri"/>
              </a:rPr>
              <a:t> program to promote their products and services with advertising</a:t>
            </a:r>
            <a:endParaRPr lang="en-US" altLang="zh-CN" sz="2700" dirty="0"/>
          </a:p>
          <a:p>
            <a:pPr marL="0" indent="0">
              <a:buNone/>
            </a:pPr>
            <a:r>
              <a:rPr lang="en-US" altLang="zh-CN" sz="1800" dirty="0"/>
              <a:t>Organize the world’s information and make it universally accessible and useful.</a:t>
            </a:r>
            <a:endParaRPr lang="zh-CN" altLang="en-US" sz="1800" dirty="0"/>
          </a:p>
        </p:txBody>
      </p:sp>
      <p:pic>
        <p:nvPicPr>
          <p:cNvPr id="4" name="Picture 2" descr="Doodle 4 Google Winner – Doodle 4 Google">
            <a:extLst>
              <a:ext uri="{FF2B5EF4-FFF2-40B4-BE49-F238E27FC236}">
                <a16:creationId xmlns:a16="http://schemas.microsoft.com/office/drawing/2014/main" id="{908FAA81-8403-4B62-9F78-428DD3A30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28720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D788-DD99-45BD-BFCE-8D40755DCBA4}"/>
              </a:ext>
            </a:extLst>
          </p:cNvPr>
          <p:cNvSpPr>
            <a:spLocks noGrp="1"/>
          </p:cNvSpPr>
          <p:nvPr>
            <p:ph type="title"/>
          </p:nvPr>
        </p:nvSpPr>
        <p:spPr/>
        <p:txBody>
          <a:bodyPr/>
          <a:lstStyle/>
          <a:p>
            <a:r>
              <a:rPr lang="en-US" altLang="zh-CN" dirty="0"/>
              <a:t>History </a:t>
            </a:r>
            <a:endParaRPr lang="zh-CN" altLang="en-US" dirty="0"/>
          </a:p>
        </p:txBody>
      </p:sp>
      <p:sp>
        <p:nvSpPr>
          <p:cNvPr id="3" name="Content Placeholder 2">
            <a:extLst>
              <a:ext uri="{FF2B5EF4-FFF2-40B4-BE49-F238E27FC236}">
                <a16:creationId xmlns:a16="http://schemas.microsoft.com/office/drawing/2014/main" id="{22109ED4-E82E-452C-A103-356DC6A7B64B}"/>
              </a:ext>
            </a:extLst>
          </p:cNvPr>
          <p:cNvSpPr>
            <a:spLocks noGrp="1"/>
          </p:cNvSpPr>
          <p:nvPr>
            <p:ph idx="1"/>
          </p:nvPr>
        </p:nvSpPr>
        <p:spPr/>
        <p:txBody>
          <a:bodyPr/>
          <a:lstStyle/>
          <a:p>
            <a:r>
              <a:rPr lang="en-US" altLang="zh-CN" dirty="0"/>
              <a:t>1996: Larry and Sergey create search engine BACKRUB, operates on Stanford servers.</a:t>
            </a:r>
          </a:p>
          <a:p>
            <a:r>
              <a:rPr lang="en-US" altLang="zh-CN" dirty="0"/>
              <a:t>1997: BACKRUB was renamed as “GOOGLE”</a:t>
            </a:r>
          </a:p>
          <a:p>
            <a:r>
              <a:rPr lang="en-US" altLang="zh-CN" dirty="0"/>
              <a:t>1998: </a:t>
            </a:r>
            <a:r>
              <a:rPr lang="en-US" altLang="zh-CN" dirty="0" err="1"/>
              <a:t>Bechtolsheim</a:t>
            </a:r>
            <a:r>
              <a:rPr lang="en-US" altLang="zh-CN" dirty="0"/>
              <a:t> first investors invested $100,000</a:t>
            </a:r>
          </a:p>
          <a:p>
            <a:r>
              <a:rPr lang="en-US" altLang="zh-CN" dirty="0"/>
              <a:t>1999: Venture capital firm invested 25 million, website officially launched.</a:t>
            </a:r>
          </a:p>
          <a:p>
            <a:r>
              <a:rPr lang="en-US" altLang="zh-CN" dirty="0"/>
              <a:t>2000: Google </a:t>
            </a:r>
            <a:r>
              <a:rPr lang="en-US" altLang="zh-CN" dirty="0" err="1"/>
              <a:t>Adwords</a:t>
            </a:r>
            <a:r>
              <a:rPr lang="en-US" altLang="zh-CN" dirty="0"/>
              <a:t> launched, Google Toolbar released, increase website to ten languages.</a:t>
            </a:r>
          </a:p>
          <a:p>
            <a:r>
              <a:rPr lang="en-US" altLang="zh-CN" dirty="0"/>
              <a:t>2001: Eric Schmidt becomes CEO and chairman of the board</a:t>
            </a:r>
          </a:p>
        </p:txBody>
      </p:sp>
      <p:pic>
        <p:nvPicPr>
          <p:cNvPr id="4" name="Picture 2" descr="Doodle 4 Google Winner – Doodle 4 Google">
            <a:extLst>
              <a:ext uri="{FF2B5EF4-FFF2-40B4-BE49-F238E27FC236}">
                <a16:creationId xmlns:a16="http://schemas.microsoft.com/office/drawing/2014/main" id="{AD0BABFE-0759-4087-A8D1-3875D7232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23450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3920-73B5-4A17-AB31-268241F81CF2}"/>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88FE0E65-DB32-4532-AC92-CD432B897951}"/>
              </a:ext>
            </a:extLst>
          </p:cNvPr>
          <p:cNvSpPr>
            <a:spLocks noGrp="1"/>
          </p:cNvSpPr>
          <p:nvPr>
            <p:ph idx="1"/>
          </p:nvPr>
        </p:nvSpPr>
        <p:spPr/>
        <p:txBody>
          <a:bodyPr>
            <a:normAutofit fontScale="92500" lnSpcReduction="20000"/>
          </a:bodyPr>
          <a:lstStyle/>
          <a:p>
            <a:r>
              <a:rPr lang="en-US" altLang="zh-CN" dirty="0"/>
              <a:t>2002: Google Labs and Google News released, AdWords becomes cost-per-click.</a:t>
            </a:r>
          </a:p>
          <a:p>
            <a:r>
              <a:rPr lang="en-US" altLang="zh-CN" dirty="0"/>
              <a:t>2003: Launch Google </a:t>
            </a:r>
            <a:r>
              <a:rPr lang="en-US" altLang="zh-CN" dirty="0" err="1"/>
              <a:t>Adsense</a:t>
            </a:r>
            <a:r>
              <a:rPr lang="en-US" altLang="zh-CN" dirty="0"/>
              <a:t>, Google Grants and Google print</a:t>
            </a:r>
          </a:p>
          <a:p>
            <a:r>
              <a:rPr lang="en-US" altLang="zh-CN" dirty="0"/>
              <a:t>2004: Google Local (Google Map) and Gmail released. IPO for Class A shares raised</a:t>
            </a:r>
          </a:p>
          <a:p>
            <a:r>
              <a:rPr lang="en-US" altLang="zh-CN" dirty="0"/>
              <a:t>2005: Google finance launched</a:t>
            </a:r>
          </a:p>
          <a:p>
            <a:r>
              <a:rPr lang="en-US" altLang="zh-CN" dirty="0"/>
              <a:t>2007: Android mobile operating system is announced</a:t>
            </a:r>
          </a:p>
          <a:p>
            <a:r>
              <a:rPr lang="en-US" altLang="zh-CN" dirty="0"/>
              <a:t>2011: Larry Page took over as CEO. Google Drive launched.</a:t>
            </a:r>
          </a:p>
          <a:p>
            <a:r>
              <a:rPr lang="en-US" altLang="zh-CN" dirty="0"/>
              <a:t>2012: Google has 88.8% market share of search engine</a:t>
            </a:r>
          </a:p>
          <a:p>
            <a:r>
              <a:rPr lang="en-US" altLang="zh-CN" dirty="0"/>
              <a:t>2013: Released Google Play music. Android passed 1B devices activations</a:t>
            </a:r>
            <a:endParaRPr lang="zh-CN" altLang="en-US" dirty="0"/>
          </a:p>
        </p:txBody>
      </p:sp>
      <p:pic>
        <p:nvPicPr>
          <p:cNvPr id="4" name="Picture 2" descr="Doodle 4 Google Winner – Doodle 4 Google">
            <a:extLst>
              <a:ext uri="{FF2B5EF4-FFF2-40B4-BE49-F238E27FC236}">
                <a16:creationId xmlns:a16="http://schemas.microsoft.com/office/drawing/2014/main" id="{702A168D-4C4D-47DF-BF6E-56929E361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52141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oogle - The best hardware, software and AI - together |Closing ...">
            <a:extLst>
              <a:ext uri="{FF2B5EF4-FFF2-40B4-BE49-F238E27FC236}">
                <a16:creationId xmlns:a16="http://schemas.microsoft.com/office/drawing/2014/main" id="{DB1D4C75-2651-4F6B-9497-6D8E330D5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755" y="2731169"/>
            <a:ext cx="4269245" cy="2248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B55F1D-F884-43EA-A532-8D6FE9468755}"/>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56756206-2C90-4AB4-B2E3-BBAE079CEB99}"/>
              </a:ext>
            </a:extLst>
          </p:cNvPr>
          <p:cNvSpPr>
            <a:spLocks noGrp="1"/>
          </p:cNvSpPr>
          <p:nvPr>
            <p:ph idx="1"/>
          </p:nvPr>
        </p:nvSpPr>
        <p:spPr/>
        <p:txBody>
          <a:bodyPr/>
          <a:lstStyle/>
          <a:p>
            <a:r>
              <a:rPr lang="en-US" altLang="zh-CN" dirty="0"/>
              <a:t>2014: Self-driving car prototypes revealed. Launched VR media</a:t>
            </a:r>
          </a:p>
          <a:p>
            <a:r>
              <a:rPr lang="en-US" altLang="zh-CN" dirty="0"/>
              <a:t>2015: Alphabet, Inc. was found as the parent company of Google</a:t>
            </a:r>
          </a:p>
          <a:p>
            <a:r>
              <a:rPr lang="en-US" altLang="zh-CN" dirty="0"/>
              <a:t>2016: Released hardware devices i.e. Pixel Smartphone</a:t>
            </a:r>
          </a:p>
          <a:p>
            <a:r>
              <a:rPr lang="en-US" altLang="zh-CN" dirty="0"/>
              <a:t>2019: Announced Google Stadia, Cloud gaming platform</a:t>
            </a:r>
          </a:p>
          <a:p>
            <a:r>
              <a:rPr lang="en-US" altLang="zh-CN" dirty="0"/>
              <a:t>2020: New Google Assistant and AI smarts</a:t>
            </a:r>
          </a:p>
          <a:p>
            <a:endParaRPr lang="zh-CN" altLang="en-US" dirty="0"/>
          </a:p>
        </p:txBody>
      </p:sp>
      <p:pic>
        <p:nvPicPr>
          <p:cNvPr id="4" name="Picture 2" descr="Doodle 4 Google Winner – Doodle 4 Google">
            <a:extLst>
              <a:ext uri="{FF2B5EF4-FFF2-40B4-BE49-F238E27FC236}">
                <a16:creationId xmlns:a16="http://schemas.microsoft.com/office/drawing/2014/main" id="{C4F9D70C-EEC6-4CDF-9167-D6B708886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4310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6773-B0E1-4664-8484-16AA503D48A2}"/>
              </a:ext>
            </a:extLst>
          </p:cNvPr>
          <p:cNvSpPr>
            <a:spLocks noGrp="1"/>
          </p:cNvSpPr>
          <p:nvPr>
            <p:ph type="title"/>
          </p:nvPr>
        </p:nvSpPr>
        <p:spPr/>
        <p:txBody>
          <a:bodyPr/>
          <a:lstStyle/>
          <a:p>
            <a:r>
              <a:rPr lang="en-US" altLang="zh-CN" dirty="0"/>
              <a:t>Products and Services</a:t>
            </a:r>
            <a:endParaRPr lang="zh-CN" altLang="en-US" dirty="0"/>
          </a:p>
        </p:txBody>
      </p:sp>
      <p:pic>
        <p:nvPicPr>
          <p:cNvPr id="4" name="Google Shape;2736;p265" descr="Bus417p-1.jpg">
            <a:extLst>
              <a:ext uri="{FF2B5EF4-FFF2-40B4-BE49-F238E27FC236}">
                <a16:creationId xmlns:a16="http://schemas.microsoft.com/office/drawing/2014/main" id="{94027228-4E00-486F-B6D6-D84BC5778215}"/>
              </a:ext>
            </a:extLst>
          </p:cNvPr>
          <p:cNvPicPr preferRelativeResize="0">
            <a:picLocks noGrp="1"/>
          </p:cNvPicPr>
          <p:nvPr>
            <p:ph idx="1"/>
          </p:nvPr>
        </p:nvPicPr>
        <p:blipFill rotWithShape="1">
          <a:blip r:embed="rId2">
            <a:alphaModFix/>
          </a:blip>
          <a:srcRect/>
          <a:stretch/>
        </p:blipFill>
        <p:spPr>
          <a:xfrm>
            <a:off x="336884" y="1058779"/>
            <a:ext cx="8614610" cy="4084721"/>
          </a:xfrm>
          <a:prstGeom prst="rect">
            <a:avLst/>
          </a:prstGeom>
          <a:noFill/>
          <a:ln>
            <a:noFill/>
          </a:ln>
        </p:spPr>
      </p:pic>
      <p:pic>
        <p:nvPicPr>
          <p:cNvPr id="5" name="Picture 2" descr="Doodle 4 Google Winner – Doodle 4 Google">
            <a:extLst>
              <a:ext uri="{FF2B5EF4-FFF2-40B4-BE49-F238E27FC236}">
                <a16:creationId xmlns:a16="http://schemas.microsoft.com/office/drawing/2014/main" id="{B632F576-2220-41CE-91EB-31650EA17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900229"/>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DA0D3-BA75-4B84-89D6-D344A7EA04C1}"/>
              </a:ext>
            </a:extLst>
          </p:cNvPr>
          <p:cNvSpPr>
            <a:spLocks noGrp="1"/>
          </p:cNvSpPr>
          <p:nvPr>
            <p:ph type="title"/>
          </p:nvPr>
        </p:nvSpPr>
        <p:spPr/>
        <p:txBody>
          <a:bodyPr/>
          <a:lstStyle/>
          <a:p>
            <a:r>
              <a:rPr lang="en-US" altLang="zh-CN" dirty="0"/>
              <a:t>Revenue</a:t>
            </a:r>
            <a:endParaRPr lang="zh-CN" altLang="en-US" dirty="0"/>
          </a:p>
        </p:txBody>
      </p:sp>
      <p:pic>
        <p:nvPicPr>
          <p:cNvPr id="6" name="Content Placeholder 5" descr="A screenshot of a cell phone&#10;&#10;Description automatically generated">
            <a:extLst>
              <a:ext uri="{FF2B5EF4-FFF2-40B4-BE49-F238E27FC236}">
                <a16:creationId xmlns:a16="http://schemas.microsoft.com/office/drawing/2014/main" id="{55D3D3C9-0E8D-4CD1-94B1-F404EB5797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979" y="1642141"/>
            <a:ext cx="7903424" cy="3227516"/>
          </a:xfrm>
        </p:spPr>
      </p:pic>
      <p:pic>
        <p:nvPicPr>
          <p:cNvPr id="4" name="Picture 2" descr="Doodle 4 Google Winner – Doodle 4 Google">
            <a:extLst>
              <a:ext uri="{FF2B5EF4-FFF2-40B4-BE49-F238E27FC236}">
                <a16:creationId xmlns:a16="http://schemas.microsoft.com/office/drawing/2014/main" id="{96EFCAAB-4802-4D24-BBBE-4F1B86364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318336-A713-425B-A5BC-49CD8A5C4C50}"/>
              </a:ext>
            </a:extLst>
          </p:cNvPr>
          <p:cNvSpPr/>
          <p:nvPr/>
        </p:nvSpPr>
        <p:spPr>
          <a:xfrm>
            <a:off x="308497" y="4403558"/>
            <a:ext cx="7785906" cy="2646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8" name="Rectangle 7">
            <a:extLst>
              <a:ext uri="{FF2B5EF4-FFF2-40B4-BE49-F238E27FC236}">
                <a16:creationId xmlns:a16="http://schemas.microsoft.com/office/drawing/2014/main" id="{574AB48E-8A83-4739-BC54-1E652576B58E}"/>
              </a:ext>
            </a:extLst>
          </p:cNvPr>
          <p:cNvSpPr/>
          <p:nvPr/>
        </p:nvSpPr>
        <p:spPr>
          <a:xfrm>
            <a:off x="249738" y="3009251"/>
            <a:ext cx="7785906" cy="2646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69209658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4C56-5BFF-4168-8F11-A8690CF36FA2}"/>
              </a:ext>
            </a:extLst>
          </p:cNvPr>
          <p:cNvSpPr>
            <a:spLocks noGrp="1"/>
          </p:cNvSpPr>
          <p:nvPr>
            <p:ph type="title"/>
          </p:nvPr>
        </p:nvSpPr>
        <p:spPr/>
        <p:txBody>
          <a:bodyPr/>
          <a:lstStyle/>
          <a:p>
            <a:r>
              <a:rPr lang="en-US" altLang="zh-CN" dirty="0"/>
              <a:t>Geography Revenue</a:t>
            </a:r>
            <a:endParaRPr lang="zh-CN" altLang="en-US" dirty="0"/>
          </a:p>
        </p:txBody>
      </p:sp>
      <p:pic>
        <p:nvPicPr>
          <p:cNvPr id="6" name="Content Placeholder 5" descr="A screenshot of a video game&#10;&#10;Description automatically generated">
            <a:extLst>
              <a:ext uri="{FF2B5EF4-FFF2-40B4-BE49-F238E27FC236}">
                <a16:creationId xmlns:a16="http://schemas.microsoft.com/office/drawing/2014/main" id="{F23F8E1C-31BB-4BF8-9B1D-CF7360314A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621" y="2388100"/>
            <a:ext cx="8557883" cy="2139470"/>
          </a:xfrm>
        </p:spPr>
      </p:pic>
      <p:pic>
        <p:nvPicPr>
          <p:cNvPr id="4" name="Picture 2" descr="Doodle 4 Google Winner – Doodle 4 Google">
            <a:extLst>
              <a:ext uri="{FF2B5EF4-FFF2-40B4-BE49-F238E27FC236}">
                <a16:creationId xmlns:a16="http://schemas.microsoft.com/office/drawing/2014/main" id="{D0B844CB-35A2-41C2-A15E-A09FCEC85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318336-A713-425B-A5BC-49CD8A5C4C50}"/>
              </a:ext>
            </a:extLst>
          </p:cNvPr>
          <p:cNvSpPr/>
          <p:nvPr/>
        </p:nvSpPr>
        <p:spPr>
          <a:xfrm>
            <a:off x="308497" y="4262875"/>
            <a:ext cx="8378303" cy="26469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012815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E1DA53-9811-4831-9BFB-3E8658F08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9672DA2A-A903-4FF9-AE69-59336627C9A0}"/>
              </a:ext>
            </a:extLst>
          </p:cNvPr>
          <p:cNvSpPr>
            <a:spLocks noGrp="1"/>
          </p:cNvSpPr>
          <p:nvPr>
            <p:ph type="title"/>
          </p:nvPr>
        </p:nvSpPr>
        <p:spPr>
          <a:xfrm>
            <a:off x="628650" y="414680"/>
            <a:ext cx="3872168" cy="1256178"/>
          </a:xfrm>
        </p:spPr>
        <p:txBody>
          <a:bodyPr anchor="ctr">
            <a:normAutofit/>
          </a:bodyPr>
          <a:lstStyle/>
          <a:p>
            <a:r>
              <a:rPr lang="en-US" sz="3000" b="1">
                <a:effectLst>
                  <a:outerShdw blurRad="38100" dist="38100" dir="2700000" algn="tl">
                    <a:srgbClr val="000000">
                      <a:alpha val="43137"/>
                    </a:srgbClr>
                  </a:outerShdw>
                </a:effectLst>
              </a:rPr>
              <a:t>The Internet </a:t>
            </a:r>
          </a:p>
        </p:txBody>
      </p:sp>
      <p:sp>
        <p:nvSpPr>
          <p:cNvPr id="3" name="Content Placeholder 2">
            <a:extLst>
              <a:ext uri="{FF2B5EF4-FFF2-40B4-BE49-F238E27FC236}">
                <a16:creationId xmlns:a16="http://schemas.microsoft.com/office/drawing/2014/main" id="{7793A4B4-87F7-44D4-9124-A92DD9DE783F}"/>
              </a:ext>
            </a:extLst>
          </p:cNvPr>
          <p:cNvSpPr>
            <a:spLocks noGrp="1"/>
          </p:cNvSpPr>
          <p:nvPr>
            <p:ph idx="1"/>
          </p:nvPr>
        </p:nvSpPr>
        <p:spPr>
          <a:xfrm>
            <a:off x="4643182" y="414680"/>
            <a:ext cx="3744680" cy="1256179"/>
          </a:xfrm>
        </p:spPr>
        <p:txBody>
          <a:bodyPr anchor="ctr">
            <a:normAutofit/>
          </a:bodyPr>
          <a:lstStyle/>
          <a:p>
            <a:r>
              <a:rPr lang="en-US" altLang="zh-CN" sz="1500" dirty="0"/>
              <a:t>Called </a:t>
            </a:r>
            <a:r>
              <a:rPr lang="zh-CN" altLang="en-US" sz="1500" dirty="0"/>
              <a:t>“</a:t>
            </a:r>
            <a:r>
              <a:rPr lang="en-US" altLang="zh-CN" sz="1500" dirty="0"/>
              <a:t>The</a:t>
            </a:r>
            <a:r>
              <a:rPr lang="zh-CN" altLang="en-US" sz="1500" dirty="0"/>
              <a:t> </a:t>
            </a:r>
            <a:r>
              <a:rPr lang="en-US" altLang="zh-CN" sz="1500" dirty="0"/>
              <a:t>Net”, the network of networks, which connect billions of people worldwide and enable communication and other various activities</a:t>
            </a:r>
            <a:endParaRPr lang="en-US" sz="1500" dirty="0"/>
          </a:p>
        </p:txBody>
      </p:sp>
      <p:pic>
        <p:nvPicPr>
          <p:cNvPr id="5" name="Picture 4">
            <a:extLst>
              <a:ext uri="{FF2B5EF4-FFF2-40B4-BE49-F238E27FC236}">
                <a16:creationId xmlns:a16="http://schemas.microsoft.com/office/drawing/2014/main" id="{7E0CD6A1-2CAE-4575-ABA4-0BECB9FA875A}"/>
              </a:ext>
            </a:extLst>
          </p:cNvPr>
          <p:cNvPicPr>
            <a:picLocks noChangeAspect="1"/>
          </p:cNvPicPr>
          <p:nvPr/>
        </p:nvPicPr>
        <p:blipFill rotWithShape="1">
          <a:blip r:embed="rId3">
            <a:extLst>
              <a:ext uri="{28A0092B-C50C-407E-A947-70E740481C1C}">
                <a14:useLocalDpi xmlns:a14="http://schemas.microsoft.com/office/drawing/2010/main" val="0"/>
              </a:ext>
            </a:extLst>
          </a:blip>
          <a:srcRect r="5269" b="-1"/>
          <a:stretch/>
        </p:blipFill>
        <p:spPr>
          <a:xfrm>
            <a:off x="137161" y="1803862"/>
            <a:ext cx="8875871" cy="3209114"/>
          </a:xfrm>
          <a:prstGeom prst="rect">
            <a:avLst/>
          </a:prstGeom>
        </p:spPr>
      </p:pic>
    </p:spTree>
    <p:extLst>
      <p:ext uri="{BB962C8B-B14F-4D97-AF65-F5344CB8AC3E}">
        <p14:creationId xmlns:p14="http://schemas.microsoft.com/office/powerpoint/2010/main" val="314063513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7DCD-DFA8-43CE-9012-1ABC78F5A50E}"/>
              </a:ext>
            </a:extLst>
          </p:cNvPr>
          <p:cNvSpPr>
            <a:spLocks noGrp="1"/>
          </p:cNvSpPr>
          <p:nvPr>
            <p:ph type="title"/>
          </p:nvPr>
        </p:nvSpPr>
        <p:spPr/>
        <p:txBody>
          <a:bodyPr/>
          <a:lstStyle/>
          <a:p>
            <a:r>
              <a:rPr lang="en-US" altLang="zh-CN" dirty="0"/>
              <a:t>Revenue Growth</a:t>
            </a:r>
            <a:endParaRPr lang="zh-CN" altLang="en-US" dirty="0"/>
          </a:p>
        </p:txBody>
      </p:sp>
      <p:pic>
        <p:nvPicPr>
          <p:cNvPr id="5" name="Content Placeholder 4" descr="A screenshot of a cell phone&#10;&#10;Description automatically generated">
            <a:extLst>
              <a:ext uri="{FF2B5EF4-FFF2-40B4-BE49-F238E27FC236}">
                <a16:creationId xmlns:a16="http://schemas.microsoft.com/office/drawing/2014/main" id="{FE5C8304-9BD5-4AC0-9AE1-2656BDA4AE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0660" y="1078596"/>
            <a:ext cx="4542680" cy="4064904"/>
          </a:xfrm>
        </p:spPr>
      </p:pic>
      <p:pic>
        <p:nvPicPr>
          <p:cNvPr id="6" name="Picture 2" descr="Doodle 4 Google Winner – Doodle 4 Google">
            <a:extLst>
              <a:ext uri="{FF2B5EF4-FFF2-40B4-BE49-F238E27FC236}">
                <a16:creationId xmlns:a16="http://schemas.microsoft.com/office/drawing/2014/main" id="{D849886A-0FFC-4A8F-9DB5-A54B9241E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22628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4FE38-9902-4037-A220-E1693AF2974B}"/>
              </a:ext>
            </a:extLst>
          </p:cNvPr>
          <p:cNvSpPr>
            <a:spLocks noGrp="1"/>
          </p:cNvSpPr>
          <p:nvPr>
            <p:ph type="title"/>
          </p:nvPr>
        </p:nvSpPr>
        <p:spPr/>
        <p:txBody>
          <a:bodyPr/>
          <a:lstStyle/>
          <a:p>
            <a:r>
              <a:rPr lang="en-US" altLang="zh-CN" dirty="0"/>
              <a:t>All Products and Services</a:t>
            </a:r>
            <a:endParaRPr lang="zh-CN" altLang="en-US" dirty="0"/>
          </a:p>
        </p:txBody>
      </p:sp>
      <p:sp>
        <p:nvSpPr>
          <p:cNvPr id="3" name="Content Placeholder 2">
            <a:extLst>
              <a:ext uri="{FF2B5EF4-FFF2-40B4-BE49-F238E27FC236}">
                <a16:creationId xmlns:a16="http://schemas.microsoft.com/office/drawing/2014/main" id="{1D3964F5-32D8-4A50-8DB4-B1465D7AD13A}"/>
              </a:ext>
            </a:extLst>
          </p:cNvPr>
          <p:cNvSpPr>
            <a:spLocks noGrp="1"/>
          </p:cNvSpPr>
          <p:nvPr>
            <p:ph idx="1"/>
          </p:nvPr>
        </p:nvSpPr>
        <p:spPr>
          <a:xfrm>
            <a:off x="628650" y="1268017"/>
            <a:ext cx="1597192" cy="3805520"/>
          </a:xfrm>
        </p:spPr>
        <p:txBody>
          <a:bodyPr>
            <a:normAutofit fontScale="62500" lnSpcReduction="20000"/>
          </a:bodyPr>
          <a:lstStyle/>
          <a:p>
            <a:pPr marL="257175" indent="-252413">
              <a:lnSpc>
                <a:spcPct val="100000"/>
              </a:lnSpc>
              <a:spcBef>
                <a:spcPts val="0"/>
              </a:spcBef>
              <a:buClr>
                <a:schemeClr val="dk1"/>
              </a:buClr>
              <a:buSzPts val="1500"/>
              <a:buFont typeface="Noto Sans Symbols"/>
              <a:buChar char="▪"/>
            </a:pPr>
            <a:r>
              <a:rPr lang="en-US" altLang="zh-CN" dirty="0">
                <a:solidFill>
                  <a:srgbClr val="3F3F3F"/>
                </a:solidFill>
                <a:latin typeface="Calibri"/>
                <a:ea typeface="Calibri"/>
                <a:cs typeface="Calibri"/>
                <a:sym typeface="Calibri"/>
              </a:rPr>
              <a:t>Android Auto</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rgbClr val="3F3F3F"/>
                </a:solidFill>
                <a:latin typeface="Calibri"/>
                <a:ea typeface="Calibri"/>
                <a:cs typeface="Calibri"/>
                <a:sym typeface="Calibri"/>
              </a:rPr>
              <a:t>Android OS</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rgbClr val="3F3F3F"/>
                </a:solidFill>
                <a:latin typeface="Calibri"/>
                <a:ea typeface="Calibri"/>
                <a:cs typeface="Calibri"/>
                <a:sym typeface="Calibri"/>
              </a:rPr>
              <a:t>Android One</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rgbClr val="3F3F3F"/>
                </a:solidFill>
                <a:latin typeface="Calibri"/>
                <a:ea typeface="Calibri"/>
                <a:cs typeface="Calibri"/>
                <a:sym typeface="Calibri"/>
              </a:rPr>
              <a:t>Android Pay</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rgbClr val="3F3F3F"/>
                </a:solidFill>
                <a:latin typeface="Calibri"/>
                <a:ea typeface="Calibri"/>
                <a:cs typeface="Calibri"/>
                <a:sym typeface="Calibri"/>
              </a:rPr>
              <a:t>Android Phones</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rgbClr val="3F3F3F"/>
                </a:solidFill>
                <a:latin typeface="Calibri"/>
                <a:ea typeface="Calibri"/>
                <a:cs typeface="Calibri"/>
                <a:sym typeface="Calibri"/>
              </a:rPr>
              <a:t>Android Tablets</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rgbClr val="3F3F3F"/>
                </a:solidFill>
                <a:latin typeface="Calibri"/>
                <a:ea typeface="Calibri"/>
                <a:cs typeface="Calibri"/>
                <a:sym typeface="Calibri"/>
              </a:rPr>
              <a:t>Android Wear</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rgbClr val="3F3F3F"/>
                </a:solidFill>
                <a:latin typeface="Calibri"/>
                <a:ea typeface="Calibri"/>
                <a:cs typeface="Calibri"/>
                <a:sym typeface="Calibri"/>
              </a:rPr>
              <a:t>Calendar</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chemeClr val="dk1"/>
                </a:solidFill>
                <a:latin typeface="Calibri"/>
                <a:ea typeface="Calibri"/>
                <a:cs typeface="Calibri"/>
                <a:sym typeface="Calibri"/>
              </a:rPr>
              <a:t>Cardboard</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chemeClr val="dk1"/>
                </a:solidFill>
                <a:latin typeface="Calibri"/>
                <a:ea typeface="Calibri"/>
                <a:cs typeface="Calibri"/>
                <a:sym typeface="Calibri"/>
              </a:rPr>
              <a:t>Chrome</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chemeClr val="dk1"/>
                </a:solidFill>
                <a:latin typeface="Calibri"/>
                <a:ea typeface="Calibri"/>
                <a:cs typeface="Calibri"/>
                <a:sym typeface="Calibri"/>
              </a:rPr>
              <a:t>Chrome Web Store</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chemeClr val="dk1"/>
                </a:solidFill>
                <a:latin typeface="Calibri"/>
                <a:ea typeface="Calibri"/>
                <a:cs typeface="Calibri"/>
                <a:sym typeface="Calibri"/>
              </a:rPr>
              <a:t>Chromebook</a:t>
            </a:r>
            <a:endParaRPr lang="en-US" altLang="zh-CN" sz="1350" dirty="0"/>
          </a:p>
          <a:p>
            <a:pPr marL="257175" indent="-252413">
              <a:lnSpc>
                <a:spcPct val="100000"/>
              </a:lnSpc>
              <a:spcBef>
                <a:spcPts val="600"/>
              </a:spcBef>
              <a:buClr>
                <a:schemeClr val="dk1"/>
              </a:buClr>
              <a:buSzPts val="1500"/>
              <a:buFont typeface="Noto Sans Symbols"/>
              <a:buChar char="▪"/>
            </a:pPr>
            <a:r>
              <a:rPr lang="en-US" altLang="zh-CN" dirty="0">
                <a:solidFill>
                  <a:schemeClr val="dk1"/>
                </a:solidFill>
                <a:latin typeface="Calibri"/>
                <a:ea typeface="Calibri"/>
                <a:cs typeface="Calibri"/>
                <a:sym typeface="Calibri"/>
              </a:rPr>
              <a:t>Chromecast</a:t>
            </a:r>
            <a:endParaRPr lang="en-US" altLang="zh-CN" sz="1350" dirty="0"/>
          </a:p>
          <a:p>
            <a:endParaRPr lang="zh-CN" altLang="en-US" dirty="0"/>
          </a:p>
        </p:txBody>
      </p:sp>
      <p:pic>
        <p:nvPicPr>
          <p:cNvPr id="4" name="Picture 2" descr="Doodle 4 Google Winner – Doodle 4 Google">
            <a:extLst>
              <a:ext uri="{FF2B5EF4-FFF2-40B4-BE49-F238E27FC236}">
                <a16:creationId xmlns:a16="http://schemas.microsoft.com/office/drawing/2014/main" id="{8C5F0198-1BDE-4B67-8185-B693B4B15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045101A-8916-4BDB-906C-37B7E94A2890}"/>
              </a:ext>
            </a:extLst>
          </p:cNvPr>
          <p:cNvSpPr/>
          <p:nvPr/>
        </p:nvSpPr>
        <p:spPr>
          <a:xfrm>
            <a:off x="2225842" y="1165489"/>
            <a:ext cx="2406316" cy="4001095"/>
          </a:xfrm>
          <a:prstGeom prst="rect">
            <a:avLst/>
          </a:prstGeom>
        </p:spPr>
        <p:txBody>
          <a:bodyPr wrap="square">
            <a:spAutoFit/>
          </a:bodyPr>
          <a:lstStyle/>
          <a:p>
            <a:pPr marL="190500" indent="-190500" defTabSz="685800">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Google Play</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Google Play Apps</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Google Play Games</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Google Play Movies &amp; TV</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Google Play Newsstand</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Google Store</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Google Sync</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Google Wi-Fi</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Google for Education</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Google+</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Hangouts</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Inbox by Gmail</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Keep</a:t>
            </a:r>
            <a:endParaRPr lang="en-US" altLang="zh-CN" sz="1050" kern="1200" dirty="0">
              <a:solidFill>
                <a:prstClr val="black"/>
              </a:solidFill>
              <a:latin typeface="等线" panose="020F0502020204030204"/>
              <a:ea typeface="等线" panose="02010600030101010101" pitchFamily="2" charset="-122"/>
              <a:cs typeface="+mn-cs"/>
            </a:endParaRPr>
          </a:p>
          <a:p>
            <a:pPr marL="190500" indent="-190500" defTabSz="685800">
              <a:spcBef>
                <a:spcPts val="600"/>
              </a:spcBef>
              <a:buClr>
                <a:prstClr val="black"/>
              </a:buClr>
              <a:buSzPts val="1400"/>
              <a:buFont typeface="Noto Sans Symbols"/>
              <a:buChar char="▪"/>
            </a:pPr>
            <a:r>
              <a:rPr lang="en-US" altLang="zh-CN" sz="1350" kern="1200" dirty="0">
                <a:solidFill>
                  <a:prstClr val="black"/>
                </a:solidFill>
                <a:latin typeface="Calibri"/>
                <a:ea typeface="Calibri"/>
                <a:cs typeface="Calibri"/>
                <a:sym typeface="Calibri"/>
              </a:rPr>
              <a:t> Maps</a:t>
            </a:r>
            <a:endParaRPr lang="en-US" altLang="zh-CN" sz="1050" kern="1200" dirty="0">
              <a:solidFill>
                <a:prstClr val="black"/>
              </a:solidFill>
              <a:latin typeface="等线" panose="020F0502020204030204"/>
              <a:ea typeface="等线" panose="02010600030101010101" pitchFamily="2" charset="-122"/>
              <a:cs typeface="+mn-cs"/>
            </a:endParaRPr>
          </a:p>
        </p:txBody>
      </p:sp>
      <p:sp>
        <p:nvSpPr>
          <p:cNvPr id="6" name="Google Shape;2721;p264">
            <a:extLst>
              <a:ext uri="{FF2B5EF4-FFF2-40B4-BE49-F238E27FC236}">
                <a16:creationId xmlns:a16="http://schemas.microsoft.com/office/drawing/2014/main" id="{2759B7CB-B02C-4B57-A685-B918FB51E2E8}"/>
              </a:ext>
            </a:extLst>
          </p:cNvPr>
          <p:cNvSpPr txBox="1"/>
          <p:nvPr/>
        </p:nvSpPr>
        <p:spPr>
          <a:xfrm>
            <a:off x="4384930" y="1165487"/>
            <a:ext cx="1606796" cy="3908049"/>
          </a:xfrm>
          <a:prstGeom prst="rect">
            <a:avLst/>
          </a:prstGeom>
          <a:noFill/>
          <a:ln>
            <a:noFill/>
          </a:ln>
        </p:spPr>
        <p:txBody>
          <a:bodyPr spcFirstLastPara="1" wrap="square" lIns="51431" tIns="25706" rIns="51431" bIns="25706" anchor="t" anchorCtr="0">
            <a:noAutofit/>
          </a:bodyPr>
          <a:lstStyle/>
          <a:p>
            <a:pPr marL="190500" indent="-190500" defTabSz="685800">
              <a:buClr>
                <a:prstClr val="black"/>
              </a:buClr>
              <a:buSzPts val="1400"/>
              <a:buFont typeface="Noto Sans Symbols"/>
              <a:buChar char="▪"/>
            </a:pPr>
            <a:r>
              <a:rPr lang="en" sz="1350" kern="1200" dirty="0">
                <a:solidFill>
                  <a:prstClr val="black"/>
                </a:solidFill>
                <a:latin typeface="Calibri"/>
                <a:ea typeface="Calibri"/>
                <a:cs typeface="Calibri"/>
                <a:sym typeface="Calibri"/>
              </a:rPr>
              <a:t> News</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Nexus</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Nik Collection</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OnHub</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Photos</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Pixel</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Project Fi</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Scholar</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Search</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Sheets</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Sites</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Slides</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SmartBox</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Tango</a:t>
            </a:r>
            <a:endParaRPr sz="1350" kern="1200" dirty="0">
              <a:solidFill>
                <a:prstClr val="black"/>
              </a:solidFill>
              <a:latin typeface="等线" panose="020F0502020204030204"/>
              <a:ea typeface="+mn-ea"/>
              <a:cs typeface="+mn-cs"/>
            </a:endParaRPr>
          </a:p>
          <a:p>
            <a:pPr defTabSz="685800">
              <a:buSzPts val="1400"/>
            </a:pPr>
            <a:endParaRPr sz="1050" kern="1200" dirty="0">
              <a:solidFill>
                <a:prstClr val="black"/>
              </a:solidFill>
              <a:latin typeface="Calibri"/>
              <a:ea typeface="Calibri"/>
              <a:cs typeface="Calibri"/>
              <a:sym typeface="Calibri"/>
            </a:endParaRPr>
          </a:p>
        </p:txBody>
      </p:sp>
      <p:sp>
        <p:nvSpPr>
          <p:cNvPr id="7" name="Google Shape;2722;p264">
            <a:extLst>
              <a:ext uri="{FF2B5EF4-FFF2-40B4-BE49-F238E27FC236}">
                <a16:creationId xmlns:a16="http://schemas.microsoft.com/office/drawing/2014/main" id="{40C7D28B-9FC1-45D9-BE74-BBF5E3AED082}"/>
              </a:ext>
            </a:extLst>
          </p:cNvPr>
          <p:cNvSpPr txBox="1"/>
          <p:nvPr/>
        </p:nvSpPr>
        <p:spPr>
          <a:xfrm>
            <a:off x="6109283" y="1619727"/>
            <a:ext cx="2132348" cy="2483041"/>
          </a:xfrm>
          <a:prstGeom prst="rect">
            <a:avLst/>
          </a:prstGeom>
          <a:noFill/>
          <a:ln>
            <a:noFill/>
          </a:ln>
        </p:spPr>
        <p:txBody>
          <a:bodyPr spcFirstLastPara="1" wrap="square" lIns="51431" tIns="25706" rIns="51431" bIns="25706" anchor="t" anchorCtr="0">
            <a:noAutofit/>
          </a:bodyPr>
          <a:lstStyle/>
          <a:p>
            <a:pPr marL="190500" indent="-190500" defTabSz="685800">
              <a:buClr>
                <a:prstClr val="black"/>
              </a:buClr>
              <a:buSzPts val="1400"/>
              <a:buFont typeface="Noto Sans Symbols"/>
              <a:buChar char="▪"/>
            </a:pPr>
            <a:r>
              <a:rPr lang="en" sz="1350" kern="1200" dirty="0">
                <a:solidFill>
                  <a:srgbClr val="3F3F3F"/>
                </a:solidFill>
                <a:latin typeface="Calibri"/>
                <a:ea typeface="Calibri"/>
                <a:cs typeface="Calibri"/>
                <a:sym typeface="Calibri"/>
              </a:rPr>
              <a:t> Tilt Brush</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srgbClr val="3F3F3F"/>
                </a:solidFill>
                <a:latin typeface="Calibri"/>
                <a:ea typeface="Calibri"/>
                <a:cs typeface="Calibri"/>
                <a:sym typeface="Calibri"/>
              </a:rPr>
              <a:t> Translate</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srgbClr val="3F3F3F"/>
                </a:solidFill>
                <a:latin typeface="Calibri"/>
                <a:ea typeface="Calibri"/>
                <a:cs typeface="Calibri"/>
                <a:sym typeface="Calibri"/>
              </a:rPr>
              <a:t> Voice</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srgbClr val="3F3F3F"/>
                </a:solidFill>
                <a:latin typeface="Calibri"/>
                <a:ea typeface="Calibri"/>
                <a:cs typeface="Calibri"/>
                <a:sym typeface="Calibri"/>
              </a:rPr>
              <a:t> Waze</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srgbClr val="3F3F3F"/>
                </a:solidFill>
                <a:latin typeface="Calibri"/>
                <a:ea typeface="Calibri"/>
                <a:cs typeface="Calibri"/>
                <a:sym typeface="Calibri"/>
              </a:rPr>
              <a:t> YouTube</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YouTube Gaming</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YouTube Kids</a:t>
            </a:r>
            <a:endParaRPr sz="1350" kern="1200" dirty="0">
              <a:solidFill>
                <a:prstClr val="black"/>
              </a:solidFill>
              <a:latin typeface="等线" panose="020F0502020204030204"/>
              <a:ea typeface="+mn-ea"/>
              <a:cs typeface="+mn-cs"/>
            </a:endParaRPr>
          </a:p>
          <a:p>
            <a:pPr marL="190500" indent="-190500" defTabSz="685800">
              <a:spcBef>
                <a:spcPts val="600"/>
              </a:spcBef>
              <a:buClr>
                <a:prstClr val="black"/>
              </a:buClr>
              <a:buSzPts val="1400"/>
              <a:buFont typeface="Noto Sans Symbols"/>
              <a:buChar char="▪"/>
            </a:pPr>
            <a:r>
              <a:rPr lang="en" sz="1350" kern="1200" dirty="0">
                <a:solidFill>
                  <a:prstClr val="black"/>
                </a:solidFill>
                <a:latin typeface="Calibri"/>
                <a:ea typeface="Calibri"/>
                <a:cs typeface="Calibri"/>
                <a:sym typeface="Calibri"/>
              </a:rPr>
              <a:t> Zagat</a:t>
            </a:r>
            <a:endParaRPr sz="1350" kern="1200" dirty="0">
              <a:solidFill>
                <a:prstClr val="black"/>
              </a:solidFill>
              <a:latin typeface="等线" panose="020F0502020204030204"/>
              <a:ea typeface="+mn-ea"/>
              <a:cs typeface="+mn-cs"/>
            </a:endParaRPr>
          </a:p>
        </p:txBody>
      </p:sp>
    </p:spTree>
    <p:extLst>
      <p:ext uri="{BB962C8B-B14F-4D97-AF65-F5344CB8AC3E}">
        <p14:creationId xmlns:p14="http://schemas.microsoft.com/office/powerpoint/2010/main" val="202934555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829;p270">
            <a:extLst>
              <a:ext uri="{FF2B5EF4-FFF2-40B4-BE49-F238E27FC236}">
                <a16:creationId xmlns:a16="http://schemas.microsoft.com/office/drawing/2014/main" id="{C2D30931-99E0-45AB-938C-8991CF7318D6}"/>
              </a:ext>
            </a:extLst>
          </p:cNvPr>
          <p:cNvPicPr preferRelativeResize="0"/>
          <p:nvPr/>
        </p:nvPicPr>
        <p:blipFill rotWithShape="1">
          <a:blip r:embed="rId2">
            <a:alphaModFix/>
          </a:blip>
          <a:srcRect/>
          <a:stretch/>
        </p:blipFill>
        <p:spPr>
          <a:xfrm>
            <a:off x="0" y="3628936"/>
            <a:ext cx="3185231" cy="1613700"/>
          </a:xfrm>
          <a:prstGeom prst="rect">
            <a:avLst/>
          </a:prstGeom>
          <a:noFill/>
          <a:ln>
            <a:noFill/>
          </a:ln>
        </p:spPr>
      </p:pic>
      <p:sp>
        <p:nvSpPr>
          <p:cNvPr id="2" name="Title 1">
            <a:extLst>
              <a:ext uri="{FF2B5EF4-FFF2-40B4-BE49-F238E27FC236}">
                <a16:creationId xmlns:a16="http://schemas.microsoft.com/office/drawing/2014/main" id="{F73924D1-43D2-40FE-88B3-C031577D8E47}"/>
              </a:ext>
            </a:extLst>
          </p:cNvPr>
          <p:cNvSpPr>
            <a:spLocks noGrp="1"/>
          </p:cNvSpPr>
          <p:nvPr>
            <p:ph type="title"/>
          </p:nvPr>
        </p:nvSpPr>
        <p:spPr/>
        <p:txBody>
          <a:bodyPr/>
          <a:lstStyle/>
          <a:p>
            <a:r>
              <a:rPr lang="en-US" altLang="zh-CN" dirty="0"/>
              <a:t>Google Chrome</a:t>
            </a:r>
            <a:endParaRPr lang="zh-CN" altLang="en-US" dirty="0"/>
          </a:p>
        </p:txBody>
      </p:sp>
      <p:sp>
        <p:nvSpPr>
          <p:cNvPr id="3" name="Content Placeholder 2">
            <a:extLst>
              <a:ext uri="{FF2B5EF4-FFF2-40B4-BE49-F238E27FC236}">
                <a16:creationId xmlns:a16="http://schemas.microsoft.com/office/drawing/2014/main" id="{8004CAB0-05E5-471C-970C-13965CBD3139}"/>
              </a:ext>
            </a:extLst>
          </p:cNvPr>
          <p:cNvSpPr>
            <a:spLocks noGrp="1"/>
          </p:cNvSpPr>
          <p:nvPr>
            <p:ph idx="1"/>
          </p:nvPr>
        </p:nvSpPr>
        <p:spPr/>
        <p:txBody>
          <a:bodyPr/>
          <a:lstStyle/>
          <a:p>
            <a:pPr marL="190500" indent="-190500">
              <a:lnSpc>
                <a:spcPct val="100000"/>
              </a:lnSpc>
              <a:spcBef>
                <a:spcPts val="0"/>
              </a:spcBef>
              <a:buClr>
                <a:schemeClr val="dk1"/>
              </a:buClr>
              <a:buSzPts val="1800"/>
              <a:buFont typeface="Noto Sans Symbols"/>
              <a:buChar char="▪"/>
            </a:pPr>
            <a:r>
              <a:rPr lang="en-US" altLang="zh-CN" dirty="0">
                <a:solidFill>
                  <a:srgbClr val="3F3F3F"/>
                </a:solidFill>
                <a:latin typeface="Calibri"/>
                <a:ea typeface="Calibri"/>
                <a:cs typeface="Calibri"/>
                <a:sym typeface="Calibri"/>
              </a:rPr>
              <a:t>A free web-based web browser</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rgbClr val="3F3F3F"/>
                </a:solidFill>
                <a:latin typeface="Calibri"/>
                <a:ea typeface="Calibri"/>
                <a:cs typeface="Calibri"/>
                <a:sym typeface="Calibri"/>
              </a:rPr>
              <a:t>First released in 2008 for windows then later ported to Linux, macOS, iOS and Android</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rgbClr val="3F3F3F"/>
                </a:solidFill>
                <a:latin typeface="Calibri"/>
                <a:ea typeface="Calibri"/>
                <a:cs typeface="Calibri"/>
                <a:sym typeface="Calibri"/>
              </a:rPr>
              <a:t>Google Chrome accounts for a 62% share of the worldwide usages of web browsers</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rgbClr val="3F3F3F"/>
                </a:solidFill>
                <a:latin typeface="Calibri"/>
                <a:ea typeface="Calibri"/>
                <a:cs typeface="Calibri"/>
                <a:sym typeface="Calibri"/>
              </a:rPr>
              <a:t>Most popular browser for smartphones</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rgbClr val="3F3F3F"/>
                </a:solidFill>
                <a:latin typeface="Calibri"/>
                <a:ea typeface="Calibri"/>
                <a:cs typeface="Calibri"/>
                <a:sym typeface="Calibri"/>
              </a:rPr>
              <a:t>Google Chromes success has led to an expansions of the brand name “Chrome” to various products</a:t>
            </a:r>
            <a:endParaRPr lang="en-US" altLang="zh-CN" sz="1200" dirty="0"/>
          </a:p>
          <a:p>
            <a:endParaRPr lang="zh-CN" altLang="en-US" dirty="0"/>
          </a:p>
        </p:txBody>
      </p:sp>
      <p:pic>
        <p:nvPicPr>
          <p:cNvPr id="4" name="Picture 2" descr="Doodle 4 Google Winner – Doodle 4 Google">
            <a:extLst>
              <a:ext uri="{FF2B5EF4-FFF2-40B4-BE49-F238E27FC236}">
                <a16:creationId xmlns:a16="http://schemas.microsoft.com/office/drawing/2014/main" id="{EEFF5C6D-F26B-477B-8061-448CCDF87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36104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08C7-D984-41BD-A898-B31394B1F8F6}"/>
              </a:ext>
            </a:extLst>
          </p:cNvPr>
          <p:cNvSpPr>
            <a:spLocks noGrp="1"/>
          </p:cNvSpPr>
          <p:nvPr>
            <p:ph type="title"/>
          </p:nvPr>
        </p:nvSpPr>
        <p:spPr/>
        <p:txBody>
          <a:bodyPr/>
          <a:lstStyle/>
          <a:p>
            <a:r>
              <a:rPr lang="en-US" altLang="zh-CN" dirty="0"/>
              <a:t>Google Search</a:t>
            </a:r>
            <a:endParaRPr lang="zh-CN" altLang="en-US" dirty="0"/>
          </a:p>
        </p:txBody>
      </p:sp>
      <p:sp>
        <p:nvSpPr>
          <p:cNvPr id="3" name="Content Placeholder 2">
            <a:extLst>
              <a:ext uri="{FF2B5EF4-FFF2-40B4-BE49-F238E27FC236}">
                <a16:creationId xmlns:a16="http://schemas.microsoft.com/office/drawing/2014/main" id="{BC22DA41-33F2-491F-A615-DF02D7B513C6}"/>
              </a:ext>
            </a:extLst>
          </p:cNvPr>
          <p:cNvSpPr>
            <a:spLocks noGrp="1"/>
          </p:cNvSpPr>
          <p:nvPr>
            <p:ph idx="1"/>
          </p:nvPr>
        </p:nvSpPr>
        <p:spPr/>
        <p:txBody>
          <a:bodyPr/>
          <a:lstStyle/>
          <a:p>
            <a:pPr marL="190500" indent="-190500">
              <a:lnSpc>
                <a:spcPct val="100000"/>
              </a:lnSpc>
              <a:spcBef>
                <a:spcPts val="0"/>
              </a:spcBef>
              <a:buClr>
                <a:schemeClr val="dk1"/>
              </a:buClr>
              <a:buSzPts val="1800"/>
              <a:buFont typeface="Noto Sans Symbols"/>
              <a:buChar char="▪"/>
            </a:pPr>
            <a:r>
              <a:rPr lang="en-US" altLang="zh-CN" dirty="0">
                <a:solidFill>
                  <a:srgbClr val="3F3F3F"/>
                </a:solidFill>
                <a:latin typeface="Calibri"/>
                <a:ea typeface="Calibri"/>
                <a:cs typeface="Calibri"/>
                <a:sym typeface="Calibri"/>
              </a:rPr>
              <a:t>Most popular and widely used search engine in the world</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rgbClr val="3F3F3F"/>
                </a:solidFill>
                <a:latin typeface="Calibri"/>
                <a:ea typeface="Calibri"/>
                <a:cs typeface="Calibri"/>
                <a:sym typeface="Calibri"/>
              </a:rPr>
              <a:t>More than 2.3 million google searches a minute.</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rgbClr val="3F3F3F"/>
                </a:solidFill>
                <a:latin typeface="Calibri"/>
                <a:ea typeface="Calibri"/>
                <a:cs typeface="Calibri"/>
                <a:sym typeface="Calibri"/>
              </a:rPr>
              <a:t>Uses over 200 factors into account before delivering your results in 1/8</a:t>
            </a:r>
            <a:r>
              <a:rPr lang="en-US" altLang="zh-CN" baseline="30000" dirty="0">
                <a:solidFill>
                  <a:srgbClr val="3F3F3F"/>
                </a:solidFill>
                <a:latin typeface="Calibri"/>
                <a:ea typeface="Calibri"/>
                <a:cs typeface="Calibri"/>
                <a:sym typeface="Calibri"/>
              </a:rPr>
              <a:t>th</a:t>
            </a:r>
            <a:r>
              <a:rPr lang="en-US" altLang="zh-CN" dirty="0">
                <a:solidFill>
                  <a:srgbClr val="3F3F3F"/>
                </a:solidFill>
                <a:latin typeface="Calibri"/>
                <a:ea typeface="Calibri"/>
                <a:cs typeface="Calibri"/>
                <a:sym typeface="Calibri"/>
              </a:rPr>
              <a:t> of a second.</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rgbClr val="3F3F3F"/>
                </a:solidFill>
                <a:latin typeface="Calibri"/>
                <a:ea typeface="Calibri"/>
                <a:cs typeface="Calibri"/>
                <a:sym typeface="Calibri"/>
              </a:rPr>
              <a:t>About 80% of the search engine market share is taken by Google</a:t>
            </a:r>
            <a:endParaRPr lang="en-US" altLang="zh-CN" sz="1200" dirty="0"/>
          </a:p>
          <a:p>
            <a:endParaRPr lang="zh-CN" altLang="en-US" dirty="0"/>
          </a:p>
        </p:txBody>
      </p:sp>
      <p:pic>
        <p:nvPicPr>
          <p:cNvPr id="4" name="Picture 2" descr="Doodle 4 Google Winner – Doodle 4 Google">
            <a:extLst>
              <a:ext uri="{FF2B5EF4-FFF2-40B4-BE49-F238E27FC236}">
                <a16:creationId xmlns:a16="http://schemas.microsoft.com/office/drawing/2014/main" id="{7DC83412-EE09-4E63-ACAC-3685E7154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811;p269">
            <a:extLst>
              <a:ext uri="{FF2B5EF4-FFF2-40B4-BE49-F238E27FC236}">
                <a16:creationId xmlns:a16="http://schemas.microsoft.com/office/drawing/2014/main" id="{1290ECCE-3220-4566-920D-C9FF99F1B5A4}"/>
              </a:ext>
            </a:extLst>
          </p:cNvPr>
          <p:cNvPicPr preferRelativeResize="0"/>
          <p:nvPr/>
        </p:nvPicPr>
        <p:blipFill>
          <a:blip r:embed="rId3">
            <a:alphaModFix/>
          </a:blip>
          <a:stretch>
            <a:fillRect/>
          </a:stretch>
        </p:blipFill>
        <p:spPr>
          <a:xfrm>
            <a:off x="1912568" y="3310557"/>
            <a:ext cx="4419600" cy="1423369"/>
          </a:xfrm>
          <a:prstGeom prst="rect">
            <a:avLst/>
          </a:prstGeom>
          <a:noFill/>
          <a:ln>
            <a:noFill/>
          </a:ln>
        </p:spPr>
      </p:pic>
    </p:spTree>
    <p:extLst>
      <p:ext uri="{BB962C8B-B14F-4D97-AF65-F5344CB8AC3E}">
        <p14:creationId xmlns:p14="http://schemas.microsoft.com/office/powerpoint/2010/main" val="135355588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9 useful Google apps you probably aren't using | Computerworld">
            <a:extLst>
              <a:ext uri="{FF2B5EF4-FFF2-40B4-BE49-F238E27FC236}">
                <a16:creationId xmlns:a16="http://schemas.microsoft.com/office/drawing/2014/main" id="{639C5C6C-B242-418B-891E-485F59B83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020" y="2571750"/>
            <a:ext cx="3631977" cy="2423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C8ACE8-21BD-4A9C-910A-CB9AFFA20565}"/>
              </a:ext>
            </a:extLst>
          </p:cNvPr>
          <p:cNvSpPr>
            <a:spLocks noGrp="1"/>
          </p:cNvSpPr>
          <p:nvPr>
            <p:ph type="title"/>
          </p:nvPr>
        </p:nvSpPr>
        <p:spPr/>
        <p:txBody>
          <a:bodyPr/>
          <a:lstStyle/>
          <a:p>
            <a:r>
              <a:rPr lang="en-US" altLang="zh-CN" dirty="0"/>
              <a:t>Android</a:t>
            </a:r>
            <a:endParaRPr lang="zh-CN" altLang="en-US" dirty="0"/>
          </a:p>
        </p:txBody>
      </p:sp>
      <p:sp>
        <p:nvSpPr>
          <p:cNvPr id="3" name="Content Placeholder 2">
            <a:extLst>
              <a:ext uri="{FF2B5EF4-FFF2-40B4-BE49-F238E27FC236}">
                <a16:creationId xmlns:a16="http://schemas.microsoft.com/office/drawing/2014/main" id="{9D6A21F2-84DE-43B2-919F-439BB58B1EBD}"/>
              </a:ext>
            </a:extLst>
          </p:cNvPr>
          <p:cNvSpPr>
            <a:spLocks noGrp="1"/>
          </p:cNvSpPr>
          <p:nvPr>
            <p:ph idx="1"/>
          </p:nvPr>
        </p:nvSpPr>
        <p:spPr/>
        <p:txBody>
          <a:bodyPr/>
          <a:lstStyle/>
          <a:p>
            <a:pPr marL="190500" indent="-190500">
              <a:lnSpc>
                <a:spcPct val="100000"/>
              </a:lnSpc>
              <a:spcBef>
                <a:spcPts val="0"/>
              </a:spcBef>
              <a:buClr>
                <a:schemeClr val="dk1"/>
              </a:buClr>
              <a:buSzPts val="1800"/>
              <a:buFont typeface="Noto Sans Symbols"/>
              <a:buChar char="▪"/>
            </a:pPr>
            <a:r>
              <a:rPr lang="en-US" altLang="zh-CN" dirty="0">
                <a:solidFill>
                  <a:schemeClr val="dk1"/>
                </a:solidFill>
                <a:latin typeface="Calibri"/>
                <a:ea typeface="Calibri"/>
                <a:cs typeface="Calibri"/>
                <a:sym typeface="Calibri"/>
              </a:rPr>
              <a:t>Mobile operating system designed primarily for touchscreen mobile devices</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chemeClr val="dk1"/>
                </a:solidFill>
                <a:latin typeface="Calibri"/>
                <a:ea typeface="Calibri"/>
                <a:cs typeface="Calibri"/>
                <a:sym typeface="Calibri"/>
              </a:rPr>
              <a:t>Further developed for televisions, cars and wrist watches</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chemeClr val="dk1"/>
                </a:solidFill>
                <a:latin typeface="Calibri"/>
                <a:ea typeface="Calibri"/>
                <a:cs typeface="Calibri"/>
                <a:sym typeface="Calibri"/>
              </a:rPr>
              <a:t>Captured 86.7% of the market share for mobile OS in 2019</a:t>
            </a:r>
            <a:endParaRPr lang="en-US" altLang="zh-CN" sz="1200" dirty="0"/>
          </a:p>
          <a:p>
            <a:pPr marL="190500" indent="-190500">
              <a:lnSpc>
                <a:spcPct val="100000"/>
              </a:lnSpc>
              <a:spcBef>
                <a:spcPts val="600"/>
              </a:spcBef>
              <a:buClr>
                <a:schemeClr val="dk1"/>
              </a:buClr>
              <a:buSzPts val="1800"/>
              <a:buFont typeface="Noto Sans Symbols"/>
              <a:buChar char="▪"/>
            </a:pPr>
            <a:r>
              <a:rPr lang="en-US" altLang="zh-CN" dirty="0">
                <a:solidFill>
                  <a:schemeClr val="dk1"/>
                </a:solidFill>
                <a:latin typeface="Calibri"/>
                <a:ea typeface="Calibri"/>
                <a:cs typeface="Calibri"/>
                <a:sym typeface="Calibri"/>
              </a:rPr>
              <a:t>9 out of 10 smartphones run Android OS</a:t>
            </a:r>
            <a:endParaRPr lang="en-US" altLang="zh-CN" sz="1200" dirty="0"/>
          </a:p>
          <a:p>
            <a:endParaRPr lang="zh-CN" altLang="en-US" dirty="0"/>
          </a:p>
        </p:txBody>
      </p:sp>
      <p:pic>
        <p:nvPicPr>
          <p:cNvPr id="5" name="Picture 2" descr="Doodle 4 Google Winner – Doodle 4 Google">
            <a:extLst>
              <a:ext uri="{FF2B5EF4-FFF2-40B4-BE49-F238E27FC236}">
                <a16:creationId xmlns:a16="http://schemas.microsoft.com/office/drawing/2014/main" id="{9B46011E-1C4F-4472-AD46-5E948632D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42651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C501-C0DE-472B-98A3-58FB7B4F0812}"/>
              </a:ext>
            </a:extLst>
          </p:cNvPr>
          <p:cNvSpPr>
            <a:spLocks noGrp="1"/>
          </p:cNvSpPr>
          <p:nvPr>
            <p:ph type="title"/>
          </p:nvPr>
        </p:nvSpPr>
        <p:spPr/>
        <p:txBody>
          <a:bodyPr/>
          <a:lstStyle/>
          <a:p>
            <a:r>
              <a:rPr lang="en-US" altLang="zh-CN" dirty="0"/>
              <a:t>YouTube</a:t>
            </a:r>
            <a:endParaRPr lang="zh-CN" altLang="en-US" dirty="0"/>
          </a:p>
        </p:txBody>
      </p:sp>
      <p:sp>
        <p:nvSpPr>
          <p:cNvPr id="3" name="Content Placeholder 2">
            <a:extLst>
              <a:ext uri="{FF2B5EF4-FFF2-40B4-BE49-F238E27FC236}">
                <a16:creationId xmlns:a16="http://schemas.microsoft.com/office/drawing/2014/main" id="{8D259D9B-61FB-4DDD-AFDA-326D555D261A}"/>
              </a:ext>
            </a:extLst>
          </p:cNvPr>
          <p:cNvSpPr>
            <a:spLocks noGrp="1"/>
          </p:cNvSpPr>
          <p:nvPr>
            <p:ph idx="1"/>
          </p:nvPr>
        </p:nvSpPr>
        <p:spPr/>
        <p:txBody>
          <a:bodyPr/>
          <a:lstStyle/>
          <a:p>
            <a:pPr marL="190500" indent="-190500">
              <a:lnSpc>
                <a:spcPct val="100000"/>
              </a:lnSpc>
              <a:spcBef>
                <a:spcPts val="0"/>
              </a:spcBef>
              <a:buClr>
                <a:schemeClr val="dk1"/>
              </a:buClr>
              <a:buSzPts val="1400"/>
              <a:buFont typeface="Noto Sans Symbols"/>
              <a:buChar char="▪"/>
            </a:pPr>
            <a:r>
              <a:rPr lang="en-US" altLang="zh-CN" dirty="0">
                <a:solidFill>
                  <a:srgbClr val="3F3F3F"/>
                </a:solidFill>
                <a:latin typeface="Calibri"/>
                <a:ea typeface="Calibri"/>
                <a:cs typeface="Calibri"/>
                <a:sym typeface="Calibri"/>
              </a:rPr>
              <a:t>The standard for online video watching</a:t>
            </a:r>
            <a:endParaRPr lang="en-US" altLang="zh-CN" sz="1200" dirty="0"/>
          </a:p>
          <a:p>
            <a:pPr marL="190500" indent="-190500">
              <a:lnSpc>
                <a:spcPct val="100000"/>
              </a:lnSpc>
              <a:spcBef>
                <a:spcPts val="600"/>
              </a:spcBef>
              <a:buClr>
                <a:schemeClr val="dk1"/>
              </a:buClr>
              <a:buSzPts val="1400"/>
              <a:buFont typeface="Noto Sans Symbols"/>
              <a:buChar char="▪"/>
            </a:pPr>
            <a:r>
              <a:rPr lang="en-US" altLang="zh-CN" dirty="0">
                <a:solidFill>
                  <a:srgbClr val="3F3F3F"/>
                </a:solidFill>
                <a:latin typeface="Calibri"/>
                <a:ea typeface="Calibri"/>
                <a:cs typeface="Calibri"/>
                <a:sym typeface="Calibri"/>
              </a:rPr>
              <a:t>Has over 1 billion users – almost one-third of all internet users</a:t>
            </a:r>
            <a:endParaRPr lang="en-US" altLang="zh-CN" sz="1200" dirty="0"/>
          </a:p>
          <a:p>
            <a:pPr marL="190500" indent="-190500">
              <a:lnSpc>
                <a:spcPct val="100000"/>
              </a:lnSpc>
              <a:spcBef>
                <a:spcPts val="600"/>
              </a:spcBef>
              <a:buClr>
                <a:schemeClr val="dk1"/>
              </a:buClr>
              <a:buSzPts val="1400"/>
              <a:buFont typeface="Noto Sans Symbols"/>
              <a:buChar char="▪"/>
            </a:pPr>
            <a:r>
              <a:rPr lang="en-US" altLang="zh-CN" dirty="0">
                <a:solidFill>
                  <a:srgbClr val="3F3F3F"/>
                </a:solidFill>
                <a:latin typeface="Calibri"/>
                <a:ea typeface="Calibri"/>
                <a:cs typeface="Calibri"/>
                <a:sym typeface="Calibri"/>
              </a:rPr>
              <a:t>9% of U.S small businesses use YouTube for marketing purposes</a:t>
            </a:r>
            <a:endParaRPr lang="en-US" altLang="zh-CN" sz="1200" dirty="0"/>
          </a:p>
          <a:p>
            <a:pPr marL="190500" indent="-190500">
              <a:lnSpc>
                <a:spcPct val="100000"/>
              </a:lnSpc>
              <a:spcBef>
                <a:spcPts val="600"/>
              </a:spcBef>
              <a:buClr>
                <a:schemeClr val="dk1"/>
              </a:buClr>
              <a:buSzPts val="1400"/>
              <a:buFont typeface="Noto Sans Symbols"/>
              <a:buChar char="▪"/>
            </a:pPr>
            <a:r>
              <a:rPr lang="en-US" altLang="zh-CN" dirty="0">
                <a:solidFill>
                  <a:schemeClr val="dk1"/>
                </a:solidFill>
                <a:latin typeface="Calibri"/>
                <a:ea typeface="Calibri"/>
                <a:cs typeface="Calibri"/>
                <a:sym typeface="Calibri"/>
              </a:rPr>
              <a:t>Google aims to monetize video content by leveraging partnerships in the mobile space</a:t>
            </a:r>
            <a:endParaRPr lang="en-US" altLang="zh-CN" sz="1200" dirty="0"/>
          </a:p>
          <a:p>
            <a:endParaRPr lang="zh-CN" altLang="en-US" dirty="0"/>
          </a:p>
        </p:txBody>
      </p:sp>
      <p:pic>
        <p:nvPicPr>
          <p:cNvPr id="4" name="Google Shape;2867;p272">
            <a:extLst>
              <a:ext uri="{FF2B5EF4-FFF2-40B4-BE49-F238E27FC236}">
                <a16:creationId xmlns:a16="http://schemas.microsoft.com/office/drawing/2014/main" id="{7251FDF6-3F27-4813-AA62-07893EFEF93C}"/>
              </a:ext>
            </a:extLst>
          </p:cNvPr>
          <p:cNvPicPr preferRelativeResize="0"/>
          <p:nvPr/>
        </p:nvPicPr>
        <p:blipFill rotWithShape="1">
          <a:blip r:embed="rId2">
            <a:alphaModFix/>
          </a:blip>
          <a:srcRect/>
          <a:stretch/>
        </p:blipFill>
        <p:spPr>
          <a:xfrm>
            <a:off x="5262774" y="3045661"/>
            <a:ext cx="3617542" cy="1688264"/>
          </a:xfrm>
          <a:prstGeom prst="rect">
            <a:avLst/>
          </a:prstGeom>
          <a:noFill/>
          <a:ln>
            <a:noFill/>
          </a:ln>
        </p:spPr>
      </p:pic>
      <p:pic>
        <p:nvPicPr>
          <p:cNvPr id="5" name="Picture 2" descr="Doodle 4 Google Winner – Doodle 4 Google">
            <a:extLst>
              <a:ext uri="{FF2B5EF4-FFF2-40B4-BE49-F238E27FC236}">
                <a16:creationId xmlns:a16="http://schemas.microsoft.com/office/drawing/2014/main" id="{95B2DEB0-D9A2-4669-9D84-11798F263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74320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2E59-E308-4A54-A83C-C784357ACEEF}"/>
              </a:ext>
            </a:extLst>
          </p:cNvPr>
          <p:cNvSpPr>
            <a:spLocks noGrp="1"/>
          </p:cNvSpPr>
          <p:nvPr>
            <p:ph type="title"/>
          </p:nvPr>
        </p:nvSpPr>
        <p:spPr/>
        <p:txBody>
          <a:bodyPr/>
          <a:lstStyle/>
          <a:p>
            <a:r>
              <a:rPr lang="en-US" altLang="zh-CN" dirty="0"/>
              <a:t>Advertising </a:t>
            </a:r>
            <a:endParaRPr lang="zh-CN" altLang="en-US" dirty="0"/>
          </a:p>
        </p:txBody>
      </p:sp>
      <p:pic>
        <p:nvPicPr>
          <p:cNvPr id="4" name="Picture 2" descr="Doodle 4 Google Winner – Doodle 4 Google">
            <a:extLst>
              <a:ext uri="{FF2B5EF4-FFF2-40B4-BE49-F238E27FC236}">
                <a16:creationId xmlns:a16="http://schemas.microsoft.com/office/drawing/2014/main" id="{F65A2810-9604-4565-9FB5-A20457D08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Best Google AdWords Advertising Agency 2020 | Best Google AdWords ...">
            <a:extLst>
              <a:ext uri="{FF2B5EF4-FFF2-40B4-BE49-F238E27FC236}">
                <a16:creationId xmlns:a16="http://schemas.microsoft.com/office/drawing/2014/main" id="{07E0EF2D-1E3A-431C-82DB-D4ACA7FD74B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71700" y="1672233"/>
            <a:ext cx="480060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84245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312A-132B-4BAC-B903-08B5947BAEF2}"/>
              </a:ext>
            </a:extLst>
          </p:cNvPr>
          <p:cNvSpPr>
            <a:spLocks noGrp="1"/>
          </p:cNvSpPr>
          <p:nvPr>
            <p:ph type="title"/>
          </p:nvPr>
        </p:nvSpPr>
        <p:spPr/>
        <p:txBody>
          <a:bodyPr/>
          <a:lstStyle/>
          <a:p>
            <a:r>
              <a:rPr lang="en-US" altLang="zh-CN" dirty="0"/>
              <a:t>AdWords</a:t>
            </a:r>
            <a:endParaRPr lang="zh-CN" altLang="en-US" dirty="0"/>
          </a:p>
        </p:txBody>
      </p:sp>
      <p:sp>
        <p:nvSpPr>
          <p:cNvPr id="3" name="Content Placeholder 2">
            <a:extLst>
              <a:ext uri="{FF2B5EF4-FFF2-40B4-BE49-F238E27FC236}">
                <a16:creationId xmlns:a16="http://schemas.microsoft.com/office/drawing/2014/main" id="{0B0CADB2-455D-4FD0-A9D2-62E7940AEC85}"/>
              </a:ext>
            </a:extLst>
          </p:cNvPr>
          <p:cNvSpPr>
            <a:spLocks noGrp="1"/>
          </p:cNvSpPr>
          <p:nvPr>
            <p:ph idx="1"/>
          </p:nvPr>
        </p:nvSpPr>
        <p:spPr/>
        <p:txBody>
          <a:bodyPr>
            <a:normAutofit/>
          </a:bodyPr>
          <a:lstStyle/>
          <a:p>
            <a:endParaRPr lang="en-US" altLang="zh-CN" dirty="0"/>
          </a:p>
          <a:p>
            <a:pPr marL="0" indent="0">
              <a:buNone/>
            </a:pPr>
            <a:endParaRPr lang="en-CA" altLang="zh-CN" dirty="0">
              <a:solidFill>
                <a:schemeClr val="accent4">
                  <a:lumMod val="75000"/>
                </a:schemeClr>
              </a:solidFill>
            </a:endParaRPr>
          </a:p>
          <a:p>
            <a:endParaRPr lang="en-US" altLang="zh-CN" dirty="0"/>
          </a:p>
          <a:p>
            <a:endParaRPr lang="zh-CN" altLang="en-US" dirty="0"/>
          </a:p>
        </p:txBody>
      </p:sp>
      <p:pic>
        <p:nvPicPr>
          <p:cNvPr id="4" name="Picture 2" descr="Doodle 4 Google Winner – Doodle 4 Google">
            <a:extLst>
              <a:ext uri="{FF2B5EF4-FFF2-40B4-BE49-F238E27FC236}">
                <a16:creationId xmlns:a16="http://schemas.microsoft.com/office/drawing/2014/main" id="{2CC378B3-88C7-45DC-AB5F-00AE2108F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774;p267">
            <a:extLst>
              <a:ext uri="{FF2B5EF4-FFF2-40B4-BE49-F238E27FC236}">
                <a16:creationId xmlns:a16="http://schemas.microsoft.com/office/drawing/2014/main" id="{497BAA1D-1243-486B-895A-A43EF75D79A3}"/>
              </a:ext>
            </a:extLst>
          </p:cNvPr>
          <p:cNvPicPr preferRelativeResize="0"/>
          <p:nvPr/>
        </p:nvPicPr>
        <p:blipFill rotWithShape="1">
          <a:blip r:embed="rId4">
            <a:alphaModFix/>
          </a:blip>
          <a:srcRect/>
          <a:stretch/>
        </p:blipFill>
        <p:spPr>
          <a:xfrm>
            <a:off x="308497" y="974600"/>
            <a:ext cx="8105999" cy="3895056"/>
          </a:xfrm>
          <a:prstGeom prst="rect">
            <a:avLst/>
          </a:prstGeom>
          <a:noFill/>
          <a:ln>
            <a:noFill/>
          </a:ln>
        </p:spPr>
      </p:pic>
    </p:spTree>
    <p:extLst>
      <p:ext uri="{BB962C8B-B14F-4D97-AF65-F5344CB8AC3E}">
        <p14:creationId xmlns:p14="http://schemas.microsoft.com/office/powerpoint/2010/main" val="124451632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5A8F-4C74-4A29-B0DD-E6EAE81D98E0}"/>
              </a:ext>
            </a:extLst>
          </p:cNvPr>
          <p:cNvSpPr>
            <a:spLocks noGrp="1"/>
          </p:cNvSpPr>
          <p:nvPr>
            <p:ph type="title"/>
          </p:nvPr>
        </p:nvSpPr>
        <p:spPr/>
        <p:txBody>
          <a:bodyPr/>
          <a:lstStyle/>
          <a:p>
            <a:r>
              <a:rPr lang="en-US" altLang="zh-CN" dirty="0"/>
              <a:t>AdSense</a:t>
            </a:r>
            <a:endParaRPr lang="zh-CN" altLang="en-US" dirty="0"/>
          </a:p>
        </p:txBody>
      </p:sp>
      <p:pic>
        <p:nvPicPr>
          <p:cNvPr id="4" name="Google Shape;2799;p268">
            <a:extLst>
              <a:ext uri="{FF2B5EF4-FFF2-40B4-BE49-F238E27FC236}">
                <a16:creationId xmlns:a16="http://schemas.microsoft.com/office/drawing/2014/main" id="{DCF6C121-B1FB-4674-864B-374A4BCE2E7A}"/>
              </a:ext>
            </a:extLst>
          </p:cNvPr>
          <p:cNvPicPr preferRelativeResize="0">
            <a:picLocks noGrp="1"/>
          </p:cNvPicPr>
          <p:nvPr>
            <p:ph idx="1"/>
          </p:nvPr>
        </p:nvPicPr>
        <p:blipFill rotWithShape="1">
          <a:blip r:embed="rId3">
            <a:alphaModFix/>
          </a:blip>
          <a:srcRect r="24823" b="26291"/>
          <a:stretch/>
        </p:blipFill>
        <p:spPr>
          <a:xfrm>
            <a:off x="998621" y="1369219"/>
            <a:ext cx="7050505" cy="3323097"/>
          </a:xfrm>
          <a:prstGeom prst="rect">
            <a:avLst/>
          </a:prstGeom>
          <a:noFill/>
          <a:ln>
            <a:noFill/>
          </a:ln>
        </p:spPr>
      </p:pic>
      <p:pic>
        <p:nvPicPr>
          <p:cNvPr id="5" name="Picture 2" descr="Doodle 4 Google Winner – Doodle 4 Google">
            <a:extLst>
              <a:ext uri="{FF2B5EF4-FFF2-40B4-BE49-F238E27FC236}">
                <a16:creationId xmlns:a16="http://schemas.microsoft.com/office/drawing/2014/main" id="{91A9CD34-2608-4790-BD84-D9EBA94D88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2323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D583-E296-4831-9E2F-C8D546A84E64}"/>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99167913-00C0-4683-A2C1-DD0957967B90}"/>
              </a:ext>
            </a:extLst>
          </p:cNvPr>
          <p:cNvSpPr>
            <a:spLocks noGrp="1"/>
          </p:cNvSpPr>
          <p:nvPr>
            <p:ph idx="1"/>
          </p:nvPr>
        </p:nvSpPr>
        <p:spPr>
          <a:xfrm>
            <a:off x="748966" y="2391904"/>
            <a:ext cx="7886700" cy="994172"/>
          </a:xfrm>
        </p:spPr>
        <p:txBody>
          <a:bodyPr>
            <a:normAutofit/>
          </a:bodyPr>
          <a:lstStyle/>
          <a:p>
            <a:pPr marL="0" indent="0" algn="ctr">
              <a:buNone/>
            </a:pPr>
            <a:r>
              <a:rPr lang="en-US" altLang="zh-CN" sz="6000" dirty="0"/>
              <a:t>Management Team</a:t>
            </a:r>
            <a:endParaRPr lang="zh-CN" altLang="en-US" sz="6000" dirty="0"/>
          </a:p>
        </p:txBody>
      </p:sp>
      <p:pic>
        <p:nvPicPr>
          <p:cNvPr id="4" name="Picture 2" descr="Doodle 4 Google Winner – Doodle 4 Google">
            <a:extLst>
              <a:ext uri="{FF2B5EF4-FFF2-40B4-BE49-F238E27FC236}">
                <a16:creationId xmlns:a16="http://schemas.microsoft.com/office/drawing/2014/main" id="{066A854E-9539-408A-87AF-C674D0C53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279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C3C7-6A4A-4500-82CD-FB778EE512F8}"/>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Internet History </a:t>
            </a:r>
          </a:p>
        </p:txBody>
      </p:sp>
      <p:sp>
        <p:nvSpPr>
          <p:cNvPr id="3" name="Content Placeholder 2">
            <a:extLst>
              <a:ext uri="{FF2B5EF4-FFF2-40B4-BE49-F238E27FC236}">
                <a16:creationId xmlns:a16="http://schemas.microsoft.com/office/drawing/2014/main" id="{144CAA00-3833-4755-8D28-80D92442EC82}"/>
              </a:ext>
            </a:extLst>
          </p:cNvPr>
          <p:cNvSpPr>
            <a:spLocks noGrp="1"/>
          </p:cNvSpPr>
          <p:nvPr>
            <p:ph idx="1"/>
          </p:nvPr>
        </p:nvSpPr>
        <p:spPr/>
        <p:txBody>
          <a:bodyPr>
            <a:noAutofit/>
          </a:bodyPr>
          <a:lstStyle/>
          <a:p>
            <a:r>
              <a:rPr lang="en-US" sz="1800" b="1" dirty="0">
                <a:solidFill>
                  <a:srgbClr val="000000"/>
                </a:solidFill>
                <a:latin typeface="Calibri" panose="020F0502020204030204" pitchFamily="34" charset="0"/>
              </a:rPr>
              <a:t>1969 </a:t>
            </a:r>
            <a:r>
              <a:rPr lang="en-US" sz="1800" dirty="0">
                <a:solidFill>
                  <a:srgbClr val="000000"/>
                </a:solidFill>
                <a:latin typeface="Calibri" panose="020F0502020204030204" pitchFamily="34" charset="0"/>
              </a:rPr>
              <a:t>The first prototype of internet called </a:t>
            </a:r>
            <a:r>
              <a:rPr lang="en-US" sz="1800" dirty="0" err="1">
                <a:solidFill>
                  <a:srgbClr val="000000"/>
                </a:solidFill>
                <a:latin typeface="Calibri" panose="020F0502020204030204" pitchFamily="34" charset="0"/>
              </a:rPr>
              <a:t>Appanet</a:t>
            </a:r>
            <a:r>
              <a:rPr lang="en-US" sz="1800" dirty="0">
                <a:solidFill>
                  <a:srgbClr val="000000"/>
                </a:solidFill>
                <a:latin typeface="Calibri" panose="020F0502020204030204" pitchFamily="34" charset="0"/>
              </a:rPr>
              <a:t> (funded by US Dept. of Defense)</a:t>
            </a:r>
          </a:p>
          <a:p>
            <a:r>
              <a:rPr lang="en-US" sz="1800" b="1" dirty="0">
                <a:solidFill>
                  <a:srgbClr val="000000"/>
                </a:solidFill>
                <a:latin typeface="Calibri" panose="020F0502020204030204" pitchFamily="34" charset="0"/>
              </a:rPr>
              <a:t>1969  </a:t>
            </a:r>
            <a:r>
              <a:rPr lang="en-US" sz="1800" dirty="0">
                <a:solidFill>
                  <a:srgbClr val="000000"/>
                </a:solidFill>
                <a:latin typeface="Calibri" panose="020F0502020204030204" pitchFamily="34" charset="0"/>
              </a:rPr>
              <a:t>First message sent from UCLA to SRI</a:t>
            </a:r>
          </a:p>
          <a:p>
            <a:r>
              <a:rPr lang="en-US" sz="1800" b="1" dirty="0">
                <a:solidFill>
                  <a:srgbClr val="000000"/>
                </a:solidFill>
                <a:latin typeface="Calibri" panose="020F0502020204030204" pitchFamily="34" charset="0"/>
              </a:rPr>
              <a:t>1990 </a:t>
            </a:r>
            <a:r>
              <a:rPr lang="en-US" sz="1800" dirty="0">
                <a:solidFill>
                  <a:srgbClr val="000000"/>
                </a:solidFill>
                <a:latin typeface="Calibri" panose="020F0502020204030204" pitchFamily="34" charset="0"/>
              </a:rPr>
              <a:t>Archie, the first search engine</a:t>
            </a:r>
          </a:p>
          <a:p>
            <a:r>
              <a:rPr lang="en-US" sz="1800" b="1" dirty="0">
                <a:solidFill>
                  <a:srgbClr val="000000"/>
                </a:solidFill>
                <a:latin typeface="Calibri" panose="020F0502020204030204" pitchFamily="34" charset="0"/>
              </a:rPr>
              <a:t>1991 </a:t>
            </a:r>
            <a:r>
              <a:rPr lang="en-US" sz="1800" dirty="0">
                <a:solidFill>
                  <a:srgbClr val="000000"/>
                </a:solidFill>
                <a:latin typeface="Calibri" panose="020F0502020204030204" pitchFamily="34" charset="0"/>
              </a:rPr>
              <a:t>Internet available for commercial use</a:t>
            </a:r>
          </a:p>
          <a:p>
            <a:r>
              <a:rPr lang="en-US" sz="1800" b="1" dirty="0">
                <a:solidFill>
                  <a:srgbClr val="000000"/>
                </a:solidFill>
                <a:latin typeface="Calibri" panose="020F0502020204030204" pitchFamily="34" charset="0"/>
              </a:rPr>
              <a:t>1994-95  </a:t>
            </a:r>
            <a:r>
              <a:rPr lang="en-US" sz="1800" dirty="0">
                <a:solidFill>
                  <a:srgbClr val="000000"/>
                </a:solidFill>
                <a:latin typeface="Calibri" panose="020F0502020204030204" pitchFamily="34" charset="0"/>
              </a:rPr>
              <a:t>Yahoo!, Amazon, eBay</a:t>
            </a:r>
          </a:p>
          <a:p>
            <a:r>
              <a:rPr lang="en-US" sz="1800" b="1" dirty="0">
                <a:solidFill>
                  <a:srgbClr val="000000"/>
                </a:solidFill>
                <a:latin typeface="Calibri" panose="020F0502020204030204" pitchFamily="34" charset="0"/>
              </a:rPr>
              <a:t>1998 </a:t>
            </a:r>
            <a:r>
              <a:rPr lang="en-US" sz="1800" dirty="0">
                <a:solidFill>
                  <a:srgbClr val="000000"/>
                </a:solidFill>
                <a:latin typeface="Calibri" panose="020F0502020204030204" pitchFamily="34" charset="0"/>
              </a:rPr>
              <a:t>Google search engine</a:t>
            </a:r>
          </a:p>
          <a:p>
            <a:r>
              <a:rPr lang="en-US" sz="1800" b="1" dirty="0">
                <a:solidFill>
                  <a:srgbClr val="000000"/>
                </a:solidFill>
                <a:latin typeface="Calibri" panose="020F0502020204030204" pitchFamily="34" charset="0"/>
              </a:rPr>
              <a:t>2004 </a:t>
            </a:r>
            <a:r>
              <a:rPr lang="en-US" sz="1800" dirty="0">
                <a:solidFill>
                  <a:srgbClr val="000000"/>
                </a:solidFill>
                <a:latin typeface="Calibri" panose="020F0502020204030204" pitchFamily="34" charset="0"/>
              </a:rPr>
              <a:t>Facebook </a:t>
            </a:r>
          </a:p>
          <a:p>
            <a:r>
              <a:rPr lang="en-US" sz="1800" b="1" dirty="0">
                <a:solidFill>
                  <a:srgbClr val="000000"/>
                </a:solidFill>
                <a:latin typeface="Calibri" panose="020F0502020204030204" pitchFamily="34" charset="0"/>
              </a:rPr>
              <a:t>2005 </a:t>
            </a:r>
            <a:r>
              <a:rPr lang="en-US" sz="1800" dirty="0">
                <a:solidFill>
                  <a:srgbClr val="000000"/>
                </a:solidFill>
                <a:latin typeface="Calibri" panose="020F0502020204030204" pitchFamily="34" charset="0"/>
              </a:rPr>
              <a:t>YouTube and Reddit</a:t>
            </a:r>
          </a:p>
          <a:p>
            <a:r>
              <a:rPr lang="en-US" sz="1800" b="1" dirty="0">
                <a:solidFill>
                  <a:srgbClr val="000000"/>
                </a:solidFill>
                <a:latin typeface="Calibri" panose="020F0502020204030204" pitchFamily="34" charset="0"/>
              </a:rPr>
              <a:t>2006 </a:t>
            </a:r>
            <a:r>
              <a:rPr lang="en-US" sz="1800" dirty="0">
                <a:solidFill>
                  <a:srgbClr val="000000"/>
                </a:solidFill>
                <a:latin typeface="Calibri" panose="020F0502020204030204" pitchFamily="34" charset="0"/>
              </a:rPr>
              <a:t>Twitter</a:t>
            </a:r>
          </a:p>
          <a:p>
            <a:r>
              <a:rPr lang="en-US" sz="1800" b="1" dirty="0">
                <a:solidFill>
                  <a:srgbClr val="000000"/>
                </a:solidFill>
                <a:latin typeface="Calibri" panose="020F0502020204030204" pitchFamily="34" charset="0"/>
              </a:rPr>
              <a:t>2010 </a:t>
            </a:r>
            <a:r>
              <a:rPr lang="en-US" sz="1800" dirty="0">
                <a:solidFill>
                  <a:srgbClr val="000000"/>
                </a:solidFill>
                <a:latin typeface="Calibri" panose="020F0502020204030204" pitchFamily="34" charset="0"/>
              </a:rPr>
              <a:t>Instagram</a:t>
            </a:r>
            <a:endParaRPr lang="en-US" sz="1800" dirty="0"/>
          </a:p>
        </p:txBody>
      </p:sp>
    </p:spTree>
    <p:extLst>
      <p:ext uri="{BB962C8B-B14F-4D97-AF65-F5344CB8AC3E}">
        <p14:creationId xmlns:p14="http://schemas.microsoft.com/office/powerpoint/2010/main" val="106666481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9B80-E9BB-4719-8AFF-B0B4177FAAD5}"/>
              </a:ext>
            </a:extLst>
          </p:cNvPr>
          <p:cNvSpPr>
            <a:spLocks noGrp="1"/>
          </p:cNvSpPr>
          <p:nvPr>
            <p:ph type="title"/>
          </p:nvPr>
        </p:nvSpPr>
        <p:spPr/>
        <p:txBody>
          <a:bodyPr/>
          <a:lstStyle/>
          <a:p>
            <a:r>
              <a:rPr lang="en-US" altLang="zh-CN" dirty="0"/>
              <a:t>Management Team </a:t>
            </a:r>
            <a:endParaRPr lang="zh-CN" altLang="en-US" dirty="0"/>
          </a:p>
        </p:txBody>
      </p:sp>
      <p:sp>
        <p:nvSpPr>
          <p:cNvPr id="3" name="Content Placeholder 2">
            <a:extLst>
              <a:ext uri="{FF2B5EF4-FFF2-40B4-BE49-F238E27FC236}">
                <a16:creationId xmlns:a16="http://schemas.microsoft.com/office/drawing/2014/main" id="{32933C51-718D-4CE5-9AF1-385B0D6A94BA}"/>
              </a:ext>
            </a:extLst>
          </p:cNvPr>
          <p:cNvSpPr>
            <a:spLocks noGrp="1"/>
          </p:cNvSpPr>
          <p:nvPr>
            <p:ph idx="1"/>
          </p:nvPr>
        </p:nvSpPr>
        <p:spPr>
          <a:xfrm>
            <a:off x="3681663" y="1010653"/>
            <a:ext cx="4833687" cy="3946358"/>
          </a:xfrm>
        </p:spPr>
        <p:txBody>
          <a:bodyPr>
            <a:normAutofit/>
          </a:bodyPr>
          <a:lstStyle/>
          <a:p>
            <a:pPr marL="0" indent="0">
              <a:buNone/>
            </a:pPr>
            <a:r>
              <a:rPr lang="en-US" altLang="zh-CN" dirty="0"/>
              <a:t>Alphabet, Inc</a:t>
            </a:r>
          </a:p>
          <a:p>
            <a:pPr marL="0" indent="0">
              <a:buNone/>
            </a:pPr>
            <a:r>
              <a:rPr lang="en-US" altLang="zh-CN" sz="1800" b="1" dirty="0">
                <a:solidFill>
                  <a:schemeClr val="dk1"/>
                </a:solidFill>
                <a:latin typeface="Calibri"/>
                <a:ea typeface="Calibri"/>
                <a:cs typeface="Calibri"/>
                <a:sym typeface="Calibri"/>
              </a:rPr>
              <a:t>Lawrence Edward Page</a:t>
            </a:r>
            <a:r>
              <a:rPr lang="en-US" altLang="zh-CN" sz="1800" dirty="0">
                <a:solidFill>
                  <a:schemeClr val="dk1"/>
                </a:solidFill>
                <a:latin typeface="Calibri"/>
                <a:ea typeface="Calibri"/>
                <a:cs typeface="Calibri"/>
                <a:sym typeface="Calibri"/>
              </a:rPr>
              <a:t>, Chief Executive Officer &amp; Director at Alphabet Inc. (since October 2015, Co-founded Google in 1998) </a:t>
            </a:r>
          </a:p>
          <a:p>
            <a:pPr marL="161925" indent="-161925">
              <a:lnSpc>
                <a:spcPct val="100000"/>
              </a:lnSpc>
              <a:spcBef>
                <a:spcPts val="0"/>
              </a:spcBef>
              <a:buClr>
                <a:schemeClr val="dk1"/>
              </a:buClr>
              <a:buSzPts val="1400"/>
              <a:buFont typeface="Noto Sans Symbols"/>
              <a:buChar char="▪"/>
            </a:pPr>
            <a:r>
              <a:rPr lang="en-US" altLang="zh-CN" sz="1500" dirty="0">
                <a:solidFill>
                  <a:schemeClr val="dk1"/>
                </a:solidFill>
                <a:latin typeface="Calibri"/>
                <a:ea typeface="Calibri"/>
                <a:cs typeface="Calibri"/>
                <a:sym typeface="Calibri"/>
              </a:rPr>
              <a:t>Directors of Google Inc., since its inception in 1998.</a:t>
            </a:r>
            <a:endParaRPr lang="en-US" altLang="zh-CN" sz="1500" dirty="0"/>
          </a:p>
          <a:p>
            <a:pPr marL="161925" indent="-161925">
              <a:lnSpc>
                <a:spcPct val="100000"/>
              </a:lnSpc>
              <a:spcBef>
                <a:spcPts val="0"/>
              </a:spcBef>
              <a:buClr>
                <a:schemeClr val="dk1"/>
              </a:buClr>
              <a:buSzPts val="1400"/>
              <a:buFont typeface="Noto Sans Symbols"/>
              <a:buChar char="▪"/>
            </a:pPr>
            <a:r>
              <a:rPr lang="en-US" altLang="zh-CN" sz="1500" dirty="0">
                <a:solidFill>
                  <a:schemeClr val="dk1"/>
                </a:solidFill>
                <a:latin typeface="Calibri"/>
                <a:ea typeface="Calibri"/>
                <a:cs typeface="Calibri"/>
                <a:sym typeface="Calibri"/>
              </a:rPr>
              <a:t>Formally CEO of Google Inc. from September 1998 to July 2001.</a:t>
            </a:r>
            <a:endParaRPr lang="en-US" altLang="zh-CN" sz="1500" dirty="0"/>
          </a:p>
          <a:p>
            <a:pPr marL="161925" indent="-161925">
              <a:lnSpc>
                <a:spcPct val="100000"/>
              </a:lnSpc>
              <a:spcBef>
                <a:spcPts val="0"/>
              </a:spcBef>
              <a:buClr>
                <a:schemeClr val="dk1"/>
              </a:buClr>
              <a:buSzPts val="1400"/>
              <a:buFont typeface="Noto Sans Symbols"/>
              <a:buChar char="▪"/>
            </a:pPr>
            <a:r>
              <a:rPr lang="en-US" altLang="zh-CN" sz="1500" dirty="0">
                <a:solidFill>
                  <a:schemeClr val="dk1"/>
                </a:solidFill>
                <a:latin typeface="Calibri"/>
                <a:ea typeface="Calibri"/>
                <a:cs typeface="Calibri"/>
                <a:sym typeface="Calibri"/>
              </a:rPr>
              <a:t>Served as President of Products at Alphabet Inc. from July 2001 to April 2011</a:t>
            </a:r>
            <a:endParaRPr lang="en-US" altLang="zh-CN" sz="1500" dirty="0"/>
          </a:p>
          <a:p>
            <a:pPr marL="161925" indent="-161925">
              <a:lnSpc>
                <a:spcPct val="100000"/>
              </a:lnSpc>
              <a:spcBef>
                <a:spcPts val="0"/>
              </a:spcBef>
              <a:buClr>
                <a:schemeClr val="dk1"/>
              </a:buClr>
              <a:buSzPts val="1400"/>
              <a:buFont typeface="Noto Sans Symbols"/>
              <a:buChar char="▪"/>
            </a:pPr>
            <a:r>
              <a:rPr lang="en-US" altLang="zh-CN" sz="1500" dirty="0">
                <a:solidFill>
                  <a:schemeClr val="dk1"/>
                </a:solidFill>
                <a:latin typeface="Calibri"/>
                <a:ea typeface="Calibri"/>
                <a:cs typeface="Calibri"/>
                <a:sym typeface="Calibri"/>
              </a:rPr>
              <a:t>Member of the National Advisory Committee (NAC) for the University of Michigan College of Engineering. </a:t>
            </a:r>
            <a:endParaRPr lang="en-US" altLang="zh-CN" sz="1500" dirty="0"/>
          </a:p>
          <a:p>
            <a:pPr marL="161925" indent="-161925">
              <a:lnSpc>
                <a:spcPct val="100000"/>
              </a:lnSpc>
              <a:spcBef>
                <a:spcPts val="0"/>
              </a:spcBef>
              <a:buClr>
                <a:schemeClr val="dk1"/>
              </a:buClr>
              <a:buSzPts val="1400"/>
              <a:buFont typeface="Noto Sans Symbols"/>
              <a:buChar char="▪"/>
            </a:pPr>
            <a:r>
              <a:rPr lang="en-US" altLang="zh-CN" sz="1500" dirty="0">
                <a:solidFill>
                  <a:schemeClr val="dk1"/>
                </a:solidFill>
                <a:latin typeface="Calibri"/>
                <a:ea typeface="Calibri"/>
                <a:cs typeface="Calibri"/>
                <a:sym typeface="Calibri"/>
              </a:rPr>
              <a:t>Previous served roles with Chips &amp; Technologies Inc.</a:t>
            </a:r>
            <a:endParaRPr lang="en-US" altLang="zh-CN" sz="1500" dirty="0"/>
          </a:p>
          <a:p>
            <a:pPr marL="161925" indent="-161925">
              <a:lnSpc>
                <a:spcPct val="100000"/>
              </a:lnSpc>
              <a:spcBef>
                <a:spcPts val="0"/>
              </a:spcBef>
              <a:buClr>
                <a:schemeClr val="dk1"/>
              </a:buClr>
              <a:buSzPts val="1400"/>
              <a:buFont typeface="Noto Sans Symbols"/>
              <a:buChar char="▪"/>
            </a:pPr>
            <a:r>
              <a:rPr lang="en-US" altLang="zh-CN" sz="1500" dirty="0">
                <a:solidFill>
                  <a:schemeClr val="dk1"/>
                </a:solidFill>
                <a:latin typeface="Calibri"/>
                <a:ea typeface="Calibri"/>
                <a:cs typeface="Calibri"/>
                <a:sym typeface="Calibri"/>
              </a:rPr>
              <a:t>Education: Bachelors in Computer Engineering from University of Michigan; Masters in computer science from Stanford University.</a:t>
            </a:r>
            <a:endParaRPr lang="en-US" altLang="zh-CN" sz="1500" dirty="0"/>
          </a:p>
          <a:p>
            <a:pPr marL="0" indent="0">
              <a:buNone/>
            </a:pPr>
            <a:endParaRPr lang="en-US" altLang="zh-CN" sz="1350" dirty="0"/>
          </a:p>
          <a:p>
            <a:pPr marL="0" indent="0">
              <a:buNone/>
            </a:pPr>
            <a:endParaRPr lang="zh-CN" altLang="en-US" dirty="0"/>
          </a:p>
        </p:txBody>
      </p:sp>
      <p:pic>
        <p:nvPicPr>
          <p:cNvPr id="4" name="Picture 2" descr="Doodle 4 Google Winner – Doodle 4 Google">
            <a:extLst>
              <a:ext uri="{FF2B5EF4-FFF2-40B4-BE49-F238E27FC236}">
                <a16:creationId xmlns:a16="http://schemas.microsoft.com/office/drawing/2014/main" id="{3B9D9676-35BD-467C-AC38-ED4BE57F7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Larry Page | Academy of Achievement">
            <a:extLst>
              <a:ext uri="{FF2B5EF4-FFF2-40B4-BE49-F238E27FC236}">
                <a16:creationId xmlns:a16="http://schemas.microsoft.com/office/drawing/2014/main" id="{5E8BA2A8-E9D0-4FC0-99F6-36BAC8C859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37"/>
          <a:stretch/>
        </p:blipFill>
        <p:spPr bwMode="auto">
          <a:xfrm>
            <a:off x="103239" y="2000250"/>
            <a:ext cx="3578425" cy="196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79780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odle 4 Google Winner – Doodle 4 Google">
            <a:extLst>
              <a:ext uri="{FF2B5EF4-FFF2-40B4-BE49-F238E27FC236}">
                <a16:creationId xmlns:a16="http://schemas.microsoft.com/office/drawing/2014/main" id="{069BACEF-A147-47C4-9B8D-CACE0CBF0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0FD11EA-B68A-4990-AF62-5A615A19B294}"/>
              </a:ext>
            </a:extLst>
          </p:cNvPr>
          <p:cNvSpPr>
            <a:spLocks noGrp="1"/>
          </p:cNvSpPr>
          <p:nvPr>
            <p:ph type="title"/>
          </p:nvPr>
        </p:nvSpPr>
        <p:spPr>
          <a:xfrm>
            <a:off x="628650" y="273844"/>
            <a:ext cx="7886700" cy="994172"/>
          </a:xfrm>
        </p:spPr>
        <p:txBody>
          <a:bodyPr/>
          <a:lstStyle/>
          <a:p>
            <a:r>
              <a:rPr lang="en-US" altLang="zh-CN" dirty="0"/>
              <a:t>Management Team </a:t>
            </a:r>
            <a:endParaRPr lang="zh-CN" altLang="en-US" dirty="0"/>
          </a:p>
        </p:txBody>
      </p:sp>
      <p:sp>
        <p:nvSpPr>
          <p:cNvPr id="6" name="Google Shape;2936;p276">
            <a:extLst>
              <a:ext uri="{FF2B5EF4-FFF2-40B4-BE49-F238E27FC236}">
                <a16:creationId xmlns:a16="http://schemas.microsoft.com/office/drawing/2014/main" id="{AD4B2E15-71E6-44EB-B048-C39A9DA06140}"/>
              </a:ext>
            </a:extLst>
          </p:cNvPr>
          <p:cNvSpPr>
            <a:spLocks noGrp="1"/>
          </p:cNvSpPr>
          <p:nvPr>
            <p:ph idx="1"/>
          </p:nvPr>
        </p:nvSpPr>
        <p:spPr>
          <a:xfrm>
            <a:off x="628650" y="1143001"/>
            <a:ext cx="4954003" cy="3489722"/>
          </a:xfrm>
          <a:prstGeom prst="rect">
            <a:avLst/>
          </a:prstGeom>
          <a:noFill/>
          <a:ln>
            <a:noFill/>
          </a:ln>
        </p:spPr>
        <p:txBody>
          <a:bodyPr spcFirstLastPara="1" vert="horz" wrap="square" lIns="51431" tIns="25706" rIns="51431" bIns="25706" rtlCol="0" anchor="t" anchorCtr="0">
            <a:noAutofit/>
          </a:bodyPr>
          <a:lstStyle/>
          <a:p>
            <a:pPr marL="0" indent="0">
              <a:lnSpc>
                <a:spcPct val="100000"/>
              </a:lnSpc>
              <a:spcBef>
                <a:spcPts val="0"/>
              </a:spcBef>
              <a:buClr>
                <a:schemeClr val="dk1"/>
              </a:buClr>
              <a:buSzPts val="400"/>
              <a:buNone/>
            </a:pPr>
            <a:r>
              <a:rPr lang="en-US" altLang="zh-CN" sz="1500" dirty="0"/>
              <a:t>Alphabet, Inc</a:t>
            </a:r>
            <a:endParaRPr lang="en" sz="1500" b="1" dirty="0">
              <a:solidFill>
                <a:schemeClr val="dk1"/>
              </a:solidFill>
              <a:latin typeface="Calibri"/>
              <a:ea typeface="Calibri"/>
              <a:cs typeface="Calibri"/>
              <a:sym typeface="Calibri"/>
            </a:endParaRPr>
          </a:p>
          <a:p>
            <a:pPr marL="0" indent="0">
              <a:lnSpc>
                <a:spcPct val="100000"/>
              </a:lnSpc>
              <a:spcBef>
                <a:spcPts val="0"/>
              </a:spcBef>
              <a:buClr>
                <a:schemeClr val="dk1"/>
              </a:buClr>
              <a:buSzPts val="400"/>
              <a:buNone/>
            </a:pPr>
            <a:r>
              <a:rPr lang="en" sz="1500" b="1" dirty="0">
                <a:solidFill>
                  <a:schemeClr val="dk1"/>
                </a:solidFill>
                <a:latin typeface="Calibri"/>
                <a:ea typeface="Calibri"/>
                <a:cs typeface="Calibri"/>
                <a:sym typeface="Calibri"/>
              </a:rPr>
              <a:t>Sergey Mikhaylovich Brin</a:t>
            </a:r>
            <a:r>
              <a:rPr lang="en" sz="1500" dirty="0">
                <a:solidFill>
                  <a:schemeClr val="dk1"/>
                </a:solidFill>
                <a:latin typeface="Calibri"/>
                <a:ea typeface="Calibri"/>
                <a:cs typeface="Calibri"/>
                <a:sym typeface="Calibri"/>
              </a:rPr>
              <a:t>, President &amp; Director of Alphabet Inc. (since October 2015, co-founded Google in 1998) </a:t>
            </a:r>
            <a:endParaRPr sz="1500" dirty="0">
              <a:solidFill>
                <a:schemeClr val="dk1"/>
              </a:solidFill>
              <a:latin typeface="Calibri"/>
              <a:ea typeface="Calibri"/>
              <a:cs typeface="Calibri"/>
              <a:sym typeface="Calibri"/>
            </a:endParaRPr>
          </a:p>
          <a:p>
            <a:pPr marL="161925" indent="-161925">
              <a:lnSpc>
                <a:spcPct val="100000"/>
              </a:lnSpc>
              <a:spcBef>
                <a:spcPts val="0"/>
              </a:spcBef>
              <a:buClr>
                <a:schemeClr val="dk1"/>
              </a:buClr>
              <a:buSzPts val="1400"/>
              <a:buFont typeface="Noto Sans Symbols"/>
              <a:buChar char="▪"/>
            </a:pPr>
            <a:r>
              <a:rPr lang="en" sz="1425" dirty="0">
                <a:solidFill>
                  <a:schemeClr val="dk1"/>
                </a:solidFill>
                <a:latin typeface="Calibri"/>
                <a:ea typeface="Calibri"/>
                <a:cs typeface="Calibri"/>
                <a:sym typeface="Calibri"/>
              </a:rPr>
              <a:t>Director of Google Inc. since 1998</a:t>
            </a:r>
            <a:endParaRPr sz="1425" dirty="0"/>
          </a:p>
          <a:p>
            <a:pPr marL="161925" indent="-161925">
              <a:lnSpc>
                <a:spcPct val="100000"/>
              </a:lnSpc>
              <a:spcBef>
                <a:spcPts val="0"/>
              </a:spcBef>
              <a:buClr>
                <a:schemeClr val="dk1"/>
              </a:buClr>
              <a:buSzPts val="1400"/>
              <a:buFont typeface="Noto Sans Symbols"/>
              <a:buChar char="▪"/>
            </a:pPr>
            <a:r>
              <a:rPr lang="en" sz="1425" dirty="0">
                <a:solidFill>
                  <a:schemeClr val="dk1"/>
                </a:solidFill>
                <a:latin typeface="Calibri"/>
                <a:ea typeface="Calibri"/>
                <a:cs typeface="Calibri"/>
                <a:sym typeface="Calibri"/>
              </a:rPr>
              <a:t>Formally President of Google Inc. from September 1998 to July 2011.</a:t>
            </a:r>
            <a:endParaRPr sz="1425" dirty="0"/>
          </a:p>
          <a:p>
            <a:pPr marL="161925" indent="-161925">
              <a:lnSpc>
                <a:spcPct val="100000"/>
              </a:lnSpc>
              <a:spcBef>
                <a:spcPts val="0"/>
              </a:spcBef>
              <a:buClr>
                <a:schemeClr val="dk1"/>
              </a:buClr>
              <a:buSzPts val="1400"/>
              <a:buFont typeface="Noto Sans Symbols"/>
              <a:buChar char="▪"/>
            </a:pPr>
            <a:r>
              <a:rPr lang="en" sz="1425" dirty="0">
                <a:solidFill>
                  <a:schemeClr val="dk1"/>
                </a:solidFill>
                <a:latin typeface="Calibri"/>
                <a:ea typeface="Calibri"/>
                <a:cs typeface="Calibri"/>
                <a:sym typeface="Calibri"/>
              </a:rPr>
              <a:t>Then served as Google’s President of Technology from July 2001 until April , 2011</a:t>
            </a:r>
            <a:endParaRPr sz="1425" dirty="0"/>
          </a:p>
          <a:p>
            <a:pPr marL="161925" indent="-161925">
              <a:lnSpc>
                <a:spcPct val="100000"/>
              </a:lnSpc>
              <a:spcBef>
                <a:spcPts val="0"/>
              </a:spcBef>
              <a:buClr>
                <a:schemeClr val="dk1"/>
              </a:buClr>
              <a:buSzPts val="1400"/>
              <a:buFont typeface="Noto Sans Symbols"/>
              <a:buChar char="▪"/>
            </a:pPr>
            <a:r>
              <a:rPr lang="en" sz="1425" dirty="0">
                <a:solidFill>
                  <a:schemeClr val="dk1"/>
                </a:solidFill>
                <a:latin typeface="Calibri"/>
                <a:ea typeface="Calibri"/>
                <a:cs typeface="Calibri"/>
                <a:sym typeface="Calibri"/>
              </a:rPr>
              <a:t>Published more than a dozen academic papers</a:t>
            </a:r>
            <a:endParaRPr sz="1425" dirty="0"/>
          </a:p>
          <a:p>
            <a:pPr marL="161925" indent="-161925">
              <a:lnSpc>
                <a:spcPct val="100000"/>
              </a:lnSpc>
              <a:spcBef>
                <a:spcPts val="0"/>
              </a:spcBef>
              <a:buClr>
                <a:schemeClr val="dk1"/>
              </a:buClr>
              <a:buSzPts val="1400"/>
              <a:buFont typeface="Noto Sans Symbols"/>
              <a:buChar char="▪"/>
            </a:pPr>
            <a:r>
              <a:rPr lang="en" sz="1425" dirty="0">
                <a:solidFill>
                  <a:schemeClr val="dk1"/>
                </a:solidFill>
                <a:latin typeface="Calibri"/>
                <a:ea typeface="Calibri"/>
                <a:cs typeface="Calibri"/>
                <a:sym typeface="Calibri"/>
              </a:rPr>
              <a:t>Research interests include search engines, information extraction from unstructured sources and data mining of large text collections and scientific data. </a:t>
            </a:r>
            <a:endParaRPr sz="1425" dirty="0"/>
          </a:p>
          <a:p>
            <a:pPr marL="161925" indent="-161925">
              <a:lnSpc>
                <a:spcPct val="100000"/>
              </a:lnSpc>
              <a:spcBef>
                <a:spcPts val="0"/>
              </a:spcBef>
              <a:buClr>
                <a:schemeClr val="dk1"/>
              </a:buClr>
              <a:buSzPts val="1400"/>
              <a:buFont typeface="Noto Sans Symbols"/>
              <a:buChar char="▪"/>
            </a:pPr>
            <a:r>
              <a:rPr lang="en" sz="1425" dirty="0">
                <a:solidFill>
                  <a:schemeClr val="dk1"/>
                </a:solidFill>
                <a:latin typeface="Calibri"/>
                <a:ea typeface="Calibri"/>
                <a:cs typeface="Calibri"/>
                <a:sym typeface="Calibri"/>
              </a:rPr>
              <a:t>Education: Bachelors in Mathematics and Computer Science from University of Maryland; Masters in Computer Science from Stanford.</a:t>
            </a:r>
            <a:endParaRPr sz="1425" dirty="0"/>
          </a:p>
        </p:txBody>
      </p:sp>
      <p:pic>
        <p:nvPicPr>
          <p:cNvPr id="20482" name="Picture 2" descr="Sergey Brin Biography: Success Story of Google Co-Founder – Astrum ...">
            <a:extLst>
              <a:ext uri="{FF2B5EF4-FFF2-40B4-BE49-F238E27FC236}">
                <a16:creationId xmlns:a16="http://schemas.microsoft.com/office/drawing/2014/main" id="{D73C7107-7B4A-4AC1-8783-3A5563AA2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922" y="1950244"/>
            <a:ext cx="2751941" cy="220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15919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odle 4 Google Winner – Doodle 4 Google">
            <a:extLst>
              <a:ext uri="{FF2B5EF4-FFF2-40B4-BE49-F238E27FC236}">
                <a16:creationId xmlns:a16="http://schemas.microsoft.com/office/drawing/2014/main" id="{6A8EA4ED-12F9-4548-8802-5508CF51D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0203C7F-24EB-4333-9277-EC73F5CEC3C2}"/>
              </a:ext>
            </a:extLst>
          </p:cNvPr>
          <p:cNvSpPr>
            <a:spLocks noGrp="1"/>
          </p:cNvSpPr>
          <p:nvPr>
            <p:ph type="title"/>
          </p:nvPr>
        </p:nvSpPr>
        <p:spPr>
          <a:xfrm>
            <a:off x="628650" y="273844"/>
            <a:ext cx="7886700" cy="994172"/>
          </a:xfrm>
        </p:spPr>
        <p:txBody>
          <a:bodyPr/>
          <a:lstStyle/>
          <a:p>
            <a:r>
              <a:rPr lang="en-US" altLang="zh-CN" dirty="0"/>
              <a:t>Management Team </a:t>
            </a:r>
            <a:endParaRPr lang="zh-CN" altLang="en-US" dirty="0"/>
          </a:p>
        </p:txBody>
      </p:sp>
      <p:sp>
        <p:nvSpPr>
          <p:cNvPr id="6" name="Google Shape;2919;p275">
            <a:extLst>
              <a:ext uri="{FF2B5EF4-FFF2-40B4-BE49-F238E27FC236}">
                <a16:creationId xmlns:a16="http://schemas.microsoft.com/office/drawing/2014/main" id="{7B4969DE-54A0-429C-8116-96AB44A693B4}"/>
              </a:ext>
            </a:extLst>
          </p:cNvPr>
          <p:cNvSpPr txBox="1">
            <a:spLocks noGrp="1"/>
          </p:cNvSpPr>
          <p:nvPr>
            <p:ph idx="1"/>
          </p:nvPr>
        </p:nvSpPr>
        <p:spPr>
          <a:xfrm>
            <a:off x="628650" y="1369219"/>
            <a:ext cx="4954003" cy="3500438"/>
          </a:xfrm>
          <a:prstGeom prst="rect">
            <a:avLst/>
          </a:prstGeom>
          <a:noFill/>
          <a:ln>
            <a:noFill/>
          </a:ln>
        </p:spPr>
        <p:txBody>
          <a:bodyPr spcFirstLastPara="1" vert="horz" wrap="square" lIns="51431" tIns="25706" rIns="51431" bIns="25706" rtlCol="0" anchor="t" anchorCtr="0">
            <a:noAutofit/>
          </a:bodyPr>
          <a:lstStyle/>
          <a:p>
            <a:pPr marL="0" indent="0">
              <a:lnSpc>
                <a:spcPct val="100000"/>
              </a:lnSpc>
              <a:spcBef>
                <a:spcPts val="0"/>
              </a:spcBef>
              <a:buClr>
                <a:schemeClr val="dk1"/>
              </a:buClr>
              <a:buSzPts val="400"/>
              <a:buNone/>
            </a:pPr>
            <a:r>
              <a:rPr lang="en" sz="1500" b="1" dirty="0">
                <a:solidFill>
                  <a:schemeClr val="dk1"/>
                </a:solidFill>
                <a:latin typeface="Calibri"/>
                <a:ea typeface="Calibri"/>
                <a:cs typeface="Calibri"/>
                <a:sym typeface="Calibri"/>
              </a:rPr>
              <a:t>Eric E. Schmidt</a:t>
            </a:r>
            <a:r>
              <a:rPr lang="en" sz="1500" dirty="0">
                <a:solidFill>
                  <a:schemeClr val="dk1"/>
                </a:solidFill>
                <a:latin typeface="Calibri"/>
                <a:ea typeface="Calibri"/>
                <a:cs typeface="Calibri"/>
                <a:sym typeface="Calibri"/>
              </a:rPr>
              <a:t>, Executive Chairman of Google Inc. (since April 2011, joined company in 2001) </a:t>
            </a:r>
            <a:endParaRPr sz="1500" dirty="0"/>
          </a:p>
          <a:p>
            <a:pPr marL="161925" indent="-161925">
              <a:lnSpc>
                <a:spcPct val="100000"/>
              </a:lnSpc>
              <a:spcBef>
                <a:spcPts val="0"/>
              </a:spcBef>
              <a:buClr>
                <a:schemeClr val="dk1"/>
              </a:buClr>
              <a:buSzPts val="1400"/>
              <a:buFont typeface="Noto Sans Symbols"/>
              <a:buChar char="▪"/>
            </a:pPr>
            <a:r>
              <a:rPr lang="en" sz="1500" dirty="0">
                <a:solidFill>
                  <a:schemeClr val="dk1"/>
                </a:solidFill>
                <a:latin typeface="Calibri"/>
                <a:ea typeface="Calibri"/>
                <a:cs typeface="Calibri"/>
                <a:sym typeface="Calibri"/>
              </a:rPr>
              <a:t>Executive Chairman of Alphabet Inc. since October, 2015</a:t>
            </a:r>
            <a:endParaRPr sz="1500" dirty="0"/>
          </a:p>
          <a:p>
            <a:pPr marL="161925" indent="-161925">
              <a:lnSpc>
                <a:spcPct val="100000"/>
              </a:lnSpc>
              <a:spcBef>
                <a:spcPts val="0"/>
              </a:spcBef>
              <a:buClr>
                <a:schemeClr val="dk1"/>
              </a:buClr>
              <a:buSzPts val="1400"/>
              <a:buFont typeface="Noto Sans Symbols"/>
              <a:buChar char="▪"/>
            </a:pPr>
            <a:r>
              <a:rPr lang="en" sz="1500" dirty="0">
                <a:solidFill>
                  <a:schemeClr val="dk1"/>
                </a:solidFill>
                <a:latin typeface="Calibri"/>
                <a:ea typeface="Calibri"/>
                <a:cs typeface="Calibri"/>
                <a:sym typeface="Calibri"/>
              </a:rPr>
              <a:t>Responsible for the external matters of Google: building partnerships and broader business relationships, government outreach and technology thought leadership.</a:t>
            </a:r>
            <a:endParaRPr sz="1500" dirty="0"/>
          </a:p>
          <a:p>
            <a:pPr marL="161925" indent="-161925">
              <a:lnSpc>
                <a:spcPct val="100000"/>
              </a:lnSpc>
              <a:spcBef>
                <a:spcPts val="0"/>
              </a:spcBef>
              <a:buClr>
                <a:schemeClr val="dk1"/>
              </a:buClr>
              <a:buSzPts val="1400"/>
              <a:buFont typeface="Noto Sans Symbols"/>
              <a:buChar char="▪"/>
            </a:pPr>
            <a:r>
              <a:rPr lang="en" sz="1500" dirty="0">
                <a:solidFill>
                  <a:schemeClr val="dk1"/>
                </a:solidFill>
                <a:latin typeface="Calibri"/>
                <a:ea typeface="Calibri"/>
                <a:cs typeface="Calibri"/>
                <a:sym typeface="Calibri"/>
              </a:rPr>
              <a:t>Also advising the CEO and senior leadership on business and policy issues.</a:t>
            </a:r>
            <a:endParaRPr sz="1500" dirty="0"/>
          </a:p>
          <a:p>
            <a:pPr marL="161925" indent="-161925">
              <a:lnSpc>
                <a:spcPct val="100000"/>
              </a:lnSpc>
              <a:spcBef>
                <a:spcPts val="0"/>
              </a:spcBef>
              <a:buClr>
                <a:schemeClr val="dk1"/>
              </a:buClr>
              <a:buSzPts val="1400"/>
              <a:buFont typeface="Noto Sans Symbols"/>
              <a:buChar char="▪"/>
            </a:pPr>
            <a:r>
              <a:rPr lang="en" sz="1500" dirty="0">
                <a:solidFill>
                  <a:schemeClr val="dk1"/>
                </a:solidFill>
                <a:latin typeface="Calibri"/>
                <a:ea typeface="Calibri"/>
                <a:cs typeface="Calibri"/>
                <a:sym typeface="Calibri"/>
              </a:rPr>
              <a:t>Formerly the CEO from July 2001 to April 2011.</a:t>
            </a:r>
            <a:endParaRPr sz="1500" dirty="0"/>
          </a:p>
          <a:p>
            <a:pPr marL="161925" indent="-161925">
              <a:lnSpc>
                <a:spcPct val="100000"/>
              </a:lnSpc>
              <a:spcBef>
                <a:spcPts val="0"/>
              </a:spcBef>
              <a:buClr>
                <a:schemeClr val="dk1"/>
              </a:buClr>
              <a:buSzPts val="1400"/>
              <a:buFont typeface="Noto Sans Symbols"/>
              <a:buChar char="▪"/>
            </a:pPr>
            <a:r>
              <a:rPr lang="en" sz="1500" dirty="0">
                <a:solidFill>
                  <a:schemeClr val="dk1"/>
                </a:solidFill>
                <a:latin typeface="Calibri"/>
                <a:ea typeface="Calibri"/>
                <a:cs typeface="Calibri"/>
                <a:sym typeface="Calibri"/>
              </a:rPr>
              <a:t>Previous served roles with Novell, Sun Microsystems, and Apple.</a:t>
            </a:r>
            <a:endParaRPr sz="1500" dirty="0"/>
          </a:p>
          <a:p>
            <a:pPr marL="161925" indent="-161925">
              <a:lnSpc>
                <a:spcPct val="100000"/>
              </a:lnSpc>
              <a:spcBef>
                <a:spcPts val="0"/>
              </a:spcBef>
              <a:buClr>
                <a:schemeClr val="dk1"/>
              </a:buClr>
              <a:buSzPts val="1400"/>
              <a:buFont typeface="Noto Sans Symbols"/>
              <a:buChar char="▪"/>
            </a:pPr>
            <a:r>
              <a:rPr lang="en" sz="1500" dirty="0">
                <a:solidFill>
                  <a:schemeClr val="dk1"/>
                </a:solidFill>
                <a:latin typeface="Calibri"/>
                <a:ea typeface="Calibri"/>
                <a:cs typeface="Calibri"/>
                <a:sym typeface="Calibri"/>
              </a:rPr>
              <a:t>Education: Bachelors in Electrical Engineering from Princeton (1982); Masters and PHD in Computer Science from University of Berkley (1988)</a:t>
            </a:r>
            <a:endParaRPr sz="1500" dirty="0"/>
          </a:p>
          <a:p>
            <a:pPr marL="0" indent="0">
              <a:lnSpc>
                <a:spcPct val="100000"/>
              </a:lnSpc>
              <a:spcBef>
                <a:spcPts val="0"/>
              </a:spcBef>
              <a:buClr>
                <a:srgbClr val="000000"/>
              </a:buClr>
              <a:buSzPts val="1400"/>
              <a:buNone/>
            </a:pPr>
            <a:endParaRPr sz="1050" dirty="0">
              <a:solidFill>
                <a:schemeClr val="dk1"/>
              </a:solidFill>
              <a:latin typeface="Calibri"/>
              <a:ea typeface="Calibri"/>
              <a:cs typeface="Calibri"/>
              <a:sym typeface="Calibri"/>
            </a:endParaRPr>
          </a:p>
        </p:txBody>
      </p:sp>
      <p:pic>
        <p:nvPicPr>
          <p:cNvPr id="19458" name="Picture 2" descr="Eric E. Schmidt - People - Berggruen Institute">
            <a:extLst>
              <a:ext uri="{FF2B5EF4-FFF2-40B4-BE49-F238E27FC236}">
                <a16:creationId xmlns:a16="http://schemas.microsoft.com/office/drawing/2014/main" id="{39C5A8BC-D8F7-425C-9CAE-900A78966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003" y="1657475"/>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29692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9BC8E9-2D15-4A01-81A2-B94AA03446C3}"/>
              </a:ext>
            </a:extLst>
          </p:cNvPr>
          <p:cNvSpPr>
            <a:spLocks noGrp="1"/>
          </p:cNvSpPr>
          <p:nvPr>
            <p:ph idx="1"/>
          </p:nvPr>
        </p:nvSpPr>
        <p:spPr>
          <a:xfrm>
            <a:off x="628650" y="986590"/>
            <a:ext cx="5098382" cy="4006515"/>
          </a:xfrm>
        </p:spPr>
        <p:txBody>
          <a:bodyPr>
            <a:normAutofit lnSpcReduction="10000"/>
          </a:bodyPr>
          <a:lstStyle/>
          <a:p>
            <a:pPr marL="0" indent="0">
              <a:lnSpc>
                <a:spcPct val="100000"/>
              </a:lnSpc>
              <a:spcBef>
                <a:spcPts val="0"/>
              </a:spcBef>
              <a:buClr>
                <a:schemeClr val="dk1"/>
              </a:buClr>
              <a:buSzPts val="400"/>
              <a:buNone/>
            </a:pPr>
            <a:r>
              <a:rPr lang="en-US" altLang="zh-CN" sz="1650" b="1" dirty="0">
                <a:solidFill>
                  <a:schemeClr val="dk1"/>
                </a:solidFill>
                <a:latin typeface="Calibri"/>
                <a:ea typeface="Calibri"/>
                <a:cs typeface="Calibri"/>
                <a:sym typeface="Calibri"/>
              </a:rPr>
              <a:t>Sundar Pichai</a:t>
            </a:r>
            <a:r>
              <a:rPr lang="en-US" altLang="zh-CN" sz="1650" dirty="0">
                <a:solidFill>
                  <a:schemeClr val="dk1"/>
                </a:solidFill>
                <a:latin typeface="Calibri"/>
                <a:ea typeface="Calibri"/>
                <a:cs typeface="Calibri"/>
                <a:sym typeface="Calibri"/>
              </a:rPr>
              <a:t>, Chief Executive Officer of Google Inc. (since August 2015, joined Google in April 2004) </a:t>
            </a:r>
            <a:endParaRPr lang="en-US" altLang="zh-CN" sz="1650" dirty="0"/>
          </a:p>
          <a:p>
            <a:pPr marL="0" indent="0">
              <a:lnSpc>
                <a:spcPct val="100000"/>
              </a:lnSpc>
              <a:spcBef>
                <a:spcPts val="0"/>
              </a:spcBef>
              <a:buClr>
                <a:srgbClr val="000000"/>
              </a:buClr>
              <a:buSzPts val="1500"/>
              <a:buNone/>
            </a:pPr>
            <a:endParaRPr lang="en-US" altLang="zh-CN" sz="1650" dirty="0">
              <a:solidFill>
                <a:schemeClr val="dk1"/>
              </a:solidFill>
              <a:latin typeface="Calibri"/>
              <a:ea typeface="Calibri"/>
              <a:cs typeface="Calibri"/>
              <a:sym typeface="Calibri"/>
            </a:endParaRPr>
          </a:p>
          <a:p>
            <a:pPr marL="161925" indent="-161925">
              <a:lnSpc>
                <a:spcPct val="100000"/>
              </a:lnSpc>
              <a:spcBef>
                <a:spcPts val="0"/>
              </a:spcBef>
              <a:buClr>
                <a:schemeClr val="dk1"/>
              </a:buClr>
              <a:buSzPts val="1400"/>
              <a:buFont typeface="Noto Sans Symbols"/>
              <a:buChar char="▪"/>
            </a:pPr>
            <a:r>
              <a:rPr lang="en-US" altLang="zh-CN" sz="1650" dirty="0">
                <a:solidFill>
                  <a:schemeClr val="dk1"/>
                </a:solidFill>
                <a:latin typeface="Calibri"/>
                <a:ea typeface="Calibri"/>
                <a:cs typeface="Calibri"/>
                <a:sym typeface="Calibri"/>
              </a:rPr>
              <a:t>Previously the Senior Vice President of products at Google from 2008 to August 2015.</a:t>
            </a:r>
            <a:endParaRPr lang="en-US" altLang="zh-CN" sz="1650" dirty="0"/>
          </a:p>
          <a:p>
            <a:pPr marL="161925" indent="-161925">
              <a:lnSpc>
                <a:spcPct val="100000"/>
              </a:lnSpc>
              <a:spcBef>
                <a:spcPts val="0"/>
              </a:spcBef>
              <a:buClr>
                <a:schemeClr val="dk1"/>
              </a:buClr>
              <a:buSzPts val="1400"/>
              <a:buFont typeface="Noto Sans Symbols"/>
              <a:buChar char="▪"/>
            </a:pPr>
            <a:r>
              <a:rPr lang="en-US" altLang="zh-CN" sz="1650" dirty="0">
                <a:solidFill>
                  <a:schemeClr val="dk1"/>
                </a:solidFill>
                <a:latin typeface="Calibri"/>
                <a:ea typeface="Calibri"/>
                <a:cs typeface="Calibri"/>
                <a:sym typeface="Calibri"/>
              </a:rPr>
              <a:t>Originally worked on the Google search toolbar, Google Gears and Google Pack</a:t>
            </a:r>
            <a:endParaRPr lang="en-US" altLang="zh-CN" sz="1650" dirty="0"/>
          </a:p>
          <a:p>
            <a:pPr marL="161925" indent="-161925">
              <a:lnSpc>
                <a:spcPct val="100000"/>
              </a:lnSpc>
              <a:spcBef>
                <a:spcPts val="0"/>
              </a:spcBef>
              <a:buClr>
                <a:schemeClr val="dk1"/>
              </a:buClr>
              <a:buSzPts val="1400"/>
              <a:buFont typeface="Noto Sans Symbols"/>
              <a:buChar char="▪"/>
            </a:pPr>
            <a:r>
              <a:rPr lang="en-US" altLang="zh-CN" sz="1650" dirty="0">
                <a:solidFill>
                  <a:schemeClr val="dk1"/>
                </a:solidFill>
                <a:latin typeface="Calibri"/>
                <a:ea typeface="Calibri"/>
                <a:cs typeface="Calibri"/>
                <a:sym typeface="Calibri"/>
              </a:rPr>
              <a:t>Convinced Google to launch its own browser, Google Chrome, in 2008. It became the No.1 browser in the world.</a:t>
            </a:r>
            <a:endParaRPr lang="en-US" altLang="zh-CN" sz="1650" dirty="0"/>
          </a:p>
          <a:p>
            <a:pPr marL="161925" indent="-161925">
              <a:lnSpc>
                <a:spcPct val="100000"/>
              </a:lnSpc>
              <a:spcBef>
                <a:spcPts val="0"/>
              </a:spcBef>
              <a:buClr>
                <a:schemeClr val="dk1"/>
              </a:buClr>
              <a:buSzPts val="1400"/>
              <a:buFont typeface="Noto Sans Symbols"/>
              <a:buChar char="▪"/>
            </a:pPr>
            <a:r>
              <a:rPr lang="en-US" altLang="zh-CN" sz="1650" dirty="0">
                <a:solidFill>
                  <a:schemeClr val="dk1"/>
                </a:solidFill>
                <a:latin typeface="Calibri"/>
                <a:ea typeface="Calibri"/>
                <a:cs typeface="Calibri"/>
                <a:sym typeface="Calibri"/>
              </a:rPr>
              <a:t>Previous served roles with Applied Materials Inc., McKinsey &amp; Company and Jive Software Inc.</a:t>
            </a:r>
            <a:endParaRPr lang="en-US" altLang="zh-CN" sz="1650" dirty="0"/>
          </a:p>
          <a:p>
            <a:pPr marL="161925" indent="-161925">
              <a:lnSpc>
                <a:spcPct val="100000"/>
              </a:lnSpc>
              <a:spcBef>
                <a:spcPts val="0"/>
              </a:spcBef>
              <a:buClr>
                <a:schemeClr val="dk1"/>
              </a:buClr>
              <a:buSzPts val="1400"/>
              <a:buFont typeface="Noto Sans Symbols"/>
              <a:buChar char="▪"/>
            </a:pPr>
            <a:r>
              <a:rPr lang="en-US" altLang="zh-CN" sz="1650" dirty="0">
                <a:solidFill>
                  <a:schemeClr val="dk1"/>
                </a:solidFill>
                <a:latin typeface="Calibri"/>
                <a:ea typeface="Calibri"/>
                <a:cs typeface="Calibri"/>
                <a:sym typeface="Calibri"/>
              </a:rPr>
              <a:t>Education: Bachelors in Metallurgical Engineering at Indian Institute of Technology Kharagpur; Masters in Business administration at the Wharton School of the University of Pennsylvania; Masters of Science degree in materials, science and engineering from Stanford.</a:t>
            </a:r>
            <a:endParaRPr lang="en-US" altLang="zh-CN" sz="1650" dirty="0"/>
          </a:p>
          <a:p>
            <a:endParaRPr lang="zh-CN" altLang="en-US" dirty="0"/>
          </a:p>
        </p:txBody>
      </p:sp>
      <p:pic>
        <p:nvPicPr>
          <p:cNvPr id="4" name="Picture 2" descr="Doodle 4 Google Winner – Doodle 4 Google">
            <a:extLst>
              <a:ext uri="{FF2B5EF4-FFF2-40B4-BE49-F238E27FC236}">
                <a16:creationId xmlns:a16="http://schemas.microsoft.com/office/drawing/2014/main" id="{77C0DA4A-67D1-49C0-A29D-71ADA517F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1307520-831F-4494-822F-5EC4DAC1223D}"/>
              </a:ext>
            </a:extLst>
          </p:cNvPr>
          <p:cNvSpPr>
            <a:spLocks noGrp="1"/>
          </p:cNvSpPr>
          <p:nvPr>
            <p:ph type="title"/>
          </p:nvPr>
        </p:nvSpPr>
        <p:spPr>
          <a:xfrm>
            <a:off x="628650" y="273844"/>
            <a:ext cx="7886700" cy="994172"/>
          </a:xfrm>
        </p:spPr>
        <p:txBody>
          <a:bodyPr/>
          <a:lstStyle/>
          <a:p>
            <a:r>
              <a:rPr lang="en-US" altLang="zh-CN" dirty="0"/>
              <a:t>Management Team </a:t>
            </a:r>
            <a:endParaRPr lang="zh-CN" altLang="en-US" dirty="0"/>
          </a:p>
        </p:txBody>
      </p:sp>
      <p:pic>
        <p:nvPicPr>
          <p:cNvPr id="8" name="Picture 4" descr="Sundar Pichai will Take Over the Role of Chief Executive in Both ...">
            <a:extLst>
              <a:ext uri="{FF2B5EF4-FFF2-40B4-BE49-F238E27FC236}">
                <a16:creationId xmlns:a16="http://schemas.microsoft.com/office/drawing/2014/main" id="{29693389-D973-44B3-9364-2D107D546F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187"/>
          <a:stretch/>
        </p:blipFill>
        <p:spPr bwMode="auto">
          <a:xfrm>
            <a:off x="5828144" y="2020311"/>
            <a:ext cx="2761868" cy="193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02518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08C0A2-28A7-45DB-9D29-2231E3AC1B21}"/>
              </a:ext>
            </a:extLst>
          </p:cNvPr>
          <p:cNvSpPr>
            <a:spLocks noGrp="1"/>
          </p:cNvSpPr>
          <p:nvPr>
            <p:ph idx="1"/>
          </p:nvPr>
        </p:nvSpPr>
        <p:spPr>
          <a:xfrm>
            <a:off x="628650" y="1022684"/>
            <a:ext cx="4605087" cy="3846972"/>
          </a:xfrm>
        </p:spPr>
        <p:txBody>
          <a:bodyPr>
            <a:normAutofit fontScale="70000" lnSpcReduction="20000"/>
          </a:bodyPr>
          <a:lstStyle/>
          <a:p>
            <a:pPr marL="0" indent="0">
              <a:lnSpc>
                <a:spcPct val="100000"/>
              </a:lnSpc>
              <a:spcBef>
                <a:spcPts val="0"/>
              </a:spcBef>
              <a:buClr>
                <a:schemeClr val="dk1"/>
              </a:buClr>
              <a:buSzPts val="400"/>
              <a:buNone/>
            </a:pPr>
            <a:r>
              <a:rPr lang="en-US" altLang="zh-CN" sz="2250" b="1" dirty="0">
                <a:solidFill>
                  <a:schemeClr val="dk1"/>
                </a:solidFill>
                <a:latin typeface="Calibri"/>
                <a:ea typeface="Calibri"/>
                <a:cs typeface="Calibri"/>
                <a:sym typeface="Calibri"/>
              </a:rPr>
              <a:t>Ruth M. </a:t>
            </a:r>
            <a:r>
              <a:rPr lang="en-US" altLang="zh-CN" sz="2250" b="1" dirty="0" err="1">
                <a:solidFill>
                  <a:schemeClr val="dk1"/>
                </a:solidFill>
                <a:latin typeface="Calibri"/>
                <a:ea typeface="Calibri"/>
                <a:cs typeface="Calibri"/>
                <a:sym typeface="Calibri"/>
              </a:rPr>
              <a:t>Porat</a:t>
            </a:r>
            <a:r>
              <a:rPr lang="en-US" altLang="zh-CN" sz="2250" dirty="0">
                <a:solidFill>
                  <a:schemeClr val="dk1"/>
                </a:solidFill>
                <a:latin typeface="Calibri"/>
                <a:ea typeface="Calibri"/>
                <a:cs typeface="Calibri"/>
                <a:sym typeface="Calibri"/>
              </a:rPr>
              <a:t>, Chief Financial Officer &amp; Senior Vice President at Alphabet Inc. (since October 2015, joined company in 2015)</a:t>
            </a:r>
            <a:endParaRPr lang="en-US" altLang="zh-CN" sz="2250" dirty="0"/>
          </a:p>
          <a:p>
            <a:pPr marL="0" indent="0">
              <a:lnSpc>
                <a:spcPct val="100000"/>
              </a:lnSpc>
              <a:spcBef>
                <a:spcPts val="0"/>
              </a:spcBef>
              <a:buClr>
                <a:schemeClr val="dk1"/>
              </a:buClr>
              <a:buSzPts val="400"/>
              <a:buNone/>
            </a:pPr>
            <a:r>
              <a:rPr lang="en-US" altLang="zh-CN" sz="2250" dirty="0">
                <a:solidFill>
                  <a:schemeClr val="dk1"/>
                </a:solidFill>
                <a:latin typeface="Calibri"/>
                <a:ea typeface="Calibri"/>
                <a:cs typeface="Calibri"/>
                <a:sym typeface="Calibri"/>
              </a:rPr>
              <a:t> </a:t>
            </a:r>
            <a:endParaRPr lang="en-US" altLang="zh-CN" sz="2250" dirty="0"/>
          </a:p>
          <a:p>
            <a:pPr marL="161925" indent="-161925">
              <a:lnSpc>
                <a:spcPct val="100000"/>
              </a:lnSpc>
              <a:spcBef>
                <a:spcPts val="0"/>
              </a:spcBef>
              <a:buClr>
                <a:schemeClr val="dk1"/>
              </a:buClr>
              <a:buSzPts val="1400"/>
              <a:buFont typeface="Noto Sans Symbols"/>
              <a:buChar char="▪"/>
            </a:pPr>
            <a:r>
              <a:rPr lang="en-US" altLang="zh-CN" sz="2250" dirty="0">
                <a:solidFill>
                  <a:schemeClr val="dk1"/>
                </a:solidFill>
                <a:latin typeface="Calibri"/>
                <a:ea typeface="Calibri"/>
                <a:cs typeface="Calibri"/>
                <a:sym typeface="Calibri"/>
              </a:rPr>
              <a:t>Chief Financial Officer and Senior Vice President at Google Inc. since May, 2015.</a:t>
            </a:r>
            <a:endParaRPr lang="en-US" altLang="zh-CN" sz="2250" dirty="0"/>
          </a:p>
          <a:p>
            <a:pPr marL="161925" indent="-161925">
              <a:lnSpc>
                <a:spcPct val="100000"/>
              </a:lnSpc>
              <a:spcBef>
                <a:spcPts val="0"/>
              </a:spcBef>
              <a:buClr>
                <a:schemeClr val="dk1"/>
              </a:buClr>
              <a:buSzPts val="1400"/>
              <a:buFont typeface="Noto Sans Symbols"/>
              <a:buChar char="▪"/>
            </a:pPr>
            <a:r>
              <a:rPr lang="en-US" altLang="zh-CN" sz="2250" dirty="0">
                <a:solidFill>
                  <a:schemeClr val="dk1"/>
                </a:solidFill>
                <a:latin typeface="Calibri"/>
                <a:ea typeface="Calibri"/>
                <a:cs typeface="Calibri"/>
                <a:sym typeface="Calibri"/>
              </a:rPr>
              <a:t>Lead Banker on numerous milestone technology financing rounds, including for Amazon, eBay, Netscape, Priceline and Verisign as well as for The Blackstone Group, GE and the NYSE. </a:t>
            </a:r>
            <a:endParaRPr lang="en-US" altLang="zh-CN" sz="2250" dirty="0"/>
          </a:p>
          <a:p>
            <a:pPr marL="161925" indent="-161925">
              <a:lnSpc>
                <a:spcPct val="100000"/>
              </a:lnSpc>
              <a:spcBef>
                <a:spcPts val="0"/>
              </a:spcBef>
              <a:buClr>
                <a:schemeClr val="dk1"/>
              </a:buClr>
              <a:buSzPts val="1400"/>
              <a:buFont typeface="Noto Sans Symbols"/>
              <a:buChar char="▪"/>
            </a:pPr>
            <a:r>
              <a:rPr lang="en-US" altLang="zh-CN" sz="2250" dirty="0">
                <a:solidFill>
                  <a:schemeClr val="dk1"/>
                </a:solidFill>
                <a:latin typeface="Calibri"/>
                <a:ea typeface="Calibri"/>
                <a:cs typeface="Calibri"/>
                <a:sym typeface="Calibri"/>
              </a:rPr>
              <a:t>Member of the U.S. Treasury's Borrowing Advisory Committee</a:t>
            </a:r>
            <a:endParaRPr lang="en-US" altLang="zh-CN" sz="2250" dirty="0"/>
          </a:p>
          <a:p>
            <a:pPr marL="161925" indent="-161925">
              <a:lnSpc>
                <a:spcPct val="100000"/>
              </a:lnSpc>
              <a:spcBef>
                <a:spcPts val="0"/>
              </a:spcBef>
              <a:buClr>
                <a:schemeClr val="dk1"/>
              </a:buClr>
              <a:buSzPts val="1400"/>
              <a:buFont typeface="Noto Sans Symbols"/>
              <a:buChar char="▪"/>
            </a:pPr>
            <a:r>
              <a:rPr lang="en-US" altLang="zh-CN" sz="2250" dirty="0">
                <a:solidFill>
                  <a:schemeClr val="dk1"/>
                </a:solidFill>
                <a:latin typeface="Calibri"/>
                <a:ea typeface="Calibri"/>
                <a:cs typeface="Calibri"/>
                <a:sym typeface="Calibri"/>
              </a:rPr>
              <a:t>Previous served roles with Morgan Stanley, Financial Sponsors Group, and Speyer Properties LP</a:t>
            </a:r>
            <a:endParaRPr lang="en-US" altLang="zh-CN" sz="2250" dirty="0"/>
          </a:p>
          <a:p>
            <a:pPr marL="161925" indent="-161925">
              <a:lnSpc>
                <a:spcPct val="100000"/>
              </a:lnSpc>
              <a:spcBef>
                <a:spcPts val="0"/>
              </a:spcBef>
              <a:buClr>
                <a:schemeClr val="dk1"/>
              </a:buClr>
              <a:buSzPts val="1400"/>
              <a:buFont typeface="Noto Sans Symbols"/>
              <a:buChar char="▪"/>
            </a:pPr>
            <a:r>
              <a:rPr lang="en-US" altLang="zh-CN" sz="2250" dirty="0">
                <a:solidFill>
                  <a:schemeClr val="dk1"/>
                </a:solidFill>
                <a:latin typeface="Calibri"/>
                <a:ea typeface="Calibri"/>
                <a:cs typeface="Calibri"/>
                <a:sym typeface="Calibri"/>
              </a:rPr>
              <a:t>Education: Bachelors of Economics and Internal relations from Stanford; Masters in Business Administration from the Wharton School at the University of Pennsylvania; Masters in Economics from the London School of Economics.</a:t>
            </a:r>
            <a:endParaRPr lang="en-US" altLang="zh-CN" sz="2250" dirty="0"/>
          </a:p>
          <a:p>
            <a:endParaRPr lang="zh-CN" altLang="en-US" dirty="0"/>
          </a:p>
        </p:txBody>
      </p:sp>
      <p:pic>
        <p:nvPicPr>
          <p:cNvPr id="4" name="Picture 2" descr="Doodle 4 Google Winner – Doodle 4 Google">
            <a:extLst>
              <a:ext uri="{FF2B5EF4-FFF2-40B4-BE49-F238E27FC236}">
                <a16:creationId xmlns:a16="http://schemas.microsoft.com/office/drawing/2014/main" id="{C4E836F4-809C-4AC9-8C5F-BA3019360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E30F221-F17E-4D1B-BED2-8A3B455D701A}"/>
              </a:ext>
            </a:extLst>
          </p:cNvPr>
          <p:cNvSpPr>
            <a:spLocks noGrp="1"/>
          </p:cNvSpPr>
          <p:nvPr>
            <p:ph type="title"/>
          </p:nvPr>
        </p:nvSpPr>
        <p:spPr>
          <a:xfrm>
            <a:off x="628650" y="273844"/>
            <a:ext cx="7886700" cy="994172"/>
          </a:xfrm>
        </p:spPr>
        <p:txBody>
          <a:bodyPr/>
          <a:lstStyle/>
          <a:p>
            <a:r>
              <a:rPr lang="en-US" altLang="zh-CN" dirty="0"/>
              <a:t>Management Team </a:t>
            </a:r>
            <a:endParaRPr lang="zh-CN" altLang="en-US" dirty="0"/>
          </a:p>
        </p:txBody>
      </p:sp>
      <p:pic>
        <p:nvPicPr>
          <p:cNvPr id="17412" name="Picture 4" descr="Ruth Porat Avoids Wall Street Pitfalls for Women - The New York Times">
            <a:extLst>
              <a:ext uri="{FF2B5EF4-FFF2-40B4-BE49-F238E27FC236}">
                <a16:creationId xmlns:a16="http://schemas.microsoft.com/office/drawing/2014/main" id="{74091021-C4E5-4DE9-B123-5A2E7FB62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428" y="1454168"/>
            <a:ext cx="2218698" cy="322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5993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18D690-F173-403E-B294-7FBF0F9B0ABA}"/>
              </a:ext>
            </a:extLst>
          </p:cNvPr>
          <p:cNvSpPr>
            <a:spLocks noGrp="1"/>
          </p:cNvSpPr>
          <p:nvPr>
            <p:ph idx="1"/>
          </p:nvPr>
        </p:nvSpPr>
        <p:spPr>
          <a:xfrm>
            <a:off x="628650" y="2355809"/>
            <a:ext cx="7886700" cy="994172"/>
          </a:xfrm>
        </p:spPr>
        <p:txBody>
          <a:bodyPr>
            <a:normAutofit/>
          </a:bodyPr>
          <a:lstStyle/>
          <a:p>
            <a:pPr marL="0" indent="0" algn="ctr">
              <a:buNone/>
            </a:pPr>
            <a:r>
              <a:rPr lang="en-US" altLang="zh-CN" sz="5400" dirty="0"/>
              <a:t>Financial Analysis </a:t>
            </a:r>
            <a:endParaRPr lang="zh-CN" altLang="en-US" sz="5400" dirty="0"/>
          </a:p>
        </p:txBody>
      </p:sp>
      <p:pic>
        <p:nvPicPr>
          <p:cNvPr id="4" name="Picture 2" descr="Doodle 4 Google Winner – Doodle 4 Google">
            <a:extLst>
              <a:ext uri="{FF2B5EF4-FFF2-40B4-BE49-F238E27FC236}">
                <a16:creationId xmlns:a16="http://schemas.microsoft.com/office/drawing/2014/main" id="{C0A87109-6037-45CB-BBCC-AFF44BEEE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8438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F866-ED18-4D50-8DA3-AD9B7365F4F7}"/>
              </a:ext>
            </a:extLst>
          </p:cNvPr>
          <p:cNvSpPr>
            <a:spLocks noGrp="1"/>
          </p:cNvSpPr>
          <p:nvPr>
            <p:ph type="title"/>
          </p:nvPr>
        </p:nvSpPr>
        <p:spPr/>
        <p:txBody>
          <a:bodyPr/>
          <a:lstStyle/>
          <a:p>
            <a:r>
              <a:rPr lang="en-US" altLang="zh-CN" b="1" dirty="0"/>
              <a:t>Balance Sheet: 10-Q (Assets)</a:t>
            </a:r>
            <a:endParaRPr lang="zh-CN" altLang="en-US" b="1" dirty="0"/>
          </a:p>
        </p:txBody>
      </p:sp>
      <p:pic>
        <p:nvPicPr>
          <p:cNvPr id="5" name="Picture 2" descr="Doodle 4 Google Winner – Doodle 4 Google">
            <a:extLst>
              <a:ext uri="{FF2B5EF4-FFF2-40B4-BE49-F238E27FC236}">
                <a16:creationId xmlns:a16="http://schemas.microsoft.com/office/drawing/2014/main" id="{FC818A61-777E-4623-8295-593D4CB9E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descr="A screenshot of a cell phone&#10;&#10;Description automatically generated">
            <a:extLst>
              <a:ext uri="{FF2B5EF4-FFF2-40B4-BE49-F238E27FC236}">
                <a16:creationId xmlns:a16="http://schemas.microsoft.com/office/drawing/2014/main" id="{54245F33-612D-4387-B837-A7BACEFC28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7880" y="1268016"/>
            <a:ext cx="6554656" cy="3729209"/>
          </a:xfrm>
        </p:spPr>
      </p:pic>
      <p:sp>
        <p:nvSpPr>
          <p:cNvPr id="12" name="Rectangle 11">
            <a:extLst>
              <a:ext uri="{FF2B5EF4-FFF2-40B4-BE49-F238E27FC236}">
                <a16:creationId xmlns:a16="http://schemas.microsoft.com/office/drawing/2014/main" id="{F1DAD6BB-A1D3-4416-A028-63ED14A89FE9}"/>
              </a:ext>
            </a:extLst>
          </p:cNvPr>
          <p:cNvSpPr/>
          <p:nvPr/>
        </p:nvSpPr>
        <p:spPr>
          <a:xfrm>
            <a:off x="507880" y="2499818"/>
            <a:ext cx="6554656" cy="3262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13" name="Rectangle 12">
            <a:extLst>
              <a:ext uri="{FF2B5EF4-FFF2-40B4-BE49-F238E27FC236}">
                <a16:creationId xmlns:a16="http://schemas.microsoft.com/office/drawing/2014/main" id="{F1DAD6BB-A1D3-4416-A028-63ED14A89FE9}"/>
              </a:ext>
            </a:extLst>
          </p:cNvPr>
          <p:cNvSpPr/>
          <p:nvPr/>
        </p:nvSpPr>
        <p:spPr>
          <a:xfrm>
            <a:off x="507879" y="2970154"/>
            <a:ext cx="6466369" cy="1427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14" name="Rectangle 13">
            <a:extLst>
              <a:ext uri="{FF2B5EF4-FFF2-40B4-BE49-F238E27FC236}">
                <a16:creationId xmlns:a16="http://schemas.microsoft.com/office/drawing/2014/main" id="{F1DAD6BB-A1D3-4416-A028-63ED14A89FE9}"/>
              </a:ext>
            </a:extLst>
          </p:cNvPr>
          <p:cNvSpPr/>
          <p:nvPr/>
        </p:nvSpPr>
        <p:spPr>
          <a:xfrm>
            <a:off x="552023" y="4208871"/>
            <a:ext cx="6466369" cy="1427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9565257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odle 4 Google Winner – Doodle 4 Google">
            <a:extLst>
              <a:ext uri="{FF2B5EF4-FFF2-40B4-BE49-F238E27FC236}">
                <a16:creationId xmlns:a16="http://schemas.microsoft.com/office/drawing/2014/main" id="{1F1B5184-F96B-43CE-8774-EE216F84E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5C074B-70EE-4142-8716-9B0DA87B3451}"/>
              </a:ext>
            </a:extLst>
          </p:cNvPr>
          <p:cNvSpPr>
            <a:spLocks noGrp="1"/>
          </p:cNvSpPr>
          <p:nvPr>
            <p:ph type="title"/>
          </p:nvPr>
        </p:nvSpPr>
        <p:spPr/>
        <p:txBody>
          <a:bodyPr>
            <a:normAutofit/>
          </a:bodyPr>
          <a:lstStyle/>
          <a:p>
            <a:r>
              <a:rPr lang="en-US" altLang="zh-CN" sz="2400" b="1" dirty="0"/>
              <a:t>Balance Sheet: 10-Q(Liabilities and Shareholder Equity)</a:t>
            </a:r>
            <a:endParaRPr lang="zh-CN" altLang="en-US" sz="2400" b="1" dirty="0"/>
          </a:p>
        </p:txBody>
      </p:sp>
      <p:pic>
        <p:nvPicPr>
          <p:cNvPr id="12" name="Picture 11" descr="A screenshot of a cell phone&#10;&#10;Description automatically generated">
            <a:extLst>
              <a:ext uri="{FF2B5EF4-FFF2-40B4-BE49-F238E27FC236}">
                <a16:creationId xmlns:a16="http://schemas.microsoft.com/office/drawing/2014/main" id="{A215C6AA-C0A7-4537-8DD9-A84D9C370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20" y="1097272"/>
            <a:ext cx="7296194" cy="3916764"/>
          </a:xfrm>
          <a:prstGeom prst="rect">
            <a:avLst/>
          </a:prstGeom>
        </p:spPr>
      </p:pic>
      <p:sp>
        <p:nvSpPr>
          <p:cNvPr id="15" name="Rectangle 14">
            <a:extLst>
              <a:ext uri="{FF2B5EF4-FFF2-40B4-BE49-F238E27FC236}">
                <a16:creationId xmlns:a16="http://schemas.microsoft.com/office/drawing/2014/main" id="{E1C63F57-0CD1-4FED-9886-5C627D155D4A}"/>
              </a:ext>
            </a:extLst>
          </p:cNvPr>
          <p:cNvSpPr/>
          <p:nvPr/>
        </p:nvSpPr>
        <p:spPr>
          <a:xfrm>
            <a:off x="367921" y="1232335"/>
            <a:ext cx="7249796" cy="12723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16" name="Rectangle 15">
            <a:extLst>
              <a:ext uri="{FF2B5EF4-FFF2-40B4-BE49-F238E27FC236}">
                <a16:creationId xmlns:a16="http://schemas.microsoft.com/office/drawing/2014/main" id="{78C9CA04-4967-46C8-8BC4-742378358280}"/>
              </a:ext>
            </a:extLst>
          </p:cNvPr>
          <p:cNvSpPr/>
          <p:nvPr/>
        </p:nvSpPr>
        <p:spPr>
          <a:xfrm>
            <a:off x="414319" y="2004331"/>
            <a:ext cx="7249796" cy="12723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17" name="Rectangle 16">
            <a:extLst>
              <a:ext uri="{FF2B5EF4-FFF2-40B4-BE49-F238E27FC236}">
                <a16:creationId xmlns:a16="http://schemas.microsoft.com/office/drawing/2014/main" id="{7BD5A576-3A58-458B-A005-B337F3E76B2F}"/>
              </a:ext>
            </a:extLst>
          </p:cNvPr>
          <p:cNvSpPr/>
          <p:nvPr/>
        </p:nvSpPr>
        <p:spPr>
          <a:xfrm>
            <a:off x="398833" y="3090552"/>
            <a:ext cx="7249796" cy="12723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18" name="Rectangle 17">
            <a:extLst>
              <a:ext uri="{FF2B5EF4-FFF2-40B4-BE49-F238E27FC236}">
                <a16:creationId xmlns:a16="http://schemas.microsoft.com/office/drawing/2014/main" id="{67835EE4-2049-4278-96CC-727012DBFDA4}"/>
              </a:ext>
            </a:extLst>
          </p:cNvPr>
          <p:cNvSpPr/>
          <p:nvPr/>
        </p:nvSpPr>
        <p:spPr>
          <a:xfrm>
            <a:off x="476204" y="4868003"/>
            <a:ext cx="7249796" cy="1460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64884299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10B7B-77CA-4328-A373-7DC1E45DBDF4}"/>
              </a:ext>
            </a:extLst>
          </p:cNvPr>
          <p:cNvSpPr>
            <a:spLocks noGrp="1"/>
          </p:cNvSpPr>
          <p:nvPr>
            <p:ph type="title"/>
          </p:nvPr>
        </p:nvSpPr>
        <p:spPr/>
        <p:txBody>
          <a:bodyPr/>
          <a:lstStyle/>
          <a:p>
            <a:pPr>
              <a:lnSpc>
                <a:spcPct val="100000"/>
              </a:lnSpc>
              <a:spcBef>
                <a:spcPts val="0"/>
              </a:spcBef>
              <a:buClr>
                <a:schemeClr val="lt1"/>
              </a:buClr>
              <a:buSzPts val="600"/>
            </a:pPr>
            <a:r>
              <a:rPr lang="en-US" altLang="zh-CN" b="1" dirty="0">
                <a:latin typeface="Calibri"/>
                <a:ea typeface="Calibri"/>
                <a:cs typeface="Calibri"/>
                <a:sym typeface="Calibri"/>
              </a:rPr>
              <a:t>Balance Sheet: 10-K (Assets)</a:t>
            </a:r>
            <a:endParaRPr lang="en-US" altLang="zh-CN" b="1" dirty="0"/>
          </a:p>
        </p:txBody>
      </p:sp>
      <p:pic>
        <p:nvPicPr>
          <p:cNvPr id="4" name="Picture 2" descr="Doodle 4 Google Winner – Doodle 4 Google">
            <a:extLst>
              <a:ext uri="{FF2B5EF4-FFF2-40B4-BE49-F238E27FC236}">
                <a16:creationId xmlns:a16="http://schemas.microsoft.com/office/drawing/2014/main" id="{EEA6EFE6-5209-405F-81BC-91265FD8E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7" descr="A screenshot of a cell phone&#10;&#10;Description automatically generated">
            <a:extLst>
              <a:ext uri="{FF2B5EF4-FFF2-40B4-BE49-F238E27FC236}">
                <a16:creationId xmlns:a16="http://schemas.microsoft.com/office/drawing/2014/main" id="{76E09A40-B58A-457D-9FBE-6FC62A6746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716" y="1454169"/>
            <a:ext cx="6872939" cy="3421594"/>
          </a:xfrm>
        </p:spPr>
      </p:pic>
      <p:sp>
        <p:nvSpPr>
          <p:cNvPr id="11" name="Rectangle 10">
            <a:extLst>
              <a:ext uri="{FF2B5EF4-FFF2-40B4-BE49-F238E27FC236}">
                <a16:creationId xmlns:a16="http://schemas.microsoft.com/office/drawing/2014/main" id="{C81DE23F-B7F9-428E-9BF1-FA00E04CEB67}"/>
              </a:ext>
            </a:extLst>
          </p:cNvPr>
          <p:cNvSpPr/>
          <p:nvPr/>
        </p:nvSpPr>
        <p:spPr>
          <a:xfrm>
            <a:off x="312821" y="2460458"/>
            <a:ext cx="6734834" cy="19852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12" name="Rectangle 11">
            <a:extLst>
              <a:ext uri="{FF2B5EF4-FFF2-40B4-BE49-F238E27FC236}">
                <a16:creationId xmlns:a16="http://schemas.microsoft.com/office/drawing/2014/main" id="{CA57B602-13D9-4495-BCEB-E09E360A4D8B}"/>
              </a:ext>
            </a:extLst>
          </p:cNvPr>
          <p:cNvSpPr/>
          <p:nvPr/>
        </p:nvSpPr>
        <p:spPr>
          <a:xfrm>
            <a:off x="174716" y="4280234"/>
            <a:ext cx="6872939" cy="19852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13" name="Rectangle 12">
            <a:extLst>
              <a:ext uri="{FF2B5EF4-FFF2-40B4-BE49-F238E27FC236}">
                <a16:creationId xmlns:a16="http://schemas.microsoft.com/office/drawing/2014/main" id="{F71E47A4-2A08-492E-AE1C-7FC906EF0F09}"/>
              </a:ext>
            </a:extLst>
          </p:cNvPr>
          <p:cNvSpPr/>
          <p:nvPr/>
        </p:nvSpPr>
        <p:spPr>
          <a:xfrm>
            <a:off x="5089358" y="4662076"/>
            <a:ext cx="1958297" cy="19852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17859519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odle 4 Google Winner – Doodle 4 Google">
            <a:extLst>
              <a:ext uri="{FF2B5EF4-FFF2-40B4-BE49-F238E27FC236}">
                <a16:creationId xmlns:a16="http://schemas.microsoft.com/office/drawing/2014/main" id="{E1DE99F0-D669-4523-BB61-158C84691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3A2B41-CB7C-4A96-89E8-A6396C7CEBC3}"/>
              </a:ext>
            </a:extLst>
          </p:cNvPr>
          <p:cNvSpPr>
            <a:spLocks noGrp="1"/>
          </p:cNvSpPr>
          <p:nvPr>
            <p:ph type="title"/>
          </p:nvPr>
        </p:nvSpPr>
        <p:spPr/>
        <p:txBody>
          <a:bodyPr>
            <a:normAutofit/>
          </a:bodyPr>
          <a:lstStyle/>
          <a:p>
            <a:pPr>
              <a:lnSpc>
                <a:spcPct val="100000"/>
              </a:lnSpc>
              <a:spcBef>
                <a:spcPts val="0"/>
              </a:spcBef>
              <a:buClr>
                <a:schemeClr val="lt1"/>
              </a:buClr>
              <a:buSzPts val="600"/>
            </a:pPr>
            <a:r>
              <a:rPr lang="en-US" altLang="zh-CN" sz="2400" b="1" dirty="0">
                <a:latin typeface="Calibri"/>
                <a:ea typeface="Calibri"/>
                <a:cs typeface="Calibri"/>
                <a:sym typeface="Calibri"/>
              </a:rPr>
              <a:t>Balance Sheet: 10-K (Liabilities and Shareholder Equity)</a:t>
            </a:r>
            <a:endParaRPr lang="en-US" altLang="zh-CN" sz="2400" b="1" dirty="0"/>
          </a:p>
        </p:txBody>
      </p:sp>
      <p:pic>
        <p:nvPicPr>
          <p:cNvPr id="6" name="Content Placeholder 5" descr="A screenshot of a cell phone&#10;&#10;Description automatically generated">
            <a:extLst>
              <a:ext uri="{FF2B5EF4-FFF2-40B4-BE49-F238E27FC236}">
                <a16:creationId xmlns:a16="http://schemas.microsoft.com/office/drawing/2014/main" id="{19F6FA65-401E-4E09-B646-AEBEE1EB27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042799"/>
            <a:ext cx="5916529" cy="3950307"/>
          </a:xfrm>
        </p:spPr>
      </p:pic>
      <p:sp>
        <p:nvSpPr>
          <p:cNvPr id="7" name="Rectangle 6">
            <a:extLst>
              <a:ext uri="{FF2B5EF4-FFF2-40B4-BE49-F238E27FC236}">
                <a16:creationId xmlns:a16="http://schemas.microsoft.com/office/drawing/2014/main" id="{13016920-9DC5-4EC9-B788-FF946E7C3498}"/>
              </a:ext>
            </a:extLst>
          </p:cNvPr>
          <p:cNvSpPr/>
          <p:nvPr/>
        </p:nvSpPr>
        <p:spPr>
          <a:xfrm>
            <a:off x="628649" y="1268017"/>
            <a:ext cx="5916529" cy="1861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9" name="Rectangle 8">
            <a:extLst>
              <a:ext uri="{FF2B5EF4-FFF2-40B4-BE49-F238E27FC236}">
                <a16:creationId xmlns:a16="http://schemas.microsoft.com/office/drawing/2014/main" id="{83BA59A1-A9E2-4F74-875C-08DE89933A66}"/>
              </a:ext>
            </a:extLst>
          </p:cNvPr>
          <p:cNvSpPr/>
          <p:nvPr/>
        </p:nvSpPr>
        <p:spPr>
          <a:xfrm>
            <a:off x="628649" y="2223124"/>
            <a:ext cx="5916529" cy="1861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10" name="Rectangle 9">
            <a:extLst>
              <a:ext uri="{FF2B5EF4-FFF2-40B4-BE49-F238E27FC236}">
                <a16:creationId xmlns:a16="http://schemas.microsoft.com/office/drawing/2014/main" id="{A89B3752-263F-4EED-8C75-6F5904652C97}"/>
              </a:ext>
            </a:extLst>
          </p:cNvPr>
          <p:cNvSpPr/>
          <p:nvPr/>
        </p:nvSpPr>
        <p:spPr>
          <a:xfrm>
            <a:off x="628649" y="4692316"/>
            <a:ext cx="5916529" cy="30609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65463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id="{B91FB923-AEEF-4D58-BE32-4F66DE9973F6}"/>
              </a:ext>
            </a:extLst>
          </p:cNvPr>
          <p:cNvPicPr>
            <a:picLocks noChangeAspect="1"/>
          </p:cNvPicPr>
          <p:nvPr/>
        </p:nvPicPr>
        <p:blipFill rotWithShape="1">
          <a:blip r:embed="rId3">
            <a:extLst>
              <a:ext uri="{28A0092B-C50C-407E-A947-70E740481C1C}">
                <a14:useLocalDpi xmlns:a14="http://schemas.microsoft.com/office/drawing/2010/main" val="0"/>
              </a:ext>
            </a:extLst>
          </a:blip>
          <a:srcRect t="16" b="883"/>
          <a:stretch/>
        </p:blipFill>
        <p:spPr>
          <a:xfrm>
            <a:off x="15" y="961"/>
            <a:ext cx="9143985" cy="5142539"/>
          </a:xfrm>
          <a:prstGeom prst="rect">
            <a:avLst/>
          </a:prstGeom>
        </p:spPr>
      </p:pic>
    </p:spTree>
    <p:extLst>
      <p:ext uri="{BB962C8B-B14F-4D97-AF65-F5344CB8AC3E}">
        <p14:creationId xmlns:p14="http://schemas.microsoft.com/office/powerpoint/2010/main" val="4834168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E7-190C-40A2-8D0F-48324BBD9633}"/>
              </a:ext>
            </a:extLst>
          </p:cNvPr>
          <p:cNvSpPr>
            <a:spLocks noGrp="1"/>
          </p:cNvSpPr>
          <p:nvPr>
            <p:ph type="title"/>
          </p:nvPr>
        </p:nvSpPr>
        <p:spPr/>
        <p:txBody>
          <a:bodyPr/>
          <a:lstStyle/>
          <a:p>
            <a:pPr>
              <a:lnSpc>
                <a:spcPct val="100000"/>
              </a:lnSpc>
              <a:spcBef>
                <a:spcPts val="0"/>
              </a:spcBef>
              <a:buClr>
                <a:schemeClr val="lt1"/>
              </a:buClr>
              <a:buSzPts val="600"/>
            </a:pPr>
            <a:r>
              <a:rPr lang="en-US" altLang="zh-CN" b="1" dirty="0">
                <a:latin typeface="Calibri"/>
                <a:ea typeface="Calibri"/>
                <a:cs typeface="Calibri"/>
                <a:sym typeface="Calibri"/>
              </a:rPr>
              <a:t>Income Statement: 10-Q </a:t>
            </a:r>
            <a:endParaRPr lang="en-US" altLang="zh-CN" sz="2100" b="1" dirty="0"/>
          </a:p>
        </p:txBody>
      </p:sp>
      <p:pic>
        <p:nvPicPr>
          <p:cNvPr id="6" name="Content Placeholder 5" descr="A screenshot of a cell phone&#10;&#10;Description automatically generated">
            <a:extLst>
              <a:ext uri="{FF2B5EF4-FFF2-40B4-BE49-F238E27FC236}">
                <a16:creationId xmlns:a16="http://schemas.microsoft.com/office/drawing/2014/main" id="{154DFACE-974D-4D0F-A4AD-A08AF9D44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986" y="910705"/>
            <a:ext cx="6156725" cy="4119059"/>
          </a:xfrm>
        </p:spPr>
      </p:pic>
      <p:pic>
        <p:nvPicPr>
          <p:cNvPr id="4" name="Picture 2" descr="Doodle 4 Google Winner – Doodle 4 Google">
            <a:extLst>
              <a:ext uri="{FF2B5EF4-FFF2-40B4-BE49-F238E27FC236}">
                <a16:creationId xmlns:a16="http://schemas.microsoft.com/office/drawing/2014/main" id="{1E0FB349-49DC-456C-91D7-61F815CB1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BC0F21D-35BF-4FDE-85E4-A802DC9F99F8}"/>
              </a:ext>
            </a:extLst>
          </p:cNvPr>
          <p:cNvSpPr/>
          <p:nvPr/>
        </p:nvSpPr>
        <p:spPr>
          <a:xfrm>
            <a:off x="482986" y="2010698"/>
            <a:ext cx="6156725" cy="1670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8" name="Rectangle 7">
            <a:extLst>
              <a:ext uri="{FF2B5EF4-FFF2-40B4-BE49-F238E27FC236}">
                <a16:creationId xmlns:a16="http://schemas.microsoft.com/office/drawing/2014/main" id="{F2C6AE94-9E44-4136-9C87-F2D13D37402E}"/>
              </a:ext>
            </a:extLst>
          </p:cNvPr>
          <p:cNvSpPr/>
          <p:nvPr/>
        </p:nvSpPr>
        <p:spPr>
          <a:xfrm>
            <a:off x="482986" y="4065777"/>
            <a:ext cx="6156725" cy="1670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9" name="Rectangle 8">
            <a:extLst>
              <a:ext uri="{FF2B5EF4-FFF2-40B4-BE49-F238E27FC236}">
                <a16:creationId xmlns:a16="http://schemas.microsoft.com/office/drawing/2014/main" id="{3821B30F-27F8-45DB-845C-B4D57E4349A9}"/>
              </a:ext>
            </a:extLst>
          </p:cNvPr>
          <p:cNvSpPr/>
          <p:nvPr/>
        </p:nvSpPr>
        <p:spPr>
          <a:xfrm>
            <a:off x="482986" y="4380751"/>
            <a:ext cx="6156725" cy="64901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21022668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AA8E-1D4D-41FF-BA99-3994100B7DAC}"/>
              </a:ext>
            </a:extLst>
          </p:cNvPr>
          <p:cNvSpPr>
            <a:spLocks noGrp="1"/>
          </p:cNvSpPr>
          <p:nvPr>
            <p:ph type="title"/>
          </p:nvPr>
        </p:nvSpPr>
        <p:spPr/>
        <p:txBody>
          <a:bodyPr/>
          <a:lstStyle/>
          <a:p>
            <a:pPr>
              <a:lnSpc>
                <a:spcPct val="100000"/>
              </a:lnSpc>
              <a:spcBef>
                <a:spcPts val="0"/>
              </a:spcBef>
              <a:buClr>
                <a:schemeClr val="lt1"/>
              </a:buClr>
              <a:buSzPts val="600"/>
            </a:pPr>
            <a:r>
              <a:rPr lang="en-US" altLang="zh-CN" b="1" dirty="0">
                <a:latin typeface="Calibri"/>
                <a:ea typeface="Calibri"/>
                <a:cs typeface="Calibri"/>
                <a:sym typeface="Calibri"/>
              </a:rPr>
              <a:t>Income Statement: 10-K </a:t>
            </a:r>
            <a:endParaRPr lang="en-US" altLang="zh-CN" sz="2100" b="1" dirty="0"/>
          </a:p>
        </p:txBody>
      </p:sp>
      <p:pic>
        <p:nvPicPr>
          <p:cNvPr id="6" name="Content Placeholder 5" descr="A screenshot of a cell phone&#10;&#10;Description automatically generated">
            <a:extLst>
              <a:ext uri="{FF2B5EF4-FFF2-40B4-BE49-F238E27FC236}">
                <a16:creationId xmlns:a16="http://schemas.microsoft.com/office/drawing/2014/main" id="{BF0B361E-85E4-4714-8651-C687358F41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1592" y="1143001"/>
            <a:ext cx="6484377" cy="3726656"/>
          </a:xfrm>
        </p:spPr>
      </p:pic>
      <p:pic>
        <p:nvPicPr>
          <p:cNvPr id="4" name="Picture 2" descr="Doodle 4 Google Winner – Doodle 4 Google">
            <a:extLst>
              <a:ext uri="{FF2B5EF4-FFF2-40B4-BE49-F238E27FC236}">
                <a16:creationId xmlns:a16="http://schemas.microsoft.com/office/drawing/2014/main" id="{895DB303-D2E5-4F87-849B-F651FD38C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1DAD6BB-A1D3-4416-A028-63ED14A89FE9}"/>
              </a:ext>
            </a:extLst>
          </p:cNvPr>
          <p:cNvSpPr/>
          <p:nvPr/>
        </p:nvSpPr>
        <p:spPr>
          <a:xfrm>
            <a:off x="379600" y="3929136"/>
            <a:ext cx="6466369" cy="1427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8" name="Rectangle 7">
            <a:extLst>
              <a:ext uri="{FF2B5EF4-FFF2-40B4-BE49-F238E27FC236}">
                <a16:creationId xmlns:a16="http://schemas.microsoft.com/office/drawing/2014/main" id="{8F46DB4C-EB8A-4126-BD3C-8C744FC42092}"/>
              </a:ext>
            </a:extLst>
          </p:cNvPr>
          <p:cNvSpPr/>
          <p:nvPr/>
        </p:nvSpPr>
        <p:spPr>
          <a:xfrm>
            <a:off x="379600" y="1951021"/>
            <a:ext cx="6466369" cy="18615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9" name="Rectangle 8">
            <a:extLst>
              <a:ext uri="{FF2B5EF4-FFF2-40B4-BE49-F238E27FC236}">
                <a16:creationId xmlns:a16="http://schemas.microsoft.com/office/drawing/2014/main" id="{79C8F73E-3768-40CA-B176-E346CFE146C8}"/>
              </a:ext>
            </a:extLst>
          </p:cNvPr>
          <p:cNvSpPr/>
          <p:nvPr/>
        </p:nvSpPr>
        <p:spPr>
          <a:xfrm>
            <a:off x="379600" y="4284607"/>
            <a:ext cx="6466369" cy="58505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19759077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odle 4 Google Winner – Doodle 4 Google">
            <a:extLst>
              <a:ext uri="{FF2B5EF4-FFF2-40B4-BE49-F238E27FC236}">
                <a16:creationId xmlns:a16="http://schemas.microsoft.com/office/drawing/2014/main" id="{20EB50A4-13EA-4A8D-9F16-6BD33550D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292EA6-7008-422F-8841-084A5DBA5ADA}"/>
              </a:ext>
            </a:extLst>
          </p:cNvPr>
          <p:cNvSpPr>
            <a:spLocks noGrp="1"/>
          </p:cNvSpPr>
          <p:nvPr>
            <p:ph type="title"/>
          </p:nvPr>
        </p:nvSpPr>
        <p:spPr/>
        <p:txBody>
          <a:bodyPr/>
          <a:lstStyle/>
          <a:p>
            <a:r>
              <a:rPr lang="en-US" altLang="zh-CN" b="1" dirty="0"/>
              <a:t>Comprehensive Income: 10-Q</a:t>
            </a:r>
            <a:endParaRPr lang="zh-CN" altLang="en-US" b="1" dirty="0"/>
          </a:p>
        </p:txBody>
      </p:sp>
      <p:pic>
        <p:nvPicPr>
          <p:cNvPr id="6" name="Content Placeholder 5" descr="A screenshot of a cell phone&#10;&#10;Description automatically generated">
            <a:extLst>
              <a:ext uri="{FF2B5EF4-FFF2-40B4-BE49-F238E27FC236}">
                <a16:creationId xmlns:a16="http://schemas.microsoft.com/office/drawing/2014/main" id="{DB45CBF7-220A-4806-B6A1-F50AA2D0F0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398" y="1055591"/>
            <a:ext cx="6584061" cy="3925483"/>
          </a:xfrm>
        </p:spPr>
      </p:pic>
      <p:sp>
        <p:nvSpPr>
          <p:cNvPr id="7" name="Rectangle 6">
            <a:extLst>
              <a:ext uri="{FF2B5EF4-FFF2-40B4-BE49-F238E27FC236}">
                <a16:creationId xmlns:a16="http://schemas.microsoft.com/office/drawing/2014/main" id="{EFC26109-BAA9-48CC-8C87-2E5D5213775F}"/>
              </a:ext>
            </a:extLst>
          </p:cNvPr>
          <p:cNvSpPr/>
          <p:nvPr/>
        </p:nvSpPr>
        <p:spPr>
          <a:xfrm>
            <a:off x="625017" y="4784456"/>
            <a:ext cx="6584061" cy="1704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8" name="Rectangle 7">
            <a:extLst>
              <a:ext uri="{FF2B5EF4-FFF2-40B4-BE49-F238E27FC236}">
                <a16:creationId xmlns:a16="http://schemas.microsoft.com/office/drawing/2014/main" id="{67AA0228-2218-4CD0-917D-2567A51F42F6}"/>
              </a:ext>
            </a:extLst>
          </p:cNvPr>
          <p:cNvSpPr/>
          <p:nvPr/>
        </p:nvSpPr>
        <p:spPr>
          <a:xfrm>
            <a:off x="482986" y="2010698"/>
            <a:ext cx="6156725" cy="1670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83997594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odle 4 Google Winner – Doodle 4 Google">
            <a:extLst>
              <a:ext uri="{FF2B5EF4-FFF2-40B4-BE49-F238E27FC236}">
                <a16:creationId xmlns:a16="http://schemas.microsoft.com/office/drawing/2014/main" id="{6E85C7C8-A5EC-4AD3-91CD-F902288FD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4BCF8D-555B-4D1C-8625-3B110C27A3E4}"/>
              </a:ext>
            </a:extLst>
          </p:cNvPr>
          <p:cNvSpPr>
            <a:spLocks noGrp="1"/>
          </p:cNvSpPr>
          <p:nvPr>
            <p:ph type="title"/>
          </p:nvPr>
        </p:nvSpPr>
        <p:spPr/>
        <p:txBody>
          <a:bodyPr/>
          <a:lstStyle/>
          <a:p>
            <a:r>
              <a:rPr lang="en-US" altLang="zh-CN" b="1" dirty="0"/>
              <a:t>Comprehensive Income: 10-K</a:t>
            </a:r>
            <a:endParaRPr lang="zh-CN" altLang="en-US" dirty="0"/>
          </a:p>
        </p:txBody>
      </p:sp>
      <p:pic>
        <p:nvPicPr>
          <p:cNvPr id="6" name="Content Placeholder 5" descr="A screenshot of a cell phone&#10;&#10;Description automatically generated">
            <a:extLst>
              <a:ext uri="{FF2B5EF4-FFF2-40B4-BE49-F238E27FC236}">
                <a16:creationId xmlns:a16="http://schemas.microsoft.com/office/drawing/2014/main" id="{85560F5A-2F8F-43FD-8757-234DC7BC3C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824" y="1268016"/>
            <a:ext cx="6590675" cy="3770254"/>
          </a:xfrm>
        </p:spPr>
      </p:pic>
      <p:sp>
        <p:nvSpPr>
          <p:cNvPr id="8" name="Rectangle 7">
            <a:extLst>
              <a:ext uri="{FF2B5EF4-FFF2-40B4-BE49-F238E27FC236}">
                <a16:creationId xmlns:a16="http://schemas.microsoft.com/office/drawing/2014/main" id="{8BFFC423-E616-44C3-9D9A-4E1AE3EDD23F}"/>
              </a:ext>
            </a:extLst>
          </p:cNvPr>
          <p:cNvSpPr/>
          <p:nvPr/>
        </p:nvSpPr>
        <p:spPr>
          <a:xfrm>
            <a:off x="518824" y="4776537"/>
            <a:ext cx="6590675" cy="23584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0688190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EC38-0C27-4AB2-9B8C-5F5AE10EBFD3}"/>
              </a:ext>
            </a:extLst>
          </p:cNvPr>
          <p:cNvSpPr>
            <a:spLocks noGrp="1"/>
          </p:cNvSpPr>
          <p:nvPr>
            <p:ph type="title"/>
          </p:nvPr>
        </p:nvSpPr>
        <p:spPr/>
        <p:txBody>
          <a:bodyPr>
            <a:normAutofit fontScale="90000"/>
          </a:bodyPr>
          <a:lstStyle/>
          <a:p>
            <a:r>
              <a:rPr lang="en-US" altLang="zh-CN" b="1" dirty="0">
                <a:latin typeface="Calibri"/>
                <a:ea typeface="Calibri"/>
                <a:cs typeface="Calibri"/>
                <a:sym typeface="Calibri"/>
              </a:rPr>
              <a:t>Operating Cash Flow: 10-Q </a:t>
            </a:r>
            <a:br>
              <a:rPr lang="en-US" altLang="zh-CN" sz="2100" b="1" dirty="0"/>
            </a:br>
            <a:endParaRPr lang="zh-CN" altLang="en-US" dirty="0"/>
          </a:p>
        </p:txBody>
      </p:sp>
      <p:pic>
        <p:nvPicPr>
          <p:cNvPr id="6" name="Content Placeholder 5" descr="A screenshot of a cell phone&#10;&#10;Description automatically generated">
            <a:extLst>
              <a:ext uri="{FF2B5EF4-FFF2-40B4-BE49-F238E27FC236}">
                <a16:creationId xmlns:a16="http://schemas.microsoft.com/office/drawing/2014/main" id="{9926CBE0-723F-4604-8137-AC01C0AD75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106" y="871523"/>
            <a:ext cx="6039853" cy="4162362"/>
          </a:xfrm>
        </p:spPr>
      </p:pic>
      <p:pic>
        <p:nvPicPr>
          <p:cNvPr id="4" name="Picture 2" descr="Doodle 4 Google Winner – Doodle 4 Google">
            <a:extLst>
              <a:ext uri="{FF2B5EF4-FFF2-40B4-BE49-F238E27FC236}">
                <a16:creationId xmlns:a16="http://schemas.microsoft.com/office/drawing/2014/main" id="{F888620A-2CE7-4494-B25C-6D3ED32EF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61CBFA5-9121-4821-9AE0-B93BEB23E586}"/>
              </a:ext>
            </a:extLst>
          </p:cNvPr>
          <p:cNvSpPr/>
          <p:nvPr/>
        </p:nvSpPr>
        <p:spPr>
          <a:xfrm>
            <a:off x="362669" y="4866867"/>
            <a:ext cx="6156725" cy="16701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48824026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odle 4 Google Winner – Doodle 4 Google">
            <a:extLst>
              <a:ext uri="{FF2B5EF4-FFF2-40B4-BE49-F238E27FC236}">
                <a16:creationId xmlns:a16="http://schemas.microsoft.com/office/drawing/2014/main" id="{F8EB2056-38E7-4BF2-A532-32C3AA332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9835BC-2F69-47DD-9DE3-483D9D1E8D42}"/>
              </a:ext>
            </a:extLst>
          </p:cNvPr>
          <p:cNvSpPr>
            <a:spLocks noGrp="1"/>
          </p:cNvSpPr>
          <p:nvPr>
            <p:ph type="title"/>
          </p:nvPr>
        </p:nvSpPr>
        <p:spPr>
          <a:xfrm>
            <a:off x="628650" y="510778"/>
            <a:ext cx="7886700" cy="676651"/>
          </a:xfrm>
        </p:spPr>
        <p:txBody>
          <a:bodyPr>
            <a:normAutofit fontScale="90000"/>
          </a:bodyPr>
          <a:lstStyle/>
          <a:p>
            <a:r>
              <a:rPr lang="en-US" altLang="zh-CN" b="1" dirty="0">
                <a:latin typeface="Calibri"/>
                <a:ea typeface="Calibri"/>
                <a:cs typeface="Calibri"/>
                <a:sym typeface="Calibri"/>
              </a:rPr>
              <a:t>Cash Flow (Investing and Financing): 10-Q </a:t>
            </a:r>
            <a:br>
              <a:rPr lang="en-US" altLang="zh-CN" sz="2100" b="1" dirty="0"/>
            </a:br>
            <a:r>
              <a:rPr lang="en-US" altLang="zh-CN" dirty="0"/>
              <a:t> </a:t>
            </a:r>
            <a:endParaRPr lang="zh-CN" altLang="en-US" dirty="0"/>
          </a:p>
        </p:txBody>
      </p:sp>
      <p:pic>
        <p:nvPicPr>
          <p:cNvPr id="13" name="Content Placeholder 12" descr="A screenshot of a cell phone&#10;&#10;Description automatically generated">
            <a:extLst>
              <a:ext uri="{FF2B5EF4-FFF2-40B4-BE49-F238E27FC236}">
                <a16:creationId xmlns:a16="http://schemas.microsoft.com/office/drawing/2014/main" id="{063CC6D6-F14F-4156-8B35-A4BAAFFE31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53" y="966244"/>
            <a:ext cx="7110663" cy="4177256"/>
          </a:xfrm>
        </p:spPr>
      </p:pic>
      <p:sp>
        <p:nvSpPr>
          <p:cNvPr id="14" name="Rectangle 13">
            <a:extLst>
              <a:ext uri="{FF2B5EF4-FFF2-40B4-BE49-F238E27FC236}">
                <a16:creationId xmlns:a16="http://schemas.microsoft.com/office/drawing/2014/main" id="{630F34D0-BEF0-4379-B51E-ED72C539DD8A}"/>
              </a:ext>
            </a:extLst>
          </p:cNvPr>
          <p:cNvSpPr/>
          <p:nvPr/>
        </p:nvSpPr>
        <p:spPr>
          <a:xfrm>
            <a:off x="96253" y="1583260"/>
            <a:ext cx="7110662" cy="2305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15" name="Rectangle 14">
            <a:extLst>
              <a:ext uri="{FF2B5EF4-FFF2-40B4-BE49-F238E27FC236}">
                <a16:creationId xmlns:a16="http://schemas.microsoft.com/office/drawing/2014/main" id="{630F34D0-BEF0-4379-B51E-ED72C539DD8A}"/>
              </a:ext>
            </a:extLst>
          </p:cNvPr>
          <p:cNvSpPr/>
          <p:nvPr/>
        </p:nvSpPr>
        <p:spPr>
          <a:xfrm>
            <a:off x="96252" y="2621705"/>
            <a:ext cx="7110662" cy="2305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16" name="Rectangle 15">
            <a:extLst>
              <a:ext uri="{FF2B5EF4-FFF2-40B4-BE49-F238E27FC236}">
                <a16:creationId xmlns:a16="http://schemas.microsoft.com/office/drawing/2014/main" id="{630F34D0-BEF0-4379-B51E-ED72C539DD8A}"/>
              </a:ext>
            </a:extLst>
          </p:cNvPr>
          <p:cNvSpPr/>
          <p:nvPr/>
        </p:nvSpPr>
        <p:spPr>
          <a:xfrm>
            <a:off x="96251" y="4061975"/>
            <a:ext cx="7110662" cy="2305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
        <p:nvSpPr>
          <p:cNvPr id="17" name="Rectangle 16">
            <a:extLst>
              <a:ext uri="{FF2B5EF4-FFF2-40B4-BE49-F238E27FC236}">
                <a16:creationId xmlns:a16="http://schemas.microsoft.com/office/drawing/2014/main" id="{630F34D0-BEF0-4379-B51E-ED72C539DD8A}"/>
              </a:ext>
            </a:extLst>
          </p:cNvPr>
          <p:cNvSpPr/>
          <p:nvPr/>
        </p:nvSpPr>
        <p:spPr>
          <a:xfrm>
            <a:off x="96251" y="4869858"/>
            <a:ext cx="7110662" cy="23056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zh-CN" altLang="en-US" sz="135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16594963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883DD-83AF-4008-A29F-F06AF88A4503}"/>
              </a:ext>
            </a:extLst>
          </p:cNvPr>
          <p:cNvSpPr>
            <a:spLocks noGrp="1"/>
          </p:cNvSpPr>
          <p:nvPr>
            <p:ph type="title"/>
          </p:nvPr>
        </p:nvSpPr>
        <p:spPr/>
        <p:txBody>
          <a:bodyPr>
            <a:normAutofit fontScale="90000"/>
          </a:bodyPr>
          <a:lstStyle/>
          <a:p>
            <a:r>
              <a:rPr lang="en-US" altLang="zh-CN" b="1" dirty="0">
                <a:latin typeface="Calibri"/>
                <a:ea typeface="Calibri"/>
                <a:cs typeface="Calibri"/>
                <a:sym typeface="Calibri"/>
              </a:rPr>
              <a:t>Operating Cash Flow: 10-K </a:t>
            </a:r>
            <a:br>
              <a:rPr lang="en-US" altLang="zh-CN" sz="2100" b="1" dirty="0"/>
            </a:br>
            <a:endParaRPr lang="zh-CN" altLang="en-US" dirty="0"/>
          </a:p>
        </p:txBody>
      </p:sp>
      <p:pic>
        <p:nvPicPr>
          <p:cNvPr id="6" name="Content Placeholder 5" descr="A screenshot of a cell phone&#10;&#10;Description automatically generated">
            <a:extLst>
              <a:ext uri="{FF2B5EF4-FFF2-40B4-BE49-F238E27FC236}">
                <a16:creationId xmlns:a16="http://schemas.microsoft.com/office/drawing/2014/main" id="{DE518C29-4610-450F-893B-5EC18A173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102216"/>
            <a:ext cx="6188721" cy="3767440"/>
          </a:xfrm>
        </p:spPr>
      </p:pic>
      <p:pic>
        <p:nvPicPr>
          <p:cNvPr id="4" name="Picture 2" descr="Doodle 4 Google Winner – Doodle 4 Google">
            <a:extLst>
              <a:ext uri="{FF2B5EF4-FFF2-40B4-BE49-F238E27FC236}">
                <a16:creationId xmlns:a16="http://schemas.microsoft.com/office/drawing/2014/main" id="{64350C15-7CA4-454B-B8DC-47895E83B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552FF14-7651-4EA1-9B9F-50F5D11DF1ED}"/>
              </a:ext>
            </a:extLst>
          </p:cNvPr>
          <p:cNvSpPr/>
          <p:nvPr/>
        </p:nvSpPr>
        <p:spPr>
          <a:xfrm>
            <a:off x="628650" y="4699898"/>
            <a:ext cx="6241539" cy="1624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15702624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odle 4 Google Winner – Doodle 4 Google">
            <a:extLst>
              <a:ext uri="{FF2B5EF4-FFF2-40B4-BE49-F238E27FC236}">
                <a16:creationId xmlns:a16="http://schemas.microsoft.com/office/drawing/2014/main" id="{7C0F5F53-8845-423C-8297-ADCC65D90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86243A-FE3E-4094-86DF-AE459A84B9F4}"/>
              </a:ext>
            </a:extLst>
          </p:cNvPr>
          <p:cNvSpPr>
            <a:spLocks noGrp="1"/>
          </p:cNvSpPr>
          <p:nvPr>
            <p:ph type="title"/>
          </p:nvPr>
        </p:nvSpPr>
        <p:spPr>
          <a:xfrm>
            <a:off x="628650" y="510778"/>
            <a:ext cx="7886700" cy="994172"/>
          </a:xfrm>
        </p:spPr>
        <p:txBody>
          <a:bodyPr>
            <a:normAutofit fontScale="90000"/>
          </a:bodyPr>
          <a:lstStyle/>
          <a:p>
            <a:r>
              <a:rPr lang="en-US" altLang="zh-CN" b="1" dirty="0">
                <a:latin typeface="Calibri"/>
                <a:ea typeface="Calibri"/>
                <a:cs typeface="Calibri"/>
                <a:sym typeface="Calibri"/>
              </a:rPr>
              <a:t>Cash Flow (Investing and Financing): 10-K </a:t>
            </a:r>
            <a:br>
              <a:rPr lang="en-US" altLang="zh-CN" sz="2100" b="1" dirty="0"/>
            </a:br>
            <a:endParaRPr lang="zh-CN" altLang="en-US" dirty="0"/>
          </a:p>
        </p:txBody>
      </p:sp>
      <p:pic>
        <p:nvPicPr>
          <p:cNvPr id="6" name="Content Placeholder 5" descr="A screenshot of a cell phone&#10;&#10;Description automatically generated">
            <a:extLst>
              <a:ext uri="{FF2B5EF4-FFF2-40B4-BE49-F238E27FC236}">
                <a16:creationId xmlns:a16="http://schemas.microsoft.com/office/drawing/2014/main" id="{29CD208B-8D6A-4BBF-89CC-F13CE89906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6233" y="1166059"/>
            <a:ext cx="6466370" cy="3658604"/>
          </a:xfrm>
        </p:spPr>
      </p:pic>
      <p:sp>
        <p:nvSpPr>
          <p:cNvPr id="7" name="Rectangle 6">
            <a:extLst>
              <a:ext uri="{FF2B5EF4-FFF2-40B4-BE49-F238E27FC236}">
                <a16:creationId xmlns:a16="http://schemas.microsoft.com/office/drawing/2014/main" id="{24BEBA5A-4577-4754-93D9-CC6089587340}"/>
              </a:ext>
            </a:extLst>
          </p:cNvPr>
          <p:cNvSpPr/>
          <p:nvPr/>
        </p:nvSpPr>
        <p:spPr>
          <a:xfrm>
            <a:off x="516233" y="1311442"/>
            <a:ext cx="6466370" cy="1427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8" name="Rectangle 7">
            <a:extLst>
              <a:ext uri="{FF2B5EF4-FFF2-40B4-BE49-F238E27FC236}">
                <a16:creationId xmlns:a16="http://schemas.microsoft.com/office/drawing/2014/main" id="{F1DAD6BB-A1D3-4416-A028-63ED14A89FE9}"/>
              </a:ext>
            </a:extLst>
          </p:cNvPr>
          <p:cNvSpPr/>
          <p:nvPr/>
        </p:nvSpPr>
        <p:spPr>
          <a:xfrm>
            <a:off x="516233" y="2707105"/>
            <a:ext cx="6466369" cy="1427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9" name="Rectangle 8">
            <a:extLst>
              <a:ext uri="{FF2B5EF4-FFF2-40B4-BE49-F238E27FC236}">
                <a16:creationId xmlns:a16="http://schemas.microsoft.com/office/drawing/2014/main" id="{AA75E793-8A6A-4C15-BDF6-AB9FD7EA5B7D}"/>
              </a:ext>
            </a:extLst>
          </p:cNvPr>
          <p:cNvSpPr/>
          <p:nvPr/>
        </p:nvSpPr>
        <p:spPr>
          <a:xfrm>
            <a:off x="516233" y="3851108"/>
            <a:ext cx="6466369" cy="1427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26323504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6743-AE4C-4716-A5C4-3A7093A0BADE}"/>
              </a:ext>
            </a:extLst>
          </p:cNvPr>
          <p:cNvSpPr>
            <a:spLocks noGrp="1"/>
          </p:cNvSpPr>
          <p:nvPr>
            <p:ph type="title"/>
          </p:nvPr>
        </p:nvSpPr>
        <p:spPr/>
        <p:txBody>
          <a:bodyPr/>
          <a:lstStyle/>
          <a:p>
            <a:r>
              <a:rPr lang="en-US" altLang="zh-CN" dirty="0"/>
              <a:t>Share Repurchase: 10-Q</a:t>
            </a:r>
            <a:endParaRPr lang="zh-CN" altLang="en-US" dirty="0"/>
          </a:p>
        </p:txBody>
      </p:sp>
      <p:pic>
        <p:nvPicPr>
          <p:cNvPr id="5" name="Content Placeholder 4" descr="A screenshot of a cell phone&#10;&#10;Description automatically generated">
            <a:extLst>
              <a:ext uri="{FF2B5EF4-FFF2-40B4-BE49-F238E27FC236}">
                <a16:creationId xmlns:a16="http://schemas.microsoft.com/office/drawing/2014/main" id="{83AB7FCA-BC32-4DB3-A1EC-E75EB6904D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065" y="2230273"/>
            <a:ext cx="7982285" cy="2117041"/>
          </a:xfrm>
        </p:spPr>
      </p:pic>
      <p:sp>
        <p:nvSpPr>
          <p:cNvPr id="7" name="Rectangle 6">
            <a:extLst>
              <a:ext uri="{FF2B5EF4-FFF2-40B4-BE49-F238E27FC236}">
                <a16:creationId xmlns:a16="http://schemas.microsoft.com/office/drawing/2014/main" id="{33A0AB4B-7AC3-4C8C-8646-C5C353C8438A}"/>
              </a:ext>
            </a:extLst>
          </p:cNvPr>
          <p:cNvSpPr/>
          <p:nvPr/>
        </p:nvSpPr>
        <p:spPr>
          <a:xfrm>
            <a:off x="628650" y="4078706"/>
            <a:ext cx="7781424" cy="2686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pic>
        <p:nvPicPr>
          <p:cNvPr id="8" name="Picture 2" descr="Doodle 4 Google Winner – Doodle 4 Google">
            <a:extLst>
              <a:ext uri="{FF2B5EF4-FFF2-40B4-BE49-F238E27FC236}">
                <a16:creationId xmlns:a16="http://schemas.microsoft.com/office/drawing/2014/main" id="{8CD90DCF-3413-49D8-A99A-A107AAB14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59581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EE73-B768-466E-AE2E-3391CD96855E}"/>
              </a:ext>
            </a:extLst>
          </p:cNvPr>
          <p:cNvSpPr>
            <a:spLocks noGrp="1"/>
          </p:cNvSpPr>
          <p:nvPr>
            <p:ph type="title"/>
          </p:nvPr>
        </p:nvSpPr>
        <p:spPr/>
        <p:txBody>
          <a:bodyPr/>
          <a:lstStyle/>
          <a:p>
            <a:r>
              <a:rPr lang="en-US" altLang="zh-CN" dirty="0"/>
              <a:t>Share Repurchase: 10-K</a:t>
            </a:r>
            <a:endParaRPr lang="zh-CN" altLang="en-US" dirty="0"/>
          </a:p>
        </p:txBody>
      </p:sp>
      <p:pic>
        <p:nvPicPr>
          <p:cNvPr id="6" name="Content Placeholder 5" descr="A screenshot of a cell phone&#10;&#10;Description automatically generated">
            <a:extLst>
              <a:ext uri="{FF2B5EF4-FFF2-40B4-BE49-F238E27FC236}">
                <a16:creationId xmlns:a16="http://schemas.microsoft.com/office/drawing/2014/main" id="{A07C17B4-EC0C-461F-BFEF-D6039FADA9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103" y="2387336"/>
            <a:ext cx="8796334" cy="1980127"/>
          </a:xfrm>
        </p:spPr>
      </p:pic>
      <p:pic>
        <p:nvPicPr>
          <p:cNvPr id="4" name="Picture 2" descr="Doodle 4 Google Winner – Doodle 4 Google">
            <a:extLst>
              <a:ext uri="{FF2B5EF4-FFF2-40B4-BE49-F238E27FC236}">
                <a16:creationId xmlns:a16="http://schemas.microsoft.com/office/drawing/2014/main" id="{3F9822E2-6622-40DB-ADDA-004301B3A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ABBA488-EBAC-4043-A165-E7F089A4FBAF}"/>
              </a:ext>
            </a:extLst>
          </p:cNvPr>
          <p:cNvSpPr/>
          <p:nvPr/>
        </p:nvSpPr>
        <p:spPr>
          <a:xfrm>
            <a:off x="472240" y="4006517"/>
            <a:ext cx="7781424" cy="26860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106889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id="{9FA57A09-E6C8-436D-9860-6770F1ECCF94}"/>
              </a:ext>
            </a:extLst>
          </p:cNvPr>
          <p:cNvPicPr>
            <a:picLocks noChangeAspect="1"/>
          </p:cNvPicPr>
          <p:nvPr/>
        </p:nvPicPr>
        <p:blipFill rotWithShape="1">
          <a:blip r:embed="rId3">
            <a:extLst>
              <a:ext uri="{28A0092B-C50C-407E-A947-70E740481C1C}">
                <a14:useLocalDpi xmlns:a14="http://schemas.microsoft.com/office/drawing/2010/main" val="0"/>
              </a:ext>
            </a:extLst>
          </a:blip>
          <a:srcRect r="872" b="1"/>
          <a:stretch/>
        </p:blipFill>
        <p:spPr>
          <a:xfrm>
            <a:off x="15" y="961"/>
            <a:ext cx="9143985" cy="5142539"/>
          </a:xfrm>
          <a:prstGeom prst="rect">
            <a:avLst/>
          </a:prstGeom>
        </p:spPr>
      </p:pic>
    </p:spTree>
    <p:extLst>
      <p:ext uri="{BB962C8B-B14F-4D97-AF65-F5344CB8AC3E}">
        <p14:creationId xmlns:p14="http://schemas.microsoft.com/office/powerpoint/2010/main" val="265894656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DA01-FE2C-4039-902B-2A436E539098}"/>
              </a:ext>
            </a:extLst>
          </p:cNvPr>
          <p:cNvSpPr>
            <a:spLocks noGrp="1"/>
          </p:cNvSpPr>
          <p:nvPr>
            <p:ph type="title"/>
          </p:nvPr>
        </p:nvSpPr>
        <p:spPr/>
        <p:txBody>
          <a:bodyPr/>
          <a:lstStyle/>
          <a:p>
            <a:r>
              <a:rPr lang="en-US" altLang="zh-CN" dirty="0"/>
              <a:t>Sales Forecast</a:t>
            </a:r>
            <a:endParaRPr lang="zh-CN" altLang="en-US" dirty="0"/>
          </a:p>
        </p:txBody>
      </p:sp>
      <p:pic>
        <p:nvPicPr>
          <p:cNvPr id="4" name="Picture 2" descr="Doodle 4 Google Winner – Doodle 4 Google">
            <a:extLst>
              <a:ext uri="{FF2B5EF4-FFF2-40B4-BE49-F238E27FC236}">
                <a16:creationId xmlns:a16="http://schemas.microsoft.com/office/drawing/2014/main" id="{0BD73BCD-5A49-426F-863A-D971569B3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9" descr="A screenshot of a cell phone&#10;&#10;Description automatically generated">
            <a:extLst>
              <a:ext uri="{FF2B5EF4-FFF2-40B4-BE49-F238E27FC236}">
                <a16:creationId xmlns:a16="http://schemas.microsoft.com/office/drawing/2014/main" id="{F4942B4E-B330-40F2-8CE0-A3BE97711D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5824" y="2018567"/>
            <a:ext cx="6348936" cy="2673749"/>
          </a:xfrm>
        </p:spPr>
      </p:pic>
      <p:sp>
        <p:nvSpPr>
          <p:cNvPr id="11" name="Rectangle 10">
            <a:extLst>
              <a:ext uri="{FF2B5EF4-FFF2-40B4-BE49-F238E27FC236}">
                <a16:creationId xmlns:a16="http://schemas.microsoft.com/office/drawing/2014/main" id="{7DE63CAE-2941-4B70-9B94-14BB0726D087}"/>
              </a:ext>
            </a:extLst>
          </p:cNvPr>
          <p:cNvSpPr/>
          <p:nvPr/>
        </p:nvSpPr>
        <p:spPr>
          <a:xfrm>
            <a:off x="4928623" y="2803358"/>
            <a:ext cx="1976137" cy="2204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12" name="Rectangle 11">
            <a:extLst>
              <a:ext uri="{FF2B5EF4-FFF2-40B4-BE49-F238E27FC236}">
                <a16:creationId xmlns:a16="http://schemas.microsoft.com/office/drawing/2014/main" id="{444BD0DE-0774-4253-A956-4BE501134559}"/>
              </a:ext>
            </a:extLst>
          </p:cNvPr>
          <p:cNvSpPr/>
          <p:nvPr/>
        </p:nvSpPr>
        <p:spPr>
          <a:xfrm>
            <a:off x="4789363" y="4162926"/>
            <a:ext cx="2419715" cy="52939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27662515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7C6B-86F8-458F-90D8-C42174EDC3BD}"/>
              </a:ext>
            </a:extLst>
          </p:cNvPr>
          <p:cNvSpPr>
            <a:spLocks noGrp="1"/>
          </p:cNvSpPr>
          <p:nvPr>
            <p:ph type="title"/>
          </p:nvPr>
        </p:nvSpPr>
        <p:spPr/>
        <p:txBody>
          <a:bodyPr/>
          <a:lstStyle/>
          <a:p>
            <a:r>
              <a:rPr lang="en-US" altLang="zh-CN" dirty="0"/>
              <a:t>Earning Forecast</a:t>
            </a:r>
            <a:endParaRPr lang="zh-CN" altLang="en-US" dirty="0"/>
          </a:p>
        </p:txBody>
      </p:sp>
      <p:pic>
        <p:nvPicPr>
          <p:cNvPr id="6" name="Content Placeholder 5" descr="A screenshot of a cell phone&#10;&#10;Description automatically generated">
            <a:extLst>
              <a:ext uri="{FF2B5EF4-FFF2-40B4-BE49-F238E27FC236}">
                <a16:creationId xmlns:a16="http://schemas.microsoft.com/office/drawing/2014/main" id="{AEA4024F-97BA-4E7F-B2A6-731EBE6DD2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007" y="2229338"/>
            <a:ext cx="7303793" cy="2445922"/>
          </a:xfrm>
        </p:spPr>
      </p:pic>
      <p:pic>
        <p:nvPicPr>
          <p:cNvPr id="4" name="Picture 2" descr="Doodle 4 Google Winner – Doodle 4 Google">
            <a:extLst>
              <a:ext uri="{FF2B5EF4-FFF2-40B4-BE49-F238E27FC236}">
                <a16:creationId xmlns:a16="http://schemas.microsoft.com/office/drawing/2014/main" id="{2C031051-1499-482A-93AB-AB18A8EB3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AC12763-9762-44BF-A549-0C1B316B7CD0}"/>
              </a:ext>
            </a:extLst>
          </p:cNvPr>
          <p:cNvSpPr/>
          <p:nvPr/>
        </p:nvSpPr>
        <p:spPr>
          <a:xfrm>
            <a:off x="6749716" y="3019925"/>
            <a:ext cx="661737" cy="33688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28794987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67D82-7567-4913-A002-4703702399EE}"/>
              </a:ext>
            </a:extLst>
          </p:cNvPr>
          <p:cNvSpPr>
            <a:spLocks noGrp="1"/>
          </p:cNvSpPr>
          <p:nvPr>
            <p:ph type="title"/>
          </p:nvPr>
        </p:nvSpPr>
        <p:spPr/>
        <p:txBody>
          <a:bodyPr/>
          <a:lstStyle/>
          <a:p>
            <a:r>
              <a:rPr lang="en-US" altLang="zh-CN" dirty="0"/>
              <a:t>Analyst Recommendation</a:t>
            </a:r>
            <a:endParaRPr lang="zh-CN" altLang="en-US" dirty="0"/>
          </a:p>
        </p:txBody>
      </p:sp>
      <p:pic>
        <p:nvPicPr>
          <p:cNvPr id="6" name="Content Placeholder 5" descr="A screenshot of a cell phone&#10;&#10;Description automatically generated">
            <a:extLst>
              <a:ext uri="{FF2B5EF4-FFF2-40B4-BE49-F238E27FC236}">
                <a16:creationId xmlns:a16="http://schemas.microsoft.com/office/drawing/2014/main" id="{CA8C90D3-520C-4294-A318-5D5FC2E0A18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9415"/>
          <a:stretch/>
        </p:blipFill>
        <p:spPr>
          <a:xfrm>
            <a:off x="628650" y="1643382"/>
            <a:ext cx="4294307" cy="2744853"/>
          </a:xfrm>
        </p:spPr>
      </p:pic>
      <p:pic>
        <p:nvPicPr>
          <p:cNvPr id="4" name="Picture 2" descr="Doodle 4 Google Winner – Doodle 4 Google">
            <a:extLst>
              <a:ext uri="{FF2B5EF4-FFF2-40B4-BE49-F238E27FC236}">
                <a16:creationId xmlns:a16="http://schemas.microsoft.com/office/drawing/2014/main" id="{DF0A607B-06FB-42EE-81BD-FA0ECDC9F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ell phone&#10;&#10;Description automatically generated">
            <a:extLst>
              <a:ext uri="{FF2B5EF4-FFF2-40B4-BE49-F238E27FC236}">
                <a16:creationId xmlns:a16="http://schemas.microsoft.com/office/drawing/2014/main" id="{26AD58C4-9019-4D51-9B98-57104C299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653" y="1855159"/>
            <a:ext cx="2628864" cy="2533076"/>
          </a:xfrm>
          <a:prstGeom prst="rect">
            <a:avLst/>
          </a:prstGeom>
        </p:spPr>
      </p:pic>
      <p:sp>
        <p:nvSpPr>
          <p:cNvPr id="9" name="Rectangle 8">
            <a:extLst>
              <a:ext uri="{FF2B5EF4-FFF2-40B4-BE49-F238E27FC236}">
                <a16:creationId xmlns:a16="http://schemas.microsoft.com/office/drawing/2014/main" id="{A05A5FAA-70D9-4248-BA0D-27832FE009DD}"/>
              </a:ext>
            </a:extLst>
          </p:cNvPr>
          <p:cNvSpPr/>
          <p:nvPr/>
        </p:nvSpPr>
        <p:spPr>
          <a:xfrm>
            <a:off x="3910263" y="3212431"/>
            <a:ext cx="866274" cy="33688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
        <p:nvSpPr>
          <p:cNvPr id="10" name="Rectangle 9">
            <a:extLst>
              <a:ext uri="{FF2B5EF4-FFF2-40B4-BE49-F238E27FC236}">
                <a16:creationId xmlns:a16="http://schemas.microsoft.com/office/drawing/2014/main" id="{9E9804E3-D06A-4397-8752-97A0F1CC902D}"/>
              </a:ext>
            </a:extLst>
          </p:cNvPr>
          <p:cNvSpPr/>
          <p:nvPr/>
        </p:nvSpPr>
        <p:spPr>
          <a:xfrm>
            <a:off x="6990347" y="2234865"/>
            <a:ext cx="806116" cy="54443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prstClr val="white"/>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47328817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F9A4E-1C2E-4571-A3B2-E6F64DE97E4A}"/>
              </a:ext>
            </a:extLst>
          </p:cNvPr>
          <p:cNvSpPr>
            <a:spLocks noGrp="1"/>
          </p:cNvSpPr>
          <p:nvPr>
            <p:ph type="title"/>
          </p:nvPr>
        </p:nvSpPr>
        <p:spPr/>
        <p:txBody>
          <a:bodyPr/>
          <a:lstStyle/>
          <a:p>
            <a:r>
              <a:rPr lang="en-US" altLang="zh-CN" b="1" dirty="0"/>
              <a:t>Recommendation</a:t>
            </a:r>
            <a:endParaRPr lang="zh-CN" altLang="en-US" b="1" dirty="0"/>
          </a:p>
        </p:txBody>
      </p:sp>
      <p:sp>
        <p:nvSpPr>
          <p:cNvPr id="3" name="Content Placeholder 2">
            <a:extLst>
              <a:ext uri="{FF2B5EF4-FFF2-40B4-BE49-F238E27FC236}">
                <a16:creationId xmlns:a16="http://schemas.microsoft.com/office/drawing/2014/main" id="{C1744B2F-21E8-4B56-A412-BCDC91D1D30C}"/>
              </a:ext>
            </a:extLst>
          </p:cNvPr>
          <p:cNvSpPr>
            <a:spLocks noGrp="1"/>
          </p:cNvSpPr>
          <p:nvPr>
            <p:ph idx="1"/>
          </p:nvPr>
        </p:nvSpPr>
        <p:spPr>
          <a:xfrm>
            <a:off x="2983832" y="2016292"/>
            <a:ext cx="4400550" cy="1925617"/>
          </a:xfrm>
        </p:spPr>
        <p:txBody>
          <a:bodyPr>
            <a:normAutofit/>
          </a:bodyPr>
          <a:lstStyle/>
          <a:p>
            <a:pPr marL="0" indent="0">
              <a:buNone/>
            </a:pPr>
            <a:r>
              <a:rPr lang="en-US" altLang="zh-CN" sz="11250" dirty="0"/>
              <a:t>BUY</a:t>
            </a:r>
            <a:endParaRPr lang="zh-CN" altLang="en-US" sz="11250" dirty="0"/>
          </a:p>
        </p:txBody>
      </p:sp>
      <p:pic>
        <p:nvPicPr>
          <p:cNvPr id="4" name="Picture 2" descr="Doodle 4 Google Winner – Doodle 4 Google">
            <a:extLst>
              <a:ext uri="{FF2B5EF4-FFF2-40B4-BE49-F238E27FC236}">
                <a16:creationId xmlns:a16="http://schemas.microsoft.com/office/drawing/2014/main" id="{49CC506F-0B16-4760-A7B7-C5ED4B5C0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2653" y="-115615"/>
            <a:ext cx="3252851" cy="1569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928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5" name="Picture 4" descr="A screenshot of a cell phone&#10;&#10;Description automatically generated">
            <a:extLst>
              <a:ext uri="{FF2B5EF4-FFF2-40B4-BE49-F238E27FC236}">
                <a16:creationId xmlns:a16="http://schemas.microsoft.com/office/drawing/2014/main" id="{7A232870-D177-42CF-A6E0-079E7AA79D4A}"/>
              </a:ext>
            </a:extLst>
          </p:cNvPr>
          <p:cNvPicPr>
            <a:picLocks noChangeAspect="1"/>
          </p:cNvPicPr>
          <p:nvPr/>
        </p:nvPicPr>
        <p:blipFill rotWithShape="1">
          <a:blip r:embed="rId3">
            <a:extLst>
              <a:ext uri="{28A0092B-C50C-407E-A947-70E740481C1C}">
                <a14:useLocalDpi xmlns:a14="http://schemas.microsoft.com/office/drawing/2010/main" val="0"/>
              </a:ext>
            </a:extLst>
          </a:blip>
          <a:srcRect b="1765"/>
          <a:stretch/>
        </p:blipFill>
        <p:spPr>
          <a:xfrm>
            <a:off x="15" y="961"/>
            <a:ext cx="9143985" cy="5142539"/>
          </a:xfrm>
          <a:prstGeom prst="rect">
            <a:avLst/>
          </a:prstGeom>
        </p:spPr>
      </p:pic>
    </p:spTree>
    <p:extLst>
      <p:ext uri="{BB962C8B-B14F-4D97-AF65-F5344CB8AC3E}">
        <p14:creationId xmlns:p14="http://schemas.microsoft.com/office/powerpoint/2010/main" val="698593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E1DA53-9811-4831-9BFB-3E8658F08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A4E77B66-3B6C-47A1-85BA-4491ECEC1B14}"/>
              </a:ext>
            </a:extLst>
          </p:cNvPr>
          <p:cNvSpPr>
            <a:spLocks noGrp="1"/>
          </p:cNvSpPr>
          <p:nvPr>
            <p:ph type="title"/>
          </p:nvPr>
        </p:nvSpPr>
        <p:spPr>
          <a:xfrm>
            <a:off x="628650" y="414680"/>
            <a:ext cx="3872168" cy="1256178"/>
          </a:xfrm>
        </p:spPr>
        <p:txBody>
          <a:bodyPr anchor="ctr">
            <a:normAutofit/>
          </a:bodyPr>
          <a:lstStyle/>
          <a:p>
            <a:r>
              <a:rPr lang="en-US" sz="3000" b="1">
                <a:effectLst>
                  <a:outerShdw blurRad="38100" dist="38100" dir="2700000" algn="tl">
                    <a:srgbClr val="000000">
                      <a:alpha val="43137"/>
                    </a:srgbClr>
                  </a:outerShdw>
                </a:effectLst>
              </a:rPr>
              <a:t>Computers </a:t>
            </a:r>
          </a:p>
        </p:txBody>
      </p:sp>
      <p:sp>
        <p:nvSpPr>
          <p:cNvPr id="3" name="Content Placeholder 2">
            <a:extLst>
              <a:ext uri="{FF2B5EF4-FFF2-40B4-BE49-F238E27FC236}">
                <a16:creationId xmlns:a16="http://schemas.microsoft.com/office/drawing/2014/main" id="{0236E39A-08FA-46DC-977D-17331AFFDB75}"/>
              </a:ext>
            </a:extLst>
          </p:cNvPr>
          <p:cNvSpPr>
            <a:spLocks noGrp="1"/>
          </p:cNvSpPr>
          <p:nvPr>
            <p:ph idx="1"/>
          </p:nvPr>
        </p:nvSpPr>
        <p:spPr>
          <a:xfrm>
            <a:off x="4643182" y="414680"/>
            <a:ext cx="3744680" cy="1256179"/>
          </a:xfrm>
        </p:spPr>
        <p:txBody>
          <a:bodyPr anchor="ctr">
            <a:normAutofit/>
          </a:bodyPr>
          <a:lstStyle/>
          <a:p>
            <a:r>
              <a:rPr lang="en-US" sz="1500" dirty="0"/>
              <a:t>A device that can do a multitude of tasks</a:t>
            </a:r>
          </a:p>
          <a:p>
            <a:pPr marL="0" indent="0">
              <a:buNone/>
            </a:pPr>
            <a:r>
              <a:rPr lang="en-US" sz="1500" dirty="0"/>
              <a:t>--processing and storing data </a:t>
            </a:r>
          </a:p>
          <a:p>
            <a:pPr marL="0" indent="0">
              <a:buNone/>
            </a:pPr>
            <a:r>
              <a:rPr lang="en-US" sz="1500" dirty="0"/>
              <a:t>--doing set tasks based on the software it is operating on </a:t>
            </a:r>
          </a:p>
        </p:txBody>
      </p:sp>
      <p:pic>
        <p:nvPicPr>
          <p:cNvPr id="5" name="Picture 4" descr="A desktop computer monitor sitting on top of a desk&#10;&#10;Description automatically generated">
            <a:extLst>
              <a:ext uri="{FF2B5EF4-FFF2-40B4-BE49-F238E27FC236}">
                <a16:creationId xmlns:a16="http://schemas.microsoft.com/office/drawing/2014/main" id="{8E370601-02BE-4137-B74A-E1AFB8A1BD97}"/>
              </a:ext>
            </a:extLst>
          </p:cNvPr>
          <p:cNvPicPr>
            <a:picLocks noChangeAspect="1"/>
          </p:cNvPicPr>
          <p:nvPr/>
        </p:nvPicPr>
        <p:blipFill rotWithShape="1">
          <a:blip r:embed="rId3">
            <a:extLst>
              <a:ext uri="{28A0092B-C50C-407E-A947-70E740481C1C}">
                <a14:useLocalDpi xmlns:a14="http://schemas.microsoft.com/office/drawing/2010/main" val="0"/>
              </a:ext>
            </a:extLst>
          </a:blip>
          <a:srcRect t="5181" r="-1" b="30542"/>
          <a:stretch/>
        </p:blipFill>
        <p:spPr>
          <a:xfrm>
            <a:off x="137161" y="1803862"/>
            <a:ext cx="8875871" cy="3209114"/>
          </a:xfrm>
          <a:prstGeom prst="rect">
            <a:avLst/>
          </a:prstGeom>
        </p:spPr>
      </p:pic>
    </p:spTree>
    <p:extLst>
      <p:ext uri="{BB962C8B-B14F-4D97-AF65-F5344CB8AC3E}">
        <p14:creationId xmlns:p14="http://schemas.microsoft.com/office/powerpoint/2010/main" val="437804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E467-C89F-4AB8-B54E-DCD5BD06E6ED}"/>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Agenda</a:t>
            </a:r>
          </a:p>
        </p:txBody>
      </p:sp>
      <p:sp>
        <p:nvSpPr>
          <p:cNvPr id="3" name="Content Placeholder 2">
            <a:extLst>
              <a:ext uri="{FF2B5EF4-FFF2-40B4-BE49-F238E27FC236}">
                <a16:creationId xmlns:a16="http://schemas.microsoft.com/office/drawing/2014/main" id="{6BDF0246-8689-431F-81A1-81C2FE5A19A4}"/>
              </a:ext>
            </a:extLst>
          </p:cNvPr>
          <p:cNvSpPr>
            <a:spLocks noGrp="1"/>
          </p:cNvSpPr>
          <p:nvPr>
            <p:ph idx="1"/>
          </p:nvPr>
        </p:nvSpPr>
        <p:spPr/>
        <p:txBody>
          <a:bodyPr>
            <a:normAutofit lnSpcReduction="10000"/>
          </a:bodyPr>
          <a:lstStyle/>
          <a:p>
            <a:r>
              <a:rPr lang="en-US" sz="3000" dirty="0"/>
              <a:t>Industry Overview</a:t>
            </a:r>
          </a:p>
          <a:p>
            <a:pPr marL="0" indent="0">
              <a:buNone/>
            </a:pPr>
            <a:endParaRPr lang="en-US" sz="3000" dirty="0"/>
          </a:p>
          <a:p>
            <a:r>
              <a:rPr lang="en-US" sz="3000" dirty="0"/>
              <a:t>Apple </a:t>
            </a:r>
          </a:p>
          <a:p>
            <a:endParaRPr lang="en-US" sz="3000" dirty="0"/>
          </a:p>
          <a:p>
            <a:r>
              <a:rPr lang="en-US" sz="3000" dirty="0"/>
              <a:t>Microsoft </a:t>
            </a:r>
          </a:p>
          <a:p>
            <a:endParaRPr lang="en-US" sz="3000" dirty="0"/>
          </a:p>
          <a:p>
            <a:r>
              <a:rPr lang="en-US" sz="3000" dirty="0"/>
              <a:t>Google </a:t>
            </a:r>
          </a:p>
          <a:p>
            <a:pPr marL="0" indent="0">
              <a:buNone/>
            </a:pPr>
            <a:endParaRPr lang="en-US" dirty="0"/>
          </a:p>
        </p:txBody>
      </p:sp>
    </p:spTree>
    <p:extLst>
      <p:ext uri="{BB962C8B-B14F-4D97-AF65-F5344CB8AC3E}">
        <p14:creationId xmlns:p14="http://schemas.microsoft.com/office/powerpoint/2010/main" val="3710478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94E23-DD3A-406A-B781-55C7B1424EA5}"/>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Computer History </a:t>
            </a:r>
          </a:p>
        </p:txBody>
      </p:sp>
      <p:sp>
        <p:nvSpPr>
          <p:cNvPr id="3" name="Content Placeholder 2">
            <a:extLst>
              <a:ext uri="{FF2B5EF4-FFF2-40B4-BE49-F238E27FC236}">
                <a16:creationId xmlns:a16="http://schemas.microsoft.com/office/drawing/2014/main" id="{7421ED8E-E008-4F50-A6E2-20183DC6B076}"/>
              </a:ext>
            </a:extLst>
          </p:cNvPr>
          <p:cNvSpPr>
            <a:spLocks noGrp="1"/>
          </p:cNvSpPr>
          <p:nvPr>
            <p:ph idx="1"/>
          </p:nvPr>
        </p:nvSpPr>
        <p:spPr/>
        <p:txBody>
          <a:bodyPr/>
          <a:lstStyle/>
          <a:p>
            <a:r>
              <a:rPr lang="en-US" dirty="0"/>
              <a:t>1937 First electronic digital computer</a:t>
            </a:r>
          </a:p>
          <a:p>
            <a:r>
              <a:rPr lang="en-US" dirty="0"/>
              <a:t>1951 First commercial computer released (first general purpose electronic digital computer)</a:t>
            </a:r>
          </a:p>
          <a:p>
            <a:r>
              <a:rPr lang="en-US" dirty="0"/>
              <a:t>1974 First personal computer </a:t>
            </a:r>
          </a:p>
          <a:p>
            <a:r>
              <a:rPr lang="en-US" dirty="0"/>
              <a:t>1976 Apple I </a:t>
            </a:r>
          </a:p>
          <a:p>
            <a:r>
              <a:rPr lang="en-US" dirty="0"/>
              <a:t>1977 Apple II </a:t>
            </a:r>
          </a:p>
          <a:p>
            <a:r>
              <a:rPr lang="en-US" dirty="0"/>
              <a:t>1984 Apple Macintosh  </a:t>
            </a:r>
          </a:p>
          <a:p>
            <a:r>
              <a:rPr lang="en-US" dirty="0"/>
              <a:t>1985 Microsoft Windows </a:t>
            </a:r>
          </a:p>
          <a:p>
            <a:endParaRPr lang="en-US" dirty="0"/>
          </a:p>
        </p:txBody>
      </p:sp>
    </p:spTree>
    <p:extLst>
      <p:ext uri="{BB962C8B-B14F-4D97-AF65-F5344CB8AC3E}">
        <p14:creationId xmlns:p14="http://schemas.microsoft.com/office/powerpoint/2010/main" val="334628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5409-39B5-4018-B364-9EB53E45B066}"/>
              </a:ext>
            </a:extLst>
          </p:cNvPr>
          <p:cNvSpPr>
            <a:spLocks noGrp="1"/>
          </p:cNvSpPr>
          <p:nvPr>
            <p:ph type="title"/>
          </p:nvPr>
        </p:nvSpPr>
        <p:spPr>
          <a:xfrm>
            <a:off x="628650" y="273844"/>
            <a:ext cx="7886700" cy="994172"/>
          </a:xfrm>
        </p:spPr>
        <p:txBody>
          <a:bodyPr vert="horz" lIns="68580" tIns="34290" rIns="68580" bIns="34290" rtlCol="0" anchor="ctr">
            <a:normAutofit/>
          </a:bodyPr>
          <a:lstStyle/>
          <a:p>
            <a:r>
              <a:rPr lang="en-US" b="1">
                <a:effectLst>
                  <a:outerShdw blurRad="38100" dist="38100" dir="2700000" algn="tl">
                    <a:srgbClr val="000000">
                      <a:alpha val="43137"/>
                    </a:srgbClr>
                  </a:outerShdw>
                </a:effectLst>
              </a:rPr>
              <a:t>Computer Timeline </a:t>
            </a:r>
          </a:p>
        </p:txBody>
      </p:sp>
      <p:pic>
        <p:nvPicPr>
          <p:cNvPr id="19" name="Content Placeholder 18" descr="A close up of a device&#10;&#10;Description automatically generated">
            <a:extLst>
              <a:ext uri="{FF2B5EF4-FFF2-40B4-BE49-F238E27FC236}">
                <a16:creationId xmlns:a16="http://schemas.microsoft.com/office/drawing/2014/main" id="{E8E17D38-2C60-4050-9F8A-6D43F2F320E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620" r="1" b="8696"/>
          <a:stretch/>
        </p:blipFill>
        <p:spPr>
          <a:xfrm>
            <a:off x="621507" y="1369219"/>
            <a:ext cx="7893844" cy="3263504"/>
          </a:xfrm>
          <a:prstGeom prst="rect">
            <a:avLst/>
          </a:prstGeom>
        </p:spPr>
      </p:pic>
    </p:spTree>
    <p:extLst>
      <p:ext uri="{BB962C8B-B14F-4D97-AF65-F5344CB8AC3E}">
        <p14:creationId xmlns:p14="http://schemas.microsoft.com/office/powerpoint/2010/main" val="1181938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734A77B8-C491-432A-BE16-D8D1B93DD5D2}"/>
              </a:ext>
            </a:extLst>
          </p:cNvPr>
          <p:cNvSpPr>
            <a:spLocks noGrp="1"/>
          </p:cNvSpPr>
          <p:nvPr>
            <p:ph type="title"/>
          </p:nvPr>
        </p:nvSpPr>
        <p:spPr>
          <a:xfrm>
            <a:off x="628650" y="273844"/>
            <a:ext cx="7886700" cy="979832"/>
          </a:xfrm>
        </p:spPr>
        <p:txBody>
          <a:bodyPr>
            <a:normAutofit/>
          </a:bodyPr>
          <a:lstStyle/>
          <a:p>
            <a:r>
              <a:rPr lang="en-US" sz="4050" b="1" dirty="0">
                <a:effectLst>
                  <a:outerShdw blurRad="38100" dist="38100" dir="2700000" algn="tl">
                    <a:srgbClr val="000000">
                      <a:alpha val="43137"/>
                    </a:srgbClr>
                  </a:outerShdw>
                </a:effectLst>
              </a:rPr>
              <a:t>Smartphone</a:t>
            </a:r>
          </a:p>
        </p:txBody>
      </p:sp>
      <p:sp>
        <p:nvSpPr>
          <p:cNvPr id="3" name="Content Placeholder 2">
            <a:extLst>
              <a:ext uri="{FF2B5EF4-FFF2-40B4-BE49-F238E27FC236}">
                <a16:creationId xmlns:a16="http://schemas.microsoft.com/office/drawing/2014/main" id="{89479729-044C-4129-8192-E1016CC2093B}"/>
              </a:ext>
            </a:extLst>
          </p:cNvPr>
          <p:cNvSpPr>
            <a:spLocks noGrp="1"/>
          </p:cNvSpPr>
          <p:nvPr>
            <p:ph idx="1"/>
          </p:nvPr>
        </p:nvSpPr>
        <p:spPr>
          <a:xfrm>
            <a:off x="628650" y="1369219"/>
            <a:ext cx="3114581" cy="3227598"/>
          </a:xfrm>
        </p:spPr>
        <p:txBody>
          <a:bodyPr>
            <a:normAutofit/>
          </a:bodyPr>
          <a:lstStyle/>
          <a:p>
            <a:r>
              <a:rPr lang="en-US" dirty="0"/>
              <a:t>All in one multi-media device that works as a computer</a:t>
            </a:r>
          </a:p>
          <a:p>
            <a:r>
              <a:rPr lang="en-US" dirty="0"/>
              <a:t>Variety of applications available (free or purchased apps from application stores)</a:t>
            </a:r>
          </a:p>
          <a:p>
            <a:r>
              <a:rPr lang="en-US" dirty="0"/>
              <a:t>High speed data access </a:t>
            </a:r>
          </a:p>
          <a:p>
            <a:r>
              <a:rPr lang="en-US" dirty="0"/>
              <a:t>Multimedia </a:t>
            </a:r>
          </a:p>
          <a:p>
            <a:endParaRPr lang="en-US" sz="1500" dirty="0"/>
          </a:p>
          <a:p>
            <a:endParaRPr lang="en-US" sz="1500" dirty="0"/>
          </a:p>
        </p:txBody>
      </p:sp>
      <p:pic>
        <p:nvPicPr>
          <p:cNvPr id="5" name="Picture 4" descr="A close up of a computer&#10;&#10;Description automatically generated">
            <a:extLst>
              <a:ext uri="{FF2B5EF4-FFF2-40B4-BE49-F238E27FC236}">
                <a16:creationId xmlns:a16="http://schemas.microsoft.com/office/drawing/2014/main" id="{36AB475E-7B42-4C2C-9D39-0583FB958E8E}"/>
              </a:ext>
            </a:extLst>
          </p:cNvPr>
          <p:cNvPicPr>
            <a:picLocks noChangeAspect="1"/>
          </p:cNvPicPr>
          <p:nvPr/>
        </p:nvPicPr>
        <p:blipFill rotWithShape="1">
          <a:blip r:embed="rId3">
            <a:extLst>
              <a:ext uri="{28A0092B-C50C-407E-A947-70E740481C1C}">
                <a14:useLocalDpi xmlns:a14="http://schemas.microsoft.com/office/drawing/2010/main" val="0"/>
              </a:ext>
            </a:extLst>
          </a:blip>
          <a:srcRect l="1154" r="13771" b="-1"/>
          <a:stretch/>
        </p:blipFill>
        <p:spPr>
          <a:xfrm>
            <a:off x="3887626" y="1428212"/>
            <a:ext cx="4627724" cy="3168606"/>
          </a:xfrm>
          <a:prstGeom prst="rect">
            <a:avLst/>
          </a:prstGeom>
        </p:spPr>
      </p:pic>
    </p:spTree>
    <p:extLst>
      <p:ext uri="{BB962C8B-B14F-4D97-AF65-F5344CB8AC3E}">
        <p14:creationId xmlns:p14="http://schemas.microsoft.com/office/powerpoint/2010/main" val="1199962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E971-FE62-4AD3-A7DF-3654CBFBA7B6}"/>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Mobile Phone History </a:t>
            </a:r>
          </a:p>
        </p:txBody>
      </p:sp>
      <p:sp>
        <p:nvSpPr>
          <p:cNvPr id="3" name="Content Placeholder 2">
            <a:extLst>
              <a:ext uri="{FF2B5EF4-FFF2-40B4-BE49-F238E27FC236}">
                <a16:creationId xmlns:a16="http://schemas.microsoft.com/office/drawing/2014/main" id="{6E5268C5-767F-4592-B75B-FB4B79151B9E}"/>
              </a:ext>
            </a:extLst>
          </p:cNvPr>
          <p:cNvSpPr>
            <a:spLocks noGrp="1"/>
          </p:cNvSpPr>
          <p:nvPr>
            <p:ph idx="1"/>
          </p:nvPr>
        </p:nvSpPr>
        <p:spPr>
          <a:xfrm>
            <a:off x="628650" y="1369219"/>
            <a:ext cx="8172450" cy="3263504"/>
          </a:xfrm>
        </p:spPr>
        <p:txBody>
          <a:bodyPr>
            <a:normAutofit fontScale="92500" lnSpcReduction="20000"/>
          </a:bodyPr>
          <a:lstStyle/>
          <a:p>
            <a:r>
              <a:rPr lang="en-US" dirty="0"/>
              <a:t>1973 Motorola cell phone created by Martin Cooper</a:t>
            </a:r>
          </a:p>
          <a:p>
            <a:r>
              <a:rPr lang="en-US" dirty="0"/>
              <a:t>1973 First cell phone call made </a:t>
            </a:r>
          </a:p>
          <a:p>
            <a:r>
              <a:rPr lang="en-US" dirty="0"/>
              <a:t>1983 First cell phone available to consumers</a:t>
            </a:r>
          </a:p>
          <a:p>
            <a:r>
              <a:rPr lang="en-US" dirty="0"/>
              <a:t>1994 First smart phone (IBM Simon)</a:t>
            </a:r>
          </a:p>
          <a:p>
            <a:r>
              <a:rPr lang="en-US" dirty="0"/>
              <a:t>1998 First 3G networks </a:t>
            </a:r>
          </a:p>
          <a:p>
            <a:r>
              <a:rPr lang="en-US" dirty="0"/>
              <a:t>2002 First blackberry phone </a:t>
            </a:r>
          </a:p>
          <a:p>
            <a:r>
              <a:rPr lang="en-US" dirty="0"/>
              <a:t>2007 First iPhone released </a:t>
            </a:r>
          </a:p>
          <a:p>
            <a:r>
              <a:rPr lang="en-US" dirty="0"/>
              <a:t>2008 First Android phone released</a:t>
            </a:r>
          </a:p>
          <a:p>
            <a:r>
              <a:rPr lang="en-US" dirty="0"/>
              <a:t>2009 First Commercial 4G Network</a:t>
            </a:r>
          </a:p>
          <a:p>
            <a:r>
              <a:rPr lang="en-US" dirty="0"/>
              <a:t>2019 5G services was expected to begin (China, South Korea, Japan, and U.S.)</a:t>
            </a:r>
          </a:p>
          <a:p>
            <a:endParaRPr lang="en-US" dirty="0"/>
          </a:p>
          <a:p>
            <a:endParaRPr lang="en-US" dirty="0"/>
          </a:p>
          <a:p>
            <a:endParaRPr lang="en-US" dirty="0"/>
          </a:p>
        </p:txBody>
      </p:sp>
    </p:spTree>
    <p:extLst>
      <p:ext uri="{BB962C8B-B14F-4D97-AF65-F5344CB8AC3E}">
        <p14:creationId xmlns:p14="http://schemas.microsoft.com/office/powerpoint/2010/main" val="2777777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0D329-FD95-41B5-9A48-C75AD2464160}"/>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4G/LTE Networks</a:t>
            </a:r>
          </a:p>
        </p:txBody>
      </p:sp>
      <p:sp>
        <p:nvSpPr>
          <p:cNvPr id="3" name="Content Placeholder 2">
            <a:extLst>
              <a:ext uri="{FF2B5EF4-FFF2-40B4-BE49-F238E27FC236}">
                <a16:creationId xmlns:a16="http://schemas.microsoft.com/office/drawing/2014/main" id="{DD0A4106-3318-420F-92D7-734632C1F0CB}"/>
              </a:ext>
            </a:extLst>
          </p:cNvPr>
          <p:cNvSpPr>
            <a:spLocks noGrp="1"/>
          </p:cNvSpPr>
          <p:nvPr>
            <p:ph idx="1"/>
          </p:nvPr>
        </p:nvSpPr>
        <p:spPr/>
        <p:txBody>
          <a:bodyPr/>
          <a:lstStyle/>
          <a:p>
            <a:r>
              <a:rPr lang="en-US" dirty="0"/>
              <a:t>4G: Speeds of 1 Gbps when stationary &amp; 100 MB/s when mobile</a:t>
            </a:r>
          </a:p>
          <a:p>
            <a:pPr marL="0" indent="0">
              <a:buNone/>
            </a:pPr>
            <a:endParaRPr lang="en-US" dirty="0"/>
          </a:p>
          <a:p>
            <a:pPr marL="0" indent="0">
              <a:buNone/>
            </a:pPr>
            <a:r>
              <a:rPr lang="en-US" dirty="0"/>
              <a:t>However, this ideal standard is too high, and no companies can do it so companies created 4G LET </a:t>
            </a:r>
          </a:p>
          <a:p>
            <a:endParaRPr lang="en-US" dirty="0"/>
          </a:p>
          <a:p>
            <a:r>
              <a:rPr lang="en-US" dirty="0"/>
              <a:t>4G LTE—fourth generation long term evolution</a:t>
            </a:r>
            <a:r>
              <a:rPr lang="en-US" altLang="zh-CN" dirty="0"/>
              <a:t> (wireless broadband communication for mobile devices and data terminals)</a:t>
            </a:r>
          </a:p>
          <a:p>
            <a:r>
              <a:rPr lang="en-US" altLang="zh-CN" dirty="0"/>
              <a:t>With low data transfer latency of 50ms</a:t>
            </a:r>
          </a:p>
          <a:p>
            <a:endParaRPr lang="en-US" altLang="zh-CN" dirty="0"/>
          </a:p>
          <a:p>
            <a:endParaRPr lang="en-US" altLang="zh-CN" dirty="0"/>
          </a:p>
        </p:txBody>
      </p:sp>
      <p:pic>
        <p:nvPicPr>
          <p:cNvPr id="5" name="Picture 4" descr="A picture containing drawing&#10;&#10;Description automatically generated">
            <a:extLst>
              <a:ext uri="{FF2B5EF4-FFF2-40B4-BE49-F238E27FC236}">
                <a16:creationId xmlns:a16="http://schemas.microsoft.com/office/drawing/2014/main" id="{19B66569-82DD-4080-8A22-B279634B2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071" y="3701542"/>
            <a:ext cx="2164682" cy="1441958"/>
          </a:xfrm>
          <a:prstGeom prst="rect">
            <a:avLst/>
          </a:prstGeom>
        </p:spPr>
      </p:pic>
    </p:spTree>
    <p:extLst>
      <p:ext uri="{BB962C8B-B14F-4D97-AF65-F5344CB8AC3E}">
        <p14:creationId xmlns:p14="http://schemas.microsoft.com/office/powerpoint/2010/main" val="4162947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A79D7-7AAE-47F1-A74D-A3C3E6BF8DDC}"/>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5G Networks</a:t>
            </a:r>
          </a:p>
        </p:txBody>
      </p:sp>
      <p:sp>
        <p:nvSpPr>
          <p:cNvPr id="3" name="Content Placeholder 2">
            <a:extLst>
              <a:ext uri="{FF2B5EF4-FFF2-40B4-BE49-F238E27FC236}">
                <a16:creationId xmlns:a16="http://schemas.microsoft.com/office/drawing/2014/main" id="{84599FF6-859D-4A1F-966E-7FE2A898996D}"/>
              </a:ext>
            </a:extLst>
          </p:cNvPr>
          <p:cNvSpPr>
            <a:spLocks noGrp="1"/>
          </p:cNvSpPr>
          <p:nvPr>
            <p:ph idx="1"/>
          </p:nvPr>
        </p:nvSpPr>
        <p:spPr/>
        <p:txBody>
          <a:bodyPr/>
          <a:lstStyle/>
          <a:p>
            <a:pPr marL="257175" indent="-257175">
              <a:lnSpc>
                <a:spcPct val="107000"/>
              </a:lnSpc>
              <a:spcAft>
                <a:spcPts val="600"/>
              </a:spcAft>
              <a:tabLst>
                <a:tab pos="342900" algn="l"/>
              </a:tabLst>
            </a:pPr>
            <a:r>
              <a:rPr lang="en-US" sz="2400" dirty="0">
                <a:latin typeface="Calibri" panose="020F0502020204030204" pitchFamily="34" charset="0"/>
                <a:ea typeface="DengXian" panose="02010600030101010101" pitchFamily="2" charset="-122"/>
                <a:cs typeface="Times New Roman" panose="02020603050405020304" pitchFamily="18" charset="0"/>
              </a:rPr>
              <a:t>Estimated 10 times faster than 4G</a:t>
            </a:r>
          </a:p>
          <a:p>
            <a:pPr marL="257175" indent="-257175">
              <a:lnSpc>
                <a:spcPct val="107000"/>
              </a:lnSpc>
              <a:spcAft>
                <a:spcPts val="600"/>
              </a:spcAft>
              <a:tabLst>
                <a:tab pos="342900" algn="l"/>
              </a:tabLst>
            </a:pPr>
            <a:r>
              <a:rPr lang="en-US" sz="2400" dirty="0">
                <a:latin typeface="Calibri" panose="020F0502020204030204" pitchFamily="34" charset="0"/>
                <a:ea typeface="DengXian" panose="02010600030101010101" pitchFamily="2" charset="-122"/>
                <a:cs typeface="Times New Roman" panose="02020603050405020304" pitchFamily="18" charset="0"/>
              </a:rPr>
              <a:t>Targets high data rate: 20Gbps/s (upper limit) and 1 Gbps/s (minimum)</a:t>
            </a:r>
          </a:p>
          <a:p>
            <a:pPr marL="257175" indent="-257175">
              <a:lnSpc>
                <a:spcPct val="107000"/>
              </a:lnSpc>
              <a:spcAft>
                <a:spcPts val="600"/>
              </a:spcAft>
              <a:tabLst>
                <a:tab pos="342900" algn="l"/>
              </a:tabLst>
            </a:pPr>
            <a:r>
              <a:rPr lang="en-US" sz="2400" dirty="0">
                <a:latin typeface="Calibri" panose="020F0502020204030204" pitchFamily="34" charset="0"/>
                <a:ea typeface="DengXian" panose="02010600030101010101" pitchFamily="2" charset="-122"/>
                <a:cs typeface="Times New Roman" panose="02020603050405020304" pitchFamily="18" charset="0"/>
              </a:rPr>
              <a:t>Energy saving </a:t>
            </a:r>
          </a:p>
          <a:p>
            <a:pPr marL="257175" indent="-257175">
              <a:lnSpc>
                <a:spcPct val="107000"/>
              </a:lnSpc>
              <a:spcAft>
                <a:spcPts val="600"/>
              </a:spcAft>
              <a:tabLst>
                <a:tab pos="342900" algn="l"/>
              </a:tabLst>
            </a:pPr>
            <a:r>
              <a:rPr lang="en-US" sz="2400" dirty="0">
                <a:latin typeface="Calibri" panose="020F0502020204030204" pitchFamily="34" charset="0"/>
                <a:ea typeface="DengXian" panose="02010600030101010101" pitchFamily="2" charset="-122"/>
                <a:cs typeface="Times New Roman" panose="02020603050405020304" pitchFamily="18" charset="0"/>
              </a:rPr>
              <a:t>Reduces latency to 1ms </a:t>
            </a:r>
          </a:p>
          <a:p>
            <a:pPr marL="257175" indent="-257175">
              <a:lnSpc>
                <a:spcPct val="107000"/>
              </a:lnSpc>
              <a:spcAft>
                <a:spcPts val="600"/>
              </a:spcAft>
              <a:tabLst>
                <a:tab pos="342900" algn="l"/>
              </a:tabLst>
            </a:pPr>
            <a:r>
              <a:rPr lang="en-US" sz="2400" dirty="0">
                <a:latin typeface="Calibri" panose="020F0502020204030204" pitchFamily="34" charset="0"/>
                <a:ea typeface="DengXian" panose="02010600030101010101" pitchFamily="2" charset="-122"/>
                <a:cs typeface="Times New Roman" panose="02020603050405020304" pitchFamily="18" charset="0"/>
              </a:rPr>
              <a:t>Higher capacity for bandwidth and devices</a:t>
            </a:r>
          </a:p>
          <a:p>
            <a:pPr marL="0" indent="0">
              <a:buNone/>
            </a:pPr>
            <a:endParaRPr lang="en-US" dirty="0"/>
          </a:p>
          <a:p>
            <a:endParaRPr lang="en-US" dirty="0"/>
          </a:p>
        </p:txBody>
      </p:sp>
      <p:pic>
        <p:nvPicPr>
          <p:cNvPr id="5" name="Picture 4">
            <a:extLst>
              <a:ext uri="{FF2B5EF4-FFF2-40B4-BE49-F238E27FC236}">
                <a16:creationId xmlns:a16="http://schemas.microsoft.com/office/drawing/2014/main" id="{9BB9B972-487F-4F42-AB5E-CD177851A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140" y="2834640"/>
            <a:ext cx="2308860" cy="2308860"/>
          </a:xfrm>
          <a:prstGeom prst="rect">
            <a:avLst/>
          </a:prstGeom>
        </p:spPr>
      </p:pic>
    </p:spTree>
    <p:extLst>
      <p:ext uri="{BB962C8B-B14F-4D97-AF65-F5344CB8AC3E}">
        <p14:creationId xmlns:p14="http://schemas.microsoft.com/office/powerpoint/2010/main" val="4106357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A5F5-3B0A-421B-A75A-7F98FA67F3B4}"/>
              </a:ext>
            </a:extLst>
          </p:cNvPr>
          <p:cNvSpPr>
            <a:spLocks noGrp="1"/>
          </p:cNvSpPr>
          <p:nvPr>
            <p:ph type="ctrTitle"/>
          </p:nvPr>
        </p:nvSpPr>
        <p:spPr/>
        <p:txBody>
          <a:bodyPr/>
          <a:lstStyle/>
          <a:p>
            <a:endParaRPr lang="zh-CN" altLang="en-US"/>
          </a:p>
        </p:txBody>
      </p:sp>
      <p:sp>
        <p:nvSpPr>
          <p:cNvPr id="3" name="Subtitle 2">
            <a:extLst>
              <a:ext uri="{FF2B5EF4-FFF2-40B4-BE49-F238E27FC236}">
                <a16:creationId xmlns:a16="http://schemas.microsoft.com/office/drawing/2014/main" id="{F88AC17A-8121-42D0-A895-C95CA1642D84}"/>
              </a:ext>
            </a:extLst>
          </p:cNvPr>
          <p:cNvSpPr>
            <a:spLocks noGrp="1"/>
          </p:cNvSpPr>
          <p:nvPr>
            <p:ph type="subTitle" idx="1"/>
          </p:nvPr>
        </p:nvSpPr>
        <p:spPr/>
        <p:txBody>
          <a:bodyPr/>
          <a:lstStyle/>
          <a:p>
            <a:endParaRPr lang="zh-CN" altLang="en-US"/>
          </a:p>
        </p:txBody>
      </p:sp>
      <p:pic>
        <p:nvPicPr>
          <p:cNvPr id="5" name="Picture 4">
            <a:extLst>
              <a:ext uri="{FF2B5EF4-FFF2-40B4-BE49-F238E27FC236}">
                <a16:creationId xmlns:a16="http://schemas.microsoft.com/office/drawing/2014/main" id="{B269E582-D76F-4238-85D9-A9951DF9CF0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29801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2127B-625E-4DF3-9674-729979E41F6C}"/>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C7E6AEC5-CBE7-437E-A064-6FFB3FDBFE7C}"/>
              </a:ext>
            </a:extLst>
          </p:cNvPr>
          <p:cNvSpPr>
            <a:spLocks noGrp="1"/>
          </p:cNvSpPr>
          <p:nvPr>
            <p:ph idx="1"/>
          </p:nvPr>
        </p:nvSpPr>
        <p:spPr/>
        <p:txBody>
          <a:bodyPr/>
          <a:lstStyle/>
          <a:p>
            <a:endParaRPr lang="zh-CN" altLang="en-US"/>
          </a:p>
        </p:txBody>
      </p:sp>
      <p:pic>
        <p:nvPicPr>
          <p:cNvPr id="5" name="Picture 4">
            <a:extLst>
              <a:ext uri="{FF2B5EF4-FFF2-40B4-BE49-F238E27FC236}">
                <a16:creationId xmlns:a16="http://schemas.microsoft.com/office/drawing/2014/main" id="{2D2B5AA8-A7F5-40DA-906C-6BEEDEAB076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32519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5D0A-85CF-4F0D-AA38-F39EDEE83DA8}"/>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09ACFBA8-EAC1-4AB8-BB64-71A652E9DBAA}"/>
              </a:ext>
            </a:extLst>
          </p:cNvPr>
          <p:cNvSpPr>
            <a:spLocks noGrp="1"/>
          </p:cNvSpPr>
          <p:nvPr>
            <p:ph idx="1"/>
          </p:nvPr>
        </p:nvSpPr>
        <p:spPr/>
        <p:txBody>
          <a:bodyPr/>
          <a:lstStyle/>
          <a:p>
            <a:endParaRPr lang="zh-CN" altLang="en-US"/>
          </a:p>
        </p:txBody>
      </p:sp>
      <p:pic>
        <p:nvPicPr>
          <p:cNvPr id="5" name="Picture 4">
            <a:extLst>
              <a:ext uri="{FF2B5EF4-FFF2-40B4-BE49-F238E27FC236}">
                <a16:creationId xmlns:a16="http://schemas.microsoft.com/office/drawing/2014/main" id="{3AC16567-508B-47BE-9A5C-29E2E10EF48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60712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5A55-C464-4302-876E-21DAD4204509}"/>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D28A1369-1FA8-46D5-B27C-DA6511E0BBC2}"/>
              </a:ext>
            </a:extLst>
          </p:cNvPr>
          <p:cNvSpPr>
            <a:spLocks noGrp="1"/>
          </p:cNvSpPr>
          <p:nvPr>
            <p:ph idx="1"/>
          </p:nvPr>
        </p:nvSpPr>
        <p:spPr/>
        <p:txBody>
          <a:bodyPr/>
          <a:lstStyle/>
          <a:p>
            <a:endParaRPr lang="zh-CN" altLang="en-US"/>
          </a:p>
        </p:txBody>
      </p:sp>
      <p:pic>
        <p:nvPicPr>
          <p:cNvPr id="4" name="Google Shape;502;p75">
            <a:extLst>
              <a:ext uri="{FF2B5EF4-FFF2-40B4-BE49-F238E27FC236}">
                <a16:creationId xmlns:a16="http://schemas.microsoft.com/office/drawing/2014/main" id="{659DF2E5-76B6-4DA0-AEA4-88DC3ED1509F}"/>
              </a:ext>
            </a:extLst>
          </p:cNvPr>
          <p:cNvPicPr preferRelativeResize="0"/>
          <p:nvPr/>
        </p:nvPicPr>
        <p:blipFill>
          <a:blip r:embed="rId2">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553199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DEC2-A856-4424-B73B-097F89CCFE0B}"/>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What are Gadgets? </a:t>
            </a:r>
          </a:p>
        </p:txBody>
      </p:sp>
      <p:sp>
        <p:nvSpPr>
          <p:cNvPr id="3" name="Content Placeholder 2">
            <a:extLst>
              <a:ext uri="{FF2B5EF4-FFF2-40B4-BE49-F238E27FC236}">
                <a16:creationId xmlns:a16="http://schemas.microsoft.com/office/drawing/2014/main" id="{E5E59253-FF2C-4921-A9D0-9A2663F47DFA}"/>
              </a:ext>
            </a:extLst>
          </p:cNvPr>
          <p:cNvSpPr>
            <a:spLocks noGrp="1"/>
          </p:cNvSpPr>
          <p:nvPr>
            <p:ph idx="1"/>
          </p:nvPr>
        </p:nvSpPr>
        <p:spPr/>
        <p:txBody>
          <a:bodyPr>
            <a:normAutofit fontScale="92500"/>
          </a:bodyPr>
          <a:lstStyle/>
          <a:p>
            <a:r>
              <a:rPr lang="en-US" sz="2700" b="1" dirty="0"/>
              <a:t>Small electronic devices that perform some specific functions </a:t>
            </a:r>
          </a:p>
          <a:p>
            <a:pPr marL="0" indent="0">
              <a:buNone/>
            </a:pPr>
            <a:r>
              <a:rPr lang="en-US" sz="2700" dirty="0"/>
              <a:t>--increase our efficiency (e.g. fast access to information, increase communication, and speed up work)</a:t>
            </a:r>
          </a:p>
          <a:p>
            <a:pPr marL="0" indent="0">
              <a:buNone/>
            </a:pPr>
            <a:r>
              <a:rPr lang="en-US" sz="2700" dirty="0"/>
              <a:t>--bring joy and entertainment to our life  </a:t>
            </a:r>
          </a:p>
          <a:p>
            <a:pPr marL="0" indent="0">
              <a:buNone/>
            </a:pPr>
            <a:endParaRPr lang="en-US" sz="2700" dirty="0"/>
          </a:p>
          <a:p>
            <a:r>
              <a:rPr lang="en-US" sz="2700" b="1" dirty="0"/>
              <a:t>Benefits provided through hardware, software and services</a:t>
            </a:r>
          </a:p>
          <a:p>
            <a:endParaRPr lang="en-US" dirty="0"/>
          </a:p>
        </p:txBody>
      </p:sp>
    </p:spTree>
    <p:extLst>
      <p:ext uri="{BB962C8B-B14F-4D97-AF65-F5344CB8AC3E}">
        <p14:creationId xmlns:p14="http://schemas.microsoft.com/office/powerpoint/2010/main" val="1165770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DEA3-DCD1-401E-A9CA-275BDBFBA14E}"/>
              </a:ext>
            </a:extLst>
          </p:cNvPr>
          <p:cNvSpPr>
            <a:spLocks noGrp="1"/>
          </p:cNvSpPr>
          <p:nvPr>
            <p:ph type="title"/>
          </p:nvPr>
        </p:nvSpPr>
        <p:spPr/>
        <p:txBody>
          <a:bodyPr/>
          <a:lstStyle/>
          <a:p>
            <a:endParaRPr lang="zh-CN" altLang="en-US"/>
          </a:p>
        </p:txBody>
      </p:sp>
      <p:pic>
        <p:nvPicPr>
          <p:cNvPr id="5" name="Content Placeholder 4" descr="A picture containing implement, stationary, pencil&#10;&#10;Description automatically generated">
            <a:extLst>
              <a:ext uri="{FF2B5EF4-FFF2-40B4-BE49-F238E27FC236}">
                <a16:creationId xmlns:a16="http://schemas.microsoft.com/office/drawing/2014/main" id="{445CB11C-E502-4D37-BA4B-68AB5CC836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5127341"/>
          </a:xfrm>
        </p:spPr>
      </p:pic>
    </p:spTree>
    <p:extLst>
      <p:ext uri="{BB962C8B-B14F-4D97-AF65-F5344CB8AC3E}">
        <p14:creationId xmlns:p14="http://schemas.microsoft.com/office/powerpoint/2010/main" val="1690833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083F-2448-4E9B-8A83-19DCFFC01FF2}"/>
              </a:ext>
            </a:extLst>
          </p:cNvPr>
          <p:cNvSpPr>
            <a:spLocks noGrp="1"/>
          </p:cNvSpPr>
          <p:nvPr>
            <p:ph type="title"/>
          </p:nvPr>
        </p:nvSpPr>
        <p:spPr/>
        <p:txBody>
          <a:bodyPr/>
          <a:lstStyle/>
          <a:p>
            <a:r>
              <a:rPr lang="en-US" altLang="zh-CN" dirty="0">
                <a:latin typeface="Calibri" panose="020F0502020204030204" pitchFamily="34" charset="0"/>
                <a:cs typeface="Calibri" panose="020F0502020204030204" pitchFamily="34" charset="0"/>
              </a:rPr>
              <a:t>Tablets</a:t>
            </a:r>
            <a:endParaRPr lang="zh-CN" alt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E2C7EF3-6FD0-46EC-9049-CAEF87688CD0}"/>
              </a:ext>
            </a:extLst>
          </p:cNvPr>
          <p:cNvSpPr>
            <a:spLocks noGrp="1"/>
          </p:cNvSpPr>
          <p:nvPr>
            <p:ph idx="1"/>
          </p:nvPr>
        </p:nvSpPr>
        <p:spPr/>
        <p:txBody>
          <a:bodyPr/>
          <a:lstStyle/>
          <a:p>
            <a:r>
              <a:rPr lang="en-US" altLang="zh-CN" dirty="0">
                <a:latin typeface="Calibri" panose="020F0502020204030204" pitchFamily="34" charset="0"/>
                <a:cs typeface="Calibri" panose="020F0502020204030204" pitchFamily="34" charset="0"/>
              </a:rPr>
              <a:t>What is a Tablet? </a:t>
            </a:r>
          </a:p>
          <a:p>
            <a:r>
              <a:rPr lang="en-US" altLang="zh-CN" dirty="0">
                <a:latin typeface="Calibri" panose="020F0502020204030204" pitchFamily="34" charset="0"/>
                <a:cs typeface="Calibri" panose="020F0502020204030204" pitchFamily="34" charset="0"/>
              </a:rPr>
              <a:t> Larger than a Smartphone </a:t>
            </a:r>
          </a:p>
          <a:p>
            <a:r>
              <a:rPr lang="en-US" altLang="zh-CN" dirty="0">
                <a:latin typeface="Calibri" panose="020F0502020204030204" pitchFamily="34" charset="0"/>
                <a:cs typeface="Calibri" panose="020F0502020204030204" pitchFamily="34" charset="0"/>
              </a:rPr>
              <a:t> Touchscreen used as primary method of input </a:t>
            </a:r>
          </a:p>
          <a:p>
            <a:r>
              <a:rPr lang="en-US" altLang="zh-CN" dirty="0">
                <a:latin typeface="Calibri" panose="020F0502020204030204" pitchFamily="34" charset="0"/>
                <a:cs typeface="Calibri" panose="020F0502020204030204" pitchFamily="34" charset="0"/>
              </a:rPr>
              <a:t> Some typical functions are: </a:t>
            </a:r>
          </a:p>
          <a:p>
            <a:pPr lvl="1"/>
            <a:r>
              <a:rPr lang="en-US" altLang="zh-CN" dirty="0">
                <a:latin typeface="Calibri" panose="020F0502020204030204" pitchFamily="34" charset="0"/>
                <a:cs typeface="Calibri" panose="020F0502020204030204" pitchFamily="34" charset="0"/>
              </a:rPr>
              <a:t>	Mobile Browsing </a:t>
            </a:r>
          </a:p>
          <a:p>
            <a:pPr lvl="1"/>
            <a:r>
              <a:rPr lang="en-US" altLang="zh-CN" dirty="0">
                <a:latin typeface="Calibri" panose="020F0502020204030204" pitchFamily="34" charset="0"/>
                <a:cs typeface="Calibri" panose="020F0502020204030204" pitchFamily="34" charset="0"/>
              </a:rPr>
              <a:t>	Portable Media Player </a:t>
            </a:r>
          </a:p>
          <a:p>
            <a:pPr lvl="1"/>
            <a:r>
              <a:rPr lang="en-US" altLang="zh-CN" dirty="0">
                <a:latin typeface="Calibri" panose="020F0502020204030204" pitchFamily="34" charset="0"/>
                <a:cs typeface="Calibri" panose="020F0502020204030204" pitchFamily="34" charset="0"/>
              </a:rPr>
              <a:t>	Camera </a:t>
            </a:r>
          </a:p>
          <a:p>
            <a:pPr lvl="1"/>
            <a:r>
              <a:rPr lang="en-US" altLang="zh-CN" dirty="0">
                <a:latin typeface="Calibri" panose="020F0502020204030204" pitchFamily="34" charset="0"/>
                <a:cs typeface="Calibri" panose="020F0502020204030204" pitchFamily="34" charset="0"/>
              </a:rPr>
              <a:t>	Downloadable Apps</a:t>
            </a:r>
            <a:endParaRPr lang="zh-CN" altLang="en-US" dirty="0">
              <a:latin typeface="Calibri" panose="020F0502020204030204" pitchFamily="34" charset="0"/>
              <a:cs typeface="Calibri" panose="020F0502020204030204" pitchFamily="34" charset="0"/>
            </a:endParaRPr>
          </a:p>
        </p:txBody>
      </p:sp>
      <p:pic>
        <p:nvPicPr>
          <p:cNvPr id="5124" name="Picture 4" descr="MaiTai 10 Inch Tablet Android 7.0 1280X800 IPS Tablets PC Octa ...">
            <a:extLst>
              <a:ext uri="{FF2B5EF4-FFF2-40B4-BE49-F238E27FC236}">
                <a16:creationId xmlns:a16="http://schemas.microsoft.com/office/drawing/2014/main" id="{2FF381DE-9D34-4722-86E9-994D86856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406" y="2490685"/>
            <a:ext cx="3186113" cy="265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64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9277-FB74-43F0-B1FB-227E18512617}"/>
              </a:ext>
            </a:extLst>
          </p:cNvPr>
          <p:cNvSpPr>
            <a:spLocks noGrp="1"/>
          </p:cNvSpPr>
          <p:nvPr>
            <p:ph type="title"/>
          </p:nvPr>
        </p:nvSpPr>
        <p:spPr/>
        <p:txBody>
          <a:bodyPr/>
          <a:lstStyle/>
          <a:p>
            <a:r>
              <a:rPr lang="en" altLang="zh-CN" dirty="0">
                <a:latin typeface="Calibri" panose="020F0502020204030204" pitchFamily="34" charset="0"/>
                <a:cs typeface="Calibri" panose="020F0502020204030204" pitchFamily="34" charset="0"/>
              </a:rPr>
              <a:t>Tablet History</a:t>
            </a:r>
            <a:endParaRPr lang="zh-CN" alt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BFF07B4-9158-4C53-B902-8DEA02AC7890}"/>
              </a:ext>
            </a:extLst>
          </p:cNvPr>
          <p:cNvSpPr>
            <a:spLocks noGrp="1"/>
          </p:cNvSpPr>
          <p:nvPr>
            <p:ph idx="1"/>
          </p:nvPr>
        </p:nvSpPr>
        <p:spPr/>
        <p:txBody>
          <a:bodyPr>
            <a:normAutofit lnSpcReduction="10000"/>
          </a:bodyPr>
          <a:lstStyle/>
          <a:p>
            <a:pPr>
              <a:buFont typeface="Calibri" panose="020F0502020204030204" pitchFamily="34" charset="0"/>
              <a:buChar char="-"/>
            </a:pPr>
            <a:r>
              <a:rPr lang="en-US" altLang="zh-CN" dirty="0">
                <a:latin typeface="Calibri" panose="020F0502020204030204" pitchFamily="34" charset="0"/>
                <a:cs typeface="Calibri" panose="020F0502020204030204" pitchFamily="34" charset="0"/>
              </a:rPr>
              <a:t>1971: Allan Kay describes a tablet computer at Xerox PARC</a:t>
            </a:r>
          </a:p>
          <a:p>
            <a:pPr>
              <a:buFont typeface="Calibri" panose="020F0502020204030204" pitchFamily="34" charset="0"/>
              <a:buChar char="-"/>
            </a:pPr>
            <a:r>
              <a:rPr lang="en-US" altLang="zh-CN" dirty="0">
                <a:latin typeface="Calibri" panose="020F0502020204030204" pitchFamily="34" charset="0"/>
                <a:cs typeface="Calibri" panose="020F0502020204030204" pitchFamily="34" charset="0"/>
              </a:rPr>
              <a:t>1983: Apple and AT&amp;T work on a tablet prototype</a:t>
            </a:r>
          </a:p>
          <a:p>
            <a:pPr>
              <a:buFont typeface="Calibri" panose="020F0502020204030204" pitchFamily="34" charset="0"/>
              <a:buChar char="-"/>
            </a:pPr>
            <a:r>
              <a:rPr lang="en-US" altLang="zh-CN" dirty="0">
                <a:latin typeface="Calibri" panose="020F0502020204030204" pitchFamily="34" charset="0"/>
                <a:cs typeface="Calibri" panose="020F0502020204030204" pitchFamily="34" charset="0"/>
              </a:rPr>
              <a:t>1991: IBM markets a tablet computer but fails</a:t>
            </a:r>
          </a:p>
          <a:p>
            <a:pPr>
              <a:buFont typeface="Calibri" panose="020F0502020204030204" pitchFamily="34" charset="0"/>
              <a:buChar char="-"/>
            </a:pPr>
            <a:r>
              <a:rPr lang="en-US" altLang="zh-CN" dirty="0">
                <a:latin typeface="Calibri" panose="020F0502020204030204" pitchFamily="34" charset="0"/>
                <a:cs typeface="Calibri" panose="020F0502020204030204" pitchFamily="34" charset="0"/>
              </a:rPr>
              <a:t>1993: Apple Newton launched, also fails</a:t>
            </a:r>
          </a:p>
          <a:p>
            <a:pPr>
              <a:buFont typeface="Calibri" panose="020F0502020204030204" pitchFamily="34" charset="0"/>
              <a:buChar char="-"/>
            </a:pPr>
            <a:r>
              <a:rPr lang="en-US" altLang="zh-CN" dirty="0">
                <a:latin typeface="Calibri" panose="020F0502020204030204" pitchFamily="34" charset="0"/>
                <a:cs typeface="Calibri" panose="020F0502020204030204" pitchFamily="34" charset="0"/>
              </a:rPr>
              <a:t>1996: </a:t>
            </a:r>
            <a:r>
              <a:rPr lang="en-US" altLang="zh-CN" dirty="0" err="1">
                <a:latin typeface="Calibri" panose="020F0502020204030204" pitchFamily="34" charset="0"/>
                <a:cs typeface="Calibri" panose="020F0502020204030204" pitchFamily="34" charset="0"/>
              </a:rPr>
              <a:t>NewsPad</a:t>
            </a:r>
            <a:r>
              <a:rPr lang="en-US" altLang="zh-CN" dirty="0">
                <a:latin typeface="Calibri" panose="020F0502020204030204" pitchFamily="34" charset="0"/>
                <a:cs typeface="Calibri" panose="020F0502020204030204" pitchFamily="34" charset="0"/>
              </a:rPr>
              <a:t> debuts; considered one of the first serious prototypes</a:t>
            </a:r>
          </a:p>
          <a:p>
            <a:pPr>
              <a:buFont typeface="Calibri" panose="020F0502020204030204" pitchFamily="34" charset="0"/>
              <a:buChar char="-"/>
            </a:pPr>
            <a:r>
              <a:rPr lang="en-US" altLang="zh-CN" dirty="0">
                <a:latin typeface="Calibri" panose="020F0502020204030204" pitchFamily="34" charset="0"/>
                <a:cs typeface="Calibri" panose="020F0502020204030204" pitchFamily="34" charset="0"/>
              </a:rPr>
              <a:t>2009: Various computer manufacturers release tablets to market</a:t>
            </a:r>
          </a:p>
          <a:p>
            <a:pPr>
              <a:buFont typeface="Calibri" panose="020F0502020204030204" pitchFamily="34" charset="0"/>
              <a:buChar char="-"/>
            </a:pPr>
            <a:r>
              <a:rPr lang="en-US" altLang="zh-CN" dirty="0">
                <a:latin typeface="Calibri" panose="020F0502020204030204" pitchFamily="34" charset="0"/>
                <a:cs typeface="Calibri" panose="020F0502020204030204" pitchFamily="34" charset="0"/>
              </a:rPr>
              <a:t>2010: Apple iPad and Samsung Galaxy tab launched</a:t>
            </a:r>
          </a:p>
          <a:p>
            <a:pPr>
              <a:buFont typeface="Calibri" panose="020F0502020204030204" pitchFamily="34" charset="0"/>
              <a:buChar char="-"/>
            </a:pPr>
            <a:r>
              <a:rPr lang="en-US" altLang="zh-CN" dirty="0">
                <a:latin typeface="Calibri" panose="020F0502020204030204" pitchFamily="34" charset="0"/>
                <a:cs typeface="Calibri" panose="020F0502020204030204" pitchFamily="34" charset="0"/>
              </a:rPr>
              <a:t>2012: Microsoft Surface launched</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3681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9D7F-CAB5-463E-AC6E-FD357EE8B4E2}"/>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DC270B49-9EE1-499D-88AD-A43D0970A096}"/>
              </a:ext>
            </a:extLst>
          </p:cNvPr>
          <p:cNvSpPr>
            <a:spLocks noGrp="1"/>
          </p:cNvSpPr>
          <p:nvPr>
            <p:ph idx="1"/>
          </p:nvPr>
        </p:nvSpPr>
        <p:spPr/>
        <p:txBody>
          <a:bodyPr/>
          <a:lstStyle/>
          <a:p>
            <a:endParaRPr lang="zh-CN" altLang="en-US"/>
          </a:p>
        </p:txBody>
      </p:sp>
      <p:pic>
        <p:nvPicPr>
          <p:cNvPr id="4" name="Google Shape;525;p79">
            <a:extLst>
              <a:ext uri="{FF2B5EF4-FFF2-40B4-BE49-F238E27FC236}">
                <a16:creationId xmlns:a16="http://schemas.microsoft.com/office/drawing/2014/main" id="{5063F205-BFD2-4014-A7D1-8A4422AA76D8}"/>
              </a:ext>
            </a:extLst>
          </p:cNvPr>
          <p:cNvPicPr preferRelativeResize="0">
            <a:picLocks/>
          </p:cNvPicPr>
          <p:nvPr/>
        </p:nvPicPr>
        <p:blipFill>
          <a:blip r:embed="rId2">
            <a:alphaModFix/>
          </a:blip>
          <a:stretch>
            <a:fillRect/>
          </a:stretch>
        </p:blipFill>
        <p:spPr>
          <a:xfrm>
            <a:off x="0" y="-1"/>
            <a:ext cx="9144000" cy="5143501"/>
          </a:xfrm>
          <a:prstGeom prst="rect">
            <a:avLst/>
          </a:prstGeom>
          <a:noFill/>
          <a:ln>
            <a:noFill/>
          </a:ln>
        </p:spPr>
      </p:pic>
    </p:spTree>
    <p:extLst>
      <p:ext uri="{BB962C8B-B14F-4D97-AF65-F5344CB8AC3E}">
        <p14:creationId xmlns:p14="http://schemas.microsoft.com/office/powerpoint/2010/main" val="892548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8E8C-3079-44EE-877A-C605AEA44D25}"/>
              </a:ext>
            </a:extLst>
          </p:cNvPr>
          <p:cNvSpPr>
            <a:spLocks noGrp="1"/>
          </p:cNvSpPr>
          <p:nvPr>
            <p:ph type="title"/>
          </p:nvPr>
        </p:nvSpPr>
        <p:spPr/>
        <p:txBody>
          <a:bodyPr/>
          <a:lstStyle/>
          <a:p>
            <a:r>
              <a:rPr lang="en" altLang="zh-CN" dirty="0">
                <a:latin typeface="Calibri" panose="020F0502020204030204" pitchFamily="34" charset="0"/>
                <a:cs typeface="Calibri" panose="020F0502020204030204" pitchFamily="34" charset="0"/>
              </a:rPr>
              <a:t>2020 Tablets</a:t>
            </a:r>
            <a:endParaRPr lang="zh-CN" alt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00D1A80-FA7D-49EA-AC9F-29410A403531}"/>
              </a:ext>
            </a:extLst>
          </p:cNvPr>
          <p:cNvSpPr>
            <a:spLocks noGrp="1"/>
          </p:cNvSpPr>
          <p:nvPr>
            <p:ph idx="1"/>
          </p:nvPr>
        </p:nvSpPr>
        <p:spPr/>
        <p:txBody>
          <a:bodyPr>
            <a:normAutofit fontScale="92500" lnSpcReduction="20000"/>
          </a:bodyPr>
          <a:lstStyle/>
          <a:p>
            <a:r>
              <a:rPr lang="en-US" altLang="zh-CN" b="0" i="0" dirty="0">
                <a:solidFill>
                  <a:srgbClr val="333333"/>
                </a:solidFill>
                <a:effectLst/>
                <a:latin typeface="Calibri" panose="020F0502020204030204" pitchFamily="34" charset="0"/>
                <a:cs typeface="Calibri" panose="020F0502020204030204" pitchFamily="34" charset="0"/>
              </a:rPr>
              <a:t>Apple iPad (2019)</a:t>
            </a:r>
          </a:p>
          <a:p>
            <a:r>
              <a:rPr lang="en-US" altLang="zh-CN" b="0" i="0" dirty="0">
                <a:solidFill>
                  <a:srgbClr val="333333"/>
                </a:solidFill>
                <a:effectLst/>
                <a:latin typeface="Calibri" panose="020F0502020204030204" pitchFamily="34" charset="0"/>
                <a:cs typeface="Calibri" panose="020F0502020204030204" pitchFamily="34" charset="0"/>
              </a:rPr>
              <a:t>Apple iPad Pro (12.9-inch, 2020)</a:t>
            </a:r>
          </a:p>
          <a:p>
            <a:r>
              <a:rPr lang="en-US" altLang="zh-CN" b="0" i="0" dirty="0">
                <a:solidFill>
                  <a:srgbClr val="333333"/>
                </a:solidFill>
                <a:effectLst/>
                <a:latin typeface="Calibri" panose="020F0502020204030204" pitchFamily="34" charset="0"/>
                <a:cs typeface="Calibri" panose="020F0502020204030204" pitchFamily="34" charset="0"/>
              </a:rPr>
              <a:t>Amazon Fire HD 10</a:t>
            </a:r>
          </a:p>
          <a:p>
            <a:r>
              <a:rPr lang="en-US" altLang="zh-CN" b="0" i="0" dirty="0">
                <a:solidFill>
                  <a:srgbClr val="333333"/>
                </a:solidFill>
                <a:effectLst/>
                <a:latin typeface="Calibri" panose="020F0502020204030204" pitchFamily="34" charset="0"/>
                <a:cs typeface="Calibri" panose="020F0502020204030204" pitchFamily="34" charset="0"/>
              </a:rPr>
              <a:t>Apple iPad mini</a:t>
            </a:r>
          </a:p>
          <a:p>
            <a:r>
              <a:rPr lang="en-US" altLang="zh-CN" b="0" i="0" dirty="0">
                <a:solidFill>
                  <a:srgbClr val="333333"/>
                </a:solidFill>
                <a:effectLst/>
                <a:latin typeface="Calibri" panose="020F0502020204030204" pitchFamily="34" charset="0"/>
                <a:cs typeface="Calibri" panose="020F0502020204030204" pitchFamily="34" charset="0"/>
              </a:rPr>
              <a:t>Microsoft Surface Pro 7</a:t>
            </a:r>
          </a:p>
          <a:p>
            <a:r>
              <a:rPr lang="en-US" altLang="zh-CN" b="0" i="0" dirty="0">
                <a:solidFill>
                  <a:srgbClr val="333333"/>
                </a:solidFill>
                <a:effectLst/>
                <a:latin typeface="Calibri" panose="020F0502020204030204" pitchFamily="34" charset="0"/>
                <a:cs typeface="Calibri" panose="020F0502020204030204" pitchFamily="34" charset="0"/>
              </a:rPr>
              <a:t>Apple iPad Air</a:t>
            </a:r>
          </a:p>
          <a:p>
            <a:r>
              <a:rPr lang="en-US" altLang="zh-CN" b="0" i="0" dirty="0">
                <a:solidFill>
                  <a:srgbClr val="333333"/>
                </a:solidFill>
                <a:effectLst/>
                <a:latin typeface="Calibri" panose="020F0502020204030204" pitchFamily="34" charset="0"/>
                <a:cs typeface="Calibri" panose="020F0502020204030204" pitchFamily="34" charset="0"/>
              </a:rPr>
              <a:t>Microsoft Surface Go 2</a:t>
            </a:r>
          </a:p>
          <a:p>
            <a:r>
              <a:rPr lang="en-US" altLang="zh-CN" b="0" i="0" dirty="0">
                <a:solidFill>
                  <a:srgbClr val="333333"/>
                </a:solidFill>
                <a:effectLst/>
                <a:latin typeface="Calibri" panose="020F0502020204030204" pitchFamily="34" charset="0"/>
                <a:cs typeface="Calibri" panose="020F0502020204030204" pitchFamily="34" charset="0"/>
              </a:rPr>
              <a:t>Samsung Galaxy Tab S6 Lite</a:t>
            </a:r>
          </a:p>
          <a:p>
            <a:r>
              <a:rPr lang="en-US" altLang="zh-CN" b="0" i="0" dirty="0">
                <a:solidFill>
                  <a:srgbClr val="333333"/>
                </a:solidFill>
                <a:effectLst/>
                <a:latin typeface="Calibri" panose="020F0502020204030204" pitchFamily="34" charset="0"/>
                <a:cs typeface="Calibri" panose="020F0502020204030204" pitchFamily="34" charset="0"/>
              </a:rPr>
              <a:t>Huawei </a:t>
            </a:r>
            <a:r>
              <a:rPr lang="en-US" altLang="zh-CN" b="0" i="0" dirty="0" err="1">
                <a:solidFill>
                  <a:srgbClr val="333333"/>
                </a:solidFill>
                <a:effectLst/>
                <a:latin typeface="Calibri" panose="020F0502020204030204" pitchFamily="34" charset="0"/>
                <a:cs typeface="Calibri" panose="020F0502020204030204" pitchFamily="34" charset="0"/>
              </a:rPr>
              <a:t>MediaPad</a:t>
            </a:r>
            <a:r>
              <a:rPr lang="en-US" altLang="zh-CN" b="0" i="0" dirty="0">
                <a:solidFill>
                  <a:srgbClr val="333333"/>
                </a:solidFill>
                <a:effectLst/>
                <a:latin typeface="Calibri" panose="020F0502020204030204" pitchFamily="34" charset="0"/>
                <a:cs typeface="Calibri" panose="020F0502020204030204" pitchFamily="34" charset="0"/>
              </a:rPr>
              <a:t> Pro</a:t>
            </a:r>
          </a:p>
          <a:p>
            <a:r>
              <a:rPr lang="en-US" altLang="zh-CN" b="0" i="0" dirty="0">
                <a:solidFill>
                  <a:srgbClr val="333333"/>
                </a:solidFill>
                <a:effectLst/>
                <a:latin typeface="Calibri" panose="020F0502020204030204" pitchFamily="34" charset="0"/>
                <a:cs typeface="Calibri" panose="020F0502020204030204" pitchFamily="34" charset="0"/>
              </a:rPr>
              <a:t>Samsung Galaxy Tab S6</a:t>
            </a:r>
            <a:endParaRPr lang="zh-CN" altLang="en-US" dirty="0">
              <a:latin typeface="Calibri" panose="020F0502020204030204" pitchFamily="34" charset="0"/>
              <a:cs typeface="Calibri" panose="020F0502020204030204" pitchFamily="34" charset="0"/>
            </a:endParaRPr>
          </a:p>
        </p:txBody>
      </p:sp>
      <p:pic>
        <p:nvPicPr>
          <p:cNvPr id="6146" name="Picture 2" descr="Apple 12.9&quot; iPad Pro MY2H2LL/A B&amp;H Photo Video">
            <a:extLst>
              <a:ext uri="{FF2B5EF4-FFF2-40B4-BE49-F238E27FC236}">
                <a16:creationId xmlns:a16="http://schemas.microsoft.com/office/drawing/2014/main" id="{3EF6FDB4-E138-43AC-8877-1508DAFFC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762" y="510778"/>
            <a:ext cx="1350169" cy="13501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mazon Fire HD 10 Review | PCMag">
            <a:extLst>
              <a:ext uri="{FF2B5EF4-FFF2-40B4-BE49-F238E27FC236}">
                <a16:creationId xmlns:a16="http://schemas.microsoft.com/office/drawing/2014/main" id="{78114704-5817-4F39-83F5-B52096C1E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510" y="1678781"/>
            <a:ext cx="1952840" cy="110013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icrosoft Surface Pro 7 - Technical Specifications - Microsoft Surface">
            <a:extLst>
              <a:ext uri="{FF2B5EF4-FFF2-40B4-BE49-F238E27FC236}">
                <a16:creationId xmlns:a16="http://schemas.microsoft.com/office/drawing/2014/main" id="{8460B127-B206-4EC2-9E04-5F3F43EFB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932" y="3011091"/>
            <a:ext cx="2281965" cy="128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06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BBC1-E44E-40BE-B7D9-EF8CC2432C51}"/>
              </a:ext>
            </a:extLst>
          </p:cNvPr>
          <p:cNvSpPr>
            <a:spLocks noGrp="1"/>
          </p:cNvSpPr>
          <p:nvPr>
            <p:ph type="title"/>
          </p:nvPr>
        </p:nvSpPr>
        <p:spPr/>
        <p:txBody>
          <a:bodyPr/>
          <a:lstStyle/>
          <a:p>
            <a:endParaRPr lang="zh-CN" altLang="en-US"/>
          </a:p>
        </p:txBody>
      </p:sp>
      <p:pic>
        <p:nvPicPr>
          <p:cNvPr id="5" name="Content Placeholder 4" descr="A picture containing stationary, implement, pencil&#10;&#10;Description automatically generated">
            <a:extLst>
              <a:ext uri="{FF2B5EF4-FFF2-40B4-BE49-F238E27FC236}">
                <a16:creationId xmlns:a16="http://schemas.microsoft.com/office/drawing/2014/main" id="{8B85B490-716B-4E46-BAF7-00CB6E46B9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59188"/>
          </a:xfrm>
        </p:spPr>
      </p:pic>
    </p:spTree>
    <p:extLst>
      <p:ext uri="{BB962C8B-B14F-4D97-AF65-F5344CB8AC3E}">
        <p14:creationId xmlns:p14="http://schemas.microsoft.com/office/powerpoint/2010/main" val="39674755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1F75-EFA9-41AA-BD7B-14DB0972C8A7}"/>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AD4F7815-87B7-4C82-8A49-E9E2C3C3C33E}"/>
              </a:ext>
            </a:extLst>
          </p:cNvPr>
          <p:cNvSpPr>
            <a:spLocks noGrp="1"/>
          </p:cNvSpPr>
          <p:nvPr>
            <p:ph idx="1"/>
          </p:nvPr>
        </p:nvSpPr>
        <p:spPr/>
        <p:txBody>
          <a:bodyPr/>
          <a:lstStyle/>
          <a:p>
            <a:endParaRPr lang="zh-CN" altLang="en-US"/>
          </a:p>
        </p:txBody>
      </p:sp>
      <p:pic>
        <p:nvPicPr>
          <p:cNvPr id="7" name="Picture 6">
            <a:extLst>
              <a:ext uri="{FF2B5EF4-FFF2-40B4-BE49-F238E27FC236}">
                <a16:creationId xmlns:a16="http://schemas.microsoft.com/office/drawing/2014/main" id="{AD3FD9F4-0664-4898-805D-F15B922A98E6}"/>
              </a:ext>
            </a:extLst>
          </p:cNvPr>
          <p:cNvPicPr>
            <a:picLocks noChangeAspect="1"/>
          </p:cNvPicPr>
          <p:nvPr/>
        </p:nvPicPr>
        <p:blipFill>
          <a:blip r:embed="rId2"/>
          <a:stretch>
            <a:fillRect/>
          </a:stretch>
        </p:blipFill>
        <p:spPr>
          <a:xfrm>
            <a:off x="948768" y="40960"/>
            <a:ext cx="7246464" cy="5102540"/>
          </a:xfrm>
          <a:prstGeom prst="rect">
            <a:avLst/>
          </a:prstGeom>
        </p:spPr>
      </p:pic>
    </p:spTree>
    <p:extLst>
      <p:ext uri="{BB962C8B-B14F-4D97-AF65-F5344CB8AC3E}">
        <p14:creationId xmlns:p14="http://schemas.microsoft.com/office/powerpoint/2010/main" val="1345227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E4CD8C6-7AE1-45C1-8B9B-490C0A3F3552}"/>
              </a:ext>
            </a:extLst>
          </p:cNvPr>
          <p:cNvGrpSpPr/>
          <p:nvPr/>
        </p:nvGrpSpPr>
        <p:grpSpPr>
          <a:xfrm>
            <a:off x="626929" y="1165194"/>
            <a:ext cx="8517071" cy="2571750"/>
            <a:chOff x="912081" y="0"/>
            <a:chExt cx="9533446" cy="2878647"/>
          </a:xfrm>
        </p:grpSpPr>
        <p:pic>
          <p:nvPicPr>
            <p:cNvPr id="5" name="Picture 4">
              <a:extLst>
                <a:ext uri="{FF2B5EF4-FFF2-40B4-BE49-F238E27FC236}">
                  <a16:creationId xmlns:a16="http://schemas.microsoft.com/office/drawing/2014/main" id="{1C382EC9-B237-4755-B37F-B1C185C65F44}"/>
                </a:ext>
              </a:extLst>
            </p:cNvPr>
            <p:cNvPicPr>
              <a:picLocks noChangeAspect="1"/>
            </p:cNvPicPr>
            <p:nvPr/>
          </p:nvPicPr>
          <p:blipFill>
            <a:blip r:embed="rId2"/>
            <a:stretch>
              <a:fillRect/>
            </a:stretch>
          </p:blipFill>
          <p:spPr>
            <a:xfrm>
              <a:off x="927322" y="0"/>
              <a:ext cx="9518205" cy="358171"/>
            </a:xfrm>
            <a:prstGeom prst="rect">
              <a:avLst/>
            </a:prstGeom>
          </p:spPr>
        </p:pic>
        <p:pic>
          <p:nvPicPr>
            <p:cNvPr id="7" name="Picture 6">
              <a:extLst>
                <a:ext uri="{FF2B5EF4-FFF2-40B4-BE49-F238E27FC236}">
                  <a16:creationId xmlns:a16="http://schemas.microsoft.com/office/drawing/2014/main" id="{1384C161-E76F-4223-8048-0473EE54BDD0}"/>
                </a:ext>
              </a:extLst>
            </p:cNvPr>
            <p:cNvPicPr>
              <a:picLocks noChangeAspect="1"/>
            </p:cNvPicPr>
            <p:nvPr/>
          </p:nvPicPr>
          <p:blipFill>
            <a:blip r:embed="rId3"/>
            <a:stretch>
              <a:fillRect/>
            </a:stretch>
          </p:blipFill>
          <p:spPr>
            <a:xfrm>
              <a:off x="927322" y="358171"/>
              <a:ext cx="9510584" cy="365792"/>
            </a:xfrm>
            <a:prstGeom prst="rect">
              <a:avLst/>
            </a:prstGeom>
          </p:spPr>
        </p:pic>
        <p:pic>
          <p:nvPicPr>
            <p:cNvPr id="9" name="Picture 8">
              <a:extLst>
                <a:ext uri="{FF2B5EF4-FFF2-40B4-BE49-F238E27FC236}">
                  <a16:creationId xmlns:a16="http://schemas.microsoft.com/office/drawing/2014/main" id="{8DA57B74-0508-4AE9-872D-B61BEFFFB4F1}"/>
                </a:ext>
              </a:extLst>
            </p:cNvPr>
            <p:cNvPicPr>
              <a:picLocks noChangeAspect="1"/>
            </p:cNvPicPr>
            <p:nvPr/>
          </p:nvPicPr>
          <p:blipFill>
            <a:blip r:embed="rId4"/>
            <a:stretch>
              <a:fillRect/>
            </a:stretch>
          </p:blipFill>
          <p:spPr>
            <a:xfrm>
              <a:off x="927322" y="716342"/>
              <a:ext cx="9502964" cy="365792"/>
            </a:xfrm>
            <a:prstGeom prst="rect">
              <a:avLst/>
            </a:prstGeom>
          </p:spPr>
        </p:pic>
        <p:pic>
          <p:nvPicPr>
            <p:cNvPr id="11" name="Picture 10">
              <a:extLst>
                <a:ext uri="{FF2B5EF4-FFF2-40B4-BE49-F238E27FC236}">
                  <a16:creationId xmlns:a16="http://schemas.microsoft.com/office/drawing/2014/main" id="{2BAFA822-6450-4E2E-9875-97E02AF6231F}"/>
                </a:ext>
              </a:extLst>
            </p:cNvPr>
            <p:cNvPicPr>
              <a:picLocks noChangeAspect="1"/>
            </p:cNvPicPr>
            <p:nvPr/>
          </p:nvPicPr>
          <p:blipFill>
            <a:blip r:embed="rId5"/>
            <a:stretch>
              <a:fillRect/>
            </a:stretch>
          </p:blipFill>
          <p:spPr>
            <a:xfrm>
              <a:off x="927322" y="1089088"/>
              <a:ext cx="9502964" cy="350550"/>
            </a:xfrm>
            <a:prstGeom prst="rect">
              <a:avLst/>
            </a:prstGeom>
          </p:spPr>
        </p:pic>
        <p:pic>
          <p:nvPicPr>
            <p:cNvPr id="13" name="Picture 12">
              <a:extLst>
                <a:ext uri="{FF2B5EF4-FFF2-40B4-BE49-F238E27FC236}">
                  <a16:creationId xmlns:a16="http://schemas.microsoft.com/office/drawing/2014/main" id="{E208D091-D712-47C9-9764-EDEFDEE47522}"/>
                </a:ext>
              </a:extLst>
            </p:cNvPr>
            <p:cNvPicPr>
              <a:picLocks noChangeAspect="1"/>
            </p:cNvPicPr>
            <p:nvPr/>
          </p:nvPicPr>
          <p:blipFill>
            <a:blip r:embed="rId6"/>
            <a:stretch>
              <a:fillRect/>
            </a:stretch>
          </p:blipFill>
          <p:spPr>
            <a:xfrm>
              <a:off x="927322" y="1427559"/>
              <a:ext cx="9518205" cy="388654"/>
            </a:xfrm>
            <a:prstGeom prst="rect">
              <a:avLst/>
            </a:prstGeom>
          </p:spPr>
        </p:pic>
        <p:pic>
          <p:nvPicPr>
            <p:cNvPr id="15" name="Picture 14">
              <a:extLst>
                <a:ext uri="{FF2B5EF4-FFF2-40B4-BE49-F238E27FC236}">
                  <a16:creationId xmlns:a16="http://schemas.microsoft.com/office/drawing/2014/main" id="{6CE780A0-5BEE-4AAA-90B1-49B27702239C}"/>
                </a:ext>
              </a:extLst>
            </p:cNvPr>
            <p:cNvPicPr>
              <a:picLocks noChangeAspect="1"/>
            </p:cNvPicPr>
            <p:nvPr/>
          </p:nvPicPr>
          <p:blipFill>
            <a:blip r:embed="rId7"/>
            <a:stretch>
              <a:fillRect/>
            </a:stretch>
          </p:blipFill>
          <p:spPr>
            <a:xfrm>
              <a:off x="927322" y="1785063"/>
              <a:ext cx="9518205" cy="381033"/>
            </a:xfrm>
            <a:prstGeom prst="rect">
              <a:avLst/>
            </a:prstGeom>
          </p:spPr>
        </p:pic>
        <p:pic>
          <p:nvPicPr>
            <p:cNvPr id="17" name="Picture 16">
              <a:extLst>
                <a:ext uri="{FF2B5EF4-FFF2-40B4-BE49-F238E27FC236}">
                  <a16:creationId xmlns:a16="http://schemas.microsoft.com/office/drawing/2014/main" id="{34207184-2306-4F2F-B6B7-370419AFDACC}"/>
                </a:ext>
              </a:extLst>
            </p:cNvPr>
            <p:cNvPicPr>
              <a:picLocks noChangeAspect="1"/>
            </p:cNvPicPr>
            <p:nvPr/>
          </p:nvPicPr>
          <p:blipFill>
            <a:blip r:embed="rId8"/>
            <a:stretch>
              <a:fillRect/>
            </a:stretch>
          </p:blipFill>
          <p:spPr>
            <a:xfrm>
              <a:off x="912081" y="2147064"/>
              <a:ext cx="9533446" cy="731583"/>
            </a:xfrm>
            <a:prstGeom prst="rect">
              <a:avLst/>
            </a:prstGeom>
          </p:spPr>
        </p:pic>
      </p:grpSp>
      <p:sp>
        <p:nvSpPr>
          <p:cNvPr id="23" name="Title 1">
            <a:extLst>
              <a:ext uri="{FF2B5EF4-FFF2-40B4-BE49-F238E27FC236}">
                <a16:creationId xmlns:a16="http://schemas.microsoft.com/office/drawing/2014/main" id="{4C42D5DD-D6BB-4ECE-B6A0-9866AA07EDDD}"/>
              </a:ext>
            </a:extLst>
          </p:cNvPr>
          <p:cNvSpPr>
            <a:spLocks noGrp="1"/>
          </p:cNvSpPr>
          <p:nvPr>
            <p:ph type="title"/>
          </p:nvPr>
        </p:nvSpPr>
        <p:spPr>
          <a:xfrm>
            <a:off x="628650" y="273844"/>
            <a:ext cx="7886700" cy="994172"/>
          </a:xfrm>
        </p:spPr>
        <p:txBody>
          <a:bodyPr/>
          <a:lstStyle/>
          <a:p>
            <a:r>
              <a:rPr lang="en" altLang="zh-CN" dirty="0">
                <a:latin typeface="Calibri" panose="020F0502020204030204" pitchFamily="34" charset="0"/>
                <a:cs typeface="Calibri" panose="020F0502020204030204" pitchFamily="34" charset="0"/>
              </a:rPr>
              <a:t>Tablets Comparison Chart 2020</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1139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C9F4-FC91-4843-A9AB-BCF8BE69BF3E}"/>
              </a:ext>
            </a:extLst>
          </p:cNvPr>
          <p:cNvSpPr>
            <a:spLocks noGrp="1"/>
          </p:cNvSpPr>
          <p:nvPr>
            <p:ph type="title"/>
          </p:nvPr>
        </p:nvSpPr>
        <p:spPr/>
        <p:txBody>
          <a:bodyPr/>
          <a:lstStyle/>
          <a:p>
            <a:r>
              <a:rPr lang="en-US" altLang="zh-CN" dirty="0">
                <a:latin typeface="Calibri" panose="020F0502020204030204" pitchFamily="34" charset="0"/>
                <a:cs typeface="Calibri" panose="020F0502020204030204" pitchFamily="34" charset="0"/>
              </a:rPr>
              <a:t>Smart Watches</a:t>
            </a:r>
            <a:endParaRPr lang="zh-CN" alt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656992E-866C-40F2-B147-FA17BFA2D5FE}"/>
              </a:ext>
            </a:extLst>
          </p:cNvPr>
          <p:cNvSpPr>
            <a:spLocks noGrp="1"/>
          </p:cNvSpPr>
          <p:nvPr>
            <p:ph idx="1"/>
          </p:nvPr>
        </p:nvSpPr>
        <p:spPr/>
        <p:txBody>
          <a:bodyPr/>
          <a:lstStyle/>
          <a:p>
            <a:pPr marL="0" indent="0">
              <a:buNone/>
            </a:pPr>
            <a:r>
              <a:rPr lang="en-US" altLang="zh-CN" dirty="0">
                <a:latin typeface="Calibri" panose="020F0502020204030204" pitchFamily="34" charset="0"/>
                <a:cs typeface="Calibri" panose="020F0502020204030204" pitchFamily="34" charset="0"/>
              </a:rPr>
              <a:t>A computerized wristwatch with functionality that is enhanced beyond timekeeping, and is often comparable to a personal digital assistant device</a:t>
            </a:r>
          </a:p>
          <a:p>
            <a:endParaRPr lang="zh-CN" altLang="en-US" dirty="0"/>
          </a:p>
        </p:txBody>
      </p:sp>
      <p:pic>
        <p:nvPicPr>
          <p:cNvPr id="7170" name="Picture 2" descr="Best smartwatches 2020 picked from our expert reviews">
            <a:extLst>
              <a:ext uri="{FF2B5EF4-FFF2-40B4-BE49-F238E27FC236}">
                <a16:creationId xmlns:a16="http://schemas.microsoft.com/office/drawing/2014/main" id="{3A41B0C6-8CB5-44BD-B5AD-6BD081724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71750"/>
            <a:ext cx="3986213" cy="224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017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7A46-5DD1-4D0E-934B-100FB5B7EF0F}"/>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3DDFA9A9-2526-4414-9E9F-2CD0C0AEC7DD}"/>
              </a:ext>
            </a:extLst>
          </p:cNvPr>
          <p:cNvSpPr>
            <a:spLocks noGrp="1"/>
          </p:cNvSpPr>
          <p:nvPr>
            <p:ph idx="1"/>
          </p:nvPr>
        </p:nvSpPr>
        <p:spPr/>
        <p:txBody>
          <a:bodyPr/>
          <a:lstStyle/>
          <a:p>
            <a:endParaRPr lang="zh-CN" altLang="en-US"/>
          </a:p>
        </p:txBody>
      </p:sp>
      <p:pic>
        <p:nvPicPr>
          <p:cNvPr id="4" name="Google Shape;553;p84">
            <a:extLst>
              <a:ext uri="{FF2B5EF4-FFF2-40B4-BE49-F238E27FC236}">
                <a16:creationId xmlns:a16="http://schemas.microsoft.com/office/drawing/2014/main" id="{4ED835C8-93D5-473D-9A3A-5E363E3D0848}"/>
              </a:ext>
            </a:extLst>
          </p:cNvPr>
          <p:cNvPicPr preferRelativeResize="0"/>
          <p:nvPr/>
        </p:nvPicPr>
        <p:blipFill>
          <a:blip r:embed="rId2">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2790419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131D-2332-4B43-86D7-4E188776980B}"/>
              </a:ext>
            </a:extLst>
          </p:cNvPr>
          <p:cNvSpPr>
            <a:spLocks noGrp="1"/>
          </p:cNvSpPr>
          <p:nvPr>
            <p:ph type="title"/>
          </p:nvPr>
        </p:nvSpPr>
        <p:spPr>
          <a:xfrm>
            <a:off x="521494" y="252413"/>
            <a:ext cx="7886700" cy="994172"/>
          </a:xfrm>
        </p:spPr>
        <p:txBody>
          <a:bodyPr>
            <a:normAutofit/>
          </a:bodyPr>
          <a:lstStyle/>
          <a:p>
            <a:r>
              <a:rPr lang="en-US" sz="4050" b="1" dirty="0">
                <a:effectLst>
                  <a:outerShdw blurRad="38100" dist="38100" dir="2700000" algn="tl">
                    <a:srgbClr val="000000">
                      <a:alpha val="43137"/>
                    </a:srgbClr>
                  </a:outerShdw>
                </a:effectLst>
              </a:rPr>
              <a:t>Profit </a:t>
            </a:r>
          </a:p>
        </p:txBody>
      </p:sp>
      <p:sp>
        <p:nvSpPr>
          <p:cNvPr id="12" name="TextBox 11">
            <a:extLst>
              <a:ext uri="{FF2B5EF4-FFF2-40B4-BE49-F238E27FC236}">
                <a16:creationId xmlns:a16="http://schemas.microsoft.com/office/drawing/2014/main" id="{8DCD78EC-74E2-4C10-B10F-BF79ECB97B3D}"/>
              </a:ext>
            </a:extLst>
          </p:cNvPr>
          <p:cNvSpPr txBox="1"/>
          <p:nvPr/>
        </p:nvSpPr>
        <p:spPr>
          <a:xfrm>
            <a:off x="521494" y="1246585"/>
            <a:ext cx="7965281" cy="2585323"/>
          </a:xfrm>
          <a:prstGeom prst="rect">
            <a:avLst/>
          </a:prstGeom>
          <a:noFill/>
        </p:spPr>
        <p:txBody>
          <a:bodyPr wrap="square" rtlCol="0">
            <a:spAutoFit/>
          </a:bodyPr>
          <a:lstStyle/>
          <a:p>
            <a:pPr marL="514350" indent="-428625" defTabSz="685800">
              <a:buClrTx/>
              <a:buSzPts val="1800"/>
              <a:buFont typeface="Wingdings" panose="05000000000000000000" pitchFamily="2" charset="2"/>
              <a:buChar char="§"/>
            </a:pPr>
            <a:r>
              <a:rPr lang="en-US" sz="2700" kern="1200" dirty="0">
                <a:solidFill>
                  <a:prstClr val="black"/>
                </a:solidFill>
                <a:latin typeface="Calibri" panose="020F0502020204030204"/>
                <a:ea typeface="+mn-ea"/>
                <a:cs typeface="+mn-cs"/>
              </a:rPr>
              <a:t>Sales of gadgets (cell phones, laptops, tablets, etc.)</a:t>
            </a:r>
          </a:p>
          <a:p>
            <a:pPr marL="85725" defTabSz="685800">
              <a:buClrTx/>
              <a:buSzPts val="1800"/>
            </a:pPr>
            <a:endParaRPr lang="en-US" sz="2700" kern="1200" dirty="0">
              <a:solidFill>
                <a:prstClr val="black"/>
              </a:solidFill>
              <a:latin typeface="Calibri" panose="020F0502020204030204"/>
              <a:ea typeface="+mn-ea"/>
              <a:cs typeface="+mn-cs"/>
            </a:endParaRPr>
          </a:p>
          <a:p>
            <a:pPr marL="514350" indent="-428625" defTabSz="685800">
              <a:buClrTx/>
              <a:buSzPts val="1800"/>
              <a:buFont typeface="Wingdings" panose="05000000000000000000" pitchFamily="2" charset="2"/>
              <a:buChar char="§"/>
            </a:pPr>
            <a:r>
              <a:rPr lang="en-US" sz="2700" kern="1200" dirty="0">
                <a:solidFill>
                  <a:prstClr val="black"/>
                </a:solidFill>
                <a:latin typeface="Calibri" panose="020F0502020204030204"/>
                <a:ea typeface="+mn-ea"/>
                <a:cs typeface="+mn-cs"/>
              </a:rPr>
              <a:t>Additional services provided by company (</a:t>
            </a:r>
            <a:r>
              <a:rPr lang="en-US" sz="2700" kern="1200" dirty="0" err="1">
                <a:solidFill>
                  <a:prstClr val="black"/>
                </a:solidFill>
                <a:latin typeface="Calibri" panose="020F0502020204030204"/>
                <a:ea typeface="+mn-ea"/>
                <a:cs typeface="+mn-cs"/>
              </a:rPr>
              <a:t>eg.</a:t>
            </a:r>
            <a:r>
              <a:rPr lang="en-US" sz="2700" kern="1200" dirty="0">
                <a:solidFill>
                  <a:prstClr val="black"/>
                </a:solidFill>
                <a:latin typeface="Calibri" panose="020F0502020204030204"/>
                <a:ea typeface="+mn-ea"/>
                <a:cs typeface="+mn-cs"/>
              </a:rPr>
              <a:t> Advertising, internet)</a:t>
            </a:r>
          </a:p>
          <a:p>
            <a:pPr marL="85725" defTabSz="685800">
              <a:buClrTx/>
              <a:buSzPts val="1800"/>
            </a:pPr>
            <a:endParaRPr lang="en-US" sz="2700" kern="1200" dirty="0">
              <a:solidFill>
                <a:prstClr val="black"/>
              </a:solidFill>
              <a:latin typeface="Calibri" panose="020F0502020204030204"/>
              <a:ea typeface="+mn-ea"/>
              <a:cs typeface="+mn-cs"/>
            </a:endParaRPr>
          </a:p>
          <a:p>
            <a:pPr marL="514350" indent="-428625" defTabSz="685800">
              <a:buClrTx/>
              <a:buSzPts val="1800"/>
              <a:buFont typeface="Wingdings" panose="05000000000000000000" pitchFamily="2" charset="2"/>
              <a:buChar char="§"/>
            </a:pPr>
            <a:r>
              <a:rPr lang="en-US" sz="2700" kern="1200" dirty="0">
                <a:solidFill>
                  <a:prstClr val="black"/>
                </a:solidFill>
                <a:latin typeface="Calibri" panose="020F0502020204030204"/>
                <a:ea typeface="+mn-ea"/>
                <a:cs typeface="+mn-cs"/>
              </a:rPr>
              <a:t>Downloadable software (APPS </a:t>
            </a:r>
            <a:r>
              <a:rPr lang="en-US" altLang="zh-CN" sz="2700" kern="1200" dirty="0">
                <a:solidFill>
                  <a:prstClr val="black"/>
                </a:solidFill>
                <a:latin typeface="Calibri" panose="020F0502020204030204"/>
                <a:ea typeface="等线" panose="02010600030101010101" pitchFamily="2" charset="-122"/>
                <a:cs typeface="+mn-cs"/>
              </a:rPr>
              <a:t>and OS</a:t>
            </a:r>
            <a:r>
              <a:rPr lang="en-US" sz="2700" kern="1200" dirty="0">
                <a:solidFill>
                  <a:prstClr val="black"/>
                </a:solidFill>
                <a:latin typeface="Calibri" panose="020F0502020204030204"/>
                <a:ea typeface="+mn-ea"/>
                <a:cs typeface="+mn-cs"/>
              </a:rPr>
              <a:t> purchases)</a:t>
            </a:r>
            <a:r>
              <a:rPr lang="en-US" sz="1350" kern="1200" dirty="0">
                <a:solidFill>
                  <a:prstClr val="black"/>
                </a:solidFill>
                <a:latin typeface="Calibri" panose="020F0502020204030204"/>
                <a:ea typeface="+mn-ea"/>
                <a:cs typeface="+mn-cs"/>
              </a:rPr>
              <a:t> </a:t>
            </a:r>
          </a:p>
        </p:txBody>
      </p:sp>
    </p:spTree>
    <p:extLst>
      <p:ext uri="{BB962C8B-B14F-4D97-AF65-F5344CB8AC3E}">
        <p14:creationId xmlns:p14="http://schemas.microsoft.com/office/powerpoint/2010/main" val="3949028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52A7-093E-4023-9E1B-0BB39C5E91E7}"/>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FA030292-94B0-4BF5-AFCA-B631C1805C07}"/>
              </a:ext>
            </a:extLst>
          </p:cNvPr>
          <p:cNvSpPr>
            <a:spLocks noGrp="1"/>
          </p:cNvSpPr>
          <p:nvPr>
            <p:ph idx="1"/>
          </p:nvPr>
        </p:nvSpPr>
        <p:spPr/>
        <p:txBody>
          <a:bodyPr/>
          <a:lstStyle/>
          <a:p>
            <a:endParaRPr lang="zh-CN" altLang="en-US"/>
          </a:p>
        </p:txBody>
      </p:sp>
      <p:pic>
        <p:nvPicPr>
          <p:cNvPr id="5" name="Picture 4">
            <a:extLst>
              <a:ext uri="{FF2B5EF4-FFF2-40B4-BE49-F238E27FC236}">
                <a16:creationId xmlns:a16="http://schemas.microsoft.com/office/drawing/2014/main" id="{464BA90B-15A2-46DB-9DF2-209217DC5CF2}"/>
              </a:ext>
            </a:extLst>
          </p:cNvPr>
          <p:cNvPicPr>
            <a:picLocks noChangeAspect="1"/>
          </p:cNvPicPr>
          <p:nvPr/>
        </p:nvPicPr>
        <p:blipFill>
          <a:blip r:embed="rId2"/>
          <a:stretch>
            <a:fillRect/>
          </a:stretch>
        </p:blipFill>
        <p:spPr>
          <a:xfrm>
            <a:off x="153591" y="87081"/>
            <a:ext cx="8676085" cy="5056419"/>
          </a:xfrm>
          <a:prstGeom prst="rect">
            <a:avLst/>
          </a:prstGeom>
        </p:spPr>
      </p:pic>
    </p:spTree>
    <p:extLst>
      <p:ext uri="{BB962C8B-B14F-4D97-AF65-F5344CB8AC3E}">
        <p14:creationId xmlns:p14="http://schemas.microsoft.com/office/powerpoint/2010/main" val="2094421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5308-F9B9-4F42-8D9E-902D06063EEE}"/>
              </a:ext>
            </a:extLst>
          </p:cNvPr>
          <p:cNvSpPr>
            <a:spLocks noGrp="1"/>
          </p:cNvSpPr>
          <p:nvPr>
            <p:ph type="title"/>
          </p:nvPr>
        </p:nvSpPr>
        <p:spPr/>
        <p:txBody>
          <a:bodyPr/>
          <a:lstStyle/>
          <a:p>
            <a:endParaRPr lang="zh-CN" altLang="en-US"/>
          </a:p>
        </p:txBody>
      </p:sp>
      <p:pic>
        <p:nvPicPr>
          <p:cNvPr id="5" name="Content Placeholder 4" descr="A screenshot of a cell phone&#10;&#10;Description automatically generated">
            <a:extLst>
              <a:ext uri="{FF2B5EF4-FFF2-40B4-BE49-F238E27FC236}">
                <a16:creationId xmlns:a16="http://schemas.microsoft.com/office/drawing/2014/main" id="{A135F694-E99B-44DA-9C96-D8B1ECAC11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22"/>
            <a:ext cx="9144000" cy="5136578"/>
          </a:xfrm>
        </p:spPr>
      </p:pic>
    </p:spTree>
    <p:extLst>
      <p:ext uri="{BB962C8B-B14F-4D97-AF65-F5344CB8AC3E}">
        <p14:creationId xmlns:p14="http://schemas.microsoft.com/office/powerpoint/2010/main" val="1452313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2A12-02D8-441C-ABDA-B6D87EC520CF}"/>
              </a:ext>
            </a:extLst>
          </p:cNvPr>
          <p:cNvSpPr>
            <a:spLocks noGrp="1"/>
          </p:cNvSpPr>
          <p:nvPr>
            <p:ph type="title"/>
          </p:nvPr>
        </p:nvSpPr>
        <p:spPr/>
        <p:txBody>
          <a:bodyPr/>
          <a:lstStyle/>
          <a:p>
            <a:r>
              <a:rPr lang="en-US" altLang="zh-CN" dirty="0">
                <a:latin typeface="Calibri" panose="020F0502020204030204" pitchFamily="34" charset="0"/>
                <a:cs typeface="Calibri" panose="020F0502020204030204" pitchFamily="34" charset="0"/>
              </a:rPr>
              <a:t>Operating system</a:t>
            </a:r>
            <a:endParaRPr lang="zh-CN" alt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460E1AC-9625-495A-872C-816CC86AD6D0}"/>
              </a:ext>
            </a:extLst>
          </p:cNvPr>
          <p:cNvSpPr>
            <a:spLocks noGrp="1"/>
          </p:cNvSpPr>
          <p:nvPr>
            <p:ph idx="1"/>
          </p:nvPr>
        </p:nvSpPr>
        <p:spPr/>
        <p:txBody>
          <a:bodyPr/>
          <a:lstStyle/>
          <a:p>
            <a:pPr marL="342900" indent="-257175">
              <a:spcBef>
                <a:spcPts val="0"/>
              </a:spcBef>
              <a:buSzPts val="1800"/>
              <a:buChar char="-"/>
            </a:pPr>
            <a:r>
              <a:rPr lang="en-US" altLang="zh-CN" dirty="0"/>
              <a:t>Software that manages computer hardware resources</a:t>
            </a:r>
          </a:p>
          <a:p>
            <a:pPr marL="342900" indent="-257175">
              <a:spcBef>
                <a:spcPts val="0"/>
              </a:spcBef>
              <a:buSzPts val="1800"/>
              <a:buChar char="-"/>
            </a:pPr>
            <a:r>
              <a:rPr lang="en-US" altLang="zh-CN" dirty="0"/>
              <a:t>Provides services for computer programs</a:t>
            </a:r>
          </a:p>
          <a:p>
            <a:pPr marL="0" indent="0">
              <a:buNone/>
            </a:pPr>
            <a:endParaRPr lang="zh-CN" altLang="en-US" dirty="0"/>
          </a:p>
        </p:txBody>
      </p:sp>
      <p:pic>
        <p:nvPicPr>
          <p:cNvPr id="1026" name="Picture 2">
            <a:extLst>
              <a:ext uri="{FF2B5EF4-FFF2-40B4-BE49-F238E27FC236}">
                <a16:creationId xmlns:a16="http://schemas.microsoft.com/office/drawing/2014/main" id="{C549DAF4-17C4-47BC-9CBA-0EB4EE243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2" y="2286000"/>
            <a:ext cx="4643438"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67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CB87D-3D3B-4062-AE05-9F4D8B8FE16A}"/>
              </a:ext>
            </a:extLst>
          </p:cNvPr>
          <p:cNvSpPr>
            <a:spLocks noGrp="1"/>
          </p:cNvSpPr>
          <p:nvPr>
            <p:ph type="title"/>
          </p:nvPr>
        </p:nvSpPr>
        <p:spPr/>
        <p:txBody>
          <a:bodyPr/>
          <a:lstStyle/>
          <a:p>
            <a:endParaRPr lang="zh-CN" altLang="en-US"/>
          </a:p>
        </p:txBody>
      </p:sp>
      <p:pic>
        <p:nvPicPr>
          <p:cNvPr id="5" name="Content Placeholder 4" descr="A screenshot of a social media post&#10;&#10;Description automatically generated">
            <a:extLst>
              <a:ext uri="{FF2B5EF4-FFF2-40B4-BE49-F238E27FC236}">
                <a16:creationId xmlns:a16="http://schemas.microsoft.com/office/drawing/2014/main" id="{D17937AF-2834-458F-936B-1E40FBED96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265"/>
          </a:xfrm>
        </p:spPr>
      </p:pic>
    </p:spTree>
    <p:extLst>
      <p:ext uri="{BB962C8B-B14F-4D97-AF65-F5344CB8AC3E}">
        <p14:creationId xmlns:p14="http://schemas.microsoft.com/office/powerpoint/2010/main" val="2198033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E0D9-02A4-41AA-8D09-D561A2D6443F}"/>
              </a:ext>
            </a:extLst>
          </p:cNvPr>
          <p:cNvSpPr>
            <a:spLocks noGrp="1"/>
          </p:cNvSpPr>
          <p:nvPr>
            <p:ph type="title"/>
          </p:nvPr>
        </p:nvSpPr>
        <p:spPr/>
        <p:txBody>
          <a:bodyPr/>
          <a:lstStyle/>
          <a:p>
            <a:endParaRPr lang="zh-CN" altLang="en-US"/>
          </a:p>
        </p:txBody>
      </p:sp>
      <p:pic>
        <p:nvPicPr>
          <p:cNvPr id="5" name="Content Placeholder 4" descr="A screenshot of a cell phone&#10;&#10;Description automatically generated">
            <a:extLst>
              <a:ext uri="{FF2B5EF4-FFF2-40B4-BE49-F238E27FC236}">
                <a16:creationId xmlns:a16="http://schemas.microsoft.com/office/drawing/2014/main" id="{1DB302F6-29E1-4FDA-B869-78446C0CD4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8572"/>
          </a:xfrm>
        </p:spPr>
      </p:pic>
    </p:spTree>
    <p:extLst>
      <p:ext uri="{BB962C8B-B14F-4D97-AF65-F5344CB8AC3E}">
        <p14:creationId xmlns:p14="http://schemas.microsoft.com/office/powerpoint/2010/main" val="3228058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7A4-E36B-493C-A6DC-0A6F383EDF67}"/>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038F41B7-29E1-4DFC-930C-9FA5E81FE314}"/>
              </a:ext>
            </a:extLst>
          </p:cNvPr>
          <p:cNvSpPr>
            <a:spLocks noGrp="1"/>
          </p:cNvSpPr>
          <p:nvPr>
            <p:ph idx="1"/>
          </p:nvPr>
        </p:nvSpPr>
        <p:spPr/>
        <p:txBody>
          <a:bodyPr/>
          <a:lstStyle/>
          <a:p>
            <a:endParaRPr lang="zh-CN" altLang="en-US"/>
          </a:p>
        </p:txBody>
      </p:sp>
      <p:pic>
        <p:nvPicPr>
          <p:cNvPr id="5" name="Picture 4">
            <a:extLst>
              <a:ext uri="{FF2B5EF4-FFF2-40B4-BE49-F238E27FC236}">
                <a16:creationId xmlns:a16="http://schemas.microsoft.com/office/drawing/2014/main" id="{367EA54F-0BEB-4669-9C8F-F60A0D5D3E7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58315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5492-DFA0-45D9-8166-5843330B5299}"/>
              </a:ext>
            </a:extLst>
          </p:cNvPr>
          <p:cNvSpPr>
            <a:spLocks noGrp="1"/>
          </p:cNvSpPr>
          <p:nvPr>
            <p:ph type="title"/>
          </p:nvPr>
        </p:nvSpPr>
        <p:spPr/>
        <p:txBody>
          <a:bodyPr/>
          <a:lstStyle/>
          <a:p>
            <a:r>
              <a:rPr lang="en" altLang="zh-CN" dirty="0">
                <a:latin typeface="Calibri" panose="020F0502020204030204" pitchFamily="34" charset="0"/>
                <a:cs typeface="Calibri" panose="020F0502020204030204" pitchFamily="34" charset="0"/>
              </a:rPr>
              <a:t>Cloud Computing</a:t>
            </a:r>
            <a:endParaRPr lang="zh-CN" alt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38ACB85-9E5B-44C5-AC7C-8C83F376EC2E}"/>
              </a:ext>
            </a:extLst>
          </p:cNvPr>
          <p:cNvSpPr>
            <a:spLocks noGrp="1"/>
          </p:cNvSpPr>
          <p:nvPr>
            <p:ph idx="1"/>
          </p:nvPr>
        </p:nvSpPr>
        <p:spPr>
          <a:xfrm>
            <a:off x="628651" y="1483773"/>
            <a:ext cx="4350543" cy="3263504"/>
          </a:xfrm>
        </p:spPr>
        <p:txBody>
          <a:bodyPr/>
          <a:lstStyle/>
          <a:p>
            <a:pPr marL="0" indent="0">
              <a:buNone/>
            </a:pPr>
            <a:r>
              <a:rPr lang="en-US" altLang="zh-CN" dirty="0">
                <a:latin typeface="Calibri" panose="020F0502020204030204" pitchFamily="34" charset="0"/>
                <a:cs typeface="Calibri" panose="020F0502020204030204" pitchFamily="34" charset="0"/>
              </a:rPr>
              <a:t>A model of network computing where a program or application runs on a connected server or servers rather than on a local computing device</a:t>
            </a:r>
            <a:endParaRPr lang="zh-CN" altLang="en-US" dirty="0">
              <a:latin typeface="Calibri" panose="020F0502020204030204" pitchFamily="34" charset="0"/>
              <a:cs typeface="Calibri" panose="020F0502020204030204" pitchFamily="34" charset="0"/>
            </a:endParaRPr>
          </a:p>
          <a:p>
            <a:endParaRPr lang="zh-CN" altLang="en-US" dirty="0"/>
          </a:p>
        </p:txBody>
      </p:sp>
      <p:pic>
        <p:nvPicPr>
          <p:cNvPr id="2050" name="Picture 2">
            <a:extLst>
              <a:ext uri="{FF2B5EF4-FFF2-40B4-BE49-F238E27FC236}">
                <a16:creationId xmlns:a16="http://schemas.microsoft.com/office/drawing/2014/main" id="{86B81A16-6EDA-4FA3-96F4-CEB767D22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508" y="1921669"/>
            <a:ext cx="3107015" cy="233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543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1A977C-C7F3-4B9E-99BE-C215B4743409}"/>
              </a:ext>
            </a:extLst>
          </p:cNvPr>
          <p:cNvSpPr>
            <a:spLocks noGrp="1"/>
          </p:cNvSpPr>
          <p:nvPr>
            <p:ph idx="1"/>
          </p:nvPr>
        </p:nvSpPr>
        <p:spPr/>
        <p:txBody>
          <a:bodyPr/>
          <a:lstStyle/>
          <a:p>
            <a:endParaRPr lang="zh-CN" altLang="en-US" dirty="0"/>
          </a:p>
        </p:txBody>
      </p:sp>
      <p:pic>
        <p:nvPicPr>
          <p:cNvPr id="4" name="Google Shape;592;p91">
            <a:extLst>
              <a:ext uri="{FF2B5EF4-FFF2-40B4-BE49-F238E27FC236}">
                <a16:creationId xmlns:a16="http://schemas.microsoft.com/office/drawing/2014/main" id="{83659658-4761-4D52-B4EE-6027277FB571}"/>
              </a:ext>
            </a:extLst>
          </p:cNvPr>
          <p:cNvPicPr preferRelativeResize="0"/>
          <p:nvPr/>
        </p:nvPicPr>
        <p:blipFill>
          <a:blip r:embed="rId2">
            <a:alphaModFix/>
          </a:blip>
          <a:stretch>
            <a:fillRect/>
          </a:stretch>
        </p:blipFill>
        <p:spPr>
          <a:xfrm>
            <a:off x="2293145" y="1207838"/>
            <a:ext cx="4181907" cy="3145777"/>
          </a:xfrm>
          <a:prstGeom prst="rect">
            <a:avLst/>
          </a:prstGeom>
          <a:noFill/>
          <a:ln>
            <a:noFill/>
          </a:ln>
        </p:spPr>
      </p:pic>
      <p:sp>
        <p:nvSpPr>
          <p:cNvPr id="5" name="Title 1">
            <a:extLst>
              <a:ext uri="{FF2B5EF4-FFF2-40B4-BE49-F238E27FC236}">
                <a16:creationId xmlns:a16="http://schemas.microsoft.com/office/drawing/2014/main" id="{C7A43B5D-6CD1-4368-80E2-200D7DF96CD5}"/>
              </a:ext>
            </a:extLst>
          </p:cNvPr>
          <p:cNvSpPr>
            <a:spLocks noGrp="1"/>
          </p:cNvSpPr>
          <p:nvPr>
            <p:ph type="title"/>
          </p:nvPr>
        </p:nvSpPr>
        <p:spPr>
          <a:xfrm>
            <a:off x="628650" y="273844"/>
            <a:ext cx="7886700" cy="994172"/>
          </a:xfrm>
        </p:spPr>
        <p:txBody>
          <a:bodyPr/>
          <a:lstStyle/>
          <a:p>
            <a:r>
              <a:rPr lang="en" altLang="zh-CN" dirty="0">
                <a:latin typeface="Calibri" panose="020F0502020204030204" pitchFamily="34" charset="0"/>
                <a:cs typeface="Calibri" panose="020F0502020204030204" pitchFamily="34" charset="0"/>
              </a:rPr>
              <a:t>Cloud Computing</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20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6CD84-B86B-4232-B4F6-AABBA7E5CA43}"/>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F3200CFF-B30E-49BE-BF9C-224568164CF1}"/>
              </a:ext>
            </a:extLst>
          </p:cNvPr>
          <p:cNvSpPr>
            <a:spLocks noGrp="1"/>
          </p:cNvSpPr>
          <p:nvPr>
            <p:ph idx="1"/>
          </p:nvPr>
        </p:nvSpPr>
        <p:spPr/>
        <p:txBody>
          <a:bodyPr/>
          <a:lstStyle/>
          <a:p>
            <a:endParaRPr lang="zh-CN" altLang="en-US"/>
          </a:p>
        </p:txBody>
      </p:sp>
      <p:pic>
        <p:nvPicPr>
          <p:cNvPr id="4" name="Google Shape;597;p92">
            <a:extLst>
              <a:ext uri="{FF2B5EF4-FFF2-40B4-BE49-F238E27FC236}">
                <a16:creationId xmlns:a16="http://schemas.microsoft.com/office/drawing/2014/main" id="{D378B9FC-E032-497C-8F04-17D5D4029DC9}"/>
              </a:ext>
            </a:extLst>
          </p:cNvPr>
          <p:cNvPicPr preferRelativeResize="0"/>
          <p:nvPr/>
        </p:nvPicPr>
        <p:blipFill>
          <a:blip r:embed="rId2">
            <a:alphaModFix/>
          </a:blip>
          <a:stretch>
            <a:fillRect/>
          </a:stretch>
        </p:blipFill>
        <p:spPr>
          <a:xfrm>
            <a:off x="-1" y="0"/>
            <a:ext cx="9144013" cy="5143500"/>
          </a:xfrm>
          <a:prstGeom prst="rect">
            <a:avLst/>
          </a:prstGeom>
          <a:noFill/>
          <a:ln>
            <a:noFill/>
          </a:ln>
        </p:spPr>
      </p:pic>
    </p:spTree>
    <p:extLst>
      <p:ext uri="{BB962C8B-B14F-4D97-AF65-F5344CB8AC3E}">
        <p14:creationId xmlns:p14="http://schemas.microsoft.com/office/powerpoint/2010/main" val="3091459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115D-8299-42CA-9723-00A387A035F2}"/>
              </a:ext>
            </a:extLst>
          </p:cNvPr>
          <p:cNvSpPr>
            <a:spLocks noGrp="1"/>
          </p:cNvSpPr>
          <p:nvPr>
            <p:ph type="title"/>
          </p:nvPr>
        </p:nvSpPr>
        <p:spPr/>
        <p:txBody>
          <a:bodyPr/>
          <a:lstStyle/>
          <a:p>
            <a:endParaRPr lang="zh-CN" altLang="en-US"/>
          </a:p>
        </p:txBody>
      </p:sp>
      <p:sp>
        <p:nvSpPr>
          <p:cNvPr id="3" name="Content Placeholder 2">
            <a:extLst>
              <a:ext uri="{FF2B5EF4-FFF2-40B4-BE49-F238E27FC236}">
                <a16:creationId xmlns:a16="http://schemas.microsoft.com/office/drawing/2014/main" id="{7891F0F9-1C70-4EAF-B0FB-EB9D50EF4774}"/>
              </a:ext>
            </a:extLst>
          </p:cNvPr>
          <p:cNvSpPr>
            <a:spLocks noGrp="1"/>
          </p:cNvSpPr>
          <p:nvPr>
            <p:ph idx="1"/>
          </p:nvPr>
        </p:nvSpPr>
        <p:spPr/>
        <p:txBody>
          <a:bodyPr/>
          <a:lstStyle/>
          <a:p>
            <a:endParaRPr lang="zh-CN" altLang="en-US"/>
          </a:p>
        </p:txBody>
      </p:sp>
      <p:pic>
        <p:nvPicPr>
          <p:cNvPr id="5" name="Picture 4">
            <a:extLst>
              <a:ext uri="{FF2B5EF4-FFF2-40B4-BE49-F238E27FC236}">
                <a16:creationId xmlns:a16="http://schemas.microsoft.com/office/drawing/2014/main" id="{8CD16246-2FD9-4314-81B4-BFE7238249FA}"/>
              </a:ext>
            </a:extLst>
          </p:cNvPr>
          <p:cNvPicPr>
            <a:picLocks noChangeAspect="1"/>
          </p:cNvPicPr>
          <p:nvPr/>
        </p:nvPicPr>
        <p:blipFill>
          <a:blip r:embed="rId2"/>
          <a:stretch>
            <a:fillRect/>
          </a:stretch>
        </p:blipFill>
        <p:spPr>
          <a:xfrm>
            <a:off x="0" y="-14278"/>
            <a:ext cx="9144000" cy="5172056"/>
          </a:xfrm>
          <a:prstGeom prst="rect">
            <a:avLst/>
          </a:prstGeom>
        </p:spPr>
      </p:pic>
    </p:spTree>
    <p:extLst>
      <p:ext uri="{BB962C8B-B14F-4D97-AF65-F5344CB8AC3E}">
        <p14:creationId xmlns:p14="http://schemas.microsoft.com/office/powerpoint/2010/main" val="519556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1">
            <a:extLst>
              <a:ext uri="{FF2B5EF4-FFF2-40B4-BE49-F238E27FC236}">
                <a16:creationId xmlns:a16="http://schemas.microsoft.com/office/drawing/2014/main" id="{F734F696-6CAA-4E7A-9E4A-56663E201447}"/>
              </a:ext>
            </a:extLst>
          </p:cNvPr>
          <p:cNvSpPr>
            <a:spLocks noGrp="1" noChangeArrowheads="1"/>
          </p:cNvSpPr>
          <p:nvPr>
            <p:ph type="title"/>
          </p:nvPr>
        </p:nvSpPr>
        <p:spPr bwMode="auto">
          <a:xfrm>
            <a:off x="452954" y="480061"/>
            <a:ext cx="1956491" cy="394334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68580" tIns="34290" rIns="68580" bIns="3429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75" b="1" dirty="0">
                <a:solidFill>
                  <a:srgbClr val="2C2C2C"/>
                </a:solidFill>
                <a:effectLst>
                  <a:outerShdw blurRad="38100" dist="38100" dir="2700000" algn="tl">
                    <a:srgbClr val="000000">
                      <a:alpha val="43137"/>
                    </a:srgbClr>
                  </a:outerShdw>
                </a:effectLst>
                <a:latin typeface="+mj-lt"/>
              </a:rPr>
              <a:t>Biggest revenue source of leading online and tech companies in most recently reported quarter ending March 2020</a:t>
            </a:r>
          </a:p>
          <a:p>
            <a:pPr eaLnBrk="1" hangingPunct="1"/>
            <a:endParaRPr lang="en-US" altLang="en-US" sz="2475" dirty="0">
              <a:solidFill>
                <a:srgbClr val="2C2C2C"/>
              </a:solidFill>
              <a:latin typeface="+mj-lt"/>
            </a:endParaRPr>
          </a:p>
        </p:txBody>
      </p:sp>
      <p:sp>
        <p:nvSpPr>
          <p:cNvPr id="19"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5050" y="363474"/>
            <a:ext cx="6096762" cy="429310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8" name="Picture 7" descr="A screenshot of a cell phone&#10;&#10;Description automatically generated">
            <a:extLst>
              <a:ext uri="{FF2B5EF4-FFF2-40B4-BE49-F238E27FC236}">
                <a16:creationId xmlns:a16="http://schemas.microsoft.com/office/drawing/2014/main" id="{FBB16D00-7A0C-4120-AAFD-8EBA1992E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5051" y="98333"/>
            <a:ext cx="6281602" cy="4946834"/>
          </a:xfrm>
          <a:prstGeom prst="rect">
            <a:avLst/>
          </a:prstGeom>
        </p:spPr>
      </p:pic>
    </p:spTree>
    <p:extLst>
      <p:ext uri="{BB962C8B-B14F-4D97-AF65-F5344CB8AC3E}">
        <p14:creationId xmlns:p14="http://schemas.microsoft.com/office/powerpoint/2010/main" val="2471067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32C2-6623-4420-B019-9282D709E33E}"/>
              </a:ext>
            </a:extLst>
          </p:cNvPr>
          <p:cNvSpPr>
            <a:spLocks noGrp="1"/>
          </p:cNvSpPr>
          <p:nvPr>
            <p:ph type="title"/>
          </p:nvPr>
        </p:nvSpPr>
        <p:spPr/>
        <p:txBody>
          <a:bodyPr/>
          <a:lstStyle/>
          <a:p>
            <a:r>
              <a:rPr lang="en" altLang="zh-CN" dirty="0">
                <a:latin typeface="Calibri" panose="020F0502020204030204" pitchFamily="34" charset="0"/>
                <a:cs typeface="Calibri" panose="020F0502020204030204" pitchFamily="34" charset="0"/>
              </a:rPr>
              <a:t>App Stores</a:t>
            </a:r>
            <a:endParaRPr lang="zh-CN" alt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6FECA91-3F9F-456E-83E7-0399EE318D2B}"/>
              </a:ext>
            </a:extLst>
          </p:cNvPr>
          <p:cNvSpPr>
            <a:spLocks noGrp="1"/>
          </p:cNvSpPr>
          <p:nvPr>
            <p:ph idx="1"/>
          </p:nvPr>
        </p:nvSpPr>
        <p:spPr/>
        <p:txBody>
          <a:bodyPr/>
          <a:lstStyle/>
          <a:p>
            <a:r>
              <a:rPr lang="en-US" altLang="zh-CN" dirty="0">
                <a:latin typeface="Calibri" panose="020F0502020204030204" pitchFamily="34" charset="0"/>
                <a:cs typeface="Calibri" panose="020F0502020204030204" pitchFamily="34" charset="0"/>
              </a:rPr>
              <a:t>A digital distribution platform for users to download or purchase applications for devices </a:t>
            </a:r>
          </a:p>
          <a:p>
            <a:r>
              <a:rPr lang="en-US" altLang="zh-CN" dirty="0">
                <a:latin typeface="Calibri" panose="020F0502020204030204" pitchFamily="34" charset="0"/>
                <a:cs typeface="Calibri" panose="020F0502020204030204" pitchFamily="34" charset="0"/>
              </a:rPr>
              <a:t>For entertainment, education, lifestyle, etc. </a:t>
            </a:r>
            <a:endParaRPr lang="zh-CN" altLang="en-US" dirty="0">
              <a:latin typeface="Calibri" panose="020F0502020204030204" pitchFamily="34" charset="0"/>
              <a:cs typeface="Calibri" panose="020F0502020204030204" pitchFamily="34" charset="0"/>
            </a:endParaRPr>
          </a:p>
        </p:txBody>
      </p:sp>
      <p:pic>
        <p:nvPicPr>
          <p:cNvPr id="3074" name="Picture 2" descr="5 Essential Steps for Apple Mobile App Store Acceptance - Kumulos">
            <a:extLst>
              <a:ext uri="{FF2B5EF4-FFF2-40B4-BE49-F238E27FC236}">
                <a16:creationId xmlns:a16="http://schemas.microsoft.com/office/drawing/2014/main" id="{DACE833C-A01D-49E3-9949-32794D7EB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844" y="2571751"/>
            <a:ext cx="2686050" cy="1678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455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2334-5F24-4BE5-AD6F-BFFE805DAB6A}"/>
              </a:ext>
            </a:extLst>
          </p:cNvPr>
          <p:cNvSpPr>
            <a:spLocks noGrp="1"/>
          </p:cNvSpPr>
          <p:nvPr>
            <p:ph type="title"/>
          </p:nvPr>
        </p:nvSpPr>
        <p:spPr/>
        <p:txBody>
          <a:bodyPr/>
          <a:lstStyle/>
          <a:p>
            <a:endParaRPr lang="zh-CN" altLang="en-US"/>
          </a:p>
        </p:txBody>
      </p:sp>
      <p:pic>
        <p:nvPicPr>
          <p:cNvPr id="5" name="Content Placeholder 4" descr="A screenshot of a cell phone&#10;&#10;Description automatically generated">
            <a:extLst>
              <a:ext uri="{FF2B5EF4-FFF2-40B4-BE49-F238E27FC236}">
                <a16:creationId xmlns:a16="http://schemas.microsoft.com/office/drawing/2014/main" id="{2CA0F0DC-AD4B-42FA-9B45-D54B49F2BF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33235530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DDDB-E8E9-4107-865E-AA43C10DD5F7}"/>
              </a:ext>
            </a:extLst>
          </p:cNvPr>
          <p:cNvSpPr>
            <a:spLocks noGrp="1"/>
          </p:cNvSpPr>
          <p:nvPr>
            <p:ph type="title"/>
          </p:nvPr>
        </p:nvSpPr>
        <p:spPr/>
        <p:txBody>
          <a:bodyPr/>
          <a:lstStyle/>
          <a:p>
            <a:endParaRPr lang="zh-CN" altLang="en-US"/>
          </a:p>
        </p:txBody>
      </p:sp>
      <p:pic>
        <p:nvPicPr>
          <p:cNvPr id="5" name="Content Placeholder 4" descr="A screenshot of a social media post&#10;&#10;Description automatically generated">
            <a:extLst>
              <a:ext uri="{FF2B5EF4-FFF2-40B4-BE49-F238E27FC236}">
                <a16:creationId xmlns:a16="http://schemas.microsoft.com/office/drawing/2014/main" id="{EC34E119-14FA-4382-A0E9-702BA0FA21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1" cy="5143265"/>
          </a:xfrm>
        </p:spPr>
      </p:pic>
    </p:spTree>
    <p:extLst>
      <p:ext uri="{BB962C8B-B14F-4D97-AF65-F5344CB8AC3E}">
        <p14:creationId xmlns:p14="http://schemas.microsoft.com/office/powerpoint/2010/main" val="3549270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1E10-FE32-44B8-8D3A-9C9A8AB490DD}"/>
              </a:ext>
            </a:extLst>
          </p:cNvPr>
          <p:cNvSpPr>
            <a:spLocks noGrp="1"/>
          </p:cNvSpPr>
          <p:nvPr>
            <p:ph type="title"/>
          </p:nvPr>
        </p:nvSpPr>
        <p:spPr/>
        <p:txBody>
          <a:bodyPr/>
          <a:lstStyle/>
          <a:p>
            <a:endParaRPr lang="zh-CN" altLang="en-US"/>
          </a:p>
        </p:txBody>
      </p:sp>
      <p:pic>
        <p:nvPicPr>
          <p:cNvPr id="5" name="Content Placeholder 4" descr="A close up of a map&#10;&#10;Description automatically generated">
            <a:extLst>
              <a:ext uri="{FF2B5EF4-FFF2-40B4-BE49-F238E27FC236}">
                <a16:creationId xmlns:a16="http://schemas.microsoft.com/office/drawing/2014/main" id="{71B15790-8F3F-4054-952E-887ADD48B9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5143501"/>
          </a:xfrm>
        </p:spPr>
      </p:pic>
    </p:spTree>
    <p:extLst>
      <p:ext uri="{BB962C8B-B14F-4D97-AF65-F5344CB8AC3E}">
        <p14:creationId xmlns:p14="http://schemas.microsoft.com/office/powerpoint/2010/main" val="1565523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Google Shape;1158;p164"/>
          <p:cNvPicPr preferRelativeResize="0"/>
          <p:nvPr/>
        </p:nvPicPr>
        <p:blipFill>
          <a:blip r:embed="rId3">
            <a:alphaModFix/>
          </a:blip>
          <a:stretch>
            <a:fillRect/>
          </a:stretch>
        </p:blipFill>
        <p:spPr>
          <a:xfrm>
            <a:off x="0" y="0"/>
            <a:ext cx="9144000" cy="5714982"/>
          </a:xfrm>
          <a:prstGeom prst="rect">
            <a:avLst/>
          </a:prstGeom>
          <a:noFill/>
          <a:ln>
            <a:noFill/>
          </a:ln>
        </p:spPr>
      </p:pic>
      <p:sp>
        <p:nvSpPr>
          <p:cNvPr id="1159" name="Google Shape;1159;p164"/>
          <p:cNvSpPr txBox="1">
            <a:spLocks noGrp="1"/>
          </p:cNvSpPr>
          <p:nvPr>
            <p:ph type="ctrTitle" idx="4294967295"/>
          </p:nvPr>
        </p:nvSpPr>
        <p:spPr>
          <a:xfrm>
            <a:off x="2601000" y="2782650"/>
            <a:ext cx="4094400" cy="1159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434343"/>
              </a:buClr>
              <a:buSzPts val="4800"/>
              <a:buFont typeface="Lato Hairline"/>
              <a:buNone/>
            </a:pPr>
            <a:r>
              <a:rPr lang="en" sz="6000" i="0" u="none" strike="noStrike" cap="none">
                <a:solidFill>
                  <a:srgbClr val="FFFFFF"/>
                </a:solidFill>
                <a:latin typeface="Source Sans Pro"/>
                <a:ea typeface="Source Sans Pro"/>
                <a:cs typeface="Source Sans Pro"/>
                <a:sym typeface="Source Sans Pro"/>
              </a:rPr>
              <a:t>Apple</a:t>
            </a:r>
            <a:endParaRPr sz="6000" i="0" u="none" strike="noStrike" cap="none">
              <a:solidFill>
                <a:srgbClr val="FFFFFF"/>
              </a:solidFill>
              <a:latin typeface="Source Sans Pro"/>
              <a:ea typeface="Source Sans Pro"/>
              <a:cs typeface="Source Sans Pro"/>
              <a:sym typeface="Source Sans Pro"/>
            </a:endParaRPr>
          </a:p>
        </p:txBody>
      </p:sp>
      <p:sp>
        <p:nvSpPr>
          <p:cNvPr id="1160" name="Google Shape;1160;p164"/>
          <p:cNvSpPr/>
          <p:nvPr/>
        </p:nvSpPr>
        <p:spPr>
          <a:xfrm rot="2487341">
            <a:off x="3328077" y="2798484"/>
            <a:ext cx="244676" cy="237762"/>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D9EEB"/>
              </a:solidFill>
              <a:latin typeface="Arial"/>
              <a:ea typeface="Arial"/>
              <a:cs typeface="Arial"/>
              <a:sym typeface="Arial"/>
            </a:endParaRPr>
          </a:p>
        </p:txBody>
      </p:sp>
      <p:sp>
        <p:nvSpPr>
          <p:cNvPr id="1161" name="Google Shape;1161;p164"/>
          <p:cNvSpPr txBox="1">
            <a:spLocks noGrp="1"/>
          </p:cNvSpPr>
          <p:nvPr>
            <p:ph type="sldNum" idx="12"/>
          </p:nvPr>
        </p:nvSpPr>
        <p:spPr>
          <a:xfrm>
            <a:off x="4147325" y="4673650"/>
            <a:ext cx="6990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pPr marL="0" lvl="0" indent="0" algn="ctr" rtl="0">
                <a:lnSpc>
                  <a:spcPct val="100000"/>
                </a:lnSpc>
                <a:spcBef>
                  <a:spcPts val="0"/>
                </a:spcBef>
                <a:spcAft>
                  <a:spcPts val="0"/>
                </a:spcAft>
                <a:buSzPts val="1800"/>
                <a:buNone/>
              </a:pPr>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65"/>
        <p:cNvGrpSpPr/>
        <p:nvPr/>
      </p:nvGrpSpPr>
      <p:grpSpPr>
        <a:xfrm>
          <a:off x="0" y="0"/>
          <a:ext cx="0" cy="0"/>
          <a:chOff x="0" y="0"/>
          <a:chExt cx="0" cy="0"/>
        </a:xfrm>
      </p:grpSpPr>
      <p:pic>
        <p:nvPicPr>
          <p:cNvPr id="1166" name="Google Shape;1166;p165"/>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1167" name="Google Shape;1167;p165"/>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65</a:t>
            </a:fld>
            <a:endParaRPr>
              <a:solidFill>
                <a:srgbClr val="999999"/>
              </a:solidFill>
            </a:endParaRPr>
          </a:p>
        </p:txBody>
      </p:sp>
      <p:graphicFrame>
        <p:nvGraphicFramePr>
          <p:cNvPr id="1168" name="Google Shape;1168;p165"/>
          <p:cNvGraphicFramePr/>
          <p:nvPr/>
        </p:nvGraphicFramePr>
        <p:xfrm>
          <a:off x="423729" y="3957522"/>
          <a:ext cx="5944925" cy="962925"/>
        </p:xfrm>
        <a:graphic>
          <a:graphicData uri="http://schemas.openxmlformats.org/drawingml/2006/table">
            <a:tbl>
              <a:tblPr firstRow="1" bandRow="1">
                <a:noFill/>
                <a:tableStyleId>{087E5894-B519-4EB6-AEF4-E389050956EB}</a:tableStyleId>
              </a:tblPr>
              <a:tblGrid>
                <a:gridCol w="5944925">
                  <a:extLst>
                    <a:ext uri="{9D8B030D-6E8A-4147-A177-3AD203B41FA5}">
                      <a16:colId xmlns:a16="http://schemas.microsoft.com/office/drawing/2014/main" val="20000"/>
                    </a:ext>
                  </a:extLst>
                </a:gridCol>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extLst>
                  <a:ext uri="{0D108BD9-81ED-4DB2-BD59-A6C34878D82A}">
                    <a16:rowId xmlns:a16="http://schemas.microsoft.com/office/drawing/2014/main" val="10000"/>
                  </a:ext>
                </a:extLst>
              </a:tr>
            </a:tbl>
          </a:graphicData>
        </a:graphic>
      </p:graphicFrame>
      <p:sp>
        <p:nvSpPr>
          <p:cNvPr id="1169" name="Google Shape;1169;p165"/>
          <p:cNvSpPr txBox="1">
            <a:spLocks noGrp="1"/>
          </p:cNvSpPr>
          <p:nvPr>
            <p:ph type="title" idx="4294967295"/>
          </p:nvPr>
        </p:nvSpPr>
        <p:spPr>
          <a:xfrm>
            <a:off x="1438226" y="4033725"/>
            <a:ext cx="48834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Stock Overview</a:t>
            </a:r>
            <a:endParaRPr b="1">
              <a:solidFill>
                <a:srgbClr val="FFFFFF"/>
              </a:solidFill>
              <a:latin typeface="Source Sans Pro"/>
              <a:ea typeface="Source Sans Pro"/>
              <a:cs typeface="Source Sans Pro"/>
              <a:sym typeface="Source Sans Pro"/>
            </a:endParaRPr>
          </a:p>
        </p:txBody>
      </p:sp>
      <p:pic>
        <p:nvPicPr>
          <p:cNvPr id="1170" name="Google Shape;1170;p165"/>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4"/>
        <p:cNvGrpSpPr/>
        <p:nvPr/>
      </p:nvGrpSpPr>
      <p:grpSpPr>
        <a:xfrm>
          <a:off x="0" y="0"/>
          <a:ext cx="0" cy="0"/>
          <a:chOff x="0" y="0"/>
          <a:chExt cx="0" cy="0"/>
        </a:xfrm>
      </p:grpSpPr>
      <p:sp>
        <p:nvSpPr>
          <p:cNvPr id="1175" name="Google Shape;1175;p16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66</a:t>
            </a:fld>
            <a:endParaRPr/>
          </a:p>
        </p:txBody>
      </p:sp>
      <p:pic>
        <p:nvPicPr>
          <p:cNvPr id="1176" name="Google Shape;1176;p166"/>
          <p:cNvPicPr preferRelativeResize="0"/>
          <p:nvPr/>
        </p:nvPicPr>
        <p:blipFill rotWithShape="1">
          <a:blip r:embed="rId3">
            <a:alphaModFix/>
          </a:blip>
          <a:srcRect/>
          <a:stretch/>
        </p:blipFill>
        <p:spPr>
          <a:xfrm>
            <a:off x="181719" y="5233330"/>
            <a:ext cx="8847574" cy="3130999"/>
          </a:xfrm>
          <a:prstGeom prst="rect">
            <a:avLst/>
          </a:prstGeom>
          <a:noFill/>
          <a:ln>
            <a:noFill/>
          </a:ln>
        </p:spPr>
      </p:pic>
      <p:pic>
        <p:nvPicPr>
          <p:cNvPr id="1177" name="Google Shape;1177;p166"/>
          <p:cNvPicPr preferRelativeResize="0"/>
          <p:nvPr/>
        </p:nvPicPr>
        <p:blipFill rotWithShape="1">
          <a:blip r:embed="rId4">
            <a:alphaModFix/>
          </a:blip>
          <a:srcRect/>
          <a:stretch/>
        </p:blipFill>
        <p:spPr>
          <a:xfrm>
            <a:off x="7931866" y="4330033"/>
            <a:ext cx="548700" cy="675567"/>
          </a:xfrm>
          <a:prstGeom prst="rect">
            <a:avLst/>
          </a:prstGeom>
          <a:noFill/>
          <a:ln>
            <a:noFill/>
          </a:ln>
        </p:spPr>
      </p:pic>
      <p:pic>
        <p:nvPicPr>
          <p:cNvPr id="1178" name="Google Shape;1178;p166" descr="A screenshot of a cell phone&#10;&#10;Description automatically generated"/>
          <p:cNvPicPr preferRelativeResize="0"/>
          <p:nvPr/>
        </p:nvPicPr>
        <p:blipFill rotWithShape="1">
          <a:blip r:embed="rId5">
            <a:alphaModFix/>
          </a:blip>
          <a:srcRect/>
          <a:stretch/>
        </p:blipFill>
        <p:spPr>
          <a:xfrm>
            <a:off x="306275" y="5354161"/>
            <a:ext cx="6149437" cy="3769010"/>
          </a:xfrm>
          <a:prstGeom prst="rect">
            <a:avLst/>
          </a:prstGeom>
          <a:noFill/>
          <a:ln>
            <a:noFill/>
          </a:ln>
        </p:spPr>
      </p:pic>
      <p:sp>
        <p:nvSpPr>
          <p:cNvPr id="1179" name="Google Shape;1179;p166"/>
          <p:cNvSpPr txBox="1"/>
          <p:nvPr/>
        </p:nvSpPr>
        <p:spPr>
          <a:xfrm>
            <a:off x="0" y="4673650"/>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dirty="0">
                <a:solidFill>
                  <a:srgbClr val="000000"/>
                </a:solidFill>
                <a:latin typeface="Source Sans Pro"/>
                <a:ea typeface="Source Sans Pro"/>
                <a:cs typeface="Source Sans Pro"/>
                <a:sym typeface="Source Sans Pro"/>
              </a:rPr>
              <a:t>Source: Bloomberg</a:t>
            </a:r>
            <a:endParaRPr sz="1400" i="0" u="none" strike="noStrike" cap="none" dirty="0">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Source Sans Pro"/>
              <a:ea typeface="Source Sans Pro"/>
              <a:cs typeface="Source Sans Pro"/>
              <a:sym typeface="Source Sans Pro"/>
            </a:endParaRPr>
          </a:p>
        </p:txBody>
      </p:sp>
      <p:pic>
        <p:nvPicPr>
          <p:cNvPr id="1180" name="Google Shape;1180;p166" descr="A screenshot of a cell phone&#10;&#10;Description automatically generated"/>
          <p:cNvPicPr preferRelativeResize="0"/>
          <p:nvPr/>
        </p:nvPicPr>
        <p:blipFill rotWithShape="1">
          <a:blip r:embed="rId6">
            <a:alphaModFix/>
          </a:blip>
          <a:srcRect/>
          <a:stretch/>
        </p:blipFill>
        <p:spPr>
          <a:xfrm>
            <a:off x="1252182" y="5354161"/>
            <a:ext cx="5605818" cy="2358136"/>
          </a:xfrm>
          <a:prstGeom prst="rect">
            <a:avLst/>
          </a:prstGeom>
          <a:noFill/>
          <a:ln>
            <a:noFill/>
          </a:ln>
        </p:spPr>
      </p:pic>
      <p:grpSp>
        <p:nvGrpSpPr>
          <p:cNvPr id="1181" name="Google Shape;1181;p166"/>
          <p:cNvGrpSpPr/>
          <p:nvPr/>
        </p:nvGrpSpPr>
        <p:grpSpPr>
          <a:xfrm>
            <a:off x="0" y="0"/>
            <a:ext cx="9144000" cy="773925"/>
            <a:chOff x="0" y="0"/>
            <a:chExt cx="9144000" cy="773925"/>
          </a:xfrm>
        </p:grpSpPr>
        <p:pic>
          <p:nvPicPr>
            <p:cNvPr id="1182" name="Google Shape;1182;p166"/>
            <p:cNvPicPr preferRelativeResize="0"/>
            <p:nvPr/>
          </p:nvPicPr>
          <p:blipFill>
            <a:blip r:embed="rId7">
              <a:alphaModFix/>
            </a:blip>
            <a:stretch>
              <a:fillRect/>
            </a:stretch>
          </p:blipFill>
          <p:spPr>
            <a:xfrm>
              <a:off x="0" y="0"/>
              <a:ext cx="4572000" cy="773925"/>
            </a:xfrm>
            <a:prstGeom prst="rect">
              <a:avLst/>
            </a:prstGeom>
            <a:noFill/>
            <a:ln>
              <a:noFill/>
            </a:ln>
          </p:spPr>
        </p:pic>
        <p:grpSp>
          <p:nvGrpSpPr>
            <p:cNvPr id="1183" name="Google Shape;1183;p166"/>
            <p:cNvGrpSpPr/>
            <p:nvPr/>
          </p:nvGrpSpPr>
          <p:grpSpPr>
            <a:xfrm>
              <a:off x="76200" y="0"/>
              <a:ext cx="9067800" cy="773925"/>
              <a:chOff x="76200" y="0"/>
              <a:chExt cx="9067800" cy="773925"/>
            </a:xfrm>
          </p:grpSpPr>
          <p:pic>
            <p:nvPicPr>
              <p:cNvPr id="1184" name="Google Shape;1184;p166"/>
              <p:cNvPicPr preferRelativeResize="0"/>
              <p:nvPr/>
            </p:nvPicPr>
            <p:blipFill>
              <a:blip r:embed="rId7">
                <a:alphaModFix/>
              </a:blip>
              <a:stretch>
                <a:fillRect/>
              </a:stretch>
            </p:blipFill>
            <p:spPr>
              <a:xfrm>
                <a:off x="4572000" y="0"/>
                <a:ext cx="4572000" cy="773925"/>
              </a:xfrm>
              <a:prstGeom prst="rect">
                <a:avLst/>
              </a:prstGeom>
              <a:noFill/>
              <a:ln>
                <a:noFill/>
              </a:ln>
            </p:spPr>
          </p:pic>
          <p:sp>
            <p:nvSpPr>
              <p:cNvPr id="1185" name="Google Shape;1185;p16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Share Information</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1186" name="Google Shape;1186;p166"/>
          <p:cNvPicPr preferRelativeResize="0"/>
          <p:nvPr/>
        </p:nvPicPr>
        <p:blipFill rotWithShape="1">
          <a:blip r:embed="rId4">
            <a:alphaModFix/>
          </a:blip>
          <a:srcRect/>
          <a:stretch/>
        </p:blipFill>
        <p:spPr>
          <a:xfrm>
            <a:off x="8407311" y="49179"/>
            <a:ext cx="548700" cy="675567"/>
          </a:xfrm>
          <a:prstGeom prst="rect">
            <a:avLst/>
          </a:prstGeom>
          <a:noFill/>
          <a:ln>
            <a:noFill/>
          </a:ln>
        </p:spPr>
      </p:pic>
      <p:pic>
        <p:nvPicPr>
          <p:cNvPr id="14" name="Picture 13">
            <a:extLst>
              <a:ext uri="{FF2B5EF4-FFF2-40B4-BE49-F238E27FC236}">
                <a16:creationId xmlns:a16="http://schemas.microsoft.com/office/drawing/2014/main" id="{DC744786-D8E2-434A-8775-AC552D384697}"/>
              </a:ext>
            </a:extLst>
          </p:cNvPr>
          <p:cNvPicPr>
            <a:picLocks noChangeAspect="1"/>
          </p:cNvPicPr>
          <p:nvPr/>
        </p:nvPicPr>
        <p:blipFill>
          <a:blip r:embed="rId8"/>
          <a:stretch>
            <a:fillRect/>
          </a:stretch>
        </p:blipFill>
        <p:spPr>
          <a:xfrm>
            <a:off x="0" y="1508842"/>
            <a:ext cx="9144000" cy="2422196"/>
          </a:xfrm>
          <a:prstGeom prst="rect">
            <a:avLst/>
          </a:prstGeom>
        </p:spPr>
      </p:pic>
      <p:sp>
        <p:nvSpPr>
          <p:cNvPr id="15" name="Rectangle 14">
            <a:extLst>
              <a:ext uri="{FF2B5EF4-FFF2-40B4-BE49-F238E27FC236}">
                <a16:creationId xmlns:a16="http://schemas.microsoft.com/office/drawing/2014/main" id="{80B31AD8-D32A-4252-BED7-54340D6E60CE}"/>
              </a:ext>
            </a:extLst>
          </p:cNvPr>
          <p:cNvSpPr/>
          <p:nvPr/>
        </p:nvSpPr>
        <p:spPr>
          <a:xfrm>
            <a:off x="7676707" y="1533955"/>
            <a:ext cx="1467293" cy="294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0"/>
        <p:cNvGrpSpPr/>
        <p:nvPr/>
      </p:nvGrpSpPr>
      <p:grpSpPr>
        <a:xfrm>
          <a:off x="0" y="0"/>
          <a:ext cx="0" cy="0"/>
          <a:chOff x="0" y="0"/>
          <a:chExt cx="0" cy="0"/>
        </a:xfrm>
      </p:grpSpPr>
      <p:sp>
        <p:nvSpPr>
          <p:cNvPr id="1191" name="Google Shape;1191;p167"/>
          <p:cNvSpPr txBox="1">
            <a:spLocks noGrp="1"/>
          </p:cNvSpPr>
          <p:nvPr>
            <p:ph type="title"/>
          </p:nvPr>
        </p:nvSpPr>
        <p:spPr>
          <a:xfrm>
            <a:off x="306275" y="181075"/>
            <a:ext cx="8276400" cy="148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br>
              <a:rPr lang="en" b="1">
                <a:latin typeface="Source Sans Pro"/>
                <a:ea typeface="Source Sans Pro"/>
                <a:cs typeface="Source Sans Pro"/>
                <a:sym typeface="Source Sans Pro"/>
              </a:rPr>
            </a:br>
            <a:r>
              <a:rPr lang="en" sz="3600" b="1">
                <a:latin typeface="Source Sans Pro"/>
                <a:ea typeface="Source Sans Pro"/>
                <a:cs typeface="Source Sans Pro"/>
                <a:sym typeface="Source Sans Pro"/>
              </a:rPr>
              <a:t>Key Statistics</a:t>
            </a:r>
            <a:endParaRPr sz="3600" b="1">
              <a:latin typeface="Source Sans Pro"/>
              <a:ea typeface="Source Sans Pro"/>
              <a:cs typeface="Source Sans Pro"/>
              <a:sym typeface="Source Sans Pro"/>
            </a:endParaRPr>
          </a:p>
        </p:txBody>
      </p:sp>
      <p:sp>
        <p:nvSpPr>
          <p:cNvPr id="1192" name="Google Shape;1192;p16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67</a:t>
            </a:fld>
            <a:endParaRPr/>
          </a:p>
        </p:txBody>
      </p:sp>
      <p:pic>
        <p:nvPicPr>
          <p:cNvPr id="1194" name="Google Shape;1194;p167"/>
          <p:cNvPicPr preferRelativeResize="0"/>
          <p:nvPr/>
        </p:nvPicPr>
        <p:blipFill rotWithShape="1">
          <a:blip r:embed="rId3">
            <a:alphaModFix/>
          </a:blip>
          <a:srcRect/>
          <a:stretch/>
        </p:blipFill>
        <p:spPr>
          <a:xfrm>
            <a:off x="7931866" y="4330033"/>
            <a:ext cx="548700" cy="675567"/>
          </a:xfrm>
          <a:prstGeom prst="rect">
            <a:avLst/>
          </a:prstGeom>
          <a:noFill/>
          <a:ln>
            <a:noFill/>
          </a:ln>
        </p:spPr>
      </p:pic>
      <p:graphicFrame>
        <p:nvGraphicFramePr>
          <p:cNvPr id="1195" name="Google Shape;1195;p167"/>
          <p:cNvGraphicFramePr/>
          <p:nvPr>
            <p:extLst>
              <p:ext uri="{D42A27DB-BD31-4B8C-83A1-F6EECF244321}">
                <p14:modId xmlns:p14="http://schemas.microsoft.com/office/powerpoint/2010/main" val="1887192443"/>
              </p:ext>
            </p:extLst>
          </p:nvPr>
        </p:nvGraphicFramePr>
        <p:xfrm>
          <a:off x="306274" y="1686825"/>
          <a:ext cx="8322100" cy="2214930"/>
        </p:xfrm>
        <a:graphic>
          <a:graphicData uri="http://schemas.openxmlformats.org/drawingml/2006/table">
            <a:tbl>
              <a:tblPr firstRow="1" bandRow="1">
                <a:noFill/>
                <a:tableStyleId>{087E5894-B519-4EB6-AEF4-E389050956EB}</a:tableStyleId>
              </a:tblPr>
              <a:tblGrid>
                <a:gridCol w="2080525">
                  <a:extLst>
                    <a:ext uri="{9D8B030D-6E8A-4147-A177-3AD203B41FA5}">
                      <a16:colId xmlns:a16="http://schemas.microsoft.com/office/drawing/2014/main" val="20000"/>
                    </a:ext>
                  </a:extLst>
                </a:gridCol>
                <a:gridCol w="2080525">
                  <a:extLst>
                    <a:ext uri="{9D8B030D-6E8A-4147-A177-3AD203B41FA5}">
                      <a16:colId xmlns:a16="http://schemas.microsoft.com/office/drawing/2014/main" val="20001"/>
                    </a:ext>
                  </a:extLst>
                </a:gridCol>
                <a:gridCol w="2080525">
                  <a:extLst>
                    <a:ext uri="{9D8B030D-6E8A-4147-A177-3AD203B41FA5}">
                      <a16:colId xmlns:a16="http://schemas.microsoft.com/office/drawing/2014/main" val="20002"/>
                    </a:ext>
                  </a:extLst>
                </a:gridCol>
                <a:gridCol w="2080525">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None/>
                      </a:pPr>
                      <a:r>
                        <a:rPr lang="en" sz="1400" b="1" i="0" u="none" strike="noStrike" cap="none" dirty="0">
                          <a:latin typeface="Source Sans Pro"/>
                          <a:ea typeface="Source Sans Pro"/>
                          <a:cs typeface="Source Sans Pro"/>
                          <a:sym typeface="Source Sans Pro"/>
                        </a:rPr>
                        <a:t>P/E Ratio</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dirty="0">
                          <a:latin typeface="Source Sans Pro"/>
                          <a:ea typeface="Source Sans Pro"/>
                          <a:cs typeface="Source Sans Pro"/>
                          <a:sym typeface="Source Sans Pro"/>
                        </a:rPr>
                        <a:t>28.57</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dirty="0">
                          <a:latin typeface="Source Sans Pro"/>
                          <a:ea typeface="Source Sans Pro"/>
                          <a:cs typeface="Source Sans Pro"/>
                          <a:sym typeface="Source Sans Pro"/>
                        </a:rPr>
                        <a:t>1 Year Return</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dirty="0">
                          <a:latin typeface="Source Sans Pro"/>
                          <a:ea typeface="Source Sans Pro"/>
                          <a:cs typeface="Source Sans Pro"/>
                          <a:sym typeface="Source Sans Pro"/>
                        </a:rPr>
                        <a:t>81.74%</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Shares Outstanding</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dirty="0">
                          <a:latin typeface="Source Sans Pro"/>
                          <a:ea typeface="Source Sans Pro"/>
                          <a:cs typeface="Source Sans Pro"/>
                          <a:sym typeface="Source Sans Pro"/>
                        </a:rPr>
                        <a:t>4.33B</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30 Day Avg Volume</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dirty="0">
                          <a:latin typeface="Source Sans Pro"/>
                          <a:ea typeface="Source Sans Pro"/>
                          <a:cs typeface="Source Sans Pro"/>
                          <a:sym typeface="Source Sans Pro"/>
                        </a:rPr>
                        <a:t>34, 801, 660</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Price to Book Ratio</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dirty="0">
                          <a:latin typeface="Source Sans Pro"/>
                          <a:ea typeface="Source Sans Pro"/>
                          <a:cs typeface="Source Sans Pro"/>
                          <a:sym typeface="Source Sans Pro"/>
                        </a:rPr>
                        <a:t>20.0753</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EPS</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dirty="0">
                          <a:latin typeface="Source Sans Pro"/>
                          <a:ea typeface="Source Sans Pro"/>
                          <a:cs typeface="Source Sans Pro"/>
                          <a:sym typeface="Source Sans Pro"/>
                        </a:rPr>
                        <a:t>12.75</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 sz="1400" b="1" i="0" u="none" strike="noStrike" cap="none">
                          <a:latin typeface="Source Sans Pro"/>
                          <a:ea typeface="Source Sans Pro"/>
                          <a:cs typeface="Source Sans Pro"/>
                          <a:sym typeface="Source Sans Pro"/>
                        </a:rPr>
                        <a:t>Price to Sales Ratio</a:t>
                      </a:r>
                      <a:endParaRPr>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dirty="0">
                          <a:latin typeface="Source Sans Pro"/>
                          <a:ea typeface="Source Sans Pro"/>
                          <a:cs typeface="Source Sans Pro"/>
                          <a:sym typeface="Source Sans Pro"/>
                        </a:rPr>
                        <a:t>6.0479</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dirty="0">
                          <a:latin typeface="Source Sans Pro"/>
                          <a:ea typeface="Source Sans Pro"/>
                          <a:cs typeface="Source Sans Pro"/>
                          <a:sym typeface="Source Sans Pro"/>
                        </a:rPr>
                        <a:t>Dividend</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 sz="1400" i="0" u="none" strike="noStrike" cap="none" dirty="0">
                          <a:latin typeface="Source Sans Pro"/>
                          <a:ea typeface="Source Sans Pro"/>
                          <a:cs typeface="Source Sans Pro"/>
                          <a:sym typeface="Source Sans Pro"/>
                        </a:rPr>
                        <a:t>0.90%</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 sz="1400" b="1" i="0" u="none" strike="noStrike" cap="none" dirty="0">
                          <a:latin typeface="Source Sans Pro"/>
                          <a:ea typeface="Source Sans Pro"/>
                          <a:cs typeface="Source Sans Pro"/>
                          <a:sym typeface="Source Sans Pro"/>
                        </a:rPr>
                        <a:t>Earnings Announcement for Period Ending Q3/2020</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CA" sz="1400" i="0" u="none" strike="noStrike" cap="none" dirty="0">
                          <a:latin typeface="Source Sans Pro"/>
                          <a:ea typeface="Source Sans Pro"/>
                          <a:cs typeface="Source Sans Pro"/>
                          <a:sym typeface="Source Sans Pro"/>
                        </a:rPr>
                        <a:t>July 30</a:t>
                      </a:r>
                      <a:r>
                        <a:rPr lang="en" sz="1400" i="0" u="none" strike="noStrike" cap="none" dirty="0">
                          <a:latin typeface="Source Sans Pro"/>
                          <a:ea typeface="Source Sans Pro"/>
                          <a:cs typeface="Source Sans Pro"/>
                          <a:sym typeface="Source Sans Pro"/>
                        </a:rPr>
                        <a:t>, 2020</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l" rtl="0">
                        <a:lnSpc>
                          <a:spcPct val="100000"/>
                        </a:lnSpc>
                        <a:spcBef>
                          <a:spcPts val="0"/>
                        </a:spcBef>
                        <a:spcAft>
                          <a:spcPts val="0"/>
                        </a:spcAft>
                        <a:buNone/>
                      </a:pPr>
                      <a:r>
                        <a:rPr lang="en" sz="1400" b="1" i="0" u="none" strike="noStrike" cap="none" dirty="0">
                          <a:latin typeface="Source Sans Pro"/>
                          <a:ea typeface="Source Sans Pro"/>
                          <a:cs typeface="Source Sans Pro"/>
                          <a:sym typeface="Source Sans Pro"/>
                        </a:rPr>
                        <a:t>Last Dividend Reported</a:t>
                      </a:r>
                      <a:endParaRPr dirty="0">
                        <a:latin typeface="Source Sans Pro"/>
                        <a:ea typeface="Source Sans Pro"/>
                        <a:cs typeface="Source Sans Pro"/>
                        <a:sym typeface="Source Sans Pro"/>
                      </a:endParaRPr>
                    </a:p>
                  </a:txBody>
                  <a:tcPr marL="91450" marR="91450" marT="45725" marB="45725">
                    <a:solidFill>
                      <a:srgbClr val="FFFFFF">
                        <a:alpha val="78823"/>
                      </a:srgbClr>
                    </a:solidFill>
                  </a:tcPr>
                </a:tc>
                <a:tc>
                  <a:txBody>
                    <a:bodyPr/>
                    <a:lstStyle/>
                    <a:p>
                      <a:pPr marL="0" marR="0" lvl="0" indent="0" algn="r" rtl="0">
                        <a:lnSpc>
                          <a:spcPct val="100000"/>
                        </a:lnSpc>
                        <a:spcBef>
                          <a:spcPts val="0"/>
                        </a:spcBef>
                        <a:spcAft>
                          <a:spcPts val="0"/>
                        </a:spcAft>
                        <a:buNone/>
                      </a:pPr>
                      <a:r>
                        <a:rPr lang="en-CA" sz="1400" i="0" u="none" strike="noStrike" cap="none" dirty="0">
                          <a:latin typeface="Source Sans Pro"/>
                          <a:ea typeface="Source Sans Pro"/>
                          <a:cs typeface="Source Sans Pro"/>
                          <a:sym typeface="Source Sans Pro"/>
                        </a:rPr>
                        <a:t>$0.82</a:t>
                      </a:r>
                      <a:endParaRPr dirty="0">
                        <a:latin typeface="Source Sans Pro"/>
                        <a:ea typeface="Source Sans Pro"/>
                        <a:cs typeface="Source Sans Pro"/>
                        <a:sym typeface="Source Sans Pro"/>
                      </a:endParaRPr>
                    </a:p>
                    <a:p>
                      <a:pPr marL="0" marR="0" lvl="0" indent="0" algn="r" rtl="0">
                        <a:lnSpc>
                          <a:spcPct val="100000"/>
                        </a:lnSpc>
                        <a:spcBef>
                          <a:spcPts val="0"/>
                        </a:spcBef>
                        <a:spcAft>
                          <a:spcPts val="0"/>
                        </a:spcAft>
                        <a:buNone/>
                      </a:pPr>
                      <a:r>
                        <a:rPr lang="en" sz="1200" dirty="0">
                          <a:latin typeface="Source Sans Pro"/>
                          <a:ea typeface="Source Sans Pro"/>
                          <a:cs typeface="Source Sans Pro"/>
                          <a:sym typeface="Source Sans Pro"/>
                        </a:rPr>
                        <a:t>(</a:t>
                      </a:r>
                      <a:r>
                        <a:rPr lang="en-CA" sz="1200" dirty="0">
                          <a:latin typeface="Source Sans Pro"/>
                          <a:ea typeface="Source Sans Pro"/>
                          <a:cs typeface="Source Sans Pro"/>
                          <a:sym typeface="Source Sans Pro"/>
                        </a:rPr>
                        <a:t>Declared: </a:t>
                      </a:r>
                      <a:r>
                        <a:rPr lang="en" sz="1200" i="0" u="none" strike="noStrike" cap="none" dirty="0">
                          <a:latin typeface="Source Sans Pro"/>
                          <a:ea typeface="Source Sans Pro"/>
                          <a:cs typeface="Source Sans Pro"/>
                          <a:sym typeface="Source Sans Pro"/>
                        </a:rPr>
                        <a:t>A</a:t>
                      </a:r>
                      <a:r>
                        <a:rPr lang="en-CA" sz="1200" i="0" u="none" strike="noStrike" cap="none" dirty="0" err="1">
                          <a:latin typeface="Source Sans Pro"/>
                          <a:ea typeface="Source Sans Pro"/>
                          <a:cs typeface="Source Sans Pro"/>
                          <a:sym typeface="Source Sans Pro"/>
                        </a:rPr>
                        <a:t>pril</a:t>
                      </a:r>
                      <a:r>
                        <a:rPr lang="en-CA" sz="1200" i="0" u="none" strike="noStrike" cap="none" dirty="0">
                          <a:latin typeface="Source Sans Pro"/>
                          <a:ea typeface="Source Sans Pro"/>
                          <a:cs typeface="Source Sans Pro"/>
                          <a:sym typeface="Source Sans Pro"/>
                        </a:rPr>
                        <a:t> 30</a:t>
                      </a:r>
                      <a:r>
                        <a:rPr lang="en" sz="1200" i="0" u="none" strike="noStrike" cap="none" dirty="0">
                          <a:latin typeface="Source Sans Pro"/>
                          <a:ea typeface="Source Sans Pro"/>
                          <a:cs typeface="Source Sans Pro"/>
                          <a:sym typeface="Source Sans Pro"/>
                        </a:rPr>
                        <a:t>, 2020)</a:t>
                      </a:r>
                      <a:endParaRPr sz="1200" dirty="0">
                        <a:latin typeface="Source Sans Pro"/>
                        <a:ea typeface="Source Sans Pro"/>
                        <a:cs typeface="Source Sans Pro"/>
                        <a:sym typeface="Source Sans Pro"/>
                      </a:endParaRPr>
                    </a:p>
                  </a:txBody>
                  <a:tcPr marL="91450" marR="91450" marT="45725" marB="45725">
                    <a:solidFill>
                      <a:srgbClr val="FFFFFF">
                        <a:alpha val="78823"/>
                      </a:srgbClr>
                    </a:solidFill>
                  </a:tcPr>
                </a:tc>
                <a:extLst>
                  <a:ext uri="{0D108BD9-81ED-4DB2-BD59-A6C34878D82A}">
                    <a16:rowId xmlns:a16="http://schemas.microsoft.com/office/drawing/2014/main" val="10004"/>
                  </a:ext>
                </a:extLst>
              </a:tr>
            </a:tbl>
          </a:graphicData>
        </a:graphic>
      </p:graphicFrame>
      <p:sp>
        <p:nvSpPr>
          <p:cNvPr id="1196" name="Google Shape;1196;p167"/>
          <p:cNvSpPr txBox="1"/>
          <p:nvPr/>
        </p:nvSpPr>
        <p:spPr>
          <a:xfrm>
            <a:off x="306274" y="4212555"/>
            <a:ext cx="1604927"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i="0" u="none" strike="noStrike" cap="none" dirty="0">
                <a:solidFill>
                  <a:srgbClr val="000000"/>
                </a:solidFill>
                <a:latin typeface="Source Sans Pro"/>
                <a:ea typeface="Source Sans Pro"/>
                <a:cs typeface="Source Sans Pro"/>
                <a:sym typeface="Source Sans Pro"/>
              </a:rPr>
              <a:t>Source: Bloomberg</a:t>
            </a:r>
            <a:endParaRPr dirty="0">
              <a:latin typeface="Source Sans Pro"/>
              <a:ea typeface="Source Sans Pro"/>
              <a:cs typeface="Source Sans Pro"/>
              <a:sym typeface="Source Sans Pro"/>
            </a:endParaRPr>
          </a:p>
        </p:txBody>
      </p:sp>
      <p:grpSp>
        <p:nvGrpSpPr>
          <p:cNvPr id="1197" name="Google Shape;1197;p167"/>
          <p:cNvGrpSpPr/>
          <p:nvPr/>
        </p:nvGrpSpPr>
        <p:grpSpPr>
          <a:xfrm>
            <a:off x="0" y="0"/>
            <a:ext cx="9144000" cy="773925"/>
            <a:chOff x="0" y="0"/>
            <a:chExt cx="9144000" cy="773925"/>
          </a:xfrm>
        </p:grpSpPr>
        <p:pic>
          <p:nvPicPr>
            <p:cNvPr id="1198" name="Google Shape;1198;p167"/>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199" name="Google Shape;1199;p167"/>
            <p:cNvGrpSpPr/>
            <p:nvPr/>
          </p:nvGrpSpPr>
          <p:grpSpPr>
            <a:xfrm>
              <a:off x="76200" y="0"/>
              <a:ext cx="9067800" cy="773925"/>
              <a:chOff x="76200" y="0"/>
              <a:chExt cx="9067800" cy="773925"/>
            </a:xfrm>
          </p:grpSpPr>
          <p:pic>
            <p:nvPicPr>
              <p:cNvPr id="1200" name="Google Shape;1200;p167"/>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201" name="Google Shape;1201;p16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Share Information</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1202" name="Google Shape;1202;p167"/>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6"/>
        <p:cNvGrpSpPr/>
        <p:nvPr/>
      </p:nvGrpSpPr>
      <p:grpSpPr>
        <a:xfrm>
          <a:off x="0" y="0"/>
          <a:ext cx="0" cy="0"/>
          <a:chOff x="0" y="0"/>
          <a:chExt cx="0" cy="0"/>
        </a:xfrm>
      </p:grpSpPr>
      <p:sp>
        <p:nvSpPr>
          <p:cNvPr id="1207" name="Google Shape;1207;p168"/>
          <p:cNvSpPr txBox="1">
            <a:spLocks noGrp="1"/>
          </p:cNvSpPr>
          <p:nvPr>
            <p:ph type="title"/>
          </p:nvPr>
        </p:nvSpPr>
        <p:spPr>
          <a:xfrm>
            <a:off x="225668" y="1484596"/>
            <a:ext cx="8023366"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dirty="0">
                <a:latin typeface="Source Sans Pro"/>
                <a:ea typeface="Source Sans Pro"/>
                <a:cs typeface="Source Sans Pro"/>
                <a:sym typeface="Source Sans Pro"/>
              </a:rPr>
              <a:t>FY 20 </a:t>
            </a:r>
            <a:r>
              <a:rPr lang="en-CA" b="1" dirty="0">
                <a:latin typeface="Source Sans Pro"/>
                <a:ea typeface="Source Sans Pro"/>
                <a:cs typeface="Source Sans Pro"/>
                <a:sym typeface="Source Sans Pro"/>
              </a:rPr>
              <a:t>Third</a:t>
            </a:r>
            <a:r>
              <a:rPr lang="en" b="1" dirty="0">
                <a:latin typeface="Source Sans Pro"/>
                <a:ea typeface="Source Sans Pro"/>
                <a:cs typeface="Source Sans Pro"/>
                <a:sym typeface="Source Sans Pro"/>
              </a:rPr>
              <a:t> Quarter Results</a:t>
            </a:r>
            <a:endParaRPr dirty="0">
              <a:latin typeface="Source Sans Pro ExtraLight"/>
              <a:ea typeface="Source Sans Pro ExtraLight"/>
              <a:cs typeface="Source Sans Pro ExtraLight"/>
              <a:sym typeface="Source Sans Pro ExtraLight"/>
            </a:endParaRPr>
          </a:p>
        </p:txBody>
      </p:sp>
      <p:sp>
        <p:nvSpPr>
          <p:cNvPr id="1208" name="Google Shape;1208;p168"/>
          <p:cNvSpPr txBox="1">
            <a:spLocks noGrp="1"/>
          </p:cNvSpPr>
          <p:nvPr>
            <p:ph type="body" idx="1"/>
          </p:nvPr>
        </p:nvSpPr>
        <p:spPr>
          <a:xfrm>
            <a:off x="225668" y="2253202"/>
            <a:ext cx="7816025" cy="2613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600"/>
              </a:spcBef>
              <a:spcAft>
                <a:spcPts val="0"/>
              </a:spcAft>
              <a:buSzPts val="1200"/>
              <a:buFont typeface="Source Sans Pro"/>
              <a:buChar char="•"/>
            </a:pPr>
            <a:r>
              <a:rPr lang="en" sz="2400" dirty="0">
                <a:latin typeface="Source Sans Pro"/>
                <a:ea typeface="Source Sans Pro"/>
                <a:cs typeface="Source Sans Pro"/>
                <a:sym typeface="Source Sans Pro"/>
              </a:rPr>
              <a:t>Apple’s conference call to discuss fourth fiscal quarter results is scheduled for </a:t>
            </a:r>
            <a:r>
              <a:rPr lang="en-CA" sz="2400" dirty="0">
                <a:latin typeface="Source Sans Pro"/>
                <a:ea typeface="Source Sans Pro"/>
                <a:cs typeface="Source Sans Pro"/>
                <a:sym typeface="Source Sans Pro"/>
              </a:rPr>
              <a:t>Thursday</a:t>
            </a:r>
            <a:r>
              <a:rPr lang="en" sz="2400" dirty="0">
                <a:latin typeface="Source Sans Pro"/>
                <a:ea typeface="Source Sans Pro"/>
                <a:cs typeface="Source Sans Pro"/>
                <a:sym typeface="Source Sans Pro"/>
              </a:rPr>
              <a:t>, </a:t>
            </a:r>
            <a:r>
              <a:rPr lang="en-CA" sz="2400" dirty="0">
                <a:latin typeface="Source Sans Pro"/>
                <a:ea typeface="Source Sans Pro"/>
                <a:cs typeface="Source Sans Pro"/>
                <a:sym typeface="Source Sans Pro"/>
              </a:rPr>
              <a:t>July </a:t>
            </a:r>
            <a:r>
              <a:rPr lang="en" sz="2400" dirty="0">
                <a:latin typeface="Source Sans Pro"/>
                <a:ea typeface="Source Sans Pro"/>
                <a:cs typeface="Source Sans Pro"/>
                <a:sym typeface="Source Sans Pro"/>
              </a:rPr>
              <a:t>30, 2019 at 2:00 p.m. PT / 5:00 p.m. ET. </a:t>
            </a:r>
            <a:endParaRPr sz="2400" dirty="0">
              <a:latin typeface="Source Sans Pro"/>
              <a:ea typeface="Source Sans Pro"/>
              <a:cs typeface="Source Sans Pro"/>
              <a:sym typeface="Source Sans Pro"/>
            </a:endParaRPr>
          </a:p>
        </p:txBody>
      </p:sp>
      <p:sp>
        <p:nvSpPr>
          <p:cNvPr id="1209" name="Google Shape;1209;p16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68</a:t>
            </a:fld>
            <a:endParaRPr/>
          </a:p>
        </p:txBody>
      </p:sp>
      <p:pic>
        <p:nvPicPr>
          <p:cNvPr id="1210" name="Google Shape;1210;p168"/>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211" name="Google Shape;1211;p168"/>
          <p:cNvGrpSpPr/>
          <p:nvPr/>
        </p:nvGrpSpPr>
        <p:grpSpPr>
          <a:xfrm>
            <a:off x="0" y="0"/>
            <a:ext cx="9144000" cy="773925"/>
            <a:chOff x="0" y="0"/>
            <a:chExt cx="9144000" cy="773925"/>
          </a:xfrm>
        </p:grpSpPr>
        <p:pic>
          <p:nvPicPr>
            <p:cNvPr id="1212" name="Google Shape;1212;p168"/>
            <p:cNvPicPr preferRelativeResize="0"/>
            <p:nvPr/>
          </p:nvPicPr>
          <p:blipFill>
            <a:blip r:embed="rId4">
              <a:alphaModFix/>
            </a:blip>
            <a:stretch>
              <a:fillRect/>
            </a:stretch>
          </p:blipFill>
          <p:spPr>
            <a:xfrm>
              <a:off x="0" y="0"/>
              <a:ext cx="4572000" cy="773925"/>
            </a:xfrm>
            <a:prstGeom prst="rect">
              <a:avLst/>
            </a:prstGeom>
            <a:noFill/>
            <a:ln>
              <a:noFill/>
            </a:ln>
          </p:spPr>
        </p:pic>
        <p:pic>
          <p:nvPicPr>
            <p:cNvPr id="1213" name="Google Shape;1213;p168"/>
            <p:cNvPicPr preferRelativeResize="0"/>
            <p:nvPr/>
          </p:nvPicPr>
          <p:blipFill>
            <a:blip r:embed="rId4">
              <a:alphaModFix/>
            </a:blip>
            <a:stretch>
              <a:fillRect/>
            </a:stretch>
          </p:blipFill>
          <p:spPr>
            <a:xfrm>
              <a:off x="4572000" y="0"/>
              <a:ext cx="4572000" cy="773925"/>
            </a:xfrm>
            <a:prstGeom prst="rect">
              <a:avLst/>
            </a:prstGeom>
            <a:noFill/>
            <a:ln>
              <a:noFill/>
            </a:ln>
          </p:spPr>
        </p:pic>
      </p:grpSp>
      <p:pic>
        <p:nvPicPr>
          <p:cNvPr id="1214" name="Google Shape;1214;p168"/>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8"/>
        <p:cNvGrpSpPr/>
        <p:nvPr/>
      </p:nvGrpSpPr>
      <p:grpSpPr>
        <a:xfrm>
          <a:off x="0" y="0"/>
          <a:ext cx="0" cy="0"/>
          <a:chOff x="0" y="0"/>
          <a:chExt cx="0" cy="0"/>
        </a:xfrm>
      </p:grpSpPr>
      <p:sp>
        <p:nvSpPr>
          <p:cNvPr id="1219" name="Google Shape;1219;p16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69</a:t>
            </a:fld>
            <a:endParaRPr/>
          </a:p>
        </p:txBody>
      </p:sp>
      <p:graphicFrame>
        <p:nvGraphicFramePr>
          <p:cNvPr id="1220" name="Google Shape;1220;p169"/>
          <p:cNvGraphicFramePr/>
          <p:nvPr>
            <p:extLst>
              <p:ext uri="{D42A27DB-BD31-4B8C-83A1-F6EECF244321}">
                <p14:modId xmlns:p14="http://schemas.microsoft.com/office/powerpoint/2010/main" val="2959908002"/>
              </p:ext>
            </p:extLst>
          </p:nvPr>
        </p:nvGraphicFramePr>
        <p:xfrm>
          <a:off x="286399" y="840350"/>
          <a:ext cx="8309275" cy="2315916"/>
        </p:xfrm>
        <a:graphic>
          <a:graphicData uri="http://schemas.openxmlformats.org/drawingml/2006/table">
            <a:tbl>
              <a:tblPr>
                <a:noFill/>
                <a:tableStyleId>{087E5894-B519-4EB6-AEF4-E389050956EB}</a:tableStyleId>
              </a:tblPr>
              <a:tblGrid>
                <a:gridCol w="1658275">
                  <a:extLst>
                    <a:ext uri="{9D8B030D-6E8A-4147-A177-3AD203B41FA5}">
                      <a16:colId xmlns:a16="http://schemas.microsoft.com/office/drawing/2014/main" val="20000"/>
                    </a:ext>
                  </a:extLst>
                </a:gridCol>
                <a:gridCol w="1658275">
                  <a:extLst>
                    <a:ext uri="{9D8B030D-6E8A-4147-A177-3AD203B41FA5}">
                      <a16:colId xmlns:a16="http://schemas.microsoft.com/office/drawing/2014/main" val="20001"/>
                    </a:ext>
                  </a:extLst>
                </a:gridCol>
                <a:gridCol w="1658275">
                  <a:extLst>
                    <a:ext uri="{9D8B030D-6E8A-4147-A177-3AD203B41FA5}">
                      <a16:colId xmlns:a16="http://schemas.microsoft.com/office/drawing/2014/main" val="20002"/>
                    </a:ext>
                  </a:extLst>
                </a:gridCol>
                <a:gridCol w="1667225">
                  <a:extLst>
                    <a:ext uri="{9D8B030D-6E8A-4147-A177-3AD203B41FA5}">
                      <a16:colId xmlns:a16="http://schemas.microsoft.com/office/drawing/2014/main" val="20003"/>
                    </a:ext>
                  </a:extLst>
                </a:gridCol>
                <a:gridCol w="1667225">
                  <a:extLst>
                    <a:ext uri="{9D8B030D-6E8A-4147-A177-3AD203B41FA5}">
                      <a16:colId xmlns:a16="http://schemas.microsoft.com/office/drawing/2014/main" val="20004"/>
                    </a:ext>
                  </a:extLst>
                </a:gridCol>
              </a:tblGrid>
              <a:tr h="494250">
                <a:tc gridSpan="5">
                  <a:txBody>
                    <a:bodyPr/>
                    <a:lstStyle/>
                    <a:p>
                      <a:pPr marL="0" marR="0" lvl="0" indent="0" algn="l" rtl="0">
                        <a:lnSpc>
                          <a:spcPct val="115000"/>
                        </a:lnSpc>
                        <a:spcBef>
                          <a:spcPts val="0"/>
                        </a:spcBef>
                        <a:spcAft>
                          <a:spcPts val="0"/>
                        </a:spcAft>
                        <a:buClr>
                          <a:srgbClr val="000000"/>
                        </a:buClr>
                        <a:buSzPts val="2000"/>
                        <a:buFont typeface="Arial"/>
                        <a:buNone/>
                      </a:pPr>
                      <a:r>
                        <a:rPr lang="en" sz="2000">
                          <a:solidFill>
                            <a:srgbClr val="CC4125"/>
                          </a:solidFill>
                          <a:latin typeface="Source Sans Pro"/>
                          <a:ea typeface="Source Sans Pro"/>
                          <a:cs typeface="Source Sans Pro"/>
                          <a:sym typeface="Source Sans Pro"/>
                        </a:rPr>
                        <a:t>Shares Outstanding</a:t>
                      </a:r>
                      <a:r>
                        <a:rPr lang="en" sz="2000" i="0" u="none" strike="noStrike" cap="none">
                          <a:solidFill>
                            <a:srgbClr val="DD7E6B"/>
                          </a:solidFill>
                          <a:latin typeface="Source Sans Pro"/>
                          <a:ea typeface="Source Sans Pro"/>
                          <a:cs typeface="Source Sans Pro"/>
                          <a:sym typeface="Source Sans Pro"/>
                        </a:rPr>
                        <a:t> </a:t>
                      </a:r>
                      <a:endParaRPr sz="2000" i="0" u="none" strike="noStrike" cap="none">
                        <a:solidFill>
                          <a:srgbClr val="DD7E6B"/>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37950" cap="flat" cmpd="sng" algn="ctr">
                      <a:solidFill>
                        <a:srgbClr val="434343"/>
                      </a:solidFill>
                      <a:prstDash val="solid"/>
                      <a:round/>
                      <a:headEnd type="none" w="sm" len="sm"/>
                      <a:tailEnd type="none" w="sm" len="sm"/>
                    </a:lnB>
                    <a:solidFill>
                      <a:srgbClr val="FFFFFF">
                        <a:alpha val="8470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4250">
                <a:tc>
                  <a:txBody>
                    <a:bodyPr/>
                    <a:lstStyle/>
                    <a:p>
                      <a:pPr marL="0" marR="0" lvl="0" indent="0" algn="ctr" rtl="0">
                        <a:lnSpc>
                          <a:spcPct val="115000"/>
                        </a:lnSpc>
                        <a:spcBef>
                          <a:spcPts val="0"/>
                        </a:spcBef>
                        <a:spcAft>
                          <a:spcPts val="0"/>
                        </a:spcAft>
                        <a:buClr>
                          <a:srgbClr val="000000"/>
                        </a:buClr>
                        <a:buSzPts val="2000"/>
                        <a:buFont typeface="Arial"/>
                        <a:buNone/>
                      </a:pPr>
                      <a:r>
                        <a:rPr lang="en" sz="2000" i="0" u="none" strike="noStrike" cap="none" dirty="0">
                          <a:solidFill>
                            <a:srgbClr val="CC4125"/>
                          </a:solidFill>
                          <a:latin typeface="Source Sans Pro"/>
                          <a:ea typeface="Source Sans Pro"/>
                          <a:cs typeface="Source Sans Pro"/>
                          <a:sym typeface="Source Sans Pro"/>
                        </a:rPr>
                        <a:t>2016</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2017</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2018</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2019</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2020</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379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extLst>
                  <a:ext uri="{0D108BD9-81ED-4DB2-BD59-A6C34878D82A}">
                    <a16:rowId xmlns:a16="http://schemas.microsoft.com/office/drawing/2014/main" val="10001"/>
                  </a:ext>
                </a:extLst>
              </a:tr>
              <a:tr h="494250">
                <a:tc>
                  <a:txBody>
                    <a:bodyPr/>
                    <a:lstStyle/>
                    <a:p>
                      <a:pPr marL="0" marR="0" lvl="0" indent="0" algn="ctr" rtl="0">
                        <a:lnSpc>
                          <a:spcPct val="115000"/>
                        </a:lnSpc>
                        <a:spcBef>
                          <a:spcPts val="0"/>
                        </a:spcBef>
                        <a:spcAft>
                          <a:spcPts val="0"/>
                        </a:spcAft>
                        <a:buClr>
                          <a:srgbClr val="000000"/>
                        </a:buClr>
                        <a:buSzPts val="2000"/>
                        <a:buFont typeface="Arial"/>
                        <a:buNone/>
                      </a:pPr>
                      <a:r>
                        <a:rPr lang="en" sz="2000" i="0" u="none" strike="noStrike" cap="none" dirty="0">
                          <a:solidFill>
                            <a:srgbClr val="CC4125"/>
                          </a:solidFill>
                          <a:latin typeface="Source Sans Pro"/>
                          <a:ea typeface="Source Sans Pro"/>
                          <a:cs typeface="Source Sans Pro"/>
                          <a:sym typeface="Source Sans Pro"/>
                        </a:rPr>
                        <a:t>5.5B</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5.252B</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5B</a:t>
                      </a:r>
                      <a:endParaRPr sz="14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4.649B</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4.405B</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extLst>
                  <a:ext uri="{0D108BD9-81ED-4DB2-BD59-A6C34878D82A}">
                    <a16:rowId xmlns:a16="http://schemas.microsoft.com/office/drawing/2014/main" val="10002"/>
                  </a:ext>
                </a:extLst>
              </a:tr>
              <a:tr h="740500">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5.05% </a:t>
                      </a:r>
                      <a:endParaRPr sz="2000" i="0" u="none" strike="noStrike" cap="none" dirty="0">
                        <a:solidFill>
                          <a:srgbClr val="CC4125"/>
                        </a:solidFill>
                        <a:latin typeface="Source Sans Pro"/>
                        <a:ea typeface="Source Sans Pro"/>
                        <a:cs typeface="Source Sans Pro"/>
                        <a:sym typeface="Source Sans Pro"/>
                      </a:endParaRPr>
                    </a:p>
                    <a:p>
                      <a:pPr marL="0" marR="0" lvl="0" indent="0" algn="ctr" rtl="0">
                        <a:lnSpc>
                          <a:spcPct val="115000"/>
                        </a:lnSpc>
                        <a:spcBef>
                          <a:spcPts val="0"/>
                        </a:spcBef>
                        <a:spcAft>
                          <a:spcPts val="0"/>
                        </a:spcAft>
                        <a:buClr>
                          <a:schemeClr val="dk1"/>
                        </a:buClr>
                        <a:buSzPts val="1100"/>
                        <a:buFont typeface="Arial"/>
                        <a:buNone/>
                      </a:pPr>
                      <a:r>
                        <a:rPr lang="en" sz="1500" i="0" u="none" strike="noStrike" cap="none" dirty="0">
                          <a:solidFill>
                            <a:srgbClr val="CC4125"/>
                          </a:solidFill>
                          <a:latin typeface="Source Sans Pro"/>
                          <a:ea typeface="Source Sans Pro"/>
                          <a:cs typeface="Source Sans Pro"/>
                          <a:sym typeface="Source Sans Pro"/>
                        </a:rPr>
                        <a:t>decline from 2015</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4.52% </a:t>
                      </a:r>
                      <a:endParaRPr sz="2000" i="0" u="none" strike="noStrike" cap="none" dirty="0">
                        <a:solidFill>
                          <a:srgbClr val="CC4125"/>
                        </a:solidFill>
                        <a:latin typeface="Source Sans Pro"/>
                        <a:ea typeface="Source Sans Pro"/>
                        <a:cs typeface="Source Sans Pro"/>
                        <a:sym typeface="Source Sans Pro"/>
                      </a:endParaRPr>
                    </a:p>
                    <a:p>
                      <a:pPr marL="0" marR="0" lvl="0" indent="0" algn="ctr" rtl="0">
                        <a:lnSpc>
                          <a:spcPct val="115000"/>
                        </a:lnSpc>
                        <a:spcBef>
                          <a:spcPts val="0"/>
                        </a:spcBef>
                        <a:spcAft>
                          <a:spcPts val="0"/>
                        </a:spcAft>
                        <a:buClr>
                          <a:schemeClr val="dk1"/>
                        </a:buClr>
                        <a:buSzPts val="1100"/>
                        <a:buFont typeface="Arial"/>
                        <a:buNone/>
                      </a:pPr>
                      <a:r>
                        <a:rPr lang="en" sz="1500" i="0" u="none" strike="noStrike" cap="none" dirty="0">
                          <a:solidFill>
                            <a:srgbClr val="CC4125"/>
                          </a:solidFill>
                          <a:latin typeface="Source Sans Pro"/>
                          <a:ea typeface="Source Sans Pro"/>
                          <a:cs typeface="Source Sans Pro"/>
                          <a:sym typeface="Source Sans Pro"/>
                        </a:rPr>
                        <a:t>decline from 2016</a:t>
                      </a:r>
                      <a:endParaRPr sz="20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4.79% </a:t>
                      </a:r>
                      <a:endParaRPr sz="2000" i="0" u="none" strike="noStrike" cap="none" dirty="0">
                        <a:solidFill>
                          <a:srgbClr val="CC4125"/>
                        </a:solidFill>
                        <a:latin typeface="Source Sans Pro"/>
                        <a:ea typeface="Source Sans Pro"/>
                        <a:cs typeface="Source Sans Pro"/>
                        <a:sym typeface="Source Sans Pro"/>
                      </a:endParaRPr>
                    </a:p>
                    <a:p>
                      <a:pPr marL="0" marR="0" lvl="0" indent="0" algn="ctr" rtl="0">
                        <a:lnSpc>
                          <a:spcPct val="115000"/>
                        </a:lnSpc>
                        <a:spcBef>
                          <a:spcPts val="0"/>
                        </a:spcBef>
                        <a:spcAft>
                          <a:spcPts val="0"/>
                        </a:spcAft>
                        <a:buClr>
                          <a:schemeClr val="dk1"/>
                        </a:buClr>
                        <a:buSzPts val="1100"/>
                        <a:buFont typeface="Arial"/>
                        <a:buNone/>
                      </a:pPr>
                      <a:r>
                        <a:rPr lang="en" sz="1500" i="0" u="none" strike="noStrike" cap="none" dirty="0">
                          <a:solidFill>
                            <a:srgbClr val="CC4125"/>
                          </a:solidFill>
                          <a:latin typeface="Source Sans Pro"/>
                          <a:ea typeface="Source Sans Pro"/>
                          <a:cs typeface="Source Sans Pro"/>
                          <a:sym typeface="Source Sans Pro"/>
                        </a:rPr>
                        <a:t>decline from 2017</a:t>
                      </a:r>
                      <a:endParaRPr sz="15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7.02%</a:t>
                      </a:r>
                      <a:endParaRPr dirty="0">
                        <a:latin typeface="Source Sans Pro"/>
                        <a:ea typeface="Source Sans Pro"/>
                        <a:cs typeface="Source Sans Pro"/>
                        <a:sym typeface="Source Sans Pro"/>
                      </a:endParaRPr>
                    </a:p>
                    <a:p>
                      <a:pPr marL="0" marR="0" lvl="0" indent="0" algn="ctr" rtl="0">
                        <a:lnSpc>
                          <a:spcPct val="115000"/>
                        </a:lnSpc>
                        <a:spcBef>
                          <a:spcPts val="0"/>
                        </a:spcBef>
                        <a:spcAft>
                          <a:spcPts val="0"/>
                        </a:spcAft>
                        <a:buClr>
                          <a:schemeClr val="dk1"/>
                        </a:buClr>
                        <a:buSzPts val="1100"/>
                        <a:buFont typeface="Arial"/>
                        <a:buNone/>
                      </a:pPr>
                      <a:r>
                        <a:rPr lang="en" sz="1500" i="0" u="none" strike="noStrike" cap="none" dirty="0">
                          <a:solidFill>
                            <a:srgbClr val="CC4125"/>
                          </a:solidFill>
                          <a:latin typeface="Source Sans Pro"/>
                          <a:ea typeface="Source Sans Pro"/>
                          <a:cs typeface="Source Sans Pro"/>
                          <a:sym typeface="Source Sans Pro"/>
                        </a:rPr>
                        <a:t>Decline from 2018</a:t>
                      </a:r>
                      <a:endParaRPr sz="15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lgn="ctr">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tc>
                  <a:txBody>
                    <a:bodyPr/>
                    <a:lstStyle/>
                    <a:p>
                      <a:pPr marL="0" marR="0" lvl="0" indent="0" algn="ctr" rtl="0">
                        <a:lnSpc>
                          <a:spcPct val="115000"/>
                        </a:lnSpc>
                        <a:spcBef>
                          <a:spcPts val="0"/>
                        </a:spcBef>
                        <a:spcAft>
                          <a:spcPts val="0"/>
                        </a:spcAft>
                        <a:buClr>
                          <a:schemeClr val="dk1"/>
                        </a:buClr>
                        <a:buSzPts val="1100"/>
                        <a:buFont typeface="Arial"/>
                        <a:buNone/>
                      </a:pPr>
                      <a:r>
                        <a:rPr lang="en" sz="2000" i="0" u="none" strike="noStrike" cap="none" dirty="0">
                          <a:solidFill>
                            <a:srgbClr val="CC4125"/>
                          </a:solidFill>
                          <a:latin typeface="Source Sans Pro"/>
                          <a:ea typeface="Source Sans Pro"/>
                          <a:cs typeface="Source Sans Pro"/>
                          <a:sym typeface="Source Sans Pro"/>
                        </a:rPr>
                        <a:t>6.3%</a:t>
                      </a:r>
                      <a:endParaRPr dirty="0">
                        <a:latin typeface="Source Sans Pro"/>
                        <a:ea typeface="Source Sans Pro"/>
                        <a:cs typeface="Source Sans Pro"/>
                        <a:sym typeface="Source Sans Pro"/>
                      </a:endParaRPr>
                    </a:p>
                    <a:p>
                      <a:pPr marL="0" marR="0" lvl="0" indent="0" algn="ctr" rtl="0">
                        <a:lnSpc>
                          <a:spcPct val="115000"/>
                        </a:lnSpc>
                        <a:spcBef>
                          <a:spcPts val="0"/>
                        </a:spcBef>
                        <a:spcAft>
                          <a:spcPts val="0"/>
                        </a:spcAft>
                        <a:buClr>
                          <a:schemeClr val="dk1"/>
                        </a:buClr>
                        <a:buSzPts val="1100"/>
                        <a:buFont typeface="Arial"/>
                        <a:buNone/>
                      </a:pPr>
                      <a:r>
                        <a:rPr lang="en" sz="1500" i="0" u="none" strike="noStrike" cap="none" dirty="0">
                          <a:solidFill>
                            <a:srgbClr val="CC4125"/>
                          </a:solidFill>
                          <a:latin typeface="Source Sans Pro"/>
                          <a:ea typeface="Source Sans Pro"/>
                          <a:cs typeface="Source Sans Pro"/>
                          <a:sym typeface="Source Sans Pro"/>
                        </a:rPr>
                        <a:t>Decline from </a:t>
                      </a:r>
                      <a:r>
                        <a:rPr lang="en-CA" sz="1500" i="0" u="none" strike="noStrike" cap="none" dirty="0">
                          <a:solidFill>
                            <a:srgbClr val="CC4125"/>
                          </a:solidFill>
                          <a:latin typeface="Source Sans Pro"/>
                          <a:ea typeface="Source Sans Pro"/>
                          <a:cs typeface="Source Sans Pro"/>
                          <a:sym typeface="Source Sans Pro"/>
                        </a:rPr>
                        <a:t>YOY</a:t>
                      </a:r>
                      <a:endParaRPr sz="1500" i="0" u="none" strike="noStrike" cap="none" dirty="0">
                        <a:solidFill>
                          <a:srgbClr val="CC4125"/>
                        </a:solidFill>
                        <a:latin typeface="Source Sans Pro"/>
                        <a:ea typeface="Source Sans Pro"/>
                        <a:cs typeface="Source Sans Pro"/>
                        <a:sym typeface="Source Sans Pro"/>
                      </a:endParaRPr>
                    </a:p>
                  </a:txBody>
                  <a:tcPr marL="91425" marR="91425" marT="91425" marB="91425">
                    <a:lnL w="12650" cap="flat" cmpd="sng" algn="ctr">
                      <a:solidFill>
                        <a:srgbClr val="434343"/>
                      </a:solidFill>
                      <a:prstDash val="solid"/>
                      <a:round/>
                      <a:headEnd type="none" w="sm" len="sm"/>
                      <a:tailEnd type="none" w="sm" len="sm"/>
                    </a:lnL>
                    <a:lnR w="12650" cap="flat" cmpd="sng">
                      <a:solidFill>
                        <a:srgbClr val="434343"/>
                      </a:solidFill>
                      <a:prstDash val="solid"/>
                      <a:round/>
                      <a:headEnd type="none" w="sm" len="sm"/>
                      <a:tailEnd type="none" w="sm" len="sm"/>
                    </a:lnR>
                    <a:lnT w="12650" cap="flat" cmpd="sng">
                      <a:solidFill>
                        <a:srgbClr val="434343"/>
                      </a:solidFill>
                      <a:prstDash val="solid"/>
                      <a:round/>
                      <a:headEnd type="none" w="sm" len="sm"/>
                      <a:tailEnd type="none" w="sm" len="sm"/>
                    </a:lnT>
                    <a:lnB w="12650" cap="flat" cmpd="sng">
                      <a:solidFill>
                        <a:srgbClr val="434343"/>
                      </a:solidFill>
                      <a:prstDash val="solid"/>
                      <a:round/>
                      <a:headEnd type="none" w="sm" len="sm"/>
                      <a:tailEnd type="none" w="sm" len="sm"/>
                    </a:lnB>
                    <a:solidFill>
                      <a:srgbClr val="E6B8AF">
                        <a:alpha val="84705"/>
                      </a:srgbClr>
                    </a:solidFill>
                  </a:tcPr>
                </a:tc>
                <a:extLst>
                  <a:ext uri="{0D108BD9-81ED-4DB2-BD59-A6C34878D82A}">
                    <a16:rowId xmlns:a16="http://schemas.microsoft.com/office/drawing/2014/main" val="10003"/>
                  </a:ext>
                </a:extLst>
              </a:tr>
            </a:tbl>
          </a:graphicData>
        </a:graphic>
      </p:graphicFrame>
      <p:sp>
        <p:nvSpPr>
          <p:cNvPr id="1221" name="Google Shape;1221;p169"/>
          <p:cNvSpPr txBox="1"/>
          <p:nvPr/>
        </p:nvSpPr>
        <p:spPr>
          <a:xfrm>
            <a:off x="121975" y="4673175"/>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000000"/>
                </a:solidFill>
                <a:latin typeface="Source Sans Pro"/>
                <a:ea typeface="Source Sans Pro"/>
                <a:cs typeface="Source Sans Pro"/>
                <a:sym typeface="Source Sans Pro"/>
              </a:rPr>
              <a:t>Source: Macrotrends, Y Charts</a:t>
            </a:r>
            <a:endParaRPr sz="140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Source Sans Pro"/>
              <a:ea typeface="Source Sans Pro"/>
              <a:cs typeface="Source Sans Pro"/>
              <a:sym typeface="Source Sans Pro"/>
            </a:endParaRPr>
          </a:p>
        </p:txBody>
      </p:sp>
      <p:grpSp>
        <p:nvGrpSpPr>
          <p:cNvPr id="1222" name="Google Shape;1222;p169"/>
          <p:cNvGrpSpPr/>
          <p:nvPr/>
        </p:nvGrpSpPr>
        <p:grpSpPr>
          <a:xfrm>
            <a:off x="0" y="0"/>
            <a:ext cx="9144000" cy="773925"/>
            <a:chOff x="0" y="0"/>
            <a:chExt cx="9144000" cy="773925"/>
          </a:xfrm>
        </p:grpSpPr>
        <p:pic>
          <p:nvPicPr>
            <p:cNvPr id="1223" name="Google Shape;1223;p169"/>
            <p:cNvPicPr preferRelativeResize="0"/>
            <p:nvPr/>
          </p:nvPicPr>
          <p:blipFill>
            <a:blip r:embed="rId3">
              <a:alphaModFix/>
            </a:blip>
            <a:stretch>
              <a:fillRect/>
            </a:stretch>
          </p:blipFill>
          <p:spPr>
            <a:xfrm>
              <a:off x="0" y="0"/>
              <a:ext cx="4572000" cy="773925"/>
            </a:xfrm>
            <a:prstGeom prst="rect">
              <a:avLst/>
            </a:prstGeom>
            <a:noFill/>
            <a:ln>
              <a:noFill/>
            </a:ln>
          </p:spPr>
        </p:pic>
        <p:grpSp>
          <p:nvGrpSpPr>
            <p:cNvPr id="1224" name="Google Shape;1224;p169"/>
            <p:cNvGrpSpPr/>
            <p:nvPr/>
          </p:nvGrpSpPr>
          <p:grpSpPr>
            <a:xfrm>
              <a:off x="76200" y="0"/>
              <a:ext cx="9067800" cy="773925"/>
              <a:chOff x="76200" y="0"/>
              <a:chExt cx="9067800" cy="773925"/>
            </a:xfrm>
          </p:grpSpPr>
          <p:pic>
            <p:nvPicPr>
              <p:cNvPr id="1225" name="Google Shape;1225;p169"/>
              <p:cNvPicPr preferRelativeResize="0"/>
              <p:nvPr/>
            </p:nvPicPr>
            <p:blipFill>
              <a:blip r:embed="rId3">
                <a:alphaModFix/>
              </a:blip>
              <a:stretch>
                <a:fillRect/>
              </a:stretch>
            </p:blipFill>
            <p:spPr>
              <a:xfrm>
                <a:off x="4572000" y="0"/>
                <a:ext cx="4572000" cy="773925"/>
              </a:xfrm>
              <a:prstGeom prst="rect">
                <a:avLst/>
              </a:prstGeom>
              <a:noFill/>
              <a:ln>
                <a:noFill/>
              </a:ln>
            </p:spPr>
          </p:pic>
          <p:sp>
            <p:nvSpPr>
              <p:cNvPr id="1226" name="Google Shape;1226;p16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 Structure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27" name="Google Shape;1227;p169"/>
          <p:cNvPicPr preferRelativeResize="0"/>
          <p:nvPr/>
        </p:nvPicPr>
        <p:blipFill rotWithShape="1">
          <a:blip r:embed="rId4">
            <a:alphaModFix/>
          </a:blip>
          <a:srcRect/>
          <a:stretch/>
        </p:blipFill>
        <p:spPr>
          <a:xfrm>
            <a:off x="8407311" y="49179"/>
            <a:ext cx="548700" cy="675567"/>
          </a:xfrm>
          <a:prstGeom prst="rect">
            <a:avLst/>
          </a:prstGeom>
          <a:noFill/>
          <a:ln>
            <a:noFill/>
          </a:ln>
        </p:spPr>
      </p:pic>
      <p:sp>
        <p:nvSpPr>
          <p:cNvPr id="1229" name="Google Shape;1229;p169"/>
          <p:cNvSpPr txBox="1"/>
          <p:nvPr/>
        </p:nvSpPr>
        <p:spPr>
          <a:xfrm>
            <a:off x="121975" y="3491000"/>
            <a:ext cx="5855100" cy="6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Lato"/>
                <a:ea typeface="Lato"/>
                <a:cs typeface="Lato"/>
                <a:sym typeface="Lato"/>
              </a:rPr>
              <a:t>Apple Stock Buybacks (Quarterly)</a:t>
            </a:r>
            <a:r>
              <a:rPr lang="en" dirty="0">
                <a:latin typeface="Lato Light"/>
                <a:ea typeface="Lato Light"/>
                <a:cs typeface="Lato Light"/>
                <a:sym typeface="Lato Light"/>
              </a:rPr>
              <a:t>:</a:t>
            </a:r>
            <a:endParaRPr dirty="0">
              <a:latin typeface="Lato Light"/>
              <a:ea typeface="Lato Light"/>
              <a:cs typeface="Lato Light"/>
              <a:sym typeface="Lato Light"/>
            </a:endParaRPr>
          </a:p>
          <a:p>
            <a:pPr marL="0" lvl="0" indent="0" algn="l" rtl="0">
              <a:spcBef>
                <a:spcPts val="0"/>
              </a:spcBef>
              <a:spcAft>
                <a:spcPts val="0"/>
              </a:spcAft>
              <a:buNone/>
            </a:pPr>
            <a:r>
              <a:rPr lang="en" dirty="0">
                <a:latin typeface="Lato Light"/>
                <a:ea typeface="Lato Light"/>
                <a:cs typeface="Lato Light"/>
                <a:sym typeface="Lato Light"/>
              </a:rPr>
              <a:t>18.15B for March 31, 2020</a:t>
            </a:r>
            <a:endParaRPr dirty="0">
              <a:latin typeface="Lato Light"/>
              <a:ea typeface="Lato Light"/>
              <a:cs typeface="Lato Light"/>
              <a:sym typeface="Lato Light"/>
            </a:endParaRPr>
          </a:p>
        </p:txBody>
      </p:sp>
      <p:pic>
        <p:nvPicPr>
          <p:cNvPr id="2" name="Picture 1">
            <a:extLst>
              <a:ext uri="{FF2B5EF4-FFF2-40B4-BE49-F238E27FC236}">
                <a16:creationId xmlns:a16="http://schemas.microsoft.com/office/drawing/2014/main" id="{B96DC723-FC09-4DAD-A7DA-31A53F3DECD8}"/>
              </a:ext>
            </a:extLst>
          </p:cNvPr>
          <p:cNvPicPr>
            <a:picLocks noChangeAspect="1"/>
          </p:cNvPicPr>
          <p:nvPr/>
        </p:nvPicPr>
        <p:blipFill>
          <a:blip r:embed="rId5"/>
          <a:stretch>
            <a:fillRect/>
          </a:stretch>
        </p:blipFill>
        <p:spPr>
          <a:xfrm>
            <a:off x="2482654" y="3832550"/>
            <a:ext cx="6678991" cy="1234225"/>
          </a:xfrm>
          <a:prstGeom prst="rect">
            <a:avLst/>
          </a:prstGeom>
        </p:spPr>
      </p:pic>
    </p:spTree>
    <p:extLst>
      <p:ext uri="{BB962C8B-B14F-4D97-AF65-F5344CB8AC3E}">
        <p14:creationId xmlns:p14="http://schemas.microsoft.com/office/powerpoint/2010/main" val="457550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CA193-52FF-4C0F-B6F3-2A24B9471AD1}"/>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Hardware </a:t>
            </a:r>
          </a:p>
        </p:txBody>
      </p:sp>
      <p:sp>
        <p:nvSpPr>
          <p:cNvPr id="3" name="Content Placeholder 2">
            <a:extLst>
              <a:ext uri="{FF2B5EF4-FFF2-40B4-BE49-F238E27FC236}">
                <a16:creationId xmlns:a16="http://schemas.microsoft.com/office/drawing/2014/main" id="{4B2BD1F6-5722-4BA2-BE98-657849EA2670}"/>
              </a:ext>
            </a:extLst>
          </p:cNvPr>
          <p:cNvSpPr>
            <a:spLocks noGrp="1"/>
          </p:cNvSpPr>
          <p:nvPr>
            <p:ph idx="1"/>
          </p:nvPr>
        </p:nvSpPr>
        <p:spPr/>
        <p:txBody>
          <a:bodyPr>
            <a:normAutofit lnSpcReduction="10000"/>
          </a:bodyPr>
          <a:lstStyle/>
          <a:p>
            <a:pPr marL="0" indent="0">
              <a:buNone/>
            </a:pPr>
            <a:r>
              <a:rPr lang="en-US" sz="2700" dirty="0"/>
              <a:t>Popular consumer electronics </a:t>
            </a:r>
          </a:p>
          <a:p>
            <a:pPr marL="0" indent="0">
              <a:buNone/>
            </a:pPr>
            <a:endParaRPr lang="en-US" sz="2700" dirty="0"/>
          </a:p>
          <a:p>
            <a:pPr marL="0" indent="0">
              <a:buNone/>
            </a:pPr>
            <a:r>
              <a:rPr lang="en-US" sz="2700" dirty="0"/>
              <a:t>--PCs </a:t>
            </a:r>
          </a:p>
          <a:p>
            <a:pPr marL="0" indent="0">
              <a:buNone/>
            </a:pPr>
            <a:r>
              <a:rPr lang="en-US" sz="2700" dirty="0"/>
              <a:t>--Smart phones </a:t>
            </a:r>
          </a:p>
          <a:p>
            <a:pPr marL="0" indent="0">
              <a:buNone/>
            </a:pPr>
            <a:r>
              <a:rPr lang="en-US" sz="2700" dirty="0"/>
              <a:t>--Tablets </a:t>
            </a:r>
          </a:p>
          <a:p>
            <a:pPr marL="0" indent="0">
              <a:buNone/>
            </a:pPr>
            <a:r>
              <a:rPr lang="en-US" sz="2700" dirty="0"/>
              <a:t>--laptops </a:t>
            </a:r>
          </a:p>
          <a:p>
            <a:pPr marL="0" indent="0">
              <a:buNone/>
            </a:pPr>
            <a:r>
              <a:rPr lang="en-US" sz="2700" dirty="0"/>
              <a:t>--E-book readers </a:t>
            </a:r>
          </a:p>
          <a:p>
            <a:pPr marL="0" indent="0">
              <a:buNone/>
            </a:pPr>
            <a:endParaRPr lang="en-US" dirty="0"/>
          </a:p>
        </p:txBody>
      </p:sp>
      <p:pic>
        <p:nvPicPr>
          <p:cNvPr id="5" name="Picture 4" descr="A computer&#10;&#10;Description automatically generated">
            <a:extLst>
              <a:ext uri="{FF2B5EF4-FFF2-40B4-BE49-F238E27FC236}">
                <a16:creationId xmlns:a16="http://schemas.microsoft.com/office/drawing/2014/main" id="{C5AFC412-3CCE-478C-BCFE-DB69C93E6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664" y="3152899"/>
            <a:ext cx="2289010" cy="1716758"/>
          </a:xfrm>
          <a:prstGeom prst="rect">
            <a:avLst/>
          </a:prstGeom>
        </p:spPr>
      </p:pic>
    </p:spTree>
    <p:extLst>
      <p:ext uri="{BB962C8B-B14F-4D97-AF65-F5344CB8AC3E}">
        <p14:creationId xmlns:p14="http://schemas.microsoft.com/office/powerpoint/2010/main" val="10807897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3"/>
        <p:cNvGrpSpPr/>
        <p:nvPr/>
      </p:nvGrpSpPr>
      <p:grpSpPr>
        <a:xfrm>
          <a:off x="0" y="0"/>
          <a:ext cx="0" cy="0"/>
          <a:chOff x="0" y="0"/>
          <a:chExt cx="0" cy="0"/>
        </a:xfrm>
      </p:grpSpPr>
      <p:sp>
        <p:nvSpPr>
          <p:cNvPr id="1234" name="Google Shape;1234;p17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70</a:t>
            </a:fld>
            <a:endParaRPr/>
          </a:p>
        </p:txBody>
      </p:sp>
      <p:pic>
        <p:nvPicPr>
          <p:cNvPr id="1235" name="Google Shape;1235;p170"/>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236" name="Google Shape;1236;p170"/>
          <p:cNvPicPr preferRelativeResize="0"/>
          <p:nvPr/>
        </p:nvPicPr>
        <p:blipFill rotWithShape="1">
          <a:blip r:embed="rId4">
            <a:alphaModFix/>
          </a:blip>
          <a:srcRect/>
          <a:stretch/>
        </p:blipFill>
        <p:spPr>
          <a:xfrm>
            <a:off x="585857" y="5324479"/>
            <a:ext cx="4984575" cy="3626025"/>
          </a:xfrm>
          <a:prstGeom prst="rect">
            <a:avLst/>
          </a:prstGeom>
          <a:noFill/>
          <a:ln>
            <a:noFill/>
          </a:ln>
        </p:spPr>
      </p:pic>
      <p:sp>
        <p:nvSpPr>
          <p:cNvPr id="1237" name="Google Shape;1237;p170"/>
          <p:cNvSpPr txBox="1"/>
          <p:nvPr/>
        </p:nvSpPr>
        <p:spPr>
          <a:xfrm>
            <a:off x="4405425" y="5996229"/>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$9.21</a:t>
            </a:r>
            <a:endParaRPr sz="1400" b="0" i="0" u="none" strike="noStrike" cap="none">
              <a:solidFill>
                <a:srgbClr val="000000"/>
              </a:solidFill>
              <a:latin typeface="Arial"/>
              <a:ea typeface="Arial"/>
              <a:cs typeface="Arial"/>
              <a:sym typeface="Arial"/>
            </a:endParaRPr>
          </a:p>
        </p:txBody>
      </p:sp>
      <p:sp>
        <p:nvSpPr>
          <p:cNvPr id="1238" name="Google Shape;1238;p170"/>
          <p:cNvSpPr txBox="1"/>
          <p:nvPr/>
        </p:nvSpPr>
        <p:spPr>
          <a:xfrm>
            <a:off x="3708500" y="6636054"/>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Arial"/>
                <a:ea typeface="Arial"/>
                <a:cs typeface="Arial"/>
                <a:sym typeface="Arial"/>
              </a:rPr>
              <a:t>$8.31</a:t>
            </a:r>
            <a:endParaRPr sz="1400" b="0" i="0" u="none" strike="noStrike" cap="none" dirty="0">
              <a:solidFill>
                <a:srgbClr val="000000"/>
              </a:solidFill>
              <a:latin typeface="Arial"/>
              <a:ea typeface="Arial"/>
              <a:cs typeface="Arial"/>
              <a:sym typeface="Arial"/>
            </a:endParaRPr>
          </a:p>
        </p:txBody>
      </p:sp>
      <p:sp>
        <p:nvSpPr>
          <p:cNvPr id="1239" name="Google Shape;1239;p170"/>
          <p:cNvSpPr txBox="1"/>
          <p:nvPr/>
        </p:nvSpPr>
        <p:spPr>
          <a:xfrm>
            <a:off x="2947400" y="6085079"/>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$9.22</a:t>
            </a:r>
            <a:endParaRPr sz="1400" b="0" i="0" u="none" strike="noStrike" cap="none">
              <a:solidFill>
                <a:srgbClr val="000000"/>
              </a:solidFill>
              <a:latin typeface="Arial"/>
              <a:ea typeface="Arial"/>
              <a:cs typeface="Arial"/>
              <a:sym typeface="Arial"/>
            </a:endParaRPr>
          </a:p>
        </p:txBody>
      </p:sp>
      <p:sp>
        <p:nvSpPr>
          <p:cNvPr id="1240" name="Google Shape;1240;p170"/>
          <p:cNvSpPr txBox="1"/>
          <p:nvPr/>
        </p:nvSpPr>
        <p:spPr>
          <a:xfrm>
            <a:off x="2174300" y="7995954"/>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$6.45</a:t>
            </a:r>
            <a:endParaRPr sz="1400" b="0" i="0" u="none" strike="noStrike" cap="none">
              <a:solidFill>
                <a:srgbClr val="000000"/>
              </a:solidFill>
              <a:latin typeface="Arial"/>
              <a:ea typeface="Arial"/>
              <a:cs typeface="Arial"/>
              <a:sym typeface="Arial"/>
            </a:endParaRPr>
          </a:p>
        </p:txBody>
      </p:sp>
      <p:sp>
        <p:nvSpPr>
          <p:cNvPr id="1241" name="Google Shape;1241;p170"/>
          <p:cNvSpPr txBox="1"/>
          <p:nvPr/>
        </p:nvSpPr>
        <p:spPr>
          <a:xfrm>
            <a:off x="1489400" y="8197529"/>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$5.68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170"/>
          <p:cNvSpPr txBox="1"/>
          <p:nvPr/>
        </p:nvSpPr>
        <p:spPr>
          <a:xfrm>
            <a:off x="716300" y="7995954"/>
            <a:ext cx="68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$6.31</a:t>
            </a:r>
            <a:endParaRPr sz="1400" b="0" i="0" u="none" strike="noStrike" cap="none">
              <a:solidFill>
                <a:srgbClr val="000000"/>
              </a:solidFill>
              <a:latin typeface="Arial"/>
              <a:ea typeface="Arial"/>
              <a:cs typeface="Arial"/>
              <a:sym typeface="Arial"/>
            </a:endParaRPr>
          </a:p>
        </p:txBody>
      </p:sp>
      <p:sp>
        <p:nvSpPr>
          <p:cNvPr id="1243" name="Google Shape;1243;p170"/>
          <p:cNvSpPr txBox="1"/>
          <p:nvPr/>
        </p:nvSpPr>
        <p:spPr>
          <a:xfrm flipH="1">
            <a:off x="3775075" y="5195579"/>
            <a:ext cx="3421200" cy="669900"/>
          </a:xfrm>
          <a:prstGeom prst="rect">
            <a:avLst/>
          </a:prstGeom>
          <a:noFill/>
          <a:ln>
            <a:noFill/>
          </a:ln>
        </p:spPr>
        <p:txBody>
          <a:bodyPr spcFirstLastPara="1" wrap="square" lIns="91425" tIns="91425" rIns="91425" bIns="91425" anchor="t" anchorCtr="0">
            <a:noAutofit/>
          </a:bodyPr>
          <a:lstStyle/>
          <a:p>
            <a:pPr marL="457200" marR="0" lvl="0" indent="-295275" algn="l" rtl="0">
              <a:lnSpc>
                <a:spcPct val="115000"/>
              </a:lnSpc>
              <a:spcBef>
                <a:spcPts val="800"/>
              </a:spcBef>
              <a:spcAft>
                <a:spcPts val="0"/>
              </a:spcAft>
              <a:buClr>
                <a:srgbClr val="444444"/>
              </a:buClr>
              <a:buSzPts val="1050"/>
              <a:buFont typeface="Roboto"/>
              <a:buChar char="●"/>
            </a:pPr>
            <a:r>
              <a:rPr lang="en" sz="1050" b="0" i="0" u="none" strike="noStrike" cap="none">
                <a:solidFill>
                  <a:srgbClr val="444444"/>
                </a:solidFill>
                <a:latin typeface="Roboto"/>
                <a:ea typeface="Roboto"/>
                <a:cs typeface="Roboto"/>
                <a:sym typeface="Roboto"/>
              </a:rPr>
              <a:t>Apple 2018 annual EPS was </a:t>
            </a:r>
            <a:r>
              <a:rPr lang="en" sz="1050" b="1" i="0" u="none" strike="noStrike" cap="none">
                <a:solidFill>
                  <a:srgbClr val="444444"/>
                </a:solidFill>
                <a:latin typeface="Roboto"/>
                <a:ea typeface="Roboto"/>
                <a:cs typeface="Roboto"/>
                <a:sym typeface="Roboto"/>
              </a:rPr>
              <a:t>$11.91</a:t>
            </a:r>
            <a:r>
              <a:rPr lang="en" sz="1050" b="0" i="0" u="none" strike="noStrike" cap="none">
                <a:solidFill>
                  <a:srgbClr val="444444"/>
                </a:solidFill>
                <a:latin typeface="Roboto"/>
                <a:ea typeface="Roboto"/>
                <a:cs typeface="Roboto"/>
                <a:sym typeface="Roboto"/>
              </a:rPr>
              <a:t>, a </a:t>
            </a:r>
            <a:r>
              <a:rPr lang="en" sz="1050" b="1" i="0" u="none" strike="noStrike" cap="none">
                <a:solidFill>
                  <a:srgbClr val="444444"/>
                </a:solidFill>
                <a:latin typeface="Roboto"/>
                <a:ea typeface="Roboto"/>
                <a:cs typeface="Roboto"/>
                <a:sym typeface="Roboto"/>
              </a:rPr>
              <a:t>29.32% increase</a:t>
            </a:r>
            <a:r>
              <a:rPr lang="en" sz="1050" b="0" i="0" u="none" strike="noStrike" cap="none">
                <a:solidFill>
                  <a:srgbClr val="444444"/>
                </a:solidFill>
                <a:latin typeface="Roboto"/>
                <a:ea typeface="Roboto"/>
                <a:cs typeface="Roboto"/>
                <a:sym typeface="Roboto"/>
              </a:rPr>
              <a:t> from 2017.</a:t>
            </a:r>
            <a:endParaRPr sz="1050" b="0" i="0" u="none" strike="noStrike" cap="none">
              <a:solidFill>
                <a:srgbClr val="444444"/>
              </a:solidFill>
              <a:latin typeface="Roboto"/>
              <a:ea typeface="Roboto"/>
              <a:cs typeface="Roboto"/>
              <a:sym typeface="Roboto"/>
            </a:endParaRPr>
          </a:p>
        </p:txBody>
      </p:sp>
      <p:grpSp>
        <p:nvGrpSpPr>
          <p:cNvPr id="1247" name="Google Shape;1247;p170"/>
          <p:cNvGrpSpPr/>
          <p:nvPr/>
        </p:nvGrpSpPr>
        <p:grpSpPr>
          <a:xfrm>
            <a:off x="0" y="0"/>
            <a:ext cx="9144000" cy="773925"/>
            <a:chOff x="0" y="0"/>
            <a:chExt cx="9144000" cy="773925"/>
          </a:xfrm>
        </p:grpSpPr>
        <p:pic>
          <p:nvPicPr>
            <p:cNvPr id="1248" name="Google Shape;1248;p170"/>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249" name="Google Shape;1249;p170"/>
            <p:cNvGrpSpPr/>
            <p:nvPr/>
          </p:nvGrpSpPr>
          <p:grpSpPr>
            <a:xfrm>
              <a:off x="76200" y="0"/>
              <a:ext cx="9067800" cy="773925"/>
              <a:chOff x="76200" y="0"/>
              <a:chExt cx="9067800" cy="773925"/>
            </a:xfrm>
          </p:grpSpPr>
          <p:pic>
            <p:nvPicPr>
              <p:cNvPr id="1250" name="Google Shape;1250;p170"/>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251" name="Google Shape;1251;p17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Share Structure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52" name="Google Shape;1252;p170"/>
          <p:cNvPicPr preferRelativeResize="0"/>
          <p:nvPr/>
        </p:nvPicPr>
        <p:blipFill rotWithShape="1">
          <a:blip r:embed="rId3">
            <a:alphaModFix/>
          </a:blip>
          <a:srcRect/>
          <a:stretch/>
        </p:blipFill>
        <p:spPr>
          <a:xfrm>
            <a:off x="8407311" y="49179"/>
            <a:ext cx="548700" cy="675567"/>
          </a:xfrm>
          <a:prstGeom prst="rect">
            <a:avLst/>
          </a:prstGeom>
          <a:noFill/>
          <a:ln>
            <a:noFill/>
          </a:ln>
        </p:spPr>
      </p:pic>
      <p:sp>
        <p:nvSpPr>
          <p:cNvPr id="1245" name="Google Shape;1245;p170"/>
          <p:cNvSpPr txBox="1"/>
          <p:nvPr/>
        </p:nvSpPr>
        <p:spPr>
          <a:xfrm>
            <a:off x="-23232" y="4803945"/>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dirty="0">
                <a:solidFill>
                  <a:srgbClr val="000000"/>
                </a:solidFill>
                <a:latin typeface="Source Sans Pro"/>
                <a:ea typeface="Source Sans Pro"/>
                <a:cs typeface="Source Sans Pro"/>
                <a:sym typeface="Source Sans Pro"/>
              </a:rPr>
              <a:t>Source: Macrotrends</a:t>
            </a:r>
            <a:endParaRPr sz="1400" i="0" u="none" strike="noStrike" cap="none" dirty="0">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Source Sans Pro"/>
              <a:ea typeface="Source Sans Pro"/>
              <a:cs typeface="Source Sans Pro"/>
              <a:sym typeface="Source Sans Pro"/>
            </a:endParaRPr>
          </a:p>
        </p:txBody>
      </p:sp>
      <p:pic>
        <p:nvPicPr>
          <p:cNvPr id="3" name="Picture 2">
            <a:extLst>
              <a:ext uri="{FF2B5EF4-FFF2-40B4-BE49-F238E27FC236}">
                <a16:creationId xmlns:a16="http://schemas.microsoft.com/office/drawing/2014/main" id="{6C59E116-D6F3-451A-A6F6-3E5E54171C89}"/>
              </a:ext>
            </a:extLst>
          </p:cNvPr>
          <p:cNvPicPr>
            <a:picLocks noChangeAspect="1"/>
          </p:cNvPicPr>
          <p:nvPr/>
        </p:nvPicPr>
        <p:blipFill>
          <a:blip r:embed="rId6"/>
          <a:stretch>
            <a:fillRect/>
          </a:stretch>
        </p:blipFill>
        <p:spPr>
          <a:xfrm>
            <a:off x="1946949" y="5224297"/>
            <a:ext cx="7931866" cy="3263961"/>
          </a:xfrm>
          <a:prstGeom prst="rect">
            <a:avLst/>
          </a:prstGeom>
        </p:spPr>
      </p:pic>
      <p:sp>
        <p:nvSpPr>
          <p:cNvPr id="4" name="TextBox 3">
            <a:extLst>
              <a:ext uri="{FF2B5EF4-FFF2-40B4-BE49-F238E27FC236}">
                <a16:creationId xmlns:a16="http://schemas.microsoft.com/office/drawing/2014/main" id="{BE99A335-5F4E-4CE2-AB12-74CAA103BB9D}"/>
              </a:ext>
            </a:extLst>
          </p:cNvPr>
          <p:cNvSpPr txBox="1"/>
          <p:nvPr/>
        </p:nvSpPr>
        <p:spPr>
          <a:xfrm>
            <a:off x="76200" y="902825"/>
            <a:ext cx="4074695" cy="646331"/>
          </a:xfrm>
          <a:prstGeom prst="rect">
            <a:avLst/>
          </a:prstGeom>
          <a:noFill/>
        </p:spPr>
        <p:txBody>
          <a:bodyPr wrap="square" rtlCol="0">
            <a:spAutoFit/>
          </a:bodyPr>
          <a:lstStyle/>
          <a:p>
            <a:r>
              <a:rPr lang="en-CA" sz="1800" b="1" dirty="0"/>
              <a:t>APPL – EPS – Earnings per Share ($USD)</a:t>
            </a:r>
          </a:p>
        </p:txBody>
      </p:sp>
      <p:graphicFrame>
        <p:nvGraphicFramePr>
          <p:cNvPr id="24" name="Chart 23">
            <a:extLst>
              <a:ext uri="{FF2B5EF4-FFF2-40B4-BE49-F238E27FC236}">
                <a16:creationId xmlns:a16="http://schemas.microsoft.com/office/drawing/2014/main" id="{43A25A33-28E1-4A51-8E37-B2A2B55BADFA}"/>
              </a:ext>
            </a:extLst>
          </p:cNvPr>
          <p:cNvGraphicFramePr>
            <a:graphicFrameLocks/>
          </p:cNvGraphicFramePr>
          <p:nvPr>
            <p:extLst>
              <p:ext uri="{D42A27DB-BD31-4B8C-83A1-F6EECF244321}">
                <p14:modId xmlns:p14="http://schemas.microsoft.com/office/powerpoint/2010/main" val="3013982436"/>
              </p:ext>
            </p:extLst>
          </p:nvPr>
        </p:nvGraphicFramePr>
        <p:xfrm>
          <a:off x="215808" y="1595521"/>
          <a:ext cx="8191503" cy="340995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46" name="Google Shape;1246;p170"/>
          <p:cNvGraphicFramePr/>
          <p:nvPr>
            <p:extLst>
              <p:ext uri="{D42A27DB-BD31-4B8C-83A1-F6EECF244321}">
                <p14:modId xmlns:p14="http://schemas.microsoft.com/office/powerpoint/2010/main" val="3920271541"/>
              </p:ext>
            </p:extLst>
          </p:nvPr>
        </p:nvGraphicFramePr>
        <p:xfrm>
          <a:off x="5474825" y="1076849"/>
          <a:ext cx="3442899" cy="914410"/>
        </p:xfrm>
        <a:graphic>
          <a:graphicData uri="http://schemas.openxmlformats.org/drawingml/2006/table">
            <a:tbl>
              <a:tblPr firstRow="1" bandRow="1">
                <a:noFill/>
                <a:tableStyleId>{087E5894-B519-4EB6-AEF4-E389050956EB}</a:tableStyleId>
              </a:tblPr>
              <a:tblGrid>
                <a:gridCol w="3442899">
                  <a:extLst>
                    <a:ext uri="{9D8B030D-6E8A-4147-A177-3AD203B41FA5}">
                      <a16:colId xmlns:a16="http://schemas.microsoft.com/office/drawing/2014/main" val="20000"/>
                    </a:ext>
                  </a:extLst>
                </a:gridCol>
              </a:tblGrid>
              <a:tr h="675567">
                <a:tc>
                  <a:txBody>
                    <a:bodyPr/>
                    <a:lstStyle/>
                    <a:p>
                      <a:pPr marL="0" marR="0" lvl="0" indent="0" algn="ctr" rtl="0">
                        <a:lnSpc>
                          <a:spcPct val="100000"/>
                        </a:lnSpc>
                        <a:spcBef>
                          <a:spcPts val="0"/>
                        </a:spcBef>
                        <a:spcAft>
                          <a:spcPts val="0"/>
                        </a:spcAft>
                        <a:buNone/>
                      </a:pPr>
                      <a:r>
                        <a:rPr lang="en-CA" sz="1800" u="none" strike="noStrike" cap="none" dirty="0">
                          <a:solidFill>
                            <a:srgbClr val="00B050"/>
                          </a:solidFill>
                          <a:latin typeface="Source Sans Pro"/>
                          <a:ea typeface="Source Sans Pro"/>
                          <a:cs typeface="Source Sans Pro"/>
                          <a:sym typeface="Source Sans Pro"/>
                        </a:rPr>
                        <a:t>EPS for the 12-month ending March 31, 2020 was </a:t>
                      </a:r>
                      <a:r>
                        <a:rPr lang="en-CA" sz="1800" b="1" u="none" strike="noStrike" cap="none" dirty="0">
                          <a:solidFill>
                            <a:srgbClr val="00B050"/>
                          </a:solidFill>
                          <a:latin typeface="Source Sans Pro"/>
                          <a:ea typeface="Source Sans Pro"/>
                          <a:cs typeface="Source Sans Pro"/>
                          <a:sym typeface="Source Sans Pro"/>
                        </a:rPr>
                        <a:t>$12.79</a:t>
                      </a:r>
                      <a:r>
                        <a:rPr lang="en-CA" sz="1800" u="none" strike="noStrike" cap="none" dirty="0">
                          <a:solidFill>
                            <a:srgbClr val="00B050"/>
                          </a:solidFill>
                          <a:latin typeface="Source Sans Pro"/>
                          <a:ea typeface="Source Sans Pro"/>
                          <a:cs typeface="Source Sans Pro"/>
                          <a:sym typeface="Source Sans Pro"/>
                        </a:rPr>
                        <a:t>, a </a:t>
                      </a:r>
                      <a:r>
                        <a:rPr lang="en-CA" sz="1800" b="1" u="none" strike="noStrike" cap="none" dirty="0">
                          <a:solidFill>
                            <a:srgbClr val="00B050"/>
                          </a:solidFill>
                          <a:latin typeface="Source Sans Pro"/>
                          <a:ea typeface="Source Sans Pro"/>
                          <a:cs typeface="Source Sans Pro"/>
                          <a:sym typeface="Source Sans Pro"/>
                        </a:rPr>
                        <a:t>7.21%</a:t>
                      </a:r>
                      <a:r>
                        <a:rPr lang="en-CA" sz="1800" u="none" strike="noStrike" cap="none" dirty="0">
                          <a:solidFill>
                            <a:srgbClr val="00B050"/>
                          </a:solidFill>
                          <a:latin typeface="Source Sans Pro"/>
                          <a:ea typeface="Source Sans Pro"/>
                          <a:cs typeface="Source Sans Pro"/>
                          <a:sym typeface="Source Sans Pro"/>
                        </a:rPr>
                        <a:t> increase YOY.</a:t>
                      </a:r>
                      <a:endParaRPr dirty="0">
                        <a:latin typeface="Source Sans Pro"/>
                        <a:ea typeface="Source Sans Pro"/>
                        <a:cs typeface="Source Sans Pro"/>
                        <a:sym typeface="Source Sans Pro"/>
                      </a:endParaRPr>
                    </a:p>
                  </a:txBody>
                  <a:tcPr marL="91450" marR="91450" marT="45725" marB="45725" anchor="ctr">
                    <a:solidFill>
                      <a:srgbClr val="D8D8D8">
                        <a:alpha val="80000"/>
                      </a:srgb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29039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6"/>
        <p:cNvGrpSpPr/>
        <p:nvPr/>
      </p:nvGrpSpPr>
      <p:grpSpPr>
        <a:xfrm>
          <a:off x="0" y="0"/>
          <a:ext cx="0" cy="0"/>
          <a:chOff x="0" y="0"/>
          <a:chExt cx="0" cy="0"/>
        </a:xfrm>
      </p:grpSpPr>
      <p:sp>
        <p:nvSpPr>
          <p:cNvPr id="1257" name="Google Shape;1257;p17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71</a:t>
            </a:fld>
            <a:endParaRPr/>
          </a:p>
        </p:txBody>
      </p:sp>
      <p:pic>
        <p:nvPicPr>
          <p:cNvPr id="1258" name="Google Shape;1258;p171"/>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259" name="Google Shape;1259;p171"/>
          <p:cNvPicPr preferRelativeResize="0"/>
          <p:nvPr/>
        </p:nvPicPr>
        <p:blipFill rotWithShape="1">
          <a:blip r:embed="rId4">
            <a:alphaModFix/>
          </a:blip>
          <a:srcRect/>
          <a:stretch/>
        </p:blipFill>
        <p:spPr>
          <a:xfrm>
            <a:off x="-15332" y="5250130"/>
            <a:ext cx="7474782" cy="3683400"/>
          </a:xfrm>
          <a:prstGeom prst="rect">
            <a:avLst/>
          </a:prstGeom>
          <a:noFill/>
          <a:ln>
            <a:noFill/>
          </a:ln>
        </p:spPr>
      </p:pic>
      <p:pic>
        <p:nvPicPr>
          <p:cNvPr id="1260" name="Google Shape;1260;p171" descr="A close up of text on a white background&#10;&#10;Description automatically generated"/>
          <p:cNvPicPr preferRelativeResize="0"/>
          <p:nvPr/>
        </p:nvPicPr>
        <p:blipFill rotWithShape="1">
          <a:blip r:embed="rId5">
            <a:alphaModFix/>
          </a:blip>
          <a:srcRect/>
          <a:stretch/>
        </p:blipFill>
        <p:spPr>
          <a:xfrm>
            <a:off x="791288" y="5553037"/>
            <a:ext cx="9144000" cy="3008671"/>
          </a:xfrm>
          <a:prstGeom prst="rect">
            <a:avLst/>
          </a:prstGeom>
          <a:noFill/>
          <a:ln>
            <a:noFill/>
          </a:ln>
        </p:spPr>
      </p:pic>
      <p:sp>
        <p:nvSpPr>
          <p:cNvPr id="1261" name="Google Shape;1261;p171"/>
          <p:cNvSpPr txBox="1"/>
          <p:nvPr/>
        </p:nvSpPr>
        <p:spPr>
          <a:xfrm>
            <a:off x="-15332" y="4770051"/>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dirty="0">
                <a:solidFill>
                  <a:srgbClr val="000000"/>
                </a:solidFill>
                <a:latin typeface="Source Sans Pro"/>
                <a:ea typeface="Source Sans Pro"/>
                <a:cs typeface="Source Sans Pro"/>
                <a:sym typeface="Source Sans Pro"/>
              </a:rPr>
              <a:t>Source: Yahoo! Finance</a:t>
            </a:r>
            <a:endParaRPr sz="1400" i="0" u="none" strike="noStrike" cap="none" dirty="0">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Source Sans Pro"/>
              <a:ea typeface="Source Sans Pro"/>
              <a:cs typeface="Source Sans Pro"/>
              <a:sym typeface="Source Sans Pro"/>
            </a:endParaRPr>
          </a:p>
        </p:txBody>
      </p:sp>
      <p:grpSp>
        <p:nvGrpSpPr>
          <p:cNvPr id="1262" name="Google Shape;1262;p171"/>
          <p:cNvGrpSpPr/>
          <p:nvPr/>
        </p:nvGrpSpPr>
        <p:grpSpPr>
          <a:xfrm>
            <a:off x="0" y="0"/>
            <a:ext cx="9144000" cy="773925"/>
            <a:chOff x="0" y="0"/>
            <a:chExt cx="9144000" cy="773925"/>
          </a:xfrm>
        </p:grpSpPr>
        <p:pic>
          <p:nvPicPr>
            <p:cNvPr id="1263" name="Google Shape;1263;p171"/>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264" name="Google Shape;1264;p171"/>
            <p:cNvGrpSpPr/>
            <p:nvPr/>
          </p:nvGrpSpPr>
          <p:grpSpPr>
            <a:xfrm>
              <a:off x="76200" y="0"/>
              <a:ext cx="9067800" cy="773925"/>
              <a:chOff x="76200" y="0"/>
              <a:chExt cx="9067800" cy="773925"/>
            </a:xfrm>
          </p:grpSpPr>
          <p:pic>
            <p:nvPicPr>
              <p:cNvPr id="1265" name="Google Shape;1265;p171"/>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266" name="Google Shape;1266;p17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1 Year Performance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67" name="Google Shape;1267;p171"/>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19" name="Picture 18">
            <a:extLst>
              <a:ext uri="{FF2B5EF4-FFF2-40B4-BE49-F238E27FC236}">
                <a16:creationId xmlns:a16="http://schemas.microsoft.com/office/drawing/2014/main" id="{42DD7F48-2938-4F99-B59D-44DE3BD4818A}"/>
              </a:ext>
            </a:extLst>
          </p:cNvPr>
          <p:cNvPicPr>
            <a:picLocks noChangeAspect="1"/>
          </p:cNvPicPr>
          <p:nvPr/>
        </p:nvPicPr>
        <p:blipFill>
          <a:blip r:embed="rId7"/>
          <a:stretch>
            <a:fillRect/>
          </a:stretch>
        </p:blipFill>
        <p:spPr>
          <a:xfrm>
            <a:off x="-114707" y="5410867"/>
            <a:ext cx="9144000" cy="3843841"/>
          </a:xfrm>
          <a:prstGeom prst="rect">
            <a:avLst/>
          </a:prstGeom>
        </p:spPr>
      </p:pic>
      <p:pic>
        <p:nvPicPr>
          <p:cNvPr id="3" name="Picture 2">
            <a:extLst>
              <a:ext uri="{FF2B5EF4-FFF2-40B4-BE49-F238E27FC236}">
                <a16:creationId xmlns:a16="http://schemas.microsoft.com/office/drawing/2014/main" id="{CACADCEE-34E4-4D88-8DB2-540C9957F379}"/>
              </a:ext>
            </a:extLst>
          </p:cNvPr>
          <p:cNvPicPr>
            <a:picLocks noChangeAspect="1"/>
          </p:cNvPicPr>
          <p:nvPr/>
        </p:nvPicPr>
        <p:blipFill>
          <a:blip r:embed="rId8"/>
          <a:stretch>
            <a:fillRect/>
          </a:stretch>
        </p:blipFill>
        <p:spPr>
          <a:xfrm>
            <a:off x="0" y="1021141"/>
            <a:ext cx="9144000" cy="3350103"/>
          </a:xfrm>
          <a:prstGeom prst="rect">
            <a:avLst/>
          </a:prstGeom>
        </p:spPr>
      </p:pic>
      <p:sp>
        <p:nvSpPr>
          <p:cNvPr id="20" name="Arrow: Right 19">
            <a:extLst>
              <a:ext uri="{FF2B5EF4-FFF2-40B4-BE49-F238E27FC236}">
                <a16:creationId xmlns:a16="http://schemas.microsoft.com/office/drawing/2014/main" id="{867208E1-633A-4BA2-8CBD-52CF5501CC16}"/>
              </a:ext>
            </a:extLst>
          </p:cNvPr>
          <p:cNvSpPr/>
          <p:nvPr/>
        </p:nvSpPr>
        <p:spPr>
          <a:xfrm rot="2256485">
            <a:off x="6761265" y="1720836"/>
            <a:ext cx="554033" cy="283375"/>
          </a:xfrm>
          <a:prstGeom prst="rightArrow">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dirty="0">
                <a:solidFill>
                  <a:srgbClr val="00B0F0"/>
                </a:solidFill>
              </a:rPr>
              <a:t>Apple</a:t>
            </a:r>
          </a:p>
        </p:txBody>
      </p:sp>
    </p:spTree>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1"/>
        <p:cNvGrpSpPr/>
        <p:nvPr/>
      </p:nvGrpSpPr>
      <p:grpSpPr>
        <a:xfrm>
          <a:off x="0" y="0"/>
          <a:ext cx="0" cy="0"/>
          <a:chOff x="0" y="0"/>
          <a:chExt cx="0" cy="0"/>
        </a:xfrm>
      </p:grpSpPr>
      <p:sp>
        <p:nvSpPr>
          <p:cNvPr id="1272" name="Google Shape;1272;p17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72</a:t>
            </a:fld>
            <a:endParaRPr/>
          </a:p>
        </p:txBody>
      </p:sp>
      <p:pic>
        <p:nvPicPr>
          <p:cNvPr id="1273" name="Google Shape;1273;p172"/>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274" name="Google Shape;1274;p172"/>
          <p:cNvPicPr preferRelativeResize="0"/>
          <p:nvPr/>
        </p:nvPicPr>
        <p:blipFill rotWithShape="1">
          <a:blip r:embed="rId4">
            <a:alphaModFix/>
          </a:blip>
          <a:srcRect/>
          <a:stretch/>
        </p:blipFill>
        <p:spPr>
          <a:xfrm>
            <a:off x="-1821" y="5782565"/>
            <a:ext cx="7634241" cy="3683400"/>
          </a:xfrm>
          <a:prstGeom prst="rect">
            <a:avLst/>
          </a:prstGeom>
          <a:noFill/>
          <a:ln>
            <a:noFill/>
          </a:ln>
        </p:spPr>
      </p:pic>
      <p:pic>
        <p:nvPicPr>
          <p:cNvPr id="1276" name="Google Shape;1276;p172" descr="A close up of text on a white background&#10;&#10;Description automatically generated"/>
          <p:cNvPicPr preferRelativeResize="0"/>
          <p:nvPr/>
        </p:nvPicPr>
        <p:blipFill rotWithShape="1">
          <a:blip r:embed="rId5">
            <a:alphaModFix/>
          </a:blip>
          <a:srcRect/>
          <a:stretch/>
        </p:blipFill>
        <p:spPr>
          <a:xfrm>
            <a:off x="392725" y="5349217"/>
            <a:ext cx="9144000" cy="2949439"/>
          </a:xfrm>
          <a:prstGeom prst="rect">
            <a:avLst/>
          </a:prstGeom>
          <a:noFill/>
          <a:ln>
            <a:noFill/>
          </a:ln>
        </p:spPr>
      </p:pic>
      <p:sp>
        <p:nvSpPr>
          <p:cNvPr id="1277" name="Google Shape;1277;p172"/>
          <p:cNvSpPr txBox="1"/>
          <p:nvPr/>
        </p:nvSpPr>
        <p:spPr>
          <a:xfrm>
            <a:off x="0" y="4808800"/>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dirty="0">
                <a:solidFill>
                  <a:srgbClr val="000000"/>
                </a:solidFill>
                <a:latin typeface="Source Sans Pro"/>
                <a:ea typeface="Source Sans Pro"/>
                <a:cs typeface="Source Sans Pro"/>
                <a:sym typeface="Source Sans Pro"/>
              </a:rPr>
              <a:t>Source: Yahoo! Finance</a:t>
            </a:r>
            <a:endParaRPr sz="1400" i="0" u="none" strike="noStrike" cap="none" dirty="0">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Source Sans Pro"/>
              <a:ea typeface="Source Sans Pro"/>
              <a:cs typeface="Source Sans Pro"/>
              <a:sym typeface="Source Sans Pro"/>
            </a:endParaRPr>
          </a:p>
        </p:txBody>
      </p:sp>
      <p:grpSp>
        <p:nvGrpSpPr>
          <p:cNvPr id="1278" name="Google Shape;1278;p172"/>
          <p:cNvGrpSpPr/>
          <p:nvPr/>
        </p:nvGrpSpPr>
        <p:grpSpPr>
          <a:xfrm>
            <a:off x="0" y="0"/>
            <a:ext cx="9144000" cy="773925"/>
            <a:chOff x="0" y="0"/>
            <a:chExt cx="9144000" cy="773925"/>
          </a:xfrm>
        </p:grpSpPr>
        <p:pic>
          <p:nvPicPr>
            <p:cNvPr id="1279" name="Google Shape;1279;p172"/>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280" name="Google Shape;1280;p172"/>
            <p:cNvGrpSpPr/>
            <p:nvPr/>
          </p:nvGrpSpPr>
          <p:grpSpPr>
            <a:xfrm>
              <a:off x="76200" y="0"/>
              <a:ext cx="9067800" cy="773925"/>
              <a:chOff x="76200" y="0"/>
              <a:chExt cx="9067800" cy="773925"/>
            </a:xfrm>
          </p:grpSpPr>
          <p:pic>
            <p:nvPicPr>
              <p:cNvPr id="1281" name="Google Shape;1281;p172"/>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282" name="Google Shape;1282;p17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5 Year Performance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83" name="Google Shape;1283;p172"/>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8" name="Picture 7">
            <a:extLst>
              <a:ext uri="{FF2B5EF4-FFF2-40B4-BE49-F238E27FC236}">
                <a16:creationId xmlns:a16="http://schemas.microsoft.com/office/drawing/2014/main" id="{A65A155D-F0C9-4D8B-9BBA-0764D3019A7A}"/>
              </a:ext>
            </a:extLst>
          </p:cNvPr>
          <p:cNvPicPr>
            <a:picLocks noChangeAspect="1"/>
          </p:cNvPicPr>
          <p:nvPr/>
        </p:nvPicPr>
        <p:blipFill>
          <a:blip r:embed="rId7"/>
          <a:stretch>
            <a:fillRect/>
          </a:stretch>
        </p:blipFill>
        <p:spPr>
          <a:xfrm>
            <a:off x="209957" y="5398962"/>
            <a:ext cx="9144000" cy="3811752"/>
          </a:xfrm>
          <a:prstGeom prst="rect">
            <a:avLst/>
          </a:prstGeom>
        </p:spPr>
      </p:pic>
      <p:pic>
        <p:nvPicPr>
          <p:cNvPr id="6" name="Picture 5">
            <a:extLst>
              <a:ext uri="{FF2B5EF4-FFF2-40B4-BE49-F238E27FC236}">
                <a16:creationId xmlns:a16="http://schemas.microsoft.com/office/drawing/2014/main" id="{E279BC7D-D888-430B-8149-2F4FE10199B1}"/>
              </a:ext>
            </a:extLst>
          </p:cNvPr>
          <p:cNvPicPr>
            <a:picLocks noChangeAspect="1"/>
          </p:cNvPicPr>
          <p:nvPr/>
        </p:nvPicPr>
        <p:blipFill>
          <a:blip r:embed="rId8"/>
          <a:stretch>
            <a:fillRect/>
          </a:stretch>
        </p:blipFill>
        <p:spPr>
          <a:xfrm>
            <a:off x="0" y="904027"/>
            <a:ext cx="9144000" cy="3335445"/>
          </a:xfrm>
          <a:prstGeom prst="rect">
            <a:avLst/>
          </a:prstGeom>
        </p:spPr>
      </p:pic>
      <p:sp>
        <p:nvSpPr>
          <p:cNvPr id="4" name="Arrow: Right 3">
            <a:extLst>
              <a:ext uri="{FF2B5EF4-FFF2-40B4-BE49-F238E27FC236}">
                <a16:creationId xmlns:a16="http://schemas.microsoft.com/office/drawing/2014/main" id="{6A6E98BD-2633-46F9-BFC2-4B50E1E882D3}"/>
              </a:ext>
            </a:extLst>
          </p:cNvPr>
          <p:cNvSpPr/>
          <p:nvPr/>
        </p:nvSpPr>
        <p:spPr>
          <a:xfrm rot="2256485">
            <a:off x="7224927" y="1700191"/>
            <a:ext cx="554033" cy="283375"/>
          </a:xfrm>
          <a:prstGeom prst="rightArrow">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dirty="0">
                <a:solidFill>
                  <a:srgbClr val="00B0F0"/>
                </a:solidFill>
              </a:rPr>
              <a:t>Apple</a:t>
            </a:r>
          </a:p>
        </p:txBody>
      </p:sp>
      <p:graphicFrame>
        <p:nvGraphicFramePr>
          <p:cNvPr id="1275" name="Google Shape;1275;p172"/>
          <p:cNvGraphicFramePr/>
          <p:nvPr>
            <p:extLst>
              <p:ext uri="{D42A27DB-BD31-4B8C-83A1-F6EECF244321}">
                <p14:modId xmlns:p14="http://schemas.microsoft.com/office/powerpoint/2010/main" val="1379024296"/>
              </p:ext>
            </p:extLst>
          </p:nvPr>
        </p:nvGraphicFramePr>
        <p:xfrm>
          <a:off x="2442582" y="4227975"/>
          <a:ext cx="1621375" cy="889020"/>
        </p:xfrm>
        <a:graphic>
          <a:graphicData uri="http://schemas.openxmlformats.org/drawingml/2006/table">
            <a:tbl>
              <a:tblPr firstRow="1" bandRow="1">
                <a:noFill/>
                <a:tableStyleId>{087E5894-B519-4EB6-AEF4-E389050956EB}</a:tableStyleId>
              </a:tblPr>
              <a:tblGrid>
                <a:gridCol w="1621375">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None/>
                      </a:pPr>
                      <a:r>
                        <a:rPr lang="en" sz="1400" u="none" strike="noStrike" cap="none" dirty="0">
                          <a:latin typeface="Source Sans Pro"/>
                          <a:ea typeface="Source Sans Pro"/>
                          <a:cs typeface="Source Sans Pro"/>
                          <a:sym typeface="Source Sans Pro"/>
                        </a:rPr>
                        <a:t>Beta (S&amp;P500)</a:t>
                      </a:r>
                      <a:endParaRPr dirty="0">
                        <a:latin typeface="Source Sans Pro"/>
                        <a:ea typeface="Source Sans Pro"/>
                        <a:cs typeface="Source Sans Pro"/>
                        <a:sym typeface="Source Sans Pro"/>
                      </a:endParaRPr>
                    </a:p>
                    <a:p>
                      <a:pPr marL="0" marR="0" lvl="0" indent="0" algn="ctr" rtl="0">
                        <a:lnSpc>
                          <a:spcPct val="100000"/>
                        </a:lnSpc>
                        <a:spcBef>
                          <a:spcPts val="0"/>
                        </a:spcBef>
                        <a:spcAft>
                          <a:spcPts val="0"/>
                        </a:spcAft>
                        <a:buNone/>
                      </a:pPr>
                      <a:r>
                        <a:rPr lang="en" sz="1400" u="none" strike="noStrike" cap="none" dirty="0">
                          <a:latin typeface="Source Sans Pro"/>
                          <a:ea typeface="Source Sans Pro"/>
                          <a:cs typeface="Source Sans Pro"/>
                          <a:sym typeface="Source Sans Pro"/>
                        </a:rPr>
                        <a:t>5 Years, Monthly</a:t>
                      </a:r>
                      <a:endParaRPr dirty="0">
                        <a:latin typeface="Source Sans Pro"/>
                        <a:ea typeface="Source Sans Pro"/>
                        <a:cs typeface="Source Sans Pro"/>
                        <a:sym typeface="Source Sans Pro"/>
                      </a:endParaRPr>
                    </a:p>
                  </a:txBody>
                  <a:tcPr marL="91450" marR="91450" marT="45725" marB="45725">
                    <a:solidFill>
                      <a:srgbClr val="FFFFFF">
                        <a:alpha val="80000"/>
                      </a:srgbClr>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en" sz="1400" u="none" strike="noStrike" cap="none" dirty="0">
                          <a:latin typeface="Source Sans Pro"/>
                          <a:ea typeface="Source Sans Pro"/>
                          <a:cs typeface="Source Sans Pro"/>
                          <a:sym typeface="Source Sans Pro"/>
                        </a:rPr>
                        <a:t>1.18</a:t>
                      </a:r>
                      <a:endParaRPr dirty="0">
                        <a:latin typeface="Source Sans Pro"/>
                        <a:ea typeface="Source Sans Pro"/>
                        <a:cs typeface="Source Sans Pro"/>
                        <a:sym typeface="Source Sans Pro"/>
                      </a:endParaRPr>
                    </a:p>
                  </a:txBody>
                  <a:tcPr marL="91450" marR="91450" marT="45725" marB="45725">
                    <a:solidFill>
                      <a:srgbClr val="FFFFFF">
                        <a:alpha val="80000"/>
                      </a:srgbClr>
                    </a:solidFill>
                  </a:tcPr>
                </a:tc>
                <a:extLst>
                  <a:ext uri="{0D108BD9-81ED-4DB2-BD59-A6C34878D82A}">
                    <a16:rowId xmlns:a16="http://schemas.microsoft.com/office/drawing/2014/main" val="10001"/>
                  </a:ext>
                </a:extLst>
              </a:tr>
            </a:tbl>
          </a:graphicData>
        </a:graphic>
      </p:graphicFrame>
    </p:spTree>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7"/>
        <p:cNvGrpSpPr/>
        <p:nvPr/>
      </p:nvGrpSpPr>
      <p:grpSpPr>
        <a:xfrm>
          <a:off x="0" y="0"/>
          <a:ext cx="0" cy="0"/>
          <a:chOff x="0" y="0"/>
          <a:chExt cx="0" cy="0"/>
        </a:xfrm>
      </p:grpSpPr>
      <p:sp>
        <p:nvSpPr>
          <p:cNvPr id="1288" name="Google Shape;1288;p17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73</a:t>
            </a:fld>
            <a:endParaRPr/>
          </a:p>
        </p:txBody>
      </p:sp>
      <p:pic>
        <p:nvPicPr>
          <p:cNvPr id="1289" name="Google Shape;1289;p173"/>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290" name="Google Shape;1290;p173"/>
          <p:cNvPicPr preferRelativeResize="0"/>
          <p:nvPr/>
        </p:nvPicPr>
        <p:blipFill rotWithShape="1">
          <a:blip r:embed="rId4">
            <a:alphaModFix/>
          </a:blip>
          <a:srcRect/>
          <a:stretch/>
        </p:blipFill>
        <p:spPr>
          <a:xfrm>
            <a:off x="-8463" y="5299297"/>
            <a:ext cx="7692925" cy="3669125"/>
          </a:xfrm>
          <a:prstGeom prst="rect">
            <a:avLst/>
          </a:prstGeom>
          <a:noFill/>
          <a:ln>
            <a:noFill/>
          </a:ln>
        </p:spPr>
      </p:pic>
      <p:graphicFrame>
        <p:nvGraphicFramePr>
          <p:cNvPr id="1291" name="Google Shape;1291;p173"/>
          <p:cNvGraphicFramePr/>
          <p:nvPr/>
        </p:nvGraphicFramePr>
        <p:xfrm>
          <a:off x="9242687" y="280800"/>
          <a:ext cx="1621375" cy="889020"/>
        </p:xfrm>
        <a:graphic>
          <a:graphicData uri="http://schemas.openxmlformats.org/drawingml/2006/table">
            <a:tbl>
              <a:tblPr firstRow="1" bandRow="1">
                <a:noFill/>
                <a:tableStyleId>{087E5894-B519-4EB6-AEF4-E389050956EB}</a:tableStyleId>
              </a:tblPr>
              <a:tblGrid>
                <a:gridCol w="1621375">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None/>
                      </a:pPr>
                      <a:r>
                        <a:rPr lang="en" sz="1400" u="none" strike="noStrike" cap="none"/>
                        <a:t>Beta (S&amp;P500)</a:t>
                      </a:r>
                      <a:endParaRPr/>
                    </a:p>
                    <a:p>
                      <a:pPr marL="0" marR="0" lvl="0" indent="0" algn="ctr" rtl="0">
                        <a:lnSpc>
                          <a:spcPct val="100000"/>
                        </a:lnSpc>
                        <a:spcBef>
                          <a:spcPts val="0"/>
                        </a:spcBef>
                        <a:spcAft>
                          <a:spcPts val="0"/>
                        </a:spcAft>
                        <a:buNone/>
                      </a:pPr>
                      <a:r>
                        <a:rPr lang="en" sz="1400" u="none" strike="noStrike" cap="none"/>
                        <a:t>10 Years, Monthly</a:t>
                      </a:r>
                      <a:endParaRPr/>
                    </a:p>
                  </a:txBody>
                  <a:tcPr marL="91450" marR="91450" marT="45725" marB="45725">
                    <a:solidFill>
                      <a:srgbClr val="FFFFFF">
                        <a:alpha val="80000"/>
                      </a:srgbClr>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endParaRPr sz="1400" u="none" strike="noStrike" cap="none"/>
                    </a:p>
                  </a:txBody>
                  <a:tcPr marL="91450" marR="91450" marT="45725" marB="45725">
                    <a:solidFill>
                      <a:srgbClr val="FFFFFF">
                        <a:alpha val="80000"/>
                      </a:srgbClr>
                    </a:solidFill>
                  </a:tcPr>
                </a:tc>
                <a:extLst>
                  <a:ext uri="{0D108BD9-81ED-4DB2-BD59-A6C34878D82A}">
                    <a16:rowId xmlns:a16="http://schemas.microsoft.com/office/drawing/2014/main" val="10001"/>
                  </a:ext>
                </a:extLst>
              </a:tr>
            </a:tbl>
          </a:graphicData>
        </a:graphic>
      </p:graphicFrame>
      <p:pic>
        <p:nvPicPr>
          <p:cNvPr id="1292" name="Google Shape;1292;p173" descr="A close up of a white wall&#10;&#10;Description automatically generated"/>
          <p:cNvPicPr preferRelativeResize="0"/>
          <p:nvPr/>
        </p:nvPicPr>
        <p:blipFill rotWithShape="1">
          <a:blip r:embed="rId5">
            <a:alphaModFix/>
          </a:blip>
          <a:srcRect/>
          <a:stretch/>
        </p:blipFill>
        <p:spPr>
          <a:xfrm>
            <a:off x="-8463" y="5485741"/>
            <a:ext cx="9143998" cy="3043088"/>
          </a:xfrm>
          <a:prstGeom prst="rect">
            <a:avLst/>
          </a:prstGeom>
          <a:noFill/>
          <a:ln>
            <a:noFill/>
          </a:ln>
        </p:spPr>
      </p:pic>
      <p:sp>
        <p:nvSpPr>
          <p:cNvPr id="1293" name="Google Shape;1293;p173"/>
          <p:cNvSpPr txBox="1"/>
          <p:nvPr/>
        </p:nvSpPr>
        <p:spPr>
          <a:xfrm>
            <a:off x="0" y="4771373"/>
            <a:ext cx="70578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dirty="0">
                <a:solidFill>
                  <a:srgbClr val="000000"/>
                </a:solidFill>
                <a:latin typeface="Source Sans Pro"/>
                <a:ea typeface="Source Sans Pro"/>
                <a:cs typeface="Source Sans Pro"/>
                <a:sym typeface="Source Sans Pro"/>
              </a:rPr>
              <a:t>Source: Yahoo! Finance</a:t>
            </a:r>
            <a:endParaRPr sz="1400" i="0" u="none" strike="noStrike" cap="none" dirty="0">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400"/>
              <a:buFont typeface="Arial"/>
              <a:buNone/>
            </a:pPr>
            <a:endParaRPr sz="1400" i="0" u="none" strike="noStrike" cap="none" dirty="0">
              <a:solidFill>
                <a:srgbClr val="000000"/>
              </a:solidFill>
              <a:latin typeface="Source Sans Pro"/>
              <a:ea typeface="Source Sans Pro"/>
              <a:cs typeface="Source Sans Pro"/>
              <a:sym typeface="Source Sans Pro"/>
            </a:endParaRPr>
          </a:p>
        </p:txBody>
      </p:sp>
      <p:grpSp>
        <p:nvGrpSpPr>
          <p:cNvPr id="1294" name="Google Shape;1294;p173"/>
          <p:cNvGrpSpPr/>
          <p:nvPr/>
        </p:nvGrpSpPr>
        <p:grpSpPr>
          <a:xfrm>
            <a:off x="0" y="0"/>
            <a:ext cx="9144000" cy="773925"/>
            <a:chOff x="0" y="0"/>
            <a:chExt cx="9144000" cy="773925"/>
          </a:xfrm>
        </p:grpSpPr>
        <p:pic>
          <p:nvPicPr>
            <p:cNvPr id="1295" name="Google Shape;1295;p173"/>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296" name="Google Shape;1296;p173"/>
            <p:cNvGrpSpPr/>
            <p:nvPr/>
          </p:nvGrpSpPr>
          <p:grpSpPr>
            <a:xfrm>
              <a:off x="76200" y="0"/>
              <a:ext cx="9067800" cy="773925"/>
              <a:chOff x="76200" y="0"/>
              <a:chExt cx="9067800" cy="773925"/>
            </a:xfrm>
          </p:grpSpPr>
          <p:pic>
            <p:nvPicPr>
              <p:cNvPr id="1297" name="Google Shape;1297;p173"/>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298" name="Google Shape;1298;p17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10 Year Performance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299" name="Google Shape;1299;p173"/>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4" name="Picture 3">
            <a:extLst>
              <a:ext uri="{FF2B5EF4-FFF2-40B4-BE49-F238E27FC236}">
                <a16:creationId xmlns:a16="http://schemas.microsoft.com/office/drawing/2014/main" id="{95DAE6F1-987D-4498-9ACD-72BF7ABD6B0D}"/>
              </a:ext>
            </a:extLst>
          </p:cNvPr>
          <p:cNvPicPr>
            <a:picLocks noChangeAspect="1"/>
          </p:cNvPicPr>
          <p:nvPr/>
        </p:nvPicPr>
        <p:blipFill>
          <a:blip r:embed="rId7"/>
          <a:stretch>
            <a:fillRect/>
          </a:stretch>
        </p:blipFill>
        <p:spPr>
          <a:xfrm>
            <a:off x="-8465" y="827192"/>
            <a:ext cx="9144000" cy="3349193"/>
          </a:xfrm>
          <a:prstGeom prst="rect">
            <a:avLst/>
          </a:prstGeom>
        </p:spPr>
      </p:pic>
      <p:pic>
        <p:nvPicPr>
          <p:cNvPr id="3" name="Picture 2">
            <a:extLst>
              <a:ext uri="{FF2B5EF4-FFF2-40B4-BE49-F238E27FC236}">
                <a16:creationId xmlns:a16="http://schemas.microsoft.com/office/drawing/2014/main" id="{47222C1B-4534-4D4A-BBB4-CB2F276417CF}"/>
              </a:ext>
            </a:extLst>
          </p:cNvPr>
          <p:cNvPicPr>
            <a:picLocks noChangeAspect="1"/>
          </p:cNvPicPr>
          <p:nvPr/>
        </p:nvPicPr>
        <p:blipFill>
          <a:blip r:embed="rId8"/>
          <a:stretch>
            <a:fillRect/>
          </a:stretch>
        </p:blipFill>
        <p:spPr>
          <a:xfrm>
            <a:off x="98687" y="5328069"/>
            <a:ext cx="9144000" cy="3767634"/>
          </a:xfrm>
          <a:prstGeom prst="rect">
            <a:avLst/>
          </a:prstGeom>
        </p:spPr>
      </p:pic>
      <p:sp>
        <p:nvSpPr>
          <p:cNvPr id="16" name="Arrow: Right 15">
            <a:extLst>
              <a:ext uri="{FF2B5EF4-FFF2-40B4-BE49-F238E27FC236}">
                <a16:creationId xmlns:a16="http://schemas.microsoft.com/office/drawing/2014/main" id="{F9D11FFF-12C7-4405-B170-84F845EBD5E6}"/>
              </a:ext>
            </a:extLst>
          </p:cNvPr>
          <p:cNvSpPr/>
          <p:nvPr/>
        </p:nvSpPr>
        <p:spPr>
          <a:xfrm rot="2256485">
            <a:off x="7407447" y="1737961"/>
            <a:ext cx="554033" cy="241863"/>
          </a:xfrm>
          <a:prstGeom prst="rightArrow">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dirty="0">
                <a:solidFill>
                  <a:srgbClr val="00B0F0"/>
                </a:solidFill>
              </a:rPr>
              <a:t>Apple</a:t>
            </a:r>
          </a:p>
        </p:txBody>
      </p:sp>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3"/>
        <p:cNvGrpSpPr/>
        <p:nvPr/>
      </p:nvGrpSpPr>
      <p:grpSpPr>
        <a:xfrm>
          <a:off x="0" y="0"/>
          <a:ext cx="0" cy="0"/>
          <a:chOff x="0" y="0"/>
          <a:chExt cx="0" cy="0"/>
        </a:xfrm>
      </p:grpSpPr>
      <p:sp>
        <p:nvSpPr>
          <p:cNvPr id="1304" name="Google Shape;1304;p17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74</a:t>
            </a:fld>
            <a:endParaRPr/>
          </a:p>
        </p:txBody>
      </p:sp>
      <p:pic>
        <p:nvPicPr>
          <p:cNvPr id="4" name="Picture 3">
            <a:extLst>
              <a:ext uri="{FF2B5EF4-FFF2-40B4-BE49-F238E27FC236}">
                <a16:creationId xmlns:a16="http://schemas.microsoft.com/office/drawing/2014/main" id="{49ED1B71-BCC7-4AC0-B478-35437DB8E3E6}"/>
              </a:ext>
            </a:extLst>
          </p:cNvPr>
          <p:cNvPicPr>
            <a:picLocks noChangeAspect="1"/>
          </p:cNvPicPr>
          <p:nvPr/>
        </p:nvPicPr>
        <p:blipFill>
          <a:blip r:embed="rId3"/>
          <a:stretch>
            <a:fillRect/>
          </a:stretch>
        </p:blipFill>
        <p:spPr>
          <a:xfrm>
            <a:off x="0" y="903806"/>
            <a:ext cx="9144000" cy="3335887"/>
          </a:xfrm>
          <a:prstGeom prst="rect">
            <a:avLst/>
          </a:prstGeom>
        </p:spPr>
      </p:pic>
      <p:pic>
        <p:nvPicPr>
          <p:cNvPr id="1305" name="Google Shape;1305;p174"/>
          <p:cNvPicPr preferRelativeResize="0"/>
          <p:nvPr/>
        </p:nvPicPr>
        <p:blipFill rotWithShape="1">
          <a:blip r:embed="rId4">
            <a:alphaModFix/>
          </a:blip>
          <a:srcRect/>
          <a:stretch/>
        </p:blipFill>
        <p:spPr>
          <a:xfrm>
            <a:off x="0" y="5217718"/>
            <a:ext cx="8876874" cy="3825217"/>
          </a:xfrm>
          <a:prstGeom prst="rect">
            <a:avLst/>
          </a:prstGeom>
          <a:noFill/>
          <a:ln>
            <a:noFill/>
          </a:ln>
        </p:spPr>
      </p:pic>
      <p:grpSp>
        <p:nvGrpSpPr>
          <p:cNvPr id="1306" name="Google Shape;1306;p174"/>
          <p:cNvGrpSpPr/>
          <p:nvPr/>
        </p:nvGrpSpPr>
        <p:grpSpPr>
          <a:xfrm>
            <a:off x="0" y="0"/>
            <a:ext cx="9144000" cy="773925"/>
            <a:chOff x="0" y="0"/>
            <a:chExt cx="9144000" cy="773925"/>
          </a:xfrm>
        </p:grpSpPr>
        <p:pic>
          <p:nvPicPr>
            <p:cNvPr id="1307" name="Google Shape;1307;p174"/>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308" name="Google Shape;1308;p174"/>
            <p:cNvGrpSpPr/>
            <p:nvPr/>
          </p:nvGrpSpPr>
          <p:grpSpPr>
            <a:xfrm>
              <a:off x="76200" y="0"/>
              <a:ext cx="9067800" cy="773925"/>
              <a:chOff x="76200" y="0"/>
              <a:chExt cx="9067800" cy="773925"/>
            </a:xfrm>
          </p:grpSpPr>
          <p:pic>
            <p:nvPicPr>
              <p:cNvPr id="1309" name="Google Shape;1309;p174"/>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310" name="Google Shape;1310;p17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Maximum Stock Chart</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11" name="Google Shape;1311;p174"/>
          <p:cNvPicPr preferRelativeResize="0"/>
          <p:nvPr/>
        </p:nvPicPr>
        <p:blipFill rotWithShape="1">
          <a:blip r:embed="rId6">
            <a:alphaModFix/>
          </a:blip>
          <a:srcRect/>
          <a:stretch/>
        </p:blipFill>
        <p:spPr>
          <a:xfrm>
            <a:off x="8407311" y="49179"/>
            <a:ext cx="548700" cy="675567"/>
          </a:xfrm>
          <a:prstGeom prst="rect">
            <a:avLst/>
          </a:prstGeom>
          <a:noFill/>
          <a:ln>
            <a:noFill/>
          </a:ln>
        </p:spPr>
      </p:pic>
      <p:pic>
        <p:nvPicPr>
          <p:cNvPr id="1312" name="Google Shape;1312;p174"/>
          <p:cNvPicPr preferRelativeResize="0"/>
          <p:nvPr/>
        </p:nvPicPr>
        <p:blipFill>
          <a:blip r:embed="rId7">
            <a:alphaModFix/>
          </a:blip>
          <a:stretch>
            <a:fillRect/>
          </a:stretch>
        </p:blipFill>
        <p:spPr>
          <a:xfrm>
            <a:off x="262950" y="5332864"/>
            <a:ext cx="8350974" cy="3594924"/>
          </a:xfrm>
          <a:prstGeom prst="rect">
            <a:avLst/>
          </a:prstGeom>
          <a:noFill/>
          <a:ln>
            <a:noFill/>
          </a:ln>
        </p:spPr>
      </p:pic>
      <p:pic>
        <p:nvPicPr>
          <p:cNvPr id="3" name="Picture 2">
            <a:extLst>
              <a:ext uri="{FF2B5EF4-FFF2-40B4-BE49-F238E27FC236}">
                <a16:creationId xmlns:a16="http://schemas.microsoft.com/office/drawing/2014/main" id="{5A9A9696-6E7A-4540-8ABA-0383F053C347}"/>
              </a:ext>
            </a:extLst>
          </p:cNvPr>
          <p:cNvPicPr>
            <a:picLocks noChangeAspect="1"/>
          </p:cNvPicPr>
          <p:nvPr/>
        </p:nvPicPr>
        <p:blipFill>
          <a:blip r:embed="rId8"/>
          <a:stretch>
            <a:fillRect/>
          </a:stretch>
        </p:blipFill>
        <p:spPr>
          <a:xfrm>
            <a:off x="-267126" y="5332864"/>
            <a:ext cx="9144000" cy="3829358"/>
          </a:xfrm>
          <a:prstGeom prst="rect">
            <a:avLst/>
          </a:prstGeom>
        </p:spPr>
      </p:pic>
      <p:sp>
        <p:nvSpPr>
          <p:cNvPr id="5" name="Arrow: Right 4">
            <a:extLst>
              <a:ext uri="{FF2B5EF4-FFF2-40B4-BE49-F238E27FC236}">
                <a16:creationId xmlns:a16="http://schemas.microsoft.com/office/drawing/2014/main" id="{C1F0C60B-6C89-4880-886E-594A1844C1DB}"/>
              </a:ext>
            </a:extLst>
          </p:cNvPr>
          <p:cNvSpPr/>
          <p:nvPr/>
        </p:nvSpPr>
        <p:spPr>
          <a:xfrm rot="2256485">
            <a:off x="7683671" y="1631018"/>
            <a:ext cx="554033" cy="241863"/>
          </a:xfrm>
          <a:prstGeom prst="rightArrow">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dirty="0">
                <a:solidFill>
                  <a:srgbClr val="00B0F0"/>
                </a:solidFill>
              </a:rPr>
              <a:t>Apple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6"/>
        <p:cNvGrpSpPr/>
        <p:nvPr/>
      </p:nvGrpSpPr>
      <p:grpSpPr>
        <a:xfrm>
          <a:off x="0" y="0"/>
          <a:ext cx="0" cy="0"/>
          <a:chOff x="0" y="0"/>
          <a:chExt cx="0" cy="0"/>
        </a:xfrm>
      </p:grpSpPr>
      <p:sp>
        <p:nvSpPr>
          <p:cNvPr id="1317" name="Google Shape;1317;p17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75</a:t>
            </a:fld>
            <a:endParaRPr/>
          </a:p>
        </p:txBody>
      </p:sp>
      <p:pic>
        <p:nvPicPr>
          <p:cNvPr id="1318" name="Google Shape;1318;p175"/>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319" name="Google Shape;1319;p175"/>
          <p:cNvPicPr preferRelativeResize="0"/>
          <p:nvPr/>
        </p:nvPicPr>
        <p:blipFill rotWithShape="1">
          <a:blip r:embed="rId4">
            <a:alphaModFix/>
          </a:blip>
          <a:srcRect/>
          <a:stretch/>
        </p:blipFill>
        <p:spPr>
          <a:xfrm>
            <a:off x="265176" y="5407735"/>
            <a:ext cx="5037450" cy="4240225"/>
          </a:xfrm>
          <a:prstGeom prst="rect">
            <a:avLst/>
          </a:prstGeom>
          <a:noFill/>
          <a:ln>
            <a:noFill/>
          </a:ln>
        </p:spPr>
      </p:pic>
      <p:graphicFrame>
        <p:nvGraphicFramePr>
          <p:cNvPr id="1320" name="Google Shape;1320;p175"/>
          <p:cNvGraphicFramePr/>
          <p:nvPr>
            <p:extLst>
              <p:ext uri="{D42A27DB-BD31-4B8C-83A1-F6EECF244321}">
                <p14:modId xmlns:p14="http://schemas.microsoft.com/office/powerpoint/2010/main" val="3747497336"/>
              </p:ext>
            </p:extLst>
          </p:nvPr>
        </p:nvGraphicFramePr>
        <p:xfrm>
          <a:off x="-212877" y="5261843"/>
          <a:ext cx="7281525" cy="3985200"/>
        </p:xfrm>
        <a:graphic>
          <a:graphicData uri="http://schemas.openxmlformats.org/drawingml/2006/table">
            <a:tbl>
              <a:tblPr>
                <a:noFill/>
                <a:tableStyleId>{578A38F8-EFDA-4DC1-AA68-2BD98468A22F}</a:tableStyleId>
              </a:tblPr>
              <a:tblGrid>
                <a:gridCol w="2582775">
                  <a:extLst>
                    <a:ext uri="{9D8B030D-6E8A-4147-A177-3AD203B41FA5}">
                      <a16:colId xmlns:a16="http://schemas.microsoft.com/office/drawing/2014/main" val="20000"/>
                    </a:ext>
                  </a:extLst>
                </a:gridCol>
                <a:gridCol w="621800">
                  <a:extLst>
                    <a:ext uri="{9D8B030D-6E8A-4147-A177-3AD203B41FA5}">
                      <a16:colId xmlns:a16="http://schemas.microsoft.com/office/drawing/2014/main" val="20001"/>
                    </a:ext>
                  </a:extLst>
                </a:gridCol>
                <a:gridCol w="1014975">
                  <a:extLst>
                    <a:ext uri="{9D8B030D-6E8A-4147-A177-3AD203B41FA5}">
                      <a16:colId xmlns:a16="http://schemas.microsoft.com/office/drawing/2014/main" val="20002"/>
                    </a:ext>
                  </a:extLst>
                </a:gridCol>
                <a:gridCol w="1335125">
                  <a:extLst>
                    <a:ext uri="{9D8B030D-6E8A-4147-A177-3AD203B41FA5}">
                      <a16:colId xmlns:a16="http://schemas.microsoft.com/office/drawing/2014/main" val="20003"/>
                    </a:ext>
                  </a:extLst>
                </a:gridCol>
                <a:gridCol w="100685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tblGrid>
              <a:tr h="385200">
                <a:tc>
                  <a:txBody>
                    <a:bodyPr/>
                    <a:lstStyle/>
                    <a:p>
                      <a:pPr marL="0" marR="0" lvl="0" indent="0" algn="l"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Stockholder</a:t>
                      </a:r>
                      <a:endParaRPr dirty="0">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Stake</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Shares</a:t>
                      </a:r>
                      <a:br>
                        <a:rPr lang="en" sz="1200" i="0" u="none" strike="noStrike" cap="none">
                          <a:latin typeface="Source Sans Pro"/>
                          <a:ea typeface="Source Sans Pro"/>
                          <a:cs typeface="Source Sans Pro"/>
                          <a:sym typeface="Source Sans Pro"/>
                        </a:rPr>
                      </a:br>
                      <a:r>
                        <a:rPr lang="en" sz="1200" i="0" u="none" strike="noStrike" cap="none">
                          <a:latin typeface="Source Sans Pro"/>
                          <a:ea typeface="Source Sans Pro"/>
                          <a:cs typeface="Source Sans Pro"/>
                          <a:sym typeface="Source Sans Pro"/>
                        </a:rPr>
                        <a:t>owned</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Total value ($)</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Shares</a:t>
                      </a:r>
                      <a:br>
                        <a:rPr lang="en" sz="1200" i="0" u="none" strike="noStrike" cap="none">
                          <a:latin typeface="Source Sans Pro"/>
                          <a:ea typeface="Source Sans Pro"/>
                          <a:cs typeface="Source Sans Pro"/>
                          <a:sym typeface="Source Sans Pro"/>
                        </a:rPr>
                      </a:br>
                      <a:r>
                        <a:rPr lang="en" sz="1200" i="0" u="none" strike="noStrike" cap="none">
                          <a:latin typeface="Source Sans Pro"/>
                          <a:ea typeface="Source Sans Pro"/>
                          <a:cs typeface="Source Sans Pro"/>
                          <a:sym typeface="Source Sans Pro"/>
                        </a:rPr>
                        <a:t>bought / sold</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Total</a:t>
                      </a:r>
                      <a:br>
                        <a:rPr lang="en" sz="1200" i="0" u="none" strike="noStrike" cap="none">
                          <a:latin typeface="Source Sans Pro"/>
                          <a:ea typeface="Source Sans Pro"/>
                          <a:cs typeface="Source Sans Pro"/>
                          <a:sym typeface="Source Sans Pro"/>
                        </a:rPr>
                      </a:br>
                      <a:r>
                        <a:rPr lang="en" sz="1200" i="0" u="none" strike="noStrike" cap="none">
                          <a:latin typeface="Source Sans Pro"/>
                          <a:ea typeface="Source Sans Pro"/>
                          <a:cs typeface="Source Sans Pro"/>
                          <a:sym typeface="Source Sans Pro"/>
                        </a:rPr>
                        <a:t>change</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0"/>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The Vanguard Group, Inc.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7.27%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328,525,375</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73,579,828,239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-3,317,083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-1.00%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1"/>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Berkshire Hathaway, Inc. (Investm...</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5.52%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249,589,329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55,900,522,016</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0.00%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2"/>
                  </a:ext>
                </a:extLst>
              </a:tr>
              <a:tr h="360000">
                <a:tc>
                  <a:txBody>
                    <a:bodyPr/>
                    <a:lstStyle/>
                    <a:p>
                      <a:pPr marL="0" marR="0" lvl="0" indent="0" algn="l"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BlackRock Fund Advisors</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4.28%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193,179,452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43,266,401,864</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-3,811,227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-1.93%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3"/>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SSgA Funds Management, Inc.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4.14%</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187,085,416</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41,901,520,622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-3,564,861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-1.87%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4"/>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Fidelity Management &amp; Research Co...</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2.01%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90,635,159</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20,299,556,561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-2,699,602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-2.89%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5"/>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Geode Capital Management LLC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61,746,765</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13,829,422,957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+682,953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+1.12%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6"/>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Northern Trust Investments, Inc.(...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58,966,400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13,206,704,608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-311,739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-0.53%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7"/>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Norges Bank Investment Management</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1.05%</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47,548,836</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10,649,512,799</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-3,236,761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-6.37%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8"/>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Invesco Capital Management LLC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0.90%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40,767,482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9,130,692,944</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-119,048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-0.29%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9"/>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BlackRock Investment Management (...</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0.68%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30,830,410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6,905,086,928</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-369,899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-1.19%</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10"/>
                  </a:ext>
                </a:extLst>
              </a:tr>
            </a:tbl>
          </a:graphicData>
        </a:graphic>
      </p:graphicFrame>
      <p:sp>
        <p:nvSpPr>
          <p:cNvPr id="1321" name="Google Shape;1321;p175"/>
          <p:cNvSpPr/>
          <p:nvPr/>
        </p:nvSpPr>
        <p:spPr>
          <a:xfrm>
            <a:off x="188846" y="1095128"/>
            <a:ext cx="3207704" cy="3077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800" b="1" i="0" u="none" strike="noStrike" cap="none" dirty="0">
                <a:solidFill>
                  <a:schemeClr val="dk1"/>
                </a:solidFill>
                <a:latin typeface="Source Sans Pro"/>
                <a:ea typeface="Source Sans Pro"/>
                <a:cs typeface="Source Sans Pro"/>
                <a:sym typeface="Source Sans Pro"/>
              </a:rPr>
              <a:t>Top 10 Owners of Apple Inc</a:t>
            </a:r>
            <a:endParaRPr sz="2000" dirty="0">
              <a:latin typeface="Source Sans Pro"/>
              <a:ea typeface="Source Sans Pro"/>
              <a:cs typeface="Source Sans Pro"/>
              <a:sym typeface="Source Sans Pro"/>
            </a:endParaRPr>
          </a:p>
        </p:txBody>
      </p:sp>
      <p:sp>
        <p:nvSpPr>
          <p:cNvPr id="1322" name="Google Shape;1322;p175"/>
          <p:cNvSpPr/>
          <p:nvPr/>
        </p:nvSpPr>
        <p:spPr>
          <a:xfrm>
            <a:off x="7555693" y="4817421"/>
            <a:ext cx="1959600" cy="276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i="0" u="none" strike="noStrike" cap="none" dirty="0">
                <a:solidFill>
                  <a:schemeClr val="dk1"/>
                </a:solidFill>
                <a:latin typeface="Source Sans Pro"/>
                <a:ea typeface="Source Sans Pro"/>
                <a:cs typeface="Source Sans Pro"/>
                <a:sym typeface="Source Sans Pro"/>
              </a:rPr>
              <a:t>Source: CNN Business</a:t>
            </a:r>
            <a:endParaRPr dirty="0">
              <a:latin typeface="Source Sans Pro"/>
              <a:ea typeface="Source Sans Pro"/>
              <a:cs typeface="Source Sans Pro"/>
              <a:sym typeface="Source Sans Pro"/>
            </a:endParaRPr>
          </a:p>
        </p:txBody>
      </p:sp>
      <p:grpSp>
        <p:nvGrpSpPr>
          <p:cNvPr id="1323" name="Google Shape;1323;p175"/>
          <p:cNvGrpSpPr/>
          <p:nvPr/>
        </p:nvGrpSpPr>
        <p:grpSpPr>
          <a:xfrm>
            <a:off x="0" y="26140"/>
            <a:ext cx="9144000" cy="773925"/>
            <a:chOff x="0" y="0"/>
            <a:chExt cx="9144000" cy="773925"/>
          </a:xfrm>
        </p:grpSpPr>
        <p:pic>
          <p:nvPicPr>
            <p:cNvPr id="1324" name="Google Shape;1324;p175"/>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325" name="Google Shape;1325;p175"/>
            <p:cNvGrpSpPr/>
            <p:nvPr/>
          </p:nvGrpSpPr>
          <p:grpSpPr>
            <a:xfrm>
              <a:off x="76200" y="0"/>
              <a:ext cx="9067800" cy="773925"/>
              <a:chOff x="76200" y="0"/>
              <a:chExt cx="9067800" cy="773925"/>
            </a:xfrm>
          </p:grpSpPr>
          <p:pic>
            <p:nvPicPr>
              <p:cNvPr id="1326" name="Google Shape;1326;p175"/>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327" name="Google Shape;1327;p17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Shareholders’ Analysis</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1328" name="Google Shape;1328;p175"/>
          <p:cNvPicPr preferRelativeResize="0"/>
          <p:nvPr/>
        </p:nvPicPr>
        <p:blipFill rotWithShape="1">
          <a:blip r:embed="rId3">
            <a:alphaModFix/>
          </a:blip>
          <a:srcRect/>
          <a:stretch/>
        </p:blipFill>
        <p:spPr>
          <a:xfrm>
            <a:off x="8407311" y="49179"/>
            <a:ext cx="548700" cy="675567"/>
          </a:xfrm>
          <a:prstGeom prst="rect">
            <a:avLst/>
          </a:prstGeom>
          <a:noFill/>
          <a:ln>
            <a:noFill/>
          </a:ln>
        </p:spPr>
      </p:pic>
      <p:graphicFrame>
        <p:nvGraphicFramePr>
          <p:cNvPr id="2" name="Table 1">
            <a:extLst>
              <a:ext uri="{FF2B5EF4-FFF2-40B4-BE49-F238E27FC236}">
                <a16:creationId xmlns:a16="http://schemas.microsoft.com/office/drawing/2014/main" id="{20E09159-B81D-4983-A7C4-F8A280B4BA0E}"/>
              </a:ext>
            </a:extLst>
          </p:cNvPr>
          <p:cNvGraphicFramePr>
            <a:graphicFrameLocks noGrp="1"/>
          </p:cNvGraphicFramePr>
          <p:nvPr>
            <p:extLst>
              <p:ext uri="{D42A27DB-BD31-4B8C-83A1-F6EECF244321}">
                <p14:modId xmlns:p14="http://schemas.microsoft.com/office/powerpoint/2010/main" val="1217426528"/>
              </p:ext>
            </p:extLst>
          </p:nvPr>
        </p:nvGraphicFramePr>
        <p:xfrm>
          <a:off x="188846" y="1495541"/>
          <a:ext cx="8840447" cy="3215685"/>
        </p:xfrm>
        <a:graphic>
          <a:graphicData uri="http://schemas.openxmlformats.org/drawingml/2006/table">
            <a:tbl>
              <a:tblPr/>
              <a:tblGrid>
                <a:gridCol w="2714015">
                  <a:extLst>
                    <a:ext uri="{9D8B030D-6E8A-4147-A177-3AD203B41FA5}">
                      <a16:colId xmlns:a16="http://schemas.microsoft.com/office/drawing/2014/main" val="1864652624"/>
                    </a:ext>
                  </a:extLst>
                </a:gridCol>
                <a:gridCol w="563036">
                  <a:extLst>
                    <a:ext uri="{9D8B030D-6E8A-4147-A177-3AD203B41FA5}">
                      <a16:colId xmlns:a16="http://schemas.microsoft.com/office/drawing/2014/main" val="690622709"/>
                    </a:ext>
                  </a:extLst>
                </a:gridCol>
                <a:gridCol w="1390849">
                  <a:extLst>
                    <a:ext uri="{9D8B030D-6E8A-4147-A177-3AD203B41FA5}">
                      <a16:colId xmlns:a16="http://schemas.microsoft.com/office/drawing/2014/main" val="2723367354"/>
                    </a:ext>
                  </a:extLst>
                </a:gridCol>
                <a:gridCol w="1390849">
                  <a:extLst>
                    <a:ext uri="{9D8B030D-6E8A-4147-A177-3AD203B41FA5}">
                      <a16:colId xmlns:a16="http://schemas.microsoft.com/office/drawing/2014/main" val="2470417522"/>
                    </a:ext>
                  </a:extLst>
                </a:gridCol>
                <a:gridCol w="1390849">
                  <a:extLst>
                    <a:ext uri="{9D8B030D-6E8A-4147-A177-3AD203B41FA5}">
                      <a16:colId xmlns:a16="http://schemas.microsoft.com/office/drawing/2014/main" val="1949832203"/>
                    </a:ext>
                  </a:extLst>
                </a:gridCol>
                <a:gridCol w="1390849">
                  <a:extLst>
                    <a:ext uri="{9D8B030D-6E8A-4147-A177-3AD203B41FA5}">
                      <a16:colId xmlns:a16="http://schemas.microsoft.com/office/drawing/2014/main" val="117845050"/>
                    </a:ext>
                  </a:extLst>
                </a:gridCol>
              </a:tblGrid>
              <a:tr h="138413">
                <a:tc>
                  <a:txBody>
                    <a:bodyPr/>
                    <a:lstStyle/>
                    <a:p>
                      <a:pPr algn="l" fontAlgn="b"/>
                      <a:r>
                        <a:rPr lang="en-CA" sz="1200">
                          <a:solidFill>
                            <a:srgbClr val="333333"/>
                          </a:solidFill>
                          <a:effectLst/>
                        </a:rPr>
                        <a:t>Stockholder</a:t>
                      </a:r>
                    </a:p>
                  </a:txBody>
                  <a:tcPr marL="17484" marR="17484" marT="8742" marB="7285" anchor="b">
                    <a:lnL>
                      <a:noFill/>
                    </a:lnL>
                    <a:lnR>
                      <a:noFill/>
                    </a:lnR>
                    <a:lnT>
                      <a:noFill/>
                    </a:lnT>
                    <a:lnB w="9525" cap="flat" cmpd="sng" algn="ctr">
                      <a:solidFill>
                        <a:srgbClr val="BABABA"/>
                      </a:solidFill>
                      <a:prstDash val="solid"/>
                      <a:round/>
                      <a:headEnd type="none" w="med" len="med"/>
                      <a:tailEnd type="none" w="med" len="med"/>
                    </a:lnB>
                  </a:tcPr>
                </a:tc>
                <a:tc>
                  <a:txBody>
                    <a:bodyPr/>
                    <a:lstStyle/>
                    <a:p>
                      <a:pPr algn="r" fontAlgn="b"/>
                      <a:r>
                        <a:rPr lang="en-CA" sz="1200" b="1" dirty="0">
                          <a:solidFill>
                            <a:srgbClr val="333333"/>
                          </a:solidFill>
                          <a:effectLst/>
                        </a:rPr>
                        <a:t>Stake</a:t>
                      </a:r>
                    </a:p>
                  </a:txBody>
                  <a:tcPr marL="21855" marR="17484" marT="8742" marB="7285" anchor="b">
                    <a:lnL>
                      <a:noFill/>
                    </a:lnL>
                    <a:lnR>
                      <a:noFill/>
                    </a:lnR>
                    <a:lnT>
                      <a:noFill/>
                    </a:lnT>
                    <a:lnB w="9525" cap="flat" cmpd="sng" algn="ctr">
                      <a:solidFill>
                        <a:srgbClr val="BABABA"/>
                      </a:solidFill>
                      <a:prstDash val="solid"/>
                      <a:round/>
                      <a:headEnd type="none" w="med" len="med"/>
                      <a:tailEnd type="none" w="med" len="med"/>
                    </a:lnB>
                  </a:tcPr>
                </a:tc>
                <a:tc>
                  <a:txBody>
                    <a:bodyPr/>
                    <a:lstStyle/>
                    <a:p>
                      <a:pPr algn="r" fontAlgn="b"/>
                      <a:r>
                        <a:rPr lang="en-CA" sz="1200">
                          <a:solidFill>
                            <a:srgbClr val="333333"/>
                          </a:solidFill>
                          <a:effectLst/>
                        </a:rPr>
                        <a:t>Shares</a:t>
                      </a:r>
                      <a:br>
                        <a:rPr lang="en-CA" sz="1200">
                          <a:solidFill>
                            <a:srgbClr val="333333"/>
                          </a:solidFill>
                          <a:effectLst/>
                        </a:rPr>
                      </a:br>
                      <a:r>
                        <a:rPr lang="en-CA" sz="1200">
                          <a:solidFill>
                            <a:srgbClr val="333333"/>
                          </a:solidFill>
                          <a:effectLst/>
                        </a:rPr>
                        <a:t>owned</a:t>
                      </a:r>
                    </a:p>
                  </a:txBody>
                  <a:tcPr marL="21855" marR="17484" marT="8742" marB="7285" anchor="b">
                    <a:lnL>
                      <a:noFill/>
                    </a:lnL>
                    <a:lnR>
                      <a:noFill/>
                    </a:lnR>
                    <a:lnT>
                      <a:noFill/>
                    </a:lnT>
                    <a:lnB w="9525" cap="flat" cmpd="sng" algn="ctr">
                      <a:solidFill>
                        <a:srgbClr val="BABABA"/>
                      </a:solidFill>
                      <a:prstDash val="solid"/>
                      <a:round/>
                      <a:headEnd type="none" w="med" len="med"/>
                      <a:tailEnd type="none" w="med" len="med"/>
                    </a:lnB>
                  </a:tcPr>
                </a:tc>
                <a:tc>
                  <a:txBody>
                    <a:bodyPr/>
                    <a:lstStyle/>
                    <a:p>
                      <a:pPr algn="r" fontAlgn="b"/>
                      <a:r>
                        <a:rPr lang="en-CA" sz="1200" dirty="0">
                          <a:solidFill>
                            <a:srgbClr val="333333"/>
                          </a:solidFill>
                          <a:effectLst/>
                        </a:rPr>
                        <a:t>Total value ($)</a:t>
                      </a:r>
                    </a:p>
                  </a:txBody>
                  <a:tcPr marL="21855" marR="17484" marT="8742" marB="7285" anchor="b">
                    <a:lnL>
                      <a:noFill/>
                    </a:lnL>
                    <a:lnR>
                      <a:noFill/>
                    </a:lnR>
                    <a:lnT>
                      <a:noFill/>
                    </a:lnT>
                    <a:lnB w="9525" cap="flat" cmpd="sng" algn="ctr">
                      <a:solidFill>
                        <a:srgbClr val="BABABA"/>
                      </a:solidFill>
                      <a:prstDash val="solid"/>
                      <a:round/>
                      <a:headEnd type="none" w="med" len="med"/>
                      <a:tailEnd type="none" w="med" len="med"/>
                    </a:lnB>
                  </a:tcPr>
                </a:tc>
                <a:tc>
                  <a:txBody>
                    <a:bodyPr/>
                    <a:lstStyle/>
                    <a:p>
                      <a:pPr algn="r" fontAlgn="b"/>
                      <a:r>
                        <a:rPr lang="en-CA" sz="1200">
                          <a:solidFill>
                            <a:srgbClr val="333333"/>
                          </a:solidFill>
                          <a:effectLst/>
                        </a:rPr>
                        <a:t>Shares</a:t>
                      </a:r>
                      <a:br>
                        <a:rPr lang="en-CA" sz="1200">
                          <a:solidFill>
                            <a:srgbClr val="333333"/>
                          </a:solidFill>
                          <a:effectLst/>
                        </a:rPr>
                      </a:br>
                      <a:r>
                        <a:rPr lang="en-CA" sz="1200">
                          <a:solidFill>
                            <a:srgbClr val="333333"/>
                          </a:solidFill>
                          <a:effectLst/>
                        </a:rPr>
                        <a:t>bought / sold</a:t>
                      </a:r>
                    </a:p>
                  </a:txBody>
                  <a:tcPr marL="21855" marR="17484" marT="8742" marB="7285" anchor="b">
                    <a:lnL>
                      <a:noFill/>
                    </a:lnL>
                    <a:lnR>
                      <a:noFill/>
                    </a:lnR>
                    <a:lnT>
                      <a:noFill/>
                    </a:lnT>
                    <a:lnB w="9525" cap="flat" cmpd="sng" algn="ctr">
                      <a:solidFill>
                        <a:srgbClr val="BABABA"/>
                      </a:solidFill>
                      <a:prstDash val="solid"/>
                      <a:round/>
                      <a:headEnd type="none" w="med" len="med"/>
                      <a:tailEnd type="none" w="med" len="med"/>
                    </a:lnB>
                  </a:tcPr>
                </a:tc>
                <a:tc>
                  <a:txBody>
                    <a:bodyPr/>
                    <a:lstStyle/>
                    <a:p>
                      <a:pPr algn="r" fontAlgn="b"/>
                      <a:r>
                        <a:rPr lang="en-CA" sz="1200">
                          <a:solidFill>
                            <a:srgbClr val="333333"/>
                          </a:solidFill>
                          <a:effectLst/>
                        </a:rPr>
                        <a:t>Total</a:t>
                      </a:r>
                      <a:br>
                        <a:rPr lang="en-CA" sz="1200">
                          <a:solidFill>
                            <a:srgbClr val="333333"/>
                          </a:solidFill>
                          <a:effectLst/>
                        </a:rPr>
                      </a:br>
                      <a:r>
                        <a:rPr lang="en-CA" sz="1200">
                          <a:solidFill>
                            <a:srgbClr val="333333"/>
                          </a:solidFill>
                          <a:effectLst/>
                        </a:rPr>
                        <a:t>change</a:t>
                      </a:r>
                    </a:p>
                  </a:txBody>
                  <a:tcPr marL="21855" marR="17484" marT="8742" marB="7285" anchor="b">
                    <a:lnL>
                      <a:noFill/>
                    </a:lnL>
                    <a:lnR>
                      <a:noFill/>
                    </a:lnR>
                    <a:lnT>
                      <a:noFill/>
                    </a:lnT>
                    <a:lnB w="9525" cap="flat" cmpd="sng" algn="ctr">
                      <a:solidFill>
                        <a:srgbClr val="BABABA"/>
                      </a:solidFill>
                      <a:prstDash val="solid"/>
                      <a:round/>
                      <a:headEnd type="none" w="med" len="med"/>
                      <a:tailEnd type="none" w="med" len="med"/>
                    </a:lnB>
                  </a:tcPr>
                </a:tc>
                <a:extLst>
                  <a:ext uri="{0D108BD9-81ED-4DB2-BD59-A6C34878D82A}">
                    <a16:rowId xmlns:a16="http://schemas.microsoft.com/office/drawing/2014/main" val="4205534440"/>
                  </a:ext>
                </a:extLst>
              </a:tr>
              <a:tr h="267250">
                <a:tc>
                  <a:txBody>
                    <a:bodyPr/>
                    <a:lstStyle/>
                    <a:p>
                      <a:pPr fontAlgn="ctr"/>
                      <a:r>
                        <a:rPr lang="en-CA" sz="1200" b="1">
                          <a:solidFill>
                            <a:srgbClr val="535353"/>
                          </a:solidFill>
                          <a:effectLst/>
                        </a:rPr>
                        <a:t>The Vanguard Group, Inc.</a:t>
                      </a:r>
                    </a:p>
                  </a:txBody>
                  <a:tcPr marL="17484" marR="17484" marT="9106" marB="9106" anchor="ctr">
                    <a:lnL>
                      <a:noFill/>
                    </a:lnL>
                    <a:lnR>
                      <a:noFill/>
                    </a:lnR>
                    <a:lnT w="9525" cap="flat" cmpd="sng" algn="ctr">
                      <a:solidFill>
                        <a:srgbClr val="BABABA"/>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dirty="0">
                          <a:solidFill>
                            <a:srgbClr val="333333"/>
                          </a:solidFill>
                          <a:effectLst/>
                        </a:rPr>
                        <a:t>7.29%</a:t>
                      </a:r>
                    </a:p>
                  </a:txBody>
                  <a:tcPr marL="17484" marR="17484" marT="9106" marB="9106" anchor="ctr">
                    <a:lnL>
                      <a:noFill/>
                    </a:lnL>
                    <a:lnR>
                      <a:noFill/>
                    </a:lnR>
                    <a:lnT w="9525" cap="flat" cmpd="sng" algn="ctr">
                      <a:solidFill>
                        <a:srgbClr val="BABABA"/>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315,934,247</a:t>
                      </a:r>
                    </a:p>
                  </a:txBody>
                  <a:tcPr marL="17484" marR="17484" marT="9106" marB="9106" anchor="ctr">
                    <a:lnL>
                      <a:noFill/>
                    </a:lnL>
                    <a:lnR>
                      <a:noFill/>
                    </a:lnR>
                    <a:lnT w="9525" cap="flat" cmpd="sng" algn="ctr">
                      <a:solidFill>
                        <a:srgbClr val="BABABA"/>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100,448,134,491</a:t>
                      </a:r>
                    </a:p>
                  </a:txBody>
                  <a:tcPr marL="17484" marR="17484" marT="9106" marB="9106" anchor="ctr">
                    <a:lnL>
                      <a:noFill/>
                    </a:lnL>
                    <a:lnR>
                      <a:noFill/>
                    </a:lnR>
                    <a:lnT w="9525" cap="flat" cmpd="sng" algn="ctr">
                      <a:solidFill>
                        <a:srgbClr val="BABABA"/>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dirty="0">
                          <a:solidFill>
                            <a:srgbClr val="CC0000"/>
                          </a:solidFill>
                          <a:effectLst/>
                        </a:rPr>
                        <a:t>-5,903,776</a:t>
                      </a:r>
                      <a:endParaRPr lang="en-CA" sz="1200" b="1" dirty="0">
                        <a:solidFill>
                          <a:srgbClr val="333333"/>
                        </a:solidFill>
                        <a:effectLst/>
                      </a:endParaRPr>
                    </a:p>
                  </a:txBody>
                  <a:tcPr marL="17484" marR="17484" marT="9106" marB="9106" anchor="ctr">
                    <a:lnL>
                      <a:noFill/>
                    </a:lnL>
                    <a:lnR>
                      <a:noFill/>
                    </a:lnR>
                    <a:lnT w="9525" cap="flat" cmpd="sng" algn="ctr">
                      <a:solidFill>
                        <a:srgbClr val="BABABA"/>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-1.83%</a:t>
                      </a:r>
                      <a:endParaRPr lang="en-CA" sz="1200" b="1">
                        <a:solidFill>
                          <a:srgbClr val="333333"/>
                        </a:solidFill>
                        <a:effectLst/>
                      </a:endParaRPr>
                    </a:p>
                  </a:txBody>
                  <a:tcPr marL="17484" marR="17484" marT="9106" marB="9106" anchor="ctr">
                    <a:lnL>
                      <a:noFill/>
                    </a:lnL>
                    <a:lnR>
                      <a:noFill/>
                    </a:lnR>
                    <a:lnT w="9525" cap="flat" cmpd="sng" algn="ctr">
                      <a:solidFill>
                        <a:srgbClr val="BABABA"/>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361166723"/>
                  </a:ext>
                </a:extLst>
              </a:tr>
              <a:tr h="262986">
                <a:tc>
                  <a:txBody>
                    <a:bodyPr/>
                    <a:lstStyle/>
                    <a:p>
                      <a:pPr fontAlgn="ctr"/>
                      <a:r>
                        <a:rPr lang="en-CA" sz="1200" b="1" dirty="0">
                          <a:solidFill>
                            <a:srgbClr val="535353"/>
                          </a:solidFill>
                          <a:effectLst/>
                        </a:rPr>
                        <a:t>Berkshire Hathaway, Inc. (</a:t>
                      </a:r>
                      <a:r>
                        <a:rPr lang="en-CA" sz="1200" b="1" dirty="0" err="1">
                          <a:solidFill>
                            <a:srgbClr val="535353"/>
                          </a:solidFill>
                          <a:effectLst/>
                        </a:rPr>
                        <a:t>Investm</a:t>
                      </a:r>
                      <a:r>
                        <a:rPr lang="en-CA" sz="1200" b="1" dirty="0">
                          <a:solidFill>
                            <a:srgbClr val="535353"/>
                          </a:solidFill>
                          <a:effectLst/>
                        </a:rPr>
                        <a:t>...</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5.66%</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245,155,566</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77,944,760,654</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dirty="0">
                          <a:solidFill>
                            <a:srgbClr val="333333"/>
                          </a:solidFill>
                          <a:effectLst/>
                        </a:rPr>
                        <a:t>0</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808080"/>
                          </a:solidFill>
                          <a:effectLst/>
                        </a:rPr>
                        <a:t>0.00%</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1568392856"/>
                  </a:ext>
                </a:extLst>
              </a:tr>
              <a:tr h="222190">
                <a:tc>
                  <a:txBody>
                    <a:bodyPr/>
                    <a:lstStyle/>
                    <a:p>
                      <a:pPr fontAlgn="ctr"/>
                      <a:r>
                        <a:rPr lang="en-CA" sz="1200" b="1" dirty="0">
                          <a:solidFill>
                            <a:srgbClr val="535353"/>
                          </a:solidFill>
                          <a:effectLst/>
                        </a:rPr>
                        <a:t>BlackRock Fund Advisors</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dirty="0">
                          <a:solidFill>
                            <a:srgbClr val="333333"/>
                          </a:solidFill>
                          <a:effectLst/>
                        </a:rPr>
                        <a:t>4.32%</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187,354,848</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59,567,600,373</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-2,500,563</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-1.32%</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1314043471"/>
                  </a:ext>
                </a:extLst>
              </a:tr>
              <a:tr h="222190">
                <a:tc>
                  <a:txBody>
                    <a:bodyPr/>
                    <a:lstStyle/>
                    <a:p>
                      <a:pPr fontAlgn="ctr"/>
                      <a:r>
                        <a:rPr lang="en-CA" sz="1200" b="1">
                          <a:solidFill>
                            <a:srgbClr val="535353"/>
                          </a:solidFill>
                          <a:effectLst/>
                        </a:rPr>
                        <a:t>SSgA Funds Management, Inc.</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4.17%</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180,558,954</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57,406,913,835</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-2,295,827</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-1.26%</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3717624581"/>
                  </a:ext>
                </a:extLst>
              </a:tr>
              <a:tr h="262986">
                <a:tc>
                  <a:txBody>
                    <a:bodyPr/>
                    <a:lstStyle/>
                    <a:p>
                      <a:pPr fontAlgn="ctr"/>
                      <a:r>
                        <a:rPr lang="en-CA" sz="1200" b="1">
                          <a:solidFill>
                            <a:srgbClr val="535353"/>
                          </a:solidFill>
                          <a:effectLst/>
                        </a:rPr>
                        <a:t>Fidelity Management &amp; Research Co...</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1.97%</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85,450,224</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27,168,044,219</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-3,083,284</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-3.48%</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3480704780"/>
                  </a:ext>
                </a:extLst>
              </a:tr>
              <a:tr h="222190">
                <a:tc>
                  <a:txBody>
                    <a:bodyPr/>
                    <a:lstStyle/>
                    <a:p>
                      <a:pPr fontAlgn="ctr"/>
                      <a:r>
                        <a:rPr lang="en-CA" sz="1200" b="1">
                          <a:solidFill>
                            <a:srgbClr val="535353"/>
                          </a:solidFill>
                          <a:effectLst/>
                        </a:rPr>
                        <a:t>Geode Capital Management LLC</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1.48%</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64,178,586</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20,404,939,633</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dirty="0">
                          <a:solidFill>
                            <a:srgbClr val="009900"/>
                          </a:solidFill>
                          <a:effectLst/>
                        </a:rPr>
                        <a:t>+1,696,496</a:t>
                      </a:r>
                      <a:endParaRPr lang="en-CA" sz="1200" b="1" dirty="0">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009900"/>
                          </a:solidFill>
                          <a:effectLst/>
                        </a:rPr>
                        <a:t>+2.72%</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503500912"/>
                  </a:ext>
                </a:extLst>
              </a:tr>
              <a:tr h="262986">
                <a:tc>
                  <a:txBody>
                    <a:bodyPr/>
                    <a:lstStyle/>
                    <a:p>
                      <a:pPr fontAlgn="ctr"/>
                      <a:r>
                        <a:rPr lang="en-CA" sz="1200" b="1">
                          <a:solidFill>
                            <a:srgbClr val="535353"/>
                          </a:solidFill>
                          <a:effectLst/>
                        </a:rPr>
                        <a:t>T. Rowe Price Associates, Inc. (I...</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1.30%</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56,203,762</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17,869,424,090</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009900"/>
                          </a:solidFill>
                          <a:effectLst/>
                        </a:rPr>
                        <a:t>+4,424,285</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009900"/>
                          </a:solidFill>
                          <a:effectLst/>
                        </a:rPr>
                        <a:t>+8.54%</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15437119"/>
                  </a:ext>
                </a:extLst>
              </a:tr>
              <a:tr h="222190">
                <a:tc>
                  <a:txBody>
                    <a:bodyPr/>
                    <a:lstStyle/>
                    <a:p>
                      <a:pPr fontAlgn="ctr"/>
                      <a:r>
                        <a:rPr lang="en-CA" sz="1200" b="1">
                          <a:solidFill>
                            <a:srgbClr val="535353"/>
                          </a:solidFill>
                          <a:effectLst/>
                        </a:rPr>
                        <a:t>Northern Trust Investments, Inc.(...</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1.24%</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53,859,611</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17,124,124,721</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-1,172,528</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-2.13%</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2769068363"/>
                  </a:ext>
                </a:extLst>
              </a:tr>
              <a:tr h="262986">
                <a:tc>
                  <a:txBody>
                    <a:bodyPr/>
                    <a:lstStyle/>
                    <a:p>
                      <a:pPr fontAlgn="ctr"/>
                      <a:r>
                        <a:rPr lang="en-CA" sz="1200" b="1">
                          <a:solidFill>
                            <a:srgbClr val="535353"/>
                          </a:solidFill>
                          <a:effectLst/>
                        </a:rPr>
                        <a:t>Norges Bank Investment Management</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1.08%</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46,856,273</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14,897,483,438</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-692,563</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a:solidFill>
                            <a:srgbClr val="CC0000"/>
                          </a:solidFill>
                          <a:effectLst/>
                        </a:rPr>
                        <a:t>-1.46%</a:t>
                      </a:r>
                      <a:endParaRPr lang="en-CA" sz="1200" b="1">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4174669895"/>
                  </a:ext>
                </a:extLst>
              </a:tr>
              <a:tr h="303781">
                <a:tc>
                  <a:txBody>
                    <a:bodyPr/>
                    <a:lstStyle/>
                    <a:p>
                      <a:pPr fontAlgn="ctr"/>
                      <a:r>
                        <a:rPr lang="en-CA" sz="1200" b="1">
                          <a:solidFill>
                            <a:srgbClr val="535353"/>
                          </a:solidFill>
                          <a:effectLst/>
                        </a:rPr>
                        <a:t>BlackRock Investment Management (...</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0.69%</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30,083,697</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a:solidFill>
                            <a:srgbClr val="333333"/>
                          </a:solidFill>
                          <a:effectLst/>
                        </a:rPr>
                        <a:t>9,564,810,624</a:t>
                      </a: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dirty="0">
                          <a:solidFill>
                            <a:srgbClr val="CC0000"/>
                          </a:solidFill>
                          <a:effectLst/>
                        </a:rPr>
                        <a:t>-813,066</a:t>
                      </a:r>
                      <a:endParaRPr lang="en-CA" sz="1200" b="1" dirty="0">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tc>
                  <a:txBody>
                    <a:bodyPr/>
                    <a:lstStyle/>
                    <a:p>
                      <a:pPr algn="r" fontAlgn="ctr"/>
                      <a:r>
                        <a:rPr lang="en-CA" sz="1200" b="1" dirty="0">
                          <a:solidFill>
                            <a:srgbClr val="CC0000"/>
                          </a:solidFill>
                          <a:effectLst/>
                        </a:rPr>
                        <a:t>-2.63%</a:t>
                      </a:r>
                      <a:endParaRPr lang="en-CA" sz="1200" b="1" dirty="0">
                        <a:solidFill>
                          <a:srgbClr val="333333"/>
                        </a:solidFill>
                        <a:effectLst/>
                      </a:endParaRPr>
                    </a:p>
                  </a:txBody>
                  <a:tcPr marL="17484" marR="17484" marT="9106" marB="9106"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tcPr>
                </a:tc>
                <a:extLst>
                  <a:ext uri="{0D108BD9-81ED-4DB2-BD59-A6C34878D82A}">
                    <a16:rowId xmlns:a16="http://schemas.microsoft.com/office/drawing/2014/main" val="3874841983"/>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6"/>
        <p:cNvGrpSpPr/>
        <p:nvPr/>
      </p:nvGrpSpPr>
      <p:grpSpPr>
        <a:xfrm>
          <a:off x="0" y="0"/>
          <a:ext cx="0" cy="0"/>
          <a:chOff x="0" y="0"/>
          <a:chExt cx="0" cy="0"/>
        </a:xfrm>
      </p:grpSpPr>
      <p:sp>
        <p:nvSpPr>
          <p:cNvPr id="1317" name="Google Shape;1317;p17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76</a:t>
            </a:fld>
            <a:endParaRPr/>
          </a:p>
        </p:txBody>
      </p:sp>
      <p:pic>
        <p:nvPicPr>
          <p:cNvPr id="1318" name="Google Shape;1318;p175"/>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319" name="Google Shape;1319;p175"/>
          <p:cNvPicPr preferRelativeResize="0"/>
          <p:nvPr/>
        </p:nvPicPr>
        <p:blipFill rotWithShape="1">
          <a:blip r:embed="rId4">
            <a:alphaModFix/>
          </a:blip>
          <a:srcRect/>
          <a:stretch/>
        </p:blipFill>
        <p:spPr>
          <a:xfrm>
            <a:off x="265176" y="5407735"/>
            <a:ext cx="5037450" cy="4240225"/>
          </a:xfrm>
          <a:prstGeom prst="rect">
            <a:avLst/>
          </a:prstGeom>
          <a:noFill/>
          <a:ln>
            <a:noFill/>
          </a:ln>
        </p:spPr>
      </p:pic>
      <p:graphicFrame>
        <p:nvGraphicFramePr>
          <p:cNvPr id="1320" name="Google Shape;1320;p175"/>
          <p:cNvGraphicFramePr/>
          <p:nvPr/>
        </p:nvGraphicFramePr>
        <p:xfrm>
          <a:off x="-212877" y="5261843"/>
          <a:ext cx="7281525" cy="3985200"/>
        </p:xfrm>
        <a:graphic>
          <a:graphicData uri="http://schemas.openxmlformats.org/drawingml/2006/table">
            <a:tbl>
              <a:tblPr>
                <a:noFill/>
                <a:tableStyleId>{578A38F8-EFDA-4DC1-AA68-2BD98468A22F}</a:tableStyleId>
              </a:tblPr>
              <a:tblGrid>
                <a:gridCol w="2582775">
                  <a:extLst>
                    <a:ext uri="{9D8B030D-6E8A-4147-A177-3AD203B41FA5}">
                      <a16:colId xmlns:a16="http://schemas.microsoft.com/office/drawing/2014/main" val="20000"/>
                    </a:ext>
                  </a:extLst>
                </a:gridCol>
                <a:gridCol w="621800">
                  <a:extLst>
                    <a:ext uri="{9D8B030D-6E8A-4147-A177-3AD203B41FA5}">
                      <a16:colId xmlns:a16="http://schemas.microsoft.com/office/drawing/2014/main" val="20001"/>
                    </a:ext>
                  </a:extLst>
                </a:gridCol>
                <a:gridCol w="1014975">
                  <a:extLst>
                    <a:ext uri="{9D8B030D-6E8A-4147-A177-3AD203B41FA5}">
                      <a16:colId xmlns:a16="http://schemas.microsoft.com/office/drawing/2014/main" val="20002"/>
                    </a:ext>
                  </a:extLst>
                </a:gridCol>
                <a:gridCol w="1335125">
                  <a:extLst>
                    <a:ext uri="{9D8B030D-6E8A-4147-A177-3AD203B41FA5}">
                      <a16:colId xmlns:a16="http://schemas.microsoft.com/office/drawing/2014/main" val="20003"/>
                    </a:ext>
                  </a:extLst>
                </a:gridCol>
                <a:gridCol w="100685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tblGrid>
              <a:tr h="385200">
                <a:tc>
                  <a:txBody>
                    <a:bodyPr/>
                    <a:lstStyle/>
                    <a:p>
                      <a:pPr marL="0" marR="0" lvl="0" indent="0" algn="l"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Stockholder</a:t>
                      </a:r>
                      <a:endParaRPr dirty="0">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Stake</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Shares</a:t>
                      </a:r>
                      <a:br>
                        <a:rPr lang="en" sz="1200" i="0" u="none" strike="noStrike" cap="none">
                          <a:latin typeface="Source Sans Pro"/>
                          <a:ea typeface="Source Sans Pro"/>
                          <a:cs typeface="Source Sans Pro"/>
                          <a:sym typeface="Source Sans Pro"/>
                        </a:rPr>
                      </a:br>
                      <a:r>
                        <a:rPr lang="en" sz="1200" i="0" u="none" strike="noStrike" cap="none">
                          <a:latin typeface="Source Sans Pro"/>
                          <a:ea typeface="Source Sans Pro"/>
                          <a:cs typeface="Source Sans Pro"/>
                          <a:sym typeface="Source Sans Pro"/>
                        </a:rPr>
                        <a:t>owned</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Total value ($)</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Shares</a:t>
                      </a:r>
                      <a:br>
                        <a:rPr lang="en" sz="1200" i="0" u="none" strike="noStrike" cap="none">
                          <a:latin typeface="Source Sans Pro"/>
                          <a:ea typeface="Source Sans Pro"/>
                          <a:cs typeface="Source Sans Pro"/>
                          <a:sym typeface="Source Sans Pro"/>
                        </a:rPr>
                      </a:br>
                      <a:r>
                        <a:rPr lang="en" sz="1200" i="0" u="none" strike="noStrike" cap="none">
                          <a:latin typeface="Source Sans Pro"/>
                          <a:ea typeface="Source Sans Pro"/>
                          <a:cs typeface="Source Sans Pro"/>
                          <a:sym typeface="Source Sans Pro"/>
                        </a:rPr>
                        <a:t>bought / sold</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Total</a:t>
                      </a:r>
                      <a:br>
                        <a:rPr lang="en" sz="1200" i="0" u="none" strike="noStrike" cap="none">
                          <a:latin typeface="Source Sans Pro"/>
                          <a:ea typeface="Source Sans Pro"/>
                          <a:cs typeface="Source Sans Pro"/>
                          <a:sym typeface="Source Sans Pro"/>
                        </a:rPr>
                      </a:br>
                      <a:r>
                        <a:rPr lang="en" sz="1200" i="0" u="none" strike="noStrike" cap="none">
                          <a:latin typeface="Source Sans Pro"/>
                          <a:ea typeface="Source Sans Pro"/>
                          <a:cs typeface="Source Sans Pro"/>
                          <a:sym typeface="Source Sans Pro"/>
                        </a:rPr>
                        <a:t>change</a:t>
                      </a:r>
                      <a:endParaRPr>
                        <a:latin typeface="Source Sans Pro"/>
                        <a:ea typeface="Source Sans Pro"/>
                        <a:cs typeface="Source Sans Pro"/>
                        <a:sym typeface="Source Sans Pro"/>
                      </a:endParaRPr>
                    </a:p>
                  </a:txBody>
                  <a:tcPr marL="19350" marR="19350" marT="9675" marB="967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0"/>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The Vanguard Group, Inc.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7.27%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328,525,375</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73,579,828,239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-3,317,083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-1.00%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1"/>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Berkshire Hathaway, Inc. (Investm...</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5.52%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249,589,329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55,900,522,016</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0.00%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2"/>
                  </a:ext>
                </a:extLst>
              </a:tr>
              <a:tr h="360000">
                <a:tc>
                  <a:txBody>
                    <a:bodyPr/>
                    <a:lstStyle/>
                    <a:p>
                      <a:pPr marL="0" marR="0" lvl="0" indent="0" algn="l"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BlackRock Fund Advisors</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4.28%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193,179,452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43,266,401,864</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-3,811,227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-1.93%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3"/>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SSgA Funds Management, Inc.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4.14%</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187,085,416</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41,901,520,622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-3,564,861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-1.87%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4"/>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Fidelity Management &amp; Research Co...</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2.01%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90,635,159</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20,299,556,561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-2,699,602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-2.89%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5"/>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Geode Capital Management LLC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61,746,765</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13,829,422,957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+682,953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+1.12%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6"/>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Northern Trust Investments, Inc.(...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58,966,400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13,206,704,608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-311,739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-0.53%</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7"/>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Norges Bank Investment Management</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1.05%</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47,548,836</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10,649,512,799</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-3,236,761</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-6.37%</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8"/>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Invesco Capital Management LLC</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0.90%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40,767,482</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9,130,692,944</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-119,048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-0.29%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09"/>
                  </a:ext>
                </a:extLst>
              </a:tr>
              <a:tr h="360000">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BlackRock Investment Management (...</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0.68%</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l"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30,830,410</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6,905,086,928</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a:latin typeface="Source Sans Pro"/>
                          <a:ea typeface="Source Sans Pro"/>
                          <a:cs typeface="Source Sans Pro"/>
                          <a:sym typeface="Source Sans Pro"/>
                        </a:rPr>
                        <a:t>-369,899</a:t>
                      </a:r>
                      <a:endParaRPr>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tc>
                  <a:txBody>
                    <a:bodyPr/>
                    <a:lstStyle/>
                    <a:p>
                      <a:pPr marL="0" marR="0" lvl="0" indent="0" algn="r" rtl="0">
                        <a:lnSpc>
                          <a:spcPct val="100000"/>
                        </a:lnSpc>
                        <a:spcBef>
                          <a:spcPts val="0"/>
                        </a:spcBef>
                        <a:spcAft>
                          <a:spcPts val="0"/>
                        </a:spcAft>
                        <a:buNone/>
                      </a:pPr>
                      <a:r>
                        <a:rPr lang="en" sz="1200" i="0" u="none" strike="noStrike" cap="none" dirty="0">
                          <a:latin typeface="Source Sans Pro"/>
                          <a:ea typeface="Source Sans Pro"/>
                          <a:cs typeface="Source Sans Pro"/>
                          <a:sym typeface="Source Sans Pro"/>
                        </a:rPr>
                        <a:t>-1.19%</a:t>
                      </a:r>
                      <a:endParaRPr dirty="0">
                        <a:latin typeface="Source Sans Pro"/>
                        <a:ea typeface="Source Sans Pro"/>
                        <a:cs typeface="Source Sans Pro"/>
                        <a:sym typeface="Source Sans Pro"/>
                      </a:endParaRPr>
                    </a:p>
                  </a:txBody>
                  <a:tcPr marL="19350" marR="19350" marT="9675" marB="96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D9D9">
                        <a:alpha val="80000"/>
                      </a:srgbClr>
                    </a:solidFill>
                  </a:tcPr>
                </a:tc>
                <a:extLst>
                  <a:ext uri="{0D108BD9-81ED-4DB2-BD59-A6C34878D82A}">
                    <a16:rowId xmlns:a16="http://schemas.microsoft.com/office/drawing/2014/main" val="10010"/>
                  </a:ext>
                </a:extLst>
              </a:tr>
            </a:tbl>
          </a:graphicData>
        </a:graphic>
      </p:graphicFrame>
      <p:sp>
        <p:nvSpPr>
          <p:cNvPr id="1321" name="Google Shape;1321;p175"/>
          <p:cNvSpPr/>
          <p:nvPr/>
        </p:nvSpPr>
        <p:spPr>
          <a:xfrm>
            <a:off x="188846" y="1095128"/>
            <a:ext cx="3207704" cy="3077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800" b="1" i="0" u="none" strike="noStrike" cap="none" dirty="0">
                <a:solidFill>
                  <a:schemeClr val="dk1"/>
                </a:solidFill>
                <a:latin typeface="Source Sans Pro"/>
                <a:ea typeface="Source Sans Pro"/>
                <a:cs typeface="Source Sans Pro"/>
                <a:sym typeface="Source Sans Pro"/>
              </a:rPr>
              <a:t>Top 10 Owners of Apple Inc</a:t>
            </a:r>
            <a:endParaRPr sz="2000" dirty="0">
              <a:latin typeface="Source Sans Pro"/>
              <a:ea typeface="Source Sans Pro"/>
              <a:cs typeface="Source Sans Pro"/>
              <a:sym typeface="Source Sans Pro"/>
            </a:endParaRPr>
          </a:p>
        </p:txBody>
      </p:sp>
      <p:sp>
        <p:nvSpPr>
          <p:cNvPr id="1322" name="Google Shape;1322;p175"/>
          <p:cNvSpPr/>
          <p:nvPr/>
        </p:nvSpPr>
        <p:spPr>
          <a:xfrm>
            <a:off x="7555693" y="4817421"/>
            <a:ext cx="1959600" cy="276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i="0" u="none" strike="noStrike" cap="none" dirty="0">
                <a:solidFill>
                  <a:schemeClr val="dk1"/>
                </a:solidFill>
                <a:latin typeface="Source Sans Pro"/>
                <a:ea typeface="Source Sans Pro"/>
                <a:cs typeface="Source Sans Pro"/>
                <a:sym typeface="Source Sans Pro"/>
              </a:rPr>
              <a:t>Source: CNN Business</a:t>
            </a:r>
            <a:endParaRPr dirty="0">
              <a:latin typeface="Source Sans Pro"/>
              <a:ea typeface="Source Sans Pro"/>
              <a:cs typeface="Source Sans Pro"/>
              <a:sym typeface="Source Sans Pro"/>
            </a:endParaRPr>
          </a:p>
        </p:txBody>
      </p:sp>
      <p:grpSp>
        <p:nvGrpSpPr>
          <p:cNvPr id="1323" name="Google Shape;1323;p175"/>
          <p:cNvGrpSpPr/>
          <p:nvPr/>
        </p:nvGrpSpPr>
        <p:grpSpPr>
          <a:xfrm>
            <a:off x="0" y="26140"/>
            <a:ext cx="9144000" cy="773925"/>
            <a:chOff x="0" y="0"/>
            <a:chExt cx="9144000" cy="773925"/>
          </a:xfrm>
        </p:grpSpPr>
        <p:pic>
          <p:nvPicPr>
            <p:cNvPr id="1324" name="Google Shape;1324;p175"/>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325" name="Google Shape;1325;p175"/>
            <p:cNvGrpSpPr/>
            <p:nvPr/>
          </p:nvGrpSpPr>
          <p:grpSpPr>
            <a:xfrm>
              <a:off x="76200" y="0"/>
              <a:ext cx="9067800" cy="773925"/>
              <a:chOff x="76200" y="0"/>
              <a:chExt cx="9067800" cy="773925"/>
            </a:xfrm>
          </p:grpSpPr>
          <p:pic>
            <p:nvPicPr>
              <p:cNvPr id="1326" name="Google Shape;1326;p175"/>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327" name="Google Shape;1327;p17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Shareholders’ Analysis</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1328" name="Google Shape;1328;p175"/>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4" name="Picture 3">
            <a:extLst>
              <a:ext uri="{FF2B5EF4-FFF2-40B4-BE49-F238E27FC236}">
                <a16:creationId xmlns:a16="http://schemas.microsoft.com/office/drawing/2014/main" id="{869AA580-943E-4EEF-88F5-D3BD7CF26FD7}"/>
              </a:ext>
            </a:extLst>
          </p:cNvPr>
          <p:cNvPicPr>
            <a:picLocks noChangeAspect="1"/>
          </p:cNvPicPr>
          <p:nvPr/>
        </p:nvPicPr>
        <p:blipFill>
          <a:blip r:embed="rId6"/>
          <a:stretch>
            <a:fillRect/>
          </a:stretch>
        </p:blipFill>
        <p:spPr>
          <a:xfrm>
            <a:off x="1792698" y="1697893"/>
            <a:ext cx="5799828" cy="2917073"/>
          </a:xfrm>
          <a:prstGeom prst="rect">
            <a:avLst/>
          </a:prstGeom>
        </p:spPr>
      </p:pic>
    </p:spTree>
    <p:extLst>
      <p:ext uri="{BB962C8B-B14F-4D97-AF65-F5344CB8AC3E}">
        <p14:creationId xmlns:p14="http://schemas.microsoft.com/office/powerpoint/2010/main" val="41438382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2"/>
        <p:cNvGrpSpPr/>
        <p:nvPr/>
      </p:nvGrpSpPr>
      <p:grpSpPr>
        <a:xfrm>
          <a:off x="0" y="0"/>
          <a:ext cx="0" cy="0"/>
          <a:chOff x="0" y="0"/>
          <a:chExt cx="0" cy="0"/>
        </a:xfrm>
      </p:grpSpPr>
      <p:sp>
        <p:nvSpPr>
          <p:cNvPr id="1333" name="Google Shape;1333;p17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77</a:t>
            </a:fld>
            <a:endParaRPr/>
          </a:p>
        </p:txBody>
      </p:sp>
      <p:pic>
        <p:nvPicPr>
          <p:cNvPr id="1334" name="Google Shape;1334;p176"/>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335" name="Google Shape;1335;p176"/>
          <p:cNvPicPr preferRelativeResize="0"/>
          <p:nvPr/>
        </p:nvPicPr>
        <p:blipFill rotWithShape="1">
          <a:blip r:embed="rId4">
            <a:alphaModFix/>
          </a:blip>
          <a:srcRect/>
          <a:stretch/>
        </p:blipFill>
        <p:spPr>
          <a:xfrm>
            <a:off x="0" y="-2948300"/>
            <a:ext cx="9144000" cy="2692400"/>
          </a:xfrm>
          <a:prstGeom prst="rect">
            <a:avLst/>
          </a:prstGeom>
          <a:noFill/>
          <a:ln>
            <a:noFill/>
          </a:ln>
        </p:spPr>
      </p:pic>
      <p:pic>
        <p:nvPicPr>
          <p:cNvPr id="1337" name="Google Shape;1337;p176"/>
          <p:cNvPicPr preferRelativeResize="0"/>
          <p:nvPr/>
        </p:nvPicPr>
        <p:blipFill rotWithShape="1">
          <a:blip r:embed="rId5">
            <a:alphaModFix/>
          </a:blip>
          <a:srcRect/>
          <a:stretch/>
        </p:blipFill>
        <p:spPr>
          <a:xfrm>
            <a:off x="-10279" y="5414627"/>
            <a:ext cx="4761000" cy="3342600"/>
          </a:xfrm>
          <a:prstGeom prst="rect">
            <a:avLst/>
          </a:prstGeom>
          <a:noFill/>
          <a:ln>
            <a:noFill/>
          </a:ln>
        </p:spPr>
      </p:pic>
      <p:grpSp>
        <p:nvGrpSpPr>
          <p:cNvPr id="1338" name="Google Shape;1338;p176"/>
          <p:cNvGrpSpPr/>
          <p:nvPr/>
        </p:nvGrpSpPr>
        <p:grpSpPr>
          <a:xfrm>
            <a:off x="0" y="0"/>
            <a:ext cx="9144000" cy="773925"/>
            <a:chOff x="0" y="0"/>
            <a:chExt cx="9144000" cy="773925"/>
          </a:xfrm>
        </p:grpSpPr>
        <p:pic>
          <p:nvPicPr>
            <p:cNvPr id="1339" name="Google Shape;1339;p176"/>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340" name="Google Shape;1340;p176"/>
            <p:cNvGrpSpPr/>
            <p:nvPr/>
          </p:nvGrpSpPr>
          <p:grpSpPr>
            <a:xfrm>
              <a:off x="76200" y="0"/>
              <a:ext cx="9067800" cy="773925"/>
              <a:chOff x="76200" y="0"/>
              <a:chExt cx="9067800" cy="773925"/>
            </a:xfrm>
          </p:grpSpPr>
          <p:pic>
            <p:nvPicPr>
              <p:cNvPr id="1341" name="Google Shape;1341;p176"/>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342" name="Google Shape;1342;p17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dirty="0">
                    <a:latin typeface="Calibri"/>
                    <a:ea typeface="Calibri"/>
                    <a:cs typeface="Calibri"/>
                    <a:sym typeface="Calibri"/>
                  </a:rPr>
                  <a:t>Dividend Payments</a:t>
                </a:r>
                <a:endParaRPr sz="3000" b="1" dirty="0"/>
              </a:p>
              <a:p>
                <a:pPr marL="0" marR="0" lvl="0" indent="0" algn="l" rtl="0">
                  <a:lnSpc>
                    <a:spcPct val="100000"/>
                  </a:lnSpc>
                  <a:spcBef>
                    <a:spcPts val="0"/>
                  </a:spcBef>
                  <a:spcAft>
                    <a:spcPts val="0"/>
                  </a:spcAft>
                  <a:buClr>
                    <a:srgbClr val="000000"/>
                  </a:buClr>
                  <a:buSzPts val="2200"/>
                  <a:buFont typeface="Arial"/>
                  <a:buNone/>
                </a:pPr>
                <a:endParaRPr sz="3000" b="1" i="0" u="none" strike="noStrike" cap="none" dirty="0">
                  <a:latin typeface="Calibri"/>
                  <a:ea typeface="Calibri"/>
                  <a:cs typeface="Calibri"/>
                  <a:sym typeface="Calibri"/>
                </a:endParaRPr>
              </a:p>
            </p:txBody>
          </p:sp>
        </p:grpSp>
      </p:grpSp>
      <p:pic>
        <p:nvPicPr>
          <p:cNvPr id="1343" name="Google Shape;1343;p176"/>
          <p:cNvPicPr preferRelativeResize="0"/>
          <p:nvPr/>
        </p:nvPicPr>
        <p:blipFill rotWithShape="1">
          <a:blip r:embed="rId3">
            <a:alphaModFix/>
          </a:blip>
          <a:srcRect/>
          <a:stretch/>
        </p:blipFill>
        <p:spPr>
          <a:xfrm>
            <a:off x="8407311" y="49179"/>
            <a:ext cx="548700" cy="675567"/>
          </a:xfrm>
          <a:prstGeom prst="rect">
            <a:avLst/>
          </a:prstGeom>
          <a:noFill/>
          <a:ln>
            <a:noFill/>
          </a:ln>
        </p:spPr>
      </p:pic>
      <p:graphicFrame>
        <p:nvGraphicFramePr>
          <p:cNvPr id="5" name="Table 4">
            <a:extLst>
              <a:ext uri="{FF2B5EF4-FFF2-40B4-BE49-F238E27FC236}">
                <a16:creationId xmlns:a16="http://schemas.microsoft.com/office/drawing/2014/main" id="{912C15F0-5D32-40AD-9F24-A61BE8368612}"/>
              </a:ext>
            </a:extLst>
          </p:cNvPr>
          <p:cNvGraphicFramePr>
            <a:graphicFrameLocks noGrp="1"/>
          </p:cNvGraphicFramePr>
          <p:nvPr>
            <p:extLst>
              <p:ext uri="{D42A27DB-BD31-4B8C-83A1-F6EECF244321}">
                <p14:modId xmlns:p14="http://schemas.microsoft.com/office/powerpoint/2010/main" val="511651785"/>
              </p:ext>
            </p:extLst>
          </p:nvPr>
        </p:nvGraphicFramePr>
        <p:xfrm>
          <a:off x="7596807" y="2454442"/>
          <a:ext cx="1432486" cy="2341900"/>
        </p:xfrm>
        <a:graphic>
          <a:graphicData uri="http://schemas.openxmlformats.org/drawingml/2006/table">
            <a:tbl>
              <a:tblPr/>
              <a:tblGrid>
                <a:gridCol w="771339">
                  <a:extLst>
                    <a:ext uri="{9D8B030D-6E8A-4147-A177-3AD203B41FA5}">
                      <a16:colId xmlns:a16="http://schemas.microsoft.com/office/drawing/2014/main" val="2647622724"/>
                    </a:ext>
                  </a:extLst>
                </a:gridCol>
                <a:gridCol w="661147">
                  <a:extLst>
                    <a:ext uri="{9D8B030D-6E8A-4147-A177-3AD203B41FA5}">
                      <a16:colId xmlns:a16="http://schemas.microsoft.com/office/drawing/2014/main" val="936289594"/>
                    </a:ext>
                  </a:extLst>
                </a:gridCol>
              </a:tblGrid>
              <a:tr h="212900">
                <a:tc>
                  <a:txBody>
                    <a:bodyPr/>
                    <a:lstStyle/>
                    <a:p>
                      <a:pPr algn="l" rtl="0" fontAlgn="ctr"/>
                      <a:r>
                        <a:rPr lang="en-CA" sz="1200" b="1" i="0" u="none" strike="noStrike" dirty="0">
                          <a:solidFill>
                            <a:srgbClr val="000000"/>
                          </a:solidFill>
                          <a:effectLst/>
                          <a:latin typeface="Source Sans Pro" panose="020B0503030403020204" pitchFamily="34" charset="0"/>
                        </a:rPr>
                        <a:t>Declared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rtl="0" fontAlgn="ctr"/>
                      <a:r>
                        <a:rPr lang="en-CA" sz="1200" b="1" i="0" u="none" strike="noStrike" dirty="0">
                          <a:solidFill>
                            <a:srgbClr val="000000"/>
                          </a:solidFill>
                          <a:effectLst/>
                          <a:latin typeface="Source Sans Pro" panose="020B0503030403020204" pitchFamily="34" charset="0"/>
                        </a:rPr>
                        <a:t>Amount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25679718"/>
                  </a:ext>
                </a:extLst>
              </a:tr>
              <a:tr h="212900">
                <a:tc>
                  <a:txBody>
                    <a:bodyPr/>
                    <a:lstStyle/>
                    <a:p>
                      <a:pPr algn="l" rtl="0" fontAlgn="ctr"/>
                      <a:r>
                        <a:rPr lang="en-CA" sz="1200" b="0" i="0" u="none" strike="noStrike">
                          <a:solidFill>
                            <a:srgbClr val="000000"/>
                          </a:solidFill>
                          <a:effectLst/>
                          <a:latin typeface="Source Sans Pro" panose="020B0503030403020204" pitchFamily="34" charset="0"/>
                        </a:rPr>
                        <a:t>02-Nov-17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dirty="0">
                          <a:solidFill>
                            <a:srgbClr val="000000"/>
                          </a:solidFill>
                          <a:effectLst/>
                          <a:latin typeface="Source Sans Pro" panose="020B0503030403020204" pitchFamily="34" charset="0"/>
                        </a:rPr>
                        <a:t>$0.63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297887"/>
                  </a:ext>
                </a:extLst>
              </a:tr>
              <a:tr h="212900">
                <a:tc>
                  <a:txBody>
                    <a:bodyPr/>
                    <a:lstStyle/>
                    <a:p>
                      <a:pPr algn="l" rtl="0" fontAlgn="ctr"/>
                      <a:r>
                        <a:rPr lang="en-CA" sz="1200" b="0" i="0" u="none" strike="noStrike">
                          <a:solidFill>
                            <a:srgbClr val="000000"/>
                          </a:solidFill>
                          <a:effectLst/>
                          <a:latin typeface="Source Sans Pro" panose="020B0503030403020204" pitchFamily="34" charset="0"/>
                        </a:rPr>
                        <a:t>01-Aug-17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492006"/>
                  </a:ext>
                </a:extLst>
              </a:tr>
              <a:tr h="212900">
                <a:tc>
                  <a:txBody>
                    <a:bodyPr/>
                    <a:lstStyle/>
                    <a:p>
                      <a:pPr algn="l" rtl="0" fontAlgn="ctr"/>
                      <a:r>
                        <a:rPr lang="en-CA" sz="1200" b="0" i="0" u="none" strike="noStrike">
                          <a:solidFill>
                            <a:srgbClr val="000000"/>
                          </a:solidFill>
                          <a:effectLst/>
                          <a:latin typeface="Source Sans Pro" panose="020B0503030403020204" pitchFamily="34" charset="0"/>
                        </a:rPr>
                        <a:t>02-May-17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488578"/>
                  </a:ext>
                </a:extLst>
              </a:tr>
              <a:tr h="212900">
                <a:tc>
                  <a:txBody>
                    <a:bodyPr/>
                    <a:lstStyle/>
                    <a:p>
                      <a:pPr algn="l" rtl="0" fontAlgn="ctr"/>
                      <a:r>
                        <a:rPr lang="en-CA" sz="1200" b="0" i="0" u="none" strike="noStrike">
                          <a:solidFill>
                            <a:srgbClr val="000000"/>
                          </a:solidFill>
                          <a:effectLst/>
                          <a:latin typeface="Source Sans Pro" panose="020B0503030403020204" pitchFamily="34" charset="0"/>
                        </a:rPr>
                        <a:t>31-Jan-17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0362044"/>
                  </a:ext>
                </a:extLst>
              </a:tr>
              <a:tr h="212900">
                <a:tc>
                  <a:txBody>
                    <a:bodyPr/>
                    <a:lstStyle/>
                    <a:p>
                      <a:pPr algn="r" rtl="0" fontAlgn="ctr"/>
                      <a:r>
                        <a:rPr lang="en-CA" sz="1200" b="1" i="0" u="none" strike="noStrike">
                          <a:solidFill>
                            <a:srgbClr val="000000"/>
                          </a:solidFill>
                          <a:effectLst/>
                          <a:latin typeface="Source Sans Pro" panose="020B0503030403020204" pitchFamily="34" charset="0"/>
                        </a:rPr>
                        <a:t>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1" i="0" u="none" strike="noStrike">
                          <a:solidFill>
                            <a:srgbClr val="000000"/>
                          </a:solidFill>
                          <a:effectLst/>
                          <a:latin typeface="Source Sans Pro" panose="020B0503030403020204" pitchFamily="34" charset="0"/>
                        </a:rPr>
                        <a:t>$2.46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095259"/>
                  </a:ext>
                </a:extLst>
              </a:tr>
              <a:tr h="212900">
                <a:tc>
                  <a:txBody>
                    <a:bodyPr/>
                    <a:lstStyle/>
                    <a:p>
                      <a:pPr algn="l" rtl="0" fontAlgn="ctr"/>
                      <a:r>
                        <a:rPr lang="en-CA" sz="1200" b="0" i="0" u="none" strike="noStrike">
                          <a:solidFill>
                            <a:srgbClr val="000000"/>
                          </a:solidFill>
                          <a:effectLst/>
                          <a:latin typeface="Source Sans Pro" panose="020B0503030403020204" pitchFamily="34" charset="0"/>
                        </a:rPr>
                        <a:t>25-Oct-16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6450352"/>
                  </a:ext>
                </a:extLst>
              </a:tr>
              <a:tr h="212900">
                <a:tc>
                  <a:txBody>
                    <a:bodyPr/>
                    <a:lstStyle/>
                    <a:p>
                      <a:pPr algn="l" rtl="0" fontAlgn="ctr"/>
                      <a:r>
                        <a:rPr lang="en-CA" sz="1200" b="0" i="0" u="none" strike="noStrike">
                          <a:solidFill>
                            <a:srgbClr val="000000"/>
                          </a:solidFill>
                          <a:effectLst/>
                          <a:latin typeface="Source Sans Pro" panose="020B0503030403020204" pitchFamily="34" charset="0"/>
                        </a:rPr>
                        <a:t>26-Jul-16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09783"/>
                  </a:ext>
                </a:extLst>
              </a:tr>
              <a:tr h="212900">
                <a:tc>
                  <a:txBody>
                    <a:bodyPr/>
                    <a:lstStyle/>
                    <a:p>
                      <a:pPr algn="l" rtl="0" fontAlgn="ctr"/>
                      <a:r>
                        <a:rPr lang="en-CA" sz="1200" b="0" i="0" u="none" strike="noStrike">
                          <a:solidFill>
                            <a:srgbClr val="000000"/>
                          </a:solidFill>
                          <a:effectLst/>
                          <a:latin typeface="Source Sans Pro" panose="020B0503030403020204" pitchFamily="34" charset="0"/>
                        </a:rPr>
                        <a:t>26-Apr-16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3347"/>
                  </a:ext>
                </a:extLst>
              </a:tr>
              <a:tr h="212900">
                <a:tc>
                  <a:txBody>
                    <a:bodyPr/>
                    <a:lstStyle/>
                    <a:p>
                      <a:pPr algn="l" rtl="0" fontAlgn="ctr"/>
                      <a:r>
                        <a:rPr lang="en-CA" sz="1200" b="0" i="0" u="none" strike="noStrike">
                          <a:solidFill>
                            <a:srgbClr val="000000"/>
                          </a:solidFill>
                          <a:effectLst/>
                          <a:latin typeface="Source Sans Pro" panose="020B0503030403020204" pitchFamily="34" charset="0"/>
                        </a:rPr>
                        <a:t>26-Jan-16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dirty="0">
                          <a:solidFill>
                            <a:srgbClr val="000000"/>
                          </a:solidFill>
                          <a:effectLst/>
                          <a:latin typeface="Source Sans Pro" panose="020B0503030403020204" pitchFamily="34" charset="0"/>
                        </a:rPr>
                        <a:t>$0.52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692744"/>
                  </a:ext>
                </a:extLst>
              </a:tr>
              <a:tr h="212900">
                <a:tc>
                  <a:txBody>
                    <a:bodyPr/>
                    <a:lstStyle/>
                    <a:p>
                      <a:pPr algn="r" rtl="0" fontAlgn="ctr"/>
                      <a:r>
                        <a:rPr lang="en-CA" sz="1200" b="1" i="0" u="none" strike="noStrike">
                          <a:solidFill>
                            <a:srgbClr val="000000"/>
                          </a:solidFill>
                          <a:effectLst/>
                          <a:latin typeface="Source Sans Pro" panose="020B0503030403020204" pitchFamily="34" charset="0"/>
                        </a:rPr>
                        <a:t>2016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1" i="0" u="none" strike="noStrike" dirty="0">
                          <a:solidFill>
                            <a:srgbClr val="000000"/>
                          </a:solidFill>
                          <a:effectLst/>
                          <a:latin typeface="Source Sans Pro" panose="020B0503030403020204" pitchFamily="34" charset="0"/>
                        </a:rPr>
                        <a:t>$2.23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631214"/>
                  </a:ext>
                </a:extLst>
              </a:tr>
            </a:tbl>
          </a:graphicData>
        </a:graphic>
      </p:graphicFrame>
      <p:graphicFrame>
        <p:nvGraphicFramePr>
          <p:cNvPr id="8" name="Table 7">
            <a:extLst>
              <a:ext uri="{FF2B5EF4-FFF2-40B4-BE49-F238E27FC236}">
                <a16:creationId xmlns:a16="http://schemas.microsoft.com/office/drawing/2014/main" id="{613FF8DD-6405-4F14-A9D2-3262F1278075}"/>
              </a:ext>
            </a:extLst>
          </p:cNvPr>
          <p:cNvGraphicFramePr>
            <a:graphicFrameLocks noGrp="1"/>
          </p:cNvGraphicFramePr>
          <p:nvPr>
            <p:extLst>
              <p:ext uri="{D42A27DB-BD31-4B8C-83A1-F6EECF244321}">
                <p14:modId xmlns:p14="http://schemas.microsoft.com/office/powerpoint/2010/main" val="2709420293"/>
              </p:ext>
            </p:extLst>
          </p:nvPr>
        </p:nvGraphicFramePr>
        <p:xfrm>
          <a:off x="6276007" y="1852863"/>
          <a:ext cx="1320800" cy="2943486"/>
        </p:xfrm>
        <a:graphic>
          <a:graphicData uri="http://schemas.openxmlformats.org/drawingml/2006/table">
            <a:tbl>
              <a:tblPr/>
              <a:tblGrid>
                <a:gridCol w="730928">
                  <a:extLst>
                    <a:ext uri="{9D8B030D-6E8A-4147-A177-3AD203B41FA5}">
                      <a16:colId xmlns:a16="http://schemas.microsoft.com/office/drawing/2014/main" val="1808170286"/>
                    </a:ext>
                  </a:extLst>
                </a:gridCol>
                <a:gridCol w="589872">
                  <a:extLst>
                    <a:ext uri="{9D8B030D-6E8A-4147-A177-3AD203B41FA5}">
                      <a16:colId xmlns:a16="http://schemas.microsoft.com/office/drawing/2014/main" val="787953949"/>
                    </a:ext>
                  </a:extLst>
                </a:gridCol>
              </a:tblGrid>
              <a:tr h="210249">
                <a:tc>
                  <a:txBody>
                    <a:bodyPr/>
                    <a:lstStyle/>
                    <a:p>
                      <a:pPr algn="l" rtl="0" fontAlgn="ctr"/>
                      <a:r>
                        <a:rPr lang="en-CA" sz="1200" b="1" i="0" u="none" strike="noStrike" dirty="0">
                          <a:solidFill>
                            <a:srgbClr val="000000"/>
                          </a:solidFill>
                          <a:effectLst/>
                          <a:latin typeface="Source Sans Pro" panose="020B0503030403020204" pitchFamily="34" charset="0"/>
                        </a:rPr>
                        <a:t>Declared</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rtl="0" fontAlgn="ctr"/>
                      <a:r>
                        <a:rPr lang="en-CA" sz="1200" b="1" i="0" u="none" strike="noStrike" dirty="0">
                          <a:solidFill>
                            <a:srgbClr val="000000"/>
                          </a:solidFill>
                          <a:effectLst/>
                          <a:latin typeface="Source Sans Pro" panose="020B0503030403020204" pitchFamily="34" charset="0"/>
                        </a:rPr>
                        <a:t>Amount</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7541422"/>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30-Apr-20</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$0.82</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07915"/>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28-Jan-20</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$0.77</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0544826"/>
                  </a:ext>
                </a:extLst>
              </a:tr>
              <a:tr h="210249">
                <a:tc>
                  <a:txBody>
                    <a:bodyPr/>
                    <a:lstStyle/>
                    <a:p>
                      <a:pPr algn="r" rtl="0" fontAlgn="ctr"/>
                      <a:r>
                        <a:rPr lang="en-CA" sz="1200" b="1" i="0" u="none" strike="noStrike">
                          <a:solidFill>
                            <a:srgbClr val="000000"/>
                          </a:solidFill>
                          <a:effectLst/>
                          <a:latin typeface="Source Sans Pro" panose="020B0503030403020204" pitchFamily="34" charset="0"/>
                        </a:rPr>
                        <a:t>2020*</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1" i="0" u="none" strike="noStrike">
                          <a:solidFill>
                            <a:srgbClr val="000000"/>
                          </a:solidFill>
                          <a:effectLst/>
                          <a:latin typeface="Source Sans Pro" panose="020B0503030403020204" pitchFamily="34" charset="0"/>
                        </a:rPr>
                        <a:t>$1.59</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800178"/>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30-Oct-19</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$0.77</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11124"/>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30-Jul-19</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$0.77</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89688"/>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30-Apr-19</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$0.77</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182236"/>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29-Jan-19</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$0.73</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37750"/>
                  </a:ext>
                </a:extLst>
              </a:tr>
              <a:tr h="210249">
                <a:tc>
                  <a:txBody>
                    <a:bodyPr/>
                    <a:lstStyle/>
                    <a:p>
                      <a:pPr algn="r" rtl="0" fontAlgn="ctr"/>
                      <a:r>
                        <a:rPr lang="en-CA" sz="1200" b="1" i="0" u="none" strike="noStrike">
                          <a:solidFill>
                            <a:srgbClr val="000000"/>
                          </a:solidFill>
                          <a:effectLst/>
                          <a:latin typeface="Source Sans Pro" panose="020B0503030403020204" pitchFamily="34" charset="0"/>
                        </a:rPr>
                        <a:t>2019</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1" i="0" u="none" strike="noStrike">
                          <a:solidFill>
                            <a:srgbClr val="000000"/>
                          </a:solidFill>
                          <a:effectLst/>
                          <a:latin typeface="Source Sans Pro" panose="020B0503030403020204" pitchFamily="34" charset="0"/>
                        </a:rPr>
                        <a:t>$3.04</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4406806"/>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01-Nov-18</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$0.73</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2146638"/>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31-Jul-18</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$0.73</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546284"/>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01-May-18</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$0.73</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70541"/>
                  </a:ext>
                </a:extLst>
              </a:tr>
              <a:tr h="210249">
                <a:tc>
                  <a:txBody>
                    <a:bodyPr/>
                    <a:lstStyle/>
                    <a:p>
                      <a:pPr algn="l" rtl="0" fontAlgn="ctr"/>
                      <a:r>
                        <a:rPr lang="en-CA" sz="1200" b="0" i="0" u="none" strike="noStrike">
                          <a:solidFill>
                            <a:srgbClr val="000000"/>
                          </a:solidFill>
                          <a:effectLst/>
                          <a:latin typeface="Source Sans Pro" panose="020B0503030403020204" pitchFamily="34" charset="0"/>
                        </a:rPr>
                        <a:t>01-Feb-18</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0" i="0" u="none" strike="noStrike">
                          <a:solidFill>
                            <a:srgbClr val="000000"/>
                          </a:solidFill>
                          <a:effectLst/>
                          <a:latin typeface="Source Sans Pro" panose="020B0503030403020204" pitchFamily="34" charset="0"/>
                        </a:rPr>
                        <a:t>$0.63</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3471477"/>
                  </a:ext>
                </a:extLst>
              </a:tr>
              <a:tr h="210249">
                <a:tc>
                  <a:txBody>
                    <a:bodyPr/>
                    <a:lstStyle/>
                    <a:p>
                      <a:pPr algn="r" rtl="0" fontAlgn="ctr"/>
                      <a:r>
                        <a:rPr lang="en-CA" sz="1200" b="1" i="0" u="none" strike="noStrike">
                          <a:solidFill>
                            <a:srgbClr val="000000"/>
                          </a:solidFill>
                          <a:effectLst/>
                          <a:latin typeface="Source Sans Pro" panose="020B0503030403020204" pitchFamily="34" charset="0"/>
                        </a:rPr>
                        <a:t>2018</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CA" sz="1200" b="1" i="0" u="none" strike="noStrike" dirty="0">
                          <a:solidFill>
                            <a:srgbClr val="000000"/>
                          </a:solidFill>
                          <a:effectLst/>
                          <a:latin typeface="Source Sans Pro" panose="020B0503030403020204" pitchFamily="34" charset="0"/>
                        </a:rPr>
                        <a:t>$2.82</a:t>
                      </a:r>
                    </a:p>
                  </a:txBody>
                  <a:tcPr marL="8458" marR="8458" marT="845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8849852"/>
                  </a:ext>
                </a:extLst>
              </a:tr>
            </a:tbl>
          </a:graphicData>
        </a:graphic>
      </p:graphicFrame>
      <p:sp>
        <p:nvSpPr>
          <p:cNvPr id="9" name="TextBox 8">
            <a:extLst>
              <a:ext uri="{FF2B5EF4-FFF2-40B4-BE49-F238E27FC236}">
                <a16:creationId xmlns:a16="http://schemas.microsoft.com/office/drawing/2014/main" id="{F038A18B-669B-4D30-9355-EA47BDA1E6FA}"/>
              </a:ext>
            </a:extLst>
          </p:cNvPr>
          <p:cNvSpPr txBox="1"/>
          <p:nvPr/>
        </p:nvSpPr>
        <p:spPr>
          <a:xfrm>
            <a:off x="168442" y="4796342"/>
            <a:ext cx="2201779" cy="307777"/>
          </a:xfrm>
          <a:prstGeom prst="rect">
            <a:avLst/>
          </a:prstGeom>
          <a:noFill/>
        </p:spPr>
        <p:txBody>
          <a:bodyPr wrap="square" rtlCol="0">
            <a:spAutoFit/>
          </a:bodyPr>
          <a:lstStyle/>
          <a:p>
            <a:r>
              <a:rPr lang="en-CA" dirty="0"/>
              <a:t>Source: NASDAQ</a:t>
            </a:r>
          </a:p>
        </p:txBody>
      </p:sp>
      <p:graphicFrame>
        <p:nvGraphicFramePr>
          <p:cNvPr id="21" name="Chart 20">
            <a:extLst>
              <a:ext uri="{FF2B5EF4-FFF2-40B4-BE49-F238E27FC236}">
                <a16:creationId xmlns:a16="http://schemas.microsoft.com/office/drawing/2014/main" id="{59AE2B08-7C3F-4414-837A-09879F6CFD26}"/>
              </a:ext>
            </a:extLst>
          </p:cNvPr>
          <p:cNvGraphicFramePr>
            <a:graphicFrameLocks/>
          </p:cNvGraphicFramePr>
          <p:nvPr>
            <p:extLst>
              <p:ext uri="{D42A27DB-BD31-4B8C-83A1-F6EECF244321}">
                <p14:modId xmlns:p14="http://schemas.microsoft.com/office/powerpoint/2010/main" val="450575254"/>
              </p:ext>
            </p:extLst>
          </p:nvPr>
        </p:nvGraphicFramePr>
        <p:xfrm>
          <a:off x="168441" y="1352186"/>
          <a:ext cx="5678905" cy="3342599"/>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7"/>
        <p:cNvGrpSpPr/>
        <p:nvPr/>
      </p:nvGrpSpPr>
      <p:grpSpPr>
        <a:xfrm>
          <a:off x="0" y="0"/>
          <a:ext cx="0" cy="0"/>
          <a:chOff x="0" y="0"/>
          <a:chExt cx="0" cy="0"/>
        </a:xfrm>
      </p:grpSpPr>
      <p:pic>
        <p:nvPicPr>
          <p:cNvPr id="1348" name="Google Shape;1348;p177"/>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1349" name="Google Shape;1349;p177"/>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78</a:t>
            </a:fld>
            <a:endParaRPr>
              <a:solidFill>
                <a:srgbClr val="999999"/>
              </a:solidFill>
            </a:endParaRPr>
          </a:p>
        </p:txBody>
      </p:sp>
      <p:graphicFrame>
        <p:nvGraphicFramePr>
          <p:cNvPr id="1350" name="Google Shape;1350;p177"/>
          <p:cNvGraphicFramePr/>
          <p:nvPr/>
        </p:nvGraphicFramePr>
        <p:xfrm>
          <a:off x="423729" y="3957522"/>
          <a:ext cx="6946200" cy="962925"/>
        </p:xfrm>
        <a:graphic>
          <a:graphicData uri="http://schemas.openxmlformats.org/drawingml/2006/table">
            <a:tbl>
              <a:tblPr firstRow="1" bandRow="1">
                <a:noFill/>
                <a:tableStyleId>{087E5894-B519-4EB6-AEF4-E389050956EB}</a:tableStyleId>
              </a:tblPr>
              <a:tblGrid>
                <a:gridCol w="6946200">
                  <a:extLst>
                    <a:ext uri="{9D8B030D-6E8A-4147-A177-3AD203B41FA5}">
                      <a16:colId xmlns:a16="http://schemas.microsoft.com/office/drawing/2014/main" val="20000"/>
                    </a:ext>
                  </a:extLst>
                </a:gridCol>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extLst>
                  <a:ext uri="{0D108BD9-81ED-4DB2-BD59-A6C34878D82A}">
                    <a16:rowId xmlns:a16="http://schemas.microsoft.com/office/drawing/2014/main" val="10000"/>
                  </a:ext>
                </a:extLst>
              </a:tr>
            </a:tbl>
          </a:graphicData>
        </a:graphic>
      </p:graphicFrame>
      <p:sp>
        <p:nvSpPr>
          <p:cNvPr id="1351" name="Google Shape;1351;p177"/>
          <p:cNvSpPr txBox="1">
            <a:spLocks noGrp="1"/>
          </p:cNvSpPr>
          <p:nvPr>
            <p:ph type="title" idx="4294967295"/>
          </p:nvPr>
        </p:nvSpPr>
        <p:spPr>
          <a:xfrm>
            <a:off x="1438225" y="4033725"/>
            <a:ext cx="67140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Company Overview</a:t>
            </a:r>
            <a:endParaRPr b="1">
              <a:solidFill>
                <a:srgbClr val="FFFFFF"/>
              </a:solidFill>
              <a:latin typeface="Source Sans Pro"/>
              <a:ea typeface="Source Sans Pro"/>
              <a:cs typeface="Source Sans Pro"/>
              <a:sym typeface="Source Sans Pro"/>
            </a:endParaRPr>
          </a:p>
        </p:txBody>
      </p:sp>
      <p:pic>
        <p:nvPicPr>
          <p:cNvPr id="1352" name="Google Shape;1352;p177"/>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6"/>
        <p:cNvGrpSpPr/>
        <p:nvPr/>
      </p:nvGrpSpPr>
      <p:grpSpPr>
        <a:xfrm>
          <a:off x="0" y="0"/>
          <a:ext cx="0" cy="0"/>
          <a:chOff x="0" y="0"/>
          <a:chExt cx="0" cy="0"/>
        </a:xfrm>
      </p:grpSpPr>
      <p:sp>
        <p:nvSpPr>
          <p:cNvPr id="1357" name="Google Shape;1357;p178"/>
          <p:cNvSpPr txBox="1">
            <a:spLocks noGrp="1"/>
          </p:cNvSpPr>
          <p:nvPr>
            <p:ph type="body" idx="1"/>
          </p:nvPr>
        </p:nvSpPr>
        <p:spPr>
          <a:xfrm>
            <a:off x="161075" y="942576"/>
            <a:ext cx="8319600" cy="3736800"/>
          </a:xfrm>
          <a:prstGeom prst="rect">
            <a:avLst/>
          </a:prstGeom>
          <a:noFill/>
          <a:ln>
            <a:noFill/>
          </a:ln>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rgbClr val="000000"/>
              </a:buClr>
              <a:buSzPts val="1500"/>
              <a:buFont typeface="Arial"/>
              <a:buChar char="•"/>
            </a:pPr>
            <a:r>
              <a:rPr lang="en" sz="2000">
                <a:solidFill>
                  <a:srgbClr val="000000"/>
                </a:solidFill>
                <a:latin typeface="Source Sans Pro"/>
                <a:ea typeface="Source Sans Pro"/>
                <a:cs typeface="Source Sans Pro"/>
                <a:sym typeface="Source Sans Pro"/>
              </a:rPr>
              <a:t>In 1976, </a:t>
            </a:r>
            <a:r>
              <a:rPr lang="en" sz="2000" b="1">
                <a:solidFill>
                  <a:srgbClr val="000000"/>
                </a:solidFill>
                <a:latin typeface="Source Sans Pro"/>
                <a:ea typeface="Source Sans Pro"/>
                <a:cs typeface="Source Sans Pro"/>
                <a:sym typeface="Source Sans Pro"/>
              </a:rPr>
              <a:t>Steve Jobs</a:t>
            </a:r>
            <a:r>
              <a:rPr lang="en" sz="2000">
                <a:solidFill>
                  <a:srgbClr val="000000"/>
                </a:solidFill>
                <a:latin typeface="Source Sans Pro"/>
                <a:ea typeface="Source Sans Pro"/>
                <a:cs typeface="Source Sans Pro"/>
                <a:sym typeface="Source Sans Pro"/>
              </a:rPr>
              <a:t>, Steve Wozniak and Ronald Wayne founded Apple Computer, Inc. (Today’s Apple, Inc.)</a:t>
            </a:r>
            <a:endParaRPr>
              <a:latin typeface="Source Sans Pro Light"/>
              <a:ea typeface="Source Sans Pro Light"/>
              <a:cs typeface="Source Sans Pro Light"/>
              <a:sym typeface="Source Sans Pro Light"/>
            </a:endParaRPr>
          </a:p>
          <a:p>
            <a:pPr marL="457200" lvl="0" indent="-323850" algn="l" rtl="0">
              <a:lnSpc>
                <a:spcPct val="100000"/>
              </a:lnSpc>
              <a:spcBef>
                <a:spcPts val="600"/>
              </a:spcBef>
              <a:spcAft>
                <a:spcPts val="0"/>
              </a:spcAft>
              <a:buClr>
                <a:srgbClr val="000000"/>
              </a:buClr>
              <a:buSzPts val="1500"/>
              <a:buFont typeface="Arial"/>
              <a:buChar char="•"/>
            </a:pPr>
            <a:r>
              <a:rPr lang="en" sz="2000">
                <a:solidFill>
                  <a:srgbClr val="000000"/>
                </a:solidFill>
                <a:latin typeface="Source Sans Pro"/>
                <a:ea typeface="Source Sans Pro"/>
                <a:cs typeface="Source Sans Pro"/>
                <a:sym typeface="Source Sans Pro"/>
              </a:rPr>
              <a:t>Headquartered in </a:t>
            </a:r>
            <a:r>
              <a:rPr lang="en" sz="2000" b="1">
                <a:solidFill>
                  <a:srgbClr val="000000"/>
                </a:solidFill>
                <a:latin typeface="Source Sans Pro"/>
                <a:ea typeface="Source Sans Pro"/>
                <a:cs typeface="Source Sans Pro"/>
                <a:sym typeface="Source Sans Pro"/>
              </a:rPr>
              <a:t>Cupertino, California</a:t>
            </a:r>
            <a:endParaRPr sz="200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Designs, manufactures, and markets:</a:t>
            </a:r>
            <a:endParaRPr>
              <a:latin typeface="Source Sans Pro Light"/>
              <a:ea typeface="Source Sans Pro Light"/>
              <a:cs typeface="Source Sans Pro Light"/>
              <a:sym typeface="Source Sans Pro Light"/>
            </a:endParaRPr>
          </a:p>
          <a:p>
            <a:pPr marL="876300" lvl="1" indent="-285750" algn="l" rtl="0">
              <a:lnSpc>
                <a:spcPct val="100000"/>
              </a:lnSpc>
              <a:spcBef>
                <a:spcPts val="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Mobile communication and media devices;</a:t>
            </a:r>
            <a:endParaRPr>
              <a:latin typeface="Source Sans Pro Light"/>
              <a:ea typeface="Source Sans Pro Light"/>
              <a:cs typeface="Source Sans Pro Light"/>
              <a:sym typeface="Source Sans Pro Light"/>
            </a:endParaRPr>
          </a:p>
          <a:p>
            <a:pPr marL="876300" lvl="1" indent="-285750" algn="l" rtl="0">
              <a:lnSpc>
                <a:spcPct val="100000"/>
              </a:lnSpc>
              <a:spcBef>
                <a:spcPts val="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Personal computers;</a:t>
            </a:r>
            <a:endParaRPr>
              <a:latin typeface="Source Sans Pro Light"/>
              <a:ea typeface="Source Sans Pro Light"/>
              <a:cs typeface="Source Sans Pro Light"/>
              <a:sym typeface="Source Sans Pro Light"/>
            </a:endParaRPr>
          </a:p>
          <a:p>
            <a:pPr marL="876300" lvl="1" indent="-285750" algn="l" rtl="0">
              <a:lnSpc>
                <a:spcPct val="100000"/>
              </a:lnSpc>
              <a:spcBef>
                <a:spcPts val="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Portable digital music players </a:t>
            </a:r>
            <a:endParaRPr>
              <a:latin typeface="Source Sans Pro Light"/>
              <a:ea typeface="Source Sans Pro Light"/>
              <a:cs typeface="Source Sans Pro Light"/>
              <a:sym typeface="Source Sans Pro Light"/>
            </a:endParaRPr>
          </a:p>
          <a:p>
            <a:pPr marL="876300" lvl="1" indent="-285750" algn="l" rtl="0">
              <a:lnSpc>
                <a:spcPct val="100000"/>
              </a:lnSpc>
              <a:spcBef>
                <a:spcPts val="0"/>
              </a:spcBef>
              <a:spcAft>
                <a:spcPts val="0"/>
              </a:spcAft>
              <a:buClr>
                <a:srgbClr val="000000"/>
              </a:buClr>
              <a:buSzPts val="1500"/>
              <a:buFont typeface="Source Sans Pro"/>
              <a:buChar char="▪"/>
            </a:pPr>
            <a:r>
              <a:rPr lang="en" sz="2000">
                <a:solidFill>
                  <a:srgbClr val="000000"/>
                </a:solidFill>
                <a:latin typeface="Source Sans Pro"/>
                <a:ea typeface="Source Sans Pro"/>
                <a:cs typeface="Source Sans Pro"/>
                <a:sym typeface="Source Sans Pro"/>
              </a:rPr>
              <a:t>Related software, services, peripherals, networking solutions, and third-party digital content and applications</a:t>
            </a:r>
            <a:endParaRPr sz="200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600"/>
              </a:spcAft>
              <a:buClr>
                <a:srgbClr val="000000"/>
              </a:buClr>
              <a:buSzPts val="1500"/>
              <a:buFont typeface="Arial"/>
              <a:buChar char="•"/>
            </a:pPr>
            <a:r>
              <a:rPr lang="en" sz="2000" b="1">
                <a:solidFill>
                  <a:srgbClr val="000000"/>
                </a:solidFill>
                <a:latin typeface="Source Sans Pro"/>
                <a:ea typeface="Source Sans Pro"/>
                <a:cs typeface="Source Sans Pro"/>
                <a:sym typeface="Source Sans Pro"/>
              </a:rPr>
              <a:t>Sold worldwide</a:t>
            </a:r>
            <a:r>
              <a:rPr lang="en" sz="2000">
                <a:solidFill>
                  <a:srgbClr val="000000"/>
                </a:solidFill>
                <a:latin typeface="Source Sans Pro"/>
                <a:ea typeface="Source Sans Pro"/>
                <a:cs typeface="Source Sans Pro"/>
                <a:sym typeface="Source Sans Pro"/>
              </a:rPr>
              <a:t> through its online stores, retail stores, third-party cellular network carriers, wholesalers, and resellers</a:t>
            </a:r>
            <a:br>
              <a:rPr lang="en" sz="2000">
                <a:solidFill>
                  <a:srgbClr val="000000"/>
                </a:solidFill>
                <a:latin typeface="Source Sans Pro"/>
                <a:ea typeface="Source Sans Pro"/>
                <a:cs typeface="Source Sans Pro"/>
                <a:sym typeface="Source Sans Pro"/>
              </a:rPr>
            </a:br>
            <a:endParaRPr sz="2000">
              <a:solidFill>
                <a:srgbClr val="000000"/>
              </a:solidFill>
              <a:latin typeface="Source Sans Pro"/>
              <a:ea typeface="Source Sans Pro"/>
              <a:cs typeface="Source Sans Pro"/>
              <a:sym typeface="Source Sans Pro"/>
            </a:endParaRPr>
          </a:p>
        </p:txBody>
      </p:sp>
      <p:sp>
        <p:nvSpPr>
          <p:cNvPr id="1358" name="Google Shape;1358;p17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79</a:t>
            </a:fld>
            <a:endParaRPr/>
          </a:p>
        </p:txBody>
      </p:sp>
      <p:pic>
        <p:nvPicPr>
          <p:cNvPr id="1359" name="Google Shape;1359;p178"/>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360" name="Google Shape;1360;p178"/>
          <p:cNvGrpSpPr/>
          <p:nvPr/>
        </p:nvGrpSpPr>
        <p:grpSpPr>
          <a:xfrm>
            <a:off x="0" y="0"/>
            <a:ext cx="9144000" cy="773925"/>
            <a:chOff x="0" y="0"/>
            <a:chExt cx="9144000" cy="773925"/>
          </a:xfrm>
        </p:grpSpPr>
        <p:pic>
          <p:nvPicPr>
            <p:cNvPr id="1361" name="Google Shape;1361;p178"/>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362" name="Google Shape;1362;p178"/>
            <p:cNvGrpSpPr/>
            <p:nvPr/>
          </p:nvGrpSpPr>
          <p:grpSpPr>
            <a:xfrm>
              <a:off x="76200" y="0"/>
              <a:ext cx="9067800" cy="773925"/>
              <a:chOff x="76200" y="0"/>
              <a:chExt cx="9067800" cy="773925"/>
            </a:xfrm>
          </p:grpSpPr>
          <p:pic>
            <p:nvPicPr>
              <p:cNvPr id="1363" name="Google Shape;1363;p178"/>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364" name="Google Shape;1364;p17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Company Background</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65" name="Google Shape;1365;p178"/>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875B-46EB-419E-9D0C-0EBD1F6B80CE}"/>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Hardware </a:t>
            </a:r>
          </a:p>
        </p:txBody>
      </p:sp>
      <p:sp>
        <p:nvSpPr>
          <p:cNvPr id="3" name="Content Placeholder 2">
            <a:extLst>
              <a:ext uri="{FF2B5EF4-FFF2-40B4-BE49-F238E27FC236}">
                <a16:creationId xmlns:a16="http://schemas.microsoft.com/office/drawing/2014/main" id="{E2A47EAC-0942-46BB-81CA-3A5E42A22B80}"/>
              </a:ext>
            </a:extLst>
          </p:cNvPr>
          <p:cNvSpPr>
            <a:spLocks noGrp="1"/>
          </p:cNvSpPr>
          <p:nvPr>
            <p:ph idx="1"/>
          </p:nvPr>
        </p:nvSpPr>
        <p:spPr/>
        <p:txBody>
          <a:bodyPr>
            <a:normAutofit fontScale="92500"/>
          </a:bodyPr>
          <a:lstStyle/>
          <a:p>
            <a:pPr marL="0" indent="0">
              <a:buNone/>
            </a:pPr>
            <a:r>
              <a:rPr lang="en-US" sz="2700" dirty="0"/>
              <a:t>Novelty Gadgets </a:t>
            </a:r>
          </a:p>
          <a:p>
            <a:pPr marL="0" indent="0">
              <a:buNone/>
            </a:pPr>
            <a:endParaRPr lang="en-US" sz="2700" dirty="0"/>
          </a:p>
          <a:p>
            <a:pPr marL="0" indent="0">
              <a:buNone/>
            </a:pPr>
            <a:r>
              <a:rPr lang="en-US" sz="2700" dirty="0"/>
              <a:t>--Smart watch </a:t>
            </a:r>
          </a:p>
          <a:p>
            <a:pPr marL="0" indent="0">
              <a:buNone/>
            </a:pPr>
            <a:r>
              <a:rPr lang="en-US" sz="2700" dirty="0"/>
              <a:t>--Google Glasses </a:t>
            </a:r>
          </a:p>
          <a:p>
            <a:pPr marL="0" indent="0">
              <a:buNone/>
            </a:pPr>
            <a:r>
              <a:rPr lang="en-US" sz="2700" dirty="0"/>
              <a:t>--Virtual Reality (VR) and Augmented Reality (AR)</a:t>
            </a:r>
          </a:p>
          <a:p>
            <a:pPr marL="0" indent="0">
              <a:buNone/>
            </a:pPr>
            <a:r>
              <a:rPr lang="en-US" sz="2700" dirty="0"/>
              <a:t>--3-D Printer</a:t>
            </a:r>
          </a:p>
          <a:p>
            <a:pPr marL="0" indent="0">
              <a:buNone/>
            </a:pPr>
            <a:r>
              <a:rPr lang="en-US" sz="2700" dirty="0"/>
              <a:t>--Smart home device (Amazon Echo Dot Smart Speaker) </a:t>
            </a:r>
          </a:p>
          <a:p>
            <a:endParaRPr lang="en-US" dirty="0"/>
          </a:p>
        </p:txBody>
      </p:sp>
      <p:pic>
        <p:nvPicPr>
          <p:cNvPr id="9" name="Picture 8" descr="A clock that is on the phone&#10;&#10;Description automatically generated">
            <a:extLst>
              <a:ext uri="{FF2B5EF4-FFF2-40B4-BE49-F238E27FC236}">
                <a16:creationId xmlns:a16="http://schemas.microsoft.com/office/drawing/2014/main" id="{467C7B25-0FF7-447D-98D4-70C29792E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300" y="613794"/>
            <a:ext cx="1135768" cy="1957956"/>
          </a:xfrm>
          <a:prstGeom prst="rect">
            <a:avLst/>
          </a:prstGeom>
        </p:spPr>
      </p:pic>
    </p:spTree>
    <p:extLst>
      <p:ext uri="{BB962C8B-B14F-4D97-AF65-F5344CB8AC3E}">
        <p14:creationId xmlns:p14="http://schemas.microsoft.com/office/powerpoint/2010/main" val="10788442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9"/>
        <p:cNvGrpSpPr/>
        <p:nvPr/>
      </p:nvGrpSpPr>
      <p:grpSpPr>
        <a:xfrm>
          <a:off x="0" y="0"/>
          <a:ext cx="0" cy="0"/>
          <a:chOff x="0" y="0"/>
          <a:chExt cx="0" cy="0"/>
        </a:xfrm>
      </p:grpSpPr>
      <p:sp>
        <p:nvSpPr>
          <p:cNvPr id="1370" name="Google Shape;1370;p179"/>
          <p:cNvSpPr txBox="1">
            <a:spLocks noGrp="1"/>
          </p:cNvSpPr>
          <p:nvPr>
            <p:ph type="body" idx="1"/>
          </p:nvPr>
        </p:nvSpPr>
        <p:spPr>
          <a:xfrm>
            <a:off x="161075" y="1059475"/>
            <a:ext cx="8646594" cy="3744600"/>
          </a:xfrm>
          <a:prstGeom prst="rect">
            <a:avLst/>
          </a:prstGeom>
          <a:noFill/>
          <a:ln>
            <a:noFill/>
          </a:ln>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Clr>
                <a:srgbClr val="000000"/>
              </a:buClr>
              <a:buSzPts val="1500"/>
              <a:buFont typeface="Arial"/>
              <a:buChar char="•"/>
            </a:pPr>
            <a:r>
              <a:rPr lang="en" sz="1900" dirty="0">
                <a:solidFill>
                  <a:srgbClr val="000000"/>
                </a:solidFill>
                <a:latin typeface="Source Sans Pro"/>
                <a:ea typeface="Source Sans Pro"/>
                <a:cs typeface="Source Sans Pro"/>
                <a:sym typeface="Source Sans Pro"/>
              </a:rPr>
              <a:t>Bring users the best experience through its </a:t>
            </a:r>
            <a:r>
              <a:rPr lang="en" sz="1900" b="1" dirty="0">
                <a:solidFill>
                  <a:srgbClr val="000000"/>
                </a:solidFill>
                <a:latin typeface="Source Sans Pro"/>
                <a:ea typeface="Source Sans Pro"/>
                <a:cs typeface="Source Sans Pro"/>
                <a:sym typeface="Source Sans Pro"/>
              </a:rPr>
              <a:t>innovative hardware, software and services</a:t>
            </a:r>
            <a:endParaRPr sz="1900" dirty="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0"/>
              </a:spcAft>
              <a:buClr>
                <a:srgbClr val="000000"/>
              </a:buClr>
              <a:buSzPts val="1500"/>
              <a:buFont typeface="Arial"/>
              <a:buChar char="•"/>
            </a:pPr>
            <a:r>
              <a:rPr lang="en" sz="1900" dirty="0">
                <a:solidFill>
                  <a:srgbClr val="000000"/>
                </a:solidFill>
                <a:latin typeface="Source Sans Pro"/>
                <a:ea typeface="Source Sans Pro"/>
                <a:cs typeface="Source Sans Pro"/>
                <a:sym typeface="Source Sans Pro"/>
              </a:rPr>
              <a:t>Unique ability to design and develop its </a:t>
            </a:r>
            <a:r>
              <a:rPr lang="en" sz="1900" b="1" dirty="0">
                <a:solidFill>
                  <a:srgbClr val="000000"/>
                </a:solidFill>
                <a:latin typeface="Source Sans Pro"/>
                <a:ea typeface="Source Sans Pro"/>
                <a:cs typeface="Source Sans Pro"/>
                <a:sym typeface="Source Sans Pro"/>
              </a:rPr>
              <a:t>own operating systems</a:t>
            </a:r>
            <a:r>
              <a:rPr lang="en" sz="1900" dirty="0">
                <a:solidFill>
                  <a:srgbClr val="000000"/>
                </a:solidFill>
                <a:latin typeface="Source Sans Pro"/>
                <a:ea typeface="Source Sans Pro"/>
                <a:cs typeface="Source Sans Pro"/>
                <a:sym typeface="Source Sans Pro"/>
              </a:rPr>
              <a:t>, hardware, application software </a:t>
            </a:r>
            <a:endParaRPr sz="1900" dirty="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0"/>
              </a:spcAft>
              <a:buClr>
                <a:srgbClr val="000000"/>
              </a:buClr>
              <a:buSzPts val="1500"/>
              <a:buFont typeface="Arial"/>
              <a:buChar char="•"/>
            </a:pPr>
            <a:r>
              <a:rPr lang="en" sz="1900" dirty="0">
                <a:solidFill>
                  <a:srgbClr val="000000"/>
                </a:solidFill>
                <a:latin typeface="Source Sans Pro"/>
                <a:ea typeface="Source Sans Pro"/>
                <a:cs typeface="Source Sans Pro"/>
                <a:sym typeface="Source Sans Pro"/>
              </a:rPr>
              <a:t>Provide its customers products and solutions with </a:t>
            </a:r>
            <a:r>
              <a:rPr lang="en" sz="1900" b="1" dirty="0">
                <a:solidFill>
                  <a:srgbClr val="000000"/>
                </a:solidFill>
                <a:latin typeface="Source Sans Pro"/>
                <a:ea typeface="Source Sans Pro"/>
                <a:cs typeface="Source Sans Pro"/>
                <a:sym typeface="Source Sans Pro"/>
              </a:rPr>
              <a:t>innovative design</a:t>
            </a:r>
            <a:r>
              <a:rPr lang="en" sz="1900" dirty="0">
                <a:solidFill>
                  <a:srgbClr val="000000"/>
                </a:solidFill>
                <a:latin typeface="Source Sans Pro"/>
                <a:ea typeface="Source Sans Pro"/>
                <a:cs typeface="Source Sans Pro"/>
                <a:sym typeface="Source Sans Pro"/>
              </a:rPr>
              <a:t>, superior ease-of-use and seamless integration </a:t>
            </a:r>
            <a:endParaRPr sz="1900" dirty="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0"/>
              </a:spcAft>
              <a:buClr>
                <a:srgbClr val="000000"/>
              </a:buClr>
              <a:buSzPts val="1500"/>
              <a:buFont typeface="Arial"/>
              <a:buChar char="•"/>
            </a:pPr>
            <a:r>
              <a:rPr lang="en" sz="1900" dirty="0">
                <a:solidFill>
                  <a:srgbClr val="000000"/>
                </a:solidFill>
                <a:latin typeface="Source Sans Pro"/>
                <a:ea typeface="Source Sans Pro"/>
                <a:cs typeface="Source Sans Pro"/>
                <a:sym typeface="Source Sans Pro"/>
              </a:rPr>
              <a:t>Supporting third-party software and hardware development which can </a:t>
            </a:r>
            <a:r>
              <a:rPr lang="en" sz="1900" b="1" dirty="0">
                <a:solidFill>
                  <a:srgbClr val="000000"/>
                </a:solidFill>
                <a:latin typeface="Source Sans Pro"/>
                <a:ea typeface="Source Sans Pro"/>
                <a:cs typeface="Source Sans Pro"/>
                <a:sym typeface="Source Sans Pro"/>
              </a:rPr>
              <a:t>complement their products</a:t>
            </a:r>
            <a:r>
              <a:rPr lang="en" sz="1900" dirty="0">
                <a:solidFill>
                  <a:srgbClr val="000000"/>
                </a:solidFill>
                <a:latin typeface="Source Sans Pro"/>
                <a:ea typeface="Source Sans Pro"/>
                <a:cs typeface="Source Sans Pro"/>
                <a:sym typeface="Source Sans Pro"/>
              </a:rPr>
              <a:t> and services</a:t>
            </a:r>
            <a:endParaRPr sz="1900" dirty="0">
              <a:solidFill>
                <a:srgbClr val="000000"/>
              </a:solidFill>
              <a:latin typeface="Source Sans Pro"/>
              <a:ea typeface="Source Sans Pro"/>
              <a:cs typeface="Source Sans Pro"/>
              <a:sym typeface="Source Sans Pro"/>
            </a:endParaRPr>
          </a:p>
          <a:p>
            <a:pPr marL="457200" lvl="0" indent="-323850" algn="l" rtl="0">
              <a:lnSpc>
                <a:spcPct val="100000"/>
              </a:lnSpc>
              <a:spcBef>
                <a:spcPts val="600"/>
              </a:spcBef>
              <a:spcAft>
                <a:spcPts val="600"/>
              </a:spcAft>
              <a:buClr>
                <a:srgbClr val="000000"/>
              </a:buClr>
              <a:buSzPts val="1500"/>
              <a:buFont typeface="Arial"/>
              <a:buChar char="•"/>
            </a:pPr>
            <a:r>
              <a:rPr lang="en" sz="1900" b="1" dirty="0">
                <a:solidFill>
                  <a:srgbClr val="000000"/>
                </a:solidFill>
                <a:latin typeface="Source Sans Pro"/>
                <a:ea typeface="Source Sans Pro"/>
                <a:cs typeface="Source Sans Pro"/>
                <a:sym typeface="Source Sans Pro"/>
              </a:rPr>
              <a:t>Investment in R&amp;D,</a:t>
            </a:r>
            <a:r>
              <a:rPr lang="en" sz="1900" dirty="0">
                <a:solidFill>
                  <a:srgbClr val="000000"/>
                </a:solidFill>
                <a:latin typeface="Source Sans Pro"/>
                <a:ea typeface="Source Sans Pro"/>
                <a:cs typeface="Source Sans Pro"/>
                <a:sym typeface="Source Sans Pro"/>
              </a:rPr>
              <a:t> marketing, and advertising to encourage the sale of innovative technology </a:t>
            </a:r>
            <a:br>
              <a:rPr lang="en" sz="1900" dirty="0">
                <a:solidFill>
                  <a:srgbClr val="000000"/>
                </a:solidFill>
                <a:latin typeface="Source Sans Pro"/>
                <a:ea typeface="Source Sans Pro"/>
                <a:cs typeface="Source Sans Pro"/>
                <a:sym typeface="Source Sans Pro"/>
              </a:rPr>
            </a:br>
            <a:br>
              <a:rPr lang="en" sz="1900" dirty="0">
                <a:solidFill>
                  <a:srgbClr val="000000"/>
                </a:solidFill>
                <a:latin typeface="Source Sans Pro"/>
                <a:ea typeface="Source Sans Pro"/>
                <a:cs typeface="Source Sans Pro"/>
                <a:sym typeface="Source Sans Pro"/>
              </a:rPr>
            </a:br>
            <a:br>
              <a:rPr lang="en" sz="1900" dirty="0">
                <a:solidFill>
                  <a:srgbClr val="000000"/>
                </a:solidFill>
                <a:latin typeface="Source Sans Pro"/>
                <a:ea typeface="Source Sans Pro"/>
                <a:cs typeface="Source Sans Pro"/>
                <a:sym typeface="Source Sans Pro"/>
              </a:rPr>
            </a:br>
            <a:br>
              <a:rPr lang="en" sz="1900" dirty="0">
                <a:solidFill>
                  <a:srgbClr val="000000"/>
                </a:solidFill>
                <a:latin typeface="Source Sans Pro"/>
                <a:ea typeface="Source Sans Pro"/>
                <a:cs typeface="Source Sans Pro"/>
                <a:sym typeface="Source Sans Pro"/>
              </a:rPr>
            </a:br>
            <a:endParaRPr sz="1900" dirty="0">
              <a:solidFill>
                <a:srgbClr val="000000"/>
              </a:solidFill>
              <a:latin typeface="Source Sans Pro"/>
              <a:ea typeface="Source Sans Pro"/>
              <a:cs typeface="Source Sans Pro"/>
              <a:sym typeface="Source Sans Pro"/>
            </a:endParaRPr>
          </a:p>
        </p:txBody>
      </p:sp>
      <p:sp>
        <p:nvSpPr>
          <p:cNvPr id="1371" name="Google Shape;1371;p17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80</a:t>
            </a:fld>
            <a:endParaRPr/>
          </a:p>
        </p:txBody>
      </p:sp>
      <p:pic>
        <p:nvPicPr>
          <p:cNvPr id="1372" name="Google Shape;1372;p179"/>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373" name="Google Shape;1373;p179"/>
          <p:cNvGrpSpPr/>
          <p:nvPr/>
        </p:nvGrpSpPr>
        <p:grpSpPr>
          <a:xfrm>
            <a:off x="0" y="0"/>
            <a:ext cx="9144000" cy="773925"/>
            <a:chOff x="0" y="0"/>
            <a:chExt cx="9144000" cy="773925"/>
          </a:xfrm>
        </p:grpSpPr>
        <p:pic>
          <p:nvPicPr>
            <p:cNvPr id="1374" name="Google Shape;1374;p179"/>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375" name="Google Shape;1375;p179"/>
            <p:cNvGrpSpPr/>
            <p:nvPr/>
          </p:nvGrpSpPr>
          <p:grpSpPr>
            <a:xfrm>
              <a:off x="76200" y="0"/>
              <a:ext cx="9067800" cy="773925"/>
              <a:chOff x="76200" y="0"/>
              <a:chExt cx="9067800" cy="773925"/>
            </a:xfrm>
          </p:grpSpPr>
          <p:pic>
            <p:nvPicPr>
              <p:cNvPr id="1376" name="Google Shape;1376;p179"/>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377" name="Google Shape;1377;p17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Mission</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78" name="Google Shape;1378;p179"/>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2"/>
        <p:cNvGrpSpPr/>
        <p:nvPr/>
      </p:nvGrpSpPr>
      <p:grpSpPr>
        <a:xfrm>
          <a:off x="0" y="0"/>
          <a:ext cx="0" cy="0"/>
          <a:chOff x="0" y="0"/>
          <a:chExt cx="0" cy="0"/>
        </a:xfrm>
      </p:grpSpPr>
      <p:pic>
        <p:nvPicPr>
          <p:cNvPr id="1383" name="Google Shape;1383;p180" descr="A screenshot of a cell phone&#10;&#10;Description automatically generated"/>
          <p:cNvPicPr preferRelativeResize="0"/>
          <p:nvPr/>
        </p:nvPicPr>
        <p:blipFill rotWithShape="1">
          <a:blip r:embed="rId3">
            <a:alphaModFix/>
          </a:blip>
          <a:srcRect/>
          <a:stretch/>
        </p:blipFill>
        <p:spPr>
          <a:xfrm>
            <a:off x="0" y="1844063"/>
            <a:ext cx="9144000" cy="1455373"/>
          </a:xfrm>
          <a:prstGeom prst="rect">
            <a:avLst/>
          </a:prstGeom>
          <a:noFill/>
          <a:ln>
            <a:noFill/>
          </a:ln>
        </p:spPr>
      </p:pic>
      <p:sp>
        <p:nvSpPr>
          <p:cNvPr id="1384" name="Google Shape;1384;p180"/>
          <p:cNvSpPr/>
          <p:nvPr/>
        </p:nvSpPr>
        <p:spPr>
          <a:xfrm rot="10800000">
            <a:off x="208164" y="3494507"/>
            <a:ext cx="2063947" cy="12640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3369" y="164544"/>
                </a:lnTo>
              </a:path>
            </a:pathLst>
          </a:custGeom>
          <a:solidFill>
            <a:srgbClr val="D9D9D9"/>
          </a:solidFill>
          <a:ln w="25400"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85" name="Google Shape;1385;p180"/>
          <p:cNvSpPr/>
          <p:nvPr/>
        </p:nvSpPr>
        <p:spPr>
          <a:xfrm>
            <a:off x="1450391" y="1041536"/>
            <a:ext cx="1812717" cy="78170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43415" y="197542"/>
                </a:lnTo>
              </a:path>
            </a:pathLst>
          </a:custGeom>
          <a:solidFill>
            <a:srgbClr val="D9D9D9"/>
          </a:solidFill>
          <a:ln w="25400"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86" name="Google Shape;1386;p180"/>
          <p:cNvSpPr txBox="1">
            <a:spLocks noGrp="1"/>
          </p:cNvSpPr>
          <p:nvPr>
            <p:ph type="body" idx="1"/>
          </p:nvPr>
        </p:nvSpPr>
        <p:spPr>
          <a:xfrm>
            <a:off x="1345291" y="1044929"/>
            <a:ext cx="2022900" cy="774900"/>
          </a:xfrm>
          <a:prstGeom prst="rect">
            <a:avLst/>
          </a:prstGeom>
          <a:noFill/>
          <a:ln>
            <a:noFill/>
          </a:ln>
        </p:spPr>
        <p:txBody>
          <a:bodyPr spcFirstLastPara="1" wrap="square" lIns="91425" tIns="91425" rIns="91425" bIns="91425" anchor="t" anchorCtr="0">
            <a:noAutofit/>
          </a:bodyPr>
          <a:lstStyle/>
          <a:p>
            <a:pPr marL="444500" lvl="0" indent="-3429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Accessories i.e. AirPods</a:t>
            </a:r>
            <a:endParaRPr sz="2000">
              <a:solidFill>
                <a:srgbClr val="000000"/>
              </a:solidFill>
              <a:latin typeface="Source Sans Pro"/>
              <a:ea typeface="Source Sans Pro"/>
              <a:cs typeface="Source Sans Pro"/>
              <a:sym typeface="Source Sans Pro"/>
            </a:endParaRPr>
          </a:p>
        </p:txBody>
      </p:sp>
      <p:sp>
        <p:nvSpPr>
          <p:cNvPr id="1387" name="Google Shape;1387;p180"/>
          <p:cNvSpPr txBox="1">
            <a:spLocks noGrp="1"/>
          </p:cNvSpPr>
          <p:nvPr>
            <p:ph type="body" idx="2"/>
          </p:nvPr>
        </p:nvSpPr>
        <p:spPr>
          <a:xfrm>
            <a:off x="77581" y="3445413"/>
            <a:ext cx="2473800" cy="13131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Desktop </a:t>
            </a:r>
            <a:endParaRPr>
              <a:latin typeface="Source Sans Pro Light"/>
              <a:ea typeface="Source Sans Pro Light"/>
              <a:cs typeface="Source Sans Pro Light"/>
              <a:sym typeface="Source Sans Pro Light"/>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MacBook Air</a:t>
            </a:r>
            <a:endParaRPr>
              <a:latin typeface="Source Sans Pro Light"/>
              <a:ea typeface="Source Sans Pro Light"/>
              <a:cs typeface="Source Sans Pro Light"/>
              <a:sym typeface="Source Sans Pro Light"/>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MacBook </a:t>
            </a:r>
            <a:endParaRPr>
              <a:latin typeface="Source Sans Pro Light"/>
              <a:ea typeface="Source Sans Pro Light"/>
              <a:cs typeface="Source Sans Pro Light"/>
              <a:sym typeface="Source Sans Pro Light"/>
            </a:endParaRPr>
          </a:p>
          <a:p>
            <a:pPr marL="457200" lvl="0" indent="-355600" algn="l" rtl="0">
              <a:lnSpc>
                <a:spcPct val="100000"/>
              </a:lnSpc>
              <a:spcBef>
                <a:spcPts val="0"/>
              </a:spcBef>
              <a:spcAft>
                <a:spcPts val="0"/>
              </a:spcAft>
              <a:buClr>
                <a:srgbClr val="000000"/>
              </a:buClr>
              <a:buSzPts val="2000"/>
              <a:buFont typeface="Source Sans Pro"/>
              <a:buChar char="•"/>
            </a:pPr>
            <a:r>
              <a:rPr lang="en" sz="2000">
                <a:solidFill>
                  <a:srgbClr val="000000"/>
                </a:solidFill>
                <a:latin typeface="Source Sans Pro"/>
                <a:ea typeface="Source Sans Pro"/>
                <a:cs typeface="Source Sans Pro"/>
                <a:sym typeface="Source Sans Pro"/>
              </a:rPr>
              <a:t>MacBook Pro</a:t>
            </a:r>
            <a:endParaRPr sz="2000">
              <a:solidFill>
                <a:srgbClr val="000000"/>
              </a:solidFill>
              <a:latin typeface="Source Sans Pro"/>
              <a:ea typeface="Source Sans Pro"/>
              <a:cs typeface="Source Sans Pro"/>
              <a:sym typeface="Source Sans Pro"/>
            </a:endParaRPr>
          </a:p>
        </p:txBody>
      </p:sp>
      <p:sp>
        <p:nvSpPr>
          <p:cNvPr id="1388" name="Google Shape;1388;p180"/>
          <p:cNvSpPr txBox="1">
            <a:spLocks noGrp="1"/>
          </p:cNvSpPr>
          <p:nvPr>
            <p:ph type="body" idx="3"/>
          </p:nvPr>
        </p:nvSpPr>
        <p:spPr>
          <a:xfrm>
            <a:off x="2802135" y="3361246"/>
            <a:ext cx="3345900" cy="1644354"/>
          </a:xfrm>
          <a:prstGeom prst="rect">
            <a:avLst/>
          </a:prstGeom>
          <a:noFill/>
          <a:ln>
            <a:noFill/>
          </a:ln>
        </p:spPr>
        <p:txBody>
          <a:bodyPr spcFirstLastPara="1" wrap="square" lIns="91425" tIns="91425" rIns="91425" bIns="91425" anchor="t" anchorCtr="0">
            <a:noAutofit/>
          </a:bodyPr>
          <a:lstStyle/>
          <a:p>
            <a:pPr marL="101600" lvl="0" indent="0" algn="l" rtl="0">
              <a:lnSpc>
                <a:spcPct val="100000"/>
              </a:lnSpc>
              <a:spcBef>
                <a:spcPts val="0"/>
              </a:spcBef>
              <a:spcAft>
                <a:spcPts val="0"/>
              </a:spcAft>
              <a:buClr>
                <a:srgbClr val="000000"/>
              </a:buClr>
              <a:buSzPts val="2000"/>
              <a:buNone/>
            </a:pPr>
            <a:r>
              <a:rPr lang="en" sz="2000" dirty="0">
                <a:solidFill>
                  <a:srgbClr val="000000"/>
                </a:solidFill>
                <a:latin typeface="Source Sans Pro"/>
                <a:ea typeface="Source Sans Pro"/>
                <a:cs typeface="Source Sans Pro"/>
                <a:sym typeface="Source Sans Pro"/>
              </a:rPr>
              <a:t>And More…</a:t>
            </a:r>
            <a:endParaRPr dirty="0">
              <a:latin typeface="Source Sans Pro Light"/>
              <a:ea typeface="Source Sans Pro Light"/>
              <a:cs typeface="Source Sans Pro Light"/>
              <a:sym typeface="Source Sans Pro Light"/>
            </a:endParaRPr>
          </a:p>
          <a:p>
            <a:pPr marL="457200" lvl="0" indent="-355600" algn="l" rtl="0">
              <a:lnSpc>
                <a:spcPct val="100000"/>
              </a:lnSpc>
              <a:spcBef>
                <a:spcPts val="0"/>
              </a:spcBef>
              <a:spcAft>
                <a:spcPts val="0"/>
              </a:spcAft>
              <a:buClr>
                <a:srgbClr val="000000"/>
              </a:buClr>
              <a:buSzPts val="2000"/>
              <a:buFont typeface="Source Sans Pro"/>
              <a:buChar char="•"/>
            </a:pPr>
            <a:r>
              <a:rPr lang="en" sz="2000" dirty="0">
                <a:solidFill>
                  <a:srgbClr val="000000"/>
                </a:solidFill>
                <a:latin typeface="Source Sans Pro"/>
                <a:ea typeface="Source Sans Pro"/>
                <a:cs typeface="Source Sans Pro"/>
                <a:sym typeface="Source Sans Pro"/>
              </a:rPr>
              <a:t>Internet Services </a:t>
            </a:r>
            <a:endParaRPr sz="2000" dirty="0">
              <a:solidFill>
                <a:srgbClr val="000000"/>
              </a:solidFill>
              <a:latin typeface="Source Sans Pro"/>
              <a:ea typeface="Source Sans Pro"/>
              <a:cs typeface="Source Sans Pro"/>
              <a:sym typeface="Source Sans Pro"/>
            </a:endParaRPr>
          </a:p>
          <a:p>
            <a:pPr marL="457200" lvl="0" indent="-355600" algn="l" rtl="0">
              <a:lnSpc>
                <a:spcPct val="100000"/>
              </a:lnSpc>
              <a:spcBef>
                <a:spcPts val="0"/>
              </a:spcBef>
              <a:spcAft>
                <a:spcPts val="0"/>
              </a:spcAft>
              <a:buClr>
                <a:srgbClr val="000000"/>
              </a:buClr>
              <a:buSzPts val="2000"/>
              <a:buFont typeface="Source Sans Pro"/>
              <a:buChar char="•"/>
            </a:pPr>
            <a:r>
              <a:rPr lang="en" sz="2000" dirty="0">
                <a:solidFill>
                  <a:srgbClr val="000000"/>
                </a:solidFill>
                <a:latin typeface="Source Sans Pro"/>
                <a:ea typeface="Source Sans Pro"/>
                <a:cs typeface="Source Sans Pro"/>
                <a:sym typeface="Source Sans Pro"/>
              </a:rPr>
              <a:t>iCloud</a:t>
            </a:r>
            <a:endParaRPr sz="2000" dirty="0">
              <a:solidFill>
                <a:srgbClr val="000000"/>
              </a:solidFill>
              <a:latin typeface="Source Sans Pro"/>
              <a:ea typeface="Source Sans Pro"/>
              <a:cs typeface="Source Sans Pro"/>
              <a:sym typeface="Source Sans Pro"/>
            </a:endParaRPr>
          </a:p>
          <a:p>
            <a:pPr marL="457200" lvl="0" indent="-355600" algn="l" rtl="0">
              <a:lnSpc>
                <a:spcPct val="100000"/>
              </a:lnSpc>
              <a:spcBef>
                <a:spcPts val="0"/>
              </a:spcBef>
              <a:spcAft>
                <a:spcPts val="0"/>
              </a:spcAft>
              <a:buClr>
                <a:srgbClr val="000000"/>
              </a:buClr>
              <a:buSzPts val="2000"/>
              <a:buFont typeface="Source Sans Pro"/>
              <a:buChar char="•"/>
            </a:pPr>
            <a:r>
              <a:rPr lang="en" sz="2000" dirty="0">
                <a:solidFill>
                  <a:srgbClr val="000000"/>
                </a:solidFill>
                <a:latin typeface="Source Sans Pro"/>
                <a:ea typeface="Source Sans Pro"/>
                <a:cs typeface="Source Sans Pro"/>
                <a:sym typeface="Source Sans Pro"/>
              </a:rPr>
              <a:t>AppleCare</a:t>
            </a:r>
            <a:endParaRPr sz="2000" dirty="0">
              <a:solidFill>
                <a:srgbClr val="000000"/>
              </a:solidFill>
              <a:latin typeface="Source Sans Pro"/>
              <a:ea typeface="Source Sans Pro"/>
              <a:cs typeface="Source Sans Pro"/>
              <a:sym typeface="Source Sans Pro"/>
            </a:endParaRPr>
          </a:p>
          <a:p>
            <a:pPr marL="457200" lvl="0" indent="-355600" algn="l" rtl="0">
              <a:lnSpc>
                <a:spcPct val="100000"/>
              </a:lnSpc>
              <a:spcBef>
                <a:spcPts val="0"/>
              </a:spcBef>
              <a:spcAft>
                <a:spcPts val="0"/>
              </a:spcAft>
              <a:buClr>
                <a:srgbClr val="000000"/>
              </a:buClr>
              <a:buSzPts val="2000"/>
              <a:buFont typeface="Source Sans Pro"/>
              <a:buChar char="•"/>
            </a:pPr>
            <a:r>
              <a:rPr lang="en" sz="2000" dirty="0">
                <a:solidFill>
                  <a:srgbClr val="000000"/>
                </a:solidFill>
                <a:latin typeface="Source Sans Pro"/>
                <a:ea typeface="Source Sans Pro"/>
                <a:cs typeface="Source Sans Pro"/>
                <a:sym typeface="Source Sans Pro"/>
              </a:rPr>
              <a:t>Apple Pay (Apple Card)</a:t>
            </a:r>
            <a:endParaRPr sz="2000" dirty="0">
              <a:solidFill>
                <a:srgbClr val="000000"/>
              </a:solidFill>
              <a:latin typeface="Source Sans Pro"/>
              <a:ea typeface="Source Sans Pro"/>
              <a:cs typeface="Source Sans Pro"/>
              <a:sym typeface="Source Sans Pro"/>
            </a:endParaRPr>
          </a:p>
        </p:txBody>
      </p:sp>
      <p:sp>
        <p:nvSpPr>
          <p:cNvPr id="1389" name="Google Shape;1389;p180"/>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81</a:t>
            </a:fld>
            <a:endParaRPr/>
          </a:p>
        </p:txBody>
      </p:sp>
      <p:pic>
        <p:nvPicPr>
          <p:cNvPr id="1390" name="Google Shape;1390;p180"/>
          <p:cNvPicPr preferRelativeResize="0"/>
          <p:nvPr/>
        </p:nvPicPr>
        <p:blipFill rotWithShape="1">
          <a:blip r:embed="rId4">
            <a:alphaModFix/>
          </a:blip>
          <a:srcRect/>
          <a:stretch/>
        </p:blipFill>
        <p:spPr>
          <a:xfrm>
            <a:off x="5857463" y="3445413"/>
            <a:ext cx="3171825" cy="1647825"/>
          </a:xfrm>
          <a:prstGeom prst="rect">
            <a:avLst/>
          </a:prstGeom>
          <a:noFill/>
          <a:ln>
            <a:noFill/>
          </a:ln>
        </p:spPr>
      </p:pic>
      <p:pic>
        <p:nvPicPr>
          <p:cNvPr id="1391" name="Google Shape;1391;p180"/>
          <p:cNvPicPr preferRelativeResize="0"/>
          <p:nvPr/>
        </p:nvPicPr>
        <p:blipFill rotWithShape="1">
          <a:blip r:embed="rId5">
            <a:alphaModFix/>
          </a:blip>
          <a:srcRect/>
          <a:stretch/>
        </p:blipFill>
        <p:spPr>
          <a:xfrm>
            <a:off x="7931866" y="4330033"/>
            <a:ext cx="548700" cy="675567"/>
          </a:xfrm>
          <a:prstGeom prst="rect">
            <a:avLst/>
          </a:prstGeom>
          <a:noFill/>
          <a:ln>
            <a:noFill/>
          </a:ln>
        </p:spPr>
      </p:pic>
      <p:sp>
        <p:nvSpPr>
          <p:cNvPr id="1392" name="Google Shape;1392;p180"/>
          <p:cNvSpPr/>
          <p:nvPr/>
        </p:nvSpPr>
        <p:spPr>
          <a:xfrm flipH="1">
            <a:off x="4496719" y="1023044"/>
            <a:ext cx="2022900" cy="7818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43415" y="197542"/>
                </a:lnTo>
              </a:path>
            </a:pathLst>
          </a:custGeom>
          <a:solidFill>
            <a:srgbClr val="D9D9D9"/>
          </a:solidFill>
          <a:ln w="25400" cap="flat" cmpd="sng">
            <a:solidFill>
              <a:srgbClr val="6666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93" name="Google Shape;1393;p180"/>
          <p:cNvSpPr txBox="1">
            <a:spLocks noGrp="1"/>
          </p:cNvSpPr>
          <p:nvPr>
            <p:ph type="body" idx="3"/>
          </p:nvPr>
        </p:nvSpPr>
        <p:spPr>
          <a:xfrm>
            <a:off x="4488601" y="1060446"/>
            <a:ext cx="2251200" cy="475500"/>
          </a:xfrm>
          <a:prstGeom prst="rect">
            <a:avLst/>
          </a:prstGeom>
          <a:noFill/>
          <a:ln>
            <a:noFill/>
          </a:ln>
        </p:spPr>
        <p:txBody>
          <a:bodyPr spcFirstLastPara="1" wrap="square" lIns="91425" tIns="91425" rIns="91425" bIns="91425" anchor="t" anchorCtr="0">
            <a:noAutofit/>
          </a:bodyPr>
          <a:lstStyle/>
          <a:p>
            <a:pPr marL="101600" lvl="0" indent="0" algn="l" rtl="0">
              <a:lnSpc>
                <a:spcPct val="100000"/>
              </a:lnSpc>
              <a:spcBef>
                <a:spcPts val="0"/>
              </a:spcBef>
              <a:spcAft>
                <a:spcPts val="0"/>
              </a:spcAft>
              <a:buClr>
                <a:srgbClr val="000000"/>
              </a:buClr>
              <a:buSzPts val="2000"/>
              <a:buNone/>
            </a:pPr>
            <a:r>
              <a:rPr lang="en" sz="2000">
                <a:solidFill>
                  <a:srgbClr val="000000"/>
                </a:solidFill>
                <a:latin typeface="Source Sans Pro"/>
                <a:ea typeface="Source Sans Pro"/>
                <a:cs typeface="Source Sans Pro"/>
                <a:sym typeface="Source Sans Pro"/>
              </a:rPr>
              <a:t>Other Software: watchOS, tvOS</a:t>
            </a:r>
            <a:endParaRPr sz="2000">
              <a:solidFill>
                <a:srgbClr val="000000"/>
              </a:solidFill>
              <a:latin typeface="Source Sans Pro"/>
              <a:ea typeface="Source Sans Pro"/>
              <a:cs typeface="Source Sans Pro"/>
              <a:sym typeface="Source Sans Pro"/>
            </a:endParaRPr>
          </a:p>
        </p:txBody>
      </p:sp>
      <p:grpSp>
        <p:nvGrpSpPr>
          <p:cNvPr id="1394" name="Google Shape;1394;p180"/>
          <p:cNvGrpSpPr/>
          <p:nvPr/>
        </p:nvGrpSpPr>
        <p:grpSpPr>
          <a:xfrm>
            <a:off x="0" y="0"/>
            <a:ext cx="9144000" cy="773925"/>
            <a:chOff x="0" y="0"/>
            <a:chExt cx="9144000" cy="773925"/>
          </a:xfrm>
        </p:grpSpPr>
        <p:pic>
          <p:nvPicPr>
            <p:cNvPr id="1395" name="Google Shape;1395;p180"/>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396" name="Google Shape;1396;p180"/>
            <p:cNvGrpSpPr/>
            <p:nvPr/>
          </p:nvGrpSpPr>
          <p:grpSpPr>
            <a:xfrm>
              <a:off x="76200" y="0"/>
              <a:ext cx="9067800" cy="773925"/>
              <a:chOff x="76200" y="0"/>
              <a:chExt cx="9067800" cy="773925"/>
            </a:xfrm>
          </p:grpSpPr>
          <p:pic>
            <p:nvPicPr>
              <p:cNvPr id="1397" name="Google Shape;1397;p180"/>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398" name="Google Shape;1398;p180"/>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Products and Services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399" name="Google Shape;1399;p180"/>
          <p:cNvPicPr preferRelativeResize="0"/>
          <p:nvPr/>
        </p:nvPicPr>
        <p:blipFill rotWithShape="1">
          <a:blip r:embed="rId5">
            <a:alphaModFix/>
          </a:blip>
          <a:srcRect/>
          <a:stretch/>
        </p:blipFill>
        <p:spPr>
          <a:xfrm>
            <a:off x="8407311" y="49179"/>
            <a:ext cx="548700" cy="67556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3"/>
        <p:cNvGrpSpPr/>
        <p:nvPr/>
      </p:nvGrpSpPr>
      <p:grpSpPr>
        <a:xfrm>
          <a:off x="0" y="0"/>
          <a:ext cx="0" cy="0"/>
          <a:chOff x="0" y="0"/>
          <a:chExt cx="0" cy="0"/>
        </a:xfrm>
      </p:grpSpPr>
      <p:sp>
        <p:nvSpPr>
          <p:cNvPr id="1404" name="Google Shape;1404;p181"/>
          <p:cNvSpPr txBox="1">
            <a:spLocks noGrp="1"/>
          </p:cNvSpPr>
          <p:nvPr>
            <p:ph type="body" idx="1"/>
          </p:nvPr>
        </p:nvSpPr>
        <p:spPr>
          <a:xfrm>
            <a:off x="244100" y="1032675"/>
            <a:ext cx="6416100" cy="39063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1"/>
              </a:buClr>
              <a:buSzPts val="2000"/>
              <a:buFont typeface="Arial"/>
              <a:buChar char="•"/>
            </a:pPr>
            <a:r>
              <a:rPr lang="en" sz="2000" b="1" dirty="0">
                <a:solidFill>
                  <a:schemeClr val="dk1"/>
                </a:solidFill>
                <a:latin typeface="Source Sans Pro"/>
                <a:ea typeface="Source Sans Pro"/>
                <a:cs typeface="Source Sans Pro"/>
                <a:sym typeface="Source Sans Pro"/>
              </a:rPr>
              <a:t>Smartphone</a:t>
            </a:r>
            <a:r>
              <a:rPr lang="en" sz="2000" dirty="0">
                <a:solidFill>
                  <a:schemeClr val="dk1"/>
                </a:solidFill>
                <a:latin typeface="Source Sans Pro"/>
                <a:ea typeface="Source Sans Pro"/>
                <a:cs typeface="Source Sans Pro"/>
                <a:sym typeface="Source Sans Pro"/>
              </a:rPr>
              <a:t>, the user interface is built around the device’s multi-touch screen including a virtual keyboard</a:t>
            </a:r>
            <a:endParaRPr sz="20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Shoot video, take pictures, download apps, play music, send/receive text messages and e-mail</a:t>
            </a:r>
            <a:endParaRPr sz="20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Arial"/>
              <a:buChar char="•"/>
            </a:pPr>
            <a:r>
              <a:rPr lang="en" sz="2000" dirty="0">
                <a:solidFill>
                  <a:schemeClr val="dk1"/>
                </a:solidFill>
                <a:latin typeface="Source Sans Pro"/>
                <a:ea typeface="Source Sans Pro"/>
                <a:cs typeface="Source Sans Pro"/>
                <a:sym typeface="Source Sans Pro"/>
              </a:rPr>
              <a:t>First released in June, </a:t>
            </a:r>
            <a:r>
              <a:rPr lang="en" sz="2000" b="1" dirty="0">
                <a:solidFill>
                  <a:schemeClr val="dk1"/>
                </a:solidFill>
                <a:latin typeface="Source Sans Pro"/>
                <a:ea typeface="Source Sans Pro"/>
                <a:cs typeface="Source Sans Pro"/>
                <a:sym typeface="Source Sans Pro"/>
              </a:rPr>
              <a:t>2007</a:t>
            </a:r>
            <a:endParaRPr sz="2000" b="1"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Arial"/>
              <a:buChar char="•"/>
            </a:pPr>
            <a:r>
              <a:rPr lang="en" sz="2000" dirty="0">
                <a:solidFill>
                  <a:schemeClr val="dk1"/>
                </a:solidFill>
                <a:latin typeface="Source Sans Pro"/>
                <a:ea typeface="Source Sans Pro"/>
                <a:cs typeface="Source Sans Pro"/>
                <a:sym typeface="Source Sans Pro"/>
              </a:rPr>
              <a:t>More than </a:t>
            </a:r>
            <a:r>
              <a:rPr lang="en" sz="2000" b="1" dirty="0">
                <a:solidFill>
                  <a:schemeClr val="dk1"/>
                </a:solidFill>
                <a:latin typeface="Source Sans Pro"/>
                <a:ea typeface="Source Sans Pro"/>
                <a:cs typeface="Source Sans Pro"/>
                <a:sym typeface="Source Sans Pro"/>
              </a:rPr>
              <a:t>2.24 b </a:t>
            </a:r>
            <a:r>
              <a:rPr lang="en" sz="2000" dirty="0">
                <a:solidFill>
                  <a:schemeClr val="dk1"/>
                </a:solidFill>
                <a:latin typeface="Source Sans Pro"/>
                <a:ea typeface="Source Sans Pro"/>
                <a:cs typeface="Source Sans Pro"/>
                <a:sym typeface="Source Sans Pro"/>
              </a:rPr>
              <a:t>iPhones had been sold (2019)</a:t>
            </a:r>
            <a:endParaRPr sz="20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Arial"/>
              <a:buChar char="•"/>
            </a:pPr>
            <a:r>
              <a:rPr lang="en" sz="2000" dirty="0">
                <a:solidFill>
                  <a:schemeClr val="dk1"/>
                </a:solidFill>
                <a:latin typeface="Source Sans Pro"/>
                <a:ea typeface="Source Sans Pro"/>
                <a:cs typeface="Source Sans Pro"/>
                <a:sym typeface="Source Sans Pro"/>
              </a:rPr>
              <a:t>Latest models: </a:t>
            </a:r>
            <a:r>
              <a:rPr lang="en-CA" sz="2000" b="1" dirty="0">
                <a:solidFill>
                  <a:schemeClr val="dk1"/>
                </a:solidFill>
                <a:latin typeface="Source Sans Pro"/>
                <a:ea typeface="Source Sans Pro"/>
                <a:cs typeface="Source Sans Pro"/>
                <a:sym typeface="Source Sans Pro"/>
              </a:rPr>
              <a:t>iPhone SE (2</a:t>
            </a:r>
            <a:r>
              <a:rPr lang="en-CA" sz="2000" b="1" baseline="30000" dirty="0">
                <a:solidFill>
                  <a:schemeClr val="dk1"/>
                </a:solidFill>
                <a:latin typeface="Source Sans Pro"/>
                <a:ea typeface="Source Sans Pro"/>
                <a:cs typeface="Source Sans Pro"/>
                <a:sym typeface="Source Sans Pro"/>
              </a:rPr>
              <a:t>nd</a:t>
            </a:r>
            <a:r>
              <a:rPr lang="en-CA" sz="2000" b="1" dirty="0">
                <a:solidFill>
                  <a:schemeClr val="dk1"/>
                </a:solidFill>
                <a:latin typeface="Source Sans Pro"/>
                <a:ea typeface="Source Sans Pro"/>
                <a:cs typeface="Source Sans Pro"/>
                <a:sym typeface="Source Sans Pro"/>
              </a:rPr>
              <a:t> gen)</a:t>
            </a:r>
            <a:r>
              <a:rPr lang="en-CA" sz="2000" dirty="0">
                <a:solidFill>
                  <a:schemeClr val="dk1"/>
                </a:solidFill>
                <a:latin typeface="Source Sans Pro"/>
                <a:ea typeface="Source Sans Pro"/>
                <a:cs typeface="Source Sans Pro"/>
                <a:sym typeface="Source Sans Pro"/>
              </a:rPr>
              <a:t>, </a:t>
            </a:r>
            <a:r>
              <a:rPr lang="en" sz="2000" b="1" dirty="0">
                <a:solidFill>
                  <a:schemeClr val="dk1"/>
                </a:solidFill>
                <a:latin typeface="Source Sans Pro"/>
                <a:ea typeface="Source Sans Pro"/>
                <a:cs typeface="Source Sans Pro"/>
                <a:sym typeface="Source Sans Pro"/>
              </a:rPr>
              <a:t>iPhone 11</a:t>
            </a:r>
            <a:r>
              <a:rPr lang="en" sz="2000" dirty="0">
                <a:solidFill>
                  <a:schemeClr val="dk1"/>
                </a:solidFill>
                <a:latin typeface="Source Sans Pro"/>
                <a:ea typeface="Source Sans Pro"/>
                <a:cs typeface="Source Sans Pro"/>
                <a:sym typeface="Source Sans Pro"/>
              </a:rPr>
              <a:t>, iPhone 11 Pro, iPhone 11 Max</a:t>
            </a:r>
            <a:endParaRPr sz="2000" dirty="0">
              <a:solidFill>
                <a:schemeClr val="dk1"/>
              </a:solidFill>
              <a:latin typeface="Source Sans Pro"/>
              <a:ea typeface="Source Sans Pro"/>
              <a:cs typeface="Source Sans Pro"/>
              <a:sym typeface="Source Sans Pro"/>
            </a:endParaRPr>
          </a:p>
          <a:p>
            <a:pPr marL="171450" lvl="0" indent="-95250" algn="l" rtl="0">
              <a:lnSpc>
                <a:spcPct val="100000"/>
              </a:lnSpc>
              <a:spcBef>
                <a:spcPts val="600"/>
              </a:spcBef>
              <a:spcAft>
                <a:spcPts val="600"/>
              </a:spcAft>
              <a:buSzPts val="1200"/>
              <a:buFont typeface="Arial"/>
              <a:buNone/>
            </a:pPr>
            <a:endParaRPr sz="2000" dirty="0">
              <a:latin typeface="Source Sans Pro"/>
              <a:ea typeface="Source Sans Pro"/>
              <a:cs typeface="Source Sans Pro"/>
              <a:sym typeface="Source Sans Pro"/>
            </a:endParaRPr>
          </a:p>
        </p:txBody>
      </p:sp>
      <p:sp>
        <p:nvSpPr>
          <p:cNvPr id="1405" name="Google Shape;1405;p181"/>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82</a:t>
            </a:fld>
            <a:endParaRPr/>
          </a:p>
        </p:txBody>
      </p:sp>
      <p:pic>
        <p:nvPicPr>
          <p:cNvPr id="1406" name="Google Shape;1406;p181"/>
          <p:cNvPicPr preferRelativeResize="0"/>
          <p:nvPr/>
        </p:nvPicPr>
        <p:blipFill rotWithShape="1">
          <a:blip r:embed="rId3">
            <a:alphaModFix/>
          </a:blip>
          <a:srcRect/>
          <a:stretch/>
        </p:blipFill>
        <p:spPr>
          <a:xfrm>
            <a:off x="6452672" y="3222585"/>
            <a:ext cx="1942239" cy="1487404"/>
          </a:xfrm>
          <a:prstGeom prst="rect">
            <a:avLst/>
          </a:prstGeom>
          <a:noFill/>
          <a:ln>
            <a:noFill/>
          </a:ln>
        </p:spPr>
      </p:pic>
      <p:pic>
        <p:nvPicPr>
          <p:cNvPr id="1407" name="Google Shape;1407;p181"/>
          <p:cNvPicPr preferRelativeResize="0"/>
          <p:nvPr/>
        </p:nvPicPr>
        <p:blipFill rotWithShape="1">
          <a:blip r:embed="rId4">
            <a:alphaModFix/>
          </a:blip>
          <a:srcRect/>
          <a:stretch/>
        </p:blipFill>
        <p:spPr>
          <a:xfrm>
            <a:off x="8232457" y="1527751"/>
            <a:ext cx="1052943" cy="1186948"/>
          </a:xfrm>
          <a:prstGeom prst="rect">
            <a:avLst/>
          </a:prstGeom>
          <a:noFill/>
          <a:ln>
            <a:noFill/>
          </a:ln>
        </p:spPr>
      </p:pic>
      <p:pic>
        <p:nvPicPr>
          <p:cNvPr id="1408" name="Google Shape;1408;p181"/>
          <p:cNvPicPr preferRelativeResize="0"/>
          <p:nvPr/>
        </p:nvPicPr>
        <p:blipFill rotWithShape="1">
          <a:blip r:embed="rId5">
            <a:alphaModFix/>
          </a:blip>
          <a:srcRect/>
          <a:stretch/>
        </p:blipFill>
        <p:spPr>
          <a:xfrm>
            <a:off x="8145166" y="3023200"/>
            <a:ext cx="780655" cy="1286771"/>
          </a:xfrm>
          <a:prstGeom prst="rect">
            <a:avLst/>
          </a:prstGeom>
          <a:noFill/>
          <a:ln>
            <a:noFill/>
          </a:ln>
        </p:spPr>
      </p:pic>
      <p:pic>
        <p:nvPicPr>
          <p:cNvPr id="1409" name="Google Shape;1409;p181"/>
          <p:cNvPicPr preferRelativeResize="0"/>
          <p:nvPr/>
        </p:nvPicPr>
        <p:blipFill rotWithShape="1">
          <a:blip r:embed="rId6">
            <a:alphaModFix/>
          </a:blip>
          <a:srcRect/>
          <a:stretch/>
        </p:blipFill>
        <p:spPr>
          <a:xfrm>
            <a:off x="7931866" y="4330033"/>
            <a:ext cx="548700" cy="675567"/>
          </a:xfrm>
          <a:prstGeom prst="rect">
            <a:avLst/>
          </a:prstGeom>
          <a:noFill/>
          <a:ln>
            <a:noFill/>
          </a:ln>
        </p:spPr>
      </p:pic>
      <p:pic>
        <p:nvPicPr>
          <p:cNvPr id="1410" name="Google Shape;1410;p181" descr="Image result for iPhone 11"/>
          <p:cNvPicPr preferRelativeResize="0"/>
          <p:nvPr/>
        </p:nvPicPr>
        <p:blipFill rotWithShape="1">
          <a:blip r:embed="rId7">
            <a:alphaModFix/>
          </a:blip>
          <a:srcRect/>
          <a:stretch/>
        </p:blipFill>
        <p:spPr>
          <a:xfrm>
            <a:off x="6599325" y="1016663"/>
            <a:ext cx="1734709" cy="2053511"/>
          </a:xfrm>
          <a:prstGeom prst="rect">
            <a:avLst/>
          </a:prstGeom>
          <a:noFill/>
          <a:ln>
            <a:noFill/>
          </a:ln>
        </p:spPr>
      </p:pic>
      <p:grpSp>
        <p:nvGrpSpPr>
          <p:cNvPr id="1411" name="Google Shape;1411;p181"/>
          <p:cNvGrpSpPr/>
          <p:nvPr/>
        </p:nvGrpSpPr>
        <p:grpSpPr>
          <a:xfrm>
            <a:off x="0" y="0"/>
            <a:ext cx="9144000" cy="773925"/>
            <a:chOff x="0" y="0"/>
            <a:chExt cx="9144000" cy="773925"/>
          </a:xfrm>
        </p:grpSpPr>
        <p:pic>
          <p:nvPicPr>
            <p:cNvPr id="1412" name="Google Shape;1412;p181"/>
            <p:cNvPicPr preferRelativeResize="0"/>
            <p:nvPr/>
          </p:nvPicPr>
          <p:blipFill>
            <a:blip r:embed="rId8">
              <a:alphaModFix/>
            </a:blip>
            <a:stretch>
              <a:fillRect/>
            </a:stretch>
          </p:blipFill>
          <p:spPr>
            <a:xfrm>
              <a:off x="0" y="0"/>
              <a:ext cx="4572000" cy="773925"/>
            </a:xfrm>
            <a:prstGeom prst="rect">
              <a:avLst/>
            </a:prstGeom>
            <a:noFill/>
            <a:ln>
              <a:noFill/>
            </a:ln>
          </p:spPr>
        </p:pic>
        <p:grpSp>
          <p:nvGrpSpPr>
            <p:cNvPr id="1413" name="Google Shape;1413;p181"/>
            <p:cNvGrpSpPr/>
            <p:nvPr/>
          </p:nvGrpSpPr>
          <p:grpSpPr>
            <a:xfrm>
              <a:off x="76200" y="0"/>
              <a:ext cx="9067800" cy="773925"/>
              <a:chOff x="76200" y="0"/>
              <a:chExt cx="9067800" cy="773925"/>
            </a:xfrm>
          </p:grpSpPr>
          <p:pic>
            <p:nvPicPr>
              <p:cNvPr id="1414" name="Google Shape;1414;p181"/>
              <p:cNvPicPr preferRelativeResize="0"/>
              <p:nvPr/>
            </p:nvPicPr>
            <p:blipFill>
              <a:blip r:embed="rId8">
                <a:alphaModFix/>
              </a:blip>
              <a:stretch>
                <a:fillRect/>
              </a:stretch>
            </p:blipFill>
            <p:spPr>
              <a:xfrm>
                <a:off x="4572000" y="0"/>
                <a:ext cx="4572000" cy="773925"/>
              </a:xfrm>
              <a:prstGeom prst="rect">
                <a:avLst/>
              </a:prstGeom>
              <a:noFill/>
              <a:ln>
                <a:noFill/>
              </a:ln>
            </p:spPr>
          </p:pic>
          <p:sp>
            <p:nvSpPr>
              <p:cNvPr id="1415" name="Google Shape;1415;p18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iPhone</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16" name="Google Shape;1416;p181"/>
          <p:cNvPicPr preferRelativeResize="0"/>
          <p:nvPr/>
        </p:nvPicPr>
        <p:blipFill rotWithShape="1">
          <a:blip r:embed="rId6">
            <a:alphaModFix/>
          </a:blip>
          <a:srcRect/>
          <a:stretch/>
        </p:blipFill>
        <p:spPr>
          <a:xfrm>
            <a:off x="8407311" y="49179"/>
            <a:ext cx="548700" cy="67556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0"/>
        <p:cNvGrpSpPr/>
        <p:nvPr/>
      </p:nvGrpSpPr>
      <p:grpSpPr>
        <a:xfrm>
          <a:off x="0" y="0"/>
          <a:ext cx="0" cy="0"/>
          <a:chOff x="0" y="0"/>
          <a:chExt cx="0" cy="0"/>
        </a:xfrm>
      </p:grpSpPr>
      <p:sp>
        <p:nvSpPr>
          <p:cNvPr id="1421" name="Google Shape;1421;p182"/>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83</a:t>
            </a:fld>
            <a:endParaRPr/>
          </a:p>
        </p:txBody>
      </p:sp>
      <p:pic>
        <p:nvPicPr>
          <p:cNvPr id="1422" name="Google Shape;1422;p182"/>
          <p:cNvPicPr preferRelativeResize="0"/>
          <p:nvPr/>
        </p:nvPicPr>
        <p:blipFill rotWithShape="1">
          <a:blip r:embed="rId3">
            <a:alphaModFix/>
          </a:blip>
          <a:srcRect/>
          <a:stretch/>
        </p:blipFill>
        <p:spPr>
          <a:xfrm>
            <a:off x="0" y="5250695"/>
            <a:ext cx="7746076" cy="4203450"/>
          </a:xfrm>
          <a:prstGeom prst="rect">
            <a:avLst/>
          </a:prstGeom>
          <a:noFill/>
          <a:ln>
            <a:noFill/>
          </a:ln>
        </p:spPr>
      </p:pic>
      <p:pic>
        <p:nvPicPr>
          <p:cNvPr id="1423" name="Google Shape;1423;p182"/>
          <p:cNvPicPr preferRelativeResize="0"/>
          <p:nvPr/>
        </p:nvPicPr>
        <p:blipFill rotWithShape="1">
          <a:blip r:embed="rId4">
            <a:alphaModFix/>
          </a:blip>
          <a:srcRect/>
          <a:stretch/>
        </p:blipFill>
        <p:spPr>
          <a:xfrm>
            <a:off x="7931866" y="4330033"/>
            <a:ext cx="548700" cy="675567"/>
          </a:xfrm>
          <a:prstGeom prst="rect">
            <a:avLst/>
          </a:prstGeom>
          <a:noFill/>
          <a:ln>
            <a:noFill/>
          </a:ln>
        </p:spPr>
      </p:pic>
      <p:grpSp>
        <p:nvGrpSpPr>
          <p:cNvPr id="1425" name="Google Shape;1425;p182"/>
          <p:cNvGrpSpPr/>
          <p:nvPr/>
        </p:nvGrpSpPr>
        <p:grpSpPr>
          <a:xfrm>
            <a:off x="0" y="0"/>
            <a:ext cx="9144000" cy="773925"/>
            <a:chOff x="0" y="0"/>
            <a:chExt cx="9144000" cy="773925"/>
          </a:xfrm>
        </p:grpSpPr>
        <p:pic>
          <p:nvPicPr>
            <p:cNvPr id="1426" name="Google Shape;1426;p182"/>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427" name="Google Shape;1427;p182"/>
            <p:cNvGrpSpPr/>
            <p:nvPr/>
          </p:nvGrpSpPr>
          <p:grpSpPr>
            <a:xfrm>
              <a:off x="76200" y="0"/>
              <a:ext cx="9067800" cy="773925"/>
              <a:chOff x="76200" y="0"/>
              <a:chExt cx="9067800" cy="773925"/>
            </a:xfrm>
          </p:grpSpPr>
          <p:pic>
            <p:nvPicPr>
              <p:cNvPr id="1428" name="Google Shape;1428;p182"/>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429" name="Google Shape;1429;p18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iPhone New 2019 iPhone Model</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30" name="Google Shape;1430;p182"/>
          <p:cNvPicPr preferRelativeResize="0"/>
          <p:nvPr/>
        </p:nvPicPr>
        <p:blipFill rotWithShape="1">
          <a:blip r:embed="rId4">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453893B5-E5FA-4713-B71A-542496C9A7F9}"/>
              </a:ext>
            </a:extLst>
          </p:cNvPr>
          <p:cNvPicPr>
            <a:picLocks noChangeAspect="1"/>
          </p:cNvPicPr>
          <p:nvPr/>
        </p:nvPicPr>
        <p:blipFill>
          <a:blip r:embed="rId6"/>
          <a:stretch>
            <a:fillRect/>
          </a:stretch>
        </p:blipFill>
        <p:spPr>
          <a:xfrm>
            <a:off x="0" y="1176856"/>
            <a:ext cx="9144000" cy="3890394"/>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4"/>
        <p:cNvGrpSpPr/>
        <p:nvPr/>
      </p:nvGrpSpPr>
      <p:grpSpPr>
        <a:xfrm>
          <a:off x="0" y="0"/>
          <a:ext cx="0" cy="0"/>
          <a:chOff x="0" y="0"/>
          <a:chExt cx="0" cy="0"/>
        </a:xfrm>
      </p:grpSpPr>
      <p:sp>
        <p:nvSpPr>
          <p:cNvPr id="1435" name="Google Shape;1435;p183"/>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84</a:t>
            </a:fld>
            <a:endParaRPr/>
          </a:p>
        </p:txBody>
      </p:sp>
      <p:pic>
        <p:nvPicPr>
          <p:cNvPr id="1436" name="Google Shape;1436;p183"/>
          <p:cNvPicPr preferRelativeResize="0"/>
          <p:nvPr/>
        </p:nvPicPr>
        <p:blipFill rotWithShape="1">
          <a:blip r:embed="rId3">
            <a:alphaModFix/>
          </a:blip>
          <a:srcRect/>
          <a:stretch/>
        </p:blipFill>
        <p:spPr>
          <a:xfrm>
            <a:off x="0" y="5250695"/>
            <a:ext cx="7746076" cy="4203450"/>
          </a:xfrm>
          <a:prstGeom prst="rect">
            <a:avLst/>
          </a:prstGeom>
          <a:noFill/>
          <a:ln>
            <a:noFill/>
          </a:ln>
        </p:spPr>
      </p:pic>
      <p:pic>
        <p:nvPicPr>
          <p:cNvPr id="1437" name="Google Shape;1437;p183"/>
          <p:cNvPicPr preferRelativeResize="0"/>
          <p:nvPr/>
        </p:nvPicPr>
        <p:blipFill rotWithShape="1">
          <a:blip r:embed="rId4">
            <a:alphaModFix/>
          </a:blip>
          <a:srcRect/>
          <a:stretch/>
        </p:blipFill>
        <p:spPr>
          <a:xfrm>
            <a:off x="7931866" y="4330033"/>
            <a:ext cx="548700" cy="675567"/>
          </a:xfrm>
          <a:prstGeom prst="rect">
            <a:avLst/>
          </a:prstGeom>
          <a:noFill/>
          <a:ln>
            <a:noFill/>
          </a:ln>
        </p:spPr>
      </p:pic>
      <p:pic>
        <p:nvPicPr>
          <p:cNvPr id="1438" name="Google Shape;1438;p183" descr="A screenshot of a cell phone&#10;&#10;Description automatically generated"/>
          <p:cNvPicPr preferRelativeResize="0"/>
          <p:nvPr/>
        </p:nvPicPr>
        <p:blipFill rotWithShape="1">
          <a:blip r:embed="rId5">
            <a:alphaModFix/>
          </a:blip>
          <a:srcRect/>
          <a:stretch/>
        </p:blipFill>
        <p:spPr>
          <a:xfrm>
            <a:off x="0" y="949208"/>
            <a:ext cx="5042474" cy="1918912"/>
          </a:xfrm>
          <a:prstGeom prst="rect">
            <a:avLst/>
          </a:prstGeom>
          <a:noFill/>
          <a:ln>
            <a:noFill/>
          </a:ln>
        </p:spPr>
      </p:pic>
      <p:pic>
        <p:nvPicPr>
          <p:cNvPr id="1439" name="Google Shape;1439;p183" descr="A screenshot of a cell phone&#10;&#10;Description automatically generated"/>
          <p:cNvPicPr preferRelativeResize="0"/>
          <p:nvPr/>
        </p:nvPicPr>
        <p:blipFill rotWithShape="1">
          <a:blip r:embed="rId6">
            <a:alphaModFix/>
          </a:blip>
          <a:srcRect r="35126"/>
          <a:stretch/>
        </p:blipFill>
        <p:spPr>
          <a:xfrm>
            <a:off x="5146496" y="964135"/>
            <a:ext cx="3271181" cy="1909544"/>
          </a:xfrm>
          <a:prstGeom prst="rect">
            <a:avLst/>
          </a:prstGeom>
          <a:noFill/>
          <a:ln>
            <a:noFill/>
          </a:ln>
        </p:spPr>
      </p:pic>
      <p:pic>
        <p:nvPicPr>
          <p:cNvPr id="1440" name="Google Shape;1440;p183" descr="A close up of a computer&#10;&#10;Description automatically generated"/>
          <p:cNvPicPr preferRelativeResize="0"/>
          <p:nvPr/>
        </p:nvPicPr>
        <p:blipFill rotWithShape="1">
          <a:blip r:embed="rId7">
            <a:alphaModFix/>
          </a:blip>
          <a:srcRect/>
          <a:stretch/>
        </p:blipFill>
        <p:spPr>
          <a:xfrm>
            <a:off x="1729252" y="2927893"/>
            <a:ext cx="5039639" cy="1877305"/>
          </a:xfrm>
          <a:prstGeom prst="rect">
            <a:avLst/>
          </a:prstGeom>
          <a:noFill/>
          <a:ln>
            <a:noFill/>
          </a:ln>
        </p:spPr>
      </p:pic>
      <p:pic>
        <p:nvPicPr>
          <p:cNvPr id="1441" name="Google Shape;1441;p183" descr="A screenshot of a cellphone&#10;&#10;Description automatically generated"/>
          <p:cNvPicPr preferRelativeResize="0"/>
          <p:nvPr/>
        </p:nvPicPr>
        <p:blipFill rotWithShape="1">
          <a:blip r:embed="rId8">
            <a:alphaModFix/>
          </a:blip>
          <a:srcRect/>
          <a:stretch/>
        </p:blipFill>
        <p:spPr>
          <a:xfrm>
            <a:off x="6878718" y="2927893"/>
            <a:ext cx="1538959" cy="1909544"/>
          </a:xfrm>
          <a:prstGeom prst="rect">
            <a:avLst/>
          </a:prstGeom>
          <a:noFill/>
          <a:ln>
            <a:noFill/>
          </a:ln>
        </p:spPr>
      </p:pic>
      <p:pic>
        <p:nvPicPr>
          <p:cNvPr id="1442" name="Google Shape;1442;p183" descr="A screenshot of a cell phone&#10;&#10;Description automatically generated"/>
          <p:cNvPicPr preferRelativeResize="0"/>
          <p:nvPr/>
        </p:nvPicPr>
        <p:blipFill rotWithShape="1">
          <a:blip r:embed="rId6">
            <a:alphaModFix/>
          </a:blip>
          <a:srcRect l="67884"/>
          <a:stretch/>
        </p:blipFill>
        <p:spPr>
          <a:xfrm>
            <a:off x="0" y="2927893"/>
            <a:ext cx="1619425" cy="1909544"/>
          </a:xfrm>
          <a:prstGeom prst="rect">
            <a:avLst/>
          </a:prstGeom>
          <a:noFill/>
          <a:ln>
            <a:noFill/>
          </a:ln>
        </p:spPr>
      </p:pic>
      <p:grpSp>
        <p:nvGrpSpPr>
          <p:cNvPr id="1443" name="Google Shape;1443;p183"/>
          <p:cNvGrpSpPr/>
          <p:nvPr/>
        </p:nvGrpSpPr>
        <p:grpSpPr>
          <a:xfrm>
            <a:off x="0" y="0"/>
            <a:ext cx="9144000" cy="773925"/>
            <a:chOff x="0" y="0"/>
            <a:chExt cx="9144000" cy="773925"/>
          </a:xfrm>
        </p:grpSpPr>
        <p:pic>
          <p:nvPicPr>
            <p:cNvPr id="1444" name="Google Shape;1444;p183"/>
            <p:cNvPicPr preferRelativeResize="0"/>
            <p:nvPr/>
          </p:nvPicPr>
          <p:blipFill>
            <a:blip r:embed="rId9">
              <a:alphaModFix/>
            </a:blip>
            <a:stretch>
              <a:fillRect/>
            </a:stretch>
          </p:blipFill>
          <p:spPr>
            <a:xfrm>
              <a:off x="0" y="0"/>
              <a:ext cx="4572000" cy="773925"/>
            </a:xfrm>
            <a:prstGeom prst="rect">
              <a:avLst/>
            </a:prstGeom>
            <a:noFill/>
            <a:ln>
              <a:noFill/>
            </a:ln>
          </p:spPr>
        </p:pic>
        <p:grpSp>
          <p:nvGrpSpPr>
            <p:cNvPr id="1445" name="Google Shape;1445;p183"/>
            <p:cNvGrpSpPr/>
            <p:nvPr/>
          </p:nvGrpSpPr>
          <p:grpSpPr>
            <a:xfrm>
              <a:off x="76200" y="0"/>
              <a:ext cx="9067800" cy="773925"/>
              <a:chOff x="76200" y="0"/>
              <a:chExt cx="9067800" cy="773925"/>
            </a:xfrm>
          </p:grpSpPr>
          <p:pic>
            <p:nvPicPr>
              <p:cNvPr id="1446" name="Google Shape;1446;p183"/>
              <p:cNvPicPr preferRelativeResize="0"/>
              <p:nvPr/>
            </p:nvPicPr>
            <p:blipFill>
              <a:blip r:embed="rId9">
                <a:alphaModFix/>
              </a:blip>
              <a:stretch>
                <a:fillRect/>
              </a:stretch>
            </p:blipFill>
            <p:spPr>
              <a:xfrm>
                <a:off x="4572000" y="0"/>
                <a:ext cx="4572000" cy="773925"/>
              </a:xfrm>
              <a:prstGeom prst="rect">
                <a:avLst/>
              </a:prstGeom>
              <a:noFill/>
              <a:ln>
                <a:noFill/>
              </a:ln>
            </p:spPr>
          </p:pic>
          <p:sp>
            <p:nvSpPr>
              <p:cNvPr id="1447" name="Google Shape;1447;p183"/>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iPhone (Other Models)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48" name="Google Shape;1448;p183"/>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2"/>
        <p:cNvGrpSpPr/>
        <p:nvPr/>
      </p:nvGrpSpPr>
      <p:grpSpPr>
        <a:xfrm>
          <a:off x="0" y="0"/>
          <a:ext cx="0" cy="0"/>
          <a:chOff x="0" y="0"/>
          <a:chExt cx="0" cy="0"/>
        </a:xfrm>
      </p:grpSpPr>
      <p:sp>
        <p:nvSpPr>
          <p:cNvPr id="1453" name="Google Shape;1453;p184"/>
          <p:cNvSpPr txBox="1">
            <a:spLocks noGrp="1"/>
          </p:cNvSpPr>
          <p:nvPr>
            <p:ph type="body" idx="1"/>
          </p:nvPr>
        </p:nvSpPr>
        <p:spPr>
          <a:xfrm>
            <a:off x="244100" y="2264325"/>
            <a:ext cx="6595500" cy="26745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Multimedia </a:t>
            </a:r>
            <a:r>
              <a:rPr lang="en" sz="2000" b="1" dirty="0">
                <a:solidFill>
                  <a:schemeClr val="dk1"/>
                </a:solidFill>
                <a:latin typeface="Source Sans Pro"/>
                <a:ea typeface="Source Sans Pro"/>
                <a:cs typeface="Source Sans Pro"/>
                <a:sym typeface="Source Sans Pro"/>
              </a:rPr>
              <a:t>tablet </a:t>
            </a:r>
            <a:r>
              <a:rPr lang="en" sz="2000" dirty="0">
                <a:solidFill>
                  <a:schemeClr val="dk1"/>
                </a:solidFill>
                <a:latin typeface="Source Sans Pro"/>
                <a:ea typeface="Source Sans Pro"/>
                <a:cs typeface="Source Sans Pro"/>
                <a:sym typeface="Source Sans Pro"/>
              </a:rPr>
              <a:t>computers</a:t>
            </a:r>
            <a:endParaRPr dirty="0">
              <a:latin typeface="Source Sans Pro Light"/>
              <a:ea typeface="Source Sans Pro Light"/>
              <a:cs typeface="Source Sans Pro Light"/>
              <a:sym typeface="Source Sans Pro Light"/>
            </a:endParaRPr>
          </a:p>
          <a:p>
            <a:pPr marL="914400" lvl="1" indent="-355600" algn="l" rtl="0">
              <a:lnSpc>
                <a:spcPct val="100000"/>
              </a:lnSpc>
              <a:spcBef>
                <a:spcPts val="600"/>
              </a:spcBef>
              <a:spcAft>
                <a:spcPts val="0"/>
              </a:spcAft>
              <a:buClr>
                <a:schemeClr val="dk1"/>
              </a:buClr>
              <a:buSzPts val="2000"/>
              <a:buFont typeface="Source Sans Pro"/>
              <a:buChar char="o"/>
            </a:pPr>
            <a:r>
              <a:rPr lang="en" sz="2000" dirty="0">
                <a:solidFill>
                  <a:schemeClr val="dk1"/>
                </a:solidFill>
                <a:latin typeface="Source Sans Pro"/>
                <a:ea typeface="Source Sans Pro"/>
                <a:cs typeface="Source Sans Pro"/>
                <a:sym typeface="Source Sans Pro"/>
              </a:rPr>
              <a:t>User Interface and Capabilities similar to the iPhone</a:t>
            </a:r>
            <a:endParaRPr sz="2000" dirty="0">
              <a:solidFill>
                <a:schemeClr val="dk1"/>
              </a:solidFill>
              <a:latin typeface="Source Sans Pro"/>
              <a:ea typeface="Source Sans Pro"/>
              <a:cs typeface="Source Sans Pro"/>
              <a:sym typeface="Source Sans Pro"/>
            </a:endParaRPr>
          </a:p>
          <a:p>
            <a:pPr marL="457200" marR="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Most recent releases are 10.2” 7</a:t>
            </a:r>
            <a:r>
              <a:rPr lang="en" sz="2000" baseline="30000" dirty="0">
                <a:solidFill>
                  <a:schemeClr val="dk1"/>
                </a:solidFill>
                <a:latin typeface="Source Sans Pro"/>
                <a:ea typeface="Source Sans Pro"/>
                <a:cs typeface="Source Sans Pro"/>
                <a:sym typeface="Source Sans Pro"/>
              </a:rPr>
              <a:t>th</a:t>
            </a:r>
            <a:r>
              <a:rPr lang="en" sz="2000" dirty="0">
                <a:solidFill>
                  <a:schemeClr val="dk1"/>
                </a:solidFill>
                <a:latin typeface="Source Sans Pro"/>
                <a:ea typeface="Source Sans Pro"/>
                <a:cs typeface="Source Sans Pro"/>
                <a:sym typeface="Source Sans Pro"/>
              </a:rPr>
              <a:t> generation iPad (September, 2019)</a:t>
            </a:r>
            <a:endParaRPr sz="20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Includes </a:t>
            </a:r>
            <a:r>
              <a:rPr lang="en" sz="2000" b="1" dirty="0">
                <a:solidFill>
                  <a:schemeClr val="dk1"/>
                </a:solidFill>
                <a:latin typeface="Source Sans Pro"/>
                <a:ea typeface="Source Sans Pro"/>
                <a:cs typeface="Source Sans Pro"/>
                <a:sym typeface="Source Sans Pro"/>
              </a:rPr>
              <a:t>Siri</a:t>
            </a:r>
            <a:r>
              <a:rPr lang="en" sz="2000" dirty="0">
                <a:solidFill>
                  <a:schemeClr val="dk1"/>
                </a:solidFill>
                <a:latin typeface="Source Sans Pro"/>
                <a:ea typeface="Source Sans Pro"/>
                <a:cs typeface="Source Sans Pro"/>
                <a:sym typeface="Source Sans Pro"/>
              </a:rPr>
              <a:t>, Touch ID and Face ID</a:t>
            </a:r>
            <a:endParaRPr dirty="0">
              <a:latin typeface="Source Sans Pro Light"/>
              <a:ea typeface="Source Sans Pro Light"/>
              <a:cs typeface="Source Sans Pro Light"/>
              <a:sym typeface="Source Sans Pro Light"/>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Consists of </a:t>
            </a:r>
            <a:r>
              <a:rPr lang="en" sz="2000" b="1" dirty="0">
                <a:solidFill>
                  <a:schemeClr val="dk1"/>
                </a:solidFill>
                <a:latin typeface="Source Sans Pro"/>
                <a:ea typeface="Source Sans Pro"/>
                <a:cs typeface="Source Sans Pro"/>
                <a:sym typeface="Source Sans Pro"/>
              </a:rPr>
              <a:t>accessories</a:t>
            </a:r>
            <a:r>
              <a:rPr lang="en" sz="2000" dirty="0">
                <a:solidFill>
                  <a:schemeClr val="dk1"/>
                </a:solidFill>
                <a:latin typeface="Source Sans Pro"/>
                <a:ea typeface="Source Sans Pro"/>
                <a:cs typeface="Source Sans Pro"/>
                <a:sym typeface="Source Sans Pro"/>
              </a:rPr>
              <a:t> i.e. </a:t>
            </a:r>
            <a:r>
              <a:rPr lang="en" sz="2000" b="1" dirty="0">
                <a:solidFill>
                  <a:schemeClr val="dk1"/>
                </a:solidFill>
                <a:latin typeface="Source Sans Pro"/>
                <a:ea typeface="Source Sans Pro"/>
                <a:cs typeface="Source Sans Pro"/>
                <a:sym typeface="Source Sans Pro"/>
              </a:rPr>
              <a:t>Apple Pencil</a:t>
            </a:r>
            <a:r>
              <a:rPr lang="en" sz="2000" dirty="0">
                <a:solidFill>
                  <a:schemeClr val="dk1"/>
                </a:solidFill>
                <a:latin typeface="Source Sans Pro"/>
                <a:ea typeface="Source Sans Pro"/>
                <a:cs typeface="Source Sans Pro"/>
                <a:sym typeface="Source Sans Pro"/>
              </a:rPr>
              <a:t>, Smart Keyboard, etc.</a:t>
            </a:r>
            <a:endParaRPr dirty="0">
              <a:solidFill>
                <a:schemeClr val="dk2"/>
              </a:solidFill>
              <a:latin typeface="Source Sans Pro"/>
              <a:ea typeface="Source Sans Pro"/>
              <a:cs typeface="Source Sans Pro"/>
              <a:sym typeface="Source Sans Pro"/>
            </a:endParaRPr>
          </a:p>
          <a:p>
            <a:pPr marL="800100" lvl="0" indent="-266700" algn="l" rtl="0">
              <a:lnSpc>
                <a:spcPct val="100000"/>
              </a:lnSpc>
              <a:spcBef>
                <a:spcPts val="1200"/>
              </a:spcBef>
              <a:spcAft>
                <a:spcPts val="600"/>
              </a:spcAft>
              <a:buSzPts val="1200"/>
              <a:buFont typeface="Arial"/>
              <a:buNone/>
            </a:pPr>
            <a:endParaRPr sz="2000" dirty="0">
              <a:solidFill>
                <a:schemeClr val="dk1"/>
              </a:solidFill>
              <a:latin typeface="Source Sans Pro"/>
              <a:ea typeface="Source Sans Pro"/>
              <a:cs typeface="Source Sans Pro"/>
              <a:sym typeface="Source Sans Pro"/>
            </a:endParaRPr>
          </a:p>
        </p:txBody>
      </p:sp>
      <p:sp>
        <p:nvSpPr>
          <p:cNvPr id="1454" name="Google Shape;1454;p18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85</a:t>
            </a:fld>
            <a:endParaRPr/>
          </a:p>
        </p:txBody>
      </p:sp>
      <p:pic>
        <p:nvPicPr>
          <p:cNvPr id="1455" name="Google Shape;1455;p184"/>
          <p:cNvPicPr preferRelativeResize="0"/>
          <p:nvPr/>
        </p:nvPicPr>
        <p:blipFill rotWithShape="1">
          <a:blip r:embed="rId3">
            <a:alphaModFix/>
          </a:blip>
          <a:srcRect/>
          <a:stretch/>
        </p:blipFill>
        <p:spPr>
          <a:xfrm>
            <a:off x="6839712" y="2759306"/>
            <a:ext cx="1872096" cy="1742536"/>
          </a:xfrm>
          <a:prstGeom prst="rect">
            <a:avLst/>
          </a:prstGeom>
          <a:noFill/>
          <a:ln>
            <a:noFill/>
          </a:ln>
        </p:spPr>
      </p:pic>
      <p:pic>
        <p:nvPicPr>
          <p:cNvPr id="1456" name="Google Shape;1456;p184"/>
          <p:cNvPicPr preferRelativeResize="0"/>
          <p:nvPr/>
        </p:nvPicPr>
        <p:blipFill rotWithShape="1">
          <a:blip r:embed="rId4">
            <a:alphaModFix/>
          </a:blip>
          <a:srcRect/>
          <a:stretch/>
        </p:blipFill>
        <p:spPr>
          <a:xfrm>
            <a:off x="7931866" y="4330033"/>
            <a:ext cx="548700" cy="675567"/>
          </a:xfrm>
          <a:prstGeom prst="rect">
            <a:avLst/>
          </a:prstGeom>
          <a:noFill/>
          <a:ln>
            <a:noFill/>
          </a:ln>
        </p:spPr>
      </p:pic>
      <p:pic>
        <p:nvPicPr>
          <p:cNvPr id="1457" name="Google Shape;1457;p184" descr="A picture containing game, table&#10;&#10;Description automatically generated"/>
          <p:cNvPicPr preferRelativeResize="0"/>
          <p:nvPr/>
        </p:nvPicPr>
        <p:blipFill rotWithShape="1">
          <a:blip r:embed="rId5">
            <a:alphaModFix/>
          </a:blip>
          <a:srcRect b="4104"/>
          <a:stretch/>
        </p:blipFill>
        <p:spPr>
          <a:xfrm>
            <a:off x="2609850" y="1071993"/>
            <a:ext cx="3924300" cy="1010829"/>
          </a:xfrm>
          <a:prstGeom prst="rect">
            <a:avLst/>
          </a:prstGeom>
          <a:noFill/>
          <a:ln>
            <a:noFill/>
          </a:ln>
        </p:spPr>
      </p:pic>
      <p:grpSp>
        <p:nvGrpSpPr>
          <p:cNvPr id="1458" name="Google Shape;1458;p184"/>
          <p:cNvGrpSpPr/>
          <p:nvPr/>
        </p:nvGrpSpPr>
        <p:grpSpPr>
          <a:xfrm>
            <a:off x="0" y="0"/>
            <a:ext cx="9144000" cy="773925"/>
            <a:chOff x="0" y="0"/>
            <a:chExt cx="9144000" cy="773925"/>
          </a:xfrm>
        </p:grpSpPr>
        <p:pic>
          <p:nvPicPr>
            <p:cNvPr id="1459" name="Google Shape;1459;p184"/>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460" name="Google Shape;1460;p184"/>
            <p:cNvGrpSpPr/>
            <p:nvPr/>
          </p:nvGrpSpPr>
          <p:grpSpPr>
            <a:xfrm>
              <a:off x="76200" y="0"/>
              <a:ext cx="9067800" cy="773925"/>
              <a:chOff x="76200" y="0"/>
              <a:chExt cx="9067800" cy="773925"/>
            </a:xfrm>
          </p:grpSpPr>
          <p:pic>
            <p:nvPicPr>
              <p:cNvPr id="1461" name="Google Shape;1461;p184"/>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462" name="Google Shape;1462;p18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iPad</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63" name="Google Shape;1463;p184"/>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7"/>
        <p:cNvGrpSpPr/>
        <p:nvPr/>
      </p:nvGrpSpPr>
      <p:grpSpPr>
        <a:xfrm>
          <a:off x="0" y="0"/>
          <a:ext cx="0" cy="0"/>
          <a:chOff x="0" y="0"/>
          <a:chExt cx="0" cy="0"/>
        </a:xfrm>
      </p:grpSpPr>
      <p:sp>
        <p:nvSpPr>
          <p:cNvPr id="1468" name="Google Shape;1468;p185"/>
          <p:cNvSpPr txBox="1">
            <a:spLocks noGrp="1"/>
          </p:cNvSpPr>
          <p:nvPr>
            <p:ph type="body" idx="1"/>
          </p:nvPr>
        </p:nvSpPr>
        <p:spPr>
          <a:xfrm>
            <a:off x="155900" y="2277374"/>
            <a:ext cx="6416100" cy="26616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Line of </a:t>
            </a:r>
            <a:r>
              <a:rPr lang="en" sz="2000" b="1" dirty="0">
                <a:solidFill>
                  <a:schemeClr val="dk1"/>
                </a:solidFill>
                <a:latin typeface="Source Sans Pro"/>
                <a:ea typeface="Source Sans Pro"/>
                <a:cs typeface="Source Sans Pro"/>
                <a:sym typeface="Source Sans Pro"/>
              </a:rPr>
              <a:t>notebook</a:t>
            </a:r>
            <a:r>
              <a:rPr lang="en" sz="2000" dirty="0">
                <a:solidFill>
                  <a:schemeClr val="dk1"/>
                </a:solidFill>
                <a:latin typeface="Source Sans Pro"/>
                <a:ea typeface="Source Sans Pro"/>
                <a:cs typeface="Source Sans Pro"/>
                <a:sym typeface="Source Sans Pro"/>
              </a:rPr>
              <a:t> and </a:t>
            </a:r>
            <a:r>
              <a:rPr lang="en" sz="2000" b="1" dirty="0">
                <a:solidFill>
                  <a:schemeClr val="dk1"/>
                </a:solidFill>
                <a:latin typeface="Source Sans Pro"/>
                <a:ea typeface="Source Sans Pro"/>
                <a:cs typeface="Source Sans Pro"/>
                <a:sym typeface="Source Sans Pro"/>
              </a:rPr>
              <a:t>desktop computers</a:t>
            </a:r>
            <a:r>
              <a:rPr lang="en" sz="2000" dirty="0">
                <a:solidFill>
                  <a:schemeClr val="dk1"/>
                </a:solidFill>
                <a:latin typeface="Source Sans Pro"/>
                <a:ea typeface="Source Sans Pro"/>
                <a:cs typeface="Source Sans Pro"/>
                <a:sym typeface="Source Sans Pro"/>
              </a:rPr>
              <a:t> based on the </a:t>
            </a:r>
            <a:r>
              <a:rPr lang="en" sz="2000" b="1" dirty="0">
                <a:solidFill>
                  <a:schemeClr val="dk1"/>
                </a:solidFill>
                <a:latin typeface="Source Sans Pro"/>
                <a:ea typeface="Source Sans Pro"/>
                <a:cs typeface="Source Sans Pro"/>
                <a:sym typeface="Source Sans Pro"/>
              </a:rPr>
              <a:t>MacOS operating system</a:t>
            </a:r>
          </a:p>
          <a:p>
            <a:pPr marL="457200" lvl="0" indent="-355600" algn="l" rtl="0">
              <a:lnSpc>
                <a:spcPct val="100000"/>
              </a:lnSpc>
              <a:spcBef>
                <a:spcPts val="0"/>
              </a:spcBef>
              <a:spcAft>
                <a:spcPts val="0"/>
              </a:spcAft>
              <a:buClr>
                <a:schemeClr val="dk1"/>
              </a:buClr>
              <a:buSzPts val="2000"/>
              <a:buFont typeface="Source Sans Pro"/>
              <a:buChar char="•"/>
            </a:pPr>
            <a:r>
              <a:rPr lang="en-CA" sz="2000" dirty="0">
                <a:solidFill>
                  <a:schemeClr val="dk1"/>
                </a:solidFill>
                <a:latin typeface="Source Sans Pro"/>
                <a:ea typeface="Source Sans Pro"/>
                <a:cs typeface="Source Sans Pro"/>
                <a:sym typeface="Source Sans Pro"/>
              </a:rPr>
              <a:t>Latest</a:t>
            </a:r>
            <a:r>
              <a:rPr lang="en" sz="2000" dirty="0">
                <a:solidFill>
                  <a:schemeClr val="dk1"/>
                </a:solidFill>
                <a:latin typeface="Source Sans Pro"/>
                <a:ea typeface="Source Sans Pro"/>
                <a:cs typeface="Source Sans Pro"/>
                <a:sym typeface="Source Sans Pro"/>
              </a:rPr>
              <a:t> notebook model</a:t>
            </a:r>
            <a:r>
              <a:rPr lang="en-CA" sz="2000" dirty="0">
                <a:solidFill>
                  <a:schemeClr val="dk1"/>
                </a:solidFill>
                <a:latin typeface="Source Sans Pro"/>
                <a:ea typeface="Source Sans Pro"/>
                <a:cs typeface="Source Sans Pro"/>
                <a:sym typeface="Source Sans Pro"/>
              </a:rPr>
              <a:t>s</a:t>
            </a:r>
            <a:r>
              <a:rPr lang="en" sz="2000" dirty="0">
                <a:solidFill>
                  <a:schemeClr val="dk1"/>
                </a:solidFill>
                <a:latin typeface="Source Sans Pro"/>
                <a:ea typeface="Source Sans Pro"/>
                <a:cs typeface="Source Sans Pro"/>
                <a:sym typeface="Source Sans Pro"/>
              </a:rPr>
              <a:t> (M</a:t>
            </a:r>
            <a:r>
              <a:rPr lang="en-CA" sz="2000" dirty="0" err="1">
                <a:solidFill>
                  <a:schemeClr val="dk1"/>
                </a:solidFill>
                <a:latin typeface="Source Sans Pro"/>
                <a:ea typeface="Source Sans Pro"/>
                <a:cs typeface="Source Sans Pro"/>
                <a:sym typeface="Source Sans Pro"/>
              </a:rPr>
              <a:t>acbook</a:t>
            </a:r>
            <a:r>
              <a:rPr lang="en-CA" sz="2000" dirty="0">
                <a:solidFill>
                  <a:schemeClr val="dk1"/>
                </a:solidFill>
                <a:latin typeface="Source Sans Pro"/>
                <a:ea typeface="Source Sans Pro"/>
                <a:cs typeface="Source Sans Pro"/>
                <a:sym typeface="Source Sans Pro"/>
              </a:rPr>
              <a:t> Pro) include 8-core processors, 8TB storage, 100Wh battery, etc.</a:t>
            </a:r>
            <a:endParaRPr sz="20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CA" sz="2000" dirty="0">
                <a:solidFill>
                  <a:schemeClr val="dk1"/>
                </a:solidFill>
                <a:latin typeface="Source Sans Pro"/>
                <a:ea typeface="Source Sans Pro"/>
                <a:cs typeface="Source Sans Pro"/>
                <a:sym typeface="Source Sans Pro"/>
              </a:rPr>
              <a:t>Latest</a:t>
            </a:r>
            <a:r>
              <a:rPr lang="en" sz="2000" dirty="0">
                <a:solidFill>
                  <a:schemeClr val="dk1"/>
                </a:solidFill>
                <a:latin typeface="Source Sans Pro"/>
                <a:ea typeface="Source Sans Pro"/>
                <a:cs typeface="Source Sans Pro"/>
                <a:sym typeface="Source Sans Pro"/>
              </a:rPr>
              <a:t> desktop models (iMac) include 27-inch LED-backlit Retina 5K display, 5.0GHz, 2TB SSD, </a:t>
            </a:r>
            <a:endParaRPr sz="20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Long battery life, fast storage, beautiful display, thin and lightweight </a:t>
            </a:r>
            <a:br>
              <a:rPr lang="en" sz="2000" dirty="0">
                <a:solidFill>
                  <a:schemeClr val="dk1"/>
                </a:solidFill>
                <a:latin typeface="Source Sans Pro"/>
                <a:ea typeface="Source Sans Pro"/>
                <a:cs typeface="Source Sans Pro"/>
                <a:sym typeface="Source Sans Pro"/>
              </a:rPr>
            </a:br>
            <a:endParaRPr dirty="0">
              <a:solidFill>
                <a:schemeClr val="dk2"/>
              </a:solidFill>
              <a:latin typeface="Source Sans Pro"/>
              <a:ea typeface="Source Sans Pro"/>
              <a:cs typeface="Source Sans Pro"/>
              <a:sym typeface="Source Sans Pro"/>
            </a:endParaRPr>
          </a:p>
          <a:p>
            <a:pPr marL="800100" lvl="0" indent="-266700" algn="l" rtl="0">
              <a:lnSpc>
                <a:spcPct val="100000"/>
              </a:lnSpc>
              <a:spcBef>
                <a:spcPts val="1200"/>
              </a:spcBef>
              <a:spcAft>
                <a:spcPts val="600"/>
              </a:spcAft>
              <a:buSzPts val="1200"/>
              <a:buFont typeface="Arial"/>
              <a:buNone/>
            </a:pPr>
            <a:endParaRPr sz="2000" dirty="0">
              <a:solidFill>
                <a:schemeClr val="dk1"/>
              </a:solidFill>
              <a:latin typeface="Source Sans Pro"/>
              <a:ea typeface="Source Sans Pro"/>
              <a:cs typeface="Source Sans Pro"/>
              <a:sym typeface="Source Sans Pro"/>
            </a:endParaRPr>
          </a:p>
        </p:txBody>
      </p:sp>
      <p:sp>
        <p:nvSpPr>
          <p:cNvPr id="1469" name="Google Shape;1469;p185"/>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86</a:t>
            </a:fld>
            <a:endParaRPr/>
          </a:p>
        </p:txBody>
      </p:sp>
      <p:pic>
        <p:nvPicPr>
          <p:cNvPr id="1470" name="Google Shape;1470;p185"/>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471" name="Google Shape;1471;p185" descr="A picture containing screenshot, table&#10;&#10;Description automatically generated"/>
          <p:cNvPicPr preferRelativeResize="0"/>
          <p:nvPr/>
        </p:nvPicPr>
        <p:blipFill rotWithShape="1">
          <a:blip r:embed="rId4">
            <a:alphaModFix/>
          </a:blip>
          <a:srcRect/>
          <a:stretch/>
        </p:blipFill>
        <p:spPr>
          <a:xfrm>
            <a:off x="155900" y="1026203"/>
            <a:ext cx="6591300" cy="1028700"/>
          </a:xfrm>
          <a:prstGeom prst="rect">
            <a:avLst/>
          </a:prstGeom>
          <a:noFill/>
          <a:ln>
            <a:noFill/>
          </a:ln>
        </p:spPr>
      </p:pic>
      <p:pic>
        <p:nvPicPr>
          <p:cNvPr id="1472" name="Google Shape;1472;p185" descr="Image result for Mac 2019"/>
          <p:cNvPicPr preferRelativeResize="0"/>
          <p:nvPr/>
        </p:nvPicPr>
        <p:blipFill rotWithShape="1">
          <a:blip r:embed="rId5">
            <a:alphaModFix/>
          </a:blip>
          <a:srcRect/>
          <a:stretch/>
        </p:blipFill>
        <p:spPr>
          <a:xfrm>
            <a:off x="6968942" y="2680362"/>
            <a:ext cx="1925847" cy="1275339"/>
          </a:xfrm>
          <a:prstGeom prst="rect">
            <a:avLst/>
          </a:prstGeom>
          <a:noFill/>
          <a:ln>
            <a:noFill/>
          </a:ln>
        </p:spPr>
      </p:pic>
      <p:grpSp>
        <p:nvGrpSpPr>
          <p:cNvPr id="1473" name="Google Shape;1473;p185"/>
          <p:cNvGrpSpPr/>
          <p:nvPr/>
        </p:nvGrpSpPr>
        <p:grpSpPr>
          <a:xfrm>
            <a:off x="0" y="0"/>
            <a:ext cx="9144000" cy="773925"/>
            <a:chOff x="0" y="0"/>
            <a:chExt cx="9144000" cy="773925"/>
          </a:xfrm>
        </p:grpSpPr>
        <p:pic>
          <p:nvPicPr>
            <p:cNvPr id="1474" name="Google Shape;1474;p185"/>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475" name="Google Shape;1475;p185"/>
            <p:cNvGrpSpPr/>
            <p:nvPr/>
          </p:nvGrpSpPr>
          <p:grpSpPr>
            <a:xfrm>
              <a:off x="76200" y="0"/>
              <a:ext cx="9067800" cy="773925"/>
              <a:chOff x="76200" y="0"/>
              <a:chExt cx="9067800" cy="773925"/>
            </a:xfrm>
          </p:grpSpPr>
          <p:pic>
            <p:nvPicPr>
              <p:cNvPr id="1476" name="Google Shape;1476;p185"/>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477" name="Google Shape;1477;p185"/>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Macintosh</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78" name="Google Shape;1478;p185"/>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2"/>
        <p:cNvGrpSpPr/>
        <p:nvPr/>
      </p:nvGrpSpPr>
      <p:grpSpPr>
        <a:xfrm>
          <a:off x="0" y="0"/>
          <a:ext cx="0" cy="0"/>
          <a:chOff x="0" y="0"/>
          <a:chExt cx="0" cy="0"/>
        </a:xfrm>
      </p:grpSpPr>
      <p:sp>
        <p:nvSpPr>
          <p:cNvPr id="1483" name="Google Shape;1483;p186"/>
          <p:cNvSpPr txBox="1">
            <a:spLocks noGrp="1"/>
          </p:cNvSpPr>
          <p:nvPr>
            <p:ph type="body" idx="1"/>
          </p:nvPr>
        </p:nvSpPr>
        <p:spPr>
          <a:xfrm>
            <a:off x="155900" y="1056990"/>
            <a:ext cx="6416100" cy="3933743"/>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dk1"/>
              </a:buClr>
              <a:buSzPts val="2000"/>
              <a:buFont typeface="Source Sans Pro"/>
              <a:buChar char="•"/>
            </a:pPr>
            <a:r>
              <a:rPr lang="en" sz="2000" b="1" dirty="0">
                <a:solidFill>
                  <a:schemeClr val="dk1"/>
                </a:solidFill>
                <a:latin typeface="Source Sans Pro"/>
                <a:ea typeface="Source Sans Pro"/>
                <a:cs typeface="Source Sans Pro"/>
                <a:sym typeface="Source Sans Pro"/>
              </a:rPr>
              <a:t>Smartwatch</a:t>
            </a:r>
            <a:r>
              <a:rPr lang="en" sz="2000" dirty="0">
                <a:solidFill>
                  <a:schemeClr val="dk1"/>
                </a:solidFill>
                <a:latin typeface="Source Sans Pro"/>
                <a:ea typeface="Source Sans Pro"/>
                <a:cs typeface="Source Sans Pro"/>
                <a:sym typeface="Source Sans Pro"/>
              </a:rPr>
              <a:t> for health, fitness-tracking and other connections with the iPhone for calling functions, etc.</a:t>
            </a:r>
            <a:endParaRPr dirty="0">
              <a:latin typeface="Source Sans Pro Light"/>
              <a:ea typeface="Source Sans Pro Light"/>
              <a:cs typeface="Source Sans Pro Light"/>
              <a:sym typeface="Source Sans Pro Light"/>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First released in </a:t>
            </a:r>
            <a:r>
              <a:rPr lang="en" sz="2000" b="1" dirty="0">
                <a:solidFill>
                  <a:schemeClr val="dk1"/>
                </a:solidFill>
                <a:latin typeface="Source Sans Pro"/>
                <a:ea typeface="Source Sans Pro"/>
                <a:cs typeface="Source Sans Pro"/>
                <a:sym typeface="Source Sans Pro"/>
              </a:rPr>
              <a:t>April, 2015</a:t>
            </a:r>
            <a:endParaRPr sz="2000" b="1"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Current desktop models (Series 5) include 1.78-inch, 32GB, 30.8g weight</a:t>
            </a:r>
            <a:endParaRPr dirty="0">
              <a:latin typeface="Source Sans Pro Light"/>
              <a:ea typeface="Source Sans Pro Light"/>
              <a:cs typeface="Source Sans Pro Light"/>
              <a:sym typeface="Source Sans Pro Light"/>
            </a:endParaRPr>
          </a:p>
          <a:p>
            <a:pPr marL="457200" lvl="0" indent="-355600" algn="l" rtl="0">
              <a:lnSpc>
                <a:spcPct val="100000"/>
              </a:lnSpc>
              <a:spcBef>
                <a:spcPts val="600"/>
              </a:spcBef>
              <a:spcAft>
                <a:spcPts val="60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Now featuring LTE cellular connectivity, allowing independence from iPhone, energy saving, magnetomerter</a:t>
            </a:r>
            <a:endParaRPr sz="2000" dirty="0">
              <a:solidFill>
                <a:schemeClr val="dk1"/>
              </a:solidFill>
              <a:latin typeface="Source Sans Pro"/>
              <a:ea typeface="Source Sans Pro"/>
              <a:cs typeface="Source Sans Pro"/>
              <a:sym typeface="Source Sans Pro"/>
            </a:endParaRPr>
          </a:p>
        </p:txBody>
      </p:sp>
      <p:sp>
        <p:nvSpPr>
          <p:cNvPr id="1484" name="Google Shape;1484;p18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87</a:t>
            </a:fld>
            <a:endParaRPr/>
          </a:p>
        </p:txBody>
      </p:sp>
      <p:pic>
        <p:nvPicPr>
          <p:cNvPr id="1485" name="Google Shape;1485;p186"/>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486" name="Google Shape;1486;p186" descr="Image result for Apple Watch Series 5"/>
          <p:cNvPicPr preferRelativeResize="0"/>
          <p:nvPr/>
        </p:nvPicPr>
        <p:blipFill rotWithShape="1">
          <a:blip r:embed="rId4">
            <a:alphaModFix/>
          </a:blip>
          <a:srcRect/>
          <a:stretch/>
        </p:blipFill>
        <p:spPr>
          <a:xfrm>
            <a:off x="6832948" y="2273503"/>
            <a:ext cx="1884722" cy="1884722"/>
          </a:xfrm>
          <a:prstGeom prst="rect">
            <a:avLst/>
          </a:prstGeom>
          <a:noFill/>
          <a:ln>
            <a:noFill/>
          </a:ln>
        </p:spPr>
      </p:pic>
      <p:grpSp>
        <p:nvGrpSpPr>
          <p:cNvPr id="1487" name="Google Shape;1487;p186"/>
          <p:cNvGrpSpPr/>
          <p:nvPr/>
        </p:nvGrpSpPr>
        <p:grpSpPr>
          <a:xfrm>
            <a:off x="0" y="0"/>
            <a:ext cx="9144000" cy="773925"/>
            <a:chOff x="0" y="0"/>
            <a:chExt cx="9144000" cy="773925"/>
          </a:xfrm>
        </p:grpSpPr>
        <p:pic>
          <p:nvPicPr>
            <p:cNvPr id="1488" name="Google Shape;1488;p186"/>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489" name="Google Shape;1489;p186"/>
            <p:cNvGrpSpPr/>
            <p:nvPr/>
          </p:nvGrpSpPr>
          <p:grpSpPr>
            <a:xfrm>
              <a:off x="76200" y="0"/>
              <a:ext cx="9067800" cy="773925"/>
              <a:chOff x="76200" y="0"/>
              <a:chExt cx="9067800" cy="773925"/>
            </a:xfrm>
          </p:grpSpPr>
          <p:pic>
            <p:nvPicPr>
              <p:cNvPr id="1490" name="Google Shape;1490;p186"/>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491" name="Google Shape;1491;p186"/>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Product: Apple Watch</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492" name="Google Shape;1492;p186"/>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6"/>
        <p:cNvGrpSpPr/>
        <p:nvPr/>
      </p:nvGrpSpPr>
      <p:grpSpPr>
        <a:xfrm>
          <a:off x="0" y="0"/>
          <a:ext cx="0" cy="0"/>
          <a:chOff x="0" y="0"/>
          <a:chExt cx="0" cy="0"/>
        </a:xfrm>
      </p:grpSpPr>
      <p:sp>
        <p:nvSpPr>
          <p:cNvPr id="1497" name="Google Shape;1497;p187"/>
          <p:cNvSpPr txBox="1">
            <a:spLocks noGrp="1"/>
          </p:cNvSpPr>
          <p:nvPr>
            <p:ph type="body" idx="1"/>
          </p:nvPr>
        </p:nvSpPr>
        <p:spPr>
          <a:xfrm>
            <a:off x="-12547" y="1032675"/>
            <a:ext cx="6593816" cy="3906300"/>
          </a:xfrm>
          <a:prstGeom prst="rect">
            <a:avLst/>
          </a:prstGeom>
          <a:noFill/>
          <a:ln>
            <a:noFill/>
          </a:ln>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Clr>
                <a:schemeClr val="dk1"/>
              </a:buClr>
              <a:buSzPts val="1700"/>
              <a:buFont typeface="Source Sans Pro"/>
              <a:buChar char="•"/>
            </a:pPr>
            <a:r>
              <a:rPr lang="en-CA" sz="2000" dirty="0">
                <a:solidFill>
                  <a:schemeClr val="dk1"/>
                </a:solidFill>
                <a:latin typeface="Source Sans Pro"/>
                <a:ea typeface="Source Sans Pro"/>
                <a:cs typeface="Source Sans Pro"/>
                <a:sym typeface="Source Sans Pro"/>
              </a:rPr>
              <a:t>Initial release: October 2014</a:t>
            </a:r>
            <a:endParaRPr lang="en" sz="2000" dirty="0">
              <a:solidFill>
                <a:schemeClr val="dk1"/>
              </a:solidFill>
              <a:latin typeface="Source Sans Pro"/>
              <a:ea typeface="Source Sans Pro"/>
              <a:cs typeface="Source Sans Pro"/>
              <a:sym typeface="Source Sans Pro"/>
            </a:endParaRPr>
          </a:p>
          <a:p>
            <a:pPr marL="457200" lvl="0" indent="-336550" algn="l" rtl="0">
              <a:lnSpc>
                <a:spcPct val="100000"/>
              </a:lnSpc>
              <a:spcBef>
                <a:spcPts val="0"/>
              </a:spcBef>
              <a:spcAft>
                <a:spcPts val="0"/>
              </a:spcAft>
              <a:buClr>
                <a:schemeClr val="dk1"/>
              </a:buClr>
              <a:buSzPts val="1700"/>
              <a:buFont typeface="Source Sans Pro"/>
              <a:buChar char="•"/>
            </a:pPr>
            <a:r>
              <a:rPr lang="en" sz="2000" dirty="0">
                <a:solidFill>
                  <a:schemeClr val="dk1"/>
                </a:solidFill>
                <a:latin typeface="Source Sans Pro"/>
                <a:ea typeface="Source Sans Pro"/>
                <a:cs typeface="Source Sans Pro"/>
                <a:sym typeface="Source Sans Pro"/>
              </a:rPr>
              <a:t>Offers an easy, secure, fast and private way for payment </a:t>
            </a:r>
            <a:endParaRPr sz="2000" dirty="0">
              <a:solidFill>
                <a:schemeClr val="dk1"/>
              </a:solidFill>
              <a:latin typeface="Source Sans Pro"/>
              <a:ea typeface="Source Sans Pro"/>
              <a:cs typeface="Source Sans Pro"/>
              <a:sym typeface="Source Sans Pro"/>
            </a:endParaRPr>
          </a:p>
          <a:p>
            <a:pPr marL="457200" lvl="0" indent="-336550" algn="l" rtl="0">
              <a:lnSpc>
                <a:spcPct val="100000"/>
              </a:lnSpc>
              <a:spcBef>
                <a:spcPts val="600"/>
              </a:spcBef>
              <a:spcAft>
                <a:spcPts val="0"/>
              </a:spcAft>
              <a:buClr>
                <a:schemeClr val="dk1"/>
              </a:buClr>
              <a:buSzPts val="1700"/>
              <a:buFont typeface="Source Sans Pro"/>
              <a:buChar char="•"/>
            </a:pPr>
            <a:r>
              <a:rPr lang="en" sz="2000" dirty="0">
                <a:solidFill>
                  <a:schemeClr val="dk1"/>
                </a:solidFill>
                <a:latin typeface="Source Sans Pro"/>
                <a:ea typeface="Source Sans Pro"/>
                <a:cs typeface="Source Sans Pro"/>
                <a:sym typeface="Source Sans Pro"/>
              </a:rPr>
              <a:t>Payment service available in certain countries through Apple devices i.e. iPhone, Apple Watch, Touch ID on MacBook. </a:t>
            </a:r>
            <a:endParaRPr dirty="0">
              <a:latin typeface="Source Sans Pro Light"/>
              <a:ea typeface="Source Sans Pro Light"/>
              <a:cs typeface="Source Sans Pro Light"/>
              <a:sym typeface="Source Sans Pro Light"/>
            </a:endParaRPr>
          </a:p>
          <a:p>
            <a:pPr marL="457200" lvl="0" indent="-336550" algn="l" rtl="0">
              <a:lnSpc>
                <a:spcPct val="100000"/>
              </a:lnSpc>
              <a:spcBef>
                <a:spcPts val="600"/>
              </a:spcBef>
              <a:spcAft>
                <a:spcPts val="0"/>
              </a:spcAft>
              <a:buClr>
                <a:schemeClr val="dk1"/>
              </a:buClr>
              <a:buSzPts val="1700"/>
              <a:buFont typeface="Source Sans Pro"/>
              <a:buChar char="•"/>
            </a:pPr>
            <a:r>
              <a:rPr lang="en" sz="2000" dirty="0">
                <a:solidFill>
                  <a:schemeClr val="dk1"/>
                </a:solidFill>
                <a:latin typeface="Source Sans Pro"/>
                <a:ea typeface="Source Sans Pro"/>
                <a:cs typeface="Source Sans Pro"/>
                <a:sym typeface="Source Sans Pro"/>
              </a:rPr>
              <a:t>Allows payment within apps i.e. subscription to Apple Music</a:t>
            </a:r>
            <a:endParaRPr sz="2000" dirty="0">
              <a:solidFill>
                <a:schemeClr val="dk1"/>
              </a:solidFill>
              <a:latin typeface="Source Sans Pro"/>
              <a:ea typeface="Source Sans Pro"/>
              <a:cs typeface="Source Sans Pro"/>
              <a:sym typeface="Source Sans Pro"/>
            </a:endParaRPr>
          </a:p>
          <a:p>
            <a:pPr marL="457200" lvl="0" indent="-336550" algn="l" rtl="0">
              <a:lnSpc>
                <a:spcPct val="100000"/>
              </a:lnSpc>
              <a:spcBef>
                <a:spcPts val="600"/>
              </a:spcBef>
              <a:spcAft>
                <a:spcPts val="0"/>
              </a:spcAft>
              <a:buClr>
                <a:schemeClr val="dk1"/>
              </a:buClr>
              <a:buSzPts val="1700"/>
              <a:buFont typeface="Source Sans Pro"/>
              <a:buChar char="•"/>
            </a:pPr>
            <a:r>
              <a:rPr lang="en" sz="2000" dirty="0">
                <a:solidFill>
                  <a:schemeClr val="dk1"/>
                </a:solidFill>
                <a:latin typeface="Source Sans Pro"/>
                <a:ea typeface="Source Sans Pro"/>
                <a:cs typeface="Source Sans Pro"/>
                <a:sym typeface="Source Sans Pro"/>
              </a:rPr>
              <a:t>Digitalizes and replace physical cards with the chip, pin or magnetic stripe</a:t>
            </a:r>
            <a:endParaRPr sz="2000" dirty="0">
              <a:solidFill>
                <a:schemeClr val="dk1"/>
              </a:solidFill>
              <a:latin typeface="Source Sans Pro"/>
              <a:ea typeface="Source Sans Pro"/>
              <a:cs typeface="Source Sans Pro"/>
              <a:sym typeface="Source Sans Pro"/>
            </a:endParaRPr>
          </a:p>
          <a:p>
            <a:pPr marL="457200" lvl="0" indent="-323850" algn="l" rtl="0">
              <a:lnSpc>
                <a:spcPct val="100000"/>
              </a:lnSpc>
              <a:spcBef>
                <a:spcPts val="600"/>
              </a:spcBef>
              <a:spcAft>
                <a:spcPts val="600"/>
              </a:spcAft>
              <a:buClr>
                <a:schemeClr val="dk1"/>
              </a:buClr>
              <a:buSzPts val="1500"/>
              <a:buFont typeface="Source Sans Pro"/>
              <a:buChar char="•"/>
            </a:pPr>
            <a:r>
              <a:rPr lang="en" sz="2000" dirty="0">
                <a:solidFill>
                  <a:schemeClr val="dk1"/>
                </a:solidFill>
                <a:latin typeface="Source Sans Pro"/>
                <a:ea typeface="Source Sans Pro"/>
                <a:cs typeface="Source Sans Pro"/>
                <a:sym typeface="Source Sans Pro"/>
              </a:rPr>
              <a:t>Wireless communication with point of sale by using NFC antenna, secure element</a:t>
            </a:r>
            <a:br>
              <a:rPr lang="en" sz="1800" dirty="0">
                <a:solidFill>
                  <a:schemeClr val="dk1"/>
                </a:solidFill>
                <a:latin typeface="Source Sans Pro"/>
                <a:ea typeface="Source Sans Pro"/>
                <a:cs typeface="Source Sans Pro"/>
                <a:sym typeface="Source Sans Pro"/>
              </a:rPr>
            </a:br>
            <a:endParaRPr sz="1800" dirty="0">
              <a:solidFill>
                <a:schemeClr val="dk1"/>
              </a:solidFill>
              <a:latin typeface="Source Sans Pro"/>
              <a:ea typeface="Source Sans Pro"/>
              <a:cs typeface="Source Sans Pro"/>
              <a:sym typeface="Source Sans Pro"/>
            </a:endParaRPr>
          </a:p>
        </p:txBody>
      </p:sp>
      <p:sp>
        <p:nvSpPr>
          <p:cNvPr id="1498" name="Google Shape;1498;p187"/>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88</a:t>
            </a:fld>
            <a:endParaRPr/>
          </a:p>
        </p:txBody>
      </p:sp>
      <p:pic>
        <p:nvPicPr>
          <p:cNvPr id="1499" name="Google Shape;1499;p187"/>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500" name="Google Shape;1500;p187"/>
          <p:cNvPicPr preferRelativeResize="0"/>
          <p:nvPr/>
        </p:nvPicPr>
        <p:blipFill rotWithShape="1">
          <a:blip r:embed="rId4">
            <a:alphaModFix/>
          </a:blip>
          <a:srcRect/>
          <a:stretch/>
        </p:blipFill>
        <p:spPr>
          <a:xfrm>
            <a:off x="4602070" y="6127842"/>
            <a:ext cx="2678550" cy="3430800"/>
          </a:xfrm>
          <a:prstGeom prst="rect">
            <a:avLst/>
          </a:prstGeom>
          <a:noFill/>
          <a:ln>
            <a:noFill/>
          </a:ln>
        </p:spPr>
      </p:pic>
      <p:pic>
        <p:nvPicPr>
          <p:cNvPr id="1501" name="Google Shape;1501;p187" descr="A hand holding a cellphone&#10;&#10;Description automatically generated"/>
          <p:cNvPicPr preferRelativeResize="0"/>
          <p:nvPr/>
        </p:nvPicPr>
        <p:blipFill rotWithShape="1">
          <a:blip r:embed="rId5">
            <a:alphaModFix/>
          </a:blip>
          <a:srcRect/>
          <a:stretch/>
        </p:blipFill>
        <p:spPr>
          <a:xfrm>
            <a:off x="6962043" y="2293480"/>
            <a:ext cx="1939646" cy="2208362"/>
          </a:xfrm>
          <a:prstGeom prst="rect">
            <a:avLst/>
          </a:prstGeom>
          <a:noFill/>
          <a:ln>
            <a:noFill/>
          </a:ln>
        </p:spPr>
      </p:pic>
      <p:pic>
        <p:nvPicPr>
          <p:cNvPr id="1502" name="Google Shape;1502;p187" descr="Image result for Apple Pay"/>
          <p:cNvPicPr preferRelativeResize="0"/>
          <p:nvPr/>
        </p:nvPicPr>
        <p:blipFill rotWithShape="1">
          <a:blip r:embed="rId6">
            <a:alphaModFix/>
          </a:blip>
          <a:srcRect l="27409" t="29376" b="30343"/>
          <a:stretch/>
        </p:blipFill>
        <p:spPr>
          <a:xfrm>
            <a:off x="6482625" y="1227550"/>
            <a:ext cx="4148550" cy="1207250"/>
          </a:xfrm>
          <a:prstGeom prst="rect">
            <a:avLst/>
          </a:prstGeom>
          <a:noFill/>
          <a:ln>
            <a:noFill/>
          </a:ln>
        </p:spPr>
      </p:pic>
      <p:grpSp>
        <p:nvGrpSpPr>
          <p:cNvPr id="1503" name="Google Shape;1503;p187"/>
          <p:cNvGrpSpPr/>
          <p:nvPr/>
        </p:nvGrpSpPr>
        <p:grpSpPr>
          <a:xfrm>
            <a:off x="0" y="0"/>
            <a:ext cx="9144000" cy="773925"/>
            <a:chOff x="0" y="0"/>
            <a:chExt cx="9144000" cy="773925"/>
          </a:xfrm>
        </p:grpSpPr>
        <p:pic>
          <p:nvPicPr>
            <p:cNvPr id="1504" name="Google Shape;1504;p187"/>
            <p:cNvPicPr preferRelativeResize="0"/>
            <p:nvPr/>
          </p:nvPicPr>
          <p:blipFill>
            <a:blip r:embed="rId7">
              <a:alphaModFix/>
            </a:blip>
            <a:stretch>
              <a:fillRect/>
            </a:stretch>
          </p:blipFill>
          <p:spPr>
            <a:xfrm>
              <a:off x="0" y="0"/>
              <a:ext cx="4572000" cy="773925"/>
            </a:xfrm>
            <a:prstGeom prst="rect">
              <a:avLst/>
            </a:prstGeom>
            <a:noFill/>
            <a:ln>
              <a:noFill/>
            </a:ln>
          </p:spPr>
        </p:pic>
        <p:grpSp>
          <p:nvGrpSpPr>
            <p:cNvPr id="1505" name="Google Shape;1505;p187"/>
            <p:cNvGrpSpPr/>
            <p:nvPr/>
          </p:nvGrpSpPr>
          <p:grpSpPr>
            <a:xfrm>
              <a:off x="76200" y="0"/>
              <a:ext cx="9067800" cy="773925"/>
              <a:chOff x="76200" y="0"/>
              <a:chExt cx="9067800" cy="773925"/>
            </a:xfrm>
          </p:grpSpPr>
          <p:pic>
            <p:nvPicPr>
              <p:cNvPr id="1506" name="Google Shape;1506;p187"/>
              <p:cNvPicPr preferRelativeResize="0"/>
              <p:nvPr/>
            </p:nvPicPr>
            <p:blipFill>
              <a:blip r:embed="rId7">
                <a:alphaModFix/>
              </a:blip>
              <a:stretch>
                <a:fillRect/>
              </a:stretch>
            </p:blipFill>
            <p:spPr>
              <a:xfrm>
                <a:off x="4572000" y="0"/>
                <a:ext cx="4572000" cy="773925"/>
              </a:xfrm>
              <a:prstGeom prst="rect">
                <a:avLst/>
              </a:prstGeom>
              <a:noFill/>
              <a:ln>
                <a:noFill/>
              </a:ln>
            </p:spPr>
          </p:pic>
          <p:sp>
            <p:nvSpPr>
              <p:cNvPr id="1507" name="Google Shape;1507;p187"/>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Service: Apple Pay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08" name="Google Shape;1508;p187"/>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2"/>
        <p:cNvGrpSpPr/>
        <p:nvPr/>
      </p:nvGrpSpPr>
      <p:grpSpPr>
        <a:xfrm>
          <a:off x="0" y="0"/>
          <a:ext cx="0" cy="0"/>
          <a:chOff x="0" y="0"/>
          <a:chExt cx="0" cy="0"/>
        </a:xfrm>
      </p:grpSpPr>
      <p:sp>
        <p:nvSpPr>
          <p:cNvPr id="1513" name="Google Shape;1513;p188"/>
          <p:cNvSpPr txBox="1">
            <a:spLocks noGrp="1"/>
          </p:cNvSpPr>
          <p:nvPr>
            <p:ph type="body" idx="1"/>
          </p:nvPr>
        </p:nvSpPr>
        <p:spPr>
          <a:xfrm>
            <a:off x="155900" y="1032675"/>
            <a:ext cx="6416100" cy="3906300"/>
          </a:xfrm>
          <a:prstGeom prst="rect">
            <a:avLst/>
          </a:prstGeom>
          <a:noFill/>
          <a:ln>
            <a:noFill/>
          </a:ln>
        </p:spPr>
        <p:txBody>
          <a:bodyPr spcFirstLastPara="1" wrap="square" lIns="91425" tIns="91425" rIns="91425" bIns="91425" anchor="t" anchorCtr="0">
            <a:noAutofit/>
          </a:bodyPr>
          <a:lstStyle/>
          <a:p>
            <a:pPr marL="457200" lvl="0" indent="-355600" algn="l" rtl="0">
              <a:lnSpc>
                <a:spcPct val="100000"/>
              </a:lnSpc>
              <a:spcBef>
                <a:spcPts val="600"/>
              </a:spcBef>
              <a:spcAft>
                <a:spcPts val="0"/>
              </a:spcAft>
              <a:buClr>
                <a:schemeClr val="dk1"/>
              </a:buClr>
              <a:buSzPts val="2000"/>
              <a:buFont typeface="Arial"/>
              <a:buChar char="•"/>
            </a:pPr>
            <a:r>
              <a:rPr lang="en-CA" sz="2000" dirty="0">
                <a:solidFill>
                  <a:schemeClr val="dk1"/>
                </a:solidFill>
                <a:latin typeface="Source Sans Pro"/>
                <a:ea typeface="Source Sans Pro"/>
                <a:cs typeface="Source Sans Pro"/>
                <a:sym typeface="Source Sans Pro"/>
              </a:rPr>
              <a:t>Initial launch: October, 2011</a:t>
            </a:r>
            <a:endParaRPr lang="en" sz="20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Arial"/>
              <a:buChar char="•"/>
            </a:pPr>
            <a:r>
              <a:rPr lang="en" sz="2000" dirty="0">
                <a:solidFill>
                  <a:schemeClr val="dk1"/>
                </a:solidFill>
                <a:latin typeface="Source Sans Pro"/>
                <a:ea typeface="Source Sans Pro"/>
                <a:cs typeface="Source Sans Pro"/>
                <a:sym typeface="Source Sans Pro"/>
              </a:rPr>
              <a:t>Apple’s cloud storage service which stores music, </a:t>
            </a:r>
            <a:r>
              <a:rPr lang="en" sz="2000" b="1" dirty="0">
                <a:solidFill>
                  <a:schemeClr val="dk1"/>
                </a:solidFill>
                <a:latin typeface="Source Sans Pro"/>
                <a:ea typeface="Source Sans Pro"/>
                <a:cs typeface="Source Sans Pro"/>
                <a:sym typeface="Source Sans Pro"/>
              </a:rPr>
              <a:t>photos</a:t>
            </a:r>
            <a:r>
              <a:rPr lang="en" sz="2000" dirty="0">
                <a:solidFill>
                  <a:schemeClr val="dk1"/>
                </a:solidFill>
                <a:latin typeface="Source Sans Pro"/>
                <a:ea typeface="Source Sans Pro"/>
                <a:cs typeface="Source Sans Pro"/>
                <a:sym typeface="Source Sans Pro"/>
              </a:rPr>
              <a:t>, contacts, calendars, mail, notes and </a:t>
            </a:r>
            <a:r>
              <a:rPr lang="en" sz="2000" b="1" dirty="0">
                <a:solidFill>
                  <a:schemeClr val="dk1"/>
                </a:solidFill>
                <a:latin typeface="Source Sans Pro"/>
                <a:ea typeface="Source Sans Pro"/>
                <a:cs typeface="Source Sans Pro"/>
                <a:sym typeface="Source Sans Pro"/>
              </a:rPr>
              <a:t>files</a:t>
            </a:r>
            <a:endParaRPr sz="2000" b="1"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Safe, up to date and available whenever you are</a:t>
            </a:r>
            <a:endParaRPr dirty="0">
              <a:latin typeface="Source Sans Pro Light"/>
              <a:ea typeface="Source Sans Pro Light"/>
              <a:cs typeface="Source Sans Pro Light"/>
              <a:sym typeface="Source Sans Pro Light"/>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Works across devices (iPhone, Mac, Windows System)</a:t>
            </a:r>
            <a:endParaRPr sz="20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Provides means to back-up important personal data directly through iCloud Backup and Restore</a:t>
            </a:r>
            <a:endParaRPr sz="2000" dirty="0">
              <a:solidFill>
                <a:schemeClr val="dk1"/>
              </a:solidFill>
              <a:latin typeface="Source Sans Pro"/>
              <a:ea typeface="Source Sans Pro"/>
              <a:cs typeface="Source Sans Pro"/>
              <a:sym typeface="Source Sans Pro"/>
            </a:endParaRPr>
          </a:p>
          <a:p>
            <a:pPr marL="457200" lvl="0" indent="-355600" algn="l" rtl="0">
              <a:lnSpc>
                <a:spcPct val="100000"/>
              </a:lnSpc>
              <a:spcBef>
                <a:spcPts val="600"/>
              </a:spcBef>
              <a:spcAft>
                <a:spcPts val="0"/>
              </a:spcAft>
              <a:buClr>
                <a:schemeClr val="dk1"/>
              </a:buClr>
              <a:buSzPts val="2000"/>
              <a:buFont typeface="Source Sans Pro"/>
              <a:buChar char="•"/>
            </a:pPr>
            <a:r>
              <a:rPr lang="en" sz="2000" dirty="0">
                <a:solidFill>
                  <a:schemeClr val="dk1"/>
                </a:solidFill>
                <a:latin typeface="Source Sans Pro"/>
                <a:ea typeface="Source Sans Pro"/>
                <a:cs typeface="Source Sans Pro"/>
                <a:sym typeface="Source Sans Pro"/>
              </a:rPr>
              <a:t>5GB of free storage space with storage plan: 50GB C$1.29/month, 200GB C$3.99/month, 2TB C$12.99/month</a:t>
            </a:r>
            <a:br>
              <a:rPr lang="en" sz="2000" dirty="0">
                <a:solidFill>
                  <a:schemeClr val="dk1"/>
                </a:solidFill>
                <a:latin typeface="Source Sans Pro"/>
                <a:ea typeface="Source Sans Pro"/>
                <a:cs typeface="Source Sans Pro"/>
                <a:sym typeface="Source Sans Pro"/>
              </a:rPr>
            </a:br>
            <a:br>
              <a:rPr lang="en" sz="2000" dirty="0">
                <a:solidFill>
                  <a:schemeClr val="dk1"/>
                </a:solidFill>
                <a:latin typeface="Source Sans Pro"/>
                <a:ea typeface="Source Sans Pro"/>
                <a:cs typeface="Source Sans Pro"/>
                <a:sym typeface="Source Sans Pro"/>
              </a:rPr>
            </a:br>
            <a:endParaRPr dirty="0">
              <a:solidFill>
                <a:schemeClr val="dk2"/>
              </a:solidFill>
              <a:latin typeface="Source Sans Pro"/>
              <a:ea typeface="Source Sans Pro"/>
              <a:cs typeface="Source Sans Pro"/>
              <a:sym typeface="Source Sans Pro"/>
            </a:endParaRPr>
          </a:p>
          <a:p>
            <a:pPr marL="800100" lvl="0" indent="-266700" algn="l" rtl="0">
              <a:lnSpc>
                <a:spcPct val="100000"/>
              </a:lnSpc>
              <a:spcBef>
                <a:spcPts val="600"/>
              </a:spcBef>
              <a:spcAft>
                <a:spcPts val="0"/>
              </a:spcAft>
              <a:buSzPts val="1200"/>
              <a:buFont typeface="Arial"/>
              <a:buNone/>
            </a:pPr>
            <a:endParaRPr sz="2000" dirty="0">
              <a:solidFill>
                <a:schemeClr val="dk1"/>
              </a:solidFill>
              <a:latin typeface="Source Sans Pro"/>
              <a:ea typeface="Source Sans Pro"/>
              <a:cs typeface="Source Sans Pro"/>
              <a:sym typeface="Source Sans Pro"/>
            </a:endParaRPr>
          </a:p>
        </p:txBody>
      </p:sp>
      <p:sp>
        <p:nvSpPr>
          <p:cNvPr id="1514" name="Google Shape;1514;p188"/>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89</a:t>
            </a:fld>
            <a:endParaRPr/>
          </a:p>
        </p:txBody>
      </p:sp>
      <p:pic>
        <p:nvPicPr>
          <p:cNvPr id="1515" name="Google Shape;1515;p188"/>
          <p:cNvPicPr preferRelativeResize="0"/>
          <p:nvPr/>
        </p:nvPicPr>
        <p:blipFill rotWithShape="1">
          <a:blip r:embed="rId3">
            <a:alphaModFix/>
          </a:blip>
          <a:srcRect/>
          <a:stretch/>
        </p:blipFill>
        <p:spPr>
          <a:xfrm>
            <a:off x="6894803" y="2014572"/>
            <a:ext cx="2074125" cy="1548825"/>
          </a:xfrm>
          <a:prstGeom prst="rect">
            <a:avLst/>
          </a:prstGeom>
          <a:noFill/>
          <a:ln>
            <a:noFill/>
          </a:ln>
        </p:spPr>
      </p:pic>
      <p:pic>
        <p:nvPicPr>
          <p:cNvPr id="1516" name="Google Shape;1516;p188"/>
          <p:cNvPicPr preferRelativeResize="0"/>
          <p:nvPr/>
        </p:nvPicPr>
        <p:blipFill rotWithShape="1">
          <a:blip r:embed="rId4">
            <a:alphaModFix/>
          </a:blip>
          <a:srcRect/>
          <a:stretch/>
        </p:blipFill>
        <p:spPr>
          <a:xfrm>
            <a:off x="7931866" y="4330033"/>
            <a:ext cx="548700" cy="675567"/>
          </a:xfrm>
          <a:prstGeom prst="rect">
            <a:avLst/>
          </a:prstGeom>
          <a:noFill/>
          <a:ln>
            <a:noFill/>
          </a:ln>
        </p:spPr>
      </p:pic>
      <p:grpSp>
        <p:nvGrpSpPr>
          <p:cNvPr id="1517" name="Google Shape;1517;p188"/>
          <p:cNvGrpSpPr/>
          <p:nvPr/>
        </p:nvGrpSpPr>
        <p:grpSpPr>
          <a:xfrm>
            <a:off x="0" y="0"/>
            <a:ext cx="9144000" cy="773925"/>
            <a:chOff x="0" y="0"/>
            <a:chExt cx="9144000" cy="773925"/>
          </a:xfrm>
        </p:grpSpPr>
        <p:pic>
          <p:nvPicPr>
            <p:cNvPr id="1518" name="Google Shape;1518;p188"/>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519" name="Google Shape;1519;p188"/>
            <p:cNvGrpSpPr/>
            <p:nvPr/>
          </p:nvGrpSpPr>
          <p:grpSpPr>
            <a:xfrm>
              <a:off x="76200" y="0"/>
              <a:ext cx="9067800" cy="773925"/>
              <a:chOff x="76200" y="0"/>
              <a:chExt cx="9067800" cy="773925"/>
            </a:xfrm>
          </p:grpSpPr>
          <p:pic>
            <p:nvPicPr>
              <p:cNvPr id="1520" name="Google Shape;1520;p188"/>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521" name="Google Shape;1521;p18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Service: iCloud</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22" name="Google Shape;1522;p188"/>
          <p:cNvPicPr preferRelativeResize="0"/>
          <p:nvPr/>
        </p:nvPicPr>
        <p:blipFill rotWithShape="1">
          <a:blip r:embed="rId4">
            <a:alphaModFix/>
          </a:blip>
          <a:srcRect/>
          <a:stretch/>
        </p:blipFill>
        <p:spPr>
          <a:xfrm>
            <a:off x="8407311" y="49179"/>
            <a:ext cx="548700" cy="6755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9022-ACF4-4226-9181-68CDCFCAD6DA}"/>
              </a:ext>
            </a:extLst>
          </p:cNvPr>
          <p:cNvSpPr>
            <a:spLocks noGrp="1"/>
          </p:cNvSpPr>
          <p:nvPr>
            <p:ph type="title"/>
          </p:nvPr>
        </p:nvSpPr>
        <p:spPr/>
        <p:txBody>
          <a:bodyPr>
            <a:normAutofit/>
          </a:bodyPr>
          <a:lstStyle/>
          <a:p>
            <a:r>
              <a:rPr lang="en-US" sz="4050" b="1" dirty="0">
                <a:effectLst>
                  <a:outerShdw blurRad="38100" dist="38100" dir="2700000" algn="tl">
                    <a:srgbClr val="000000">
                      <a:alpha val="43137"/>
                    </a:srgbClr>
                  </a:outerShdw>
                </a:effectLst>
              </a:rPr>
              <a:t>Software &amp; Service </a:t>
            </a:r>
          </a:p>
        </p:txBody>
      </p:sp>
      <p:sp>
        <p:nvSpPr>
          <p:cNvPr id="4" name="TextBox 3">
            <a:extLst>
              <a:ext uri="{FF2B5EF4-FFF2-40B4-BE49-F238E27FC236}">
                <a16:creationId xmlns:a16="http://schemas.microsoft.com/office/drawing/2014/main" id="{386D9DE6-3A65-4CB8-8891-4CABF29BF945}"/>
              </a:ext>
            </a:extLst>
          </p:cNvPr>
          <p:cNvSpPr txBox="1"/>
          <p:nvPr/>
        </p:nvSpPr>
        <p:spPr>
          <a:xfrm>
            <a:off x="777505" y="1268017"/>
            <a:ext cx="3283856" cy="3277820"/>
          </a:xfrm>
          <a:prstGeom prst="rect">
            <a:avLst/>
          </a:prstGeom>
          <a:noFill/>
        </p:spPr>
        <p:txBody>
          <a:bodyPr wrap="square" rtlCol="0">
            <a:spAutoFit/>
          </a:bodyPr>
          <a:lstStyle/>
          <a:p>
            <a:pPr defTabSz="685800">
              <a:buClrTx/>
            </a:pPr>
            <a:r>
              <a:rPr lang="en-US" sz="1800" b="1" kern="1200" dirty="0">
                <a:solidFill>
                  <a:prstClr val="black"/>
                </a:solidFill>
                <a:latin typeface="Calibri" panose="020F0502020204030204"/>
                <a:ea typeface="+mn-ea"/>
                <a:cs typeface="+mn-cs"/>
              </a:rPr>
              <a:t>Software</a:t>
            </a:r>
          </a:p>
          <a:p>
            <a:pPr defTabSz="685800">
              <a:buClrTx/>
            </a:pPr>
            <a:endParaRPr lang="en-US" sz="180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Operation System </a:t>
            </a: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Apps (apple’s app store &amp; google play)</a:t>
            </a: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Social media (twitter, Facebook)</a:t>
            </a: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Apple pay, Alipay, WeChat pay (online payment)</a:t>
            </a: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Open source software</a:t>
            </a:r>
          </a:p>
          <a:p>
            <a:pPr defTabSz="685800">
              <a:buClrTx/>
            </a:pPr>
            <a:endParaRPr lang="en-US" sz="1350" kern="1200" dirty="0">
              <a:solidFill>
                <a:prstClr val="black"/>
              </a:solidFill>
              <a:latin typeface="Calibri" panose="020F0502020204030204"/>
              <a:ea typeface="+mn-ea"/>
              <a:cs typeface="+mn-cs"/>
            </a:endParaRPr>
          </a:p>
          <a:p>
            <a:pPr defTabSz="685800">
              <a:buClrTx/>
            </a:pPr>
            <a:endParaRPr lang="en-US" sz="1350" kern="120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2C26B82D-0CF5-490B-9C20-56CAA61BABA3}"/>
              </a:ext>
            </a:extLst>
          </p:cNvPr>
          <p:cNvSpPr txBox="1"/>
          <p:nvPr/>
        </p:nvSpPr>
        <p:spPr>
          <a:xfrm>
            <a:off x="5490839" y="1280217"/>
            <a:ext cx="2875656" cy="3416320"/>
          </a:xfrm>
          <a:prstGeom prst="rect">
            <a:avLst/>
          </a:prstGeom>
          <a:noFill/>
        </p:spPr>
        <p:txBody>
          <a:bodyPr wrap="square" rtlCol="0">
            <a:spAutoFit/>
          </a:bodyPr>
          <a:lstStyle/>
          <a:p>
            <a:pPr defTabSz="685800">
              <a:buClrTx/>
            </a:pPr>
            <a:r>
              <a:rPr lang="en-US" sz="1800" b="1" kern="1200" dirty="0">
                <a:solidFill>
                  <a:prstClr val="black"/>
                </a:solidFill>
                <a:latin typeface="Calibri" panose="020F0502020204030204"/>
                <a:ea typeface="+mn-ea"/>
                <a:cs typeface="+mn-cs"/>
              </a:rPr>
              <a:t>Services</a:t>
            </a:r>
          </a:p>
          <a:p>
            <a:pPr defTabSz="685800">
              <a:buClrTx/>
            </a:pPr>
            <a:endParaRPr lang="en-US" sz="135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Advertisements </a:t>
            </a: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Internet </a:t>
            </a: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E-commerce </a:t>
            </a: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Telecommunications services (telephone network, Internet)</a:t>
            </a:r>
          </a:p>
          <a:p>
            <a:pPr marL="214313" indent="-214313" defTabSz="685800">
              <a:buClrTx/>
              <a:buFont typeface="Arial" panose="020B0604020202020204" pitchFamily="34" charset="0"/>
              <a:buChar char="•"/>
            </a:pPr>
            <a:r>
              <a:rPr lang="en-US" sz="1800" kern="1200" dirty="0">
                <a:solidFill>
                  <a:prstClr val="black"/>
                </a:solidFill>
                <a:latin typeface="Calibri" panose="020F0502020204030204"/>
                <a:ea typeface="+mn-ea"/>
                <a:cs typeface="+mn-cs"/>
              </a:rPr>
              <a:t>Streaming service ( Netflix, YouTube, iTunes)</a:t>
            </a:r>
          </a:p>
          <a:p>
            <a:pPr defTabSz="685800">
              <a:buClrTx/>
            </a:pPr>
            <a:endParaRPr lang="en-US" sz="1350" kern="1200" dirty="0">
              <a:solidFill>
                <a:prstClr val="black"/>
              </a:solidFill>
              <a:latin typeface="Calibri" panose="020F0502020204030204"/>
              <a:ea typeface="+mn-ea"/>
              <a:cs typeface="+mn-cs"/>
            </a:endParaRPr>
          </a:p>
          <a:p>
            <a:pPr defTabSz="685800">
              <a:buClrTx/>
            </a:pPr>
            <a:endParaRPr lang="en-US" sz="1350" kern="1200" dirty="0">
              <a:solidFill>
                <a:prstClr val="black"/>
              </a:solidFill>
              <a:latin typeface="Calibri" panose="020F0502020204030204"/>
              <a:ea typeface="+mn-ea"/>
              <a:cs typeface="+mn-cs"/>
            </a:endParaRPr>
          </a:p>
          <a:p>
            <a:pPr defTabSz="685800">
              <a:buClrTx/>
            </a:pP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57832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6"/>
        <p:cNvGrpSpPr/>
        <p:nvPr/>
      </p:nvGrpSpPr>
      <p:grpSpPr>
        <a:xfrm>
          <a:off x="0" y="0"/>
          <a:ext cx="0" cy="0"/>
          <a:chOff x="0" y="0"/>
          <a:chExt cx="0" cy="0"/>
        </a:xfrm>
      </p:grpSpPr>
      <p:sp>
        <p:nvSpPr>
          <p:cNvPr id="1527" name="Google Shape;1527;p189"/>
          <p:cNvSpPr txBox="1">
            <a:spLocks noGrp="1"/>
          </p:cNvSpPr>
          <p:nvPr>
            <p:ph type="body" idx="1"/>
          </p:nvPr>
        </p:nvSpPr>
        <p:spPr>
          <a:xfrm>
            <a:off x="155900" y="1032675"/>
            <a:ext cx="6745232" cy="39063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Clr>
                <a:schemeClr val="dk1"/>
              </a:buClr>
              <a:buSzPts val="1600"/>
              <a:buFont typeface="Source Sans Pro"/>
              <a:buChar char="•"/>
            </a:pPr>
            <a:r>
              <a:rPr lang="en" sz="2000" b="1" dirty="0">
                <a:solidFill>
                  <a:schemeClr val="dk1"/>
                </a:solidFill>
                <a:latin typeface="Source Sans Pro"/>
                <a:ea typeface="Source Sans Pro"/>
                <a:cs typeface="Source Sans Pro"/>
                <a:sym typeface="Source Sans Pro"/>
              </a:rPr>
              <a:t>Apple Music</a:t>
            </a:r>
            <a:r>
              <a:rPr lang="en" sz="2000" dirty="0">
                <a:solidFill>
                  <a:schemeClr val="dk1"/>
                </a:solidFill>
                <a:latin typeface="Source Sans Pro"/>
                <a:ea typeface="Source Sans Pro"/>
                <a:cs typeface="Source Sans Pro"/>
                <a:sym typeface="Source Sans Pro"/>
              </a:rPr>
              <a:t>, </a:t>
            </a:r>
            <a:r>
              <a:rPr lang="en" sz="2000" b="1" dirty="0">
                <a:solidFill>
                  <a:schemeClr val="dk1"/>
                </a:solidFill>
                <a:latin typeface="Source Sans Pro"/>
                <a:ea typeface="Source Sans Pro"/>
                <a:cs typeface="Source Sans Pro"/>
                <a:sym typeface="Source Sans Pro"/>
              </a:rPr>
              <a:t>Apple TV+</a:t>
            </a:r>
            <a:r>
              <a:rPr lang="en" sz="2000" dirty="0">
                <a:solidFill>
                  <a:schemeClr val="dk1"/>
                </a:solidFill>
                <a:latin typeface="Source Sans Pro"/>
                <a:ea typeface="Source Sans Pro"/>
                <a:cs typeface="Source Sans Pro"/>
                <a:sym typeface="Source Sans Pro"/>
              </a:rPr>
              <a:t> and </a:t>
            </a:r>
            <a:r>
              <a:rPr lang="en" sz="2000" b="1" dirty="0">
                <a:solidFill>
                  <a:schemeClr val="dk1"/>
                </a:solidFill>
                <a:latin typeface="Source Sans Pro"/>
                <a:ea typeface="Source Sans Pro"/>
                <a:cs typeface="Source Sans Pro"/>
                <a:sym typeface="Source Sans Pro"/>
              </a:rPr>
              <a:t>Apple Podcasts</a:t>
            </a:r>
            <a:r>
              <a:rPr lang="en" sz="2000" dirty="0">
                <a:solidFill>
                  <a:schemeClr val="dk1"/>
                </a:solidFill>
                <a:latin typeface="Source Sans Pro"/>
                <a:ea typeface="Source Sans Pro"/>
                <a:cs typeface="Source Sans Pro"/>
                <a:sym typeface="Source Sans Pro"/>
              </a:rPr>
              <a:t> (Formally iTunes) allows to purchase, rent, and download entertainment to be played </a:t>
            </a:r>
            <a:br>
              <a:rPr lang="en" sz="2000" dirty="0">
                <a:solidFill>
                  <a:schemeClr val="dk1"/>
                </a:solidFill>
                <a:latin typeface="Source Sans Pro"/>
                <a:ea typeface="Source Sans Pro"/>
                <a:cs typeface="Source Sans Pro"/>
                <a:sym typeface="Source Sans Pro"/>
              </a:rPr>
            </a:br>
            <a:endParaRPr dirty="0">
              <a:latin typeface="Source Sans Pro Light"/>
              <a:ea typeface="Source Sans Pro Light"/>
              <a:cs typeface="Source Sans Pro Light"/>
              <a:sym typeface="Source Sans Pro Light"/>
            </a:endParaRPr>
          </a:p>
          <a:p>
            <a:pPr marL="457200" lvl="0" indent="-330200" algn="l" rtl="0">
              <a:lnSpc>
                <a:spcPct val="100000"/>
              </a:lnSpc>
              <a:spcBef>
                <a:spcPts val="600"/>
              </a:spcBef>
              <a:spcAft>
                <a:spcPts val="0"/>
              </a:spcAft>
              <a:buClr>
                <a:schemeClr val="dk1"/>
              </a:buClr>
              <a:buSzPts val="1600"/>
              <a:buFont typeface="Source Sans Pro"/>
              <a:buChar char="•"/>
            </a:pPr>
            <a:r>
              <a:rPr lang="en" sz="2000" b="1" dirty="0">
                <a:solidFill>
                  <a:schemeClr val="dk1"/>
                </a:solidFill>
                <a:latin typeface="Source Sans Pro"/>
                <a:ea typeface="Source Sans Pro"/>
                <a:cs typeface="Source Sans Pro"/>
                <a:sym typeface="Source Sans Pro"/>
              </a:rPr>
              <a:t>App Store</a:t>
            </a:r>
            <a:r>
              <a:rPr lang="en" sz="2000" dirty="0">
                <a:solidFill>
                  <a:schemeClr val="dk1"/>
                </a:solidFill>
                <a:latin typeface="Source Sans Pro"/>
                <a:ea typeface="Source Sans Pro"/>
                <a:cs typeface="Source Sans Pro"/>
                <a:sym typeface="Source Sans Pro"/>
              </a:rPr>
              <a:t> allows customers to download and purchase applications for their iOS devices, </a:t>
            </a:r>
            <a:br>
              <a:rPr lang="en" sz="2000" dirty="0">
                <a:solidFill>
                  <a:schemeClr val="dk1"/>
                </a:solidFill>
                <a:latin typeface="Source Sans Pro"/>
                <a:ea typeface="Source Sans Pro"/>
                <a:cs typeface="Source Sans Pro"/>
                <a:sym typeface="Source Sans Pro"/>
              </a:rPr>
            </a:br>
            <a:endParaRPr dirty="0">
              <a:latin typeface="Source Sans Pro Light"/>
              <a:ea typeface="Source Sans Pro Light"/>
              <a:cs typeface="Source Sans Pro Light"/>
              <a:sym typeface="Source Sans Pro Light"/>
            </a:endParaRPr>
          </a:p>
          <a:p>
            <a:pPr marL="457200" lvl="0" indent="-330200" algn="l" rtl="0">
              <a:lnSpc>
                <a:spcPct val="100000"/>
              </a:lnSpc>
              <a:spcBef>
                <a:spcPts val="600"/>
              </a:spcBef>
              <a:spcAft>
                <a:spcPts val="0"/>
              </a:spcAft>
              <a:buClr>
                <a:schemeClr val="dk1"/>
              </a:buClr>
              <a:buSzPts val="1600"/>
              <a:buFont typeface="Source Sans Pro"/>
              <a:buChar char="•"/>
            </a:pPr>
            <a:r>
              <a:rPr lang="en" sz="2000" b="1" dirty="0">
                <a:solidFill>
                  <a:schemeClr val="dk1"/>
                </a:solidFill>
                <a:latin typeface="Source Sans Pro"/>
                <a:ea typeface="Source Sans Pro"/>
                <a:cs typeface="Source Sans Pro"/>
                <a:sym typeface="Source Sans Pro"/>
              </a:rPr>
              <a:t>Apple Books</a:t>
            </a:r>
            <a:r>
              <a:rPr lang="en" sz="2000" dirty="0">
                <a:solidFill>
                  <a:schemeClr val="dk1"/>
                </a:solidFill>
                <a:latin typeface="Source Sans Pro"/>
                <a:ea typeface="Source Sans Pro"/>
                <a:cs typeface="Source Sans Pro"/>
                <a:sym typeface="Source Sans Pro"/>
              </a:rPr>
              <a:t> (Formally iBooks) features e-books reading across iOS devices and Mac and store application from major and independent publishers for customers to purchase</a:t>
            </a:r>
            <a:endParaRPr dirty="0">
              <a:latin typeface="Source Sans Pro Light"/>
              <a:ea typeface="Source Sans Pro Light"/>
              <a:cs typeface="Source Sans Pro Light"/>
              <a:sym typeface="Source Sans Pro Light"/>
            </a:endParaRPr>
          </a:p>
        </p:txBody>
      </p:sp>
      <p:sp>
        <p:nvSpPr>
          <p:cNvPr id="1528" name="Google Shape;1528;p18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90</a:t>
            </a:fld>
            <a:endParaRPr/>
          </a:p>
        </p:txBody>
      </p:sp>
      <p:pic>
        <p:nvPicPr>
          <p:cNvPr id="1529" name="Google Shape;1529;p189"/>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530" name="Google Shape;1530;p189" descr="Apple Card within the Wallet app in iOS 12 on an iPhone XS"/>
          <p:cNvPicPr preferRelativeResize="0"/>
          <p:nvPr/>
        </p:nvPicPr>
        <p:blipFill rotWithShape="1">
          <a:blip r:embed="rId4">
            <a:alphaModFix/>
          </a:blip>
          <a:srcRect/>
          <a:stretch/>
        </p:blipFill>
        <p:spPr>
          <a:xfrm>
            <a:off x="6818801" y="2812248"/>
            <a:ext cx="1250830" cy="1584385"/>
          </a:xfrm>
          <a:prstGeom prst="rect">
            <a:avLst/>
          </a:prstGeom>
          <a:noFill/>
          <a:ln>
            <a:noFill/>
          </a:ln>
        </p:spPr>
      </p:pic>
      <p:pic>
        <p:nvPicPr>
          <p:cNvPr id="1531" name="Google Shape;1531;p189" descr="Image result for Apple Music"/>
          <p:cNvPicPr preferRelativeResize="0"/>
          <p:nvPr/>
        </p:nvPicPr>
        <p:blipFill rotWithShape="1">
          <a:blip r:embed="rId5">
            <a:alphaModFix/>
          </a:blip>
          <a:srcRect l="24861" r="29260"/>
          <a:stretch/>
        </p:blipFill>
        <p:spPr>
          <a:xfrm>
            <a:off x="6879575" y="1154325"/>
            <a:ext cx="891474" cy="1019050"/>
          </a:xfrm>
          <a:prstGeom prst="rect">
            <a:avLst/>
          </a:prstGeom>
          <a:noFill/>
          <a:ln>
            <a:noFill/>
          </a:ln>
        </p:spPr>
      </p:pic>
      <p:pic>
        <p:nvPicPr>
          <p:cNvPr id="1532" name="Google Shape;1532;p189" descr="Image result for Apple TV+"/>
          <p:cNvPicPr preferRelativeResize="0"/>
          <p:nvPr/>
        </p:nvPicPr>
        <p:blipFill rotWithShape="1">
          <a:blip r:embed="rId6">
            <a:alphaModFix/>
          </a:blip>
          <a:srcRect/>
          <a:stretch/>
        </p:blipFill>
        <p:spPr>
          <a:xfrm>
            <a:off x="7552415" y="2055887"/>
            <a:ext cx="1460022" cy="515874"/>
          </a:xfrm>
          <a:prstGeom prst="rect">
            <a:avLst/>
          </a:prstGeom>
          <a:noFill/>
          <a:ln>
            <a:noFill/>
          </a:ln>
        </p:spPr>
      </p:pic>
      <p:grpSp>
        <p:nvGrpSpPr>
          <p:cNvPr id="1533" name="Google Shape;1533;p189"/>
          <p:cNvGrpSpPr/>
          <p:nvPr/>
        </p:nvGrpSpPr>
        <p:grpSpPr>
          <a:xfrm>
            <a:off x="0" y="0"/>
            <a:ext cx="9144000" cy="773925"/>
            <a:chOff x="0" y="0"/>
            <a:chExt cx="9144000" cy="773925"/>
          </a:xfrm>
        </p:grpSpPr>
        <p:pic>
          <p:nvPicPr>
            <p:cNvPr id="1534" name="Google Shape;1534;p189"/>
            <p:cNvPicPr preferRelativeResize="0"/>
            <p:nvPr/>
          </p:nvPicPr>
          <p:blipFill>
            <a:blip r:embed="rId7">
              <a:alphaModFix/>
            </a:blip>
            <a:stretch>
              <a:fillRect/>
            </a:stretch>
          </p:blipFill>
          <p:spPr>
            <a:xfrm>
              <a:off x="0" y="0"/>
              <a:ext cx="4572000" cy="773925"/>
            </a:xfrm>
            <a:prstGeom prst="rect">
              <a:avLst/>
            </a:prstGeom>
            <a:noFill/>
            <a:ln>
              <a:noFill/>
            </a:ln>
          </p:spPr>
        </p:pic>
        <p:grpSp>
          <p:nvGrpSpPr>
            <p:cNvPr id="1535" name="Google Shape;1535;p189"/>
            <p:cNvGrpSpPr/>
            <p:nvPr/>
          </p:nvGrpSpPr>
          <p:grpSpPr>
            <a:xfrm>
              <a:off x="76200" y="0"/>
              <a:ext cx="9067800" cy="773925"/>
              <a:chOff x="76200" y="0"/>
              <a:chExt cx="9067800" cy="773925"/>
            </a:xfrm>
          </p:grpSpPr>
          <p:pic>
            <p:nvPicPr>
              <p:cNvPr id="1536" name="Google Shape;1536;p189"/>
              <p:cNvPicPr preferRelativeResize="0"/>
              <p:nvPr/>
            </p:nvPicPr>
            <p:blipFill>
              <a:blip r:embed="rId7">
                <a:alphaModFix/>
              </a:blip>
              <a:stretch>
                <a:fillRect/>
              </a:stretch>
            </p:blipFill>
            <p:spPr>
              <a:xfrm>
                <a:off x="4572000" y="0"/>
                <a:ext cx="4572000" cy="773925"/>
              </a:xfrm>
              <a:prstGeom prst="rect">
                <a:avLst/>
              </a:prstGeom>
              <a:noFill/>
              <a:ln>
                <a:noFill/>
              </a:ln>
            </p:spPr>
          </p:pic>
          <p:sp>
            <p:nvSpPr>
              <p:cNvPr id="1537" name="Google Shape;1537;p18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Other Services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38" name="Google Shape;1538;p189"/>
          <p:cNvPicPr preferRelativeResize="0"/>
          <p:nvPr/>
        </p:nvPicPr>
        <p:blipFill rotWithShape="1">
          <a:blip r:embed="rId3">
            <a:alphaModFix/>
          </a:blip>
          <a:srcRect/>
          <a:stretch/>
        </p:blipFill>
        <p:spPr>
          <a:xfrm>
            <a:off x="8407311" y="49179"/>
            <a:ext cx="548700" cy="675567"/>
          </a:xfrm>
          <a:prstGeom prst="rect">
            <a:avLst/>
          </a:prstGeom>
          <a:noFill/>
          <a:ln>
            <a:noFill/>
          </a:ln>
        </p:spPr>
      </p:pic>
    </p:spTree>
    <p:extLst>
      <p:ext uri="{BB962C8B-B14F-4D97-AF65-F5344CB8AC3E}">
        <p14:creationId xmlns:p14="http://schemas.microsoft.com/office/powerpoint/2010/main" val="30815483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6"/>
        <p:cNvGrpSpPr/>
        <p:nvPr/>
      </p:nvGrpSpPr>
      <p:grpSpPr>
        <a:xfrm>
          <a:off x="0" y="0"/>
          <a:ext cx="0" cy="0"/>
          <a:chOff x="0" y="0"/>
          <a:chExt cx="0" cy="0"/>
        </a:xfrm>
      </p:grpSpPr>
      <p:sp>
        <p:nvSpPr>
          <p:cNvPr id="1527" name="Google Shape;1527;p189"/>
          <p:cNvSpPr txBox="1">
            <a:spLocks noGrp="1"/>
          </p:cNvSpPr>
          <p:nvPr>
            <p:ph type="body" idx="1"/>
          </p:nvPr>
        </p:nvSpPr>
        <p:spPr>
          <a:xfrm>
            <a:off x="155900" y="1032675"/>
            <a:ext cx="6745232" cy="3906300"/>
          </a:xfrm>
          <a:prstGeom prst="rect">
            <a:avLst/>
          </a:prstGeom>
          <a:noFill/>
          <a:ln>
            <a:noFill/>
          </a:ln>
        </p:spPr>
        <p:txBody>
          <a:bodyPr spcFirstLastPara="1" wrap="square" lIns="91425" tIns="91425" rIns="91425" bIns="91425" anchor="t" anchorCtr="0">
            <a:noAutofit/>
          </a:bodyPr>
          <a:lstStyle/>
          <a:p>
            <a:pPr marL="127000" lvl="0" indent="0" algn="l" rtl="0">
              <a:lnSpc>
                <a:spcPct val="100000"/>
              </a:lnSpc>
              <a:spcBef>
                <a:spcPts val="600"/>
              </a:spcBef>
              <a:spcAft>
                <a:spcPts val="600"/>
              </a:spcAft>
              <a:buClr>
                <a:schemeClr val="dk1"/>
              </a:buClr>
              <a:buSzPts val="1600"/>
              <a:buNone/>
            </a:pPr>
            <a:r>
              <a:rPr lang="en-CA" sz="2000" b="1" dirty="0">
                <a:solidFill>
                  <a:schemeClr val="dk1"/>
                </a:solidFill>
                <a:latin typeface="Source Sans Pro"/>
                <a:ea typeface="Source Sans Pro"/>
                <a:cs typeface="Source Sans Pro"/>
                <a:sym typeface="Source Sans Pro"/>
              </a:rPr>
              <a:t>Other Apple Wallet Services (incl. Apple Pay)</a:t>
            </a:r>
            <a:endParaRPr lang="en" sz="2000" b="1" dirty="0">
              <a:solidFill>
                <a:schemeClr val="dk1"/>
              </a:solidFill>
              <a:latin typeface="Source Sans Pro"/>
              <a:ea typeface="Source Sans Pro"/>
              <a:cs typeface="Source Sans Pro"/>
              <a:sym typeface="Source Sans Pro"/>
            </a:endParaRPr>
          </a:p>
          <a:p>
            <a:pPr marL="457200" lvl="0" indent="-330200" algn="l" rtl="0">
              <a:lnSpc>
                <a:spcPct val="100000"/>
              </a:lnSpc>
              <a:spcBef>
                <a:spcPts val="600"/>
              </a:spcBef>
              <a:spcAft>
                <a:spcPts val="600"/>
              </a:spcAft>
              <a:buClr>
                <a:schemeClr val="dk1"/>
              </a:buClr>
              <a:buSzPts val="1600"/>
              <a:buFont typeface="Source Sans Pro"/>
              <a:buChar char="•"/>
            </a:pPr>
            <a:r>
              <a:rPr lang="en" sz="2000" b="1" dirty="0">
                <a:solidFill>
                  <a:schemeClr val="dk1"/>
                </a:solidFill>
                <a:latin typeface="Source Sans Pro"/>
                <a:ea typeface="Source Sans Pro"/>
                <a:cs typeface="Source Sans Pro"/>
                <a:sym typeface="Source Sans Pro"/>
              </a:rPr>
              <a:t>Apple Card</a:t>
            </a:r>
            <a:r>
              <a:rPr lang="en" sz="2000" dirty="0">
                <a:solidFill>
                  <a:schemeClr val="dk1"/>
                </a:solidFill>
                <a:latin typeface="Source Sans Pro"/>
                <a:ea typeface="Source Sans Pro"/>
                <a:cs typeface="Source Sans Pro"/>
                <a:sym typeface="Source Sans Pro"/>
              </a:rPr>
              <a:t>: Credit Card primarily used with Apple Pay on Apple devices, developed by Goldman Sachs</a:t>
            </a:r>
            <a:br>
              <a:rPr lang="en" sz="2000" dirty="0">
                <a:solidFill>
                  <a:schemeClr val="dk1"/>
                </a:solidFill>
                <a:latin typeface="Source Sans Pro"/>
                <a:ea typeface="Source Sans Pro"/>
                <a:cs typeface="Source Sans Pro"/>
                <a:sym typeface="Source Sans Pro"/>
              </a:rPr>
            </a:br>
            <a:endParaRPr lang="en" sz="2000" dirty="0">
              <a:solidFill>
                <a:schemeClr val="dk1"/>
              </a:solidFill>
              <a:latin typeface="Source Sans Pro"/>
              <a:ea typeface="Source Sans Pro"/>
              <a:cs typeface="Source Sans Pro"/>
              <a:sym typeface="Source Sans Pro"/>
            </a:endParaRPr>
          </a:p>
          <a:p>
            <a:pPr marL="457200" lvl="0" indent="-330200" algn="l" rtl="0">
              <a:lnSpc>
                <a:spcPct val="100000"/>
              </a:lnSpc>
              <a:spcBef>
                <a:spcPts val="600"/>
              </a:spcBef>
              <a:spcAft>
                <a:spcPts val="600"/>
              </a:spcAft>
              <a:buClr>
                <a:schemeClr val="dk1"/>
              </a:buClr>
              <a:buSzPts val="1600"/>
              <a:buFont typeface="Source Sans Pro"/>
              <a:buChar char="•"/>
            </a:pPr>
            <a:r>
              <a:rPr lang="en" sz="2000" b="1" dirty="0">
                <a:solidFill>
                  <a:schemeClr val="dk1"/>
                </a:solidFill>
                <a:latin typeface="Source Sans Pro"/>
                <a:ea typeface="Source Sans Pro"/>
                <a:cs typeface="Source Sans Pro"/>
                <a:sym typeface="Source Sans Pro"/>
              </a:rPr>
              <a:t>Apple Cash: </a:t>
            </a:r>
            <a:r>
              <a:rPr lang="en" sz="2000" dirty="0">
                <a:solidFill>
                  <a:schemeClr val="dk1"/>
                </a:solidFill>
                <a:latin typeface="Source Sans Pro"/>
                <a:ea typeface="Source Sans Pro"/>
                <a:cs typeface="Source Sans Pro"/>
                <a:sym typeface="Source Sans Pro"/>
              </a:rPr>
              <a:t>Peer-to-peer service on the Apple Pay platform allowing users to send, receive, and request money </a:t>
            </a:r>
            <a:r>
              <a:rPr lang="en-CA" sz="2000" dirty="0">
                <a:solidFill>
                  <a:schemeClr val="dk1"/>
                </a:solidFill>
                <a:latin typeface="Source Sans Pro"/>
                <a:ea typeface="Source Sans Pro"/>
                <a:cs typeface="Source Sans Pro"/>
                <a:sym typeface="Source Sans Pro"/>
              </a:rPr>
              <a:t>through iMessage</a:t>
            </a:r>
            <a:endParaRPr lang="en" sz="2000" dirty="0">
              <a:solidFill>
                <a:schemeClr val="dk1"/>
              </a:solidFill>
              <a:latin typeface="Source Sans Pro"/>
              <a:ea typeface="Source Sans Pro"/>
              <a:cs typeface="Source Sans Pro"/>
              <a:sym typeface="Source Sans Pro"/>
            </a:endParaRPr>
          </a:p>
        </p:txBody>
      </p:sp>
      <p:sp>
        <p:nvSpPr>
          <p:cNvPr id="1528" name="Google Shape;1528;p189"/>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91</a:t>
            </a:fld>
            <a:endParaRPr/>
          </a:p>
        </p:txBody>
      </p:sp>
      <p:pic>
        <p:nvPicPr>
          <p:cNvPr id="1529" name="Google Shape;1529;p189"/>
          <p:cNvPicPr preferRelativeResize="0"/>
          <p:nvPr/>
        </p:nvPicPr>
        <p:blipFill rotWithShape="1">
          <a:blip r:embed="rId3">
            <a:alphaModFix/>
          </a:blip>
          <a:srcRect/>
          <a:stretch/>
        </p:blipFill>
        <p:spPr>
          <a:xfrm>
            <a:off x="7931866" y="4330033"/>
            <a:ext cx="548700" cy="675567"/>
          </a:xfrm>
          <a:prstGeom prst="rect">
            <a:avLst/>
          </a:prstGeom>
          <a:noFill/>
          <a:ln>
            <a:noFill/>
          </a:ln>
        </p:spPr>
      </p:pic>
      <p:pic>
        <p:nvPicPr>
          <p:cNvPr id="1530" name="Google Shape;1530;p189" descr="Apple Card within the Wallet app in iOS 12 on an iPhone XS"/>
          <p:cNvPicPr preferRelativeResize="0"/>
          <p:nvPr/>
        </p:nvPicPr>
        <p:blipFill rotWithShape="1">
          <a:blip r:embed="rId4">
            <a:alphaModFix/>
          </a:blip>
          <a:srcRect/>
          <a:stretch/>
        </p:blipFill>
        <p:spPr>
          <a:xfrm>
            <a:off x="6818801" y="2812248"/>
            <a:ext cx="1250830" cy="1584385"/>
          </a:xfrm>
          <a:prstGeom prst="rect">
            <a:avLst/>
          </a:prstGeom>
          <a:noFill/>
          <a:ln>
            <a:noFill/>
          </a:ln>
        </p:spPr>
      </p:pic>
      <p:pic>
        <p:nvPicPr>
          <p:cNvPr id="1531" name="Google Shape;1531;p189" descr="Image result for Apple Music"/>
          <p:cNvPicPr preferRelativeResize="0"/>
          <p:nvPr/>
        </p:nvPicPr>
        <p:blipFill rotWithShape="1">
          <a:blip r:embed="rId5">
            <a:alphaModFix/>
          </a:blip>
          <a:srcRect l="24861" r="29260"/>
          <a:stretch/>
        </p:blipFill>
        <p:spPr>
          <a:xfrm>
            <a:off x="6879575" y="1154325"/>
            <a:ext cx="891474" cy="1019050"/>
          </a:xfrm>
          <a:prstGeom prst="rect">
            <a:avLst/>
          </a:prstGeom>
          <a:noFill/>
          <a:ln>
            <a:noFill/>
          </a:ln>
        </p:spPr>
      </p:pic>
      <p:pic>
        <p:nvPicPr>
          <p:cNvPr id="1532" name="Google Shape;1532;p189" descr="Image result for Apple TV+"/>
          <p:cNvPicPr preferRelativeResize="0"/>
          <p:nvPr/>
        </p:nvPicPr>
        <p:blipFill rotWithShape="1">
          <a:blip r:embed="rId6">
            <a:alphaModFix/>
          </a:blip>
          <a:srcRect/>
          <a:stretch/>
        </p:blipFill>
        <p:spPr>
          <a:xfrm>
            <a:off x="7552415" y="2055887"/>
            <a:ext cx="1460022" cy="515874"/>
          </a:xfrm>
          <a:prstGeom prst="rect">
            <a:avLst/>
          </a:prstGeom>
          <a:noFill/>
          <a:ln>
            <a:noFill/>
          </a:ln>
        </p:spPr>
      </p:pic>
      <p:grpSp>
        <p:nvGrpSpPr>
          <p:cNvPr id="1533" name="Google Shape;1533;p189"/>
          <p:cNvGrpSpPr/>
          <p:nvPr/>
        </p:nvGrpSpPr>
        <p:grpSpPr>
          <a:xfrm>
            <a:off x="0" y="0"/>
            <a:ext cx="9144000" cy="773925"/>
            <a:chOff x="0" y="0"/>
            <a:chExt cx="9144000" cy="773925"/>
          </a:xfrm>
        </p:grpSpPr>
        <p:pic>
          <p:nvPicPr>
            <p:cNvPr id="1534" name="Google Shape;1534;p189"/>
            <p:cNvPicPr preferRelativeResize="0"/>
            <p:nvPr/>
          </p:nvPicPr>
          <p:blipFill>
            <a:blip r:embed="rId7">
              <a:alphaModFix/>
            </a:blip>
            <a:stretch>
              <a:fillRect/>
            </a:stretch>
          </p:blipFill>
          <p:spPr>
            <a:xfrm>
              <a:off x="0" y="0"/>
              <a:ext cx="4572000" cy="773925"/>
            </a:xfrm>
            <a:prstGeom prst="rect">
              <a:avLst/>
            </a:prstGeom>
            <a:noFill/>
            <a:ln>
              <a:noFill/>
            </a:ln>
          </p:spPr>
        </p:pic>
        <p:grpSp>
          <p:nvGrpSpPr>
            <p:cNvPr id="1535" name="Google Shape;1535;p189"/>
            <p:cNvGrpSpPr/>
            <p:nvPr/>
          </p:nvGrpSpPr>
          <p:grpSpPr>
            <a:xfrm>
              <a:off x="76200" y="0"/>
              <a:ext cx="9067800" cy="773925"/>
              <a:chOff x="76200" y="0"/>
              <a:chExt cx="9067800" cy="773925"/>
            </a:xfrm>
          </p:grpSpPr>
          <p:pic>
            <p:nvPicPr>
              <p:cNvPr id="1536" name="Google Shape;1536;p189"/>
              <p:cNvPicPr preferRelativeResize="0"/>
              <p:nvPr/>
            </p:nvPicPr>
            <p:blipFill>
              <a:blip r:embed="rId7">
                <a:alphaModFix/>
              </a:blip>
              <a:stretch>
                <a:fillRect/>
              </a:stretch>
            </p:blipFill>
            <p:spPr>
              <a:xfrm>
                <a:off x="4572000" y="0"/>
                <a:ext cx="4572000" cy="773925"/>
              </a:xfrm>
              <a:prstGeom prst="rect">
                <a:avLst/>
              </a:prstGeom>
              <a:noFill/>
              <a:ln>
                <a:noFill/>
              </a:ln>
            </p:spPr>
          </p:pic>
          <p:sp>
            <p:nvSpPr>
              <p:cNvPr id="1537" name="Google Shape;1537;p189"/>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Other Services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38" name="Google Shape;1538;p189"/>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0"/>
        <p:cNvGrpSpPr/>
        <p:nvPr/>
      </p:nvGrpSpPr>
      <p:grpSpPr>
        <a:xfrm>
          <a:off x="0" y="0"/>
          <a:ext cx="0" cy="0"/>
          <a:chOff x="0" y="0"/>
          <a:chExt cx="0" cy="0"/>
        </a:xfrm>
      </p:grpSpPr>
      <p:sp>
        <p:nvSpPr>
          <p:cNvPr id="2141" name="Google Shape;2141;p228"/>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92</a:t>
            </a:fld>
            <a:endParaRPr/>
          </a:p>
        </p:txBody>
      </p:sp>
      <p:pic>
        <p:nvPicPr>
          <p:cNvPr id="2142" name="Google Shape;2142;p228"/>
          <p:cNvPicPr preferRelativeResize="0"/>
          <p:nvPr/>
        </p:nvPicPr>
        <p:blipFill rotWithShape="1">
          <a:blip r:embed="rId3">
            <a:alphaModFix/>
          </a:blip>
          <a:srcRect/>
          <a:stretch/>
        </p:blipFill>
        <p:spPr>
          <a:xfrm>
            <a:off x="8257685" y="4330033"/>
            <a:ext cx="548700" cy="675567"/>
          </a:xfrm>
          <a:prstGeom prst="rect">
            <a:avLst/>
          </a:prstGeom>
          <a:noFill/>
          <a:ln>
            <a:noFill/>
          </a:ln>
        </p:spPr>
      </p:pic>
      <p:grpSp>
        <p:nvGrpSpPr>
          <p:cNvPr id="2146" name="Google Shape;2146;p228"/>
          <p:cNvGrpSpPr/>
          <p:nvPr/>
        </p:nvGrpSpPr>
        <p:grpSpPr>
          <a:xfrm>
            <a:off x="0" y="0"/>
            <a:ext cx="9144000" cy="773925"/>
            <a:chOff x="0" y="0"/>
            <a:chExt cx="9144000" cy="773925"/>
          </a:xfrm>
        </p:grpSpPr>
        <p:pic>
          <p:nvPicPr>
            <p:cNvPr id="2147" name="Google Shape;2147;p228"/>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48" name="Google Shape;2148;p228"/>
            <p:cNvGrpSpPr/>
            <p:nvPr/>
          </p:nvGrpSpPr>
          <p:grpSpPr>
            <a:xfrm>
              <a:off x="76200" y="0"/>
              <a:ext cx="9067800" cy="773925"/>
              <a:chOff x="76200" y="0"/>
              <a:chExt cx="9067800" cy="773925"/>
            </a:xfrm>
          </p:grpSpPr>
          <p:pic>
            <p:nvPicPr>
              <p:cNvPr id="2149" name="Google Shape;2149;p228"/>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50" name="Google Shape;2150;p22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51" name="Google Shape;2151;p228"/>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5" name="Picture 4">
            <a:extLst>
              <a:ext uri="{FF2B5EF4-FFF2-40B4-BE49-F238E27FC236}">
                <a16:creationId xmlns:a16="http://schemas.microsoft.com/office/drawing/2014/main" id="{40B84DB6-068A-49CD-A934-4C0AC8C93A02}"/>
              </a:ext>
            </a:extLst>
          </p:cNvPr>
          <p:cNvPicPr>
            <a:picLocks noChangeAspect="1"/>
          </p:cNvPicPr>
          <p:nvPr/>
        </p:nvPicPr>
        <p:blipFill>
          <a:blip r:embed="rId5"/>
          <a:stretch>
            <a:fillRect/>
          </a:stretch>
        </p:blipFill>
        <p:spPr>
          <a:xfrm>
            <a:off x="681183" y="3580156"/>
            <a:ext cx="7893755" cy="1376454"/>
          </a:xfrm>
          <a:prstGeom prst="rect">
            <a:avLst/>
          </a:prstGeom>
        </p:spPr>
      </p:pic>
      <p:pic>
        <p:nvPicPr>
          <p:cNvPr id="17" name="Picture 16">
            <a:extLst>
              <a:ext uri="{FF2B5EF4-FFF2-40B4-BE49-F238E27FC236}">
                <a16:creationId xmlns:a16="http://schemas.microsoft.com/office/drawing/2014/main" id="{6FFCE77E-F555-40B2-8222-6B4F40D12A58}"/>
              </a:ext>
            </a:extLst>
          </p:cNvPr>
          <p:cNvPicPr>
            <a:picLocks noChangeAspect="1"/>
          </p:cNvPicPr>
          <p:nvPr/>
        </p:nvPicPr>
        <p:blipFill>
          <a:blip r:embed="rId6"/>
          <a:stretch>
            <a:fillRect/>
          </a:stretch>
        </p:blipFill>
        <p:spPr>
          <a:xfrm>
            <a:off x="625122" y="1022751"/>
            <a:ext cx="7893755" cy="1781101"/>
          </a:xfrm>
          <a:prstGeom prst="rect">
            <a:avLst/>
          </a:prstGeom>
        </p:spPr>
      </p:pic>
      <p:sp>
        <p:nvSpPr>
          <p:cNvPr id="2144" name="Google Shape;2144;p228"/>
          <p:cNvSpPr/>
          <p:nvPr/>
        </p:nvSpPr>
        <p:spPr>
          <a:xfrm>
            <a:off x="0" y="1849452"/>
            <a:ext cx="9144000" cy="21839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 name="Google Shape;2144;p228">
            <a:extLst>
              <a:ext uri="{FF2B5EF4-FFF2-40B4-BE49-F238E27FC236}">
                <a16:creationId xmlns:a16="http://schemas.microsoft.com/office/drawing/2014/main" id="{146430BA-0C2C-4FF3-B478-95463E7E7786}"/>
              </a:ext>
            </a:extLst>
          </p:cNvPr>
          <p:cNvSpPr/>
          <p:nvPr/>
        </p:nvSpPr>
        <p:spPr>
          <a:xfrm>
            <a:off x="0" y="4001780"/>
            <a:ext cx="9144000" cy="218392"/>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9" name="Google Shape;2143;p228">
            <a:extLst>
              <a:ext uri="{FF2B5EF4-FFF2-40B4-BE49-F238E27FC236}">
                <a16:creationId xmlns:a16="http://schemas.microsoft.com/office/drawing/2014/main" id="{DFD1FEC7-0953-4BB8-9847-379F22A34D53}"/>
              </a:ext>
            </a:extLst>
          </p:cNvPr>
          <p:cNvPicPr preferRelativeResize="0"/>
          <p:nvPr/>
        </p:nvPicPr>
        <p:blipFill rotWithShape="1">
          <a:blip r:embed="rId7">
            <a:alphaModFix/>
          </a:blip>
          <a:srcRect/>
          <a:stretch/>
        </p:blipFill>
        <p:spPr>
          <a:xfrm>
            <a:off x="988635" y="5410867"/>
            <a:ext cx="7375438" cy="4293325"/>
          </a:xfrm>
          <a:prstGeom prst="rect">
            <a:avLst/>
          </a:prstGeom>
          <a:noFill/>
          <a:ln>
            <a:noFill/>
          </a:ln>
        </p:spPr>
      </p:pic>
    </p:spTree>
    <p:extLst>
      <p:ext uri="{BB962C8B-B14F-4D97-AF65-F5344CB8AC3E}">
        <p14:creationId xmlns:p14="http://schemas.microsoft.com/office/powerpoint/2010/main" val="15666434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4"/>
        <p:cNvGrpSpPr/>
        <p:nvPr/>
      </p:nvGrpSpPr>
      <p:grpSpPr>
        <a:xfrm>
          <a:off x="0" y="0"/>
          <a:ext cx="0" cy="0"/>
          <a:chOff x="0" y="0"/>
          <a:chExt cx="0" cy="0"/>
        </a:xfrm>
      </p:grpSpPr>
      <p:sp>
        <p:nvSpPr>
          <p:cNvPr id="1575" name="Google Shape;1575;p192"/>
          <p:cNvSpPr txBox="1">
            <a:spLocks noGrp="1"/>
          </p:cNvSpPr>
          <p:nvPr>
            <p:ph type="title"/>
          </p:nvPr>
        </p:nvSpPr>
        <p:spPr>
          <a:xfrm>
            <a:off x="89424" y="121775"/>
            <a:ext cx="65829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Sales by Segment and Products</a:t>
            </a:r>
            <a:endParaRPr sz="3000" b="1">
              <a:latin typeface="Source Sans Pro"/>
              <a:ea typeface="Source Sans Pro"/>
              <a:cs typeface="Source Sans Pro"/>
              <a:sym typeface="Source Sans Pro"/>
            </a:endParaRPr>
          </a:p>
        </p:txBody>
      </p:sp>
      <p:sp>
        <p:nvSpPr>
          <p:cNvPr id="1576" name="Google Shape;1576;p192"/>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93</a:t>
            </a:fld>
            <a:endParaRPr/>
          </a:p>
        </p:txBody>
      </p:sp>
      <p:pic>
        <p:nvPicPr>
          <p:cNvPr id="1577" name="Google Shape;1577;p192"/>
          <p:cNvPicPr preferRelativeResize="0"/>
          <p:nvPr/>
        </p:nvPicPr>
        <p:blipFill rotWithShape="1">
          <a:blip r:embed="rId3">
            <a:alphaModFix/>
          </a:blip>
          <a:srcRect/>
          <a:stretch/>
        </p:blipFill>
        <p:spPr>
          <a:xfrm>
            <a:off x="8257685" y="4330033"/>
            <a:ext cx="548700" cy="675567"/>
          </a:xfrm>
          <a:prstGeom prst="rect">
            <a:avLst/>
          </a:prstGeom>
          <a:noFill/>
          <a:ln>
            <a:noFill/>
          </a:ln>
        </p:spPr>
      </p:pic>
      <p:pic>
        <p:nvPicPr>
          <p:cNvPr id="1578" name="Google Shape;1578;p192"/>
          <p:cNvPicPr preferRelativeResize="0"/>
          <p:nvPr/>
        </p:nvPicPr>
        <p:blipFill>
          <a:blip r:embed="rId4">
            <a:alphaModFix/>
          </a:blip>
          <a:stretch>
            <a:fillRect/>
          </a:stretch>
        </p:blipFill>
        <p:spPr>
          <a:xfrm>
            <a:off x="0" y="5329656"/>
            <a:ext cx="6376676" cy="4087623"/>
          </a:xfrm>
          <a:prstGeom prst="rect">
            <a:avLst/>
          </a:prstGeom>
          <a:noFill/>
          <a:ln>
            <a:noFill/>
          </a:ln>
        </p:spPr>
      </p:pic>
      <p:sp>
        <p:nvSpPr>
          <p:cNvPr id="1579" name="Google Shape;1579;p192"/>
          <p:cNvSpPr/>
          <p:nvPr/>
        </p:nvSpPr>
        <p:spPr>
          <a:xfrm>
            <a:off x="4747814" y="5921979"/>
            <a:ext cx="758400" cy="3495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80" name="Google Shape;1580;p192"/>
          <p:cNvGrpSpPr/>
          <p:nvPr/>
        </p:nvGrpSpPr>
        <p:grpSpPr>
          <a:xfrm>
            <a:off x="0" y="0"/>
            <a:ext cx="9144000" cy="773925"/>
            <a:chOff x="0" y="0"/>
            <a:chExt cx="9144000" cy="773925"/>
          </a:xfrm>
        </p:grpSpPr>
        <p:pic>
          <p:nvPicPr>
            <p:cNvPr id="1581" name="Google Shape;1581;p192"/>
            <p:cNvPicPr preferRelativeResize="0"/>
            <p:nvPr/>
          </p:nvPicPr>
          <p:blipFill>
            <a:blip r:embed="rId5">
              <a:alphaModFix/>
            </a:blip>
            <a:stretch>
              <a:fillRect/>
            </a:stretch>
          </p:blipFill>
          <p:spPr>
            <a:xfrm>
              <a:off x="0" y="0"/>
              <a:ext cx="4572000" cy="773925"/>
            </a:xfrm>
            <a:prstGeom prst="rect">
              <a:avLst/>
            </a:prstGeom>
            <a:noFill/>
            <a:ln>
              <a:noFill/>
            </a:ln>
          </p:spPr>
        </p:pic>
        <p:grpSp>
          <p:nvGrpSpPr>
            <p:cNvPr id="1582" name="Google Shape;1582;p192"/>
            <p:cNvGrpSpPr/>
            <p:nvPr/>
          </p:nvGrpSpPr>
          <p:grpSpPr>
            <a:xfrm>
              <a:off x="76200" y="0"/>
              <a:ext cx="9067800" cy="773925"/>
              <a:chOff x="76200" y="0"/>
              <a:chExt cx="9067800" cy="773925"/>
            </a:xfrm>
          </p:grpSpPr>
          <p:pic>
            <p:nvPicPr>
              <p:cNvPr id="1583" name="Google Shape;1583;p192"/>
              <p:cNvPicPr preferRelativeResize="0"/>
              <p:nvPr/>
            </p:nvPicPr>
            <p:blipFill>
              <a:blip r:embed="rId5">
                <a:alphaModFix/>
              </a:blip>
              <a:stretch>
                <a:fillRect/>
              </a:stretch>
            </p:blipFill>
            <p:spPr>
              <a:xfrm>
                <a:off x="4572000" y="0"/>
                <a:ext cx="4572000" cy="773925"/>
              </a:xfrm>
              <a:prstGeom prst="rect">
                <a:avLst/>
              </a:prstGeom>
              <a:noFill/>
              <a:ln>
                <a:noFill/>
              </a:ln>
            </p:spPr>
          </p:pic>
          <p:sp>
            <p:nvSpPr>
              <p:cNvPr id="1584" name="Google Shape;1584;p192"/>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85" name="Google Shape;1585;p192"/>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2" name="Picture 1">
            <a:extLst>
              <a:ext uri="{FF2B5EF4-FFF2-40B4-BE49-F238E27FC236}">
                <a16:creationId xmlns:a16="http://schemas.microsoft.com/office/drawing/2014/main" id="{B8AC74F3-F8D6-40FF-9E4B-075FB1209A31}"/>
              </a:ext>
            </a:extLst>
          </p:cNvPr>
          <p:cNvPicPr>
            <a:picLocks noChangeAspect="1"/>
          </p:cNvPicPr>
          <p:nvPr/>
        </p:nvPicPr>
        <p:blipFill>
          <a:blip r:embed="rId6"/>
          <a:stretch>
            <a:fillRect/>
          </a:stretch>
        </p:blipFill>
        <p:spPr>
          <a:xfrm>
            <a:off x="966787" y="819499"/>
            <a:ext cx="7210425" cy="3943350"/>
          </a:xfrm>
          <a:prstGeom prst="rect">
            <a:avLst/>
          </a:prstGeom>
        </p:spPr>
      </p:pic>
      <p:sp>
        <p:nvSpPr>
          <p:cNvPr id="14" name="Google Shape;1579;p192">
            <a:extLst>
              <a:ext uri="{FF2B5EF4-FFF2-40B4-BE49-F238E27FC236}">
                <a16:creationId xmlns:a16="http://schemas.microsoft.com/office/drawing/2014/main" id="{CC8B1D41-9870-4F9E-9E34-97F9BBB71036}"/>
              </a:ext>
            </a:extLst>
          </p:cNvPr>
          <p:cNvSpPr/>
          <p:nvPr/>
        </p:nvSpPr>
        <p:spPr>
          <a:xfrm>
            <a:off x="5304251" y="850125"/>
            <a:ext cx="926427" cy="3912723"/>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7"/>
        <p:cNvGrpSpPr/>
        <p:nvPr/>
      </p:nvGrpSpPr>
      <p:grpSpPr>
        <a:xfrm>
          <a:off x="0" y="0"/>
          <a:ext cx="0" cy="0"/>
          <a:chOff x="0" y="0"/>
          <a:chExt cx="0" cy="0"/>
        </a:xfrm>
      </p:grpSpPr>
      <p:sp>
        <p:nvSpPr>
          <p:cNvPr id="1558" name="Google Shape;1558;p191"/>
          <p:cNvSpPr txBox="1">
            <a:spLocks noGrp="1"/>
          </p:cNvSpPr>
          <p:nvPr>
            <p:ph type="title"/>
          </p:nvPr>
        </p:nvSpPr>
        <p:spPr>
          <a:xfrm>
            <a:off x="89424" y="121775"/>
            <a:ext cx="6582900" cy="571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sz="3000" b="1">
                <a:latin typeface="Source Sans Pro"/>
                <a:ea typeface="Source Sans Pro"/>
                <a:cs typeface="Source Sans Pro"/>
                <a:sym typeface="Source Sans Pro"/>
              </a:rPr>
              <a:t>Sales by Segment and Products</a:t>
            </a:r>
            <a:endParaRPr sz="3000" b="1">
              <a:latin typeface="Source Sans Pro"/>
              <a:ea typeface="Source Sans Pro"/>
              <a:cs typeface="Source Sans Pro"/>
              <a:sym typeface="Source Sans Pro"/>
            </a:endParaRPr>
          </a:p>
        </p:txBody>
      </p:sp>
      <p:sp>
        <p:nvSpPr>
          <p:cNvPr id="1559" name="Google Shape;1559;p191"/>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94</a:t>
            </a:fld>
            <a:endParaRPr/>
          </a:p>
        </p:txBody>
      </p:sp>
      <p:pic>
        <p:nvPicPr>
          <p:cNvPr id="1560" name="Google Shape;1560;p191"/>
          <p:cNvPicPr preferRelativeResize="0"/>
          <p:nvPr/>
        </p:nvPicPr>
        <p:blipFill rotWithShape="1">
          <a:blip r:embed="rId3">
            <a:alphaModFix/>
          </a:blip>
          <a:srcRect/>
          <a:stretch/>
        </p:blipFill>
        <p:spPr>
          <a:xfrm>
            <a:off x="8257685" y="4330033"/>
            <a:ext cx="548700" cy="675567"/>
          </a:xfrm>
          <a:prstGeom prst="rect">
            <a:avLst/>
          </a:prstGeom>
          <a:noFill/>
          <a:ln>
            <a:noFill/>
          </a:ln>
        </p:spPr>
      </p:pic>
      <p:pic>
        <p:nvPicPr>
          <p:cNvPr id="3" name="Picture 2">
            <a:extLst>
              <a:ext uri="{FF2B5EF4-FFF2-40B4-BE49-F238E27FC236}">
                <a16:creationId xmlns:a16="http://schemas.microsoft.com/office/drawing/2014/main" id="{0B0C8B26-9E77-4774-8890-D80BA2609319}"/>
              </a:ext>
            </a:extLst>
          </p:cNvPr>
          <p:cNvPicPr>
            <a:picLocks noChangeAspect="1"/>
          </p:cNvPicPr>
          <p:nvPr/>
        </p:nvPicPr>
        <p:blipFill>
          <a:blip r:embed="rId4"/>
          <a:stretch>
            <a:fillRect/>
          </a:stretch>
        </p:blipFill>
        <p:spPr>
          <a:xfrm>
            <a:off x="0" y="1285850"/>
            <a:ext cx="9144000" cy="3044175"/>
          </a:xfrm>
          <a:prstGeom prst="rect">
            <a:avLst/>
          </a:prstGeom>
        </p:spPr>
      </p:pic>
      <p:pic>
        <p:nvPicPr>
          <p:cNvPr id="1562" name="Google Shape;1562;p191"/>
          <p:cNvPicPr preferRelativeResize="0"/>
          <p:nvPr/>
        </p:nvPicPr>
        <p:blipFill>
          <a:blip r:embed="rId5">
            <a:alphaModFix/>
          </a:blip>
          <a:stretch>
            <a:fillRect/>
          </a:stretch>
        </p:blipFill>
        <p:spPr>
          <a:xfrm>
            <a:off x="238125" y="5557012"/>
            <a:ext cx="8905875" cy="2838450"/>
          </a:xfrm>
          <a:prstGeom prst="rect">
            <a:avLst/>
          </a:prstGeom>
          <a:noFill/>
          <a:ln>
            <a:noFill/>
          </a:ln>
        </p:spPr>
      </p:pic>
      <p:sp>
        <p:nvSpPr>
          <p:cNvPr id="1563" name="Google Shape;1563;p191"/>
          <p:cNvSpPr/>
          <p:nvPr/>
        </p:nvSpPr>
        <p:spPr>
          <a:xfrm>
            <a:off x="6250275" y="2017847"/>
            <a:ext cx="987600" cy="2312178"/>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64" name="Google Shape;1564;p191"/>
          <p:cNvPicPr preferRelativeResize="0"/>
          <p:nvPr/>
        </p:nvPicPr>
        <p:blipFill>
          <a:blip r:embed="rId6">
            <a:alphaModFix/>
          </a:blip>
          <a:stretch>
            <a:fillRect/>
          </a:stretch>
        </p:blipFill>
        <p:spPr>
          <a:xfrm>
            <a:off x="4572000" y="0"/>
            <a:ext cx="4572000" cy="773925"/>
          </a:xfrm>
          <a:prstGeom prst="rect">
            <a:avLst/>
          </a:prstGeom>
          <a:noFill/>
          <a:ln>
            <a:noFill/>
          </a:ln>
        </p:spPr>
      </p:pic>
      <p:grpSp>
        <p:nvGrpSpPr>
          <p:cNvPr id="1565" name="Google Shape;1565;p191"/>
          <p:cNvGrpSpPr/>
          <p:nvPr/>
        </p:nvGrpSpPr>
        <p:grpSpPr>
          <a:xfrm>
            <a:off x="0" y="0"/>
            <a:ext cx="9144000" cy="773925"/>
            <a:chOff x="0" y="0"/>
            <a:chExt cx="9144000" cy="773925"/>
          </a:xfrm>
        </p:grpSpPr>
        <p:pic>
          <p:nvPicPr>
            <p:cNvPr id="1566" name="Google Shape;1566;p191"/>
            <p:cNvPicPr preferRelativeResize="0"/>
            <p:nvPr/>
          </p:nvPicPr>
          <p:blipFill>
            <a:blip r:embed="rId6">
              <a:alphaModFix/>
            </a:blip>
            <a:stretch>
              <a:fillRect/>
            </a:stretch>
          </p:blipFill>
          <p:spPr>
            <a:xfrm>
              <a:off x="0" y="0"/>
              <a:ext cx="4572000" cy="773925"/>
            </a:xfrm>
            <a:prstGeom prst="rect">
              <a:avLst/>
            </a:prstGeom>
            <a:noFill/>
            <a:ln>
              <a:noFill/>
            </a:ln>
          </p:spPr>
        </p:pic>
        <p:grpSp>
          <p:nvGrpSpPr>
            <p:cNvPr id="1567" name="Google Shape;1567;p191"/>
            <p:cNvGrpSpPr/>
            <p:nvPr/>
          </p:nvGrpSpPr>
          <p:grpSpPr>
            <a:xfrm>
              <a:off x="76200" y="0"/>
              <a:ext cx="9067800" cy="773925"/>
              <a:chOff x="76200" y="0"/>
              <a:chExt cx="9067800" cy="773925"/>
            </a:xfrm>
          </p:grpSpPr>
          <p:pic>
            <p:nvPicPr>
              <p:cNvPr id="1568" name="Google Shape;1568;p191"/>
              <p:cNvPicPr preferRelativeResize="0"/>
              <p:nvPr/>
            </p:nvPicPr>
            <p:blipFill>
              <a:blip r:embed="rId6">
                <a:alphaModFix/>
              </a:blip>
              <a:stretch>
                <a:fillRect/>
              </a:stretch>
            </p:blipFill>
            <p:spPr>
              <a:xfrm>
                <a:off x="4572000" y="0"/>
                <a:ext cx="4572000" cy="773925"/>
              </a:xfrm>
              <a:prstGeom prst="rect">
                <a:avLst/>
              </a:prstGeom>
              <a:noFill/>
              <a:ln>
                <a:noFill/>
              </a:ln>
            </p:spPr>
          </p:pic>
          <p:sp>
            <p:nvSpPr>
              <p:cNvPr id="1569" name="Google Shape;1569;p191"/>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570" name="Google Shape;1570;p191"/>
          <p:cNvPicPr preferRelativeResize="0"/>
          <p:nvPr/>
        </p:nvPicPr>
        <p:blipFill rotWithShape="1">
          <a:blip r:embed="rId3">
            <a:alphaModFix/>
          </a:blip>
          <a:srcRect/>
          <a:stretch/>
        </p:blipFill>
        <p:spPr>
          <a:xfrm>
            <a:off x="8407311" y="49179"/>
            <a:ext cx="548700" cy="675567"/>
          </a:xfrm>
          <a:prstGeom prst="rect">
            <a:avLst/>
          </a:prstGeom>
          <a:noFill/>
          <a:ln>
            <a:noFill/>
          </a:ln>
        </p:spPr>
      </p:pic>
      <p:sp>
        <p:nvSpPr>
          <p:cNvPr id="15" name="Google Shape;1563;p191">
            <a:extLst>
              <a:ext uri="{FF2B5EF4-FFF2-40B4-BE49-F238E27FC236}">
                <a16:creationId xmlns:a16="http://schemas.microsoft.com/office/drawing/2014/main" id="{61CC779D-5678-49D4-984C-F5EB58E3BC11}"/>
              </a:ext>
            </a:extLst>
          </p:cNvPr>
          <p:cNvSpPr/>
          <p:nvPr/>
        </p:nvSpPr>
        <p:spPr>
          <a:xfrm>
            <a:off x="3569159" y="2000912"/>
            <a:ext cx="987600" cy="2312178"/>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0"/>
        <p:cNvGrpSpPr/>
        <p:nvPr/>
      </p:nvGrpSpPr>
      <p:grpSpPr>
        <a:xfrm>
          <a:off x="0" y="0"/>
          <a:ext cx="0" cy="0"/>
          <a:chOff x="0" y="0"/>
          <a:chExt cx="0" cy="0"/>
        </a:xfrm>
      </p:grpSpPr>
      <p:sp>
        <p:nvSpPr>
          <p:cNvPr id="2141" name="Google Shape;2141;p228"/>
          <p:cNvSpPr txBox="1">
            <a:spLocks noGrp="1"/>
          </p:cNvSpPr>
          <p:nvPr>
            <p:ph type="sldNum" idx="12"/>
          </p:nvPr>
        </p:nvSpPr>
        <p:spPr>
          <a:xfrm>
            <a:off x="8364073" y="4673650"/>
            <a:ext cx="6651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95</a:t>
            </a:fld>
            <a:endParaRPr/>
          </a:p>
        </p:txBody>
      </p:sp>
      <p:pic>
        <p:nvPicPr>
          <p:cNvPr id="2142" name="Google Shape;2142;p228"/>
          <p:cNvPicPr preferRelativeResize="0"/>
          <p:nvPr/>
        </p:nvPicPr>
        <p:blipFill rotWithShape="1">
          <a:blip r:embed="rId3">
            <a:alphaModFix/>
          </a:blip>
          <a:srcRect/>
          <a:stretch/>
        </p:blipFill>
        <p:spPr>
          <a:xfrm>
            <a:off x="8257685" y="4330033"/>
            <a:ext cx="548700" cy="675567"/>
          </a:xfrm>
          <a:prstGeom prst="rect">
            <a:avLst/>
          </a:prstGeom>
          <a:noFill/>
          <a:ln>
            <a:noFill/>
          </a:ln>
        </p:spPr>
      </p:pic>
      <p:grpSp>
        <p:nvGrpSpPr>
          <p:cNvPr id="2146" name="Google Shape;2146;p228"/>
          <p:cNvGrpSpPr/>
          <p:nvPr/>
        </p:nvGrpSpPr>
        <p:grpSpPr>
          <a:xfrm>
            <a:off x="0" y="0"/>
            <a:ext cx="9144000" cy="773925"/>
            <a:chOff x="0" y="0"/>
            <a:chExt cx="9144000" cy="773925"/>
          </a:xfrm>
        </p:grpSpPr>
        <p:pic>
          <p:nvPicPr>
            <p:cNvPr id="2147" name="Google Shape;2147;p228"/>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2148" name="Google Shape;2148;p228"/>
            <p:cNvGrpSpPr/>
            <p:nvPr/>
          </p:nvGrpSpPr>
          <p:grpSpPr>
            <a:xfrm>
              <a:off x="76200" y="0"/>
              <a:ext cx="9067800" cy="773925"/>
              <a:chOff x="76200" y="0"/>
              <a:chExt cx="9067800" cy="773925"/>
            </a:xfrm>
          </p:grpSpPr>
          <p:pic>
            <p:nvPicPr>
              <p:cNvPr id="2149" name="Google Shape;2149;p228"/>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2150" name="Google Shape;2150;p228"/>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Sales by Segment and Products</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2151" name="Google Shape;2151;p228"/>
          <p:cNvPicPr preferRelativeResize="0"/>
          <p:nvPr/>
        </p:nvPicPr>
        <p:blipFill rotWithShape="1">
          <a:blip r:embed="rId3">
            <a:alphaModFix/>
          </a:blip>
          <a:srcRect/>
          <a:stretch/>
        </p:blipFill>
        <p:spPr>
          <a:xfrm>
            <a:off x="8407311" y="49179"/>
            <a:ext cx="548700" cy="675567"/>
          </a:xfrm>
          <a:prstGeom prst="rect">
            <a:avLst/>
          </a:prstGeom>
          <a:noFill/>
          <a:ln>
            <a:noFill/>
          </a:ln>
        </p:spPr>
      </p:pic>
      <p:pic>
        <p:nvPicPr>
          <p:cNvPr id="4" name="Picture 3">
            <a:extLst>
              <a:ext uri="{FF2B5EF4-FFF2-40B4-BE49-F238E27FC236}">
                <a16:creationId xmlns:a16="http://schemas.microsoft.com/office/drawing/2014/main" id="{94183E27-E968-43E2-B868-D95BD3EAE716}"/>
              </a:ext>
            </a:extLst>
          </p:cNvPr>
          <p:cNvPicPr>
            <a:picLocks noChangeAspect="1"/>
          </p:cNvPicPr>
          <p:nvPr/>
        </p:nvPicPr>
        <p:blipFill>
          <a:blip r:embed="rId5"/>
          <a:stretch>
            <a:fillRect/>
          </a:stretch>
        </p:blipFill>
        <p:spPr>
          <a:xfrm>
            <a:off x="17937" y="1654354"/>
            <a:ext cx="9126063" cy="2418526"/>
          </a:xfrm>
          <a:prstGeom prst="rect">
            <a:avLst/>
          </a:prstGeom>
        </p:spPr>
      </p:pic>
      <p:sp>
        <p:nvSpPr>
          <p:cNvPr id="2145" name="Google Shape;2145;p228"/>
          <p:cNvSpPr/>
          <p:nvPr/>
        </p:nvSpPr>
        <p:spPr>
          <a:xfrm>
            <a:off x="0" y="2979122"/>
            <a:ext cx="9143999" cy="773925"/>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2145;p228">
            <a:extLst>
              <a:ext uri="{FF2B5EF4-FFF2-40B4-BE49-F238E27FC236}">
                <a16:creationId xmlns:a16="http://schemas.microsoft.com/office/drawing/2014/main" id="{AEF14CBC-3CF9-409A-A29B-AB6F146E03B9}"/>
              </a:ext>
            </a:extLst>
          </p:cNvPr>
          <p:cNvSpPr/>
          <p:nvPr/>
        </p:nvSpPr>
        <p:spPr>
          <a:xfrm>
            <a:off x="8968" y="2464080"/>
            <a:ext cx="9143999" cy="257889"/>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918095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9"/>
        <p:cNvGrpSpPr/>
        <p:nvPr/>
      </p:nvGrpSpPr>
      <p:grpSpPr>
        <a:xfrm>
          <a:off x="0" y="0"/>
          <a:ext cx="0" cy="0"/>
          <a:chOff x="0" y="0"/>
          <a:chExt cx="0" cy="0"/>
        </a:xfrm>
      </p:grpSpPr>
      <p:sp>
        <p:nvSpPr>
          <p:cNvPr id="1590" name="Google Shape;1590;p193"/>
          <p:cNvSpPr/>
          <p:nvPr/>
        </p:nvSpPr>
        <p:spPr>
          <a:xfrm>
            <a:off x="640671" y="543699"/>
            <a:ext cx="1828800" cy="4076700"/>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1" name="Google Shape;1591;p193"/>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pPr marL="0" lvl="0" indent="0" algn="ctr" rtl="0">
                <a:lnSpc>
                  <a:spcPct val="100000"/>
                </a:lnSpc>
                <a:spcBef>
                  <a:spcPts val="0"/>
                </a:spcBef>
                <a:spcAft>
                  <a:spcPts val="0"/>
                </a:spcAft>
                <a:buSzPts val="1800"/>
                <a:buNone/>
              </a:pPr>
              <a:t>96</a:t>
            </a:fld>
            <a:endParaRPr/>
          </a:p>
        </p:txBody>
      </p:sp>
      <p:pic>
        <p:nvPicPr>
          <p:cNvPr id="1592" name="Google Shape;1592;p193"/>
          <p:cNvPicPr preferRelativeResize="0"/>
          <p:nvPr/>
        </p:nvPicPr>
        <p:blipFill rotWithShape="1">
          <a:blip r:embed="rId3">
            <a:alphaModFix/>
          </a:blip>
          <a:srcRect/>
          <a:stretch/>
        </p:blipFill>
        <p:spPr>
          <a:xfrm>
            <a:off x="560757" y="5457595"/>
            <a:ext cx="6943725" cy="4114800"/>
          </a:xfrm>
          <a:prstGeom prst="rect">
            <a:avLst/>
          </a:prstGeom>
          <a:noFill/>
          <a:ln>
            <a:noFill/>
          </a:ln>
        </p:spPr>
      </p:pic>
      <p:pic>
        <p:nvPicPr>
          <p:cNvPr id="1593" name="Google Shape;1593;p193" descr="Image result for Apple revenue by product group"/>
          <p:cNvPicPr preferRelativeResize="0"/>
          <p:nvPr/>
        </p:nvPicPr>
        <p:blipFill rotWithShape="1">
          <a:blip r:embed="rId4">
            <a:alphaModFix/>
          </a:blip>
          <a:srcRect/>
          <a:stretch/>
        </p:blipFill>
        <p:spPr>
          <a:xfrm>
            <a:off x="2450872" y="533400"/>
            <a:ext cx="5715000" cy="4076700"/>
          </a:xfrm>
          <a:prstGeom prst="rect">
            <a:avLst/>
          </a:prstGeom>
          <a:noFill/>
          <a:ln>
            <a:noFill/>
          </a:ln>
        </p:spPr>
      </p:pic>
      <p:sp>
        <p:nvSpPr>
          <p:cNvPr id="1594" name="Google Shape;1594;p193"/>
          <p:cNvSpPr/>
          <p:nvPr/>
        </p:nvSpPr>
        <p:spPr>
          <a:xfrm>
            <a:off x="2553140" y="4162926"/>
            <a:ext cx="685800" cy="360948"/>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5" name="Google Shape;1595;p193"/>
          <p:cNvSpPr/>
          <p:nvPr/>
        </p:nvSpPr>
        <p:spPr>
          <a:xfrm>
            <a:off x="3238939" y="4393975"/>
            <a:ext cx="685800" cy="173012"/>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6" name="Google Shape;1596;p193"/>
          <p:cNvSpPr/>
          <p:nvPr/>
        </p:nvSpPr>
        <p:spPr>
          <a:xfrm>
            <a:off x="7030967" y="4162926"/>
            <a:ext cx="1028698" cy="360948"/>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7" name="Google Shape;1597;p193"/>
          <p:cNvSpPr txBox="1"/>
          <p:nvPr/>
        </p:nvSpPr>
        <p:spPr>
          <a:xfrm>
            <a:off x="603902" y="4633175"/>
            <a:ext cx="2421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200" i="0" u="none" strike="noStrike" cap="none">
                <a:solidFill>
                  <a:srgbClr val="000000"/>
                </a:solidFill>
                <a:latin typeface="Source Sans Pro"/>
                <a:ea typeface="Source Sans Pro"/>
                <a:cs typeface="Source Sans Pro"/>
                <a:sym typeface="Source Sans Pro"/>
              </a:rPr>
              <a:t>Source: Apple and Statista</a:t>
            </a:r>
            <a:endParaRPr>
              <a:latin typeface="Source Sans Pro"/>
              <a:ea typeface="Source Sans Pro"/>
              <a:cs typeface="Source Sans Pro"/>
              <a:sym typeface="Source Sans Pro"/>
            </a:endParaRPr>
          </a:p>
        </p:txBody>
      </p:sp>
      <p:pic>
        <p:nvPicPr>
          <p:cNvPr id="1598" name="Google Shape;1598;p193"/>
          <p:cNvPicPr preferRelativeResize="0"/>
          <p:nvPr/>
        </p:nvPicPr>
        <p:blipFill rotWithShape="1">
          <a:blip r:embed="rId5">
            <a:alphaModFix/>
          </a:blip>
          <a:srcRect t="13249" r="72266"/>
          <a:stretch/>
        </p:blipFill>
        <p:spPr>
          <a:xfrm>
            <a:off x="860173" y="1383082"/>
            <a:ext cx="1317985" cy="2443007"/>
          </a:xfrm>
          <a:prstGeom prst="rect">
            <a:avLst/>
          </a:prstGeom>
          <a:noFill/>
          <a:ln>
            <a:noFill/>
          </a:ln>
        </p:spPr>
      </p:pic>
      <p:pic>
        <p:nvPicPr>
          <p:cNvPr id="1599" name="Google Shape;1599;p193"/>
          <p:cNvPicPr preferRelativeResize="0"/>
          <p:nvPr/>
        </p:nvPicPr>
        <p:blipFill rotWithShape="1">
          <a:blip r:embed="rId5">
            <a:alphaModFix/>
          </a:blip>
          <a:srcRect l="31379" t="14265" r="31841" b="78155"/>
          <a:stretch/>
        </p:blipFill>
        <p:spPr>
          <a:xfrm>
            <a:off x="631580" y="1185590"/>
            <a:ext cx="1846981" cy="222531"/>
          </a:xfrm>
          <a:prstGeom prst="rect">
            <a:avLst/>
          </a:prstGeom>
          <a:noFill/>
          <a:ln>
            <a:noFill/>
          </a:ln>
        </p:spPr>
      </p:pic>
      <p:pic>
        <p:nvPicPr>
          <p:cNvPr id="1600" name="Google Shape;1600;p193" descr="Image result for Apple revenue by product group"/>
          <p:cNvPicPr preferRelativeResize="0"/>
          <p:nvPr/>
        </p:nvPicPr>
        <p:blipFill rotWithShape="1">
          <a:blip r:embed="rId4">
            <a:alphaModFix/>
          </a:blip>
          <a:srcRect b="86056"/>
          <a:stretch/>
        </p:blipFill>
        <p:spPr>
          <a:xfrm>
            <a:off x="724339" y="582050"/>
            <a:ext cx="5715000" cy="568465"/>
          </a:xfrm>
          <a:prstGeom prst="rect">
            <a:avLst/>
          </a:prstGeom>
          <a:noFill/>
          <a:ln>
            <a:noFill/>
          </a:ln>
        </p:spPr>
      </p:pic>
      <p:sp>
        <p:nvSpPr>
          <p:cNvPr id="1601" name="Google Shape;1601;p193"/>
          <p:cNvSpPr/>
          <p:nvPr/>
        </p:nvSpPr>
        <p:spPr>
          <a:xfrm>
            <a:off x="6341794" y="789567"/>
            <a:ext cx="1162687" cy="360948"/>
          </a:xfrm>
          <a:prstGeom prst="rect">
            <a:avLst/>
          </a:prstGeom>
          <a:solidFill>
            <a:srgbClr val="FAFA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02" name="Google Shape;1602;p193"/>
          <p:cNvPicPr preferRelativeResize="0"/>
          <p:nvPr/>
        </p:nvPicPr>
        <p:blipFill>
          <a:blip r:embed="rId6">
            <a:alphaModFix/>
          </a:blip>
          <a:stretch>
            <a:fillRect/>
          </a:stretch>
        </p:blipFill>
        <p:spPr>
          <a:xfrm>
            <a:off x="8422700" y="46950"/>
            <a:ext cx="499275" cy="59265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6"/>
        <p:cNvGrpSpPr/>
        <p:nvPr/>
      </p:nvGrpSpPr>
      <p:grpSpPr>
        <a:xfrm>
          <a:off x="0" y="0"/>
          <a:ext cx="0" cy="0"/>
          <a:chOff x="0" y="0"/>
          <a:chExt cx="0" cy="0"/>
        </a:xfrm>
      </p:grpSpPr>
      <p:sp>
        <p:nvSpPr>
          <p:cNvPr id="1607" name="Google Shape;1607;p194"/>
          <p:cNvSpPr txBox="1">
            <a:spLocks noGrp="1"/>
          </p:cNvSpPr>
          <p:nvPr>
            <p:ph type="body" idx="1"/>
          </p:nvPr>
        </p:nvSpPr>
        <p:spPr>
          <a:xfrm>
            <a:off x="0" y="823103"/>
            <a:ext cx="9144000" cy="4001559"/>
          </a:xfrm>
          <a:prstGeom prst="rect">
            <a:avLst/>
          </a:prstGeom>
          <a:noFill/>
          <a:ln>
            <a:noFill/>
          </a:ln>
        </p:spPr>
        <p:txBody>
          <a:bodyPr spcFirstLastPara="1" wrap="square" lIns="91425" tIns="91425" rIns="91425" bIns="91425" anchor="t" anchorCtr="0">
            <a:noAutofit/>
          </a:bodyPr>
          <a:lstStyle/>
          <a:p>
            <a:pPr marL="120650" indent="0">
              <a:buClr>
                <a:schemeClr val="dk1"/>
              </a:buClr>
              <a:buSzPts val="1700"/>
              <a:buNone/>
            </a:pPr>
            <a:r>
              <a:rPr lang="en" sz="1800" b="1" dirty="0">
                <a:solidFill>
                  <a:schemeClr val="dk1"/>
                </a:solidFill>
                <a:latin typeface="Source Sans Pro"/>
                <a:ea typeface="Source Sans Pro"/>
                <a:cs typeface="Source Sans Pro"/>
                <a:sym typeface="Source Sans Pro"/>
              </a:rPr>
              <a:t>Product Differentiation</a:t>
            </a:r>
            <a:r>
              <a:rPr lang="en" sz="1800" dirty="0">
                <a:solidFill>
                  <a:schemeClr val="dk1"/>
                </a:solidFill>
                <a:latin typeface="Source Sans Pro"/>
                <a:ea typeface="Source Sans Pro"/>
                <a:cs typeface="Source Sans Pro"/>
                <a:sym typeface="Source Sans Pro"/>
              </a:rPr>
              <a:t>: </a:t>
            </a:r>
            <a:r>
              <a:rPr lang="en-CA" sz="1800" dirty="0">
                <a:solidFill>
                  <a:schemeClr val="dk1"/>
                </a:solidFill>
                <a:latin typeface="Source Sans Pro"/>
                <a:ea typeface="Source Sans Pro"/>
                <a:cs typeface="Source Sans Pro"/>
                <a:sym typeface="Source Sans Pro"/>
              </a:rPr>
              <a:t>Runs on internally developed iOS platform.</a:t>
            </a:r>
            <a:r>
              <a:rPr lang="en-CA" sz="1800" dirty="0">
                <a:latin typeface="Source Sans Pro Light"/>
                <a:ea typeface="Source Sans Pro"/>
                <a:cs typeface="Source Sans Pro"/>
                <a:sym typeface="Source Sans Pro Light"/>
              </a:rPr>
              <a:t> </a:t>
            </a:r>
            <a:r>
              <a:rPr lang="en" sz="1800" dirty="0">
                <a:solidFill>
                  <a:schemeClr val="dk1"/>
                </a:solidFill>
                <a:latin typeface="Source Sans Pro"/>
                <a:ea typeface="Source Sans Pro"/>
                <a:cs typeface="Source Sans Pro"/>
                <a:sym typeface="Source Sans Pro"/>
              </a:rPr>
              <a:t>Provide simple, yet attractive design and advanced functionality products and services. </a:t>
            </a:r>
          </a:p>
          <a:p>
            <a:pPr marL="120650" indent="0">
              <a:buClr>
                <a:schemeClr val="dk1"/>
              </a:buClr>
              <a:buSzPts val="1700"/>
              <a:buNone/>
            </a:pPr>
            <a:endParaRPr sz="1800" b="1" dirty="0">
              <a:solidFill>
                <a:schemeClr val="dk1"/>
              </a:solidFill>
              <a:latin typeface="Source Sans Pro"/>
              <a:ea typeface="Source Sans Pro"/>
              <a:cs typeface="Source Sans Pro"/>
              <a:sym typeface="Source Sans Pro"/>
            </a:endParaRPr>
          </a:p>
          <a:p>
            <a:pPr marL="120650" lvl="0" indent="0" algn="l" rtl="0">
              <a:lnSpc>
                <a:spcPct val="100000"/>
              </a:lnSpc>
              <a:spcBef>
                <a:spcPts val="600"/>
              </a:spcBef>
              <a:spcAft>
                <a:spcPts val="0"/>
              </a:spcAft>
              <a:buClr>
                <a:schemeClr val="dk1"/>
              </a:buClr>
              <a:buSzPts val="1700"/>
              <a:buNone/>
            </a:pPr>
            <a:r>
              <a:rPr lang="en" sz="1800" b="1" dirty="0">
                <a:solidFill>
                  <a:schemeClr val="dk1"/>
                </a:solidFill>
                <a:latin typeface="Source Sans Pro"/>
                <a:ea typeface="Source Sans Pro"/>
                <a:cs typeface="Source Sans Pro"/>
                <a:sym typeface="Source Sans Pro"/>
              </a:rPr>
              <a:t>4 Strengths and Core Compentencies</a:t>
            </a:r>
            <a:endParaRPr dirty="0">
              <a:latin typeface="Source Sans Pro Light"/>
              <a:ea typeface="Source Sans Pro Light"/>
              <a:cs typeface="Source Sans Pro Light"/>
              <a:sym typeface="Source Sans Pro Light"/>
            </a:endParaRPr>
          </a:p>
          <a:p>
            <a:pPr marL="457200" lvl="0" indent="-336550" algn="l" rtl="0">
              <a:lnSpc>
                <a:spcPct val="100000"/>
              </a:lnSpc>
              <a:spcBef>
                <a:spcPts val="600"/>
              </a:spcBef>
              <a:spcAft>
                <a:spcPts val="0"/>
              </a:spcAft>
              <a:buClr>
                <a:schemeClr val="dk1"/>
              </a:buClr>
              <a:buSzPts val="1700"/>
              <a:buFont typeface="Source Sans Pro"/>
              <a:buChar char="•"/>
            </a:pPr>
            <a:r>
              <a:rPr lang="en" sz="1800" b="1" dirty="0">
                <a:solidFill>
                  <a:schemeClr val="dk1"/>
                </a:solidFill>
                <a:latin typeface="Source Sans Pro"/>
                <a:ea typeface="Source Sans Pro"/>
                <a:cs typeface="Source Sans Pro"/>
                <a:sym typeface="Source Sans Pro"/>
              </a:rPr>
              <a:t>Design and </a:t>
            </a:r>
            <a:r>
              <a:rPr lang="en-CA" sz="1800" b="1" dirty="0">
                <a:solidFill>
                  <a:schemeClr val="dk1"/>
                </a:solidFill>
                <a:latin typeface="Source Sans Pro"/>
                <a:ea typeface="Source Sans Pro"/>
                <a:cs typeface="Source Sans Pro"/>
                <a:sym typeface="Source Sans Pro"/>
              </a:rPr>
              <a:t>F</a:t>
            </a:r>
            <a:r>
              <a:rPr lang="en" sz="1800" b="1" dirty="0">
                <a:solidFill>
                  <a:schemeClr val="dk1"/>
                </a:solidFill>
                <a:latin typeface="Source Sans Pro"/>
                <a:ea typeface="Source Sans Pro"/>
                <a:cs typeface="Source Sans Pro"/>
                <a:sym typeface="Source Sans Pro"/>
              </a:rPr>
              <a:t>unctionality </a:t>
            </a:r>
            <a:r>
              <a:rPr lang="en" sz="1800" dirty="0">
                <a:solidFill>
                  <a:schemeClr val="dk1"/>
                </a:solidFill>
                <a:latin typeface="Source Sans Pro"/>
                <a:ea typeface="Source Sans Pro"/>
                <a:cs typeface="Source Sans Pro"/>
                <a:sym typeface="Source Sans Pro"/>
              </a:rPr>
              <a:t>– </a:t>
            </a:r>
            <a:r>
              <a:rPr lang="en-CA" sz="1800" dirty="0">
                <a:solidFill>
                  <a:schemeClr val="dk1"/>
                </a:solidFill>
                <a:latin typeface="Source Sans Pro"/>
                <a:ea typeface="Source Sans Pro"/>
                <a:cs typeface="Source Sans Pro"/>
                <a:sym typeface="Source Sans Pro"/>
              </a:rPr>
              <a:t>products are of high quality and are designed with the user experience in mind.</a:t>
            </a:r>
            <a:endParaRPr lang="en" sz="1800" dirty="0">
              <a:solidFill>
                <a:schemeClr val="dk1"/>
              </a:solidFill>
              <a:latin typeface="Source Sans Pro"/>
              <a:ea typeface="Source Sans Pro"/>
              <a:cs typeface="Source Sans Pro"/>
              <a:sym typeface="Source Sans Pro"/>
            </a:endParaRPr>
          </a:p>
          <a:p>
            <a:pPr marL="457200" lvl="0" indent="-336550" algn="l" rtl="0">
              <a:lnSpc>
                <a:spcPct val="100000"/>
              </a:lnSpc>
              <a:spcBef>
                <a:spcPts val="600"/>
              </a:spcBef>
              <a:spcAft>
                <a:spcPts val="0"/>
              </a:spcAft>
              <a:buClr>
                <a:schemeClr val="dk1"/>
              </a:buClr>
              <a:buSzPts val="1700"/>
              <a:buFont typeface="Source Sans Pro"/>
              <a:buChar char="•"/>
            </a:pPr>
            <a:r>
              <a:rPr lang="en" sz="1800" b="1" dirty="0">
                <a:solidFill>
                  <a:schemeClr val="dk1"/>
                </a:solidFill>
                <a:latin typeface="Source Sans Pro"/>
                <a:ea typeface="Source Sans Pro"/>
                <a:cs typeface="Source Sans Pro"/>
                <a:sym typeface="Source Sans Pro"/>
              </a:rPr>
              <a:t>Strengthening Apple ecosystem </a:t>
            </a:r>
            <a:r>
              <a:rPr lang="en" sz="1800" dirty="0">
                <a:solidFill>
                  <a:schemeClr val="dk1"/>
                </a:solidFill>
                <a:latin typeface="Source Sans Pro"/>
                <a:ea typeface="Source Sans Pro"/>
                <a:cs typeface="Source Sans Pro"/>
                <a:sym typeface="Source Sans Pro"/>
              </a:rPr>
              <a:t>–</a:t>
            </a:r>
            <a:r>
              <a:rPr lang="en-CA" sz="1800" dirty="0">
                <a:solidFill>
                  <a:schemeClr val="dk1"/>
                </a:solidFill>
                <a:latin typeface="Source Sans Pro"/>
                <a:ea typeface="Source Sans Pro"/>
                <a:cs typeface="Source Sans Pro"/>
                <a:sym typeface="Source Sans Pro"/>
              </a:rPr>
              <a:t>Products are synchronized and connected with each other. Makes Apple products easy to use together. </a:t>
            </a:r>
          </a:p>
          <a:p>
            <a:pPr marL="457200" lvl="0" indent="-336550" algn="l" rtl="0">
              <a:lnSpc>
                <a:spcPct val="100000"/>
              </a:lnSpc>
              <a:spcBef>
                <a:spcPts val="600"/>
              </a:spcBef>
              <a:spcAft>
                <a:spcPts val="0"/>
              </a:spcAft>
              <a:buClr>
                <a:schemeClr val="dk1"/>
              </a:buClr>
              <a:buSzPts val="1700"/>
              <a:buFont typeface="Source Sans Pro"/>
              <a:buChar char="•"/>
            </a:pPr>
            <a:r>
              <a:rPr lang="en" sz="1800" b="1" dirty="0">
                <a:solidFill>
                  <a:schemeClr val="dk1"/>
                </a:solidFill>
                <a:latin typeface="Source Sans Pro"/>
                <a:ea typeface="Source Sans Pro"/>
                <a:cs typeface="Source Sans Pro"/>
                <a:sym typeface="Source Sans Pro"/>
              </a:rPr>
              <a:t>Vertical Integration </a:t>
            </a:r>
            <a:r>
              <a:rPr lang="en" sz="1800" dirty="0">
                <a:solidFill>
                  <a:schemeClr val="dk1"/>
                </a:solidFill>
                <a:latin typeface="Source Sans Pro"/>
                <a:ea typeface="Source Sans Pro"/>
                <a:cs typeface="Source Sans Pro"/>
                <a:sym typeface="Source Sans Pro"/>
              </a:rPr>
              <a:t>–through its rich expertise in software, hardware and services</a:t>
            </a:r>
            <a:endParaRPr dirty="0">
              <a:latin typeface="Source Sans Pro Light"/>
              <a:ea typeface="Source Sans Pro Light"/>
              <a:cs typeface="Source Sans Pro Light"/>
              <a:sym typeface="Source Sans Pro Light"/>
            </a:endParaRPr>
          </a:p>
          <a:p>
            <a:pPr marL="457200" lvl="0" indent="-336550" algn="l" rtl="0">
              <a:lnSpc>
                <a:spcPct val="100000"/>
              </a:lnSpc>
              <a:spcBef>
                <a:spcPts val="600"/>
              </a:spcBef>
              <a:spcAft>
                <a:spcPts val="0"/>
              </a:spcAft>
              <a:buClr>
                <a:schemeClr val="dk1"/>
              </a:buClr>
              <a:buSzPts val="1700"/>
              <a:buFont typeface="Source Sans Pro"/>
              <a:buChar char="•"/>
            </a:pPr>
            <a:r>
              <a:rPr lang="en-CA" sz="1800" b="1" dirty="0">
                <a:solidFill>
                  <a:schemeClr val="dk1"/>
                </a:solidFill>
                <a:latin typeface="Source Sans Pro"/>
                <a:ea typeface="Source Sans Pro"/>
                <a:cs typeface="Source Sans Pro"/>
                <a:sym typeface="Source Sans Pro"/>
              </a:rPr>
              <a:t>Product/Service Diversification </a:t>
            </a:r>
            <a:r>
              <a:rPr lang="en-CA" sz="1800" dirty="0">
                <a:solidFill>
                  <a:schemeClr val="dk1"/>
                </a:solidFill>
                <a:latin typeface="Source Sans Pro"/>
                <a:ea typeface="Source Sans Pro"/>
                <a:cs typeface="Source Sans Pro"/>
                <a:sym typeface="Source Sans Pro"/>
              </a:rPr>
              <a:t>– </a:t>
            </a:r>
            <a:r>
              <a:rPr lang="en" sz="1800" dirty="0">
                <a:solidFill>
                  <a:schemeClr val="dk1"/>
                </a:solidFill>
                <a:latin typeface="Source Sans Pro"/>
                <a:ea typeface="Source Sans Pro"/>
                <a:cs typeface="Source Sans Pro"/>
                <a:sym typeface="Source Sans Pro"/>
              </a:rPr>
              <a:t>Decrease dependence on the sales of iPhones: Apple’s services division generated US$10.9b in 2019 1Q, record revenues, 19% increase YOY</a:t>
            </a:r>
            <a:endParaRPr dirty="0">
              <a:latin typeface="Source Sans Pro Light"/>
              <a:ea typeface="Source Sans Pro Light"/>
              <a:cs typeface="Source Sans Pro Light"/>
              <a:sym typeface="Source Sans Pro Light"/>
            </a:endParaRPr>
          </a:p>
        </p:txBody>
      </p:sp>
      <p:sp>
        <p:nvSpPr>
          <p:cNvPr id="1608" name="Google Shape;1608;p194"/>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97</a:t>
            </a:fld>
            <a:endParaRPr/>
          </a:p>
        </p:txBody>
      </p:sp>
      <p:pic>
        <p:nvPicPr>
          <p:cNvPr id="1609" name="Google Shape;1609;p194"/>
          <p:cNvPicPr preferRelativeResize="0"/>
          <p:nvPr/>
        </p:nvPicPr>
        <p:blipFill rotWithShape="1">
          <a:blip r:embed="rId3">
            <a:alphaModFix/>
          </a:blip>
          <a:srcRect/>
          <a:stretch/>
        </p:blipFill>
        <p:spPr>
          <a:xfrm>
            <a:off x="7931866" y="4330033"/>
            <a:ext cx="548700" cy="675567"/>
          </a:xfrm>
          <a:prstGeom prst="rect">
            <a:avLst/>
          </a:prstGeom>
          <a:noFill/>
          <a:ln>
            <a:noFill/>
          </a:ln>
        </p:spPr>
      </p:pic>
      <p:grpSp>
        <p:nvGrpSpPr>
          <p:cNvPr id="1610" name="Google Shape;1610;p194"/>
          <p:cNvGrpSpPr/>
          <p:nvPr/>
        </p:nvGrpSpPr>
        <p:grpSpPr>
          <a:xfrm>
            <a:off x="0" y="0"/>
            <a:ext cx="9144000" cy="773925"/>
            <a:chOff x="0" y="0"/>
            <a:chExt cx="9144000" cy="773925"/>
          </a:xfrm>
        </p:grpSpPr>
        <p:pic>
          <p:nvPicPr>
            <p:cNvPr id="1611" name="Google Shape;1611;p194"/>
            <p:cNvPicPr preferRelativeResize="0"/>
            <p:nvPr/>
          </p:nvPicPr>
          <p:blipFill>
            <a:blip r:embed="rId4">
              <a:alphaModFix/>
            </a:blip>
            <a:stretch>
              <a:fillRect/>
            </a:stretch>
          </p:blipFill>
          <p:spPr>
            <a:xfrm>
              <a:off x="0" y="0"/>
              <a:ext cx="4572000" cy="773925"/>
            </a:xfrm>
            <a:prstGeom prst="rect">
              <a:avLst/>
            </a:prstGeom>
            <a:noFill/>
            <a:ln>
              <a:noFill/>
            </a:ln>
          </p:spPr>
        </p:pic>
        <p:grpSp>
          <p:nvGrpSpPr>
            <p:cNvPr id="1612" name="Google Shape;1612;p194"/>
            <p:cNvGrpSpPr/>
            <p:nvPr/>
          </p:nvGrpSpPr>
          <p:grpSpPr>
            <a:xfrm>
              <a:off x="76200" y="0"/>
              <a:ext cx="9067800" cy="773925"/>
              <a:chOff x="76200" y="0"/>
              <a:chExt cx="9067800" cy="773925"/>
            </a:xfrm>
          </p:grpSpPr>
          <p:pic>
            <p:nvPicPr>
              <p:cNvPr id="1613" name="Google Shape;1613;p194"/>
              <p:cNvPicPr preferRelativeResize="0"/>
              <p:nvPr/>
            </p:nvPicPr>
            <p:blipFill>
              <a:blip r:embed="rId4">
                <a:alphaModFix/>
              </a:blip>
              <a:stretch>
                <a:fillRect/>
              </a:stretch>
            </p:blipFill>
            <p:spPr>
              <a:xfrm>
                <a:off x="4572000" y="0"/>
                <a:ext cx="4572000" cy="773925"/>
              </a:xfrm>
              <a:prstGeom prst="rect">
                <a:avLst/>
              </a:prstGeom>
              <a:noFill/>
              <a:ln>
                <a:noFill/>
              </a:ln>
            </p:spPr>
          </p:pic>
          <p:sp>
            <p:nvSpPr>
              <p:cNvPr id="1614" name="Google Shape;1614;p194"/>
              <p:cNvSpPr txBox="1"/>
              <p:nvPr/>
            </p:nvSpPr>
            <p:spPr>
              <a:xfrm>
                <a:off x="76200" y="76201"/>
                <a:ext cx="7810200" cy="563400"/>
              </a:xfrm>
              <a:prstGeom prst="rect">
                <a:avLst/>
              </a:prstGeom>
              <a:solidFill>
                <a:srgbClr val="F3F3F3">
                  <a:alpha val="68160"/>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600"/>
                  <a:buFont typeface="Calibri"/>
                  <a:buNone/>
                </a:pPr>
                <a:r>
                  <a:rPr lang="en" sz="3000" b="1">
                    <a:latin typeface="Calibri"/>
                    <a:ea typeface="Calibri"/>
                    <a:cs typeface="Calibri"/>
                    <a:sym typeface="Calibri"/>
                  </a:rPr>
                  <a:t>Apple’s Current Business Strategy</a:t>
                </a:r>
                <a:endParaRPr sz="3000" b="1"/>
              </a:p>
              <a:p>
                <a:pPr marL="0" marR="0" lvl="0" indent="0" algn="l" rtl="0">
                  <a:lnSpc>
                    <a:spcPct val="100000"/>
                  </a:lnSpc>
                  <a:spcBef>
                    <a:spcPts val="0"/>
                  </a:spcBef>
                  <a:spcAft>
                    <a:spcPts val="0"/>
                  </a:spcAft>
                  <a:buClr>
                    <a:srgbClr val="000000"/>
                  </a:buClr>
                  <a:buSzPts val="2200"/>
                  <a:buFont typeface="Arial"/>
                  <a:buNone/>
                </a:pPr>
                <a:endParaRPr sz="3000" b="1" i="0" u="none" strike="noStrike" cap="none">
                  <a:latin typeface="Calibri"/>
                  <a:ea typeface="Calibri"/>
                  <a:cs typeface="Calibri"/>
                  <a:sym typeface="Calibri"/>
                </a:endParaRPr>
              </a:p>
            </p:txBody>
          </p:sp>
        </p:grpSp>
      </p:grpSp>
      <p:pic>
        <p:nvPicPr>
          <p:cNvPr id="1615" name="Google Shape;1615;p194"/>
          <p:cNvPicPr preferRelativeResize="0"/>
          <p:nvPr/>
        </p:nvPicPr>
        <p:blipFill rotWithShape="1">
          <a:blip r:embed="rId3">
            <a:alphaModFix/>
          </a:blip>
          <a:srcRect/>
          <a:stretch/>
        </p:blipFill>
        <p:spPr>
          <a:xfrm>
            <a:off x="8407311" y="49179"/>
            <a:ext cx="548700" cy="675567"/>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9"/>
        <p:cNvGrpSpPr/>
        <p:nvPr/>
      </p:nvGrpSpPr>
      <p:grpSpPr>
        <a:xfrm>
          <a:off x="0" y="0"/>
          <a:ext cx="0" cy="0"/>
          <a:chOff x="0" y="0"/>
          <a:chExt cx="0" cy="0"/>
        </a:xfrm>
      </p:grpSpPr>
      <p:pic>
        <p:nvPicPr>
          <p:cNvPr id="1620" name="Google Shape;1620;p195"/>
          <p:cNvPicPr preferRelativeResize="0"/>
          <p:nvPr/>
        </p:nvPicPr>
        <p:blipFill>
          <a:blip r:embed="rId4">
            <a:alphaModFix/>
          </a:blip>
          <a:stretch>
            <a:fillRect/>
          </a:stretch>
        </p:blipFill>
        <p:spPr>
          <a:xfrm>
            <a:off x="0" y="-406600"/>
            <a:ext cx="9144000" cy="6858000"/>
          </a:xfrm>
          <a:prstGeom prst="rect">
            <a:avLst/>
          </a:prstGeom>
          <a:noFill/>
          <a:ln>
            <a:noFill/>
          </a:ln>
        </p:spPr>
      </p:pic>
      <p:sp>
        <p:nvSpPr>
          <p:cNvPr id="1621" name="Google Shape;1621;p195"/>
          <p:cNvSpPr txBox="1">
            <a:spLocks noGrp="1"/>
          </p:cNvSpPr>
          <p:nvPr>
            <p:ph type="sldNum" idx="12"/>
          </p:nvPr>
        </p:nvSpPr>
        <p:spPr>
          <a:xfrm>
            <a:off x="4297650" y="4447973"/>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fld id="{00000000-1234-1234-1234-123412341234}" type="slidenum">
              <a:rPr lang="en">
                <a:solidFill>
                  <a:srgbClr val="999999"/>
                </a:solidFill>
              </a:rPr>
              <a:pPr marL="0" lvl="0" indent="0" algn="ctr" rtl="0">
                <a:lnSpc>
                  <a:spcPct val="100000"/>
                </a:lnSpc>
                <a:spcBef>
                  <a:spcPts val="0"/>
                </a:spcBef>
                <a:spcAft>
                  <a:spcPts val="0"/>
                </a:spcAft>
                <a:buSzPts val="1800"/>
                <a:buNone/>
              </a:pPr>
              <a:t>98</a:t>
            </a:fld>
            <a:endParaRPr>
              <a:solidFill>
                <a:srgbClr val="999999"/>
              </a:solidFill>
            </a:endParaRPr>
          </a:p>
        </p:txBody>
      </p:sp>
      <p:graphicFrame>
        <p:nvGraphicFramePr>
          <p:cNvPr id="1622" name="Google Shape;1622;p195"/>
          <p:cNvGraphicFramePr/>
          <p:nvPr/>
        </p:nvGraphicFramePr>
        <p:xfrm>
          <a:off x="423729" y="3957522"/>
          <a:ext cx="6590425" cy="962925"/>
        </p:xfrm>
        <a:graphic>
          <a:graphicData uri="http://schemas.openxmlformats.org/drawingml/2006/table">
            <a:tbl>
              <a:tblPr firstRow="1" bandRow="1">
                <a:noFill/>
                <a:tableStyleId>{087E5894-B519-4EB6-AEF4-E389050956EB}</a:tableStyleId>
              </a:tblPr>
              <a:tblGrid>
                <a:gridCol w="6590425">
                  <a:extLst>
                    <a:ext uri="{9D8B030D-6E8A-4147-A177-3AD203B41FA5}">
                      <a16:colId xmlns:a16="http://schemas.microsoft.com/office/drawing/2014/main" val="20000"/>
                    </a:ext>
                  </a:extLst>
                </a:gridCol>
              </a:tblGrid>
              <a:tr h="962925">
                <a:tc>
                  <a:txBody>
                    <a:bodyPr/>
                    <a:lstStyle/>
                    <a:p>
                      <a:pPr marL="0" marR="0" lvl="0" indent="0" algn="ctr" rtl="0">
                        <a:lnSpc>
                          <a:spcPct val="100000"/>
                        </a:lnSpc>
                        <a:spcBef>
                          <a:spcPts val="0"/>
                        </a:spcBef>
                        <a:spcAft>
                          <a:spcPts val="0"/>
                        </a:spcAft>
                        <a:buNone/>
                      </a:pPr>
                      <a:endParaRPr/>
                    </a:p>
                  </a:txBody>
                  <a:tcPr marL="91450" marR="91450" marT="45725" marB="45725" anchor="ctr">
                    <a:solidFill>
                      <a:srgbClr val="D8D8D8">
                        <a:alpha val="80000"/>
                      </a:srgbClr>
                    </a:solidFill>
                  </a:tcPr>
                </a:tc>
                <a:extLst>
                  <a:ext uri="{0D108BD9-81ED-4DB2-BD59-A6C34878D82A}">
                    <a16:rowId xmlns:a16="http://schemas.microsoft.com/office/drawing/2014/main" val="10000"/>
                  </a:ext>
                </a:extLst>
              </a:tr>
            </a:tbl>
          </a:graphicData>
        </a:graphic>
      </p:graphicFrame>
      <p:sp>
        <p:nvSpPr>
          <p:cNvPr id="1623" name="Google Shape;1623;p195"/>
          <p:cNvSpPr txBox="1">
            <a:spLocks noGrp="1"/>
          </p:cNvSpPr>
          <p:nvPr>
            <p:ph type="title" idx="4294967295"/>
          </p:nvPr>
        </p:nvSpPr>
        <p:spPr>
          <a:xfrm>
            <a:off x="1438225" y="4033725"/>
            <a:ext cx="5118300" cy="857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None/>
            </a:pPr>
            <a:r>
              <a:rPr lang="en" b="1">
                <a:solidFill>
                  <a:srgbClr val="FFFFFF"/>
                </a:solidFill>
                <a:latin typeface="Source Sans Pro"/>
                <a:ea typeface="Source Sans Pro"/>
                <a:cs typeface="Source Sans Pro"/>
                <a:sym typeface="Source Sans Pro"/>
              </a:rPr>
              <a:t>Company History</a:t>
            </a:r>
            <a:endParaRPr b="1">
              <a:solidFill>
                <a:srgbClr val="FFFFFF"/>
              </a:solidFill>
              <a:latin typeface="Source Sans Pro"/>
              <a:ea typeface="Source Sans Pro"/>
              <a:cs typeface="Source Sans Pro"/>
              <a:sym typeface="Source Sans Pro"/>
            </a:endParaRPr>
          </a:p>
        </p:txBody>
      </p:sp>
      <p:pic>
        <p:nvPicPr>
          <p:cNvPr id="1624" name="Google Shape;1624;p195"/>
          <p:cNvPicPr preferRelativeResize="0"/>
          <p:nvPr/>
        </p:nvPicPr>
        <p:blipFill rotWithShape="1">
          <a:blip r:embed="rId5">
            <a:alphaModFix/>
          </a:blip>
          <a:srcRect/>
          <a:stretch/>
        </p:blipFill>
        <p:spPr>
          <a:xfrm>
            <a:off x="617586" y="4124641"/>
            <a:ext cx="548700" cy="67556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8"/>
        <p:cNvGrpSpPr/>
        <p:nvPr/>
      </p:nvGrpSpPr>
      <p:grpSpPr>
        <a:xfrm>
          <a:off x="0" y="0"/>
          <a:ext cx="0" cy="0"/>
          <a:chOff x="0" y="0"/>
          <a:chExt cx="0" cy="0"/>
        </a:xfrm>
      </p:grpSpPr>
      <p:sp>
        <p:nvSpPr>
          <p:cNvPr id="1629" name="Google Shape;1629;p196"/>
          <p:cNvSpPr txBox="1">
            <a:spLocks noGrp="1"/>
          </p:cNvSpPr>
          <p:nvPr>
            <p:ph type="sldNum" idx="12"/>
          </p:nvPr>
        </p:nvSpPr>
        <p:spPr>
          <a:xfrm>
            <a:off x="8041693" y="4673650"/>
            <a:ext cx="9876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800"/>
              <a:buNone/>
            </a:pPr>
            <a:fld id="{00000000-1234-1234-1234-123412341234}" type="slidenum">
              <a:rPr lang="en"/>
              <a:pPr marL="0" lvl="0" indent="0" algn="r" rtl="0">
                <a:lnSpc>
                  <a:spcPct val="100000"/>
                </a:lnSpc>
                <a:spcBef>
                  <a:spcPts val="0"/>
                </a:spcBef>
                <a:spcAft>
                  <a:spcPts val="0"/>
                </a:spcAft>
                <a:buSzPts val="1800"/>
                <a:buNone/>
              </a:pPr>
              <a:t>99</a:t>
            </a:fld>
            <a:endParaRPr/>
          </a:p>
        </p:txBody>
      </p:sp>
      <p:pic>
        <p:nvPicPr>
          <p:cNvPr id="1630" name="Google Shape;1630;p196"/>
          <p:cNvPicPr preferRelativeResize="0"/>
          <p:nvPr/>
        </p:nvPicPr>
        <p:blipFill rotWithShape="1">
          <a:blip r:embed="rId3">
            <a:alphaModFix/>
          </a:blip>
          <a:srcRect/>
          <a:stretch/>
        </p:blipFill>
        <p:spPr>
          <a:xfrm>
            <a:off x="152400" y="152400"/>
            <a:ext cx="7983825" cy="4838701"/>
          </a:xfrm>
          <a:prstGeom prst="rect">
            <a:avLst/>
          </a:prstGeom>
          <a:noFill/>
          <a:ln>
            <a:noFill/>
          </a:ln>
        </p:spPr>
      </p:pic>
      <p:pic>
        <p:nvPicPr>
          <p:cNvPr id="1631" name="Google Shape;1631;p196"/>
          <p:cNvPicPr preferRelativeResize="0"/>
          <p:nvPr/>
        </p:nvPicPr>
        <p:blipFill>
          <a:blip r:embed="rId4">
            <a:alphaModFix/>
          </a:blip>
          <a:stretch>
            <a:fillRect/>
          </a:stretch>
        </p:blipFill>
        <p:spPr>
          <a:xfrm>
            <a:off x="8422700" y="46950"/>
            <a:ext cx="499275" cy="592651"/>
          </a:xfrm>
          <a:prstGeom prst="rect">
            <a:avLst/>
          </a:prstGeom>
          <a:noFill/>
          <a:ln>
            <a:noFill/>
          </a:ln>
        </p:spPr>
      </p:pic>
    </p:spTree>
  </p:cSld>
  <p:clrMapOvr>
    <a:masterClrMapping/>
  </p:clrMapOvr>
  <p:transition>
    <p:fade thruBlk="1"/>
  </p:transition>
</p:sld>
</file>

<file path=ppt/theme/theme1.xml><?xml version="1.0" encoding="utf-8"?>
<a:theme xmlns:a="http://schemas.openxmlformats.org/drawingml/2006/main" name="Eglamour template">
  <a:themeElements>
    <a:clrScheme name="Red Orange">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18759</TotalTime>
  <Words>9732</Words>
  <Application>Microsoft Office PowerPoint</Application>
  <PresentationFormat>On-screen Show (16:9)</PresentationFormat>
  <Paragraphs>1630</Paragraphs>
  <Slides>273</Slides>
  <Notes>137</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273</vt:i4>
      </vt:variant>
    </vt:vector>
  </HeadingPairs>
  <TitlesOfParts>
    <vt:vector size="296" baseType="lpstr">
      <vt:lpstr>Lato Light</vt:lpstr>
      <vt:lpstr>Roboto</vt:lpstr>
      <vt:lpstr>等线</vt:lpstr>
      <vt:lpstr>Lato Hairline</vt:lpstr>
      <vt:lpstr>Source Sans Pro ExtraLight</vt:lpstr>
      <vt:lpstr>Tw Cen MT</vt:lpstr>
      <vt:lpstr>Calibri</vt:lpstr>
      <vt:lpstr>open-sans</vt:lpstr>
      <vt:lpstr>Arial</vt:lpstr>
      <vt:lpstr>Source Sans Pro</vt:lpstr>
      <vt:lpstr>等线 Light</vt:lpstr>
      <vt:lpstr>Helvetica Neue Medium</vt:lpstr>
      <vt:lpstr>Wingdings</vt:lpstr>
      <vt:lpstr>Noto Sans Symbols</vt:lpstr>
      <vt:lpstr>Play</vt:lpstr>
      <vt:lpstr>Source Sans Pro Light</vt:lpstr>
      <vt:lpstr>futura-pt</vt:lpstr>
      <vt:lpstr>Lato</vt:lpstr>
      <vt:lpstr>Calibri Light</vt:lpstr>
      <vt:lpstr>Eglamour template</vt:lpstr>
      <vt:lpstr>Office Theme</vt:lpstr>
      <vt:lpstr>1_Office Theme</vt:lpstr>
      <vt:lpstr>2_Office Theme</vt:lpstr>
      <vt:lpstr>PowerPoint Presentation</vt:lpstr>
      <vt:lpstr>Presenters </vt:lpstr>
      <vt:lpstr>Agenda</vt:lpstr>
      <vt:lpstr>What are Gadgets? </vt:lpstr>
      <vt:lpstr>Profit </vt:lpstr>
      <vt:lpstr>Biggest revenue source of leading online and tech companies in most recently reported quarter ending March 2020 </vt:lpstr>
      <vt:lpstr>Hardware </vt:lpstr>
      <vt:lpstr>Hardware </vt:lpstr>
      <vt:lpstr>Software &amp; Service </vt:lpstr>
      <vt:lpstr>Gadget Industry Overview: Structure </vt:lpstr>
      <vt:lpstr>Gadget Industry Overview: Structure </vt:lpstr>
      <vt:lpstr>Gadget Industry Overview: Trend </vt:lpstr>
      <vt:lpstr>Today’s Gadget Industry </vt:lpstr>
      <vt:lpstr>Global Revenue in the Consumer Electronics segment</vt:lpstr>
      <vt:lpstr>Users of consumer electronic products </vt:lpstr>
      <vt:lpstr>PowerPoint Presentation</vt:lpstr>
      <vt:lpstr>Forecast unit shipments of wearable devices worldwide </vt:lpstr>
      <vt:lpstr>Challenges</vt:lpstr>
      <vt:lpstr>Competition </vt:lpstr>
      <vt:lpstr>PowerPoint Presentation</vt:lpstr>
      <vt:lpstr>PowerPoint Presentation</vt:lpstr>
      <vt:lpstr>PowerPoint Presentation</vt:lpstr>
      <vt:lpstr>Main Aspects of the Industry </vt:lpstr>
      <vt:lpstr>The Internet </vt:lpstr>
      <vt:lpstr>Internet History </vt:lpstr>
      <vt:lpstr>PowerPoint Presentation</vt:lpstr>
      <vt:lpstr>PowerPoint Presentation</vt:lpstr>
      <vt:lpstr>PowerPoint Presentation</vt:lpstr>
      <vt:lpstr>Computers </vt:lpstr>
      <vt:lpstr>Computer History </vt:lpstr>
      <vt:lpstr>Computer Timeline </vt:lpstr>
      <vt:lpstr>Smartphone</vt:lpstr>
      <vt:lpstr>Mobile Phone History </vt:lpstr>
      <vt:lpstr>4G/LTE Networks</vt:lpstr>
      <vt:lpstr>5G Networks</vt:lpstr>
      <vt:lpstr>PowerPoint Presentation</vt:lpstr>
      <vt:lpstr>PowerPoint Presentation</vt:lpstr>
      <vt:lpstr>PowerPoint Presentation</vt:lpstr>
      <vt:lpstr>PowerPoint Presentation</vt:lpstr>
      <vt:lpstr>PowerPoint Presentation</vt:lpstr>
      <vt:lpstr>Tablets</vt:lpstr>
      <vt:lpstr>Tablet History</vt:lpstr>
      <vt:lpstr>PowerPoint Presentation</vt:lpstr>
      <vt:lpstr>2020 Tablets</vt:lpstr>
      <vt:lpstr>PowerPoint Presentation</vt:lpstr>
      <vt:lpstr>PowerPoint Presentation</vt:lpstr>
      <vt:lpstr>Tablets Comparison Chart 2020</vt:lpstr>
      <vt:lpstr>Smart Watches</vt:lpstr>
      <vt:lpstr>PowerPoint Presentation</vt:lpstr>
      <vt:lpstr>PowerPoint Presentation</vt:lpstr>
      <vt:lpstr>PowerPoint Presentation</vt:lpstr>
      <vt:lpstr>Operating system</vt:lpstr>
      <vt:lpstr>PowerPoint Presentation</vt:lpstr>
      <vt:lpstr>PowerPoint Presentation</vt:lpstr>
      <vt:lpstr>PowerPoint Presentation</vt:lpstr>
      <vt:lpstr>Cloud Computing</vt:lpstr>
      <vt:lpstr>Cloud Computing</vt:lpstr>
      <vt:lpstr>PowerPoint Presentation</vt:lpstr>
      <vt:lpstr>PowerPoint Presentation</vt:lpstr>
      <vt:lpstr>App Stores</vt:lpstr>
      <vt:lpstr>PowerPoint Presentation</vt:lpstr>
      <vt:lpstr>PowerPoint Presentation</vt:lpstr>
      <vt:lpstr>PowerPoint Presentation</vt:lpstr>
      <vt:lpstr>Apple</vt:lpstr>
      <vt:lpstr>Stock Overview</vt:lpstr>
      <vt:lpstr>PowerPoint Presentation</vt:lpstr>
      <vt:lpstr> Key Statistics</vt:lpstr>
      <vt:lpstr>FY 20 Third Quarter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Company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by Segment and Products</vt:lpstr>
      <vt:lpstr>Sales by Segment and Products</vt:lpstr>
      <vt:lpstr>PowerPoint Presentation</vt:lpstr>
      <vt:lpstr>PowerPoint Presentation</vt:lpstr>
      <vt:lpstr>PowerPoint Presentation</vt:lpstr>
      <vt:lpstr>Company History</vt:lpstr>
      <vt:lpstr>PowerPoint Presentation</vt:lpstr>
      <vt:lpstr>PowerPoint Presentation</vt:lpstr>
      <vt:lpstr>PowerPoint Presentation</vt:lpstr>
      <vt:lpstr>PowerPoint Presentation</vt:lpstr>
      <vt:lpstr>PowerPoint Presentation</vt:lpstr>
      <vt:lpstr>PowerPoint Presentation</vt:lpstr>
      <vt:lpstr>Key Acquisitions</vt:lpstr>
      <vt:lpstr>PowerPoint Presentation</vt:lpstr>
      <vt:lpstr>PowerPoint Presentation</vt:lpstr>
      <vt:lpstr>Management Team</vt:lpstr>
      <vt:lpstr>Steve Jobs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by Segment and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Statement of Cash Flow - 10-K (2018)</vt:lpstr>
      <vt:lpstr>Statement of Cash Flow - 10-K (2018)</vt:lpstr>
      <vt:lpstr>PowerPoint Presentation</vt:lpstr>
      <vt:lpstr>PowerPoint Presentation</vt:lpstr>
      <vt:lpstr>PowerPoint Presentation</vt:lpstr>
      <vt:lpstr>PowerPoint Presentation</vt:lpstr>
      <vt:lpstr>PowerPoint Presentation</vt:lpstr>
      <vt:lpstr>PowerPoint Presentation</vt:lpstr>
      <vt:lpstr>BUY</vt:lpstr>
      <vt:lpstr>PowerPoint Presentation</vt:lpstr>
      <vt:lpstr>Stock Info</vt:lpstr>
      <vt:lpstr>Key Ratios</vt:lpstr>
      <vt:lpstr>Stock 1 Year Performance (Aug 2019 – July 2019)</vt:lpstr>
      <vt:lpstr>Comparison Against Indices</vt:lpstr>
      <vt:lpstr>5 Year Stock Performance</vt:lpstr>
      <vt:lpstr>5 Year Stock Performance Against Indices</vt:lpstr>
      <vt:lpstr>5 Year Stock Performance against Apple and Google</vt:lpstr>
      <vt:lpstr>10 Year Stock Performance</vt:lpstr>
      <vt:lpstr>10 Year Performance Against Indices</vt:lpstr>
      <vt:lpstr>Performance Since Inception</vt:lpstr>
      <vt:lpstr>Share Structure</vt:lpstr>
      <vt:lpstr>Top Shareholders</vt:lpstr>
      <vt:lpstr>Share Repurchases</vt:lpstr>
      <vt:lpstr>Dividend Distribution</vt:lpstr>
      <vt:lpstr>Company Overview and Management</vt:lpstr>
      <vt:lpstr>Company Timeline</vt:lpstr>
      <vt:lpstr>Company Timeline</vt:lpstr>
      <vt:lpstr>Notable Acquisitions</vt:lpstr>
      <vt:lpstr>PowerPoint Presentation</vt:lpstr>
      <vt:lpstr>PowerPoint Presentation</vt:lpstr>
      <vt:lpstr>Microsoft’s Executive Management</vt:lpstr>
      <vt:lpstr>Satya Nadella – CEO, 2014 -Present</vt:lpstr>
      <vt:lpstr>Judson Althoff – Executive VP, Worldwide Commercial Business (2016-Present)</vt:lpstr>
      <vt:lpstr>Chris Capossela - Executive VP of Consumer Business/CMO (2011-Present)</vt:lpstr>
      <vt:lpstr>Amy Hood – Executive VP and CFO (2013-Present)</vt:lpstr>
      <vt:lpstr>Jean-Philippe Courtois – Executive VP and President, Microsoft Global Sales, Marketing and Operations (2016-Present)</vt:lpstr>
      <vt:lpstr>Peggy Johnson – Executive VP, Business Development (2014 – July 2020)</vt:lpstr>
      <vt:lpstr>Dave O’Hara – Corporate VP, CFO, Commercial Finance (2013 – Present)</vt:lpstr>
      <vt:lpstr>Kevin Scott – Chief Technology Officer, Executive VP, Technology and Research (2017-Present)</vt:lpstr>
      <vt:lpstr>Products and Services</vt:lpstr>
      <vt:lpstr>Productivity and Business Process</vt:lpstr>
      <vt:lpstr>PowerPoint Presentation</vt:lpstr>
      <vt:lpstr>Revenue By Segment Q3 2020</vt:lpstr>
      <vt:lpstr>Revenue By Segment (10-K)</vt:lpstr>
      <vt:lpstr>Cloud Services</vt:lpstr>
      <vt:lpstr>Personal Computing</vt:lpstr>
      <vt:lpstr>Revenue By Product Q3 2020</vt:lpstr>
      <vt:lpstr>Selected Products Year over Year Revenue Percentage Change</vt:lpstr>
      <vt:lpstr>Domestic and international Revenue (10-K &amp; 10-Q)</vt:lpstr>
      <vt:lpstr>Operating System Market Share</vt:lpstr>
      <vt:lpstr>Cloud Services Market Share</vt:lpstr>
      <vt:lpstr>Office Suites Market Share 2020</vt:lpstr>
      <vt:lpstr>Financial Analysis</vt:lpstr>
      <vt:lpstr>Share Structure (10-Q) </vt:lpstr>
      <vt:lpstr>Share Structure (10-K)</vt:lpstr>
      <vt:lpstr>Balance Sheet – Assets (10-Q)</vt:lpstr>
      <vt:lpstr>Balance Sheet – Liabilities and Equity (10-Q)</vt:lpstr>
      <vt:lpstr>Balance Sheet – Assets (10-K)</vt:lpstr>
      <vt:lpstr>Balance Sheet – Liabilities (10-K)</vt:lpstr>
      <vt:lpstr>Income Statement (10-Q)</vt:lpstr>
      <vt:lpstr>Income Statement (10-K)</vt:lpstr>
      <vt:lpstr>Comprehensive Income (10-Q)</vt:lpstr>
      <vt:lpstr>Comprehensive Income (10-K)</vt:lpstr>
      <vt:lpstr>Cash Flow Statement – Operations (10-Q)</vt:lpstr>
      <vt:lpstr>Cash Flow Statement – Investing &amp; Financing (10-Q)</vt:lpstr>
      <vt:lpstr>Cash Flow from Operations (10-K)</vt:lpstr>
      <vt:lpstr>Cash Flow From Financing and Investing  (10-K)</vt:lpstr>
      <vt:lpstr>Statement of Shareholders Equity (10-Q)</vt:lpstr>
      <vt:lpstr>Statement of Shareholders’ Equity (10-K)</vt:lpstr>
      <vt:lpstr>Earnings Per Share (10-Q)</vt:lpstr>
      <vt:lpstr>Earnings Per Share (10-K)</vt:lpstr>
      <vt:lpstr>Share Repurchases (10-K)</vt:lpstr>
      <vt:lpstr>Q3 2020 Share Repurchases</vt:lpstr>
      <vt:lpstr>Market Risk Sensitivity Analysis</vt:lpstr>
      <vt:lpstr>Sales &amp; Earnings Forecast (CNN Business)</vt:lpstr>
      <vt:lpstr>Stock Price Forecast</vt:lpstr>
      <vt:lpstr>Analyst Recommendations</vt:lpstr>
      <vt:lpstr>BUY</vt:lpstr>
      <vt:lpstr>PowerPoint Presentation</vt:lpstr>
      <vt:lpstr>Agenda</vt:lpstr>
      <vt:lpstr>Stock information </vt:lpstr>
      <vt:lpstr>Stock statistics</vt:lpstr>
      <vt:lpstr>Stock performance—1 month</vt:lpstr>
      <vt:lpstr>Stock performance—1 year</vt:lpstr>
      <vt:lpstr>Google vs. SPX ---1 year</vt:lpstr>
      <vt:lpstr>5 year Performance</vt:lpstr>
      <vt:lpstr>Common Share Structure</vt:lpstr>
      <vt:lpstr>Common Share Structure</vt:lpstr>
      <vt:lpstr>PowerPoint Presentation</vt:lpstr>
      <vt:lpstr>Company overview </vt:lpstr>
      <vt:lpstr>History </vt:lpstr>
      <vt:lpstr>PowerPoint Presentation</vt:lpstr>
      <vt:lpstr>PowerPoint Presentation</vt:lpstr>
      <vt:lpstr>Products and Services</vt:lpstr>
      <vt:lpstr>Revenue</vt:lpstr>
      <vt:lpstr>Geography Revenue</vt:lpstr>
      <vt:lpstr>Revenue Growth</vt:lpstr>
      <vt:lpstr>All Products and Services</vt:lpstr>
      <vt:lpstr>Google Chrome</vt:lpstr>
      <vt:lpstr>Google Search</vt:lpstr>
      <vt:lpstr>Android</vt:lpstr>
      <vt:lpstr>YouTube</vt:lpstr>
      <vt:lpstr>Advertising </vt:lpstr>
      <vt:lpstr>AdWords</vt:lpstr>
      <vt:lpstr>AdSense</vt:lpstr>
      <vt:lpstr>PowerPoint Presentation</vt:lpstr>
      <vt:lpstr>Management Team </vt:lpstr>
      <vt:lpstr>Management Team </vt:lpstr>
      <vt:lpstr>Management Team </vt:lpstr>
      <vt:lpstr>Management Team </vt:lpstr>
      <vt:lpstr>Management Team </vt:lpstr>
      <vt:lpstr>PowerPoint Presentation</vt:lpstr>
      <vt:lpstr>Balance Sheet: 10-Q (Assets)</vt:lpstr>
      <vt:lpstr>Balance Sheet: 10-Q(Liabilities and Shareholder Equity)</vt:lpstr>
      <vt:lpstr>Balance Sheet: 10-K (Assets)</vt:lpstr>
      <vt:lpstr>Balance Sheet: 10-K (Liabilities and Shareholder Equity)</vt:lpstr>
      <vt:lpstr>Income Statement: 10-Q </vt:lpstr>
      <vt:lpstr>Income Statement: 10-K </vt:lpstr>
      <vt:lpstr>Comprehensive Income: 10-Q</vt:lpstr>
      <vt:lpstr>Comprehensive Income: 10-K</vt:lpstr>
      <vt:lpstr>Operating Cash Flow: 10-Q  </vt:lpstr>
      <vt:lpstr>Cash Flow (Investing and Financing): 10-Q   </vt:lpstr>
      <vt:lpstr>Operating Cash Flow: 10-K  </vt:lpstr>
      <vt:lpstr>Cash Flow (Investing and Financing): 10-K  </vt:lpstr>
      <vt:lpstr>Share Repurchase: 10-Q</vt:lpstr>
      <vt:lpstr>Share Repurchase: 10-K</vt:lpstr>
      <vt:lpstr>Sales Forecast</vt:lpstr>
      <vt:lpstr>Earning Forecast</vt:lpstr>
      <vt:lpstr>Analyst Recommendation</vt:lpstr>
      <vt:lpstr>Recommendation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 417 - Global Gadgets  Apple (AAPL) Microsoft (MSFT) Google (GOOG)</dc:title>
  <cp:lastModifiedBy>Flora F</cp:lastModifiedBy>
  <cp:revision>128</cp:revision>
  <cp:lastPrinted>2020-07-02T21:33:53Z</cp:lastPrinted>
  <dcterms:modified xsi:type="dcterms:W3CDTF">2020-07-17T19:22:01Z</dcterms:modified>
</cp:coreProperties>
</file>